
<file path=[Content_Types].xml><?xml version="1.0" encoding="utf-8"?>
<Types xmlns="http://schemas.openxmlformats.org/package/2006/content-types">
  <Default Extension="docx" ContentType="application/vnd.openxmlformats-officedocument.wordprocessingml.document"/>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6.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oter7.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footer8.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footer9.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footer10.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11.xml" ContentType="application/vnd.openxmlformats-officedocument.wordprocessingml.footer+xml"/>
  <Override PartName="/word/footer12.xml" ContentType="application/vnd.openxmlformats-officedocument.wordprocessingml.footer+xml"/>
  <Override PartName="/word/header23.xml" ContentType="application/vnd.openxmlformats-officedocument.wordprocessingml.header+xml"/>
  <Override PartName="/word/footer13.xml" ContentType="application/vnd.openxmlformats-officedocument.wordprocessingml.footer+xml"/>
  <Override PartName="/word/header24.xml" ContentType="application/vnd.openxmlformats-officedocument.wordprocessingml.header+xml"/>
  <Override PartName="/word/footer14.xml" ContentType="application/vnd.openxmlformats-officedocument.wordprocessingml.footer+xml"/>
  <Override PartName="/word/header25.xml" ContentType="application/vnd.openxmlformats-officedocument.wordprocessingml.header+xml"/>
  <Override PartName="/word/footer15.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16.xml" ContentType="application/vnd.openxmlformats-officedocument.wordprocessingml.footer+xml"/>
  <Override PartName="/word/header28.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CFA6EB6" w14:textId="77777777" w:rsidR="005D5EDC" w:rsidRPr="00644FB3" w:rsidRDefault="00D867D8" w:rsidP="00D30710">
      <w:pPr>
        <w:pStyle w:val="HiddenTextSpec"/>
        <w:rPr>
          <w:b/>
          <w:sz w:val="24"/>
          <w:lang w:val="fr-FR"/>
        </w:rPr>
      </w:pPr>
      <w:bookmarkStart w:id="0" w:name="_Toc396613493"/>
      <w:bookmarkStart w:id="1" w:name="_Toc435506668"/>
      <w:r w:rsidRPr="00644FB3">
        <w:rPr>
          <w:b/>
          <w:sz w:val="24"/>
          <w:lang w:val="fr-FR"/>
        </w:rPr>
        <w:t>standard input</w:t>
      </w:r>
      <w:r w:rsidR="005D5EDC" w:rsidRPr="00644FB3">
        <w:rPr>
          <w:b/>
          <w:sz w:val="24"/>
          <w:lang w:val="fr-FR"/>
        </w:rPr>
        <w:t xml:space="preserve"> </w:t>
      </w:r>
      <w:r w:rsidRPr="00644FB3">
        <w:rPr>
          <w:b/>
          <w:sz w:val="24"/>
          <w:lang w:val="fr-FR"/>
        </w:rPr>
        <w:t>(</w:t>
      </w:r>
      <w:r w:rsidR="005D5EDC" w:rsidRPr="00644FB3">
        <w:rPr>
          <w:b/>
          <w:sz w:val="24"/>
          <w:lang w:val="fr-FR"/>
        </w:rPr>
        <w:t>SI</w:t>
      </w:r>
      <w:r w:rsidRPr="00644FB3">
        <w:rPr>
          <w:b/>
          <w:sz w:val="24"/>
          <w:lang w:val="fr-FR"/>
        </w:rPr>
        <w:t>)</w:t>
      </w:r>
    </w:p>
    <w:p w14:paraId="1E75F8E3" w14:textId="77777777" w:rsidR="005D5EDC" w:rsidRPr="00644FB3" w:rsidRDefault="005D5EDC" w:rsidP="00D30710">
      <w:pPr>
        <w:pStyle w:val="HiddenTextSpec"/>
        <w:tabs>
          <w:tab w:val="left" w:pos="4680"/>
        </w:tabs>
        <w:rPr>
          <w:b/>
          <w:lang w:val="fr-FR"/>
        </w:rPr>
      </w:pPr>
    </w:p>
    <w:p w14:paraId="20B9541B" w14:textId="3053BAE3" w:rsidR="003C6607" w:rsidRDefault="00EE7B40" w:rsidP="00B742C5">
      <w:pPr>
        <w:spacing w:line="595" w:lineRule="exact"/>
        <w:ind w:right="-40"/>
        <w:jc w:val="center"/>
        <w:rPr>
          <w:b/>
          <w:bCs/>
          <w:color w:val="000000"/>
          <w:sz w:val="48"/>
          <w:szCs w:val="48"/>
        </w:rPr>
      </w:pPr>
      <w:r>
        <w:rPr>
          <w:b/>
          <w:bCs/>
          <w:color w:val="000000"/>
          <w:sz w:val="48"/>
          <w:szCs w:val="48"/>
        </w:rPr>
        <w:t>State of New Jersey</w:t>
      </w:r>
    </w:p>
    <w:p w14:paraId="3930B435" w14:textId="17357241" w:rsidR="00EE7B40" w:rsidRDefault="00EE7B40" w:rsidP="00B742C5">
      <w:pPr>
        <w:spacing w:line="595" w:lineRule="exact"/>
        <w:ind w:right="-40"/>
        <w:jc w:val="center"/>
        <w:rPr>
          <w:color w:val="010302"/>
        </w:rPr>
      </w:pPr>
      <w:r>
        <w:rPr>
          <w:b/>
          <w:bCs/>
          <w:color w:val="000000"/>
          <w:sz w:val="48"/>
          <w:szCs w:val="48"/>
        </w:rPr>
        <w:t>Departme</w:t>
      </w:r>
      <w:r>
        <w:rPr>
          <w:b/>
          <w:bCs/>
          <w:color w:val="000000"/>
          <w:spacing w:val="-3"/>
          <w:sz w:val="48"/>
          <w:szCs w:val="48"/>
        </w:rPr>
        <w:t>n</w:t>
      </w:r>
      <w:r>
        <w:rPr>
          <w:b/>
          <w:bCs/>
          <w:color w:val="000000"/>
          <w:sz w:val="48"/>
          <w:szCs w:val="48"/>
        </w:rPr>
        <w:t>t of Transportation</w:t>
      </w:r>
    </w:p>
    <w:p w14:paraId="1C7E2E45" w14:textId="77777777" w:rsidR="00EE7B40" w:rsidRDefault="00EE7B40" w:rsidP="00B742C5">
      <w:pPr>
        <w:jc w:val="center"/>
        <w:rPr>
          <w:color w:val="000000" w:themeColor="text1"/>
          <w:sz w:val="24"/>
          <w:szCs w:val="24"/>
        </w:rPr>
      </w:pPr>
    </w:p>
    <w:p w14:paraId="2FC1DED1" w14:textId="77777777" w:rsidR="00EE7B40" w:rsidRDefault="00EE7B40" w:rsidP="00B742C5">
      <w:pPr>
        <w:jc w:val="center"/>
        <w:rPr>
          <w:color w:val="000000" w:themeColor="text1"/>
          <w:sz w:val="24"/>
          <w:szCs w:val="24"/>
        </w:rPr>
      </w:pPr>
    </w:p>
    <w:p w14:paraId="3B8DB1EC" w14:textId="77777777" w:rsidR="00EE7B40" w:rsidRDefault="00EE7B40" w:rsidP="00B742C5">
      <w:pPr>
        <w:jc w:val="center"/>
        <w:rPr>
          <w:color w:val="000000" w:themeColor="text1"/>
          <w:sz w:val="24"/>
          <w:szCs w:val="24"/>
        </w:rPr>
      </w:pPr>
      <w:r>
        <w:rPr>
          <w:noProof/>
        </w:rPr>
        <w:drawing>
          <wp:anchor distT="0" distB="0" distL="114300" distR="114300" simplePos="0" relativeHeight="251609600" behindDoc="1" locked="0" layoutInCell="1" allowOverlap="1" wp14:anchorId="5B3C6BE0" wp14:editId="1DBA272A">
            <wp:simplePos x="0" y="0"/>
            <wp:positionH relativeFrom="page">
              <wp:posOffset>4160519</wp:posOffset>
            </wp:positionH>
            <wp:positionV relativeFrom="paragraph">
              <wp:posOffset>-42419</wp:posOffset>
            </wp:positionV>
            <wp:extent cx="100583" cy="364235"/>
            <wp:effectExtent l="0" t="0" r="0" b="0"/>
            <wp:wrapNone/>
            <wp:docPr id="100" name="Picture 1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 name="Picture 100"/>
                    <pic:cNvPicPr>
                      <a:picLocks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a:xfrm>
                      <a:off x="0" y="0"/>
                      <a:ext cx="100583" cy="364235"/>
                    </a:xfrm>
                    <a:prstGeom prst="rect">
                      <a:avLst/>
                    </a:prstGeom>
                    <a:noFill/>
                  </pic:spPr>
                </pic:pic>
              </a:graphicData>
            </a:graphic>
          </wp:anchor>
        </w:drawing>
      </w:r>
    </w:p>
    <w:p w14:paraId="45EF74D7" w14:textId="77777777" w:rsidR="00EE7B40" w:rsidRDefault="00EE7B40" w:rsidP="00B742C5">
      <w:pPr>
        <w:jc w:val="center"/>
        <w:rPr>
          <w:color w:val="000000" w:themeColor="text1"/>
          <w:sz w:val="24"/>
          <w:szCs w:val="24"/>
        </w:rPr>
      </w:pPr>
    </w:p>
    <w:p w14:paraId="0E62283C" w14:textId="77777777" w:rsidR="00EE7B40" w:rsidRDefault="00EE7B40" w:rsidP="00B742C5">
      <w:pPr>
        <w:jc w:val="center"/>
        <w:rPr>
          <w:color w:val="000000" w:themeColor="text1"/>
          <w:sz w:val="24"/>
          <w:szCs w:val="24"/>
        </w:rPr>
      </w:pPr>
    </w:p>
    <w:p w14:paraId="66AE4E40" w14:textId="77777777" w:rsidR="00EE7B40" w:rsidRDefault="00EE7B40" w:rsidP="00B742C5">
      <w:pPr>
        <w:jc w:val="center"/>
        <w:rPr>
          <w:color w:val="000000" w:themeColor="text1"/>
          <w:sz w:val="24"/>
          <w:szCs w:val="24"/>
        </w:rPr>
      </w:pPr>
      <w:r>
        <w:rPr>
          <w:noProof/>
        </w:rPr>
        <mc:AlternateContent>
          <mc:Choice Requires="wps">
            <w:drawing>
              <wp:anchor distT="0" distB="0" distL="114300" distR="114300" simplePos="0" relativeHeight="251681280" behindDoc="0" locked="0" layoutInCell="1" allowOverlap="1" wp14:anchorId="72A7619D" wp14:editId="1A58B781">
                <wp:simplePos x="0" y="0"/>
                <wp:positionH relativeFrom="page">
                  <wp:posOffset>3934493</wp:posOffset>
                </wp:positionH>
                <wp:positionV relativeFrom="paragraph">
                  <wp:posOffset>136438</wp:posOffset>
                </wp:positionV>
                <wp:extent cx="67042" cy="105143"/>
                <wp:effectExtent l="0" t="0" r="0" b="0"/>
                <wp:wrapNone/>
                <wp:docPr id="101" name="Freeform 101"/>
                <wp:cNvGraphicFramePr/>
                <a:graphic xmlns:a="http://schemas.openxmlformats.org/drawingml/2006/main">
                  <a:graphicData uri="http://schemas.microsoft.com/office/word/2010/wordprocessingShape">
                    <wps:wsp>
                      <wps:cNvSpPr/>
                      <wps:spPr>
                        <a:xfrm>
                          <a:off x="0" y="0"/>
                          <a:ext cx="67042" cy="105143"/>
                        </a:xfrm>
                        <a:custGeom>
                          <a:avLst/>
                          <a:gdLst/>
                          <a:ahLst/>
                          <a:cxnLst/>
                          <a:rect l="l" t="t" r="r" b="b"/>
                          <a:pathLst>
                            <a:path w="67042" h="105143">
                              <a:moveTo>
                                <a:pt x="12191" y="105143"/>
                              </a:moveTo>
                              <a:lnTo>
                                <a:pt x="0" y="7620"/>
                              </a:lnTo>
                              <a:lnTo>
                                <a:pt x="67042"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4BAE54A1" id="Freeform 101" o:spid="_x0000_s1026" style="position:absolute;margin-left:309.8pt;margin-top:10.75pt;width:5.3pt;height:8.3pt;z-index:251681280;visibility:visible;mso-wrap-style:square;mso-wrap-distance-left:9pt;mso-wrap-distance-top:0;mso-wrap-distance-right:9pt;mso-wrap-distance-bottom:0;mso-position-horizontal:absolute;mso-position-horizontal-relative:page;mso-position-vertical:absolute;mso-position-vertical-relative:text;v-text-anchor:top" coordsize="67042,10514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iyfcTQIAAEIFAAAOAAAAZHJzL2Uyb0RvYy54bWysVE2P2yAQvVfqf0DcG39kN9tGcfbQVXqp&#10;2qq7/QEEcGwJAwISJ/++w2CTdFv1UNUHPDAzjzdvgM3jeVDkJJ3vjW5otSgpkZob0etDQ3+87N69&#10;p8QHpgVTRsuGXqSnj9u3bzajXcvadEYJ6QiAaL8ebUO7EOy6KDzv5MD8wlipwdkaN7AAU3cohGMj&#10;oA+qqMtyVYzGCesMl97D6lNy0i3it63k4WvbehmIaihwCzg6HPdxLLYbtj44ZrueTzTYP7AYWK9h&#10;0wz1xAIjR9f/BjX03Blv2rDgZihM2/ZcYg1QTVW+qua5Y1ZiLSCOt1km//9g+ZfTs/3mQIbR+rUH&#10;M1Zxbt0Q/8CPnFGsSxZLngPhsLh6KO9qSjh4qvK+ultGLYtrLj/68EkaxGGnzz4kqcVssW62+FnP&#10;poOGxVYpbFWgBFrlKIFW7VOrLAsxL5KLJhkzkS7ziM7BnOSLwbAQS6jq6kNFyWuy1zClb8PhqEDo&#10;w6rGEwJVze75bxF10mAWJ8eBEdmhHpkxLN5qos2uVwpFUTrWUZXL5QMIyuAaOC3AGqxoqNcHPFne&#10;qF7ElFiUd4f9R+XIiYFYO/wwiCnbsbRalfGbmjLFI6FfgJw5apEapzS4r6cArXBRMu6n9HfZkl6A&#10;knViEy+ozBQY51KHKrk6JmTicH9LYc5AEggYkVuoKGNPAHNkApmxE8spPqZKvN85ufwbsZScM3Bn&#10;o0NOHnpt3J8AFFQ17ZziZ5GSNFGlvREXvEKoHlxUrHB6VOJLcDvH9OvTt/0JAAD//wMAUEsDBBQA&#10;BgAIAAAAIQA9x0+r4QAAAAkBAAAPAAAAZHJzL2Rvd25yZXYueG1sTI/LTsMwEEX3SPyDNUjsqJ1U&#10;RCVkUiEeCyQ2NLyWbuzGCfE4jZ02/XvMCpaje3TvmWI9254d9OhbRwjJQgDTVDvVUoPwVj1drYD5&#10;IEnJ3pFGOGkP6/L8rJC5ckd61YdNaFgsIZ9LBBPCkHPua6Ot9As3aIrZzo1WhniODVejPMZy2/NU&#10;iIxb2VJcMHLQ90bX35vJIoj9l+lo/949fz5+nKaqenjZqQ7x8mK+uwUW9Bz+YPjVj+pQRqetm0h5&#10;1iNkyU0WUYQ0uQYWgWwpUmBbhOUqAV4W/P8H5Q8AAAD//wMAUEsBAi0AFAAGAAgAAAAhALaDOJL+&#10;AAAA4QEAABMAAAAAAAAAAAAAAAAAAAAAAFtDb250ZW50X1R5cGVzXS54bWxQSwECLQAUAAYACAAA&#10;ACEAOP0h/9YAAACUAQAACwAAAAAAAAAAAAAAAAAvAQAAX3JlbHMvLnJlbHNQSwECLQAUAAYACAAA&#10;ACEAwosn3E0CAABCBQAADgAAAAAAAAAAAAAAAAAuAgAAZHJzL2Uyb0RvYy54bWxQSwECLQAUAAYA&#10;CAAAACEAPcdPq+EAAAAJAQAADwAAAAAAAAAAAAAAAACnBAAAZHJzL2Rvd25yZXYueG1sUEsFBgAA&#10;AAAEAAQA8wAAALUFAAAAAA==&#10;" path="m12191,105143l,7620,67042,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84352" behindDoc="0" locked="0" layoutInCell="1" allowOverlap="1" wp14:anchorId="58847FE4" wp14:editId="6E2B3839">
                <wp:simplePos x="0" y="0"/>
                <wp:positionH relativeFrom="page">
                  <wp:posOffset>4074668</wp:posOffset>
                </wp:positionH>
                <wp:positionV relativeFrom="paragraph">
                  <wp:posOffset>137961</wp:posOffset>
                </wp:positionV>
                <wp:extent cx="80759" cy="180"/>
                <wp:effectExtent l="0" t="0" r="0" b="0"/>
                <wp:wrapNone/>
                <wp:docPr id="102" name="Freeform 102"/>
                <wp:cNvGraphicFramePr/>
                <a:graphic xmlns:a="http://schemas.openxmlformats.org/drawingml/2006/main">
                  <a:graphicData uri="http://schemas.microsoft.com/office/word/2010/wordprocessingShape">
                    <wps:wsp>
                      <wps:cNvSpPr/>
                      <wps:spPr>
                        <a:xfrm>
                          <a:off x="0" y="0"/>
                          <a:ext cx="80759" cy="180"/>
                        </a:xfrm>
                        <a:custGeom>
                          <a:avLst/>
                          <a:gdLst/>
                          <a:ahLst/>
                          <a:cxnLst/>
                          <a:rect l="l" t="t" r="r" b="b"/>
                          <a:pathLst>
                            <a:path w="80759" h="180">
                              <a:moveTo>
                                <a:pt x="80759" y="0"/>
                              </a:moveTo>
                              <a:lnTo>
                                <a:pt x="0"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243F4558" id="Freeform 102" o:spid="_x0000_s1026" style="position:absolute;margin-left:320.85pt;margin-top:10.85pt;width:6.35pt;height:0;z-index:251684352;visibility:visible;mso-wrap-style:square;mso-wrap-distance-left:9pt;mso-wrap-distance-top:0;mso-wrap-distance-right:9pt;mso-wrap-distance-bottom:0;mso-position-horizontal:absolute;mso-position-horizontal-relative:page;mso-position-vertical:absolute;mso-position-vertical-relative:text;v-text-anchor:top" coordsize="80759,1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OHIHOAIAAAwFAAAOAAAAZHJzL2Uyb0RvYy54bWysVE2P0zAQvSPxHyzfaZKull2qpntgVS4I&#10;ELv8ANd2Gkv+ku027b9nPE7SCBAHRA7OxDPz5s0bO9uni9HkLENUzra0WdWUSMudUPbY0h+v+3eP&#10;lMTErGDaWdnSq4z0aff2zXbwG7l2vdNCBgIgNm4G39I+Jb+pqsh7aVhcOS8tODsXDEvwGY6VCGwA&#10;dKOrdV2/rwYXhA+Oyxhh97k46Q7xu07y9LXrokxEtxS4JVwDroe8Vrst2xwD873iIw32DywMUxaK&#10;zlDPLDFyCuo3KKN4cNF1acWdqVzXKS6xB+imqX/p5qVnXmIvIE70s0zx/8HyL+cX/y2ADIOPmwhm&#10;7uLSBZPfwI9cUKzrLJa8JMJh87F+uP9ACQdP84hCVrdEforpk3QIws6fYyo6i8li/WTxi53MANPK&#10;c9I4p0QJzClQAnM6lDl5lnJeZpZNMsws+kIie4w7y1eHMSmTH3lODQDJW4S2y0g4H4uo4oPwXGq3&#10;HQ0sD/ayQev2SmvsUNtMqqnv7h5AGgYHOlgBlvGipdEe8YxEp5XIKZlkDMfDRx3ImUHne3wwiGnf&#10;s7Lb1PnJEkDhMb7YS6DgTlaUGG3BfZsnWumqZa6n7XfZESVAmXVhk6+anCkwzqVNTXH1TMjC4X5J&#10;YcpAEgiYkTvoaMYeAabIAjJhF5ZjfE6VeFPn5PpvxErynIGVnU1zslHWhT8BaOhqrFziJ5GKNFml&#10;gxNXvAyoHlw57HD8PeQ7vfzG9NtPbPcTAAD//wMAUEsDBBQABgAIAAAAIQAk2/RN3wAAAAkBAAAP&#10;AAAAZHJzL2Rvd25yZXYueG1sTI9NT8MwDIbvSPyHyEjcWLpRuqk0nRDSLhxQGXDYzW3cD61xSpNt&#10;hV9Pph3gZNl+9Ppxtp5ML440us6ygvksAkFcWd1xo+DjfXO3AuE8ssbeMin4Jgfr/Poqw1TbE7/R&#10;cesbEULYpaig9X5IpXRVSwbdzA7EYVfb0aAP7dhIPeIphJteLqIokQY7DhdaHOi5pWq/PRgFL/er&#10;fY2bMnkt4ubr53NX1IyFUrc309MjCE+T/4PhrB/UIQ9OpT2wdqJXkMTzZUAVLM41AMlDHIMoLwOZ&#10;Z/L/B/kvAAAA//8DAFBLAQItABQABgAIAAAAIQC2gziS/gAAAOEBAAATAAAAAAAAAAAAAAAAAAAA&#10;AABbQ29udGVudF9UeXBlc10ueG1sUEsBAi0AFAAGAAgAAAAhADj9If/WAAAAlAEAAAsAAAAAAAAA&#10;AAAAAAAALwEAAF9yZWxzLy5yZWxzUEsBAi0AFAAGAAgAAAAhANg4cgc4AgAADAUAAA4AAAAAAAAA&#10;AAAAAAAALgIAAGRycy9lMm9Eb2MueG1sUEsBAi0AFAAGAAgAAAAhACTb9E3fAAAACQEAAA8AAAAA&#10;AAAAAAAAAAAAkgQAAGRycy9kb3ducmV2LnhtbFBLBQYAAAAABAAEAPMAAACeBQAAAAA=&#10;" path="m80759,l,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83328" behindDoc="0" locked="0" layoutInCell="1" allowOverlap="1" wp14:anchorId="0B18E037" wp14:editId="545E5B0C">
                <wp:simplePos x="0" y="0"/>
                <wp:positionH relativeFrom="page">
                  <wp:posOffset>4120382</wp:posOffset>
                </wp:positionH>
                <wp:positionV relativeFrom="paragraph">
                  <wp:posOffset>141010</wp:posOffset>
                </wp:positionV>
                <wp:extent cx="180" cy="94475"/>
                <wp:effectExtent l="0" t="0" r="0" b="0"/>
                <wp:wrapNone/>
                <wp:docPr id="103" name="Freeform 103"/>
                <wp:cNvGraphicFramePr/>
                <a:graphic xmlns:a="http://schemas.openxmlformats.org/drawingml/2006/main">
                  <a:graphicData uri="http://schemas.microsoft.com/office/word/2010/wordprocessingShape">
                    <wps:wsp>
                      <wps:cNvSpPr/>
                      <wps:spPr>
                        <a:xfrm>
                          <a:off x="0" y="0"/>
                          <a:ext cx="180" cy="94475"/>
                        </a:xfrm>
                        <a:custGeom>
                          <a:avLst/>
                          <a:gdLst/>
                          <a:ahLst/>
                          <a:cxnLst/>
                          <a:rect l="l" t="t" r="r" b="b"/>
                          <a:pathLst>
                            <a:path w="180" h="94475">
                              <a:moveTo>
                                <a:pt x="0" y="94475"/>
                              </a:moveTo>
                              <a:lnTo>
                                <a:pt x="0"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1FDBC21B" id="Freeform 103" o:spid="_x0000_s1026" style="position:absolute;margin-left:324.45pt;margin-top:11.1pt;width:0;height:7.45pt;z-index:251683328;visibility:visible;mso-wrap-style:square;mso-wrap-distance-left:9pt;mso-wrap-distance-top:0;mso-wrap-distance-right:9pt;mso-wrap-distance-bottom:0;mso-position-horizontal:absolute;mso-position-horizontal-relative:page;mso-position-vertical:absolute;mso-position-vertical-relative:text;v-text-anchor:top" coordsize="180,944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t/QNAIAAAwFAAAOAAAAZHJzL2Uyb0RvYy54bWysVMtu2zAQvBfoPxC815KdpEkNyzk0cC9F&#10;WzTpB9B8WAL4Aklb9t93udTDbYoeiupArcjd4cwsqc3j2WhykiF2zjZ0uagpkZY70dlDQ3+87N49&#10;UBITs4JpZ2VDLzLSx+3bN5ver+XKtU4LGQiA2LjufUPblPy6qiJvpWFx4by0sKhcMCzBZzhUIrAe&#10;0I2uVnX9vupdED44LmOE2aeySLeIr5Tk6atSUSaiGwrcEo4Bx30eq+2GrQ+B+bbjAw32DywM6yxs&#10;OkE9scTIMXSvoEzHg4tOpQV3pnJKdVyiBlCzrH9T89wyL1ELmBP9ZFP8f7D8y+nZfwtgQ+/jOkKY&#10;VZxVMPkN/MgZzbpMZslzIhwmlw/gJ4f5D7e393fZyGou5MeYPkmHIOz0Oabisxgj1o4RP9sxDNCt&#10;3CeNfUqUQJ8CJdCnfemTZynXZWY5JP3Aoh1J5BXjTvLFYU6ayV+TnDO0fZ2JZwKklDUI8lYobtoe&#10;Jq8FWrfrtEaF2iKp+ubmHsxhcKCDFRAZLxoa7QHPSHS6E7kkk4zhsP+oAzkxUL7DB5OY9i0rs8s6&#10;P4PDQz4S+gUouKMVpQvawvLcT4zSRcu8n7bfpSKdgA6uCpt81eREgXEubVqWpZYJWTjcXVMYK5AE&#10;AmZkBYom7AFgzCwgI3ZhOeTnUok3dSqu/0asFE8VuLOzaSo2nXXhTwAaVA07l/zRpGJNdmnvxAUv&#10;A7oHVw4VDr+HfKevv7F8/oltfwIAAP//AwBQSwMEFAAGAAgAAAAhAP98wB7dAAAACQEAAA8AAABk&#10;cnMvZG93bnJldi54bWxMj8FOwzAMhu9IvENkJG4sWUGjK3UnhASXscPGuGeN13Q0TtVkW+HpCeIA&#10;R9uffn9/uRhdJ040hNYzwnSiQBDX3rTcIGzfnm9yECFqNrrzTAifFGBRXV6UujD+zGs6bWIjUgiH&#10;QiPYGPtCylBbcjpMfE+cbns/OB3TODTSDPqcwl0nM6Vm0umW0were3qyVH9sjg7hxcavpVoeJLWv&#10;+f59tdqu5weFeH01Pj6AiDTGPxh+9JM6VMlp549sgugQZnf5PKEIWZaBSMDvYodwez8FWZXyf4Pq&#10;GwAA//8DAFBLAQItABQABgAIAAAAIQC2gziS/gAAAOEBAAATAAAAAAAAAAAAAAAAAAAAAABbQ29u&#10;dGVudF9UeXBlc10ueG1sUEsBAi0AFAAGAAgAAAAhADj9If/WAAAAlAEAAAsAAAAAAAAAAAAAAAAA&#10;LwEAAF9yZWxzLy5yZWxzUEsBAi0AFAAGAAgAAAAhAPmO39A0AgAADAUAAA4AAAAAAAAAAAAAAAAA&#10;LgIAAGRycy9lMm9Eb2MueG1sUEsBAi0AFAAGAAgAAAAhAP98wB7dAAAACQEAAA8AAAAAAAAAAAAA&#10;AAAAjgQAAGRycy9kb3ducmV2LnhtbFBLBQYAAAAABAAEAPMAAACYBQAAAAA=&#10;" path="m,94475l,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85376" behindDoc="0" locked="0" layoutInCell="1" allowOverlap="1" wp14:anchorId="42D7B69F" wp14:editId="6885D4BD">
                <wp:simplePos x="0" y="0"/>
                <wp:positionH relativeFrom="page">
                  <wp:posOffset>4169140</wp:posOffset>
                </wp:positionH>
                <wp:positionV relativeFrom="paragraph">
                  <wp:posOffset>134915</wp:posOffset>
                </wp:positionV>
                <wp:extent cx="82283" cy="99047"/>
                <wp:effectExtent l="0" t="0" r="0" b="0"/>
                <wp:wrapNone/>
                <wp:docPr id="104" name="Freeform 104"/>
                <wp:cNvGraphicFramePr/>
                <a:graphic xmlns:a="http://schemas.openxmlformats.org/drawingml/2006/main">
                  <a:graphicData uri="http://schemas.microsoft.com/office/word/2010/wordprocessingShape">
                    <wps:wsp>
                      <wps:cNvSpPr/>
                      <wps:spPr>
                        <a:xfrm>
                          <a:off x="0" y="0"/>
                          <a:ext cx="82283" cy="99047"/>
                        </a:xfrm>
                        <a:custGeom>
                          <a:avLst/>
                          <a:gdLst/>
                          <a:ahLst/>
                          <a:cxnLst/>
                          <a:rect l="l" t="t" r="r" b="b"/>
                          <a:pathLst>
                            <a:path w="82283" h="99047">
                              <a:moveTo>
                                <a:pt x="0" y="99047"/>
                              </a:moveTo>
                              <a:lnTo>
                                <a:pt x="16764" y="0"/>
                              </a:lnTo>
                              <a:lnTo>
                                <a:pt x="60947" y="7620"/>
                              </a:lnTo>
                              <a:lnTo>
                                <a:pt x="65519" y="9144"/>
                              </a:lnTo>
                              <a:lnTo>
                                <a:pt x="70091" y="10668"/>
                              </a:lnTo>
                              <a:lnTo>
                                <a:pt x="73139" y="12192"/>
                              </a:lnTo>
                              <a:lnTo>
                                <a:pt x="77711" y="16764"/>
                              </a:lnTo>
                              <a:lnTo>
                                <a:pt x="79235" y="21336"/>
                              </a:lnTo>
                              <a:lnTo>
                                <a:pt x="82283" y="27432"/>
                              </a:lnTo>
                              <a:lnTo>
                                <a:pt x="82283" y="36576"/>
                              </a:lnTo>
                              <a:lnTo>
                                <a:pt x="80759" y="41148"/>
                              </a:lnTo>
                              <a:lnTo>
                                <a:pt x="79235" y="47232"/>
                              </a:lnTo>
                              <a:lnTo>
                                <a:pt x="76187" y="50280"/>
                              </a:lnTo>
                              <a:lnTo>
                                <a:pt x="73139" y="54851"/>
                              </a:lnTo>
                              <a:lnTo>
                                <a:pt x="67043" y="59424"/>
                              </a:lnTo>
                              <a:lnTo>
                                <a:pt x="62471" y="60947"/>
                              </a:lnTo>
                              <a:lnTo>
                                <a:pt x="53327" y="60947"/>
                              </a:lnTo>
                              <a:lnTo>
                                <a:pt x="7620" y="53328"/>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643C9953" id="Freeform 104" o:spid="_x0000_s1026" style="position:absolute;margin-left:328.3pt;margin-top:10.6pt;width:6.5pt;height:7.8pt;z-index:251685376;visibility:visible;mso-wrap-style:square;mso-wrap-distance-left:9pt;mso-wrap-distance-top:0;mso-wrap-distance-right:9pt;mso-wrap-distance-bottom:0;mso-position-horizontal:absolute;mso-position-horizontal-relative:page;mso-position-vertical:absolute;mso-position-vertical-relative:text;v-text-anchor:top" coordsize="82283,9904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3ZrV6gIAANEHAAAOAAAAZHJzL2Uyb0RvYy54bWysVcuO2yAU3VfqP1jed2zwK44mmUVH003V&#10;Vp3pBxCMY0sYLGDy+PtewDiZPhypahY2Mecezj2XC/cPp4FHB6Z0L8UmRndpHDFBZdOL/Sb+8fL0&#10;YRVH2hDREC4F28RnpuOH7ft398dxzbDsJG+YioBE6PVx3MSdMeM6STTt2ED0nRyZgMlWqoEY+Kv2&#10;SaPIEdgHnuA0LZOjVM2oJGVaw9dHPxlvHX/bMmq+tq1mJuKbGLQZ91TuubPPZHtP1ntFxq6nkwzy&#10;DyoG0gtYdKZ6JIZEr6r/jWroqZJatuaOyiGRbdtT5nKAbFD6SzbPHRmZywXM0eNsk/5/tPTL4Xn8&#10;psCG46jXGoY2i1OrBvsGfdHJmXWezWInE1H4uMJ4lcURhZm6TvPKWplcQumrNp+YdDTk8Fkb73QT&#10;RqQLI3oSYaigXrZS3FXKxBFUSsURVGrnKzUSY+OsNjuMjrOOLsiwc4M8sBfpUOaSwLXMC4KLayQq&#10;qzKPo5AuJBTmw3t0jGVaQ8oWV5XYbaO/Q4sC1Q5aozyfbAps4e1ZqzStkYOitCxXy9gMZZ4WYVTj&#10;ZWxVoYnX5edLFdYO70lDjbPCacAoy8pF3mkPgAu4yrNlDRdsVhbVDd60KnxuOUL5DR9mvXmFb2io&#10;SrTyVStSvFouWzX7W+SrAi36UFZpDr0APhR1jpdrXOK88rXwe2ipFkWWYa/3NtbtQycBgt5aBlvT&#10;dovrz7mD4ON1jwr51HPumpQL21cozTJYmxI4lZVoYDSMzSbWYu8OOi1539gQ22Va7XcfuYoOBJr3&#10;yf0ciPCxI/4rSu1vcnHCO0FviJR8FU1wBKYvh5IbmTNndj0uvrM26hs4hrBXY+8LNksglDJhkJ/q&#10;SMO8huJaQohwIhyhZW4ho5l7IghITxK4vcoJb0OZu27m4HRJmA+eI9zKUpg5eOiFVH8i4JDVtLLH&#10;B5O8NdalnWzO7kR37sG94TKc7jh7MV3/d+GXm3j7EwAA//8DAFBLAwQUAAYACAAAACEA9NMdx9wA&#10;AAAJAQAADwAAAGRycy9kb3ducmV2LnhtbEyPwU7DMAyG70i8Q+RJ3FjaTo220nQaiN1h2wNkjWmr&#10;NU7VZGvH02NOcLT96f8/l9vZ9eKGY+g8aUiXCQik2tuOGg2n4/55DSJEQ9b0nlDDHQNsq8eH0hTW&#10;T/SJt0NsBIdQKIyGNsahkDLULToTln5A4tuXH52JPI6NtKOZONz1MksSJZ3piBtaM+Bbi/XlcHVc&#10;kiduiPdXl+T4/THt09Nqt3nX+mkx715ARJzjHwy/+qwOFTud/ZVsEL0GlSvFqIYszUAwoNSGF2cN&#10;K7UGWZXy/wfVDwAAAP//AwBQSwECLQAUAAYACAAAACEAtoM4kv4AAADhAQAAEwAAAAAAAAAAAAAA&#10;AAAAAAAAW0NvbnRlbnRfVHlwZXNdLnhtbFBLAQItABQABgAIAAAAIQA4/SH/1gAAAJQBAAALAAAA&#10;AAAAAAAAAAAAAC8BAABfcmVscy8ucmVsc1BLAQItABQABgAIAAAAIQC73ZrV6gIAANEHAAAOAAAA&#10;AAAAAAAAAAAAAC4CAABkcnMvZTJvRG9jLnhtbFBLAQItABQABgAIAAAAIQD00x3H3AAAAAkBAAAP&#10;AAAAAAAAAAAAAAAAAEQFAABkcnMvZG93bnJldi54bWxQSwUGAAAAAAQABADzAAAATQYAAAAA&#10;" path="m,99047l16764,,60947,7620r4572,1524l70091,10668r3048,1524l77711,16764r1524,4572l82283,27432r,9144l80759,41148r-1524,6084l76187,50280r-3048,4571l67043,59424r-4572,1523l53327,60947,7620,53328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80256" behindDoc="0" locked="0" layoutInCell="1" allowOverlap="1" wp14:anchorId="713F54D6" wp14:editId="25A69173">
                <wp:simplePos x="0" y="0"/>
                <wp:positionH relativeFrom="page">
                  <wp:posOffset>3820220</wp:posOffset>
                </wp:positionH>
                <wp:positionV relativeFrom="paragraph">
                  <wp:posOffset>153206</wp:posOffset>
                </wp:positionV>
                <wp:extent cx="102081" cy="105143"/>
                <wp:effectExtent l="0" t="0" r="0" b="0"/>
                <wp:wrapNone/>
                <wp:docPr id="105" name="Freeform 105"/>
                <wp:cNvGraphicFramePr/>
                <a:graphic xmlns:a="http://schemas.openxmlformats.org/drawingml/2006/main">
                  <a:graphicData uri="http://schemas.microsoft.com/office/word/2010/wordprocessingShape">
                    <wps:wsp>
                      <wps:cNvSpPr/>
                      <wps:spPr>
                        <a:xfrm>
                          <a:off x="0" y="0"/>
                          <a:ext cx="102081" cy="105143"/>
                        </a:xfrm>
                        <a:custGeom>
                          <a:avLst/>
                          <a:gdLst/>
                          <a:ahLst/>
                          <a:cxnLst/>
                          <a:rect l="l" t="t" r="r" b="b"/>
                          <a:pathLst>
                            <a:path w="102081" h="105143">
                              <a:moveTo>
                                <a:pt x="3047" y="60947"/>
                              </a:moveTo>
                              <a:lnTo>
                                <a:pt x="1524" y="56375"/>
                              </a:lnTo>
                              <a:lnTo>
                                <a:pt x="1524" y="51803"/>
                              </a:lnTo>
                              <a:lnTo>
                                <a:pt x="0" y="45707"/>
                              </a:lnTo>
                              <a:lnTo>
                                <a:pt x="1524" y="39612"/>
                              </a:lnTo>
                              <a:lnTo>
                                <a:pt x="1524" y="35040"/>
                              </a:lnTo>
                              <a:lnTo>
                                <a:pt x="3047" y="30467"/>
                              </a:lnTo>
                              <a:lnTo>
                                <a:pt x="6094" y="24371"/>
                              </a:lnTo>
                              <a:lnTo>
                                <a:pt x="7619" y="19799"/>
                              </a:lnTo>
                              <a:lnTo>
                                <a:pt x="13714" y="12180"/>
                              </a:lnTo>
                              <a:lnTo>
                                <a:pt x="19811" y="9132"/>
                              </a:lnTo>
                              <a:lnTo>
                                <a:pt x="25906" y="4572"/>
                              </a:lnTo>
                              <a:lnTo>
                                <a:pt x="32002" y="3048"/>
                              </a:lnTo>
                              <a:lnTo>
                                <a:pt x="36562" y="1524"/>
                              </a:lnTo>
                              <a:lnTo>
                                <a:pt x="41134" y="0"/>
                              </a:lnTo>
                              <a:lnTo>
                                <a:pt x="57898" y="0"/>
                              </a:lnTo>
                              <a:lnTo>
                                <a:pt x="63994" y="1524"/>
                              </a:lnTo>
                              <a:lnTo>
                                <a:pt x="68566" y="3048"/>
                              </a:lnTo>
                              <a:lnTo>
                                <a:pt x="74662" y="6083"/>
                              </a:lnTo>
                              <a:lnTo>
                                <a:pt x="79234" y="9132"/>
                              </a:lnTo>
                              <a:lnTo>
                                <a:pt x="83806" y="12180"/>
                              </a:lnTo>
                              <a:lnTo>
                                <a:pt x="86854" y="15228"/>
                              </a:lnTo>
                              <a:lnTo>
                                <a:pt x="89902" y="21324"/>
                              </a:lnTo>
                              <a:lnTo>
                                <a:pt x="92937" y="24371"/>
                              </a:lnTo>
                              <a:lnTo>
                                <a:pt x="95985" y="30467"/>
                              </a:lnTo>
                              <a:lnTo>
                                <a:pt x="97509" y="35040"/>
                              </a:lnTo>
                              <a:lnTo>
                                <a:pt x="99033" y="39612"/>
                              </a:lnTo>
                              <a:lnTo>
                                <a:pt x="99033" y="44183"/>
                              </a:lnTo>
                              <a:lnTo>
                                <a:pt x="100557" y="51803"/>
                              </a:lnTo>
                              <a:lnTo>
                                <a:pt x="102081" y="56375"/>
                              </a:lnTo>
                              <a:lnTo>
                                <a:pt x="100557" y="60947"/>
                              </a:lnTo>
                              <a:lnTo>
                                <a:pt x="100557" y="65519"/>
                              </a:lnTo>
                              <a:lnTo>
                                <a:pt x="99033" y="71614"/>
                              </a:lnTo>
                              <a:lnTo>
                                <a:pt x="97509" y="76187"/>
                              </a:lnTo>
                              <a:lnTo>
                                <a:pt x="94461" y="80758"/>
                              </a:lnTo>
                              <a:lnTo>
                                <a:pt x="91413" y="85330"/>
                              </a:lnTo>
                              <a:lnTo>
                                <a:pt x="88378" y="88379"/>
                              </a:lnTo>
                              <a:lnTo>
                                <a:pt x="85330" y="92950"/>
                              </a:lnTo>
                              <a:lnTo>
                                <a:pt x="80758" y="95998"/>
                              </a:lnTo>
                              <a:lnTo>
                                <a:pt x="74662" y="99047"/>
                              </a:lnTo>
                              <a:lnTo>
                                <a:pt x="67042" y="102095"/>
                              </a:lnTo>
                              <a:lnTo>
                                <a:pt x="60946" y="103618"/>
                              </a:lnTo>
                              <a:lnTo>
                                <a:pt x="54850" y="103618"/>
                              </a:lnTo>
                              <a:lnTo>
                                <a:pt x="50278" y="105143"/>
                              </a:lnTo>
                              <a:lnTo>
                                <a:pt x="45706" y="103618"/>
                              </a:lnTo>
                              <a:lnTo>
                                <a:pt x="39610" y="103618"/>
                              </a:lnTo>
                              <a:lnTo>
                                <a:pt x="36562" y="102095"/>
                              </a:lnTo>
                              <a:lnTo>
                                <a:pt x="32002" y="99047"/>
                              </a:lnTo>
                              <a:lnTo>
                                <a:pt x="25906" y="97523"/>
                              </a:lnTo>
                              <a:lnTo>
                                <a:pt x="21335" y="92950"/>
                              </a:lnTo>
                              <a:lnTo>
                                <a:pt x="16763" y="89902"/>
                              </a:lnTo>
                              <a:lnTo>
                                <a:pt x="12191" y="83806"/>
                              </a:lnTo>
                              <a:lnTo>
                                <a:pt x="9142" y="79235"/>
                              </a:lnTo>
                              <a:lnTo>
                                <a:pt x="6094" y="73138"/>
                              </a:lnTo>
                              <a:lnTo>
                                <a:pt x="4570" y="68567"/>
                              </a:lnTo>
                              <a:lnTo>
                                <a:pt x="3047" y="60947"/>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58DF418F" id="Freeform 105" o:spid="_x0000_s1026" style="position:absolute;margin-left:300.8pt;margin-top:12.05pt;width:8.05pt;height:8.3pt;z-index:251680256;visibility:visible;mso-wrap-style:square;mso-wrap-distance-left:9pt;mso-wrap-distance-top:0;mso-wrap-distance-right:9pt;mso-wrap-distance-bottom:0;mso-position-horizontal:absolute;mso-position-horizontal-relative:page;mso-position-vertical:absolute;mso-position-vertical-relative:text;v-text-anchor:top" coordsize="102081,10514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UH35MAQAAFMOAAAOAAAAZHJzL2Uyb0RvYy54bWysV9uOozgQfV9p/wHxvh0bY8BRp+dhRr0v&#10;q9nVzswHuMEkSICRTSfpv5/yDTIXmWg0ecAOHJdPnSqX7cd316FPzkLpTo6HFD+gNBFjLZtuPB7S&#10;L5+f/6rSRM98bHgvR3FI34RO3z39+cfjZdqLTJ5k3wiVgJFR7y/TIT3N87Tf7XR9EgPXD3ISI3xs&#10;pRr4DH/VcdcofgHrQ7/LECp2F6maSclaaA1vP7iP6ZO137ainv9tWy3mpD+kwG22T2WfL+a5e3rk&#10;+6Pi06mrPQ3+CywG3o0w6WLqA5958qq6H0wNXa2klu38UMthJ9u2q4X1AbzB6DtvPp34JKwvII6e&#10;Fpn07zNbfzx/mv5TIMNl0nsNXePFtVWDaYFfcrVivS1iieuc1PASowxVOE1q+IQRxTkxYu7WwfWr&#10;nv8W0hri53/07LRuQo+fQq++jqGrIGImVr2N1ZwmECuVJhCrFxeric9mnGFnusllZXJaiJivgzyL&#10;z9LiZuMEQXmZJkC2QAx6jusK6sdbMKZZbsG0ICX14AAJ7WTtrlBcoaBBgITWQSEBYf6clijMH76H&#10;9juThBU4u292QlFu0xkiEKyF1lldBIBOESdgJLJcs5yUOEqgLDCzUMxKxqJQDLacWZyBVnEsqzAk&#10;F8jFMIlLkFGGiqBsHEqgZGQWChpUUQKkoIWD2gC7dAmChtYJm2NMnF9xn2hZMSiH4FMcVxDm5d+c&#10;uqho4XzfdKjMC+9Qgap4npYs8w5til+Ryou/HdMK2Pr40yyLy18x5iOVQfzzaKhYxohb2tvpyiir&#10;aMiAjVXASopcbm8vLqBLiLO7uWZXbJ7jjVBghCh1ztHN+hJKMmTYHXVrtXxbEUNqh9ZXpBswpbDi&#10;Y+th9a/EBaz4KHbRGApJFa9KLM8LVxMqVNJ4/jCcYxePihISX29VRUq3Lk0v7puzZutSxuiGXcvS&#10;YimDlR/TYV2doN6yPYUghNYFoyhR7ksT7MEsvj2Z2LoKgREBiaMsaF6BT4bxPWCUedm+2f4D19D6&#10;Ggmb3t00zLZ3N42bQr2txroBbMu87itQCLJ4xYQiRVxZgWK0kRa4KAufmkAivmFBUWU+5W2hjaUQ&#10;pLzLClO+t5PChrkkmMRTwpxWLNRsNfH1uRwwfqwncCgxpzV7PlxOcPDy9ow4yueu78FDc4Bx5zpi&#10;6nrN4V6gxgZ6w9QcUj0e7VFby75rzBAzQqvjy/teJWcOh8dn+7Mg3k8n7t5CKYWfz3+Pt4S+MaTk&#10;69gEmeHzeiy2vfmtF47h/6JNugYOlpljY24sYqHA61qMM3afTrwRjgO9pRBGWBL9CAaN5RY8Wmx7&#10;AwHpjATbjqXHm6HCXniWwShGzA1eRtiZ5Tgvg4dulOpnBnrwys/s8EEkJ41R6UU2b/ZOYdWDm4v1&#10;0N+yzNXo9r8dvt4Fn74CAAD//wMAUEsDBBQABgAIAAAAIQDqJMMt3gAAAAkBAAAPAAAAZHJzL2Rv&#10;d25yZXYueG1sTI9RS8MwFIXfBf9DuIIv4pKOkkptOoYy9HWboL5lzbUpa25Ck2313xuf9PFyPs75&#10;brOa3cjOOMXBk4JiIYAhdd4M1Ct422/uH4DFpMno0RMq+MYIq/b6qtG18Rfa4nmXepZLKNZagU0p&#10;1JzHzqLTceEDUs6+/OR0yufUczPpSy53I18KIbnTA+UFqwM+WeyOu5NTsH6lbXgJstxv7PG58++f&#10;4eMuKHV7M68fgSWc0x8Mv/pZHdrsdPAnMpGNCqQoZEYVLMsCWAZkUVXADgpKUQFvG/7/g/YHAAD/&#10;/wMAUEsBAi0AFAAGAAgAAAAhALaDOJL+AAAA4QEAABMAAAAAAAAAAAAAAAAAAAAAAFtDb250ZW50&#10;X1R5cGVzXS54bWxQSwECLQAUAAYACAAAACEAOP0h/9YAAACUAQAACwAAAAAAAAAAAAAAAAAvAQAA&#10;X3JlbHMvLnJlbHNQSwECLQAUAAYACAAAACEAWVB9+TAEAABTDgAADgAAAAAAAAAAAAAAAAAuAgAA&#10;ZHJzL2Uyb0RvYy54bWxQSwECLQAUAAYACAAAACEA6iTDLd4AAAAJAQAADwAAAAAAAAAAAAAAAACK&#10;BgAAZHJzL2Rvd25yZXYueG1sUEsFBgAAAAAEAAQA8wAAAJUHAAAAAA==&#10;" path="m3047,60947l1524,56375r,-4572l,45707,1524,39612r,-4572l3047,30467,6094,24371,7619,19799r6095,-7619l19811,9132,25906,4572,32002,3048,36562,1524,41134,,57898,r6096,1524l68566,3048r6096,3035l79234,9132r4572,3048l86854,15228r3048,6096l92937,24371r3048,6096l97509,35040r1524,4572l99033,44183r1524,7620l102081,56375r-1524,4572l100557,65519r-1524,6095l97509,76187r-3048,4571l91413,85330r-3035,3049l85330,92950r-4572,3048l74662,99047r-7620,3048l60946,103618r-6096,l50278,105143r-4572,-1525l39610,103618r-3048,-1523l32002,99047,25906,97523,21335,92950,16763,89902,12191,83806,9142,79235,6094,73138,4570,68567,3047,60947e" filled="f" strokecolor="white" strokeweight=".28714mm">
                <v:stroke endcap="round"/>
                <v:path arrowok="t"/>
                <w10:wrap anchorx="page"/>
              </v:shape>
            </w:pict>
          </mc:Fallback>
        </mc:AlternateContent>
      </w:r>
    </w:p>
    <w:p w14:paraId="47FCDFE4" w14:textId="77777777" w:rsidR="00EE7B40" w:rsidRDefault="00EE7B40" w:rsidP="00B742C5">
      <w:pPr>
        <w:jc w:val="center"/>
        <w:rPr>
          <w:color w:val="000000" w:themeColor="text1"/>
          <w:sz w:val="24"/>
          <w:szCs w:val="24"/>
        </w:rPr>
      </w:pPr>
      <w:r>
        <w:rPr>
          <w:noProof/>
        </w:rPr>
        <mc:AlternateContent>
          <mc:Choice Requires="wps">
            <w:drawing>
              <wp:anchor distT="0" distB="0" distL="114300" distR="114300" simplePos="0" relativeHeight="251686400" behindDoc="0" locked="0" layoutInCell="1" allowOverlap="1" wp14:anchorId="0226BE6D" wp14:editId="23640051">
                <wp:simplePos x="0" y="0"/>
                <wp:positionH relativeFrom="page">
                  <wp:posOffset>4257512</wp:posOffset>
                </wp:positionH>
                <wp:positionV relativeFrom="paragraph">
                  <wp:posOffset>-14438</wp:posOffset>
                </wp:positionV>
                <wp:extent cx="86855" cy="105142"/>
                <wp:effectExtent l="0" t="0" r="0" b="0"/>
                <wp:wrapNone/>
                <wp:docPr id="106" name="Freeform 106"/>
                <wp:cNvGraphicFramePr/>
                <a:graphic xmlns:a="http://schemas.openxmlformats.org/drawingml/2006/main">
                  <a:graphicData uri="http://schemas.microsoft.com/office/word/2010/wordprocessingShape">
                    <wps:wsp>
                      <wps:cNvSpPr/>
                      <wps:spPr>
                        <a:xfrm>
                          <a:off x="0" y="0"/>
                          <a:ext cx="86855" cy="105142"/>
                        </a:xfrm>
                        <a:custGeom>
                          <a:avLst/>
                          <a:gdLst/>
                          <a:ahLst/>
                          <a:cxnLst/>
                          <a:rect l="l" t="t" r="r" b="b"/>
                          <a:pathLst>
                            <a:path w="86855" h="105142">
                              <a:moveTo>
                                <a:pt x="0" y="85331"/>
                              </a:moveTo>
                              <a:lnTo>
                                <a:pt x="70091" y="0"/>
                              </a:lnTo>
                              <a:lnTo>
                                <a:pt x="86855" y="105142"/>
                              </a:lnTo>
                              <a:lnTo>
                                <a:pt x="80759" y="68567"/>
                              </a:lnTo>
                              <a:lnTo>
                                <a:pt x="24383" y="54851"/>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01F5990B" id="Freeform 106" o:spid="_x0000_s1026" style="position:absolute;margin-left:335.25pt;margin-top:-1.15pt;width:6.85pt;height:8.3pt;z-index:251686400;visibility:visible;mso-wrap-style:square;mso-wrap-distance-left:9pt;mso-wrap-distance-top:0;mso-wrap-distance-right:9pt;mso-wrap-distance-bottom:0;mso-position-horizontal:absolute;mso-position-horizontal-relative:page;mso-position-vertical:absolute;mso-position-vertical-relative:text;v-text-anchor:top" coordsize="86855,10514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dznubAIAAJsFAAAOAAAAZHJzL2Uyb0RvYy54bWysVE2P2yAQvVfqf0DcG9tJvMlGSfbQVXqp&#10;2qq7/QEEcGwJAwLy9e87DMZJt1UPVX0wY5h5vPcGs3669IqcpPOd0RtaTUpKpOZGdPqwoT9edx+W&#10;lPjAtGDKaLmhV+np0/b9u/XZruTUtEYJ6QiAaL862w1tQ7CrovC8lT3zE2OlhsXGuJ4F+HSHQjh2&#10;BvReFdOyfCjOxgnrDJfew+xzWqRbxG8aycPXpvEyELWhwC3g2+F7H9/Fds1WB8ds2/GBBvsHFj3r&#10;NGw6Qj2zwMjRdb9B9R13xpsmTLjpC9M0HZeoAdRU5Rs1Ly2zErWAOd6ONvn/B8u/nF7sNwc2nK1f&#10;eQijikvj+jgCP3JBs66jWfISCIfJ5cOyrinhsFKVdTWfRi+LWy0/+vBJGsRhp88+JKtFjlibI37R&#10;OXTQsNgqha0KlECrHCXQqn1qlWUh1kVyMSTnkUg78oiLvTnJV4Np4SZhWc9m1cDzlqH0feaiLB8r&#10;SrJgUJTX82gRcdD/Vn5OyuOQXC7qRwQF1x4WA4Wck8eUO53PljPMrefLOtNNOcAmykajRytg8t5s&#10;bXadUui20tGgqpzNFtApBv+X0wKi3ooN9fqAR9Yb1YlYEt3y7rD/qBw5MejCDh9MYsq2LM1WZXwG&#10;CUM+EvoFyJmjFulEKA3Lt+OFUbgqGfdT+rtsSCfgQE0Tm/jny5EC41zqUKWllgmZONT3FHIFkkDA&#10;iNyAohF7AMiZCSRjJ5ZDfiyVeHGMxeXfiKXisQJ3NjqMxX2njfsTgAJVw84pP5uUrIku7Y244r+J&#10;7sENgAqH2ypeMfffWH67U7c/AQAA//8DAFBLAwQUAAYACAAAACEAtlTby+IAAAAJAQAADwAAAGRy&#10;cy9kb3ducmV2LnhtbEyPy07DMBBF90j8gzVIbFBrNy2hCnEqhECIDY/Cpjs3NnGCPY5it0379Qwr&#10;WI7u0b1nytXoHdubIbYBJcymApjBOugWGwmfH4+TJbCYFGrlAhoJRxNhVZ2flarQ4YDvZr9ODaMS&#10;jIWSYFPqC85jbY1XcRp6g5R9hcGrROfQcD2oA5V7xzMhcu5Vi7RgVW/uram/1zsv4c1tZt1D1zy/&#10;+idhX06bU3a86qS8vBjvboElM6Y/GH71SR0qctqGHerInIT8RlwTKmGSzYERkC8XGbAtkYs58Krk&#10;/z+ofgAAAP//AwBQSwECLQAUAAYACAAAACEAtoM4kv4AAADhAQAAEwAAAAAAAAAAAAAAAAAAAAAA&#10;W0NvbnRlbnRfVHlwZXNdLnhtbFBLAQItABQABgAIAAAAIQA4/SH/1gAAAJQBAAALAAAAAAAAAAAA&#10;AAAAAC8BAABfcmVscy8ucmVsc1BLAQItABQABgAIAAAAIQBGdznubAIAAJsFAAAOAAAAAAAAAAAA&#10;AAAAAC4CAABkcnMvZTJvRG9jLnhtbFBLAQItABQABgAIAAAAIQC2VNvL4gAAAAkBAAAPAAAAAAAA&#10;AAAAAAAAAMYEAABkcnMvZG93bnJldi54bWxQSwUGAAAAAAQABADzAAAA1QUAAAAA&#10;" path="m,85331l70091,,86855,105142,80759,68567,24383,54851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82304" behindDoc="0" locked="0" layoutInCell="1" allowOverlap="1" wp14:anchorId="4E6CD70E" wp14:editId="40830456">
                <wp:simplePos x="0" y="0"/>
                <wp:positionH relativeFrom="page">
                  <wp:posOffset>3940590</wp:posOffset>
                </wp:positionH>
                <wp:positionV relativeFrom="paragraph">
                  <wp:posOffset>9940</wp:posOffset>
                </wp:positionV>
                <wp:extent cx="57899" cy="4572"/>
                <wp:effectExtent l="0" t="0" r="0" b="0"/>
                <wp:wrapNone/>
                <wp:docPr id="107" name="Freeform 107"/>
                <wp:cNvGraphicFramePr/>
                <a:graphic xmlns:a="http://schemas.openxmlformats.org/drawingml/2006/main">
                  <a:graphicData uri="http://schemas.microsoft.com/office/word/2010/wordprocessingShape">
                    <wps:wsp>
                      <wps:cNvSpPr/>
                      <wps:spPr>
                        <a:xfrm>
                          <a:off x="0" y="0"/>
                          <a:ext cx="57899" cy="4572"/>
                        </a:xfrm>
                        <a:custGeom>
                          <a:avLst/>
                          <a:gdLst/>
                          <a:ahLst/>
                          <a:cxnLst/>
                          <a:rect l="l" t="t" r="r" b="b"/>
                          <a:pathLst>
                            <a:path w="57899" h="4572">
                              <a:moveTo>
                                <a:pt x="57899" y="0"/>
                              </a:moveTo>
                              <a:lnTo>
                                <a:pt x="0" y="4572"/>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45D7D724" id="Freeform 107" o:spid="_x0000_s1026" style="position:absolute;margin-left:310.3pt;margin-top:.8pt;width:4.55pt;height:.35pt;z-index:251682304;visibility:visible;mso-wrap-style:square;mso-wrap-distance-left:9pt;mso-wrap-distance-top:0;mso-wrap-distance-right:9pt;mso-wrap-distance-bottom:0;mso-position-horizontal:absolute;mso-position-horizontal-relative:page;mso-position-vertical:absolute;mso-position-vertical-relative:text;v-text-anchor:top" coordsize="57899,457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TwGTOgIAABEFAAAOAAAAZHJzL2Uyb0RvYy54bWysVE2P0zAQvSPxHyzfadIupbtV0z2wKhcE&#10;iF1+gGs7jSV/yXab9t8zHidpFxAHRA7JxDPz/N6bOJvHs9HkJENUzjZ0PqspkZY7oeyhoT9edu/u&#10;KYmJWcG0s7KhFxnp4/btm03v13LhOqeFDARAbFz3vqFdSn5dVZF30rA4c15aSLYuGJbgNRwqEVgP&#10;6EZXi7r+UPUuCB8clzHC6lNJ0i3it63k6WvbRpmIbihwS3gPeN/ne7XdsPUhMN8pPtBg/8DCMGVh&#10;0wnqiSVGjkH9BmUUDy66Ns24M5VrW8UlagA18/oXNc8d8xK1gDnRTzbF/wfLv5ye/bcANvQ+riOE&#10;WcW5DSY/gR85o1mXySx5ToTD4nJ1//BACYfM++VqkZ2srp38GNMn6RCFnT7HVIwWY8S6MeJnO4YB&#10;xpUHpXFQiRIYVKAEBrUvg/Is5b5MLYekn2h0A4ucMu4kXxwWpUx/YDpKAJbXCm1vK+ELeS2npKEj&#10;b4cCJwqweCvSup3SGlVqm4nN67u7FfjD4KsOVkBkvGhotAf8UKLTSuSWzDOGw/6jDuTEQP0OLyxi&#10;2nesrM7rfA0uD/VI6BVQcEcryiS0hfR1qBili5Z5P22/y5YoAeYsCpt83uREgXEubZqXVMeELByW&#10;txTGDiSBgBm5BUUT9gAwVhaQEbuwHOpzq8TjOjXXfyNWmqcO3NnZNDUbZV34E4AGVcPOpX40qViT&#10;Xdo7ccETge7BuUOFwz8iH+zbd2y//sm2PwEAAP//AwBQSwMEFAAGAAgAAAAhAKGT9+raAAAABwEA&#10;AA8AAABkcnMvZG93bnJldi54bWxMjkFPhDAQhe8m/odmTLy5BTTsipSNwejJGEW9FzoCWTolbdnF&#10;f+940tPk5Xt585X71U7iiD6MjhSkmwQEUufMSL2Cj/fHqx2IEDUZPTlCBd8YYF+dn5W6MO5Eb3hs&#10;Yi94hEKhFQwxzoWUoRvQ6rBxMxKzL+etjhx9L43XJx63k8ySJJdWj8QfBj1jPWB3aBar4KV9eG66&#10;XbN9DfVapwf/+XSzpEpdXqz3dyAirvGvDL/6rA4VO7VuIRPEpCDPkpyrDPgwz7PbLYhWQXYNsirl&#10;f//qBwAA//8DAFBLAQItABQABgAIAAAAIQC2gziS/gAAAOEBAAATAAAAAAAAAAAAAAAAAAAAAABb&#10;Q29udGVudF9UeXBlc10ueG1sUEsBAi0AFAAGAAgAAAAhADj9If/WAAAAlAEAAAsAAAAAAAAAAAAA&#10;AAAALwEAAF9yZWxzLy5yZWxzUEsBAi0AFAAGAAgAAAAhAAZPAZM6AgAAEQUAAA4AAAAAAAAAAAAA&#10;AAAALgIAAGRycy9lMm9Eb2MueG1sUEsBAi0AFAAGAAgAAAAhAKGT9+raAAAABwEAAA8AAAAAAAAA&#10;AAAAAAAAlAQAAGRycy9kb3ducmV2LnhtbFBLBQYAAAAABAAEAPMAAACbBQAAAAA=&#10;" path="m57899,l,4572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87424" behindDoc="0" locked="0" layoutInCell="1" allowOverlap="1" wp14:anchorId="7D4A1F52" wp14:editId="1FA082F4">
                <wp:simplePos x="0" y="0"/>
                <wp:positionH relativeFrom="page">
                  <wp:posOffset>4356552</wp:posOffset>
                </wp:positionH>
                <wp:positionV relativeFrom="paragraph">
                  <wp:posOffset>3847</wp:posOffset>
                </wp:positionV>
                <wp:extent cx="108178" cy="118859"/>
                <wp:effectExtent l="0" t="0" r="0" b="0"/>
                <wp:wrapNone/>
                <wp:docPr id="108" name="Freeform 108"/>
                <wp:cNvGraphicFramePr/>
                <a:graphic xmlns:a="http://schemas.openxmlformats.org/drawingml/2006/main">
                  <a:graphicData uri="http://schemas.microsoft.com/office/word/2010/wordprocessingShape">
                    <wps:wsp>
                      <wps:cNvSpPr/>
                      <wps:spPr>
                        <a:xfrm>
                          <a:off x="0" y="0"/>
                          <a:ext cx="108178" cy="118859"/>
                        </a:xfrm>
                        <a:custGeom>
                          <a:avLst/>
                          <a:gdLst/>
                          <a:ahLst/>
                          <a:cxnLst/>
                          <a:rect l="l" t="t" r="r" b="b"/>
                          <a:pathLst>
                            <a:path w="108178" h="118859">
                              <a:moveTo>
                                <a:pt x="0" y="91427"/>
                              </a:moveTo>
                              <a:lnTo>
                                <a:pt x="38087" y="0"/>
                              </a:lnTo>
                              <a:lnTo>
                                <a:pt x="71615" y="118859"/>
                              </a:lnTo>
                              <a:lnTo>
                                <a:pt x="108178" y="25908"/>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08D10822" id="Freeform 108" o:spid="_x0000_s1026" style="position:absolute;margin-left:343.05pt;margin-top:.3pt;width:8.5pt;height:9.35pt;z-index:251687424;visibility:visible;mso-wrap-style:square;mso-wrap-distance-left:9pt;mso-wrap-distance-top:0;mso-wrap-distance-right:9pt;mso-wrap-distance-bottom:0;mso-position-horizontal:absolute;mso-position-horizontal-relative:page;mso-position-vertical:absolute;mso-position-vertical-relative:text;v-text-anchor:top" coordsize="108178,1188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C1GTXQIAAHIFAAAOAAAAZHJzL2Uyb0RvYy54bWysVE2P2yAQvVfqf0DcG9tJs3GiJHvoKr1U&#10;bdXd/QEEcGwJAwLy9e87DMbJtlUPVX2wxzDzeO8NsH689IqcpPOd0RtaTUpKpOZGdPqwoa8vuw81&#10;JT4wLZgyWm7oVXr6uH3/bn22Kzk1rVFCOgIg2q/OdkPbEOyqKDxvZc/8xFipYbIxrmcBft2hEI6d&#10;Ab1XxbQsH4qzccI6w6X3MPqUJukW8ZtG8vCtabwMRG0ocAv4dvjex3exXbPVwTHbdnygwf6BRc86&#10;DYuOUE8sMHJ03W9Qfced8aYJE276wjRNxyVqADVV+Yua55ZZiVrAHG9Hm/z/g+VfT8/2uwMbztav&#10;PIRRxaVxffwCP3JBs66jWfISCIfBqqyrBXSXw1RV1fV8Gc0sbsX86MNnaRCInb74kLwWOWJtjvhF&#10;59BBx2KvFPYqUAK9cpRAr/apV5aFWBfZxZCcb0zakUic7c1JvhjMCzcRy+rjdDEQvWUofZ85q8t6&#10;QUmWDJLyfP5aRFxUD9Uc897oz0n5m5KzXYA6nS/LeuCQkmCJKAbtGwXC4L2F2uw6pdBDpZPs2Qxo&#10;cgbHxmkBUW/Fhnp9wJ3ojepELIkWeHfYf1KOnBh4u8MHk5iyLUujVRmfgdaQj4TeADlz1CL1WWmY&#10;vu0ajMJVybie0j9kQzoB+2Sa2MQDLUcKjHOpQ5WmWiZk4jC/p5ArkAQCRuQGFI3YA0DOTCAZO7Ec&#10;8mOpxPtgLC7/RiwVjxW4stFhLO47bdyfABSoGlZO+dmkZE10aW/EFY8cugcHGxUOl1C8Oe7/sfx2&#10;VW5/AgAA//8DAFBLAwQUAAYACAAAACEAX7Bg5NoAAAAHAQAADwAAAGRycy9kb3ducmV2LnhtbEyO&#10;0UrDQBBF3wX/YRnBN7upgdjGbIoWBRGEGvsB0+yYhGZnQ3bTpn/v+KRvc7mHO6fYzK5XJxpD59nA&#10;cpGAIq697bgxsP96vVuBChHZYu+ZDFwowKa8viowt/7Mn3SqYqNkhEOOBtoYh1zrULfkMCz8QCzd&#10;tx8dRoljo+2IZxl3vb5Pkkw77Fg+tDjQtqX6WE3OQB1envfpx9vuGOJ00evqfYsWjbm9mZ8eQUWa&#10;4x8Mv/qiDqU4HfzENqjeQLbKloLKAUrqhySVeBBunYIuC/3fv/wBAAD//wMAUEsBAi0AFAAGAAgA&#10;AAAhALaDOJL+AAAA4QEAABMAAAAAAAAAAAAAAAAAAAAAAFtDb250ZW50X1R5cGVzXS54bWxQSwEC&#10;LQAUAAYACAAAACEAOP0h/9YAAACUAQAACwAAAAAAAAAAAAAAAAAvAQAAX3JlbHMvLnJlbHNQSwEC&#10;LQAUAAYACAAAACEAYgtRk10CAAByBQAADgAAAAAAAAAAAAAAAAAuAgAAZHJzL2Uyb0RvYy54bWxQ&#10;SwECLQAUAAYACAAAACEAX7Bg5NoAAAAHAQAADwAAAAAAAAAAAAAAAAC3BAAAZHJzL2Rvd25yZXYu&#10;eG1sUEsFBgAAAAAEAAQA8wAAAL4FAAAAAA==&#10;" path="m,91427l38087,,71615,118859,108178,25908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79232" behindDoc="0" locked="0" layoutInCell="1" allowOverlap="1" wp14:anchorId="6BCC8F59" wp14:editId="21A438D4">
                <wp:simplePos x="0" y="0"/>
                <wp:positionH relativeFrom="page">
                  <wp:posOffset>3660234</wp:posOffset>
                </wp:positionH>
                <wp:positionV relativeFrom="paragraph">
                  <wp:posOffset>17560</wp:posOffset>
                </wp:positionV>
                <wp:extent cx="70091" cy="25907"/>
                <wp:effectExtent l="0" t="0" r="0" b="0"/>
                <wp:wrapNone/>
                <wp:docPr id="109" name="Freeform 109"/>
                <wp:cNvGraphicFramePr/>
                <a:graphic xmlns:a="http://schemas.openxmlformats.org/drawingml/2006/main">
                  <a:graphicData uri="http://schemas.microsoft.com/office/word/2010/wordprocessingShape">
                    <wps:wsp>
                      <wps:cNvSpPr/>
                      <wps:spPr>
                        <a:xfrm>
                          <a:off x="0" y="0"/>
                          <a:ext cx="70091" cy="25907"/>
                        </a:xfrm>
                        <a:custGeom>
                          <a:avLst/>
                          <a:gdLst/>
                          <a:ahLst/>
                          <a:cxnLst/>
                          <a:rect l="l" t="t" r="r" b="b"/>
                          <a:pathLst>
                            <a:path w="70091" h="25907">
                              <a:moveTo>
                                <a:pt x="70091" y="0"/>
                              </a:moveTo>
                              <a:lnTo>
                                <a:pt x="0" y="25907"/>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6652030A" id="Freeform 109" o:spid="_x0000_s1026" style="position:absolute;margin-left:288.2pt;margin-top:1.4pt;width:5.5pt;height:2.05pt;z-index:251679232;visibility:visible;mso-wrap-style:square;mso-wrap-distance-left:9pt;mso-wrap-distance-top:0;mso-wrap-distance-right:9pt;mso-wrap-distance-bottom:0;mso-position-horizontal:absolute;mso-position-horizontal-relative:page;mso-position-vertical:absolute;mso-position-vertical-relative:text;v-text-anchor:top" coordsize="70091,2590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K7MROgIAABQFAAAOAAAAZHJzL2Uyb0RvYy54bWysVE2P0zAQvSPxHyzfaZKulrJV0z2wKhcE&#10;iF1+gOuPJpK/ZLtN++8Zj5O0LIgDIodk4pl5fu9NnM3j2WhykiH2zra0WdSUSMud6O2hpT9edu8+&#10;UBITs4JpZ2VLLzLSx+3bN5vBr+XSdU4LGQiA2LgefEu7lPy6qiLvpGFx4by0kFQuGJbgNRwqEdgA&#10;6EZXy7p+Xw0uCB8clzHC6lNJ0i3iKyV5+qpUlInolgK3hPeA932+V9sNWx8C813PRxrsH1gY1lvY&#10;dIZ6YomRY+h/gzI9Dy46lRbcmcop1XOJGkBNU79S89wxL1ELmBP9bFP8f7D8y+nZfwtgw+DjOkKY&#10;VZxVMPkJ/MgZzbrMZslzIhwWV3X90FDCIbO8f6hX2crq2sqPMX2SDmHY6XNMxWkxRaybIn62Uxhg&#10;XnlSGieVKIFJBUpgUvsyKc9S7svcckiGmUc30cg5407yxWFVygJGrpMIoHmt0Pa2Er6RV4JKHlry&#10;hihxJgGLtzKt2/Vao05tM7WmvrtbgUUMPuxgBUTGi5ZGe8BvJTrdi9ySicZw2H/UgZwY6N/hhUVM&#10;+46V1abO1+jzWI+EfgEK7mhFmYW2kL7OFaN00TLvp+13qUgvwJ1lYZOPnJwpMM6lTU1JdUzIwuH+&#10;lsLUgSQQMCMrUDRjjwBTZQGZsAvLsT63Sjyxc3P9N2Klee7AnZ1Nc7PprQt/AtCgaty51E8mFWuy&#10;S3snLngo0D04eqhw/E3ks337ju3Xn9n2JwAAAP//AwBQSwMEFAAGAAgAAAAhADQBBVfaAAAABwEA&#10;AA8AAABkcnMvZG93bnJldi54bWxMj0FPhDAUhO8m/ofmmXhzixuXBeSx2Zh41Cgaz4VWQOkracuC&#10;/97nyT1OZjLzTXlY7ShOxofBEcLtJgFhqHV6oA7h/e3xJgMRoiKtRkcG4ccEOFSXF6UqtFvo1Zzq&#10;2AkuoVAohD7GqZAytL2xKmzcZIi9T+etiix9J7VXC5fbUW6TJJVWDcQLvZrMQ2/a73q2CK3Svkly&#10;+UT1y0dIj19zvmTPiNdX6/EeRDRr/A/DHz6jQ8VMjZtJBzEi7PbpHUcRtvyA/V22Z90gpDnIqpTn&#10;/NUvAAAA//8DAFBLAQItABQABgAIAAAAIQC2gziS/gAAAOEBAAATAAAAAAAAAAAAAAAAAAAAAABb&#10;Q29udGVudF9UeXBlc10ueG1sUEsBAi0AFAAGAAgAAAAhADj9If/WAAAAlAEAAAsAAAAAAAAAAAAA&#10;AAAALwEAAF9yZWxzLy5yZWxzUEsBAi0AFAAGAAgAAAAhAOorsxE6AgAAFAUAAA4AAAAAAAAAAAAA&#10;AAAALgIAAGRycy9lMm9Eb2MueG1sUEsBAi0AFAAGAAgAAAAhADQBBVfaAAAABwEAAA8AAAAAAAAA&#10;AAAAAAAAlAQAAGRycy9kb3ducmV2LnhtbFBLBQYAAAAABAAEAPMAAACbBQAAAAA=&#10;" path="m70091,l,25907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701760" behindDoc="0" locked="0" layoutInCell="1" allowOverlap="1" wp14:anchorId="3424DB48" wp14:editId="04FD30D4">
                <wp:simplePos x="0" y="0"/>
                <wp:positionH relativeFrom="page">
                  <wp:posOffset>4211802</wp:posOffset>
                </wp:positionH>
                <wp:positionV relativeFrom="paragraph">
                  <wp:posOffset>22130</wp:posOffset>
                </wp:positionV>
                <wp:extent cx="18288" cy="47244"/>
                <wp:effectExtent l="0" t="0" r="0" b="0"/>
                <wp:wrapNone/>
                <wp:docPr id="110" name="Freeform 110"/>
                <wp:cNvGraphicFramePr/>
                <a:graphic xmlns:a="http://schemas.openxmlformats.org/drawingml/2006/main">
                  <a:graphicData uri="http://schemas.microsoft.com/office/word/2010/wordprocessingShape">
                    <wps:wsp>
                      <wps:cNvSpPr/>
                      <wps:spPr>
                        <a:xfrm>
                          <a:off x="0" y="0"/>
                          <a:ext cx="18288" cy="47244"/>
                        </a:xfrm>
                        <a:custGeom>
                          <a:avLst/>
                          <a:gdLst/>
                          <a:ahLst/>
                          <a:cxnLst/>
                          <a:rect l="l" t="t" r="r" b="b"/>
                          <a:pathLst>
                            <a:path w="18288" h="47244">
                              <a:moveTo>
                                <a:pt x="0" y="0"/>
                              </a:moveTo>
                              <a:lnTo>
                                <a:pt x="4572" y="1523"/>
                              </a:lnTo>
                              <a:lnTo>
                                <a:pt x="9144" y="3047"/>
                              </a:lnTo>
                              <a:lnTo>
                                <a:pt x="10667" y="4572"/>
                              </a:lnTo>
                              <a:lnTo>
                                <a:pt x="13716" y="6095"/>
                              </a:lnTo>
                              <a:lnTo>
                                <a:pt x="16764" y="10667"/>
                              </a:lnTo>
                              <a:lnTo>
                                <a:pt x="16764" y="15240"/>
                              </a:lnTo>
                              <a:lnTo>
                                <a:pt x="18288" y="19811"/>
                              </a:lnTo>
                              <a:lnTo>
                                <a:pt x="16764" y="25907"/>
                              </a:lnTo>
                              <a:lnTo>
                                <a:pt x="16764" y="32003"/>
                              </a:lnTo>
                              <a:lnTo>
                                <a:pt x="15240" y="41148"/>
                              </a:lnTo>
                              <a:lnTo>
                                <a:pt x="15240" y="42671"/>
                              </a:lnTo>
                              <a:lnTo>
                                <a:pt x="16764" y="47244"/>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1F1B8D74" id="Freeform 110" o:spid="_x0000_s1026" style="position:absolute;margin-left:331.65pt;margin-top:1.75pt;width:1.45pt;height:3.7pt;z-index:251701760;visibility:visible;mso-wrap-style:square;mso-wrap-distance-left:9pt;mso-wrap-distance-top:0;mso-wrap-distance-right:9pt;mso-wrap-distance-bottom:0;mso-position-horizontal:absolute;mso-position-horizontal-relative:page;mso-position-vertical:absolute;mso-position-vertical-relative:text;v-text-anchor:top" coordsize="18288,472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PSihrwIAAPIGAAAOAAAAZHJzL2Uyb0RvYy54bWysVU2P2yAQvVfqf0C+d20cx06iJHvoanup&#10;2qq7/QEE49gSBgvYfPz7DoNx0m2Vrqr6YMYw83jzZsDr+1MvyUEY22m1SehdlhChuK47td8kP54f&#10;PywSYh1TNZNaiU1yFja5375/tz4OK5HrVstaGAIgyq6OwyZpnRtWaWp5K3pm7/QgFCw22vTMwafZ&#10;p7VhR0DvZZpnWZketakHo7mwFmYfwmKyRfymEdx9bRorHJGbBLg5fBt87/w73a7Zam/Y0HZ8pMH+&#10;gUXPOgWbTlAPzDHyYrrfoPqOG2114+647lPdNB0XmANkQ7NX2Ty1bBCYC4hjh0km+/9g+ZfD0/DN&#10;gAzHwa4smD6LU2N6PwI/ckKxzpNY4uQIh0m6yBdQXA4rRZUXhZcyvYTyF+s+CY0w7PDZuqB0HS3W&#10;RoufVDQN1MtXSmKlXEKgUiYhUKldqNTAnI/z3LxJjhOPNtLwa70+iGeNXu5VAkDxsirVtVcxr/KE&#10;QD50ns/GdKJHHAfEW1LI13vOsqK66UmzsqzQFdGDRhEsjgGUzipaomuZLee3UcuqDAQC/k3Yi+88&#10;L7DjQYO4dRxHCqGmXoLlgtI3csjny+wvKkwcZnBob2sL4gNLL25BabG4zeHim5fVW/let2vIHwTx&#10;7YQNPLUYTF43sdKPnZTYxVJh42WzGZSWM7i2jKrB6od6k1i1x5vAatnVPsS3oTX73UdpyIFBdz/i&#10;g05MDi0LszTzz5ju6I+EfgEy+kXVsdywfDm1aLmzFH4/qb6LhnQ1nNM8sPEXqpgoMM6FcjQstawW&#10;gcP8mkKMQBII6JEbyGjCHgGiZwCJ2IHl6O9DBd7HU3B2i1gIniJwZ63cFNx3Sps/AUjIatw5+EeR&#10;gjRepZ2uz3jloXpwsWKG40/A39zX3xh++VVtfwIAAP//AwBQSwMEFAAGAAgAAAAhAHNVf3veAAAA&#10;CAEAAA8AAABkcnMvZG93bnJldi54bWxMj0FLxDAQhe+C/yGM4M1N3WLQ2nRZhELBi1bF3VvajG2x&#10;mZQmu9v9944nPQ7v471v8s3iRnHEOQyeNNyuEhBIrbcDdRre38qbexAhGrJm9IQazhhgU1xe5Caz&#10;/kSveKxjJ7iEQmY09DFOmZSh7dGZsPITEmdffnYm8jl30s7mxOVulOskUdKZgXihNxM+9dh+1wen&#10;oaqa7fPLR7nf1b6qP3fyvC9lrfX11bJ9BBFxiX8w/OqzOhTs1PgD2SBGDUqlKaMa0jsQnCul1iAa&#10;BpMHkEUu/z9Q/AAAAP//AwBQSwECLQAUAAYACAAAACEAtoM4kv4AAADhAQAAEwAAAAAAAAAAAAAA&#10;AAAAAAAAW0NvbnRlbnRfVHlwZXNdLnhtbFBLAQItABQABgAIAAAAIQA4/SH/1gAAAJQBAAALAAAA&#10;AAAAAAAAAAAAAC8BAABfcmVscy8ucmVsc1BLAQItABQABgAIAAAAIQBYPSihrwIAAPIGAAAOAAAA&#10;AAAAAAAAAAAAAC4CAABkcnMvZTJvRG9jLnhtbFBLAQItABQABgAIAAAAIQBzVX973gAAAAgBAAAP&#10;AAAAAAAAAAAAAAAAAAkFAABkcnMvZG93bnJldi54bWxQSwUGAAAAAAQABADzAAAAFAYAAAAA&#10;" path="m,l4572,1523,9144,3047r1523,1525l13716,6095r3048,4572l16764,15240r1524,4571l16764,25907r,6096l15240,41148r,1523l16764,47244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78208" behindDoc="0" locked="0" layoutInCell="1" allowOverlap="1" wp14:anchorId="0046D610" wp14:editId="388EDB43">
                <wp:simplePos x="0" y="0"/>
                <wp:positionH relativeFrom="page">
                  <wp:posOffset>3695284</wp:posOffset>
                </wp:positionH>
                <wp:positionV relativeFrom="paragraph">
                  <wp:posOffset>32798</wp:posOffset>
                </wp:positionV>
                <wp:extent cx="38087" cy="91427"/>
                <wp:effectExtent l="0" t="0" r="0" b="0"/>
                <wp:wrapNone/>
                <wp:docPr id="111" name="Freeform 111"/>
                <wp:cNvGraphicFramePr/>
                <a:graphic xmlns:a="http://schemas.openxmlformats.org/drawingml/2006/main">
                  <a:graphicData uri="http://schemas.microsoft.com/office/word/2010/wordprocessingShape">
                    <wps:wsp>
                      <wps:cNvSpPr/>
                      <wps:spPr>
                        <a:xfrm>
                          <a:off x="0" y="0"/>
                          <a:ext cx="38087" cy="91427"/>
                        </a:xfrm>
                        <a:custGeom>
                          <a:avLst/>
                          <a:gdLst/>
                          <a:ahLst/>
                          <a:cxnLst/>
                          <a:rect l="l" t="t" r="r" b="b"/>
                          <a:pathLst>
                            <a:path w="38087" h="91427">
                              <a:moveTo>
                                <a:pt x="38087" y="91427"/>
                              </a:moveTo>
                              <a:lnTo>
                                <a:pt x="0"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43616A5F" id="Freeform 111" o:spid="_x0000_s1026" style="position:absolute;margin-left:290.95pt;margin-top:2.6pt;width:3pt;height:7.2pt;z-index:251678208;visibility:visible;mso-wrap-style:square;mso-wrap-distance-left:9pt;mso-wrap-distance-top:0;mso-wrap-distance-right:9pt;mso-wrap-distance-bottom:0;mso-position-horizontal:absolute;mso-position-horizontal-relative:page;mso-position-vertical:absolute;mso-position-vertical-relative:text;v-text-anchor:top" coordsize="38087,9142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JwMzOQIAABQFAAAOAAAAZHJzL2Uyb0RvYy54bWysVE2P0zAQvSPxHyzf2SQtsKVqugdW5YIA&#10;scsPcG2nseQv2W7T/nvG4yQtC+KAyCGZeGae33sTZ/NwNpqcZIjK2ZY2dzUl0nInlD209Mfz7s2K&#10;kpiYFUw7K1t6kZE+bF+/2gx+LReud1rIQADExvXgW9qn5NdVFXkvDYt3zksLyc4FwxK8hkMlAhsA&#10;3ehqUdfvq8EF4YPjMkZYfSxJukX8rpM8fe26KBPRLQVuCe8B7/t8r7Ybtj4E5nvFRxrsH1gYpixs&#10;OkM9ssTIMajfoIziwUXXpTvuTOW6TnGJGkBNU79Q89QzL1ELmBP9bFP8f7D8y+nJfwtgw+DjOkKY&#10;VZy7YPIT+JEzmnWZzZLnRDgsLlf16p4SDpkPzdvFfbayurbyY0yfpEMYdvocU3FaTBHrp4if7RQG&#10;mFeelMZJJUpgUoESmNS+TMqzlPsytxySYebRTzRyzriTfHZYlbKAkesLqtcqbW+r4TuZ5IKgkoMg&#10;b4gSZxKweCvTup3SGnVqm6k19XKZLWLwYQcrIDJetDTaA34r0WklcksmGsNh/1EHcmKgf4cXFjHt&#10;e1ZWmzpfo89jPRL6BSi4oxVlFtpC+jpXjNJFy7yftt9lR5QAdxaFTT5ycqbAOJc2NSXVMyELh3e3&#10;FKYOJIGAGbkDRTP2CDBVFpAJu7Ac63OrxBM7N9d/I1aa5w7c2dk0NxtlXfgTgAZV486lfjKpWJNd&#10;2jtxwUOB7sHRQ4XjbyKf7dt3bL/+zLY/AQAA//8DAFBLAwQUAAYACAAAACEARZm8sd4AAAAIAQAA&#10;DwAAAGRycy9kb3ducmV2LnhtbEyPwU7DMBBE70j8g7VI3KjTiJY0jVPRSpUqREGUfoAbb+OIeB3F&#10;bhr+nuUEtx3N0+xMsRpdKwbsQ+NJwXSSgECqvGmoVnD83D5kIELUZHTrCRV8Y4BVeXtT6Nz4K33g&#10;cIi14BAKuVZgY+xyKUNl0ekw8R0Se2ffOx1Z9rU0vb5yuGtlmiRz6XRD/MHqDjcWq6/DxSlIw642&#10;b/vXzfbFPw7r9f6d7O6s1P3d+LwEEXGMfzD81ufqUHKnk7+QCaJVMMumC0b5SEGwP8ueWJ8YXMxB&#10;loX8P6D8AQAA//8DAFBLAQItABQABgAIAAAAIQC2gziS/gAAAOEBAAATAAAAAAAAAAAAAAAAAAAA&#10;AABbQ29udGVudF9UeXBlc10ueG1sUEsBAi0AFAAGAAgAAAAhADj9If/WAAAAlAEAAAsAAAAAAAAA&#10;AAAAAAAALwEAAF9yZWxzLy5yZWxzUEsBAi0AFAAGAAgAAAAhAC4nAzM5AgAAFAUAAA4AAAAAAAAA&#10;AAAAAAAALgIAAGRycy9lMm9Eb2MueG1sUEsBAi0AFAAGAAgAAAAhAEWZvLHeAAAACAEAAA8AAAAA&#10;AAAAAAAAAAAAkwQAAGRycy9kb3ducmV2LnhtbFBLBQYAAAAABAAEAPMAAACeBQAAAAA=&#10;" path="m38087,91427l,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88448" behindDoc="0" locked="0" layoutInCell="1" allowOverlap="1" wp14:anchorId="5B7E5CB3" wp14:editId="19B73292">
                <wp:simplePos x="0" y="0"/>
                <wp:positionH relativeFrom="page">
                  <wp:posOffset>4463206</wp:posOffset>
                </wp:positionH>
                <wp:positionV relativeFrom="paragraph">
                  <wp:posOffset>52602</wp:posOffset>
                </wp:positionV>
                <wp:extent cx="91427" cy="102108"/>
                <wp:effectExtent l="0" t="0" r="0" b="0"/>
                <wp:wrapNone/>
                <wp:docPr id="112" name="Freeform 112"/>
                <wp:cNvGraphicFramePr/>
                <a:graphic xmlns:a="http://schemas.openxmlformats.org/drawingml/2006/main">
                  <a:graphicData uri="http://schemas.microsoft.com/office/word/2010/wordprocessingShape">
                    <wps:wsp>
                      <wps:cNvSpPr/>
                      <wps:spPr>
                        <a:xfrm>
                          <a:off x="0" y="0"/>
                          <a:ext cx="91427" cy="102108"/>
                        </a:xfrm>
                        <a:custGeom>
                          <a:avLst/>
                          <a:gdLst/>
                          <a:ahLst/>
                          <a:cxnLst/>
                          <a:rect l="l" t="t" r="r" b="b"/>
                          <a:pathLst>
                            <a:path w="91427" h="102108">
                              <a:moveTo>
                                <a:pt x="4572" y="47244"/>
                              </a:moveTo>
                              <a:lnTo>
                                <a:pt x="3049" y="53339"/>
                              </a:lnTo>
                              <a:lnTo>
                                <a:pt x="0" y="59435"/>
                              </a:lnTo>
                              <a:lnTo>
                                <a:pt x="0" y="70103"/>
                              </a:lnTo>
                              <a:lnTo>
                                <a:pt x="1525" y="74676"/>
                              </a:lnTo>
                              <a:lnTo>
                                <a:pt x="3049" y="79247"/>
                              </a:lnTo>
                              <a:lnTo>
                                <a:pt x="7619" y="83820"/>
                              </a:lnTo>
                              <a:lnTo>
                                <a:pt x="10667" y="88392"/>
                              </a:lnTo>
                              <a:lnTo>
                                <a:pt x="15239" y="89915"/>
                              </a:lnTo>
                              <a:lnTo>
                                <a:pt x="18288" y="92963"/>
                              </a:lnTo>
                              <a:lnTo>
                                <a:pt x="21336" y="94488"/>
                              </a:lnTo>
                              <a:lnTo>
                                <a:pt x="24383" y="96011"/>
                              </a:lnTo>
                              <a:lnTo>
                                <a:pt x="28955" y="97536"/>
                              </a:lnTo>
                              <a:lnTo>
                                <a:pt x="32004" y="99059"/>
                              </a:lnTo>
                              <a:lnTo>
                                <a:pt x="36563" y="100583"/>
                              </a:lnTo>
                              <a:lnTo>
                                <a:pt x="41135" y="102108"/>
                              </a:lnTo>
                              <a:lnTo>
                                <a:pt x="50279" y="102108"/>
                              </a:lnTo>
                              <a:lnTo>
                                <a:pt x="56375" y="100583"/>
                              </a:lnTo>
                              <a:lnTo>
                                <a:pt x="59423" y="99059"/>
                              </a:lnTo>
                              <a:lnTo>
                                <a:pt x="65519" y="96011"/>
                              </a:lnTo>
                              <a:lnTo>
                                <a:pt x="70091" y="91440"/>
                              </a:lnTo>
                              <a:lnTo>
                                <a:pt x="73139" y="85344"/>
                              </a:lnTo>
                              <a:lnTo>
                                <a:pt x="74663" y="82295"/>
                              </a:lnTo>
                              <a:lnTo>
                                <a:pt x="74663" y="73151"/>
                              </a:lnTo>
                              <a:lnTo>
                                <a:pt x="73139" y="70103"/>
                              </a:lnTo>
                              <a:lnTo>
                                <a:pt x="70091" y="65532"/>
                              </a:lnTo>
                              <a:lnTo>
                                <a:pt x="65519" y="60960"/>
                              </a:lnTo>
                              <a:lnTo>
                                <a:pt x="60947" y="56388"/>
                              </a:lnTo>
                              <a:lnTo>
                                <a:pt x="53327" y="50291"/>
                              </a:lnTo>
                              <a:lnTo>
                                <a:pt x="47231" y="45721"/>
                              </a:lnTo>
                              <a:lnTo>
                                <a:pt x="39611" y="38100"/>
                              </a:lnTo>
                              <a:lnTo>
                                <a:pt x="33527" y="33528"/>
                              </a:lnTo>
                              <a:lnTo>
                                <a:pt x="32004" y="28956"/>
                              </a:lnTo>
                              <a:lnTo>
                                <a:pt x="28955" y="24385"/>
                              </a:lnTo>
                              <a:lnTo>
                                <a:pt x="28955" y="19812"/>
                              </a:lnTo>
                              <a:lnTo>
                                <a:pt x="30479" y="15241"/>
                              </a:lnTo>
                              <a:lnTo>
                                <a:pt x="32004" y="10668"/>
                              </a:lnTo>
                              <a:lnTo>
                                <a:pt x="35039" y="7621"/>
                              </a:lnTo>
                              <a:lnTo>
                                <a:pt x="38087" y="4573"/>
                              </a:lnTo>
                              <a:lnTo>
                                <a:pt x="42659" y="1525"/>
                              </a:lnTo>
                              <a:lnTo>
                                <a:pt x="45707" y="0"/>
                              </a:lnTo>
                              <a:lnTo>
                                <a:pt x="51803" y="0"/>
                              </a:lnTo>
                              <a:lnTo>
                                <a:pt x="56375" y="1525"/>
                              </a:lnTo>
                              <a:lnTo>
                                <a:pt x="62471" y="1525"/>
                              </a:lnTo>
                              <a:lnTo>
                                <a:pt x="70091" y="4573"/>
                              </a:lnTo>
                              <a:lnTo>
                                <a:pt x="74663" y="7621"/>
                              </a:lnTo>
                              <a:lnTo>
                                <a:pt x="79235" y="10668"/>
                              </a:lnTo>
                              <a:lnTo>
                                <a:pt x="83807" y="13716"/>
                              </a:lnTo>
                              <a:lnTo>
                                <a:pt x="86855" y="15241"/>
                              </a:lnTo>
                              <a:lnTo>
                                <a:pt x="89903" y="21337"/>
                              </a:lnTo>
                              <a:lnTo>
                                <a:pt x="91427" y="27433"/>
                              </a:lnTo>
                              <a:lnTo>
                                <a:pt x="91427" y="41149"/>
                              </a:lnTo>
                              <a:lnTo>
                                <a:pt x="89903" y="44197"/>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2F7258A5" id="Freeform 112" o:spid="_x0000_s1026" style="position:absolute;margin-left:351.45pt;margin-top:4.15pt;width:7.2pt;height:8.05pt;z-index:251688448;visibility:visible;mso-wrap-style:square;mso-wrap-distance-left:9pt;mso-wrap-distance-top:0;mso-wrap-distance-right:9pt;mso-wrap-distance-bottom:0;mso-position-horizontal:absolute;mso-position-horizontal-relative:page;mso-position-vertical:absolute;mso-position-vertical-relative:text;v-text-anchor:top" coordsize="91427,1021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rJ7KgQAAMoNAAAOAAAAZHJzL2Uyb0RvYy54bWysV9uOpDYQfY+Uf0C8Z9pXwK3p2YesJi9R&#10;EmV3P8ADphsJMDJM98zfp3yDnmRloij9AG44Lp86VWUXj5/ehj67KjN3ejzl+AHlmRpr3XTj+ZR/&#10;+/r8U5Vn8yLHRvZ6VKf8Xc35p6cff3i8TUdF9EX3jTIZGBnn42065ZdlmY6Hw1xf1CDnBz2pEV62&#10;2gxygb/mfGiMvIH1oT8QhIrDTZtmMrpW8wxPP/uX+ZOz37aqXn5v21ktWX/KgdvirsZdX+z18PQo&#10;j2cjp0tXBxryP7AYZDfCoqupz3KR2avp/mFq6GqjZ90uD7UeDrptu1o5H8AbjP7mzZeLnJTzBcSZ&#10;p1Wm+f8zW/92/TL9YUCG2zQfZxhaL95aM9g78MvenFjvq1jqbclqeCgwI2We1fAGI4JRZbU8bHPr&#10;13n5RWlnR15/nRcvdRNH8hJH9dsYhwYCZkPVu1AteQahMnkGoXrxoZrkYudZcnaY3VYil5WHfTno&#10;q/qqHWyxLjBekjwDrqwkjAWqG6gf78EUMeHAnFIqAjhC4n1ydiGnwCgXjPJ/gSshxjSJw5xwZ7Jk&#10;RVkkoSvLUhBWJqFlgb1DFa2IS3oIVHQk3r1DGBUFhBWcqioqSNIskAV5HFYInBYAV6SCvQDsCiKK&#10;tAgEU1p4LGMwyydW5Bnvni9htKIeWyCM09hKcK+uKDmskLJLYXdh3q5APJ0EtODgkfUNI8SBTsow&#10;wxhyxYPvyiZ6Fe/eO45I6RX+UGMRFO8BXNAyWt6lASlLgm67/hWch/wRuxqXCAnsdcOMpXOtpDjm&#10;D6drVUan4t07B/UQNK4IEelc27CwAk/nxMZhvzg330ARmq6NTbMCgWrJlAAEFLBNCcijnXyHLclu&#10;uxaLCCidTLWSUB8Lu/2lsVQUUD3WLq0gi5N2KeWBgx2l63OrIwLVl645i/AJbKs6HeMNi0WF07GA&#10;nTJWESdsR4e17u1OuOMbRyF/y2JP3gpVPmwQip0NghSw37gNwh4GyQDzEnmr6YBxXMG5Y03u4LYd&#10;ZG/pAs4cny/uyEqx3Mpm1/e7yt1TFE69dR/dCxQce0EnTEucTsKqqEISgmM7yVIJEXS1R1b6DA79&#10;EsSAlIymU2DDwmkBvUhK3Y0DY1h85ACnvO2SXF+2dk7w8L43G/Vz1/ewgu0IbD8FLQq4ktUS2nEz&#10;NjAapuaUz+PZdbiz7rvGTrEzZnN++bk32VVC0/bsfg4k++ki/VPYTOAXXAh4R+iDIaNfxya6Ca+3&#10;btSNlvdeeYZ/qjbrGujoiGdjPxTUSkHWtRoX7F9dZKM8B35PIc5wJPoRDFrLLXi02g4GItIbibY9&#10;y4C3U5X7zlgnoxQxP3md4VbW47JOHrpRm+8Z6MGrsLLHR5G8NFalF928u1beqQcfDM7D8HFjv0ju&#10;/7vp2yfY018AAAD//wMAUEsDBBQABgAIAAAAIQBkqFM+3QAAAAgBAAAPAAAAZHJzL2Rvd25yZXYu&#10;eG1sTI/BTsMwEETvSPyDtUjcqJNQSJtmUwESZ0RbCY5u7DqBeB3FTpr+PcsJbrOa0czbcju7Tkxm&#10;CK0nhHSRgDBUe92SRTjsX+9WIEJUpFXnySBcTIBtdX1VqkL7M72baRet4BIKhUJoYuwLKUPdGKfC&#10;wveG2Dv5wanI52ClHtSZy10nsyR5lE61xAuN6s1LY+rv3egQgh/f0stnPNhmb9fP4Yum/OED8fZm&#10;ftqAiGaOf2H4xWd0qJjp6EfSQXQIeZKtOYqwugfBfp7mLI4I2XIJsirl/weqHwAAAP//AwBQSwEC&#10;LQAUAAYACAAAACEAtoM4kv4AAADhAQAAEwAAAAAAAAAAAAAAAAAAAAAAW0NvbnRlbnRfVHlwZXNd&#10;LnhtbFBLAQItABQABgAIAAAAIQA4/SH/1gAAAJQBAAALAAAAAAAAAAAAAAAAAC8BAABfcmVscy8u&#10;cmVsc1BLAQItABQABgAIAAAAIQCb+rJ7KgQAAMoNAAAOAAAAAAAAAAAAAAAAAC4CAABkcnMvZTJv&#10;RG9jLnhtbFBLAQItABQABgAIAAAAIQBkqFM+3QAAAAgBAAAPAAAAAAAAAAAAAAAAAIQGAABkcnMv&#10;ZG93bnJldi54bWxQSwUGAAAAAAQABADzAAAAjgcAAAAA&#10;" path="m4572,47244l3049,53339,,59435,,70103r1525,4573l3049,79247r4570,4573l10667,88392r4572,1523l18288,92963r3048,1525l24383,96011r4572,1525l32004,99059r4559,1524l41135,102108r9144,l56375,100583r3048,-1524l65519,96011r4572,-4571l73139,85344r1524,-3049l74663,73151,73139,70103,70091,65532,65519,60960,60947,56388,53327,50291,47231,45721,39611,38100,33527,33528,32004,28956,28955,24385r,-4573l30479,15241r1525,-4573l35039,7621,38087,4573,42659,1525,45707,r6096,l56375,1525r6096,l70091,4573r4572,3048l79235,10668r4572,3048l86855,15241r3048,6096l91427,27433r,13716l89903,44197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77184" behindDoc="0" locked="0" layoutInCell="1" allowOverlap="1" wp14:anchorId="241BC1F7" wp14:editId="57ECD9AD">
                <wp:simplePos x="0" y="0"/>
                <wp:positionH relativeFrom="page">
                  <wp:posOffset>3561199</wp:posOffset>
                </wp:positionH>
                <wp:positionV relativeFrom="paragraph">
                  <wp:posOffset>61748</wp:posOffset>
                </wp:positionV>
                <wp:extent cx="117322" cy="121907"/>
                <wp:effectExtent l="0" t="0" r="0" b="0"/>
                <wp:wrapNone/>
                <wp:docPr id="113" name="Freeform 113"/>
                <wp:cNvGraphicFramePr/>
                <a:graphic xmlns:a="http://schemas.openxmlformats.org/drawingml/2006/main">
                  <a:graphicData uri="http://schemas.microsoft.com/office/word/2010/wordprocessingShape">
                    <wps:wsp>
                      <wps:cNvSpPr/>
                      <wps:spPr>
                        <a:xfrm>
                          <a:off x="0" y="0"/>
                          <a:ext cx="117322" cy="121907"/>
                        </a:xfrm>
                        <a:custGeom>
                          <a:avLst/>
                          <a:gdLst/>
                          <a:ahLst/>
                          <a:cxnLst/>
                          <a:rect l="l" t="t" r="r" b="b"/>
                          <a:pathLst>
                            <a:path w="117322" h="121907">
                              <a:moveTo>
                                <a:pt x="48755" y="121907"/>
                              </a:moveTo>
                              <a:lnTo>
                                <a:pt x="0" y="33528"/>
                              </a:lnTo>
                              <a:lnTo>
                                <a:pt x="117322" y="86856"/>
                              </a:lnTo>
                              <a:lnTo>
                                <a:pt x="67043"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72EACA20" id="Freeform 113" o:spid="_x0000_s1026" style="position:absolute;margin-left:280.4pt;margin-top:4.85pt;width:9.25pt;height:9.6pt;z-index:251677184;visibility:visible;mso-wrap-style:square;mso-wrap-distance-left:9pt;mso-wrap-distance-top:0;mso-wrap-distance-right:9pt;mso-wrap-distance-bottom:0;mso-position-horizontal:absolute;mso-position-horizontal-relative:page;mso-position-vertical:absolute;mso-position-vertical-relative:text;v-text-anchor:top" coordsize="117322,12190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1+HXXQIAAHIFAAAOAAAAZHJzL2Uyb0RvYy54bWysVMuO2yAU3VfqPyD2jV+TR6M4s+go3VRt&#10;1Zl+AAEcW8KAgLz+vpeL7aTTahZVvbCv4d7DOecCm8dLr8hJOt8ZXdNillMiNTei04ea/nzZfVhR&#10;4gPTgimjZU2v0tPH7ft3m7Ndy9K0RgnpCIBovz7bmrYh2HWWed7KnvmZsVLDZGNczwL8ukMmHDsD&#10;eq+yMs8X2dk4YZ3h0nsYfUqTdIv4TSN5+NY0XgaiagrcAr4dvvfxnW03bH1wzLYdH2iwf2DRs07D&#10;ohPUEwuMHF33B1TfcWe8acKMmz4zTdNxiRpATZG/UvPcMitRC5jj7WST/3+w/Ovp2X53YMPZ+rWH&#10;MKq4NK6PX+BHLmjWdTJLXgLhMFgUy6osKeEwVZTFx3wZzcxuxfzow2dpEIidvviQvBZjxNox4hc9&#10;hg46FnulsFeBEuiVowR6tU+9sizEusguhuR8Y9JOROJsb07yxWBeiCIeVsv5nJLXbG9pSt+nw2aB&#10;1Kqal6tB1zg/fi3CjjZA8mqxmi/eTF4s84cKgXHngVkJDIIoBu2bBMLgvYXa7Dql0EOlUXZeVUvw&#10;n8GxcVpA1FtRU68PuBO9UZ2IJdEC7w77T8qREwNvd/hgElO2ZWm0yOMz0B/ykdBvQM4ctUh9Vhqm&#10;b7sGo3BVMq6n9A/ZkE6A72ViEw+0nCgwzqUORZpqmZCJw/yewliBJBAwIjegaMIeAMbMBDJiJ5ZD&#10;fiyVeB9MxflbxFLxVIErGx2m4r7Txv0NQIGqYeWUP5qUrIku7Y244pFD9+Bgo8LhEoo3x/0/lt+u&#10;yu0vAAAA//8DAFBLAwQUAAYACAAAACEAY8AFld4AAAAIAQAADwAAAGRycy9kb3ducmV2LnhtbEyP&#10;QUvDQBCF74L/YRnBm91NJWkSsykiqCAotNr7NBmzwexsyG7b9N+7nuxxeI/vfVOtZzuII02+d6wh&#10;WSgQxI1re+40fH0+3+UgfEBucXBMGs7kYV1fX1VYtu7EGzpuQycihH2JGkwIYymlbwxZ9As3Esfs&#10;200WQzynTrYTniLcDnKpVCYt9hwXDI70ZKj52R6shhT9S/Km3jfqNc/ObpfuzIdJtL69mR8fQASa&#10;w38Z/vSjOtTRae8O3HoxREamonrQUKxAxDxdFfcg9hqWeQGyruTlA/UvAAAA//8DAFBLAQItABQA&#10;BgAIAAAAIQC2gziS/gAAAOEBAAATAAAAAAAAAAAAAAAAAAAAAABbQ29udGVudF9UeXBlc10ueG1s&#10;UEsBAi0AFAAGAAgAAAAhADj9If/WAAAAlAEAAAsAAAAAAAAAAAAAAAAALwEAAF9yZWxzLy5yZWxz&#10;UEsBAi0AFAAGAAgAAAAhAIHX4dddAgAAcgUAAA4AAAAAAAAAAAAAAAAALgIAAGRycy9lMm9Eb2Mu&#10;eG1sUEsBAi0AFAAGAAgAAAAhAGPABZXeAAAACAEAAA8AAAAAAAAAAAAAAAAAtwQAAGRycy9kb3du&#10;cmV2LnhtbFBLBQYAAAAABAAEAPMAAADCBQAAAAA=&#10;" path="m48755,121907l,33528,117322,86856,67043,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89472" behindDoc="0" locked="0" layoutInCell="1" allowOverlap="1" wp14:anchorId="34679D7C" wp14:editId="06117D82">
                <wp:simplePos x="0" y="0"/>
                <wp:positionH relativeFrom="page">
                  <wp:posOffset>4550056</wp:posOffset>
                </wp:positionH>
                <wp:positionV relativeFrom="paragraph">
                  <wp:posOffset>95276</wp:posOffset>
                </wp:positionV>
                <wp:extent cx="105130" cy="85331"/>
                <wp:effectExtent l="0" t="0" r="0" b="0"/>
                <wp:wrapNone/>
                <wp:docPr id="114" name="Freeform 114"/>
                <wp:cNvGraphicFramePr/>
                <a:graphic xmlns:a="http://schemas.openxmlformats.org/drawingml/2006/main">
                  <a:graphicData uri="http://schemas.microsoft.com/office/word/2010/wordprocessingShape">
                    <wps:wsp>
                      <wps:cNvSpPr/>
                      <wps:spPr>
                        <a:xfrm>
                          <a:off x="0" y="0"/>
                          <a:ext cx="105130" cy="85331"/>
                        </a:xfrm>
                        <a:custGeom>
                          <a:avLst/>
                          <a:gdLst/>
                          <a:ahLst/>
                          <a:cxnLst/>
                          <a:rect l="l" t="t" r="r" b="b"/>
                          <a:pathLst>
                            <a:path w="105130" h="85331">
                              <a:moveTo>
                                <a:pt x="0" y="85331"/>
                              </a:moveTo>
                              <a:lnTo>
                                <a:pt x="54851" y="0"/>
                              </a:lnTo>
                              <a:lnTo>
                                <a:pt x="94462" y="24384"/>
                              </a:lnTo>
                              <a:lnTo>
                                <a:pt x="97510" y="27420"/>
                              </a:lnTo>
                              <a:lnTo>
                                <a:pt x="102082" y="30467"/>
                              </a:lnTo>
                              <a:lnTo>
                                <a:pt x="105130" y="33516"/>
                              </a:lnTo>
                              <a:lnTo>
                                <a:pt x="105130" y="54851"/>
                              </a:lnTo>
                              <a:lnTo>
                                <a:pt x="102082" y="59424"/>
                              </a:lnTo>
                              <a:lnTo>
                                <a:pt x="100558" y="62472"/>
                              </a:lnTo>
                              <a:lnTo>
                                <a:pt x="95986" y="67043"/>
                              </a:lnTo>
                              <a:lnTo>
                                <a:pt x="91414" y="70091"/>
                              </a:lnTo>
                              <a:lnTo>
                                <a:pt x="85331" y="71615"/>
                              </a:lnTo>
                              <a:lnTo>
                                <a:pt x="79235" y="73140"/>
                              </a:lnTo>
                              <a:lnTo>
                                <a:pt x="73139" y="73140"/>
                              </a:lnTo>
                              <a:lnTo>
                                <a:pt x="68567" y="71615"/>
                              </a:lnTo>
                              <a:lnTo>
                                <a:pt x="63995" y="70091"/>
                              </a:lnTo>
                              <a:lnTo>
                                <a:pt x="24383" y="45708"/>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6BC776FD" id="Freeform 114" o:spid="_x0000_s1026" style="position:absolute;margin-left:358.25pt;margin-top:7.5pt;width:8.3pt;height:6.7pt;z-index:251689472;visibility:visible;mso-wrap-style:square;mso-wrap-distance-left:9pt;mso-wrap-distance-top:0;mso-wrap-distance-right:9pt;mso-wrap-distance-bottom:0;mso-position-horizontal:absolute;mso-position-horizontal-relative:page;mso-position-vertical:absolute;mso-position-vertical-relative:text;v-text-anchor:top" coordsize="105130,8533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USmD5gIAAK8HAAAOAAAAZHJzL2Uyb0RvYy54bWysVV1v2yAUfZ+0/2D5fbUx/oya9GFV9zJt&#10;09r9AIJxbAmDBTQf/34XME7abVk1LQ+GmHOPz7mXC7d3x5FHe6b0IMU6RjdpHDFBZTuI3Tr+8fTw&#10;oY4jbYhoCZeCreMT0/Hd5v2728O0YpnsJW+ZioBE6NVhWse9MdMqSTTt2Uj0jZyYgMVOqpEY+Kt2&#10;SavIAdhHnmRpWiYHqdpJScq0hrf3fjHeOP6uY9R87TrNTMTXMWgz7qncc2ufyeaWrHaKTP1AZxnk&#10;H1SMZBDw0YXqnhgSPavhF6pxoEpq2ZkbKsdEdt1AmfMAblD6ys1jTybmvEBy9LSkSf8/Wvpl/zh9&#10;U5CGw6RXGqbWxbFTox1BX3R0yTotyWJHE1F4idICYUgphaW6wBjZXCbnWPqszScmHQ/Zf9bGp7oN&#10;M9KHGT2KMFVQMFsq7kpl4ghKpeIISrX1pZqIsXFWnJ1Gh7OQPuiwi6PcsyfpYOZs4VLnGcHFJbLI&#10;6wLFUTAMjsJ6GCfH2OR5mTlcluM6n90HTBhnbFUgSBVwZlWeuV33R16UZmntiXGal9VV4lAEYMa4&#10;QOVbwd6kL1iQGkYv+UJG0eTZdX8oTYsCOh1klFleZVdlNEVTlx5bpTm+jkU5yh22StMmbLGgNIxe&#10;sS+u1VChEhVXeasmw4XnxSi/XpAKI9y8EVvWBVTsbRpK3DSzhr96s1sMO968qNL6hTfYSbYVXPMt&#10;7QEvLxtQyIeBc9eBXPimwRiEUgJnrhItzMapXcda7NwxpiUfWhtiO0ir3fYjV9GeQGc+uJ8DET71&#10;xL+FDQC/WdaMd4JeECn5LNqw6WD5fOS4mTlxZr/HxXfWRUMLh0zm1djbgC0SCKVMGOSXetIyr6G4&#10;lBAinAhHaJk7cLRwzwQB6UkCt1c5420oc5fJEpxeE+aDlwj3ZSnMEjwOQqrfEXBwNX/Z40OSfGps&#10;lrayPbnz2mUPbgXncL7B7LVz+d+Fn+/ZzU8AAAD//wMAUEsDBBQABgAIAAAAIQCMA1RK4QAAAAkB&#10;AAAPAAAAZHJzL2Rvd25yZXYueG1sTI9dS8NAEEXfBf/DMoIv0m7S2q+YTRFppVBEWu37NjtugtnZ&#10;kN228d93fNLH4R7unJsve9eIM3ah9qQgHSYgkEpvarIKPj/WgzmIEDUZ3XhCBT8YYFnc3uQ6M/5C&#10;OzzvoxVcQiHTCqoY20zKUFbodBj6FomzL985HfnsrDSdvnC5a+QoSabS6Zr4Q6VbfKmw/N6fnIJ+&#10;8Zq8bTar7cLa9H21fVgfSn9Q6v6uf34CEbGPfzD86rM6FOx09CcyQTQKZul0wigHE97EwGw8TkEc&#10;FYzmjyCLXP5fUFwBAAD//wMAUEsBAi0AFAAGAAgAAAAhALaDOJL+AAAA4QEAABMAAAAAAAAAAAAA&#10;AAAAAAAAAFtDb250ZW50X1R5cGVzXS54bWxQSwECLQAUAAYACAAAACEAOP0h/9YAAACUAQAACwAA&#10;AAAAAAAAAAAAAAAvAQAAX3JlbHMvLnJlbHNQSwECLQAUAAYACAAAACEATVEpg+YCAACvBwAADgAA&#10;AAAAAAAAAAAAAAAuAgAAZHJzL2Uyb0RvYy54bWxQSwECLQAUAAYACAAAACEAjANUSuEAAAAJAQAA&#10;DwAAAAAAAAAAAAAAAABABQAAZHJzL2Rvd25yZXYueG1sUEsFBgAAAAAEAAQA8wAAAE4GAAAAAA==&#10;" path="m,85331l54851,,94462,24384r3048,3036l102082,30467r3048,3049l105130,54851r-3048,4573l100558,62472r-4572,4571l91414,70091r-6083,1524l79235,73140r-6096,l68567,71615,63995,70091,24383,45708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74112" behindDoc="0" locked="0" layoutInCell="1" allowOverlap="1" wp14:anchorId="6808A76F" wp14:editId="2F0C4AE8">
                <wp:simplePos x="0" y="0"/>
                <wp:positionH relativeFrom="page">
                  <wp:posOffset>3466730</wp:posOffset>
                </wp:positionH>
                <wp:positionV relativeFrom="paragraph">
                  <wp:posOffset>110511</wp:posOffset>
                </wp:positionV>
                <wp:extent cx="59423" cy="121907"/>
                <wp:effectExtent l="0" t="0" r="0" b="0"/>
                <wp:wrapNone/>
                <wp:docPr id="115" name="Freeform 115"/>
                <wp:cNvGraphicFramePr/>
                <a:graphic xmlns:a="http://schemas.openxmlformats.org/drawingml/2006/main">
                  <a:graphicData uri="http://schemas.microsoft.com/office/word/2010/wordprocessingShape">
                    <wps:wsp>
                      <wps:cNvSpPr/>
                      <wps:spPr>
                        <a:xfrm>
                          <a:off x="0" y="0"/>
                          <a:ext cx="59423" cy="121907"/>
                        </a:xfrm>
                        <a:custGeom>
                          <a:avLst/>
                          <a:gdLst/>
                          <a:ahLst/>
                          <a:cxnLst/>
                          <a:rect l="l" t="t" r="r" b="b"/>
                          <a:pathLst>
                            <a:path w="59423" h="121907">
                              <a:moveTo>
                                <a:pt x="59423" y="121907"/>
                              </a:moveTo>
                              <a:lnTo>
                                <a:pt x="0" y="38100"/>
                              </a:lnTo>
                              <a:lnTo>
                                <a:pt x="59423"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18549671" id="Freeform 115" o:spid="_x0000_s1026" style="position:absolute;margin-left:272.95pt;margin-top:8.7pt;width:4.7pt;height:9.6pt;z-index:251674112;visibility:visible;mso-wrap-style:square;mso-wrap-distance-left:9pt;mso-wrap-distance-top:0;mso-wrap-distance-right:9pt;mso-wrap-distance-bottom:0;mso-position-horizontal:absolute;mso-position-horizontal-relative:page;mso-position-vertical:absolute;mso-position-vertical-relative:text;v-text-anchor:top" coordsize="59423,12190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LS9kSAIAAEMFAAAOAAAAZHJzL2Uyb0RvYy54bWysVMGO2yAQvVfqPyDuG9tJt7sbxdnDrtJL&#10;1Vbd3Q8ggGMkDAhInPx9h8F2smnVQ1Uf8MDMPN68AVaPx06Tg/RBWVPTalZSIg23QpldTd9eNzf3&#10;lITIjGDaGlnTkwz0cf3xw6p3Szm3rdVCegIgJix7V9M2RrcsisBb2bEws04acDbWdyzC1O8K4VkP&#10;6J0u5mX5ueitF85bLkOA1efspGvEbxrJ4/emCTISXVPgFnH0OG7TWKxXbLnzzLWKDzTYP7DomDKw&#10;6QT1zCIje69+g+oU9zbYJs647QrbNIpLrAGqqcqral5a5iTWAuIEN8kU/h8s/3Z4cT88yNC7sAxg&#10;piqOje/SH/iRI4p1msSSx0g4LN4+fJovKOHgqebVQ3mXtCzOuXwf4hdpEYcdvoaYpRajxdrR4kcz&#10;mh4allqlsVWREmiVpwRatc2tciymvEQumaSfiLQTj+Ts7EG+WgyLqYSB7TXZc5g2l+FwVCB0cV+V&#10;eESgrNE//t0V7Ps4SEj0UJCJMixeimLsRmmNqmiTCqnKxeIOFGVwD7wRYHVO1DSYHR6tYLUSKSVV&#10;Ffxu+6Q9OTBQa4MfBjHtWpZXgTt8Q1eGeCT0DsjbvRG5c9qA+3wM0IonLdN+2vyUDVECpJxnNumG&#10;yokC41yaWGVXy4TMHG4vKYwZSAIBE3IDFU3YA8AYmUFG7MxyiE+pEi/4lFz+jVhOnjJwZ2vilNwp&#10;Y/2fADRUNeyc40eRsjRJpa0VJ7xDqB7cVKxweFXSU3A5x/Tz27f+BQAA//8DAFBLAwQUAAYACAAA&#10;ACEAmOAjY+EAAAAJAQAADwAAAGRycy9kb3ducmV2LnhtbEyPwU7DMBBE70j8g7VIXBB1aOuUhjgV&#10;IAE3JNpUgts2XuKI2A6xk6Z/jznBcTVPM2/zzWRaNlLvG2cl3MwSYGQrpxpbSyh3T9e3wHxAq7B1&#10;liScyMOmOD/LMVPuaN9o3IaaxRLrM5SgQ+gyzn2lyaCfuY5szD5dbzDEs6+56vEYy03L50mScoON&#10;jQsaO3rUVH1tByPhexg/rl7e96+n+frBYLor1bMupby8mO7vgAWawh8Mv/pRHYrodHCDVZ61EsRS&#10;rCMag9USWASEEAtgBwmLNAVe5Pz/B8UPAAAA//8DAFBLAQItABQABgAIAAAAIQC2gziS/gAAAOEB&#10;AAATAAAAAAAAAAAAAAAAAAAAAABbQ29udGVudF9UeXBlc10ueG1sUEsBAi0AFAAGAAgAAAAhADj9&#10;If/WAAAAlAEAAAsAAAAAAAAAAAAAAAAALwEAAF9yZWxzLy5yZWxzUEsBAi0AFAAGAAgAAAAhAKQt&#10;L2RIAgAAQwUAAA4AAAAAAAAAAAAAAAAALgIAAGRycy9lMm9Eb2MueG1sUEsBAi0AFAAGAAgAAAAh&#10;AJjgI2PhAAAACQEAAA8AAAAAAAAAAAAAAAAAogQAAGRycy9kb3ducmV2LnhtbFBLBQYAAAAABAAE&#10;APMAAACwBQAAAAA=&#10;" path="m59423,121907l,38100,59423,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76160" behindDoc="0" locked="0" layoutInCell="1" allowOverlap="1" wp14:anchorId="05A26A3F" wp14:editId="42D29CB2">
                <wp:simplePos x="0" y="0"/>
                <wp:positionH relativeFrom="page">
                  <wp:posOffset>3495680</wp:posOffset>
                </wp:positionH>
                <wp:positionV relativeFrom="paragraph">
                  <wp:posOffset>153180</wp:posOffset>
                </wp:positionV>
                <wp:extent cx="53327" cy="33528"/>
                <wp:effectExtent l="0" t="0" r="0" b="0"/>
                <wp:wrapNone/>
                <wp:docPr id="116" name="Freeform 116"/>
                <wp:cNvGraphicFramePr/>
                <a:graphic xmlns:a="http://schemas.openxmlformats.org/drawingml/2006/main">
                  <a:graphicData uri="http://schemas.microsoft.com/office/word/2010/wordprocessingShape">
                    <wps:wsp>
                      <wps:cNvSpPr/>
                      <wps:spPr>
                        <a:xfrm>
                          <a:off x="0" y="0"/>
                          <a:ext cx="53327" cy="33528"/>
                        </a:xfrm>
                        <a:custGeom>
                          <a:avLst/>
                          <a:gdLst/>
                          <a:ahLst/>
                          <a:cxnLst/>
                          <a:rect l="l" t="t" r="r" b="b"/>
                          <a:pathLst>
                            <a:path w="53327" h="33528">
                              <a:moveTo>
                                <a:pt x="53327" y="0"/>
                              </a:moveTo>
                              <a:lnTo>
                                <a:pt x="0" y="33528"/>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7DA79EEF" id="Freeform 116" o:spid="_x0000_s1026" style="position:absolute;margin-left:275.25pt;margin-top:12.05pt;width:4.2pt;height:2.65pt;z-index:251676160;visibility:visible;mso-wrap-style:square;mso-wrap-distance-left:9pt;mso-wrap-distance-top:0;mso-wrap-distance-right:9pt;mso-wrap-distance-bottom:0;mso-position-horizontal:absolute;mso-position-horizontal-relative:page;mso-position-vertical:absolute;mso-position-vertical-relative:text;v-text-anchor:top" coordsize="53327,3352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9227OQIAABQFAAAOAAAAZHJzL2Uyb0RvYy54bWysVE2P0zAQvSPxHyzfadJGhVXVdA+sygUB&#10;Ypcf4NpOY8lfst2m/feMx0laFsQBkUMy8cw8v/cmzvbxYjQ5yxCVsy1dLmpKpOVOKHts6Y+X/bsH&#10;SmJiVjDtrGzpVUb6uHv7Zjv4jVy53mkhAwEQGzeDb2mfkt9UVeS9NCwunJcWkp0LhiV4DcdKBDYA&#10;utHVqq7fV4MLwgfHZYyw+lSSdIf4XSd5+tp1USaiWwrcEt4D3g/5Xu22bHMMzPeKjzTYP7AwTFnY&#10;dIZ6YomRU1C/QRnFg4uuSwvuTOW6TnGJGkDNsn6l5rlnXqIWMCf62ab4/2D5l/Oz/xbAhsHHTYQw&#10;q7h0weQn8CMXNOs6myUviXBYXDfN6gMlHDJNs149ZCurWys/xfRJOoRh588xFafFFLF+ivjFTmGA&#10;eeVJaZxUogQmFSiBSR3KpDxLuS9zyyEZZh79RCPnjDvLF4dVKQsYuU4igOatQtv7SvhGXgkqeWjJ&#10;G6LEmQQs3su0bq+0Rp3aZmrLummyRQw+7GAFRMaLlkZ7xG8lOq1EbslEYzgePupAzgz07/HCIqZ9&#10;z8rqss7X6PNYj4R+AQruZEWZhbaQvs0Vo3TVMu+n7XfZESXAnVVhk4+cnCkwzqVNy5LqmZCFw/qe&#10;wtSBJBAwI3egaMYeAabKAjJhF5ZjfW6VeGLn5vpvxErz3IE7O5vmZqOsC38C0KBq3LnUTyYVa7JL&#10;ByeueCjQPTh6qHD8TeSzff+O7bef2e4nAAAA//8DAFBLAwQUAAYACAAAACEAn9Jxtt4AAAAJAQAA&#10;DwAAAGRycy9kb3ducmV2LnhtbEyPQU7DMBBF90jcwZpK7KiTUFdJiFNVIHYIKS0HcOJpEjUeB9tt&#10;w+0xK1jOzNOf96vdYiZ2RedHSxLSdQIMqbN6pF7C5/HtMQfmgyKtJkso4Rs97Or7u0qV2t6owesh&#10;9CyGkC+VhCGEueTcdwMa5dd2Roq3k3VGhTi6nmunbjHcTDxLki03aqT4YVAzvgzYnQ8XI8HP7vR6&#10;LLI+fWq/mrz5eBd710n5sFr2z8ACLuEPhl/9qA51dGrthbRnkwQhEhFRCdkmBRYBIfICWBsXxQZ4&#10;XfH/DeofAAAA//8DAFBLAQItABQABgAIAAAAIQC2gziS/gAAAOEBAAATAAAAAAAAAAAAAAAAAAAA&#10;AABbQ29udGVudF9UeXBlc10ueG1sUEsBAi0AFAAGAAgAAAAhADj9If/WAAAAlAEAAAsAAAAAAAAA&#10;AAAAAAAALwEAAF9yZWxzLy5yZWxzUEsBAi0AFAAGAAgAAAAhAAz3bbs5AgAAFAUAAA4AAAAAAAAA&#10;AAAAAAAALgIAAGRycy9lMm9Eb2MueG1sUEsBAi0AFAAGAAgAAAAhAJ/ScbbeAAAACQEAAA8AAAAA&#10;AAAAAAAAAAAAkwQAAGRycy9kb3ducmV2LnhtbFBLBQYAAAAABAAEAPMAAACeBQAAAAA=&#10;" path="m53327,l,33528e" filled="f" strokecolor="white" strokeweight=".28714mm">
                <v:stroke endcap="round"/>
                <v:path arrowok="t"/>
                <w10:wrap anchorx="page"/>
              </v:shape>
            </w:pict>
          </mc:Fallback>
        </mc:AlternateContent>
      </w:r>
    </w:p>
    <w:p w14:paraId="4B260438" w14:textId="77777777" w:rsidR="00EE7B40" w:rsidRDefault="00EE7B40" w:rsidP="00B742C5">
      <w:pPr>
        <w:jc w:val="center"/>
        <w:rPr>
          <w:color w:val="000000" w:themeColor="text1"/>
          <w:sz w:val="24"/>
          <w:szCs w:val="24"/>
        </w:rPr>
      </w:pPr>
      <w:r>
        <w:rPr>
          <w:noProof/>
        </w:rPr>
        <mc:AlternateContent>
          <mc:Choice Requires="wps">
            <w:drawing>
              <wp:anchor distT="0" distB="0" distL="114300" distR="114300" simplePos="0" relativeHeight="251612672" behindDoc="0" locked="0" layoutInCell="1" allowOverlap="1" wp14:anchorId="24D24024" wp14:editId="30F37900">
                <wp:simplePos x="0" y="0"/>
                <wp:positionH relativeFrom="page">
                  <wp:posOffset>2934976</wp:posOffset>
                </wp:positionH>
                <wp:positionV relativeFrom="paragraph">
                  <wp:posOffset>-307040</wp:posOffset>
                </wp:positionV>
                <wp:extent cx="2290064" cy="2273554"/>
                <wp:effectExtent l="0" t="0" r="0" b="0"/>
                <wp:wrapNone/>
                <wp:docPr id="117" name="Freeform 117"/>
                <wp:cNvGraphicFramePr/>
                <a:graphic xmlns:a="http://schemas.openxmlformats.org/drawingml/2006/main">
                  <a:graphicData uri="http://schemas.microsoft.com/office/word/2010/wordprocessingShape">
                    <wps:wsp>
                      <wps:cNvSpPr/>
                      <wps:spPr>
                        <a:xfrm>
                          <a:off x="0" y="0"/>
                          <a:ext cx="2290064" cy="2273554"/>
                        </a:xfrm>
                        <a:custGeom>
                          <a:avLst/>
                          <a:gdLst/>
                          <a:ahLst/>
                          <a:cxnLst/>
                          <a:rect l="l" t="t" r="r" b="b"/>
                          <a:pathLst>
                            <a:path w="2290064" h="2273554">
                              <a:moveTo>
                                <a:pt x="2290064" y="1136777"/>
                              </a:moveTo>
                              <a:lnTo>
                                <a:pt x="2287017" y="1077354"/>
                              </a:lnTo>
                              <a:lnTo>
                                <a:pt x="2282444" y="1019442"/>
                              </a:lnTo>
                              <a:lnTo>
                                <a:pt x="2276348" y="963067"/>
                              </a:lnTo>
                              <a:lnTo>
                                <a:pt x="2267205" y="908203"/>
                              </a:lnTo>
                              <a:lnTo>
                                <a:pt x="2253501" y="853352"/>
                              </a:lnTo>
                              <a:lnTo>
                                <a:pt x="2238261" y="798488"/>
                              </a:lnTo>
                              <a:lnTo>
                                <a:pt x="2219973" y="746684"/>
                              </a:lnTo>
                              <a:lnTo>
                                <a:pt x="2200174" y="694868"/>
                              </a:lnTo>
                              <a:lnTo>
                                <a:pt x="2175790" y="644576"/>
                              </a:lnTo>
                              <a:lnTo>
                                <a:pt x="2151406" y="595821"/>
                              </a:lnTo>
                              <a:lnTo>
                                <a:pt x="2122463" y="547053"/>
                              </a:lnTo>
                              <a:lnTo>
                                <a:pt x="2093507" y="501346"/>
                              </a:lnTo>
                              <a:lnTo>
                                <a:pt x="2063039" y="457150"/>
                              </a:lnTo>
                              <a:lnTo>
                                <a:pt x="2028000" y="414490"/>
                              </a:lnTo>
                              <a:lnTo>
                                <a:pt x="1991424" y="371818"/>
                              </a:lnTo>
                              <a:lnTo>
                                <a:pt x="1954861" y="332194"/>
                              </a:lnTo>
                              <a:lnTo>
                                <a:pt x="1915237" y="295631"/>
                              </a:lnTo>
                              <a:lnTo>
                                <a:pt x="1872577" y="260579"/>
                              </a:lnTo>
                              <a:lnTo>
                                <a:pt x="1829918" y="225527"/>
                              </a:lnTo>
                              <a:lnTo>
                                <a:pt x="1784211" y="195060"/>
                              </a:lnTo>
                              <a:lnTo>
                                <a:pt x="1738503" y="166104"/>
                              </a:lnTo>
                              <a:lnTo>
                                <a:pt x="1689735" y="137148"/>
                              </a:lnTo>
                              <a:lnTo>
                                <a:pt x="1640980" y="112764"/>
                              </a:lnTo>
                              <a:lnTo>
                                <a:pt x="1590701" y="89916"/>
                              </a:lnTo>
                              <a:lnTo>
                                <a:pt x="1538898" y="70105"/>
                              </a:lnTo>
                              <a:lnTo>
                                <a:pt x="1485570" y="51816"/>
                              </a:lnTo>
                              <a:lnTo>
                                <a:pt x="1430719" y="36577"/>
                              </a:lnTo>
                              <a:lnTo>
                                <a:pt x="1374344" y="22861"/>
                              </a:lnTo>
                              <a:lnTo>
                                <a:pt x="1319492" y="13716"/>
                              </a:lnTo>
                              <a:lnTo>
                                <a:pt x="1263117" y="6097"/>
                              </a:lnTo>
                              <a:lnTo>
                                <a:pt x="1203694" y="1525"/>
                              </a:lnTo>
                              <a:lnTo>
                                <a:pt x="1145795" y="0"/>
                              </a:lnTo>
                              <a:lnTo>
                                <a:pt x="1086371" y="1525"/>
                              </a:lnTo>
                              <a:lnTo>
                                <a:pt x="1026948" y="6097"/>
                              </a:lnTo>
                              <a:lnTo>
                                <a:pt x="972097" y="13716"/>
                              </a:lnTo>
                              <a:lnTo>
                                <a:pt x="914197" y="22861"/>
                              </a:lnTo>
                              <a:lnTo>
                                <a:pt x="859346" y="36577"/>
                              </a:lnTo>
                              <a:lnTo>
                                <a:pt x="804495" y="51816"/>
                              </a:lnTo>
                              <a:lnTo>
                                <a:pt x="751167" y="70105"/>
                              </a:lnTo>
                              <a:lnTo>
                                <a:pt x="699351" y="89916"/>
                              </a:lnTo>
                              <a:lnTo>
                                <a:pt x="649072" y="112764"/>
                              </a:lnTo>
                              <a:lnTo>
                                <a:pt x="600317" y="137148"/>
                              </a:lnTo>
                              <a:lnTo>
                                <a:pt x="551562" y="166104"/>
                              </a:lnTo>
                              <a:lnTo>
                                <a:pt x="505854" y="195060"/>
                              </a:lnTo>
                              <a:lnTo>
                                <a:pt x="460147" y="225527"/>
                              </a:lnTo>
                              <a:lnTo>
                                <a:pt x="417475" y="260579"/>
                              </a:lnTo>
                              <a:lnTo>
                                <a:pt x="374816" y="295631"/>
                              </a:lnTo>
                              <a:lnTo>
                                <a:pt x="335204" y="332194"/>
                              </a:lnTo>
                              <a:lnTo>
                                <a:pt x="297104" y="371818"/>
                              </a:lnTo>
                              <a:lnTo>
                                <a:pt x="262065" y="414490"/>
                              </a:lnTo>
                              <a:lnTo>
                                <a:pt x="227026" y="457150"/>
                              </a:lnTo>
                              <a:lnTo>
                                <a:pt x="196546" y="501346"/>
                              </a:lnTo>
                              <a:lnTo>
                                <a:pt x="166078" y="547053"/>
                              </a:lnTo>
                              <a:lnTo>
                                <a:pt x="138646" y="595821"/>
                              </a:lnTo>
                              <a:lnTo>
                                <a:pt x="114275" y="644576"/>
                              </a:lnTo>
                              <a:lnTo>
                                <a:pt x="89891" y="694868"/>
                              </a:lnTo>
                              <a:lnTo>
                                <a:pt x="70079" y="746684"/>
                              </a:lnTo>
                              <a:lnTo>
                                <a:pt x="51804" y="798488"/>
                              </a:lnTo>
                              <a:lnTo>
                                <a:pt x="36564" y="853352"/>
                              </a:lnTo>
                              <a:lnTo>
                                <a:pt x="22848" y="908203"/>
                              </a:lnTo>
                              <a:lnTo>
                                <a:pt x="13704" y="963067"/>
                              </a:lnTo>
                              <a:lnTo>
                                <a:pt x="6084" y="1019442"/>
                              </a:lnTo>
                              <a:lnTo>
                                <a:pt x="1525" y="1077354"/>
                              </a:lnTo>
                              <a:lnTo>
                                <a:pt x="0" y="1136777"/>
                              </a:lnTo>
                              <a:lnTo>
                                <a:pt x="1525" y="1196200"/>
                              </a:lnTo>
                              <a:lnTo>
                                <a:pt x="6084" y="1252588"/>
                              </a:lnTo>
                              <a:lnTo>
                                <a:pt x="13704" y="1308963"/>
                              </a:lnTo>
                              <a:lnTo>
                                <a:pt x="22848" y="1365351"/>
                              </a:lnTo>
                              <a:lnTo>
                                <a:pt x="36564" y="1420202"/>
                              </a:lnTo>
                              <a:lnTo>
                                <a:pt x="51804" y="1473542"/>
                              </a:lnTo>
                              <a:lnTo>
                                <a:pt x="70079" y="1526870"/>
                              </a:lnTo>
                              <a:lnTo>
                                <a:pt x="89891" y="1578686"/>
                              </a:lnTo>
                              <a:lnTo>
                                <a:pt x="114275" y="1628965"/>
                              </a:lnTo>
                              <a:lnTo>
                                <a:pt x="138646" y="1677733"/>
                              </a:lnTo>
                              <a:lnTo>
                                <a:pt x="166078" y="1724977"/>
                              </a:lnTo>
                              <a:lnTo>
                                <a:pt x="196546" y="1772208"/>
                              </a:lnTo>
                              <a:lnTo>
                                <a:pt x="227026" y="1816404"/>
                              </a:lnTo>
                              <a:lnTo>
                                <a:pt x="262065" y="1859064"/>
                              </a:lnTo>
                              <a:lnTo>
                                <a:pt x="297104" y="1901736"/>
                              </a:lnTo>
                              <a:lnTo>
                                <a:pt x="335204" y="1939836"/>
                              </a:lnTo>
                              <a:lnTo>
                                <a:pt x="374816" y="1977923"/>
                              </a:lnTo>
                              <a:lnTo>
                                <a:pt x="417475" y="2012975"/>
                              </a:lnTo>
                              <a:lnTo>
                                <a:pt x="460147" y="2048027"/>
                              </a:lnTo>
                              <a:lnTo>
                                <a:pt x="505854" y="2078494"/>
                              </a:lnTo>
                              <a:lnTo>
                                <a:pt x="551562" y="2107450"/>
                              </a:lnTo>
                              <a:lnTo>
                                <a:pt x="600317" y="2136406"/>
                              </a:lnTo>
                              <a:lnTo>
                                <a:pt x="649072" y="2160790"/>
                              </a:lnTo>
                              <a:lnTo>
                                <a:pt x="699351" y="2183638"/>
                              </a:lnTo>
                              <a:lnTo>
                                <a:pt x="751167" y="2203449"/>
                              </a:lnTo>
                              <a:lnTo>
                                <a:pt x="804495" y="2221738"/>
                              </a:lnTo>
                              <a:lnTo>
                                <a:pt x="859346" y="2236977"/>
                              </a:lnTo>
                              <a:lnTo>
                                <a:pt x="914197" y="2250693"/>
                              </a:lnTo>
                              <a:lnTo>
                                <a:pt x="972097" y="2259838"/>
                              </a:lnTo>
                              <a:lnTo>
                                <a:pt x="1026948" y="2265934"/>
                              </a:lnTo>
                              <a:lnTo>
                                <a:pt x="1086371" y="2272029"/>
                              </a:lnTo>
                              <a:lnTo>
                                <a:pt x="1145795" y="2273554"/>
                              </a:lnTo>
                              <a:lnTo>
                                <a:pt x="1203694" y="2272029"/>
                              </a:lnTo>
                              <a:lnTo>
                                <a:pt x="1263117" y="2265934"/>
                              </a:lnTo>
                              <a:lnTo>
                                <a:pt x="1319492" y="2259838"/>
                              </a:lnTo>
                              <a:lnTo>
                                <a:pt x="1374344" y="2250693"/>
                              </a:lnTo>
                              <a:lnTo>
                                <a:pt x="1430719" y="2236977"/>
                              </a:lnTo>
                              <a:lnTo>
                                <a:pt x="1485570" y="2221738"/>
                              </a:lnTo>
                              <a:lnTo>
                                <a:pt x="1538898" y="2203449"/>
                              </a:lnTo>
                              <a:lnTo>
                                <a:pt x="1590701" y="2183638"/>
                              </a:lnTo>
                              <a:lnTo>
                                <a:pt x="1640980" y="2160790"/>
                              </a:lnTo>
                              <a:lnTo>
                                <a:pt x="1689735" y="2136406"/>
                              </a:lnTo>
                              <a:lnTo>
                                <a:pt x="1738503" y="2107450"/>
                              </a:lnTo>
                              <a:lnTo>
                                <a:pt x="1784211" y="2078494"/>
                              </a:lnTo>
                              <a:lnTo>
                                <a:pt x="1829918" y="2048027"/>
                              </a:lnTo>
                              <a:lnTo>
                                <a:pt x="1872577" y="2012975"/>
                              </a:lnTo>
                              <a:lnTo>
                                <a:pt x="1915237" y="1977923"/>
                              </a:lnTo>
                              <a:lnTo>
                                <a:pt x="1954861" y="1939836"/>
                              </a:lnTo>
                              <a:lnTo>
                                <a:pt x="1991424" y="1901736"/>
                              </a:lnTo>
                              <a:lnTo>
                                <a:pt x="2028000" y="1859064"/>
                              </a:lnTo>
                              <a:lnTo>
                                <a:pt x="2063039" y="1816404"/>
                              </a:lnTo>
                              <a:lnTo>
                                <a:pt x="2093507" y="1772208"/>
                              </a:lnTo>
                              <a:lnTo>
                                <a:pt x="2122463" y="1724977"/>
                              </a:lnTo>
                              <a:lnTo>
                                <a:pt x="2151406" y="1677733"/>
                              </a:lnTo>
                              <a:lnTo>
                                <a:pt x="2175790" y="1628965"/>
                              </a:lnTo>
                              <a:lnTo>
                                <a:pt x="2200174" y="1578686"/>
                              </a:lnTo>
                              <a:lnTo>
                                <a:pt x="2219973" y="1526870"/>
                              </a:lnTo>
                              <a:lnTo>
                                <a:pt x="2238261" y="1473542"/>
                              </a:lnTo>
                              <a:lnTo>
                                <a:pt x="2253501" y="1420202"/>
                              </a:lnTo>
                              <a:lnTo>
                                <a:pt x="2267205" y="1365351"/>
                              </a:lnTo>
                              <a:lnTo>
                                <a:pt x="2276348" y="1308963"/>
                              </a:lnTo>
                              <a:lnTo>
                                <a:pt x="2282444" y="1252588"/>
                              </a:lnTo>
                              <a:lnTo>
                                <a:pt x="2287017" y="1196200"/>
                              </a:lnTo>
                              <a:lnTo>
                                <a:pt x="2290064" y="1136777"/>
                              </a:lnTo>
                              <a:close/>
                              <a:moveTo>
                                <a:pt x="2290064" y="1136777"/>
                              </a:moveTo>
                            </a:path>
                          </a:pathLst>
                        </a:custGeom>
                        <a:noFill/>
                        <a:ln w="4432"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37FF3191" id="Freeform 117" o:spid="_x0000_s1026" style="position:absolute;margin-left:231.1pt;margin-top:-24.2pt;width:180.3pt;height:179pt;z-index:251612672;visibility:visible;mso-wrap-style:square;mso-wrap-distance-left:9pt;mso-wrap-distance-top:0;mso-wrap-distance-right:9pt;mso-wrap-distance-bottom:0;mso-position-horizontal:absolute;mso-position-horizontal-relative:page;mso-position-vertical:absolute;mso-position-vertical-relative:text;v-text-anchor:top" coordsize="2290064,227355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7AdEywYAAJEcAAAOAAAAZHJzL2Uyb0RvYy54bWysWduO2zYQfS/QfzD83pikeF1kNw8t0pei&#10;LZr0A7SyvDYgS4ak7G7+voekKHF7IYmgCWBp7dFoeDiXM8P3H16v3e65HafL0N/v6Tuy37V9Mxwv&#10;/dP9/s/PH3/Q+9001/2x7oa+vd9/baf9h4fvv3v/crtr2XAeumM77qCkn+5ebvf78zzf7g6HqTm3&#10;13p6N9zaHj+ehvFaz/hzfDocx/oF2q/dgREiDy/DeLyNQ9NOE779yf+4f3D6T6e2mX87naZ23nX3&#10;e9g2u8/RfT7az8PD+/ruaaxv50uzmFF/gxXX+tLjpauqn+q53n0ZL/9Qdb004zANp/ldM1wPw+l0&#10;aVq3BqyGkr+t5tO5vrVuLQBnuq0wTf+f2ubX50+330fA8HKb7ibc2lW8nsarvcK+3asD6+sKVvs6&#10;7xp8yZgB/ny/a/AbY6oSgls4D9vjzZdp/rkdnKr6+Zdp9mgfw119DnfNax9uR+yZ3a3O7da832G3&#10;xv0Ou/Xod+tWz/Y5a5+93b1Etpw3U+zv1+G5/Tw4ydkuZLUZJlNaSaXUYvIm2fVvn9CKULXf2SeI&#10;wirDIoNcuN6WN2jGOVBx8tRwzpY3BLlwDfJKVhxBAnkjKyKDQUEsXIO4VIwIL040I1VGu6gEoU5c&#10;i6oSOWMqzaQXV0ZzrTPaqTGqctoVl1LnoCFA0kMjDdcyo50qoQxiFshIzoWSaWOooJxIJy6M0Ixm&#10;xBnj0tsuuCIiAyQxANK7AQCteMYYgq2sjDMGllPhEg0iI+xmuC67SpgmxC+VU86xah9IQSxcvThQ&#10;p5x5ICtFNU0DSY0A2H5Xq4rBJzPaqWCVXyozQlZpIKlWTCCM7DYxSbBlae2awXrv74wJwdL+TpXm&#10;jHrbsQ4iM8ioSgvEhIs+KSnJLFVq+K+PJgokEYdJ3CUnRvttopQpJL+kuDAEucMZo7HotMtQUWlt&#10;PDB4CjGe1M21EMqbIuABGd28Iop6d6yk3a2k7krxaklhjFnPSUvDoQzzkAPDjCUM/rSkU0lMxhCk&#10;NyQKr1qwDCIUgWb8XmachGgJQwvVEmZzlRPOGmyQm7Em531ZKBDDdBHOo6yFsTnHas5voCZIIR6J&#10;vG8oQSmKjtWcdztpkAZLPVoij6nFMfLRIgmpQp3Nh6IQVMhFdz7OBREaddvtSz6JcEkoXxJaPkNx&#10;lDTlwS5IfwgtG6zWkoLcags2Upjb9XziZkbZhOek81WBSUakt7ug5IDfIRCc7oJ6Ro0Ui7cWFEsq&#10;JVE+wgoqMa20DLrzZZ6iUC67U8AhkH+N9+4CfqIIQa2zaBdwH8ThsjUFvAoRbnk1NBdxNvA0J2zy&#10;fBBFbjGjgGtKAkJnraAkz2PBGbwzlZDkUEJjAh4oTrguVGdVC59Cv5csRZvBDI9lyOsGBa2IBhxJ&#10;1cjQC8roGsCp0zVx20C4H8H/pO7NN5B20F+kpTe3A+QSzUlS9+bRVCgw7kx13qKFSgZQMiV3C0WU&#10;EPRGaQyjOKeKcZOjIVsSoUoxRtLkLMpQlg9x+HmKtkTpj6K42kY2Kb7lVmrQxVRpIKPETU1ldE58&#10;qwqgBMqwNJBxySEUaT+9TXE9I1yTDOWOiiVDXuaZdiGqxAyxzzOtTlTmGULJdmwp3CMOwSjKRKYz&#10;ivgJo0C9SvtMxH3gX+C86d4l4lWMMThBWnvE2RgDkc34+xs+iE7HpJ0g4proo+BiaWNoxGMZk5ZO&#10;JoGnEUlGaCGHpbFBoV3p99thUEjo4bok9ojbF+mPGoci+6utLSnC503Tk4efRi1Vye6it1wbthLn&#10;idvBEt+kUbNZ4vo2Q4ZetiSyaNQqlwSujY7QiZfkhbjRL0k7NJ4jFGS1N2OKgqRJzTYFKcnJ8ZCl&#10;JOXHM5ySioIAXEdERQUrmkAV1cNowFVUbuk2Pyup5iwaz5WQBaTXdfpXwkUQI+twsYTqIH+vs8sS&#10;IoUYX0ejJTQNOWedvJaQQOS0dbBbQjGRM9e5cSGB3ebSBfQYhHebexdw7/+erIe833TD1KLWf8tU&#10;HpNTO+p3hwvr+B9fxgcM/fDx0nXuBV1vDwU4rzAhaGqcKo39EXfX2/F+P/VP7qBmGrrL0T5hLZrG&#10;p8cfu3H3XOPg4aP754Tq7nau/bcUA9q1/1jknT1vFI3Dl/4YCA1+3g5V3N38tWvt+7r+j/a0uxzt&#10;kYS3xp53tasJddO0/Uz9T+f62HobRGxCeMIZ4RRazSesaNW9KAiSXknQ7a1c5O2jrTsuWx8mKcP8&#10;w+sT7s1DP68PXy/9MP6bgg6rWt7s5QNIHhqL0uNw/OpOpBx6OPdyK1zO6OzBWvy3e3w7SXz4CwAA&#10;//8DAFBLAwQUAAYACAAAACEAYuFp9+AAAAALAQAADwAAAGRycy9kb3ducmV2LnhtbEyPwU7DMBBE&#10;70j8g7VI3FobE6IQ4lQFBOLa0kO5bWMTR43tEDtt+HuWExxX+zTzplrNrmcnM8YueAU3SwHM+Cbo&#10;zrcKdu8viwJYTOg19sEbBd8mwqq+vKiw1OHsN+a0TS2jEB9LVGBTGkrOY2ONw7gMg/H0+wyjw0Tn&#10;2HI94pnCXc+lEDl32HlqsDiYJ2ua43ZyCtaveBfEfsPtx+Mb/3puj1Pc75S6vprXD8CSmdMfDL/6&#10;pA41OR3C5HVkvYIsl5JQBYusyIARUUhJYw4KbsV9Dryu+P8N9Q8AAAD//wMAUEsBAi0AFAAGAAgA&#10;AAAhALaDOJL+AAAA4QEAABMAAAAAAAAAAAAAAAAAAAAAAFtDb250ZW50X1R5cGVzXS54bWxQSwEC&#10;LQAUAAYACAAAACEAOP0h/9YAAACUAQAACwAAAAAAAAAAAAAAAAAvAQAAX3JlbHMvLnJlbHNQSwEC&#10;LQAUAAYACAAAACEAY+wHRMsGAACRHAAADgAAAAAAAAAAAAAAAAAuAgAAZHJzL2Uyb0RvYy54bWxQ&#10;SwECLQAUAAYACAAAACEAYuFp9+AAAAALAQAADwAAAAAAAAAAAAAAAAAlCQAAZHJzL2Rvd25yZXYu&#10;eG1sUEsFBgAAAAAEAAQA8wAAADIKAAAAAA==&#10;" path="m2290064,1136777r-3047,-59423l2282444,1019442r-6096,-56375l2267205,908203r-13704,-54851l2238261,798488r-18288,-51804l2200174,694868r-24384,-50292l2151406,595821r-28943,-48768l2093507,501346r-30468,-44196l2028000,414490r-36576,-42672l1954861,332194r-39624,-36563l1872577,260579r-42659,-35052l1784211,195060r-45708,-28956l1689735,137148r-48755,-24384l1590701,89916,1538898,70105,1485570,51816,1430719,36577,1374344,22861r-54852,-9145l1263117,6097,1203694,1525,1145795,r-59424,1525l1026948,6097r-54851,7619l914197,22861,859346,36577,804495,51816,751167,70105,699351,89916r-50279,22848l600317,137148r-48755,28956l505854,195060r-45707,30467l417475,260579r-42659,35052l335204,332194r-38100,39624l262065,414490r-35039,42660l196546,501346r-30468,45707l138646,595821r-24371,48755l89891,694868,70079,746684,51804,798488,36564,853352,22848,908203r-9144,54864l6084,1019442r-4559,57912l,1136777r1525,59423l6084,1252588r7620,56375l22848,1365351r13716,54851l51804,1473542r18275,53328l89891,1578686r24384,50279l138646,1677733r27432,47244l196546,1772208r30480,44196l262065,1859064r35039,42672l335204,1939836r39612,38087l417475,2012975r42672,35052l505854,2078494r45708,28956l600317,2136406r48755,24384l699351,2183638r51816,19811l804495,2221738r54851,15239l914197,2250693r57900,9145l1026948,2265934r59423,6095l1145795,2273554r57899,-1525l1263117,2265934r56375,-6096l1374344,2250693r56375,-13716l1485570,2221738r53328,-18289l1590701,2183638r50279,-22848l1689735,2136406r48768,-28956l1784211,2078494r45707,-30467l1872577,2012975r42660,-35052l1954861,1939836r36563,-38100l2028000,1859064r35039,-42660l2093507,1772208r28956,-47231l2151406,1677733r24384,-48768l2200174,1578686r19799,-51816l2238261,1473542r15240,-53340l2267205,1365351r9143,-56388l2282444,1252588r4573,-56388l2290064,1136777xm2290064,1136777e" filled="f" strokecolor="white" strokeweight=".1231mm">
                <v:stroke endcap="round"/>
                <v:path arrowok="t"/>
                <w10:wrap anchorx="page"/>
              </v:shape>
            </w:pict>
          </mc:Fallback>
        </mc:AlternateContent>
      </w:r>
      <w:r>
        <w:rPr>
          <w:noProof/>
        </w:rPr>
        <mc:AlternateContent>
          <mc:Choice Requires="wps">
            <w:drawing>
              <wp:anchor distT="0" distB="0" distL="114300" distR="114300" simplePos="0" relativeHeight="251611648" behindDoc="0" locked="0" layoutInCell="1" allowOverlap="1" wp14:anchorId="0775B943" wp14:editId="4A510506">
                <wp:simplePos x="0" y="0"/>
                <wp:positionH relativeFrom="page">
                  <wp:posOffset>2934973</wp:posOffset>
                </wp:positionH>
                <wp:positionV relativeFrom="paragraph">
                  <wp:posOffset>-307036</wp:posOffset>
                </wp:positionV>
                <wp:extent cx="2290063" cy="2273541"/>
                <wp:effectExtent l="0" t="0" r="0" b="0"/>
                <wp:wrapNone/>
                <wp:docPr id="118" name="Freeform 118"/>
                <wp:cNvGraphicFramePr/>
                <a:graphic xmlns:a="http://schemas.openxmlformats.org/drawingml/2006/main">
                  <a:graphicData uri="http://schemas.microsoft.com/office/word/2010/wordprocessingShape">
                    <wps:wsp>
                      <wps:cNvSpPr/>
                      <wps:spPr>
                        <a:xfrm>
                          <a:off x="0" y="0"/>
                          <a:ext cx="2290063" cy="2273541"/>
                        </a:xfrm>
                        <a:custGeom>
                          <a:avLst/>
                          <a:gdLst/>
                          <a:ahLst/>
                          <a:cxnLst/>
                          <a:rect l="l" t="t" r="r" b="b"/>
                          <a:pathLst>
                            <a:path w="2290063" h="2273541">
                              <a:moveTo>
                                <a:pt x="1145794" y="0"/>
                              </a:moveTo>
                              <a:lnTo>
                                <a:pt x="1203693" y="1523"/>
                              </a:lnTo>
                              <a:lnTo>
                                <a:pt x="1263116" y="6095"/>
                              </a:lnTo>
                              <a:lnTo>
                                <a:pt x="1319491" y="13716"/>
                              </a:lnTo>
                              <a:lnTo>
                                <a:pt x="1374343" y="22859"/>
                              </a:lnTo>
                              <a:lnTo>
                                <a:pt x="1430718" y="36576"/>
                              </a:lnTo>
                              <a:lnTo>
                                <a:pt x="1485569" y="51815"/>
                              </a:lnTo>
                              <a:lnTo>
                                <a:pt x="1538897" y="70091"/>
                              </a:lnTo>
                              <a:lnTo>
                                <a:pt x="1590700" y="89903"/>
                              </a:lnTo>
                              <a:lnTo>
                                <a:pt x="1640979" y="112763"/>
                              </a:lnTo>
                              <a:lnTo>
                                <a:pt x="1689747" y="137147"/>
                              </a:lnTo>
                              <a:lnTo>
                                <a:pt x="1738502" y="166090"/>
                              </a:lnTo>
                              <a:lnTo>
                                <a:pt x="1784210" y="195046"/>
                              </a:lnTo>
                              <a:lnTo>
                                <a:pt x="1829917" y="225526"/>
                              </a:lnTo>
                              <a:lnTo>
                                <a:pt x="1872576" y="260578"/>
                              </a:lnTo>
                              <a:lnTo>
                                <a:pt x="1915248" y="295617"/>
                              </a:lnTo>
                              <a:lnTo>
                                <a:pt x="1954860" y="332193"/>
                              </a:lnTo>
                              <a:lnTo>
                                <a:pt x="1991423" y="371817"/>
                              </a:lnTo>
                              <a:lnTo>
                                <a:pt x="2027999" y="414477"/>
                              </a:lnTo>
                              <a:lnTo>
                                <a:pt x="2063038" y="457149"/>
                              </a:lnTo>
                              <a:lnTo>
                                <a:pt x="2093518" y="501332"/>
                              </a:lnTo>
                              <a:lnTo>
                                <a:pt x="2122462" y="547052"/>
                              </a:lnTo>
                              <a:lnTo>
                                <a:pt x="2151418" y="595820"/>
                              </a:lnTo>
                              <a:lnTo>
                                <a:pt x="2175789" y="644575"/>
                              </a:lnTo>
                              <a:lnTo>
                                <a:pt x="2200173" y="694867"/>
                              </a:lnTo>
                              <a:lnTo>
                                <a:pt x="2219972" y="746671"/>
                              </a:lnTo>
                              <a:lnTo>
                                <a:pt x="2238260" y="798487"/>
                              </a:lnTo>
                              <a:lnTo>
                                <a:pt x="2253500" y="853338"/>
                              </a:lnTo>
                              <a:lnTo>
                                <a:pt x="2267216" y="908202"/>
                              </a:lnTo>
                              <a:lnTo>
                                <a:pt x="2276347" y="963053"/>
                              </a:lnTo>
                              <a:lnTo>
                                <a:pt x="2282444" y="1019441"/>
                              </a:lnTo>
                              <a:lnTo>
                                <a:pt x="2287016" y="1077341"/>
                              </a:lnTo>
                              <a:lnTo>
                                <a:pt x="2290063" y="1136777"/>
                              </a:lnTo>
                              <a:lnTo>
                                <a:pt x="2287016" y="1196200"/>
                              </a:lnTo>
                              <a:lnTo>
                                <a:pt x="2282444" y="1252588"/>
                              </a:lnTo>
                              <a:lnTo>
                                <a:pt x="2276347" y="1308963"/>
                              </a:lnTo>
                              <a:lnTo>
                                <a:pt x="2267216" y="1365351"/>
                              </a:lnTo>
                              <a:lnTo>
                                <a:pt x="2253500" y="1420202"/>
                              </a:lnTo>
                              <a:lnTo>
                                <a:pt x="2238260" y="1473542"/>
                              </a:lnTo>
                              <a:lnTo>
                                <a:pt x="2219972" y="1526870"/>
                              </a:lnTo>
                              <a:lnTo>
                                <a:pt x="2200173" y="1578686"/>
                              </a:lnTo>
                              <a:lnTo>
                                <a:pt x="2175789" y="1628965"/>
                              </a:lnTo>
                              <a:lnTo>
                                <a:pt x="2151418" y="1677733"/>
                              </a:lnTo>
                              <a:lnTo>
                                <a:pt x="2122462" y="1724964"/>
                              </a:lnTo>
                              <a:lnTo>
                                <a:pt x="2093518" y="1772208"/>
                              </a:lnTo>
                              <a:lnTo>
                                <a:pt x="2063038" y="1816392"/>
                              </a:lnTo>
                              <a:lnTo>
                                <a:pt x="2027999" y="1859064"/>
                              </a:lnTo>
                              <a:lnTo>
                                <a:pt x="1991423" y="1901736"/>
                              </a:lnTo>
                              <a:lnTo>
                                <a:pt x="1954860" y="1939823"/>
                              </a:lnTo>
                              <a:lnTo>
                                <a:pt x="1915248" y="1977923"/>
                              </a:lnTo>
                              <a:lnTo>
                                <a:pt x="1872576" y="2012975"/>
                              </a:lnTo>
                              <a:lnTo>
                                <a:pt x="1829917" y="2048014"/>
                              </a:lnTo>
                              <a:lnTo>
                                <a:pt x="1784210" y="2078494"/>
                              </a:lnTo>
                              <a:lnTo>
                                <a:pt x="1738502" y="2107450"/>
                              </a:lnTo>
                              <a:lnTo>
                                <a:pt x="1689747" y="2136394"/>
                              </a:lnTo>
                              <a:lnTo>
                                <a:pt x="1640979" y="2160777"/>
                              </a:lnTo>
                              <a:lnTo>
                                <a:pt x="1590700" y="2183638"/>
                              </a:lnTo>
                              <a:lnTo>
                                <a:pt x="1538897" y="2203450"/>
                              </a:lnTo>
                              <a:lnTo>
                                <a:pt x="1485569" y="2221738"/>
                              </a:lnTo>
                              <a:lnTo>
                                <a:pt x="1430718" y="2236977"/>
                              </a:lnTo>
                              <a:lnTo>
                                <a:pt x="1374343" y="2250681"/>
                              </a:lnTo>
                              <a:lnTo>
                                <a:pt x="1319491" y="2259825"/>
                              </a:lnTo>
                              <a:lnTo>
                                <a:pt x="1263116" y="2265921"/>
                              </a:lnTo>
                              <a:lnTo>
                                <a:pt x="1203693" y="2272017"/>
                              </a:lnTo>
                              <a:lnTo>
                                <a:pt x="1145794" y="2273541"/>
                              </a:lnTo>
                              <a:lnTo>
                                <a:pt x="1086371" y="2272017"/>
                              </a:lnTo>
                              <a:lnTo>
                                <a:pt x="1026948" y="2265921"/>
                              </a:lnTo>
                              <a:lnTo>
                                <a:pt x="972097" y="2259825"/>
                              </a:lnTo>
                              <a:lnTo>
                                <a:pt x="914197" y="2250681"/>
                              </a:lnTo>
                              <a:lnTo>
                                <a:pt x="859346" y="2236977"/>
                              </a:lnTo>
                              <a:lnTo>
                                <a:pt x="804495" y="2221738"/>
                              </a:lnTo>
                              <a:lnTo>
                                <a:pt x="751167" y="2203450"/>
                              </a:lnTo>
                              <a:lnTo>
                                <a:pt x="699364" y="2183638"/>
                              </a:lnTo>
                              <a:lnTo>
                                <a:pt x="649085" y="2160777"/>
                              </a:lnTo>
                              <a:lnTo>
                                <a:pt x="600317" y="2136394"/>
                              </a:lnTo>
                              <a:lnTo>
                                <a:pt x="551561" y="2107450"/>
                              </a:lnTo>
                              <a:lnTo>
                                <a:pt x="505854" y="2078494"/>
                              </a:lnTo>
                              <a:lnTo>
                                <a:pt x="460147" y="2048014"/>
                              </a:lnTo>
                              <a:lnTo>
                                <a:pt x="417488" y="2012975"/>
                              </a:lnTo>
                              <a:lnTo>
                                <a:pt x="374816" y="1977923"/>
                              </a:lnTo>
                              <a:lnTo>
                                <a:pt x="335204" y="1939823"/>
                              </a:lnTo>
                              <a:lnTo>
                                <a:pt x="297117" y="1901736"/>
                              </a:lnTo>
                              <a:lnTo>
                                <a:pt x="262065" y="1859064"/>
                              </a:lnTo>
                              <a:lnTo>
                                <a:pt x="227026" y="1816392"/>
                              </a:lnTo>
                              <a:lnTo>
                                <a:pt x="196546" y="1772208"/>
                              </a:lnTo>
                              <a:lnTo>
                                <a:pt x="166078" y="1724964"/>
                              </a:lnTo>
                              <a:lnTo>
                                <a:pt x="138646" y="1677733"/>
                              </a:lnTo>
                              <a:lnTo>
                                <a:pt x="114275" y="1628965"/>
                              </a:lnTo>
                              <a:lnTo>
                                <a:pt x="89891" y="1578686"/>
                              </a:lnTo>
                              <a:lnTo>
                                <a:pt x="70092" y="1526870"/>
                              </a:lnTo>
                              <a:lnTo>
                                <a:pt x="51804" y="1473542"/>
                              </a:lnTo>
                              <a:lnTo>
                                <a:pt x="36564" y="1420202"/>
                              </a:lnTo>
                              <a:lnTo>
                                <a:pt x="22848" y="1365351"/>
                              </a:lnTo>
                              <a:lnTo>
                                <a:pt x="13717" y="1308963"/>
                              </a:lnTo>
                              <a:lnTo>
                                <a:pt x="6097" y="1252588"/>
                              </a:lnTo>
                              <a:lnTo>
                                <a:pt x="1525" y="1196200"/>
                              </a:lnTo>
                              <a:lnTo>
                                <a:pt x="0" y="1136777"/>
                              </a:lnTo>
                              <a:lnTo>
                                <a:pt x="1525" y="1077341"/>
                              </a:lnTo>
                              <a:lnTo>
                                <a:pt x="6097" y="1019441"/>
                              </a:lnTo>
                              <a:lnTo>
                                <a:pt x="13717" y="963053"/>
                              </a:lnTo>
                              <a:lnTo>
                                <a:pt x="22848" y="908202"/>
                              </a:lnTo>
                              <a:lnTo>
                                <a:pt x="36564" y="853338"/>
                              </a:lnTo>
                              <a:lnTo>
                                <a:pt x="51804" y="798487"/>
                              </a:lnTo>
                              <a:lnTo>
                                <a:pt x="70092" y="746671"/>
                              </a:lnTo>
                              <a:lnTo>
                                <a:pt x="89891" y="694867"/>
                              </a:lnTo>
                              <a:lnTo>
                                <a:pt x="114275" y="644575"/>
                              </a:lnTo>
                              <a:lnTo>
                                <a:pt x="138646" y="595820"/>
                              </a:lnTo>
                              <a:lnTo>
                                <a:pt x="166078" y="547052"/>
                              </a:lnTo>
                              <a:lnTo>
                                <a:pt x="196546" y="501332"/>
                              </a:lnTo>
                              <a:lnTo>
                                <a:pt x="227026" y="457149"/>
                              </a:lnTo>
                              <a:lnTo>
                                <a:pt x="262065" y="414477"/>
                              </a:lnTo>
                              <a:lnTo>
                                <a:pt x="297117" y="371817"/>
                              </a:lnTo>
                              <a:lnTo>
                                <a:pt x="335204" y="332193"/>
                              </a:lnTo>
                              <a:lnTo>
                                <a:pt x="374816" y="295617"/>
                              </a:lnTo>
                              <a:lnTo>
                                <a:pt x="417488" y="260578"/>
                              </a:lnTo>
                              <a:lnTo>
                                <a:pt x="460147" y="225526"/>
                              </a:lnTo>
                              <a:lnTo>
                                <a:pt x="505854" y="195046"/>
                              </a:lnTo>
                              <a:lnTo>
                                <a:pt x="551561" y="166090"/>
                              </a:lnTo>
                              <a:lnTo>
                                <a:pt x="600317" y="137147"/>
                              </a:lnTo>
                              <a:lnTo>
                                <a:pt x="649085" y="112763"/>
                              </a:lnTo>
                              <a:lnTo>
                                <a:pt x="699364" y="89903"/>
                              </a:lnTo>
                              <a:lnTo>
                                <a:pt x="751167" y="70091"/>
                              </a:lnTo>
                              <a:lnTo>
                                <a:pt x="804495" y="51815"/>
                              </a:lnTo>
                              <a:lnTo>
                                <a:pt x="859346" y="36576"/>
                              </a:lnTo>
                              <a:lnTo>
                                <a:pt x="914197" y="22859"/>
                              </a:lnTo>
                              <a:lnTo>
                                <a:pt x="972097" y="13716"/>
                              </a:lnTo>
                              <a:lnTo>
                                <a:pt x="1026948" y="6095"/>
                              </a:lnTo>
                              <a:lnTo>
                                <a:pt x="1086371" y="1523"/>
                              </a:lnTo>
                              <a:close/>
                              <a:moveTo>
                                <a:pt x="1145794" y="0"/>
                              </a:moveTo>
                            </a:path>
                          </a:pathLst>
                        </a:custGeom>
                        <a:solidFill>
                          <a:srgbClr val="FF0000">
                            <a:alpha val="100000"/>
                          </a:srgbClr>
                        </a:solidFill>
                        <a:ln w="12700">
                          <a:noFill/>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48535DBB" id="Freeform 118" o:spid="_x0000_s1026" style="position:absolute;margin-left:231.1pt;margin-top:-24.2pt;width:180.3pt;height:179pt;z-index:251611648;visibility:visible;mso-wrap-style:square;mso-wrap-distance-left:9pt;mso-wrap-distance-top:0;mso-wrap-distance-right:9pt;mso-wrap-distance-bottom:0;mso-position-horizontal:absolute;mso-position-horizontal-relative:page;mso-position-vertical:absolute;mso-position-vertical-relative:text;v-text-anchor:top" coordsize="2290063,227354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sddtpAYAAD0cAAAOAAAAZHJzL2Uyb0RvYy54bWysWclu40YQvQfIPxC6Z9z7Yow9hwycS5AE&#10;mckH0BRlCaBIgWS8/H1eLxTbk4TdCOKDSUnF4utaX3V//PR67qrndpxOQ3+3ox/Irmr7Ztif+qe7&#10;3R9fH34wu2qa635fd0Pf3u3e2mn36f777z6+XG5bNhyHbt+OFZT00+3L5W53nOfL7c3N1Bzbcz19&#10;GC5tjx8Pw3iuZ3wcn272Y/0C7efuhhGibl6GcX8Zh6adJnz7Ofy4u/f6D4e2mX89HKZ2rrq7HbDN&#10;/v/o/z+6/zf3H+vbp7G+HE9NhFH/BxTn+tTjpVdVn+u5rv4cT39TdT414zANh/lDM5xvhsPh1LR+&#10;DVgNJd+s5suxvrR+LTDOdLmaafr/1Da/PH+5/DbCDC+X6XbCrVvF62E8uyvwVa/eWG9XY7Wvc9Xg&#10;S8Ys7M93VYPfGNNcCurMebM+3vw5zT+1g1dVP/88zcHa++WuPi53zWu/3I7wmfNW57017yp4a9xV&#10;8NZj8Nalnt1zDp+7rV4SLMcVivv9PDy3XwcvObuFUCqktmJXLcsB2FWm69/JMsKVxfogSyXjcW2L&#10;0HK9BMVMcUqVF1bEym1hTq2wNGjmGo8Fsy0ql2tUzbXgIuBgzEi7LS040RRJB9RcSZ3RLYyUynpp&#10;SQ3N4JbcGKu9tCYEK9jELS2BlJc21pKMAZUgVgcklDKNwNpUrgBEBCgUJsTtprjmRhLmsVAFB/nE&#10;h/MXUy/XaHJtBKMBOrWSiIwVDbOWBjCMScly4po5xzgXMUWkNtvYLaJPBI8yKxVetLlUK4VRATvn&#10;jCKCt8UtFQhuHy8InIx2Rpi2NrhJUCH0NhiGAkF4wI7Mo2I7eBmxHGHowUhCAX8TO6OMCRW8KoUm&#10;MicuqVi0W2nYdhAwquGasFQlgH47ORi6EdXBkMrCBRnLwDNWB+xaKKW3k4kxbhAr3jLaGmFy2iWX&#10;S+5JzuGCrSBgTGkWq5clMEzGkC49Y/JZOFhuhxiKFhMiFF1KUPqufWLJuuUasg/ymkQ0lGjNs/Kx&#10;EblCTbnSuaBM9VOr4LiMdRL8TDJpctZczUM5MTBRRv9qfcCH53KxsDoXuUvy7lpjB4USfTrn3jU0&#10;UXoUvJHBv0Y+Rcoos13/0sSiisE+mcyia95S512esWdSFqhmwiqxjT+pOlRrJHLGv0lRQ8FU3Gbs&#10;mdRMiv5NMnhg/WtJptYVlW17okNdKz7KvTU5rpI0FGq1tjl5k/QrQpnNVEKatkMiDKHb9qdJt2UE&#10;H0DQtqoVDHJt5ujSWsjt+KQJV2BIMJ7Tn1ARVEVUoO1iSxOiw6jBC7bjhyY0CsHGs/gTksYYsien&#10;P6GA6BsKLt625zuCKYky2/WHJvQVdAfxtp2/NOHG6DTSsoz+hHhjrsBclMGfkPr3c8jSV5ZrZHfE&#10;KFDGwL9K9BPmGnqUz+NHWweVjeJ58yDZkYWLeNb6KCAcfNSTxwLnGiIExpEgno8dLTHFLGDyoams&#10;5ahmXntB5CsBdhHBFCSWIoQvtLogb6WkYMcRTL4sSCKNjNgLqo5QqGPRMgVFTVAtwBO8ZQpqJlIQ&#10;ncSLl5RkziUjkVEVVHyUbBoNWdJQGCgRerLDXtKvkHPIkCieb4dgXDIGcEm3deMaJiQPpqCZU27U&#10;or2AK2BDgKGdee0FVMRYs8ztBUTHzchx5iygURh8FpcWkDTwxJh4ZRQQI0NYZQHBdAN1iPQS+opp&#10;OgoXcGPwyWjtAuIdB/ACSr+qLZgXVsAFw8hqi7JJJ5q5YIpaPWjyE9oaHAXT3xp3BZPlGtIFU2uS&#10;LgUjcZKLMj9vJ4leMMwnVaRkp2AtUSXbEGv9K9njWIsr8ia3gZJU7oLdmaQtFGz9pD0nv6+UNrT8&#10;plXSLQt2xJJWXLDdlvT5gr28hEQUbBQmDCW/CZmwn/z+ZsKs8lunCWtD3md2Zd8xwtyGb8I2nfEy&#10;o2JCZfPb1AlPRoH9duhuumFqMaelO+iRYCeEfBnNll127Lm6TXt/THDdyMeXTXJUMA3daf9w6jqn&#10;fBqfHn/sxuq5xpnAwwPBnz9oqbvLsQ7fUvfl8qIo71/wTlHXu5MCbC1HBf3gXrEMmpBfD0D83fzW&#10;tQ5A1//eHqrT3h15+Df7s6n2iqlumrafafjpWO/bAArbbysmd5rlnvCovEKn+YD3X3VHBYtkULLo&#10;DiijvHu09Udb14eDSf4FWHj4+oR/89DP14fPp34Y/2llHVYV3xzkFyMF0zgrPQ77N3965K2HMyq/&#10;wnie5g7B0s/+8fXU7/4vAAAA//8DAFBLAwQUAAYACAAAACEACjWkIOAAAAALAQAADwAAAGRycy9k&#10;b3ducmV2LnhtbEyPy07DMBBF90j8gzVI7FoHE0UhxKkKIotKLKBFrN14SEL9iGI3CX/PsKLL0Rzd&#10;e265WaxhE46h907C3ToBhq7xunethI9DvcqBhaicVsY7lPCDATbV9VWpCu1n947TPraMQlwolIQu&#10;xqHgPDQdWhXWfkBHvy8/WhXpHFuuRzVTuDVcJEnGreodNXRqwOcOm9P+bKlk3r6d6tf6c/cyjZZ/&#10;m8E/HXZS3t4s20dgEZf4D8OfPqlDRU5Hf3Y6MCMhzYQgVMIqzVNgRORC0JijhPvkIQNelfxyQ/UL&#10;AAD//wMAUEsBAi0AFAAGAAgAAAAhALaDOJL+AAAA4QEAABMAAAAAAAAAAAAAAAAAAAAAAFtDb250&#10;ZW50X1R5cGVzXS54bWxQSwECLQAUAAYACAAAACEAOP0h/9YAAACUAQAACwAAAAAAAAAAAAAAAAAv&#10;AQAAX3JlbHMvLnJlbHNQSwECLQAUAAYACAAAACEAmLHXbaQGAAA9HAAADgAAAAAAAAAAAAAAAAAu&#10;AgAAZHJzL2Uyb0RvYy54bWxQSwECLQAUAAYACAAAACEACjWkIOAAAAALAQAADwAAAAAAAAAAAAAA&#10;AAD+CAAAZHJzL2Rvd25yZXYueG1sUEsFBgAAAAAEAAQA8wAAAAsKAAAAAA==&#10;" path="m1145794,r57899,1523l1263116,6095r56375,7621l1374343,22859r56375,13717l1485569,51815r53328,18276l1590700,89903r50279,22860l1689747,137147r48755,28943l1784210,195046r45707,30480l1872576,260578r42672,35039l1954860,332193r36563,39624l2027999,414477r35039,42672l2093518,501332r28944,45720l2151418,595820r24371,48755l2200173,694867r19799,51804l2238260,798487r15240,54851l2267216,908202r9131,54851l2282444,1019441r4572,57900l2290063,1136777r-3047,59423l2282444,1252588r-6097,56375l2267216,1365351r-13716,54851l2238260,1473542r-18288,53328l2200173,1578686r-24384,50279l2151418,1677733r-28956,47231l2093518,1772208r-30480,44184l2027999,1859064r-36576,42672l1954860,1939823r-39612,38100l1872576,2012975r-42659,35039l1784210,2078494r-45708,28956l1689747,2136394r-48768,24383l1590700,2183638r-51803,19812l1485569,2221738r-54851,15239l1374343,2250681r-54852,9144l1263116,2265921r-59423,6096l1145794,2273541r-59423,-1524l1026948,2265921r-54851,-6096l914197,2250681r-54851,-13704l804495,2221738r-53328,-18288l699364,2183638r-50279,-22861l600317,2136394r-48756,-28944l505854,2078494r-45707,-30480l417488,2012975r-42672,-35052l335204,1939823r-38087,-38087l262065,1859064r-35039,-42672l196546,1772208r-30468,-47244l138646,1677733r-24371,-48768l89891,1578686,70092,1526870,51804,1473542,36564,1420202,22848,1365351r-9131,-56388l6097,1252588,1525,1196200,,1136777r1525,-59436l6097,1019441r7620,-56388l22848,908202,36564,853338,51804,798487,70092,746671,89891,694867r24384,-50292l138646,595820r27432,-48768l196546,501332r30480,-44183l262065,414477r35052,-42660l335204,332193r39612,-36576l417488,260578r42659,-35052l505854,195046r45707,-28956l600317,137147r48768,-24384l699364,89903,751167,70091,804495,51815,859346,36576,914197,22859r57900,-9143l1026948,6095r59423,-4572l1145794,xm1145794,e" fillcolor="red" stroked="f" strokeweight="1pt">
                <v:stroke joinstyle="miter"/>
                <v:path arrowok="t"/>
                <w10:wrap anchorx="page"/>
              </v:shape>
            </w:pict>
          </mc:Fallback>
        </mc:AlternateContent>
      </w:r>
      <w:r>
        <w:rPr>
          <w:noProof/>
        </w:rPr>
        <mc:AlternateContent>
          <mc:Choice Requires="wps">
            <w:drawing>
              <wp:anchor distT="0" distB="0" distL="114300" distR="114300" simplePos="0" relativeHeight="251673088" behindDoc="0" locked="0" layoutInCell="1" allowOverlap="1" wp14:anchorId="213A8E2C" wp14:editId="5E6D0367">
                <wp:simplePos x="0" y="0"/>
                <wp:positionH relativeFrom="page">
                  <wp:posOffset>3367690</wp:posOffset>
                </wp:positionH>
                <wp:positionV relativeFrom="paragraph">
                  <wp:posOffset>-750</wp:posOffset>
                </wp:positionV>
                <wp:extent cx="135610" cy="128003"/>
                <wp:effectExtent l="0" t="0" r="0" b="0"/>
                <wp:wrapNone/>
                <wp:docPr id="119" name="Freeform 119"/>
                <wp:cNvGraphicFramePr/>
                <a:graphic xmlns:a="http://schemas.openxmlformats.org/drawingml/2006/main">
                  <a:graphicData uri="http://schemas.microsoft.com/office/word/2010/wordprocessingShape">
                    <wps:wsp>
                      <wps:cNvSpPr/>
                      <wps:spPr>
                        <a:xfrm>
                          <a:off x="0" y="0"/>
                          <a:ext cx="135610" cy="128003"/>
                        </a:xfrm>
                        <a:custGeom>
                          <a:avLst/>
                          <a:gdLst/>
                          <a:ahLst/>
                          <a:cxnLst/>
                          <a:rect l="l" t="t" r="r" b="b"/>
                          <a:pathLst>
                            <a:path w="135610" h="128003">
                              <a:moveTo>
                                <a:pt x="63995" y="128003"/>
                              </a:moveTo>
                              <a:lnTo>
                                <a:pt x="0" y="56388"/>
                              </a:lnTo>
                              <a:lnTo>
                                <a:pt x="99034" y="100571"/>
                              </a:lnTo>
                              <a:lnTo>
                                <a:pt x="71615" y="0"/>
                              </a:lnTo>
                              <a:lnTo>
                                <a:pt x="135610" y="71628"/>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31CC6EEE" id="Freeform 119" o:spid="_x0000_s1026" style="position:absolute;margin-left:265.15pt;margin-top:-.05pt;width:10.7pt;height:10.1pt;z-index:251673088;visibility:visible;mso-wrap-style:square;mso-wrap-distance-left:9pt;mso-wrap-distance-top:0;mso-wrap-distance-right:9pt;mso-wrap-distance-bottom:0;mso-position-horizontal:absolute;mso-position-horizontal-relative:page;mso-position-vertical:absolute;mso-position-vertical-relative:text;v-text-anchor:top" coordsize="135610,12800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AjUzagIAAJ8FAAAOAAAAZHJzL2Uyb0RvYy54bWysVE2P2yAQvVfqf0DcG9tx86k4e+gqvVRt&#10;1d3+AAI4toQBAfn69x0G28nuVnuo6gOMmZnHmzfA5uHSKXKSzrdGV7SY5JRIzY1o9aGiv593n5aU&#10;+MC0YMpoWdGr9PRh+/HD5mzXcmoao4R0BEC0X59tRZsQ7DrLPG9kx/zEWKnBWRvXsQC/7pAJx86A&#10;3qlsmufz7GycsM5w6T2sPiYn3SJ+XUseftS1l4GoigK3gKPDcR/HbLth64Njtml5T4P9A4uOtRo2&#10;HaEeWWDk6No3UF3LnfGmDhNuuszUdcsl1gDVFPmrap4aZiXWAuJ4O8rk/x8s/356sj8dyHC2fu3B&#10;jFVcatfFGfiRC4p1HcWSl0A4LBblbF6ApBxcxXSZ52UUM7sl86MPX6VBIHb65kPSWgwWawaLX/Rg&#10;OuhY7JXCXgVKoFeOEujVPvXKshDzIrtokvONSTMSid7OnOSzwbgQi5iXq9WMktdsb2FK34dDZRA6&#10;m5fLZV/X4B9mi7CrVV5+TrB5PlsU7wYvinmROODJA7EGsGFOoIO2wABSpi8ZQFasHLUe1YDFe721&#10;2bVKoeBKo0Z5WS6gWQzumNMCrM6Kinp9wGPrjWpFTIl6eXfYf1GOnBg0YocfBjFlG5ZWizx+fa19&#10;PBJ6AeTMUYt0KJQG9+2IoRWuSsb9lP4la9IKaNI0sYm3X44UGOdShyK5GiZk4jC7pzBkIAkEjMg1&#10;VDRi9wBDZAIZsBPLPj6mSnw8xuT8PWIpeczAnY0OY3LXauP+BqCgqn7nFD+IlKSJKu2NuOL9RPXg&#10;FcAK+xcrPjP3/5h+e1e3fwAAAP//AwBQSwMEFAAGAAgAAAAhANoMtAvcAAAACAEAAA8AAABkcnMv&#10;ZG93bnJldi54bWxMj8FOwzAQRO9I/IO1SNxaO41CUcimqpA49UShcN3E2yRqbIfYScPfY05wHM1o&#10;5k2xW0wvZh595yxCslYg2NZOd7ZBeH97WT2C8IGspt5ZRvhmD7vy9qagXLurfeX5GBoRS6zPCaEN&#10;Ycil9HXLhvzaDWyjd3ajoRDl2Eg90jWWm15ulHqQhjobF1oa+Lnl+nKcDMLXPs2meebPOjXVx4FO&#10;23ToDoj3d8v+CUTgJfyF4Rc/okMZmSo3We1Fj5ClKo1RhFUCIvpZlmxBVAgblYAsC/n/QPkDAAD/&#10;/wMAUEsBAi0AFAAGAAgAAAAhALaDOJL+AAAA4QEAABMAAAAAAAAAAAAAAAAAAAAAAFtDb250ZW50&#10;X1R5cGVzXS54bWxQSwECLQAUAAYACAAAACEAOP0h/9YAAACUAQAACwAAAAAAAAAAAAAAAAAvAQAA&#10;X3JlbHMvLnJlbHNQSwECLQAUAAYACAAAACEAAwI1M2oCAACfBQAADgAAAAAAAAAAAAAAAAAuAgAA&#10;ZHJzL2Uyb0RvYy54bWxQSwECLQAUAAYACAAAACEA2gy0C9wAAAAIAQAADwAAAAAAAAAAAAAAAADE&#10;BAAAZHJzL2Rvd25yZXYueG1sUEsFBgAAAAAEAAQA8wAAAM0FAAAAAA==&#10;" path="m63995,128003l,56388r99034,44183l71615,r63995,71628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90496" behindDoc="0" locked="0" layoutInCell="1" allowOverlap="1" wp14:anchorId="172862F5" wp14:editId="036910FF">
                <wp:simplePos x="0" y="0"/>
                <wp:positionH relativeFrom="page">
                  <wp:posOffset>4647568</wp:posOffset>
                </wp:positionH>
                <wp:positionV relativeFrom="paragraph">
                  <wp:posOffset>-6844</wp:posOffset>
                </wp:positionV>
                <wp:extent cx="97522" cy="94474"/>
                <wp:effectExtent l="0" t="0" r="0" b="0"/>
                <wp:wrapNone/>
                <wp:docPr id="120" name="Freeform 120"/>
                <wp:cNvGraphicFramePr/>
                <a:graphic xmlns:a="http://schemas.openxmlformats.org/drawingml/2006/main">
                  <a:graphicData uri="http://schemas.microsoft.com/office/word/2010/wordprocessingShape">
                    <wps:wsp>
                      <wps:cNvSpPr/>
                      <wps:spPr>
                        <a:xfrm>
                          <a:off x="0" y="0"/>
                          <a:ext cx="97522" cy="94474"/>
                        </a:xfrm>
                        <a:custGeom>
                          <a:avLst/>
                          <a:gdLst/>
                          <a:ahLst/>
                          <a:cxnLst/>
                          <a:rect l="l" t="t" r="r" b="b"/>
                          <a:pathLst>
                            <a:path w="97522" h="94474">
                              <a:moveTo>
                                <a:pt x="10667" y="21335"/>
                              </a:moveTo>
                              <a:lnTo>
                                <a:pt x="15239" y="16763"/>
                              </a:lnTo>
                              <a:lnTo>
                                <a:pt x="19811" y="13715"/>
                              </a:lnTo>
                              <a:lnTo>
                                <a:pt x="22858" y="10668"/>
                              </a:lnTo>
                              <a:lnTo>
                                <a:pt x="27431" y="7619"/>
                              </a:lnTo>
                              <a:lnTo>
                                <a:pt x="32002" y="6095"/>
                              </a:lnTo>
                              <a:lnTo>
                                <a:pt x="36574" y="3047"/>
                              </a:lnTo>
                              <a:lnTo>
                                <a:pt x="41134" y="1524"/>
                              </a:lnTo>
                              <a:lnTo>
                                <a:pt x="47230" y="0"/>
                              </a:lnTo>
                              <a:lnTo>
                                <a:pt x="60946" y="0"/>
                              </a:lnTo>
                              <a:lnTo>
                                <a:pt x="68566" y="3047"/>
                              </a:lnTo>
                              <a:lnTo>
                                <a:pt x="73138" y="6095"/>
                              </a:lnTo>
                              <a:lnTo>
                                <a:pt x="76186" y="7619"/>
                              </a:lnTo>
                              <a:lnTo>
                                <a:pt x="80758" y="10668"/>
                              </a:lnTo>
                              <a:lnTo>
                                <a:pt x="83806" y="13715"/>
                              </a:lnTo>
                              <a:lnTo>
                                <a:pt x="88378" y="16763"/>
                              </a:lnTo>
                              <a:lnTo>
                                <a:pt x="91426" y="21335"/>
                              </a:lnTo>
                              <a:lnTo>
                                <a:pt x="92950" y="24382"/>
                              </a:lnTo>
                              <a:lnTo>
                                <a:pt x="95998" y="28955"/>
                              </a:lnTo>
                              <a:lnTo>
                                <a:pt x="95998" y="35051"/>
                              </a:lnTo>
                              <a:lnTo>
                                <a:pt x="97522" y="39623"/>
                              </a:lnTo>
                              <a:lnTo>
                                <a:pt x="95998" y="45718"/>
                              </a:lnTo>
                              <a:lnTo>
                                <a:pt x="95998" y="50290"/>
                              </a:lnTo>
                              <a:lnTo>
                                <a:pt x="94474" y="54863"/>
                              </a:lnTo>
                              <a:lnTo>
                                <a:pt x="92950" y="59435"/>
                              </a:lnTo>
                              <a:lnTo>
                                <a:pt x="89902" y="65531"/>
                              </a:lnTo>
                              <a:lnTo>
                                <a:pt x="88378" y="67054"/>
                              </a:lnTo>
                              <a:lnTo>
                                <a:pt x="85330" y="70090"/>
                              </a:lnTo>
                              <a:lnTo>
                                <a:pt x="82282" y="74674"/>
                              </a:lnTo>
                              <a:lnTo>
                                <a:pt x="77710" y="79234"/>
                              </a:lnTo>
                              <a:lnTo>
                                <a:pt x="74662" y="82282"/>
                              </a:lnTo>
                              <a:lnTo>
                                <a:pt x="68566" y="85330"/>
                              </a:lnTo>
                              <a:lnTo>
                                <a:pt x="65518" y="88378"/>
                              </a:lnTo>
                              <a:lnTo>
                                <a:pt x="60946" y="89902"/>
                              </a:lnTo>
                              <a:lnTo>
                                <a:pt x="57898" y="91426"/>
                              </a:lnTo>
                              <a:lnTo>
                                <a:pt x="51802" y="92950"/>
                              </a:lnTo>
                              <a:lnTo>
                                <a:pt x="48754" y="94474"/>
                              </a:lnTo>
                              <a:lnTo>
                                <a:pt x="42658" y="94474"/>
                              </a:lnTo>
                              <a:lnTo>
                                <a:pt x="38099" y="92950"/>
                              </a:lnTo>
                              <a:lnTo>
                                <a:pt x="32002" y="91426"/>
                              </a:lnTo>
                              <a:lnTo>
                                <a:pt x="25907" y="89902"/>
                              </a:lnTo>
                              <a:lnTo>
                                <a:pt x="19811" y="86854"/>
                              </a:lnTo>
                              <a:lnTo>
                                <a:pt x="15239" y="83806"/>
                              </a:lnTo>
                              <a:lnTo>
                                <a:pt x="10667" y="80758"/>
                              </a:lnTo>
                              <a:lnTo>
                                <a:pt x="7620" y="77710"/>
                              </a:lnTo>
                              <a:lnTo>
                                <a:pt x="7620" y="73150"/>
                              </a:lnTo>
                              <a:lnTo>
                                <a:pt x="4572" y="70090"/>
                              </a:lnTo>
                              <a:lnTo>
                                <a:pt x="3047" y="67054"/>
                              </a:lnTo>
                              <a:lnTo>
                                <a:pt x="1523" y="62483"/>
                              </a:lnTo>
                              <a:lnTo>
                                <a:pt x="0" y="57911"/>
                              </a:lnTo>
                              <a:lnTo>
                                <a:pt x="0" y="47242"/>
                              </a:lnTo>
                              <a:lnTo>
                                <a:pt x="1523" y="41146"/>
                              </a:lnTo>
                              <a:lnTo>
                                <a:pt x="3047" y="35051"/>
                              </a:lnTo>
                              <a:lnTo>
                                <a:pt x="6095" y="30479"/>
                              </a:lnTo>
                              <a:lnTo>
                                <a:pt x="7620" y="25907"/>
                              </a:lnTo>
                              <a:lnTo>
                                <a:pt x="10667" y="21335"/>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6C5026F6" id="Freeform 120" o:spid="_x0000_s1026" style="position:absolute;margin-left:365.95pt;margin-top:-.55pt;width:7.7pt;height:7.45pt;z-index:251690496;visibility:visible;mso-wrap-style:square;mso-wrap-distance-left:9pt;mso-wrap-distance-top:0;mso-wrap-distance-right:9pt;mso-wrap-distance-bottom:0;mso-position-horizontal:absolute;mso-position-horizontal-relative:page;mso-position-vertical:absolute;mso-position-vertical-relative:text;v-text-anchor:top" coordsize="97522,944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4dhPMgQAAEQOAAAOAAAAZHJzL2Uyb0RvYy54bWysV92OozYYva/Ud0Dcd4JtjO1oMnvR1fSm&#10;aqvu9gE8YBIkwAiYZObt+9kfhmy3MqOqucAEjg/n+7X9+Omta5OrGafG9qeUPGRpYvrSVk1/PqV/&#10;fX3+SabJNOu+0q3tzSl9N1P66enHHx5vw9FQe7FtZcYESPrpeBtO6WWeh+PhMJUX0+npwQ6mh5e1&#10;HTs9w9/xfKhGfQP2rj3QLCsONztWw2hLM03w9DO+TJ88f12bcv69riczJ+0pBW2zv47++uKuh6dH&#10;fTyPerg05SJD/wcVnW56+OhK9VnPOnkdm++ouqYc7WTr+aG03cHWdVMabwNYQ7J/WPPlogfjbQHn&#10;TMPqpun/oy1/u34Z/hjBDbdhOk5w66x4q8fOjaAvefPOel+dZd7mpISHSnBK06SENyrPRe5cedim&#10;lq/T/IuxnkZff51m9HQV7vQl3JVvfbgdIV4uUq2P1JwmEKkxTSBSLxipQc9untPmbpPbquMSZLh3&#10;nb2ar9ajZmcAyYpCpAlIpYQxvkjdUG3/DZpTpjyaFKJgCzpgwjggs5KEIJYJEpgDJoyIpVRyKAdQ&#10;4fTIKC8VOUNeURAVhTKoAwgE0BaZiitgBYdAOSjLchFlzQlhCCWchuAGe8KIduWCMqgtYPX1BEkQ&#10;3ocRcSAvLz6Ck7xA3K5KwQhDl+7aDn6UyLrrUZmJDwdKMpkhLdlNACmZWBJgN7EUySny3qdscGgY&#10;0bGKKo4BoDmTNBpXxZVCDVQqHk+XDct4xkmcF9uBSy1V0HjRbLw5FyReCBuWZ1TFEwz7kEtEnsud&#10;wt18xlW+toTg1zCif6VSocI4h7LEThcwYVywa4wLkfF44UjOlsIRWbZjm4TugVUu8mLttuHbYUQN&#10;QgiC+SAUhSqO6QW2AnnxCzFssRYmKo9iOYfIulhg1kexa2NAT8ewXMglf7FColgil7hhtGPYXAqI&#10;ltN7v5oFv4YR/QuVufSHfSy0B4WLyb6GrZPv20a5ynBJ2/cZWRcpCSGM5wN0+2Xxw84W89m2rGLH&#10;jGFFQZeU9Mn5MSgj0NdiUOgfS1HsFpBfS1x89+vS+cCnQkFzGW9laBMXCnYBMaGIg5Uyj7fn9dOw&#10;/sJiGaNcDdpvzn5xdLa7OfHdxBonTLCYgC383y9RsAlwGzS/JVw3bfDwflvY2+embeELbsPgtnIk&#10;YwxyutRwEBj7Cu66oTqlU3/2e+vJtk3lprgZ03h++bkdk6uG/eKz/3mQboeLxqckc7/FhwveC/qG&#10;aLSvfRXMhNfbPtjfze+tQYV/mjppKthNUlTjjihmlaDL0vQzwVcXXRnUwO8lhBleRNsDoWOuwaKV&#10;eyEISCQJ3Khywbupxp9w1slZTBhOXmf4L9t+Xid3TW/HfyNowarly4gPTkLXOC+92OrdHyK89+Co&#10;4i1cjlXuLHT/30/fDn9PfwMAAP//AwBQSwMEFAAGAAgAAAAhAKiXb17dAAAACQEAAA8AAABkcnMv&#10;ZG93bnJldi54bWxMj0FPg0AQhe8m/ofNmHhrF0pTKrI0aOLRg22T9jiFEYjsLGG3FP+940mPk/fl&#10;vW/y3Wx7NdHoO8cG4mUEirhydceNgePhbbEF5QNyjb1jMvBNHnbF/V2OWe1u/EHTPjRKSthnaKAN&#10;Yci09lVLFv3SDcSSfbrRYpBzbHQ94k3Kba9XUbTRFjuWhRYHem2p+tpfrQE9kF+922p9wpfzaXOM&#10;ynI6N8Y8PszlM6hAc/iD4Vdf1KEQp4u7cu1VbyBN4idBDSziGJQA6TpNQF2ETLagi1z//6D4AQAA&#10;//8DAFBLAQItABQABgAIAAAAIQC2gziS/gAAAOEBAAATAAAAAAAAAAAAAAAAAAAAAABbQ29udGVu&#10;dF9UeXBlc10ueG1sUEsBAi0AFAAGAAgAAAAhADj9If/WAAAAlAEAAAsAAAAAAAAAAAAAAAAALwEA&#10;AF9yZWxzLy5yZWxzUEsBAi0AFAAGAAgAAAAhAF/h2E8yBAAARA4AAA4AAAAAAAAAAAAAAAAALgIA&#10;AGRycy9lMm9Eb2MueG1sUEsBAi0AFAAGAAgAAAAhAKiXb17dAAAACQEAAA8AAAAAAAAAAAAAAAAA&#10;jAYAAGRycy9kb3ducmV2LnhtbFBLBQYAAAAABAAEAPMAAACWBwAAAAA=&#10;" path="m10667,21335r4572,-4572l19811,13715r3047,-3047l27431,7619,32002,6095,36574,3047,41134,1524,47230,,60946,r7620,3047l73138,6095r3048,1524l80758,10668r3048,3047l88378,16763r3048,4572l92950,24382r3048,4573l95998,35051r1524,4572l95998,45718r,4572l94474,54863r-1524,4572l89902,65531r-1524,1523l85330,70090r-3048,4584l77710,79234r-3048,3048l68566,85330r-3048,3048l60946,89902r-3048,1524l51802,92950r-3048,1524l42658,94474,38099,92950,32002,91426,25907,89902,19811,86854,15239,83806,10667,80758,7620,77710r,-4560l4572,70090,3047,67054,1523,62483,,57911,,47242,1523,41146,3047,35051,6095,30479,7620,25907r3047,-4572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75136" behindDoc="0" locked="0" layoutInCell="1" allowOverlap="1" wp14:anchorId="70BDBEC1" wp14:editId="3A4BF431">
                <wp:simplePos x="0" y="0"/>
                <wp:positionH relativeFrom="page">
                  <wp:posOffset>3526152</wp:posOffset>
                </wp:positionH>
                <wp:positionV relativeFrom="paragraph">
                  <wp:posOffset>17540</wp:posOffset>
                </wp:positionV>
                <wp:extent cx="59423" cy="38100"/>
                <wp:effectExtent l="0" t="0" r="0" b="0"/>
                <wp:wrapNone/>
                <wp:docPr id="121" name="Freeform 121"/>
                <wp:cNvGraphicFramePr/>
                <a:graphic xmlns:a="http://schemas.openxmlformats.org/drawingml/2006/main">
                  <a:graphicData uri="http://schemas.microsoft.com/office/word/2010/wordprocessingShape">
                    <wps:wsp>
                      <wps:cNvSpPr/>
                      <wps:spPr>
                        <a:xfrm>
                          <a:off x="0" y="0"/>
                          <a:ext cx="59423" cy="38100"/>
                        </a:xfrm>
                        <a:custGeom>
                          <a:avLst/>
                          <a:gdLst/>
                          <a:ahLst/>
                          <a:cxnLst/>
                          <a:rect l="l" t="t" r="r" b="b"/>
                          <a:pathLst>
                            <a:path w="59423" h="38100">
                              <a:moveTo>
                                <a:pt x="59423" y="0"/>
                              </a:moveTo>
                              <a:lnTo>
                                <a:pt x="0" y="3810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159D837F" id="Freeform 121" o:spid="_x0000_s1026" style="position:absolute;margin-left:277.65pt;margin-top:1.4pt;width:4.7pt;height:3pt;z-index:251675136;visibility:visible;mso-wrap-style:square;mso-wrap-distance-left:9pt;mso-wrap-distance-top:0;mso-wrap-distance-right:9pt;mso-wrap-distance-bottom:0;mso-position-horizontal:absolute;mso-position-horizontal-relative:page;mso-position-vertical:absolute;mso-position-vertical-relative:text;v-text-anchor:top" coordsize="59423,38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RIHdOwIAABQFAAAOAAAAZHJzL2Uyb0RvYy54bWysVE2P0zAQvSPxHyzfaZKWhaVqugdW5YIA&#10;sbs/wLWdxpK/ZLtN++8Zj5O0WhAHRA7JJDPz/N4bO5uHs9HkJENUzra0WdSUSMudUPbQ0pfn3bt7&#10;SmJiVjDtrGzpRUb6sH37ZjP4tVy63mkhAwEQG9eDb2mfkl9XVeS9NCwunJcWkp0LhiV4DYdKBDYA&#10;utHVsq4/VIMLwgfHZYzw9bEk6Rbxu07y9L3rokxEtxS4JbwHvO/zvdpu2PoQmO8VH2mwf2BhmLKw&#10;6Az1yBIjx6B+gzKKBxddlxbcmcp1neISNYCapn6l5qlnXqIWMCf62ab4/2D5t9OT/xHAhsHHdYQw&#10;qzh3weQn8CNnNOsymyXPiXD4ePfp/XJFCYfM6r6p0crq2sqPMX2RDmHY6WtMxWkxRayfIn62Uxhg&#10;XnlSGieVKIFJBUpgUvsyKc9S7svcckiGmUc/0cg5407y2WFVygJGrpMIoHmt0Pa2EvbIK0ElDy15&#10;we1mDJAExLcyrdsprVGntplaU69WH8EiBhs7WAGR8aKl0R5wr0SnlcgtmWgMh/1nHciJgf4dXljE&#10;tO9Z+Qomw5WNgIXH+hLfAgV3tKLUaAvp61wxShct83ra/pQdUQLcWRY2+cjJmQLjXNrUlFTPhCwc&#10;7m4pTB1IAgEzcgeKZuwRYKosIBN2YTnW51aJJ3Zurv9GrDTPHbiys2luNsq68CcADarGlUv9ZFKx&#10;Jru0d+KChwLdg6OHCsffRD7bt+/Yfv2ZbX8BAAD//wMAUEsDBBQABgAIAAAAIQDjHN5t3gAAAAcB&#10;AAAPAAAAZHJzL2Rvd25yZXYueG1sTI/BTsMwEETvSPyDtUjcqEMhJUqzqaIKxAmJllbi6MRuHBGv&#10;09htw9+znOA4mtHMm2I1uV6czRg6Twj3swSEocbrjlqE3cfLXQYiREVa9Z4MwrcJsCqvrwqVa3+h&#10;jTlvYyu4hEKuEGyMQy5laKxxKsz8YIi9gx+diizHVupRXbjc9XKeJAvpVEe8YNVg1tY0X9uTQ3j9&#10;fN4fq2q3rveuPtpkqrq39xbx9maqliCimeJfGH7xGR1KZqr9iXQQPUKapg8cRZjzA/bTxeMTiBoh&#10;y0CWhfzPX/4AAAD//wMAUEsBAi0AFAAGAAgAAAAhALaDOJL+AAAA4QEAABMAAAAAAAAAAAAAAAAA&#10;AAAAAFtDb250ZW50X1R5cGVzXS54bWxQSwECLQAUAAYACAAAACEAOP0h/9YAAACUAQAACwAAAAAA&#10;AAAAAAAAAAAvAQAAX3JlbHMvLnJlbHNQSwECLQAUAAYACAAAACEAlUSB3TsCAAAUBQAADgAAAAAA&#10;AAAAAAAAAAAuAgAAZHJzL2Uyb0RvYy54bWxQSwECLQAUAAYACAAAACEA4xzebd4AAAAHAQAADwAA&#10;AAAAAAAAAAAAAACVBAAAZHJzL2Rvd25yZXYueG1sUEsFBgAAAAAEAAQA8wAAAKAFAAAAAA==&#10;" path="m59423,l,38100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91520" behindDoc="0" locked="0" layoutInCell="1" allowOverlap="1" wp14:anchorId="0EE3BBDE" wp14:editId="51AAF2BD">
                <wp:simplePos x="0" y="0"/>
                <wp:positionH relativeFrom="page">
                  <wp:posOffset>4720707</wp:posOffset>
                </wp:positionH>
                <wp:positionV relativeFrom="paragraph">
                  <wp:posOffset>51068</wp:posOffset>
                </wp:positionV>
                <wp:extent cx="115798" cy="76186"/>
                <wp:effectExtent l="0" t="0" r="0" b="0"/>
                <wp:wrapNone/>
                <wp:docPr id="122" name="Freeform 122"/>
                <wp:cNvGraphicFramePr/>
                <a:graphic xmlns:a="http://schemas.openxmlformats.org/drawingml/2006/main">
                  <a:graphicData uri="http://schemas.microsoft.com/office/word/2010/wordprocessingShape">
                    <wps:wsp>
                      <wps:cNvSpPr/>
                      <wps:spPr>
                        <a:xfrm>
                          <a:off x="0" y="0"/>
                          <a:ext cx="115798" cy="76186"/>
                        </a:xfrm>
                        <a:custGeom>
                          <a:avLst/>
                          <a:gdLst/>
                          <a:ahLst/>
                          <a:cxnLst/>
                          <a:rect l="l" t="t" r="r" b="b"/>
                          <a:pathLst>
                            <a:path w="115798" h="76186">
                              <a:moveTo>
                                <a:pt x="0" y="70091"/>
                              </a:moveTo>
                              <a:lnTo>
                                <a:pt x="74663" y="0"/>
                              </a:lnTo>
                              <a:lnTo>
                                <a:pt x="106654" y="31991"/>
                              </a:lnTo>
                              <a:lnTo>
                                <a:pt x="109702" y="35040"/>
                              </a:lnTo>
                              <a:lnTo>
                                <a:pt x="112750" y="39611"/>
                              </a:lnTo>
                              <a:lnTo>
                                <a:pt x="114274" y="42659"/>
                              </a:lnTo>
                              <a:lnTo>
                                <a:pt x="115798" y="48756"/>
                              </a:lnTo>
                              <a:lnTo>
                                <a:pt x="114274" y="53327"/>
                              </a:lnTo>
                              <a:lnTo>
                                <a:pt x="112750" y="59424"/>
                              </a:lnTo>
                              <a:lnTo>
                                <a:pt x="111226" y="60947"/>
                              </a:lnTo>
                              <a:lnTo>
                                <a:pt x="108178" y="63996"/>
                              </a:lnTo>
                              <a:lnTo>
                                <a:pt x="106654" y="67044"/>
                              </a:lnTo>
                              <a:lnTo>
                                <a:pt x="102082" y="70091"/>
                              </a:lnTo>
                              <a:lnTo>
                                <a:pt x="97510" y="73138"/>
                              </a:lnTo>
                              <a:lnTo>
                                <a:pt x="92938" y="74663"/>
                              </a:lnTo>
                              <a:lnTo>
                                <a:pt x="86855" y="76186"/>
                              </a:lnTo>
                              <a:lnTo>
                                <a:pt x="82283" y="76186"/>
                              </a:lnTo>
                              <a:lnTo>
                                <a:pt x="76187" y="74663"/>
                              </a:lnTo>
                              <a:lnTo>
                                <a:pt x="71615" y="71614"/>
                              </a:lnTo>
                              <a:lnTo>
                                <a:pt x="68567" y="70091"/>
                              </a:lnTo>
                              <a:lnTo>
                                <a:pt x="33515" y="38088"/>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6AE8002F" id="Freeform 122" o:spid="_x0000_s1026" style="position:absolute;margin-left:371.7pt;margin-top:4pt;width:9.1pt;height:6pt;z-index:251691520;visibility:visible;mso-wrap-style:square;mso-wrap-distance-left:9pt;mso-wrap-distance-top:0;mso-wrap-distance-right:9pt;mso-wrap-distance-bottom:0;mso-position-horizontal:absolute;mso-position-horizontal-relative:page;mso-position-vertical:absolute;mso-position-vertical-relative:text;v-text-anchor:top" coordsize="115798,7618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Y3QfIwMAAGUIAAAOAAAAZHJzL2Uyb0RvYy54bWysVtuOmzAQfa/Uf0C8d7G5E22yD622L1Vb&#10;dbcf4IAJSGAj25tk/75jmyFsL5uqah4Yg88cn5nx2Lm9O49DcORK91JsQ3pDwoCLWja9OGzD74/3&#10;78ow0IaJhg1S8G34zHV4t3v75vY0bXgsOzk0XAVAIvTmNG3DzphpE0W67vjI9I2cuIDJVqqRGXhV&#10;h6hR7ATs4xDFhOTRSapmUrLmWsPXD34y3Dn+tuW1+dK2mptg2Iagzbincs+9fUa7W7Y5KDZ1fT3L&#10;YP+gYmS9gEUXqg/MsOBJ9b9QjX2tpJatuanlGMm27WvuYoBoKPkpmoeOTdzFAsnR05Im/f9o68/H&#10;h+mrgjScJr3RMLRRnFs1Wgv6grNL1vOSLH42QQ0fKc2KCqpbw1SR0zK3uYwuvvWTNh+5dDzs+Ekb&#10;n+oGR6zDUX0WOFRQMFuqwZXKhAGUSoUBlGrvSzUxY/2sODsMThchHeqwk6M88kfpYOYSQkFIRWed&#10;F8Qg1sgizfMkDDBgiAjn0U6OkZI8z1IHTGi10CIILYKrgsQenJHU7bs/M9O4yGCzgoSkyikKRka0&#10;MzNN48LLSOM8q+boEIQWwb5mwJyWRYYlQxBaBC/MWZLExRXmRXNWpXF6BUzjOHcB5qRKrzCTkhaw&#10;z0BznlTVFc2XouQFSa/IIDEpfVHWGwOzgNZnoyoy6mtSJDQpX42viitAWMV+M/nGQD60nrfMyyzz&#10;2FUTIQbtjI3j0m/NdcMhBq3HWkTxlxoKmtNZA4xeTxrIzWfeVTPh2mi9hiTJZt6kJOXLnMHutw3s&#10;joylqeHj+tgQ8r4fBnduDMK1OkkSWLxmcFMo0cBonJptqMXBHb5aDn1jXWzfa3XYvx9UcGRwnty7&#10;nwOxYeqY/0qJ/c2lnPFO0AsiJZ9EgyWE6ctB6UbmeeB2vUF8423QN3A0xl6NvcP4IoHVNReG+qmO&#10;NdxryNYS0MOJcISWuYWIFu6ZAJGeBLm9yhlvXbm7Ahdn8pow77x4uJWlMIvz2AupfkcwQFTzyh6P&#10;SfKpsVnay+bZ3TIue3CXuQjne9delut35375d7D7AQAA//8DAFBLAwQUAAYACAAAACEATH7kdN4A&#10;AAAIAQAADwAAAGRycy9kb3ducmV2LnhtbEyPwU7DMBBE70j8g7VI3KhTWqUhxKkQEuLCgbaIqjc3&#10;3sYR8TrETpr+PcsJjqMZzbwp1pNrxYh9aDwpmM8SEEiVNw3VCj52L3cZiBA1Gd16QgUXDLAur68K&#10;nRt/pg2O21gLLqGQawU2xi6XMlQWnQ4z3yGxd/K905FlX0vT6zOXu1beJ0kqnW6IF6zu8Nli9bUd&#10;nILD27BLs8Xr5+nbXjYPFsf3fRyVur2Znh5BRJziXxh+8RkdSmY6+oFMEK2C1XKx5KiCjC+xv0rn&#10;KYijAp4FWRby/4HyBwAA//8DAFBLAQItABQABgAIAAAAIQC2gziS/gAAAOEBAAATAAAAAAAAAAAA&#10;AAAAAAAAAABbQ29udGVudF9UeXBlc10ueG1sUEsBAi0AFAAGAAgAAAAhADj9If/WAAAAlAEAAAsA&#10;AAAAAAAAAAAAAAAALwEAAF9yZWxzLy5yZWxzUEsBAi0AFAAGAAgAAAAhAE9jdB8jAwAAZQgAAA4A&#10;AAAAAAAAAAAAAAAALgIAAGRycy9lMm9Eb2MueG1sUEsBAi0AFAAGAAgAAAAhAEx+5HTeAAAACAEA&#10;AA8AAAAAAAAAAAAAAAAAfQUAAGRycy9kb3ducmV2LnhtbFBLBQYAAAAABAAEAPMAAACIBgAAAAA=&#10;" path="m,70091l74663,r31991,31991l109702,35040r3048,4571l114274,42659r1524,6097l114274,53327r-1524,6097l111226,60947r-3048,3049l106654,67044r-4572,3047l97510,73138r-4572,1525l86855,76186r-4572,l76187,74663,71615,71614,68567,70091,33515,38088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72064" behindDoc="0" locked="0" layoutInCell="1" allowOverlap="1" wp14:anchorId="262F1441" wp14:editId="7728C20C">
                <wp:simplePos x="0" y="0"/>
                <wp:positionH relativeFrom="page">
                  <wp:posOffset>3296081</wp:posOffset>
                </wp:positionH>
                <wp:positionV relativeFrom="paragraph">
                  <wp:posOffset>75444</wp:posOffset>
                </wp:positionV>
                <wp:extent cx="51803" cy="51815"/>
                <wp:effectExtent l="0" t="0" r="0" b="0"/>
                <wp:wrapNone/>
                <wp:docPr id="123" name="Freeform 123"/>
                <wp:cNvGraphicFramePr/>
                <a:graphic xmlns:a="http://schemas.openxmlformats.org/drawingml/2006/main">
                  <a:graphicData uri="http://schemas.microsoft.com/office/word/2010/wordprocessingShape">
                    <wps:wsp>
                      <wps:cNvSpPr/>
                      <wps:spPr>
                        <a:xfrm>
                          <a:off x="0" y="0"/>
                          <a:ext cx="51803" cy="51815"/>
                        </a:xfrm>
                        <a:custGeom>
                          <a:avLst/>
                          <a:gdLst/>
                          <a:ahLst/>
                          <a:cxnLst/>
                          <a:rect l="l" t="t" r="r" b="b"/>
                          <a:pathLst>
                            <a:path w="51803" h="51815">
                              <a:moveTo>
                                <a:pt x="51803" y="0"/>
                              </a:moveTo>
                              <a:lnTo>
                                <a:pt x="0" y="51815"/>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6C9209CA" id="Freeform 123" o:spid="_x0000_s1026" style="position:absolute;margin-left:259.55pt;margin-top:5.95pt;width:4.1pt;height:4.1pt;z-index:251672064;visibility:visible;mso-wrap-style:square;mso-wrap-distance-left:9pt;mso-wrap-distance-top:0;mso-wrap-distance-right:9pt;mso-wrap-distance-bottom:0;mso-position-horizontal:absolute;mso-position-horizontal-relative:page;mso-position-vertical:absolute;mso-position-vertical-relative:text;v-text-anchor:top" coordsize="51803,518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E8u/OAIAABQFAAAOAAAAZHJzL2Uyb0RvYy54bWysVE2P0zAQvSPxHyzfaZJWhVXVdA+sygUB&#10;Ypcf4NpOY8lfst2m/feMx0laFsQBkUMy8cw8v/cmzvbxYjQ5yxCVsy1tFjUl0nInlD229MfL/t0D&#10;JTExK5h2Vrb0KiN93L19sx38Ri5d77SQgQCIjZvBt7RPyW+qKvJeGhYXzksLyc4FwxK8hmMlAhsA&#10;3ehqWdfvq8EF4YPjMkZYfSpJukP8rpM8fe26KBPRLQVuCe8B74d8r3ZbtjkG5nvFRxrsH1gYpixs&#10;OkM9scTIKajfoIziwUXXpQV3pnJdp7hEDaCmqV+pee6Zl6gFzIl+tin+P1j+5fzsvwWwYfBxEyHM&#10;Ki5dMPkJ/MgFzbrOZslLIhwW181DvaKEQwbCZp2trG6t/BTTJ+kQhp0/x1ScFlPE+iniFzuFAeaV&#10;J6VxUokSmFSgBCZ1KJPyLOW+zC2HZJh59BONnDPuLF8cVqUsYOQ6iQCatwpt7yvhG3klqOShJW+I&#10;EmcSsHgv07q90hp1apupNfVq9QEsYvBhBysgMl60NNojfivRaSVySyYaw/HwUQdyZqB/jxcWMe17&#10;VlabOl+jz2M9EvoFKLiTFWUW2kL6NleM0lXLvJ+232VHlAB3loVNPnJypsA4lzY1JdUzIQuH9T2F&#10;qQNJIGBG7kDRjD0CTJUFZMIuLMf63CrxxM7N9d+Ilea5A3d2Ns3NRlkX/gSgQdW4c6mfTCrWZJcO&#10;TlzxUKB7cPRQ4fibyGf7/h3bbz+z3U8AAAD//wMAUEsDBBQABgAIAAAAIQBMJhBv3wAAAAkBAAAP&#10;AAAAZHJzL2Rvd25yZXYueG1sTI8xT8MwEIV3JP6DdUgsFXUcVGhDnAohRR1gacvQ8RqbJCI+R7bb&#10;Bn49xwTj6X1677tyPblBnG2IvScNap6BsNR401Or4X1f3y1BxIRkcPBkNXzZCOvq+qrEwvgLbe15&#10;l1rBJRQL1NClNBZSxqazDuPcj5Y4+/DBYeIztNIEvHC5G2SeZQ/SYU+80OFoXzrbfO5OTsN+hu7w&#10;FszwWsfv+jCTm61fbrS+vZmen0AkO6U/GH71WR0qdjr6E5koBg0LtVKMcqBWIBhY5I/3II4a8kyB&#10;rEr5/4PqBwAA//8DAFBLAQItABQABgAIAAAAIQC2gziS/gAAAOEBAAATAAAAAAAAAAAAAAAAAAAA&#10;AABbQ29udGVudF9UeXBlc10ueG1sUEsBAi0AFAAGAAgAAAAhADj9If/WAAAAlAEAAAsAAAAAAAAA&#10;AAAAAAAALwEAAF9yZWxzLy5yZWxzUEsBAi0AFAAGAAgAAAAhAHsTy784AgAAFAUAAA4AAAAAAAAA&#10;AAAAAAAALgIAAGRycy9lMm9Eb2MueG1sUEsBAi0AFAAGAAgAAAAhAEwmEG/fAAAACQEAAA8AAAAA&#10;AAAAAAAAAAAAkgQAAGRycy9kb3ducmV2LnhtbFBLBQYAAAAABAAEAPMAAACeBQAAAAA=&#10;" path="m51803,l,51815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71040" behindDoc="0" locked="0" layoutInCell="1" allowOverlap="1" wp14:anchorId="71A94EA7" wp14:editId="073B4619">
                <wp:simplePos x="0" y="0"/>
                <wp:positionH relativeFrom="page">
                  <wp:posOffset>3325027</wp:posOffset>
                </wp:positionH>
                <wp:positionV relativeFrom="paragraph">
                  <wp:posOffset>107451</wp:posOffset>
                </wp:positionV>
                <wp:extent cx="68567" cy="57899"/>
                <wp:effectExtent l="0" t="0" r="0" b="0"/>
                <wp:wrapNone/>
                <wp:docPr id="124" name="Freeform 124"/>
                <wp:cNvGraphicFramePr/>
                <a:graphic xmlns:a="http://schemas.openxmlformats.org/drawingml/2006/main">
                  <a:graphicData uri="http://schemas.microsoft.com/office/word/2010/wordprocessingShape">
                    <wps:wsp>
                      <wps:cNvSpPr/>
                      <wps:spPr>
                        <a:xfrm>
                          <a:off x="0" y="0"/>
                          <a:ext cx="68567" cy="57899"/>
                        </a:xfrm>
                        <a:custGeom>
                          <a:avLst/>
                          <a:gdLst/>
                          <a:ahLst/>
                          <a:cxnLst/>
                          <a:rect l="l" t="t" r="r" b="b"/>
                          <a:pathLst>
                            <a:path w="68567" h="57899">
                              <a:moveTo>
                                <a:pt x="68567" y="57899"/>
                              </a:moveTo>
                              <a:lnTo>
                                <a:pt x="0"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624A6901" id="Freeform 124" o:spid="_x0000_s1026" style="position:absolute;margin-left:261.8pt;margin-top:8.45pt;width:5.4pt;height:4.55pt;z-index:251671040;visibility:visible;mso-wrap-style:square;mso-wrap-distance-left:9pt;mso-wrap-distance-top:0;mso-wrap-distance-right:9pt;mso-wrap-distance-bottom:0;mso-position-horizontal:absolute;mso-position-horizontal-relative:page;mso-position-vertical:absolute;mso-position-vertical-relative:text;v-text-anchor:top" coordsize="68567,5789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OAQSOgIAABQFAAAOAAAAZHJzL2Uyb0RvYy54bWysVE2P0zAQvSPxHyzfadKu2t2tmu6BVbkg&#10;QOzyA1x/NJYc27Ldpv33jMdJWhbEAZFDMvHMPL/3Js7m6dwZcpIhamcbOp/VlEjLndD20NAfr7sP&#10;D5TExKxgxlnZ0IuM9Gn7/t2m92u5cK0zQgYCIDaue9/QNiW/rqrIW9mxOHNeWkgqFzqW4DUcKhFY&#10;D+idqRZ1vap6F4QPjssYYfW5JOkW8ZWSPH1VKspETEOBW8J7wPs+36vthq0PgflW84EG+wcWHdMW&#10;Np2gnlli5Bj0b1Cd5sFFp9KMu65ySmkuUQOomddv1Ly0zEvUAuZEP9kU/x8s/3J68d8C2ND7uI4Q&#10;ZhVnFbr8BH7kjGZdJrPkOREOi6uH5eqeEg6Z5f3D42O2srq28mNMn6RDGHb6HFNxWowRa8eIn+0Y&#10;BphXnpTBSSVKYFKBEpjUvkzKs5T7Mrcckn7i0Y40cq5zJ/nqsCplAQPXN1SvVcbeVsN3MsoFQSUH&#10;Qd4QJU4kYPFWpnU7bQzqNDZTm9d3d9kiBh92sAKizouGRnvAbyU6o0VuyURjOOw/mkBODPTv8MIi&#10;ZnzLyuq8ztfg81CPhH4BCu5oRZmFsZC+zhWjdDEy72fsd6mIFuDOorDJR05OFBjn0qZ5SbVMyMJh&#10;eUth7EASCJiRFSiasAeAsbKAjNiF5VCfWyWe2Km5/hux0jx14M7Opqm509aFPwEYUDXsXOpHk4o1&#10;2aW9Exc8FOgeHD1UOPwm8tm+fcf2689s+xMAAP//AwBQSwMEFAAGAAgAAAAhAG0IVHreAAAACQEA&#10;AA8AAABkcnMvZG93bnJldi54bWxMj8FOwzAQRO9I/IO1SNyo07Q1EOJUCNRrUQstV8d2kwh7HcVu&#10;m/49y6kcV/M087Zcjt6xkx1iF1DCdJIBs6iD6bCR8PW5engCFpNCo1xAK+FiIyyr25tSFSaccWNP&#10;29QwKsFYKAltSn3BedSt9SpOQm+RskMYvEp0Dg03gzpTuXc8zzLBveqQFlrV27fW6p/t0Uv4OKyE&#10;9xc9dfv1pta790f3va6lvL8bX1+AJTumKwx/+qQOFTnV4YgmMidhkc8EoRSIZ2AELGbzObBaQi4y&#10;4FXJ/39Q/QIAAP//AwBQSwECLQAUAAYACAAAACEAtoM4kv4AAADhAQAAEwAAAAAAAAAAAAAAAAAA&#10;AAAAW0NvbnRlbnRfVHlwZXNdLnhtbFBLAQItABQABgAIAAAAIQA4/SH/1gAAAJQBAAALAAAAAAAA&#10;AAAAAAAAAC8BAABfcmVscy8ucmVsc1BLAQItABQABgAIAAAAIQDQOAQSOgIAABQFAAAOAAAAAAAA&#10;AAAAAAAAAC4CAABkcnMvZTJvRG9jLnhtbFBLAQItABQABgAIAAAAIQBtCFR63gAAAAkBAAAPAAAA&#10;AAAAAAAAAAAAAJQEAABkcnMvZG93bnJldi54bWxQSwUGAAAAAAQABADzAAAAnwUAAAAA&#10;" path="m68567,57899l,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92544" behindDoc="0" locked="0" layoutInCell="1" allowOverlap="1" wp14:anchorId="07FCD014" wp14:editId="08C73C14">
                <wp:simplePos x="0" y="0"/>
                <wp:positionH relativeFrom="page">
                  <wp:posOffset>4767938</wp:posOffset>
                </wp:positionH>
                <wp:positionV relativeFrom="paragraph">
                  <wp:posOffset>115062</wp:posOffset>
                </wp:positionV>
                <wp:extent cx="24384" cy="48767"/>
                <wp:effectExtent l="0" t="0" r="0" b="0"/>
                <wp:wrapNone/>
                <wp:docPr id="125" name="Freeform 125"/>
                <wp:cNvGraphicFramePr/>
                <a:graphic xmlns:a="http://schemas.openxmlformats.org/drawingml/2006/main">
                  <a:graphicData uri="http://schemas.microsoft.com/office/word/2010/wordprocessingShape">
                    <wps:wsp>
                      <wps:cNvSpPr/>
                      <wps:spPr>
                        <a:xfrm>
                          <a:off x="0" y="0"/>
                          <a:ext cx="24384" cy="48767"/>
                        </a:xfrm>
                        <a:custGeom>
                          <a:avLst/>
                          <a:gdLst/>
                          <a:ahLst/>
                          <a:cxnLst/>
                          <a:rect l="l" t="t" r="r" b="b"/>
                          <a:pathLst>
                            <a:path w="24384" h="48767">
                              <a:moveTo>
                                <a:pt x="16764" y="0"/>
                              </a:moveTo>
                              <a:lnTo>
                                <a:pt x="19811" y="3047"/>
                              </a:lnTo>
                              <a:lnTo>
                                <a:pt x="22859" y="7620"/>
                              </a:lnTo>
                              <a:lnTo>
                                <a:pt x="22859" y="10667"/>
                              </a:lnTo>
                              <a:lnTo>
                                <a:pt x="24384" y="13716"/>
                              </a:lnTo>
                              <a:lnTo>
                                <a:pt x="24384" y="19811"/>
                              </a:lnTo>
                              <a:lnTo>
                                <a:pt x="21336" y="22859"/>
                              </a:lnTo>
                              <a:lnTo>
                                <a:pt x="18287" y="27432"/>
                              </a:lnTo>
                              <a:lnTo>
                                <a:pt x="13717" y="33528"/>
                              </a:lnTo>
                              <a:lnTo>
                                <a:pt x="9144" y="38100"/>
                              </a:lnTo>
                              <a:lnTo>
                                <a:pt x="3048" y="44196"/>
                              </a:lnTo>
                              <a:lnTo>
                                <a:pt x="1524" y="45719"/>
                              </a:lnTo>
                              <a:lnTo>
                                <a:pt x="0" y="48767"/>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71C8864E" id="Freeform 125" o:spid="_x0000_s1026" style="position:absolute;margin-left:375.45pt;margin-top:9.05pt;width:1.9pt;height:3.85pt;z-index:251692544;visibility:visible;mso-wrap-style:square;mso-wrap-distance-left:9pt;mso-wrap-distance-top:0;mso-wrap-distance-right:9pt;mso-wrap-distance-bottom:0;mso-position-horizontal:absolute;mso-position-horizontal-relative:page;mso-position-vertical:absolute;mso-position-vertical-relative:text;v-text-anchor:top" coordsize="24384,4876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OpqvwIAAPMGAAAOAAAAZHJzL2Uyb0RvYy54bWysVU2PmzAQvVfqf0Dcu2AgQKJN9tDV9lK1&#10;VXf3BzjGBCRjI9ubj3/f8RiT/ag4VOWADX7zePNmMrm9Ow8iOnJteiW3MblJ44hLpppeHrbx89PD&#10;lzqOjKWyoUJJvo0v3MR3u8+fbk/jhmeqU6LhOgISaTancRt31o6bJDGs4wM1N2rkEg5bpQdq4VEf&#10;kkbTE7APIsnStExOSjejVowbA2/v/WG8Q/625cz+bFvDbSS2MWizeNd437t7srulm4OmY9ezSQb9&#10;BxUD7SV8dKa6p5ZGL7r/QDX0TCujWnvD1JCotu0ZxxwgG5K+y+axoyPHXMAcM842mf9Hy34cH8df&#10;Gmw4jWZjYOuyOLd6cCvoi85o1mU2i59txOBlVuR1EUcMToq6KitnZXINZS/GfuMKaejxu7He6Sbs&#10;aBd27CzDVkO9XKUEVsrGEVRKxxFUau8rNVLr4pw2t41Os44uyHBngzryJ4Uo6xIgZVWC1pAEyLwi&#10;hHyDXNeEIDJPi5BTgIR1RNIsq1drhFZlhp0EvAES1vdQkpazVQET1gnrfQWtJK9IOdkaMGH9gEXd&#10;vgQBE9YJS/K8RLle+BKW1FldeWxV5NmiBqfSY/N8ldWL2DUpfBnymqTLloH9MDpccxVkvewCWWWe&#10;tVhVZL0oAEbAu371JkHlXD9hB889Bi9fd7FUD70Q2MZCus4jaZ5D5ozC3NKygd0wNtvYyAOOAqNE&#10;37gQ14dGH/ZfhY6OFNr7AS8EUTF21L8FR+Ca5E94FPSGSKsX2YTawfH1Z4s7exHcfU/I37yN+sb9&#10;UL0aN1H5LIEyxqUl/qijDfcaVq8lhAgUgYSOuYWMZu6JICA9SeD2Kie8C+U4kOfgdEmYD54j8MtK&#10;2jl46KXSfyMQkNX0ZY8PJnlrnEt71Vxw5qF7MFkxw+lfwI3u188Yfv2v2v0BAAD//wMAUEsDBBQA&#10;BgAIAAAAIQDDdhei4AAAAAkBAAAPAAAAZHJzL2Rvd25yZXYueG1sTI9BT8JAEIXvJv6HzZh4ky3Q&#10;0lK7JcbowYMhIobr0h3ahu5s012g+OsdT3qcvC/vfVOsRtuJMw6+daRgOolAIFXOtFQr2H6+PmQg&#10;fNBkdOcIFVzRw6q8vSl0btyFPvC8CbXgEvK5VtCE0OdS+qpBq/3E9UicHdxgdeBzqKUZ9IXLbSdn&#10;UbSQVrfEC43u8bnB6rg5WQXf15fYzNe7wxaPi/cunlf+6y1T6v5ufHoEEXAMfzD86rM6lOy0dycy&#10;XnQK0iRaMspBNgXBQJrEKYi9glmSgSwL+f+D8gcAAP//AwBQSwECLQAUAAYACAAAACEAtoM4kv4A&#10;AADhAQAAEwAAAAAAAAAAAAAAAAAAAAAAW0NvbnRlbnRfVHlwZXNdLnhtbFBLAQItABQABgAIAAAA&#10;IQA4/SH/1gAAAJQBAAALAAAAAAAAAAAAAAAAAC8BAABfcmVscy8ucmVsc1BLAQItABQABgAIAAAA&#10;IQC/FOpqvwIAAPMGAAAOAAAAAAAAAAAAAAAAAC4CAABkcnMvZTJvRG9jLnhtbFBLAQItABQABgAI&#10;AAAAIQDDdhei4AAAAAkBAAAPAAAAAAAAAAAAAAAAABkFAABkcnMvZG93bnJldi54bWxQSwUGAAAA&#10;AAQABADzAAAAJgYAAAAA&#10;" path="m16764,r3047,3047l22859,7620r,3047l24384,13716r,6095l21336,22859r-3049,4573l13717,33528,9144,38100,3048,44196,1524,45719,,48767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94592" behindDoc="0" locked="0" layoutInCell="1" allowOverlap="1" wp14:anchorId="5E587034" wp14:editId="01D569CA">
                <wp:simplePos x="0" y="0"/>
                <wp:positionH relativeFrom="page">
                  <wp:posOffset>4851744</wp:posOffset>
                </wp:positionH>
                <wp:positionV relativeFrom="paragraph">
                  <wp:posOffset>118104</wp:posOffset>
                </wp:positionV>
                <wp:extent cx="48755" cy="54864"/>
                <wp:effectExtent l="0" t="0" r="0" b="0"/>
                <wp:wrapNone/>
                <wp:docPr id="126" name="Freeform 126"/>
                <wp:cNvGraphicFramePr/>
                <a:graphic xmlns:a="http://schemas.openxmlformats.org/drawingml/2006/main">
                  <a:graphicData uri="http://schemas.microsoft.com/office/word/2010/wordprocessingShape">
                    <wps:wsp>
                      <wps:cNvSpPr/>
                      <wps:spPr>
                        <a:xfrm>
                          <a:off x="0" y="0"/>
                          <a:ext cx="48755" cy="54864"/>
                        </a:xfrm>
                        <a:custGeom>
                          <a:avLst/>
                          <a:gdLst/>
                          <a:ahLst/>
                          <a:cxnLst/>
                          <a:rect l="l" t="t" r="r" b="b"/>
                          <a:pathLst>
                            <a:path w="48755" h="54864">
                              <a:moveTo>
                                <a:pt x="48755" y="54864"/>
                              </a:moveTo>
                              <a:lnTo>
                                <a:pt x="0"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222878F2" id="Freeform 126" o:spid="_x0000_s1026" style="position:absolute;margin-left:382.05pt;margin-top:9.3pt;width:3.85pt;height:4.3pt;z-index:251694592;visibility:visible;mso-wrap-style:square;mso-wrap-distance-left:9pt;mso-wrap-distance-top:0;mso-wrap-distance-right:9pt;mso-wrap-distance-bottom:0;mso-position-horizontal:absolute;mso-position-horizontal-relative:page;mso-position-vertical:absolute;mso-position-vertical-relative:text;v-text-anchor:top" coordsize="48755,5486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D3zyOwIAABQFAAAOAAAAZHJzL2Uyb0RvYy54bWysVE2P0zAQvSPxHyzf2aTddreqmu6BVbkg&#10;QOzyA1x/NJYc27Ldpv33jMdJWhbEAZFDMvHMPL/3Js7m6dwZcpIhamcbOrurKZGWO6HtoaE/Xncf&#10;VpTExKxgxlnZ0IuM9Gn7/t2m92s5d60zQgYCIDaue9/QNiW/rqrIW9mxeOe8tJBULnQswWs4VCKw&#10;HtA7U83r+qHqXRA+OC5jhNXnkqRbxFdK8vRVqSgTMQ0FbgnvAe/7fK+2G7Y+BOZbzQca7B9YdExb&#10;2HSCemaJkWPQv0F1mgcXnUp33HWVU0pziRpAzax+o+alZV6iFjAn+smm+P9g+ZfTi/8WwIbex3WE&#10;MKs4q9DlJ/AjZzTrMpklz4lwWFysHpdLSjhklovVwyJbWV1b+TGmT9IhDDt9jqk4LcaItWPEz3YM&#10;A8wrT8rgpBIlMKlACUxqXyblWcp9mVsOST/xaEcaOde5k3x1WJWygIHrG6rXKmNvq+E7GeWCoJKD&#10;IG+IEicSsHgr07qdNgZ1Gpupzer7+0ewiMGHHayAqPOiodEe8FuJzmiRWzLRGA77jyaQEwP9O7yw&#10;iBnfsrI6q/M1+DzUI6FfgII7WlFmYSykr3PFKF2MzPsZ+10qogW4My9s8pGTEwXGubRpVlItE7Jw&#10;WN5SGDuQBAJmZAWKJuwBYKwsICN2YTnU51aJJ3Zqrv9GrDRPHbizs2lq7rR14U8ABlQNO5f60aRi&#10;TXZp78QFDwW6B0cPFQ6/iXy2b9+x/foz2/4EAAD//wMAUEsDBBQABgAIAAAAIQAWr+MI3gAAAAkB&#10;AAAPAAAAZHJzL2Rvd25yZXYueG1sTI9BT4QwEIXvJv6HZky8uQWyARYpm41ZvWxiIuvBY6EViO2U&#10;tGUX/73jSY+T9+XN9+r9ag27aB8mhwLSTQJMY+/UhIOA9/PzQwksRIlKGodawLcOsG9ub2pZKXfF&#10;N31p48CoBEMlBYwxzhXnoR+1lWHjZo2UfTpvZaTTD1x5eaVya3iWJDm3ckL6MMpZP426/2oXK2A3&#10;dH4nD/Pr0RxP6uNlKdvtqRfi/m49PAKLeo1/MPzqkzo05NS5BVVgRkCRb1NCKShzYAQURUpbOgFZ&#10;kQFvav5/QfMDAAD//wMAUEsBAi0AFAAGAAgAAAAhALaDOJL+AAAA4QEAABMAAAAAAAAAAAAAAAAA&#10;AAAAAFtDb250ZW50X1R5cGVzXS54bWxQSwECLQAUAAYACAAAACEAOP0h/9YAAACUAQAACwAAAAAA&#10;AAAAAAAAAAAvAQAAX3JlbHMvLnJlbHNQSwECLQAUAAYACAAAACEAnA988jsCAAAUBQAADgAAAAAA&#10;AAAAAAAAAAAuAgAAZHJzL2Uyb0RvYy54bWxQSwECLQAUAAYACAAAACEAFq/jCN4AAAAJAQAADwAA&#10;AAAAAAAAAAAAAACVBAAAZHJzL2Rvd25yZXYueG1sUEsFBgAAAAAEAAQA8wAAAKAFAAAAAA==&#10;" path="m48755,54864l,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68992" behindDoc="0" locked="0" layoutInCell="1" allowOverlap="1" wp14:anchorId="73481743" wp14:editId="2FB15DFA">
                <wp:simplePos x="0" y="0"/>
                <wp:positionH relativeFrom="page">
                  <wp:posOffset>3235127</wp:posOffset>
                </wp:positionH>
                <wp:positionV relativeFrom="paragraph">
                  <wp:posOffset>159256</wp:posOffset>
                </wp:positionV>
                <wp:extent cx="77711" cy="94475"/>
                <wp:effectExtent l="0" t="0" r="0" b="0"/>
                <wp:wrapNone/>
                <wp:docPr id="127" name="Freeform 127"/>
                <wp:cNvGraphicFramePr/>
                <a:graphic xmlns:a="http://schemas.openxmlformats.org/drawingml/2006/main">
                  <a:graphicData uri="http://schemas.microsoft.com/office/word/2010/wordprocessingShape">
                    <wps:wsp>
                      <wps:cNvSpPr/>
                      <wps:spPr>
                        <a:xfrm>
                          <a:off x="0" y="0"/>
                          <a:ext cx="77711" cy="94475"/>
                        </a:xfrm>
                        <a:custGeom>
                          <a:avLst/>
                          <a:gdLst/>
                          <a:ahLst/>
                          <a:cxnLst/>
                          <a:rect l="l" t="t" r="r" b="b"/>
                          <a:pathLst>
                            <a:path w="77711" h="94475">
                              <a:moveTo>
                                <a:pt x="77711" y="94475"/>
                              </a:moveTo>
                              <a:lnTo>
                                <a:pt x="0" y="39624"/>
                              </a:lnTo>
                              <a:lnTo>
                                <a:pt x="27432" y="7620"/>
                              </a:lnTo>
                              <a:lnTo>
                                <a:pt x="30480" y="4572"/>
                              </a:lnTo>
                              <a:lnTo>
                                <a:pt x="33528" y="1524"/>
                              </a:lnTo>
                              <a:lnTo>
                                <a:pt x="38100" y="0"/>
                              </a:lnTo>
                              <a:lnTo>
                                <a:pt x="56376" y="0"/>
                              </a:lnTo>
                              <a:lnTo>
                                <a:pt x="60947" y="1524"/>
                              </a:lnTo>
                              <a:lnTo>
                                <a:pt x="63995" y="3048"/>
                              </a:lnTo>
                              <a:lnTo>
                                <a:pt x="68567" y="6096"/>
                              </a:lnTo>
                              <a:lnTo>
                                <a:pt x="71616" y="10668"/>
                              </a:lnTo>
                              <a:lnTo>
                                <a:pt x="73139" y="13716"/>
                              </a:lnTo>
                              <a:lnTo>
                                <a:pt x="73139" y="18288"/>
                              </a:lnTo>
                              <a:lnTo>
                                <a:pt x="74664" y="24384"/>
                              </a:lnTo>
                              <a:lnTo>
                                <a:pt x="73139" y="28956"/>
                              </a:lnTo>
                              <a:lnTo>
                                <a:pt x="73139" y="33528"/>
                              </a:lnTo>
                              <a:lnTo>
                                <a:pt x="71616" y="36564"/>
                              </a:lnTo>
                              <a:lnTo>
                                <a:pt x="42672" y="68568"/>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0076C7FF" id="Freeform 127" o:spid="_x0000_s1026" style="position:absolute;margin-left:254.75pt;margin-top:12.55pt;width:6.1pt;height:7.45pt;z-index:251668992;visibility:visible;mso-wrap-style:square;mso-wrap-distance-left:9pt;mso-wrap-distance-top:0;mso-wrap-distance-right:9pt;mso-wrap-distance-bottom:0;mso-position-horizontal:absolute;mso-position-horizontal-relative:page;mso-position-vertical:absolute;mso-position-vertical-relative:text;v-text-anchor:top" coordsize="77711,944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7Kc4QIAAMoHAAAOAAAAZHJzL2Uyb0RvYy54bWysVctu3CAU3VfqP1jeN35gY88oM1k0SjdV&#10;WzXpBzAYjy1hsIDM4+97AeOZpJUTVfXCxnDu4dwX3N6dBh4dmNK9FJs4u0njiAkqm17sN/Gvp4dP&#10;dRxpQ0RDuBRsE5+Zju+2Hz/cHsc1y2UnecNUBCRCr4/jJu6MGddJomnHBqJv5MgELLZSDcTAr9on&#10;jSJHYB94kqcpTo5SNaOSlGkNs/d+Md46/rZl1HxvW81MxDcxaDPurdx7Z9/J9pas94qMXU8nGeQf&#10;VAykF7DpTHVPDImeVf8H1dBTJbVszQ2VQyLbtqfM+QDeZOkrbx47MjLnCwRHj3OY9P+jpd8Oj+MP&#10;BWE4jnqtYWi9OLVqsF/QF51csM5zsNjJRBQmq6rKsjiisLIqiqq0oUwupvRZmy9MOhpy+KqNj3QT&#10;RqQLI3oSYaggXzZT3GXKxBFkSsURZGrnMzUSY+2sNjuMjrOOLsiwa4M8sCfpUMY6MGl9JfWC4uIa&#10;DXUCSLTCeTE5FdbDd3SseVWg3GErnLtSAv8DJHw9FKVF7WmLssoXWREqc2gaUJCVbwhAdZZ61uXd&#10;S4wq7CiXcThdFdX7tsZotSod1Lq26BCuS+xZgR8vQqsMZ15olmK8TFuhDK28WAR2y7wXbJ3Xb/AW&#10;GBeONy9QvVwBFw15vSrfq8Fn2LdLKJPw9eVyiQPCJahZwhY5hoqy9WID/dI3qEfbJq4x59aByevm&#10;FPKh59x1Jxe2obIUIcgXJXAcK9HAaBibTazF3p1wWvK+sSa2vbTa7z5zFR0IdO2DexyI8LEjfhZK&#10;FJ7JhQnvBL0gUvJZNMFNWL6cRm5kzpzZ/bj4ydqob6Cnc6/GXhRslkAoZcJkfqkjDfMaymsJwcKJ&#10;cISWuQWPZu6JICA9SeD2Kie8NWXunpmN0yVh3ni2cDtLYWbjoRdS/Y2Ag1fTzh4fguRDY6O0k83Z&#10;HeUuenBhOA+ny83eSNf/zvxyBW9/AwAA//8DAFBLAwQUAAYACAAAACEA6LirDd8AAAAJAQAADwAA&#10;AGRycy9kb3ducmV2LnhtbEyPQUvDQBCF74L/YRnBm91NMFZjJkWE9lAUaSw9b7LTJJidDdltG/+9&#10;60mPw/t475tiNdtBnGnyvWOEZKFAEDfO9Nwi7D/Xd48gfNBs9OCYEL7Jw6q8vip0btyFd3SuQiti&#10;CftcI3QhjLmUvunIar9wI3HMjm6yOsRzaqWZ9CWW20GmSj1Iq3uOC50e6bWj5qs6WYTDx2ZWm0ZW&#10;29ZV22O2q9dv70vE25v55RlEoDn8wfCrH9WhjE61O7HxYkDI1FMWUYQ0S0BEIEuTJYga4V4pkGUh&#10;/39Q/gAAAP//AwBQSwECLQAUAAYACAAAACEAtoM4kv4AAADhAQAAEwAAAAAAAAAAAAAAAAAAAAAA&#10;W0NvbnRlbnRfVHlwZXNdLnhtbFBLAQItABQABgAIAAAAIQA4/SH/1gAAAJQBAAALAAAAAAAAAAAA&#10;AAAAAC8BAABfcmVscy8ucmVsc1BLAQItABQABgAIAAAAIQB+Y7Kc4QIAAMoHAAAOAAAAAAAAAAAA&#10;AAAAAC4CAABkcnMvZTJvRG9jLnhtbFBLAQItABQABgAIAAAAIQDouKsN3wAAAAkBAAAPAAAAAAAA&#10;AAAAAAAAADsFAABkcnMvZG93bnJldi54bWxQSwUGAAAAAAQABADzAAAARwYAAAAA&#10;" path="m77711,94475l,39624,27432,7620,30480,4572,33528,1524,38100,,56376,r4571,1524l63995,3048r4572,3048l71616,10668r1523,3048l73139,18288r1525,6096l73139,28956r,4572l71616,36564,42672,68568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93568" behindDoc="0" locked="0" layoutInCell="1" allowOverlap="1" wp14:anchorId="426F1B4F" wp14:editId="3B777739">
                <wp:simplePos x="0" y="0"/>
                <wp:positionH relativeFrom="page">
                  <wp:posOffset>4802986</wp:posOffset>
                </wp:positionH>
                <wp:positionV relativeFrom="paragraph">
                  <wp:posOffset>153164</wp:posOffset>
                </wp:positionV>
                <wp:extent cx="71615" cy="56375"/>
                <wp:effectExtent l="0" t="0" r="0" b="0"/>
                <wp:wrapNone/>
                <wp:docPr id="128" name="Freeform 128"/>
                <wp:cNvGraphicFramePr/>
                <a:graphic xmlns:a="http://schemas.openxmlformats.org/drawingml/2006/main">
                  <a:graphicData uri="http://schemas.microsoft.com/office/word/2010/wordprocessingShape">
                    <wps:wsp>
                      <wps:cNvSpPr/>
                      <wps:spPr>
                        <a:xfrm>
                          <a:off x="0" y="0"/>
                          <a:ext cx="71615" cy="56375"/>
                        </a:xfrm>
                        <a:custGeom>
                          <a:avLst/>
                          <a:gdLst/>
                          <a:ahLst/>
                          <a:cxnLst/>
                          <a:rect l="l" t="t" r="r" b="b"/>
                          <a:pathLst>
                            <a:path w="71615" h="56375">
                              <a:moveTo>
                                <a:pt x="0" y="56375"/>
                              </a:moveTo>
                              <a:lnTo>
                                <a:pt x="71615"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3CBDD649" id="Freeform 128" o:spid="_x0000_s1026" style="position:absolute;margin-left:378.2pt;margin-top:12.05pt;width:5.65pt;height:4.45pt;z-index:251693568;visibility:visible;mso-wrap-style:square;mso-wrap-distance-left:9pt;mso-wrap-distance-top:0;mso-wrap-distance-right:9pt;mso-wrap-distance-bottom:0;mso-position-horizontal:absolute;mso-position-horizontal-relative:page;mso-position-vertical:absolute;mso-position-vertical-relative:text;v-text-anchor:top" coordsize="71615,563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KAavNwIAABQFAAAOAAAAZHJzL2Uyb0RvYy54bWysVMuumzAQ3VfqP1jeN0CiJFUUche9SjdV&#10;W/XefoDjR0AytmU7Ifn7jsdA6ENdVGUBg2fm+JwzmP3TrdPkKn1oralptSgpkYZb0ZpzTb+/Ht+9&#10;pyREZgTT1sia3mWgT4e3b/a928mlbawW0hMAMWHXu5o2MbpdUQTeyI6FhXXSQFJZ37EIr/5cCM96&#10;QO90sSzLTdFbL5y3XIYAq885SQ+Ir5Tk8YtSQUaiawrcIt493k/pXhz2bHf2zDUtH2iwf2DRsdbA&#10;phPUM4uMXHz7G1TXcm+DVXHBbVdYpVouUQOoqcpf1Lw0zEnUAuYEN9kU/h8s/3x9cV892NC7sAsQ&#10;JhU35bv0BH7khmbdJ7PkLRIOi9tqU60p4ZBZb1bbdbKyeLTyS4gfpUUYdv0UYnZajBFrxojfzBh6&#10;mFealMZJRUpgUp4SmNQpT8qxmPoStxSSfuLRjDRSrrNX+WqxKj4EzGk+KrSZVw6qRrkgKOchSBui&#10;xIkELM5lGntstUad2iRqVblabcEiBh+2NwKizomaBnPGbyVY3YrUkogGfz590J5cGeg/4oVFTLuG&#10;5dWqTNfg81CPhH4C8vZiRJ6FNpB+zBWjeNcy7afNN6lIK2CSy8wmHTk5UWCcSxOrnGqYkJnDek5h&#10;7EASCJiQFSiasAeAsTKDjNiZ5VCfWiWe2Km5/Bux3Dx14M7WxKm5a431fwLQoGrYOdePJmVrkksn&#10;K+54KNA9OHqocPhNpLM9f8f2x8/s8AMAAP//AwBQSwMEFAAGAAgAAAAhALmgvfffAAAACQEAAA8A&#10;AABkcnMvZG93bnJldi54bWxMj8tOwzAQRfdI/IM1SOyo06aNS8ikgkqwRKIg0aUbT5OofkS224S/&#10;x6zocnSP7j1TbSaj2YV86J1FmM8yYGQbp3rbInx9vj6sgYUorZLaWUL4oQCb+vamkqVyo/2gyy62&#10;LJXYUEqELsah5Dw0HRkZZm4gm7Kj80bGdPqWKy/HVG40X2RZwY3sbVro5EDbjprT7mwQvH9Z0VHs&#10;H3O95ac3GvP3YvpGvL+bnp+ARZriPwx/+kkd6uR0cGerAtMIYlUsE4qwWM6BJUAUQgA7IOR5Bryu&#10;+PUH9S8AAAD//wMAUEsBAi0AFAAGAAgAAAAhALaDOJL+AAAA4QEAABMAAAAAAAAAAAAAAAAAAAAA&#10;AFtDb250ZW50X1R5cGVzXS54bWxQSwECLQAUAAYACAAAACEAOP0h/9YAAACUAQAACwAAAAAAAAAA&#10;AAAAAAAvAQAAX3JlbHMvLnJlbHNQSwECLQAUAAYACAAAACEAuSgGrzcCAAAUBQAADgAAAAAAAAAA&#10;AAAAAAAuAgAAZHJzL2Uyb0RvYy54bWxQSwECLQAUAAYACAAAACEAuaC9998AAAAJAQAADwAAAAAA&#10;AAAAAAAAAACRBAAAZHJzL2Rvd25yZXYueG1sUEsFBgAAAAAEAAQA8wAAAJ0FAAAAAA==&#10;" path="m,56375l71615,e" filled="f" strokecolor="white" strokeweight=".28714mm">
                <v:stroke endcap="round"/>
                <v:path arrowok="t"/>
                <w10:wrap anchorx="page"/>
              </v:shape>
            </w:pict>
          </mc:Fallback>
        </mc:AlternateContent>
      </w:r>
    </w:p>
    <w:p w14:paraId="0C7CC2BF" w14:textId="77777777" w:rsidR="00EE7B40" w:rsidRDefault="00EE7B40" w:rsidP="00B742C5">
      <w:pPr>
        <w:jc w:val="center"/>
        <w:rPr>
          <w:color w:val="000000" w:themeColor="text1"/>
          <w:sz w:val="24"/>
          <w:szCs w:val="24"/>
        </w:rPr>
      </w:pPr>
      <w:r>
        <w:rPr>
          <w:noProof/>
        </w:rPr>
        <mc:AlternateContent>
          <mc:Choice Requires="wps">
            <w:drawing>
              <wp:anchor distT="0" distB="0" distL="114300" distR="114300" simplePos="0" relativeHeight="251614720" behindDoc="0" locked="0" layoutInCell="1" allowOverlap="1" wp14:anchorId="71259128" wp14:editId="493EA85D">
                <wp:simplePos x="0" y="0"/>
                <wp:positionH relativeFrom="page">
                  <wp:posOffset>3184854</wp:posOffset>
                </wp:positionH>
                <wp:positionV relativeFrom="paragraph">
                  <wp:posOffset>-227817</wp:posOffset>
                </wp:positionV>
                <wp:extent cx="1788782" cy="1764588"/>
                <wp:effectExtent l="0" t="0" r="0" b="0"/>
                <wp:wrapNone/>
                <wp:docPr id="129" name="Freeform 129"/>
                <wp:cNvGraphicFramePr/>
                <a:graphic xmlns:a="http://schemas.openxmlformats.org/drawingml/2006/main">
                  <a:graphicData uri="http://schemas.microsoft.com/office/word/2010/wordprocessingShape">
                    <wps:wsp>
                      <wps:cNvSpPr/>
                      <wps:spPr>
                        <a:xfrm>
                          <a:off x="0" y="0"/>
                          <a:ext cx="1788782" cy="1764588"/>
                        </a:xfrm>
                        <a:custGeom>
                          <a:avLst/>
                          <a:gdLst/>
                          <a:ahLst/>
                          <a:cxnLst/>
                          <a:rect l="l" t="t" r="r" b="b"/>
                          <a:pathLst>
                            <a:path w="1788782" h="1764588">
                              <a:moveTo>
                                <a:pt x="1788782" y="882294"/>
                              </a:moveTo>
                              <a:lnTo>
                                <a:pt x="1787259" y="836575"/>
                              </a:lnTo>
                              <a:lnTo>
                                <a:pt x="1784210" y="792391"/>
                              </a:lnTo>
                              <a:lnTo>
                                <a:pt x="1778115" y="748195"/>
                              </a:lnTo>
                              <a:lnTo>
                                <a:pt x="1768971" y="705536"/>
                              </a:lnTo>
                              <a:lnTo>
                                <a:pt x="1761350" y="661340"/>
                              </a:lnTo>
                              <a:lnTo>
                                <a:pt x="1749171" y="618668"/>
                              </a:lnTo>
                              <a:lnTo>
                                <a:pt x="1733931" y="577533"/>
                              </a:lnTo>
                              <a:lnTo>
                                <a:pt x="1718691" y="537909"/>
                              </a:lnTo>
                              <a:lnTo>
                                <a:pt x="1700416" y="499821"/>
                              </a:lnTo>
                              <a:lnTo>
                                <a:pt x="1680604" y="460197"/>
                              </a:lnTo>
                              <a:lnTo>
                                <a:pt x="1659268" y="423621"/>
                              </a:lnTo>
                              <a:lnTo>
                                <a:pt x="1634897" y="388582"/>
                              </a:lnTo>
                              <a:lnTo>
                                <a:pt x="1610513" y="353530"/>
                              </a:lnTo>
                              <a:lnTo>
                                <a:pt x="1583093" y="320002"/>
                              </a:lnTo>
                              <a:lnTo>
                                <a:pt x="1557185" y="287998"/>
                              </a:lnTo>
                              <a:lnTo>
                                <a:pt x="1526718" y="259055"/>
                              </a:lnTo>
                              <a:lnTo>
                                <a:pt x="1496238" y="228575"/>
                              </a:lnTo>
                              <a:lnTo>
                                <a:pt x="1464247" y="201143"/>
                              </a:lnTo>
                              <a:lnTo>
                                <a:pt x="1429195" y="173711"/>
                              </a:lnTo>
                              <a:lnTo>
                                <a:pt x="1394155" y="149339"/>
                              </a:lnTo>
                              <a:lnTo>
                                <a:pt x="1357579" y="126479"/>
                              </a:lnTo>
                              <a:lnTo>
                                <a:pt x="1321016" y="106667"/>
                              </a:lnTo>
                              <a:lnTo>
                                <a:pt x="1281405" y="85331"/>
                              </a:lnTo>
                              <a:lnTo>
                                <a:pt x="1241781" y="67043"/>
                              </a:lnTo>
                              <a:lnTo>
                                <a:pt x="1202170" y="53340"/>
                              </a:lnTo>
                              <a:lnTo>
                                <a:pt x="1161034" y="38100"/>
                              </a:lnTo>
                              <a:lnTo>
                                <a:pt x="1118375" y="25908"/>
                              </a:lnTo>
                              <a:lnTo>
                                <a:pt x="1074179" y="16764"/>
                              </a:lnTo>
                              <a:lnTo>
                                <a:pt x="1029996" y="9144"/>
                              </a:lnTo>
                              <a:lnTo>
                                <a:pt x="985812" y="4572"/>
                              </a:lnTo>
                              <a:lnTo>
                                <a:pt x="940105" y="0"/>
                              </a:lnTo>
                              <a:lnTo>
                                <a:pt x="848678" y="0"/>
                              </a:lnTo>
                              <a:lnTo>
                                <a:pt x="802970" y="4572"/>
                              </a:lnTo>
                              <a:lnTo>
                                <a:pt x="758787" y="9144"/>
                              </a:lnTo>
                              <a:lnTo>
                                <a:pt x="714604" y="16764"/>
                              </a:lnTo>
                              <a:lnTo>
                                <a:pt x="671932" y="25908"/>
                              </a:lnTo>
                              <a:lnTo>
                                <a:pt x="627749" y="38100"/>
                              </a:lnTo>
                              <a:lnTo>
                                <a:pt x="586613" y="53340"/>
                              </a:lnTo>
                              <a:lnTo>
                                <a:pt x="546989" y="67043"/>
                              </a:lnTo>
                              <a:lnTo>
                                <a:pt x="507378" y="85331"/>
                              </a:lnTo>
                              <a:lnTo>
                                <a:pt x="469291" y="106667"/>
                              </a:lnTo>
                              <a:lnTo>
                                <a:pt x="429667" y="126479"/>
                              </a:lnTo>
                              <a:lnTo>
                                <a:pt x="394627" y="149339"/>
                              </a:lnTo>
                              <a:lnTo>
                                <a:pt x="359588" y="173711"/>
                              </a:lnTo>
                              <a:lnTo>
                                <a:pt x="324536" y="201143"/>
                              </a:lnTo>
                              <a:lnTo>
                                <a:pt x="292545" y="228575"/>
                              </a:lnTo>
                              <a:lnTo>
                                <a:pt x="262065" y="259055"/>
                              </a:lnTo>
                              <a:lnTo>
                                <a:pt x="231597" y="287998"/>
                              </a:lnTo>
                              <a:lnTo>
                                <a:pt x="204165" y="320002"/>
                              </a:lnTo>
                              <a:lnTo>
                                <a:pt x="176746" y="353530"/>
                              </a:lnTo>
                              <a:lnTo>
                                <a:pt x="152362" y="388582"/>
                              </a:lnTo>
                              <a:lnTo>
                                <a:pt x="129515" y="423621"/>
                              </a:lnTo>
                              <a:lnTo>
                                <a:pt x="108179" y="460197"/>
                              </a:lnTo>
                              <a:lnTo>
                                <a:pt x="88367" y="499821"/>
                              </a:lnTo>
                              <a:lnTo>
                                <a:pt x="71615" y="537909"/>
                              </a:lnTo>
                              <a:lnTo>
                                <a:pt x="54852" y="577533"/>
                              </a:lnTo>
                              <a:lnTo>
                                <a:pt x="39612" y="618668"/>
                              </a:lnTo>
                              <a:lnTo>
                                <a:pt x="27419" y="661340"/>
                              </a:lnTo>
                              <a:lnTo>
                                <a:pt x="18288" y="705536"/>
                              </a:lnTo>
                              <a:lnTo>
                                <a:pt x="10668" y="748195"/>
                              </a:lnTo>
                              <a:lnTo>
                                <a:pt x="4572" y="792391"/>
                              </a:lnTo>
                              <a:lnTo>
                                <a:pt x="1524" y="836575"/>
                              </a:lnTo>
                              <a:lnTo>
                                <a:pt x="0" y="882294"/>
                              </a:lnTo>
                              <a:lnTo>
                                <a:pt x="1524" y="928013"/>
                              </a:lnTo>
                              <a:lnTo>
                                <a:pt x="4572" y="972197"/>
                              </a:lnTo>
                              <a:lnTo>
                                <a:pt x="10668" y="1016393"/>
                              </a:lnTo>
                              <a:lnTo>
                                <a:pt x="18288" y="1059052"/>
                              </a:lnTo>
                              <a:lnTo>
                                <a:pt x="27419" y="1103248"/>
                              </a:lnTo>
                              <a:lnTo>
                                <a:pt x="39612" y="1145920"/>
                              </a:lnTo>
                              <a:lnTo>
                                <a:pt x="54852" y="1185531"/>
                              </a:lnTo>
                              <a:lnTo>
                                <a:pt x="71615" y="1225155"/>
                              </a:lnTo>
                              <a:lnTo>
                                <a:pt x="88367" y="1264779"/>
                              </a:lnTo>
                              <a:lnTo>
                                <a:pt x="108179" y="1302867"/>
                              </a:lnTo>
                              <a:lnTo>
                                <a:pt x="129515" y="1340967"/>
                              </a:lnTo>
                              <a:lnTo>
                                <a:pt x="152362" y="1376006"/>
                              </a:lnTo>
                              <a:lnTo>
                                <a:pt x="176746" y="1409534"/>
                              </a:lnTo>
                              <a:lnTo>
                                <a:pt x="204165" y="1444586"/>
                              </a:lnTo>
                              <a:lnTo>
                                <a:pt x="231597" y="1476590"/>
                              </a:lnTo>
                              <a:lnTo>
                                <a:pt x="262065" y="1505533"/>
                              </a:lnTo>
                              <a:lnTo>
                                <a:pt x="292545" y="1536013"/>
                              </a:lnTo>
                              <a:lnTo>
                                <a:pt x="324536" y="1563445"/>
                              </a:lnTo>
                              <a:lnTo>
                                <a:pt x="359588" y="1590877"/>
                              </a:lnTo>
                              <a:lnTo>
                                <a:pt x="394627" y="1613725"/>
                              </a:lnTo>
                              <a:lnTo>
                                <a:pt x="429667" y="1638109"/>
                              </a:lnTo>
                              <a:lnTo>
                                <a:pt x="469291" y="1657921"/>
                              </a:lnTo>
                              <a:lnTo>
                                <a:pt x="507378" y="1677733"/>
                              </a:lnTo>
                              <a:lnTo>
                                <a:pt x="546989" y="1696021"/>
                              </a:lnTo>
                              <a:lnTo>
                                <a:pt x="586613" y="1711248"/>
                              </a:lnTo>
                              <a:lnTo>
                                <a:pt x="627749" y="1726488"/>
                              </a:lnTo>
                              <a:lnTo>
                                <a:pt x="671932" y="1738680"/>
                              </a:lnTo>
                              <a:lnTo>
                                <a:pt x="714604" y="1747824"/>
                              </a:lnTo>
                              <a:lnTo>
                                <a:pt x="758787" y="1753920"/>
                              </a:lnTo>
                              <a:lnTo>
                                <a:pt x="802970" y="1760016"/>
                              </a:lnTo>
                              <a:lnTo>
                                <a:pt x="848678" y="1764588"/>
                              </a:lnTo>
                              <a:lnTo>
                                <a:pt x="940105" y="1764588"/>
                              </a:lnTo>
                              <a:lnTo>
                                <a:pt x="985812" y="1760016"/>
                              </a:lnTo>
                              <a:lnTo>
                                <a:pt x="1029996" y="1753920"/>
                              </a:lnTo>
                              <a:lnTo>
                                <a:pt x="1074179" y="1747824"/>
                              </a:lnTo>
                              <a:lnTo>
                                <a:pt x="1118375" y="1738680"/>
                              </a:lnTo>
                              <a:lnTo>
                                <a:pt x="1161034" y="1726488"/>
                              </a:lnTo>
                              <a:lnTo>
                                <a:pt x="1202170" y="1711248"/>
                              </a:lnTo>
                              <a:lnTo>
                                <a:pt x="1241781" y="1696021"/>
                              </a:lnTo>
                              <a:lnTo>
                                <a:pt x="1281405" y="1677733"/>
                              </a:lnTo>
                              <a:lnTo>
                                <a:pt x="1321016" y="1657921"/>
                              </a:lnTo>
                              <a:lnTo>
                                <a:pt x="1357579" y="1638109"/>
                              </a:lnTo>
                              <a:lnTo>
                                <a:pt x="1394155" y="1613725"/>
                              </a:lnTo>
                              <a:lnTo>
                                <a:pt x="1429195" y="1590877"/>
                              </a:lnTo>
                              <a:lnTo>
                                <a:pt x="1464247" y="1563445"/>
                              </a:lnTo>
                              <a:lnTo>
                                <a:pt x="1496238" y="1536013"/>
                              </a:lnTo>
                              <a:lnTo>
                                <a:pt x="1526718" y="1505533"/>
                              </a:lnTo>
                              <a:lnTo>
                                <a:pt x="1557185" y="1476590"/>
                              </a:lnTo>
                              <a:lnTo>
                                <a:pt x="1583093" y="1444586"/>
                              </a:lnTo>
                              <a:lnTo>
                                <a:pt x="1610513" y="1409534"/>
                              </a:lnTo>
                              <a:lnTo>
                                <a:pt x="1634897" y="1376006"/>
                              </a:lnTo>
                              <a:lnTo>
                                <a:pt x="1659268" y="1340967"/>
                              </a:lnTo>
                              <a:lnTo>
                                <a:pt x="1680604" y="1302867"/>
                              </a:lnTo>
                              <a:lnTo>
                                <a:pt x="1700416" y="1264779"/>
                              </a:lnTo>
                              <a:lnTo>
                                <a:pt x="1718691" y="1225155"/>
                              </a:lnTo>
                              <a:lnTo>
                                <a:pt x="1733931" y="1185531"/>
                              </a:lnTo>
                              <a:lnTo>
                                <a:pt x="1749171" y="1145920"/>
                              </a:lnTo>
                              <a:lnTo>
                                <a:pt x="1761350" y="1103248"/>
                              </a:lnTo>
                              <a:lnTo>
                                <a:pt x="1768971" y="1059052"/>
                              </a:lnTo>
                              <a:lnTo>
                                <a:pt x="1778115" y="1016393"/>
                              </a:lnTo>
                              <a:lnTo>
                                <a:pt x="1784210" y="972197"/>
                              </a:lnTo>
                              <a:lnTo>
                                <a:pt x="1787259" y="928013"/>
                              </a:lnTo>
                              <a:lnTo>
                                <a:pt x="1788782" y="882294"/>
                              </a:lnTo>
                              <a:close/>
                              <a:moveTo>
                                <a:pt x="1788782" y="882294"/>
                              </a:moveTo>
                            </a:path>
                          </a:pathLst>
                        </a:custGeom>
                        <a:noFill/>
                        <a:ln w="1523"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285C1538" id="Freeform 129" o:spid="_x0000_s1026" style="position:absolute;margin-left:250.8pt;margin-top:-17.95pt;width:140.85pt;height:138.95pt;z-index:251614720;visibility:visible;mso-wrap-style:square;mso-wrap-distance-left:9pt;mso-wrap-distance-top:0;mso-wrap-distance-right:9pt;mso-wrap-distance-bottom:0;mso-position-horizontal:absolute;mso-position-horizontal-relative:page;mso-position-vertical:absolute;mso-position-vertical-relative:text;v-text-anchor:top" coordsize="1788782,176458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rOqwrAYAABccAAAOAAAAZHJzL2Uyb0RvYy54bWysWU2P2zYQvRfofzB8byx+k4vs5tAgvRRt&#10;0aQ/QCvLawOyZEjK7ubf95EUJSZtSSLoHiytNRwPhzPz3ozevnu9drvndpwuQ3+/J2+q/a7tm+F4&#10;6Z/u9399+vCT3u+mue6PdTf07f3+Szvt3z38+MPbl9tdS4fz0B3bcQcl/XT3crvfn+f5dnc4TM25&#10;vdbTm+HW9nh4GsZrPePf8elwHOsXaL92B1pV8vAyjMfbODTtNOHb9/7h/sHpP53aZv79dJraedfd&#10;72Hb7D5H9/loPw8Pb+u7p7G+nS/NYkb9HVZc60uPH11Vva/nevd5vPxD1fXSjMM0nOY3zXA9DKfT&#10;pWndHrAbUn2zm4/n+ta6vcA502110/T/qW1+e/54+2OEG15u092EW7uL19N4tVfYt3t1zvqyOqt9&#10;nXcNviRKa6XpftfgGVGSC62tOw/b8ubzNP/SDk5V/fzrNHtvH8NdfQ53zWsfbkecmT2tzp3WvN/h&#10;tMb9Dqf16E/rVs92nbXP3u5eIlvOmyn2+XV4bj8NTnK2G1lthslaU2r4YvEm2PXfLFBUmP3OLmBS&#10;KLEsCGLhegv6OSWIM4grQ5khGXGlCRFenGtictqlNop48UoIJjPaJWHCGyNxy12043iCzeEabOeG&#10;LNol0VKG0wxi4RrEGTPMGyOUEoxljIFKuMN6RjBlKpMRrypOpBPnxmiacaTUlay4F5cVMSqtXQpD&#10;sT9rDKdMZrUzDsc7caa1QND7OA8eCdfFM5JUgjAvLphgGb8LzSqziKOkVRntQiiifcxQreCbtDGC&#10;Ssg7YxDIiJq0ODeSskWc6my8c8kp955B/SI8EwScGhvk1u9EMUUyp8oMJzDYiXODeEvbzmCu8rlK&#10;qOS4TR4TQ6YuIUYqKWUmZqgmvPLGaER7xnTKUWt8uEtV5fxCK0qUz1SoziUqQYAxH+xMkyoTXoRo&#10;hrJlnWgDIBMulYLhiw8linrahRU1xvgsNYSnhQ0ShwAubM4JlQ5ywwGG3ub07jTXUvlwzQjC1MXD&#10;2V9XAsDmgzq7K0V4KDwk6y9komHeBfmjkFQp7k8if8oC9XopOfkAElwa7TXnY1NUSFTv4XzYQzEy&#10;3CdsPqVQDWzWufTO5yuKAVzipfPFgAlj+YjTna80jHKLpi5H8mWMGir4klH5GkklreSWf5kCTBkR&#10;C9QUVHdqQdLrZgXQoaTifpdApTwuWWR0PikBPWrEwmRKELXSocogfXJwrcG8/MEXUAGF6ug9UkAz&#10;BNfCb7GAwjAjl/pVQI8o6uiSYgXUS9MlVlUBrUNi+cBWecroap0N6xI2KqgHlQKi67HqKwodSFC4&#10;LmQoKDVUV6hQKURejTWK5mLCIvaS3gBxMNGkZrI6GLACEpRGn+3sCICW8jRkbmEB/gNemcahLeKA&#10;y6DwaRqxBTOhFPmVJm9bnjj6k+M/Ww4SVlHgaNqFW4LbVsLkxMVaPQhTEp16WvtWmsCyjAC9SUVK&#10;VPdAO9B5prVHRZVwBfKfPqOoYhNhEzIdXBEcEKBILsojrCFCMlif3GoMZJa+qfQxxSiJwoPmNak9&#10;hmBpaUaaM8f4jmbYZBqniDuAHCmVcWTES4g0Epw4aXvEedC3klyeRnyKKNCNdVoRCla4+sIVcTW0&#10;KhoNZtKYmAcqjrlIOoAjiknQO+eqht7YKyYtlW1bUukRseKvBzNhi+Hqtxqx7SLxjciXGEOiJqFk&#10;ryRuQQpcSaIGp+SkSNQ+lQQCiZqzkjhDIK6tX0kYk6ixLMkSEvetBUmIGdDWFhfkOIm77oISQuKm&#10;vqBCoWFaZwYlBZBEI4mS+kqiiUdJ+QaqrgOVEnQg0bymBHxsuIVxUAm2gc2s06Yi6IyGWUXIHM3K&#10;ioBfbaO4Il4Bb4ZJXwlrQc6ug8QSTkTQFYc5ZQnjQo1ax6AlfA7y65S1hC0StQ1x7UApy0WVXmfE&#10;JUQXo4gwgS7g0P854Q4lv+mGqQV4fMdwHKNjO3B3I/51CI8vm2jM3w8fLl3n9He9G82DCOIdQY13&#10;O2N/xN31drzfT/2Te10yDd3laFdYg6bx6fHnbtw91xj/f3B/Tqjubufaf4tpF/4W8FvknT1fKRqH&#10;z/0xACQeb6823N38pWvt73X9n+1pdznixQD11ti3Tu1qQt00bT8T/+hcH1tvg4hNCCucEU6h1XzC&#10;jlbdi4Ig6ZUE3d7KRd4ubd1Lq3VxlTLML15XuF8e+nldfL30w/hvCjrsavllLx+c5F1jvfQ4HL+4&#10;90LOe3j75Ha4vCmzr7fi/93y7X3ew98AAAD//wMAUEsDBBQABgAIAAAAIQAcw9SM4AAAAAsBAAAP&#10;AAAAZHJzL2Rvd25yZXYueG1sTI9BTsMwEEX3SNzBGiR2rd2EtiHEqRDQAxAqRezceIgj4nEUu0m4&#10;PWZFl6P/9P+b4rDYnk04+s6RhM1aAENqnO6olXD6OK4yYD4o0qp3hBJ+0MOhvL0pVK7dTO84VaFl&#10;sYR8riSYEIacc98YtMqv3YAUsy83WhXiObZcj2qO5bbniRA7blVHccGoAV8MNt/VxUqo3mZVv9qu&#10;nerPZV8fzclko5Dy/m55fgIWcAn/MPzpR3Uoo9PZXUh71kvYis0uohJW6fYRWCT2WZoCO0tIHhIB&#10;vCz49Q/lLwAAAP//AwBQSwECLQAUAAYACAAAACEAtoM4kv4AAADhAQAAEwAAAAAAAAAAAAAAAAAA&#10;AAAAW0NvbnRlbnRfVHlwZXNdLnhtbFBLAQItABQABgAIAAAAIQA4/SH/1gAAAJQBAAALAAAAAAAA&#10;AAAAAAAAAC8BAABfcmVscy8ucmVsc1BLAQItABQABgAIAAAAIQAfrOqwrAYAABccAAAOAAAAAAAA&#10;AAAAAAAAAC4CAABkcnMvZTJvRG9jLnhtbFBLAQItABQABgAIAAAAIQAcw9SM4AAAAAsBAAAPAAAA&#10;AAAAAAAAAAAAAAYJAABkcnMvZG93bnJldi54bWxQSwUGAAAAAAQABADzAAAAEwoAAAAA&#10;" path="m1788782,882294r-1523,-45719l1784210,792391r-6095,-44196l1768971,705536r-7621,-44196l1749171,618668r-15240,-41135l1718691,537909r-18275,-38088l1680604,460197r-21336,-36576l1634897,388582r-24384,-35052l1583093,320002r-25908,-32004l1526718,259055r-30480,-30480l1464247,201143r-35052,-27432l1394155,149339r-36576,-22860l1321016,106667,1281405,85331,1241781,67043,1202170,53340,1161034,38100,1118375,25908r-44196,-9144l1029996,9144,985812,4572,940105,,848678,,802970,4572,758787,9144r-44183,7620l671932,25908,627749,38100,586613,53340,546989,67043,507378,85331r-38087,21336l429667,126479r-35040,22860l359588,173711r-35052,27432l292545,228575r-30480,30480l231597,287998r-27432,32004l176746,353530r-24384,35052l129515,423621r-21336,36576l88367,499821,71615,537909,54852,577533,39612,618668,27419,661340r-9131,44196l10668,748195,4572,792391,1524,836575,,882294r1524,45719l4572,972197r6096,44196l18288,1059052r9131,44196l39612,1145920r15240,39611l71615,1225155r16752,39624l108179,1302867r21336,38100l152362,1376006r24384,33528l204165,1444586r27432,32004l262065,1505533r30480,30480l324536,1563445r35052,27432l394627,1613725r35040,24384l469291,1657921r38087,19812l546989,1696021r39624,15227l627749,1726488r44183,12192l714604,1747824r44183,6096l802970,1760016r45708,4572l940105,1764588r45707,-4572l1029996,1753920r44183,-6096l1118375,1738680r42659,-12192l1202170,1711248r39611,-15227l1281405,1677733r39611,-19812l1357579,1638109r36576,-24384l1429195,1590877r35052,-27432l1496238,1536013r30480,-30480l1557185,1476590r25908,-32004l1610513,1409534r24384,-33528l1659268,1340967r21336,-38100l1700416,1264779r18275,-39624l1733931,1185531r15240,-39611l1761350,1103248r7621,-44196l1778115,1016393r6095,-44196l1787259,928013r1523,-45719xm1788782,882294e" filled="f" strokecolor="white" strokeweight=".04231mm">
                <v:stroke endcap="round"/>
                <v:path arrowok="t"/>
                <w10:wrap anchorx="page"/>
              </v:shape>
            </w:pict>
          </mc:Fallback>
        </mc:AlternateContent>
      </w:r>
      <w:r>
        <w:rPr>
          <w:noProof/>
        </w:rPr>
        <mc:AlternateContent>
          <mc:Choice Requires="wps">
            <w:drawing>
              <wp:anchor distT="0" distB="0" distL="114300" distR="114300" simplePos="0" relativeHeight="251613696" behindDoc="0" locked="0" layoutInCell="1" allowOverlap="1" wp14:anchorId="03CDC2F1" wp14:editId="07BC5226">
                <wp:simplePos x="0" y="0"/>
                <wp:positionH relativeFrom="page">
                  <wp:posOffset>3184856</wp:posOffset>
                </wp:positionH>
                <wp:positionV relativeFrom="paragraph">
                  <wp:posOffset>-227817</wp:posOffset>
                </wp:positionV>
                <wp:extent cx="1788781" cy="1764588"/>
                <wp:effectExtent l="0" t="0" r="0" b="0"/>
                <wp:wrapNone/>
                <wp:docPr id="130" name="Freeform 130"/>
                <wp:cNvGraphicFramePr/>
                <a:graphic xmlns:a="http://schemas.openxmlformats.org/drawingml/2006/main">
                  <a:graphicData uri="http://schemas.microsoft.com/office/word/2010/wordprocessingShape">
                    <wps:wsp>
                      <wps:cNvSpPr/>
                      <wps:spPr>
                        <a:xfrm>
                          <a:off x="0" y="0"/>
                          <a:ext cx="1788781" cy="1764588"/>
                        </a:xfrm>
                        <a:custGeom>
                          <a:avLst/>
                          <a:gdLst/>
                          <a:ahLst/>
                          <a:cxnLst/>
                          <a:rect l="l" t="t" r="r" b="b"/>
                          <a:pathLst>
                            <a:path w="1788781" h="1764588">
                              <a:moveTo>
                                <a:pt x="848677" y="0"/>
                              </a:moveTo>
                              <a:lnTo>
                                <a:pt x="940091" y="0"/>
                              </a:lnTo>
                              <a:lnTo>
                                <a:pt x="985811" y="4572"/>
                              </a:lnTo>
                              <a:lnTo>
                                <a:pt x="1029994" y="9144"/>
                              </a:lnTo>
                              <a:lnTo>
                                <a:pt x="1074178" y="16764"/>
                              </a:lnTo>
                              <a:lnTo>
                                <a:pt x="1118361" y="25907"/>
                              </a:lnTo>
                              <a:lnTo>
                                <a:pt x="1161033" y="38100"/>
                              </a:lnTo>
                              <a:lnTo>
                                <a:pt x="1202168" y="53339"/>
                              </a:lnTo>
                              <a:lnTo>
                                <a:pt x="1241780" y="67043"/>
                              </a:lnTo>
                              <a:lnTo>
                                <a:pt x="1281404" y="85331"/>
                              </a:lnTo>
                              <a:lnTo>
                                <a:pt x="1321015" y="106667"/>
                              </a:lnTo>
                              <a:lnTo>
                                <a:pt x="1357578" y="126479"/>
                              </a:lnTo>
                              <a:lnTo>
                                <a:pt x="1394154" y="149339"/>
                              </a:lnTo>
                              <a:lnTo>
                                <a:pt x="1429193" y="173710"/>
                              </a:lnTo>
                              <a:lnTo>
                                <a:pt x="1464233" y="201142"/>
                              </a:lnTo>
                              <a:lnTo>
                                <a:pt x="1496237" y="228574"/>
                              </a:lnTo>
                              <a:lnTo>
                                <a:pt x="1526704" y="259054"/>
                              </a:lnTo>
                              <a:lnTo>
                                <a:pt x="1557184" y="287997"/>
                              </a:lnTo>
                              <a:lnTo>
                                <a:pt x="1583079" y="320001"/>
                              </a:lnTo>
                              <a:lnTo>
                                <a:pt x="1610511" y="353529"/>
                              </a:lnTo>
                              <a:lnTo>
                                <a:pt x="1634883" y="388569"/>
                              </a:lnTo>
                              <a:lnTo>
                                <a:pt x="1659267" y="423621"/>
                              </a:lnTo>
                              <a:lnTo>
                                <a:pt x="1680603" y="460197"/>
                              </a:lnTo>
                              <a:lnTo>
                                <a:pt x="1700402" y="499821"/>
                              </a:lnTo>
                              <a:lnTo>
                                <a:pt x="1718690" y="537908"/>
                              </a:lnTo>
                              <a:lnTo>
                                <a:pt x="1733930" y="577532"/>
                              </a:lnTo>
                              <a:lnTo>
                                <a:pt x="1749157" y="618667"/>
                              </a:lnTo>
                              <a:lnTo>
                                <a:pt x="1761349" y="661339"/>
                              </a:lnTo>
                              <a:lnTo>
                                <a:pt x="1768969" y="705535"/>
                              </a:lnTo>
                              <a:lnTo>
                                <a:pt x="1778113" y="748195"/>
                              </a:lnTo>
                              <a:lnTo>
                                <a:pt x="1784209" y="792391"/>
                              </a:lnTo>
                              <a:lnTo>
                                <a:pt x="1787257" y="836574"/>
                              </a:lnTo>
                              <a:lnTo>
                                <a:pt x="1788781" y="882294"/>
                              </a:lnTo>
                              <a:lnTo>
                                <a:pt x="1787257" y="928014"/>
                              </a:lnTo>
                              <a:lnTo>
                                <a:pt x="1784209" y="972197"/>
                              </a:lnTo>
                              <a:lnTo>
                                <a:pt x="1778113" y="1016393"/>
                              </a:lnTo>
                              <a:lnTo>
                                <a:pt x="1768969" y="1059052"/>
                              </a:lnTo>
                              <a:lnTo>
                                <a:pt x="1761349" y="1103249"/>
                              </a:lnTo>
                              <a:lnTo>
                                <a:pt x="1749157" y="1145921"/>
                              </a:lnTo>
                              <a:lnTo>
                                <a:pt x="1733930" y="1185532"/>
                              </a:lnTo>
                              <a:lnTo>
                                <a:pt x="1718690" y="1225156"/>
                              </a:lnTo>
                              <a:lnTo>
                                <a:pt x="1700402" y="1264767"/>
                              </a:lnTo>
                              <a:lnTo>
                                <a:pt x="1680603" y="1302867"/>
                              </a:lnTo>
                              <a:lnTo>
                                <a:pt x="1659267" y="1340967"/>
                              </a:lnTo>
                              <a:lnTo>
                                <a:pt x="1634883" y="1376006"/>
                              </a:lnTo>
                              <a:lnTo>
                                <a:pt x="1610511" y="1409534"/>
                              </a:lnTo>
                              <a:lnTo>
                                <a:pt x="1583079" y="1444586"/>
                              </a:lnTo>
                              <a:lnTo>
                                <a:pt x="1557184" y="1476578"/>
                              </a:lnTo>
                              <a:lnTo>
                                <a:pt x="1526704" y="1505534"/>
                              </a:lnTo>
                              <a:lnTo>
                                <a:pt x="1496237" y="1536014"/>
                              </a:lnTo>
                              <a:lnTo>
                                <a:pt x="1464233" y="1563446"/>
                              </a:lnTo>
                              <a:lnTo>
                                <a:pt x="1429193" y="1590865"/>
                              </a:lnTo>
                              <a:lnTo>
                                <a:pt x="1394154" y="1613725"/>
                              </a:lnTo>
                              <a:lnTo>
                                <a:pt x="1357578" y="1638109"/>
                              </a:lnTo>
                              <a:lnTo>
                                <a:pt x="1321015" y="1657921"/>
                              </a:lnTo>
                              <a:lnTo>
                                <a:pt x="1281404" y="1677733"/>
                              </a:lnTo>
                              <a:lnTo>
                                <a:pt x="1241780" y="1696008"/>
                              </a:lnTo>
                              <a:lnTo>
                                <a:pt x="1202168" y="1711248"/>
                              </a:lnTo>
                              <a:lnTo>
                                <a:pt x="1161033" y="1726488"/>
                              </a:lnTo>
                              <a:lnTo>
                                <a:pt x="1118361" y="1738680"/>
                              </a:lnTo>
                              <a:lnTo>
                                <a:pt x="1074178" y="1747824"/>
                              </a:lnTo>
                              <a:lnTo>
                                <a:pt x="1029994" y="1753920"/>
                              </a:lnTo>
                              <a:lnTo>
                                <a:pt x="985811" y="1760016"/>
                              </a:lnTo>
                              <a:lnTo>
                                <a:pt x="940091" y="1764588"/>
                              </a:lnTo>
                              <a:lnTo>
                                <a:pt x="848677" y="1764588"/>
                              </a:lnTo>
                              <a:lnTo>
                                <a:pt x="802970" y="1760016"/>
                              </a:lnTo>
                              <a:lnTo>
                                <a:pt x="758787" y="1753920"/>
                              </a:lnTo>
                              <a:lnTo>
                                <a:pt x="714591" y="1747824"/>
                              </a:lnTo>
                              <a:lnTo>
                                <a:pt x="671932" y="1738680"/>
                              </a:lnTo>
                              <a:lnTo>
                                <a:pt x="627748" y="1726488"/>
                              </a:lnTo>
                              <a:lnTo>
                                <a:pt x="586613" y="1711248"/>
                              </a:lnTo>
                              <a:lnTo>
                                <a:pt x="546989" y="1696008"/>
                              </a:lnTo>
                              <a:lnTo>
                                <a:pt x="507378" y="1677733"/>
                              </a:lnTo>
                              <a:lnTo>
                                <a:pt x="469290" y="1657921"/>
                              </a:lnTo>
                              <a:lnTo>
                                <a:pt x="429666" y="1638109"/>
                              </a:lnTo>
                              <a:lnTo>
                                <a:pt x="394627" y="1613725"/>
                              </a:lnTo>
                              <a:lnTo>
                                <a:pt x="359575" y="1590865"/>
                              </a:lnTo>
                              <a:lnTo>
                                <a:pt x="324536" y="1563446"/>
                              </a:lnTo>
                              <a:lnTo>
                                <a:pt x="292544" y="1536014"/>
                              </a:lnTo>
                              <a:lnTo>
                                <a:pt x="262065" y="1505534"/>
                              </a:lnTo>
                              <a:lnTo>
                                <a:pt x="231597" y="1476578"/>
                              </a:lnTo>
                              <a:lnTo>
                                <a:pt x="204165" y="1444586"/>
                              </a:lnTo>
                              <a:lnTo>
                                <a:pt x="176746" y="1409534"/>
                              </a:lnTo>
                              <a:lnTo>
                                <a:pt x="152362" y="1376006"/>
                              </a:lnTo>
                              <a:lnTo>
                                <a:pt x="129502" y="1340967"/>
                              </a:lnTo>
                              <a:lnTo>
                                <a:pt x="108179" y="1302867"/>
                              </a:lnTo>
                              <a:lnTo>
                                <a:pt x="88367" y="1264767"/>
                              </a:lnTo>
                              <a:lnTo>
                                <a:pt x="71603" y="1225156"/>
                              </a:lnTo>
                              <a:lnTo>
                                <a:pt x="54851" y="1185532"/>
                              </a:lnTo>
                              <a:lnTo>
                                <a:pt x="39611" y="1145921"/>
                              </a:lnTo>
                              <a:lnTo>
                                <a:pt x="27419" y="1103249"/>
                              </a:lnTo>
                              <a:lnTo>
                                <a:pt x="18275" y="1059052"/>
                              </a:lnTo>
                              <a:lnTo>
                                <a:pt x="10655" y="1016393"/>
                              </a:lnTo>
                              <a:lnTo>
                                <a:pt x="4572" y="972197"/>
                              </a:lnTo>
                              <a:lnTo>
                                <a:pt x="1524" y="928014"/>
                              </a:lnTo>
                              <a:lnTo>
                                <a:pt x="0" y="882294"/>
                              </a:lnTo>
                              <a:lnTo>
                                <a:pt x="1524" y="836574"/>
                              </a:lnTo>
                              <a:lnTo>
                                <a:pt x="4572" y="792391"/>
                              </a:lnTo>
                              <a:lnTo>
                                <a:pt x="10655" y="748195"/>
                              </a:lnTo>
                              <a:lnTo>
                                <a:pt x="18275" y="705535"/>
                              </a:lnTo>
                              <a:lnTo>
                                <a:pt x="27419" y="661339"/>
                              </a:lnTo>
                              <a:lnTo>
                                <a:pt x="39611" y="618667"/>
                              </a:lnTo>
                              <a:lnTo>
                                <a:pt x="54851" y="577532"/>
                              </a:lnTo>
                              <a:lnTo>
                                <a:pt x="71603" y="537908"/>
                              </a:lnTo>
                              <a:lnTo>
                                <a:pt x="88367" y="499821"/>
                              </a:lnTo>
                              <a:lnTo>
                                <a:pt x="108179" y="460197"/>
                              </a:lnTo>
                              <a:lnTo>
                                <a:pt x="129502" y="423621"/>
                              </a:lnTo>
                              <a:lnTo>
                                <a:pt x="152362" y="388569"/>
                              </a:lnTo>
                              <a:lnTo>
                                <a:pt x="176746" y="353529"/>
                              </a:lnTo>
                              <a:lnTo>
                                <a:pt x="204165" y="320001"/>
                              </a:lnTo>
                              <a:lnTo>
                                <a:pt x="231597" y="287997"/>
                              </a:lnTo>
                              <a:lnTo>
                                <a:pt x="262065" y="259054"/>
                              </a:lnTo>
                              <a:lnTo>
                                <a:pt x="292544" y="228574"/>
                              </a:lnTo>
                              <a:lnTo>
                                <a:pt x="324536" y="201142"/>
                              </a:lnTo>
                              <a:lnTo>
                                <a:pt x="359575" y="173710"/>
                              </a:lnTo>
                              <a:lnTo>
                                <a:pt x="394627" y="149339"/>
                              </a:lnTo>
                              <a:lnTo>
                                <a:pt x="429666" y="126479"/>
                              </a:lnTo>
                              <a:lnTo>
                                <a:pt x="469290" y="106667"/>
                              </a:lnTo>
                              <a:lnTo>
                                <a:pt x="507378" y="85331"/>
                              </a:lnTo>
                              <a:lnTo>
                                <a:pt x="546989" y="67043"/>
                              </a:lnTo>
                              <a:lnTo>
                                <a:pt x="586613" y="53339"/>
                              </a:lnTo>
                              <a:lnTo>
                                <a:pt x="627748" y="38100"/>
                              </a:lnTo>
                              <a:lnTo>
                                <a:pt x="671932" y="25907"/>
                              </a:lnTo>
                              <a:lnTo>
                                <a:pt x="714591" y="16764"/>
                              </a:lnTo>
                              <a:lnTo>
                                <a:pt x="758787" y="9144"/>
                              </a:lnTo>
                              <a:lnTo>
                                <a:pt x="802970" y="4572"/>
                              </a:lnTo>
                              <a:close/>
                              <a:moveTo>
                                <a:pt x="848677" y="0"/>
                              </a:moveTo>
                            </a:path>
                          </a:pathLst>
                        </a:custGeom>
                        <a:solidFill>
                          <a:srgbClr val="FFFFFF">
                            <a:alpha val="100000"/>
                          </a:srgbClr>
                        </a:solidFill>
                        <a:ln w="12700">
                          <a:noFill/>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23ED225E" id="Freeform 130" o:spid="_x0000_s1026" style="position:absolute;margin-left:250.8pt;margin-top:-17.95pt;width:140.85pt;height:138.95pt;z-index:251613696;visibility:visible;mso-wrap-style:square;mso-wrap-distance-left:9pt;mso-wrap-distance-top:0;mso-wrap-distance-right:9pt;mso-wrap-distance-bottom:0;mso-position-horizontal:absolute;mso-position-horizontal-relative:page;mso-position-vertical:absolute;mso-position-vertical-relative:text;v-text-anchor:top" coordsize="1788781,176458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9PocgYAAMQbAAAOAAAAZHJzL2Uyb0RvYy54bWysWUtv20YQvhfofyB0b7TvhxE7hwbppWiL&#10;Jv0BNEVZAihSIBnb+fedfXE3TapZFPVBpKXZ4bznm+Hbd6+XoXnu5+U8jfc7+obsmn7spsN5fLrf&#10;/fXpw09m1yxrOx7aYRr7+92Xftm9e/jxh7cv17ueTadpOPRzA0zG5e7ler87rev1br9fulN/aZc3&#10;07Uf4cfjNF/aFf6dn/aHuX0B7pdhzwhR+5dpPlznqeuXBb59H37cPXj+x2Pfrb8fj0u/NsP9DmRb&#10;/efsPx/d5/7hbXv3NLfX07mLYrT/QYpLex7hoRur9+3aNp/n8zesLudunpbpuL7ppst+Oh7PXe91&#10;AG0o+Yc2H0/ttfe6gHGW62am5f9j2/32/PH6xwxmeLkudwvcOi1ej/PFXUG+5tUb68tmrP51bTr4&#10;kmpjtKG7poPfqFZCGuPMuc/Hu8/L+ks/eVbt86/LGqx9SHftKd11r2O6ncFnzluD99a6a8Bb864B&#10;bz0Gb13b1Z1z8rnb5qWQ5ZRFcb9fpuf+0+QpV6eIEUZpvWuSNiBrJhnGktQKQixoV5AmgnS9ep7W&#10;SEMDoZCaRRMkmnQNtJQwa63wXC0VAiHWAozsiakCA9+mptRwFeRg0hKNUCtKOPe8uaHEJwJYI4mb&#10;rlFsRhhVQRLJObe3eTMnNiQbmE5pIjhCbaggwSQGmNPb1JxRQmWwCVFKIWpyqWUyIVNCI5JzK6gM&#10;slBhUUUFs9QGI1LNNUWsKJRg0eaQ7FQgsSKsYjwEK2NGasT/kjlje8s4/4MaIRmTK9M1ulRKTU0k&#10;N9paxJDScALWcz7lUHcJ4iaILhmTgksuGWJ3xYUxKRqNVBi5tKCsFwYsqhgmjCGKBO5CEYqpqgkR&#10;hAXu1hqMO5hR2RDtkmtLUhFM9k7XaHcNUcUjudaSI0GghaUyqKrgQVi8a0W5CG5ScItlqlbGgrGd&#10;VzWR4KjbMaOh3tNgSC0MtRi5EYxE7pZxqKY3I1IbzaKqUMnQeE/tB2Q3hjGoqrXcLTOEouSb7FYz&#10;PGayZaA+KXAxIk02PGQKZCsWBtmvFAo3Ax/f1jaHDRQaSBfM9jkqoY9AJGDy5KCnjEkqFSJPzinq&#10;6jAWxyqnLOWEQde+zV/ligAJQCxKnwsO5VoBkET453oG3cpKjoRPUS6hzQM0QvgX1ZiCdVzPuunf&#10;othT6TIXkafoJVRyKIIYfW5V4FsuBCJ/2QkhnI1CSkPZaCG0IfFv61v2ceUACxL/JUwAa6LxzzII&#10;AailoUjflqeAOFRZiB/EXwWAoppSJhB6muEZ1ZAwG7RO3SRdY1cpwB8gEQPpc1t+UkBLLbRhSDwU&#10;uJVC07LsNv8CE8NkAGjhdvgUWPvrQSJpma5B2wLFV5GD8Dp03BphtISxJnTcGlW1K68BdtMKSyoN&#10;iDGAixpHKaah0/oGXRMHUGcgmyI5HmZSKGtCg66JYkkA5G7zCJokwJxFYEQrchBKCOD5IHtFikMF&#10;AeNEcryCcGlhFAjkFQUKOiyUyUiO1z9mmYRpzuGomvLKFCNQIQM5Xr0ZpxJAqyevaA6MCLB3JK/o&#10;PdCMobwH7jWtzSHuQF7TOZmVEUxXNWZiaBwzavo+DA3Q6b3oFahC0zQG1GAWKYyMeV2BiLhVcd6p&#10;wVsMym/Muxo0Z1gK3RqsCKGVBmQcifqVhTNgDcqV0CY8LQ6gQ72tAeaJaQXm34SFho6OE5sZakaV&#10;zcIVY1B2XsWIleOiYnzLISfx0TBHc8XYmRNFVIy0OQlr5uWc4TXDuNzKBzf4pJ9rU8UaoSh8FTuK&#10;oqoyfAFSlOyK7UrRDypWN0WzqdgLlZ0MXzqVbRLfaJU9GF+XlQ0e38UV6AHf8xXIBF8hFqgH304W&#10;iApffBZoDd+plkgQXdcWKBNdBJsMYL+zYe6GaelhWCxX2d/g5ATX07YbVr1ud+639ds+Hb4sN/bL&#10;NJwPH87D4Hgv89Pjz8PcPLewmv/g//z7jna4ntrwLWyR4S/OHZHeP+ArRsPoF/YMtmyewTi5R6Rh&#10;F+jzewh/t34ZeifAMP7ZH5vzAbb4zB/0r4j6Taa26/pxpeGnU3vog1CylMm9VHInvFSeoeN8hOdv&#10;vCODRBmYJN5Bykjvjvb+DdN2OGj0L4KFw9sJ/+RpXLfDl/M4zd/TbACt4pMDfTJSMI2z0uN0+OJf&#10;4njrwasir2F8reXeRZX/++P55dvD3wAAAP//AwBQSwMEFAAGAAgAAAAhAIfKyNDiAAAACwEAAA8A&#10;AABkcnMvZG93bnJldi54bWxMj0FOwzAQRfdI3MEaJDaotZvQJoRMKkCw6KYShQM4sYkjYjuynTTp&#10;6TErWI7+0/9vyv2sezJJ5ztrEDZrBkSaxorOtAifH2+rHIgP3AjeWyMRFulhX11flbwQ9mze5XQK&#10;LYklxhccQYUwFJT6RknN/doO0sTsyzrNQzxdS4Xj51iue5owtqOadyYuKD7IFyWb79OoEQ7P9d10&#10;zLPXi1uCuiSLG5tjhnh7Mz89AglyDn8w/OpHdaiiU21HIzzpEbZss4sowirdPgCJRJanKZAaIblP&#10;GNCqpP9/qH4AAAD//wMAUEsBAi0AFAAGAAgAAAAhALaDOJL+AAAA4QEAABMAAAAAAAAAAAAAAAAA&#10;AAAAAFtDb250ZW50X1R5cGVzXS54bWxQSwECLQAUAAYACAAAACEAOP0h/9YAAACUAQAACwAAAAAA&#10;AAAAAAAAAAAvAQAAX3JlbHMvLnJlbHNQSwECLQAUAAYACAAAACEAPt/T6HIGAADEGwAADgAAAAAA&#10;AAAAAAAAAAAuAgAAZHJzL2Uyb0RvYy54bWxQSwECLQAUAAYACAAAACEAh8rI0OIAAAALAQAADwAA&#10;AAAAAAAAAAAAAADMCAAAZHJzL2Rvd25yZXYueG1sUEsFBgAAAAAEAAQA8wAAANsJAAAAAA==&#10;" path="m848677,r91414,l985811,4572r44183,4572l1074178,16764r44183,9143l1161033,38100r41135,15239l1241780,67043r39624,18288l1321015,106667r36563,19812l1394154,149339r35039,24371l1464233,201142r32004,27432l1526704,259054r30480,28943l1583079,320001r27432,33528l1634883,388569r24384,35052l1680603,460197r19799,39624l1718690,537908r15240,39624l1749157,618667r12192,42672l1768969,705535r9144,42660l1784209,792391r3048,44183l1788781,882294r-1524,45720l1784209,972197r-6096,44196l1768969,1059052r-7620,44197l1749157,1145921r-15227,39611l1718690,1225156r-18288,39611l1680603,1302867r-21336,38100l1634883,1376006r-24372,33528l1583079,1444586r-25895,31992l1526704,1505534r-30467,30480l1464233,1563446r-35040,27419l1394154,1613725r-36576,24384l1321015,1657921r-39611,19812l1241780,1696008r-39612,15240l1161033,1726488r-42672,12192l1074178,1747824r-44184,6096l985811,1760016r-45720,4572l848677,1764588r-45707,-4572l758787,1753920r-44196,-6096l671932,1738680r-44184,-12192l586613,1711248r-39624,-15240l507378,1677733r-38088,-19812l429666,1638109r-35039,-24384l359575,1590865r-35039,-27419l292544,1536014r-30479,-30480l231597,1476578r-27432,-31992l176746,1409534r-24384,-33528l129502,1340967r-21323,-38100l88367,1264767,71603,1225156,54851,1185532,39611,1145921,27419,1103249r-9144,-44197l10655,1016393,4572,972197,1524,928014,,882294,1524,836574,4572,792391r6083,-44196l18275,705535r9144,-44196l39611,618667,54851,577532,71603,537908,88367,499821r19812,-39624l129502,423621r22860,-35052l176746,353529r27419,-33528l231597,287997r30468,-28943l292544,228574r31992,-27432l359575,173710r35052,-24371l429666,126479r39624,-19812l507378,85331,546989,67043,586613,53339,627748,38100,671932,25907r42659,-9143l758787,9144,802970,4572,848677,xm848677,e" stroked="f" strokeweight="1pt">
                <v:stroke joinstyle="miter"/>
                <v:path arrowok="t"/>
                <w10:wrap anchorx="page"/>
              </v:shape>
            </w:pict>
          </mc:Fallback>
        </mc:AlternateContent>
      </w:r>
      <w:r>
        <w:rPr>
          <w:noProof/>
        </w:rPr>
        <mc:AlternateContent>
          <mc:Choice Requires="wps">
            <w:drawing>
              <wp:anchor distT="0" distB="0" distL="114300" distR="114300" simplePos="0" relativeHeight="251670016" behindDoc="0" locked="0" layoutInCell="1" allowOverlap="1" wp14:anchorId="5EA830ED" wp14:editId="7569EBFB">
                <wp:simplePos x="0" y="0"/>
                <wp:positionH relativeFrom="page">
                  <wp:posOffset>3305221</wp:posOffset>
                </wp:positionH>
                <wp:positionV relativeFrom="paragraph">
                  <wp:posOffset>17519</wp:posOffset>
                </wp:positionV>
                <wp:extent cx="44183" cy="16764"/>
                <wp:effectExtent l="0" t="0" r="0" b="0"/>
                <wp:wrapNone/>
                <wp:docPr id="131" name="Freeform 131"/>
                <wp:cNvGraphicFramePr/>
                <a:graphic xmlns:a="http://schemas.openxmlformats.org/drawingml/2006/main">
                  <a:graphicData uri="http://schemas.microsoft.com/office/word/2010/wordprocessingShape">
                    <wps:wsp>
                      <wps:cNvSpPr/>
                      <wps:spPr>
                        <a:xfrm>
                          <a:off x="0" y="0"/>
                          <a:ext cx="44183" cy="16764"/>
                        </a:xfrm>
                        <a:custGeom>
                          <a:avLst/>
                          <a:gdLst/>
                          <a:ahLst/>
                          <a:cxnLst/>
                          <a:rect l="l" t="t" r="r" b="b"/>
                          <a:pathLst>
                            <a:path w="44183" h="16764">
                              <a:moveTo>
                                <a:pt x="0" y="7620"/>
                              </a:moveTo>
                              <a:lnTo>
                                <a:pt x="3047" y="6097"/>
                              </a:lnTo>
                              <a:lnTo>
                                <a:pt x="4572" y="3048"/>
                              </a:lnTo>
                              <a:lnTo>
                                <a:pt x="7620" y="1525"/>
                              </a:lnTo>
                              <a:lnTo>
                                <a:pt x="10667" y="1525"/>
                              </a:lnTo>
                              <a:lnTo>
                                <a:pt x="15240" y="0"/>
                              </a:lnTo>
                              <a:lnTo>
                                <a:pt x="19811" y="1525"/>
                              </a:lnTo>
                              <a:lnTo>
                                <a:pt x="22859" y="4573"/>
                              </a:lnTo>
                              <a:lnTo>
                                <a:pt x="28943" y="7620"/>
                              </a:lnTo>
                              <a:lnTo>
                                <a:pt x="33515" y="10667"/>
                              </a:lnTo>
                              <a:lnTo>
                                <a:pt x="39611" y="13715"/>
                              </a:lnTo>
                              <a:lnTo>
                                <a:pt x="41135" y="15240"/>
                              </a:lnTo>
                              <a:lnTo>
                                <a:pt x="44183" y="16764"/>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2587A426" id="Freeform 131" o:spid="_x0000_s1026" style="position:absolute;margin-left:260.25pt;margin-top:1.4pt;width:3.5pt;height:1.3pt;z-index:251670016;visibility:visible;mso-wrap-style:square;mso-wrap-distance-left:9pt;mso-wrap-distance-top:0;mso-wrap-distance-right:9pt;mso-wrap-distance-bottom:0;mso-position-horizontal:absolute;mso-position-horizontal-relative:page;mso-position-vertical:absolute;mso-position-vertical-relative:text;v-text-anchor:top" coordsize="44183,1676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L9WRuwIAAO0GAAAOAAAAZHJzL2Uyb0RvYy54bWysVclu2zAQvRfoPxC6NxK1eUHsHBqkl6It&#10;mvQDaIqyBFCkQDJe/r7DoSi7CxygqA8iRb5582bR+P7hNEhyEMb2Wm0SepclRCium17tN8mPl6cP&#10;y4RYx1TDpFZik5yFTR6279/dH8e1yHWnZSMMARJl18dxk3TOjes0tbwTA7N3ehQKLlttBubg1ezT&#10;xrAjsA8yzbOsTo/aNKPRXFgLp4/hMtkif9sK7r62rRWOyE0C2hw+DT53/plu79l6b9jY9XySwf5B&#10;xcB6BU5nqkfmGHk1/R9UQ8+Ntrp1d1wPqW7bnguMAaKh2W/RPHdsFBgLJMeOc5rs/6PlXw7P4zcD&#10;aTiOdm1h66M4tWbwK+gjJ0zWeU6WODnC4bAs6bJICIcbWi/q0qcyvZjyV+s+CY007PDZupDpJu5Y&#10;F3f8pOLWQL18pSRWyiUEKmUSApXahUqNzHk7r81vyXHW0UUZ/m7QB/GiEeUuASzqHAsOKi8Aqa6B&#10;RVYuEgIh1dlqMUUUEXEdkbKsFjkiwWR5E4luPSet8uomkmZ1Hdy/Da3yEvo5lgVCivLiGmTS1ZJS&#10;xL1JmefLaoVQiK24KTRfrkqoPXi/yml0HNcgoCgqWgUBGF3okoiJ64Rd1VFssQCrW9iS0mLixVTc&#10;xIZW9SW46tTgGzLnOwl7d+4uOLzuX6WfeinBg8+y7zmaFQUUijOYWEY1sBvGZpNYtcchYLXsG2/i&#10;LazZ7z5KQw4MGvsJfwhicuxYOKWZ/03hTngU9AuR0a+qiWHC9eWDxZ07SxEUfhct6Rv4RPOgxs9S&#10;MUtgnAvlaLjqWCOChupaQrRAEVIBoWduIaKZeyKIyEASuYPKCe9NBY7i2Ti7JSwYzxboWSs3Gw+9&#10;0uZvBBKimjwHfExSSI3P0k43Z5x2mD2YqRjhNP/90L5+R/PLv9T2JwAAAP//AwBQSwMEFAAGAAgA&#10;AAAhAOZXQNvcAAAABwEAAA8AAABkcnMvZG93bnJldi54bWxMj81OwzAQhO9IvIO1SNyo0wgXCHEq&#10;hIQqhDjQQs/beEkC/olst03fnuUEtx3NaPabejk5Kw4U0xC8hvmsAEG+DWbwnYb3zdPVLYiU0Ru0&#10;wZOGEyVYNudnNVYmHP0bHda5E1ziU4Ua+pzHSsrU9uQwzcJInr3PEB1mlrGTJuKRy52VZVEspMPB&#10;84ceR3rsqf1e752Gu+3zyxzbD7s5LXD7FeNKvaqV1pcX08M9iExT/gvDLz6jQ8NMu7D3JgmrQZWF&#10;4qiGkhewr8ob1js+rkE2tfzP3/wAAAD//wMAUEsBAi0AFAAGAAgAAAAhALaDOJL+AAAA4QEAABMA&#10;AAAAAAAAAAAAAAAAAAAAAFtDb250ZW50X1R5cGVzXS54bWxQSwECLQAUAAYACAAAACEAOP0h/9YA&#10;AACUAQAACwAAAAAAAAAAAAAAAAAvAQAAX3JlbHMvLnJlbHNQSwECLQAUAAYACAAAACEAEC/VkbsC&#10;AADtBgAADgAAAAAAAAAAAAAAAAAuAgAAZHJzL2Uyb0RvYy54bWxQSwECLQAUAAYACAAAACEA5ldA&#10;29wAAAAHAQAADwAAAAAAAAAAAAAAAAAVBQAAZHJzL2Rvd25yZXYueG1sUEsFBgAAAAAEAAQA8wAA&#10;AB4GAAAAAA==&#10;" path="m,7620l3047,6097,4572,3048,7620,1525r3047,l15240,r4571,1525l22859,4573r6084,3047l33515,10667r6096,3048l41135,15240r3048,1524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95616" behindDoc="0" locked="0" layoutInCell="1" allowOverlap="1" wp14:anchorId="7B8EEDFF" wp14:editId="354D4C8B">
                <wp:simplePos x="0" y="0"/>
                <wp:positionH relativeFrom="page">
                  <wp:posOffset>4824317</wp:posOffset>
                </wp:positionH>
                <wp:positionV relativeFrom="paragraph">
                  <wp:posOffset>37327</wp:posOffset>
                </wp:positionV>
                <wp:extent cx="109702" cy="92950"/>
                <wp:effectExtent l="0" t="0" r="0" b="0"/>
                <wp:wrapNone/>
                <wp:docPr id="132" name="Freeform 132"/>
                <wp:cNvGraphicFramePr/>
                <a:graphic xmlns:a="http://schemas.openxmlformats.org/drawingml/2006/main">
                  <a:graphicData uri="http://schemas.microsoft.com/office/word/2010/wordprocessingShape">
                    <wps:wsp>
                      <wps:cNvSpPr/>
                      <wps:spPr>
                        <a:xfrm>
                          <a:off x="0" y="0"/>
                          <a:ext cx="109702" cy="92950"/>
                        </a:xfrm>
                        <a:custGeom>
                          <a:avLst/>
                          <a:gdLst/>
                          <a:ahLst/>
                          <a:cxnLst/>
                          <a:rect l="l" t="t" r="r" b="b"/>
                          <a:pathLst>
                            <a:path w="109702" h="92950">
                              <a:moveTo>
                                <a:pt x="0" y="24383"/>
                              </a:moveTo>
                              <a:lnTo>
                                <a:pt x="109702" y="0"/>
                              </a:lnTo>
                              <a:lnTo>
                                <a:pt x="50279" y="92950"/>
                              </a:lnTo>
                              <a:lnTo>
                                <a:pt x="71615" y="60959"/>
                              </a:lnTo>
                              <a:lnTo>
                                <a:pt x="36563" y="16763"/>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5C6838B3" id="Freeform 132" o:spid="_x0000_s1026" style="position:absolute;margin-left:379.85pt;margin-top:2.95pt;width:8.65pt;height:7.3pt;z-index:251695616;visibility:visible;mso-wrap-style:square;mso-wrap-distance-left:9pt;mso-wrap-distance-top:0;mso-wrap-distance-right:9pt;mso-wrap-distance-bottom:0;mso-position-horizontal:absolute;mso-position-horizontal-relative:page;mso-position-vertical:absolute;mso-position-vertical-relative:text;v-text-anchor:top" coordsize="109702,929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66LwagIAAJsFAAAOAAAAZHJzL2Uyb0RvYy54bWysVE2P2yAQvVfqf0DcG3+kSTZRkj10lV6q&#10;tupufwABHFvCgIB8/fsOg3Gy26qHqj6YMbx5vHmDWT9eekVO0vnO6A2tJiUlUnMjOn3Y0J8vuw8P&#10;lPjAtGDKaLmhV+np4/b9u/XZrmRtWqOEdARItF+d7Ya2IdhVUXjeyp75ibFSw2JjXM8CfLpDIRw7&#10;A3uviros58XZOGGd4dJ7mH1Ki3SL/E0jefjWNF4GojYUtAV8O3zv47vYrtnq4JhtOz7IYP+gomed&#10;hk1HqicWGDm67jeqvuPOeNOECTd9YZqm4xJrgGqq8k01zy2zEmsBc7wdbfL/j5Z/PT3b7w5sOFu/&#10;8hDGKi6N6+MI+sgFzbqOZslLIBwmq3K5KGtKOCwt6+UMvSxuufzow2dpkIedvviQrBY5Ym2O+EXn&#10;0EHDYqsUtipQAq1ylECr9qlVloWYF8XFkJxvQtqsIy725iRfDMLCrYT64/RhGolA5w2h9D0y15Ur&#10;BmgG5NEi5aysF0tK3pSfMXlM2EU1r2aInZfL2XKQkDF5TNjpfDafIraaLyBKchMGxMSysYDRCpi8&#10;N1ubXacUuq10Mmg6XUCjGPxfTguIeis21OsDHllvVCdiSnTLu8P+k3LkxKALO3wQxJRtWZqtyvgM&#10;sgY8CnpF5MxRiywdlm/HC6NwVTLup/QP2ZBOwIGqk5r458tRAuNc6lClpZYJmTTM7iXkDBSBhJG5&#10;gYpG7oEgIxNJ5k4qB3xMlXhxjMnl34Sl5DEDdzY6jMl9p437E4GCqoadEz6blKyJLu2NuOK/ie7B&#10;DYAVDrdVvGLuvzH9dqdufwEAAP//AwBQSwMEFAAGAAgAAAAhAF4FAUrgAAAACAEAAA8AAABkcnMv&#10;ZG93bnJldi54bWxMj8FOwzAQRO9I/IO1SFwQdVIUTEKcCiHRA5xaEBW3TWySQLyOYrcNfD3LCY6j&#10;Gc28KVezG8TBTqH3pCFdJCAsNd701Gp4eX64vAERIpLBwZPV8GUDrKrTkxIL44+0sYdtbAWXUChQ&#10;QxfjWEgZms46DAs/WmLv3U8OI8uplWbCI5e7QS6T5Fo67IkXOhztfWebz+3eaXhcp7vd28UTNus6&#10;v/r4HufXPO20Pj+b725BRDvHvzD84jM6VMxU+z2ZIAYNKssVRzVkOQj2lVL8rdawTDKQVSn/H6h+&#10;AAAA//8DAFBLAQItABQABgAIAAAAIQC2gziS/gAAAOEBAAATAAAAAAAAAAAAAAAAAAAAAABbQ29u&#10;dGVudF9UeXBlc10ueG1sUEsBAi0AFAAGAAgAAAAhADj9If/WAAAAlAEAAAsAAAAAAAAAAAAAAAAA&#10;LwEAAF9yZWxzLy5yZWxzUEsBAi0AFAAGAAgAAAAhALbrovBqAgAAmwUAAA4AAAAAAAAAAAAAAAAA&#10;LgIAAGRycy9lMm9Eb2MueG1sUEsBAi0AFAAGAAgAAAAhAF4FAUrgAAAACAEAAA8AAAAAAAAAAAAA&#10;AAAAxAQAAGRycy9kb3ducmV2LnhtbFBLBQYAAAAABAAEAPMAAADRBQAAAAA=&#10;" path="m,24383l109702,,50279,92950,71615,60959,36563,16763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67968" behindDoc="0" locked="0" layoutInCell="1" allowOverlap="1" wp14:anchorId="717E428A" wp14:editId="13CBA45E">
                <wp:simplePos x="0" y="0"/>
                <wp:positionH relativeFrom="page">
                  <wp:posOffset>3193992</wp:posOffset>
                </wp:positionH>
                <wp:positionV relativeFrom="paragraph">
                  <wp:posOffset>83047</wp:posOffset>
                </wp:positionV>
                <wp:extent cx="109702" cy="77711"/>
                <wp:effectExtent l="0" t="0" r="0" b="0"/>
                <wp:wrapNone/>
                <wp:docPr id="133" name="Freeform 133"/>
                <wp:cNvGraphicFramePr/>
                <a:graphic xmlns:a="http://schemas.openxmlformats.org/drawingml/2006/main">
                  <a:graphicData uri="http://schemas.microsoft.com/office/word/2010/wordprocessingShape">
                    <wps:wsp>
                      <wps:cNvSpPr/>
                      <wps:spPr>
                        <a:xfrm>
                          <a:off x="0" y="0"/>
                          <a:ext cx="109702" cy="77711"/>
                        </a:xfrm>
                        <a:custGeom>
                          <a:avLst/>
                          <a:gdLst/>
                          <a:ahLst/>
                          <a:cxnLst/>
                          <a:rect l="l" t="t" r="r" b="b"/>
                          <a:pathLst>
                            <a:path w="109702" h="77711">
                              <a:moveTo>
                                <a:pt x="63995" y="77711"/>
                              </a:moveTo>
                              <a:lnTo>
                                <a:pt x="0" y="0"/>
                              </a:lnTo>
                              <a:lnTo>
                                <a:pt x="109702" y="15240"/>
                              </a:lnTo>
                              <a:lnTo>
                                <a:pt x="71615" y="10668"/>
                              </a:lnTo>
                              <a:lnTo>
                                <a:pt x="41136" y="50279"/>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3722D8F0" id="Freeform 133" o:spid="_x0000_s1026" style="position:absolute;margin-left:251.5pt;margin-top:6.55pt;width:8.65pt;height:6.1pt;z-index:251667968;visibility:visible;mso-wrap-style:square;mso-wrap-distance-left:9pt;mso-wrap-distance-top:0;mso-wrap-distance-right:9pt;mso-wrap-distance-bottom:0;mso-position-horizontal:absolute;mso-position-horizontal-relative:page;mso-position-vertical:absolute;mso-position-vertical-relative:text;v-text-anchor:top" coordsize="109702,7771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NAYmawIAAJsFAAAOAAAAZHJzL2Uyb0RvYy54bWysVE2P2yAQvVfqf0DcuzbJJt5ESfbQVXqp&#10;2qq7/QEE49gSBgTk6993GIyT3X4cqvoAY2bm8eYNsHo894ocpfOd0WvK7kpKpBam7vR+TX+8bD88&#10;UOID1zVXRss1vUhPHzfv361OdiknpjWqlo4AiPbLk13TNgS7LAovWtlzf2es1OBsjOt5gF+3L2rH&#10;T4Deq2JSlvPiZFxtnRHSe1h9Sk66QfymkSJ8bRovA1FrCtwCjg7HXRyLzYov947bthMDDf4PLHre&#10;adh0hHrigZOD636B6jvhjDdNuBOmL0zTdEJiDVANK99U89xyK7EWEMfbUSb//2DFl+Oz/eZAhpP1&#10;Sw9mrOLcuD7OwI+cUazLKJY8ByJgkZWLqpxQIsBVVRVjUcvimisOPnySBnH48bMPSeo6W7zNljjr&#10;bDpoWGyVwlYFSqBVjhJo1S61yvIQ8yK5aJLTlUibeURnb47yxWBYiCXMp4vFjJI3XK9RSt9Gw0nJ&#10;BUNF2Zdni4i5fghks8k9HqU/BldsztL2rJzPHwapMmCeE/A9Y9M5EpiVk2rxKhY2iGWj0KMUsHgr&#10;tjbbTilUW+kk0HRaQaM43C+na7B6W6+p13s8st6oro4pUS3v9ruPypEjhy5s8cMgrmzL0yor4zfQ&#10;GuKR0CsgZw66TidCaXBfjxda4aJk3E/p77IhXQ0tmiQ28ebLkQIXQurAkqvltUwcZrcUcgaSQMCI&#10;3EBFI/YAkCMTSMZOLIf4mCrx4RiTy78RS8ljBu5sdBiT+04b9zsABVUNO6f4LFKSJqq0M/UF7yaq&#10;By8AVji8VvGJuf3H9OubuvkJAAD//wMAUEsDBBQABgAIAAAAIQCLyegb4AAAAAkBAAAPAAAAZHJz&#10;L2Rvd25yZXYueG1sTI8xT8MwFIR3JP6D9ZBYELWbKBENcSqEqBgQQ0sXNjd+TULj5xC7beDX85hg&#10;PN3p7rtyOblenHAMnScN85kCgVR721GjYfu2ur0DEaIha3pPqOELAyyry4vSFNafaY2nTWwEl1Ao&#10;jIY2xqGQMtQtOhNmfkBib+9HZyLLsZF2NGcud71MlMqlMx3xQmsGfGyxPmyOTsPL96sM+dPzarG/&#10;oXzxYbef7/Kg9fXV9HAPIuIU/8Lwi8/oUDHTzh/JBtFryFTKXyIb6RwEB7JEpSB2GpIsBVmV8v+D&#10;6gcAAP//AwBQSwECLQAUAAYACAAAACEAtoM4kv4AAADhAQAAEwAAAAAAAAAAAAAAAAAAAAAAW0Nv&#10;bnRlbnRfVHlwZXNdLnhtbFBLAQItABQABgAIAAAAIQA4/SH/1gAAAJQBAAALAAAAAAAAAAAAAAAA&#10;AC8BAABfcmVscy8ucmVsc1BLAQItABQABgAIAAAAIQA9NAYmawIAAJsFAAAOAAAAAAAAAAAAAAAA&#10;AC4CAABkcnMvZTJvRG9jLnhtbFBLAQItABQABgAIAAAAIQCLyegb4AAAAAkBAAAPAAAAAAAAAAAA&#10;AAAAAMUEAABkcnMvZG93bnJldi54bWxQSwUGAAAAAAQABADzAAAA0gUAAAAA&#10;" path="m63995,77711l,,109702,15240,71615,10668,41136,50279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97664" behindDoc="0" locked="0" layoutInCell="1" allowOverlap="1" wp14:anchorId="066D63EC" wp14:editId="2D9F09EF">
                <wp:simplePos x="0" y="0"/>
                <wp:positionH relativeFrom="page">
                  <wp:posOffset>4953833</wp:posOffset>
                </wp:positionH>
                <wp:positionV relativeFrom="paragraph">
                  <wp:posOffset>83050</wp:posOffset>
                </wp:positionV>
                <wp:extent cx="38087" cy="62471"/>
                <wp:effectExtent l="0" t="0" r="0" b="0"/>
                <wp:wrapNone/>
                <wp:docPr id="134" name="Freeform 134"/>
                <wp:cNvGraphicFramePr/>
                <a:graphic xmlns:a="http://schemas.openxmlformats.org/drawingml/2006/main">
                  <a:graphicData uri="http://schemas.microsoft.com/office/word/2010/wordprocessingShape">
                    <wps:wsp>
                      <wps:cNvSpPr/>
                      <wps:spPr>
                        <a:xfrm>
                          <a:off x="0" y="0"/>
                          <a:ext cx="38087" cy="62471"/>
                        </a:xfrm>
                        <a:custGeom>
                          <a:avLst/>
                          <a:gdLst/>
                          <a:ahLst/>
                          <a:cxnLst/>
                          <a:rect l="l" t="t" r="r" b="b"/>
                          <a:pathLst>
                            <a:path w="38087" h="62471">
                              <a:moveTo>
                                <a:pt x="38087" y="62471"/>
                              </a:moveTo>
                              <a:lnTo>
                                <a:pt x="0"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12FD8D60" id="Freeform 134" o:spid="_x0000_s1026" style="position:absolute;margin-left:390.05pt;margin-top:6.55pt;width:3pt;height:4.9pt;z-index:251697664;visibility:visible;mso-wrap-style:square;mso-wrap-distance-left:9pt;mso-wrap-distance-top:0;mso-wrap-distance-right:9pt;mso-wrap-distance-bottom:0;mso-position-horizontal:absolute;mso-position-horizontal-relative:page;mso-position-vertical:absolute;mso-position-vertical-relative:text;v-text-anchor:top" coordsize="38087,6247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1ndNOQIAABQFAAAOAAAAZHJzL2Uyb0RvYy54bWysVE2P0zAQvSPxHyzf2SQt7FZV0z2wKhcE&#10;iF1+gOuPxpJjW7bbtP+e8ThJy4I4IHJIJp6Z5/fexNk8nntDTjJE7WxLm7uaEmm5E9oeWvrjZfdu&#10;RUlMzApmnJUtvchIH7dv32wGv5YL1zkjZCAAYuN68C3tUvLrqoq8kz2Ld85LC0nlQs8SvIZDJQIb&#10;AL031aKu76vBBeGD4zJGWH0qSbpFfKUkT1+VijIR01LglvAe8L7P92q7YetDYL7TfKTB/oFFz7SF&#10;TWeoJ5YYOQb9G1SveXDRqXTHXV85pTSXqAHUNPUrNc8d8xK1gDnRzzbF/wfLv5ye/bcANgw+riOE&#10;WcVZhT4/gR85o1mX2Sx5ToTD4nJVrx4o4ZC5X7x/aLKV1bWVH2P6JB3CsNPnmIrTYopYN0X8bKcw&#10;wLzypAxOKlECkwqUwKT2ZVKepdyXueWQDDOPbqKRc707yReHVSkLGLm+onqtMva2Gr6TSS4IKjkI&#10;8oYocSYBi7cyrdtpY1CnsZlaUy+X2SIGH3awAqLei5ZGe8BvJTqjRW7JRGM47D+aQE4M9O/wwiJm&#10;fMfKalPna/R5rEdCvwAFd7SizMJYSF/nilG6GJn3M/a7VEQLcGdR2OQjJ2cKjHNpU1NSHROycPhw&#10;S2HqQBIImJEVKJqxR4CpsoBM2IXlWJ9bJZ7Yubn+G7HSPHfgzs6mubnX1oU/ARhQNe5c6ieTijXZ&#10;pb0TFzwU6B4cPVQ4/iby2b59x/brz2z7EwAA//8DAFBLAwQUAAYACAAAACEA8WNFRd4AAAAJAQAA&#10;DwAAAGRycy9kb3ducmV2LnhtbEyPQU/DMAyF70j8h8hI3Fi6Iq2lNJ0QAgEXNMYkrm4bmtLGKUm2&#10;lX+Pd4KTbb2n5++V69mO4qB96B0pWC4SEJoa1/bUKdi9P17lIEJEanF0pBX86ADr6vysxKJ1R3rT&#10;h23sBIdQKFCBiXEqpAyN0RbDwk2aWPt03mLk03ey9XjkcDvKNElW0mJP/MHgpO+Nbobt3iqgXfOR&#10;PW+evt0LbmozfA3Svz4odXkx392CiHqOf2Y44TM6VMxUuz21QYwKsjxZspWFa55syPIVL7WCNL0B&#10;WZXyf4PqFwAA//8DAFBLAQItABQABgAIAAAAIQC2gziS/gAAAOEBAAATAAAAAAAAAAAAAAAAAAAA&#10;AABbQ29udGVudF9UeXBlc10ueG1sUEsBAi0AFAAGAAgAAAAhADj9If/WAAAAlAEAAAsAAAAAAAAA&#10;AAAAAAAALwEAAF9yZWxzLy5yZWxzUEsBAi0AFAAGAAgAAAAhABnWd005AgAAFAUAAA4AAAAAAAAA&#10;AAAAAAAALgIAAGRycy9lMm9Eb2MueG1sUEsBAi0AFAAGAAgAAAAhAPFjRUXeAAAACQEAAA8AAAAA&#10;AAAAAAAAAAAAkwQAAGRycy9kb3ducmV2LnhtbFBLBQYAAAAABAAEAPMAAACeBQAAAAA=&#10;" path="m38087,62471l,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96640" behindDoc="0" locked="0" layoutInCell="1" allowOverlap="1" wp14:anchorId="494CEE50" wp14:editId="275F60C2">
                <wp:simplePos x="0" y="0"/>
                <wp:positionH relativeFrom="page">
                  <wp:posOffset>4892881</wp:posOffset>
                </wp:positionH>
                <wp:positionV relativeFrom="paragraph">
                  <wp:posOffset>121137</wp:posOffset>
                </wp:positionV>
                <wp:extent cx="73139" cy="38100"/>
                <wp:effectExtent l="0" t="0" r="0" b="0"/>
                <wp:wrapNone/>
                <wp:docPr id="135" name="Freeform 135"/>
                <wp:cNvGraphicFramePr/>
                <a:graphic xmlns:a="http://schemas.openxmlformats.org/drawingml/2006/main">
                  <a:graphicData uri="http://schemas.microsoft.com/office/word/2010/wordprocessingShape">
                    <wps:wsp>
                      <wps:cNvSpPr/>
                      <wps:spPr>
                        <a:xfrm>
                          <a:off x="0" y="0"/>
                          <a:ext cx="73139" cy="38100"/>
                        </a:xfrm>
                        <a:custGeom>
                          <a:avLst/>
                          <a:gdLst/>
                          <a:ahLst/>
                          <a:cxnLst/>
                          <a:rect l="l" t="t" r="r" b="b"/>
                          <a:pathLst>
                            <a:path w="73139" h="38100">
                              <a:moveTo>
                                <a:pt x="0" y="38100"/>
                              </a:moveTo>
                              <a:lnTo>
                                <a:pt x="73139"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0CC916E7" id="Freeform 135" o:spid="_x0000_s1026" style="position:absolute;margin-left:385.25pt;margin-top:9.55pt;width:5.75pt;height:3pt;z-index:251696640;visibility:visible;mso-wrap-style:square;mso-wrap-distance-left:9pt;mso-wrap-distance-top:0;mso-wrap-distance-right:9pt;mso-wrap-distance-bottom:0;mso-position-horizontal:absolute;mso-position-horizontal-relative:page;mso-position-vertical:absolute;mso-position-vertical-relative:text;v-text-anchor:top" coordsize="73139,38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CJSUOAIAABQFAAAOAAAAZHJzL2Uyb0RvYy54bWysVE2P0zAQvSPxHyzf2SStYJeq6R5YlQsC&#10;xO7+ANcfTSR/yXab9t8zHidpBIgDIgdnkpl5fu9NnO3jxWhyliH2zra0uaspkZY70dtjS19f9u8e&#10;KImJWcG0s7KlVxnp4+7tm+3gN3LlOqeFDARAbNwMvqVdSn5TVZF30rB457y0kFQuGJbgMRwrEdgA&#10;6EZXq7r+UA0uCB8clzHC26eSpDvEV0ry9E2pKBPRLQVuCdeA6yGv1W7LNsfAfNfzkQb7BxaG9RY2&#10;naGeWGLkFPrfoEzPg4tOpTvuTOWU6rlEDaCmqX9R89wxL1ELmBP9bFP8f7D86/nZfw9gw+DjJkKY&#10;VVxUMPkO/MgFzbrOZslLIhxe3q+b9UdKOGTWD02NVla3Vn6K6bN0CMPOX2IqTospYt0U8YudwgDz&#10;ypPSOKlECUwqUAKTOpRJeZZyX+aWQzLMPLqJRs4Zd5YvDqvSTcCS5q1C22XlqGqSC4JKHoK84W47&#10;BkgC4qVM6/a91qhT20ytqdfre7CIwYcdrIDIeNHSaI/4rUSne5FbMtEYjodPOpAzA/17vLCIad+x&#10;8hZMhisbARuP9SVeAgV3sqLUaAvp21wxSlct837a/pCK9AImuSps8pGTMwXGubSpKamOCVk4vF9S&#10;mDqQBAJmZAWKZuwRYKosIBN2YTnW51aJJ3Zurv9GrDTPHbizs2luNr114U8AGlSNO5f6yaRiTXbp&#10;4MQVDwW6B0cPFY6/iXy2l8/YfvuZ7X4CAAD//wMAUEsDBBQABgAIAAAAIQDYCzdc3QAAAAkBAAAP&#10;AAAAZHJzL2Rvd25yZXYueG1sTI/LTsMwEEX3SPyDNUjsqJOIEjeNUyEQYsGKAGI7jScPEdtR7Lbp&#10;3zOs6HJ0j+6cW+4WO4ojzWHwTkO6SkCQa7wZXKfh8+PlToEIEZ3B0TvScKYAu+r6qsTC+JN7p2Md&#10;O8ElLhSooY9xKqQMTU8Ww8pP5Dhr/Wwx8jl30sx44nI7yixJHqTFwfGHHid66qn5qQ9WQ1CJ+WqV&#10;DM/qvvnuznWO7eub1rc3y+MWRKQl/sPwp8/qULHT3h+cCWLUkOfJmlEONikIBnKV8bi9hmydgqxK&#10;ebmg+gUAAP//AwBQSwECLQAUAAYACAAAACEAtoM4kv4AAADhAQAAEwAAAAAAAAAAAAAAAAAAAAAA&#10;W0NvbnRlbnRfVHlwZXNdLnhtbFBLAQItABQABgAIAAAAIQA4/SH/1gAAAJQBAAALAAAAAAAAAAAA&#10;AAAAAC8BAABfcmVscy8ucmVsc1BLAQItABQABgAIAAAAIQBOCJSUOAIAABQFAAAOAAAAAAAAAAAA&#10;AAAAAC4CAABkcnMvZTJvRG9jLnhtbFBLAQItABQABgAIAAAAIQDYCzdc3QAAAAkBAAAPAAAAAAAA&#10;AAAAAAAAAJIEAABkcnMvZG93bnJldi54bWxQSwUGAAAAAAQABADzAAAAnAUAAAAA&#10;" path="m,38100l73139,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66944" behindDoc="0" locked="0" layoutInCell="1" allowOverlap="1" wp14:anchorId="110FC952" wp14:editId="25AB1646">
                <wp:simplePos x="0" y="0"/>
                <wp:positionH relativeFrom="page">
                  <wp:posOffset>3128482</wp:posOffset>
                </wp:positionH>
                <wp:positionV relativeFrom="paragraph">
                  <wp:posOffset>128761</wp:posOffset>
                </wp:positionV>
                <wp:extent cx="92938" cy="97523"/>
                <wp:effectExtent l="0" t="0" r="0" b="0"/>
                <wp:wrapNone/>
                <wp:docPr id="136" name="Freeform 136"/>
                <wp:cNvGraphicFramePr/>
                <a:graphic xmlns:a="http://schemas.openxmlformats.org/drawingml/2006/main">
                  <a:graphicData uri="http://schemas.microsoft.com/office/word/2010/wordprocessingShape">
                    <wps:wsp>
                      <wps:cNvSpPr/>
                      <wps:spPr>
                        <a:xfrm>
                          <a:off x="0" y="0"/>
                          <a:ext cx="92938" cy="97523"/>
                        </a:xfrm>
                        <a:custGeom>
                          <a:avLst/>
                          <a:gdLst/>
                          <a:ahLst/>
                          <a:cxnLst/>
                          <a:rect l="l" t="t" r="r" b="b"/>
                          <a:pathLst>
                            <a:path w="92938" h="97523">
                              <a:moveTo>
                                <a:pt x="92938" y="97523"/>
                              </a:moveTo>
                              <a:lnTo>
                                <a:pt x="0" y="53327"/>
                              </a:lnTo>
                              <a:lnTo>
                                <a:pt x="21323" y="12192"/>
                              </a:lnTo>
                              <a:lnTo>
                                <a:pt x="24371" y="9144"/>
                              </a:lnTo>
                              <a:lnTo>
                                <a:pt x="27419" y="4572"/>
                              </a:lnTo>
                              <a:lnTo>
                                <a:pt x="28943" y="3048"/>
                              </a:lnTo>
                              <a:lnTo>
                                <a:pt x="33515" y="1524"/>
                              </a:lnTo>
                              <a:lnTo>
                                <a:pt x="38087" y="0"/>
                              </a:lnTo>
                              <a:lnTo>
                                <a:pt x="48755" y="0"/>
                              </a:lnTo>
                              <a:lnTo>
                                <a:pt x="53327" y="1524"/>
                              </a:lnTo>
                              <a:lnTo>
                                <a:pt x="57899" y="3048"/>
                              </a:lnTo>
                              <a:lnTo>
                                <a:pt x="60947" y="4572"/>
                              </a:lnTo>
                              <a:lnTo>
                                <a:pt x="67031" y="7620"/>
                              </a:lnTo>
                              <a:lnTo>
                                <a:pt x="70079" y="10668"/>
                              </a:lnTo>
                              <a:lnTo>
                                <a:pt x="73127" y="16764"/>
                              </a:lnTo>
                              <a:lnTo>
                                <a:pt x="74650" y="22860"/>
                              </a:lnTo>
                              <a:lnTo>
                                <a:pt x="74650" y="27432"/>
                              </a:lnTo>
                              <a:lnTo>
                                <a:pt x="73127" y="33528"/>
                              </a:lnTo>
                              <a:lnTo>
                                <a:pt x="71603" y="36576"/>
                              </a:lnTo>
                              <a:lnTo>
                                <a:pt x="50279" y="76188"/>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5BE1255A" id="Freeform 136" o:spid="_x0000_s1026" style="position:absolute;margin-left:246.35pt;margin-top:10.15pt;width:7.3pt;height:7.7pt;z-index:251666944;visibility:visible;mso-wrap-style:square;mso-wrap-distance-left:9pt;mso-wrap-distance-top:0;mso-wrap-distance-right:9pt;mso-wrap-distance-bottom:0;mso-position-horizontal:absolute;mso-position-horizontal-relative:page;mso-position-vertical:absolute;mso-position-vertical-relative:text;v-text-anchor:top" coordsize="92938,9752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CzVy8gIAACAIAAAOAAAAZHJzL2Uyb0RvYy54bWysVcuO2yAU3VfqP1jedwJ+YUeTzKKj6aZq&#10;q870AwjGsSUMFjB5/H0vYDuZaeVIVb2wMdx7OOdcHvcPp15EB65Np+Qmxncojrhkqu7kfhP/enn6&#10;VMaRsVTWVCjJN/GZm/hh+/HD/XFY80S1StRcRwAizfo4bOLW2mG9WhnW8p6aOzVwCYON0j218Kv3&#10;q1rTI6D3YpUgVKyOSteDVowbA72PYTDeevym4cx+bxrDbSQ2MXCz/q39e+feq+09Xe81HdqOjTTo&#10;P7DoaSdh0hnqkVoaveruD6i+Y1oZ1dg7pvqVapqOca8B1GD0Ts1zSwfutYA5ZphtMv8Pln07PA8/&#10;NNhwHMzaQNOpODW6d1/gF528WefZLH6yEYPOKqlSKC6DkYrkSeqsXF1S2auxX7jyMPTw1djgdD21&#10;aDu12ElOTQ31cpUSvlI2jqBSOo6gUrtQqYFal+e4uWZ0nHm0Ew031qsDf1E+yjoBI9d3VC9RQl5H&#10;wzqByDxNEzKKmsan7+BRE5yCbBeLE1wly7FZSrCPrXCWLYeSDFc+NMvJDdSyygKDFGXlImqa5jgP&#10;ZPNkmUBaopL4UL8/oKiT7ukb9GclyQPkclxw0vt0a+qclFXQflNQgaossLxpU0FQGswnRbLMlSBE&#10;AgGMimLZUpJiWCFeV0GKZU9JVuRhXSVJWdzgcIklWbq8Ai4coMDJDb64QONqKXJSLC6XHCWjD6TA&#10;5VtcWBBu8/ntPm9I6Lze8lI9dUL4PS+k26YYpSmYxSgc8lrW0OqHehMbuffnplGiq12K27RG73ef&#10;hY4OFM6CJ//4ICqGloZejNwzShjjPaE3QFq9yjqcS0LC8OWM8y17FtzNJ+RP3kRdDSdFEti464fP&#10;FChjXFochlpa88Ahv6YwZXgSHtAhN6Boxh4BpsgAMmEHlmO8S+X+9pqT0RKxkDxn+JmVtHNy30ml&#10;/wYgQNU4c4ifTArWOJd2qj77C8K7B9eQVzheme6eu/736ZeLffsbAAD//wMAUEsDBBQABgAIAAAA&#10;IQBzs5Pf4AAAAAkBAAAPAAAAZHJzL2Rvd25yZXYueG1sTI/BTsMwDIbvSLxDZCQuiCW0HR2l6YRA&#10;qOK4bkI7Zq1pCo1TJdlW3p5wgpstf/r9/eV6NiM7ofODJQl3CwEMqbXdQL2E3fb1dgXMB0WdGi2h&#10;hG/0sK4uL0pVdPZMGzw1oWcxhHyhJOgQpoJz32o0yi/shBRvH9YZFeLqet45dY7hZuSJEPfcqIHi&#10;B60mfNbYfjVHI+Fms93vWjHXTmef4u0lS+v3ppby+mp+egQWcA5/MPzqR3WootPBHqnzbJSQPSR5&#10;RCUkIgUWgaXI43CQkC5z4FXJ/zeofgAAAP//AwBQSwECLQAUAAYACAAAACEAtoM4kv4AAADhAQAA&#10;EwAAAAAAAAAAAAAAAAAAAAAAW0NvbnRlbnRfVHlwZXNdLnhtbFBLAQItABQABgAIAAAAIQA4/SH/&#10;1gAAAJQBAAALAAAAAAAAAAAAAAAAAC8BAABfcmVscy8ucmVsc1BLAQItABQABgAIAAAAIQB0CzVy&#10;8gIAACAIAAAOAAAAAAAAAAAAAAAAAC4CAABkcnMvZTJvRG9jLnhtbFBLAQItABQABgAIAAAAIQBz&#10;s5Pf4AAAAAkBAAAPAAAAAAAAAAAAAAAAAEwFAABkcnMvZG93bnJldi54bWxQSwUGAAAAAAQABADz&#10;AAAAWQYAAAAA&#10;" path="m92938,97523l,53327,21323,12192,24371,9144,27419,4572,28943,3048,33515,1524,38087,,48755,r4572,1524l57899,3048r3048,1524l67031,7620r3048,3048l73127,16764r1523,6096l74650,27432r-1523,6096l71603,36576,50279,76188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98688" behindDoc="0" locked="0" layoutInCell="1" allowOverlap="1" wp14:anchorId="2F8239D9" wp14:editId="31F1F913">
                <wp:simplePos x="0" y="0"/>
                <wp:positionH relativeFrom="page">
                  <wp:posOffset>4912690</wp:posOffset>
                </wp:positionH>
                <wp:positionV relativeFrom="paragraph">
                  <wp:posOffset>168373</wp:posOffset>
                </wp:positionV>
                <wp:extent cx="94462" cy="44196"/>
                <wp:effectExtent l="0" t="0" r="0" b="0"/>
                <wp:wrapNone/>
                <wp:docPr id="137" name="Freeform 137"/>
                <wp:cNvGraphicFramePr/>
                <a:graphic xmlns:a="http://schemas.openxmlformats.org/drawingml/2006/main">
                  <a:graphicData uri="http://schemas.microsoft.com/office/word/2010/wordprocessingShape">
                    <wps:wsp>
                      <wps:cNvSpPr/>
                      <wps:spPr>
                        <a:xfrm>
                          <a:off x="0" y="0"/>
                          <a:ext cx="94462" cy="44196"/>
                        </a:xfrm>
                        <a:custGeom>
                          <a:avLst/>
                          <a:gdLst/>
                          <a:ahLst/>
                          <a:cxnLst/>
                          <a:rect l="l" t="t" r="r" b="b"/>
                          <a:pathLst>
                            <a:path w="94462" h="44196">
                              <a:moveTo>
                                <a:pt x="0" y="44196"/>
                              </a:moveTo>
                              <a:lnTo>
                                <a:pt x="94462" y="0"/>
                              </a:lnTo>
                              <a:lnTo>
                                <a:pt x="0" y="44196"/>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48D6DECC" id="Freeform 137" o:spid="_x0000_s1026" style="position:absolute;margin-left:386.85pt;margin-top:13.25pt;width:7.45pt;height:3.5pt;z-index:251698688;visibility:visible;mso-wrap-style:square;mso-wrap-distance-left:9pt;mso-wrap-distance-top:0;mso-wrap-distance-right:9pt;mso-wrap-distance-bottom:0;mso-position-horizontal:absolute;mso-position-horizontal-relative:page;mso-position-vertical:absolute;mso-position-vertical-relative:text;v-text-anchor:top" coordsize="94462,441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mdGZQAIAADwFAAAOAAAAZHJzL2Uyb0RvYy54bWysVNuO0zAQfUfiHyy/0yTdUtiq6T6wKi8I&#10;ELt8gOtLE8mxLdtt2r9nPM6ly+0BkYdk4pk5PudMnO3DpdPkLH1oralptSgpkYZb0ZpjTb8/79+8&#10;pyREZgTT1siaXmWgD7vXr7a928ilbawW0hMAMWHTu5o2MbpNUQTeyI6FhXXSQFJZ37EIr/5YCM96&#10;QO90sSzLddFbL5y3XIYAq485SXeIr5Tk8YtSQUaiawrcIt493g/pXuy2bHP0zDUtH2iwf2DRsdbA&#10;phPUI4uMnHz7C1TXcm+DVXHBbVdYpVouUQOoqcqf1Dw1zEnUAuYEN9kU/h8s/3x+cl892NC7sAkQ&#10;JhUX5bv0BH7kgmZdJ7PkJRIOi/er1XpJCYfMalXdr5OVxdzKTyF+lBZh2PlTiNlpMUasGSN+MWPo&#10;YV5pUhonFSmBSXlKYFKHPCnHYupL3FJI+olHM9JIuc6e5bPFqjgLuKU5V2hzWzmoGuWCoDE/Pt0f&#10;EHMeGhIxtGIiC4u3dhi7b7VGP7RJEqry7u4dWMngAHgjIOqcqGkwR/ymgtWtSC1JUPDHwwftyZmB&#10;T3u8sIhp17C8WpXpGuYx1COhF0DenozIM9MG0vP8MYpXLdN+2nyTirQCJr7MbNLRlBMFxrk0scqp&#10;hgmZOby9pTB2IAkETMgKFE3YA8BYmUFG7MxyqE+tEk/21Fz+jVhunjpwZ2vi1Ny1xvrfAWhQNeyc&#10;60eTsjXJpYMVVzw86B4cUVQ4/E7SP+D2Hdvnn97uBwAAAP//AwBQSwMEFAAGAAgAAAAhAI5XXfrg&#10;AAAACQEAAA8AAABkcnMvZG93bnJldi54bWxMj8tOwzAQRfdI/IM1SOyoQ6PEUZpJVVV0AxKUtuzd&#10;ePIosR3Fbhv4eswKlqN7dO+ZYjnpnl1odJ01CI+zCBiZyqrONAiH/eYhA+a8NEr21hDCFzlYlrc3&#10;hcyVvZp3uux8w0KJcblEaL0fcs5d1ZKWbmYHMiGr7ailD+fYcDXKayjXPZ9HUcq17ExYaOVA65aq&#10;z91ZI9Sbl4/kTcjn7+1BrOh1Xz+d1jXi/d20WgDzNPk/GH71gzqUweloz0Y51iMIEYuAIszTBFgA&#10;RJalwI4IcZwALwv+/4PyBwAA//8DAFBLAQItABQABgAIAAAAIQC2gziS/gAAAOEBAAATAAAAAAAA&#10;AAAAAAAAAAAAAABbQ29udGVudF9UeXBlc10ueG1sUEsBAi0AFAAGAAgAAAAhADj9If/WAAAAlAEA&#10;AAsAAAAAAAAAAAAAAAAALwEAAF9yZWxzLy5yZWxzUEsBAi0AFAAGAAgAAAAhAC2Z0ZlAAgAAPAUA&#10;AA4AAAAAAAAAAAAAAAAALgIAAGRycy9lMm9Eb2MueG1sUEsBAi0AFAAGAAgAAAAhAI5XXfrgAAAA&#10;CQEAAA8AAAAAAAAAAAAAAAAAmgQAAGRycy9kb3ducmV2LnhtbFBLBQYAAAAABAAEAPMAAACnBQAA&#10;AAA=&#10;" path="m,44196l94462,,,44196e" filled="f" strokecolor="white" strokeweight=".28714mm">
                <v:stroke endcap="round"/>
                <v:path arrowok="t"/>
                <w10:wrap anchorx="page"/>
              </v:shape>
            </w:pict>
          </mc:Fallback>
        </mc:AlternateContent>
      </w:r>
    </w:p>
    <w:p w14:paraId="2947CA2B" w14:textId="77777777" w:rsidR="00EE7B40" w:rsidRDefault="00EE7B40" w:rsidP="00B742C5">
      <w:pPr>
        <w:jc w:val="center"/>
        <w:rPr>
          <w:color w:val="000000" w:themeColor="text1"/>
          <w:sz w:val="24"/>
          <w:szCs w:val="24"/>
        </w:rPr>
      </w:pPr>
      <w:r>
        <w:rPr>
          <w:noProof/>
        </w:rPr>
        <mc:AlternateContent>
          <mc:Choice Requires="wps">
            <w:drawing>
              <wp:anchor distT="0" distB="0" distL="114300" distR="114300" simplePos="0" relativeHeight="251658752" behindDoc="0" locked="0" layoutInCell="1" allowOverlap="1" wp14:anchorId="2AED0D12" wp14:editId="631B23BC">
                <wp:simplePos x="0" y="0"/>
                <wp:positionH relativeFrom="page">
                  <wp:posOffset>3556625</wp:posOffset>
                </wp:positionH>
                <wp:positionV relativeFrom="paragraph">
                  <wp:posOffset>-244598</wp:posOffset>
                </wp:positionV>
                <wp:extent cx="1261592" cy="1438490"/>
                <wp:effectExtent l="0" t="0" r="0" b="0"/>
                <wp:wrapNone/>
                <wp:docPr id="138" name="Freeform 138"/>
                <wp:cNvGraphicFramePr/>
                <a:graphic xmlns:a="http://schemas.openxmlformats.org/drawingml/2006/main">
                  <a:graphicData uri="http://schemas.microsoft.com/office/word/2010/wordprocessingShape">
                    <wps:wsp>
                      <wps:cNvSpPr/>
                      <wps:spPr>
                        <a:xfrm>
                          <a:off x="0" y="0"/>
                          <a:ext cx="1261592" cy="1438490"/>
                        </a:xfrm>
                        <a:custGeom>
                          <a:avLst/>
                          <a:gdLst/>
                          <a:ahLst/>
                          <a:cxnLst/>
                          <a:rect l="l" t="t" r="r" b="b"/>
                          <a:pathLst>
                            <a:path w="1261592" h="1438490">
                              <a:moveTo>
                                <a:pt x="0" y="0"/>
                              </a:moveTo>
                              <a:lnTo>
                                <a:pt x="1261592" y="719239"/>
                              </a:lnTo>
                              <a:lnTo>
                                <a:pt x="0" y="1438490"/>
                              </a:lnTo>
                              <a:lnTo>
                                <a:pt x="498233" y="717715"/>
                              </a:lnTo>
                              <a:lnTo>
                                <a:pt x="0" y="0"/>
                              </a:lnTo>
                              <a:close/>
                              <a:moveTo>
                                <a:pt x="0" y="0"/>
                              </a:moveTo>
                            </a:path>
                          </a:pathLst>
                        </a:custGeom>
                        <a:noFill/>
                        <a:ln w="10337" cap="rnd" cmpd="sng">
                          <a:solidFill>
                            <a:srgbClr val="0000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5DF2FB62" id="Freeform 138" o:spid="_x0000_s1026" style="position:absolute;margin-left:280.05pt;margin-top:-19.25pt;width:99.35pt;height:113.25pt;z-index:251658752;visibility:visible;mso-wrap-style:square;mso-wrap-distance-left:9pt;mso-wrap-distance-top:0;mso-wrap-distance-right:9pt;mso-wrap-distance-bottom:0;mso-position-horizontal:absolute;mso-position-horizontal-relative:page;mso-position-vertical:absolute;mso-position-vertical-relative:text;v-text-anchor:top" coordsize="1261592,14384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KSqmbQIAAM0FAAAOAAAAZHJzL2Uyb0RvYy54bWysVE2P2yAQvVfqf0DcG8dOstlEm+yhq/RS&#10;tVV3+wMI4NgSBgTk6993GIzj3VZVVdUHGDMzjzdvgIfHS6fISTrfGr2h5WRKidTciFYfNvTHy+7D&#10;PSU+MC2YMlpu6FV6+rh9/+7hbNeyMo1RQjoCINqvz3ZDmxDsuig8b2TH/MRYqcFZG9exAL/uUAjH&#10;zoDeqaKaTu+Ks3HCOsOl97D6lJx0i/h1LXn4WtdeBqI2FLgFHB2O+zgW2we2Pjhmm5b3NNg/sOhY&#10;q2HTAeqJBUaOrv0Fqmu5M97UYcJNV5i6brnEGqCacvqmmueGWYm1gDjeDjL5/wfLv5ye7TcHMpyt&#10;X3swYxWX2nVxBn7kgmJdB7HkJRAOi2V1Vy5WFSUcfOV8dj9foZzFLZ0fffgkDUKx02cfktoiW6zJ&#10;Fr/obDroWeyWwm4FSqBbjhLo1j51y7IQ8yK/aJLziEtzoxL9nTnJF4OR4U0hQPPmVXocNVQGhS3L&#10;VTVbxY0hIYfl2Y5AXyuQI/KcIuer+2o2owRxl8ty8Re4WdOMxJXxEnW80R/zyPHZC7SjSsh/UA4W&#10;x73RZtcqhaBKo57T2WwJnWVwI50WYHVWbKjXBzzk3qhWxJSorHeH/UflyInFKwbfbodBTNmGpdUy&#10;LmdifTwSegXkzFGLLDS4bwcSrXBVMu6n9HdZk1bAEawSm/hWyIEC41zqUCZXw4RMHBZjCjmj7yoA&#10;RuQaKhqwe4AcmUAydmLZx8dUiU/NkDz9E7GUPGTgzkaHIblrtXG/A1BQVb9zis8iJWmiSnsjrnib&#10;UT14M7DC/n2Lj9L4H9Nvr/D2JwAAAP//AwBQSwMEFAAGAAgAAAAhAFyrEhLfAAAACwEAAA8AAABk&#10;cnMvZG93bnJldi54bWxMj8tOwzAQRfdI/IM1ldi1dqlSrBCniiohsWBD6AJ2bjxNrPoRxW4b/p5h&#10;BcvRHN17brWbvWNXnJKNQcF6JYBh6KKxoVdw+HhZSmAp62C0iwEVfGOCXX1/V+nSxFt4x2ube0Yh&#10;IZVawZDzWHKeugG9Tqs4YqDfKU5eZzqnnptJ3yjcO/4oxJZ7bQM1DHrE/YDdub14BaJpXj/xK3Xt&#10;ae+stGPcvGFU6mExN8/AMs75D4ZffVKHmpyO8RJMYk5BsRVrQhUsN7IARsRTIWnMkVApBfC64v83&#10;1D8AAAD//wMAUEsBAi0AFAAGAAgAAAAhALaDOJL+AAAA4QEAABMAAAAAAAAAAAAAAAAAAAAAAFtD&#10;b250ZW50X1R5cGVzXS54bWxQSwECLQAUAAYACAAAACEAOP0h/9YAAACUAQAACwAAAAAAAAAAAAAA&#10;AAAvAQAAX3JlbHMvLnJlbHNQSwECLQAUAAYACAAAACEANykqpm0CAADNBQAADgAAAAAAAAAAAAAA&#10;AAAuAgAAZHJzL2Uyb0RvYy54bWxQSwECLQAUAAYACAAAACEAXKsSEt8AAAALAQAADwAAAAAAAAAA&#10;AAAAAADHBAAAZHJzL2Rvd25yZXYueG1sUEsFBgAAAAAEAAQA8wAAANMFAAAAAA==&#10;" path="m,l1261592,719239,,1438490,498233,717715,,xm,e" filled="f" strokecolor="blue" strokeweight=".28714mm">
                <v:stroke endcap="round"/>
                <v:path arrowok="t"/>
                <w10:wrap anchorx="page"/>
              </v:shape>
            </w:pict>
          </mc:Fallback>
        </mc:AlternateContent>
      </w:r>
      <w:r>
        <w:rPr>
          <w:noProof/>
        </w:rPr>
        <mc:AlternateContent>
          <mc:Choice Requires="wps">
            <w:drawing>
              <wp:anchor distT="0" distB="0" distL="114300" distR="114300" simplePos="0" relativeHeight="251660800" behindDoc="0" locked="0" layoutInCell="1" allowOverlap="1" wp14:anchorId="2336C5FB" wp14:editId="0755EA21">
                <wp:simplePos x="0" y="0"/>
                <wp:positionH relativeFrom="page">
                  <wp:posOffset>3559674</wp:posOffset>
                </wp:positionH>
                <wp:positionV relativeFrom="paragraph">
                  <wp:posOffset>-244598</wp:posOffset>
                </wp:positionV>
                <wp:extent cx="1663839" cy="1433918"/>
                <wp:effectExtent l="0" t="0" r="0" b="0"/>
                <wp:wrapNone/>
                <wp:docPr id="139" name="Freeform 139"/>
                <wp:cNvGraphicFramePr/>
                <a:graphic xmlns:a="http://schemas.openxmlformats.org/drawingml/2006/main">
                  <a:graphicData uri="http://schemas.microsoft.com/office/word/2010/wordprocessingShape">
                    <wps:wsp>
                      <wps:cNvSpPr/>
                      <wps:spPr>
                        <a:xfrm>
                          <a:off x="0" y="0"/>
                          <a:ext cx="1663839" cy="1433918"/>
                        </a:xfrm>
                        <a:custGeom>
                          <a:avLst/>
                          <a:gdLst/>
                          <a:ahLst/>
                          <a:cxnLst/>
                          <a:rect l="l" t="t" r="r" b="b"/>
                          <a:pathLst>
                            <a:path w="1663839" h="1433918">
                              <a:moveTo>
                                <a:pt x="0" y="0"/>
                              </a:moveTo>
                              <a:lnTo>
                                <a:pt x="1663839" y="716191"/>
                              </a:lnTo>
                              <a:lnTo>
                                <a:pt x="0" y="1433918"/>
                              </a:lnTo>
                              <a:lnTo>
                                <a:pt x="653656" y="716191"/>
                              </a:lnTo>
                              <a:lnTo>
                                <a:pt x="0" y="0"/>
                              </a:lnTo>
                              <a:close/>
                              <a:moveTo>
                                <a:pt x="0" y="0"/>
                              </a:moveTo>
                            </a:path>
                          </a:pathLst>
                        </a:custGeom>
                        <a:noFill/>
                        <a:ln w="10337" cap="rnd" cmpd="sng">
                          <a:solidFill>
                            <a:srgbClr val="0000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05513A5E" id="Freeform 139" o:spid="_x0000_s1026" style="position:absolute;margin-left:280.3pt;margin-top:-19.25pt;width:131pt;height:112.9pt;z-index:251660800;visibility:visible;mso-wrap-style:square;mso-wrap-distance-left:9pt;mso-wrap-distance-top:0;mso-wrap-distance-right:9pt;mso-wrap-distance-bottom:0;mso-position-horizontal:absolute;mso-position-horizontal-relative:page;mso-position-vertical:absolute;mso-position-vertical-relative:text;v-text-anchor:top" coordsize="1663839,143391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xuXUagIAAM0FAAAOAAAAZHJzL2Uyb0RvYy54bWysVE1v3CAQvVfqf0DcG6/jxtldxZtDo+2l&#10;aqsm+QEs4LUlDAjIfvz7DoPxOmlVqVV9gDEz83jzBri7Pw2KHKTzvdENLa8WlEjNjej1vqHPT9sP&#10;S0p8YFowZbRs6Fl6er95/+7uaNfy2nRGCekIgGi/PtqGdiHYdVF43smB+StjpQZna9zAAvy6fSEc&#10;OwL6oIrrxaIujsYJ6wyX3sPqQ3LSDeK3reThW9t6GYhqKHALODocd3EsNndsvXfMdj0fabB/YDGw&#10;XsOmE9QDC4y8uP4XqKHnznjThituhsK0bc8l1gDVlIs31Tx2zEqsBcTxdpLJ/z9Y/vXwaL87kOFo&#10;/dqDGas4tW6IM/AjJxTrPIklT4FwWCzrulpWK0o4+MqPVbUql1HO4pLOX3z4LA1CscMXH5LaIlus&#10;yxY/6Ww66FnslsJuBUqgW44S6NYudcuyEPMiv2iS44xLd6ES/YM5yCeDkeFNIUDz4lV6HjVVBoXd&#10;lnW5Kse6clie7Qz0tQI5Is8psr6p6puakr/BxSMKZDMSV8ZL1PFCf84jx2cvpEaVsC+TcrA47402&#10;214pBFUa9VxU1S10lsGNdFqANVjRUK/3eMi9Ub2IKVFZ7/a7T8qRA4tXDL7tFoOYsh1Lq2VczsTG&#10;eCT0CsiZFy2ABBYL0+VAohXOSsb9lP4hW9ILOILXiU18K+REgXEudSiTq2NCJg43cwo5Y9wMACNy&#10;CxVN2CNAjkwgGTuxHONjqsSnZkpe/IlYSp4ycGejw5Q89Nq43wEoqGrcOcVnkZI0UaWdEWe8zage&#10;vBlY4fi+xUdp/o/pl1d48xMAAP//AwBQSwMEFAAGAAgAAAAhANCljQThAAAACwEAAA8AAABkcnMv&#10;ZG93bnJldi54bWxMj8FOwzAMhu9IvENkJC5oS+jUEnVNJ4SEuDAxyi7c0sZrK5qkarKuvD3mBEfb&#10;n35/f7Fb7MBmnELvnYL7tQCGrvGmd62C48fzSgILUTujB+9QwTcG2JXXV4XOjb+4d5yr2DIKcSHX&#10;CroYx5zz0HRodVj7ER3dTn6yOtI4tdxM+kLhduCJEBm3unf0odMjPnXYfFVnq6AK9V3cf8rp8HJc&#10;UrF/neuRvyl1e7M8boFFXOIfDL/6pA4lOdX+7Exgg4I0ExmhClYbmQIjQiYJbWpC5cMGeFnw/x3K&#10;HwAAAP//AwBQSwECLQAUAAYACAAAACEAtoM4kv4AAADhAQAAEwAAAAAAAAAAAAAAAAAAAAAAW0Nv&#10;bnRlbnRfVHlwZXNdLnhtbFBLAQItABQABgAIAAAAIQA4/SH/1gAAAJQBAAALAAAAAAAAAAAAAAAA&#10;AC8BAABfcmVscy8ucmVsc1BLAQItABQABgAIAAAAIQDaxuXUagIAAM0FAAAOAAAAAAAAAAAAAAAA&#10;AC4CAABkcnMvZTJvRG9jLnhtbFBLAQItABQABgAIAAAAIQDQpY0E4QAAAAsBAAAPAAAAAAAAAAAA&#10;AAAAAMQEAABkcnMvZG93bnJldi54bWxQSwUGAAAAAAQABADzAAAA0gUAAAAA&#10;" path="m,l1663839,716191,,1433918,653656,716191,,xm,e" filled="f" strokecolor="blue" strokeweight=".28714mm">
                <v:stroke endcap="round"/>
                <v:path arrowok="t"/>
                <w10:wrap anchorx="page"/>
              </v:shape>
            </w:pict>
          </mc:Fallback>
        </mc:AlternateContent>
      </w:r>
      <w:r>
        <w:rPr>
          <w:noProof/>
        </w:rPr>
        <mc:AlternateContent>
          <mc:Choice Requires="wps">
            <w:drawing>
              <wp:anchor distT="0" distB="0" distL="114300" distR="114300" simplePos="0" relativeHeight="251659776" behindDoc="0" locked="0" layoutInCell="1" allowOverlap="1" wp14:anchorId="0603B375" wp14:editId="57083D36">
                <wp:simplePos x="0" y="0"/>
                <wp:positionH relativeFrom="page">
                  <wp:posOffset>3559674</wp:posOffset>
                </wp:positionH>
                <wp:positionV relativeFrom="paragraph">
                  <wp:posOffset>-244598</wp:posOffset>
                </wp:positionV>
                <wp:extent cx="1663839" cy="1433918"/>
                <wp:effectExtent l="0" t="0" r="0" b="0"/>
                <wp:wrapNone/>
                <wp:docPr id="140" name="Freeform 140"/>
                <wp:cNvGraphicFramePr/>
                <a:graphic xmlns:a="http://schemas.openxmlformats.org/drawingml/2006/main">
                  <a:graphicData uri="http://schemas.microsoft.com/office/word/2010/wordprocessingShape">
                    <wps:wsp>
                      <wps:cNvSpPr/>
                      <wps:spPr>
                        <a:xfrm>
                          <a:off x="0" y="0"/>
                          <a:ext cx="1663839" cy="1433918"/>
                        </a:xfrm>
                        <a:custGeom>
                          <a:avLst/>
                          <a:gdLst/>
                          <a:ahLst/>
                          <a:cxnLst/>
                          <a:rect l="l" t="t" r="r" b="b"/>
                          <a:pathLst>
                            <a:path w="1663839" h="1433918">
                              <a:moveTo>
                                <a:pt x="0" y="0"/>
                              </a:moveTo>
                              <a:lnTo>
                                <a:pt x="1663839" y="716191"/>
                              </a:lnTo>
                              <a:lnTo>
                                <a:pt x="0" y="1433918"/>
                              </a:lnTo>
                              <a:lnTo>
                                <a:pt x="653656" y="716191"/>
                              </a:lnTo>
                              <a:close/>
                              <a:moveTo>
                                <a:pt x="0" y="0"/>
                              </a:moveTo>
                            </a:path>
                          </a:pathLst>
                        </a:custGeom>
                        <a:solidFill>
                          <a:srgbClr val="0000FF">
                            <a:alpha val="100000"/>
                          </a:srgbClr>
                        </a:solidFill>
                        <a:ln w="12700">
                          <a:noFill/>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023D04A0" id="Freeform 140" o:spid="_x0000_s1026" style="position:absolute;margin-left:280.3pt;margin-top:-19.25pt;width:131pt;height:112.9pt;z-index:251659776;visibility:visible;mso-wrap-style:square;mso-wrap-distance-left:9pt;mso-wrap-distance-top:0;mso-wrap-distance-right:9pt;mso-wrap-distance-bottom:0;mso-position-horizontal:absolute;mso-position-horizontal-relative:page;mso-position-vertical:absolute;mso-position-vertical-relative:text;v-text-anchor:top" coordsize="1663839,143391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QQVQIAAIoFAAAOAAAAZHJzL2Uyb0RvYy54bWysVMGO2yAQvVfqPyDujeOk8SZRkj10lV6q&#10;tupuP4BgHFvCgICNk7/vMBjbu9u9VPUBxjDz5s0bYHd/bSW5COsarfY0n80pEYrrslHnPf39dPy0&#10;psR5pkomtRJ7ehOO3h8+fth1ZisWutayFJYAiHLbzuxp7b3ZZpnjtWiZm2kjFGxW2rbMw689Z6Vl&#10;HaC3MlvM50XWaVsaq7lwDlYf4iY9IH5VCe5/VJUTnsg9BW4eR4vjKYzZYce2Z8tM3fCeBvsHFi1r&#10;FCQdoB6YZ+TZNm+g2oZb7XTlZ1y3ma6qhgusAarJ56+qeayZEVgLiOPMIJP7f7D8++XR/LQgQ2fc&#10;1oEZqrhWtg0z8CNXFOs2iCWunnBYzItiuV5uKOGwl39eLjf5OsiZjeH82fmvQiMUu3xzPqpdJovV&#10;yeJXlUwLPQvdktgtTwl0y1IC3TrFbhnmQ1zgF0zSTbjUI5Ww3+qLeNLo6V8VAjTHXammXkNlUNhd&#10;XuSbvK8ruaXZTEBfKpA80hw9i9WyWBWUvIfLpXYCNRqpTXPgcZ0QBzMogJoPqsDiVHenZVMeGymD&#10;Cs6eT1+kJRcWrgN8xyOeWiZNzeJqHpZTot4fE7wAkgplX9yBawBWOqSI3ZcK/MfThJa/SRH8pPol&#10;KtKUcH4WGIgXXQycGOdC+Txu1awUkdRqyik8DSECWSFgQK4g/4DdAyTPCJKwI8veP4QKfCeG4FjR&#10;O8Ri8BCBmbXyQ3DbKG3/VpmEqvrM0T+JFKUJKp10ecOriOrBhccK+8cpvCjTfwwfn9DDHwAAAP//&#10;AwBQSwMEFAAGAAgAAAAhAKZ/CZLhAAAACwEAAA8AAABkcnMvZG93bnJldi54bWxMj8FOwzAMhu9I&#10;vENkJC5oS9appZSmEwIhIXFinSaOWeM11ZqkatKtvD3mxI62P/3+/nIz256dcQyddxJWSwEMXeN1&#10;51oJu/p9kQMLUTmteu9Qwg8G2FS3N6UqtL+4LzxvY8soxIVCSTAxDgXnoTFoVVj6AR3djn60KtI4&#10;tlyP6kLhtueJEBm3qnP0wagBXw02p+1kJXQPH9gOu29h0npaPZ0+6/1x/ybl/d388gws4hz/YfjT&#10;J3WoyOngJ6cD6yWkmcgIlbBY5ykwIvIkoc2B0PxxDbwq+XWH6hcAAP//AwBQSwECLQAUAAYACAAA&#10;ACEAtoM4kv4AAADhAQAAEwAAAAAAAAAAAAAAAAAAAAAAW0NvbnRlbnRfVHlwZXNdLnhtbFBLAQIt&#10;ABQABgAIAAAAIQA4/SH/1gAAAJQBAAALAAAAAAAAAAAAAAAAAC8BAABfcmVscy8ucmVsc1BLAQIt&#10;ABQABgAIAAAAIQDwX+QQVQIAAIoFAAAOAAAAAAAAAAAAAAAAAC4CAABkcnMvZTJvRG9jLnhtbFBL&#10;AQItABQABgAIAAAAIQCmfwmS4QAAAAsBAAAPAAAAAAAAAAAAAAAAAK8EAABkcnMvZG93bnJldi54&#10;bWxQSwUGAAAAAAQABADzAAAAvQUAAAAA&#10;" path="m,l1663839,716191,,1433918,653656,716191,,xm,e" fillcolor="blue" stroked="f" strokeweight="1pt">
                <v:stroke joinstyle="miter"/>
                <v:path arrowok="t"/>
                <w10:wrap anchorx="page"/>
              </v:shape>
            </w:pict>
          </mc:Fallback>
        </mc:AlternateContent>
      </w:r>
      <w:r>
        <w:rPr>
          <w:noProof/>
        </w:rPr>
        <mc:AlternateContent>
          <mc:Choice Requires="wps">
            <w:drawing>
              <wp:anchor distT="0" distB="0" distL="114300" distR="114300" simplePos="0" relativeHeight="251657728" behindDoc="0" locked="0" layoutInCell="1" allowOverlap="1" wp14:anchorId="722112D0" wp14:editId="79DB995D">
                <wp:simplePos x="0" y="0"/>
                <wp:positionH relativeFrom="page">
                  <wp:posOffset>3556625</wp:posOffset>
                </wp:positionH>
                <wp:positionV relativeFrom="paragraph">
                  <wp:posOffset>-244598</wp:posOffset>
                </wp:positionV>
                <wp:extent cx="1261592" cy="1438490"/>
                <wp:effectExtent l="0" t="0" r="0" b="0"/>
                <wp:wrapNone/>
                <wp:docPr id="141" name="Freeform 141"/>
                <wp:cNvGraphicFramePr/>
                <a:graphic xmlns:a="http://schemas.openxmlformats.org/drawingml/2006/main">
                  <a:graphicData uri="http://schemas.microsoft.com/office/word/2010/wordprocessingShape">
                    <wps:wsp>
                      <wps:cNvSpPr/>
                      <wps:spPr>
                        <a:xfrm>
                          <a:off x="0" y="0"/>
                          <a:ext cx="1261592" cy="1438490"/>
                        </a:xfrm>
                        <a:custGeom>
                          <a:avLst/>
                          <a:gdLst/>
                          <a:ahLst/>
                          <a:cxnLst/>
                          <a:rect l="l" t="t" r="r" b="b"/>
                          <a:pathLst>
                            <a:path w="1261592" h="1438490">
                              <a:moveTo>
                                <a:pt x="0" y="0"/>
                              </a:moveTo>
                              <a:lnTo>
                                <a:pt x="1261592" y="719239"/>
                              </a:lnTo>
                              <a:lnTo>
                                <a:pt x="0" y="1438490"/>
                              </a:lnTo>
                              <a:lnTo>
                                <a:pt x="498233" y="717715"/>
                              </a:lnTo>
                              <a:close/>
                              <a:moveTo>
                                <a:pt x="0" y="0"/>
                              </a:moveTo>
                            </a:path>
                          </a:pathLst>
                        </a:custGeom>
                        <a:solidFill>
                          <a:srgbClr val="B4B5B4">
                            <a:alpha val="100000"/>
                          </a:srgbClr>
                        </a:solidFill>
                        <a:ln w="12700">
                          <a:noFill/>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136073EC" id="Freeform 141" o:spid="_x0000_s1026" style="position:absolute;margin-left:280.05pt;margin-top:-19.25pt;width:99.35pt;height:113.25pt;z-index:251657728;visibility:visible;mso-wrap-style:square;mso-wrap-distance-left:9pt;mso-wrap-distance-top:0;mso-wrap-distance-right:9pt;mso-wrap-distance-bottom:0;mso-position-horizontal:absolute;mso-position-horizontal-relative:page;mso-position-vertical:absolute;mso-position-vertical-relative:text;v-text-anchor:top" coordsize="1261592,14384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9V4mXAIAAIoFAAAOAAAAZHJzL2Uyb0RvYy54bWysVNuO2yAQfa/Uf0C8dx07yeaiJCulq+1L&#10;1Va72w8gGMeWMCBgc/n7DoOxvWn7UtUPgJmZM2fOAJuHSyvJSVjXaLWl+d2EEqG4Lht13NKfr0+f&#10;lpQ4z1TJpFZiS6/C0Yfdxw+bs1mLQtdalsISAFFufTZbWntv1lnmeC1a5u60EQqMlbYt8/Brj1lp&#10;2RnQW5kVk8l9dta2NFZz4RzsPkYj3SF+VQnuv1eVE57ILQVuHkeL4yGM2W7D1kfLTN3wjgb7BxYt&#10;axQk7aEemWfkzTa/QbUNt9rpyt9x3Wa6qhousAaoJp/cVPNSMyOwFhDHmV4m9/9g+bfTi/lhQYaz&#10;cWsHy1DFpbJtmIEfuaBY114scfGEw2Ze3OfzVUEJB1s+my5nK5QzG8L5m/NfhEYodvrqfFS7TCtW&#10;pxW/qLS00LPQLYnd8pRAtywl0K1D7JZhPsQFfmFJziMu9UAl2Ft9Eq8aPf1NIUBzsEo19uorg8IW&#10;+aqYrkJiCEhuaTYj0PcKJI80R8/ZallMp5Qg7mKRz29wudROoEYDtXGOpG+yAqWgAHLrVYHNse5O&#10;y6Z8aqQMKjh7PHyWlpwYCLyf7ef7GZ5aJk3N4m4+CV9HrPPHBO+ApIqyL8A1ACsdUiSVwH84Tbjy&#10;VymCn1TPoiJNCeenwEC86KLnxDgXyufRVLNSRFLzMafwNISIriUAGJAryN9jdwDJM4Ik7Miy8w+h&#10;At+JPjhW9BdiMbiPwMxa+T64bZS2f6pMQlVd5uifRIrSBJUOurziVUT14MJjhd3jFF6U8T+GD0/o&#10;7hcAAAD//wMAUEsDBBQABgAIAAAAIQBNzGy04AAAAAsBAAAPAAAAZHJzL2Rvd25yZXYueG1sTI/B&#10;TsMwEETvSPyDtUhcUGsXlGKFOFVLlQM3aBBnNzZxIF5HsZsGvp7lBMfVPs28KTaz79lkx9gFVLBa&#10;CmAWm2A6bBW81tVCAotJo9F9QKvgy0bYlJcXhc5NOOOLnQ6pZRSCMdcKXEpDznlsnPU6LsNgkX7v&#10;YfQ60Tm23Iz6TOG+57dCrLnXHVKD04N9dLb5PJy8gu8d3zXd242o3HO9rab9vn7yH0pdX83bB2DJ&#10;zukPhl99UoeSnI7hhCayXkG2FitCFSzuZAaMiPtM0pgjoVIK4GXB/28ofwAAAP//AwBQSwECLQAU&#10;AAYACAAAACEAtoM4kv4AAADhAQAAEwAAAAAAAAAAAAAAAAAAAAAAW0NvbnRlbnRfVHlwZXNdLnht&#10;bFBLAQItABQABgAIAAAAIQA4/SH/1gAAAJQBAAALAAAAAAAAAAAAAAAAAC8BAABfcmVscy8ucmVs&#10;c1BLAQItABQABgAIAAAAIQA69V4mXAIAAIoFAAAOAAAAAAAAAAAAAAAAAC4CAABkcnMvZTJvRG9j&#10;LnhtbFBLAQItABQABgAIAAAAIQBNzGy04AAAAAsBAAAPAAAAAAAAAAAAAAAAALYEAABkcnMvZG93&#10;bnJldi54bWxQSwUGAAAAAAQABADzAAAAwwUAAAAA&#10;" path="m,l1261592,719239,,1438490,498233,717715,,xm,e" fillcolor="#b4b5b4" stroked="f" strokeweight="1pt">
                <v:stroke joinstyle="miter"/>
                <v:path arrowok="t"/>
                <w10:wrap anchorx="page"/>
              </v:shape>
            </w:pict>
          </mc:Fallback>
        </mc:AlternateContent>
      </w:r>
      <w:r>
        <w:rPr>
          <w:noProof/>
        </w:rPr>
        <mc:AlternateContent>
          <mc:Choice Requires="wps">
            <w:drawing>
              <wp:anchor distT="0" distB="0" distL="114300" distR="114300" simplePos="0" relativeHeight="251663872" behindDoc="0" locked="0" layoutInCell="1" allowOverlap="1" wp14:anchorId="789782E3" wp14:editId="67853347">
                <wp:simplePos x="0" y="0"/>
                <wp:positionH relativeFrom="page">
                  <wp:posOffset>3087342</wp:posOffset>
                </wp:positionH>
                <wp:positionV relativeFrom="paragraph">
                  <wp:posOffset>29691</wp:posOffset>
                </wp:positionV>
                <wp:extent cx="97510" cy="99047"/>
                <wp:effectExtent l="0" t="0" r="0" b="0"/>
                <wp:wrapNone/>
                <wp:docPr id="142" name="Freeform 142"/>
                <wp:cNvGraphicFramePr/>
                <a:graphic xmlns:a="http://schemas.openxmlformats.org/drawingml/2006/main">
                  <a:graphicData uri="http://schemas.microsoft.com/office/word/2010/wordprocessingShape">
                    <wps:wsp>
                      <wps:cNvSpPr/>
                      <wps:spPr>
                        <a:xfrm>
                          <a:off x="0" y="0"/>
                          <a:ext cx="97510" cy="99047"/>
                        </a:xfrm>
                        <a:custGeom>
                          <a:avLst/>
                          <a:gdLst/>
                          <a:ahLst/>
                          <a:cxnLst/>
                          <a:rect l="l" t="t" r="r" b="b"/>
                          <a:pathLst>
                            <a:path w="97510" h="99047">
                              <a:moveTo>
                                <a:pt x="97510" y="99047"/>
                              </a:moveTo>
                              <a:lnTo>
                                <a:pt x="0" y="63996"/>
                              </a:lnTo>
                              <a:lnTo>
                                <a:pt x="24371"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1232473A" id="Freeform 142" o:spid="_x0000_s1026" style="position:absolute;margin-left:243.1pt;margin-top:2.35pt;width:7.7pt;height:7.8pt;z-index:251663872;visibility:visible;mso-wrap-style:square;mso-wrap-distance-left:9pt;mso-wrap-distance-top:0;mso-wrap-distance-right:9pt;mso-wrap-distance-bottom:0;mso-position-horizontal:absolute;mso-position-horizontal-relative:page;mso-position-vertical:absolute;mso-position-vertical-relative:text;v-text-anchor:top" coordsize="97510,9904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YyxtTwIAAEAFAAAOAAAAZHJzL2Uyb0RvYy54bWysVE2P0zAQvSPxHyzfaZJ2d0urpntgVS4I&#10;ELv8ANcfTSTHtmy3af8943GSdhfEAZFDMvHMPL/3Js7m8dxpcpI+tNbUtJqVlEjDrWjNoaY/X3Yf&#10;PlISIjOCaWtkTS8y0Mft+3eb3q3l3DZWC+kJgJiw7l1NmxjduigCb2THwsw6aSCprO9YhFd/KIRn&#10;PaB3upiX5UPRWy+ct1yGAKtPOUm3iK+U5PGbUkFGomsK3CLePd736V5sN2x98Mw1LR9osH9g0bHW&#10;wKYT1BOLjBx9+xtU13Jvg1Vxxm1XWKVaLlEDqKnKN2qeG+YkagFzgptsCv8Pln89PbvvHmzoXVgH&#10;CJOKs/JdegI/ckazLpNZ8hwJh8XV8r4CRzlkVqvybpmsLK6t/BjiZ2kRhp2+hJidFmPEmjHiZzOG&#10;HuaVJqVxUpESmJSnBCa1z5NyLKa+xC2FpJ94NCONlOvsSb5YrIpJwMD1DdVrlTa31aAKKh8Wq9XD&#10;IGrMj0+HqPO7xbLCWvyOQHzOQ5DIoR0TYVi8tcTYXas1eqJNklGVi8US7GRwCLwREHVO1DSYA35X&#10;wepWpJYkKvjD/pP25MTAqx1eWMS0a1hercp0DfSHeiT0CsjboxF5btpA+voNYBQvWqb9tPkhFWkF&#10;ODnPbNLxlBMFxrk0scqphgmZOdzfUhg7kAQCJmQFiibsAWCszCAjdmY51KdWiad7ai7/Riw3Tx24&#10;szVxau5aY/2fADSoGnbO9aNJ2Zrk0t6KCx4gdA+OKSocfinpP3D7ju3XH9/2FwAAAP//AwBQSwME&#10;FAAGAAgAAAAhAH5P4cLfAAAACAEAAA8AAABkcnMvZG93bnJldi54bWxMj8FOwzAQRO9I/IO1SNyo&#10;3UBDCXGqqlIlTpEoiPM2XmLT2I5iNw35eswJbrOa0czbcjPZjo00BOOdhOVCACPXeGVcK+H9bX+3&#10;BhYiOoWddyThmwJsquurEgvlL+6VxkNsWSpxoUAJOsa+4Dw0miyGhe/JJe/TDxZjOoeWqwEvqdx2&#10;PBMi5xaNSwsae9ppak6Hs5VQ1yccv3azbl4+nlamNfO23s9S3t5M22dgkab4F4Zf/IQOVWI6+rNT&#10;gXUSHtZ5lqJJPAJL/kosc2BHCZm4B16V/P8D1Q8AAAD//wMAUEsBAi0AFAAGAAgAAAAhALaDOJL+&#10;AAAA4QEAABMAAAAAAAAAAAAAAAAAAAAAAFtDb250ZW50X1R5cGVzXS54bWxQSwECLQAUAAYACAAA&#10;ACEAOP0h/9YAAACUAQAACwAAAAAAAAAAAAAAAAAvAQAAX3JlbHMvLnJlbHNQSwECLQAUAAYACAAA&#10;ACEAYmMsbU8CAABABQAADgAAAAAAAAAAAAAAAAAuAgAAZHJzL2Uyb0RvYy54bWxQSwECLQAUAAYA&#10;CAAAACEAfk/hwt8AAAAIAQAADwAAAAAAAAAAAAAAAACpBAAAZHJzL2Rvd25yZXYueG1sUEsFBgAA&#10;AAAEAAQA8wAAALUFAAAAAA==&#10;" path="m97510,99047l,63996,24371,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99712" behindDoc="0" locked="0" layoutInCell="1" allowOverlap="1" wp14:anchorId="7C0D0B86" wp14:editId="1B8000A1">
                <wp:simplePos x="0" y="0"/>
                <wp:positionH relativeFrom="page">
                  <wp:posOffset>4941642</wp:posOffset>
                </wp:positionH>
                <wp:positionV relativeFrom="paragraph">
                  <wp:posOffset>37309</wp:posOffset>
                </wp:positionV>
                <wp:extent cx="117322" cy="94474"/>
                <wp:effectExtent l="0" t="0" r="0" b="0"/>
                <wp:wrapNone/>
                <wp:docPr id="143" name="Freeform 143"/>
                <wp:cNvGraphicFramePr/>
                <a:graphic xmlns:a="http://schemas.openxmlformats.org/drawingml/2006/main">
                  <a:graphicData uri="http://schemas.microsoft.com/office/word/2010/wordprocessingShape">
                    <wps:wsp>
                      <wps:cNvSpPr/>
                      <wps:spPr>
                        <a:xfrm>
                          <a:off x="0" y="0"/>
                          <a:ext cx="117322" cy="94474"/>
                        </a:xfrm>
                        <a:custGeom>
                          <a:avLst/>
                          <a:gdLst/>
                          <a:ahLst/>
                          <a:cxnLst/>
                          <a:rect l="l" t="t" r="r" b="b"/>
                          <a:pathLst>
                            <a:path w="117322" h="94474">
                              <a:moveTo>
                                <a:pt x="38087" y="6095"/>
                              </a:moveTo>
                              <a:lnTo>
                                <a:pt x="45707" y="4572"/>
                              </a:lnTo>
                              <a:lnTo>
                                <a:pt x="51803" y="3048"/>
                              </a:lnTo>
                              <a:lnTo>
                                <a:pt x="57898" y="1523"/>
                              </a:lnTo>
                              <a:lnTo>
                                <a:pt x="63994" y="0"/>
                              </a:lnTo>
                              <a:lnTo>
                                <a:pt x="68554" y="1523"/>
                              </a:lnTo>
                              <a:lnTo>
                                <a:pt x="74650" y="1523"/>
                              </a:lnTo>
                              <a:lnTo>
                                <a:pt x="80746" y="3048"/>
                              </a:lnTo>
                              <a:lnTo>
                                <a:pt x="86842" y="4572"/>
                              </a:lnTo>
                              <a:lnTo>
                                <a:pt x="95986" y="9142"/>
                              </a:lnTo>
                              <a:lnTo>
                                <a:pt x="100558" y="12190"/>
                              </a:lnTo>
                              <a:lnTo>
                                <a:pt x="106654" y="18286"/>
                              </a:lnTo>
                              <a:lnTo>
                                <a:pt x="111226" y="21335"/>
                              </a:lnTo>
                              <a:lnTo>
                                <a:pt x="112750" y="24383"/>
                              </a:lnTo>
                              <a:lnTo>
                                <a:pt x="114274" y="30478"/>
                              </a:lnTo>
                              <a:lnTo>
                                <a:pt x="115798" y="35050"/>
                              </a:lnTo>
                              <a:lnTo>
                                <a:pt x="117322" y="39623"/>
                              </a:lnTo>
                              <a:lnTo>
                                <a:pt x="117322" y="56374"/>
                              </a:lnTo>
                              <a:lnTo>
                                <a:pt x="114274" y="60946"/>
                              </a:lnTo>
                              <a:lnTo>
                                <a:pt x="112750" y="67042"/>
                              </a:lnTo>
                              <a:lnTo>
                                <a:pt x="109702" y="68566"/>
                              </a:lnTo>
                              <a:lnTo>
                                <a:pt x="105130" y="73138"/>
                              </a:lnTo>
                              <a:lnTo>
                                <a:pt x="100558" y="77710"/>
                              </a:lnTo>
                              <a:lnTo>
                                <a:pt x="95986" y="80758"/>
                              </a:lnTo>
                              <a:lnTo>
                                <a:pt x="91414" y="85330"/>
                              </a:lnTo>
                              <a:lnTo>
                                <a:pt x="86842" y="86854"/>
                              </a:lnTo>
                              <a:lnTo>
                                <a:pt x="82270" y="88378"/>
                              </a:lnTo>
                              <a:lnTo>
                                <a:pt x="76174" y="89902"/>
                              </a:lnTo>
                              <a:lnTo>
                                <a:pt x="68554" y="91426"/>
                              </a:lnTo>
                              <a:lnTo>
                                <a:pt x="62470" y="94474"/>
                              </a:lnTo>
                              <a:lnTo>
                                <a:pt x="45707" y="94474"/>
                              </a:lnTo>
                              <a:lnTo>
                                <a:pt x="39610" y="92950"/>
                              </a:lnTo>
                              <a:lnTo>
                                <a:pt x="35040" y="91426"/>
                              </a:lnTo>
                              <a:lnTo>
                                <a:pt x="30467" y="89902"/>
                              </a:lnTo>
                              <a:lnTo>
                                <a:pt x="24371" y="88378"/>
                              </a:lnTo>
                              <a:lnTo>
                                <a:pt x="19799" y="85330"/>
                              </a:lnTo>
                              <a:lnTo>
                                <a:pt x="15228" y="80758"/>
                              </a:lnTo>
                              <a:lnTo>
                                <a:pt x="12180" y="76186"/>
                              </a:lnTo>
                              <a:lnTo>
                                <a:pt x="7620" y="70090"/>
                              </a:lnTo>
                              <a:lnTo>
                                <a:pt x="4572" y="67042"/>
                              </a:lnTo>
                              <a:lnTo>
                                <a:pt x="1524" y="60946"/>
                              </a:lnTo>
                              <a:lnTo>
                                <a:pt x="1524" y="51802"/>
                              </a:lnTo>
                              <a:lnTo>
                                <a:pt x="0" y="47243"/>
                              </a:lnTo>
                              <a:lnTo>
                                <a:pt x="1524" y="42671"/>
                              </a:lnTo>
                              <a:lnTo>
                                <a:pt x="3048" y="38098"/>
                              </a:lnTo>
                              <a:lnTo>
                                <a:pt x="4572" y="33527"/>
                              </a:lnTo>
                              <a:lnTo>
                                <a:pt x="9144" y="27430"/>
                              </a:lnTo>
                              <a:lnTo>
                                <a:pt x="12180" y="22859"/>
                              </a:lnTo>
                              <a:lnTo>
                                <a:pt x="15228" y="19811"/>
                              </a:lnTo>
                              <a:lnTo>
                                <a:pt x="19799" y="15239"/>
                              </a:lnTo>
                              <a:lnTo>
                                <a:pt x="25896" y="12190"/>
                              </a:lnTo>
                              <a:lnTo>
                                <a:pt x="31992" y="9142"/>
                              </a:lnTo>
                              <a:lnTo>
                                <a:pt x="38087" y="6095"/>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58FF39CF" id="Freeform 143" o:spid="_x0000_s1026" style="position:absolute;margin-left:389.1pt;margin-top:2.95pt;width:9.25pt;height:7.45pt;z-index:251699712;visibility:visible;mso-wrap-style:square;mso-wrap-distance-left:9pt;mso-wrap-distance-top:0;mso-wrap-distance-right:9pt;mso-wrap-distance-bottom:0;mso-position-horizontal:absolute;mso-position-horizontal-relative:page;mso-position-vertical:absolute;mso-position-vertical-relative:text;v-text-anchor:top" coordsize="117322,944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G8DIgQAANQNAAAOAAAAZHJzL2Uyb0RvYy54bWysV02P5CYQvUfKf7B8zzTgD6A1PXvIanKJ&#10;kii7+QGMjbst2cYCT/fMv08Bxu5NVjCK0gebtovi1atXUH789DYO2VVq06vplOMHlGdyalTbT+dT&#10;/tfX559YnplFTK0Y1CRP+bs0+aenH394vM1HSdRFDa3UGTiZzPE2n/LLsszHw8E0FzkK86BmOcHL&#10;TulRLPBXnw+tFjfwPg4HglB9uCndzlo10hh4+tm/zJ+c/66TzfJ71xm5ZMMpB2yLu2p3fbHXw9Oj&#10;OJ61mC99s8IQ/wHFKPoJFt1cfRaLyF51/y9XY99oZVS3PDRqPKiu6xvpYoBoMPpHNF8uYpYuFiDH&#10;zBtN5v9z2/x2/TL/oYGG22yOBoY2irdOj/YO+LI3R9b7RpZ8W7IGHmJMC0LyrIFXvCxpabk87HOb&#10;V7P8IpXzI66/msVT3YaRuIRR8zaFoYaE2VQNLlVLnkGqdJ5Bql58qmax2HkWnB1mtx3IJeCwL0d1&#10;lV+VM1tsCAVDjOYZYK0Rr1aou9Ew3RuXFUXeGEZkNQ4m4T47vxVmqHB+C1SyuCllHKoBIOCKFFHT&#10;uuC8dKZOocBqWDXc/eo1qypvl3RJy7qCAvjI6gyB8cdiYjUrQQPgNckUrzjzXjmGOV4sIZxw92Fh&#10;hKpqpYpgHucAo7oOJDACS0Q9Y0yIR0FwUQQhhOXDfYWBCV05I2XB4inDEBTUgKUClEDjUsC4oqsW&#10;igrBGnHMvtCsZ14nlBOqEoyrutiKMgQW7iHADTNUBeQ8DmNjo6YomUFOkRcGaLROeEYVLrw2aYGL&#10;BHW7NiilOE7drjnQNCgqFh+oEvv8saoAODHbXfYwAvFFbQmhPjjGioQuaI1XDTHOgb+Y3732bT3F&#10;Ga5JuWK436mDGMLdi2Lf/NK2oEfIgNU8JzwhYxB6udom8UIF1X4DTvMApUmxw5DmF3PKubdN5hh2&#10;VOL3oLR2MIFjwPmFDCa2IFqT1RShxNbm9lTL7gcKriJevB8o5GBqz664xjzQkgLHUS0CV351ECIk&#10;IyZbd0y6XZIh2AJjplv4sFETGjWFEvAAYA9O1O6eK8hvxaNudw1gznA8sF1b9iyO+yUV4/4UAjQJ&#10;ERSYc7+TJs/N7zY5vrqhhbD9kuvQth4KHt53aZN67ocBMmLbDddZoaKAMmwENOZ6amE0zu0pN9PZ&#10;9bpGDX1rp9gZRp9ffh50dhXQvj27nzMSw3wR/ikc6/BbCV/tHaBvHGn1OrVBFvB670vdaHkfpEf4&#10;p+yyvoXejng09pNBbhBE08hpwf7VRbTSY6juIYQZDsQwgUPruYOINt+rg2DpnQTfHuVqb6dK98Wx&#10;TUYxYH7yNsOtrKZlmzz2k9LfczBAVOvK3j6Q5KmxLL2o9t019Y49+HRwEa6fOfbb5P6/m75/jD39&#10;DQAA//8DAFBLAwQUAAYACAAAACEABXalZ98AAAAIAQAADwAAAGRycy9kb3ducmV2LnhtbEyPzU7D&#10;MBCE70i8g7VI3KhDJJo0zabiV6jHFlT16MYmThOvQ+y07ttjTnAczWjmm3IVTM9OanStJYT7WQJM&#10;UW1lSw3C58fbXQ7MeUFS9JYUwkU5WFXXV6UopD3TRp22vmGxhFwhELT3Q8G5q7Uyws3soCh6X3Y0&#10;wkc5NlyO4hzLTc/TJJlzI1qKC1oM6lmruttOBuF1f/x+mXbrp3A5hi7l7zvdrQ3i7U14XALzKvi/&#10;MPziR3SoItPBTiQd6xGyLE9jFOFhASz62WKeATsgpEkOvCr5/wPVDwAAAP//AwBQSwECLQAUAAYA&#10;CAAAACEAtoM4kv4AAADhAQAAEwAAAAAAAAAAAAAAAAAAAAAAW0NvbnRlbnRfVHlwZXNdLnhtbFBL&#10;AQItABQABgAIAAAAIQA4/SH/1gAAAJQBAAALAAAAAAAAAAAAAAAAAC8BAABfcmVscy8ucmVsc1BL&#10;AQItABQABgAIAAAAIQBh+G8DIgQAANQNAAAOAAAAAAAAAAAAAAAAAC4CAABkcnMvZTJvRG9jLnht&#10;bFBLAQItABQABgAIAAAAIQAFdqVn3wAAAAgBAAAPAAAAAAAAAAAAAAAAAHwGAABkcnMvZG93bnJl&#10;di54bWxQSwUGAAAAAAQABADzAAAAiAcAAAAA&#10;" path="m38087,6095l45707,4572,51803,3048,57898,1523,63994,r4560,1523l74650,1523r6096,1525l86842,4572r9144,4570l100558,12190r6096,6096l111226,21335r1524,3048l114274,30478r1524,4572l117322,39623r,16751l114274,60946r-1524,6096l109702,68566r-4572,4572l100558,77710r-4572,3048l91414,85330r-4572,1524l82270,88378r-6096,1524l68554,91426r-6084,3048l45707,94474,39610,92950,35040,91426,30467,89902,24371,88378,19799,85330,15228,80758,12180,76186,7620,70090,4572,67042,1524,60946r,-9144l,47243,1524,42671,3048,38098,4572,33527,9144,27430r3036,-4571l15228,19811r4571,-4572l25896,12190,31992,9142,38087,6095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65920" behindDoc="0" locked="0" layoutInCell="1" allowOverlap="1" wp14:anchorId="18A4D82A" wp14:editId="0705752A">
                <wp:simplePos x="0" y="0"/>
                <wp:positionH relativeFrom="page">
                  <wp:posOffset>3140661</wp:posOffset>
                </wp:positionH>
                <wp:positionV relativeFrom="paragraph">
                  <wp:posOffset>61690</wp:posOffset>
                </wp:positionV>
                <wp:extent cx="16764" cy="45719"/>
                <wp:effectExtent l="0" t="0" r="0" b="0"/>
                <wp:wrapNone/>
                <wp:docPr id="144" name="Freeform 144"/>
                <wp:cNvGraphicFramePr/>
                <a:graphic xmlns:a="http://schemas.openxmlformats.org/drawingml/2006/main">
                  <a:graphicData uri="http://schemas.microsoft.com/office/word/2010/wordprocessingShape">
                    <wps:wsp>
                      <wps:cNvSpPr/>
                      <wps:spPr>
                        <a:xfrm>
                          <a:off x="0" y="0"/>
                          <a:ext cx="16764" cy="45719"/>
                        </a:xfrm>
                        <a:custGeom>
                          <a:avLst/>
                          <a:gdLst/>
                          <a:ahLst/>
                          <a:cxnLst/>
                          <a:rect l="l" t="t" r="r" b="b"/>
                          <a:pathLst>
                            <a:path w="16764" h="45719">
                              <a:moveTo>
                                <a:pt x="16764" y="0"/>
                              </a:moveTo>
                              <a:lnTo>
                                <a:pt x="0" y="45719"/>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3E45FA5B" id="Freeform 144" o:spid="_x0000_s1026" style="position:absolute;margin-left:247.3pt;margin-top:4.85pt;width:1.3pt;height:3.6pt;z-index:251665920;visibility:visible;mso-wrap-style:square;mso-wrap-distance-left:9pt;mso-wrap-distance-top:0;mso-wrap-distance-right:9pt;mso-wrap-distance-bottom:0;mso-position-horizontal:absolute;mso-position-horizontal-relative:page;mso-position-vertical:absolute;mso-position-vertical-relative:text;v-text-anchor:top" coordsize="16764,4571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UymUOgIAABQFAAAOAAAAZHJzL2Uyb0RvYy54bWysVMGO0zAQvSPxD5bvNEl3t4Wo6R5YlQsC&#10;xC4f4NpOY8mxLdtt2r9nPE7SsiAOiBySiWfm+b03cTaP516Tk/RBWdPQalFSIg23QplDQ3+87N69&#10;pyREZgTT1siGXmSgj9u3bzaDq+XSdlYL6QmAmFAPrqFdjK4uisA72bOwsE4aSLbW9yzCqz8UwrMB&#10;0HtdLMtyVQzWC+ctlyHA6lNO0i3it63k8WvbBhmJbihwi3j3eN+ne7HdsPrgmesUH2mwf2DRM2Vg&#10;0xnqiUVGjl79BtUr7m2wbVxw2xe2bRWXqAHUVOUrNc8dcxK1gDnBzTaF/wfLv5ye3TcPNgwu1AHC&#10;pOLc+j49gR85o1mX2Sx5joTDYrVar+4p4ZC5f1hXH5KVxbWVH0P8JC3CsNPnELPTYopYN0X8bKbQ&#10;w7zSpDROKlICk/KUwKT2eVKOxdSXuKWQDDOPbqKRcr09yReLVTEJGLlOIoDmtUKb20r4Rl4Jynlo&#10;SRuixJkELN7KNHantEad2iC18u5uDRYx+LC9ERD1TjQ0mAN+K8FqJVJLIhr8Yf9Re3JioH+HFxYx&#10;7TqWV6syXaPPYz0S+gXI26MReRbaQPo6V4ziRcu0nzbfZUuUAHeWmU06cnKmwDiXJlY51TEhM4eH&#10;WwpTB5JAwITcgqIZewSYKjPIhJ1ZjvWpVeKJnZvLvxHLzXMH7mxNnJt7Zaz/E4AGVePOuX4yKVuT&#10;XNpbccFDge7B0UOF428ine3bd2y//sy2PwEAAP//AwBQSwMEFAAGAAgAAAAhAKDM/hffAAAACAEA&#10;AA8AAABkcnMvZG93bnJldi54bWxMj0FPhDAQhe8m/odmTLy5RYJgkbLZmBij8bLIZvXWhRHI0ilp&#10;uwv+e+tJj5P35b1vivWiR3ZG6wZDEm5XETCkxrQDdRLq96ebe2DOK2rVaAglfKODdXl5Uai8NTNt&#10;8Vz5joUScrmS0Hs/5Zy7pket3MpMSCH7MlYrH07b8daqOZTrkcdRlHKtBgoLvZrwscfmWJ20hFl8&#10;vNg51vX+mL3u3urq81ls7qS8vlo2D8A8Lv4Phl/9oA5lcDqYE7WOjRISkaQBlSAyYCFPRBYDOwQw&#10;FcDLgv9/oPwBAAD//wMAUEsBAi0AFAAGAAgAAAAhALaDOJL+AAAA4QEAABMAAAAAAAAAAAAAAAAA&#10;AAAAAFtDb250ZW50X1R5cGVzXS54bWxQSwECLQAUAAYACAAAACEAOP0h/9YAAACUAQAACwAAAAAA&#10;AAAAAAAAAAAvAQAAX3JlbHMvLnJlbHNQSwECLQAUAAYACAAAACEAulMplDoCAAAUBQAADgAAAAAA&#10;AAAAAAAAAAAuAgAAZHJzL2Uyb0RvYy54bWxQSwECLQAUAAYACAAAACEAoMz+F98AAAAIAQAADwAA&#10;AAAAAAAAAAAAAACUBAAAZHJzL2Rvd25yZXYueG1sUEsFBgAAAAAEAAQA8wAAAKAFAAAAAA==&#10;" path="m16764,l,45719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64896" behindDoc="0" locked="0" layoutInCell="1" allowOverlap="1" wp14:anchorId="776C7EAE" wp14:editId="1844E2C8">
                <wp:simplePos x="0" y="0"/>
                <wp:positionH relativeFrom="page">
                  <wp:posOffset>3187895</wp:posOffset>
                </wp:positionH>
                <wp:positionV relativeFrom="paragraph">
                  <wp:posOffset>76928</wp:posOffset>
                </wp:positionV>
                <wp:extent cx="19811" cy="53327"/>
                <wp:effectExtent l="0" t="0" r="0" b="0"/>
                <wp:wrapNone/>
                <wp:docPr id="145" name="Freeform 145"/>
                <wp:cNvGraphicFramePr/>
                <a:graphic xmlns:a="http://schemas.openxmlformats.org/drawingml/2006/main">
                  <a:graphicData uri="http://schemas.microsoft.com/office/word/2010/wordprocessingShape">
                    <wps:wsp>
                      <wps:cNvSpPr/>
                      <wps:spPr>
                        <a:xfrm>
                          <a:off x="0" y="0"/>
                          <a:ext cx="19811" cy="53327"/>
                        </a:xfrm>
                        <a:custGeom>
                          <a:avLst/>
                          <a:gdLst/>
                          <a:ahLst/>
                          <a:cxnLst/>
                          <a:rect l="l" t="t" r="r" b="b"/>
                          <a:pathLst>
                            <a:path w="19811" h="53327">
                              <a:moveTo>
                                <a:pt x="19811" y="0"/>
                              </a:moveTo>
                              <a:lnTo>
                                <a:pt x="0" y="53327"/>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1D2AE802" id="Freeform 145" o:spid="_x0000_s1026" style="position:absolute;margin-left:251pt;margin-top:6.05pt;width:1.55pt;height:4.2pt;z-index:251664896;visibility:visible;mso-wrap-style:square;mso-wrap-distance-left:9pt;mso-wrap-distance-top:0;mso-wrap-distance-right:9pt;mso-wrap-distance-bottom:0;mso-position-horizontal:absolute;mso-position-horizontal-relative:page;mso-position-vertical:absolute;mso-position-vertical-relative:text;v-text-anchor:top" coordsize="19811,5332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45AlOQIAABQFAAAOAAAAZHJzL2Uyb0RvYy54bWysVE2P0zAQvSPxHyzfaZJWyy5V0z2wKhcE&#10;iF1+gOuPxpJjW7bbtP+e8ThJy4I4IHJIJp6Z5/fexNk8nntDTjJE7WxLm0VNibTcCW0PLf3xsnv3&#10;QElMzApmnJUtvchIH7dv32wGv5ZL1zkjZCAAYuN68C3tUvLrqoq8kz2LC+elhaRyoWcJXsOhEoEN&#10;gN6balnX76vBBeGD4zJGWH0qSbpFfKUkT1+VijIR01LglvAe8L7P92q7YetDYL7TfKTB/oFFz7SF&#10;TWeoJ5YYOQb9G1SveXDRqbTgrq+cUppL1ABqmvqVmueOeYlawJzoZ5vi/4PlX07P/lsAGwYf1xHC&#10;rOKsQp+fwI+c0azLbJY8J8Jhsfnw0DSUcMjcrVbL+2xldW3lx5g+SYcw7PQ5puK0mCLWTRE/2ykM&#10;MK88KYOTSpTApAIlMKl9mZRnKfdlbjkkw8yjm2jkXO9O8sVhVcoCRq6TCKB5rTD2thK+kVeCSh5a&#10;8oYocSYBi7cyrdtpY1CnsUitXq3uwSIGH3awAqLei5ZGe8BvJTqjRW7JRGM47D+aQE4M9O/wwiJm&#10;fMfKalPna/R5rEdCvwAFd7SizMJYSF/nilG6GJn3M/a7VEQLcGdZ2OQjJ2cKjHNpU1NSHROycLi7&#10;pTB1IAkEzMgKFM3YI8BUWUAm7MJyrM+tEk/s3Fz/jVhpnjtwZ2fT3Nxr68KfAAyoGncu9ZNJxZrs&#10;0t6JCx4KdA+OHiocfxP5bN++Y/v1Z7b9CQAA//8DAFBLAwQUAAYACAAAACEAZ/LmRd4AAAAJAQAA&#10;DwAAAGRycy9kb3ducmV2LnhtbEyPS0/DMBCE70j8B2uRuFG7VgMoxKlQpXLiQnmoRzfePIS9jmK3&#10;Dfx6lhPcdjWzs99U6zl4ccIpDZEMLBcKBFIT3UCdgbfX7c09iJQtOesjoYEvTLCuLy8qW7p4phc8&#10;7XInOIRSaQ30OY+llKnpMdi0iCMSa22cgs28Tp10kz1zePBSK3Urgx2IP/R2xE2PzefuGBjj7t3n&#10;djV+b/b7Vfuhn3W37Z+Mub6aHx9AZJzznxl+8fkGamY6xCO5JLyBQmnuklnQSxBsKFTBw8GAVgXI&#10;upL/G9Q/AAAA//8DAFBLAQItABQABgAIAAAAIQC2gziS/gAAAOEBAAATAAAAAAAAAAAAAAAAAAAA&#10;AABbQ29udGVudF9UeXBlc10ueG1sUEsBAi0AFAAGAAgAAAAhADj9If/WAAAAlAEAAAsAAAAAAAAA&#10;AAAAAAAALwEAAF9yZWxzLy5yZWxzUEsBAi0AFAAGAAgAAAAhAArjkCU5AgAAFAUAAA4AAAAAAAAA&#10;AAAAAAAALgIAAGRycy9lMm9Eb2MueG1sUEsBAi0AFAAGAAgAAAAhAGfy5kXeAAAACQEAAA8AAAAA&#10;AAAAAAAAAAAAkwQAAGRycy9kb3ducmV2LnhtbFBLBQYAAAAABAAEAPMAAACeBQAAAAA=&#10;" path="m19811,l,53327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62848" behindDoc="0" locked="0" layoutInCell="1" allowOverlap="1" wp14:anchorId="25BCD904" wp14:editId="58DE376F">
                <wp:simplePos x="0" y="0"/>
                <wp:positionH relativeFrom="page">
                  <wp:posOffset>3049248</wp:posOffset>
                </wp:positionH>
                <wp:positionV relativeFrom="paragraph">
                  <wp:posOffset>136359</wp:posOffset>
                </wp:positionV>
                <wp:extent cx="112749" cy="92951"/>
                <wp:effectExtent l="0" t="0" r="0" b="0"/>
                <wp:wrapNone/>
                <wp:docPr id="146" name="Freeform 146"/>
                <wp:cNvGraphicFramePr/>
                <a:graphic xmlns:a="http://schemas.openxmlformats.org/drawingml/2006/main">
                  <a:graphicData uri="http://schemas.microsoft.com/office/word/2010/wordprocessingShape">
                    <wps:wsp>
                      <wps:cNvSpPr/>
                      <wps:spPr>
                        <a:xfrm>
                          <a:off x="0" y="0"/>
                          <a:ext cx="112749" cy="92951"/>
                        </a:xfrm>
                        <a:custGeom>
                          <a:avLst/>
                          <a:gdLst/>
                          <a:ahLst/>
                          <a:cxnLst/>
                          <a:rect l="l" t="t" r="r" b="b"/>
                          <a:pathLst>
                            <a:path w="112749" h="92951">
                              <a:moveTo>
                                <a:pt x="102082" y="92951"/>
                              </a:moveTo>
                              <a:lnTo>
                                <a:pt x="0" y="63996"/>
                              </a:lnTo>
                              <a:lnTo>
                                <a:pt x="9144" y="30480"/>
                              </a:lnTo>
                              <a:lnTo>
                                <a:pt x="10668" y="24384"/>
                              </a:lnTo>
                              <a:lnTo>
                                <a:pt x="15240" y="19812"/>
                              </a:lnTo>
                              <a:lnTo>
                                <a:pt x="18275" y="13716"/>
                              </a:lnTo>
                              <a:lnTo>
                                <a:pt x="22847" y="9144"/>
                              </a:lnTo>
                              <a:lnTo>
                                <a:pt x="25895" y="6096"/>
                              </a:lnTo>
                              <a:lnTo>
                                <a:pt x="30467" y="4572"/>
                              </a:lnTo>
                              <a:lnTo>
                                <a:pt x="38087" y="1524"/>
                              </a:lnTo>
                              <a:lnTo>
                                <a:pt x="42659" y="0"/>
                              </a:lnTo>
                              <a:lnTo>
                                <a:pt x="59423" y="0"/>
                              </a:lnTo>
                              <a:lnTo>
                                <a:pt x="67043" y="1524"/>
                              </a:lnTo>
                              <a:lnTo>
                                <a:pt x="74650" y="3048"/>
                              </a:lnTo>
                              <a:lnTo>
                                <a:pt x="82271" y="6096"/>
                              </a:lnTo>
                              <a:lnTo>
                                <a:pt x="88366" y="9144"/>
                              </a:lnTo>
                              <a:lnTo>
                                <a:pt x="94462" y="13716"/>
                              </a:lnTo>
                              <a:lnTo>
                                <a:pt x="97510" y="16764"/>
                              </a:lnTo>
                              <a:lnTo>
                                <a:pt x="103605" y="19812"/>
                              </a:lnTo>
                              <a:lnTo>
                                <a:pt x="106654" y="24384"/>
                              </a:lnTo>
                              <a:lnTo>
                                <a:pt x="108177" y="27432"/>
                              </a:lnTo>
                              <a:lnTo>
                                <a:pt x="109702" y="32004"/>
                              </a:lnTo>
                              <a:lnTo>
                                <a:pt x="111226" y="38087"/>
                              </a:lnTo>
                              <a:lnTo>
                                <a:pt x="112749" y="42659"/>
                              </a:lnTo>
                              <a:lnTo>
                                <a:pt x="112749" y="47232"/>
                              </a:lnTo>
                              <a:lnTo>
                                <a:pt x="111226" y="54851"/>
                              </a:lnTo>
                              <a:lnTo>
                                <a:pt x="111226" y="57900"/>
                              </a:lnTo>
                              <a:lnTo>
                                <a:pt x="102082" y="92951"/>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01763C04" id="Freeform 146" o:spid="_x0000_s1026" style="position:absolute;margin-left:240.1pt;margin-top:10.75pt;width:8.9pt;height:7.3pt;z-index:251662848;visibility:visible;mso-wrap-style:square;mso-wrap-distance-left:9pt;mso-wrap-distance-top:0;mso-wrap-distance-right:9pt;mso-wrap-distance-bottom:0;mso-position-horizontal:absolute;mso-position-horizontal-relative:page;mso-position-vertical:absolute;mso-position-vertical-relative:text;v-text-anchor:top" coordsize="112749,9295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NlrxQAMAAIwJAAAOAAAAZHJzL2Uyb0RvYy54bWysVtuOmzAQfa/Uf0C8d7HNPdpkH7ravlRt&#10;1d1+gAMmIIGNbG8uf9+xjUm6bUlUlQds8MzxmTPDmPuH49AHeyZVJ/g6xHcoDBivRN3x3Tr88fL0&#10;oQgDpSmvaS84W4cnpsKHzft394dxxYhoRV8zGQAIV6vDuA5brcdVFKmqZQNVd2JkHBYbIQeq4VHu&#10;olrSA6APfUQQyqKDkPUoRcWUgrePbjHcWPymYZX+2jSK6aBfh8BN27u09625R5t7utpJOrZdNdGg&#10;/8BioB2HTWeoR6pp8Cq736CGrpJCiUbfVWKIRNN0FbMxQDQYvYnmuaUjs7GAOGqcZVL/D7b6sn8e&#10;v0mQ4TCqlYKpieLYyMGMwC84WrFOs1jsqIMKXmJM8qQMgwqWSlKm2GgZnX2rV6U/MWFx6P6z0k7q&#10;2s9o62fVkfuphISZVPU2VToMIFUyDCBVW5eqkWrjZ8iZaXA4E2k9D7M4iD17EdZMmxAwIqggYfCG&#10;7Nms55fmUCpgmcVlmU1h+XU/jha2xEliTWOUFLaaQAFv4kdnilGWwccAsCSJi2QRFqckcRRwWWCy&#10;bFuQPLW4OM7xMl1CiiS3tpa4S5in6UdHl6RF6WAzdEUEiD1zqEmaL5ONC1Q4UxPiYlwJyVIoL9Br&#10;Wde0TEh8g12Wo8TZXd06T7LUyW/SusiyICTHdverMhVFnGW3iV8mSeaK9XpOyzzFU61kebasKUZx&#10;hqZiuV5YULCpq+4bKhYVOHeZhbYQL1cBRmWOXHwxNPErnKHREKebq56lqvVNCarG1c+txjm5xvlM&#10;I02Kudv5j8aP07d+YZyXaLmA/9KaHCK0E9PnbGedex+8vOyuXDx1fQ+RmtZjOyKKY8hFReFAlbyG&#10;2TDW61DxnT2jlOi72rgYDyV324+9DPYU2u6TvawR7ceWurcYmWv6DCZ7S+gXICleee3lhuXzeWJn&#10;+tQzx/A7a4Kuhp5MHBtz1LOZAq0qxjV2Sy2tmeOQXlLwHpZEzwHQIDcQ0Yw9AXhLB+KxHcvJ3rgy&#10;+6cwO6MlYs559rA7C65n56HjQv4JoIeopp2dvRfJSWNU2or6ZA9jqx4c+TbC6ffE/FNcPlv380/U&#10;5icAAAD//wMAUEsDBBQABgAIAAAAIQAth7k63wAAAAkBAAAPAAAAZHJzL2Rvd25yZXYueG1sTI/B&#10;TsMwEETvSPyDtUjcqJPQVmnIpkKVEOKEKHDgZidLEhHbwXbS8PcsJ3pc7dPMm3K/mEHM5EPvLEK6&#10;SkCQrV3T2xbh7fXhJgcRorKNGpwlhB8KsK8uL0pVNO5kX2g+xlZwiA2FQuhiHAspQ92RUWHlRrL8&#10;+3TeqMinb2Xj1YnDzSCzJNlKo3rLDZ0a6dBR/XWcDMLzfKD20e/qj+lbb55G5aN+14jXV8v9HYhI&#10;S/yH4U+f1aFiJ+0m2wQxIKzzJGMUIUs3IBhY73IepxFutynIqpTnC6pfAAAA//8DAFBLAQItABQA&#10;BgAIAAAAIQC2gziS/gAAAOEBAAATAAAAAAAAAAAAAAAAAAAAAABbQ29udGVudF9UeXBlc10ueG1s&#10;UEsBAi0AFAAGAAgAAAAhADj9If/WAAAAlAEAAAsAAAAAAAAAAAAAAAAALwEAAF9yZWxzLy5yZWxz&#10;UEsBAi0AFAAGAAgAAAAhAE82WvFAAwAAjAkAAA4AAAAAAAAAAAAAAAAALgIAAGRycy9lMm9Eb2Mu&#10;eG1sUEsBAi0AFAAGAAgAAAAhAC2HuTrfAAAACQEAAA8AAAAAAAAAAAAAAAAAmgUAAGRycy9kb3du&#10;cmV2LnhtbFBLBQYAAAAABAAEAPMAAACmBgAAAAA=&#10;" path="m102082,92951l,63996,9144,30480r1524,-6096l15240,19812r3035,-6096l22847,9144,25895,6096,30467,4572,38087,1524,42659,,59423,r7620,1524l74650,3048r7621,3048l88366,9144r6096,4572l97510,16764r6095,3048l106654,24384r1523,3048l109702,32004r1524,6083l112749,42659r,4573l111226,54851r,3049l102082,92951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700736" behindDoc="0" locked="0" layoutInCell="1" allowOverlap="1" wp14:anchorId="60017404" wp14:editId="32CC9D5D">
                <wp:simplePos x="0" y="0"/>
                <wp:positionH relativeFrom="page">
                  <wp:posOffset>4979730</wp:posOffset>
                </wp:positionH>
                <wp:positionV relativeFrom="paragraph">
                  <wp:posOffset>143974</wp:posOffset>
                </wp:positionV>
                <wp:extent cx="121894" cy="95998"/>
                <wp:effectExtent l="0" t="0" r="0" b="0"/>
                <wp:wrapNone/>
                <wp:docPr id="147" name="Freeform 147"/>
                <wp:cNvGraphicFramePr/>
                <a:graphic xmlns:a="http://schemas.openxmlformats.org/drawingml/2006/main">
                  <a:graphicData uri="http://schemas.microsoft.com/office/word/2010/wordprocessingShape">
                    <wps:wsp>
                      <wps:cNvSpPr/>
                      <wps:spPr>
                        <a:xfrm>
                          <a:off x="0" y="0"/>
                          <a:ext cx="121894" cy="95998"/>
                        </a:xfrm>
                        <a:custGeom>
                          <a:avLst/>
                          <a:gdLst/>
                          <a:ahLst/>
                          <a:cxnLst/>
                          <a:rect l="l" t="t" r="r" b="b"/>
                          <a:pathLst>
                            <a:path w="121894" h="95998">
                              <a:moveTo>
                                <a:pt x="0" y="25907"/>
                              </a:moveTo>
                              <a:lnTo>
                                <a:pt x="100558" y="0"/>
                              </a:lnTo>
                              <a:lnTo>
                                <a:pt x="21335" y="95998"/>
                              </a:lnTo>
                              <a:lnTo>
                                <a:pt x="121894" y="67055"/>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7FCFC413" id="Freeform 147" o:spid="_x0000_s1026" style="position:absolute;margin-left:392.1pt;margin-top:11.35pt;width:9.6pt;height:7.55pt;z-index:251700736;visibility:visible;mso-wrap-style:square;mso-wrap-distance-left:9pt;mso-wrap-distance-top:0;mso-wrap-distance-right:9pt;mso-wrap-distance-bottom:0;mso-position-horizontal:absolute;mso-position-horizontal-relative:page;mso-position-vertical:absolute;mso-position-vertical-relative:text;v-text-anchor:top" coordsize="121894,9599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8ZPjXQIAAHAFAAAOAAAAZHJzL2Uyb0RvYy54bWysVMuO2yAU3VfqPyD2jR9pZpIoziw6SjdV&#10;W3WmH0AAx5YwICCvv+/lYpz0oS6qemFfw72Hc84FNk+XQZGTdL43uqHVrKREam5Erw8N/f66e7ek&#10;xAemBVNGy4ZepadP27dvNme7lrXpjBLSEQDRfn22De1CsOui8LyTA/MzY6WGyda4gQX4dYdCOHYG&#10;9EEVdVk+FGfjhHWGS+9h9DlN0i3it63k4UvbehmIaihwC/h2+N7Hd7HdsPXBMdv1fKTB/oHFwHoN&#10;i05QzywwcnT9b1BDz53xpg0zbobCtG3PJWoANVX5i5qXjlmJWsAcbyeb/P+D5Z9PL/arAxvO1q89&#10;hFHFpXVD/AI/ckGzrpNZ8hIIh8Gqrpar95RwmFotVqtl9LK41fKjDx+lQRx2+uRDslrkiHU54hed&#10;QwcNi61S2KpACbTKUQKt2qdWWRZiXSQXQ3K+Eekyjzg5mJN8NZgWbhLqxap8HHneMpS+z6zKcrGA&#10;XZsVg6SckL8WIetqPl9g3r38nJO/KTebBaAPj4A/ckhJsELUgu5N+mDw3kFtdr1SaKHSqLqczx/B&#10;fQaHxmkB0WBFQ70+4D70RvUilkQLvDvsPyhHTgys3eGDSUzZjqVRUA3PSGvMR0I/ATlz1CK1WWmY&#10;vu0ZjMJVybie0t9kS3oBu6RObOJxlhMFxrnUoUpTHRMycVjcU8gVSAIBI3ILiibsESBnJpCMnViO&#10;+bFU4m0wFZd/I5aKpwpc2egwFQ+9Nu5PAApUjSun/GxSsia6tDfiigcO3YNjjQrHKyjeG/f/WH67&#10;KLc/AAAA//8DAFBLAwQUAAYACAAAACEAsISey+EAAAAJAQAADwAAAGRycy9kb3ducmV2LnhtbEyP&#10;y07DMBBF90j8gzVI7KjdtCUhZFIhJB6LAqJ0wdKNhyQiHofYTcPfY1awHN2je88U68l2YqTBt44R&#10;5jMFgrhypuUaYfd2d5GB8EGz0Z1jQvgmD+vy9KTQuXFHfqVxG2oRS9jnGqEJoc+l9FVDVvuZ64lj&#10;9uEGq0M8h1qaQR9jue1kotSltLrluNDonm4bqj63B4vQ3j+rp4d5/Ti8jO+7fvUVVhu6Qjw/m26u&#10;QQSawh8Mv/pRHcrotHcHNl50CGm2TCKKkCQpiAhkarEEsUdYpBnIspD/Pyh/AAAA//8DAFBLAQIt&#10;ABQABgAIAAAAIQC2gziS/gAAAOEBAAATAAAAAAAAAAAAAAAAAAAAAABbQ29udGVudF9UeXBlc10u&#10;eG1sUEsBAi0AFAAGAAgAAAAhADj9If/WAAAAlAEAAAsAAAAAAAAAAAAAAAAALwEAAF9yZWxzLy5y&#10;ZWxzUEsBAi0AFAAGAAgAAAAhAMXxk+NdAgAAcAUAAA4AAAAAAAAAAAAAAAAALgIAAGRycy9lMm9E&#10;b2MueG1sUEsBAi0AFAAGAAgAAAAhALCEnsvhAAAACQEAAA8AAAAAAAAAAAAAAAAAtwQAAGRycy9k&#10;b3ducmV2LnhtbFBLBQYAAAAABAAEAPMAAADFBQAAAAA=&#10;" path="m,25907l100558,,21335,95998,121894,67055e" filled="f" strokecolor="white" strokeweight=".28714mm">
                <v:stroke endcap="round"/>
                <v:path arrowok="t"/>
                <w10:wrap anchorx="page"/>
              </v:shape>
            </w:pict>
          </mc:Fallback>
        </mc:AlternateContent>
      </w:r>
    </w:p>
    <w:p w14:paraId="4223909D" w14:textId="77777777" w:rsidR="00EE7B40" w:rsidRDefault="00EE7B40" w:rsidP="00B742C5">
      <w:pPr>
        <w:jc w:val="center"/>
        <w:rPr>
          <w:color w:val="000000" w:themeColor="text1"/>
          <w:sz w:val="24"/>
          <w:szCs w:val="24"/>
        </w:rPr>
      </w:pPr>
      <w:r>
        <w:rPr>
          <w:noProof/>
        </w:rPr>
        <mc:AlternateContent>
          <mc:Choice Requires="wps">
            <w:drawing>
              <wp:anchor distT="0" distB="0" distL="114300" distR="114300" simplePos="0" relativeHeight="251616768" behindDoc="0" locked="0" layoutInCell="1" allowOverlap="1" wp14:anchorId="6EBDBF71" wp14:editId="006636E9">
                <wp:simplePos x="0" y="0"/>
                <wp:positionH relativeFrom="page">
                  <wp:posOffset>4848696</wp:posOffset>
                </wp:positionH>
                <wp:positionV relativeFrom="paragraph">
                  <wp:posOffset>51004</wp:posOffset>
                </wp:positionV>
                <wp:extent cx="405295" cy="262102"/>
                <wp:effectExtent l="0" t="0" r="0" b="0"/>
                <wp:wrapNone/>
                <wp:docPr id="148" name="Freeform 148"/>
                <wp:cNvGraphicFramePr/>
                <a:graphic xmlns:a="http://schemas.openxmlformats.org/drawingml/2006/main">
                  <a:graphicData uri="http://schemas.microsoft.com/office/word/2010/wordprocessingShape">
                    <wps:wsp>
                      <wps:cNvSpPr/>
                      <wps:spPr>
                        <a:xfrm>
                          <a:off x="0" y="0"/>
                          <a:ext cx="405295" cy="262102"/>
                        </a:xfrm>
                        <a:custGeom>
                          <a:avLst/>
                          <a:gdLst/>
                          <a:ahLst/>
                          <a:cxnLst/>
                          <a:rect l="l" t="t" r="r" b="b"/>
                          <a:pathLst>
                            <a:path w="405295" h="262102">
                              <a:moveTo>
                                <a:pt x="0" y="0"/>
                              </a:moveTo>
                              <a:lnTo>
                                <a:pt x="405295" y="164579"/>
                              </a:lnTo>
                              <a:lnTo>
                                <a:pt x="393103" y="262102"/>
                              </a:lnTo>
                              <a:lnTo>
                                <a:pt x="12191" y="97523"/>
                              </a:lnTo>
                              <a:lnTo>
                                <a:pt x="15240" y="97523"/>
                              </a:lnTo>
                              <a:lnTo>
                                <a:pt x="0" y="0"/>
                              </a:lnTo>
                              <a:close/>
                              <a:moveTo>
                                <a:pt x="0" y="0"/>
                              </a:move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5E9B3AA7" id="Freeform 148" o:spid="_x0000_s1026" style="position:absolute;margin-left:381.8pt;margin-top:4pt;width:31.9pt;height:20.65pt;z-index:251616768;visibility:visible;mso-wrap-style:square;mso-wrap-distance-left:9pt;mso-wrap-distance-top:0;mso-wrap-distance-right:9pt;mso-wrap-distance-bottom:0;mso-position-horizontal:absolute;mso-position-horizontal-relative:page;mso-position-vertical:absolute;mso-position-vertical-relative:text;v-text-anchor:top" coordsize="405295,2621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1MrofAIAAPYFAAAOAAAAZHJzL2Uyb0RvYy54bWysVNuO2yAQfa/Uf0C8N77ksk2UZB+62r5U&#10;bdXdfgABHFvCgIDN5e87DMbJptVWquoHM4aZwzlnMOv7U6/IQTrfGb2h1aSkRGpuRKf3G/rz+fHD&#10;R0p8YFowZbTc0LP09H77/t36aFeyNq1RQjoCINqvjnZD2xDsqig8b2XP/MRYqWGxMa5nAT7dvhCO&#10;HQG9V0VdloviaJywznDpPcw+pEW6RfymkTx8axovA1EbCtwCvh2+d/FdbNdstXfMth0faLB/YNGz&#10;TsOmI9QDC4y8uO43qL7jznjThAk3fWGapuMSNYCaqrxR89QyK1ELmOPtaJP/f7D86+HJfndgw9H6&#10;lYcwqjg1ro8j8CMnNOs8miVPgXCYnJXzejmnhMNSvairso5mFpdi/uLDZ2kQiB2++JC8FjlibY74&#10;SefQQcdirxT2KlACvXKUQK92qVeWhVgX2cWQHC9M2pFIXO3NQT4bzAs3IoDkZVXp66ysCkRVi9n8&#10;bjmIyll5tIg5XU6rckrJrQU5K48pu6qrZYXJy7t5PX0TuZrXMzivAPz33JSHZxmU5T25Ml6i5Ret&#10;icfr/LwKpdFQbOFoMkxet1Gbx04pBFU6Wg/qp3dwBhj8uk4LiHorNtTrPf4N3qhOxJLYBu/2u0/K&#10;kQOD/j7ig0lM2Zal2aqMz2DMkI+EXgE586IFkECxMFxOLkbhrGTcT+kfsiGdgLNaJzbxUpEjBca5&#10;1KFKSy0TMnGYX1PIFcNmABiRG1A0Yg8AOTOBZOzEcsiPpRLvpLG4fItYKh4rcGejw1jcd9q4PwEo&#10;UDXsnPKzScma6NLOiDP+9ugeXC6ocLgI4+11/Y3ll+t6+wsAAP//AwBQSwMEFAAGAAgAAAAhAJqn&#10;MfLeAAAACAEAAA8AAABkcnMvZG93bnJldi54bWxMj0FPg0AUhO8m/ofNM/Fml0JDKfJojNHoldqL&#10;ty27BSL7lrLbgv56n6d6nMxk5ptiO9teXMzoO0cIy0UEwlDtdEcNwv7j9SED4YMirXpHBuHbeNiW&#10;tzeFyrWbqDKXXWgEl5DPFUIbwpBL6evWWOUXbjDE3tGNVgWWYyP1qCYut72MoyiVVnXEC60azHNr&#10;6q/d2SKMn/P728++Ox2X04tPqtOmiqeAeH83Pz2CCGYO1zD84TM6lMx0cGfSXvQI6zRJOYqQ8SX2&#10;s3i9AnFAWG0SkGUh/x8ofwEAAP//AwBQSwECLQAUAAYACAAAACEAtoM4kv4AAADhAQAAEwAAAAAA&#10;AAAAAAAAAAAAAAAAW0NvbnRlbnRfVHlwZXNdLnhtbFBLAQItABQABgAIAAAAIQA4/SH/1gAAAJQB&#10;AAALAAAAAAAAAAAAAAAAAC8BAABfcmVscy8ucmVsc1BLAQItABQABgAIAAAAIQAE1MrofAIAAPYF&#10;AAAOAAAAAAAAAAAAAAAAAC4CAABkcnMvZTJvRG9jLnhtbFBLAQItABQABgAIAAAAIQCapzHy3gAA&#10;AAgBAAAPAAAAAAAAAAAAAAAAANYEAABkcnMvZG93bnJldi54bWxQSwUGAAAAAAQABADzAAAA4QUA&#10;AAAA&#10;" path="m,l405295,164579r-12192,97523l12191,97523r3049,l,xm,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15744" behindDoc="0" locked="0" layoutInCell="1" allowOverlap="1" wp14:anchorId="6C5528A3" wp14:editId="1A04E490">
                <wp:simplePos x="0" y="0"/>
                <wp:positionH relativeFrom="page">
                  <wp:posOffset>4848696</wp:posOffset>
                </wp:positionH>
                <wp:positionV relativeFrom="paragraph">
                  <wp:posOffset>51004</wp:posOffset>
                </wp:positionV>
                <wp:extent cx="405295" cy="262102"/>
                <wp:effectExtent l="0" t="0" r="0" b="0"/>
                <wp:wrapNone/>
                <wp:docPr id="149" name="Freeform 149"/>
                <wp:cNvGraphicFramePr/>
                <a:graphic xmlns:a="http://schemas.openxmlformats.org/drawingml/2006/main">
                  <a:graphicData uri="http://schemas.microsoft.com/office/word/2010/wordprocessingShape">
                    <wps:wsp>
                      <wps:cNvSpPr/>
                      <wps:spPr>
                        <a:xfrm>
                          <a:off x="0" y="0"/>
                          <a:ext cx="405295" cy="262102"/>
                        </a:xfrm>
                        <a:custGeom>
                          <a:avLst/>
                          <a:gdLst/>
                          <a:ahLst/>
                          <a:cxnLst/>
                          <a:rect l="l" t="t" r="r" b="b"/>
                          <a:pathLst>
                            <a:path w="405295" h="262102">
                              <a:moveTo>
                                <a:pt x="0" y="0"/>
                              </a:moveTo>
                              <a:lnTo>
                                <a:pt x="405295" y="164579"/>
                              </a:lnTo>
                              <a:lnTo>
                                <a:pt x="393103" y="262102"/>
                              </a:lnTo>
                              <a:lnTo>
                                <a:pt x="12191" y="97523"/>
                              </a:lnTo>
                              <a:lnTo>
                                <a:pt x="15240" y="97523"/>
                              </a:lnTo>
                              <a:close/>
                              <a:moveTo>
                                <a:pt x="0" y="0"/>
                              </a:moveTo>
                            </a:path>
                          </a:pathLst>
                        </a:custGeom>
                        <a:solidFill>
                          <a:srgbClr val="FFFFFF">
                            <a:alpha val="100000"/>
                          </a:srgbClr>
                        </a:solidFill>
                        <a:ln w="12700">
                          <a:noFill/>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15036F6C" id="Freeform 149" o:spid="_x0000_s1026" style="position:absolute;margin-left:381.8pt;margin-top:4pt;width:31.9pt;height:20.65pt;z-index:251615744;visibility:visible;mso-wrap-style:square;mso-wrap-distance-left:9pt;mso-wrap-distance-top:0;mso-wrap-distance-right:9pt;mso-wrap-distance-bottom:0;mso-position-horizontal:absolute;mso-position-horizontal-relative:page;mso-position-vertical:absolute;mso-position-vertical-relative:text;v-text-anchor:top" coordsize="405295,2621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ds2aaAIAALMFAAAOAAAAZHJzL2Uyb0RvYy54bWysVE2P2jAQvVfqf7B8L/mAQEHAHrqil6qt&#10;utsfYByHRHJsy/YS+Pcdj/PB0m0PVTkkE3vm+b03ZrYPl1aSs7Cu0WpHs1lKiVBcl4067ejP58OH&#10;j5Q4z1TJpFZiR6/C0Yf9+3fbzmxErmstS2EJgCi36cyO1t6bTZI4XouWuZk2QsFmpW3LPHzaU1Ja&#10;1gF6K5M8TZdJp21prObCOVh9jJt0j/hVJbj/VlVOeCJ3FLh5fFp8HsMz2W/Z5mSZqRve02D/wKJl&#10;jYJDR6hH5hl5sc1vUG3DrXa68jOu20RXVcMFagA1WXqn5qlmRqAWMMeZ0Sb3/2D51/OT+W7Bhs64&#10;jYMwqLhUtg1v4EcuaNZ1NEtcPOGwuEiLfF1QwmErX+ZZmgczk6mYvzj/WWgEYucvzkevyyFi9RDx&#10;ixpCCx0LvZLYK08J9MpSAr06xl4Z5kNdYBdC0k1M6pFI2G31WTxrzPN3IoDktCvVbdagCkRly0Wx&#10;WveihqzhbRBzvp5n6ZySewuGrOEds7M8W2eYvF4V+fyvyFmRL+C+AvBbuVxqJ9DOSUc8I9bgvb5R&#10;CWEwC9szGgiLty1yWjbloZEyWObs6fhJWnJm0IsD/vB6M2lqFlezNPx6EX0+HvAKSKrQoSxfQWoA&#10;VjocES+KVJA/XTuM/FWKkCfVD1GRpoSLlmMhTgQxcmKcC+WzuFWzUkRSxS2nMENCBbJCwIBcwfkj&#10;dg8wZEaQATuy7PNDqcCBMhZHRX8gFovHCjxZKz8Wt43S9i1lElT1J8f8waRoTXDpqMsr/mfRPZgM&#10;qLCfYmH03H5j+TRr978AAAD//wMAUEsDBBQABgAIAAAAIQBaR1Ap4QAAAAgBAAAPAAAAZHJzL2Rv&#10;d25yZXYueG1sTI9bS8NAFITfBf/DcgRfit30QhpjNqUKIiiKvdDnbfaYBLNnY3aTxn/v8Ukfhxlm&#10;vsnWo23EgJ2vHSmYTSMQSIUzNZUKDvvHmwSED5qMbhyhgm/0sM4vLzKdGnemLQ67UAouIZ9qBVUI&#10;bSqlLyq02k9di8Teh+usDiy7UppOn7ncNnIeRbG0uiZeqHSLDxUWn7veKpg8D5vX2TE+yqe3yf3+&#10;a3h576NOqeurcXMHIuAY/sLwi8/okDPTyfVkvGgUrOJFzFEFCV9iP5mvliBOCpa3C5B5Jv8fyH8A&#10;AAD//wMAUEsBAi0AFAAGAAgAAAAhALaDOJL+AAAA4QEAABMAAAAAAAAAAAAAAAAAAAAAAFtDb250&#10;ZW50X1R5cGVzXS54bWxQSwECLQAUAAYACAAAACEAOP0h/9YAAACUAQAACwAAAAAAAAAAAAAAAAAv&#10;AQAAX3JlbHMvLnJlbHNQSwECLQAUAAYACAAAACEAtXbNmmgCAACzBQAADgAAAAAAAAAAAAAAAAAu&#10;AgAAZHJzL2Uyb0RvYy54bWxQSwECLQAUAAYACAAAACEAWkdQKeEAAAAIAQAADwAAAAAAAAAAAAAA&#10;AADCBAAAZHJzL2Rvd25yZXYueG1sUEsFBgAAAAAEAAQA8wAAANAFAAAAAA==&#10;" path="m,l405295,164579r-12192,97523l12191,97523r3049,l,xm,e" stroked="f" strokeweight="1pt">
                <v:stroke joinstyle="miter"/>
                <v:path arrowok="t"/>
                <w10:wrap anchorx="page"/>
              </v:shape>
            </w:pict>
          </mc:Fallback>
        </mc:AlternateContent>
      </w:r>
    </w:p>
    <w:p w14:paraId="696FAB54" w14:textId="77777777" w:rsidR="00EE7B40" w:rsidRDefault="00EE7B40" w:rsidP="00B742C5">
      <w:pPr>
        <w:jc w:val="center"/>
        <w:rPr>
          <w:color w:val="000000" w:themeColor="text1"/>
          <w:sz w:val="24"/>
          <w:szCs w:val="24"/>
        </w:rPr>
      </w:pPr>
      <w:r>
        <w:rPr>
          <w:noProof/>
        </w:rPr>
        <mc:AlternateContent>
          <mc:Choice Requires="wps">
            <w:drawing>
              <wp:anchor distT="0" distB="0" distL="114300" distR="114300" simplePos="0" relativeHeight="251618816" behindDoc="0" locked="0" layoutInCell="1" allowOverlap="1" wp14:anchorId="48C12707" wp14:editId="350312A8">
                <wp:simplePos x="0" y="0"/>
                <wp:positionH relativeFrom="page">
                  <wp:posOffset>4841077</wp:posOffset>
                </wp:positionH>
                <wp:positionV relativeFrom="paragraph">
                  <wp:posOffset>105839</wp:posOffset>
                </wp:positionV>
                <wp:extent cx="403771" cy="269722"/>
                <wp:effectExtent l="0" t="0" r="0" b="0"/>
                <wp:wrapNone/>
                <wp:docPr id="150" name="Freeform 150"/>
                <wp:cNvGraphicFramePr/>
                <a:graphic xmlns:a="http://schemas.openxmlformats.org/drawingml/2006/main">
                  <a:graphicData uri="http://schemas.microsoft.com/office/word/2010/wordprocessingShape">
                    <wps:wsp>
                      <wps:cNvSpPr/>
                      <wps:spPr>
                        <a:xfrm>
                          <a:off x="0" y="0"/>
                          <a:ext cx="403771" cy="269722"/>
                        </a:xfrm>
                        <a:custGeom>
                          <a:avLst/>
                          <a:gdLst/>
                          <a:ahLst/>
                          <a:cxnLst/>
                          <a:rect l="l" t="t" r="r" b="b"/>
                          <a:pathLst>
                            <a:path w="403771" h="269722">
                              <a:moveTo>
                                <a:pt x="403771" y="0"/>
                              </a:moveTo>
                              <a:lnTo>
                                <a:pt x="0" y="173710"/>
                              </a:lnTo>
                              <a:lnTo>
                                <a:pt x="16764" y="269722"/>
                              </a:lnTo>
                              <a:lnTo>
                                <a:pt x="394627" y="95999"/>
                              </a:lnTo>
                              <a:lnTo>
                                <a:pt x="391580" y="97523"/>
                              </a:lnTo>
                              <a:lnTo>
                                <a:pt x="403771" y="0"/>
                              </a:lnTo>
                              <a:close/>
                              <a:moveTo>
                                <a:pt x="403771" y="0"/>
                              </a:moveTo>
                            </a:path>
                          </a:pathLst>
                        </a:custGeom>
                        <a:noFill/>
                        <a:ln w="1523"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6D2C7A7F" id="Freeform 150" o:spid="_x0000_s1026" style="position:absolute;margin-left:381.2pt;margin-top:8.35pt;width:31.8pt;height:21.25pt;z-index:251618816;visibility:visible;mso-wrap-style:square;mso-wrap-distance-left:9pt;mso-wrap-distance-top:0;mso-wrap-distance-right:9pt;mso-wrap-distance-bottom:0;mso-position-horizontal:absolute;mso-position-horizontal-relative:page;mso-position-vertical:absolute;mso-position-vertical-relative:text;v-text-anchor:top" coordsize="403771,26972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4pbhggIAAAAGAAAOAAAAZHJzL2Uyb0RvYy54bWysVE2P2yAQvVfqf0C+d/2RTbyOkuyhq+2l&#10;aqvu9gcQwLElDAjI17/vMBgn20Z7qOqDGcObx5s3mNXjaZDkIKzrtVpn5V2REaGY5r3arbNfr8+f&#10;HjLiPFWcSq3EOjsLlz1uPn5YHc1SVLrTkgtLgES55dGss857s8xzxzoxUHenjVCw2Go7UA+fdpdz&#10;S4/APsi8KopFftSWG6uZcA5mn+JitkH+thXMf29bJzyR6wy0eXxbfG/DO9+s6HJnqel6Nsqg/6Bi&#10;oL2CTSeqJ+op2dv+L6qhZ1Y73fo7podct23PBNYA1ZTFH9W8dNQIrAXMcWayyf0/Wvbt8GJ+WLDh&#10;aNzSQRiqOLV2CCPoIyc06zyZJU6eMJi8L2Z1XWaEwVK1aOqqCmbml2S2d/6L0EhED1+dj17zFNEu&#10;ReykUmihY6FXEnvlMwK9shmBXm1jrwz1IS+oCyE5XpR0k5CwOuiDeNWI86GIpDdVAkovEKmuoXBQ&#10;AFXWs7rEEwLQBEijQc5yUS/uEfzGgQRKYwTPmvtFVSO6mTdNM9qVQGlM4HL+EHU09byavQu+UVpi&#10;Y1I7gcZfio073EhKEKg3eIvdnPyGyeuOKv3cS4nMUoUulEElYRR+Yqs4RIPh68ypHf4XTsueh4zQ&#10;EGd328/SkgOFTj/jgyAqTUfjbFmEZ6x6xKOeN0RW7xUHDdggGC5nGCN/liLsJ9VP0ZKewymooppw&#10;vYhJAmVMKF/GpY5yETXMryWkjHEzIAzMLVQ0cY8ECRlJEndUOeJDqsDbaUou3hMWk6cM3FkrPyUP&#10;vdL2FoGEqsadIz6ZFK0JLm01P+MFgO7BNYMVjldiuMeuvzH9cnFvfgMAAP//AwBQSwMEFAAGAAgA&#10;AAAhAAECVUbcAAAACQEAAA8AAABkcnMvZG93bnJldi54bWxMj0FPhDAQhe8m/odmTLy5RaLAImVj&#10;TDyrqInHQrtAbKe1Lbusv97xpMfJ+/Lme81utYYddIizQwHXmwyYxsGpGUcBb6+PVxWwmCQqaRxq&#10;AScdYdeenzWyVu6IL/rQpZFRCcZaCphS8jXncZi0lXHjvEbK9i5YmegMI1dBHqncGp5nWcGtnJE+&#10;TNLrh0kPn91iBfgev+en5Vn6tTSngF/Ve/dRCXF5sd7fAUt6TX8w/OqTOrTk1LsFVWRGQFnkN4RS&#10;UJTACKjygsb1Am63OfC24f8XtD8AAAD//wMAUEsBAi0AFAAGAAgAAAAhALaDOJL+AAAA4QEAABMA&#10;AAAAAAAAAAAAAAAAAAAAAFtDb250ZW50X1R5cGVzXS54bWxQSwECLQAUAAYACAAAACEAOP0h/9YA&#10;AACUAQAACwAAAAAAAAAAAAAAAAAvAQAAX3JlbHMvLnJlbHNQSwECLQAUAAYACAAAACEA0eKW4YIC&#10;AAAABgAADgAAAAAAAAAAAAAAAAAuAgAAZHJzL2Uyb0RvYy54bWxQSwECLQAUAAYACAAAACEAAQJV&#10;RtwAAAAJAQAADwAAAAAAAAAAAAAAAADcBAAAZHJzL2Rvd25yZXYueG1sUEsFBgAAAAAEAAQA8wAA&#10;AOUFAAAAAA==&#10;" path="m403771,l,173710r16764,96012l394627,95999r-3047,1524l403771,xm403771,e" filled="f" strokecolor="white" strokeweight=".04231mm">
                <v:stroke endcap="round"/>
                <v:path arrowok="t"/>
                <w10:wrap anchorx="page"/>
              </v:shape>
            </w:pict>
          </mc:Fallback>
        </mc:AlternateContent>
      </w:r>
      <w:r>
        <w:rPr>
          <w:noProof/>
        </w:rPr>
        <mc:AlternateContent>
          <mc:Choice Requires="wps">
            <w:drawing>
              <wp:anchor distT="0" distB="0" distL="114300" distR="114300" simplePos="0" relativeHeight="251617792" behindDoc="0" locked="0" layoutInCell="1" allowOverlap="1" wp14:anchorId="51EF8C13" wp14:editId="6DDD94F5">
                <wp:simplePos x="0" y="0"/>
                <wp:positionH relativeFrom="page">
                  <wp:posOffset>4841077</wp:posOffset>
                </wp:positionH>
                <wp:positionV relativeFrom="paragraph">
                  <wp:posOffset>105839</wp:posOffset>
                </wp:positionV>
                <wp:extent cx="403771" cy="269722"/>
                <wp:effectExtent l="0" t="0" r="0" b="0"/>
                <wp:wrapNone/>
                <wp:docPr id="151" name="Freeform 151"/>
                <wp:cNvGraphicFramePr/>
                <a:graphic xmlns:a="http://schemas.openxmlformats.org/drawingml/2006/main">
                  <a:graphicData uri="http://schemas.microsoft.com/office/word/2010/wordprocessingShape">
                    <wps:wsp>
                      <wps:cNvSpPr/>
                      <wps:spPr>
                        <a:xfrm>
                          <a:off x="0" y="0"/>
                          <a:ext cx="403771" cy="269722"/>
                        </a:xfrm>
                        <a:custGeom>
                          <a:avLst/>
                          <a:gdLst/>
                          <a:ahLst/>
                          <a:cxnLst/>
                          <a:rect l="l" t="t" r="r" b="b"/>
                          <a:pathLst>
                            <a:path w="403771" h="269722">
                              <a:moveTo>
                                <a:pt x="403771" y="0"/>
                              </a:moveTo>
                              <a:lnTo>
                                <a:pt x="391592" y="97396"/>
                              </a:lnTo>
                              <a:lnTo>
                                <a:pt x="16764" y="269722"/>
                              </a:lnTo>
                              <a:lnTo>
                                <a:pt x="0" y="173710"/>
                              </a:lnTo>
                              <a:close/>
                              <a:moveTo>
                                <a:pt x="403771" y="0"/>
                              </a:moveTo>
                            </a:path>
                          </a:pathLst>
                        </a:custGeom>
                        <a:solidFill>
                          <a:srgbClr val="FFFFFF">
                            <a:alpha val="100000"/>
                          </a:srgbClr>
                        </a:solidFill>
                        <a:ln w="12700">
                          <a:noFill/>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34E4DD3D" id="Freeform 151" o:spid="_x0000_s1026" style="position:absolute;margin-left:381.2pt;margin-top:8.35pt;width:31.8pt;height:21.25pt;z-index:251617792;visibility:visible;mso-wrap-style:square;mso-wrap-distance-left:9pt;mso-wrap-distance-top:0;mso-wrap-distance-right:9pt;mso-wrap-distance-bottom:0;mso-position-horizontal:absolute;mso-position-horizontal-relative:page;mso-position-vertical:absolute;mso-position-vertical-relative:text;v-text-anchor:top" coordsize="403771,26972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EJ15YAIAAIwFAAAOAAAAZHJzL2Uyb0RvYy54bWysVMuO2yAU3VfqPyD2jR+ZiZsoySw6SjdV&#10;W3WmH0Awji1hQMDEyd/3cjF2pq9FVS8Aw7mHc88Ftg+XXpKzsK7TakeLRU6JUFzXnTrt6Pfnw7v3&#10;lDjPVM2kVmJHr8LRh/3bN9vBbESpWy1rYQmQKLcZzI623ptNljneip65hTZCwWKjbc88/NpTVls2&#10;AHsvszLPV9mgbW2s5sI5mH2Mi3SP/E0juP/SNE54IncUtHlsLbbH0Gb7LducLDNtx0cZ7B9U9KxT&#10;sOlE9cg8Iy+2+4Wq77jVTjd+wXWf6abpuMAcIJsi/ymbp5YZgbmAOc5MNrn/R8s/n5/MVws2DMZt&#10;HAxDFpfG9qEHfeSCZl0ns8TFEw6Td/myqgpKOCyVq3VVlsHMbA7mL85/FBqJ2PmT89HrOo1Ym0b8&#10;otLQQsVCrSTWylMCtbKUQK2OsVaG+RAX1IUhGWYl7SQkrPb6LJ414nxIIulNmYDSGSLVLXS5Lu7X&#10;JSUAXVfL9WpMLIFSb5C3WFWrO8S+ciGBUh/BcASBtKiWVYFnD0QkAJfaCbRolhWD/qIc4oML6Pvk&#10;DEzeeu+07OpDJ2XwwtnT8YO05MzA5AN+eG6ZNC2Ls0UevjHnEY8bvCKSKlhflBVAA7HSYYt4AqQC&#10;/HyecOSvUgScVN9EQ7oaKlJiIF51MWlinAvli7jUslpEUfe3msLjECJQFRIG5gb2n7hHgoSMJIk7&#10;qhzxIVTgSzEFx4z+ICwGTxG4s1Z+Cu47pe3vMpOQ1bhzxCeTojXBpaOur3gZ0T248pjh+DyFN+X2&#10;H8PnR3T/AwAA//8DAFBLAwQUAAYACAAAACEAm863ANwAAAAJAQAADwAAAGRycy9kb3ducmV2Lnht&#10;bEyPQU7DMBBF90jcwRokdtQhat02xKmgiA2sKD2AGw9xIB5HttuG2zOs6HL0n/68X28mP4gTxtQH&#10;0nA/K0AgtcH21GnYf7zcrUCkbMiaIRBq+MEEm+b6qjaVDWd6x9Mud4JLKFVGg8t5rKRMrUNv0iyM&#10;SJx9huhN5jN20kZz5nI/yLIolPSmJ/7gzIhbh+337ug1mGelyrf99rUI86dp8eVjWLuo9e3N9PgA&#10;IuOU/2H402d1aNjpEI5kkxg0LFU5Z5QDtQTBwKpUPO6gYbEuQTa1vFzQ/AIAAP//AwBQSwECLQAU&#10;AAYACAAAACEAtoM4kv4AAADhAQAAEwAAAAAAAAAAAAAAAAAAAAAAW0NvbnRlbnRfVHlwZXNdLnht&#10;bFBLAQItABQABgAIAAAAIQA4/SH/1gAAAJQBAAALAAAAAAAAAAAAAAAAAC8BAABfcmVscy8ucmVs&#10;c1BLAQItABQABgAIAAAAIQAQEJ15YAIAAIwFAAAOAAAAAAAAAAAAAAAAAC4CAABkcnMvZTJvRG9j&#10;LnhtbFBLAQItABQABgAIAAAAIQCbzrcA3AAAAAkBAAAPAAAAAAAAAAAAAAAAALoEAABkcnMvZG93&#10;bnJldi54bWxQSwUGAAAAAAQABADzAAAAwwUAAAAA&#10;" path="m403771,l391592,97396,16764,269722,,173710,403771,xm403771,e" stroked="f" strokeweight="1pt">
                <v:stroke joinstyle="miter"/>
                <v:path arrowok="t"/>
                <w10:wrap anchorx="page"/>
              </v:shape>
            </w:pict>
          </mc:Fallback>
        </mc:AlternateContent>
      </w:r>
      <w:r>
        <w:rPr>
          <w:noProof/>
        </w:rPr>
        <mc:AlternateContent>
          <mc:Choice Requires="wps">
            <w:drawing>
              <wp:anchor distT="0" distB="0" distL="114300" distR="114300" simplePos="0" relativeHeight="251661824" behindDoc="0" locked="0" layoutInCell="1" allowOverlap="1" wp14:anchorId="68A875F6" wp14:editId="21C23B0E">
                <wp:simplePos x="0" y="0"/>
                <wp:positionH relativeFrom="page">
                  <wp:posOffset>4056395</wp:posOffset>
                </wp:positionH>
                <wp:positionV relativeFrom="paragraph">
                  <wp:posOffset>121077</wp:posOffset>
                </wp:positionV>
                <wp:extent cx="147789" cy="180"/>
                <wp:effectExtent l="0" t="0" r="0" b="0"/>
                <wp:wrapNone/>
                <wp:docPr id="152" name="Freeform 152"/>
                <wp:cNvGraphicFramePr/>
                <a:graphic xmlns:a="http://schemas.openxmlformats.org/drawingml/2006/main">
                  <a:graphicData uri="http://schemas.microsoft.com/office/word/2010/wordprocessingShape">
                    <wps:wsp>
                      <wps:cNvSpPr/>
                      <wps:spPr>
                        <a:xfrm>
                          <a:off x="0" y="0"/>
                          <a:ext cx="147789" cy="180"/>
                        </a:xfrm>
                        <a:custGeom>
                          <a:avLst/>
                          <a:gdLst/>
                          <a:ahLst/>
                          <a:cxnLst/>
                          <a:rect l="l" t="t" r="r" b="b"/>
                          <a:pathLst>
                            <a:path w="147789" h="180">
                              <a:moveTo>
                                <a:pt x="147789" y="0"/>
                              </a:moveTo>
                              <a:lnTo>
                                <a:pt x="0" y="0"/>
                              </a:lnTo>
                            </a:path>
                          </a:pathLst>
                        </a:custGeom>
                        <a:noFill/>
                        <a:ln w="10337" cap="rnd" cmpd="sng">
                          <a:solidFill>
                            <a:srgbClr val="0000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64319745" id="Freeform 152" o:spid="_x0000_s1026" style="position:absolute;margin-left:319.4pt;margin-top:9.55pt;width:11.65pt;height:0;z-index:251661824;visibility:visible;mso-wrap-style:square;mso-wrap-distance-left:9pt;mso-wrap-distance-top:0;mso-wrap-distance-right:9pt;mso-wrap-distance-bottom:0;mso-position-horizontal:absolute;mso-position-horizontal-relative:page;mso-position-vertical:absolute;mso-position-vertical-relative:text;v-text-anchor:top" coordsize="147789,1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F/xYOwIAAA8FAAAOAAAAZHJzL2Uyb0RvYy54bWysVE2P0zAQvSPxHyzfaZIusKVqugdW5YIA&#10;scsPcP3RWHJsy3ab9t8zHidpFxAHRA7OxDPz5s0bO5uHc2/ISYaonW1ps6gpkZY7oe2hpT+ed29W&#10;lMTErGDGWdnSi4z0Yfv61Wbwa7l0nTNCBgIgNq4H39IuJb+uqsg72bO4cF5acCoXepbgMxwqEdgA&#10;6L2plnX9vhpcED44LmOE3cfipFvEV0ry9FWpKBMxLQVuCdeA6z6v1XbD1ofAfKf5SIP9A4ueaQtF&#10;Z6hHlhg5Bv0bVK95cNGptOCur5xSmkvsAbpp6l+6eeqYl9gLiBP9LFP8f7D8y+nJfwsgw+DjOoKZ&#10;uzir0Oc38CNnFOsyiyXPiXDYbN7e368+UMLB1axQyeqayY8xfZIOUdjpc0xFaDFZrJssfraTGWBc&#10;eVAGB5UogUEFSmBQ+zIoz1LOy9SySYYrja6wyK7eneSzw6CU6U9Mpx6A5jXE2NtQOCI3UcUH4bnY&#10;djMaSADs2xat22ljsEdjkVZ9d3cP4jA408EKsHovWhrtAY9JdEaLnJJZxnDYfzSBnFg+pPDsdhjE&#10;jO9Y2W3y9qTxGI+EXgAFd7QCSAA5Y+F1HSla6WJkrmfsd6mIFiDNsrDJt03OFBjn0qamuDomZOHw&#10;7pbClDEWA8CMrKCjGXsEmCILyIRdWI7xOVXiZZ2T678RK8lzBlZ2Ns3JvbYu/AnAQFdj5RI/iVSk&#10;ySrtnbjgfUD14NZhh+MfIl/r229Mv/7Htj8BAAD//wMAUEsDBBQABgAIAAAAIQBbLJj33QAAAAkB&#10;AAAPAAAAZHJzL2Rvd25yZXYueG1sTI/BasMwEETvhfyD2EJvjew0OK5rOYSCoFAoTdIPUKyNbWKt&#10;jKUk7t93Sw/NbXdnmH1TrifXiwuOofOkIJ0nIJBqbztqFHzt9WMOIkRD1vSeUME3BlhXs7vSFNZf&#10;aYuXXWwEh1AojII2xqGQMtQtOhPmfkBi7ehHZyKvYyPtaK4c7nq5SJJMOtMRf2jNgK8t1qfd2SlI&#10;wvJz+6F1quXpuHyb8vdG40qph/tp8wIi4hT/zfCLz+hQMdPBn8kG0SvInnJGjyw8pyDYkGULHg5/&#10;B1mV8rZB9QMAAP//AwBQSwECLQAUAAYACAAAACEAtoM4kv4AAADhAQAAEwAAAAAAAAAAAAAAAAAA&#10;AAAAW0NvbnRlbnRfVHlwZXNdLnhtbFBLAQItABQABgAIAAAAIQA4/SH/1gAAAJQBAAALAAAAAAAA&#10;AAAAAAAAAC8BAABfcmVscy8ucmVsc1BLAQItABQABgAIAAAAIQB1F/xYOwIAAA8FAAAOAAAAAAAA&#10;AAAAAAAAAC4CAABkcnMvZTJvRG9jLnhtbFBLAQItABQABgAIAAAAIQBbLJj33QAAAAkBAAAPAAAA&#10;AAAAAAAAAAAAAJUEAABkcnMvZG93bnJldi54bWxQSwUGAAAAAAQABADzAAAAnwUAAAAA&#10;" path="m147789,l,e" filled="f" strokecolor="blue" strokeweight=".28714mm">
                <v:stroke endcap="round"/>
                <v:path arrowok="t"/>
                <w10:wrap anchorx="page"/>
              </v:shape>
            </w:pict>
          </mc:Fallback>
        </mc:AlternateContent>
      </w:r>
    </w:p>
    <w:p w14:paraId="7C0C9C9D" w14:textId="77777777" w:rsidR="00EE7B40" w:rsidRDefault="00EE7B40" w:rsidP="00B742C5">
      <w:pPr>
        <w:jc w:val="center"/>
        <w:rPr>
          <w:color w:val="000000" w:themeColor="text1"/>
          <w:sz w:val="24"/>
          <w:szCs w:val="24"/>
        </w:rPr>
      </w:pPr>
    </w:p>
    <w:p w14:paraId="0AE130D8" w14:textId="77777777" w:rsidR="00EE7B40" w:rsidRDefault="00EE7B40" w:rsidP="00B742C5">
      <w:pPr>
        <w:jc w:val="center"/>
        <w:rPr>
          <w:color w:val="000000" w:themeColor="text1"/>
          <w:sz w:val="24"/>
          <w:szCs w:val="24"/>
        </w:rPr>
      </w:pPr>
      <w:r>
        <w:rPr>
          <w:noProof/>
        </w:rPr>
        <mc:AlternateContent>
          <mc:Choice Requires="wps">
            <w:drawing>
              <wp:anchor distT="0" distB="0" distL="114300" distR="114300" simplePos="0" relativeHeight="251620864" behindDoc="0" locked="0" layoutInCell="1" allowOverlap="1" wp14:anchorId="33605603" wp14:editId="11D08756">
                <wp:simplePos x="0" y="0"/>
                <wp:positionH relativeFrom="page">
                  <wp:posOffset>3178764</wp:posOffset>
                </wp:positionH>
                <wp:positionV relativeFrom="paragraph">
                  <wp:posOffset>130184</wp:posOffset>
                </wp:positionV>
                <wp:extent cx="30467" cy="68567"/>
                <wp:effectExtent l="0" t="0" r="0" b="0"/>
                <wp:wrapNone/>
                <wp:docPr id="153" name="Freeform 153"/>
                <wp:cNvGraphicFramePr/>
                <a:graphic xmlns:a="http://schemas.openxmlformats.org/drawingml/2006/main">
                  <a:graphicData uri="http://schemas.microsoft.com/office/word/2010/wordprocessingShape">
                    <wps:wsp>
                      <wps:cNvSpPr/>
                      <wps:spPr>
                        <a:xfrm>
                          <a:off x="0" y="0"/>
                          <a:ext cx="30467" cy="68567"/>
                        </a:xfrm>
                        <a:custGeom>
                          <a:avLst/>
                          <a:gdLst/>
                          <a:ahLst/>
                          <a:cxnLst/>
                          <a:rect l="l" t="t" r="r" b="b"/>
                          <a:pathLst>
                            <a:path w="30467" h="68567">
                              <a:moveTo>
                                <a:pt x="30467" y="68567"/>
                              </a:moveTo>
                              <a:lnTo>
                                <a:pt x="0"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0E054B42" id="Freeform 153" o:spid="_x0000_s1026" style="position:absolute;margin-left:250.3pt;margin-top:10.25pt;width:2.4pt;height:5.4pt;z-index:251620864;visibility:visible;mso-wrap-style:square;mso-wrap-distance-left:9pt;mso-wrap-distance-top:0;mso-wrap-distance-right:9pt;mso-wrap-distance-bottom:0;mso-position-horizontal:absolute;mso-position-horizontal-relative:page;mso-position-vertical:absolute;mso-position-vertical-relative:text;v-text-anchor:top" coordsize="30467,6856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XktMOQIAABQFAAAOAAAAZHJzL2Uyb0RvYy54bWysVE2P0zAQvSPxHyzfadKWLauq6R5YlQsC&#10;xC4/wPVHY8mxLdtt2n/PeJykZUEcVptDMvHMPL/3Js7m4dwZcpIhamcbOp/VlEjLndD20NBfz7sP&#10;95TExKxgxlnZ0IuM9GH7/t2m92u5cK0zQgYCIDaue9/QNiW/rqrIW9mxOHNeWkgqFzqW4DUcKhFY&#10;D+idqRZ1vap6F4QPjssYYfWxJOkW8ZWSPH1XKspETEOBW8J7wPs+36vthq0PgflW84EGewWLjmkL&#10;m05Qjywxcgz6L6hO8+CiU2nGXVc5pTSXqAHUzOsXap5a5iVqAXOin2yKbwfLv52e/I8ANvQ+riOE&#10;WcVZhS4/gR85o1mXySx5ToTD4rL+uPpECYfM6v4OQsCorq38GNMX6RCGnb7GVJwWY8TaMeJnO4YB&#10;5pUnZXBSiRKYVKAEJrUvk/Is5b7MLYekn3i0I42c69xJPjusSlnAwPUF1WuVsbfV8J2MckFQyUGQ&#10;N0SJEwlYvJVp3U4bgzqNzdTm9XKZLWLwYQcrIOq8aGi0B/xWojNa5JZMNIbD/rMJ5MRA/w4vLGLG&#10;t6yszut8DT4P9UjoD6DgjlaUWRgL6etcMUoXI/N+xv6UimgB7iwKm3zk5ESBcS5tmpdUy4QsHO5u&#10;KYwdSAIBM7ICRRP2ADBWFpARu7Ac6nOrxBM7Ndf/I1aapw7c2dk0NXfauvAvAAOqhp1L/WhSsSa7&#10;tHfigocC3YOjhwqH30Q+27fv2H79mW1/AwAA//8DAFBLAwQUAAYACAAAACEA03F4Qt4AAAAJAQAA&#10;DwAAAGRycy9kb3ducmV2LnhtbEyPUUvDMBCA3wX/QzjBN5d0syq11yEDGYiwWRVfr01si82lJNlW&#10;/73xSR+P+/juu3I921EcjQ+DY4RsoUAYbp0euEN4e328ugMRIrGm0bFB+DYB1tX5WUmFdid+Mcc6&#10;diJJOBSE0Mc4FVKGtjeWwsJNhtPu03lLMY2+k9rTKcntKJdK3UhLA6cLPU1m05v2qz5YhPpjO1D3&#10;tN/sttnueX6PTX3rG8TLi/nhHkQ0c/yD4Tc/pUOVmhp3YB3EiJAne0IRlioHkYBc5dcgGoRVtgJZ&#10;lfL/B9UPAAAA//8DAFBLAQItABQABgAIAAAAIQC2gziS/gAAAOEBAAATAAAAAAAAAAAAAAAAAAAA&#10;AABbQ29udGVudF9UeXBlc10ueG1sUEsBAi0AFAAGAAgAAAAhADj9If/WAAAAlAEAAAsAAAAAAAAA&#10;AAAAAAAALwEAAF9yZWxzLy5yZWxzUEsBAi0AFAAGAAgAAAAhAC9eS0w5AgAAFAUAAA4AAAAAAAAA&#10;AAAAAAAALgIAAGRycy9lMm9Eb2MueG1sUEsBAi0AFAAGAAgAAAAhANNxeELeAAAACQEAAA8AAAAA&#10;AAAAAAAAAAAAkwQAAGRycy9kb3ducmV2LnhtbFBLBQYAAAAABAAEAPMAAACeBQAAAAA=&#10;" path="m30467,68567l,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56704" behindDoc="0" locked="0" layoutInCell="1" allowOverlap="1" wp14:anchorId="07E4A458" wp14:editId="69817CFD">
                <wp:simplePos x="0" y="0"/>
                <wp:positionH relativeFrom="page">
                  <wp:posOffset>4984301</wp:posOffset>
                </wp:positionH>
                <wp:positionV relativeFrom="paragraph">
                  <wp:posOffset>131703</wp:posOffset>
                </wp:positionV>
                <wp:extent cx="35039" cy="63995"/>
                <wp:effectExtent l="0" t="0" r="0" b="0"/>
                <wp:wrapNone/>
                <wp:docPr id="154" name="Freeform 154"/>
                <wp:cNvGraphicFramePr/>
                <a:graphic xmlns:a="http://schemas.openxmlformats.org/drawingml/2006/main">
                  <a:graphicData uri="http://schemas.microsoft.com/office/word/2010/wordprocessingShape">
                    <wps:wsp>
                      <wps:cNvSpPr/>
                      <wps:spPr>
                        <a:xfrm>
                          <a:off x="0" y="0"/>
                          <a:ext cx="35039" cy="63995"/>
                        </a:xfrm>
                        <a:custGeom>
                          <a:avLst/>
                          <a:gdLst/>
                          <a:ahLst/>
                          <a:cxnLst/>
                          <a:rect l="l" t="t" r="r" b="b"/>
                          <a:pathLst>
                            <a:path w="35039" h="63995">
                              <a:moveTo>
                                <a:pt x="0" y="0"/>
                              </a:moveTo>
                              <a:lnTo>
                                <a:pt x="35039" y="63995"/>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43451E1F" id="Freeform 154" o:spid="_x0000_s1026" style="position:absolute;margin-left:392.45pt;margin-top:10.35pt;width:2.75pt;height:5.05pt;z-index:251656704;visibility:visible;mso-wrap-style:square;mso-wrap-distance-left:9pt;mso-wrap-distance-top:0;mso-wrap-distance-right:9pt;mso-wrap-distance-bottom:0;mso-position-horizontal:absolute;mso-position-horizontal-relative:page;mso-position-vertical:absolute;mso-position-vertical-relative:text;v-text-anchor:top" coordsize="35039,639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WrKlNgIAABQFAAAOAAAAZHJzL2Uyb0RvYy54bWysVE2P0zAQvSPxHyzf2aStutCq6R5YlQsC&#10;xC4/wPVHE8lfst2m/feMx0laCuKAyCGZeGae33sTZ/N0NpqcZIidsw2dPdSUSMud6OyhoT9ed+8+&#10;UBITs4JpZ2VDLzLSp+3bN5ver+XctU4LGQiA2LjufUPblPy6qiJvpWHxwXlpIalcMCzBazhUIrAe&#10;0I2u5nX9WPUuCB8clzHC6nNJ0i3iKyV5+qpUlInohgK3hPeA932+V9sNWx8C823HBxrsH1gY1lnY&#10;dIJ6ZomRY+h+gzIdDy46lR64M5VTquMSNYCaWX2n5qVlXqIWMCf6yab4/2D5l9OL/xbAht7HdYQw&#10;qzirYPIT+JEzmnWZzJLnRDgsLpb1YkUJh8zjYrVaZiurays/xvRJOoRhp88xFafFGLF2jPjZjmGA&#10;eeVJaZxUogQmFSiBSe3LpDxLuS9zyyHpJx7tSCPnjDvJV4dV6U4AULxmtb2tGhTdCSo10JY3RIkT&#10;CVi8lWndrtMadWqbqc3qxeI9WMTgww5WQGS8aGi0B/xWotOdyC2ZaAyH/UcdyImB/h1eWMS0b1lZ&#10;ndX5Gnwe6pHQL0DBHa0os9AW0te5YpQuWub9tP0uFekETHJe2OQjJycKjHNp06ykWiZk4bC8pTB2&#10;IAkEzMgKFE3YA8BYWUBG7MJyqM+tEk/s1Fz/jVhpnjpwZ2fT1Gw668KfADSoGnYu9aNJxZrs0t6J&#10;Cx4KdA+OHiocfhP5bN++Y/v1Z7b9CQAA//8DAFBLAwQUAAYACAAAACEAK942BN8AAAAJAQAADwAA&#10;AGRycy9kb3ducmV2LnhtbEyPy07DMBBF90j8gzVIbBC1CRVJQyYVQmJVNi0gwW4aD0mEHyF2m/D3&#10;mFVZju7RvWeq9WyNOPIYeu8QbhYKBLvG6961CK8vT9cFiBDJaTLeMcIPB1jX52cVldpPbsvHXWxF&#10;KnGhJIQuxqGUMjQdWwoLP7BL2acfLcV0jq3UI02p3BqZKXUnLfUuLXQ08GPHzdfuYBE+7BXpzSS3&#10;z1H2u7dNZr7fySBeXswP9yAiz/EEw59+Uoc6Oe39wekgDEJeLFcJRchUDiIB+UotQewRblUBsq7k&#10;/w/qXwAAAP//AwBQSwECLQAUAAYACAAAACEAtoM4kv4AAADhAQAAEwAAAAAAAAAAAAAAAAAAAAAA&#10;W0NvbnRlbnRfVHlwZXNdLnhtbFBLAQItABQABgAIAAAAIQA4/SH/1gAAAJQBAAALAAAAAAAAAAAA&#10;AAAAAC8BAABfcmVscy8ucmVsc1BLAQItABQABgAIAAAAIQAyWrKlNgIAABQFAAAOAAAAAAAAAAAA&#10;AAAAAC4CAABkcnMvZTJvRG9jLnhtbFBLAQItABQABgAIAAAAIQAr3jYE3wAAAAkBAAAPAAAAAAAA&#10;AAAAAAAAAJAEAABkcnMvZG93bnJldi54bWxQSwUGAAAAAAQABADzAAAAnAUAAAAA&#10;" path="m,l35039,63995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19840" behindDoc="0" locked="0" layoutInCell="1" allowOverlap="1" wp14:anchorId="27A4D885" wp14:editId="7A131B4A">
                <wp:simplePos x="0" y="0"/>
                <wp:positionH relativeFrom="page">
                  <wp:posOffset>3096479</wp:posOffset>
                </wp:positionH>
                <wp:positionV relativeFrom="paragraph">
                  <wp:posOffset>163701</wp:posOffset>
                </wp:positionV>
                <wp:extent cx="97510" cy="42671"/>
                <wp:effectExtent l="0" t="0" r="0" b="0"/>
                <wp:wrapNone/>
                <wp:docPr id="155" name="Freeform 155"/>
                <wp:cNvGraphicFramePr/>
                <a:graphic xmlns:a="http://schemas.openxmlformats.org/drawingml/2006/main">
                  <a:graphicData uri="http://schemas.microsoft.com/office/word/2010/wordprocessingShape">
                    <wps:wsp>
                      <wps:cNvSpPr/>
                      <wps:spPr>
                        <a:xfrm>
                          <a:off x="0" y="0"/>
                          <a:ext cx="97510" cy="42671"/>
                        </a:xfrm>
                        <a:custGeom>
                          <a:avLst/>
                          <a:gdLst/>
                          <a:ahLst/>
                          <a:cxnLst/>
                          <a:rect l="l" t="t" r="r" b="b"/>
                          <a:pathLst>
                            <a:path w="97510" h="42671">
                              <a:moveTo>
                                <a:pt x="0" y="42671"/>
                              </a:moveTo>
                              <a:lnTo>
                                <a:pt x="97510"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0978768C" id="Freeform 155" o:spid="_x0000_s1026" style="position:absolute;margin-left:243.8pt;margin-top:12.9pt;width:7.7pt;height:3.35pt;z-index:251619840;visibility:visible;mso-wrap-style:square;mso-wrap-distance-left:9pt;mso-wrap-distance-top:0;mso-wrap-distance-right:9pt;mso-wrap-distance-bottom:0;mso-position-horizontal:absolute;mso-position-horizontal-relative:page;mso-position-vertical:absolute;mso-position-vertical-relative:text;v-text-anchor:top" coordsize="97510,4267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klhfOAIAABQFAAAOAAAAZHJzL2Uyb0RvYy54bWysVE2P0zAQvSPxHyzfaZIuu4Wq6R5YlQsC&#10;xC4/wPVHY8mxLdtt2n/PeJyk5UMcEDkkE8/M83tv4mwez70hJxmidralzaKmRFruhLaHln5/2b15&#10;R0lMzApmnJUtvchIH7evX20Gv5ZL1zkjZCAAYuN68C3tUvLrqoq8kz2LC+elhaRyoWcJXsOhEoEN&#10;gN6balnXD9XggvDBcRkjrD6VJN0ivlKSpy9KRZmIaSlwS3gPeN/ne7XdsPUhMN9pPtJg/8CiZ9rC&#10;pjPUE0uMHIP+DarXPLjoVFpw11dOKc0lagA1Tf2LmueOeYlawJzoZ5vi/4Pln0/P/msAGwYf1xHC&#10;rOKsQp+fwI+c0azLbJY8J8Jh8f3qvgFHOWTeLh9WTbayurbyY0wfpUMYdvoUU3FaTBHrpoif7RQG&#10;mFeelMFJJUpgUoESmNS+TMqzlPsytxySYebRTTRyrncn+eKwKl0F3NK8Vhh7WzmqmuSCoJKHIG+I&#10;EmcSsHgr07qdNgZ1GpupNfXd3QosYvBhBysg6r1oabQH/FaiM1rklkw0hsP+gwnkxED/Di8sYsZ3&#10;rKw2db5Gn8d6JPQTUHBHK8osjIX0da4YpYuReT9jv0lFtIBJLgubfOTkTIFxLm1qSqpjQhYO97cU&#10;pg4kgYAZWYGiGXsEmCoLyIRdWI71uVXiiZ2b678RK81zB+7sbJqbe21d+BOAAVXjzqV+MqlYk13a&#10;O3HBQ4HuwdFDheNvIp/t23dsv/7Mtj8AAAD//wMAUEsDBBQABgAIAAAAIQBxi0cu3gAAAAkBAAAP&#10;AAAAZHJzL2Rvd25yZXYueG1sTI/BTsMwEETvSPyDtUjcqFO3CVHIpgIkLogLpeLsxtskIraj2G1C&#10;vp7lBMfVjmbeK3ez7cWFxtB5h7BeJSDI1d50rkE4fLzc5SBC1M7o3jtC+KYAu+r6qtSF8ZN7p8s+&#10;NoJLXCg0QhvjUEgZ6pasDis/kOPfyY9WRz7HRppRT1xue6mSJJNWd44XWj3Qc0v11/5sERa1mKgm&#10;tT3Y18/TU7bNl3Xzhnh7Mz8+gIg0x78w/OIzOlTMdPRnZ4LoEbb5fcZRBJWyAgfSZMNyR4SNSkFW&#10;pfxvUP0AAAD//wMAUEsBAi0AFAAGAAgAAAAhALaDOJL+AAAA4QEAABMAAAAAAAAAAAAAAAAAAAAA&#10;AFtDb250ZW50X1R5cGVzXS54bWxQSwECLQAUAAYACAAAACEAOP0h/9YAAACUAQAACwAAAAAAAAAA&#10;AAAAAAAvAQAAX3JlbHMvLnJlbHNQSwECLQAUAAYACAAAACEABpJYXzgCAAAUBQAADgAAAAAAAAAA&#10;AAAAAAAuAgAAZHJzL2Uyb0RvYy54bWxQSwECLQAUAAYACAAAACEAcYtHLt4AAAAJAQAADwAAAAAA&#10;AAAAAAAAAACSBAAAZHJzL2Rvd25yZXYueG1sUEsFBgAAAAAEAAQA8wAAAJ0FAAAAAA==&#10;" path="m,42671l97510,e" filled="f" strokecolor="white" strokeweight=".28714mm">
                <v:stroke endcap="round"/>
                <v:path arrowok="t"/>
                <w10:wrap anchorx="page"/>
              </v:shape>
            </w:pict>
          </mc:Fallback>
        </mc:AlternateContent>
      </w:r>
    </w:p>
    <w:p w14:paraId="7C1B810B" w14:textId="77777777" w:rsidR="00EE7B40" w:rsidRDefault="00EE7B40" w:rsidP="00B742C5">
      <w:pPr>
        <w:jc w:val="center"/>
        <w:rPr>
          <w:color w:val="000000" w:themeColor="text1"/>
          <w:sz w:val="24"/>
          <w:szCs w:val="24"/>
        </w:rPr>
      </w:pPr>
      <w:r>
        <w:rPr>
          <w:noProof/>
        </w:rPr>
        <mc:AlternateContent>
          <mc:Choice Requires="wps">
            <w:drawing>
              <wp:anchor distT="0" distB="0" distL="114300" distR="114300" simplePos="0" relativeHeight="251655680" behindDoc="0" locked="0" layoutInCell="1" allowOverlap="1" wp14:anchorId="4A0ACFD5" wp14:editId="1BD3F23A">
                <wp:simplePos x="0" y="0"/>
                <wp:positionH relativeFrom="page">
                  <wp:posOffset>4947734</wp:posOffset>
                </wp:positionH>
                <wp:positionV relativeFrom="paragraph">
                  <wp:posOffset>20442</wp:posOffset>
                </wp:positionV>
                <wp:extent cx="112750" cy="18288"/>
                <wp:effectExtent l="0" t="0" r="0" b="0"/>
                <wp:wrapNone/>
                <wp:docPr id="156" name="Freeform 156"/>
                <wp:cNvGraphicFramePr/>
                <a:graphic xmlns:a="http://schemas.openxmlformats.org/drawingml/2006/main">
                  <a:graphicData uri="http://schemas.microsoft.com/office/word/2010/wordprocessingShape">
                    <wps:wsp>
                      <wps:cNvSpPr/>
                      <wps:spPr>
                        <a:xfrm>
                          <a:off x="0" y="0"/>
                          <a:ext cx="112750" cy="18288"/>
                        </a:xfrm>
                        <a:custGeom>
                          <a:avLst/>
                          <a:gdLst/>
                          <a:ahLst/>
                          <a:cxnLst/>
                          <a:rect l="l" t="t" r="r" b="b"/>
                          <a:pathLst>
                            <a:path w="112750" h="18288">
                              <a:moveTo>
                                <a:pt x="112750" y="18288"/>
                              </a:moveTo>
                              <a:lnTo>
                                <a:pt x="71615" y="0"/>
                              </a:lnTo>
                              <a:lnTo>
                                <a:pt x="0" y="15241"/>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76A259F6" id="Freeform 156" o:spid="_x0000_s1026" style="position:absolute;margin-left:389.6pt;margin-top:1.6pt;width:8.9pt;height:1.45pt;z-index:251655680;visibility:visible;mso-wrap-style:square;mso-wrap-distance-left:9pt;mso-wrap-distance-top:0;mso-wrap-distance-right:9pt;mso-wrap-distance-bottom:0;mso-position-horizontal:absolute;mso-position-horizontal-relative:page;mso-position-vertical:absolute;mso-position-vertical-relative:text;v-text-anchor:top" coordsize="112750,1828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3qZuTAIAAEMFAAAOAAAAZHJzL2Uyb0RvYy54bWysVE2P2yAQvVfqf0DcG39ssxtFcfbQVXqp&#10;2qq7/QEEcGwJAwISJ/++w2Cc7LbqoaoP9piZebz3xnjzeB4UOUnne6MbWi1KSqTmRvT60NCfL7sP&#10;K0p8YFowZbRs6EV6+rh9/24z2rWsTWeUkI4AiPbr0Ta0C8Gui8LzTg7ML4yVGpKtcQML8OoOhXBs&#10;BPRBFXVZ3hejccI6w6X3sPqUknSL+G0refjWtl4GohoK3ALeHd738V5sN2x9cMx2PZ9osH9gMbBe&#10;w6Yz1BMLjBxd/xvU0HNnvGnDgpuhMG3bc4kaQE1VvlHz3DErUQuY4+1sk/9/sPzr6dl+d2DDaP3a&#10;QxhVnFs3xCfwI2c06zKbJc+BcFisqvphCZZySFWrerWKXhbXXn704bM0iMNOX3xIVoscsS5H/Kxz&#10;6GBgcVQKRxUogVE5SmBU+zQqy0Lsi+RiSMYrkS7ziMnBnOSLwbIQJWS2b8hey5S+LX+o7qslJVk1&#10;yMr5/LQIC/oj4rL+WE3yUx4aIj00ZKYMi7emaLPrlUJXlEYh5d3dAxjK4Bw4LSAarGio1wf8tLxR&#10;vYgtUZV3h/0n5ciJgVs7vLCIKduxtFqV8ZpoTfVI6BWQM0ct0uSUhvT1M8AoXJSM+yn9Q7akF2Bl&#10;ndjEEypnCoxzqUOVUh0TMnFY3lLIHUgCASNyC4pm7AkgVyaQjJ1YTvWxVeIBn5vLvxFLzXMH7mx0&#10;mJuHXhv3JwAFqqadU302KVkTXdobccEzhO7BSUWF018l/gpu37H9+u/b/gIAAP//AwBQSwMEFAAG&#10;AAgAAAAhAGAGQi7fAAAABwEAAA8AAABkcnMvZG93bnJldi54bWxMj81qwzAQhO+FvoPYQm+NHBvi&#10;2PE6lEB7K6XpD+SmWBvb1JIcS4ntt+/21J6GZYaZb4vtZDpxpcG3ziIsFxEIspXTra0RPt6fHtYg&#10;fFBWq85ZQpjJw7a8vSlUrt1o3+i6D7XgEutzhdCE0OdS+qoho/zC9WTZO7nBqMDnUEs9qJHLTSfj&#10;KFpJo1rLC43qaddQ9b2/GIT2M16/JF+JeT0/nw/zadxldTUj3t9NjxsQgabwF4ZffEaHkpmO7mK1&#10;Fx1CmmYxRxESFvbTLOXfjgirJciykP/5yx8AAAD//wMAUEsBAi0AFAAGAAgAAAAhALaDOJL+AAAA&#10;4QEAABMAAAAAAAAAAAAAAAAAAAAAAFtDb250ZW50X1R5cGVzXS54bWxQSwECLQAUAAYACAAAACEA&#10;OP0h/9YAAACUAQAACwAAAAAAAAAAAAAAAAAvAQAAX3JlbHMvLnJlbHNQSwECLQAUAAYACAAAACEA&#10;td6mbkwCAABDBQAADgAAAAAAAAAAAAAAAAAuAgAAZHJzL2Uyb0RvYy54bWxQSwECLQAUAAYACAAA&#10;ACEAYAZCLt8AAAAHAQAADwAAAAAAAAAAAAAAAACmBAAAZHJzL2Rvd25yZXYueG1sUEsFBgAAAAAE&#10;AAQA8wAAALIFAAAAAA==&#10;" path="m112750,18288l71615,,,15241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21888" behindDoc="0" locked="0" layoutInCell="1" allowOverlap="1" wp14:anchorId="2D00585D" wp14:editId="014AB198">
                <wp:simplePos x="0" y="0"/>
                <wp:positionH relativeFrom="page">
                  <wp:posOffset>3128477</wp:posOffset>
                </wp:positionH>
                <wp:positionV relativeFrom="paragraph">
                  <wp:posOffset>44819</wp:posOffset>
                </wp:positionV>
                <wp:extent cx="89890" cy="51815"/>
                <wp:effectExtent l="0" t="0" r="0" b="0"/>
                <wp:wrapNone/>
                <wp:docPr id="157" name="Freeform 157"/>
                <wp:cNvGraphicFramePr/>
                <a:graphic xmlns:a="http://schemas.openxmlformats.org/drawingml/2006/main">
                  <a:graphicData uri="http://schemas.microsoft.com/office/word/2010/wordprocessingShape">
                    <wps:wsp>
                      <wps:cNvSpPr/>
                      <wps:spPr>
                        <a:xfrm>
                          <a:off x="0" y="0"/>
                          <a:ext cx="89890" cy="51815"/>
                        </a:xfrm>
                        <a:custGeom>
                          <a:avLst/>
                          <a:gdLst/>
                          <a:ahLst/>
                          <a:cxnLst/>
                          <a:rect l="l" t="t" r="r" b="b"/>
                          <a:pathLst>
                            <a:path w="89890" h="51815">
                              <a:moveTo>
                                <a:pt x="0" y="51815"/>
                              </a:moveTo>
                              <a:lnTo>
                                <a:pt x="89890"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566ADE8D" id="Freeform 157" o:spid="_x0000_s1026" style="position:absolute;margin-left:246.35pt;margin-top:3.55pt;width:7.1pt;height:4.1pt;z-index:251621888;visibility:visible;mso-wrap-style:square;mso-wrap-distance-left:9pt;mso-wrap-distance-top:0;mso-wrap-distance-right:9pt;mso-wrap-distance-bottom:0;mso-position-horizontal:absolute;mso-position-horizontal-relative:page;mso-position-vertical:absolute;mso-position-vertical-relative:text;v-text-anchor:top" coordsize="89890,518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Q6lNNwIAABQFAAAOAAAAZHJzL2Uyb0RvYy54bWysVE2P0zAQvSPxHyzf2SRdFbpV0z2wKhcE&#10;iF1+gOuPJpK/ZLtN++8Zj5O0LIgDIodk4pl5fu9NnM3j2WhykiH2zra0uaspkZY70dtDS3+87N6t&#10;KImJWcG0s7KlFxnp4/btm83g13LhOqeFDARAbFwPvqVdSn5dVZF30rB457y0kFQuGJbgNRwqEdgA&#10;6EZXi7p+Xw0uCB8clzHC6lNJ0i3iKyV5+qpUlInolgK3hPeA932+V9sNWx8C813PRxrsH1gY1lvY&#10;dIZ6YomRY+h/gzI9Dy46le64M5VTqucSNYCapn6l5rljXqIWMCf62ab4/2D5l9Oz/xbAhsHHdYQw&#10;qzirYPIT+JEzmnWZzZLnRDgsrh5WD+Aoh8yyWTXLbGV1beXHmD5JhzDs9Dmm4rSYItZNET/bKQww&#10;rzwpjZNKlMCkAiUwqX2ZlGcp92VuOSTDzKObaOSccSf54rAqXQXc0rxWaHtbOaqa5IKgkocgb4gS&#10;ZxKweCvTul2vNerUNlNr6vv7D2ARgw87WAGR8aKl0R7wW4lO9yK3ZKIxHPYfdSAnBvp3eGER075j&#10;ZbWp8zX6PNYjoV+AgjtaUWahLaSvc8UoXbTM+2n7XSrSC5jkorDJR07OFBjn0qampDomZOGwvKUw&#10;dSAJBMzIChTN2CPAVFlAJuzCcqzPrRJP7Nxc/41YaZ47cGdn09xseuvCnwA0qBp3LvWTScWa7NLe&#10;iQseCnQPjh4qHH8T+WzfvmP79We2/QkAAP//AwBQSwMEFAAGAAgAAAAhAIfLAr3gAAAACAEAAA8A&#10;AABkcnMvZG93bnJldi54bWxMj0FPwkAQhe8m/ofNmHgxsAWF0totISQmXgVFjkt3bBu6s7W7lMqv&#10;ZzzpcfK+vPdNthxsI3rsfO1IwWQcgUAqnKmpVPC+fRktQPigyejGESr4QQ/L/PYm06lxZ3rDfhNK&#10;wSXkU62gCqFNpfRFhVb7sWuROPtyndWBz66UptNnLreNnEbRXFpdEy9UusV1hcVxc7IKvlfry+LY&#10;hu1u3z+8Dh+f7pLEe6Xu74bVM4iAQ/iD4Vef1SFnp4M7kfGiUfCUTGNGFcQTEJzPonkC4sDg7BFk&#10;nsn/D+RXAAAA//8DAFBLAQItABQABgAIAAAAIQC2gziS/gAAAOEBAAATAAAAAAAAAAAAAAAAAAAA&#10;AABbQ29udGVudF9UeXBlc10ueG1sUEsBAi0AFAAGAAgAAAAhADj9If/WAAAAlAEAAAsAAAAAAAAA&#10;AAAAAAAALwEAAF9yZWxzLy5yZWxzUEsBAi0AFAAGAAgAAAAhAIdDqU03AgAAFAUAAA4AAAAAAAAA&#10;AAAAAAAALgIAAGRycy9lMm9Eb2MueG1sUEsBAi0AFAAGAAgAAAAhAIfLAr3gAAAACAEAAA8AAAAA&#10;AAAAAAAAAAAAkQQAAGRycy9kb3ducmV2LnhtbFBLBQYAAAAABAAEAPMAAACeBQAAAAA=&#10;" path="m,51815l89890,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52608" behindDoc="0" locked="0" layoutInCell="1" allowOverlap="1" wp14:anchorId="298BC479" wp14:editId="71FD2EE5">
                <wp:simplePos x="0" y="0"/>
                <wp:positionH relativeFrom="page">
                  <wp:posOffset>4902029</wp:posOffset>
                </wp:positionH>
                <wp:positionV relativeFrom="paragraph">
                  <wp:posOffset>52443</wp:posOffset>
                </wp:positionV>
                <wp:extent cx="91414" cy="115811"/>
                <wp:effectExtent l="0" t="0" r="0" b="0"/>
                <wp:wrapNone/>
                <wp:docPr id="158" name="Freeform 158"/>
                <wp:cNvGraphicFramePr/>
                <a:graphic xmlns:a="http://schemas.openxmlformats.org/drawingml/2006/main">
                  <a:graphicData uri="http://schemas.microsoft.com/office/word/2010/wordprocessingShape">
                    <wps:wsp>
                      <wps:cNvSpPr/>
                      <wps:spPr>
                        <a:xfrm>
                          <a:off x="0" y="0"/>
                          <a:ext cx="91414" cy="115811"/>
                        </a:xfrm>
                        <a:custGeom>
                          <a:avLst/>
                          <a:gdLst/>
                          <a:ahLst/>
                          <a:cxnLst/>
                          <a:rect l="l" t="t" r="r" b="b"/>
                          <a:pathLst>
                            <a:path w="91414" h="115811">
                              <a:moveTo>
                                <a:pt x="91414" y="115811"/>
                              </a:moveTo>
                              <a:lnTo>
                                <a:pt x="0" y="62472"/>
                              </a:lnTo>
                              <a:lnTo>
                                <a:pt x="35039"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33E7E428" id="Freeform 158" o:spid="_x0000_s1026" style="position:absolute;margin-left:386pt;margin-top:4.15pt;width:7.2pt;height:9.1pt;z-index:251652608;visibility:visible;mso-wrap-style:square;mso-wrap-distance-left:9pt;mso-wrap-distance-top:0;mso-wrap-distance-right:9pt;mso-wrap-distance-bottom:0;mso-position-horizontal:absolute;mso-position-horizontal-relative:page;mso-position-vertical:absolute;mso-position-vertical-relative:text;v-text-anchor:top" coordsize="91414,11581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TsT1TwIAAEMFAAAOAAAAZHJzL2Uyb0RvYy54bWysVMuO2yAU3VfqPyD2jU0e84jizKKjdFO1&#10;VWf6AQRwbAkDAhInf9/LxXbSadVFVS/sa+69h3MOj83TudPkpHxorakom5WUKCOsbM2hoj9edx8e&#10;KAmRG8m1NaqiFxXo0/b9u03v1mpuG6ul8gRATFj3rqJNjG5dFEE0quNhZp0ykKyt73iEX38opOc9&#10;oHe6mJflXdFbL523QoUAo885SbeIX9dKxK91HVQkuqLALeLb43uf3sV2w9cHz13TioEG/wcWHW8N&#10;TDpBPfPIydG3v0F1rfA22DrOhO0KW9etUKgB1LDyjZqXhjuFWsCc4Cabwv+DFV9OL+6bBxt6F9YB&#10;wqTiXPsufYEfOaNZl8ksdY5EwOAjW7IlJQIyjK0eGEteFtdecQzxk7KIw0+fQ8xWyzHizRiJsxlD&#10;DwuWlkrjUkVKYKk8JbBU+7xUjsfUl8ilkPQTkWbikZKdPalXi2UxSRjYviV7LdPmthy2CpTezZf3&#10;80HWmB+/DmEXq3LxiLW4lUB+zkOQ6KEhE2UYvDXF2F2rNbqiTRLCysXiHhzlcA68kRB1TlY0mANu&#10;rWB1K1NLUhX8Yf9Re3Li4NYOHyzi2jU8j7IyPQP9oR4J/QLk7dHIvHLaQPq6DTCKF63SfNp8VzVp&#10;JVg5z2zSCVUTBS6EMpHlVMOlyhxWtxTGDiSBgAm5BkUT9gAwVmaQETuzHOpTq8IDPjWXfyOWm6cO&#10;nNmaODV3rbH+TwAaVA0z5/rRpGxNcmlv5QXPELoHJxUVDrdKugpu/7H9evdtfwIAAP//AwBQSwME&#10;FAAGAAgAAAAhAJzEWdTfAAAACAEAAA8AAABkcnMvZG93bnJldi54bWxMj81OwzAQhO9IvIO1SNyo&#10;8wNJFLKpUCVA4oDU0gs3N94mVmM7it3UfXvMCY6jGc1806yDHtlCs1PWIKSrBBiZzkpleoT91+tD&#10;Bcx5YaQYrSGEKzlYt7c3jailvZgtLTvfs1hiXC0QBu+nmnPXDaSFW9mJTPSOdtbCRzn3XM7iEsv1&#10;yLMkKbgWysSFQUy0Gag77c4aYfsWvsur3OzzkCr1IfX7kn7miPd34eUZmKfg/8Lwix/RoY1MB3s2&#10;0rERoSyz+MUjVDmw6JdV8QjsgJAVT8Dbhv8/0P4AAAD//wMAUEsBAi0AFAAGAAgAAAAhALaDOJL+&#10;AAAA4QEAABMAAAAAAAAAAAAAAAAAAAAAAFtDb250ZW50X1R5cGVzXS54bWxQSwECLQAUAAYACAAA&#10;ACEAOP0h/9YAAACUAQAACwAAAAAAAAAAAAAAAAAvAQAAX3JlbHMvLnJlbHNQSwECLQAUAAYACAAA&#10;ACEA5k7E9U8CAABDBQAADgAAAAAAAAAAAAAAAAAuAgAAZHJzL2Uyb0RvYy54bWxQSwECLQAUAAYA&#10;CAAAACEAnMRZ1N8AAAAIAQAADwAAAAAAAAAAAAAAAACpBAAAZHJzL2Rvd25yZXYueG1sUEsFBgAA&#10;AAAEAAQA8wAAALUFAAAAAA==&#10;" path="m91414,115811l,62472,35039,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23936" behindDoc="0" locked="0" layoutInCell="1" allowOverlap="1" wp14:anchorId="18FD03D6" wp14:editId="3D88F58B">
                <wp:simplePos x="0" y="0"/>
                <wp:positionH relativeFrom="page">
                  <wp:posOffset>3175709</wp:posOffset>
                </wp:positionH>
                <wp:positionV relativeFrom="paragraph">
                  <wp:posOffset>70730</wp:posOffset>
                </wp:positionV>
                <wp:extent cx="38087" cy="63995"/>
                <wp:effectExtent l="0" t="0" r="0" b="0"/>
                <wp:wrapNone/>
                <wp:docPr id="159" name="Freeform 159"/>
                <wp:cNvGraphicFramePr/>
                <a:graphic xmlns:a="http://schemas.openxmlformats.org/drawingml/2006/main">
                  <a:graphicData uri="http://schemas.microsoft.com/office/word/2010/wordprocessingShape">
                    <wps:wsp>
                      <wps:cNvSpPr/>
                      <wps:spPr>
                        <a:xfrm>
                          <a:off x="0" y="0"/>
                          <a:ext cx="38087" cy="63995"/>
                        </a:xfrm>
                        <a:custGeom>
                          <a:avLst/>
                          <a:gdLst/>
                          <a:ahLst/>
                          <a:cxnLst/>
                          <a:rect l="l" t="t" r="r" b="b"/>
                          <a:pathLst>
                            <a:path w="38087" h="63995">
                              <a:moveTo>
                                <a:pt x="0" y="0"/>
                              </a:moveTo>
                              <a:lnTo>
                                <a:pt x="38087" y="63995"/>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18BDFF7D" id="Freeform 159" o:spid="_x0000_s1026" style="position:absolute;margin-left:250.05pt;margin-top:5.55pt;width:3pt;height:5.05pt;z-index:251623936;visibility:visible;mso-wrap-style:square;mso-wrap-distance-left:9pt;mso-wrap-distance-top:0;mso-wrap-distance-right:9pt;mso-wrap-distance-bottom:0;mso-position-horizontal:absolute;mso-position-horizontal-relative:page;mso-position-vertical:absolute;mso-position-vertical-relative:text;v-text-anchor:top" coordsize="38087,639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8cFjNwIAABQFAAAOAAAAZHJzL2Uyb0RvYy54bWysVE2P0zAQvSPxHyzfadJWu+xWTffAqlwQ&#10;IHb5Aa4/GkuObdlu0/57xuMk7RbEAZFDMvHMPL/3Js766dQZcpQhamcbOp/VlEjLndB239Cfr9sP&#10;D5TExKxgxlnZ0LOM9Gnz/t269yu5cK0zQgYCIDauet/QNiW/qqrIW9mxOHNeWkgqFzqW4DXsKxFY&#10;D+idqRZ1fV/1LggfHJcxwupzSdIN4islefqmVJSJmIYCt4T3gPddvlebNVvtA/Ot5gMN9g8sOqYt&#10;bDpBPbPEyCHo36A6zYOLTqUZd13llNJcogZQM69v1Ly0zEvUAuZEP9kU/x8s/3p88d8D2ND7uIoQ&#10;ZhUnFbr8BH7khGadJ7PkKREOi8uH+uEjJRwy98vHx7tsZXVp5YeYPkuHMOz4JabitBgj1o4RP9kx&#10;DDCvPCmDk0qUwKQCJTCpXZmUZyn3ZW45JP3Eox1p5FznjvLVYVW6EQAUL1ljr6sGRTeCSg205Q1R&#10;4kQCFq9lWrfVxqBOYzO1eb1cZosYfNjBCog6Lxoa7R6/leiMFrklE41hv/tkAjky0L/FC4uY8S0r&#10;q/M6X4PPQz0SegMU3MGKMgtjIX2ZK0bpbGTez9gfUhEtYJKLwiYfOTlRYJxLm+Yl1TIhC4e7awpj&#10;B5JAwIysQNGEPQCMlQVkxC4sh/rcKvHETs3134iV5qkDd3Y2Tc2dti78CcCAqmHnUj+aVKzJLu2c&#10;OOOhQPfg6KHC4TeRz/b1O7ZffmabXwAAAP//AwBQSwMEFAAGAAgAAAAhAFFbOPrcAAAACQEAAA8A&#10;AABkcnMvZG93bnJldi54bWxMj0FPwzAMhe9I/IfISNxY0opOqDSdEBJoBy4rE+esMU1F45Qk2wq/&#10;HnOCk229p+fvNZvFT+KEMY2BNBQrBQKpD3akQcP+9enmDkTKhqyZAqGGL0ywaS8vGlPbcKYdnro8&#10;CA6hVBsNLue5ljL1Dr1JqzAjsfYeojeZzzhIG82Zw/0kS6XW0puR+IMzMz467D+6o9ewrcrdp3vZ&#10;kq2eaXRvcd993yqtr6+Wh3sQGZf8Z4ZffEaHlpkO4Ug2iUlDpVTBVhYKnmyo1JqXg4ayKEG2jfzf&#10;oP0BAAD//wMAUEsBAi0AFAAGAAgAAAAhALaDOJL+AAAA4QEAABMAAAAAAAAAAAAAAAAAAAAAAFtD&#10;b250ZW50X1R5cGVzXS54bWxQSwECLQAUAAYACAAAACEAOP0h/9YAAACUAQAACwAAAAAAAAAAAAAA&#10;AAAvAQAAX3JlbHMvLnJlbHNQSwECLQAUAAYACAAAACEAHvHBYzcCAAAUBQAADgAAAAAAAAAAAAAA&#10;AAAuAgAAZHJzL2Uyb0RvYy54bWxQSwECLQAUAAYACAAAACEAUVs4+twAAAAJAQAADwAAAAAAAAAA&#10;AAAAAACRBAAAZHJzL2Rvd25yZXYueG1sUEsFBgAAAAAEAAQA8wAAAJoFAAAAAA==&#10;" path="m,l38087,63995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54656" behindDoc="0" locked="0" layoutInCell="1" allowOverlap="1" wp14:anchorId="4A40B64E" wp14:editId="2F9E9BE3">
                <wp:simplePos x="0" y="0"/>
                <wp:positionH relativeFrom="page">
                  <wp:posOffset>4946215</wp:posOffset>
                </wp:positionH>
                <wp:positionV relativeFrom="paragraph">
                  <wp:posOffset>82922</wp:posOffset>
                </wp:positionV>
                <wp:extent cx="31991" cy="56375"/>
                <wp:effectExtent l="0" t="0" r="0" b="0"/>
                <wp:wrapNone/>
                <wp:docPr id="160" name="Freeform 160"/>
                <wp:cNvGraphicFramePr/>
                <a:graphic xmlns:a="http://schemas.openxmlformats.org/drawingml/2006/main">
                  <a:graphicData uri="http://schemas.microsoft.com/office/word/2010/wordprocessingShape">
                    <wps:wsp>
                      <wps:cNvSpPr/>
                      <wps:spPr>
                        <a:xfrm>
                          <a:off x="0" y="0"/>
                          <a:ext cx="31991" cy="56375"/>
                        </a:xfrm>
                        <a:custGeom>
                          <a:avLst/>
                          <a:gdLst/>
                          <a:ahLst/>
                          <a:cxnLst/>
                          <a:rect l="l" t="t" r="r" b="b"/>
                          <a:pathLst>
                            <a:path w="31991" h="56375">
                              <a:moveTo>
                                <a:pt x="31991" y="0"/>
                              </a:moveTo>
                              <a:lnTo>
                                <a:pt x="0" y="56375"/>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74562A59" id="Freeform 160" o:spid="_x0000_s1026" style="position:absolute;margin-left:389.45pt;margin-top:6.55pt;width:2.5pt;height:4.45pt;z-index:251654656;visibility:visible;mso-wrap-style:square;mso-wrap-distance-left:9pt;mso-wrap-distance-top:0;mso-wrap-distance-right:9pt;mso-wrap-distance-bottom:0;mso-position-horizontal:absolute;mso-position-horizontal-relative:page;mso-position-vertical:absolute;mso-position-vertical-relative:text;v-text-anchor:top" coordsize="31991,563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of6UOwIAABQFAAAOAAAAZHJzL2Uyb0RvYy54bWysVE2PmzAQvVfqf7B8b4BE2e1GIXvoKr1U&#10;bdXd/gDHH4BkbMt2QvLvOx4DyW6rHqpygMEz8/zeG8z28dxrcpI+dNbUtFqUlEjDrehMU9OfL/sP&#10;HykJkRnBtDWyphcZ6OPu/bvt4DZyaVurhfQEQEzYDK6mbYxuUxSBt7JnYWGdNJBU1vcswqtvCuHZ&#10;AOi9LpZleVcM1gvnLZchwOpTTtId4islefymVJCR6JoCt4h3j/dDuhe7Lds0nrm24yMN9g8setYZ&#10;2HSGemKRkaPvfoPqO+5tsCouuO0Lq1THJWoANVX5Rs1zy5xELWBOcLNN4f/B8q+nZ/fdgw2DC5sA&#10;YVJxVr5PT+BHzmjWZTZLniPhsLiqHh4qSjhk1ner+3Wysri28mOIn6VFGHb6EmJ2WkwRa6eIn80U&#10;ephXmpTGSUVKYFKeEpjUIU/KsZj6ErcUkmHm0U40Uq63J/lisSomASPXSQTQvFZoc1sJ38gbQTkP&#10;LWlDlDiTgMVbmcbuO61RpzaJWlWuVvdgEYMP2xsBUe9ETYNp8FsJVncitSSiwTeHT9qTEwP9e7yw&#10;iGnXsrxalekafR7rkdArIG+PRuRZaAPp61wxihct037a/JCKdALcWWY26cjJmQLjXJpY5VTLhMwc&#10;1rcUpg4kgYAJWYGiGXsEmCozyISdWY71qVXiiZ2by78Ry81zB+5sTZyb+85Y/ycADarGnXP9ZFK2&#10;Jrl0sOKChwLdg6OHCsffRDrbt+/Yfv2Z7X4BAAD//wMAUEsDBBQABgAIAAAAIQC4oS7I3wAAAAkB&#10;AAAPAAAAZHJzL2Rvd25yZXYueG1sTI/BTsMwDIbvSLxDZCQuiKXrpLWUptMEQuKGtu7CzWtMU2iS&#10;qkm3jqfHnOBo/78+fy43s+3FicbQeadguUhAkGu87lyr4FC/3OcgQkSnsfeOFFwowKa6viqx0P7s&#10;dnTax1YwxIUCFZgYh0LK0BiyGBZ+IMfZhx8tRh7HVuoRzwy3vUyTZC0tdo4vGBzoyVDztZ+sgtR8&#10;N/Xd+j3fojxMb5f6effafSp1ezNvH0FEmuNfGX71WR0qdjr6yekgegVZlj9wlYPVEgQXsnzFiyPT&#10;0wRkVcr/H1Q/AAAA//8DAFBLAQItABQABgAIAAAAIQC2gziS/gAAAOEBAAATAAAAAAAAAAAAAAAA&#10;AAAAAABbQ29udGVudF9UeXBlc10ueG1sUEsBAi0AFAAGAAgAAAAhADj9If/WAAAAlAEAAAsAAAAA&#10;AAAAAAAAAAAALwEAAF9yZWxzLy5yZWxzUEsBAi0AFAAGAAgAAAAhAI6h/pQ7AgAAFAUAAA4AAAAA&#10;AAAAAAAAAAAALgIAAGRycy9lMm9Eb2MueG1sUEsBAi0AFAAGAAgAAAAhALihLsjfAAAACQEAAA8A&#10;AAAAAAAAAAAAAAAAlQQAAGRycy9kb3ducmV2LnhtbFBLBQYAAAAABAAEAPMAAAChBQAAAAA=&#10;" path="m31991,l,56375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22912" behindDoc="0" locked="0" layoutInCell="1" allowOverlap="1" wp14:anchorId="72CF2D3A" wp14:editId="1106FB24">
                <wp:simplePos x="0" y="0"/>
                <wp:positionH relativeFrom="page">
                  <wp:posOffset>3166573</wp:posOffset>
                </wp:positionH>
                <wp:positionV relativeFrom="paragraph">
                  <wp:posOffset>111874</wp:posOffset>
                </wp:positionV>
                <wp:extent cx="91414" cy="51815"/>
                <wp:effectExtent l="0" t="0" r="0" b="0"/>
                <wp:wrapNone/>
                <wp:docPr id="161" name="Freeform 161"/>
                <wp:cNvGraphicFramePr/>
                <a:graphic xmlns:a="http://schemas.openxmlformats.org/drawingml/2006/main">
                  <a:graphicData uri="http://schemas.microsoft.com/office/word/2010/wordprocessingShape">
                    <wps:wsp>
                      <wps:cNvSpPr/>
                      <wps:spPr>
                        <a:xfrm>
                          <a:off x="0" y="0"/>
                          <a:ext cx="91414" cy="51815"/>
                        </a:xfrm>
                        <a:custGeom>
                          <a:avLst/>
                          <a:gdLst/>
                          <a:ahLst/>
                          <a:cxnLst/>
                          <a:rect l="l" t="t" r="r" b="b"/>
                          <a:pathLst>
                            <a:path w="91414" h="51815">
                              <a:moveTo>
                                <a:pt x="91414" y="0"/>
                              </a:moveTo>
                              <a:lnTo>
                                <a:pt x="0" y="51815"/>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15F1385D" id="Freeform 161" o:spid="_x0000_s1026" style="position:absolute;margin-left:249.35pt;margin-top:8.8pt;width:7.2pt;height:4.1pt;z-index:251622912;visibility:visible;mso-wrap-style:square;mso-wrap-distance-left:9pt;mso-wrap-distance-top:0;mso-wrap-distance-right:9pt;mso-wrap-distance-bottom:0;mso-position-horizontal:absolute;mso-position-horizontal-relative:page;mso-position-vertical:absolute;mso-position-vertical-relative:text;v-text-anchor:top" coordsize="91414,518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9htHOgIAABQFAAAOAAAAZHJzL2Uyb0RvYy54bWysVE2P0zAQvSPxHyzfaZLuLixV0z2wKhcE&#10;iF1+gOuPJpK/ZLtN++8Zj5O0uyAOiBySiWfm+b03cdYPJ6PJUYbYO9vSZlFTIi13orf7lv583r67&#10;pyQmZgXTzsqWnmWkD5u3b9aDX8ml65wWMhAAsXE1+JZ2KflVVUXeScPiwnlpIalcMCzBa9hXIrAB&#10;0I2ulnX9vhpcED44LmOE1ceSpBvEV0ry9E2pKBPRLQVuCe8B77t8rzZrttoH5ruejzTYP7AwrLew&#10;6Qz1yBIjh9D/BmV6Hlx0Ki24M5VTqucSNYCapn6l5qljXqIWMCf62ab4/2D51+OT/x7AhsHHVYQw&#10;qzipYPIT+JETmnWezZKnRDgsfmxum1tKOGTumvvmLltZXVr5IabP0iEMO36JqTgtpoh1U8RPdgoD&#10;zCtPSuOkEiUwqUAJTGpXJuVZyn2ZWw7JMPPoJho5Z9xRPjusSlnAyHUSATQvFdpeV8I38kpQyUNL&#10;3hAlziRg8Vqmddtea9SpbabW1Dc3H8AiBh92sAIi40VLo93jtxKd7kVuyURj2O8+6UCODPRv8cIi&#10;pn3HympT52v0eaxHQi+AgjtYUWahLaQvc8UonbXM+2n7QyrSC3BnWdjkIydnCoxzaVNTUh0TsnC4&#10;u6YwdSAJBMzIChTN2CPAVFlAJuzCcqzPrRJP7Nxc/41YaZ47cGdn09xseuvCnwA0qBp3LvWTScWa&#10;7NLOiTMeCnQPjh4qHH8T+Wxfv2P75We2+QUAAP//AwBQSwMEFAAGAAgAAAAhAMdeyXjgAAAACQEA&#10;AA8AAABkcnMvZG93bnJldi54bWxMj8FOwzAQRO9I/IO1SNyonUKbEOJUFVKBAyC1cOnNiZckEK+j&#10;2G3D37Oc4Liap5m3xWpyvTjiGDpPGpKZAoFUe9tRo+H9bXOVgQjRkDW9J9TwjQFW5flZYXLrT7TF&#10;4y42gkso5EZDG+OQSxnqFp0JMz8gcfbhR2cin2Mj7WhOXO56OVdqKZ3piBdaM+B9i/XX7uA0vHx2&#10;j68qS/bpRtGT3z88r6ttpvXlxbS+AxFxin8w/OqzOpTsVPkD2SB6DTe3WcooB+kSBAOL5DoBUWmY&#10;LzKQZSH/f1D+AAAA//8DAFBLAQItABQABgAIAAAAIQC2gziS/gAAAOEBAAATAAAAAAAAAAAAAAAA&#10;AAAAAABbQ29udGVudF9UeXBlc10ueG1sUEsBAi0AFAAGAAgAAAAhADj9If/WAAAAlAEAAAsAAAAA&#10;AAAAAAAAAAAALwEAAF9yZWxzLy5yZWxzUEsBAi0AFAAGAAgAAAAhACf2G0c6AgAAFAUAAA4AAAAA&#10;AAAAAAAAAAAALgIAAGRycy9lMm9Eb2MueG1sUEsBAi0AFAAGAAgAAAAhAMdeyXjgAAAACQEAAA8A&#10;AAAAAAAAAAAAAAAAlAQAAGRycy9kb3ducmV2LnhtbFBLBQYAAAAABAAEAPMAAAChBQAAAAA=&#10;" path="m91414,l,51815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53632" behindDoc="0" locked="0" layoutInCell="1" allowOverlap="1" wp14:anchorId="53DD4B4D" wp14:editId="6B9E9DCA">
                <wp:simplePos x="0" y="0"/>
                <wp:positionH relativeFrom="page">
                  <wp:posOffset>4994973</wp:posOffset>
                </wp:positionH>
                <wp:positionV relativeFrom="paragraph">
                  <wp:posOffset>105778</wp:posOffset>
                </wp:positionV>
                <wp:extent cx="33515" cy="62471"/>
                <wp:effectExtent l="0" t="0" r="0" b="0"/>
                <wp:wrapNone/>
                <wp:docPr id="162" name="Freeform 162"/>
                <wp:cNvGraphicFramePr/>
                <a:graphic xmlns:a="http://schemas.openxmlformats.org/drawingml/2006/main">
                  <a:graphicData uri="http://schemas.microsoft.com/office/word/2010/wordprocessingShape">
                    <wps:wsp>
                      <wps:cNvSpPr/>
                      <wps:spPr>
                        <a:xfrm>
                          <a:off x="0" y="0"/>
                          <a:ext cx="33515" cy="62471"/>
                        </a:xfrm>
                        <a:custGeom>
                          <a:avLst/>
                          <a:gdLst/>
                          <a:ahLst/>
                          <a:cxnLst/>
                          <a:rect l="l" t="t" r="r" b="b"/>
                          <a:pathLst>
                            <a:path w="33515" h="62471">
                              <a:moveTo>
                                <a:pt x="33515" y="0"/>
                              </a:moveTo>
                              <a:lnTo>
                                <a:pt x="0" y="62471"/>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72AC08CC" id="Freeform 162" o:spid="_x0000_s1026" style="position:absolute;margin-left:393.3pt;margin-top:8.35pt;width:2.65pt;height:4.9pt;z-index:251653632;visibility:visible;mso-wrap-style:square;mso-wrap-distance-left:9pt;mso-wrap-distance-top:0;mso-wrap-distance-right:9pt;mso-wrap-distance-bottom:0;mso-position-horizontal:absolute;mso-position-horizontal-relative:page;mso-position-vertical:absolute;mso-position-vertical-relative:text;v-text-anchor:top" coordsize="33515,6247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vIiQOgIAABQFAAAOAAAAZHJzL2Uyb0RvYy54bWysVE2P0zAQvSPxHyzfaZKW3UVV0z2wKhcE&#10;iF1+gOuPJpK/ZLtN++8Zj5O0LIgDIodk4pl5fu9NnM3j2WhykiH2zra0WdSUSMud6O2hpT9edu8+&#10;UBITs4JpZ2VLLzLSx+3bN5vBr+XSdU4LGQiA2LgefEu7lPy6qiLvpGFx4by0kFQuGJbgNRwqEdgA&#10;6EZXy7q+rwYXhA+Oyxhh9akk6RbxlZI8fVUqykR0S4FbwnvA+z7fq+2GrQ+B+a7nIw32DywM6y1s&#10;OkM9scTIMfS/QZmeBxedSgvuTOWU6rlEDaCmqV+pee6Yl6gFzIl+tin+P1j+5fTsvwWwYfBxHSHM&#10;Ks4qmPwEfuSMZl1ms+Q5EQ6Lq9Vdc0cJh8z98v1Dk62srq38GNMn6RCGnT7HVJwWU8S6KeJnO4UB&#10;5pUnpXFSiRKYVKAEJrUvk/Is5b7MLYdkmHl0E42cM+4kXxxWpSxg5DqJAJrXCm1vK+EbeSWo5KEl&#10;b4gSZxKweCvTul2vNerUNlNr6tXqASxi8GEHKyAyXrQ02gN+K9HpXuSWTDSGw/6jDuTEQP8OLyxi&#10;2nesrDZ1vkafx3ok9AtQcEcryiy0hfR1rhili5Z5P22/S0V6Ae4sC5t85ORMgXEubWpKqmNCFg53&#10;txSmDiSBgBlZgaIZewSYKgvIhF1YjvW5VeKJnZvrvxErzXMH7uxsmptNb134E4AGVePOpX4yqViT&#10;Xdo7ccFDge7B0UOF428in+3bd2y//sy2PwEAAP//AwBQSwMEFAAGAAgAAAAhAPHXVC/fAAAACQEA&#10;AA8AAABkcnMvZG93bnJldi54bWxMj8FOwzAQRO9I/IO1SFwq6rQCpw1xqtLCkQMFcXbjbRJhr6PY&#10;bVO+nuUEx9U8zbwtV6N34oRD7AJpmE0zEEh1sB01Gj7eX+4WIGIyZI0LhBouGGFVXV+VprDhTG94&#10;2qVGcAnFwmhoU+oLKWPdojdxGnokzg5h8CbxOTTSDubM5d7JeZYp6U1HvNCaHjct1l+7o9cQYxw/&#10;X112uOTbe3qebLZP68m31rc34/oRRMIx/cHwq8/qULHTPhzJRuE05AulGOVA5SAYyJezJYi9hrl6&#10;AFmV8v8H1Q8AAAD//wMAUEsBAi0AFAAGAAgAAAAhALaDOJL+AAAA4QEAABMAAAAAAAAAAAAAAAAA&#10;AAAAAFtDb250ZW50X1R5cGVzXS54bWxQSwECLQAUAAYACAAAACEAOP0h/9YAAACUAQAACwAAAAAA&#10;AAAAAAAAAAAvAQAAX3JlbHMvLnJlbHNQSwECLQAUAAYACAAAACEAVryIkDoCAAAUBQAADgAAAAAA&#10;AAAAAAAAAAAuAgAAZHJzL2Uyb0RvYy54bWxQSwECLQAUAAYACAAAACEA8ddUL98AAAAJAQAADwAA&#10;AAAAAAAAAAAAAACUBAAAZHJzL2Rvd25yZXYueG1sUEsFBgAAAAAEAAQA8wAAAKAFAAAAAA==&#10;" path="m33515,l,62471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24960" behindDoc="0" locked="0" layoutInCell="1" allowOverlap="1" wp14:anchorId="3F183FE6" wp14:editId="20583B97">
                <wp:simplePos x="0" y="0"/>
                <wp:positionH relativeFrom="page">
                  <wp:posOffset>3187899</wp:posOffset>
                </wp:positionH>
                <wp:positionV relativeFrom="paragraph">
                  <wp:posOffset>133212</wp:posOffset>
                </wp:positionV>
                <wp:extent cx="127990" cy="63995"/>
                <wp:effectExtent l="0" t="0" r="0" b="0"/>
                <wp:wrapNone/>
                <wp:docPr id="163" name="Freeform 163"/>
                <wp:cNvGraphicFramePr/>
                <a:graphic xmlns:a="http://schemas.openxmlformats.org/drawingml/2006/main">
                  <a:graphicData uri="http://schemas.microsoft.com/office/word/2010/wordprocessingShape">
                    <wps:wsp>
                      <wps:cNvSpPr/>
                      <wps:spPr>
                        <a:xfrm>
                          <a:off x="0" y="0"/>
                          <a:ext cx="127990" cy="63995"/>
                        </a:xfrm>
                        <a:custGeom>
                          <a:avLst/>
                          <a:gdLst/>
                          <a:ahLst/>
                          <a:cxnLst/>
                          <a:rect l="l" t="t" r="r" b="b"/>
                          <a:pathLst>
                            <a:path w="127990" h="63995">
                              <a:moveTo>
                                <a:pt x="0" y="63995"/>
                              </a:moveTo>
                              <a:lnTo>
                                <a:pt x="85331" y="0"/>
                              </a:lnTo>
                              <a:lnTo>
                                <a:pt x="127990" y="59423"/>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424469D6" id="Freeform 163" o:spid="_x0000_s1026" style="position:absolute;margin-left:251pt;margin-top:10.5pt;width:10.1pt;height:5.05pt;z-index:251624960;visibility:visible;mso-wrap-style:square;mso-wrap-distance-left:9pt;mso-wrap-distance-top:0;mso-wrap-distance-right:9pt;mso-wrap-distance-bottom:0;mso-position-horizontal:absolute;mso-position-horizontal-relative:page;mso-position-vertical:absolute;mso-position-vertical-relative:text;v-text-anchor:top" coordsize="127990,639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JO1NTAIAAEMFAAAOAAAAZHJzL2Uyb0RvYy54bWysVE2P2yAQvVfqf0Dcu7bjZncTxdlDV+ml&#10;aqvu9gcQwLElDAjI17/vMBg7/VAPVX2wx8zM4703xpuny6DISTrfG93Q6q6kRGpuRK8PDf3+unv3&#10;SIkPTAumjJYNvUpPn7Zv32zOdi0XpjNKSEcARPv12Ta0C8Gui8LzTg7M3xkrNSRb4wYW4NUdCuHY&#10;GdAHVSzK8r44GyesM1x6D6vPKUm3iN+2kocvbetlIKqhwC3g3eF9H+/FdsPWB8ds1/ORBvsHFgPr&#10;NWw6QT2zwMjR9b9BDT13xps23HEzFKZtey5RA6ipyl/UvHTMStQC5ng72eT/Hyz/fHqxXx3YcLZ+&#10;7SGMKi6tG+IT+JELmnWdzJKXQDgsVouH1Qos5ZC6r1erZfSymHv50YeP0iAOO33yIVktcsS6HPGL&#10;zqGDgcVRKRxVoARG5SiBUe3TqCwLsS+SiyE5z0S6zCMmB3OSrwbLwizhludcofRt5eOyritKsmBQ&#10;lPP5aREx64fC5er9oh7lpyLoivTQkIkyLN6aos2uVwpdURqFlHX9AIYyOAdOC4gGKxrq9QE/LW9U&#10;L2JLVOXdYf9BOXJi4NYOLyxiynYsrVZlvEZaYz0S+gnImaMWaXJKQ3r+DDAKVyXjfkp/ky3pBQx+&#10;kdjEEyonCoxzqUOVUh0TMnFY3lLIHUgCASNyC4om7BEgVyaQjJ1YjvWxVeIBn5rLvxFLzVMH7mx0&#10;mJqHXhv3JwAFqsadU302KVkTXdobccUzhO7BSUWF418l/gpu37F9/vdtfwAAAP//AwBQSwMEFAAG&#10;AAgAAAAhAKuGOhDfAAAACQEAAA8AAABkcnMvZG93bnJldi54bWxMj01PwzAMhu9I/IfISNxY2owh&#10;KE2nCcRpJ9aJj1vWeG3VxqmabC3/HnNiJ8vyq8fPm69n14szjqH1pCFdJCCQKm9bqjXsy7e7RxAh&#10;GrKm94QafjDAuri+yk1m/UTveN7FWjCEQmY0NDEOmZShatCZsPADEt+OfnQm8jrW0o5mYrjrpUqS&#10;B+lMS/yhMQO+NFh1u5PToGhZfnyp43dJ99vPafO077avnda3N/PmGUTEOf6H4U+f1aFgp4M/kQ2i&#10;17BKFHeJDEt5cmCllAJx0LBMU5BFLi8bFL8AAAD//wMAUEsBAi0AFAAGAAgAAAAhALaDOJL+AAAA&#10;4QEAABMAAAAAAAAAAAAAAAAAAAAAAFtDb250ZW50X1R5cGVzXS54bWxQSwECLQAUAAYACAAAACEA&#10;OP0h/9YAAACUAQAACwAAAAAAAAAAAAAAAAAvAQAAX3JlbHMvLnJlbHNQSwECLQAUAAYACAAAACEA&#10;dSTtTUwCAABDBQAADgAAAAAAAAAAAAAAAAAuAgAAZHJzL2Uyb0RvYy54bWxQSwECLQAUAAYACAAA&#10;ACEAq4Y6EN8AAAAJAQAADwAAAAAAAAAAAAAAAACmBAAAZHJzL2Rvd25yZXYueG1sUEsFBgAAAAAE&#10;AAQA8wAAALIFAAAAAA==&#10;" path="m,63995l85331,r42659,59423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51584" behindDoc="0" locked="0" layoutInCell="1" allowOverlap="1" wp14:anchorId="73F2CBF2" wp14:editId="4486F6AE">
                <wp:simplePos x="0" y="0"/>
                <wp:positionH relativeFrom="page">
                  <wp:posOffset>4853270</wp:posOffset>
                </wp:positionH>
                <wp:positionV relativeFrom="paragraph">
                  <wp:posOffset>153019</wp:posOffset>
                </wp:positionV>
                <wp:extent cx="106654" cy="97523"/>
                <wp:effectExtent l="0" t="0" r="0" b="0"/>
                <wp:wrapNone/>
                <wp:docPr id="164" name="Freeform 164"/>
                <wp:cNvGraphicFramePr/>
                <a:graphic xmlns:a="http://schemas.openxmlformats.org/drawingml/2006/main">
                  <a:graphicData uri="http://schemas.microsoft.com/office/word/2010/wordprocessingShape">
                    <wps:wsp>
                      <wps:cNvSpPr/>
                      <wps:spPr>
                        <a:xfrm>
                          <a:off x="0" y="0"/>
                          <a:ext cx="106654" cy="97523"/>
                        </a:xfrm>
                        <a:custGeom>
                          <a:avLst/>
                          <a:gdLst/>
                          <a:ahLst/>
                          <a:cxnLst/>
                          <a:rect l="l" t="t" r="r" b="b"/>
                          <a:pathLst>
                            <a:path w="106654" h="97523">
                              <a:moveTo>
                                <a:pt x="44183" y="89903"/>
                              </a:moveTo>
                              <a:lnTo>
                                <a:pt x="48755" y="92950"/>
                              </a:lnTo>
                              <a:lnTo>
                                <a:pt x="53327" y="95998"/>
                              </a:lnTo>
                              <a:lnTo>
                                <a:pt x="59423" y="97523"/>
                              </a:lnTo>
                              <a:lnTo>
                                <a:pt x="70090" y="97523"/>
                              </a:lnTo>
                              <a:lnTo>
                                <a:pt x="76174" y="95998"/>
                              </a:lnTo>
                              <a:lnTo>
                                <a:pt x="82270" y="94475"/>
                              </a:lnTo>
                              <a:lnTo>
                                <a:pt x="86842" y="89903"/>
                              </a:lnTo>
                              <a:lnTo>
                                <a:pt x="89890" y="86856"/>
                              </a:lnTo>
                              <a:lnTo>
                                <a:pt x="92938" y="83808"/>
                              </a:lnTo>
                              <a:lnTo>
                                <a:pt x="95986" y="82283"/>
                              </a:lnTo>
                              <a:lnTo>
                                <a:pt x="97510" y="77712"/>
                              </a:lnTo>
                              <a:lnTo>
                                <a:pt x="100558" y="73139"/>
                              </a:lnTo>
                              <a:lnTo>
                                <a:pt x="100558" y="71615"/>
                              </a:lnTo>
                              <a:lnTo>
                                <a:pt x="103606" y="68568"/>
                              </a:lnTo>
                              <a:lnTo>
                                <a:pt x="105130" y="63996"/>
                              </a:lnTo>
                              <a:lnTo>
                                <a:pt x="106654" y="59423"/>
                              </a:lnTo>
                              <a:lnTo>
                                <a:pt x="106654" y="48755"/>
                              </a:lnTo>
                              <a:lnTo>
                                <a:pt x="105130" y="44184"/>
                              </a:lnTo>
                              <a:lnTo>
                                <a:pt x="103606" y="36564"/>
                              </a:lnTo>
                              <a:lnTo>
                                <a:pt x="100558" y="33528"/>
                              </a:lnTo>
                              <a:lnTo>
                                <a:pt x="94462" y="28956"/>
                              </a:lnTo>
                              <a:lnTo>
                                <a:pt x="89890" y="25908"/>
                              </a:lnTo>
                              <a:lnTo>
                                <a:pt x="83794" y="24384"/>
                              </a:lnTo>
                              <a:lnTo>
                                <a:pt x="80746" y="24384"/>
                              </a:lnTo>
                              <a:lnTo>
                                <a:pt x="76174" y="25908"/>
                              </a:lnTo>
                              <a:lnTo>
                                <a:pt x="71615" y="27432"/>
                              </a:lnTo>
                              <a:lnTo>
                                <a:pt x="65518" y="32004"/>
                              </a:lnTo>
                              <a:lnTo>
                                <a:pt x="60947" y="35039"/>
                              </a:lnTo>
                              <a:lnTo>
                                <a:pt x="53327" y="41136"/>
                              </a:lnTo>
                              <a:lnTo>
                                <a:pt x="47230" y="47232"/>
                              </a:lnTo>
                              <a:lnTo>
                                <a:pt x="38088" y="54852"/>
                              </a:lnTo>
                              <a:lnTo>
                                <a:pt x="31992" y="59423"/>
                              </a:lnTo>
                              <a:lnTo>
                                <a:pt x="25895" y="60948"/>
                              </a:lnTo>
                              <a:lnTo>
                                <a:pt x="21324" y="62471"/>
                              </a:lnTo>
                              <a:lnTo>
                                <a:pt x="16751" y="62471"/>
                              </a:lnTo>
                              <a:lnTo>
                                <a:pt x="10668" y="59423"/>
                              </a:lnTo>
                              <a:lnTo>
                                <a:pt x="7620" y="56375"/>
                              </a:lnTo>
                              <a:lnTo>
                                <a:pt x="4572" y="53327"/>
                              </a:lnTo>
                              <a:lnTo>
                                <a:pt x="1524" y="50280"/>
                              </a:lnTo>
                              <a:lnTo>
                                <a:pt x="1524" y="44184"/>
                              </a:lnTo>
                              <a:lnTo>
                                <a:pt x="0" y="39611"/>
                              </a:lnTo>
                              <a:lnTo>
                                <a:pt x="1524" y="35039"/>
                              </a:lnTo>
                              <a:lnTo>
                                <a:pt x="1524" y="30480"/>
                              </a:lnTo>
                              <a:lnTo>
                                <a:pt x="3048" y="24384"/>
                              </a:lnTo>
                              <a:lnTo>
                                <a:pt x="7620" y="18288"/>
                              </a:lnTo>
                              <a:lnTo>
                                <a:pt x="10668" y="13716"/>
                              </a:lnTo>
                              <a:lnTo>
                                <a:pt x="13716" y="10668"/>
                              </a:lnTo>
                              <a:lnTo>
                                <a:pt x="18276" y="7620"/>
                              </a:lnTo>
                              <a:lnTo>
                                <a:pt x="21324" y="4572"/>
                              </a:lnTo>
                              <a:lnTo>
                                <a:pt x="27419" y="1524"/>
                              </a:lnTo>
                              <a:lnTo>
                                <a:pt x="35039" y="0"/>
                              </a:lnTo>
                              <a:lnTo>
                                <a:pt x="41136" y="0"/>
                              </a:lnTo>
                              <a:lnTo>
                                <a:pt x="47230" y="1524"/>
                              </a:lnTo>
                              <a:lnTo>
                                <a:pt x="51803" y="3048"/>
                              </a:lnTo>
                              <a:lnTo>
                                <a:pt x="51803" y="6096"/>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1234E328" id="Freeform 164" o:spid="_x0000_s1026" style="position:absolute;margin-left:382.15pt;margin-top:12.05pt;width:8.4pt;height:7.7pt;z-index:251651584;visibility:visible;mso-wrap-style:square;mso-wrap-distance-left:9pt;mso-wrap-distance-top:0;mso-wrap-distance-right:9pt;mso-wrap-distance-bottom:0;mso-position-horizontal:absolute;mso-position-horizontal-relative:page;mso-position-vertical:absolute;mso-position-vertical-relative:text;v-text-anchor:top" coordsize="106654,9752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UutEIwQAAFUOAAAOAAAAZHJzL2Uyb0RvYy54bWysV01v4zYQvRfofxB0b8xPUTTi7KGL9FK0&#10;RXf7AxiJsgVIokAptvPvOyRF2dkuqGBRH0RafBy+eTNDkY+frn2XnbWdWjMccvyA8kwPlanb4XjI&#10;//n6/EuZZ9Oshlp1ZtCH/E1P+aenn396vIx7TczJdLW2GRgZpv1lPOSneR73u91UnXSvpgcz6gEG&#10;G2N7NcNfe9zVVl3Aet/tCELF7mJsPVpT6WmCt5/DYP7k7TeNruY/m2bSc9YdcuA2+6f1zxf33D09&#10;qv3RqvHUVgsN9QMsetUOsOhq6rOaVfZq2/+Y6tvKmsk080Nl+p1pmrbS3gfwBqNvvPlyUqP2voA4&#10;07jKNP1/Zqs/zl/GvyzIcBmn/QRd58W1sb1rgV929WK9rWLp65xV8BKjouAszyoYkoIT6rTc3eZW&#10;r9P8mzbejjr/Ps1B6jr21Cn2qusQuxYC5kLV+VDNeQahsnkGoXoJoRrV7OY5cq6bXW5ETpGHG+zN&#10;WX81HjY7FxjDJc0z4FpKiSLXG6ob3qFLwblHSyK5zxLwLGJiO3rLnFIiApZLWS4qRExsF6xkoJNj&#10;ca9YxMQ2YAVCEjL2Y9gCCwiFw25yKAkRi13GBE/yLYuSEW/3XrXIM7aBbynLhS/M4kXSLqhKYWNw&#10;0aAlSmsGHpVFwBICMQxZFteObeAAquLgmxACkyQWI8R5ICEopvLDYFzgtGoY0QIFyk6JtHsYcUwD&#10;54JKmdYt1hwIx30qpcS4AzOfz2nwSsOVCttQY3WQFrzYAq86U8pJWg3JWBESjpRyI4luCUe43Eii&#10;kgoZCoQwuuFdiQQL0dvGirXwtjkInzgu6YlgNJ2cBec45CaFr1xa4AJJFjYgytFGHt82K4YxTScb&#10;E2RJTNdL83VVHPhyVvINLJYyxHg7hwmHNPDF77xM5w7BlIQYF4QJnM7gAnaKYHcbCx+6xbfNmhMF&#10;CbXMC7qxtzIuFhX8ByRZnHxxjCNSpr9GOEK3qzgQpbLAG1pFk9vpta5OEdsg6hA+AB8pskVUXBLI&#10;sqRSa6wwhXpLYz3C1aPbKTfslkSEPcFHOEXhloY+wkmoYFh6EbxwKWjQ3pFNxz+U9Qdwa3FvLg07&#10;ERyYnEkfsxTLGxTK9b36cH5yBzZ/RFwPcfDy/pg4mOe262ABd9YKRztKYWurFNwM7FBDrx/rQz4N&#10;R3/YnkzX1m6KmzHZ48uvnc3OCs6Pz/7nQaobTyq8hU8+/JakWPCe0DtD1rwOdfQShm8HY9+b3zod&#10;GP6tm6yt4XBJAht3Z9ErBVVVephxGDqpWgcO/J5CnOFJdAMYdJYb8Gi1vRiIyGAk2g4sF7ybqv2V&#10;Z52MUsTC5HWGX9kM8zq5bwdjv2egA6+WlQM+ihSkcSq9mPrN3yq8enB38R4u9yx3Obr/76ffboNP&#10;/wIAAP//AwBQSwMEFAAGAAgAAAAhAKhOPpXcAAAACQEAAA8AAABkcnMvZG93bnJldi54bWxMj0FO&#10;wzAQRfdI3MEaJHbUSVrSEOJUBSkHoHAANx7itPY42G4Tbo9ZwW5G8/Tn/Wa3WMOu6MPoSEC+yoAh&#10;9U6NNAj4eO8eKmAhSlLSOEIB3xhg197eNLJWbqY3vB7iwFIIhVoK0DFONeeh12hlWLkJKd0+nbcy&#10;ptUPXHk5p3BreJFlJbdypPRBywlfNfbnw8UKKLXfd0V/Mos7V5OcK92dvl6EuL9b9s/AIi7xD4Zf&#10;/aQObXI6ugupwIyAbblZJ1RAscmBJWBb5Wk4Clg/PQJvG/6/QfsDAAD//wMAUEsBAi0AFAAGAAgA&#10;AAAhALaDOJL+AAAA4QEAABMAAAAAAAAAAAAAAAAAAAAAAFtDb250ZW50X1R5cGVzXS54bWxQSwEC&#10;LQAUAAYACAAAACEAOP0h/9YAAACUAQAACwAAAAAAAAAAAAAAAAAvAQAAX3JlbHMvLnJlbHNQSwEC&#10;LQAUAAYACAAAACEAiVLrRCMEAABVDgAADgAAAAAAAAAAAAAAAAAuAgAAZHJzL2Uyb0RvYy54bWxQ&#10;SwECLQAUAAYACAAAACEAqE4+ldwAAAAJAQAADwAAAAAAAAAAAAAAAAB9BgAAZHJzL2Rvd25yZXYu&#10;eG1sUEsFBgAAAAAEAAQA8wAAAIYHAAAAAA==&#10;" path="m44183,89903r4572,3047l53327,95998r6096,1525l70090,97523r6084,-1525l82270,94475r4572,-4572l89890,86856r3048,-3048l95986,82283r1524,-4571l100558,73139r,-1524l103606,68568r1524,-4572l106654,59423r,-10668l105130,44184r-1524,-7620l100558,33528,94462,28956,89890,25908,83794,24384r-3048,l76174,25908r-4559,1524l65518,32004r-4571,3035l53327,41136r-6097,6096l38088,54852r-6096,4571l25895,60948r-4571,1523l16751,62471,10668,59423,7620,56375,4572,53327,1524,50280r,-6096l,39611,1524,35039r,-4559l3048,24384,7620,18288r3048,-4572l13716,10668,18276,7620,21324,4572,27419,1524,35039,r6097,l47230,1524r4573,1524l51803,6096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27008" behindDoc="0" locked="0" layoutInCell="1" allowOverlap="1" wp14:anchorId="08B23D1E" wp14:editId="38DF5B73">
                <wp:simplePos x="0" y="0"/>
                <wp:positionH relativeFrom="page">
                  <wp:posOffset>3233614</wp:posOffset>
                </wp:positionH>
                <wp:positionV relativeFrom="paragraph">
                  <wp:posOffset>165200</wp:posOffset>
                </wp:positionV>
                <wp:extent cx="36563" cy="51815"/>
                <wp:effectExtent l="0" t="0" r="0" b="0"/>
                <wp:wrapNone/>
                <wp:docPr id="165" name="Freeform 165"/>
                <wp:cNvGraphicFramePr/>
                <a:graphic xmlns:a="http://schemas.openxmlformats.org/drawingml/2006/main">
                  <a:graphicData uri="http://schemas.microsoft.com/office/word/2010/wordprocessingShape">
                    <wps:wsp>
                      <wps:cNvSpPr/>
                      <wps:spPr>
                        <a:xfrm>
                          <a:off x="0" y="0"/>
                          <a:ext cx="36563" cy="51815"/>
                        </a:xfrm>
                        <a:custGeom>
                          <a:avLst/>
                          <a:gdLst/>
                          <a:ahLst/>
                          <a:cxnLst/>
                          <a:rect l="l" t="t" r="r" b="b"/>
                          <a:pathLst>
                            <a:path w="36563" h="51815">
                              <a:moveTo>
                                <a:pt x="36563" y="51815"/>
                              </a:moveTo>
                              <a:lnTo>
                                <a:pt x="0"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12C614E3" id="Freeform 165" o:spid="_x0000_s1026" style="position:absolute;margin-left:254.6pt;margin-top:13pt;width:2.9pt;height:4.1pt;z-index:251627008;visibility:visible;mso-wrap-style:square;mso-wrap-distance-left:9pt;mso-wrap-distance-top:0;mso-wrap-distance-right:9pt;mso-wrap-distance-bottom:0;mso-position-horizontal:absolute;mso-position-horizontal-relative:page;mso-position-vertical:absolute;mso-position-vertical-relative:text;v-text-anchor:top" coordsize="36563,518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Wt/iOgIAABQFAAAOAAAAZHJzL2Uyb0RvYy54bWysVE2PmzAQvVfqf7B8b4BESVcoZA9dpZeq&#10;rbq7P8DxR0AytmU7Ifn3HY+BpNuqh6ocYPDMPL/3BrN9vPSanKUPnTUNrRYlJdJwKzpzbOjry/7D&#10;AyUhMiOYtkY29CoDfdy9f7cdXC2XtrVaSE8AxIR6cA1tY3R1UQTeyp6FhXXSQFJZ37MIr/5YCM8G&#10;QO91sSzLTTFYL5y3XIYAq085SXeIr5Tk8ZtSQUaiGwrcIt493g/pXuy2rD565tqOjzTYP7DoWWdg&#10;0xnqiUVGTr77DarvuLfBqrjgti+sUh2XqAHUVOUbNc8tcxK1gDnBzTaF/wfLv56f3XcPNgwu1AHC&#10;pOKifJ+ewI9c0KzrbJa8RMJhcbVZb1aUcMisq4dqnawsbq38FOJnaRGGnb+EmJ0WU8TaKeIXM4Ue&#10;5pUmpXFSkRKYlKcEJnXIk3Ispr7ELYVkmHm0E42U6+1ZvlisiknAyPUN1VuVNvfV8J1MckFQzkGQ&#10;NkSJMwlYvJdp7L7TGnVqk6hV5Wr1ESxi8GF7IyDqnWhoMEf8VoLVnUgtiWjwx8Mn7cmZgf49XljE&#10;tGtZXq3KdI0+j/VI6Bcgb09G5FloA+nbXDGKVy3Tftr8kIp0AtxZZjbpyMmZAuNcmljlVMuEzBzW&#10;9xSmDiSBgAlZgaIZewSYKjPIhJ1ZjvWpVeKJnZvLvxHLzXMH7mxNnJv7zlj/JwANqsadc/1kUrYm&#10;uXSw4oqHAt2Do4cKx99EOtv379h++5ntfgIAAP//AwBQSwMEFAAGAAgAAAAhAN2A5wjeAAAACQEA&#10;AA8AAABkcnMvZG93bnJldi54bWxMj8FOwzAMhu9IvENkJG4sXaEDStOJIcGl0tAG3LPGaysap0rS&#10;rrw95jRutvzp9/cX69n2YkIfOkcKlosEBFLtTEeNgs+P15sHECFqMrp3hAp+MMC6vLwodG7ciXY4&#10;7WMjOIRCrhW0MQ65lKFu0eqwcAMS347OWx159Y00Xp843PYyTZKVtLoj/tDqAV9arL/3o1VQbe5x&#10;u6nk1L3t0FfvX9twxFGp66v5+QlExDmeYfjTZ3Uo2engRjJB9Aqy5DFlVEG64k4MZMuMh4OC27sU&#10;ZFnI/w3KXwAAAP//AwBQSwECLQAUAAYACAAAACEAtoM4kv4AAADhAQAAEwAAAAAAAAAAAAAAAAAA&#10;AAAAW0NvbnRlbnRfVHlwZXNdLnhtbFBLAQItABQABgAIAAAAIQA4/SH/1gAAAJQBAAALAAAAAAAA&#10;AAAAAAAAAC8BAABfcmVscy8ucmVsc1BLAQItABQABgAIAAAAIQBrWt/iOgIAABQFAAAOAAAAAAAA&#10;AAAAAAAAAC4CAABkcnMvZTJvRG9jLnhtbFBLAQItABQABgAIAAAAIQDdgOcI3gAAAAkBAAAPAAAA&#10;AAAAAAAAAAAAAJQEAABkcnMvZG93bnJldi54bWxQSwUGAAAAAAQABADzAAAAnwUAAAAA&#10;" path="m36563,51815l,e" filled="f" strokecolor="white" strokeweight=".28714mm">
                <v:stroke endcap="round"/>
                <v:path arrowok="t"/>
                <w10:wrap anchorx="page"/>
              </v:shape>
            </w:pict>
          </mc:Fallback>
        </mc:AlternateContent>
      </w:r>
    </w:p>
    <w:p w14:paraId="46327423" w14:textId="77777777" w:rsidR="00EE7B40" w:rsidRDefault="00EE7B40" w:rsidP="00B742C5">
      <w:pPr>
        <w:jc w:val="center"/>
        <w:rPr>
          <w:color w:val="000000" w:themeColor="text1"/>
          <w:sz w:val="24"/>
          <w:szCs w:val="24"/>
        </w:rPr>
      </w:pPr>
      <w:r>
        <w:rPr>
          <w:noProof/>
        </w:rPr>
        <mc:AlternateContent>
          <mc:Choice Requires="wps">
            <w:drawing>
              <wp:anchor distT="0" distB="0" distL="114300" distR="114300" simplePos="0" relativeHeight="251625984" behindDoc="0" locked="0" layoutInCell="1" allowOverlap="1" wp14:anchorId="6BC4236A" wp14:editId="5E8F9523">
                <wp:simplePos x="0" y="0"/>
                <wp:positionH relativeFrom="page">
                  <wp:posOffset>3187903</wp:posOffset>
                </wp:positionH>
                <wp:positionV relativeFrom="paragraph">
                  <wp:posOffset>21953</wp:posOffset>
                </wp:positionV>
                <wp:extent cx="41135" cy="57899"/>
                <wp:effectExtent l="0" t="0" r="0" b="0"/>
                <wp:wrapNone/>
                <wp:docPr id="166" name="Freeform 166"/>
                <wp:cNvGraphicFramePr/>
                <a:graphic xmlns:a="http://schemas.openxmlformats.org/drawingml/2006/main">
                  <a:graphicData uri="http://schemas.microsoft.com/office/word/2010/wordprocessingShape">
                    <wps:wsp>
                      <wps:cNvSpPr/>
                      <wps:spPr>
                        <a:xfrm>
                          <a:off x="0" y="0"/>
                          <a:ext cx="41135" cy="57899"/>
                        </a:xfrm>
                        <a:custGeom>
                          <a:avLst/>
                          <a:gdLst/>
                          <a:ahLst/>
                          <a:cxnLst/>
                          <a:rect l="l" t="t" r="r" b="b"/>
                          <a:pathLst>
                            <a:path w="41135" h="57899">
                              <a:moveTo>
                                <a:pt x="41135" y="57899"/>
                              </a:moveTo>
                              <a:lnTo>
                                <a:pt x="0"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63059198" id="Freeform 166" o:spid="_x0000_s1026" style="position:absolute;margin-left:251pt;margin-top:1.75pt;width:3.25pt;height:4.55pt;z-index:251625984;visibility:visible;mso-wrap-style:square;mso-wrap-distance-left:9pt;mso-wrap-distance-top:0;mso-wrap-distance-right:9pt;mso-wrap-distance-bottom:0;mso-position-horizontal:absolute;mso-position-horizontal-relative:page;mso-position-vertical:absolute;mso-position-vertical-relative:text;v-text-anchor:top" coordsize="41135,5789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HvILOwIAABQFAAAOAAAAZHJzL2Uyb0RvYy54bWysVMGO0zAQvSPxD5bvNElL2d2o6R5YlQsC&#10;xC4f4NpOY8mxLdtt2r9nPE7SsiAOiBySiWfm+b03cTaP516Tk/RBWdPQalFSIg23QplDQ3+87N7d&#10;UxIiM4Jpa2RDLzLQx+3bN5vB1XJpO6uF9ARATKgH19AuRlcXReCd7FlYWCcNJFvrexbh1R8K4dkA&#10;6L0ulmX5oRisF85bLkOA1aecpFvEb1vJ49e2DTIS3VDgFvHu8b5P92K7YfXBM9cpPtJg/8CiZ8rA&#10;pjPUE4uMHL36DapX3Ntg27jgti9s2youUQOoqcpXap475iRqAXOCm20K/w+Wfzk9u28ebBhcqAOE&#10;ScW59X16Aj9yRrMus1nyHAmHxfdVtVpTwiGzvrt/eEhWFtdWfgzxk7QIw06fQ8xOiyli3RTxs5lC&#10;D/NKk9I4qUgJTMpTApPa50k5FlNf4pZCMsw8uolGyvX2JF8sVsUkYOT6iuq1SpvbavhOJrkgKOcg&#10;SBuixJkELN7KNHantEad2iRqVbla3YFFDD5sbwREvRMNDeaA30qwWonUkogGf9h/1J6cGOjf4YVF&#10;TLuO5dWqTNfo81iPhH4B8vZoRJ6FNpC+zhWjeNEy7afNd9kSJcCdZWaTjpycKTDOpYlVTnVMyMxh&#10;fUth6kASCJiQW1A0Y48AU2UGmbAzy7E+tUo8sXNz+TdiuXnuwJ2tiXNzr4z1fwLQoGrcOddPJmVr&#10;kkt7Ky54KNA9OHqocPxNpLN9+47t15/Z9icAAAD//wMAUEsDBBQABgAIAAAAIQAz5FIY3QAAAAgB&#10;AAAPAAAAZHJzL2Rvd25yZXYueG1sTI9BS8QwEIXvgv8hjOBF3MSuLUttuixCD15Eqxdv2WZsi82k&#10;JNlt/feOJ73N4z3efK/ar24SZwxx9KThbqNAIHXejtRreH9rbncgYjJkzeQJNXxjhH19eVGZ0vqF&#10;XvHcpl5wCcXSaBhSmkspYzegM3HjZyT2Pn1wJrEMvbTBLFzuJpkpVUhnRuIPg5nxccDuqz05De3y&#10;Mhf49IH3h75RzzdLkM02aH19tR4eQCRc018YfvEZHWpmOvoT2SgmDbnKeEvSsM1BsJ+rHR9HDmYF&#10;yLqS/wfUPwAAAP//AwBQSwECLQAUAAYACAAAACEAtoM4kv4AAADhAQAAEwAAAAAAAAAAAAAAAAAA&#10;AAAAW0NvbnRlbnRfVHlwZXNdLnhtbFBLAQItABQABgAIAAAAIQA4/SH/1gAAAJQBAAALAAAAAAAA&#10;AAAAAAAAAC8BAABfcmVscy8ucmVsc1BLAQItABQABgAIAAAAIQAgHvILOwIAABQFAAAOAAAAAAAA&#10;AAAAAAAAAC4CAABkcnMvZTJvRG9jLnhtbFBLAQItABQABgAIAAAAIQAz5FIY3QAAAAgBAAAPAAAA&#10;AAAAAAAAAAAAAJUEAABkcnMvZG93bnJldi54bWxQSwUGAAAAAAQABADzAAAAnwUAAAAA&#10;" path="m41135,57899l,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49536" behindDoc="0" locked="0" layoutInCell="1" allowOverlap="1" wp14:anchorId="455954D4" wp14:editId="0F181F30">
                <wp:simplePos x="0" y="0"/>
                <wp:positionH relativeFrom="page">
                  <wp:posOffset>4783173</wp:posOffset>
                </wp:positionH>
                <wp:positionV relativeFrom="paragraph">
                  <wp:posOffset>47850</wp:posOffset>
                </wp:positionV>
                <wp:extent cx="80758" cy="115811"/>
                <wp:effectExtent l="0" t="0" r="0" b="0"/>
                <wp:wrapNone/>
                <wp:docPr id="167" name="Freeform 167"/>
                <wp:cNvGraphicFramePr/>
                <a:graphic xmlns:a="http://schemas.openxmlformats.org/drawingml/2006/main">
                  <a:graphicData uri="http://schemas.microsoft.com/office/word/2010/wordprocessingShape">
                    <wps:wsp>
                      <wps:cNvSpPr/>
                      <wps:spPr>
                        <a:xfrm>
                          <a:off x="0" y="0"/>
                          <a:ext cx="80758" cy="115811"/>
                        </a:xfrm>
                        <a:custGeom>
                          <a:avLst/>
                          <a:gdLst/>
                          <a:ahLst/>
                          <a:cxnLst/>
                          <a:rect l="l" t="t" r="r" b="b"/>
                          <a:pathLst>
                            <a:path w="80758" h="115811">
                              <a:moveTo>
                                <a:pt x="77711" y="115811"/>
                              </a:moveTo>
                              <a:lnTo>
                                <a:pt x="0" y="45720"/>
                              </a:lnTo>
                              <a:lnTo>
                                <a:pt x="30480" y="9144"/>
                              </a:lnTo>
                              <a:lnTo>
                                <a:pt x="35052" y="6096"/>
                              </a:lnTo>
                              <a:lnTo>
                                <a:pt x="38100" y="3048"/>
                              </a:lnTo>
                              <a:lnTo>
                                <a:pt x="42672" y="1524"/>
                              </a:lnTo>
                              <a:lnTo>
                                <a:pt x="48768" y="0"/>
                              </a:lnTo>
                              <a:lnTo>
                                <a:pt x="53328" y="0"/>
                              </a:lnTo>
                              <a:lnTo>
                                <a:pt x="60947" y="1524"/>
                              </a:lnTo>
                              <a:lnTo>
                                <a:pt x="63995" y="3048"/>
                              </a:lnTo>
                              <a:lnTo>
                                <a:pt x="67044" y="6096"/>
                              </a:lnTo>
                              <a:lnTo>
                                <a:pt x="71616" y="7620"/>
                              </a:lnTo>
                              <a:lnTo>
                                <a:pt x="73139" y="12192"/>
                              </a:lnTo>
                              <a:lnTo>
                                <a:pt x="77711" y="16764"/>
                              </a:lnTo>
                              <a:lnTo>
                                <a:pt x="79234" y="21336"/>
                              </a:lnTo>
                              <a:lnTo>
                                <a:pt x="79234" y="27432"/>
                              </a:lnTo>
                              <a:lnTo>
                                <a:pt x="80758" y="33528"/>
                              </a:lnTo>
                              <a:lnTo>
                                <a:pt x="79234" y="39624"/>
                              </a:lnTo>
                              <a:lnTo>
                                <a:pt x="76188" y="44196"/>
                              </a:lnTo>
                              <a:lnTo>
                                <a:pt x="74664" y="47244"/>
                              </a:lnTo>
                              <a:lnTo>
                                <a:pt x="42672" y="83808"/>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7ED2A0D4" id="Freeform 167" o:spid="_x0000_s1026" style="position:absolute;margin-left:376.65pt;margin-top:3.75pt;width:6.35pt;height:9.1pt;z-index:251649536;visibility:visible;mso-wrap-style:square;mso-wrap-distance-left:9pt;mso-wrap-distance-top:0;mso-wrap-distance-right:9pt;mso-wrap-distance-bottom:0;mso-position-horizontal:absolute;mso-position-horizontal-relative:page;mso-position-vertical:absolute;mso-position-vertical-relative:text;v-text-anchor:top" coordsize="80758,11581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4xcSAwMAAE8IAAAOAAAAZHJzL2Uyb0RvYy54bWysVtFumzAUfZ+0f0C8r8EYMERN+rCqe5m2&#10;ae0+wDEmIBkb2W6S/v2ubSBpt5FpWh7A4HMP5557bef27tSL6MC16ZTcxOgmiSMumao7ud/EP54e&#10;PpRxZCyVNRVK8k38wk18t33/7vY4rHmqWiVqriMgkWZ9HDZxa+2wXq0Ma3lPzY0auITJRumeWnjU&#10;+1Wt6RHYe7FKk6RYHZWuB60YNwbe3ofJeOv5m4Yz+7VpDLeR2MSgzfqr9tedu662t3S913RoOzbK&#10;oP+goqedhI/OVPfU0uhZd79Q9R3TyqjG3jDVr1TTdIz7HCAblLzJ5rGlA/e5gDlmmG0y/4+WfTk8&#10;Dt802HAczNrA0GVxanTv7qAvOnmzXmaz+MlGDF6WCcmhuAxmEMpLhJyXq3Msezb2E1eehx4+Gxus&#10;rqcRbacRO8lpqKFgrlTCl8rGEZRKxxGUahdKNVDr4pw4N4yOs5B21uEme3XgT8rDrEuBEAIKo7di&#10;zzAhL+HQKgDNcpL6FoG0pvnpPnhanGRlwFYoy0YHJsh0H6F5kqeetkiqYhlaoiSwOv5FaJYWJLCi&#10;PF0WkJWkgIJNlfxjTjnG6d/gII2MBEuvfbrAVZV76NWECpKAkU7lVZsIKlDhoaS4UieCEa6C1hRV&#10;6aKlF61SkGLZU1KlOKhNEcbLVb3AkgwvaxgXF7iAcQ7VCEtraqjpHhrrzIur4koPkAKVobZZhq50&#10;IckKyN6vA5Jeae5zG5a4TF7rhUZzS9VvDvPyhZeXG4RUD50QfocQ0i1qlGAMzcUonAla1jDqh3oT&#10;G7n326xRoqtdiFvhRu93H4WODhR2jgf/8yAqhpaGt7Ce4DfaOOK9oFdEWj3LerIaps9boh/ZF8Hd&#10;94T8zpuoq2FbSYMad1rxWQJljEuLwlRLax405JcSpggvwhM65gYymrlHggkZSCbuoHLEu1DuD7s5&#10;OFkSFoLnCP9lJe0c3HdS6d8RCMhq/HLATyYFa5xLO1W/+PPEuwenls9wPGHdsXj57MPP/wO2PwEA&#10;AP//AwBQSwMEFAAGAAgAAAAhAK6NH4veAAAACAEAAA8AAABkcnMvZG93bnJldi54bWxMj71Ow0AQ&#10;hHsk3uG0SHTkTExsZHyOEAIpBQVxSL/xLbbJ/RjfJTE8PZsKuh3NaPabcjlZI440ht47BbezBAS5&#10;xuvetQreNy839yBCRKfReEcKvinAsrq8KLHQ/uTWdKxjK7jEhQIVdDEOhZSh6chimPmBHHsffrQY&#10;WY6t1COeuNwaOU+STFrsHX/ocKCnjpp9fbAK6tXr9g6Tffj6MTZ9nlafcvu2Uer6anp8ABFpin9h&#10;OOMzOlTMtPMHp4MwCvJFmnL0fIBgP88y3rZTMF/kIKtS/h9Q/QIAAP//AwBQSwECLQAUAAYACAAA&#10;ACEAtoM4kv4AAADhAQAAEwAAAAAAAAAAAAAAAAAAAAAAW0NvbnRlbnRfVHlwZXNdLnhtbFBLAQIt&#10;ABQABgAIAAAAIQA4/SH/1gAAAJQBAAALAAAAAAAAAAAAAAAAAC8BAABfcmVscy8ucmVsc1BLAQIt&#10;ABQABgAIAAAAIQCi4xcSAwMAAE8IAAAOAAAAAAAAAAAAAAAAAC4CAABkcnMvZTJvRG9jLnhtbFBL&#10;AQItABQABgAIAAAAIQCujR+L3gAAAAgBAAAPAAAAAAAAAAAAAAAAAF0FAABkcnMvZG93bnJldi54&#10;bWxQSwUGAAAAAAQABADzAAAAaAYAAAAA&#10;" path="m77711,115811l,45720,30480,9144,35052,6096,38100,3048,42672,1524,48768,r4560,l60947,1524r3048,1524l67044,6096r4572,1524l73139,12192r4572,4572l79234,21336r,6096l80758,33528r-1524,6096l76188,44196r-1524,3048l42672,83808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50560" behindDoc="0" locked="0" layoutInCell="1" allowOverlap="1" wp14:anchorId="2B712392" wp14:editId="2E6E552F">
                <wp:simplePos x="0" y="0"/>
                <wp:positionH relativeFrom="page">
                  <wp:posOffset>4854789</wp:posOffset>
                </wp:positionH>
                <wp:positionV relativeFrom="paragraph">
                  <wp:posOffset>88995</wp:posOffset>
                </wp:positionV>
                <wp:extent cx="54851" cy="28955"/>
                <wp:effectExtent l="0" t="0" r="0" b="0"/>
                <wp:wrapNone/>
                <wp:docPr id="168" name="Freeform 168"/>
                <wp:cNvGraphicFramePr/>
                <a:graphic xmlns:a="http://schemas.openxmlformats.org/drawingml/2006/main">
                  <a:graphicData uri="http://schemas.microsoft.com/office/word/2010/wordprocessingShape">
                    <wps:wsp>
                      <wps:cNvSpPr/>
                      <wps:spPr>
                        <a:xfrm>
                          <a:off x="0" y="0"/>
                          <a:ext cx="54851" cy="28955"/>
                        </a:xfrm>
                        <a:custGeom>
                          <a:avLst/>
                          <a:gdLst/>
                          <a:ahLst/>
                          <a:cxnLst/>
                          <a:rect l="l" t="t" r="r" b="b"/>
                          <a:pathLst>
                            <a:path w="54851" h="28955">
                              <a:moveTo>
                                <a:pt x="0" y="9144"/>
                              </a:moveTo>
                              <a:lnTo>
                                <a:pt x="3047" y="6097"/>
                              </a:lnTo>
                              <a:lnTo>
                                <a:pt x="7620" y="3049"/>
                              </a:lnTo>
                              <a:lnTo>
                                <a:pt x="12191" y="1524"/>
                              </a:lnTo>
                              <a:lnTo>
                                <a:pt x="15240" y="0"/>
                              </a:lnTo>
                              <a:lnTo>
                                <a:pt x="21335" y="0"/>
                              </a:lnTo>
                              <a:lnTo>
                                <a:pt x="25907" y="3049"/>
                              </a:lnTo>
                              <a:lnTo>
                                <a:pt x="31991" y="6097"/>
                              </a:lnTo>
                              <a:lnTo>
                                <a:pt x="36563" y="10667"/>
                              </a:lnTo>
                              <a:lnTo>
                                <a:pt x="42659" y="16764"/>
                              </a:lnTo>
                              <a:lnTo>
                                <a:pt x="50279" y="24384"/>
                              </a:lnTo>
                              <a:lnTo>
                                <a:pt x="51803" y="27432"/>
                              </a:lnTo>
                              <a:lnTo>
                                <a:pt x="54851" y="28955"/>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4B277361" id="Freeform 168" o:spid="_x0000_s1026" style="position:absolute;margin-left:382.25pt;margin-top:7pt;width:4.3pt;height:2.3pt;z-index:251650560;visibility:visible;mso-wrap-style:square;mso-wrap-distance-left:9pt;mso-wrap-distance-top:0;mso-wrap-distance-right:9pt;mso-wrap-distance-bottom:0;mso-position-horizontal:absolute;mso-position-horizontal-relative:page;mso-position-vertical:absolute;mso-position-vertical-relative:text;v-text-anchor:top" coordsize="54851,2895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g8vAuAIAAOwGAAAOAAAAZHJzL2Uyb0RvYy54bWysVcuO2yAU3VfqPyD2Hb+dOJpkFh1NN1Vb&#10;daYfQDCOLWFAwOTx972AcTLTKpGqZmEwnHs493B9c/9wHDnaM20GKdY4u0sxYoLKdhC7Nf718vRp&#10;iZGxRLSES8HW+MQMfth8/HB/UCuWy17ylmkEJMKsDmqNe2vVKkkM7dlIzJ1UTMBmJ/VILLzqXdJq&#10;cgD2kSd5mtbJQepWaUmZMbD6GDbxxvN3HaP2e9cZZhFfY9Bm/VP759Y9k809We00Uf1AJxnkH1SM&#10;ZBBw6Ez1SCxBr3r4g2ocqJZGdvaOyjGRXTdQ5nOAbLL0XTbPPVHM5wLmGDXbZP4fLf22f1Y/NNhw&#10;UGZlYOqyOHZ6dCPoQ0dv1mk2ix0torBYlcsqw4jCTr5sqspZmZxD6auxX5j0NGT/1djgdBtnpI8z&#10;ehRxquG+3E1xf1MWI7gpjRHc1DbclCLWxTltbooOs44+ynB7o9yzF+lR9pxAk5XlpPIM4OISWKTl&#10;AiNIqU6bxYSNiDgqT7moc6gnQEJIcxWZ5VkDRgE0q/IoIJLFMZA6QGD1lQl2xv04BlyeFUXlKW/g&#10;qiYN+dxUWWTNpPJm6kVd1UVIKK3r6zaVeV01AVsv6uvZV2m+CNi8LJY3sNkyDRryRVnkVy9gqtR3&#10;hRocBYtdIfnSnYsLFi/LV8ingXNfv1y4ksvSogBbKYGGpUULs1G1a2zEzvcAI/nQuhBXgEbvtp+5&#10;RnsCdf3kfx5EuOpJWM1S95tSmPBe0BsiLV9FG74xLmD7/L36mT1x5s7j4ifr0NDCF5oHNa6VslkC&#10;oZQJm4WtnrQsaKguJcQIL8ITOuYOMpq5J4KIDCSRO6ic8C6U+U48B6fXhIXgOcKfLIWdg8dBSP03&#10;Ag5ZTScHfDQpWONc2sr25Juddw9aqs9wav+uZ1+++/Dzn9TmNwAAAP//AwBQSwMEFAAGAAgAAAAh&#10;AGpd0xLfAAAACQEAAA8AAABkcnMvZG93bnJldi54bWxMj0FPg0AQhe8m/ofNmHgxdqGlUJGlMZr2&#10;akQP7W3LjkBkZwm7tPjvHU96nPe+vHmv2M62F2ccfedIQbyIQCDVznTUKPh4391vQPigyejeESr4&#10;Rg/b8vqq0LlxF3rDcxUawSHkc62gDWHIpfR1i1b7hRuQ2Pt0o9WBz7GRZtQXDre9XEZRKq3uiD+0&#10;esDnFuuvarIKfHq3rB6i/RSv5b7aHY6vyepFKnV7Mz89ggg4hz8YfutzdSi508lNZLzoFWRpsmaU&#10;jYQ3MZBlqxjEiYVNCrIs5P8F5Q8AAAD//wMAUEsBAi0AFAAGAAgAAAAhALaDOJL+AAAA4QEAABMA&#10;AAAAAAAAAAAAAAAAAAAAAFtDb250ZW50X1R5cGVzXS54bWxQSwECLQAUAAYACAAAACEAOP0h/9YA&#10;AACUAQAACwAAAAAAAAAAAAAAAAAvAQAAX3JlbHMvLnJlbHNQSwECLQAUAAYACAAAACEAJIPLwLgC&#10;AADsBgAADgAAAAAAAAAAAAAAAAAuAgAAZHJzL2Uyb0RvYy54bWxQSwECLQAUAAYACAAAACEAal3T&#10;Et8AAAAJAQAADwAAAAAAAAAAAAAAAAASBQAAZHJzL2Rvd25yZXYueG1sUEsFBgAAAAAEAAQA8wAA&#10;AB4GAAAAAA==&#10;" path="m,9144l3047,6097,7620,3049,12191,1524,15240,r6095,l25907,3049r6084,3048l36563,10667r6096,6097l50279,24384r1524,3048l54851,28955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46464" behindDoc="0" locked="0" layoutInCell="1" allowOverlap="1" wp14:anchorId="59C6A7F1" wp14:editId="3525A769">
                <wp:simplePos x="0" y="0"/>
                <wp:positionH relativeFrom="page">
                  <wp:posOffset>4713085</wp:posOffset>
                </wp:positionH>
                <wp:positionV relativeFrom="paragraph">
                  <wp:posOffset>105755</wp:posOffset>
                </wp:positionV>
                <wp:extent cx="73139" cy="126479"/>
                <wp:effectExtent l="0" t="0" r="0" b="0"/>
                <wp:wrapNone/>
                <wp:docPr id="169" name="Freeform 169"/>
                <wp:cNvGraphicFramePr/>
                <a:graphic xmlns:a="http://schemas.openxmlformats.org/drawingml/2006/main">
                  <a:graphicData uri="http://schemas.microsoft.com/office/word/2010/wordprocessingShape">
                    <wps:wsp>
                      <wps:cNvSpPr/>
                      <wps:spPr>
                        <a:xfrm>
                          <a:off x="0" y="0"/>
                          <a:ext cx="73139" cy="126479"/>
                        </a:xfrm>
                        <a:custGeom>
                          <a:avLst/>
                          <a:gdLst/>
                          <a:ahLst/>
                          <a:cxnLst/>
                          <a:rect l="l" t="t" r="r" b="b"/>
                          <a:pathLst>
                            <a:path w="73139" h="126479">
                              <a:moveTo>
                                <a:pt x="73139" y="126479"/>
                              </a:moveTo>
                              <a:lnTo>
                                <a:pt x="0" y="48768"/>
                              </a:lnTo>
                              <a:lnTo>
                                <a:pt x="53328"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4487D206" id="Freeform 169" o:spid="_x0000_s1026" style="position:absolute;margin-left:371.1pt;margin-top:8.35pt;width:5.75pt;height:9.95pt;z-index:251646464;visibility:visible;mso-wrap-style:square;mso-wrap-distance-left:9pt;mso-wrap-distance-top:0;mso-wrap-distance-right:9pt;mso-wrap-distance-bottom:0;mso-position-horizontal:absolute;mso-position-horizontal-relative:page;mso-position-vertical:absolute;mso-position-vertical-relative:text;v-text-anchor:top" coordsize="73139,12647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LA98UAIAAEMFAAAOAAAAZHJzL2Uyb0RvYy54bWysVMtu2zAQvBfoPxC815KsxHYMyzk0cC9F&#10;WzTpB9AkZQmgSIKkLfvvu1xKspsWPQTRQVpxd4czw8fm8dwpcpLOt0ZXtJjllEjNjWj1oaK/Xnaf&#10;VpT4wLRgymhZ0Yv09HH78cOmt2s5N41RQjoCINqve1vRJgS7zjLPG9kxPzNWakjWxnUswK87ZMKx&#10;HtA7lc3zfJH1xgnrDJfew+hTStIt4te15OF7XXsZiKoocAv4dvjex3e23bD1wTHbtHygwd7AomOt&#10;hkknqCcWGDm69i+oruXOeFOHGTddZuq65RI1gJoif6XmuWFWohYwx9vJJv9+sPzb6dn+cGBDb/3a&#10;QxhVnGvXxS/wI2c06zKZJc+BcBhclkX5QAmHTDFf3C0fopfZtZcfffgiDeKw01cfktVijFgzRvys&#10;x9DBgsWlUrhUgRJYKkcJLNU+LZVlIfZFcjEk/USkmXjEZGdO8sVgWYgSBravyV7LlL4th60CpXer&#10;5WI1yBrz49ci7H1ZzmGHj+6A/JSHINJDQybKMHhrija7Vil0RekopMjLcgmOMjgHTguIOisq6vUB&#10;t5Y3qhWxJary7rD/rBw5MXBrhw8WMWUblkaLPD4D/aEeCf0B5MxRi7RySkP6ug0wChcl43xK/5Q1&#10;aQVYOU9s4gmVEwXGudShSKmGCZk43N9SGDuQBAJG5BoUTdgDwFiZQEbsxHKoj60SD/jUnP+PWGqe&#10;OnBmo8PU3LXauH8BKFA1zJzqR5OSNdGlvREXPEPoHpxUVDjcKvEquP3H9uvdt/0NAAD//wMAUEsD&#10;BBQABgAIAAAAIQDyUnpB3wAAAAkBAAAPAAAAZHJzL2Rvd25yZXYueG1sTI/BSsNAEIbvgu+wjODN&#10;bkw1CWk2pSgiglBaRXqcZLdJaHY2ZDdtfHvHk95m+D/++aZYz7YXZzP6zpGC+0UEwlDtdEeNgs+P&#10;l7sMhA9IGntHRsG38bAur68KzLW70M6c96ERXEI+RwVtCEMupa9bY9Ev3GCIs6MbLQZex0bqES9c&#10;bnsZR1EiLXbEF1oczFNr6tN+sgom/Xw4Da/oj7sxqzbbNPt6m96Vur2ZNysQwczhD4ZffVaHkp0q&#10;N5H2oleQPsQxoxwkKQgG0sclD5WCZZKALAv5/4PyBwAA//8DAFBLAQItABQABgAIAAAAIQC2gziS&#10;/gAAAOEBAAATAAAAAAAAAAAAAAAAAAAAAABbQ29udGVudF9UeXBlc10ueG1sUEsBAi0AFAAGAAgA&#10;AAAhADj9If/WAAAAlAEAAAsAAAAAAAAAAAAAAAAALwEAAF9yZWxzLy5yZWxzUEsBAi0AFAAGAAgA&#10;AAAhAI4sD3xQAgAAQwUAAA4AAAAAAAAAAAAAAAAALgIAAGRycy9lMm9Eb2MueG1sUEsBAi0AFAAG&#10;AAgAAAAhAPJSekHfAAAACQEAAA8AAAAAAAAAAAAAAAAAqgQAAGRycy9kb3ducmV2LnhtbFBLBQYA&#10;AAAABAAEAPMAAAC2BQAAAAA=&#10;" path="m73139,126479l,48768,53328,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28032" behindDoc="0" locked="0" layoutInCell="1" allowOverlap="1" wp14:anchorId="00943F57" wp14:editId="524E9810">
                <wp:simplePos x="0" y="0"/>
                <wp:positionH relativeFrom="page">
                  <wp:posOffset>3341787</wp:posOffset>
                </wp:positionH>
                <wp:positionV relativeFrom="paragraph">
                  <wp:posOffset>125563</wp:posOffset>
                </wp:positionV>
                <wp:extent cx="102081" cy="105143"/>
                <wp:effectExtent l="0" t="0" r="0" b="0"/>
                <wp:wrapNone/>
                <wp:docPr id="170" name="Freeform 170"/>
                <wp:cNvGraphicFramePr/>
                <a:graphic xmlns:a="http://schemas.openxmlformats.org/drawingml/2006/main">
                  <a:graphicData uri="http://schemas.microsoft.com/office/word/2010/wordprocessingShape">
                    <wps:wsp>
                      <wps:cNvSpPr/>
                      <wps:spPr>
                        <a:xfrm>
                          <a:off x="0" y="0"/>
                          <a:ext cx="102081" cy="105143"/>
                        </a:xfrm>
                        <a:custGeom>
                          <a:avLst/>
                          <a:gdLst/>
                          <a:ahLst/>
                          <a:cxnLst/>
                          <a:rect l="l" t="t" r="r" b="b"/>
                          <a:pathLst>
                            <a:path w="102081" h="105143">
                              <a:moveTo>
                                <a:pt x="12191" y="36576"/>
                              </a:moveTo>
                              <a:lnTo>
                                <a:pt x="7619" y="41148"/>
                              </a:lnTo>
                              <a:lnTo>
                                <a:pt x="4571" y="47243"/>
                              </a:lnTo>
                              <a:lnTo>
                                <a:pt x="1524" y="53340"/>
                              </a:lnTo>
                              <a:lnTo>
                                <a:pt x="0" y="57911"/>
                              </a:lnTo>
                              <a:lnTo>
                                <a:pt x="0" y="64008"/>
                              </a:lnTo>
                              <a:lnTo>
                                <a:pt x="1524" y="70104"/>
                              </a:lnTo>
                              <a:lnTo>
                                <a:pt x="3047" y="74676"/>
                              </a:lnTo>
                              <a:lnTo>
                                <a:pt x="6096" y="80772"/>
                              </a:lnTo>
                              <a:lnTo>
                                <a:pt x="9144" y="83820"/>
                              </a:lnTo>
                              <a:lnTo>
                                <a:pt x="12191" y="86868"/>
                              </a:lnTo>
                              <a:lnTo>
                                <a:pt x="13714" y="88391"/>
                              </a:lnTo>
                              <a:lnTo>
                                <a:pt x="15238" y="91440"/>
                              </a:lnTo>
                              <a:lnTo>
                                <a:pt x="19811" y="94475"/>
                              </a:lnTo>
                              <a:lnTo>
                                <a:pt x="21335" y="97523"/>
                              </a:lnTo>
                              <a:lnTo>
                                <a:pt x="25907" y="100571"/>
                              </a:lnTo>
                              <a:lnTo>
                                <a:pt x="30479" y="102095"/>
                              </a:lnTo>
                              <a:lnTo>
                                <a:pt x="35050" y="103619"/>
                              </a:lnTo>
                              <a:lnTo>
                                <a:pt x="39623" y="103619"/>
                              </a:lnTo>
                              <a:lnTo>
                                <a:pt x="45706" y="105143"/>
                              </a:lnTo>
                              <a:lnTo>
                                <a:pt x="50278" y="105143"/>
                              </a:lnTo>
                              <a:lnTo>
                                <a:pt x="57898" y="103619"/>
                              </a:lnTo>
                              <a:lnTo>
                                <a:pt x="62470" y="99047"/>
                              </a:lnTo>
                              <a:lnTo>
                                <a:pt x="65518" y="94475"/>
                              </a:lnTo>
                              <a:lnTo>
                                <a:pt x="68566" y="88391"/>
                              </a:lnTo>
                              <a:lnTo>
                                <a:pt x="70090" y="83820"/>
                              </a:lnTo>
                              <a:lnTo>
                                <a:pt x="71614" y="80772"/>
                              </a:lnTo>
                              <a:lnTo>
                                <a:pt x="70090" y="76199"/>
                              </a:lnTo>
                              <a:lnTo>
                                <a:pt x="68566" y="71627"/>
                              </a:lnTo>
                              <a:lnTo>
                                <a:pt x="65518" y="65531"/>
                              </a:lnTo>
                              <a:lnTo>
                                <a:pt x="63994" y="60959"/>
                              </a:lnTo>
                              <a:lnTo>
                                <a:pt x="57898" y="53340"/>
                              </a:lnTo>
                              <a:lnTo>
                                <a:pt x="53326" y="45720"/>
                              </a:lnTo>
                              <a:lnTo>
                                <a:pt x="47230" y="35053"/>
                              </a:lnTo>
                              <a:lnTo>
                                <a:pt x="42658" y="27432"/>
                              </a:lnTo>
                              <a:lnTo>
                                <a:pt x="41134" y="22860"/>
                              </a:lnTo>
                              <a:lnTo>
                                <a:pt x="41134" y="19812"/>
                              </a:lnTo>
                              <a:lnTo>
                                <a:pt x="42658" y="13717"/>
                              </a:lnTo>
                              <a:lnTo>
                                <a:pt x="44182" y="10669"/>
                              </a:lnTo>
                              <a:lnTo>
                                <a:pt x="47230" y="6096"/>
                              </a:lnTo>
                              <a:lnTo>
                                <a:pt x="51802" y="3048"/>
                              </a:lnTo>
                              <a:lnTo>
                                <a:pt x="54850" y="1525"/>
                              </a:lnTo>
                              <a:lnTo>
                                <a:pt x="60946" y="0"/>
                              </a:lnTo>
                              <a:lnTo>
                                <a:pt x="65518" y="0"/>
                              </a:lnTo>
                              <a:lnTo>
                                <a:pt x="68566" y="1525"/>
                              </a:lnTo>
                              <a:lnTo>
                                <a:pt x="74662" y="3048"/>
                              </a:lnTo>
                              <a:lnTo>
                                <a:pt x="79234" y="6096"/>
                              </a:lnTo>
                              <a:lnTo>
                                <a:pt x="85330" y="10669"/>
                              </a:lnTo>
                              <a:lnTo>
                                <a:pt x="89902" y="13717"/>
                              </a:lnTo>
                              <a:lnTo>
                                <a:pt x="94474" y="18288"/>
                              </a:lnTo>
                              <a:lnTo>
                                <a:pt x="95998" y="21336"/>
                              </a:lnTo>
                              <a:lnTo>
                                <a:pt x="99046" y="24385"/>
                              </a:lnTo>
                              <a:lnTo>
                                <a:pt x="100557" y="30481"/>
                              </a:lnTo>
                              <a:lnTo>
                                <a:pt x="102081" y="38099"/>
                              </a:lnTo>
                              <a:lnTo>
                                <a:pt x="100557" y="42671"/>
                              </a:lnTo>
                              <a:lnTo>
                                <a:pt x="99046" y="50292"/>
                              </a:lnTo>
                              <a:lnTo>
                                <a:pt x="95998" y="53340"/>
                              </a:lnTo>
                              <a:lnTo>
                                <a:pt x="94474" y="56387"/>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26657DAA" id="Freeform 170" o:spid="_x0000_s1026" style="position:absolute;margin-left:263.15pt;margin-top:9.9pt;width:8.05pt;height:8.3pt;z-index:251628032;visibility:visible;mso-wrap-style:square;mso-wrap-distance-left:9pt;mso-wrap-distance-top:0;mso-wrap-distance-right:9pt;mso-wrap-distance-bottom:0;mso-position-horizontal:absolute;mso-position-horizontal-relative:page;mso-position-vertical:absolute;mso-position-vertical-relative:text;v-text-anchor:top" coordsize="102081,10514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c8I1SwQAAK0OAAAOAAAAZHJzL2Uyb0RvYy54bWysV9tu4zYQfS/QfxD03ph3SUacfegifSna&#10;orv9AEaiYgGSKEiK7fx9hxxRSrYLKljUBkxaGg7PnLlweP/p1rXJxYxTY/tTSu9Impi+tFXTP5/S&#10;f74+/pKnyTTrvtKt7c0pfTVT+unh55/ur8PRMHu2bWXGBJT00/E6nNLzPA/Hw2Eqz6bT050dTA8v&#10;azt2eoa/4/OhGvUVtHftgRGiDlc7VsNoSzNN8PQzvkwfvP66NuX8Z11PZk7aUwrYZv87+t8n93t4&#10;uNfH51EP56ZcYOgfQNHppodNV1Wf9ayTl7H5j6quKUc72Xq+K213sHXdlMbbANZQ8o01X856MN4W&#10;IGcaVpqm/09t+cfly/DXCDRch+k4wdRZcavHzo2AL7l5sl5XssxtTkp4SAkjOU2TEl5RIqngjszD&#10;trh8mebfjPWK9OX3aUauqzDT5zArb32YjuAx56vW+2pOE/DVmCbgqyf01aBnt86hc9PkuiE5r0Dc&#10;285ezFfr5WZnBGW0ALiAliuZqQXsJtX2b6UzRQsvLCgV+SIcRMI4eMVCZqhXZGwlIYiEEUWpZMJr&#10;lZwLH3zAVxAJI4pCsAJUmRWURndHOSUIiaNct84gzkRUJSci87tnQq1EBXRhRJSKFMqL5iTLWFRr&#10;QQXanvOcxW3fXJUr+EbVUp7RRW/OwcEYgwFlGFf6OdQj4NWB2cFQ5MC8lxUik1G9jHIuUTaTLORB&#10;2DuMiIHJgiC7lBAXOTHAzhMYhi7bijgKLonEaKCEu/CNai4UAHXmfUAYIpygm98lejAsjGigJCxD&#10;kj8inOVFEN7FrJjI0MCicCEas09JSRdX77pP5VItUbwbQhkhBWLYD+OMqhCau9mx6XWVJ+67DS/s&#10;wD7KAzDC49GmeFFgKkFayzgGuTpuv5SBBEN+IZB2Uh9qKEd+XTjHU0kwJdHHLBM8Xn2gjHO0jbFc&#10;xVN/k6VQBHb0rhhcIYr7QgiasyXnlIrzu/HgS2ws1CHQCaqFchEvllLkoURIFq8msK1Ap8XJ2hJt&#10;R25NMjiJ4lvDsaM+aFBWsMWtuzTlEIahPO6xn0OBWTy169UC6gtGFng3j/MPWbWUO3dkhB4k1M8w&#10;Yh11NQ4dAF1FHmfMHSUSTxUXA/E0D42b64RyslNr3miGdNs5rjbIcAgU8cTZqNgvIBvFUvH8fZJB&#10;A+X6QN95rr0hPHzbffb2sWlbyCHXbGHHyDnQVWq4cYx9BbNuqE7p1D/7Jn6ybVO5JW7FND4//dqO&#10;yUVDW/roP15It8NZ41MgCT7LebTIe0DvFI32pa9CIsPrreH2s/m1NYjwb1MnTQUtK0M07i5kVgi6&#10;LE0/U3x11pVBDPIthLDCg2h7UOg012DRqntRECRRSdCNKBd5t9T4q9S6mMSA4eJ1hd/Z9vO6uGt6&#10;O35PQQtWLTujfCAJqXEsPdnq1d9WPHtwJ/IWLvc3d+l6+98v326ZD/8CAAD//wMAUEsDBBQABgAI&#10;AAAAIQCOrMIn3gAAAAkBAAAPAAAAZHJzL2Rvd25yZXYueG1sTI/BTsMwEETvSPyDtUhcEHVI0whC&#10;nKoCVXBtiwTc3HiJo8ZrK3bb8PcsJziu5mn2Tb2c3CBOOMbek4K7WQYCqfWmp07B2259ew8iJk1G&#10;D55QwTdGWDaXF7WujD/TBk/b1AkuoVhpBTalUEkZW4tOx5kPSJx9+dHpxOfYSTPqM5e7QeZZVkqn&#10;e+IPVgd8stgetkenYPVKm/ASymK3tofn1r9/ho+boNT11bR6BJFwSn8w/OqzOjTstPdHMlEMChZ5&#10;OWeUgweewMCiyAsQewXzsgDZ1PL/guYHAAD//wMAUEsBAi0AFAAGAAgAAAAhALaDOJL+AAAA4QEA&#10;ABMAAAAAAAAAAAAAAAAAAAAAAFtDb250ZW50X1R5cGVzXS54bWxQSwECLQAUAAYACAAAACEAOP0h&#10;/9YAAACUAQAACwAAAAAAAAAAAAAAAAAvAQAAX3JlbHMvLnJlbHNQSwECLQAUAAYACAAAACEAU3PC&#10;NUsEAACtDgAADgAAAAAAAAAAAAAAAAAuAgAAZHJzL2Uyb0RvYy54bWxQSwECLQAUAAYACAAAACEA&#10;jqzCJ94AAAAJAQAADwAAAAAAAAAAAAAAAAClBgAAZHJzL2Rvd25yZXYueG1sUEsFBgAAAAAEAAQA&#10;8wAAALAHAAAAAA==&#10;" path="m12191,36576l7619,41148,4571,47243,1524,53340,,57911r,6097l1524,70104r1523,4572l6096,80772r3048,3048l12191,86868r1523,1523l15238,91440r4573,3035l21335,97523r4572,3048l30479,102095r4571,1524l39623,103619r6083,1524l50278,105143r7620,-1524l62470,99047r3048,-4572l68566,88391r1524,-4571l71614,80772,70090,76199,68566,71627,65518,65531,63994,60959,57898,53340,53326,45720,47230,35053,42658,27432,41134,22860r,-3048l42658,13717r1524,-3048l47230,6096,51802,3048,54850,1525,60946,r4572,l68566,1525r6096,1523l79234,6096r6096,4573l89902,13717r4572,4571l95998,21336r3048,3049l100557,30481r1524,7618l100557,42671r-1511,7621l95998,53340r-1524,3047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48512" behindDoc="0" locked="0" layoutInCell="1" allowOverlap="1" wp14:anchorId="2C2C8524" wp14:editId="42FC8786">
                <wp:simplePos x="0" y="0"/>
                <wp:positionH relativeFrom="page">
                  <wp:posOffset>4749658</wp:posOffset>
                </wp:positionH>
                <wp:positionV relativeFrom="paragraph">
                  <wp:posOffset>146902</wp:posOffset>
                </wp:positionV>
                <wp:extent cx="47231" cy="45719"/>
                <wp:effectExtent l="0" t="0" r="0" b="0"/>
                <wp:wrapNone/>
                <wp:docPr id="171" name="Freeform 171"/>
                <wp:cNvGraphicFramePr/>
                <a:graphic xmlns:a="http://schemas.openxmlformats.org/drawingml/2006/main">
                  <a:graphicData uri="http://schemas.microsoft.com/office/word/2010/wordprocessingShape">
                    <wps:wsp>
                      <wps:cNvSpPr/>
                      <wps:spPr>
                        <a:xfrm>
                          <a:off x="0" y="0"/>
                          <a:ext cx="47231" cy="45719"/>
                        </a:xfrm>
                        <a:custGeom>
                          <a:avLst/>
                          <a:gdLst/>
                          <a:ahLst/>
                          <a:cxnLst/>
                          <a:rect l="l" t="t" r="r" b="b"/>
                          <a:pathLst>
                            <a:path w="47231" h="45719">
                              <a:moveTo>
                                <a:pt x="47231" y="0"/>
                              </a:moveTo>
                              <a:lnTo>
                                <a:pt x="0" y="45719"/>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5A96C497" id="Freeform 171" o:spid="_x0000_s1026" style="position:absolute;margin-left:374pt;margin-top:11.55pt;width:3.7pt;height:3.6pt;z-index:251648512;visibility:visible;mso-wrap-style:square;mso-wrap-distance-left:9pt;mso-wrap-distance-top:0;mso-wrap-distance-right:9pt;mso-wrap-distance-bottom:0;mso-position-horizontal:absolute;mso-position-horizontal-relative:page;mso-position-vertical:absolute;mso-position-vertical-relative:text;v-text-anchor:top" coordsize="47231,4571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0S6OwIAABQFAAAOAAAAZHJzL2Uyb0RvYy54bWysVMGO0zAQvSPxD5bvNEm7SyFqugdW5YIA&#10;scsHuLbTWHJsy3ab9u8Zj5O0uyAOiBySiWfm+b03cTYP516Tk/RBWdPQalFSIg23QplDQ38+7959&#10;oCREZgTT1siGXmSgD9u3bzaDq+XSdlYL6QmAmFAPrqFdjK4uisA72bOwsE4aSLbW9yzCqz8UwrMB&#10;0HtdLMvyfTFYL5y3XIYAq485SbeI37aSx29tG2QkuqHALeLd432f7sV2w+qDZ65TfKTB/oFFz5SB&#10;TWeoRxYZOXr1G1SvuLfBtnHBbV/YtlVcogZQU5Wv1Dx1zEnUAuYEN9sU/h8s/3p6ct892DC4UAcI&#10;k4pz6/v0BH7kjGZdZrPkORIOi3fr5aqihEPm7n5dfUxWFtdWfgzxs7QIw05fQsxOiyli3RTxs5lC&#10;D/NKk9I4qUgJTMpTApPa50k5FlNf4pZCMsw8uolGyvX2JJ8tVsUkYOQ6iQCa1wptbivhG3klKOeh&#10;JW2IEmcSsHgr09id0hp1apOoVeVqtQaLGHzY3giIeicaGswBv5VgtRKpJREN/rD/pD05MdC/wwuL&#10;mHYdy6tVma7R57EeCb0A8vZoRJ6FNpC+zhWjeNEy7afND9kSJcCdZWaTjpycKTDOpYlVTnVMyMzh&#10;/pbC1IEkEDAht6Boxh4BpsoMMmFnlmN9apV4Yufm8m/EcvPcgTtbE+fmXhnr/wSgQdW4c66fTMrW&#10;JJf2VlzwUKB7cPRQ4fibSGf79h3brz+z7S8AAAD//wMAUEsDBBQABgAIAAAAIQDMDYPB3wAAAAkB&#10;AAAPAAAAZHJzL2Rvd25yZXYueG1sTI/BTsMwEETvSPyDtUjcqNOmpVHIpmpB9AAXWvoBTrwkEfE6&#10;it3G/XvMCY6jGc28KTbB9OJCo+ssI8xnCQji2uqOG4TT5+tDBsJ5xVr1lgnhSg425e1NoXJtJz7Q&#10;5egbEUvY5Qqh9X7IpXR1S0a5mR2Io/dlR6N8lGMj9aimWG56uUiSR2lUx3GhVQM9t1R/H88GwbuP&#10;NAu7/Xb3cqrDXk3vh7drhXh/F7ZPIDwF/xeGX/yIDmVkquyZtRM9wnqZxS8eYZHOQcTAerVagqgQ&#10;0iQFWRby/4PyBwAA//8DAFBLAQItABQABgAIAAAAIQC2gziS/gAAAOEBAAATAAAAAAAAAAAAAAAA&#10;AAAAAABbQ29udGVudF9UeXBlc10ueG1sUEsBAi0AFAAGAAgAAAAhADj9If/WAAAAlAEAAAsAAAAA&#10;AAAAAAAAAAAALwEAAF9yZWxzLy5yZWxzUEsBAi0AFAAGAAgAAAAhAD+XRLo7AgAAFAUAAA4AAAAA&#10;AAAAAAAAAAAALgIAAGRycy9lMm9Eb2MueG1sUEsBAi0AFAAGAAgAAAAhAMwNg8HfAAAACQEAAA8A&#10;AAAAAAAAAAAAAAAAlQQAAGRycy9kb3ducmV2LnhtbFBLBQYAAAAABAAEAPMAAAChBQAAAAA=&#10;" path="m47231,l,45719e" filled="f" strokecolor="white" strokeweight=".28714mm">
                <v:stroke endcap="round"/>
                <v:path arrowok="t"/>
                <w10:wrap anchorx="page"/>
              </v:shape>
            </w:pict>
          </mc:Fallback>
        </mc:AlternateContent>
      </w:r>
    </w:p>
    <w:p w14:paraId="189E4759" w14:textId="77777777" w:rsidR="00EE7B40" w:rsidRDefault="00EE7B40" w:rsidP="00B742C5">
      <w:pPr>
        <w:jc w:val="center"/>
        <w:rPr>
          <w:color w:val="000000" w:themeColor="text1"/>
          <w:sz w:val="24"/>
          <w:szCs w:val="24"/>
        </w:rPr>
      </w:pPr>
      <w:r>
        <w:rPr>
          <w:noProof/>
        </w:rPr>
        <mc:AlternateContent>
          <mc:Choice Requires="wps">
            <w:drawing>
              <wp:anchor distT="0" distB="0" distL="114300" distR="114300" simplePos="0" relativeHeight="251630080" behindDoc="0" locked="0" layoutInCell="1" allowOverlap="1" wp14:anchorId="6CE80A86" wp14:editId="1CE8B7A2">
                <wp:simplePos x="0" y="0"/>
                <wp:positionH relativeFrom="page">
                  <wp:posOffset>3466729</wp:posOffset>
                </wp:positionH>
                <wp:positionV relativeFrom="paragraph">
                  <wp:posOffset>-2459</wp:posOffset>
                </wp:positionV>
                <wp:extent cx="62471" cy="45719"/>
                <wp:effectExtent l="0" t="0" r="0" b="0"/>
                <wp:wrapNone/>
                <wp:docPr id="172" name="Freeform 172"/>
                <wp:cNvGraphicFramePr/>
                <a:graphic xmlns:a="http://schemas.openxmlformats.org/drawingml/2006/main">
                  <a:graphicData uri="http://schemas.microsoft.com/office/word/2010/wordprocessingShape">
                    <wps:wsp>
                      <wps:cNvSpPr/>
                      <wps:spPr>
                        <a:xfrm>
                          <a:off x="0" y="0"/>
                          <a:ext cx="62471" cy="45719"/>
                        </a:xfrm>
                        <a:custGeom>
                          <a:avLst/>
                          <a:gdLst/>
                          <a:ahLst/>
                          <a:cxnLst/>
                          <a:rect l="l" t="t" r="r" b="b"/>
                          <a:pathLst>
                            <a:path w="62471" h="45719">
                              <a:moveTo>
                                <a:pt x="62471" y="45719"/>
                              </a:moveTo>
                              <a:lnTo>
                                <a:pt x="0"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7C90834B" id="Freeform 172" o:spid="_x0000_s1026" style="position:absolute;margin-left:272.95pt;margin-top:-.2pt;width:4.9pt;height:3.6pt;z-index:251630080;visibility:visible;mso-wrap-style:square;mso-wrap-distance-left:9pt;mso-wrap-distance-top:0;mso-wrap-distance-right:9pt;mso-wrap-distance-bottom:0;mso-position-horizontal:absolute;mso-position-horizontal-relative:page;mso-position-vertical:absolute;mso-position-vertical-relative:text;v-text-anchor:top" coordsize="62471,4571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wfiAOgIAABQFAAAOAAAAZHJzL2Uyb0RvYy54bWysVE2P0zAQvSPxHyzfaZLuF1RN98CqXBAg&#10;dvkBrj8aS45t2W7T/nvG4yQtC+KAyCGZeGae33sTZ/146g05yhC1sy1tFjUl0nIntN239MfL9t17&#10;SmJiVjDjrGzpWUb6uHn7Zj34lVy6zhkhAwEQG1eDb2mXkl9VVeSd7FlcOC8tJJULPUvwGvaVCGwA&#10;9N5Uy7q+rwYXhA+Oyxhh9akk6QbxlZI8fVUqykRMS4FbwnvA+y7fq82arfaB+U7zkQb7BxY90xY2&#10;naGeWGLkEPRvUL3mwUWn0oK7vnJKaS5RA6hp6ldqnjvmJWoBc6KfbYr/D5Z/OT77bwFsGHxcRQiz&#10;ipMKfX4CP3JCs86zWfKUCIfF++XtQ0MJh8zt3UPzIVtZXVr5IaZP0iEMO36OqTgtpoh1U8RPdgoD&#10;zCtPyuCkEiUwqUAJTGpXJuVZyn2ZWw7JMPPoJho517ujfHFYlbKAkesrqpcqY6+r4TuZ5IKgkoMg&#10;b4gSZxKweC3Tuq02BnUam6k19c3NA1jE4MMOVkDUe9HSaPf4rURntMgtmWgM+91HE8iRgf4tXljE&#10;jO9YWW3qfI0+j/VI6Beg4A5WlFkYC+nLXDFKZyPzfsZ+l4poAe4sC5t85ORMgXEubWpKqmNCFg53&#10;1xSmDiSBgBlZgaIZewSYKgvIhF1YjvW5VeKJnZvrvxErzXMH7uxsmpt7bV34E4ABVePOpX4yqViT&#10;Xdo5ccZDge7B0UOF428in+3rd2y//Mw2PwEAAP//AwBQSwMEFAAGAAgAAAAhAKnYPGbcAAAABwEA&#10;AA8AAABkcnMvZG93bnJldi54bWxMjlFLwzAUhd8F/0O4gm9bqjR165oOEfYkCOsUfEyTu6asuSlN&#10;tnX/3vikj4dz+M5XbWc3sAtOofck4WmZAUPS3vTUSfg87BYrYCEqMmrwhBJuGGBb399VqjT+Snu8&#10;NLFjCUKhVBJsjGPJedAWnQpLPyKl7ugnp2KKU8fNpK4J7gb+nGUFd6qn9GDViG8W9ak5OwlN+Mo/&#10;1nxX3Irv1ursqMf3fZDy8WF+3QCLOMe/MfzqJ3Wok1Prz2QCGySIXKzTVMIiB5Z6IcQLsFZCsQJe&#10;V/y/f/0DAAD//wMAUEsBAi0AFAAGAAgAAAAhALaDOJL+AAAA4QEAABMAAAAAAAAAAAAAAAAAAAAA&#10;AFtDb250ZW50X1R5cGVzXS54bWxQSwECLQAUAAYACAAAACEAOP0h/9YAAACUAQAACwAAAAAAAAAA&#10;AAAAAAAvAQAAX3JlbHMvLnJlbHNQSwECLQAUAAYACAAAACEArsH4gDoCAAAUBQAADgAAAAAAAAAA&#10;AAAAAAAuAgAAZHJzL2Uyb0RvYy54bWxQSwECLQAUAAYACAAAACEAqdg8ZtwAAAAHAQAADwAAAAAA&#10;AAAAAAAAAACUBAAAZHJzL2Rvd25yZXYueG1sUEsFBgAAAAAEAAQA8wAAAJ0FAAAAAA==&#10;" path="m62471,45719l,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45440" behindDoc="0" locked="0" layoutInCell="1" allowOverlap="1" wp14:anchorId="26D98C8F" wp14:editId="02F2011A">
                <wp:simplePos x="0" y="0"/>
                <wp:positionH relativeFrom="page">
                  <wp:posOffset>4693281</wp:posOffset>
                </wp:positionH>
                <wp:positionV relativeFrom="paragraph">
                  <wp:posOffset>596</wp:posOffset>
                </wp:positionV>
                <wp:extent cx="57899" cy="109715"/>
                <wp:effectExtent l="0" t="0" r="0" b="0"/>
                <wp:wrapNone/>
                <wp:docPr id="173" name="Freeform 173"/>
                <wp:cNvGraphicFramePr/>
                <a:graphic xmlns:a="http://schemas.openxmlformats.org/drawingml/2006/main">
                  <a:graphicData uri="http://schemas.microsoft.com/office/word/2010/wordprocessingShape">
                    <wps:wsp>
                      <wps:cNvSpPr/>
                      <wps:spPr>
                        <a:xfrm>
                          <a:off x="0" y="0"/>
                          <a:ext cx="57899" cy="109715"/>
                        </a:xfrm>
                        <a:custGeom>
                          <a:avLst/>
                          <a:gdLst/>
                          <a:ahLst/>
                          <a:cxnLst/>
                          <a:rect l="l" t="t" r="r" b="b"/>
                          <a:pathLst>
                            <a:path w="57899" h="109715">
                              <a:moveTo>
                                <a:pt x="0" y="91427"/>
                              </a:moveTo>
                              <a:lnTo>
                                <a:pt x="7620" y="99047"/>
                              </a:lnTo>
                              <a:lnTo>
                                <a:pt x="10667" y="103618"/>
                              </a:lnTo>
                              <a:lnTo>
                                <a:pt x="13716" y="106667"/>
                              </a:lnTo>
                              <a:lnTo>
                                <a:pt x="18288" y="108191"/>
                              </a:lnTo>
                              <a:lnTo>
                                <a:pt x="22859" y="109715"/>
                              </a:lnTo>
                              <a:lnTo>
                                <a:pt x="28943" y="109715"/>
                              </a:lnTo>
                              <a:lnTo>
                                <a:pt x="33515" y="108191"/>
                              </a:lnTo>
                              <a:lnTo>
                                <a:pt x="39611" y="105143"/>
                              </a:lnTo>
                              <a:lnTo>
                                <a:pt x="42659" y="103618"/>
                              </a:lnTo>
                              <a:lnTo>
                                <a:pt x="45707" y="100571"/>
                              </a:lnTo>
                              <a:lnTo>
                                <a:pt x="50279" y="97522"/>
                              </a:lnTo>
                              <a:lnTo>
                                <a:pt x="51803" y="92950"/>
                              </a:lnTo>
                              <a:lnTo>
                                <a:pt x="54851" y="88380"/>
                              </a:lnTo>
                              <a:lnTo>
                                <a:pt x="56375" y="82283"/>
                              </a:lnTo>
                              <a:lnTo>
                                <a:pt x="57899" y="79236"/>
                              </a:lnTo>
                              <a:lnTo>
                                <a:pt x="56375" y="73139"/>
                              </a:lnTo>
                              <a:lnTo>
                                <a:pt x="54851" y="70092"/>
                              </a:lnTo>
                              <a:lnTo>
                                <a:pt x="53327" y="68568"/>
                              </a:lnTo>
                              <a:lnTo>
                                <a:pt x="0"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24FCEC75" id="Freeform 173" o:spid="_x0000_s1026" style="position:absolute;margin-left:369.55pt;margin-top:.05pt;width:4.55pt;height:8.65pt;z-index:251645440;visibility:visible;mso-wrap-style:square;mso-wrap-distance-left:9pt;mso-wrap-distance-top:0;mso-wrap-distance-right:9pt;mso-wrap-distance-bottom:0;mso-position-horizontal:absolute;mso-position-horizontal-relative:page;mso-position-vertical:absolute;mso-position-vertical-relative:text;v-text-anchor:top" coordsize="57899,1097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DNbzBwMAADIIAAAOAAAAZHJzL2Uyb0RvYy54bWysVV1v2yAUfZ+0/2D5fTXY8VfUpA+rupdp&#10;m9buBxCMY0sYLKD5+Pe7gHHSbnKraXkwxJx7OPdcX7i9Ow08OjCleyk2Mb5BccQElU0v9pv419PD&#10;pyqOtCGiIVwKtonPTMd3248fbo/jmqWyk7xhKgISodfHcRN3xozrJNG0YwPRN3JkAhZbqQZi4K/a&#10;J40iR2AfeJIiVCRHqZpRScq0hrf3fjHeOv62ZdR8b1vNTMQ3MWgz7qncc2efyfaWrPeKjF1PJxnk&#10;H1QMpBew6Ux1TwyJnlX/B9XQUyW1bM0NlUMi27anzOUA2WD0KpvHjozM5QLm6HG2Sf8/Wvrt8Dj+&#10;UGDDcdRrDVObxalVgx1BX3RyZp1ns9jJRBRe5mVV13FEYQWjusS59TK5xNJnbb4w6XjI4as23uom&#10;zEgXZvQkwlRBwWypuCuViSMolYojKNXOl2okxsZZcXYaHWch3azDLg7ywJ6kg5lLCjVepeWk84Lg&#10;4hpZFil8KJBVXaNVAAdIGEdHilFRlA6LUVbgamIOoDBO4KzExQQubJy3K4DCOIGrtILOcd5WuMaL&#10;4DStcqjE60IExjB65rSqV9l7wVmWQ13fKSOrC4wncI5hk6UEV2kxa37TulVeouAzystlN3KUlt6N&#10;uszTdFFFjivkzajTOnenAXzBwbAweuPyVZX79Koqq97AFlnpfaugOMtOTH0E1SvrNCuW9c68ZYaz&#10;ehk76y0Rqt/wIcugL2ydiyovlr9j3xwv8wfTbDe6/p87FF5enwFCPvScu0OAC9u30DMZbEoJHPtK&#10;NDAbxmYTa7F3J6mWvG9siG1irfa7z1xFBwKHw4P7ORDhY0f8W4zsb7JkwjtBL4iUfBZN+DBh+XLq&#10;uZk5c2b34+Ina6O+gXMu9WrshcRmCYRSJgz2Sx1pmNeQX0sIEU6EI7TMLWQ0c08EAelJArdXOeFt&#10;KHP32RyMloT54DnC7SyFmYOHXkj1NwIOWU07e3wwyVtjXdrJ5uyuDOceXEwuw+kStTff9X8Xfrnq&#10;t78BAAD//wMAUEsDBBQABgAIAAAAIQDzxg8p3QAAAAcBAAAPAAAAZHJzL2Rvd25yZXYueG1sTI5N&#10;T8MwEETvSPwHa5G4UacfapoQp0JFIEE5QFupVzfeJhHxOrLdNvx7tic4jt5o5hXLwXbijD60jhSM&#10;RwkIpMqZlmoFu+3LwwJEiJqM7hyhgh8MsCxvbwqdG3ehLzxvYi14hEKuFTQx9rmUoWrQ6jByPRKz&#10;o/NWR46+lsbrC4/bTk6SZC6tbokfGt3jqsHqe3OyCl4/V/V8OL7R+3qf+Sw2NP143it1fzc8PYKI&#10;OMS/Mlz1WR1Kdjq4E5kgOgXpNBtz9QoE43S2mIA4cExnIMtC/vcvfwEAAP//AwBQSwECLQAUAAYA&#10;CAAAACEAtoM4kv4AAADhAQAAEwAAAAAAAAAAAAAAAAAAAAAAW0NvbnRlbnRfVHlwZXNdLnhtbFBL&#10;AQItABQABgAIAAAAIQA4/SH/1gAAAJQBAAALAAAAAAAAAAAAAAAAAC8BAABfcmVscy8ucmVsc1BL&#10;AQItABQABgAIAAAAIQCADNbzBwMAADIIAAAOAAAAAAAAAAAAAAAAAC4CAABkcnMvZTJvRG9jLnht&#10;bFBLAQItABQABgAIAAAAIQDzxg8p3QAAAAcBAAAPAAAAAAAAAAAAAAAAAGEFAABkcnMvZG93bnJl&#10;di54bWxQSwUGAAAAAAQABADzAAAAawYAAAAA&#10;" path="m,91427r7620,7620l10667,103618r3049,3049l18288,108191r4571,1524l28943,109715r4572,-1524l39611,105143r3048,-1525l45707,100571r4572,-3049l51803,92950r3048,-4570l56375,82283r1524,-3047l56375,73139,54851,70092,53327,68568,,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47488" behindDoc="0" locked="0" layoutInCell="1" allowOverlap="1" wp14:anchorId="1920E9EF" wp14:editId="1EBB451A">
                <wp:simplePos x="0" y="0"/>
                <wp:positionH relativeFrom="page">
                  <wp:posOffset>4787750</wp:posOffset>
                </wp:positionH>
                <wp:positionV relativeFrom="paragraph">
                  <wp:posOffset>8214</wp:posOffset>
                </wp:positionV>
                <wp:extent cx="51803" cy="48767"/>
                <wp:effectExtent l="0" t="0" r="0" b="0"/>
                <wp:wrapNone/>
                <wp:docPr id="174" name="Freeform 174"/>
                <wp:cNvGraphicFramePr/>
                <a:graphic xmlns:a="http://schemas.openxmlformats.org/drawingml/2006/main">
                  <a:graphicData uri="http://schemas.microsoft.com/office/word/2010/wordprocessingShape">
                    <wps:wsp>
                      <wps:cNvSpPr/>
                      <wps:spPr>
                        <a:xfrm>
                          <a:off x="0" y="0"/>
                          <a:ext cx="51803" cy="48767"/>
                        </a:xfrm>
                        <a:custGeom>
                          <a:avLst/>
                          <a:gdLst/>
                          <a:ahLst/>
                          <a:cxnLst/>
                          <a:rect l="l" t="t" r="r" b="b"/>
                          <a:pathLst>
                            <a:path w="51803" h="48767">
                              <a:moveTo>
                                <a:pt x="51803" y="0"/>
                              </a:moveTo>
                              <a:lnTo>
                                <a:pt x="0" y="48767"/>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4C612386" id="Freeform 174" o:spid="_x0000_s1026" style="position:absolute;margin-left:377pt;margin-top:.65pt;width:4.1pt;height:3.85pt;z-index:251647488;visibility:visible;mso-wrap-style:square;mso-wrap-distance-left:9pt;mso-wrap-distance-top:0;mso-wrap-distance-right:9pt;mso-wrap-distance-bottom:0;mso-position-horizontal:absolute;mso-position-horizontal-relative:page;mso-position-vertical:absolute;mso-position-vertical-relative:text;v-text-anchor:top" coordsize="51803,4876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4KhOOwIAABQFAAAOAAAAZHJzL2Uyb0RvYy54bWysVMtu2zAQvBfoPxC815LsJjYMyzkkcC9F&#10;WzTpB9B8WAIokiBpy/77LpeS7KRFD0V0kFbc3eHMrKjNw7nT5CR9aK2paTUrKZGGW9GaQ01/vew+&#10;rSgJkRnBtDWyphcZ6MP244dN79ZybhurhfQEQExY966mTYxuXRSBN7JjYWadNJBU1ncswqs/FMKz&#10;HtA7XczL8r7orRfOWy5DgNWnnKRbxFdK8vhdqSAj0TUFbhHvHu/7dC+2G7Y+eOaalg802H+w6Fhr&#10;YNMJ6olFRo6+/QOqa7m3wao447YrrFItl6gB1FTlGzXPDXMStYA5wU02hfeD5d9Oz+6HBxt6F9YB&#10;wqTirHyXnsCPnNGsy2SWPEfCYfGuWpULSjhkPq+W98tkZXFt5ccQv0iLMOz0NcTstBgj1owRP5sx&#10;9DCvNCmNk4qUwKQ8JTCpfZ6UYzH1JW4pJP3EoxlppFxnT/LFYlVMAgauowigea3Q5rYSvpE3gnIe&#10;WtKGKHEiAYu3Mo3dtVqjTm0StapcLJZgEYMP2xsBUedETYM54LcSrG5FaklEgz/sH7UnJwb6d3hh&#10;EdOuYXm1KtM1+DzUI6FXQN4ejciz0AbS17liFC9apv20+SkVaQW4M89s0pGTEwXGuTSxyqmGCZk5&#10;3N1SGDuQBAImZAWKJuwBYKzMICN2ZjnUp1aJJ3ZqLv9FLDdPHbizNXFq7lpj/d8ANKgads71o0nZ&#10;muTS3ooLHgp0D44eKhx+E+ls375j+/Vntv0NAAD//wMAUEsDBBQABgAIAAAAIQCj9oRa3AAAAAcB&#10;AAAPAAAAZHJzL2Rvd25yZXYueG1sTI/BTsMwEETvSPyDtUjcqE2ApoQ4FULiCKhNkXp04yWJGq9D&#10;7Cbp37Oc4Lh6o5m3+Xp2nRhxCK0nDbcLBQKp8ralWsOufL1ZgQjRkDWdJ9RwxgDr4vIiN5n1E21w&#10;3MZacAmFzGhoYuwzKUPVoDNh4XskZl9+cCbyOdTSDmbictfJRKmldKYlXmhMjy8NVsftyWk4yv1u&#10;036WKX3L8m1qzx/viRq1vr6an59ARJzjXxh+9VkdCnY6+BPZIDoN6cM9/xIZ3IFgni6TBMRBw6MC&#10;WeTyv3/xAwAA//8DAFBLAQItABQABgAIAAAAIQC2gziS/gAAAOEBAAATAAAAAAAAAAAAAAAAAAAA&#10;AABbQ29udGVudF9UeXBlc10ueG1sUEsBAi0AFAAGAAgAAAAhADj9If/WAAAAlAEAAAsAAAAAAAAA&#10;AAAAAAAALwEAAF9yZWxzLy5yZWxzUEsBAi0AFAAGAAgAAAAhAGngqE47AgAAFAUAAA4AAAAAAAAA&#10;AAAAAAAALgIAAGRycy9lMm9Eb2MueG1sUEsBAi0AFAAGAAgAAAAhAKP2hFrcAAAABwEAAA8AAAAA&#10;AAAAAAAAAAAAlQQAAGRycy9kb3ducmV2LnhtbFBLBQYAAAAABAAEAPMAAACeBQAAAAA=&#10;" path="m51803,l,48767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29056" behindDoc="0" locked="0" layoutInCell="1" allowOverlap="1" wp14:anchorId="1156C7AC" wp14:editId="4936C110">
                <wp:simplePos x="0" y="0"/>
                <wp:positionH relativeFrom="page">
                  <wp:posOffset>3436256</wp:posOffset>
                </wp:positionH>
                <wp:positionV relativeFrom="paragraph">
                  <wp:posOffset>23453</wp:posOffset>
                </wp:positionV>
                <wp:extent cx="62471" cy="86855"/>
                <wp:effectExtent l="0" t="0" r="0" b="0"/>
                <wp:wrapNone/>
                <wp:docPr id="175" name="Freeform 175"/>
                <wp:cNvGraphicFramePr/>
                <a:graphic xmlns:a="http://schemas.openxmlformats.org/drawingml/2006/main">
                  <a:graphicData uri="http://schemas.microsoft.com/office/word/2010/wordprocessingShape">
                    <wps:wsp>
                      <wps:cNvSpPr/>
                      <wps:spPr>
                        <a:xfrm>
                          <a:off x="0" y="0"/>
                          <a:ext cx="62471" cy="86855"/>
                        </a:xfrm>
                        <a:custGeom>
                          <a:avLst/>
                          <a:gdLst/>
                          <a:ahLst/>
                          <a:cxnLst/>
                          <a:rect l="l" t="t" r="r" b="b"/>
                          <a:pathLst>
                            <a:path w="62471" h="86855">
                              <a:moveTo>
                                <a:pt x="0" y="86855"/>
                              </a:moveTo>
                              <a:lnTo>
                                <a:pt x="62471"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3EDD4A8A" id="Freeform 175" o:spid="_x0000_s1026" style="position:absolute;margin-left:270.55pt;margin-top:1.85pt;width:4.9pt;height:6.85pt;z-index:251629056;visibility:visible;mso-wrap-style:square;mso-wrap-distance-left:9pt;mso-wrap-distance-top:0;mso-wrap-distance-right:9pt;mso-wrap-distance-bottom:0;mso-position-horizontal:absolute;mso-position-horizontal-relative:page;mso-position-vertical:absolute;mso-position-vertical-relative:text;v-text-anchor:top" coordsize="62471,8685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4PM7OAIAABQFAAAOAAAAZHJzL2Uyb0RvYy54bWysVMuO2zAMvBfoPwi6N7azTTYI4uyhi/RS&#10;tEV3+wGKHrEBWRIkJU7+vhTlR/pAD0V9sGmRHM0MLe+erp0mF+lDa01Nq0VJiTTcitacavr99fBu&#10;Q0mIzAimrZE1vclAn/Zv3+x6t5VL21gtpCcAYsK2dzVtYnTbogi8kR0LC+ukgaSyvmMRXv2pEJ71&#10;gN7pYlmW66K3XjhvuQwBVp9zku4RXynJ4xelgoxE1xS4Rbx7vB/Tvdjv2PbkmWtaPtBg/8CiY62B&#10;TSeoZxYZOfv2N6iu5d4Gq+KC266wSrVcogZQU5W/qHlpmJOoBcwJbrIp/D9Y/vny4r56sKF3YRsg&#10;TCquynfpCfzIFc26TWbJayQcFtfL948VJRwym/VmtUpWFnMrP4f4UVqEYZdPIWanxRixZoz41Yyh&#10;h3mlSWmcVKQEJuUpgUkd86Qci6kvcUsh6ScezUgj5Tp7ka8Wq+Is4J7mXKHNfeWgapQLgnIegrQh&#10;SpxIwOK9TGMPrdaoU5tErSofHh7BIgYftjcCos6JmgZzwm8lWN2K1JKIBn86ftCeXBjoP+CFRUy7&#10;huXVqkzX4PNQj4R+AvL2bESehTaQnueKUbxpmfbT5ptUpBUwyWVmk46cnCgwzqWJVU41TMjMYXVP&#10;YexAEgiYkBUomrAHgLEyg4zYmeVQn1olntipufwbsdw8deDO1sSpuWuN9X8C0KBq2DnXjyZla5JL&#10;RytueCjQPTh6qHD4TaSzff+O7fPPbP8DAAD//wMAUEsDBBQABgAIAAAAIQBddfO93AAAAAgBAAAP&#10;AAAAZHJzL2Rvd25yZXYueG1sTI/LTsMwEEX3SPyDNUjsqB1oKA1xqgqJBRIs2rJh59rTJMIvbLcN&#10;f8+wguXoHt17pl1NzrITpjwGL6GaCWDodTCj7yW8755vHoDlorxRNniU8I0ZVt3lRasaE85+g6dt&#10;6RmV+NwoCUMpseE86wGdyrMQ0VN2CMmpQmfquUnqTOXO8lsh7rlTo6eFQUV8GlB/bo+OdvWL7a0L&#10;4i2tUcedfv2KH1nK66tp/Qis4FT+YPjVJ3XoyGkfjt5kZiXU86oiVMLdAhjldS2WwPYELubAu5b/&#10;f6D7AQAA//8DAFBLAQItABQABgAIAAAAIQC2gziS/gAAAOEBAAATAAAAAAAAAAAAAAAAAAAAAABb&#10;Q29udGVudF9UeXBlc10ueG1sUEsBAi0AFAAGAAgAAAAhADj9If/WAAAAlAEAAAsAAAAAAAAAAAAA&#10;AAAALwEAAF9yZWxzLy5yZWxzUEsBAi0AFAAGAAgAAAAhAJDg8zs4AgAAFAUAAA4AAAAAAAAAAAAA&#10;AAAALgIAAGRycy9lMm9Eb2MueG1sUEsBAi0AFAAGAAgAAAAhAF11873cAAAACAEAAA8AAAAAAAAA&#10;AAAAAAAAkgQAAGRycy9kb3ducmV2LnhtbFBLBQYAAAAABAAEAPMAAACbBQAAAAA=&#10;" path="m,86855l62471,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31104" behindDoc="0" locked="0" layoutInCell="1" allowOverlap="1" wp14:anchorId="549969C3" wp14:editId="1C7B4DB6">
                <wp:simplePos x="0" y="0"/>
                <wp:positionH relativeFrom="page">
                  <wp:posOffset>3480443</wp:posOffset>
                </wp:positionH>
                <wp:positionV relativeFrom="paragraph">
                  <wp:posOffset>66123</wp:posOffset>
                </wp:positionV>
                <wp:extent cx="91414" cy="111239"/>
                <wp:effectExtent l="0" t="0" r="0" b="0"/>
                <wp:wrapNone/>
                <wp:docPr id="176" name="Freeform 176"/>
                <wp:cNvGraphicFramePr/>
                <a:graphic xmlns:a="http://schemas.openxmlformats.org/drawingml/2006/main">
                  <a:graphicData uri="http://schemas.microsoft.com/office/word/2010/wordprocessingShape">
                    <wps:wsp>
                      <wps:cNvSpPr/>
                      <wps:spPr>
                        <a:xfrm>
                          <a:off x="0" y="0"/>
                          <a:ext cx="91414" cy="111239"/>
                        </a:xfrm>
                        <a:custGeom>
                          <a:avLst/>
                          <a:gdLst/>
                          <a:ahLst/>
                          <a:cxnLst/>
                          <a:rect l="l" t="t" r="r" b="b"/>
                          <a:pathLst>
                            <a:path w="91414" h="111239">
                              <a:moveTo>
                                <a:pt x="0" y="67043"/>
                              </a:moveTo>
                              <a:lnTo>
                                <a:pt x="91414" y="0"/>
                              </a:lnTo>
                              <a:lnTo>
                                <a:pt x="76187" y="111239"/>
                              </a:lnTo>
                              <a:lnTo>
                                <a:pt x="80759" y="73138"/>
                              </a:lnTo>
                              <a:lnTo>
                                <a:pt x="30467" y="44184"/>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62B48AF4" id="Freeform 176" o:spid="_x0000_s1026" style="position:absolute;margin-left:274.05pt;margin-top:5.2pt;width:7.2pt;height:8.75pt;z-index:251631104;visibility:visible;mso-wrap-style:square;mso-wrap-distance-left:9pt;mso-wrap-distance-top:0;mso-wrap-distance-right:9pt;mso-wrap-distance-bottom:0;mso-position-horizontal:absolute;mso-position-horizontal-relative:page;mso-position-vertical:absolute;mso-position-vertical-relative:text;v-text-anchor:top" coordsize="91414,11123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um8FbAIAAJsFAAAOAAAAZHJzL2Uyb0RvYy54bWysVE1v3CAQvVfqf0DcG9trZ7+U3RwapZeq&#10;rZrkB7CA15YwICD78e87DMa7SaseqvpgxvDm8eYN5u7+NChykM73Rm9odVNSIjU3otf7DX15fvy0&#10;pMQHpgVTRssNPUtP77cfP9wd7VrOTGeUkI4Aifbro93QLgS7LgrPOzkwf2Os1LDYGjewAJ9uXwjH&#10;jsA+qGJWlvPiaJywznDpPcw+pEW6Rf62lTx8b1svA1EbCtoCvh2+d/FdbO/Yeu+Y7Xo+ymD/oGJg&#10;vYZNJ6oHFhh5df1vVEPPnfGmDTfcDIVp255LrAGqqcp31Tx1zEqsBczxdrLJ/z9a/u3wZH84sOFo&#10;/dpDGKs4tW6II+gjJzTrPJklT4FwmFxVTdVQwmGlqqpZvYpeFpdc/urDF2mQhx2++pCsFjliXY74&#10;SefQQcNiqxS2KlACrXKUQKt2qVWWhZgXxcWQHCch3aQjLg7mIJ8NwsKlhPmibOpR5wWh9DVyrCsX&#10;DBXl9TxaZFzMq+WCkvflZ1AeE3hZLm5XCF7UVb0cJWRMHhO2Lpt5Im6aatm8wYKaWDYaPVkBk9dm&#10;a/PYK4VuKx0Nqsq6BkLO4P9yWkA0WLGhXu/xyHqjehFTolve7XeflSMHBl14xAdBTNmOpdmqjM8o&#10;a8SjoDdEzrxqkU6E0rB8OV4YhbOScT+lf8qW9AIO1CypiX++nCQwzqUOVVrqmJBJw+21hJyBIpAw&#10;MrdQ0cQ9EmRkIsncSeWIj6kSL44pufybsJQ8ZeDORocpeei1cX8iUFDVuHPCZ5OSNdGlnRFn/DfR&#10;PbgBsMLxtopXzPU3pl/u1O0vAAAA//8DAFBLAwQUAAYACAAAACEA4HDuYN8AAAAJAQAADwAAAGRy&#10;cy9kb3ducmV2LnhtbEyPQU/CQBCF7yb8h82QeDGypaFYa7cETYgeCImA96U7tg3d2aa70PrvHU94&#10;nLwv732Tr0bbiiv2vnGkYD6LQCCVzjRUKTgeNo8pCB80Gd06QgU/6GFVTO5ynRk30Cde96ESXEI+&#10;0wrqELpMSl/WaLWfuQ6Js2/XWx347Ctpej1wuW1lHEVLaXVDvFDrDt9qLM/7i1VAm+rj6yhHd3h/&#10;3dIW0126Gx6Uup+O6xcQAcdwg+FPn9WhYKeTu5DxolWQLNI5oxxECxAMJMs4AXFSED89gyxy+f+D&#10;4hcAAP//AwBQSwECLQAUAAYACAAAACEAtoM4kv4AAADhAQAAEwAAAAAAAAAAAAAAAAAAAAAAW0Nv&#10;bnRlbnRfVHlwZXNdLnhtbFBLAQItABQABgAIAAAAIQA4/SH/1gAAAJQBAAALAAAAAAAAAAAAAAAA&#10;AC8BAABfcmVscy8ucmVsc1BLAQItABQABgAIAAAAIQCzum8FbAIAAJsFAAAOAAAAAAAAAAAAAAAA&#10;AC4CAABkcnMvZTJvRG9jLnhtbFBLAQItABQABgAIAAAAIQDgcO5g3wAAAAkBAAAPAAAAAAAAAAAA&#10;AAAAAMYEAABkcnMvZG93bnJldi54bWxQSwUGAAAAAAQABADzAAAA0gUAAAAA&#10;" path="m,67043l91414,,76187,111239,80759,73138,30467,44184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33152" behindDoc="0" locked="0" layoutInCell="1" allowOverlap="1" wp14:anchorId="4160F9DC" wp14:editId="405E5659">
                <wp:simplePos x="0" y="0"/>
                <wp:positionH relativeFrom="page">
                  <wp:posOffset>3605381</wp:posOffset>
                </wp:positionH>
                <wp:positionV relativeFrom="paragraph">
                  <wp:posOffset>88971</wp:posOffset>
                </wp:positionV>
                <wp:extent cx="67043" cy="33528"/>
                <wp:effectExtent l="0" t="0" r="0" b="0"/>
                <wp:wrapNone/>
                <wp:docPr id="177" name="Freeform 177"/>
                <wp:cNvGraphicFramePr/>
                <a:graphic xmlns:a="http://schemas.openxmlformats.org/drawingml/2006/main">
                  <a:graphicData uri="http://schemas.microsoft.com/office/word/2010/wordprocessingShape">
                    <wps:wsp>
                      <wps:cNvSpPr/>
                      <wps:spPr>
                        <a:xfrm>
                          <a:off x="0" y="0"/>
                          <a:ext cx="67043" cy="33528"/>
                        </a:xfrm>
                        <a:custGeom>
                          <a:avLst/>
                          <a:gdLst/>
                          <a:ahLst/>
                          <a:cxnLst/>
                          <a:rect l="l" t="t" r="r" b="b"/>
                          <a:pathLst>
                            <a:path w="67043" h="33528">
                              <a:moveTo>
                                <a:pt x="67043" y="33528"/>
                              </a:moveTo>
                              <a:lnTo>
                                <a:pt x="0"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080D5F14" id="Freeform 177" o:spid="_x0000_s1026" style="position:absolute;margin-left:283.9pt;margin-top:7pt;width:5.3pt;height:2.65pt;z-index:251633152;visibility:visible;mso-wrap-style:square;mso-wrap-distance-left:9pt;mso-wrap-distance-top:0;mso-wrap-distance-right:9pt;mso-wrap-distance-bottom:0;mso-position-horizontal:absolute;mso-position-horizontal-relative:page;mso-position-vertical:absolute;mso-position-vertical-relative:text;v-text-anchor:top" coordsize="67043,3352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Qn64OgIAABQFAAAOAAAAZHJzL2Uyb0RvYy54bWysVMtu2zAQvBfoPxC815Lt5gHDcg4J3EvR&#10;Fk36ATRJWQT4Aklb9t93uZRkJy16KKKDtOLuDmdmRa0fTkaTowxROdvQ+aymRFruhLL7hv562X66&#10;pyQmZgXTzsqGnmWkD5uPH9a9X8mF65wWMhAAsXHV+4Z2KflVVUXeScPizHlpIdm6YFiC17CvRGA9&#10;oBtdLer6tupdED44LmOE1aeSpBvEb1vJ0/e2jTIR3VDglvAe8L7L92qzZqt9YL5TfKDB/oOFYcrC&#10;phPUE0uMHIL6A8ooHlx0bZpxZyrXtopL1ABq5vUbNc8d8xK1gDnRTzbF94Pl347P/kcAG3ofVxHC&#10;rOLUBpOfwI+c0KzzZJY8JcJh8fau/rykhENmubxZ3Gcrq0srP8T0RTqEYcevMRWnxRixboz4yY5h&#10;gHnlSWmcVKIEJhUogUntyqQ8S7kvc8sh6Sce3Ugj54w7yheHVSkLGLi+oXqp0va6Gr6TUS4IKjkI&#10;8oYocSIBi9cyrdsqrVGntpnavF4u78AiBh92sAIi40VDo93jtxKdViK3ZKIx7HePOpAjA/1bvLCI&#10;ad+xsjqv8zX4PNQjoVdAwR2sKLPQFtKXuWKUzlrm/bT9KVuiBLizKGzykZMTBca5tGleUh0TsnC4&#10;uaYwdiAJBMzILSiasAeAsbKAjNiF5VCfWyWe2Km5/hex0jx14M7OpqnZKOvC3wA0qBp2LvWjScWa&#10;7NLOiTMeCnQPjh4qHH4T+Wxfv2P75We2+Q0AAP//AwBQSwMEFAAGAAgAAAAhAH6I7Q3eAAAACQEA&#10;AA8AAABkcnMvZG93bnJldi54bWxMj0tPwzAQhO9I/AdrkbhRB+gjhDgVQkIcKiFRHudtvE1C43Vk&#10;u0n59ywnOO7MaPabcn1yvRopxM6zgetZBoq49rbjxsD729NVDiomZIu9ZzLwTRHW1flZiYX1E7/S&#10;uE2NkhKOBRpoUxoKrWPdksM48wOxeHsfHCY5Q6NtwEnKXa9vsmypHXYsH1oc6LGl+rA9OgObDX3l&#10;nx8vU+BQ23w/4qF/RmMuL04P96ASndJfGH7xBR0qYdr5I9uoegOL5UrQkxhz2SSBxSqfg9qJcHcL&#10;uir1/wXVDwAAAP//AwBQSwECLQAUAAYACAAAACEAtoM4kv4AAADhAQAAEwAAAAAAAAAAAAAAAAAA&#10;AAAAW0NvbnRlbnRfVHlwZXNdLnhtbFBLAQItABQABgAIAAAAIQA4/SH/1gAAAJQBAAALAAAAAAAA&#10;AAAAAAAAAC8BAABfcmVscy8ucmVsc1BLAQItABQABgAIAAAAIQALQn64OgIAABQFAAAOAAAAAAAA&#10;AAAAAAAAAC4CAABkcnMvZTJvRG9jLnhtbFBLAQItABQABgAIAAAAIQB+iO0N3gAAAAkBAAAPAAAA&#10;AAAAAAAAAAAAAJQEAABkcnMvZG93bnJldi54bWxQSwUGAAAAAAQABADzAAAAnwUAAAAA&#10;" path="m67043,33528l,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32128" behindDoc="0" locked="0" layoutInCell="1" allowOverlap="1" wp14:anchorId="7E235D9C" wp14:editId="2DCB1C3D">
                <wp:simplePos x="0" y="0"/>
                <wp:positionH relativeFrom="page">
                  <wp:posOffset>3590146</wp:posOffset>
                </wp:positionH>
                <wp:positionV relativeFrom="paragraph">
                  <wp:posOffset>105740</wp:posOffset>
                </wp:positionV>
                <wp:extent cx="48755" cy="94475"/>
                <wp:effectExtent l="0" t="0" r="0" b="0"/>
                <wp:wrapNone/>
                <wp:docPr id="178" name="Freeform 178"/>
                <wp:cNvGraphicFramePr/>
                <a:graphic xmlns:a="http://schemas.openxmlformats.org/drawingml/2006/main">
                  <a:graphicData uri="http://schemas.microsoft.com/office/word/2010/wordprocessingShape">
                    <wps:wsp>
                      <wps:cNvSpPr/>
                      <wps:spPr>
                        <a:xfrm>
                          <a:off x="0" y="0"/>
                          <a:ext cx="48755" cy="94475"/>
                        </a:xfrm>
                        <a:custGeom>
                          <a:avLst/>
                          <a:gdLst/>
                          <a:ahLst/>
                          <a:cxnLst/>
                          <a:rect l="l" t="t" r="r" b="b"/>
                          <a:pathLst>
                            <a:path w="48755" h="94475">
                              <a:moveTo>
                                <a:pt x="0" y="94475"/>
                              </a:moveTo>
                              <a:lnTo>
                                <a:pt x="48755"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38DD391E" id="Freeform 178" o:spid="_x0000_s1026" style="position:absolute;margin-left:282.7pt;margin-top:8.35pt;width:3.85pt;height:7.45pt;z-index:251632128;visibility:visible;mso-wrap-style:square;mso-wrap-distance-left:9pt;mso-wrap-distance-top:0;mso-wrap-distance-right:9pt;mso-wrap-distance-bottom:0;mso-position-horizontal:absolute;mso-position-horizontal-relative:page;mso-position-vertical:absolute;mso-position-vertical-relative:text;v-text-anchor:top" coordsize="48755,944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KzMAOQIAABQFAAAOAAAAZHJzL2Uyb0RvYy54bWysVE2P0zAQvSPxHyzfadJuyy5V0z2wKhcE&#10;iF1+gOuPxpJjW7bbtP+e8ThJu4A4IHJIJp6Z5/fexNk8njtDTjJE7WxD57OaEmm5E9oeGvrjZffu&#10;gZKYmBXMOCsbepGRPm7fvtn0fi0XrnVGyEAAxMZ17xvapuTXVRV5KzsWZ85LC0nlQscSvIZDJQLr&#10;Ab0z1aKu31e9C8IHx2WMsPpUknSL+EpJnr4qFWUipqHALeE94H2f79V2w9aHwHyr+UCD/QOLjmkL&#10;m05QTywxcgz6N6hO8+CiU2nGXVc5pTSXqAHUzOtf1Dy3zEvUAuZEP9kU/x8s/3J69t8C2ND7uI4Q&#10;ZhVnFbr8BH7kjGZdJrPkOREOi8uH+9WKEg6ZD8vl/SpbWV1b+TGmT9IhDDt9jqk4LcaItWPEz3YM&#10;A8wrT8rgpBIlMKlACUxqXyblWcp9mVsOST/xaEcaOde5k3xxWJWuAm5pXiuMva0cVI1yQVDJQ5A3&#10;RIkTCVi8lWndThuDOo3N1Ob13d09WMTgww5WQNR50dBoD/itRGe0yC2ZaAyH/UcTyImB/h1eWMSM&#10;b1lZndf5Gnwe6pHQK6DgjlaUWRgL6etcMUoXI/N+xn6XimgBk1wUNvnIyYkC41zaNC+plglZOKxu&#10;KYwdSAIBM7ICRRP2ADBWFpARu7Ac6nOrxBM7Ndd/I1aapw7c2dk0NXfauvAnAAOqhp1L/WhSsSa7&#10;tHfigocC3YOjhwqH30Q+27fv2H79mW1/AgAA//8DAFBLAwQUAAYACAAAACEA8BsokN4AAAAJAQAA&#10;DwAAAGRycy9kb3ducmV2LnhtbEyPy26DMBBF95X6D9ZU6q4xkEIigomqqo9tSKKqSwdPAQWPEXYI&#10;/ftOV+1ydI/uPVNsZ9uLCUffOVIQLyIQSLUzHTUKjofXhzUIHzQZ3TtCBd/oYVve3hQ6N+5KFU77&#10;0AguIZ9rBW0IQy6lr1u02i/cgMTZlxutDnyOjTSjvnK57WUSRZm0uiNeaPWAzy3W5/3FKjjgy676&#10;2CXHt/osP52paJqTd6Xu7+anDYiAc/iD4Vef1aFkp5O7kPGiV5Bm6SOjHGQrEAykq2UM4qRgGWcg&#10;y0L+/6D8AQAA//8DAFBLAQItABQABgAIAAAAIQC2gziS/gAAAOEBAAATAAAAAAAAAAAAAAAAAAAA&#10;AABbQ29udGVudF9UeXBlc10ueG1sUEsBAi0AFAAGAAgAAAAhADj9If/WAAAAlAEAAAsAAAAAAAAA&#10;AAAAAAAALwEAAF9yZWxzLy5yZWxzUEsBAi0AFAAGAAgAAAAhALsrMwA5AgAAFAUAAA4AAAAAAAAA&#10;AAAAAAAALgIAAGRycy9lMm9Eb2MueG1sUEsBAi0AFAAGAAgAAAAhAPAbKJDeAAAACQEAAA8AAAAA&#10;AAAAAAAAAAAAkwQAAGRycy9kb3ducmV2LnhtbFBLBQYAAAAABAAEAPMAAACeBQAAAAA=&#10;" path="m,94475l48755,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44416" behindDoc="0" locked="0" layoutInCell="1" allowOverlap="1" wp14:anchorId="64071FA8" wp14:editId="00566586">
                <wp:simplePos x="0" y="0"/>
                <wp:positionH relativeFrom="page">
                  <wp:posOffset>4422068</wp:posOffset>
                </wp:positionH>
                <wp:positionV relativeFrom="paragraph">
                  <wp:posOffset>104219</wp:posOffset>
                </wp:positionV>
                <wp:extent cx="134086" cy="135610"/>
                <wp:effectExtent l="0" t="0" r="0" b="0"/>
                <wp:wrapNone/>
                <wp:docPr id="179" name="Freeform 179"/>
                <wp:cNvGraphicFramePr/>
                <a:graphic xmlns:a="http://schemas.openxmlformats.org/drawingml/2006/main">
                  <a:graphicData uri="http://schemas.microsoft.com/office/word/2010/wordprocessingShape">
                    <wps:wsp>
                      <wps:cNvSpPr/>
                      <wps:spPr>
                        <a:xfrm>
                          <a:off x="0" y="0"/>
                          <a:ext cx="134086" cy="135610"/>
                        </a:xfrm>
                        <a:custGeom>
                          <a:avLst/>
                          <a:gdLst/>
                          <a:ahLst/>
                          <a:cxnLst/>
                          <a:rect l="l" t="t" r="r" b="b"/>
                          <a:pathLst>
                            <a:path w="134086" h="135610">
                              <a:moveTo>
                                <a:pt x="0" y="53327"/>
                              </a:moveTo>
                              <a:lnTo>
                                <a:pt x="74663" y="135610"/>
                              </a:lnTo>
                              <a:lnTo>
                                <a:pt x="60947" y="25895"/>
                              </a:lnTo>
                              <a:lnTo>
                                <a:pt x="134086" y="109702"/>
                              </a:lnTo>
                              <a:lnTo>
                                <a:pt x="120370"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1BC68E44" id="Freeform 179" o:spid="_x0000_s1026" style="position:absolute;margin-left:348.2pt;margin-top:8.2pt;width:10.55pt;height:10.7pt;z-index:251644416;visibility:visible;mso-wrap-style:square;mso-wrap-distance-left:9pt;mso-wrap-distance-top:0;mso-wrap-distance-right:9pt;mso-wrap-distance-bottom:0;mso-position-horizontal:absolute;mso-position-horizontal-relative:page;mso-position-vertical:absolute;mso-position-vertical-relative:text;v-text-anchor:top" coordsize="134086,1356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TAmCawIAAKAFAAAOAAAAZHJzL2Uyb0RvYy54bWysVMtu3CAU3VfqPyD2jV/zSEaZyaLRdFO1&#10;VZN+AAN4bAkDAjKPv+/lYjyTtMqiqhf2NZx7OPdc4P7hNChykM73Rq9pdVNSIjU3otf7Nf31vP10&#10;S4kPTAumjJZrepaePmw+frg/2pWsTWeUkI4Aifaro13TLgS7KgrPOzkwf2Os1DDZGjewAL9uXwjH&#10;jsA+qKIuy0VxNE5YZ7j0HkYf0yTdIH/bSh6+t62Xgag1BW0B3w7fu/guNvdstXfMdj0fZbB/UDGw&#10;XsOiE9UjC4y8uP4PqqHnznjThhtuhsK0bc8l1gDVVOWbap46ZiXWAuZ4O9nk/x8t/3Z4sj8c2HC0&#10;fuUhjFWcWjfEL+gjJzTrPJklT4FwGKyaWXm7oITDVNXMFxWaWVyS+YsPX6RBInb46kPyWuSIdTni&#10;J51DBx2LvVLYq0AJ9MpRAr3apV5ZFmJeVBdDcrwo6SYhcXYwB/lsEBcuRcybpl5GJhB6QSh9jVzO&#10;FouGkrd1ZVD+WqRdlHezJYLr+e3dfKTOmPxN2GxZZC7vlmX9ProumyXs2Ww9KE50EMTSsYbJDhi8&#10;Nlybba8UOq40mlQ2DejkDA6Z0wKiwYo19XqP+9Yb1YuYEg3zbr/7rBw5MOjEFh8EMWU7lkarMj6j&#10;/hGPgl4ROfOiRTJbaZi+7DGMwlnJuJ7SP2VLegG7qk5q4vGXkwTGudShSlMdEzJpmF9LyBkoAgkj&#10;cwsVTdwjQUYmksydVI74mCrx9piSy/eEpeQpA1c2OkzJQ6+N+xuBgqrGlRM+m5SsiS7tjDjjAUX3&#10;4BrACscrK94z1/+YfrlYN78BAAD//wMAUEsDBBQABgAIAAAAIQDvy7CI4AAAAAkBAAAPAAAAZHJz&#10;L2Rvd25yZXYueG1sTI9NS8NAEIbvgv9hGcFLsZuqTWrMpqjQg5eKrSDeptkxCe5HyG6a9N87Pelp&#10;GN6Hd54p1pM14kh9aL1TsJgnIMhVXreuVvCx39ysQISITqPxjhScKMC6vLwoMNd+dO903MVacIkL&#10;OSpoYuxyKUPVkMUw9x05zr59bzHy2tdS9zhyuTXyNklSabF1fKHBjl4aqn52g1WwfxtfP3G7SYfZ&#10;0pqvkE397PSs1PXV9PQIItIU/2A467M6lOx08IPTQRgF6UN6zygH58lAtsiWIA4K7rIVyLKQ/z8o&#10;fwEAAP//AwBQSwECLQAUAAYACAAAACEAtoM4kv4AAADhAQAAEwAAAAAAAAAAAAAAAAAAAAAAW0Nv&#10;bnRlbnRfVHlwZXNdLnhtbFBLAQItABQABgAIAAAAIQA4/SH/1gAAAJQBAAALAAAAAAAAAAAAAAAA&#10;AC8BAABfcmVscy8ucmVsc1BLAQItABQABgAIAAAAIQAdTAmCawIAAKAFAAAOAAAAAAAAAAAAAAAA&#10;AC4CAABkcnMvZTJvRG9jLnhtbFBLAQItABQABgAIAAAAIQDvy7CI4AAAAAkBAAAPAAAAAAAAAAAA&#10;AAAAAMUEAABkcnMvZG93bnJldi54bWxQSwUGAAAAAAQABADzAAAA0gUAAAAA&#10;" path="m,53327r74663,82283l60947,25895r73139,83807l120370,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34176" behindDoc="0" locked="0" layoutInCell="1" allowOverlap="1" wp14:anchorId="0D8171F7" wp14:editId="39FDD19F">
                <wp:simplePos x="0" y="0"/>
                <wp:positionH relativeFrom="page">
                  <wp:posOffset>3658712</wp:posOffset>
                </wp:positionH>
                <wp:positionV relativeFrom="paragraph">
                  <wp:posOffset>134691</wp:posOffset>
                </wp:positionV>
                <wp:extent cx="106654" cy="99047"/>
                <wp:effectExtent l="0" t="0" r="0" b="0"/>
                <wp:wrapNone/>
                <wp:docPr id="180" name="Freeform 180"/>
                <wp:cNvGraphicFramePr/>
                <a:graphic xmlns:a="http://schemas.openxmlformats.org/drawingml/2006/main">
                  <a:graphicData uri="http://schemas.microsoft.com/office/word/2010/wordprocessingShape">
                    <wps:wsp>
                      <wps:cNvSpPr/>
                      <wps:spPr>
                        <a:xfrm>
                          <a:off x="0" y="0"/>
                          <a:ext cx="106654" cy="99047"/>
                        </a:xfrm>
                        <a:custGeom>
                          <a:avLst/>
                          <a:gdLst/>
                          <a:ahLst/>
                          <a:cxnLst/>
                          <a:rect l="l" t="t" r="r" b="b"/>
                          <a:pathLst>
                            <a:path w="106654" h="99047">
                              <a:moveTo>
                                <a:pt x="0" y="99047"/>
                              </a:moveTo>
                              <a:lnTo>
                                <a:pt x="39611" y="0"/>
                              </a:lnTo>
                              <a:lnTo>
                                <a:pt x="106654" y="25908"/>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2D1D0E72" id="Freeform 180" o:spid="_x0000_s1026" style="position:absolute;margin-left:288.1pt;margin-top:10.6pt;width:8.4pt;height:7.8pt;z-index:251634176;visibility:visible;mso-wrap-style:square;mso-wrap-distance-left:9pt;mso-wrap-distance-top:0;mso-wrap-distance-right:9pt;mso-wrap-distance-bottom:0;mso-position-horizontal:absolute;mso-position-horizontal-relative:page;mso-position-vertical:absolute;mso-position-vertical-relative:text;v-text-anchor:top" coordsize="106654,9904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UcsUTAIAAEMFAAAOAAAAZHJzL2Uyb0RvYy54bWysVE2P2yAQvVfqf0DcG9vJbnYTxdlDV+ml&#10;aqvu9gcQwLElDAjI17/vMBg721Y9VPXBHjMzj/feGG+eLr0iJ+l8Z3RNq1lJidTciE4favrjdffh&#10;kRIfmBZMGS1repWePm3fv9uc7VrOTWuUkI4AiPbrs61pG4JdF4XnreyZnxkrNSQb43oW4NUdCuHY&#10;GdB7VczLclmcjRPWGS69h9XnlKRbxG8aycPXpvEyEFVT4Bbw7vC+j/diu2Hrg2O27fhAg/0Di551&#10;GjYdoZ5ZYOTout+g+o47400TZtz0hWmajkvUAGqq8hc1Ly2zErWAOd6ONvn/B8u/nF7sNwc2nK1f&#10;ewijikvj+vgEfuSCZl1Hs+QlEA6LVblc3t9RwiG1WpV3D9HLYurlRx8+SYM47PTZh2S1yBFrc8Qv&#10;OocOBhZHpXBUgRIYlaMERrVPo7IsxL5ILobkPBFpM4+Y7M1JvhosC5OEW55ThdK3lYvVsqooyYJB&#10;Uc7np0XErB8K5/er8nGQn4qgK9JDQ0bKsHhrija7Til0RekkZLF4AEMZnAOnBUS9FTX1+oCfljeq&#10;E7ElqvLusP+oHDkxcGuHFxYxZVuWVqsyXgOtoR4JvQFy5qhFmpzSkJ4+A4zCVcm4n9LfZUM6AYOf&#10;JzbxhMqRAuNc6lClVMuETBzubynkDiSBgBG5AUUj9gCQKxNIxk4sh/rYKvGAj83l34il5rEDdzY6&#10;jM19p437E4ACVcPOqT6blKyJLu2NuOIZQvfgpKLC4a8SfwW379g+/fu2PwEAAP//AwBQSwMEFAAG&#10;AAgAAAAhAJaoA6PcAAAACQEAAA8AAABkcnMvZG93bnJldi54bWxMj8tOwzAQRfdI/IM1SOyo00RN&#10;2xCnQqCuSwsfMI2HJBDbke08+HuGFaxGozm6c255WEwvJvKhc1bBepWAIFs73dlGwfvb8WEHIkS0&#10;GntnScE3BThUtzclFtrN9kzTJTaCQ2woUEEb41BIGeqWDIaVG8jy7cN5g5FX30jtceZw08s0SXJp&#10;sLP8ocWBnluqvy6jUdBkU4avOL7s3fHznAQ6zVt/Uur+bnl6BBFpiX8w/OqzOlTsdHWj1UH0Cjbb&#10;PGVUQbrmycBmn3G5q4Is34GsSvm/QfUDAAD//wMAUEsBAi0AFAAGAAgAAAAhALaDOJL+AAAA4QEA&#10;ABMAAAAAAAAAAAAAAAAAAAAAAFtDb250ZW50X1R5cGVzXS54bWxQSwECLQAUAAYACAAAACEAOP0h&#10;/9YAAACUAQAACwAAAAAAAAAAAAAAAAAvAQAAX3JlbHMvLnJlbHNQSwECLQAUAAYACAAAACEANFHL&#10;FEwCAABDBQAADgAAAAAAAAAAAAAAAAAuAgAAZHJzL2Uyb0RvYy54bWxQSwECLQAUAAYACAAAACEA&#10;lqgDo9wAAAAJAQAADwAAAAAAAAAAAAAAAACmBAAAZHJzL2Rvd25yZXYueG1sUEsFBgAAAAAEAAQA&#10;8wAAAK8FAAAAAA==&#10;" path="m,99047l39611,r67043,25908e" filled="f" strokecolor="white" strokeweight=".28714mm">
                <v:stroke endcap="round"/>
                <v:path arrowok="t"/>
                <w10:wrap anchorx="page"/>
              </v:shape>
            </w:pict>
          </mc:Fallback>
        </mc:AlternateContent>
      </w:r>
    </w:p>
    <w:p w14:paraId="0B23D2A3" w14:textId="77777777" w:rsidR="00EE7B40" w:rsidRDefault="00EE7B40" w:rsidP="00B742C5">
      <w:pPr>
        <w:jc w:val="center"/>
        <w:rPr>
          <w:color w:val="000000" w:themeColor="text1"/>
          <w:sz w:val="24"/>
          <w:szCs w:val="24"/>
        </w:rPr>
      </w:pPr>
      <w:r>
        <w:rPr>
          <w:noProof/>
        </w:rPr>
        <mc:AlternateContent>
          <mc:Choice Requires="wps">
            <w:drawing>
              <wp:anchor distT="0" distB="0" distL="114300" distR="114300" simplePos="0" relativeHeight="251641344" behindDoc="0" locked="0" layoutInCell="1" allowOverlap="1" wp14:anchorId="595F8E25" wp14:editId="41DCF523">
                <wp:simplePos x="0" y="0"/>
                <wp:positionH relativeFrom="page">
                  <wp:posOffset>4326083</wp:posOffset>
                </wp:positionH>
                <wp:positionV relativeFrom="paragraph">
                  <wp:posOffset>-14667</wp:posOffset>
                </wp:positionV>
                <wp:extent cx="70078" cy="121907"/>
                <wp:effectExtent l="0" t="0" r="0" b="0"/>
                <wp:wrapNone/>
                <wp:docPr id="181" name="Freeform 181"/>
                <wp:cNvGraphicFramePr/>
                <a:graphic xmlns:a="http://schemas.openxmlformats.org/drawingml/2006/main">
                  <a:graphicData uri="http://schemas.microsoft.com/office/word/2010/wordprocessingShape">
                    <wps:wsp>
                      <wps:cNvSpPr/>
                      <wps:spPr>
                        <a:xfrm>
                          <a:off x="0" y="0"/>
                          <a:ext cx="70078" cy="121907"/>
                        </a:xfrm>
                        <a:custGeom>
                          <a:avLst/>
                          <a:gdLst/>
                          <a:ahLst/>
                          <a:cxnLst/>
                          <a:rect l="l" t="t" r="r" b="b"/>
                          <a:pathLst>
                            <a:path w="70078" h="121907">
                              <a:moveTo>
                                <a:pt x="30467" y="121907"/>
                              </a:moveTo>
                              <a:lnTo>
                                <a:pt x="0" y="19812"/>
                              </a:lnTo>
                              <a:lnTo>
                                <a:pt x="70078"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1A0EAD16" id="Freeform 181" o:spid="_x0000_s1026" style="position:absolute;margin-left:340.65pt;margin-top:-1.15pt;width:5.5pt;height:9.6pt;z-index:251641344;visibility:visible;mso-wrap-style:square;mso-wrap-distance-left:9pt;mso-wrap-distance-top:0;mso-wrap-distance-right:9pt;mso-wrap-distance-bottom:0;mso-position-horizontal:absolute;mso-position-horizontal-relative:page;mso-position-vertical:absolute;mso-position-vertical-relative:text;v-text-anchor:top" coordsize="70078,12190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9vUTQIAAEMFAAAOAAAAZHJzL2Uyb0RvYy54bWysVMGO0zAQvSPxD5bvNEkL292o6R5YlQsC&#10;xC4f4NpOY8mxLdtt2r9nPE7SsiAOiBySiWfm+b03cTaP516Tk/RBWdPQalFSIg23QplDQ3+87N7d&#10;UxIiM4Jpa2RDLzLQx+3bN5vB1XJpO6uF9ARATKgH19AuRlcXReCd7FlYWCcNJFvrexbh1R8K4dkA&#10;6L0ulmV5VwzWC+ctlyHA6lNO0i3it63k8WvbBhmJbihwi3j3eN+ne7HdsPrgmesUH2mwf2DRM2Vg&#10;0xnqiUVGjl79BtUr7m2wbVxw2xe2bRWXqAHUVOUrNc8dcxK1gDnBzTaF/wfLv5ye3TcPNgwu1AHC&#10;pOLc+j49gR85o1mX2Sx5joTD4ros1zBcDplqWT2U6+Rlce3lxxA/SYs47PQ5xGy1mCLWTRE/myn0&#10;MLA0Ko2jipTAqDwlMKp9HpVjMfUlcikkw0ykm3mkZG9P8sViWUwSVuX7uzUlr8ley7S5LYdPJZU+&#10;3FfLUdaUn54OYUcTJndAfs5DkOihITNlWLw1xdid0hpd0SYJqcrVCjhyBufAGwFR70RDgzngpxWs&#10;ViK1JFXBH/YftScnBm7t8MIipl3H8mpVpmukP9YjoV+AvD0akSenDaSvnwFG8aJl2k+b77IlSoCV&#10;y8wmnVA5U2CcSxOrnOqYkJnDh1sKUweSQMCE3IKiGXsEmCozyISdWY71qVXiAZ+by78Ry81zB+5s&#10;TZybe2Ws/xOABlXjzrl+Milbk1zaW3HBM4TuwUlFheNfJf0Kbt+x/frv2/4EAAD//wMAUEsDBBQA&#10;BgAIAAAAIQB11sq13gAAAAkBAAAPAAAAZHJzL2Rvd25yZXYueG1sTI/BbsIwDIbvk/YOkSftgiAt&#10;TKV0TRFCYtIuQ5Q9QGhM261xqiZA9/Yzp+1kW/70+3O+Hm0nrjj41pGCeBaBQKqcaalW8HncTVMQ&#10;PmgyunOECn7Qw7p4fMh1ZtyNDngtQy04hHymFTQh9JmUvmrQaj9zPRLvzm6wOvA41NIM+sbhtpPz&#10;KEqk1S3xhUb3uG2w+i4vVsGyHKvJZPFGvX75WqbmY7c/v8dKPT+Nm1cQAcfwB8Ndn9WhYKeTu5Dx&#10;olOQpPGCUQXTOVcGktW9OTGZrEAWufz/QfELAAD//wMAUEsBAi0AFAAGAAgAAAAhALaDOJL+AAAA&#10;4QEAABMAAAAAAAAAAAAAAAAAAAAAAFtDb250ZW50X1R5cGVzXS54bWxQSwECLQAUAAYACAAAACEA&#10;OP0h/9YAAACUAQAACwAAAAAAAAAAAAAAAAAvAQAAX3JlbHMvLnJlbHNQSwECLQAUAAYACAAAACEA&#10;/wPb1E0CAABDBQAADgAAAAAAAAAAAAAAAAAuAgAAZHJzL2Uyb0RvYy54bWxQSwECLQAUAAYACAAA&#10;ACEAddbKtd4AAAAJAQAADwAAAAAAAAAAAAAAAACnBAAAZHJzL2Rvd25yZXYueG1sUEsFBgAAAAAE&#10;AAQA8wAAALIFAAAAAA==&#10;" path="m30467,121907l,19812,70078,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36224" behindDoc="0" locked="0" layoutInCell="1" allowOverlap="1" wp14:anchorId="54B5156F" wp14:editId="4204155F">
                <wp:simplePos x="0" y="0"/>
                <wp:positionH relativeFrom="page">
                  <wp:posOffset>3680043</wp:posOffset>
                </wp:positionH>
                <wp:positionV relativeFrom="paragraph">
                  <wp:posOffset>6666</wp:posOffset>
                </wp:positionV>
                <wp:extent cx="60947" cy="22859"/>
                <wp:effectExtent l="0" t="0" r="0" b="0"/>
                <wp:wrapNone/>
                <wp:docPr id="182" name="Freeform 182"/>
                <wp:cNvGraphicFramePr/>
                <a:graphic xmlns:a="http://schemas.openxmlformats.org/drawingml/2006/main">
                  <a:graphicData uri="http://schemas.microsoft.com/office/word/2010/wordprocessingShape">
                    <wps:wsp>
                      <wps:cNvSpPr/>
                      <wps:spPr>
                        <a:xfrm>
                          <a:off x="0" y="0"/>
                          <a:ext cx="60947" cy="22859"/>
                        </a:xfrm>
                        <a:custGeom>
                          <a:avLst/>
                          <a:gdLst/>
                          <a:ahLst/>
                          <a:cxnLst/>
                          <a:rect l="l" t="t" r="r" b="b"/>
                          <a:pathLst>
                            <a:path w="60947" h="22859">
                              <a:moveTo>
                                <a:pt x="60947" y="22859"/>
                              </a:moveTo>
                              <a:lnTo>
                                <a:pt x="0"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42FB3C75" id="Freeform 182" o:spid="_x0000_s1026" style="position:absolute;margin-left:289.75pt;margin-top:.5pt;width:4.8pt;height:1.8pt;z-index:251636224;visibility:visible;mso-wrap-style:square;mso-wrap-distance-left:9pt;mso-wrap-distance-top:0;mso-wrap-distance-right:9pt;mso-wrap-distance-bottom:0;mso-position-horizontal:absolute;mso-position-horizontal-relative:page;mso-position-vertical:absolute;mso-position-vertical-relative:text;v-text-anchor:top" coordsize="60947,228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d2NLOgIAABQFAAAOAAAAZHJzL2Uyb0RvYy54bWysVE2P0zAQvSPxHyzfaZIuu+xWTffAqlwQ&#10;IHb5Aa7tNJb8Jdtt2n/PeJykZUEcEDkkE8/M83tv4qwfT0aTowxROdvSZlFTIi13Qtl9S3+8bN/d&#10;UxITs4JpZ2VLzzLSx83bN+vBr+TS9U4LGQiA2LgafEv7lPyqqiLvpWFx4by0kOxcMCzBa9hXIrAB&#10;0I2ulnV9Vw0uCB8clzHC6lNJ0g3id53k6WvXRZmIbilwS3gPeN/le7VZs9U+MN8rPtJg/8DCMGVh&#10;0xnqiSVGDkH9BmUUDy66Li24M5XrOsUlagA1Tf1KzXPPvEQtYE70s03x/8HyL8dn/y2ADYOPqwhh&#10;VnHqgslP4EdOaNZ5NkueEuGweFc/vP9ACYfMcnl/+5CtrC6t/BDTJ+kQhh0/x1ScFlPE+iniJzuF&#10;AeaVJ6VxUokSmFSgBCa1K5PyLOW+zC2HZJh59BONnDPuKF8cVqUsYOT6iuqlStvravhOJrkgqOQg&#10;yBuixJkELF7LtG6rtEad2mZqTX1zky1i8GEHKyAyXrQ02j1+K9FpJXJLJhrDfvdRB3JkoH+LFxYx&#10;7XtWVps6X6PPYz0S+gUouIMVZRbaQvoyV4zSWcu8n7bfZUeUAHeWhU0+cnKmwDiXNjUl1TMhC4fb&#10;awpTB5JAwIzcgaIZewSYKgvIhF1YjvW5VeKJnZvrvxErzXMH7uxsmpuNsi78CUCDqnHnUj+ZVKzJ&#10;Lu2cOOOhQPfg6KHC8TeRz/b1O7ZffmabnwAAAP//AwBQSwMEFAAGAAgAAAAhAHgWhgjZAAAABwEA&#10;AA8AAABkcnMvZG93bnJldi54bWxMj8tOwzAQRfdI/IM1SOyoEyAhDXEqHmJPA+wd28RR4nEUu635&#10;e4YVXY7O1b1nml1yMzuaNYweBeSbDJhB5fWIg4DPj7ebCliIErWcPRoBPybArr28aGSt/Qn35tjF&#10;gVEJhloKsDEuNedBWeNk2PjFILFvvzoZ6VwHrld5onI389ssK7mTI9KClYt5sUZN3cEJeC/yiduu&#10;VNMXT6qvnu1rutsLcX2Vnh6BRZPifxj+9EkdWnLq/QF1YLOA4mFbUJQAvUS8qLY5sF7AfQm8bfi5&#10;f/sLAAD//wMAUEsBAi0AFAAGAAgAAAAhALaDOJL+AAAA4QEAABMAAAAAAAAAAAAAAAAAAAAAAFtD&#10;b250ZW50X1R5cGVzXS54bWxQSwECLQAUAAYACAAAACEAOP0h/9YAAACUAQAACwAAAAAAAAAAAAAA&#10;AAAvAQAAX3JlbHMvLnJlbHNQSwECLQAUAAYACAAAACEAG3djSzoCAAAUBQAADgAAAAAAAAAAAAAA&#10;AAAuAgAAZHJzL2Uyb0RvYy54bWxQSwECLQAUAAYACAAAACEAeBaGCNkAAAAHAQAADwAAAAAAAAAA&#10;AAAAAACUBAAAZHJzL2Rvd25yZXYueG1sUEsFBgAAAAAEAAQA8wAAAJoFAAAAAA==&#10;" path="m60947,22859l,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40320" behindDoc="0" locked="0" layoutInCell="1" allowOverlap="1" wp14:anchorId="31B4B361" wp14:editId="7C527038">
                <wp:simplePos x="0" y="0"/>
                <wp:positionH relativeFrom="page">
                  <wp:posOffset>4223988</wp:posOffset>
                </wp:positionH>
                <wp:positionV relativeFrom="paragraph">
                  <wp:posOffset>12763</wp:posOffset>
                </wp:positionV>
                <wp:extent cx="95998" cy="118859"/>
                <wp:effectExtent l="0" t="0" r="0" b="0"/>
                <wp:wrapNone/>
                <wp:docPr id="183" name="Freeform 183"/>
                <wp:cNvGraphicFramePr/>
                <a:graphic xmlns:a="http://schemas.openxmlformats.org/drawingml/2006/main">
                  <a:graphicData uri="http://schemas.microsoft.com/office/word/2010/wordprocessingShape">
                    <wps:wsp>
                      <wps:cNvSpPr/>
                      <wps:spPr>
                        <a:xfrm>
                          <a:off x="0" y="0"/>
                          <a:ext cx="95998" cy="118859"/>
                        </a:xfrm>
                        <a:custGeom>
                          <a:avLst/>
                          <a:gdLst/>
                          <a:ahLst/>
                          <a:cxnLst/>
                          <a:rect l="l" t="t" r="r" b="b"/>
                          <a:pathLst>
                            <a:path w="95998" h="118859">
                              <a:moveTo>
                                <a:pt x="21335" y="118859"/>
                              </a:moveTo>
                              <a:lnTo>
                                <a:pt x="0" y="15240"/>
                              </a:lnTo>
                              <a:lnTo>
                                <a:pt x="95998" y="103619"/>
                              </a:lnTo>
                              <a:lnTo>
                                <a:pt x="76186"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2A375486" id="Freeform 183" o:spid="_x0000_s1026" style="position:absolute;margin-left:332.6pt;margin-top:1pt;width:7.55pt;height:9.35pt;z-index:251640320;visibility:visible;mso-wrap-style:square;mso-wrap-distance-left:9pt;mso-wrap-distance-top:0;mso-wrap-distance-right:9pt;mso-wrap-distance-bottom:0;mso-position-horizontal:absolute;mso-position-horizontal-relative:page;mso-position-vertical:absolute;mso-position-vertical-relative:text;v-text-anchor:top" coordsize="95998,1188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521XXQIAAHAFAAAOAAAAZHJzL2Uyb0RvYy54bWysVE2P2yAQvVfqf0DcG9tJk02iOHvoKr1U&#10;bdXd/gACOLaEAQH5+vcdBuNkt1UPVX2AMTPzePMG2DxeekVO0vnO6JpWk5ISqbkRnT7U9OfL7sOS&#10;Eh+YFkwZLWt6lZ4+bt+/25ztWk5Na5SQjgCI9uuzrWkbgl0Xheet7JmfGCs1OBvjehbg1x0K4dgZ&#10;0HtVTMtyUZyNE9YZLr2H1afkpFvEbxrJw7em8TIQVVPgFnB0OO7jWGw3bH1wzLYdH2iwf2DRs07D&#10;piPUEwuMHF33G1TfcWe8acKEm74wTdNxiTVANVX5pprnllmJtYA43o4y+f8Hy7+enu13BzKcrV97&#10;MGMVl8b1cQZ+5IJiXUex5CUQDour+WoFzeXgqarlcr6KWha3XH704bM0iMNOX3xIUotssTZb/KKz&#10;6aBhsVUKWxUogVY5SqBV+9Qqy0LMi+SiSc4jkXbkEZ29OckXg2EhljCtZrM5JW/J3sKUvg+HoxJD&#10;59OPeESgrOzPs0XYQYQYW84WVdYgB+U5BT8squUCgV+DAnqsBdUb64PFewW12XVKoYRKx6phv9kD&#10;yM/g0jgtwOqtqKnXBzyH3qhOxJQogXeH/SflyImBtDv8MIgp27K0WpXxG1o4xCOhV0DOHLVIbVYa&#10;3Lczg1a4Khn3U/qHbEgnou6JTbzOcqTAOJc6VMnVMiETh/k9hZyBJBAwIjdQ0Yg9AOTIBJKxE8sh&#10;PqZKfA3G5PJvxFLymIE7Gx3G5L7Txv0JQEFVw84pPouUpIkq7Y244oVD9eBaY4XDExTfjft/TL89&#10;lNtfAAAA//8DAFBLAwQUAAYACAAAACEA+P3oMNsAAAAIAQAADwAAAGRycy9kb3ducmV2LnhtbEyP&#10;wU7DMBBE70j8g7VI3KhDUE0U4lQFCZB6o8DdjbdJVHsdYjcNfD3bExxHM5p5U61m78SEY+wDabhd&#10;ZCCQmmB7ajV8vD/fFCBiMmSNC4QavjHCqr68qExpw4necNqmVnAJxdJo6FIaSilj06E3cREGJPb2&#10;YfQmsRxbaUdz4nLvZJ5lSnrTEy90ZsCnDpvD9ug1rJdNSoew//x5fdx8FWrjp8K9aH19Na8fQCSc&#10;018YzviMDjUz7cKRbBROg1LLnKMacr7EviqyOxC7s74HWVfy/4H6FwAA//8DAFBLAQItABQABgAI&#10;AAAAIQC2gziS/gAAAOEBAAATAAAAAAAAAAAAAAAAAAAAAABbQ29udGVudF9UeXBlc10ueG1sUEsB&#10;Ai0AFAAGAAgAAAAhADj9If/WAAAAlAEAAAsAAAAAAAAAAAAAAAAALwEAAF9yZWxzLy5yZWxzUEsB&#10;Ai0AFAAGAAgAAAAhAA/nbVddAgAAcAUAAA4AAAAAAAAAAAAAAAAALgIAAGRycy9lMm9Eb2MueG1s&#10;UEsBAi0AFAAGAAgAAAAhAPj96DDbAAAACAEAAA8AAAAAAAAAAAAAAAAAtwQAAGRycy9kb3ducmV2&#10;LnhtbFBLBQYAAAAABAAEAPMAAAC/BQAAAAA=&#10;" path="m21335,118859l,15240r95998,88379l76186,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37248" behindDoc="0" locked="0" layoutInCell="1" allowOverlap="1" wp14:anchorId="01A80856" wp14:editId="2654859D">
                <wp:simplePos x="0" y="0"/>
                <wp:positionH relativeFrom="page">
                  <wp:posOffset>3887261</wp:posOffset>
                </wp:positionH>
                <wp:positionV relativeFrom="paragraph">
                  <wp:posOffset>21901</wp:posOffset>
                </wp:positionV>
                <wp:extent cx="99034" cy="111239"/>
                <wp:effectExtent l="0" t="0" r="0" b="0"/>
                <wp:wrapNone/>
                <wp:docPr id="184" name="Freeform 184"/>
                <wp:cNvGraphicFramePr/>
                <a:graphic xmlns:a="http://schemas.openxmlformats.org/drawingml/2006/main">
                  <a:graphicData uri="http://schemas.microsoft.com/office/word/2010/wordprocessingShape">
                    <wps:wsp>
                      <wps:cNvSpPr/>
                      <wps:spPr>
                        <a:xfrm>
                          <a:off x="0" y="0"/>
                          <a:ext cx="99034" cy="111239"/>
                        </a:xfrm>
                        <a:custGeom>
                          <a:avLst/>
                          <a:gdLst/>
                          <a:ahLst/>
                          <a:cxnLst/>
                          <a:rect l="l" t="t" r="r" b="b"/>
                          <a:pathLst>
                            <a:path w="99034" h="111239">
                              <a:moveTo>
                                <a:pt x="0" y="50292"/>
                              </a:moveTo>
                              <a:lnTo>
                                <a:pt x="1523" y="44197"/>
                              </a:lnTo>
                              <a:lnTo>
                                <a:pt x="3047" y="38101"/>
                              </a:lnTo>
                              <a:lnTo>
                                <a:pt x="4572" y="32004"/>
                              </a:lnTo>
                              <a:lnTo>
                                <a:pt x="7620" y="25909"/>
                              </a:lnTo>
                              <a:lnTo>
                                <a:pt x="10667" y="21337"/>
                              </a:lnTo>
                              <a:lnTo>
                                <a:pt x="13716" y="18289"/>
                              </a:lnTo>
                              <a:lnTo>
                                <a:pt x="16764" y="15241"/>
                              </a:lnTo>
                              <a:lnTo>
                                <a:pt x="19811" y="10669"/>
                              </a:lnTo>
                              <a:lnTo>
                                <a:pt x="28943" y="4573"/>
                              </a:lnTo>
                              <a:lnTo>
                                <a:pt x="35039" y="3048"/>
                              </a:lnTo>
                              <a:lnTo>
                                <a:pt x="42659" y="0"/>
                              </a:lnTo>
                              <a:lnTo>
                                <a:pt x="53327" y="0"/>
                              </a:lnTo>
                              <a:lnTo>
                                <a:pt x="59423" y="1525"/>
                              </a:lnTo>
                              <a:lnTo>
                                <a:pt x="65519" y="3048"/>
                              </a:lnTo>
                              <a:lnTo>
                                <a:pt x="68567" y="4573"/>
                              </a:lnTo>
                              <a:lnTo>
                                <a:pt x="74663" y="7621"/>
                              </a:lnTo>
                              <a:lnTo>
                                <a:pt x="79235" y="10669"/>
                              </a:lnTo>
                              <a:lnTo>
                                <a:pt x="83807" y="13716"/>
                              </a:lnTo>
                              <a:lnTo>
                                <a:pt x="88366" y="18289"/>
                              </a:lnTo>
                              <a:lnTo>
                                <a:pt x="91414" y="21337"/>
                              </a:lnTo>
                              <a:lnTo>
                                <a:pt x="94462" y="27433"/>
                              </a:lnTo>
                              <a:lnTo>
                                <a:pt x="95986" y="32004"/>
                              </a:lnTo>
                              <a:lnTo>
                                <a:pt x="97510" y="38101"/>
                              </a:lnTo>
                              <a:lnTo>
                                <a:pt x="99034" y="44197"/>
                              </a:lnTo>
                              <a:lnTo>
                                <a:pt x="99034" y="59436"/>
                              </a:lnTo>
                              <a:lnTo>
                                <a:pt x="97510" y="65532"/>
                              </a:lnTo>
                              <a:lnTo>
                                <a:pt x="95986" y="71627"/>
                              </a:lnTo>
                              <a:lnTo>
                                <a:pt x="94462" y="77724"/>
                              </a:lnTo>
                              <a:lnTo>
                                <a:pt x="92938" y="82295"/>
                              </a:lnTo>
                              <a:lnTo>
                                <a:pt x="89890" y="86868"/>
                              </a:lnTo>
                              <a:lnTo>
                                <a:pt x="86842" y="91440"/>
                              </a:lnTo>
                              <a:lnTo>
                                <a:pt x="83807" y="96011"/>
                              </a:lnTo>
                              <a:lnTo>
                                <a:pt x="79235" y="99059"/>
                              </a:lnTo>
                              <a:lnTo>
                                <a:pt x="76187" y="103631"/>
                              </a:lnTo>
                              <a:lnTo>
                                <a:pt x="71615" y="106667"/>
                              </a:lnTo>
                              <a:lnTo>
                                <a:pt x="67043" y="108191"/>
                              </a:lnTo>
                              <a:lnTo>
                                <a:pt x="60947" y="109715"/>
                              </a:lnTo>
                              <a:lnTo>
                                <a:pt x="54851" y="111239"/>
                              </a:lnTo>
                              <a:lnTo>
                                <a:pt x="39611" y="111239"/>
                              </a:lnTo>
                              <a:lnTo>
                                <a:pt x="35039" y="109715"/>
                              </a:lnTo>
                              <a:lnTo>
                                <a:pt x="30467" y="108191"/>
                              </a:lnTo>
                              <a:lnTo>
                                <a:pt x="24383" y="106667"/>
                              </a:lnTo>
                              <a:lnTo>
                                <a:pt x="19811" y="103631"/>
                              </a:lnTo>
                              <a:lnTo>
                                <a:pt x="18288" y="100584"/>
                              </a:lnTo>
                              <a:lnTo>
                                <a:pt x="13716" y="96011"/>
                              </a:lnTo>
                              <a:lnTo>
                                <a:pt x="10667" y="92963"/>
                              </a:lnTo>
                              <a:lnTo>
                                <a:pt x="6095" y="86868"/>
                              </a:lnTo>
                              <a:lnTo>
                                <a:pt x="3047" y="82295"/>
                              </a:lnTo>
                              <a:lnTo>
                                <a:pt x="1523" y="74675"/>
                              </a:lnTo>
                              <a:lnTo>
                                <a:pt x="0" y="70103"/>
                              </a:lnTo>
                              <a:lnTo>
                                <a:pt x="0" y="50292"/>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37203986" id="Freeform 184" o:spid="_x0000_s1026" style="position:absolute;margin-left:306.1pt;margin-top:1.7pt;width:7.8pt;height:8.75pt;z-index:251637248;visibility:visible;mso-wrap-style:square;mso-wrap-distance-left:9pt;mso-wrap-distance-top:0;mso-wrap-distance-right:9pt;mso-wrap-distance-bottom:0;mso-position-horizontal:absolute;mso-position-horizontal-relative:page;mso-position-vertical:absolute;mso-position-vertical-relative:text;v-text-anchor:top" coordsize="99034,11123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7CwZFAQAAKANAAAOAAAAZHJzL2Uyb0RvYy54bWysV92O4yYUvq/Ud7B83wk/BsNoMnvR1fSm&#10;aqvu9gEYG08s2cbCniTz9j2AsdN2haNVEykQczh85zs/HD99uvZddtZ2as1wzPEDyjM9VKZuh7dj&#10;/tfXl59Enk2zGmrVmUEf8w895Z+ef/zh6TI+amJOpqu1zUDJMD1exmN+mufx8XCYqpPu1fRgRj3A&#10;YmNsr2b4a98OtVUX0N53B4IQP1yMrUdrKj1N8PRzWMyfvf6m0dX8e9NMes66Yw7YZv9r/e+r+z08&#10;P6nHN6vGU1stMNR3oOhVO8Chq6rPalbZu23/o6pvK2sm08wPlekPpmnaSnsbwBqM/mXNl5MatbcF&#10;yJnGlabp/1Nb/Xb+Mv5hgYbLOD1OMHVWXBvbuxHwZVdP1sdKlr7OWQUPpUS0yLMKVjDGhErH5WHb&#10;W71P8y/aeD3q/Os0B6rrOFOnOKuuQ5xacJhzVeddNecZuMrmGbjqNbhqVLPb58C5aXZZgZxWHG6x&#10;N2f91XixeTOBISLJgnOT6IZbScwIzTOwqiiwLBfhKBLH0SulqCi9KBUY4aRowUoSRCFqi6RoyQlE&#10;KgAgTKLIajw4jgEARpwHBARTmgaLaYm514sFETt6ecnBt861jBRpy7AUGAdZQJPWC+cWC7mspEkW&#10;KEMQUg4CsCySogXhLIj6fIYYjCzFMbDFKCWBrR05WSwhANaz5NGcMXwnSi7Y4iuIhbTtZcF5oAli&#10;Ic1+KQlld7IvqEDB/hALIV8jR3EMXAlB+b3RInGBQ7TsR6EsCh4SgZQFTdMgmRQBA91NGlkyHLJm&#10;PxeXynVXim+yDEKXJ4NhwwBhQWOdibzGMfC72QZZCVGZ8sXGWVmWJF08JJEUrlywTRAi08ErpJCB&#10;M8Hhm8QA60XwG3i7SOfPFmeSI6gNKdu2+AWmIYuTshyLJX4R5XRHMeZ4SwzIvJRmXqKlLmEksExr&#10;5kguZR8jWcIhKc2sEGypjreXZAyGOIagoJLHUnqH8Fog74ABNXQpPncYSAoqQvlx98sOdbflf9cp&#10;7uYJ0YkRYiIdytuFtR9G20UICQC1M+US8F8IjP2oXy/4/WRa2wYo3mU6JkLOldDvpYEGudueJYQL&#10;XHCu9/Hd1toPwcPbjmswL23XAQ3uMnRdEhwGDUJWKWiy7VDDrB/rYz4Nb75vnUzX1m6L2zHZt9ef&#10;O5udFbRiL/7jhVQ3nlR4Cv6Dz8LzIu8B/UORNe9DHX0By1uP6WfzR6cDwj91k7U1dJUkoHHtv14h&#10;qKrSw4zD0knVOmBgtxDiDg+iG0Ch09yARavuRUGUDEqi7oBykXdbtX97WDejFLCwed3hTzbDvG7u&#10;28HYbynowKrl5CAfSQrUOJZeTf3hG3TPHrwGeAuXVxb3nnH732/fXqye/wYAAP//AwBQSwMEFAAG&#10;AAgAAAAhALww8BjbAAAACAEAAA8AAABkcnMvZG93bnJldi54bWxMj8tOwzAQRfdI/IM1SOyoEwcC&#10;hDgV4rGtROiG3TQe4ojYjmK3Tf+eYUWXo3t15tx6vbhRHGiOQ/Aa8lUGgnwXzOB7DdvP95sHEDGh&#10;NzgGTxpOFGHdXF7UWJlw9B90aFMvGOJjhRpsSlMlZewsOYyrMJHn7DvMDhOfcy/NjEeGu1GqLCul&#10;w8HzB4sTvVjqftq901Ck9PrVbjG/e3NF0Z/sRiXaaH19tTw/gUi0pP8y/OmzOjTstAt7b6IYNZS5&#10;Ulxl2C0Izkt1z1N2GlT2CLKp5fmA5hcAAP//AwBQSwECLQAUAAYACAAAACEAtoM4kv4AAADhAQAA&#10;EwAAAAAAAAAAAAAAAAAAAAAAW0NvbnRlbnRfVHlwZXNdLnhtbFBLAQItABQABgAIAAAAIQA4/SH/&#10;1gAAAJQBAAALAAAAAAAAAAAAAAAAAC8BAABfcmVscy8ucmVsc1BLAQItABQABgAIAAAAIQC87CwZ&#10;FAQAAKANAAAOAAAAAAAAAAAAAAAAAC4CAABkcnMvZTJvRG9jLnhtbFBLAQItABQABgAIAAAAIQC8&#10;MPAY2wAAAAgBAAAPAAAAAAAAAAAAAAAAAG4GAABkcnMvZG93bnJldi54bWxQSwUGAAAAAAQABADz&#10;AAAAdgcAAAAA&#10;" path="m,50292l1523,44197,3047,38101,4572,32004,7620,25909r3047,-4572l13716,18289r3048,-3048l19811,10669,28943,4573,35039,3048,42659,,53327,r6096,1525l65519,3048r3048,1525l74663,7621r4572,3048l83807,13716r4559,4573l91414,21337r3048,6096l95986,32004r1524,6097l99034,44197r,15239l97510,65532r-1524,6095l94462,77724r-1524,4571l89890,86868r-3048,4572l83807,96011r-4572,3048l76187,103631r-4572,3036l67043,108191r-6096,1524l54851,111239r-15240,l35039,109715r-4572,-1524l24383,106667r-4572,-3036l18288,100584,13716,96011,10667,92963,6095,86868,3047,82295,1523,74675,,70103,,50292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38272" behindDoc="0" locked="0" layoutInCell="1" allowOverlap="1" wp14:anchorId="13969E9F" wp14:editId="144FFCCA">
                <wp:simplePos x="0" y="0"/>
                <wp:positionH relativeFrom="page">
                  <wp:posOffset>4006108</wp:posOffset>
                </wp:positionH>
                <wp:positionV relativeFrom="paragraph">
                  <wp:posOffset>34098</wp:posOffset>
                </wp:positionV>
                <wp:extent cx="70091" cy="105143"/>
                <wp:effectExtent l="0" t="0" r="0" b="0"/>
                <wp:wrapNone/>
                <wp:docPr id="185" name="Freeform 185"/>
                <wp:cNvGraphicFramePr/>
                <a:graphic xmlns:a="http://schemas.openxmlformats.org/drawingml/2006/main">
                  <a:graphicData uri="http://schemas.microsoft.com/office/word/2010/wordprocessingShape">
                    <wps:wsp>
                      <wps:cNvSpPr/>
                      <wps:spPr>
                        <a:xfrm>
                          <a:off x="0" y="0"/>
                          <a:ext cx="70091" cy="105143"/>
                        </a:xfrm>
                        <a:custGeom>
                          <a:avLst/>
                          <a:gdLst/>
                          <a:ahLst/>
                          <a:cxnLst/>
                          <a:rect l="l" t="t" r="r" b="b"/>
                          <a:pathLst>
                            <a:path w="70091" h="105143">
                              <a:moveTo>
                                <a:pt x="0" y="105143"/>
                              </a:moveTo>
                              <a:lnTo>
                                <a:pt x="4572" y="0"/>
                              </a:lnTo>
                              <a:lnTo>
                                <a:pt x="70091" y="1524"/>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2D7588BC" id="Freeform 185" o:spid="_x0000_s1026" style="position:absolute;margin-left:315.45pt;margin-top:2.7pt;width:5.5pt;height:8.3pt;z-index:251638272;visibility:visible;mso-wrap-style:square;mso-wrap-distance-left:9pt;mso-wrap-distance-top:0;mso-wrap-distance-right:9pt;mso-wrap-distance-bottom:0;mso-position-horizontal:absolute;mso-position-horizontal-relative:page;mso-position-vertical:absolute;mso-position-vertical-relative:text;v-text-anchor:top" coordsize="70091,10514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QRDBSwIAAEEFAAAOAAAAZHJzL2Uyb0RvYy54bWysVE2P0zAQvSPxHyzfaZJ+0KVqugdW5YIA&#10;scsPcG2nieTYlu027b9nPE7cLiAOiBySiWfm+b03cbaPl16Rs3S+M7qm1aykRGpuRKePNf3xsn/3&#10;QIkPTAumjJY1vUpPH3dv32wHu5Fz0xolpCMAov1msDVtQ7CbovC8lT3zM2OlhmRjXM8CvLpjIRwb&#10;AL1Xxbws3xeDccI6w6X3sPqUknSH+E0jefjaNF4GomoK3ALeHd4P8V7stmxzdMy2HR9psH9g0bNO&#10;w6YZ6okFRk6u+w2q77gz3jRhxk1fmKbpuEQNoKYqf1Hz3DIrUQuY4222yf8/WP7l/Gy/ObBhsH7j&#10;IYwqLo3r4xP4kQuadc1myUsgHBbXZfmhooRDpipX1XIRvSxuvfzkwydpEIedP/uQrBZTxNop4hc9&#10;hQ4GFkelcFSBEhiVowRGdUijsizEvkguhmTIRNrMIyZ7c5YvBsvCTcIrorcSpe9Ll6v1nJJJMCia&#10;0tPTIuKoP8pfzZej+FQCPZEc2pEJw+K9JdrsO6XQE6WjjKpcLNbgJ4NT4LSAqLeipl4f8cPyRnUi&#10;tkRN3h0PH5UjZwZe7fHCIqZsy9JqVcZrpDXWI6FXQM6ctEhzUxrSt48Ao3BVMu6n9HfZkE7A2OeJ&#10;TTyfMlNgnEsdqpRqmZCJw+qewtSBJBAwIjegKGOPAFNlApmwE8uxPrZKPN65ufwbsdScO3Bno0Nu&#10;7jtt3J8AFKgad071k0nJmujSwYgrniB0D84pKhz/KfFHcP+O7bc/3+4nAAAA//8DAFBLAwQUAAYA&#10;CAAAACEApfhaIt4AAAAIAQAADwAAAGRycy9kb3ducmV2LnhtbEyPzU7DMBCE70i8g7VI3KhdtwQa&#10;sqkAqfQEhYLg6sYmifBPFLuteXuWExxHM5r5plpmZ9nBjLEPHmE6EcCMb4LufYvw9rq6uAYWk/Ja&#10;2eANwreJsKxPTypV6nD0L+awTS2jEh9LhdClNJScx6YzTsVJGIwn7zOMTiWSY8v1qI5U7iyXQhTc&#10;qd7TQqcGc9+Z5mu7dwibj+eHq/ec5VpurLqzq8XTbP2IeH6Wb2+AJZPTXxh+8QkdamLahb3XkVmE&#10;YiYWFEW4nAMjv5hPSe8QpBTA64r/P1D/AAAA//8DAFBLAQItABQABgAIAAAAIQC2gziS/gAAAOEB&#10;AAATAAAAAAAAAAAAAAAAAAAAAABbQ29udGVudF9UeXBlc10ueG1sUEsBAi0AFAAGAAgAAAAhADj9&#10;If/WAAAAlAEAAAsAAAAAAAAAAAAAAAAALwEAAF9yZWxzLy5yZWxzUEsBAi0AFAAGAAgAAAAhAJFB&#10;EMFLAgAAQQUAAA4AAAAAAAAAAAAAAAAALgIAAGRycy9lMm9Eb2MueG1sUEsBAi0AFAAGAAgAAAAh&#10;AKX4WiLeAAAACAEAAA8AAAAAAAAAAAAAAAAApQQAAGRycy9kb3ducmV2LnhtbFBLBQYAAAAABAAE&#10;APMAAACwBQAAAAA=&#10;" path="m,105143l4572,,70091,1524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43392" behindDoc="0" locked="0" layoutInCell="1" allowOverlap="1" wp14:anchorId="5BA183FF" wp14:editId="5E51AF14">
                <wp:simplePos x="0" y="0"/>
                <wp:positionH relativeFrom="page">
                  <wp:posOffset>4342837</wp:posOffset>
                </wp:positionH>
                <wp:positionV relativeFrom="paragraph">
                  <wp:posOffset>35620</wp:posOffset>
                </wp:positionV>
                <wp:extent cx="62471" cy="18288"/>
                <wp:effectExtent l="0" t="0" r="0" b="0"/>
                <wp:wrapNone/>
                <wp:docPr id="186" name="Freeform 186"/>
                <wp:cNvGraphicFramePr/>
                <a:graphic xmlns:a="http://schemas.openxmlformats.org/drawingml/2006/main">
                  <a:graphicData uri="http://schemas.microsoft.com/office/word/2010/wordprocessingShape">
                    <wps:wsp>
                      <wps:cNvSpPr/>
                      <wps:spPr>
                        <a:xfrm>
                          <a:off x="0" y="0"/>
                          <a:ext cx="62471" cy="18288"/>
                        </a:xfrm>
                        <a:custGeom>
                          <a:avLst/>
                          <a:gdLst/>
                          <a:ahLst/>
                          <a:cxnLst/>
                          <a:rect l="l" t="t" r="r" b="b"/>
                          <a:pathLst>
                            <a:path w="62471" h="18288">
                              <a:moveTo>
                                <a:pt x="62471" y="0"/>
                              </a:moveTo>
                              <a:lnTo>
                                <a:pt x="0" y="18288"/>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2EABCB31" id="Freeform 186" o:spid="_x0000_s1026" style="position:absolute;margin-left:341.95pt;margin-top:2.8pt;width:4.9pt;height:1.45pt;z-index:251643392;visibility:visible;mso-wrap-style:square;mso-wrap-distance-left:9pt;mso-wrap-distance-top:0;mso-wrap-distance-right:9pt;mso-wrap-distance-bottom:0;mso-position-horizontal:absolute;mso-position-horizontal-relative:page;mso-position-vertical:absolute;mso-position-vertical-relative:text;v-text-anchor:top" coordsize="62471,1828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76BiOgIAABQFAAAOAAAAZHJzL2Uyb0RvYy54bWysVE2P0zAQvSPxHyzfaZIu7FZV0z2wKhcE&#10;iF1+gOuPxpJjW7bbtP+e8ThJy4I4IHJIJp6Z5/fexNk8nntDTjJE7WxLm0VNibTcCW0PLf3xsnu3&#10;oiQmZgUzzsqWXmSkj9u3bzaDX8ul65wRMhAAsXE9+JZ2Kfl1VUXeyZ7FhfPSQlK50LMEr+FQicAG&#10;QO9Ntazr+2pwQfjguIwRVp9Kkm4RXynJ01elokzEtBS4JbwHvO/zvdpu2PoQmO80H2mwf2DRM21h&#10;0xnqiSVGjkH/BtVrHlx0Ki246yunlOYSNYCapn6l5rljXqIWMCf62ab4/2D5l9Oz/xbAhsHHdYQw&#10;qzir0Ocn8CNnNOsymyXPiXBYvF++f2go4ZBpVsvVKltZXVv5MaZP0iEMO32OqTgtpoh1U8TPdgoD&#10;zCtPyuCkEiUwqUAJTGpfJuVZyn2ZWw7JMPPoJho517uTfHFYlbKAkeskAmheK4y9rYRv5JWgkoeW&#10;vCFKnEnA4q1M63baGNRpbKbW1Hd3D2ARgw87WAFR70VLoz3gtxKd0SK3ZKIxHPYfTSAnBvp3eGER&#10;M75jZbWp8zX6PNYjoV+AgjtaUWZhLKSvc8UoXYzM+xn7XSqiBbizLGzykZMzBca5tKkpqY4JWTh8&#10;uKUwdSAJBMzIChTN2CPAVFlAJuzCcqzPrRJP7Nxc/41YaZ47cGdn09zca+vCnwAMqBp3LvWTScWa&#10;7NLeiQseCnQPjh4qHH8T+WzfvmP79We2/QkAAP//AwBQSwMEFAAGAAgAAAAhABpTsG3cAAAABwEA&#10;AA8AAABkcnMvZG93bnJldi54bWxMjsFOwzAQRO9I/IO1SNyoQ9uYNGRTUSTO0MKhRzc2dtR4HWI3&#10;Df16zAmOoxm9edV6ch0b9RBaTwj3swyYpsarlgzCx/vLXQEsRElKdp40wrcOsK6vrypZKn+mrR53&#10;0bAEoVBKBBtjX3IeGqudDDPfa0rdpx+cjCkOhqtBnhPcdXyeZYI72VJ6sLLXz1Y3x93JIZivi73M&#10;pdi/7t+Oy2XebwozbhBvb6anR2BRT/FvDL/6SR3q5HTwJ1KBdQiiWKzSFCEXwFIvVosHYAeEIgde&#10;V/y/f/0DAAD//wMAUEsBAi0AFAAGAAgAAAAhALaDOJL+AAAA4QEAABMAAAAAAAAAAAAAAAAAAAAA&#10;AFtDb250ZW50X1R5cGVzXS54bWxQSwECLQAUAAYACAAAACEAOP0h/9YAAACUAQAACwAAAAAAAAAA&#10;AAAAAAAvAQAAX3JlbHMvLnJlbHNQSwECLQAUAAYACAAAACEAGu+gYjoCAAAUBQAADgAAAAAAAAAA&#10;AAAAAAAuAgAAZHJzL2Uyb0RvYy54bWxQSwECLQAUAAYACAAAACEAGlOwbdwAAAAHAQAADwAAAAAA&#10;AAAAAAAAAACUBAAAZHJzL2Rvd25yZXYueG1sUEsFBgAAAAAEAAQA8wAAAJ0FAAAAAA==&#10;" path="m62471,l,18288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35200" behindDoc="0" locked="0" layoutInCell="1" allowOverlap="1" wp14:anchorId="7EB687E6" wp14:editId="3B888980">
                <wp:simplePos x="0" y="0"/>
                <wp:positionH relativeFrom="page">
                  <wp:posOffset>3658709</wp:posOffset>
                </wp:positionH>
                <wp:positionV relativeFrom="paragraph">
                  <wp:posOffset>58474</wp:posOffset>
                </wp:positionV>
                <wp:extent cx="67043" cy="25907"/>
                <wp:effectExtent l="0" t="0" r="0" b="0"/>
                <wp:wrapNone/>
                <wp:docPr id="187" name="Freeform 187"/>
                <wp:cNvGraphicFramePr/>
                <a:graphic xmlns:a="http://schemas.openxmlformats.org/drawingml/2006/main">
                  <a:graphicData uri="http://schemas.microsoft.com/office/word/2010/wordprocessingShape">
                    <wps:wsp>
                      <wps:cNvSpPr/>
                      <wps:spPr>
                        <a:xfrm>
                          <a:off x="0" y="0"/>
                          <a:ext cx="67043" cy="25907"/>
                        </a:xfrm>
                        <a:custGeom>
                          <a:avLst/>
                          <a:gdLst/>
                          <a:ahLst/>
                          <a:cxnLst/>
                          <a:rect l="l" t="t" r="r" b="b"/>
                          <a:pathLst>
                            <a:path w="67043" h="25907">
                              <a:moveTo>
                                <a:pt x="67043" y="25907"/>
                              </a:moveTo>
                              <a:lnTo>
                                <a:pt x="0"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069F7257" id="Freeform 187" o:spid="_x0000_s1026" style="position:absolute;margin-left:288.1pt;margin-top:4.6pt;width:5.3pt;height:2.05pt;z-index:251635200;visibility:visible;mso-wrap-style:square;mso-wrap-distance-left:9pt;mso-wrap-distance-top:0;mso-wrap-distance-right:9pt;mso-wrap-distance-bottom:0;mso-position-horizontal:absolute;mso-position-horizontal-relative:page;mso-position-vertical:absolute;mso-position-vertical-relative:text;v-text-anchor:top" coordsize="67043,2590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JmMvOgIAABQFAAAOAAAAZHJzL2Uyb0RvYy54bWysVE2P0zAQvSPxHyzfadKW3ULVdA+sygUB&#10;Ypcf4NpOY8lfst2m/feMx0naXRAHRA7JxDPz/N6bOJuHs9HkJENUzjZ0PqspkZY7oeyhoT+fd+8+&#10;UBITs4JpZ2VDLzLSh+3bN5ver+XCdU4LGQiA2LjufUO7lPy6qiLvpGFx5ry0kGxdMCzBazhUIrAe&#10;0I2uFnV9X/UuCB8clzHC6mNJ0i3it63k6VvbRpmIbihwS3gPeN/ne7XdsPUhMN8pPtBg/8DCMGVh&#10;0wnqkSVGjkH9BmUUDy66Ns24M5VrW8UlagA18/qVmqeOeYlawJzoJ5vi/4PlX09P/nsAG3of1xHC&#10;rOLcBpOfwI+c0azLZJY8J8Jh8X5Vv19SwiGzuPtYr7KV1bWVH2P6LB3CsNOXmIrTYoxYN0b8bMcw&#10;wLzypDROKlECkwqUwKT2ZVKepdyXueWQ9BOPbqSRc8ad5LPDqpQFDFxfUb1WaXtbDd/JKBcElRwE&#10;eUOUOJGAxVuZ1u2U1qhT20xtXi+XK7CIwYcdrIDIeNHQaA/4rUSnlcgtmWgMh/0nHciJgf4dXljE&#10;tO9YWZ3X+Rp8HuqR0Aug4I5WlFloC+nrXDFKFy3zftr+kC1RAtxZFDb5yMmJAuNc2jQvqY4JWTjc&#10;3VIYO5AEAmbkFhRN2APAWFlARuzCcqjPrRJP7NRc/41YaZ46cGdn09RslHXhTwAaVA07l/rRpGJN&#10;dmnvxAUPBboHRw8VDr+JfLZv37H9+jPb/gIAAP//AwBQSwMEFAAGAAgAAAAhAEW0ok7gAAAACAEA&#10;AA8AAABkcnMvZG93bnJldi54bWxMj8FOwzAQRO9I/IO1SNyo05aGNMSpAoIDlTg0VOrVjbdJRLyO&#10;YjcNfD3LCU6r0TzNzmSbyXZixMG3jhTMZxEIpMqZlmoF+4/XuwSED5qM7hyhgi/0sMmvrzKdGneh&#10;HY5lqAWHkE+1giaEPpXSVw1a7WeuR2Lv5AarA8uhlmbQFw63nVxEUSytbok/NLrH5warz/JsFby/&#10;lW3xPT7d7+vmpdjNrTxsk5NStzdT8Qgi4BT+YPitz9Uh505HdybjRadg9RAvGFWw5sP+Kol5ypHB&#10;5RJknsn/A/IfAAAA//8DAFBLAQItABQABgAIAAAAIQC2gziS/gAAAOEBAAATAAAAAAAAAAAAAAAA&#10;AAAAAABbQ29udGVudF9UeXBlc10ueG1sUEsBAi0AFAAGAAgAAAAhADj9If/WAAAAlAEAAAsAAAAA&#10;AAAAAAAAAAAALwEAAF9yZWxzLy5yZWxzUEsBAi0AFAAGAAgAAAAhALMmYy86AgAAFAUAAA4AAAAA&#10;AAAAAAAAAAAALgIAAGRycy9lMm9Eb2MueG1sUEsBAi0AFAAGAAgAAAAhAEW0ok7gAAAACAEAAA8A&#10;AAAAAAAAAAAAAAAAlAQAAGRycy9kb3ducmV2LnhtbFBLBQYAAAAABAAEAPMAAAChBQAAAAA=&#10;" path="m67043,25907l,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39296" behindDoc="0" locked="0" layoutInCell="1" allowOverlap="1" wp14:anchorId="000FD297" wp14:editId="7A0E8B39">
                <wp:simplePos x="0" y="0"/>
                <wp:positionH relativeFrom="page">
                  <wp:posOffset>4007631</wp:posOffset>
                </wp:positionH>
                <wp:positionV relativeFrom="paragraph">
                  <wp:posOffset>84382</wp:posOffset>
                </wp:positionV>
                <wp:extent cx="59423" cy="1523"/>
                <wp:effectExtent l="0" t="0" r="0" b="0"/>
                <wp:wrapNone/>
                <wp:docPr id="188" name="Freeform 188"/>
                <wp:cNvGraphicFramePr/>
                <a:graphic xmlns:a="http://schemas.openxmlformats.org/drawingml/2006/main">
                  <a:graphicData uri="http://schemas.microsoft.com/office/word/2010/wordprocessingShape">
                    <wps:wsp>
                      <wps:cNvSpPr/>
                      <wps:spPr>
                        <a:xfrm>
                          <a:off x="0" y="0"/>
                          <a:ext cx="59423" cy="1523"/>
                        </a:xfrm>
                        <a:custGeom>
                          <a:avLst/>
                          <a:gdLst/>
                          <a:ahLst/>
                          <a:cxnLst/>
                          <a:rect l="l" t="t" r="r" b="b"/>
                          <a:pathLst>
                            <a:path w="59423" h="1523">
                              <a:moveTo>
                                <a:pt x="59423" y="1523"/>
                              </a:moveTo>
                              <a:lnTo>
                                <a:pt x="0" y="0"/>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6C803691" id="Freeform 188" o:spid="_x0000_s1026" style="position:absolute;margin-left:315.55pt;margin-top:6.65pt;width:4.7pt;height:.1pt;z-index:251639296;visibility:visible;mso-wrap-style:square;mso-wrap-distance-left:9pt;mso-wrap-distance-top:0;mso-wrap-distance-right:9pt;mso-wrap-distance-bottom:0;mso-position-horizontal:absolute;mso-position-horizontal-relative:page;mso-position-vertical:absolute;mso-position-vertical-relative:text;v-text-anchor:top" coordsize="59423,152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7niYOAIAABEFAAAOAAAAZHJzL2Uyb0RvYy54bWysVE2P0zAQvSPxHyzfaZKWhaVqugdW5YIA&#10;scsPcP3RWHJsy3ab9t8zHidpFxAHRA7JxDPz/N6bOJuHc2/ISYaonW1ps6gpkZY7oe2hpT+ed2/u&#10;KYmJWcGMs7KlFxnpw/b1q83g13LpOmeEDARAbFwPvqVdSn5dVZF3smdx4by0kFQu9CzBazhUIrAB&#10;0HtTLev6XTW4IHxwXMYIq48lSbeIr5Tk6atSUSZiWgrcEt4D3vf5Xm03bH0IzHeajzTYP7Dombaw&#10;6Qz1yBIjx6B/g+o1Dy46lRbc9ZVTSnOJGkBNU/+i5qljXqIWMCf62ab4/2D5l9OT/xbAhsHHdYQw&#10;qzir0Ocn8CNnNOsymyXPiXBYvPvwdrmihEOmuYMIIKprJz/G9Ek6RGGnzzEVo8UUsW6K+NlOYYBx&#10;5UEZHFSiBAYVKIFB7cugPEu5L1PLIRlmGt3IIqd6d5LPDotSpj8yfUn0WmTsbTF8JJNWkFNyEOTt&#10;UOBMARZvRVq308agSmMzsaZerd6DPwy+6mAFRL0XLY32gB9KdEaL3JJ5xnDYfzSBnBio3+GFRcz4&#10;jpXVps7X6PJYj4ReAAV3tKJMwlhIX4eKUboYmfcz9rtURAswZ1nY5PMmZwqMc2lTU1IdE7JwuLul&#10;MHUgCQTMyAoUzdgjwFRZQCbswnKsz60Sj+vcXP+NWGmeO3BnZ9Pc3Gvrwp8ADKgady71k0nFmuzS&#10;3okLngh0D84dKhz/Eflg375j+/VPtv0JAAD//wMAUEsDBBQABgAIAAAAIQANk3AV3QAAAAkBAAAP&#10;AAAAZHJzL2Rvd25yZXYueG1sTI/BTsMwDIbvSLxDZCQuiCWlrEKl6YSQBheEtA04p41pKxKnarKt&#10;8PR4Jzja/6ffn6vV7J044BSHQBqyhQKB1AY7UKfhbbe+vgMRkyFrXCDU8I0RVvX5WWVKG460wcM2&#10;dYJLKJZGQ5/SWEoZ2x69iYswInH2GSZvEo9TJ+1kjlzunbxRqpDeDMQXejPiY4/t13bvNcwv445e&#10;uw98erfPTfhRV2vnUOvLi/nhHkTCOf3BcNJndajZqQl7slE4DUWeZYxykOcgGChu1RJEc1osQdaV&#10;/P9B/QsAAP//AwBQSwECLQAUAAYACAAAACEAtoM4kv4AAADhAQAAEwAAAAAAAAAAAAAAAAAAAAAA&#10;W0NvbnRlbnRfVHlwZXNdLnhtbFBLAQItABQABgAIAAAAIQA4/SH/1gAAAJQBAAALAAAAAAAAAAAA&#10;AAAAAC8BAABfcmVscy8ucmVsc1BLAQItABQABgAIAAAAIQCG7niYOAIAABEFAAAOAAAAAAAAAAAA&#10;AAAAAC4CAABkcnMvZTJvRG9jLnhtbFBLAQItABQABgAIAAAAIQANk3AV3QAAAAkBAAAPAAAAAAAA&#10;AAAAAAAAAJIEAABkcnMvZG93bnJldi54bWxQSwUGAAAAAAQABADzAAAAnAUAAAAA&#10;" path="m59423,1523l,e" filled="f" strokecolor="white" strokeweight=".28714mm">
                <v:stroke endcap="round"/>
                <v:path arrowok="t"/>
                <w10:wrap anchorx="page"/>
              </v:shape>
            </w:pict>
          </mc:Fallback>
        </mc:AlternateContent>
      </w:r>
      <w:r>
        <w:rPr>
          <w:noProof/>
        </w:rPr>
        <mc:AlternateContent>
          <mc:Choice Requires="wps">
            <w:drawing>
              <wp:anchor distT="0" distB="0" distL="114300" distR="114300" simplePos="0" relativeHeight="251642368" behindDoc="0" locked="0" layoutInCell="1" allowOverlap="1" wp14:anchorId="1AFFF588" wp14:editId="687B3234">
                <wp:simplePos x="0" y="0"/>
                <wp:positionH relativeFrom="page">
                  <wp:posOffset>4358072</wp:posOffset>
                </wp:positionH>
                <wp:positionV relativeFrom="paragraph">
                  <wp:posOffset>87430</wp:posOffset>
                </wp:positionV>
                <wp:extent cx="68567" cy="19811"/>
                <wp:effectExtent l="0" t="0" r="0" b="0"/>
                <wp:wrapNone/>
                <wp:docPr id="189" name="Freeform 189"/>
                <wp:cNvGraphicFramePr/>
                <a:graphic xmlns:a="http://schemas.openxmlformats.org/drawingml/2006/main">
                  <a:graphicData uri="http://schemas.microsoft.com/office/word/2010/wordprocessingShape">
                    <wps:wsp>
                      <wps:cNvSpPr/>
                      <wps:spPr>
                        <a:xfrm>
                          <a:off x="0" y="0"/>
                          <a:ext cx="68567" cy="19811"/>
                        </a:xfrm>
                        <a:custGeom>
                          <a:avLst/>
                          <a:gdLst/>
                          <a:ahLst/>
                          <a:cxnLst/>
                          <a:rect l="l" t="t" r="r" b="b"/>
                          <a:pathLst>
                            <a:path w="68567" h="19811">
                              <a:moveTo>
                                <a:pt x="68567" y="0"/>
                              </a:moveTo>
                              <a:lnTo>
                                <a:pt x="0" y="19811"/>
                              </a:lnTo>
                            </a:path>
                          </a:pathLst>
                        </a:custGeom>
                        <a:noFill/>
                        <a:ln w="10337" cap="rnd" cmpd="sng">
                          <a:solidFill>
                            <a:srgbClr val="FFFFFF">
                              <a:alpha val="100000"/>
                            </a:srgbClr>
                          </a:solidFill>
                          <a:round/>
                        </a:ln>
                      </wps:spPr>
                      <wps:style>
                        <a:lnRef idx="2">
                          <a:schemeClr val="accent1">
                            <a:shade val="50000"/>
                          </a:schemeClr>
                        </a:lnRef>
                        <a:fillRef idx="1">
                          <a:schemeClr val="accent1"/>
                        </a:fillRef>
                        <a:effectRef idx="0">
                          <a:schemeClr val="accent1"/>
                        </a:effectRef>
                        <a:fontRef idx="minor">
                          <a:schemeClr val="lt1"/>
                        </a:fontRef>
                      </wps:style>
                      <wps:bodyPr/>
                    </wps:wsp>
                  </a:graphicData>
                </a:graphic>
              </wp:anchor>
            </w:drawing>
          </mc:Choice>
          <mc:Fallback>
            <w:pict>
              <v:shape w14:anchorId="32BE9C7E" id="Freeform 189" o:spid="_x0000_s1026" style="position:absolute;margin-left:343.15pt;margin-top:6.9pt;width:5.4pt;height:1.55pt;z-index:251642368;visibility:visible;mso-wrap-style:square;mso-wrap-distance-left:9pt;mso-wrap-distance-top:0;mso-wrap-distance-right:9pt;mso-wrap-distance-bottom:0;mso-position-horizontal:absolute;mso-position-horizontal-relative:page;mso-position-vertical:absolute;mso-position-vertical-relative:text;v-text-anchor:top" coordsize="68567,1981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VfVmOQIAABQFAAAOAAAAZHJzL2Uyb0RvYy54bWysVE2P0zAQvSPxHyzfaZKutixV0z2wKhcE&#10;iF1+gOuPJpK/ZLtN++8Zj5O0LIgDIodk4pl5fu9NnM3j2WhykiH2zra0WdSUSMud6O2hpT9edu8e&#10;KImJWcG0s7KlFxnp4/btm83g13LpOqeFDARAbFwPvqVdSn5dVZF30rC4cF5aSCoXDEvwGg6VCGwA&#10;dKOrZV2vqsEF4YPjMkZYfSpJukV8pSRPX5WKMhHdUuCW8B7wvs/3arth60Ngvuv5SIP9AwvDegub&#10;zlBPLDFyDP1vUKbnwUWn0oI7Uzmlei5RA6hp6ldqnjvmJWoBc6KfbYr/D5Z/OT37bwFsGHxcRwiz&#10;irMKJj+BHzmjWZfZLHlOhMPi6uF+9Z4SDpnmw0PTZCurays/xvRJOoRhp88xFafFFLFuivjZTmGA&#10;eeVJaZxUogQmFSiBSe3LpDxLuS9zyyEZZh7dRCPnjDvJF4dVKQsYuU4igOa1QtvbSvhGXgkqeWjJ&#10;G6LEmQQs3sq0btdrjTq1zdSa+u4uW8Tgww5WQGS8aGm0B/xWotO9yC2ZaAyH/UcdyImB/h1eWMS0&#10;71hZbep8jT6P9UjoF6DgjlaUWWgL6etcMUoXLfN+2n6XivQC3FkWNvnIyZkC41za1JRUx4QsHO5v&#10;KUwdSAIBM7ICRTP2CDBVFpAJu7Ac63OrxBM7N9d/I1aa5w7c2dk0N5veuvAnAA2qxp1L/WRSsSa7&#10;tHfigocC3YOjhwrH30Q+27fv2H79mW1/AgAA//8DAFBLAwQUAAYACAAAACEAxgK9e98AAAAJAQAA&#10;DwAAAGRycy9kb3ducmV2LnhtbEyPwU7DMBBE70j8g7VIXCrqlEimCXEqhOAAPRQK4uwm2yQQryPb&#10;acLfs5zguDNPszPFZra9OKEPnSMNq2UCAqlydUeNhve3x6s1iBAN1aZ3hBq+McCmPD8rTF67iV7x&#10;tI+N4BAKudHQxjjkUoaqRWvC0g1I7B2dtyby6RtZezNxuO3ldZIoaU1H/KE1A963WH3tR6thEV7S&#10;7cN4lKPPps/d4tlXTx9brS8v5rtbEBHn+AfDb32uDiV3OriR6iB6DWqtUkbZSHkCAyq7WYE4sKAy&#10;kGUh/y8ofwAAAP//AwBQSwECLQAUAAYACAAAACEAtoM4kv4AAADhAQAAEwAAAAAAAAAAAAAAAAAA&#10;AAAAW0NvbnRlbnRfVHlwZXNdLnhtbFBLAQItABQABgAIAAAAIQA4/SH/1gAAAJQBAAALAAAAAAAA&#10;AAAAAAAAAC8BAABfcmVscy8ucmVsc1BLAQItABQABgAIAAAAIQAGVfVmOQIAABQFAAAOAAAAAAAA&#10;AAAAAAAAAC4CAABkcnMvZTJvRG9jLnhtbFBLAQItABQABgAIAAAAIQDGAr173wAAAAkBAAAPAAAA&#10;AAAAAAAAAAAAAJMEAABkcnMvZG93bnJldi54bWxQSwUGAAAAAAQABADzAAAAnwUAAAAA&#10;" path="m68567,l,19811e" filled="f" strokecolor="white" strokeweight=".28714mm">
                <v:stroke endcap="round"/>
                <v:path arrowok="t"/>
                <w10:wrap anchorx="page"/>
              </v:shape>
            </w:pict>
          </mc:Fallback>
        </mc:AlternateContent>
      </w:r>
    </w:p>
    <w:p w14:paraId="78547E9E" w14:textId="77777777" w:rsidR="00EE7B40" w:rsidRDefault="00EE7B40" w:rsidP="00B742C5">
      <w:pPr>
        <w:jc w:val="center"/>
        <w:rPr>
          <w:color w:val="000000" w:themeColor="text1"/>
          <w:sz w:val="24"/>
          <w:szCs w:val="24"/>
        </w:rPr>
      </w:pPr>
    </w:p>
    <w:p w14:paraId="5C8A7792" w14:textId="77777777" w:rsidR="00EE7B40" w:rsidRDefault="00EE7B40" w:rsidP="00B742C5">
      <w:pPr>
        <w:jc w:val="center"/>
        <w:rPr>
          <w:color w:val="000000" w:themeColor="text1"/>
          <w:sz w:val="24"/>
          <w:szCs w:val="24"/>
        </w:rPr>
      </w:pPr>
      <w:r>
        <w:rPr>
          <w:noProof/>
        </w:rPr>
        <w:drawing>
          <wp:anchor distT="0" distB="0" distL="114300" distR="114300" simplePos="0" relativeHeight="251610624" behindDoc="1" locked="0" layoutInCell="1" allowOverlap="1" wp14:anchorId="5941DFE3" wp14:editId="4E152F08">
            <wp:simplePos x="0" y="0"/>
            <wp:positionH relativeFrom="page">
              <wp:posOffset>4160519</wp:posOffset>
            </wp:positionH>
            <wp:positionV relativeFrom="paragraph">
              <wp:posOffset>-30227</wp:posOffset>
            </wp:positionV>
            <wp:extent cx="100583" cy="365759"/>
            <wp:effectExtent l="0" t="0" r="0" b="0"/>
            <wp:wrapNone/>
            <wp:docPr id="190" name="Picture 1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 name="Picture 100"/>
                    <pic:cNvPicPr>
                      <a:picLocks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a:xfrm>
                      <a:off x="0" y="0"/>
                      <a:ext cx="100583" cy="365759"/>
                    </a:xfrm>
                    <a:prstGeom prst="rect">
                      <a:avLst/>
                    </a:prstGeom>
                    <a:noFill/>
                  </pic:spPr>
                </pic:pic>
              </a:graphicData>
            </a:graphic>
          </wp:anchor>
        </w:drawing>
      </w:r>
    </w:p>
    <w:p w14:paraId="23CF1411" w14:textId="77777777" w:rsidR="001330B6" w:rsidRDefault="001330B6" w:rsidP="00644FB3">
      <w:pPr>
        <w:spacing w:line="575" w:lineRule="exact"/>
        <w:ind w:right="1158"/>
        <w:rPr>
          <w:b/>
          <w:bCs/>
          <w:color w:val="000000"/>
          <w:sz w:val="48"/>
          <w:szCs w:val="48"/>
        </w:rPr>
      </w:pPr>
    </w:p>
    <w:p w14:paraId="4E311E6D" w14:textId="6D45B1AD" w:rsidR="00644FB3" w:rsidRDefault="006050CD" w:rsidP="00FE120C">
      <w:pPr>
        <w:spacing w:line="575" w:lineRule="exact"/>
        <w:ind w:right="1158"/>
        <w:jc w:val="center"/>
        <w:rPr>
          <w:b/>
          <w:bCs/>
          <w:color w:val="000000"/>
          <w:sz w:val="48"/>
          <w:szCs w:val="48"/>
        </w:rPr>
      </w:pPr>
      <w:r>
        <w:rPr>
          <w:b/>
          <w:bCs/>
          <w:color w:val="000000"/>
          <w:sz w:val="48"/>
          <w:szCs w:val="48"/>
        </w:rPr>
        <w:t xml:space="preserve">       </w:t>
      </w:r>
      <w:r w:rsidR="00EE7B40" w:rsidRPr="00B742C5">
        <w:rPr>
          <w:b/>
          <w:bCs/>
          <w:color w:val="000000"/>
          <w:sz w:val="48"/>
          <w:szCs w:val="48"/>
        </w:rPr>
        <w:t>Special Pr</w:t>
      </w:r>
      <w:r w:rsidR="00EE7B40" w:rsidRPr="00B742C5">
        <w:rPr>
          <w:b/>
          <w:bCs/>
          <w:color w:val="000000"/>
          <w:spacing w:val="-3"/>
          <w:sz w:val="48"/>
          <w:szCs w:val="48"/>
        </w:rPr>
        <w:t>o</w:t>
      </w:r>
      <w:r w:rsidR="00EE7B40" w:rsidRPr="00B742C5">
        <w:rPr>
          <w:b/>
          <w:bCs/>
          <w:color w:val="000000"/>
          <w:sz w:val="48"/>
          <w:szCs w:val="48"/>
        </w:rPr>
        <w:t>vision</w:t>
      </w:r>
      <w:r w:rsidR="001330B6">
        <w:rPr>
          <w:b/>
          <w:bCs/>
          <w:color w:val="000000"/>
          <w:sz w:val="48"/>
          <w:szCs w:val="48"/>
        </w:rPr>
        <w:t>s</w:t>
      </w:r>
    </w:p>
    <w:p w14:paraId="4C5BEEFE" w14:textId="4A742C56" w:rsidR="00EE7B40" w:rsidRPr="00B742C5" w:rsidRDefault="006050CD" w:rsidP="00FE120C">
      <w:pPr>
        <w:spacing w:line="575" w:lineRule="exact"/>
        <w:ind w:right="1158"/>
        <w:jc w:val="center"/>
        <w:rPr>
          <w:b/>
          <w:bCs/>
          <w:color w:val="000000"/>
          <w:sz w:val="48"/>
          <w:szCs w:val="48"/>
        </w:rPr>
      </w:pPr>
      <w:r>
        <w:rPr>
          <w:b/>
          <w:bCs/>
          <w:color w:val="000000"/>
          <w:sz w:val="48"/>
          <w:szCs w:val="48"/>
        </w:rPr>
        <w:t xml:space="preserve">        </w:t>
      </w:r>
      <w:r w:rsidR="00EE7B40" w:rsidRPr="00B742C5">
        <w:rPr>
          <w:b/>
          <w:bCs/>
          <w:color w:val="000000"/>
          <w:sz w:val="48"/>
          <w:szCs w:val="48"/>
        </w:rPr>
        <w:t>For</w:t>
      </w:r>
    </w:p>
    <w:p w14:paraId="716C3BFA" w14:textId="7BBD66CB" w:rsidR="00EE7B40" w:rsidRPr="00B742C5" w:rsidRDefault="00EE7B40" w:rsidP="00FE120C">
      <w:pPr>
        <w:spacing w:line="664" w:lineRule="exact"/>
        <w:jc w:val="center"/>
        <w:rPr>
          <w:b/>
          <w:bCs/>
          <w:color w:val="000000"/>
          <w:sz w:val="48"/>
          <w:szCs w:val="48"/>
        </w:rPr>
      </w:pPr>
      <w:r w:rsidRPr="00B742C5">
        <w:rPr>
          <w:b/>
          <w:bCs/>
          <w:color w:val="000000"/>
          <w:sz w:val="48"/>
          <w:szCs w:val="48"/>
        </w:rPr>
        <w:t>Locally Administered</w:t>
      </w:r>
      <w:r w:rsidR="005535B0">
        <w:rPr>
          <w:b/>
          <w:bCs/>
          <w:color w:val="000000"/>
          <w:sz w:val="48"/>
          <w:szCs w:val="48"/>
        </w:rPr>
        <w:t xml:space="preserve"> </w:t>
      </w:r>
      <w:r w:rsidRPr="00B742C5">
        <w:rPr>
          <w:b/>
          <w:bCs/>
          <w:color w:val="000000"/>
          <w:sz w:val="48"/>
          <w:szCs w:val="48"/>
        </w:rPr>
        <w:t>Federal Aid Projects</w:t>
      </w:r>
    </w:p>
    <w:p w14:paraId="6045EC9D" w14:textId="77777777" w:rsidR="00EE7B40" w:rsidRDefault="00EE7B40" w:rsidP="00EE7B40">
      <w:pPr>
        <w:jc w:val="center"/>
        <w:rPr>
          <w:color w:val="000000" w:themeColor="text1"/>
          <w:sz w:val="24"/>
          <w:szCs w:val="24"/>
        </w:rPr>
      </w:pPr>
    </w:p>
    <w:p w14:paraId="75933A8B" w14:textId="77777777" w:rsidR="00EE7B40" w:rsidRDefault="00EE7B40" w:rsidP="00EE7B40">
      <w:pPr>
        <w:rPr>
          <w:color w:val="000000" w:themeColor="text1"/>
          <w:sz w:val="24"/>
          <w:szCs w:val="24"/>
        </w:rPr>
      </w:pPr>
    </w:p>
    <w:p w14:paraId="2C39DBD6" w14:textId="35E0ADEA" w:rsidR="00EE7B40" w:rsidRPr="003C6607" w:rsidRDefault="00EE7B40" w:rsidP="00EE7B40">
      <w:pPr>
        <w:spacing w:line="302" w:lineRule="exact"/>
        <w:ind w:right="6092"/>
        <w:rPr>
          <w:b/>
          <w:bCs/>
          <w:color w:val="FF0000"/>
          <w:sz w:val="24"/>
          <w:szCs w:val="24"/>
        </w:rPr>
      </w:pPr>
      <w:r w:rsidRPr="003C6607">
        <w:rPr>
          <w:b/>
          <w:bCs/>
          <w:color w:val="000000"/>
          <w:sz w:val="24"/>
          <w:szCs w:val="24"/>
        </w:rPr>
        <w:t>FY 202</w:t>
      </w:r>
      <w:r w:rsidR="00720F58">
        <w:rPr>
          <w:b/>
          <w:bCs/>
          <w:color w:val="000000"/>
          <w:sz w:val="24"/>
          <w:szCs w:val="24"/>
        </w:rPr>
        <w:t>6</w:t>
      </w:r>
      <w:r w:rsidRPr="003C6607">
        <w:rPr>
          <w:b/>
          <w:bCs/>
          <w:color w:val="000000"/>
          <w:sz w:val="24"/>
          <w:szCs w:val="24"/>
        </w:rPr>
        <w:t xml:space="preserve"> Edition</w:t>
      </w:r>
      <w:r w:rsidRPr="003C6607">
        <w:rPr>
          <w:b/>
          <w:bCs/>
          <w:color w:val="FF0000"/>
          <w:sz w:val="24"/>
          <w:szCs w:val="24"/>
        </w:rPr>
        <w:t xml:space="preserve"> </w:t>
      </w:r>
    </w:p>
    <w:p w14:paraId="42B3659A" w14:textId="3726B759" w:rsidR="00EE7B40" w:rsidRPr="003C6607" w:rsidRDefault="00EE7B40" w:rsidP="00EE7B40">
      <w:pPr>
        <w:spacing w:line="302" w:lineRule="exact"/>
        <w:ind w:right="6092"/>
        <w:rPr>
          <w:b/>
          <w:bCs/>
          <w:color w:val="000000"/>
          <w:sz w:val="24"/>
          <w:szCs w:val="24"/>
        </w:rPr>
      </w:pPr>
    </w:p>
    <w:p w14:paraId="774D9C02" w14:textId="182407A9" w:rsidR="00EE7B40" w:rsidRDefault="006319A5" w:rsidP="00EE7B40">
      <w:pPr>
        <w:spacing w:line="302" w:lineRule="exact"/>
        <w:ind w:right="6092"/>
        <w:rPr>
          <w:color w:val="010302"/>
        </w:rPr>
      </w:pPr>
      <w:r>
        <w:rPr>
          <w:b/>
          <w:bCs/>
          <w:color w:val="000000"/>
          <w:sz w:val="24"/>
          <w:szCs w:val="24"/>
        </w:rPr>
        <w:t>April</w:t>
      </w:r>
      <w:r w:rsidR="00F30E3A" w:rsidRPr="00B742C5">
        <w:rPr>
          <w:b/>
          <w:bCs/>
          <w:color w:val="000000"/>
          <w:sz w:val="24"/>
          <w:szCs w:val="24"/>
        </w:rPr>
        <w:t xml:space="preserve"> </w:t>
      </w:r>
      <w:r w:rsidR="00EE7B40" w:rsidRPr="00B742C5">
        <w:rPr>
          <w:b/>
          <w:bCs/>
          <w:color w:val="000000"/>
          <w:sz w:val="24"/>
          <w:szCs w:val="24"/>
        </w:rPr>
        <w:t>202</w:t>
      </w:r>
      <w:r w:rsidR="003E720C">
        <w:rPr>
          <w:b/>
          <w:bCs/>
          <w:color w:val="000000"/>
          <w:sz w:val="24"/>
          <w:szCs w:val="24"/>
        </w:rPr>
        <w:t>6</w:t>
      </w:r>
      <w:r w:rsidR="00EE7B40">
        <w:rPr>
          <w:color w:val="000000"/>
        </w:rPr>
        <w:t xml:space="preserve">  </w:t>
      </w:r>
    </w:p>
    <w:p w14:paraId="7766FB79" w14:textId="77777777" w:rsidR="00EE7B40" w:rsidRDefault="00EE7B40" w:rsidP="00EE7B40">
      <w:pPr>
        <w:rPr>
          <w:color w:val="000000" w:themeColor="text1"/>
          <w:sz w:val="24"/>
          <w:szCs w:val="24"/>
        </w:rPr>
      </w:pPr>
    </w:p>
    <w:p w14:paraId="4BD11239" w14:textId="77777777" w:rsidR="003C6607" w:rsidRDefault="003C6607" w:rsidP="00EE7B40">
      <w:pPr>
        <w:spacing w:line="388" w:lineRule="exact"/>
        <w:ind w:left="2160" w:firstLine="720"/>
        <w:rPr>
          <w:b/>
          <w:bCs/>
          <w:color w:val="000000"/>
          <w:sz w:val="28"/>
          <w:szCs w:val="28"/>
        </w:rPr>
      </w:pPr>
    </w:p>
    <w:p w14:paraId="200BCBB7" w14:textId="77777777" w:rsidR="003C6607" w:rsidRDefault="003C6607" w:rsidP="00EE7B40">
      <w:pPr>
        <w:spacing w:line="388" w:lineRule="exact"/>
        <w:ind w:left="2160" w:firstLine="720"/>
        <w:rPr>
          <w:b/>
          <w:bCs/>
          <w:color w:val="000000"/>
          <w:sz w:val="28"/>
          <w:szCs w:val="28"/>
        </w:rPr>
      </w:pPr>
    </w:p>
    <w:p w14:paraId="018EA20B" w14:textId="77777777" w:rsidR="003C6607" w:rsidRDefault="003C6607" w:rsidP="00EE7B40">
      <w:pPr>
        <w:spacing w:line="388" w:lineRule="exact"/>
        <w:ind w:left="2160" w:firstLine="720"/>
        <w:rPr>
          <w:b/>
          <w:bCs/>
          <w:color w:val="000000"/>
          <w:sz w:val="28"/>
          <w:szCs w:val="28"/>
        </w:rPr>
      </w:pPr>
    </w:p>
    <w:p w14:paraId="6EDFEB2E" w14:textId="77777777" w:rsidR="003C6607" w:rsidRDefault="003C6607" w:rsidP="00EE7B40">
      <w:pPr>
        <w:spacing w:line="388" w:lineRule="exact"/>
        <w:ind w:left="2160" w:firstLine="720"/>
        <w:rPr>
          <w:b/>
          <w:bCs/>
          <w:color w:val="000000"/>
          <w:sz w:val="28"/>
          <w:szCs w:val="28"/>
        </w:rPr>
      </w:pPr>
    </w:p>
    <w:p w14:paraId="56617DB8" w14:textId="77777777" w:rsidR="001330B6" w:rsidRDefault="001330B6">
      <w:pPr>
        <w:spacing w:line="388" w:lineRule="exact"/>
        <w:ind w:left="2160" w:firstLine="720"/>
        <w:rPr>
          <w:b/>
          <w:bCs/>
          <w:color w:val="000000"/>
          <w:sz w:val="28"/>
          <w:szCs w:val="28"/>
        </w:rPr>
      </w:pPr>
    </w:p>
    <w:p w14:paraId="7899E5D3" w14:textId="77777777" w:rsidR="001330B6" w:rsidRDefault="001330B6">
      <w:pPr>
        <w:spacing w:line="388" w:lineRule="exact"/>
        <w:ind w:left="2160" w:firstLine="720"/>
        <w:rPr>
          <w:b/>
          <w:bCs/>
          <w:color w:val="000000"/>
          <w:sz w:val="28"/>
          <w:szCs w:val="28"/>
        </w:rPr>
      </w:pPr>
    </w:p>
    <w:p w14:paraId="44CA4FD0" w14:textId="57B89BA6" w:rsidR="00EE7B40" w:rsidRDefault="00EE7B40" w:rsidP="00CA3571">
      <w:pPr>
        <w:spacing w:line="388" w:lineRule="exact"/>
        <w:ind w:left="2160" w:firstLine="720"/>
        <w:rPr>
          <w:b/>
          <w:bCs/>
          <w:color w:val="000000"/>
          <w:sz w:val="32"/>
          <w:szCs w:val="32"/>
          <w:u w:val="single"/>
        </w:rPr>
      </w:pPr>
      <w:r w:rsidRPr="008F1F4C">
        <w:rPr>
          <w:b/>
          <w:bCs/>
          <w:color w:val="000000"/>
          <w:sz w:val="32"/>
          <w:szCs w:val="32"/>
          <w:u w:val="single"/>
        </w:rPr>
        <w:t>SP</w:t>
      </w:r>
      <w:r w:rsidRPr="008F1F4C">
        <w:rPr>
          <w:b/>
          <w:bCs/>
          <w:color w:val="000000"/>
          <w:spacing w:val="-3"/>
          <w:sz w:val="32"/>
          <w:szCs w:val="32"/>
          <w:u w:val="single"/>
        </w:rPr>
        <w:t>E</w:t>
      </w:r>
      <w:r w:rsidRPr="008F1F4C">
        <w:rPr>
          <w:b/>
          <w:bCs/>
          <w:color w:val="000000"/>
          <w:sz w:val="32"/>
          <w:szCs w:val="32"/>
          <w:u w:val="single"/>
        </w:rPr>
        <w:t>CIAL</w:t>
      </w:r>
      <w:r w:rsidRPr="008F1F4C">
        <w:rPr>
          <w:b/>
          <w:bCs/>
          <w:color w:val="000000"/>
          <w:spacing w:val="-4"/>
          <w:sz w:val="32"/>
          <w:szCs w:val="32"/>
          <w:u w:val="single"/>
        </w:rPr>
        <w:t xml:space="preserve"> </w:t>
      </w:r>
      <w:r w:rsidRPr="008F1F4C">
        <w:rPr>
          <w:b/>
          <w:bCs/>
          <w:color w:val="000000"/>
          <w:sz w:val="32"/>
          <w:szCs w:val="32"/>
          <w:u w:val="single"/>
        </w:rPr>
        <w:t>PR</w:t>
      </w:r>
      <w:r w:rsidRPr="008F1F4C">
        <w:rPr>
          <w:b/>
          <w:bCs/>
          <w:color w:val="000000"/>
          <w:spacing w:val="-3"/>
          <w:sz w:val="32"/>
          <w:szCs w:val="32"/>
          <w:u w:val="single"/>
        </w:rPr>
        <w:t>O</w:t>
      </w:r>
      <w:r w:rsidRPr="008F1F4C">
        <w:rPr>
          <w:b/>
          <w:bCs/>
          <w:color w:val="000000"/>
          <w:sz w:val="32"/>
          <w:szCs w:val="32"/>
          <w:u w:val="single"/>
        </w:rPr>
        <w:t>VI</w:t>
      </w:r>
      <w:r w:rsidRPr="008F1F4C">
        <w:rPr>
          <w:b/>
          <w:bCs/>
          <w:color w:val="000000"/>
          <w:spacing w:val="-3"/>
          <w:sz w:val="32"/>
          <w:szCs w:val="32"/>
          <w:u w:val="single"/>
        </w:rPr>
        <w:t>S</w:t>
      </w:r>
      <w:r w:rsidRPr="008F1F4C">
        <w:rPr>
          <w:b/>
          <w:bCs/>
          <w:color w:val="000000"/>
          <w:sz w:val="32"/>
          <w:szCs w:val="32"/>
          <w:u w:val="single"/>
        </w:rPr>
        <w:t>IONS</w:t>
      </w:r>
    </w:p>
    <w:p w14:paraId="714F8A63" w14:textId="77777777" w:rsidR="008F1F4C" w:rsidRPr="008F1F4C" w:rsidRDefault="008F1F4C" w:rsidP="00CA3571">
      <w:pPr>
        <w:spacing w:line="388" w:lineRule="exact"/>
        <w:ind w:left="2160" w:firstLine="720"/>
        <w:rPr>
          <w:b/>
          <w:bCs/>
          <w:color w:val="000000"/>
          <w:sz w:val="32"/>
          <w:szCs w:val="32"/>
          <w:u w:val="single"/>
        </w:rPr>
      </w:pPr>
    </w:p>
    <w:p w14:paraId="2064A5F9" w14:textId="0AEB50E6" w:rsidR="00EE7B40" w:rsidRPr="008F1F4C" w:rsidRDefault="00CA3571" w:rsidP="00CA3571">
      <w:pPr>
        <w:spacing w:line="275" w:lineRule="exact"/>
        <w:ind w:left="2880" w:firstLine="720"/>
        <w:rPr>
          <w:b/>
          <w:bCs/>
          <w:color w:val="000000"/>
          <w:sz w:val="28"/>
          <w:szCs w:val="28"/>
          <w:u w:val="single"/>
        </w:rPr>
      </w:pPr>
      <w:r w:rsidRPr="008F1F4C">
        <w:rPr>
          <w:b/>
          <w:bCs/>
          <w:color w:val="000000"/>
          <w:sz w:val="28"/>
          <w:szCs w:val="28"/>
        </w:rPr>
        <w:t xml:space="preserve">    </w:t>
      </w:r>
      <w:r w:rsidR="00EE7B40" w:rsidRPr="008F1F4C">
        <w:rPr>
          <w:b/>
          <w:bCs/>
          <w:color w:val="000000"/>
          <w:sz w:val="28"/>
          <w:szCs w:val="28"/>
          <w:u w:val="single"/>
        </w:rPr>
        <w:t>GENERAL</w:t>
      </w:r>
    </w:p>
    <w:p w14:paraId="503FF8E7" w14:textId="77777777" w:rsidR="00EE7B40" w:rsidRDefault="00EE7B40" w:rsidP="00B742C5">
      <w:pPr>
        <w:spacing w:line="275" w:lineRule="exact"/>
        <w:ind w:left="3600" w:firstLine="720"/>
        <w:rPr>
          <w:color w:val="010302"/>
        </w:rPr>
      </w:pPr>
    </w:p>
    <w:p w14:paraId="413C9FA4" w14:textId="5E35EA9A" w:rsidR="00EE7B40" w:rsidRDefault="00EE7B40" w:rsidP="00E849B5">
      <w:pPr>
        <w:spacing w:before="89" w:line="230" w:lineRule="exact"/>
        <w:ind w:right="511"/>
        <w:jc w:val="both"/>
        <w:rPr>
          <w:color w:val="010302"/>
        </w:rPr>
      </w:pPr>
      <w:r>
        <w:rPr>
          <w:color w:val="000000"/>
        </w:rPr>
        <w:t>All awards shall be made sub</w:t>
      </w:r>
      <w:r>
        <w:rPr>
          <w:color w:val="000000"/>
          <w:spacing w:val="-3"/>
        </w:rPr>
        <w:t>j</w:t>
      </w:r>
      <w:r>
        <w:rPr>
          <w:color w:val="000000"/>
        </w:rPr>
        <w:t>ect to the approval of the Ne</w:t>
      </w:r>
      <w:r>
        <w:rPr>
          <w:color w:val="000000"/>
          <w:spacing w:val="-3"/>
        </w:rPr>
        <w:t>w</w:t>
      </w:r>
      <w:r>
        <w:rPr>
          <w:color w:val="000000"/>
        </w:rPr>
        <w:t xml:space="preserve"> Jersey Department of Transportation.  No construction sha</w:t>
      </w:r>
      <w:r>
        <w:rPr>
          <w:color w:val="000000"/>
          <w:spacing w:val="-3"/>
        </w:rPr>
        <w:t>l</w:t>
      </w:r>
      <w:r>
        <w:rPr>
          <w:color w:val="000000"/>
        </w:rPr>
        <w:t xml:space="preserve">l start </w:t>
      </w:r>
      <w:r w:rsidRPr="003642DC">
        <w:rPr>
          <w:color w:val="000000"/>
        </w:rPr>
        <w:t xml:space="preserve">before approval of said </w:t>
      </w:r>
      <w:r w:rsidR="00307D7A" w:rsidRPr="003642DC">
        <w:rPr>
          <w:color w:val="000000"/>
          <w:spacing w:val="-3"/>
        </w:rPr>
        <w:t>a</w:t>
      </w:r>
      <w:r w:rsidR="00307D7A" w:rsidRPr="003642DC">
        <w:rPr>
          <w:color w:val="000000"/>
        </w:rPr>
        <w:t>ward</w:t>
      </w:r>
      <w:r w:rsidR="00307D7A">
        <w:rPr>
          <w:color w:val="000000"/>
        </w:rPr>
        <w:t xml:space="preserve"> by</w:t>
      </w:r>
      <w:r>
        <w:rPr>
          <w:color w:val="000000"/>
        </w:rPr>
        <w:t xml:space="preserve"> </w:t>
      </w:r>
      <w:r>
        <w:rPr>
          <w:color w:val="000000"/>
          <w:spacing w:val="-3"/>
        </w:rPr>
        <w:t>t</w:t>
      </w:r>
      <w:r>
        <w:rPr>
          <w:color w:val="000000"/>
        </w:rPr>
        <w:t>he New Jersey Dep</w:t>
      </w:r>
      <w:r>
        <w:rPr>
          <w:color w:val="000000"/>
          <w:spacing w:val="-3"/>
        </w:rPr>
        <w:t>a</w:t>
      </w:r>
      <w:r>
        <w:rPr>
          <w:color w:val="000000"/>
        </w:rPr>
        <w:t xml:space="preserve">rtment of Transportation </w:t>
      </w:r>
      <w:r w:rsidRPr="00B742C5">
        <w:rPr>
          <w:color w:val="000000"/>
        </w:rPr>
        <w:t>and execution of the</w:t>
      </w:r>
      <w:r w:rsidRPr="003C6607">
        <w:rPr>
          <w:color w:val="000000"/>
        </w:rPr>
        <w:t xml:space="preserve"> </w:t>
      </w:r>
      <w:r w:rsidRPr="00B742C5">
        <w:rPr>
          <w:color w:val="000000"/>
        </w:rPr>
        <w:t xml:space="preserve">Federal Project Agreement between the NJDOT and </w:t>
      </w:r>
      <w:r w:rsidRPr="00B200CC">
        <w:t xml:space="preserve">the </w:t>
      </w:r>
      <w:r w:rsidR="00B200CC" w:rsidRPr="00B200CC">
        <w:t>LPA.</w:t>
      </w:r>
      <w:r w:rsidRPr="00B742C5">
        <w:rPr>
          <w:color w:val="000000"/>
        </w:rPr>
        <w:t xml:space="preserve"> </w:t>
      </w:r>
      <w:r w:rsidRPr="003C6607">
        <w:rPr>
          <w:color w:val="000000"/>
        </w:rPr>
        <w:t xml:space="preserve">Prior to the start of construction, the contractor must submit the </w:t>
      </w:r>
      <w:r w:rsidR="00B200CC" w:rsidRPr="003C6607">
        <w:rPr>
          <w:color w:val="000000"/>
        </w:rPr>
        <w:t>following</w:t>
      </w:r>
      <w:r w:rsidR="00B200CC" w:rsidRPr="00B742C5">
        <w:rPr>
          <w:color w:val="000000"/>
        </w:rPr>
        <w:t xml:space="preserve"> </w:t>
      </w:r>
      <w:r w:rsidR="00B200CC" w:rsidRPr="003C6607">
        <w:rPr>
          <w:color w:val="000000"/>
        </w:rPr>
        <w:t>Material</w:t>
      </w:r>
      <w:r w:rsidRPr="003C6607">
        <w:rPr>
          <w:color w:val="000000"/>
        </w:rPr>
        <w:t xml:space="preserve"> Questionnaires, DC-2891 and SA-11, listing all sources of materials.  Any materials used on the project from a non-</w:t>
      </w:r>
      <w:r w:rsidRPr="003C6607">
        <w:rPr>
          <w:color w:val="000000"/>
          <w:spacing w:val="-3"/>
        </w:rPr>
        <w:t>a</w:t>
      </w:r>
      <w:r w:rsidRPr="003C6607">
        <w:rPr>
          <w:color w:val="000000"/>
        </w:rPr>
        <w:t>pproved New Jer</w:t>
      </w:r>
      <w:r w:rsidRPr="003C6607">
        <w:rPr>
          <w:color w:val="000000"/>
          <w:spacing w:val="-4"/>
        </w:rPr>
        <w:t>s</w:t>
      </w:r>
      <w:r w:rsidRPr="003C6607">
        <w:rPr>
          <w:color w:val="000000"/>
        </w:rPr>
        <w:t>ey Department of Tr</w:t>
      </w:r>
      <w:r w:rsidRPr="003C6607">
        <w:rPr>
          <w:color w:val="000000"/>
          <w:spacing w:val="-3"/>
        </w:rPr>
        <w:t>a</w:t>
      </w:r>
      <w:r w:rsidRPr="003C6607">
        <w:rPr>
          <w:color w:val="000000"/>
        </w:rPr>
        <w:t>nsportat</w:t>
      </w:r>
      <w:r w:rsidRPr="003C6607">
        <w:rPr>
          <w:color w:val="000000"/>
          <w:spacing w:val="-3"/>
        </w:rPr>
        <w:t>i</w:t>
      </w:r>
      <w:r w:rsidRPr="003C6607">
        <w:rPr>
          <w:color w:val="000000"/>
        </w:rPr>
        <w:t>on source will b</w:t>
      </w:r>
      <w:r w:rsidRPr="003C6607">
        <w:rPr>
          <w:color w:val="000000"/>
          <w:spacing w:val="-3"/>
        </w:rPr>
        <w:t>e</w:t>
      </w:r>
      <w:r w:rsidRPr="003C6607">
        <w:rPr>
          <w:color w:val="000000"/>
        </w:rPr>
        <w:t xml:space="preserve"> consider</w:t>
      </w:r>
      <w:r w:rsidRPr="003C6607">
        <w:rPr>
          <w:color w:val="000000"/>
          <w:spacing w:val="-3"/>
        </w:rPr>
        <w:t>e</w:t>
      </w:r>
      <w:r w:rsidRPr="003C6607">
        <w:rPr>
          <w:color w:val="000000"/>
        </w:rPr>
        <w:t xml:space="preserve">d non-participating.   </w:t>
      </w:r>
      <w:r w:rsidRPr="00B742C5">
        <w:rPr>
          <w:color w:val="000000"/>
        </w:rPr>
        <w:t>The LPA must notify t</w:t>
      </w:r>
      <w:r w:rsidRPr="00B742C5">
        <w:rPr>
          <w:color w:val="000000"/>
          <w:spacing w:val="-3"/>
        </w:rPr>
        <w:t>he</w:t>
      </w:r>
      <w:r w:rsidRPr="00B742C5">
        <w:rPr>
          <w:color w:val="000000"/>
        </w:rPr>
        <w:t xml:space="preserve"> District Office, Division of Loc</w:t>
      </w:r>
      <w:r w:rsidRPr="00B742C5">
        <w:rPr>
          <w:color w:val="000000"/>
          <w:spacing w:val="-3"/>
        </w:rPr>
        <w:t>a</w:t>
      </w:r>
      <w:r w:rsidRPr="00B742C5">
        <w:rPr>
          <w:color w:val="000000"/>
        </w:rPr>
        <w:t>l Aid and Economic Development of the</w:t>
      </w:r>
      <w:r w:rsidRPr="00B742C5">
        <w:rPr>
          <w:color w:val="000000"/>
          <w:spacing w:val="-3"/>
        </w:rPr>
        <w:t xml:space="preserve"> </w:t>
      </w:r>
      <w:r w:rsidRPr="00B742C5">
        <w:rPr>
          <w:color w:val="000000"/>
        </w:rPr>
        <w:t xml:space="preserve">construction </w:t>
      </w:r>
      <w:r w:rsidRPr="00B742C5">
        <w:rPr>
          <w:color w:val="000000"/>
          <w:spacing w:val="-3"/>
        </w:rPr>
        <w:t>c</w:t>
      </w:r>
      <w:r w:rsidRPr="00B742C5">
        <w:rPr>
          <w:color w:val="000000"/>
        </w:rPr>
        <w:t>ommen</w:t>
      </w:r>
      <w:r w:rsidRPr="00B742C5">
        <w:rPr>
          <w:color w:val="000000"/>
          <w:spacing w:val="-3"/>
        </w:rPr>
        <w:t>c</w:t>
      </w:r>
      <w:r w:rsidRPr="00B742C5">
        <w:rPr>
          <w:color w:val="000000"/>
        </w:rPr>
        <w:t>ement date at least five (5) ca</w:t>
      </w:r>
      <w:r w:rsidRPr="00B742C5">
        <w:rPr>
          <w:color w:val="000000"/>
          <w:spacing w:val="-3"/>
        </w:rPr>
        <w:t>l</w:t>
      </w:r>
      <w:r w:rsidRPr="00B742C5">
        <w:rPr>
          <w:color w:val="000000"/>
        </w:rPr>
        <w:t>endar d</w:t>
      </w:r>
      <w:r w:rsidRPr="00B742C5">
        <w:rPr>
          <w:color w:val="000000"/>
          <w:spacing w:val="-3"/>
        </w:rPr>
        <w:t>a</w:t>
      </w:r>
      <w:r w:rsidRPr="00B742C5">
        <w:rPr>
          <w:color w:val="000000"/>
        </w:rPr>
        <w:t>ys prior to the proposed start of construction and the actual construction start date once it is known.</w:t>
      </w:r>
      <w:r>
        <w:rPr>
          <w:color w:val="000000"/>
        </w:rPr>
        <w:t xml:space="preserve">   </w:t>
      </w:r>
    </w:p>
    <w:p w14:paraId="4DC53BBB" w14:textId="0CFA2D88" w:rsidR="00EE7B40" w:rsidRDefault="00EE7B40" w:rsidP="00E849B5">
      <w:pPr>
        <w:spacing w:line="268" w:lineRule="exact"/>
        <w:jc w:val="both"/>
        <w:rPr>
          <w:color w:val="010302"/>
        </w:rPr>
      </w:pPr>
    </w:p>
    <w:p w14:paraId="0D159CF0" w14:textId="3F1D7BCE" w:rsidR="00A07547" w:rsidRDefault="00A07547" w:rsidP="00E849B5">
      <w:pPr>
        <w:spacing w:line="268" w:lineRule="exact"/>
        <w:jc w:val="both"/>
        <w:rPr>
          <w:color w:val="010302"/>
        </w:rPr>
      </w:pPr>
      <w:r>
        <w:rPr>
          <w:color w:val="010302"/>
        </w:rPr>
        <w:t xml:space="preserve">Award of contract and subletting will not be permitted to, material will not be permitted from, and use of </w:t>
      </w:r>
      <w:r w:rsidR="004538DB">
        <w:rPr>
          <w:color w:val="010302"/>
        </w:rPr>
        <w:t>equipment will not be permitted that is owned and/or operated by, firms and individuals</w:t>
      </w:r>
      <w:r w:rsidR="00E02FD1">
        <w:rPr>
          <w:color w:val="010302"/>
        </w:rPr>
        <w:t xml:space="preserve"> included in the report of suspensions, debarments and disqualifications of firms and individuals as maintained by the Department of the Treasury, Division of Purchas &amp; Property</w:t>
      </w:r>
      <w:r w:rsidR="00360881">
        <w:rPr>
          <w:color w:val="010302"/>
        </w:rPr>
        <w:t>, Award of Contract Compliance &amp; Administration, Trenton NJ  08</w:t>
      </w:r>
      <w:r w:rsidR="00811823">
        <w:rPr>
          <w:color w:val="010302"/>
        </w:rPr>
        <w:t>625 (609-292-5400).</w:t>
      </w:r>
    </w:p>
    <w:p w14:paraId="268841C1" w14:textId="209700EE" w:rsidR="00986B02" w:rsidRDefault="00574B59" w:rsidP="00E849B5">
      <w:pPr>
        <w:spacing w:line="268" w:lineRule="exact"/>
        <w:jc w:val="both"/>
        <w:rPr>
          <w:color w:val="010302"/>
        </w:rPr>
      </w:pPr>
      <w:hyperlink r:id="rId12" w:history="1">
        <w:r w:rsidRPr="00451329">
          <w:rPr>
            <w:rStyle w:val="Hyperlink"/>
          </w:rPr>
          <w:t>https://www.nj.gov/labor/wageandhour/registration-permits/register/debarmentlist.shtml</w:t>
        </w:r>
      </w:hyperlink>
    </w:p>
    <w:p w14:paraId="2231B14E" w14:textId="77777777" w:rsidR="00986B02" w:rsidRDefault="00986B02" w:rsidP="00E849B5">
      <w:pPr>
        <w:spacing w:line="268" w:lineRule="exact"/>
        <w:jc w:val="both"/>
        <w:rPr>
          <w:color w:val="010302"/>
        </w:rPr>
      </w:pPr>
    </w:p>
    <w:p w14:paraId="63DFB877" w14:textId="25455E95" w:rsidR="00C90368" w:rsidRDefault="00C90368" w:rsidP="00E849B5">
      <w:pPr>
        <w:spacing w:line="268" w:lineRule="exact"/>
        <w:jc w:val="both"/>
        <w:rPr>
          <w:color w:val="010302"/>
        </w:rPr>
      </w:pPr>
      <w:r>
        <w:rPr>
          <w:color w:val="010302"/>
        </w:rPr>
        <w:t xml:space="preserve">And the Federal Government’s System for Award Management (SAM), located at </w:t>
      </w:r>
      <w:r w:rsidR="006B327A">
        <w:rPr>
          <w:color w:val="010302"/>
        </w:rPr>
        <w:t xml:space="preserve"> </w:t>
      </w:r>
      <w:hyperlink r:id="rId13" w:history="1">
        <w:r w:rsidR="00E145FE" w:rsidRPr="00451329">
          <w:rPr>
            <w:rStyle w:val="Hyperlink"/>
          </w:rPr>
          <w:t>http://www.sam.gov/SAM/</w:t>
        </w:r>
      </w:hyperlink>
      <w:r w:rsidR="00E145FE">
        <w:rPr>
          <w:color w:val="010302"/>
        </w:rPr>
        <w:t xml:space="preserve"> for federally assisted contracts.</w:t>
      </w:r>
    </w:p>
    <w:p w14:paraId="470F144F" w14:textId="77777777" w:rsidR="00EE7B40" w:rsidRDefault="00EE7B40" w:rsidP="00E849B5">
      <w:pPr>
        <w:spacing w:before="110" w:line="230" w:lineRule="exact"/>
        <w:ind w:right="468"/>
        <w:jc w:val="both"/>
        <w:rPr>
          <w:color w:val="000000"/>
        </w:rPr>
      </w:pPr>
      <w:r w:rsidRPr="003C6607">
        <w:rPr>
          <w:color w:val="000000"/>
        </w:rPr>
        <w:t>Payment for a pay</w:t>
      </w:r>
      <w:r w:rsidRPr="00452030">
        <w:rPr>
          <w:color w:val="000000"/>
        </w:rPr>
        <w:t xml:space="preserve"> item in the proposal includes all the compensation that will be made for the work of that item as described in th</w:t>
      </w:r>
      <w:r w:rsidRPr="00452030">
        <w:rPr>
          <w:color w:val="000000"/>
          <w:spacing w:val="-3"/>
        </w:rPr>
        <w:t>e</w:t>
      </w:r>
      <w:r w:rsidRPr="00452030">
        <w:rPr>
          <w:color w:val="000000"/>
        </w:rPr>
        <w:t xml:space="preserve"> contract documents unless the "measurem</w:t>
      </w:r>
      <w:r w:rsidRPr="00452030">
        <w:rPr>
          <w:color w:val="000000"/>
          <w:spacing w:val="-3"/>
        </w:rPr>
        <w:t>e</w:t>
      </w:r>
      <w:r w:rsidRPr="00452030">
        <w:rPr>
          <w:color w:val="000000"/>
        </w:rPr>
        <w:t>nt and payment" cl</w:t>
      </w:r>
      <w:r w:rsidRPr="00452030">
        <w:rPr>
          <w:color w:val="000000"/>
          <w:spacing w:val="-3"/>
        </w:rPr>
        <w:t>a</w:t>
      </w:r>
      <w:r w:rsidRPr="00452030">
        <w:rPr>
          <w:color w:val="000000"/>
        </w:rPr>
        <w:t>use provides that certain work essential to that item will be paid for und</w:t>
      </w:r>
      <w:r w:rsidRPr="00452030">
        <w:rPr>
          <w:color w:val="000000"/>
          <w:spacing w:val="-3"/>
        </w:rPr>
        <w:t>e</w:t>
      </w:r>
      <w:r w:rsidRPr="00452030">
        <w:rPr>
          <w:color w:val="000000"/>
        </w:rPr>
        <w:t>r anoth</w:t>
      </w:r>
      <w:r w:rsidRPr="00452030">
        <w:rPr>
          <w:color w:val="000000"/>
          <w:spacing w:val="-3"/>
        </w:rPr>
        <w:t>e</w:t>
      </w:r>
      <w:r w:rsidRPr="00452030">
        <w:rPr>
          <w:color w:val="000000"/>
        </w:rPr>
        <w:t>r pay item.</w:t>
      </w:r>
    </w:p>
    <w:p w14:paraId="288AEBC6" w14:textId="77777777" w:rsidR="00EE7B40" w:rsidRDefault="00EE7B40" w:rsidP="00E849B5">
      <w:pPr>
        <w:spacing w:before="110" w:line="230" w:lineRule="exact"/>
        <w:ind w:left="915" w:right="468"/>
        <w:jc w:val="both"/>
        <w:rPr>
          <w:color w:val="010302"/>
        </w:rPr>
      </w:pPr>
      <w:r>
        <w:rPr>
          <w:color w:val="000000"/>
        </w:rPr>
        <w:t xml:space="preserve">     </w:t>
      </w:r>
    </w:p>
    <w:p w14:paraId="7483D2EF" w14:textId="77777777" w:rsidR="00EE7B40" w:rsidRDefault="00EE7B40" w:rsidP="00E849B5">
      <w:pPr>
        <w:spacing w:line="230" w:lineRule="exact"/>
        <w:ind w:right="468"/>
        <w:jc w:val="both"/>
        <w:rPr>
          <w:color w:val="010302"/>
        </w:rPr>
      </w:pPr>
      <w:r>
        <w:rPr>
          <w:color w:val="000000"/>
        </w:rPr>
        <w:t>Whenever any section, subse</w:t>
      </w:r>
      <w:r>
        <w:rPr>
          <w:color w:val="000000"/>
          <w:spacing w:val="-3"/>
        </w:rPr>
        <w:t>c</w:t>
      </w:r>
      <w:r>
        <w:rPr>
          <w:color w:val="000000"/>
        </w:rPr>
        <w:t>tion, subpar</w:t>
      </w:r>
      <w:r>
        <w:rPr>
          <w:color w:val="000000"/>
          <w:spacing w:val="-3"/>
        </w:rPr>
        <w:t>t</w:t>
      </w:r>
      <w:r>
        <w:rPr>
          <w:color w:val="000000"/>
        </w:rPr>
        <w:t xml:space="preserve"> or subheading is amended by such terms as ch</w:t>
      </w:r>
      <w:r>
        <w:rPr>
          <w:color w:val="000000"/>
          <w:spacing w:val="-3"/>
        </w:rPr>
        <w:t>a</w:t>
      </w:r>
      <w:r>
        <w:rPr>
          <w:color w:val="000000"/>
        </w:rPr>
        <w:t>nged to, deleted or added it is construed to mean that it am</w:t>
      </w:r>
      <w:r>
        <w:rPr>
          <w:color w:val="000000"/>
          <w:spacing w:val="-3"/>
        </w:rPr>
        <w:t>e</w:t>
      </w:r>
      <w:r>
        <w:rPr>
          <w:color w:val="000000"/>
        </w:rPr>
        <w:t xml:space="preserve">nds that section, subsection, </w:t>
      </w:r>
      <w:r>
        <w:rPr>
          <w:color w:val="000000"/>
          <w:spacing w:val="-4"/>
        </w:rPr>
        <w:t>s</w:t>
      </w:r>
      <w:r>
        <w:rPr>
          <w:color w:val="000000"/>
        </w:rPr>
        <w:t xml:space="preserve">ubpart or subheading of the 2019 Standard Specifications unless otherwise noted.   </w:t>
      </w:r>
    </w:p>
    <w:p w14:paraId="00400A06" w14:textId="77777777" w:rsidR="00EE7B40" w:rsidRDefault="00EE7B40" w:rsidP="00E849B5">
      <w:pPr>
        <w:spacing w:line="268" w:lineRule="exact"/>
        <w:ind w:left="919"/>
        <w:jc w:val="both"/>
        <w:rPr>
          <w:color w:val="010302"/>
        </w:rPr>
      </w:pPr>
      <w:r>
        <w:rPr>
          <w:color w:val="000000"/>
        </w:rPr>
        <w:t xml:space="preserve">   </w:t>
      </w:r>
    </w:p>
    <w:p w14:paraId="33CD2A93" w14:textId="77777777" w:rsidR="00EE7B40" w:rsidRDefault="00EE7B40" w:rsidP="00E849B5">
      <w:pPr>
        <w:spacing w:line="230" w:lineRule="exact"/>
        <w:ind w:right="468"/>
        <w:jc w:val="both"/>
        <w:rPr>
          <w:color w:val="010302"/>
        </w:rPr>
      </w:pPr>
      <w:r>
        <w:rPr>
          <w:color w:val="000000"/>
        </w:rPr>
        <w:t>Whenever ref</w:t>
      </w:r>
      <w:r>
        <w:rPr>
          <w:color w:val="000000"/>
          <w:spacing w:val="-3"/>
        </w:rPr>
        <w:t>e</w:t>
      </w:r>
      <w:r>
        <w:rPr>
          <w:color w:val="000000"/>
        </w:rPr>
        <w:t>rence to page number is mad</w:t>
      </w:r>
      <w:r>
        <w:rPr>
          <w:color w:val="000000"/>
          <w:spacing w:val="-3"/>
        </w:rPr>
        <w:t>e</w:t>
      </w:r>
      <w:r>
        <w:rPr>
          <w:color w:val="000000"/>
        </w:rPr>
        <w:t xml:space="preserve">, it is construed to refer to the 2019 Standard </w:t>
      </w:r>
      <w:r>
        <w:rPr>
          <w:color w:val="000000"/>
          <w:spacing w:val="-3"/>
        </w:rPr>
        <w:t>S</w:t>
      </w:r>
      <w:r>
        <w:rPr>
          <w:color w:val="000000"/>
        </w:rPr>
        <w:t xml:space="preserve">pecifications unless otherwise noted.   </w:t>
      </w:r>
    </w:p>
    <w:p w14:paraId="60E70B30" w14:textId="77777777" w:rsidR="00EE7B40" w:rsidRDefault="00EE7B40" w:rsidP="00E849B5">
      <w:pPr>
        <w:spacing w:line="268" w:lineRule="exact"/>
        <w:ind w:left="919"/>
        <w:jc w:val="both"/>
        <w:rPr>
          <w:color w:val="010302"/>
        </w:rPr>
      </w:pPr>
      <w:r>
        <w:rPr>
          <w:color w:val="000000"/>
        </w:rPr>
        <w:t xml:space="preserve">   </w:t>
      </w:r>
    </w:p>
    <w:p w14:paraId="1AA52B19" w14:textId="24938BBA" w:rsidR="00EE7B40" w:rsidRDefault="00EE7B40" w:rsidP="00E849B5">
      <w:pPr>
        <w:spacing w:line="230" w:lineRule="exact"/>
        <w:ind w:right="468"/>
        <w:jc w:val="both"/>
        <w:rPr>
          <w:color w:val="010302"/>
        </w:rPr>
      </w:pPr>
      <w:r w:rsidRPr="003C6607">
        <w:rPr>
          <w:color w:val="000000"/>
        </w:rPr>
        <w:t xml:space="preserve">Henceforth </w:t>
      </w:r>
      <w:r w:rsidRPr="003C6607">
        <w:rPr>
          <w:color w:val="000000"/>
          <w:spacing w:val="-3"/>
        </w:rPr>
        <w:t>i</w:t>
      </w:r>
      <w:r w:rsidRPr="003C6607">
        <w:rPr>
          <w:color w:val="000000"/>
        </w:rPr>
        <w:t>n these special provisions wh</w:t>
      </w:r>
      <w:r w:rsidRPr="003C6607">
        <w:rPr>
          <w:color w:val="000000"/>
          <w:spacing w:val="-3"/>
        </w:rPr>
        <w:t>e</w:t>
      </w:r>
      <w:r w:rsidRPr="003C6607">
        <w:rPr>
          <w:color w:val="000000"/>
        </w:rPr>
        <w:t xml:space="preserve">never reference to the </w:t>
      </w:r>
      <w:proofErr w:type="gramStart"/>
      <w:r w:rsidRPr="003C6607">
        <w:rPr>
          <w:color w:val="000000"/>
        </w:rPr>
        <w:t>State,</w:t>
      </w:r>
      <w:proofErr w:type="gramEnd"/>
      <w:r w:rsidRPr="003C6607">
        <w:rPr>
          <w:color w:val="000000"/>
        </w:rPr>
        <w:t xml:space="preserve"> </w:t>
      </w:r>
      <w:r w:rsidRPr="007C7CFF">
        <w:rPr>
          <w:color w:val="000000"/>
        </w:rPr>
        <w:t>Dep</w:t>
      </w:r>
      <w:r w:rsidRPr="007C7CFF">
        <w:rPr>
          <w:color w:val="000000"/>
          <w:spacing w:val="-3"/>
        </w:rPr>
        <w:t>a</w:t>
      </w:r>
      <w:r w:rsidRPr="007C7CFF">
        <w:rPr>
          <w:color w:val="000000"/>
        </w:rPr>
        <w:t>rtm</w:t>
      </w:r>
      <w:r w:rsidRPr="007C7CFF">
        <w:rPr>
          <w:color w:val="000000"/>
          <w:spacing w:val="-3"/>
        </w:rPr>
        <w:t>e</w:t>
      </w:r>
      <w:r w:rsidRPr="007C7CFF">
        <w:rPr>
          <w:color w:val="000000"/>
        </w:rPr>
        <w:t xml:space="preserve">nt, </w:t>
      </w:r>
      <w:r w:rsidR="00A746EC" w:rsidRPr="007C7CFF">
        <w:rPr>
          <w:color w:val="000000"/>
        </w:rPr>
        <w:t>Regional Construction Engineer</w:t>
      </w:r>
      <w:r w:rsidR="00A746EC">
        <w:rPr>
          <w:color w:val="000000"/>
        </w:rPr>
        <w:t xml:space="preserve">, </w:t>
      </w:r>
      <w:r w:rsidRPr="003C6607">
        <w:rPr>
          <w:color w:val="000000"/>
        </w:rPr>
        <w:t xml:space="preserve">ME, </w:t>
      </w:r>
      <w:r w:rsidR="00CD3D5C">
        <w:rPr>
          <w:color w:val="000000"/>
        </w:rPr>
        <w:t>or R</w:t>
      </w:r>
      <w:r w:rsidRPr="00B742C5">
        <w:rPr>
          <w:color w:val="000000"/>
        </w:rPr>
        <w:t>E</w:t>
      </w:r>
      <w:r w:rsidR="0028263E">
        <w:rPr>
          <w:color w:val="000000"/>
        </w:rPr>
        <w:t xml:space="preserve"> </w:t>
      </w:r>
      <w:r w:rsidRPr="003C6607">
        <w:rPr>
          <w:color w:val="000000"/>
        </w:rPr>
        <w:t xml:space="preserve">is made, it is construed </w:t>
      </w:r>
      <w:r w:rsidRPr="003C6607">
        <w:rPr>
          <w:color w:val="000000"/>
          <w:spacing w:val="-3"/>
        </w:rPr>
        <w:t>t</w:t>
      </w:r>
      <w:r w:rsidRPr="003C6607">
        <w:rPr>
          <w:color w:val="000000"/>
        </w:rPr>
        <w:t xml:space="preserve">o mean </w:t>
      </w:r>
      <w:r w:rsidRPr="003C6607">
        <w:rPr>
          <w:color w:val="000000"/>
          <w:spacing w:val="-3"/>
        </w:rPr>
        <w:t>t</w:t>
      </w:r>
      <w:r w:rsidRPr="003C6607">
        <w:rPr>
          <w:color w:val="000000"/>
        </w:rPr>
        <w:t xml:space="preserve">he </w:t>
      </w:r>
      <w:proofErr w:type="gramStart"/>
      <w:r w:rsidRPr="003C6607">
        <w:rPr>
          <w:color w:val="000000"/>
        </w:rPr>
        <w:t>particular municipality</w:t>
      </w:r>
      <w:proofErr w:type="gramEnd"/>
      <w:r w:rsidRPr="003C6607">
        <w:rPr>
          <w:color w:val="000000"/>
        </w:rPr>
        <w:t xml:space="preserve"> </w:t>
      </w:r>
      <w:r w:rsidRPr="00B742C5">
        <w:t xml:space="preserve">or </w:t>
      </w:r>
      <w:r w:rsidRPr="00B742C5">
        <w:rPr>
          <w:spacing w:val="-3"/>
        </w:rPr>
        <w:t>c</w:t>
      </w:r>
      <w:r w:rsidRPr="00B742C5">
        <w:t xml:space="preserve">ounty, or their representative, </w:t>
      </w:r>
      <w:r w:rsidRPr="003C6607">
        <w:rPr>
          <w:color w:val="000000"/>
          <w:spacing w:val="-3"/>
        </w:rPr>
        <w:t>e</w:t>
      </w:r>
      <w:r w:rsidRPr="003C6607">
        <w:rPr>
          <w:color w:val="000000"/>
        </w:rPr>
        <w:t xml:space="preserve">xecuting this contract </w:t>
      </w:r>
      <w:r w:rsidRPr="00B742C5">
        <w:rPr>
          <w:color w:val="000000"/>
        </w:rPr>
        <w:t xml:space="preserve">unless otherwise noted.   </w:t>
      </w:r>
    </w:p>
    <w:p w14:paraId="4D731ED2" w14:textId="77777777" w:rsidR="00EE7B40" w:rsidRDefault="00EE7B40" w:rsidP="00E849B5">
      <w:pPr>
        <w:spacing w:line="268" w:lineRule="exact"/>
        <w:ind w:left="919"/>
        <w:jc w:val="both"/>
        <w:rPr>
          <w:color w:val="010302"/>
        </w:rPr>
      </w:pPr>
      <w:r>
        <w:rPr>
          <w:color w:val="000000"/>
        </w:rPr>
        <w:t xml:space="preserve">   </w:t>
      </w:r>
    </w:p>
    <w:p w14:paraId="547235BB" w14:textId="77777777" w:rsidR="00EE7B40" w:rsidRDefault="00EE7B40" w:rsidP="00E849B5">
      <w:pPr>
        <w:spacing w:line="268" w:lineRule="exact"/>
        <w:jc w:val="both"/>
        <w:rPr>
          <w:color w:val="010302"/>
        </w:rPr>
      </w:pPr>
      <w:r>
        <w:rPr>
          <w:color w:val="000000"/>
        </w:rPr>
        <w:t>Whenever ref</w:t>
      </w:r>
      <w:r>
        <w:rPr>
          <w:color w:val="000000"/>
          <w:spacing w:val="-3"/>
        </w:rPr>
        <w:t>e</w:t>
      </w:r>
      <w:r>
        <w:rPr>
          <w:color w:val="000000"/>
        </w:rPr>
        <w:t>rence to Title 27 is made, it is construed to mean Title 40</w:t>
      </w:r>
      <w:r>
        <w:rPr>
          <w:color w:val="000000"/>
          <w:spacing w:val="-3"/>
        </w:rPr>
        <w:t>.</w:t>
      </w:r>
      <w:r>
        <w:rPr>
          <w:color w:val="000000"/>
        </w:rPr>
        <w:t xml:space="preserve">  </w:t>
      </w:r>
    </w:p>
    <w:p w14:paraId="3C841FCD" w14:textId="77777777" w:rsidR="00EE7B40" w:rsidRDefault="00EE7B40" w:rsidP="00E849B5">
      <w:pPr>
        <w:jc w:val="both"/>
        <w:rPr>
          <w:color w:val="000000" w:themeColor="text1"/>
          <w:sz w:val="24"/>
          <w:szCs w:val="24"/>
        </w:rPr>
      </w:pPr>
    </w:p>
    <w:p w14:paraId="33C4BF49" w14:textId="77777777" w:rsidR="00EE7B40" w:rsidRDefault="00EE7B40" w:rsidP="00EE7B40">
      <w:pPr>
        <w:rPr>
          <w:color w:val="000000" w:themeColor="text1"/>
          <w:sz w:val="24"/>
          <w:szCs w:val="24"/>
        </w:rPr>
      </w:pPr>
    </w:p>
    <w:p w14:paraId="4B224E86" w14:textId="059337A8" w:rsidR="00EE7B40" w:rsidRDefault="00EE7B40" w:rsidP="00EE7B40">
      <w:pPr>
        <w:rPr>
          <w:color w:val="000000" w:themeColor="text1"/>
          <w:sz w:val="24"/>
          <w:szCs w:val="24"/>
        </w:rPr>
      </w:pPr>
    </w:p>
    <w:p w14:paraId="7E2B5992" w14:textId="77777777" w:rsidR="00EE7B40" w:rsidRDefault="00EE7B40" w:rsidP="00EE7B40">
      <w:pPr>
        <w:rPr>
          <w:color w:val="000000" w:themeColor="text1"/>
          <w:sz w:val="24"/>
          <w:szCs w:val="24"/>
        </w:rPr>
      </w:pPr>
    </w:p>
    <w:p w14:paraId="60182FA5" w14:textId="77777777" w:rsidR="00EE7B40" w:rsidRDefault="00EE7B40" w:rsidP="00EE7B40">
      <w:pPr>
        <w:rPr>
          <w:color w:val="000000" w:themeColor="text1"/>
          <w:sz w:val="24"/>
          <w:szCs w:val="24"/>
        </w:rPr>
      </w:pPr>
    </w:p>
    <w:p w14:paraId="1AE8C5A7" w14:textId="77777777" w:rsidR="00EE7B40" w:rsidRDefault="00EE7B40" w:rsidP="00EE7B40">
      <w:pPr>
        <w:rPr>
          <w:color w:val="000000" w:themeColor="text1"/>
          <w:sz w:val="24"/>
          <w:szCs w:val="24"/>
        </w:rPr>
      </w:pPr>
    </w:p>
    <w:p w14:paraId="65099D27" w14:textId="77777777" w:rsidR="00CB7E71" w:rsidRDefault="00CB7E71" w:rsidP="00EE7B40">
      <w:pPr>
        <w:rPr>
          <w:color w:val="000000" w:themeColor="text1"/>
          <w:sz w:val="24"/>
          <w:szCs w:val="24"/>
        </w:rPr>
      </w:pPr>
    </w:p>
    <w:p w14:paraId="6EF3630B" w14:textId="77777777" w:rsidR="00EE7B40" w:rsidRDefault="00EE7B40" w:rsidP="00EE7B40">
      <w:pPr>
        <w:rPr>
          <w:color w:val="000000" w:themeColor="text1"/>
          <w:sz w:val="24"/>
          <w:szCs w:val="24"/>
        </w:rPr>
      </w:pPr>
    </w:p>
    <w:p w14:paraId="0A2B92DD" w14:textId="77777777" w:rsidR="00EE7B40" w:rsidRPr="007F2EA7" w:rsidRDefault="00EE7B40" w:rsidP="00EE7B40">
      <w:pPr>
        <w:rPr>
          <w:vanish/>
          <w:color w:val="000000" w:themeColor="text1"/>
          <w:sz w:val="24"/>
          <w:szCs w:val="24"/>
        </w:rPr>
      </w:pPr>
    </w:p>
    <w:p w14:paraId="44ADD11F" w14:textId="77777777" w:rsidR="00EE7B40" w:rsidRPr="007F2EA7" w:rsidRDefault="00EE7B40" w:rsidP="00EE7B40">
      <w:pPr>
        <w:rPr>
          <w:vanish/>
          <w:color w:val="000000" w:themeColor="text1"/>
          <w:sz w:val="24"/>
          <w:szCs w:val="24"/>
        </w:rPr>
      </w:pPr>
    </w:p>
    <w:p w14:paraId="539B946B" w14:textId="205C7A64" w:rsidR="002664F4" w:rsidRPr="007F2EA7" w:rsidRDefault="002664F4" w:rsidP="005D5EDC">
      <w:pPr>
        <w:pStyle w:val="HiddenTextSpec"/>
        <w:tabs>
          <w:tab w:val="right" w:leader="underscore" w:pos="9360"/>
        </w:tabs>
        <w:ind w:right="346"/>
        <w:jc w:val="left"/>
        <w:rPr>
          <w:b/>
        </w:rPr>
      </w:pPr>
      <w:r w:rsidRPr="007F2EA7">
        <w:rPr>
          <w:b/>
        </w:rPr>
        <w:t>PROJECT NAME</w:t>
      </w:r>
    </w:p>
    <w:p w14:paraId="0EB10AB7" w14:textId="07B85CBB" w:rsidR="002664F4" w:rsidRPr="007F2EA7" w:rsidRDefault="002664F4" w:rsidP="005D5EDC">
      <w:pPr>
        <w:pStyle w:val="HiddenTextSpec"/>
        <w:tabs>
          <w:tab w:val="right" w:leader="underscore" w:pos="9360"/>
        </w:tabs>
        <w:ind w:right="346"/>
        <w:jc w:val="left"/>
        <w:rPr>
          <w:b/>
        </w:rPr>
      </w:pPr>
      <w:r w:rsidRPr="007F2EA7">
        <w:rPr>
          <w:b/>
        </w:rPr>
        <w:t>PROJECT LOCATION</w:t>
      </w:r>
    </w:p>
    <w:p w14:paraId="4607B38F" w14:textId="45839A4A" w:rsidR="002664F4" w:rsidRPr="007F2EA7" w:rsidRDefault="002664F4" w:rsidP="005D5EDC">
      <w:pPr>
        <w:pStyle w:val="HiddenTextSpec"/>
        <w:tabs>
          <w:tab w:val="right" w:leader="underscore" w:pos="9360"/>
        </w:tabs>
        <w:ind w:right="346"/>
        <w:jc w:val="left"/>
        <w:rPr>
          <w:b/>
        </w:rPr>
      </w:pPr>
      <w:r w:rsidRPr="007F2EA7">
        <w:rPr>
          <w:b/>
        </w:rPr>
        <w:t>LPA</w:t>
      </w:r>
    </w:p>
    <w:p w14:paraId="2F56CD20" w14:textId="77777777" w:rsidR="005D5EDC" w:rsidRPr="007F2EA7" w:rsidRDefault="005D5EDC" w:rsidP="005D5EDC">
      <w:pPr>
        <w:pStyle w:val="HiddenTextSpec"/>
        <w:tabs>
          <w:tab w:val="right" w:leader="underscore" w:pos="9360"/>
        </w:tabs>
        <w:ind w:right="346"/>
        <w:jc w:val="left"/>
      </w:pPr>
    </w:p>
    <w:tbl>
      <w:tblPr>
        <w:tblW w:w="10041" w:type="dxa"/>
        <w:tblInd w:w="222" w:type="dxa"/>
        <w:tblLook w:val="0000" w:firstRow="0" w:lastRow="0" w:firstColumn="0" w:lastColumn="0" w:noHBand="0" w:noVBand="0"/>
      </w:tblPr>
      <w:tblGrid>
        <w:gridCol w:w="1539"/>
        <w:gridCol w:w="1482"/>
        <w:gridCol w:w="7020"/>
      </w:tblGrid>
      <w:tr w:rsidR="004716AC" w:rsidRPr="007F2EA7" w14:paraId="3E247F57" w14:textId="77777777" w:rsidTr="00A15E18">
        <w:trPr>
          <w:trHeight w:val="315"/>
          <w:hidden/>
        </w:trPr>
        <w:tc>
          <w:tcPr>
            <w:tcW w:w="10041" w:type="dxa"/>
            <w:gridSpan w:val="3"/>
            <w:tcBorders>
              <w:top w:val="nil"/>
              <w:left w:val="nil"/>
              <w:bottom w:val="nil"/>
              <w:right w:val="nil"/>
            </w:tcBorders>
            <w:vAlign w:val="center"/>
          </w:tcPr>
          <w:p w14:paraId="3008013E" w14:textId="77777777" w:rsidR="004716AC" w:rsidRPr="007F2EA7" w:rsidRDefault="004716AC" w:rsidP="00CF2AF1">
            <w:pPr>
              <w:pStyle w:val="HiddenTextSpec"/>
              <w:rPr>
                <w:rFonts w:cs="Arial"/>
                <w:b/>
                <w:bCs/>
                <w:sz w:val="24"/>
                <w:szCs w:val="24"/>
              </w:rPr>
            </w:pPr>
            <w:r w:rsidRPr="007F2EA7">
              <w:rPr>
                <w:b/>
              </w:rPr>
              <w:t>Revisions to 20</w:t>
            </w:r>
            <w:r w:rsidR="006D5BD9" w:rsidRPr="007F2EA7">
              <w:rPr>
                <w:b/>
              </w:rPr>
              <w:t>19</w:t>
            </w:r>
            <w:r w:rsidRPr="007F2EA7">
              <w:rPr>
                <w:b/>
              </w:rPr>
              <w:t xml:space="preserve"> SI:</w:t>
            </w:r>
          </w:p>
        </w:tc>
      </w:tr>
      <w:tr w:rsidR="009F5D9D" w:rsidRPr="007F2EA7" w14:paraId="78AED30E" w14:textId="77777777" w:rsidTr="003C1026">
        <w:trPr>
          <w:trHeight w:val="315"/>
          <w:hidden/>
        </w:trPr>
        <w:tc>
          <w:tcPr>
            <w:tcW w:w="1539" w:type="dxa"/>
            <w:tcBorders>
              <w:top w:val="nil"/>
              <w:left w:val="nil"/>
              <w:bottom w:val="nil"/>
              <w:right w:val="nil"/>
            </w:tcBorders>
            <w:vAlign w:val="center"/>
          </w:tcPr>
          <w:p w14:paraId="1A84959F" w14:textId="77777777" w:rsidR="009F5D9D" w:rsidRPr="007F2EA7" w:rsidRDefault="009F5D9D" w:rsidP="003C1026">
            <w:pPr>
              <w:pStyle w:val="HiddenTextSpec"/>
              <w:rPr>
                <w:b/>
              </w:rPr>
            </w:pPr>
            <w:r w:rsidRPr="007F2EA7">
              <w:rPr>
                <w:b/>
              </w:rPr>
              <w:t>date</w:t>
            </w:r>
          </w:p>
        </w:tc>
        <w:tc>
          <w:tcPr>
            <w:tcW w:w="1482" w:type="dxa"/>
            <w:tcBorders>
              <w:top w:val="nil"/>
              <w:left w:val="nil"/>
              <w:bottom w:val="nil"/>
              <w:right w:val="nil"/>
            </w:tcBorders>
            <w:vAlign w:val="center"/>
          </w:tcPr>
          <w:p w14:paraId="6B6CC59B" w14:textId="77777777" w:rsidR="009F5D9D" w:rsidRPr="007F2EA7" w:rsidRDefault="009F5D9D" w:rsidP="003C1026">
            <w:pPr>
              <w:pStyle w:val="HiddenTextSpec"/>
              <w:rPr>
                <w:b/>
              </w:rPr>
            </w:pPr>
            <w:r w:rsidRPr="007F2EA7">
              <w:rPr>
                <w:b/>
              </w:rPr>
              <w:t>BDC</w:t>
            </w:r>
          </w:p>
        </w:tc>
        <w:tc>
          <w:tcPr>
            <w:tcW w:w="7020" w:type="dxa"/>
            <w:tcBorders>
              <w:top w:val="nil"/>
              <w:left w:val="nil"/>
              <w:bottom w:val="nil"/>
              <w:right w:val="nil"/>
            </w:tcBorders>
            <w:vAlign w:val="center"/>
          </w:tcPr>
          <w:p w14:paraId="46E5CB23" w14:textId="77777777" w:rsidR="009F5D9D" w:rsidRPr="007F2EA7" w:rsidRDefault="009F5D9D" w:rsidP="003C1026">
            <w:pPr>
              <w:pStyle w:val="HiddenTextSpec"/>
              <w:jc w:val="left"/>
              <w:rPr>
                <w:b/>
              </w:rPr>
            </w:pPr>
            <w:r w:rsidRPr="007F2EA7">
              <w:rPr>
                <w:b/>
              </w:rPr>
              <w:t>Description / reason</w:t>
            </w:r>
          </w:p>
        </w:tc>
      </w:tr>
      <w:tr w:rsidR="00B25ED9" w:rsidRPr="004D5D36" w14:paraId="4B0B81BE" w14:textId="77777777" w:rsidTr="00432EC3">
        <w:trPr>
          <w:trHeight w:val="315"/>
          <w:hidden/>
        </w:trPr>
        <w:tc>
          <w:tcPr>
            <w:tcW w:w="1539" w:type="dxa"/>
            <w:tcBorders>
              <w:top w:val="nil"/>
              <w:left w:val="nil"/>
              <w:bottom w:val="nil"/>
              <w:right w:val="nil"/>
            </w:tcBorders>
            <w:vAlign w:val="center"/>
          </w:tcPr>
          <w:p w14:paraId="4FD8AB61" w14:textId="77777777" w:rsidR="00B25ED9" w:rsidRPr="00634A15" w:rsidRDefault="00B25ED9" w:rsidP="00432EC3">
            <w:pPr>
              <w:pStyle w:val="HiddenTextSpec"/>
              <w:rPr>
                <w:b/>
              </w:rPr>
            </w:pPr>
            <w:r>
              <w:rPr>
                <w:b/>
              </w:rPr>
              <w:t>apr 06, 2026</w:t>
            </w:r>
          </w:p>
        </w:tc>
        <w:tc>
          <w:tcPr>
            <w:tcW w:w="1482" w:type="dxa"/>
            <w:tcBorders>
              <w:top w:val="nil"/>
              <w:left w:val="nil"/>
              <w:bottom w:val="nil"/>
              <w:right w:val="nil"/>
            </w:tcBorders>
            <w:vAlign w:val="center"/>
          </w:tcPr>
          <w:p w14:paraId="46337650" w14:textId="77777777" w:rsidR="00B25ED9" w:rsidRPr="00634A15" w:rsidRDefault="00B25ED9" w:rsidP="00432EC3">
            <w:pPr>
              <w:pStyle w:val="HiddenTextSpec"/>
              <w:rPr>
                <w:b/>
              </w:rPr>
            </w:pPr>
            <w:r>
              <w:rPr>
                <w:b/>
              </w:rPr>
              <w:t>bdc25s-24</w:t>
            </w:r>
          </w:p>
        </w:tc>
        <w:tc>
          <w:tcPr>
            <w:tcW w:w="7020" w:type="dxa"/>
            <w:tcBorders>
              <w:top w:val="nil"/>
              <w:left w:val="nil"/>
              <w:bottom w:val="nil"/>
              <w:right w:val="nil"/>
            </w:tcBorders>
            <w:vAlign w:val="center"/>
          </w:tcPr>
          <w:p w14:paraId="3F4EBF3E" w14:textId="77777777" w:rsidR="00B25ED9" w:rsidRPr="00634A15" w:rsidRDefault="00B25ED9" w:rsidP="00432EC3">
            <w:pPr>
              <w:pStyle w:val="HiddenTextSpec"/>
              <w:jc w:val="left"/>
              <w:rPr>
                <w:b/>
              </w:rPr>
            </w:pPr>
            <w:r w:rsidRPr="0019604F">
              <w:rPr>
                <w:b/>
                <w:bCs/>
                <w:szCs w:val="24"/>
              </w:rPr>
              <w:t>Revision</w:t>
            </w:r>
            <w:r>
              <w:rPr>
                <w:b/>
                <w:bCs/>
                <w:szCs w:val="24"/>
              </w:rPr>
              <w:t>s</w:t>
            </w:r>
            <w:r w:rsidRPr="0019604F">
              <w:rPr>
                <w:b/>
                <w:bCs/>
                <w:szCs w:val="24"/>
              </w:rPr>
              <w:t xml:space="preserve"> to Section 65X </w:t>
            </w:r>
            <w:r>
              <w:rPr>
                <w:b/>
                <w:bCs/>
                <w:szCs w:val="24"/>
              </w:rPr>
              <w:t>(</w:t>
            </w:r>
            <w:r w:rsidRPr="0019604F">
              <w:rPr>
                <w:b/>
                <w:bCs/>
                <w:szCs w:val="24"/>
              </w:rPr>
              <w:t>SI2019</w:t>
            </w:r>
            <w:r>
              <w:rPr>
                <w:b/>
                <w:bCs/>
                <w:szCs w:val="24"/>
              </w:rPr>
              <w:t>)</w:t>
            </w:r>
          </w:p>
        </w:tc>
      </w:tr>
      <w:tr w:rsidR="00B25ED9" w:rsidRPr="004D5D36" w14:paraId="693523F2" w14:textId="77777777" w:rsidTr="00432EC3">
        <w:trPr>
          <w:trHeight w:val="315"/>
          <w:hidden/>
        </w:trPr>
        <w:tc>
          <w:tcPr>
            <w:tcW w:w="1539" w:type="dxa"/>
            <w:tcBorders>
              <w:top w:val="nil"/>
              <w:left w:val="nil"/>
              <w:bottom w:val="nil"/>
              <w:right w:val="nil"/>
            </w:tcBorders>
            <w:vAlign w:val="center"/>
          </w:tcPr>
          <w:p w14:paraId="137D3629" w14:textId="77777777" w:rsidR="00B25ED9" w:rsidRPr="00634A15" w:rsidRDefault="00B25ED9" w:rsidP="00432EC3">
            <w:pPr>
              <w:pStyle w:val="HiddenTextSpec"/>
              <w:rPr>
                <w:b/>
              </w:rPr>
            </w:pPr>
            <w:r>
              <w:rPr>
                <w:b/>
              </w:rPr>
              <w:t>Mar 24, 2026</w:t>
            </w:r>
          </w:p>
        </w:tc>
        <w:tc>
          <w:tcPr>
            <w:tcW w:w="1482" w:type="dxa"/>
            <w:tcBorders>
              <w:top w:val="nil"/>
              <w:left w:val="nil"/>
              <w:bottom w:val="nil"/>
              <w:right w:val="nil"/>
            </w:tcBorders>
            <w:vAlign w:val="center"/>
          </w:tcPr>
          <w:p w14:paraId="45937818" w14:textId="77777777" w:rsidR="00B25ED9" w:rsidRPr="00634A15" w:rsidRDefault="00B25ED9" w:rsidP="00432EC3">
            <w:pPr>
              <w:pStyle w:val="HiddenTextSpec"/>
              <w:rPr>
                <w:b/>
              </w:rPr>
            </w:pPr>
            <w:r>
              <w:rPr>
                <w:b/>
              </w:rPr>
              <w:t>BDC25S-21</w:t>
            </w:r>
          </w:p>
        </w:tc>
        <w:tc>
          <w:tcPr>
            <w:tcW w:w="7020" w:type="dxa"/>
            <w:tcBorders>
              <w:top w:val="nil"/>
              <w:left w:val="nil"/>
              <w:bottom w:val="nil"/>
              <w:right w:val="nil"/>
            </w:tcBorders>
            <w:vAlign w:val="center"/>
          </w:tcPr>
          <w:p w14:paraId="45730936" w14:textId="77777777" w:rsidR="00B25ED9" w:rsidRPr="00634A15" w:rsidRDefault="00B25ED9" w:rsidP="00432EC3">
            <w:pPr>
              <w:pStyle w:val="HiddenTextSpec"/>
              <w:jc w:val="left"/>
              <w:rPr>
                <w:b/>
              </w:rPr>
            </w:pPr>
            <w:r>
              <w:rPr>
                <w:b/>
              </w:rPr>
              <w:t>Revisions to subsections 104.02 and 105.05 and subpart 153.03.01, and Subpart 104.02.01 (SI2019)</w:t>
            </w:r>
          </w:p>
        </w:tc>
      </w:tr>
      <w:tr w:rsidR="00B25ED9" w:rsidRPr="004D5D36" w14:paraId="099F0B14" w14:textId="77777777" w:rsidTr="00432EC3">
        <w:trPr>
          <w:trHeight w:val="315"/>
          <w:hidden/>
        </w:trPr>
        <w:tc>
          <w:tcPr>
            <w:tcW w:w="1539" w:type="dxa"/>
            <w:tcBorders>
              <w:top w:val="nil"/>
              <w:left w:val="nil"/>
              <w:bottom w:val="nil"/>
              <w:right w:val="nil"/>
            </w:tcBorders>
            <w:vAlign w:val="center"/>
          </w:tcPr>
          <w:p w14:paraId="36B0F81F" w14:textId="77777777" w:rsidR="00B25ED9" w:rsidRPr="00634A15" w:rsidRDefault="00B25ED9" w:rsidP="00432EC3">
            <w:pPr>
              <w:pStyle w:val="HiddenTextSpec"/>
              <w:rPr>
                <w:b/>
              </w:rPr>
            </w:pPr>
            <w:r>
              <w:rPr>
                <w:b/>
              </w:rPr>
              <w:t>MAR 9, 2026</w:t>
            </w:r>
          </w:p>
        </w:tc>
        <w:tc>
          <w:tcPr>
            <w:tcW w:w="1482" w:type="dxa"/>
            <w:tcBorders>
              <w:top w:val="nil"/>
              <w:left w:val="nil"/>
              <w:bottom w:val="nil"/>
              <w:right w:val="nil"/>
            </w:tcBorders>
            <w:vAlign w:val="center"/>
          </w:tcPr>
          <w:p w14:paraId="3E2B84BE" w14:textId="77777777" w:rsidR="00B25ED9" w:rsidRPr="00634A15" w:rsidRDefault="00B25ED9" w:rsidP="00432EC3">
            <w:pPr>
              <w:pStyle w:val="HiddenTextSpec"/>
              <w:rPr>
                <w:b/>
              </w:rPr>
            </w:pPr>
            <w:r>
              <w:rPr>
                <w:b/>
              </w:rPr>
              <w:t>BDC26S-01</w:t>
            </w:r>
          </w:p>
        </w:tc>
        <w:tc>
          <w:tcPr>
            <w:tcW w:w="7020" w:type="dxa"/>
            <w:tcBorders>
              <w:top w:val="nil"/>
              <w:left w:val="nil"/>
              <w:bottom w:val="nil"/>
              <w:right w:val="nil"/>
            </w:tcBorders>
            <w:vAlign w:val="center"/>
          </w:tcPr>
          <w:p w14:paraId="269051CE" w14:textId="77777777" w:rsidR="00B25ED9" w:rsidRPr="00634A15" w:rsidRDefault="00B25ED9" w:rsidP="00432EC3">
            <w:pPr>
              <w:pStyle w:val="HiddenTextSpec"/>
              <w:jc w:val="left"/>
              <w:rPr>
                <w:b/>
              </w:rPr>
            </w:pPr>
            <w:r w:rsidRPr="00311728">
              <w:rPr>
                <w:b/>
                <w:bCs/>
              </w:rPr>
              <w:t>Revisions to Subsection 159.04</w:t>
            </w:r>
          </w:p>
        </w:tc>
      </w:tr>
      <w:tr w:rsidR="00222371" w:rsidRPr="004D5D36" w14:paraId="5160834A" w14:textId="77777777" w:rsidTr="005239DE">
        <w:trPr>
          <w:trHeight w:val="315"/>
          <w:hidden/>
        </w:trPr>
        <w:tc>
          <w:tcPr>
            <w:tcW w:w="1539" w:type="dxa"/>
            <w:tcBorders>
              <w:top w:val="nil"/>
              <w:left w:val="nil"/>
              <w:bottom w:val="nil"/>
              <w:right w:val="nil"/>
            </w:tcBorders>
            <w:vAlign w:val="center"/>
          </w:tcPr>
          <w:p w14:paraId="50E7C891" w14:textId="77777777" w:rsidR="00222371" w:rsidRPr="00634A15" w:rsidRDefault="00222371" w:rsidP="005239DE">
            <w:pPr>
              <w:pStyle w:val="HiddenTextSpec"/>
              <w:rPr>
                <w:b/>
              </w:rPr>
            </w:pPr>
            <w:r>
              <w:rPr>
                <w:b/>
              </w:rPr>
              <w:t>MAR 2, 2026</w:t>
            </w:r>
          </w:p>
        </w:tc>
        <w:tc>
          <w:tcPr>
            <w:tcW w:w="1482" w:type="dxa"/>
            <w:tcBorders>
              <w:top w:val="nil"/>
              <w:left w:val="nil"/>
              <w:bottom w:val="nil"/>
              <w:right w:val="nil"/>
            </w:tcBorders>
            <w:vAlign w:val="center"/>
          </w:tcPr>
          <w:p w14:paraId="67064F2B" w14:textId="77777777" w:rsidR="00222371" w:rsidRPr="00634A15" w:rsidRDefault="00222371" w:rsidP="005239DE">
            <w:pPr>
              <w:pStyle w:val="HiddenTextSpec"/>
              <w:rPr>
                <w:b/>
              </w:rPr>
            </w:pPr>
            <w:r>
              <w:rPr>
                <w:b/>
              </w:rPr>
              <w:t>bdc25s-25</w:t>
            </w:r>
          </w:p>
        </w:tc>
        <w:tc>
          <w:tcPr>
            <w:tcW w:w="7020" w:type="dxa"/>
            <w:tcBorders>
              <w:top w:val="nil"/>
              <w:left w:val="nil"/>
              <w:bottom w:val="nil"/>
              <w:right w:val="nil"/>
            </w:tcBorders>
            <w:vAlign w:val="center"/>
          </w:tcPr>
          <w:p w14:paraId="7818256B" w14:textId="77777777" w:rsidR="00222371" w:rsidRPr="00634A15" w:rsidRDefault="00222371" w:rsidP="005239DE">
            <w:pPr>
              <w:pStyle w:val="HiddenTextSpec"/>
              <w:jc w:val="left"/>
              <w:rPr>
                <w:b/>
              </w:rPr>
            </w:pPr>
            <w:r w:rsidRPr="00B5344A">
              <w:rPr>
                <w:b/>
              </w:rPr>
              <w:t>Revisions to Subsections 901.01 and 901.11</w:t>
            </w:r>
          </w:p>
        </w:tc>
      </w:tr>
      <w:tr w:rsidR="000F0381" w:rsidRPr="004D5D36" w14:paraId="224DE1FA" w14:textId="77777777" w:rsidTr="00C359A6">
        <w:trPr>
          <w:trHeight w:val="315"/>
          <w:hidden/>
        </w:trPr>
        <w:tc>
          <w:tcPr>
            <w:tcW w:w="1539" w:type="dxa"/>
            <w:tcBorders>
              <w:top w:val="nil"/>
              <w:left w:val="nil"/>
              <w:bottom w:val="nil"/>
              <w:right w:val="nil"/>
            </w:tcBorders>
            <w:vAlign w:val="center"/>
          </w:tcPr>
          <w:p w14:paraId="60061AA3" w14:textId="77777777" w:rsidR="000F0381" w:rsidRPr="00634A15" w:rsidRDefault="000F0381" w:rsidP="00C359A6">
            <w:pPr>
              <w:pStyle w:val="HiddenTextSpec"/>
              <w:rPr>
                <w:b/>
              </w:rPr>
            </w:pPr>
            <w:r>
              <w:rPr>
                <w:b/>
              </w:rPr>
              <w:t>Feb 19, 2026</w:t>
            </w:r>
          </w:p>
        </w:tc>
        <w:tc>
          <w:tcPr>
            <w:tcW w:w="1482" w:type="dxa"/>
            <w:tcBorders>
              <w:top w:val="nil"/>
              <w:left w:val="nil"/>
              <w:bottom w:val="nil"/>
              <w:right w:val="nil"/>
            </w:tcBorders>
            <w:vAlign w:val="center"/>
          </w:tcPr>
          <w:p w14:paraId="6538D513" w14:textId="77777777" w:rsidR="000F0381" w:rsidRPr="00634A15" w:rsidRDefault="000F0381" w:rsidP="00C359A6">
            <w:pPr>
              <w:pStyle w:val="HiddenTextSpec"/>
              <w:rPr>
                <w:b/>
              </w:rPr>
            </w:pPr>
            <w:r>
              <w:rPr>
                <w:b/>
              </w:rPr>
              <w:t>bdc25s-20</w:t>
            </w:r>
          </w:p>
        </w:tc>
        <w:tc>
          <w:tcPr>
            <w:tcW w:w="7020" w:type="dxa"/>
            <w:tcBorders>
              <w:top w:val="nil"/>
              <w:left w:val="nil"/>
              <w:bottom w:val="nil"/>
              <w:right w:val="nil"/>
            </w:tcBorders>
            <w:vAlign w:val="center"/>
          </w:tcPr>
          <w:p w14:paraId="50532F64" w14:textId="77777777" w:rsidR="000F0381" w:rsidRPr="00634A15" w:rsidRDefault="000F0381" w:rsidP="00C359A6">
            <w:pPr>
              <w:pStyle w:val="HiddenTextSpec"/>
              <w:jc w:val="left"/>
              <w:rPr>
                <w:b/>
              </w:rPr>
            </w:pPr>
            <w:r>
              <w:rPr>
                <w:b/>
              </w:rPr>
              <w:t xml:space="preserve">revision to </w:t>
            </w:r>
            <w:r w:rsidRPr="00402AC5">
              <w:rPr>
                <w:b/>
              </w:rPr>
              <w:t>Subpart 108.05.02 Part 3</w:t>
            </w:r>
          </w:p>
        </w:tc>
      </w:tr>
      <w:tr w:rsidR="000F0381" w:rsidRPr="004D5D36" w14:paraId="414F3461" w14:textId="77777777" w:rsidTr="00C359A6">
        <w:trPr>
          <w:trHeight w:val="315"/>
          <w:hidden/>
        </w:trPr>
        <w:tc>
          <w:tcPr>
            <w:tcW w:w="1539" w:type="dxa"/>
            <w:tcBorders>
              <w:top w:val="nil"/>
              <w:left w:val="nil"/>
              <w:bottom w:val="nil"/>
              <w:right w:val="nil"/>
            </w:tcBorders>
            <w:vAlign w:val="center"/>
          </w:tcPr>
          <w:p w14:paraId="20E2F4B6" w14:textId="77777777" w:rsidR="000F0381" w:rsidRDefault="000F0381" w:rsidP="00C359A6">
            <w:pPr>
              <w:pStyle w:val="HiddenTextSpec"/>
              <w:rPr>
                <w:b/>
              </w:rPr>
            </w:pPr>
            <w:r>
              <w:rPr>
                <w:b/>
              </w:rPr>
              <w:t>Feb 12, 2026</w:t>
            </w:r>
          </w:p>
        </w:tc>
        <w:tc>
          <w:tcPr>
            <w:tcW w:w="1482" w:type="dxa"/>
            <w:tcBorders>
              <w:top w:val="nil"/>
              <w:left w:val="nil"/>
              <w:bottom w:val="nil"/>
              <w:right w:val="nil"/>
            </w:tcBorders>
            <w:vAlign w:val="center"/>
          </w:tcPr>
          <w:p w14:paraId="3DD2A922" w14:textId="77777777" w:rsidR="000F0381" w:rsidRDefault="000F0381" w:rsidP="00C359A6">
            <w:pPr>
              <w:pStyle w:val="HiddenTextSpec"/>
              <w:rPr>
                <w:b/>
              </w:rPr>
            </w:pPr>
            <w:r>
              <w:rPr>
                <w:b/>
              </w:rPr>
              <w:t>bdc25s-18</w:t>
            </w:r>
          </w:p>
        </w:tc>
        <w:tc>
          <w:tcPr>
            <w:tcW w:w="7020" w:type="dxa"/>
            <w:tcBorders>
              <w:top w:val="nil"/>
              <w:left w:val="nil"/>
              <w:bottom w:val="nil"/>
              <w:right w:val="nil"/>
            </w:tcBorders>
            <w:vAlign w:val="center"/>
          </w:tcPr>
          <w:p w14:paraId="55AF4DF9" w14:textId="77777777" w:rsidR="000F0381" w:rsidRDefault="000F0381" w:rsidP="00C359A6">
            <w:pPr>
              <w:pStyle w:val="HiddenTextSpec"/>
              <w:jc w:val="left"/>
              <w:rPr>
                <w:b/>
              </w:rPr>
            </w:pPr>
            <w:r>
              <w:rPr>
                <w:b/>
              </w:rPr>
              <w:t xml:space="preserve">revision to </w:t>
            </w:r>
            <w:r w:rsidRPr="000F5046">
              <w:rPr>
                <w:b/>
              </w:rPr>
              <w:t>Subsection 202.02 and Subpart 202.03.02</w:t>
            </w:r>
          </w:p>
        </w:tc>
      </w:tr>
      <w:tr w:rsidR="00BF47C1" w:rsidRPr="004D5D36" w14:paraId="5404DC38" w14:textId="77777777" w:rsidTr="002A0FFD">
        <w:trPr>
          <w:trHeight w:val="315"/>
          <w:hidden/>
        </w:trPr>
        <w:tc>
          <w:tcPr>
            <w:tcW w:w="1539" w:type="dxa"/>
            <w:tcBorders>
              <w:top w:val="nil"/>
              <w:left w:val="nil"/>
              <w:bottom w:val="nil"/>
              <w:right w:val="nil"/>
            </w:tcBorders>
            <w:vAlign w:val="center"/>
          </w:tcPr>
          <w:p w14:paraId="7E6D3316" w14:textId="77777777" w:rsidR="00BF47C1" w:rsidRPr="00634A15" w:rsidRDefault="00BF47C1" w:rsidP="002A0FFD">
            <w:pPr>
              <w:pStyle w:val="HiddenTextSpec"/>
              <w:rPr>
                <w:b/>
              </w:rPr>
            </w:pPr>
            <w:r>
              <w:rPr>
                <w:b/>
              </w:rPr>
              <w:t>jan 8, 2026</w:t>
            </w:r>
          </w:p>
        </w:tc>
        <w:tc>
          <w:tcPr>
            <w:tcW w:w="1482" w:type="dxa"/>
            <w:tcBorders>
              <w:top w:val="nil"/>
              <w:left w:val="nil"/>
              <w:bottom w:val="nil"/>
              <w:right w:val="nil"/>
            </w:tcBorders>
            <w:vAlign w:val="center"/>
          </w:tcPr>
          <w:p w14:paraId="3E4DCE40" w14:textId="77777777" w:rsidR="00BF47C1" w:rsidRPr="00634A15" w:rsidRDefault="00BF47C1" w:rsidP="002A0FFD">
            <w:pPr>
              <w:pStyle w:val="HiddenTextSpec"/>
              <w:rPr>
                <w:b/>
              </w:rPr>
            </w:pPr>
            <w:r>
              <w:rPr>
                <w:b/>
              </w:rPr>
              <w:t>bdc25s-19</w:t>
            </w:r>
          </w:p>
        </w:tc>
        <w:tc>
          <w:tcPr>
            <w:tcW w:w="7020" w:type="dxa"/>
            <w:tcBorders>
              <w:top w:val="nil"/>
              <w:left w:val="nil"/>
              <w:bottom w:val="nil"/>
              <w:right w:val="nil"/>
            </w:tcBorders>
            <w:vAlign w:val="center"/>
          </w:tcPr>
          <w:p w14:paraId="49EE3F72" w14:textId="77777777" w:rsidR="00BF47C1" w:rsidRPr="00634A15" w:rsidRDefault="00BF47C1" w:rsidP="002A0FFD">
            <w:pPr>
              <w:pStyle w:val="HiddenTextSpec"/>
              <w:jc w:val="left"/>
              <w:rPr>
                <w:b/>
              </w:rPr>
            </w:pPr>
            <w:r>
              <w:rPr>
                <w:b/>
              </w:rPr>
              <w:t>revision to subsection 108.02</w:t>
            </w:r>
          </w:p>
        </w:tc>
      </w:tr>
      <w:tr w:rsidR="00210E01" w:rsidRPr="004D5D36" w14:paraId="207E74E2" w14:textId="77777777" w:rsidTr="002A0FFD">
        <w:trPr>
          <w:trHeight w:val="315"/>
          <w:hidden/>
        </w:trPr>
        <w:tc>
          <w:tcPr>
            <w:tcW w:w="1539" w:type="dxa"/>
            <w:tcBorders>
              <w:top w:val="nil"/>
              <w:left w:val="nil"/>
              <w:bottom w:val="nil"/>
              <w:right w:val="nil"/>
            </w:tcBorders>
            <w:vAlign w:val="center"/>
          </w:tcPr>
          <w:p w14:paraId="2607C9D9" w14:textId="77777777" w:rsidR="00210E01" w:rsidRPr="00634A15" w:rsidRDefault="00210E01" w:rsidP="002A0FFD">
            <w:pPr>
              <w:pStyle w:val="HiddenTextSpec"/>
              <w:rPr>
                <w:b/>
              </w:rPr>
            </w:pPr>
            <w:r>
              <w:rPr>
                <w:b/>
              </w:rPr>
              <w:t>oct 22, 2025</w:t>
            </w:r>
          </w:p>
        </w:tc>
        <w:tc>
          <w:tcPr>
            <w:tcW w:w="1482" w:type="dxa"/>
            <w:tcBorders>
              <w:top w:val="nil"/>
              <w:left w:val="nil"/>
              <w:bottom w:val="nil"/>
              <w:right w:val="nil"/>
            </w:tcBorders>
            <w:vAlign w:val="center"/>
          </w:tcPr>
          <w:p w14:paraId="13D74F25" w14:textId="77777777" w:rsidR="00210E01" w:rsidRPr="00634A15" w:rsidRDefault="00210E01" w:rsidP="002A0FFD">
            <w:pPr>
              <w:pStyle w:val="HiddenTextSpec"/>
              <w:rPr>
                <w:b/>
              </w:rPr>
            </w:pPr>
            <w:r>
              <w:rPr>
                <w:b/>
              </w:rPr>
              <w:t>bdc25s-17</w:t>
            </w:r>
          </w:p>
        </w:tc>
        <w:tc>
          <w:tcPr>
            <w:tcW w:w="7020" w:type="dxa"/>
            <w:tcBorders>
              <w:top w:val="nil"/>
              <w:left w:val="nil"/>
              <w:bottom w:val="nil"/>
              <w:right w:val="nil"/>
            </w:tcBorders>
            <w:vAlign w:val="center"/>
          </w:tcPr>
          <w:p w14:paraId="4603F297" w14:textId="77777777" w:rsidR="00210E01" w:rsidRPr="00634A15" w:rsidRDefault="00210E01" w:rsidP="002A0FFD">
            <w:pPr>
              <w:pStyle w:val="HiddenTextSpec"/>
              <w:jc w:val="left"/>
              <w:rPr>
                <w:b/>
              </w:rPr>
            </w:pPr>
            <w:r>
              <w:rPr>
                <w:b/>
              </w:rPr>
              <w:t>revision to subpart 903.06.01</w:t>
            </w:r>
          </w:p>
        </w:tc>
      </w:tr>
      <w:tr w:rsidR="0010530A" w:rsidRPr="004D5D36" w14:paraId="1271676B" w14:textId="77777777" w:rsidTr="002A0FFD">
        <w:trPr>
          <w:trHeight w:val="315"/>
          <w:hidden/>
        </w:trPr>
        <w:tc>
          <w:tcPr>
            <w:tcW w:w="1539" w:type="dxa"/>
            <w:tcBorders>
              <w:top w:val="nil"/>
              <w:left w:val="nil"/>
              <w:bottom w:val="nil"/>
              <w:right w:val="nil"/>
            </w:tcBorders>
            <w:vAlign w:val="center"/>
          </w:tcPr>
          <w:p w14:paraId="01612441" w14:textId="77777777" w:rsidR="0010530A" w:rsidRPr="00634A15" w:rsidRDefault="0010530A" w:rsidP="002A0FFD">
            <w:pPr>
              <w:pStyle w:val="HiddenTextSpec"/>
              <w:rPr>
                <w:b/>
              </w:rPr>
            </w:pPr>
            <w:r>
              <w:rPr>
                <w:b/>
              </w:rPr>
              <w:t>sep 30, 2025</w:t>
            </w:r>
          </w:p>
        </w:tc>
        <w:tc>
          <w:tcPr>
            <w:tcW w:w="1482" w:type="dxa"/>
            <w:tcBorders>
              <w:top w:val="nil"/>
              <w:left w:val="nil"/>
              <w:bottom w:val="nil"/>
              <w:right w:val="nil"/>
            </w:tcBorders>
            <w:vAlign w:val="center"/>
          </w:tcPr>
          <w:p w14:paraId="06B87AD4" w14:textId="77777777" w:rsidR="0010530A" w:rsidRPr="00634A15" w:rsidRDefault="0010530A" w:rsidP="002A0FFD">
            <w:pPr>
              <w:pStyle w:val="HiddenTextSpec"/>
              <w:rPr>
                <w:b/>
              </w:rPr>
            </w:pPr>
            <w:r>
              <w:rPr>
                <w:b/>
              </w:rPr>
              <w:t>bdc25s-16</w:t>
            </w:r>
          </w:p>
        </w:tc>
        <w:tc>
          <w:tcPr>
            <w:tcW w:w="7020" w:type="dxa"/>
            <w:tcBorders>
              <w:top w:val="nil"/>
              <w:left w:val="nil"/>
              <w:bottom w:val="nil"/>
              <w:right w:val="nil"/>
            </w:tcBorders>
            <w:vAlign w:val="center"/>
          </w:tcPr>
          <w:p w14:paraId="6E4CC6BE" w14:textId="77777777" w:rsidR="0010530A" w:rsidRPr="00634A15" w:rsidRDefault="0010530A" w:rsidP="002A0FFD">
            <w:pPr>
              <w:pStyle w:val="HiddenTextSpec"/>
              <w:jc w:val="left"/>
              <w:rPr>
                <w:b/>
              </w:rPr>
            </w:pPr>
            <w:r>
              <w:rPr>
                <w:b/>
              </w:rPr>
              <w:t>revisions to Subsection 406.01, subpart 406.02.01, and subsection 406.04, and the addition of subpart 406.03.02 and subsection 902.16</w:t>
            </w:r>
          </w:p>
        </w:tc>
      </w:tr>
      <w:tr w:rsidR="0026520D" w:rsidRPr="004D5D36" w14:paraId="1725FA8D" w14:textId="77777777" w:rsidTr="002A0FFD">
        <w:trPr>
          <w:trHeight w:val="315"/>
          <w:hidden/>
        </w:trPr>
        <w:tc>
          <w:tcPr>
            <w:tcW w:w="1539" w:type="dxa"/>
            <w:tcBorders>
              <w:top w:val="nil"/>
              <w:left w:val="nil"/>
              <w:bottom w:val="nil"/>
              <w:right w:val="nil"/>
            </w:tcBorders>
            <w:vAlign w:val="center"/>
          </w:tcPr>
          <w:p w14:paraId="74444F88" w14:textId="77777777" w:rsidR="0026520D" w:rsidRPr="00634A15" w:rsidRDefault="0026520D" w:rsidP="002A0FFD">
            <w:pPr>
              <w:pStyle w:val="HiddenTextSpec"/>
              <w:rPr>
                <w:b/>
              </w:rPr>
            </w:pPr>
            <w:r>
              <w:rPr>
                <w:b/>
              </w:rPr>
              <w:t>aug 19, 2025</w:t>
            </w:r>
          </w:p>
        </w:tc>
        <w:tc>
          <w:tcPr>
            <w:tcW w:w="1482" w:type="dxa"/>
            <w:tcBorders>
              <w:top w:val="nil"/>
              <w:left w:val="nil"/>
              <w:bottom w:val="nil"/>
              <w:right w:val="nil"/>
            </w:tcBorders>
            <w:vAlign w:val="center"/>
          </w:tcPr>
          <w:p w14:paraId="7BAC076B" w14:textId="77777777" w:rsidR="0026520D" w:rsidRPr="00634A15" w:rsidRDefault="0026520D" w:rsidP="002A0FFD">
            <w:pPr>
              <w:pStyle w:val="HiddenTextSpec"/>
              <w:rPr>
                <w:b/>
              </w:rPr>
            </w:pPr>
            <w:r>
              <w:rPr>
                <w:b/>
              </w:rPr>
              <w:t>bdc25s-13</w:t>
            </w:r>
          </w:p>
        </w:tc>
        <w:tc>
          <w:tcPr>
            <w:tcW w:w="7020" w:type="dxa"/>
            <w:tcBorders>
              <w:top w:val="nil"/>
              <w:left w:val="nil"/>
              <w:bottom w:val="nil"/>
              <w:right w:val="nil"/>
            </w:tcBorders>
            <w:vAlign w:val="center"/>
          </w:tcPr>
          <w:p w14:paraId="11A58D2F" w14:textId="77777777" w:rsidR="0026520D" w:rsidRPr="00634A15" w:rsidRDefault="0026520D" w:rsidP="002A0FFD">
            <w:pPr>
              <w:pStyle w:val="HiddenTextSpec"/>
              <w:jc w:val="left"/>
              <w:rPr>
                <w:b/>
              </w:rPr>
            </w:pPr>
            <w:r>
              <w:rPr>
                <w:b/>
              </w:rPr>
              <w:t>revisions to subsection 106.04 and subparts 701.02.01, 702.02.01, and 703.02.01</w:t>
            </w:r>
          </w:p>
        </w:tc>
      </w:tr>
      <w:tr w:rsidR="001376D3" w:rsidRPr="004D5D36" w14:paraId="086DA2D9" w14:textId="77777777" w:rsidTr="002A0FFD">
        <w:trPr>
          <w:trHeight w:val="315"/>
          <w:hidden/>
        </w:trPr>
        <w:tc>
          <w:tcPr>
            <w:tcW w:w="1539" w:type="dxa"/>
            <w:tcBorders>
              <w:top w:val="nil"/>
              <w:left w:val="nil"/>
              <w:bottom w:val="nil"/>
              <w:right w:val="nil"/>
            </w:tcBorders>
            <w:vAlign w:val="center"/>
          </w:tcPr>
          <w:p w14:paraId="0D8CE286" w14:textId="77777777" w:rsidR="001376D3" w:rsidRPr="00634A15" w:rsidRDefault="001376D3" w:rsidP="002A0FFD">
            <w:pPr>
              <w:pStyle w:val="HiddenTextSpec"/>
              <w:rPr>
                <w:b/>
              </w:rPr>
            </w:pPr>
            <w:r>
              <w:rPr>
                <w:b/>
              </w:rPr>
              <w:t>jul 25, 2025</w:t>
            </w:r>
          </w:p>
        </w:tc>
        <w:tc>
          <w:tcPr>
            <w:tcW w:w="1482" w:type="dxa"/>
            <w:tcBorders>
              <w:top w:val="nil"/>
              <w:left w:val="nil"/>
              <w:bottom w:val="nil"/>
              <w:right w:val="nil"/>
            </w:tcBorders>
            <w:vAlign w:val="center"/>
          </w:tcPr>
          <w:p w14:paraId="70DAE8AC" w14:textId="77777777" w:rsidR="001376D3" w:rsidRPr="00634A15" w:rsidRDefault="001376D3" w:rsidP="002A0FFD">
            <w:pPr>
              <w:pStyle w:val="HiddenTextSpec"/>
              <w:rPr>
                <w:b/>
              </w:rPr>
            </w:pPr>
            <w:r>
              <w:rPr>
                <w:b/>
              </w:rPr>
              <w:t>bdc25s-14</w:t>
            </w:r>
          </w:p>
        </w:tc>
        <w:tc>
          <w:tcPr>
            <w:tcW w:w="7020" w:type="dxa"/>
            <w:tcBorders>
              <w:top w:val="nil"/>
              <w:left w:val="nil"/>
              <w:bottom w:val="nil"/>
              <w:right w:val="nil"/>
            </w:tcBorders>
            <w:vAlign w:val="center"/>
          </w:tcPr>
          <w:p w14:paraId="191CFEF4" w14:textId="77777777" w:rsidR="001376D3" w:rsidRPr="00634A15" w:rsidRDefault="001376D3" w:rsidP="002A0FFD">
            <w:pPr>
              <w:pStyle w:val="HiddenTextSpec"/>
              <w:jc w:val="left"/>
              <w:rPr>
                <w:b/>
              </w:rPr>
            </w:pPr>
            <w:r>
              <w:rPr>
                <w:b/>
              </w:rPr>
              <w:t>revisions to subpart 401.03.07</w:t>
            </w:r>
          </w:p>
        </w:tc>
      </w:tr>
      <w:tr w:rsidR="00221D41" w:rsidRPr="004D5D36" w14:paraId="7B4A9C23" w14:textId="77777777" w:rsidTr="002A0FFD">
        <w:trPr>
          <w:trHeight w:val="315"/>
          <w:hidden/>
        </w:trPr>
        <w:tc>
          <w:tcPr>
            <w:tcW w:w="1539" w:type="dxa"/>
            <w:tcBorders>
              <w:top w:val="nil"/>
              <w:left w:val="nil"/>
              <w:bottom w:val="nil"/>
              <w:right w:val="nil"/>
            </w:tcBorders>
            <w:vAlign w:val="center"/>
          </w:tcPr>
          <w:p w14:paraId="202114E7" w14:textId="77777777" w:rsidR="00221D41" w:rsidRPr="00634A15" w:rsidRDefault="00221D41" w:rsidP="002A0FFD">
            <w:pPr>
              <w:pStyle w:val="HiddenTextSpec"/>
              <w:rPr>
                <w:b/>
              </w:rPr>
            </w:pPr>
            <w:r>
              <w:rPr>
                <w:b/>
              </w:rPr>
              <w:t>jul 11, 2025</w:t>
            </w:r>
          </w:p>
        </w:tc>
        <w:tc>
          <w:tcPr>
            <w:tcW w:w="1482" w:type="dxa"/>
            <w:tcBorders>
              <w:top w:val="nil"/>
              <w:left w:val="nil"/>
              <w:bottom w:val="nil"/>
              <w:right w:val="nil"/>
            </w:tcBorders>
            <w:vAlign w:val="center"/>
          </w:tcPr>
          <w:p w14:paraId="302BAB59" w14:textId="77777777" w:rsidR="00221D41" w:rsidRPr="00634A15" w:rsidRDefault="00221D41" w:rsidP="002A0FFD">
            <w:pPr>
              <w:pStyle w:val="HiddenTextSpec"/>
              <w:rPr>
                <w:b/>
              </w:rPr>
            </w:pPr>
            <w:r>
              <w:rPr>
                <w:b/>
              </w:rPr>
              <w:t>bdc25s-11</w:t>
            </w:r>
          </w:p>
        </w:tc>
        <w:tc>
          <w:tcPr>
            <w:tcW w:w="7020" w:type="dxa"/>
            <w:tcBorders>
              <w:top w:val="nil"/>
              <w:left w:val="nil"/>
              <w:bottom w:val="nil"/>
              <w:right w:val="nil"/>
            </w:tcBorders>
            <w:vAlign w:val="center"/>
          </w:tcPr>
          <w:p w14:paraId="16594F79" w14:textId="77777777" w:rsidR="00221D41" w:rsidRPr="00634A15" w:rsidRDefault="00221D41" w:rsidP="002A0FFD">
            <w:pPr>
              <w:pStyle w:val="HiddenTextSpec"/>
              <w:jc w:val="left"/>
              <w:rPr>
                <w:b/>
              </w:rPr>
            </w:pPr>
            <w:r>
              <w:rPr>
                <w:b/>
              </w:rPr>
              <w:t>revisions to subpart 107.11.02</w:t>
            </w:r>
          </w:p>
        </w:tc>
      </w:tr>
      <w:tr w:rsidR="006B0D21" w:rsidRPr="007F2EA7" w14:paraId="1BBADC79" w14:textId="77777777" w:rsidTr="00785CCD">
        <w:trPr>
          <w:trHeight w:val="315"/>
          <w:hidden/>
        </w:trPr>
        <w:tc>
          <w:tcPr>
            <w:tcW w:w="1539" w:type="dxa"/>
            <w:tcBorders>
              <w:top w:val="nil"/>
              <w:left w:val="nil"/>
              <w:bottom w:val="nil"/>
              <w:right w:val="nil"/>
            </w:tcBorders>
            <w:vAlign w:val="center"/>
          </w:tcPr>
          <w:p w14:paraId="2C42F71D" w14:textId="77777777" w:rsidR="006B0D21" w:rsidRPr="007F2EA7" w:rsidRDefault="006B0D21" w:rsidP="00785CCD">
            <w:pPr>
              <w:pStyle w:val="HiddenTextSpec"/>
              <w:rPr>
                <w:b/>
              </w:rPr>
            </w:pPr>
            <w:r w:rsidRPr="007F2EA7">
              <w:rPr>
                <w:b/>
              </w:rPr>
              <w:t>jun 26, 2025</w:t>
            </w:r>
          </w:p>
        </w:tc>
        <w:tc>
          <w:tcPr>
            <w:tcW w:w="1482" w:type="dxa"/>
            <w:tcBorders>
              <w:top w:val="nil"/>
              <w:left w:val="nil"/>
              <w:bottom w:val="nil"/>
              <w:right w:val="nil"/>
            </w:tcBorders>
            <w:vAlign w:val="center"/>
          </w:tcPr>
          <w:p w14:paraId="200ED121" w14:textId="77777777" w:rsidR="006B0D21" w:rsidRPr="007F2EA7" w:rsidRDefault="006B0D21" w:rsidP="00785CCD">
            <w:pPr>
              <w:pStyle w:val="HiddenTextSpec"/>
              <w:rPr>
                <w:b/>
              </w:rPr>
            </w:pPr>
            <w:r w:rsidRPr="007F2EA7">
              <w:rPr>
                <w:b/>
              </w:rPr>
              <w:t>bdc25s-12</w:t>
            </w:r>
          </w:p>
        </w:tc>
        <w:tc>
          <w:tcPr>
            <w:tcW w:w="7020" w:type="dxa"/>
            <w:tcBorders>
              <w:top w:val="nil"/>
              <w:left w:val="nil"/>
              <w:bottom w:val="nil"/>
              <w:right w:val="nil"/>
            </w:tcBorders>
            <w:vAlign w:val="center"/>
          </w:tcPr>
          <w:p w14:paraId="73799E4D" w14:textId="77777777" w:rsidR="006B0D21" w:rsidRPr="007F2EA7" w:rsidRDefault="006B0D21" w:rsidP="00785CCD">
            <w:pPr>
              <w:pStyle w:val="HiddenTextSpec"/>
              <w:jc w:val="left"/>
              <w:rPr>
                <w:b/>
              </w:rPr>
            </w:pPr>
            <w:r w:rsidRPr="007F2EA7">
              <w:rPr>
                <w:b/>
              </w:rPr>
              <w:t>removal of federal aid attachment 9</w:t>
            </w:r>
          </w:p>
        </w:tc>
      </w:tr>
      <w:tr w:rsidR="007F2EA7" w:rsidRPr="007F2EA7" w14:paraId="37B082C4" w14:textId="77777777" w:rsidTr="00785CCD">
        <w:trPr>
          <w:trHeight w:val="315"/>
          <w:hidden/>
        </w:trPr>
        <w:tc>
          <w:tcPr>
            <w:tcW w:w="1539" w:type="dxa"/>
            <w:tcBorders>
              <w:top w:val="nil"/>
              <w:left w:val="nil"/>
              <w:bottom w:val="nil"/>
              <w:right w:val="nil"/>
            </w:tcBorders>
            <w:vAlign w:val="center"/>
          </w:tcPr>
          <w:p w14:paraId="1A75E1F1" w14:textId="77777777" w:rsidR="007F2EA7" w:rsidRPr="007F2EA7" w:rsidRDefault="007F2EA7" w:rsidP="00785CCD">
            <w:pPr>
              <w:pStyle w:val="HiddenTextSpec"/>
              <w:rPr>
                <w:b/>
              </w:rPr>
            </w:pPr>
            <w:r w:rsidRPr="007F2EA7">
              <w:rPr>
                <w:b/>
              </w:rPr>
              <w:t>Jun 18, 2025</w:t>
            </w:r>
          </w:p>
        </w:tc>
        <w:tc>
          <w:tcPr>
            <w:tcW w:w="1482" w:type="dxa"/>
            <w:tcBorders>
              <w:top w:val="nil"/>
              <w:left w:val="nil"/>
              <w:bottom w:val="nil"/>
              <w:right w:val="nil"/>
            </w:tcBorders>
            <w:vAlign w:val="center"/>
          </w:tcPr>
          <w:p w14:paraId="376996DF" w14:textId="77777777" w:rsidR="007F2EA7" w:rsidRPr="007F2EA7" w:rsidRDefault="007F2EA7" w:rsidP="00785CCD">
            <w:pPr>
              <w:pStyle w:val="HiddenTextSpec"/>
              <w:rPr>
                <w:b/>
              </w:rPr>
            </w:pPr>
            <w:r w:rsidRPr="007F2EA7">
              <w:rPr>
                <w:b/>
              </w:rPr>
              <w:t>BDC25S-09</w:t>
            </w:r>
          </w:p>
        </w:tc>
        <w:tc>
          <w:tcPr>
            <w:tcW w:w="7020" w:type="dxa"/>
            <w:tcBorders>
              <w:top w:val="nil"/>
              <w:left w:val="nil"/>
              <w:bottom w:val="nil"/>
              <w:right w:val="nil"/>
            </w:tcBorders>
            <w:vAlign w:val="center"/>
          </w:tcPr>
          <w:p w14:paraId="68CDBBF5" w14:textId="77777777" w:rsidR="007F2EA7" w:rsidRPr="007F2EA7" w:rsidRDefault="007F2EA7" w:rsidP="00785CCD">
            <w:pPr>
              <w:pStyle w:val="HiddenTextSpec"/>
              <w:jc w:val="left"/>
              <w:rPr>
                <w:b/>
              </w:rPr>
            </w:pPr>
            <w:r w:rsidRPr="007F2EA7">
              <w:rPr>
                <w:b/>
              </w:rPr>
              <w:t>Revision to Subsection 106.03</w:t>
            </w:r>
          </w:p>
        </w:tc>
      </w:tr>
      <w:tr w:rsidR="00AC75A0" w:rsidRPr="007F2EA7" w14:paraId="26512C61" w14:textId="77777777" w:rsidTr="00785CCD">
        <w:trPr>
          <w:trHeight w:val="315"/>
          <w:hidden/>
        </w:trPr>
        <w:tc>
          <w:tcPr>
            <w:tcW w:w="1539" w:type="dxa"/>
            <w:tcBorders>
              <w:top w:val="nil"/>
              <w:left w:val="nil"/>
              <w:bottom w:val="nil"/>
              <w:right w:val="nil"/>
            </w:tcBorders>
            <w:vAlign w:val="center"/>
          </w:tcPr>
          <w:p w14:paraId="418AA76C" w14:textId="77777777" w:rsidR="00AC75A0" w:rsidRPr="007F2EA7" w:rsidRDefault="00AC75A0" w:rsidP="00785CCD">
            <w:pPr>
              <w:pStyle w:val="HiddenTextSpec"/>
              <w:rPr>
                <w:b/>
              </w:rPr>
            </w:pPr>
            <w:r w:rsidRPr="007F2EA7">
              <w:rPr>
                <w:b/>
              </w:rPr>
              <w:t>jun 5, 2025</w:t>
            </w:r>
          </w:p>
        </w:tc>
        <w:tc>
          <w:tcPr>
            <w:tcW w:w="1482" w:type="dxa"/>
            <w:tcBorders>
              <w:top w:val="nil"/>
              <w:left w:val="nil"/>
              <w:bottom w:val="nil"/>
              <w:right w:val="nil"/>
            </w:tcBorders>
            <w:vAlign w:val="center"/>
          </w:tcPr>
          <w:p w14:paraId="7F45A289" w14:textId="77777777" w:rsidR="00AC75A0" w:rsidRPr="007F2EA7" w:rsidRDefault="00AC75A0" w:rsidP="00785CCD">
            <w:pPr>
              <w:pStyle w:val="HiddenTextSpec"/>
              <w:rPr>
                <w:b/>
              </w:rPr>
            </w:pPr>
            <w:r w:rsidRPr="007F2EA7">
              <w:rPr>
                <w:b/>
              </w:rPr>
              <w:t>bdc25s-04</w:t>
            </w:r>
          </w:p>
        </w:tc>
        <w:tc>
          <w:tcPr>
            <w:tcW w:w="7020" w:type="dxa"/>
            <w:tcBorders>
              <w:top w:val="nil"/>
              <w:left w:val="nil"/>
              <w:bottom w:val="nil"/>
              <w:right w:val="nil"/>
            </w:tcBorders>
            <w:vAlign w:val="center"/>
          </w:tcPr>
          <w:p w14:paraId="2D796CD7" w14:textId="77777777" w:rsidR="00AC75A0" w:rsidRPr="007F2EA7" w:rsidRDefault="00AC75A0" w:rsidP="00785CCD">
            <w:pPr>
              <w:pStyle w:val="HiddenTextSpec"/>
              <w:jc w:val="left"/>
              <w:rPr>
                <w:b/>
              </w:rPr>
            </w:pPr>
            <w:r w:rsidRPr="007F2EA7">
              <w:rPr>
                <w:b/>
              </w:rPr>
              <w:t>revision to subpart 108.07.01</w:t>
            </w:r>
          </w:p>
        </w:tc>
      </w:tr>
      <w:tr w:rsidR="007C1F90" w:rsidRPr="007F2EA7" w14:paraId="3ACC3038" w14:textId="77777777" w:rsidTr="003C1026">
        <w:trPr>
          <w:trHeight w:val="315"/>
          <w:hidden/>
        </w:trPr>
        <w:tc>
          <w:tcPr>
            <w:tcW w:w="1539" w:type="dxa"/>
            <w:tcBorders>
              <w:top w:val="nil"/>
              <w:left w:val="nil"/>
              <w:bottom w:val="nil"/>
              <w:right w:val="nil"/>
            </w:tcBorders>
            <w:vAlign w:val="center"/>
          </w:tcPr>
          <w:p w14:paraId="7D4C6CC4" w14:textId="77777777" w:rsidR="007C1F90" w:rsidRPr="007F2EA7" w:rsidRDefault="007C1F90" w:rsidP="003C1026">
            <w:pPr>
              <w:pStyle w:val="HiddenTextSpec"/>
              <w:rPr>
                <w:b/>
              </w:rPr>
            </w:pPr>
            <w:r w:rsidRPr="007F2EA7">
              <w:rPr>
                <w:b/>
              </w:rPr>
              <w:t>MAY 15, 2025</w:t>
            </w:r>
          </w:p>
        </w:tc>
        <w:tc>
          <w:tcPr>
            <w:tcW w:w="1482" w:type="dxa"/>
            <w:tcBorders>
              <w:top w:val="nil"/>
              <w:left w:val="nil"/>
              <w:bottom w:val="nil"/>
              <w:right w:val="nil"/>
            </w:tcBorders>
            <w:vAlign w:val="center"/>
          </w:tcPr>
          <w:p w14:paraId="77F58BD1" w14:textId="77777777" w:rsidR="007C1F90" w:rsidRPr="007F2EA7" w:rsidRDefault="007C1F90" w:rsidP="003C1026">
            <w:pPr>
              <w:pStyle w:val="HiddenTextSpec"/>
              <w:rPr>
                <w:b/>
              </w:rPr>
            </w:pPr>
            <w:r w:rsidRPr="007F2EA7">
              <w:rPr>
                <w:b/>
              </w:rPr>
              <w:t>BDC25s-10</w:t>
            </w:r>
          </w:p>
        </w:tc>
        <w:tc>
          <w:tcPr>
            <w:tcW w:w="7020" w:type="dxa"/>
            <w:tcBorders>
              <w:top w:val="nil"/>
              <w:left w:val="nil"/>
              <w:bottom w:val="nil"/>
              <w:right w:val="nil"/>
            </w:tcBorders>
            <w:vAlign w:val="center"/>
          </w:tcPr>
          <w:p w14:paraId="2201D16E" w14:textId="77777777" w:rsidR="007C1F90" w:rsidRPr="007F2EA7" w:rsidRDefault="007C1F90" w:rsidP="003C1026">
            <w:pPr>
              <w:pStyle w:val="HiddenTextSpec"/>
              <w:jc w:val="left"/>
              <w:rPr>
                <w:b/>
              </w:rPr>
            </w:pPr>
            <w:r w:rsidRPr="007F2EA7">
              <w:rPr>
                <w:b/>
              </w:rPr>
              <w:t>REVISIONS TO SUBPART 102.13.01 AND SUBSECTIONS 102.15 AND 109.09</w:t>
            </w:r>
          </w:p>
        </w:tc>
      </w:tr>
      <w:tr w:rsidR="004034D2" w:rsidRPr="007F2EA7" w14:paraId="03AEB8EE" w14:textId="77777777" w:rsidTr="003C1026">
        <w:trPr>
          <w:trHeight w:val="315"/>
          <w:hidden/>
        </w:trPr>
        <w:tc>
          <w:tcPr>
            <w:tcW w:w="1539" w:type="dxa"/>
            <w:tcBorders>
              <w:top w:val="nil"/>
              <w:left w:val="nil"/>
              <w:bottom w:val="nil"/>
              <w:right w:val="nil"/>
            </w:tcBorders>
            <w:vAlign w:val="center"/>
          </w:tcPr>
          <w:p w14:paraId="5B2DC6FA" w14:textId="77777777" w:rsidR="004034D2" w:rsidRPr="007F2EA7" w:rsidRDefault="004034D2" w:rsidP="003C1026">
            <w:pPr>
              <w:pStyle w:val="HiddenTextSpec"/>
              <w:rPr>
                <w:b/>
              </w:rPr>
            </w:pPr>
            <w:r w:rsidRPr="007F2EA7">
              <w:rPr>
                <w:b/>
              </w:rPr>
              <w:t>may 1, 2025</w:t>
            </w:r>
          </w:p>
        </w:tc>
        <w:tc>
          <w:tcPr>
            <w:tcW w:w="1482" w:type="dxa"/>
            <w:tcBorders>
              <w:top w:val="nil"/>
              <w:left w:val="nil"/>
              <w:bottom w:val="nil"/>
              <w:right w:val="nil"/>
            </w:tcBorders>
            <w:vAlign w:val="center"/>
          </w:tcPr>
          <w:p w14:paraId="06373FCA" w14:textId="77777777" w:rsidR="004034D2" w:rsidRPr="007F2EA7" w:rsidRDefault="004034D2" w:rsidP="003C1026">
            <w:pPr>
              <w:pStyle w:val="HiddenTextSpec"/>
              <w:rPr>
                <w:b/>
              </w:rPr>
            </w:pPr>
            <w:r w:rsidRPr="007F2EA7">
              <w:rPr>
                <w:b/>
              </w:rPr>
              <w:t>bdc25s-08</w:t>
            </w:r>
          </w:p>
        </w:tc>
        <w:tc>
          <w:tcPr>
            <w:tcW w:w="7020" w:type="dxa"/>
            <w:tcBorders>
              <w:top w:val="nil"/>
              <w:left w:val="nil"/>
              <w:bottom w:val="nil"/>
              <w:right w:val="nil"/>
            </w:tcBorders>
            <w:vAlign w:val="center"/>
          </w:tcPr>
          <w:p w14:paraId="1096C921" w14:textId="77777777" w:rsidR="004034D2" w:rsidRPr="007F2EA7" w:rsidRDefault="004034D2" w:rsidP="003C1026">
            <w:pPr>
              <w:pStyle w:val="HiddenTextSpec"/>
              <w:jc w:val="left"/>
              <w:rPr>
                <w:b/>
              </w:rPr>
            </w:pPr>
            <w:r w:rsidRPr="007F2EA7">
              <w:rPr>
                <w:b/>
              </w:rPr>
              <w:t>revision to subsection 154.04</w:t>
            </w:r>
          </w:p>
        </w:tc>
      </w:tr>
      <w:tr w:rsidR="004034D2" w:rsidRPr="007F2EA7" w14:paraId="72C03ABB" w14:textId="77777777" w:rsidTr="003C1026">
        <w:trPr>
          <w:trHeight w:val="315"/>
          <w:hidden/>
        </w:trPr>
        <w:tc>
          <w:tcPr>
            <w:tcW w:w="1539" w:type="dxa"/>
            <w:tcBorders>
              <w:top w:val="nil"/>
              <w:left w:val="nil"/>
              <w:bottom w:val="nil"/>
              <w:right w:val="nil"/>
            </w:tcBorders>
            <w:vAlign w:val="center"/>
          </w:tcPr>
          <w:p w14:paraId="1517A909" w14:textId="77777777" w:rsidR="004034D2" w:rsidRPr="007F2EA7" w:rsidRDefault="004034D2" w:rsidP="003C1026">
            <w:pPr>
              <w:pStyle w:val="HiddenTextSpec"/>
              <w:rPr>
                <w:b/>
              </w:rPr>
            </w:pPr>
            <w:r w:rsidRPr="007F2EA7">
              <w:rPr>
                <w:b/>
              </w:rPr>
              <w:t>Apr 28, 2025</w:t>
            </w:r>
          </w:p>
        </w:tc>
        <w:tc>
          <w:tcPr>
            <w:tcW w:w="1482" w:type="dxa"/>
            <w:tcBorders>
              <w:top w:val="nil"/>
              <w:left w:val="nil"/>
              <w:bottom w:val="nil"/>
              <w:right w:val="nil"/>
            </w:tcBorders>
            <w:vAlign w:val="center"/>
          </w:tcPr>
          <w:p w14:paraId="47BC7B69" w14:textId="77777777" w:rsidR="004034D2" w:rsidRPr="007F2EA7" w:rsidRDefault="004034D2" w:rsidP="003C1026">
            <w:pPr>
              <w:pStyle w:val="HiddenTextSpec"/>
              <w:rPr>
                <w:b/>
              </w:rPr>
            </w:pPr>
            <w:r w:rsidRPr="007F2EA7">
              <w:rPr>
                <w:b/>
              </w:rPr>
              <w:t>BDC25S-07</w:t>
            </w:r>
          </w:p>
        </w:tc>
        <w:tc>
          <w:tcPr>
            <w:tcW w:w="7020" w:type="dxa"/>
            <w:tcBorders>
              <w:top w:val="nil"/>
              <w:left w:val="nil"/>
              <w:bottom w:val="nil"/>
              <w:right w:val="nil"/>
            </w:tcBorders>
            <w:vAlign w:val="center"/>
          </w:tcPr>
          <w:p w14:paraId="24D74D61" w14:textId="77777777" w:rsidR="004034D2" w:rsidRPr="007F2EA7" w:rsidRDefault="004034D2" w:rsidP="003C1026">
            <w:pPr>
              <w:pStyle w:val="HiddenTextSpec"/>
              <w:jc w:val="left"/>
              <w:rPr>
                <w:b/>
              </w:rPr>
            </w:pPr>
            <w:r w:rsidRPr="007F2EA7">
              <w:rPr>
                <w:b/>
              </w:rPr>
              <w:t>Revision to Subsections 108.01, 701.01, and 701.04, and addition to subpart 701.03.16.</w:t>
            </w:r>
          </w:p>
        </w:tc>
      </w:tr>
      <w:tr w:rsidR="00D05B45" w:rsidRPr="007F2EA7" w14:paraId="7DA6BC40" w14:textId="77777777" w:rsidTr="003C1026">
        <w:trPr>
          <w:trHeight w:val="315"/>
          <w:hidden/>
        </w:trPr>
        <w:tc>
          <w:tcPr>
            <w:tcW w:w="1539" w:type="dxa"/>
            <w:tcBorders>
              <w:top w:val="nil"/>
              <w:left w:val="nil"/>
              <w:bottom w:val="nil"/>
              <w:right w:val="nil"/>
            </w:tcBorders>
            <w:vAlign w:val="center"/>
          </w:tcPr>
          <w:p w14:paraId="3EABB1CB" w14:textId="77777777" w:rsidR="00D05B45" w:rsidRPr="007F2EA7" w:rsidRDefault="00D05B45" w:rsidP="003C1026">
            <w:pPr>
              <w:pStyle w:val="HiddenTextSpec"/>
              <w:rPr>
                <w:b/>
              </w:rPr>
            </w:pPr>
            <w:r w:rsidRPr="007F2EA7">
              <w:rPr>
                <w:b/>
              </w:rPr>
              <w:t>apr 24, 2025</w:t>
            </w:r>
          </w:p>
        </w:tc>
        <w:tc>
          <w:tcPr>
            <w:tcW w:w="1482" w:type="dxa"/>
            <w:tcBorders>
              <w:top w:val="nil"/>
              <w:left w:val="nil"/>
              <w:bottom w:val="nil"/>
              <w:right w:val="nil"/>
            </w:tcBorders>
            <w:vAlign w:val="center"/>
          </w:tcPr>
          <w:p w14:paraId="5BD0901C" w14:textId="77777777" w:rsidR="00D05B45" w:rsidRPr="007F2EA7" w:rsidRDefault="00D05B45" w:rsidP="003C1026">
            <w:pPr>
              <w:pStyle w:val="HiddenTextSpec"/>
              <w:rPr>
                <w:b/>
              </w:rPr>
            </w:pPr>
            <w:r w:rsidRPr="007F2EA7">
              <w:rPr>
                <w:b/>
              </w:rPr>
              <w:t>bdc25s-03</w:t>
            </w:r>
          </w:p>
        </w:tc>
        <w:tc>
          <w:tcPr>
            <w:tcW w:w="7020" w:type="dxa"/>
            <w:tcBorders>
              <w:top w:val="nil"/>
              <w:left w:val="nil"/>
              <w:bottom w:val="nil"/>
              <w:right w:val="nil"/>
            </w:tcBorders>
            <w:vAlign w:val="center"/>
          </w:tcPr>
          <w:p w14:paraId="6B357A6E" w14:textId="77777777" w:rsidR="00D05B45" w:rsidRPr="007F2EA7" w:rsidRDefault="00D05B45" w:rsidP="003C1026">
            <w:pPr>
              <w:pStyle w:val="HiddenTextSpec"/>
              <w:jc w:val="left"/>
              <w:rPr>
                <w:b/>
              </w:rPr>
            </w:pPr>
            <w:r w:rsidRPr="007F2EA7">
              <w:rPr>
                <w:b/>
              </w:rPr>
              <w:t>revision to subpart 160.03.01 and 160.03.02</w:t>
            </w:r>
          </w:p>
        </w:tc>
      </w:tr>
      <w:tr w:rsidR="003777D1" w:rsidRPr="007F2EA7" w14:paraId="77CED84F" w14:textId="77777777" w:rsidTr="003C1026">
        <w:trPr>
          <w:trHeight w:val="315"/>
          <w:hidden/>
        </w:trPr>
        <w:tc>
          <w:tcPr>
            <w:tcW w:w="1539" w:type="dxa"/>
            <w:tcBorders>
              <w:top w:val="nil"/>
              <w:left w:val="nil"/>
              <w:bottom w:val="nil"/>
              <w:right w:val="nil"/>
            </w:tcBorders>
            <w:vAlign w:val="center"/>
          </w:tcPr>
          <w:p w14:paraId="42753BAE" w14:textId="77777777" w:rsidR="003777D1" w:rsidRPr="007F2EA7" w:rsidRDefault="003777D1" w:rsidP="003C1026">
            <w:pPr>
              <w:pStyle w:val="HiddenTextSpec"/>
              <w:rPr>
                <w:b/>
              </w:rPr>
            </w:pPr>
            <w:r w:rsidRPr="007F2EA7">
              <w:rPr>
                <w:b/>
              </w:rPr>
              <w:t>Apr 15, 2025</w:t>
            </w:r>
          </w:p>
        </w:tc>
        <w:tc>
          <w:tcPr>
            <w:tcW w:w="1482" w:type="dxa"/>
            <w:tcBorders>
              <w:top w:val="nil"/>
              <w:left w:val="nil"/>
              <w:bottom w:val="nil"/>
              <w:right w:val="nil"/>
            </w:tcBorders>
            <w:vAlign w:val="center"/>
          </w:tcPr>
          <w:p w14:paraId="267F57C8" w14:textId="77777777" w:rsidR="003777D1" w:rsidRPr="007F2EA7" w:rsidRDefault="003777D1" w:rsidP="003C1026">
            <w:pPr>
              <w:pStyle w:val="HiddenTextSpec"/>
              <w:rPr>
                <w:b/>
              </w:rPr>
            </w:pPr>
            <w:r w:rsidRPr="007F2EA7">
              <w:rPr>
                <w:b/>
              </w:rPr>
              <w:t>BDC25S-06</w:t>
            </w:r>
          </w:p>
        </w:tc>
        <w:tc>
          <w:tcPr>
            <w:tcW w:w="7020" w:type="dxa"/>
            <w:tcBorders>
              <w:top w:val="nil"/>
              <w:left w:val="nil"/>
              <w:bottom w:val="nil"/>
              <w:right w:val="nil"/>
            </w:tcBorders>
            <w:vAlign w:val="center"/>
          </w:tcPr>
          <w:p w14:paraId="7E5757C3" w14:textId="77777777" w:rsidR="003777D1" w:rsidRPr="007F2EA7" w:rsidRDefault="003777D1" w:rsidP="003C1026">
            <w:pPr>
              <w:pStyle w:val="HiddenTextSpec"/>
              <w:jc w:val="left"/>
              <w:rPr>
                <w:b/>
              </w:rPr>
            </w:pPr>
            <w:r w:rsidRPr="007F2EA7">
              <w:rPr>
                <w:b/>
              </w:rPr>
              <w:t>Revision to Subpart 155.03.01 (SI2019) and subpart 401.03.05</w:t>
            </w:r>
          </w:p>
        </w:tc>
      </w:tr>
      <w:tr w:rsidR="003777D1" w:rsidRPr="007F2EA7" w14:paraId="1F274DB5" w14:textId="77777777" w:rsidTr="003C1026">
        <w:trPr>
          <w:trHeight w:val="315"/>
          <w:hidden/>
        </w:trPr>
        <w:tc>
          <w:tcPr>
            <w:tcW w:w="1539" w:type="dxa"/>
            <w:tcBorders>
              <w:top w:val="nil"/>
              <w:left w:val="nil"/>
              <w:bottom w:val="nil"/>
              <w:right w:val="nil"/>
            </w:tcBorders>
            <w:vAlign w:val="center"/>
          </w:tcPr>
          <w:p w14:paraId="7B6F8CB2" w14:textId="77777777" w:rsidR="003777D1" w:rsidRPr="007F2EA7" w:rsidRDefault="003777D1" w:rsidP="003C1026">
            <w:pPr>
              <w:pStyle w:val="HiddenTextSpec"/>
              <w:rPr>
                <w:b/>
              </w:rPr>
            </w:pPr>
            <w:r w:rsidRPr="007F2EA7">
              <w:rPr>
                <w:b/>
              </w:rPr>
              <w:t>Apr 3, 2025</w:t>
            </w:r>
          </w:p>
        </w:tc>
        <w:tc>
          <w:tcPr>
            <w:tcW w:w="1482" w:type="dxa"/>
            <w:tcBorders>
              <w:top w:val="nil"/>
              <w:left w:val="nil"/>
              <w:bottom w:val="nil"/>
              <w:right w:val="nil"/>
            </w:tcBorders>
            <w:vAlign w:val="center"/>
          </w:tcPr>
          <w:p w14:paraId="0175886C" w14:textId="77777777" w:rsidR="003777D1" w:rsidRPr="007F2EA7" w:rsidRDefault="003777D1" w:rsidP="003C1026">
            <w:pPr>
              <w:pStyle w:val="HiddenTextSpec"/>
              <w:rPr>
                <w:b/>
              </w:rPr>
            </w:pPr>
            <w:r w:rsidRPr="007F2EA7">
              <w:rPr>
                <w:b/>
              </w:rPr>
              <w:t>BDC25S-01</w:t>
            </w:r>
          </w:p>
        </w:tc>
        <w:tc>
          <w:tcPr>
            <w:tcW w:w="7020" w:type="dxa"/>
            <w:tcBorders>
              <w:top w:val="nil"/>
              <w:left w:val="nil"/>
              <w:bottom w:val="nil"/>
              <w:right w:val="nil"/>
            </w:tcBorders>
            <w:vAlign w:val="center"/>
          </w:tcPr>
          <w:p w14:paraId="14FF3F2D" w14:textId="77777777" w:rsidR="003777D1" w:rsidRPr="007F2EA7" w:rsidRDefault="003777D1" w:rsidP="003C1026">
            <w:pPr>
              <w:pStyle w:val="HiddenTextSpec"/>
              <w:jc w:val="left"/>
              <w:rPr>
                <w:b/>
              </w:rPr>
            </w:pPr>
            <w:r w:rsidRPr="007F2EA7">
              <w:rPr>
                <w:b/>
              </w:rPr>
              <w:t>Revision to Subpart 107.11.01 and Subsection 159.04.</w:t>
            </w:r>
          </w:p>
        </w:tc>
      </w:tr>
      <w:tr w:rsidR="009F5D9D" w:rsidRPr="007F2EA7" w14:paraId="6A0156A4" w14:textId="77777777" w:rsidTr="003C1026">
        <w:trPr>
          <w:trHeight w:val="315"/>
          <w:hidden/>
        </w:trPr>
        <w:tc>
          <w:tcPr>
            <w:tcW w:w="1539" w:type="dxa"/>
            <w:tcBorders>
              <w:top w:val="nil"/>
              <w:left w:val="nil"/>
              <w:bottom w:val="nil"/>
              <w:right w:val="nil"/>
            </w:tcBorders>
            <w:vAlign w:val="center"/>
          </w:tcPr>
          <w:p w14:paraId="11777FA2" w14:textId="77777777" w:rsidR="009F5D9D" w:rsidRPr="007F2EA7" w:rsidRDefault="009F5D9D" w:rsidP="003C1026">
            <w:pPr>
              <w:pStyle w:val="HiddenTextSpec"/>
              <w:rPr>
                <w:b/>
              </w:rPr>
            </w:pPr>
            <w:bookmarkStart w:id="2" w:name="_Hlk201756057"/>
            <w:r w:rsidRPr="007F2EA7">
              <w:rPr>
                <w:b/>
              </w:rPr>
              <w:t>mar 27, 2025</w:t>
            </w:r>
          </w:p>
        </w:tc>
        <w:tc>
          <w:tcPr>
            <w:tcW w:w="1482" w:type="dxa"/>
            <w:tcBorders>
              <w:top w:val="nil"/>
              <w:left w:val="nil"/>
              <w:bottom w:val="nil"/>
              <w:right w:val="nil"/>
            </w:tcBorders>
            <w:vAlign w:val="center"/>
          </w:tcPr>
          <w:p w14:paraId="3068239F" w14:textId="77777777" w:rsidR="009F5D9D" w:rsidRPr="007F2EA7" w:rsidRDefault="009F5D9D" w:rsidP="003C1026">
            <w:pPr>
              <w:pStyle w:val="HiddenTextSpec"/>
              <w:rPr>
                <w:b/>
              </w:rPr>
            </w:pPr>
            <w:r w:rsidRPr="007F2EA7">
              <w:rPr>
                <w:b/>
              </w:rPr>
              <w:t>bdc25s-02</w:t>
            </w:r>
          </w:p>
        </w:tc>
        <w:tc>
          <w:tcPr>
            <w:tcW w:w="7020" w:type="dxa"/>
            <w:tcBorders>
              <w:top w:val="nil"/>
              <w:left w:val="nil"/>
              <w:bottom w:val="nil"/>
              <w:right w:val="nil"/>
            </w:tcBorders>
            <w:vAlign w:val="center"/>
          </w:tcPr>
          <w:p w14:paraId="262B6653" w14:textId="77777777" w:rsidR="009F5D9D" w:rsidRPr="007F2EA7" w:rsidRDefault="009F5D9D" w:rsidP="003C1026">
            <w:pPr>
              <w:pStyle w:val="HiddenTextSpec"/>
              <w:jc w:val="left"/>
              <w:rPr>
                <w:b/>
              </w:rPr>
            </w:pPr>
            <w:r w:rsidRPr="007F2EA7">
              <w:rPr>
                <w:b/>
              </w:rPr>
              <w:t>revision to subparts 406.03.01, 902.08.02, and 902.08.03</w:t>
            </w:r>
          </w:p>
        </w:tc>
      </w:tr>
      <w:bookmarkEnd w:id="2"/>
      <w:tr w:rsidR="009F5D9D" w:rsidRPr="007F2EA7" w14:paraId="72213C15" w14:textId="77777777" w:rsidTr="003C1026">
        <w:trPr>
          <w:trHeight w:val="315"/>
          <w:hidden/>
        </w:trPr>
        <w:tc>
          <w:tcPr>
            <w:tcW w:w="1539" w:type="dxa"/>
            <w:tcBorders>
              <w:top w:val="nil"/>
              <w:left w:val="nil"/>
              <w:bottom w:val="nil"/>
              <w:right w:val="nil"/>
            </w:tcBorders>
            <w:vAlign w:val="center"/>
          </w:tcPr>
          <w:p w14:paraId="7F83C482" w14:textId="77777777" w:rsidR="009F5D9D" w:rsidRPr="007F2EA7" w:rsidRDefault="009F5D9D" w:rsidP="003C1026">
            <w:pPr>
              <w:pStyle w:val="HiddenTextSpec"/>
              <w:rPr>
                <w:b/>
              </w:rPr>
            </w:pPr>
            <w:r w:rsidRPr="007F2EA7">
              <w:rPr>
                <w:b/>
              </w:rPr>
              <w:t>Mar 3, 2025</w:t>
            </w:r>
          </w:p>
        </w:tc>
        <w:tc>
          <w:tcPr>
            <w:tcW w:w="1482" w:type="dxa"/>
            <w:tcBorders>
              <w:top w:val="nil"/>
              <w:left w:val="nil"/>
              <w:bottom w:val="nil"/>
              <w:right w:val="nil"/>
            </w:tcBorders>
            <w:vAlign w:val="center"/>
          </w:tcPr>
          <w:p w14:paraId="7D16B546" w14:textId="77777777" w:rsidR="009F5D9D" w:rsidRPr="007F2EA7" w:rsidRDefault="009F5D9D" w:rsidP="003C1026">
            <w:pPr>
              <w:pStyle w:val="HiddenTextSpec"/>
              <w:rPr>
                <w:b/>
              </w:rPr>
            </w:pPr>
            <w:r w:rsidRPr="007F2EA7">
              <w:rPr>
                <w:b/>
              </w:rPr>
              <w:t>BDC24S-26</w:t>
            </w:r>
          </w:p>
        </w:tc>
        <w:tc>
          <w:tcPr>
            <w:tcW w:w="7020" w:type="dxa"/>
            <w:tcBorders>
              <w:top w:val="nil"/>
              <w:left w:val="nil"/>
              <w:bottom w:val="nil"/>
              <w:right w:val="nil"/>
            </w:tcBorders>
            <w:vAlign w:val="center"/>
          </w:tcPr>
          <w:p w14:paraId="6B352D8C" w14:textId="77777777" w:rsidR="009F5D9D" w:rsidRPr="007F2EA7" w:rsidRDefault="009F5D9D" w:rsidP="003C1026">
            <w:pPr>
              <w:pStyle w:val="HiddenTextSpec"/>
              <w:jc w:val="left"/>
              <w:rPr>
                <w:b/>
              </w:rPr>
            </w:pPr>
            <w:r w:rsidRPr="007F2EA7">
              <w:rPr>
                <w:b/>
              </w:rPr>
              <w:t>REvision to Subpart 902.01.04</w:t>
            </w:r>
          </w:p>
        </w:tc>
      </w:tr>
      <w:tr w:rsidR="009F5D9D" w:rsidRPr="007F2EA7" w14:paraId="1839E487" w14:textId="77777777" w:rsidTr="003C1026">
        <w:trPr>
          <w:trHeight w:val="315"/>
          <w:hidden/>
        </w:trPr>
        <w:tc>
          <w:tcPr>
            <w:tcW w:w="1539" w:type="dxa"/>
            <w:tcBorders>
              <w:top w:val="nil"/>
              <w:left w:val="nil"/>
              <w:bottom w:val="nil"/>
              <w:right w:val="nil"/>
            </w:tcBorders>
            <w:vAlign w:val="center"/>
          </w:tcPr>
          <w:p w14:paraId="177CA925" w14:textId="77777777" w:rsidR="009F5D9D" w:rsidRPr="007F2EA7" w:rsidRDefault="009F5D9D" w:rsidP="003C1026">
            <w:pPr>
              <w:pStyle w:val="HiddenTextSpec"/>
              <w:rPr>
                <w:b/>
              </w:rPr>
            </w:pPr>
            <w:r w:rsidRPr="007F2EA7">
              <w:rPr>
                <w:b/>
              </w:rPr>
              <w:t>Feb 11, 2025</w:t>
            </w:r>
          </w:p>
        </w:tc>
        <w:tc>
          <w:tcPr>
            <w:tcW w:w="1482" w:type="dxa"/>
            <w:tcBorders>
              <w:top w:val="nil"/>
              <w:left w:val="nil"/>
              <w:bottom w:val="nil"/>
              <w:right w:val="nil"/>
            </w:tcBorders>
            <w:vAlign w:val="center"/>
          </w:tcPr>
          <w:p w14:paraId="2471C14B" w14:textId="77777777" w:rsidR="009F5D9D" w:rsidRPr="007F2EA7" w:rsidRDefault="009F5D9D" w:rsidP="003C1026">
            <w:pPr>
              <w:pStyle w:val="HiddenTextSpec"/>
              <w:rPr>
                <w:b/>
              </w:rPr>
            </w:pPr>
            <w:r w:rsidRPr="007F2EA7">
              <w:rPr>
                <w:b/>
              </w:rPr>
              <w:t>BDC24S-23</w:t>
            </w:r>
          </w:p>
        </w:tc>
        <w:tc>
          <w:tcPr>
            <w:tcW w:w="7020" w:type="dxa"/>
            <w:tcBorders>
              <w:top w:val="nil"/>
              <w:left w:val="nil"/>
              <w:bottom w:val="nil"/>
              <w:right w:val="nil"/>
            </w:tcBorders>
            <w:vAlign w:val="center"/>
          </w:tcPr>
          <w:p w14:paraId="3B110D59" w14:textId="77777777" w:rsidR="009F5D9D" w:rsidRPr="007F2EA7" w:rsidRDefault="009F5D9D" w:rsidP="003C1026">
            <w:pPr>
              <w:pStyle w:val="HiddenTextSpec"/>
              <w:jc w:val="left"/>
              <w:rPr>
                <w:b/>
              </w:rPr>
            </w:pPr>
            <w:r w:rsidRPr="007F2EA7">
              <w:rPr>
                <w:b/>
              </w:rPr>
              <w:t>Revision to Subpart 104.03.08</w:t>
            </w:r>
          </w:p>
        </w:tc>
      </w:tr>
      <w:tr w:rsidR="009F5D9D" w:rsidRPr="007F2EA7" w14:paraId="40913ED6" w14:textId="77777777" w:rsidTr="003C1026">
        <w:trPr>
          <w:trHeight w:val="315"/>
          <w:hidden/>
        </w:trPr>
        <w:tc>
          <w:tcPr>
            <w:tcW w:w="1539" w:type="dxa"/>
            <w:tcBorders>
              <w:top w:val="nil"/>
              <w:left w:val="nil"/>
              <w:bottom w:val="nil"/>
              <w:right w:val="nil"/>
            </w:tcBorders>
            <w:vAlign w:val="center"/>
          </w:tcPr>
          <w:p w14:paraId="5BF51DB7" w14:textId="77777777" w:rsidR="009F5D9D" w:rsidRPr="007F2EA7" w:rsidRDefault="009F5D9D" w:rsidP="003C1026">
            <w:pPr>
              <w:pStyle w:val="HiddenTextSpec"/>
              <w:rPr>
                <w:b/>
              </w:rPr>
            </w:pPr>
            <w:r w:rsidRPr="007F2EA7">
              <w:rPr>
                <w:b/>
              </w:rPr>
              <w:t>Feb 10, 2025</w:t>
            </w:r>
          </w:p>
        </w:tc>
        <w:tc>
          <w:tcPr>
            <w:tcW w:w="1482" w:type="dxa"/>
            <w:tcBorders>
              <w:top w:val="nil"/>
              <w:left w:val="nil"/>
              <w:bottom w:val="nil"/>
              <w:right w:val="nil"/>
            </w:tcBorders>
            <w:vAlign w:val="center"/>
          </w:tcPr>
          <w:p w14:paraId="6581D04B" w14:textId="77777777" w:rsidR="009F5D9D" w:rsidRPr="007F2EA7" w:rsidRDefault="009F5D9D" w:rsidP="003C1026">
            <w:pPr>
              <w:pStyle w:val="HiddenTextSpec"/>
              <w:rPr>
                <w:b/>
              </w:rPr>
            </w:pPr>
            <w:r w:rsidRPr="007F2EA7">
              <w:rPr>
                <w:b/>
              </w:rPr>
              <w:t>BDC24S-22</w:t>
            </w:r>
          </w:p>
        </w:tc>
        <w:tc>
          <w:tcPr>
            <w:tcW w:w="7020" w:type="dxa"/>
            <w:tcBorders>
              <w:top w:val="nil"/>
              <w:left w:val="nil"/>
              <w:bottom w:val="nil"/>
              <w:right w:val="nil"/>
            </w:tcBorders>
            <w:vAlign w:val="center"/>
          </w:tcPr>
          <w:p w14:paraId="4020ACC8" w14:textId="77777777" w:rsidR="009F5D9D" w:rsidRPr="007F2EA7" w:rsidRDefault="009F5D9D" w:rsidP="003C1026">
            <w:pPr>
              <w:pStyle w:val="HiddenTextSpec"/>
              <w:jc w:val="left"/>
              <w:rPr>
                <w:b/>
              </w:rPr>
            </w:pPr>
            <w:r w:rsidRPr="007F2EA7">
              <w:rPr>
                <w:b/>
              </w:rPr>
              <w:t>Revision to Subsection 106.07</w:t>
            </w:r>
          </w:p>
        </w:tc>
      </w:tr>
      <w:tr w:rsidR="009F5D9D" w:rsidRPr="007F2EA7" w14:paraId="512825B8" w14:textId="77777777" w:rsidTr="003C1026">
        <w:trPr>
          <w:trHeight w:val="315"/>
          <w:hidden/>
        </w:trPr>
        <w:tc>
          <w:tcPr>
            <w:tcW w:w="1539" w:type="dxa"/>
            <w:tcBorders>
              <w:top w:val="nil"/>
              <w:left w:val="nil"/>
              <w:bottom w:val="nil"/>
              <w:right w:val="nil"/>
            </w:tcBorders>
            <w:vAlign w:val="center"/>
          </w:tcPr>
          <w:p w14:paraId="640D9DB3" w14:textId="77777777" w:rsidR="009F5D9D" w:rsidRPr="007F2EA7" w:rsidRDefault="009F5D9D" w:rsidP="003C1026">
            <w:pPr>
              <w:pStyle w:val="HiddenTextSpec"/>
              <w:rPr>
                <w:b/>
              </w:rPr>
            </w:pPr>
            <w:r w:rsidRPr="007F2EA7">
              <w:rPr>
                <w:b/>
              </w:rPr>
              <w:t>jAN 31, 2025</w:t>
            </w:r>
          </w:p>
        </w:tc>
        <w:tc>
          <w:tcPr>
            <w:tcW w:w="1482" w:type="dxa"/>
            <w:tcBorders>
              <w:top w:val="nil"/>
              <w:left w:val="nil"/>
              <w:bottom w:val="nil"/>
              <w:right w:val="nil"/>
            </w:tcBorders>
            <w:vAlign w:val="center"/>
          </w:tcPr>
          <w:p w14:paraId="7967D303" w14:textId="77777777" w:rsidR="009F5D9D" w:rsidRPr="007F2EA7" w:rsidRDefault="009F5D9D" w:rsidP="003C1026">
            <w:pPr>
              <w:pStyle w:val="HiddenTextSpec"/>
              <w:rPr>
                <w:b/>
              </w:rPr>
            </w:pPr>
            <w:r w:rsidRPr="007F2EA7">
              <w:rPr>
                <w:b/>
              </w:rPr>
              <w:t>bdc24s-24</w:t>
            </w:r>
          </w:p>
        </w:tc>
        <w:tc>
          <w:tcPr>
            <w:tcW w:w="7020" w:type="dxa"/>
            <w:tcBorders>
              <w:top w:val="nil"/>
              <w:left w:val="nil"/>
              <w:bottom w:val="nil"/>
              <w:right w:val="nil"/>
            </w:tcBorders>
            <w:vAlign w:val="center"/>
          </w:tcPr>
          <w:p w14:paraId="1F170504" w14:textId="77777777" w:rsidR="009F5D9D" w:rsidRPr="007F2EA7" w:rsidRDefault="009F5D9D" w:rsidP="003C1026">
            <w:pPr>
              <w:pStyle w:val="HiddenTextSpec"/>
              <w:jc w:val="left"/>
              <w:rPr>
                <w:b/>
              </w:rPr>
            </w:pPr>
            <w:r w:rsidRPr="007F2EA7">
              <w:rPr>
                <w:b/>
              </w:rPr>
              <w:t>rEVISION TO sUBSECTION 106.03</w:t>
            </w:r>
          </w:p>
        </w:tc>
      </w:tr>
      <w:tr w:rsidR="009F5D9D" w:rsidRPr="007F2EA7" w14:paraId="2E8B40B3" w14:textId="77777777" w:rsidTr="003C1026">
        <w:trPr>
          <w:trHeight w:val="315"/>
          <w:hidden/>
        </w:trPr>
        <w:tc>
          <w:tcPr>
            <w:tcW w:w="1539" w:type="dxa"/>
            <w:tcBorders>
              <w:top w:val="nil"/>
              <w:left w:val="nil"/>
              <w:bottom w:val="nil"/>
              <w:right w:val="nil"/>
            </w:tcBorders>
            <w:vAlign w:val="center"/>
          </w:tcPr>
          <w:p w14:paraId="337089E1" w14:textId="77777777" w:rsidR="009F5D9D" w:rsidRPr="007F2EA7" w:rsidRDefault="009F5D9D" w:rsidP="003C1026">
            <w:pPr>
              <w:pStyle w:val="HiddenTextSpec"/>
              <w:rPr>
                <w:b/>
              </w:rPr>
            </w:pPr>
            <w:r w:rsidRPr="007F2EA7">
              <w:rPr>
                <w:b/>
              </w:rPr>
              <w:t>Jan 28, 2025</w:t>
            </w:r>
          </w:p>
        </w:tc>
        <w:tc>
          <w:tcPr>
            <w:tcW w:w="1482" w:type="dxa"/>
            <w:tcBorders>
              <w:top w:val="nil"/>
              <w:left w:val="nil"/>
              <w:bottom w:val="nil"/>
              <w:right w:val="nil"/>
            </w:tcBorders>
            <w:vAlign w:val="center"/>
          </w:tcPr>
          <w:p w14:paraId="7F665167" w14:textId="77777777" w:rsidR="009F5D9D" w:rsidRPr="007F2EA7" w:rsidRDefault="009F5D9D" w:rsidP="003C1026">
            <w:pPr>
              <w:pStyle w:val="HiddenTextSpec"/>
              <w:rPr>
                <w:b/>
              </w:rPr>
            </w:pPr>
            <w:r w:rsidRPr="007F2EA7">
              <w:rPr>
                <w:b/>
              </w:rPr>
              <w:t>BDC24S-20</w:t>
            </w:r>
          </w:p>
        </w:tc>
        <w:tc>
          <w:tcPr>
            <w:tcW w:w="7020" w:type="dxa"/>
            <w:tcBorders>
              <w:top w:val="nil"/>
              <w:left w:val="nil"/>
              <w:bottom w:val="nil"/>
              <w:right w:val="nil"/>
            </w:tcBorders>
            <w:vAlign w:val="center"/>
          </w:tcPr>
          <w:p w14:paraId="134DE65D" w14:textId="77777777" w:rsidR="009F5D9D" w:rsidRPr="007F2EA7" w:rsidRDefault="009F5D9D" w:rsidP="003C1026">
            <w:pPr>
              <w:pStyle w:val="HiddenTextSpec"/>
              <w:jc w:val="left"/>
              <w:rPr>
                <w:b/>
              </w:rPr>
            </w:pPr>
            <w:r w:rsidRPr="007F2EA7">
              <w:rPr>
                <w:b/>
              </w:rPr>
              <w:t>Revision to Subpart 105.02.05, State Funded Project Attachment 5, and Federal Aid Project Attachment 7</w:t>
            </w:r>
          </w:p>
        </w:tc>
      </w:tr>
      <w:tr w:rsidR="009F5D9D" w:rsidRPr="007F2EA7" w14:paraId="02A7FECF" w14:textId="77777777" w:rsidTr="003C1026">
        <w:trPr>
          <w:trHeight w:val="315"/>
          <w:hidden/>
        </w:trPr>
        <w:tc>
          <w:tcPr>
            <w:tcW w:w="1539" w:type="dxa"/>
            <w:tcBorders>
              <w:top w:val="nil"/>
              <w:left w:val="nil"/>
              <w:bottom w:val="nil"/>
              <w:right w:val="nil"/>
            </w:tcBorders>
            <w:vAlign w:val="center"/>
          </w:tcPr>
          <w:p w14:paraId="53C84C48" w14:textId="77777777" w:rsidR="009F5D9D" w:rsidRPr="007F2EA7" w:rsidRDefault="009F5D9D" w:rsidP="003C1026">
            <w:pPr>
              <w:pStyle w:val="HiddenTextSpec"/>
              <w:rPr>
                <w:b/>
              </w:rPr>
            </w:pPr>
            <w:r w:rsidRPr="007F2EA7">
              <w:rPr>
                <w:b/>
              </w:rPr>
              <w:t>Jan 16, 2025</w:t>
            </w:r>
          </w:p>
        </w:tc>
        <w:tc>
          <w:tcPr>
            <w:tcW w:w="1482" w:type="dxa"/>
            <w:tcBorders>
              <w:top w:val="nil"/>
              <w:left w:val="nil"/>
              <w:bottom w:val="nil"/>
              <w:right w:val="nil"/>
            </w:tcBorders>
            <w:vAlign w:val="center"/>
          </w:tcPr>
          <w:p w14:paraId="46233D73" w14:textId="77777777" w:rsidR="009F5D9D" w:rsidRPr="007F2EA7" w:rsidRDefault="009F5D9D" w:rsidP="003C1026">
            <w:pPr>
              <w:pStyle w:val="HiddenTextSpec"/>
              <w:rPr>
                <w:b/>
              </w:rPr>
            </w:pPr>
            <w:r w:rsidRPr="007F2EA7">
              <w:rPr>
                <w:b/>
              </w:rPr>
              <w:t>BDC24S-21</w:t>
            </w:r>
          </w:p>
        </w:tc>
        <w:tc>
          <w:tcPr>
            <w:tcW w:w="7020" w:type="dxa"/>
            <w:tcBorders>
              <w:top w:val="nil"/>
              <w:left w:val="nil"/>
              <w:bottom w:val="nil"/>
              <w:right w:val="nil"/>
            </w:tcBorders>
            <w:vAlign w:val="center"/>
          </w:tcPr>
          <w:p w14:paraId="50F92FB4" w14:textId="77777777" w:rsidR="009F5D9D" w:rsidRPr="007F2EA7" w:rsidRDefault="009F5D9D" w:rsidP="003C1026">
            <w:pPr>
              <w:pStyle w:val="HiddenTextSpec"/>
              <w:jc w:val="left"/>
              <w:rPr>
                <w:b/>
              </w:rPr>
            </w:pPr>
            <w:r w:rsidRPr="007F2EA7">
              <w:rPr>
                <w:b/>
              </w:rPr>
              <w:t>Revision to Subpart 610.03.02</w:t>
            </w:r>
          </w:p>
        </w:tc>
      </w:tr>
      <w:tr w:rsidR="009F5D9D" w:rsidRPr="007F2EA7" w14:paraId="17C8A37F" w14:textId="77777777" w:rsidTr="003C1026">
        <w:trPr>
          <w:trHeight w:val="315"/>
          <w:hidden/>
        </w:trPr>
        <w:tc>
          <w:tcPr>
            <w:tcW w:w="1539" w:type="dxa"/>
            <w:tcBorders>
              <w:top w:val="nil"/>
              <w:left w:val="nil"/>
              <w:bottom w:val="nil"/>
              <w:right w:val="nil"/>
            </w:tcBorders>
            <w:vAlign w:val="center"/>
          </w:tcPr>
          <w:p w14:paraId="54FE4E2D" w14:textId="77777777" w:rsidR="009F5D9D" w:rsidRPr="007F2EA7" w:rsidRDefault="009F5D9D" w:rsidP="003C1026">
            <w:pPr>
              <w:pStyle w:val="HiddenTextSpec"/>
              <w:rPr>
                <w:b/>
              </w:rPr>
            </w:pPr>
            <w:r w:rsidRPr="007F2EA7">
              <w:rPr>
                <w:b/>
              </w:rPr>
              <w:t>Jan 10, 2025</w:t>
            </w:r>
          </w:p>
        </w:tc>
        <w:tc>
          <w:tcPr>
            <w:tcW w:w="1482" w:type="dxa"/>
            <w:tcBorders>
              <w:top w:val="nil"/>
              <w:left w:val="nil"/>
              <w:bottom w:val="nil"/>
              <w:right w:val="nil"/>
            </w:tcBorders>
            <w:vAlign w:val="center"/>
          </w:tcPr>
          <w:p w14:paraId="3B09E6B2" w14:textId="77777777" w:rsidR="009F5D9D" w:rsidRPr="007F2EA7" w:rsidRDefault="009F5D9D" w:rsidP="003C1026">
            <w:pPr>
              <w:pStyle w:val="HiddenTextSpec"/>
              <w:rPr>
                <w:b/>
              </w:rPr>
            </w:pPr>
            <w:r w:rsidRPr="007F2EA7">
              <w:rPr>
                <w:b/>
              </w:rPr>
              <w:t>BDC24S-25</w:t>
            </w:r>
          </w:p>
        </w:tc>
        <w:tc>
          <w:tcPr>
            <w:tcW w:w="7020" w:type="dxa"/>
            <w:tcBorders>
              <w:top w:val="nil"/>
              <w:left w:val="nil"/>
              <w:bottom w:val="nil"/>
              <w:right w:val="nil"/>
            </w:tcBorders>
            <w:vAlign w:val="center"/>
          </w:tcPr>
          <w:p w14:paraId="05E4060C" w14:textId="77777777" w:rsidR="009F5D9D" w:rsidRPr="007F2EA7" w:rsidRDefault="009F5D9D" w:rsidP="003C1026">
            <w:pPr>
              <w:pStyle w:val="HiddenTextSpec"/>
              <w:jc w:val="left"/>
              <w:rPr>
                <w:b/>
              </w:rPr>
            </w:pPr>
            <w:r w:rsidRPr="007F2EA7">
              <w:rPr>
                <w:b/>
              </w:rPr>
              <w:t>Revision to Federal Aid Project Attachment 1</w:t>
            </w:r>
          </w:p>
        </w:tc>
      </w:tr>
      <w:tr w:rsidR="009F5D9D" w:rsidRPr="007F2EA7" w14:paraId="4762288C" w14:textId="77777777" w:rsidTr="003C1026">
        <w:trPr>
          <w:trHeight w:val="315"/>
          <w:hidden/>
        </w:trPr>
        <w:tc>
          <w:tcPr>
            <w:tcW w:w="1539" w:type="dxa"/>
            <w:tcBorders>
              <w:top w:val="nil"/>
              <w:left w:val="nil"/>
              <w:bottom w:val="nil"/>
              <w:right w:val="nil"/>
            </w:tcBorders>
            <w:vAlign w:val="center"/>
          </w:tcPr>
          <w:p w14:paraId="4A32EFA9" w14:textId="77777777" w:rsidR="009F5D9D" w:rsidRPr="007F2EA7" w:rsidRDefault="009F5D9D" w:rsidP="003C1026">
            <w:pPr>
              <w:pStyle w:val="HiddenTextSpec"/>
              <w:rPr>
                <w:b/>
              </w:rPr>
            </w:pPr>
            <w:r w:rsidRPr="007F2EA7">
              <w:rPr>
                <w:b/>
              </w:rPr>
              <w:t>nov 21, 2024</w:t>
            </w:r>
          </w:p>
        </w:tc>
        <w:tc>
          <w:tcPr>
            <w:tcW w:w="1482" w:type="dxa"/>
            <w:tcBorders>
              <w:top w:val="nil"/>
              <w:left w:val="nil"/>
              <w:bottom w:val="nil"/>
              <w:right w:val="nil"/>
            </w:tcBorders>
            <w:vAlign w:val="center"/>
          </w:tcPr>
          <w:p w14:paraId="1F210555" w14:textId="77777777" w:rsidR="009F5D9D" w:rsidRPr="007F2EA7" w:rsidRDefault="009F5D9D" w:rsidP="003C1026">
            <w:pPr>
              <w:pStyle w:val="HiddenTextSpec"/>
              <w:rPr>
                <w:b/>
              </w:rPr>
            </w:pPr>
          </w:p>
        </w:tc>
        <w:tc>
          <w:tcPr>
            <w:tcW w:w="7020" w:type="dxa"/>
            <w:tcBorders>
              <w:top w:val="nil"/>
              <w:left w:val="nil"/>
              <w:bottom w:val="nil"/>
              <w:right w:val="nil"/>
            </w:tcBorders>
            <w:vAlign w:val="center"/>
          </w:tcPr>
          <w:p w14:paraId="50D646AD" w14:textId="77777777" w:rsidR="009F5D9D" w:rsidRPr="007F2EA7" w:rsidRDefault="009F5D9D" w:rsidP="003C1026">
            <w:pPr>
              <w:pStyle w:val="HiddenTextSpec"/>
              <w:jc w:val="left"/>
              <w:rPr>
                <w:b/>
              </w:rPr>
            </w:pPr>
            <w:r w:rsidRPr="007F2EA7">
              <w:rPr>
                <w:b/>
              </w:rPr>
              <w:t>revision to subsection 101.04</w:t>
            </w:r>
          </w:p>
        </w:tc>
      </w:tr>
      <w:tr w:rsidR="009F5D9D" w:rsidRPr="007F2EA7" w14:paraId="73108755" w14:textId="77777777" w:rsidTr="003C1026">
        <w:trPr>
          <w:trHeight w:val="315"/>
          <w:hidden/>
        </w:trPr>
        <w:tc>
          <w:tcPr>
            <w:tcW w:w="1539" w:type="dxa"/>
            <w:tcBorders>
              <w:top w:val="nil"/>
              <w:left w:val="nil"/>
              <w:bottom w:val="nil"/>
              <w:right w:val="nil"/>
            </w:tcBorders>
            <w:vAlign w:val="center"/>
          </w:tcPr>
          <w:p w14:paraId="0A283E29" w14:textId="77777777" w:rsidR="009F5D9D" w:rsidRPr="007F2EA7" w:rsidRDefault="009F5D9D" w:rsidP="003C1026">
            <w:pPr>
              <w:pStyle w:val="HiddenTextSpec"/>
              <w:rPr>
                <w:b/>
              </w:rPr>
            </w:pPr>
            <w:r w:rsidRPr="007F2EA7">
              <w:rPr>
                <w:b/>
              </w:rPr>
              <w:lastRenderedPageBreak/>
              <w:t>nov 07, 2024</w:t>
            </w:r>
          </w:p>
        </w:tc>
        <w:tc>
          <w:tcPr>
            <w:tcW w:w="1482" w:type="dxa"/>
            <w:tcBorders>
              <w:top w:val="nil"/>
              <w:left w:val="nil"/>
              <w:bottom w:val="nil"/>
              <w:right w:val="nil"/>
            </w:tcBorders>
            <w:vAlign w:val="center"/>
          </w:tcPr>
          <w:p w14:paraId="44E5542E" w14:textId="77777777" w:rsidR="009F5D9D" w:rsidRPr="007F2EA7" w:rsidRDefault="009F5D9D" w:rsidP="003C1026">
            <w:pPr>
              <w:pStyle w:val="HiddenTextSpec"/>
              <w:rPr>
                <w:b/>
              </w:rPr>
            </w:pPr>
            <w:r w:rsidRPr="007F2EA7">
              <w:rPr>
                <w:b/>
              </w:rPr>
              <w:t>bdc24s-14</w:t>
            </w:r>
          </w:p>
        </w:tc>
        <w:tc>
          <w:tcPr>
            <w:tcW w:w="7020" w:type="dxa"/>
            <w:tcBorders>
              <w:top w:val="nil"/>
              <w:left w:val="nil"/>
              <w:bottom w:val="nil"/>
              <w:right w:val="nil"/>
            </w:tcBorders>
            <w:vAlign w:val="center"/>
          </w:tcPr>
          <w:p w14:paraId="2CDB45C6" w14:textId="77777777" w:rsidR="009F5D9D" w:rsidRPr="007F2EA7" w:rsidRDefault="009F5D9D" w:rsidP="003C1026">
            <w:pPr>
              <w:pStyle w:val="HiddenTextSpec"/>
              <w:jc w:val="left"/>
              <w:rPr>
                <w:b/>
              </w:rPr>
            </w:pPr>
            <w:r w:rsidRPr="007F2EA7">
              <w:rPr>
                <w:b/>
              </w:rPr>
              <w:t>revision to subpart 160.03.03</w:t>
            </w:r>
          </w:p>
        </w:tc>
      </w:tr>
      <w:tr w:rsidR="00EC3235" w:rsidRPr="004D5D36" w14:paraId="6C1EC080" w14:textId="77777777" w:rsidTr="00A15E18">
        <w:trPr>
          <w:trHeight w:val="315"/>
          <w:hidden/>
        </w:trPr>
        <w:tc>
          <w:tcPr>
            <w:tcW w:w="1539" w:type="dxa"/>
            <w:tcBorders>
              <w:top w:val="nil"/>
              <w:left w:val="nil"/>
              <w:bottom w:val="nil"/>
              <w:right w:val="nil"/>
            </w:tcBorders>
            <w:vAlign w:val="center"/>
          </w:tcPr>
          <w:p w14:paraId="0C49B29C" w14:textId="5608CF7E" w:rsidR="00FB2F8F" w:rsidRPr="00F42EA4" w:rsidRDefault="00DB5C54" w:rsidP="00A339CC">
            <w:pPr>
              <w:pStyle w:val="HiddenTextSpec"/>
              <w:jc w:val="left"/>
              <w:rPr>
                <w:b/>
              </w:rPr>
            </w:pPr>
            <w:r w:rsidRPr="00F42EA4">
              <w:rPr>
                <w:b/>
              </w:rPr>
              <w:t>oct 28, 2024</w:t>
            </w:r>
          </w:p>
          <w:p w14:paraId="00EE3380" w14:textId="0474B4D3" w:rsidR="00EC3235" w:rsidRPr="00F42EA4" w:rsidRDefault="00EC3235" w:rsidP="00A339CC">
            <w:pPr>
              <w:pStyle w:val="HiddenTextSpec"/>
              <w:jc w:val="left"/>
              <w:rPr>
                <w:b/>
              </w:rPr>
            </w:pPr>
            <w:r w:rsidRPr="00F42EA4">
              <w:rPr>
                <w:b/>
              </w:rPr>
              <w:t>Sep 16, 2024</w:t>
            </w:r>
          </w:p>
        </w:tc>
        <w:tc>
          <w:tcPr>
            <w:tcW w:w="1482" w:type="dxa"/>
            <w:tcBorders>
              <w:top w:val="nil"/>
              <w:left w:val="nil"/>
              <w:bottom w:val="nil"/>
              <w:right w:val="nil"/>
            </w:tcBorders>
            <w:vAlign w:val="center"/>
          </w:tcPr>
          <w:p w14:paraId="7033370B" w14:textId="2C33FD61" w:rsidR="00FB2F8F" w:rsidRDefault="00DB5C54" w:rsidP="00A339CC">
            <w:pPr>
              <w:pStyle w:val="HiddenTextSpec"/>
              <w:jc w:val="left"/>
              <w:rPr>
                <w:b/>
              </w:rPr>
            </w:pPr>
            <w:r>
              <w:rPr>
                <w:b/>
              </w:rPr>
              <w:t>bdc24s-19</w:t>
            </w:r>
          </w:p>
          <w:p w14:paraId="4D3A6D2C" w14:textId="1C011299" w:rsidR="00EC3235" w:rsidRPr="00634A15" w:rsidRDefault="00EC3235" w:rsidP="00A339CC">
            <w:pPr>
              <w:pStyle w:val="HiddenTextSpec"/>
              <w:jc w:val="left"/>
              <w:rPr>
                <w:b/>
              </w:rPr>
            </w:pPr>
            <w:r>
              <w:rPr>
                <w:b/>
              </w:rPr>
              <w:t>BDC24S-18</w:t>
            </w:r>
          </w:p>
        </w:tc>
        <w:tc>
          <w:tcPr>
            <w:tcW w:w="7020" w:type="dxa"/>
            <w:tcBorders>
              <w:top w:val="nil"/>
              <w:left w:val="nil"/>
              <w:bottom w:val="nil"/>
              <w:right w:val="nil"/>
            </w:tcBorders>
            <w:vAlign w:val="center"/>
          </w:tcPr>
          <w:p w14:paraId="6C48D277" w14:textId="3B00496A" w:rsidR="00FB2F8F" w:rsidRDefault="00FB2F8F" w:rsidP="00EC3235">
            <w:pPr>
              <w:pStyle w:val="HiddenTextSpec"/>
              <w:jc w:val="left"/>
              <w:rPr>
                <w:b/>
              </w:rPr>
            </w:pPr>
            <w:r>
              <w:rPr>
                <w:b/>
              </w:rPr>
              <w:t>revision to subparts 105</w:t>
            </w:r>
            <w:r w:rsidR="00DC4C90">
              <w:rPr>
                <w:b/>
              </w:rPr>
              <w:t>.02.05.1.a and 105.02.05.2.a</w:t>
            </w:r>
          </w:p>
          <w:p w14:paraId="557B0940" w14:textId="4EFA1D74" w:rsidR="00EC3235" w:rsidRPr="00634A15" w:rsidRDefault="00EC3235" w:rsidP="00EC3235">
            <w:pPr>
              <w:pStyle w:val="HiddenTextSpec"/>
              <w:jc w:val="left"/>
              <w:rPr>
                <w:b/>
              </w:rPr>
            </w:pPr>
            <w:r>
              <w:rPr>
                <w:b/>
              </w:rPr>
              <w:t>Revision to Subparts 104.03.01 and 104.03.02</w:t>
            </w:r>
          </w:p>
        </w:tc>
      </w:tr>
      <w:tr w:rsidR="00EC3235" w:rsidRPr="004D5D36" w14:paraId="21FF25B7" w14:textId="77777777" w:rsidTr="00A15E18">
        <w:trPr>
          <w:trHeight w:val="315"/>
          <w:hidden/>
        </w:trPr>
        <w:tc>
          <w:tcPr>
            <w:tcW w:w="1539" w:type="dxa"/>
            <w:tcBorders>
              <w:top w:val="nil"/>
              <w:left w:val="nil"/>
              <w:bottom w:val="nil"/>
              <w:right w:val="nil"/>
            </w:tcBorders>
            <w:vAlign w:val="center"/>
          </w:tcPr>
          <w:p w14:paraId="33D95357" w14:textId="7847A570" w:rsidR="00EC3235" w:rsidRPr="00F42EA4" w:rsidRDefault="00EC3235" w:rsidP="00A339CC">
            <w:pPr>
              <w:pStyle w:val="HiddenTextSpec"/>
              <w:jc w:val="left"/>
              <w:rPr>
                <w:b/>
              </w:rPr>
            </w:pPr>
            <w:r w:rsidRPr="00F42EA4">
              <w:rPr>
                <w:b/>
              </w:rPr>
              <w:t>sep 3, 2024</w:t>
            </w:r>
          </w:p>
        </w:tc>
        <w:tc>
          <w:tcPr>
            <w:tcW w:w="1482" w:type="dxa"/>
            <w:tcBorders>
              <w:top w:val="nil"/>
              <w:left w:val="nil"/>
              <w:bottom w:val="nil"/>
              <w:right w:val="nil"/>
            </w:tcBorders>
            <w:vAlign w:val="center"/>
          </w:tcPr>
          <w:p w14:paraId="335F0F04" w14:textId="5143A2C2" w:rsidR="00EC3235" w:rsidRPr="00634A15" w:rsidRDefault="00EC3235" w:rsidP="00A339CC">
            <w:pPr>
              <w:pStyle w:val="HiddenTextSpec"/>
              <w:jc w:val="left"/>
              <w:rPr>
                <w:b/>
              </w:rPr>
            </w:pPr>
            <w:r>
              <w:rPr>
                <w:b/>
              </w:rPr>
              <w:t>bdc24s-17</w:t>
            </w:r>
          </w:p>
        </w:tc>
        <w:tc>
          <w:tcPr>
            <w:tcW w:w="7020" w:type="dxa"/>
            <w:tcBorders>
              <w:top w:val="nil"/>
              <w:left w:val="nil"/>
              <w:bottom w:val="nil"/>
              <w:right w:val="nil"/>
            </w:tcBorders>
            <w:vAlign w:val="center"/>
          </w:tcPr>
          <w:p w14:paraId="60CFE132" w14:textId="4DA55C5F" w:rsidR="00EC3235" w:rsidRPr="00634A15" w:rsidRDefault="00EC3235" w:rsidP="00EC3235">
            <w:pPr>
              <w:pStyle w:val="HiddenTextSpec"/>
              <w:jc w:val="left"/>
              <w:rPr>
                <w:b/>
              </w:rPr>
            </w:pPr>
            <w:r>
              <w:rPr>
                <w:b/>
              </w:rPr>
              <w:t>revision to subpart 160.03.01 and subsection 160.04</w:t>
            </w:r>
          </w:p>
        </w:tc>
      </w:tr>
      <w:tr w:rsidR="00EC3235" w:rsidRPr="004D5D36" w14:paraId="2624192B" w14:textId="77777777" w:rsidTr="00A15E18">
        <w:trPr>
          <w:trHeight w:val="315"/>
          <w:hidden/>
        </w:trPr>
        <w:tc>
          <w:tcPr>
            <w:tcW w:w="1539" w:type="dxa"/>
            <w:tcBorders>
              <w:top w:val="nil"/>
              <w:left w:val="nil"/>
              <w:bottom w:val="nil"/>
              <w:right w:val="nil"/>
            </w:tcBorders>
            <w:vAlign w:val="center"/>
          </w:tcPr>
          <w:p w14:paraId="0C6E3C58" w14:textId="2B46ADBA" w:rsidR="00EC3235" w:rsidRPr="00F42EA4" w:rsidRDefault="00EC3235" w:rsidP="00A339CC">
            <w:pPr>
              <w:pStyle w:val="HiddenTextSpec"/>
              <w:jc w:val="left"/>
              <w:rPr>
                <w:b/>
              </w:rPr>
            </w:pPr>
            <w:r w:rsidRPr="00F42EA4">
              <w:rPr>
                <w:b/>
              </w:rPr>
              <w:t>AUG 22, 2024</w:t>
            </w:r>
          </w:p>
        </w:tc>
        <w:tc>
          <w:tcPr>
            <w:tcW w:w="1482" w:type="dxa"/>
            <w:tcBorders>
              <w:top w:val="nil"/>
              <w:left w:val="nil"/>
              <w:bottom w:val="nil"/>
              <w:right w:val="nil"/>
            </w:tcBorders>
            <w:vAlign w:val="center"/>
          </w:tcPr>
          <w:p w14:paraId="7C0DBA9B" w14:textId="3EC5A121" w:rsidR="00EC3235" w:rsidRPr="00634A15" w:rsidRDefault="00EC3235" w:rsidP="00A339CC">
            <w:pPr>
              <w:pStyle w:val="HiddenTextSpec"/>
              <w:jc w:val="left"/>
              <w:rPr>
                <w:b/>
              </w:rPr>
            </w:pPr>
            <w:r>
              <w:rPr>
                <w:b/>
              </w:rPr>
              <w:t>BDC24S-16</w:t>
            </w:r>
          </w:p>
        </w:tc>
        <w:tc>
          <w:tcPr>
            <w:tcW w:w="7020" w:type="dxa"/>
            <w:tcBorders>
              <w:top w:val="nil"/>
              <w:left w:val="nil"/>
              <w:bottom w:val="nil"/>
              <w:right w:val="nil"/>
            </w:tcBorders>
            <w:vAlign w:val="center"/>
          </w:tcPr>
          <w:p w14:paraId="35BCC6D1" w14:textId="27638998" w:rsidR="00EC3235" w:rsidRPr="00634A15" w:rsidRDefault="00EC3235" w:rsidP="00EC3235">
            <w:pPr>
              <w:pStyle w:val="HiddenTextSpec"/>
              <w:jc w:val="left"/>
              <w:rPr>
                <w:b/>
              </w:rPr>
            </w:pPr>
            <w:r>
              <w:rPr>
                <w:b/>
              </w:rPr>
              <w:t>REVISION TO SUBPART 504.03.</w:t>
            </w:r>
            <w:r w:rsidR="002E3B12">
              <w:rPr>
                <w:b/>
              </w:rPr>
              <w:t>01. G</w:t>
            </w:r>
          </w:p>
        </w:tc>
      </w:tr>
      <w:tr w:rsidR="00EC3235" w:rsidRPr="004D5D36" w14:paraId="151CB3FE" w14:textId="77777777" w:rsidTr="00A15E18">
        <w:trPr>
          <w:trHeight w:val="315"/>
          <w:hidden/>
        </w:trPr>
        <w:tc>
          <w:tcPr>
            <w:tcW w:w="1539" w:type="dxa"/>
            <w:tcBorders>
              <w:top w:val="nil"/>
              <w:left w:val="nil"/>
              <w:bottom w:val="nil"/>
              <w:right w:val="nil"/>
            </w:tcBorders>
            <w:vAlign w:val="center"/>
          </w:tcPr>
          <w:p w14:paraId="647C000E" w14:textId="434ACAF3" w:rsidR="00EC3235" w:rsidRPr="00F42EA4" w:rsidRDefault="00EC3235" w:rsidP="00A339CC">
            <w:pPr>
              <w:pStyle w:val="HiddenTextSpec"/>
              <w:jc w:val="left"/>
              <w:rPr>
                <w:b/>
              </w:rPr>
            </w:pPr>
            <w:r w:rsidRPr="00F42EA4">
              <w:rPr>
                <w:b/>
              </w:rPr>
              <w:t>AUG 20, 2024</w:t>
            </w:r>
          </w:p>
        </w:tc>
        <w:tc>
          <w:tcPr>
            <w:tcW w:w="1482" w:type="dxa"/>
            <w:tcBorders>
              <w:top w:val="nil"/>
              <w:left w:val="nil"/>
              <w:bottom w:val="nil"/>
              <w:right w:val="nil"/>
            </w:tcBorders>
            <w:vAlign w:val="center"/>
          </w:tcPr>
          <w:p w14:paraId="041AF447" w14:textId="0D00F48F" w:rsidR="00EC3235" w:rsidRDefault="00EC3235" w:rsidP="00A339CC">
            <w:pPr>
              <w:pStyle w:val="HiddenTextSpec"/>
              <w:jc w:val="left"/>
              <w:rPr>
                <w:b/>
              </w:rPr>
            </w:pPr>
            <w:r>
              <w:rPr>
                <w:b/>
              </w:rPr>
              <w:t>BDC24S-15</w:t>
            </w:r>
          </w:p>
        </w:tc>
        <w:tc>
          <w:tcPr>
            <w:tcW w:w="7020" w:type="dxa"/>
            <w:tcBorders>
              <w:top w:val="nil"/>
              <w:left w:val="nil"/>
              <w:bottom w:val="nil"/>
              <w:right w:val="nil"/>
            </w:tcBorders>
            <w:vAlign w:val="center"/>
          </w:tcPr>
          <w:p w14:paraId="1919FD72" w14:textId="7EBCA7B6" w:rsidR="00EC3235" w:rsidRDefault="00EC3235" w:rsidP="00EC3235">
            <w:pPr>
              <w:pStyle w:val="HiddenTextSpec"/>
              <w:jc w:val="left"/>
              <w:rPr>
                <w:b/>
              </w:rPr>
            </w:pPr>
            <w:r>
              <w:rPr>
                <w:b/>
              </w:rPr>
              <w:t>Revision to Subpart 159.03.06 and Subsection 159.04</w:t>
            </w:r>
          </w:p>
        </w:tc>
      </w:tr>
      <w:tr w:rsidR="00EC3235" w:rsidRPr="004D5D36" w14:paraId="0EC1F75F" w14:textId="77777777" w:rsidTr="00A15E18">
        <w:trPr>
          <w:trHeight w:val="315"/>
          <w:hidden/>
        </w:trPr>
        <w:tc>
          <w:tcPr>
            <w:tcW w:w="1539" w:type="dxa"/>
            <w:tcBorders>
              <w:top w:val="nil"/>
              <w:left w:val="nil"/>
              <w:bottom w:val="nil"/>
              <w:right w:val="nil"/>
            </w:tcBorders>
            <w:vAlign w:val="center"/>
          </w:tcPr>
          <w:p w14:paraId="34A1749E" w14:textId="56ED1880" w:rsidR="00EC3235" w:rsidRPr="00F42EA4" w:rsidRDefault="00EC3235" w:rsidP="00A339CC">
            <w:pPr>
              <w:pStyle w:val="HiddenTextSpec"/>
              <w:jc w:val="left"/>
              <w:rPr>
                <w:b/>
              </w:rPr>
            </w:pPr>
            <w:r w:rsidRPr="00F42EA4">
              <w:rPr>
                <w:b/>
              </w:rPr>
              <w:t>Jul 30, 2024</w:t>
            </w:r>
          </w:p>
        </w:tc>
        <w:tc>
          <w:tcPr>
            <w:tcW w:w="1482" w:type="dxa"/>
            <w:tcBorders>
              <w:top w:val="nil"/>
              <w:left w:val="nil"/>
              <w:bottom w:val="nil"/>
              <w:right w:val="nil"/>
            </w:tcBorders>
            <w:vAlign w:val="center"/>
          </w:tcPr>
          <w:p w14:paraId="31039A61" w14:textId="68EF453C" w:rsidR="00EC3235" w:rsidRPr="00634A15" w:rsidRDefault="00EC3235" w:rsidP="00A339CC">
            <w:pPr>
              <w:pStyle w:val="HiddenTextSpec"/>
              <w:jc w:val="left"/>
              <w:rPr>
                <w:b/>
              </w:rPr>
            </w:pPr>
            <w:r>
              <w:rPr>
                <w:b/>
              </w:rPr>
              <w:t>BDC24S-12</w:t>
            </w:r>
          </w:p>
        </w:tc>
        <w:tc>
          <w:tcPr>
            <w:tcW w:w="7020" w:type="dxa"/>
            <w:tcBorders>
              <w:top w:val="nil"/>
              <w:left w:val="nil"/>
              <w:bottom w:val="nil"/>
              <w:right w:val="nil"/>
            </w:tcBorders>
            <w:vAlign w:val="center"/>
          </w:tcPr>
          <w:p w14:paraId="724651ED" w14:textId="364AD5B0" w:rsidR="00EC3235" w:rsidRPr="00634A15" w:rsidRDefault="00EC3235" w:rsidP="00EC3235">
            <w:pPr>
              <w:pStyle w:val="HiddenTextSpec"/>
              <w:jc w:val="left"/>
              <w:rPr>
                <w:b/>
              </w:rPr>
            </w:pPr>
            <w:r>
              <w:rPr>
                <w:b/>
              </w:rPr>
              <w:t>Revision to Section 902</w:t>
            </w:r>
          </w:p>
        </w:tc>
      </w:tr>
      <w:tr w:rsidR="00EC3235" w:rsidRPr="004D5D36" w14:paraId="664A8E1C" w14:textId="77777777" w:rsidTr="00A15E18">
        <w:trPr>
          <w:trHeight w:val="315"/>
          <w:hidden/>
        </w:trPr>
        <w:tc>
          <w:tcPr>
            <w:tcW w:w="1539" w:type="dxa"/>
            <w:tcBorders>
              <w:top w:val="nil"/>
              <w:left w:val="nil"/>
              <w:bottom w:val="nil"/>
              <w:right w:val="nil"/>
            </w:tcBorders>
            <w:vAlign w:val="center"/>
          </w:tcPr>
          <w:p w14:paraId="2DD78BD8" w14:textId="142AC9C1" w:rsidR="00EC3235" w:rsidRPr="00F42EA4" w:rsidRDefault="00EC3235" w:rsidP="00A339CC">
            <w:pPr>
              <w:pStyle w:val="HiddenTextSpec"/>
              <w:jc w:val="left"/>
              <w:rPr>
                <w:b/>
              </w:rPr>
            </w:pPr>
            <w:r w:rsidRPr="00F42EA4">
              <w:rPr>
                <w:b/>
              </w:rPr>
              <w:t>Jul 10, 2024</w:t>
            </w:r>
          </w:p>
        </w:tc>
        <w:tc>
          <w:tcPr>
            <w:tcW w:w="1482" w:type="dxa"/>
            <w:tcBorders>
              <w:top w:val="nil"/>
              <w:left w:val="nil"/>
              <w:bottom w:val="nil"/>
              <w:right w:val="nil"/>
            </w:tcBorders>
            <w:vAlign w:val="center"/>
          </w:tcPr>
          <w:p w14:paraId="411CA8C6" w14:textId="0C4BAA56" w:rsidR="00EC3235" w:rsidRPr="00634A15" w:rsidRDefault="00EC3235" w:rsidP="00A339CC">
            <w:pPr>
              <w:pStyle w:val="HiddenTextSpec"/>
              <w:jc w:val="left"/>
              <w:rPr>
                <w:b/>
              </w:rPr>
            </w:pPr>
            <w:r>
              <w:rPr>
                <w:b/>
              </w:rPr>
              <w:t>can 096</w:t>
            </w:r>
          </w:p>
        </w:tc>
        <w:tc>
          <w:tcPr>
            <w:tcW w:w="7020" w:type="dxa"/>
            <w:tcBorders>
              <w:top w:val="nil"/>
              <w:left w:val="nil"/>
              <w:bottom w:val="nil"/>
              <w:right w:val="nil"/>
            </w:tcBorders>
            <w:vAlign w:val="center"/>
          </w:tcPr>
          <w:p w14:paraId="03837C77" w14:textId="1CE9B6C1" w:rsidR="00EC3235" w:rsidRPr="00634A15" w:rsidRDefault="00EC3235" w:rsidP="00EC3235">
            <w:pPr>
              <w:pStyle w:val="HiddenTextSpec"/>
              <w:jc w:val="left"/>
              <w:rPr>
                <w:b/>
              </w:rPr>
            </w:pPr>
            <w:r>
              <w:rPr>
                <w:b/>
              </w:rPr>
              <w:t>removal of bdc23s-15, shear test requirement</w:t>
            </w:r>
          </w:p>
        </w:tc>
      </w:tr>
      <w:tr w:rsidR="00EC3235" w:rsidRPr="004D5D36" w14:paraId="6955BBE8" w14:textId="77777777" w:rsidTr="00A15E18">
        <w:trPr>
          <w:trHeight w:val="315"/>
          <w:hidden/>
        </w:trPr>
        <w:tc>
          <w:tcPr>
            <w:tcW w:w="1539" w:type="dxa"/>
            <w:tcBorders>
              <w:top w:val="nil"/>
              <w:left w:val="nil"/>
              <w:bottom w:val="nil"/>
              <w:right w:val="nil"/>
            </w:tcBorders>
            <w:vAlign w:val="center"/>
          </w:tcPr>
          <w:p w14:paraId="1819DD32" w14:textId="334C3267" w:rsidR="00EC3235" w:rsidRPr="00F42EA4" w:rsidRDefault="00EC3235" w:rsidP="00A339CC">
            <w:pPr>
              <w:pStyle w:val="HiddenTextSpec"/>
              <w:jc w:val="left"/>
              <w:rPr>
                <w:b/>
              </w:rPr>
            </w:pPr>
            <w:r w:rsidRPr="00F42EA4">
              <w:rPr>
                <w:b/>
              </w:rPr>
              <w:t>JUL 9, 2024</w:t>
            </w:r>
          </w:p>
        </w:tc>
        <w:tc>
          <w:tcPr>
            <w:tcW w:w="1482" w:type="dxa"/>
            <w:tcBorders>
              <w:top w:val="nil"/>
              <w:left w:val="nil"/>
              <w:bottom w:val="nil"/>
              <w:right w:val="nil"/>
            </w:tcBorders>
            <w:vAlign w:val="center"/>
          </w:tcPr>
          <w:p w14:paraId="3347814F" w14:textId="7BF38807" w:rsidR="00EC3235" w:rsidRPr="00634A15" w:rsidRDefault="00EC3235" w:rsidP="00A339CC">
            <w:pPr>
              <w:pStyle w:val="HiddenTextSpec"/>
              <w:jc w:val="left"/>
              <w:rPr>
                <w:b/>
              </w:rPr>
            </w:pPr>
            <w:r>
              <w:rPr>
                <w:b/>
              </w:rPr>
              <w:t>BDC24S-11</w:t>
            </w:r>
          </w:p>
        </w:tc>
        <w:tc>
          <w:tcPr>
            <w:tcW w:w="7020" w:type="dxa"/>
            <w:tcBorders>
              <w:top w:val="nil"/>
              <w:left w:val="nil"/>
              <w:bottom w:val="nil"/>
              <w:right w:val="nil"/>
            </w:tcBorders>
            <w:vAlign w:val="center"/>
          </w:tcPr>
          <w:p w14:paraId="59388BBD" w14:textId="17737A20" w:rsidR="00EC3235" w:rsidRPr="00634A15" w:rsidRDefault="00EC3235" w:rsidP="00EC3235">
            <w:pPr>
              <w:pStyle w:val="HiddenTextSpec"/>
              <w:jc w:val="left"/>
              <w:rPr>
                <w:b/>
              </w:rPr>
            </w:pPr>
            <w:r>
              <w:rPr>
                <w:b/>
              </w:rPr>
              <w:t>REVISION TO SUBPART 104.03.07</w:t>
            </w:r>
          </w:p>
        </w:tc>
      </w:tr>
      <w:tr w:rsidR="00EC3235" w:rsidRPr="004D5D36" w14:paraId="649CF7A0" w14:textId="77777777" w:rsidTr="00A15E18">
        <w:trPr>
          <w:trHeight w:val="315"/>
          <w:hidden/>
        </w:trPr>
        <w:tc>
          <w:tcPr>
            <w:tcW w:w="1539" w:type="dxa"/>
            <w:tcBorders>
              <w:top w:val="nil"/>
              <w:left w:val="nil"/>
              <w:bottom w:val="nil"/>
              <w:right w:val="nil"/>
            </w:tcBorders>
            <w:vAlign w:val="center"/>
          </w:tcPr>
          <w:p w14:paraId="45FBD763" w14:textId="77777777" w:rsidR="00341CCA" w:rsidRDefault="00EC3235" w:rsidP="00A339CC">
            <w:pPr>
              <w:pStyle w:val="HiddenTextSpec"/>
              <w:jc w:val="left"/>
              <w:rPr>
                <w:b/>
              </w:rPr>
            </w:pPr>
            <w:r w:rsidRPr="00F42EA4">
              <w:rPr>
                <w:b/>
              </w:rPr>
              <w:t>jul 1, 2024</w:t>
            </w:r>
          </w:p>
          <w:p w14:paraId="060637C0" w14:textId="77777777" w:rsidR="0024253D" w:rsidRDefault="0024253D" w:rsidP="00A339CC">
            <w:pPr>
              <w:pStyle w:val="HiddenTextSpec"/>
              <w:jc w:val="left"/>
              <w:rPr>
                <w:b/>
              </w:rPr>
            </w:pPr>
          </w:p>
          <w:p w14:paraId="57D6241C" w14:textId="77777777" w:rsidR="0024253D" w:rsidRDefault="0024253D" w:rsidP="00A339CC">
            <w:pPr>
              <w:pStyle w:val="HiddenTextSpec"/>
              <w:jc w:val="left"/>
              <w:rPr>
                <w:b/>
              </w:rPr>
            </w:pPr>
            <w:r>
              <w:rPr>
                <w:b/>
              </w:rPr>
              <w:t>JUN 25, 2024</w:t>
            </w:r>
          </w:p>
          <w:p w14:paraId="08680DD6" w14:textId="77777777" w:rsidR="00323C7D" w:rsidRDefault="00323C7D" w:rsidP="00A339CC">
            <w:pPr>
              <w:pStyle w:val="HiddenTextSpec"/>
              <w:jc w:val="left"/>
              <w:rPr>
                <w:b/>
              </w:rPr>
            </w:pPr>
            <w:r>
              <w:rPr>
                <w:b/>
              </w:rPr>
              <w:t>JUN 11, 2024</w:t>
            </w:r>
          </w:p>
          <w:p w14:paraId="53518C49" w14:textId="77777777" w:rsidR="009A07C8" w:rsidRDefault="009A07C8" w:rsidP="00A339CC">
            <w:pPr>
              <w:pStyle w:val="HiddenTextSpec"/>
              <w:jc w:val="left"/>
              <w:rPr>
                <w:b/>
              </w:rPr>
            </w:pPr>
          </w:p>
          <w:p w14:paraId="3B2FBA0B" w14:textId="77777777" w:rsidR="009A07C8" w:rsidRDefault="009A07C8" w:rsidP="00A339CC">
            <w:pPr>
              <w:pStyle w:val="HiddenTextSpec"/>
              <w:jc w:val="left"/>
              <w:rPr>
                <w:b/>
              </w:rPr>
            </w:pPr>
            <w:r>
              <w:rPr>
                <w:b/>
              </w:rPr>
              <w:t xml:space="preserve">JUN </w:t>
            </w:r>
            <w:r w:rsidR="00DA5B59">
              <w:rPr>
                <w:b/>
              </w:rPr>
              <w:t>06, 2024</w:t>
            </w:r>
          </w:p>
          <w:p w14:paraId="63356E26" w14:textId="77777777" w:rsidR="002352B0" w:rsidRDefault="002352B0" w:rsidP="00A339CC">
            <w:pPr>
              <w:pStyle w:val="HiddenTextSpec"/>
              <w:jc w:val="left"/>
              <w:rPr>
                <w:b/>
              </w:rPr>
            </w:pPr>
          </w:p>
          <w:p w14:paraId="6CF4E0FD" w14:textId="77777777" w:rsidR="002352B0" w:rsidRDefault="002352B0" w:rsidP="00A339CC">
            <w:pPr>
              <w:pStyle w:val="HiddenTextSpec"/>
              <w:jc w:val="left"/>
              <w:rPr>
                <w:b/>
              </w:rPr>
            </w:pPr>
            <w:r>
              <w:rPr>
                <w:b/>
              </w:rPr>
              <w:t>MAY 28, 2024</w:t>
            </w:r>
          </w:p>
          <w:p w14:paraId="439DBDC7" w14:textId="5A64EAEF" w:rsidR="00654452" w:rsidRPr="00F42EA4" w:rsidRDefault="00155B3C" w:rsidP="00A339CC">
            <w:pPr>
              <w:pStyle w:val="HiddenTextSpec"/>
              <w:jc w:val="left"/>
              <w:rPr>
                <w:b/>
              </w:rPr>
            </w:pPr>
            <w:r>
              <w:rPr>
                <w:b/>
              </w:rPr>
              <w:t>MAY 22, 2024</w:t>
            </w:r>
          </w:p>
        </w:tc>
        <w:tc>
          <w:tcPr>
            <w:tcW w:w="1482" w:type="dxa"/>
            <w:tcBorders>
              <w:top w:val="nil"/>
              <w:left w:val="nil"/>
              <w:bottom w:val="nil"/>
              <w:right w:val="nil"/>
            </w:tcBorders>
            <w:vAlign w:val="center"/>
          </w:tcPr>
          <w:p w14:paraId="5141DB1D" w14:textId="77777777" w:rsidR="00341CCA" w:rsidRDefault="00EC3235" w:rsidP="00A339CC">
            <w:pPr>
              <w:pStyle w:val="HiddenTextSpec"/>
              <w:jc w:val="left"/>
              <w:rPr>
                <w:b/>
              </w:rPr>
            </w:pPr>
            <w:r>
              <w:rPr>
                <w:b/>
              </w:rPr>
              <w:t>bdc24s-10</w:t>
            </w:r>
          </w:p>
          <w:p w14:paraId="01B02716" w14:textId="77777777" w:rsidR="0024253D" w:rsidRDefault="0024253D" w:rsidP="00A339CC">
            <w:pPr>
              <w:pStyle w:val="HiddenTextSpec"/>
              <w:jc w:val="left"/>
              <w:rPr>
                <w:b/>
              </w:rPr>
            </w:pPr>
          </w:p>
          <w:p w14:paraId="73FF53D7" w14:textId="789B8AC2" w:rsidR="0024253D" w:rsidRDefault="00724B15" w:rsidP="00A339CC">
            <w:pPr>
              <w:pStyle w:val="HiddenTextSpec"/>
              <w:jc w:val="left"/>
              <w:rPr>
                <w:b/>
              </w:rPr>
            </w:pPr>
            <w:r>
              <w:rPr>
                <w:b/>
              </w:rPr>
              <w:t>BDC24S-</w:t>
            </w:r>
            <w:r w:rsidR="00876D55">
              <w:rPr>
                <w:b/>
              </w:rPr>
              <w:t>08</w:t>
            </w:r>
          </w:p>
          <w:p w14:paraId="45CFEB90" w14:textId="77777777" w:rsidR="00323C7D" w:rsidRDefault="00876D55" w:rsidP="00A339CC">
            <w:pPr>
              <w:pStyle w:val="HiddenTextSpec"/>
              <w:jc w:val="left"/>
              <w:rPr>
                <w:b/>
              </w:rPr>
            </w:pPr>
            <w:r>
              <w:rPr>
                <w:b/>
              </w:rPr>
              <w:t>BDC24S-07</w:t>
            </w:r>
          </w:p>
          <w:p w14:paraId="3980F8A3" w14:textId="77777777" w:rsidR="009A07C8" w:rsidRDefault="009A07C8" w:rsidP="00A339CC">
            <w:pPr>
              <w:pStyle w:val="HiddenTextSpec"/>
              <w:jc w:val="left"/>
              <w:rPr>
                <w:b/>
              </w:rPr>
            </w:pPr>
          </w:p>
          <w:p w14:paraId="58192E1C" w14:textId="77777777" w:rsidR="009A07C8" w:rsidRDefault="00DA5B59" w:rsidP="00A339CC">
            <w:pPr>
              <w:pStyle w:val="HiddenTextSpec"/>
              <w:jc w:val="left"/>
              <w:rPr>
                <w:b/>
              </w:rPr>
            </w:pPr>
            <w:r>
              <w:rPr>
                <w:b/>
              </w:rPr>
              <w:t>BDC24S-04</w:t>
            </w:r>
          </w:p>
          <w:p w14:paraId="657C9265" w14:textId="77777777" w:rsidR="002352B0" w:rsidRDefault="002352B0" w:rsidP="00A339CC">
            <w:pPr>
              <w:pStyle w:val="HiddenTextSpec"/>
              <w:jc w:val="left"/>
              <w:rPr>
                <w:b/>
              </w:rPr>
            </w:pPr>
          </w:p>
          <w:p w14:paraId="3DE0F61F" w14:textId="77777777" w:rsidR="002352B0" w:rsidRDefault="002352B0" w:rsidP="00A339CC">
            <w:pPr>
              <w:pStyle w:val="HiddenTextSpec"/>
              <w:jc w:val="left"/>
              <w:rPr>
                <w:b/>
              </w:rPr>
            </w:pPr>
            <w:r>
              <w:rPr>
                <w:b/>
              </w:rPr>
              <w:t>BDC</w:t>
            </w:r>
            <w:r w:rsidR="008C0698">
              <w:rPr>
                <w:b/>
              </w:rPr>
              <w:t>24S-06</w:t>
            </w:r>
          </w:p>
          <w:p w14:paraId="15864972" w14:textId="1AC9DF6E" w:rsidR="00654452" w:rsidRDefault="00155B3C" w:rsidP="00A339CC">
            <w:pPr>
              <w:pStyle w:val="HiddenTextSpec"/>
              <w:jc w:val="left"/>
              <w:rPr>
                <w:b/>
              </w:rPr>
            </w:pPr>
            <w:r>
              <w:rPr>
                <w:b/>
              </w:rPr>
              <w:t>BDC24S-05</w:t>
            </w:r>
          </w:p>
        </w:tc>
        <w:tc>
          <w:tcPr>
            <w:tcW w:w="7020" w:type="dxa"/>
            <w:tcBorders>
              <w:top w:val="nil"/>
              <w:left w:val="nil"/>
              <w:bottom w:val="nil"/>
              <w:right w:val="nil"/>
            </w:tcBorders>
            <w:vAlign w:val="center"/>
          </w:tcPr>
          <w:p w14:paraId="24C9BBC3" w14:textId="77777777" w:rsidR="00341CCA" w:rsidRDefault="00EC3235" w:rsidP="00EC3235">
            <w:pPr>
              <w:pStyle w:val="HiddenTextSpec"/>
              <w:jc w:val="left"/>
              <w:rPr>
                <w:b/>
              </w:rPr>
            </w:pPr>
            <w:r>
              <w:rPr>
                <w:b/>
              </w:rPr>
              <w:t>revision to subpart 104.03.09, and subsections 109.03, 109.04, &amp; 109.09</w:t>
            </w:r>
          </w:p>
          <w:p w14:paraId="192BEB9A" w14:textId="77777777" w:rsidR="00FD592C" w:rsidRDefault="00724B15" w:rsidP="00EC3235">
            <w:pPr>
              <w:pStyle w:val="HiddenTextSpec"/>
              <w:jc w:val="left"/>
              <w:rPr>
                <w:b/>
              </w:rPr>
            </w:pPr>
            <w:r>
              <w:rPr>
                <w:b/>
              </w:rPr>
              <w:t xml:space="preserve">REVISION TO </w:t>
            </w:r>
            <w:r w:rsidR="00323C7D">
              <w:rPr>
                <w:b/>
              </w:rPr>
              <w:t>SUBSECTION 101.03</w:t>
            </w:r>
          </w:p>
          <w:p w14:paraId="6E654655" w14:textId="77777777" w:rsidR="00323C7D" w:rsidRDefault="00876D55" w:rsidP="00EC3235">
            <w:pPr>
              <w:pStyle w:val="HiddenTextSpec"/>
              <w:jc w:val="left"/>
              <w:rPr>
                <w:b/>
              </w:rPr>
            </w:pPr>
            <w:r>
              <w:rPr>
                <w:b/>
              </w:rPr>
              <w:t xml:space="preserve">REVISION TO </w:t>
            </w:r>
            <w:r w:rsidR="00FC0E65">
              <w:rPr>
                <w:b/>
              </w:rPr>
              <w:t>SUBSECTION 108.14</w:t>
            </w:r>
          </w:p>
          <w:p w14:paraId="2C7D035A" w14:textId="5FA40CBA" w:rsidR="009A07C8" w:rsidRDefault="001F71CA" w:rsidP="00EC3235">
            <w:pPr>
              <w:pStyle w:val="HiddenTextSpec"/>
              <w:jc w:val="left"/>
              <w:rPr>
                <w:b/>
              </w:rPr>
            </w:pPr>
            <w:r>
              <w:rPr>
                <w:b/>
              </w:rPr>
              <w:t>REVISION TO SUBPARTS 102.13.01</w:t>
            </w:r>
            <w:r w:rsidR="008743D5">
              <w:rPr>
                <w:b/>
              </w:rPr>
              <w:t>.C, 105.02.05.1.A</w:t>
            </w:r>
            <w:r w:rsidR="00C80513">
              <w:rPr>
                <w:b/>
              </w:rPr>
              <w:t xml:space="preserve"> AND</w:t>
            </w:r>
          </w:p>
          <w:p w14:paraId="3B52138B" w14:textId="77777777" w:rsidR="00DA5B59" w:rsidRDefault="00C80513" w:rsidP="00EC3235">
            <w:pPr>
              <w:pStyle w:val="HiddenTextSpec"/>
              <w:jc w:val="left"/>
              <w:rPr>
                <w:b/>
              </w:rPr>
            </w:pPr>
            <w:r>
              <w:rPr>
                <w:b/>
              </w:rPr>
              <w:t>105.02.05.2.A</w:t>
            </w:r>
          </w:p>
          <w:p w14:paraId="7DE14639" w14:textId="5B4CEB92" w:rsidR="002352B0" w:rsidRDefault="008C0698" w:rsidP="00EC3235">
            <w:pPr>
              <w:pStyle w:val="HiddenTextSpec"/>
              <w:jc w:val="left"/>
              <w:rPr>
                <w:b/>
              </w:rPr>
            </w:pPr>
            <w:r>
              <w:rPr>
                <w:b/>
              </w:rPr>
              <w:t>REVISION TO SUBPARTS 404.03.01, 902.05</w:t>
            </w:r>
            <w:r w:rsidR="00E50F0D">
              <w:rPr>
                <w:b/>
              </w:rPr>
              <w:t>.01 AND 902.05.03 AND</w:t>
            </w:r>
          </w:p>
          <w:p w14:paraId="68B3ED3A" w14:textId="77777777" w:rsidR="008C0698" w:rsidRDefault="00E50F0D" w:rsidP="00EC3235">
            <w:pPr>
              <w:pStyle w:val="HiddenTextSpec"/>
              <w:jc w:val="left"/>
              <w:rPr>
                <w:b/>
              </w:rPr>
            </w:pPr>
            <w:r>
              <w:rPr>
                <w:b/>
              </w:rPr>
              <w:t>SUBSECTIONS</w:t>
            </w:r>
            <w:r w:rsidR="00654452">
              <w:rPr>
                <w:b/>
              </w:rPr>
              <w:t xml:space="preserve"> 1009.01 AND 1009.03</w:t>
            </w:r>
          </w:p>
          <w:p w14:paraId="5BBC5F32" w14:textId="11614693" w:rsidR="00654452" w:rsidRDefault="00155B3C" w:rsidP="00EC3235">
            <w:pPr>
              <w:pStyle w:val="HiddenTextSpec"/>
              <w:jc w:val="left"/>
              <w:rPr>
                <w:b/>
              </w:rPr>
            </w:pPr>
            <w:r>
              <w:rPr>
                <w:b/>
              </w:rPr>
              <w:t xml:space="preserve">REVISION TO </w:t>
            </w:r>
            <w:r w:rsidR="00C2084D">
              <w:rPr>
                <w:b/>
              </w:rPr>
              <w:t>SUBPART 104.03.09.</w:t>
            </w:r>
            <w:r w:rsidR="002E3B12">
              <w:rPr>
                <w:b/>
              </w:rPr>
              <w:t>1. E</w:t>
            </w:r>
          </w:p>
        </w:tc>
      </w:tr>
      <w:tr w:rsidR="00EC3235" w:rsidRPr="004D5D36" w14:paraId="716F76C6" w14:textId="77777777" w:rsidTr="00A15E18">
        <w:trPr>
          <w:trHeight w:val="315"/>
          <w:hidden/>
        </w:trPr>
        <w:tc>
          <w:tcPr>
            <w:tcW w:w="1539" w:type="dxa"/>
            <w:tcBorders>
              <w:top w:val="nil"/>
              <w:left w:val="nil"/>
              <w:bottom w:val="nil"/>
              <w:right w:val="nil"/>
            </w:tcBorders>
            <w:vAlign w:val="center"/>
          </w:tcPr>
          <w:p w14:paraId="2D9BC665" w14:textId="046D3533" w:rsidR="00EC3235" w:rsidRPr="00634A15" w:rsidRDefault="00EC3235" w:rsidP="00A339CC">
            <w:pPr>
              <w:pStyle w:val="HiddenTextSpec"/>
              <w:jc w:val="left"/>
              <w:rPr>
                <w:b/>
              </w:rPr>
            </w:pPr>
            <w:r>
              <w:rPr>
                <w:b/>
              </w:rPr>
              <w:t>apr 18, 2024</w:t>
            </w:r>
          </w:p>
        </w:tc>
        <w:tc>
          <w:tcPr>
            <w:tcW w:w="1482" w:type="dxa"/>
            <w:tcBorders>
              <w:top w:val="nil"/>
              <w:left w:val="nil"/>
              <w:bottom w:val="nil"/>
              <w:right w:val="nil"/>
            </w:tcBorders>
            <w:vAlign w:val="center"/>
          </w:tcPr>
          <w:p w14:paraId="4C16E18A" w14:textId="1F7BF453" w:rsidR="00EC3235" w:rsidRPr="00634A15" w:rsidRDefault="00EC3235" w:rsidP="00A339CC">
            <w:pPr>
              <w:pStyle w:val="HiddenTextSpec"/>
              <w:jc w:val="left"/>
              <w:rPr>
                <w:b/>
              </w:rPr>
            </w:pPr>
            <w:r>
              <w:rPr>
                <w:b/>
              </w:rPr>
              <w:t>bdc24s-03</w:t>
            </w:r>
          </w:p>
        </w:tc>
        <w:tc>
          <w:tcPr>
            <w:tcW w:w="7020" w:type="dxa"/>
            <w:tcBorders>
              <w:top w:val="nil"/>
              <w:left w:val="nil"/>
              <w:bottom w:val="nil"/>
              <w:right w:val="nil"/>
            </w:tcBorders>
            <w:vAlign w:val="center"/>
          </w:tcPr>
          <w:p w14:paraId="24D74499" w14:textId="70C1DECE" w:rsidR="00EC3235" w:rsidRPr="00634A15" w:rsidRDefault="00EC3235" w:rsidP="00EC3235">
            <w:pPr>
              <w:pStyle w:val="HiddenTextSpec"/>
              <w:jc w:val="left"/>
              <w:rPr>
                <w:b/>
              </w:rPr>
            </w:pPr>
            <w:r>
              <w:rPr>
                <w:b/>
              </w:rPr>
              <w:t>revision to subparts 104.03.03.1 and 104.03.03.3, and subsection 105.11</w:t>
            </w:r>
          </w:p>
        </w:tc>
      </w:tr>
      <w:tr w:rsidR="00EC3235" w:rsidRPr="004D5D36" w14:paraId="23472835" w14:textId="77777777" w:rsidTr="00A15E18">
        <w:trPr>
          <w:trHeight w:val="315"/>
          <w:hidden/>
        </w:trPr>
        <w:tc>
          <w:tcPr>
            <w:tcW w:w="1539" w:type="dxa"/>
            <w:tcBorders>
              <w:top w:val="nil"/>
              <w:left w:val="nil"/>
              <w:bottom w:val="nil"/>
              <w:right w:val="nil"/>
            </w:tcBorders>
            <w:vAlign w:val="center"/>
          </w:tcPr>
          <w:p w14:paraId="42460C02" w14:textId="10968050" w:rsidR="00EC3235" w:rsidRPr="00634A15" w:rsidRDefault="00EC3235" w:rsidP="00A339CC">
            <w:pPr>
              <w:pStyle w:val="HiddenTextSpec"/>
              <w:jc w:val="left"/>
              <w:rPr>
                <w:b/>
              </w:rPr>
            </w:pPr>
            <w:r>
              <w:rPr>
                <w:b/>
              </w:rPr>
              <w:t>apr 4, 2024</w:t>
            </w:r>
          </w:p>
        </w:tc>
        <w:tc>
          <w:tcPr>
            <w:tcW w:w="1482" w:type="dxa"/>
            <w:tcBorders>
              <w:top w:val="nil"/>
              <w:left w:val="nil"/>
              <w:bottom w:val="nil"/>
              <w:right w:val="nil"/>
            </w:tcBorders>
            <w:vAlign w:val="center"/>
          </w:tcPr>
          <w:p w14:paraId="14477F7F" w14:textId="425F0C9A" w:rsidR="00EC3235" w:rsidRPr="00634A15" w:rsidRDefault="00EC3235" w:rsidP="00A339CC">
            <w:pPr>
              <w:pStyle w:val="HiddenTextSpec"/>
              <w:jc w:val="left"/>
              <w:rPr>
                <w:b/>
              </w:rPr>
            </w:pPr>
            <w:r>
              <w:rPr>
                <w:b/>
              </w:rPr>
              <w:t>bdc24s-02</w:t>
            </w:r>
          </w:p>
        </w:tc>
        <w:tc>
          <w:tcPr>
            <w:tcW w:w="7020" w:type="dxa"/>
            <w:tcBorders>
              <w:top w:val="nil"/>
              <w:left w:val="nil"/>
              <w:bottom w:val="nil"/>
              <w:right w:val="nil"/>
            </w:tcBorders>
            <w:vAlign w:val="center"/>
          </w:tcPr>
          <w:p w14:paraId="15F2EBA7" w14:textId="26FD553F" w:rsidR="00EC3235" w:rsidRPr="00634A15" w:rsidRDefault="00EC3235" w:rsidP="00EC3235">
            <w:pPr>
              <w:pStyle w:val="HiddenTextSpec"/>
              <w:jc w:val="left"/>
              <w:rPr>
                <w:b/>
              </w:rPr>
            </w:pPr>
            <w:r>
              <w:rPr>
                <w:b/>
              </w:rPr>
              <w:t>revision to subparts 503.03.03, 503.03.04, and 503.03.05</w:t>
            </w:r>
          </w:p>
        </w:tc>
      </w:tr>
      <w:tr w:rsidR="00EC3235" w:rsidRPr="004D5D36" w14:paraId="7C4F57A2" w14:textId="77777777" w:rsidTr="00A15E18">
        <w:trPr>
          <w:trHeight w:val="315"/>
          <w:hidden/>
        </w:trPr>
        <w:tc>
          <w:tcPr>
            <w:tcW w:w="1539" w:type="dxa"/>
            <w:tcBorders>
              <w:top w:val="nil"/>
              <w:left w:val="nil"/>
              <w:bottom w:val="nil"/>
              <w:right w:val="nil"/>
            </w:tcBorders>
            <w:vAlign w:val="center"/>
          </w:tcPr>
          <w:p w14:paraId="4C5571CF" w14:textId="1B75D4BD" w:rsidR="00EC3235" w:rsidRPr="00634A15" w:rsidRDefault="00EC3235" w:rsidP="00A339CC">
            <w:pPr>
              <w:pStyle w:val="HiddenTextSpec"/>
              <w:jc w:val="left"/>
              <w:rPr>
                <w:b/>
              </w:rPr>
            </w:pPr>
            <w:r>
              <w:rPr>
                <w:b/>
              </w:rPr>
              <w:t>Mar 27, 2024</w:t>
            </w:r>
          </w:p>
        </w:tc>
        <w:tc>
          <w:tcPr>
            <w:tcW w:w="1482" w:type="dxa"/>
            <w:tcBorders>
              <w:top w:val="nil"/>
              <w:left w:val="nil"/>
              <w:bottom w:val="nil"/>
              <w:right w:val="nil"/>
            </w:tcBorders>
            <w:vAlign w:val="center"/>
          </w:tcPr>
          <w:p w14:paraId="04FBF662" w14:textId="5A5332B0" w:rsidR="00EC3235" w:rsidRPr="00634A15" w:rsidRDefault="00EC3235" w:rsidP="00A339CC">
            <w:pPr>
              <w:pStyle w:val="HiddenTextSpec"/>
              <w:jc w:val="left"/>
              <w:rPr>
                <w:b/>
              </w:rPr>
            </w:pPr>
            <w:r>
              <w:rPr>
                <w:b/>
              </w:rPr>
              <w:t>BDC24S-01</w:t>
            </w:r>
          </w:p>
        </w:tc>
        <w:tc>
          <w:tcPr>
            <w:tcW w:w="7020" w:type="dxa"/>
            <w:tcBorders>
              <w:top w:val="nil"/>
              <w:left w:val="nil"/>
              <w:bottom w:val="nil"/>
              <w:right w:val="nil"/>
            </w:tcBorders>
            <w:vAlign w:val="center"/>
          </w:tcPr>
          <w:p w14:paraId="5127BB75" w14:textId="15C25279" w:rsidR="00EC3235" w:rsidRPr="00634A15" w:rsidRDefault="00EC3235" w:rsidP="00EC3235">
            <w:pPr>
              <w:pStyle w:val="HiddenTextSpec"/>
              <w:jc w:val="left"/>
              <w:rPr>
                <w:b/>
              </w:rPr>
            </w:pPr>
            <w:r>
              <w:rPr>
                <w:b/>
              </w:rPr>
              <w:t xml:space="preserve">REVISION TO </w:t>
            </w:r>
            <w:r w:rsidRPr="00C205F9">
              <w:rPr>
                <w:b/>
                <w:bCs/>
              </w:rPr>
              <w:t xml:space="preserve">Subpart </w:t>
            </w:r>
            <w:r>
              <w:rPr>
                <w:b/>
                <w:bCs/>
              </w:rPr>
              <w:t>602.03.03</w:t>
            </w:r>
          </w:p>
        </w:tc>
      </w:tr>
      <w:tr w:rsidR="00EC3235" w:rsidRPr="004D5D36" w14:paraId="4C3197B3" w14:textId="77777777" w:rsidTr="00A15E18">
        <w:trPr>
          <w:trHeight w:val="315"/>
          <w:hidden/>
        </w:trPr>
        <w:tc>
          <w:tcPr>
            <w:tcW w:w="1539" w:type="dxa"/>
            <w:tcBorders>
              <w:top w:val="nil"/>
              <w:left w:val="nil"/>
              <w:bottom w:val="nil"/>
              <w:right w:val="nil"/>
            </w:tcBorders>
            <w:vAlign w:val="center"/>
          </w:tcPr>
          <w:p w14:paraId="7EEA43D2" w14:textId="424370C9" w:rsidR="00EC3235" w:rsidRPr="00634A15" w:rsidRDefault="00EC3235" w:rsidP="00A339CC">
            <w:pPr>
              <w:pStyle w:val="HiddenTextSpec"/>
              <w:jc w:val="left"/>
              <w:rPr>
                <w:b/>
              </w:rPr>
            </w:pPr>
            <w:r>
              <w:rPr>
                <w:b/>
              </w:rPr>
              <w:t>mar 19, 2024</w:t>
            </w:r>
          </w:p>
        </w:tc>
        <w:tc>
          <w:tcPr>
            <w:tcW w:w="1482" w:type="dxa"/>
            <w:tcBorders>
              <w:top w:val="nil"/>
              <w:left w:val="nil"/>
              <w:bottom w:val="nil"/>
              <w:right w:val="nil"/>
            </w:tcBorders>
            <w:vAlign w:val="center"/>
          </w:tcPr>
          <w:p w14:paraId="7C38BE7B" w14:textId="283C7B8C" w:rsidR="00EC3235" w:rsidRPr="00634A15" w:rsidRDefault="00EC3235" w:rsidP="00A339CC">
            <w:pPr>
              <w:pStyle w:val="HiddenTextSpec"/>
              <w:jc w:val="left"/>
              <w:rPr>
                <w:b/>
              </w:rPr>
            </w:pPr>
            <w:r>
              <w:rPr>
                <w:b/>
              </w:rPr>
              <w:t>bdc23s-22</w:t>
            </w:r>
          </w:p>
        </w:tc>
        <w:tc>
          <w:tcPr>
            <w:tcW w:w="7020" w:type="dxa"/>
            <w:tcBorders>
              <w:top w:val="nil"/>
              <w:left w:val="nil"/>
              <w:bottom w:val="nil"/>
              <w:right w:val="nil"/>
            </w:tcBorders>
            <w:vAlign w:val="center"/>
          </w:tcPr>
          <w:p w14:paraId="27F063CE" w14:textId="292816F8" w:rsidR="00EC3235" w:rsidRPr="00634A15" w:rsidRDefault="00EC3235" w:rsidP="00EC3235">
            <w:pPr>
              <w:pStyle w:val="HiddenTextSpec"/>
              <w:jc w:val="left"/>
              <w:rPr>
                <w:b/>
              </w:rPr>
            </w:pPr>
            <w:r>
              <w:rPr>
                <w:b/>
              </w:rPr>
              <w:t>revision to subsection 156.03, subparts 156.03.01 and 156.03.03, and subsection 156.04</w:t>
            </w:r>
          </w:p>
        </w:tc>
      </w:tr>
      <w:tr w:rsidR="00EC3235" w:rsidRPr="004D5D36" w14:paraId="15B9103F" w14:textId="77777777" w:rsidTr="00A15E18">
        <w:trPr>
          <w:trHeight w:val="315"/>
          <w:hidden/>
        </w:trPr>
        <w:tc>
          <w:tcPr>
            <w:tcW w:w="1539" w:type="dxa"/>
            <w:tcBorders>
              <w:top w:val="nil"/>
              <w:left w:val="nil"/>
              <w:bottom w:val="nil"/>
              <w:right w:val="nil"/>
            </w:tcBorders>
            <w:vAlign w:val="center"/>
          </w:tcPr>
          <w:p w14:paraId="25E4215D" w14:textId="20019258" w:rsidR="00EC3235" w:rsidRPr="00634A15" w:rsidRDefault="00EC3235" w:rsidP="00A339CC">
            <w:pPr>
              <w:pStyle w:val="HiddenTextSpec"/>
              <w:jc w:val="left"/>
              <w:rPr>
                <w:b/>
              </w:rPr>
            </w:pPr>
            <w:r>
              <w:rPr>
                <w:b/>
              </w:rPr>
              <w:t>Mar 5, 2024</w:t>
            </w:r>
          </w:p>
        </w:tc>
        <w:tc>
          <w:tcPr>
            <w:tcW w:w="1482" w:type="dxa"/>
            <w:tcBorders>
              <w:top w:val="nil"/>
              <w:left w:val="nil"/>
              <w:bottom w:val="nil"/>
              <w:right w:val="nil"/>
            </w:tcBorders>
            <w:vAlign w:val="center"/>
          </w:tcPr>
          <w:p w14:paraId="3BE0BBD6" w14:textId="6D07F046" w:rsidR="00EC3235" w:rsidRPr="00634A15" w:rsidRDefault="00EC3235" w:rsidP="00A339CC">
            <w:pPr>
              <w:pStyle w:val="HiddenTextSpec"/>
              <w:jc w:val="left"/>
              <w:rPr>
                <w:b/>
              </w:rPr>
            </w:pPr>
            <w:r>
              <w:rPr>
                <w:b/>
              </w:rPr>
              <w:t>BDC23S-20</w:t>
            </w:r>
          </w:p>
        </w:tc>
        <w:tc>
          <w:tcPr>
            <w:tcW w:w="7020" w:type="dxa"/>
            <w:tcBorders>
              <w:top w:val="nil"/>
              <w:left w:val="nil"/>
              <w:bottom w:val="nil"/>
              <w:right w:val="nil"/>
            </w:tcBorders>
            <w:vAlign w:val="center"/>
          </w:tcPr>
          <w:p w14:paraId="3792CC6C" w14:textId="232780EC" w:rsidR="00EC3235" w:rsidRPr="00634A15" w:rsidRDefault="00EC3235" w:rsidP="00EC3235">
            <w:pPr>
              <w:pStyle w:val="HiddenTextSpec"/>
              <w:jc w:val="left"/>
              <w:rPr>
                <w:b/>
              </w:rPr>
            </w:pPr>
            <w:r>
              <w:rPr>
                <w:b/>
              </w:rPr>
              <w:t>Revision to Subsection 109.05</w:t>
            </w:r>
          </w:p>
        </w:tc>
      </w:tr>
      <w:tr w:rsidR="00EC3235" w:rsidRPr="004D5D36" w14:paraId="0DC4C17E" w14:textId="77777777" w:rsidTr="00A15E18">
        <w:trPr>
          <w:trHeight w:val="315"/>
          <w:hidden/>
        </w:trPr>
        <w:tc>
          <w:tcPr>
            <w:tcW w:w="1539" w:type="dxa"/>
            <w:tcBorders>
              <w:top w:val="nil"/>
              <w:left w:val="nil"/>
              <w:bottom w:val="nil"/>
              <w:right w:val="nil"/>
            </w:tcBorders>
            <w:vAlign w:val="center"/>
          </w:tcPr>
          <w:p w14:paraId="76358F88" w14:textId="475BF911" w:rsidR="00EC3235" w:rsidRPr="00634A15" w:rsidRDefault="00EC3235" w:rsidP="00A339CC">
            <w:pPr>
              <w:pStyle w:val="HiddenTextSpec"/>
              <w:jc w:val="left"/>
              <w:rPr>
                <w:b/>
              </w:rPr>
            </w:pPr>
            <w:r>
              <w:rPr>
                <w:b/>
              </w:rPr>
              <w:t>feb 19, 2024</w:t>
            </w:r>
          </w:p>
        </w:tc>
        <w:tc>
          <w:tcPr>
            <w:tcW w:w="1482" w:type="dxa"/>
            <w:tcBorders>
              <w:top w:val="nil"/>
              <w:left w:val="nil"/>
              <w:bottom w:val="nil"/>
              <w:right w:val="nil"/>
            </w:tcBorders>
            <w:vAlign w:val="center"/>
          </w:tcPr>
          <w:p w14:paraId="7FD0531B" w14:textId="48C51F2B" w:rsidR="00EC3235" w:rsidRPr="00634A15" w:rsidRDefault="00EC3235" w:rsidP="00A339CC">
            <w:pPr>
              <w:pStyle w:val="HiddenTextSpec"/>
              <w:jc w:val="left"/>
              <w:rPr>
                <w:b/>
              </w:rPr>
            </w:pPr>
            <w:r>
              <w:rPr>
                <w:b/>
              </w:rPr>
              <w:t>bdc23s-21</w:t>
            </w:r>
          </w:p>
        </w:tc>
        <w:tc>
          <w:tcPr>
            <w:tcW w:w="7020" w:type="dxa"/>
            <w:tcBorders>
              <w:top w:val="nil"/>
              <w:left w:val="nil"/>
              <w:bottom w:val="nil"/>
              <w:right w:val="nil"/>
            </w:tcBorders>
            <w:vAlign w:val="center"/>
          </w:tcPr>
          <w:p w14:paraId="76113901" w14:textId="7BED89F1" w:rsidR="00EC3235" w:rsidRPr="00634A15" w:rsidRDefault="00EC3235" w:rsidP="00EC3235">
            <w:pPr>
              <w:pStyle w:val="HiddenTextSpec"/>
              <w:jc w:val="left"/>
              <w:rPr>
                <w:b/>
              </w:rPr>
            </w:pPr>
            <w:r>
              <w:rPr>
                <w:b/>
              </w:rPr>
              <w:t>revision to subsection 106.03</w:t>
            </w:r>
          </w:p>
        </w:tc>
      </w:tr>
      <w:tr w:rsidR="00EC3235" w:rsidRPr="004D5D36" w14:paraId="068B0D71" w14:textId="77777777" w:rsidTr="00A15E18">
        <w:trPr>
          <w:trHeight w:val="315"/>
          <w:hidden/>
        </w:trPr>
        <w:tc>
          <w:tcPr>
            <w:tcW w:w="1539" w:type="dxa"/>
            <w:tcBorders>
              <w:top w:val="nil"/>
              <w:left w:val="nil"/>
              <w:bottom w:val="nil"/>
              <w:right w:val="nil"/>
            </w:tcBorders>
            <w:vAlign w:val="center"/>
          </w:tcPr>
          <w:p w14:paraId="5A0734DE" w14:textId="616EF611" w:rsidR="00EC3235" w:rsidRPr="00634A15" w:rsidRDefault="00EC3235" w:rsidP="00A339CC">
            <w:pPr>
              <w:pStyle w:val="HiddenTextSpec"/>
              <w:jc w:val="left"/>
              <w:rPr>
                <w:b/>
              </w:rPr>
            </w:pPr>
            <w:r>
              <w:rPr>
                <w:b/>
              </w:rPr>
              <w:t>DEC 22, 2023</w:t>
            </w:r>
          </w:p>
        </w:tc>
        <w:tc>
          <w:tcPr>
            <w:tcW w:w="1482" w:type="dxa"/>
            <w:tcBorders>
              <w:top w:val="nil"/>
              <w:left w:val="nil"/>
              <w:bottom w:val="nil"/>
              <w:right w:val="nil"/>
            </w:tcBorders>
            <w:vAlign w:val="center"/>
          </w:tcPr>
          <w:p w14:paraId="618418D0" w14:textId="4439CA45" w:rsidR="00EC3235" w:rsidRPr="00634A15" w:rsidRDefault="00EC3235" w:rsidP="00A339CC">
            <w:pPr>
              <w:pStyle w:val="HiddenTextSpec"/>
              <w:jc w:val="left"/>
              <w:rPr>
                <w:b/>
              </w:rPr>
            </w:pPr>
            <w:r>
              <w:rPr>
                <w:b/>
              </w:rPr>
              <w:t>BDC23S-14</w:t>
            </w:r>
          </w:p>
        </w:tc>
        <w:tc>
          <w:tcPr>
            <w:tcW w:w="7020" w:type="dxa"/>
            <w:tcBorders>
              <w:top w:val="nil"/>
              <w:left w:val="nil"/>
              <w:bottom w:val="nil"/>
              <w:right w:val="nil"/>
            </w:tcBorders>
            <w:vAlign w:val="center"/>
          </w:tcPr>
          <w:p w14:paraId="23B8E08C" w14:textId="5B1D216A" w:rsidR="00EC3235" w:rsidRPr="00634A15" w:rsidRDefault="00EC3235" w:rsidP="00EC3235">
            <w:pPr>
              <w:pStyle w:val="HiddenTextSpec"/>
              <w:jc w:val="left"/>
              <w:rPr>
                <w:b/>
              </w:rPr>
            </w:pPr>
            <w:r>
              <w:rPr>
                <w:b/>
              </w:rPr>
              <w:t>Revision to subpart 609.03.01</w:t>
            </w:r>
          </w:p>
        </w:tc>
      </w:tr>
      <w:tr w:rsidR="00EC3235" w:rsidRPr="004D5D36" w14:paraId="6DACCB49" w14:textId="77777777" w:rsidTr="00A15E18">
        <w:trPr>
          <w:trHeight w:val="315"/>
          <w:hidden/>
        </w:trPr>
        <w:tc>
          <w:tcPr>
            <w:tcW w:w="1539" w:type="dxa"/>
            <w:tcBorders>
              <w:top w:val="nil"/>
              <w:left w:val="nil"/>
              <w:bottom w:val="nil"/>
              <w:right w:val="nil"/>
            </w:tcBorders>
            <w:vAlign w:val="center"/>
          </w:tcPr>
          <w:p w14:paraId="052BE52A" w14:textId="11ABE7A8" w:rsidR="00EC3235" w:rsidRPr="00634A15" w:rsidRDefault="00EC3235" w:rsidP="00A339CC">
            <w:pPr>
              <w:pStyle w:val="HiddenTextSpec"/>
              <w:jc w:val="left"/>
              <w:rPr>
                <w:b/>
              </w:rPr>
            </w:pPr>
            <w:r>
              <w:rPr>
                <w:b/>
              </w:rPr>
              <w:t>Dec 18, 2023</w:t>
            </w:r>
          </w:p>
        </w:tc>
        <w:tc>
          <w:tcPr>
            <w:tcW w:w="1482" w:type="dxa"/>
            <w:tcBorders>
              <w:top w:val="nil"/>
              <w:left w:val="nil"/>
              <w:bottom w:val="nil"/>
              <w:right w:val="nil"/>
            </w:tcBorders>
            <w:vAlign w:val="center"/>
          </w:tcPr>
          <w:p w14:paraId="00033EF3" w14:textId="7A2978C9" w:rsidR="00EC3235" w:rsidRPr="00634A15" w:rsidRDefault="00EC3235" w:rsidP="00A339CC">
            <w:pPr>
              <w:pStyle w:val="HiddenTextSpec"/>
              <w:jc w:val="left"/>
              <w:rPr>
                <w:b/>
              </w:rPr>
            </w:pPr>
            <w:r>
              <w:rPr>
                <w:b/>
              </w:rPr>
              <w:t>BDC23S-16</w:t>
            </w:r>
          </w:p>
        </w:tc>
        <w:tc>
          <w:tcPr>
            <w:tcW w:w="7020" w:type="dxa"/>
            <w:tcBorders>
              <w:top w:val="nil"/>
              <w:left w:val="nil"/>
              <w:bottom w:val="nil"/>
              <w:right w:val="nil"/>
            </w:tcBorders>
            <w:vAlign w:val="center"/>
          </w:tcPr>
          <w:p w14:paraId="179296B8" w14:textId="0BAE7E9B" w:rsidR="00EC3235" w:rsidRPr="00634A15" w:rsidRDefault="00EC3235" w:rsidP="00EC3235">
            <w:pPr>
              <w:pStyle w:val="HiddenTextSpec"/>
              <w:jc w:val="left"/>
              <w:rPr>
                <w:b/>
              </w:rPr>
            </w:pPr>
            <w:r>
              <w:rPr>
                <w:b/>
              </w:rPr>
              <w:t>Revision to Subpart 105.07.01</w:t>
            </w:r>
          </w:p>
        </w:tc>
      </w:tr>
      <w:tr w:rsidR="00EC3235" w:rsidRPr="004D5D36" w14:paraId="4C434DAD" w14:textId="77777777" w:rsidTr="00A15E18">
        <w:trPr>
          <w:trHeight w:val="315"/>
          <w:hidden/>
        </w:trPr>
        <w:tc>
          <w:tcPr>
            <w:tcW w:w="1539" w:type="dxa"/>
            <w:tcBorders>
              <w:top w:val="nil"/>
              <w:left w:val="nil"/>
              <w:bottom w:val="nil"/>
              <w:right w:val="nil"/>
            </w:tcBorders>
            <w:vAlign w:val="center"/>
          </w:tcPr>
          <w:p w14:paraId="6CE0C80B" w14:textId="514CAEBB" w:rsidR="00EC3235" w:rsidRPr="00634A15" w:rsidRDefault="00EC3235" w:rsidP="00A339CC">
            <w:pPr>
              <w:pStyle w:val="HiddenTextSpec"/>
              <w:jc w:val="left"/>
              <w:rPr>
                <w:b/>
              </w:rPr>
            </w:pPr>
            <w:r>
              <w:rPr>
                <w:b/>
              </w:rPr>
              <w:t>Nov 24, 2023</w:t>
            </w:r>
          </w:p>
        </w:tc>
        <w:tc>
          <w:tcPr>
            <w:tcW w:w="1482" w:type="dxa"/>
            <w:tcBorders>
              <w:top w:val="nil"/>
              <w:left w:val="nil"/>
              <w:bottom w:val="nil"/>
              <w:right w:val="nil"/>
            </w:tcBorders>
            <w:vAlign w:val="center"/>
          </w:tcPr>
          <w:p w14:paraId="06672D62" w14:textId="20A2A470" w:rsidR="00EC3235" w:rsidRPr="00634A15" w:rsidRDefault="00EC3235" w:rsidP="00A339CC">
            <w:pPr>
              <w:pStyle w:val="HiddenTextSpec"/>
              <w:jc w:val="left"/>
              <w:rPr>
                <w:b/>
              </w:rPr>
            </w:pPr>
            <w:r>
              <w:rPr>
                <w:b/>
              </w:rPr>
              <w:t>BDC23S-19</w:t>
            </w:r>
          </w:p>
        </w:tc>
        <w:tc>
          <w:tcPr>
            <w:tcW w:w="7020" w:type="dxa"/>
            <w:tcBorders>
              <w:top w:val="nil"/>
              <w:left w:val="nil"/>
              <w:bottom w:val="nil"/>
              <w:right w:val="nil"/>
            </w:tcBorders>
            <w:vAlign w:val="center"/>
          </w:tcPr>
          <w:p w14:paraId="3F44C4EB" w14:textId="5FC9984B" w:rsidR="00EC3235" w:rsidRPr="00634A15" w:rsidRDefault="00EC3235" w:rsidP="00EC3235">
            <w:pPr>
              <w:pStyle w:val="HiddenTextSpec"/>
              <w:jc w:val="left"/>
              <w:rPr>
                <w:b/>
              </w:rPr>
            </w:pPr>
            <w:r>
              <w:rPr>
                <w:b/>
              </w:rPr>
              <w:t>Revision to Federal Aid Attachment 7</w:t>
            </w:r>
          </w:p>
        </w:tc>
      </w:tr>
      <w:tr w:rsidR="00EC3235" w:rsidRPr="004D5D36" w14:paraId="327ECCCF" w14:textId="77777777" w:rsidTr="00A15E18">
        <w:trPr>
          <w:trHeight w:val="315"/>
          <w:hidden/>
        </w:trPr>
        <w:tc>
          <w:tcPr>
            <w:tcW w:w="1539" w:type="dxa"/>
            <w:tcBorders>
              <w:top w:val="nil"/>
              <w:left w:val="nil"/>
              <w:bottom w:val="nil"/>
              <w:right w:val="nil"/>
            </w:tcBorders>
            <w:vAlign w:val="center"/>
          </w:tcPr>
          <w:p w14:paraId="454BA854" w14:textId="2982241F" w:rsidR="00EC3235" w:rsidRPr="00634A15" w:rsidRDefault="00EC3235" w:rsidP="00A339CC">
            <w:pPr>
              <w:pStyle w:val="HiddenTextSpec"/>
              <w:jc w:val="left"/>
              <w:rPr>
                <w:b/>
              </w:rPr>
            </w:pPr>
            <w:r>
              <w:rPr>
                <w:b/>
              </w:rPr>
              <w:t>Nov 22, 2023</w:t>
            </w:r>
          </w:p>
        </w:tc>
        <w:tc>
          <w:tcPr>
            <w:tcW w:w="1482" w:type="dxa"/>
            <w:tcBorders>
              <w:top w:val="nil"/>
              <w:left w:val="nil"/>
              <w:bottom w:val="nil"/>
              <w:right w:val="nil"/>
            </w:tcBorders>
            <w:vAlign w:val="center"/>
          </w:tcPr>
          <w:p w14:paraId="0285707E" w14:textId="09C1350F" w:rsidR="00EC3235" w:rsidRPr="00634A15" w:rsidRDefault="00EC3235" w:rsidP="00A339CC">
            <w:pPr>
              <w:pStyle w:val="HiddenTextSpec"/>
              <w:jc w:val="left"/>
              <w:rPr>
                <w:b/>
              </w:rPr>
            </w:pPr>
            <w:r>
              <w:rPr>
                <w:b/>
              </w:rPr>
              <w:t>bdc23s-15</w:t>
            </w:r>
          </w:p>
        </w:tc>
        <w:tc>
          <w:tcPr>
            <w:tcW w:w="7020" w:type="dxa"/>
            <w:tcBorders>
              <w:top w:val="nil"/>
              <w:left w:val="nil"/>
              <w:bottom w:val="nil"/>
              <w:right w:val="nil"/>
            </w:tcBorders>
            <w:vAlign w:val="center"/>
          </w:tcPr>
          <w:p w14:paraId="54393A4F" w14:textId="5972B72A" w:rsidR="00EC3235" w:rsidRPr="00634A15" w:rsidRDefault="00EC3235" w:rsidP="00EC3235">
            <w:pPr>
              <w:pStyle w:val="HiddenTextSpec"/>
              <w:jc w:val="left"/>
              <w:rPr>
                <w:b/>
              </w:rPr>
            </w:pPr>
            <w:r>
              <w:rPr>
                <w:b/>
              </w:rPr>
              <w:t>revision to subparts 401.03.07 and 401.03.08 and addition of test method njdot b-14</w:t>
            </w:r>
          </w:p>
        </w:tc>
      </w:tr>
      <w:tr w:rsidR="00EC3235" w:rsidRPr="004D5D36" w14:paraId="33B335F1" w14:textId="77777777" w:rsidTr="00A15E18">
        <w:trPr>
          <w:trHeight w:val="315"/>
          <w:hidden/>
        </w:trPr>
        <w:tc>
          <w:tcPr>
            <w:tcW w:w="1539" w:type="dxa"/>
            <w:tcBorders>
              <w:top w:val="nil"/>
              <w:left w:val="nil"/>
              <w:bottom w:val="nil"/>
              <w:right w:val="nil"/>
            </w:tcBorders>
            <w:vAlign w:val="center"/>
          </w:tcPr>
          <w:p w14:paraId="7A611156" w14:textId="40FAF7B6" w:rsidR="00EC3235" w:rsidRPr="00634A15" w:rsidRDefault="00EC3235" w:rsidP="00A339CC">
            <w:pPr>
              <w:pStyle w:val="HiddenTextSpec"/>
              <w:jc w:val="left"/>
              <w:rPr>
                <w:b/>
              </w:rPr>
            </w:pPr>
            <w:r>
              <w:rPr>
                <w:b/>
              </w:rPr>
              <w:t>Oct 23, 2023</w:t>
            </w:r>
          </w:p>
        </w:tc>
        <w:tc>
          <w:tcPr>
            <w:tcW w:w="1482" w:type="dxa"/>
            <w:tcBorders>
              <w:top w:val="nil"/>
              <w:left w:val="nil"/>
              <w:bottom w:val="nil"/>
              <w:right w:val="nil"/>
            </w:tcBorders>
            <w:vAlign w:val="center"/>
          </w:tcPr>
          <w:p w14:paraId="78E2F6AB" w14:textId="2447F8D0" w:rsidR="00EC3235" w:rsidRPr="00634A15" w:rsidRDefault="00EC3235" w:rsidP="00A339CC">
            <w:pPr>
              <w:pStyle w:val="HiddenTextSpec"/>
              <w:jc w:val="left"/>
              <w:rPr>
                <w:b/>
              </w:rPr>
            </w:pPr>
            <w:r>
              <w:rPr>
                <w:b/>
              </w:rPr>
              <w:t>BDC23S-13</w:t>
            </w:r>
          </w:p>
        </w:tc>
        <w:tc>
          <w:tcPr>
            <w:tcW w:w="7020" w:type="dxa"/>
            <w:tcBorders>
              <w:top w:val="nil"/>
              <w:left w:val="nil"/>
              <w:bottom w:val="nil"/>
              <w:right w:val="nil"/>
            </w:tcBorders>
            <w:vAlign w:val="center"/>
          </w:tcPr>
          <w:p w14:paraId="361DE3A6" w14:textId="59ADD053" w:rsidR="00EC3235" w:rsidRPr="00634A15" w:rsidRDefault="00EC3235" w:rsidP="00EC3235">
            <w:pPr>
              <w:pStyle w:val="HiddenTextSpec"/>
              <w:jc w:val="left"/>
              <w:rPr>
                <w:b/>
              </w:rPr>
            </w:pPr>
            <w:r>
              <w:rPr>
                <w:b/>
              </w:rPr>
              <w:t>Revision to Subpart 102.13.01 and Subsection 103.01</w:t>
            </w:r>
          </w:p>
        </w:tc>
      </w:tr>
      <w:tr w:rsidR="00EC3235" w:rsidRPr="004D5D36" w14:paraId="3A44A93F" w14:textId="77777777" w:rsidTr="00A15E18">
        <w:trPr>
          <w:trHeight w:val="315"/>
          <w:hidden/>
        </w:trPr>
        <w:tc>
          <w:tcPr>
            <w:tcW w:w="1539" w:type="dxa"/>
            <w:tcBorders>
              <w:top w:val="nil"/>
              <w:left w:val="nil"/>
              <w:bottom w:val="nil"/>
              <w:right w:val="nil"/>
            </w:tcBorders>
            <w:vAlign w:val="center"/>
          </w:tcPr>
          <w:p w14:paraId="7E41CD24" w14:textId="5C363BA9" w:rsidR="00EC3235" w:rsidRPr="00634A15" w:rsidRDefault="00EC3235" w:rsidP="00A339CC">
            <w:pPr>
              <w:pStyle w:val="HiddenTextSpec"/>
              <w:jc w:val="left"/>
              <w:rPr>
                <w:b/>
              </w:rPr>
            </w:pPr>
            <w:r>
              <w:rPr>
                <w:b/>
              </w:rPr>
              <w:t>OCT 13, 2023</w:t>
            </w:r>
          </w:p>
        </w:tc>
        <w:tc>
          <w:tcPr>
            <w:tcW w:w="1482" w:type="dxa"/>
            <w:tcBorders>
              <w:top w:val="nil"/>
              <w:left w:val="nil"/>
              <w:bottom w:val="nil"/>
              <w:right w:val="nil"/>
            </w:tcBorders>
            <w:vAlign w:val="center"/>
          </w:tcPr>
          <w:p w14:paraId="3D67DCEF" w14:textId="32487A39" w:rsidR="00EC3235" w:rsidRPr="00634A15" w:rsidRDefault="00EC3235" w:rsidP="00A339CC">
            <w:pPr>
              <w:pStyle w:val="HiddenTextSpec"/>
              <w:jc w:val="left"/>
              <w:rPr>
                <w:b/>
              </w:rPr>
            </w:pPr>
            <w:r>
              <w:rPr>
                <w:b/>
              </w:rPr>
              <w:t>BDC23S-18</w:t>
            </w:r>
          </w:p>
        </w:tc>
        <w:tc>
          <w:tcPr>
            <w:tcW w:w="7020" w:type="dxa"/>
            <w:tcBorders>
              <w:top w:val="nil"/>
              <w:left w:val="nil"/>
              <w:bottom w:val="nil"/>
              <w:right w:val="nil"/>
            </w:tcBorders>
            <w:vAlign w:val="center"/>
          </w:tcPr>
          <w:p w14:paraId="5493843B" w14:textId="5FF0F9EB" w:rsidR="00EC3235" w:rsidRPr="00634A15" w:rsidRDefault="00EC3235" w:rsidP="00EC3235">
            <w:pPr>
              <w:pStyle w:val="HiddenTextSpec"/>
              <w:jc w:val="left"/>
              <w:rPr>
                <w:b/>
              </w:rPr>
            </w:pPr>
            <w:r>
              <w:rPr>
                <w:b/>
              </w:rPr>
              <w:t>Revision to Federail Aid Attachment 8 – FHWA-1273</w:t>
            </w:r>
          </w:p>
        </w:tc>
      </w:tr>
      <w:tr w:rsidR="00EC3235" w:rsidRPr="004D5D36" w14:paraId="24415B6C" w14:textId="77777777" w:rsidTr="00A15E18">
        <w:trPr>
          <w:trHeight w:val="315"/>
          <w:hidden/>
        </w:trPr>
        <w:tc>
          <w:tcPr>
            <w:tcW w:w="1539" w:type="dxa"/>
            <w:tcBorders>
              <w:top w:val="nil"/>
              <w:left w:val="nil"/>
              <w:bottom w:val="nil"/>
              <w:right w:val="nil"/>
            </w:tcBorders>
            <w:vAlign w:val="center"/>
          </w:tcPr>
          <w:p w14:paraId="635F9A8D" w14:textId="478243F5" w:rsidR="00EC3235" w:rsidRPr="00634A15" w:rsidRDefault="00EC3235" w:rsidP="00EC3235">
            <w:pPr>
              <w:pStyle w:val="HiddenTextSpec"/>
              <w:jc w:val="left"/>
              <w:rPr>
                <w:b/>
              </w:rPr>
            </w:pPr>
            <w:r>
              <w:rPr>
                <w:b/>
              </w:rPr>
              <w:t>OCT 6, 2023</w:t>
            </w:r>
          </w:p>
        </w:tc>
        <w:tc>
          <w:tcPr>
            <w:tcW w:w="1482" w:type="dxa"/>
            <w:tcBorders>
              <w:top w:val="nil"/>
              <w:left w:val="nil"/>
              <w:bottom w:val="nil"/>
              <w:right w:val="nil"/>
            </w:tcBorders>
            <w:vAlign w:val="center"/>
          </w:tcPr>
          <w:p w14:paraId="65B90D47" w14:textId="2BB8700E" w:rsidR="00EC3235" w:rsidRPr="00634A15" w:rsidRDefault="00EC3235" w:rsidP="00EC3235">
            <w:pPr>
              <w:pStyle w:val="HiddenTextSpec"/>
              <w:jc w:val="left"/>
              <w:rPr>
                <w:b/>
              </w:rPr>
            </w:pPr>
            <w:r>
              <w:rPr>
                <w:b/>
              </w:rPr>
              <w:t>BDC23S-12</w:t>
            </w:r>
          </w:p>
        </w:tc>
        <w:tc>
          <w:tcPr>
            <w:tcW w:w="7020" w:type="dxa"/>
            <w:tcBorders>
              <w:top w:val="nil"/>
              <w:left w:val="nil"/>
              <w:bottom w:val="nil"/>
              <w:right w:val="nil"/>
            </w:tcBorders>
            <w:vAlign w:val="center"/>
          </w:tcPr>
          <w:p w14:paraId="073F58E1" w14:textId="3B9997C7" w:rsidR="00EC3235" w:rsidRPr="00634A15" w:rsidRDefault="00EC3235" w:rsidP="00EC3235">
            <w:pPr>
              <w:pStyle w:val="HiddenTextSpec"/>
              <w:jc w:val="left"/>
              <w:rPr>
                <w:b/>
              </w:rPr>
            </w:pPr>
            <w:r>
              <w:rPr>
                <w:b/>
              </w:rPr>
              <w:t>REVISION TO TABLE 902.09.03-1 AND TABLE 902.10.03-1</w:t>
            </w:r>
          </w:p>
        </w:tc>
      </w:tr>
      <w:tr w:rsidR="00EC3235" w:rsidRPr="004D5D36" w14:paraId="61B4F7ED" w14:textId="77777777" w:rsidTr="00A15E18">
        <w:trPr>
          <w:trHeight w:val="315"/>
          <w:hidden/>
        </w:trPr>
        <w:tc>
          <w:tcPr>
            <w:tcW w:w="1539" w:type="dxa"/>
            <w:tcBorders>
              <w:top w:val="nil"/>
              <w:left w:val="nil"/>
              <w:bottom w:val="nil"/>
              <w:right w:val="nil"/>
            </w:tcBorders>
            <w:vAlign w:val="center"/>
          </w:tcPr>
          <w:p w14:paraId="55557F07" w14:textId="70878A2E" w:rsidR="00EC3235" w:rsidRPr="00634A15" w:rsidRDefault="00EC3235" w:rsidP="00EC3235">
            <w:pPr>
              <w:pStyle w:val="HiddenTextSpec"/>
              <w:jc w:val="left"/>
              <w:rPr>
                <w:b/>
              </w:rPr>
            </w:pPr>
            <w:r>
              <w:rPr>
                <w:b/>
              </w:rPr>
              <w:t>Sep 8, 2023</w:t>
            </w:r>
          </w:p>
        </w:tc>
        <w:tc>
          <w:tcPr>
            <w:tcW w:w="1482" w:type="dxa"/>
            <w:tcBorders>
              <w:top w:val="nil"/>
              <w:left w:val="nil"/>
              <w:bottom w:val="nil"/>
              <w:right w:val="nil"/>
            </w:tcBorders>
            <w:vAlign w:val="center"/>
          </w:tcPr>
          <w:p w14:paraId="4BF72568" w14:textId="3A8D6E81" w:rsidR="00EC3235" w:rsidRPr="00634A15" w:rsidRDefault="00EC3235" w:rsidP="00EC3235">
            <w:pPr>
              <w:pStyle w:val="HiddenTextSpec"/>
              <w:jc w:val="left"/>
              <w:rPr>
                <w:b/>
              </w:rPr>
            </w:pPr>
            <w:r>
              <w:rPr>
                <w:b/>
              </w:rPr>
              <w:t>BDC22S-20</w:t>
            </w:r>
          </w:p>
        </w:tc>
        <w:tc>
          <w:tcPr>
            <w:tcW w:w="7020" w:type="dxa"/>
            <w:tcBorders>
              <w:top w:val="nil"/>
              <w:left w:val="nil"/>
              <w:bottom w:val="nil"/>
              <w:right w:val="nil"/>
            </w:tcBorders>
            <w:vAlign w:val="center"/>
          </w:tcPr>
          <w:p w14:paraId="6362D5E7" w14:textId="427CEB3E" w:rsidR="00EC3235" w:rsidRPr="00634A15" w:rsidRDefault="00EC3235" w:rsidP="00EC3235">
            <w:pPr>
              <w:pStyle w:val="HiddenTextSpec"/>
              <w:jc w:val="left"/>
              <w:rPr>
                <w:b/>
              </w:rPr>
            </w:pPr>
            <w:r>
              <w:rPr>
                <w:b/>
              </w:rPr>
              <w:t>Revision to Subpart 106.07.01</w:t>
            </w:r>
          </w:p>
        </w:tc>
      </w:tr>
      <w:tr w:rsidR="00EC3235" w:rsidRPr="004D5D36" w14:paraId="3DB9FCD0" w14:textId="77777777" w:rsidTr="00A15E18">
        <w:trPr>
          <w:trHeight w:val="315"/>
          <w:hidden/>
        </w:trPr>
        <w:tc>
          <w:tcPr>
            <w:tcW w:w="1539" w:type="dxa"/>
            <w:tcBorders>
              <w:top w:val="nil"/>
              <w:left w:val="nil"/>
              <w:bottom w:val="nil"/>
              <w:right w:val="nil"/>
            </w:tcBorders>
            <w:vAlign w:val="center"/>
          </w:tcPr>
          <w:p w14:paraId="0445398B" w14:textId="49CFFDC7" w:rsidR="00EC3235" w:rsidRPr="00634A15" w:rsidRDefault="00EC3235" w:rsidP="00EC3235">
            <w:pPr>
              <w:pStyle w:val="HiddenTextSpec"/>
              <w:jc w:val="left"/>
              <w:rPr>
                <w:b/>
              </w:rPr>
            </w:pPr>
            <w:r>
              <w:rPr>
                <w:b/>
              </w:rPr>
              <w:t>aug 17, 2023</w:t>
            </w:r>
          </w:p>
        </w:tc>
        <w:tc>
          <w:tcPr>
            <w:tcW w:w="1482" w:type="dxa"/>
            <w:tcBorders>
              <w:top w:val="nil"/>
              <w:left w:val="nil"/>
              <w:bottom w:val="nil"/>
              <w:right w:val="nil"/>
            </w:tcBorders>
            <w:vAlign w:val="center"/>
          </w:tcPr>
          <w:p w14:paraId="6EBD394C" w14:textId="0DB000F8" w:rsidR="00EC3235" w:rsidRPr="00634A15" w:rsidRDefault="00EC3235" w:rsidP="00EC3235">
            <w:pPr>
              <w:pStyle w:val="HiddenTextSpec"/>
              <w:jc w:val="left"/>
              <w:rPr>
                <w:b/>
              </w:rPr>
            </w:pPr>
            <w:r>
              <w:rPr>
                <w:b/>
              </w:rPr>
              <w:t>bdc23s-11</w:t>
            </w:r>
          </w:p>
        </w:tc>
        <w:tc>
          <w:tcPr>
            <w:tcW w:w="7020" w:type="dxa"/>
            <w:tcBorders>
              <w:top w:val="nil"/>
              <w:left w:val="nil"/>
              <w:bottom w:val="nil"/>
              <w:right w:val="nil"/>
            </w:tcBorders>
            <w:vAlign w:val="center"/>
          </w:tcPr>
          <w:p w14:paraId="6C4C1477" w14:textId="27F082CB" w:rsidR="00EC3235" w:rsidRPr="00634A15" w:rsidRDefault="00EC3235" w:rsidP="00EC3235">
            <w:pPr>
              <w:pStyle w:val="HiddenTextSpec"/>
              <w:jc w:val="left"/>
              <w:rPr>
                <w:b/>
              </w:rPr>
            </w:pPr>
            <w:r>
              <w:rPr>
                <w:b/>
              </w:rPr>
              <w:t>revision to subpart 104.03.08, section 105, subsections 108.02 and 151.04, and section 157. subpart 157.03.01 moved, revised, and renamed to subsection 105.11</w:t>
            </w:r>
          </w:p>
        </w:tc>
      </w:tr>
      <w:tr w:rsidR="00EC3235" w:rsidRPr="004D5D36" w14:paraId="29A65667" w14:textId="77777777" w:rsidTr="00A15E18">
        <w:trPr>
          <w:trHeight w:val="315"/>
          <w:hidden/>
        </w:trPr>
        <w:tc>
          <w:tcPr>
            <w:tcW w:w="1539" w:type="dxa"/>
            <w:tcBorders>
              <w:top w:val="nil"/>
              <w:left w:val="nil"/>
              <w:bottom w:val="nil"/>
              <w:right w:val="nil"/>
            </w:tcBorders>
            <w:vAlign w:val="center"/>
          </w:tcPr>
          <w:p w14:paraId="675C9931" w14:textId="72EAB564" w:rsidR="00EC3235" w:rsidRPr="00634A15" w:rsidRDefault="00EC3235" w:rsidP="00EC3235">
            <w:pPr>
              <w:pStyle w:val="HiddenTextSpec"/>
              <w:jc w:val="left"/>
              <w:rPr>
                <w:b/>
              </w:rPr>
            </w:pPr>
            <w:r>
              <w:rPr>
                <w:b/>
              </w:rPr>
              <w:t>Jul 20, 2023</w:t>
            </w:r>
          </w:p>
        </w:tc>
        <w:tc>
          <w:tcPr>
            <w:tcW w:w="1482" w:type="dxa"/>
            <w:tcBorders>
              <w:top w:val="nil"/>
              <w:left w:val="nil"/>
              <w:bottom w:val="nil"/>
              <w:right w:val="nil"/>
            </w:tcBorders>
            <w:vAlign w:val="center"/>
          </w:tcPr>
          <w:p w14:paraId="666DDD6A" w14:textId="0853E168" w:rsidR="00EC3235" w:rsidRPr="00634A15" w:rsidRDefault="00EC3235" w:rsidP="00EC3235">
            <w:pPr>
              <w:pStyle w:val="HiddenTextSpec"/>
              <w:jc w:val="left"/>
              <w:rPr>
                <w:b/>
              </w:rPr>
            </w:pPr>
            <w:r>
              <w:rPr>
                <w:b/>
              </w:rPr>
              <w:t>BDC23S-03</w:t>
            </w:r>
          </w:p>
        </w:tc>
        <w:tc>
          <w:tcPr>
            <w:tcW w:w="7020" w:type="dxa"/>
            <w:tcBorders>
              <w:top w:val="nil"/>
              <w:left w:val="nil"/>
              <w:bottom w:val="nil"/>
              <w:right w:val="nil"/>
            </w:tcBorders>
            <w:vAlign w:val="center"/>
          </w:tcPr>
          <w:p w14:paraId="1FD42BF0" w14:textId="08EB649B" w:rsidR="00EC3235" w:rsidRPr="00634A15" w:rsidRDefault="00EC3235" w:rsidP="00EC3235">
            <w:pPr>
              <w:pStyle w:val="HiddenTextSpec"/>
              <w:jc w:val="left"/>
              <w:rPr>
                <w:b/>
              </w:rPr>
            </w:pPr>
            <w:r>
              <w:rPr>
                <w:b/>
              </w:rPr>
              <w:t>Revisision to Subpart 407.03.01</w:t>
            </w:r>
          </w:p>
        </w:tc>
      </w:tr>
      <w:tr w:rsidR="00EC3235" w:rsidRPr="004D5D36" w14:paraId="3F3CE1D7" w14:textId="77777777" w:rsidTr="00A15E18">
        <w:trPr>
          <w:trHeight w:val="315"/>
          <w:hidden/>
        </w:trPr>
        <w:tc>
          <w:tcPr>
            <w:tcW w:w="1539" w:type="dxa"/>
            <w:tcBorders>
              <w:top w:val="nil"/>
              <w:left w:val="nil"/>
              <w:bottom w:val="nil"/>
              <w:right w:val="nil"/>
            </w:tcBorders>
            <w:vAlign w:val="center"/>
          </w:tcPr>
          <w:p w14:paraId="4CC8ECA8" w14:textId="279E57B7" w:rsidR="00EC3235" w:rsidRDefault="00EC3235" w:rsidP="00EC3235">
            <w:pPr>
              <w:pStyle w:val="HiddenTextSpec"/>
              <w:jc w:val="left"/>
              <w:rPr>
                <w:b/>
              </w:rPr>
            </w:pPr>
            <w:r>
              <w:rPr>
                <w:b/>
              </w:rPr>
              <w:t>jul 17, 2023</w:t>
            </w:r>
          </w:p>
        </w:tc>
        <w:tc>
          <w:tcPr>
            <w:tcW w:w="1482" w:type="dxa"/>
            <w:tcBorders>
              <w:top w:val="nil"/>
              <w:left w:val="nil"/>
              <w:bottom w:val="nil"/>
              <w:right w:val="nil"/>
            </w:tcBorders>
            <w:vAlign w:val="center"/>
          </w:tcPr>
          <w:p w14:paraId="532BC245" w14:textId="51DD86C9" w:rsidR="00EC3235" w:rsidRDefault="00EC3235" w:rsidP="00EC3235">
            <w:pPr>
              <w:pStyle w:val="HiddenTextSpec"/>
              <w:jc w:val="left"/>
              <w:rPr>
                <w:b/>
              </w:rPr>
            </w:pPr>
            <w:r>
              <w:rPr>
                <w:b/>
              </w:rPr>
              <w:t>bdc22s-16</w:t>
            </w:r>
          </w:p>
        </w:tc>
        <w:tc>
          <w:tcPr>
            <w:tcW w:w="7020" w:type="dxa"/>
            <w:tcBorders>
              <w:top w:val="nil"/>
              <w:left w:val="nil"/>
              <w:bottom w:val="nil"/>
              <w:right w:val="nil"/>
            </w:tcBorders>
            <w:vAlign w:val="center"/>
          </w:tcPr>
          <w:p w14:paraId="50C8B7B8" w14:textId="253CE781" w:rsidR="00EC3235" w:rsidRDefault="00EC3235" w:rsidP="00EC3235">
            <w:pPr>
              <w:pStyle w:val="HiddenTextSpec"/>
              <w:jc w:val="left"/>
              <w:rPr>
                <w:b/>
              </w:rPr>
            </w:pPr>
            <w:r>
              <w:rPr>
                <w:b/>
              </w:rPr>
              <w:t>revision to subsection 612.02, subpart 612.03.01, subsection 612.04, table 911.01.01-2, and subparts 911.01.02 and 911.02.01</w:t>
            </w:r>
          </w:p>
        </w:tc>
      </w:tr>
      <w:tr w:rsidR="00EC3235" w:rsidRPr="004D5D36" w14:paraId="77821432" w14:textId="77777777" w:rsidTr="00A15E18">
        <w:trPr>
          <w:trHeight w:val="315"/>
          <w:hidden/>
        </w:trPr>
        <w:tc>
          <w:tcPr>
            <w:tcW w:w="1539" w:type="dxa"/>
            <w:tcBorders>
              <w:top w:val="nil"/>
              <w:left w:val="nil"/>
              <w:bottom w:val="nil"/>
              <w:right w:val="nil"/>
            </w:tcBorders>
            <w:vAlign w:val="center"/>
          </w:tcPr>
          <w:p w14:paraId="2BF8F219" w14:textId="477A00A8" w:rsidR="00EC3235" w:rsidRPr="00634A15" w:rsidRDefault="00EC3235" w:rsidP="00EC3235">
            <w:pPr>
              <w:pStyle w:val="HiddenTextSpec"/>
              <w:jc w:val="left"/>
              <w:rPr>
                <w:b/>
              </w:rPr>
            </w:pPr>
            <w:r>
              <w:rPr>
                <w:b/>
              </w:rPr>
              <w:t>Jun 6, 2023</w:t>
            </w:r>
          </w:p>
        </w:tc>
        <w:tc>
          <w:tcPr>
            <w:tcW w:w="1482" w:type="dxa"/>
            <w:tcBorders>
              <w:top w:val="nil"/>
              <w:left w:val="nil"/>
              <w:bottom w:val="nil"/>
              <w:right w:val="nil"/>
            </w:tcBorders>
            <w:vAlign w:val="center"/>
          </w:tcPr>
          <w:p w14:paraId="086C7AAF" w14:textId="1582337E" w:rsidR="00EC3235" w:rsidRPr="00634A15" w:rsidRDefault="00EC3235" w:rsidP="00EC3235">
            <w:pPr>
              <w:pStyle w:val="HiddenTextSpec"/>
              <w:jc w:val="left"/>
              <w:rPr>
                <w:b/>
              </w:rPr>
            </w:pPr>
            <w:r>
              <w:rPr>
                <w:b/>
              </w:rPr>
              <w:t>bdc23s-08</w:t>
            </w:r>
          </w:p>
        </w:tc>
        <w:tc>
          <w:tcPr>
            <w:tcW w:w="7020" w:type="dxa"/>
            <w:tcBorders>
              <w:top w:val="nil"/>
              <w:left w:val="nil"/>
              <w:bottom w:val="nil"/>
              <w:right w:val="nil"/>
            </w:tcBorders>
            <w:vAlign w:val="center"/>
          </w:tcPr>
          <w:p w14:paraId="44AB37A2" w14:textId="59F305D1" w:rsidR="00EC3235" w:rsidRPr="00634A15" w:rsidRDefault="00EC3235" w:rsidP="00EC3235">
            <w:pPr>
              <w:pStyle w:val="HiddenTextSpec"/>
              <w:jc w:val="left"/>
              <w:rPr>
                <w:b/>
              </w:rPr>
            </w:pPr>
            <w:r>
              <w:rPr>
                <w:b/>
              </w:rPr>
              <w:t>revision to subsections 607.01 and 607.04, subparts 607.02.01 and 607.02.02, and addition of subpart 607.03.08 and subsection 1008.07</w:t>
            </w:r>
          </w:p>
        </w:tc>
      </w:tr>
      <w:tr w:rsidR="00EC3235" w:rsidRPr="004D5D36" w14:paraId="7D28EF62" w14:textId="77777777" w:rsidTr="00A15E18">
        <w:trPr>
          <w:trHeight w:val="315"/>
          <w:hidden/>
        </w:trPr>
        <w:tc>
          <w:tcPr>
            <w:tcW w:w="1539" w:type="dxa"/>
            <w:tcBorders>
              <w:top w:val="nil"/>
              <w:left w:val="nil"/>
              <w:bottom w:val="nil"/>
              <w:right w:val="nil"/>
            </w:tcBorders>
            <w:vAlign w:val="center"/>
          </w:tcPr>
          <w:p w14:paraId="796AE4BD" w14:textId="198207B2" w:rsidR="00EC3235" w:rsidRPr="00634A15" w:rsidRDefault="00EC3235" w:rsidP="00EC3235">
            <w:pPr>
              <w:pStyle w:val="HiddenTextSpec"/>
              <w:jc w:val="left"/>
              <w:rPr>
                <w:b/>
              </w:rPr>
            </w:pPr>
            <w:r>
              <w:rPr>
                <w:b/>
              </w:rPr>
              <w:t>Jun 5, 2023</w:t>
            </w:r>
          </w:p>
        </w:tc>
        <w:tc>
          <w:tcPr>
            <w:tcW w:w="1482" w:type="dxa"/>
            <w:tcBorders>
              <w:top w:val="nil"/>
              <w:left w:val="nil"/>
              <w:bottom w:val="nil"/>
              <w:right w:val="nil"/>
            </w:tcBorders>
            <w:vAlign w:val="center"/>
          </w:tcPr>
          <w:p w14:paraId="14D622AB" w14:textId="43E5A7FA" w:rsidR="00EC3235" w:rsidRPr="00634A15" w:rsidRDefault="00EC3235" w:rsidP="00EC3235">
            <w:pPr>
              <w:pStyle w:val="HiddenTextSpec"/>
              <w:jc w:val="left"/>
              <w:rPr>
                <w:b/>
              </w:rPr>
            </w:pPr>
            <w:r>
              <w:rPr>
                <w:b/>
              </w:rPr>
              <w:t>BDC23S-10</w:t>
            </w:r>
          </w:p>
        </w:tc>
        <w:tc>
          <w:tcPr>
            <w:tcW w:w="7020" w:type="dxa"/>
            <w:tcBorders>
              <w:top w:val="nil"/>
              <w:left w:val="nil"/>
              <w:bottom w:val="nil"/>
              <w:right w:val="nil"/>
            </w:tcBorders>
            <w:vAlign w:val="center"/>
          </w:tcPr>
          <w:p w14:paraId="75FCC545" w14:textId="657B3A84" w:rsidR="00EC3235" w:rsidRPr="00634A15" w:rsidRDefault="00EC3235" w:rsidP="00EC3235">
            <w:pPr>
              <w:pStyle w:val="HiddenTextSpec"/>
              <w:jc w:val="left"/>
              <w:rPr>
                <w:b/>
              </w:rPr>
            </w:pPr>
            <w:r>
              <w:rPr>
                <w:b/>
              </w:rPr>
              <w:t>Revision of Subsection 102.10 and Subpart 102.13.01</w:t>
            </w:r>
          </w:p>
        </w:tc>
      </w:tr>
      <w:tr w:rsidR="00EC3235" w:rsidRPr="004D5D36" w14:paraId="72BDD0DF" w14:textId="77777777" w:rsidTr="00A15E18">
        <w:trPr>
          <w:trHeight w:val="315"/>
          <w:hidden/>
        </w:trPr>
        <w:tc>
          <w:tcPr>
            <w:tcW w:w="1539" w:type="dxa"/>
            <w:tcBorders>
              <w:top w:val="nil"/>
              <w:left w:val="nil"/>
              <w:bottom w:val="nil"/>
              <w:right w:val="nil"/>
            </w:tcBorders>
            <w:vAlign w:val="center"/>
          </w:tcPr>
          <w:p w14:paraId="01EA5BC8" w14:textId="39756A9F" w:rsidR="00EC3235" w:rsidRPr="00634A15" w:rsidRDefault="00EC3235" w:rsidP="00EC3235">
            <w:pPr>
              <w:pStyle w:val="HiddenTextSpec"/>
              <w:jc w:val="left"/>
              <w:rPr>
                <w:b/>
              </w:rPr>
            </w:pPr>
            <w:r>
              <w:rPr>
                <w:b/>
              </w:rPr>
              <w:t>May 19, 2023</w:t>
            </w:r>
          </w:p>
        </w:tc>
        <w:tc>
          <w:tcPr>
            <w:tcW w:w="1482" w:type="dxa"/>
            <w:tcBorders>
              <w:top w:val="nil"/>
              <w:left w:val="nil"/>
              <w:bottom w:val="nil"/>
              <w:right w:val="nil"/>
            </w:tcBorders>
            <w:vAlign w:val="center"/>
          </w:tcPr>
          <w:p w14:paraId="16CFA70E" w14:textId="7A259A06" w:rsidR="00EC3235" w:rsidRPr="00634A15" w:rsidRDefault="00EC3235" w:rsidP="00EC3235">
            <w:pPr>
              <w:pStyle w:val="HiddenTextSpec"/>
              <w:jc w:val="left"/>
              <w:rPr>
                <w:b/>
              </w:rPr>
            </w:pPr>
            <w:r>
              <w:rPr>
                <w:b/>
              </w:rPr>
              <w:t>bdc23s-09</w:t>
            </w:r>
          </w:p>
        </w:tc>
        <w:tc>
          <w:tcPr>
            <w:tcW w:w="7020" w:type="dxa"/>
            <w:tcBorders>
              <w:top w:val="nil"/>
              <w:left w:val="nil"/>
              <w:bottom w:val="nil"/>
              <w:right w:val="nil"/>
            </w:tcBorders>
            <w:vAlign w:val="center"/>
          </w:tcPr>
          <w:p w14:paraId="37487BB0" w14:textId="032BB530" w:rsidR="00EC3235" w:rsidRPr="00634A15" w:rsidRDefault="00EC3235" w:rsidP="00EC3235">
            <w:pPr>
              <w:pStyle w:val="HiddenTextSpec"/>
              <w:jc w:val="left"/>
              <w:rPr>
                <w:b/>
              </w:rPr>
            </w:pPr>
            <w:r>
              <w:rPr>
                <w:b/>
              </w:rPr>
              <w:t>deletion of section 51x</w:t>
            </w:r>
          </w:p>
        </w:tc>
      </w:tr>
      <w:tr w:rsidR="00EC3235" w:rsidRPr="004D5D36" w14:paraId="39A99DFE" w14:textId="77777777" w:rsidTr="00A15E18">
        <w:trPr>
          <w:trHeight w:val="315"/>
          <w:hidden/>
        </w:trPr>
        <w:tc>
          <w:tcPr>
            <w:tcW w:w="1539" w:type="dxa"/>
            <w:tcBorders>
              <w:top w:val="nil"/>
              <w:left w:val="nil"/>
              <w:bottom w:val="nil"/>
              <w:right w:val="nil"/>
            </w:tcBorders>
            <w:vAlign w:val="center"/>
          </w:tcPr>
          <w:p w14:paraId="7EFC0EC1" w14:textId="72998F6C" w:rsidR="00EC3235" w:rsidRPr="00634A15" w:rsidRDefault="00EC3235" w:rsidP="00EC3235">
            <w:pPr>
              <w:pStyle w:val="HiddenTextSpec"/>
              <w:jc w:val="left"/>
              <w:rPr>
                <w:b/>
              </w:rPr>
            </w:pPr>
            <w:r>
              <w:rPr>
                <w:b/>
              </w:rPr>
              <w:t>May 12, 2023</w:t>
            </w:r>
          </w:p>
        </w:tc>
        <w:tc>
          <w:tcPr>
            <w:tcW w:w="1482" w:type="dxa"/>
            <w:tcBorders>
              <w:top w:val="nil"/>
              <w:left w:val="nil"/>
              <w:bottom w:val="nil"/>
              <w:right w:val="nil"/>
            </w:tcBorders>
            <w:vAlign w:val="center"/>
          </w:tcPr>
          <w:p w14:paraId="26CEF847" w14:textId="13E99B3D" w:rsidR="00EC3235" w:rsidRPr="00634A15" w:rsidRDefault="00EC3235" w:rsidP="00EC3235">
            <w:pPr>
              <w:pStyle w:val="HiddenTextSpec"/>
              <w:jc w:val="left"/>
              <w:rPr>
                <w:b/>
              </w:rPr>
            </w:pPr>
            <w:r>
              <w:rPr>
                <w:b/>
              </w:rPr>
              <w:t>BDC23S-07</w:t>
            </w:r>
          </w:p>
        </w:tc>
        <w:tc>
          <w:tcPr>
            <w:tcW w:w="7020" w:type="dxa"/>
            <w:tcBorders>
              <w:top w:val="nil"/>
              <w:left w:val="nil"/>
              <w:bottom w:val="nil"/>
              <w:right w:val="nil"/>
            </w:tcBorders>
            <w:vAlign w:val="center"/>
          </w:tcPr>
          <w:p w14:paraId="6D178080" w14:textId="2A31CD71" w:rsidR="00EC3235" w:rsidRPr="00634A15" w:rsidRDefault="00EC3235" w:rsidP="00EC3235">
            <w:pPr>
              <w:pStyle w:val="HiddenTextSpec"/>
              <w:jc w:val="left"/>
              <w:rPr>
                <w:b/>
              </w:rPr>
            </w:pPr>
            <w:r>
              <w:rPr>
                <w:b/>
              </w:rPr>
              <w:t>Revision to Subsections 102.10 and 102.15</w:t>
            </w:r>
          </w:p>
        </w:tc>
      </w:tr>
      <w:tr w:rsidR="00EC3235" w:rsidRPr="004D5D36" w14:paraId="6828E7A0" w14:textId="77777777" w:rsidTr="00A15E18">
        <w:trPr>
          <w:trHeight w:val="315"/>
          <w:hidden/>
        </w:trPr>
        <w:tc>
          <w:tcPr>
            <w:tcW w:w="1539" w:type="dxa"/>
            <w:tcBorders>
              <w:top w:val="nil"/>
              <w:left w:val="nil"/>
              <w:bottom w:val="nil"/>
              <w:right w:val="nil"/>
            </w:tcBorders>
            <w:vAlign w:val="center"/>
          </w:tcPr>
          <w:p w14:paraId="1DA8CA71" w14:textId="5A7B9207" w:rsidR="00EC3235" w:rsidRPr="00634A15" w:rsidRDefault="00EC3235" w:rsidP="00EC3235">
            <w:pPr>
              <w:pStyle w:val="HiddenTextSpec"/>
              <w:jc w:val="left"/>
              <w:rPr>
                <w:b/>
              </w:rPr>
            </w:pPr>
            <w:r>
              <w:rPr>
                <w:b/>
              </w:rPr>
              <w:lastRenderedPageBreak/>
              <w:t>Apr 14, 2023</w:t>
            </w:r>
          </w:p>
        </w:tc>
        <w:tc>
          <w:tcPr>
            <w:tcW w:w="1482" w:type="dxa"/>
            <w:tcBorders>
              <w:top w:val="nil"/>
              <w:left w:val="nil"/>
              <w:bottom w:val="nil"/>
              <w:right w:val="nil"/>
            </w:tcBorders>
            <w:vAlign w:val="center"/>
          </w:tcPr>
          <w:p w14:paraId="6F6B17EE" w14:textId="584951CC" w:rsidR="00EC3235" w:rsidRPr="00634A15" w:rsidRDefault="00EC3235" w:rsidP="00EC3235">
            <w:pPr>
              <w:pStyle w:val="HiddenTextSpec"/>
              <w:jc w:val="left"/>
              <w:rPr>
                <w:b/>
              </w:rPr>
            </w:pPr>
            <w:r>
              <w:rPr>
                <w:b/>
              </w:rPr>
              <w:t>BDC23S-04</w:t>
            </w:r>
          </w:p>
        </w:tc>
        <w:tc>
          <w:tcPr>
            <w:tcW w:w="7020" w:type="dxa"/>
            <w:tcBorders>
              <w:top w:val="nil"/>
              <w:left w:val="nil"/>
              <w:bottom w:val="nil"/>
              <w:right w:val="nil"/>
            </w:tcBorders>
            <w:vAlign w:val="center"/>
          </w:tcPr>
          <w:p w14:paraId="7A81FF37" w14:textId="08F4C7DE" w:rsidR="00EC3235" w:rsidRPr="00634A15" w:rsidRDefault="00EC3235" w:rsidP="00EC3235">
            <w:pPr>
              <w:pStyle w:val="HiddenTextSpec"/>
              <w:jc w:val="left"/>
              <w:rPr>
                <w:b/>
              </w:rPr>
            </w:pPr>
            <w:r>
              <w:rPr>
                <w:b/>
              </w:rPr>
              <w:t>Revision to Subpart 104.03.08</w:t>
            </w:r>
          </w:p>
        </w:tc>
      </w:tr>
      <w:tr w:rsidR="00EC3235" w:rsidRPr="004D5D36" w14:paraId="130757D8" w14:textId="77777777" w:rsidTr="00A15E18">
        <w:trPr>
          <w:trHeight w:val="315"/>
          <w:hidden/>
        </w:trPr>
        <w:tc>
          <w:tcPr>
            <w:tcW w:w="1539" w:type="dxa"/>
            <w:tcBorders>
              <w:top w:val="nil"/>
              <w:left w:val="nil"/>
              <w:bottom w:val="nil"/>
              <w:right w:val="nil"/>
            </w:tcBorders>
            <w:vAlign w:val="center"/>
          </w:tcPr>
          <w:p w14:paraId="6BCE2905" w14:textId="212B6799" w:rsidR="00EC3235" w:rsidRPr="00634A15" w:rsidRDefault="00EC3235" w:rsidP="00EC3235">
            <w:pPr>
              <w:pStyle w:val="HiddenTextSpec"/>
              <w:jc w:val="left"/>
              <w:rPr>
                <w:b/>
              </w:rPr>
            </w:pPr>
            <w:r>
              <w:rPr>
                <w:b/>
              </w:rPr>
              <w:t>MAr 31, 2023</w:t>
            </w:r>
          </w:p>
        </w:tc>
        <w:tc>
          <w:tcPr>
            <w:tcW w:w="1482" w:type="dxa"/>
            <w:tcBorders>
              <w:top w:val="nil"/>
              <w:left w:val="nil"/>
              <w:bottom w:val="nil"/>
              <w:right w:val="nil"/>
            </w:tcBorders>
            <w:vAlign w:val="center"/>
          </w:tcPr>
          <w:p w14:paraId="5F08A83D" w14:textId="77E8FE18" w:rsidR="00EC3235" w:rsidRPr="00634A15" w:rsidRDefault="00EC3235" w:rsidP="00EC3235">
            <w:pPr>
              <w:pStyle w:val="HiddenTextSpec"/>
              <w:jc w:val="left"/>
              <w:rPr>
                <w:b/>
              </w:rPr>
            </w:pPr>
            <w:r>
              <w:rPr>
                <w:b/>
              </w:rPr>
              <w:t>BDC23S-05</w:t>
            </w:r>
          </w:p>
        </w:tc>
        <w:tc>
          <w:tcPr>
            <w:tcW w:w="7020" w:type="dxa"/>
            <w:tcBorders>
              <w:top w:val="nil"/>
              <w:left w:val="nil"/>
              <w:bottom w:val="nil"/>
              <w:right w:val="nil"/>
            </w:tcBorders>
            <w:vAlign w:val="center"/>
          </w:tcPr>
          <w:p w14:paraId="6A2B1D13" w14:textId="2420C75E" w:rsidR="00EC3235" w:rsidRPr="00634A15" w:rsidRDefault="00EC3235" w:rsidP="00EC3235">
            <w:pPr>
              <w:pStyle w:val="HiddenTextSpec"/>
              <w:jc w:val="left"/>
              <w:rPr>
                <w:b/>
              </w:rPr>
            </w:pPr>
            <w:r>
              <w:rPr>
                <w:b/>
              </w:rPr>
              <w:t>Revision to Subsection 109.06</w:t>
            </w:r>
          </w:p>
        </w:tc>
      </w:tr>
      <w:tr w:rsidR="00EC3235" w:rsidRPr="004D5D36" w14:paraId="53D5E3C7" w14:textId="77777777" w:rsidTr="00A15E18">
        <w:trPr>
          <w:trHeight w:val="315"/>
          <w:hidden/>
        </w:trPr>
        <w:tc>
          <w:tcPr>
            <w:tcW w:w="1539" w:type="dxa"/>
            <w:tcBorders>
              <w:top w:val="nil"/>
              <w:left w:val="nil"/>
              <w:bottom w:val="nil"/>
              <w:right w:val="nil"/>
            </w:tcBorders>
            <w:vAlign w:val="center"/>
          </w:tcPr>
          <w:p w14:paraId="36744C13" w14:textId="24EFAE1A" w:rsidR="00EC3235" w:rsidRPr="00634A15" w:rsidRDefault="00EC3235" w:rsidP="00EC3235">
            <w:pPr>
              <w:pStyle w:val="HiddenTextSpec"/>
              <w:jc w:val="left"/>
              <w:rPr>
                <w:b/>
              </w:rPr>
            </w:pPr>
            <w:r>
              <w:rPr>
                <w:b/>
              </w:rPr>
              <w:t>MAr 30, 2023</w:t>
            </w:r>
          </w:p>
        </w:tc>
        <w:tc>
          <w:tcPr>
            <w:tcW w:w="1482" w:type="dxa"/>
            <w:tcBorders>
              <w:top w:val="nil"/>
              <w:left w:val="nil"/>
              <w:bottom w:val="nil"/>
              <w:right w:val="nil"/>
            </w:tcBorders>
            <w:vAlign w:val="center"/>
          </w:tcPr>
          <w:p w14:paraId="26973E7C" w14:textId="0D860E81" w:rsidR="00EC3235" w:rsidRPr="00634A15" w:rsidRDefault="00EC3235" w:rsidP="00EC3235">
            <w:pPr>
              <w:pStyle w:val="HiddenTextSpec"/>
              <w:jc w:val="left"/>
              <w:rPr>
                <w:b/>
              </w:rPr>
            </w:pPr>
            <w:r>
              <w:rPr>
                <w:b/>
              </w:rPr>
              <w:t>bdc23s-06</w:t>
            </w:r>
          </w:p>
        </w:tc>
        <w:tc>
          <w:tcPr>
            <w:tcW w:w="7020" w:type="dxa"/>
            <w:tcBorders>
              <w:top w:val="nil"/>
              <w:left w:val="nil"/>
              <w:bottom w:val="nil"/>
              <w:right w:val="nil"/>
            </w:tcBorders>
            <w:vAlign w:val="center"/>
          </w:tcPr>
          <w:p w14:paraId="1344DCC3" w14:textId="3E16FDF7" w:rsidR="00EC3235" w:rsidRPr="00634A15" w:rsidRDefault="00EC3235" w:rsidP="00EC3235">
            <w:pPr>
              <w:pStyle w:val="HiddenTextSpec"/>
              <w:jc w:val="left"/>
              <w:rPr>
                <w:b/>
              </w:rPr>
            </w:pPr>
            <w:r>
              <w:rPr>
                <w:b/>
              </w:rPr>
              <w:t>revision to subparts 155.03.01, 155.03.02, 156.03.01, 156.03.02, &amp; 156.03.03</w:t>
            </w:r>
          </w:p>
        </w:tc>
      </w:tr>
      <w:tr w:rsidR="00EC3235" w:rsidRPr="004D5D36" w14:paraId="264AE375" w14:textId="77777777" w:rsidTr="00A15E18">
        <w:trPr>
          <w:trHeight w:val="315"/>
          <w:hidden/>
        </w:trPr>
        <w:tc>
          <w:tcPr>
            <w:tcW w:w="1539" w:type="dxa"/>
            <w:tcBorders>
              <w:top w:val="nil"/>
              <w:left w:val="nil"/>
              <w:bottom w:val="nil"/>
              <w:right w:val="nil"/>
            </w:tcBorders>
            <w:vAlign w:val="center"/>
          </w:tcPr>
          <w:p w14:paraId="47608297" w14:textId="0784B5ED" w:rsidR="00EC3235" w:rsidRPr="00634A15" w:rsidRDefault="00EC3235" w:rsidP="00EC3235">
            <w:pPr>
              <w:pStyle w:val="HiddenTextSpec"/>
              <w:jc w:val="left"/>
              <w:rPr>
                <w:b/>
              </w:rPr>
            </w:pPr>
            <w:r>
              <w:rPr>
                <w:b/>
              </w:rPr>
              <w:t>Mar 24, 2023</w:t>
            </w:r>
          </w:p>
        </w:tc>
        <w:tc>
          <w:tcPr>
            <w:tcW w:w="1482" w:type="dxa"/>
            <w:tcBorders>
              <w:top w:val="nil"/>
              <w:left w:val="nil"/>
              <w:bottom w:val="nil"/>
              <w:right w:val="nil"/>
            </w:tcBorders>
            <w:vAlign w:val="center"/>
          </w:tcPr>
          <w:p w14:paraId="5C7EAD46" w14:textId="71D72BDD" w:rsidR="00EC3235" w:rsidRPr="00634A15" w:rsidRDefault="00EC3235" w:rsidP="00EC3235">
            <w:pPr>
              <w:pStyle w:val="HiddenTextSpec"/>
              <w:jc w:val="left"/>
              <w:rPr>
                <w:b/>
              </w:rPr>
            </w:pPr>
            <w:r>
              <w:rPr>
                <w:b/>
              </w:rPr>
              <w:t>BDC22S-21</w:t>
            </w:r>
          </w:p>
        </w:tc>
        <w:tc>
          <w:tcPr>
            <w:tcW w:w="7020" w:type="dxa"/>
            <w:tcBorders>
              <w:top w:val="nil"/>
              <w:left w:val="nil"/>
              <w:bottom w:val="nil"/>
              <w:right w:val="nil"/>
            </w:tcBorders>
            <w:vAlign w:val="center"/>
          </w:tcPr>
          <w:p w14:paraId="02CA4F25" w14:textId="21AAAB0C" w:rsidR="00EC3235" w:rsidRPr="00634A15" w:rsidRDefault="00EC3235" w:rsidP="00EC3235">
            <w:pPr>
              <w:pStyle w:val="HiddenTextSpec"/>
              <w:jc w:val="left"/>
              <w:rPr>
                <w:b/>
              </w:rPr>
            </w:pPr>
            <w:r>
              <w:rPr>
                <w:b/>
              </w:rPr>
              <w:t>Revision to Section 422 and Subsection 610.04</w:t>
            </w:r>
          </w:p>
        </w:tc>
      </w:tr>
      <w:tr w:rsidR="00EC3235" w:rsidRPr="004D5D36" w14:paraId="4EF4731A" w14:textId="77777777" w:rsidTr="00A15E18">
        <w:trPr>
          <w:trHeight w:val="315"/>
          <w:hidden/>
        </w:trPr>
        <w:tc>
          <w:tcPr>
            <w:tcW w:w="1539" w:type="dxa"/>
            <w:tcBorders>
              <w:top w:val="nil"/>
              <w:left w:val="nil"/>
              <w:bottom w:val="nil"/>
              <w:right w:val="nil"/>
            </w:tcBorders>
            <w:vAlign w:val="center"/>
          </w:tcPr>
          <w:p w14:paraId="6F778A87" w14:textId="63161B52" w:rsidR="00EC3235" w:rsidRPr="00634A15" w:rsidRDefault="00EC3235" w:rsidP="00EC3235">
            <w:pPr>
              <w:pStyle w:val="HiddenTextSpec"/>
              <w:jc w:val="left"/>
              <w:rPr>
                <w:b/>
              </w:rPr>
            </w:pPr>
            <w:r>
              <w:rPr>
                <w:b/>
              </w:rPr>
              <w:t>Mar 14, 2023</w:t>
            </w:r>
          </w:p>
        </w:tc>
        <w:tc>
          <w:tcPr>
            <w:tcW w:w="1482" w:type="dxa"/>
            <w:tcBorders>
              <w:top w:val="nil"/>
              <w:left w:val="nil"/>
              <w:bottom w:val="nil"/>
              <w:right w:val="nil"/>
            </w:tcBorders>
            <w:vAlign w:val="center"/>
          </w:tcPr>
          <w:p w14:paraId="580A4139" w14:textId="31FA479D" w:rsidR="00EC3235" w:rsidRPr="00634A15" w:rsidRDefault="00EC3235" w:rsidP="00EC3235">
            <w:pPr>
              <w:pStyle w:val="HiddenTextSpec"/>
              <w:jc w:val="left"/>
              <w:rPr>
                <w:b/>
              </w:rPr>
            </w:pPr>
            <w:r>
              <w:rPr>
                <w:b/>
              </w:rPr>
              <w:t>BDC23S-01</w:t>
            </w:r>
          </w:p>
        </w:tc>
        <w:tc>
          <w:tcPr>
            <w:tcW w:w="7020" w:type="dxa"/>
            <w:tcBorders>
              <w:top w:val="nil"/>
              <w:left w:val="nil"/>
              <w:bottom w:val="nil"/>
              <w:right w:val="nil"/>
            </w:tcBorders>
            <w:vAlign w:val="center"/>
          </w:tcPr>
          <w:p w14:paraId="1C74FC01" w14:textId="4240CDD3" w:rsidR="00EC3235" w:rsidRPr="00634A15" w:rsidRDefault="00EC3235" w:rsidP="00EC3235">
            <w:pPr>
              <w:pStyle w:val="HiddenTextSpec"/>
              <w:jc w:val="left"/>
              <w:rPr>
                <w:b/>
              </w:rPr>
            </w:pPr>
            <w:r>
              <w:rPr>
                <w:b/>
              </w:rPr>
              <w:t>Addition of new subpart 160.03.03</w:t>
            </w:r>
          </w:p>
        </w:tc>
      </w:tr>
      <w:tr w:rsidR="00EC3235" w:rsidRPr="004D5D36" w14:paraId="1470608B" w14:textId="77777777" w:rsidTr="00A15E18">
        <w:trPr>
          <w:trHeight w:val="315"/>
          <w:hidden/>
        </w:trPr>
        <w:tc>
          <w:tcPr>
            <w:tcW w:w="1539" w:type="dxa"/>
            <w:tcBorders>
              <w:top w:val="nil"/>
              <w:left w:val="nil"/>
              <w:bottom w:val="nil"/>
              <w:right w:val="nil"/>
            </w:tcBorders>
            <w:vAlign w:val="center"/>
          </w:tcPr>
          <w:p w14:paraId="7ACAAEFB" w14:textId="770157AA" w:rsidR="00EC3235" w:rsidRPr="00634A15" w:rsidRDefault="00EC3235" w:rsidP="00EC3235">
            <w:pPr>
              <w:pStyle w:val="HiddenTextSpec"/>
              <w:jc w:val="left"/>
              <w:rPr>
                <w:b/>
              </w:rPr>
            </w:pPr>
            <w:r>
              <w:rPr>
                <w:b/>
              </w:rPr>
              <w:t>MAR 13, 2023</w:t>
            </w:r>
          </w:p>
        </w:tc>
        <w:tc>
          <w:tcPr>
            <w:tcW w:w="1482" w:type="dxa"/>
            <w:tcBorders>
              <w:top w:val="nil"/>
              <w:left w:val="nil"/>
              <w:bottom w:val="nil"/>
              <w:right w:val="nil"/>
            </w:tcBorders>
            <w:vAlign w:val="center"/>
          </w:tcPr>
          <w:p w14:paraId="4CA7D615" w14:textId="52FE7EE8" w:rsidR="00EC3235" w:rsidRPr="00634A15" w:rsidRDefault="00EC3235" w:rsidP="00EC3235">
            <w:pPr>
              <w:pStyle w:val="HiddenTextSpec"/>
              <w:jc w:val="left"/>
              <w:rPr>
                <w:b/>
              </w:rPr>
            </w:pPr>
            <w:r>
              <w:rPr>
                <w:b/>
              </w:rPr>
              <w:t>BDC23S-02</w:t>
            </w:r>
          </w:p>
        </w:tc>
        <w:tc>
          <w:tcPr>
            <w:tcW w:w="7020" w:type="dxa"/>
            <w:tcBorders>
              <w:top w:val="nil"/>
              <w:left w:val="nil"/>
              <w:bottom w:val="nil"/>
              <w:right w:val="nil"/>
            </w:tcBorders>
            <w:vAlign w:val="center"/>
          </w:tcPr>
          <w:p w14:paraId="5DCCCA0E" w14:textId="342D6468" w:rsidR="00EC3235" w:rsidRPr="00634A15" w:rsidRDefault="00EC3235" w:rsidP="00EC3235">
            <w:pPr>
              <w:pStyle w:val="HiddenTextSpec"/>
              <w:jc w:val="left"/>
              <w:rPr>
                <w:b/>
              </w:rPr>
            </w:pPr>
            <w:r>
              <w:rPr>
                <w:b/>
              </w:rPr>
              <w:t>Revision to Sections 159, 702, 911, and 1001</w:t>
            </w:r>
          </w:p>
        </w:tc>
      </w:tr>
      <w:tr w:rsidR="00EC3235" w:rsidRPr="004D5D36" w14:paraId="016F2262" w14:textId="77777777" w:rsidTr="00A15E18">
        <w:trPr>
          <w:trHeight w:val="315"/>
          <w:hidden/>
        </w:trPr>
        <w:tc>
          <w:tcPr>
            <w:tcW w:w="1539" w:type="dxa"/>
            <w:tcBorders>
              <w:top w:val="nil"/>
              <w:left w:val="nil"/>
              <w:bottom w:val="nil"/>
              <w:right w:val="nil"/>
            </w:tcBorders>
            <w:vAlign w:val="center"/>
          </w:tcPr>
          <w:p w14:paraId="650B1CF0" w14:textId="29832F14" w:rsidR="00EC3235" w:rsidRPr="00634A15" w:rsidRDefault="00EC3235" w:rsidP="00EC3235">
            <w:pPr>
              <w:pStyle w:val="HiddenTextSpec"/>
              <w:jc w:val="left"/>
              <w:rPr>
                <w:b/>
              </w:rPr>
            </w:pPr>
            <w:r>
              <w:rPr>
                <w:b/>
              </w:rPr>
              <w:t>Jan 30, 2023</w:t>
            </w:r>
          </w:p>
        </w:tc>
        <w:tc>
          <w:tcPr>
            <w:tcW w:w="1482" w:type="dxa"/>
            <w:tcBorders>
              <w:top w:val="nil"/>
              <w:left w:val="nil"/>
              <w:bottom w:val="nil"/>
              <w:right w:val="nil"/>
            </w:tcBorders>
            <w:vAlign w:val="center"/>
          </w:tcPr>
          <w:p w14:paraId="766211A1" w14:textId="7C2869C9" w:rsidR="00EC3235" w:rsidRPr="00634A15" w:rsidRDefault="00EC3235" w:rsidP="00EC3235">
            <w:pPr>
              <w:pStyle w:val="HiddenTextSpec"/>
              <w:jc w:val="left"/>
              <w:rPr>
                <w:b/>
              </w:rPr>
            </w:pPr>
            <w:r>
              <w:rPr>
                <w:b/>
              </w:rPr>
              <w:t>BDC22S13R</w:t>
            </w:r>
          </w:p>
        </w:tc>
        <w:tc>
          <w:tcPr>
            <w:tcW w:w="7020" w:type="dxa"/>
            <w:tcBorders>
              <w:top w:val="nil"/>
              <w:left w:val="nil"/>
              <w:bottom w:val="nil"/>
              <w:right w:val="nil"/>
            </w:tcBorders>
            <w:vAlign w:val="center"/>
          </w:tcPr>
          <w:p w14:paraId="2B4B43A7" w14:textId="68254F03" w:rsidR="00EC3235" w:rsidRPr="00634A15" w:rsidRDefault="00EC3235" w:rsidP="00EC3235">
            <w:pPr>
              <w:pStyle w:val="HiddenTextSpec"/>
              <w:jc w:val="left"/>
              <w:rPr>
                <w:b/>
              </w:rPr>
            </w:pPr>
            <w:r>
              <w:rPr>
                <w:b/>
              </w:rPr>
              <w:t>Revision to Subsection 102.10</w:t>
            </w:r>
          </w:p>
        </w:tc>
      </w:tr>
      <w:tr w:rsidR="00EC3235" w:rsidRPr="004D5D36" w14:paraId="487201D4" w14:textId="77777777" w:rsidTr="00A15E18">
        <w:trPr>
          <w:trHeight w:val="315"/>
          <w:hidden/>
        </w:trPr>
        <w:tc>
          <w:tcPr>
            <w:tcW w:w="1539" w:type="dxa"/>
            <w:tcBorders>
              <w:top w:val="nil"/>
              <w:left w:val="nil"/>
              <w:bottom w:val="nil"/>
              <w:right w:val="nil"/>
            </w:tcBorders>
            <w:vAlign w:val="center"/>
          </w:tcPr>
          <w:p w14:paraId="2B2F9AA1" w14:textId="35487F9C" w:rsidR="00EC3235" w:rsidRPr="00634A15" w:rsidRDefault="00EC3235" w:rsidP="00EC3235">
            <w:pPr>
              <w:pStyle w:val="HiddenTextSpec"/>
              <w:jc w:val="left"/>
              <w:rPr>
                <w:b/>
              </w:rPr>
            </w:pPr>
            <w:r>
              <w:rPr>
                <w:b/>
              </w:rPr>
              <w:t>Jan 17, 2023</w:t>
            </w:r>
          </w:p>
        </w:tc>
        <w:tc>
          <w:tcPr>
            <w:tcW w:w="1482" w:type="dxa"/>
            <w:tcBorders>
              <w:top w:val="nil"/>
              <w:left w:val="nil"/>
              <w:bottom w:val="nil"/>
              <w:right w:val="nil"/>
            </w:tcBorders>
            <w:vAlign w:val="center"/>
          </w:tcPr>
          <w:p w14:paraId="5C4BD03A" w14:textId="4C0A354B" w:rsidR="00EC3235" w:rsidRPr="00634A15" w:rsidRDefault="00EC3235" w:rsidP="00EC3235">
            <w:pPr>
              <w:pStyle w:val="HiddenTextSpec"/>
              <w:jc w:val="left"/>
              <w:rPr>
                <w:b/>
              </w:rPr>
            </w:pPr>
            <w:r>
              <w:rPr>
                <w:b/>
              </w:rPr>
              <w:t>BDC22S-09</w:t>
            </w:r>
          </w:p>
        </w:tc>
        <w:tc>
          <w:tcPr>
            <w:tcW w:w="7020" w:type="dxa"/>
            <w:tcBorders>
              <w:top w:val="nil"/>
              <w:left w:val="nil"/>
              <w:bottom w:val="nil"/>
              <w:right w:val="nil"/>
            </w:tcBorders>
            <w:vAlign w:val="center"/>
          </w:tcPr>
          <w:p w14:paraId="638034AF" w14:textId="68A3CE88" w:rsidR="00EC3235" w:rsidRPr="00634A15" w:rsidRDefault="00EC3235" w:rsidP="00EC3235">
            <w:pPr>
              <w:pStyle w:val="HiddenTextSpec"/>
              <w:jc w:val="left"/>
              <w:rPr>
                <w:b/>
              </w:rPr>
            </w:pPr>
            <w:r>
              <w:rPr>
                <w:b/>
              </w:rPr>
              <w:t>Revision to Section 160</w:t>
            </w:r>
          </w:p>
        </w:tc>
      </w:tr>
      <w:tr w:rsidR="00EC3235" w:rsidRPr="004D5D36" w14:paraId="0A770782" w14:textId="77777777" w:rsidTr="00A15E18">
        <w:trPr>
          <w:trHeight w:val="315"/>
          <w:hidden/>
        </w:trPr>
        <w:tc>
          <w:tcPr>
            <w:tcW w:w="1539" w:type="dxa"/>
            <w:tcBorders>
              <w:top w:val="nil"/>
              <w:left w:val="nil"/>
              <w:bottom w:val="nil"/>
              <w:right w:val="nil"/>
            </w:tcBorders>
            <w:vAlign w:val="center"/>
          </w:tcPr>
          <w:p w14:paraId="4B63E29C" w14:textId="5DCBF537" w:rsidR="00EC3235" w:rsidRPr="00634A15" w:rsidRDefault="00EC3235" w:rsidP="00EC3235">
            <w:pPr>
              <w:pStyle w:val="HiddenTextSpec"/>
              <w:jc w:val="left"/>
              <w:rPr>
                <w:b/>
              </w:rPr>
            </w:pPr>
            <w:r>
              <w:rPr>
                <w:b/>
              </w:rPr>
              <w:t>JAn 13, 2023</w:t>
            </w:r>
          </w:p>
        </w:tc>
        <w:tc>
          <w:tcPr>
            <w:tcW w:w="1482" w:type="dxa"/>
            <w:tcBorders>
              <w:top w:val="nil"/>
              <w:left w:val="nil"/>
              <w:bottom w:val="nil"/>
              <w:right w:val="nil"/>
            </w:tcBorders>
            <w:vAlign w:val="center"/>
          </w:tcPr>
          <w:p w14:paraId="51F94646" w14:textId="319BC420" w:rsidR="00EC3235" w:rsidRPr="00634A15" w:rsidRDefault="00EC3235" w:rsidP="00EC3235">
            <w:pPr>
              <w:pStyle w:val="HiddenTextSpec"/>
              <w:jc w:val="left"/>
              <w:rPr>
                <w:b/>
              </w:rPr>
            </w:pPr>
            <w:r>
              <w:rPr>
                <w:b/>
              </w:rPr>
              <w:t>BDC22S-08</w:t>
            </w:r>
          </w:p>
        </w:tc>
        <w:tc>
          <w:tcPr>
            <w:tcW w:w="7020" w:type="dxa"/>
            <w:tcBorders>
              <w:top w:val="nil"/>
              <w:left w:val="nil"/>
              <w:bottom w:val="nil"/>
              <w:right w:val="nil"/>
            </w:tcBorders>
            <w:vAlign w:val="center"/>
          </w:tcPr>
          <w:p w14:paraId="6309CFD5" w14:textId="69A521ED" w:rsidR="00EC3235" w:rsidRPr="00634A15" w:rsidRDefault="00EC3235" w:rsidP="00EC3235">
            <w:pPr>
              <w:pStyle w:val="HiddenTextSpec"/>
              <w:jc w:val="left"/>
              <w:rPr>
                <w:b/>
              </w:rPr>
            </w:pPr>
            <w:r>
              <w:rPr>
                <w:b/>
              </w:rPr>
              <w:t>Revision to Subsections 915.04 and 915.05</w:t>
            </w:r>
          </w:p>
        </w:tc>
      </w:tr>
      <w:tr w:rsidR="00EC3235" w:rsidRPr="004D5D36" w14:paraId="7CC894C5" w14:textId="77777777" w:rsidTr="00A15E18">
        <w:trPr>
          <w:trHeight w:val="315"/>
          <w:hidden/>
        </w:trPr>
        <w:tc>
          <w:tcPr>
            <w:tcW w:w="1539" w:type="dxa"/>
            <w:tcBorders>
              <w:top w:val="nil"/>
              <w:left w:val="nil"/>
              <w:bottom w:val="nil"/>
              <w:right w:val="nil"/>
            </w:tcBorders>
            <w:vAlign w:val="center"/>
          </w:tcPr>
          <w:p w14:paraId="785D0EAE" w14:textId="71974D46" w:rsidR="00EC3235" w:rsidRPr="00634A15" w:rsidRDefault="00EC3235" w:rsidP="00EC3235">
            <w:pPr>
              <w:pStyle w:val="HiddenTextSpec"/>
              <w:jc w:val="left"/>
              <w:rPr>
                <w:b/>
              </w:rPr>
            </w:pPr>
            <w:r>
              <w:rPr>
                <w:b/>
              </w:rPr>
              <w:t>Jan 06, 2023</w:t>
            </w:r>
          </w:p>
        </w:tc>
        <w:tc>
          <w:tcPr>
            <w:tcW w:w="1482" w:type="dxa"/>
            <w:tcBorders>
              <w:top w:val="nil"/>
              <w:left w:val="nil"/>
              <w:bottom w:val="nil"/>
              <w:right w:val="nil"/>
            </w:tcBorders>
            <w:vAlign w:val="center"/>
          </w:tcPr>
          <w:p w14:paraId="250917BB" w14:textId="20CD0C25" w:rsidR="00EC3235" w:rsidRPr="00634A15" w:rsidRDefault="00EC3235" w:rsidP="00EC3235">
            <w:pPr>
              <w:pStyle w:val="HiddenTextSpec"/>
              <w:jc w:val="left"/>
              <w:rPr>
                <w:b/>
              </w:rPr>
            </w:pPr>
            <w:r>
              <w:rPr>
                <w:b/>
              </w:rPr>
              <w:t>BDC21S-05</w:t>
            </w:r>
          </w:p>
        </w:tc>
        <w:tc>
          <w:tcPr>
            <w:tcW w:w="7020" w:type="dxa"/>
            <w:tcBorders>
              <w:top w:val="nil"/>
              <w:left w:val="nil"/>
              <w:bottom w:val="nil"/>
              <w:right w:val="nil"/>
            </w:tcBorders>
            <w:vAlign w:val="center"/>
          </w:tcPr>
          <w:p w14:paraId="68E037C6" w14:textId="7082987C" w:rsidR="00EC3235" w:rsidRPr="00634A15" w:rsidRDefault="00EC3235" w:rsidP="00EC3235">
            <w:pPr>
              <w:pStyle w:val="HiddenTextSpec"/>
              <w:jc w:val="left"/>
              <w:rPr>
                <w:b/>
              </w:rPr>
            </w:pPr>
            <w:r>
              <w:rPr>
                <w:b/>
              </w:rPr>
              <w:t>Revision to Subpart 507.02.01 and subsection 507.04, &amp; new Subpart 507.03.08</w:t>
            </w:r>
          </w:p>
        </w:tc>
      </w:tr>
      <w:tr w:rsidR="00EC3235" w:rsidRPr="004D5D36" w14:paraId="3B8D7514" w14:textId="77777777" w:rsidTr="00A15E18">
        <w:trPr>
          <w:trHeight w:val="315"/>
          <w:hidden/>
        </w:trPr>
        <w:tc>
          <w:tcPr>
            <w:tcW w:w="1539" w:type="dxa"/>
            <w:tcBorders>
              <w:top w:val="nil"/>
              <w:left w:val="nil"/>
              <w:bottom w:val="nil"/>
              <w:right w:val="nil"/>
            </w:tcBorders>
            <w:vAlign w:val="center"/>
          </w:tcPr>
          <w:p w14:paraId="0C455266" w14:textId="4CC1F1BB" w:rsidR="00EC3235" w:rsidRPr="00634A15" w:rsidRDefault="00EC3235" w:rsidP="00EC3235">
            <w:pPr>
              <w:pStyle w:val="HiddenTextSpec"/>
              <w:jc w:val="left"/>
              <w:rPr>
                <w:b/>
              </w:rPr>
            </w:pPr>
            <w:r>
              <w:rPr>
                <w:b/>
              </w:rPr>
              <w:t>DEC 28, 2022</w:t>
            </w:r>
          </w:p>
        </w:tc>
        <w:tc>
          <w:tcPr>
            <w:tcW w:w="1482" w:type="dxa"/>
            <w:tcBorders>
              <w:top w:val="nil"/>
              <w:left w:val="nil"/>
              <w:bottom w:val="nil"/>
              <w:right w:val="nil"/>
            </w:tcBorders>
            <w:vAlign w:val="center"/>
          </w:tcPr>
          <w:p w14:paraId="5A76C58E" w14:textId="22E84DCA" w:rsidR="00EC3235" w:rsidRPr="00634A15" w:rsidRDefault="00EC3235" w:rsidP="00EC3235">
            <w:pPr>
              <w:pStyle w:val="HiddenTextSpec"/>
              <w:jc w:val="left"/>
              <w:rPr>
                <w:b/>
              </w:rPr>
            </w:pPr>
            <w:r>
              <w:rPr>
                <w:b/>
              </w:rPr>
              <w:t>BDC22S-19</w:t>
            </w:r>
          </w:p>
        </w:tc>
        <w:tc>
          <w:tcPr>
            <w:tcW w:w="7020" w:type="dxa"/>
            <w:tcBorders>
              <w:top w:val="nil"/>
              <w:left w:val="nil"/>
              <w:bottom w:val="nil"/>
              <w:right w:val="nil"/>
            </w:tcBorders>
            <w:vAlign w:val="center"/>
          </w:tcPr>
          <w:p w14:paraId="1985C2C3" w14:textId="67C5BF1F" w:rsidR="00EC3235" w:rsidRPr="00634A15" w:rsidRDefault="00EC3235" w:rsidP="00EC3235">
            <w:pPr>
              <w:pStyle w:val="HiddenTextSpec"/>
              <w:jc w:val="left"/>
              <w:rPr>
                <w:b/>
              </w:rPr>
            </w:pPr>
            <w:r>
              <w:rPr>
                <w:b/>
              </w:rPr>
              <w:t>Revision to Subsection 109.06</w:t>
            </w:r>
          </w:p>
        </w:tc>
      </w:tr>
      <w:tr w:rsidR="00EC3235" w:rsidRPr="004D5D36" w14:paraId="452C9289" w14:textId="77777777" w:rsidTr="00A15E18">
        <w:trPr>
          <w:trHeight w:val="315"/>
          <w:hidden/>
        </w:trPr>
        <w:tc>
          <w:tcPr>
            <w:tcW w:w="1539" w:type="dxa"/>
            <w:tcBorders>
              <w:top w:val="nil"/>
              <w:left w:val="nil"/>
              <w:bottom w:val="nil"/>
              <w:right w:val="nil"/>
            </w:tcBorders>
            <w:vAlign w:val="center"/>
          </w:tcPr>
          <w:p w14:paraId="6219D900" w14:textId="1AF7CAC9" w:rsidR="00EC3235" w:rsidRPr="00634A15" w:rsidRDefault="00EC3235" w:rsidP="00EC3235">
            <w:pPr>
              <w:pStyle w:val="HiddenTextSpec"/>
              <w:jc w:val="left"/>
              <w:rPr>
                <w:b/>
              </w:rPr>
            </w:pPr>
            <w:r>
              <w:rPr>
                <w:b/>
              </w:rPr>
              <w:t>DEC 23, 2022</w:t>
            </w:r>
          </w:p>
        </w:tc>
        <w:tc>
          <w:tcPr>
            <w:tcW w:w="1482" w:type="dxa"/>
            <w:tcBorders>
              <w:top w:val="nil"/>
              <w:left w:val="nil"/>
              <w:bottom w:val="nil"/>
              <w:right w:val="nil"/>
            </w:tcBorders>
            <w:vAlign w:val="center"/>
          </w:tcPr>
          <w:p w14:paraId="14A6ACEE" w14:textId="327CF03E" w:rsidR="00EC3235" w:rsidRPr="00634A15" w:rsidRDefault="00EC3235" w:rsidP="00EC3235">
            <w:pPr>
              <w:pStyle w:val="HiddenTextSpec"/>
              <w:jc w:val="left"/>
              <w:rPr>
                <w:b/>
              </w:rPr>
            </w:pPr>
            <w:r>
              <w:rPr>
                <w:b/>
              </w:rPr>
              <w:t>BDC22S-17</w:t>
            </w:r>
          </w:p>
        </w:tc>
        <w:tc>
          <w:tcPr>
            <w:tcW w:w="7020" w:type="dxa"/>
            <w:tcBorders>
              <w:top w:val="nil"/>
              <w:left w:val="nil"/>
              <w:bottom w:val="nil"/>
              <w:right w:val="nil"/>
            </w:tcBorders>
            <w:vAlign w:val="center"/>
          </w:tcPr>
          <w:p w14:paraId="5944F309" w14:textId="4B21B275" w:rsidR="00EC3235" w:rsidRPr="00634A15" w:rsidRDefault="00EC3235" w:rsidP="00EC3235">
            <w:pPr>
              <w:pStyle w:val="HiddenTextSpec"/>
              <w:jc w:val="left"/>
              <w:rPr>
                <w:b/>
              </w:rPr>
            </w:pPr>
            <w:r>
              <w:rPr>
                <w:b/>
              </w:rPr>
              <w:t>Revision to Subsection 106.01 (SI2019)</w:t>
            </w:r>
          </w:p>
        </w:tc>
      </w:tr>
      <w:tr w:rsidR="00EC3235" w:rsidRPr="004D5D36" w14:paraId="4F7E7B1F" w14:textId="77777777" w:rsidTr="00A15E18">
        <w:trPr>
          <w:trHeight w:val="315"/>
          <w:hidden/>
        </w:trPr>
        <w:tc>
          <w:tcPr>
            <w:tcW w:w="1539" w:type="dxa"/>
            <w:tcBorders>
              <w:top w:val="nil"/>
              <w:left w:val="nil"/>
              <w:bottom w:val="nil"/>
              <w:right w:val="nil"/>
            </w:tcBorders>
            <w:vAlign w:val="center"/>
          </w:tcPr>
          <w:p w14:paraId="4D772470" w14:textId="6F0DEB1A" w:rsidR="00EC3235" w:rsidRPr="00634A15" w:rsidRDefault="00EC3235" w:rsidP="00EC3235">
            <w:pPr>
              <w:pStyle w:val="HiddenTextSpec"/>
              <w:jc w:val="left"/>
              <w:rPr>
                <w:b/>
              </w:rPr>
            </w:pPr>
            <w:r>
              <w:rPr>
                <w:b/>
              </w:rPr>
              <w:t>Dec 21, 2022</w:t>
            </w:r>
          </w:p>
        </w:tc>
        <w:tc>
          <w:tcPr>
            <w:tcW w:w="1482" w:type="dxa"/>
            <w:tcBorders>
              <w:top w:val="nil"/>
              <w:left w:val="nil"/>
              <w:bottom w:val="nil"/>
              <w:right w:val="nil"/>
            </w:tcBorders>
            <w:vAlign w:val="center"/>
          </w:tcPr>
          <w:p w14:paraId="6EBDBDF1" w14:textId="4AF0EF55" w:rsidR="00EC3235" w:rsidRPr="00634A15" w:rsidRDefault="00EC3235" w:rsidP="00EC3235">
            <w:pPr>
              <w:pStyle w:val="HiddenTextSpec"/>
              <w:jc w:val="left"/>
              <w:rPr>
                <w:b/>
              </w:rPr>
            </w:pPr>
            <w:r>
              <w:rPr>
                <w:b/>
              </w:rPr>
              <w:t>BDC22S-13</w:t>
            </w:r>
          </w:p>
        </w:tc>
        <w:tc>
          <w:tcPr>
            <w:tcW w:w="7020" w:type="dxa"/>
            <w:tcBorders>
              <w:top w:val="nil"/>
              <w:left w:val="nil"/>
              <w:bottom w:val="nil"/>
              <w:right w:val="nil"/>
            </w:tcBorders>
            <w:vAlign w:val="center"/>
          </w:tcPr>
          <w:p w14:paraId="002CBDEA" w14:textId="7DDBA600" w:rsidR="00EC3235" w:rsidRPr="00634A15" w:rsidRDefault="00EC3235" w:rsidP="00EC3235">
            <w:pPr>
              <w:pStyle w:val="HiddenTextSpec"/>
              <w:jc w:val="left"/>
              <w:rPr>
                <w:b/>
              </w:rPr>
            </w:pPr>
            <w:r>
              <w:rPr>
                <w:b/>
              </w:rPr>
              <w:t>Revision to Subsection 102.10</w:t>
            </w:r>
          </w:p>
        </w:tc>
      </w:tr>
      <w:tr w:rsidR="00EC3235" w:rsidRPr="004D5D36" w14:paraId="6C6548F7" w14:textId="77777777" w:rsidTr="00A15E18">
        <w:trPr>
          <w:trHeight w:val="315"/>
          <w:hidden/>
        </w:trPr>
        <w:tc>
          <w:tcPr>
            <w:tcW w:w="1539" w:type="dxa"/>
            <w:tcBorders>
              <w:top w:val="nil"/>
              <w:left w:val="nil"/>
              <w:bottom w:val="nil"/>
              <w:right w:val="nil"/>
            </w:tcBorders>
            <w:vAlign w:val="center"/>
          </w:tcPr>
          <w:p w14:paraId="759F7FD9" w14:textId="2205A5EF" w:rsidR="00EC3235" w:rsidRPr="00634A15" w:rsidRDefault="00EC3235" w:rsidP="00EC3235">
            <w:pPr>
              <w:pStyle w:val="HiddenTextSpec"/>
              <w:jc w:val="left"/>
              <w:rPr>
                <w:b/>
              </w:rPr>
            </w:pPr>
            <w:r>
              <w:rPr>
                <w:b/>
              </w:rPr>
              <w:t>Dec 16, 2022</w:t>
            </w:r>
          </w:p>
        </w:tc>
        <w:tc>
          <w:tcPr>
            <w:tcW w:w="1482" w:type="dxa"/>
            <w:tcBorders>
              <w:top w:val="nil"/>
              <w:left w:val="nil"/>
              <w:bottom w:val="nil"/>
              <w:right w:val="nil"/>
            </w:tcBorders>
            <w:vAlign w:val="center"/>
          </w:tcPr>
          <w:p w14:paraId="02F8A531" w14:textId="16F481FD" w:rsidR="00EC3235" w:rsidRPr="00634A15" w:rsidRDefault="00EC3235" w:rsidP="00EC3235">
            <w:pPr>
              <w:pStyle w:val="HiddenTextSpec"/>
              <w:jc w:val="left"/>
              <w:rPr>
                <w:b/>
              </w:rPr>
            </w:pPr>
            <w:r>
              <w:rPr>
                <w:b/>
              </w:rPr>
              <w:t>BDC22S-14</w:t>
            </w:r>
          </w:p>
        </w:tc>
        <w:tc>
          <w:tcPr>
            <w:tcW w:w="7020" w:type="dxa"/>
            <w:tcBorders>
              <w:top w:val="nil"/>
              <w:left w:val="nil"/>
              <w:bottom w:val="nil"/>
              <w:right w:val="nil"/>
            </w:tcBorders>
            <w:vAlign w:val="center"/>
          </w:tcPr>
          <w:p w14:paraId="17E5F7EF" w14:textId="5C143776" w:rsidR="00EC3235" w:rsidRPr="00634A15" w:rsidRDefault="00EC3235" w:rsidP="00EC3235">
            <w:pPr>
              <w:pStyle w:val="HiddenTextSpec"/>
              <w:jc w:val="left"/>
              <w:rPr>
                <w:b/>
              </w:rPr>
            </w:pPr>
            <w:r>
              <w:rPr>
                <w:b/>
              </w:rPr>
              <w:t xml:space="preserve">Revision to </w:t>
            </w:r>
            <w:r w:rsidRPr="00604462">
              <w:rPr>
                <w:b/>
              </w:rPr>
              <w:t>Subsection 106.03 and Subpart 106.07.02</w:t>
            </w:r>
          </w:p>
        </w:tc>
      </w:tr>
      <w:tr w:rsidR="00EC3235" w:rsidRPr="004D5D36" w14:paraId="779330C8" w14:textId="77777777" w:rsidTr="00A15E18">
        <w:trPr>
          <w:trHeight w:val="315"/>
          <w:hidden/>
        </w:trPr>
        <w:tc>
          <w:tcPr>
            <w:tcW w:w="1539" w:type="dxa"/>
            <w:tcBorders>
              <w:top w:val="nil"/>
              <w:left w:val="nil"/>
              <w:bottom w:val="nil"/>
              <w:right w:val="nil"/>
            </w:tcBorders>
            <w:vAlign w:val="center"/>
          </w:tcPr>
          <w:p w14:paraId="194FBD29" w14:textId="44B9674B" w:rsidR="00EC3235" w:rsidRPr="00634A15" w:rsidRDefault="00EC3235" w:rsidP="00EC3235">
            <w:pPr>
              <w:pStyle w:val="HiddenTextSpec"/>
              <w:jc w:val="left"/>
              <w:rPr>
                <w:b/>
              </w:rPr>
            </w:pPr>
            <w:r>
              <w:rPr>
                <w:b/>
              </w:rPr>
              <w:t>Nov 18, 2022</w:t>
            </w:r>
          </w:p>
        </w:tc>
        <w:tc>
          <w:tcPr>
            <w:tcW w:w="1482" w:type="dxa"/>
            <w:tcBorders>
              <w:top w:val="nil"/>
              <w:left w:val="nil"/>
              <w:bottom w:val="nil"/>
              <w:right w:val="nil"/>
            </w:tcBorders>
            <w:vAlign w:val="center"/>
          </w:tcPr>
          <w:p w14:paraId="231893A8" w14:textId="01662ED2" w:rsidR="00EC3235" w:rsidRPr="00634A15" w:rsidRDefault="00EC3235" w:rsidP="00EC3235">
            <w:pPr>
              <w:pStyle w:val="HiddenTextSpec"/>
              <w:jc w:val="left"/>
              <w:rPr>
                <w:b/>
              </w:rPr>
            </w:pPr>
            <w:r>
              <w:rPr>
                <w:b/>
              </w:rPr>
              <w:t>BDC22S-18</w:t>
            </w:r>
          </w:p>
        </w:tc>
        <w:tc>
          <w:tcPr>
            <w:tcW w:w="7020" w:type="dxa"/>
            <w:tcBorders>
              <w:top w:val="nil"/>
              <w:left w:val="nil"/>
              <w:bottom w:val="nil"/>
              <w:right w:val="nil"/>
            </w:tcBorders>
            <w:vAlign w:val="center"/>
          </w:tcPr>
          <w:p w14:paraId="00E54BA2" w14:textId="183E4D81" w:rsidR="00EC3235" w:rsidRPr="00634A15" w:rsidRDefault="00EC3235" w:rsidP="00EC3235">
            <w:pPr>
              <w:pStyle w:val="HiddenTextSpec"/>
              <w:jc w:val="left"/>
              <w:rPr>
                <w:b/>
              </w:rPr>
            </w:pPr>
            <w:r>
              <w:rPr>
                <w:b/>
              </w:rPr>
              <w:t>Revision to Subsections 102.01, 102.10, 102.15, and 103.04, &amp; Subpart 102.13.01</w:t>
            </w:r>
          </w:p>
        </w:tc>
      </w:tr>
      <w:tr w:rsidR="00EC3235" w:rsidRPr="004D5D36" w14:paraId="26FFD718" w14:textId="77777777" w:rsidTr="00A15E18">
        <w:trPr>
          <w:trHeight w:val="315"/>
          <w:hidden/>
        </w:trPr>
        <w:tc>
          <w:tcPr>
            <w:tcW w:w="1539" w:type="dxa"/>
            <w:tcBorders>
              <w:top w:val="nil"/>
              <w:left w:val="nil"/>
              <w:bottom w:val="nil"/>
              <w:right w:val="nil"/>
            </w:tcBorders>
            <w:vAlign w:val="center"/>
          </w:tcPr>
          <w:p w14:paraId="6FC5CA7E" w14:textId="6A4A5372" w:rsidR="00EC3235" w:rsidRPr="00634A15" w:rsidRDefault="00EC3235" w:rsidP="00EC3235">
            <w:pPr>
              <w:pStyle w:val="HiddenTextSpec"/>
              <w:jc w:val="left"/>
              <w:rPr>
                <w:b/>
              </w:rPr>
            </w:pPr>
            <w:r>
              <w:rPr>
                <w:b/>
              </w:rPr>
              <w:t>Oct 14, 2022</w:t>
            </w:r>
          </w:p>
        </w:tc>
        <w:tc>
          <w:tcPr>
            <w:tcW w:w="1482" w:type="dxa"/>
            <w:tcBorders>
              <w:top w:val="nil"/>
              <w:left w:val="nil"/>
              <w:bottom w:val="nil"/>
              <w:right w:val="nil"/>
            </w:tcBorders>
            <w:vAlign w:val="center"/>
          </w:tcPr>
          <w:p w14:paraId="11F6384A" w14:textId="40A41140" w:rsidR="00EC3235" w:rsidRPr="00634A15" w:rsidRDefault="00EC3235" w:rsidP="00EC3235">
            <w:pPr>
              <w:pStyle w:val="HiddenTextSpec"/>
              <w:jc w:val="left"/>
              <w:rPr>
                <w:b/>
              </w:rPr>
            </w:pPr>
            <w:r>
              <w:rPr>
                <w:b/>
              </w:rPr>
              <w:t>BDC22S-11</w:t>
            </w:r>
          </w:p>
        </w:tc>
        <w:tc>
          <w:tcPr>
            <w:tcW w:w="7020" w:type="dxa"/>
            <w:tcBorders>
              <w:top w:val="nil"/>
              <w:left w:val="nil"/>
              <w:bottom w:val="nil"/>
              <w:right w:val="nil"/>
            </w:tcBorders>
            <w:vAlign w:val="center"/>
          </w:tcPr>
          <w:p w14:paraId="2DDA33BE" w14:textId="5FDC99F6" w:rsidR="00EC3235" w:rsidRPr="00634A15" w:rsidRDefault="00EC3235" w:rsidP="00EC3235">
            <w:pPr>
              <w:pStyle w:val="HiddenTextSpec"/>
              <w:jc w:val="left"/>
              <w:rPr>
                <w:b/>
              </w:rPr>
            </w:pPr>
            <w:r>
              <w:rPr>
                <w:b/>
              </w:rPr>
              <w:t>Addition of new subpart 160.03.03 (Superseded)</w:t>
            </w:r>
          </w:p>
        </w:tc>
      </w:tr>
      <w:tr w:rsidR="00EC3235" w:rsidRPr="004D5D36" w14:paraId="04BF2988" w14:textId="77777777" w:rsidTr="00A15E18">
        <w:trPr>
          <w:trHeight w:val="315"/>
          <w:hidden/>
        </w:trPr>
        <w:tc>
          <w:tcPr>
            <w:tcW w:w="1539" w:type="dxa"/>
            <w:tcBorders>
              <w:top w:val="nil"/>
              <w:left w:val="nil"/>
              <w:bottom w:val="nil"/>
              <w:right w:val="nil"/>
            </w:tcBorders>
            <w:vAlign w:val="center"/>
          </w:tcPr>
          <w:p w14:paraId="78AC37B1" w14:textId="6880D175" w:rsidR="00EC3235" w:rsidRPr="00634A15" w:rsidRDefault="00EC3235" w:rsidP="00EC3235">
            <w:pPr>
              <w:pStyle w:val="HiddenTextSpec"/>
              <w:jc w:val="left"/>
              <w:rPr>
                <w:b/>
              </w:rPr>
            </w:pPr>
            <w:r>
              <w:rPr>
                <w:b/>
              </w:rPr>
              <w:t>Oct 05, 2022</w:t>
            </w:r>
          </w:p>
        </w:tc>
        <w:tc>
          <w:tcPr>
            <w:tcW w:w="1482" w:type="dxa"/>
            <w:tcBorders>
              <w:top w:val="nil"/>
              <w:left w:val="nil"/>
              <w:bottom w:val="nil"/>
              <w:right w:val="nil"/>
            </w:tcBorders>
            <w:vAlign w:val="center"/>
          </w:tcPr>
          <w:p w14:paraId="01E17585" w14:textId="26336780" w:rsidR="00EC3235" w:rsidRPr="00634A15" w:rsidRDefault="00EC3235" w:rsidP="00EC3235">
            <w:pPr>
              <w:pStyle w:val="HiddenTextSpec"/>
              <w:jc w:val="left"/>
              <w:rPr>
                <w:b/>
              </w:rPr>
            </w:pPr>
            <w:r>
              <w:rPr>
                <w:b/>
              </w:rPr>
              <w:t>BDC22S-12</w:t>
            </w:r>
          </w:p>
        </w:tc>
        <w:tc>
          <w:tcPr>
            <w:tcW w:w="7020" w:type="dxa"/>
            <w:tcBorders>
              <w:top w:val="nil"/>
              <w:left w:val="nil"/>
              <w:bottom w:val="nil"/>
              <w:right w:val="nil"/>
            </w:tcBorders>
            <w:vAlign w:val="center"/>
          </w:tcPr>
          <w:p w14:paraId="4166184D" w14:textId="7DF5B296" w:rsidR="00EC3235" w:rsidRPr="00634A15" w:rsidRDefault="00EC3235" w:rsidP="00EC3235">
            <w:pPr>
              <w:pStyle w:val="HiddenTextSpec"/>
              <w:jc w:val="left"/>
              <w:rPr>
                <w:b/>
              </w:rPr>
            </w:pPr>
            <w:r>
              <w:rPr>
                <w:b/>
              </w:rPr>
              <w:t>Revision to Subpart 911.01.01</w:t>
            </w:r>
          </w:p>
        </w:tc>
      </w:tr>
      <w:tr w:rsidR="00EC3235" w:rsidRPr="004D5D36" w14:paraId="3793ABCC" w14:textId="77777777" w:rsidTr="00A15E18">
        <w:trPr>
          <w:trHeight w:val="315"/>
          <w:hidden/>
        </w:trPr>
        <w:tc>
          <w:tcPr>
            <w:tcW w:w="1539" w:type="dxa"/>
            <w:tcBorders>
              <w:top w:val="nil"/>
              <w:left w:val="nil"/>
              <w:bottom w:val="nil"/>
              <w:right w:val="nil"/>
            </w:tcBorders>
            <w:vAlign w:val="center"/>
          </w:tcPr>
          <w:p w14:paraId="0139E742" w14:textId="6BB8C438" w:rsidR="00EC3235" w:rsidRPr="00634A15" w:rsidRDefault="00EC3235" w:rsidP="00EC3235">
            <w:pPr>
              <w:pStyle w:val="HiddenTextSpec"/>
              <w:jc w:val="left"/>
              <w:rPr>
                <w:b/>
              </w:rPr>
            </w:pPr>
            <w:r>
              <w:rPr>
                <w:b/>
              </w:rPr>
              <w:t>Sep 12, 2022</w:t>
            </w:r>
          </w:p>
        </w:tc>
        <w:tc>
          <w:tcPr>
            <w:tcW w:w="1482" w:type="dxa"/>
            <w:tcBorders>
              <w:top w:val="nil"/>
              <w:left w:val="nil"/>
              <w:bottom w:val="nil"/>
              <w:right w:val="nil"/>
            </w:tcBorders>
            <w:vAlign w:val="center"/>
          </w:tcPr>
          <w:p w14:paraId="25697E1C" w14:textId="77777777" w:rsidR="00EC3235" w:rsidRPr="00634A15" w:rsidRDefault="00EC3235" w:rsidP="00EC3235">
            <w:pPr>
              <w:pStyle w:val="HiddenTextSpec"/>
              <w:jc w:val="left"/>
              <w:rPr>
                <w:b/>
              </w:rPr>
            </w:pPr>
          </w:p>
        </w:tc>
        <w:tc>
          <w:tcPr>
            <w:tcW w:w="7020" w:type="dxa"/>
            <w:tcBorders>
              <w:top w:val="nil"/>
              <w:left w:val="nil"/>
              <w:bottom w:val="nil"/>
              <w:right w:val="nil"/>
            </w:tcBorders>
            <w:vAlign w:val="center"/>
          </w:tcPr>
          <w:p w14:paraId="5B17B550" w14:textId="640522DA" w:rsidR="00EC3235" w:rsidRPr="00634A15" w:rsidRDefault="00EC3235" w:rsidP="00EC3235">
            <w:pPr>
              <w:pStyle w:val="HiddenTextSpec"/>
              <w:jc w:val="left"/>
              <w:rPr>
                <w:b/>
              </w:rPr>
            </w:pPr>
            <w:r>
              <w:rPr>
                <w:b/>
              </w:rPr>
              <w:t xml:space="preserve">Revision to Subpart 156.03.01 part </w:t>
            </w:r>
            <w:r w:rsidR="00156643">
              <w:rPr>
                <w:b/>
              </w:rPr>
              <w:t>7. A.</w:t>
            </w:r>
            <w:r>
              <w:rPr>
                <w:b/>
              </w:rPr>
              <w:t>4.</w:t>
            </w:r>
          </w:p>
        </w:tc>
      </w:tr>
      <w:tr w:rsidR="00EC3235" w:rsidRPr="004D5D36" w14:paraId="6B2C87D8" w14:textId="77777777" w:rsidTr="00A15E18">
        <w:trPr>
          <w:trHeight w:val="315"/>
          <w:hidden/>
        </w:trPr>
        <w:tc>
          <w:tcPr>
            <w:tcW w:w="1539" w:type="dxa"/>
            <w:tcBorders>
              <w:top w:val="nil"/>
              <w:left w:val="nil"/>
              <w:bottom w:val="nil"/>
              <w:right w:val="nil"/>
            </w:tcBorders>
            <w:vAlign w:val="center"/>
          </w:tcPr>
          <w:p w14:paraId="136489BB" w14:textId="21C69228" w:rsidR="00EC3235" w:rsidRPr="00634A15" w:rsidRDefault="00EC3235" w:rsidP="00EC3235">
            <w:pPr>
              <w:pStyle w:val="HiddenTextSpec"/>
              <w:jc w:val="left"/>
              <w:rPr>
                <w:b/>
              </w:rPr>
            </w:pPr>
            <w:r>
              <w:rPr>
                <w:b/>
              </w:rPr>
              <w:t>aUG 29, 2022</w:t>
            </w:r>
          </w:p>
        </w:tc>
        <w:tc>
          <w:tcPr>
            <w:tcW w:w="1482" w:type="dxa"/>
            <w:tcBorders>
              <w:top w:val="nil"/>
              <w:left w:val="nil"/>
              <w:bottom w:val="nil"/>
              <w:right w:val="nil"/>
            </w:tcBorders>
            <w:vAlign w:val="center"/>
          </w:tcPr>
          <w:p w14:paraId="13047D5D" w14:textId="2AD6D227" w:rsidR="00EC3235" w:rsidRPr="00634A15" w:rsidRDefault="00EC3235" w:rsidP="00EC3235">
            <w:pPr>
              <w:pStyle w:val="HiddenTextSpec"/>
              <w:jc w:val="left"/>
              <w:rPr>
                <w:b/>
              </w:rPr>
            </w:pPr>
            <w:r>
              <w:rPr>
                <w:b/>
              </w:rPr>
              <w:t>bdc22s-15</w:t>
            </w:r>
          </w:p>
        </w:tc>
        <w:tc>
          <w:tcPr>
            <w:tcW w:w="7020" w:type="dxa"/>
            <w:tcBorders>
              <w:top w:val="nil"/>
              <w:left w:val="nil"/>
              <w:bottom w:val="nil"/>
              <w:right w:val="nil"/>
            </w:tcBorders>
            <w:vAlign w:val="center"/>
          </w:tcPr>
          <w:p w14:paraId="2E4A15A1" w14:textId="4877C583" w:rsidR="00EC3235" w:rsidRPr="00634A15" w:rsidRDefault="00EC3235" w:rsidP="00EC3235">
            <w:pPr>
              <w:pStyle w:val="HiddenTextSpec"/>
              <w:jc w:val="left"/>
              <w:rPr>
                <w:b/>
              </w:rPr>
            </w:pPr>
            <w:r>
              <w:rPr>
                <w:b/>
              </w:rPr>
              <w:t>rEVISION TO fhwa-1273 fEDERAL aID pROJECT aTTACHMENT 8 (si2019)</w:t>
            </w:r>
          </w:p>
        </w:tc>
      </w:tr>
      <w:tr w:rsidR="00EC3235" w:rsidRPr="004D5D36" w14:paraId="55E41061" w14:textId="77777777" w:rsidTr="00A15E18">
        <w:trPr>
          <w:trHeight w:val="315"/>
          <w:hidden/>
        </w:trPr>
        <w:tc>
          <w:tcPr>
            <w:tcW w:w="1539" w:type="dxa"/>
            <w:tcBorders>
              <w:top w:val="nil"/>
              <w:left w:val="nil"/>
              <w:bottom w:val="nil"/>
              <w:right w:val="nil"/>
            </w:tcBorders>
            <w:vAlign w:val="center"/>
          </w:tcPr>
          <w:p w14:paraId="77845886" w14:textId="29D4982A" w:rsidR="00EC3235" w:rsidRPr="00634A15" w:rsidRDefault="00EC3235" w:rsidP="00EC3235">
            <w:pPr>
              <w:pStyle w:val="HiddenTextSpec"/>
              <w:jc w:val="left"/>
              <w:rPr>
                <w:b/>
              </w:rPr>
            </w:pPr>
            <w:r>
              <w:rPr>
                <w:b/>
              </w:rPr>
              <w:t>Aug 16, 2022</w:t>
            </w:r>
          </w:p>
        </w:tc>
        <w:tc>
          <w:tcPr>
            <w:tcW w:w="1482" w:type="dxa"/>
            <w:tcBorders>
              <w:top w:val="nil"/>
              <w:left w:val="nil"/>
              <w:bottom w:val="nil"/>
              <w:right w:val="nil"/>
            </w:tcBorders>
            <w:vAlign w:val="center"/>
          </w:tcPr>
          <w:p w14:paraId="2B4514FA" w14:textId="4DFC44F7" w:rsidR="00EC3235" w:rsidRPr="00634A15" w:rsidRDefault="00EC3235" w:rsidP="00EC3235">
            <w:pPr>
              <w:pStyle w:val="HiddenTextSpec"/>
              <w:jc w:val="left"/>
              <w:rPr>
                <w:b/>
              </w:rPr>
            </w:pPr>
            <w:r>
              <w:rPr>
                <w:b/>
              </w:rPr>
              <w:t>BDC21S-12</w:t>
            </w:r>
          </w:p>
        </w:tc>
        <w:tc>
          <w:tcPr>
            <w:tcW w:w="7020" w:type="dxa"/>
            <w:tcBorders>
              <w:top w:val="nil"/>
              <w:left w:val="nil"/>
              <w:bottom w:val="nil"/>
              <w:right w:val="nil"/>
            </w:tcBorders>
            <w:vAlign w:val="center"/>
          </w:tcPr>
          <w:p w14:paraId="14427DE2" w14:textId="155BE94B" w:rsidR="00EC3235" w:rsidRPr="00634A15" w:rsidRDefault="00EC3235" w:rsidP="00EC3235">
            <w:pPr>
              <w:pStyle w:val="HiddenTextSpec"/>
              <w:jc w:val="left"/>
              <w:rPr>
                <w:b/>
              </w:rPr>
            </w:pPr>
            <w:r>
              <w:rPr>
                <w:b/>
              </w:rPr>
              <w:t>Revision to Subsections 601.02 and 601.04, &amp; Subparts 601.03.01, 601.03.03, 601.03.04, 601.03.06, 601.03.07 and 909.02.02.</w:t>
            </w:r>
          </w:p>
        </w:tc>
      </w:tr>
      <w:tr w:rsidR="00EC3235" w:rsidRPr="004D5D36" w14:paraId="436F091C" w14:textId="77777777" w:rsidTr="00A15E18">
        <w:trPr>
          <w:trHeight w:val="315"/>
          <w:hidden/>
        </w:trPr>
        <w:tc>
          <w:tcPr>
            <w:tcW w:w="1539" w:type="dxa"/>
            <w:tcBorders>
              <w:top w:val="nil"/>
              <w:left w:val="nil"/>
              <w:bottom w:val="nil"/>
              <w:right w:val="nil"/>
            </w:tcBorders>
            <w:vAlign w:val="center"/>
          </w:tcPr>
          <w:p w14:paraId="1D0F7792" w14:textId="52B79FD4" w:rsidR="00EC3235" w:rsidRPr="00634A15" w:rsidRDefault="00EC3235" w:rsidP="00EC3235">
            <w:pPr>
              <w:pStyle w:val="HiddenTextSpec"/>
              <w:jc w:val="left"/>
              <w:rPr>
                <w:b/>
              </w:rPr>
            </w:pPr>
            <w:r>
              <w:rPr>
                <w:b/>
              </w:rPr>
              <w:t>Aug 03, 2022</w:t>
            </w:r>
          </w:p>
        </w:tc>
        <w:tc>
          <w:tcPr>
            <w:tcW w:w="1482" w:type="dxa"/>
            <w:tcBorders>
              <w:top w:val="nil"/>
              <w:left w:val="nil"/>
              <w:bottom w:val="nil"/>
              <w:right w:val="nil"/>
            </w:tcBorders>
            <w:vAlign w:val="center"/>
          </w:tcPr>
          <w:p w14:paraId="756AD129" w14:textId="28CD11F4" w:rsidR="00EC3235" w:rsidRPr="00634A15" w:rsidRDefault="00EC3235" w:rsidP="00EC3235">
            <w:pPr>
              <w:pStyle w:val="HiddenTextSpec"/>
              <w:jc w:val="left"/>
              <w:rPr>
                <w:b/>
              </w:rPr>
            </w:pPr>
            <w:r>
              <w:rPr>
                <w:b/>
              </w:rPr>
              <w:t>BDC22S-10</w:t>
            </w:r>
          </w:p>
        </w:tc>
        <w:tc>
          <w:tcPr>
            <w:tcW w:w="7020" w:type="dxa"/>
            <w:tcBorders>
              <w:top w:val="nil"/>
              <w:left w:val="nil"/>
              <w:bottom w:val="nil"/>
              <w:right w:val="nil"/>
            </w:tcBorders>
            <w:vAlign w:val="center"/>
          </w:tcPr>
          <w:p w14:paraId="1DE709C8" w14:textId="16AB5D7F" w:rsidR="00EC3235" w:rsidRPr="00634A15" w:rsidRDefault="00EC3235" w:rsidP="00EC3235">
            <w:pPr>
              <w:pStyle w:val="HiddenTextSpec"/>
              <w:jc w:val="left"/>
              <w:rPr>
                <w:b/>
              </w:rPr>
            </w:pPr>
            <w:r>
              <w:rPr>
                <w:b/>
              </w:rPr>
              <w:t>Revision to Subpart 108.07.01</w:t>
            </w:r>
          </w:p>
        </w:tc>
      </w:tr>
      <w:tr w:rsidR="00EC3235" w:rsidRPr="004D5D36" w14:paraId="230DEF2A" w14:textId="77777777" w:rsidTr="00A15E18">
        <w:trPr>
          <w:trHeight w:val="315"/>
          <w:hidden/>
        </w:trPr>
        <w:tc>
          <w:tcPr>
            <w:tcW w:w="1539" w:type="dxa"/>
            <w:tcBorders>
              <w:top w:val="nil"/>
              <w:left w:val="nil"/>
              <w:bottom w:val="nil"/>
              <w:right w:val="nil"/>
            </w:tcBorders>
            <w:vAlign w:val="center"/>
          </w:tcPr>
          <w:p w14:paraId="0ACC9B35" w14:textId="57FEC205" w:rsidR="00EC3235" w:rsidRPr="00634A15" w:rsidRDefault="00EC3235" w:rsidP="00EC3235">
            <w:pPr>
              <w:pStyle w:val="HiddenTextSpec"/>
              <w:jc w:val="left"/>
              <w:rPr>
                <w:b/>
              </w:rPr>
            </w:pPr>
            <w:r>
              <w:rPr>
                <w:b/>
              </w:rPr>
              <w:t>Aug 01, 2022</w:t>
            </w:r>
          </w:p>
        </w:tc>
        <w:tc>
          <w:tcPr>
            <w:tcW w:w="1482" w:type="dxa"/>
            <w:tcBorders>
              <w:top w:val="nil"/>
              <w:left w:val="nil"/>
              <w:bottom w:val="nil"/>
              <w:right w:val="nil"/>
            </w:tcBorders>
            <w:vAlign w:val="center"/>
          </w:tcPr>
          <w:p w14:paraId="666B0749" w14:textId="083F130D" w:rsidR="00EC3235" w:rsidRPr="00634A15" w:rsidRDefault="00EC3235" w:rsidP="00EC3235">
            <w:pPr>
              <w:pStyle w:val="HiddenTextSpec"/>
              <w:jc w:val="left"/>
              <w:rPr>
                <w:b/>
              </w:rPr>
            </w:pPr>
            <w:r>
              <w:rPr>
                <w:b/>
              </w:rPr>
              <w:t>BDC22S-07</w:t>
            </w:r>
          </w:p>
        </w:tc>
        <w:tc>
          <w:tcPr>
            <w:tcW w:w="7020" w:type="dxa"/>
            <w:tcBorders>
              <w:top w:val="nil"/>
              <w:left w:val="nil"/>
              <w:bottom w:val="nil"/>
              <w:right w:val="nil"/>
            </w:tcBorders>
            <w:vAlign w:val="center"/>
          </w:tcPr>
          <w:p w14:paraId="33035CDA" w14:textId="46C4C35E" w:rsidR="00EC3235" w:rsidRPr="00634A15" w:rsidRDefault="00EC3235" w:rsidP="00EC3235">
            <w:pPr>
              <w:pStyle w:val="HiddenTextSpec"/>
              <w:jc w:val="left"/>
              <w:rPr>
                <w:b/>
              </w:rPr>
            </w:pPr>
            <w:r>
              <w:rPr>
                <w:b/>
              </w:rPr>
              <w:t xml:space="preserve">Revision to </w:t>
            </w:r>
            <w:r w:rsidRPr="001D0959">
              <w:rPr>
                <w:b/>
                <w:bCs/>
                <w:szCs w:val="24"/>
              </w:rPr>
              <w:t>Subpart 159.03.02</w:t>
            </w:r>
          </w:p>
        </w:tc>
      </w:tr>
      <w:tr w:rsidR="00EC3235" w:rsidRPr="004D5D36" w14:paraId="0404B276" w14:textId="77777777" w:rsidTr="00A15E18">
        <w:trPr>
          <w:trHeight w:val="315"/>
          <w:hidden/>
        </w:trPr>
        <w:tc>
          <w:tcPr>
            <w:tcW w:w="1539" w:type="dxa"/>
            <w:tcBorders>
              <w:top w:val="nil"/>
              <w:left w:val="nil"/>
              <w:bottom w:val="nil"/>
              <w:right w:val="nil"/>
            </w:tcBorders>
            <w:vAlign w:val="center"/>
          </w:tcPr>
          <w:p w14:paraId="2D84F546" w14:textId="2398833E" w:rsidR="00EC3235" w:rsidRPr="00634A15" w:rsidRDefault="00EC3235" w:rsidP="00EC3235">
            <w:pPr>
              <w:pStyle w:val="HiddenTextSpec"/>
              <w:jc w:val="left"/>
              <w:rPr>
                <w:b/>
              </w:rPr>
            </w:pPr>
            <w:r>
              <w:rPr>
                <w:b/>
              </w:rPr>
              <w:t>JuL 13, 2022</w:t>
            </w:r>
          </w:p>
        </w:tc>
        <w:tc>
          <w:tcPr>
            <w:tcW w:w="1482" w:type="dxa"/>
            <w:tcBorders>
              <w:top w:val="nil"/>
              <w:left w:val="nil"/>
              <w:bottom w:val="nil"/>
              <w:right w:val="nil"/>
            </w:tcBorders>
            <w:vAlign w:val="center"/>
          </w:tcPr>
          <w:p w14:paraId="60C2569E" w14:textId="39AC5489" w:rsidR="00EC3235" w:rsidRPr="00634A15" w:rsidRDefault="00EC3235" w:rsidP="00EC3235">
            <w:pPr>
              <w:pStyle w:val="HiddenTextSpec"/>
              <w:jc w:val="left"/>
              <w:rPr>
                <w:b/>
              </w:rPr>
            </w:pPr>
            <w:r>
              <w:rPr>
                <w:b/>
              </w:rPr>
              <w:t>BDC22S-06</w:t>
            </w:r>
          </w:p>
        </w:tc>
        <w:tc>
          <w:tcPr>
            <w:tcW w:w="7020" w:type="dxa"/>
            <w:tcBorders>
              <w:top w:val="nil"/>
              <w:left w:val="nil"/>
              <w:bottom w:val="nil"/>
              <w:right w:val="nil"/>
            </w:tcBorders>
            <w:vAlign w:val="center"/>
          </w:tcPr>
          <w:p w14:paraId="1A81E396" w14:textId="0C5E853F" w:rsidR="00EC3235" w:rsidRPr="00634A15" w:rsidRDefault="00EC3235" w:rsidP="00EC3235">
            <w:pPr>
              <w:pStyle w:val="HiddenTextSpec"/>
              <w:jc w:val="left"/>
              <w:rPr>
                <w:b/>
              </w:rPr>
            </w:pPr>
            <w:r>
              <w:rPr>
                <w:b/>
              </w:rPr>
              <w:t xml:space="preserve">Revision to </w:t>
            </w:r>
            <w:r w:rsidRPr="00813012">
              <w:rPr>
                <w:b/>
                <w:bCs/>
                <w:szCs w:val="24"/>
              </w:rPr>
              <w:t>Subparts 159.03.03, 159.03.05, and 912.04.02</w:t>
            </w:r>
          </w:p>
        </w:tc>
      </w:tr>
      <w:tr w:rsidR="00EC3235" w:rsidRPr="004D5D36" w14:paraId="72444F58" w14:textId="77777777" w:rsidTr="00A15E18">
        <w:trPr>
          <w:trHeight w:val="315"/>
          <w:hidden/>
        </w:trPr>
        <w:tc>
          <w:tcPr>
            <w:tcW w:w="1539" w:type="dxa"/>
            <w:tcBorders>
              <w:top w:val="nil"/>
              <w:left w:val="nil"/>
              <w:bottom w:val="nil"/>
              <w:right w:val="nil"/>
            </w:tcBorders>
            <w:vAlign w:val="center"/>
          </w:tcPr>
          <w:p w14:paraId="17E55F28" w14:textId="0F720562" w:rsidR="00EC3235" w:rsidRPr="00634A15" w:rsidRDefault="00EC3235" w:rsidP="00EC3235">
            <w:pPr>
              <w:pStyle w:val="HiddenTextSpec"/>
              <w:jc w:val="left"/>
              <w:rPr>
                <w:b/>
              </w:rPr>
            </w:pPr>
            <w:r>
              <w:rPr>
                <w:b/>
              </w:rPr>
              <w:t>JUN 22, 2022</w:t>
            </w:r>
          </w:p>
        </w:tc>
        <w:tc>
          <w:tcPr>
            <w:tcW w:w="1482" w:type="dxa"/>
            <w:tcBorders>
              <w:top w:val="nil"/>
              <w:left w:val="nil"/>
              <w:bottom w:val="nil"/>
              <w:right w:val="nil"/>
            </w:tcBorders>
            <w:vAlign w:val="center"/>
          </w:tcPr>
          <w:p w14:paraId="558030F6" w14:textId="1070D92D" w:rsidR="00EC3235" w:rsidRPr="00634A15" w:rsidRDefault="00EC3235" w:rsidP="00EC3235">
            <w:pPr>
              <w:pStyle w:val="HiddenTextSpec"/>
              <w:jc w:val="left"/>
              <w:rPr>
                <w:b/>
              </w:rPr>
            </w:pPr>
            <w:r>
              <w:rPr>
                <w:b/>
              </w:rPr>
              <w:t>BDC22S-03</w:t>
            </w:r>
          </w:p>
        </w:tc>
        <w:tc>
          <w:tcPr>
            <w:tcW w:w="7020" w:type="dxa"/>
            <w:tcBorders>
              <w:top w:val="nil"/>
              <w:left w:val="nil"/>
              <w:bottom w:val="nil"/>
              <w:right w:val="nil"/>
            </w:tcBorders>
            <w:vAlign w:val="center"/>
          </w:tcPr>
          <w:p w14:paraId="31E32662" w14:textId="41814E85" w:rsidR="00EC3235" w:rsidRPr="00634A15" w:rsidRDefault="00EC3235" w:rsidP="00EC3235">
            <w:pPr>
              <w:pStyle w:val="HiddenTextSpec"/>
              <w:jc w:val="left"/>
              <w:rPr>
                <w:b/>
              </w:rPr>
            </w:pPr>
            <w:r>
              <w:rPr>
                <w:b/>
              </w:rPr>
              <w:t xml:space="preserve">Revision to </w:t>
            </w:r>
            <w:r w:rsidRPr="007C5839">
              <w:rPr>
                <w:b/>
              </w:rPr>
              <w:t>Subpart 401.03.03 and Subsection 401.04</w:t>
            </w:r>
          </w:p>
        </w:tc>
      </w:tr>
      <w:tr w:rsidR="00EC3235" w:rsidRPr="004D5D36" w14:paraId="51E9BB37" w14:textId="77777777" w:rsidTr="00A15E18">
        <w:trPr>
          <w:trHeight w:val="315"/>
          <w:hidden/>
        </w:trPr>
        <w:tc>
          <w:tcPr>
            <w:tcW w:w="1539" w:type="dxa"/>
            <w:tcBorders>
              <w:top w:val="nil"/>
              <w:left w:val="nil"/>
              <w:bottom w:val="nil"/>
              <w:right w:val="nil"/>
            </w:tcBorders>
            <w:vAlign w:val="center"/>
          </w:tcPr>
          <w:p w14:paraId="27542273" w14:textId="5AE60E20" w:rsidR="00EC3235" w:rsidRPr="00634A15" w:rsidRDefault="00EC3235" w:rsidP="00EC3235">
            <w:pPr>
              <w:pStyle w:val="HiddenTextSpec"/>
              <w:jc w:val="left"/>
              <w:rPr>
                <w:b/>
              </w:rPr>
            </w:pPr>
            <w:r>
              <w:rPr>
                <w:b/>
              </w:rPr>
              <w:t>JUN 02, 2022</w:t>
            </w:r>
          </w:p>
        </w:tc>
        <w:tc>
          <w:tcPr>
            <w:tcW w:w="1482" w:type="dxa"/>
            <w:tcBorders>
              <w:top w:val="nil"/>
              <w:left w:val="nil"/>
              <w:bottom w:val="nil"/>
              <w:right w:val="nil"/>
            </w:tcBorders>
            <w:vAlign w:val="center"/>
          </w:tcPr>
          <w:p w14:paraId="61BA5FA8" w14:textId="2E96A5D4" w:rsidR="00EC3235" w:rsidRPr="00634A15" w:rsidRDefault="00EC3235" w:rsidP="00EC3235">
            <w:pPr>
              <w:pStyle w:val="HiddenTextSpec"/>
              <w:jc w:val="left"/>
              <w:rPr>
                <w:b/>
              </w:rPr>
            </w:pPr>
            <w:r>
              <w:rPr>
                <w:b/>
              </w:rPr>
              <w:t>BDC21S-10</w:t>
            </w:r>
          </w:p>
        </w:tc>
        <w:tc>
          <w:tcPr>
            <w:tcW w:w="7020" w:type="dxa"/>
            <w:tcBorders>
              <w:top w:val="nil"/>
              <w:left w:val="nil"/>
              <w:bottom w:val="nil"/>
              <w:right w:val="nil"/>
            </w:tcBorders>
            <w:vAlign w:val="center"/>
          </w:tcPr>
          <w:p w14:paraId="45F48D9E" w14:textId="21470789" w:rsidR="00EC3235" w:rsidRPr="00634A15" w:rsidRDefault="00EC3235" w:rsidP="00EC3235">
            <w:pPr>
              <w:pStyle w:val="HiddenTextSpec"/>
              <w:jc w:val="left"/>
              <w:rPr>
                <w:b/>
              </w:rPr>
            </w:pPr>
            <w:r>
              <w:rPr>
                <w:b/>
              </w:rPr>
              <w:t>Revision to Subpart 611.03.02</w:t>
            </w:r>
          </w:p>
        </w:tc>
      </w:tr>
      <w:tr w:rsidR="00EC3235" w:rsidRPr="004D5D36" w14:paraId="3633EF52" w14:textId="77777777" w:rsidTr="00A15E18">
        <w:trPr>
          <w:trHeight w:val="315"/>
          <w:hidden/>
        </w:trPr>
        <w:tc>
          <w:tcPr>
            <w:tcW w:w="1539" w:type="dxa"/>
            <w:tcBorders>
              <w:top w:val="nil"/>
              <w:left w:val="nil"/>
              <w:bottom w:val="nil"/>
              <w:right w:val="nil"/>
            </w:tcBorders>
            <w:vAlign w:val="center"/>
          </w:tcPr>
          <w:p w14:paraId="4FAB58C9" w14:textId="5444F2CD" w:rsidR="00EC3235" w:rsidRPr="00634A15" w:rsidRDefault="00EC3235" w:rsidP="00EC3235">
            <w:pPr>
              <w:pStyle w:val="HiddenTextSpec"/>
              <w:jc w:val="left"/>
              <w:rPr>
                <w:b/>
              </w:rPr>
            </w:pPr>
            <w:r>
              <w:rPr>
                <w:b/>
              </w:rPr>
              <w:t>May 27, 2022</w:t>
            </w:r>
          </w:p>
        </w:tc>
        <w:tc>
          <w:tcPr>
            <w:tcW w:w="1482" w:type="dxa"/>
            <w:tcBorders>
              <w:top w:val="nil"/>
              <w:left w:val="nil"/>
              <w:bottom w:val="nil"/>
              <w:right w:val="nil"/>
            </w:tcBorders>
            <w:vAlign w:val="center"/>
          </w:tcPr>
          <w:p w14:paraId="7B79E624" w14:textId="493ADA36" w:rsidR="00EC3235" w:rsidRPr="00634A15" w:rsidRDefault="00EC3235" w:rsidP="00EC3235">
            <w:pPr>
              <w:pStyle w:val="HiddenTextSpec"/>
              <w:jc w:val="left"/>
              <w:rPr>
                <w:b/>
              </w:rPr>
            </w:pPr>
            <w:r>
              <w:rPr>
                <w:b/>
              </w:rPr>
              <w:t>BDC22S-05</w:t>
            </w:r>
          </w:p>
        </w:tc>
        <w:tc>
          <w:tcPr>
            <w:tcW w:w="7020" w:type="dxa"/>
            <w:tcBorders>
              <w:top w:val="nil"/>
              <w:left w:val="nil"/>
              <w:bottom w:val="nil"/>
              <w:right w:val="nil"/>
            </w:tcBorders>
            <w:vAlign w:val="center"/>
          </w:tcPr>
          <w:p w14:paraId="0E7EEC17" w14:textId="09F5EDEB" w:rsidR="00EC3235" w:rsidRPr="000D5C93" w:rsidRDefault="00EC3235" w:rsidP="00EC3235">
            <w:pPr>
              <w:pStyle w:val="HiddenTextSpec"/>
              <w:jc w:val="left"/>
              <w:rPr>
                <w:b/>
                <w:bCs/>
              </w:rPr>
            </w:pPr>
            <w:r>
              <w:rPr>
                <w:b/>
                <w:bCs/>
              </w:rPr>
              <w:t xml:space="preserve">Revision to </w:t>
            </w:r>
            <w:r w:rsidRPr="000D5C93">
              <w:rPr>
                <w:b/>
                <w:bCs/>
              </w:rPr>
              <w:t>Subparts 201.03.01 and 201.03.02</w:t>
            </w:r>
          </w:p>
        </w:tc>
      </w:tr>
      <w:tr w:rsidR="00EC3235" w:rsidRPr="004D5D36" w14:paraId="6D54B29E" w14:textId="77777777" w:rsidTr="00A15E18">
        <w:trPr>
          <w:trHeight w:val="315"/>
          <w:hidden/>
        </w:trPr>
        <w:tc>
          <w:tcPr>
            <w:tcW w:w="1539" w:type="dxa"/>
            <w:tcBorders>
              <w:top w:val="nil"/>
              <w:left w:val="nil"/>
              <w:bottom w:val="nil"/>
              <w:right w:val="nil"/>
            </w:tcBorders>
            <w:vAlign w:val="center"/>
          </w:tcPr>
          <w:p w14:paraId="7D102E70" w14:textId="4728B7F6" w:rsidR="00EC3235" w:rsidRPr="00634A15" w:rsidRDefault="00EC3235" w:rsidP="00EC3235">
            <w:pPr>
              <w:pStyle w:val="HiddenTextSpec"/>
              <w:jc w:val="left"/>
              <w:rPr>
                <w:b/>
              </w:rPr>
            </w:pPr>
            <w:r>
              <w:rPr>
                <w:b/>
              </w:rPr>
              <w:t>May 13, 2022</w:t>
            </w:r>
          </w:p>
        </w:tc>
        <w:tc>
          <w:tcPr>
            <w:tcW w:w="1482" w:type="dxa"/>
            <w:tcBorders>
              <w:top w:val="nil"/>
              <w:left w:val="nil"/>
              <w:bottom w:val="nil"/>
              <w:right w:val="nil"/>
            </w:tcBorders>
            <w:vAlign w:val="center"/>
          </w:tcPr>
          <w:p w14:paraId="70D271ED" w14:textId="17D18B05" w:rsidR="00EC3235" w:rsidRPr="00634A15" w:rsidRDefault="00EC3235" w:rsidP="00EC3235">
            <w:pPr>
              <w:pStyle w:val="HiddenTextSpec"/>
              <w:jc w:val="left"/>
              <w:rPr>
                <w:b/>
              </w:rPr>
            </w:pPr>
            <w:r>
              <w:rPr>
                <w:b/>
              </w:rPr>
              <w:t>BDC22S-04</w:t>
            </w:r>
          </w:p>
        </w:tc>
        <w:tc>
          <w:tcPr>
            <w:tcW w:w="7020" w:type="dxa"/>
            <w:tcBorders>
              <w:top w:val="nil"/>
              <w:left w:val="nil"/>
              <w:bottom w:val="nil"/>
              <w:right w:val="nil"/>
            </w:tcBorders>
            <w:vAlign w:val="center"/>
          </w:tcPr>
          <w:p w14:paraId="54697906" w14:textId="511F45AD" w:rsidR="00EC3235" w:rsidRPr="00634A15" w:rsidRDefault="00EC3235" w:rsidP="00EC3235">
            <w:pPr>
              <w:pStyle w:val="HiddenTextSpec"/>
              <w:jc w:val="left"/>
              <w:rPr>
                <w:b/>
              </w:rPr>
            </w:pPr>
            <w:r>
              <w:rPr>
                <w:b/>
                <w:bCs/>
              </w:rPr>
              <w:t xml:space="preserve">Revision to </w:t>
            </w:r>
            <w:r w:rsidRPr="00F418AB">
              <w:rPr>
                <w:b/>
                <w:bCs/>
              </w:rPr>
              <w:t>Subparts 159.02.01 and 401.02.01, &amp; Section 902</w:t>
            </w:r>
            <w:r>
              <w:rPr>
                <w:b/>
                <w:bCs/>
              </w:rPr>
              <w:t xml:space="preserve"> and </w:t>
            </w:r>
            <w:r w:rsidRPr="00F418AB">
              <w:rPr>
                <w:b/>
                <w:bCs/>
              </w:rPr>
              <w:t>Subsection 65X.02</w:t>
            </w:r>
            <w:r>
              <w:rPr>
                <w:b/>
                <w:bCs/>
              </w:rPr>
              <w:t xml:space="preserve"> </w:t>
            </w:r>
            <w:r>
              <w:rPr>
                <w:b/>
              </w:rPr>
              <w:t>(SI2019)</w:t>
            </w:r>
          </w:p>
        </w:tc>
      </w:tr>
      <w:tr w:rsidR="00EC3235" w:rsidRPr="004D5D36" w14:paraId="6FCE9BB9" w14:textId="77777777" w:rsidTr="00A15E18">
        <w:trPr>
          <w:trHeight w:val="315"/>
          <w:hidden/>
        </w:trPr>
        <w:tc>
          <w:tcPr>
            <w:tcW w:w="1539" w:type="dxa"/>
            <w:tcBorders>
              <w:top w:val="nil"/>
              <w:left w:val="nil"/>
              <w:bottom w:val="nil"/>
              <w:right w:val="nil"/>
            </w:tcBorders>
            <w:vAlign w:val="center"/>
          </w:tcPr>
          <w:p w14:paraId="0F3B6401" w14:textId="6B70BBEF" w:rsidR="00EC3235" w:rsidRPr="00634A15" w:rsidRDefault="00EC3235" w:rsidP="00EC3235">
            <w:pPr>
              <w:pStyle w:val="HiddenTextSpec"/>
              <w:jc w:val="left"/>
              <w:rPr>
                <w:b/>
              </w:rPr>
            </w:pPr>
            <w:r>
              <w:rPr>
                <w:b/>
              </w:rPr>
              <w:t>May 12, 2022</w:t>
            </w:r>
          </w:p>
        </w:tc>
        <w:tc>
          <w:tcPr>
            <w:tcW w:w="1482" w:type="dxa"/>
            <w:tcBorders>
              <w:top w:val="nil"/>
              <w:left w:val="nil"/>
              <w:bottom w:val="nil"/>
              <w:right w:val="nil"/>
            </w:tcBorders>
            <w:vAlign w:val="center"/>
          </w:tcPr>
          <w:p w14:paraId="7478425E" w14:textId="1F6AA28C" w:rsidR="00EC3235" w:rsidRPr="00634A15" w:rsidRDefault="00EC3235" w:rsidP="00EC3235">
            <w:pPr>
              <w:pStyle w:val="HiddenTextSpec"/>
              <w:jc w:val="left"/>
              <w:rPr>
                <w:b/>
              </w:rPr>
            </w:pPr>
            <w:r>
              <w:rPr>
                <w:b/>
              </w:rPr>
              <w:t>BDC21S-20</w:t>
            </w:r>
          </w:p>
        </w:tc>
        <w:tc>
          <w:tcPr>
            <w:tcW w:w="7020" w:type="dxa"/>
            <w:tcBorders>
              <w:top w:val="nil"/>
              <w:left w:val="nil"/>
              <w:bottom w:val="nil"/>
              <w:right w:val="nil"/>
            </w:tcBorders>
            <w:vAlign w:val="center"/>
          </w:tcPr>
          <w:p w14:paraId="4496FF58" w14:textId="090A746B" w:rsidR="00EC3235" w:rsidRPr="00634A15" w:rsidRDefault="00EC3235" w:rsidP="00EC3235">
            <w:pPr>
              <w:pStyle w:val="HiddenTextSpec"/>
              <w:jc w:val="left"/>
              <w:rPr>
                <w:b/>
              </w:rPr>
            </w:pPr>
            <w:r>
              <w:rPr>
                <w:b/>
              </w:rPr>
              <w:t>Revision to Subpart 701.03.15 and Subpart 701.03.15 (SI2019)</w:t>
            </w:r>
          </w:p>
        </w:tc>
      </w:tr>
      <w:tr w:rsidR="00EC3235" w:rsidRPr="004D5D36" w14:paraId="7755ED72" w14:textId="77777777" w:rsidTr="00A15E18">
        <w:trPr>
          <w:trHeight w:val="315"/>
          <w:hidden/>
        </w:trPr>
        <w:tc>
          <w:tcPr>
            <w:tcW w:w="1539" w:type="dxa"/>
            <w:tcBorders>
              <w:top w:val="nil"/>
              <w:left w:val="nil"/>
              <w:bottom w:val="nil"/>
              <w:right w:val="nil"/>
            </w:tcBorders>
            <w:vAlign w:val="center"/>
          </w:tcPr>
          <w:p w14:paraId="3BE33FA5" w14:textId="68F3BC1A" w:rsidR="00EC3235" w:rsidRPr="00634A15" w:rsidRDefault="00EC3235" w:rsidP="00EC3235">
            <w:pPr>
              <w:pStyle w:val="HiddenTextSpec"/>
              <w:jc w:val="left"/>
              <w:rPr>
                <w:b/>
              </w:rPr>
            </w:pPr>
            <w:r>
              <w:rPr>
                <w:b/>
              </w:rPr>
              <w:t>APR 22, 2022</w:t>
            </w:r>
          </w:p>
        </w:tc>
        <w:tc>
          <w:tcPr>
            <w:tcW w:w="1482" w:type="dxa"/>
            <w:tcBorders>
              <w:top w:val="nil"/>
              <w:left w:val="nil"/>
              <w:bottom w:val="nil"/>
              <w:right w:val="nil"/>
            </w:tcBorders>
            <w:vAlign w:val="center"/>
          </w:tcPr>
          <w:p w14:paraId="180D719D" w14:textId="7A0D92D7" w:rsidR="00EC3235" w:rsidRPr="00634A15" w:rsidRDefault="00EC3235" w:rsidP="00EC3235">
            <w:pPr>
              <w:pStyle w:val="HiddenTextSpec"/>
              <w:jc w:val="left"/>
              <w:rPr>
                <w:b/>
              </w:rPr>
            </w:pPr>
            <w:r>
              <w:rPr>
                <w:b/>
              </w:rPr>
              <w:t>BDC22S-01</w:t>
            </w:r>
          </w:p>
        </w:tc>
        <w:tc>
          <w:tcPr>
            <w:tcW w:w="7020" w:type="dxa"/>
            <w:tcBorders>
              <w:top w:val="nil"/>
              <w:left w:val="nil"/>
              <w:bottom w:val="nil"/>
              <w:right w:val="nil"/>
            </w:tcBorders>
            <w:vAlign w:val="center"/>
          </w:tcPr>
          <w:p w14:paraId="56CC5140" w14:textId="459A4D43" w:rsidR="00EC3235" w:rsidRPr="00634A15" w:rsidRDefault="00EC3235" w:rsidP="00EC3235">
            <w:pPr>
              <w:pStyle w:val="HiddenTextSpec"/>
              <w:jc w:val="left"/>
              <w:rPr>
                <w:b/>
              </w:rPr>
            </w:pPr>
            <w:r>
              <w:rPr>
                <w:b/>
              </w:rPr>
              <w:t>Revision to Subpart 159.03.02 and Subsection 1001.03</w:t>
            </w:r>
          </w:p>
        </w:tc>
      </w:tr>
      <w:tr w:rsidR="00EC3235" w:rsidRPr="004D5D36" w14:paraId="548C282E" w14:textId="77777777" w:rsidTr="00A15E18">
        <w:trPr>
          <w:trHeight w:val="315"/>
          <w:hidden/>
        </w:trPr>
        <w:tc>
          <w:tcPr>
            <w:tcW w:w="1539" w:type="dxa"/>
            <w:tcBorders>
              <w:top w:val="nil"/>
              <w:left w:val="nil"/>
              <w:bottom w:val="nil"/>
              <w:right w:val="nil"/>
            </w:tcBorders>
            <w:vAlign w:val="center"/>
          </w:tcPr>
          <w:p w14:paraId="19A0B1C5" w14:textId="3E4FFC4F" w:rsidR="00EC3235" w:rsidRPr="00634A15" w:rsidRDefault="00EC3235" w:rsidP="00EC3235">
            <w:pPr>
              <w:pStyle w:val="HiddenTextSpec"/>
              <w:jc w:val="left"/>
              <w:rPr>
                <w:b/>
              </w:rPr>
            </w:pPr>
            <w:r>
              <w:rPr>
                <w:b/>
              </w:rPr>
              <w:t xml:space="preserve">Apr 21, </w:t>
            </w:r>
            <w:r w:rsidR="00156643">
              <w:rPr>
                <w:b/>
              </w:rPr>
              <w:t>2022</w:t>
            </w:r>
          </w:p>
        </w:tc>
        <w:tc>
          <w:tcPr>
            <w:tcW w:w="1482" w:type="dxa"/>
            <w:tcBorders>
              <w:top w:val="nil"/>
              <w:left w:val="nil"/>
              <w:bottom w:val="nil"/>
              <w:right w:val="nil"/>
            </w:tcBorders>
            <w:vAlign w:val="center"/>
          </w:tcPr>
          <w:p w14:paraId="44D08644" w14:textId="77777777" w:rsidR="00EC3235" w:rsidRPr="00634A15" w:rsidRDefault="00EC3235" w:rsidP="00EC3235">
            <w:pPr>
              <w:pStyle w:val="HiddenTextSpec"/>
              <w:jc w:val="left"/>
              <w:rPr>
                <w:b/>
              </w:rPr>
            </w:pPr>
          </w:p>
        </w:tc>
        <w:tc>
          <w:tcPr>
            <w:tcW w:w="7020" w:type="dxa"/>
            <w:tcBorders>
              <w:top w:val="nil"/>
              <w:left w:val="nil"/>
              <w:bottom w:val="nil"/>
              <w:right w:val="nil"/>
            </w:tcBorders>
            <w:vAlign w:val="center"/>
          </w:tcPr>
          <w:p w14:paraId="0EBBC549" w14:textId="3F983021" w:rsidR="00EC3235" w:rsidRPr="00634A15" w:rsidRDefault="00EC3235" w:rsidP="00EC3235">
            <w:pPr>
              <w:pStyle w:val="HiddenTextSpec"/>
              <w:jc w:val="left"/>
              <w:rPr>
                <w:b/>
              </w:rPr>
            </w:pPr>
            <w:r>
              <w:rPr>
                <w:b/>
              </w:rPr>
              <w:t>Revision to Subsection 108.01 (2)c and Subpart 151.03.01</w:t>
            </w:r>
          </w:p>
        </w:tc>
      </w:tr>
      <w:tr w:rsidR="00EC3235" w:rsidRPr="004D5D36" w14:paraId="314A1DC8" w14:textId="77777777" w:rsidTr="00A15E18">
        <w:trPr>
          <w:trHeight w:val="315"/>
          <w:hidden/>
        </w:trPr>
        <w:tc>
          <w:tcPr>
            <w:tcW w:w="1539" w:type="dxa"/>
            <w:tcBorders>
              <w:top w:val="nil"/>
              <w:left w:val="nil"/>
              <w:bottom w:val="nil"/>
              <w:right w:val="nil"/>
            </w:tcBorders>
            <w:vAlign w:val="center"/>
          </w:tcPr>
          <w:p w14:paraId="01CE4357" w14:textId="4B080F20" w:rsidR="00EC3235" w:rsidRPr="00634A15" w:rsidRDefault="00EC3235" w:rsidP="00EC3235">
            <w:pPr>
              <w:pStyle w:val="HiddenTextSpec"/>
              <w:jc w:val="left"/>
              <w:rPr>
                <w:b/>
              </w:rPr>
            </w:pPr>
            <w:r>
              <w:rPr>
                <w:b/>
              </w:rPr>
              <w:t>MAR 21, 2022</w:t>
            </w:r>
          </w:p>
        </w:tc>
        <w:tc>
          <w:tcPr>
            <w:tcW w:w="1482" w:type="dxa"/>
            <w:tcBorders>
              <w:top w:val="nil"/>
              <w:left w:val="nil"/>
              <w:bottom w:val="nil"/>
              <w:right w:val="nil"/>
            </w:tcBorders>
            <w:vAlign w:val="center"/>
          </w:tcPr>
          <w:p w14:paraId="60FA04B8" w14:textId="08BD1B32" w:rsidR="00EC3235" w:rsidRPr="00634A15" w:rsidRDefault="00EC3235" w:rsidP="00EC3235">
            <w:pPr>
              <w:pStyle w:val="HiddenTextSpec"/>
              <w:jc w:val="left"/>
              <w:rPr>
                <w:b/>
              </w:rPr>
            </w:pPr>
            <w:r>
              <w:rPr>
                <w:b/>
              </w:rPr>
              <w:t>BDC21S-13</w:t>
            </w:r>
          </w:p>
        </w:tc>
        <w:tc>
          <w:tcPr>
            <w:tcW w:w="7020" w:type="dxa"/>
            <w:tcBorders>
              <w:top w:val="nil"/>
              <w:left w:val="nil"/>
              <w:bottom w:val="nil"/>
              <w:right w:val="nil"/>
            </w:tcBorders>
            <w:vAlign w:val="center"/>
          </w:tcPr>
          <w:p w14:paraId="7293F5D0" w14:textId="05861ECB" w:rsidR="00EC3235" w:rsidRPr="00634A15" w:rsidRDefault="00EC3235" w:rsidP="00EC3235">
            <w:pPr>
              <w:pStyle w:val="HiddenTextSpec"/>
              <w:jc w:val="left"/>
              <w:rPr>
                <w:b/>
              </w:rPr>
            </w:pPr>
            <w:r>
              <w:rPr>
                <w:b/>
              </w:rPr>
              <w:t>Revision to Subsection 913.04</w:t>
            </w:r>
          </w:p>
        </w:tc>
      </w:tr>
      <w:tr w:rsidR="00EC3235" w:rsidRPr="004D5D36" w14:paraId="7E39ECEF" w14:textId="77777777" w:rsidTr="00A15E18">
        <w:trPr>
          <w:trHeight w:val="315"/>
          <w:hidden/>
        </w:trPr>
        <w:tc>
          <w:tcPr>
            <w:tcW w:w="1539" w:type="dxa"/>
            <w:tcBorders>
              <w:top w:val="nil"/>
              <w:left w:val="nil"/>
              <w:bottom w:val="nil"/>
              <w:right w:val="nil"/>
            </w:tcBorders>
            <w:vAlign w:val="center"/>
          </w:tcPr>
          <w:p w14:paraId="3AD7B8FC" w14:textId="22C5C4A0" w:rsidR="00EC3235" w:rsidRPr="00634A15" w:rsidRDefault="00EC3235" w:rsidP="00EC3235">
            <w:pPr>
              <w:pStyle w:val="HiddenTextSpec"/>
              <w:jc w:val="left"/>
              <w:rPr>
                <w:b/>
              </w:rPr>
            </w:pPr>
            <w:r>
              <w:rPr>
                <w:b/>
              </w:rPr>
              <w:t>Mar 04, 2022</w:t>
            </w:r>
          </w:p>
        </w:tc>
        <w:tc>
          <w:tcPr>
            <w:tcW w:w="1482" w:type="dxa"/>
            <w:tcBorders>
              <w:top w:val="nil"/>
              <w:left w:val="nil"/>
              <w:bottom w:val="nil"/>
              <w:right w:val="nil"/>
            </w:tcBorders>
            <w:vAlign w:val="center"/>
          </w:tcPr>
          <w:p w14:paraId="00E05DDD" w14:textId="4BE71681" w:rsidR="00EC3235" w:rsidRPr="00634A15" w:rsidRDefault="00EC3235" w:rsidP="00EC3235">
            <w:pPr>
              <w:pStyle w:val="HiddenTextSpec"/>
              <w:jc w:val="left"/>
              <w:rPr>
                <w:b/>
              </w:rPr>
            </w:pPr>
            <w:r>
              <w:rPr>
                <w:b/>
              </w:rPr>
              <w:t>BDC21S-16</w:t>
            </w:r>
          </w:p>
        </w:tc>
        <w:tc>
          <w:tcPr>
            <w:tcW w:w="7020" w:type="dxa"/>
            <w:tcBorders>
              <w:top w:val="nil"/>
              <w:left w:val="nil"/>
              <w:bottom w:val="nil"/>
              <w:right w:val="nil"/>
            </w:tcBorders>
            <w:vAlign w:val="center"/>
          </w:tcPr>
          <w:p w14:paraId="3A7D913F" w14:textId="572D66F3" w:rsidR="00EC3235" w:rsidRPr="00634A15" w:rsidRDefault="00EC3235" w:rsidP="00EC3235">
            <w:pPr>
              <w:pStyle w:val="HiddenTextSpec"/>
              <w:jc w:val="left"/>
              <w:rPr>
                <w:b/>
              </w:rPr>
            </w:pPr>
            <w:r>
              <w:rPr>
                <w:b/>
              </w:rPr>
              <w:t>Revision to State Funded Project Attachment 1, 2 &amp; 3 (SI2019)</w:t>
            </w:r>
          </w:p>
        </w:tc>
      </w:tr>
      <w:tr w:rsidR="00EC3235" w:rsidRPr="004D5D36" w14:paraId="4CB9F80F" w14:textId="77777777" w:rsidTr="00A15E18">
        <w:trPr>
          <w:trHeight w:val="315"/>
          <w:hidden/>
        </w:trPr>
        <w:tc>
          <w:tcPr>
            <w:tcW w:w="1539" w:type="dxa"/>
            <w:tcBorders>
              <w:top w:val="nil"/>
              <w:left w:val="nil"/>
              <w:bottom w:val="nil"/>
              <w:right w:val="nil"/>
            </w:tcBorders>
            <w:vAlign w:val="center"/>
          </w:tcPr>
          <w:p w14:paraId="1F0AD945" w14:textId="50E395B7" w:rsidR="00EC3235" w:rsidRPr="00634A15" w:rsidRDefault="00EC3235" w:rsidP="00EC3235">
            <w:pPr>
              <w:pStyle w:val="HiddenTextSpec"/>
              <w:jc w:val="left"/>
              <w:rPr>
                <w:b/>
              </w:rPr>
            </w:pPr>
            <w:r>
              <w:rPr>
                <w:b/>
              </w:rPr>
              <w:t>Jan 21, 2022</w:t>
            </w:r>
          </w:p>
        </w:tc>
        <w:tc>
          <w:tcPr>
            <w:tcW w:w="1482" w:type="dxa"/>
            <w:tcBorders>
              <w:top w:val="nil"/>
              <w:left w:val="nil"/>
              <w:bottom w:val="nil"/>
              <w:right w:val="nil"/>
            </w:tcBorders>
            <w:vAlign w:val="center"/>
          </w:tcPr>
          <w:p w14:paraId="7E3DFDA9" w14:textId="66C6DBD4" w:rsidR="00EC3235" w:rsidRPr="00634A15" w:rsidRDefault="00EC3235" w:rsidP="00EC3235">
            <w:pPr>
              <w:pStyle w:val="HiddenTextSpec"/>
              <w:jc w:val="left"/>
              <w:rPr>
                <w:b/>
              </w:rPr>
            </w:pPr>
            <w:r>
              <w:rPr>
                <w:b/>
              </w:rPr>
              <w:t>BDC21S-15</w:t>
            </w:r>
          </w:p>
        </w:tc>
        <w:tc>
          <w:tcPr>
            <w:tcW w:w="7020" w:type="dxa"/>
            <w:tcBorders>
              <w:top w:val="nil"/>
              <w:left w:val="nil"/>
              <w:bottom w:val="nil"/>
              <w:right w:val="nil"/>
            </w:tcBorders>
            <w:vAlign w:val="center"/>
          </w:tcPr>
          <w:p w14:paraId="2B39352E" w14:textId="7ECF4C70" w:rsidR="00EC3235" w:rsidRPr="00634A15" w:rsidRDefault="00EC3235" w:rsidP="00EC3235">
            <w:pPr>
              <w:pStyle w:val="HiddenTextSpec"/>
              <w:jc w:val="left"/>
              <w:rPr>
                <w:b/>
              </w:rPr>
            </w:pPr>
            <w:r>
              <w:rPr>
                <w:b/>
              </w:rPr>
              <w:t>Revision to Subpart 610.03.07</w:t>
            </w:r>
          </w:p>
        </w:tc>
      </w:tr>
      <w:tr w:rsidR="00EC3235" w:rsidRPr="004D5D36" w14:paraId="2ED25089" w14:textId="77777777" w:rsidTr="00A15E18">
        <w:trPr>
          <w:trHeight w:val="315"/>
          <w:hidden/>
        </w:trPr>
        <w:tc>
          <w:tcPr>
            <w:tcW w:w="1539" w:type="dxa"/>
            <w:tcBorders>
              <w:top w:val="nil"/>
              <w:left w:val="nil"/>
              <w:bottom w:val="nil"/>
              <w:right w:val="nil"/>
            </w:tcBorders>
            <w:vAlign w:val="center"/>
          </w:tcPr>
          <w:p w14:paraId="0A3A5AA5" w14:textId="385C7CC7" w:rsidR="00EC3235" w:rsidRPr="00634A15" w:rsidRDefault="00EC3235" w:rsidP="00EC3235">
            <w:pPr>
              <w:pStyle w:val="HiddenTextSpec"/>
              <w:jc w:val="left"/>
              <w:rPr>
                <w:b/>
              </w:rPr>
            </w:pPr>
            <w:r>
              <w:rPr>
                <w:b/>
              </w:rPr>
              <w:t>Jan 20, 2022</w:t>
            </w:r>
          </w:p>
        </w:tc>
        <w:tc>
          <w:tcPr>
            <w:tcW w:w="1482" w:type="dxa"/>
            <w:tcBorders>
              <w:top w:val="nil"/>
              <w:left w:val="nil"/>
              <w:bottom w:val="nil"/>
              <w:right w:val="nil"/>
            </w:tcBorders>
            <w:vAlign w:val="center"/>
          </w:tcPr>
          <w:p w14:paraId="7BB41094" w14:textId="11470591" w:rsidR="00EC3235" w:rsidRPr="00634A15" w:rsidRDefault="00EC3235" w:rsidP="00EC3235">
            <w:pPr>
              <w:pStyle w:val="HiddenTextSpec"/>
              <w:jc w:val="left"/>
              <w:rPr>
                <w:b/>
              </w:rPr>
            </w:pPr>
            <w:r>
              <w:rPr>
                <w:b/>
              </w:rPr>
              <w:t>BDC21S-19</w:t>
            </w:r>
          </w:p>
        </w:tc>
        <w:tc>
          <w:tcPr>
            <w:tcW w:w="7020" w:type="dxa"/>
            <w:tcBorders>
              <w:top w:val="nil"/>
              <w:left w:val="nil"/>
              <w:bottom w:val="nil"/>
              <w:right w:val="nil"/>
            </w:tcBorders>
            <w:vAlign w:val="center"/>
          </w:tcPr>
          <w:p w14:paraId="45ECF726" w14:textId="4A3399A9" w:rsidR="00EC3235" w:rsidRPr="00634A15" w:rsidRDefault="00EC3235" w:rsidP="00EC3235">
            <w:pPr>
              <w:pStyle w:val="HiddenTextSpec"/>
              <w:jc w:val="left"/>
              <w:rPr>
                <w:b/>
              </w:rPr>
            </w:pPr>
            <w:r>
              <w:rPr>
                <w:b/>
              </w:rPr>
              <w:t>Revision to Subpart 401.03.01 and Subpart 401.03.01 (SI2019)</w:t>
            </w:r>
          </w:p>
        </w:tc>
      </w:tr>
      <w:tr w:rsidR="00EC3235" w:rsidRPr="004D5D36" w14:paraId="077837AF" w14:textId="77777777" w:rsidTr="00A15E18">
        <w:trPr>
          <w:trHeight w:val="315"/>
          <w:hidden/>
        </w:trPr>
        <w:tc>
          <w:tcPr>
            <w:tcW w:w="1539" w:type="dxa"/>
            <w:tcBorders>
              <w:top w:val="nil"/>
              <w:left w:val="nil"/>
              <w:bottom w:val="nil"/>
              <w:right w:val="nil"/>
            </w:tcBorders>
            <w:vAlign w:val="center"/>
          </w:tcPr>
          <w:p w14:paraId="23C7CD0C" w14:textId="1084FBC8" w:rsidR="00EC3235" w:rsidRPr="00634A15" w:rsidRDefault="00EC3235" w:rsidP="00EC3235">
            <w:pPr>
              <w:pStyle w:val="HiddenTextSpec"/>
              <w:jc w:val="left"/>
              <w:rPr>
                <w:b/>
              </w:rPr>
            </w:pPr>
            <w:r>
              <w:rPr>
                <w:b/>
              </w:rPr>
              <w:t>DEC 30 2021</w:t>
            </w:r>
          </w:p>
        </w:tc>
        <w:tc>
          <w:tcPr>
            <w:tcW w:w="1482" w:type="dxa"/>
            <w:tcBorders>
              <w:top w:val="nil"/>
              <w:left w:val="nil"/>
              <w:bottom w:val="nil"/>
              <w:right w:val="nil"/>
            </w:tcBorders>
            <w:vAlign w:val="center"/>
          </w:tcPr>
          <w:p w14:paraId="4311FDC8" w14:textId="1944F626" w:rsidR="00EC3235" w:rsidRPr="00634A15" w:rsidRDefault="00EC3235" w:rsidP="00EC3235">
            <w:pPr>
              <w:pStyle w:val="HiddenTextSpec"/>
              <w:jc w:val="left"/>
              <w:rPr>
                <w:b/>
              </w:rPr>
            </w:pPr>
            <w:r>
              <w:rPr>
                <w:b/>
              </w:rPr>
              <w:t>BDC21S-14</w:t>
            </w:r>
          </w:p>
        </w:tc>
        <w:tc>
          <w:tcPr>
            <w:tcW w:w="7020" w:type="dxa"/>
            <w:tcBorders>
              <w:top w:val="nil"/>
              <w:left w:val="nil"/>
              <w:bottom w:val="nil"/>
              <w:right w:val="nil"/>
            </w:tcBorders>
            <w:vAlign w:val="center"/>
          </w:tcPr>
          <w:p w14:paraId="2441B2E1" w14:textId="61C64DD2" w:rsidR="00EC3235" w:rsidRPr="00634A15" w:rsidRDefault="00EC3235" w:rsidP="00EC3235">
            <w:pPr>
              <w:pStyle w:val="HiddenTextSpec"/>
              <w:jc w:val="left"/>
              <w:rPr>
                <w:b/>
              </w:rPr>
            </w:pPr>
            <w:r>
              <w:rPr>
                <w:b/>
              </w:rPr>
              <w:t>Revision to Subsection 902.05</w:t>
            </w:r>
          </w:p>
        </w:tc>
      </w:tr>
      <w:tr w:rsidR="00EC3235" w:rsidRPr="004D5D36" w14:paraId="18717390" w14:textId="77777777" w:rsidTr="00A15E18">
        <w:trPr>
          <w:trHeight w:val="315"/>
          <w:hidden/>
        </w:trPr>
        <w:tc>
          <w:tcPr>
            <w:tcW w:w="1539" w:type="dxa"/>
            <w:tcBorders>
              <w:top w:val="nil"/>
              <w:left w:val="nil"/>
              <w:bottom w:val="nil"/>
              <w:right w:val="nil"/>
            </w:tcBorders>
            <w:vAlign w:val="center"/>
          </w:tcPr>
          <w:p w14:paraId="698D6EC1" w14:textId="03EF4260" w:rsidR="00EC3235" w:rsidRPr="00634A15" w:rsidRDefault="00EC3235" w:rsidP="00EC3235">
            <w:pPr>
              <w:pStyle w:val="HiddenTextSpec"/>
              <w:jc w:val="left"/>
              <w:rPr>
                <w:b/>
              </w:rPr>
            </w:pPr>
            <w:r>
              <w:rPr>
                <w:b/>
              </w:rPr>
              <w:t>DEC 10 2021</w:t>
            </w:r>
          </w:p>
        </w:tc>
        <w:tc>
          <w:tcPr>
            <w:tcW w:w="1482" w:type="dxa"/>
            <w:tcBorders>
              <w:top w:val="nil"/>
              <w:left w:val="nil"/>
              <w:bottom w:val="nil"/>
              <w:right w:val="nil"/>
            </w:tcBorders>
            <w:vAlign w:val="center"/>
          </w:tcPr>
          <w:p w14:paraId="71DEDFC5" w14:textId="5AE4B728" w:rsidR="00EC3235" w:rsidRPr="00634A15" w:rsidRDefault="00EC3235" w:rsidP="00EC3235">
            <w:pPr>
              <w:pStyle w:val="HiddenTextSpec"/>
              <w:jc w:val="left"/>
              <w:rPr>
                <w:b/>
              </w:rPr>
            </w:pPr>
            <w:r>
              <w:rPr>
                <w:b/>
              </w:rPr>
              <w:t>BDC21S-17</w:t>
            </w:r>
          </w:p>
        </w:tc>
        <w:tc>
          <w:tcPr>
            <w:tcW w:w="7020" w:type="dxa"/>
            <w:tcBorders>
              <w:top w:val="nil"/>
              <w:left w:val="nil"/>
              <w:bottom w:val="nil"/>
              <w:right w:val="nil"/>
            </w:tcBorders>
            <w:vAlign w:val="center"/>
          </w:tcPr>
          <w:p w14:paraId="0E3B6A80" w14:textId="20FA65D2" w:rsidR="00EC3235" w:rsidRPr="00634A15" w:rsidRDefault="00EC3235" w:rsidP="00EC3235">
            <w:pPr>
              <w:pStyle w:val="HiddenTextSpec"/>
              <w:jc w:val="left"/>
              <w:rPr>
                <w:b/>
              </w:rPr>
            </w:pPr>
            <w:r>
              <w:rPr>
                <w:b/>
              </w:rPr>
              <w:t>Revision to Subpart 159.03.08</w:t>
            </w:r>
          </w:p>
        </w:tc>
      </w:tr>
      <w:tr w:rsidR="00EC3235" w:rsidRPr="004D5D36" w14:paraId="49E5BDFD" w14:textId="77777777" w:rsidTr="00A15E18">
        <w:trPr>
          <w:trHeight w:val="315"/>
          <w:hidden/>
        </w:trPr>
        <w:tc>
          <w:tcPr>
            <w:tcW w:w="1539" w:type="dxa"/>
            <w:tcBorders>
              <w:top w:val="nil"/>
              <w:left w:val="nil"/>
              <w:bottom w:val="nil"/>
              <w:right w:val="nil"/>
            </w:tcBorders>
            <w:vAlign w:val="center"/>
          </w:tcPr>
          <w:p w14:paraId="05A27A55" w14:textId="23C06547" w:rsidR="00EC3235" w:rsidRPr="00634A15" w:rsidRDefault="00EC3235" w:rsidP="00EC3235">
            <w:pPr>
              <w:pStyle w:val="HiddenTextSpec"/>
              <w:jc w:val="left"/>
              <w:rPr>
                <w:b/>
              </w:rPr>
            </w:pPr>
            <w:r>
              <w:rPr>
                <w:b/>
              </w:rPr>
              <w:t>Nov 18 2021</w:t>
            </w:r>
          </w:p>
        </w:tc>
        <w:tc>
          <w:tcPr>
            <w:tcW w:w="1482" w:type="dxa"/>
            <w:tcBorders>
              <w:top w:val="nil"/>
              <w:left w:val="nil"/>
              <w:bottom w:val="nil"/>
              <w:right w:val="nil"/>
            </w:tcBorders>
            <w:vAlign w:val="center"/>
          </w:tcPr>
          <w:p w14:paraId="453BD516" w14:textId="33EEB549" w:rsidR="00EC3235" w:rsidRPr="00634A15" w:rsidRDefault="00EC3235" w:rsidP="00EC3235">
            <w:pPr>
              <w:pStyle w:val="HiddenTextSpec"/>
              <w:jc w:val="left"/>
              <w:rPr>
                <w:b/>
              </w:rPr>
            </w:pPr>
            <w:r>
              <w:rPr>
                <w:b/>
              </w:rPr>
              <w:t>BDC21S-08</w:t>
            </w:r>
          </w:p>
        </w:tc>
        <w:tc>
          <w:tcPr>
            <w:tcW w:w="7020" w:type="dxa"/>
            <w:tcBorders>
              <w:top w:val="nil"/>
              <w:left w:val="nil"/>
              <w:bottom w:val="nil"/>
              <w:right w:val="nil"/>
            </w:tcBorders>
            <w:vAlign w:val="center"/>
          </w:tcPr>
          <w:p w14:paraId="236A8E67" w14:textId="06B274B5" w:rsidR="00EC3235" w:rsidRPr="00634A15" w:rsidRDefault="00EC3235" w:rsidP="00EC3235">
            <w:pPr>
              <w:pStyle w:val="HiddenTextSpec"/>
              <w:jc w:val="left"/>
              <w:rPr>
                <w:b/>
              </w:rPr>
            </w:pPr>
            <w:r>
              <w:rPr>
                <w:b/>
              </w:rPr>
              <w:t xml:space="preserve">Revision to </w:t>
            </w:r>
            <w:r w:rsidRPr="004F42CE">
              <w:rPr>
                <w:b/>
                <w:bCs/>
              </w:rPr>
              <w:t>Subsection 105.05 &amp; Subparts 507.03.01 and 914.04.03</w:t>
            </w:r>
          </w:p>
        </w:tc>
      </w:tr>
      <w:tr w:rsidR="00EC3235" w:rsidRPr="004D5D36" w14:paraId="7964EFD1" w14:textId="77777777" w:rsidTr="00A15E18">
        <w:trPr>
          <w:trHeight w:val="315"/>
          <w:hidden/>
        </w:trPr>
        <w:tc>
          <w:tcPr>
            <w:tcW w:w="1539" w:type="dxa"/>
            <w:tcBorders>
              <w:top w:val="nil"/>
              <w:left w:val="nil"/>
              <w:bottom w:val="nil"/>
              <w:right w:val="nil"/>
            </w:tcBorders>
            <w:vAlign w:val="center"/>
          </w:tcPr>
          <w:p w14:paraId="793E43F9" w14:textId="759B80A8" w:rsidR="00EC3235" w:rsidRPr="00634A15" w:rsidRDefault="00EC3235" w:rsidP="00EC3235">
            <w:pPr>
              <w:pStyle w:val="HiddenTextSpec"/>
              <w:jc w:val="left"/>
              <w:rPr>
                <w:b/>
              </w:rPr>
            </w:pPr>
            <w:r>
              <w:rPr>
                <w:b/>
              </w:rPr>
              <w:lastRenderedPageBreak/>
              <w:t>Nov 08 2021</w:t>
            </w:r>
          </w:p>
        </w:tc>
        <w:tc>
          <w:tcPr>
            <w:tcW w:w="1482" w:type="dxa"/>
            <w:tcBorders>
              <w:top w:val="nil"/>
              <w:left w:val="nil"/>
              <w:bottom w:val="nil"/>
              <w:right w:val="nil"/>
            </w:tcBorders>
            <w:vAlign w:val="center"/>
          </w:tcPr>
          <w:p w14:paraId="64C2918E" w14:textId="02D2B2F6" w:rsidR="00EC3235" w:rsidRPr="00634A15" w:rsidRDefault="00EC3235" w:rsidP="00EC3235">
            <w:pPr>
              <w:pStyle w:val="HiddenTextSpec"/>
              <w:jc w:val="left"/>
              <w:rPr>
                <w:b/>
              </w:rPr>
            </w:pPr>
            <w:r>
              <w:rPr>
                <w:b/>
              </w:rPr>
              <w:t>BDC21S-18</w:t>
            </w:r>
          </w:p>
        </w:tc>
        <w:tc>
          <w:tcPr>
            <w:tcW w:w="7020" w:type="dxa"/>
            <w:tcBorders>
              <w:top w:val="nil"/>
              <w:left w:val="nil"/>
              <w:bottom w:val="nil"/>
              <w:right w:val="nil"/>
            </w:tcBorders>
            <w:vAlign w:val="center"/>
          </w:tcPr>
          <w:p w14:paraId="1756D638" w14:textId="7FEFF528" w:rsidR="00EC3235" w:rsidRPr="00634A15" w:rsidRDefault="00EC3235" w:rsidP="00EC3235">
            <w:pPr>
              <w:pStyle w:val="HiddenTextSpec"/>
              <w:jc w:val="left"/>
              <w:rPr>
                <w:b/>
              </w:rPr>
            </w:pPr>
            <w:r>
              <w:rPr>
                <w:b/>
              </w:rPr>
              <w:t>Revision to Subpart 157.03.02</w:t>
            </w:r>
          </w:p>
        </w:tc>
      </w:tr>
      <w:tr w:rsidR="00EC3235" w:rsidRPr="004D5D36" w14:paraId="1D2A5060" w14:textId="77777777" w:rsidTr="00A15E18">
        <w:trPr>
          <w:trHeight w:val="315"/>
          <w:hidden/>
        </w:trPr>
        <w:tc>
          <w:tcPr>
            <w:tcW w:w="1539" w:type="dxa"/>
            <w:tcBorders>
              <w:top w:val="nil"/>
              <w:left w:val="nil"/>
              <w:bottom w:val="nil"/>
              <w:right w:val="nil"/>
            </w:tcBorders>
            <w:vAlign w:val="center"/>
          </w:tcPr>
          <w:p w14:paraId="56C4677E" w14:textId="5A95972C" w:rsidR="00EC3235" w:rsidRPr="00634A15" w:rsidRDefault="00EC3235" w:rsidP="00EC3235">
            <w:pPr>
              <w:pStyle w:val="HiddenTextSpec"/>
              <w:jc w:val="left"/>
              <w:rPr>
                <w:b/>
              </w:rPr>
            </w:pPr>
            <w:r>
              <w:rPr>
                <w:b/>
              </w:rPr>
              <w:t>Aug 23 2021</w:t>
            </w:r>
          </w:p>
        </w:tc>
        <w:tc>
          <w:tcPr>
            <w:tcW w:w="1482" w:type="dxa"/>
            <w:tcBorders>
              <w:top w:val="nil"/>
              <w:left w:val="nil"/>
              <w:bottom w:val="nil"/>
              <w:right w:val="nil"/>
            </w:tcBorders>
            <w:vAlign w:val="center"/>
          </w:tcPr>
          <w:p w14:paraId="47C33E71" w14:textId="21643CA8" w:rsidR="00EC3235" w:rsidRPr="00634A15" w:rsidRDefault="00EC3235" w:rsidP="00EC3235">
            <w:pPr>
              <w:pStyle w:val="HiddenTextSpec"/>
              <w:jc w:val="left"/>
              <w:rPr>
                <w:b/>
              </w:rPr>
            </w:pPr>
            <w:r>
              <w:rPr>
                <w:b/>
              </w:rPr>
              <w:t>BDC21S-04</w:t>
            </w:r>
          </w:p>
        </w:tc>
        <w:tc>
          <w:tcPr>
            <w:tcW w:w="7020" w:type="dxa"/>
            <w:tcBorders>
              <w:top w:val="nil"/>
              <w:left w:val="nil"/>
              <w:bottom w:val="nil"/>
              <w:right w:val="nil"/>
            </w:tcBorders>
            <w:vAlign w:val="center"/>
          </w:tcPr>
          <w:p w14:paraId="283F3D95" w14:textId="563C008E" w:rsidR="00EC3235" w:rsidRPr="00634A15" w:rsidRDefault="00EC3235" w:rsidP="00EC3235">
            <w:pPr>
              <w:pStyle w:val="HiddenTextSpec"/>
              <w:jc w:val="left"/>
              <w:rPr>
                <w:b/>
              </w:rPr>
            </w:pPr>
            <w:r>
              <w:rPr>
                <w:b/>
              </w:rPr>
              <w:t>Revision to Subsection 106.01</w:t>
            </w:r>
          </w:p>
        </w:tc>
      </w:tr>
      <w:tr w:rsidR="00EC3235" w:rsidRPr="004D5D36" w14:paraId="5D36825F" w14:textId="77777777" w:rsidTr="00A15E18">
        <w:trPr>
          <w:trHeight w:val="315"/>
          <w:hidden/>
        </w:trPr>
        <w:tc>
          <w:tcPr>
            <w:tcW w:w="1539" w:type="dxa"/>
            <w:tcBorders>
              <w:top w:val="nil"/>
              <w:left w:val="nil"/>
              <w:bottom w:val="nil"/>
              <w:right w:val="nil"/>
            </w:tcBorders>
            <w:vAlign w:val="center"/>
          </w:tcPr>
          <w:p w14:paraId="6F89FCA0" w14:textId="11E6AE4D" w:rsidR="00EC3235" w:rsidRPr="00634A15" w:rsidRDefault="00EC3235" w:rsidP="00EC3235">
            <w:pPr>
              <w:pStyle w:val="HiddenTextSpec"/>
              <w:jc w:val="left"/>
              <w:rPr>
                <w:b/>
              </w:rPr>
            </w:pPr>
            <w:r>
              <w:rPr>
                <w:b/>
              </w:rPr>
              <w:t>Jun 11 2021</w:t>
            </w:r>
          </w:p>
        </w:tc>
        <w:tc>
          <w:tcPr>
            <w:tcW w:w="1482" w:type="dxa"/>
            <w:tcBorders>
              <w:top w:val="nil"/>
              <w:left w:val="nil"/>
              <w:bottom w:val="nil"/>
              <w:right w:val="nil"/>
            </w:tcBorders>
            <w:vAlign w:val="center"/>
          </w:tcPr>
          <w:p w14:paraId="1BAD6F40" w14:textId="55CFD870" w:rsidR="00EC3235" w:rsidRPr="00634A15" w:rsidRDefault="00EC3235" w:rsidP="00EC3235">
            <w:pPr>
              <w:pStyle w:val="HiddenTextSpec"/>
              <w:jc w:val="left"/>
              <w:rPr>
                <w:b/>
              </w:rPr>
            </w:pPr>
            <w:r>
              <w:rPr>
                <w:b/>
              </w:rPr>
              <w:t>BDC21S-06</w:t>
            </w:r>
          </w:p>
        </w:tc>
        <w:tc>
          <w:tcPr>
            <w:tcW w:w="7020" w:type="dxa"/>
            <w:tcBorders>
              <w:top w:val="nil"/>
              <w:left w:val="nil"/>
              <w:bottom w:val="nil"/>
              <w:right w:val="nil"/>
            </w:tcBorders>
            <w:vAlign w:val="center"/>
          </w:tcPr>
          <w:p w14:paraId="6791BE18" w14:textId="73082B40" w:rsidR="00EC3235" w:rsidRPr="00634A15" w:rsidRDefault="00EC3235" w:rsidP="00EC3235">
            <w:pPr>
              <w:pStyle w:val="HiddenTextSpec"/>
              <w:jc w:val="left"/>
              <w:rPr>
                <w:b/>
              </w:rPr>
            </w:pPr>
            <w:r>
              <w:rPr>
                <w:b/>
              </w:rPr>
              <w:t xml:space="preserve">Revision to </w:t>
            </w:r>
            <w:r>
              <w:rPr>
                <w:b/>
                <w:bCs/>
              </w:rPr>
              <w:t>T</w:t>
            </w:r>
            <w:r w:rsidRPr="00CA00F0">
              <w:rPr>
                <w:b/>
                <w:bCs/>
              </w:rPr>
              <w:t xml:space="preserve">est </w:t>
            </w:r>
            <w:r>
              <w:rPr>
                <w:b/>
                <w:bCs/>
              </w:rPr>
              <w:t>M</w:t>
            </w:r>
            <w:r w:rsidRPr="00CA00F0">
              <w:rPr>
                <w:b/>
                <w:bCs/>
              </w:rPr>
              <w:t>ethod</w:t>
            </w:r>
            <w:r>
              <w:rPr>
                <w:b/>
                <w:bCs/>
              </w:rPr>
              <w:t xml:space="preserve"> R-1</w:t>
            </w:r>
          </w:p>
        </w:tc>
      </w:tr>
      <w:tr w:rsidR="00EC3235" w:rsidRPr="004D5D36" w14:paraId="431532B9" w14:textId="77777777" w:rsidTr="00A15E18">
        <w:trPr>
          <w:trHeight w:val="315"/>
          <w:hidden/>
        </w:trPr>
        <w:tc>
          <w:tcPr>
            <w:tcW w:w="1539" w:type="dxa"/>
            <w:tcBorders>
              <w:top w:val="nil"/>
              <w:left w:val="nil"/>
              <w:bottom w:val="nil"/>
              <w:right w:val="nil"/>
            </w:tcBorders>
            <w:vAlign w:val="center"/>
          </w:tcPr>
          <w:p w14:paraId="2B49F94F" w14:textId="38E1F161" w:rsidR="00EC3235" w:rsidRPr="00634A15" w:rsidRDefault="00EC3235" w:rsidP="00EC3235">
            <w:pPr>
              <w:pStyle w:val="HiddenTextSpec"/>
              <w:jc w:val="left"/>
              <w:rPr>
                <w:b/>
              </w:rPr>
            </w:pPr>
            <w:r>
              <w:rPr>
                <w:b/>
              </w:rPr>
              <w:t>MAY 25 2021</w:t>
            </w:r>
          </w:p>
        </w:tc>
        <w:tc>
          <w:tcPr>
            <w:tcW w:w="1482" w:type="dxa"/>
            <w:tcBorders>
              <w:top w:val="nil"/>
              <w:left w:val="nil"/>
              <w:bottom w:val="nil"/>
              <w:right w:val="nil"/>
            </w:tcBorders>
            <w:vAlign w:val="center"/>
          </w:tcPr>
          <w:p w14:paraId="4FEE1E58" w14:textId="16F35D60" w:rsidR="00EC3235" w:rsidRPr="00634A15" w:rsidRDefault="00EC3235" w:rsidP="00EC3235">
            <w:pPr>
              <w:pStyle w:val="HiddenTextSpec"/>
              <w:jc w:val="left"/>
              <w:rPr>
                <w:b/>
              </w:rPr>
            </w:pPr>
            <w:r>
              <w:rPr>
                <w:b/>
              </w:rPr>
              <w:t>BDC21S-07</w:t>
            </w:r>
          </w:p>
        </w:tc>
        <w:tc>
          <w:tcPr>
            <w:tcW w:w="7020" w:type="dxa"/>
            <w:tcBorders>
              <w:top w:val="nil"/>
              <w:left w:val="nil"/>
              <w:bottom w:val="nil"/>
              <w:right w:val="nil"/>
            </w:tcBorders>
            <w:vAlign w:val="center"/>
          </w:tcPr>
          <w:p w14:paraId="7D0EFD37" w14:textId="76748FFA" w:rsidR="00EC3235" w:rsidRPr="00634A15" w:rsidRDefault="00EC3235" w:rsidP="00EC3235">
            <w:pPr>
              <w:pStyle w:val="HiddenTextSpec"/>
              <w:jc w:val="left"/>
              <w:rPr>
                <w:b/>
              </w:rPr>
            </w:pPr>
            <w:r>
              <w:rPr>
                <w:b/>
              </w:rPr>
              <w:t xml:space="preserve">Revision to Subparts </w:t>
            </w:r>
            <w:r w:rsidRPr="00275E97">
              <w:rPr>
                <w:b/>
              </w:rPr>
              <w:t>505.03.01, 505.03.02, 506.03.01, 507.03.02 and 514.03.01</w:t>
            </w:r>
          </w:p>
        </w:tc>
      </w:tr>
      <w:tr w:rsidR="00EC3235" w:rsidRPr="004D5D36" w14:paraId="557D2FB9" w14:textId="77777777" w:rsidTr="00A15E18">
        <w:trPr>
          <w:trHeight w:val="315"/>
          <w:hidden/>
        </w:trPr>
        <w:tc>
          <w:tcPr>
            <w:tcW w:w="1539" w:type="dxa"/>
            <w:tcBorders>
              <w:top w:val="nil"/>
              <w:left w:val="nil"/>
              <w:bottom w:val="nil"/>
              <w:right w:val="nil"/>
            </w:tcBorders>
            <w:vAlign w:val="center"/>
          </w:tcPr>
          <w:p w14:paraId="63D319EC" w14:textId="454EC1C2" w:rsidR="00EC3235" w:rsidRPr="00634A15" w:rsidRDefault="00EC3235" w:rsidP="00EC3235">
            <w:pPr>
              <w:pStyle w:val="HiddenTextSpec"/>
              <w:jc w:val="left"/>
              <w:rPr>
                <w:b/>
              </w:rPr>
            </w:pPr>
            <w:r>
              <w:rPr>
                <w:b/>
              </w:rPr>
              <w:t>MAY 14 2021</w:t>
            </w:r>
          </w:p>
        </w:tc>
        <w:tc>
          <w:tcPr>
            <w:tcW w:w="1482" w:type="dxa"/>
            <w:tcBorders>
              <w:top w:val="nil"/>
              <w:left w:val="nil"/>
              <w:bottom w:val="nil"/>
              <w:right w:val="nil"/>
            </w:tcBorders>
            <w:vAlign w:val="center"/>
          </w:tcPr>
          <w:p w14:paraId="34966394" w14:textId="23B94658" w:rsidR="00EC3235" w:rsidRPr="00634A15" w:rsidRDefault="00EC3235" w:rsidP="00EC3235">
            <w:pPr>
              <w:pStyle w:val="HiddenTextSpec"/>
              <w:jc w:val="left"/>
              <w:rPr>
                <w:b/>
              </w:rPr>
            </w:pPr>
            <w:r>
              <w:rPr>
                <w:b/>
              </w:rPr>
              <w:t>BDC21S-09</w:t>
            </w:r>
          </w:p>
        </w:tc>
        <w:tc>
          <w:tcPr>
            <w:tcW w:w="7020" w:type="dxa"/>
            <w:tcBorders>
              <w:top w:val="nil"/>
              <w:left w:val="nil"/>
              <w:bottom w:val="nil"/>
              <w:right w:val="nil"/>
            </w:tcBorders>
            <w:vAlign w:val="center"/>
          </w:tcPr>
          <w:p w14:paraId="0876ED60" w14:textId="3FC43C42" w:rsidR="00EC3235" w:rsidRPr="00634A15" w:rsidRDefault="00EC3235" w:rsidP="00EC3235">
            <w:pPr>
              <w:pStyle w:val="HiddenTextSpec"/>
              <w:jc w:val="left"/>
              <w:rPr>
                <w:b/>
              </w:rPr>
            </w:pPr>
            <w:r>
              <w:rPr>
                <w:b/>
              </w:rPr>
              <w:t>Revision to Subsection 102.10 and Subpart 102.13.01</w:t>
            </w:r>
          </w:p>
        </w:tc>
      </w:tr>
      <w:tr w:rsidR="00EC3235" w:rsidRPr="004D5D36" w14:paraId="7E7B6B1C" w14:textId="77777777" w:rsidTr="00A15E18">
        <w:trPr>
          <w:trHeight w:val="315"/>
          <w:hidden/>
        </w:trPr>
        <w:tc>
          <w:tcPr>
            <w:tcW w:w="1539" w:type="dxa"/>
            <w:tcBorders>
              <w:top w:val="nil"/>
              <w:left w:val="nil"/>
              <w:bottom w:val="nil"/>
              <w:right w:val="nil"/>
            </w:tcBorders>
            <w:vAlign w:val="center"/>
          </w:tcPr>
          <w:p w14:paraId="5568688B" w14:textId="756BCCD9" w:rsidR="00EC3235" w:rsidRPr="00634A15" w:rsidRDefault="00EC3235" w:rsidP="00EC3235">
            <w:pPr>
              <w:pStyle w:val="HiddenTextSpec"/>
              <w:jc w:val="left"/>
              <w:rPr>
                <w:b/>
              </w:rPr>
            </w:pPr>
            <w:r>
              <w:rPr>
                <w:b/>
              </w:rPr>
              <w:t>MAR 24 2021</w:t>
            </w:r>
          </w:p>
        </w:tc>
        <w:tc>
          <w:tcPr>
            <w:tcW w:w="1482" w:type="dxa"/>
            <w:tcBorders>
              <w:top w:val="nil"/>
              <w:left w:val="nil"/>
              <w:bottom w:val="nil"/>
              <w:right w:val="nil"/>
            </w:tcBorders>
            <w:vAlign w:val="center"/>
          </w:tcPr>
          <w:p w14:paraId="217F6EFF" w14:textId="03C377D6" w:rsidR="00EC3235" w:rsidRPr="00634A15" w:rsidRDefault="00EC3235" w:rsidP="00EC3235">
            <w:pPr>
              <w:pStyle w:val="HiddenTextSpec"/>
              <w:jc w:val="left"/>
              <w:rPr>
                <w:b/>
              </w:rPr>
            </w:pPr>
            <w:r>
              <w:rPr>
                <w:b/>
              </w:rPr>
              <w:t>BDC21S-02</w:t>
            </w:r>
          </w:p>
        </w:tc>
        <w:tc>
          <w:tcPr>
            <w:tcW w:w="7020" w:type="dxa"/>
            <w:tcBorders>
              <w:top w:val="nil"/>
              <w:left w:val="nil"/>
              <w:bottom w:val="nil"/>
              <w:right w:val="nil"/>
            </w:tcBorders>
            <w:vAlign w:val="center"/>
          </w:tcPr>
          <w:p w14:paraId="30D1DF97" w14:textId="6CF807FD" w:rsidR="00EC3235" w:rsidRPr="00634A15" w:rsidRDefault="00EC3235" w:rsidP="00EC3235">
            <w:pPr>
              <w:pStyle w:val="HiddenTextSpec"/>
              <w:jc w:val="left"/>
              <w:rPr>
                <w:b/>
              </w:rPr>
            </w:pPr>
            <w:r>
              <w:rPr>
                <w:b/>
              </w:rPr>
              <w:t>Revision to Subsection 903.01</w:t>
            </w:r>
          </w:p>
        </w:tc>
      </w:tr>
      <w:tr w:rsidR="00EC3235" w:rsidRPr="004D5D36" w14:paraId="30A0940F" w14:textId="77777777" w:rsidTr="00A15E18">
        <w:trPr>
          <w:trHeight w:val="315"/>
          <w:hidden/>
        </w:trPr>
        <w:tc>
          <w:tcPr>
            <w:tcW w:w="1539" w:type="dxa"/>
            <w:tcBorders>
              <w:top w:val="nil"/>
              <w:left w:val="nil"/>
              <w:bottom w:val="nil"/>
              <w:right w:val="nil"/>
            </w:tcBorders>
            <w:vAlign w:val="center"/>
          </w:tcPr>
          <w:p w14:paraId="6466076F" w14:textId="3E61DBE8" w:rsidR="00EC3235" w:rsidRPr="00634A15" w:rsidRDefault="00EC3235" w:rsidP="00EC3235">
            <w:pPr>
              <w:pStyle w:val="HiddenTextSpec"/>
              <w:jc w:val="left"/>
              <w:rPr>
                <w:b/>
              </w:rPr>
            </w:pPr>
            <w:r>
              <w:rPr>
                <w:b/>
              </w:rPr>
              <w:t>MAR 08 2021</w:t>
            </w:r>
          </w:p>
        </w:tc>
        <w:tc>
          <w:tcPr>
            <w:tcW w:w="1482" w:type="dxa"/>
            <w:tcBorders>
              <w:top w:val="nil"/>
              <w:left w:val="nil"/>
              <w:bottom w:val="nil"/>
              <w:right w:val="nil"/>
            </w:tcBorders>
            <w:vAlign w:val="center"/>
          </w:tcPr>
          <w:p w14:paraId="39380FEE" w14:textId="5D203AE1" w:rsidR="00EC3235" w:rsidRPr="00634A15" w:rsidRDefault="00EC3235" w:rsidP="00EC3235">
            <w:pPr>
              <w:pStyle w:val="HiddenTextSpec"/>
              <w:jc w:val="left"/>
              <w:rPr>
                <w:b/>
              </w:rPr>
            </w:pPr>
            <w:r>
              <w:rPr>
                <w:b/>
              </w:rPr>
              <w:t>BDC21S-01</w:t>
            </w:r>
          </w:p>
        </w:tc>
        <w:tc>
          <w:tcPr>
            <w:tcW w:w="7020" w:type="dxa"/>
            <w:tcBorders>
              <w:top w:val="nil"/>
              <w:left w:val="nil"/>
              <w:bottom w:val="nil"/>
              <w:right w:val="nil"/>
            </w:tcBorders>
            <w:vAlign w:val="center"/>
          </w:tcPr>
          <w:p w14:paraId="36C7F8CD" w14:textId="636B6BB3" w:rsidR="00EC3235" w:rsidRPr="00634A15" w:rsidRDefault="00EC3235" w:rsidP="00EC3235">
            <w:pPr>
              <w:pStyle w:val="HiddenTextSpec"/>
              <w:jc w:val="left"/>
              <w:rPr>
                <w:b/>
              </w:rPr>
            </w:pPr>
            <w:r>
              <w:rPr>
                <w:b/>
              </w:rPr>
              <w:t>Revision to Subsection 109.01</w:t>
            </w:r>
          </w:p>
        </w:tc>
      </w:tr>
      <w:tr w:rsidR="00EC3235" w:rsidRPr="004D5D36" w14:paraId="5BC70242" w14:textId="77777777" w:rsidTr="00A15E18">
        <w:trPr>
          <w:trHeight w:val="315"/>
          <w:hidden/>
        </w:trPr>
        <w:tc>
          <w:tcPr>
            <w:tcW w:w="1539" w:type="dxa"/>
            <w:tcBorders>
              <w:top w:val="nil"/>
              <w:left w:val="nil"/>
              <w:bottom w:val="nil"/>
              <w:right w:val="nil"/>
            </w:tcBorders>
            <w:vAlign w:val="center"/>
          </w:tcPr>
          <w:p w14:paraId="2343D575" w14:textId="74EE63C7" w:rsidR="00EC3235" w:rsidRPr="00634A15" w:rsidRDefault="00EC3235" w:rsidP="00EC3235">
            <w:pPr>
              <w:pStyle w:val="HiddenTextSpec"/>
              <w:jc w:val="left"/>
              <w:rPr>
                <w:b/>
              </w:rPr>
            </w:pPr>
            <w:r>
              <w:rPr>
                <w:b/>
              </w:rPr>
              <w:t>Jan 15 2021</w:t>
            </w:r>
          </w:p>
        </w:tc>
        <w:tc>
          <w:tcPr>
            <w:tcW w:w="1482" w:type="dxa"/>
            <w:tcBorders>
              <w:top w:val="nil"/>
              <w:left w:val="nil"/>
              <w:bottom w:val="nil"/>
              <w:right w:val="nil"/>
            </w:tcBorders>
            <w:vAlign w:val="center"/>
          </w:tcPr>
          <w:p w14:paraId="7C609D80" w14:textId="09BE970C" w:rsidR="00EC3235" w:rsidRPr="00634A15" w:rsidRDefault="00EC3235" w:rsidP="00EC3235">
            <w:pPr>
              <w:pStyle w:val="HiddenTextSpec"/>
              <w:jc w:val="left"/>
              <w:rPr>
                <w:b/>
              </w:rPr>
            </w:pPr>
            <w:r>
              <w:rPr>
                <w:b/>
              </w:rPr>
              <w:t>BDC20S-15</w:t>
            </w:r>
          </w:p>
        </w:tc>
        <w:tc>
          <w:tcPr>
            <w:tcW w:w="7020" w:type="dxa"/>
            <w:tcBorders>
              <w:top w:val="nil"/>
              <w:left w:val="nil"/>
              <w:bottom w:val="nil"/>
              <w:right w:val="nil"/>
            </w:tcBorders>
            <w:vAlign w:val="center"/>
          </w:tcPr>
          <w:p w14:paraId="218739F4" w14:textId="5BD15FC9" w:rsidR="00EC3235" w:rsidRPr="00634A15" w:rsidRDefault="00EC3235" w:rsidP="00EC3235">
            <w:pPr>
              <w:pStyle w:val="HiddenTextSpec"/>
              <w:jc w:val="left"/>
              <w:rPr>
                <w:b/>
              </w:rPr>
            </w:pPr>
            <w:r>
              <w:rPr>
                <w:b/>
              </w:rPr>
              <w:t>Revision to Subpart 159.03.02</w:t>
            </w:r>
          </w:p>
        </w:tc>
      </w:tr>
      <w:tr w:rsidR="00EC3235" w:rsidRPr="004D5D36" w14:paraId="07B0498C" w14:textId="77777777" w:rsidTr="00A15E18">
        <w:trPr>
          <w:trHeight w:val="315"/>
          <w:hidden/>
        </w:trPr>
        <w:tc>
          <w:tcPr>
            <w:tcW w:w="1539" w:type="dxa"/>
            <w:tcBorders>
              <w:top w:val="nil"/>
              <w:left w:val="nil"/>
              <w:bottom w:val="nil"/>
              <w:right w:val="nil"/>
            </w:tcBorders>
            <w:vAlign w:val="center"/>
          </w:tcPr>
          <w:p w14:paraId="61143AF6" w14:textId="6D62EB44" w:rsidR="00EC3235" w:rsidRPr="00634A15" w:rsidRDefault="00EC3235" w:rsidP="00EC3235">
            <w:pPr>
              <w:pStyle w:val="HiddenTextSpec"/>
              <w:jc w:val="left"/>
              <w:rPr>
                <w:b/>
              </w:rPr>
            </w:pPr>
            <w:r>
              <w:rPr>
                <w:b/>
              </w:rPr>
              <w:t>OCT 09 2020</w:t>
            </w:r>
          </w:p>
        </w:tc>
        <w:tc>
          <w:tcPr>
            <w:tcW w:w="1482" w:type="dxa"/>
            <w:tcBorders>
              <w:top w:val="nil"/>
              <w:left w:val="nil"/>
              <w:bottom w:val="nil"/>
              <w:right w:val="nil"/>
            </w:tcBorders>
            <w:vAlign w:val="center"/>
          </w:tcPr>
          <w:p w14:paraId="6026E827" w14:textId="08C2D19F" w:rsidR="00EC3235" w:rsidRPr="00634A15" w:rsidRDefault="00EC3235" w:rsidP="00EC3235">
            <w:pPr>
              <w:pStyle w:val="HiddenTextSpec"/>
              <w:jc w:val="left"/>
              <w:rPr>
                <w:b/>
              </w:rPr>
            </w:pPr>
            <w:r>
              <w:rPr>
                <w:b/>
              </w:rPr>
              <w:t>BDC20S-14</w:t>
            </w:r>
          </w:p>
        </w:tc>
        <w:tc>
          <w:tcPr>
            <w:tcW w:w="7020" w:type="dxa"/>
            <w:tcBorders>
              <w:top w:val="nil"/>
              <w:left w:val="nil"/>
              <w:bottom w:val="nil"/>
              <w:right w:val="nil"/>
            </w:tcBorders>
            <w:vAlign w:val="center"/>
          </w:tcPr>
          <w:p w14:paraId="4FA4FDFA" w14:textId="1A8455C4" w:rsidR="00EC3235" w:rsidRPr="00634A15" w:rsidRDefault="00EC3235" w:rsidP="00EC3235">
            <w:pPr>
              <w:pStyle w:val="HiddenTextSpec"/>
              <w:jc w:val="left"/>
              <w:rPr>
                <w:b/>
              </w:rPr>
            </w:pPr>
            <w:r>
              <w:rPr>
                <w:b/>
              </w:rPr>
              <w:t xml:space="preserve">Revision to Subsections </w:t>
            </w:r>
            <w:r>
              <w:rPr>
                <w:b/>
                <w:bCs/>
              </w:rPr>
              <w:t>106.01 and 106.03, and change to</w:t>
            </w:r>
            <w:r w:rsidRPr="00F945F1">
              <w:rPr>
                <w:b/>
                <w:bCs/>
              </w:rPr>
              <w:t xml:space="preserve"> the heading of Section 106 &amp; Subsection 106.03</w:t>
            </w:r>
            <w:r>
              <w:rPr>
                <w:b/>
              </w:rPr>
              <w:t xml:space="preserve"> </w:t>
            </w:r>
          </w:p>
        </w:tc>
      </w:tr>
      <w:tr w:rsidR="00EC3235" w:rsidRPr="004D5D36" w14:paraId="3461F82F" w14:textId="77777777" w:rsidTr="00A15E18">
        <w:trPr>
          <w:trHeight w:val="315"/>
          <w:hidden/>
        </w:trPr>
        <w:tc>
          <w:tcPr>
            <w:tcW w:w="1539" w:type="dxa"/>
            <w:tcBorders>
              <w:top w:val="nil"/>
              <w:left w:val="nil"/>
              <w:bottom w:val="nil"/>
              <w:right w:val="nil"/>
            </w:tcBorders>
            <w:vAlign w:val="center"/>
          </w:tcPr>
          <w:p w14:paraId="5A1C2642" w14:textId="5BBBBE1C" w:rsidR="00EC3235" w:rsidRPr="00634A15" w:rsidRDefault="00EC3235" w:rsidP="00EC3235">
            <w:pPr>
              <w:pStyle w:val="HiddenTextSpec"/>
              <w:jc w:val="left"/>
              <w:rPr>
                <w:b/>
              </w:rPr>
            </w:pPr>
            <w:r>
              <w:rPr>
                <w:b/>
              </w:rPr>
              <w:t>OCT 02 2020</w:t>
            </w:r>
          </w:p>
        </w:tc>
        <w:tc>
          <w:tcPr>
            <w:tcW w:w="1482" w:type="dxa"/>
            <w:tcBorders>
              <w:top w:val="nil"/>
              <w:left w:val="nil"/>
              <w:bottom w:val="nil"/>
              <w:right w:val="nil"/>
            </w:tcBorders>
            <w:vAlign w:val="center"/>
          </w:tcPr>
          <w:p w14:paraId="04F49E2D" w14:textId="5921518C" w:rsidR="00EC3235" w:rsidRPr="00634A15" w:rsidRDefault="00EC3235" w:rsidP="00EC3235">
            <w:pPr>
              <w:pStyle w:val="HiddenTextSpec"/>
              <w:jc w:val="left"/>
              <w:rPr>
                <w:b/>
              </w:rPr>
            </w:pPr>
            <w:r>
              <w:rPr>
                <w:b/>
              </w:rPr>
              <w:t>BDC20S-11</w:t>
            </w:r>
          </w:p>
        </w:tc>
        <w:tc>
          <w:tcPr>
            <w:tcW w:w="7020" w:type="dxa"/>
            <w:tcBorders>
              <w:top w:val="nil"/>
              <w:left w:val="nil"/>
              <w:bottom w:val="nil"/>
              <w:right w:val="nil"/>
            </w:tcBorders>
            <w:vAlign w:val="center"/>
          </w:tcPr>
          <w:p w14:paraId="3764E2EA" w14:textId="448FD55B" w:rsidR="00EC3235" w:rsidRPr="00634A15" w:rsidRDefault="00EC3235" w:rsidP="00EC3235">
            <w:pPr>
              <w:pStyle w:val="HiddenTextSpec"/>
              <w:jc w:val="left"/>
              <w:rPr>
                <w:b/>
              </w:rPr>
            </w:pPr>
            <w:r>
              <w:rPr>
                <w:b/>
              </w:rPr>
              <w:t>Revision to Subsection 610.04 and addition of Subparts 610.03.09</w:t>
            </w:r>
          </w:p>
        </w:tc>
      </w:tr>
      <w:tr w:rsidR="00EC3235" w:rsidRPr="004D5D36" w14:paraId="6043A866" w14:textId="77777777" w:rsidTr="00A15E18">
        <w:trPr>
          <w:trHeight w:val="315"/>
          <w:hidden/>
        </w:trPr>
        <w:tc>
          <w:tcPr>
            <w:tcW w:w="1539" w:type="dxa"/>
            <w:tcBorders>
              <w:top w:val="nil"/>
              <w:left w:val="nil"/>
              <w:bottom w:val="nil"/>
              <w:right w:val="nil"/>
            </w:tcBorders>
            <w:vAlign w:val="center"/>
          </w:tcPr>
          <w:p w14:paraId="324E9A30" w14:textId="0521FAEC" w:rsidR="00EC3235" w:rsidRPr="00634A15" w:rsidRDefault="00EC3235" w:rsidP="00EC3235">
            <w:pPr>
              <w:pStyle w:val="HiddenTextSpec"/>
              <w:jc w:val="left"/>
              <w:rPr>
                <w:b/>
              </w:rPr>
            </w:pPr>
            <w:r>
              <w:rPr>
                <w:b/>
              </w:rPr>
              <w:t>Sep 21 2020</w:t>
            </w:r>
          </w:p>
        </w:tc>
        <w:tc>
          <w:tcPr>
            <w:tcW w:w="1482" w:type="dxa"/>
            <w:tcBorders>
              <w:top w:val="nil"/>
              <w:left w:val="nil"/>
              <w:bottom w:val="nil"/>
              <w:right w:val="nil"/>
            </w:tcBorders>
            <w:vAlign w:val="center"/>
          </w:tcPr>
          <w:p w14:paraId="0C7DFD6E" w14:textId="20A08CFB" w:rsidR="00EC3235" w:rsidRPr="00634A15" w:rsidRDefault="00EC3235" w:rsidP="00EC3235">
            <w:pPr>
              <w:pStyle w:val="HiddenTextSpec"/>
              <w:jc w:val="left"/>
              <w:rPr>
                <w:b/>
              </w:rPr>
            </w:pPr>
            <w:r>
              <w:rPr>
                <w:b/>
              </w:rPr>
              <w:t>BDC20s-13</w:t>
            </w:r>
          </w:p>
        </w:tc>
        <w:tc>
          <w:tcPr>
            <w:tcW w:w="7020" w:type="dxa"/>
            <w:tcBorders>
              <w:top w:val="nil"/>
              <w:left w:val="nil"/>
              <w:bottom w:val="nil"/>
              <w:right w:val="nil"/>
            </w:tcBorders>
            <w:vAlign w:val="center"/>
          </w:tcPr>
          <w:p w14:paraId="58701E34" w14:textId="0C38E8C7" w:rsidR="00EC3235" w:rsidRPr="00634A15" w:rsidRDefault="00EC3235" w:rsidP="00EC3235">
            <w:pPr>
              <w:pStyle w:val="HiddenTextSpec"/>
              <w:jc w:val="left"/>
              <w:rPr>
                <w:b/>
              </w:rPr>
            </w:pPr>
            <w:r>
              <w:rPr>
                <w:b/>
              </w:rPr>
              <w:t>Revision to Subsection 102.10</w:t>
            </w:r>
          </w:p>
        </w:tc>
      </w:tr>
      <w:tr w:rsidR="00EC3235" w:rsidRPr="004D5D36" w14:paraId="06933892" w14:textId="77777777" w:rsidTr="00A15E18">
        <w:trPr>
          <w:trHeight w:val="315"/>
          <w:hidden/>
        </w:trPr>
        <w:tc>
          <w:tcPr>
            <w:tcW w:w="1539" w:type="dxa"/>
            <w:tcBorders>
              <w:top w:val="nil"/>
              <w:left w:val="nil"/>
              <w:bottom w:val="nil"/>
              <w:right w:val="nil"/>
            </w:tcBorders>
            <w:vAlign w:val="center"/>
          </w:tcPr>
          <w:p w14:paraId="561F71DC" w14:textId="302C4091" w:rsidR="00EC3235" w:rsidRPr="00634A15" w:rsidRDefault="00EC3235" w:rsidP="00EC3235">
            <w:pPr>
              <w:pStyle w:val="HiddenTextSpec"/>
              <w:jc w:val="left"/>
              <w:rPr>
                <w:b/>
              </w:rPr>
            </w:pPr>
            <w:r>
              <w:rPr>
                <w:b/>
              </w:rPr>
              <w:t>Sep 11 2020</w:t>
            </w:r>
          </w:p>
        </w:tc>
        <w:tc>
          <w:tcPr>
            <w:tcW w:w="1482" w:type="dxa"/>
            <w:tcBorders>
              <w:top w:val="nil"/>
              <w:left w:val="nil"/>
              <w:bottom w:val="nil"/>
              <w:right w:val="nil"/>
            </w:tcBorders>
            <w:vAlign w:val="center"/>
          </w:tcPr>
          <w:p w14:paraId="0F5FE52C" w14:textId="7F523A94" w:rsidR="00EC3235" w:rsidRPr="00634A15" w:rsidRDefault="00EC3235" w:rsidP="00EC3235">
            <w:pPr>
              <w:pStyle w:val="HiddenTextSpec"/>
              <w:jc w:val="left"/>
              <w:rPr>
                <w:b/>
              </w:rPr>
            </w:pPr>
            <w:r>
              <w:rPr>
                <w:b/>
              </w:rPr>
              <w:t>BDC20S-10</w:t>
            </w:r>
          </w:p>
        </w:tc>
        <w:tc>
          <w:tcPr>
            <w:tcW w:w="7020" w:type="dxa"/>
            <w:tcBorders>
              <w:top w:val="nil"/>
              <w:left w:val="nil"/>
              <w:bottom w:val="nil"/>
              <w:right w:val="nil"/>
            </w:tcBorders>
            <w:vAlign w:val="center"/>
          </w:tcPr>
          <w:p w14:paraId="6CE7757D" w14:textId="66754FCE" w:rsidR="00EC3235" w:rsidRPr="00634A15" w:rsidRDefault="00EC3235" w:rsidP="00EC3235">
            <w:pPr>
              <w:pStyle w:val="HiddenTextSpec"/>
              <w:jc w:val="left"/>
              <w:rPr>
                <w:b/>
              </w:rPr>
            </w:pPr>
            <w:r>
              <w:rPr>
                <w:b/>
              </w:rPr>
              <w:t>Revision to Sections 504, 507, 513, 609, and 912, and addition of Subparts 504.03.04 and 513.03.03</w:t>
            </w:r>
          </w:p>
        </w:tc>
      </w:tr>
      <w:tr w:rsidR="00EC3235" w:rsidRPr="004D5D36" w14:paraId="26F860DC" w14:textId="77777777" w:rsidTr="00A15E18">
        <w:trPr>
          <w:trHeight w:val="315"/>
          <w:hidden/>
        </w:trPr>
        <w:tc>
          <w:tcPr>
            <w:tcW w:w="1539" w:type="dxa"/>
            <w:tcBorders>
              <w:top w:val="nil"/>
              <w:left w:val="nil"/>
              <w:bottom w:val="nil"/>
              <w:right w:val="nil"/>
            </w:tcBorders>
            <w:vAlign w:val="center"/>
          </w:tcPr>
          <w:p w14:paraId="7BF01F17" w14:textId="160631F7" w:rsidR="00EC3235" w:rsidRPr="00634A15" w:rsidRDefault="00EC3235" w:rsidP="00EC3235">
            <w:pPr>
              <w:pStyle w:val="HiddenTextSpec"/>
              <w:jc w:val="left"/>
              <w:rPr>
                <w:b/>
              </w:rPr>
            </w:pPr>
            <w:r>
              <w:rPr>
                <w:b/>
              </w:rPr>
              <w:t>Jul 17 2020</w:t>
            </w:r>
          </w:p>
        </w:tc>
        <w:tc>
          <w:tcPr>
            <w:tcW w:w="1482" w:type="dxa"/>
            <w:tcBorders>
              <w:top w:val="nil"/>
              <w:left w:val="nil"/>
              <w:bottom w:val="nil"/>
              <w:right w:val="nil"/>
            </w:tcBorders>
            <w:vAlign w:val="center"/>
          </w:tcPr>
          <w:p w14:paraId="45E5A539" w14:textId="7D491442" w:rsidR="00EC3235" w:rsidRPr="00634A15" w:rsidRDefault="00EC3235" w:rsidP="00EC3235">
            <w:pPr>
              <w:pStyle w:val="HiddenTextSpec"/>
              <w:jc w:val="left"/>
              <w:rPr>
                <w:b/>
              </w:rPr>
            </w:pPr>
            <w:r>
              <w:rPr>
                <w:b/>
              </w:rPr>
              <w:t>BDC20S-03</w:t>
            </w:r>
          </w:p>
        </w:tc>
        <w:tc>
          <w:tcPr>
            <w:tcW w:w="7020" w:type="dxa"/>
            <w:tcBorders>
              <w:top w:val="nil"/>
              <w:left w:val="nil"/>
              <w:bottom w:val="nil"/>
              <w:right w:val="nil"/>
            </w:tcBorders>
            <w:vAlign w:val="center"/>
          </w:tcPr>
          <w:p w14:paraId="16005CE4" w14:textId="71D6CF65" w:rsidR="00EC3235" w:rsidRPr="00634A15" w:rsidRDefault="00EC3235" w:rsidP="00EC3235">
            <w:pPr>
              <w:pStyle w:val="HiddenTextSpec"/>
              <w:jc w:val="left"/>
              <w:rPr>
                <w:b/>
              </w:rPr>
            </w:pPr>
            <w:r>
              <w:rPr>
                <w:b/>
              </w:rPr>
              <w:t>Revision to Subsection 108.08</w:t>
            </w:r>
          </w:p>
        </w:tc>
      </w:tr>
      <w:tr w:rsidR="00EC3235" w:rsidRPr="004D5D36" w14:paraId="13C02AD2" w14:textId="77777777" w:rsidTr="00A15E18">
        <w:trPr>
          <w:trHeight w:val="315"/>
          <w:hidden/>
        </w:trPr>
        <w:tc>
          <w:tcPr>
            <w:tcW w:w="1539" w:type="dxa"/>
            <w:tcBorders>
              <w:top w:val="nil"/>
              <w:left w:val="nil"/>
              <w:bottom w:val="nil"/>
              <w:right w:val="nil"/>
            </w:tcBorders>
            <w:vAlign w:val="center"/>
          </w:tcPr>
          <w:p w14:paraId="5877F448" w14:textId="53F477A5" w:rsidR="00EC3235" w:rsidRPr="00634A15" w:rsidRDefault="00EC3235" w:rsidP="00EC3235">
            <w:pPr>
              <w:pStyle w:val="HiddenTextSpec"/>
              <w:jc w:val="left"/>
              <w:rPr>
                <w:b/>
              </w:rPr>
            </w:pPr>
            <w:r>
              <w:rPr>
                <w:b/>
              </w:rPr>
              <w:t>Jul 07 2020</w:t>
            </w:r>
          </w:p>
        </w:tc>
        <w:tc>
          <w:tcPr>
            <w:tcW w:w="1482" w:type="dxa"/>
            <w:tcBorders>
              <w:top w:val="nil"/>
              <w:left w:val="nil"/>
              <w:bottom w:val="nil"/>
              <w:right w:val="nil"/>
            </w:tcBorders>
            <w:vAlign w:val="center"/>
          </w:tcPr>
          <w:p w14:paraId="0CE358A2" w14:textId="77777777" w:rsidR="00EC3235" w:rsidRPr="00634A15" w:rsidRDefault="00EC3235" w:rsidP="00EC3235">
            <w:pPr>
              <w:pStyle w:val="HiddenTextSpec"/>
              <w:jc w:val="left"/>
              <w:rPr>
                <w:b/>
              </w:rPr>
            </w:pPr>
          </w:p>
        </w:tc>
        <w:tc>
          <w:tcPr>
            <w:tcW w:w="7020" w:type="dxa"/>
            <w:tcBorders>
              <w:top w:val="nil"/>
              <w:left w:val="nil"/>
              <w:bottom w:val="nil"/>
              <w:right w:val="nil"/>
            </w:tcBorders>
            <w:vAlign w:val="center"/>
          </w:tcPr>
          <w:p w14:paraId="08CBF69A" w14:textId="3272C0E6" w:rsidR="00EC3235" w:rsidRPr="00634A15" w:rsidRDefault="00EC3235" w:rsidP="00EC3235">
            <w:pPr>
              <w:pStyle w:val="HiddenTextSpec"/>
              <w:jc w:val="left"/>
              <w:rPr>
                <w:b/>
              </w:rPr>
            </w:pPr>
            <w:r>
              <w:rPr>
                <w:b/>
              </w:rPr>
              <w:t>Revision to Subsection 703.03</w:t>
            </w:r>
          </w:p>
        </w:tc>
      </w:tr>
      <w:tr w:rsidR="00EC3235" w:rsidRPr="004D5D36" w14:paraId="265CEFEC" w14:textId="77777777" w:rsidTr="00A15E18">
        <w:trPr>
          <w:trHeight w:val="315"/>
          <w:hidden/>
        </w:trPr>
        <w:tc>
          <w:tcPr>
            <w:tcW w:w="1539" w:type="dxa"/>
            <w:tcBorders>
              <w:top w:val="nil"/>
              <w:left w:val="nil"/>
              <w:bottom w:val="nil"/>
              <w:right w:val="nil"/>
            </w:tcBorders>
            <w:vAlign w:val="center"/>
          </w:tcPr>
          <w:p w14:paraId="4B6742E3" w14:textId="458CF61F" w:rsidR="00EC3235" w:rsidRPr="00634A15" w:rsidRDefault="00EC3235" w:rsidP="00EC3235">
            <w:pPr>
              <w:pStyle w:val="HiddenTextSpec"/>
              <w:jc w:val="left"/>
              <w:rPr>
                <w:b/>
              </w:rPr>
            </w:pPr>
            <w:r>
              <w:rPr>
                <w:b/>
              </w:rPr>
              <w:t>Jul 06 2020</w:t>
            </w:r>
          </w:p>
        </w:tc>
        <w:tc>
          <w:tcPr>
            <w:tcW w:w="1482" w:type="dxa"/>
            <w:tcBorders>
              <w:top w:val="nil"/>
              <w:left w:val="nil"/>
              <w:bottom w:val="nil"/>
              <w:right w:val="nil"/>
            </w:tcBorders>
            <w:vAlign w:val="center"/>
          </w:tcPr>
          <w:p w14:paraId="537DE783" w14:textId="50BFD28B" w:rsidR="00EC3235" w:rsidRPr="00634A15" w:rsidRDefault="00EC3235" w:rsidP="00EC3235">
            <w:pPr>
              <w:pStyle w:val="HiddenTextSpec"/>
              <w:jc w:val="left"/>
              <w:rPr>
                <w:b/>
              </w:rPr>
            </w:pPr>
            <w:r>
              <w:rPr>
                <w:b/>
              </w:rPr>
              <w:t>BDC20S-09</w:t>
            </w:r>
          </w:p>
        </w:tc>
        <w:tc>
          <w:tcPr>
            <w:tcW w:w="7020" w:type="dxa"/>
            <w:tcBorders>
              <w:top w:val="nil"/>
              <w:left w:val="nil"/>
              <w:bottom w:val="nil"/>
              <w:right w:val="nil"/>
            </w:tcBorders>
            <w:vAlign w:val="center"/>
          </w:tcPr>
          <w:p w14:paraId="20277FC2" w14:textId="38EF7D5E" w:rsidR="00EC3235" w:rsidRPr="00634A15" w:rsidRDefault="00EC3235" w:rsidP="00EC3235">
            <w:pPr>
              <w:pStyle w:val="HiddenTextSpec"/>
              <w:jc w:val="left"/>
              <w:rPr>
                <w:b/>
              </w:rPr>
            </w:pPr>
            <w:r>
              <w:rPr>
                <w:b/>
              </w:rPr>
              <w:t>Revision to Subparts 401.03.07, 405.03.02, 421.03.03, 422.03.01, and 1009.01</w:t>
            </w:r>
          </w:p>
        </w:tc>
      </w:tr>
      <w:tr w:rsidR="00EC3235" w:rsidRPr="004D5D36" w14:paraId="0CC665F9" w14:textId="77777777" w:rsidTr="00A15E18">
        <w:trPr>
          <w:trHeight w:val="315"/>
          <w:hidden/>
        </w:trPr>
        <w:tc>
          <w:tcPr>
            <w:tcW w:w="1539" w:type="dxa"/>
            <w:tcBorders>
              <w:top w:val="nil"/>
              <w:left w:val="nil"/>
              <w:bottom w:val="nil"/>
              <w:right w:val="nil"/>
            </w:tcBorders>
            <w:vAlign w:val="center"/>
          </w:tcPr>
          <w:p w14:paraId="7E595FA3" w14:textId="249080A8" w:rsidR="00EC3235" w:rsidRPr="00634A15" w:rsidRDefault="00EC3235" w:rsidP="00EC3235">
            <w:pPr>
              <w:pStyle w:val="HiddenTextSpec"/>
              <w:jc w:val="left"/>
              <w:rPr>
                <w:b/>
              </w:rPr>
            </w:pPr>
            <w:r>
              <w:rPr>
                <w:b/>
              </w:rPr>
              <w:t>JUN 12 2020</w:t>
            </w:r>
          </w:p>
        </w:tc>
        <w:tc>
          <w:tcPr>
            <w:tcW w:w="1482" w:type="dxa"/>
            <w:tcBorders>
              <w:top w:val="nil"/>
              <w:left w:val="nil"/>
              <w:bottom w:val="nil"/>
              <w:right w:val="nil"/>
            </w:tcBorders>
            <w:vAlign w:val="center"/>
          </w:tcPr>
          <w:p w14:paraId="45B6F896" w14:textId="2061CD73" w:rsidR="00EC3235" w:rsidRPr="00634A15" w:rsidRDefault="00EC3235" w:rsidP="00EC3235">
            <w:pPr>
              <w:pStyle w:val="HiddenTextSpec"/>
              <w:jc w:val="left"/>
              <w:rPr>
                <w:b/>
              </w:rPr>
            </w:pPr>
            <w:r>
              <w:rPr>
                <w:b/>
              </w:rPr>
              <w:t>BDC20S-08</w:t>
            </w:r>
          </w:p>
        </w:tc>
        <w:tc>
          <w:tcPr>
            <w:tcW w:w="7020" w:type="dxa"/>
            <w:tcBorders>
              <w:top w:val="nil"/>
              <w:left w:val="nil"/>
              <w:bottom w:val="nil"/>
              <w:right w:val="nil"/>
            </w:tcBorders>
            <w:vAlign w:val="center"/>
          </w:tcPr>
          <w:p w14:paraId="176B5C73" w14:textId="65AA6218" w:rsidR="00EC3235" w:rsidRPr="00634A15" w:rsidRDefault="00EC3235" w:rsidP="00EC3235">
            <w:pPr>
              <w:pStyle w:val="HiddenTextSpec"/>
              <w:jc w:val="left"/>
              <w:rPr>
                <w:b/>
              </w:rPr>
            </w:pPr>
            <w:r>
              <w:rPr>
                <w:b/>
              </w:rPr>
              <w:t>Revision to Subparts 401.03.07, 610.03.03, and 610.03.07</w:t>
            </w:r>
          </w:p>
        </w:tc>
      </w:tr>
      <w:tr w:rsidR="00EC3235" w:rsidRPr="004D5D36" w14:paraId="5F8EC085" w14:textId="77777777" w:rsidTr="00A15E18">
        <w:trPr>
          <w:trHeight w:val="315"/>
          <w:hidden/>
        </w:trPr>
        <w:tc>
          <w:tcPr>
            <w:tcW w:w="1539" w:type="dxa"/>
            <w:tcBorders>
              <w:top w:val="nil"/>
              <w:left w:val="nil"/>
              <w:bottom w:val="nil"/>
              <w:right w:val="nil"/>
            </w:tcBorders>
            <w:vAlign w:val="center"/>
          </w:tcPr>
          <w:p w14:paraId="7DF4211A" w14:textId="2A2D405E" w:rsidR="00EC3235" w:rsidRPr="00634A15" w:rsidRDefault="00EC3235" w:rsidP="00EC3235">
            <w:pPr>
              <w:pStyle w:val="HiddenTextSpec"/>
              <w:jc w:val="left"/>
              <w:rPr>
                <w:b/>
              </w:rPr>
            </w:pPr>
            <w:r>
              <w:rPr>
                <w:b/>
              </w:rPr>
              <w:t>jun 05 2020</w:t>
            </w:r>
          </w:p>
        </w:tc>
        <w:tc>
          <w:tcPr>
            <w:tcW w:w="1482" w:type="dxa"/>
            <w:tcBorders>
              <w:top w:val="nil"/>
              <w:left w:val="nil"/>
              <w:bottom w:val="nil"/>
              <w:right w:val="nil"/>
            </w:tcBorders>
            <w:vAlign w:val="center"/>
          </w:tcPr>
          <w:p w14:paraId="19A6E725" w14:textId="6DB4ED98" w:rsidR="00EC3235" w:rsidRPr="00634A15" w:rsidRDefault="00EC3235" w:rsidP="00EC3235">
            <w:pPr>
              <w:pStyle w:val="HiddenTextSpec"/>
              <w:jc w:val="left"/>
              <w:rPr>
                <w:b/>
              </w:rPr>
            </w:pPr>
            <w:r>
              <w:rPr>
                <w:b/>
              </w:rPr>
              <w:t>bdc20s-05</w:t>
            </w:r>
          </w:p>
        </w:tc>
        <w:tc>
          <w:tcPr>
            <w:tcW w:w="7020" w:type="dxa"/>
            <w:tcBorders>
              <w:top w:val="nil"/>
              <w:left w:val="nil"/>
              <w:bottom w:val="nil"/>
              <w:right w:val="nil"/>
            </w:tcBorders>
            <w:vAlign w:val="center"/>
          </w:tcPr>
          <w:p w14:paraId="32FE444B" w14:textId="4F6007E3" w:rsidR="00EC3235" w:rsidRPr="00634A15" w:rsidRDefault="00EC3235" w:rsidP="00EC3235">
            <w:pPr>
              <w:pStyle w:val="HiddenTextSpec"/>
              <w:jc w:val="left"/>
              <w:rPr>
                <w:b/>
              </w:rPr>
            </w:pPr>
            <w:r>
              <w:rPr>
                <w:b/>
              </w:rPr>
              <w:t>Revision to Subsection 105.09 (SI2019) and 1003.01</w:t>
            </w:r>
          </w:p>
        </w:tc>
      </w:tr>
      <w:tr w:rsidR="00EC3235" w:rsidRPr="004D5D36" w14:paraId="5AECCD9B" w14:textId="77777777" w:rsidTr="00A15E18">
        <w:trPr>
          <w:trHeight w:val="315"/>
          <w:hidden/>
        </w:trPr>
        <w:tc>
          <w:tcPr>
            <w:tcW w:w="1539" w:type="dxa"/>
            <w:tcBorders>
              <w:top w:val="nil"/>
              <w:left w:val="nil"/>
              <w:bottom w:val="nil"/>
              <w:right w:val="nil"/>
            </w:tcBorders>
            <w:vAlign w:val="center"/>
          </w:tcPr>
          <w:p w14:paraId="21F2A612" w14:textId="409FAD82" w:rsidR="00EC3235" w:rsidRPr="00634A15" w:rsidRDefault="00EC3235" w:rsidP="00EC3235">
            <w:pPr>
              <w:pStyle w:val="HiddenTextSpec"/>
              <w:jc w:val="left"/>
              <w:rPr>
                <w:b/>
              </w:rPr>
            </w:pPr>
            <w:r>
              <w:rPr>
                <w:b/>
              </w:rPr>
              <w:t>May 29 2020</w:t>
            </w:r>
          </w:p>
        </w:tc>
        <w:tc>
          <w:tcPr>
            <w:tcW w:w="1482" w:type="dxa"/>
            <w:tcBorders>
              <w:top w:val="nil"/>
              <w:left w:val="nil"/>
              <w:bottom w:val="nil"/>
              <w:right w:val="nil"/>
            </w:tcBorders>
            <w:vAlign w:val="center"/>
          </w:tcPr>
          <w:p w14:paraId="74D9B715" w14:textId="7EFD321B" w:rsidR="00EC3235" w:rsidRPr="00634A15" w:rsidRDefault="00EC3235" w:rsidP="00EC3235">
            <w:pPr>
              <w:pStyle w:val="HiddenTextSpec"/>
              <w:jc w:val="left"/>
              <w:rPr>
                <w:b/>
              </w:rPr>
            </w:pPr>
            <w:r>
              <w:rPr>
                <w:b/>
              </w:rPr>
              <w:t>BDC20S-07</w:t>
            </w:r>
          </w:p>
        </w:tc>
        <w:tc>
          <w:tcPr>
            <w:tcW w:w="7020" w:type="dxa"/>
            <w:tcBorders>
              <w:top w:val="nil"/>
              <w:left w:val="nil"/>
              <w:bottom w:val="nil"/>
              <w:right w:val="nil"/>
            </w:tcBorders>
            <w:vAlign w:val="center"/>
          </w:tcPr>
          <w:p w14:paraId="5F51A9D2" w14:textId="43E3ADF4" w:rsidR="00EC3235" w:rsidRPr="00634A15" w:rsidRDefault="00EC3235" w:rsidP="00EC3235">
            <w:pPr>
              <w:pStyle w:val="HiddenTextSpec"/>
              <w:jc w:val="left"/>
              <w:rPr>
                <w:b/>
              </w:rPr>
            </w:pPr>
            <w:r>
              <w:rPr>
                <w:b/>
              </w:rPr>
              <w:t>Revision to Subsection 109.05</w:t>
            </w:r>
          </w:p>
        </w:tc>
      </w:tr>
      <w:tr w:rsidR="00EC3235" w:rsidRPr="004D5D36" w14:paraId="28721769" w14:textId="77777777" w:rsidTr="00A15E18">
        <w:trPr>
          <w:trHeight w:val="315"/>
          <w:hidden/>
        </w:trPr>
        <w:tc>
          <w:tcPr>
            <w:tcW w:w="1539" w:type="dxa"/>
            <w:tcBorders>
              <w:top w:val="nil"/>
              <w:left w:val="nil"/>
              <w:bottom w:val="nil"/>
              <w:right w:val="nil"/>
            </w:tcBorders>
            <w:vAlign w:val="center"/>
          </w:tcPr>
          <w:p w14:paraId="73470C69" w14:textId="18CD4236" w:rsidR="00EC3235" w:rsidRPr="00634A15" w:rsidRDefault="00EC3235" w:rsidP="00EC3235">
            <w:pPr>
              <w:pStyle w:val="HiddenTextSpec"/>
              <w:jc w:val="left"/>
              <w:rPr>
                <w:b/>
              </w:rPr>
            </w:pPr>
            <w:r>
              <w:rPr>
                <w:b/>
              </w:rPr>
              <w:t>APR 30 2020</w:t>
            </w:r>
          </w:p>
        </w:tc>
        <w:tc>
          <w:tcPr>
            <w:tcW w:w="1482" w:type="dxa"/>
            <w:tcBorders>
              <w:top w:val="nil"/>
              <w:left w:val="nil"/>
              <w:bottom w:val="nil"/>
              <w:right w:val="nil"/>
            </w:tcBorders>
            <w:vAlign w:val="center"/>
          </w:tcPr>
          <w:p w14:paraId="07B40698" w14:textId="274C2A53" w:rsidR="00EC3235" w:rsidRPr="00634A15" w:rsidRDefault="00EC3235" w:rsidP="00EC3235">
            <w:pPr>
              <w:pStyle w:val="HiddenTextSpec"/>
              <w:jc w:val="left"/>
              <w:rPr>
                <w:b/>
              </w:rPr>
            </w:pPr>
            <w:r>
              <w:rPr>
                <w:b/>
              </w:rPr>
              <w:t>BDC19S-10</w:t>
            </w:r>
          </w:p>
        </w:tc>
        <w:tc>
          <w:tcPr>
            <w:tcW w:w="7020" w:type="dxa"/>
            <w:tcBorders>
              <w:top w:val="nil"/>
              <w:left w:val="nil"/>
              <w:bottom w:val="nil"/>
              <w:right w:val="nil"/>
            </w:tcBorders>
            <w:vAlign w:val="center"/>
          </w:tcPr>
          <w:p w14:paraId="206D9ECE" w14:textId="6B5D2873" w:rsidR="00EC3235" w:rsidRPr="00634A15" w:rsidRDefault="00EC3235" w:rsidP="00EC3235">
            <w:pPr>
              <w:pStyle w:val="HiddenTextSpec"/>
              <w:jc w:val="left"/>
              <w:rPr>
                <w:b/>
              </w:rPr>
            </w:pPr>
            <w:r>
              <w:rPr>
                <w:b/>
              </w:rPr>
              <w:t>Revision to Subpart 159.03.02 and Subsection 1001.03</w:t>
            </w:r>
          </w:p>
        </w:tc>
      </w:tr>
      <w:tr w:rsidR="00EC3235" w:rsidRPr="004D5D36" w14:paraId="3B1C9618" w14:textId="77777777" w:rsidTr="00A15E18">
        <w:trPr>
          <w:trHeight w:val="315"/>
          <w:hidden/>
        </w:trPr>
        <w:tc>
          <w:tcPr>
            <w:tcW w:w="1539" w:type="dxa"/>
            <w:tcBorders>
              <w:top w:val="nil"/>
              <w:left w:val="nil"/>
              <w:bottom w:val="nil"/>
              <w:right w:val="nil"/>
            </w:tcBorders>
            <w:vAlign w:val="center"/>
          </w:tcPr>
          <w:p w14:paraId="11540769" w14:textId="48DB6D65" w:rsidR="00EC3235" w:rsidRPr="00634A15" w:rsidRDefault="00EC3235" w:rsidP="00EC3235">
            <w:pPr>
              <w:pStyle w:val="HiddenTextSpec"/>
              <w:jc w:val="left"/>
              <w:rPr>
                <w:b/>
              </w:rPr>
            </w:pPr>
            <w:r>
              <w:rPr>
                <w:b/>
              </w:rPr>
              <w:t>MAR 20 2020</w:t>
            </w:r>
          </w:p>
        </w:tc>
        <w:tc>
          <w:tcPr>
            <w:tcW w:w="1482" w:type="dxa"/>
            <w:tcBorders>
              <w:top w:val="nil"/>
              <w:left w:val="nil"/>
              <w:bottom w:val="nil"/>
              <w:right w:val="nil"/>
            </w:tcBorders>
            <w:vAlign w:val="center"/>
          </w:tcPr>
          <w:p w14:paraId="5FAD0602" w14:textId="479D3B85" w:rsidR="00EC3235" w:rsidRPr="00634A15" w:rsidRDefault="00EC3235" w:rsidP="00EC3235">
            <w:pPr>
              <w:pStyle w:val="HiddenTextSpec"/>
              <w:jc w:val="left"/>
              <w:rPr>
                <w:b/>
              </w:rPr>
            </w:pPr>
            <w:r>
              <w:rPr>
                <w:b/>
              </w:rPr>
              <w:t>BDC20S-02</w:t>
            </w:r>
          </w:p>
        </w:tc>
        <w:tc>
          <w:tcPr>
            <w:tcW w:w="7020" w:type="dxa"/>
            <w:tcBorders>
              <w:top w:val="nil"/>
              <w:left w:val="nil"/>
              <w:bottom w:val="nil"/>
              <w:right w:val="nil"/>
            </w:tcBorders>
            <w:vAlign w:val="center"/>
          </w:tcPr>
          <w:p w14:paraId="0BCC63C8" w14:textId="043B5934" w:rsidR="00EC3235" w:rsidRPr="00634A15" w:rsidRDefault="00EC3235" w:rsidP="00EC3235">
            <w:pPr>
              <w:pStyle w:val="HiddenTextSpec"/>
              <w:jc w:val="left"/>
              <w:rPr>
                <w:b/>
              </w:rPr>
            </w:pPr>
            <w:r>
              <w:rPr>
                <w:b/>
              </w:rPr>
              <w:t xml:space="preserve">Revision to Subpart </w:t>
            </w:r>
            <w:r>
              <w:rPr>
                <w:b/>
                <w:bCs/>
              </w:rPr>
              <w:t>202.03.01</w:t>
            </w:r>
          </w:p>
        </w:tc>
      </w:tr>
      <w:tr w:rsidR="00EC3235" w:rsidRPr="004D5D36" w14:paraId="24286858" w14:textId="77777777" w:rsidTr="00A15E18">
        <w:trPr>
          <w:trHeight w:val="315"/>
          <w:hidden/>
        </w:trPr>
        <w:tc>
          <w:tcPr>
            <w:tcW w:w="1539" w:type="dxa"/>
            <w:tcBorders>
              <w:top w:val="nil"/>
              <w:left w:val="nil"/>
              <w:bottom w:val="nil"/>
              <w:right w:val="nil"/>
            </w:tcBorders>
            <w:vAlign w:val="center"/>
          </w:tcPr>
          <w:p w14:paraId="1B6F10AA" w14:textId="56D160F7" w:rsidR="00EC3235" w:rsidRPr="00634A15" w:rsidRDefault="00EC3235" w:rsidP="00EC3235">
            <w:pPr>
              <w:pStyle w:val="HiddenTextSpec"/>
              <w:jc w:val="left"/>
              <w:rPr>
                <w:b/>
              </w:rPr>
            </w:pPr>
            <w:r>
              <w:rPr>
                <w:b/>
              </w:rPr>
              <w:t>MAR 13 2020</w:t>
            </w:r>
          </w:p>
        </w:tc>
        <w:tc>
          <w:tcPr>
            <w:tcW w:w="1482" w:type="dxa"/>
            <w:tcBorders>
              <w:top w:val="nil"/>
              <w:left w:val="nil"/>
              <w:bottom w:val="nil"/>
              <w:right w:val="nil"/>
            </w:tcBorders>
            <w:vAlign w:val="center"/>
          </w:tcPr>
          <w:p w14:paraId="0EDEF991" w14:textId="6E2DE5C7" w:rsidR="00EC3235" w:rsidRPr="00634A15" w:rsidRDefault="00EC3235" w:rsidP="00EC3235">
            <w:pPr>
              <w:pStyle w:val="HiddenTextSpec"/>
              <w:jc w:val="left"/>
              <w:rPr>
                <w:b/>
              </w:rPr>
            </w:pPr>
            <w:r>
              <w:rPr>
                <w:b/>
              </w:rPr>
              <w:t>BDC20S-01</w:t>
            </w:r>
          </w:p>
        </w:tc>
        <w:tc>
          <w:tcPr>
            <w:tcW w:w="7020" w:type="dxa"/>
            <w:tcBorders>
              <w:top w:val="nil"/>
              <w:left w:val="nil"/>
              <w:bottom w:val="nil"/>
              <w:right w:val="nil"/>
            </w:tcBorders>
            <w:vAlign w:val="center"/>
          </w:tcPr>
          <w:p w14:paraId="1B18DECF" w14:textId="2C3BEA16" w:rsidR="00EC3235" w:rsidRPr="00634A15" w:rsidRDefault="00EC3235" w:rsidP="00EC3235">
            <w:pPr>
              <w:pStyle w:val="HiddenTextSpec"/>
              <w:jc w:val="left"/>
              <w:rPr>
                <w:b/>
              </w:rPr>
            </w:pPr>
            <w:r>
              <w:rPr>
                <w:b/>
              </w:rPr>
              <w:t>Revision to Subsection 159.04</w:t>
            </w:r>
          </w:p>
        </w:tc>
      </w:tr>
      <w:tr w:rsidR="00EC3235" w:rsidRPr="000A4FB6" w14:paraId="0310F837" w14:textId="77777777" w:rsidTr="000A4FB6">
        <w:trPr>
          <w:trHeight w:val="315"/>
          <w:hidden/>
        </w:trPr>
        <w:tc>
          <w:tcPr>
            <w:tcW w:w="1539" w:type="dxa"/>
            <w:tcBorders>
              <w:top w:val="nil"/>
              <w:left w:val="nil"/>
              <w:bottom w:val="nil"/>
              <w:right w:val="nil"/>
            </w:tcBorders>
            <w:vAlign w:val="center"/>
          </w:tcPr>
          <w:p w14:paraId="3B83C93D" w14:textId="6B2A53CD" w:rsidR="00EC3235" w:rsidRPr="004754A1" w:rsidRDefault="00EC3235" w:rsidP="00EC3235">
            <w:pPr>
              <w:pStyle w:val="HiddenTextSpec"/>
              <w:jc w:val="left"/>
              <w:rPr>
                <w:b/>
              </w:rPr>
            </w:pPr>
            <w:r>
              <w:rPr>
                <w:b/>
              </w:rPr>
              <w:t>Mar 06 2020</w:t>
            </w:r>
          </w:p>
        </w:tc>
        <w:tc>
          <w:tcPr>
            <w:tcW w:w="1482" w:type="dxa"/>
            <w:tcBorders>
              <w:top w:val="nil"/>
              <w:left w:val="nil"/>
              <w:bottom w:val="nil"/>
              <w:right w:val="nil"/>
            </w:tcBorders>
            <w:vAlign w:val="center"/>
          </w:tcPr>
          <w:p w14:paraId="49CBF510" w14:textId="77777777" w:rsidR="00EC3235" w:rsidRPr="004754A1" w:rsidRDefault="00EC3235" w:rsidP="00EC3235">
            <w:pPr>
              <w:pStyle w:val="HiddenTextSpec"/>
              <w:jc w:val="left"/>
              <w:rPr>
                <w:b/>
              </w:rPr>
            </w:pPr>
          </w:p>
        </w:tc>
        <w:tc>
          <w:tcPr>
            <w:tcW w:w="7020" w:type="dxa"/>
            <w:tcBorders>
              <w:top w:val="nil"/>
              <w:left w:val="nil"/>
              <w:bottom w:val="nil"/>
              <w:right w:val="nil"/>
            </w:tcBorders>
            <w:vAlign w:val="center"/>
          </w:tcPr>
          <w:p w14:paraId="308540BA" w14:textId="664E8F53" w:rsidR="00EC3235" w:rsidRPr="004754A1" w:rsidRDefault="00EC3235" w:rsidP="00EC3235">
            <w:pPr>
              <w:pStyle w:val="HiddenTextSpec"/>
              <w:jc w:val="left"/>
              <w:rPr>
                <w:b/>
              </w:rPr>
            </w:pPr>
            <w:r>
              <w:rPr>
                <w:b/>
              </w:rPr>
              <w:t>Revision to Subpart 155.03.01 (6) (SI2019)</w:t>
            </w:r>
          </w:p>
        </w:tc>
      </w:tr>
      <w:tr w:rsidR="00EC3235" w:rsidRPr="000A4FB6" w14:paraId="12C16046" w14:textId="77777777" w:rsidTr="00E164A9">
        <w:trPr>
          <w:trHeight w:val="315"/>
          <w:hidden/>
        </w:trPr>
        <w:tc>
          <w:tcPr>
            <w:tcW w:w="1539" w:type="dxa"/>
            <w:tcBorders>
              <w:top w:val="nil"/>
              <w:left w:val="nil"/>
              <w:bottom w:val="nil"/>
              <w:right w:val="nil"/>
            </w:tcBorders>
            <w:vAlign w:val="center"/>
          </w:tcPr>
          <w:p w14:paraId="082B7064" w14:textId="19D52C58" w:rsidR="00EC3235" w:rsidRPr="004754A1" w:rsidRDefault="00EC3235" w:rsidP="00EC3235">
            <w:pPr>
              <w:pStyle w:val="HiddenTextSpec"/>
              <w:jc w:val="left"/>
              <w:rPr>
                <w:b/>
              </w:rPr>
            </w:pPr>
            <w:r>
              <w:rPr>
                <w:b/>
              </w:rPr>
              <w:t>FEB 28 2020</w:t>
            </w:r>
          </w:p>
        </w:tc>
        <w:tc>
          <w:tcPr>
            <w:tcW w:w="1482" w:type="dxa"/>
            <w:tcBorders>
              <w:top w:val="nil"/>
              <w:left w:val="nil"/>
              <w:bottom w:val="nil"/>
              <w:right w:val="nil"/>
            </w:tcBorders>
            <w:vAlign w:val="center"/>
          </w:tcPr>
          <w:p w14:paraId="05835F5C" w14:textId="62703469" w:rsidR="00EC3235" w:rsidRPr="004754A1" w:rsidRDefault="00EC3235" w:rsidP="00EC3235">
            <w:pPr>
              <w:pStyle w:val="HiddenTextSpec"/>
              <w:jc w:val="left"/>
              <w:rPr>
                <w:b/>
              </w:rPr>
            </w:pPr>
            <w:r>
              <w:rPr>
                <w:b/>
              </w:rPr>
              <w:t>BDC19S-07</w:t>
            </w:r>
          </w:p>
        </w:tc>
        <w:tc>
          <w:tcPr>
            <w:tcW w:w="7020" w:type="dxa"/>
            <w:tcBorders>
              <w:top w:val="nil"/>
              <w:left w:val="nil"/>
              <w:bottom w:val="nil"/>
              <w:right w:val="nil"/>
            </w:tcBorders>
            <w:vAlign w:val="center"/>
          </w:tcPr>
          <w:p w14:paraId="1BEDF449" w14:textId="37D94320" w:rsidR="00EC3235" w:rsidRPr="004754A1" w:rsidRDefault="00EC3235" w:rsidP="00EC3235">
            <w:pPr>
              <w:pStyle w:val="HiddenTextSpec"/>
              <w:jc w:val="left"/>
              <w:rPr>
                <w:b/>
              </w:rPr>
            </w:pPr>
            <w:r>
              <w:rPr>
                <w:b/>
              </w:rPr>
              <w:t xml:space="preserve">Revision to </w:t>
            </w:r>
            <w:r w:rsidRPr="006B3BD4">
              <w:rPr>
                <w:b/>
                <w:bCs/>
              </w:rPr>
              <w:t>Subparts</w:t>
            </w:r>
            <w:r>
              <w:rPr>
                <w:b/>
              </w:rPr>
              <w:t xml:space="preserve"> </w:t>
            </w:r>
            <w:r w:rsidRPr="00B06246">
              <w:rPr>
                <w:b/>
                <w:bCs/>
              </w:rPr>
              <w:t>159.03.02 and 159.03.08</w:t>
            </w:r>
          </w:p>
        </w:tc>
      </w:tr>
      <w:tr w:rsidR="00EC3235" w:rsidRPr="00E164A9" w14:paraId="66E2F823" w14:textId="77777777" w:rsidTr="00E164A9">
        <w:trPr>
          <w:trHeight w:val="315"/>
          <w:hidden/>
        </w:trPr>
        <w:tc>
          <w:tcPr>
            <w:tcW w:w="1539" w:type="dxa"/>
            <w:tcBorders>
              <w:top w:val="nil"/>
              <w:left w:val="nil"/>
              <w:bottom w:val="nil"/>
              <w:right w:val="nil"/>
            </w:tcBorders>
            <w:vAlign w:val="center"/>
          </w:tcPr>
          <w:p w14:paraId="5A4D9839" w14:textId="08BE8017" w:rsidR="00EC3235" w:rsidRDefault="00EC3235" w:rsidP="00EC3235">
            <w:pPr>
              <w:pStyle w:val="HiddenTextSpec"/>
              <w:jc w:val="left"/>
              <w:rPr>
                <w:b/>
              </w:rPr>
            </w:pPr>
            <w:r>
              <w:rPr>
                <w:b/>
              </w:rPr>
              <w:t>Jan 14 2020</w:t>
            </w:r>
          </w:p>
        </w:tc>
        <w:tc>
          <w:tcPr>
            <w:tcW w:w="1482" w:type="dxa"/>
            <w:tcBorders>
              <w:top w:val="nil"/>
              <w:left w:val="nil"/>
              <w:bottom w:val="nil"/>
              <w:right w:val="nil"/>
            </w:tcBorders>
            <w:vAlign w:val="center"/>
          </w:tcPr>
          <w:p w14:paraId="6DD5A96E" w14:textId="6E8CC534" w:rsidR="00EC3235" w:rsidRDefault="00EC3235" w:rsidP="00EC3235">
            <w:pPr>
              <w:pStyle w:val="HiddenTextSpec"/>
              <w:jc w:val="left"/>
              <w:rPr>
                <w:b/>
              </w:rPr>
            </w:pPr>
            <w:r>
              <w:rPr>
                <w:b/>
              </w:rPr>
              <w:t>BDC19S-09</w:t>
            </w:r>
          </w:p>
        </w:tc>
        <w:tc>
          <w:tcPr>
            <w:tcW w:w="7020" w:type="dxa"/>
            <w:tcBorders>
              <w:top w:val="nil"/>
              <w:left w:val="nil"/>
              <w:bottom w:val="nil"/>
              <w:right w:val="nil"/>
            </w:tcBorders>
            <w:vAlign w:val="center"/>
          </w:tcPr>
          <w:p w14:paraId="38D1E24A" w14:textId="2A968AED" w:rsidR="00EC3235" w:rsidRDefault="00EC3235" w:rsidP="00EC3235">
            <w:pPr>
              <w:pStyle w:val="HiddenTextSpec"/>
              <w:jc w:val="left"/>
              <w:rPr>
                <w:b/>
              </w:rPr>
            </w:pPr>
            <w:r>
              <w:rPr>
                <w:b/>
              </w:rPr>
              <w:t>Revision to Subsection 919.05</w:t>
            </w:r>
          </w:p>
        </w:tc>
      </w:tr>
      <w:tr w:rsidR="00EC3235" w:rsidRPr="00E164A9" w14:paraId="3608FD60" w14:textId="77777777" w:rsidTr="00E164A9">
        <w:trPr>
          <w:trHeight w:val="315"/>
          <w:hidden/>
        </w:trPr>
        <w:tc>
          <w:tcPr>
            <w:tcW w:w="1539" w:type="dxa"/>
            <w:tcBorders>
              <w:top w:val="nil"/>
              <w:left w:val="nil"/>
              <w:bottom w:val="nil"/>
              <w:right w:val="nil"/>
            </w:tcBorders>
            <w:vAlign w:val="center"/>
          </w:tcPr>
          <w:p w14:paraId="64BB153E" w14:textId="7E0DC653" w:rsidR="00EC3235" w:rsidRDefault="00EC3235" w:rsidP="00EC3235">
            <w:pPr>
              <w:pStyle w:val="HiddenTextSpec"/>
              <w:jc w:val="left"/>
              <w:rPr>
                <w:b/>
              </w:rPr>
            </w:pPr>
            <w:r>
              <w:rPr>
                <w:b/>
              </w:rPr>
              <w:t>Dec 30 2019</w:t>
            </w:r>
          </w:p>
        </w:tc>
        <w:tc>
          <w:tcPr>
            <w:tcW w:w="1482" w:type="dxa"/>
            <w:tcBorders>
              <w:top w:val="nil"/>
              <w:left w:val="nil"/>
              <w:bottom w:val="nil"/>
              <w:right w:val="nil"/>
            </w:tcBorders>
            <w:vAlign w:val="center"/>
          </w:tcPr>
          <w:p w14:paraId="782AEAD3" w14:textId="77777777" w:rsidR="00EC3235" w:rsidRDefault="00EC3235" w:rsidP="00EC3235">
            <w:pPr>
              <w:pStyle w:val="HiddenTextSpec"/>
              <w:jc w:val="left"/>
              <w:rPr>
                <w:b/>
              </w:rPr>
            </w:pPr>
          </w:p>
        </w:tc>
        <w:tc>
          <w:tcPr>
            <w:tcW w:w="7020" w:type="dxa"/>
            <w:tcBorders>
              <w:top w:val="nil"/>
              <w:left w:val="nil"/>
              <w:bottom w:val="nil"/>
              <w:right w:val="nil"/>
            </w:tcBorders>
            <w:vAlign w:val="center"/>
          </w:tcPr>
          <w:p w14:paraId="217F91CC" w14:textId="18C8048E" w:rsidR="00EC3235" w:rsidRDefault="00EC3235" w:rsidP="00EC3235">
            <w:pPr>
              <w:pStyle w:val="HiddenTextSpec"/>
              <w:jc w:val="left"/>
              <w:rPr>
                <w:b/>
              </w:rPr>
            </w:pPr>
            <w:r>
              <w:rPr>
                <w:b/>
              </w:rPr>
              <w:t>Revision to Subpart 107.11.01 (SI2019)</w:t>
            </w:r>
          </w:p>
        </w:tc>
      </w:tr>
      <w:tr w:rsidR="00EC3235" w:rsidRPr="00E164A9" w14:paraId="69E5ECA1" w14:textId="77777777" w:rsidTr="00E164A9">
        <w:trPr>
          <w:trHeight w:val="315"/>
          <w:hidden/>
        </w:trPr>
        <w:tc>
          <w:tcPr>
            <w:tcW w:w="1539" w:type="dxa"/>
            <w:tcBorders>
              <w:top w:val="nil"/>
              <w:left w:val="nil"/>
              <w:bottom w:val="nil"/>
              <w:right w:val="nil"/>
            </w:tcBorders>
            <w:vAlign w:val="center"/>
          </w:tcPr>
          <w:p w14:paraId="7AD05EB0" w14:textId="6C9568DF" w:rsidR="00EC3235" w:rsidRPr="004754A1" w:rsidRDefault="00EC3235" w:rsidP="00EC3235">
            <w:pPr>
              <w:pStyle w:val="HiddenTextSpec"/>
              <w:jc w:val="left"/>
              <w:rPr>
                <w:b/>
              </w:rPr>
            </w:pPr>
            <w:r>
              <w:rPr>
                <w:b/>
              </w:rPr>
              <w:t>Dec 11 2019</w:t>
            </w:r>
          </w:p>
        </w:tc>
        <w:tc>
          <w:tcPr>
            <w:tcW w:w="1482" w:type="dxa"/>
            <w:tcBorders>
              <w:top w:val="nil"/>
              <w:left w:val="nil"/>
              <w:bottom w:val="nil"/>
              <w:right w:val="nil"/>
            </w:tcBorders>
            <w:vAlign w:val="center"/>
          </w:tcPr>
          <w:p w14:paraId="26CD7F8C" w14:textId="1B3608B1" w:rsidR="00EC3235" w:rsidRPr="004754A1" w:rsidRDefault="00EC3235" w:rsidP="00EC3235">
            <w:pPr>
              <w:pStyle w:val="HiddenTextSpec"/>
              <w:jc w:val="left"/>
              <w:rPr>
                <w:b/>
              </w:rPr>
            </w:pPr>
            <w:r>
              <w:rPr>
                <w:b/>
              </w:rPr>
              <w:t>BDC19S-08</w:t>
            </w:r>
          </w:p>
        </w:tc>
        <w:tc>
          <w:tcPr>
            <w:tcW w:w="7020" w:type="dxa"/>
            <w:tcBorders>
              <w:top w:val="nil"/>
              <w:left w:val="nil"/>
              <w:bottom w:val="nil"/>
              <w:right w:val="nil"/>
            </w:tcBorders>
            <w:vAlign w:val="center"/>
          </w:tcPr>
          <w:p w14:paraId="34A2F035" w14:textId="4617CB00" w:rsidR="00EC3235" w:rsidRPr="004754A1" w:rsidRDefault="00EC3235" w:rsidP="00EC3235">
            <w:pPr>
              <w:pStyle w:val="HiddenTextSpec"/>
              <w:jc w:val="left"/>
              <w:rPr>
                <w:b/>
              </w:rPr>
            </w:pPr>
            <w:r>
              <w:rPr>
                <w:b/>
              </w:rPr>
              <w:t>Revision to Subpart 159.03.01</w:t>
            </w:r>
          </w:p>
        </w:tc>
      </w:tr>
      <w:tr w:rsidR="00EC3235" w:rsidRPr="00E164A9" w14:paraId="7F08426F" w14:textId="77777777" w:rsidTr="00E164A9">
        <w:trPr>
          <w:trHeight w:val="315"/>
          <w:hidden/>
        </w:trPr>
        <w:tc>
          <w:tcPr>
            <w:tcW w:w="1539" w:type="dxa"/>
            <w:tcBorders>
              <w:top w:val="nil"/>
              <w:left w:val="nil"/>
              <w:bottom w:val="nil"/>
              <w:right w:val="nil"/>
            </w:tcBorders>
            <w:vAlign w:val="center"/>
          </w:tcPr>
          <w:p w14:paraId="1F972969" w14:textId="7DC582D4" w:rsidR="00EC3235" w:rsidRPr="004754A1" w:rsidRDefault="00EC3235" w:rsidP="00EC3235">
            <w:pPr>
              <w:pStyle w:val="HiddenTextSpec"/>
              <w:jc w:val="left"/>
              <w:rPr>
                <w:b/>
              </w:rPr>
            </w:pPr>
            <w:r>
              <w:rPr>
                <w:b/>
              </w:rPr>
              <w:t>Oct 30 2019</w:t>
            </w:r>
          </w:p>
        </w:tc>
        <w:tc>
          <w:tcPr>
            <w:tcW w:w="1482" w:type="dxa"/>
            <w:tcBorders>
              <w:top w:val="nil"/>
              <w:left w:val="nil"/>
              <w:bottom w:val="nil"/>
              <w:right w:val="nil"/>
            </w:tcBorders>
            <w:vAlign w:val="center"/>
          </w:tcPr>
          <w:p w14:paraId="051C5BAB" w14:textId="77777777" w:rsidR="00EC3235" w:rsidRPr="004754A1" w:rsidRDefault="00EC3235" w:rsidP="00EC3235">
            <w:pPr>
              <w:pStyle w:val="HiddenTextSpec"/>
              <w:jc w:val="left"/>
              <w:rPr>
                <w:b/>
              </w:rPr>
            </w:pPr>
          </w:p>
        </w:tc>
        <w:tc>
          <w:tcPr>
            <w:tcW w:w="7020" w:type="dxa"/>
            <w:tcBorders>
              <w:top w:val="nil"/>
              <w:left w:val="nil"/>
              <w:bottom w:val="nil"/>
              <w:right w:val="nil"/>
            </w:tcBorders>
            <w:vAlign w:val="center"/>
          </w:tcPr>
          <w:p w14:paraId="2BF55D47" w14:textId="5FB47858" w:rsidR="00EC3235" w:rsidRPr="004754A1" w:rsidRDefault="00EC3235" w:rsidP="00EC3235">
            <w:pPr>
              <w:pStyle w:val="HiddenTextSpec"/>
              <w:jc w:val="left"/>
              <w:rPr>
                <w:b/>
              </w:rPr>
            </w:pPr>
            <w:r>
              <w:rPr>
                <w:b/>
              </w:rPr>
              <w:t xml:space="preserve">Revision to </w:t>
            </w:r>
            <w:r w:rsidRPr="006B3BD4">
              <w:rPr>
                <w:b/>
                <w:bCs/>
              </w:rPr>
              <w:t>Subpart</w:t>
            </w:r>
            <w:r>
              <w:rPr>
                <w:b/>
                <w:bCs/>
              </w:rPr>
              <w:t xml:space="preserve"> 107.12.01</w:t>
            </w:r>
          </w:p>
        </w:tc>
      </w:tr>
      <w:tr w:rsidR="00EC3235" w:rsidRPr="00E164A9" w14:paraId="6921BE04" w14:textId="77777777" w:rsidTr="00E164A9">
        <w:trPr>
          <w:trHeight w:val="315"/>
          <w:hidden/>
        </w:trPr>
        <w:tc>
          <w:tcPr>
            <w:tcW w:w="1539" w:type="dxa"/>
            <w:tcBorders>
              <w:top w:val="nil"/>
              <w:left w:val="nil"/>
              <w:bottom w:val="nil"/>
              <w:right w:val="nil"/>
            </w:tcBorders>
            <w:vAlign w:val="center"/>
          </w:tcPr>
          <w:p w14:paraId="7AE98DC3" w14:textId="43A2B32C" w:rsidR="00EC3235" w:rsidRPr="004754A1" w:rsidRDefault="00EC3235" w:rsidP="00EC3235">
            <w:pPr>
              <w:pStyle w:val="HiddenTextSpec"/>
              <w:jc w:val="left"/>
              <w:rPr>
                <w:b/>
              </w:rPr>
            </w:pPr>
            <w:r>
              <w:rPr>
                <w:b/>
              </w:rPr>
              <w:t>oct 15 2019</w:t>
            </w:r>
          </w:p>
        </w:tc>
        <w:tc>
          <w:tcPr>
            <w:tcW w:w="1482" w:type="dxa"/>
            <w:tcBorders>
              <w:top w:val="nil"/>
              <w:left w:val="nil"/>
              <w:bottom w:val="nil"/>
              <w:right w:val="nil"/>
            </w:tcBorders>
            <w:vAlign w:val="center"/>
          </w:tcPr>
          <w:p w14:paraId="6CF07257" w14:textId="0B405D34" w:rsidR="00EC3235" w:rsidRPr="004754A1" w:rsidRDefault="00EC3235" w:rsidP="00EC3235">
            <w:pPr>
              <w:pStyle w:val="HiddenTextSpec"/>
              <w:jc w:val="left"/>
              <w:rPr>
                <w:b/>
              </w:rPr>
            </w:pPr>
            <w:r>
              <w:rPr>
                <w:b/>
              </w:rPr>
              <w:t>BDC19S-06</w:t>
            </w:r>
          </w:p>
        </w:tc>
        <w:tc>
          <w:tcPr>
            <w:tcW w:w="7020" w:type="dxa"/>
            <w:tcBorders>
              <w:top w:val="nil"/>
              <w:left w:val="nil"/>
              <w:bottom w:val="nil"/>
              <w:right w:val="nil"/>
            </w:tcBorders>
            <w:vAlign w:val="center"/>
          </w:tcPr>
          <w:p w14:paraId="5F5F6139" w14:textId="1DE7ED24" w:rsidR="00EC3235" w:rsidRPr="004754A1" w:rsidRDefault="00EC3235" w:rsidP="00EC3235">
            <w:pPr>
              <w:pStyle w:val="HiddenTextSpec"/>
              <w:jc w:val="left"/>
              <w:rPr>
                <w:b/>
              </w:rPr>
            </w:pPr>
            <w:r>
              <w:rPr>
                <w:b/>
              </w:rPr>
              <w:t xml:space="preserve">Revision to </w:t>
            </w:r>
            <w:r w:rsidRPr="006B3BD4">
              <w:rPr>
                <w:b/>
                <w:bCs/>
              </w:rPr>
              <w:t>Subpart 1</w:t>
            </w:r>
            <w:r>
              <w:rPr>
                <w:b/>
                <w:bCs/>
              </w:rPr>
              <w:t>55.03.01 (SI2019)</w:t>
            </w:r>
          </w:p>
        </w:tc>
      </w:tr>
      <w:tr w:rsidR="00EC3235" w:rsidRPr="00E164A9" w14:paraId="6B083636" w14:textId="77777777" w:rsidTr="00E164A9">
        <w:trPr>
          <w:trHeight w:val="315"/>
          <w:hidden/>
        </w:trPr>
        <w:tc>
          <w:tcPr>
            <w:tcW w:w="1539" w:type="dxa"/>
            <w:tcBorders>
              <w:top w:val="nil"/>
              <w:left w:val="nil"/>
              <w:bottom w:val="nil"/>
              <w:right w:val="nil"/>
            </w:tcBorders>
            <w:vAlign w:val="center"/>
          </w:tcPr>
          <w:p w14:paraId="4E839863" w14:textId="46B8135C" w:rsidR="00EC3235" w:rsidRPr="004754A1" w:rsidRDefault="00EC3235" w:rsidP="00EC3235">
            <w:pPr>
              <w:pStyle w:val="HiddenTextSpec"/>
              <w:jc w:val="left"/>
              <w:rPr>
                <w:b/>
              </w:rPr>
            </w:pPr>
            <w:r>
              <w:rPr>
                <w:b/>
              </w:rPr>
              <w:t>Sep 30 2019</w:t>
            </w:r>
          </w:p>
        </w:tc>
        <w:tc>
          <w:tcPr>
            <w:tcW w:w="1482" w:type="dxa"/>
            <w:tcBorders>
              <w:top w:val="nil"/>
              <w:left w:val="nil"/>
              <w:bottom w:val="nil"/>
              <w:right w:val="nil"/>
            </w:tcBorders>
            <w:vAlign w:val="center"/>
          </w:tcPr>
          <w:p w14:paraId="2979EE40" w14:textId="3A8A1E9A" w:rsidR="00EC3235" w:rsidRPr="004754A1" w:rsidRDefault="00EC3235" w:rsidP="00EC3235">
            <w:pPr>
              <w:pStyle w:val="HiddenTextSpec"/>
              <w:jc w:val="left"/>
              <w:rPr>
                <w:b/>
              </w:rPr>
            </w:pPr>
            <w:r>
              <w:rPr>
                <w:b/>
              </w:rPr>
              <w:t>BDC19S-05</w:t>
            </w:r>
          </w:p>
        </w:tc>
        <w:tc>
          <w:tcPr>
            <w:tcW w:w="7020" w:type="dxa"/>
            <w:tcBorders>
              <w:top w:val="nil"/>
              <w:left w:val="nil"/>
              <w:bottom w:val="nil"/>
              <w:right w:val="nil"/>
            </w:tcBorders>
            <w:vAlign w:val="center"/>
          </w:tcPr>
          <w:p w14:paraId="45B5D063" w14:textId="7E0467B4" w:rsidR="00EC3235" w:rsidRPr="004754A1" w:rsidRDefault="00EC3235" w:rsidP="00EC3235">
            <w:pPr>
              <w:pStyle w:val="HiddenTextSpec"/>
              <w:jc w:val="left"/>
              <w:rPr>
                <w:b/>
              </w:rPr>
            </w:pPr>
            <w:r>
              <w:rPr>
                <w:b/>
              </w:rPr>
              <w:t xml:space="preserve">Revision to </w:t>
            </w:r>
            <w:r w:rsidRPr="006B3BD4">
              <w:rPr>
                <w:b/>
                <w:bCs/>
              </w:rPr>
              <w:t>Subparts 160.03.01 and 160.03.02</w:t>
            </w:r>
          </w:p>
        </w:tc>
      </w:tr>
      <w:tr w:rsidR="00EC3235" w:rsidRPr="00E164A9" w14:paraId="14352DE6" w14:textId="77777777" w:rsidTr="00E164A9">
        <w:trPr>
          <w:trHeight w:val="315"/>
          <w:hidden/>
        </w:trPr>
        <w:tc>
          <w:tcPr>
            <w:tcW w:w="1539" w:type="dxa"/>
            <w:tcBorders>
              <w:top w:val="nil"/>
              <w:left w:val="nil"/>
              <w:bottom w:val="nil"/>
              <w:right w:val="nil"/>
            </w:tcBorders>
            <w:vAlign w:val="center"/>
          </w:tcPr>
          <w:p w14:paraId="384928B6" w14:textId="2D81C318" w:rsidR="00EC3235" w:rsidRPr="00AA621F" w:rsidRDefault="00EC3235" w:rsidP="00EC3235">
            <w:pPr>
              <w:pStyle w:val="HiddenTextSpec"/>
              <w:jc w:val="left"/>
              <w:rPr>
                <w:b/>
              </w:rPr>
            </w:pPr>
            <w:r>
              <w:rPr>
                <w:b/>
              </w:rPr>
              <w:t>Sep 03 2019</w:t>
            </w:r>
          </w:p>
        </w:tc>
        <w:tc>
          <w:tcPr>
            <w:tcW w:w="1482" w:type="dxa"/>
            <w:tcBorders>
              <w:top w:val="nil"/>
              <w:left w:val="nil"/>
              <w:bottom w:val="nil"/>
              <w:right w:val="nil"/>
            </w:tcBorders>
            <w:vAlign w:val="center"/>
          </w:tcPr>
          <w:p w14:paraId="69AB9034" w14:textId="02C1932D" w:rsidR="00EC3235" w:rsidRPr="00AA621F" w:rsidRDefault="00EC3235" w:rsidP="00EC3235">
            <w:pPr>
              <w:pStyle w:val="HiddenTextSpec"/>
              <w:jc w:val="left"/>
              <w:rPr>
                <w:b/>
              </w:rPr>
            </w:pPr>
            <w:r>
              <w:rPr>
                <w:b/>
              </w:rPr>
              <w:t>BDC19S-03</w:t>
            </w:r>
          </w:p>
        </w:tc>
        <w:tc>
          <w:tcPr>
            <w:tcW w:w="7020" w:type="dxa"/>
            <w:tcBorders>
              <w:top w:val="nil"/>
              <w:left w:val="nil"/>
              <w:bottom w:val="nil"/>
              <w:right w:val="nil"/>
            </w:tcBorders>
            <w:vAlign w:val="center"/>
          </w:tcPr>
          <w:p w14:paraId="75C7FCAB" w14:textId="52598A2A" w:rsidR="00EC3235" w:rsidRPr="00AA621F" w:rsidRDefault="00EC3235" w:rsidP="00EC3235">
            <w:pPr>
              <w:pStyle w:val="HiddenTextSpec"/>
              <w:jc w:val="left"/>
              <w:rPr>
                <w:b/>
              </w:rPr>
            </w:pPr>
            <w:r>
              <w:rPr>
                <w:b/>
              </w:rPr>
              <w:t xml:space="preserve">Revision to </w:t>
            </w:r>
            <w:r w:rsidRPr="00FF4953">
              <w:rPr>
                <w:b/>
                <w:bCs/>
              </w:rPr>
              <w:t>Subsection</w:t>
            </w:r>
            <w:r>
              <w:rPr>
                <w:b/>
                <w:bCs/>
              </w:rPr>
              <w:t>s</w:t>
            </w:r>
            <w:r w:rsidRPr="00FF4953">
              <w:rPr>
                <w:b/>
                <w:bCs/>
              </w:rPr>
              <w:t xml:space="preserve"> 101.03</w:t>
            </w:r>
            <w:r>
              <w:rPr>
                <w:b/>
                <w:bCs/>
                <w:i/>
              </w:rPr>
              <w:t xml:space="preserve"> </w:t>
            </w:r>
            <w:r w:rsidRPr="00FF4953">
              <w:rPr>
                <w:b/>
                <w:bCs/>
              </w:rPr>
              <w:t>and</w:t>
            </w:r>
            <w:r w:rsidRPr="00FF4953">
              <w:rPr>
                <w:lang w:eastAsia="x-none"/>
              </w:rPr>
              <w:t xml:space="preserve"> </w:t>
            </w:r>
            <w:r w:rsidRPr="00FF4953">
              <w:rPr>
                <w:b/>
                <w:bCs/>
              </w:rPr>
              <w:t>108.20</w:t>
            </w:r>
          </w:p>
        </w:tc>
      </w:tr>
      <w:tr w:rsidR="00EC3235" w:rsidRPr="004D5D36" w14:paraId="68F5C542" w14:textId="77777777" w:rsidTr="00A15E18">
        <w:trPr>
          <w:trHeight w:val="315"/>
          <w:hidden/>
        </w:trPr>
        <w:tc>
          <w:tcPr>
            <w:tcW w:w="1539" w:type="dxa"/>
            <w:tcBorders>
              <w:top w:val="nil"/>
              <w:left w:val="nil"/>
              <w:bottom w:val="nil"/>
              <w:right w:val="nil"/>
            </w:tcBorders>
            <w:vAlign w:val="center"/>
          </w:tcPr>
          <w:p w14:paraId="1B94F5A2" w14:textId="7FE16D47" w:rsidR="00EC3235" w:rsidRPr="00634A15" w:rsidRDefault="00EC3235" w:rsidP="00EC3235">
            <w:pPr>
              <w:pStyle w:val="HiddenTextSpec"/>
              <w:jc w:val="left"/>
              <w:rPr>
                <w:b/>
              </w:rPr>
            </w:pPr>
            <w:r>
              <w:rPr>
                <w:b/>
              </w:rPr>
              <w:t>Aug 26 2019</w:t>
            </w:r>
          </w:p>
        </w:tc>
        <w:tc>
          <w:tcPr>
            <w:tcW w:w="1482" w:type="dxa"/>
            <w:tcBorders>
              <w:top w:val="nil"/>
              <w:left w:val="nil"/>
              <w:bottom w:val="nil"/>
              <w:right w:val="nil"/>
            </w:tcBorders>
            <w:vAlign w:val="center"/>
          </w:tcPr>
          <w:p w14:paraId="3C9FF63C" w14:textId="5FEE8CDD" w:rsidR="00EC3235" w:rsidRPr="00634A15" w:rsidRDefault="00EC3235" w:rsidP="00EC3235">
            <w:pPr>
              <w:pStyle w:val="HiddenTextSpec"/>
              <w:jc w:val="left"/>
              <w:rPr>
                <w:b/>
              </w:rPr>
            </w:pPr>
            <w:r>
              <w:rPr>
                <w:b/>
              </w:rPr>
              <w:t>BDC19S-04</w:t>
            </w:r>
          </w:p>
        </w:tc>
        <w:tc>
          <w:tcPr>
            <w:tcW w:w="7020" w:type="dxa"/>
            <w:tcBorders>
              <w:top w:val="nil"/>
              <w:left w:val="nil"/>
              <w:bottom w:val="nil"/>
              <w:right w:val="nil"/>
            </w:tcBorders>
            <w:vAlign w:val="center"/>
          </w:tcPr>
          <w:p w14:paraId="5FB61FFB" w14:textId="1EE855F4" w:rsidR="00EC3235" w:rsidRPr="00634A15" w:rsidRDefault="00EC3235" w:rsidP="00EC3235">
            <w:pPr>
              <w:pStyle w:val="HiddenTextSpec"/>
              <w:jc w:val="left"/>
              <w:rPr>
                <w:b/>
              </w:rPr>
            </w:pPr>
            <w:r>
              <w:rPr>
                <w:b/>
              </w:rPr>
              <w:t>Revision to Subpart 104.02.01</w:t>
            </w:r>
          </w:p>
        </w:tc>
      </w:tr>
      <w:tr w:rsidR="00EC3235" w:rsidRPr="004D5D36" w14:paraId="00AAB0C0" w14:textId="77777777" w:rsidTr="00A15E18">
        <w:trPr>
          <w:trHeight w:val="315"/>
          <w:hidden/>
        </w:trPr>
        <w:tc>
          <w:tcPr>
            <w:tcW w:w="1539" w:type="dxa"/>
            <w:tcBorders>
              <w:top w:val="nil"/>
              <w:left w:val="nil"/>
              <w:bottom w:val="nil"/>
              <w:right w:val="nil"/>
            </w:tcBorders>
            <w:vAlign w:val="center"/>
          </w:tcPr>
          <w:p w14:paraId="65AD7F00" w14:textId="1A2DD57A" w:rsidR="00EC3235" w:rsidRPr="00634A15" w:rsidRDefault="00EC3235" w:rsidP="00EC3235">
            <w:pPr>
              <w:pStyle w:val="HiddenTextSpec"/>
              <w:jc w:val="left"/>
              <w:rPr>
                <w:b/>
              </w:rPr>
            </w:pPr>
            <w:r>
              <w:rPr>
                <w:b/>
              </w:rPr>
              <w:t>May 28 2019</w:t>
            </w:r>
          </w:p>
        </w:tc>
        <w:tc>
          <w:tcPr>
            <w:tcW w:w="1482" w:type="dxa"/>
            <w:tcBorders>
              <w:top w:val="nil"/>
              <w:left w:val="nil"/>
              <w:bottom w:val="nil"/>
              <w:right w:val="nil"/>
            </w:tcBorders>
            <w:vAlign w:val="center"/>
          </w:tcPr>
          <w:p w14:paraId="4BEDFF89" w14:textId="158072F9" w:rsidR="00EC3235" w:rsidRPr="00634A15" w:rsidRDefault="00EC3235" w:rsidP="00EC3235">
            <w:pPr>
              <w:pStyle w:val="HiddenTextSpec"/>
              <w:jc w:val="left"/>
              <w:rPr>
                <w:b/>
              </w:rPr>
            </w:pPr>
            <w:r>
              <w:rPr>
                <w:b/>
              </w:rPr>
              <w:t>BDC19S-01</w:t>
            </w:r>
          </w:p>
        </w:tc>
        <w:tc>
          <w:tcPr>
            <w:tcW w:w="7020" w:type="dxa"/>
            <w:tcBorders>
              <w:top w:val="nil"/>
              <w:left w:val="nil"/>
              <w:bottom w:val="nil"/>
              <w:right w:val="nil"/>
            </w:tcBorders>
            <w:vAlign w:val="center"/>
          </w:tcPr>
          <w:p w14:paraId="04711120" w14:textId="438E619D" w:rsidR="00EC3235" w:rsidRPr="00634A15" w:rsidRDefault="00EC3235" w:rsidP="00EC3235">
            <w:pPr>
              <w:pStyle w:val="HiddenTextSpec"/>
              <w:jc w:val="left"/>
              <w:rPr>
                <w:b/>
              </w:rPr>
            </w:pPr>
            <w:r>
              <w:rPr>
                <w:b/>
              </w:rPr>
              <w:t>Release of the 2019 Standard Specifications for Road and Bridge Construction and Standard Inputs (SI2019)</w:t>
            </w:r>
          </w:p>
        </w:tc>
      </w:tr>
      <w:bookmarkEnd w:id="0"/>
      <w:bookmarkEnd w:id="1"/>
    </w:tbl>
    <w:p w14:paraId="75616A72" w14:textId="77777777" w:rsidR="00157915" w:rsidRDefault="00157915" w:rsidP="00914E8F">
      <w:pPr>
        <w:pStyle w:val="HiddenTextSpec"/>
        <w:rPr>
          <w:b/>
          <w:sz w:val="28"/>
          <w:szCs w:val="28"/>
        </w:rPr>
      </w:pPr>
    </w:p>
    <w:p w14:paraId="36CCA60E" w14:textId="77777777" w:rsidR="00157915" w:rsidRDefault="00157915" w:rsidP="00914E8F">
      <w:pPr>
        <w:pStyle w:val="HiddenTextSpec"/>
        <w:rPr>
          <w:b/>
          <w:sz w:val="28"/>
          <w:szCs w:val="28"/>
        </w:rPr>
      </w:pPr>
    </w:p>
    <w:p w14:paraId="70F2D8F1" w14:textId="718FDAE0" w:rsidR="00242B63" w:rsidRDefault="00CF0C62" w:rsidP="00914E8F">
      <w:pPr>
        <w:pStyle w:val="HiddenTextSpec"/>
        <w:rPr>
          <w:b/>
          <w:sz w:val="28"/>
          <w:szCs w:val="28"/>
        </w:rPr>
      </w:pPr>
      <w:r w:rsidRPr="00E707B2">
        <w:rPr>
          <w:b/>
          <w:sz w:val="28"/>
          <w:szCs w:val="28"/>
        </w:rPr>
        <w:t>THE FOLLOWING SECTIONS HAVE BEEN REVISED FOR LOCAL AID PROJECTS:</w:t>
      </w:r>
    </w:p>
    <w:p w14:paraId="4FBAD262" w14:textId="77777777" w:rsidR="0033181E" w:rsidRPr="00B742C5" w:rsidRDefault="0033181E" w:rsidP="00914E8F">
      <w:pPr>
        <w:pStyle w:val="HiddenTextSpec"/>
        <w:rPr>
          <w:b/>
          <w:sz w:val="28"/>
          <w:szCs w:val="28"/>
        </w:rPr>
      </w:pPr>
    </w:p>
    <w:p w14:paraId="56887889" w14:textId="77777777" w:rsidR="006876B2" w:rsidRDefault="00CF0C62" w:rsidP="00914E8F">
      <w:pPr>
        <w:pStyle w:val="HiddenTextSpec"/>
        <w:rPr>
          <w:b/>
          <w:sz w:val="28"/>
          <w:szCs w:val="28"/>
        </w:rPr>
      </w:pPr>
      <w:r w:rsidRPr="00914E8F">
        <w:rPr>
          <w:b/>
          <w:sz w:val="28"/>
          <w:szCs w:val="28"/>
          <w:u w:val="single"/>
        </w:rPr>
        <w:t>SECTIONS</w:t>
      </w:r>
      <w:r w:rsidR="00E707B2" w:rsidRPr="00B742C5">
        <w:rPr>
          <w:b/>
          <w:sz w:val="28"/>
          <w:szCs w:val="28"/>
        </w:rPr>
        <w:t xml:space="preserve"> </w:t>
      </w:r>
    </w:p>
    <w:p w14:paraId="379D7674" w14:textId="45DB811C" w:rsidR="004B4316" w:rsidRDefault="00E707B2" w:rsidP="00914E8F">
      <w:pPr>
        <w:pStyle w:val="HiddenTextSpec"/>
        <w:rPr>
          <w:b/>
          <w:sz w:val="28"/>
          <w:szCs w:val="28"/>
        </w:rPr>
      </w:pPr>
      <w:r w:rsidRPr="00B742C5">
        <w:rPr>
          <w:b/>
          <w:sz w:val="28"/>
          <w:szCs w:val="28"/>
        </w:rPr>
        <w:lastRenderedPageBreak/>
        <w:t>1</w:t>
      </w:r>
      <w:r w:rsidR="00CF0C62" w:rsidRPr="00E707B2">
        <w:rPr>
          <w:b/>
          <w:sz w:val="28"/>
          <w:szCs w:val="28"/>
        </w:rPr>
        <w:t>01,</w:t>
      </w:r>
      <w:r w:rsidR="006876B2">
        <w:rPr>
          <w:b/>
          <w:sz w:val="28"/>
          <w:szCs w:val="28"/>
        </w:rPr>
        <w:t xml:space="preserve"> </w:t>
      </w:r>
      <w:r w:rsidR="00CF0C62" w:rsidRPr="00E707B2">
        <w:rPr>
          <w:b/>
          <w:sz w:val="28"/>
          <w:szCs w:val="28"/>
        </w:rPr>
        <w:t>102,</w:t>
      </w:r>
      <w:r w:rsidR="006876B2">
        <w:rPr>
          <w:b/>
          <w:sz w:val="28"/>
          <w:szCs w:val="28"/>
        </w:rPr>
        <w:t xml:space="preserve"> </w:t>
      </w:r>
      <w:r w:rsidR="00CF0C62" w:rsidRPr="00E707B2">
        <w:rPr>
          <w:b/>
          <w:sz w:val="28"/>
          <w:szCs w:val="28"/>
        </w:rPr>
        <w:t>103,</w:t>
      </w:r>
      <w:r w:rsidR="006876B2">
        <w:rPr>
          <w:b/>
          <w:sz w:val="28"/>
          <w:szCs w:val="28"/>
        </w:rPr>
        <w:t xml:space="preserve"> </w:t>
      </w:r>
      <w:r w:rsidR="00CF0C62" w:rsidRPr="00E707B2">
        <w:rPr>
          <w:b/>
          <w:sz w:val="28"/>
          <w:szCs w:val="28"/>
        </w:rPr>
        <w:t>104,</w:t>
      </w:r>
      <w:r w:rsidR="006876B2">
        <w:rPr>
          <w:b/>
          <w:sz w:val="28"/>
          <w:szCs w:val="28"/>
        </w:rPr>
        <w:t xml:space="preserve"> </w:t>
      </w:r>
      <w:r w:rsidR="00CF0C62" w:rsidRPr="00E707B2">
        <w:rPr>
          <w:b/>
          <w:sz w:val="28"/>
          <w:szCs w:val="28"/>
        </w:rPr>
        <w:t>105,</w:t>
      </w:r>
      <w:r w:rsidR="006876B2">
        <w:rPr>
          <w:b/>
          <w:sz w:val="28"/>
          <w:szCs w:val="28"/>
        </w:rPr>
        <w:t xml:space="preserve"> </w:t>
      </w:r>
      <w:r w:rsidR="00CF0C62" w:rsidRPr="00E707B2">
        <w:rPr>
          <w:b/>
          <w:sz w:val="28"/>
          <w:szCs w:val="28"/>
        </w:rPr>
        <w:t>106,</w:t>
      </w:r>
      <w:r w:rsidR="006876B2">
        <w:rPr>
          <w:b/>
          <w:sz w:val="28"/>
          <w:szCs w:val="28"/>
        </w:rPr>
        <w:t xml:space="preserve"> </w:t>
      </w:r>
      <w:r w:rsidR="00CF0C62" w:rsidRPr="00E707B2">
        <w:rPr>
          <w:b/>
          <w:sz w:val="28"/>
          <w:szCs w:val="28"/>
        </w:rPr>
        <w:t>107,</w:t>
      </w:r>
      <w:r w:rsidR="006876B2">
        <w:rPr>
          <w:b/>
          <w:sz w:val="28"/>
          <w:szCs w:val="28"/>
        </w:rPr>
        <w:t xml:space="preserve"> </w:t>
      </w:r>
      <w:r w:rsidR="004A419B" w:rsidRPr="00B742C5">
        <w:rPr>
          <w:b/>
          <w:sz w:val="28"/>
          <w:szCs w:val="28"/>
        </w:rPr>
        <w:t>108</w:t>
      </w:r>
      <w:r w:rsidR="006C7B81" w:rsidRPr="00B742C5">
        <w:rPr>
          <w:b/>
          <w:sz w:val="28"/>
          <w:szCs w:val="28"/>
        </w:rPr>
        <w:t>,</w:t>
      </w:r>
      <w:r w:rsidR="006876B2">
        <w:rPr>
          <w:b/>
          <w:sz w:val="28"/>
          <w:szCs w:val="28"/>
        </w:rPr>
        <w:t xml:space="preserve"> </w:t>
      </w:r>
      <w:r w:rsidR="006C7B81" w:rsidRPr="00B742C5">
        <w:rPr>
          <w:b/>
          <w:sz w:val="28"/>
          <w:szCs w:val="28"/>
        </w:rPr>
        <w:t>109,</w:t>
      </w:r>
      <w:r w:rsidR="006876B2">
        <w:rPr>
          <w:b/>
          <w:sz w:val="28"/>
          <w:szCs w:val="28"/>
        </w:rPr>
        <w:t xml:space="preserve"> </w:t>
      </w:r>
      <w:r w:rsidR="006C7B81" w:rsidRPr="00B742C5">
        <w:rPr>
          <w:b/>
          <w:sz w:val="28"/>
          <w:szCs w:val="28"/>
        </w:rPr>
        <w:t>151,</w:t>
      </w:r>
      <w:r w:rsidR="006876B2">
        <w:rPr>
          <w:b/>
          <w:sz w:val="28"/>
          <w:szCs w:val="28"/>
        </w:rPr>
        <w:t xml:space="preserve"> </w:t>
      </w:r>
      <w:r w:rsidR="006C7B81" w:rsidRPr="00B742C5">
        <w:rPr>
          <w:b/>
          <w:sz w:val="28"/>
          <w:szCs w:val="28"/>
        </w:rPr>
        <w:t>152,</w:t>
      </w:r>
      <w:r w:rsidR="006876B2">
        <w:rPr>
          <w:b/>
          <w:sz w:val="28"/>
          <w:szCs w:val="28"/>
        </w:rPr>
        <w:t xml:space="preserve"> </w:t>
      </w:r>
      <w:r w:rsidR="006C7B81" w:rsidRPr="00B742C5">
        <w:rPr>
          <w:b/>
          <w:sz w:val="28"/>
          <w:szCs w:val="28"/>
        </w:rPr>
        <w:t>153,</w:t>
      </w:r>
      <w:r w:rsidR="006876B2">
        <w:rPr>
          <w:b/>
          <w:sz w:val="28"/>
          <w:szCs w:val="28"/>
        </w:rPr>
        <w:t xml:space="preserve"> </w:t>
      </w:r>
      <w:r w:rsidR="006C7B81" w:rsidRPr="00B742C5">
        <w:rPr>
          <w:b/>
          <w:sz w:val="28"/>
          <w:szCs w:val="28"/>
        </w:rPr>
        <w:t>159,</w:t>
      </w:r>
      <w:r w:rsidR="006876B2">
        <w:rPr>
          <w:b/>
          <w:sz w:val="28"/>
          <w:szCs w:val="28"/>
        </w:rPr>
        <w:t xml:space="preserve"> </w:t>
      </w:r>
      <w:r w:rsidR="00C62F21" w:rsidRPr="00B742C5">
        <w:rPr>
          <w:b/>
          <w:sz w:val="28"/>
          <w:szCs w:val="28"/>
        </w:rPr>
        <w:t>304,</w:t>
      </w:r>
      <w:r w:rsidR="006876B2">
        <w:rPr>
          <w:b/>
          <w:sz w:val="28"/>
          <w:szCs w:val="28"/>
        </w:rPr>
        <w:t xml:space="preserve"> </w:t>
      </w:r>
      <w:r w:rsidR="00C62F21" w:rsidRPr="00B742C5">
        <w:rPr>
          <w:b/>
          <w:sz w:val="28"/>
          <w:szCs w:val="28"/>
        </w:rPr>
        <w:t>305,</w:t>
      </w:r>
      <w:r w:rsidR="006876B2">
        <w:rPr>
          <w:b/>
          <w:sz w:val="28"/>
          <w:szCs w:val="28"/>
        </w:rPr>
        <w:t xml:space="preserve"> </w:t>
      </w:r>
      <w:r w:rsidR="00CF0C62" w:rsidRPr="00E707B2">
        <w:rPr>
          <w:b/>
          <w:sz w:val="28"/>
          <w:szCs w:val="28"/>
        </w:rPr>
        <w:t>401,</w:t>
      </w:r>
      <w:r w:rsidR="006876B2">
        <w:rPr>
          <w:b/>
          <w:sz w:val="28"/>
          <w:szCs w:val="28"/>
        </w:rPr>
        <w:t xml:space="preserve"> </w:t>
      </w:r>
      <w:proofErr w:type="gramStart"/>
      <w:r w:rsidR="00C62F21" w:rsidRPr="00B742C5">
        <w:rPr>
          <w:b/>
          <w:sz w:val="28"/>
          <w:szCs w:val="28"/>
        </w:rPr>
        <w:t>403</w:t>
      </w:r>
      <w:proofErr w:type="gramEnd"/>
      <w:r w:rsidR="00C62F21" w:rsidRPr="00B742C5">
        <w:rPr>
          <w:b/>
          <w:sz w:val="28"/>
          <w:szCs w:val="28"/>
        </w:rPr>
        <w:t>,</w:t>
      </w:r>
      <w:r w:rsidR="00D812EC">
        <w:rPr>
          <w:b/>
          <w:sz w:val="28"/>
          <w:szCs w:val="28"/>
        </w:rPr>
        <w:t xml:space="preserve"> </w:t>
      </w:r>
      <w:r w:rsidR="00C62F21" w:rsidRPr="00B742C5">
        <w:rPr>
          <w:b/>
          <w:sz w:val="28"/>
          <w:szCs w:val="28"/>
        </w:rPr>
        <w:t>405,</w:t>
      </w:r>
      <w:r w:rsidR="006876B2">
        <w:rPr>
          <w:b/>
          <w:sz w:val="28"/>
          <w:szCs w:val="28"/>
        </w:rPr>
        <w:t xml:space="preserve"> </w:t>
      </w:r>
      <w:r w:rsidR="00C62F21" w:rsidRPr="00B742C5">
        <w:rPr>
          <w:b/>
          <w:sz w:val="28"/>
          <w:szCs w:val="28"/>
        </w:rPr>
        <w:t>421,</w:t>
      </w:r>
      <w:r w:rsidR="006876B2">
        <w:rPr>
          <w:b/>
          <w:sz w:val="28"/>
          <w:szCs w:val="28"/>
        </w:rPr>
        <w:t xml:space="preserve"> </w:t>
      </w:r>
      <w:r w:rsidR="00C62F21" w:rsidRPr="00B742C5">
        <w:rPr>
          <w:b/>
          <w:sz w:val="28"/>
          <w:szCs w:val="28"/>
        </w:rPr>
        <w:t>454,</w:t>
      </w:r>
      <w:r w:rsidR="006876B2">
        <w:rPr>
          <w:b/>
          <w:sz w:val="28"/>
          <w:szCs w:val="28"/>
        </w:rPr>
        <w:t xml:space="preserve"> </w:t>
      </w:r>
      <w:r w:rsidR="00242B63" w:rsidRPr="00B742C5">
        <w:rPr>
          <w:b/>
          <w:sz w:val="28"/>
          <w:szCs w:val="28"/>
        </w:rPr>
        <w:t>701,</w:t>
      </w:r>
      <w:r w:rsidR="006876B2">
        <w:rPr>
          <w:b/>
          <w:sz w:val="28"/>
          <w:szCs w:val="28"/>
        </w:rPr>
        <w:t xml:space="preserve"> </w:t>
      </w:r>
      <w:r w:rsidR="00242B63" w:rsidRPr="00B742C5">
        <w:rPr>
          <w:b/>
          <w:sz w:val="28"/>
          <w:szCs w:val="28"/>
        </w:rPr>
        <w:t>704,</w:t>
      </w:r>
      <w:r w:rsidR="006876B2">
        <w:rPr>
          <w:b/>
          <w:sz w:val="28"/>
          <w:szCs w:val="28"/>
        </w:rPr>
        <w:t xml:space="preserve"> </w:t>
      </w:r>
      <w:r w:rsidR="00CF0C62" w:rsidRPr="00E707B2">
        <w:rPr>
          <w:b/>
          <w:sz w:val="28"/>
          <w:szCs w:val="28"/>
        </w:rPr>
        <w:t>902</w:t>
      </w:r>
      <w:r w:rsidR="00242B63" w:rsidRPr="00B742C5">
        <w:rPr>
          <w:b/>
          <w:sz w:val="28"/>
          <w:szCs w:val="28"/>
        </w:rPr>
        <w:t>,</w:t>
      </w:r>
      <w:r w:rsidR="006876B2">
        <w:rPr>
          <w:b/>
          <w:sz w:val="28"/>
          <w:szCs w:val="28"/>
        </w:rPr>
        <w:t xml:space="preserve"> </w:t>
      </w:r>
      <w:r w:rsidR="00242B63" w:rsidRPr="00B742C5">
        <w:rPr>
          <w:b/>
          <w:sz w:val="28"/>
          <w:szCs w:val="28"/>
        </w:rPr>
        <w:t>915</w:t>
      </w:r>
      <w:r w:rsidR="00CF0C62" w:rsidRPr="00E707B2">
        <w:rPr>
          <w:b/>
          <w:sz w:val="28"/>
          <w:szCs w:val="28"/>
        </w:rPr>
        <w:t>.</w:t>
      </w:r>
    </w:p>
    <w:p w14:paraId="2A6EE606" w14:textId="77777777" w:rsidR="0033181E" w:rsidRDefault="0033181E" w:rsidP="00914E8F">
      <w:pPr>
        <w:pStyle w:val="HiddenTextSpec"/>
        <w:rPr>
          <w:b/>
          <w:sz w:val="28"/>
          <w:szCs w:val="28"/>
        </w:rPr>
      </w:pPr>
    </w:p>
    <w:p w14:paraId="0A2A07BE" w14:textId="77777777" w:rsidR="002B7C8A" w:rsidRDefault="002B7C8A" w:rsidP="00914E8F">
      <w:pPr>
        <w:pStyle w:val="HiddenTextSpec"/>
        <w:rPr>
          <w:b/>
          <w:sz w:val="28"/>
          <w:szCs w:val="28"/>
        </w:rPr>
      </w:pPr>
    </w:p>
    <w:p w14:paraId="586F5C36" w14:textId="77777777" w:rsidR="002B7C8A" w:rsidRDefault="002B7C8A" w:rsidP="00914E8F">
      <w:pPr>
        <w:pStyle w:val="HiddenTextSpec"/>
        <w:rPr>
          <w:b/>
          <w:sz w:val="28"/>
          <w:szCs w:val="28"/>
        </w:rPr>
      </w:pPr>
    </w:p>
    <w:p w14:paraId="31BEEB3A" w14:textId="06F080BE" w:rsidR="0033181E" w:rsidRDefault="0033181E" w:rsidP="00914E8F">
      <w:pPr>
        <w:pStyle w:val="HiddenTextSpec"/>
        <w:rPr>
          <w:b/>
          <w:sz w:val="28"/>
          <w:szCs w:val="28"/>
        </w:rPr>
      </w:pPr>
      <w:r>
        <w:rPr>
          <w:b/>
          <w:sz w:val="28"/>
          <w:szCs w:val="28"/>
        </w:rPr>
        <w:t>Please note</w:t>
      </w:r>
      <w:r w:rsidR="009070AA">
        <w:rPr>
          <w:b/>
          <w:sz w:val="28"/>
          <w:szCs w:val="28"/>
        </w:rPr>
        <w:t>:</w:t>
      </w:r>
      <w:r>
        <w:rPr>
          <w:b/>
          <w:sz w:val="28"/>
          <w:szCs w:val="28"/>
        </w:rPr>
        <w:t xml:space="preserve"> the following sections of the 2019 Specifications have been added to these special provisions at the request of the bureau of civil rights and must be included in this document</w:t>
      </w:r>
    </w:p>
    <w:p w14:paraId="6C0AB13C" w14:textId="12EFB806" w:rsidR="00BE3098" w:rsidRDefault="00661A79" w:rsidP="00914E8F">
      <w:pPr>
        <w:pStyle w:val="HiddenTextSpec"/>
      </w:pPr>
      <w:r>
        <w:t>subsection 102</w:t>
      </w:r>
      <w:r w:rsidR="00C13A93">
        <w:t>.1</w:t>
      </w:r>
      <w:r w:rsidR="00D9182D">
        <w:t>0</w:t>
      </w:r>
      <w:r w:rsidR="00C13A93">
        <w:t>-submission of bids</w:t>
      </w:r>
    </w:p>
    <w:p w14:paraId="3EC88680" w14:textId="53528684" w:rsidR="00C13A93" w:rsidRDefault="00C13A93" w:rsidP="00914E8F">
      <w:pPr>
        <w:pStyle w:val="HiddenTextSpec"/>
      </w:pPr>
      <w:r>
        <w:t>sub</w:t>
      </w:r>
      <w:r w:rsidR="005335D5">
        <w:t>part</w:t>
      </w:r>
      <w:r>
        <w:t xml:space="preserve"> 102.13.01</w:t>
      </w:r>
      <w:r w:rsidR="00345B65">
        <w:t>(A)</w:t>
      </w:r>
      <w:r w:rsidR="00992CC5">
        <w:t>–bidder pre-award requirements</w:t>
      </w:r>
    </w:p>
    <w:p w14:paraId="303D9DD0" w14:textId="5E6C4D79" w:rsidR="00992CC5" w:rsidRDefault="00063A27" w:rsidP="00914E8F">
      <w:pPr>
        <w:pStyle w:val="HiddenTextSpec"/>
      </w:pPr>
      <w:r>
        <w:t xml:space="preserve">subsection </w:t>
      </w:r>
      <w:r w:rsidR="00992CC5">
        <w:t>102.15–disqualification of bidders</w:t>
      </w:r>
    </w:p>
    <w:p w14:paraId="3AC97702" w14:textId="6E871DD5" w:rsidR="00992CC5" w:rsidRDefault="00063A27" w:rsidP="00914E8F">
      <w:pPr>
        <w:pStyle w:val="HiddenTextSpec"/>
      </w:pPr>
      <w:r>
        <w:t>sub</w:t>
      </w:r>
      <w:r w:rsidR="005335D5">
        <w:t>part</w:t>
      </w:r>
      <w:r>
        <w:t xml:space="preserve"> 104.03.01</w:t>
      </w:r>
      <w:r w:rsidR="00DF664B">
        <w:t>-</w:t>
      </w:r>
      <w:r>
        <w:t>authority to make changes</w:t>
      </w:r>
    </w:p>
    <w:p w14:paraId="26181EE8" w14:textId="31907483" w:rsidR="00E57A6A" w:rsidRDefault="00DF664B" w:rsidP="00914E8F">
      <w:pPr>
        <w:pStyle w:val="HiddenTextSpec"/>
      </w:pPr>
      <w:r>
        <w:t>sub</w:t>
      </w:r>
      <w:r w:rsidR="005335D5">
        <w:t>part</w:t>
      </w:r>
      <w:r>
        <w:t xml:space="preserve"> 105.02.05</w:t>
      </w:r>
      <w:r w:rsidR="000253FA">
        <w:t xml:space="preserve"> (1)</w:t>
      </w:r>
      <w:r>
        <w:t>-</w:t>
      </w:r>
      <w:r w:rsidR="00E57A6A">
        <w:t>civil rights requirements</w:t>
      </w:r>
      <w:r w:rsidR="000253FA">
        <w:t>-federal aid projects</w:t>
      </w:r>
    </w:p>
    <w:p w14:paraId="4FA20539" w14:textId="77777777" w:rsidR="00E57A6A" w:rsidRDefault="00E57A6A" w:rsidP="00914E8F">
      <w:pPr>
        <w:pStyle w:val="HiddenTextSpec"/>
      </w:pPr>
      <w:r>
        <w:t>subsection 107.02-nondiscrimination</w:t>
      </w:r>
    </w:p>
    <w:p w14:paraId="271F8ACF" w14:textId="77777777" w:rsidR="004641F8" w:rsidRDefault="008622E4" w:rsidP="00914E8F">
      <w:pPr>
        <w:pStyle w:val="HiddenTextSpec"/>
      </w:pPr>
      <w:r>
        <w:t xml:space="preserve">subsection 107.03-affirmative action, </w:t>
      </w:r>
      <w:r w:rsidR="00BB1B01">
        <w:t>disadvantaged business enterprises or emerging small business enterprises, and small business enterprises</w:t>
      </w:r>
    </w:p>
    <w:p w14:paraId="09FB9D63" w14:textId="77777777" w:rsidR="004641F8" w:rsidRDefault="004641F8" w:rsidP="00914E8F">
      <w:pPr>
        <w:pStyle w:val="HiddenTextSpec"/>
      </w:pPr>
      <w:r>
        <w:t>subsection 108.01-subcontracting</w:t>
      </w:r>
    </w:p>
    <w:p w14:paraId="0EB25474" w14:textId="77777777" w:rsidR="005335D5" w:rsidRDefault="004641F8" w:rsidP="00914E8F">
      <w:pPr>
        <w:pStyle w:val="HiddenTextSpec"/>
      </w:pPr>
      <w:r>
        <w:t xml:space="preserve">subsection </w:t>
      </w:r>
      <w:r w:rsidR="008A3DFD">
        <w:t>108.14-default and termination of co</w:t>
      </w:r>
      <w:r w:rsidR="005335D5">
        <w:t>ntractor’s right to proceed</w:t>
      </w:r>
    </w:p>
    <w:p w14:paraId="5D696180" w14:textId="2A7AC642" w:rsidR="00063A27" w:rsidRDefault="005335D5" w:rsidP="00914E8F">
      <w:pPr>
        <w:pStyle w:val="HiddenTextSpec"/>
      </w:pPr>
      <w:r>
        <w:t>subsection 109.05 estimates</w:t>
      </w:r>
      <w:r w:rsidR="00DF664B">
        <w:t xml:space="preserve"> </w:t>
      </w:r>
    </w:p>
    <w:p w14:paraId="2ED61530" w14:textId="77777777" w:rsidR="00EF1293" w:rsidRDefault="004B4316" w:rsidP="004B4316">
      <w:pPr>
        <w:pStyle w:val="000SpecialProvision"/>
      </w:pPr>
      <w:r w:rsidRPr="004B4316">
        <w:t>SPECIAL PROVISIONS</w:t>
      </w:r>
    </w:p>
    <w:p w14:paraId="65F78C21" w14:textId="77777777" w:rsidR="006E1619" w:rsidRDefault="006E1619" w:rsidP="006E1619">
      <w:pPr>
        <w:pStyle w:val="HiddenTextSpec"/>
      </w:pPr>
      <w:bookmarkStart w:id="3" w:name="_Toc171910931"/>
      <w:bookmarkStart w:id="4" w:name="_Toc175377455"/>
      <w:bookmarkStart w:id="5" w:name="_Toc176675908"/>
      <w:bookmarkStart w:id="6" w:name="_Toc171910933"/>
      <w:bookmarkStart w:id="7" w:name="_Toc175377457"/>
      <w:bookmarkStart w:id="8" w:name="_Toc175470354"/>
      <w:bookmarkStart w:id="9" w:name="_Toc176675910"/>
      <w:r>
        <w:t>1**************************************************************************************************************************1</w:t>
      </w:r>
    </w:p>
    <w:p w14:paraId="64C7C8F2" w14:textId="77777777" w:rsidR="006E1619" w:rsidRDefault="006E1619" w:rsidP="006E1619">
      <w:pPr>
        <w:pStyle w:val="HiddenTextSpec"/>
      </w:pPr>
      <w:r>
        <w:t>include PROJECT DESCRIPTION AS SHOWN ON THE KEY sheet AND FEDERAL PROJECT NUMBER (CONSTRUCTION) WHEN APPLICABLE.</w:t>
      </w:r>
    </w:p>
    <w:p w14:paraId="5F74C886" w14:textId="77777777" w:rsidR="006E1619" w:rsidRPr="00BA1860" w:rsidRDefault="006E1619" w:rsidP="006E1619">
      <w:pPr>
        <w:pStyle w:val="Title"/>
      </w:pPr>
    </w:p>
    <w:p w14:paraId="3EAF9C5D" w14:textId="77777777" w:rsidR="006E1619" w:rsidRDefault="006E1619" w:rsidP="006E1619">
      <w:pPr>
        <w:pStyle w:val="HiddenTextSpec"/>
      </w:pPr>
      <w:bookmarkStart w:id="10" w:name="_Toc396613494"/>
      <w:bookmarkStart w:id="11" w:name="_Toc435506669"/>
      <w:r>
        <w:t>1**************************************************************************************************************************1</w:t>
      </w:r>
    </w:p>
    <w:p w14:paraId="720E77DF" w14:textId="77777777" w:rsidR="006E1619" w:rsidRDefault="006E1619" w:rsidP="006E1619">
      <w:pPr>
        <w:pStyle w:val="000Section"/>
        <w:keepNext w:val="0"/>
      </w:pPr>
      <w:r>
        <w:t>AUTHORIZATION OF CONTRACT</w:t>
      </w:r>
      <w:bookmarkEnd w:id="10"/>
      <w:bookmarkEnd w:id="11"/>
    </w:p>
    <w:p w14:paraId="301988EB" w14:textId="77777777" w:rsidR="006E1619" w:rsidRDefault="006E1619" w:rsidP="006E1619">
      <w:pPr>
        <w:pStyle w:val="HiddenTextSpec"/>
      </w:pPr>
      <w:r>
        <w:t>1**************************************************************************************************************************1</w:t>
      </w:r>
    </w:p>
    <w:p w14:paraId="5EA67038" w14:textId="77777777" w:rsidR="006E1619" w:rsidRPr="00833EB6" w:rsidRDefault="006E1619" w:rsidP="006E1619">
      <w:pPr>
        <w:pStyle w:val="HiddenTextSpec"/>
      </w:pPr>
      <w:r w:rsidRPr="00833EB6">
        <w:t>INclude THE FOLLOWING FOR fhwa funded projects</w:t>
      </w:r>
    </w:p>
    <w:p w14:paraId="322BEDCF" w14:textId="2B725336" w:rsidR="006E1619" w:rsidRDefault="006E1619" w:rsidP="006E1619">
      <w:pPr>
        <w:pStyle w:val="Paragraph"/>
      </w:pPr>
      <w:r>
        <w:t xml:space="preserve">The Contract is authorized by the provisions of </w:t>
      </w:r>
      <w:r w:rsidRPr="00211A2D">
        <w:t xml:space="preserve">Title </w:t>
      </w:r>
      <w:r w:rsidR="00D30776" w:rsidRPr="00211A2D">
        <w:t>40</w:t>
      </w:r>
      <w:r w:rsidRPr="00211A2D">
        <w:t xml:space="preserve"> of </w:t>
      </w:r>
      <w:r>
        <w:t>the Revised Statutes of New Jersey and supplements thereto, and Title 23 of the United States Code - Highways.</w:t>
      </w:r>
    </w:p>
    <w:p w14:paraId="5A4EF364" w14:textId="77777777" w:rsidR="006E1619" w:rsidRDefault="006E1619" w:rsidP="006E1619">
      <w:pPr>
        <w:pStyle w:val="HiddenTextSpec"/>
      </w:pPr>
      <w:r>
        <w:t>1**************************************************************************************************************************1</w:t>
      </w:r>
    </w:p>
    <w:p w14:paraId="23047431" w14:textId="77777777" w:rsidR="002B7C8A" w:rsidRDefault="002B7C8A" w:rsidP="006E1619">
      <w:pPr>
        <w:pStyle w:val="HiddenTextSpec"/>
      </w:pPr>
      <w:bookmarkStart w:id="12" w:name="_Toc396613495"/>
      <w:bookmarkStart w:id="13" w:name="_Toc435506670"/>
    </w:p>
    <w:bookmarkEnd w:id="12"/>
    <w:bookmarkEnd w:id="13"/>
    <w:p w14:paraId="2D3CD7A6" w14:textId="77777777" w:rsidR="006E1619" w:rsidRDefault="006E1619" w:rsidP="006E1619">
      <w:pPr>
        <w:pStyle w:val="000Section"/>
        <w:keepNext w:val="0"/>
      </w:pPr>
      <w:r>
        <w:t>SPECIFICATIONS TO BE USED</w:t>
      </w:r>
    </w:p>
    <w:p w14:paraId="1229BAFF" w14:textId="77777777" w:rsidR="006E1619" w:rsidRDefault="006E1619" w:rsidP="006E1619">
      <w:pPr>
        <w:pStyle w:val="Paragraph"/>
      </w:pPr>
      <w:r>
        <w:t>The 20</w:t>
      </w:r>
      <w:r w:rsidR="000D3D51">
        <w:t>19</w:t>
      </w:r>
      <w:r>
        <w:t xml:space="preserve"> Standard Specifications for Road and Bridge Construction, of the New Jersey Department of Transportation </w:t>
      </w:r>
      <w:r w:rsidRPr="006F5CF5">
        <w:t xml:space="preserve">(Department) </w:t>
      </w:r>
      <w:r>
        <w:t>as amended herein will govern the construction of this Project and the execution of the Contract.</w:t>
      </w:r>
    </w:p>
    <w:p w14:paraId="65F78B3F" w14:textId="77777777" w:rsidR="006E1619" w:rsidRDefault="006E1619" w:rsidP="006E1619">
      <w:pPr>
        <w:pStyle w:val="Paragraph"/>
      </w:pPr>
      <w:r>
        <w:t>These Special Provisions consist of the following:</w:t>
      </w:r>
    </w:p>
    <w:p w14:paraId="64A5DC15" w14:textId="77777777" w:rsidR="006E1619" w:rsidRDefault="006E1619" w:rsidP="006E1619">
      <w:pPr>
        <w:pStyle w:val="HiddenTextSpec"/>
      </w:pPr>
      <w:r>
        <w:t>1**************************************************************************************************************************1</w:t>
      </w:r>
    </w:p>
    <w:p w14:paraId="49F8F68F" w14:textId="77777777" w:rsidR="006E1619" w:rsidRDefault="006E1619" w:rsidP="006E1619">
      <w:pPr>
        <w:pStyle w:val="HiddenTextSpec"/>
      </w:pPr>
      <w:r>
        <w:t>complete and include the following</w:t>
      </w:r>
    </w:p>
    <w:p w14:paraId="6F17991F" w14:textId="77777777" w:rsidR="006E1619" w:rsidRDefault="006E1619" w:rsidP="006E1619">
      <w:pPr>
        <w:pStyle w:val="List0indent"/>
      </w:pPr>
      <w:r>
        <w:t>Pages 1 to ___ inclusive.</w:t>
      </w:r>
    </w:p>
    <w:p w14:paraId="775A3DE8" w14:textId="77777777" w:rsidR="006E1619" w:rsidRDefault="006E1619" w:rsidP="006E1619">
      <w:pPr>
        <w:pStyle w:val="HiddenTextSpec"/>
      </w:pPr>
      <w:r>
        <w:t>1**************************************************************************************************************************1</w:t>
      </w:r>
    </w:p>
    <w:p w14:paraId="5C05F307" w14:textId="77777777" w:rsidR="006E1619" w:rsidRDefault="006E1619" w:rsidP="006E1619">
      <w:pPr>
        <w:pStyle w:val="HiddenTextSpec"/>
      </w:pPr>
    </w:p>
    <w:p w14:paraId="6B493639" w14:textId="77777777" w:rsidR="006E1619" w:rsidRDefault="006E1619" w:rsidP="006E1619">
      <w:pPr>
        <w:pStyle w:val="HiddenTextSpec"/>
      </w:pPr>
      <w:r>
        <w:t>1**************************************************************************************************************************1</w:t>
      </w:r>
    </w:p>
    <w:p w14:paraId="72B20B03" w14:textId="77777777" w:rsidR="006E1619" w:rsidRPr="00833EB6" w:rsidRDefault="006E1619" w:rsidP="006E1619">
      <w:pPr>
        <w:pStyle w:val="HiddenTextSpec"/>
      </w:pPr>
      <w:r w:rsidRPr="00833EB6">
        <w:lastRenderedPageBreak/>
        <w:t>INclude THE FOLLOWING FOR fhwa funded projects</w:t>
      </w:r>
    </w:p>
    <w:p w14:paraId="335D57EB" w14:textId="4ABB4EA9" w:rsidR="006E1619" w:rsidRDefault="006E1619" w:rsidP="000A7DAE">
      <w:pPr>
        <w:pStyle w:val="Paragraph"/>
      </w:pPr>
      <w:r w:rsidRPr="003F452D">
        <w:t xml:space="preserve">General wage determinations issued under Davis-Bacon and related acts, published by US Department of Labor, may be </w:t>
      </w:r>
      <w:r w:rsidRPr="006C7313">
        <w:t>obtained from the W</w:t>
      </w:r>
      <w:r>
        <w:t xml:space="preserve">age Determinations online </w:t>
      </w:r>
      <w:r w:rsidRPr="000A7DAE">
        <w:t>website</w:t>
      </w:r>
      <w:r w:rsidRPr="006C7313">
        <w:t xml:space="preserve"> at </w:t>
      </w:r>
      <w:hyperlink r:id="rId14" w:history="1">
        <w:r w:rsidR="00917FE5" w:rsidRPr="0042479D">
          <w:rPr>
            <w:rStyle w:val="Hyperlink"/>
          </w:rPr>
          <w:t>sam.gov</w:t>
        </w:r>
      </w:hyperlink>
      <w:r w:rsidR="003E4B22" w:rsidRPr="00293FE2">
        <w:t>.</w:t>
      </w:r>
      <w:r w:rsidR="003E4B22">
        <w:t xml:space="preserve"> </w:t>
      </w:r>
      <w:r w:rsidRPr="00B20AF2">
        <w:t xml:space="preserve"> </w:t>
      </w:r>
      <w:r w:rsidRPr="006C7313">
        <w:t xml:space="preserve">Select state, county and construction type heading: HIGHWAY where the Project is to be performed then click </w:t>
      </w:r>
      <w:r>
        <w:t>Search</w:t>
      </w:r>
      <w:r w:rsidRPr="006C7313">
        <w:t>.</w:t>
      </w:r>
    </w:p>
    <w:p w14:paraId="1F02A685" w14:textId="77777777" w:rsidR="006E1619" w:rsidRPr="003F452D" w:rsidRDefault="006E1619" w:rsidP="006E1619">
      <w:pPr>
        <w:pStyle w:val="Paragraph"/>
      </w:pPr>
      <w:r w:rsidRPr="003F452D">
        <w:t>Pay the prevailing wage rates determined by the United States Secretary of Labor and the New Jersey Department of Labor</w:t>
      </w:r>
      <w:r w:rsidRPr="006F5CF5">
        <w:t xml:space="preserve"> and Workforce Development</w:t>
      </w:r>
      <w:r w:rsidRPr="003F452D">
        <w:t>.  If the prevailing wage rate prescribed for any craft by the United States Secretary of Labor is not the same as the prevailing wage rate prescribed for that craft by the New Jersey Department of Labor</w:t>
      </w:r>
      <w:r w:rsidRPr="006F5CF5">
        <w:t xml:space="preserve"> and Workforce Development</w:t>
      </w:r>
      <w:r w:rsidRPr="003F452D">
        <w:t>, pay the higher rate.</w:t>
      </w:r>
    </w:p>
    <w:p w14:paraId="43BAEF1E" w14:textId="6C047D66" w:rsidR="006E1619" w:rsidRPr="003F452D" w:rsidRDefault="006E1619" w:rsidP="006E1619">
      <w:pPr>
        <w:pStyle w:val="Paragraph"/>
      </w:pPr>
      <w:r w:rsidRPr="003F452D">
        <w:t xml:space="preserve">State wage rates may be obtained from the New Jersey Department of Labor &amp; Workforce Development </w:t>
      </w:r>
      <w:r w:rsidR="003E4B22">
        <w:br/>
        <w:t xml:space="preserve">(Telephone: </w:t>
      </w:r>
      <w:r w:rsidRPr="003F452D">
        <w:t>609-292-2259) or by accessing the Department of Labo</w:t>
      </w:r>
      <w:r>
        <w:t>r &amp; Workforce Development’s web</w:t>
      </w:r>
      <w:r w:rsidRPr="003F452D">
        <w:t xml:space="preserve">site at </w:t>
      </w:r>
      <w:hyperlink r:id="rId15" w:history="1">
        <w:r w:rsidR="00DA6DE0" w:rsidRPr="00B655A4">
          <w:rPr>
            <w:rStyle w:val="Hyperlink"/>
          </w:rPr>
          <w:t>https://www.nj.gov/labor/wagehour/wagerate/prevailing_wage_determinations.html</w:t>
        </w:r>
      </w:hyperlink>
      <w:r w:rsidR="00DA6DE0">
        <w:t xml:space="preserve">. </w:t>
      </w:r>
      <w:r w:rsidR="009C4141">
        <w:t xml:space="preserve"> </w:t>
      </w:r>
      <w:r w:rsidRPr="003F452D">
        <w:t>The State wage rates in effect at the time of award are part of this Contract, pursuant to Chapter 150, Laws of 1963 (N</w:t>
      </w:r>
      <w:r>
        <w:t>.</w:t>
      </w:r>
      <w:r w:rsidRPr="003F452D">
        <w:t>J</w:t>
      </w:r>
      <w:r>
        <w:t>.</w:t>
      </w:r>
      <w:r w:rsidRPr="003F452D">
        <w:t>S</w:t>
      </w:r>
      <w:r>
        <w:t>.</w:t>
      </w:r>
      <w:r w:rsidRPr="003F452D">
        <w:t>A</w:t>
      </w:r>
      <w:r>
        <w:t>. 34:11-56.25 et seq.)</w:t>
      </w:r>
    </w:p>
    <w:p w14:paraId="75743194" w14:textId="08AC523B" w:rsidR="006E1619" w:rsidRDefault="006E1619" w:rsidP="006E1619">
      <w:pPr>
        <w:pStyle w:val="Paragraph"/>
      </w:pPr>
      <w:r w:rsidRPr="003F452D">
        <w:t xml:space="preserve">If an employee of the Contractor or subcontractor has been paid a rate of wages less than the prevailing wage, the Department may suspend the </w:t>
      </w:r>
      <w:r w:rsidR="00D55AED" w:rsidRPr="003F452D">
        <w:t>Work and</w:t>
      </w:r>
      <w:r w:rsidRPr="003F452D">
        <w:t xml:space="preserve"> declare the Contractor in default.</w:t>
      </w:r>
    </w:p>
    <w:p w14:paraId="059EF940" w14:textId="4C903472" w:rsidR="006E1619" w:rsidRDefault="006E1619" w:rsidP="006E1619">
      <w:pPr>
        <w:pStyle w:val="Paragraph"/>
      </w:pPr>
      <w:r>
        <w:t>The NJDOT must report all suspected or reported violations to the federal agency providi</w:t>
      </w:r>
      <w:r w:rsidR="009C4141">
        <w:t>ng the funding for the project.</w:t>
      </w:r>
    </w:p>
    <w:p w14:paraId="3ECCB0BE" w14:textId="26D3B623" w:rsidR="006E1619" w:rsidRDefault="006E1619" w:rsidP="006E1619">
      <w:pPr>
        <w:pStyle w:val="Paragraph"/>
      </w:pPr>
      <w:r>
        <w:t xml:space="preserve">Contractor’s compliance is required with the Copeland “Anti-Kickback” Act, (40 U.S.C. 3145), as supplemented by the Department of Labor regulations (29 CFR Part 3, “Contractors and </w:t>
      </w:r>
      <w:r w:rsidR="0059257F">
        <w:t>s</w:t>
      </w:r>
      <w:r>
        <w:t xml:space="preserve">ubcontractors on Public Building or Public Work Financed in Whole or In Part by Loans or Grants from the United States”).  Each contractor or subcontractor is prohibited from inducing by any means, any person employed in the construction, </w:t>
      </w:r>
      <w:r w:rsidR="00743DA8">
        <w:t>completion,</w:t>
      </w:r>
      <w:r>
        <w:t xml:space="preserve"> or repair of public work, to give up any part of the compensation to which he or she is otherwise entitled.  The NJDOT must report all suspected or reported violations to the federal agency providing the funding for the project.</w:t>
      </w:r>
    </w:p>
    <w:p w14:paraId="4DA52E1B" w14:textId="77777777" w:rsidR="006E1619" w:rsidRDefault="006E1619" w:rsidP="006E1619">
      <w:pPr>
        <w:pStyle w:val="Paragraph"/>
      </w:pPr>
      <w:r>
        <w:t>T</w:t>
      </w:r>
      <w:r w:rsidRPr="003F452D">
        <w:t xml:space="preserve">he following </w:t>
      </w:r>
      <w:r>
        <w:t>information is</w:t>
      </w:r>
      <w:r w:rsidRPr="003F452D">
        <w:t xml:space="preserve"> located </w:t>
      </w:r>
      <w:r w:rsidRPr="00181F4C">
        <w:t>at the e</w:t>
      </w:r>
      <w:r>
        <w:t>nd of these Special Provisions:</w:t>
      </w:r>
    </w:p>
    <w:p w14:paraId="54E6ADC8" w14:textId="77777777" w:rsidR="006E1619" w:rsidRDefault="006E1619" w:rsidP="006E1619">
      <w:pPr>
        <w:pStyle w:val="HiddenTextSpec"/>
      </w:pPr>
      <w:r w:rsidRPr="003F452D">
        <w:t>2**************************************************************************************2</w:t>
      </w:r>
    </w:p>
    <w:p w14:paraId="30A5A1AE" w14:textId="77777777" w:rsidR="006E1619" w:rsidRPr="008166D6" w:rsidRDefault="006E1619" w:rsidP="008166D6">
      <w:pPr>
        <w:pStyle w:val="List0indent"/>
      </w:pPr>
      <w:r w:rsidRPr="008166D6">
        <w:t>1.</w:t>
      </w:r>
      <w:r w:rsidRPr="008166D6">
        <w:tab/>
        <w:t>Disadvantaged Business Enterprise Utilization. (Federal Aid Project Attachment 1)</w:t>
      </w:r>
    </w:p>
    <w:p w14:paraId="58000227" w14:textId="77777777" w:rsidR="008166D6" w:rsidRPr="003F452D" w:rsidRDefault="008166D6" w:rsidP="008166D6">
      <w:pPr>
        <w:pStyle w:val="HiddenTextSpec"/>
      </w:pPr>
    </w:p>
    <w:p w14:paraId="5D3869C0" w14:textId="77777777" w:rsidR="006E1619" w:rsidRPr="00C0345C" w:rsidRDefault="006E1619" w:rsidP="006E1619">
      <w:pPr>
        <w:pStyle w:val="HiddenTextSpec"/>
        <w:rPr>
          <w:b/>
        </w:rPr>
      </w:pPr>
      <w:r w:rsidRPr="00C0345C">
        <w:rPr>
          <w:b/>
        </w:rPr>
        <w:t>OR</w:t>
      </w:r>
    </w:p>
    <w:p w14:paraId="583DC6E9" w14:textId="77777777" w:rsidR="006E1619" w:rsidRPr="008166D6" w:rsidRDefault="006E1619" w:rsidP="00F46A86">
      <w:pPr>
        <w:pStyle w:val="List0indent"/>
      </w:pPr>
      <w:r w:rsidRPr="008166D6">
        <w:t>1.</w:t>
      </w:r>
      <w:r w:rsidRPr="008166D6">
        <w:tab/>
        <w:t xml:space="preserve">Emerging Small Business </w:t>
      </w:r>
      <w:r w:rsidRPr="00F46A86">
        <w:t>Enterprise</w:t>
      </w:r>
      <w:r w:rsidRPr="008166D6">
        <w:t xml:space="preserve"> Utilization. (Federal Aid Project Attachment 1)</w:t>
      </w:r>
    </w:p>
    <w:p w14:paraId="2DB8BAC6" w14:textId="77777777" w:rsidR="008166D6" w:rsidRPr="003F452D" w:rsidRDefault="008166D6" w:rsidP="008166D6">
      <w:pPr>
        <w:pStyle w:val="HiddenTextSpec"/>
      </w:pPr>
    </w:p>
    <w:p w14:paraId="32A7350B" w14:textId="77777777" w:rsidR="006E1619" w:rsidRDefault="006E1619" w:rsidP="006E1619">
      <w:pPr>
        <w:pStyle w:val="HiddenTextSpec"/>
      </w:pPr>
      <w:r w:rsidRPr="00D258B4">
        <w:t xml:space="preserve">The </w:t>
      </w:r>
      <w:r>
        <w:t>D</w:t>
      </w:r>
      <w:r w:rsidRPr="00D258B4">
        <w:t>BE</w:t>
      </w:r>
      <w:r>
        <w:t xml:space="preserve">/ESBE </w:t>
      </w:r>
      <w:r w:rsidRPr="00D258B4">
        <w:t xml:space="preserve">goals request form and classification codes worksheet are available at </w:t>
      </w:r>
    </w:p>
    <w:p w14:paraId="5F1D6096" w14:textId="77777777" w:rsidR="008166D6" w:rsidRDefault="008166D6" w:rsidP="008166D6">
      <w:pPr>
        <w:pStyle w:val="HiddenTextSpec"/>
      </w:pPr>
    </w:p>
    <w:p w14:paraId="1FCB4E26" w14:textId="1397370C" w:rsidR="009058E4" w:rsidRDefault="009058E4" w:rsidP="008166D6">
      <w:pPr>
        <w:pStyle w:val="HiddenTextSpec"/>
      </w:pPr>
      <w:hyperlink r:id="rId16" w:history="1">
        <w:r w:rsidRPr="00AE6B97">
          <w:rPr>
            <w:rStyle w:val="Hyperlink"/>
          </w:rPr>
          <w:t xml:space="preserve"> </w:t>
        </w:r>
        <w:hyperlink r:id="rId17" w:history="1">
          <w:r w:rsidR="00AE6B97" w:rsidRPr="00AE6B97">
            <w:rPr>
              <w:rStyle w:val="Hyperlink"/>
              <w:vanish w:val="0"/>
            </w:rPr>
            <w:t>Forms and Applications, Local Aid &amp; Economic Development, Doing Business</w:t>
          </w:r>
        </w:hyperlink>
      </w:hyperlink>
    </w:p>
    <w:p w14:paraId="6069E2CD" w14:textId="486F30C6" w:rsidR="00013F3F" w:rsidRDefault="00013F3F" w:rsidP="008166D6">
      <w:pPr>
        <w:pStyle w:val="HiddenTextSpec"/>
      </w:pPr>
      <w:r>
        <w:t>S101-LA DBE-ESBE Goal</w:t>
      </w:r>
    </w:p>
    <w:p w14:paraId="3456F45B" w14:textId="77777777" w:rsidR="00013F3F" w:rsidRPr="003F452D" w:rsidRDefault="00013F3F" w:rsidP="008166D6">
      <w:pPr>
        <w:pStyle w:val="HiddenTextSpec"/>
      </w:pPr>
    </w:p>
    <w:p w14:paraId="24EDF2E6" w14:textId="7ADA7D04" w:rsidR="006E1619" w:rsidRPr="00E005D1" w:rsidRDefault="00E005D1" w:rsidP="006E1619">
      <w:pPr>
        <w:pStyle w:val="HiddenTextSpec"/>
        <w:rPr>
          <w:rStyle w:val="Hyperlink"/>
        </w:rPr>
      </w:pPr>
      <w:r>
        <w:rPr>
          <w:vanish w:val="0"/>
        </w:rPr>
        <w:fldChar w:fldCharType="begin"/>
      </w:r>
      <w:r>
        <w:rPr>
          <w:vanish w:val="0"/>
        </w:rPr>
        <w:instrText xml:space="preserve"> HYPERLINK "https://www.state.nj.us/transportation/eng/forms/" \l "design" </w:instrText>
      </w:r>
      <w:r>
        <w:rPr>
          <w:vanish w:val="0"/>
        </w:rPr>
      </w:r>
      <w:r>
        <w:rPr>
          <w:vanish w:val="0"/>
        </w:rPr>
        <w:fldChar w:fldCharType="separate"/>
      </w:r>
      <w:r w:rsidR="006E1619" w:rsidRPr="00E005D1">
        <w:rPr>
          <w:rStyle w:val="Hyperlink"/>
        </w:rPr>
        <w:t>Class Code Worksheet</w:t>
      </w:r>
      <w:r w:rsidRPr="00E005D1">
        <w:rPr>
          <w:rStyle w:val="Hyperlink"/>
        </w:rPr>
        <w:t xml:space="preserve"> (SI03)</w:t>
      </w:r>
    </w:p>
    <w:p w14:paraId="4A2B89D0" w14:textId="703184B8" w:rsidR="008166D6" w:rsidRPr="003F452D" w:rsidRDefault="00E005D1" w:rsidP="008166D6">
      <w:pPr>
        <w:pStyle w:val="HiddenTextSpec"/>
      </w:pPr>
      <w:r>
        <w:rPr>
          <w:vanish w:val="0"/>
        </w:rPr>
        <w:fldChar w:fldCharType="end"/>
      </w:r>
    </w:p>
    <w:p w14:paraId="30FA20D9" w14:textId="219EC0D7" w:rsidR="00EA6183" w:rsidRPr="00B742C5" w:rsidRDefault="00E707B2" w:rsidP="00EA6183">
      <w:pPr>
        <w:pStyle w:val="HiddenTextSpec"/>
      </w:pPr>
      <w:r w:rsidRPr="00EA6183">
        <w:t>THE LPA</w:t>
      </w:r>
      <w:r w:rsidR="005464F0">
        <w:t xml:space="preserve">/lpa </w:t>
      </w:r>
      <w:r w:rsidR="00F45FAF">
        <w:t>CONSULTANT WILL</w:t>
      </w:r>
      <w:r w:rsidR="00EA6183" w:rsidRPr="00EA6183">
        <w:t xml:space="preserve"> email the completed form and worksheet along with a copy of the engineer’s estimate to the local aid project manager (LAPM) for submittal to NJDOT c</w:t>
      </w:r>
      <w:r w:rsidR="00EA6183" w:rsidRPr="00B742C5">
        <w:t>onstruction services</w:t>
      </w:r>
      <w:r w:rsidR="00EA6183" w:rsidRPr="00EA6183">
        <w:t>.</w:t>
      </w:r>
    </w:p>
    <w:p w14:paraId="06CAEE44" w14:textId="77777777" w:rsidR="00EA6183" w:rsidRPr="00B742C5" w:rsidRDefault="00EA6183" w:rsidP="00EA6183">
      <w:pPr>
        <w:pStyle w:val="HiddenTextSpec"/>
      </w:pPr>
      <w:r w:rsidRPr="00B742C5">
        <w:t xml:space="preserve">the Local aid project manager will inform </w:t>
      </w:r>
      <w:proofErr w:type="gramStart"/>
      <w:r w:rsidRPr="00B742C5">
        <w:t>the</w:t>
      </w:r>
      <w:proofErr w:type="gramEnd"/>
      <w:r w:rsidRPr="00B742C5">
        <w:t xml:space="preserve"> LPA of the DBE/ESBE goal this goal IS TO be inserted into the appropriate attachment 1 located at the end of these special provisions.</w:t>
      </w:r>
    </w:p>
    <w:p w14:paraId="13889B03" w14:textId="305D7BED" w:rsidR="006E1619" w:rsidRPr="008166D6" w:rsidRDefault="006E1619" w:rsidP="008166D6">
      <w:pPr>
        <w:pStyle w:val="HiddenTextSpec"/>
      </w:pPr>
      <w:r w:rsidRPr="008166D6">
        <w:t>delete the inappropriate fhwa ATTACHMENT</w:t>
      </w:r>
      <w:r w:rsidR="00DD5612" w:rsidRPr="008166D6">
        <w:t>.</w:t>
      </w:r>
    </w:p>
    <w:p w14:paraId="54392F1D" w14:textId="77777777" w:rsidR="008166D6" w:rsidRPr="003F452D" w:rsidRDefault="008166D6" w:rsidP="008166D6">
      <w:pPr>
        <w:pStyle w:val="HiddenTextSpec"/>
      </w:pPr>
    </w:p>
    <w:p w14:paraId="10E05F2D" w14:textId="77777777" w:rsidR="006A43DE" w:rsidRDefault="006A43DE" w:rsidP="008B5949">
      <w:pPr>
        <w:pStyle w:val="Blanklinehalf"/>
      </w:pPr>
    </w:p>
    <w:p w14:paraId="0AB00C34" w14:textId="77777777" w:rsidR="006E1619" w:rsidRPr="003F452D" w:rsidRDefault="006E1619" w:rsidP="006E1619">
      <w:pPr>
        <w:pStyle w:val="HiddenTextSpec"/>
      </w:pPr>
      <w:r w:rsidRPr="003F452D">
        <w:t>2**************************************************************************************2</w:t>
      </w:r>
    </w:p>
    <w:p w14:paraId="1ED0EBFA" w14:textId="068F920B" w:rsidR="006E1619" w:rsidRPr="008166D6" w:rsidRDefault="006E1619" w:rsidP="008166D6">
      <w:pPr>
        <w:pStyle w:val="List0indent"/>
      </w:pPr>
      <w:r w:rsidRPr="008166D6">
        <w:t>2.</w:t>
      </w:r>
      <w:r w:rsidRPr="008166D6">
        <w:tab/>
        <w:t>Specific Equal Employment Opportunity Responsibilities on NJDOT Federal Aid Projects. (Federal Aid Project Attachment 2)</w:t>
      </w:r>
    </w:p>
    <w:p w14:paraId="4FF99B6E" w14:textId="77777777" w:rsidR="006E1619" w:rsidRDefault="006E1619" w:rsidP="006E1619">
      <w:pPr>
        <w:tabs>
          <w:tab w:val="left" w:pos="1440"/>
          <w:tab w:val="left" w:pos="2700"/>
        </w:tabs>
        <w:jc w:val="center"/>
        <w:rPr>
          <w:rFonts w:ascii="Arial" w:hAnsi="Arial"/>
          <w:caps/>
          <w:vanish/>
          <w:color w:val="FF0000"/>
        </w:rPr>
      </w:pPr>
    </w:p>
    <w:p w14:paraId="35CC9AFC" w14:textId="77777777" w:rsidR="006E1619" w:rsidRDefault="006E1619" w:rsidP="006E1619">
      <w:pPr>
        <w:pStyle w:val="HiddenTextSpec"/>
      </w:pPr>
      <w:r w:rsidRPr="0077718C">
        <w:t>Follow instructions and fill out the training request form at</w:t>
      </w:r>
      <w:r w:rsidRPr="003F452D">
        <w:t xml:space="preserve"> </w:t>
      </w:r>
    </w:p>
    <w:p w14:paraId="096D61DA" w14:textId="77777777" w:rsidR="00AE6B97" w:rsidRDefault="00AE6B97" w:rsidP="006E1619">
      <w:pPr>
        <w:pStyle w:val="HiddenTextSpec"/>
      </w:pPr>
    </w:p>
    <w:p w14:paraId="04D6910C" w14:textId="37F788C1" w:rsidR="006E1619" w:rsidRDefault="00AE6B97" w:rsidP="006E1619">
      <w:pPr>
        <w:pStyle w:val="HiddenTextSpec"/>
      </w:pPr>
      <w:hyperlink r:id="rId18" w:history="1">
        <w:r w:rsidRPr="00AE6B97">
          <w:rPr>
            <w:rStyle w:val="Hyperlink"/>
            <w:vanish w:val="0"/>
          </w:rPr>
          <w:t>Forms and Applications, Local Aid &amp; Economic Development, Doing Business</w:t>
        </w:r>
      </w:hyperlink>
    </w:p>
    <w:p w14:paraId="19E17DE0" w14:textId="50BE8575" w:rsidR="00013F3F" w:rsidRDefault="00013F3F" w:rsidP="006E1619">
      <w:pPr>
        <w:pStyle w:val="HiddenTextSpec"/>
      </w:pPr>
      <w:r>
        <w:t>SI04-LA trainee goal</w:t>
      </w:r>
    </w:p>
    <w:p w14:paraId="7C8344DA" w14:textId="77777777" w:rsidR="00AE6B97" w:rsidRDefault="00AE6B97" w:rsidP="006E1619">
      <w:pPr>
        <w:pStyle w:val="HiddenTextSpec"/>
        <w:rPr>
          <w:vanish w:val="0"/>
        </w:rPr>
      </w:pPr>
    </w:p>
    <w:p w14:paraId="1E5977B9" w14:textId="77777777" w:rsidR="008310D1" w:rsidRDefault="008310D1" w:rsidP="008310D1">
      <w:pPr>
        <w:pStyle w:val="HiddenTextSpec"/>
      </w:pPr>
      <w:r w:rsidRPr="00CD1619">
        <w:t>to be completed by lpa or lpa consultant</w:t>
      </w:r>
    </w:p>
    <w:p w14:paraId="6952C940" w14:textId="77777777" w:rsidR="008310D1" w:rsidRDefault="008310D1" w:rsidP="008310D1">
      <w:pPr>
        <w:pStyle w:val="HiddenTextSpec"/>
      </w:pPr>
    </w:p>
    <w:p w14:paraId="0F50B74C" w14:textId="4C29464A" w:rsidR="008310D1" w:rsidRPr="008310D1" w:rsidRDefault="008310D1" w:rsidP="008310D1">
      <w:pPr>
        <w:pStyle w:val="HiddenTextSpec"/>
      </w:pPr>
      <w:r w:rsidRPr="008310D1">
        <w:t>the lpa/lpa consultant will email the completed form along with an engineer’s estimate and construction bar chart to the local aid project manager for submittal to NJDOT Civil Rights</w:t>
      </w:r>
      <w:r w:rsidR="00A371B7">
        <w:t>.  The</w:t>
      </w:r>
      <w:r w:rsidRPr="008310D1">
        <w:t xml:space="preserve"> local aid project manager will inform </w:t>
      </w:r>
      <w:proofErr w:type="gramStart"/>
      <w:r w:rsidRPr="008310D1">
        <w:t>the</w:t>
      </w:r>
      <w:proofErr w:type="gramEnd"/>
      <w:r w:rsidRPr="008310D1">
        <w:t xml:space="preserve"> LPA of the trainee goal.  the lpa will insert the goal into federal attachment 2 (training special provisions) located at the end of these special provisions. </w:t>
      </w:r>
    </w:p>
    <w:p w14:paraId="74407221" w14:textId="77777777" w:rsidR="008310D1" w:rsidRDefault="008310D1" w:rsidP="006E1619">
      <w:pPr>
        <w:pStyle w:val="HiddenTextSpec"/>
      </w:pPr>
    </w:p>
    <w:p w14:paraId="4B86B647" w14:textId="77777777" w:rsidR="006E1619" w:rsidRPr="0081704D" w:rsidRDefault="006E1619" w:rsidP="0081704D">
      <w:pPr>
        <w:pStyle w:val="List0indent"/>
      </w:pPr>
      <w:r w:rsidRPr="0081704D">
        <w:t>3.</w:t>
      </w:r>
      <w:r w:rsidRPr="0081704D">
        <w:tab/>
        <w:t>Requirements for Affirmative Action to Ensure Equal Employment Opportunity on NJDOT Federal Aid Projects. (Federal Aid Project Attachment 3)</w:t>
      </w:r>
    </w:p>
    <w:p w14:paraId="0A0B8E86" w14:textId="77777777" w:rsidR="006E1619" w:rsidRPr="0081704D" w:rsidRDefault="006E1619" w:rsidP="0081704D">
      <w:pPr>
        <w:pStyle w:val="List0indent"/>
      </w:pPr>
      <w:r w:rsidRPr="0081704D">
        <w:t>4.</w:t>
      </w:r>
      <w:r w:rsidRPr="0081704D">
        <w:tab/>
        <w:t>Federal Equal Employment Opportunity Contract Specifications for NJDOT Federal Aid Projects. (Federal Aid Project Attachment 4)</w:t>
      </w:r>
    </w:p>
    <w:p w14:paraId="78675E27" w14:textId="77777777" w:rsidR="006E1619" w:rsidRPr="0081704D" w:rsidRDefault="006E1619" w:rsidP="0081704D">
      <w:pPr>
        <w:pStyle w:val="List0indent"/>
      </w:pPr>
      <w:r w:rsidRPr="0081704D">
        <w:t>5.</w:t>
      </w:r>
      <w:r w:rsidRPr="0081704D">
        <w:tab/>
        <w:t>State of New Jersey Mandatory Equal Employment Opportunity Language on NJDOT Federal Aid Projects. (Federal Aid Project Attachment 5)</w:t>
      </w:r>
    </w:p>
    <w:p w14:paraId="3093F634" w14:textId="6B08A6CE" w:rsidR="006E1619" w:rsidRPr="0081704D" w:rsidRDefault="006E1619" w:rsidP="0081704D">
      <w:pPr>
        <w:pStyle w:val="List0indent"/>
      </w:pPr>
      <w:r w:rsidRPr="0081704D">
        <w:t>6.</w:t>
      </w:r>
      <w:r w:rsidRPr="0081704D">
        <w:tab/>
      </w:r>
      <w:r w:rsidR="0081704D" w:rsidRPr="0081704D">
        <w:t>Investigating, Reporting</w:t>
      </w:r>
      <w:r w:rsidRPr="0081704D">
        <w:t xml:space="preserve"> and Resolving Employment Discrimination and Sexual Harassment Complaints on NJDOT Federal Aid Projects. (Federal Aid Project Attachment 6)</w:t>
      </w:r>
    </w:p>
    <w:p w14:paraId="3759026E" w14:textId="77777777" w:rsidR="006E1619" w:rsidRPr="0081704D" w:rsidRDefault="006E1619" w:rsidP="0081704D">
      <w:pPr>
        <w:pStyle w:val="List0indent"/>
      </w:pPr>
      <w:r w:rsidRPr="0081704D">
        <w:t>7.</w:t>
      </w:r>
      <w:r w:rsidRPr="0081704D">
        <w:tab/>
        <w:t>Payroll Requirements for NJDOT Federal Aid Projects. (Federal Aid Project Attachment 7)</w:t>
      </w:r>
    </w:p>
    <w:p w14:paraId="6CBF121F" w14:textId="77777777" w:rsidR="006E1619" w:rsidRPr="0081704D" w:rsidRDefault="006E1619" w:rsidP="0081704D">
      <w:pPr>
        <w:pStyle w:val="List0indent"/>
      </w:pPr>
      <w:r w:rsidRPr="0081704D">
        <w:t>8.</w:t>
      </w:r>
      <w:r w:rsidRPr="0081704D">
        <w:tab/>
        <w:t>FHWA-1273 Required Contract Provisions, Federal Aid Construction Contracts. (Federal Aid Project Attachment 8)</w:t>
      </w:r>
    </w:p>
    <w:p w14:paraId="79271922" w14:textId="77777777" w:rsidR="006E1619" w:rsidRPr="0081704D" w:rsidRDefault="006E1619" w:rsidP="0081704D">
      <w:pPr>
        <w:pStyle w:val="List0indent"/>
      </w:pPr>
      <w:r w:rsidRPr="0081704D">
        <w:t>9.</w:t>
      </w:r>
      <w:r w:rsidRPr="0081704D">
        <w:tab/>
        <w:t>State Mandatory Addendum to FHWA 1273 Required Contract Provision, Federal Aid Construction Contracts as Amended or Supplemented. (Federal Aid Project Attachment 9)</w:t>
      </w:r>
    </w:p>
    <w:p w14:paraId="6BFC2084" w14:textId="77777777" w:rsidR="006E1619" w:rsidRPr="0081704D" w:rsidRDefault="006E1619" w:rsidP="0081704D">
      <w:pPr>
        <w:pStyle w:val="List0indent"/>
      </w:pPr>
      <w:r w:rsidRPr="0081704D">
        <w:t>10.</w:t>
      </w:r>
      <w:r w:rsidRPr="0081704D">
        <w:tab/>
        <w:t>Federal Mandatory Equal Opportunity Language on Federal Aid Projects. (Federal Aid Project Attachment 10)</w:t>
      </w:r>
    </w:p>
    <w:p w14:paraId="427848D6" w14:textId="77777777" w:rsidR="006E1619" w:rsidRPr="0081704D" w:rsidRDefault="006E1619" w:rsidP="0081704D">
      <w:pPr>
        <w:pStyle w:val="List0indent"/>
      </w:pPr>
      <w:r w:rsidRPr="0081704D">
        <w:t>11.</w:t>
      </w:r>
      <w:r w:rsidRPr="0081704D">
        <w:tab/>
        <w:t>Byrd Anti-Lobbying Certification. (Federal Aid Project Attachment 11)</w:t>
      </w:r>
    </w:p>
    <w:p w14:paraId="1B8F0E57" w14:textId="77777777" w:rsidR="006E1619" w:rsidRPr="003F452D" w:rsidRDefault="006E1619" w:rsidP="006E1619">
      <w:pPr>
        <w:pStyle w:val="HiddenTextSpec"/>
      </w:pPr>
    </w:p>
    <w:p w14:paraId="5A25D5DA" w14:textId="7B56B94A" w:rsidR="006E1619" w:rsidRPr="005F04B2" w:rsidRDefault="006E1619" w:rsidP="0043027D">
      <w:pPr>
        <w:pStyle w:val="HiddenTextSpec"/>
      </w:pPr>
      <w:r w:rsidRPr="005F04B2">
        <w:t>list here &amp; include additional project specific ATTACHMENTS required for the project at the end of these Special Provisions, SUCH AS ASBESTOS ABATEMENT</w:t>
      </w:r>
      <w:r w:rsidR="00844D29">
        <w:t>.</w:t>
      </w:r>
    </w:p>
    <w:p w14:paraId="7889F983" w14:textId="77777777" w:rsidR="006E1619" w:rsidRPr="006957C5" w:rsidRDefault="006E1619" w:rsidP="006957C5">
      <w:pPr>
        <w:pStyle w:val="List0indent"/>
      </w:pPr>
      <w:r w:rsidRPr="006957C5">
        <w:t>The following additional project specific Attachments are located at the end of these Special Provisions:</w:t>
      </w:r>
    </w:p>
    <w:p w14:paraId="60361751" w14:textId="77777777" w:rsidR="006E1619" w:rsidRPr="003164AC" w:rsidRDefault="006E1619" w:rsidP="00614EE6">
      <w:pPr>
        <w:pStyle w:val="HiddenTextSpec"/>
        <w:jc w:val="left"/>
      </w:pPr>
      <w:r w:rsidRPr="003164AC">
        <w:t>1</w:t>
      </w:r>
      <w:r>
        <w:t>2</w:t>
      </w:r>
      <w:r w:rsidRPr="003164AC">
        <w:t>.</w:t>
      </w:r>
      <w:r w:rsidRPr="003164AC">
        <w:tab/>
      </w:r>
    </w:p>
    <w:p w14:paraId="16295AAA" w14:textId="77777777" w:rsidR="006E1619" w:rsidRPr="003F452D" w:rsidRDefault="006E1619" w:rsidP="006E1619">
      <w:pPr>
        <w:pStyle w:val="HiddenTextSpec"/>
      </w:pPr>
      <w:r w:rsidRPr="003F452D">
        <w:t>1**************************************************************************************************************************1</w:t>
      </w:r>
    </w:p>
    <w:p w14:paraId="4B87F63C" w14:textId="77777777" w:rsidR="006E1619" w:rsidRPr="003F452D" w:rsidRDefault="006E1619" w:rsidP="006E1619">
      <w:pPr>
        <w:pStyle w:val="HiddenTextSpec"/>
      </w:pPr>
    </w:p>
    <w:p w14:paraId="5DF944BF" w14:textId="77777777" w:rsidR="003D19E3" w:rsidRPr="00B97E4C" w:rsidRDefault="003D19E3" w:rsidP="00C93E00">
      <w:pPr>
        <w:pStyle w:val="000Division"/>
      </w:pPr>
      <w:r w:rsidRPr="00C93E00">
        <w:lastRenderedPageBreak/>
        <w:t>Division</w:t>
      </w:r>
      <w:r w:rsidRPr="00B97E4C">
        <w:t xml:space="preserve"> 100 – General P</w:t>
      </w:r>
      <w:bookmarkEnd w:id="3"/>
      <w:bookmarkEnd w:id="4"/>
      <w:r w:rsidRPr="00B97E4C">
        <w:t>rovisions</w:t>
      </w:r>
      <w:bookmarkEnd w:id="5"/>
    </w:p>
    <w:p w14:paraId="3ECF41D5" w14:textId="77777777" w:rsidR="003D19E3" w:rsidRPr="00B97E4C" w:rsidRDefault="003D19E3" w:rsidP="00C93E00">
      <w:pPr>
        <w:pStyle w:val="000Section"/>
      </w:pPr>
      <w:bookmarkStart w:id="14" w:name="_Toc171910932"/>
      <w:bookmarkStart w:id="15" w:name="_Toc175377456"/>
      <w:bookmarkStart w:id="16" w:name="_Toc175470353"/>
      <w:bookmarkStart w:id="17" w:name="_Toc176675909"/>
      <w:r w:rsidRPr="00B97E4C">
        <w:t>Section 101 – General Information</w:t>
      </w:r>
      <w:bookmarkEnd w:id="14"/>
      <w:bookmarkEnd w:id="15"/>
      <w:bookmarkEnd w:id="16"/>
      <w:bookmarkEnd w:id="17"/>
    </w:p>
    <w:p w14:paraId="301D582E" w14:textId="4041C005" w:rsidR="00EF1293" w:rsidRDefault="00D55AED" w:rsidP="00C93E00">
      <w:pPr>
        <w:pStyle w:val="00000Subsection"/>
      </w:pPr>
      <w:bookmarkStart w:id="18" w:name="_Toc159593366"/>
      <w:bookmarkStart w:id="19" w:name="_Toc171910935"/>
      <w:bookmarkStart w:id="20" w:name="_Toc175377459"/>
      <w:bookmarkStart w:id="21" w:name="_Toc175470356"/>
      <w:bookmarkStart w:id="22" w:name="_Toc176675912"/>
      <w:bookmarkEnd w:id="6"/>
      <w:bookmarkEnd w:id="7"/>
      <w:bookmarkEnd w:id="8"/>
      <w:bookmarkEnd w:id="9"/>
      <w:r w:rsidRPr="0058307D">
        <w:t>101.01 INTRODUCTION</w:t>
      </w:r>
    </w:p>
    <w:p w14:paraId="70CCA158" w14:textId="77777777" w:rsidR="00374035" w:rsidRPr="0058307D" w:rsidRDefault="00374035" w:rsidP="009A358A">
      <w:pPr>
        <w:pStyle w:val="HiddenTextSpec"/>
        <w:widowControl w:val="0"/>
      </w:pPr>
      <w:r>
        <w:t>1</w:t>
      </w:r>
      <w:r w:rsidRPr="0058307D">
        <w:t>**************************************************************************************</w:t>
      </w:r>
      <w:r>
        <w:t>********</w:t>
      </w:r>
      <w:r w:rsidRPr="0058307D">
        <w:t>****************************</w:t>
      </w:r>
      <w:r>
        <w:t>1</w:t>
      </w:r>
    </w:p>
    <w:p w14:paraId="64B63590" w14:textId="77777777" w:rsidR="00EF1293" w:rsidRPr="00B15231" w:rsidRDefault="00EF1293" w:rsidP="00EF1293">
      <w:pPr>
        <w:pStyle w:val="Paragraph"/>
      </w:pPr>
      <w:r>
        <w:t>T</w:t>
      </w:r>
      <w:r w:rsidRPr="00B15231">
        <w:t xml:space="preserve">he Federal FY begins October 1 of the previous calendar </w:t>
      </w:r>
      <w:proofErr w:type="gramStart"/>
      <w:r w:rsidRPr="00B15231">
        <w:t>year</w:t>
      </w:r>
      <w:proofErr w:type="gramEnd"/>
      <w:r w:rsidRPr="00B15231">
        <w:t xml:space="preserve"> and the State FY begins July 1 of the previous calendar each year.</w:t>
      </w:r>
    </w:p>
    <w:p w14:paraId="3D31C7E1" w14:textId="77777777" w:rsidR="00EF1293" w:rsidRDefault="00EF1293" w:rsidP="00EF1293">
      <w:pPr>
        <w:pStyle w:val="HiddenTextSpec"/>
        <w:tabs>
          <w:tab w:val="left" w:pos="1440"/>
        </w:tabs>
      </w:pPr>
      <w:r>
        <w:t>1</w:t>
      </w:r>
      <w:r w:rsidRPr="0058307D">
        <w:t>**************************************************************************************</w:t>
      </w:r>
      <w:r>
        <w:t>********</w:t>
      </w:r>
      <w:r w:rsidRPr="0058307D">
        <w:t>****************************</w:t>
      </w:r>
      <w:r>
        <w:t>1</w:t>
      </w:r>
    </w:p>
    <w:p w14:paraId="1116F43D" w14:textId="6287217B" w:rsidR="00362365" w:rsidRDefault="00D55AED" w:rsidP="00362365">
      <w:pPr>
        <w:pStyle w:val="00000Subsection"/>
      </w:pPr>
      <w:bookmarkStart w:id="23" w:name="_Toc159593367"/>
      <w:bookmarkStart w:id="24" w:name="_Toc171910936"/>
      <w:bookmarkStart w:id="25" w:name="_Toc175377460"/>
      <w:bookmarkStart w:id="26" w:name="_Toc175470357"/>
      <w:bookmarkStart w:id="27" w:name="_Toc182749657"/>
      <w:bookmarkEnd w:id="18"/>
      <w:bookmarkEnd w:id="19"/>
      <w:bookmarkEnd w:id="20"/>
      <w:bookmarkEnd w:id="21"/>
      <w:bookmarkEnd w:id="22"/>
      <w:r w:rsidRPr="00B97E4C">
        <w:t>101.03 TERMS</w:t>
      </w:r>
    </w:p>
    <w:p w14:paraId="38A4762B" w14:textId="77777777" w:rsidR="00362365" w:rsidRDefault="00362365" w:rsidP="00362365">
      <w:pPr>
        <w:pStyle w:val="HiddenTextSpec"/>
      </w:pPr>
      <w:r>
        <w:t>1**************************************************************************************************************************1</w:t>
      </w:r>
    </w:p>
    <w:p w14:paraId="18561755" w14:textId="77777777" w:rsidR="00362365" w:rsidRPr="00362365" w:rsidRDefault="00362365" w:rsidP="00362365">
      <w:pPr>
        <w:pStyle w:val="HiddenTextSpec"/>
      </w:pPr>
      <w:r w:rsidRPr="00362365">
        <w:t>BDC19S-03 dated SEp 03, 2019</w:t>
      </w:r>
    </w:p>
    <w:p w14:paraId="39C9C4D6" w14:textId="77777777" w:rsidR="00362365" w:rsidRDefault="00362365" w:rsidP="00362365">
      <w:pPr>
        <w:pStyle w:val="Instruction"/>
      </w:pPr>
      <w:r w:rsidRPr="008A2205">
        <w:t>THE FOLLOWING TERM IS ADDED:</w:t>
      </w:r>
    </w:p>
    <w:p w14:paraId="08BEEF36" w14:textId="651126A6" w:rsidR="00986822" w:rsidRDefault="00362365" w:rsidP="00986822">
      <w:pPr>
        <w:pStyle w:val="Paragraph"/>
      </w:pPr>
      <w:r w:rsidRPr="008A2205">
        <w:rPr>
          <w:b/>
        </w:rPr>
        <w:t>Full Traffic Access.</w:t>
      </w:r>
      <w:r w:rsidRPr="00D75581">
        <w:t xml:space="preserve">  </w:t>
      </w:r>
      <w:r w:rsidRPr="00FA6618">
        <w:t>All work is complete to allow safe unencumbered use of the final paved portion of roadway throughout the project including but not limited to striping, RPMs, rumble strips, highway lighting</w:t>
      </w:r>
      <w:r>
        <w:t>,</w:t>
      </w:r>
      <w:r w:rsidRPr="00FA6618">
        <w:t xml:space="preserve"> and traffic signals as determined by the RE.</w:t>
      </w:r>
    </w:p>
    <w:p w14:paraId="365E69D6" w14:textId="0752A635" w:rsidR="00362365" w:rsidRDefault="00362365" w:rsidP="00362365">
      <w:pPr>
        <w:pStyle w:val="HiddenTextSpec"/>
      </w:pPr>
      <w:r>
        <w:t>1**************************************************************************************************************************1</w:t>
      </w:r>
    </w:p>
    <w:p w14:paraId="6CB6504A" w14:textId="77777777" w:rsidR="00986822" w:rsidRDefault="00986822" w:rsidP="00986822">
      <w:pPr>
        <w:pStyle w:val="HiddenTextSpec"/>
      </w:pPr>
      <w:r>
        <w:t>1**************************************************************************************************************************1</w:t>
      </w:r>
    </w:p>
    <w:p w14:paraId="7CACA03A" w14:textId="5EC94C6B" w:rsidR="00986822" w:rsidRDefault="00986822" w:rsidP="00986822">
      <w:pPr>
        <w:pStyle w:val="HiddenTextSpec"/>
      </w:pPr>
      <w:r>
        <w:t xml:space="preserve">BDC24S-08 DATED JUN </w:t>
      </w:r>
      <w:r w:rsidR="003B2EAD">
        <w:t>25</w:t>
      </w:r>
      <w:r>
        <w:t>,2024</w:t>
      </w:r>
    </w:p>
    <w:p w14:paraId="786120DC" w14:textId="792F3F17" w:rsidR="00986822" w:rsidRPr="003B2EAD" w:rsidRDefault="00986822" w:rsidP="003B2EAD">
      <w:pPr>
        <w:pStyle w:val="Paragraph"/>
        <w:rPr>
          <w:b/>
          <w:bCs/>
        </w:rPr>
      </w:pPr>
      <w:r w:rsidRPr="003B2EAD">
        <w:rPr>
          <w:b/>
          <w:bCs/>
        </w:rPr>
        <w:t xml:space="preserve">Completion. </w:t>
      </w:r>
      <w:r w:rsidR="009E7CE4" w:rsidRPr="003B2EAD">
        <w:rPr>
          <w:b/>
          <w:bCs/>
        </w:rPr>
        <w:t xml:space="preserve"> </w:t>
      </w:r>
      <w:r w:rsidR="009E7CE4" w:rsidRPr="003B2EAD">
        <w:t xml:space="preserve">When </w:t>
      </w:r>
      <w:proofErr w:type="gramStart"/>
      <w:r w:rsidR="009E7CE4" w:rsidRPr="003B2EAD">
        <w:t>all of</w:t>
      </w:r>
      <w:proofErr w:type="gramEnd"/>
      <w:r w:rsidR="009E7CE4" w:rsidRPr="003B2EAD">
        <w:t xml:space="preserve"> the following </w:t>
      </w:r>
      <w:proofErr w:type="gramStart"/>
      <w:r w:rsidR="009E7CE4" w:rsidRPr="003B2EAD">
        <w:t>have occurred</w:t>
      </w:r>
      <w:proofErr w:type="gramEnd"/>
      <w:r w:rsidR="009E7CE4" w:rsidRPr="003B2EAD">
        <w:rPr>
          <w:b/>
          <w:bCs/>
        </w:rPr>
        <w:t>:</w:t>
      </w:r>
    </w:p>
    <w:p w14:paraId="430CA4BD" w14:textId="7B8D990B" w:rsidR="00986822" w:rsidRDefault="003B2EAD" w:rsidP="00385170">
      <w:pPr>
        <w:pStyle w:val="Instruction"/>
      </w:pPr>
      <w:r>
        <w:t>PART (1)</w:t>
      </w:r>
      <w:r w:rsidR="009E7CE4">
        <w:t xml:space="preserve"> is changed to</w:t>
      </w:r>
      <w:r w:rsidR="00986822" w:rsidRPr="00986822">
        <w:t>:</w:t>
      </w:r>
    </w:p>
    <w:p w14:paraId="5718B0FD" w14:textId="028BB219" w:rsidR="00986822" w:rsidRDefault="00986822" w:rsidP="00C17075">
      <w:pPr>
        <w:pStyle w:val="List0indent"/>
        <w:numPr>
          <w:ilvl w:val="0"/>
          <w:numId w:val="41"/>
        </w:numPr>
      </w:pPr>
      <w:r w:rsidRPr="00986822">
        <w:t>The Work has been satisfactorily completed in all respects according to the Contract including landscaping Items listed in 811.04, removal of SESC measures, FINAL CLEANUP, and repair of unacceptable work.</w:t>
      </w:r>
    </w:p>
    <w:p w14:paraId="4143977D" w14:textId="77777777" w:rsidR="00986822" w:rsidRDefault="00986822" w:rsidP="00986822">
      <w:pPr>
        <w:pStyle w:val="HiddenTextSpec"/>
      </w:pPr>
      <w:r>
        <w:t>1**************************************************************************************************************************1</w:t>
      </w:r>
    </w:p>
    <w:p w14:paraId="39CDD22A" w14:textId="57101D36" w:rsidR="00986288" w:rsidRDefault="002873D0" w:rsidP="00986288">
      <w:pPr>
        <w:pStyle w:val="00000Subsection"/>
      </w:pPr>
      <w:r>
        <w:t xml:space="preserve">101.04 </w:t>
      </w:r>
      <w:r w:rsidR="00986288" w:rsidRPr="00B97E4C">
        <w:t>Inquiries Regarding the Project</w:t>
      </w:r>
      <w:bookmarkEnd w:id="23"/>
      <w:bookmarkEnd w:id="24"/>
      <w:bookmarkEnd w:id="25"/>
      <w:bookmarkEnd w:id="26"/>
      <w:bookmarkEnd w:id="27"/>
    </w:p>
    <w:p w14:paraId="67494F3B" w14:textId="77777777" w:rsidR="00375D50" w:rsidRDefault="00375D50" w:rsidP="00375D50"/>
    <w:p w14:paraId="4EB1E4F5" w14:textId="4DD8EEEC" w:rsidR="00375D50" w:rsidRDefault="00375D50" w:rsidP="00375D50">
      <w:r>
        <w:t>FOR LOCAL AID PROJECTS</w:t>
      </w:r>
      <w:r w:rsidR="000E7334">
        <w:t xml:space="preserve"> THIS SECTION IS DELETED AND REPLACED WITH THE FOLLOWING:</w:t>
      </w:r>
    </w:p>
    <w:p w14:paraId="66239C76" w14:textId="77777777" w:rsidR="000E7334" w:rsidRDefault="000E7334" w:rsidP="00375D50"/>
    <w:p w14:paraId="7B10129E" w14:textId="5BAE6223" w:rsidR="00F3775B" w:rsidRPr="00B742C5" w:rsidRDefault="00F3775B" w:rsidP="00F3775B">
      <w:r w:rsidRPr="00B742C5">
        <w:t xml:space="preserve">Submit inquiries regarding discrepancies, errors, omissions, or concerns regarding the intent or meaning of the Contract to the LPA </w:t>
      </w:r>
      <w:r w:rsidR="009C18F3">
        <w:t>a</w:t>
      </w:r>
      <w:r w:rsidRPr="00B742C5">
        <w:t>s follows:</w:t>
      </w:r>
    </w:p>
    <w:p w14:paraId="32A739ED" w14:textId="77777777" w:rsidR="00F3775B" w:rsidRPr="00B742C5" w:rsidRDefault="00F3775B" w:rsidP="00F3775B"/>
    <w:p w14:paraId="5465FCC2" w14:textId="77777777" w:rsidR="00F3775B" w:rsidRPr="00B742C5" w:rsidRDefault="00F3775B" w:rsidP="00C17075">
      <w:pPr>
        <w:pStyle w:val="ListParagraph"/>
        <w:numPr>
          <w:ilvl w:val="0"/>
          <w:numId w:val="42"/>
        </w:numPr>
        <w:rPr>
          <w:b/>
          <w:bCs/>
        </w:rPr>
      </w:pPr>
      <w:r w:rsidRPr="00B742C5">
        <w:rPr>
          <w:b/>
          <w:bCs/>
        </w:rPr>
        <w:t>Before Award of Contract.</w:t>
      </w:r>
    </w:p>
    <w:p w14:paraId="679E7923" w14:textId="77777777" w:rsidR="00F3775B" w:rsidRPr="00B742C5" w:rsidRDefault="00F3775B" w:rsidP="00B742C5">
      <w:pPr>
        <w:pStyle w:val="ListParagraph"/>
        <w:ind w:left="1080"/>
      </w:pPr>
    </w:p>
    <w:p w14:paraId="459A2BAD" w14:textId="77777777" w:rsidR="00F3775B" w:rsidRPr="00B742C5" w:rsidRDefault="00F3775B" w:rsidP="00F3775B">
      <w:pPr>
        <w:pStyle w:val="ListParagraph"/>
        <w:ind w:left="1080"/>
        <w:rPr>
          <w:b/>
          <w:bCs/>
          <w:vanish/>
          <w:sz w:val="20"/>
          <w:szCs w:val="20"/>
        </w:rPr>
      </w:pPr>
      <w:r w:rsidRPr="00B742C5">
        <w:rPr>
          <w:b/>
          <w:bCs/>
          <w:vanish/>
          <w:sz w:val="20"/>
          <w:szCs w:val="20"/>
        </w:rPr>
        <w:t>INSERT CONTACT INFORMATION FOR THE LPA</w:t>
      </w:r>
    </w:p>
    <w:p w14:paraId="468A5E45" w14:textId="77777777" w:rsidR="00F3775B" w:rsidRPr="00B742C5" w:rsidRDefault="00F3775B" w:rsidP="00F3775B">
      <w:pPr>
        <w:pStyle w:val="ListParagraph"/>
        <w:ind w:left="1080"/>
        <w:rPr>
          <w:vanish/>
          <w:sz w:val="20"/>
          <w:szCs w:val="20"/>
        </w:rPr>
      </w:pPr>
      <w:r w:rsidRPr="00B742C5">
        <w:rPr>
          <w:vanish/>
          <w:sz w:val="20"/>
          <w:szCs w:val="20"/>
        </w:rPr>
        <w:t>Responsible charge or LPA representative</w:t>
      </w:r>
    </w:p>
    <w:p w14:paraId="454F4F6A" w14:textId="77777777" w:rsidR="00F3775B" w:rsidRPr="00B742C5" w:rsidRDefault="00F3775B" w:rsidP="00F3775B">
      <w:pPr>
        <w:pStyle w:val="ListParagraph"/>
        <w:ind w:left="1080"/>
        <w:rPr>
          <w:vanish/>
          <w:sz w:val="20"/>
          <w:szCs w:val="20"/>
        </w:rPr>
      </w:pPr>
      <w:r w:rsidRPr="00B742C5">
        <w:rPr>
          <w:vanish/>
          <w:sz w:val="20"/>
          <w:szCs w:val="20"/>
        </w:rPr>
        <w:t>Telephone, email, mailing address</w:t>
      </w:r>
    </w:p>
    <w:p w14:paraId="0EA660E4" w14:textId="77777777" w:rsidR="00F3775B" w:rsidRPr="00B742C5" w:rsidRDefault="00F3775B" w:rsidP="00F3775B">
      <w:pPr>
        <w:pStyle w:val="ListParagraph"/>
        <w:ind w:left="1080"/>
        <w:rPr>
          <w:sz w:val="20"/>
          <w:szCs w:val="20"/>
        </w:rPr>
      </w:pPr>
    </w:p>
    <w:p w14:paraId="1FDFB3F7" w14:textId="77777777" w:rsidR="00F3775B" w:rsidRPr="00B742C5" w:rsidRDefault="00F3775B" w:rsidP="00F3775B">
      <w:pPr>
        <w:pStyle w:val="ListParagraph"/>
        <w:ind w:left="1080"/>
        <w:rPr>
          <w:sz w:val="20"/>
          <w:szCs w:val="20"/>
        </w:rPr>
      </w:pPr>
      <w:r w:rsidRPr="00B742C5">
        <w:rPr>
          <w:sz w:val="20"/>
          <w:szCs w:val="20"/>
        </w:rPr>
        <w:t>Include the name of the bidder and contact information.  Specify the nature of the inquiry, including anticipated results.</w:t>
      </w:r>
    </w:p>
    <w:p w14:paraId="6407D9DA" w14:textId="77777777" w:rsidR="00F3775B" w:rsidRPr="00B742C5" w:rsidRDefault="00F3775B" w:rsidP="00F3775B">
      <w:pPr>
        <w:pStyle w:val="ListParagraph"/>
        <w:ind w:left="1080"/>
        <w:rPr>
          <w:sz w:val="20"/>
          <w:szCs w:val="20"/>
        </w:rPr>
      </w:pPr>
    </w:p>
    <w:p w14:paraId="1C3D7935" w14:textId="77777777" w:rsidR="00F3775B" w:rsidRPr="00B742C5" w:rsidRDefault="00F3775B" w:rsidP="00F3775B">
      <w:pPr>
        <w:pStyle w:val="ListParagraph"/>
        <w:ind w:left="1080"/>
        <w:rPr>
          <w:vanish/>
          <w:color w:val="FF0000"/>
          <w:sz w:val="20"/>
          <w:szCs w:val="20"/>
        </w:rPr>
      </w:pPr>
      <w:r w:rsidRPr="00B742C5">
        <w:rPr>
          <w:vanish/>
          <w:color w:val="FF0000"/>
          <w:sz w:val="20"/>
          <w:szCs w:val="20"/>
        </w:rPr>
        <w:t>INSERT THE DEADLINE FOR INQUIRES</w:t>
      </w:r>
    </w:p>
    <w:p w14:paraId="7D5FA723" w14:textId="77777777" w:rsidR="00F3775B" w:rsidRPr="00B742C5" w:rsidRDefault="00F3775B" w:rsidP="00F3775B">
      <w:pPr>
        <w:pStyle w:val="ListParagraph"/>
        <w:ind w:left="1080"/>
        <w:rPr>
          <w:vanish/>
          <w:color w:val="FF0000"/>
          <w:sz w:val="20"/>
          <w:szCs w:val="20"/>
        </w:rPr>
      </w:pPr>
    </w:p>
    <w:p w14:paraId="599BF574" w14:textId="77777777" w:rsidR="00F3775B" w:rsidRPr="00B742C5" w:rsidRDefault="00F3775B" w:rsidP="00F3775B">
      <w:pPr>
        <w:pStyle w:val="ListParagraph"/>
        <w:ind w:left="1080"/>
        <w:rPr>
          <w:sz w:val="20"/>
          <w:szCs w:val="20"/>
        </w:rPr>
      </w:pPr>
      <w:r w:rsidRPr="00B742C5">
        <w:rPr>
          <w:sz w:val="20"/>
          <w:szCs w:val="20"/>
        </w:rPr>
        <w:t>The LPA will investigate the information provided in the inquiry and if it is determined that a change or response is necessary, the LPA will issue an addendum.</w:t>
      </w:r>
    </w:p>
    <w:p w14:paraId="4F245A33" w14:textId="77777777" w:rsidR="00F3775B" w:rsidRPr="00B742C5" w:rsidRDefault="00F3775B" w:rsidP="00F3775B">
      <w:pPr>
        <w:pStyle w:val="ListParagraph"/>
        <w:ind w:left="1080"/>
        <w:rPr>
          <w:sz w:val="20"/>
          <w:szCs w:val="20"/>
        </w:rPr>
      </w:pPr>
    </w:p>
    <w:p w14:paraId="40A5486B" w14:textId="1E36DFFA" w:rsidR="00F3775B" w:rsidRPr="00AB47C0" w:rsidRDefault="00F3775B" w:rsidP="00F3775B">
      <w:pPr>
        <w:pStyle w:val="ListParagraph"/>
        <w:ind w:left="1080"/>
        <w:rPr>
          <w:vanish/>
          <w:sz w:val="20"/>
          <w:szCs w:val="20"/>
        </w:rPr>
      </w:pPr>
      <w:r w:rsidRPr="00B742C5">
        <w:rPr>
          <w:sz w:val="20"/>
          <w:szCs w:val="20"/>
        </w:rPr>
        <w:t xml:space="preserve">Requests for postponement of bids will not receive a response.  The LPA will issue an addendum </w:t>
      </w:r>
      <w:r w:rsidR="00D55AED" w:rsidRPr="00B742C5">
        <w:rPr>
          <w:sz w:val="20"/>
          <w:szCs w:val="20"/>
        </w:rPr>
        <w:t>postponing bid</w:t>
      </w:r>
      <w:r w:rsidR="001F764C">
        <w:rPr>
          <w:sz w:val="20"/>
          <w:szCs w:val="20"/>
        </w:rPr>
        <w:t>s</w:t>
      </w:r>
      <w:r w:rsidRPr="00B742C5">
        <w:rPr>
          <w:sz w:val="20"/>
          <w:szCs w:val="20"/>
        </w:rPr>
        <w:t xml:space="preserve"> if warranted.</w:t>
      </w:r>
    </w:p>
    <w:p w14:paraId="1FD80E4F" w14:textId="77777777" w:rsidR="00F3775B" w:rsidRPr="00B742C5" w:rsidRDefault="00F3775B" w:rsidP="00F3775B">
      <w:pPr>
        <w:pStyle w:val="ListParagraph"/>
        <w:ind w:left="1080"/>
        <w:rPr>
          <w:color w:val="FF0000"/>
        </w:rPr>
      </w:pPr>
    </w:p>
    <w:p w14:paraId="3EA9B395" w14:textId="77777777" w:rsidR="00F3775B" w:rsidRPr="00B742C5" w:rsidRDefault="00F3775B" w:rsidP="00B742C5">
      <w:pPr>
        <w:rPr>
          <w:highlight w:val="yellow"/>
        </w:rPr>
      </w:pPr>
    </w:p>
    <w:p w14:paraId="0F5B2E87" w14:textId="77777777" w:rsidR="00F3775B" w:rsidRPr="00B742C5" w:rsidRDefault="00F3775B" w:rsidP="00B742C5">
      <w:pPr>
        <w:rPr>
          <w:highlight w:val="yellow"/>
        </w:rPr>
      </w:pPr>
    </w:p>
    <w:p w14:paraId="3814AAE3" w14:textId="0186397F" w:rsidR="00F3775B" w:rsidRPr="00B742C5" w:rsidRDefault="00F3775B" w:rsidP="00C17075">
      <w:pPr>
        <w:pStyle w:val="11paragraph"/>
        <w:numPr>
          <w:ilvl w:val="0"/>
          <w:numId w:val="42"/>
        </w:numPr>
        <w:rPr>
          <w:b/>
          <w:sz w:val="24"/>
          <w:szCs w:val="24"/>
        </w:rPr>
      </w:pPr>
      <w:r w:rsidRPr="00B742C5">
        <w:rPr>
          <w:b/>
          <w:sz w:val="24"/>
          <w:szCs w:val="24"/>
        </w:rPr>
        <w:t>After Award of Contract.</w:t>
      </w:r>
    </w:p>
    <w:p w14:paraId="0BECA900" w14:textId="77777777" w:rsidR="00F3775B" w:rsidRPr="00B742C5" w:rsidRDefault="00F3775B" w:rsidP="00B742C5">
      <w:pPr>
        <w:pStyle w:val="11paragraph"/>
        <w:ind w:left="1080" w:firstLine="0"/>
        <w:rPr>
          <w:b/>
          <w:vanish/>
        </w:rPr>
      </w:pPr>
      <w:r w:rsidRPr="00B526C5">
        <w:rPr>
          <w:b/>
          <w:vanish/>
          <w:color w:val="FF0000"/>
        </w:rPr>
        <w:t>INSERT CONTACT INFORMATION FOR THE LPA</w:t>
      </w:r>
    </w:p>
    <w:p w14:paraId="111C1302" w14:textId="77777777" w:rsidR="00F3775B" w:rsidRPr="00B742C5" w:rsidRDefault="00F3775B" w:rsidP="00B742C5">
      <w:pPr>
        <w:pStyle w:val="11paragraph"/>
        <w:ind w:left="0" w:firstLine="0"/>
        <w:rPr>
          <w:b/>
        </w:rPr>
      </w:pPr>
    </w:p>
    <w:p w14:paraId="7D11FB6E" w14:textId="77777777" w:rsidR="00F3775B" w:rsidRPr="00B742C5" w:rsidRDefault="00F3775B" w:rsidP="00B742C5">
      <w:pPr>
        <w:pStyle w:val="11paragraph"/>
        <w:ind w:left="1080" w:firstLine="0"/>
        <w:rPr>
          <w:b/>
        </w:rPr>
      </w:pPr>
    </w:p>
    <w:p w14:paraId="35E7A4A5" w14:textId="77777777" w:rsidR="00F3775B" w:rsidRPr="00B742C5" w:rsidRDefault="00F3775B" w:rsidP="00B742C5">
      <w:pPr>
        <w:pStyle w:val="11paragraph"/>
        <w:ind w:left="1080" w:firstLine="0"/>
        <w:rPr>
          <w:b/>
          <w:vanish/>
        </w:rPr>
      </w:pPr>
      <w:r w:rsidRPr="00B742C5">
        <w:rPr>
          <w:b/>
          <w:vanish/>
        </w:rPr>
        <w:t>Responsible Charge or LPA Representative:</w:t>
      </w:r>
    </w:p>
    <w:p w14:paraId="12A4272F" w14:textId="77777777" w:rsidR="00F3775B" w:rsidRPr="00B742C5" w:rsidRDefault="00F3775B" w:rsidP="00B742C5">
      <w:pPr>
        <w:pStyle w:val="11paragraph"/>
        <w:ind w:left="1080" w:firstLine="0"/>
        <w:rPr>
          <w:b/>
          <w:vanish/>
        </w:rPr>
      </w:pPr>
      <w:r w:rsidRPr="00B742C5">
        <w:rPr>
          <w:b/>
          <w:vanish/>
        </w:rPr>
        <w:t>Mailing address:</w:t>
      </w:r>
    </w:p>
    <w:p w14:paraId="3E7FF65D" w14:textId="77777777" w:rsidR="00F3775B" w:rsidRPr="00B742C5" w:rsidRDefault="00F3775B" w:rsidP="00B742C5">
      <w:pPr>
        <w:pStyle w:val="11paragraph"/>
        <w:ind w:left="1080" w:firstLine="0"/>
        <w:rPr>
          <w:b/>
          <w:vanish/>
        </w:rPr>
      </w:pPr>
      <w:r w:rsidRPr="00B742C5">
        <w:rPr>
          <w:b/>
          <w:vanish/>
        </w:rPr>
        <w:t>Telephone:</w:t>
      </w:r>
    </w:p>
    <w:p w14:paraId="4E1B21C7" w14:textId="77777777" w:rsidR="00F3775B" w:rsidRPr="00B742C5" w:rsidRDefault="00F3775B" w:rsidP="00B742C5">
      <w:pPr>
        <w:pStyle w:val="11paragraph"/>
        <w:ind w:left="1080" w:firstLine="0"/>
        <w:rPr>
          <w:b/>
          <w:vanish/>
        </w:rPr>
      </w:pPr>
      <w:r w:rsidRPr="00B742C5">
        <w:rPr>
          <w:b/>
          <w:vanish/>
        </w:rPr>
        <w:t>Email address:</w:t>
      </w:r>
    </w:p>
    <w:p w14:paraId="01EBC0E3" w14:textId="77777777" w:rsidR="00F3775B" w:rsidRPr="00B742C5" w:rsidRDefault="00F3775B" w:rsidP="00B742C5">
      <w:pPr>
        <w:pStyle w:val="11paragraph"/>
        <w:ind w:left="1080" w:firstLine="0"/>
        <w:rPr>
          <w:vanish/>
        </w:rPr>
      </w:pPr>
    </w:p>
    <w:p w14:paraId="4C538607" w14:textId="77777777" w:rsidR="00F3775B" w:rsidRPr="003016D4" w:rsidRDefault="00F3775B" w:rsidP="00B742C5">
      <w:pPr>
        <w:pStyle w:val="11paragraph"/>
        <w:ind w:left="1080" w:firstLine="0"/>
      </w:pPr>
    </w:p>
    <w:p w14:paraId="36506BA7" w14:textId="7BA31730" w:rsidR="000E7334" w:rsidRPr="00B742C5" w:rsidRDefault="000E7334" w:rsidP="00F3775B">
      <w:pPr>
        <w:rPr>
          <w:sz w:val="22"/>
          <w:szCs w:val="22"/>
        </w:rPr>
      </w:pPr>
    </w:p>
    <w:p w14:paraId="4866ED70" w14:textId="77777777" w:rsidR="00375D50" w:rsidRPr="00375D50" w:rsidRDefault="00375D50" w:rsidP="00B742C5"/>
    <w:p w14:paraId="34EC2A54" w14:textId="77777777" w:rsidR="00790286" w:rsidRDefault="00790286" w:rsidP="00AF54E4">
      <w:pPr>
        <w:pStyle w:val="11paragraph"/>
        <w:rPr>
          <w:rFonts w:ascii="Arial" w:hAnsi="Arial"/>
          <w:b/>
          <w:caps/>
          <w:color w:val="FF0000"/>
        </w:rPr>
      </w:pPr>
    </w:p>
    <w:p w14:paraId="1A27D795" w14:textId="642D0680" w:rsidR="00D34C33" w:rsidRDefault="00D34C33" w:rsidP="00D34C33">
      <w:pPr>
        <w:pStyle w:val="HiddenTextSpec"/>
      </w:pPr>
      <w:bookmarkStart w:id="28" w:name="_Toc159593368"/>
      <w:bookmarkStart w:id="29" w:name="_Toc171910937"/>
      <w:bookmarkStart w:id="30" w:name="_Toc175377461"/>
      <w:bookmarkStart w:id="31" w:name="_Toc175470358"/>
      <w:bookmarkStart w:id="32" w:name="_Toc176675914"/>
      <w:bookmarkStart w:id="33" w:name="_Toc396613499"/>
      <w:bookmarkStart w:id="34" w:name="_Toc435506674"/>
      <w:r>
        <w:t>1</w:t>
      </w:r>
    </w:p>
    <w:p w14:paraId="05861D5D" w14:textId="77777777" w:rsidR="00C637B9" w:rsidRDefault="00C637B9" w:rsidP="00C637B9">
      <w:pPr>
        <w:pStyle w:val="000Section"/>
      </w:pPr>
      <w:r w:rsidRPr="00B97E4C">
        <w:t>Section 102 – Bidding Requirements and C</w:t>
      </w:r>
      <w:bookmarkEnd w:id="28"/>
      <w:bookmarkEnd w:id="29"/>
      <w:bookmarkEnd w:id="30"/>
      <w:r w:rsidRPr="00B97E4C">
        <w:t>onditions</w:t>
      </w:r>
      <w:bookmarkEnd w:id="31"/>
      <w:bookmarkEnd w:id="32"/>
    </w:p>
    <w:p w14:paraId="3B43D21E" w14:textId="093F727D" w:rsidR="00795414" w:rsidRPr="00CF6B45" w:rsidRDefault="001F764C" w:rsidP="00795414">
      <w:pPr>
        <w:pStyle w:val="00000Subsection"/>
      </w:pPr>
      <w:bookmarkStart w:id="35" w:name="_Toc159593369"/>
      <w:bookmarkStart w:id="36" w:name="_Toc171910938"/>
      <w:bookmarkStart w:id="37" w:name="_Toc175377462"/>
      <w:bookmarkStart w:id="38" w:name="_Toc175470359"/>
      <w:bookmarkStart w:id="39" w:name="_Toc501716659"/>
      <w:bookmarkStart w:id="40" w:name="_Toc109217179"/>
      <w:bookmarkStart w:id="41" w:name="_Toc159593372"/>
      <w:bookmarkStart w:id="42" w:name="_Toc171910941"/>
      <w:bookmarkStart w:id="43" w:name="_Toc175377465"/>
      <w:bookmarkStart w:id="44" w:name="_Toc175470362"/>
      <w:bookmarkStart w:id="45" w:name="_Toc176675918"/>
      <w:r w:rsidRPr="00CF6B45">
        <w:t>102.01 QUALIFICATION</w:t>
      </w:r>
      <w:r w:rsidR="00795414" w:rsidRPr="00CF6B45">
        <w:t xml:space="preserve"> to Bid</w:t>
      </w:r>
      <w:bookmarkEnd w:id="35"/>
      <w:bookmarkEnd w:id="36"/>
      <w:bookmarkEnd w:id="37"/>
      <w:bookmarkEnd w:id="38"/>
      <w:bookmarkEnd w:id="39"/>
      <w:bookmarkEnd w:id="40"/>
    </w:p>
    <w:p w14:paraId="33E091BB" w14:textId="77777777" w:rsidR="00795414" w:rsidRDefault="00795414" w:rsidP="00795414">
      <w:pPr>
        <w:pStyle w:val="HiddenTextSpec"/>
      </w:pPr>
      <w:r>
        <w:t>1**************************************************************************************************************************1</w:t>
      </w:r>
    </w:p>
    <w:p w14:paraId="49437BB0" w14:textId="77777777" w:rsidR="00795414" w:rsidRDefault="00795414" w:rsidP="00795414">
      <w:pPr>
        <w:pStyle w:val="HiddenTextSpec"/>
      </w:pPr>
      <w:r w:rsidRPr="00614EE6">
        <w:rPr>
          <w:rFonts w:cs="Arial"/>
        </w:rPr>
        <w:t>BDC2</w:t>
      </w:r>
      <w:r>
        <w:rPr>
          <w:rFonts w:cs="Arial"/>
        </w:rPr>
        <w:t>2</w:t>
      </w:r>
      <w:r w:rsidRPr="00614EE6">
        <w:rPr>
          <w:rFonts w:cs="Arial"/>
        </w:rPr>
        <w:t>S</w:t>
      </w:r>
      <w:r>
        <w:t>-18</w:t>
      </w:r>
      <w:r w:rsidRPr="00362365">
        <w:t xml:space="preserve"> dated </w:t>
      </w:r>
      <w:r>
        <w:t>Nov 18</w:t>
      </w:r>
      <w:r w:rsidRPr="00362365">
        <w:t>, 20</w:t>
      </w:r>
      <w:r>
        <w:t>22</w:t>
      </w:r>
    </w:p>
    <w:p w14:paraId="3CECF717" w14:textId="77777777" w:rsidR="00795414" w:rsidRDefault="00795414" w:rsidP="00795414">
      <w:pPr>
        <w:pStyle w:val="HiddenTextSpec"/>
      </w:pPr>
    </w:p>
    <w:p w14:paraId="69CFF343" w14:textId="77777777" w:rsidR="00795414" w:rsidRPr="00CF6B45" w:rsidRDefault="00795414" w:rsidP="00795414">
      <w:pPr>
        <w:pStyle w:val="Instruction"/>
      </w:pPr>
      <w:r w:rsidRPr="00F556BF">
        <w:t>the first paragraph</w:t>
      </w:r>
      <w:r w:rsidRPr="00CF6B45">
        <w:t xml:space="preserve"> is changed to:</w:t>
      </w:r>
    </w:p>
    <w:p w14:paraId="69B43D3C" w14:textId="77777777" w:rsidR="00795414" w:rsidRPr="00CF6B45" w:rsidRDefault="00795414" w:rsidP="00795414">
      <w:pPr>
        <w:pStyle w:val="Paragraph"/>
      </w:pPr>
      <w:r w:rsidRPr="00CF6B45">
        <w:t xml:space="preserve">The Bidder is an individual, firm, or corporation submitting a bid for the advertised Work.  The Department will not accept bids from Bidders who fail to meet </w:t>
      </w:r>
      <w:proofErr w:type="gramStart"/>
      <w:r w:rsidRPr="00CF6B45">
        <w:t>all of</w:t>
      </w:r>
      <w:proofErr w:type="gramEnd"/>
      <w:r w:rsidRPr="00CF6B45">
        <w:t xml:space="preserve"> the following criteria:</w:t>
      </w:r>
    </w:p>
    <w:p w14:paraId="04131D00" w14:textId="78351001" w:rsidR="00EF002C" w:rsidRPr="003061C3" w:rsidRDefault="00795414" w:rsidP="003061C3">
      <w:pPr>
        <w:pStyle w:val="List0indent"/>
      </w:pPr>
      <w:r w:rsidRPr="00CF6B45">
        <w:t>1</w:t>
      </w:r>
      <w:proofErr w:type="gramStart"/>
      <w:r w:rsidRPr="00CF6B45">
        <w:t>.</w:t>
      </w:r>
      <w:r w:rsidRPr="00CF6B45">
        <w:tab/>
      </w:r>
      <w:r w:rsidR="0038557F" w:rsidRPr="00B742C5">
        <w:t xml:space="preserve"> </w:t>
      </w:r>
      <w:r w:rsidR="0038557F" w:rsidRPr="00361422">
        <w:t>For</w:t>
      </w:r>
      <w:proofErr w:type="gramEnd"/>
      <w:r w:rsidR="0038557F" w:rsidRPr="00361422">
        <w:t xml:space="preserve"> Local</w:t>
      </w:r>
      <w:r w:rsidR="0038557F" w:rsidRPr="0038557F">
        <w:t xml:space="preserve"> Aid Projects- If pre-qualification of bidders is required, the Bidder has been pre-qualified as per the requirements of NJSA 40A:11-1 </w:t>
      </w:r>
      <w:r w:rsidR="0038557F" w:rsidRPr="00B742C5">
        <w:rPr>
          <w:i/>
          <w:iCs/>
        </w:rPr>
        <w:t>et seq</w:t>
      </w:r>
      <w:r w:rsidR="0038557F" w:rsidRPr="0038557F">
        <w:t>.</w:t>
      </w:r>
    </w:p>
    <w:p w14:paraId="45C719A4" w14:textId="77777777" w:rsidR="00795414" w:rsidRPr="003061C3" w:rsidRDefault="00795414" w:rsidP="003061C3">
      <w:pPr>
        <w:pStyle w:val="List0indent"/>
      </w:pPr>
      <w:r w:rsidRPr="003061C3">
        <w:t>2.</w:t>
      </w:r>
      <w:r w:rsidRPr="003061C3">
        <w:tab/>
        <w:t>Before the receipt of the bid or accompanying the bid, the Bidder has disclosed ownership as required by N.J.S.A. 52:25-24.2.</w:t>
      </w:r>
    </w:p>
    <w:p w14:paraId="022F845F" w14:textId="77777777" w:rsidR="00795414" w:rsidRPr="003061C3" w:rsidRDefault="00795414" w:rsidP="003061C3">
      <w:pPr>
        <w:pStyle w:val="List0indent"/>
      </w:pPr>
      <w:r w:rsidRPr="003061C3">
        <w:t>3.</w:t>
      </w:r>
      <w:r w:rsidRPr="003061C3">
        <w:tab/>
        <w:t>At the time the bid is delivered, the Bidder has an effective maximum and project ratings of not less than the amount of its bid.</w:t>
      </w:r>
    </w:p>
    <w:p w14:paraId="73F5D12D" w14:textId="77777777" w:rsidR="00795414" w:rsidRPr="003061C3" w:rsidRDefault="00795414" w:rsidP="003061C3">
      <w:pPr>
        <w:pStyle w:val="List0indent"/>
      </w:pPr>
      <w:r w:rsidRPr="003061C3">
        <w:t>4.</w:t>
      </w:r>
      <w:r w:rsidRPr="003061C3">
        <w:tab/>
        <w:t xml:space="preserve">If the Bidder is a corporation not incorporated in the State, the Bidder has been authorized to do business in the State as required by N.J.S.A. 14A:15-2, </w:t>
      </w:r>
      <w:r w:rsidRPr="003061C3">
        <w:rPr>
          <w:i/>
          <w:iCs/>
        </w:rPr>
        <w:t>et seq</w:t>
      </w:r>
      <w:r w:rsidRPr="003061C3">
        <w:t>.</w:t>
      </w:r>
    </w:p>
    <w:p w14:paraId="3866B30C" w14:textId="5F913B3C" w:rsidR="00795414" w:rsidRPr="003061C3" w:rsidRDefault="00795414" w:rsidP="003061C3">
      <w:pPr>
        <w:pStyle w:val="List0indent"/>
      </w:pPr>
      <w:r w:rsidRPr="003061C3">
        <w:t>5.</w:t>
      </w:r>
      <w:r w:rsidRPr="003061C3">
        <w:tab/>
      </w:r>
      <w:r w:rsidR="007405F1">
        <w:t>T</w:t>
      </w:r>
      <w:r w:rsidRPr="003061C3">
        <w:t xml:space="preserve">he Bidder has a valid, current registration with the New Jersey Department of Labor, Division of Wage and Hour Compliance as required by “Public Works Contractor Registration Act,” N.J.S.A. 34:11-56.48, </w:t>
      </w:r>
      <w:r w:rsidRPr="003061C3">
        <w:rPr>
          <w:i/>
          <w:iCs/>
        </w:rPr>
        <w:t>et seq</w:t>
      </w:r>
      <w:r w:rsidRPr="003061C3">
        <w:t>.</w:t>
      </w:r>
    </w:p>
    <w:p w14:paraId="56EF9BF7" w14:textId="77777777" w:rsidR="00795414" w:rsidRDefault="00795414" w:rsidP="00795414">
      <w:pPr>
        <w:pStyle w:val="HiddenTextSpec"/>
      </w:pPr>
      <w:r>
        <w:t>1**************************************************************************************************************************1</w:t>
      </w:r>
    </w:p>
    <w:p w14:paraId="05212F0A" w14:textId="6975EF7B" w:rsidR="004534C6" w:rsidRPr="00B97E4C" w:rsidRDefault="001F764C" w:rsidP="00AE0DF9">
      <w:pPr>
        <w:pStyle w:val="00000Subsection"/>
      </w:pPr>
      <w:r w:rsidRPr="00B97E4C">
        <w:t>102.04 EXAMINATION</w:t>
      </w:r>
      <w:r w:rsidR="004534C6" w:rsidRPr="00B97E4C">
        <w:t xml:space="preserve"> of Contract and Project</w:t>
      </w:r>
      <w:bookmarkEnd w:id="41"/>
      <w:r w:rsidR="004534C6" w:rsidRPr="00B97E4C">
        <w:t xml:space="preserve"> Limits</w:t>
      </w:r>
      <w:bookmarkEnd w:id="42"/>
      <w:bookmarkEnd w:id="43"/>
      <w:bookmarkEnd w:id="44"/>
      <w:bookmarkEnd w:id="45"/>
    </w:p>
    <w:p w14:paraId="6516333A" w14:textId="77777777" w:rsidR="00FC0A9A" w:rsidRDefault="00FC0A9A" w:rsidP="00AE0DF9">
      <w:pPr>
        <w:pStyle w:val="HiddenTextSpec"/>
      </w:pPr>
      <w:r>
        <w:t>1**************************************************************************************************************************1</w:t>
      </w:r>
    </w:p>
    <w:p w14:paraId="1FB81270" w14:textId="77777777" w:rsidR="00F40155" w:rsidRDefault="00F40155" w:rsidP="00F40155">
      <w:pPr>
        <w:pStyle w:val="HiddenTextSpec"/>
        <w:tabs>
          <w:tab w:val="left" w:pos="1440"/>
          <w:tab w:val="left" w:pos="2700"/>
        </w:tabs>
      </w:pPr>
      <w:r>
        <w:t>2</w:t>
      </w:r>
      <w:r w:rsidRPr="00B15231">
        <w:t>***********</w:t>
      </w:r>
      <w:r>
        <w:t>*********</w:t>
      </w:r>
      <w:r w:rsidRPr="00B15231">
        <w:t>*****</w:t>
      </w:r>
      <w:r>
        <w:t>***********************************</w:t>
      </w:r>
      <w:r w:rsidRPr="00B15231">
        <w:t>**************************</w:t>
      </w:r>
      <w:r>
        <w:t>2</w:t>
      </w:r>
    </w:p>
    <w:p w14:paraId="73A80869" w14:textId="77777777" w:rsidR="00F40155" w:rsidRDefault="00F40155" w:rsidP="00F40155">
      <w:pPr>
        <w:pStyle w:val="HiddenTextSpec"/>
      </w:pPr>
      <w:r w:rsidRPr="00E20CC1">
        <w:t>complete and include THE FOLLOWING</w:t>
      </w:r>
    </w:p>
    <w:p w14:paraId="694B6566" w14:textId="53E12037" w:rsidR="007405F1" w:rsidRDefault="0045537C" w:rsidP="00F40155">
      <w:pPr>
        <w:pStyle w:val="List0indent"/>
      </w:pPr>
      <w:r>
        <w:t>Address all inquiries concerning the contract and the project limits to the following:</w:t>
      </w:r>
    </w:p>
    <w:p w14:paraId="38C52368" w14:textId="77777777" w:rsidR="0045537C" w:rsidRDefault="0045537C" w:rsidP="00F40155">
      <w:pPr>
        <w:pStyle w:val="List0indent"/>
      </w:pPr>
    </w:p>
    <w:p w14:paraId="1057870E" w14:textId="619A4BCE" w:rsidR="00F40155" w:rsidRDefault="001A2453" w:rsidP="00F40155">
      <w:pPr>
        <w:pStyle w:val="List0indent"/>
      </w:pPr>
      <w:r>
        <w:t xml:space="preserve">LPA </w:t>
      </w:r>
      <w:r w:rsidR="00ED55B9">
        <w:t>Responsible Charge or Representative</w:t>
      </w:r>
      <w:r w:rsidR="00F40155">
        <w:t>:</w:t>
      </w:r>
    </w:p>
    <w:p w14:paraId="08E4CE93" w14:textId="230A42A5" w:rsidR="00F40155" w:rsidRDefault="005C766B" w:rsidP="00F40155">
      <w:pPr>
        <w:pStyle w:val="List0indent"/>
      </w:pPr>
      <w:r>
        <w:t>E</w:t>
      </w:r>
      <w:r w:rsidR="00F40155">
        <w:t>mail Address:</w:t>
      </w:r>
    </w:p>
    <w:p w14:paraId="4CD59081" w14:textId="77777777" w:rsidR="00F40155" w:rsidRDefault="00F40155" w:rsidP="00F40155">
      <w:pPr>
        <w:pStyle w:val="List0indent"/>
      </w:pPr>
      <w:r>
        <w:t>Mailing Address:</w:t>
      </w:r>
    </w:p>
    <w:p w14:paraId="38157A0F" w14:textId="77777777" w:rsidR="00F40155" w:rsidRDefault="00F40155" w:rsidP="00F40155">
      <w:pPr>
        <w:pStyle w:val="HiddenTextSpec"/>
        <w:tabs>
          <w:tab w:val="left" w:pos="1440"/>
          <w:tab w:val="left" w:pos="2700"/>
        </w:tabs>
        <w:rPr>
          <w:vanish w:val="0"/>
        </w:rPr>
      </w:pPr>
      <w:r>
        <w:t>2</w:t>
      </w:r>
      <w:r w:rsidRPr="00B15231">
        <w:t>***********</w:t>
      </w:r>
      <w:r>
        <w:t>*********</w:t>
      </w:r>
      <w:r w:rsidRPr="00B15231">
        <w:t>*****</w:t>
      </w:r>
      <w:r>
        <w:t>***********************************</w:t>
      </w:r>
      <w:r w:rsidRPr="00B15231">
        <w:t>**************************</w:t>
      </w:r>
      <w:r>
        <w:t>2</w:t>
      </w:r>
    </w:p>
    <w:p w14:paraId="11EC7196" w14:textId="77777777" w:rsidR="00F06AAC" w:rsidRDefault="00F06AAC" w:rsidP="00F40155">
      <w:pPr>
        <w:pStyle w:val="HiddenTextSpec"/>
        <w:tabs>
          <w:tab w:val="left" w:pos="1440"/>
          <w:tab w:val="left" w:pos="2700"/>
        </w:tabs>
      </w:pPr>
    </w:p>
    <w:p w14:paraId="2AF85915" w14:textId="77777777" w:rsidR="00F40155" w:rsidRDefault="00F40155" w:rsidP="00AE0DF9">
      <w:pPr>
        <w:pStyle w:val="HiddenTextSpec"/>
        <w:tabs>
          <w:tab w:val="left" w:pos="1440"/>
          <w:tab w:val="left" w:pos="2700"/>
        </w:tabs>
      </w:pPr>
    </w:p>
    <w:p w14:paraId="147E46FC" w14:textId="77777777" w:rsidR="00FC0A9A" w:rsidRDefault="00FC0A9A" w:rsidP="00AE0DF9">
      <w:pPr>
        <w:pStyle w:val="HiddenTextSpec"/>
        <w:tabs>
          <w:tab w:val="left" w:pos="1440"/>
          <w:tab w:val="left" w:pos="2700"/>
        </w:tabs>
      </w:pPr>
      <w:r>
        <w:t>2</w:t>
      </w:r>
      <w:r w:rsidRPr="00B15231">
        <w:t>***********</w:t>
      </w:r>
      <w:r>
        <w:t>*********</w:t>
      </w:r>
      <w:r w:rsidRPr="00B15231">
        <w:t>*****</w:t>
      </w:r>
      <w:r>
        <w:t>***********************************</w:t>
      </w:r>
      <w:r w:rsidRPr="00B15231">
        <w:t>**************************</w:t>
      </w:r>
      <w:r>
        <w:t>2</w:t>
      </w:r>
    </w:p>
    <w:p w14:paraId="4B75E88B" w14:textId="77777777" w:rsidR="00FC0A9A" w:rsidRPr="00D51364" w:rsidRDefault="00FC0A9A" w:rsidP="00AE0DF9">
      <w:pPr>
        <w:pStyle w:val="HiddenTextSpec"/>
      </w:pPr>
      <w:r>
        <w:t>Complete and include</w:t>
      </w:r>
      <w:r w:rsidR="00357CEA">
        <w:t xml:space="preserve"> the</w:t>
      </w:r>
      <w:r>
        <w:t xml:space="preserve"> following information</w:t>
      </w:r>
      <w:r w:rsidR="009026CA">
        <w:t xml:space="preserve"> if lead paint</w:t>
      </w:r>
    </w:p>
    <w:p w14:paraId="056702C7" w14:textId="77777777" w:rsidR="00FC0A9A" w:rsidRDefault="00FC0A9A" w:rsidP="00DB6B5B">
      <w:pPr>
        <w:pStyle w:val="Paragraph"/>
      </w:pPr>
      <w:r w:rsidRPr="00D51364">
        <w:t xml:space="preserve">The </w:t>
      </w:r>
      <w:r w:rsidRPr="00DB6B5B">
        <w:t>following</w:t>
      </w:r>
      <w:r w:rsidRPr="00D51364">
        <w:t xml:space="preserve"> is a list of structures and the location(s) of lead paint:</w:t>
      </w:r>
    </w:p>
    <w:p w14:paraId="5BE23D72" w14:textId="77777777" w:rsidR="00E01A2F" w:rsidRPr="00DB6B5B" w:rsidRDefault="00E01A2F" w:rsidP="00DB6B5B">
      <w:pPr>
        <w:pStyle w:val="Blanklinehalf"/>
      </w:pPr>
    </w:p>
    <w:tbl>
      <w:tblPr>
        <w:tblW w:w="9738" w:type="dxa"/>
        <w:tblBorders>
          <w:top w:val="single" w:sz="4" w:space="0" w:color="auto"/>
          <w:bottom w:val="single" w:sz="4" w:space="0" w:color="auto"/>
          <w:insideH w:val="single" w:sz="4" w:space="0" w:color="auto"/>
        </w:tblBorders>
        <w:tblLook w:val="01E0" w:firstRow="1" w:lastRow="1" w:firstColumn="1" w:lastColumn="1" w:noHBand="0" w:noVBand="0"/>
      </w:tblPr>
      <w:tblGrid>
        <w:gridCol w:w="3060"/>
        <w:gridCol w:w="6678"/>
      </w:tblGrid>
      <w:tr w:rsidR="00FC0A9A" w14:paraId="488BAC29" w14:textId="77777777" w:rsidTr="005F1011">
        <w:trPr>
          <w:trHeight w:val="288"/>
        </w:trPr>
        <w:tc>
          <w:tcPr>
            <w:tcW w:w="3060" w:type="dxa"/>
            <w:tcBorders>
              <w:top w:val="double" w:sz="4" w:space="0" w:color="auto"/>
            </w:tcBorders>
            <w:vAlign w:val="center"/>
          </w:tcPr>
          <w:p w14:paraId="115C1E40" w14:textId="77777777" w:rsidR="00FC0A9A" w:rsidRPr="00E300CF" w:rsidRDefault="00FC0A9A" w:rsidP="00E300CF">
            <w:pPr>
              <w:pStyle w:val="Tabletext"/>
              <w:jc w:val="center"/>
              <w:rPr>
                <w:b/>
                <w:bCs/>
              </w:rPr>
            </w:pPr>
            <w:proofErr w:type="gramStart"/>
            <w:r w:rsidRPr="00E300CF">
              <w:rPr>
                <w:b/>
                <w:bCs/>
              </w:rPr>
              <w:t>Structure #/</w:t>
            </w:r>
            <w:proofErr w:type="gramEnd"/>
            <w:r w:rsidRPr="00E300CF">
              <w:rPr>
                <w:b/>
                <w:bCs/>
              </w:rPr>
              <w:t>Location</w:t>
            </w:r>
          </w:p>
        </w:tc>
        <w:tc>
          <w:tcPr>
            <w:tcW w:w="6678" w:type="dxa"/>
            <w:tcBorders>
              <w:top w:val="double" w:sz="4" w:space="0" w:color="auto"/>
            </w:tcBorders>
            <w:vAlign w:val="center"/>
          </w:tcPr>
          <w:p w14:paraId="16013CF1" w14:textId="77777777" w:rsidR="00FC0A9A" w:rsidRPr="00E300CF" w:rsidRDefault="00FC0A9A" w:rsidP="00E300CF">
            <w:pPr>
              <w:pStyle w:val="Tabletext"/>
              <w:jc w:val="center"/>
              <w:rPr>
                <w:b/>
                <w:bCs/>
              </w:rPr>
            </w:pPr>
            <w:r w:rsidRPr="00E300CF">
              <w:rPr>
                <w:b/>
                <w:bCs/>
              </w:rPr>
              <w:t>Lead Paint Location(s)</w:t>
            </w:r>
          </w:p>
        </w:tc>
      </w:tr>
      <w:tr w:rsidR="00FC0A9A" w:rsidRPr="00081255" w14:paraId="2E910DB2" w14:textId="77777777" w:rsidTr="005F1011">
        <w:trPr>
          <w:trHeight w:val="288"/>
        </w:trPr>
        <w:tc>
          <w:tcPr>
            <w:tcW w:w="3060" w:type="dxa"/>
            <w:tcBorders>
              <w:bottom w:val="double" w:sz="4" w:space="0" w:color="auto"/>
            </w:tcBorders>
            <w:vAlign w:val="center"/>
          </w:tcPr>
          <w:p w14:paraId="31588D18" w14:textId="77777777" w:rsidR="00FC0A9A" w:rsidRDefault="00FC0A9A" w:rsidP="00E300CF">
            <w:pPr>
              <w:pStyle w:val="Tabletext"/>
              <w:jc w:val="center"/>
            </w:pPr>
          </w:p>
        </w:tc>
        <w:tc>
          <w:tcPr>
            <w:tcW w:w="6678" w:type="dxa"/>
            <w:tcBorders>
              <w:bottom w:val="double" w:sz="4" w:space="0" w:color="auto"/>
            </w:tcBorders>
            <w:vAlign w:val="center"/>
          </w:tcPr>
          <w:p w14:paraId="2D299049" w14:textId="77777777" w:rsidR="00FC0A9A" w:rsidRDefault="00FC0A9A" w:rsidP="00E300CF">
            <w:pPr>
              <w:pStyle w:val="Tabletext"/>
              <w:jc w:val="center"/>
            </w:pPr>
          </w:p>
        </w:tc>
      </w:tr>
    </w:tbl>
    <w:p w14:paraId="0DC742F4" w14:textId="77777777" w:rsidR="00FC0A9A" w:rsidRDefault="00FC0A9A" w:rsidP="00FC0A9A">
      <w:pPr>
        <w:pStyle w:val="HiddenTextSpec"/>
        <w:tabs>
          <w:tab w:val="left" w:pos="1440"/>
          <w:tab w:val="left" w:pos="2700"/>
        </w:tabs>
      </w:pPr>
      <w:r>
        <w:t>2</w:t>
      </w:r>
      <w:r w:rsidRPr="00B15231">
        <w:t>***********</w:t>
      </w:r>
      <w:r>
        <w:t>*********</w:t>
      </w:r>
      <w:r w:rsidRPr="00B15231">
        <w:t>*****</w:t>
      </w:r>
      <w:r>
        <w:t>***********************************</w:t>
      </w:r>
      <w:r w:rsidRPr="00B15231">
        <w:t>**************************</w:t>
      </w:r>
      <w:r>
        <w:t>2</w:t>
      </w:r>
    </w:p>
    <w:p w14:paraId="780DAD20" w14:textId="3B38F359" w:rsidR="000D358D" w:rsidRDefault="004534C6" w:rsidP="00545C8F">
      <w:pPr>
        <w:pStyle w:val="11paragraph"/>
        <w:rPr>
          <w:b/>
        </w:rPr>
      </w:pPr>
      <w:r w:rsidRPr="00B97E4C">
        <w:rPr>
          <w:b/>
          <w:bCs/>
        </w:rPr>
        <w:t>1.</w:t>
      </w:r>
      <w:r w:rsidRPr="00B97E4C">
        <w:rPr>
          <w:b/>
          <w:bCs/>
        </w:rPr>
        <w:tab/>
        <w:t>Evaluation of Subsurface and Surface Conditions.</w:t>
      </w:r>
    </w:p>
    <w:p w14:paraId="3FB7AA73" w14:textId="77777777" w:rsidR="00D50C08" w:rsidRDefault="00D50C08" w:rsidP="00414EE3">
      <w:pPr>
        <w:pStyle w:val="HiddenTextSpec"/>
        <w:widowControl w:val="0"/>
        <w:tabs>
          <w:tab w:val="left" w:pos="1440"/>
          <w:tab w:val="left" w:pos="2700"/>
        </w:tabs>
      </w:pPr>
      <w:r>
        <w:t>2</w:t>
      </w:r>
      <w:r w:rsidRPr="00B15231">
        <w:t>***********</w:t>
      </w:r>
      <w:r>
        <w:t>*********</w:t>
      </w:r>
      <w:r w:rsidRPr="00B15231">
        <w:t>*****</w:t>
      </w:r>
      <w:r>
        <w:t>***********************************</w:t>
      </w:r>
      <w:r w:rsidRPr="00B15231">
        <w:t>**************************</w:t>
      </w:r>
      <w:r>
        <w:t>2</w:t>
      </w:r>
    </w:p>
    <w:p w14:paraId="0412C124" w14:textId="77777777" w:rsidR="004F034E" w:rsidRPr="004F034E" w:rsidRDefault="004F034E" w:rsidP="00614EE6">
      <w:pPr>
        <w:pStyle w:val="HiddenTextSpec"/>
      </w:pPr>
      <w:r w:rsidRPr="004F034E">
        <w:t>3************************************************3</w:t>
      </w:r>
    </w:p>
    <w:p w14:paraId="5E8840DE" w14:textId="77777777" w:rsidR="002D2696" w:rsidRDefault="002D2696" w:rsidP="00414EE3">
      <w:pPr>
        <w:pStyle w:val="HiddenTextSpec"/>
        <w:widowControl w:val="0"/>
      </w:pPr>
      <w:r w:rsidRPr="00E70097">
        <w:t xml:space="preserve">complete and </w:t>
      </w:r>
      <w:r>
        <w:t xml:space="preserve">include </w:t>
      </w:r>
      <w:r w:rsidRPr="00B97E4C">
        <w:t>International Roughness Index (IRI)</w:t>
      </w:r>
      <w:r>
        <w:t xml:space="preserve"> values of the existing roadway</w:t>
      </w:r>
    </w:p>
    <w:p w14:paraId="7960483C" w14:textId="7415A65F" w:rsidR="00EB5D36" w:rsidRDefault="00EB5D36" w:rsidP="00414EE3">
      <w:pPr>
        <w:pStyle w:val="HiddenTextSpec"/>
        <w:widowControl w:val="0"/>
      </w:pPr>
      <w:r>
        <w:t xml:space="preserve">(FOR NHS </w:t>
      </w:r>
      <w:r w:rsidR="00471F6D">
        <w:t xml:space="preserve">routes </w:t>
      </w:r>
      <w:r>
        <w:t>and roads under njdot jurisdiction)</w:t>
      </w:r>
    </w:p>
    <w:p w14:paraId="2C2D66BB" w14:textId="77777777" w:rsidR="002D2696" w:rsidRPr="00E70097" w:rsidRDefault="002D2696" w:rsidP="00414EE3">
      <w:pPr>
        <w:pStyle w:val="HiddenTextSpec"/>
        <w:widowControl w:val="0"/>
      </w:pPr>
    </w:p>
    <w:p w14:paraId="56BA85FE" w14:textId="77777777" w:rsidR="002D2696" w:rsidRPr="005E4C82" w:rsidRDefault="002D2696" w:rsidP="00414EE3">
      <w:pPr>
        <w:pStyle w:val="HiddenTextSpec"/>
        <w:widowControl w:val="0"/>
      </w:pPr>
    </w:p>
    <w:p w14:paraId="4CB33258" w14:textId="4E292E7C" w:rsidR="002D2696" w:rsidRDefault="002D2696" w:rsidP="00545C8F">
      <w:pPr>
        <w:pStyle w:val="Instruction"/>
      </w:pPr>
      <w:r w:rsidRPr="0058307D">
        <w:t xml:space="preserve">THE </w:t>
      </w:r>
      <w:r w:rsidRPr="00545C8F">
        <w:t>FOLLOWING</w:t>
      </w:r>
      <w:r w:rsidRPr="0058307D">
        <w:t xml:space="preserve"> IS ADDED:</w:t>
      </w:r>
    </w:p>
    <w:p w14:paraId="1CE918FA" w14:textId="77777777" w:rsidR="00545C8F" w:rsidRDefault="00545C8F" w:rsidP="00545C8F">
      <w:pPr>
        <w:pStyle w:val="Blanklinehalf"/>
      </w:pPr>
    </w:p>
    <w:tbl>
      <w:tblPr>
        <w:tblW w:w="5000" w:type="pct"/>
        <w:tblBorders>
          <w:top w:val="single" w:sz="4" w:space="0" w:color="auto"/>
          <w:bottom w:val="single" w:sz="4" w:space="0" w:color="auto"/>
          <w:insideH w:val="single" w:sz="4" w:space="0" w:color="auto"/>
        </w:tblBorders>
        <w:tblLook w:val="01E0" w:firstRow="1" w:lastRow="1" w:firstColumn="1" w:lastColumn="1" w:noHBand="0" w:noVBand="0"/>
      </w:tblPr>
      <w:tblGrid>
        <w:gridCol w:w="1244"/>
        <w:gridCol w:w="2825"/>
        <w:gridCol w:w="1411"/>
        <w:gridCol w:w="1413"/>
        <w:gridCol w:w="2827"/>
      </w:tblGrid>
      <w:tr w:rsidR="002D61F5" w14:paraId="332A4FF8" w14:textId="77777777" w:rsidTr="002D61F5">
        <w:trPr>
          <w:trHeight w:val="288"/>
        </w:trPr>
        <w:tc>
          <w:tcPr>
            <w:tcW w:w="5000" w:type="pct"/>
            <w:gridSpan w:val="5"/>
            <w:tcBorders>
              <w:top w:val="double" w:sz="4" w:space="0" w:color="auto"/>
            </w:tcBorders>
            <w:vAlign w:val="center"/>
          </w:tcPr>
          <w:p w14:paraId="72AB5D61" w14:textId="3E0F8BD9" w:rsidR="002D61F5" w:rsidRPr="009C50D2" w:rsidRDefault="002D61F5" w:rsidP="002D61F5">
            <w:pPr>
              <w:pStyle w:val="Tabletitle"/>
            </w:pPr>
            <w:r>
              <w:t>International Roughness Index (IRI) Values of the Existing Roadway</w:t>
            </w:r>
          </w:p>
        </w:tc>
      </w:tr>
      <w:tr w:rsidR="002D61F5" w14:paraId="0BC6BF8F" w14:textId="77777777" w:rsidTr="002D61F5">
        <w:trPr>
          <w:trHeight w:val="288"/>
        </w:trPr>
        <w:tc>
          <w:tcPr>
            <w:tcW w:w="640" w:type="pct"/>
            <w:vMerge w:val="restart"/>
            <w:tcBorders>
              <w:top w:val="single" w:sz="4" w:space="0" w:color="auto"/>
              <w:right w:val="single" w:sz="4" w:space="0" w:color="auto"/>
            </w:tcBorders>
            <w:vAlign w:val="center"/>
          </w:tcPr>
          <w:p w14:paraId="41B31D4E" w14:textId="0B4948D2" w:rsidR="002D61F5" w:rsidRPr="00E300CF" w:rsidRDefault="002D61F5" w:rsidP="00E300CF">
            <w:pPr>
              <w:pStyle w:val="Tabletext"/>
              <w:jc w:val="center"/>
              <w:rPr>
                <w:b/>
                <w:bCs/>
              </w:rPr>
            </w:pPr>
            <w:r w:rsidRPr="00E300CF">
              <w:rPr>
                <w:b/>
                <w:bCs/>
              </w:rPr>
              <w:t>Route</w:t>
            </w:r>
          </w:p>
        </w:tc>
        <w:tc>
          <w:tcPr>
            <w:tcW w:w="1453" w:type="pct"/>
            <w:vMerge w:val="restart"/>
            <w:tcBorders>
              <w:top w:val="single" w:sz="4" w:space="0" w:color="auto"/>
              <w:left w:val="single" w:sz="4" w:space="0" w:color="auto"/>
              <w:right w:val="single" w:sz="4" w:space="0" w:color="auto"/>
            </w:tcBorders>
            <w:vAlign w:val="center"/>
          </w:tcPr>
          <w:p w14:paraId="15409259" w14:textId="06DD4F2A" w:rsidR="002D61F5" w:rsidRPr="00E300CF" w:rsidRDefault="002D61F5" w:rsidP="00E300CF">
            <w:pPr>
              <w:pStyle w:val="Tabletext"/>
              <w:jc w:val="center"/>
              <w:rPr>
                <w:b/>
                <w:bCs/>
              </w:rPr>
            </w:pPr>
            <w:r w:rsidRPr="00E300CF">
              <w:rPr>
                <w:b/>
                <w:bCs/>
              </w:rPr>
              <w:t>Direction</w:t>
            </w:r>
          </w:p>
        </w:tc>
        <w:tc>
          <w:tcPr>
            <w:tcW w:w="1453" w:type="pct"/>
            <w:gridSpan w:val="2"/>
            <w:tcBorders>
              <w:top w:val="single" w:sz="4" w:space="0" w:color="auto"/>
              <w:left w:val="single" w:sz="4" w:space="0" w:color="auto"/>
              <w:right w:val="single" w:sz="4" w:space="0" w:color="auto"/>
            </w:tcBorders>
            <w:vAlign w:val="center"/>
          </w:tcPr>
          <w:p w14:paraId="68CC9BAB" w14:textId="4C88E3F5" w:rsidR="002D61F5" w:rsidRPr="00E300CF" w:rsidRDefault="002D61F5" w:rsidP="00E300CF">
            <w:pPr>
              <w:pStyle w:val="Tabletext"/>
              <w:jc w:val="center"/>
              <w:rPr>
                <w:b/>
                <w:bCs/>
              </w:rPr>
            </w:pPr>
            <w:r w:rsidRPr="00E300CF">
              <w:rPr>
                <w:b/>
                <w:bCs/>
              </w:rPr>
              <w:t>Mile Post</w:t>
            </w:r>
          </w:p>
        </w:tc>
        <w:tc>
          <w:tcPr>
            <w:tcW w:w="1454" w:type="pct"/>
            <w:vMerge w:val="restart"/>
            <w:tcBorders>
              <w:top w:val="single" w:sz="4" w:space="0" w:color="auto"/>
              <w:left w:val="single" w:sz="4" w:space="0" w:color="auto"/>
            </w:tcBorders>
            <w:vAlign w:val="center"/>
          </w:tcPr>
          <w:p w14:paraId="0F780E3C" w14:textId="5197AF2C" w:rsidR="002D61F5" w:rsidRPr="00E300CF" w:rsidRDefault="002D61F5" w:rsidP="00E300CF">
            <w:pPr>
              <w:pStyle w:val="Tabletext"/>
              <w:jc w:val="center"/>
              <w:rPr>
                <w:b/>
                <w:bCs/>
              </w:rPr>
            </w:pPr>
            <w:r w:rsidRPr="00E300CF">
              <w:rPr>
                <w:b/>
                <w:bCs/>
              </w:rPr>
              <w:t>Existing IRI Value</w:t>
            </w:r>
          </w:p>
        </w:tc>
      </w:tr>
      <w:tr w:rsidR="002D61F5" w14:paraId="675E0EC1" w14:textId="77777777" w:rsidTr="002D61F5">
        <w:trPr>
          <w:trHeight w:val="288"/>
        </w:trPr>
        <w:tc>
          <w:tcPr>
            <w:tcW w:w="640" w:type="pct"/>
            <w:vMerge/>
            <w:tcBorders>
              <w:right w:val="single" w:sz="4" w:space="0" w:color="auto"/>
            </w:tcBorders>
            <w:vAlign w:val="center"/>
          </w:tcPr>
          <w:p w14:paraId="527259BF" w14:textId="77777777" w:rsidR="002D61F5" w:rsidRDefault="002D61F5" w:rsidP="004D5E46">
            <w:pPr>
              <w:pStyle w:val="TableheaderCentered"/>
              <w:keepLines/>
            </w:pPr>
          </w:p>
        </w:tc>
        <w:tc>
          <w:tcPr>
            <w:tcW w:w="1453" w:type="pct"/>
            <w:vMerge/>
            <w:tcBorders>
              <w:left w:val="single" w:sz="4" w:space="0" w:color="auto"/>
              <w:right w:val="single" w:sz="4" w:space="0" w:color="auto"/>
            </w:tcBorders>
            <w:vAlign w:val="center"/>
          </w:tcPr>
          <w:p w14:paraId="07E9D81F" w14:textId="77777777" w:rsidR="002D61F5" w:rsidRDefault="002D61F5" w:rsidP="002D61F5">
            <w:pPr>
              <w:pStyle w:val="TableheaderCentered"/>
              <w:keepLines/>
            </w:pPr>
          </w:p>
        </w:tc>
        <w:tc>
          <w:tcPr>
            <w:tcW w:w="726" w:type="pct"/>
            <w:tcBorders>
              <w:top w:val="single" w:sz="4" w:space="0" w:color="auto"/>
              <w:left w:val="single" w:sz="4" w:space="0" w:color="auto"/>
              <w:right w:val="single" w:sz="4" w:space="0" w:color="auto"/>
            </w:tcBorders>
            <w:vAlign w:val="center"/>
          </w:tcPr>
          <w:p w14:paraId="3114C7AC" w14:textId="658E6913" w:rsidR="002D61F5" w:rsidRPr="00E300CF" w:rsidRDefault="002D61F5" w:rsidP="00E300CF">
            <w:pPr>
              <w:pStyle w:val="Tabletext"/>
              <w:rPr>
                <w:b/>
                <w:bCs/>
              </w:rPr>
            </w:pPr>
            <w:r w:rsidRPr="00E300CF">
              <w:rPr>
                <w:b/>
                <w:bCs/>
              </w:rPr>
              <w:t>From</w:t>
            </w:r>
          </w:p>
        </w:tc>
        <w:tc>
          <w:tcPr>
            <w:tcW w:w="727" w:type="pct"/>
            <w:tcBorders>
              <w:left w:val="single" w:sz="4" w:space="0" w:color="auto"/>
              <w:right w:val="single" w:sz="4" w:space="0" w:color="auto"/>
            </w:tcBorders>
            <w:vAlign w:val="center"/>
          </w:tcPr>
          <w:p w14:paraId="053CE3FC" w14:textId="02204EAD" w:rsidR="002D61F5" w:rsidRPr="00E300CF" w:rsidRDefault="002D61F5" w:rsidP="00E300CF">
            <w:pPr>
              <w:pStyle w:val="Tabletext"/>
              <w:rPr>
                <w:b/>
                <w:bCs/>
              </w:rPr>
            </w:pPr>
            <w:r w:rsidRPr="00E300CF">
              <w:rPr>
                <w:b/>
                <w:bCs/>
              </w:rPr>
              <w:t>To</w:t>
            </w:r>
          </w:p>
        </w:tc>
        <w:tc>
          <w:tcPr>
            <w:tcW w:w="1454" w:type="pct"/>
            <w:vMerge/>
            <w:tcBorders>
              <w:left w:val="single" w:sz="4" w:space="0" w:color="auto"/>
            </w:tcBorders>
            <w:vAlign w:val="center"/>
          </w:tcPr>
          <w:p w14:paraId="0C02ED80" w14:textId="77777777" w:rsidR="002D61F5" w:rsidRPr="009C50D2" w:rsidRDefault="002D61F5" w:rsidP="002D61F5">
            <w:pPr>
              <w:pStyle w:val="TableheaderCentered"/>
              <w:keepLines/>
            </w:pPr>
          </w:p>
        </w:tc>
      </w:tr>
      <w:tr w:rsidR="002D61F5" w:rsidRPr="00081255" w14:paraId="15429D0D" w14:textId="77777777" w:rsidTr="002D61F5">
        <w:trPr>
          <w:trHeight w:val="288"/>
        </w:trPr>
        <w:tc>
          <w:tcPr>
            <w:tcW w:w="640" w:type="pct"/>
            <w:tcBorders>
              <w:bottom w:val="double" w:sz="4" w:space="0" w:color="auto"/>
            </w:tcBorders>
            <w:vAlign w:val="center"/>
          </w:tcPr>
          <w:p w14:paraId="794AAF23" w14:textId="77777777" w:rsidR="002D61F5" w:rsidRPr="002D61F5" w:rsidRDefault="002D61F5" w:rsidP="002D61F5">
            <w:pPr>
              <w:pStyle w:val="Tabletext"/>
              <w:jc w:val="center"/>
            </w:pPr>
          </w:p>
        </w:tc>
        <w:tc>
          <w:tcPr>
            <w:tcW w:w="1453" w:type="pct"/>
            <w:tcBorders>
              <w:bottom w:val="double" w:sz="4" w:space="0" w:color="auto"/>
            </w:tcBorders>
            <w:vAlign w:val="center"/>
          </w:tcPr>
          <w:p w14:paraId="1C7EE656" w14:textId="77777777" w:rsidR="002D61F5" w:rsidRPr="002D61F5" w:rsidRDefault="002D61F5" w:rsidP="002D61F5">
            <w:pPr>
              <w:pStyle w:val="Tabletext"/>
              <w:jc w:val="center"/>
            </w:pPr>
          </w:p>
        </w:tc>
        <w:tc>
          <w:tcPr>
            <w:tcW w:w="1453" w:type="pct"/>
            <w:gridSpan w:val="2"/>
            <w:tcBorders>
              <w:bottom w:val="double" w:sz="4" w:space="0" w:color="auto"/>
            </w:tcBorders>
            <w:vAlign w:val="center"/>
          </w:tcPr>
          <w:p w14:paraId="2E2FE942" w14:textId="693B2171" w:rsidR="002D61F5" w:rsidRPr="002D61F5" w:rsidRDefault="002D61F5" w:rsidP="002D61F5">
            <w:pPr>
              <w:pStyle w:val="Tabletext"/>
              <w:jc w:val="center"/>
            </w:pPr>
          </w:p>
        </w:tc>
        <w:tc>
          <w:tcPr>
            <w:tcW w:w="1454" w:type="pct"/>
            <w:tcBorders>
              <w:bottom w:val="double" w:sz="4" w:space="0" w:color="auto"/>
            </w:tcBorders>
            <w:vAlign w:val="center"/>
          </w:tcPr>
          <w:p w14:paraId="412DCDF2" w14:textId="0C7CE37D" w:rsidR="002D61F5" w:rsidRPr="002D61F5" w:rsidRDefault="002D61F5" w:rsidP="002D61F5">
            <w:pPr>
              <w:pStyle w:val="Tabletext"/>
              <w:jc w:val="center"/>
            </w:pPr>
          </w:p>
        </w:tc>
      </w:tr>
    </w:tbl>
    <w:p w14:paraId="181170C2" w14:textId="77777777" w:rsidR="002D2696" w:rsidRPr="00624F93" w:rsidRDefault="002D2696" w:rsidP="00414EE3">
      <w:pPr>
        <w:pStyle w:val="Paragraph"/>
        <w:widowControl w:val="0"/>
      </w:pPr>
      <w:r w:rsidRPr="00624F93">
        <w:t>This information is the latest available IRI data of the right most through lane from the Pavement Management Unit.</w:t>
      </w:r>
      <w:r w:rsidR="001D66A9">
        <w:t xml:space="preserve"> </w:t>
      </w:r>
      <w:r w:rsidRPr="00624F93">
        <w:t xml:space="preserve"> The pavement information shown herein was obtained by the Department and is made available to the authorized users only </w:t>
      </w:r>
      <w:r w:rsidR="009C5C23">
        <w:t xml:space="preserve">so </w:t>
      </w:r>
      <w:r w:rsidRPr="00624F93">
        <w:t xml:space="preserve">that they may have access to the same information available to the Department. </w:t>
      </w:r>
      <w:r w:rsidR="001D66A9">
        <w:t xml:space="preserve"> </w:t>
      </w:r>
      <w:r w:rsidRPr="00624F93">
        <w:t>It is presented in good faith, but is not intended as a substitute for investigations, interpretation</w:t>
      </w:r>
      <w:r w:rsidR="00357CEA">
        <w:t>,</w:t>
      </w:r>
      <w:r w:rsidRPr="00624F93">
        <w:t xml:space="preserve"> or judgment of such authorized users.</w:t>
      </w:r>
    </w:p>
    <w:p w14:paraId="054E9B16" w14:textId="77777777" w:rsidR="00633DA8" w:rsidRDefault="00633DA8" w:rsidP="00633DA8">
      <w:pPr>
        <w:pStyle w:val="HiddenTextSpec"/>
      </w:pPr>
    </w:p>
    <w:p w14:paraId="1DF27E0F" w14:textId="77777777" w:rsidR="009A358A" w:rsidRDefault="001E04C2" w:rsidP="009A358A">
      <w:pPr>
        <w:pStyle w:val="HiddenTextSpec"/>
      </w:pPr>
      <w:r>
        <w:rPr>
          <w:highlight w:val="yellow"/>
        </w:rPr>
        <w:br w:type="page"/>
      </w:r>
      <w:r w:rsidR="009A358A">
        <w:lastRenderedPageBreak/>
        <w:t>1**************************************************************************************************************************1</w:t>
      </w:r>
    </w:p>
    <w:p w14:paraId="7ADAC416" w14:textId="5D3122D3" w:rsidR="001E04C2" w:rsidRDefault="00285546" w:rsidP="00A62D00">
      <w:pPr>
        <w:pStyle w:val="11paragraph"/>
      </w:pPr>
      <w:r w:rsidRPr="00B97E4C">
        <w:rPr>
          <w:b/>
        </w:rPr>
        <w:t>3.</w:t>
      </w:r>
      <w:r w:rsidRPr="00B97E4C">
        <w:rPr>
          <w:b/>
        </w:rPr>
        <w:tab/>
      </w:r>
      <w:r w:rsidRPr="00A62D00">
        <w:rPr>
          <w:b/>
          <w:bCs/>
        </w:rPr>
        <w:t>Existing</w:t>
      </w:r>
      <w:r w:rsidRPr="00B97E4C">
        <w:rPr>
          <w:b/>
        </w:rPr>
        <w:t xml:space="preserve"> Plans and As-Builts.</w:t>
      </w:r>
    </w:p>
    <w:p w14:paraId="35A17A80" w14:textId="77777777" w:rsidR="004F034E" w:rsidRPr="00D258B4" w:rsidRDefault="004F034E" w:rsidP="004F034E">
      <w:pPr>
        <w:pStyle w:val="HiddenTextSpec"/>
      </w:pPr>
      <w:r w:rsidRPr="00D258B4">
        <w:t>2**************************************************************************************2</w:t>
      </w:r>
    </w:p>
    <w:p w14:paraId="0EE559BE" w14:textId="77777777" w:rsidR="004F034E" w:rsidRPr="00614EE6" w:rsidRDefault="004F034E" w:rsidP="00614EE6">
      <w:pPr>
        <w:pStyle w:val="HiddenTextSpec"/>
      </w:pPr>
      <w:bookmarkStart w:id="46" w:name="_Toc159593410"/>
      <w:bookmarkStart w:id="47" w:name="_Toc171910980"/>
      <w:bookmarkStart w:id="48" w:name="_Toc175377504"/>
      <w:bookmarkStart w:id="49" w:name="_Toc175470401"/>
      <w:bookmarkStart w:id="50" w:name="_Toc176675957"/>
      <w:bookmarkEnd w:id="33"/>
      <w:bookmarkEnd w:id="34"/>
      <w:r w:rsidRPr="00614EE6">
        <w:t>3************************************************3</w:t>
      </w:r>
    </w:p>
    <w:p w14:paraId="79286DBD" w14:textId="77777777" w:rsidR="00B27AB4" w:rsidRDefault="00ED4087" w:rsidP="00ED4087">
      <w:pPr>
        <w:pStyle w:val="HiddenTextSpec"/>
        <w:rPr>
          <w:rFonts w:cs="Arial"/>
        </w:rPr>
      </w:pPr>
      <w:r w:rsidRPr="00ED4087">
        <w:rPr>
          <w:rFonts w:cs="Arial"/>
        </w:rPr>
        <w:t xml:space="preserve">for roads under njdot jurisdiction, the LPA/LPA consultant should contact the engineering documents unit to determine if there are plans that can be used in the design of the project.  The lpa/lpa consultant will provide a copy of the final plans to the engineering documents unit for their information.  </w:t>
      </w:r>
    </w:p>
    <w:p w14:paraId="500C3D75" w14:textId="683FF860" w:rsidR="00ED4087" w:rsidRPr="00ED4087" w:rsidRDefault="00ED4087" w:rsidP="00ED4087">
      <w:pPr>
        <w:pStyle w:val="HiddenTextSpec"/>
      </w:pPr>
      <w:r w:rsidRPr="00B742C5">
        <w:rPr>
          <w:rFonts w:cs="Arial"/>
        </w:rPr>
        <w:t xml:space="preserve">Include </w:t>
      </w:r>
      <w:r w:rsidRPr="00ED4087">
        <w:rPr>
          <w:rFonts w:cs="Arial"/>
        </w:rPr>
        <w:t>the local aid project manager on all transmittals.</w:t>
      </w:r>
    </w:p>
    <w:p w14:paraId="009E9D41" w14:textId="77777777" w:rsidR="00ED4087" w:rsidRPr="00614EE6" w:rsidRDefault="00ED4087" w:rsidP="00ED4087">
      <w:pPr>
        <w:pStyle w:val="HiddenTextSpec"/>
      </w:pPr>
      <w:r w:rsidRPr="00ED4087">
        <w:t>3************************************************3</w:t>
      </w:r>
    </w:p>
    <w:p w14:paraId="50F87B4C" w14:textId="77777777" w:rsidR="005570B1" w:rsidRDefault="005570B1" w:rsidP="005570B1">
      <w:pPr>
        <w:pStyle w:val="HiddenTextSpec"/>
      </w:pPr>
    </w:p>
    <w:p w14:paraId="679F01E0" w14:textId="77777777" w:rsidR="004F034E" w:rsidRPr="00614EE6" w:rsidRDefault="004F034E" w:rsidP="00614EE6">
      <w:pPr>
        <w:pStyle w:val="HiddenTextSpec"/>
      </w:pPr>
      <w:r w:rsidRPr="00614EE6">
        <w:t>3************************************************3</w:t>
      </w:r>
    </w:p>
    <w:p w14:paraId="5A17E476" w14:textId="77777777" w:rsidR="005570B1" w:rsidRDefault="009F3EEF" w:rsidP="005570B1">
      <w:pPr>
        <w:pStyle w:val="12paragraph"/>
      </w:pPr>
      <w:r w:rsidRPr="008B4A7A">
        <w:t xml:space="preserve">Existing Plans including structural plans, </w:t>
      </w:r>
      <w:r>
        <w:t>c</w:t>
      </w:r>
      <w:r w:rsidRPr="008B4A7A">
        <w:t xml:space="preserve">ontour </w:t>
      </w:r>
      <w:r>
        <w:t>m</w:t>
      </w:r>
      <w:r w:rsidRPr="008B4A7A">
        <w:t>aps</w:t>
      </w:r>
      <w:r w:rsidR="00357CEA">
        <w:t>,</w:t>
      </w:r>
      <w:r w:rsidRPr="008B4A7A">
        <w:t xml:space="preserve"> and </w:t>
      </w:r>
      <w:r>
        <w:t>a</w:t>
      </w:r>
      <w:r w:rsidRPr="008B4A7A">
        <w:t>s-built plans used are as follows:</w:t>
      </w:r>
    </w:p>
    <w:p w14:paraId="61A466E5" w14:textId="77777777" w:rsidR="00B20AF2" w:rsidRPr="003550D7" w:rsidRDefault="00B20AF2" w:rsidP="003550D7">
      <w:pPr>
        <w:pStyle w:val="a1paragraph"/>
      </w:pPr>
      <w:r w:rsidRPr="00B20AF2">
        <w:t>a.</w:t>
      </w:r>
    </w:p>
    <w:p w14:paraId="7B0C4BD6" w14:textId="77777777" w:rsidR="004F034E" w:rsidRDefault="004F034E" w:rsidP="00877825">
      <w:pPr>
        <w:pStyle w:val="HiddenTextSpec"/>
        <w:rPr>
          <w:vanish w:val="0"/>
        </w:rPr>
      </w:pPr>
      <w:r w:rsidRPr="00614EE6">
        <w:t>3************************************************3</w:t>
      </w:r>
    </w:p>
    <w:p w14:paraId="5313746B" w14:textId="77777777" w:rsidR="00F90258" w:rsidRDefault="00F90258" w:rsidP="00877825">
      <w:pPr>
        <w:pStyle w:val="HiddenTextSpec"/>
        <w:rPr>
          <w:vanish w:val="0"/>
        </w:rPr>
      </w:pPr>
    </w:p>
    <w:p w14:paraId="282FA5A1" w14:textId="77777777" w:rsidR="00F90258" w:rsidRDefault="00F90258" w:rsidP="00877825">
      <w:pPr>
        <w:pStyle w:val="HiddenTextSpec"/>
        <w:rPr>
          <w:vanish w:val="0"/>
        </w:rPr>
      </w:pPr>
    </w:p>
    <w:p w14:paraId="7416758E" w14:textId="77777777" w:rsidR="00F90258" w:rsidRDefault="00F90258" w:rsidP="00877825">
      <w:pPr>
        <w:pStyle w:val="HiddenTextSpec"/>
        <w:rPr>
          <w:vanish w:val="0"/>
        </w:rPr>
      </w:pPr>
    </w:p>
    <w:p w14:paraId="4AD5D20B" w14:textId="77777777" w:rsidR="00F90258" w:rsidRDefault="00F90258" w:rsidP="00877825">
      <w:pPr>
        <w:pStyle w:val="HiddenTextSpec"/>
        <w:rPr>
          <w:vanish w:val="0"/>
        </w:rPr>
      </w:pPr>
    </w:p>
    <w:p w14:paraId="315D699D" w14:textId="77777777" w:rsidR="00F90258" w:rsidRDefault="00F90258" w:rsidP="00877825">
      <w:pPr>
        <w:pStyle w:val="HiddenTextSpec"/>
        <w:rPr>
          <w:vanish w:val="0"/>
        </w:rPr>
      </w:pPr>
    </w:p>
    <w:p w14:paraId="3CE9C568" w14:textId="77777777" w:rsidR="00F90258" w:rsidRPr="00614EE6" w:rsidRDefault="00F90258" w:rsidP="00877825">
      <w:pPr>
        <w:pStyle w:val="HiddenTextSpec"/>
      </w:pPr>
    </w:p>
    <w:p w14:paraId="21C6391F" w14:textId="77777777" w:rsidR="004F034E" w:rsidRDefault="004F034E" w:rsidP="004F034E">
      <w:pPr>
        <w:pStyle w:val="HiddenTextSpec"/>
      </w:pPr>
      <w:r w:rsidRPr="00D258B4">
        <w:t>2**************************************************************************************2</w:t>
      </w:r>
    </w:p>
    <w:p w14:paraId="45565B2D" w14:textId="77777777" w:rsidR="001B34BA" w:rsidRDefault="001B34BA" w:rsidP="004F034E">
      <w:pPr>
        <w:pStyle w:val="HiddenTextSpec"/>
      </w:pPr>
    </w:p>
    <w:p w14:paraId="6D65300C" w14:textId="6ACCE69D" w:rsidR="001B34BA" w:rsidRPr="00B742C5" w:rsidRDefault="001B34BA" w:rsidP="001B34BA">
      <w:pPr>
        <w:pStyle w:val="00000Subsection"/>
      </w:pPr>
      <w:r w:rsidRPr="001B34BA">
        <w:t>102.07 PREPARATION</w:t>
      </w:r>
      <w:r w:rsidRPr="00B742C5">
        <w:t xml:space="preserve"> of the bid</w:t>
      </w:r>
    </w:p>
    <w:p w14:paraId="5DF13E0F" w14:textId="77777777" w:rsidR="001B34BA" w:rsidRPr="00B742C5" w:rsidRDefault="001B34BA" w:rsidP="001B34BA"/>
    <w:p w14:paraId="0AE6AF7A" w14:textId="63B13B3F" w:rsidR="001B34BA" w:rsidRPr="002E5EDF" w:rsidRDefault="00064629" w:rsidP="001B34BA">
      <w:pPr>
        <w:pStyle w:val="HiddenTextSpec"/>
        <w:jc w:val="left"/>
        <w:rPr>
          <w:rFonts w:ascii="Times New Roman" w:hAnsi="Times New Roman"/>
          <w:vanish w:val="0"/>
          <w:color w:val="auto"/>
        </w:rPr>
      </w:pPr>
      <w:r w:rsidRPr="002E5EDF">
        <w:rPr>
          <w:rFonts w:ascii="Times New Roman" w:hAnsi="Times New Roman"/>
          <w:vanish w:val="0"/>
          <w:color w:val="auto"/>
        </w:rPr>
        <w:t xml:space="preserve">For local aid projects </w:t>
      </w:r>
      <w:r w:rsidR="001B34BA" w:rsidRPr="002E5EDF">
        <w:rPr>
          <w:rFonts w:ascii="Times New Roman" w:hAnsi="Times New Roman"/>
          <w:vanish w:val="0"/>
          <w:color w:val="auto"/>
        </w:rPr>
        <w:t xml:space="preserve">THE LAST TWO PARAGRAPHS OF THIS SECTION </w:t>
      </w:r>
      <w:r w:rsidR="00714001" w:rsidRPr="002E5EDF">
        <w:rPr>
          <w:rFonts w:ascii="Times New Roman" w:hAnsi="Times New Roman"/>
          <w:vanish w:val="0"/>
          <w:color w:val="auto"/>
        </w:rPr>
        <w:t>are omitted</w:t>
      </w:r>
    </w:p>
    <w:p w14:paraId="7F7561BE" w14:textId="77777777" w:rsidR="008B6A2F" w:rsidRDefault="008B6A2F" w:rsidP="001B34BA">
      <w:pPr>
        <w:pStyle w:val="HiddenTextSpec"/>
        <w:jc w:val="left"/>
        <w:rPr>
          <w:vanish w:val="0"/>
          <w:color w:val="auto"/>
        </w:rPr>
      </w:pPr>
    </w:p>
    <w:p w14:paraId="600CED69" w14:textId="77777777" w:rsidR="00786DC4" w:rsidRPr="003A7118" w:rsidRDefault="00786DC4" w:rsidP="001B34BA">
      <w:pPr>
        <w:pStyle w:val="HiddenTextSpec"/>
        <w:jc w:val="left"/>
        <w:rPr>
          <w:color w:val="auto"/>
        </w:rPr>
      </w:pPr>
    </w:p>
    <w:p w14:paraId="4EE68F9F" w14:textId="77777777" w:rsidR="001B34BA" w:rsidRDefault="001B34BA" w:rsidP="001B34BA">
      <w:pPr>
        <w:pStyle w:val="HiddenTextSpec"/>
      </w:pPr>
    </w:p>
    <w:p w14:paraId="078F26D9" w14:textId="77777777" w:rsidR="001B34BA" w:rsidRPr="00D258B4" w:rsidRDefault="001B34BA" w:rsidP="004F034E">
      <w:pPr>
        <w:pStyle w:val="HiddenTextSpec"/>
      </w:pPr>
    </w:p>
    <w:p w14:paraId="4C8A0EC9" w14:textId="3EA8C28F" w:rsidR="004D3293" w:rsidRDefault="004D3293" w:rsidP="004D3293">
      <w:pPr>
        <w:pStyle w:val="HiddenTextSpec"/>
      </w:pPr>
      <w:r>
        <w:t>1**************************************************************************************************************************1</w:t>
      </w:r>
    </w:p>
    <w:p w14:paraId="439B692D" w14:textId="50EFD003" w:rsidR="000970F1" w:rsidRDefault="001F764C" w:rsidP="000970F1">
      <w:pPr>
        <w:pStyle w:val="00000Subsection"/>
      </w:pPr>
      <w:bookmarkStart w:id="51" w:name="_Toc159593393"/>
      <w:bookmarkStart w:id="52" w:name="_Toc171910962"/>
      <w:bookmarkStart w:id="53" w:name="_Toc175377486"/>
      <w:bookmarkStart w:id="54" w:name="_Toc175470383"/>
      <w:bookmarkStart w:id="55" w:name="_Toc501716684"/>
      <w:bookmarkStart w:id="56" w:name="_Toc9232233"/>
      <w:r w:rsidRPr="000970F1">
        <w:t>102.10</w:t>
      </w:r>
      <w:r>
        <w:t xml:space="preserve"> </w:t>
      </w:r>
      <w:r w:rsidRPr="000970F1">
        <w:t>SUBMISSION</w:t>
      </w:r>
      <w:r w:rsidR="000970F1">
        <w:t xml:space="preserve"> of Bids</w:t>
      </w:r>
    </w:p>
    <w:p w14:paraId="7A99FFCC" w14:textId="4AC10714" w:rsidR="00833FF2" w:rsidRDefault="00833FF2" w:rsidP="00833FF2">
      <w:pPr>
        <w:pStyle w:val="HiddenTextSpec"/>
      </w:pPr>
      <w:r>
        <w:t>1**************************************************************************************************************************1</w:t>
      </w:r>
    </w:p>
    <w:p w14:paraId="2CBBC079" w14:textId="77777777" w:rsidR="00DF11C7" w:rsidRPr="00F94625" w:rsidRDefault="00DF11C7" w:rsidP="00DF11C7">
      <w:pPr>
        <w:pStyle w:val="HiddenTextSpec"/>
      </w:pPr>
      <w:r w:rsidRPr="00F94625">
        <w:t>2**************************************************************************************2</w:t>
      </w:r>
    </w:p>
    <w:p w14:paraId="39D3A312" w14:textId="2EBDA0B2" w:rsidR="00DF11C7" w:rsidRPr="00F94625" w:rsidRDefault="00DF11C7" w:rsidP="00DF11C7">
      <w:pPr>
        <w:pStyle w:val="HiddenTextSpec"/>
      </w:pPr>
      <w:r w:rsidRPr="00F94625">
        <w:rPr>
          <w:rFonts w:cs="Arial"/>
        </w:rPr>
        <w:t>BDC2</w:t>
      </w:r>
      <w:r w:rsidR="00F66544">
        <w:rPr>
          <w:rFonts w:cs="Arial"/>
        </w:rPr>
        <w:t>3</w:t>
      </w:r>
      <w:r w:rsidRPr="00F94625">
        <w:rPr>
          <w:rFonts w:cs="Arial"/>
        </w:rPr>
        <w:t>S</w:t>
      </w:r>
      <w:r w:rsidRPr="00F94625">
        <w:t>-</w:t>
      </w:r>
      <w:r w:rsidR="009C06D0">
        <w:t>10</w:t>
      </w:r>
      <w:r w:rsidRPr="00F94625">
        <w:t xml:space="preserve"> dated </w:t>
      </w:r>
      <w:r w:rsidR="009C06D0">
        <w:t>Jun 5</w:t>
      </w:r>
      <w:r w:rsidRPr="00F94625">
        <w:t>, 202</w:t>
      </w:r>
      <w:r w:rsidR="00153FCB">
        <w:t>3</w:t>
      </w:r>
    </w:p>
    <w:p w14:paraId="0723BD76" w14:textId="77777777" w:rsidR="00DF11C7" w:rsidRDefault="00DF11C7" w:rsidP="00DF11C7">
      <w:pPr>
        <w:pStyle w:val="Instruction"/>
      </w:pPr>
      <w:r w:rsidRPr="00F556BF">
        <w:t xml:space="preserve">the </w:t>
      </w:r>
      <w:r>
        <w:t>second</w:t>
      </w:r>
      <w:r w:rsidRPr="00F556BF">
        <w:t xml:space="preserve"> paragraph</w:t>
      </w:r>
      <w:r w:rsidRPr="00CF6B45">
        <w:t xml:space="preserve"> is changed to:</w:t>
      </w:r>
    </w:p>
    <w:p w14:paraId="335A2821" w14:textId="77777777" w:rsidR="00172C9C" w:rsidRDefault="00F66544" w:rsidP="00F375DC">
      <w:pPr>
        <w:pStyle w:val="Paragraph"/>
        <w:rPr>
          <w:caps/>
          <w:vanish/>
        </w:rPr>
      </w:pPr>
      <w:r w:rsidRPr="00BE4798">
        <w:t xml:space="preserve">The Bidder shall ensure delivery of its bid with all required components and attachments, including, but not limited to the </w:t>
      </w:r>
      <w:r w:rsidR="00BD2B89" w:rsidRPr="00BE4798">
        <w:t>following:</w:t>
      </w:r>
      <w:r w:rsidR="00BD2B89" w:rsidRPr="00B742C5">
        <w:rPr>
          <w:caps/>
          <w:vanish/>
        </w:rPr>
        <w:t xml:space="preserve"> </w:t>
      </w:r>
    </w:p>
    <w:p w14:paraId="77409B2D" w14:textId="77777777" w:rsidR="00F86FF5" w:rsidRDefault="00BD2B89" w:rsidP="00F375DC">
      <w:pPr>
        <w:pStyle w:val="Paragraph"/>
        <w:rPr>
          <w:caps/>
          <w:vanish/>
          <w:color w:val="FF0000"/>
        </w:rPr>
      </w:pPr>
      <w:r w:rsidRPr="00172C9C">
        <w:rPr>
          <w:caps/>
          <w:vanish/>
          <w:color w:val="FF0000"/>
        </w:rPr>
        <w:t>FOR</w:t>
      </w:r>
      <w:r w:rsidR="00F375DC" w:rsidRPr="00172C9C">
        <w:rPr>
          <w:caps/>
          <w:vanish/>
          <w:color w:val="FF0000"/>
        </w:rPr>
        <w:t xml:space="preserve"> LOCAL AID PRoJECTS</w:t>
      </w:r>
    </w:p>
    <w:p w14:paraId="2078E5E6" w14:textId="7E434F28" w:rsidR="00F375DC" w:rsidRPr="00172C9C" w:rsidRDefault="00F375DC" w:rsidP="00F375DC">
      <w:pPr>
        <w:pStyle w:val="Paragraph"/>
        <w:rPr>
          <w:caps/>
          <w:vanish/>
          <w:color w:val="FF0000"/>
        </w:rPr>
      </w:pPr>
      <w:r w:rsidRPr="00172C9C">
        <w:rPr>
          <w:caps/>
          <w:vanish/>
          <w:color w:val="FF0000"/>
        </w:rPr>
        <w:t>ADDITIONAL ITEMS REQUIRED BY THE LPA CAN BE ADDED TO THE LIST BELOW.</w:t>
      </w:r>
    </w:p>
    <w:p w14:paraId="606A0423" w14:textId="77777777" w:rsidR="00B77C7C" w:rsidRPr="00172C9C" w:rsidRDefault="00B77C7C" w:rsidP="00F66544">
      <w:pPr>
        <w:pStyle w:val="Paragraph"/>
        <w:rPr>
          <w:color w:val="FF0000"/>
        </w:rPr>
      </w:pPr>
    </w:p>
    <w:p w14:paraId="1145F4E2" w14:textId="77777777" w:rsidR="00F66544" w:rsidRPr="00AE11A6" w:rsidRDefault="00F66544" w:rsidP="00F66544">
      <w:pPr>
        <w:pStyle w:val="List0indent"/>
      </w:pPr>
      <w:r w:rsidRPr="00AE11A6">
        <w:t>1.</w:t>
      </w:r>
      <w:r w:rsidRPr="00AE11A6">
        <w:tab/>
        <w:t>Schedule of Items.</w:t>
      </w:r>
    </w:p>
    <w:p w14:paraId="43D035F4" w14:textId="4BC29C94" w:rsidR="00F66544" w:rsidRPr="00AE11A6" w:rsidRDefault="00F66544" w:rsidP="00F66544">
      <w:pPr>
        <w:pStyle w:val="List0indent"/>
      </w:pPr>
      <w:r w:rsidRPr="00AE11A6">
        <w:t>2.</w:t>
      </w:r>
      <w:r w:rsidRPr="00AE11A6">
        <w:tab/>
        <w:t>Proposal Electronic Bidding File with Bidder’s Certification.</w:t>
      </w:r>
      <w:r w:rsidR="00F375DC">
        <w:t xml:space="preserve"> </w:t>
      </w:r>
      <w:r w:rsidR="00F375DC" w:rsidRPr="00034AD6">
        <w:rPr>
          <w:b/>
          <w:bCs/>
        </w:rPr>
        <w:t>NOT REQUIRED ON LOCAL AID PROJECTS</w:t>
      </w:r>
    </w:p>
    <w:p w14:paraId="50A8F388" w14:textId="31B6994D" w:rsidR="00F66544" w:rsidRPr="00AE11A6" w:rsidRDefault="00A22301" w:rsidP="00F66544">
      <w:pPr>
        <w:pStyle w:val="List0indent"/>
      </w:pPr>
      <w:r>
        <w:t>3</w:t>
      </w:r>
      <w:r w:rsidR="00F66544" w:rsidRPr="00AE11A6">
        <w:t>.</w:t>
      </w:r>
      <w:r w:rsidR="00F66544" w:rsidRPr="00AE11A6">
        <w:tab/>
        <w:t>Proposal Bond form.</w:t>
      </w:r>
    </w:p>
    <w:p w14:paraId="7C937880" w14:textId="4523F1EB" w:rsidR="00F66544" w:rsidRPr="00AE11A6" w:rsidRDefault="00A22301" w:rsidP="00F66544">
      <w:pPr>
        <w:pStyle w:val="List0indent"/>
      </w:pPr>
      <w:r>
        <w:t>4</w:t>
      </w:r>
      <w:r w:rsidR="00F66544" w:rsidRPr="00AE11A6">
        <w:t>.</w:t>
      </w:r>
      <w:r w:rsidR="00F66544" w:rsidRPr="00AE11A6">
        <w:tab/>
        <w:t>Other related documents as specified in the Contract.</w:t>
      </w:r>
    </w:p>
    <w:p w14:paraId="4082CD5F" w14:textId="0F04A123" w:rsidR="00F66544" w:rsidRPr="00AE11A6" w:rsidRDefault="00A22301" w:rsidP="00F66544">
      <w:pPr>
        <w:pStyle w:val="List0indent"/>
      </w:pPr>
      <w:r>
        <w:t>5</w:t>
      </w:r>
      <w:r w:rsidR="00F66544" w:rsidRPr="00AE11A6">
        <w:t>.</w:t>
      </w:r>
      <w:r w:rsidR="00F66544" w:rsidRPr="00AE11A6">
        <w:tab/>
        <w:t xml:space="preserve">For Federal Aid Projects exceeding a bid amount of $100,000 or more, Bidder shall </w:t>
      </w:r>
      <w:proofErr w:type="gramStart"/>
      <w:r w:rsidR="00F66544" w:rsidRPr="00AE11A6">
        <w:t>certify to</w:t>
      </w:r>
      <w:proofErr w:type="gramEnd"/>
      <w:r w:rsidR="00F66544" w:rsidRPr="00AE11A6">
        <w:t xml:space="preserve"> the Byrd Anti-Lobbying Act requirements under 31 USC 1352.</w:t>
      </w:r>
    </w:p>
    <w:p w14:paraId="23FC4479" w14:textId="3FA66A3F" w:rsidR="00F66544" w:rsidRPr="00AE11A6" w:rsidRDefault="001E6EBA" w:rsidP="00F66544">
      <w:pPr>
        <w:pStyle w:val="List0indent"/>
      </w:pPr>
      <w:bookmarkStart w:id="57" w:name="_Hlk133844578"/>
      <w:r>
        <w:lastRenderedPageBreak/>
        <w:t>6</w:t>
      </w:r>
      <w:r w:rsidR="00F66544" w:rsidRPr="00AE11A6">
        <w:t>.</w:t>
      </w:r>
      <w:r w:rsidR="00F66544" w:rsidRPr="00AE11A6">
        <w:tab/>
      </w:r>
      <w:r w:rsidR="00F66544">
        <w:t>F</w:t>
      </w:r>
      <w:r w:rsidR="00F66544" w:rsidRPr="00AE11A6">
        <w:t>or Projects subject to the New Jersey Prevailing Wage Act, N.J.S.A.</w:t>
      </w:r>
      <w:r w:rsidR="00F66544">
        <w:t> </w:t>
      </w:r>
      <w:r w:rsidR="00F66544" w:rsidRPr="00AE11A6">
        <w:t>34:11</w:t>
      </w:r>
      <w:r w:rsidR="00F66544">
        <w:noBreakHyphen/>
      </w:r>
      <w:r w:rsidR="00F66544" w:rsidRPr="00AE11A6">
        <w:t>56.25 to .98</w:t>
      </w:r>
      <w:r w:rsidR="00F66544">
        <w:t xml:space="preserve">, an </w:t>
      </w:r>
      <w:r w:rsidR="00F66544" w:rsidRPr="00AE11A6">
        <w:t>acknowledge</w:t>
      </w:r>
      <w:r w:rsidR="00F66544">
        <w:t>ment</w:t>
      </w:r>
      <w:r w:rsidR="00F66544" w:rsidRPr="00AE11A6">
        <w:t xml:space="preserve"> that the Bidder accounted </w:t>
      </w:r>
      <w:r w:rsidR="00F66544">
        <w:t xml:space="preserve">for the </w:t>
      </w:r>
      <w:r w:rsidR="00F66544" w:rsidRPr="00AE11A6">
        <w:t>prevailing wage rate in their bid pricing and that the Bidder agrees to pay the prevailing wage rate if awarded the Contract.</w:t>
      </w:r>
    </w:p>
    <w:bookmarkEnd w:id="57"/>
    <w:p w14:paraId="4865F6B6" w14:textId="76B12BF4" w:rsidR="00FD3D8E" w:rsidRDefault="00FD3D8E" w:rsidP="00FD3D8E">
      <w:pPr>
        <w:jc w:val="center"/>
        <w:rPr>
          <w:rFonts w:ascii="Arial" w:hAnsi="Arial"/>
          <w:caps/>
          <w:vanish/>
          <w:color w:val="FF0000"/>
        </w:rPr>
      </w:pPr>
      <w:r w:rsidRPr="00FD3D8E">
        <w:rPr>
          <w:rFonts w:ascii="Arial" w:hAnsi="Arial"/>
          <w:caps/>
          <w:vanish/>
          <w:color w:val="FF0000"/>
        </w:rPr>
        <w:t>2**************************************************************************************2</w:t>
      </w:r>
    </w:p>
    <w:p w14:paraId="03B08997" w14:textId="77777777" w:rsidR="00512830" w:rsidRPr="001D4113" w:rsidRDefault="00512830" w:rsidP="00512830">
      <w:r w:rsidRPr="001D4113">
        <w:t xml:space="preserve">A directory of certified Disadvantaged Small Businesses Enterprise firms can be found in the New Jersey Unified Certification Program Vendor Certification database, online at </w:t>
      </w:r>
      <w:hyperlink r:id="rId19" w:history="1">
        <w:r w:rsidRPr="001D4113">
          <w:rPr>
            <w:rStyle w:val="Hyperlink"/>
          </w:rPr>
          <w:t>https://njucp.dbesystem.com/</w:t>
        </w:r>
      </w:hyperlink>
      <w:r w:rsidRPr="001D4113">
        <w:t xml:space="preserve">. </w:t>
      </w:r>
    </w:p>
    <w:p w14:paraId="2C0D8135" w14:textId="77777777" w:rsidR="00D546DA" w:rsidRPr="001D4113" w:rsidRDefault="00D546DA" w:rsidP="00512830"/>
    <w:p w14:paraId="269B0733" w14:textId="2ECA9045" w:rsidR="00512830" w:rsidRPr="001D4113" w:rsidRDefault="00512830" w:rsidP="00512830">
      <w:r w:rsidRPr="001D4113">
        <w:t xml:space="preserve">A directory of certified Emerging Small Business Enterprise firms can be found in the Emerging Small Business Program online directory at </w:t>
      </w:r>
      <w:hyperlink r:id="rId20" w:history="1">
        <w:r w:rsidRPr="001D4113">
          <w:rPr>
            <w:rStyle w:val="Hyperlink"/>
          </w:rPr>
          <w:t>http://www.state.nj.us/transportation/business/civilrights/pdf/ESBEDirectory.pdf</w:t>
        </w:r>
      </w:hyperlink>
      <w:r w:rsidRPr="001D4113">
        <w:t xml:space="preserve">. </w:t>
      </w:r>
    </w:p>
    <w:p w14:paraId="17A022FB" w14:textId="77777777" w:rsidR="00D546DA" w:rsidRPr="001D4113" w:rsidRDefault="00D546DA" w:rsidP="00512830"/>
    <w:p w14:paraId="247002DA" w14:textId="53D46E81" w:rsidR="00512830" w:rsidRPr="001D4113" w:rsidRDefault="00512830" w:rsidP="00512830">
      <w:r w:rsidRPr="001D4113">
        <w:t xml:space="preserve">A directory of registered Small Businesses Enterprise firms can be found in the New Jersey Selective Assistance Vendor Information (NJSAVI) database online at </w:t>
      </w:r>
      <w:hyperlink r:id="rId21" w:history="1">
        <w:r w:rsidRPr="001D4113">
          <w:rPr>
            <w:rStyle w:val="Hyperlink"/>
          </w:rPr>
          <w:t>https://www20.state.nj.us/TYTR_SAVI/vendorSearch.jsp</w:t>
        </w:r>
      </w:hyperlink>
      <w:r w:rsidRPr="001D4113">
        <w:t xml:space="preserve">. </w:t>
      </w:r>
    </w:p>
    <w:p w14:paraId="11CA70CA" w14:textId="77777777" w:rsidR="00D546DA" w:rsidRPr="001D4113" w:rsidRDefault="00D546DA" w:rsidP="00512830"/>
    <w:p w14:paraId="782A1812" w14:textId="73B21487" w:rsidR="00512830" w:rsidRPr="001D4113" w:rsidRDefault="00512830" w:rsidP="00512830">
      <w:proofErr w:type="gramStart"/>
      <w:r w:rsidRPr="001D4113">
        <w:t>All of</w:t>
      </w:r>
      <w:proofErr w:type="gramEnd"/>
      <w:r w:rsidRPr="001D4113">
        <w:t xml:space="preserve"> the above directories are to be used as a source of information only and </w:t>
      </w:r>
      <w:proofErr w:type="gramStart"/>
      <w:r w:rsidRPr="001D4113">
        <w:t>does</w:t>
      </w:r>
      <w:proofErr w:type="gramEnd"/>
      <w:r w:rsidRPr="001D4113">
        <w:t xml:space="preserve"> not relieve the Bidder of their responsibility to seek out Enterprises not listed, prior to bidding.</w:t>
      </w:r>
    </w:p>
    <w:p w14:paraId="4EDE1F65" w14:textId="77777777" w:rsidR="00D546DA" w:rsidRPr="001D4113" w:rsidRDefault="00D546DA" w:rsidP="00512830"/>
    <w:p w14:paraId="01EA5132" w14:textId="70036F9F" w:rsidR="00512830" w:rsidRPr="001D4113" w:rsidRDefault="00512830" w:rsidP="00512830">
      <w:r w:rsidRPr="001D4113">
        <w:t xml:space="preserve">When the Bidder submits bids for 2 or more Contracts that the Department will open on the same day, the Bidder may submit a single Updated Financial Statement instead of a separate statement for each Contract. </w:t>
      </w:r>
    </w:p>
    <w:p w14:paraId="1D4B7E66" w14:textId="77777777" w:rsidR="00BE3889" w:rsidRPr="001D4113" w:rsidRDefault="00BE3889" w:rsidP="00512830"/>
    <w:p w14:paraId="153998F3" w14:textId="5AAF9748" w:rsidR="00512830" w:rsidRPr="001D4113" w:rsidRDefault="00512830" w:rsidP="00512830">
      <w:r w:rsidRPr="001D4113">
        <w:t xml:space="preserve">The Bidder is solely responsible for any and all errors and for timely submission of the bid, all components thereof, and all attachments thereto, through the electronic bidding system; the Department assumes no responsibility for any claim arising from the failure of any Bidder or of the electronic delivery system to cause any bid, bid component, or attachment to not be delivered to the Department on or before the time set for the opening of bids. </w:t>
      </w:r>
    </w:p>
    <w:p w14:paraId="028F3177" w14:textId="77777777" w:rsidR="00BE3889" w:rsidRPr="001D4113" w:rsidRDefault="00BE3889" w:rsidP="00512830"/>
    <w:p w14:paraId="5DAD5514" w14:textId="4298FF84" w:rsidR="00512830" w:rsidRPr="001D4113" w:rsidRDefault="00512830" w:rsidP="00512830">
      <w:r w:rsidRPr="001D4113">
        <w:t>By submitting its bid to the Department, the Bidder warrants that no person or selling agency has been employed or retained by the Bidder to solicit or secure such Contract upon an agreement or understanding for a commission, percentage, brokerage or contingent fee, except bona fide employees or bona fide established commercial or selling agencies maintained by the Bidder for the purpose of securing business, for the breach or violation of which warranty the Department shall have the right to annul such Contract without liability or in its discretion to deduct from the contract price or consideration the full amount of such commission, percentage, brokerage or contingent fee as required by N.J.S.A. 52:34-15.</w:t>
      </w:r>
    </w:p>
    <w:p w14:paraId="05F030BF" w14:textId="77777777" w:rsidR="00FD3D8E" w:rsidRPr="001D4113" w:rsidRDefault="00FD3D8E" w:rsidP="00FD3D8E">
      <w:pPr>
        <w:pStyle w:val="Blankline"/>
      </w:pPr>
    </w:p>
    <w:p w14:paraId="3C779B47" w14:textId="77777777" w:rsidR="00FB0A1B" w:rsidRPr="00D258B4" w:rsidRDefault="00FB0A1B" w:rsidP="00FB0A1B">
      <w:pPr>
        <w:pStyle w:val="HiddenTextSpec"/>
      </w:pPr>
      <w:r w:rsidRPr="00D258B4">
        <w:t>2**************************************************************************************2</w:t>
      </w:r>
    </w:p>
    <w:p w14:paraId="21069EC5" w14:textId="3024FDE7" w:rsidR="000970F1" w:rsidRDefault="000970F1" w:rsidP="000970F1">
      <w:pPr>
        <w:pStyle w:val="HiddenTextSpec"/>
      </w:pPr>
      <w:r w:rsidRPr="00614EE6">
        <w:rPr>
          <w:rFonts w:cs="Arial"/>
        </w:rPr>
        <w:t>BDC20S</w:t>
      </w:r>
      <w:r>
        <w:t>-13</w:t>
      </w:r>
      <w:r w:rsidRPr="00362365">
        <w:t xml:space="preserve"> dated SEp </w:t>
      </w:r>
      <w:r>
        <w:t>21</w:t>
      </w:r>
      <w:r w:rsidRPr="00362365">
        <w:t>, 20</w:t>
      </w:r>
      <w:r>
        <w:t>20</w:t>
      </w:r>
    </w:p>
    <w:p w14:paraId="43934ACE" w14:textId="0D943003" w:rsidR="000970F1" w:rsidRPr="000970F1" w:rsidRDefault="000970F1" w:rsidP="000970F1">
      <w:pPr>
        <w:pStyle w:val="Instruction"/>
      </w:pPr>
      <w:r w:rsidRPr="000970F1">
        <w:t>THE FOLLOWING IS ADDED AT THE END OF THE SUBSECTION:</w:t>
      </w:r>
    </w:p>
    <w:p w14:paraId="04A99330" w14:textId="3EF6FBA7" w:rsidR="000970F1" w:rsidRDefault="000970F1" w:rsidP="000970F1">
      <w:pPr>
        <w:pStyle w:val="Paragraph"/>
      </w:pPr>
      <w:r w:rsidRPr="000970F1">
        <w:t>By submitting its bid to the Department, the Bidder warrants that no person or selling agency has been employed or retained by the Bidder to solicit or secure such Contract upon an agreement or understanding for a commission, percentage, brokerage or contingent fee, except bona fide employees or bona fide established commercial or selling agencies maintained by the Bidder for the purpose of securing business, for the breach or violation of which warranty the Department shall have the right to annul such Contract without liability or in its discretion to deduct from the contract price or consideration the full amount of such commission, percentage, brokerage or contingent fee as required by </w:t>
      </w:r>
      <w:r w:rsidRPr="000970F1">
        <w:br/>
        <w:t>N.J.S.A. 52:34-15.</w:t>
      </w:r>
    </w:p>
    <w:p w14:paraId="6EAEF264" w14:textId="77777777" w:rsidR="00FB0A1B" w:rsidRPr="00D258B4" w:rsidRDefault="00FB0A1B" w:rsidP="00FB0A1B">
      <w:pPr>
        <w:pStyle w:val="HiddenTextSpec"/>
      </w:pPr>
      <w:bookmarkStart w:id="58" w:name="_Hlk119398480"/>
      <w:r w:rsidRPr="00D258B4">
        <w:t>2**************************************************************************************2</w:t>
      </w:r>
    </w:p>
    <w:bookmarkEnd w:id="58"/>
    <w:p w14:paraId="21F8A2F3" w14:textId="77777777" w:rsidR="000970F1" w:rsidRDefault="000970F1" w:rsidP="000970F1">
      <w:pPr>
        <w:pStyle w:val="HiddenTextSpec"/>
      </w:pPr>
      <w:r>
        <w:t>1**************************************************************************************************************************1</w:t>
      </w:r>
    </w:p>
    <w:p w14:paraId="1A388C1B" w14:textId="15F6D994" w:rsidR="00B51312" w:rsidRPr="001D4113" w:rsidRDefault="001F764C" w:rsidP="00B51312">
      <w:pPr>
        <w:pStyle w:val="00000Subsection"/>
      </w:pPr>
      <w:bookmarkStart w:id="59" w:name="_Toc159593381"/>
      <w:bookmarkStart w:id="60" w:name="_Toc171910950"/>
      <w:bookmarkStart w:id="61" w:name="_Toc175377474"/>
      <w:bookmarkStart w:id="62" w:name="_Toc175470371"/>
      <w:bookmarkStart w:id="63" w:name="_Toc501716671"/>
      <w:bookmarkStart w:id="64" w:name="_Toc144979996"/>
      <w:r w:rsidRPr="001D4113">
        <w:t>102.13 CONSIDERATION</w:t>
      </w:r>
      <w:r w:rsidR="00B51312" w:rsidRPr="001D4113">
        <w:t xml:space="preserve"> of </w:t>
      </w:r>
      <w:bookmarkEnd w:id="59"/>
      <w:bookmarkEnd w:id="60"/>
      <w:r w:rsidR="00B51312" w:rsidRPr="001D4113">
        <w:t>Bids</w:t>
      </w:r>
      <w:bookmarkEnd w:id="61"/>
      <w:bookmarkEnd w:id="62"/>
      <w:bookmarkEnd w:id="63"/>
      <w:bookmarkEnd w:id="64"/>
    </w:p>
    <w:p w14:paraId="764836FC" w14:textId="4E30F9DB" w:rsidR="00833FF2" w:rsidRPr="001D4113" w:rsidRDefault="001F764C" w:rsidP="00833FF2">
      <w:pPr>
        <w:pStyle w:val="0000000Subpart"/>
      </w:pPr>
      <w:r w:rsidRPr="001D4113">
        <w:t>102.13.01 Bidder</w:t>
      </w:r>
      <w:r w:rsidR="00833FF2" w:rsidRPr="001D4113">
        <w:t xml:space="preserve"> Pre-Award Requirements</w:t>
      </w:r>
    </w:p>
    <w:p w14:paraId="011D9353" w14:textId="77777777" w:rsidR="00C318D8" w:rsidRDefault="00C318D8" w:rsidP="00FF7DAE"/>
    <w:p w14:paraId="0561B14E" w14:textId="09EDC14E" w:rsidR="00FF7DAE" w:rsidRDefault="00FF7DAE" w:rsidP="00FF7DAE">
      <w:r w:rsidRPr="001D4113">
        <w:t xml:space="preserve">A. Federal Aid Projects </w:t>
      </w:r>
    </w:p>
    <w:p w14:paraId="4FFD359A" w14:textId="77777777" w:rsidR="00C318D8" w:rsidRDefault="00C318D8" w:rsidP="00FF7DAE"/>
    <w:p w14:paraId="0FDBBBC1" w14:textId="1DB1FB2A" w:rsidR="00FF7DAE" w:rsidRDefault="00FF7DAE" w:rsidP="00FF7DAE">
      <w:r w:rsidRPr="00134941">
        <w:rPr>
          <w:b/>
          <w:bCs/>
        </w:rPr>
        <w:t>1. Contract DBE Goal</w:t>
      </w:r>
      <w:r w:rsidRPr="001D4113">
        <w:t xml:space="preserve">. On projects having a Contract DBE goal, all Bidders shall ensure that DBEs have an equal opportunity to receive and participate in the performance of contracts and subcontracts in Federal Aid Projects with the Department. All Bidders shall take all necessary and reasonable steps in accordance with 49 CFR, Part </w:t>
      </w:r>
      <w:proofErr w:type="gramStart"/>
      <w:r w:rsidRPr="001D4113">
        <w:t>26</w:t>
      </w:r>
      <w:proofErr w:type="gramEnd"/>
      <w:r w:rsidRPr="001D4113">
        <w:t xml:space="preserve"> to ensure that DBEs are given equal opportunity to compete for and to perform on the Department’s Federal Aid Projects. All Bidders </w:t>
      </w:r>
      <w:r w:rsidRPr="001D4113">
        <w:lastRenderedPageBreak/>
        <w:t>shall not discriminate in the award and performance of any Contract obligation including, but not limited to, their performance of their obligations on USDOT assisted contracts as specified in Section 107.</w:t>
      </w:r>
    </w:p>
    <w:p w14:paraId="02376510" w14:textId="77777777" w:rsidR="00220CD0" w:rsidRPr="001D4113" w:rsidRDefault="00220CD0" w:rsidP="00FF7DAE"/>
    <w:p w14:paraId="7BBE9A59" w14:textId="4CE7FFF6" w:rsidR="00FF7DAE" w:rsidRPr="00FD3BB2" w:rsidRDefault="00FF7DAE" w:rsidP="00C17075">
      <w:pPr>
        <w:pStyle w:val="ListParagraph"/>
        <w:numPr>
          <w:ilvl w:val="0"/>
          <w:numId w:val="55"/>
        </w:numPr>
        <w:rPr>
          <w:sz w:val="20"/>
          <w:szCs w:val="20"/>
        </w:rPr>
      </w:pPr>
      <w:r w:rsidRPr="00FD3BB2">
        <w:rPr>
          <w:sz w:val="20"/>
          <w:szCs w:val="20"/>
        </w:rPr>
        <w:t xml:space="preserve">All Bidders shall demonstrate commitment </w:t>
      </w:r>
      <w:proofErr w:type="gramStart"/>
      <w:r w:rsidRPr="00FD3BB2">
        <w:rPr>
          <w:sz w:val="20"/>
          <w:szCs w:val="20"/>
        </w:rPr>
        <w:t>of</w:t>
      </w:r>
      <w:proofErr w:type="gramEnd"/>
      <w:r w:rsidRPr="00FD3BB2">
        <w:rPr>
          <w:sz w:val="20"/>
          <w:szCs w:val="20"/>
        </w:rPr>
        <w:t xml:space="preserve"> meeting the Contract DBE goal that is specified in the Contract. </w:t>
      </w:r>
    </w:p>
    <w:p w14:paraId="53A59D4F" w14:textId="77777777" w:rsidR="00FD3BB2" w:rsidRPr="001D4113" w:rsidRDefault="00FD3BB2" w:rsidP="00FD3BB2">
      <w:pPr>
        <w:pStyle w:val="ListParagraph"/>
        <w:ind w:left="410"/>
      </w:pPr>
    </w:p>
    <w:p w14:paraId="5A345439" w14:textId="77777777" w:rsidR="00FF7DAE" w:rsidRDefault="00FF7DAE" w:rsidP="00FF7DAE">
      <w:pPr>
        <w:ind w:left="720"/>
      </w:pPr>
      <w:r w:rsidRPr="001D4113">
        <w:t xml:space="preserve">(1) Submit to DCR/AA at time of Bid, or within 5 days after bid opening as a matter of responsibility: </w:t>
      </w:r>
    </w:p>
    <w:p w14:paraId="729BA9BF" w14:textId="77777777" w:rsidR="00AA45A3" w:rsidRPr="001D4113" w:rsidRDefault="00AA45A3" w:rsidP="00220CD0">
      <w:pPr>
        <w:ind w:left="1440"/>
      </w:pPr>
      <w:r w:rsidRPr="001D4113">
        <w:t>(i) a completed and signed Form CR-266 – Schedule of DBE/ESBE/SBE Participation listing each DBE firm being used to meet the Contract goal. Revisions to the CR-266 will not be accepted after its initial submission and before award of the Contract.</w:t>
      </w:r>
    </w:p>
    <w:p w14:paraId="58CBF2FB" w14:textId="70CC5E94" w:rsidR="00AA45A3" w:rsidRPr="001D4113" w:rsidRDefault="00AA45A3" w:rsidP="00220CD0">
      <w:pPr>
        <w:ind w:left="1440" w:firstLine="50"/>
      </w:pPr>
      <w:r w:rsidRPr="001D4113">
        <w:t>(ii) a completed and signed Verification of DBE/ESBE/SBE Firm (Form CR-273) for each firm listed on the CR-266 to demonstrate direct written confirmation from each DBE firm of 12 willingness to participate on the Contract, confirming the kind and amount of work that was provided on the Contractor’s CR-266, and, if applicable,</w:t>
      </w:r>
    </w:p>
    <w:p w14:paraId="233564EC" w14:textId="02913445" w:rsidR="00AA45A3" w:rsidRPr="001D4113" w:rsidRDefault="00AA45A3" w:rsidP="00220CD0">
      <w:pPr>
        <w:ind w:left="1440" w:firstLine="50"/>
      </w:pPr>
      <w:r w:rsidRPr="001D4113">
        <w:t xml:space="preserve">(iii) a completed and signed DBE/ESBE/SBE Regular Dealer/Supplier Verification (Form CR-272) for all Regular Dealers/Suppliers listed on the CR-266 form, and, if applicable, </w:t>
      </w:r>
    </w:p>
    <w:p w14:paraId="526D6E20" w14:textId="77777777" w:rsidR="00AA45A3" w:rsidRPr="001D4113" w:rsidRDefault="00AA45A3" w:rsidP="00220CD0">
      <w:pPr>
        <w:ind w:left="1440"/>
      </w:pPr>
      <w:r w:rsidRPr="001D4113">
        <w:t xml:space="preserve">(iv) a completed and signed DBE/ESBE/SBE Trucking Verification (Form CR-274) for all DBE trucking firms listed on the CR-266. </w:t>
      </w:r>
    </w:p>
    <w:p w14:paraId="17FC7F85" w14:textId="77777777" w:rsidR="00AA45A3" w:rsidRPr="001D4113" w:rsidRDefault="00AA45A3" w:rsidP="00FF7DAE">
      <w:pPr>
        <w:ind w:left="720"/>
      </w:pPr>
    </w:p>
    <w:p w14:paraId="0949A863" w14:textId="77777777" w:rsidR="00A24768" w:rsidRPr="00D42A65" w:rsidRDefault="00A24768" w:rsidP="00A24768">
      <w:pPr>
        <w:ind w:left="720"/>
      </w:pPr>
      <w:r w:rsidRPr="001D4113">
        <w:t xml:space="preserve">Firms listed on the CR-266 will not be counted toward the Contract DBE goal unless completed and signed CR-273 form(s), and applicable CR-272 and CR-274 form(s) are submitted </w:t>
      </w:r>
      <w:r w:rsidRPr="00D42A65">
        <w:t xml:space="preserve">to the DCR/AA within the 5 days after bid opening. The CR-273, CR-272, and CR-274 forms must be completed and signed by each respective DBE firm. The Bidder shall not complete any portion of the CR-273, CR-272, and CR-274 forms. </w:t>
      </w:r>
    </w:p>
    <w:p w14:paraId="1ADB8DD1" w14:textId="77777777" w:rsidR="00E71B23" w:rsidRPr="00D42A65" w:rsidRDefault="00E71B23" w:rsidP="00A24768">
      <w:pPr>
        <w:ind w:left="720"/>
      </w:pPr>
    </w:p>
    <w:p w14:paraId="69CD9137" w14:textId="1E32B878" w:rsidR="00A24768" w:rsidRPr="00D42A65" w:rsidRDefault="00A24768" w:rsidP="00A24768">
      <w:pPr>
        <w:ind w:left="720"/>
      </w:pPr>
      <w:r w:rsidRPr="00D42A65">
        <w:t xml:space="preserve">These forms must be submitted through a designated email - </w:t>
      </w:r>
      <w:hyperlink r:id="rId22" w:history="1">
        <w:r w:rsidRPr="00D42A65">
          <w:rPr>
            <w:rStyle w:val="Hyperlink"/>
          </w:rPr>
          <w:t>DOT-CR.Verifications@dot.nj.gov</w:t>
        </w:r>
      </w:hyperlink>
      <w:r w:rsidRPr="00D42A65">
        <w:t>.</w:t>
      </w:r>
    </w:p>
    <w:p w14:paraId="129EF12D" w14:textId="77777777" w:rsidR="00E71B23" w:rsidRPr="00D42A65" w:rsidRDefault="00E71B23" w:rsidP="00A24768">
      <w:pPr>
        <w:ind w:left="720"/>
      </w:pPr>
    </w:p>
    <w:p w14:paraId="0E48CE1D" w14:textId="75E2A348" w:rsidR="00A24768" w:rsidRDefault="00A24768" w:rsidP="00A24768">
      <w:pPr>
        <w:ind w:left="720"/>
      </w:pPr>
      <w:r w:rsidRPr="00D42A65">
        <w:t>If the last day for a Bidder’s submission of the CR-266, CR-273, and applicable CR-272 and CR-274 forms falls on a Saturday, Sunday, or Federal holiday, the CR-266, CR-273, and applicable CR-272 and CR-274 forms are due on the next day that is not a Saturday, Sunday, or Federal holiday. In circumstances where the Department is closed for all or part of the day the forms are due, the submission of the forms is due on the next day.</w:t>
      </w:r>
    </w:p>
    <w:p w14:paraId="65F0D60A" w14:textId="77777777" w:rsidR="008755F6" w:rsidRPr="001D4113" w:rsidRDefault="008755F6" w:rsidP="00A24768">
      <w:pPr>
        <w:ind w:left="720"/>
      </w:pPr>
    </w:p>
    <w:p w14:paraId="1A17EDED" w14:textId="77777777" w:rsidR="00A24768" w:rsidRPr="001D4113" w:rsidRDefault="00A24768" w:rsidP="008755F6">
      <w:pPr>
        <w:ind w:left="720"/>
      </w:pPr>
      <w:r w:rsidRPr="001D4113">
        <w:t xml:space="preserve">(2) If, at time of Submission, the commitment to meet the Contract DBE goal is not shown on the CR-266, the Bidder must submit at time of Bid, or within 5 days after bid opening, documented evidence of good faith effort(s) to attain the Contract DBE goal, for review and approval by the DCR/AA. </w:t>
      </w:r>
      <w:proofErr w:type="gramStart"/>
      <w:r w:rsidRPr="001D4113">
        <w:t>Submittal</w:t>
      </w:r>
      <w:proofErr w:type="gramEnd"/>
      <w:r w:rsidRPr="001D4113">
        <w:t xml:space="preserve"> of such information does not imply DCR/AA approval. The Department’s DCR/AA has sole authority to determine whether the Bidder met the Contract DBE goal or made adequate good faith efforts to do so. </w:t>
      </w:r>
    </w:p>
    <w:p w14:paraId="230F6A33" w14:textId="77777777" w:rsidR="00A24768" w:rsidRPr="001D4113" w:rsidRDefault="00A24768" w:rsidP="00181314">
      <w:pPr>
        <w:ind w:left="1440"/>
      </w:pPr>
      <w:r w:rsidRPr="001D4113">
        <w:t xml:space="preserve">(i) Good faith efforts are actions taken to achieve a DBE goal or other requirement of the DBE Program which, by their scope, intensity, and appropriateness to the objective, can reasonably be expected to fulfill the program requirement, including affirmative action measures designed to implement the established objectives of an affirmative action plan that a Bidder may utilize to obtain DBE participation. Efforts to include firms not certified as DBEs in New Jersey are consequently not good faith efforts to meet the DBE Contract goal. A promise to use DBEs after contract award is not considered to be responsive and does not constitute good faith efforts. Good faith </w:t>
      </w:r>
      <w:proofErr w:type="gramStart"/>
      <w:r w:rsidRPr="001D4113">
        <w:t>effort actions</w:t>
      </w:r>
      <w:proofErr w:type="gramEnd"/>
      <w:r w:rsidRPr="001D4113">
        <w:t xml:space="preserve"> include, but are not limited to: </w:t>
      </w:r>
    </w:p>
    <w:p w14:paraId="2169FCD9" w14:textId="77777777" w:rsidR="00A24768" w:rsidRPr="001D4113" w:rsidRDefault="00A24768" w:rsidP="00181314">
      <w:pPr>
        <w:ind w:left="2160"/>
      </w:pPr>
      <w:r w:rsidRPr="001D4113">
        <w:t xml:space="preserve">(a) Conducting market research to identify small business contractors and suppliers and soliciting through all reasonable and available means the interest of all certified DBEs that have the capability to perform the work of the Contract. This may include attendance at pre-bid and business matchmaking meetings and events, advertising and/or written notices, posting of Notices of Sources Sought and/or Requests for Proposals, written notices or emails to all DBEs listed in the New Jersey Unified Certification Program Vendor Certification database of transportation firms that specialize in the areas of work desired (as identified by the North American Industry Classification system (NAICS) code noted in the New Jersey Unified Certification Program Vendor Certification database) and which are located in the area or surrounding areas of the project. The Bidder shall solicit this interest as early in the bidding process as practicable to allow the DBEs to respond to the solicitation and submit a </w:t>
      </w:r>
      <w:r w:rsidRPr="001D4113">
        <w:lastRenderedPageBreak/>
        <w:t xml:space="preserve">timely offer for the subcontract. The Bidder should determine with certainty if the DBEs are interested by taking appropriate steps to follow up initial solicitations. </w:t>
      </w:r>
    </w:p>
    <w:p w14:paraId="7A15CDE5" w14:textId="77777777" w:rsidR="00A24768" w:rsidRPr="001D4113" w:rsidRDefault="00A24768" w:rsidP="00181314">
      <w:pPr>
        <w:ind w:left="2160"/>
      </w:pPr>
      <w:r w:rsidRPr="001D4113">
        <w:t xml:space="preserve">(b) Selecting portions of the work to be performed by DBEs </w:t>
      </w:r>
      <w:proofErr w:type="gramStart"/>
      <w:r w:rsidRPr="001D4113">
        <w:t>in order to</w:t>
      </w:r>
      <w:proofErr w:type="gramEnd"/>
      <w:r w:rsidRPr="001D4113">
        <w:t xml:space="preserve"> increase the likelihood that the DBE goals will be achieved. This includes, where appropriate, breaking out Contract work items into economically feasible units (for example, smaller tasks or quantities) to facilitate DBE participation, even when the Bidder might otherwise prefer to perform these work items with its own forces. This may include, where possible, establishing flexible timeframes for performance and delivery schedules in a manner that encourages and facilitates DBE participation. </w:t>
      </w:r>
    </w:p>
    <w:p w14:paraId="3188CBD2" w14:textId="77777777" w:rsidR="00A24768" w:rsidRPr="001D4113" w:rsidRDefault="00A24768" w:rsidP="00181314">
      <w:pPr>
        <w:ind w:left="2160"/>
      </w:pPr>
      <w:r w:rsidRPr="001D4113">
        <w:t xml:space="preserve">(c) Providing interested DBEs with adequate information about the Plans, specifications, and requirements of the Contract in a timely manner to assist them in responding to a solicitation with their offer for the subcontract. </w:t>
      </w:r>
    </w:p>
    <w:p w14:paraId="67FFF40E" w14:textId="77777777" w:rsidR="00A24768" w:rsidRPr="001D4113" w:rsidRDefault="00A24768" w:rsidP="00181314">
      <w:pPr>
        <w:ind w:left="2160"/>
      </w:pPr>
      <w:r w:rsidRPr="001D4113">
        <w:t xml:space="preserve">(d1) Negotiating in good faith with interested DBEs. It is the Bidder's responsibility to make a portion of the work available to DBE subcontractors and suppliers and to select those portions of the work or material needs consistent with the available DBE subcontractors and suppliers, </w:t>
      </w:r>
      <w:proofErr w:type="gramStart"/>
      <w:r w:rsidRPr="001D4113">
        <w:t>so as to</w:t>
      </w:r>
      <w:proofErr w:type="gramEnd"/>
      <w:r w:rsidRPr="001D4113">
        <w:t xml:space="preserve"> facilitate DBE participation. Evidence of such negotiation includes the names, addresses, and telephone numbers of DBEs that were considered; a description of the information provided regarding the plans and specifications for the work selected for subcontracting; and evidence as to why additional Agreements could not be reached for DBEs to perform the work. </w:t>
      </w:r>
    </w:p>
    <w:p w14:paraId="6142A2D6" w14:textId="77777777" w:rsidR="00A24768" w:rsidRPr="001D4113" w:rsidRDefault="00A24768" w:rsidP="00181314">
      <w:pPr>
        <w:ind w:left="2160"/>
      </w:pPr>
      <w:r w:rsidRPr="001D4113">
        <w:t xml:space="preserve">(d2) Bidder using good business judgment would consider </w:t>
      </w:r>
      <w:proofErr w:type="gramStart"/>
      <w:r w:rsidRPr="001D4113">
        <w:t>a number of</w:t>
      </w:r>
      <w:proofErr w:type="gramEnd"/>
      <w:r w:rsidRPr="001D4113">
        <w:t xml:space="preserve"> factors in negotiating with subcontractors, including DBE subcontractors, and would take a firm's price and capabilities as well as Contract goals into consideration. However, the fact that there may be some additional costs involved in finding and using DBEs is not in itself sufficient reason for </w:t>
      </w:r>
      <w:proofErr w:type="gramStart"/>
      <w:r w:rsidRPr="001D4113">
        <w:t>a Bidder's</w:t>
      </w:r>
      <w:proofErr w:type="gramEnd"/>
      <w:r w:rsidRPr="001D4113">
        <w:t xml:space="preserve"> failure to meet the Contract DBE goal, </w:t>
      </w:r>
      <w:proofErr w:type="gramStart"/>
      <w:r w:rsidRPr="001D4113">
        <w:t>as long as</w:t>
      </w:r>
      <w:proofErr w:type="gramEnd"/>
      <w:r w:rsidRPr="001D4113">
        <w:t xml:space="preserve"> such costs are reasonable. Also, the ability or desire of a Bidder to perform the work of a Contract with its own organization does not relieve the Bidder of the responsibility to make good faith efforts. Bidders are not, however, required to accept higher quotes from DBEs if the price difference is excessive or unreasonable. </w:t>
      </w:r>
    </w:p>
    <w:p w14:paraId="546DDF35" w14:textId="77777777" w:rsidR="00A24768" w:rsidRPr="001D4113" w:rsidRDefault="00A24768" w:rsidP="00181314">
      <w:pPr>
        <w:ind w:left="2160"/>
      </w:pPr>
      <w:r w:rsidRPr="001D4113">
        <w:t xml:space="preserve">(e1) Not rejecting DBEs as being unqualified without sound reasons based on a thorough investigation of their capabilities. The contractor's standing within its industry, membership in specific groups, organizations, or associations and political or social affiliations (for example union vs. non-union status) are not legitimate causes for the rejection or non-solicitation of bids in the Bidder’s efforts to meet the Contract DBE goal. Another practice considered an insufficient good faith effort is the rejection of the DBE because its quotation for the work was not the lowest received. However, nothing in this paragraph shall be construed to require the Bidder to accept unreasonable quotes </w:t>
      </w:r>
      <w:proofErr w:type="gramStart"/>
      <w:r w:rsidRPr="001D4113">
        <w:t>in order to</w:t>
      </w:r>
      <w:proofErr w:type="gramEnd"/>
      <w:r w:rsidRPr="001D4113">
        <w:t xml:space="preserve"> satisfy the Contract goals.</w:t>
      </w:r>
    </w:p>
    <w:p w14:paraId="1618CA93" w14:textId="60BE9EF7" w:rsidR="00A24768" w:rsidRPr="001D4113" w:rsidRDefault="00A24768" w:rsidP="00181314">
      <w:pPr>
        <w:ind w:left="2160" w:firstLine="50"/>
      </w:pPr>
      <w:r w:rsidRPr="001D4113">
        <w:t>(e2) A Bidder’s inability to find a replacement DBE at the original price is not alone sufficient to support a finding that good faith efforts have been made to replace the original DBE. The fact that the Bidder has the ability and/or desire to perform the Contract work with its own forces does not relieve the Bidder of the obligation to make good faith efforts to find a replacement DBE, and it is not a sound basis for rejecting a prospective replacement DBE's reasonable quote.</w:t>
      </w:r>
    </w:p>
    <w:p w14:paraId="50202678" w14:textId="02B44621" w:rsidR="00A24768" w:rsidRPr="001D4113" w:rsidRDefault="00A24768" w:rsidP="00181314">
      <w:pPr>
        <w:ind w:left="2160" w:firstLine="50"/>
      </w:pPr>
      <w:r w:rsidRPr="001D4113">
        <w:t>(f) Making efforts to assist interested DBEs in obtaining bonding, lines of credit, or insurance as required by the recipient or Bidder.</w:t>
      </w:r>
    </w:p>
    <w:p w14:paraId="7C70A4DA" w14:textId="5F902DCE" w:rsidR="00A24768" w:rsidRPr="001D4113" w:rsidRDefault="00A24768" w:rsidP="00181314">
      <w:pPr>
        <w:ind w:left="2160" w:firstLine="50"/>
      </w:pPr>
      <w:r w:rsidRPr="001D4113">
        <w:t>(g) Making efforts to assist interested DBEs in obtaining necessary equipment, supplies, materials, or related assistance or services, but not directly or indirectly providing equipment, supplies or materials to the DBE.</w:t>
      </w:r>
    </w:p>
    <w:p w14:paraId="0871488B" w14:textId="71D4BC6B" w:rsidR="00A24768" w:rsidRPr="001D4113" w:rsidRDefault="00A24768" w:rsidP="00181314">
      <w:pPr>
        <w:ind w:left="2160" w:firstLine="50"/>
      </w:pPr>
      <w:r w:rsidRPr="001D4113">
        <w:t xml:space="preserve">(h) Effectively using the services of available minority/women community organizations; minority/women contractors' groups; local, State, and Federal minority/women business assistance offices; and other organizations as allowed on a case-by-case basis to </w:t>
      </w:r>
      <w:proofErr w:type="gramStart"/>
      <w:r w:rsidRPr="001D4113">
        <w:t>provide assistance</w:t>
      </w:r>
      <w:proofErr w:type="gramEnd"/>
      <w:r w:rsidRPr="001D4113">
        <w:t xml:space="preserve"> in the recruitment and placement of DBEs. </w:t>
      </w:r>
    </w:p>
    <w:p w14:paraId="49278381" w14:textId="77777777" w:rsidR="00181314" w:rsidRDefault="00181314" w:rsidP="00A24768"/>
    <w:p w14:paraId="7CF8AE05" w14:textId="4DC63D39" w:rsidR="00A24768" w:rsidRPr="001D4113" w:rsidRDefault="00A24768" w:rsidP="008755F6">
      <w:pPr>
        <w:ind w:left="720"/>
      </w:pPr>
      <w:r w:rsidRPr="001D4113">
        <w:t xml:space="preserve">(3) If the Department determines that the apparent lowest responsive Bidder has failed to commit to meet the Contract DBE Goal and made adequate good faith efforts to do so, the Department must, before awarding the Contract, provide the </w:t>
      </w:r>
      <w:proofErr w:type="gramStart"/>
      <w:r w:rsidRPr="001D4113">
        <w:t>Bidder</w:t>
      </w:r>
      <w:proofErr w:type="gramEnd"/>
      <w:r w:rsidRPr="001D4113">
        <w:t xml:space="preserve"> an opportunity for Administrative Reconsideration.</w:t>
      </w:r>
    </w:p>
    <w:p w14:paraId="709A5033" w14:textId="77777777" w:rsidR="00181314" w:rsidRDefault="00181314" w:rsidP="00A24768"/>
    <w:p w14:paraId="6B38F87D" w14:textId="39B1AF2E" w:rsidR="00A24768" w:rsidRPr="001D4113" w:rsidRDefault="00A24768" w:rsidP="008755F6">
      <w:pPr>
        <w:ind w:left="720"/>
      </w:pPr>
      <w:r w:rsidRPr="001D4113">
        <w:t xml:space="preserve">The apparent lowest responsive Bidder will have the opportunity to provide written documented evidence or argument concerning the issue of whether it met the Contract DBE goal or made adequate good faith efforts to do so to an official who did not take part in the original determination that the Bidder failed to meet the Contract DBE goal or made adequate good faith effort to do so, pursuant to 49 C.F.R. 26.53(d). The apparent lowest responsive Bidder </w:t>
      </w:r>
      <w:proofErr w:type="gramStart"/>
      <w:r w:rsidRPr="001D4113">
        <w:t>has the opportunity to</w:t>
      </w:r>
      <w:proofErr w:type="gramEnd"/>
      <w:r w:rsidRPr="001D4113">
        <w:t xml:space="preserve"> meet in person with the Reconsideration Official to discuss the issue of whether it met the Contract DBE goal or made adequate good faith efforts to do so.</w:t>
      </w:r>
    </w:p>
    <w:p w14:paraId="2FEA435F" w14:textId="77777777" w:rsidR="00D51DD0" w:rsidRDefault="00D51DD0" w:rsidP="00A24768"/>
    <w:p w14:paraId="03A1CB39" w14:textId="5316E209" w:rsidR="00A24768" w:rsidRPr="001D4113" w:rsidRDefault="00A24768" w:rsidP="00D51DD0">
      <w:pPr>
        <w:ind w:left="720"/>
      </w:pPr>
      <w:r w:rsidRPr="001D4113">
        <w:t xml:space="preserve">Within 1 working day of being notified by the Department that it is not a responsible Bidder because it failed to meet the Contract DBE goal and made adequate good faith efforts to do so, a Bidder may make a request for administrative reconsideration in writing to the New Jersey Department of Transportation, Director, Division of Procurement, PO Box 605, Trenton, New Jersey, 08625-0605. The Bidder must specify one of the following types of administrative reconsideration </w:t>
      </w:r>
      <w:proofErr w:type="gramStart"/>
      <w:r w:rsidRPr="001D4113">
        <w:t>in</w:t>
      </w:r>
      <w:proofErr w:type="gramEnd"/>
      <w:r w:rsidRPr="001D4113">
        <w:t xml:space="preserve"> its request: </w:t>
      </w:r>
    </w:p>
    <w:p w14:paraId="70FE0E44" w14:textId="623BFF48" w:rsidR="00A24768" w:rsidRPr="001D4113" w:rsidRDefault="00A24768" w:rsidP="00C17075">
      <w:pPr>
        <w:pStyle w:val="ListParagraph"/>
        <w:numPr>
          <w:ilvl w:val="0"/>
          <w:numId w:val="51"/>
        </w:numPr>
        <w:spacing w:after="160" w:line="259" w:lineRule="auto"/>
        <w:rPr>
          <w:sz w:val="20"/>
          <w:szCs w:val="20"/>
        </w:rPr>
      </w:pPr>
      <w:r w:rsidRPr="001D4113">
        <w:rPr>
          <w:sz w:val="20"/>
          <w:szCs w:val="20"/>
        </w:rPr>
        <w:t xml:space="preserve">Written Review by the Department. If the Bidder seeks written review by the </w:t>
      </w:r>
      <w:r w:rsidR="00902131" w:rsidRPr="001D4113">
        <w:rPr>
          <w:sz w:val="20"/>
          <w:szCs w:val="20"/>
        </w:rPr>
        <w:t>Department,</w:t>
      </w:r>
      <w:r w:rsidRPr="001D4113">
        <w:rPr>
          <w:sz w:val="20"/>
          <w:szCs w:val="20"/>
        </w:rPr>
        <w:t xml:space="preserve"> it must submit written documented evidence or argument proving the Bidder met the Contract DBE goal at time of </w:t>
      </w:r>
      <w:r w:rsidR="001521BB" w:rsidRPr="001D4113">
        <w:rPr>
          <w:sz w:val="20"/>
          <w:szCs w:val="20"/>
        </w:rPr>
        <w:t>Bid or</w:t>
      </w:r>
      <w:r w:rsidRPr="001D4113">
        <w:rPr>
          <w:sz w:val="20"/>
          <w:szCs w:val="20"/>
        </w:rPr>
        <w:t xml:space="preserve"> submitted adequate good faith efforts to do so within 5 days after bid opening, to the Department within 2 working days of the Bidder’s request for Administrative Reconsideration. </w:t>
      </w:r>
    </w:p>
    <w:p w14:paraId="5D762842" w14:textId="78149817" w:rsidR="00A24768" w:rsidRPr="001D4113" w:rsidRDefault="00A24768" w:rsidP="00C17075">
      <w:pPr>
        <w:pStyle w:val="ListParagraph"/>
        <w:numPr>
          <w:ilvl w:val="0"/>
          <w:numId w:val="51"/>
        </w:numPr>
        <w:spacing w:after="160" w:line="259" w:lineRule="auto"/>
        <w:rPr>
          <w:sz w:val="20"/>
          <w:szCs w:val="20"/>
        </w:rPr>
      </w:pPr>
      <w:r w:rsidRPr="001D4113">
        <w:rPr>
          <w:sz w:val="20"/>
          <w:szCs w:val="20"/>
        </w:rPr>
        <w:t xml:space="preserve">(ii) In-Person Meeting. If the Bidder seeks an in-person meeting by the Department it must submit written documented evidence or argument proving the Bidder met the Contract DBE goal at time of </w:t>
      </w:r>
      <w:r w:rsidR="00765111" w:rsidRPr="001D4113">
        <w:rPr>
          <w:sz w:val="20"/>
          <w:szCs w:val="20"/>
        </w:rPr>
        <w:t>Bid or</w:t>
      </w:r>
      <w:r w:rsidRPr="001D4113">
        <w:rPr>
          <w:sz w:val="20"/>
          <w:szCs w:val="20"/>
        </w:rPr>
        <w:t xml:space="preserve"> submitted adequate good faith efforts to do so within 5 days after bid opening, to the Department within 2 working days of the Bidder’s request for Administrative Reconsideration. The in-person meeting will be scheduled by the Department as soon as time permits.</w:t>
      </w:r>
    </w:p>
    <w:p w14:paraId="18F35900" w14:textId="04DB746B" w:rsidR="00A24768" w:rsidRPr="001D4113" w:rsidRDefault="00A24768" w:rsidP="00A24768">
      <w:pPr>
        <w:ind w:left="1440"/>
      </w:pPr>
      <w:r w:rsidRPr="001D4113">
        <w:t>If the timeframe for a Bidder’s request for Administrative Reconsideration, or submission of written documented evidence or argument proving the Bidder met the Contract DBE goal or submitted adequate good faith effort to do so falls on a weekend or holiday, the written requests are due to the Department on the next working day. The Department, at its discretion, may not review or consider any documentation or argument in its administrative reconsideration that was not contained in the Bidder’s request for written review or in-person meeting with the Department.</w:t>
      </w:r>
    </w:p>
    <w:p w14:paraId="33E9D070" w14:textId="77777777" w:rsidR="007436C5" w:rsidRDefault="007436C5" w:rsidP="00A24768">
      <w:pPr>
        <w:ind w:left="1440"/>
      </w:pPr>
    </w:p>
    <w:p w14:paraId="4AAA137D" w14:textId="70637E1B" w:rsidR="00A24768" w:rsidRPr="001D4113" w:rsidRDefault="00A24768" w:rsidP="00A24768">
      <w:pPr>
        <w:ind w:left="1440"/>
      </w:pPr>
      <w:r w:rsidRPr="001D4113">
        <w:t xml:space="preserve">Once the Reconsideration Official has </w:t>
      </w:r>
      <w:proofErr w:type="gramStart"/>
      <w:r w:rsidRPr="001D4113">
        <w:t>made a determination</w:t>
      </w:r>
      <w:proofErr w:type="gramEnd"/>
      <w:r w:rsidRPr="001D4113">
        <w:t>, the Department will send the Bidder a written decision on reconsideration, explaining the basis for finding that the Bidder did or did not meet the DBE goal or make an adequate good faith effort to do so.</w:t>
      </w:r>
    </w:p>
    <w:p w14:paraId="77050735" w14:textId="77777777" w:rsidR="007436C5" w:rsidRDefault="007436C5" w:rsidP="00A24768">
      <w:pPr>
        <w:ind w:left="1440"/>
      </w:pPr>
    </w:p>
    <w:p w14:paraId="79BA8EFA" w14:textId="378150C9" w:rsidR="00A24768" w:rsidRPr="001D4113" w:rsidRDefault="00A24768" w:rsidP="00A24768">
      <w:pPr>
        <w:ind w:left="1440"/>
      </w:pPr>
      <w:r w:rsidRPr="001D4113">
        <w:t xml:space="preserve">Failure to follow this request procedure may result in the Bidder’s waiver of the right for Administrative Reconsideration under this Section. </w:t>
      </w:r>
    </w:p>
    <w:p w14:paraId="53E56759" w14:textId="77777777" w:rsidR="007436C5" w:rsidRDefault="007436C5" w:rsidP="00A24768">
      <w:pPr>
        <w:ind w:left="1440"/>
      </w:pPr>
    </w:p>
    <w:p w14:paraId="050C1498" w14:textId="2BDCE261" w:rsidR="00A24768" w:rsidRPr="001D4113" w:rsidRDefault="00A24768" w:rsidP="00A24768">
      <w:pPr>
        <w:ind w:left="1440"/>
      </w:pPr>
      <w:r w:rsidRPr="001D4113">
        <w:t>The result of the reconsideration process is not administratively appealable to the USDOT.</w:t>
      </w:r>
    </w:p>
    <w:p w14:paraId="2A92F98E" w14:textId="5DE1248A" w:rsidR="00526648" w:rsidRDefault="0098529F" w:rsidP="0098529F">
      <w:pPr>
        <w:pStyle w:val="0000000Subpart"/>
        <w:rPr>
          <w:b w:val="0"/>
          <w:bCs w:val="0"/>
        </w:rPr>
      </w:pPr>
      <w:r>
        <w:t>2.</w:t>
      </w:r>
      <w:r w:rsidR="007E696C">
        <w:t xml:space="preserve">Contract ESBE Goal. </w:t>
      </w:r>
      <w:r w:rsidR="007E696C">
        <w:rPr>
          <w:b w:val="0"/>
          <w:bCs w:val="0"/>
        </w:rPr>
        <w:t>Where a Contract ESBE goal is set, the Bidder shall follow all requirements and the same a</w:t>
      </w:r>
      <w:r>
        <w:rPr>
          <w:b w:val="0"/>
          <w:bCs w:val="0"/>
        </w:rPr>
        <w:t>dministrative reconsideration procedure of 102.13.</w:t>
      </w:r>
    </w:p>
    <w:p w14:paraId="6D4A266B" w14:textId="77777777" w:rsidR="0098529F" w:rsidRPr="007E696C" w:rsidRDefault="0098529F" w:rsidP="00D51DD0">
      <w:pPr>
        <w:pStyle w:val="0000000Subpart"/>
        <w:rPr>
          <w:b w:val="0"/>
          <w:bCs w:val="0"/>
        </w:rPr>
      </w:pPr>
    </w:p>
    <w:p w14:paraId="34D84F6E" w14:textId="485FC373" w:rsidR="00833FF2" w:rsidRDefault="00833FF2" w:rsidP="00833FF2">
      <w:pPr>
        <w:pStyle w:val="HiddenTextSpec"/>
      </w:pPr>
      <w:bookmarkStart w:id="65" w:name="_Hlk119397773"/>
      <w:r>
        <w:t>1**************************************************************************************************************************1</w:t>
      </w:r>
    </w:p>
    <w:p w14:paraId="1DFE70E3" w14:textId="77777777" w:rsidR="00DF11C7" w:rsidRPr="00D258B4" w:rsidRDefault="00DF11C7" w:rsidP="00DF11C7">
      <w:pPr>
        <w:pStyle w:val="HiddenTextSpec"/>
      </w:pPr>
      <w:r w:rsidRPr="00D258B4">
        <w:t>2**************************************************************************************2</w:t>
      </w:r>
    </w:p>
    <w:p w14:paraId="696C07E6" w14:textId="77777777" w:rsidR="00833FF2" w:rsidRDefault="00833FF2" w:rsidP="00833FF2">
      <w:pPr>
        <w:pStyle w:val="HiddenTextSpec"/>
      </w:pPr>
      <w:r w:rsidRPr="00614EE6">
        <w:rPr>
          <w:rFonts w:cs="Arial"/>
        </w:rPr>
        <w:t>BDC21S</w:t>
      </w:r>
      <w:r>
        <w:t>-09</w:t>
      </w:r>
      <w:r w:rsidRPr="00362365">
        <w:t xml:space="preserve"> dated </w:t>
      </w:r>
      <w:r>
        <w:t>MAY 14</w:t>
      </w:r>
      <w:r w:rsidRPr="00362365">
        <w:t>, 20</w:t>
      </w:r>
      <w:r>
        <w:t>21</w:t>
      </w:r>
    </w:p>
    <w:bookmarkEnd w:id="65"/>
    <w:p w14:paraId="7FBEECE3" w14:textId="77777777" w:rsidR="00833FF2" w:rsidRPr="007A78E5" w:rsidRDefault="00833FF2" w:rsidP="00833FF2">
      <w:pPr>
        <w:pStyle w:val="Instruction"/>
      </w:pPr>
      <w:r>
        <w:t>Part C is changed to:</w:t>
      </w:r>
    </w:p>
    <w:p w14:paraId="0EE217AF" w14:textId="5207330E" w:rsidR="00833FF2" w:rsidRPr="007A78E5" w:rsidRDefault="00833FF2" w:rsidP="00833FF2">
      <w:pPr>
        <w:pStyle w:val="A1paragraph0"/>
        <w:rPr>
          <w:b/>
        </w:rPr>
      </w:pPr>
      <w:r w:rsidRPr="00367DD5">
        <w:rPr>
          <w:b/>
        </w:rPr>
        <w:t>C.</w:t>
      </w:r>
      <w:r>
        <w:rPr>
          <w:b/>
        </w:rPr>
        <w:tab/>
      </w:r>
      <w:r w:rsidRPr="00367DD5">
        <w:rPr>
          <w:b/>
        </w:rPr>
        <w:t>All Projects</w:t>
      </w:r>
      <w:r w:rsidRPr="00963627">
        <w:rPr>
          <w:b/>
        </w:rPr>
        <w:t>.</w:t>
      </w:r>
      <w:r w:rsidRPr="007A78E5">
        <w:rPr>
          <w:b/>
        </w:rPr>
        <w:t xml:space="preserve">  </w:t>
      </w:r>
      <w:r w:rsidRPr="007A78E5">
        <w:rPr>
          <w:bCs/>
        </w:rPr>
        <w:t>Prior to the time of contract award</w:t>
      </w:r>
      <w:r>
        <w:rPr>
          <w:bCs/>
        </w:rPr>
        <w:t>:</w:t>
      </w:r>
    </w:p>
    <w:p w14:paraId="12B346C7" w14:textId="77777777" w:rsidR="00833FF2" w:rsidRPr="00963627" w:rsidRDefault="00833FF2" w:rsidP="005D1515">
      <w:pPr>
        <w:pStyle w:val="11paragraph"/>
        <w:numPr>
          <w:ilvl w:val="0"/>
          <w:numId w:val="6"/>
        </w:numPr>
        <w:ind w:left="864" w:hanging="432"/>
      </w:pPr>
      <w:r w:rsidRPr="00963627">
        <w:t xml:space="preserve">Submit proof of business registration with the Division of Revenue and Enterprise Services in the New Jersey Department of Treasury as required by N.J.S.A. 52:32-44.  Information on how a business can register and obtain proof of business registration can be accessed on the internet at </w:t>
      </w:r>
      <w:hyperlink r:id="rId23" w:history="1">
        <w:r w:rsidRPr="00833FF2">
          <w:rPr>
            <w:color w:val="0000FF"/>
            <w:u w:val="single"/>
          </w:rPr>
          <w:t>www.nj.gov/njbgs</w:t>
        </w:r>
      </w:hyperlink>
      <w:r w:rsidRPr="00963627">
        <w:t>.</w:t>
      </w:r>
    </w:p>
    <w:p w14:paraId="67CCA386" w14:textId="19DB70D7" w:rsidR="00833FF2" w:rsidRDefault="00833FF2" w:rsidP="005D1515">
      <w:pPr>
        <w:pStyle w:val="11paragraph"/>
        <w:numPr>
          <w:ilvl w:val="0"/>
          <w:numId w:val="6"/>
        </w:numPr>
        <w:ind w:left="864" w:hanging="432"/>
      </w:pPr>
      <w:r w:rsidRPr="00963627">
        <w:lastRenderedPageBreak/>
        <w:t xml:space="preserve">On the Disclosure of Investment Activities in Iran (Form DC-16) provided by the Department, certify pursuant to N.J.S.A. 52:32-58, that neither the Bidder, nor one of its parents, subsidiaries, and affiliates (as defined in N.J.S.A. 52:32-56(e)(3)), is listed on the Department of the Treasury's List of Persons or Entities Engaging in Prohibited Investment Activities in Iran and that neither is involved in any of the investment activities set forth in N.J.S.A. 52:32-56(f). </w:t>
      </w:r>
      <w:r>
        <w:t xml:space="preserve"> </w:t>
      </w:r>
      <w:r w:rsidRPr="00963627">
        <w:t>If the Bidder is unable to certify, the Bidder shall provide a detailed and precise description of such activities to the Department.</w:t>
      </w:r>
    </w:p>
    <w:p w14:paraId="1284A64D" w14:textId="77777777" w:rsidR="00F86925" w:rsidRDefault="00F86925" w:rsidP="00F86925">
      <w:pPr>
        <w:pStyle w:val="Blankline"/>
      </w:pPr>
    </w:p>
    <w:p w14:paraId="0A5CC788" w14:textId="77777777" w:rsidR="00F66033" w:rsidRDefault="00F66033" w:rsidP="00F66033">
      <w:pPr>
        <w:pStyle w:val="HiddenTextSpec"/>
        <w:tabs>
          <w:tab w:val="left" w:pos="2880"/>
        </w:tabs>
      </w:pPr>
      <w:r>
        <w:t>3************************************************3</w:t>
      </w:r>
    </w:p>
    <w:p w14:paraId="57687CA1" w14:textId="77777777" w:rsidR="0011298A" w:rsidRPr="00F94625" w:rsidRDefault="0011298A" w:rsidP="0011298A">
      <w:pPr>
        <w:pStyle w:val="HiddenTextSpec"/>
      </w:pPr>
      <w:r w:rsidRPr="00F94625">
        <w:rPr>
          <w:rFonts w:cs="Arial"/>
        </w:rPr>
        <w:t>BDC22S</w:t>
      </w:r>
      <w:r w:rsidRPr="00F94625">
        <w:t>-18 dated Nov 18, 2022</w:t>
      </w:r>
    </w:p>
    <w:p w14:paraId="52668FDF" w14:textId="77777777" w:rsidR="0011298A" w:rsidRDefault="0011298A" w:rsidP="0011298A">
      <w:pPr>
        <w:pStyle w:val="Instruction"/>
      </w:pPr>
      <w:r w:rsidRPr="00F556BF">
        <w:t xml:space="preserve">the </w:t>
      </w:r>
      <w:r>
        <w:t>following is added in part c</w:t>
      </w:r>
      <w:r w:rsidRPr="00CF6B45">
        <w:t>:</w:t>
      </w:r>
    </w:p>
    <w:p w14:paraId="728F8A7D" w14:textId="7378B6C5" w:rsidR="0011298A" w:rsidRDefault="0011298A" w:rsidP="0011298A">
      <w:pPr>
        <w:pStyle w:val="11paragraph"/>
      </w:pPr>
      <w:r>
        <w:t>3.</w:t>
      </w:r>
      <w:r>
        <w:tab/>
      </w:r>
      <w:r w:rsidR="00F90842" w:rsidRPr="004049F1">
        <w:rPr>
          <w:b/>
          <w:bCs/>
        </w:rPr>
        <w:t>FOR LOCAL AID PROJECTS</w:t>
      </w:r>
      <w:proofErr w:type="gramStart"/>
      <w:r w:rsidR="00F90842" w:rsidRPr="004049F1">
        <w:rPr>
          <w:b/>
          <w:bCs/>
        </w:rPr>
        <w:t>:</w:t>
      </w:r>
      <w:r w:rsidR="00F90842">
        <w:t xml:space="preserve">  The</w:t>
      </w:r>
      <w:proofErr w:type="gramEnd"/>
      <w:r w:rsidR="00F90842">
        <w:t xml:space="preserve"> Bidder must certify</w:t>
      </w:r>
      <w:r w:rsidR="006B4200">
        <w:t>,</w:t>
      </w:r>
      <w:r w:rsidR="00F90842">
        <w:t xml:space="preserve"> in writing</w:t>
      </w:r>
      <w:r w:rsidR="006B4200">
        <w:t xml:space="preserve">, </w:t>
      </w:r>
      <w:r w:rsidR="00F7264B">
        <w:t>pursuant to NJSA 52:32-44</w:t>
      </w:r>
      <w:r w:rsidR="0096409A">
        <w:t>.1,</w:t>
      </w:r>
      <w:r w:rsidR="007821BB">
        <w:t xml:space="preserve"> to</w:t>
      </w:r>
      <w:r w:rsidR="00CD4B79">
        <w:t xml:space="preserve"> the LPA</w:t>
      </w:r>
      <w:r w:rsidR="0096409A">
        <w:t xml:space="preserve"> that neither the Bidder nor its affiliates </w:t>
      </w:r>
      <w:r w:rsidR="006B4200">
        <w:t>a</w:t>
      </w:r>
      <w:r w:rsidR="0096409A">
        <w:t>re debarred at the federal level</w:t>
      </w:r>
      <w:r w:rsidR="00793810">
        <w:t xml:space="preserve"> from contracting with a federal government agency.  </w:t>
      </w:r>
      <w:r w:rsidR="00CD4B79">
        <w:t>The LPA</w:t>
      </w:r>
      <w:r w:rsidR="00BB2C04">
        <w:t xml:space="preserve"> shall not make, negotiate, or award to any Bidder that does not provide the above certification.</w:t>
      </w:r>
      <w:r w:rsidR="00CD4B79">
        <w:t xml:space="preserve"> </w:t>
      </w:r>
      <w:r>
        <w:t xml:space="preserve"> In addition, all Bidders must register with the federal System for Award Management (SAM) prior to contract award.  ln order to comply with this requirement, Bidders must register in SAM at </w:t>
      </w:r>
      <w:r w:rsidR="005367B2">
        <w:t xml:space="preserve"> </w:t>
      </w:r>
      <w:hyperlink r:id="rId24" w:history="1">
        <w:r w:rsidR="005367B2" w:rsidRPr="0042479D">
          <w:rPr>
            <w:rStyle w:val="Hyperlink"/>
          </w:rPr>
          <w:t>sam.gov</w:t>
        </w:r>
      </w:hyperlink>
      <w:r w:rsidR="005367B2">
        <w:rPr>
          <w:rStyle w:val="Hyperlink"/>
        </w:rPr>
        <w:t xml:space="preserve"> </w:t>
      </w:r>
      <w:r>
        <w:t>and the Department will verify the successful Bidder's registration in SAM prior to contract award.</w:t>
      </w:r>
    </w:p>
    <w:p w14:paraId="49B3EC6F" w14:textId="77777777" w:rsidR="0011298A" w:rsidRDefault="0011298A" w:rsidP="00F66033">
      <w:pPr>
        <w:pStyle w:val="HiddenTextSpec"/>
      </w:pPr>
      <w:r>
        <w:t>3************************************************3</w:t>
      </w:r>
    </w:p>
    <w:p w14:paraId="17234E15" w14:textId="77777777" w:rsidR="009C06D0" w:rsidRDefault="009C06D0" w:rsidP="009C06D0">
      <w:pPr>
        <w:pStyle w:val="Blankline"/>
      </w:pPr>
    </w:p>
    <w:p w14:paraId="40773732" w14:textId="77777777" w:rsidR="009C06D0" w:rsidRDefault="009C06D0" w:rsidP="009C06D0">
      <w:pPr>
        <w:pStyle w:val="HiddenTextSpec"/>
        <w:tabs>
          <w:tab w:val="left" w:pos="2880"/>
        </w:tabs>
      </w:pPr>
      <w:r>
        <w:t>3************************************************3</w:t>
      </w:r>
    </w:p>
    <w:p w14:paraId="388D6284" w14:textId="598B0641" w:rsidR="009C06D0" w:rsidRPr="00F94625" w:rsidRDefault="009C06D0" w:rsidP="009C06D0">
      <w:pPr>
        <w:pStyle w:val="HiddenTextSpec"/>
      </w:pPr>
      <w:r w:rsidRPr="00F94625">
        <w:rPr>
          <w:rFonts w:cs="Arial"/>
        </w:rPr>
        <w:t>BDC2</w:t>
      </w:r>
      <w:r>
        <w:rPr>
          <w:rFonts w:cs="Arial"/>
        </w:rPr>
        <w:t>3</w:t>
      </w:r>
      <w:r w:rsidRPr="00F94625">
        <w:rPr>
          <w:rFonts w:cs="Arial"/>
        </w:rPr>
        <w:t>S</w:t>
      </w:r>
      <w:r w:rsidRPr="00F94625">
        <w:t>-1</w:t>
      </w:r>
      <w:r>
        <w:t>0</w:t>
      </w:r>
      <w:r w:rsidRPr="00F94625">
        <w:t xml:space="preserve"> dated </w:t>
      </w:r>
      <w:r>
        <w:t>Jun 5, 2023</w:t>
      </w:r>
    </w:p>
    <w:p w14:paraId="23092444" w14:textId="77777777" w:rsidR="009C06D0" w:rsidRDefault="009C06D0" w:rsidP="009C06D0">
      <w:pPr>
        <w:pStyle w:val="Instruction"/>
      </w:pPr>
      <w:r w:rsidRPr="00F556BF">
        <w:t xml:space="preserve">the </w:t>
      </w:r>
      <w:r>
        <w:t>following is added in part c</w:t>
      </w:r>
      <w:r w:rsidRPr="00CF6B45">
        <w:t>:</w:t>
      </w:r>
    </w:p>
    <w:p w14:paraId="04599112" w14:textId="77777777" w:rsidR="009C06D0" w:rsidRPr="00240B10" w:rsidRDefault="009C06D0" w:rsidP="009C06D0">
      <w:pPr>
        <w:pStyle w:val="11paragraph"/>
        <w:rPr>
          <w:szCs w:val="22"/>
          <w:lang w:eastAsia="x-none"/>
        </w:rPr>
      </w:pPr>
      <w:r>
        <w:rPr>
          <w:szCs w:val="22"/>
          <w:lang w:eastAsia="x-none"/>
        </w:rPr>
        <w:t>4.</w:t>
      </w:r>
      <w:r>
        <w:rPr>
          <w:szCs w:val="22"/>
          <w:lang w:eastAsia="x-none"/>
        </w:rPr>
        <w:tab/>
        <w:t xml:space="preserve">On the “Certification of Non-Involvement in Prohibitive Activities in Russia or Belarus Form” provided by the </w:t>
      </w:r>
      <w:r w:rsidRPr="009C06D0">
        <w:t>Department</w:t>
      </w:r>
      <w:r>
        <w:rPr>
          <w:szCs w:val="22"/>
          <w:lang w:eastAsia="x-none"/>
        </w:rPr>
        <w:t xml:space="preserve">, certify pursuant to N.J.S.A. 52:32-60.1, that neither the Bidder nor its </w:t>
      </w:r>
      <w:r w:rsidRPr="00240B10">
        <w:t>affiliates</w:t>
      </w:r>
      <w:r>
        <w:rPr>
          <w:szCs w:val="22"/>
          <w:lang w:eastAsia="x-none"/>
        </w:rPr>
        <w:t xml:space="preserve"> are engaged in prohibited activities in Russia or Belarus as defined therein.</w:t>
      </w:r>
    </w:p>
    <w:p w14:paraId="7A507C97" w14:textId="77777777" w:rsidR="009C06D0" w:rsidRDefault="009C06D0" w:rsidP="009C06D0">
      <w:pPr>
        <w:pStyle w:val="HiddenTextSpec"/>
      </w:pPr>
      <w:r>
        <w:t>3************************************************3</w:t>
      </w:r>
    </w:p>
    <w:p w14:paraId="1AB26D27" w14:textId="77777777" w:rsidR="00D5485B" w:rsidRDefault="00D5485B" w:rsidP="00D5485B">
      <w:pPr>
        <w:pStyle w:val="Blankline"/>
      </w:pPr>
    </w:p>
    <w:p w14:paraId="70D31D9A" w14:textId="01365E0A" w:rsidR="00C42C63" w:rsidRDefault="00C42C63" w:rsidP="00C42C63">
      <w:pPr>
        <w:pStyle w:val="HiddenTextSpec"/>
        <w:tabs>
          <w:tab w:val="left" w:pos="2880"/>
        </w:tabs>
      </w:pPr>
      <w:r>
        <w:t>3************************************************3</w:t>
      </w:r>
    </w:p>
    <w:p w14:paraId="6E239FC5" w14:textId="01B4056B" w:rsidR="00C42C63" w:rsidRPr="00F94625" w:rsidRDefault="00C42C63" w:rsidP="00C42C63">
      <w:pPr>
        <w:pStyle w:val="HiddenTextSpec"/>
      </w:pPr>
      <w:r w:rsidRPr="00F94625">
        <w:rPr>
          <w:rFonts w:cs="Arial"/>
        </w:rPr>
        <w:t>BDC2</w:t>
      </w:r>
      <w:r>
        <w:rPr>
          <w:rFonts w:cs="Arial"/>
        </w:rPr>
        <w:t>4</w:t>
      </w:r>
      <w:r w:rsidRPr="00F94625">
        <w:rPr>
          <w:rFonts w:cs="Arial"/>
        </w:rPr>
        <w:t>S</w:t>
      </w:r>
      <w:r w:rsidRPr="00F94625">
        <w:t>-</w:t>
      </w:r>
      <w:r>
        <w:t>04</w:t>
      </w:r>
      <w:r w:rsidRPr="00F94625">
        <w:t xml:space="preserve"> dated </w:t>
      </w:r>
      <w:r>
        <w:t>Jun 6, 2024</w:t>
      </w:r>
    </w:p>
    <w:p w14:paraId="67B52819" w14:textId="77777777" w:rsidR="00C42C63" w:rsidRDefault="00C42C63" w:rsidP="00C42C63">
      <w:pPr>
        <w:pStyle w:val="Instruction"/>
      </w:pPr>
      <w:r w:rsidRPr="00F556BF">
        <w:t xml:space="preserve">the </w:t>
      </w:r>
      <w:r>
        <w:t>following is added in part c</w:t>
      </w:r>
      <w:r w:rsidRPr="00CF6B45">
        <w:t>:</w:t>
      </w:r>
    </w:p>
    <w:p w14:paraId="76C1CF68" w14:textId="77777777" w:rsidR="00D5485B" w:rsidRPr="00AE447E" w:rsidRDefault="00D5485B" w:rsidP="00D5485B">
      <w:pPr>
        <w:pStyle w:val="11paragraph"/>
      </w:pPr>
      <w:r w:rsidRPr="00AE447E">
        <w:t>5.</w:t>
      </w:r>
      <w:r w:rsidRPr="00AE447E">
        <w:tab/>
        <w:t xml:space="preserve">Submit proof of valid Public Works Contractor Registration issued by the New Jersey Department of Labor, Division of Wage and Hour Compliance according to N.J.S.A. 34:11-56.48, </w:t>
      </w:r>
      <w:r w:rsidRPr="00AE447E">
        <w:rPr>
          <w:i/>
          <w:iCs/>
        </w:rPr>
        <w:t>et seq</w:t>
      </w:r>
      <w:r w:rsidRPr="00AE447E">
        <w:t>.</w:t>
      </w:r>
    </w:p>
    <w:p w14:paraId="6DF5A817" w14:textId="77777777" w:rsidR="00C42C63" w:rsidRPr="002A0F39" w:rsidRDefault="00C42C63" w:rsidP="00C42C63">
      <w:pPr>
        <w:pStyle w:val="HiddenTextSpec"/>
      </w:pPr>
      <w:r w:rsidRPr="002A0F39">
        <w:t>3************************************************3</w:t>
      </w:r>
    </w:p>
    <w:p w14:paraId="24F270B1" w14:textId="77777777" w:rsidR="002A0F39" w:rsidRPr="002A0F39" w:rsidRDefault="002A0F39" w:rsidP="002A0F39">
      <w:pPr>
        <w:pStyle w:val="HiddenTextSpec"/>
        <w:tabs>
          <w:tab w:val="left" w:pos="2880"/>
        </w:tabs>
      </w:pPr>
      <w:r w:rsidRPr="002A0F39">
        <w:t>3************************************************3</w:t>
      </w:r>
    </w:p>
    <w:p w14:paraId="03D9FDC9" w14:textId="77777777" w:rsidR="002A0F39" w:rsidRPr="002A0F39" w:rsidRDefault="002A0F39" w:rsidP="002A0F39">
      <w:pPr>
        <w:pStyle w:val="HiddenTextSpec"/>
      </w:pPr>
      <w:r w:rsidRPr="002A0F39">
        <w:rPr>
          <w:rFonts w:cs="Arial"/>
        </w:rPr>
        <w:t>BDC25S</w:t>
      </w:r>
      <w:r w:rsidRPr="002A0F39">
        <w:t>-10 dated MAY 15, 2025</w:t>
      </w:r>
    </w:p>
    <w:p w14:paraId="14C0A6FC" w14:textId="77777777" w:rsidR="002A0F39" w:rsidRPr="00AC399D" w:rsidRDefault="002A0F39" w:rsidP="002A0F39">
      <w:pPr>
        <w:pStyle w:val="HiddenTextSpec"/>
        <w:rPr>
          <w:vanish w:val="0"/>
        </w:rPr>
      </w:pPr>
    </w:p>
    <w:p w14:paraId="5CE9C66F" w14:textId="77777777" w:rsidR="002A0F39" w:rsidRPr="00AC399D" w:rsidRDefault="002A0F39" w:rsidP="002A0F39">
      <w:pPr>
        <w:pStyle w:val="Instruction"/>
      </w:pPr>
      <w:bookmarkStart w:id="66" w:name="_Hlk192248750"/>
      <w:r w:rsidRPr="00AC399D">
        <w:t>the following is added</w:t>
      </w:r>
      <w:bookmarkEnd w:id="66"/>
      <w:r w:rsidRPr="00AC399D">
        <w:t xml:space="preserve"> to part c:</w:t>
      </w:r>
    </w:p>
    <w:p w14:paraId="0F6E75EE" w14:textId="77777777" w:rsidR="002A0F39" w:rsidRPr="00AC399D" w:rsidRDefault="002A0F39" w:rsidP="002A0F39">
      <w:pPr>
        <w:pStyle w:val="11paragraph"/>
      </w:pPr>
      <w:r w:rsidRPr="00AC399D">
        <w:t>6.</w:t>
      </w:r>
      <w:r w:rsidRPr="00AC399D">
        <w:tab/>
        <w:t xml:space="preserve">N.J.S.A. 34:1A-1.16 authorized the New Jersey Department of Labor and Workforce Development (NJDOL) to create a list on its website, dubbed the </w:t>
      </w:r>
      <w:bookmarkStart w:id="67" w:name="_Hlk192251722"/>
      <w:r w:rsidRPr="00AC399D">
        <w:t>Workplace Accountability in Labor List (WALL</w:t>
      </w:r>
      <w:bookmarkEnd w:id="67"/>
      <w:r w:rsidRPr="00AC399D">
        <w:t>), of any person found in violation of any State wage, benefit, and tax laws and against whom a final order has been issued by the NJDOL for such violation.  Any person or business named on the WALL is prohibited from contracting with the Department until that person or business has been removed from the WALL.  The WALL is found at https://www.nj.gov/labor/ea/osec/wall.shtml</w:t>
      </w:r>
    </w:p>
    <w:p w14:paraId="1BAEEAA1" w14:textId="77777777" w:rsidR="002A0F39" w:rsidRPr="002A0F39" w:rsidRDefault="002A0F39" w:rsidP="002A0F39">
      <w:pPr>
        <w:pStyle w:val="HiddenTextSpec"/>
      </w:pPr>
      <w:r w:rsidRPr="002A0F39">
        <w:t>3************************************************3</w:t>
      </w:r>
    </w:p>
    <w:p w14:paraId="7F33BB5A" w14:textId="77777777" w:rsidR="002A0F39" w:rsidRPr="00AC399D" w:rsidRDefault="002A0F39" w:rsidP="002A0F39">
      <w:pPr>
        <w:pStyle w:val="HiddenTextSpec"/>
        <w:rPr>
          <w:vanish w:val="0"/>
        </w:rPr>
      </w:pPr>
    </w:p>
    <w:p w14:paraId="3EAD2AFD" w14:textId="77777777" w:rsidR="002A0F39" w:rsidRDefault="002A0F39" w:rsidP="00C42C63">
      <w:pPr>
        <w:pStyle w:val="HiddenTextSpec"/>
      </w:pPr>
    </w:p>
    <w:p w14:paraId="01229F9C" w14:textId="77777777" w:rsidR="00DF11C7" w:rsidRPr="00D258B4" w:rsidRDefault="00DF11C7" w:rsidP="00DF11C7">
      <w:pPr>
        <w:pStyle w:val="HiddenTextSpec"/>
      </w:pPr>
      <w:r w:rsidRPr="00D258B4">
        <w:t>2**************************************************************************************2</w:t>
      </w:r>
    </w:p>
    <w:p w14:paraId="3836FA3E" w14:textId="1BBAB701" w:rsidR="00833FF2" w:rsidRDefault="00833FF2" w:rsidP="00833FF2">
      <w:pPr>
        <w:pStyle w:val="HiddenTextSpec"/>
      </w:pPr>
      <w:r>
        <w:t>1**************************************************************************************************************************1</w:t>
      </w:r>
    </w:p>
    <w:p w14:paraId="23B4F064" w14:textId="23474654" w:rsidR="00D014CE" w:rsidRDefault="00902131" w:rsidP="00D014CE">
      <w:pPr>
        <w:pStyle w:val="00000Subsection"/>
      </w:pPr>
      <w:bookmarkStart w:id="68" w:name="_Toc159593383"/>
      <w:bookmarkStart w:id="69" w:name="_Toc171910952"/>
      <w:bookmarkStart w:id="70" w:name="_Toc175377476"/>
      <w:bookmarkStart w:id="71" w:name="_Toc175470373"/>
      <w:bookmarkStart w:id="72" w:name="_Toc501716674"/>
      <w:bookmarkStart w:id="73" w:name="_Toc109217194"/>
      <w:r w:rsidRPr="00B97E4C">
        <w:t>102.15 DISQUALIFICATION</w:t>
      </w:r>
      <w:r w:rsidR="00D014CE" w:rsidRPr="00B97E4C">
        <w:t xml:space="preserve"> of Bidders</w:t>
      </w:r>
      <w:bookmarkEnd w:id="68"/>
      <w:bookmarkEnd w:id="69"/>
      <w:bookmarkEnd w:id="70"/>
      <w:bookmarkEnd w:id="71"/>
      <w:bookmarkEnd w:id="72"/>
      <w:bookmarkEnd w:id="73"/>
    </w:p>
    <w:p w14:paraId="0FD7F3B9" w14:textId="77777777" w:rsidR="005566C5" w:rsidRDefault="005566C5" w:rsidP="005566C5">
      <w:r w:rsidRPr="00997826">
        <w:t>The Department will disqualify a Bidder and reject a bid submitted by that Bidder if the Bidder is determined by the Department to lack responsiveness. Failure of a Bidder to follow the requirements of 102.10 demonstrates a lack of responsiveness.</w:t>
      </w:r>
      <w:r w:rsidRPr="002C2017">
        <w:t xml:space="preserve"> </w:t>
      </w:r>
    </w:p>
    <w:p w14:paraId="3563E322" w14:textId="77777777" w:rsidR="00754A3B" w:rsidRPr="00754A3B" w:rsidRDefault="00754A3B" w:rsidP="00754A3B"/>
    <w:p w14:paraId="6F770424" w14:textId="77777777" w:rsidR="00D014CE" w:rsidRPr="00C124AB" w:rsidRDefault="00D014CE" w:rsidP="00D014CE">
      <w:pPr>
        <w:pStyle w:val="HiddenTextSpec"/>
      </w:pPr>
      <w:bookmarkStart w:id="74" w:name="_Hlk119403444"/>
      <w:r w:rsidRPr="00C124AB">
        <w:t>1**************************************************************************************************************************1</w:t>
      </w:r>
    </w:p>
    <w:bookmarkEnd w:id="74"/>
    <w:p w14:paraId="24712FFE" w14:textId="77777777" w:rsidR="007D4DCC" w:rsidRPr="00F94625" w:rsidRDefault="007D4DCC" w:rsidP="007D4DCC">
      <w:pPr>
        <w:pStyle w:val="HiddenTextSpec"/>
      </w:pPr>
      <w:r w:rsidRPr="00F94625">
        <w:rPr>
          <w:rFonts w:cs="Arial"/>
        </w:rPr>
        <w:lastRenderedPageBreak/>
        <w:t>BDC2</w:t>
      </w:r>
      <w:r>
        <w:rPr>
          <w:rFonts w:cs="Arial"/>
        </w:rPr>
        <w:t>3</w:t>
      </w:r>
      <w:r w:rsidRPr="00F94625">
        <w:rPr>
          <w:rFonts w:cs="Arial"/>
        </w:rPr>
        <w:t>S</w:t>
      </w:r>
      <w:r w:rsidRPr="00F94625">
        <w:t>-</w:t>
      </w:r>
      <w:r>
        <w:t>07</w:t>
      </w:r>
      <w:r w:rsidRPr="00F94625">
        <w:t xml:space="preserve"> dated </w:t>
      </w:r>
      <w:r>
        <w:t>May 12</w:t>
      </w:r>
      <w:r w:rsidRPr="00F94625">
        <w:t>, 202</w:t>
      </w:r>
      <w:r>
        <w:t>3</w:t>
      </w:r>
    </w:p>
    <w:p w14:paraId="0DD20B24" w14:textId="77777777" w:rsidR="007D4DCC" w:rsidRPr="00983B0B" w:rsidRDefault="007D4DCC" w:rsidP="007D4DCC">
      <w:pPr>
        <w:pStyle w:val="Instruction"/>
      </w:pPr>
      <w:r w:rsidRPr="00983B0B">
        <w:t>The second paragraph is changed to:</w:t>
      </w:r>
    </w:p>
    <w:p w14:paraId="4E0217B4" w14:textId="77777777" w:rsidR="007D4DCC" w:rsidRPr="00BE4798" w:rsidRDefault="007D4DCC" w:rsidP="007D4DCC">
      <w:pPr>
        <w:pStyle w:val="Paragraph"/>
      </w:pPr>
      <w:r w:rsidRPr="00BE4798">
        <w:t>The Department will disqualify a Bidder and reject a bid submitted by that Bidder if the Bidder is determined by the Department to lack responsibility.  Factors demonstrating a lack of responsibility include, but are not limited to:</w:t>
      </w:r>
    </w:p>
    <w:p w14:paraId="41543400" w14:textId="77777777" w:rsidR="007D4DCC" w:rsidRPr="00AE11A6" w:rsidRDefault="007D4DCC" w:rsidP="007D4DCC">
      <w:pPr>
        <w:pStyle w:val="List0indent"/>
      </w:pPr>
      <w:bookmarkStart w:id="75" w:name="_Hlk133844614"/>
      <w:r w:rsidRPr="00AE11A6">
        <w:t>1.</w:t>
      </w:r>
      <w:r w:rsidRPr="00AE11A6">
        <w:tab/>
        <w:t>Evidence of collusion among Bidders.</w:t>
      </w:r>
    </w:p>
    <w:p w14:paraId="565BB525" w14:textId="77777777" w:rsidR="007D4DCC" w:rsidRPr="00AE11A6" w:rsidRDefault="007D4DCC" w:rsidP="007D4DCC">
      <w:pPr>
        <w:pStyle w:val="List0indent"/>
      </w:pPr>
      <w:r w:rsidRPr="00AE11A6">
        <w:t>2.</w:t>
      </w:r>
      <w:r w:rsidRPr="00AE11A6">
        <w:tab/>
        <w:t>Uncompleted work, which in the opinion of the Department, might hinder or prevent completion of additional work if awarded.</w:t>
      </w:r>
    </w:p>
    <w:p w14:paraId="174141C8" w14:textId="77777777" w:rsidR="007D4DCC" w:rsidRPr="00AE11A6" w:rsidRDefault="007D4DCC" w:rsidP="007D4DCC">
      <w:pPr>
        <w:pStyle w:val="List0indent"/>
      </w:pPr>
      <w:r w:rsidRPr="00AE11A6">
        <w:t>3.</w:t>
      </w:r>
      <w:r w:rsidRPr="00AE11A6">
        <w:tab/>
        <w:t>Failure to submit at time of bid or within 5 days of bid opening, a completed and signed CR-266 – Schedule of Disadvantaged Business Enterprise/Emerging Small Business Enterprise/Small Business Enterprise Participation.</w:t>
      </w:r>
    </w:p>
    <w:p w14:paraId="3D855A5E" w14:textId="77777777" w:rsidR="007D4DCC" w:rsidRPr="00AE11A6" w:rsidRDefault="007D4DCC" w:rsidP="007D4DCC">
      <w:pPr>
        <w:pStyle w:val="List0indent"/>
      </w:pPr>
      <w:r w:rsidRPr="00AE11A6">
        <w:t>4.</w:t>
      </w:r>
      <w:r w:rsidRPr="00AE11A6">
        <w:tab/>
        <w:t>Failure to submit within 5 days of bid opening, proof of documented evidence of good faith efforts to meet the Contract goal, if the Bidder fails to meet the Contract DBE, ESBE or SBE goal.</w:t>
      </w:r>
    </w:p>
    <w:p w14:paraId="3FE89147" w14:textId="77777777" w:rsidR="007D4DCC" w:rsidRPr="00AE11A6" w:rsidRDefault="007D4DCC" w:rsidP="007D4DCC">
      <w:pPr>
        <w:pStyle w:val="List0indent"/>
      </w:pPr>
      <w:r w:rsidRPr="00AE11A6">
        <w:t>5.</w:t>
      </w:r>
      <w:r w:rsidRPr="00AE11A6">
        <w:tab/>
        <w:t>Failure to submit within 5 days of bid opening, a completed and signed Confirmation of DBE/ESBE/SBE Firm (Form CR-273) for each DBE/ESBE/SBE firm listed on the CR-266.  The Bidder shall not complete any portion of the CR-273 form.</w:t>
      </w:r>
    </w:p>
    <w:p w14:paraId="581A356C" w14:textId="77777777" w:rsidR="007D4DCC" w:rsidRPr="00AE11A6" w:rsidRDefault="007D4DCC" w:rsidP="007D4DCC">
      <w:pPr>
        <w:pStyle w:val="List0indent"/>
      </w:pPr>
      <w:r w:rsidRPr="00AE11A6">
        <w:t>6.</w:t>
      </w:r>
      <w:r w:rsidRPr="00AE11A6">
        <w:tab/>
        <w:t>Failure to submit within 5 days of bid opening, a completed and signed DBE/ESBE/SBE Trucking Verification (Form CR-274) for each DBE/ESBE/SBE firm listed on the CR-266, if applicable.  The Bidder shall not complete any portion of the CR-274 form.</w:t>
      </w:r>
    </w:p>
    <w:p w14:paraId="008047E8" w14:textId="77777777" w:rsidR="007D4DCC" w:rsidRPr="00AE11A6" w:rsidRDefault="007D4DCC" w:rsidP="007D4DCC">
      <w:pPr>
        <w:pStyle w:val="List0indent"/>
      </w:pPr>
      <w:r w:rsidRPr="00AE11A6">
        <w:t>7.</w:t>
      </w:r>
      <w:r w:rsidRPr="00AE11A6">
        <w:tab/>
        <w:t>Failure to submit within 5 days of bid opening, a completed and signed DBE/ESBE/SBE Regular Dealer/Supplier Verification (Form CR-272) for each DBE/ESBE/SBE Regular Dealer/Supplier listed on the CR-266, if applicable.  The Bidder shall not complete any portion of the CR-272 form.</w:t>
      </w:r>
    </w:p>
    <w:p w14:paraId="54533053" w14:textId="77777777" w:rsidR="007D4DCC" w:rsidRPr="00AE11A6" w:rsidRDefault="007D4DCC" w:rsidP="007D4DCC">
      <w:pPr>
        <w:pStyle w:val="List0indent"/>
      </w:pPr>
      <w:r w:rsidRPr="00AE11A6">
        <w:t>8.</w:t>
      </w:r>
      <w:r w:rsidRPr="00AE11A6">
        <w:tab/>
        <w:t>Failure of the Bidder to meet the Contract DBE, ESBE, or SBE goal as determined by the DCR/</w:t>
      </w:r>
      <w:proofErr w:type="gramStart"/>
      <w:r w:rsidRPr="00AE11A6">
        <w:t>AA, or</w:t>
      </w:r>
      <w:proofErr w:type="gramEnd"/>
      <w:r w:rsidRPr="00AE11A6">
        <w:t xml:space="preserve"> make adequate good faith efforts to do so.</w:t>
      </w:r>
    </w:p>
    <w:p w14:paraId="1671BDF7" w14:textId="77777777" w:rsidR="007D4DCC" w:rsidRPr="00AE11A6" w:rsidRDefault="007D4DCC" w:rsidP="007D4DCC">
      <w:pPr>
        <w:pStyle w:val="List0indent"/>
      </w:pPr>
      <w:r w:rsidRPr="00AE11A6">
        <w:t>9.</w:t>
      </w:r>
      <w:r w:rsidRPr="00AE11A6">
        <w:tab/>
        <w:t xml:space="preserve">Failure of the Bidder to acknowledge that the prevailing wage rate is accounted for in their bid pricing and that the Bidder agrees to pay the prevailing wage rate, if awarded the Contract, for Projects subject to the New Jersey Prevailing Wage Act, N.J.S.A. 34:11-56.25 to .98, </w:t>
      </w:r>
    </w:p>
    <w:p w14:paraId="24917B8F" w14:textId="2E257816" w:rsidR="007D4DCC" w:rsidRPr="00AE11A6" w:rsidRDefault="007D4DCC" w:rsidP="007D4DCC">
      <w:pPr>
        <w:pStyle w:val="List0indent"/>
      </w:pPr>
      <w:r w:rsidRPr="00AE11A6">
        <w:t>10.</w:t>
      </w:r>
      <w:r w:rsidRPr="00AE11A6">
        <w:tab/>
        <w:t xml:space="preserve">Submission of a materially unbalanced bid.  A materially unbalanced bid is a bid where there is a reasonable doubt that award to the Bidder submitting a mathematically unbalanced bid, which is structured </w:t>
      </w:r>
      <w:proofErr w:type="gramStart"/>
      <w:r w:rsidRPr="00AE11A6">
        <w:t>on the basis of</w:t>
      </w:r>
      <w:proofErr w:type="gramEnd"/>
      <w:r w:rsidRPr="00AE11A6">
        <w:t xml:space="preserve"> nominal prices for some work and inflated prices for other work, will result in the lowest ultimate cost to the Department.</w:t>
      </w:r>
    </w:p>
    <w:p w14:paraId="7C3DD3B8" w14:textId="6E7CB1C4" w:rsidR="007D4DCC" w:rsidRPr="00AE11A6" w:rsidRDefault="007D4DCC" w:rsidP="007D4DCC">
      <w:pPr>
        <w:pStyle w:val="List0indent"/>
      </w:pPr>
      <w:r w:rsidRPr="00AE11A6">
        <w:t>11.</w:t>
      </w:r>
      <w:r w:rsidRPr="00AE11A6">
        <w:tab/>
        <w:t>Lack of competency or lack of adequate machinery, plant, or other equipment.</w:t>
      </w:r>
    </w:p>
    <w:p w14:paraId="6AF03194" w14:textId="40BC9ADF" w:rsidR="007D4DCC" w:rsidRPr="00AE11A6" w:rsidRDefault="007D4DCC" w:rsidP="007D4DCC">
      <w:pPr>
        <w:pStyle w:val="List0indent"/>
      </w:pPr>
      <w:r w:rsidRPr="00AE11A6">
        <w:t>12.</w:t>
      </w:r>
      <w:r w:rsidRPr="00AE11A6">
        <w:tab/>
        <w:t>Unsatisfactory performance on previous or current contracts.</w:t>
      </w:r>
    </w:p>
    <w:p w14:paraId="1BAADECC" w14:textId="1E8E41CB" w:rsidR="007D4DCC" w:rsidRPr="00AE11A6" w:rsidRDefault="007D4DCC" w:rsidP="007D4DCC">
      <w:pPr>
        <w:pStyle w:val="List0indent"/>
      </w:pPr>
      <w:r w:rsidRPr="00AE11A6">
        <w:t>13.</w:t>
      </w:r>
      <w:r w:rsidRPr="00AE11A6">
        <w:tab/>
        <w:t>Questionable moral integrity as determined by the Attorney General of New Jersey or the Department.</w:t>
      </w:r>
    </w:p>
    <w:p w14:paraId="69FC0A92" w14:textId="0E9AE5B8" w:rsidR="007D4DCC" w:rsidRDefault="007D4DCC" w:rsidP="00B742C5">
      <w:pPr>
        <w:pStyle w:val="List0indent"/>
      </w:pPr>
      <w:r w:rsidRPr="00AE11A6">
        <w:t>14.</w:t>
      </w:r>
      <w:r w:rsidRPr="00AE11A6">
        <w:tab/>
        <w:t xml:space="preserve">Any other outward actions or lack of action that </w:t>
      </w:r>
      <w:proofErr w:type="gramStart"/>
      <w:r w:rsidRPr="00AE11A6">
        <w:t>demonstrates</w:t>
      </w:r>
      <w:proofErr w:type="gramEnd"/>
      <w:r w:rsidRPr="00AE11A6">
        <w:t xml:space="preserve"> the Bidder is not responsible.</w:t>
      </w:r>
    </w:p>
    <w:p w14:paraId="052E8019" w14:textId="7210D4D5" w:rsidR="007D4DCC" w:rsidRPr="00AE11A6" w:rsidRDefault="007D4DCC" w:rsidP="007D4DCC">
      <w:pPr>
        <w:pStyle w:val="List0indent"/>
        <w:widowControl w:val="0"/>
      </w:pPr>
      <w:r w:rsidRPr="00AE11A6">
        <w:t>1</w:t>
      </w:r>
      <w:r w:rsidR="006B0D21">
        <w:t>5</w:t>
      </w:r>
      <w:r w:rsidRPr="00AE11A6">
        <w:t>.</w:t>
      </w:r>
      <w:r w:rsidRPr="00AE11A6">
        <w:tab/>
        <w:t xml:space="preserve">Disqualification, suspension, or debarment of an individual firm, partnership, corporation, joint venture, or any combination as required by N.J.A.C. 16:44-11.1 or Federal Government’s System for Award Management (SAM), located at </w:t>
      </w:r>
      <w:hyperlink r:id="rId25" w:history="1">
        <w:r w:rsidRPr="00AE11A6">
          <w:rPr>
            <w:rStyle w:val="Hyperlink"/>
          </w:rPr>
          <w:t>https://www.sam.gov/SAM/</w:t>
        </w:r>
      </w:hyperlink>
      <w:r w:rsidRPr="00AE11A6">
        <w:t xml:space="preserve"> for federally assisted contracts.</w:t>
      </w:r>
    </w:p>
    <w:p w14:paraId="63F4F8A0" w14:textId="2004DF25" w:rsidR="007D4DCC" w:rsidRDefault="007D4DCC" w:rsidP="007D4DCC">
      <w:pPr>
        <w:pStyle w:val="List0indent"/>
        <w:widowControl w:val="0"/>
      </w:pPr>
      <w:r w:rsidRPr="00AE11A6">
        <w:t>1</w:t>
      </w:r>
      <w:r w:rsidR="006B0D21">
        <w:t>6</w:t>
      </w:r>
      <w:r w:rsidRPr="00AE11A6">
        <w:t>.</w:t>
      </w:r>
      <w:r w:rsidRPr="00AE11A6">
        <w:tab/>
        <w:t>If the bidder is Federally debarred pursuant to N.J.S.A. 52:32-44.1.</w:t>
      </w:r>
    </w:p>
    <w:p w14:paraId="7FFB4D86" w14:textId="77777777" w:rsidR="002A0F39" w:rsidRPr="002A0F39" w:rsidRDefault="002A0F39" w:rsidP="002A0F39">
      <w:pPr>
        <w:pStyle w:val="HiddenTextSpec"/>
      </w:pPr>
      <w:r w:rsidRPr="002A0F39">
        <w:t>2**************************************************************************************2</w:t>
      </w:r>
    </w:p>
    <w:p w14:paraId="66D9FF59" w14:textId="77777777" w:rsidR="002A0F39" w:rsidRPr="002A0F39" w:rsidRDefault="002A0F39" w:rsidP="002A0F39">
      <w:pPr>
        <w:pStyle w:val="HiddenTextSpec"/>
      </w:pPr>
      <w:r w:rsidRPr="002A0F39">
        <w:rPr>
          <w:rFonts w:cs="Arial"/>
        </w:rPr>
        <w:t>BDC25S</w:t>
      </w:r>
      <w:r w:rsidRPr="002A0F39">
        <w:t>-10 dated may 15, 2025</w:t>
      </w:r>
    </w:p>
    <w:p w14:paraId="25FAA4E3" w14:textId="77777777" w:rsidR="002A0F39" w:rsidRPr="00AC399D" w:rsidRDefault="002A0F39" w:rsidP="002A0F39">
      <w:pPr>
        <w:pStyle w:val="HiddenTextSpec"/>
        <w:rPr>
          <w:vanish w:val="0"/>
        </w:rPr>
      </w:pPr>
    </w:p>
    <w:p w14:paraId="5425D8DD" w14:textId="77777777" w:rsidR="002A0F39" w:rsidRPr="00AC399D" w:rsidRDefault="002A0F39" w:rsidP="002A0F39">
      <w:pPr>
        <w:pStyle w:val="Instruction"/>
      </w:pPr>
      <w:r w:rsidRPr="00AC399D">
        <w:t xml:space="preserve">the following is added TO THE SECOND PARAGRAPH: </w:t>
      </w:r>
    </w:p>
    <w:p w14:paraId="4AFD86D4" w14:textId="7B6BB7B0" w:rsidR="002A0F39" w:rsidRPr="00AC399D" w:rsidRDefault="002A0F39" w:rsidP="002A0F39">
      <w:pPr>
        <w:pStyle w:val="11paragraph"/>
      </w:pPr>
      <w:r w:rsidRPr="00AC399D">
        <w:t>1</w:t>
      </w:r>
      <w:r w:rsidR="006B0D21">
        <w:t>7</w:t>
      </w:r>
      <w:r w:rsidRPr="00AC399D">
        <w:t>.</w:t>
      </w:r>
      <w:r w:rsidRPr="00AC399D">
        <w:tab/>
        <w:t xml:space="preserve">The Bidder is listed on the Workplace Accountability in Labor List (WALL), prohibiting the Bidder from public contracting under N.J.S.A. 34:1A-1.16, the law establishing the WALL. </w:t>
      </w:r>
    </w:p>
    <w:p w14:paraId="7B2A461C" w14:textId="77777777" w:rsidR="002A0F39" w:rsidRPr="002A0F39" w:rsidRDefault="002A0F39" w:rsidP="002A0F39">
      <w:pPr>
        <w:pStyle w:val="HiddenTextSpec"/>
      </w:pPr>
      <w:r w:rsidRPr="002A0F39">
        <w:t>2**************************************************************************************2</w:t>
      </w:r>
    </w:p>
    <w:p w14:paraId="6832CF83" w14:textId="77777777" w:rsidR="002A0F39" w:rsidRPr="00AE11A6" w:rsidRDefault="002A0F39" w:rsidP="007D4DCC">
      <w:pPr>
        <w:pStyle w:val="List0indent"/>
        <w:widowControl w:val="0"/>
      </w:pPr>
    </w:p>
    <w:bookmarkEnd w:id="75"/>
    <w:p w14:paraId="73D1808A" w14:textId="0D2380A7" w:rsidR="00D014CE" w:rsidRDefault="00D014CE" w:rsidP="00D014CE">
      <w:pPr>
        <w:pStyle w:val="HiddenTextSpec"/>
      </w:pPr>
      <w:r w:rsidRPr="00C124AB">
        <w:t>1**************************************************************************************************************************1</w:t>
      </w:r>
    </w:p>
    <w:p w14:paraId="6A5123F1" w14:textId="2345144A" w:rsidR="0043155C" w:rsidRDefault="0043155C" w:rsidP="0043155C">
      <w:pPr>
        <w:pStyle w:val="000Section"/>
      </w:pPr>
      <w:bookmarkStart w:id="76" w:name="_Toc159593385"/>
      <w:bookmarkStart w:id="77" w:name="_Toc171910954"/>
      <w:bookmarkStart w:id="78" w:name="_Toc175377478"/>
      <w:bookmarkStart w:id="79" w:name="_Toc175470375"/>
      <w:bookmarkStart w:id="80" w:name="_Toc501716676"/>
      <w:bookmarkStart w:id="81" w:name="_Toc110432963"/>
      <w:r w:rsidRPr="00B97E4C">
        <w:t xml:space="preserve">Section 103 – Award and Execution of </w:t>
      </w:r>
      <w:bookmarkEnd w:id="76"/>
      <w:bookmarkEnd w:id="77"/>
      <w:bookmarkEnd w:id="78"/>
      <w:bookmarkEnd w:id="79"/>
      <w:r w:rsidRPr="00B97E4C">
        <w:t>Contract</w:t>
      </w:r>
      <w:bookmarkEnd w:id="80"/>
      <w:bookmarkEnd w:id="81"/>
    </w:p>
    <w:p w14:paraId="214B6177" w14:textId="4C60AD9C" w:rsidR="00EA37FC" w:rsidRPr="00B97E4C" w:rsidRDefault="00902131" w:rsidP="00EA37FC">
      <w:pPr>
        <w:pStyle w:val="00000Subsection"/>
      </w:pPr>
      <w:bookmarkStart w:id="82" w:name="_Toc159593386"/>
      <w:bookmarkStart w:id="83" w:name="_Toc171910955"/>
      <w:bookmarkStart w:id="84" w:name="_Toc175377479"/>
      <w:bookmarkStart w:id="85" w:name="_Toc175470376"/>
      <w:bookmarkStart w:id="86" w:name="_Toc501716677"/>
      <w:bookmarkStart w:id="87" w:name="_Toc142472929"/>
      <w:r w:rsidRPr="00B97E4C">
        <w:t>103.01 AWARD</w:t>
      </w:r>
      <w:r w:rsidR="00EA37FC" w:rsidRPr="00B97E4C">
        <w:t xml:space="preserve"> of Contract</w:t>
      </w:r>
      <w:bookmarkEnd w:id="82"/>
      <w:bookmarkEnd w:id="83"/>
      <w:bookmarkEnd w:id="84"/>
      <w:bookmarkEnd w:id="85"/>
      <w:bookmarkEnd w:id="86"/>
      <w:bookmarkEnd w:id="87"/>
    </w:p>
    <w:p w14:paraId="4804839F" w14:textId="427B54CE" w:rsidR="00EA37FC" w:rsidRPr="00CD43AB" w:rsidRDefault="00EA37FC" w:rsidP="00EA37FC">
      <w:pPr>
        <w:pStyle w:val="HiddenTextSpec"/>
      </w:pPr>
      <w:r w:rsidRPr="00CD43AB">
        <w:t>1**************************************************************************************************************************1</w:t>
      </w:r>
    </w:p>
    <w:p w14:paraId="703A352A" w14:textId="79555909" w:rsidR="00EA37FC" w:rsidRDefault="00EA37FC" w:rsidP="00EA37FC">
      <w:pPr>
        <w:pStyle w:val="HiddenTextSpec"/>
      </w:pPr>
      <w:r w:rsidRPr="00CD43AB">
        <w:rPr>
          <w:rFonts w:cs="Arial"/>
        </w:rPr>
        <w:lastRenderedPageBreak/>
        <w:t>BDC2</w:t>
      </w:r>
      <w:r>
        <w:rPr>
          <w:rFonts w:cs="Arial"/>
        </w:rPr>
        <w:t>3</w:t>
      </w:r>
      <w:r w:rsidRPr="00CD43AB">
        <w:rPr>
          <w:rFonts w:cs="Arial"/>
        </w:rPr>
        <w:t>S</w:t>
      </w:r>
      <w:r w:rsidRPr="00CD43AB">
        <w:t>-</w:t>
      </w:r>
      <w:r>
        <w:t>13</w:t>
      </w:r>
      <w:r w:rsidRPr="00CD43AB">
        <w:t xml:space="preserve"> dated </w:t>
      </w:r>
      <w:r>
        <w:t>Oct 23, 2023</w:t>
      </w:r>
    </w:p>
    <w:p w14:paraId="0217E756" w14:textId="77777777" w:rsidR="000F4869" w:rsidRDefault="006D4934" w:rsidP="006D4934">
      <w:pPr>
        <w:pStyle w:val="Paragraph"/>
        <w:rPr>
          <w:vanish/>
          <w:color w:val="FF0000"/>
        </w:rPr>
      </w:pPr>
      <w:r w:rsidRPr="0066726C">
        <w:rPr>
          <w:vanish/>
          <w:color w:val="FF0000"/>
        </w:rPr>
        <w:t>FOR LOCAL AID PROJECTS</w:t>
      </w:r>
    </w:p>
    <w:p w14:paraId="6D2840F9" w14:textId="77777777" w:rsidR="000F4869" w:rsidRDefault="000F4869" w:rsidP="006D4934">
      <w:pPr>
        <w:pStyle w:val="Paragraph"/>
        <w:rPr>
          <w:vanish/>
          <w:color w:val="FF0000"/>
        </w:rPr>
      </w:pPr>
    </w:p>
    <w:p w14:paraId="0627F469" w14:textId="77777777" w:rsidR="000F4869" w:rsidRDefault="000F4869" w:rsidP="006D4934">
      <w:pPr>
        <w:pStyle w:val="Paragraph"/>
        <w:rPr>
          <w:vanish/>
          <w:color w:val="FF0000"/>
        </w:rPr>
      </w:pPr>
    </w:p>
    <w:p w14:paraId="190FFEE6" w14:textId="4A5DA8F7" w:rsidR="006D4934" w:rsidRPr="0066726C" w:rsidRDefault="006D4934" w:rsidP="006D4934">
      <w:pPr>
        <w:pStyle w:val="Paragraph"/>
        <w:rPr>
          <w:vanish/>
          <w:color w:val="FF0000"/>
        </w:rPr>
      </w:pPr>
      <w:r w:rsidRPr="0066726C">
        <w:rPr>
          <w:vanish/>
          <w:color w:val="FF0000"/>
        </w:rPr>
        <w:t xml:space="preserve"> THE FOLLOWING CAN BE DELETED IF </w:t>
      </w:r>
      <w:r w:rsidR="006C4483">
        <w:rPr>
          <w:vanish/>
          <w:color w:val="FF0000"/>
        </w:rPr>
        <w:t xml:space="preserve">THE </w:t>
      </w:r>
      <w:r w:rsidRPr="0066726C">
        <w:rPr>
          <w:vanish/>
          <w:color w:val="FF0000"/>
        </w:rPr>
        <w:t>LPA DOES NOT POST AWARD INFORMATION ON THE LPA’S WEBSITE.</w:t>
      </w:r>
    </w:p>
    <w:p w14:paraId="745D9FEF" w14:textId="77777777" w:rsidR="006D4934" w:rsidRDefault="006D4934" w:rsidP="00EA37FC">
      <w:pPr>
        <w:pStyle w:val="Instruction"/>
      </w:pPr>
    </w:p>
    <w:p w14:paraId="4E5C2D93" w14:textId="650E65A0" w:rsidR="00EA37FC" w:rsidRDefault="00EA37FC" w:rsidP="00EA37FC">
      <w:pPr>
        <w:pStyle w:val="Instruction"/>
      </w:pPr>
      <w:r w:rsidRPr="0039351A">
        <w:t>the</w:t>
      </w:r>
      <w:r w:rsidRPr="00C17DD7">
        <w:t xml:space="preserve"> following is added:</w:t>
      </w:r>
    </w:p>
    <w:p w14:paraId="19FAE0AC" w14:textId="77777777" w:rsidR="00723DA3" w:rsidRDefault="00EA37FC" w:rsidP="00EA37FC">
      <w:pPr>
        <w:pStyle w:val="Paragraph"/>
      </w:pPr>
      <w:r w:rsidRPr="00294774">
        <w:t>The</w:t>
      </w:r>
      <w:r w:rsidRPr="00B22FD0">
        <w:t xml:space="preserve"> Department will post public announcement of </w:t>
      </w:r>
      <w:proofErr w:type="gramStart"/>
      <w:r w:rsidRPr="00B22FD0">
        <w:t>award</w:t>
      </w:r>
      <w:proofErr w:type="gramEnd"/>
      <w:r w:rsidRPr="00B22FD0">
        <w:t xml:space="preserve"> on the Department’s website at</w:t>
      </w:r>
    </w:p>
    <w:p w14:paraId="64516B2A" w14:textId="21E48991" w:rsidR="00EA37FC" w:rsidRPr="00B742C5" w:rsidRDefault="00F93F87" w:rsidP="00EA37FC">
      <w:pPr>
        <w:pStyle w:val="Paragraph"/>
        <w:rPr>
          <w:rStyle w:val="Hyperlink"/>
          <w:vanish/>
        </w:rPr>
      </w:pPr>
      <w:r w:rsidRPr="00B742C5">
        <w:rPr>
          <w:vanish/>
          <w:color w:val="FF0000"/>
        </w:rPr>
        <w:t>ADD LPA WEBSITE ADDRESS</w:t>
      </w:r>
      <w:r w:rsidR="00EA37FC" w:rsidRPr="00B742C5">
        <w:rPr>
          <w:vanish/>
          <w:color w:val="FF0000"/>
        </w:rPr>
        <w:t xml:space="preserve"> </w:t>
      </w:r>
    </w:p>
    <w:p w14:paraId="047DEBCD" w14:textId="77777777" w:rsidR="00F93F87" w:rsidRPr="009E701C" w:rsidRDefault="00F93F87" w:rsidP="00EA37FC">
      <w:pPr>
        <w:pStyle w:val="Paragraph"/>
        <w:rPr>
          <w:rStyle w:val="Hyperlink"/>
        </w:rPr>
      </w:pPr>
    </w:p>
    <w:p w14:paraId="2F6150FB" w14:textId="77777777" w:rsidR="00EA37FC" w:rsidRPr="00CD43AB" w:rsidRDefault="00EA37FC" w:rsidP="00EA37FC">
      <w:pPr>
        <w:pStyle w:val="HiddenTextSpec"/>
      </w:pPr>
      <w:r w:rsidRPr="00CD43AB">
        <w:t>1**************************************************************************************************************************1</w:t>
      </w:r>
    </w:p>
    <w:p w14:paraId="44054381" w14:textId="77777777" w:rsidR="0048102A" w:rsidRDefault="0043155C" w:rsidP="0043155C">
      <w:pPr>
        <w:pStyle w:val="00000Subsection"/>
        <w:rPr>
          <w:noProof/>
        </w:rPr>
      </w:pPr>
      <w:r w:rsidRPr="00B97E4C">
        <w:rPr>
          <w:noProof/>
        </w:rPr>
        <w:t>103.04  Execution of the Contract</w:t>
      </w:r>
      <w:r w:rsidR="001C617E">
        <w:rPr>
          <w:noProof/>
        </w:rPr>
        <w:t xml:space="preserve"> </w:t>
      </w:r>
    </w:p>
    <w:p w14:paraId="73572A0A" w14:textId="77777777" w:rsidR="00E63750" w:rsidRPr="00B742C5" w:rsidRDefault="00E63750" w:rsidP="00B742C5"/>
    <w:p w14:paraId="5793E3AB" w14:textId="00676EC4" w:rsidR="007B463D" w:rsidRPr="00B742C5" w:rsidRDefault="0048102A" w:rsidP="00B742C5">
      <w:r w:rsidRPr="00B742C5">
        <w:rPr>
          <w:noProof/>
          <w:vanish/>
          <w:color w:val="FF0000"/>
        </w:rPr>
        <w:t>FOR LOCAL AID PROJECTS DELETE THIS SECTION AND REPLACE WITH THE REQUIREMENTS OF THE</w:t>
      </w:r>
      <w:r w:rsidR="00A64713" w:rsidRPr="00B742C5">
        <w:rPr>
          <w:noProof/>
          <w:vanish/>
          <w:color w:val="FF0000"/>
        </w:rPr>
        <w:t xml:space="preserve"> </w:t>
      </w:r>
      <w:r w:rsidRPr="00B742C5">
        <w:rPr>
          <w:noProof/>
          <w:vanish/>
          <w:color w:val="FF0000"/>
        </w:rPr>
        <w:t>LPA</w:t>
      </w:r>
    </w:p>
    <w:p w14:paraId="34B921AE" w14:textId="77777777" w:rsidR="00A64713" w:rsidRPr="00221D41" w:rsidRDefault="00A64713" w:rsidP="00221D41"/>
    <w:p w14:paraId="7C17B8C1" w14:textId="07FDE399" w:rsidR="0043155C" w:rsidRPr="00CD43AB" w:rsidRDefault="00A64713" w:rsidP="0043155C">
      <w:pPr>
        <w:pStyle w:val="HiddenTextSpec"/>
      </w:pPr>
      <w:r>
        <w:t>1</w:t>
      </w:r>
      <w:r w:rsidR="0043155C" w:rsidRPr="00CD43AB">
        <w:t>******************************************************************************************************************</w:t>
      </w:r>
    </w:p>
    <w:bookmarkEnd w:id="51"/>
    <w:bookmarkEnd w:id="52"/>
    <w:bookmarkEnd w:id="53"/>
    <w:bookmarkEnd w:id="54"/>
    <w:bookmarkEnd w:id="55"/>
    <w:bookmarkEnd w:id="56"/>
    <w:p w14:paraId="3BD2FB4B" w14:textId="77777777" w:rsidR="007C78E0" w:rsidRPr="00B97E4C" w:rsidRDefault="007C78E0" w:rsidP="007C78E0">
      <w:pPr>
        <w:pStyle w:val="000Section"/>
      </w:pPr>
      <w:r w:rsidRPr="00B97E4C">
        <w:t>Section 104 – Scope of Work</w:t>
      </w:r>
    </w:p>
    <w:p w14:paraId="27FF3B4C" w14:textId="77777777" w:rsidR="007C78E0" w:rsidRDefault="007C78E0" w:rsidP="007C78E0">
      <w:pPr>
        <w:pStyle w:val="00000Subsection"/>
      </w:pPr>
      <w:bookmarkStart w:id="88" w:name="_Toc159593395"/>
      <w:bookmarkStart w:id="89" w:name="_Toc171910964"/>
      <w:bookmarkStart w:id="90" w:name="_Toc175377488"/>
      <w:bookmarkStart w:id="91" w:name="_Toc175470385"/>
      <w:bookmarkStart w:id="92" w:name="_Toc182749685"/>
      <w:proofErr w:type="gramStart"/>
      <w:r w:rsidRPr="00B97E4C">
        <w:t>104.02  Value</w:t>
      </w:r>
      <w:proofErr w:type="gramEnd"/>
      <w:r w:rsidRPr="00B97E4C">
        <w:t xml:space="preserve"> Engineering</w:t>
      </w:r>
      <w:bookmarkEnd w:id="88"/>
      <w:bookmarkEnd w:id="89"/>
      <w:bookmarkEnd w:id="90"/>
      <w:bookmarkEnd w:id="91"/>
      <w:bookmarkEnd w:id="92"/>
    </w:p>
    <w:p w14:paraId="05929E4A" w14:textId="77777777" w:rsidR="007C78E0" w:rsidRPr="00CD43AB" w:rsidRDefault="007C78E0" w:rsidP="007C78E0">
      <w:pPr>
        <w:pStyle w:val="HiddenTextSpec"/>
      </w:pPr>
      <w:r w:rsidRPr="00CD43AB">
        <w:t>1**************************************************************************************************************************1</w:t>
      </w:r>
    </w:p>
    <w:p w14:paraId="64CF41E4" w14:textId="77777777" w:rsidR="007C78E0" w:rsidRDefault="007C78E0" w:rsidP="007C78E0">
      <w:pPr>
        <w:pStyle w:val="HiddenTextSpec"/>
      </w:pPr>
      <w:r w:rsidRPr="00CD43AB">
        <w:rPr>
          <w:rFonts w:cs="Arial"/>
        </w:rPr>
        <w:t>BDC2</w:t>
      </w:r>
      <w:r>
        <w:rPr>
          <w:rFonts w:cs="Arial"/>
        </w:rPr>
        <w:t>5</w:t>
      </w:r>
      <w:r w:rsidRPr="00CD43AB">
        <w:rPr>
          <w:rFonts w:cs="Arial"/>
        </w:rPr>
        <w:t>S</w:t>
      </w:r>
      <w:r w:rsidRPr="00CD43AB">
        <w:t>-</w:t>
      </w:r>
      <w:r>
        <w:t>21</w:t>
      </w:r>
      <w:r w:rsidRPr="00CD43AB">
        <w:t xml:space="preserve"> dated </w:t>
      </w:r>
      <w:r>
        <w:t>MAR</w:t>
      </w:r>
      <w:r w:rsidRPr="00CD43AB">
        <w:t xml:space="preserve"> </w:t>
      </w:r>
      <w:r>
        <w:t>24</w:t>
      </w:r>
      <w:r w:rsidRPr="00CD43AB">
        <w:t>, 202</w:t>
      </w:r>
      <w:r>
        <w:t>6</w:t>
      </w:r>
    </w:p>
    <w:p w14:paraId="7E1FACD4" w14:textId="77777777" w:rsidR="007C78E0" w:rsidRDefault="007C78E0" w:rsidP="007C78E0">
      <w:pPr>
        <w:pStyle w:val="Instruction"/>
      </w:pPr>
    </w:p>
    <w:p w14:paraId="20363B87" w14:textId="77777777" w:rsidR="007C78E0" w:rsidRPr="004D3954" w:rsidRDefault="007C78E0" w:rsidP="007C78E0">
      <w:pPr>
        <w:pStyle w:val="Instruction"/>
      </w:pPr>
      <w:r w:rsidRPr="004D3954">
        <w:t>THE SUBSECTION IS CHANGED TO:</w:t>
      </w:r>
    </w:p>
    <w:p w14:paraId="5B965CEB" w14:textId="77777777" w:rsidR="007C78E0" w:rsidRDefault="007C78E0" w:rsidP="007C78E0">
      <w:pPr>
        <w:pStyle w:val="00000Subsection"/>
      </w:pPr>
      <w:proofErr w:type="gramStart"/>
      <w:r w:rsidRPr="00B97E4C">
        <w:t>104.02  Value</w:t>
      </w:r>
      <w:proofErr w:type="gramEnd"/>
      <w:r w:rsidRPr="00B97E4C">
        <w:t xml:space="preserve"> Engineering</w:t>
      </w:r>
      <w:r>
        <w:t xml:space="preserve"> Change Proposal</w:t>
      </w:r>
    </w:p>
    <w:p w14:paraId="32778A06" w14:textId="77777777" w:rsidR="007C78E0" w:rsidRPr="00B97E4C" w:rsidRDefault="007C78E0" w:rsidP="007C78E0">
      <w:pPr>
        <w:pStyle w:val="0000000Subpart"/>
      </w:pPr>
      <w:proofErr w:type="gramStart"/>
      <w:r w:rsidRPr="00B97E4C">
        <w:t>104.02.01  Purpose</w:t>
      </w:r>
      <w:proofErr w:type="gramEnd"/>
      <w:r w:rsidRPr="00B97E4C">
        <w:t xml:space="preserve"> and Scope</w:t>
      </w:r>
    </w:p>
    <w:p w14:paraId="2EF6DC2D" w14:textId="77777777" w:rsidR="007C78E0" w:rsidRPr="00176700" w:rsidRDefault="007C78E0" w:rsidP="007C78E0">
      <w:pPr>
        <w:pStyle w:val="Paragraph"/>
      </w:pPr>
      <w:r w:rsidRPr="00176700">
        <w:t xml:space="preserve">The intent of Value Engineering Change Proposal (VECP) is to promote Contractor innovation, for which the Department will share with the Contractor 50 percent of the value of cost savings generated </w:t>
      </w:r>
      <w:proofErr w:type="gramStart"/>
      <w:r w:rsidRPr="00176700">
        <w:t>as a result of</w:t>
      </w:r>
      <w:proofErr w:type="gramEnd"/>
      <w:r w:rsidRPr="00176700">
        <w:t xml:space="preserve"> a </w:t>
      </w:r>
      <w:proofErr w:type="gramStart"/>
      <w:r w:rsidRPr="00176700">
        <w:t>Department</w:t>
      </w:r>
      <w:proofErr w:type="gramEnd"/>
      <w:r w:rsidRPr="00176700">
        <w:t xml:space="preserve"> approved VECP.</w:t>
      </w:r>
    </w:p>
    <w:p w14:paraId="4F697593" w14:textId="77777777" w:rsidR="007C78E0" w:rsidRPr="00176700" w:rsidRDefault="007C78E0" w:rsidP="007C78E0">
      <w:pPr>
        <w:pStyle w:val="Paragraph"/>
      </w:pPr>
      <w:r w:rsidRPr="00176700">
        <w:t xml:space="preserve">The Department will only consider VECPs that produce </w:t>
      </w:r>
      <w:proofErr w:type="gramStart"/>
      <w:r w:rsidRPr="00176700">
        <w:t>a cost</w:t>
      </w:r>
      <w:proofErr w:type="gramEnd"/>
      <w:r w:rsidRPr="00176700">
        <w:t xml:space="preserve"> savings to the Department without, in the sole judgment of the Department, impairing essential functions or characteristics of the Project.  Essential functions that cannot be adversely impacted include, but are not limited to, safety, service life, economy of operation, ease of maintenance, environmental compliance, and desired appearance.  The Department will not consider VECPs that change the Project’s original design criteria, merely eliminate work, are based on an unknown factor, do not show a cost savings; or extend Contract Time.</w:t>
      </w:r>
    </w:p>
    <w:p w14:paraId="1BD07055" w14:textId="77777777" w:rsidR="007C78E0" w:rsidRDefault="007C78E0" w:rsidP="007C78E0">
      <w:pPr>
        <w:pStyle w:val="HiddenTextSpec"/>
      </w:pPr>
      <w:r w:rsidRPr="003C1CDE">
        <w:t>2**************************************************************************************2</w:t>
      </w:r>
    </w:p>
    <w:p w14:paraId="26721DE2" w14:textId="77777777" w:rsidR="007C78E0" w:rsidRPr="00E93BDB" w:rsidRDefault="007C78E0" w:rsidP="007C78E0">
      <w:pPr>
        <w:pStyle w:val="HiddenTextSpec"/>
      </w:pPr>
    </w:p>
    <w:p w14:paraId="02F13901" w14:textId="77777777" w:rsidR="007C78E0" w:rsidRPr="00EC2125" w:rsidRDefault="007C78E0" w:rsidP="007C78E0">
      <w:pPr>
        <w:pStyle w:val="HiddenTextSpec"/>
      </w:pPr>
      <w:r w:rsidRPr="00E93BDB">
        <w:t>INCLUDE THE FOLLOWING LIST OF VE</w:t>
      </w:r>
      <w:r>
        <w:t xml:space="preserve">CPs </w:t>
      </w:r>
      <w:r w:rsidRPr="00E93BDB">
        <w:t>THE DEPARTMENT WILL NOT CONSIDER</w:t>
      </w:r>
      <w:r>
        <w:t>,</w:t>
      </w:r>
      <w:r w:rsidRPr="00E93BDB">
        <w:t xml:space="preserve"> </w:t>
      </w:r>
      <w:r>
        <w:t>otherwise delete</w:t>
      </w:r>
    </w:p>
    <w:p w14:paraId="7B247CEE" w14:textId="77777777" w:rsidR="007C78E0" w:rsidRPr="00E93BDB" w:rsidRDefault="007C78E0" w:rsidP="007C78E0">
      <w:pPr>
        <w:pStyle w:val="HiddenTextSpec"/>
      </w:pPr>
    </w:p>
    <w:p w14:paraId="41D99EB0" w14:textId="77777777" w:rsidR="007C78E0" w:rsidRDefault="007C78E0" w:rsidP="007C78E0">
      <w:pPr>
        <w:pStyle w:val="HiddenTextSpec"/>
        <w:rPr>
          <w:b/>
        </w:rPr>
      </w:pPr>
      <w:r w:rsidRPr="000671B9">
        <w:rPr>
          <w:b/>
        </w:rPr>
        <w:t>SME CONTACT – PROJECT MANAGER</w:t>
      </w:r>
    </w:p>
    <w:p w14:paraId="54A9A9D1" w14:textId="77777777" w:rsidR="007C78E0" w:rsidRPr="00316B36" w:rsidRDefault="007C78E0" w:rsidP="007C78E0">
      <w:pPr>
        <w:pStyle w:val="HiddenTextSpec"/>
        <w:rPr>
          <w:b/>
        </w:rPr>
      </w:pPr>
    </w:p>
    <w:p w14:paraId="0BE495A3" w14:textId="77777777" w:rsidR="007C78E0" w:rsidRPr="00DF25F1" w:rsidRDefault="007C78E0" w:rsidP="007C78E0">
      <w:pPr>
        <w:pStyle w:val="Paragraph"/>
      </w:pPr>
      <w:r w:rsidRPr="00DF25F1">
        <w:t>The Department will not consider the following as VECPs:</w:t>
      </w:r>
    </w:p>
    <w:p w14:paraId="5B4D5878" w14:textId="77777777" w:rsidR="007C78E0" w:rsidRDefault="007C78E0" w:rsidP="007C78E0">
      <w:pPr>
        <w:pStyle w:val="HiddenTextSpec"/>
      </w:pPr>
      <w:r w:rsidRPr="003C1CDE">
        <w:t>2**************************************************************************************2</w:t>
      </w:r>
    </w:p>
    <w:p w14:paraId="4147CDA8" w14:textId="77777777" w:rsidR="007C78E0" w:rsidRPr="00342CBA" w:rsidRDefault="007C78E0" w:rsidP="007C78E0">
      <w:pPr>
        <w:pStyle w:val="0000000Subpart"/>
      </w:pPr>
      <w:bookmarkStart w:id="93" w:name="_Toc159593397"/>
      <w:bookmarkStart w:id="94" w:name="_Toc171910966"/>
      <w:bookmarkStart w:id="95" w:name="_Toc175377490"/>
      <w:bookmarkStart w:id="96" w:name="_Toc175470387"/>
      <w:bookmarkStart w:id="97" w:name="_Toc501716688"/>
      <w:bookmarkStart w:id="98" w:name="_Toc211854214"/>
      <w:proofErr w:type="gramStart"/>
      <w:r w:rsidRPr="00342CBA">
        <w:lastRenderedPageBreak/>
        <w:t>104.02.02  Conditions</w:t>
      </w:r>
      <w:bookmarkEnd w:id="93"/>
      <w:bookmarkEnd w:id="94"/>
      <w:bookmarkEnd w:id="95"/>
      <w:bookmarkEnd w:id="96"/>
      <w:bookmarkEnd w:id="97"/>
      <w:bookmarkEnd w:id="98"/>
      <w:proofErr w:type="gramEnd"/>
    </w:p>
    <w:p w14:paraId="7AA98C9B" w14:textId="77777777" w:rsidR="007C78E0" w:rsidRPr="00E945EA" w:rsidRDefault="007C78E0" w:rsidP="007C78E0">
      <w:pPr>
        <w:pStyle w:val="Paragraph"/>
      </w:pPr>
      <w:r w:rsidRPr="00E945EA">
        <w:t>The Department will consider VECPs only after Award of the Contract and only in accordance with the following terms and conditions:</w:t>
      </w:r>
    </w:p>
    <w:p w14:paraId="558409B2" w14:textId="77777777" w:rsidR="007C78E0" w:rsidRPr="00AA125A" w:rsidRDefault="007C78E0" w:rsidP="007C78E0">
      <w:pPr>
        <w:pStyle w:val="List0indent"/>
      </w:pPr>
      <w:r w:rsidRPr="00AA125A">
        <w:t>1.</w:t>
      </w:r>
      <w:r w:rsidRPr="00AA125A">
        <w:tab/>
        <w:t>If the Department rejects a VE</w:t>
      </w:r>
      <w:r>
        <w:t>CP</w:t>
      </w:r>
      <w:r w:rsidRPr="00AA125A">
        <w:t xml:space="preserve"> during any step of the process, the Contractor is required to complete the Work as specified in the Contract.  The Contractor recognizes that the Department has the right to reject VE</w:t>
      </w:r>
      <w:r>
        <w:t>CPs</w:t>
      </w:r>
      <w:r w:rsidRPr="00761531">
        <w:t xml:space="preserve"> </w:t>
      </w:r>
      <w:r w:rsidRPr="00AA125A">
        <w:t>and cannot base its bid on the anticipated approval of a VE</w:t>
      </w:r>
      <w:r>
        <w:t>CP</w:t>
      </w:r>
      <w:r w:rsidRPr="00AA125A">
        <w:t>.</w:t>
      </w:r>
    </w:p>
    <w:p w14:paraId="4574E760" w14:textId="77777777" w:rsidR="007C78E0" w:rsidRPr="00AA125A" w:rsidRDefault="007C78E0" w:rsidP="007C78E0">
      <w:pPr>
        <w:pStyle w:val="List0indent"/>
      </w:pPr>
      <w:r w:rsidRPr="00AA125A">
        <w:t>2.</w:t>
      </w:r>
      <w:r w:rsidRPr="00AA125A">
        <w:tab/>
        <w:t>All VE</w:t>
      </w:r>
      <w:r>
        <w:t>CPs</w:t>
      </w:r>
      <w:r w:rsidRPr="00AA125A">
        <w:t>, approved or not approved by the Department for use in the Contract, apply only to the ongoing Contract or Contracts referenced in the VE</w:t>
      </w:r>
      <w:r>
        <w:t>CP</w:t>
      </w:r>
      <w:r w:rsidRPr="00AA125A">
        <w:t>.  The VE</w:t>
      </w:r>
      <w:r>
        <w:t>CPs</w:t>
      </w:r>
      <w:r w:rsidRPr="00AA125A">
        <w:t xml:space="preserve"> shall become the property of the Department and shall contain no restrictions imposed by the Contractor on their use or disclosure.  The Department will have the right to use, duplicate, and disclose in whole or in part any data necessary to use the VE</w:t>
      </w:r>
      <w:r>
        <w:t>CP</w:t>
      </w:r>
      <w:r w:rsidRPr="00AA125A">
        <w:t>.  The Department retains the right to use any accepted VE</w:t>
      </w:r>
      <w:r>
        <w:t>CP</w:t>
      </w:r>
      <w:r w:rsidRPr="00AA125A">
        <w:t xml:space="preserve"> or part thereof on any other or subsequent project without any obligation to the Contractor.  This provision is not intended to deny rights provided by law with respect to patented materials or processes.</w:t>
      </w:r>
    </w:p>
    <w:p w14:paraId="30DD356D" w14:textId="77777777" w:rsidR="007C78E0" w:rsidRPr="00AA125A" w:rsidRDefault="007C78E0" w:rsidP="007C78E0">
      <w:pPr>
        <w:pStyle w:val="List0indent"/>
      </w:pPr>
      <w:r w:rsidRPr="00AA125A">
        <w:t>3.</w:t>
      </w:r>
      <w:r w:rsidRPr="00AA125A">
        <w:tab/>
        <w:t>If the Department already has under consideration certain revisions to the Contract that are subsequently incorporated in a VE</w:t>
      </w:r>
      <w:r>
        <w:t>CP</w:t>
      </w:r>
      <w:r w:rsidRPr="00AA125A">
        <w:t>, the Department will reject the Contractor’s VE</w:t>
      </w:r>
      <w:r>
        <w:t>CP</w:t>
      </w:r>
      <w:r w:rsidRPr="00AA125A">
        <w:t xml:space="preserve"> and has the right to proceed with such revisions without obligation to the Contractor.</w:t>
      </w:r>
    </w:p>
    <w:p w14:paraId="3157717D" w14:textId="77777777" w:rsidR="007C78E0" w:rsidRPr="00AA125A" w:rsidRDefault="007C78E0" w:rsidP="007C78E0">
      <w:pPr>
        <w:pStyle w:val="List0indent"/>
      </w:pPr>
      <w:r w:rsidRPr="00AA125A">
        <w:t>4.</w:t>
      </w:r>
      <w:r w:rsidRPr="00AA125A">
        <w:tab/>
        <w:t>The RE will determine whether a VE</w:t>
      </w:r>
      <w:r>
        <w:t>CP</w:t>
      </w:r>
      <w:r w:rsidRPr="00AA125A">
        <w:t xml:space="preserve"> qualifies for consideration and evaluation by the Department, including whether the savings generated by the VE</w:t>
      </w:r>
      <w:r>
        <w:t>CP</w:t>
      </w:r>
      <w:r w:rsidRPr="00AA125A">
        <w:t xml:space="preserve"> are sufficient to warrant review and processing.  The Department may still reject </w:t>
      </w:r>
      <w:proofErr w:type="gramStart"/>
      <w:r w:rsidRPr="00AA125A">
        <w:t>a final</w:t>
      </w:r>
      <w:proofErr w:type="gramEnd"/>
      <w:r w:rsidRPr="00AA125A">
        <w:t xml:space="preserve"> VE</w:t>
      </w:r>
      <w:r>
        <w:t>CP</w:t>
      </w:r>
      <w:r w:rsidRPr="00AA125A">
        <w:t xml:space="preserve"> after approval of the initial VE</w:t>
      </w:r>
      <w:r>
        <w:t>CP</w:t>
      </w:r>
      <w:r w:rsidRPr="00AA125A">
        <w:t>.</w:t>
      </w:r>
    </w:p>
    <w:p w14:paraId="02A9888E" w14:textId="77777777" w:rsidR="007C78E0" w:rsidRPr="00AA125A" w:rsidRDefault="007C78E0" w:rsidP="007C78E0">
      <w:pPr>
        <w:pStyle w:val="List0indent"/>
      </w:pPr>
      <w:r w:rsidRPr="00AA125A">
        <w:t>5.</w:t>
      </w:r>
      <w:r w:rsidRPr="00AA125A">
        <w:tab/>
        <w:t>The RE has the right to reject all or any portion of work performed according to an approved VE</w:t>
      </w:r>
      <w:r>
        <w:t>CP</w:t>
      </w:r>
      <w:r w:rsidRPr="00761531">
        <w:t xml:space="preserve"> </w:t>
      </w:r>
      <w:r w:rsidRPr="00AA125A">
        <w:t>if the RE determines that results do not meet the requirements of the VE</w:t>
      </w:r>
      <w:r>
        <w:t>CP</w:t>
      </w:r>
      <w:r w:rsidRPr="00AA125A">
        <w:t xml:space="preserve"> or the Contract.  The RE has the right to direct the removal of such rejected work and require the Contractor to proceed according to the original Contract.  If the Contractor is directed to proceed according to the original Contract, the Department will not make payment for the rejected work performed under the VE</w:t>
      </w:r>
      <w:r>
        <w:t>CP</w:t>
      </w:r>
      <w:r w:rsidRPr="00AA125A">
        <w:t>, or for its removal.  The Contractor is responsible for the consequential costs arising from the rejected work to complete the work as proposed under the original Contract, including the cost to Others.</w:t>
      </w:r>
    </w:p>
    <w:p w14:paraId="3CE84F48" w14:textId="77777777" w:rsidR="007C78E0" w:rsidRPr="00AA125A" w:rsidRDefault="007C78E0" w:rsidP="007C78E0">
      <w:pPr>
        <w:pStyle w:val="List0indent"/>
      </w:pPr>
      <w:r w:rsidRPr="00AA125A">
        <w:t>6.</w:t>
      </w:r>
      <w:r w:rsidRPr="00AA125A">
        <w:tab/>
        <w:t>The Contractor may only submit VE</w:t>
      </w:r>
      <w:r>
        <w:t>CPs</w:t>
      </w:r>
      <w:r w:rsidRPr="00AA125A">
        <w:t xml:space="preserve"> based on Items scheduled to be performed by the Contractor.  The Department will not consider anticipated cost savings based on revisions to utility relocations or other work to be performed by Others.  The Contractor is responsible to obtain the concurrence of Utilities, property owners, governing bodies, and agencies for any work affected by the VE</w:t>
      </w:r>
      <w:r>
        <w:t>CP</w:t>
      </w:r>
      <w:r w:rsidRPr="00AA125A">
        <w:t>.  The Department has the right to reject VE</w:t>
      </w:r>
      <w:r>
        <w:t>CPs</w:t>
      </w:r>
      <w:r w:rsidRPr="00AA125A">
        <w:t xml:space="preserve"> that may increase the time or cost of work done by Others.</w:t>
      </w:r>
    </w:p>
    <w:p w14:paraId="373650A1" w14:textId="77777777" w:rsidR="007C78E0" w:rsidRPr="00AA125A" w:rsidRDefault="007C78E0" w:rsidP="007C78E0">
      <w:pPr>
        <w:pStyle w:val="List0indent"/>
      </w:pPr>
      <w:r w:rsidRPr="00AA125A">
        <w:t>7.</w:t>
      </w:r>
      <w:r w:rsidRPr="00AA125A">
        <w:tab/>
        <w:t>In calculating the value of cost savings, the Department has the right to disregard the Contract bid prices, if such prices do not represent the value of the work to be performed or to be deleted, and has the right to calculate the savings based on reasonable costs for such work.</w:t>
      </w:r>
    </w:p>
    <w:p w14:paraId="39C0084E" w14:textId="77777777" w:rsidR="007C78E0" w:rsidRPr="00AA125A" w:rsidRDefault="007C78E0" w:rsidP="007C78E0">
      <w:pPr>
        <w:pStyle w:val="List0indent"/>
      </w:pPr>
      <w:r w:rsidRPr="00AA125A">
        <w:t>8.</w:t>
      </w:r>
      <w:r w:rsidRPr="00AA125A">
        <w:tab/>
        <w:t>Ensure that VE</w:t>
      </w:r>
      <w:r>
        <w:t>CPs</w:t>
      </w:r>
      <w:r w:rsidRPr="00AA125A">
        <w:t xml:space="preserve"> are designed according to the Department design manuals and other Department standards for the proposed work.</w:t>
      </w:r>
    </w:p>
    <w:p w14:paraId="170B6DAF" w14:textId="77777777" w:rsidR="007C78E0" w:rsidRPr="00AA125A" w:rsidRDefault="007C78E0" w:rsidP="007C78E0">
      <w:pPr>
        <w:pStyle w:val="List0indent"/>
      </w:pPr>
      <w:r w:rsidRPr="00AA125A">
        <w:t>9.</w:t>
      </w:r>
      <w:r w:rsidRPr="00AA125A">
        <w:tab/>
        <w:t>If additional information is needed to evaluate VE</w:t>
      </w:r>
      <w:r>
        <w:t>CPs</w:t>
      </w:r>
      <w:r w:rsidRPr="00AA125A">
        <w:t xml:space="preserve">, provide this information in the Department specified </w:t>
      </w:r>
      <w:proofErr w:type="gramStart"/>
      <w:r w:rsidRPr="00AA125A">
        <w:t>time period</w:t>
      </w:r>
      <w:proofErr w:type="gramEnd"/>
      <w:r w:rsidRPr="00AA125A">
        <w:t>, otherwise the Department will reject the VE</w:t>
      </w:r>
      <w:r>
        <w:t>CP</w:t>
      </w:r>
      <w:r w:rsidRPr="00AA125A">
        <w:t xml:space="preserve">.  Additional information may </w:t>
      </w:r>
      <w:proofErr w:type="gramStart"/>
      <w:r w:rsidRPr="00AA125A">
        <w:t>include,</w:t>
      </w:r>
      <w:proofErr w:type="gramEnd"/>
      <w:r w:rsidRPr="00AA125A">
        <w:t xml:space="preserve"> where design changes are proposed, results of field investigations and surveys, design computations, and field change sheets.</w:t>
      </w:r>
    </w:p>
    <w:p w14:paraId="2C7B81C8" w14:textId="77777777" w:rsidR="007C78E0" w:rsidRPr="00AA125A" w:rsidRDefault="007C78E0" w:rsidP="007C78E0">
      <w:pPr>
        <w:pStyle w:val="List0indent"/>
      </w:pPr>
      <w:r w:rsidRPr="00AA125A">
        <w:t>10.</w:t>
      </w:r>
      <w:r w:rsidRPr="00AA125A">
        <w:tab/>
        <w:t xml:space="preserve">The Department will not deduct the Department’s costs for </w:t>
      </w:r>
      <w:proofErr w:type="gramStart"/>
      <w:r w:rsidRPr="00AA125A">
        <w:t>review</w:t>
      </w:r>
      <w:proofErr w:type="gramEnd"/>
      <w:r w:rsidRPr="00AA125A">
        <w:t xml:space="preserve"> and processing of the VE</w:t>
      </w:r>
      <w:r>
        <w:t>CP</w:t>
      </w:r>
      <w:r w:rsidRPr="00AA125A">
        <w:t xml:space="preserve"> from the cost savings.</w:t>
      </w:r>
    </w:p>
    <w:p w14:paraId="192E99C5" w14:textId="77777777" w:rsidR="007C78E0" w:rsidRPr="00AA125A" w:rsidRDefault="007C78E0" w:rsidP="007C78E0">
      <w:pPr>
        <w:pStyle w:val="List0indent"/>
      </w:pPr>
      <w:r w:rsidRPr="00AA125A">
        <w:t>11.</w:t>
      </w:r>
      <w:r w:rsidRPr="00AA125A">
        <w:tab/>
        <w:t>The Department will not make payment for the Contractor’s costs for development and submission of the VE</w:t>
      </w:r>
      <w:r>
        <w:t>CP</w:t>
      </w:r>
      <w:r w:rsidRPr="00AA125A">
        <w:t>.  The Contractor waives its right to claim for costs or delays incurred due to the Department’s review or rejection of a VE</w:t>
      </w:r>
      <w:r>
        <w:t>CP</w:t>
      </w:r>
      <w:r w:rsidRPr="00AA125A">
        <w:t>.  These costs include, but are not limited to, development costs, loss of anticipated profits, or increased material or labor costs resulting from delays in the review of such VE</w:t>
      </w:r>
      <w:r>
        <w:t>CP</w:t>
      </w:r>
      <w:r w:rsidRPr="00AA125A">
        <w:t>.</w:t>
      </w:r>
    </w:p>
    <w:p w14:paraId="2BCDD251" w14:textId="77777777" w:rsidR="007C78E0" w:rsidRPr="00AA125A" w:rsidRDefault="007C78E0" w:rsidP="007C78E0">
      <w:pPr>
        <w:pStyle w:val="List0indent"/>
      </w:pPr>
      <w:r w:rsidRPr="00AA125A">
        <w:t>12.</w:t>
      </w:r>
      <w:r w:rsidRPr="00AA125A">
        <w:tab/>
        <w:t>The Department will not use the value of cost savings for: additional vehicle operating and delay costs incurred by the traveling public, compared to normal operating conditions, resulting from the establishment of construction, maintenance, or rehabilitation work zones (road user costs), or for costs to oversee the Project (construction engineering costs).</w:t>
      </w:r>
    </w:p>
    <w:p w14:paraId="120A264D" w14:textId="77777777" w:rsidR="007C78E0" w:rsidRPr="00AA125A" w:rsidRDefault="007C78E0" w:rsidP="007C78E0">
      <w:pPr>
        <w:pStyle w:val="List0indent"/>
      </w:pPr>
      <w:r w:rsidRPr="00AA125A">
        <w:t>13.</w:t>
      </w:r>
      <w:r w:rsidRPr="00AA125A">
        <w:tab/>
        <w:t>The Contractor may submit VE</w:t>
      </w:r>
      <w:r>
        <w:t>CPs</w:t>
      </w:r>
      <w:r w:rsidRPr="00AA125A">
        <w:t xml:space="preserve"> for an approved subcontractor, </w:t>
      </w:r>
      <w:proofErr w:type="gramStart"/>
      <w:r w:rsidRPr="00AA125A">
        <w:t>provided that</w:t>
      </w:r>
      <w:proofErr w:type="gramEnd"/>
      <w:r w:rsidRPr="00AA125A">
        <w:t xml:space="preserve"> payment is made by the Department to the Contractor and that the terms of the payment to the subcontractor are satisfactorily negotiated and accepted before the proposal is submitted to the Department.  Submit revised agreements as specified in </w:t>
      </w:r>
      <w:hyperlink w:anchor="s108011" w:history="1">
        <w:r w:rsidRPr="00584B57">
          <w:t>108.01.1</w:t>
        </w:r>
      </w:hyperlink>
      <w:r w:rsidRPr="00AA125A">
        <w:t>.  Subcontractors may only submit a VE</w:t>
      </w:r>
      <w:r>
        <w:t>CP</w:t>
      </w:r>
      <w:r w:rsidRPr="00AA125A">
        <w:t xml:space="preserve"> through the Contractor.</w:t>
      </w:r>
    </w:p>
    <w:p w14:paraId="2A6C0648" w14:textId="77777777" w:rsidR="007C78E0" w:rsidRPr="00AA125A" w:rsidRDefault="007C78E0" w:rsidP="007C78E0">
      <w:pPr>
        <w:pStyle w:val="0000000Subpart"/>
      </w:pPr>
      <w:bookmarkStart w:id="99" w:name="_Toc159593398"/>
      <w:bookmarkStart w:id="100" w:name="_Toc171910967"/>
      <w:bookmarkStart w:id="101" w:name="_Toc175377491"/>
      <w:bookmarkStart w:id="102" w:name="_Toc175470388"/>
      <w:bookmarkStart w:id="103" w:name="_Toc501716689"/>
      <w:bookmarkStart w:id="104" w:name="_Toc211854215"/>
      <w:proofErr w:type="gramStart"/>
      <w:r w:rsidRPr="00AA125A">
        <w:lastRenderedPageBreak/>
        <w:t>104.02.03  Submittals</w:t>
      </w:r>
      <w:bookmarkEnd w:id="99"/>
      <w:bookmarkEnd w:id="100"/>
      <w:bookmarkEnd w:id="101"/>
      <w:bookmarkEnd w:id="102"/>
      <w:bookmarkEnd w:id="103"/>
      <w:bookmarkEnd w:id="104"/>
      <w:proofErr w:type="gramEnd"/>
    </w:p>
    <w:p w14:paraId="0D39B560" w14:textId="77777777" w:rsidR="007C78E0" w:rsidRPr="00FB6C07" w:rsidRDefault="007C78E0" w:rsidP="007C78E0">
      <w:pPr>
        <w:pStyle w:val="Paragraph"/>
      </w:pPr>
      <w:r w:rsidRPr="00FB6C07">
        <w:t>The Contractor may submit VECPs electronically.  With electronic submissions, submit the appropriate attachments and a printed copy.</w:t>
      </w:r>
    </w:p>
    <w:p w14:paraId="79EFE6B5" w14:textId="77777777" w:rsidR="007C78E0" w:rsidRPr="00AA3DD8" w:rsidRDefault="007C78E0" w:rsidP="007C78E0">
      <w:pPr>
        <w:pStyle w:val="Paragraph"/>
      </w:pPr>
      <w:r w:rsidRPr="00AA3DD8">
        <w:t>If the initial VECP is only submitted in printed form, provide at least 3 sets of documents.  If the final VECP is only submitted in printed form, the Department will designate the required number of sets of documents.</w:t>
      </w:r>
    </w:p>
    <w:p w14:paraId="0372AEDC" w14:textId="77777777" w:rsidR="007C78E0" w:rsidRPr="00BE1A06" w:rsidRDefault="007C78E0" w:rsidP="007C78E0">
      <w:pPr>
        <w:pStyle w:val="Paragraph"/>
      </w:pPr>
      <w:r w:rsidRPr="00BE1A06">
        <w:t>Submit initial and final VECPs as follows:</w:t>
      </w:r>
    </w:p>
    <w:p w14:paraId="61AAE032" w14:textId="77777777" w:rsidR="007C78E0" w:rsidRPr="00663B90" w:rsidRDefault="007C78E0" w:rsidP="007C78E0">
      <w:pPr>
        <w:pStyle w:val="11paragraph"/>
      </w:pPr>
      <w:r w:rsidRPr="00663B90">
        <w:rPr>
          <w:b/>
          <w:bCs/>
        </w:rPr>
        <w:t>1.</w:t>
      </w:r>
      <w:r w:rsidRPr="00AA125A">
        <w:tab/>
      </w:r>
      <w:r w:rsidRPr="00663B90">
        <w:rPr>
          <w:b/>
          <w:bCs/>
        </w:rPr>
        <w:t>Initial</w:t>
      </w:r>
      <w:r w:rsidRPr="00FC6586">
        <w:t xml:space="preserve"> </w:t>
      </w:r>
      <w:r w:rsidRPr="00663B90">
        <w:rPr>
          <w:b/>
          <w:bCs/>
        </w:rPr>
        <w:t>VECP</w:t>
      </w:r>
      <w:r w:rsidRPr="00627838">
        <w:t>.</w:t>
      </w:r>
      <w:r w:rsidRPr="000C057A">
        <w:t xml:space="preserve">  </w:t>
      </w:r>
      <w:r w:rsidRPr="00663B90">
        <w:t>Submit to the RE an initial VECP outlining the general technical concepts associated with the VECP and the estimated savings that will result.</w:t>
      </w:r>
    </w:p>
    <w:p w14:paraId="7367D9CB" w14:textId="77777777" w:rsidR="007C78E0" w:rsidRPr="00663B90" w:rsidRDefault="007C78E0" w:rsidP="007C78E0">
      <w:pPr>
        <w:pStyle w:val="12paragraph"/>
      </w:pPr>
      <w:r w:rsidRPr="00663B90">
        <w:t>The Department will review the initial VECP and, if found to be conceptually acceptable, will grant approval to submit a final VECP.  A finding of conceptual acceptability of the initial proposal in no way obligates the Department to approve the final VECP.</w:t>
      </w:r>
    </w:p>
    <w:p w14:paraId="721B35B5" w14:textId="77777777" w:rsidR="007C78E0" w:rsidRPr="007C6EB9" w:rsidRDefault="007C78E0" w:rsidP="007C78E0">
      <w:pPr>
        <w:pStyle w:val="11paragraph"/>
        <w:rPr>
          <w:b/>
          <w:bCs/>
        </w:rPr>
      </w:pPr>
      <w:r w:rsidRPr="00663B90">
        <w:rPr>
          <w:b/>
          <w:bCs/>
        </w:rPr>
        <w:t>2.</w:t>
      </w:r>
      <w:r w:rsidRPr="00663B90">
        <w:rPr>
          <w:b/>
          <w:bCs/>
        </w:rPr>
        <w:tab/>
        <w:t>Final VECP.</w:t>
      </w:r>
      <w:r w:rsidRPr="00AA125A">
        <w:t xml:space="preserve">  </w:t>
      </w:r>
      <w:r w:rsidRPr="007C6EB9">
        <w:rPr>
          <w:bCs/>
        </w:rPr>
        <w:t>The Department will consider a final VE</w:t>
      </w:r>
      <w:r>
        <w:rPr>
          <w:bCs/>
        </w:rPr>
        <w:t>CP</w:t>
      </w:r>
      <w:r w:rsidRPr="007C6EB9">
        <w:rPr>
          <w:bCs/>
        </w:rPr>
        <w:t xml:space="preserve"> only after the approval of the initial VE</w:t>
      </w:r>
      <w:r>
        <w:rPr>
          <w:bCs/>
        </w:rPr>
        <w:t>CP</w:t>
      </w:r>
      <w:r w:rsidRPr="007C6EB9">
        <w:rPr>
          <w:bCs/>
        </w:rPr>
        <w:t>.  With each final VE</w:t>
      </w:r>
      <w:r>
        <w:rPr>
          <w:bCs/>
        </w:rPr>
        <w:t>CP</w:t>
      </w:r>
      <w:r w:rsidRPr="007C6EB9">
        <w:rPr>
          <w:bCs/>
        </w:rPr>
        <w:t>, submit, at a minimum, to the RE the following information:</w:t>
      </w:r>
    </w:p>
    <w:p w14:paraId="18E84F6D" w14:textId="77777777" w:rsidR="007C78E0" w:rsidRPr="00AA125A" w:rsidRDefault="007C78E0" w:rsidP="007C78E0">
      <w:pPr>
        <w:pStyle w:val="List1indent"/>
      </w:pPr>
      <w:r w:rsidRPr="00AA125A">
        <w:t>a.</w:t>
      </w:r>
      <w:r w:rsidRPr="00AA125A">
        <w:tab/>
        <w:t>A statement that the final VE</w:t>
      </w:r>
      <w:r>
        <w:t>CP</w:t>
      </w:r>
      <w:r w:rsidRPr="00AA125A">
        <w:t xml:space="preserve"> is submitted as a VE</w:t>
      </w:r>
      <w:r>
        <w:t>CP</w:t>
      </w:r>
      <w:r w:rsidRPr="00AA125A">
        <w:t xml:space="preserve"> with </w:t>
      </w:r>
      <w:proofErr w:type="gramStart"/>
      <w:r w:rsidRPr="00AA125A">
        <w:t>a reference</w:t>
      </w:r>
      <w:proofErr w:type="gramEnd"/>
      <w:r w:rsidRPr="00AA125A">
        <w:t xml:space="preserve"> to the approval of the initial VE</w:t>
      </w:r>
      <w:r>
        <w:t>CP</w:t>
      </w:r>
      <w:r w:rsidRPr="00AA125A">
        <w:t>.</w:t>
      </w:r>
    </w:p>
    <w:p w14:paraId="233BC704" w14:textId="77777777" w:rsidR="007C78E0" w:rsidRPr="00AA125A" w:rsidRDefault="007C78E0" w:rsidP="007C78E0">
      <w:pPr>
        <w:pStyle w:val="List1indent"/>
      </w:pPr>
      <w:r w:rsidRPr="00AA125A">
        <w:t>b.</w:t>
      </w:r>
      <w:r w:rsidRPr="00AA125A">
        <w:tab/>
        <w:t>A description of the differences between the existing Contract requirements and the proposed change, and the comparative advantages and disadvantages of each.  Document the effects on safety, service life, economy of operations, ease of maintenance, environmental requirements, and desired appearance.</w:t>
      </w:r>
    </w:p>
    <w:p w14:paraId="474EA3B1" w14:textId="77777777" w:rsidR="007C78E0" w:rsidRPr="00AA125A" w:rsidRDefault="007C78E0" w:rsidP="007C78E0">
      <w:pPr>
        <w:pStyle w:val="List1indent"/>
      </w:pPr>
      <w:r w:rsidRPr="00AA125A">
        <w:t>c.</w:t>
      </w:r>
      <w:r w:rsidRPr="00AA125A">
        <w:tab/>
        <w:t>Complete plans, specifications, and calculations showing the proposed changes relative to the original Contract features and requirements.  Ensure that plans and engineering calculations are signed and sealed by a Professional Engineer.</w:t>
      </w:r>
    </w:p>
    <w:p w14:paraId="2EEAA2D4" w14:textId="77777777" w:rsidR="007C78E0" w:rsidRPr="00AA125A" w:rsidRDefault="007C78E0" w:rsidP="007C78E0">
      <w:pPr>
        <w:pStyle w:val="List1indent"/>
      </w:pPr>
      <w:r w:rsidRPr="00AA125A">
        <w:t>d.</w:t>
      </w:r>
      <w:r w:rsidRPr="00AA125A">
        <w:tab/>
        <w:t>A complete cost analysis indicating the final estimated costs and quantities to be replaced by the VE</w:t>
      </w:r>
      <w:r>
        <w:t>CP</w:t>
      </w:r>
      <w:r w:rsidRPr="00AA125A">
        <w:t>, the new costs and quantities generated by the final VE</w:t>
      </w:r>
      <w:r>
        <w:t>CP</w:t>
      </w:r>
      <w:r w:rsidRPr="00AA125A">
        <w:t>, and the cost effects of the proposed changes on operational, maintenance, and other considerations.</w:t>
      </w:r>
    </w:p>
    <w:p w14:paraId="7A757D92" w14:textId="77777777" w:rsidR="007C78E0" w:rsidRPr="00AA125A" w:rsidRDefault="007C78E0" w:rsidP="007C78E0">
      <w:pPr>
        <w:pStyle w:val="List1indent"/>
      </w:pPr>
      <w:r w:rsidRPr="00AA125A">
        <w:t>e.</w:t>
      </w:r>
      <w:r w:rsidRPr="00AA125A">
        <w:tab/>
        <w:t>An evaluation of the effect the final VE</w:t>
      </w:r>
      <w:r>
        <w:t>CP</w:t>
      </w:r>
      <w:r w:rsidRPr="00AA125A">
        <w:t xml:space="preserve"> has on Contract Time, including a revised schedule and a time impact evaluation as specified in </w:t>
      </w:r>
      <w:hyperlink w:anchor="s1081101C" w:history="1">
        <w:r w:rsidRPr="00584B57">
          <w:t>108.11.01.C</w:t>
        </w:r>
      </w:hyperlink>
      <w:r w:rsidRPr="00AA125A">
        <w:t>.</w:t>
      </w:r>
    </w:p>
    <w:p w14:paraId="085F5316" w14:textId="77777777" w:rsidR="007C78E0" w:rsidRPr="00AA125A" w:rsidRDefault="007C78E0" w:rsidP="007C78E0">
      <w:pPr>
        <w:pStyle w:val="List1indent"/>
      </w:pPr>
      <w:r w:rsidRPr="00AA125A">
        <w:t>f.</w:t>
      </w:r>
      <w:r w:rsidRPr="00AA125A">
        <w:tab/>
        <w:t>A description of any previous use or testing of the final VE</w:t>
      </w:r>
      <w:r>
        <w:t>CP</w:t>
      </w:r>
      <w:r w:rsidRPr="00AA125A">
        <w:t xml:space="preserve"> on another Department project or elsewhere and the conditions and results.  If the final VE</w:t>
      </w:r>
      <w:r>
        <w:t>CP</w:t>
      </w:r>
      <w:r w:rsidRPr="00AA125A">
        <w:t xml:space="preserve"> was previously submitted on another Department project, indicate the date, the project, and the action taken by the Department.</w:t>
      </w:r>
    </w:p>
    <w:p w14:paraId="4C032F02" w14:textId="77777777" w:rsidR="007C78E0" w:rsidRPr="00AA125A" w:rsidRDefault="007C78E0" w:rsidP="007C78E0">
      <w:pPr>
        <w:pStyle w:val="List1indent"/>
      </w:pPr>
      <w:r w:rsidRPr="00AA125A">
        <w:t>g.</w:t>
      </w:r>
      <w:r w:rsidRPr="00AA125A">
        <w:tab/>
        <w:t>A letter of concurrence to the VE</w:t>
      </w:r>
      <w:r>
        <w:t>CP</w:t>
      </w:r>
      <w:r w:rsidRPr="00AA125A">
        <w:t xml:space="preserve"> from Others that are affected.</w:t>
      </w:r>
    </w:p>
    <w:p w14:paraId="312F4C86" w14:textId="77777777" w:rsidR="007C78E0" w:rsidRPr="00AA125A" w:rsidRDefault="007C78E0" w:rsidP="007C78E0">
      <w:pPr>
        <w:pStyle w:val="List1indent"/>
      </w:pPr>
      <w:r w:rsidRPr="00AA125A">
        <w:t>h.</w:t>
      </w:r>
      <w:r w:rsidRPr="00AA125A">
        <w:tab/>
        <w:t>The specific date that the Change Order adopting the final VE</w:t>
      </w:r>
      <w:r>
        <w:t>CP</w:t>
      </w:r>
      <w:r w:rsidRPr="00AA125A">
        <w:t xml:space="preserve"> must be executed to obtain the maximum cost reduction.  Ensure that this date allows the Department ample time, usually a minimum of 60 days, for </w:t>
      </w:r>
      <w:proofErr w:type="gramStart"/>
      <w:r w:rsidRPr="00AA125A">
        <w:t>review</w:t>
      </w:r>
      <w:proofErr w:type="gramEnd"/>
      <w:r w:rsidRPr="00AA125A">
        <w:t xml:space="preserve"> and processing a Change Order.  If the Department finds that there is insufficient time available for review and processing, it has the right to reject the final VE</w:t>
      </w:r>
      <w:r>
        <w:t>CP</w:t>
      </w:r>
      <w:r w:rsidRPr="00AA125A">
        <w:t xml:space="preserve"> solely on such basis.  If the Department fails to respond to the final VE</w:t>
      </w:r>
      <w:r>
        <w:t>CP</w:t>
      </w:r>
      <w:r w:rsidRPr="00AA125A">
        <w:t xml:space="preserve"> by the date specified, the Contractor shall consider the final VE</w:t>
      </w:r>
      <w:r>
        <w:t>CP</w:t>
      </w:r>
      <w:r w:rsidRPr="00AA125A">
        <w:t xml:space="preserve"> rejected and shall make no claim against the Department as a result thereof.</w:t>
      </w:r>
    </w:p>
    <w:p w14:paraId="7E9780A0" w14:textId="77777777" w:rsidR="007C78E0" w:rsidRDefault="007C78E0" w:rsidP="007C78E0">
      <w:pPr>
        <w:pStyle w:val="List1indent"/>
      </w:pPr>
      <w:r w:rsidRPr="00AA125A">
        <w:t>i.</w:t>
      </w:r>
      <w:r w:rsidRPr="00AA125A">
        <w:tab/>
        <w:t>Additional information requested by the Department.</w:t>
      </w:r>
    </w:p>
    <w:p w14:paraId="152E7310" w14:textId="77777777" w:rsidR="007C78E0" w:rsidRPr="00AA125A" w:rsidRDefault="007C78E0" w:rsidP="007C78E0">
      <w:pPr>
        <w:pStyle w:val="0000000Subpart"/>
      </w:pPr>
      <w:bookmarkStart w:id="105" w:name="_Toc159593399"/>
      <w:bookmarkStart w:id="106" w:name="_Toc171910968"/>
      <w:bookmarkStart w:id="107" w:name="_Toc175377492"/>
      <w:bookmarkStart w:id="108" w:name="_Toc175470389"/>
      <w:bookmarkStart w:id="109" w:name="_Toc501716690"/>
      <w:bookmarkStart w:id="110" w:name="_Toc211854216"/>
      <w:proofErr w:type="gramStart"/>
      <w:r w:rsidRPr="00AA125A">
        <w:t>104.02.04  Final</w:t>
      </w:r>
      <w:proofErr w:type="gramEnd"/>
      <w:r w:rsidRPr="00AA125A">
        <w:t xml:space="preserve"> Documents</w:t>
      </w:r>
      <w:bookmarkEnd w:id="105"/>
      <w:bookmarkEnd w:id="106"/>
      <w:bookmarkEnd w:id="107"/>
      <w:bookmarkEnd w:id="108"/>
      <w:bookmarkEnd w:id="109"/>
      <w:bookmarkEnd w:id="110"/>
    </w:p>
    <w:p w14:paraId="3200E6E2" w14:textId="77777777" w:rsidR="007C78E0" w:rsidRPr="000514EB" w:rsidRDefault="007C78E0" w:rsidP="007C78E0">
      <w:pPr>
        <w:pStyle w:val="Paragraph"/>
      </w:pPr>
      <w:r w:rsidRPr="000514EB">
        <w:t>If the final VECP is approved, submit working drawings for approval.  The Department will designate the number of sets to be submitted.</w:t>
      </w:r>
    </w:p>
    <w:p w14:paraId="67A63D2C" w14:textId="77777777" w:rsidR="007C78E0" w:rsidRPr="00AA125A" w:rsidRDefault="007C78E0" w:rsidP="007C78E0">
      <w:pPr>
        <w:pStyle w:val="0000000Subpart"/>
      </w:pPr>
      <w:bookmarkStart w:id="111" w:name="_Toc159593400"/>
      <w:bookmarkStart w:id="112" w:name="_Toc171910969"/>
      <w:bookmarkStart w:id="113" w:name="_Toc175377493"/>
      <w:bookmarkStart w:id="114" w:name="_Toc175470390"/>
      <w:bookmarkStart w:id="115" w:name="_Toc501716691"/>
      <w:bookmarkStart w:id="116" w:name="_Toc211854217"/>
      <w:proofErr w:type="gramStart"/>
      <w:r w:rsidRPr="00AA125A">
        <w:t>104.02.05  Payment</w:t>
      </w:r>
      <w:bookmarkEnd w:id="111"/>
      <w:bookmarkEnd w:id="112"/>
      <w:bookmarkEnd w:id="113"/>
      <w:bookmarkEnd w:id="114"/>
      <w:bookmarkEnd w:id="115"/>
      <w:bookmarkEnd w:id="116"/>
      <w:proofErr w:type="gramEnd"/>
    </w:p>
    <w:p w14:paraId="6F85AF5A" w14:textId="77777777" w:rsidR="007C78E0" w:rsidRPr="0049294B" w:rsidRDefault="007C78E0" w:rsidP="007C78E0">
      <w:pPr>
        <w:pStyle w:val="Paragraph"/>
      </w:pPr>
      <w:r w:rsidRPr="0049294B">
        <w:t>If the VECP is approved, the Department will issue a Change Order incorporating the VECP and establishing payment for the cost savings.</w:t>
      </w:r>
    </w:p>
    <w:p w14:paraId="76A4FEE3" w14:textId="77777777" w:rsidR="007C78E0" w:rsidRDefault="007C78E0" w:rsidP="007C78E0">
      <w:pPr>
        <w:pStyle w:val="Paragraph"/>
      </w:pPr>
      <w:r w:rsidRPr="004C02DB">
        <w:t xml:space="preserve">The Department will make payment to the Contractor for 50 percent of the cost savings from the VECP.  It is understood that the payment includes all costs resulting </w:t>
      </w:r>
      <w:proofErr w:type="gramStart"/>
      <w:r w:rsidRPr="004C02DB">
        <w:t>as a consequence of</w:t>
      </w:r>
      <w:proofErr w:type="gramEnd"/>
      <w:r w:rsidRPr="004C02DB">
        <w:t xml:space="preserve"> the change, including but not limited to quantity increases to Items, and unanticipated work or expenses arising out of the change.</w:t>
      </w:r>
    </w:p>
    <w:p w14:paraId="32D33996" w14:textId="77777777" w:rsidR="007C78E0" w:rsidRDefault="007C78E0" w:rsidP="007C78E0">
      <w:pPr>
        <w:pStyle w:val="HiddenTextSpec"/>
      </w:pPr>
      <w:r w:rsidRPr="00CD43AB">
        <w:t>1**************************************************************************************************************************1</w:t>
      </w:r>
    </w:p>
    <w:p w14:paraId="2DE73E46" w14:textId="6A0150AF" w:rsidR="00FF66FE" w:rsidRPr="002B6D0A" w:rsidRDefault="00902131" w:rsidP="00FF66FE">
      <w:pPr>
        <w:pStyle w:val="00000Subsection"/>
      </w:pPr>
      <w:r w:rsidRPr="006A0639">
        <w:lastRenderedPageBreak/>
        <w:t xml:space="preserve">104.03 </w:t>
      </w:r>
      <w:r>
        <w:t>CHANGES</w:t>
      </w:r>
      <w:r w:rsidR="00FF66FE">
        <w:t xml:space="preserve"> of the Contract</w:t>
      </w:r>
    </w:p>
    <w:p w14:paraId="1B4CBC61" w14:textId="09C9CB81" w:rsidR="00FF66FE" w:rsidRPr="00FC337A" w:rsidRDefault="00902131" w:rsidP="00FF66FE">
      <w:pPr>
        <w:pStyle w:val="0000000Subpart"/>
      </w:pPr>
      <w:r w:rsidRPr="00FC337A">
        <w:t>104.03.01 Authority</w:t>
      </w:r>
      <w:r w:rsidR="00FF66FE" w:rsidRPr="00FC337A">
        <w:t xml:space="preserve"> to Make Changes</w:t>
      </w:r>
    </w:p>
    <w:p w14:paraId="69E3A183" w14:textId="77777777" w:rsidR="00FF66FE" w:rsidRDefault="00FF66FE" w:rsidP="00FF66FE">
      <w:pPr>
        <w:pStyle w:val="HiddenTextSpec"/>
      </w:pPr>
      <w:r w:rsidRPr="00CD43AB">
        <w:t>1**************************************************************************************************************************1</w:t>
      </w:r>
    </w:p>
    <w:p w14:paraId="5CB81B58" w14:textId="2D5CFB50" w:rsidR="00FF66FE" w:rsidRDefault="00FF66FE" w:rsidP="00FF66FE">
      <w:pPr>
        <w:pStyle w:val="HiddenTextSpec"/>
      </w:pPr>
      <w:r w:rsidRPr="0010200C">
        <w:t>BDC2</w:t>
      </w:r>
      <w:r>
        <w:t>4</w:t>
      </w:r>
      <w:r w:rsidRPr="0010200C">
        <w:t>S-</w:t>
      </w:r>
      <w:r>
        <w:t>18</w:t>
      </w:r>
      <w:r w:rsidRPr="0010200C">
        <w:t xml:space="preserve"> dated </w:t>
      </w:r>
      <w:r>
        <w:t>Sep 16</w:t>
      </w:r>
      <w:r w:rsidRPr="0010200C">
        <w:t>, 202</w:t>
      </w:r>
      <w:r>
        <w:t>4</w:t>
      </w:r>
    </w:p>
    <w:p w14:paraId="5AB958AD" w14:textId="77777777" w:rsidR="0081799A" w:rsidRDefault="0081799A" w:rsidP="00FF66FE">
      <w:pPr>
        <w:pStyle w:val="HiddenTextSpec"/>
      </w:pPr>
    </w:p>
    <w:p w14:paraId="0783FE00" w14:textId="77777777" w:rsidR="00F7539C" w:rsidRDefault="0081799A" w:rsidP="00FF66FE">
      <w:pPr>
        <w:pStyle w:val="Paragraph"/>
      </w:pPr>
      <w:r>
        <w:t>T</w:t>
      </w:r>
      <w:r w:rsidR="00F7539C">
        <w:t>HE FIRST PARAGRAPH IS CHANGED TO:</w:t>
      </w:r>
    </w:p>
    <w:p w14:paraId="1DFDE95F" w14:textId="49EC40EF" w:rsidR="00FF66FE" w:rsidRPr="00FC337A" w:rsidRDefault="00FF66FE" w:rsidP="00FF66FE">
      <w:pPr>
        <w:pStyle w:val="Paragraph"/>
      </w:pPr>
      <w:r w:rsidRPr="00FC337A">
        <w:t>The Department has the right to make changes to the Work at any time, including altering the Contract, altering the requirements of an Item, increasing, or decreasing the quantities of any Item, or deleting any Item. Such changes neither invalidate the Contract, nor release the Surety. The Contractor agrees to perform the Work as changed.  If the Contractor does not perform, or refuses to perform the Work as changed, the Department may perform the work with its own forces.  If the Department mobilizes its forces to perform the work, the Contractor agrees to pay the Department’s cost of performing the work including the cost of material and labor used and the actual costs for police traffic protection and maintenance and protection of traffic as specified in 107.16.</w:t>
      </w:r>
    </w:p>
    <w:p w14:paraId="216AE308" w14:textId="51D6A6CD" w:rsidR="004C3A92" w:rsidRPr="00B30096" w:rsidRDefault="00FF66FE" w:rsidP="00FF66FE">
      <w:pPr>
        <w:rPr>
          <w:b/>
          <w:bCs/>
          <w:vanish/>
          <w:color w:val="FF0000"/>
          <w:u w:val="single"/>
        </w:rPr>
      </w:pPr>
      <w:r w:rsidRPr="00B30096">
        <w:rPr>
          <w:vanish/>
          <w:color w:val="FF0000"/>
        </w:rPr>
        <w:t>1***********************************************************************************************</w:t>
      </w:r>
      <w:r w:rsidR="00B30096" w:rsidRPr="00B30096">
        <w:rPr>
          <w:vanish/>
          <w:color w:val="FF0000"/>
        </w:rPr>
        <w:t>1</w:t>
      </w:r>
    </w:p>
    <w:p w14:paraId="642C36AA" w14:textId="77777777" w:rsidR="009A6208" w:rsidRDefault="009A6208" w:rsidP="009A6208"/>
    <w:p w14:paraId="608E30A5" w14:textId="46993DE1" w:rsidR="009A6208" w:rsidRPr="008342E9" w:rsidRDefault="009A6208" w:rsidP="009A6208">
      <w:r w:rsidRPr="008342E9">
        <w:t xml:space="preserve">The Contractor may request changes to the Contract. </w:t>
      </w:r>
    </w:p>
    <w:p w14:paraId="729762E6" w14:textId="77777777" w:rsidR="009A6208" w:rsidRPr="008342E9" w:rsidRDefault="009A6208" w:rsidP="009A6208"/>
    <w:p w14:paraId="49ED1A2F" w14:textId="6557C116" w:rsidR="009A6208" w:rsidRPr="008342E9" w:rsidRDefault="009A6208" w:rsidP="009A6208">
      <w:r w:rsidRPr="008342E9">
        <w:t>The Department will direct changes using a written Field Order or Change Order as follows:</w:t>
      </w:r>
    </w:p>
    <w:p w14:paraId="39CE42EF" w14:textId="77777777" w:rsidR="009A6208" w:rsidRPr="008342E9" w:rsidRDefault="009A6208" w:rsidP="009A6208"/>
    <w:p w14:paraId="28125AA9" w14:textId="0FB8A63E" w:rsidR="009A6208" w:rsidRPr="008342E9" w:rsidRDefault="009A6208" w:rsidP="009A6208">
      <w:r w:rsidRPr="008342E9">
        <w:t xml:space="preserve">1. </w:t>
      </w:r>
      <w:r w:rsidRPr="008B7793">
        <w:rPr>
          <w:b/>
          <w:bCs/>
        </w:rPr>
        <w:t>Field Orders</w:t>
      </w:r>
      <w:r w:rsidRPr="008342E9">
        <w:t xml:space="preserve">. The RE has the right to unilaterally direct Contractor performance with a written Field Order. Upon receipt of a Field Order, proceed as directed by the Field Order. A Field Order will state whether the directions provided by the Field Order are eligible for payment or modification of Contract Time. The Department will provide such payment or modification to Contract Time in a subsequent Change Order. </w:t>
      </w:r>
    </w:p>
    <w:p w14:paraId="7D33D714" w14:textId="77777777" w:rsidR="007B6C69" w:rsidRDefault="007B6C69" w:rsidP="00CF1E23"/>
    <w:p w14:paraId="08B25DAE" w14:textId="77777777" w:rsidR="007B6C69" w:rsidRDefault="00CF1E23" w:rsidP="00CF1E23">
      <w:r>
        <w:t>2</w:t>
      </w:r>
      <w:r w:rsidR="007B6C69">
        <w:t xml:space="preserve">. </w:t>
      </w:r>
      <w:r w:rsidR="009A6208" w:rsidRPr="008B7793">
        <w:rPr>
          <w:b/>
          <w:bCs/>
        </w:rPr>
        <w:t>Change Orders</w:t>
      </w:r>
      <w:r w:rsidR="009A6208" w:rsidRPr="008342E9">
        <w:t>. The Department will modify the Contract with a Change Order.</w:t>
      </w:r>
    </w:p>
    <w:p w14:paraId="3D519CB9" w14:textId="77777777" w:rsidR="007B6C69" w:rsidRDefault="007B6C69" w:rsidP="00CF1E23"/>
    <w:p w14:paraId="4C1B2A16" w14:textId="17DABB56" w:rsidR="007B6C69" w:rsidRDefault="009A6208" w:rsidP="00CF1E23">
      <w:r w:rsidRPr="008342E9">
        <w:t>The Department has the right to unilaterally make the following changes: make minor increases or decreases in quantity; modify Contract Time as specified in 108.11; direct New Work to be performed on a force account basis; and establish payment modifications for damages, credits, bonuses, and penalties provided for in the Contract.</w:t>
      </w:r>
    </w:p>
    <w:p w14:paraId="7BD364E8" w14:textId="77777777" w:rsidR="007B6C69" w:rsidRDefault="007B6C69" w:rsidP="007B6C69"/>
    <w:p w14:paraId="632CDA36" w14:textId="2441652E" w:rsidR="009A6208" w:rsidRPr="008342E9" w:rsidRDefault="009A6208" w:rsidP="007B6C69">
      <w:r w:rsidRPr="008342E9">
        <w:t>For changes that require the Contractor’s assent, the RE will negotiate the terms of the change and the Department will offer a Change Order. If the Contractor accepts the offer, the Contractor will sign the Change Order, whereupon the Department may approve and issue the Change Order. By signing a Change Order, the Contractor agrees that the Change Order constitutes the full extent of the agreement between the Department and the Contractor, including the full extent of payment and modified Contract Time for the work and for any effects upon all and any part of the Work, and supersedes any prior written or oral agreement between the 23 parties. Additionally, the Contractor acknowledges the sufficiency and propriety of the consideration for the work detailed in the Change Order and understands that the agreement is binding.</w:t>
      </w:r>
    </w:p>
    <w:p w14:paraId="5A904069" w14:textId="77777777" w:rsidR="009A6208" w:rsidRPr="008342E9" w:rsidRDefault="009A6208" w:rsidP="009A6208"/>
    <w:p w14:paraId="4ABC3B22" w14:textId="0BC33335" w:rsidR="009A6208" w:rsidRPr="008342E9" w:rsidRDefault="009A6208" w:rsidP="009A6208">
      <w:r w:rsidRPr="008342E9">
        <w:t>Upon receipt of an approved Change Order, proceed as directed by the Change Order.</w:t>
      </w:r>
    </w:p>
    <w:p w14:paraId="564EB620" w14:textId="77777777" w:rsidR="00CE568A" w:rsidRPr="008342E9" w:rsidRDefault="00CE568A" w:rsidP="009A6208"/>
    <w:p w14:paraId="1E890E54" w14:textId="1C3B9833" w:rsidR="00CE568A" w:rsidRDefault="009A6208" w:rsidP="009A6208">
      <w:r w:rsidRPr="008342E9">
        <w:t>DBE</w:t>
      </w:r>
      <w:r w:rsidR="003E517D">
        <w:t xml:space="preserve"> or</w:t>
      </w:r>
      <w:r w:rsidRPr="008342E9">
        <w:t xml:space="preserve"> ESBE goals apply to work performed through Field Orders and Change Orders. On Federal Aid Projects, the Contractor is responsible for complying with the DBE program, rules and regulations of 49 CFR Part 26, the requirements as specified in 105.02.05, Federal Aid Project Attachments 1 through 11 for this work. </w:t>
      </w:r>
    </w:p>
    <w:p w14:paraId="4974BBAF" w14:textId="77777777" w:rsidR="003E517D" w:rsidRPr="008342E9" w:rsidRDefault="003E517D" w:rsidP="009A6208"/>
    <w:p w14:paraId="45EF7A30" w14:textId="246DACC0" w:rsidR="009A6208" w:rsidRPr="008342E9" w:rsidRDefault="009A6208" w:rsidP="009A6208">
      <w:r w:rsidRPr="008342E9">
        <w:t>Contractor resubmission of CR-266, CR-273, CR-272, and CR-274 forms may be required on the work performed through Field Orders and Change Orders.</w:t>
      </w:r>
    </w:p>
    <w:p w14:paraId="5E6EA5EA" w14:textId="77777777" w:rsidR="00CE568A" w:rsidRPr="008342E9" w:rsidRDefault="00CE568A" w:rsidP="009A6208"/>
    <w:p w14:paraId="0F2F54F6" w14:textId="3F489450" w:rsidR="009A6208" w:rsidRPr="008342E9" w:rsidRDefault="009A6208" w:rsidP="009A6208">
      <w:r w:rsidRPr="008342E9">
        <w:t>Do not deviate from the requirements of the Contract unless and until a Field Order is issued by the RE or a Change Order is approved by the Department.</w:t>
      </w:r>
    </w:p>
    <w:p w14:paraId="26D954A7" w14:textId="2DA9F597" w:rsidR="00425544" w:rsidRPr="00FC337A" w:rsidRDefault="00902131" w:rsidP="00425544">
      <w:pPr>
        <w:pStyle w:val="0000000Subpart"/>
      </w:pPr>
      <w:r w:rsidRPr="00FC337A">
        <w:t>104.03.02 Protests</w:t>
      </w:r>
      <w:r w:rsidR="00425544" w:rsidRPr="00FC337A">
        <w:t xml:space="preserve"> to Change Orders</w:t>
      </w:r>
    </w:p>
    <w:p w14:paraId="7A915D89" w14:textId="77777777" w:rsidR="00425544" w:rsidRDefault="00425544" w:rsidP="00425544">
      <w:pPr>
        <w:pStyle w:val="HiddenTextSpec"/>
      </w:pPr>
      <w:r w:rsidRPr="00CD43AB">
        <w:t>1**************************************************************************************************************************1</w:t>
      </w:r>
    </w:p>
    <w:p w14:paraId="35BE4CED" w14:textId="77777777" w:rsidR="00425544" w:rsidRDefault="00425544" w:rsidP="00425544">
      <w:pPr>
        <w:pStyle w:val="HiddenTextSpec"/>
      </w:pPr>
      <w:r w:rsidRPr="0010200C">
        <w:t>BDC2</w:t>
      </w:r>
      <w:r>
        <w:t>4</w:t>
      </w:r>
      <w:r w:rsidRPr="0010200C">
        <w:t>S-</w:t>
      </w:r>
      <w:r>
        <w:t>18</w:t>
      </w:r>
      <w:r w:rsidRPr="0010200C">
        <w:t xml:space="preserve"> dated </w:t>
      </w:r>
      <w:r>
        <w:t>Sep 16</w:t>
      </w:r>
      <w:r w:rsidRPr="0010200C">
        <w:t>, 202</w:t>
      </w:r>
      <w:r>
        <w:t>4</w:t>
      </w:r>
    </w:p>
    <w:p w14:paraId="6099F930" w14:textId="77777777" w:rsidR="00425544" w:rsidRPr="00FC337A" w:rsidRDefault="00425544" w:rsidP="00425544">
      <w:pPr>
        <w:pStyle w:val="Instruction"/>
      </w:pPr>
      <w:r w:rsidRPr="00FC337A">
        <w:lastRenderedPageBreak/>
        <w:t>The Subpart is changed to:</w:t>
      </w:r>
    </w:p>
    <w:p w14:paraId="0DF97F28" w14:textId="77777777" w:rsidR="00425544" w:rsidRPr="00FC337A" w:rsidRDefault="00425544" w:rsidP="00425544">
      <w:pPr>
        <w:pStyle w:val="Paragraph"/>
      </w:pPr>
      <w:r w:rsidRPr="00FC337A">
        <w:t>If the Contractor disagrees with any terms or conditions set forth in a Change Order, submit a written protest to the Department within 30 days after the date of receipt of the Change Order.</w:t>
      </w:r>
    </w:p>
    <w:p w14:paraId="378FD768" w14:textId="77777777" w:rsidR="00425544" w:rsidRPr="00FC337A" w:rsidRDefault="00425544" w:rsidP="00425544">
      <w:pPr>
        <w:pStyle w:val="Paragraph"/>
      </w:pPr>
      <w:r w:rsidRPr="00FC337A">
        <w:t xml:space="preserve">A protest is notice that the terms and conditions for proposed work are not in accordance with the Contract, quantity adjustments are incorrect, or that the modification for Contract Time is incorrect.  A protest is not a substitute for notice as specified in 104.03.04.  Providing a protest within 30 days after the date of </w:t>
      </w:r>
      <w:proofErr w:type="gramStart"/>
      <w:r w:rsidRPr="00FC337A">
        <w:t>the receipt</w:t>
      </w:r>
      <w:proofErr w:type="gramEnd"/>
      <w:r w:rsidRPr="00FC337A">
        <w:t xml:space="preserve"> of a Change Order may not meet the requirements of 104.03.04 or N.J.S.A 59:13-5 and the Department will not make payment for the costs of a claim if recovery is barred by other provisions in the Contract.</w:t>
      </w:r>
    </w:p>
    <w:p w14:paraId="24477B43" w14:textId="77777777" w:rsidR="00425544" w:rsidRPr="00FC337A" w:rsidRDefault="00425544" w:rsidP="00425544">
      <w:pPr>
        <w:pStyle w:val="Paragraph"/>
      </w:pPr>
      <w:r w:rsidRPr="00FC337A">
        <w:t>In the protest, list the points of disagreement, and, if possible, the specification references, quantities, and costs involved.  Ensure that the protest is a specific, detailed statement of the points of disagreement.  The Department will reject general protests.  If the Department rejects a protest for being a general protest, provide a specific, detailed statement within 7 days of such rejection.</w:t>
      </w:r>
    </w:p>
    <w:p w14:paraId="655081F2" w14:textId="77777777" w:rsidR="00425544" w:rsidRPr="00FC337A" w:rsidRDefault="00425544" w:rsidP="00425544">
      <w:pPr>
        <w:pStyle w:val="Paragraph"/>
      </w:pPr>
      <w:r w:rsidRPr="00FC337A">
        <w:t>Regardless of whether the Contractor’s assent is required, if the Contractor refuses to sign the change order or submit an acceptable written protest within 30 days after the date of receipt of the Change Order or within 7 days of the initial rejection of a protest, the Department will make payment and modify Contract Time as set forth in the Change Order.  Such payment is full payment for all work included or required by the Change Order and is conclusive as to any Contract Time modifications provided for therein or in establishing that no Contract Time modification was warranted.</w:t>
      </w:r>
    </w:p>
    <w:p w14:paraId="5C95FB20" w14:textId="77777777" w:rsidR="00425544" w:rsidRPr="00FC337A" w:rsidRDefault="00425544" w:rsidP="00425544">
      <w:pPr>
        <w:pStyle w:val="Paragraph"/>
      </w:pPr>
      <w:r w:rsidRPr="00FC337A">
        <w:t>When the Contractor signs a change order and the Department processes the Change Order within 15 days of receiving the Contractor’s signature, the Contractor is barred from protesting the Change Order.</w:t>
      </w:r>
    </w:p>
    <w:p w14:paraId="00CFEF25" w14:textId="77777777" w:rsidR="00425544" w:rsidRDefault="00425544" w:rsidP="00425544">
      <w:pPr>
        <w:pStyle w:val="Paragraph"/>
      </w:pPr>
      <w:r w:rsidRPr="00FC337A">
        <w:t>Protest does not relieve the Contractor from the obligation to proceed with work directed by an approved Change Order.</w:t>
      </w:r>
    </w:p>
    <w:p w14:paraId="6D505C7B" w14:textId="77777777" w:rsidR="00D65425" w:rsidRPr="008F41DE" w:rsidRDefault="00AC7E03" w:rsidP="00425544">
      <w:pPr>
        <w:pStyle w:val="Paragraph"/>
        <w:rPr>
          <w:vanish/>
          <w:color w:val="FF0000"/>
        </w:rPr>
      </w:pPr>
      <w:r w:rsidRPr="008F41DE">
        <w:rPr>
          <w:vanish/>
          <w:color w:val="FF0000"/>
        </w:rPr>
        <w:t>1******************************************************************************************</w:t>
      </w:r>
    </w:p>
    <w:p w14:paraId="154E6A8B" w14:textId="44711B38" w:rsidR="00EF3C2B" w:rsidRPr="00A261EC" w:rsidRDefault="00902131" w:rsidP="00EF3C2B">
      <w:pPr>
        <w:pStyle w:val="0000000Subpart"/>
      </w:pPr>
      <w:bookmarkStart w:id="117" w:name="_Toc159593404"/>
      <w:bookmarkStart w:id="118" w:name="_Toc171910973"/>
      <w:bookmarkStart w:id="119" w:name="_Toc175377497"/>
      <w:bookmarkStart w:id="120" w:name="_Toc175470394"/>
      <w:bookmarkStart w:id="121" w:name="_Toc501716695"/>
      <w:bookmarkStart w:id="122" w:name="_Toc158623757"/>
      <w:r w:rsidRPr="00850446">
        <w:t>104.03.03 Types</w:t>
      </w:r>
      <w:r w:rsidR="00EF3C2B" w:rsidRPr="00850446">
        <w:t xml:space="preserve"> of Changes</w:t>
      </w:r>
      <w:bookmarkEnd w:id="117"/>
      <w:bookmarkEnd w:id="118"/>
      <w:bookmarkEnd w:id="119"/>
      <w:bookmarkEnd w:id="120"/>
      <w:bookmarkEnd w:id="121"/>
      <w:bookmarkEnd w:id="122"/>
    </w:p>
    <w:p w14:paraId="27A99E5E" w14:textId="77777777" w:rsidR="00F766DD" w:rsidRDefault="00F766DD" w:rsidP="00F766DD">
      <w:pPr>
        <w:pStyle w:val="HiddenTextSpec"/>
      </w:pPr>
      <w:r w:rsidRPr="00CD43AB">
        <w:t>1**************************************************************************************************************************1</w:t>
      </w:r>
    </w:p>
    <w:p w14:paraId="4266E789" w14:textId="52F89342" w:rsidR="00F766DD" w:rsidRDefault="00F766DD" w:rsidP="00F766DD">
      <w:pPr>
        <w:pStyle w:val="HiddenTextSpec"/>
      </w:pPr>
      <w:r w:rsidRPr="0010200C">
        <w:t>BDC2</w:t>
      </w:r>
      <w:r>
        <w:t>4</w:t>
      </w:r>
      <w:r w:rsidRPr="0010200C">
        <w:t>S-</w:t>
      </w:r>
      <w:r>
        <w:t>03</w:t>
      </w:r>
      <w:r w:rsidRPr="0010200C">
        <w:t xml:space="preserve"> dated </w:t>
      </w:r>
      <w:r>
        <w:t>Apr 18</w:t>
      </w:r>
      <w:r w:rsidRPr="0010200C">
        <w:t>, 202</w:t>
      </w:r>
      <w:r>
        <w:t>4</w:t>
      </w:r>
    </w:p>
    <w:p w14:paraId="572147F8" w14:textId="77777777" w:rsidR="00F766DD" w:rsidRDefault="00F766DD" w:rsidP="00F766DD">
      <w:pPr>
        <w:pStyle w:val="11paragraph"/>
      </w:pPr>
      <w:r w:rsidRPr="00850446">
        <w:rPr>
          <w:b/>
        </w:rPr>
        <w:t>1.</w:t>
      </w:r>
      <w:r w:rsidRPr="00850446">
        <w:rPr>
          <w:b/>
        </w:rPr>
        <w:tab/>
        <w:t>Quantity Increases and Decreases.</w:t>
      </w:r>
    </w:p>
    <w:p w14:paraId="32D2E616" w14:textId="77777777" w:rsidR="00F766DD" w:rsidRPr="00850446" w:rsidRDefault="00F766DD" w:rsidP="00F766DD">
      <w:pPr>
        <w:pStyle w:val="Instruction"/>
        <w:rPr>
          <w:caps w:val="0"/>
        </w:rPr>
      </w:pPr>
      <w:r w:rsidRPr="00850446">
        <w:t>The Second Paragraph is Changed to:</w:t>
      </w:r>
    </w:p>
    <w:p w14:paraId="5FD1B088" w14:textId="77777777" w:rsidR="00F766DD" w:rsidRDefault="00F766DD" w:rsidP="00F766DD">
      <w:pPr>
        <w:pStyle w:val="12paragraph"/>
      </w:pPr>
      <w:r w:rsidRPr="00850446">
        <w:t>For minor changes in quantity, the Department will make payment for the quantity of the Item performed at the bid price for the Item.  Construction layout is included in the price of the original work.</w:t>
      </w:r>
    </w:p>
    <w:p w14:paraId="74A0F322" w14:textId="77777777" w:rsidR="00F766DD" w:rsidRPr="00850446" w:rsidRDefault="00F766DD" w:rsidP="00F766DD">
      <w:pPr>
        <w:pStyle w:val="11paragraph"/>
      </w:pPr>
      <w:r w:rsidRPr="00850446">
        <w:rPr>
          <w:b/>
          <w:bCs/>
        </w:rPr>
        <w:t>3.</w:t>
      </w:r>
      <w:r>
        <w:rPr>
          <w:b/>
          <w:bCs/>
        </w:rPr>
        <w:tab/>
      </w:r>
      <w:r w:rsidRPr="00850446">
        <w:rPr>
          <w:b/>
          <w:bCs/>
        </w:rPr>
        <w:t>Changes in the Character of Work.</w:t>
      </w:r>
    </w:p>
    <w:p w14:paraId="5D9C52AA" w14:textId="77777777" w:rsidR="00F766DD" w:rsidRPr="00850446" w:rsidRDefault="00F766DD" w:rsidP="00F766DD">
      <w:pPr>
        <w:pStyle w:val="Instruction"/>
      </w:pPr>
      <w:r w:rsidRPr="00850446">
        <w:t>THE THIRD PARAGRAPH IS CHANGED TO:</w:t>
      </w:r>
    </w:p>
    <w:p w14:paraId="511C3293" w14:textId="77777777" w:rsidR="00F766DD" w:rsidRDefault="00F766DD" w:rsidP="00F766DD">
      <w:pPr>
        <w:pStyle w:val="12paragraph"/>
      </w:pPr>
      <w:r w:rsidRPr="00850446">
        <w:t>If a modification cannot be reached by agreement, the Department will make payment, only for the change in work, by force account as specified in 104.03.08.</w:t>
      </w:r>
    </w:p>
    <w:p w14:paraId="4BDAA13B" w14:textId="77777777" w:rsidR="00F766DD" w:rsidRPr="00CD43AB" w:rsidRDefault="00F766DD" w:rsidP="00F766DD">
      <w:pPr>
        <w:pStyle w:val="HiddenTextSpec"/>
      </w:pPr>
      <w:r w:rsidRPr="00CD43AB">
        <w:t>1**************************************************************************************************************************1</w:t>
      </w:r>
    </w:p>
    <w:p w14:paraId="646443F2" w14:textId="77777777" w:rsidR="00EF3C2B" w:rsidRDefault="00EF3C2B" w:rsidP="00FC09AF">
      <w:pPr>
        <w:pStyle w:val="HiddenTextSpec"/>
      </w:pPr>
    </w:p>
    <w:p w14:paraId="33C42D71" w14:textId="4DD1C60C" w:rsidR="00F11BF7" w:rsidRPr="006A0639" w:rsidRDefault="00902131" w:rsidP="00F11BF7">
      <w:pPr>
        <w:pStyle w:val="0000000Subpart"/>
      </w:pPr>
      <w:r w:rsidRPr="00AD2FA5">
        <w:t xml:space="preserve">104.03.07 </w:t>
      </w:r>
      <w:r>
        <w:t>Tracking</w:t>
      </w:r>
      <w:r w:rsidR="00F11BF7" w:rsidRPr="00AD2FA5">
        <w:t xml:space="preserve"> Costs</w:t>
      </w:r>
    </w:p>
    <w:p w14:paraId="08100A5E" w14:textId="77777777" w:rsidR="00F11BF7" w:rsidRDefault="00F11BF7" w:rsidP="00F11BF7">
      <w:pPr>
        <w:pStyle w:val="HiddenTextSpec"/>
      </w:pPr>
      <w:r w:rsidRPr="00CD43AB">
        <w:t>1**************************************************************************************************************************1</w:t>
      </w:r>
    </w:p>
    <w:p w14:paraId="6A6A621B" w14:textId="77777777" w:rsidR="00F11BF7" w:rsidRDefault="00F11BF7" w:rsidP="00F11BF7">
      <w:pPr>
        <w:pStyle w:val="HiddenTextSpec"/>
      </w:pPr>
      <w:r w:rsidRPr="0010200C">
        <w:t>BDC2</w:t>
      </w:r>
      <w:r>
        <w:t>4</w:t>
      </w:r>
      <w:r w:rsidRPr="0010200C">
        <w:t>S-</w:t>
      </w:r>
      <w:r>
        <w:t>11</w:t>
      </w:r>
      <w:r w:rsidRPr="0010200C">
        <w:t xml:space="preserve"> dated </w:t>
      </w:r>
      <w:r>
        <w:t>JUL 09</w:t>
      </w:r>
      <w:r w:rsidRPr="0010200C">
        <w:t>, 202</w:t>
      </w:r>
      <w:r>
        <w:t>4</w:t>
      </w:r>
    </w:p>
    <w:p w14:paraId="0E429B39" w14:textId="77777777" w:rsidR="00F11BF7" w:rsidRDefault="00F11BF7" w:rsidP="00F11BF7">
      <w:pPr>
        <w:pStyle w:val="HiddenTextSpec"/>
      </w:pPr>
    </w:p>
    <w:p w14:paraId="2C49A563" w14:textId="77777777" w:rsidR="00F11BF7" w:rsidRDefault="00F11BF7" w:rsidP="00F11BF7">
      <w:pPr>
        <w:pStyle w:val="Instruction"/>
      </w:pPr>
      <w:r w:rsidRPr="00AD2FA5">
        <w:t xml:space="preserve">THE FIRST SENTENCE </w:t>
      </w:r>
      <w:r>
        <w:t xml:space="preserve">OF THE FIRST PARAGRAPH </w:t>
      </w:r>
      <w:r w:rsidRPr="00AD2FA5">
        <w:t>IS CHANGED TO:</w:t>
      </w:r>
    </w:p>
    <w:p w14:paraId="205A8BFA" w14:textId="77777777" w:rsidR="00F11BF7" w:rsidRPr="00AD2FA5" w:rsidRDefault="00F11BF7" w:rsidP="00F11BF7">
      <w:pPr>
        <w:pStyle w:val="Paragraph"/>
      </w:pPr>
      <w:r w:rsidRPr="00AD2FA5">
        <w:t xml:space="preserve">For all work </w:t>
      </w:r>
      <w:proofErr w:type="gramStart"/>
      <w:r w:rsidRPr="00AD2FA5">
        <w:t>directed to be</w:t>
      </w:r>
      <w:proofErr w:type="gramEnd"/>
      <w:r w:rsidRPr="00AD2FA5">
        <w:t xml:space="preserve"> paid for by force account, </w:t>
      </w:r>
      <w:r w:rsidRPr="00635E81">
        <w:t>track and maintain complete records to provide a clear distinction between the costs for the Force Account work and the costs for other operations.  For costs which the Contractor will pursue reimbursement through a Notice or Claim, track and maintain complete records in Force Account style making a clear distinction between Contract work and the work related to the alleged changed condition.</w:t>
      </w:r>
      <w:r w:rsidRPr="00AD2FA5">
        <w:t xml:space="preserve"> </w:t>
      </w:r>
    </w:p>
    <w:p w14:paraId="4CB8B476" w14:textId="77777777" w:rsidR="00F11BF7" w:rsidRDefault="00F11BF7" w:rsidP="00F11BF7">
      <w:pPr>
        <w:pStyle w:val="HiddenTextSpec"/>
      </w:pPr>
    </w:p>
    <w:p w14:paraId="64EFE702" w14:textId="77777777" w:rsidR="00F11BF7" w:rsidRDefault="00F11BF7" w:rsidP="00F11BF7">
      <w:pPr>
        <w:pStyle w:val="HiddenTextSpec"/>
      </w:pPr>
      <w:r w:rsidRPr="00CD43AB">
        <w:t>1**************************************************************************************************************************1</w:t>
      </w:r>
    </w:p>
    <w:p w14:paraId="30E346F2" w14:textId="77777777" w:rsidR="00F11BF7" w:rsidRDefault="00F11BF7" w:rsidP="00FC09AF">
      <w:pPr>
        <w:pStyle w:val="HiddenTextSpec"/>
      </w:pPr>
    </w:p>
    <w:p w14:paraId="2C87FD75" w14:textId="344045D5" w:rsidR="00207E2D" w:rsidRPr="00F56E54" w:rsidRDefault="00902131" w:rsidP="00207E2D">
      <w:pPr>
        <w:pStyle w:val="0000000Subpart"/>
      </w:pPr>
      <w:r w:rsidRPr="00AE17BF">
        <w:lastRenderedPageBreak/>
        <w:t>104.03.08</w:t>
      </w:r>
      <w:r>
        <w:t xml:space="preserve"> </w:t>
      </w:r>
      <w:r w:rsidRPr="00AE17BF">
        <w:t>Force</w:t>
      </w:r>
      <w:r w:rsidR="00207E2D" w:rsidRPr="00AE17BF">
        <w:t xml:space="preserve"> Account</w:t>
      </w:r>
    </w:p>
    <w:p w14:paraId="3604E452" w14:textId="77777777" w:rsidR="004B5871" w:rsidRPr="00CD43AB" w:rsidRDefault="004B5871" w:rsidP="004B5871">
      <w:pPr>
        <w:pStyle w:val="HiddenTextSpec"/>
      </w:pPr>
      <w:r w:rsidRPr="00CD43AB">
        <w:t>1**************************************************************************************************************************1</w:t>
      </w:r>
    </w:p>
    <w:p w14:paraId="495C8211" w14:textId="77777777" w:rsidR="004B5871" w:rsidRDefault="004B5871" w:rsidP="004B5871">
      <w:pPr>
        <w:pStyle w:val="HiddenTextSpec"/>
      </w:pPr>
      <w:r w:rsidRPr="0010200C">
        <w:t>BDC2</w:t>
      </w:r>
      <w:r>
        <w:t>3</w:t>
      </w:r>
      <w:r w:rsidRPr="0010200C">
        <w:t>S-</w:t>
      </w:r>
      <w:r>
        <w:t>11</w:t>
      </w:r>
      <w:r w:rsidRPr="0010200C">
        <w:t xml:space="preserve"> dated </w:t>
      </w:r>
      <w:r>
        <w:t>August 17</w:t>
      </w:r>
      <w:r w:rsidRPr="0010200C">
        <w:t>, 202</w:t>
      </w:r>
      <w:r>
        <w:t>3</w:t>
      </w:r>
    </w:p>
    <w:p w14:paraId="7CF69047" w14:textId="77777777" w:rsidR="004B5871" w:rsidRPr="0010200C" w:rsidRDefault="004B5871" w:rsidP="004B5871">
      <w:pPr>
        <w:pStyle w:val="HiddenTextSpec"/>
      </w:pPr>
    </w:p>
    <w:p w14:paraId="1A09E649" w14:textId="77777777" w:rsidR="004B5871" w:rsidRPr="008876AF" w:rsidRDefault="004B5871" w:rsidP="000466BA">
      <w:pPr>
        <w:pStyle w:val="Instruction"/>
      </w:pPr>
      <w:r w:rsidRPr="008876AF">
        <w:t>THE FIRST sentence of the first paragraph IS CHANGED to:</w:t>
      </w:r>
    </w:p>
    <w:p w14:paraId="08D446FB" w14:textId="77777777" w:rsidR="004B5871" w:rsidRPr="008876AF" w:rsidRDefault="004B5871" w:rsidP="009E701C">
      <w:pPr>
        <w:pStyle w:val="Paragraph"/>
      </w:pPr>
      <w:r w:rsidRPr="008876AF">
        <w:t xml:space="preserve">Payment made for the work </w:t>
      </w:r>
      <w:proofErr w:type="gramStart"/>
      <w:r w:rsidRPr="008876AF">
        <w:t>directed</w:t>
      </w:r>
      <w:proofErr w:type="gramEnd"/>
      <w:r w:rsidRPr="008876AF">
        <w:t xml:space="preserve"> to be performed by force account represents full payment for that work including layout.</w:t>
      </w:r>
    </w:p>
    <w:p w14:paraId="4163E651" w14:textId="77777777" w:rsidR="004B5871" w:rsidRPr="00CD43AB" w:rsidRDefault="004B5871" w:rsidP="004B5871">
      <w:pPr>
        <w:pStyle w:val="HiddenTextSpec"/>
      </w:pPr>
      <w:r w:rsidRPr="00CD43AB">
        <w:t>1**************************************************************************************************************************1</w:t>
      </w:r>
    </w:p>
    <w:p w14:paraId="4295B83F" w14:textId="77777777" w:rsidR="004B5871" w:rsidRDefault="004B5871" w:rsidP="00180CEC">
      <w:pPr>
        <w:pStyle w:val="HiddenTextSpec"/>
      </w:pPr>
    </w:p>
    <w:p w14:paraId="655BC778" w14:textId="77777777" w:rsidR="00851AC1" w:rsidRPr="00CD43AB" w:rsidRDefault="00851AC1" w:rsidP="00851AC1">
      <w:pPr>
        <w:pStyle w:val="HiddenTextSpec"/>
      </w:pPr>
      <w:r w:rsidRPr="00CD43AB">
        <w:t>1**************************************************************************************************************************1</w:t>
      </w:r>
    </w:p>
    <w:p w14:paraId="0D002588" w14:textId="77777777" w:rsidR="00851AC1" w:rsidRDefault="00851AC1" w:rsidP="00851AC1">
      <w:pPr>
        <w:pStyle w:val="HiddenTextSpec"/>
      </w:pPr>
      <w:r w:rsidRPr="00CD43AB">
        <w:rPr>
          <w:rFonts w:cs="Arial"/>
        </w:rPr>
        <w:t>BDC2</w:t>
      </w:r>
      <w:r>
        <w:rPr>
          <w:rFonts w:cs="Arial"/>
        </w:rPr>
        <w:t>4</w:t>
      </w:r>
      <w:r w:rsidRPr="00CD43AB">
        <w:rPr>
          <w:rFonts w:cs="Arial"/>
        </w:rPr>
        <w:t>S</w:t>
      </w:r>
      <w:r w:rsidRPr="00CD43AB">
        <w:t>-</w:t>
      </w:r>
      <w:r>
        <w:t>23</w:t>
      </w:r>
      <w:r w:rsidRPr="00CD43AB">
        <w:t xml:space="preserve"> dated </w:t>
      </w:r>
      <w:r>
        <w:t>Feb 11, 2025</w:t>
      </w:r>
    </w:p>
    <w:p w14:paraId="59AC8B33" w14:textId="77777777" w:rsidR="00851AC1" w:rsidRPr="00F82970" w:rsidRDefault="00851AC1" w:rsidP="00851AC1">
      <w:pPr>
        <w:pStyle w:val="Instruction"/>
      </w:pPr>
      <w:r w:rsidRPr="00F82970">
        <w:t>Part 6 is changed to:</w:t>
      </w:r>
    </w:p>
    <w:p w14:paraId="4B651797" w14:textId="77777777" w:rsidR="00851AC1" w:rsidRPr="00B97E4C" w:rsidRDefault="00851AC1" w:rsidP="00851AC1">
      <w:pPr>
        <w:pStyle w:val="11paragraph"/>
      </w:pPr>
      <w:r w:rsidRPr="00B97E4C">
        <w:rPr>
          <w:b/>
        </w:rPr>
        <w:t>6.</w:t>
      </w:r>
      <w:r w:rsidRPr="00B97E4C">
        <w:rPr>
          <w:b/>
        </w:rPr>
        <w:tab/>
        <w:t>Extraordinary Expenses.</w:t>
      </w:r>
      <w:r w:rsidRPr="00B97E4C">
        <w:t xml:space="preserve">  </w:t>
      </w:r>
      <w:r>
        <w:t xml:space="preserve">Extraordinary Expenses will be limited to only </w:t>
      </w:r>
      <w:r w:rsidRPr="00B97E4C">
        <w:t xml:space="preserve">permit and disposal fees, </w:t>
      </w:r>
      <w:r>
        <w:t xml:space="preserve">including any associated required soil testing.  The Department will only make payment for Extraordinary Expenses if they are approved by the RE </w:t>
      </w:r>
      <w:r w:rsidRPr="00B97E4C">
        <w:t>before incurring the cost and evidenced by paid invoices.  If the cost is, in the opinion of the RE, excessive, then the Department will limit the payment for such expenses to reasonable costs as available in the prevailing market.</w:t>
      </w:r>
    </w:p>
    <w:p w14:paraId="0046E38F" w14:textId="77777777" w:rsidR="00851AC1" w:rsidRPr="00CD43AB" w:rsidRDefault="00851AC1" w:rsidP="00851AC1">
      <w:pPr>
        <w:pStyle w:val="HiddenTextSpec"/>
      </w:pPr>
      <w:r w:rsidRPr="00CD43AB">
        <w:t>1**************************************************************************************************************************1</w:t>
      </w:r>
    </w:p>
    <w:p w14:paraId="3D5C8E68" w14:textId="77777777" w:rsidR="00533BAF" w:rsidRDefault="00533BAF" w:rsidP="00180CEC">
      <w:pPr>
        <w:pStyle w:val="HiddenTextSpec"/>
      </w:pPr>
    </w:p>
    <w:p w14:paraId="77A892E8" w14:textId="49F7CD8F" w:rsidR="00180CEC" w:rsidRPr="00CD43AB" w:rsidRDefault="00180CEC" w:rsidP="00180CEC">
      <w:pPr>
        <w:pStyle w:val="HiddenTextSpec"/>
      </w:pPr>
      <w:r w:rsidRPr="00CD43AB">
        <w:t>1**************************************************************************************************************************1</w:t>
      </w:r>
    </w:p>
    <w:p w14:paraId="1918D3F5" w14:textId="0272C65C" w:rsidR="00180CEC" w:rsidRDefault="00180CEC" w:rsidP="00180CEC">
      <w:pPr>
        <w:pStyle w:val="HiddenTextSpec"/>
      </w:pPr>
      <w:r w:rsidRPr="00CD43AB">
        <w:rPr>
          <w:rFonts w:cs="Arial"/>
        </w:rPr>
        <w:t>BDC2</w:t>
      </w:r>
      <w:r>
        <w:rPr>
          <w:rFonts w:cs="Arial"/>
        </w:rPr>
        <w:t>3</w:t>
      </w:r>
      <w:r w:rsidRPr="00CD43AB">
        <w:rPr>
          <w:rFonts w:cs="Arial"/>
        </w:rPr>
        <w:t>S</w:t>
      </w:r>
      <w:r w:rsidRPr="00CD43AB">
        <w:t>-</w:t>
      </w:r>
      <w:r>
        <w:t>04</w:t>
      </w:r>
      <w:r w:rsidRPr="00CD43AB">
        <w:t xml:space="preserve"> dated </w:t>
      </w:r>
      <w:r>
        <w:t>Apr 14, 2023</w:t>
      </w:r>
    </w:p>
    <w:p w14:paraId="5FDF6928" w14:textId="77777777" w:rsidR="00555483" w:rsidRDefault="00555483" w:rsidP="00180CEC">
      <w:pPr>
        <w:pStyle w:val="HiddenTextSpec"/>
      </w:pPr>
    </w:p>
    <w:p w14:paraId="64C6390C" w14:textId="77777777" w:rsidR="00180CEC" w:rsidRPr="00A53181" w:rsidRDefault="00180CEC" w:rsidP="00180CEC">
      <w:pPr>
        <w:pStyle w:val="Instruction"/>
      </w:pPr>
      <w:r w:rsidRPr="00A53181">
        <w:t>THE FIRST PARAGRAPH OF PART 7 IS CHANGED TO FOLLOWING:</w:t>
      </w:r>
    </w:p>
    <w:p w14:paraId="2387704A" w14:textId="77777777" w:rsidR="00180CEC" w:rsidRDefault="00180CEC" w:rsidP="00180CEC">
      <w:pPr>
        <w:pStyle w:val="11paragraph"/>
      </w:pPr>
      <w:r>
        <w:rPr>
          <w:b/>
          <w:bCs/>
        </w:rPr>
        <w:t>7.</w:t>
      </w:r>
      <w:r>
        <w:rPr>
          <w:b/>
          <w:bCs/>
        </w:rPr>
        <w:tab/>
        <w:t xml:space="preserve">Equipment.  </w:t>
      </w:r>
      <w:r>
        <w:t xml:space="preserve">The Department will make payment for Contractor-owned or rented equipment required for the force account work.  The Department will not provide payment for equipment that is determined to be </w:t>
      </w:r>
      <w:r w:rsidRPr="005605E1">
        <w:t xml:space="preserve">more than necessary or </w:t>
      </w:r>
      <w:r>
        <w:t>unsuitable by the RE for the force account work or that is inoperable due to breakdown or during periods of repair.  In the event the Contractor proposes to use equipment of a higher cost, including equipment with</w:t>
      </w:r>
      <w:r w:rsidRPr="005605E1">
        <w:t xml:space="preserve"> one or more of the following</w:t>
      </w:r>
      <w:r>
        <w:t>: specialized functionality</w:t>
      </w:r>
      <w:r w:rsidRPr="005605E1">
        <w:t>,</w:t>
      </w:r>
      <w:r w:rsidRPr="0042774B">
        <w:t xml:space="preserve"> </w:t>
      </w:r>
      <w:r>
        <w:t>features</w:t>
      </w:r>
      <w:r w:rsidRPr="005605E1">
        <w:t>, trim levels, options</w:t>
      </w:r>
      <w:r>
        <w:t>,</w:t>
      </w:r>
      <w:r w:rsidRPr="005605E1">
        <w:t xml:space="preserve"> or accessories</w:t>
      </w:r>
      <w:r>
        <w:t xml:space="preserve"> than that </w:t>
      </w:r>
      <w:r w:rsidRPr="00894895">
        <w:t xml:space="preserve">suitable and necessary for the work, </w:t>
      </w:r>
      <w:r>
        <w:t xml:space="preserve">the Department will make payment at the rate applicable to the </w:t>
      </w:r>
      <w:r w:rsidRPr="00E54E95">
        <w:t xml:space="preserve">suitable and necessary </w:t>
      </w:r>
      <w:r>
        <w:t xml:space="preserve">equipment.  The Department will make payment for Contractor-owned or rented equipment as follows: </w:t>
      </w:r>
    </w:p>
    <w:p w14:paraId="0D3002B9" w14:textId="77777777" w:rsidR="00180CEC" w:rsidRPr="00A53181" w:rsidRDefault="00180CEC" w:rsidP="00180CEC">
      <w:pPr>
        <w:pStyle w:val="Instruction"/>
      </w:pPr>
      <w:r w:rsidRPr="00A53181">
        <w:t xml:space="preserve">PART </w:t>
      </w:r>
      <w:r>
        <w:t>7.</w:t>
      </w:r>
      <w:r w:rsidRPr="00A53181">
        <w:t>B IS CHANGED TO THE FOLLOWING:</w:t>
      </w:r>
    </w:p>
    <w:p w14:paraId="05E5214B" w14:textId="77777777" w:rsidR="00180CEC" w:rsidRDefault="00180CEC" w:rsidP="005D1515">
      <w:pPr>
        <w:pStyle w:val="a1paragraph"/>
        <w:numPr>
          <w:ilvl w:val="0"/>
          <w:numId w:val="8"/>
        </w:numPr>
        <w:ind w:left="1296" w:hanging="432"/>
      </w:pPr>
      <w:r w:rsidRPr="000D3459">
        <w:rPr>
          <w:b/>
          <w:bCs/>
        </w:rPr>
        <w:t xml:space="preserve">Rented Equipment. </w:t>
      </w:r>
      <w:r>
        <w:rPr>
          <w:b/>
          <w:bCs/>
        </w:rPr>
        <w:t xml:space="preserve"> </w:t>
      </w:r>
      <w:proofErr w:type="gramStart"/>
      <w:r w:rsidRPr="000D3459">
        <w:t>In the event that</w:t>
      </w:r>
      <w:proofErr w:type="gramEnd"/>
      <w:r w:rsidRPr="000D3459">
        <w:t xml:space="preserve"> the Contractor does not own a specific type of equipment and must obtain it by rental, submit in writing to the RE for approval the need to rent the equipment and the rental rate for that equipment before using it on the work</w:t>
      </w:r>
      <w:r w:rsidRPr="00A53181">
        <w:t>.  Ensure the rental company</w:t>
      </w:r>
      <w:r>
        <w:t xml:space="preserve"> does not rent equipment exclusively to a single Contractor.  </w:t>
      </w:r>
      <w:r w:rsidRPr="000D3459">
        <w:t xml:space="preserve">The Department will make payment for the rental of the equipment as specified in the rental agreements and as evidenced by </w:t>
      </w:r>
      <w:proofErr w:type="gramStart"/>
      <w:r w:rsidRPr="000D3459">
        <w:t>paid invoices</w:t>
      </w:r>
      <w:proofErr w:type="gramEnd"/>
      <w:r w:rsidRPr="000D3459">
        <w:t xml:space="preserve"> for the time that the equipment is used to accomplish the work, plus the cost of moving the equipment to, on, and away from the work site.</w:t>
      </w:r>
    </w:p>
    <w:p w14:paraId="1221342B" w14:textId="77777777" w:rsidR="00180CEC" w:rsidRPr="00CD43AB" w:rsidRDefault="00180CEC" w:rsidP="00180CEC">
      <w:pPr>
        <w:pStyle w:val="HiddenTextSpec"/>
      </w:pPr>
      <w:r w:rsidRPr="00CD43AB">
        <w:t>1**************************************************************************************************************************1</w:t>
      </w:r>
    </w:p>
    <w:p w14:paraId="16976E6C" w14:textId="77777777" w:rsidR="00435D82" w:rsidRPr="00A51087" w:rsidRDefault="00435D82" w:rsidP="00435D82">
      <w:pPr>
        <w:pStyle w:val="0000000Subpart"/>
        <w:rPr>
          <w:rFonts w:eastAsia="Aptos"/>
        </w:rPr>
      </w:pPr>
      <w:r w:rsidRPr="00A51087">
        <w:rPr>
          <w:rFonts w:eastAsia="Aptos"/>
        </w:rPr>
        <w:t>104.03.09 Delay Damages</w:t>
      </w:r>
    </w:p>
    <w:p w14:paraId="371904E5" w14:textId="77777777" w:rsidR="00435D82" w:rsidRPr="00CD43AB" w:rsidRDefault="00435D82" w:rsidP="00435D82">
      <w:pPr>
        <w:pStyle w:val="HiddenTextSpec"/>
      </w:pPr>
      <w:r w:rsidRPr="00CD43AB">
        <w:t>1**************************************************************************************************************************1</w:t>
      </w:r>
    </w:p>
    <w:p w14:paraId="262F9DCC" w14:textId="52F389D5" w:rsidR="00180CEC" w:rsidRDefault="00435D82" w:rsidP="00435D82">
      <w:pPr>
        <w:pStyle w:val="HiddenTextSpec"/>
      </w:pPr>
      <w:r w:rsidRPr="00CD43AB">
        <w:rPr>
          <w:rFonts w:cs="Arial"/>
        </w:rPr>
        <w:t>BDC2</w:t>
      </w:r>
      <w:r>
        <w:rPr>
          <w:rFonts w:cs="Arial"/>
        </w:rPr>
        <w:t>4</w:t>
      </w:r>
      <w:r w:rsidRPr="00CD43AB">
        <w:rPr>
          <w:rFonts w:cs="Arial"/>
        </w:rPr>
        <w:t>S</w:t>
      </w:r>
      <w:r w:rsidRPr="00CD43AB">
        <w:t>-</w:t>
      </w:r>
      <w:r>
        <w:t>05</w:t>
      </w:r>
      <w:r w:rsidRPr="00CD43AB">
        <w:t xml:space="preserve"> dated </w:t>
      </w:r>
      <w:r>
        <w:t>may 22, 2024</w:t>
      </w:r>
    </w:p>
    <w:p w14:paraId="08FEBF9C" w14:textId="3BE1AF43" w:rsidR="00435D82" w:rsidRPr="00A51087" w:rsidRDefault="00435D82" w:rsidP="00435D82">
      <w:pPr>
        <w:pStyle w:val="11paragraph"/>
        <w:rPr>
          <w:rFonts w:eastAsia="Aptos"/>
          <w:szCs w:val="24"/>
        </w:rPr>
      </w:pPr>
      <w:r w:rsidRPr="00A51087">
        <w:rPr>
          <w:rFonts w:eastAsia="Aptos"/>
          <w:b/>
          <w:bCs/>
          <w:szCs w:val="24"/>
        </w:rPr>
        <w:t>1.</w:t>
      </w:r>
      <w:r>
        <w:rPr>
          <w:rFonts w:eastAsia="Aptos"/>
          <w:b/>
          <w:bCs/>
          <w:szCs w:val="24"/>
        </w:rPr>
        <w:tab/>
      </w:r>
      <w:r w:rsidRPr="00A51087">
        <w:rPr>
          <w:rFonts w:eastAsia="Aptos"/>
          <w:b/>
          <w:bCs/>
          <w:szCs w:val="24"/>
        </w:rPr>
        <w:t>Non-Productive Activity.</w:t>
      </w:r>
      <w:r w:rsidRPr="00A51087">
        <w:rPr>
          <w:rFonts w:eastAsia="Aptos"/>
          <w:szCs w:val="24"/>
        </w:rPr>
        <w:t xml:space="preserve"> </w:t>
      </w:r>
      <w:r w:rsidR="002E602B">
        <w:rPr>
          <w:rFonts w:eastAsia="Aptos"/>
          <w:szCs w:val="24"/>
        </w:rPr>
        <w:t xml:space="preserve"> </w:t>
      </w:r>
      <w:r w:rsidRPr="00A51087">
        <w:rPr>
          <w:rFonts w:eastAsia="Aptos"/>
          <w:szCs w:val="24"/>
        </w:rPr>
        <w:t>The Department will make payment for the following non-productive activities:</w:t>
      </w:r>
    </w:p>
    <w:p w14:paraId="14A74FD8" w14:textId="77777777" w:rsidR="00435D82" w:rsidRPr="00A51087" w:rsidRDefault="00435D82" w:rsidP="00435D82">
      <w:pPr>
        <w:pStyle w:val="Instruction"/>
        <w:rPr>
          <w:rFonts w:eastAsia="Aptos"/>
          <w:b/>
          <w:bCs/>
        </w:rPr>
      </w:pPr>
      <w:r>
        <w:rPr>
          <w:rFonts w:eastAsia="Aptos"/>
        </w:rPr>
        <w:t>Part E</w:t>
      </w:r>
      <w:r w:rsidRPr="00A51087">
        <w:rPr>
          <w:rFonts w:eastAsia="Aptos"/>
        </w:rPr>
        <w:t xml:space="preserve"> IS CHANGED TO</w:t>
      </w:r>
      <w:r>
        <w:rPr>
          <w:rFonts w:eastAsia="Aptos"/>
        </w:rPr>
        <w:t>:</w:t>
      </w:r>
    </w:p>
    <w:p w14:paraId="71AEC2D8" w14:textId="39BFDA98" w:rsidR="00435D82" w:rsidRPr="00A51087" w:rsidRDefault="00435D82" w:rsidP="00435D82">
      <w:pPr>
        <w:pStyle w:val="a1paragraph"/>
        <w:rPr>
          <w:rFonts w:eastAsia="Aptos"/>
          <w:szCs w:val="24"/>
        </w:rPr>
      </w:pPr>
      <w:r w:rsidRPr="00A51087">
        <w:rPr>
          <w:rFonts w:eastAsia="Aptos"/>
          <w:b/>
          <w:bCs/>
          <w:szCs w:val="24"/>
        </w:rPr>
        <w:t>e</w:t>
      </w:r>
      <w:proofErr w:type="gramStart"/>
      <w:r w:rsidRPr="00A51087">
        <w:rPr>
          <w:rFonts w:eastAsia="Aptos"/>
          <w:b/>
          <w:bCs/>
          <w:szCs w:val="24"/>
        </w:rPr>
        <w:t xml:space="preserve">. </w:t>
      </w:r>
      <w:r>
        <w:rPr>
          <w:rFonts w:eastAsia="Aptos"/>
          <w:b/>
          <w:bCs/>
          <w:szCs w:val="24"/>
        </w:rPr>
        <w:tab/>
      </w:r>
      <w:r w:rsidRPr="00A51087">
        <w:rPr>
          <w:b/>
        </w:rPr>
        <w:t>Equipment</w:t>
      </w:r>
      <w:proofErr w:type="gramEnd"/>
      <w:r w:rsidRPr="00A51087">
        <w:rPr>
          <w:rFonts w:eastAsia="Aptos"/>
          <w:b/>
          <w:bCs/>
          <w:szCs w:val="24"/>
        </w:rPr>
        <w:t>.</w:t>
      </w:r>
      <w:r w:rsidRPr="00A51087">
        <w:rPr>
          <w:rFonts w:eastAsia="Aptos"/>
          <w:szCs w:val="24"/>
        </w:rPr>
        <w:t xml:space="preserve"> </w:t>
      </w:r>
      <w:r w:rsidR="002E602B">
        <w:rPr>
          <w:rFonts w:eastAsia="Aptos"/>
          <w:szCs w:val="24"/>
        </w:rPr>
        <w:t xml:space="preserve"> </w:t>
      </w:r>
      <w:r w:rsidRPr="00A51087">
        <w:rPr>
          <w:rFonts w:eastAsia="Aptos"/>
          <w:szCs w:val="24"/>
        </w:rPr>
        <w:t xml:space="preserve">If as the result of the delay, the equipment cannot be used for any active </w:t>
      </w:r>
      <w:r w:rsidR="00902131" w:rsidRPr="00A51087">
        <w:rPr>
          <w:rFonts w:eastAsia="Aptos"/>
          <w:szCs w:val="24"/>
        </w:rPr>
        <w:t>work and</w:t>
      </w:r>
      <w:r w:rsidRPr="00A51087">
        <w:rPr>
          <w:rFonts w:eastAsia="Aptos"/>
          <w:szCs w:val="24"/>
        </w:rPr>
        <w:t xml:space="preserve"> is directed by the RE to remain on the work site during the delay, the Department will make payment as specified </w:t>
      </w:r>
      <w:proofErr w:type="gramStart"/>
      <w:r w:rsidRPr="00A51087">
        <w:rPr>
          <w:rFonts w:eastAsia="Aptos"/>
          <w:szCs w:val="24"/>
        </w:rPr>
        <w:t>in</w:t>
      </w:r>
      <w:proofErr w:type="gramEnd"/>
      <w:r w:rsidRPr="00A51087">
        <w:rPr>
          <w:rFonts w:eastAsia="Aptos"/>
          <w:szCs w:val="24"/>
        </w:rPr>
        <w:t xml:space="preserve"> </w:t>
      </w:r>
      <w:r w:rsidRPr="00435D82">
        <w:rPr>
          <w:rFonts w:eastAsia="Aptos"/>
          <w:szCs w:val="24"/>
        </w:rPr>
        <w:t>104.03.08.7.a.5</w:t>
      </w:r>
      <w:r w:rsidRPr="00A51087">
        <w:rPr>
          <w:rFonts w:eastAsia="Aptos"/>
          <w:szCs w:val="24"/>
        </w:rPr>
        <w:t xml:space="preserve">. </w:t>
      </w:r>
      <w:r>
        <w:rPr>
          <w:rFonts w:eastAsia="Aptos"/>
          <w:szCs w:val="24"/>
        </w:rPr>
        <w:t xml:space="preserve"> </w:t>
      </w:r>
      <w:r w:rsidRPr="00A51087">
        <w:rPr>
          <w:rFonts w:eastAsia="Aptos"/>
          <w:szCs w:val="24"/>
        </w:rPr>
        <w:t xml:space="preserve">If as the result of the delay, the RE determines that the equipment cannot be used for any active work, the RE may request the Contractor to remove the equipment. </w:t>
      </w:r>
      <w:r w:rsidR="002E602B">
        <w:rPr>
          <w:rFonts w:eastAsia="Aptos"/>
          <w:szCs w:val="24"/>
        </w:rPr>
        <w:t xml:space="preserve"> </w:t>
      </w:r>
      <w:r w:rsidRPr="00A51087">
        <w:rPr>
          <w:rFonts w:eastAsia="Aptos"/>
          <w:szCs w:val="24"/>
        </w:rPr>
        <w:t>The Contractor may remove</w:t>
      </w:r>
      <w:r w:rsidR="002E602B">
        <w:rPr>
          <w:rFonts w:eastAsia="Aptos"/>
          <w:szCs w:val="24"/>
        </w:rPr>
        <w:t xml:space="preserve"> </w:t>
      </w:r>
      <w:r w:rsidRPr="00A51087">
        <w:rPr>
          <w:rFonts w:eastAsia="Aptos"/>
          <w:szCs w:val="24"/>
        </w:rPr>
        <w:t>the equipment from the work site or allow it to remain.</w:t>
      </w:r>
      <w:r w:rsidR="002E602B">
        <w:rPr>
          <w:rFonts w:eastAsia="Aptos"/>
          <w:szCs w:val="24"/>
        </w:rPr>
        <w:t xml:space="preserve"> </w:t>
      </w:r>
      <w:r w:rsidRPr="00A51087">
        <w:rPr>
          <w:rFonts w:eastAsia="Aptos"/>
          <w:szCs w:val="24"/>
        </w:rPr>
        <w:t xml:space="preserve"> If the equipment is removed from the work site, the Department will make payment for labor and equipment costs to remove the equipment and to return it to the work site at the end of the delay period.</w:t>
      </w:r>
      <w:r w:rsidR="002E602B">
        <w:rPr>
          <w:rFonts w:eastAsia="Aptos"/>
          <w:szCs w:val="24"/>
        </w:rPr>
        <w:t xml:space="preserve"> </w:t>
      </w:r>
      <w:r w:rsidRPr="00A51087">
        <w:rPr>
          <w:rFonts w:eastAsia="Aptos"/>
          <w:szCs w:val="24"/>
        </w:rPr>
        <w:t xml:space="preserve"> If the equipment remains, the Department will not make payment for the equipment as specified </w:t>
      </w:r>
      <w:proofErr w:type="gramStart"/>
      <w:r w:rsidRPr="00A51087">
        <w:rPr>
          <w:rFonts w:eastAsia="Aptos"/>
          <w:szCs w:val="24"/>
        </w:rPr>
        <w:t>in</w:t>
      </w:r>
      <w:proofErr w:type="gramEnd"/>
      <w:r w:rsidRPr="00A51087">
        <w:rPr>
          <w:rFonts w:eastAsia="Aptos"/>
          <w:szCs w:val="24"/>
        </w:rPr>
        <w:t xml:space="preserve"> </w:t>
      </w:r>
      <w:r w:rsidRPr="00435D82">
        <w:rPr>
          <w:rFonts w:eastAsia="Aptos"/>
          <w:szCs w:val="24"/>
        </w:rPr>
        <w:t>104.03.08.7</w:t>
      </w:r>
      <w:r w:rsidRPr="00A51087">
        <w:rPr>
          <w:rFonts w:eastAsia="Aptos"/>
          <w:szCs w:val="24"/>
        </w:rPr>
        <w:t>.</w:t>
      </w:r>
    </w:p>
    <w:p w14:paraId="5875CD35" w14:textId="77777777" w:rsidR="00435D82" w:rsidRPr="00D70190" w:rsidRDefault="00435D82" w:rsidP="00435D82">
      <w:pPr>
        <w:pStyle w:val="a2paragraph0"/>
      </w:pPr>
      <w:r w:rsidRPr="00D70190">
        <w:lastRenderedPageBreak/>
        <w:t xml:space="preserve">If </w:t>
      </w:r>
      <w:r>
        <w:t xml:space="preserve">the </w:t>
      </w:r>
      <w:r w:rsidRPr="00D70190">
        <w:t xml:space="preserve">equipment is required for additional maintenance within the Project Limits, maintenance of traffic control devices, maintenance of SESC measures, and similar activities resulting from the delay and approved by the RE, the Department will make payment as specified in </w:t>
      </w:r>
      <w:r w:rsidRPr="00435D82">
        <w:rPr>
          <w:rFonts w:eastAsia="Aptos"/>
          <w:szCs w:val="24"/>
        </w:rPr>
        <w:t>104.03.08.7.</w:t>
      </w:r>
    </w:p>
    <w:p w14:paraId="744B5AFF" w14:textId="77777777" w:rsidR="00435D82" w:rsidRDefault="00435D82" w:rsidP="00435D82">
      <w:pPr>
        <w:pStyle w:val="HiddenTextSpec"/>
      </w:pPr>
      <w:r w:rsidRPr="00CD43AB">
        <w:t>1**************************************************************************************************************************1</w:t>
      </w:r>
    </w:p>
    <w:p w14:paraId="5B6D70E4" w14:textId="77777777" w:rsidR="00477089" w:rsidRDefault="00477089" w:rsidP="00435D82">
      <w:pPr>
        <w:pStyle w:val="HiddenTextSpec"/>
      </w:pPr>
    </w:p>
    <w:p w14:paraId="4269DE36" w14:textId="77777777" w:rsidR="00477089" w:rsidRPr="00CD43AB" w:rsidRDefault="00477089" w:rsidP="00477089">
      <w:pPr>
        <w:pStyle w:val="HiddenTextSpec"/>
      </w:pPr>
      <w:r w:rsidRPr="00CD43AB">
        <w:t>1**************************************************************************************************************************1</w:t>
      </w:r>
    </w:p>
    <w:p w14:paraId="727E950E" w14:textId="52450FC4" w:rsidR="00477089" w:rsidRDefault="00477089" w:rsidP="00477089">
      <w:pPr>
        <w:pStyle w:val="HiddenTextSpec"/>
      </w:pPr>
      <w:r w:rsidRPr="00CD43AB">
        <w:rPr>
          <w:rFonts w:cs="Arial"/>
        </w:rPr>
        <w:t>BDC2</w:t>
      </w:r>
      <w:r>
        <w:rPr>
          <w:rFonts w:cs="Arial"/>
        </w:rPr>
        <w:t>4</w:t>
      </w:r>
      <w:r w:rsidRPr="00CD43AB">
        <w:rPr>
          <w:rFonts w:cs="Arial"/>
        </w:rPr>
        <w:t>S</w:t>
      </w:r>
      <w:r w:rsidRPr="00CD43AB">
        <w:t>-</w:t>
      </w:r>
      <w:r>
        <w:t>10</w:t>
      </w:r>
      <w:r w:rsidRPr="00CD43AB">
        <w:t xml:space="preserve"> dated </w:t>
      </w:r>
      <w:r>
        <w:t>jul 1, 2024</w:t>
      </w:r>
    </w:p>
    <w:p w14:paraId="75F6373C" w14:textId="77777777" w:rsidR="00477089" w:rsidRPr="00477089" w:rsidRDefault="00477089" w:rsidP="003E4E85">
      <w:pPr>
        <w:pStyle w:val="Instruction"/>
      </w:pPr>
      <w:r w:rsidRPr="00477089">
        <w:t>The following is added:</w:t>
      </w:r>
    </w:p>
    <w:p w14:paraId="01B1E645" w14:textId="77777777" w:rsidR="00477089" w:rsidRPr="00477089" w:rsidRDefault="00477089" w:rsidP="003E4E85">
      <w:pPr>
        <w:pStyle w:val="11paragraph"/>
      </w:pPr>
      <w:r w:rsidRPr="00477089">
        <w:rPr>
          <w:b/>
        </w:rPr>
        <w:t>4.</w:t>
      </w:r>
      <w:r w:rsidRPr="00477089">
        <w:rPr>
          <w:b/>
        </w:rPr>
        <w:tab/>
        <w:t>Equipment Escalation</w:t>
      </w:r>
      <w:r w:rsidRPr="00477089">
        <w:t xml:space="preserve">.  If, as </w:t>
      </w:r>
      <w:proofErr w:type="gramStart"/>
      <w:r w:rsidRPr="00477089">
        <w:t>the</w:t>
      </w:r>
      <w:proofErr w:type="gramEnd"/>
      <w:r w:rsidRPr="00477089">
        <w:t xml:space="preserve"> result of the delay, equipment </w:t>
      </w:r>
      <w:proofErr w:type="gramStart"/>
      <w:r w:rsidRPr="00477089">
        <w:t>use</w:t>
      </w:r>
      <w:proofErr w:type="gramEnd"/>
      <w:r w:rsidRPr="00477089">
        <w:t xml:space="preserve">, which had a planned late-finish date occurring before an equipment rate increase date, is required to start after the equipment rate increase date, the Department will make payment for the following: </w:t>
      </w:r>
    </w:p>
    <w:p w14:paraId="20DBA715" w14:textId="77777777" w:rsidR="00477089" w:rsidRPr="00477089" w:rsidRDefault="00477089" w:rsidP="003E4E85">
      <w:pPr>
        <w:pStyle w:val="a1paragraph"/>
        <w:rPr>
          <w:b/>
          <w:bCs/>
        </w:rPr>
      </w:pPr>
      <w:r w:rsidRPr="00477089">
        <w:rPr>
          <w:b/>
          <w:bCs/>
        </w:rPr>
        <w:t>a.</w:t>
      </w:r>
      <w:r w:rsidRPr="00477089">
        <w:rPr>
          <w:b/>
          <w:bCs/>
        </w:rPr>
        <w:tab/>
        <w:t xml:space="preserve">Contractor owned equipment.  </w:t>
      </w:r>
      <w:r w:rsidRPr="00477089">
        <w:t>Equipment costs as specified in 104.03.08 at the higher rate as evidenced by a comparison of the Blue Book rate between the planned late finish date for the work and the Blue Book rate when the work was required because of the delay.</w:t>
      </w:r>
    </w:p>
    <w:p w14:paraId="25A58515" w14:textId="77777777" w:rsidR="00477089" w:rsidRPr="00477089" w:rsidRDefault="00477089" w:rsidP="003E4E85">
      <w:pPr>
        <w:pStyle w:val="a1paragraph"/>
        <w:rPr>
          <w:rFonts w:eastAsia="Arial" w:cs="Arial"/>
          <w:b/>
          <w:bCs/>
        </w:rPr>
      </w:pPr>
      <w:r w:rsidRPr="00477089">
        <w:rPr>
          <w:b/>
          <w:bCs/>
        </w:rPr>
        <w:t>b.</w:t>
      </w:r>
      <w:r w:rsidRPr="00477089">
        <w:rPr>
          <w:b/>
          <w:bCs/>
        </w:rPr>
        <w:tab/>
        <w:t xml:space="preserve">Rented equipment.  </w:t>
      </w:r>
      <w:r w:rsidRPr="00477089">
        <w:t xml:space="preserve">Equipment costs as specified in 104.03.08 </w:t>
      </w:r>
      <w:proofErr w:type="gramStart"/>
      <w:r w:rsidRPr="00477089">
        <w:t>at</w:t>
      </w:r>
      <w:proofErr w:type="gramEnd"/>
      <w:r w:rsidRPr="00477089">
        <w:t xml:space="preserve"> the higher rate as evidenced by a comparison of rental agreements, including paid invoices, between the planned late finish date for the work and the date the work was required because of the delay.  If rental agreements and paid invoices are not available, provide quotes from the rental company for both dates.</w:t>
      </w:r>
    </w:p>
    <w:p w14:paraId="23127F84" w14:textId="77777777" w:rsidR="00477089" w:rsidRPr="00CD43AB" w:rsidRDefault="00477089" w:rsidP="00477089">
      <w:pPr>
        <w:pStyle w:val="HiddenTextSpec"/>
      </w:pPr>
      <w:r w:rsidRPr="00CD43AB">
        <w:t>1**************************************************************************************************************************1</w:t>
      </w:r>
    </w:p>
    <w:p w14:paraId="6340FFD5" w14:textId="77777777" w:rsidR="00477089" w:rsidRPr="00CD43AB" w:rsidRDefault="00477089" w:rsidP="00435D82">
      <w:pPr>
        <w:pStyle w:val="HiddenTextSpec"/>
      </w:pPr>
    </w:p>
    <w:p w14:paraId="67661B85" w14:textId="79195891" w:rsidR="00A675EC" w:rsidRPr="00B97E4C" w:rsidRDefault="00A675EC" w:rsidP="00A675EC">
      <w:pPr>
        <w:pStyle w:val="000Section"/>
      </w:pPr>
      <w:r w:rsidRPr="00B97E4C">
        <w:t>Section 105 – Control of W</w:t>
      </w:r>
      <w:bookmarkEnd w:id="46"/>
      <w:bookmarkEnd w:id="47"/>
      <w:bookmarkEnd w:id="48"/>
      <w:r w:rsidRPr="00B97E4C">
        <w:t>ork</w:t>
      </w:r>
      <w:bookmarkEnd w:id="49"/>
      <w:bookmarkEnd w:id="50"/>
    </w:p>
    <w:p w14:paraId="533AA9BD" w14:textId="77777777" w:rsidR="00AE3216" w:rsidRDefault="00AE3216" w:rsidP="00AE3216">
      <w:pPr>
        <w:pStyle w:val="HiddenTextSpec"/>
      </w:pPr>
      <w:bookmarkStart w:id="123" w:name="_Toc146006037"/>
      <w:bookmarkStart w:id="124" w:name="_Toc159593421"/>
      <w:bookmarkStart w:id="125" w:name="_Toc171910991"/>
      <w:bookmarkStart w:id="126" w:name="_Toc175377515"/>
      <w:bookmarkStart w:id="127" w:name="_Toc175470412"/>
      <w:bookmarkStart w:id="128" w:name="_Toc182749712"/>
      <w:r>
        <w:t>1**************************************************************************************************************************1</w:t>
      </w:r>
    </w:p>
    <w:p w14:paraId="34614CEE" w14:textId="4CCC1727" w:rsidR="004E1E71" w:rsidRPr="00B97E4C" w:rsidRDefault="00902131" w:rsidP="004E1E71">
      <w:pPr>
        <w:pStyle w:val="00000Subsection"/>
      </w:pPr>
      <w:bookmarkStart w:id="129" w:name="_Toc501716707"/>
      <w:bookmarkStart w:id="130" w:name="_Toc167092709"/>
      <w:r w:rsidRPr="00B97E4C">
        <w:t>105.02 RESPONSIBILITIES</w:t>
      </w:r>
      <w:r w:rsidR="004E1E71" w:rsidRPr="00B97E4C">
        <w:t xml:space="preserve"> of the Contractor</w:t>
      </w:r>
      <w:bookmarkEnd w:id="129"/>
      <w:bookmarkEnd w:id="130"/>
    </w:p>
    <w:p w14:paraId="7C6502DD" w14:textId="77777777" w:rsidR="004E1E71" w:rsidRPr="00CD43AB" w:rsidRDefault="004E1E71" w:rsidP="004E1E71">
      <w:pPr>
        <w:pStyle w:val="HiddenTextSpec"/>
      </w:pPr>
      <w:r w:rsidRPr="00CD43AB">
        <w:t>1**************************************************************************************************************************1</w:t>
      </w:r>
    </w:p>
    <w:p w14:paraId="2A6DE6ED" w14:textId="12E6231C" w:rsidR="00ED3E03" w:rsidRDefault="00902131" w:rsidP="007E2733">
      <w:pPr>
        <w:pStyle w:val="0000000Subpart"/>
      </w:pPr>
      <w:r w:rsidRPr="00AE447E">
        <w:t>105.02.05 Civil</w:t>
      </w:r>
      <w:r w:rsidR="00ED3E03" w:rsidRPr="00AE447E">
        <w:t xml:space="preserve"> Rights Requirements</w:t>
      </w:r>
    </w:p>
    <w:p w14:paraId="550D53FF" w14:textId="77777777" w:rsidR="00B21923" w:rsidRDefault="00B21923" w:rsidP="00B21923"/>
    <w:p w14:paraId="7EF2FDD6" w14:textId="0B303FD4" w:rsidR="00B21923" w:rsidRPr="008342E9" w:rsidRDefault="00B21923" w:rsidP="00B21923">
      <w:r w:rsidRPr="008342E9">
        <w:t>The Contractor is obligated to comply with Title VI of the Civil Rights Act of 1964, 49 CFR Part 21 and 28 CFR Section 50.3, 2 C.F.R. Part 200 and 2 C.F.R. Part 200 Appendix II and any other Rules relative to Nondiscrimination as they may be amended from time to time, which are herein and incorporated by reference and made part of the Contract. The Contractor in the performance of the Contract agrees to comply with nondiscrimination regulations and other requirements as specified in Section 107. Failure of a Contractor to comply with the nondiscrimination provisions of the Contract may result in the actions as set forth as specified in Sections 105, 108, and 109.</w:t>
      </w:r>
    </w:p>
    <w:p w14:paraId="756D1BB3" w14:textId="77777777" w:rsidR="005E448B" w:rsidRDefault="005E448B" w:rsidP="00B21923"/>
    <w:p w14:paraId="4B00E404" w14:textId="7F518520" w:rsidR="00B21923" w:rsidRPr="008342E9" w:rsidRDefault="00B21923" w:rsidP="00B21923">
      <w:r w:rsidRPr="008342E9">
        <w:t>The source of funding determines which EEO regulations and goals (Federal and/or State goals) apply to a specific project.</w:t>
      </w:r>
    </w:p>
    <w:p w14:paraId="7C384F3B" w14:textId="77777777" w:rsidR="00B21923" w:rsidRPr="008342E9" w:rsidRDefault="00B21923" w:rsidP="00C17075">
      <w:pPr>
        <w:pStyle w:val="ListParagraph"/>
        <w:numPr>
          <w:ilvl w:val="0"/>
          <w:numId w:val="52"/>
        </w:numPr>
        <w:spacing w:after="160" w:line="259" w:lineRule="auto"/>
        <w:rPr>
          <w:sz w:val="20"/>
          <w:szCs w:val="20"/>
        </w:rPr>
      </w:pPr>
      <w:r w:rsidRPr="00D37E11">
        <w:rPr>
          <w:b/>
          <w:bCs/>
          <w:sz w:val="20"/>
          <w:szCs w:val="20"/>
        </w:rPr>
        <w:t>Federal Aid Projects</w:t>
      </w:r>
      <w:r w:rsidRPr="008342E9">
        <w:rPr>
          <w:sz w:val="20"/>
          <w:szCs w:val="20"/>
        </w:rPr>
        <w:t xml:space="preserve">. On contracts containing Federal funding, Federal EEO regulations and goals apply as specified in Federal Aid Project Attachments 1 through 11. The DCR/AA monitors and reviews these projects on behalf of the Federal Highway Administration (FHWA), under Federal statutes (23 USC 140) and Rules (23 CFR 230, 2 CFR Part 200). </w:t>
      </w:r>
    </w:p>
    <w:p w14:paraId="17448C36" w14:textId="77777777" w:rsidR="00B21923" w:rsidRPr="008342E9" w:rsidRDefault="00B21923" w:rsidP="00B21923">
      <w:pPr>
        <w:pStyle w:val="ListParagraph"/>
        <w:rPr>
          <w:sz w:val="20"/>
          <w:szCs w:val="20"/>
        </w:rPr>
      </w:pPr>
    </w:p>
    <w:p w14:paraId="3BC3BE2C" w14:textId="77777777" w:rsidR="00B21923" w:rsidRPr="008342E9" w:rsidRDefault="00B21923" w:rsidP="00B21923">
      <w:pPr>
        <w:pStyle w:val="ListParagraph"/>
        <w:rPr>
          <w:sz w:val="20"/>
          <w:szCs w:val="20"/>
        </w:rPr>
      </w:pPr>
      <w:r w:rsidRPr="008342E9">
        <w:rPr>
          <w:sz w:val="20"/>
          <w:szCs w:val="20"/>
        </w:rPr>
        <w:t>Comply with the DBE/ESBE program, rules and regulations of 49 CFR Part 26 in the administration of the Contract. Failure to do so is a material breach of the Contract and may result in termination of the Contract, or other such actions that the Department or the FHWA deem appropriate which may include, but are not limited to, rejection of bids, denial or limit of credit toward the Contract goal, payment being delayed or withheld as specified in Section 105, assessing sanctions as set forth in 49 CFR Part 26, and default as specified in Section 108. Deliberate attempts by the Contractor or subcontractors to circumvent or commit fraud in the DBE/ESBE program may result in termination of the Contract as specified in Section 108, investigation by the Department’s Inspector General or the U.S. Department of Transportation, or both, and prosecution by the State Attorney General’s Office or the U.S. Department of Justice, or both.</w:t>
      </w:r>
    </w:p>
    <w:p w14:paraId="67AC1D5D" w14:textId="3F5D1D56" w:rsidR="00AC7F2D" w:rsidRDefault="00AC7F2D" w:rsidP="00D37E11">
      <w:pPr>
        <w:pStyle w:val="11paragraph"/>
        <w:ind w:left="0" w:firstLine="0"/>
        <w:rPr>
          <w:rStyle w:val="A1paragraphChar0"/>
          <w:b/>
          <w:bCs/>
        </w:rPr>
      </w:pPr>
    </w:p>
    <w:p w14:paraId="04F74364" w14:textId="77777777" w:rsidR="00AC7F2D" w:rsidRDefault="00AC7F2D" w:rsidP="0082051F">
      <w:pPr>
        <w:pStyle w:val="11paragraph"/>
        <w:ind w:left="862" w:firstLine="0"/>
        <w:rPr>
          <w:rStyle w:val="A1paragraphChar0"/>
          <w:b/>
          <w:bCs/>
        </w:rPr>
      </w:pPr>
    </w:p>
    <w:p w14:paraId="203867AE" w14:textId="77777777" w:rsidR="0082051F" w:rsidRPr="00CD43AB" w:rsidRDefault="0082051F" w:rsidP="0082051F">
      <w:pPr>
        <w:pStyle w:val="HiddenTextSpec"/>
        <w:ind w:left="862"/>
        <w:jc w:val="left"/>
      </w:pPr>
      <w:r w:rsidRPr="00CD43AB">
        <w:t>1**************************************************************************************************************1</w:t>
      </w:r>
    </w:p>
    <w:p w14:paraId="2EEE446C" w14:textId="77777777" w:rsidR="0082051F" w:rsidRDefault="0082051F" w:rsidP="0082051F">
      <w:pPr>
        <w:pStyle w:val="HiddenTextSpec"/>
        <w:ind w:left="3022" w:firstLine="578"/>
        <w:jc w:val="left"/>
      </w:pPr>
      <w:r w:rsidRPr="00CD43AB">
        <w:rPr>
          <w:rFonts w:cs="Arial"/>
        </w:rPr>
        <w:t>BDC2</w:t>
      </w:r>
      <w:r>
        <w:rPr>
          <w:rFonts w:cs="Arial"/>
        </w:rPr>
        <w:t>4</w:t>
      </w:r>
      <w:r w:rsidRPr="00CD43AB">
        <w:rPr>
          <w:rFonts w:cs="Arial"/>
        </w:rPr>
        <w:t>S</w:t>
      </w:r>
      <w:r w:rsidRPr="00CD43AB">
        <w:t>-</w:t>
      </w:r>
      <w:r>
        <w:t>20</w:t>
      </w:r>
      <w:r w:rsidRPr="00CD43AB">
        <w:t xml:space="preserve"> dated </w:t>
      </w:r>
      <w:r>
        <w:t>jan 28, 2025</w:t>
      </w:r>
    </w:p>
    <w:p w14:paraId="05C39E48" w14:textId="77777777" w:rsidR="0082051F" w:rsidRDefault="0082051F" w:rsidP="0082051F">
      <w:pPr>
        <w:pStyle w:val="Instruction"/>
      </w:pPr>
      <w:r>
        <w:t xml:space="preserve">               The third paragraph is changed to:</w:t>
      </w:r>
    </w:p>
    <w:p w14:paraId="3C9BE8BA" w14:textId="1072EDD1" w:rsidR="0082051F" w:rsidRDefault="0082051F" w:rsidP="0082051F">
      <w:pPr>
        <w:pStyle w:val="12paragraph"/>
        <w:ind w:left="1440"/>
      </w:pPr>
      <w:r w:rsidRPr="00BA73A9">
        <w:t xml:space="preserve">Ensure compliance with the labor standards provisions of the </w:t>
      </w:r>
      <w:r w:rsidRPr="0061602A">
        <w:t xml:space="preserve">Contract.  </w:t>
      </w:r>
      <w:r w:rsidR="00C82D4D">
        <w:t xml:space="preserve">Submit weekly certified payrolls and Statement of </w:t>
      </w:r>
      <w:r w:rsidR="0039256A">
        <w:t>Compliance</w:t>
      </w:r>
      <w:r w:rsidR="00C82D4D">
        <w:t xml:space="preserve"> as required</w:t>
      </w:r>
      <w:r w:rsidR="0039256A">
        <w:t xml:space="preserve"> in the Contract to the RE. </w:t>
      </w:r>
      <w:r w:rsidR="00C82D4D">
        <w:t xml:space="preserve"> </w:t>
      </w:r>
      <w:r w:rsidRPr="0061602A">
        <w:t>Monitor</w:t>
      </w:r>
      <w:r w:rsidRPr="00BA73A9">
        <w:t xml:space="preserve"> and verify the owner-operator status of all DBE and non-DBE truckers working on Federal </w:t>
      </w:r>
      <w:r>
        <w:t>A</w:t>
      </w:r>
      <w:r w:rsidRPr="00BA73A9">
        <w:t xml:space="preserve">id </w:t>
      </w:r>
      <w:r>
        <w:t>P</w:t>
      </w:r>
      <w:r w:rsidRPr="00BA73A9">
        <w:t xml:space="preserve">rojects used for the Contract.  Submit the DBE Trucking Verification (Form CR-274) to the Department.  Failure of a Contractor to meet the requirements of this paragraph may result in payment being delayed or withheld as specified in </w:t>
      </w:r>
      <w:r w:rsidRPr="00BA7A06">
        <w:t>Section 105</w:t>
      </w:r>
      <w:r w:rsidRPr="00BA73A9">
        <w:t xml:space="preserve">, default as specified in </w:t>
      </w:r>
      <w:r w:rsidRPr="00BA7A06">
        <w:t>Section 108</w:t>
      </w:r>
      <w:r w:rsidRPr="00BA73A9">
        <w:t xml:space="preserve">, disqualifying the Contractor from future bidding as non-responsible, or termination of the Contract as specified in </w:t>
      </w:r>
      <w:r w:rsidRPr="00BA7A06">
        <w:t>Section 108</w:t>
      </w:r>
      <w:r w:rsidRPr="00BA73A9">
        <w:t>.</w:t>
      </w:r>
    </w:p>
    <w:p w14:paraId="0DD04EC0" w14:textId="77777777" w:rsidR="001E7186" w:rsidRPr="00320A7F" w:rsidRDefault="001E7186" w:rsidP="001E7186">
      <w:pPr>
        <w:pStyle w:val="12paragraph"/>
        <w:rPr>
          <w:b/>
          <w:bCs/>
          <w:u w:val="single"/>
        </w:rPr>
      </w:pPr>
      <w:r w:rsidRPr="00320A7F">
        <w:rPr>
          <w:b/>
          <w:bCs/>
          <w:u w:val="single"/>
        </w:rPr>
        <w:t>For Local Aid Projects</w:t>
      </w:r>
    </w:p>
    <w:p w14:paraId="2DF2623E" w14:textId="5581F91E" w:rsidR="007A559E" w:rsidRPr="00BA73A9" w:rsidRDefault="007A559E" w:rsidP="0082051F">
      <w:pPr>
        <w:pStyle w:val="12paragraph"/>
        <w:ind w:left="1440"/>
      </w:pPr>
      <w:r>
        <w:t xml:space="preserve">Reference to Diane B. Allen Equal Pay Act </w:t>
      </w:r>
      <w:r w:rsidR="001E7186">
        <w:t>has been removed.</w:t>
      </w:r>
    </w:p>
    <w:p w14:paraId="5F636D8E" w14:textId="03463D9A" w:rsidR="00B21923" w:rsidRPr="00C87BD0" w:rsidRDefault="0082051F" w:rsidP="0082051F">
      <w:pPr>
        <w:pStyle w:val="ListParagraph"/>
        <w:rPr>
          <w:rFonts w:ascii="Arial" w:hAnsi="Arial" w:cs="Arial"/>
          <w:sz w:val="20"/>
          <w:szCs w:val="20"/>
        </w:rPr>
      </w:pPr>
      <w:r w:rsidRPr="00C87BD0">
        <w:rPr>
          <w:rFonts w:ascii="Arial" w:hAnsi="Arial" w:cs="Arial"/>
          <w:vanish/>
          <w:color w:val="FF0000"/>
          <w:sz w:val="20"/>
          <w:szCs w:val="20"/>
        </w:rPr>
        <w:t>1*******************************************************************</w:t>
      </w:r>
      <w:r w:rsidR="001900D5">
        <w:rPr>
          <w:rFonts w:ascii="Arial" w:hAnsi="Arial" w:cs="Arial"/>
          <w:vanish/>
          <w:color w:val="FF0000"/>
          <w:sz w:val="20"/>
          <w:szCs w:val="20"/>
        </w:rPr>
        <w:t>**************************************</w:t>
      </w:r>
      <w:r w:rsidRPr="00C87BD0">
        <w:rPr>
          <w:rFonts w:ascii="Arial" w:hAnsi="Arial" w:cs="Arial"/>
          <w:vanish/>
          <w:color w:val="FF0000"/>
          <w:sz w:val="20"/>
          <w:szCs w:val="20"/>
        </w:rPr>
        <w:t>*****</w:t>
      </w:r>
      <w:r w:rsidR="00AC7F2D" w:rsidRPr="00C87BD0">
        <w:rPr>
          <w:rFonts w:ascii="Arial" w:hAnsi="Arial" w:cs="Arial"/>
          <w:vanish/>
          <w:color w:val="FF0000"/>
          <w:sz w:val="20"/>
          <w:szCs w:val="20"/>
        </w:rPr>
        <w:t>1</w:t>
      </w:r>
    </w:p>
    <w:p w14:paraId="2C22BD86" w14:textId="77777777" w:rsidR="00B21923" w:rsidRPr="008342E9" w:rsidRDefault="00B21923" w:rsidP="00B21923">
      <w:pPr>
        <w:pStyle w:val="ListParagraph"/>
        <w:rPr>
          <w:sz w:val="20"/>
          <w:szCs w:val="20"/>
        </w:rPr>
      </w:pPr>
    </w:p>
    <w:p w14:paraId="4BCD7EF1" w14:textId="77777777" w:rsidR="00B21923" w:rsidRPr="008342E9" w:rsidRDefault="00B21923" w:rsidP="00B21923">
      <w:pPr>
        <w:pStyle w:val="ListParagraph"/>
        <w:rPr>
          <w:sz w:val="20"/>
          <w:szCs w:val="20"/>
        </w:rPr>
      </w:pPr>
      <w:r w:rsidRPr="008342E9">
        <w:rPr>
          <w:sz w:val="20"/>
          <w:szCs w:val="20"/>
        </w:rPr>
        <w:t>Obtain executed subcontract agreements as specified in Section 108. Failure of a Contractor to meet this requirement may result in payment being delayed or withheld as specified in Section 105, default as specified in Section 108, disqualifying the Contractor from future bidding as non-responsible, or termination of the Contract as specified in Section 108.</w:t>
      </w:r>
    </w:p>
    <w:p w14:paraId="258BC569" w14:textId="77777777" w:rsidR="00B21923" w:rsidRPr="008342E9" w:rsidRDefault="00B21923" w:rsidP="00B21923">
      <w:pPr>
        <w:pStyle w:val="ListParagraph"/>
        <w:rPr>
          <w:sz w:val="20"/>
          <w:szCs w:val="20"/>
        </w:rPr>
      </w:pPr>
    </w:p>
    <w:p w14:paraId="7E210929" w14:textId="77777777" w:rsidR="00B21923" w:rsidRPr="00EB5A74" w:rsidRDefault="00B21923" w:rsidP="00B21923">
      <w:pPr>
        <w:pStyle w:val="ListParagraph"/>
        <w:rPr>
          <w:sz w:val="20"/>
          <w:szCs w:val="20"/>
        </w:rPr>
      </w:pPr>
      <w:r w:rsidRPr="008342E9">
        <w:rPr>
          <w:sz w:val="20"/>
          <w:szCs w:val="20"/>
        </w:rPr>
        <w:t xml:space="preserve">The Contractor is responsible for compliance by any subcontractor, lower tier subcontractor as specified in Section 108. On Federal Aid construction contracts, utilize a DBE that performs a commercially useful function (CUF) and performs the work committed to at the time of Contract award. Monitor and report DBE participation on the Contract, </w:t>
      </w:r>
      <w:proofErr w:type="gramStart"/>
      <w:r w:rsidRPr="008342E9">
        <w:rPr>
          <w:sz w:val="20"/>
          <w:szCs w:val="20"/>
        </w:rPr>
        <w:t>on a monthly basis</w:t>
      </w:r>
      <w:proofErr w:type="gramEnd"/>
      <w:r w:rsidRPr="008342E9">
        <w:rPr>
          <w:sz w:val="20"/>
          <w:szCs w:val="20"/>
        </w:rPr>
        <w:t xml:space="preserve"> utilizing the CR-267 - Monthly Report of Utilization of DBE/ESBE or SBE form</w:t>
      </w:r>
      <w:r w:rsidRPr="008342E9">
        <w:t xml:space="preserve">. </w:t>
      </w:r>
      <w:r w:rsidRPr="00EB5A74">
        <w:rPr>
          <w:sz w:val="20"/>
          <w:szCs w:val="20"/>
        </w:rPr>
        <w:t>Failure of a subcontractor or lower tier subcontractor may result in denial or limit of credit toward the Contract DBE goal, payment being delayed or withheld as specified in Section 105; default as specified in Section 108, or termination of the Contract as specified in Section 108.</w:t>
      </w:r>
    </w:p>
    <w:p w14:paraId="546956B1" w14:textId="77777777" w:rsidR="00B21923" w:rsidRPr="008342E9" w:rsidRDefault="00B21923" w:rsidP="00B21923">
      <w:pPr>
        <w:pStyle w:val="ListParagraph"/>
      </w:pPr>
    </w:p>
    <w:p w14:paraId="682F943F" w14:textId="77777777" w:rsidR="00B21923" w:rsidRPr="008342E9" w:rsidRDefault="00B21923" w:rsidP="00B21923">
      <w:pPr>
        <w:pStyle w:val="ListParagraph"/>
        <w:rPr>
          <w:sz w:val="20"/>
          <w:szCs w:val="20"/>
        </w:rPr>
      </w:pPr>
      <w:r w:rsidRPr="008342E9">
        <w:rPr>
          <w:sz w:val="20"/>
          <w:szCs w:val="20"/>
        </w:rPr>
        <w:t>The Contractor is required to make good faith effort as defined in 23 CFR Part 230 and 41 CFR Part 60 in meeting the Equal Employment Opportunity, Affirmative Action, on-the-job training and female and minority work hour goals. Ensure compliance by subcontractors and lower tier subcontractors. Failure of the Contractor, subcontractor or lower tier subcontractor</w:t>
      </w:r>
      <w:r w:rsidRPr="008342E9">
        <w:t xml:space="preserve"> </w:t>
      </w:r>
      <w:r w:rsidRPr="008342E9">
        <w:rPr>
          <w:sz w:val="20"/>
          <w:szCs w:val="20"/>
        </w:rPr>
        <w:t>to meet these requirements may result in payment being</w:t>
      </w:r>
      <w:r w:rsidRPr="008342E9">
        <w:t xml:space="preserve"> delayed or </w:t>
      </w:r>
      <w:r w:rsidRPr="008342E9">
        <w:rPr>
          <w:sz w:val="20"/>
          <w:szCs w:val="20"/>
        </w:rPr>
        <w:t xml:space="preserve">withheld as specified in Section 105; default as specified in Section 108, or termination of the Contract as specified in Section 108. </w:t>
      </w:r>
    </w:p>
    <w:p w14:paraId="04572DD3" w14:textId="77777777" w:rsidR="00B21923" w:rsidRPr="008342E9" w:rsidRDefault="00B21923" w:rsidP="00B21923">
      <w:pPr>
        <w:pStyle w:val="ListParagraph"/>
        <w:rPr>
          <w:sz w:val="20"/>
          <w:szCs w:val="20"/>
        </w:rPr>
      </w:pPr>
    </w:p>
    <w:p w14:paraId="1F85B193" w14:textId="77777777" w:rsidR="00B21923" w:rsidRPr="008342E9" w:rsidRDefault="00B21923" w:rsidP="00B21923">
      <w:pPr>
        <w:pStyle w:val="ListParagraph"/>
        <w:rPr>
          <w:sz w:val="20"/>
          <w:szCs w:val="20"/>
        </w:rPr>
      </w:pPr>
      <w:r w:rsidRPr="008342E9">
        <w:rPr>
          <w:sz w:val="20"/>
          <w:szCs w:val="20"/>
        </w:rPr>
        <w:t xml:space="preserve">Utilize the specific DBEs listed to perform the work, </w:t>
      </w:r>
      <w:proofErr w:type="gramStart"/>
      <w:r w:rsidRPr="008342E9">
        <w:rPr>
          <w:sz w:val="20"/>
          <w:szCs w:val="20"/>
        </w:rPr>
        <w:t>manufacturer</w:t>
      </w:r>
      <w:proofErr w:type="gramEnd"/>
      <w:r w:rsidRPr="008342E9">
        <w:rPr>
          <w:sz w:val="20"/>
          <w:szCs w:val="20"/>
        </w:rPr>
        <w:t xml:space="preserve"> the materials or goods, and furnish or supply the equipment, materials, supplies or services for which each is listed on the CR-266 unless prior written consent from the DCR/AA is obtained. Unless prior DCR/AA consent is provided, the Contractor shall not be entitled to any payment for work or material unless it is performed or supplied by the listed DBE. </w:t>
      </w:r>
    </w:p>
    <w:p w14:paraId="66FA1789" w14:textId="77777777" w:rsidR="00B21923" w:rsidRPr="008342E9" w:rsidRDefault="00B21923" w:rsidP="00B21923">
      <w:pPr>
        <w:pStyle w:val="ListParagraph"/>
        <w:rPr>
          <w:sz w:val="20"/>
          <w:szCs w:val="20"/>
        </w:rPr>
      </w:pPr>
    </w:p>
    <w:p w14:paraId="2365D962" w14:textId="77777777" w:rsidR="00B21923" w:rsidRPr="008342E9" w:rsidRDefault="00B21923" w:rsidP="00B21923">
      <w:pPr>
        <w:pStyle w:val="ListParagraph"/>
        <w:rPr>
          <w:sz w:val="20"/>
          <w:szCs w:val="20"/>
        </w:rPr>
      </w:pPr>
      <w:r w:rsidRPr="008342E9">
        <w:rPr>
          <w:sz w:val="20"/>
          <w:szCs w:val="20"/>
        </w:rPr>
        <w:t>The Contractor is responsible for Equal Employment Opportunity requirements of the Contract, including Affirmative Action, EEO workforce and On-The-Job Training. Failure by the Contractor to meet the requirements of the Affirmative Action Program for Equal Employment Opportunity may result in payment being delayed or withheld as specified in Section 105 pending corrective and appropriate measures by the Contractor to the satisfaction of the Department.</w:t>
      </w:r>
    </w:p>
    <w:p w14:paraId="15514CAF" w14:textId="77777777" w:rsidR="00B21923" w:rsidRPr="008342E9" w:rsidRDefault="00B21923" w:rsidP="00B21923">
      <w:pPr>
        <w:pStyle w:val="ListParagraph"/>
        <w:rPr>
          <w:sz w:val="20"/>
          <w:szCs w:val="20"/>
        </w:rPr>
      </w:pPr>
    </w:p>
    <w:p w14:paraId="6AF7A55F" w14:textId="77777777" w:rsidR="00B21923" w:rsidRPr="008342E9" w:rsidRDefault="00B21923" w:rsidP="00B21923">
      <w:pPr>
        <w:pStyle w:val="ListParagraph"/>
        <w:rPr>
          <w:sz w:val="20"/>
          <w:szCs w:val="20"/>
        </w:rPr>
      </w:pPr>
      <w:r w:rsidRPr="008342E9">
        <w:rPr>
          <w:sz w:val="20"/>
          <w:szCs w:val="20"/>
        </w:rPr>
        <w:t xml:space="preserve">The Contractor is responsible for compliance with the Trainee program. Failure to meet this requirement may result in payment being delayed or withheld as specified in Section 105, default as specified in Section 108, disqualifying the Contractor from future bidding as non-responsible, or termination of the Contract as specified in Section 108. </w:t>
      </w:r>
    </w:p>
    <w:p w14:paraId="39901883" w14:textId="77777777" w:rsidR="00B21923" w:rsidRPr="008342E9" w:rsidRDefault="00B21923" w:rsidP="00B21923">
      <w:pPr>
        <w:pStyle w:val="ListParagraph"/>
        <w:rPr>
          <w:sz w:val="20"/>
          <w:szCs w:val="20"/>
        </w:rPr>
      </w:pPr>
    </w:p>
    <w:p w14:paraId="68091BC0" w14:textId="77777777" w:rsidR="00B21923" w:rsidRPr="008342E9" w:rsidRDefault="00B21923" w:rsidP="00B21923">
      <w:pPr>
        <w:pStyle w:val="ListParagraph"/>
        <w:rPr>
          <w:sz w:val="20"/>
          <w:szCs w:val="20"/>
        </w:rPr>
      </w:pPr>
      <w:r w:rsidRPr="008342E9">
        <w:rPr>
          <w:sz w:val="20"/>
          <w:szCs w:val="20"/>
        </w:rPr>
        <w:lastRenderedPageBreak/>
        <w:t xml:space="preserve">The Contractor and subcontractors are required to provide all information and reports as specified in Section 107. </w:t>
      </w:r>
    </w:p>
    <w:p w14:paraId="33275036" w14:textId="241A36B2" w:rsidR="00ED3E03" w:rsidRPr="008342E9" w:rsidRDefault="00ED3E03" w:rsidP="00623F1C">
      <w:pPr>
        <w:pStyle w:val="List1indent"/>
        <w:rPr>
          <w:b/>
        </w:rPr>
      </w:pPr>
      <w:r w:rsidRPr="008342E9">
        <w:rPr>
          <w:b/>
        </w:rPr>
        <w:t>a.</w:t>
      </w:r>
      <w:r w:rsidRPr="008342E9">
        <w:rPr>
          <w:b/>
        </w:rPr>
        <w:tab/>
        <w:t>Disadvantaged Business Enterprise/Emerging Small Business Enterprise Goals for this Contract</w:t>
      </w:r>
    </w:p>
    <w:p w14:paraId="125B70C7" w14:textId="77777777" w:rsidR="00955ECA" w:rsidRPr="008342E9" w:rsidRDefault="00955ECA" w:rsidP="00B00263">
      <w:pPr>
        <w:pStyle w:val="Instruction"/>
      </w:pPr>
    </w:p>
    <w:p w14:paraId="6EAB4B72" w14:textId="77777777" w:rsidR="00955ECA" w:rsidRPr="008342E9" w:rsidRDefault="00955ECA" w:rsidP="00955ECA">
      <w:pPr>
        <w:pStyle w:val="ListParagraph"/>
        <w:ind w:left="1080"/>
        <w:rPr>
          <w:sz w:val="20"/>
          <w:szCs w:val="20"/>
        </w:rPr>
      </w:pPr>
      <w:r w:rsidRPr="008342E9">
        <w:rPr>
          <w:sz w:val="20"/>
          <w:szCs w:val="20"/>
        </w:rPr>
        <w:t xml:space="preserve">This Contract includes a goal of awarding a percentage of the Total Contract Price to subcontractors, transaction expeditors, regular dealers, manufacturers and truckers qualifying as certified DBEs/ESBEs as specified in Federal Aid Project Attachment 1 – Disadvantaged Business Enterprise Utilization on Federal Aid Projects or Federal Aid Project Attachment 1 – Emerging Small Business Enterprise Utilization on Federal Aid Projects, of the Special Provisions. </w:t>
      </w:r>
    </w:p>
    <w:p w14:paraId="3C7A40C3" w14:textId="77777777" w:rsidR="00955ECA" w:rsidRPr="008342E9" w:rsidRDefault="00955ECA" w:rsidP="00955ECA">
      <w:pPr>
        <w:pStyle w:val="ListParagraph"/>
        <w:ind w:left="1080"/>
        <w:rPr>
          <w:sz w:val="20"/>
          <w:szCs w:val="20"/>
        </w:rPr>
      </w:pPr>
    </w:p>
    <w:p w14:paraId="3913457E" w14:textId="77777777" w:rsidR="00955ECA" w:rsidRPr="008342E9" w:rsidRDefault="00955ECA" w:rsidP="00955ECA">
      <w:pPr>
        <w:pStyle w:val="ListParagraph"/>
        <w:ind w:left="1080"/>
        <w:rPr>
          <w:sz w:val="20"/>
          <w:szCs w:val="20"/>
        </w:rPr>
      </w:pPr>
      <w:r w:rsidRPr="008342E9">
        <w:rPr>
          <w:sz w:val="20"/>
          <w:szCs w:val="20"/>
        </w:rPr>
        <w:t xml:space="preserve">To receive DBE credit toward meeting a contract goal in the context of the contract award process, a DBE firm must be certified before the due date for bids or offers on the Contract, as stated in 49 CFR Part 26.81(c). There may be situations after the award of the Contract, however, in which it is appropriate to count DBE credit for the use of a DBE firm certified after the contract is executed. To be eligible to obtain DBE credit, a DBE firm must be certified before the subcontract on which it is working is executed. </w:t>
      </w:r>
    </w:p>
    <w:p w14:paraId="335DC5A5" w14:textId="77777777" w:rsidR="00955ECA" w:rsidRPr="008342E9" w:rsidRDefault="00955ECA" w:rsidP="00955ECA">
      <w:pPr>
        <w:pStyle w:val="ListParagraph"/>
        <w:ind w:left="1080"/>
        <w:rPr>
          <w:sz w:val="20"/>
          <w:szCs w:val="20"/>
        </w:rPr>
      </w:pPr>
    </w:p>
    <w:p w14:paraId="2F7420BC" w14:textId="5E4D128E" w:rsidR="00955ECA" w:rsidRPr="008342E9" w:rsidRDefault="00955ECA" w:rsidP="00955ECA">
      <w:pPr>
        <w:pStyle w:val="ListParagraph"/>
        <w:ind w:left="1080"/>
        <w:rPr>
          <w:sz w:val="20"/>
          <w:szCs w:val="20"/>
        </w:rPr>
      </w:pPr>
      <w:r w:rsidRPr="008342E9">
        <w:rPr>
          <w:sz w:val="20"/>
          <w:szCs w:val="20"/>
        </w:rPr>
        <w:t xml:space="preserve">A Contractor is deemed to have satisfied the requirements of the DBE Program if the Contractor meets the Contract DBE goal or the approved DBE commitment utilizing the approved, certified DBEs for the kind and type of work shown on the most recent approved CR-266 – Schedule of Disadvantaged Business Enterprise/Emerging Small Business Enterprise/Small Business Enterprise Participation </w:t>
      </w:r>
      <w:r w:rsidR="00902131" w:rsidRPr="008342E9">
        <w:rPr>
          <w:sz w:val="20"/>
          <w:szCs w:val="20"/>
        </w:rPr>
        <w:t>form or</w:t>
      </w:r>
      <w:r w:rsidRPr="008342E9">
        <w:rPr>
          <w:sz w:val="20"/>
          <w:szCs w:val="20"/>
        </w:rPr>
        <w:t xml:space="preserve"> demonstrates an adequate GFE. DCR/AA will determine </w:t>
      </w:r>
      <w:proofErr w:type="gramStart"/>
      <w:r w:rsidRPr="008342E9">
        <w:rPr>
          <w:sz w:val="20"/>
          <w:szCs w:val="20"/>
        </w:rPr>
        <w:t>whether or not</w:t>
      </w:r>
      <w:proofErr w:type="gramEnd"/>
      <w:r w:rsidRPr="008342E9">
        <w:rPr>
          <w:sz w:val="20"/>
          <w:szCs w:val="20"/>
        </w:rPr>
        <w:t xml:space="preserve"> the Contractor </w:t>
      </w:r>
      <w:proofErr w:type="gramStart"/>
      <w:r w:rsidRPr="008342E9">
        <w:rPr>
          <w:sz w:val="20"/>
          <w:szCs w:val="20"/>
        </w:rPr>
        <w:t>met</w:t>
      </w:r>
      <w:proofErr w:type="gramEnd"/>
      <w:r w:rsidRPr="008342E9">
        <w:rPr>
          <w:sz w:val="20"/>
          <w:szCs w:val="20"/>
        </w:rPr>
        <w:t xml:space="preserve"> the Contract DBE goal or </w:t>
      </w:r>
      <w:proofErr w:type="gramStart"/>
      <w:r w:rsidRPr="008342E9">
        <w:rPr>
          <w:sz w:val="20"/>
          <w:szCs w:val="20"/>
        </w:rPr>
        <w:t>demonstrated</w:t>
      </w:r>
      <w:proofErr w:type="gramEnd"/>
      <w:r w:rsidRPr="008342E9">
        <w:rPr>
          <w:sz w:val="20"/>
          <w:szCs w:val="20"/>
        </w:rPr>
        <w:t xml:space="preserve"> adequate GFE. Failure to meet the Contract DBE goal or the approved DBE commitment, without demonstrating an adequate GFE, is considered a material breach of the Contract.</w:t>
      </w:r>
    </w:p>
    <w:p w14:paraId="1518A551" w14:textId="77777777" w:rsidR="00955ECA" w:rsidRPr="008342E9" w:rsidRDefault="00955ECA" w:rsidP="00955ECA">
      <w:pPr>
        <w:pStyle w:val="ListParagraph"/>
        <w:ind w:left="1080"/>
      </w:pPr>
    </w:p>
    <w:p w14:paraId="4506C8F8" w14:textId="77777777" w:rsidR="007D543C" w:rsidRDefault="00955ECA" w:rsidP="00955ECA">
      <w:pPr>
        <w:pStyle w:val="ListParagraph"/>
        <w:ind w:left="1080"/>
        <w:rPr>
          <w:sz w:val="20"/>
          <w:szCs w:val="20"/>
        </w:rPr>
      </w:pPr>
      <w:r w:rsidRPr="008342E9">
        <w:rPr>
          <w:sz w:val="20"/>
          <w:szCs w:val="20"/>
        </w:rPr>
        <w:t>The Contract DBE goal may be changed by the Department based on changes in the Work that increase or decrease work assigned to approved DBEs, or to create potential DBE subcontracting opportunities regarding the Contract. The Department’s DCR/AA will evaluate these changes in the Work in the same manner that the original Contract DBE goal or the approved DBE commitment was established.</w:t>
      </w:r>
    </w:p>
    <w:p w14:paraId="3C9412F7" w14:textId="77777777" w:rsidR="00BB589B" w:rsidRDefault="00BB589B" w:rsidP="00955ECA">
      <w:pPr>
        <w:pStyle w:val="ListParagraph"/>
        <w:ind w:left="1080"/>
        <w:rPr>
          <w:sz w:val="20"/>
          <w:szCs w:val="20"/>
        </w:rPr>
      </w:pPr>
    </w:p>
    <w:p w14:paraId="718D6D51" w14:textId="77777777" w:rsidR="00BB589B" w:rsidRPr="00BB589B" w:rsidRDefault="00BB589B" w:rsidP="00BB589B">
      <w:pPr>
        <w:pStyle w:val="HiddenTextSpec"/>
      </w:pPr>
      <w:r w:rsidRPr="00BB589B">
        <w:t>**************************************************************************************2</w:t>
      </w:r>
    </w:p>
    <w:p w14:paraId="59A7B07D" w14:textId="77777777" w:rsidR="00BB589B" w:rsidRPr="00BB589B" w:rsidRDefault="00BB589B" w:rsidP="00BB589B">
      <w:pPr>
        <w:pStyle w:val="ListParagraph"/>
        <w:ind w:left="1080"/>
        <w:rPr>
          <w:sz w:val="20"/>
          <w:szCs w:val="20"/>
        </w:rPr>
      </w:pPr>
    </w:p>
    <w:p w14:paraId="112A9EBA" w14:textId="77777777" w:rsidR="00BB589B" w:rsidRPr="00BB589B" w:rsidRDefault="00BB589B" w:rsidP="00BB589B">
      <w:pPr>
        <w:pStyle w:val="HiddenTextSpec"/>
      </w:pPr>
      <w:r w:rsidRPr="00BB589B">
        <w:t>bdc24s-19 dated oct 28, 2024</w:t>
      </w:r>
    </w:p>
    <w:p w14:paraId="2B180DF4" w14:textId="77777777" w:rsidR="00BB589B" w:rsidRPr="00BB589B" w:rsidRDefault="00BB589B" w:rsidP="00BB589B">
      <w:pPr>
        <w:pStyle w:val="Instruction"/>
      </w:pPr>
      <w:r w:rsidRPr="00BB589B">
        <w:t xml:space="preserve">                THE LAST SENTENCE OF THE FOURTH PARAGRAPH IS CHANGED TO:</w:t>
      </w:r>
    </w:p>
    <w:p w14:paraId="54DC0EF3" w14:textId="77777777" w:rsidR="00BB589B" w:rsidRPr="00BB589B" w:rsidRDefault="00BB589B" w:rsidP="00BB589B">
      <w:pPr>
        <w:pStyle w:val="a2paragraph0"/>
      </w:pPr>
      <w:r w:rsidRPr="00BB589B">
        <w:t>When the Contract DBE goal or the approved DBE commitment is increased or decreased due to changes in firms, type of work, work items or subcontract value, and for each Field / Change Order that increases or decreases the Contract’s dollar value, submit to DCR/AA to determine if and how these changes will apply to the Contract DBE Plan/Program:</w:t>
      </w:r>
    </w:p>
    <w:p w14:paraId="19365ACB" w14:textId="77777777" w:rsidR="00BB589B" w:rsidRPr="00BB589B" w:rsidRDefault="00BB589B" w:rsidP="00BB589B">
      <w:pPr>
        <w:pStyle w:val="HiddenTextSpec"/>
      </w:pPr>
      <w:r w:rsidRPr="00BB589B">
        <w:t>2**************************************************************************************2</w:t>
      </w:r>
    </w:p>
    <w:p w14:paraId="3A6CBDD5" w14:textId="77777777" w:rsidR="00CB2A0C" w:rsidRDefault="00CB2A0C" w:rsidP="00955ECA">
      <w:pPr>
        <w:pStyle w:val="ListParagraph"/>
        <w:ind w:left="1080"/>
        <w:rPr>
          <w:sz w:val="20"/>
          <w:szCs w:val="20"/>
        </w:rPr>
      </w:pPr>
    </w:p>
    <w:p w14:paraId="6BD7E68E" w14:textId="77777777" w:rsidR="00431037" w:rsidRDefault="00431037" w:rsidP="00955ECA">
      <w:pPr>
        <w:pStyle w:val="ListParagraph"/>
        <w:ind w:left="1080"/>
        <w:rPr>
          <w:sz w:val="20"/>
          <w:szCs w:val="20"/>
        </w:rPr>
      </w:pPr>
    </w:p>
    <w:p w14:paraId="19579746" w14:textId="77777777" w:rsidR="00431037" w:rsidRPr="00431037" w:rsidRDefault="00431037" w:rsidP="00C17075">
      <w:pPr>
        <w:pStyle w:val="ListParagraph"/>
        <w:numPr>
          <w:ilvl w:val="0"/>
          <w:numId w:val="53"/>
        </w:numPr>
        <w:spacing w:after="160" w:line="259" w:lineRule="auto"/>
        <w:rPr>
          <w:sz w:val="20"/>
          <w:szCs w:val="20"/>
        </w:rPr>
      </w:pPr>
      <w:r w:rsidRPr="00431037">
        <w:rPr>
          <w:sz w:val="20"/>
          <w:szCs w:val="20"/>
        </w:rPr>
        <w:t xml:space="preserve">a completed and signed Form CR-266 – Schedule of DBE/ESBE/SBE Participation listing each DBE firm being used to meet the Contract goal. </w:t>
      </w:r>
    </w:p>
    <w:p w14:paraId="50531439" w14:textId="77777777" w:rsidR="00431037" w:rsidRPr="00431037" w:rsidRDefault="00431037" w:rsidP="00C17075">
      <w:pPr>
        <w:pStyle w:val="ListParagraph"/>
        <w:numPr>
          <w:ilvl w:val="0"/>
          <w:numId w:val="53"/>
        </w:numPr>
        <w:spacing w:after="160" w:line="259" w:lineRule="auto"/>
        <w:rPr>
          <w:sz w:val="20"/>
          <w:szCs w:val="20"/>
        </w:rPr>
      </w:pPr>
      <w:r w:rsidRPr="00431037">
        <w:rPr>
          <w:sz w:val="20"/>
          <w:szCs w:val="20"/>
        </w:rPr>
        <w:t xml:space="preserve">a completed and signed Verification of DBE/ESBE/SBE Firm (Form CR-273) for each firm listed on the CR-266 to demonstrate direct written confirmation from each DBE firm of willingness to participate </w:t>
      </w:r>
      <w:proofErr w:type="gramStart"/>
      <w:r w:rsidRPr="00431037">
        <w:rPr>
          <w:sz w:val="20"/>
          <w:szCs w:val="20"/>
        </w:rPr>
        <w:t>on</w:t>
      </w:r>
      <w:proofErr w:type="gramEnd"/>
      <w:r w:rsidRPr="00431037">
        <w:rPr>
          <w:sz w:val="20"/>
          <w:szCs w:val="20"/>
        </w:rPr>
        <w:t xml:space="preserve"> the Contract, confirming the kind and amount of work that was provided on the Contractor’s CR-266, and, if applicable, </w:t>
      </w:r>
    </w:p>
    <w:p w14:paraId="1E3BA69A" w14:textId="77777777" w:rsidR="00431037" w:rsidRPr="00431037" w:rsidRDefault="00431037" w:rsidP="00C17075">
      <w:pPr>
        <w:pStyle w:val="ListParagraph"/>
        <w:numPr>
          <w:ilvl w:val="0"/>
          <w:numId w:val="53"/>
        </w:numPr>
        <w:spacing w:after="160" w:line="259" w:lineRule="auto"/>
        <w:rPr>
          <w:sz w:val="20"/>
          <w:szCs w:val="20"/>
        </w:rPr>
      </w:pPr>
      <w:r w:rsidRPr="00431037">
        <w:rPr>
          <w:sz w:val="20"/>
          <w:szCs w:val="20"/>
        </w:rPr>
        <w:t>a completed and signed DBE/ESBE/SBE Regular Dealer/Supplier Verification (Form CR-272) for all Regular Dealers/Suppliers listed on the CR-266 form, and, if applicable,</w:t>
      </w:r>
    </w:p>
    <w:p w14:paraId="717317E4" w14:textId="77777777" w:rsidR="00431037" w:rsidRPr="00431037" w:rsidRDefault="00431037" w:rsidP="00C17075">
      <w:pPr>
        <w:pStyle w:val="ListParagraph"/>
        <w:numPr>
          <w:ilvl w:val="0"/>
          <w:numId w:val="53"/>
        </w:numPr>
        <w:spacing w:after="160" w:line="259" w:lineRule="auto"/>
        <w:rPr>
          <w:sz w:val="20"/>
          <w:szCs w:val="20"/>
        </w:rPr>
      </w:pPr>
      <w:r w:rsidRPr="00431037">
        <w:rPr>
          <w:sz w:val="20"/>
          <w:szCs w:val="20"/>
        </w:rPr>
        <w:t xml:space="preserve">a completed and signed DBE/ESBE/SBE Trucking Verification (Form CR-274) for all DBE trucking firms listed on the CR-266. </w:t>
      </w:r>
    </w:p>
    <w:p w14:paraId="67687DA3" w14:textId="77777777" w:rsidR="00431037" w:rsidRPr="00431037" w:rsidRDefault="00431037" w:rsidP="00C17075">
      <w:pPr>
        <w:pStyle w:val="ListParagraph"/>
        <w:numPr>
          <w:ilvl w:val="0"/>
          <w:numId w:val="53"/>
        </w:numPr>
        <w:spacing w:after="160" w:line="259" w:lineRule="auto"/>
        <w:rPr>
          <w:sz w:val="20"/>
          <w:szCs w:val="20"/>
        </w:rPr>
      </w:pPr>
      <w:r w:rsidRPr="00431037">
        <w:rPr>
          <w:sz w:val="20"/>
          <w:szCs w:val="20"/>
        </w:rPr>
        <w:t>a written explanation of each revision, and why</w:t>
      </w:r>
    </w:p>
    <w:p w14:paraId="2EA8C124" w14:textId="77777777" w:rsidR="00431037" w:rsidRDefault="00431037" w:rsidP="00431037">
      <w:pPr>
        <w:ind w:left="720"/>
      </w:pPr>
      <w:r w:rsidRPr="00431037">
        <w:t>In such circumstances, do not complete any portion of the CR-273, CR-272, or CR-274 forms, and the Contractor shall meet the Modified DBE goal or demonstrate an adequate GFE.</w:t>
      </w:r>
    </w:p>
    <w:p w14:paraId="71CBBD87" w14:textId="77777777" w:rsidR="0028784E" w:rsidRDefault="0028784E" w:rsidP="00431037">
      <w:pPr>
        <w:ind w:left="720"/>
      </w:pPr>
    </w:p>
    <w:p w14:paraId="1D1F00BD" w14:textId="77777777" w:rsidR="0028784E" w:rsidRPr="0028784E" w:rsidRDefault="0028784E" w:rsidP="0028784E">
      <w:pPr>
        <w:pStyle w:val="HiddenTextSpec"/>
      </w:pPr>
      <w:r w:rsidRPr="0028784E">
        <w:t>1**************************************************************************************************************************1</w:t>
      </w:r>
    </w:p>
    <w:p w14:paraId="496C06CF" w14:textId="77777777" w:rsidR="0028784E" w:rsidRPr="0028784E" w:rsidRDefault="0028784E" w:rsidP="0028784E">
      <w:pPr>
        <w:pStyle w:val="HiddenTextSpec"/>
      </w:pPr>
      <w:r w:rsidRPr="0028784E">
        <w:rPr>
          <w:rFonts w:cs="Arial"/>
        </w:rPr>
        <w:t>BDC24S</w:t>
      </w:r>
      <w:r w:rsidRPr="0028784E">
        <w:t>-04 dated jun 6, 2024</w:t>
      </w:r>
    </w:p>
    <w:p w14:paraId="504E1D39" w14:textId="77777777" w:rsidR="0028784E" w:rsidRPr="0028784E" w:rsidRDefault="0028784E" w:rsidP="0028784E">
      <w:pPr>
        <w:pStyle w:val="List1indent"/>
        <w:rPr>
          <w:b/>
        </w:rPr>
      </w:pPr>
      <w:r w:rsidRPr="0028784E">
        <w:rPr>
          <w:b/>
        </w:rPr>
        <w:t>a.</w:t>
      </w:r>
      <w:r w:rsidRPr="0028784E">
        <w:rPr>
          <w:b/>
        </w:rPr>
        <w:tab/>
        <w:t>Disadvantaged Business Enterprise/Emerging Small Business Enterprise Goals for this Contract</w:t>
      </w:r>
    </w:p>
    <w:p w14:paraId="5FC3EE5E" w14:textId="77777777" w:rsidR="0028784E" w:rsidRPr="0028784E" w:rsidRDefault="0028784E" w:rsidP="0028784E">
      <w:pPr>
        <w:pStyle w:val="Instruction"/>
      </w:pPr>
      <w:r w:rsidRPr="0028784E">
        <w:t>the last paragraph in part a changed to:</w:t>
      </w:r>
    </w:p>
    <w:p w14:paraId="7A9C841B" w14:textId="77777777" w:rsidR="0028784E" w:rsidRPr="0028784E" w:rsidRDefault="0028784E" w:rsidP="0028784E">
      <w:pPr>
        <w:pStyle w:val="a2paragraph0"/>
      </w:pPr>
      <w:r w:rsidRPr="0028784E">
        <w:t>If the Contractor fails to meet the Contract DBE goal, without demonstrating an adequate GFE as determined by DCRAA, the Department will make a payment reduction from the total amount of payments made to the Contractor equal to the value of the DBE goal not attained as follows:</w:t>
      </w:r>
    </w:p>
    <w:p w14:paraId="6184F897" w14:textId="77777777" w:rsidR="0028784E" w:rsidRPr="0028784E" w:rsidRDefault="0028784E" w:rsidP="0028784E">
      <w:pPr>
        <w:pStyle w:val="Blanklinehalf"/>
      </w:pPr>
    </w:p>
    <w:tbl>
      <w:tblPr>
        <w:tblW w:w="0" w:type="auto"/>
        <w:tblInd w:w="1296" w:type="dxa"/>
        <w:tblLook w:val="04A0" w:firstRow="1" w:lastRow="0" w:firstColumn="1" w:lastColumn="0" w:noHBand="0" w:noVBand="1"/>
      </w:tblPr>
      <w:tblGrid>
        <w:gridCol w:w="684"/>
        <w:gridCol w:w="7740"/>
      </w:tblGrid>
      <w:tr w:rsidR="0028784E" w:rsidRPr="0028784E" w14:paraId="44140822" w14:textId="77777777" w:rsidTr="00474ABE">
        <w:tc>
          <w:tcPr>
            <w:tcW w:w="8424" w:type="dxa"/>
            <w:gridSpan w:val="2"/>
            <w:vAlign w:val="center"/>
          </w:tcPr>
          <w:p w14:paraId="76660D2A" w14:textId="77777777" w:rsidR="0028784E" w:rsidRPr="0028784E" w:rsidRDefault="0028784E" w:rsidP="00474ABE">
            <w:pPr>
              <w:pStyle w:val="Tabletext"/>
              <w:keepNext/>
              <w:keepLines/>
              <w:jc w:val="center"/>
            </w:pPr>
            <w:r w:rsidRPr="0028784E">
              <w:t>Value of DBE Goal Payment Reduction = (CG – AG) x CP</w:t>
            </w:r>
          </w:p>
        </w:tc>
      </w:tr>
      <w:tr w:rsidR="0028784E" w:rsidRPr="0028784E" w14:paraId="4E5B702A" w14:textId="77777777" w:rsidTr="00474ABE">
        <w:tc>
          <w:tcPr>
            <w:tcW w:w="8424" w:type="dxa"/>
            <w:gridSpan w:val="2"/>
            <w:vAlign w:val="center"/>
          </w:tcPr>
          <w:p w14:paraId="4F88CE34" w14:textId="77777777" w:rsidR="0028784E" w:rsidRPr="0028784E" w:rsidRDefault="0028784E" w:rsidP="00474ABE">
            <w:pPr>
              <w:pStyle w:val="Tabletext"/>
              <w:keepNext/>
              <w:keepLines/>
            </w:pPr>
            <w:r w:rsidRPr="0028784E">
              <w:t>Where:</w:t>
            </w:r>
          </w:p>
        </w:tc>
      </w:tr>
      <w:tr w:rsidR="0028784E" w:rsidRPr="0028784E" w14:paraId="70F18CA9" w14:textId="77777777" w:rsidTr="00474ABE">
        <w:trPr>
          <w:trHeight w:val="295"/>
        </w:trPr>
        <w:tc>
          <w:tcPr>
            <w:tcW w:w="684" w:type="dxa"/>
          </w:tcPr>
          <w:p w14:paraId="24EADBD8" w14:textId="77777777" w:rsidR="0028784E" w:rsidRPr="0028784E" w:rsidRDefault="0028784E" w:rsidP="00474ABE">
            <w:pPr>
              <w:pStyle w:val="Tabletext"/>
              <w:keepNext/>
              <w:keepLines/>
            </w:pPr>
            <w:r w:rsidRPr="0028784E">
              <w:t>CG =</w:t>
            </w:r>
          </w:p>
        </w:tc>
        <w:tc>
          <w:tcPr>
            <w:tcW w:w="7740" w:type="dxa"/>
            <w:vAlign w:val="center"/>
          </w:tcPr>
          <w:p w14:paraId="6100A61D" w14:textId="77777777" w:rsidR="0028784E" w:rsidRPr="0028784E" w:rsidRDefault="0028784E" w:rsidP="00474ABE">
            <w:pPr>
              <w:pStyle w:val="Tabletext"/>
              <w:keepNext/>
              <w:keepLines/>
            </w:pPr>
            <w:r w:rsidRPr="0028784E">
              <w:t>Contract DBE Goal percentage, or approved DBE commitment, or if modified by the Department, the Modified DBE Contract Goal percentage.</w:t>
            </w:r>
          </w:p>
        </w:tc>
      </w:tr>
      <w:tr w:rsidR="0028784E" w:rsidRPr="0028784E" w14:paraId="2338DE8C" w14:textId="77777777" w:rsidTr="00474ABE">
        <w:trPr>
          <w:trHeight w:val="294"/>
        </w:trPr>
        <w:tc>
          <w:tcPr>
            <w:tcW w:w="684" w:type="dxa"/>
          </w:tcPr>
          <w:p w14:paraId="7DAE1F55" w14:textId="77777777" w:rsidR="0028784E" w:rsidRPr="0028784E" w:rsidRDefault="0028784E" w:rsidP="00474ABE">
            <w:pPr>
              <w:pStyle w:val="Tabletext"/>
              <w:keepNext/>
              <w:keepLines/>
            </w:pPr>
            <w:r w:rsidRPr="0028784E">
              <w:t>AG =</w:t>
            </w:r>
          </w:p>
        </w:tc>
        <w:tc>
          <w:tcPr>
            <w:tcW w:w="7740" w:type="dxa"/>
            <w:vAlign w:val="center"/>
          </w:tcPr>
          <w:p w14:paraId="1BF50E78" w14:textId="77777777" w:rsidR="0028784E" w:rsidRPr="0028784E" w:rsidRDefault="0028784E" w:rsidP="00474ABE">
            <w:pPr>
              <w:pStyle w:val="Tabletext"/>
              <w:keepNext/>
              <w:keepLines/>
            </w:pPr>
            <w:r w:rsidRPr="0028784E">
              <w:t>Attained DBE Goal percentage = (total dollar amount paid to DBE suppliers and DBE subcontractors divided by CP) plus the percent value attributed to the Contractor’s GFE approved by the Department.</w:t>
            </w:r>
          </w:p>
        </w:tc>
      </w:tr>
      <w:tr w:rsidR="0028784E" w:rsidRPr="0028784E" w14:paraId="076FA9E5" w14:textId="77777777" w:rsidTr="00474ABE">
        <w:trPr>
          <w:trHeight w:val="294"/>
        </w:trPr>
        <w:tc>
          <w:tcPr>
            <w:tcW w:w="684" w:type="dxa"/>
          </w:tcPr>
          <w:p w14:paraId="57BE693D" w14:textId="77777777" w:rsidR="0028784E" w:rsidRPr="0028784E" w:rsidRDefault="0028784E" w:rsidP="00474ABE">
            <w:pPr>
              <w:pStyle w:val="Tabletext"/>
              <w:keepNext/>
              <w:keepLines/>
            </w:pPr>
            <w:r w:rsidRPr="0028784E">
              <w:t>CP =</w:t>
            </w:r>
          </w:p>
        </w:tc>
        <w:tc>
          <w:tcPr>
            <w:tcW w:w="7740" w:type="dxa"/>
            <w:vAlign w:val="center"/>
          </w:tcPr>
          <w:p w14:paraId="3ED834D5" w14:textId="77777777" w:rsidR="0028784E" w:rsidRPr="0028784E" w:rsidRDefault="0028784E" w:rsidP="00474ABE">
            <w:pPr>
              <w:pStyle w:val="Tabletext"/>
              <w:keepNext/>
              <w:keepLines/>
            </w:pPr>
            <w:r w:rsidRPr="0028784E">
              <w:t>Total Adjusted Contract Price less the payment adjustments for PERFORMANCE BOND AND PAYMENT BOND, and changes not associated with actual work including but not limited to incentives/disincentives, bonuses/penalties, acceleration, and portions of settlements not associated with work.</w:t>
            </w:r>
          </w:p>
        </w:tc>
      </w:tr>
    </w:tbl>
    <w:p w14:paraId="61D579DA" w14:textId="4B944066" w:rsidR="0028784E" w:rsidRPr="0028784E" w:rsidRDefault="0028784E" w:rsidP="0028784E">
      <w:pPr>
        <w:pStyle w:val="HiddenTextSpec"/>
      </w:pPr>
      <w:r w:rsidRPr="0028784E">
        <w:t>2</w:t>
      </w:r>
      <w:r w:rsidR="0059003A">
        <w:t>*************************************************************************************2</w:t>
      </w:r>
    </w:p>
    <w:p w14:paraId="0B25C47D" w14:textId="77777777" w:rsidR="00836339" w:rsidRPr="0084738C" w:rsidRDefault="00836339" w:rsidP="00836339">
      <w:pPr>
        <w:ind w:left="540"/>
        <w:rPr>
          <w:highlight w:val="yellow"/>
        </w:rPr>
      </w:pPr>
    </w:p>
    <w:p w14:paraId="42EFB10C" w14:textId="77777777" w:rsidR="00836339" w:rsidRPr="00C57413" w:rsidRDefault="00836339" w:rsidP="00836339">
      <w:r w:rsidRPr="00C57413">
        <w:t xml:space="preserve">            THE FOLLOWING IS ADDED AT THE END OF PART A:</w:t>
      </w:r>
    </w:p>
    <w:p w14:paraId="0067F7B3" w14:textId="77777777" w:rsidR="00836339" w:rsidRPr="00C57413" w:rsidRDefault="00836339" w:rsidP="00836339">
      <w:pPr>
        <w:pStyle w:val="a2paragraph0"/>
      </w:pPr>
      <w:r w:rsidRPr="00C57413">
        <w:t>If the Contractor fails to meet the Contract DBE goal and DCR/AA deems the Contractor’s GFEs insufficient, the Department will provide the Contractor with an opportunity for an in-person meeting or written review of information and documentation provided with its Final DBE Report (Form CR 268). The Contractor will be required to make its case based on information it provided with Form CR 268.  No new DBE evidence (e.g. revised CR 268 or introduction of new information/documentation) will be considered. The Contractor may make a request for an in-person meeting or written review in writing to the New Jersey Department of Transportation, Director, Division of Procurement, PO Box 605, Trenton, New Jersey, 08625-0605. The Contractor must specify one of the following in their request:</w:t>
      </w:r>
    </w:p>
    <w:p w14:paraId="2F963571" w14:textId="77777777" w:rsidR="00836339" w:rsidRPr="00C57413" w:rsidRDefault="00836339" w:rsidP="00836339">
      <w:pPr>
        <w:pStyle w:val="List2indent"/>
      </w:pPr>
      <w:r w:rsidRPr="00C57413">
        <w:t>(i)</w:t>
      </w:r>
      <w:r w:rsidRPr="00C57413">
        <w:tab/>
        <w:t xml:space="preserve">Written Review by the Department.  If the Contractor seeks written review by the Department, it must submit written documented evidence or argument proving the Contractor submitted adequate good faith efforts; and include a narrative on what information DCR/AA failed to consider and/or where the regulations/rules were misapplied. </w:t>
      </w:r>
    </w:p>
    <w:p w14:paraId="0EE66006" w14:textId="55CC6E47" w:rsidR="00836339" w:rsidRPr="00C57413" w:rsidRDefault="00836339" w:rsidP="00C57413">
      <w:pPr>
        <w:pStyle w:val="ListParagraph"/>
        <w:ind w:left="1080"/>
        <w:rPr>
          <w:sz w:val="20"/>
          <w:szCs w:val="20"/>
        </w:rPr>
      </w:pPr>
      <w:r w:rsidRPr="00C57413">
        <w:t>(ii)</w:t>
      </w:r>
      <w:r w:rsidRPr="00C57413">
        <w:rPr>
          <w:sz w:val="20"/>
          <w:szCs w:val="20"/>
        </w:rPr>
        <w:tab/>
        <w:t>In-Person Meeting.  If the Contractor seeks an in-person meeting by the Department, it must submit a written request for a meeting along with written documented evidence or argument proving the Contractor submitted adequate good faith efforts; and include a narrative on what information</w:t>
      </w:r>
      <w:r w:rsidR="00C57413" w:rsidRPr="00C57413">
        <w:rPr>
          <w:sz w:val="20"/>
          <w:szCs w:val="20"/>
        </w:rPr>
        <w:t xml:space="preserve"> </w:t>
      </w:r>
      <w:r w:rsidRPr="00C57413">
        <w:rPr>
          <w:sz w:val="20"/>
          <w:szCs w:val="20"/>
        </w:rPr>
        <w:t>DCR/AA failed to consider and/or where the regulations/rules were misapplied. The in-person meeting will be scheduled by the Department as soon as time permits.</w:t>
      </w:r>
    </w:p>
    <w:p w14:paraId="36FE7A8E" w14:textId="77777777" w:rsidR="00836339" w:rsidRDefault="00836339" w:rsidP="00836339">
      <w:pPr>
        <w:pStyle w:val="HiddenTextSpec"/>
      </w:pPr>
      <w:r w:rsidRPr="00C57413">
        <w:t>2************************************************************************************************************************2</w:t>
      </w:r>
    </w:p>
    <w:p w14:paraId="5BB07226" w14:textId="77777777" w:rsidR="00836339" w:rsidRDefault="00836339" w:rsidP="00836339">
      <w:pPr>
        <w:pStyle w:val="HiddenTextSpec"/>
      </w:pPr>
    </w:p>
    <w:p w14:paraId="0E63E6AF" w14:textId="77777777" w:rsidR="00D91E3D" w:rsidRDefault="00D91E3D" w:rsidP="00446FEB">
      <w:pPr>
        <w:pStyle w:val="HiddenTextSpec"/>
        <w:rPr>
          <w:rFonts w:ascii="Times New Roman" w:hAnsi="Times New Roman"/>
          <w:b/>
          <w:bCs/>
          <w:caps w:val="0"/>
          <w:color w:val="auto"/>
        </w:rPr>
      </w:pPr>
    </w:p>
    <w:p w14:paraId="26EA638D" w14:textId="50D82081" w:rsidR="00D6163F" w:rsidRDefault="007E6F69" w:rsidP="00D91E3D">
      <w:pPr>
        <w:pStyle w:val="HiddenTextSpec"/>
        <w:jc w:val="left"/>
        <w:rPr>
          <w:rFonts w:ascii="Times New Roman" w:hAnsi="Times New Roman"/>
          <w:caps w:val="0"/>
          <w:vanish w:val="0"/>
          <w:color w:val="auto"/>
        </w:rPr>
      </w:pPr>
      <w:r w:rsidRPr="00EF184A">
        <w:rPr>
          <w:rFonts w:ascii="Times New Roman" w:hAnsi="Times New Roman"/>
          <w:b/>
          <w:bCs/>
          <w:caps w:val="0"/>
          <w:color w:val="auto"/>
        </w:rPr>
        <w:t xml:space="preserve">b. </w:t>
      </w:r>
      <w:r w:rsidRPr="00EF184A">
        <w:rPr>
          <w:rFonts w:ascii="Times New Roman" w:hAnsi="Times New Roman"/>
          <w:b/>
          <w:bCs/>
          <w:caps w:val="0"/>
          <w:vanish w:val="0"/>
          <w:color w:val="auto"/>
        </w:rPr>
        <w:t>Trainees</w:t>
      </w:r>
      <w:r w:rsidRPr="00C156BE">
        <w:rPr>
          <w:rFonts w:ascii="Times New Roman" w:hAnsi="Times New Roman"/>
          <w:caps w:val="0"/>
          <w:vanish w:val="0"/>
          <w:color w:val="auto"/>
        </w:rPr>
        <w:t xml:space="preserve"> </w:t>
      </w:r>
    </w:p>
    <w:p w14:paraId="19375E6E" w14:textId="0EE09FEC" w:rsidR="00F60893" w:rsidRPr="00560DB0" w:rsidRDefault="00D6163F" w:rsidP="00446FEB">
      <w:pPr>
        <w:pStyle w:val="HiddenTextSpec"/>
        <w:rPr>
          <w:rFonts w:ascii="Times New Roman" w:hAnsi="Times New Roman"/>
          <w:vanish w:val="0"/>
        </w:rPr>
      </w:pPr>
      <w:r>
        <w:rPr>
          <w:rFonts w:ascii="Times New Roman" w:hAnsi="Times New Roman"/>
          <w:caps w:val="0"/>
          <w:vanish w:val="0"/>
          <w:color w:val="auto"/>
        </w:rPr>
        <w:t>T</w:t>
      </w:r>
      <w:r w:rsidR="007E6F69" w:rsidRPr="00C156BE">
        <w:rPr>
          <w:rFonts w:ascii="Times New Roman" w:hAnsi="Times New Roman"/>
          <w:caps w:val="0"/>
          <w:vanish w:val="0"/>
          <w:color w:val="auto"/>
        </w:rPr>
        <w:t xml:space="preserve">his contract includes a trainee goal which is part of the contractor’s equal employment opportunity affirmative action program, on-the-job training aimed at developing full journey people in the type of craft or job classification involved on the project as specified in section h of </w:t>
      </w:r>
      <w:r w:rsidR="00C816ED" w:rsidRPr="00C156BE">
        <w:rPr>
          <w:rFonts w:ascii="Times New Roman" w:hAnsi="Times New Roman"/>
          <w:caps w:val="0"/>
          <w:vanish w:val="0"/>
          <w:color w:val="auto"/>
        </w:rPr>
        <w:t>F</w:t>
      </w:r>
      <w:r w:rsidR="007E6F69" w:rsidRPr="00C156BE">
        <w:rPr>
          <w:rFonts w:ascii="Times New Roman" w:hAnsi="Times New Roman"/>
          <w:caps w:val="0"/>
          <w:vanish w:val="0"/>
          <w:color w:val="auto"/>
        </w:rPr>
        <w:t xml:space="preserve">ederal </w:t>
      </w:r>
      <w:r w:rsidR="00C816ED" w:rsidRPr="00C156BE">
        <w:rPr>
          <w:rFonts w:ascii="Times New Roman" w:hAnsi="Times New Roman"/>
          <w:caps w:val="0"/>
          <w:vanish w:val="0"/>
          <w:color w:val="auto"/>
        </w:rPr>
        <w:t>A</w:t>
      </w:r>
      <w:r w:rsidR="007E6F69" w:rsidRPr="00C156BE">
        <w:rPr>
          <w:rFonts w:ascii="Times New Roman" w:hAnsi="Times New Roman"/>
          <w:caps w:val="0"/>
          <w:vanish w:val="0"/>
          <w:color w:val="auto"/>
        </w:rPr>
        <w:t xml:space="preserve">id </w:t>
      </w:r>
      <w:r w:rsidR="00C816ED" w:rsidRPr="00C156BE">
        <w:rPr>
          <w:rFonts w:ascii="Times New Roman" w:hAnsi="Times New Roman"/>
          <w:caps w:val="0"/>
          <w:vanish w:val="0"/>
          <w:color w:val="auto"/>
        </w:rPr>
        <w:t>P</w:t>
      </w:r>
      <w:r w:rsidR="007E6F69" w:rsidRPr="00C156BE">
        <w:rPr>
          <w:rFonts w:ascii="Times New Roman" w:hAnsi="Times New Roman"/>
          <w:caps w:val="0"/>
          <w:vanish w:val="0"/>
          <w:color w:val="auto"/>
        </w:rPr>
        <w:t xml:space="preserve">roject </w:t>
      </w:r>
      <w:r w:rsidR="00C816ED" w:rsidRPr="00C156BE">
        <w:rPr>
          <w:rFonts w:ascii="Times New Roman" w:hAnsi="Times New Roman"/>
          <w:caps w:val="0"/>
          <w:vanish w:val="0"/>
          <w:color w:val="auto"/>
        </w:rPr>
        <w:t>A</w:t>
      </w:r>
      <w:r w:rsidR="007E6F69" w:rsidRPr="00C156BE">
        <w:rPr>
          <w:rFonts w:ascii="Times New Roman" w:hAnsi="Times New Roman"/>
          <w:caps w:val="0"/>
          <w:vanish w:val="0"/>
          <w:color w:val="auto"/>
        </w:rPr>
        <w:t xml:space="preserve">ttachment 2 – </w:t>
      </w:r>
      <w:r w:rsidR="00C816ED" w:rsidRPr="00C156BE">
        <w:rPr>
          <w:rFonts w:ascii="Times New Roman" w:hAnsi="Times New Roman"/>
          <w:caps w:val="0"/>
          <w:vanish w:val="0"/>
          <w:color w:val="auto"/>
        </w:rPr>
        <w:t>S</w:t>
      </w:r>
      <w:r w:rsidR="007E6F69" w:rsidRPr="00C156BE">
        <w:rPr>
          <w:rFonts w:ascii="Times New Roman" w:hAnsi="Times New Roman"/>
          <w:caps w:val="0"/>
          <w:vanish w:val="0"/>
          <w:color w:val="auto"/>
        </w:rPr>
        <w:t xml:space="preserve">pecific </w:t>
      </w:r>
      <w:r w:rsidR="00C816ED" w:rsidRPr="00C156BE">
        <w:rPr>
          <w:rFonts w:ascii="Times New Roman" w:hAnsi="Times New Roman"/>
          <w:caps w:val="0"/>
          <w:vanish w:val="0"/>
          <w:color w:val="auto"/>
        </w:rPr>
        <w:t>E</w:t>
      </w:r>
      <w:r w:rsidR="007E6F69" w:rsidRPr="00C156BE">
        <w:rPr>
          <w:rFonts w:ascii="Times New Roman" w:hAnsi="Times New Roman"/>
          <w:caps w:val="0"/>
          <w:vanish w:val="0"/>
          <w:color w:val="auto"/>
        </w:rPr>
        <w:t xml:space="preserve">qual </w:t>
      </w:r>
      <w:r w:rsidR="00C816ED" w:rsidRPr="00C156BE">
        <w:rPr>
          <w:rFonts w:ascii="Times New Roman" w:hAnsi="Times New Roman"/>
          <w:caps w:val="0"/>
          <w:vanish w:val="0"/>
          <w:color w:val="auto"/>
        </w:rPr>
        <w:t>E</w:t>
      </w:r>
      <w:r w:rsidR="007E6F69" w:rsidRPr="00C156BE">
        <w:rPr>
          <w:rFonts w:ascii="Times New Roman" w:hAnsi="Times New Roman"/>
          <w:caps w:val="0"/>
          <w:vanish w:val="0"/>
          <w:color w:val="auto"/>
        </w:rPr>
        <w:t xml:space="preserve">mployment </w:t>
      </w:r>
      <w:r w:rsidR="00C816ED" w:rsidRPr="00C156BE">
        <w:rPr>
          <w:rFonts w:ascii="Times New Roman" w:hAnsi="Times New Roman"/>
          <w:caps w:val="0"/>
          <w:vanish w:val="0"/>
          <w:color w:val="auto"/>
        </w:rPr>
        <w:t>O</w:t>
      </w:r>
      <w:r w:rsidR="007E6F69" w:rsidRPr="00C156BE">
        <w:rPr>
          <w:rFonts w:ascii="Times New Roman" w:hAnsi="Times New Roman"/>
          <w:caps w:val="0"/>
          <w:vanish w:val="0"/>
          <w:color w:val="auto"/>
        </w:rPr>
        <w:t xml:space="preserve">pportunity </w:t>
      </w:r>
      <w:r w:rsidR="00C816ED" w:rsidRPr="00C156BE">
        <w:rPr>
          <w:rFonts w:ascii="Times New Roman" w:hAnsi="Times New Roman"/>
          <w:caps w:val="0"/>
          <w:vanish w:val="0"/>
          <w:color w:val="auto"/>
        </w:rPr>
        <w:t>R</w:t>
      </w:r>
      <w:r w:rsidR="007E6F69" w:rsidRPr="00C156BE">
        <w:rPr>
          <w:rFonts w:ascii="Times New Roman" w:hAnsi="Times New Roman"/>
          <w:caps w:val="0"/>
          <w:vanish w:val="0"/>
          <w:color w:val="auto"/>
        </w:rPr>
        <w:t>esponsibilities</w:t>
      </w:r>
      <w:r w:rsidR="007E6F69" w:rsidRPr="00C156BE">
        <w:rPr>
          <w:caps w:val="0"/>
          <w:vanish w:val="0"/>
          <w:color w:val="auto"/>
        </w:rPr>
        <w:t xml:space="preserve"> </w:t>
      </w:r>
      <w:r w:rsidR="007E6F69" w:rsidRPr="00560DB0">
        <w:rPr>
          <w:rFonts w:ascii="Times New Roman" w:hAnsi="Times New Roman"/>
          <w:caps w:val="0"/>
          <w:vanish w:val="0"/>
          <w:color w:val="auto"/>
        </w:rPr>
        <w:t>on NJDOT Federal Aid projects, of the Special Provisions</w:t>
      </w:r>
      <w:r w:rsidR="007E6F69" w:rsidRPr="00560DB0">
        <w:rPr>
          <w:rFonts w:ascii="Times New Roman" w:hAnsi="Times New Roman"/>
          <w:vanish w:val="0"/>
        </w:rPr>
        <w:t>.</w:t>
      </w:r>
    </w:p>
    <w:p w14:paraId="6A978E10" w14:textId="77777777" w:rsidR="00691AB7" w:rsidRPr="00C156BE" w:rsidRDefault="00691AB7" w:rsidP="00446FEB">
      <w:pPr>
        <w:pStyle w:val="HiddenTextSpec"/>
        <w:rPr>
          <w:vanish w:val="0"/>
        </w:rPr>
      </w:pPr>
    </w:p>
    <w:p w14:paraId="538166EA" w14:textId="548F7F5C" w:rsidR="004E1E71" w:rsidRDefault="00B30096" w:rsidP="004E1E71">
      <w:pPr>
        <w:pStyle w:val="HiddenTextSpec"/>
      </w:pPr>
      <w:r>
        <w:t>1</w:t>
      </w:r>
      <w:r w:rsidR="004E1E71" w:rsidRPr="00CD43AB">
        <w:t>**********************************************************************************************************************1</w:t>
      </w:r>
    </w:p>
    <w:p w14:paraId="058F1BE0" w14:textId="77777777" w:rsidR="002946D7" w:rsidRPr="00B97E4C" w:rsidRDefault="002946D7" w:rsidP="002946D7">
      <w:pPr>
        <w:pStyle w:val="00000Subsection"/>
      </w:pPr>
      <w:bookmarkStart w:id="131" w:name="_Toc146006042"/>
      <w:bookmarkStart w:id="132" w:name="_Toc159593424"/>
      <w:bookmarkStart w:id="133" w:name="_Toc171910994"/>
      <w:bookmarkStart w:id="134" w:name="_Toc175377518"/>
      <w:bookmarkStart w:id="135" w:name="_Toc175470415"/>
      <w:bookmarkStart w:id="136" w:name="_Toc176675971"/>
      <w:bookmarkEnd w:id="123"/>
      <w:bookmarkEnd w:id="124"/>
      <w:bookmarkEnd w:id="125"/>
      <w:bookmarkEnd w:id="126"/>
      <w:bookmarkEnd w:id="127"/>
      <w:bookmarkEnd w:id="128"/>
      <w:proofErr w:type="gramStart"/>
      <w:r w:rsidRPr="00B97E4C">
        <w:t>105.05  Working</w:t>
      </w:r>
      <w:proofErr w:type="gramEnd"/>
      <w:r w:rsidRPr="00B97E4C">
        <w:t xml:space="preserve"> Drawings</w:t>
      </w:r>
    </w:p>
    <w:p w14:paraId="5E2D138D" w14:textId="77777777" w:rsidR="002946D7" w:rsidRDefault="002946D7" w:rsidP="002946D7">
      <w:pPr>
        <w:pStyle w:val="HiddenTextSpec"/>
      </w:pPr>
      <w:r>
        <w:t>1**************************************************************************************************************************1</w:t>
      </w:r>
    </w:p>
    <w:p w14:paraId="0253E463" w14:textId="77777777" w:rsidR="002946D7" w:rsidRDefault="002946D7" w:rsidP="002946D7">
      <w:pPr>
        <w:pStyle w:val="HiddenTextSpec"/>
      </w:pPr>
      <w:r w:rsidRPr="00D258B4">
        <w:t>2**************************************************************************************2</w:t>
      </w:r>
    </w:p>
    <w:p w14:paraId="676D6D79" w14:textId="77777777" w:rsidR="002946D7" w:rsidRDefault="002946D7" w:rsidP="002946D7">
      <w:pPr>
        <w:pStyle w:val="HiddenTextSpec"/>
      </w:pPr>
      <w:r w:rsidRPr="00362365">
        <w:t>BDC</w:t>
      </w:r>
      <w:r>
        <w:t>25S-21</w:t>
      </w:r>
      <w:r w:rsidRPr="00362365">
        <w:t xml:space="preserve"> </w:t>
      </w:r>
      <w:r w:rsidRPr="00614EE6">
        <w:rPr>
          <w:rFonts w:cs="Arial"/>
        </w:rPr>
        <w:t>dated</w:t>
      </w:r>
      <w:r w:rsidRPr="00362365">
        <w:t xml:space="preserve"> </w:t>
      </w:r>
      <w:r>
        <w:t>mar 24</w:t>
      </w:r>
      <w:r w:rsidRPr="00362365">
        <w:t>, 20</w:t>
      </w:r>
      <w:r>
        <w:t>26</w:t>
      </w:r>
    </w:p>
    <w:p w14:paraId="6C0DAE0C" w14:textId="77777777" w:rsidR="002946D7" w:rsidRDefault="002946D7" w:rsidP="002946D7">
      <w:pPr>
        <w:pStyle w:val="HiddenTextSpec"/>
      </w:pPr>
    </w:p>
    <w:p w14:paraId="63DAF333" w14:textId="77777777" w:rsidR="002946D7" w:rsidRDefault="002946D7" w:rsidP="002946D7">
      <w:pPr>
        <w:pStyle w:val="Instruction"/>
      </w:pPr>
      <w:r>
        <w:lastRenderedPageBreak/>
        <w:t>TABLE 105.05-1 is changed to:</w:t>
      </w:r>
    </w:p>
    <w:p w14:paraId="61B0DAA5" w14:textId="77777777" w:rsidR="002946D7" w:rsidRDefault="002946D7" w:rsidP="002946D7">
      <w:pPr>
        <w:pStyle w:val="Blanklinehalf"/>
      </w:pPr>
    </w:p>
    <w:tbl>
      <w:tblPr>
        <w:tblW w:w="9620" w:type="dxa"/>
        <w:tblInd w:w="94" w:type="dxa"/>
        <w:tblCellMar>
          <w:top w:w="29" w:type="dxa"/>
          <w:left w:w="115" w:type="dxa"/>
          <w:bottom w:w="29" w:type="dxa"/>
          <w:right w:w="115" w:type="dxa"/>
        </w:tblCellMar>
        <w:tblLook w:val="04A0" w:firstRow="1" w:lastRow="0" w:firstColumn="1" w:lastColumn="0" w:noHBand="0" w:noVBand="1"/>
      </w:tblPr>
      <w:tblGrid>
        <w:gridCol w:w="4791"/>
        <w:gridCol w:w="4829"/>
      </w:tblGrid>
      <w:tr w:rsidR="002946D7" w:rsidRPr="004A4EC6" w14:paraId="789562A0" w14:textId="77777777" w:rsidTr="00432EC3">
        <w:trPr>
          <w:cantSplit/>
          <w:trHeight w:val="216"/>
        </w:trPr>
        <w:tc>
          <w:tcPr>
            <w:tcW w:w="9620" w:type="dxa"/>
            <w:gridSpan w:val="2"/>
            <w:tcBorders>
              <w:top w:val="double" w:sz="6" w:space="0" w:color="auto"/>
              <w:left w:val="nil"/>
              <w:bottom w:val="single" w:sz="4" w:space="0" w:color="auto"/>
              <w:right w:val="nil"/>
            </w:tcBorders>
            <w:vAlign w:val="center"/>
            <w:hideMark/>
          </w:tcPr>
          <w:p w14:paraId="58C0D417" w14:textId="77777777" w:rsidR="002946D7" w:rsidRPr="00F772AE" w:rsidRDefault="002946D7" w:rsidP="00432EC3">
            <w:pPr>
              <w:pStyle w:val="Tabletitle"/>
              <w:rPr>
                <w:bCs/>
              </w:rPr>
            </w:pPr>
            <w:r w:rsidRPr="00F772AE">
              <w:t>Table 105.05</w:t>
            </w:r>
            <w:r>
              <w:t>-</w:t>
            </w:r>
            <w:r w:rsidRPr="00F772AE">
              <w:t>1 – Working Drawing Submission Category</w:t>
            </w:r>
          </w:p>
        </w:tc>
      </w:tr>
      <w:tr w:rsidR="002946D7" w:rsidRPr="004A4EC6" w14:paraId="7449EE74" w14:textId="77777777" w:rsidTr="00432EC3">
        <w:trPr>
          <w:cantSplit/>
          <w:trHeight w:val="216"/>
        </w:trPr>
        <w:tc>
          <w:tcPr>
            <w:tcW w:w="4791" w:type="dxa"/>
            <w:tcBorders>
              <w:top w:val="single" w:sz="4" w:space="0" w:color="auto"/>
              <w:left w:val="nil"/>
              <w:bottom w:val="single" w:sz="4" w:space="0" w:color="auto"/>
            </w:tcBorders>
            <w:vAlign w:val="center"/>
            <w:hideMark/>
          </w:tcPr>
          <w:p w14:paraId="15F58006" w14:textId="77777777" w:rsidR="002946D7" w:rsidRPr="004023C4" w:rsidRDefault="002946D7" w:rsidP="00432EC3">
            <w:pPr>
              <w:pStyle w:val="Tableheader"/>
            </w:pPr>
            <w:r w:rsidRPr="004023C4">
              <w:t>Certified</w:t>
            </w:r>
          </w:p>
        </w:tc>
        <w:tc>
          <w:tcPr>
            <w:tcW w:w="4829" w:type="dxa"/>
            <w:tcBorders>
              <w:top w:val="single" w:sz="4" w:space="0" w:color="auto"/>
              <w:left w:val="nil"/>
              <w:bottom w:val="single" w:sz="4" w:space="0" w:color="auto"/>
              <w:right w:val="nil"/>
            </w:tcBorders>
            <w:vAlign w:val="center"/>
            <w:hideMark/>
          </w:tcPr>
          <w:p w14:paraId="063D2F3D" w14:textId="77777777" w:rsidR="002946D7" w:rsidRPr="004023C4" w:rsidRDefault="002946D7" w:rsidP="00432EC3">
            <w:pPr>
              <w:pStyle w:val="Tableheader"/>
            </w:pPr>
            <w:r w:rsidRPr="004023C4">
              <w:t>Approved</w:t>
            </w:r>
          </w:p>
        </w:tc>
      </w:tr>
      <w:tr w:rsidR="002946D7" w:rsidRPr="004A4EC6" w14:paraId="0B7E0300" w14:textId="77777777" w:rsidTr="00432EC3">
        <w:trPr>
          <w:cantSplit/>
          <w:trHeight w:val="216"/>
        </w:trPr>
        <w:tc>
          <w:tcPr>
            <w:tcW w:w="4791" w:type="dxa"/>
            <w:tcBorders>
              <w:top w:val="single" w:sz="4" w:space="0" w:color="auto"/>
              <w:left w:val="nil"/>
              <w:bottom w:val="nil"/>
            </w:tcBorders>
            <w:vAlign w:val="center"/>
            <w:hideMark/>
          </w:tcPr>
          <w:p w14:paraId="534DDA4A" w14:textId="77777777" w:rsidR="002946D7" w:rsidRPr="004023C4" w:rsidRDefault="002946D7" w:rsidP="00432EC3">
            <w:pPr>
              <w:pStyle w:val="Tabletext"/>
            </w:pPr>
            <w:r w:rsidRPr="004023C4">
              <w:t>Breakaway I-Beam GA Sign Support Posts</w:t>
            </w:r>
          </w:p>
        </w:tc>
        <w:tc>
          <w:tcPr>
            <w:tcW w:w="4829" w:type="dxa"/>
            <w:tcBorders>
              <w:top w:val="single" w:sz="4" w:space="0" w:color="auto"/>
              <w:left w:val="nil"/>
              <w:bottom w:val="nil"/>
              <w:right w:val="nil"/>
            </w:tcBorders>
            <w:vAlign w:val="center"/>
            <w:hideMark/>
          </w:tcPr>
          <w:p w14:paraId="6CBC365A" w14:textId="77777777" w:rsidR="002946D7" w:rsidRPr="004023C4" w:rsidRDefault="002946D7" w:rsidP="00432EC3">
            <w:pPr>
              <w:pStyle w:val="Tabletext"/>
            </w:pPr>
            <w:r w:rsidRPr="004023C4">
              <w:t>Catalog Cuts (related to landscape Items)</w:t>
            </w:r>
          </w:p>
        </w:tc>
      </w:tr>
      <w:tr w:rsidR="002946D7" w:rsidRPr="004A4EC6" w14:paraId="6C21818F" w14:textId="77777777" w:rsidTr="00432EC3">
        <w:trPr>
          <w:cantSplit/>
          <w:trHeight w:val="216"/>
        </w:trPr>
        <w:tc>
          <w:tcPr>
            <w:tcW w:w="4791" w:type="dxa"/>
            <w:tcBorders>
              <w:top w:val="nil"/>
              <w:left w:val="nil"/>
              <w:bottom w:val="nil"/>
            </w:tcBorders>
            <w:vAlign w:val="center"/>
            <w:hideMark/>
          </w:tcPr>
          <w:p w14:paraId="7C45C47A" w14:textId="77777777" w:rsidR="002946D7" w:rsidRPr="004023C4" w:rsidRDefault="002946D7" w:rsidP="00432EC3">
            <w:pPr>
              <w:pStyle w:val="Tabletext"/>
            </w:pPr>
            <w:r w:rsidRPr="004023C4">
              <w:t>Bridge Drainage</w:t>
            </w:r>
          </w:p>
        </w:tc>
        <w:tc>
          <w:tcPr>
            <w:tcW w:w="4829" w:type="dxa"/>
            <w:tcBorders>
              <w:top w:val="nil"/>
              <w:left w:val="nil"/>
              <w:bottom w:val="nil"/>
              <w:right w:val="nil"/>
            </w:tcBorders>
            <w:vAlign w:val="center"/>
            <w:hideMark/>
          </w:tcPr>
          <w:p w14:paraId="1B8F8657" w14:textId="77777777" w:rsidR="002946D7" w:rsidRPr="004023C4" w:rsidRDefault="002946D7" w:rsidP="00432EC3">
            <w:pPr>
              <w:pStyle w:val="Tabletext"/>
            </w:pPr>
            <w:r w:rsidRPr="004023C4">
              <w:t>Change in Structural Steel Details</w:t>
            </w:r>
          </w:p>
        </w:tc>
      </w:tr>
      <w:tr w:rsidR="002946D7" w:rsidRPr="004A4EC6" w14:paraId="2A3F7795" w14:textId="77777777" w:rsidTr="00432EC3">
        <w:trPr>
          <w:cantSplit/>
          <w:trHeight w:val="216"/>
        </w:trPr>
        <w:tc>
          <w:tcPr>
            <w:tcW w:w="4791" w:type="dxa"/>
            <w:tcBorders>
              <w:top w:val="nil"/>
              <w:left w:val="nil"/>
              <w:bottom w:val="nil"/>
            </w:tcBorders>
            <w:vAlign w:val="center"/>
            <w:hideMark/>
          </w:tcPr>
          <w:p w14:paraId="5C742F80" w14:textId="77777777" w:rsidR="002946D7" w:rsidRPr="004023C4" w:rsidRDefault="002946D7" w:rsidP="00432EC3">
            <w:pPr>
              <w:pStyle w:val="Tabletext"/>
            </w:pPr>
            <w:r w:rsidRPr="004023C4">
              <w:t>Bridge Railing and Fencing Anchorage System</w:t>
            </w:r>
          </w:p>
        </w:tc>
        <w:tc>
          <w:tcPr>
            <w:tcW w:w="4829" w:type="dxa"/>
            <w:tcBorders>
              <w:top w:val="nil"/>
              <w:left w:val="nil"/>
              <w:bottom w:val="nil"/>
              <w:right w:val="nil"/>
            </w:tcBorders>
            <w:vAlign w:val="center"/>
            <w:hideMark/>
          </w:tcPr>
          <w:p w14:paraId="704F38B5" w14:textId="77777777" w:rsidR="002946D7" w:rsidRPr="004023C4" w:rsidRDefault="002946D7" w:rsidP="00432EC3">
            <w:pPr>
              <w:pStyle w:val="Tabletext"/>
            </w:pPr>
            <w:r w:rsidRPr="004023C4">
              <w:t>Change of Prestressed Concrete Strand Patterns</w:t>
            </w:r>
          </w:p>
        </w:tc>
      </w:tr>
      <w:tr w:rsidR="002946D7" w:rsidRPr="004A4EC6" w14:paraId="66203E27" w14:textId="77777777" w:rsidTr="00432EC3">
        <w:trPr>
          <w:cantSplit/>
          <w:trHeight w:val="216"/>
        </w:trPr>
        <w:tc>
          <w:tcPr>
            <w:tcW w:w="4791" w:type="dxa"/>
            <w:tcBorders>
              <w:top w:val="nil"/>
              <w:left w:val="nil"/>
              <w:bottom w:val="nil"/>
            </w:tcBorders>
            <w:vAlign w:val="center"/>
            <w:hideMark/>
          </w:tcPr>
          <w:p w14:paraId="5FDB6478" w14:textId="77777777" w:rsidR="002946D7" w:rsidRPr="004023C4" w:rsidRDefault="002946D7" w:rsidP="00432EC3">
            <w:pPr>
              <w:pStyle w:val="Tabletext"/>
            </w:pPr>
            <w:r w:rsidRPr="004023C4">
              <w:t>Catalog Cuts</w:t>
            </w:r>
          </w:p>
        </w:tc>
        <w:tc>
          <w:tcPr>
            <w:tcW w:w="4829" w:type="dxa"/>
            <w:tcBorders>
              <w:top w:val="nil"/>
              <w:left w:val="nil"/>
              <w:bottom w:val="nil"/>
              <w:right w:val="nil"/>
            </w:tcBorders>
            <w:vAlign w:val="center"/>
            <w:hideMark/>
          </w:tcPr>
          <w:p w14:paraId="7EAA4B86" w14:textId="77777777" w:rsidR="002946D7" w:rsidRPr="004023C4" w:rsidRDefault="002946D7" w:rsidP="00432EC3">
            <w:pPr>
              <w:pStyle w:val="Tabletext"/>
            </w:pPr>
            <w:r w:rsidRPr="004023C4">
              <w:t>Demolition Plans</w:t>
            </w:r>
          </w:p>
        </w:tc>
      </w:tr>
      <w:tr w:rsidR="002946D7" w:rsidRPr="004A4EC6" w14:paraId="0370FE1B" w14:textId="77777777" w:rsidTr="00432EC3">
        <w:trPr>
          <w:cantSplit/>
          <w:trHeight w:val="216"/>
        </w:trPr>
        <w:tc>
          <w:tcPr>
            <w:tcW w:w="4791" w:type="dxa"/>
            <w:tcBorders>
              <w:top w:val="nil"/>
              <w:left w:val="nil"/>
              <w:bottom w:val="nil"/>
            </w:tcBorders>
            <w:vAlign w:val="center"/>
            <w:hideMark/>
          </w:tcPr>
          <w:p w14:paraId="7DFD3C59" w14:textId="77777777" w:rsidR="002946D7" w:rsidRPr="004023C4" w:rsidRDefault="002946D7" w:rsidP="00432EC3">
            <w:pPr>
              <w:pStyle w:val="Tabletext"/>
            </w:pPr>
            <w:r w:rsidRPr="004023C4">
              <w:t>Composite Piles</w:t>
            </w:r>
          </w:p>
        </w:tc>
        <w:tc>
          <w:tcPr>
            <w:tcW w:w="4829" w:type="dxa"/>
            <w:tcBorders>
              <w:top w:val="nil"/>
              <w:left w:val="nil"/>
              <w:bottom w:val="nil"/>
              <w:right w:val="nil"/>
            </w:tcBorders>
            <w:vAlign w:val="center"/>
            <w:hideMark/>
          </w:tcPr>
          <w:p w14:paraId="77012EE5" w14:textId="77777777" w:rsidR="002946D7" w:rsidRPr="004023C4" w:rsidRDefault="002946D7" w:rsidP="00432EC3">
            <w:pPr>
              <w:pStyle w:val="Tabletext"/>
            </w:pPr>
            <w:r w:rsidRPr="004023C4">
              <w:t>Erection Plans</w:t>
            </w:r>
          </w:p>
        </w:tc>
      </w:tr>
      <w:tr w:rsidR="002946D7" w:rsidRPr="004A4EC6" w14:paraId="5EB7D952" w14:textId="77777777" w:rsidTr="00432EC3">
        <w:trPr>
          <w:cantSplit/>
          <w:trHeight w:val="216"/>
        </w:trPr>
        <w:tc>
          <w:tcPr>
            <w:tcW w:w="4791" w:type="dxa"/>
            <w:tcBorders>
              <w:top w:val="nil"/>
              <w:left w:val="nil"/>
              <w:bottom w:val="nil"/>
            </w:tcBorders>
            <w:vAlign w:val="center"/>
            <w:hideMark/>
          </w:tcPr>
          <w:p w14:paraId="20D10F7A" w14:textId="77777777" w:rsidR="002946D7" w:rsidRPr="004023C4" w:rsidRDefault="002946D7" w:rsidP="00432EC3">
            <w:pPr>
              <w:pStyle w:val="Tabletext"/>
            </w:pPr>
            <w:r w:rsidRPr="004023C4">
              <w:t>DMS Sign Support Structure</w:t>
            </w:r>
          </w:p>
        </w:tc>
        <w:tc>
          <w:tcPr>
            <w:tcW w:w="4829" w:type="dxa"/>
            <w:tcBorders>
              <w:top w:val="nil"/>
              <w:left w:val="nil"/>
              <w:bottom w:val="nil"/>
              <w:right w:val="nil"/>
            </w:tcBorders>
            <w:vAlign w:val="center"/>
            <w:hideMark/>
          </w:tcPr>
          <w:p w14:paraId="0F4B819B" w14:textId="77777777" w:rsidR="002946D7" w:rsidRPr="004023C4" w:rsidRDefault="002946D7" w:rsidP="00432EC3">
            <w:pPr>
              <w:pStyle w:val="Tabletext"/>
            </w:pPr>
            <w:r w:rsidRPr="004023C4">
              <w:t>High Load Multi-Rotational (HLMR) Bearings</w:t>
            </w:r>
          </w:p>
        </w:tc>
      </w:tr>
      <w:tr w:rsidR="002946D7" w:rsidRPr="004A4EC6" w14:paraId="55B100DD" w14:textId="77777777" w:rsidTr="00432EC3">
        <w:trPr>
          <w:cantSplit/>
          <w:trHeight w:val="216"/>
        </w:trPr>
        <w:tc>
          <w:tcPr>
            <w:tcW w:w="4791" w:type="dxa"/>
            <w:tcBorders>
              <w:top w:val="nil"/>
              <w:left w:val="nil"/>
              <w:bottom w:val="nil"/>
            </w:tcBorders>
            <w:vAlign w:val="center"/>
            <w:hideMark/>
          </w:tcPr>
          <w:p w14:paraId="4E18F99A" w14:textId="77777777" w:rsidR="002946D7" w:rsidRPr="004023C4" w:rsidRDefault="002946D7" w:rsidP="00432EC3">
            <w:pPr>
              <w:pStyle w:val="Tabletext"/>
            </w:pPr>
            <w:r w:rsidRPr="004023C4">
              <w:t>DMS Standard Ground Mounted</w:t>
            </w:r>
          </w:p>
        </w:tc>
        <w:tc>
          <w:tcPr>
            <w:tcW w:w="4829" w:type="dxa"/>
            <w:tcBorders>
              <w:top w:val="nil"/>
              <w:left w:val="nil"/>
              <w:bottom w:val="nil"/>
              <w:right w:val="nil"/>
            </w:tcBorders>
            <w:vAlign w:val="center"/>
            <w:hideMark/>
          </w:tcPr>
          <w:p w14:paraId="2F2C687B" w14:textId="77777777" w:rsidR="002946D7" w:rsidRPr="004023C4" w:rsidRDefault="002946D7" w:rsidP="00432EC3">
            <w:pPr>
              <w:pStyle w:val="Tabletext"/>
            </w:pPr>
            <w:r w:rsidRPr="004023C4">
              <w:t>Isolation Bearings</w:t>
            </w:r>
          </w:p>
        </w:tc>
      </w:tr>
      <w:tr w:rsidR="002946D7" w:rsidRPr="004A4EC6" w14:paraId="0CAFC3D8" w14:textId="77777777" w:rsidTr="00432EC3">
        <w:trPr>
          <w:cantSplit/>
          <w:trHeight w:val="216"/>
        </w:trPr>
        <w:tc>
          <w:tcPr>
            <w:tcW w:w="4791" w:type="dxa"/>
            <w:tcBorders>
              <w:top w:val="nil"/>
              <w:left w:val="nil"/>
              <w:bottom w:val="nil"/>
            </w:tcBorders>
            <w:vAlign w:val="center"/>
            <w:hideMark/>
          </w:tcPr>
          <w:p w14:paraId="027AF162" w14:textId="77777777" w:rsidR="002946D7" w:rsidRPr="004023C4" w:rsidRDefault="002946D7" w:rsidP="00432EC3">
            <w:pPr>
              <w:pStyle w:val="Tabletext"/>
            </w:pPr>
            <w:r w:rsidRPr="004023C4">
              <w:t>Elastomeric Bearings Pads</w:t>
            </w:r>
          </w:p>
        </w:tc>
        <w:tc>
          <w:tcPr>
            <w:tcW w:w="4829" w:type="dxa"/>
            <w:tcBorders>
              <w:top w:val="nil"/>
              <w:left w:val="nil"/>
              <w:bottom w:val="nil"/>
              <w:right w:val="nil"/>
            </w:tcBorders>
            <w:vAlign w:val="center"/>
            <w:hideMark/>
          </w:tcPr>
          <w:p w14:paraId="418B00F0" w14:textId="77777777" w:rsidR="002946D7" w:rsidRPr="004023C4" w:rsidRDefault="002946D7" w:rsidP="00432EC3">
            <w:pPr>
              <w:pStyle w:val="Tabletext"/>
            </w:pPr>
            <w:r w:rsidRPr="004023C4">
              <w:t>ITS System Drawings, including Block Diagrams</w:t>
            </w:r>
          </w:p>
        </w:tc>
      </w:tr>
      <w:tr w:rsidR="002946D7" w:rsidRPr="004A4EC6" w14:paraId="07A8A17D" w14:textId="77777777" w:rsidTr="00432EC3">
        <w:trPr>
          <w:cantSplit/>
          <w:trHeight w:val="216"/>
        </w:trPr>
        <w:tc>
          <w:tcPr>
            <w:tcW w:w="4791" w:type="dxa"/>
            <w:tcBorders>
              <w:top w:val="nil"/>
              <w:left w:val="nil"/>
              <w:bottom w:val="nil"/>
            </w:tcBorders>
            <w:vAlign w:val="center"/>
            <w:hideMark/>
          </w:tcPr>
          <w:p w14:paraId="4DF8F8FB" w14:textId="77777777" w:rsidR="002946D7" w:rsidRPr="004023C4" w:rsidRDefault="002946D7" w:rsidP="00432EC3">
            <w:pPr>
              <w:pStyle w:val="Tabletext"/>
            </w:pPr>
            <w:r w:rsidRPr="004023C4">
              <w:t>Electrical Items Not Pre-Qualified</w:t>
            </w:r>
          </w:p>
        </w:tc>
        <w:tc>
          <w:tcPr>
            <w:tcW w:w="4829" w:type="dxa"/>
            <w:tcBorders>
              <w:top w:val="nil"/>
              <w:left w:val="nil"/>
              <w:bottom w:val="nil"/>
              <w:right w:val="nil"/>
            </w:tcBorders>
            <w:vAlign w:val="center"/>
            <w:hideMark/>
          </w:tcPr>
          <w:p w14:paraId="637481E9" w14:textId="77777777" w:rsidR="002946D7" w:rsidRPr="004023C4" w:rsidRDefault="002946D7" w:rsidP="00432EC3">
            <w:pPr>
              <w:pStyle w:val="Tabletext"/>
            </w:pPr>
            <w:r w:rsidRPr="004023C4">
              <w:t>Machinery and Electrical Items for Movable Bridges</w:t>
            </w:r>
          </w:p>
        </w:tc>
      </w:tr>
      <w:tr w:rsidR="002946D7" w:rsidRPr="004A4EC6" w14:paraId="23D54319" w14:textId="77777777" w:rsidTr="00432EC3">
        <w:trPr>
          <w:cantSplit/>
          <w:trHeight w:val="216"/>
        </w:trPr>
        <w:tc>
          <w:tcPr>
            <w:tcW w:w="4791" w:type="dxa"/>
            <w:tcBorders>
              <w:top w:val="nil"/>
              <w:left w:val="nil"/>
              <w:bottom w:val="nil"/>
            </w:tcBorders>
            <w:vAlign w:val="center"/>
            <w:hideMark/>
          </w:tcPr>
          <w:p w14:paraId="6B47E3B7" w14:textId="77777777" w:rsidR="002946D7" w:rsidRPr="004023C4" w:rsidRDefault="002946D7" w:rsidP="00432EC3">
            <w:pPr>
              <w:pStyle w:val="Tabletext"/>
            </w:pPr>
            <w:r>
              <w:t>Expansion Joint Assemblies (except Modular Expansion Joint Assemblies)</w:t>
            </w:r>
          </w:p>
        </w:tc>
        <w:tc>
          <w:tcPr>
            <w:tcW w:w="4829" w:type="dxa"/>
            <w:tcBorders>
              <w:top w:val="nil"/>
              <w:left w:val="nil"/>
              <w:bottom w:val="nil"/>
              <w:right w:val="nil"/>
            </w:tcBorders>
            <w:vAlign w:val="center"/>
            <w:hideMark/>
          </w:tcPr>
          <w:p w14:paraId="3FF7E33C" w14:textId="77777777" w:rsidR="002946D7" w:rsidRPr="004023C4" w:rsidRDefault="002946D7" w:rsidP="00432EC3">
            <w:pPr>
              <w:pStyle w:val="Tabletext"/>
            </w:pPr>
            <w:r w:rsidRPr="004023C4">
              <w:t>Mechanically Stabilized Earth (MSE) Walls</w:t>
            </w:r>
          </w:p>
        </w:tc>
      </w:tr>
      <w:tr w:rsidR="002946D7" w:rsidRPr="004A4EC6" w14:paraId="2737DD8F" w14:textId="77777777" w:rsidTr="00432EC3">
        <w:trPr>
          <w:cantSplit/>
          <w:trHeight w:val="216"/>
        </w:trPr>
        <w:tc>
          <w:tcPr>
            <w:tcW w:w="4791" w:type="dxa"/>
            <w:tcBorders>
              <w:top w:val="nil"/>
              <w:left w:val="nil"/>
              <w:bottom w:val="nil"/>
            </w:tcBorders>
            <w:vAlign w:val="center"/>
            <w:hideMark/>
          </w:tcPr>
          <w:p w14:paraId="477BE8CE" w14:textId="77777777" w:rsidR="002946D7" w:rsidRPr="004023C4" w:rsidRDefault="002946D7" w:rsidP="00432EC3">
            <w:pPr>
              <w:pStyle w:val="Tabletext"/>
            </w:pPr>
            <w:r w:rsidRPr="004023C4">
              <w:t>Precast Prestressed Concrete Beams and Piles Fabrication</w:t>
            </w:r>
          </w:p>
        </w:tc>
        <w:tc>
          <w:tcPr>
            <w:tcW w:w="4829" w:type="dxa"/>
            <w:tcBorders>
              <w:top w:val="nil"/>
              <w:left w:val="nil"/>
              <w:bottom w:val="nil"/>
              <w:right w:val="nil"/>
            </w:tcBorders>
            <w:vAlign w:val="center"/>
          </w:tcPr>
          <w:p w14:paraId="779EEEB0" w14:textId="77777777" w:rsidR="002946D7" w:rsidRPr="004023C4" w:rsidRDefault="002946D7" w:rsidP="00432EC3">
            <w:pPr>
              <w:pStyle w:val="Tabletext"/>
            </w:pPr>
            <w:r w:rsidRPr="00F637E3">
              <w:t>Modular Expansion Joint Assemblies</w:t>
            </w:r>
          </w:p>
        </w:tc>
      </w:tr>
      <w:tr w:rsidR="002946D7" w:rsidRPr="004A4EC6" w14:paraId="0C4C6229" w14:textId="77777777" w:rsidTr="00432EC3">
        <w:trPr>
          <w:cantSplit/>
          <w:trHeight w:val="216"/>
        </w:trPr>
        <w:tc>
          <w:tcPr>
            <w:tcW w:w="4791" w:type="dxa"/>
            <w:tcBorders>
              <w:top w:val="nil"/>
              <w:left w:val="nil"/>
              <w:bottom w:val="nil"/>
            </w:tcBorders>
            <w:vAlign w:val="center"/>
          </w:tcPr>
          <w:p w14:paraId="253B8819" w14:textId="77777777" w:rsidR="002946D7" w:rsidRPr="004023C4" w:rsidRDefault="002946D7" w:rsidP="00432EC3">
            <w:pPr>
              <w:pStyle w:val="Tabletext"/>
            </w:pPr>
            <w:r w:rsidRPr="004023C4">
              <w:t>Reinforced Elastomeric Bearings</w:t>
            </w:r>
          </w:p>
        </w:tc>
        <w:tc>
          <w:tcPr>
            <w:tcW w:w="4829" w:type="dxa"/>
            <w:tcBorders>
              <w:top w:val="nil"/>
              <w:left w:val="nil"/>
              <w:bottom w:val="nil"/>
              <w:right w:val="nil"/>
            </w:tcBorders>
            <w:vAlign w:val="center"/>
          </w:tcPr>
          <w:p w14:paraId="77E0F60E" w14:textId="77777777" w:rsidR="002946D7" w:rsidRPr="004023C4" w:rsidRDefault="002946D7" w:rsidP="00432EC3">
            <w:pPr>
              <w:pStyle w:val="Tabletext"/>
            </w:pPr>
            <w:r w:rsidRPr="004023C4">
              <w:t>Other work shown on the Plans as conceptual</w:t>
            </w:r>
          </w:p>
        </w:tc>
      </w:tr>
      <w:tr w:rsidR="002946D7" w:rsidRPr="004A4EC6" w14:paraId="671170C1" w14:textId="77777777" w:rsidTr="00432EC3">
        <w:trPr>
          <w:cantSplit/>
          <w:trHeight w:val="216"/>
        </w:trPr>
        <w:tc>
          <w:tcPr>
            <w:tcW w:w="4791" w:type="dxa"/>
            <w:tcBorders>
              <w:top w:val="nil"/>
              <w:left w:val="nil"/>
              <w:bottom w:val="nil"/>
            </w:tcBorders>
            <w:vAlign w:val="center"/>
          </w:tcPr>
          <w:p w14:paraId="695E8819" w14:textId="77777777" w:rsidR="002946D7" w:rsidRPr="004023C4" w:rsidRDefault="002946D7" w:rsidP="00432EC3">
            <w:pPr>
              <w:pStyle w:val="Tabletext"/>
            </w:pPr>
            <w:r w:rsidRPr="004023C4">
              <w:t>Sign Legends</w:t>
            </w:r>
          </w:p>
        </w:tc>
        <w:tc>
          <w:tcPr>
            <w:tcW w:w="4829" w:type="dxa"/>
            <w:tcBorders>
              <w:top w:val="nil"/>
              <w:left w:val="nil"/>
              <w:bottom w:val="nil"/>
              <w:right w:val="nil"/>
            </w:tcBorders>
            <w:vAlign w:val="center"/>
          </w:tcPr>
          <w:p w14:paraId="6A9812AD" w14:textId="77777777" w:rsidR="002946D7" w:rsidRPr="004023C4" w:rsidRDefault="002946D7" w:rsidP="00432EC3">
            <w:pPr>
              <w:pStyle w:val="Tabletext"/>
            </w:pPr>
            <w:r w:rsidRPr="004023C4">
              <w:t>Precast Concrete Arch Structures</w:t>
            </w:r>
          </w:p>
        </w:tc>
      </w:tr>
      <w:tr w:rsidR="002946D7" w:rsidRPr="004A4EC6" w14:paraId="253365D3" w14:textId="77777777" w:rsidTr="00432EC3">
        <w:trPr>
          <w:cantSplit/>
          <w:trHeight w:val="216"/>
        </w:trPr>
        <w:tc>
          <w:tcPr>
            <w:tcW w:w="4791" w:type="dxa"/>
            <w:tcBorders>
              <w:top w:val="nil"/>
              <w:left w:val="nil"/>
              <w:bottom w:val="nil"/>
            </w:tcBorders>
            <w:vAlign w:val="center"/>
          </w:tcPr>
          <w:p w14:paraId="231F8A43" w14:textId="77777777" w:rsidR="002946D7" w:rsidRPr="004023C4" w:rsidRDefault="002946D7" w:rsidP="00432EC3">
            <w:pPr>
              <w:pStyle w:val="Tabletext"/>
            </w:pPr>
            <w:r w:rsidRPr="004023C4">
              <w:t>Sign Support Structures</w:t>
            </w:r>
          </w:p>
        </w:tc>
        <w:tc>
          <w:tcPr>
            <w:tcW w:w="4829" w:type="dxa"/>
            <w:tcBorders>
              <w:top w:val="nil"/>
              <w:left w:val="nil"/>
              <w:bottom w:val="nil"/>
              <w:right w:val="nil"/>
            </w:tcBorders>
            <w:vAlign w:val="center"/>
          </w:tcPr>
          <w:p w14:paraId="0C07E045" w14:textId="77777777" w:rsidR="002946D7" w:rsidRPr="004023C4" w:rsidRDefault="002946D7" w:rsidP="00432EC3">
            <w:pPr>
              <w:pStyle w:val="Tabletext"/>
            </w:pPr>
            <w:r w:rsidRPr="004023C4">
              <w:t>Precast Concrete Box Culverts</w:t>
            </w:r>
          </w:p>
        </w:tc>
      </w:tr>
      <w:tr w:rsidR="002946D7" w:rsidRPr="004A4EC6" w14:paraId="40342B8A" w14:textId="77777777" w:rsidTr="00432EC3">
        <w:trPr>
          <w:cantSplit/>
          <w:trHeight w:val="216"/>
        </w:trPr>
        <w:tc>
          <w:tcPr>
            <w:tcW w:w="4791" w:type="dxa"/>
            <w:tcBorders>
              <w:top w:val="nil"/>
              <w:left w:val="nil"/>
              <w:bottom w:val="nil"/>
            </w:tcBorders>
            <w:vAlign w:val="center"/>
          </w:tcPr>
          <w:p w14:paraId="3FD61051" w14:textId="77777777" w:rsidR="002946D7" w:rsidRPr="004023C4" w:rsidRDefault="002946D7" w:rsidP="00432EC3">
            <w:pPr>
              <w:pStyle w:val="Tabletext"/>
            </w:pPr>
            <w:r w:rsidRPr="004023C4">
              <w:t>Structural Steel Fabrication</w:t>
            </w:r>
          </w:p>
        </w:tc>
        <w:tc>
          <w:tcPr>
            <w:tcW w:w="4829" w:type="dxa"/>
            <w:tcBorders>
              <w:top w:val="nil"/>
              <w:left w:val="nil"/>
              <w:bottom w:val="nil"/>
              <w:right w:val="nil"/>
            </w:tcBorders>
            <w:vAlign w:val="center"/>
          </w:tcPr>
          <w:p w14:paraId="123CC3E7" w14:textId="77777777" w:rsidR="002946D7" w:rsidRPr="004023C4" w:rsidRDefault="002946D7" w:rsidP="00432EC3">
            <w:pPr>
              <w:pStyle w:val="Tabletext"/>
            </w:pPr>
            <w:r w:rsidRPr="004023C4">
              <w:t>Prefabricated Modular Walls</w:t>
            </w:r>
          </w:p>
        </w:tc>
      </w:tr>
      <w:tr w:rsidR="002946D7" w:rsidRPr="004A4EC6" w14:paraId="68851616" w14:textId="77777777" w:rsidTr="00432EC3">
        <w:trPr>
          <w:cantSplit/>
          <w:trHeight w:val="216"/>
        </w:trPr>
        <w:tc>
          <w:tcPr>
            <w:tcW w:w="4791" w:type="dxa"/>
            <w:tcBorders>
              <w:top w:val="nil"/>
              <w:left w:val="nil"/>
              <w:bottom w:val="nil"/>
            </w:tcBorders>
            <w:vAlign w:val="center"/>
          </w:tcPr>
          <w:p w14:paraId="2C7736EF" w14:textId="77777777" w:rsidR="002946D7" w:rsidRPr="004023C4" w:rsidRDefault="002946D7" w:rsidP="00432EC3">
            <w:pPr>
              <w:pStyle w:val="Tabletext"/>
            </w:pPr>
          </w:p>
        </w:tc>
        <w:tc>
          <w:tcPr>
            <w:tcW w:w="4829" w:type="dxa"/>
            <w:tcBorders>
              <w:top w:val="nil"/>
              <w:left w:val="nil"/>
              <w:bottom w:val="nil"/>
              <w:right w:val="nil"/>
            </w:tcBorders>
            <w:vAlign w:val="center"/>
          </w:tcPr>
          <w:p w14:paraId="74833494" w14:textId="77777777" w:rsidR="002946D7" w:rsidRPr="004023C4" w:rsidRDefault="002946D7" w:rsidP="00432EC3">
            <w:pPr>
              <w:pStyle w:val="Tabletext"/>
            </w:pPr>
            <w:r w:rsidRPr="004023C4">
              <w:t>Stay-In-Place Forms</w:t>
            </w:r>
          </w:p>
        </w:tc>
      </w:tr>
      <w:tr w:rsidR="002946D7" w:rsidRPr="004A4EC6" w14:paraId="582A6460" w14:textId="77777777" w:rsidTr="00432EC3">
        <w:trPr>
          <w:cantSplit/>
          <w:trHeight w:val="216"/>
        </w:trPr>
        <w:tc>
          <w:tcPr>
            <w:tcW w:w="4791" w:type="dxa"/>
            <w:tcBorders>
              <w:top w:val="nil"/>
              <w:left w:val="nil"/>
              <w:bottom w:val="nil"/>
            </w:tcBorders>
            <w:noWrap/>
            <w:vAlign w:val="center"/>
            <w:hideMark/>
          </w:tcPr>
          <w:p w14:paraId="54AD41CD" w14:textId="77777777" w:rsidR="002946D7" w:rsidRPr="004023C4" w:rsidRDefault="002946D7" w:rsidP="00432EC3">
            <w:pPr>
              <w:pStyle w:val="Tabletext"/>
            </w:pPr>
          </w:p>
        </w:tc>
        <w:tc>
          <w:tcPr>
            <w:tcW w:w="4829" w:type="dxa"/>
            <w:tcBorders>
              <w:top w:val="nil"/>
              <w:left w:val="nil"/>
              <w:bottom w:val="nil"/>
              <w:right w:val="nil"/>
            </w:tcBorders>
            <w:vAlign w:val="center"/>
          </w:tcPr>
          <w:p w14:paraId="15C24053" w14:textId="77777777" w:rsidR="002946D7" w:rsidRPr="004023C4" w:rsidRDefault="002946D7" w:rsidP="00432EC3">
            <w:pPr>
              <w:pStyle w:val="Tabletext"/>
            </w:pPr>
            <w:r w:rsidRPr="004023C4">
              <w:t>Temporary Sheeting and Cofferdams</w:t>
            </w:r>
          </w:p>
        </w:tc>
      </w:tr>
      <w:tr w:rsidR="002946D7" w:rsidRPr="004A4EC6" w14:paraId="778517D8" w14:textId="77777777" w:rsidTr="00432EC3">
        <w:trPr>
          <w:cantSplit/>
          <w:trHeight w:val="216"/>
        </w:trPr>
        <w:tc>
          <w:tcPr>
            <w:tcW w:w="4791" w:type="dxa"/>
            <w:tcBorders>
              <w:top w:val="nil"/>
              <w:left w:val="nil"/>
              <w:bottom w:val="nil"/>
            </w:tcBorders>
            <w:noWrap/>
            <w:vAlign w:val="center"/>
            <w:hideMark/>
          </w:tcPr>
          <w:p w14:paraId="6D59A7DD" w14:textId="77777777" w:rsidR="002946D7" w:rsidRPr="004023C4" w:rsidRDefault="002946D7" w:rsidP="00432EC3">
            <w:pPr>
              <w:pStyle w:val="Tabletext"/>
            </w:pPr>
          </w:p>
        </w:tc>
        <w:tc>
          <w:tcPr>
            <w:tcW w:w="4829" w:type="dxa"/>
            <w:tcBorders>
              <w:top w:val="nil"/>
              <w:left w:val="nil"/>
              <w:bottom w:val="nil"/>
              <w:right w:val="nil"/>
            </w:tcBorders>
            <w:vAlign w:val="center"/>
          </w:tcPr>
          <w:p w14:paraId="2389C631" w14:textId="77777777" w:rsidR="002946D7" w:rsidRPr="004023C4" w:rsidRDefault="002946D7" w:rsidP="00432EC3">
            <w:pPr>
              <w:pStyle w:val="Tabletext"/>
            </w:pPr>
            <w:r w:rsidRPr="004023C4">
              <w:t>Temporary Shielding</w:t>
            </w:r>
          </w:p>
        </w:tc>
      </w:tr>
      <w:tr w:rsidR="002946D7" w:rsidRPr="004A4EC6" w14:paraId="19B02476" w14:textId="77777777" w:rsidTr="00432EC3">
        <w:trPr>
          <w:cantSplit/>
          <w:trHeight w:val="216"/>
        </w:trPr>
        <w:tc>
          <w:tcPr>
            <w:tcW w:w="4791" w:type="dxa"/>
            <w:tcBorders>
              <w:top w:val="nil"/>
              <w:left w:val="nil"/>
              <w:bottom w:val="nil"/>
            </w:tcBorders>
            <w:noWrap/>
            <w:vAlign w:val="center"/>
            <w:hideMark/>
          </w:tcPr>
          <w:p w14:paraId="47F0B5B3" w14:textId="77777777" w:rsidR="002946D7" w:rsidRPr="004023C4" w:rsidRDefault="002946D7" w:rsidP="00432EC3">
            <w:pPr>
              <w:pStyle w:val="Tabletext"/>
            </w:pPr>
          </w:p>
        </w:tc>
        <w:tc>
          <w:tcPr>
            <w:tcW w:w="4829" w:type="dxa"/>
            <w:tcBorders>
              <w:top w:val="nil"/>
              <w:left w:val="nil"/>
              <w:bottom w:val="nil"/>
              <w:right w:val="nil"/>
            </w:tcBorders>
            <w:vAlign w:val="center"/>
          </w:tcPr>
          <w:p w14:paraId="78777428" w14:textId="77777777" w:rsidR="002946D7" w:rsidRPr="004023C4" w:rsidRDefault="002946D7" w:rsidP="00432EC3">
            <w:pPr>
              <w:pStyle w:val="Tabletext"/>
            </w:pPr>
            <w:r w:rsidRPr="004023C4">
              <w:t>Temporary Structures</w:t>
            </w:r>
          </w:p>
        </w:tc>
      </w:tr>
      <w:tr w:rsidR="002946D7" w:rsidRPr="004A4EC6" w14:paraId="0B1CD1B8" w14:textId="77777777" w:rsidTr="00432EC3">
        <w:trPr>
          <w:cantSplit/>
          <w:trHeight w:val="216"/>
        </w:trPr>
        <w:tc>
          <w:tcPr>
            <w:tcW w:w="4791" w:type="dxa"/>
            <w:tcBorders>
              <w:top w:val="nil"/>
              <w:left w:val="nil"/>
              <w:bottom w:val="double" w:sz="6" w:space="0" w:color="auto"/>
            </w:tcBorders>
            <w:noWrap/>
            <w:vAlign w:val="center"/>
          </w:tcPr>
          <w:p w14:paraId="15737526" w14:textId="77777777" w:rsidR="002946D7" w:rsidRPr="004023C4" w:rsidRDefault="002946D7" w:rsidP="00432EC3">
            <w:pPr>
              <w:pStyle w:val="Tabletext"/>
            </w:pPr>
          </w:p>
        </w:tc>
        <w:tc>
          <w:tcPr>
            <w:tcW w:w="4829" w:type="dxa"/>
            <w:tcBorders>
              <w:top w:val="nil"/>
              <w:left w:val="nil"/>
              <w:bottom w:val="double" w:sz="6" w:space="0" w:color="auto"/>
              <w:right w:val="nil"/>
            </w:tcBorders>
            <w:vAlign w:val="center"/>
          </w:tcPr>
          <w:p w14:paraId="0961E1B7" w14:textId="77777777" w:rsidR="002946D7" w:rsidRPr="004023C4" w:rsidRDefault="002946D7" w:rsidP="00432EC3">
            <w:pPr>
              <w:pStyle w:val="Tabletext"/>
            </w:pPr>
            <w:r w:rsidRPr="004023C4">
              <w:t xml:space="preserve">Value Engineering </w:t>
            </w:r>
            <w:r>
              <w:t xml:space="preserve">Change Proposal </w:t>
            </w:r>
            <w:r w:rsidRPr="004023C4">
              <w:t>Plans</w:t>
            </w:r>
          </w:p>
        </w:tc>
      </w:tr>
    </w:tbl>
    <w:p w14:paraId="6BA64813" w14:textId="77777777" w:rsidR="002946D7" w:rsidRDefault="002946D7" w:rsidP="002946D7">
      <w:pPr>
        <w:pStyle w:val="HiddenTextSpec"/>
      </w:pPr>
      <w:r w:rsidRPr="00D258B4">
        <w:t>2**************************************************************************************2</w:t>
      </w:r>
    </w:p>
    <w:p w14:paraId="6527DEA3" w14:textId="77777777" w:rsidR="002946D7" w:rsidRPr="00D258B4" w:rsidRDefault="002946D7" w:rsidP="002946D7">
      <w:pPr>
        <w:pStyle w:val="HiddenTextSpec"/>
      </w:pPr>
    </w:p>
    <w:p w14:paraId="4594F60C" w14:textId="77777777" w:rsidR="002946D7" w:rsidRDefault="002946D7" w:rsidP="002946D7">
      <w:pPr>
        <w:pStyle w:val="HiddenTextSpec"/>
      </w:pPr>
    </w:p>
    <w:p w14:paraId="7EAFF43C" w14:textId="77777777" w:rsidR="002946D7" w:rsidRPr="00D258B4" w:rsidRDefault="002946D7" w:rsidP="002946D7">
      <w:pPr>
        <w:pStyle w:val="HiddenTextSpec"/>
      </w:pPr>
      <w:r w:rsidRPr="00D258B4">
        <w:t>2**************************************************************************************2</w:t>
      </w:r>
    </w:p>
    <w:p w14:paraId="3F39A5BF" w14:textId="77777777" w:rsidR="002946D7" w:rsidRDefault="002946D7" w:rsidP="002946D7">
      <w:pPr>
        <w:pStyle w:val="11paragraph"/>
      </w:pPr>
      <w:r>
        <w:rPr>
          <w:b/>
        </w:rPr>
        <w:t>1</w:t>
      </w:r>
      <w:r w:rsidRPr="00B97E4C">
        <w:rPr>
          <w:b/>
        </w:rPr>
        <w:t>.</w:t>
      </w:r>
      <w:r w:rsidRPr="00B97E4C">
        <w:rPr>
          <w:b/>
        </w:rPr>
        <w:tab/>
        <w:t>Certified Working Drawings.</w:t>
      </w:r>
    </w:p>
    <w:p w14:paraId="21986548" w14:textId="77777777" w:rsidR="002946D7" w:rsidRDefault="002946D7" w:rsidP="002946D7">
      <w:pPr>
        <w:pStyle w:val="HiddenTextSpec"/>
      </w:pPr>
    </w:p>
    <w:p w14:paraId="6E724D46" w14:textId="77777777" w:rsidR="002946D7" w:rsidRDefault="002946D7" w:rsidP="002946D7">
      <w:pPr>
        <w:pStyle w:val="HiddenTextSpec"/>
      </w:pPr>
      <w:r w:rsidRPr="00686F82">
        <w:t xml:space="preserve">complete </w:t>
      </w:r>
      <w:r>
        <w:t>and</w:t>
      </w:r>
      <w:r w:rsidRPr="00686F82">
        <w:t xml:space="preserve"> include the following if the DEPARTMENT </w:t>
      </w:r>
      <w:r>
        <w:t xml:space="preserve">will </w:t>
      </w:r>
      <w:r w:rsidRPr="00686F82">
        <w:t>REQUIRE less</w:t>
      </w:r>
      <w:r>
        <w:t xml:space="preserve"> or </w:t>
      </w:r>
      <w:r w:rsidRPr="00686F82">
        <w:t xml:space="preserve">more than </w:t>
      </w:r>
      <w:r>
        <w:t>30</w:t>
      </w:r>
      <w:r w:rsidRPr="00686F82">
        <w:t xml:space="preserve"> days to review and </w:t>
      </w:r>
      <w:r>
        <w:t>certify,</w:t>
      </w:r>
      <w:r w:rsidRPr="00686F82">
        <w:t xml:space="preserve"> or reject </w:t>
      </w:r>
      <w:r>
        <w:t xml:space="preserve">and return, </w:t>
      </w:r>
      <w:r w:rsidRPr="00686F82">
        <w:t>working drawi</w:t>
      </w:r>
      <w:r>
        <w:t xml:space="preserve">ngs. provide </w:t>
      </w:r>
      <w:proofErr w:type="gramStart"/>
      <w:r>
        <w:t xml:space="preserve">a </w:t>
      </w:r>
      <w:r w:rsidRPr="00686F82">
        <w:t>justifi</w:t>
      </w:r>
      <w:r>
        <w:t>cation</w:t>
      </w:r>
      <w:proofErr w:type="gramEnd"/>
      <w:r>
        <w:t xml:space="preserve"> to increased time frames and obtain </w:t>
      </w:r>
      <w:r w:rsidRPr="00686F82">
        <w:t>project manager</w:t>
      </w:r>
      <w:r>
        <w:t xml:space="preserve">’s </w:t>
      </w:r>
      <w:r w:rsidRPr="00686F82">
        <w:t>approv</w:t>
      </w:r>
      <w:r>
        <w:t>al.</w:t>
      </w:r>
    </w:p>
    <w:p w14:paraId="320B79A1" w14:textId="77777777" w:rsidR="002946D7" w:rsidRDefault="002946D7" w:rsidP="002946D7">
      <w:pPr>
        <w:pStyle w:val="HiddenTextSpec"/>
      </w:pPr>
    </w:p>
    <w:p w14:paraId="7D45F16C" w14:textId="77777777" w:rsidR="002946D7" w:rsidRDefault="002946D7" w:rsidP="002946D7">
      <w:pPr>
        <w:pStyle w:val="HiddenTextSpec"/>
        <w:rPr>
          <w:b/>
        </w:rPr>
      </w:pPr>
      <w:r>
        <w:rPr>
          <w:b/>
        </w:rPr>
        <w:t xml:space="preserve">sme contact – Structural Design </w:t>
      </w:r>
    </w:p>
    <w:p w14:paraId="7F4BB790" w14:textId="77777777" w:rsidR="002946D7" w:rsidRPr="001F55C8" w:rsidRDefault="002946D7" w:rsidP="002946D7">
      <w:pPr>
        <w:pStyle w:val="Instruction"/>
      </w:pPr>
      <w:r w:rsidRPr="001F55C8">
        <w:t xml:space="preserve">the </w:t>
      </w:r>
      <w:r>
        <w:t>last</w:t>
      </w:r>
      <w:r w:rsidRPr="001F55C8">
        <w:t xml:space="preserve"> sentence of the FIRST paragraph is changed to:</w:t>
      </w:r>
    </w:p>
    <w:p w14:paraId="16CE0EEB" w14:textId="77777777" w:rsidR="002946D7" w:rsidRPr="00B97E4C" w:rsidRDefault="002946D7" w:rsidP="002946D7">
      <w:pPr>
        <w:pStyle w:val="12paragraph"/>
      </w:pPr>
      <w:r w:rsidRPr="00B97E4C">
        <w:t xml:space="preserve">The Department will require </w:t>
      </w:r>
      <w:r>
        <w:t xml:space="preserve">___ </w:t>
      </w:r>
      <w:r w:rsidRPr="00B97E4C">
        <w:t>days for review and certification or rejection and return of certified working drawings.</w:t>
      </w:r>
    </w:p>
    <w:p w14:paraId="7A1F0DBB" w14:textId="77777777" w:rsidR="002946D7" w:rsidRPr="00D258B4" w:rsidRDefault="002946D7" w:rsidP="002946D7">
      <w:pPr>
        <w:pStyle w:val="HiddenTextSpec"/>
      </w:pPr>
      <w:r w:rsidRPr="00D258B4">
        <w:t>2**************************************************************************************2</w:t>
      </w:r>
    </w:p>
    <w:p w14:paraId="145EC043" w14:textId="77777777" w:rsidR="002946D7" w:rsidRDefault="002946D7" w:rsidP="002946D7">
      <w:pPr>
        <w:pStyle w:val="HiddenTextSpec"/>
      </w:pPr>
    </w:p>
    <w:p w14:paraId="1202919A" w14:textId="77777777" w:rsidR="002946D7" w:rsidRDefault="002946D7" w:rsidP="002946D7">
      <w:pPr>
        <w:pStyle w:val="HiddenTextSpec"/>
      </w:pPr>
      <w:r w:rsidRPr="00D258B4">
        <w:t>2**************************************************************************************2</w:t>
      </w:r>
    </w:p>
    <w:p w14:paraId="07986A76" w14:textId="77777777" w:rsidR="002946D7" w:rsidRDefault="002946D7" w:rsidP="002946D7">
      <w:pPr>
        <w:pStyle w:val="11paragraph"/>
      </w:pPr>
      <w:r w:rsidRPr="00B97E4C">
        <w:rPr>
          <w:b/>
        </w:rPr>
        <w:t>2.</w:t>
      </w:r>
      <w:r w:rsidRPr="00B97E4C">
        <w:rPr>
          <w:b/>
        </w:rPr>
        <w:tab/>
        <w:t>Approved Working Drawings.</w:t>
      </w:r>
    </w:p>
    <w:p w14:paraId="5D228355" w14:textId="77777777" w:rsidR="00CE5FA8" w:rsidRPr="00D258B4" w:rsidRDefault="00CE5FA8" w:rsidP="00CE5FA8">
      <w:pPr>
        <w:pStyle w:val="HiddenTextSpec"/>
      </w:pPr>
    </w:p>
    <w:p w14:paraId="10152AB9" w14:textId="6DEF84BF" w:rsidR="00674FFE" w:rsidRDefault="00674FFE" w:rsidP="00674FFE">
      <w:pPr>
        <w:pStyle w:val="HiddenTextSpec"/>
      </w:pPr>
      <w:r w:rsidRPr="00686F82">
        <w:t xml:space="preserve">complete </w:t>
      </w:r>
      <w:r>
        <w:t>and</w:t>
      </w:r>
      <w:r w:rsidRPr="00686F82">
        <w:t xml:space="preserve"> include the following if the </w:t>
      </w:r>
      <w:r w:rsidR="004B06B3">
        <w:t>REVIEWER</w:t>
      </w:r>
      <w:r w:rsidRPr="00686F82">
        <w:t xml:space="preserve"> </w:t>
      </w:r>
      <w:r>
        <w:t xml:space="preserve">will </w:t>
      </w:r>
      <w:r w:rsidRPr="00686F82">
        <w:t>REQUIRE less</w:t>
      </w:r>
      <w:r>
        <w:t xml:space="preserve"> or </w:t>
      </w:r>
      <w:r w:rsidRPr="00686F82">
        <w:t xml:space="preserve">more than </w:t>
      </w:r>
      <w:r>
        <w:t>45</w:t>
      </w:r>
      <w:r w:rsidRPr="00686F82">
        <w:t xml:space="preserve"> days to review and approve</w:t>
      </w:r>
      <w:r>
        <w:t>,</w:t>
      </w:r>
      <w:r w:rsidRPr="00686F82">
        <w:t xml:space="preserve"> or reject </w:t>
      </w:r>
      <w:r>
        <w:t xml:space="preserve">and return, </w:t>
      </w:r>
      <w:r w:rsidRPr="00686F82">
        <w:t xml:space="preserve">working drawings. </w:t>
      </w:r>
      <w:r>
        <w:t xml:space="preserve">provide </w:t>
      </w:r>
      <w:proofErr w:type="gramStart"/>
      <w:r>
        <w:t xml:space="preserve">a </w:t>
      </w:r>
      <w:r w:rsidRPr="00686F82">
        <w:t>justifi</w:t>
      </w:r>
      <w:r>
        <w:t>cation</w:t>
      </w:r>
      <w:proofErr w:type="gramEnd"/>
      <w:r>
        <w:t xml:space="preserve"> to increased time frames and </w:t>
      </w:r>
      <w:r w:rsidR="004B0DEA">
        <w:t>OBTAIN APPROVAL</w:t>
      </w:r>
      <w:r w:rsidR="004B06B3">
        <w:t xml:space="preserve"> FROM THE LPA</w:t>
      </w:r>
      <w:r>
        <w:t>.</w:t>
      </w:r>
    </w:p>
    <w:p w14:paraId="1714C2B1" w14:textId="77777777" w:rsidR="00674FFE" w:rsidRDefault="00674FFE" w:rsidP="00674FFE">
      <w:pPr>
        <w:pStyle w:val="HiddenTextSpec"/>
      </w:pPr>
    </w:p>
    <w:p w14:paraId="16D0B5E6" w14:textId="77777777" w:rsidR="00A570FD" w:rsidRDefault="00A570FD" w:rsidP="00674FFE">
      <w:pPr>
        <w:pStyle w:val="HiddenTextSpec"/>
        <w:rPr>
          <w:b/>
        </w:rPr>
      </w:pPr>
    </w:p>
    <w:p w14:paraId="7D0A5814" w14:textId="77777777" w:rsidR="00674FFE" w:rsidRPr="001F55C8" w:rsidRDefault="00674FFE" w:rsidP="00674FFE">
      <w:pPr>
        <w:pStyle w:val="Instruction"/>
      </w:pPr>
      <w:r w:rsidRPr="001F55C8">
        <w:lastRenderedPageBreak/>
        <w:t xml:space="preserve">the </w:t>
      </w:r>
      <w:r>
        <w:t>last</w:t>
      </w:r>
      <w:r w:rsidRPr="001F55C8">
        <w:t xml:space="preserve"> sentence of the FIRST paragraph is changed to:</w:t>
      </w:r>
    </w:p>
    <w:p w14:paraId="10E20329" w14:textId="070D0489" w:rsidR="00674FFE" w:rsidRDefault="00674FFE" w:rsidP="00472FF6">
      <w:pPr>
        <w:pStyle w:val="12paragraph"/>
      </w:pPr>
      <w:r w:rsidRPr="00B97E4C">
        <w:t xml:space="preserve">The </w:t>
      </w:r>
      <w:r w:rsidR="006F0D93">
        <w:t>Reviewer</w:t>
      </w:r>
      <w:r w:rsidRPr="00B97E4C">
        <w:t xml:space="preserve"> will require </w:t>
      </w:r>
      <w:r>
        <w:t>___</w:t>
      </w:r>
      <w:r w:rsidR="003550D7">
        <w:t xml:space="preserve"> </w:t>
      </w:r>
      <w:r w:rsidRPr="00B97E4C">
        <w:t>days for review and approval or rejection and return of working drawings.</w:t>
      </w:r>
    </w:p>
    <w:p w14:paraId="499FF42A" w14:textId="77777777" w:rsidR="00CE5FA8" w:rsidRPr="00D258B4" w:rsidRDefault="00CE5FA8" w:rsidP="00CE5FA8">
      <w:pPr>
        <w:pStyle w:val="HiddenTextSpec"/>
      </w:pPr>
      <w:r w:rsidRPr="00D258B4">
        <w:t>2**************************************************************************************2</w:t>
      </w:r>
    </w:p>
    <w:p w14:paraId="1866D8E9" w14:textId="77777777" w:rsidR="00674FFE" w:rsidRDefault="00674FFE" w:rsidP="00674FFE">
      <w:pPr>
        <w:pStyle w:val="HiddenTextSpec"/>
      </w:pPr>
      <w:r>
        <w:t>1**************************************************************************************************************************1</w:t>
      </w:r>
    </w:p>
    <w:p w14:paraId="3C9C1A77" w14:textId="2C00B4C7" w:rsidR="008843C2" w:rsidRPr="00B97E4C" w:rsidRDefault="00902131" w:rsidP="00A822F4">
      <w:pPr>
        <w:pStyle w:val="0000000Subpart"/>
      </w:pPr>
      <w:r w:rsidRPr="00B97E4C">
        <w:t>105.07.01 Working</w:t>
      </w:r>
      <w:r w:rsidR="008843C2" w:rsidRPr="00B97E4C">
        <w:t xml:space="preserve"> in the Vicinity of Utilities</w:t>
      </w:r>
      <w:bookmarkEnd w:id="131"/>
      <w:bookmarkEnd w:id="132"/>
      <w:bookmarkEnd w:id="133"/>
      <w:bookmarkEnd w:id="134"/>
      <w:bookmarkEnd w:id="135"/>
      <w:bookmarkEnd w:id="136"/>
    </w:p>
    <w:p w14:paraId="4BB02D6F" w14:textId="4C75295F" w:rsidR="008843C2" w:rsidRPr="00C01EDB" w:rsidRDefault="008843C2" w:rsidP="00C01EDB">
      <w:pPr>
        <w:pStyle w:val="A1paragraph0"/>
        <w:rPr>
          <w:b/>
        </w:rPr>
      </w:pPr>
      <w:r w:rsidRPr="00B97E4C">
        <w:rPr>
          <w:b/>
        </w:rPr>
        <w:t>A.</w:t>
      </w:r>
      <w:r w:rsidRPr="00B97E4C">
        <w:rPr>
          <w:b/>
        </w:rPr>
        <w:tab/>
        <w:t>Initial Notice.</w:t>
      </w:r>
    </w:p>
    <w:p w14:paraId="40CBCBDF" w14:textId="77777777" w:rsidR="00212C46" w:rsidRDefault="00212C46" w:rsidP="00212C46">
      <w:pPr>
        <w:pStyle w:val="HiddenTextSpec"/>
      </w:pPr>
      <w:r>
        <w:t>1**************************************************************************************************************************1</w:t>
      </w:r>
    </w:p>
    <w:p w14:paraId="65590DF7" w14:textId="77777777" w:rsidR="00481859" w:rsidRPr="00953B40" w:rsidRDefault="00481859" w:rsidP="00953B40">
      <w:pPr>
        <w:pStyle w:val="HiddenTextSpec"/>
      </w:pPr>
      <w:r w:rsidRPr="00953B40">
        <w:t>list all utility companies located within the project limits.</w:t>
      </w:r>
    </w:p>
    <w:p w14:paraId="2479A269" w14:textId="77777777" w:rsidR="00481859" w:rsidRPr="00953B40" w:rsidRDefault="00481859" w:rsidP="00953B40">
      <w:pPr>
        <w:pStyle w:val="HiddenTextSpec"/>
      </w:pPr>
      <w:r w:rsidRPr="00953B40">
        <w:t>include ADDRESSes and email ADDRESSes of contact personnel.</w:t>
      </w:r>
    </w:p>
    <w:p w14:paraId="69585C46" w14:textId="77777777" w:rsidR="00E00341" w:rsidRPr="0008177F" w:rsidRDefault="00E00341" w:rsidP="0008177F">
      <w:pPr>
        <w:pStyle w:val="HiddenTextSpec"/>
      </w:pPr>
    </w:p>
    <w:p w14:paraId="059EBC7E" w14:textId="77777777" w:rsidR="00212C46" w:rsidRDefault="00212C46" w:rsidP="00212C46">
      <w:pPr>
        <w:pStyle w:val="HiddenTextSpec"/>
      </w:pPr>
      <w:r>
        <w:t>1**************************************************************************************************************************1</w:t>
      </w:r>
    </w:p>
    <w:p w14:paraId="41F3D791" w14:textId="77777777" w:rsidR="0043000A" w:rsidRDefault="008843C2" w:rsidP="008843C2">
      <w:pPr>
        <w:pStyle w:val="A1paragraph0"/>
        <w:rPr>
          <w:b/>
        </w:rPr>
      </w:pPr>
      <w:r w:rsidRPr="00B97E4C">
        <w:rPr>
          <w:b/>
        </w:rPr>
        <w:t>B.</w:t>
      </w:r>
      <w:r w:rsidRPr="00B97E4C">
        <w:rPr>
          <w:b/>
        </w:rPr>
        <w:tab/>
        <w:t>Locating Existing Facilities.</w:t>
      </w:r>
      <w:r w:rsidR="008A21ED">
        <w:rPr>
          <w:b/>
        </w:rPr>
        <w:t xml:space="preserve"> </w:t>
      </w:r>
    </w:p>
    <w:p w14:paraId="35B1E658" w14:textId="1B12F954" w:rsidR="008843C2" w:rsidRPr="00B742C5" w:rsidRDefault="0094575F" w:rsidP="008843C2">
      <w:pPr>
        <w:pStyle w:val="A1paragraph0"/>
        <w:rPr>
          <w:bCs/>
        </w:rPr>
      </w:pPr>
      <w:r w:rsidRPr="00B742C5">
        <w:rPr>
          <w:bCs/>
          <w:vanish/>
          <w:color w:val="FF0000"/>
        </w:rPr>
        <w:t xml:space="preserve">FOR LOCAL AID PROJECTS-INCLUDE THE FOLLOWING IF IMPACTING </w:t>
      </w:r>
      <w:proofErr w:type="gramStart"/>
      <w:r w:rsidRPr="00B742C5">
        <w:rPr>
          <w:bCs/>
          <w:vanish/>
          <w:color w:val="FF0000"/>
        </w:rPr>
        <w:t>A NJDOT</w:t>
      </w:r>
      <w:proofErr w:type="gramEnd"/>
      <w:r w:rsidRPr="00B742C5">
        <w:rPr>
          <w:bCs/>
          <w:vanish/>
          <w:color w:val="FF0000"/>
        </w:rPr>
        <w:t xml:space="preserve"> FACILITY</w:t>
      </w:r>
    </w:p>
    <w:p w14:paraId="4B98B2CA" w14:textId="77777777" w:rsidR="00771EA2" w:rsidRPr="00B742C5" w:rsidRDefault="00771EA2" w:rsidP="008843C2">
      <w:pPr>
        <w:pStyle w:val="A1paragraph0"/>
        <w:rPr>
          <w:vanish/>
          <w:color w:val="FF0000"/>
        </w:rPr>
      </w:pPr>
    </w:p>
    <w:p w14:paraId="04DE9D22" w14:textId="77777777" w:rsidR="00C432B1" w:rsidRDefault="00C432B1" w:rsidP="00C432B1">
      <w:pPr>
        <w:pStyle w:val="HiddenTextSpec"/>
      </w:pPr>
      <w:r>
        <w:t>1**************************************************************************************************************************1</w:t>
      </w:r>
    </w:p>
    <w:p w14:paraId="7BE060EB" w14:textId="77777777" w:rsidR="005974A4" w:rsidRDefault="005974A4" w:rsidP="005974A4">
      <w:pPr>
        <w:pStyle w:val="List0indent"/>
      </w:pPr>
      <w:r>
        <w:t>2</w:t>
      </w:r>
      <w:r w:rsidRPr="00B97E4C">
        <w:t>.</w:t>
      </w:r>
      <w:r w:rsidRPr="00B97E4C">
        <w:tab/>
      </w:r>
    </w:p>
    <w:p w14:paraId="6B3EC8B0" w14:textId="536A7957" w:rsidR="00D21EBB" w:rsidRPr="00B15231" w:rsidRDefault="00D21EBB" w:rsidP="00953B40">
      <w:pPr>
        <w:pStyle w:val="HiddenTextSpec"/>
      </w:pPr>
      <w:r>
        <w:t>2</w:t>
      </w:r>
      <w:r w:rsidRPr="00B15231">
        <w:t>***********</w:t>
      </w:r>
      <w:r>
        <w:t>*********</w:t>
      </w:r>
      <w:r w:rsidRPr="00B15231">
        <w:t>*****</w:t>
      </w:r>
      <w:r>
        <w:t>***********************************</w:t>
      </w:r>
      <w:r w:rsidRPr="00B15231">
        <w:t>**************************</w:t>
      </w:r>
      <w:r>
        <w:t>2</w:t>
      </w:r>
    </w:p>
    <w:p w14:paraId="62A5EFA3" w14:textId="4AD5C77F" w:rsidR="00D21EBB" w:rsidRDefault="00D21EBB" w:rsidP="006B7D59">
      <w:pPr>
        <w:pStyle w:val="List0indent"/>
      </w:pPr>
      <w:r w:rsidRPr="006B04DA">
        <w:t>Fiber Optic</w:t>
      </w:r>
      <w:r>
        <w:t xml:space="preserve"> </w:t>
      </w:r>
      <w:proofErr w:type="spellStart"/>
      <w:r>
        <w:t>Markout</w:t>
      </w:r>
      <w:proofErr w:type="spellEnd"/>
      <w:r>
        <w:t xml:space="preserve"> Form is available at:</w:t>
      </w:r>
    </w:p>
    <w:p w14:paraId="16AC7849" w14:textId="75F63E4F" w:rsidR="006B7D59" w:rsidRDefault="006B7D59" w:rsidP="006B7D59">
      <w:pPr>
        <w:pStyle w:val="List0indent"/>
      </w:pPr>
      <w:hyperlink r:id="rId26" w:history="1">
        <w:r w:rsidRPr="00742171">
          <w:rPr>
            <w:rStyle w:val="Hyperlink"/>
          </w:rPr>
          <w:t>http://www.state.nj.us/transportation/eng/elec/ITS/requests.shtm</w:t>
        </w:r>
      </w:hyperlink>
      <w:r>
        <w:rPr>
          <w:rStyle w:val="Hyperlink"/>
        </w:rPr>
        <w:t>.</w:t>
      </w:r>
    </w:p>
    <w:p w14:paraId="491E42E4" w14:textId="508AB16F" w:rsidR="00D21EBB" w:rsidRPr="00B15231" w:rsidRDefault="00D21EBB" w:rsidP="006B7D59">
      <w:pPr>
        <w:pStyle w:val="HiddenTextSpec"/>
        <w:tabs>
          <w:tab w:val="left" w:pos="1440"/>
          <w:tab w:val="left" w:pos="2700"/>
        </w:tabs>
      </w:pPr>
      <w:r>
        <w:t>2</w:t>
      </w:r>
      <w:r w:rsidRPr="00B15231">
        <w:t>***********</w:t>
      </w:r>
      <w:r>
        <w:t>*********</w:t>
      </w:r>
      <w:r w:rsidRPr="00B15231">
        <w:t>*****</w:t>
      </w:r>
      <w:r>
        <w:t>***********************************</w:t>
      </w:r>
      <w:r w:rsidRPr="00B15231">
        <w:t>**************************</w:t>
      </w:r>
      <w:r>
        <w:t>2</w:t>
      </w:r>
    </w:p>
    <w:p w14:paraId="28F91200" w14:textId="77777777" w:rsidR="00D21EBB" w:rsidRDefault="00D21EBB" w:rsidP="00C432B1">
      <w:pPr>
        <w:pStyle w:val="HiddenTextSpec"/>
      </w:pPr>
    </w:p>
    <w:p w14:paraId="7634566D" w14:textId="77777777" w:rsidR="00C432B1" w:rsidRPr="00B15231" w:rsidRDefault="00C432B1" w:rsidP="00C432B1">
      <w:pPr>
        <w:pStyle w:val="HiddenTextSpec"/>
        <w:tabs>
          <w:tab w:val="left" w:pos="1440"/>
          <w:tab w:val="left" w:pos="2700"/>
        </w:tabs>
      </w:pPr>
      <w:r>
        <w:t>2</w:t>
      </w:r>
      <w:r w:rsidRPr="00B15231">
        <w:t>***********</w:t>
      </w:r>
      <w:r>
        <w:t>*********</w:t>
      </w:r>
      <w:r w:rsidRPr="00B15231">
        <w:t>*****</w:t>
      </w:r>
      <w:r>
        <w:t>***********************************</w:t>
      </w:r>
      <w:r w:rsidRPr="00B15231">
        <w:t>**************************</w:t>
      </w:r>
      <w:r>
        <w:t>2</w:t>
      </w:r>
    </w:p>
    <w:p w14:paraId="2C4D1BE2" w14:textId="77777777" w:rsidR="00CD10E8" w:rsidRDefault="00CD10E8" w:rsidP="00587009">
      <w:pPr>
        <w:pStyle w:val="HiddenTextSpec"/>
      </w:pPr>
    </w:p>
    <w:p w14:paraId="689B0BCE" w14:textId="77777777" w:rsidR="00CD10E8" w:rsidRDefault="00CD10E8" w:rsidP="00CD10E8">
      <w:pPr>
        <w:pStyle w:val="HiddenTextSpec"/>
      </w:pPr>
      <w:r>
        <w:t>include if a njdot facility is impacted</w:t>
      </w:r>
    </w:p>
    <w:p w14:paraId="13E4CCEE" w14:textId="77777777" w:rsidR="00CD10E8" w:rsidRDefault="00CD10E8" w:rsidP="00587009">
      <w:pPr>
        <w:pStyle w:val="HiddenTextSpec"/>
      </w:pPr>
    </w:p>
    <w:p w14:paraId="50E477ED" w14:textId="76577307" w:rsidR="00D32568" w:rsidRDefault="00D32568" w:rsidP="00587009">
      <w:pPr>
        <w:pStyle w:val="HiddenTextSpec"/>
      </w:pPr>
      <w:r w:rsidRPr="00BD08B2">
        <w:t xml:space="preserve">SELECT the APPROPRIATE </w:t>
      </w:r>
      <w:r>
        <w:t xml:space="preserve">TRAFFIC OPERATIONS </w:t>
      </w:r>
      <w:r w:rsidRPr="00BD08B2">
        <w:t>OFFICE(s)</w:t>
      </w:r>
    </w:p>
    <w:p w14:paraId="67D9A154" w14:textId="77777777" w:rsidR="00D32568" w:rsidRPr="00BD08B2" w:rsidRDefault="00D32568" w:rsidP="00587009">
      <w:pPr>
        <w:pStyle w:val="HiddenTextSpec"/>
      </w:pPr>
    </w:p>
    <w:p w14:paraId="230EF260" w14:textId="77777777" w:rsidR="00D32568" w:rsidRDefault="00D32568" w:rsidP="00587009">
      <w:pPr>
        <w:pStyle w:val="HiddenTextSpec"/>
      </w:pPr>
      <w:r>
        <w:t>for Sussex, Passaic, Bergen, essex, Morris, warren, Hunterdon,</w:t>
      </w:r>
      <w:r w:rsidRPr="00F5717F">
        <w:t xml:space="preserve"> </w:t>
      </w:r>
      <w:r>
        <w:t>Somerset, union, Hudson, and middlesex counties</w:t>
      </w:r>
    </w:p>
    <w:p w14:paraId="0F752512" w14:textId="77777777" w:rsidR="00D32568" w:rsidRPr="00DA5271" w:rsidRDefault="00D32568" w:rsidP="00587009">
      <w:pPr>
        <w:pStyle w:val="HiddenTextSpec"/>
      </w:pPr>
    </w:p>
    <w:p w14:paraId="1C1BCF00" w14:textId="77777777" w:rsidR="00D32568" w:rsidRPr="005B7F77" w:rsidRDefault="00D32568" w:rsidP="00776DB4">
      <w:pPr>
        <w:pStyle w:val="List2indent"/>
      </w:pPr>
      <w:r w:rsidRPr="005B7F77">
        <w:t>Bureau of Traffic Operations, North Region (TOCN)</w:t>
      </w:r>
    </w:p>
    <w:p w14:paraId="71E0F3F6" w14:textId="77777777" w:rsidR="00D32568" w:rsidRPr="005B7F77" w:rsidRDefault="00D32568" w:rsidP="00776DB4">
      <w:pPr>
        <w:pStyle w:val="List2indent"/>
      </w:pPr>
      <w:r w:rsidRPr="005B7F77">
        <w:t>670 River Drive</w:t>
      </w:r>
    </w:p>
    <w:p w14:paraId="5DFC10B6" w14:textId="77777777" w:rsidR="00D32568" w:rsidRPr="005B7F77" w:rsidRDefault="00D32568" w:rsidP="00776DB4">
      <w:pPr>
        <w:pStyle w:val="List2indent"/>
      </w:pPr>
      <w:r w:rsidRPr="005B7F77">
        <w:t>Elmwood Park, NJ 07407</w:t>
      </w:r>
      <w:r w:rsidR="00C036F7">
        <w:t>-1347</w:t>
      </w:r>
    </w:p>
    <w:p w14:paraId="2A1A0922" w14:textId="2C32C20A" w:rsidR="00D32568" w:rsidRDefault="00D32568" w:rsidP="00776DB4">
      <w:pPr>
        <w:pStyle w:val="List2indent"/>
      </w:pPr>
      <w:r w:rsidRPr="00DA5271">
        <w:t>Telephone:</w:t>
      </w:r>
      <w:r>
        <w:t xml:space="preserve"> </w:t>
      </w:r>
      <w:r w:rsidR="00FD5ADA" w:rsidRPr="00FD5ADA">
        <w:t>732-697-7360</w:t>
      </w:r>
    </w:p>
    <w:p w14:paraId="0E6E9321" w14:textId="77777777" w:rsidR="003607A3" w:rsidRDefault="003607A3" w:rsidP="003607A3">
      <w:pPr>
        <w:pStyle w:val="HiddenTextSpec"/>
        <w:rPr>
          <w:vanish w:val="0"/>
        </w:rPr>
      </w:pPr>
    </w:p>
    <w:p w14:paraId="4CBCEAC1" w14:textId="77777777" w:rsidR="00311EDE" w:rsidRDefault="00311EDE" w:rsidP="003607A3">
      <w:pPr>
        <w:pStyle w:val="HiddenTextSpec"/>
      </w:pPr>
    </w:p>
    <w:p w14:paraId="43DD3039" w14:textId="16430603" w:rsidR="00D32568" w:rsidRDefault="00D32568" w:rsidP="00587009">
      <w:pPr>
        <w:pStyle w:val="HiddenTextSpec"/>
      </w:pPr>
      <w:r w:rsidRPr="00DA5271">
        <w:t>*****</w:t>
      </w:r>
      <w:r w:rsidRPr="003B7991">
        <w:rPr>
          <w:b/>
        </w:rPr>
        <w:t>OR</w:t>
      </w:r>
      <w:r w:rsidRPr="00DA5271">
        <w:t>*****</w:t>
      </w:r>
    </w:p>
    <w:p w14:paraId="244A56E4" w14:textId="77777777" w:rsidR="00E1178E" w:rsidRDefault="00E1178E" w:rsidP="00587009">
      <w:pPr>
        <w:pStyle w:val="HiddenTextSpec"/>
      </w:pPr>
    </w:p>
    <w:p w14:paraId="178FD081" w14:textId="77777777" w:rsidR="00D32568" w:rsidRDefault="00D32568" w:rsidP="00587009">
      <w:pPr>
        <w:pStyle w:val="HiddenTextSpec"/>
      </w:pPr>
      <w:r>
        <w:t>For Mercer, Monmouth, Ocean, Burlington, Camden, Gloucester</w:t>
      </w:r>
      <w:r w:rsidR="00C036F7">
        <w:t>,</w:t>
      </w:r>
      <w:r>
        <w:t xml:space="preserve"> Atlantic,</w:t>
      </w:r>
      <w:r w:rsidRPr="00F5717F">
        <w:t xml:space="preserve"> </w:t>
      </w:r>
      <w:r>
        <w:t>Salem, Cumberland, and Cape May counties</w:t>
      </w:r>
    </w:p>
    <w:p w14:paraId="033E9785" w14:textId="77777777" w:rsidR="00D32568" w:rsidRPr="00DA5271" w:rsidRDefault="00D32568" w:rsidP="00587009">
      <w:pPr>
        <w:pStyle w:val="HiddenTextSpec"/>
      </w:pPr>
    </w:p>
    <w:p w14:paraId="134774B4" w14:textId="77777777" w:rsidR="00D32568" w:rsidRPr="005B7F77" w:rsidRDefault="00D32568" w:rsidP="00776DB4">
      <w:pPr>
        <w:pStyle w:val="List2indent"/>
      </w:pPr>
      <w:r w:rsidRPr="005B7F77">
        <w:t>Bureau of Traffic Operations, South Region (TOCS)</w:t>
      </w:r>
    </w:p>
    <w:p w14:paraId="3754D763" w14:textId="77777777" w:rsidR="00D32568" w:rsidRPr="005B7F77" w:rsidRDefault="00D32568" w:rsidP="00776DB4">
      <w:pPr>
        <w:pStyle w:val="List2indent"/>
      </w:pPr>
      <w:r w:rsidRPr="005B7F77">
        <w:t>1 Executive Campus-Route 70 West</w:t>
      </w:r>
    </w:p>
    <w:p w14:paraId="4CD7D212" w14:textId="77777777" w:rsidR="00D32568" w:rsidRPr="005B7F77" w:rsidRDefault="00D32568" w:rsidP="00776DB4">
      <w:pPr>
        <w:pStyle w:val="List2indent"/>
      </w:pPr>
      <w:r w:rsidRPr="005B7F77">
        <w:t>Cherry Hill, NJ 08002-</w:t>
      </w:r>
      <w:r w:rsidR="00C036F7">
        <w:t>4106</w:t>
      </w:r>
    </w:p>
    <w:p w14:paraId="0EA2E5F7" w14:textId="77777777" w:rsidR="00D32568" w:rsidRDefault="00D32568" w:rsidP="00776DB4">
      <w:pPr>
        <w:pStyle w:val="List2indent"/>
      </w:pPr>
      <w:r w:rsidRPr="00DA5271">
        <w:t>Telephone:</w:t>
      </w:r>
      <w:r>
        <w:t xml:space="preserve"> </w:t>
      </w:r>
      <w:r w:rsidRPr="005B7F77">
        <w:t>856-486-6650</w:t>
      </w:r>
    </w:p>
    <w:p w14:paraId="1A5CFE03" w14:textId="4BDA275F" w:rsidR="00C432B1" w:rsidRDefault="00C432B1" w:rsidP="00C432B1">
      <w:pPr>
        <w:pStyle w:val="HiddenTextSpec"/>
        <w:tabs>
          <w:tab w:val="left" w:pos="1440"/>
          <w:tab w:val="left" w:pos="2700"/>
        </w:tabs>
      </w:pPr>
      <w:r>
        <w:t>2</w:t>
      </w:r>
      <w:r w:rsidRPr="00B15231">
        <w:t>***********</w:t>
      </w:r>
      <w:r>
        <w:t>*********</w:t>
      </w:r>
      <w:r w:rsidRPr="00B15231">
        <w:t>*****</w:t>
      </w:r>
      <w:r>
        <w:t>***********************************</w:t>
      </w:r>
      <w:r w:rsidRPr="00B15231">
        <w:t>**************************</w:t>
      </w:r>
      <w:r>
        <w:t>2</w:t>
      </w:r>
    </w:p>
    <w:p w14:paraId="0B254C25" w14:textId="11106058" w:rsidR="005974A4" w:rsidRDefault="005974A4" w:rsidP="00C432B1">
      <w:pPr>
        <w:pStyle w:val="HiddenTextSpec"/>
        <w:tabs>
          <w:tab w:val="left" w:pos="1440"/>
          <w:tab w:val="left" w:pos="2700"/>
        </w:tabs>
      </w:pPr>
    </w:p>
    <w:p w14:paraId="3653ABBA" w14:textId="77777777" w:rsidR="005974A4" w:rsidRDefault="005974A4" w:rsidP="005974A4">
      <w:pPr>
        <w:pStyle w:val="HiddenTextSpec"/>
        <w:tabs>
          <w:tab w:val="left" w:pos="1440"/>
          <w:tab w:val="left" w:pos="2700"/>
        </w:tabs>
      </w:pPr>
      <w:r>
        <w:t>2</w:t>
      </w:r>
      <w:r w:rsidRPr="00B15231">
        <w:t>***********</w:t>
      </w:r>
      <w:r>
        <w:t>*********</w:t>
      </w:r>
      <w:r w:rsidRPr="00B15231">
        <w:t>*****</w:t>
      </w:r>
      <w:r>
        <w:t>***********************************</w:t>
      </w:r>
      <w:r w:rsidRPr="00B15231">
        <w:t>**************************</w:t>
      </w:r>
      <w:r>
        <w:t>2</w:t>
      </w:r>
    </w:p>
    <w:p w14:paraId="18B32A6D" w14:textId="7ABF1865" w:rsidR="00687A34" w:rsidRDefault="00687A34" w:rsidP="00687A34">
      <w:pPr>
        <w:pStyle w:val="HiddenTextSpec"/>
      </w:pPr>
      <w:r>
        <w:t>include if a njDot facility is impacted</w:t>
      </w:r>
    </w:p>
    <w:p w14:paraId="40168FA8" w14:textId="77777777" w:rsidR="00687A34" w:rsidRDefault="00687A34" w:rsidP="005974A4">
      <w:pPr>
        <w:pStyle w:val="HiddenTextSpec"/>
      </w:pPr>
    </w:p>
    <w:p w14:paraId="42EFD93C" w14:textId="000E4FC3" w:rsidR="005974A4" w:rsidRDefault="005974A4" w:rsidP="005974A4">
      <w:pPr>
        <w:pStyle w:val="HiddenTextSpec"/>
      </w:pPr>
      <w:r>
        <w:lastRenderedPageBreak/>
        <w:t>SELECT THE APPROPRIATE TRAFFIC OPERATIONS OFFICE, IN ADDITION, WHEN FACILITIES OTHER THAN FIBER OPTIC EXIST; SELECT OTHER ITS CONTACT FROM BELOW AS NECESSARY</w:t>
      </w:r>
    </w:p>
    <w:p w14:paraId="3748891D" w14:textId="77777777" w:rsidR="005974A4" w:rsidRPr="00202912" w:rsidRDefault="005974A4" w:rsidP="005974A4">
      <w:pPr>
        <w:pStyle w:val="List0indent"/>
      </w:pPr>
      <w:r w:rsidRPr="00202912">
        <w:t>For Weigh</w:t>
      </w:r>
      <w:r>
        <w:t>-</w:t>
      </w:r>
      <w:r w:rsidRPr="00202912">
        <w:t>in</w:t>
      </w:r>
      <w:r>
        <w:t>-</w:t>
      </w:r>
      <w:r w:rsidRPr="00202912">
        <w:t>Motion and Traffic Volume systems contact:</w:t>
      </w:r>
    </w:p>
    <w:p w14:paraId="74C0EFE1" w14:textId="77777777" w:rsidR="005974A4" w:rsidRPr="00992B61" w:rsidRDefault="005974A4" w:rsidP="005974A4">
      <w:pPr>
        <w:pStyle w:val="List2indent"/>
      </w:pPr>
      <w:r w:rsidRPr="00992B61">
        <w:t>Transportation Data and Safety Unit</w:t>
      </w:r>
    </w:p>
    <w:p w14:paraId="28BF7C7B" w14:textId="77777777" w:rsidR="005974A4" w:rsidRPr="00EB6E57" w:rsidRDefault="005974A4" w:rsidP="005974A4">
      <w:pPr>
        <w:pStyle w:val="List2indent"/>
      </w:pPr>
      <w:r w:rsidRPr="00EB6E57">
        <w:t>PO Box 600</w:t>
      </w:r>
    </w:p>
    <w:p w14:paraId="55174A55" w14:textId="77777777" w:rsidR="005974A4" w:rsidRPr="00EB6E57" w:rsidRDefault="005974A4" w:rsidP="005974A4">
      <w:pPr>
        <w:pStyle w:val="List2indent"/>
      </w:pPr>
      <w:r w:rsidRPr="00EB6E57">
        <w:t>Trenton, NJ 08625</w:t>
      </w:r>
    </w:p>
    <w:p w14:paraId="798B7BF0" w14:textId="77777777" w:rsidR="005974A4" w:rsidRPr="00202912" w:rsidRDefault="005974A4" w:rsidP="005974A4">
      <w:pPr>
        <w:pStyle w:val="List2indent"/>
      </w:pPr>
      <w:r w:rsidRPr="00EB6E57">
        <w:t>609-</w:t>
      </w:r>
      <w:r>
        <w:t>963-1891</w:t>
      </w:r>
    </w:p>
    <w:p w14:paraId="6B91F6B7" w14:textId="288D06E2" w:rsidR="005974A4" w:rsidRPr="00202912" w:rsidRDefault="005974A4" w:rsidP="005974A4">
      <w:pPr>
        <w:pStyle w:val="List0indent"/>
      </w:pPr>
      <w:r w:rsidRPr="00202912">
        <w:t>For Road</w:t>
      </w:r>
      <w:r>
        <w:t>way</w:t>
      </w:r>
      <w:r w:rsidRPr="00202912">
        <w:t xml:space="preserve"> Weather Information Systems contact:</w:t>
      </w:r>
    </w:p>
    <w:p w14:paraId="59B2AFDB" w14:textId="77777777" w:rsidR="005974A4" w:rsidRPr="00992B61" w:rsidRDefault="005974A4" w:rsidP="005974A4">
      <w:pPr>
        <w:pStyle w:val="List2indent"/>
      </w:pPr>
      <w:r w:rsidRPr="00992B61">
        <w:t>Permits, Electrical Maintenance &amp; Claims Unit</w:t>
      </w:r>
    </w:p>
    <w:p w14:paraId="37115B9F" w14:textId="77777777" w:rsidR="005974A4" w:rsidRPr="00202912" w:rsidRDefault="005974A4" w:rsidP="005974A4">
      <w:pPr>
        <w:pStyle w:val="List2indent"/>
      </w:pPr>
      <w:r w:rsidRPr="00202912">
        <w:t>PO Box 600</w:t>
      </w:r>
    </w:p>
    <w:p w14:paraId="2FF4AE4A" w14:textId="77777777" w:rsidR="005974A4" w:rsidRPr="00202912" w:rsidRDefault="005974A4" w:rsidP="005974A4">
      <w:pPr>
        <w:pStyle w:val="List2indent"/>
      </w:pPr>
      <w:r w:rsidRPr="00202912">
        <w:t>Trenton, NJ 08625</w:t>
      </w:r>
    </w:p>
    <w:p w14:paraId="58CF2A51" w14:textId="77777777" w:rsidR="005974A4" w:rsidRPr="00202912" w:rsidRDefault="005974A4" w:rsidP="005974A4">
      <w:pPr>
        <w:pStyle w:val="List2indent"/>
      </w:pPr>
      <w:r w:rsidRPr="00202912">
        <w:t>609-</w:t>
      </w:r>
      <w:r>
        <w:t>963-1829</w:t>
      </w:r>
    </w:p>
    <w:p w14:paraId="1E9752AC" w14:textId="77777777" w:rsidR="005974A4" w:rsidRPr="00B15231" w:rsidRDefault="005974A4" w:rsidP="005974A4">
      <w:pPr>
        <w:pStyle w:val="HiddenTextSpec"/>
        <w:tabs>
          <w:tab w:val="left" w:pos="1440"/>
          <w:tab w:val="left" w:pos="2700"/>
        </w:tabs>
      </w:pPr>
      <w:r>
        <w:t>2</w:t>
      </w:r>
      <w:r w:rsidRPr="00B15231">
        <w:t>***********</w:t>
      </w:r>
      <w:r>
        <w:t>*********</w:t>
      </w:r>
      <w:r w:rsidRPr="00B15231">
        <w:t>*****</w:t>
      </w:r>
      <w:r>
        <w:t>***********************************</w:t>
      </w:r>
      <w:r w:rsidRPr="00B15231">
        <w:t>**************************</w:t>
      </w:r>
      <w:r>
        <w:t>2</w:t>
      </w:r>
    </w:p>
    <w:p w14:paraId="5FA1CE44" w14:textId="3124F212" w:rsidR="00296F96" w:rsidRPr="00DA5271" w:rsidRDefault="005974A4" w:rsidP="005974A4">
      <w:pPr>
        <w:pStyle w:val="List0indent"/>
      </w:pPr>
      <w:r w:rsidRPr="00B97E4C">
        <w:t>3.</w:t>
      </w:r>
      <w:r w:rsidRPr="00B97E4C">
        <w:tab/>
      </w:r>
    </w:p>
    <w:p w14:paraId="42CB5DAC" w14:textId="77777777" w:rsidR="006B4F8A" w:rsidRPr="00B15231" w:rsidRDefault="006B4F8A" w:rsidP="006B4F8A">
      <w:pPr>
        <w:pStyle w:val="HiddenTextSpec"/>
        <w:tabs>
          <w:tab w:val="left" w:pos="1440"/>
          <w:tab w:val="left" w:pos="2700"/>
        </w:tabs>
      </w:pPr>
      <w:r>
        <w:t>2</w:t>
      </w:r>
      <w:r w:rsidRPr="00B15231">
        <w:t>***********</w:t>
      </w:r>
      <w:r>
        <w:t>*********</w:t>
      </w:r>
      <w:r w:rsidRPr="00B15231">
        <w:t>*****</w:t>
      </w:r>
      <w:r>
        <w:t>***********************************</w:t>
      </w:r>
      <w:r w:rsidRPr="00B15231">
        <w:t>**************************</w:t>
      </w:r>
      <w:r>
        <w:t>2</w:t>
      </w:r>
    </w:p>
    <w:p w14:paraId="44C1EC76" w14:textId="77777777" w:rsidR="00CD10E8" w:rsidRPr="00DA5271" w:rsidRDefault="00CD10E8" w:rsidP="00CD10E8">
      <w:pPr>
        <w:pStyle w:val="HiddenTextSpec"/>
      </w:pPr>
      <w:r>
        <w:t>include if a njdot facility is impacted</w:t>
      </w:r>
    </w:p>
    <w:p w14:paraId="5E993891" w14:textId="77777777" w:rsidR="00CD10E8" w:rsidRPr="00DA5271" w:rsidRDefault="00CD10E8" w:rsidP="00CD10E8">
      <w:pPr>
        <w:pStyle w:val="HiddenTextSpec"/>
      </w:pPr>
    </w:p>
    <w:p w14:paraId="0ED557A5" w14:textId="31538698" w:rsidR="00D32568" w:rsidRDefault="00D32568" w:rsidP="00587009">
      <w:pPr>
        <w:pStyle w:val="HiddenTextSpec"/>
      </w:pPr>
      <w:r w:rsidRPr="00DA5271">
        <w:t xml:space="preserve">SELECT the APPROPRIATE </w:t>
      </w:r>
      <w:r>
        <w:t xml:space="preserve">electrical </w:t>
      </w:r>
      <w:r w:rsidRPr="00DA5271">
        <w:t xml:space="preserve">OFFICE(s) </w:t>
      </w:r>
    </w:p>
    <w:p w14:paraId="1529E7D9" w14:textId="105058A5" w:rsidR="00D32568" w:rsidRPr="00DA5271" w:rsidRDefault="00D32568" w:rsidP="005974A4">
      <w:pPr>
        <w:pStyle w:val="List2indent"/>
      </w:pPr>
      <w:r w:rsidRPr="00DA5271">
        <w:t>Bureau of Electrical Maintenance, North Region</w:t>
      </w:r>
    </w:p>
    <w:p w14:paraId="03B0325F" w14:textId="77777777" w:rsidR="00D32568" w:rsidRPr="00DA5271" w:rsidRDefault="00D32568" w:rsidP="00035899">
      <w:pPr>
        <w:pStyle w:val="List2indent"/>
      </w:pPr>
      <w:r w:rsidRPr="00DA5271">
        <w:t xml:space="preserve">200 </w:t>
      </w:r>
      <w:proofErr w:type="spellStart"/>
      <w:r w:rsidRPr="00035899">
        <w:t>Stierli</w:t>
      </w:r>
      <w:proofErr w:type="spellEnd"/>
      <w:r w:rsidRPr="00DA5271">
        <w:t xml:space="preserve"> Court</w:t>
      </w:r>
    </w:p>
    <w:p w14:paraId="19892561" w14:textId="77777777" w:rsidR="00D32568" w:rsidRPr="00DA5271" w:rsidRDefault="00D32568" w:rsidP="00776DB4">
      <w:pPr>
        <w:pStyle w:val="List2indent"/>
      </w:pPr>
      <w:r w:rsidRPr="00DA5271">
        <w:t>Mt. Arlington, NJ  07856-1322</w:t>
      </w:r>
    </w:p>
    <w:p w14:paraId="3D6BBCED" w14:textId="34894959" w:rsidR="00D32568" w:rsidRDefault="00D32568" w:rsidP="00776DB4">
      <w:pPr>
        <w:pStyle w:val="List2indent"/>
      </w:pPr>
      <w:r w:rsidRPr="00DA5271">
        <w:t xml:space="preserve">Telephone: </w:t>
      </w:r>
      <w:r w:rsidR="00685F41">
        <w:t>973-601-6650</w:t>
      </w:r>
    </w:p>
    <w:p w14:paraId="3820AE0F" w14:textId="77777777" w:rsidR="00E1178E" w:rsidRDefault="00E1178E" w:rsidP="00E1178E">
      <w:pPr>
        <w:pStyle w:val="HiddenTextSpec"/>
      </w:pPr>
    </w:p>
    <w:p w14:paraId="693B9CE6" w14:textId="42A47FDA" w:rsidR="00D32568" w:rsidRDefault="00D32568" w:rsidP="00587009">
      <w:pPr>
        <w:pStyle w:val="HiddenTextSpec"/>
      </w:pPr>
      <w:r w:rsidRPr="00DA5271">
        <w:t>*****</w:t>
      </w:r>
      <w:r w:rsidRPr="00E71484">
        <w:rPr>
          <w:b/>
        </w:rPr>
        <w:t>OR*</w:t>
      </w:r>
      <w:r w:rsidRPr="00DA5271">
        <w:t>****</w:t>
      </w:r>
    </w:p>
    <w:p w14:paraId="3BC9A08B" w14:textId="77777777" w:rsidR="00E1178E" w:rsidRDefault="00E1178E" w:rsidP="00587009">
      <w:pPr>
        <w:pStyle w:val="HiddenTextSpec"/>
      </w:pPr>
    </w:p>
    <w:p w14:paraId="140C8A02" w14:textId="5CE1B0A6" w:rsidR="00A4460C" w:rsidRDefault="00A4460C" w:rsidP="005974A4">
      <w:pPr>
        <w:pStyle w:val="List2indent"/>
      </w:pPr>
      <w:r>
        <w:t>NJDOT</w:t>
      </w:r>
    </w:p>
    <w:p w14:paraId="4017396E" w14:textId="77777777" w:rsidR="00D32568" w:rsidRPr="00DA5271" w:rsidRDefault="00A4460C" w:rsidP="00035899">
      <w:pPr>
        <w:pStyle w:val="List2indent"/>
      </w:pPr>
      <w:r w:rsidRPr="005A16C1">
        <w:t xml:space="preserve">Central Region </w:t>
      </w:r>
      <w:r w:rsidR="00D32568" w:rsidRPr="005A16C1">
        <w:t xml:space="preserve">Electrical </w:t>
      </w:r>
    </w:p>
    <w:p w14:paraId="56030E78" w14:textId="77777777" w:rsidR="00A4460C" w:rsidRDefault="00A4460C" w:rsidP="00776DB4">
      <w:pPr>
        <w:pStyle w:val="List2indent"/>
      </w:pPr>
      <w:r w:rsidRPr="00A4460C">
        <w:t>1035 Parkway Ave</w:t>
      </w:r>
      <w:r>
        <w:t xml:space="preserve">nue </w:t>
      </w:r>
    </w:p>
    <w:p w14:paraId="4E4F05CF" w14:textId="77777777" w:rsidR="00A4460C" w:rsidRDefault="00A4460C" w:rsidP="00776DB4">
      <w:pPr>
        <w:pStyle w:val="List2indent"/>
      </w:pPr>
      <w:r>
        <w:t>4th Floor E&amp;O Bldg.</w:t>
      </w:r>
    </w:p>
    <w:p w14:paraId="489EA579" w14:textId="77777777" w:rsidR="00A4460C" w:rsidRDefault="00A4460C" w:rsidP="00776DB4">
      <w:pPr>
        <w:pStyle w:val="List2indent"/>
      </w:pPr>
      <w:r>
        <w:t>CN 600</w:t>
      </w:r>
    </w:p>
    <w:p w14:paraId="093EF38B" w14:textId="77777777" w:rsidR="00D32568" w:rsidRPr="00DA5271" w:rsidRDefault="00A4460C" w:rsidP="00776DB4">
      <w:pPr>
        <w:pStyle w:val="List2indent"/>
      </w:pPr>
      <w:r w:rsidRPr="00A4460C">
        <w:t>Trenton, NJ 08625</w:t>
      </w:r>
    </w:p>
    <w:p w14:paraId="4F11D424" w14:textId="77CA7350" w:rsidR="00D32568" w:rsidRPr="00DA5271" w:rsidRDefault="00D32568" w:rsidP="00776DB4">
      <w:pPr>
        <w:pStyle w:val="List2indent"/>
      </w:pPr>
      <w:r w:rsidRPr="00DA5271">
        <w:t xml:space="preserve">Telephone: </w:t>
      </w:r>
      <w:r w:rsidR="00685F41">
        <w:t>609-963-1491</w:t>
      </w:r>
    </w:p>
    <w:p w14:paraId="74076489" w14:textId="77777777" w:rsidR="00E1178E" w:rsidRDefault="00E1178E" w:rsidP="00587009">
      <w:pPr>
        <w:pStyle w:val="HiddenTextSpec"/>
      </w:pPr>
    </w:p>
    <w:p w14:paraId="125F6DD6" w14:textId="648C4386" w:rsidR="00D32568" w:rsidRDefault="00D32568" w:rsidP="00587009">
      <w:pPr>
        <w:pStyle w:val="HiddenTextSpec"/>
      </w:pPr>
      <w:r w:rsidRPr="00DA5271">
        <w:t>*****</w:t>
      </w:r>
      <w:r w:rsidRPr="00E71484">
        <w:rPr>
          <w:b/>
        </w:rPr>
        <w:t>OR</w:t>
      </w:r>
      <w:r w:rsidRPr="00DA5271">
        <w:t>*****</w:t>
      </w:r>
    </w:p>
    <w:p w14:paraId="3EF087FE" w14:textId="77777777" w:rsidR="00E1178E" w:rsidRDefault="00E1178E" w:rsidP="00587009">
      <w:pPr>
        <w:pStyle w:val="HiddenTextSpec"/>
      </w:pPr>
    </w:p>
    <w:p w14:paraId="72056C9A" w14:textId="1B5FC3A6" w:rsidR="00D32568" w:rsidRPr="00DA5271" w:rsidRDefault="00D32568" w:rsidP="005974A4">
      <w:pPr>
        <w:pStyle w:val="List2indent"/>
      </w:pPr>
      <w:r w:rsidRPr="00DA5271">
        <w:t>Bureau of Electrical Maintenance, South Region</w:t>
      </w:r>
    </w:p>
    <w:p w14:paraId="5524432F" w14:textId="77777777" w:rsidR="00D32568" w:rsidRPr="00DA5271" w:rsidRDefault="00D32568" w:rsidP="00035899">
      <w:pPr>
        <w:pStyle w:val="List2indent"/>
      </w:pPr>
      <w:r w:rsidRPr="00DA5271">
        <w:t>One Executive Campus Route 70 West</w:t>
      </w:r>
    </w:p>
    <w:p w14:paraId="6B3249FF" w14:textId="77777777" w:rsidR="00D32568" w:rsidRPr="00DA5271" w:rsidRDefault="00D32568" w:rsidP="00776DB4">
      <w:pPr>
        <w:pStyle w:val="List2indent"/>
      </w:pPr>
      <w:r w:rsidRPr="00DA5271">
        <w:t>Cherry Hill, NJ  08002</w:t>
      </w:r>
      <w:r w:rsidR="00752D1A">
        <w:t>-4106</w:t>
      </w:r>
    </w:p>
    <w:p w14:paraId="034DB95F" w14:textId="77777777" w:rsidR="00D32568" w:rsidRDefault="00D32568" w:rsidP="00776DB4">
      <w:pPr>
        <w:pStyle w:val="List2indent"/>
      </w:pPr>
      <w:r w:rsidRPr="00DA5271">
        <w:t>Telephone: 856-486-6627</w:t>
      </w:r>
    </w:p>
    <w:p w14:paraId="57CD1D32" w14:textId="77777777" w:rsidR="006B4F8A" w:rsidRDefault="006B4F8A" w:rsidP="006B4F8A">
      <w:pPr>
        <w:pStyle w:val="HiddenTextSpec"/>
        <w:tabs>
          <w:tab w:val="left" w:pos="1440"/>
          <w:tab w:val="left" w:pos="2700"/>
        </w:tabs>
      </w:pPr>
      <w:r>
        <w:t>2</w:t>
      </w:r>
      <w:r w:rsidRPr="00B15231">
        <w:t>***********</w:t>
      </w:r>
      <w:r>
        <w:t>*********</w:t>
      </w:r>
      <w:r w:rsidRPr="00B15231">
        <w:t>*****</w:t>
      </w:r>
      <w:r>
        <w:t>***********************************</w:t>
      </w:r>
      <w:r w:rsidRPr="00B15231">
        <w:t>**************************</w:t>
      </w:r>
      <w:r>
        <w:t>2</w:t>
      </w:r>
    </w:p>
    <w:p w14:paraId="4F9CF246" w14:textId="77777777" w:rsidR="00212C46" w:rsidRDefault="00212C46" w:rsidP="00212C46">
      <w:pPr>
        <w:pStyle w:val="HiddenTextSpec"/>
      </w:pPr>
      <w:r>
        <w:t>1**************************************************************************************************************************1</w:t>
      </w:r>
    </w:p>
    <w:p w14:paraId="299CB850" w14:textId="696FB5B5" w:rsidR="003D5B71" w:rsidRPr="00141025" w:rsidRDefault="003D5B71" w:rsidP="00141025">
      <w:pPr>
        <w:pStyle w:val="A1paragraph0"/>
        <w:rPr>
          <w:b/>
          <w:bCs/>
        </w:rPr>
      </w:pPr>
      <w:r w:rsidRPr="00141025">
        <w:rPr>
          <w:b/>
          <w:bCs/>
        </w:rPr>
        <w:t>C.</w:t>
      </w:r>
      <w:r w:rsidRPr="00141025">
        <w:rPr>
          <w:b/>
          <w:bCs/>
        </w:rPr>
        <w:tab/>
        <w:t>Protection of Utilities.</w:t>
      </w:r>
    </w:p>
    <w:p w14:paraId="32D13CE6" w14:textId="77777777" w:rsidR="00633AB5" w:rsidRPr="00B15231" w:rsidRDefault="00633AB5" w:rsidP="00633AB5">
      <w:pPr>
        <w:pStyle w:val="HiddenTextSpec"/>
        <w:tabs>
          <w:tab w:val="left" w:pos="1440"/>
          <w:tab w:val="left" w:pos="2700"/>
        </w:tabs>
      </w:pPr>
      <w:r>
        <w:t>2</w:t>
      </w:r>
      <w:r w:rsidRPr="00B15231">
        <w:t>***********</w:t>
      </w:r>
      <w:r>
        <w:t>*********</w:t>
      </w:r>
      <w:r w:rsidRPr="00B15231">
        <w:t>*****</w:t>
      </w:r>
      <w:r>
        <w:t>***********************************</w:t>
      </w:r>
      <w:r w:rsidRPr="00B15231">
        <w:t>**************************</w:t>
      </w:r>
      <w:r>
        <w:t>2</w:t>
      </w:r>
    </w:p>
    <w:p w14:paraId="418610FE" w14:textId="74038DC6" w:rsidR="00633AB5" w:rsidRDefault="00633AB5" w:rsidP="00633AB5">
      <w:pPr>
        <w:pStyle w:val="HiddenTextSpec"/>
      </w:pPr>
      <w:r w:rsidRPr="0010200C">
        <w:t>BDC2</w:t>
      </w:r>
      <w:r>
        <w:t>3</w:t>
      </w:r>
      <w:r w:rsidRPr="0010200C">
        <w:t>S-</w:t>
      </w:r>
      <w:r>
        <w:t>16</w:t>
      </w:r>
      <w:r w:rsidRPr="0010200C">
        <w:t xml:space="preserve"> dated </w:t>
      </w:r>
      <w:r>
        <w:t>DEC 18</w:t>
      </w:r>
      <w:r w:rsidRPr="0010200C">
        <w:t>, 202</w:t>
      </w:r>
      <w:r>
        <w:t>3</w:t>
      </w:r>
    </w:p>
    <w:p w14:paraId="39A7B28F" w14:textId="12BA9410" w:rsidR="00633AB5" w:rsidRPr="002063EF" w:rsidRDefault="00633AB5" w:rsidP="002063EF">
      <w:pPr>
        <w:pStyle w:val="Instruction"/>
      </w:pPr>
      <w:r w:rsidRPr="002063EF">
        <w:t>THE FOLLOWING IS ADDED AFTER THE FOURTH PARAGRAPH:</w:t>
      </w:r>
    </w:p>
    <w:p w14:paraId="7179E845" w14:textId="77777777" w:rsidR="00633AB5" w:rsidRPr="00633AB5" w:rsidRDefault="00633AB5" w:rsidP="00633AB5">
      <w:pPr>
        <w:spacing w:before="120"/>
        <w:ind w:left="432"/>
        <w:jc w:val="both"/>
      </w:pPr>
      <w:bookmarkStart w:id="137" w:name="_Hlk144791474"/>
      <w:r w:rsidRPr="00633AB5">
        <w:t xml:space="preserve">Complete a Request for Right of Entry onto railroad property in compliance with the requirements of the specific railroad. </w:t>
      </w:r>
      <w:bookmarkEnd w:id="137"/>
    </w:p>
    <w:p w14:paraId="7F49FA52" w14:textId="77777777" w:rsidR="00633AB5" w:rsidRDefault="00633AB5" w:rsidP="00633AB5">
      <w:pPr>
        <w:pStyle w:val="HiddenTextSpec"/>
        <w:tabs>
          <w:tab w:val="left" w:pos="1440"/>
          <w:tab w:val="left" w:pos="2700"/>
        </w:tabs>
      </w:pPr>
      <w:r>
        <w:t>2</w:t>
      </w:r>
      <w:r w:rsidRPr="00B15231">
        <w:t>***********</w:t>
      </w:r>
      <w:r>
        <w:t>*********</w:t>
      </w:r>
      <w:r w:rsidRPr="00B15231">
        <w:t>*****</w:t>
      </w:r>
      <w:r>
        <w:t>***********************************</w:t>
      </w:r>
      <w:r w:rsidRPr="00B15231">
        <w:t>**************************</w:t>
      </w:r>
      <w:r>
        <w:t>2</w:t>
      </w:r>
    </w:p>
    <w:p w14:paraId="2F923EE5" w14:textId="77777777" w:rsidR="00633AB5" w:rsidRPr="00B15231" w:rsidRDefault="00633AB5" w:rsidP="00633AB5">
      <w:pPr>
        <w:pStyle w:val="HiddenTextSpec"/>
        <w:tabs>
          <w:tab w:val="left" w:pos="1440"/>
          <w:tab w:val="left" w:pos="2700"/>
        </w:tabs>
      </w:pPr>
    </w:p>
    <w:p w14:paraId="7C57AE13" w14:textId="77777777" w:rsidR="00F10AA9" w:rsidRPr="00B15231" w:rsidRDefault="00F10AA9" w:rsidP="00F10AA9">
      <w:pPr>
        <w:pStyle w:val="HiddenTextSpec"/>
        <w:tabs>
          <w:tab w:val="left" w:pos="1440"/>
          <w:tab w:val="left" w:pos="2700"/>
        </w:tabs>
      </w:pPr>
      <w:r>
        <w:t>2</w:t>
      </w:r>
      <w:r w:rsidRPr="00B15231">
        <w:t>***********</w:t>
      </w:r>
      <w:r>
        <w:t>*********</w:t>
      </w:r>
      <w:r w:rsidRPr="00B15231">
        <w:t>*****</w:t>
      </w:r>
      <w:r>
        <w:t>***********************************</w:t>
      </w:r>
      <w:r w:rsidRPr="00B15231">
        <w:t>**************************</w:t>
      </w:r>
      <w:r>
        <w:t>2</w:t>
      </w:r>
    </w:p>
    <w:p w14:paraId="4ABE0703" w14:textId="348FA728" w:rsidR="00A44F35" w:rsidRPr="00826DA3" w:rsidRDefault="00826DA3" w:rsidP="00AD38F8">
      <w:pPr>
        <w:pStyle w:val="A2paragraph"/>
      </w:pPr>
      <w:r w:rsidRPr="00826DA3">
        <w:lastRenderedPageBreak/>
        <w:t>.</w:t>
      </w:r>
    </w:p>
    <w:p w14:paraId="771FDE85" w14:textId="77777777" w:rsidR="00F10AA9" w:rsidRDefault="00F10AA9" w:rsidP="00F10AA9">
      <w:pPr>
        <w:pStyle w:val="HiddenTextSpec"/>
        <w:tabs>
          <w:tab w:val="left" w:pos="1440"/>
          <w:tab w:val="left" w:pos="2700"/>
        </w:tabs>
      </w:pPr>
      <w:r>
        <w:t>2</w:t>
      </w:r>
      <w:r w:rsidRPr="00B15231">
        <w:t>***********</w:t>
      </w:r>
      <w:r>
        <w:t>*********</w:t>
      </w:r>
      <w:r w:rsidRPr="00B15231">
        <w:t>*****</w:t>
      </w:r>
      <w:r>
        <w:t>***********************************</w:t>
      </w:r>
      <w:r w:rsidRPr="00B15231">
        <w:t>**************************</w:t>
      </w:r>
      <w:r>
        <w:t>2</w:t>
      </w:r>
    </w:p>
    <w:p w14:paraId="1CA88BC1" w14:textId="77777777" w:rsidR="006D7369" w:rsidRDefault="006D7369" w:rsidP="00F10AA9">
      <w:pPr>
        <w:pStyle w:val="HiddenTextSpec"/>
        <w:tabs>
          <w:tab w:val="left" w:pos="1440"/>
          <w:tab w:val="left" w:pos="2700"/>
        </w:tabs>
      </w:pPr>
    </w:p>
    <w:p w14:paraId="09063346" w14:textId="77777777" w:rsidR="006D7369" w:rsidRDefault="006D7369" w:rsidP="006D7369">
      <w:pPr>
        <w:pStyle w:val="HiddenTextSpec"/>
        <w:tabs>
          <w:tab w:val="left" w:pos="1440"/>
          <w:tab w:val="left" w:pos="2700"/>
        </w:tabs>
      </w:pPr>
      <w:r>
        <w:t>2</w:t>
      </w:r>
      <w:r w:rsidRPr="00B15231">
        <w:t>***********</w:t>
      </w:r>
      <w:r>
        <w:t>*********</w:t>
      </w:r>
      <w:r w:rsidRPr="00B15231">
        <w:t>*****</w:t>
      </w:r>
      <w:r>
        <w:t>***********************************</w:t>
      </w:r>
      <w:r w:rsidRPr="00B15231">
        <w:t>**************************</w:t>
      </w:r>
      <w:r>
        <w:t>2</w:t>
      </w:r>
    </w:p>
    <w:p w14:paraId="4DE9B4D5" w14:textId="77777777" w:rsidR="004464B5" w:rsidRDefault="004464B5" w:rsidP="004464B5">
      <w:pPr>
        <w:pStyle w:val="HiddenTextSpec"/>
      </w:pPr>
      <w:r>
        <w:t>complete and include THE FOLLOWING WHEN</w:t>
      </w:r>
      <w:r w:rsidRPr="004464B5">
        <w:t xml:space="preserve"> </w:t>
      </w:r>
      <w:r>
        <w:t>a railroad is located within the project limits.</w:t>
      </w:r>
    </w:p>
    <w:p w14:paraId="19CB3642" w14:textId="77777777" w:rsidR="00113537" w:rsidRDefault="00113537" w:rsidP="00565336">
      <w:pPr>
        <w:pStyle w:val="HiddenTextSpec"/>
      </w:pPr>
    </w:p>
    <w:p w14:paraId="606A3AD1" w14:textId="36E2DA7C" w:rsidR="00A36936" w:rsidRDefault="00A36936" w:rsidP="008F32CA">
      <w:pPr>
        <w:pStyle w:val="HiddenTextSpec"/>
        <w:rPr>
          <w:b/>
        </w:rPr>
      </w:pPr>
    </w:p>
    <w:p w14:paraId="2985BD89" w14:textId="77777777" w:rsidR="00826DA3" w:rsidRDefault="00826DA3" w:rsidP="00826DA3">
      <w:pPr>
        <w:pStyle w:val="Blanklinehalf"/>
      </w:pPr>
    </w:p>
    <w:tbl>
      <w:tblPr>
        <w:tblW w:w="9378" w:type="dxa"/>
        <w:tblInd w:w="450" w:type="dxa"/>
        <w:tblBorders>
          <w:top w:val="single" w:sz="4" w:space="0" w:color="auto"/>
          <w:bottom w:val="single" w:sz="4" w:space="0" w:color="auto"/>
          <w:insideH w:val="single" w:sz="4" w:space="0" w:color="auto"/>
        </w:tblBorders>
        <w:tblLook w:val="01E0" w:firstRow="1" w:lastRow="1" w:firstColumn="1" w:lastColumn="1" w:noHBand="0" w:noVBand="0"/>
      </w:tblPr>
      <w:tblGrid>
        <w:gridCol w:w="2592"/>
        <w:gridCol w:w="2484"/>
        <w:gridCol w:w="2484"/>
        <w:gridCol w:w="1818"/>
      </w:tblGrid>
      <w:tr w:rsidR="00826DA3" w14:paraId="6D9D6F7B" w14:textId="77777777" w:rsidTr="00127553">
        <w:trPr>
          <w:trHeight w:val="288"/>
        </w:trPr>
        <w:tc>
          <w:tcPr>
            <w:tcW w:w="9378" w:type="dxa"/>
            <w:gridSpan w:val="4"/>
            <w:tcBorders>
              <w:top w:val="double" w:sz="4" w:space="0" w:color="auto"/>
            </w:tcBorders>
            <w:vAlign w:val="center"/>
          </w:tcPr>
          <w:p w14:paraId="3D33219E" w14:textId="26BC9071" w:rsidR="00826DA3" w:rsidRPr="00826DA3" w:rsidRDefault="00826DA3" w:rsidP="00826DA3">
            <w:pPr>
              <w:pStyle w:val="Tabletitle"/>
            </w:pPr>
            <w:r w:rsidRPr="00826DA3">
              <w:t>Frequency of Trains</w:t>
            </w:r>
          </w:p>
        </w:tc>
      </w:tr>
      <w:tr w:rsidR="00826DA3" w14:paraId="06CD5B9F" w14:textId="77777777" w:rsidTr="00127553">
        <w:trPr>
          <w:trHeight w:val="288"/>
        </w:trPr>
        <w:tc>
          <w:tcPr>
            <w:tcW w:w="2592" w:type="dxa"/>
            <w:vAlign w:val="center"/>
          </w:tcPr>
          <w:p w14:paraId="679AA1EE" w14:textId="66DFB4CC" w:rsidR="00826DA3" w:rsidRPr="003922BA" w:rsidRDefault="00826DA3" w:rsidP="00E300CF">
            <w:pPr>
              <w:pStyle w:val="TableheaderCentered"/>
            </w:pPr>
            <w:r w:rsidRPr="003922BA">
              <w:t>Location</w:t>
            </w:r>
          </w:p>
        </w:tc>
        <w:tc>
          <w:tcPr>
            <w:tcW w:w="2484" w:type="dxa"/>
            <w:vAlign w:val="center"/>
          </w:tcPr>
          <w:p w14:paraId="32431F6C" w14:textId="2F27F3C4" w:rsidR="00826DA3" w:rsidRPr="003922BA" w:rsidRDefault="00826DA3" w:rsidP="00E300CF">
            <w:pPr>
              <w:pStyle w:val="TableheaderCentered"/>
            </w:pPr>
            <w:r w:rsidRPr="003922BA">
              <w:t>Speed</w:t>
            </w:r>
          </w:p>
        </w:tc>
        <w:tc>
          <w:tcPr>
            <w:tcW w:w="2484" w:type="dxa"/>
            <w:vAlign w:val="center"/>
          </w:tcPr>
          <w:p w14:paraId="541944A8" w14:textId="2ABF7122" w:rsidR="00826DA3" w:rsidRPr="003922BA" w:rsidRDefault="00826DA3" w:rsidP="00E300CF">
            <w:pPr>
              <w:pStyle w:val="TableheaderCentered"/>
            </w:pPr>
            <w:r w:rsidRPr="003922BA">
              <w:t>Number Per Day</w:t>
            </w:r>
          </w:p>
        </w:tc>
        <w:tc>
          <w:tcPr>
            <w:tcW w:w="1818" w:type="dxa"/>
            <w:vAlign w:val="center"/>
          </w:tcPr>
          <w:p w14:paraId="686BB360" w14:textId="0D63F168" w:rsidR="00826DA3" w:rsidRPr="003922BA" w:rsidRDefault="00826DA3" w:rsidP="00E300CF">
            <w:pPr>
              <w:pStyle w:val="TableheaderCentered"/>
            </w:pPr>
            <w:r w:rsidRPr="003922BA">
              <w:t>Time</w:t>
            </w:r>
          </w:p>
        </w:tc>
      </w:tr>
      <w:tr w:rsidR="00677BFD" w:rsidRPr="00081255" w14:paraId="10681899" w14:textId="77777777" w:rsidTr="00127553">
        <w:trPr>
          <w:trHeight w:val="288"/>
        </w:trPr>
        <w:tc>
          <w:tcPr>
            <w:tcW w:w="2592" w:type="dxa"/>
            <w:tcBorders>
              <w:bottom w:val="double" w:sz="4" w:space="0" w:color="auto"/>
            </w:tcBorders>
            <w:vAlign w:val="center"/>
          </w:tcPr>
          <w:p w14:paraId="4BCAADA8" w14:textId="77777777" w:rsidR="00677BFD" w:rsidRPr="00A105FC" w:rsidRDefault="00677BFD" w:rsidP="00826DA3">
            <w:pPr>
              <w:pStyle w:val="Tabletext"/>
              <w:jc w:val="center"/>
            </w:pPr>
          </w:p>
        </w:tc>
        <w:tc>
          <w:tcPr>
            <w:tcW w:w="2484" w:type="dxa"/>
            <w:tcBorders>
              <w:bottom w:val="double" w:sz="4" w:space="0" w:color="auto"/>
            </w:tcBorders>
            <w:vAlign w:val="center"/>
          </w:tcPr>
          <w:p w14:paraId="3974D621" w14:textId="77777777" w:rsidR="00677BFD" w:rsidRPr="00A105FC" w:rsidRDefault="00677BFD" w:rsidP="00826DA3">
            <w:pPr>
              <w:pStyle w:val="Tabletext"/>
              <w:jc w:val="center"/>
            </w:pPr>
          </w:p>
        </w:tc>
        <w:tc>
          <w:tcPr>
            <w:tcW w:w="2484" w:type="dxa"/>
            <w:tcBorders>
              <w:bottom w:val="double" w:sz="4" w:space="0" w:color="auto"/>
            </w:tcBorders>
            <w:vAlign w:val="center"/>
          </w:tcPr>
          <w:p w14:paraId="5247907F" w14:textId="77777777" w:rsidR="00677BFD" w:rsidRPr="00A105FC" w:rsidRDefault="00677BFD" w:rsidP="00826DA3">
            <w:pPr>
              <w:pStyle w:val="Tabletext"/>
              <w:jc w:val="center"/>
            </w:pPr>
          </w:p>
        </w:tc>
        <w:tc>
          <w:tcPr>
            <w:tcW w:w="1818" w:type="dxa"/>
            <w:tcBorders>
              <w:bottom w:val="double" w:sz="4" w:space="0" w:color="auto"/>
            </w:tcBorders>
            <w:vAlign w:val="center"/>
          </w:tcPr>
          <w:p w14:paraId="1E7F302E" w14:textId="77777777" w:rsidR="00677BFD" w:rsidRPr="00A105FC" w:rsidRDefault="00677BFD" w:rsidP="00826DA3">
            <w:pPr>
              <w:pStyle w:val="Tabletext"/>
              <w:jc w:val="center"/>
            </w:pPr>
          </w:p>
        </w:tc>
      </w:tr>
    </w:tbl>
    <w:p w14:paraId="04846ECA" w14:textId="77777777" w:rsidR="006D7369" w:rsidRDefault="006D7369" w:rsidP="006D7369">
      <w:pPr>
        <w:pStyle w:val="HiddenTextSpec"/>
        <w:tabs>
          <w:tab w:val="left" w:pos="1440"/>
          <w:tab w:val="left" w:pos="2700"/>
        </w:tabs>
      </w:pPr>
      <w:bookmarkStart w:id="138" w:name="_Toc146006044"/>
      <w:bookmarkStart w:id="139" w:name="_Toc159593425"/>
      <w:bookmarkStart w:id="140" w:name="_Toc171910995"/>
      <w:bookmarkStart w:id="141" w:name="_Toc175377519"/>
      <w:bookmarkStart w:id="142" w:name="_Toc175470416"/>
      <w:bookmarkStart w:id="143" w:name="_Toc176675972"/>
      <w:r>
        <w:t>2</w:t>
      </w:r>
      <w:r w:rsidRPr="00B15231">
        <w:t>***********</w:t>
      </w:r>
      <w:r>
        <w:t>*********</w:t>
      </w:r>
      <w:r w:rsidRPr="00B15231">
        <w:t>*****</w:t>
      </w:r>
      <w:r>
        <w:t>***********************************</w:t>
      </w:r>
      <w:r w:rsidRPr="00B15231">
        <w:t>**************************</w:t>
      </w:r>
      <w:r>
        <w:t>2</w:t>
      </w:r>
    </w:p>
    <w:p w14:paraId="407380F2" w14:textId="77777777" w:rsidR="00EC713D" w:rsidRDefault="00EC713D" w:rsidP="00EC713D">
      <w:pPr>
        <w:pStyle w:val="HiddenTextSpec"/>
      </w:pPr>
      <w:r>
        <w:t>1**************************************************************************************************************************1</w:t>
      </w:r>
    </w:p>
    <w:p w14:paraId="2A268BB2" w14:textId="78C0ABCA" w:rsidR="00EC713D" w:rsidRPr="00B97E4C" w:rsidRDefault="00902131" w:rsidP="00142C66">
      <w:pPr>
        <w:pStyle w:val="0000000Subpart"/>
        <w:tabs>
          <w:tab w:val="left" w:pos="9630"/>
        </w:tabs>
      </w:pPr>
      <w:r w:rsidRPr="00B97E4C">
        <w:t>105.07.02 Work</w:t>
      </w:r>
      <w:r w:rsidR="00EC713D" w:rsidRPr="00B97E4C">
        <w:t xml:space="preserve"> Performed by Utilities</w:t>
      </w:r>
      <w:bookmarkEnd w:id="138"/>
      <w:bookmarkEnd w:id="139"/>
      <w:bookmarkEnd w:id="140"/>
      <w:bookmarkEnd w:id="141"/>
      <w:bookmarkEnd w:id="142"/>
      <w:bookmarkEnd w:id="143"/>
    </w:p>
    <w:p w14:paraId="23CA05F4" w14:textId="77777777" w:rsidR="008D3C40" w:rsidRPr="006A5165" w:rsidRDefault="008D3C40" w:rsidP="006A5165">
      <w:pPr>
        <w:pStyle w:val="HiddenTextSpec"/>
      </w:pPr>
      <w:bookmarkStart w:id="144" w:name="_Toc146006053"/>
      <w:bookmarkStart w:id="145" w:name="_Toc159593430"/>
      <w:bookmarkStart w:id="146" w:name="_Toc171910999"/>
      <w:bookmarkStart w:id="147" w:name="_Toc175377523"/>
      <w:bookmarkStart w:id="148" w:name="_Toc175470420"/>
      <w:bookmarkStart w:id="149" w:name="_Toc176675976"/>
      <w:bookmarkStart w:id="150" w:name="_Toc396613502"/>
      <w:bookmarkStart w:id="151" w:name="_Toc435506677"/>
      <w:r w:rsidRPr="006A5165">
        <w:t>1**************************************************************************************************************************1</w:t>
      </w:r>
    </w:p>
    <w:p w14:paraId="185336C3" w14:textId="77777777" w:rsidR="00702C50" w:rsidRPr="00B15231" w:rsidRDefault="00702C50" w:rsidP="006A5165">
      <w:pPr>
        <w:pStyle w:val="HiddenTextSpec"/>
      </w:pPr>
      <w:r>
        <w:t>2</w:t>
      </w:r>
      <w:r w:rsidRPr="00B15231">
        <w:t>***********</w:t>
      </w:r>
      <w:r>
        <w:t>*********</w:t>
      </w:r>
      <w:r w:rsidRPr="00B15231">
        <w:t>*****</w:t>
      </w:r>
      <w:r>
        <w:t>***********************************</w:t>
      </w:r>
      <w:r w:rsidRPr="00B15231">
        <w:t>**************************</w:t>
      </w:r>
      <w:r>
        <w:t>2</w:t>
      </w:r>
    </w:p>
    <w:p w14:paraId="4B689781" w14:textId="77777777" w:rsidR="00411640" w:rsidRPr="006A5165" w:rsidRDefault="008D3C40" w:rsidP="006A5165">
      <w:pPr>
        <w:pStyle w:val="HiddenTextSpec"/>
      </w:pPr>
      <w:r w:rsidRPr="006A5165">
        <w:t>complete and include the following for all utility companies that are affected by the project for the advance notice requirements</w:t>
      </w:r>
      <w:r w:rsidR="00411640" w:rsidRPr="006A5165">
        <w:t>. ensure number of (day/s) advanced notice are based on Calendar days as related to the schedule</w:t>
      </w:r>
    </w:p>
    <w:p w14:paraId="06890057" w14:textId="77777777" w:rsidR="008D3C40" w:rsidRPr="006A5165" w:rsidRDefault="008D3C40" w:rsidP="006A5165">
      <w:pPr>
        <w:pStyle w:val="HiddenTextSpec"/>
      </w:pPr>
    </w:p>
    <w:p w14:paraId="0C815ADF" w14:textId="77777777" w:rsidR="008D3C40" w:rsidRPr="006A5165" w:rsidRDefault="008D3C40" w:rsidP="006A5165">
      <w:pPr>
        <w:pStyle w:val="HiddenTextSpec"/>
      </w:pPr>
      <w:r w:rsidRPr="006A5165">
        <w:t>provide these affected utility companies with a compact disc containing electronic files of plans &amp; Special provisions</w:t>
      </w:r>
    </w:p>
    <w:p w14:paraId="5987E2C5" w14:textId="77777777" w:rsidR="008D3C40" w:rsidRPr="00913DA5" w:rsidRDefault="008D3C40" w:rsidP="00C94DE2">
      <w:pPr>
        <w:pStyle w:val="Blanklinehalf"/>
      </w:pPr>
    </w:p>
    <w:tbl>
      <w:tblPr>
        <w:tblW w:w="0" w:type="auto"/>
        <w:tblInd w:w="108" w:type="dxa"/>
        <w:tblBorders>
          <w:top w:val="single" w:sz="4" w:space="0" w:color="auto"/>
          <w:bottom w:val="single" w:sz="4" w:space="0" w:color="auto"/>
        </w:tblBorders>
        <w:tblLook w:val="01E0" w:firstRow="1" w:lastRow="1" w:firstColumn="1" w:lastColumn="1" w:noHBand="0" w:noVBand="0"/>
      </w:tblPr>
      <w:tblGrid>
        <w:gridCol w:w="3205"/>
        <w:gridCol w:w="3203"/>
        <w:gridCol w:w="3204"/>
      </w:tblGrid>
      <w:tr w:rsidR="008D3C40" w:rsidRPr="00081255" w14:paraId="348515C9" w14:textId="77777777" w:rsidTr="00120FC7">
        <w:trPr>
          <w:trHeight w:val="287"/>
        </w:trPr>
        <w:tc>
          <w:tcPr>
            <w:tcW w:w="3246" w:type="dxa"/>
            <w:tcBorders>
              <w:top w:val="double" w:sz="4" w:space="0" w:color="auto"/>
              <w:bottom w:val="single" w:sz="4" w:space="0" w:color="auto"/>
            </w:tcBorders>
            <w:vAlign w:val="center"/>
          </w:tcPr>
          <w:p w14:paraId="4D137D87" w14:textId="77777777" w:rsidR="008D3C40" w:rsidRPr="00120FC7" w:rsidRDefault="008D3C40" w:rsidP="00120FC7">
            <w:pPr>
              <w:pStyle w:val="Tableheader"/>
              <w:keepLines/>
            </w:pPr>
            <w:r w:rsidRPr="00120FC7">
              <w:t>Company Name &amp; Address</w:t>
            </w:r>
          </w:p>
        </w:tc>
        <w:tc>
          <w:tcPr>
            <w:tcW w:w="3246" w:type="dxa"/>
            <w:tcBorders>
              <w:top w:val="double" w:sz="4" w:space="0" w:color="auto"/>
              <w:bottom w:val="single" w:sz="4" w:space="0" w:color="auto"/>
            </w:tcBorders>
            <w:vAlign w:val="center"/>
          </w:tcPr>
          <w:p w14:paraId="7FC37556" w14:textId="77777777" w:rsidR="008D3C40" w:rsidRPr="00120FC7" w:rsidRDefault="008D3C40" w:rsidP="00120FC7">
            <w:pPr>
              <w:pStyle w:val="Tableheader"/>
              <w:keepLines/>
            </w:pPr>
            <w:r w:rsidRPr="00120FC7">
              <w:t>Contact Person</w:t>
            </w:r>
          </w:p>
        </w:tc>
        <w:tc>
          <w:tcPr>
            <w:tcW w:w="3246" w:type="dxa"/>
            <w:tcBorders>
              <w:top w:val="double" w:sz="4" w:space="0" w:color="auto"/>
              <w:bottom w:val="single" w:sz="4" w:space="0" w:color="auto"/>
            </w:tcBorders>
            <w:vAlign w:val="center"/>
          </w:tcPr>
          <w:p w14:paraId="08796785" w14:textId="77777777" w:rsidR="008D3C40" w:rsidRPr="00120FC7" w:rsidRDefault="008D3C40" w:rsidP="00120FC7">
            <w:pPr>
              <w:pStyle w:val="Tableheader"/>
              <w:keepLines/>
            </w:pPr>
            <w:r w:rsidRPr="00120FC7">
              <w:t>Number of Day/s Advance Notice</w:t>
            </w:r>
          </w:p>
        </w:tc>
      </w:tr>
      <w:tr w:rsidR="008D3C40" w14:paraId="2B614195" w14:textId="77777777" w:rsidTr="00120FC7">
        <w:trPr>
          <w:trHeight w:val="287"/>
        </w:trPr>
        <w:tc>
          <w:tcPr>
            <w:tcW w:w="3246" w:type="dxa"/>
            <w:tcBorders>
              <w:top w:val="single" w:sz="4" w:space="0" w:color="auto"/>
              <w:bottom w:val="double" w:sz="4" w:space="0" w:color="auto"/>
            </w:tcBorders>
            <w:vAlign w:val="center"/>
          </w:tcPr>
          <w:p w14:paraId="70A189E5" w14:textId="77777777" w:rsidR="008D3C40" w:rsidRPr="0074786B" w:rsidRDefault="008D3C40" w:rsidP="00120FC7">
            <w:pPr>
              <w:pStyle w:val="Tabletext"/>
              <w:keepNext/>
              <w:keepLines/>
            </w:pPr>
          </w:p>
        </w:tc>
        <w:tc>
          <w:tcPr>
            <w:tcW w:w="3246" w:type="dxa"/>
            <w:tcBorders>
              <w:top w:val="single" w:sz="4" w:space="0" w:color="auto"/>
              <w:bottom w:val="double" w:sz="4" w:space="0" w:color="auto"/>
            </w:tcBorders>
            <w:vAlign w:val="center"/>
          </w:tcPr>
          <w:p w14:paraId="00341A25" w14:textId="77777777" w:rsidR="008D3C40" w:rsidRDefault="008D3C40" w:rsidP="00120FC7">
            <w:pPr>
              <w:pStyle w:val="Tabletext"/>
              <w:keepNext/>
              <w:keepLines/>
            </w:pPr>
          </w:p>
        </w:tc>
        <w:tc>
          <w:tcPr>
            <w:tcW w:w="3246" w:type="dxa"/>
            <w:tcBorders>
              <w:top w:val="single" w:sz="4" w:space="0" w:color="auto"/>
              <w:bottom w:val="double" w:sz="4" w:space="0" w:color="auto"/>
            </w:tcBorders>
            <w:vAlign w:val="center"/>
          </w:tcPr>
          <w:p w14:paraId="69DBABF8" w14:textId="77777777" w:rsidR="008D3C40" w:rsidRPr="00A105FC" w:rsidRDefault="008D3C40" w:rsidP="00120FC7">
            <w:pPr>
              <w:pStyle w:val="Tabletext"/>
              <w:keepNext/>
              <w:keepLines/>
            </w:pPr>
          </w:p>
        </w:tc>
      </w:tr>
    </w:tbl>
    <w:p w14:paraId="4D1DB5FD" w14:textId="77777777" w:rsidR="00702C50" w:rsidRPr="00913DA5" w:rsidRDefault="00702C50" w:rsidP="00702C50">
      <w:pPr>
        <w:pStyle w:val="Blankline"/>
      </w:pPr>
    </w:p>
    <w:p w14:paraId="07DB81FB" w14:textId="77777777" w:rsidR="008D3C40" w:rsidRDefault="008D3C40" w:rsidP="006A5165">
      <w:pPr>
        <w:pStyle w:val="HiddenTextSpec"/>
      </w:pPr>
      <w:bookmarkStart w:id="152" w:name="_Hlk163721046"/>
      <w:r w:rsidRPr="00726F93">
        <w:t>2**************************************************************************************2</w:t>
      </w:r>
    </w:p>
    <w:bookmarkEnd w:id="152"/>
    <w:p w14:paraId="0B163036" w14:textId="6CF3FBCF" w:rsidR="008D3C40" w:rsidRPr="00614EE6" w:rsidRDefault="008D3C40" w:rsidP="00614EE6">
      <w:pPr>
        <w:pStyle w:val="HiddenTextSpec"/>
      </w:pPr>
      <w:r w:rsidRPr="00614EE6">
        <w:t>list work per stage to be performed by the utility companies. include a general description of the WORK to be performed by the company and provide company TIME FRAME to Mobilize on</w:t>
      </w:r>
      <w:r w:rsidR="00A6324D" w:rsidRPr="00614EE6">
        <w:t>-</w:t>
      </w:r>
      <w:r w:rsidRPr="00614EE6">
        <w:t xml:space="preserve">site and to perform the work. </w:t>
      </w:r>
      <w:r w:rsidR="00411640" w:rsidRPr="00614EE6">
        <w:t xml:space="preserve">ensure work duration (day/s) are based on Calendar days as related to the schedule. </w:t>
      </w:r>
      <w:r w:rsidRPr="00614EE6">
        <w:t>include seasonal restrictions for the work. ensure that any staging and multiple company coordination is properly accounted for in all contract documents.</w:t>
      </w:r>
    </w:p>
    <w:p w14:paraId="6710245D" w14:textId="77777777" w:rsidR="00C94DE2" w:rsidRPr="00726F93" w:rsidRDefault="00C94DE2" w:rsidP="00C94DE2">
      <w:pPr>
        <w:pStyle w:val="Blanklinehalf"/>
      </w:pPr>
    </w:p>
    <w:tbl>
      <w:tblPr>
        <w:tblW w:w="0" w:type="auto"/>
        <w:tblInd w:w="108" w:type="dxa"/>
        <w:tblLook w:val="01E0" w:firstRow="1" w:lastRow="1" w:firstColumn="1" w:lastColumn="1" w:noHBand="0" w:noVBand="0"/>
      </w:tblPr>
      <w:tblGrid>
        <w:gridCol w:w="2412"/>
        <w:gridCol w:w="3060"/>
        <w:gridCol w:w="1980"/>
        <w:gridCol w:w="2160"/>
      </w:tblGrid>
      <w:tr w:rsidR="009B0F9B" w:rsidRPr="00081255" w14:paraId="1D316AD0" w14:textId="77777777" w:rsidTr="000121F1">
        <w:trPr>
          <w:trHeight w:val="287"/>
        </w:trPr>
        <w:tc>
          <w:tcPr>
            <w:tcW w:w="2412" w:type="dxa"/>
            <w:tcBorders>
              <w:top w:val="double" w:sz="4" w:space="0" w:color="auto"/>
              <w:bottom w:val="single" w:sz="4" w:space="0" w:color="auto"/>
            </w:tcBorders>
            <w:vAlign w:val="center"/>
          </w:tcPr>
          <w:p w14:paraId="40F6CBF7" w14:textId="0B85FB8F" w:rsidR="009B0F9B" w:rsidRPr="009B0F9B" w:rsidRDefault="009B0F9B" w:rsidP="009B0F9B">
            <w:pPr>
              <w:pStyle w:val="Tableheader"/>
            </w:pPr>
            <w:proofErr w:type="gramStart"/>
            <w:r w:rsidRPr="009B0F9B">
              <w:t>Stage # _</w:t>
            </w:r>
            <w:proofErr w:type="gramEnd"/>
            <w:r w:rsidRPr="009B0F9B">
              <w:t>_____</w:t>
            </w:r>
          </w:p>
        </w:tc>
        <w:tc>
          <w:tcPr>
            <w:tcW w:w="3060" w:type="dxa"/>
            <w:tcBorders>
              <w:top w:val="double" w:sz="4" w:space="0" w:color="auto"/>
              <w:bottom w:val="single" w:sz="4" w:space="0" w:color="auto"/>
            </w:tcBorders>
            <w:vAlign w:val="center"/>
          </w:tcPr>
          <w:p w14:paraId="56FB887D" w14:textId="0D293518" w:rsidR="009B0F9B" w:rsidRPr="009B0F9B" w:rsidRDefault="009B0F9B" w:rsidP="009B0F9B">
            <w:pPr>
              <w:pStyle w:val="Tableheader"/>
            </w:pPr>
          </w:p>
        </w:tc>
        <w:tc>
          <w:tcPr>
            <w:tcW w:w="1980" w:type="dxa"/>
            <w:tcBorders>
              <w:top w:val="double" w:sz="4" w:space="0" w:color="auto"/>
              <w:bottom w:val="single" w:sz="4" w:space="0" w:color="auto"/>
            </w:tcBorders>
            <w:vAlign w:val="center"/>
          </w:tcPr>
          <w:p w14:paraId="333C91ED" w14:textId="77777777" w:rsidR="009B0F9B" w:rsidRPr="009B0F9B" w:rsidRDefault="009B0F9B" w:rsidP="009B0F9B">
            <w:pPr>
              <w:pStyle w:val="Tableheader"/>
            </w:pPr>
          </w:p>
        </w:tc>
        <w:tc>
          <w:tcPr>
            <w:tcW w:w="2160" w:type="dxa"/>
            <w:tcBorders>
              <w:top w:val="double" w:sz="4" w:space="0" w:color="auto"/>
              <w:bottom w:val="single" w:sz="4" w:space="0" w:color="auto"/>
            </w:tcBorders>
            <w:vAlign w:val="center"/>
          </w:tcPr>
          <w:p w14:paraId="0AB00160" w14:textId="10B865E1" w:rsidR="009B0F9B" w:rsidRPr="009B0F9B" w:rsidRDefault="009B0F9B" w:rsidP="009B0F9B">
            <w:pPr>
              <w:pStyle w:val="Tableheader"/>
            </w:pPr>
          </w:p>
        </w:tc>
      </w:tr>
      <w:tr w:rsidR="009B0F9B" w:rsidRPr="00081255" w14:paraId="346A7D13" w14:textId="77777777" w:rsidTr="000121F1">
        <w:trPr>
          <w:trHeight w:val="287"/>
        </w:trPr>
        <w:tc>
          <w:tcPr>
            <w:tcW w:w="2412" w:type="dxa"/>
            <w:tcBorders>
              <w:top w:val="single" w:sz="4" w:space="0" w:color="auto"/>
              <w:bottom w:val="single" w:sz="4" w:space="0" w:color="auto"/>
            </w:tcBorders>
            <w:vAlign w:val="center"/>
          </w:tcPr>
          <w:p w14:paraId="715D4D10" w14:textId="64C028E2" w:rsidR="009B0F9B" w:rsidRPr="00120FC7" w:rsidRDefault="009B0F9B" w:rsidP="009B0F9B">
            <w:pPr>
              <w:pStyle w:val="Tableheader"/>
            </w:pPr>
            <w:r>
              <w:t>Utility Company Name</w:t>
            </w:r>
          </w:p>
        </w:tc>
        <w:tc>
          <w:tcPr>
            <w:tcW w:w="3060" w:type="dxa"/>
            <w:tcBorders>
              <w:top w:val="single" w:sz="4" w:space="0" w:color="auto"/>
              <w:bottom w:val="single" w:sz="4" w:space="0" w:color="auto"/>
            </w:tcBorders>
            <w:vAlign w:val="center"/>
          </w:tcPr>
          <w:p w14:paraId="236243D1" w14:textId="2ABA3E82" w:rsidR="009B0F9B" w:rsidRPr="00120FC7" w:rsidRDefault="009B0F9B" w:rsidP="009B0F9B">
            <w:pPr>
              <w:pStyle w:val="Tableheader"/>
            </w:pPr>
            <w:r>
              <w:t>Work Description</w:t>
            </w:r>
          </w:p>
        </w:tc>
        <w:tc>
          <w:tcPr>
            <w:tcW w:w="1980" w:type="dxa"/>
            <w:tcBorders>
              <w:top w:val="single" w:sz="4" w:space="0" w:color="auto"/>
              <w:bottom w:val="single" w:sz="4" w:space="0" w:color="auto"/>
            </w:tcBorders>
            <w:vAlign w:val="center"/>
          </w:tcPr>
          <w:p w14:paraId="0BD07D13" w14:textId="4FE7E39A" w:rsidR="009B0F9B" w:rsidRPr="00120FC7" w:rsidRDefault="009B0F9B" w:rsidP="00E300CF">
            <w:pPr>
              <w:pStyle w:val="TableheaderCentered"/>
            </w:pPr>
            <w:r>
              <w:t>Work Duration (Day/s)</w:t>
            </w:r>
          </w:p>
        </w:tc>
        <w:tc>
          <w:tcPr>
            <w:tcW w:w="2160" w:type="dxa"/>
            <w:tcBorders>
              <w:top w:val="single" w:sz="4" w:space="0" w:color="auto"/>
              <w:bottom w:val="single" w:sz="4" w:space="0" w:color="auto"/>
            </w:tcBorders>
            <w:vAlign w:val="center"/>
          </w:tcPr>
          <w:p w14:paraId="585AF4B4" w14:textId="6C9A9AFB" w:rsidR="009B0F9B" w:rsidRPr="00120FC7" w:rsidRDefault="009B0F9B" w:rsidP="00E300CF">
            <w:pPr>
              <w:pStyle w:val="TableheaderCentered"/>
            </w:pPr>
            <w:r>
              <w:t>Restriction</w:t>
            </w:r>
          </w:p>
        </w:tc>
      </w:tr>
      <w:tr w:rsidR="009B0F9B" w:rsidRPr="00081255" w14:paraId="34B2D242" w14:textId="77777777" w:rsidTr="000121F1">
        <w:trPr>
          <w:trHeight w:val="287"/>
        </w:trPr>
        <w:tc>
          <w:tcPr>
            <w:tcW w:w="2412" w:type="dxa"/>
            <w:tcBorders>
              <w:top w:val="single" w:sz="4" w:space="0" w:color="auto"/>
            </w:tcBorders>
            <w:vAlign w:val="center"/>
          </w:tcPr>
          <w:p w14:paraId="6A20F34F" w14:textId="77777777" w:rsidR="009B0F9B" w:rsidRPr="00120FC7" w:rsidRDefault="009B0F9B" w:rsidP="009B0F9B">
            <w:pPr>
              <w:pStyle w:val="Tabletext"/>
            </w:pPr>
          </w:p>
        </w:tc>
        <w:tc>
          <w:tcPr>
            <w:tcW w:w="3060" w:type="dxa"/>
            <w:tcBorders>
              <w:top w:val="single" w:sz="4" w:space="0" w:color="auto"/>
            </w:tcBorders>
            <w:vAlign w:val="center"/>
          </w:tcPr>
          <w:p w14:paraId="0D2319C9" w14:textId="77777777" w:rsidR="009B0F9B" w:rsidRPr="00120FC7" w:rsidRDefault="009B0F9B" w:rsidP="009B0F9B">
            <w:pPr>
              <w:pStyle w:val="Tabletext"/>
            </w:pPr>
          </w:p>
        </w:tc>
        <w:tc>
          <w:tcPr>
            <w:tcW w:w="1980" w:type="dxa"/>
            <w:tcBorders>
              <w:top w:val="single" w:sz="4" w:space="0" w:color="auto"/>
            </w:tcBorders>
            <w:vAlign w:val="center"/>
          </w:tcPr>
          <w:p w14:paraId="480383B1" w14:textId="77777777" w:rsidR="009B0F9B" w:rsidRPr="00120FC7" w:rsidRDefault="009B0F9B" w:rsidP="009B0F9B">
            <w:pPr>
              <w:pStyle w:val="Tabletext"/>
              <w:jc w:val="center"/>
            </w:pPr>
          </w:p>
        </w:tc>
        <w:tc>
          <w:tcPr>
            <w:tcW w:w="2160" w:type="dxa"/>
            <w:tcBorders>
              <w:top w:val="single" w:sz="4" w:space="0" w:color="auto"/>
            </w:tcBorders>
            <w:vAlign w:val="center"/>
          </w:tcPr>
          <w:p w14:paraId="16A0DFB5" w14:textId="35B6FC8D" w:rsidR="009B0F9B" w:rsidRPr="00120FC7" w:rsidRDefault="009B0F9B" w:rsidP="009B0F9B">
            <w:pPr>
              <w:pStyle w:val="Tabletext"/>
              <w:jc w:val="center"/>
            </w:pPr>
          </w:p>
        </w:tc>
      </w:tr>
      <w:tr w:rsidR="009B0F9B" w:rsidRPr="00081255" w14:paraId="04C0481A" w14:textId="77777777" w:rsidTr="000121F1">
        <w:trPr>
          <w:trHeight w:val="287"/>
        </w:trPr>
        <w:tc>
          <w:tcPr>
            <w:tcW w:w="2412" w:type="dxa"/>
            <w:vAlign w:val="center"/>
          </w:tcPr>
          <w:p w14:paraId="4EA5196C" w14:textId="77777777" w:rsidR="009B0F9B" w:rsidRPr="00120FC7" w:rsidRDefault="009B0F9B" w:rsidP="009B0F9B">
            <w:pPr>
              <w:pStyle w:val="Tabletext"/>
            </w:pPr>
          </w:p>
        </w:tc>
        <w:tc>
          <w:tcPr>
            <w:tcW w:w="3060" w:type="dxa"/>
            <w:vAlign w:val="center"/>
          </w:tcPr>
          <w:p w14:paraId="2ECD1396" w14:textId="77777777" w:rsidR="009B0F9B" w:rsidRPr="00120FC7" w:rsidRDefault="009B0F9B" w:rsidP="009B0F9B">
            <w:pPr>
              <w:pStyle w:val="Tabletext"/>
            </w:pPr>
          </w:p>
        </w:tc>
        <w:tc>
          <w:tcPr>
            <w:tcW w:w="1980" w:type="dxa"/>
            <w:vAlign w:val="center"/>
          </w:tcPr>
          <w:p w14:paraId="2DDFCB5C" w14:textId="77777777" w:rsidR="009B0F9B" w:rsidRPr="00120FC7" w:rsidRDefault="009B0F9B" w:rsidP="009B0F9B">
            <w:pPr>
              <w:pStyle w:val="Tabletext"/>
              <w:jc w:val="center"/>
            </w:pPr>
          </w:p>
        </w:tc>
        <w:tc>
          <w:tcPr>
            <w:tcW w:w="2160" w:type="dxa"/>
            <w:vAlign w:val="center"/>
          </w:tcPr>
          <w:p w14:paraId="0C7522AF" w14:textId="49DFE84E" w:rsidR="009B0F9B" w:rsidRPr="00120FC7" w:rsidRDefault="009B0F9B" w:rsidP="009B0F9B">
            <w:pPr>
              <w:pStyle w:val="Tabletext"/>
              <w:jc w:val="center"/>
            </w:pPr>
          </w:p>
        </w:tc>
      </w:tr>
      <w:tr w:rsidR="009B0F9B" w:rsidRPr="00081255" w14:paraId="4012A03E" w14:textId="77777777" w:rsidTr="000121F1">
        <w:trPr>
          <w:trHeight w:val="287"/>
        </w:trPr>
        <w:tc>
          <w:tcPr>
            <w:tcW w:w="2412" w:type="dxa"/>
            <w:vAlign w:val="center"/>
          </w:tcPr>
          <w:p w14:paraId="3BC81BAB" w14:textId="77777777" w:rsidR="009B0F9B" w:rsidRPr="00120FC7" w:rsidRDefault="009B0F9B" w:rsidP="009B0F9B">
            <w:pPr>
              <w:pStyle w:val="Tabletext"/>
            </w:pPr>
          </w:p>
        </w:tc>
        <w:tc>
          <w:tcPr>
            <w:tcW w:w="3060" w:type="dxa"/>
            <w:vAlign w:val="center"/>
          </w:tcPr>
          <w:p w14:paraId="06DA48D0" w14:textId="77777777" w:rsidR="009B0F9B" w:rsidRPr="00120FC7" w:rsidRDefault="009B0F9B" w:rsidP="009B0F9B">
            <w:pPr>
              <w:pStyle w:val="Tabletext"/>
            </w:pPr>
          </w:p>
        </w:tc>
        <w:tc>
          <w:tcPr>
            <w:tcW w:w="1980" w:type="dxa"/>
            <w:vAlign w:val="center"/>
          </w:tcPr>
          <w:p w14:paraId="16472729" w14:textId="77777777" w:rsidR="009B0F9B" w:rsidRPr="00120FC7" w:rsidRDefault="009B0F9B" w:rsidP="009B0F9B">
            <w:pPr>
              <w:pStyle w:val="Tabletext"/>
              <w:jc w:val="center"/>
            </w:pPr>
          </w:p>
        </w:tc>
        <w:tc>
          <w:tcPr>
            <w:tcW w:w="2160" w:type="dxa"/>
            <w:vAlign w:val="center"/>
          </w:tcPr>
          <w:p w14:paraId="7F28174B" w14:textId="7D8945C9" w:rsidR="009B0F9B" w:rsidRPr="00120FC7" w:rsidRDefault="009B0F9B" w:rsidP="009B0F9B">
            <w:pPr>
              <w:pStyle w:val="Tabletext"/>
              <w:jc w:val="center"/>
            </w:pPr>
          </w:p>
        </w:tc>
      </w:tr>
      <w:tr w:rsidR="009B0F9B" w:rsidRPr="00081255" w14:paraId="417BE51C" w14:textId="77777777" w:rsidTr="000121F1">
        <w:trPr>
          <w:trHeight w:val="287"/>
        </w:trPr>
        <w:tc>
          <w:tcPr>
            <w:tcW w:w="2412" w:type="dxa"/>
            <w:tcBorders>
              <w:bottom w:val="single" w:sz="4" w:space="0" w:color="auto"/>
            </w:tcBorders>
            <w:vAlign w:val="center"/>
          </w:tcPr>
          <w:p w14:paraId="46EB7D4E" w14:textId="77777777" w:rsidR="009B0F9B" w:rsidRPr="00120FC7" w:rsidRDefault="009B0F9B" w:rsidP="009B0F9B">
            <w:pPr>
              <w:pStyle w:val="Tabletext"/>
            </w:pPr>
          </w:p>
        </w:tc>
        <w:tc>
          <w:tcPr>
            <w:tcW w:w="3060" w:type="dxa"/>
            <w:tcBorders>
              <w:bottom w:val="single" w:sz="4" w:space="0" w:color="auto"/>
            </w:tcBorders>
            <w:vAlign w:val="center"/>
          </w:tcPr>
          <w:p w14:paraId="5332EA55" w14:textId="77777777" w:rsidR="009B0F9B" w:rsidRPr="00120FC7" w:rsidRDefault="009B0F9B" w:rsidP="009B0F9B">
            <w:pPr>
              <w:pStyle w:val="Tabletext"/>
            </w:pPr>
          </w:p>
        </w:tc>
        <w:tc>
          <w:tcPr>
            <w:tcW w:w="1980" w:type="dxa"/>
            <w:tcBorders>
              <w:bottom w:val="single" w:sz="4" w:space="0" w:color="auto"/>
            </w:tcBorders>
            <w:vAlign w:val="center"/>
          </w:tcPr>
          <w:p w14:paraId="5A983199" w14:textId="77777777" w:rsidR="009B0F9B" w:rsidRPr="00120FC7" w:rsidRDefault="009B0F9B" w:rsidP="009B0F9B">
            <w:pPr>
              <w:pStyle w:val="Tabletext"/>
              <w:jc w:val="center"/>
            </w:pPr>
          </w:p>
        </w:tc>
        <w:tc>
          <w:tcPr>
            <w:tcW w:w="2160" w:type="dxa"/>
            <w:tcBorders>
              <w:bottom w:val="single" w:sz="4" w:space="0" w:color="auto"/>
            </w:tcBorders>
            <w:vAlign w:val="center"/>
          </w:tcPr>
          <w:p w14:paraId="6354A647" w14:textId="42B5FC2D" w:rsidR="009B0F9B" w:rsidRPr="00120FC7" w:rsidRDefault="009B0F9B" w:rsidP="009B0F9B">
            <w:pPr>
              <w:pStyle w:val="Tabletext"/>
              <w:jc w:val="center"/>
            </w:pPr>
          </w:p>
        </w:tc>
      </w:tr>
      <w:tr w:rsidR="009B0F9B" w14:paraId="6FBCC942" w14:textId="77777777" w:rsidTr="000121F1">
        <w:trPr>
          <w:trHeight w:val="287"/>
        </w:trPr>
        <w:tc>
          <w:tcPr>
            <w:tcW w:w="2412" w:type="dxa"/>
            <w:tcBorders>
              <w:top w:val="single" w:sz="4" w:space="0" w:color="auto"/>
              <w:bottom w:val="double" w:sz="4" w:space="0" w:color="auto"/>
            </w:tcBorders>
            <w:vAlign w:val="center"/>
          </w:tcPr>
          <w:p w14:paraId="0BDB641D" w14:textId="77777777" w:rsidR="009B0F9B" w:rsidRPr="0074786B" w:rsidRDefault="009B0F9B" w:rsidP="004D5E46">
            <w:pPr>
              <w:pStyle w:val="Tabletext"/>
              <w:keepNext/>
              <w:keepLines/>
            </w:pPr>
          </w:p>
        </w:tc>
        <w:tc>
          <w:tcPr>
            <w:tcW w:w="3060" w:type="dxa"/>
            <w:tcBorders>
              <w:top w:val="single" w:sz="4" w:space="0" w:color="auto"/>
              <w:bottom w:val="double" w:sz="4" w:space="0" w:color="auto"/>
            </w:tcBorders>
            <w:vAlign w:val="center"/>
          </w:tcPr>
          <w:p w14:paraId="7A9C6900" w14:textId="0048AF3F" w:rsidR="009B0F9B" w:rsidRPr="009B0F9B" w:rsidRDefault="009B0F9B" w:rsidP="00614EE6">
            <w:pPr>
              <w:pStyle w:val="TableheaderCentered"/>
            </w:pPr>
            <w:r w:rsidRPr="009B0F9B">
              <w:t>Stage Total</w:t>
            </w:r>
          </w:p>
        </w:tc>
        <w:tc>
          <w:tcPr>
            <w:tcW w:w="1980" w:type="dxa"/>
            <w:tcBorders>
              <w:top w:val="single" w:sz="4" w:space="0" w:color="auto"/>
              <w:bottom w:val="double" w:sz="4" w:space="0" w:color="auto"/>
            </w:tcBorders>
            <w:vAlign w:val="center"/>
          </w:tcPr>
          <w:p w14:paraId="550C70FD" w14:textId="32C52B8A" w:rsidR="009B0F9B" w:rsidRPr="009B0F9B" w:rsidRDefault="009B0F9B" w:rsidP="00953B40">
            <w:pPr>
              <w:pStyle w:val="Tabletext"/>
            </w:pPr>
            <w:r w:rsidRPr="009B0F9B">
              <w:t>_________________</w:t>
            </w:r>
          </w:p>
        </w:tc>
        <w:tc>
          <w:tcPr>
            <w:tcW w:w="2160" w:type="dxa"/>
            <w:tcBorders>
              <w:top w:val="single" w:sz="4" w:space="0" w:color="auto"/>
              <w:bottom w:val="double" w:sz="4" w:space="0" w:color="auto"/>
            </w:tcBorders>
            <w:vAlign w:val="center"/>
          </w:tcPr>
          <w:p w14:paraId="5D75153E" w14:textId="1BB39FF6" w:rsidR="009B0F9B" w:rsidRPr="00A105FC" w:rsidRDefault="009B0F9B" w:rsidP="004D5E46">
            <w:pPr>
              <w:pStyle w:val="Tabletext"/>
              <w:keepNext/>
              <w:keepLines/>
            </w:pPr>
          </w:p>
        </w:tc>
      </w:tr>
    </w:tbl>
    <w:p w14:paraId="30301538" w14:textId="1971161C" w:rsidR="008D3C40" w:rsidRPr="00B15231" w:rsidRDefault="008D3C40" w:rsidP="00614EE6">
      <w:pPr>
        <w:pStyle w:val="HiddenTextSpec"/>
      </w:pPr>
      <w:r>
        <w:t>2</w:t>
      </w:r>
      <w:r w:rsidRPr="00B15231">
        <w:t>***********</w:t>
      </w:r>
      <w:r>
        <w:t>*********</w:t>
      </w:r>
      <w:r w:rsidRPr="00B15231">
        <w:t>*****</w:t>
      </w:r>
      <w:r>
        <w:t>***********************************</w:t>
      </w:r>
      <w:r w:rsidRPr="00B15231">
        <w:t>**************************</w:t>
      </w:r>
      <w:r>
        <w:t>2</w:t>
      </w:r>
    </w:p>
    <w:p w14:paraId="3FAADC30" w14:textId="4F1A2554" w:rsidR="008D3C40" w:rsidRPr="0008177F" w:rsidRDefault="008D3C40" w:rsidP="0008177F">
      <w:pPr>
        <w:pStyle w:val="HiddenTextSpec"/>
      </w:pPr>
      <w:r w:rsidRPr="0008177F">
        <w:t>1**************************************************************************************************************************1</w:t>
      </w:r>
    </w:p>
    <w:p w14:paraId="1B1465D0" w14:textId="2B60419B" w:rsidR="007E2A79" w:rsidRDefault="00902131" w:rsidP="007E2A79">
      <w:pPr>
        <w:pStyle w:val="00000Subsection"/>
      </w:pPr>
      <w:bookmarkStart w:id="153" w:name="_Toc146006048"/>
      <w:bookmarkStart w:id="154" w:name="_Toc159593428"/>
      <w:bookmarkStart w:id="155" w:name="_Toc171910997"/>
      <w:bookmarkStart w:id="156" w:name="_Toc175377521"/>
      <w:bookmarkStart w:id="157" w:name="_Toc175470418"/>
      <w:bookmarkStart w:id="158" w:name="_Toc501716722"/>
      <w:bookmarkStart w:id="159" w:name="_Toc34655972"/>
      <w:r w:rsidRPr="00B97E4C">
        <w:t>105.09 LOAD</w:t>
      </w:r>
      <w:r w:rsidR="007E2A79" w:rsidRPr="00B97E4C">
        <w:t xml:space="preserve"> Restrictions</w:t>
      </w:r>
      <w:bookmarkEnd w:id="153"/>
      <w:bookmarkEnd w:id="154"/>
      <w:bookmarkEnd w:id="155"/>
      <w:bookmarkEnd w:id="156"/>
      <w:bookmarkEnd w:id="157"/>
      <w:bookmarkEnd w:id="158"/>
      <w:bookmarkEnd w:id="159"/>
    </w:p>
    <w:p w14:paraId="7A384FF5" w14:textId="77777777" w:rsidR="007E2A79" w:rsidRPr="00020C7B" w:rsidRDefault="007E2A79" w:rsidP="007E2A79">
      <w:pPr>
        <w:pStyle w:val="HiddenTextSpec"/>
      </w:pPr>
      <w:r w:rsidRPr="00020C7B">
        <w:t>1**************************************************************************************************************************1</w:t>
      </w:r>
    </w:p>
    <w:p w14:paraId="5D605659" w14:textId="4BA8C981" w:rsidR="007E2A79" w:rsidRDefault="007E2A79" w:rsidP="007E2A79">
      <w:pPr>
        <w:pStyle w:val="HiddenTextSpec"/>
      </w:pPr>
      <w:r>
        <w:t>BDC20S-05 dated jun 5, 2020</w:t>
      </w:r>
    </w:p>
    <w:p w14:paraId="6D41F3D0" w14:textId="77777777" w:rsidR="007E2A79" w:rsidRDefault="007E2A79" w:rsidP="007E2A79">
      <w:pPr>
        <w:pStyle w:val="HiddenTextSpec"/>
      </w:pPr>
    </w:p>
    <w:p w14:paraId="7892A970" w14:textId="77777777" w:rsidR="007E2A79" w:rsidRDefault="007E2A79" w:rsidP="007E2A79">
      <w:pPr>
        <w:pStyle w:val="HiddenTextSpec"/>
      </w:pPr>
      <w:r>
        <w:t xml:space="preserve">Complete and include the following MTV Structural Load Restriction table for all paving projects </w:t>
      </w:r>
    </w:p>
    <w:p w14:paraId="2D7B20F7" w14:textId="64E5F1ED" w:rsidR="007E2A79" w:rsidRDefault="007E2A79" w:rsidP="007E2A79">
      <w:pPr>
        <w:pStyle w:val="HiddenTextSpec"/>
      </w:pPr>
      <w:r w:rsidRPr="00466832">
        <w:t xml:space="preserve">Add </w:t>
      </w:r>
      <w:proofErr w:type="gramStart"/>
      <w:r w:rsidRPr="00466832">
        <w:t>other</w:t>
      </w:r>
      <w:proofErr w:type="gramEnd"/>
      <w:r w:rsidRPr="00466832">
        <w:t xml:space="preserve"> MTV vehicles which are identified By the industry</w:t>
      </w:r>
      <w:r w:rsidRPr="004B03E3">
        <w:t xml:space="preserve">  </w:t>
      </w:r>
    </w:p>
    <w:p w14:paraId="647EFE31" w14:textId="77777777" w:rsidR="0022667F" w:rsidRDefault="0022667F" w:rsidP="007E2A79">
      <w:pPr>
        <w:pStyle w:val="HiddenTextSpec"/>
      </w:pPr>
    </w:p>
    <w:p w14:paraId="2D6CDAFE" w14:textId="77777777" w:rsidR="007E2A79" w:rsidRDefault="007E2A79" w:rsidP="007E2A79">
      <w:pPr>
        <w:pStyle w:val="Instruction"/>
      </w:pPr>
      <w:r w:rsidRPr="0058307D">
        <w:t xml:space="preserve">THE </w:t>
      </w:r>
      <w:r w:rsidRPr="00545C8F">
        <w:t>FOLLOWING</w:t>
      </w:r>
      <w:r w:rsidRPr="0058307D">
        <w:t xml:space="preserve"> IS ADDED:</w:t>
      </w:r>
    </w:p>
    <w:p w14:paraId="441A0EC6" w14:textId="77777777" w:rsidR="007E2A79" w:rsidRDefault="007E2A79" w:rsidP="007E2A79">
      <w:pPr>
        <w:pStyle w:val="Blanklinehalf"/>
      </w:pPr>
    </w:p>
    <w:tbl>
      <w:tblPr>
        <w:tblW w:w="9738" w:type="dxa"/>
        <w:tblLook w:val="04A0" w:firstRow="1" w:lastRow="0" w:firstColumn="1" w:lastColumn="0" w:noHBand="0" w:noVBand="1"/>
      </w:tblPr>
      <w:tblGrid>
        <w:gridCol w:w="677"/>
        <w:gridCol w:w="871"/>
        <w:gridCol w:w="990"/>
        <w:gridCol w:w="1530"/>
        <w:gridCol w:w="1170"/>
        <w:gridCol w:w="1170"/>
        <w:gridCol w:w="990"/>
        <w:gridCol w:w="1170"/>
        <w:gridCol w:w="1170"/>
      </w:tblGrid>
      <w:tr w:rsidR="007E2A79" w14:paraId="72C3681A" w14:textId="77777777" w:rsidTr="00E06BEF">
        <w:trPr>
          <w:trHeight w:val="288"/>
        </w:trPr>
        <w:tc>
          <w:tcPr>
            <w:tcW w:w="9738" w:type="dxa"/>
            <w:gridSpan w:val="9"/>
            <w:tcBorders>
              <w:top w:val="double" w:sz="4" w:space="0" w:color="auto"/>
              <w:bottom w:val="single" w:sz="4" w:space="0" w:color="auto"/>
            </w:tcBorders>
            <w:vAlign w:val="center"/>
          </w:tcPr>
          <w:p w14:paraId="36B5AD3A" w14:textId="77777777" w:rsidR="007E2A79" w:rsidRDefault="007E2A79" w:rsidP="00E06BEF">
            <w:pPr>
              <w:pStyle w:val="Tabletitle"/>
            </w:pPr>
            <w:r>
              <w:t>Material Transfer Vehicles Structural Load Restriction</w:t>
            </w:r>
          </w:p>
        </w:tc>
      </w:tr>
      <w:tr w:rsidR="007E2A79" w14:paraId="07F3D2E2" w14:textId="77777777" w:rsidTr="00E06BEF">
        <w:trPr>
          <w:trHeight w:val="395"/>
        </w:trPr>
        <w:tc>
          <w:tcPr>
            <w:tcW w:w="677" w:type="dxa"/>
            <w:vMerge w:val="restart"/>
            <w:tcBorders>
              <w:top w:val="single" w:sz="4" w:space="0" w:color="auto"/>
              <w:right w:val="single" w:sz="4" w:space="0" w:color="auto"/>
            </w:tcBorders>
            <w:vAlign w:val="center"/>
          </w:tcPr>
          <w:p w14:paraId="4D7DAC13" w14:textId="77777777" w:rsidR="007E2A79" w:rsidRPr="00DB3093" w:rsidRDefault="007E2A79" w:rsidP="00E300CF">
            <w:pPr>
              <w:pStyle w:val="TableheaderCentered"/>
            </w:pPr>
            <w:r w:rsidRPr="00DB3093">
              <w:t>R</w:t>
            </w:r>
            <w:r>
              <w:t>oute</w:t>
            </w:r>
          </w:p>
        </w:tc>
        <w:tc>
          <w:tcPr>
            <w:tcW w:w="1861" w:type="dxa"/>
            <w:gridSpan w:val="2"/>
            <w:tcBorders>
              <w:top w:val="single" w:sz="4" w:space="0" w:color="auto"/>
              <w:left w:val="single" w:sz="4" w:space="0" w:color="auto"/>
              <w:bottom w:val="single" w:sz="4" w:space="0" w:color="auto"/>
              <w:right w:val="single" w:sz="4" w:space="0" w:color="auto"/>
            </w:tcBorders>
            <w:vAlign w:val="center"/>
          </w:tcPr>
          <w:p w14:paraId="693F2DD7" w14:textId="77777777" w:rsidR="007E2A79" w:rsidRDefault="007E2A79" w:rsidP="00E300CF">
            <w:pPr>
              <w:pStyle w:val="TableheaderCentered"/>
            </w:pPr>
            <w:r>
              <w:t>Bridge Structures</w:t>
            </w:r>
          </w:p>
        </w:tc>
        <w:tc>
          <w:tcPr>
            <w:tcW w:w="1530" w:type="dxa"/>
            <w:vMerge w:val="restart"/>
            <w:tcBorders>
              <w:top w:val="single" w:sz="4" w:space="0" w:color="auto"/>
              <w:left w:val="single" w:sz="4" w:space="0" w:color="auto"/>
              <w:right w:val="single" w:sz="4" w:space="0" w:color="auto"/>
            </w:tcBorders>
            <w:vAlign w:val="center"/>
          </w:tcPr>
          <w:p w14:paraId="37CE823F" w14:textId="77777777" w:rsidR="007E2A79" w:rsidRDefault="007E2A79" w:rsidP="00E300CF">
            <w:pPr>
              <w:pStyle w:val="TableheaderCentered"/>
            </w:pPr>
            <w:r>
              <w:t>Structure Name</w:t>
            </w:r>
          </w:p>
        </w:tc>
        <w:tc>
          <w:tcPr>
            <w:tcW w:w="5670" w:type="dxa"/>
            <w:gridSpan w:val="5"/>
            <w:tcBorders>
              <w:top w:val="single" w:sz="4" w:space="0" w:color="auto"/>
              <w:left w:val="single" w:sz="4" w:space="0" w:color="auto"/>
              <w:bottom w:val="single" w:sz="4" w:space="0" w:color="auto"/>
            </w:tcBorders>
            <w:vAlign w:val="center"/>
          </w:tcPr>
          <w:p w14:paraId="08678F5F" w14:textId="77777777" w:rsidR="007E2A79" w:rsidRDefault="007E2A79" w:rsidP="00E300CF">
            <w:pPr>
              <w:pStyle w:val="TableheaderCentered"/>
            </w:pPr>
            <w:r>
              <w:t>Material Transfer Vehicles</w:t>
            </w:r>
          </w:p>
        </w:tc>
      </w:tr>
      <w:tr w:rsidR="007E2A79" w:rsidRPr="00D02D16" w14:paraId="5539CB49" w14:textId="77777777" w:rsidTr="00E06BEF">
        <w:trPr>
          <w:trHeight w:val="539"/>
        </w:trPr>
        <w:tc>
          <w:tcPr>
            <w:tcW w:w="677" w:type="dxa"/>
            <w:vMerge/>
            <w:tcBorders>
              <w:right w:val="single" w:sz="4" w:space="0" w:color="auto"/>
            </w:tcBorders>
            <w:vAlign w:val="center"/>
          </w:tcPr>
          <w:p w14:paraId="2FEDD163" w14:textId="77777777" w:rsidR="007E2A79" w:rsidRDefault="007E2A79" w:rsidP="00E300CF">
            <w:pPr>
              <w:pStyle w:val="TableheaderCentered"/>
            </w:pPr>
          </w:p>
        </w:tc>
        <w:tc>
          <w:tcPr>
            <w:tcW w:w="871" w:type="dxa"/>
            <w:vMerge w:val="restart"/>
            <w:tcBorders>
              <w:top w:val="single" w:sz="4" w:space="0" w:color="auto"/>
              <w:left w:val="single" w:sz="4" w:space="0" w:color="auto"/>
              <w:right w:val="single" w:sz="4" w:space="0" w:color="auto"/>
            </w:tcBorders>
            <w:vAlign w:val="center"/>
          </w:tcPr>
          <w:p w14:paraId="5186A006" w14:textId="77777777" w:rsidR="007E2A79" w:rsidRPr="00D02D16" w:rsidRDefault="007E2A79" w:rsidP="00E300CF">
            <w:pPr>
              <w:pStyle w:val="TableheaderCentered"/>
              <w:rPr>
                <w:szCs w:val="16"/>
              </w:rPr>
            </w:pPr>
            <w:r w:rsidRPr="00D02D16">
              <w:rPr>
                <w:szCs w:val="16"/>
              </w:rPr>
              <w:t>Number</w:t>
            </w:r>
          </w:p>
        </w:tc>
        <w:tc>
          <w:tcPr>
            <w:tcW w:w="990" w:type="dxa"/>
            <w:vMerge w:val="restart"/>
            <w:tcBorders>
              <w:top w:val="single" w:sz="4" w:space="0" w:color="auto"/>
              <w:left w:val="single" w:sz="4" w:space="0" w:color="auto"/>
              <w:right w:val="single" w:sz="4" w:space="0" w:color="auto"/>
            </w:tcBorders>
            <w:vAlign w:val="center"/>
          </w:tcPr>
          <w:p w14:paraId="34B5F6F3" w14:textId="77777777" w:rsidR="007E2A79" w:rsidRPr="00D02D16" w:rsidRDefault="007E2A79" w:rsidP="00E300CF">
            <w:pPr>
              <w:pStyle w:val="TableheaderCentered"/>
              <w:rPr>
                <w:szCs w:val="16"/>
              </w:rPr>
            </w:pPr>
            <w:r w:rsidRPr="00D02D16">
              <w:rPr>
                <w:szCs w:val="16"/>
              </w:rPr>
              <w:t>Mile Post</w:t>
            </w:r>
          </w:p>
        </w:tc>
        <w:tc>
          <w:tcPr>
            <w:tcW w:w="1530" w:type="dxa"/>
            <w:vMerge/>
            <w:tcBorders>
              <w:left w:val="single" w:sz="4" w:space="0" w:color="auto"/>
              <w:right w:val="single" w:sz="4" w:space="0" w:color="auto"/>
            </w:tcBorders>
            <w:vAlign w:val="center"/>
          </w:tcPr>
          <w:p w14:paraId="43CF89EA" w14:textId="77777777" w:rsidR="007E2A79" w:rsidRDefault="007E2A79" w:rsidP="00E300CF">
            <w:pPr>
              <w:pStyle w:val="TableheaderCentered"/>
            </w:pPr>
          </w:p>
        </w:tc>
        <w:tc>
          <w:tcPr>
            <w:tcW w:w="1170" w:type="dxa"/>
            <w:tcBorders>
              <w:top w:val="single" w:sz="4" w:space="0" w:color="auto"/>
              <w:left w:val="single" w:sz="4" w:space="0" w:color="auto"/>
              <w:bottom w:val="single" w:sz="4" w:space="0" w:color="auto"/>
              <w:right w:val="single" w:sz="4" w:space="0" w:color="auto"/>
            </w:tcBorders>
            <w:vAlign w:val="center"/>
          </w:tcPr>
          <w:p w14:paraId="0BEAB459" w14:textId="77777777" w:rsidR="007E2A79" w:rsidRPr="00CE732A" w:rsidRDefault="007E2A79" w:rsidP="00E300CF">
            <w:pPr>
              <w:pStyle w:val="TableheaderCentered"/>
            </w:pPr>
            <w:r>
              <w:t xml:space="preserve">MTV SB-2500C by </w:t>
            </w:r>
            <w:proofErr w:type="spellStart"/>
            <w:r>
              <w:t>Roadteck</w:t>
            </w:r>
            <w:proofErr w:type="spellEnd"/>
          </w:p>
        </w:tc>
        <w:tc>
          <w:tcPr>
            <w:tcW w:w="1170" w:type="dxa"/>
            <w:tcBorders>
              <w:top w:val="single" w:sz="4" w:space="0" w:color="auto"/>
              <w:left w:val="single" w:sz="4" w:space="0" w:color="auto"/>
              <w:bottom w:val="single" w:sz="4" w:space="0" w:color="auto"/>
              <w:right w:val="single" w:sz="4" w:space="0" w:color="auto"/>
            </w:tcBorders>
            <w:vAlign w:val="center"/>
          </w:tcPr>
          <w:p w14:paraId="461561BF" w14:textId="77777777" w:rsidR="007E2A79" w:rsidRPr="00CE732A" w:rsidRDefault="007E2A79" w:rsidP="00E300CF">
            <w:pPr>
              <w:pStyle w:val="TableheaderCentered"/>
            </w:pPr>
            <w:r>
              <w:t xml:space="preserve">MTV MC-330 by </w:t>
            </w:r>
            <w:proofErr w:type="spellStart"/>
            <w:r>
              <w:t>Blaw</w:t>
            </w:r>
            <w:proofErr w:type="spellEnd"/>
            <w:r>
              <w:t>-Knox</w:t>
            </w:r>
          </w:p>
        </w:tc>
        <w:tc>
          <w:tcPr>
            <w:tcW w:w="990" w:type="dxa"/>
            <w:tcBorders>
              <w:top w:val="single" w:sz="4" w:space="0" w:color="auto"/>
              <w:left w:val="single" w:sz="4" w:space="0" w:color="auto"/>
              <w:bottom w:val="single" w:sz="4" w:space="0" w:color="auto"/>
              <w:right w:val="single" w:sz="4" w:space="0" w:color="auto"/>
            </w:tcBorders>
            <w:vAlign w:val="center"/>
          </w:tcPr>
          <w:p w14:paraId="3D53A4B1" w14:textId="77777777" w:rsidR="007E2A79" w:rsidRPr="00CE732A" w:rsidRDefault="007E2A79" w:rsidP="00E300CF">
            <w:pPr>
              <w:pStyle w:val="TableheaderCentered"/>
            </w:pPr>
            <w:r>
              <w:t xml:space="preserve">MTV SB-1500B by </w:t>
            </w:r>
            <w:proofErr w:type="spellStart"/>
            <w:r>
              <w:t>Roadteck</w:t>
            </w:r>
            <w:proofErr w:type="spellEnd"/>
          </w:p>
        </w:tc>
        <w:tc>
          <w:tcPr>
            <w:tcW w:w="1170" w:type="dxa"/>
            <w:tcBorders>
              <w:top w:val="single" w:sz="4" w:space="0" w:color="auto"/>
              <w:left w:val="single" w:sz="4" w:space="0" w:color="auto"/>
              <w:bottom w:val="single" w:sz="4" w:space="0" w:color="auto"/>
            </w:tcBorders>
            <w:vAlign w:val="center"/>
          </w:tcPr>
          <w:p w14:paraId="4CE1FF01" w14:textId="77777777" w:rsidR="007E2A79" w:rsidRPr="00CE732A" w:rsidRDefault="007E2A79" w:rsidP="00E300CF">
            <w:pPr>
              <w:pStyle w:val="TableheaderCentered"/>
            </w:pPr>
            <w:r>
              <w:t xml:space="preserve">MTV SB-1000B by </w:t>
            </w:r>
            <w:proofErr w:type="spellStart"/>
            <w:r>
              <w:t>Roadteck</w:t>
            </w:r>
            <w:proofErr w:type="spellEnd"/>
          </w:p>
        </w:tc>
        <w:tc>
          <w:tcPr>
            <w:tcW w:w="1170" w:type="dxa"/>
            <w:tcBorders>
              <w:top w:val="single" w:sz="4" w:space="0" w:color="auto"/>
              <w:left w:val="single" w:sz="4" w:space="0" w:color="auto"/>
              <w:bottom w:val="single" w:sz="4" w:space="0" w:color="auto"/>
            </w:tcBorders>
            <w:shd w:val="clear" w:color="auto" w:fill="D9D9D9"/>
            <w:vAlign w:val="center"/>
          </w:tcPr>
          <w:p w14:paraId="1500A800" w14:textId="77777777" w:rsidR="007E2A79" w:rsidRPr="006B3709" w:rsidRDefault="007E2A79" w:rsidP="00E06BEF">
            <w:pPr>
              <w:pStyle w:val="HiddenTextSpec"/>
              <w:rPr>
                <w:highlight w:val="yellow"/>
              </w:rPr>
            </w:pPr>
            <w:r w:rsidRPr="00466832">
              <w:rPr>
                <w:b/>
              </w:rPr>
              <w:t>ADD OTHER MTV</w:t>
            </w:r>
          </w:p>
        </w:tc>
      </w:tr>
      <w:tr w:rsidR="007E2A79" w14:paraId="68E43BBF" w14:textId="77777777" w:rsidTr="00E300CF">
        <w:trPr>
          <w:trHeight w:val="397"/>
        </w:trPr>
        <w:tc>
          <w:tcPr>
            <w:tcW w:w="677" w:type="dxa"/>
            <w:vMerge/>
            <w:tcBorders>
              <w:bottom w:val="single" w:sz="4" w:space="0" w:color="auto"/>
              <w:right w:val="single" w:sz="4" w:space="0" w:color="auto"/>
            </w:tcBorders>
            <w:vAlign w:val="center"/>
          </w:tcPr>
          <w:p w14:paraId="25388DB5" w14:textId="77777777" w:rsidR="007E2A79" w:rsidRDefault="007E2A79" w:rsidP="00E300CF">
            <w:pPr>
              <w:pStyle w:val="TableheaderCentered"/>
            </w:pPr>
          </w:p>
        </w:tc>
        <w:tc>
          <w:tcPr>
            <w:tcW w:w="871" w:type="dxa"/>
            <w:vMerge/>
            <w:tcBorders>
              <w:left w:val="single" w:sz="4" w:space="0" w:color="auto"/>
              <w:bottom w:val="single" w:sz="4" w:space="0" w:color="auto"/>
              <w:right w:val="single" w:sz="4" w:space="0" w:color="auto"/>
            </w:tcBorders>
            <w:vAlign w:val="center"/>
          </w:tcPr>
          <w:p w14:paraId="05A11899" w14:textId="77777777" w:rsidR="007E2A79" w:rsidRPr="00D02D16" w:rsidRDefault="007E2A79" w:rsidP="00E300CF">
            <w:pPr>
              <w:pStyle w:val="TableheaderCentered"/>
              <w:rPr>
                <w:szCs w:val="16"/>
              </w:rPr>
            </w:pPr>
          </w:p>
        </w:tc>
        <w:tc>
          <w:tcPr>
            <w:tcW w:w="990" w:type="dxa"/>
            <w:vMerge/>
            <w:tcBorders>
              <w:left w:val="single" w:sz="4" w:space="0" w:color="auto"/>
              <w:bottom w:val="single" w:sz="4" w:space="0" w:color="auto"/>
              <w:right w:val="single" w:sz="4" w:space="0" w:color="auto"/>
            </w:tcBorders>
            <w:vAlign w:val="center"/>
          </w:tcPr>
          <w:p w14:paraId="10394FC5" w14:textId="77777777" w:rsidR="007E2A79" w:rsidRPr="00D02D16" w:rsidRDefault="007E2A79" w:rsidP="00E300CF">
            <w:pPr>
              <w:pStyle w:val="TableheaderCentered"/>
              <w:rPr>
                <w:szCs w:val="16"/>
              </w:rPr>
            </w:pPr>
          </w:p>
        </w:tc>
        <w:tc>
          <w:tcPr>
            <w:tcW w:w="1530" w:type="dxa"/>
            <w:vMerge/>
            <w:tcBorders>
              <w:left w:val="single" w:sz="4" w:space="0" w:color="auto"/>
              <w:bottom w:val="single" w:sz="4" w:space="0" w:color="auto"/>
              <w:right w:val="single" w:sz="4" w:space="0" w:color="auto"/>
            </w:tcBorders>
            <w:vAlign w:val="center"/>
          </w:tcPr>
          <w:p w14:paraId="01B5F629" w14:textId="77777777" w:rsidR="007E2A79" w:rsidRDefault="007E2A79" w:rsidP="00E300CF">
            <w:pPr>
              <w:pStyle w:val="TableheaderCentered"/>
            </w:pPr>
          </w:p>
        </w:tc>
        <w:tc>
          <w:tcPr>
            <w:tcW w:w="1170" w:type="dxa"/>
            <w:tcBorders>
              <w:top w:val="single" w:sz="4" w:space="0" w:color="auto"/>
              <w:left w:val="single" w:sz="4" w:space="0" w:color="auto"/>
              <w:bottom w:val="single" w:sz="4" w:space="0" w:color="auto"/>
              <w:right w:val="single" w:sz="4" w:space="0" w:color="auto"/>
            </w:tcBorders>
            <w:vAlign w:val="center"/>
          </w:tcPr>
          <w:p w14:paraId="3CB14236" w14:textId="77777777" w:rsidR="007E2A79" w:rsidRPr="00E850D9" w:rsidRDefault="007E2A79" w:rsidP="00E300CF">
            <w:pPr>
              <w:pStyle w:val="TableheaderCentered"/>
            </w:pPr>
            <w:r w:rsidRPr="00E850D9">
              <w:t>Gross Weight</w:t>
            </w:r>
          </w:p>
          <w:p w14:paraId="7745D7C0" w14:textId="77777777" w:rsidR="007E2A79" w:rsidRDefault="007E2A79" w:rsidP="00E300CF">
            <w:pPr>
              <w:pStyle w:val="TableheaderCentered"/>
            </w:pPr>
            <w:r w:rsidRPr="00E850D9">
              <w:t xml:space="preserve">125,500 </w:t>
            </w:r>
            <w:proofErr w:type="spellStart"/>
            <w:r w:rsidRPr="00E850D9">
              <w:t>lbs</w:t>
            </w:r>
            <w:proofErr w:type="spellEnd"/>
          </w:p>
        </w:tc>
        <w:tc>
          <w:tcPr>
            <w:tcW w:w="1170" w:type="dxa"/>
            <w:tcBorders>
              <w:top w:val="single" w:sz="4" w:space="0" w:color="auto"/>
              <w:left w:val="single" w:sz="4" w:space="0" w:color="auto"/>
              <w:bottom w:val="single" w:sz="4" w:space="0" w:color="auto"/>
              <w:right w:val="single" w:sz="4" w:space="0" w:color="auto"/>
            </w:tcBorders>
            <w:vAlign w:val="center"/>
          </w:tcPr>
          <w:p w14:paraId="4D72D231" w14:textId="77777777" w:rsidR="007E2A79" w:rsidRDefault="007E2A79" w:rsidP="00E300CF">
            <w:pPr>
              <w:pStyle w:val="TableheaderCentered"/>
            </w:pPr>
            <w:r>
              <w:t>Gross Weight</w:t>
            </w:r>
          </w:p>
          <w:p w14:paraId="48F67BF0" w14:textId="77777777" w:rsidR="007E2A79" w:rsidRDefault="007E2A79" w:rsidP="00E300CF">
            <w:pPr>
              <w:pStyle w:val="TableheaderCentered"/>
            </w:pPr>
            <w:r>
              <w:t xml:space="preserve">114,100 </w:t>
            </w:r>
            <w:proofErr w:type="spellStart"/>
            <w:r>
              <w:t>lbs</w:t>
            </w:r>
            <w:proofErr w:type="spellEnd"/>
          </w:p>
        </w:tc>
        <w:tc>
          <w:tcPr>
            <w:tcW w:w="990" w:type="dxa"/>
            <w:tcBorders>
              <w:top w:val="single" w:sz="4" w:space="0" w:color="auto"/>
              <w:left w:val="single" w:sz="4" w:space="0" w:color="auto"/>
              <w:bottom w:val="single" w:sz="4" w:space="0" w:color="auto"/>
              <w:right w:val="single" w:sz="4" w:space="0" w:color="auto"/>
            </w:tcBorders>
            <w:vAlign w:val="center"/>
          </w:tcPr>
          <w:p w14:paraId="32FD93BC" w14:textId="77777777" w:rsidR="007E2A79" w:rsidRDefault="007E2A79" w:rsidP="00E300CF">
            <w:pPr>
              <w:pStyle w:val="TableheaderCentered"/>
            </w:pPr>
            <w:r>
              <w:t>Gross Weight</w:t>
            </w:r>
          </w:p>
          <w:p w14:paraId="45195C34" w14:textId="77777777" w:rsidR="007E2A79" w:rsidRDefault="007E2A79" w:rsidP="00E300CF">
            <w:pPr>
              <w:pStyle w:val="TableheaderCentered"/>
            </w:pPr>
            <w:r>
              <w:t xml:space="preserve">92,000 </w:t>
            </w:r>
            <w:proofErr w:type="spellStart"/>
            <w:r>
              <w:t>lbs</w:t>
            </w:r>
            <w:proofErr w:type="spellEnd"/>
          </w:p>
        </w:tc>
        <w:tc>
          <w:tcPr>
            <w:tcW w:w="1170" w:type="dxa"/>
            <w:tcBorders>
              <w:top w:val="single" w:sz="4" w:space="0" w:color="auto"/>
              <w:left w:val="single" w:sz="4" w:space="0" w:color="auto"/>
              <w:bottom w:val="single" w:sz="4" w:space="0" w:color="auto"/>
            </w:tcBorders>
            <w:vAlign w:val="center"/>
          </w:tcPr>
          <w:p w14:paraId="78F3069C" w14:textId="77777777" w:rsidR="007E2A79" w:rsidRDefault="007E2A79" w:rsidP="00E300CF">
            <w:pPr>
              <w:pStyle w:val="TableheaderCentered"/>
            </w:pPr>
            <w:r>
              <w:t>Gross Weight</w:t>
            </w:r>
          </w:p>
          <w:p w14:paraId="1E519911" w14:textId="77777777" w:rsidR="007E2A79" w:rsidRDefault="007E2A79" w:rsidP="00E300CF">
            <w:pPr>
              <w:pStyle w:val="TableheaderCentered"/>
            </w:pPr>
            <w:r>
              <w:t xml:space="preserve">74,000 </w:t>
            </w:r>
            <w:proofErr w:type="spellStart"/>
            <w:r>
              <w:t>lbs</w:t>
            </w:r>
            <w:proofErr w:type="spellEnd"/>
          </w:p>
        </w:tc>
        <w:tc>
          <w:tcPr>
            <w:tcW w:w="1170" w:type="dxa"/>
            <w:tcBorders>
              <w:top w:val="single" w:sz="4" w:space="0" w:color="auto"/>
              <w:left w:val="single" w:sz="4" w:space="0" w:color="auto"/>
              <w:bottom w:val="single" w:sz="4" w:space="0" w:color="auto"/>
            </w:tcBorders>
            <w:shd w:val="clear" w:color="auto" w:fill="D9D9D9"/>
            <w:vAlign w:val="center"/>
          </w:tcPr>
          <w:p w14:paraId="3B69E789" w14:textId="77777777" w:rsidR="007E2A79" w:rsidRPr="00E300CF" w:rsidRDefault="007E2A79" w:rsidP="00E300CF">
            <w:pPr>
              <w:pStyle w:val="TableheaderCentered"/>
            </w:pPr>
          </w:p>
        </w:tc>
      </w:tr>
      <w:tr w:rsidR="007E2A79" w14:paraId="39879E81" w14:textId="77777777" w:rsidTr="00E06BEF">
        <w:trPr>
          <w:trHeight w:val="288"/>
        </w:trPr>
        <w:tc>
          <w:tcPr>
            <w:tcW w:w="677" w:type="dxa"/>
            <w:tcBorders>
              <w:top w:val="single" w:sz="4" w:space="0" w:color="auto"/>
              <w:bottom w:val="single" w:sz="4" w:space="0" w:color="auto"/>
            </w:tcBorders>
            <w:vAlign w:val="center"/>
          </w:tcPr>
          <w:p w14:paraId="16D50B72" w14:textId="77777777" w:rsidR="007E2A79" w:rsidRDefault="007E2A79" w:rsidP="00E300CF">
            <w:pPr>
              <w:pStyle w:val="Tabletext"/>
              <w:jc w:val="center"/>
            </w:pPr>
          </w:p>
        </w:tc>
        <w:tc>
          <w:tcPr>
            <w:tcW w:w="871" w:type="dxa"/>
            <w:tcBorders>
              <w:top w:val="single" w:sz="4" w:space="0" w:color="auto"/>
              <w:bottom w:val="single" w:sz="4" w:space="0" w:color="auto"/>
            </w:tcBorders>
            <w:vAlign w:val="center"/>
          </w:tcPr>
          <w:p w14:paraId="0624CDF6" w14:textId="77777777" w:rsidR="007E2A79" w:rsidRDefault="007E2A79" w:rsidP="00E300CF">
            <w:pPr>
              <w:pStyle w:val="Tabletext"/>
              <w:jc w:val="center"/>
            </w:pPr>
          </w:p>
        </w:tc>
        <w:tc>
          <w:tcPr>
            <w:tcW w:w="990" w:type="dxa"/>
            <w:tcBorders>
              <w:top w:val="single" w:sz="4" w:space="0" w:color="auto"/>
              <w:bottom w:val="single" w:sz="4" w:space="0" w:color="auto"/>
            </w:tcBorders>
            <w:vAlign w:val="center"/>
          </w:tcPr>
          <w:p w14:paraId="4CFE1D06" w14:textId="77777777" w:rsidR="007E2A79" w:rsidRDefault="007E2A79" w:rsidP="00E300CF">
            <w:pPr>
              <w:pStyle w:val="Tabletext"/>
              <w:jc w:val="center"/>
            </w:pPr>
          </w:p>
        </w:tc>
        <w:tc>
          <w:tcPr>
            <w:tcW w:w="1530" w:type="dxa"/>
            <w:tcBorders>
              <w:top w:val="single" w:sz="4" w:space="0" w:color="auto"/>
              <w:bottom w:val="single" w:sz="4" w:space="0" w:color="auto"/>
              <w:right w:val="single" w:sz="4" w:space="0" w:color="auto"/>
            </w:tcBorders>
            <w:vAlign w:val="center"/>
          </w:tcPr>
          <w:p w14:paraId="4BAC5408" w14:textId="77777777" w:rsidR="007E2A79" w:rsidRDefault="007E2A79" w:rsidP="00E300CF">
            <w:pPr>
              <w:pStyle w:val="Tabletext"/>
              <w:jc w:val="center"/>
            </w:pPr>
          </w:p>
        </w:tc>
        <w:tc>
          <w:tcPr>
            <w:tcW w:w="5670" w:type="dxa"/>
            <w:gridSpan w:val="5"/>
            <w:tcBorders>
              <w:top w:val="single" w:sz="4" w:space="0" w:color="auto"/>
              <w:left w:val="single" w:sz="4" w:space="0" w:color="auto"/>
              <w:bottom w:val="single" w:sz="4" w:space="0" w:color="auto"/>
            </w:tcBorders>
            <w:shd w:val="clear" w:color="auto" w:fill="E7E6E6"/>
            <w:vAlign w:val="center"/>
          </w:tcPr>
          <w:p w14:paraId="582C60BA" w14:textId="77777777" w:rsidR="007E2A79" w:rsidRPr="006B1FE5" w:rsidRDefault="007E2A79" w:rsidP="00E06BEF">
            <w:pPr>
              <w:pStyle w:val="HiddenTextSpec"/>
              <w:rPr>
                <w:b/>
              </w:rPr>
            </w:pPr>
            <w:r w:rsidRPr="00466832">
              <w:rPr>
                <w:b/>
              </w:rPr>
              <w:t>Allowed, Allowed with Speed Limit or Not Allowed</w:t>
            </w:r>
          </w:p>
        </w:tc>
      </w:tr>
      <w:tr w:rsidR="007E2A79" w14:paraId="3ADB8652" w14:textId="77777777" w:rsidTr="00E300CF">
        <w:trPr>
          <w:trHeight w:val="288"/>
        </w:trPr>
        <w:tc>
          <w:tcPr>
            <w:tcW w:w="677" w:type="dxa"/>
            <w:tcBorders>
              <w:top w:val="single" w:sz="4" w:space="0" w:color="auto"/>
              <w:bottom w:val="double" w:sz="4" w:space="0" w:color="auto"/>
              <w:right w:val="single" w:sz="4" w:space="0" w:color="auto"/>
            </w:tcBorders>
            <w:vAlign w:val="center"/>
          </w:tcPr>
          <w:p w14:paraId="22D89A06" w14:textId="77777777" w:rsidR="007E2A79" w:rsidRDefault="007E2A79" w:rsidP="00E300CF">
            <w:pPr>
              <w:pStyle w:val="Tabletext"/>
              <w:jc w:val="center"/>
            </w:pPr>
          </w:p>
        </w:tc>
        <w:tc>
          <w:tcPr>
            <w:tcW w:w="871" w:type="dxa"/>
            <w:tcBorders>
              <w:top w:val="single" w:sz="4" w:space="0" w:color="auto"/>
              <w:left w:val="single" w:sz="4" w:space="0" w:color="auto"/>
              <w:bottom w:val="double" w:sz="4" w:space="0" w:color="auto"/>
              <w:right w:val="single" w:sz="4" w:space="0" w:color="auto"/>
            </w:tcBorders>
            <w:vAlign w:val="center"/>
          </w:tcPr>
          <w:p w14:paraId="6A99A5E1" w14:textId="77777777" w:rsidR="007E2A79" w:rsidRDefault="007E2A79" w:rsidP="00E300CF">
            <w:pPr>
              <w:pStyle w:val="Tabletext"/>
              <w:jc w:val="center"/>
            </w:pPr>
          </w:p>
        </w:tc>
        <w:tc>
          <w:tcPr>
            <w:tcW w:w="990" w:type="dxa"/>
            <w:tcBorders>
              <w:top w:val="single" w:sz="4" w:space="0" w:color="auto"/>
              <w:left w:val="single" w:sz="4" w:space="0" w:color="auto"/>
              <w:bottom w:val="double" w:sz="4" w:space="0" w:color="auto"/>
              <w:right w:val="single" w:sz="4" w:space="0" w:color="auto"/>
            </w:tcBorders>
            <w:vAlign w:val="center"/>
          </w:tcPr>
          <w:p w14:paraId="237D9071" w14:textId="77777777" w:rsidR="007E2A79" w:rsidRDefault="007E2A79" w:rsidP="00E300CF">
            <w:pPr>
              <w:pStyle w:val="Tabletext"/>
              <w:jc w:val="center"/>
            </w:pPr>
          </w:p>
        </w:tc>
        <w:tc>
          <w:tcPr>
            <w:tcW w:w="1530" w:type="dxa"/>
            <w:tcBorders>
              <w:top w:val="single" w:sz="4" w:space="0" w:color="auto"/>
              <w:left w:val="single" w:sz="4" w:space="0" w:color="auto"/>
              <w:bottom w:val="double" w:sz="4" w:space="0" w:color="auto"/>
              <w:right w:val="single" w:sz="4" w:space="0" w:color="auto"/>
            </w:tcBorders>
            <w:vAlign w:val="center"/>
          </w:tcPr>
          <w:p w14:paraId="231B0184" w14:textId="77777777" w:rsidR="007E2A79" w:rsidRDefault="007E2A79" w:rsidP="00E300CF">
            <w:pPr>
              <w:pStyle w:val="Tabletext"/>
              <w:jc w:val="center"/>
            </w:pPr>
          </w:p>
        </w:tc>
        <w:tc>
          <w:tcPr>
            <w:tcW w:w="1170" w:type="dxa"/>
            <w:tcBorders>
              <w:top w:val="single" w:sz="4" w:space="0" w:color="auto"/>
              <w:left w:val="single" w:sz="4" w:space="0" w:color="auto"/>
              <w:bottom w:val="double" w:sz="4" w:space="0" w:color="auto"/>
              <w:right w:val="single" w:sz="4" w:space="0" w:color="auto"/>
            </w:tcBorders>
            <w:shd w:val="clear" w:color="auto" w:fill="E7E6E6"/>
            <w:vAlign w:val="center"/>
          </w:tcPr>
          <w:p w14:paraId="5E15DCD9" w14:textId="77777777" w:rsidR="007E2A79" w:rsidRPr="00E300CF" w:rsidRDefault="007E2A79" w:rsidP="00E300CF">
            <w:pPr>
              <w:pStyle w:val="Tabletext"/>
              <w:rPr>
                <w:b/>
                <w:bCs/>
              </w:rPr>
            </w:pPr>
          </w:p>
        </w:tc>
        <w:tc>
          <w:tcPr>
            <w:tcW w:w="1170" w:type="dxa"/>
            <w:tcBorders>
              <w:top w:val="single" w:sz="4" w:space="0" w:color="auto"/>
              <w:left w:val="single" w:sz="4" w:space="0" w:color="auto"/>
              <w:bottom w:val="double" w:sz="4" w:space="0" w:color="auto"/>
              <w:right w:val="single" w:sz="4" w:space="0" w:color="auto"/>
            </w:tcBorders>
            <w:shd w:val="clear" w:color="auto" w:fill="E7E6E6"/>
            <w:vAlign w:val="center"/>
          </w:tcPr>
          <w:p w14:paraId="07C65E02" w14:textId="77777777" w:rsidR="007E2A79" w:rsidRPr="00E300CF" w:rsidRDefault="007E2A79" w:rsidP="00E300CF">
            <w:pPr>
              <w:pStyle w:val="Tabletext"/>
              <w:rPr>
                <w:b/>
                <w:bCs/>
              </w:rPr>
            </w:pPr>
          </w:p>
        </w:tc>
        <w:tc>
          <w:tcPr>
            <w:tcW w:w="990" w:type="dxa"/>
            <w:tcBorders>
              <w:top w:val="single" w:sz="4" w:space="0" w:color="auto"/>
              <w:left w:val="single" w:sz="4" w:space="0" w:color="auto"/>
              <w:bottom w:val="double" w:sz="4" w:space="0" w:color="auto"/>
              <w:right w:val="single" w:sz="4" w:space="0" w:color="auto"/>
            </w:tcBorders>
            <w:shd w:val="clear" w:color="auto" w:fill="E7E6E6"/>
            <w:vAlign w:val="center"/>
          </w:tcPr>
          <w:p w14:paraId="601118CA" w14:textId="77777777" w:rsidR="007E2A79" w:rsidRPr="00E300CF" w:rsidRDefault="007E2A79" w:rsidP="00E300CF">
            <w:pPr>
              <w:pStyle w:val="Tabletext"/>
              <w:rPr>
                <w:b/>
                <w:bCs/>
              </w:rPr>
            </w:pPr>
          </w:p>
        </w:tc>
        <w:tc>
          <w:tcPr>
            <w:tcW w:w="1170" w:type="dxa"/>
            <w:tcBorders>
              <w:top w:val="single" w:sz="4" w:space="0" w:color="auto"/>
              <w:left w:val="single" w:sz="4" w:space="0" w:color="auto"/>
              <w:bottom w:val="double" w:sz="4" w:space="0" w:color="auto"/>
              <w:right w:val="single" w:sz="4" w:space="0" w:color="auto"/>
            </w:tcBorders>
            <w:shd w:val="clear" w:color="auto" w:fill="E7E6E6"/>
            <w:vAlign w:val="center"/>
          </w:tcPr>
          <w:p w14:paraId="0AF0E1B7" w14:textId="77777777" w:rsidR="007E2A79" w:rsidRPr="00E300CF" w:rsidRDefault="007E2A79" w:rsidP="00E300CF">
            <w:pPr>
              <w:pStyle w:val="Tabletext"/>
              <w:rPr>
                <w:b/>
                <w:bCs/>
              </w:rPr>
            </w:pPr>
          </w:p>
        </w:tc>
        <w:tc>
          <w:tcPr>
            <w:tcW w:w="1170" w:type="dxa"/>
            <w:tcBorders>
              <w:top w:val="single" w:sz="4" w:space="0" w:color="auto"/>
              <w:left w:val="single" w:sz="4" w:space="0" w:color="auto"/>
              <w:bottom w:val="double" w:sz="4" w:space="0" w:color="auto"/>
            </w:tcBorders>
            <w:shd w:val="clear" w:color="auto" w:fill="E7E6E6"/>
            <w:vAlign w:val="center"/>
          </w:tcPr>
          <w:p w14:paraId="560FE546" w14:textId="77777777" w:rsidR="007E2A79" w:rsidRPr="00E300CF" w:rsidRDefault="007E2A79" w:rsidP="00E300CF">
            <w:pPr>
              <w:pStyle w:val="Tabletext"/>
              <w:jc w:val="center"/>
              <w:rPr>
                <w:b/>
                <w:bCs/>
              </w:rPr>
            </w:pPr>
          </w:p>
        </w:tc>
      </w:tr>
    </w:tbl>
    <w:p w14:paraId="409EAA0C" w14:textId="77777777" w:rsidR="007E2A79" w:rsidRDefault="007E2A79" w:rsidP="007E2A79">
      <w:pPr>
        <w:pStyle w:val="HiddenTextSpec"/>
      </w:pPr>
      <w:r w:rsidRPr="00020C7B">
        <w:t>1**************************************************************************************************************************1</w:t>
      </w:r>
    </w:p>
    <w:p w14:paraId="2D14BCCE" w14:textId="77777777" w:rsidR="00BC1CD9" w:rsidRDefault="00BC1CD9" w:rsidP="007E2A79">
      <w:pPr>
        <w:pStyle w:val="HiddenTextSpec"/>
      </w:pPr>
    </w:p>
    <w:p w14:paraId="6943755A" w14:textId="77777777" w:rsidR="00555483" w:rsidRDefault="00555483" w:rsidP="00555483">
      <w:pPr>
        <w:pStyle w:val="HiddenTextSpec"/>
      </w:pPr>
      <w:r>
        <w:t>1**************************************************************************************************************************1</w:t>
      </w:r>
    </w:p>
    <w:p w14:paraId="5BF9F401" w14:textId="0F3406FC" w:rsidR="00555483" w:rsidRPr="0010200C" w:rsidRDefault="00555483" w:rsidP="00555483">
      <w:pPr>
        <w:pStyle w:val="HiddenTextSpec"/>
      </w:pPr>
      <w:r w:rsidRPr="0010200C">
        <w:t>BDC2</w:t>
      </w:r>
      <w:r>
        <w:t>3</w:t>
      </w:r>
      <w:r w:rsidRPr="0010200C">
        <w:t>S-</w:t>
      </w:r>
      <w:r>
        <w:t>11</w:t>
      </w:r>
      <w:r w:rsidRPr="0010200C">
        <w:t xml:space="preserve"> dated </w:t>
      </w:r>
      <w:r>
        <w:t>aug 17</w:t>
      </w:r>
      <w:r w:rsidRPr="0010200C">
        <w:t>, 202</w:t>
      </w:r>
      <w:r>
        <w:t>3</w:t>
      </w:r>
    </w:p>
    <w:p w14:paraId="6FB64CF2" w14:textId="77777777" w:rsidR="00555483" w:rsidRDefault="00555483" w:rsidP="007E2A79">
      <w:pPr>
        <w:pStyle w:val="HiddenTextSpec"/>
      </w:pPr>
    </w:p>
    <w:p w14:paraId="08BF85F2" w14:textId="77777777" w:rsidR="00555483" w:rsidRPr="008876AF" w:rsidRDefault="00555483" w:rsidP="00BC1CD9">
      <w:pPr>
        <w:pStyle w:val="Instruction"/>
      </w:pPr>
      <w:r w:rsidRPr="008876AF">
        <w:t>THE FOLLOWING SUBSECTION IS ADDED:</w:t>
      </w:r>
    </w:p>
    <w:p w14:paraId="40A6E469" w14:textId="77777777" w:rsidR="00555483" w:rsidRDefault="00555483" w:rsidP="00BC1CD9">
      <w:pPr>
        <w:pStyle w:val="00000Subsection"/>
      </w:pPr>
      <w:r w:rsidRPr="008876AF">
        <w:t xml:space="preserve">105.11 Construction Layout </w:t>
      </w:r>
    </w:p>
    <w:p w14:paraId="21D6BE97" w14:textId="77777777" w:rsidR="00173872" w:rsidRDefault="00173872" w:rsidP="00173872">
      <w:pPr>
        <w:pStyle w:val="HiddenTextSpec"/>
      </w:pPr>
      <w:r w:rsidRPr="00726F93">
        <w:t>2**************************************************************************************2</w:t>
      </w:r>
    </w:p>
    <w:p w14:paraId="612ED117" w14:textId="5DD14C36" w:rsidR="00173872" w:rsidRDefault="00173872" w:rsidP="00173872">
      <w:pPr>
        <w:pStyle w:val="HiddenTextSpec"/>
      </w:pPr>
      <w:r w:rsidRPr="0010200C">
        <w:t>BDC2</w:t>
      </w:r>
      <w:r>
        <w:t>4</w:t>
      </w:r>
      <w:r w:rsidRPr="0010200C">
        <w:t>S-</w:t>
      </w:r>
      <w:r>
        <w:t>04</w:t>
      </w:r>
      <w:r w:rsidRPr="0010200C">
        <w:t xml:space="preserve"> dated </w:t>
      </w:r>
      <w:r>
        <w:t>apr 18</w:t>
      </w:r>
      <w:r w:rsidRPr="0010200C">
        <w:t>, 202</w:t>
      </w:r>
      <w:r>
        <w:t>4</w:t>
      </w:r>
    </w:p>
    <w:p w14:paraId="01E78A7A" w14:textId="77777777" w:rsidR="00CF52E9" w:rsidRPr="0010200C" w:rsidRDefault="00CF52E9" w:rsidP="00173872">
      <w:pPr>
        <w:pStyle w:val="HiddenTextSpec"/>
      </w:pPr>
    </w:p>
    <w:p w14:paraId="6531F36A" w14:textId="77777777" w:rsidR="00CF52E9" w:rsidRPr="00850446" w:rsidRDefault="00CF52E9" w:rsidP="00CF52E9">
      <w:pPr>
        <w:pStyle w:val="Instruction"/>
        <w:rPr>
          <w:caps w:val="0"/>
        </w:rPr>
      </w:pPr>
      <w:r w:rsidRPr="00850446">
        <w:t>The Last sentence of the first paragraph is changed to:</w:t>
      </w:r>
    </w:p>
    <w:p w14:paraId="48541421" w14:textId="1EEF8771" w:rsidR="00CF52E9" w:rsidRPr="00A261EC" w:rsidRDefault="00CF52E9" w:rsidP="00CF52E9">
      <w:pPr>
        <w:pStyle w:val="Paragraph"/>
      </w:pPr>
      <w:r w:rsidRPr="00A261EC">
        <w:t xml:space="preserve">Perform a site investigation within the Project Limits to locate existing ROW markers, property markers, survey control markers, and monuments.  Before beginning construction operations, protect ROW markers, property markers, survey control markers, and monuments from disturbance and destruction.  Notify the RE of the location of property markers and monuments that are in danger of being removed or disturbed and </w:t>
      </w:r>
      <w:proofErr w:type="gramStart"/>
      <w:r w:rsidRPr="00A261EC">
        <w:t>tie</w:t>
      </w:r>
      <w:proofErr w:type="gramEnd"/>
      <w:r w:rsidRPr="00A261EC">
        <w:t xml:space="preserve"> to fixed points or locate from established contract control.  Do not remove or disturb existing ROW markers, property markers, survey control markers, and monuments until obtaining RE approval.  Record and provide a report of the findings of the site investigation to the RE.</w:t>
      </w:r>
    </w:p>
    <w:p w14:paraId="66A58CEE" w14:textId="77777777" w:rsidR="00173872" w:rsidRDefault="00173872" w:rsidP="00173872">
      <w:pPr>
        <w:pStyle w:val="HiddenTextSpec"/>
      </w:pPr>
      <w:r w:rsidRPr="00726F93">
        <w:t>2**************************************************************************************2</w:t>
      </w:r>
    </w:p>
    <w:p w14:paraId="4A3D6121" w14:textId="5ACCE1D9" w:rsidR="00555483" w:rsidRPr="008876AF" w:rsidRDefault="00555483" w:rsidP="00BC1CD9">
      <w:pPr>
        <w:pStyle w:val="Paragraph"/>
      </w:pPr>
      <w:r w:rsidRPr="008876AF">
        <w:t xml:space="preserve">Before removing a monument that is not owned by the Department, notify the agency to which the monument belongs of the need to remove the monument. </w:t>
      </w:r>
      <w:r w:rsidR="004B5871">
        <w:t xml:space="preserve"> </w:t>
      </w:r>
      <w:r w:rsidRPr="008876AF">
        <w:t xml:space="preserve">Provide the RE with copies of correspondence with the agency, as well as the agency’s written requirements or guidelines for setting monuments. </w:t>
      </w:r>
    </w:p>
    <w:p w14:paraId="2FC40E86" w14:textId="77777777" w:rsidR="00555483" w:rsidRPr="008876AF" w:rsidRDefault="00555483" w:rsidP="00BC1CD9">
      <w:pPr>
        <w:pStyle w:val="Paragraph"/>
      </w:pPr>
      <w:r w:rsidRPr="008876AF">
        <w:t>If a monument or marker is disturbed or removed without RE approval, the Contractor is responsible for reimbursing the Department for the cost to replace the monument.</w:t>
      </w:r>
    </w:p>
    <w:p w14:paraId="0F6DF4DD" w14:textId="168190EB" w:rsidR="00555483" w:rsidRPr="008876AF" w:rsidRDefault="00555483" w:rsidP="00BC1CD9">
      <w:pPr>
        <w:pStyle w:val="Paragraph"/>
      </w:pPr>
      <w:r w:rsidRPr="008876AF">
        <w:t xml:space="preserve">Perform layout for the construction of the Contract using the control points and data shown on the Plans. </w:t>
      </w:r>
      <w:r w:rsidR="004B5871">
        <w:t xml:space="preserve"> </w:t>
      </w:r>
      <w:r w:rsidRPr="008876AF">
        <w:t xml:space="preserve">Perform layout under the direct supervision of a licensed land surveyor. </w:t>
      </w:r>
      <w:r w:rsidR="004B5871">
        <w:t xml:space="preserve"> </w:t>
      </w:r>
      <w:r w:rsidRPr="008876AF">
        <w:t xml:space="preserve">Preserve control points throughout the duration of the Project. </w:t>
      </w:r>
      <w:r w:rsidR="004B5871">
        <w:t xml:space="preserve"> </w:t>
      </w:r>
      <w:r w:rsidRPr="008876AF">
        <w:t>Reset control points that are damaged, lost, displaced, or removed.</w:t>
      </w:r>
    </w:p>
    <w:p w14:paraId="08576F05" w14:textId="1A5C1D77" w:rsidR="00555483" w:rsidRPr="008876AF" w:rsidRDefault="00555483" w:rsidP="00BC1CD9">
      <w:pPr>
        <w:pStyle w:val="Paragraph"/>
      </w:pPr>
      <w:r w:rsidRPr="008876AF">
        <w:t xml:space="preserve">Before beginning construction operations, verify the vertical and horizontal controls provided in the Plans using, at a minimum, third-order, Class I accuracy procedural standards and equipment. </w:t>
      </w:r>
      <w:r w:rsidR="004B5871">
        <w:t xml:space="preserve"> </w:t>
      </w:r>
      <w:r w:rsidRPr="008876AF">
        <w:t xml:space="preserve">Notify the RE in writing of discrepancies or errors and obtain resolution before proceeding with the work. </w:t>
      </w:r>
      <w:r w:rsidR="004B5871">
        <w:t xml:space="preserve"> </w:t>
      </w:r>
      <w:r w:rsidRPr="008876AF">
        <w:t xml:space="preserve">Upon request, provide the RE with survey notes and calculations related to the field control verification. </w:t>
      </w:r>
    </w:p>
    <w:p w14:paraId="1D4AD727" w14:textId="2B528F24" w:rsidR="00555483" w:rsidRPr="008876AF" w:rsidRDefault="00555483" w:rsidP="00BC1CD9">
      <w:pPr>
        <w:pStyle w:val="Paragraph"/>
      </w:pPr>
      <w:r w:rsidRPr="008876AF">
        <w:t xml:space="preserve">Before beginning construction operations, establish lines for ROW, easement, and other restrictions, such as boundaries for environmentally sensitive areas to define the limits of construction and temporary operations. </w:t>
      </w:r>
      <w:r w:rsidR="00696E07">
        <w:t xml:space="preserve"> </w:t>
      </w:r>
      <w:r w:rsidRPr="008876AF">
        <w:t xml:space="preserve">Establish limits of tree protection and other vegetation to be preserved. </w:t>
      </w:r>
      <w:r w:rsidR="004B5871">
        <w:t xml:space="preserve"> </w:t>
      </w:r>
      <w:r w:rsidRPr="008876AF">
        <w:t xml:space="preserve">Do not encroach on private property, except as allowed by easements. </w:t>
      </w:r>
      <w:r w:rsidR="004B5871">
        <w:t xml:space="preserve"> </w:t>
      </w:r>
      <w:r w:rsidRPr="008876AF">
        <w:t xml:space="preserve">Document existing site conditions, including vegetation, in areas to be used for excavation, temporary construction, storage, parking, movement of equipment, field office, etc. which will have to be later restored to pre-existing conditions. </w:t>
      </w:r>
      <w:r w:rsidR="004B5871">
        <w:t xml:space="preserve"> </w:t>
      </w:r>
      <w:r w:rsidRPr="008876AF">
        <w:t xml:space="preserve">Provide documentation, including photographs, to </w:t>
      </w:r>
      <w:proofErr w:type="gramStart"/>
      <w:r w:rsidRPr="008876AF">
        <w:t>the RE</w:t>
      </w:r>
      <w:proofErr w:type="gramEnd"/>
      <w:r w:rsidRPr="008876AF">
        <w:t xml:space="preserve">. </w:t>
      </w:r>
    </w:p>
    <w:p w14:paraId="5B2CBFD1" w14:textId="3A581079" w:rsidR="00555483" w:rsidRPr="008876AF" w:rsidRDefault="00555483" w:rsidP="00BC1CD9">
      <w:pPr>
        <w:pStyle w:val="Paragraph"/>
      </w:pPr>
      <w:r w:rsidRPr="008876AF">
        <w:lastRenderedPageBreak/>
        <w:t xml:space="preserve">Provide the Utilities with the layout needed to install relocated utility facilities and coordinate the Work. </w:t>
      </w:r>
      <w:r w:rsidR="004B5871">
        <w:t xml:space="preserve"> </w:t>
      </w:r>
      <w:r w:rsidRPr="008876AF">
        <w:t xml:space="preserve">Ensure that relocated facilities do not conflict with proposed construction, including High Voltage Proximity Act conflicts. </w:t>
      </w:r>
    </w:p>
    <w:p w14:paraId="5EC7AE28" w14:textId="7BCD8959" w:rsidR="00555483" w:rsidRPr="008876AF" w:rsidRDefault="00555483" w:rsidP="00BC1CD9">
      <w:pPr>
        <w:pStyle w:val="Paragraph"/>
      </w:pPr>
      <w:r w:rsidRPr="008876AF">
        <w:t>Establish the exact location of the Work from the control points.</w:t>
      </w:r>
      <w:r w:rsidR="004B5871">
        <w:t xml:space="preserve"> </w:t>
      </w:r>
      <w:r w:rsidRPr="008876AF">
        <w:t xml:space="preserve"> Reference the Work to baselines that are established from the control points. </w:t>
      </w:r>
      <w:r w:rsidR="004B5871">
        <w:t xml:space="preserve"> </w:t>
      </w:r>
      <w:r w:rsidRPr="008876AF">
        <w:t>Maintain baselines until Completion.</w:t>
      </w:r>
    </w:p>
    <w:p w14:paraId="2D7130B0" w14:textId="20CB009F" w:rsidR="00555483" w:rsidRPr="008876AF" w:rsidRDefault="00555483" w:rsidP="00BC1CD9">
      <w:pPr>
        <w:pStyle w:val="Paragraph"/>
      </w:pPr>
      <w:r w:rsidRPr="008876AF">
        <w:t xml:space="preserve">Provide and maintain offset baseline stakes for roadways, ramps, jughandles, and turnarounds outside the limits of grading and construction. </w:t>
      </w:r>
      <w:r w:rsidR="004B5871">
        <w:t xml:space="preserve"> </w:t>
      </w:r>
      <w:r w:rsidRPr="008876AF">
        <w:t xml:space="preserve">Set offset stakes at a maximum interval spacing of 50 feet. </w:t>
      </w:r>
      <w:r w:rsidR="004B5871">
        <w:t xml:space="preserve"> </w:t>
      </w:r>
      <w:r w:rsidRPr="008876AF">
        <w:t xml:space="preserve">Where baselines have a radius of less than 475 feet, provide offset stakes at a maximum interval spacing of 25 feet. </w:t>
      </w:r>
      <w:r w:rsidR="004B5871">
        <w:t xml:space="preserve"> </w:t>
      </w:r>
      <w:r w:rsidRPr="008876AF">
        <w:t xml:space="preserve">Identify and mark each stake to show the offset distance from the baseline and provide grade sheets to the RE showing the cut or fill to the finished profile lines with reference to the offset stakes. </w:t>
      </w:r>
      <w:r w:rsidR="004B5871">
        <w:t xml:space="preserve"> </w:t>
      </w:r>
      <w:r w:rsidRPr="008876AF">
        <w:t>Provide grade sheets for construction of subbase that include calculations to establish the typical cross section from the profile grade stake.</w:t>
      </w:r>
      <w:r w:rsidR="004B5871">
        <w:t xml:space="preserve"> </w:t>
      </w:r>
      <w:r w:rsidRPr="008876AF">
        <w:t xml:space="preserve"> Provide adequate and accurate offset lines during construction that requires occupation of the baseline points by construction operations.</w:t>
      </w:r>
      <w:r w:rsidR="004B5871">
        <w:t xml:space="preserve"> </w:t>
      </w:r>
      <w:r w:rsidRPr="008876AF">
        <w:t xml:space="preserve"> Provide the RE with assistance as requested for verification of lines, grades, boundaries, dimensions, and elevations. </w:t>
      </w:r>
    </w:p>
    <w:p w14:paraId="6A65A8F3" w14:textId="4581698E" w:rsidR="00555483" w:rsidRPr="008876AF" w:rsidRDefault="00555483" w:rsidP="00BC1CD9">
      <w:pPr>
        <w:pStyle w:val="Paragraph"/>
      </w:pPr>
      <w:r w:rsidRPr="008876AF">
        <w:t>Construct the Work to the dimensions and tolerances noted within the Contract.</w:t>
      </w:r>
      <w:r w:rsidR="004B5871">
        <w:t xml:space="preserve"> </w:t>
      </w:r>
      <w:r w:rsidRPr="008876AF">
        <w:t xml:space="preserve"> Except where otherwise noted, construct subbase, base courses, pavements, and structures to within 1/4 inch of the elevations, stations and offsets noted in the Contract.</w:t>
      </w:r>
      <w:r w:rsidR="004B5871">
        <w:t xml:space="preserve"> </w:t>
      </w:r>
      <w:r w:rsidRPr="008876AF">
        <w:t xml:space="preserve"> If work does not conform to the tolerances allowed, the Department may consider the work to not be in conformance with the work as specified in </w:t>
      </w:r>
      <w:r w:rsidRPr="004B5871">
        <w:t>105.03</w:t>
      </w:r>
      <w:r w:rsidRPr="008876AF">
        <w:t>.</w:t>
      </w:r>
    </w:p>
    <w:p w14:paraId="590F6A63" w14:textId="321B9EB5" w:rsidR="00555483" w:rsidRPr="008876AF" w:rsidRDefault="00555483" w:rsidP="00BC1CD9">
      <w:pPr>
        <w:pStyle w:val="Paragraph"/>
      </w:pPr>
      <w:r w:rsidRPr="008876AF">
        <w:t xml:space="preserve">For each bridge and sign structure within the Project Limits, provide the RE as-built measurements of the </w:t>
      </w:r>
      <w:r>
        <w:t xml:space="preserve">minimum </w:t>
      </w:r>
      <w:r w:rsidRPr="008876AF">
        <w:t xml:space="preserve">vertical </w:t>
      </w:r>
      <w:proofErr w:type="spellStart"/>
      <w:r>
        <w:t>underclearance</w:t>
      </w:r>
      <w:proofErr w:type="spellEnd"/>
      <w:r w:rsidRPr="008876AF">
        <w:t xml:space="preserve"> at each lane line, shoulder line, curb line</w:t>
      </w:r>
      <w:r>
        <w:t>,</w:t>
      </w:r>
      <w:r w:rsidRPr="008876AF">
        <w:t xml:space="preserve"> and edge of pavement line under a structure to the nearest </w:t>
      </w:r>
      <w:r>
        <w:t>hundredth of a foot</w:t>
      </w:r>
      <w:r w:rsidRPr="008876AF">
        <w:t xml:space="preserve">. For each bridge structure, provide vertical </w:t>
      </w:r>
      <w:proofErr w:type="spellStart"/>
      <w:r>
        <w:t>underclearance</w:t>
      </w:r>
      <w:proofErr w:type="spellEnd"/>
      <w:r w:rsidRPr="008876AF">
        <w:t xml:space="preserve"> measurements at each fascia beam</w:t>
      </w:r>
      <w:r>
        <w:t xml:space="preserve"> and the portions of the structure that govern the minimum vertical </w:t>
      </w:r>
      <w:proofErr w:type="spellStart"/>
      <w:r>
        <w:t>underclearance</w:t>
      </w:r>
      <w:proofErr w:type="spellEnd"/>
      <w:r w:rsidRPr="008876AF">
        <w:t xml:space="preserve">. </w:t>
      </w:r>
      <w:r w:rsidR="004B5871">
        <w:t xml:space="preserve"> </w:t>
      </w:r>
      <w:r>
        <w:t xml:space="preserve">Provide minimum vertical </w:t>
      </w:r>
      <w:proofErr w:type="spellStart"/>
      <w:r>
        <w:t>underclearance</w:t>
      </w:r>
      <w:proofErr w:type="spellEnd"/>
      <w:r>
        <w:t xml:space="preserve"> measurements prior to the completion of each stage of construction. </w:t>
      </w:r>
      <w:r w:rsidR="004B5871">
        <w:t xml:space="preserve"> </w:t>
      </w:r>
      <w:r>
        <w:t>Notify the RE in writing of any discrepancies, errors, or deviations from plan dimensions and clearances prior to opening any bridge or structure or any portion thereof to traffic.</w:t>
      </w:r>
    </w:p>
    <w:p w14:paraId="3F713853" w14:textId="6F56AC71" w:rsidR="00555483" w:rsidRPr="008876AF" w:rsidRDefault="00555483" w:rsidP="00BC1CD9">
      <w:pPr>
        <w:pStyle w:val="Paragraph"/>
      </w:pPr>
      <w:r w:rsidRPr="008876AF">
        <w:t xml:space="preserve">Upon request, provide the RE with survey notes and calculations related to the alignment and horizontal and vertical control, and field notes to document the ROW, including easements and monument locations. </w:t>
      </w:r>
      <w:r w:rsidR="004B5871">
        <w:t xml:space="preserve"> </w:t>
      </w:r>
      <w:r w:rsidRPr="008876AF">
        <w:t xml:space="preserve">Maintain survey notes in a bound field notebook in a professional manner. </w:t>
      </w:r>
    </w:p>
    <w:p w14:paraId="758A9241" w14:textId="7C51F2CB" w:rsidR="00555483" w:rsidRPr="008876AF" w:rsidRDefault="00555483" w:rsidP="00BC1CD9">
      <w:pPr>
        <w:pStyle w:val="Paragraph"/>
      </w:pPr>
      <w:r w:rsidRPr="008876AF">
        <w:t>The Department will not make payment for survey, stakeout, and layout.</w:t>
      </w:r>
      <w:r w:rsidR="004B5871">
        <w:t xml:space="preserve"> </w:t>
      </w:r>
      <w:r w:rsidRPr="008876AF">
        <w:t xml:space="preserve"> The cost is to be distributed across the various items of work and to be included in extra work as may be added to the Contract. </w:t>
      </w:r>
    </w:p>
    <w:p w14:paraId="3A87B1D4" w14:textId="6019BA1A" w:rsidR="00555483" w:rsidRDefault="00555483" w:rsidP="00555483">
      <w:pPr>
        <w:pStyle w:val="Paragraph"/>
      </w:pPr>
      <w:r w:rsidRPr="008876AF">
        <w:t>If the Department discovers survey errors, including errors that should have been detected during verification of controls provided in the plans, the Department will deduct the costs of checking and correcting these errors from any money due to the Contractor.</w:t>
      </w:r>
    </w:p>
    <w:p w14:paraId="56E32E4F" w14:textId="6239D6B4" w:rsidR="008F7AB8" w:rsidRDefault="00555483" w:rsidP="008F7AB8">
      <w:pPr>
        <w:pStyle w:val="HiddenTextSpec"/>
      </w:pPr>
      <w:r w:rsidRPr="00020C7B">
        <w:t>1**************************************************************************************************************************1</w:t>
      </w:r>
    </w:p>
    <w:p w14:paraId="18CDE4EC" w14:textId="4D4122DC" w:rsidR="00C81167" w:rsidRDefault="00C81167" w:rsidP="00B50009">
      <w:pPr>
        <w:pStyle w:val="000Section"/>
        <w:ind w:left="1440" w:firstLine="720"/>
        <w:jc w:val="left"/>
      </w:pPr>
      <w:r w:rsidRPr="00B97E4C">
        <w:t>Section 106 – Control of M</w:t>
      </w:r>
      <w:bookmarkEnd w:id="144"/>
      <w:bookmarkEnd w:id="145"/>
      <w:bookmarkEnd w:id="146"/>
      <w:bookmarkEnd w:id="147"/>
      <w:r w:rsidRPr="00B97E4C">
        <w:t>aterial</w:t>
      </w:r>
      <w:bookmarkEnd w:id="148"/>
      <w:bookmarkEnd w:id="149"/>
    </w:p>
    <w:p w14:paraId="5E8809F6" w14:textId="2A7C9BE5" w:rsidR="004F0EDF" w:rsidRDefault="004F0EDF" w:rsidP="004F0EDF">
      <w:pPr>
        <w:pStyle w:val="HiddenTextSpec"/>
      </w:pPr>
      <w:r>
        <w:t>1**************************************************************************************************************************1</w:t>
      </w:r>
    </w:p>
    <w:p w14:paraId="23F2FEE8" w14:textId="214550FE" w:rsidR="004F0EDF" w:rsidRPr="0010200C" w:rsidRDefault="004F0EDF" w:rsidP="0010200C">
      <w:pPr>
        <w:pStyle w:val="HiddenTextSpec"/>
      </w:pPr>
      <w:r w:rsidRPr="0010200C">
        <w:t>BDC20S-</w:t>
      </w:r>
      <w:r w:rsidR="0010200C" w:rsidRPr="0010200C">
        <w:t>14</w:t>
      </w:r>
      <w:r w:rsidRPr="0010200C">
        <w:t xml:space="preserve"> dated </w:t>
      </w:r>
      <w:r w:rsidR="0010200C" w:rsidRPr="0010200C">
        <w:t>Oct</w:t>
      </w:r>
      <w:r w:rsidRPr="0010200C">
        <w:t xml:space="preserve"> </w:t>
      </w:r>
      <w:r w:rsidR="0010200C" w:rsidRPr="0010200C">
        <w:t>09</w:t>
      </w:r>
      <w:r w:rsidRPr="0010200C">
        <w:t>, 2020</w:t>
      </w:r>
    </w:p>
    <w:p w14:paraId="0F6A97CA" w14:textId="77777777" w:rsidR="004F0EDF" w:rsidRPr="0010200C" w:rsidRDefault="004F0EDF" w:rsidP="0010200C">
      <w:pPr>
        <w:pStyle w:val="Instruction"/>
        <w:widowControl w:val="0"/>
      </w:pPr>
      <w:r w:rsidRPr="0010200C">
        <w:t>THE SECTION HEADING IS CHANGED TO:</w:t>
      </w:r>
    </w:p>
    <w:p w14:paraId="52DECCE6" w14:textId="2FA02075" w:rsidR="004F0EDF" w:rsidRDefault="009A4CAD" w:rsidP="004F0EDF">
      <w:pPr>
        <w:pStyle w:val="000Section"/>
      </w:pPr>
      <w:r>
        <w:t>Section</w:t>
      </w:r>
      <w:r w:rsidR="004F0EDF" w:rsidRPr="004F0EDF">
        <w:t xml:space="preserve"> 106 – C</w:t>
      </w:r>
      <w:r>
        <w:t>ontrol of</w:t>
      </w:r>
      <w:r w:rsidR="004F0EDF" w:rsidRPr="004F0EDF">
        <w:t xml:space="preserve"> M</w:t>
      </w:r>
      <w:r>
        <w:t>aterial</w:t>
      </w:r>
      <w:r w:rsidR="004F0EDF" w:rsidRPr="004F0EDF">
        <w:t xml:space="preserve"> </w:t>
      </w:r>
      <w:r>
        <w:t>and</w:t>
      </w:r>
      <w:r w:rsidR="004F0EDF" w:rsidRPr="004F0EDF">
        <w:t xml:space="preserve"> E</w:t>
      </w:r>
      <w:r>
        <w:t>quipment</w:t>
      </w:r>
    </w:p>
    <w:p w14:paraId="03A9FA7C" w14:textId="77777777" w:rsidR="0010200C" w:rsidRDefault="0010200C" w:rsidP="0010200C">
      <w:pPr>
        <w:pStyle w:val="HiddenTextSpec"/>
      </w:pPr>
      <w:r>
        <w:t>1**************************************************************************************************************************1</w:t>
      </w:r>
    </w:p>
    <w:p w14:paraId="48677A6E" w14:textId="77777777" w:rsidR="004F0EDF" w:rsidRPr="0010200C" w:rsidRDefault="004F0EDF" w:rsidP="0010200C">
      <w:pPr>
        <w:pStyle w:val="00000Subsection"/>
      </w:pPr>
      <w:bookmarkStart w:id="160" w:name="_Toc146006054"/>
      <w:bookmarkStart w:id="161" w:name="_Toc159593431"/>
      <w:bookmarkStart w:id="162" w:name="_Toc171911000"/>
      <w:bookmarkStart w:id="163" w:name="_Toc175377524"/>
      <w:bookmarkStart w:id="164" w:name="_Toc175470421"/>
      <w:bookmarkStart w:id="165" w:name="_Toc501716725"/>
      <w:bookmarkStart w:id="166" w:name="_Toc45604850"/>
      <w:proofErr w:type="gramStart"/>
      <w:r w:rsidRPr="0010200C">
        <w:t>106.01  Source</w:t>
      </w:r>
      <w:proofErr w:type="gramEnd"/>
      <w:r w:rsidRPr="0010200C">
        <w:t xml:space="preserve"> of Supply and Quality Requirements</w:t>
      </w:r>
      <w:bookmarkEnd w:id="160"/>
      <w:bookmarkEnd w:id="161"/>
      <w:bookmarkEnd w:id="162"/>
      <w:bookmarkEnd w:id="163"/>
      <w:bookmarkEnd w:id="164"/>
      <w:bookmarkEnd w:id="165"/>
      <w:bookmarkEnd w:id="166"/>
    </w:p>
    <w:p w14:paraId="14395673" w14:textId="386AB051" w:rsidR="0010200C" w:rsidRDefault="0010200C" w:rsidP="0010200C">
      <w:pPr>
        <w:pStyle w:val="HiddenTextSpec"/>
      </w:pPr>
      <w:r>
        <w:t>1**************************************************************************************************************************1</w:t>
      </w:r>
    </w:p>
    <w:p w14:paraId="42727B5D" w14:textId="77777777" w:rsidR="008B255F" w:rsidRDefault="008B255F" w:rsidP="008B255F">
      <w:pPr>
        <w:pStyle w:val="HiddenTextSpec"/>
        <w:tabs>
          <w:tab w:val="left" w:pos="1440"/>
          <w:tab w:val="left" w:pos="2700"/>
        </w:tabs>
      </w:pPr>
      <w:r>
        <w:t>2</w:t>
      </w:r>
      <w:r w:rsidRPr="00B15231">
        <w:t>***********</w:t>
      </w:r>
      <w:r>
        <w:t>*********</w:t>
      </w:r>
      <w:r w:rsidRPr="00B15231">
        <w:t>*****</w:t>
      </w:r>
      <w:r>
        <w:t>***********************************</w:t>
      </w:r>
      <w:r w:rsidRPr="00B15231">
        <w:t>**************************</w:t>
      </w:r>
      <w:r>
        <w:t>2</w:t>
      </w:r>
    </w:p>
    <w:p w14:paraId="3CF37793" w14:textId="6B8455DE" w:rsidR="008B255F" w:rsidRPr="0010200C" w:rsidRDefault="008B255F" w:rsidP="008B255F">
      <w:pPr>
        <w:pStyle w:val="HiddenTextSpec"/>
      </w:pPr>
      <w:r w:rsidRPr="0010200C">
        <w:t>BDC2</w:t>
      </w:r>
      <w:r>
        <w:t>2</w:t>
      </w:r>
      <w:r w:rsidRPr="0010200C">
        <w:t>S-</w:t>
      </w:r>
      <w:r>
        <w:t>17</w:t>
      </w:r>
      <w:r w:rsidRPr="0010200C">
        <w:t xml:space="preserve"> dated </w:t>
      </w:r>
      <w:r>
        <w:t>DEC</w:t>
      </w:r>
      <w:r w:rsidRPr="0010200C">
        <w:t xml:space="preserve"> </w:t>
      </w:r>
      <w:r>
        <w:t>23</w:t>
      </w:r>
      <w:r w:rsidRPr="0010200C">
        <w:t>, 202</w:t>
      </w:r>
      <w:r>
        <w:t>2</w:t>
      </w:r>
    </w:p>
    <w:p w14:paraId="6FFADA61" w14:textId="77777777" w:rsidR="008B255F" w:rsidRDefault="008B255F" w:rsidP="0010200C">
      <w:pPr>
        <w:pStyle w:val="HiddenTextSpec"/>
      </w:pPr>
    </w:p>
    <w:p w14:paraId="1C91AAD9" w14:textId="6FAADA82" w:rsidR="008B255F" w:rsidRDefault="008B255F" w:rsidP="008B255F">
      <w:pPr>
        <w:pStyle w:val="HiddenTextSpec"/>
      </w:pPr>
      <w:r w:rsidRPr="00E045D2">
        <w:t xml:space="preserve">Determine if </w:t>
      </w:r>
      <w:hyperlink r:id="rId27" w:history="1">
        <w:r w:rsidRPr="00E045D2">
          <w:rPr>
            <w:b/>
            <w:bCs/>
            <w:color w:val="0070C0"/>
          </w:rPr>
          <w:t>NJSA 52:32-62</w:t>
        </w:r>
      </w:hyperlink>
      <w:r w:rsidRPr="00E045D2">
        <w:t xml:space="preserve"> ‘Required use of unit concrete products that utilize carbon footprint-reducing technology’ and </w:t>
      </w:r>
      <w:hyperlink r:id="rId28" w:history="1">
        <w:r w:rsidRPr="00E045D2">
          <w:rPr>
            <w:b/>
            <w:bCs/>
            <w:color w:val="0070C0"/>
          </w:rPr>
          <w:t>NJSA 52:27D-141.17</w:t>
        </w:r>
      </w:hyperlink>
      <w:r w:rsidRPr="00E045D2">
        <w:t xml:space="preserve"> ‘Standards, procedures, implementation’ are relevant to the project, and add the appropriate specifications, requirements, and items as necessary to comply with the Statute.</w:t>
      </w:r>
    </w:p>
    <w:p w14:paraId="088DAB7C" w14:textId="77777777" w:rsidR="008B255F" w:rsidRPr="0057611A" w:rsidRDefault="008B255F" w:rsidP="0057611A">
      <w:pPr>
        <w:pStyle w:val="HiddenTextSpec"/>
      </w:pPr>
    </w:p>
    <w:p w14:paraId="59CCE184" w14:textId="77777777" w:rsidR="008B255F" w:rsidRDefault="008B255F" w:rsidP="008B255F">
      <w:pPr>
        <w:pStyle w:val="HiddenTextSpec"/>
        <w:tabs>
          <w:tab w:val="left" w:pos="1440"/>
          <w:tab w:val="left" w:pos="2700"/>
        </w:tabs>
      </w:pPr>
      <w:r>
        <w:lastRenderedPageBreak/>
        <w:t>2</w:t>
      </w:r>
      <w:r w:rsidRPr="00B15231">
        <w:t>***********</w:t>
      </w:r>
      <w:r>
        <w:t>*********</w:t>
      </w:r>
      <w:r w:rsidRPr="00B15231">
        <w:t>*****</w:t>
      </w:r>
      <w:r>
        <w:t>***********************************</w:t>
      </w:r>
      <w:r w:rsidRPr="00B15231">
        <w:t>**************************</w:t>
      </w:r>
      <w:r>
        <w:t>2</w:t>
      </w:r>
    </w:p>
    <w:p w14:paraId="4072FA36" w14:textId="77777777" w:rsidR="008B255F" w:rsidRDefault="008B255F" w:rsidP="008B255F">
      <w:pPr>
        <w:pStyle w:val="HiddenTextSpec"/>
      </w:pPr>
    </w:p>
    <w:p w14:paraId="77A41433" w14:textId="08124879" w:rsidR="00BF3CAC" w:rsidRDefault="00BF3CAC" w:rsidP="00BF3CAC">
      <w:pPr>
        <w:pStyle w:val="HiddenTextSpec"/>
        <w:tabs>
          <w:tab w:val="left" w:pos="1440"/>
          <w:tab w:val="left" w:pos="2700"/>
        </w:tabs>
      </w:pPr>
      <w:r>
        <w:t>2</w:t>
      </w:r>
      <w:r w:rsidRPr="00B15231">
        <w:t>***********</w:t>
      </w:r>
      <w:r>
        <w:t>*********</w:t>
      </w:r>
      <w:r w:rsidRPr="00B15231">
        <w:t>*****</w:t>
      </w:r>
      <w:r>
        <w:t>***********************************</w:t>
      </w:r>
      <w:r w:rsidRPr="00B15231">
        <w:t>**************************</w:t>
      </w:r>
      <w:r>
        <w:t>2</w:t>
      </w:r>
    </w:p>
    <w:p w14:paraId="6CA7D59F" w14:textId="77777777" w:rsidR="00BF3CAC" w:rsidRPr="0010200C" w:rsidRDefault="00BF3CAC" w:rsidP="00BF3CAC">
      <w:pPr>
        <w:pStyle w:val="HiddenTextSpec"/>
      </w:pPr>
      <w:r w:rsidRPr="0010200C">
        <w:t>BDC2</w:t>
      </w:r>
      <w:r>
        <w:t>1</w:t>
      </w:r>
      <w:r w:rsidRPr="0010200C">
        <w:t>S-</w:t>
      </w:r>
      <w:r>
        <w:t>0</w:t>
      </w:r>
      <w:r w:rsidRPr="0010200C">
        <w:t xml:space="preserve">4 dated </w:t>
      </w:r>
      <w:r>
        <w:t>AUG</w:t>
      </w:r>
      <w:r w:rsidRPr="0010200C">
        <w:t xml:space="preserve"> </w:t>
      </w:r>
      <w:r>
        <w:t>23</w:t>
      </w:r>
      <w:r w:rsidRPr="0010200C">
        <w:t>, 202</w:t>
      </w:r>
      <w:r>
        <w:t>1</w:t>
      </w:r>
    </w:p>
    <w:p w14:paraId="7DBB2095" w14:textId="77777777" w:rsidR="00BF3CAC" w:rsidRPr="0010200C" w:rsidRDefault="00BF3CAC" w:rsidP="00BF3CAC">
      <w:pPr>
        <w:pStyle w:val="HiddenTextSpec"/>
      </w:pPr>
    </w:p>
    <w:p w14:paraId="0EDDDCA8" w14:textId="77777777" w:rsidR="00BF3CAC" w:rsidRDefault="00BF3CAC" w:rsidP="00BC2877">
      <w:pPr>
        <w:pStyle w:val="Instruction"/>
        <w:widowControl w:val="0"/>
      </w:pPr>
      <w:r>
        <w:t>the first paragraph</w:t>
      </w:r>
      <w:r w:rsidRPr="00022959">
        <w:t xml:space="preserve"> IS </w:t>
      </w:r>
      <w:r>
        <w:t>changed to:</w:t>
      </w:r>
      <w:r w:rsidRPr="00212EE4">
        <w:t xml:space="preserve"> </w:t>
      </w:r>
    </w:p>
    <w:p w14:paraId="7066DB7D" w14:textId="77777777" w:rsidR="00BF3CAC" w:rsidRPr="00212EE4" w:rsidRDefault="00BF3CAC" w:rsidP="00BC2877">
      <w:pPr>
        <w:pStyle w:val="Paragraph"/>
      </w:pPr>
      <w:r w:rsidRPr="00212EE4">
        <w:t xml:space="preserve">Ensure that materials furnished for the Project are new, unless otherwise specified in the </w:t>
      </w:r>
      <w:r w:rsidRPr="001918D0">
        <w:t>C</w:t>
      </w:r>
      <w:r w:rsidRPr="00212EE4">
        <w:t>ontract.  Comply with 2 CFR 200.32</w:t>
      </w:r>
      <w:r>
        <w:t>3 –</w:t>
      </w:r>
      <w:r w:rsidRPr="00212EE4">
        <w:t xml:space="preserve"> Procurement of </w:t>
      </w:r>
      <w:r w:rsidRPr="00644E9F">
        <w:t>recovered materials</w:t>
      </w:r>
      <w:r w:rsidRPr="001918D0">
        <w:t>, ensuring that materials furnished for the Project contain</w:t>
      </w:r>
      <w:r>
        <w:t>,</w:t>
      </w:r>
      <w:r w:rsidRPr="001918D0">
        <w:t xml:space="preserve"> “</w:t>
      </w:r>
      <w:r w:rsidRPr="00212EE4">
        <w:t>the highest percentage of recovered materials practicable</w:t>
      </w:r>
      <w:bookmarkStart w:id="167" w:name="_Hlk78873831"/>
      <w:r>
        <w:t>,</w:t>
      </w:r>
      <w:bookmarkEnd w:id="167"/>
      <w:r w:rsidRPr="00212EE4">
        <w:t xml:space="preserve">” where the purchase price of the covered item listed exceeds $10,000.  Use materials that conform to the requirements of the </w:t>
      </w:r>
      <w:r w:rsidRPr="001A48EE">
        <w:t>C</w:t>
      </w:r>
      <w:r w:rsidRPr="00212EE4">
        <w:t xml:space="preserve">ontract.  When required by the Contract, use only products and suppliers listed on the QPL.  Use sources of materials that have been approved by the Department on a Materials Questionnaire as specified in </w:t>
      </w:r>
      <w:hyperlink w:anchor="s10604" w:history="1">
        <w:r w:rsidRPr="00212EE4">
          <w:t>106.04</w:t>
        </w:r>
      </w:hyperlink>
      <w:r w:rsidRPr="00212EE4">
        <w:t>.</w:t>
      </w:r>
    </w:p>
    <w:p w14:paraId="34FF4F09" w14:textId="77777777" w:rsidR="00BF3CAC" w:rsidRDefault="00BF3CAC" w:rsidP="00BF3CAC">
      <w:pPr>
        <w:pStyle w:val="HiddenTextSpec"/>
        <w:tabs>
          <w:tab w:val="left" w:pos="1440"/>
          <w:tab w:val="left" w:pos="2700"/>
        </w:tabs>
      </w:pPr>
      <w:r>
        <w:t>2</w:t>
      </w:r>
      <w:r w:rsidRPr="00B15231">
        <w:t>***********</w:t>
      </w:r>
      <w:r>
        <w:t>*********</w:t>
      </w:r>
      <w:r w:rsidRPr="00B15231">
        <w:t>*****</w:t>
      </w:r>
      <w:r>
        <w:t>***********************************</w:t>
      </w:r>
      <w:r w:rsidRPr="00B15231">
        <w:t>**************************</w:t>
      </w:r>
      <w:r>
        <w:t>2</w:t>
      </w:r>
    </w:p>
    <w:p w14:paraId="14F4D47D" w14:textId="77777777" w:rsidR="00BF3CAC" w:rsidRDefault="00BF3CAC" w:rsidP="00BF3CAC">
      <w:pPr>
        <w:pStyle w:val="Blankline"/>
      </w:pPr>
    </w:p>
    <w:p w14:paraId="4E3261CA" w14:textId="77777777" w:rsidR="00BF3CAC" w:rsidRDefault="00BF3CAC" w:rsidP="00BF3CAC">
      <w:pPr>
        <w:pStyle w:val="HiddenTextSpec"/>
        <w:tabs>
          <w:tab w:val="left" w:pos="1440"/>
          <w:tab w:val="left" w:pos="2700"/>
        </w:tabs>
      </w:pPr>
      <w:r>
        <w:t>2</w:t>
      </w:r>
      <w:r w:rsidRPr="00B15231">
        <w:t>***********</w:t>
      </w:r>
      <w:r>
        <w:t>*********</w:t>
      </w:r>
      <w:r w:rsidRPr="00B15231">
        <w:t>*****</w:t>
      </w:r>
      <w:r>
        <w:t>***********************************</w:t>
      </w:r>
      <w:r w:rsidRPr="00B15231">
        <w:t>**************************</w:t>
      </w:r>
      <w:r>
        <w:t>2</w:t>
      </w:r>
    </w:p>
    <w:p w14:paraId="76B62B14" w14:textId="74DD145E" w:rsidR="0010200C" w:rsidRPr="0010200C" w:rsidRDefault="0010200C" w:rsidP="0010200C">
      <w:pPr>
        <w:pStyle w:val="HiddenTextSpec"/>
      </w:pPr>
      <w:r w:rsidRPr="0010200C">
        <w:t>BDC20S-14 dated Oct 09, 2020</w:t>
      </w:r>
    </w:p>
    <w:p w14:paraId="7DCFA7C0" w14:textId="77777777" w:rsidR="0010200C" w:rsidRPr="0010200C" w:rsidRDefault="0010200C" w:rsidP="0010200C">
      <w:pPr>
        <w:pStyle w:val="HiddenTextSpec"/>
      </w:pPr>
    </w:p>
    <w:p w14:paraId="44D0B6DC" w14:textId="161BA318" w:rsidR="004F0EDF" w:rsidRPr="0010200C" w:rsidRDefault="004F0EDF" w:rsidP="0010200C">
      <w:pPr>
        <w:pStyle w:val="Instruction"/>
        <w:widowControl w:val="0"/>
      </w:pPr>
      <w:r w:rsidRPr="0010200C">
        <w:t>THE FOLLOWING IS ADDED TO THE END OF THE SUBSECTION:</w:t>
      </w:r>
    </w:p>
    <w:p w14:paraId="1603FB27" w14:textId="6C325C35" w:rsidR="004F0EDF" w:rsidRDefault="004F0EDF" w:rsidP="0010200C">
      <w:pPr>
        <w:pStyle w:val="Paragraph"/>
      </w:pPr>
      <w:r w:rsidRPr="00AC0D09">
        <w:t>For telecommunication and video surveillance services or equipment a certification is required to confirm that the telecommunication and video surveillance services or equipment are not from companies as listed in 2 CFR 200.216. Ensure that the certification includes the statement that all telecommunication and video surveillance services or equipment proposed in this project are not produced by companies as listed in 2 CFR 200.216.</w:t>
      </w:r>
    </w:p>
    <w:p w14:paraId="2F77145F" w14:textId="77777777" w:rsidR="00BF3CAC" w:rsidRDefault="00BF3CAC" w:rsidP="00BF3CAC">
      <w:pPr>
        <w:pStyle w:val="HiddenTextSpec"/>
        <w:tabs>
          <w:tab w:val="left" w:pos="1440"/>
          <w:tab w:val="left" w:pos="2700"/>
        </w:tabs>
      </w:pPr>
      <w:r>
        <w:t>2</w:t>
      </w:r>
      <w:r w:rsidRPr="00B15231">
        <w:t>***********</w:t>
      </w:r>
      <w:r>
        <w:t>*********</w:t>
      </w:r>
      <w:r w:rsidRPr="00B15231">
        <w:t>*****</w:t>
      </w:r>
      <w:r>
        <w:t>***********************************</w:t>
      </w:r>
      <w:r w:rsidRPr="00B15231">
        <w:t>**************************</w:t>
      </w:r>
      <w:r>
        <w:t>2</w:t>
      </w:r>
    </w:p>
    <w:p w14:paraId="101964EC" w14:textId="26D2FF8E" w:rsidR="0010200C" w:rsidRDefault="0010200C" w:rsidP="0010200C">
      <w:pPr>
        <w:pStyle w:val="HiddenTextSpec"/>
      </w:pPr>
      <w:r>
        <w:t>1**************************************************************************************************************************1</w:t>
      </w:r>
    </w:p>
    <w:p w14:paraId="2DD3F027" w14:textId="73C9ED09" w:rsidR="0065002F" w:rsidRPr="00B97E4C" w:rsidRDefault="00902131" w:rsidP="0065002F">
      <w:pPr>
        <w:pStyle w:val="00000Subsection"/>
      </w:pPr>
      <w:bookmarkStart w:id="168" w:name="_Toc146006055"/>
      <w:bookmarkStart w:id="169" w:name="_Toc159593432"/>
      <w:bookmarkStart w:id="170" w:name="_Toc171911001"/>
      <w:bookmarkStart w:id="171" w:name="_Toc175377525"/>
      <w:bookmarkStart w:id="172" w:name="_Toc175470422"/>
      <w:bookmarkStart w:id="173" w:name="_Toc176675978"/>
      <w:r w:rsidRPr="00B97E4C">
        <w:t>106.02 DEPARTMENT</w:t>
      </w:r>
      <w:r w:rsidR="0065002F" w:rsidRPr="00B97E4C">
        <w:t>-Furnished Material</w:t>
      </w:r>
      <w:bookmarkEnd w:id="168"/>
      <w:bookmarkEnd w:id="169"/>
      <w:bookmarkEnd w:id="170"/>
      <w:bookmarkEnd w:id="171"/>
      <w:bookmarkEnd w:id="172"/>
      <w:bookmarkEnd w:id="173"/>
    </w:p>
    <w:p w14:paraId="36B0C769" w14:textId="77777777" w:rsidR="00523F39" w:rsidRPr="001577BF" w:rsidRDefault="00523F39" w:rsidP="00523F39">
      <w:pPr>
        <w:pStyle w:val="HiddenTextSpec"/>
      </w:pPr>
      <w:r w:rsidRPr="001577BF">
        <w:t>1*************</w:t>
      </w:r>
      <w:r>
        <w:t>********************</w:t>
      </w:r>
      <w:r w:rsidRPr="001577BF">
        <w:t>*****************************************************************************************1</w:t>
      </w:r>
    </w:p>
    <w:p w14:paraId="36DEC64F" w14:textId="77777777" w:rsidR="0065002F" w:rsidRDefault="002537DF" w:rsidP="0065002F">
      <w:pPr>
        <w:pStyle w:val="HiddenTextSpec"/>
      </w:pPr>
      <w:r>
        <w:t>include</w:t>
      </w:r>
      <w:r w:rsidR="0065002F">
        <w:t xml:space="preserve"> the type of materials and </w:t>
      </w:r>
      <w:r w:rsidR="00335C5F">
        <w:t xml:space="preserve">their </w:t>
      </w:r>
      <w:r w:rsidR="0065002F">
        <w:t>location</w:t>
      </w:r>
    </w:p>
    <w:p w14:paraId="1B6AA343" w14:textId="77777777" w:rsidR="00E01A2F" w:rsidRDefault="00E01A2F" w:rsidP="0065002F">
      <w:pPr>
        <w:pStyle w:val="HiddenTextSpec"/>
      </w:pPr>
    </w:p>
    <w:p w14:paraId="6505FDA8" w14:textId="77777777" w:rsidR="00523F39" w:rsidRPr="001577BF" w:rsidRDefault="00523F39" w:rsidP="00523F39">
      <w:pPr>
        <w:pStyle w:val="HiddenTextSpec"/>
      </w:pPr>
      <w:bookmarkStart w:id="174" w:name="_Toc146006067"/>
      <w:bookmarkStart w:id="175" w:name="_Toc159593439"/>
      <w:bookmarkStart w:id="176" w:name="_Toc171911008"/>
      <w:bookmarkStart w:id="177" w:name="_Toc175377532"/>
      <w:bookmarkStart w:id="178" w:name="_Toc175470429"/>
      <w:bookmarkStart w:id="179" w:name="_Toc176675985"/>
      <w:r w:rsidRPr="001577BF">
        <w:t>1*************</w:t>
      </w:r>
      <w:r>
        <w:t>********************</w:t>
      </w:r>
      <w:r w:rsidRPr="001577BF">
        <w:t>*****************************************************************************************1</w:t>
      </w:r>
    </w:p>
    <w:p w14:paraId="31E0F857" w14:textId="5C760EBB" w:rsidR="00FC5378" w:rsidRDefault="00902131" w:rsidP="00FC5378">
      <w:pPr>
        <w:pStyle w:val="00000Subsection"/>
      </w:pPr>
      <w:bookmarkStart w:id="180" w:name="_Toc146006056"/>
      <w:bookmarkStart w:id="181" w:name="_Toc159593433"/>
      <w:bookmarkStart w:id="182" w:name="_Toc171911002"/>
      <w:bookmarkStart w:id="183" w:name="_Toc175377526"/>
      <w:bookmarkStart w:id="184" w:name="_Toc175470423"/>
      <w:bookmarkStart w:id="185" w:name="_Toc182749723"/>
      <w:bookmarkStart w:id="186" w:name="_Toc88381130"/>
      <w:bookmarkStart w:id="187" w:name="_Toc142048591"/>
      <w:bookmarkStart w:id="188" w:name="_Toc175378586"/>
      <w:bookmarkStart w:id="189" w:name="_Toc175471484"/>
      <w:bookmarkStart w:id="190" w:name="_Toc182750788"/>
      <w:r w:rsidRPr="00B97E4C">
        <w:t>106.03 FOREIGN</w:t>
      </w:r>
      <w:r w:rsidR="00FC5378" w:rsidRPr="00B97E4C">
        <w:t xml:space="preserve"> Materials</w:t>
      </w:r>
      <w:bookmarkEnd w:id="180"/>
      <w:bookmarkEnd w:id="181"/>
      <w:bookmarkEnd w:id="182"/>
      <w:bookmarkEnd w:id="183"/>
      <w:bookmarkEnd w:id="184"/>
      <w:bookmarkEnd w:id="185"/>
    </w:p>
    <w:p w14:paraId="34F19094" w14:textId="77777777" w:rsidR="00867902" w:rsidRDefault="00867902" w:rsidP="00867902">
      <w:pPr>
        <w:pStyle w:val="HiddenTextSpec"/>
      </w:pPr>
      <w:r>
        <w:t>1**************************************************************************************************************************1</w:t>
      </w:r>
    </w:p>
    <w:p w14:paraId="32445642" w14:textId="77777777" w:rsidR="00867902" w:rsidRPr="0010200C" w:rsidRDefault="00867902" w:rsidP="00867902">
      <w:pPr>
        <w:pStyle w:val="HiddenTextSpec"/>
      </w:pPr>
      <w:r w:rsidRPr="0010200C">
        <w:t>BDC20S-14 dated Oct 09, 2020</w:t>
      </w:r>
    </w:p>
    <w:p w14:paraId="02ADE950" w14:textId="77777777" w:rsidR="00867902" w:rsidRPr="0010200C" w:rsidRDefault="00867902" w:rsidP="00867902">
      <w:pPr>
        <w:pStyle w:val="HiddenTextSpec"/>
      </w:pPr>
    </w:p>
    <w:p w14:paraId="2FFF1BD2" w14:textId="77777777" w:rsidR="00867902" w:rsidRPr="00867902" w:rsidRDefault="00867902" w:rsidP="00867902">
      <w:pPr>
        <w:pStyle w:val="Instruction"/>
        <w:widowControl w:val="0"/>
      </w:pPr>
      <w:r w:rsidRPr="00AC0D09">
        <w:t>THE SUBSECTION HEADING IS CHANGED TO:</w:t>
      </w:r>
    </w:p>
    <w:p w14:paraId="1E0F5ACE" w14:textId="42FDD20E" w:rsidR="00867902" w:rsidRPr="00D000B8" w:rsidRDefault="00902131" w:rsidP="0035320D">
      <w:pPr>
        <w:pStyle w:val="00000Subsection"/>
      </w:pPr>
      <w:r w:rsidRPr="00AC0D09">
        <w:t>106.03 FOREIGN</w:t>
      </w:r>
      <w:r w:rsidR="009A4CAD">
        <w:t xml:space="preserve"> Materials and </w:t>
      </w:r>
      <w:r w:rsidR="009A4CAD" w:rsidRPr="00D000B8">
        <w:t>Equipment</w:t>
      </w:r>
    </w:p>
    <w:p w14:paraId="44ED6EDF" w14:textId="77777777" w:rsidR="00867902" w:rsidRDefault="00867902" w:rsidP="00867902">
      <w:pPr>
        <w:pStyle w:val="HiddenTextSpec"/>
      </w:pPr>
      <w:r>
        <w:t>1**************************************************************************************************************************1</w:t>
      </w:r>
    </w:p>
    <w:p w14:paraId="5E04900C" w14:textId="77777777" w:rsidR="00867902" w:rsidRPr="00B15231" w:rsidRDefault="00867902" w:rsidP="00867902">
      <w:pPr>
        <w:pStyle w:val="HiddenTextSpec"/>
        <w:tabs>
          <w:tab w:val="left" w:pos="1440"/>
          <w:tab w:val="left" w:pos="2700"/>
        </w:tabs>
      </w:pPr>
      <w:r>
        <w:t>2</w:t>
      </w:r>
      <w:r w:rsidRPr="00B15231">
        <w:t>***********</w:t>
      </w:r>
      <w:r>
        <w:t>*********</w:t>
      </w:r>
      <w:r w:rsidRPr="00B15231">
        <w:t>*****</w:t>
      </w:r>
      <w:r>
        <w:t>***********************************</w:t>
      </w:r>
      <w:r w:rsidRPr="00B15231">
        <w:t>**************************</w:t>
      </w:r>
      <w:r>
        <w:t>2</w:t>
      </w:r>
    </w:p>
    <w:bookmarkEnd w:id="186"/>
    <w:bookmarkEnd w:id="187"/>
    <w:bookmarkEnd w:id="188"/>
    <w:bookmarkEnd w:id="189"/>
    <w:bookmarkEnd w:id="190"/>
    <w:p w14:paraId="17524890" w14:textId="77777777" w:rsidR="00110619" w:rsidRDefault="00110619" w:rsidP="00867902">
      <w:pPr>
        <w:pStyle w:val="HiddenTextSpec"/>
        <w:tabs>
          <w:tab w:val="left" w:pos="1440"/>
          <w:tab w:val="left" w:pos="2700"/>
        </w:tabs>
      </w:pPr>
    </w:p>
    <w:p w14:paraId="6CEF5C77" w14:textId="5C968DD7" w:rsidR="00FF50F9" w:rsidRPr="00FF50F9" w:rsidRDefault="00FF50F9" w:rsidP="00FF50F9">
      <w:pPr>
        <w:tabs>
          <w:tab w:val="left" w:pos="1440"/>
          <w:tab w:val="left" w:pos="2700"/>
        </w:tabs>
        <w:jc w:val="center"/>
        <w:rPr>
          <w:rFonts w:ascii="Arial" w:hAnsi="Arial"/>
          <w:caps/>
          <w:vanish/>
          <w:color w:val="FF0000"/>
        </w:rPr>
      </w:pPr>
      <w:r w:rsidRPr="00FF50F9">
        <w:rPr>
          <w:rFonts w:ascii="Arial" w:hAnsi="Arial"/>
          <w:caps/>
          <w:vanish/>
          <w:color w:val="FF0000"/>
        </w:rPr>
        <w:t>2*************************************************************************************2</w:t>
      </w:r>
    </w:p>
    <w:p w14:paraId="35BB3AFD" w14:textId="3F9BAD7E" w:rsidR="00FF50F9" w:rsidRPr="00FF50F9" w:rsidRDefault="00FF50F9" w:rsidP="00FF50F9">
      <w:pPr>
        <w:jc w:val="center"/>
        <w:rPr>
          <w:rFonts w:ascii="Arial" w:hAnsi="Arial"/>
          <w:caps/>
          <w:vanish/>
          <w:color w:val="FF0000"/>
        </w:rPr>
      </w:pPr>
      <w:r w:rsidRPr="00FF50F9">
        <w:rPr>
          <w:rFonts w:ascii="Arial" w:hAnsi="Arial"/>
          <w:caps/>
          <w:vanish/>
          <w:color w:val="FF0000"/>
        </w:rPr>
        <w:t>BDC2</w:t>
      </w:r>
      <w:r w:rsidR="00E27DD5">
        <w:rPr>
          <w:rFonts w:ascii="Arial" w:hAnsi="Arial"/>
          <w:caps/>
          <w:vanish/>
          <w:color w:val="FF0000"/>
        </w:rPr>
        <w:t>3</w:t>
      </w:r>
      <w:r w:rsidRPr="00FF50F9">
        <w:rPr>
          <w:rFonts w:ascii="Arial" w:hAnsi="Arial"/>
          <w:caps/>
          <w:vanish/>
          <w:color w:val="FF0000"/>
        </w:rPr>
        <w:t>S-</w:t>
      </w:r>
      <w:r w:rsidR="00E27DD5">
        <w:rPr>
          <w:rFonts w:ascii="Arial" w:hAnsi="Arial"/>
          <w:caps/>
          <w:vanish/>
          <w:color w:val="FF0000"/>
        </w:rPr>
        <w:t>21</w:t>
      </w:r>
      <w:r w:rsidRPr="00FF50F9">
        <w:rPr>
          <w:rFonts w:ascii="Arial" w:hAnsi="Arial"/>
          <w:caps/>
          <w:vanish/>
          <w:color w:val="FF0000"/>
        </w:rPr>
        <w:t xml:space="preserve"> dated </w:t>
      </w:r>
      <w:r w:rsidR="00AA606B">
        <w:rPr>
          <w:rFonts w:ascii="Arial" w:hAnsi="Arial"/>
          <w:caps/>
          <w:vanish/>
          <w:color w:val="FF0000"/>
        </w:rPr>
        <w:t>feb 19</w:t>
      </w:r>
      <w:r w:rsidR="00E27DD5">
        <w:rPr>
          <w:rFonts w:ascii="Arial" w:hAnsi="Arial"/>
          <w:caps/>
          <w:vanish/>
          <w:color w:val="FF0000"/>
        </w:rPr>
        <w:t>, 2024</w:t>
      </w:r>
    </w:p>
    <w:p w14:paraId="011BBA1D" w14:textId="77777777" w:rsidR="00F63FB9" w:rsidRPr="0033452D" w:rsidRDefault="00F63FB9" w:rsidP="00F63FB9">
      <w:pPr>
        <w:pStyle w:val="11paragraph"/>
      </w:pPr>
      <w:bookmarkStart w:id="191" w:name="_Hlk150418753"/>
      <w:r w:rsidRPr="0033452D">
        <w:rPr>
          <w:b/>
        </w:rPr>
        <w:t>2.</w:t>
      </w:r>
      <w:r w:rsidRPr="0033452D">
        <w:rPr>
          <w:b/>
        </w:rPr>
        <w:tab/>
        <w:t>Federal Aid Projects.</w:t>
      </w:r>
      <w:r w:rsidRPr="0033452D">
        <w:t xml:space="preserve">  Comply with the Federal statutes and regulations that establish the “Buy America” requirements applicable to the Project.  These Federal requirements, which are contained in 23 CFR 635.409 and 23 CFR 635.410, mandate among other things that manufacturing processes for iron and steel materials and all iron and steel coatings must be performed in the United States.</w:t>
      </w:r>
    </w:p>
    <w:p w14:paraId="1FBFAD60" w14:textId="77777777" w:rsidR="00F63FB9" w:rsidRPr="0033452D" w:rsidRDefault="00F63FB9" w:rsidP="00F63FB9">
      <w:pPr>
        <w:pStyle w:val="12paragraph"/>
      </w:pPr>
      <w:r w:rsidRPr="0033452D">
        <w:t xml:space="preserve">Comply with </w:t>
      </w:r>
      <w:bookmarkStart w:id="192" w:name="_Hlk108445697"/>
      <w:r w:rsidRPr="0033452D">
        <w:t>the Infrastructure Investment and Jobs Act (“IIJA”), Pub. L. No. 117-58, which includes the Build America, Buy America Act (“the Act”). Pub. L. No. 117-58, §§ 70901-52</w:t>
      </w:r>
      <w:bookmarkEnd w:id="192"/>
      <w:r w:rsidRPr="0033452D">
        <w:t xml:space="preserve"> and implementing regulations.  Comply with the requirements for IIJA’s four categories as described in 2 CFR 184.4(e): iron or steel products, manufactured products, construction materials, and exempt Section 70917(c) materials.  Per 23 CFR 635.410(c)(2), an article, material, or supply is to be classified as one of the four categories as defined in 2 CFR 184.3 and must not be considered to fall into multiple categories.  Ensure that:  </w:t>
      </w:r>
    </w:p>
    <w:p w14:paraId="176AF041" w14:textId="77777777" w:rsidR="00F63FB9" w:rsidRPr="0033452D" w:rsidRDefault="00F63FB9" w:rsidP="00F63FB9">
      <w:pPr>
        <w:pStyle w:val="List1indent"/>
      </w:pPr>
      <w:r w:rsidRPr="0033452D">
        <w:lastRenderedPageBreak/>
        <w:t>a.</w:t>
      </w:r>
      <w:r w:rsidRPr="0033452D">
        <w:tab/>
        <w:t>All iron or steel products as defined in 635.410(c)(1) used in the project comply with “Buy America” requirements for steel and iron per CFR 635.410(b).  Ensure all iron or steel products used in the project are produced in the United States.  Iron and steel products means articles, materials, or supplies that consist wholly or predominantly of iron or steel or a combination of both.  Ensure all manufacturing processes, from the initial melting stage through the application of coatings, occurred in the United States.</w:t>
      </w:r>
    </w:p>
    <w:p w14:paraId="7C8FAB50" w14:textId="77777777" w:rsidR="00F63FB9" w:rsidRPr="0033452D" w:rsidRDefault="00F63FB9" w:rsidP="00F63FB9">
      <w:pPr>
        <w:pStyle w:val="List1indent"/>
      </w:pPr>
      <w:r w:rsidRPr="0033452D">
        <w:t>b.</w:t>
      </w:r>
      <w:r w:rsidRPr="0033452D">
        <w:tab/>
        <w:t>All manufactured products comply with the requirements in the Special Provisions.</w:t>
      </w:r>
    </w:p>
    <w:p w14:paraId="2EAC1F60" w14:textId="77777777" w:rsidR="00F63FB9" w:rsidRDefault="00F63FB9" w:rsidP="00F63FB9">
      <w:pPr>
        <w:pStyle w:val="HiddenTextSpec"/>
        <w:tabs>
          <w:tab w:val="left" w:pos="2880"/>
        </w:tabs>
      </w:pPr>
      <w:r>
        <w:t>3************************************************3</w:t>
      </w:r>
    </w:p>
    <w:p w14:paraId="1C3C791F" w14:textId="77777777" w:rsidR="00F63FB9" w:rsidRPr="0033452D" w:rsidRDefault="00F63FB9" w:rsidP="00F63FB9">
      <w:pPr>
        <w:jc w:val="center"/>
        <w:rPr>
          <w:rFonts w:ascii="Arial" w:hAnsi="Arial"/>
          <w:caps/>
          <w:vanish/>
          <w:color w:val="FF0000"/>
        </w:rPr>
      </w:pPr>
      <w:r w:rsidRPr="0033452D">
        <w:rPr>
          <w:rFonts w:ascii="Arial" w:hAnsi="Arial"/>
          <w:caps/>
          <w:vanish/>
          <w:color w:val="FF0000"/>
        </w:rPr>
        <w:t>Select the appropriate paragraph for the requirement for all manufactured products based on the advertisement date for the project.</w:t>
      </w:r>
    </w:p>
    <w:p w14:paraId="56FF6C88" w14:textId="77777777" w:rsidR="00F63FB9" w:rsidRPr="0033452D" w:rsidRDefault="00F63FB9" w:rsidP="00F63FB9">
      <w:pPr>
        <w:jc w:val="center"/>
        <w:rPr>
          <w:rFonts w:ascii="Arial" w:hAnsi="Arial"/>
          <w:caps/>
          <w:vanish/>
          <w:color w:val="FF0000"/>
        </w:rPr>
      </w:pPr>
    </w:p>
    <w:p w14:paraId="1FF3882E" w14:textId="77777777" w:rsidR="00F63FB9" w:rsidRPr="0033452D" w:rsidRDefault="00F63FB9" w:rsidP="00F63FB9">
      <w:pPr>
        <w:jc w:val="center"/>
        <w:rPr>
          <w:rFonts w:ascii="Arial" w:hAnsi="Arial"/>
          <w:caps/>
          <w:vanish/>
          <w:color w:val="FF0000"/>
        </w:rPr>
      </w:pPr>
      <w:r w:rsidRPr="0033452D">
        <w:rPr>
          <w:rFonts w:ascii="Arial" w:hAnsi="Arial"/>
          <w:caps/>
          <w:vanish/>
          <w:color w:val="FF0000"/>
        </w:rPr>
        <w:t>INCLUDE THE FOLLOWING PARAGRAPH ONLY FOR PROJECTS TO BE ADVERTISED BEFORE OCTOBER 1, 2025.</w:t>
      </w:r>
    </w:p>
    <w:p w14:paraId="5CBC2054" w14:textId="77777777" w:rsidR="00F63FB9" w:rsidRPr="0033452D" w:rsidRDefault="00F63FB9" w:rsidP="00F63FB9">
      <w:pPr>
        <w:spacing w:before="120"/>
        <w:ind w:left="1296" w:hanging="432"/>
        <w:contextualSpacing/>
      </w:pPr>
      <w:r w:rsidRPr="0033452D">
        <w:t>b.</w:t>
      </w:r>
      <w:r w:rsidRPr="0033452D">
        <w:tab/>
        <w:t>All manufactured products are exempted from the Buy America requirements pursuant to 48 FR 50399 (1983) which excludes manufactured products from 23 CFR 635.410.</w:t>
      </w:r>
      <w:r w:rsidRPr="0033452D">
        <w:rPr>
          <w:spacing w:val="40"/>
        </w:rPr>
        <w:t xml:space="preserve">  </w:t>
      </w:r>
      <w:r w:rsidRPr="0033452D">
        <w:t xml:space="preserve">Manufactured products </w:t>
      </w:r>
      <w:proofErr w:type="gramStart"/>
      <w:r w:rsidRPr="0033452D">
        <w:t>means</w:t>
      </w:r>
      <w:proofErr w:type="gramEnd"/>
      <w:r w:rsidRPr="0033452D">
        <w:rPr>
          <w:spacing w:val="-11"/>
        </w:rPr>
        <w:t xml:space="preserve"> </w:t>
      </w:r>
      <w:r w:rsidRPr="0033452D">
        <w:t>articles,</w:t>
      </w:r>
      <w:r w:rsidRPr="0033452D">
        <w:rPr>
          <w:spacing w:val="-10"/>
        </w:rPr>
        <w:t xml:space="preserve"> </w:t>
      </w:r>
      <w:r w:rsidRPr="0033452D">
        <w:t>materials,</w:t>
      </w:r>
      <w:r w:rsidRPr="0033452D">
        <w:rPr>
          <w:spacing w:val="-10"/>
        </w:rPr>
        <w:t xml:space="preserve"> </w:t>
      </w:r>
      <w:r w:rsidRPr="0033452D">
        <w:t>or</w:t>
      </w:r>
      <w:r w:rsidRPr="0033452D">
        <w:rPr>
          <w:spacing w:val="-12"/>
        </w:rPr>
        <w:t xml:space="preserve"> </w:t>
      </w:r>
      <w:r w:rsidRPr="0033452D">
        <w:t>supplies</w:t>
      </w:r>
      <w:r w:rsidRPr="0033452D">
        <w:rPr>
          <w:spacing w:val="-11"/>
        </w:rPr>
        <w:t xml:space="preserve"> </w:t>
      </w:r>
      <w:r w:rsidRPr="0033452D">
        <w:t>that</w:t>
      </w:r>
      <w:r w:rsidRPr="0033452D">
        <w:rPr>
          <w:spacing w:val="-10"/>
        </w:rPr>
        <w:t xml:space="preserve"> </w:t>
      </w:r>
      <w:r w:rsidRPr="0033452D">
        <w:t>have</w:t>
      </w:r>
      <w:r w:rsidRPr="0033452D">
        <w:rPr>
          <w:spacing w:val="-12"/>
        </w:rPr>
        <w:t xml:space="preserve"> </w:t>
      </w:r>
      <w:r w:rsidRPr="0033452D">
        <w:t>been</w:t>
      </w:r>
      <w:r w:rsidRPr="0033452D">
        <w:rPr>
          <w:spacing w:val="-12"/>
        </w:rPr>
        <w:t xml:space="preserve"> </w:t>
      </w:r>
      <w:r w:rsidRPr="0033452D">
        <w:t>processed</w:t>
      </w:r>
      <w:r w:rsidRPr="0033452D">
        <w:rPr>
          <w:spacing w:val="-9"/>
        </w:rPr>
        <w:t xml:space="preserve"> </w:t>
      </w:r>
      <w:r w:rsidRPr="0033452D">
        <w:t>into</w:t>
      </w:r>
      <w:r w:rsidRPr="0033452D">
        <w:rPr>
          <w:spacing w:val="-12"/>
        </w:rPr>
        <w:t xml:space="preserve"> </w:t>
      </w:r>
      <w:r w:rsidRPr="0033452D">
        <w:t>a</w:t>
      </w:r>
      <w:r w:rsidRPr="0033452D">
        <w:rPr>
          <w:spacing w:val="-10"/>
        </w:rPr>
        <w:t xml:space="preserve"> </w:t>
      </w:r>
      <w:r w:rsidRPr="0033452D">
        <w:t>specific</w:t>
      </w:r>
      <w:r w:rsidRPr="0033452D">
        <w:rPr>
          <w:spacing w:val="-12"/>
        </w:rPr>
        <w:t xml:space="preserve"> </w:t>
      </w:r>
      <w:r w:rsidRPr="0033452D">
        <w:t>form</w:t>
      </w:r>
      <w:r w:rsidRPr="0033452D">
        <w:rPr>
          <w:spacing w:val="-9"/>
        </w:rPr>
        <w:t xml:space="preserve"> </w:t>
      </w:r>
      <w:r w:rsidRPr="0033452D">
        <w:t>and</w:t>
      </w:r>
      <w:r w:rsidRPr="0033452D">
        <w:rPr>
          <w:spacing w:val="-9"/>
        </w:rPr>
        <w:t xml:space="preserve"> </w:t>
      </w:r>
      <w:r w:rsidRPr="0033452D">
        <w:t>shape;</w:t>
      </w:r>
      <w:r w:rsidRPr="0033452D">
        <w:rPr>
          <w:spacing w:val="-10"/>
        </w:rPr>
        <w:t xml:space="preserve"> </w:t>
      </w:r>
      <w:r w:rsidRPr="0033452D">
        <w:t>or</w:t>
      </w:r>
      <w:r w:rsidRPr="0033452D">
        <w:rPr>
          <w:spacing w:val="-10"/>
        </w:rPr>
        <w:t xml:space="preserve"> </w:t>
      </w:r>
      <w:r w:rsidRPr="0033452D">
        <w:t>combined with other articles, materials, or supplies to create a product with different properties than the individual articles, materials, or supplies.</w:t>
      </w:r>
    </w:p>
    <w:p w14:paraId="38312BA1" w14:textId="77777777" w:rsidR="00F63FB9" w:rsidRPr="0033452D" w:rsidRDefault="00F63FB9" w:rsidP="00F63FB9">
      <w:pPr>
        <w:jc w:val="center"/>
        <w:rPr>
          <w:rFonts w:ascii="Arial" w:hAnsi="Arial"/>
          <w:caps/>
          <w:vanish/>
          <w:color w:val="FF0000"/>
        </w:rPr>
      </w:pPr>
    </w:p>
    <w:p w14:paraId="516395A8" w14:textId="77777777" w:rsidR="00F63FB9" w:rsidRPr="0033452D" w:rsidRDefault="00F63FB9" w:rsidP="00F63FB9">
      <w:pPr>
        <w:jc w:val="center"/>
        <w:rPr>
          <w:rFonts w:ascii="Arial" w:hAnsi="Arial"/>
          <w:caps/>
          <w:vanish/>
          <w:color w:val="FF0000"/>
        </w:rPr>
      </w:pPr>
      <w:r w:rsidRPr="0033452D">
        <w:rPr>
          <w:rFonts w:ascii="Arial" w:hAnsi="Arial"/>
          <w:caps/>
          <w:vanish/>
          <w:color w:val="FF0000"/>
        </w:rPr>
        <w:t>*****</w:t>
      </w:r>
      <w:r w:rsidRPr="0033452D">
        <w:rPr>
          <w:rFonts w:ascii="Arial" w:hAnsi="Arial"/>
          <w:b/>
          <w:caps/>
          <w:vanish/>
          <w:color w:val="FF0000"/>
        </w:rPr>
        <w:t>OR</w:t>
      </w:r>
      <w:r w:rsidRPr="0033452D">
        <w:rPr>
          <w:rFonts w:ascii="Arial" w:hAnsi="Arial"/>
          <w:caps/>
          <w:vanish/>
          <w:color w:val="FF0000"/>
        </w:rPr>
        <w:t>*****</w:t>
      </w:r>
    </w:p>
    <w:p w14:paraId="74712386" w14:textId="77777777" w:rsidR="00F63FB9" w:rsidRPr="0033452D" w:rsidRDefault="00F63FB9" w:rsidP="00F63FB9">
      <w:pPr>
        <w:jc w:val="center"/>
        <w:rPr>
          <w:rFonts w:ascii="Arial" w:hAnsi="Arial"/>
          <w:caps/>
          <w:vanish/>
          <w:color w:val="FF0000"/>
        </w:rPr>
      </w:pPr>
    </w:p>
    <w:p w14:paraId="336CAF30" w14:textId="77777777" w:rsidR="00F63FB9" w:rsidRPr="0033452D" w:rsidRDefault="00F63FB9" w:rsidP="00F63FB9">
      <w:pPr>
        <w:jc w:val="center"/>
        <w:rPr>
          <w:rFonts w:ascii="Arial" w:hAnsi="Arial"/>
          <w:caps/>
          <w:vanish/>
          <w:color w:val="FF0000"/>
        </w:rPr>
      </w:pPr>
      <w:r w:rsidRPr="0033452D">
        <w:rPr>
          <w:rFonts w:ascii="Arial" w:hAnsi="Arial"/>
          <w:caps/>
          <w:vanish/>
          <w:color w:val="FF0000"/>
        </w:rPr>
        <w:t xml:space="preserve">INCLUDE THE FOLLOWING PARAGRAPH ONLY FOR PROJECTS TO BE ADVERTISED ON AND BETWEEN OCTOBER 1, </w:t>
      </w:r>
      <w:proofErr w:type="gramStart"/>
      <w:r w:rsidRPr="0033452D">
        <w:rPr>
          <w:rFonts w:ascii="Arial" w:hAnsi="Arial"/>
          <w:caps/>
          <w:vanish/>
          <w:color w:val="FF0000"/>
        </w:rPr>
        <w:t>2025</w:t>
      </w:r>
      <w:proofErr w:type="gramEnd"/>
      <w:r w:rsidRPr="0033452D">
        <w:rPr>
          <w:rFonts w:ascii="Arial" w:hAnsi="Arial"/>
          <w:caps/>
          <w:vanish/>
          <w:color w:val="FF0000"/>
        </w:rPr>
        <w:t xml:space="preserve"> AND SEPTEMBER 30, 2026.</w:t>
      </w:r>
    </w:p>
    <w:p w14:paraId="6B89804E" w14:textId="77777777" w:rsidR="00F63FB9" w:rsidRPr="0033452D" w:rsidRDefault="00F63FB9" w:rsidP="00F63FB9">
      <w:pPr>
        <w:pStyle w:val="List1indent"/>
      </w:pPr>
      <w:r w:rsidRPr="0033452D">
        <w:t>b.</w:t>
      </w:r>
      <w:r w:rsidRPr="0033452D">
        <w:tab/>
        <w:t xml:space="preserve">Final assembly for all manufactured products permanently incorporated into the project occurs in the United States.  Manufactured products </w:t>
      </w:r>
      <w:proofErr w:type="gramStart"/>
      <w:r w:rsidRPr="0033452D">
        <w:t>means</w:t>
      </w:r>
      <w:proofErr w:type="gramEnd"/>
      <w:r w:rsidRPr="0033452D">
        <w:t xml:space="preserve"> articles, materials, or supplies that have been processed into a specific form and shape; or combined with other articles, materials, or supplies to create a product with different properties than the individual articles, materials, or supplies.</w:t>
      </w:r>
    </w:p>
    <w:p w14:paraId="150C0F33" w14:textId="77777777" w:rsidR="00F63FB9" w:rsidRPr="0033452D" w:rsidRDefault="00F63FB9" w:rsidP="00F63FB9">
      <w:pPr>
        <w:jc w:val="center"/>
        <w:rPr>
          <w:rFonts w:ascii="Arial" w:hAnsi="Arial"/>
          <w:caps/>
          <w:vanish/>
          <w:color w:val="FF0000"/>
        </w:rPr>
      </w:pPr>
    </w:p>
    <w:p w14:paraId="0AAFC982" w14:textId="77777777" w:rsidR="00F63FB9" w:rsidRPr="0033452D" w:rsidRDefault="00F63FB9" w:rsidP="00F63FB9">
      <w:pPr>
        <w:jc w:val="center"/>
        <w:rPr>
          <w:rFonts w:ascii="Arial" w:hAnsi="Arial"/>
          <w:caps/>
          <w:vanish/>
          <w:color w:val="FF0000"/>
        </w:rPr>
      </w:pPr>
      <w:r w:rsidRPr="0033452D">
        <w:rPr>
          <w:rFonts w:ascii="Arial" w:hAnsi="Arial"/>
          <w:caps/>
          <w:vanish/>
          <w:color w:val="FF0000"/>
        </w:rPr>
        <w:t>*****</w:t>
      </w:r>
      <w:r w:rsidRPr="0033452D">
        <w:rPr>
          <w:rFonts w:ascii="Arial" w:hAnsi="Arial"/>
          <w:b/>
          <w:caps/>
          <w:vanish/>
          <w:color w:val="FF0000"/>
        </w:rPr>
        <w:t>OR</w:t>
      </w:r>
      <w:r w:rsidRPr="0033452D">
        <w:rPr>
          <w:rFonts w:ascii="Arial" w:hAnsi="Arial"/>
          <w:caps/>
          <w:vanish/>
          <w:color w:val="FF0000"/>
        </w:rPr>
        <w:t>*****</w:t>
      </w:r>
    </w:p>
    <w:p w14:paraId="14D239A0" w14:textId="77777777" w:rsidR="00F63FB9" w:rsidRPr="0033452D" w:rsidRDefault="00F63FB9" w:rsidP="00F63FB9">
      <w:pPr>
        <w:jc w:val="center"/>
        <w:rPr>
          <w:rFonts w:ascii="Arial" w:hAnsi="Arial"/>
          <w:caps/>
          <w:vanish/>
          <w:color w:val="FF0000"/>
        </w:rPr>
      </w:pPr>
    </w:p>
    <w:p w14:paraId="5FF967D8" w14:textId="77777777" w:rsidR="00F63FB9" w:rsidRPr="0033452D" w:rsidRDefault="00F63FB9" w:rsidP="00F63FB9">
      <w:pPr>
        <w:jc w:val="center"/>
        <w:rPr>
          <w:rFonts w:ascii="Arial" w:hAnsi="Arial"/>
          <w:caps/>
          <w:vanish/>
          <w:color w:val="FF0000"/>
        </w:rPr>
      </w:pPr>
      <w:r w:rsidRPr="0033452D">
        <w:rPr>
          <w:rFonts w:ascii="Arial" w:hAnsi="Arial"/>
          <w:caps/>
          <w:vanish/>
          <w:color w:val="FF0000"/>
        </w:rPr>
        <w:t>INCLUDE THE FOLLOWING PARAGRAPH ONLY FOR PROJECTS TO BE ADVERTISED ON OR AFTER OCTOBER 1, 2026</w:t>
      </w:r>
    </w:p>
    <w:p w14:paraId="7E11B690" w14:textId="77777777" w:rsidR="00F63FB9" w:rsidRPr="0033452D" w:rsidRDefault="00F63FB9" w:rsidP="00F63FB9">
      <w:pPr>
        <w:pStyle w:val="List1indent"/>
      </w:pPr>
      <w:r w:rsidRPr="0033452D">
        <w:t>b.</w:t>
      </w:r>
      <w:r w:rsidRPr="0033452D">
        <w:tab/>
        <w:t xml:space="preserve">All manufactured products permanently incorporated into the project are produced in the United States. “Produced in the United States” means both the final assembly of the product occurs in the United States and the cost of the components of the manufactured product that are mined, produced, or manufactured in the United States is greater than 55 percent of the total cost of all components of the manufactured product.  Manufactured products </w:t>
      </w:r>
      <w:proofErr w:type="gramStart"/>
      <w:r w:rsidRPr="0033452D">
        <w:t>means</w:t>
      </w:r>
      <w:proofErr w:type="gramEnd"/>
      <w:r w:rsidRPr="0033452D">
        <w:t xml:space="preserve"> articles, materials, or supplies that have been processed into a specific form and shape; or combined with other articles, materials, or supplies to create a product with different properties than the individual articles, materials, or supplies.</w:t>
      </w:r>
      <w:bookmarkEnd w:id="191"/>
    </w:p>
    <w:p w14:paraId="08959E23" w14:textId="77777777" w:rsidR="00F63FB9" w:rsidRDefault="00F63FB9" w:rsidP="00F63FB9">
      <w:pPr>
        <w:pStyle w:val="HiddenTextSpec"/>
        <w:tabs>
          <w:tab w:val="left" w:pos="2880"/>
        </w:tabs>
      </w:pPr>
      <w:r>
        <w:t>3************************************************3</w:t>
      </w:r>
    </w:p>
    <w:p w14:paraId="6EE066E0" w14:textId="77777777" w:rsidR="00F63FB9" w:rsidRPr="0033452D" w:rsidRDefault="00F63FB9" w:rsidP="00F63FB9">
      <w:pPr>
        <w:pStyle w:val="List1indent"/>
      </w:pPr>
      <w:r w:rsidRPr="0033452D">
        <w:t>c.</w:t>
      </w:r>
      <w:r w:rsidRPr="0033452D">
        <w:tab/>
        <w:t>All construction</w:t>
      </w:r>
      <w:r w:rsidRPr="0033452D">
        <w:rPr>
          <w:spacing w:val="-7"/>
        </w:rPr>
        <w:t xml:space="preserve"> </w:t>
      </w:r>
      <w:r w:rsidRPr="0033452D">
        <w:t>materials</w:t>
      </w:r>
      <w:r w:rsidRPr="0033452D">
        <w:rPr>
          <w:spacing w:val="-8"/>
        </w:rPr>
        <w:t xml:space="preserve"> </w:t>
      </w:r>
      <w:r w:rsidRPr="0033452D">
        <w:t>are</w:t>
      </w:r>
      <w:r w:rsidRPr="0033452D">
        <w:rPr>
          <w:spacing w:val="-7"/>
        </w:rPr>
        <w:t xml:space="preserve"> </w:t>
      </w:r>
      <w:r w:rsidRPr="0033452D">
        <w:t>manufactured</w:t>
      </w:r>
      <w:r w:rsidRPr="0033452D">
        <w:rPr>
          <w:spacing w:val="-9"/>
        </w:rPr>
        <w:t xml:space="preserve"> </w:t>
      </w:r>
      <w:proofErr w:type="gramStart"/>
      <w:r w:rsidRPr="0033452D">
        <w:t>in</w:t>
      </w:r>
      <w:proofErr w:type="gramEnd"/>
      <w:r w:rsidRPr="0033452D">
        <w:rPr>
          <w:spacing w:val="-7"/>
        </w:rPr>
        <w:t xml:space="preserve"> </w:t>
      </w:r>
      <w:r w:rsidRPr="0033452D">
        <w:t>and</w:t>
      </w:r>
      <w:r w:rsidRPr="0033452D">
        <w:rPr>
          <w:spacing w:val="-7"/>
        </w:rPr>
        <w:t xml:space="preserve"> </w:t>
      </w:r>
      <w:r w:rsidRPr="0033452D">
        <w:t>manufacturing</w:t>
      </w:r>
      <w:r w:rsidRPr="0033452D">
        <w:rPr>
          <w:spacing w:val="-9"/>
        </w:rPr>
        <w:t xml:space="preserve"> </w:t>
      </w:r>
      <w:r w:rsidRPr="0033452D">
        <w:t>processes</w:t>
      </w:r>
      <w:r w:rsidRPr="0033452D">
        <w:rPr>
          <w:spacing w:val="-8"/>
        </w:rPr>
        <w:t xml:space="preserve"> </w:t>
      </w:r>
      <w:r w:rsidRPr="0033452D">
        <w:t>occurred</w:t>
      </w:r>
      <w:r w:rsidRPr="0033452D">
        <w:rPr>
          <w:spacing w:val="-6"/>
        </w:rPr>
        <w:t xml:space="preserve"> </w:t>
      </w:r>
      <w:r w:rsidRPr="0033452D">
        <w:t>in</w:t>
      </w:r>
      <w:r w:rsidRPr="0033452D">
        <w:rPr>
          <w:spacing w:val="-7"/>
        </w:rPr>
        <w:t xml:space="preserve"> </w:t>
      </w:r>
      <w:r w:rsidRPr="0033452D">
        <w:t>the</w:t>
      </w:r>
      <w:r w:rsidRPr="0033452D">
        <w:rPr>
          <w:spacing w:val="-10"/>
        </w:rPr>
        <w:t xml:space="preserve"> </w:t>
      </w:r>
      <w:r w:rsidRPr="0033452D">
        <w:t>United States.</w:t>
      </w:r>
      <w:r w:rsidRPr="0033452D">
        <w:rPr>
          <w:spacing w:val="-7"/>
        </w:rPr>
        <w:t xml:space="preserve">  </w:t>
      </w:r>
      <w:r w:rsidRPr="0033452D">
        <w:t>Construction</w:t>
      </w:r>
      <w:r w:rsidRPr="0033452D">
        <w:rPr>
          <w:spacing w:val="-7"/>
        </w:rPr>
        <w:t xml:space="preserve"> </w:t>
      </w:r>
      <w:r w:rsidRPr="0033452D">
        <w:t>materials</w:t>
      </w:r>
      <w:r w:rsidRPr="0033452D">
        <w:rPr>
          <w:spacing w:val="-8"/>
        </w:rPr>
        <w:t xml:space="preserve"> </w:t>
      </w:r>
      <w:r w:rsidRPr="0033452D">
        <w:t>includes</w:t>
      </w:r>
      <w:r w:rsidRPr="0033452D">
        <w:rPr>
          <w:spacing w:val="-8"/>
        </w:rPr>
        <w:t xml:space="preserve"> </w:t>
      </w:r>
      <w:r w:rsidRPr="0033452D">
        <w:t>an</w:t>
      </w:r>
      <w:r w:rsidRPr="0033452D">
        <w:rPr>
          <w:spacing w:val="-6"/>
        </w:rPr>
        <w:t xml:space="preserve"> </w:t>
      </w:r>
      <w:r w:rsidRPr="0033452D">
        <w:t>article,</w:t>
      </w:r>
      <w:r w:rsidRPr="0033452D">
        <w:rPr>
          <w:spacing w:val="-7"/>
        </w:rPr>
        <w:t xml:space="preserve"> </w:t>
      </w:r>
      <w:r w:rsidRPr="0033452D">
        <w:t>material,</w:t>
      </w:r>
      <w:r w:rsidRPr="0033452D">
        <w:rPr>
          <w:spacing w:val="-7"/>
        </w:rPr>
        <w:t xml:space="preserve"> </w:t>
      </w:r>
      <w:r w:rsidRPr="0033452D">
        <w:t>or</w:t>
      </w:r>
      <w:r w:rsidRPr="0033452D">
        <w:rPr>
          <w:spacing w:val="-7"/>
        </w:rPr>
        <w:t xml:space="preserve"> </w:t>
      </w:r>
      <w:r w:rsidRPr="0033452D">
        <w:t>supply</w:t>
      </w:r>
      <w:r w:rsidRPr="0033452D">
        <w:rPr>
          <w:spacing w:val="-4"/>
        </w:rPr>
        <w:t xml:space="preserve"> </w:t>
      </w:r>
      <w:r w:rsidRPr="0033452D">
        <w:t>-</w:t>
      </w:r>
      <w:r w:rsidRPr="0033452D">
        <w:rPr>
          <w:spacing w:val="-7"/>
        </w:rPr>
        <w:t xml:space="preserve"> </w:t>
      </w:r>
      <w:r w:rsidRPr="0033452D">
        <w:t>other</w:t>
      </w:r>
      <w:r w:rsidRPr="0033452D">
        <w:rPr>
          <w:spacing w:val="-7"/>
        </w:rPr>
        <w:t xml:space="preserve"> </w:t>
      </w:r>
      <w:r w:rsidRPr="0033452D">
        <w:t>than</w:t>
      </w:r>
      <w:r w:rsidRPr="0033452D">
        <w:rPr>
          <w:spacing w:val="-9"/>
        </w:rPr>
        <w:t xml:space="preserve"> </w:t>
      </w:r>
      <w:r w:rsidRPr="0033452D">
        <w:t>an</w:t>
      </w:r>
      <w:r w:rsidRPr="0033452D">
        <w:rPr>
          <w:spacing w:val="-6"/>
        </w:rPr>
        <w:t xml:space="preserve"> </w:t>
      </w:r>
      <w:r w:rsidRPr="0033452D">
        <w:t>item</w:t>
      </w:r>
      <w:r w:rsidRPr="0033452D">
        <w:rPr>
          <w:spacing w:val="-9"/>
        </w:rPr>
        <w:t xml:space="preserve"> </w:t>
      </w:r>
      <w:r w:rsidRPr="0033452D">
        <w:t>of</w:t>
      </w:r>
      <w:r w:rsidRPr="0033452D">
        <w:rPr>
          <w:spacing w:val="-9"/>
        </w:rPr>
        <w:t xml:space="preserve"> </w:t>
      </w:r>
      <w:r w:rsidRPr="0033452D">
        <w:t>primarily</w:t>
      </w:r>
      <w:r w:rsidRPr="0033452D">
        <w:rPr>
          <w:spacing w:val="-7"/>
        </w:rPr>
        <w:t xml:space="preserve"> </w:t>
      </w:r>
      <w:r w:rsidRPr="0033452D">
        <w:t>iron or steel; a manufactured product; or Section 70917(c) material</w:t>
      </w:r>
      <w:r w:rsidRPr="0033452D">
        <w:rPr>
          <w:spacing w:val="-8"/>
        </w:rPr>
        <w:t xml:space="preserve"> </w:t>
      </w:r>
      <w:r w:rsidRPr="0033452D">
        <w:t>–</w:t>
      </w:r>
      <w:r w:rsidRPr="0033452D">
        <w:rPr>
          <w:spacing w:val="-11"/>
        </w:rPr>
        <w:t xml:space="preserve"> </w:t>
      </w:r>
      <w:r w:rsidRPr="0033452D">
        <w:t>that</w:t>
      </w:r>
      <w:r w:rsidRPr="0033452D">
        <w:rPr>
          <w:spacing w:val="-12"/>
        </w:rPr>
        <w:t xml:space="preserve"> </w:t>
      </w:r>
      <w:r w:rsidRPr="0033452D">
        <w:t>is</w:t>
      </w:r>
      <w:r w:rsidRPr="0033452D">
        <w:rPr>
          <w:spacing w:val="-13"/>
        </w:rPr>
        <w:t xml:space="preserve"> </w:t>
      </w:r>
      <w:r w:rsidRPr="0033452D">
        <w:t>or</w:t>
      </w:r>
      <w:r w:rsidRPr="0033452D">
        <w:rPr>
          <w:spacing w:val="-11"/>
        </w:rPr>
        <w:t xml:space="preserve"> </w:t>
      </w:r>
      <w:r w:rsidRPr="0033452D">
        <w:t>consists</w:t>
      </w:r>
      <w:r w:rsidRPr="0033452D">
        <w:rPr>
          <w:spacing w:val="-13"/>
        </w:rPr>
        <w:t xml:space="preserve"> </w:t>
      </w:r>
      <w:r w:rsidRPr="0033452D">
        <w:t>primarily</w:t>
      </w:r>
      <w:r w:rsidRPr="0033452D">
        <w:rPr>
          <w:spacing w:val="-11"/>
        </w:rPr>
        <w:t xml:space="preserve"> </w:t>
      </w:r>
      <w:r w:rsidRPr="0033452D">
        <w:t>of</w:t>
      </w:r>
      <w:r w:rsidRPr="0033452D">
        <w:rPr>
          <w:spacing w:val="-13"/>
        </w:rPr>
        <w:t xml:space="preserve"> </w:t>
      </w:r>
      <w:r w:rsidRPr="0033452D">
        <w:t>non-ferrous</w:t>
      </w:r>
      <w:r w:rsidRPr="0033452D">
        <w:rPr>
          <w:spacing w:val="-12"/>
        </w:rPr>
        <w:t xml:space="preserve"> </w:t>
      </w:r>
      <w:r w:rsidRPr="0033452D">
        <w:t>metals,</w:t>
      </w:r>
      <w:r w:rsidRPr="0033452D">
        <w:rPr>
          <w:spacing w:val="-12"/>
        </w:rPr>
        <w:t xml:space="preserve"> </w:t>
      </w:r>
      <w:r w:rsidRPr="0033452D">
        <w:t>plastic and polymer-based products (including PVC, composite building materials, and polymers used in fiber optic cables), glass (including optic glass), fiber optic cable (including drop cable), optical</w:t>
      </w:r>
      <w:r w:rsidRPr="0033452D">
        <w:rPr>
          <w:spacing w:val="-1"/>
        </w:rPr>
        <w:t xml:space="preserve"> </w:t>
      </w:r>
      <w:r w:rsidRPr="0033452D">
        <w:t>fiber, lumber, engineered wood, or drywall.</w:t>
      </w:r>
      <w:r w:rsidRPr="0033452D">
        <w:rPr>
          <w:spacing w:val="40"/>
        </w:rPr>
        <w:t xml:space="preserve">  </w:t>
      </w:r>
      <w:r w:rsidRPr="0033452D">
        <w:t>Items that consist of two or more of the listed materials that have been combined through a manufacturing process, and items that include at least one of the listed materials combined with a material that is not listed through a manufacturing process, should be treated as manufactured products, rather than as construction materials.</w:t>
      </w:r>
    </w:p>
    <w:p w14:paraId="31D78820" w14:textId="77777777" w:rsidR="00F63FB9" w:rsidRPr="0033452D" w:rsidRDefault="00F63FB9" w:rsidP="00F63FB9">
      <w:pPr>
        <w:pStyle w:val="List1indent"/>
      </w:pPr>
      <w:r w:rsidRPr="0033452D">
        <w:t>d.</w:t>
      </w:r>
      <w:r w:rsidRPr="0033452D">
        <w:tab/>
        <w:t>Build America, Buy America does not extend to materials listed in Section 70917(c) of the Act.  These exempt items are cement and cementitious materials; aggregates such as stone, sand, or gravel; or aggregate binding agents or additives.</w:t>
      </w:r>
    </w:p>
    <w:p w14:paraId="348E0B11" w14:textId="77777777" w:rsidR="00F63FB9" w:rsidRPr="0033452D" w:rsidRDefault="00F63FB9" w:rsidP="00F63FB9">
      <w:pPr>
        <w:spacing w:before="120"/>
      </w:pPr>
      <w:r w:rsidRPr="0033452D">
        <w:t xml:space="preserve">For steel and iron products incorporated into the Project, provide the RE a certification from the manufacturer stating the country where the steel or iron product was melted and manufactured including application of coatings which protect or enhance the value of the material.  Ensure that 4 copies of the manufacturer’s certification are provided with each </w:t>
      </w:r>
      <w:r w:rsidRPr="0033452D">
        <w:lastRenderedPageBreak/>
        <w:t xml:space="preserve">delivery of steel and iron products.  Retain 1 copy and submit 3 copies to the RE.  Ensure that the certification includes, materials description, quantity of material represented by the certification, country of manufacture, and notarized signature of a person having legal authority to bind the supplier.  If a Certification of Compliance as specified in </w:t>
      </w:r>
      <w:hyperlink w:anchor="s10607" w:history="1">
        <w:r w:rsidRPr="0033452D">
          <w:rPr>
            <w:color w:val="330099"/>
            <w:u w:val="single"/>
          </w:rPr>
          <w:t>106.07</w:t>
        </w:r>
      </w:hyperlink>
      <w:r w:rsidRPr="0033452D">
        <w:t xml:space="preserve"> contains a statement regarding the country of manufacture, a separate certification is not necessary.</w:t>
      </w:r>
    </w:p>
    <w:p w14:paraId="484B640A" w14:textId="77777777" w:rsidR="00F63FB9" w:rsidRPr="0033452D" w:rsidRDefault="00F63FB9" w:rsidP="00F63FB9">
      <w:pPr>
        <w:pStyle w:val="Paragraph"/>
      </w:pPr>
      <w:r w:rsidRPr="0033452D">
        <w:t xml:space="preserve">If the use of foreign materials is allowed, the Department may require the Contractor to deliver the material to a </w:t>
      </w:r>
      <w:proofErr w:type="gramStart"/>
      <w:r w:rsidRPr="0033452D">
        <w:t>Department</w:t>
      </w:r>
      <w:proofErr w:type="gramEnd"/>
      <w:r w:rsidRPr="0033452D">
        <w:t>-approved site for sampling, inspection, and testing.  Do not use or incorporate the foreign material into the Work before the Department approves the material.</w:t>
      </w:r>
    </w:p>
    <w:p w14:paraId="0F49BDCF" w14:textId="77777777" w:rsidR="00F63FB9" w:rsidRPr="0033452D" w:rsidRDefault="00F63FB9" w:rsidP="00F63FB9">
      <w:pPr>
        <w:pStyle w:val="Paragraph"/>
      </w:pPr>
      <w:bookmarkStart w:id="193" w:name="s10604"/>
      <w:bookmarkStart w:id="194" w:name="_Hlk182824435"/>
      <w:bookmarkEnd w:id="193"/>
      <w:r w:rsidRPr="0033452D">
        <w:t xml:space="preserve">If the Department finds the Contractor failed to comply with the Federal or State provisions regarding </w:t>
      </w:r>
      <w:r w:rsidRPr="0033452D">
        <w:rPr>
          <w:color w:val="000000"/>
        </w:rPr>
        <w:t xml:space="preserve">foreign </w:t>
      </w:r>
      <w:r w:rsidRPr="0033452D">
        <w:t>materials, the Department will require the unapproved foreign material be removed and replaced with acceptable material at no additional cost to the Department.</w:t>
      </w:r>
    </w:p>
    <w:bookmarkEnd w:id="194"/>
    <w:p w14:paraId="1B037070" w14:textId="77777777" w:rsidR="00F63FB9" w:rsidRPr="0033452D" w:rsidRDefault="00F63FB9" w:rsidP="00F63FB9">
      <w:pPr>
        <w:pStyle w:val="Paragraph"/>
      </w:pPr>
      <w:r w:rsidRPr="0033452D">
        <w:t>Comply with 2 CFR 200.216 Prohibition on Certain Telecommunication and Video Surveillance Services or Equipment.</w:t>
      </w:r>
    </w:p>
    <w:p w14:paraId="6DFD420A" w14:textId="77777777" w:rsidR="00F63FB9" w:rsidRPr="0033452D" w:rsidRDefault="00F63FB9" w:rsidP="00F63FB9">
      <w:pPr>
        <w:pStyle w:val="Paragraph"/>
      </w:pPr>
      <w:r w:rsidRPr="0033452D">
        <w:t>Do not provide Telecommunications equipment produced by Huawei Technologies Company or ZTE Corporation (or any subsidiary or affiliate of such entities).  Do not provide video surveillance and telecommunications equipment produced by Hytera Communications Corporation, Hanghzou Hikvision Digital Technology Company, or Dahua Technology Company (or any subsidiary or affiliate of such entities).  Do not provide Telecommunications or video surveillance services provided by such entities or using such equipment.</w:t>
      </w:r>
    </w:p>
    <w:p w14:paraId="27DB732B" w14:textId="77777777" w:rsidR="00F63FB9" w:rsidRPr="0033452D" w:rsidRDefault="00F63FB9" w:rsidP="00F63FB9">
      <w:pPr>
        <w:pStyle w:val="Paragraph"/>
      </w:pPr>
      <w:r w:rsidRPr="0033452D">
        <w:t>Do not provide Telecommunications or video surveillance equipment or services produced or provided by an entity that the Secretary of Defense, in consultation with the director of the National Intelligence or the Director of the Federal Bureau of Investigation, reasonably believes to be an entity owned or controlled by, or otherwise connected to, the government of a covered foreign country.</w:t>
      </w:r>
    </w:p>
    <w:p w14:paraId="28DE0413" w14:textId="77777777" w:rsidR="00F63FB9" w:rsidRPr="0033452D" w:rsidRDefault="00F63FB9" w:rsidP="00F63FB9">
      <w:pPr>
        <w:pStyle w:val="Paragraph"/>
      </w:pPr>
      <w:r w:rsidRPr="0033452D">
        <w:t xml:space="preserve">Do not provide any equipment assembled by others that has an integral component that was manufactured and supplied by the </w:t>
      </w:r>
      <w:proofErr w:type="gramStart"/>
      <w:r w:rsidRPr="0033452D">
        <w:t>aforementioned companies</w:t>
      </w:r>
      <w:proofErr w:type="gramEnd"/>
      <w:r w:rsidRPr="0033452D">
        <w:t>.</w:t>
      </w:r>
    </w:p>
    <w:p w14:paraId="684F235E" w14:textId="77777777" w:rsidR="00F63FB9" w:rsidRPr="0033452D" w:rsidRDefault="00F63FB9" w:rsidP="00F63FB9">
      <w:pPr>
        <w:pStyle w:val="Paragraph"/>
      </w:pPr>
      <w:r w:rsidRPr="0033452D">
        <w:t>Build America, Buy America domestic preferences for iron or steel products, manufactured products, and construction materials requirements</w:t>
      </w:r>
      <w:r w:rsidRPr="0033452D">
        <w:rPr>
          <w:spacing w:val="9"/>
        </w:rPr>
        <w:t xml:space="preserve"> </w:t>
      </w:r>
      <w:r w:rsidRPr="0033452D">
        <w:t>are</w:t>
      </w:r>
      <w:r w:rsidRPr="0033452D">
        <w:rPr>
          <w:spacing w:val="11"/>
        </w:rPr>
        <w:t xml:space="preserve"> </w:t>
      </w:r>
      <w:r w:rsidRPr="0033452D">
        <w:t>waived</w:t>
      </w:r>
      <w:r w:rsidRPr="0033452D">
        <w:rPr>
          <w:spacing w:val="9"/>
        </w:rPr>
        <w:t xml:space="preserve"> </w:t>
      </w:r>
      <w:r w:rsidRPr="0033452D">
        <w:t>for</w:t>
      </w:r>
      <w:r w:rsidRPr="0033452D">
        <w:rPr>
          <w:spacing w:val="9"/>
        </w:rPr>
        <w:t xml:space="preserve"> </w:t>
      </w:r>
      <w:r w:rsidRPr="0033452D">
        <w:t>projects</w:t>
      </w:r>
      <w:r w:rsidRPr="0033452D">
        <w:rPr>
          <w:spacing w:val="11"/>
        </w:rPr>
        <w:t xml:space="preserve"> </w:t>
      </w:r>
      <w:r w:rsidRPr="0033452D">
        <w:t>where:</w:t>
      </w:r>
      <w:r w:rsidRPr="0033452D">
        <w:rPr>
          <w:spacing w:val="10"/>
        </w:rPr>
        <w:t xml:space="preserve"> </w:t>
      </w:r>
      <w:r w:rsidRPr="0033452D">
        <w:t>1.</w:t>
      </w:r>
      <w:r w:rsidRPr="0033452D">
        <w:rPr>
          <w:spacing w:val="9"/>
        </w:rPr>
        <w:t xml:space="preserve"> </w:t>
      </w:r>
      <w:r w:rsidRPr="0033452D">
        <w:t>The</w:t>
      </w:r>
      <w:r w:rsidRPr="0033452D">
        <w:rPr>
          <w:spacing w:val="11"/>
        </w:rPr>
        <w:t xml:space="preserve"> </w:t>
      </w:r>
      <w:r w:rsidRPr="0033452D">
        <w:t>total</w:t>
      </w:r>
      <w:r w:rsidRPr="0033452D">
        <w:rPr>
          <w:spacing w:val="8"/>
        </w:rPr>
        <w:t xml:space="preserve"> </w:t>
      </w:r>
      <w:r w:rsidRPr="0033452D">
        <w:t>value</w:t>
      </w:r>
      <w:r w:rsidRPr="0033452D">
        <w:rPr>
          <w:spacing w:val="11"/>
        </w:rPr>
        <w:t xml:space="preserve"> </w:t>
      </w:r>
      <w:r w:rsidRPr="0033452D">
        <w:t>of</w:t>
      </w:r>
      <w:r w:rsidRPr="0033452D">
        <w:rPr>
          <w:spacing w:val="9"/>
        </w:rPr>
        <w:t xml:space="preserve"> </w:t>
      </w:r>
      <w:r w:rsidRPr="0033452D">
        <w:t>non-compliant</w:t>
      </w:r>
      <w:r w:rsidRPr="0033452D">
        <w:rPr>
          <w:spacing w:val="7"/>
        </w:rPr>
        <w:t xml:space="preserve"> </w:t>
      </w:r>
      <w:r w:rsidRPr="0033452D">
        <w:t>products</w:t>
      </w:r>
      <w:r w:rsidRPr="0033452D">
        <w:rPr>
          <w:spacing w:val="10"/>
        </w:rPr>
        <w:t xml:space="preserve"> </w:t>
      </w:r>
      <w:r w:rsidRPr="0033452D">
        <w:t>is</w:t>
      </w:r>
      <w:r w:rsidRPr="0033452D">
        <w:rPr>
          <w:spacing w:val="10"/>
        </w:rPr>
        <w:t xml:space="preserve"> </w:t>
      </w:r>
      <w:r w:rsidRPr="0033452D">
        <w:t>no</w:t>
      </w:r>
      <w:r w:rsidRPr="0033452D">
        <w:rPr>
          <w:spacing w:val="11"/>
        </w:rPr>
        <w:t xml:space="preserve"> </w:t>
      </w:r>
      <w:r w:rsidRPr="0033452D">
        <w:t>more</w:t>
      </w:r>
      <w:r w:rsidRPr="0033452D">
        <w:rPr>
          <w:spacing w:val="9"/>
        </w:rPr>
        <w:t xml:space="preserve"> </w:t>
      </w:r>
      <w:r w:rsidRPr="0033452D">
        <w:t>than</w:t>
      </w:r>
      <w:r w:rsidRPr="0033452D">
        <w:rPr>
          <w:spacing w:val="17"/>
        </w:rPr>
        <w:t xml:space="preserve"> </w:t>
      </w:r>
      <w:r w:rsidRPr="0033452D">
        <w:t>the</w:t>
      </w:r>
      <w:r w:rsidRPr="0033452D">
        <w:rPr>
          <w:spacing w:val="11"/>
        </w:rPr>
        <w:t xml:space="preserve"> </w:t>
      </w:r>
      <w:r w:rsidRPr="0033452D">
        <w:t>lesser</w:t>
      </w:r>
      <w:r w:rsidRPr="0033452D">
        <w:rPr>
          <w:spacing w:val="11"/>
        </w:rPr>
        <w:t xml:space="preserve"> </w:t>
      </w:r>
      <w:r w:rsidRPr="0033452D">
        <w:rPr>
          <w:spacing w:val="-5"/>
        </w:rPr>
        <w:t>of</w:t>
      </w:r>
      <w:r w:rsidRPr="0033452D">
        <w:t xml:space="preserve"> $1,000,000.00 or 5 percent of total applicable costs for the project. This does not apply to iron or </w:t>
      </w:r>
      <w:proofErr w:type="gramStart"/>
      <w:r w:rsidRPr="0033452D">
        <w:t>steel</w:t>
      </w:r>
      <w:proofErr w:type="gramEnd"/>
      <w:r w:rsidRPr="0033452D">
        <w:t xml:space="preserve"> subject to the requirements</w:t>
      </w:r>
      <w:r w:rsidRPr="0033452D">
        <w:rPr>
          <w:spacing w:val="27"/>
        </w:rPr>
        <w:t xml:space="preserve"> </w:t>
      </w:r>
      <w:r w:rsidRPr="0033452D">
        <w:t>of</w:t>
      </w:r>
      <w:r w:rsidRPr="0033452D">
        <w:rPr>
          <w:spacing w:val="29"/>
        </w:rPr>
        <w:t xml:space="preserve"> </w:t>
      </w:r>
      <w:r w:rsidRPr="0033452D">
        <w:t>23</w:t>
      </w:r>
      <w:r w:rsidRPr="0033452D">
        <w:rPr>
          <w:spacing w:val="28"/>
        </w:rPr>
        <w:t xml:space="preserve"> </w:t>
      </w:r>
      <w:r w:rsidRPr="0033452D">
        <w:t>USC</w:t>
      </w:r>
      <w:r w:rsidRPr="0033452D">
        <w:rPr>
          <w:spacing w:val="28"/>
        </w:rPr>
        <w:t xml:space="preserve"> </w:t>
      </w:r>
      <w:r w:rsidRPr="0033452D">
        <w:t>313;</w:t>
      </w:r>
      <w:r w:rsidRPr="0033452D">
        <w:rPr>
          <w:spacing w:val="28"/>
        </w:rPr>
        <w:t xml:space="preserve"> </w:t>
      </w:r>
      <w:r w:rsidRPr="0033452D">
        <w:t>or</w:t>
      </w:r>
      <w:r w:rsidRPr="0033452D">
        <w:rPr>
          <w:spacing w:val="29"/>
        </w:rPr>
        <w:t xml:space="preserve"> </w:t>
      </w:r>
      <w:r w:rsidRPr="0033452D">
        <w:t>2.</w:t>
      </w:r>
      <w:r w:rsidRPr="0033452D">
        <w:rPr>
          <w:spacing w:val="28"/>
        </w:rPr>
        <w:t xml:space="preserve"> </w:t>
      </w:r>
      <w:r w:rsidRPr="0033452D">
        <w:t>The</w:t>
      </w:r>
      <w:r w:rsidRPr="0033452D">
        <w:rPr>
          <w:spacing w:val="28"/>
        </w:rPr>
        <w:t xml:space="preserve"> </w:t>
      </w:r>
      <w:r w:rsidRPr="0033452D">
        <w:t>total</w:t>
      </w:r>
      <w:r w:rsidRPr="0033452D">
        <w:rPr>
          <w:spacing w:val="28"/>
        </w:rPr>
        <w:t xml:space="preserve"> </w:t>
      </w:r>
      <w:r w:rsidRPr="0033452D">
        <w:t>amount</w:t>
      </w:r>
      <w:r w:rsidRPr="0033452D">
        <w:rPr>
          <w:spacing w:val="25"/>
        </w:rPr>
        <w:t xml:space="preserve"> </w:t>
      </w:r>
      <w:r w:rsidRPr="0033452D">
        <w:t>of</w:t>
      </w:r>
      <w:r w:rsidRPr="0033452D">
        <w:rPr>
          <w:spacing w:val="26"/>
        </w:rPr>
        <w:t xml:space="preserve"> </w:t>
      </w:r>
      <w:r w:rsidRPr="0033452D">
        <w:t>Federal</w:t>
      </w:r>
      <w:r w:rsidRPr="0033452D">
        <w:rPr>
          <w:spacing w:val="28"/>
        </w:rPr>
        <w:t xml:space="preserve"> </w:t>
      </w:r>
      <w:r w:rsidRPr="0033452D">
        <w:t>financial</w:t>
      </w:r>
      <w:r w:rsidRPr="0033452D">
        <w:rPr>
          <w:spacing w:val="28"/>
        </w:rPr>
        <w:t xml:space="preserve"> </w:t>
      </w:r>
      <w:r w:rsidRPr="0033452D">
        <w:t>assistance</w:t>
      </w:r>
      <w:r w:rsidRPr="0033452D">
        <w:rPr>
          <w:spacing w:val="29"/>
        </w:rPr>
        <w:t xml:space="preserve"> </w:t>
      </w:r>
      <w:r w:rsidRPr="0033452D">
        <w:t>applied</w:t>
      </w:r>
      <w:r w:rsidRPr="0033452D">
        <w:rPr>
          <w:spacing w:val="29"/>
        </w:rPr>
        <w:t xml:space="preserve"> </w:t>
      </w:r>
      <w:r w:rsidRPr="0033452D">
        <w:t>to</w:t>
      </w:r>
      <w:r w:rsidRPr="0033452D">
        <w:rPr>
          <w:spacing w:val="29"/>
        </w:rPr>
        <w:t xml:space="preserve"> </w:t>
      </w:r>
      <w:r w:rsidRPr="0033452D">
        <w:t>the</w:t>
      </w:r>
      <w:r w:rsidRPr="0033452D">
        <w:rPr>
          <w:spacing w:val="28"/>
        </w:rPr>
        <w:t xml:space="preserve"> </w:t>
      </w:r>
      <w:r w:rsidRPr="0033452D">
        <w:t>project</w:t>
      </w:r>
      <w:r w:rsidRPr="0033452D">
        <w:rPr>
          <w:spacing w:val="28"/>
        </w:rPr>
        <w:t xml:space="preserve"> </w:t>
      </w:r>
      <w:r w:rsidRPr="0033452D">
        <w:t>is</w:t>
      </w:r>
      <w:r w:rsidRPr="0033452D">
        <w:rPr>
          <w:spacing w:val="27"/>
        </w:rPr>
        <w:t xml:space="preserve"> </w:t>
      </w:r>
      <w:r w:rsidRPr="0033452D">
        <w:rPr>
          <w:spacing w:val="-2"/>
        </w:rPr>
        <w:t>below</w:t>
      </w:r>
      <w:r w:rsidRPr="0033452D">
        <w:t xml:space="preserve"> $500,000.00. Refer to the August 16, </w:t>
      </w:r>
      <w:proofErr w:type="gramStart"/>
      <w:r w:rsidRPr="0033452D">
        <w:t>2023</w:t>
      </w:r>
      <w:proofErr w:type="gramEnd"/>
      <w:r w:rsidRPr="0033452D">
        <w:t xml:space="preserve"> Federal Register for USDOT’s issuance of a Waiver of Buy America Requirements for De Minimis Costs and Small Grants at the following link: </w:t>
      </w:r>
      <w:r w:rsidRPr="0033452D">
        <w:rPr>
          <w:color w:val="0462C1"/>
          <w:u w:val="single" w:color="0462C1"/>
        </w:rPr>
        <w:t>Federal Register: Waiver of Buy America</w:t>
      </w:r>
      <w:r w:rsidRPr="0033452D">
        <w:rPr>
          <w:color w:val="0462C1"/>
        </w:rPr>
        <w:t xml:space="preserve"> </w:t>
      </w:r>
      <w:r w:rsidRPr="0033452D">
        <w:rPr>
          <w:color w:val="0462C1"/>
          <w:u w:val="single" w:color="0462C1"/>
        </w:rPr>
        <w:t>Requirements for De Minimis Costs and Small Grants</w:t>
      </w:r>
      <w:r w:rsidRPr="0033452D">
        <w:t>.</w:t>
      </w:r>
    </w:p>
    <w:p w14:paraId="2BC77191" w14:textId="77777777" w:rsidR="00E27DD5" w:rsidRDefault="00E27DD5" w:rsidP="00E27DD5">
      <w:pPr>
        <w:pStyle w:val="HiddenTextSpec"/>
        <w:tabs>
          <w:tab w:val="left" w:pos="1440"/>
          <w:tab w:val="left" w:pos="2700"/>
        </w:tabs>
      </w:pPr>
      <w:r>
        <w:t>2</w:t>
      </w:r>
      <w:r w:rsidRPr="00B15231">
        <w:t>***********</w:t>
      </w:r>
      <w:r>
        <w:t>*********</w:t>
      </w:r>
      <w:r w:rsidRPr="00B15231">
        <w:t>*****</w:t>
      </w:r>
      <w:r>
        <w:t>***********************************</w:t>
      </w:r>
      <w:r w:rsidRPr="00B15231">
        <w:t>**************************</w:t>
      </w:r>
      <w:r>
        <w:t>2</w:t>
      </w:r>
    </w:p>
    <w:p w14:paraId="4FF4ED42" w14:textId="77777777" w:rsidR="00E27DD5" w:rsidRDefault="00E27DD5" w:rsidP="00867902">
      <w:pPr>
        <w:pStyle w:val="HiddenTextSpec"/>
        <w:tabs>
          <w:tab w:val="left" w:pos="1440"/>
          <w:tab w:val="left" w:pos="2700"/>
        </w:tabs>
      </w:pPr>
    </w:p>
    <w:p w14:paraId="44791506" w14:textId="77777777" w:rsidR="0026520D" w:rsidRDefault="0026520D" w:rsidP="0026520D">
      <w:pPr>
        <w:pStyle w:val="HiddenTextSpec"/>
      </w:pPr>
      <w:r>
        <w:t>1**************************************************************************************************************************1</w:t>
      </w:r>
    </w:p>
    <w:p w14:paraId="74286CDB" w14:textId="77777777" w:rsidR="0026520D" w:rsidRDefault="0026520D" w:rsidP="0026520D">
      <w:pPr>
        <w:pStyle w:val="00000Subsection"/>
      </w:pPr>
      <w:bookmarkStart w:id="195" w:name="_Toc199753860"/>
      <w:proofErr w:type="gramStart"/>
      <w:r w:rsidRPr="00FC4203">
        <w:t>106.04  Materials</w:t>
      </w:r>
      <w:proofErr w:type="gramEnd"/>
      <w:r w:rsidRPr="00FC4203">
        <w:t xml:space="preserve"> Questionnaire</w:t>
      </w:r>
      <w:bookmarkEnd w:id="195"/>
    </w:p>
    <w:p w14:paraId="4DE5110F" w14:textId="77777777" w:rsidR="0026520D" w:rsidRDefault="0026520D" w:rsidP="0026520D">
      <w:pPr>
        <w:pStyle w:val="HiddenTextSpec"/>
      </w:pPr>
      <w:r w:rsidRPr="00110619">
        <w:t>1**************************************************************************************************************************1</w:t>
      </w:r>
    </w:p>
    <w:p w14:paraId="67CC3DE5" w14:textId="77777777" w:rsidR="0026520D" w:rsidRDefault="0026520D" w:rsidP="0026520D">
      <w:pPr>
        <w:pStyle w:val="HiddenTextSpec"/>
      </w:pPr>
      <w:r w:rsidRPr="00FF50F9">
        <w:t>BDC2</w:t>
      </w:r>
      <w:r>
        <w:t>5</w:t>
      </w:r>
      <w:r w:rsidRPr="00FF50F9">
        <w:t>S-</w:t>
      </w:r>
      <w:r>
        <w:t>13</w:t>
      </w:r>
      <w:r w:rsidRPr="00FF50F9">
        <w:t xml:space="preserve"> dated </w:t>
      </w:r>
      <w:r>
        <w:t>aug 19</w:t>
      </w:r>
      <w:r w:rsidRPr="00FF50F9">
        <w:t>, 202</w:t>
      </w:r>
      <w:r>
        <w:t>5</w:t>
      </w:r>
    </w:p>
    <w:p w14:paraId="216F650B" w14:textId="77777777" w:rsidR="0026520D" w:rsidRPr="0056257C" w:rsidRDefault="0026520D" w:rsidP="0026520D">
      <w:pPr>
        <w:pStyle w:val="Instruction"/>
      </w:pPr>
      <w:r w:rsidRPr="0056257C">
        <w:t>the first paragraph is changed to:</w:t>
      </w:r>
    </w:p>
    <w:p w14:paraId="49840B39" w14:textId="77777777" w:rsidR="0026520D" w:rsidRDefault="0026520D" w:rsidP="0026520D">
      <w:pPr>
        <w:pStyle w:val="Paragraph"/>
      </w:pPr>
      <w:r w:rsidRPr="0056257C">
        <w:t xml:space="preserve">At least 30 days before shipment of a material, and at least 30 days before fabrication of structural steel, precast concrete, and prestressed concrete Items, notify the RE of the proposed source of materials using the Materials Questionnaire form provided by the Department.  For soil aggregate and dense-graded aggregate (DGA) material, submit a copy of recently performed test results for washed gradation test, proctor test, and other tests, as specified in </w:t>
      </w:r>
      <w:hyperlink w:anchor="s90111" w:history="1">
        <w:r w:rsidRPr="001B7DE4">
          <w:t>901.11</w:t>
        </w:r>
      </w:hyperlink>
      <w:r w:rsidRPr="0056257C">
        <w:t xml:space="preserve">, for the source with the Materials Questionnaire.  For ITS systems as specified in </w:t>
      </w:r>
      <w:hyperlink w:anchor="s704" w:history="1">
        <w:r w:rsidRPr="001B7DE4">
          <w:t>Section 704</w:t>
        </w:r>
      </w:hyperlink>
      <w:r w:rsidRPr="0056257C">
        <w:t xml:space="preserve"> and machinery and electrical items for moveable bridges, obtain approval of system working drawings including individual components and Electrical material prior to submitting a materials questionnaire.  Provide the approval with the materials questionnaire.</w:t>
      </w:r>
    </w:p>
    <w:p w14:paraId="69AF5455" w14:textId="77777777" w:rsidR="0026520D" w:rsidRDefault="0026520D" w:rsidP="0026520D">
      <w:pPr>
        <w:pStyle w:val="HiddenTextSpec"/>
      </w:pPr>
      <w:r w:rsidRPr="00110619">
        <w:t>1**************************************************************************************************************************1</w:t>
      </w:r>
    </w:p>
    <w:p w14:paraId="7989B449" w14:textId="679B80A4" w:rsidR="00110619" w:rsidRDefault="00110619" w:rsidP="00867902">
      <w:pPr>
        <w:pStyle w:val="HiddenTextSpec"/>
      </w:pPr>
    </w:p>
    <w:p w14:paraId="5078FBB6" w14:textId="7631FA62" w:rsidR="0057611A" w:rsidRPr="0057611A" w:rsidRDefault="00902131" w:rsidP="0057611A">
      <w:pPr>
        <w:pStyle w:val="0000000Subpart"/>
        <w:keepNext w:val="0"/>
        <w:widowControl w:val="0"/>
      </w:pPr>
      <w:r>
        <w:rPr>
          <w:bCs w:val="0"/>
        </w:rPr>
        <w:t>106.07.01 Certification</w:t>
      </w:r>
      <w:r w:rsidR="0057611A">
        <w:rPr>
          <w:bCs w:val="0"/>
        </w:rPr>
        <w:t xml:space="preserve"> of Compliance </w:t>
      </w:r>
    </w:p>
    <w:p w14:paraId="44B3A8F4" w14:textId="77777777" w:rsidR="0057611A" w:rsidRDefault="0057611A" w:rsidP="0057611A">
      <w:pPr>
        <w:jc w:val="center"/>
        <w:rPr>
          <w:rFonts w:ascii="Arial" w:hAnsi="Arial"/>
          <w:caps/>
          <w:vanish/>
          <w:color w:val="FF0000"/>
        </w:rPr>
      </w:pPr>
      <w:r w:rsidRPr="00110619">
        <w:rPr>
          <w:rFonts w:ascii="Arial" w:hAnsi="Arial"/>
          <w:caps/>
          <w:vanish/>
          <w:color w:val="FF0000"/>
        </w:rPr>
        <w:t>1**************************************************************************************************************************1</w:t>
      </w:r>
    </w:p>
    <w:p w14:paraId="047385A5" w14:textId="68334A6B" w:rsidR="0057611A" w:rsidRDefault="0057611A" w:rsidP="0057611A">
      <w:pPr>
        <w:pStyle w:val="HiddenTextSpec"/>
      </w:pPr>
      <w:r w:rsidRPr="00FF50F9">
        <w:t>BDC2</w:t>
      </w:r>
      <w:r>
        <w:t>2</w:t>
      </w:r>
      <w:r w:rsidRPr="00FF50F9">
        <w:t>S-</w:t>
      </w:r>
      <w:r>
        <w:t>20</w:t>
      </w:r>
      <w:r w:rsidRPr="00FF50F9">
        <w:t xml:space="preserve"> dated </w:t>
      </w:r>
      <w:r>
        <w:t>Sep 8</w:t>
      </w:r>
      <w:r w:rsidRPr="00FF50F9">
        <w:t>, 202</w:t>
      </w:r>
      <w:r>
        <w:t>3</w:t>
      </w:r>
    </w:p>
    <w:p w14:paraId="4E4DC913" w14:textId="77777777" w:rsidR="0057611A" w:rsidRDefault="0057611A" w:rsidP="0057611A">
      <w:pPr>
        <w:pStyle w:val="Instruction"/>
        <w:tabs>
          <w:tab w:val="left" w:pos="720"/>
        </w:tabs>
      </w:pPr>
      <w:r>
        <w:t>THE FIRST PARAGRAPH IS CHANGED TO:</w:t>
      </w:r>
    </w:p>
    <w:p w14:paraId="1927AAA2" w14:textId="77777777" w:rsidR="0057611A" w:rsidRDefault="0057611A" w:rsidP="0057611A">
      <w:pPr>
        <w:pStyle w:val="Paragraph"/>
        <w:widowControl w:val="0"/>
      </w:pPr>
      <w:r>
        <w:lastRenderedPageBreak/>
        <w:t>Submit manufacturer’s Certifications of Compliance stating that the materials and assemblies fully comply with the requirements of the Contract when required by the Contract or requested by the Department, except for materials and assemblies that are temporary and not incorporated into the final construction and are not iron or steel such as sheeting and bridge assemblies.  The State reserves the right to determine if a specific material or assembly meets this provision.</w:t>
      </w:r>
    </w:p>
    <w:p w14:paraId="011D2C86" w14:textId="77777777" w:rsidR="0057611A" w:rsidRDefault="0057611A" w:rsidP="0057611A">
      <w:pPr>
        <w:pStyle w:val="HiddenTextSpec"/>
      </w:pPr>
      <w:r>
        <w:t>1**************************************************************************************************************************1</w:t>
      </w:r>
    </w:p>
    <w:p w14:paraId="55A8159F" w14:textId="77777777" w:rsidR="0057611A" w:rsidRDefault="0057611A" w:rsidP="00867902">
      <w:pPr>
        <w:pStyle w:val="HiddenTextSpec"/>
      </w:pPr>
    </w:p>
    <w:p w14:paraId="35BE7228" w14:textId="77777777" w:rsidR="0073105B" w:rsidRDefault="0073105B" w:rsidP="0073105B">
      <w:pPr>
        <w:jc w:val="center"/>
        <w:rPr>
          <w:rFonts w:ascii="Arial" w:hAnsi="Arial"/>
          <w:caps/>
          <w:vanish/>
          <w:color w:val="FF0000"/>
        </w:rPr>
      </w:pPr>
      <w:r w:rsidRPr="00110619">
        <w:rPr>
          <w:rFonts w:ascii="Arial" w:hAnsi="Arial"/>
          <w:caps/>
          <w:vanish/>
          <w:color w:val="FF0000"/>
        </w:rPr>
        <w:t>1**************************************************************************************************************************1</w:t>
      </w:r>
    </w:p>
    <w:p w14:paraId="662E28AB" w14:textId="77777777" w:rsidR="0073105B" w:rsidRDefault="0073105B" w:rsidP="0073105B">
      <w:pPr>
        <w:pStyle w:val="HiddenTextSpec"/>
      </w:pPr>
      <w:r w:rsidRPr="00FF50F9">
        <w:t>BDC2</w:t>
      </w:r>
      <w:r>
        <w:t>4</w:t>
      </w:r>
      <w:r w:rsidRPr="00FF50F9">
        <w:t>S-</w:t>
      </w:r>
      <w:r>
        <w:t>22</w:t>
      </w:r>
      <w:r w:rsidRPr="00FF50F9">
        <w:t xml:space="preserve"> dated </w:t>
      </w:r>
      <w:r>
        <w:t>Feb 10, 2025</w:t>
      </w:r>
    </w:p>
    <w:p w14:paraId="13DB148C" w14:textId="77777777" w:rsidR="0073105B" w:rsidRPr="00931F1D" w:rsidRDefault="0073105B" w:rsidP="0073105B">
      <w:pPr>
        <w:pStyle w:val="Instruction"/>
      </w:pPr>
      <w:r w:rsidRPr="00931F1D">
        <w:t>The third paragraph is changed to:</w:t>
      </w:r>
    </w:p>
    <w:p w14:paraId="56AFEBF7" w14:textId="77777777" w:rsidR="0073105B" w:rsidRPr="009D46E6" w:rsidRDefault="0073105B" w:rsidP="0073105B">
      <w:pPr>
        <w:pStyle w:val="Paragraph"/>
        <w:widowControl w:val="0"/>
      </w:pPr>
      <w:r w:rsidRPr="009D46E6">
        <w:t xml:space="preserve">Before incorporating the materials into the Project, obtain 3 copies of the manufacturer's Certifications of Compliance for materials, components, and manufactured items that are accepted by certification.  Retain 1 copy and submit 2 copies to the RE.  With the Certification of Compliance, provide a DC-1811, Certificate of Compliance Cover Sheet, identifying the Item for which it is submitted.  For products that contain steel or iron, attach additional documents as required by the certification procedures as specified in </w:t>
      </w:r>
      <w:hyperlink w:anchor="s1060702" w:history="1">
        <w:r w:rsidRPr="009D46E6">
          <w:t>106.07.02</w:t>
        </w:r>
      </w:hyperlink>
      <w:r w:rsidRPr="009D46E6">
        <w:t xml:space="preserve">.  The Contractor may submit the Certifications of Compliance electronically to the RE in a scanned document.  Include the DC-1811 and all backup documentation in the scanned document. </w:t>
      </w:r>
    </w:p>
    <w:p w14:paraId="35FC49E8" w14:textId="77777777" w:rsidR="0073105B" w:rsidRDefault="0073105B" w:rsidP="0073105B">
      <w:pPr>
        <w:jc w:val="center"/>
        <w:rPr>
          <w:rFonts w:ascii="Arial" w:hAnsi="Arial"/>
          <w:caps/>
          <w:vanish/>
          <w:color w:val="FF0000"/>
        </w:rPr>
      </w:pPr>
      <w:r w:rsidRPr="00110619">
        <w:rPr>
          <w:rFonts w:ascii="Arial" w:hAnsi="Arial"/>
          <w:caps/>
          <w:vanish/>
          <w:color w:val="FF0000"/>
        </w:rPr>
        <w:t>1**************************************************************************************************************************1</w:t>
      </w:r>
    </w:p>
    <w:p w14:paraId="0AE51DB3" w14:textId="77777777" w:rsidR="00151E18" w:rsidRDefault="00151E18" w:rsidP="00867902">
      <w:pPr>
        <w:pStyle w:val="HiddenTextSpec"/>
      </w:pPr>
    </w:p>
    <w:p w14:paraId="56C6928C" w14:textId="21418C8F" w:rsidR="00110619" w:rsidRPr="00C53000" w:rsidRDefault="00902131" w:rsidP="00110619">
      <w:pPr>
        <w:pStyle w:val="0000000Subpart"/>
        <w:keepNext w:val="0"/>
        <w:widowControl w:val="0"/>
      </w:pPr>
      <w:r w:rsidRPr="00C53000">
        <w:t xml:space="preserve">106.07.02 </w:t>
      </w:r>
      <w:r>
        <w:t>Certification</w:t>
      </w:r>
      <w:r w:rsidR="00110619" w:rsidRPr="00C53000">
        <w:t xml:space="preserve"> for Iron and Steel</w:t>
      </w:r>
    </w:p>
    <w:p w14:paraId="3D98E559" w14:textId="77777777" w:rsidR="003B3483" w:rsidRDefault="003B3483" w:rsidP="003B3483">
      <w:pPr>
        <w:jc w:val="center"/>
        <w:rPr>
          <w:rFonts w:ascii="Arial" w:hAnsi="Arial"/>
          <w:caps/>
          <w:vanish/>
          <w:color w:val="FF0000"/>
        </w:rPr>
      </w:pPr>
      <w:r w:rsidRPr="00110619">
        <w:rPr>
          <w:rFonts w:ascii="Arial" w:hAnsi="Arial"/>
          <w:caps/>
          <w:vanish/>
          <w:color w:val="FF0000"/>
        </w:rPr>
        <w:t>1**************************************************************************************************************************1</w:t>
      </w:r>
    </w:p>
    <w:p w14:paraId="2DA368D1" w14:textId="4470EBA9" w:rsidR="003B3483" w:rsidRDefault="003B3483" w:rsidP="003B3483">
      <w:pPr>
        <w:jc w:val="center"/>
        <w:rPr>
          <w:rFonts w:ascii="Arial" w:hAnsi="Arial"/>
          <w:caps/>
          <w:vanish/>
          <w:color w:val="FF0000"/>
        </w:rPr>
      </w:pPr>
      <w:r w:rsidRPr="00FF50F9">
        <w:rPr>
          <w:rFonts w:ascii="Arial" w:hAnsi="Arial"/>
          <w:caps/>
          <w:vanish/>
          <w:color w:val="FF0000"/>
        </w:rPr>
        <w:t>BDC2</w:t>
      </w:r>
      <w:r>
        <w:rPr>
          <w:rFonts w:ascii="Arial" w:hAnsi="Arial"/>
          <w:caps/>
          <w:vanish/>
          <w:color w:val="FF0000"/>
        </w:rPr>
        <w:t>2</w:t>
      </w:r>
      <w:r w:rsidRPr="00FF50F9">
        <w:rPr>
          <w:rFonts w:ascii="Arial" w:hAnsi="Arial"/>
          <w:caps/>
          <w:vanish/>
          <w:color w:val="FF0000"/>
        </w:rPr>
        <w:t xml:space="preserve">S-14 </w:t>
      </w:r>
      <w:proofErr w:type="gramStart"/>
      <w:r w:rsidRPr="00FF50F9">
        <w:rPr>
          <w:rFonts w:ascii="Arial" w:hAnsi="Arial"/>
          <w:caps/>
          <w:vanish/>
          <w:color w:val="FF0000"/>
        </w:rPr>
        <w:t xml:space="preserve">dated </w:t>
      </w:r>
      <w:r>
        <w:rPr>
          <w:rFonts w:ascii="Arial" w:hAnsi="Arial"/>
          <w:caps/>
          <w:vanish/>
          <w:color w:val="FF0000"/>
        </w:rPr>
        <w:t>Dec</w:t>
      </w:r>
      <w:proofErr w:type="gramEnd"/>
      <w:r w:rsidRPr="00FF50F9">
        <w:rPr>
          <w:rFonts w:ascii="Arial" w:hAnsi="Arial"/>
          <w:caps/>
          <w:vanish/>
          <w:color w:val="FF0000"/>
        </w:rPr>
        <w:t xml:space="preserve"> </w:t>
      </w:r>
      <w:r>
        <w:rPr>
          <w:rFonts w:ascii="Arial" w:hAnsi="Arial"/>
          <w:caps/>
          <w:vanish/>
          <w:color w:val="FF0000"/>
        </w:rPr>
        <w:t>16</w:t>
      </w:r>
      <w:r w:rsidRPr="00FF50F9">
        <w:rPr>
          <w:rFonts w:ascii="Arial" w:hAnsi="Arial"/>
          <w:caps/>
          <w:vanish/>
          <w:color w:val="FF0000"/>
        </w:rPr>
        <w:t>, 202</w:t>
      </w:r>
      <w:r>
        <w:rPr>
          <w:rFonts w:ascii="Arial" w:hAnsi="Arial"/>
          <w:caps/>
          <w:vanish/>
          <w:color w:val="FF0000"/>
        </w:rPr>
        <w:t>2</w:t>
      </w:r>
    </w:p>
    <w:p w14:paraId="3B0D7A67" w14:textId="77777777" w:rsidR="003B3483" w:rsidRDefault="003B3483" w:rsidP="003B3483">
      <w:pPr>
        <w:jc w:val="center"/>
        <w:rPr>
          <w:rFonts w:ascii="Arial" w:hAnsi="Arial"/>
          <w:caps/>
          <w:vanish/>
          <w:color w:val="FF0000"/>
        </w:rPr>
      </w:pPr>
    </w:p>
    <w:p w14:paraId="1AF0DF13" w14:textId="133713C7" w:rsidR="00110619" w:rsidRPr="00966373" w:rsidRDefault="00110619" w:rsidP="00110619">
      <w:pPr>
        <w:pStyle w:val="Instruction"/>
      </w:pPr>
      <w:r w:rsidRPr="00966373">
        <w:t xml:space="preserve">The </w:t>
      </w:r>
      <w:r>
        <w:t xml:space="preserve">Heading and the </w:t>
      </w:r>
      <w:r w:rsidRPr="00966373">
        <w:t>entire subpart is changed to:</w:t>
      </w:r>
    </w:p>
    <w:p w14:paraId="25AAAA0E" w14:textId="2AEDD69E" w:rsidR="00110619" w:rsidRPr="001B6E9D" w:rsidRDefault="00902131" w:rsidP="00110619">
      <w:pPr>
        <w:pStyle w:val="0000000Subpart"/>
        <w:keepNext w:val="0"/>
        <w:widowControl w:val="0"/>
      </w:pPr>
      <w:r w:rsidRPr="001B6E9D">
        <w:t xml:space="preserve">106.07.02 </w:t>
      </w:r>
      <w:r>
        <w:t>Certification</w:t>
      </w:r>
      <w:r w:rsidR="00110619" w:rsidRPr="001B6E9D">
        <w:t xml:space="preserve"> for Iron and Steel</w:t>
      </w:r>
      <w:r w:rsidR="00110619">
        <w:t>,</w:t>
      </w:r>
      <w:r w:rsidR="00110619" w:rsidRPr="00C53000">
        <w:t xml:space="preserve"> and Construction Materials</w:t>
      </w:r>
    </w:p>
    <w:p w14:paraId="1F4A9FDF" w14:textId="77777777" w:rsidR="00110619" w:rsidRPr="00256A73" w:rsidRDefault="00110619" w:rsidP="00110619">
      <w:pPr>
        <w:pStyle w:val="A1paragraph0"/>
        <w:widowControl w:val="0"/>
        <w:rPr>
          <w:rFonts w:cs="Calibri"/>
        </w:rPr>
      </w:pPr>
      <w:r w:rsidRPr="00C53000">
        <w:rPr>
          <w:rFonts w:cs="Calibri"/>
          <w:b/>
          <w:bCs/>
        </w:rPr>
        <w:t>A.</w:t>
      </w:r>
      <w:r>
        <w:rPr>
          <w:rFonts w:cs="Calibri"/>
          <w:b/>
          <w:bCs/>
        </w:rPr>
        <w:tab/>
      </w:r>
      <w:r w:rsidRPr="00C53000">
        <w:rPr>
          <w:rFonts w:cs="Calibri"/>
          <w:b/>
          <w:bCs/>
        </w:rPr>
        <w:t xml:space="preserve">Precast Concrete Steel and Concrete Pipe Certification of Compliance. </w:t>
      </w:r>
      <w:r>
        <w:rPr>
          <w:rFonts w:cs="Calibri"/>
          <w:b/>
          <w:bCs/>
        </w:rPr>
        <w:t xml:space="preserve"> </w:t>
      </w:r>
      <w:r w:rsidRPr="00256A73">
        <w:rPr>
          <w:rFonts w:cs="Calibri"/>
        </w:rPr>
        <w:t xml:space="preserve">For precast concrete and concrete pipe items, a Buy America Compliance Plan is required to confirm that the material meets the Buy America requirements </w:t>
      </w:r>
      <w:bookmarkStart w:id="196" w:name="_Hlk108445759"/>
      <w:r w:rsidRPr="00256A73">
        <w:rPr>
          <w:rFonts w:cs="Calibri"/>
        </w:rPr>
        <w:t>and the Infrastructure Investment and Jobs Act (“IIJA”), Pub. L. No. 117-58, which includes the Build America, Buy America Act (“the Act”). Pub. L. No. 117-58, §§ 70901-52</w:t>
      </w:r>
      <w:bookmarkEnd w:id="196"/>
      <w:r w:rsidRPr="00256A73">
        <w:rPr>
          <w:rFonts w:cs="Calibri"/>
        </w:rPr>
        <w:t xml:space="preserve"> as specified in 106.03. The ME will periodically audit compliance with the program at the precast plant. If the precast concrete item is not inspected by ME, submit a Certification of Compliance for the precast concrete item as required </w:t>
      </w:r>
      <w:proofErr w:type="gramStart"/>
      <w:r w:rsidRPr="00256A73">
        <w:rPr>
          <w:rFonts w:cs="Calibri"/>
        </w:rPr>
        <w:t>in</w:t>
      </w:r>
      <w:proofErr w:type="gramEnd"/>
      <w:r w:rsidRPr="00256A73">
        <w:rPr>
          <w:rFonts w:cs="Calibri"/>
        </w:rPr>
        <w:t xml:space="preserve"> 106.07.01. When a Certification of Compliance is submitted, ensure that the Certification of Compliance contains a statement that the reinforcing steel used in the precast concrete item complies with the Buy America requirements and the Infrastructure Investment and Jobs Act (“IIJA”), Pub. L. No. 117-58, which includes the Build America, Buy America Act (“the Act”). Pub. L. No. 117-58, §§ 70901-52 as specified in 106.03. </w:t>
      </w:r>
    </w:p>
    <w:p w14:paraId="0CE3FE1D" w14:textId="77777777" w:rsidR="00110619" w:rsidRPr="00256A73" w:rsidRDefault="00110619" w:rsidP="00110619">
      <w:pPr>
        <w:pStyle w:val="A1paragraph0"/>
        <w:widowControl w:val="0"/>
        <w:rPr>
          <w:rFonts w:cs="Calibri"/>
        </w:rPr>
      </w:pPr>
      <w:r w:rsidRPr="00256A73">
        <w:rPr>
          <w:rFonts w:cs="Calibri"/>
          <w:b/>
          <w:bCs/>
        </w:rPr>
        <w:t>B.</w:t>
      </w:r>
      <w:r>
        <w:rPr>
          <w:rFonts w:cs="Calibri"/>
          <w:b/>
          <w:bCs/>
        </w:rPr>
        <w:tab/>
      </w:r>
      <w:r w:rsidRPr="00256A73">
        <w:rPr>
          <w:rFonts w:cs="Calibri"/>
          <w:b/>
          <w:bCs/>
        </w:rPr>
        <w:t xml:space="preserve">Certification for </w:t>
      </w:r>
      <w:r>
        <w:rPr>
          <w:rFonts w:cs="Calibri"/>
          <w:b/>
          <w:bCs/>
        </w:rPr>
        <w:t>C</w:t>
      </w:r>
      <w:r w:rsidRPr="00256A73">
        <w:rPr>
          <w:rFonts w:cs="Calibri"/>
          <w:b/>
          <w:bCs/>
        </w:rPr>
        <w:t xml:space="preserve">onstruction </w:t>
      </w:r>
      <w:r>
        <w:rPr>
          <w:rFonts w:cs="Calibri"/>
          <w:b/>
          <w:bCs/>
        </w:rPr>
        <w:t>M</w:t>
      </w:r>
      <w:r w:rsidRPr="00256A73">
        <w:rPr>
          <w:rFonts w:cs="Calibri"/>
          <w:b/>
          <w:bCs/>
        </w:rPr>
        <w:t>aterials</w:t>
      </w:r>
      <w:r w:rsidRPr="00256A73">
        <w:rPr>
          <w:rFonts w:cs="Calibri"/>
        </w:rPr>
        <w:t xml:space="preserve">.  For construction materials, a Buy America Compliance Plan is required to confirm that the material meets the Infrastructure Investment and Jobs Act (“IIJA”), Pub. L. No. 117-58, which includes the Build America, Buy America Act (“the Act”). Pub. L. No. 117-58, §§ 70901-52 as specified in 106.03. When a </w:t>
      </w:r>
      <w:r w:rsidRPr="00690398">
        <w:t>Certification</w:t>
      </w:r>
      <w:r w:rsidRPr="00256A73">
        <w:rPr>
          <w:rFonts w:cs="Calibri"/>
        </w:rPr>
        <w:t xml:space="preserve"> of Compliance is submitted, ensure that the Certification of Compliance contains a statement that the construction materials used complies with the Infrastructure Investment and Jobs Act (“IIJA”), Pub. L. No. 117-58, which includes the Build America, Buy America Act (“the Act”). Pub. L. No. 117-58, §§ 70901-52 as specified in 106.03.</w:t>
      </w:r>
    </w:p>
    <w:p w14:paraId="219858AF" w14:textId="77777777" w:rsidR="00110619" w:rsidRPr="00256A73" w:rsidRDefault="00110619" w:rsidP="00110619">
      <w:pPr>
        <w:pStyle w:val="A1paragraph0"/>
        <w:widowControl w:val="0"/>
        <w:rPr>
          <w:rFonts w:cs="Calibri"/>
        </w:rPr>
      </w:pPr>
      <w:r w:rsidRPr="00256A73">
        <w:rPr>
          <w:rFonts w:cs="Calibri"/>
          <w:b/>
          <w:bCs/>
        </w:rPr>
        <w:t>C.</w:t>
      </w:r>
      <w:r>
        <w:rPr>
          <w:rFonts w:cs="Calibri"/>
          <w:b/>
          <w:bCs/>
        </w:rPr>
        <w:tab/>
      </w:r>
      <w:r w:rsidRPr="00256A73">
        <w:rPr>
          <w:rFonts w:cs="Calibri"/>
          <w:b/>
          <w:bCs/>
        </w:rPr>
        <w:t>Step Certification of Compliance</w:t>
      </w:r>
      <w:r w:rsidRPr="00256A73">
        <w:rPr>
          <w:rFonts w:cs="Calibri"/>
        </w:rPr>
        <w:t xml:space="preserve">.  For products that contain steel or iron components and are not covered in 106.07.02.A, step Certification of Compliance is required to confirm that the item meets the Buy America requirements and the Infrastructure Investment and Jobs Act (“IIJA”), Pub. L. No. 117-58, which includes the Build America, Buy America Act (“the Act”). Pub. L. No. 117-58, §§ 70901-52 as specified in 106.03. A step certification is a process under which each handler (e.g., supplier, fabricator, manufacturer, processor, coating facility) of the iron and steel components certifies that the steel and iron components were of domestic origin, and that their step in the process was domestically performed. </w:t>
      </w:r>
    </w:p>
    <w:p w14:paraId="6C8EE340" w14:textId="77777777" w:rsidR="00110619" w:rsidRPr="00256A73" w:rsidRDefault="00110619" w:rsidP="00110619">
      <w:pPr>
        <w:pStyle w:val="A2paragraph"/>
        <w:widowControl w:val="0"/>
        <w:rPr>
          <w:rFonts w:cs="Calibri"/>
        </w:rPr>
      </w:pPr>
      <w:r w:rsidRPr="00256A73">
        <w:rPr>
          <w:rFonts w:cs="Calibri"/>
        </w:rPr>
        <w:t xml:space="preserve">Every step in the process from melting to coating must be performed in the United States </w:t>
      </w:r>
      <w:proofErr w:type="gramStart"/>
      <w:r w:rsidRPr="00256A73">
        <w:rPr>
          <w:rFonts w:cs="Calibri"/>
        </w:rPr>
        <w:t>in order for</w:t>
      </w:r>
      <w:proofErr w:type="gramEnd"/>
      <w:r w:rsidRPr="00256A73">
        <w:rPr>
          <w:rFonts w:cs="Calibri"/>
        </w:rPr>
        <w:t xml:space="preserve"> the steel or iron component to be considered domestic and must be documented by step certification. If a domestic source for a steel or iron </w:t>
      </w:r>
      <w:r w:rsidRPr="00690398">
        <w:t>component</w:t>
      </w:r>
      <w:r w:rsidRPr="00256A73">
        <w:rPr>
          <w:rFonts w:cs="Calibri"/>
        </w:rPr>
        <w:t xml:space="preserve"> cannot be found, submit a request for waiver to the Department. Do not purchase non-domestic </w:t>
      </w:r>
      <w:r w:rsidRPr="00256A73">
        <w:rPr>
          <w:rFonts w:cs="Calibri"/>
        </w:rPr>
        <w:lastRenderedPageBreak/>
        <w:t xml:space="preserve">steel or iron components without the express written consent of the Department. </w:t>
      </w:r>
    </w:p>
    <w:p w14:paraId="40B0F880" w14:textId="77777777" w:rsidR="00110619" w:rsidRPr="00256A73" w:rsidRDefault="00110619" w:rsidP="00110619">
      <w:pPr>
        <w:pStyle w:val="A2paragraph"/>
        <w:widowControl w:val="0"/>
        <w:rPr>
          <w:rFonts w:cs="Calibri"/>
        </w:rPr>
      </w:pPr>
      <w:r w:rsidRPr="00256A73">
        <w:rPr>
          <w:rFonts w:cs="Calibri"/>
        </w:rPr>
        <w:t xml:space="preserve">Ensure that 3 copies of the Contractor’s Certification of Compliance (Form DC-17) and the step Certifications of Compliance are </w:t>
      </w:r>
      <w:r w:rsidRPr="00690398">
        <w:t>provided</w:t>
      </w:r>
      <w:r w:rsidRPr="00256A73">
        <w:rPr>
          <w:rFonts w:cs="Calibri"/>
        </w:rPr>
        <w:t xml:space="preserve"> for items containing steel or iron. Retain 1 copy and submit 2 copies to the RE. The Contractor may submit the DC-17 and the step certifications electronically in a scanned document. </w:t>
      </w:r>
    </w:p>
    <w:p w14:paraId="25A41DB9" w14:textId="77777777" w:rsidR="00EF2C55" w:rsidRPr="00B15231" w:rsidRDefault="00EF2C55" w:rsidP="00EF2C55">
      <w:pPr>
        <w:pStyle w:val="HiddenTextSpec"/>
        <w:tabs>
          <w:tab w:val="left" w:pos="1440"/>
          <w:tab w:val="left" w:pos="2700"/>
        </w:tabs>
      </w:pPr>
      <w:r>
        <w:t>2</w:t>
      </w:r>
      <w:r w:rsidRPr="00B15231">
        <w:t>***********</w:t>
      </w:r>
      <w:r>
        <w:t>*********</w:t>
      </w:r>
      <w:r w:rsidRPr="00B15231">
        <w:t>*****</w:t>
      </w:r>
      <w:r>
        <w:t>***********************************</w:t>
      </w:r>
      <w:r w:rsidRPr="00B15231">
        <w:t>**************************</w:t>
      </w:r>
      <w:r>
        <w:t>2</w:t>
      </w:r>
    </w:p>
    <w:p w14:paraId="24150F4F" w14:textId="77777777" w:rsidR="00EF2C55" w:rsidRDefault="00EF2C55" w:rsidP="00EF2C55">
      <w:pPr>
        <w:pStyle w:val="HiddenTextSpec"/>
      </w:pPr>
      <w:r w:rsidRPr="00FF50F9">
        <w:t>BDC2</w:t>
      </w:r>
      <w:r>
        <w:t>4</w:t>
      </w:r>
      <w:r w:rsidRPr="00FF50F9">
        <w:t>S-</w:t>
      </w:r>
      <w:r>
        <w:t>22</w:t>
      </w:r>
      <w:r w:rsidRPr="00FF50F9">
        <w:t xml:space="preserve"> dated </w:t>
      </w:r>
      <w:r>
        <w:t>Feb 10, 2025</w:t>
      </w:r>
    </w:p>
    <w:p w14:paraId="56F92004" w14:textId="77777777" w:rsidR="00EF2C55" w:rsidRDefault="00EF2C55" w:rsidP="00EF2C55">
      <w:pPr>
        <w:pStyle w:val="Instruction"/>
      </w:pPr>
      <w:r>
        <w:t>the fourth paragraph is changed to:</w:t>
      </w:r>
    </w:p>
    <w:p w14:paraId="2E4E1CE2" w14:textId="77777777" w:rsidR="00EF2C55" w:rsidRDefault="00EF2C55" w:rsidP="00EF2C55">
      <w:pPr>
        <w:pStyle w:val="A2paragraph"/>
        <w:widowControl w:val="0"/>
        <w:rPr>
          <w:rFonts w:cs="Calibri"/>
        </w:rPr>
      </w:pPr>
      <w:r w:rsidRPr="00256A73">
        <w:rPr>
          <w:rFonts w:cs="Calibri"/>
        </w:rPr>
        <w:t>Ensure</w:t>
      </w:r>
      <w:r w:rsidRPr="00690398">
        <w:rPr>
          <w:rFonts w:cs="Calibri"/>
        </w:rPr>
        <w:t xml:space="preserve"> that step </w:t>
      </w:r>
      <w:r w:rsidRPr="00973EAE">
        <w:rPr>
          <w:rFonts w:cs="Calibri"/>
        </w:rPr>
        <w:t>Certifications</w:t>
      </w:r>
      <w:r w:rsidRPr="00690398">
        <w:rPr>
          <w:rFonts w:cs="Calibri"/>
        </w:rPr>
        <w:t xml:space="preserve"> of Compliance contain the following information</w:t>
      </w:r>
      <w:r>
        <w:rPr>
          <w:rFonts w:cs="Calibri"/>
        </w:rPr>
        <w:t xml:space="preserve"> for each </w:t>
      </w:r>
      <w:proofErr w:type="gramStart"/>
      <w:r>
        <w:rPr>
          <w:rFonts w:cs="Calibri"/>
        </w:rPr>
        <w:t>heat of</w:t>
      </w:r>
      <w:proofErr w:type="gramEnd"/>
      <w:r>
        <w:rPr>
          <w:rFonts w:cs="Calibri"/>
        </w:rPr>
        <w:t xml:space="preserve"> material listed in the DC-17</w:t>
      </w:r>
      <w:r w:rsidRPr="00690398">
        <w:rPr>
          <w:rFonts w:cs="Calibri"/>
        </w:rPr>
        <w:t xml:space="preserve">: </w:t>
      </w:r>
    </w:p>
    <w:p w14:paraId="05B6E55E" w14:textId="77777777" w:rsidR="00EF2C55" w:rsidRPr="00910CF5" w:rsidRDefault="00EF2C55" w:rsidP="00EF2C55">
      <w:pPr>
        <w:pStyle w:val="List0indent"/>
        <w:rPr>
          <w:rFonts w:cs="Calibri"/>
        </w:rPr>
      </w:pPr>
      <w:r>
        <w:t>1.</w:t>
      </w:r>
      <w:r>
        <w:tab/>
      </w:r>
      <w:r w:rsidRPr="00910CF5">
        <w:t>Name of the Company supplying the material.</w:t>
      </w:r>
    </w:p>
    <w:p w14:paraId="548A03C4" w14:textId="77777777" w:rsidR="00EF2C55" w:rsidRPr="00910CF5" w:rsidRDefault="00EF2C55" w:rsidP="00EF2C55">
      <w:pPr>
        <w:pStyle w:val="List0indent"/>
      </w:pPr>
      <w:r>
        <w:t>2.</w:t>
      </w:r>
      <w:r>
        <w:tab/>
      </w:r>
      <w:r w:rsidRPr="00910CF5">
        <w:t>Name and location of the Company the material was shipped to.</w:t>
      </w:r>
    </w:p>
    <w:p w14:paraId="4DBF4E05" w14:textId="77777777" w:rsidR="00EF2C55" w:rsidRDefault="00EF2C55" w:rsidP="00EF2C55">
      <w:pPr>
        <w:pStyle w:val="List0indent"/>
      </w:pPr>
      <w:r>
        <w:t>3.</w:t>
      </w:r>
      <w:r>
        <w:tab/>
      </w:r>
      <w:r w:rsidRPr="00910CF5">
        <w:t>Material description.</w:t>
      </w:r>
    </w:p>
    <w:p w14:paraId="3F20EB29" w14:textId="77777777" w:rsidR="00EF2C55" w:rsidRPr="00910CF5" w:rsidRDefault="00EF2C55" w:rsidP="00EF2C55">
      <w:pPr>
        <w:pStyle w:val="List0indent"/>
      </w:pPr>
      <w:r>
        <w:t>4.</w:t>
      </w:r>
      <w:r>
        <w:tab/>
      </w:r>
      <w:r w:rsidRPr="00910CF5">
        <w:t xml:space="preserve">Quantity of material represented by the Certification. </w:t>
      </w:r>
    </w:p>
    <w:p w14:paraId="6CEA5976" w14:textId="77777777" w:rsidR="00EF2C55" w:rsidRPr="00910CF5" w:rsidRDefault="00EF2C55" w:rsidP="00EF2C55">
      <w:pPr>
        <w:pStyle w:val="List0indent"/>
      </w:pPr>
      <w:r>
        <w:t>5.</w:t>
      </w:r>
      <w:r>
        <w:tab/>
      </w:r>
      <w:r w:rsidRPr="00910CF5">
        <w:t>Means of identifying the consignment, such as label marking or seal number.</w:t>
      </w:r>
    </w:p>
    <w:p w14:paraId="7576EE56" w14:textId="77777777" w:rsidR="00EF2C55" w:rsidRPr="00910CF5" w:rsidRDefault="00EF2C55" w:rsidP="00EF2C55">
      <w:pPr>
        <w:pStyle w:val="List0indent"/>
      </w:pPr>
      <w:r>
        <w:t>6.</w:t>
      </w:r>
      <w:r>
        <w:tab/>
      </w:r>
      <w:r w:rsidRPr="00910CF5">
        <w:t>Date and method of shipment.</w:t>
      </w:r>
    </w:p>
    <w:p w14:paraId="6EA25DCA" w14:textId="77777777" w:rsidR="00EF2C55" w:rsidRPr="00910CF5" w:rsidRDefault="00EF2C55" w:rsidP="00EF2C55">
      <w:pPr>
        <w:pStyle w:val="List0indent"/>
      </w:pPr>
      <w:r>
        <w:t>7.</w:t>
      </w:r>
      <w:r>
        <w:tab/>
      </w:r>
      <w:r w:rsidRPr="00910CF5">
        <w:t>A statement that the material conforms to the Contract material requirements and to the Buy America requirements in 106.03 and the Infrastructure Investment and Jobs Act (“IIJA”), Pub. L. No. 117-58, which includes the Build America, Buy America Act (“the Act”). Pub. L. No. 117-58, §§ 70901-52.</w:t>
      </w:r>
    </w:p>
    <w:p w14:paraId="65F4F4A8" w14:textId="77777777" w:rsidR="00EF2C55" w:rsidRPr="00910CF5" w:rsidRDefault="00EF2C55" w:rsidP="00EF2C55">
      <w:pPr>
        <w:pStyle w:val="List0indent"/>
      </w:pPr>
      <w:r>
        <w:t>8.</w:t>
      </w:r>
      <w:r>
        <w:tab/>
      </w:r>
      <w:r w:rsidRPr="00910CF5">
        <w:t>A statement that all steel or iron components in the material or assembly were “melted and manufactured in the US”, unless there is non-domestic steel or iron in the material or assembly.</w:t>
      </w:r>
    </w:p>
    <w:p w14:paraId="015ACEFD" w14:textId="77777777" w:rsidR="00EF2C55" w:rsidRPr="00910CF5" w:rsidRDefault="00EF2C55" w:rsidP="00EF2C55">
      <w:pPr>
        <w:pStyle w:val="List0indent"/>
      </w:pPr>
      <w:r>
        <w:t>9.</w:t>
      </w:r>
      <w:r>
        <w:tab/>
      </w:r>
      <w:r w:rsidRPr="00910CF5">
        <w:t xml:space="preserve">If there is non-domestic steel or iron in the assembly, describe in detail the non-domestic steel or iron material and the quantity. </w:t>
      </w:r>
      <w:r>
        <w:t xml:space="preserve"> </w:t>
      </w:r>
      <w:r w:rsidRPr="00910CF5">
        <w:t>Attach a copy of the Department’s approval for the use of non-domestic steel or iron components.</w:t>
      </w:r>
    </w:p>
    <w:p w14:paraId="13C3805A" w14:textId="77777777" w:rsidR="00EF2C55" w:rsidRPr="00910CF5" w:rsidRDefault="00EF2C55" w:rsidP="00EF2C55">
      <w:pPr>
        <w:pStyle w:val="List0indent"/>
      </w:pPr>
      <w:r>
        <w:t>10.</w:t>
      </w:r>
      <w:r>
        <w:tab/>
      </w:r>
      <w:r w:rsidRPr="00910CF5">
        <w:t>Signature of a person having legal authority to bind the supplier.</w:t>
      </w:r>
    </w:p>
    <w:p w14:paraId="4E1FB844" w14:textId="77777777" w:rsidR="00EF2C55" w:rsidRPr="00910CF5" w:rsidRDefault="00EF2C55" w:rsidP="00EF2C55">
      <w:pPr>
        <w:pStyle w:val="List0indent"/>
      </w:pPr>
      <w:r>
        <w:t>11.</w:t>
      </w:r>
      <w:r>
        <w:tab/>
      </w:r>
      <w:r w:rsidRPr="00910CF5">
        <w:t>Typed or printed name of the person who signed the certification.</w:t>
      </w:r>
    </w:p>
    <w:p w14:paraId="31ECD731" w14:textId="77777777" w:rsidR="00EF2C55" w:rsidRPr="00B15231" w:rsidRDefault="00EF2C55" w:rsidP="00EF2C55">
      <w:pPr>
        <w:pStyle w:val="HiddenTextSpec"/>
        <w:tabs>
          <w:tab w:val="left" w:pos="1440"/>
          <w:tab w:val="left" w:pos="2700"/>
        </w:tabs>
      </w:pPr>
      <w:r>
        <w:t>2</w:t>
      </w:r>
      <w:r w:rsidRPr="00B15231">
        <w:t>***********</w:t>
      </w:r>
      <w:r>
        <w:t>*********</w:t>
      </w:r>
      <w:r w:rsidRPr="00B15231">
        <w:t>*****</w:t>
      </w:r>
      <w:r>
        <w:t>***********************************</w:t>
      </w:r>
      <w:r w:rsidRPr="00B15231">
        <w:t>**************************</w:t>
      </w:r>
      <w:r>
        <w:t>2</w:t>
      </w:r>
    </w:p>
    <w:p w14:paraId="7E6D0098" w14:textId="77777777" w:rsidR="004A6467" w:rsidRPr="00256A73" w:rsidRDefault="004A6467" w:rsidP="004A6467">
      <w:pPr>
        <w:pStyle w:val="A2paragraph"/>
        <w:widowControl w:val="0"/>
        <w:rPr>
          <w:rFonts w:cs="Calibri"/>
        </w:rPr>
      </w:pPr>
      <w:r w:rsidRPr="00256A73">
        <w:rPr>
          <w:rFonts w:cs="Calibri"/>
        </w:rPr>
        <w:t xml:space="preserve">The Department will not make payment for work containing steel or iron materials until the RE has received the required DC-17 and step Certifications of Compliance, has inspected and accepted the material or assembly. </w:t>
      </w:r>
    </w:p>
    <w:p w14:paraId="36BCBE0E" w14:textId="77777777" w:rsidR="004A6467" w:rsidRDefault="004A6467" w:rsidP="004A6467">
      <w:pPr>
        <w:jc w:val="center"/>
        <w:rPr>
          <w:rFonts w:ascii="Arial" w:hAnsi="Arial"/>
          <w:caps/>
          <w:vanish/>
          <w:color w:val="FF0000"/>
        </w:rPr>
      </w:pPr>
      <w:r w:rsidRPr="00110619">
        <w:rPr>
          <w:rFonts w:ascii="Arial" w:hAnsi="Arial"/>
          <w:caps/>
          <w:vanish/>
          <w:color w:val="FF0000"/>
        </w:rPr>
        <w:t>1**************************************************************************************************************************1</w:t>
      </w:r>
    </w:p>
    <w:p w14:paraId="53A2FCED" w14:textId="77777777" w:rsidR="00110619" w:rsidRDefault="00110619" w:rsidP="00867902">
      <w:pPr>
        <w:pStyle w:val="HiddenTextSpec"/>
      </w:pPr>
    </w:p>
    <w:p w14:paraId="7BF490A2" w14:textId="31193A1E" w:rsidR="00A22A8A" w:rsidRDefault="00902131" w:rsidP="00A22A8A">
      <w:pPr>
        <w:pStyle w:val="00000Subsection"/>
      </w:pPr>
      <w:r w:rsidRPr="00B97E4C">
        <w:t>106.09 SUBSTITUTES</w:t>
      </w:r>
      <w:r w:rsidR="00A22A8A" w:rsidRPr="00B97E4C">
        <w:t xml:space="preserve"> for Proprietary Items</w:t>
      </w:r>
      <w:bookmarkEnd w:id="174"/>
      <w:bookmarkEnd w:id="175"/>
      <w:bookmarkEnd w:id="176"/>
      <w:bookmarkEnd w:id="177"/>
      <w:bookmarkEnd w:id="178"/>
      <w:bookmarkEnd w:id="179"/>
    </w:p>
    <w:p w14:paraId="3C362208" w14:textId="77777777" w:rsidR="000C2315" w:rsidRPr="000C2315" w:rsidRDefault="000C2315" w:rsidP="00B742C5"/>
    <w:p w14:paraId="705D8884" w14:textId="77777777" w:rsidR="00712207" w:rsidRPr="001577BF" w:rsidRDefault="00712207" w:rsidP="00712207">
      <w:pPr>
        <w:pStyle w:val="HiddenTextSpec"/>
      </w:pPr>
      <w:bookmarkStart w:id="197" w:name="_Toc146006069"/>
      <w:bookmarkStart w:id="198" w:name="_Toc159593440"/>
      <w:bookmarkStart w:id="199" w:name="_Toc171911009"/>
      <w:bookmarkStart w:id="200" w:name="_Toc175377533"/>
      <w:bookmarkStart w:id="201" w:name="_Toc175470430"/>
      <w:bookmarkStart w:id="202" w:name="_Toc182749730"/>
      <w:bookmarkStart w:id="203" w:name="_Toc146006092"/>
      <w:bookmarkStart w:id="204" w:name="_Toc159593462"/>
      <w:bookmarkStart w:id="205" w:name="_Toc171911031"/>
      <w:bookmarkStart w:id="206" w:name="_Toc175377555"/>
      <w:bookmarkStart w:id="207" w:name="_Toc175470452"/>
      <w:bookmarkStart w:id="208" w:name="_Toc176676008"/>
      <w:bookmarkEnd w:id="150"/>
      <w:bookmarkEnd w:id="151"/>
      <w:r w:rsidRPr="001577BF">
        <w:t>1*************</w:t>
      </w:r>
      <w:r>
        <w:t>********************</w:t>
      </w:r>
      <w:r w:rsidRPr="001577BF">
        <w:t>*****************************************************************************************1</w:t>
      </w:r>
    </w:p>
    <w:p w14:paraId="4F4B1EEC" w14:textId="77777777" w:rsidR="00712207" w:rsidRPr="00B15231" w:rsidRDefault="00712207" w:rsidP="00712207">
      <w:pPr>
        <w:pStyle w:val="HiddenTextSpec"/>
        <w:tabs>
          <w:tab w:val="left" w:pos="1440"/>
          <w:tab w:val="left" w:pos="2700"/>
        </w:tabs>
      </w:pPr>
      <w:bookmarkStart w:id="209" w:name="_Hlk52527273"/>
      <w:r>
        <w:t>2</w:t>
      </w:r>
      <w:r w:rsidRPr="00B15231">
        <w:t>***********</w:t>
      </w:r>
      <w:r>
        <w:t>*********</w:t>
      </w:r>
      <w:r w:rsidRPr="00B15231">
        <w:t>*****</w:t>
      </w:r>
      <w:r>
        <w:t>***********************************</w:t>
      </w:r>
      <w:r w:rsidRPr="00B15231">
        <w:t>**************************</w:t>
      </w:r>
      <w:r>
        <w:t>2</w:t>
      </w:r>
    </w:p>
    <w:bookmarkEnd w:id="209"/>
    <w:p w14:paraId="0FEE1E07" w14:textId="4661E823" w:rsidR="00712207" w:rsidRDefault="003D6528" w:rsidP="00712207">
      <w:pPr>
        <w:pStyle w:val="HiddenTextSpec"/>
      </w:pPr>
      <w:r>
        <w:t>the lpa will</w:t>
      </w:r>
      <w:r w:rsidR="00712207">
        <w:t xml:space="preserve"> determine if a substitute </w:t>
      </w:r>
      <w:r w:rsidR="00712207" w:rsidRPr="00B97E4C">
        <w:t>proprietary item or th</w:t>
      </w:r>
      <w:r w:rsidR="00712207">
        <w:t xml:space="preserve">e name of a particular supplier will not be permitted for </w:t>
      </w:r>
      <w:proofErr w:type="gramStart"/>
      <w:r w:rsidR="00712207">
        <w:t>a work</w:t>
      </w:r>
      <w:proofErr w:type="gramEnd"/>
      <w:r w:rsidR="00712207">
        <w:t>. specify in the appropriate subsection where the intended work is specified, as follows:</w:t>
      </w:r>
    </w:p>
    <w:p w14:paraId="3D02A14C" w14:textId="77777777" w:rsidR="00712207" w:rsidRDefault="00712207" w:rsidP="00712207">
      <w:pPr>
        <w:pStyle w:val="HiddenTextSpec"/>
        <w:tabs>
          <w:tab w:val="left" w:pos="1440"/>
          <w:tab w:val="left" w:pos="2700"/>
        </w:tabs>
      </w:pPr>
      <w:r>
        <w:t>2</w:t>
      </w:r>
      <w:r w:rsidRPr="00B15231">
        <w:t>***********</w:t>
      </w:r>
      <w:r>
        <w:t>*********</w:t>
      </w:r>
      <w:r w:rsidRPr="00B15231">
        <w:t>*****</w:t>
      </w:r>
      <w:r>
        <w:t>***********************************</w:t>
      </w:r>
      <w:r w:rsidRPr="00B15231">
        <w:t>**************************</w:t>
      </w:r>
      <w:r>
        <w:t>2</w:t>
      </w:r>
    </w:p>
    <w:p w14:paraId="28F2C7A3" w14:textId="77777777" w:rsidR="00712207" w:rsidRPr="00B15231" w:rsidRDefault="00712207" w:rsidP="00712207">
      <w:pPr>
        <w:pStyle w:val="HiddenTextSpec"/>
        <w:tabs>
          <w:tab w:val="left" w:pos="1440"/>
          <w:tab w:val="left" w:pos="2700"/>
        </w:tabs>
      </w:pPr>
    </w:p>
    <w:p w14:paraId="04E188B1" w14:textId="77777777" w:rsidR="00712207" w:rsidRPr="00B15231" w:rsidRDefault="00712207" w:rsidP="00712207">
      <w:pPr>
        <w:pStyle w:val="HiddenTextSpec"/>
        <w:tabs>
          <w:tab w:val="left" w:pos="1440"/>
          <w:tab w:val="left" w:pos="2700"/>
        </w:tabs>
      </w:pPr>
      <w:r>
        <w:t>2</w:t>
      </w:r>
      <w:r w:rsidRPr="00B15231">
        <w:t>***********</w:t>
      </w:r>
      <w:r>
        <w:t>*********</w:t>
      </w:r>
      <w:r w:rsidRPr="00B15231">
        <w:t>*****</w:t>
      </w:r>
      <w:r>
        <w:t>***********************************</w:t>
      </w:r>
      <w:r w:rsidRPr="00B15231">
        <w:t>**************************</w:t>
      </w:r>
      <w:r>
        <w:t>2</w:t>
      </w:r>
    </w:p>
    <w:p w14:paraId="5B45A4EC" w14:textId="77777777" w:rsidR="00712207" w:rsidRDefault="00712207" w:rsidP="00712207">
      <w:pPr>
        <w:pStyle w:val="HiddenTextSpec"/>
      </w:pPr>
      <w:r w:rsidRPr="008C72BB">
        <w:t xml:space="preserve">include </w:t>
      </w:r>
      <w:r>
        <w:t>“</w:t>
      </w:r>
      <w:r>
        <w:rPr>
          <w:caps w:val="0"/>
        </w:rPr>
        <w:t>N</w:t>
      </w:r>
      <w:r w:rsidRPr="00B97E4C">
        <w:rPr>
          <w:caps w:val="0"/>
        </w:rPr>
        <w:t>o substitution is permitted</w:t>
      </w:r>
      <w:r>
        <w:t xml:space="preserve">” statement </w:t>
      </w:r>
      <w:r w:rsidRPr="00787D0B">
        <w:t xml:space="preserve">in the appropriate subsection </w:t>
      </w:r>
      <w:r>
        <w:t xml:space="preserve">when a </w:t>
      </w:r>
      <w:r w:rsidRPr="00787D0B">
        <w:t xml:space="preserve">substitution </w:t>
      </w:r>
      <w:r>
        <w:t xml:space="preserve">in such work </w:t>
      </w:r>
      <w:r w:rsidRPr="00787D0B">
        <w:t xml:space="preserve">is not permitted </w:t>
      </w:r>
    </w:p>
    <w:p w14:paraId="19D4DB89" w14:textId="77777777" w:rsidR="00712207" w:rsidRPr="00787D0B" w:rsidRDefault="00712207" w:rsidP="00712207">
      <w:pPr>
        <w:pStyle w:val="HiddenTextSpec"/>
      </w:pPr>
    </w:p>
    <w:p w14:paraId="15F6DC88" w14:textId="77777777" w:rsidR="00712207" w:rsidRDefault="00712207" w:rsidP="00712207">
      <w:pPr>
        <w:pStyle w:val="HiddenTextSpec"/>
      </w:pPr>
      <w:r>
        <w:t>for example: if a proprietary fence material is needed, then include the “</w:t>
      </w:r>
      <w:r>
        <w:rPr>
          <w:caps w:val="0"/>
        </w:rPr>
        <w:t>N</w:t>
      </w:r>
      <w:r w:rsidRPr="00B97E4C">
        <w:rPr>
          <w:caps w:val="0"/>
        </w:rPr>
        <w:t>o substitution is permitted</w:t>
      </w:r>
      <w:r>
        <w:t>” statement in subsection 605.02.01.</w:t>
      </w:r>
    </w:p>
    <w:p w14:paraId="3A770501" w14:textId="77777777" w:rsidR="00712207" w:rsidRPr="00B15231" w:rsidRDefault="00712207" w:rsidP="00712207">
      <w:pPr>
        <w:pStyle w:val="HiddenTextSpec"/>
        <w:tabs>
          <w:tab w:val="left" w:pos="1440"/>
          <w:tab w:val="left" w:pos="2700"/>
        </w:tabs>
      </w:pPr>
      <w:r>
        <w:t>2</w:t>
      </w:r>
      <w:r w:rsidRPr="00B15231">
        <w:t>***********</w:t>
      </w:r>
      <w:r>
        <w:t>*********</w:t>
      </w:r>
      <w:r w:rsidRPr="00B15231">
        <w:t>*****</w:t>
      </w:r>
      <w:r>
        <w:t>***********************************</w:t>
      </w:r>
      <w:r w:rsidRPr="00B15231">
        <w:t>**************************</w:t>
      </w:r>
      <w:r>
        <w:t>2</w:t>
      </w:r>
    </w:p>
    <w:p w14:paraId="0307C8AA" w14:textId="77777777" w:rsidR="00712207" w:rsidRDefault="00712207" w:rsidP="00712207">
      <w:pPr>
        <w:pStyle w:val="HiddenTextSpec"/>
      </w:pPr>
      <w:r w:rsidRPr="001577BF">
        <w:t>1*************</w:t>
      </w:r>
      <w:r>
        <w:t>********************</w:t>
      </w:r>
      <w:r w:rsidRPr="001577BF">
        <w:t>*****************************************************************************************1</w:t>
      </w:r>
    </w:p>
    <w:p w14:paraId="5CA9D84E" w14:textId="77777777" w:rsidR="00C406EC" w:rsidRDefault="00C406EC" w:rsidP="00C406EC">
      <w:pPr>
        <w:pStyle w:val="000Section"/>
      </w:pPr>
      <w:r w:rsidRPr="00EA06EF">
        <w:t>Section</w:t>
      </w:r>
      <w:r w:rsidRPr="00B97E4C">
        <w:t xml:space="preserve"> 107 – Legal R</w:t>
      </w:r>
      <w:bookmarkEnd w:id="197"/>
      <w:bookmarkEnd w:id="198"/>
      <w:bookmarkEnd w:id="199"/>
      <w:bookmarkEnd w:id="200"/>
      <w:r w:rsidRPr="00B97E4C">
        <w:t>elations</w:t>
      </w:r>
      <w:bookmarkEnd w:id="201"/>
      <w:bookmarkEnd w:id="202"/>
    </w:p>
    <w:p w14:paraId="78106336" w14:textId="77777777" w:rsidR="00EF585A" w:rsidRPr="00221D41" w:rsidRDefault="00EF585A" w:rsidP="00221D41"/>
    <w:p w14:paraId="3AFDBADA" w14:textId="77777777" w:rsidR="00EF585A" w:rsidRPr="00C6408F" w:rsidRDefault="00EF585A" w:rsidP="00EF585A">
      <w:pPr>
        <w:rPr>
          <w:b/>
          <w:bCs/>
        </w:rPr>
      </w:pPr>
      <w:r w:rsidRPr="00C6408F">
        <w:rPr>
          <w:b/>
          <w:bCs/>
        </w:rPr>
        <w:t>107.02 NONDISCRIMINATION</w:t>
      </w:r>
    </w:p>
    <w:p w14:paraId="13A45958" w14:textId="77777777" w:rsidR="007A607C" w:rsidRDefault="00EF585A" w:rsidP="00EF585A">
      <w:r w:rsidRPr="00C6408F">
        <w:lastRenderedPageBreak/>
        <w:t xml:space="preserve">It is the policy of the Department that anyone performing work under any program, activity, or Contract with the Department, shall not discriminate on the basis of race, creed, color, national origin, age, ancestry, nationality, marital or domestic partnership status, gender, disability, affectional or sexual orientation, gender identity or expression, religion, liability for military service, veteran’s status, income level or ability to read, write or speak English. </w:t>
      </w:r>
    </w:p>
    <w:p w14:paraId="6E0D8165" w14:textId="77777777" w:rsidR="007A607C" w:rsidRDefault="007A607C" w:rsidP="00EF585A"/>
    <w:p w14:paraId="6DFB2366" w14:textId="77777777" w:rsidR="007A607C" w:rsidRDefault="00EF585A" w:rsidP="00EF585A">
      <w:r w:rsidRPr="00C6408F">
        <w:t xml:space="preserve">Pursuant to N.J.S.A. 10:2-1, the Contractor agrees that in the hiring of persons for the performance of work under this Contract or any subcontract hereunder, or for the procurement, manufacture, assembling, or furnishing of any such materials, equipment, supplies, or services to be acquired under this Contract, no contractor, nor any person acting on their behalf of such contractor or subcontractor, shall by reason of race, creed, color, national origin, ancestry, marital status, gender identity or expression, affectional or sexual orientation or sex, discriminate against any person who is qualified and available to perform the work to which the employment relates; </w:t>
      </w:r>
    </w:p>
    <w:p w14:paraId="7BC87C6D" w14:textId="77777777" w:rsidR="007A607C" w:rsidRDefault="007A607C" w:rsidP="00EF585A"/>
    <w:p w14:paraId="6DDFA3F3" w14:textId="77777777" w:rsidR="007A607C" w:rsidRDefault="00EF585A" w:rsidP="00EF585A">
      <w:r w:rsidRPr="00C6408F">
        <w:t xml:space="preserve">No Contractor, subcontractor, nor any person on his behalf shall, in any manner, discriminate against or intimidate any employee engaged in the performance of work under this contract or any subcontract hereunder, or engaged in the procurement, manufacture, assembling, or furnishing of any such materials, equipment, supplies, or services to be acquired under such contract, on account of race, creed, color, national origin, ancestry, marital status, gender identity or expression, affectional or sexual orientation or sex. </w:t>
      </w:r>
    </w:p>
    <w:p w14:paraId="3F6F031E" w14:textId="77777777" w:rsidR="007A607C" w:rsidRDefault="007A607C" w:rsidP="00EF585A"/>
    <w:p w14:paraId="63834FF6" w14:textId="77777777" w:rsidR="007A607C" w:rsidRDefault="00EF585A" w:rsidP="00EF585A">
      <w:r w:rsidRPr="00C6408F">
        <w:t xml:space="preserve">There may be deducted from the amount payable to the contractor by the contracting public agency, under this contract, a penalty of $50.00 for each person for each day during which such person is discriminated against or intimidated in violation of the provisions of the contract; and this contract may be terminated by the Department, and all money due or to become due hereunder may be forfeited, for any violation of this section of the contract occurring after notice to the Contractor from the Department of any prior violation of this section of the contract. </w:t>
      </w:r>
    </w:p>
    <w:p w14:paraId="6ED03959" w14:textId="77777777" w:rsidR="007A607C" w:rsidRDefault="007A607C" w:rsidP="00EF585A"/>
    <w:p w14:paraId="32F6134A" w14:textId="34B715E8" w:rsidR="00EF585A" w:rsidRPr="00C6408F" w:rsidRDefault="00EF585A" w:rsidP="00EF585A">
      <w:r w:rsidRPr="00D91E3D">
        <w:rPr>
          <w:b/>
          <w:bCs/>
        </w:rPr>
        <w:t>Standard Title VI Assurance</w:t>
      </w:r>
      <w:r w:rsidRPr="00C6408F">
        <w:t xml:space="preserve">. During the performance of this Contract, the Contractor, for itself, its assignees, and successors in interest (hereinafter referred to as the “Contractor”), in accordance with Title VI/Nondiscrimination Assurance – Appendix A, USDOT Order 1050.2A agrees as follows: </w:t>
      </w:r>
    </w:p>
    <w:p w14:paraId="254ECC69" w14:textId="1E8763B3" w:rsidR="00EF585A" w:rsidRPr="00C6408F" w:rsidRDefault="00EF585A" w:rsidP="007A607C">
      <w:pPr>
        <w:ind w:left="720"/>
      </w:pPr>
      <w:r w:rsidRPr="00D91E3D">
        <w:rPr>
          <w:b/>
          <w:bCs/>
        </w:rPr>
        <w:t>1. Compliance with Regulations</w:t>
      </w:r>
      <w:r w:rsidRPr="00C6408F">
        <w:t xml:space="preserve">: The Contractor will comply with the Acts and Regulations relative to Nondiscrimination in </w:t>
      </w:r>
      <w:r w:rsidR="003C6431" w:rsidRPr="00C6408F">
        <w:t>Federally assisted</w:t>
      </w:r>
      <w:r w:rsidRPr="00C6408F">
        <w:t xml:space="preserve"> programs of the U.S. Department of Transportation, Federal Highway Administration (FHWA), as they may be amended from time to time, which herein incorporated by reference and made a part of this Contract. </w:t>
      </w:r>
    </w:p>
    <w:p w14:paraId="5B049968" w14:textId="77777777" w:rsidR="00EF585A" w:rsidRPr="00C6408F" w:rsidRDefault="00EF585A" w:rsidP="007A607C">
      <w:pPr>
        <w:ind w:left="720"/>
      </w:pPr>
      <w:r w:rsidRPr="00D91E3D">
        <w:rPr>
          <w:b/>
          <w:bCs/>
        </w:rPr>
        <w:t>2. Nondiscrimination</w:t>
      </w:r>
      <w:r w:rsidRPr="00C6408F">
        <w:t xml:space="preserve">: The Contractor, with regard to the Work performed by it during the Contract, will not discriminate on the grounds race, creed, color, national origin, age, ancestry, nationality, marital or domestic partnership status, gender, disability, affectional or sexual orientation, gender identity or expression, religion, liability for military service, veteran’s status, income level or ability to read, write or speak English in the selection and retention of subcontractors, including procurement of materials and leases of equipment. The Contractor will not participate directly or indirectly in the discrimination prohibited by the Acts and Regulations, including employment practices when the Contract covers any activity, project, or program set forth in Appendix B of 49 CFR Part 21. </w:t>
      </w:r>
    </w:p>
    <w:p w14:paraId="5A7E0CA3" w14:textId="77777777" w:rsidR="00EF585A" w:rsidRPr="00C6408F" w:rsidRDefault="00EF585A" w:rsidP="007A607C">
      <w:pPr>
        <w:ind w:left="720"/>
      </w:pPr>
      <w:r w:rsidRPr="00D91E3D">
        <w:rPr>
          <w:b/>
          <w:bCs/>
        </w:rPr>
        <w:t>3. Solicitations for Subcontracts,</w:t>
      </w:r>
      <w:r w:rsidRPr="00C6408F">
        <w:t xml:space="preserve"> Including Procurement of Materials and Equipment: In all solicitations, either by competitive bidding, negotiation made by the Contractor for Work to be performed under a subcontract, including procurements of materials, or leases of equipment, each potential subcontractor or supplier will be notified by the Contractor of the Contractor’s obligations under this Contract and the Acts and Regulations relative to nondiscrimination on the grounds of race, creed, color, national origin, age, ancestry, nationality, marital or domestic partnership status, gender, disability, affectional or sexual orientation, gender identity or expression, religion, liability for military service, veteran’s status, income level or ability to read, write or speak English.</w:t>
      </w:r>
    </w:p>
    <w:p w14:paraId="30B7AB99" w14:textId="77777777" w:rsidR="00EF585A" w:rsidRPr="00C6408F" w:rsidRDefault="00EF585A" w:rsidP="007A607C">
      <w:pPr>
        <w:ind w:left="720"/>
      </w:pPr>
      <w:r w:rsidRPr="00D91E3D">
        <w:rPr>
          <w:b/>
          <w:bCs/>
        </w:rPr>
        <w:t>4. Information and Reports</w:t>
      </w:r>
      <w:r w:rsidRPr="00C6408F">
        <w:t>: The Contractor will provide all information and reports required by the Acts, the Regulations, and directives issued pursuant thereto and will permit access to its books, records, accounts, other sources of information, and its facilities as may be determined by the Recipient or the FHWA, to be pertinent to ascertain compliance with such Acts, Regulations, and instructions. Where any information required of a Contractor is in the exclusive possession of another who fails or refuses to furnish the information, the Contractor will so certify to the Recipient or the FHWA, as appropriate, and will set forth what efforts it has made to obtain the information.</w:t>
      </w:r>
    </w:p>
    <w:p w14:paraId="75BB6449" w14:textId="77777777" w:rsidR="007A607C" w:rsidRDefault="00EF585A" w:rsidP="007A607C">
      <w:pPr>
        <w:ind w:left="720"/>
      </w:pPr>
      <w:r w:rsidRPr="0075485E">
        <w:rPr>
          <w:b/>
          <w:bCs/>
        </w:rPr>
        <w:t>5. Sanctions for Non-Compliance:</w:t>
      </w:r>
      <w:r w:rsidRPr="00C6408F">
        <w:t xml:space="preserve"> In the event of a Contractor’s noncompliance with the Nondiscrimination provisions of this Contract, the Recipient will impose such Contract sanctions as it or the FHWA may determine </w:t>
      </w:r>
      <w:r w:rsidRPr="00C6408F">
        <w:lastRenderedPageBreak/>
        <w:t xml:space="preserve">to be appropriate, including, but not limited to the following: a. Withholding payments to the Contractor under the Contract until the Contractor complies. b. Cancelling, terminating, or suspending a Contract, in whole or in part. </w:t>
      </w:r>
    </w:p>
    <w:p w14:paraId="3464600F" w14:textId="77777777" w:rsidR="009D01E0" w:rsidRDefault="00EF585A" w:rsidP="007A607C">
      <w:pPr>
        <w:ind w:left="720"/>
      </w:pPr>
      <w:r w:rsidRPr="0075485E">
        <w:rPr>
          <w:b/>
          <w:bCs/>
        </w:rPr>
        <w:t>6. Incorporation of Provisions</w:t>
      </w:r>
      <w:r w:rsidRPr="00C6408F">
        <w:t xml:space="preserve">: The Contractor will include the provisions of paragraphs one through six in every subcontract, including procurements of materials and leases of equipment, unless exempt by the Acts, the Regulations and directives issued pursuant thereto. The Contractor will </w:t>
      </w:r>
      <w:proofErr w:type="gramStart"/>
      <w:r w:rsidRPr="00C6408F">
        <w:t>take action</w:t>
      </w:r>
      <w:proofErr w:type="gramEnd"/>
      <w:r w:rsidRPr="00C6408F">
        <w:t xml:space="preserve"> with respect to any subcontract or procurement as the Recipient or the FHWA may direct as a means of enforcing such provisions including sanctions for non-compliance. Provided, that if the Contractor becomes involved in, or is threatened with litigation by a subcontractor, or supplier because of such direction, the Contractor may request the Recipient to </w:t>
      </w:r>
      <w:proofErr w:type="gramStart"/>
      <w:r w:rsidRPr="00C6408F">
        <w:t>enter into</w:t>
      </w:r>
      <w:proofErr w:type="gramEnd"/>
      <w:r w:rsidRPr="00C6408F">
        <w:t xml:space="preserve"> any litigation to protect the interests of the Recipient. In addition, the Contractor may request the United States to </w:t>
      </w:r>
      <w:proofErr w:type="gramStart"/>
      <w:r w:rsidRPr="00C6408F">
        <w:t>enter into</w:t>
      </w:r>
      <w:proofErr w:type="gramEnd"/>
      <w:r w:rsidRPr="00C6408F">
        <w:t xml:space="preserve"> the litigation to protect the interest of the United States. </w:t>
      </w:r>
    </w:p>
    <w:p w14:paraId="1716FD5B" w14:textId="77777777" w:rsidR="009D01E0" w:rsidRDefault="009D01E0" w:rsidP="009D01E0"/>
    <w:p w14:paraId="5543B860" w14:textId="77777777" w:rsidR="009D01E0" w:rsidRDefault="00EF585A" w:rsidP="009D01E0">
      <w:r w:rsidRPr="00C6408F">
        <w:t xml:space="preserve">During the performance of this Contract, the Contractor, for itself, its assignees, and successors in interest (hereinafter referred to as the “Contractor”) in accordance with the Title VI /Nondiscrimination Assurance – Appendix E, USDOT Order 1050.2A, agrees to comply with the following nondiscrimination statutes and authorities; including but not limited to: </w:t>
      </w:r>
    </w:p>
    <w:p w14:paraId="0BD2E2DB" w14:textId="77777777" w:rsidR="009D01E0" w:rsidRDefault="00EF585A" w:rsidP="000530FB">
      <w:pPr>
        <w:ind w:left="720"/>
      </w:pPr>
      <w:r w:rsidRPr="00C6408F">
        <w:t xml:space="preserve">a. Title VI of the Civil Rights Act of 1964 (42 U.S.C. § 2000d et seq., 78 stat. 252); and 49 CFR Part 21. </w:t>
      </w:r>
    </w:p>
    <w:p w14:paraId="3E0AD7C0" w14:textId="77777777" w:rsidR="009D01E0" w:rsidRDefault="00EF585A" w:rsidP="000530FB">
      <w:pPr>
        <w:ind w:left="720"/>
      </w:pPr>
      <w:r w:rsidRPr="00C6408F">
        <w:t xml:space="preserve">b. The Uniform Relocation Assistance and Real Property Acquisition Policies Act of 1970, (42 U.S.C. § 4601). </w:t>
      </w:r>
    </w:p>
    <w:p w14:paraId="698DD041" w14:textId="77777777" w:rsidR="009D01E0" w:rsidRDefault="00EF585A" w:rsidP="000530FB">
      <w:pPr>
        <w:ind w:left="720"/>
      </w:pPr>
      <w:r w:rsidRPr="00C6408F">
        <w:t xml:space="preserve">c. Section 162(a) of the Federal Aid Highway Act of 1973, (23 U.S.C. § 324 et seq.) </w:t>
      </w:r>
    </w:p>
    <w:p w14:paraId="14A36ADF" w14:textId="77777777" w:rsidR="009D01E0" w:rsidRDefault="00EF585A" w:rsidP="000530FB">
      <w:pPr>
        <w:ind w:left="720"/>
      </w:pPr>
      <w:r w:rsidRPr="00C6408F">
        <w:t xml:space="preserve">d. Section 504 of the Rehabilitation Act of 1973, (29 U.S.C. § 794 et seq.), as amended; and 49 C.F.R. Part 27. </w:t>
      </w:r>
    </w:p>
    <w:p w14:paraId="43637279" w14:textId="77777777" w:rsidR="009D01E0" w:rsidRDefault="00EF585A" w:rsidP="000530FB">
      <w:pPr>
        <w:ind w:left="720"/>
      </w:pPr>
      <w:r w:rsidRPr="00C6408F">
        <w:t xml:space="preserve">e. The Age Discrimination Act of 1975, as amended, (42 U.S.C. § 6101 et seq.) </w:t>
      </w:r>
    </w:p>
    <w:p w14:paraId="61D29B0A" w14:textId="77777777" w:rsidR="009D01E0" w:rsidRDefault="00EF585A" w:rsidP="000530FB">
      <w:pPr>
        <w:ind w:left="720"/>
      </w:pPr>
      <w:r w:rsidRPr="00C6408F">
        <w:t xml:space="preserve">f. Airport and Airway Improvement Act of 1982, (49 U.S.C. § 471, Section 47123), as amended. </w:t>
      </w:r>
    </w:p>
    <w:p w14:paraId="0B3DFD42" w14:textId="77777777" w:rsidR="000530FB" w:rsidRDefault="00EF585A" w:rsidP="000530FB">
      <w:pPr>
        <w:ind w:left="720"/>
      </w:pPr>
      <w:r w:rsidRPr="00C6408F">
        <w:t xml:space="preserve">g. The Civil Rights Restoration Act of 1987, (PL 100-209). </w:t>
      </w:r>
    </w:p>
    <w:p w14:paraId="3EAE423D" w14:textId="77777777" w:rsidR="000530FB" w:rsidRDefault="00EF585A" w:rsidP="000530FB">
      <w:pPr>
        <w:ind w:left="720"/>
      </w:pPr>
      <w:r w:rsidRPr="00C6408F">
        <w:t xml:space="preserve">h. Title II and III of the Americans with Disabilities Act (42 U.S.C. § 12131 - 12189) as implemented by Department of Transportation regulations at 49 C.F.R. parts 37 and 38. </w:t>
      </w:r>
    </w:p>
    <w:p w14:paraId="2429F7EE" w14:textId="77777777" w:rsidR="000530FB" w:rsidRDefault="00EF585A" w:rsidP="000530FB">
      <w:pPr>
        <w:ind w:left="720"/>
      </w:pPr>
      <w:r w:rsidRPr="00C6408F">
        <w:t xml:space="preserve">i. The Federal Aviation Administration’s Nondiscrimination statute (49 U.S.C. § 47123). </w:t>
      </w:r>
    </w:p>
    <w:p w14:paraId="0D9C134B" w14:textId="77777777" w:rsidR="000530FB" w:rsidRDefault="00EF585A" w:rsidP="000530FB">
      <w:pPr>
        <w:ind w:left="720"/>
      </w:pPr>
      <w:r w:rsidRPr="00C6408F">
        <w:t xml:space="preserve">j. Executive Order 12898, Federal Actions to address Environmental Justice in Minority Populations and </w:t>
      </w:r>
      <w:r w:rsidR="003C6431" w:rsidRPr="00C6408F">
        <w:t>Low-Income</w:t>
      </w:r>
      <w:r w:rsidRPr="00C6408F">
        <w:t xml:space="preserve"> Populations. </w:t>
      </w:r>
    </w:p>
    <w:p w14:paraId="5D24BA19" w14:textId="77777777" w:rsidR="000530FB" w:rsidRDefault="00EF585A" w:rsidP="000530FB">
      <w:pPr>
        <w:ind w:left="720"/>
      </w:pPr>
      <w:r w:rsidRPr="00C6408F">
        <w:t xml:space="preserve">k. Executive Order 13166, Improving Access to services for Persons with Limited English Proficiency (70 Fed. Reg. at 74087 to 74100). </w:t>
      </w:r>
    </w:p>
    <w:p w14:paraId="3BD3D768" w14:textId="77777777" w:rsidR="000530FB" w:rsidRDefault="00EF585A" w:rsidP="000530FB">
      <w:pPr>
        <w:ind w:left="720"/>
      </w:pPr>
      <w:r w:rsidRPr="00C6408F">
        <w:t xml:space="preserve">l. 23 CFR Part 230 (EEO, Affirmative Action &amp; OJT). </w:t>
      </w:r>
    </w:p>
    <w:p w14:paraId="4CB0D55C" w14:textId="77777777" w:rsidR="000530FB" w:rsidRDefault="00EF585A" w:rsidP="000530FB">
      <w:pPr>
        <w:ind w:left="720"/>
      </w:pPr>
      <w:proofErr w:type="gramStart"/>
      <w:r w:rsidRPr="00C6408F">
        <w:t>m. 49</w:t>
      </w:r>
      <w:proofErr w:type="gramEnd"/>
      <w:r w:rsidRPr="00C6408F">
        <w:t xml:space="preserve"> CFR Part 26. </w:t>
      </w:r>
    </w:p>
    <w:p w14:paraId="01860D49" w14:textId="77777777" w:rsidR="000530FB" w:rsidRDefault="00EF585A" w:rsidP="000530FB">
      <w:pPr>
        <w:ind w:left="720"/>
      </w:pPr>
      <w:r w:rsidRPr="00C6408F">
        <w:t xml:space="preserve">n. Executive Order 11246, as amended. </w:t>
      </w:r>
    </w:p>
    <w:p w14:paraId="37E02F28" w14:textId="77777777" w:rsidR="000530FB" w:rsidRDefault="00EF585A" w:rsidP="000530FB">
      <w:pPr>
        <w:ind w:left="720"/>
      </w:pPr>
      <w:proofErr w:type="gramStart"/>
      <w:r w:rsidRPr="00C6408F">
        <w:t>o. Section</w:t>
      </w:r>
      <w:proofErr w:type="gramEnd"/>
      <w:r w:rsidRPr="00C6408F">
        <w:t xml:space="preserve"> 503 of the Rehabilitation Act of 1973, as amended. </w:t>
      </w:r>
    </w:p>
    <w:p w14:paraId="078DC68C" w14:textId="77777777" w:rsidR="000530FB" w:rsidRDefault="00EF585A" w:rsidP="000530FB">
      <w:pPr>
        <w:ind w:left="720"/>
      </w:pPr>
      <w:r w:rsidRPr="00C6408F">
        <w:t xml:space="preserve">p. Section 4212 of the Vietnam Era Veteran’s Readjustment Assistance Act, as amended. </w:t>
      </w:r>
    </w:p>
    <w:p w14:paraId="2DCA4E9C" w14:textId="77777777" w:rsidR="000530FB" w:rsidRDefault="00EF585A" w:rsidP="000530FB">
      <w:pPr>
        <w:ind w:left="720"/>
      </w:pPr>
      <w:r w:rsidRPr="00C6408F">
        <w:t xml:space="preserve">q. New Jersey Statutes N.J.S.A. 10:5-31 et seq. </w:t>
      </w:r>
    </w:p>
    <w:p w14:paraId="113ED305" w14:textId="2EB696F7" w:rsidR="00EF585A" w:rsidRPr="00C6408F" w:rsidRDefault="00EF585A" w:rsidP="000530FB">
      <w:pPr>
        <w:ind w:left="720"/>
      </w:pPr>
      <w:r w:rsidRPr="00C6408F">
        <w:t xml:space="preserve">r. New Jersey P.L. 1975 Chapter 27. </w:t>
      </w:r>
    </w:p>
    <w:p w14:paraId="32321067" w14:textId="77777777" w:rsidR="00EF585A" w:rsidRPr="00C6408F" w:rsidRDefault="00EF585A" w:rsidP="00EF585A"/>
    <w:p w14:paraId="45AC11FD" w14:textId="77777777" w:rsidR="00EF585A" w:rsidRPr="0075485E" w:rsidRDefault="00EF585A" w:rsidP="00EF585A">
      <w:pPr>
        <w:rPr>
          <w:b/>
          <w:bCs/>
        </w:rPr>
      </w:pPr>
      <w:r w:rsidRPr="0075485E">
        <w:rPr>
          <w:b/>
          <w:bCs/>
        </w:rPr>
        <w:t xml:space="preserve">107.03 AFFIRMATIVE ACTION, DISADVANTAGED BUSINESS ENTERPRISES OR EMERGING SMALL BUSINESS ENTERPRISES, AND SMALL BUSINESS ENTERPISES </w:t>
      </w:r>
    </w:p>
    <w:p w14:paraId="235C069C" w14:textId="77777777" w:rsidR="00A23F81" w:rsidRDefault="00A23F81" w:rsidP="00EF585A"/>
    <w:p w14:paraId="751E6E81" w14:textId="13AB07EF" w:rsidR="00A23F81" w:rsidRDefault="00EF585A" w:rsidP="00EF585A">
      <w:r w:rsidRPr="00C6408F">
        <w:t xml:space="preserve">It is the public policy of the State and of the United States that no individual, group, firm, corporation or joint venture working on or seeking to work on a Public Works Project should be discriminated against on the basis of race, creed, color, national origin, age, ancestry, nationality, marital or domestic partnership status, gender, disability, liability for military service, affectional or sexual orientation, atypical cellular or blood trait, or genetic information (including the refusal to submit to genetic testing). The Department has developed Affirmative Action, Disadvantaged Business Enterprise, or Emerging Small Business Enterprise Programs to implement this policy, and the regulations and requirements applicable to the Contract are contained in the Special Provisions. The Department will resolve conflicts between these regulations and requirements and the other provisions of the Contract to further the above stated public policy. </w:t>
      </w:r>
    </w:p>
    <w:p w14:paraId="2D51F055" w14:textId="77777777" w:rsidR="00A23F81" w:rsidRDefault="00A23F81" w:rsidP="00EF585A"/>
    <w:p w14:paraId="4D381F51" w14:textId="77777777" w:rsidR="00A23F81" w:rsidRDefault="00EF585A" w:rsidP="00EF585A">
      <w:r w:rsidRPr="00C6408F">
        <w:t xml:space="preserve">Contract Assurance. The Contractor, sub-recipient or subcontractor shall not discriminate </w:t>
      </w:r>
      <w:proofErr w:type="gramStart"/>
      <w:r w:rsidRPr="00C6408F">
        <w:t>on the basis of</w:t>
      </w:r>
      <w:proofErr w:type="gramEnd"/>
      <w:r w:rsidRPr="00C6408F">
        <w:t xml:space="preserve"> race, color, national origin, or sex in the performance of this Contract. The Contractor shall carry out applicable requirements of 49 CFR Part 26 in the award and administration of DOT-assisted contracts. Failure by the Contractor to carry out these requirements is a material breach of this Contract, which may result in the termination of this contract or such other remedy as the Department deems appropriate, which may include, but is not limited to one or more of the following: </w:t>
      </w:r>
    </w:p>
    <w:p w14:paraId="2923E25E" w14:textId="77777777" w:rsidR="00A23F81" w:rsidRDefault="00EF585A" w:rsidP="00A23F81">
      <w:pPr>
        <w:ind w:left="720"/>
      </w:pPr>
      <w:r w:rsidRPr="00C6408F">
        <w:lastRenderedPageBreak/>
        <w:t xml:space="preserve">1. Withholding monthly progress payments. </w:t>
      </w:r>
    </w:p>
    <w:p w14:paraId="0198E52D" w14:textId="77777777" w:rsidR="00A23F81" w:rsidRDefault="00EF585A" w:rsidP="00A23F81">
      <w:pPr>
        <w:ind w:left="720"/>
      </w:pPr>
      <w:r w:rsidRPr="00C6408F">
        <w:t xml:space="preserve">2. Assessing sanctions. </w:t>
      </w:r>
    </w:p>
    <w:p w14:paraId="7F909BA3" w14:textId="77777777" w:rsidR="00A23F81" w:rsidRDefault="00EF585A" w:rsidP="00A23F81">
      <w:pPr>
        <w:ind w:left="720"/>
      </w:pPr>
      <w:r w:rsidRPr="00C6408F">
        <w:t xml:space="preserve">3. Liquidated damages. </w:t>
      </w:r>
    </w:p>
    <w:p w14:paraId="753AF731" w14:textId="0459AEB9" w:rsidR="00EF585A" w:rsidRPr="00C6408F" w:rsidRDefault="00EF585A" w:rsidP="00A23F81">
      <w:pPr>
        <w:ind w:left="720"/>
      </w:pPr>
      <w:r w:rsidRPr="00C6408F">
        <w:t>4. Disqualifying the Contractor from future bidding as non-responsive.</w:t>
      </w:r>
    </w:p>
    <w:p w14:paraId="7229FC4C" w14:textId="77777777" w:rsidR="00EF585A" w:rsidRDefault="00EF585A" w:rsidP="00EF585A"/>
    <w:p w14:paraId="7ADC0B2A" w14:textId="3EF1E587" w:rsidR="00C406EC" w:rsidRPr="00304ADB" w:rsidRDefault="00B56423" w:rsidP="00304ADB">
      <w:pPr>
        <w:pStyle w:val="00000Subsection"/>
      </w:pPr>
      <w:r w:rsidRPr="00304ADB">
        <w:t xml:space="preserve">107.11 </w:t>
      </w:r>
      <w:r>
        <w:t>RISKS</w:t>
      </w:r>
      <w:r w:rsidR="00CA6DD3" w:rsidRPr="00B97E4C">
        <w:t xml:space="preserve"> Assumed by the Contractor</w:t>
      </w:r>
    </w:p>
    <w:p w14:paraId="66A55180" w14:textId="76788A1C" w:rsidR="00D246D7" w:rsidRDefault="00B56423" w:rsidP="00D246D7">
      <w:pPr>
        <w:pStyle w:val="0000000Subpart"/>
      </w:pPr>
      <w:r>
        <w:t>107.11.0</w:t>
      </w:r>
      <w:r w:rsidRPr="00B97E4C">
        <w:t>1 Risks</w:t>
      </w:r>
    </w:p>
    <w:p w14:paraId="6F349674" w14:textId="77777777" w:rsidR="00C406EC" w:rsidRDefault="00C406EC" w:rsidP="00C406EC">
      <w:pPr>
        <w:pStyle w:val="HiddenTextSpec"/>
      </w:pPr>
      <w:r>
        <w:t>1**************************************************************************************************************************1</w:t>
      </w:r>
    </w:p>
    <w:p w14:paraId="4F7CE31D" w14:textId="77777777" w:rsidR="00D74F09" w:rsidRPr="000F54D9" w:rsidRDefault="00D74F09" w:rsidP="00D74F09">
      <w:pPr>
        <w:pStyle w:val="11paragraph"/>
        <w:rPr>
          <w:b/>
        </w:rPr>
      </w:pPr>
      <w:r w:rsidRPr="000F54D9">
        <w:rPr>
          <w:b/>
        </w:rPr>
        <w:t>1.</w:t>
      </w:r>
      <w:r w:rsidRPr="000F54D9">
        <w:rPr>
          <w:b/>
        </w:rPr>
        <w:tab/>
        <w:t xml:space="preserve">Damage Caused by the Contractor.  </w:t>
      </w:r>
    </w:p>
    <w:p w14:paraId="25089221" w14:textId="77777777" w:rsidR="00CD0F7F" w:rsidRDefault="00CD0F7F" w:rsidP="00C406EC">
      <w:pPr>
        <w:pStyle w:val="HiddenTextSpec"/>
      </w:pPr>
    </w:p>
    <w:p w14:paraId="0521BCDC" w14:textId="3F3D12D7" w:rsidR="00C406EC" w:rsidRDefault="00C406EC" w:rsidP="00C406EC">
      <w:pPr>
        <w:pStyle w:val="HiddenTextSpec"/>
      </w:pPr>
      <w:r>
        <w:t xml:space="preserve">For projects within the limits noted below, the designer shall include the following additional clause with the respective limits for that project.  If working within the vicinity of the Turnpike, Garden State parkway, or Atlantic City </w:t>
      </w:r>
      <w:r w:rsidR="008522A1">
        <w:t>Express</w:t>
      </w:r>
      <w:r>
        <w:t>way, note those also.</w:t>
      </w:r>
    </w:p>
    <w:p w14:paraId="7A56F7EB" w14:textId="77777777" w:rsidR="00C406EC" w:rsidRDefault="00C406EC" w:rsidP="00C406EC">
      <w:pPr>
        <w:pStyle w:val="HiddenTextSpec"/>
      </w:pPr>
      <w:r w:rsidRPr="00DB1319">
        <w:t>Rt 38 MP 0.5 to 9.5</w:t>
      </w:r>
    </w:p>
    <w:p w14:paraId="7571F4D1" w14:textId="77777777" w:rsidR="00C406EC" w:rsidRPr="00DB1319" w:rsidRDefault="00C406EC" w:rsidP="00C406EC">
      <w:pPr>
        <w:pStyle w:val="HiddenTextSpec"/>
      </w:pPr>
      <w:r>
        <w:t>RT 42 mp 6.3 to 13.3</w:t>
      </w:r>
    </w:p>
    <w:p w14:paraId="2FC9FF45" w14:textId="77777777" w:rsidR="00C406EC" w:rsidRPr="00DB1319" w:rsidRDefault="00C406EC" w:rsidP="00C406EC">
      <w:pPr>
        <w:pStyle w:val="HiddenTextSpec"/>
      </w:pPr>
      <w:r w:rsidRPr="00DB1319">
        <w:t>Rt 70 MP 0.0 to 5.4</w:t>
      </w:r>
    </w:p>
    <w:p w14:paraId="7352D1F4" w14:textId="77777777" w:rsidR="00C406EC" w:rsidRPr="00DB1319" w:rsidRDefault="00C406EC" w:rsidP="00C406EC">
      <w:pPr>
        <w:pStyle w:val="HiddenTextSpec"/>
      </w:pPr>
      <w:r w:rsidRPr="00DB1319">
        <w:t>I-80 MP 57.5 to 68.3</w:t>
      </w:r>
    </w:p>
    <w:p w14:paraId="4B4D8051" w14:textId="77777777" w:rsidR="00C406EC" w:rsidRPr="00DB1319" w:rsidRDefault="00C406EC" w:rsidP="00C406EC">
      <w:pPr>
        <w:pStyle w:val="HiddenTextSpec"/>
      </w:pPr>
      <w:r w:rsidRPr="00DB1319">
        <w:t>I-295 MP 40.6 to 67.79</w:t>
      </w:r>
    </w:p>
    <w:p w14:paraId="774074DF" w14:textId="77777777" w:rsidR="00C406EC" w:rsidRPr="00DB1319" w:rsidRDefault="00C406EC" w:rsidP="00C406EC">
      <w:pPr>
        <w:pStyle w:val="HiddenTextSpec"/>
      </w:pPr>
      <w:r w:rsidRPr="00DB1319">
        <w:t>I-95 MP 0.58 to 8.77</w:t>
      </w:r>
    </w:p>
    <w:p w14:paraId="7ED079DB" w14:textId="77777777" w:rsidR="00C406EC" w:rsidRPr="00DB1319" w:rsidRDefault="00C406EC" w:rsidP="00C406EC">
      <w:pPr>
        <w:pStyle w:val="HiddenTextSpec"/>
      </w:pPr>
      <w:r w:rsidRPr="00DB1319">
        <w:t>I-195 MP 0.00 to 6.25</w:t>
      </w:r>
    </w:p>
    <w:p w14:paraId="1EDFC7AA" w14:textId="77777777" w:rsidR="00C406EC" w:rsidRDefault="00C406EC" w:rsidP="00C406EC">
      <w:pPr>
        <w:pStyle w:val="HiddenTextSpec"/>
      </w:pPr>
    </w:p>
    <w:p w14:paraId="09FB770A" w14:textId="77777777" w:rsidR="003775AF" w:rsidRPr="005F3284" w:rsidDel="008761DB" w:rsidRDefault="003775AF" w:rsidP="003775AF">
      <w:pPr>
        <w:pStyle w:val="Instruction"/>
      </w:pPr>
      <w:r w:rsidRPr="005F3284">
        <w:t>The following is added:</w:t>
      </w:r>
    </w:p>
    <w:p w14:paraId="0F12698B" w14:textId="351361FA" w:rsidR="00FD5ADA" w:rsidRPr="00907502" w:rsidRDefault="00FD5ADA" w:rsidP="00FD5ADA">
      <w:pPr>
        <w:pStyle w:val="12paragraph"/>
      </w:pPr>
      <w:r w:rsidRPr="00FD5ADA">
        <w:t>For any damages by the Contractor to the fiber optic network along Route _____, MP _____, also notify the G4S Technology LLC</w:t>
      </w:r>
      <w:r>
        <w:t xml:space="preserve"> </w:t>
      </w:r>
      <w:r w:rsidR="00280B13">
        <w:t>at 877-637-2344 within 2</w:t>
      </w:r>
      <w:r w:rsidRPr="00FD5ADA">
        <w:t xml:space="preserve"> hours.  Only G4S Technology LLC will be allowed to complete repairs on that respective section of the fiber optic network.  Directly pay G4S Technology LLC within 30 days </w:t>
      </w:r>
      <w:proofErr w:type="gramStart"/>
      <w:r w:rsidRPr="00FD5ADA">
        <w:t>from</w:t>
      </w:r>
      <w:proofErr w:type="gramEnd"/>
      <w:r w:rsidRPr="00FD5ADA">
        <w:t xml:space="preserve"> </w:t>
      </w:r>
      <w:proofErr w:type="gramStart"/>
      <w:r w:rsidRPr="00FD5ADA">
        <w:t>the receipt</w:t>
      </w:r>
      <w:proofErr w:type="gramEnd"/>
      <w:r w:rsidRPr="00FD5ADA">
        <w:t xml:space="preserve"> of G4S Technology LLC’s invoice for such </w:t>
      </w:r>
      <w:r w:rsidR="007F6D35" w:rsidRPr="00FD5ADA">
        <w:t>repairs and</w:t>
      </w:r>
      <w:r w:rsidRPr="00FD5ADA">
        <w:t xml:space="preserve"> provide the RE with a copy of the transmittal letter.  If the Contractor does not make payment within 30 days, the Department may recover the costs incurr</w:t>
      </w:r>
      <w:r w:rsidR="00C22802">
        <w:t>ed for repairs as specified in 107.16</w:t>
      </w:r>
      <w:r w:rsidRPr="00FD5ADA">
        <w:t>.</w:t>
      </w:r>
    </w:p>
    <w:p w14:paraId="5067A1BB" w14:textId="77777777" w:rsidR="00C406EC" w:rsidRPr="003777D1" w:rsidRDefault="00C406EC" w:rsidP="00C406EC">
      <w:pPr>
        <w:pStyle w:val="HiddenTextSpec"/>
      </w:pPr>
      <w:r w:rsidRPr="003777D1">
        <w:t>1**************************************************************************************************************************1</w:t>
      </w:r>
    </w:p>
    <w:p w14:paraId="49AF39B7" w14:textId="77777777" w:rsidR="003777D1" w:rsidRPr="003777D1" w:rsidRDefault="003777D1" w:rsidP="003777D1">
      <w:pPr>
        <w:jc w:val="center"/>
        <w:rPr>
          <w:rFonts w:ascii="Arial" w:hAnsi="Arial"/>
          <w:caps/>
          <w:vanish/>
          <w:color w:val="FF0000"/>
        </w:rPr>
      </w:pPr>
      <w:r w:rsidRPr="003777D1">
        <w:rPr>
          <w:rFonts w:ascii="Arial" w:hAnsi="Arial"/>
          <w:caps/>
          <w:vanish/>
          <w:color w:val="FF0000"/>
        </w:rPr>
        <w:t>BDC252S-01 dated apr 03, 2025</w:t>
      </w:r>
    </w:p>
    <w:p w14:paraId="6245EECE" w14:textId="77777777" w:rsidR="003777D1" w:rsidRPr="00AC399D" w:rsidRDefault="003777D1" w:rsidP="003777D1">
      <w:pPr>
        <w:jc w:val="center"/>
        <w:rPr>
          <w:rFonts w:ascii="Arial" w:hAnsi="Arial"/>
          <w:caps/>
          <w:color w:val="FF0000"/>
        </w:rPr>
      </w:pPr>
    </w:p>
    <w:p w14:paraId="2FE7400F" w14:textId="77777777" w:rsidR="003777D1" w:rsidRPr="00AC399D" w:rsidRDefault="003777D1" w:rsidP="003777D1">
      <w:pPr>
        <w:pStyle w:val="11paragraph"/>
        <w:rPr>
          <w:szCs w:val="22"/>
          <w:lang w:eastAsia="x-none"/>
        </w:rPr>
      </w:pPr>
      <w:r w:rsidRPr="00AC399D">
        <w:rPr>
          <w:b/>
        </w:rPr>
        <w:t>2.</w:t>
      </w:r>
      <w:r w:rsidRPr="00AC399D">
        <w:rPr>
          <w:b/>
        </w:rPr>
        <w:tab/>
        <w:t>Risks of Loss or Damage to the Construction.</w:t>
      </w:r>
      <w:r w:rsidRPr="00AC399D">
        <w:t xml:space="preserve">  </w:t>
      </w:r>
    </w:p>
    <w:p w14:paraId="55915684" w14:textId="77777777" w:rsidR="003777D1" w:rsidRPr="00AC399D" w:rsidRDefault="003777D1" w:rsidP="003777D1">
      <w:pPr>
        <w:pStyle w:val="Instruction"/>
      </w:pPr>
      <w:r w:rsidRPr="00AC399D">
        <w:t>The 2</w:t>
      </w:r>
      <w:r w:rsidRPr="00AC399D">
        <w:rPr>
          <w:vertAlign w:val="superscript"/>
        </w:rPr>
        <w:t>nd</w:t>
      </w:r>
      <w:r w:rsidRPr="00AC399D">
        <w:t xml:space="preserve"> paragraph under Part 2 is changed to:</w:t>
      </w:r>
    </w:p>
    <w:p w14:paraId="43B0E257" w14:textId="77777777" w:rsidR="003777D1" w:rsidRPr="00AC399D" w:rsidRDefault="003777D1" w:rsidP="003777D1">
      <w:pPr>
        <w:pStyle w:val="12paragraph"/>
      </w:pPr>
      <w:r w:rsidRPr="00AC399D">
        <w:t>The Contractor shall not bear such risk of loss or damage</w:t>
      </w:r>
      <w:r w:rsidRPr="00AC399D" w:rsidDel="00BA7034">
        <w:t xml:space="preserve"> </w:t>
      </w:r>
      <w:r w:rsidRPr="00AC399D">
        <w:t>for the repair or replacement of any permanent element of work and any temporary crash cushion items as specified in 159.03.02.5, if the element of the work damaged is completed and conforms to the contract as determined by the Department, and is serving its intended function, is subsequently damaged by a public traffic accident, and the Contractor provides the RE satisfactory evidence that such damage was caused by a public traffic accident.  Satisfactory evidence is limited to:</w:t>
      </w:r>
    </w:p>
    <w:p w14:paraId="73E7FC05" w14:textId="77777777" w:rsidR="003777D1" w:rsidRPr="00AC399D" w:rsidRDefault="003777D1" w:rsidP="003777D1">
      <w:pPr>
        <w:pStyle w:val="List1indent"/>
      </w:pPr>
      <w:r w:rsidRPr="00AC399D">
        <w:t>a.</w:t>
      </w:r>
      <w:r w:rsidRPr="00AC399D">
        <w:tab/>
        <w:t>Accident reports filed with the New Jersey Motor Vehicle Commission.</w:t>
      </w:r>
    </w:p>
    <w:p w14:paraId="25BC328C" w14:textId="77777777" w:rsidR="003777D1" w:rsidRPr="00AC399D" w:rsidRDefault="003777D1" w:rsidP="003777D1">
      <w:pPr>
        <w:pStyle w:val="List1indent"/>
      </w:pPr>
      <w:r w:rsidRPr="00AC399D">
        <w:t>b.</w:t>
      </w:r>
      <w:r w:rsidRPr="00AC399D">
        <w:tab/>
        <w:t>Documents supporting the damage issued by police agencies or insurance companies.</w:t>
      </w:r>
    </w:p>
    <w:p w14:paraId="3FEBD989" w14:textId="77777777" w:rsidR="003777D1" w:rsidRPr="00AC399D" w:rsidRDefault="003777D1" w:rsidP="003777D1">
      <w:pPr>
        <w:pStyle w:val="List1indent"/>
      </w:pPr>
      <w:r w:rsidRPr="00AC399D">
        <w:t>c.</w:t>
      </w:r>
      <w:r w:rsidRPr="00AC399D">
        <w:tab/>
        <w:t xml:space="preserve">Statements by reliable, unbiased </w:t>
      </w:r>
      <w:proofErr w:type="gramStart"/>
      <w:r w:rsidRPr="00AC399D">
        <w:t>eye witnesses</w:t>
      </w:r>
      <w:proofErr w:type="gramEnd"/>
      <w:r w:rsidRPr="00AC399D">
        <w:t>.</w:t>
      </w:r>
    </w:p>
    <w:p w14:paraId="56052AD8" w14:textId="77777777" w:rsidR="003777D1" w:rsidRPr="00AC399D" w:rsidRDefault="003777D1" w:rsidP="003777D1">
      <w:pPr>
        <w:pStyle w:val="List1indent"/>
      </w:pPr>
      <w:r w:rsidRPr="00AC399D">
        <w:t>d.</w:t>
      </w:r>
      <w:r w:rsidRPr="00AC399D">
        <w:tab/>
        <w:t>Identification of the vehicle involved in the accident.</w:t>
      </w:r>
    </w:p>
    <w:p w14:paraId="1F4984A6" w14:textId="77777777" w:rsidR="003777D1" w:rsidRPr="00AC399D" w:rsidRDefault="003777D1" w:rsidP="003777D1">
      <w:pPr>
        <w:jc w:val="center"/>
        <w:rPr>
          <w:rFonts w:ascii="Arial" w:hAnsi="Arial"/>
          <w:caps/>
          <w:color w:val="FF0000"/>
        </w:rPr>
      </w:pPr>
    </w:p>
    <w:p w14:paraId="71C3CBDE" w14:textId="77777777" w:rsidR="00F621D9" w:rsidRPr="006056F9" w:rsidRDefault="00F621D9" w:rsidP="00F621D9">
      <w:pPr>
        <w:pStyle w:val="HiddenTextSpec"/>
      </w:pPr>
    </w:p>
    <w:p w14:paraId="558E841E" w14:textId="2347F719" w:rsidR="00F621D9" w:rsidRDefault="00F621D9" w:rsidP="00F621D9">
      <w:pPr>
        <w:pStyle w:val="HiddenTextSpec"/>
      </w:pPr>
      <w:r w:rsidRPr="006056F9">
        <w:t>1****************</w:t>
      </w:r>
      <w:r>
        <w:t>********************</w:t>
      </w:r>
      <w:r w:rsidRPr="006056F9">
        <w:t>**************************************************************************************1</w:t>
      </w:r>
    </w:p>
    <w:p w14:paraId="1A9BF211" w14:textId="77777777" w:rsidR="00221D41" w:rsidRPr="00B97E4C" w:rsidRDefault="00221D41" w:rsidP="00221D41">
      <w:pPr>
        <w:pStyle w:val="0000000Subpart"/>
      </w:pPr>
      <w:proofErr w:type="gramStart"/>
      <w:r>
        <w:t>107.11.02</w:t>
      </w:r>
      <w:r w:rsidRPr="00B97E4C">
        <w:t xml:space="preserve">  </w:t>
      </w:r>
      <w:r>
        <w:t>General</w:t>
      </w:r>
      <w:proofErr w:type="gramEnd"/>
      <w:r>
        <w:t xml:space="preserve"> Insurance</w:t>
      </w:r>
    </w:p>
    <w:p w14:paraId="6BA2418D" w14:textId="77777777" w:rsidR="00221D41" w:rsidRPr="000F54D9" w:rsidRDefault="00221D41" w:rsidP="00221D41">
      <w:pPr>
        <w:pStyle w:val="A1paragraph0"/>
        <w:rPr>
          <w:b/>
        </w:rPr>
      </w:pPr>
      <w:r w:rsidRPr="000F54D9">
        <w:rPr>
          <w:b/>
        </w:rPr>
        <w:t>B.</w:t>
      </w:r>
      <w:r w:rsidRPr="000F54D9">
        <w:rPr>
          <w:b/>
        </w:rPr>
        <w:tab/>
        <w:t>Types</w:t>
      </w:r>
    </w:p>
    <w:p w14:paraId="4AB9B416" w14:textId="77777777" w:rsidR="00221D41" w:rsidRDefault="00221D41" w:rsidP="00221D41">
      <w:pPr>
        <w:pStyle w:val="HiddenTextSpec"/>
      </w:pPr>
      <w:r>
        <w:t>1**************************************************************************************************************************1</w:t>
      </w:r>
    </w:p>
    <w:p w14:paraId="513E7F31" w14:textId="77777777" w:rsidR="00221D41" w:rsidRDefault="00221D41" w:rsidP="00221D41">
      <w:pPr>
        <w:pStyle w:val="HiddenTextSpec"/>
        <w:tabs>
          <w:tab w:val="left" w:pos="1440"/>
          <w:tab w:val="left" w:pos="2880"/>
        </w:tabs>
      </w:pPr>
      <w:r>
        <w:t>2</w:t>
      </w:r>
      <w:r w:rsidRPr="00B15231">
        <w:t>***********</w:t>
      </w:r>
      <w:r>
        <w:t>*********</w:t>
      </w:r>
      <w:r w:rsidRPr="00B15231">
        <w:t>*****</w:t>
      </w:r>
      <w:r>
        <w:t>***********************************</w:t>
      </w:r>
      <w:r w:rsidRPr="00B15231">
        <w:t>**************************</w:t>
      </w:r>
      <w:r>
        <w:t>2</w:t>
      </w:r>
    </w:p>
    <w:p w14:paraId="65A2546A" w14:textId="77777777" w:rsidR="00221D41" w:rsidRPr="000F54D9" w:rsidRDefault="00221D41" w:rsidP="00221D41">
      <w:pPr>
        <w:pStyle w:val="11paragraph"/>
        <w:rPr>
          <w:b/>
        </w:rPr>
      </w:pPr>
      <w:r w:rsidRPr="000F54D9">
        <w:rPr>
          <w:b/>
        </w:rPr>
        <w:lastRenderedPageBreak/>
        <w:t>1.</w:t>
      </w:r>
      <w:r w:rsidRPr="000F54D9">
        <w:rPr>
          <w:b/>
        </w:rPr>
        <w:tab/>
        <w:t>Comprehensive General Liability Insurance.</w:t>
      </w:r>
    </w:p>
    <w:p w14:paraId="1F8D49A4" w14:textId="77777777" w:rsidR="00221D41" w:rsidRPr="006056F9" w:rsidRDefault="00221D41" w:rsidP="00221D41">
      <w:pPr>
        <w:pStyle w:val="HiddenTextSpec"/>
      </w:pPr>
    </w:p>
    <w:p w14:paraId="0A4ED7F9" w14:textId="77777777" w:rsidR="00221D41" w:rsidRPr="006056F9" w:rsidRDefault="00221D41" w:rsidP="00221D41">
      <w:pPr>
        <w:pStyle w:val="HiddenTextSpec"/>
      </w:pPr>
      <w:r w:rsidRPr="006056F9">
        <w:t>If JCP&amp;L related utility work is to be performed, add the following:</w:t>
      </w:r>
    </w:p>
    <w:p w14:paraId="0DC01233" w14:textId="77777777" w:rsidR="00221D41" w:rsidRPr="006056F9" w:rsidRDefault="00221D41" w:rsidP="00221D41">
      <w:pPr>
        <w:pStyle w:val="HiddenTextSpec"/>
      </w:pPr>
    </w:p>
    <w:p w14:paraId="1C86DE7C" w14:textId="77777777" w:rsidR="00221D41" w:rsidRPr="006056F9" w:rsidRDefault="00221D41" w:rsidP="00221D41">
      <w:pPr>
        <w:pStyle w:val="Instruction"/>
      </w:pPr>
      <w:r w:rsidRPr="006056F9">
        <w:t>the following is added:</w:t>
      </w:r>
    </w:p>
    <w:p w14:paraId="7D11F81C" w14:textId="77777777" w:rsidR="00221D41" w:rsidRDefault="00221D41" w:rsidP="00221D41">
      <w:pPr>
        <w:pStyle w:val="12paragraph"/>
      </w:pPr>
      <w:r>
        <w:t>Ensure the policy names JCP&amp;L, its officers, employees, and agents as additional insured.</w:t>
      </w:r>
    </w:p>
    <w:p w14:paraId="35684BCC" w14:textId="77777777" w:rsidR="00221D41" w:rsidRDefault="00221D41" w:rsidP="00221D41">
      <w:pPr>
        <w:pStyle w:val="HiddenTextSpec"/>
        <w:tabs>
          <w:tab w:val="left" w:pos="1440"/>
          <w:tab w:val="left" w:pos="2880"/>
        </w:tabs>
      </w:pPr>
      <w:r>
        <w:t>2</w:t>
      </w:r>
      <w:r w:rsidRPr="00B15231">
        <w:t>***********</w:t>
      </w:r>
      <w:r>
        <w:t>*********</w:t>
      </w:r>
      <w:r w:rsidRPr="00B15231">
        <w:t>*****</w:t>
      </w:r>
      <w:r>
        <w:t>***********************************</w:t>
      </w:r>
      <w:r w:rsidRPr="00B15231">
        <w:t>**************************</w:t>
      </w:r>
      <w:r>
        <w:t>2</w:t>
      </w:r>
    </w:p>
    <w:p w14:paraId="7D30B43C" w14:textId="77777777" w:rsidR="00221D41" w:rsidRDefault="00221D41" w:rsidP="00221D41">
      <w:pPr>
        <w:pStyle w:val="HiddenTextSpec"/>
        <w:tabs>
          <w:tab w:val="left" w:pos="1440"/>
          <w:tab w:val="left" w:pos="2880"/>
        </w:tabs>
      </w:pPr>
      <w:r>
        <w:t>or</w:t>
      </w:r>
    </w:p>
    <w:p w14:paraId="507F6DEA" w14:textId="77777777" w:rsidR="00221D41" w:rsidRDefault="00221D41" w:rsidP="00221D41">
      <w:pPr>
        <w:pStyle w:val="HiddenTextSpec"/>
      </w:pPr>
      <w:r w:rsidRPr="00EB7AC6">
        <w:t>2**************************************************************************************2</w:t>
      </w:r>
    </w:p>
    <w:p w14:paraId="43A87742" w14:textId="77777777" w:rsidR="00221D41" w:rsidRPr="00D671AA" w:rsidRDefault="00221D41" w:rsidP="00221D41">
      <w:pPr>
        <w:pStyle w:val="HiddenTextSpec"/>
      </w:pPr>
      <w:r w:rsidRPr="00D671AA">
        <w:t>bdc25s-11 dated july 11, 2025</w:t>
      </w:r>
    </w:p>
    <w:p w14:paraId="30F4033B" w14:textId="77777777" w:rsidR="00221D41" w:rsidRPr="00EB7AC6" w:rsidRDefault="00221D41" w:rsidP="00221D41">
      <w:pPr>
        <w:pStyle w:val="HiddenTextSpec"/>
      </w:pPr>
    </w:p>
    <w:p w14:paraId="1C2CC9A0" w14:textId="77777777" w:rsidR="00221D41" w:rsidRDefault="00221D41" w:rsidP="00221D41">
      <w:pPr>
        <w:pStyle w:val="HiddenTextSpec"/>
      </w:pPr>
      <w:r w:rsidRPr="00EB7AC6">
        <w:t>If PSE&amp;G related GAS utility work is to be performed, add the following:</w:t>
      </w:r>
    </w:p>
    <w:p w14:paraId="7D3FB4C5" w14:textId="77777777" w:rsidR="00221D41" w:rsidRPr="00EB7AC6" w:rsidRDefault="00221D41" w:rsidP="00221D41">
      <w:pPr>
        <w:pStyle w:val="HiddenTextSpec"/>
      </w:pPr>
    </w:p>
    <w:p w14:paraId="1006EBDF" w14:textId="77777777" w:rsidR="00221D41" w:rsidRPr="00CC5EA3" w:rsidRDefault="00221D41" w:rsidP="00221D41">
      <w:pPr>
        <w:pStyle w:val="Instruction"/>
      </w:pPr>
      <w:r w:rsidRPr="00CC5EA3">
        <w:t>the following is added:</w:t>
      </w:r>
    </w:p>
    <w:p w14:paraId="749378B0" w14:textId="77777777" w:rsidR="00221D41" w:rsidRPr="00CC5EA3" w:rsidRDefault="00221D41" w:rsidP="00221D41">
      <w:pPr>
        <w:pStyle w:val="12paragraph"/>
      </w:pPr>
      <w:r w:rsidRPr="00CC5EA3">
        <w:t>Ensure the policy names Public Service Electric and Gas Company, its officers, employees, and agents as additional insured.</w:t>
      </w:r>
    </w:p>
    <w:p w14:paraId="5889FE5C" w14:textId="77777777" w:rsidR="00221D41" w:rsidRPr="00CC5EA3" w:rsidRDefault="00221D41" w:rsidP="00221D41">
      <w:pPr>
        <w:pStyle w:val="HiddenTextSpec"/>
      </w:pPr>
      <w:r w:rsidRPr="00CC5EA3">
        <w:t>2**************************************************************************************2</w:t>
      </w:r>
    </w:p>
    <w:p w14:paraId="40EFE42B" w14:textId="77777777" w:rsidR="00221D41" w:rsidRPr="00B15231" w:rsidRDefault="00221D41" w:rsidP="00221D41">
      <w:pPr>
        <w:pStyle w:val="HiddenTextSpec"/>
        <w:tabs>
          <w:tab w:val="left" w:pos="1440"/>
          <w:tab w:val="left" w:pos="2880"/>
        </w:tabs>
      </w:pPr>
    </w:p>
    <w:p w14:paraId="4E1109CE" w14:textId="77777777" w:rsidR="00221D41" w:rsidRDefault="00221D41" w:rsidP="00221D41">
      <w:pPr>
        <w:pStyle w:val="HiddenTextSpec"/>
        <w:tabs>
          <w:tab w:val="left" w:pos="1440"/>
          <w:tab w:val="left" w:pos="2880"/>
        </w:tabs>
      </w:pPr>
      <w:r>
        <w:t>2</w:t>
      </w:r>
      <w:r w:rsidRPr="00B15231">
        <w:t>***********</w:t>
      </w:r>
      <w:r>
        <w:t>*********</w:t>
      </w:r>
      <w:r w:rsidRPr="00B15231">
        <w:t>*****</w:t>
      </w:r>
      <w:r>
        <w:t>***********************************</w:t>
      </w:r>
      <w:r w:rsidRPr="00B15231">
        <w:t>**************************</w:t>
      </w:r>
      <w:r>
        <w:t>2</w:t>
      </w:r>
    </w:p>
    <w:p w14:paraId="7EB208E9" w14:textId="77777777" w:rsidR="00221D41" w:rsidRDefault="00221D41" w:rsidP="00221D41">
      <w:pPr>
        <w:pStyle w:val="11paragraph"/>
        <w:rPr>
          <w:b/>
        </w:rPr>
      </w:pPr>
      <w:r w:rsidRPr="000F54D9">
        <w:rPr>
          <w:b/>
        </w:rPr>
        <w:t>2.</w:t>
      </w:r>
      <w:r w:rsidRPr="000F54D9">
        <w:rPr>
          <w:b/>
        </w:rPr>
        <w:tab/>
        <w:t>Comprehensive Automobile Liability Insurance</w:t>
      </w:r>
      <w:r>
        <w:rPr>
          <w:b/>
        </w:rPr>
        <w:t>.</w:t>
      </w:r>
    </w:p>
    <w:p w14:paraId="0F0CD420" w14:textId="77777777" w:rsidR="00221D41" w:rsidRPr="006056F9" w:rsidRDefault="00221D41" w:rsidP="00221D41">
      <w:pPr>
        <w:pStyle w:val="HiddenTextSpec"/>
      </w:pPr>
    </w:p>
    <w:p w14:paraId="7A327E4D" w14:textId="77777777" w:rsidR="00221D41" w:rsidRPr="006056F9" w:rsidRDefault="00221D41" w:rsidP="00221D41">
      <w:pPr>
        <w:pStyle w:val="HiddenTextSpec"/>
      </w:pPr>
      <w:r w:rsidRPr="006056F9">
        <w:t>If JCP&amp;L related utility work is to be performed, add the following:</w:t>
      </w:r>
    </w:p>
    <w:p w14:paraId="7E245664" w14:textId="77777777" w:rsidR="00221D41" w:rsidRPr="006056F9" w:rsidRDefault="00221D41" w:rsidP="00221D41">
      <w:pPr>
        <w:pStyle w:val="HiddenTextSpec"/>
      </w:pPr>
    </w:p>
    <w:p w14:paraId="5313356F" w14:textId="77777777" w:rsidR="00221D41" w:rsidRPr="006056F9" w:rsidRDefault="00221D41" w:rsidP="00221D41">
      <w:pPr>
        <w:pStyle w:val="Instruction"/>
      </w:pPr>
      <w:r w:rsidRPr="006056F9">
        <w:t>the following is added:</w:t>
      </w:r>
    </w:p>
    <w:p w14:paraId="22F5CDF3" w14:textId="77777777" w:rsidR="00221D41" w:rsidRDefault="00221D41" w:rsidP="00221D41">
      <w:pPr>
        <w:pStyle w:val="12paragraph"/>
      </w:pPr>
      <w:r>
        <w:t>Ensure the policy names JCP&amp;L, its officers, employees, and agents as additional insured.</w:t>
      </w:r>
    </w:p>
    <w:p w14:paraId="4AEAA8F6" w14:textId="77777777" w:rsidR="00221D41" w:rsidRDefault="00221D41" w:rsidP="00221D41">
      <w:pPr>
        <w:pStyle w:val="HiddenTextSpec"/>
        <w:tabs>
          <w:tab w:val="left" w:pos="1440"/>
          <w:tab w:val="left" w:pos="2880"/>
        </w:tabs>
      </w:pPr>
      <w:r>
        <w:t>2</w:t>
      </w:r>
      <w:r w:rsidRPr="00B15231">
        <w:t>***********</w:t>
      </w:r>
      <w:r>
        <w:t>*********</w:t>
      </w:r>
      <w:r w:rsidRPr="00B15231">
        <w:t>*****</w:t>
      </w:r>
      <w:r>
        <w:t>***********************************</w:t>
      </w:r>
      <w:r w:rsidRPr="00B15231">
        <w:t>**************************</w:t>
      </w:r>
      <w:r>
        <w:t>2</w:t>
      </w:r>
    </w:p>
    <w:p w14:paraId="2760BC5C" w14:textId="77777777" w:rsidR="00221D41" w:rsidRDefault="00221D41" w:rsidP="00221D41">
      <w:pPr>
        <w:pStyle w:val="HiddenTextSpec"/>
        <w:tabs>
          <w:tab w:val="left" w:pos="1440"/>
          <w:tab w:val="left" w:pos="2880"/>
        </w:tabs>
      </w:pPr>
      <w:r>
        <w:t>or</w:t>
      </w:r>
    </w:p>
    <w:p w14:paraId="4526EAD7" w14:textId="77777777" w:rsidR="00221D41" w:rsidRPr="00CC5EA3" w:rsidRDefault="00221D41" w:rsidP="00221D41">
      <w:pPr>
        <w:pStyle w:val="HiddenTextSpec"/>
      </w:pPr>
      <w:r w:rsidRPr="00CC5EA3">
        <w:t>2**************************************************************************************2</w:t>
      </w:r>
    </w:p>
    <w:p w14:paraId="010C16A5" w14:textId="77777777" w:rsidR="00221D41" w:rsidRDefault="00221D41" w:rsidP="00221D41">
      <w:pPr>
        <w:pStyle w:val="HiddenTextSpec"/>
      </w:pPr>
      <w:r>
        <w:t>bdc25s-11 dated july 11, 2025</w:t>
      </w:r>
    </w:p>
    <w:p w14:paraId="47CD77EE" w14:textId="77777777" w:rsidR="00221D41" w:rsidRPr="00CC5EA3" w:rsidRDefault="00221D41" w:rsidP="00221D41">
      <w:pPr>
        <w:pStyle w:val="HiddenTextSpec"/>
      </w:pPr>
    </w:p>
    <w:p w14:paraId="307EC3F3" w14:textId="77777777" w:rsidR="00221D41" w:rsidRPr="00CC5EA3" w:rsidRDefault="00221D41" w:rsidP="00221D41">
      <w:pPr>
        <w:pStyle w:val="HiddenTextSpec"/>
      </w:pPr>
      <w:r w:rsidRPr="00CC5EA3">
        <w:t>If PSE&amp;G related GAS utility work is to be performed, add the following:</w:t>
      </w:r>
    </w:p>
    <w:p w14:paraId="0A300218" w14:textId="77777777" w:rsidR="00221D41" w:rsidRPr="00CC5EA3" w:rsidRDefault="00221D41" w:rsidP="00221D41">
      <w:pPr>
        <w:jc w:val="center"/>
        <w:rPr>
          <w:rFonts w:ascii="Arial" w:hAnsi="Arial"/>
          <w:caps/>
          <w:color w:val="FF0000"/>
        </w:rPr>
      </w:pPr>
    </w:p>
    <w:p w14:paraId="6ECD0AC3" w14:textId="77777777" w:rsidR="00221D41" w:rsidRPr="00CC5EA3" w:rsidRDefault="00221D41" w:rsidP="00221D41">
      <w:pPr>
        <w:pStyle w:val="Instruction"/>
      </w:pPr>
      <w:r w:rsidRPr="00CC5EA3">
        <w:t>the following is added:</w:t>
      </w:r>
    </w:p>
    <w:p w14:paraId="4B22D5F2" w14:textId="77777777" w:rsidR="00221D41" w:rsidRPr="00CC5EA3" w:rsidRDefault="00221D41" w:rsidP="00221D41">
      <w:pPr>
        <w:pStyle w:val="12paragraph"/>
      </w:pPr>
      <w:r w:rsidRPr="00CC5EA3">
        <w:t>Ensure the policy names Public Service Electric and Gas Company, its officers, employees, and agents as additional insured.</w:t>
      </w:r>
    </w:p>
    <w:p w14:paraId="12768F8A" w14:textId="77777777" w:rsidR="00221D41" w:rsidRPr="00CC5EA3" w:rsidRDefault="00221D41" w:rsidP="00221D41">
      <w:pPr>
        <w:pStyle w:val="HiddenTextSpec"/>
      </w:pPr>
      <w:r w:rsidRPr="00CC5EA3">
        <w:t>2**************************************************************************************2</w:t>
      </w:r>
    </w:p>
    <w:p w14:paraId="696D66D0" w14:textId="77777777" w:rsidR="00221D41" w:rsidRPr="00B15231" w:rsidRDefault="00221D41" w:rsidP="00221D41">
      <w:pPr>
        <w:pStyle w:val="HiddenTextSpec"/>
        <w:tabs>
          <w:tab w:val="left" w:pos="1440"/>
          <w:tab w:val="left" w:pos="2880"/>
        </w:tabs>
      </w:pPr>
    </w:p>
    <w:p w14:paraId="250E36EB" w14:textId="77777777" w:rsidR="00221D41" w:rsidRPr="00B15231" w:rsidRDefault="00221D41" w:rsidP="00221D41">
      <w:pPr>
        <w:pStyle w:val="HiddenTextSpec"/>
        <w:tabs>
          <w:tab w:val="left" w:pos="1440"/>
          <w:tab w:val="left" w:pos="2880"/>
        </w:tabs>
      </w:pPr>
      <w:r>
        <w:t>2</w:t>
      </w:r>
      <w:r w:rsidRPr="00B15231">
        <w:t>***********</w:t>
      </w:r>
      <w:r>
        <w:t>*********</w:t>
      </w:r>
      <w:r w:rsidRPr="00B15231">
        <w:t>*****</w:t>
      </w:r>
      <w:r>
        <w:t>***********************************</w:t>
      </w:r>
      <w:r w:rsidRPr="00B15231">
        <w:t>**************************</w:t>
      </w:r>
      <w:r>
        <w:t>2</w:t>
      </w:r>
    </w:p>
    <w:p w14:paraId="2D5DAACA" w14:textId="77777777" w:rsidR="00221D41" w:rsidRPr="000F54D9" w:rsidRDefault="00221D41" w:rsidP="00221D41">
      <w:pPr>
        <w:pStyle w:val="11paragraph"/>
        <w:rPr>
          <w:b/>
        </w:rPr>
      </w:pPr>
      <w:r>
        <w:rPr>
          <w:b/>
        </w:rPr>
        <w:t>5.</w:t>
      </w:r>
      <w:r>
        <w:rPr>
          <w:b/>
        </w:rPr>
        <w:tab/>
        <w:t>Excess Liability Insurance.</w:t>
      </w:r>
    </w:p>
    <w:p w14:paraId="7D6DE3EA" w14:textId="77777777" w:rsidR="00221D41" w:rsidRPr="006056F9" w:rsidRDefault="00221D41" w:rsidP="00221D41">
      <w:pPr>
        <w:pStyle w:val="HiddenTextSpec"/>
      </w:pPr>
    </w:p>
    <w:p w14:paraId="7BCD94B8" w14:textId="77777777" w:rsidR="00221D41" w:rsidRPr="006056F9" w:rsidRDefault="00221D41" w:rsidP="00221D41">
      <w:pPr>
        <w:pStyle w:val="HiddenTextSpec"/>
      </w:pPr>
      <w:r w:rsidRPr="006056F9">
        <w:t>If JCP&amp;L related utility work is to be performed, add the following:</w:t>
      </w:r>
    </w:p>
    <w:p w14:paraId="18CF5BD8" w14:textId="77777777" w:rsidR="00221D41" w:rsidRPr="006056F9" w:rsidRDefault="00221D41" w:rsidP="00221D41">
      <w:pPr>
        <w:pStyle w:val="HiddenTextSpec"/>
      </w:pPr>
    </w:p>
    <w:p w14:paraId="660330D4" w14:textId="77777777" w:rsidR="00221D41" w:rsidRPr="006056F9" w:rsidRDefault="00221D41" w:rsidP="00221D41">
      <w:pPr>
        <w:pStyle w:val="Instruction"/>
      </w:pPr>
      <w:r w:rsidRPr="006056F9">
        <w:t>the following is added:</w:t>
      </w:r>
    </w:p>
    <w:p w14:paraId="23751A2C" w14:textId="77777777" w:rsidR="00221D41" w:rsidRDefault="00221D41" w:rsidP="00221D41">
      <w:pPr>
        <w:pStyle w:val="12paragraph"/>
      </w:pPr>
      <w:r>
        <w:t>Ensure the policy names JCP&amp;L, its officers, employees, and agents as additional insured.</w:t>
      </w:r>
    </w:p>
    <w:p w14:paraId="5E79C5B3" w14:textId="77777777" w:rsidR="00221D41" w:rsidRDefault="00221D41" w:rsidP="00221D41">
      <w:pPr>
        <w:pStyle w:val="HiddenTextSpec"/>
        <w:tabs>
          <w:tab w:val="left" w:pos="1440"/>
          <w:tab w:val="left" w:pos="2880"/>
        </w:tabs>
      </w:pPr>
      <w:r>
        <w:t>2</w:t>
      </w:r>
      <w:r w:rsidRPr="00B15231">
        <w:t>***********</w:t>
      </w:r>
      <w:r>
        <w:t>*********</w:t>
      </w:r>
      <w:r w:rsidRPr="00B15231">
        <w:t>*****</w:t>
      </w:r>
      <w:r>
        <w:t>***********************************</w:t>
      </w:r>
      <w:r w:rsidRPr="00B15231">
        <w:t>**************************</w:t>
      </w:r>
      <w:r>
        <w:t>2</w:t>
      </w:r>
    </w:p>
    <w:p w14:paraId="00A25B51" w14:textId="77777777" w:rsidR="00221D41" w:rsidRDefault="00221D41" w:rsidP="00221D41">
      <w:pPr>
        <w:pStyle w:val="HiddenTextSpec"/>
        <w:tabs>
          <w:tab w:val="left" w:pos="1440"/>
          <w:tab w:val="left" w:pos="2880"/>
        </w:tabs>
      </w:pPr>
      <w:r>
        <w:t>or</w:t>
      </w:r>
    </w:p>
    <w:p w14:paraId="6F95EC7E" w14:textId="77777777" w:rsidR="00221D41" w:rsidRPr="00CC5EA3" w:rsidRDefault="00221D41" w:rsidP="00221D41">
      <w:pPr>
        <w:pStyle w:val="HiddenTextSpec"/>
      </w:pPr>
      <w:r w:rsidRPr="00CC5EA3">
        <w:t>2**************************************************************************************2</w:t>
      </w:r>
    </w:p>
    <w:p w14:paraId="659E9535" w14:textId="77777777" w:rsidR="00221D41" w:rsidRDefault="00221D41" w:rsidP="00221D41">
      <w:pPr>
        <w:pStyle w:val="HiddenTextSpec"/>
      </w:pPr>
      <w:r>
        <w:t>bdc25s-11 dated july 11, 2025</w:t>
      </w:r>
    </w:p>
    <w:p w14:paraId="0FCF0C2A" w14:textId="77777777" w:rsidR="00221D41" w:rsidRPr="00CC5EA3" w:rsidRDefault="00221D41" w:rsidP="00221D41">
      <w:pPr>
        <w:pStyle w:val="HiddenTextSpec"/>
      </w:pPr>
    </w:p>
    <w:p w14:paraId="15126F0B" w14:textId="77777777" w:rsidR="00221D41" w:rsidRPr="00CC5EA3" w:rsidRDefault="00221D41" w:rsidP="00221D41">
      <w:pPr>
        <w:pStyle w:val="HiddenTextSpec"/>
      </w:pPr>
      <w:r w:rsidRPr="00CC5EA3">
        <w:t>If PSE&amp;G related GAS utility work is to be performed, add the following:</w:t>
      </w:r>
    </w:p>
    <w:p w14:paraId="7F3AACEB" w14:textId="77777777" w:rsidR="00221D41" w:rsidRPr="00CC5EA3" w:rsidRDefault="00221D41" w:rsidP="00221D41">
      <w:pPr>
        <w:pStyle w:val="HiddenTextSpec"/>
      </w:pPr>
    </w:p>
    <w:p w14:paraId="0908AEDB" w14:textId="77777777" w:rsidR="00221D41" w:rsidRPr="00CC5EA3" w:rsidRDefault="00221D41" w:rsidP="00221D41">
      <w:pPr>
        <w:pStyle w:val="Instruction"/>
      </w:pPr>
      <w:r w:rsidRPr="00CC5EA3">
        <w:t>THE FIRST SENTENCE IS CHANGED TO:</w:t>
      </w:r>
    </w:p>
    <w:p w14:paraId="2D28C839" w14:textId="77777777" w:rsidR="00221D41" w:rsidRPr="00CC5EA3" w:rsidRDefault="00221D41" w:rsidP="00221D41">
      <w:pPr>
        <w:pStyle w:val="12paragraph"/>
        <w:rPr>
          <w:caps/>
        </w:rPr>
      </w:pPr>
      <w:r w:rsidRPr="00CC5EA3">
        <w:lastRenderedPageBreak/>
        <w:t xml:space="preserve">Procure Excess Liability or Umbrella Liability insurance with limits </w:t>
      </w:r>
      <w:proofErr w:type="gramStart"/>
      <w:r w:rsidRPr="00CC5EA3">
        <w:t>in excess of</w:t>
      </w:r>
      <w:proofErr w:type="gramEnd"/>
      <w:r w:rsidRPr="00CC5EA3">
        <w:t xml:space="preserve"> the underlying policies for Comprehensive General Liability and Comprehensive Automobile Liability with minimum limits of liability of $12,000,000.</w:t>
      </w:r>
    </w:p>
    <w:p w14:paraId="1096032F" w14:textId="77777777" w:rsidR="00221D41" w:rsidRPr="00CC5EA3" w:rsidRDefault="00221D41" w:rsidP="00221D41">
      <w:pPr>
        <w:jc w:val="center"/>
        <w:rPr>
          <w:rFonts w:ascii="Arial" w:hAnsi="Arial"/>
          <w:caps/>
          <w:color w:val="FF0000"/>
        </w:rPr>
      </w:pPr>
    </w:p>
    <w:p w14:paraId="6604D8B2" w14:textId="77777777" w:rsidR="00221D41" w:rsidRPr="00CC5EA3" w:rsidRDefault="00221D41" w:rsidP="00221D41">
      <w:pPr>
        <w:pStyle w:val="Instruction"/>
      </w:pPr>
      <w:r w:rsidRPr="00CC5EA3">
        <w:t>the following is added:</w:t>
      </w:r>
    </w:p>
    <w:p w14:paraId="62FA0E76" w14:textId="77777777" w:rsidR="00221D41" w:rsidRPr="00CC5EA3" w:rsidRDefault="00221D41" w:rsidP="00221D41">
      <w:pPr>
        <w:pStyle w:val="12paragraph"/>
      </w:pPr>
      <w:r w:rsidRPr="00CC5EA3">
        <w:t>Ensure the policy names Public Service Electric and Gas Company, its officers, employees, and agents as additional insured.</w:t>
      </w:r>
    </w:p>
    <w:p w14:paraId="2E09B0FD" w14:textId="77777777" w:rsidR="00221D41" w:rsidRPr="00CC5EA3" w:rsidRDefault="00221D41" w:rsidP="00221D41">
      <w:pPr>
        <w:pStyle w:val="HiddenTextSpec"/>
      </w:pPr>
      <w:r w:rsidRPr="00CC5EA3">
        <w:t>2**************************************************************************************2</w:t>
      </w:r>
    </w:p>
    <w:p w14:paraId="44D7B7DF" w14:textId="77777777" w:rsidR="00221D41" w:rsidRPr="00B15231" w:rsidRDefault="00221D41" w:rsidP="00221D41">
      <w:pPr>
        <w:pStyle w:val="HiddenTextSpec"/>
        <w:tabs>
          <w:tab w:val="left" w:pos="1440"/>
          <w:tab w:val="left" w:pos="2880"/>
        </w:tabs>
      </w:pPr>
    </w:p>
    <w:p w14:paraId="22B5B750" w14:textId="77777777" w:rsidR="00221D41" w:rsidRDefault="00221D41" w:rsidP="00221D41">
      <w:pPr>
        <w:pStyle w:val="HiddenTextSpec"/>
      </w:pPr>
      <w:r w:rsidRPr="006056F9">
        <w:t>1****************</w:t>
      </w:r>
      <w:r>
        <w:t>********************</w:t>
      </w:r>
      <w:r w:rsidRPr="006056F9">
        <w:t>**************************************************************************************1</w:t>
      </w:r>
    </w:p>
    <w:p w14:paraId="65AC307E" w14:textId="77777777" w:rsidR="00221D41" w:rsidRDefault="00221D41" w:rsidP="00F621D9">
      <w:pPr>
        <w:pStyle w:val="HiddenTextSpec"/>
      </w:pPr>
    </w:p>
    <w:p w14:paraId="7B760DC1" w14:textId="4FC1FFEE" w:rsidR="00084B5E" w:rsidRDefault="00B56423" w:rsidP="00D75581">
      <w:pPr>
        <w:pStyle w:val="0000000Subpart"/>
      </w:pPr>
      <w:bookmarkStart w:id="210" w:name="_Toc146006083"/>
      <w:bookmarkStart w:id="211" w:name="_Toc159593456"/>
      <w:bookmarkStart w:id="212" w:name="_Toc171911025"/>
      <w:bookmarkStart w:id="213" w:name="_Toc175377549"/>
      <w:bookmarkStart w:id="214" w:name="_Toc175470446"/>
      <w:bookmarkStart w:id="215" w:name="_Toc501716755"/>
      <w:bookmarkStart w:id="216" w:name="_Toc9232304"/>
      <w:r w:rsidRPr="00084B5E">
        <w:t>107.12.01 Satisfying</w:t>
      </w:r>
      <w:r w:rsidR="00084B5E" w:rsidRPr="00084B5E">
        <w:t xml:space="preserve"> the Notice Requirements</w:t>
      </w:r>
      <w:bookmarkEnd w:id="210"/>
      <w:bookmarkEnd w:id="211"/>
      <w:bookmarkEnd w:id="212"/>
      <w:bookmarkEnd w:id="213"/>
      <w:bookmarkEnd w:id="214"/>
      <w:bookmarkEnd w:id="215"/>
      <w:bookmarkEnd w:id="216"/>
    </w:p>
    <w:p w14:paraId="695183DE" w14:textId="77777777" w:rsidR="00430EF8" w:rsidRDefault="00430EF8" w:rsidP="00D75581">
      <w:pPr>
        <w:pStyle w:val="0000000Subpart"/>
      </w:pPr>
    </w:p>
    <w:p w14:paraId="69CA0AAF" w14:textId="3FE97A42" w:rsidR="00084B5E" w:rsidRDefault="00084B5E">
      <w:pPr>
        <w:pStyle w:val="HiddenTextSpec"/>
        <w:jc w:val="left"/>
        <w:rPr>
          <w:rFonts w:ascii="Times New Roman" w:hAnsi="Times New Roman"/>
          <w:caps w:val="0"/>
        </w:rPr>
      </w:pPr>
      <w:r w:rsidRPr="00B742C5">
        <w:rPr>
          <w:rFonts w:ascii="Times New Roman" w:hAnsi="Times New Roman"/>
          <w:caps w:val="0"/>
        </w:rPr>
        <w:t>1***********************************************************************************************1</w:t>
      </w:r>
    </w:p>
    <w:p w14:paraId="1DB4E367" w14:textId="032B515B" w:rsidR="00137234" w:rsidRDefault="00137234">
      <w:pPr>
        <w:pStyle w:val="HiddenTextSpec"/>
        <w:jc w:val="left"/>
        <w:rPr>
          <w:rFonts w:ascii="Times New Roman" w:hAnsi="Times New Roman"/>
          <w:caps w:val="0"/>
        </w:rPr>
      </w:pPr>
      <w:r>
        <w:rPr>
          <w:rFonts w:ascii="Times New Roman" w:hAnsi="Times New Roman"/>
          <w:caps w:val="0"/>
        </w:rPr>
        <w:t>ADD THE FOLLOWING FOR LOCAL AID PRO</w:t>
      </w:r>
      <w:r w:rsidR="00176ABB">
        <w:rPr>
          <w:rFonts w:ascii="Times New Roman" w:hAnsi="Times New Roman"/>
          <w:caps w:val="0"/>
        </w:rPr>
        <w:t>JECTS</w:t>
      </w:r>
    </w:p>
    <w:p w14:paraId="7CFBCC47" w14:textId="77777777" w:rsidR="00137234" w:rsidRPr="00B742C5" w:rsidRDefault="00137234" w:rsidP="00B742C5">
      <w:pPr>
        <w:pStyle w:val="HiddenTextSpec"/>
        <w:jc w:val="left"/>
        <w:rPr>
          <w:rFonts w:ascii="Times New Roman" w:hAnsi="Times New Roman"/>
          <w:caps w:val="0"/>
        </w:rPr>
      </w:pPr>
    </w:p>
    <w:p w14:paraId="74A51634" w14:textId="21BEB58F" w:rsidR="00901F0E" w:rsidRPr="00B742C5" w:rsidRDefault="00430EF8" w:rsidP="00B742C5">
      <w:pPr>
        <w:pStyle w:val="HiddenTextSpec"/>
        <w:jc w:val="left"/>
        <w:rPr>
          <w:rFonts w:ascii="Times New Roman" w:hAnsi="Times New Roman"/>
          <w:caps w:val="0"/>
          <w:vanish w:val="0"/>
          <w:color w:val="auto"/>
        </w:rPr>
      </w:pPr>
      <w:r w:rsidRPr="00B742C5">
        <w:rPr>
          <w:rFonts w:ascii="Times New Roman" w:hAnsi="Times New Roman"/>
          <w:caps w:val="0"/>
          <w:vanish w:val="0"/>
          <w:color w:val="auto"/>
        </w:rPr>
        <w:t>F</w:t>
      </w:r>
      <w:r w:rsidR="00D8566D" w:rsidRPr="00B742C5">
        <w:rPr>
          <w:rFonts w:ascii="Times New Roman" w:hAnsi="Times New Roman"/>
          <w:caps w:val="0"/>
          <w:vanish w:val="0"/>
          <w:color w:val="auto"/>
        </w:rPr>
        <w:t xml:space="preserve">or </w:t>
      </w:r>
      <w:r w:rsidR="00B62F3A" w:rsidRPr="00B742C5">
        <w:rPr>
          <w:rFonts w:ascii="Times New Roman" w:hAnsi="Times New Roman"/>
          <w:caps w:val="0"/>
          <w:vanish w:val="0"/>
          <w:color w:val="auto"/>
        </w:rPr>
        <w:t>L</w:t>
      </w:r>
      <w:r w:rsidR="00D8566D" w:rsidRPr="00B742C5">
        <w:rPr>
          <w:rFonts w:ascii="Times New Roman" w:hAnsi="Times New Roman"/>
          <w:caps w:val="0"/>
          <w:vanish w:val="0"/>
          <w:color w:val="auto"/>
        </w:rPr>
        <w:t xml:space="preserve">ocal </w:t>
      </w:r>
      <w:r w:rsidR="00B62F3A" w:rsidRPr="00B742C5">
        <w:rPr>
          <w:rFonts w:ascii="Times New Roman" w:hAnsi="Times New Roman"/>
          <w:caps w:val="0"/>
          <w:vanish w:val="0"/>
          <w:color w:val="auto"/>
        </w:rPr>
        <w:t>A</w:t>
      </w:r>
      <w:r w:rsidR="00D8566D" w:rsidRPr="00B742C5">
        <w:rPr>
          <w:rFonts w:ascii="Times New Roman" w:hAnsi="Times New Roman"/>
          <w:caps w:val="0"/>
          <w:vanish w:val="0"/>
          <w:color w:val="auto"/>
        </w:rPr>
        <w:t xml:space="preserve">id </w:t>
      </w:r>
      <w:r w:rsidR="00B62F3A" w:rsidRPr="00B742C5">
        <w:rPr>
          <w:rFonts w:ascii="Times New Roman" w:hAnsi="Times New Roman"/>
          <w:caps w:val="0"/>
          <w:vanish w:val="0"/>
          <w:color w:val="auto"/>
        </w:rPr>
        <w:t>P</w:t>
      </w:r>
      <w:r w:rsidR="00D8566D" w:rsidRPr="00B742C5">
        <w:rPr>
          <w:rFonts w:ascii="Times New Roman" w:hAnsi="Times New Roman"/>
          <w:caps w:val="0"/>
          <w:vanish w:val="0"/>
          <w:color w:val="auto"/>
        </w:rPr>
        <w:t xml:space="preserve">rojects all reference to </w:t>
      </w:r>
      <w:r w:rsidR="00B62F3A" w:rsidRPr="00B742C5">
        <w:rPr>
          <w:rFonts w:ascii="Times New Roman" w:hAnsi="Times New Roman"/>
          <w:caps w:val="0"/>
          <w:vanish w:val="0"/>
          <w:color w:val="auto"/>
        </w:rPr>
        <w:t>the</w:t>
      </w:r>
      <w:r w:rsidR="00D8566D" w:rsidRPr="00B742C5">
        <w:rPr>
          <w:rFonts w:ascii="Times New Roman" w:hAnsi="Times New Roman"/>
          <w:caps w:val="0"/>
          <w:vanish w:val="0"/>
          <w:color w:val="auto"/>
        </w:rPr>
        <w:t xml:space="preserve"> </w:t>
      </w:r>
      <w:r w:rsidR="008C2213" w:rsidRPr="008C2213">
        <w:rPr>
          <w:rFonts w:ascii="Times New Roman" w:hAnsi="Times New Roman"/>
          <w:caps w:val="0"/>
          <w:vanish w:val="0"/>
          <w:color w:val="auto"/>
        </w:rPr>
        <w:t>contractual</w:t>
      </w:r>
      <w:r w:rsidR="00D8566D" w:rsidRPr="00B742C5">
        <w:rPr>
          <w:rFonts w:ascii="Times New Roman" w:hAnsi="Times New Roman"/>
          <w:caps w:val="0"/>
          <w:vanish w:val="0"/>
          <w:color w:val="auto"/>
        </w:rPr>
        <w:t xml:space="preserve"> notice form </w:t>
      </w:r>
      <w:r w:rsidR="00BC01CE" w:rsidRPr="00B742C5">
        <w:rPr>
          <w:rFonts w:ascii="Times New Roman" w:hAnsi="Times New Roman"/>
          <w:caps w:val="0"/>
          <w:vanish w:val="0"/>
          <w:color w:val="auto"/>
        </w:rPr>
        <w:t>is cons</w:t>
      </w:r>
      <w:r w:rsidR="0096457C">
        <w:rPr>
          <w:rFonts w:ascii="Times New Roman" w:hAnsi="Times New Roman"/>
          <w:caps w:val="0"/>
          <w:vanish w:val="0"/>
          <w:color w:val="auto"/>
        </w:rPr>
        <w:t>t</w:t>
      </w:r>
      <w:r w:rsidR="00BC01CE" w:rsidRPr="00B742C5">
        <w:rPr>
          <w:rFonts w:ascii="Times New Roman" w:hAnsi="Times New Roman"/>
          <w:caps w:val="0"/>
          <w:vanish w:val="0"/>
          <w:color w:val="auto"/>
        </w:rPr>
        <w:t xml:space="preserve">rued to mean the format required by the </w:t>
      </w:r>
      <w:r w:rsidR="00B62F3A" w:rsidRPr="00B742C5">
        <w:rPr>
          <w:rFonts w:ascii="Times New Roman" w:hAnsi="Times New Roman"/>
          <w:caps w:val="0"/>
          <w:vanish w:val="0"/>
          <w:color w:val="auto"/>
        </w:rPr>
        <w:t>LPA</w:t>
      </w:r>
      <w:r w:rsidR="00F668F8">
        <w:rPr>
          <w:rFonts w:ascii="Times New Roman" w:hAnsi="Times New Roman"/>
          <w:caps w:val="0"/>
          <w:vanish w:val="0"/>
          <w:color w:val="auto"/>
        </w:rPr>
        <w:t>.</w:t>
      </w:r>
    </w:p>
    <w:p w14:paraId="2F860589" w14:textId="77777777" w:rsidR="00BC01CE" w:rsidRPr="00B742C5" w:rsidRDefault="00BC01CE" w:rsidP="00084B5E">
      <w:pPr>
        <w:pStyle w:val="HiddenTextSpec"/>
        <w:rPr>
          <w:vanish w:val="0"/>
          <w:color w:val="auto"/>
        </w:rPr>
      </w:pPr>
    </w:p>
    <w:p w14:paraId="0708D8B5" w14:textId="2BDE532E" w:rsidR="00084B5E" w:rsidRDefault="00084B5E" w:rsidP="00084B5E">
      <w:pPr>
        <w:pStyle w:val="HiddenTextSpec"/>
      </w:pPr>
      <w:r>
        <w:t>dated Oct 30</w:t>
      </w:r>
      <w:r w:rsidRPr="00020C7B">
        <w:t>, 201</w:t>
      </w:r>
      <w:r>
        <w:t>9</w:t>
      </w:r>
    </w:p>
    <w:p w14:paraId="796E5844" w14:textId="77777777" w:rsidR="00084B5E" w:rsidRPr="00020C7B" w:rsidRDefault="00084B5E" w:rsidP="00084B5E">
      <w:pPr>
        <w:pStyle w:val="HiddenTextSpec"/>
      </w:pPr>
    </w:p>
    <w:p w14:paraId="51DB9EA5" w14:textId="5E40A622" w:rsidR="00084B5E" w:rsidRPr="002D6330" w:rsidRDefault="00084B5E" w:rsidP="00084B5E">
      <w:pPr>
        <w:pStyle w:val="Instruction"/>
      </w:pPr>
      <w:r w:rsidRPr="002D6330">
        <w:t xml:space="preserve">The </w:t>
      </w:r>
      <w:r>
        <w:t>second</w:t>
      </w:r>
      <w:r w:rsidRPr="002D6330">
        <w:t xml:space="preserve"> sentence of the </w:t>
      </w:r>
      <w:r>
        <w:t>second</w:t>
      </w:r>
      <w:r w:rsidRPr="002D6330">
        <w:t xml:space="preserve"> paragraph is changed to:</w:t>
      </w:r>
    </w:p>
    <w:p w14:paraId="7AD33B1F" w14:textId="2D7487CD" w:rsidR="00084B5E" w:rsidRDefault="00084B5E" w:rsidP="00D75581">
      <w:pPr>
        <w:pStyle w:val="Paragraph"/>
      </w:pPr>
      <w:r w:rsidRPr="00084B5E">
        <w:t xml:space="preserve">Upon request, provide </w:t>
      </w:r>
      <w:proofErr w:type="gramStart"/>
      <w:r w:rsidRPr="00084B5E">
        <w:t>the RE</w:t>
      </w:r>
      <w:proofErr w:type="gramEnd"/>
      <w:r w:rsidRPr="00084B5E">
        <w:t xml:space="preserve"> with </w:t>
      </w:r>
      <w:r w:rsidRPr="00D518B0">
        <w:t>5</w:t>
      </w:r>
      <w:r w:rsidRPr="00084B5E">
        <w:t xml:space="preserve"> copies of all documentation submitted in support of the claim.</w:t>
      </w:r>
    </w:p>
    <w:p w14:paraId="62B3D141" w14:textId="77777777" w:rsidR="00A924CC" w:rsidRDefault="00A924CC" w:rsidP="00D75581">
      <w:pPr>
        <w:pStyle w:val="Paragraph"/>
      </w:pPr>
    </w:p>
    <w:p w14:paraId="7E0C927D" w14:textId="3A256EB3" w:rsidR="00A924CC" w:rsidRDefault="00A924CC" w:rsidP="00D75581">
      <w:pPr>
        <w:pStyle w:val="Paragraph"/>
        <w:rPr>
          <w:b/>
          <w:bCs/>
        </w:rPr>
      </w:pPr>
      <w:r w:rsidRPr="00B742C5">
        <w:rPr>
          <w:b/>
          <w:bCs/>
        </w:rPr>
        <w:t>10</w:t>
      </w:r>
      <w:r w:rsidR="000C25E1" w:rsidRPr="00B742C5">
        <w:rPr>
          <w:b/>
          <w:bCs/>
        </w:rPr>
        <w:t>7.12.02 Steps</w:t>
      </w:r>
    </w:p>
    <w:p w14:paraId="41E6F94E" w14:textId="77777777" w:rsidR="00AD1BF0" w:rsidRPr="00020C7B" w:rsidRDefault="00AD1BF0" w:rsidP="00AD1BF0">
      <w:pPr>
        <w:pStyle w:val="HiddenTextSpec"/>
      </w:pPr>
      <w:r>
        <w:t>for local aid projects section 107.12.02 steps is deleted and replaced with the requirements of the lpa.</w:t>
      </w:r>
    </w:p>
    <w:p w14:paraId="0656DE72" w14:textId="4DC9E375" w:rsidR="006547D0" w:rsidRPr="00015CC9" w:rsidRDefault="006547D0" w:rsidP="00D75581">
      <w:pPr>
        <w:pStyle w:val="Paragraph"/>
      </w:pPr>
      <w:r w:rsidRPr="00B742C5">
        <w:t>Th</w:t>
      </w:r>
      <w:r w:rsidR="00485ED8" w:rsidRPr="00B742C5">
        <w:t xml:space="preserve">is section is deleted and replaced with the </w:t>
      </w:r>
      <w:r w:rsidR="008C2213" w:rsidRPr="008C2213">
        <w:t>requirements</w:t>
      </w:r>
      <w:r w:rsidR="00485ED8" w:rsidRPr="00B742C5">
        <w:t xml:space="preserve"> of the LPA</w:t>
      </w:r>
      <w:r w:rsidR="00AD1BF0">
        <w:t xml:space="preserve"> as follows</w:t>
      </w:r>
      <w:r w:rsidR="00485ED8" w:rsidRPr="00B742C5">
        <w:t>:</w:t>
      </w:r>
    </w:p>
    <w:p w14:paraId="5A73A72E" w14:textId="77777777" w:rsidR="00084B5E" w:rsidRDefault="00084B5E" w:rsidP="00084B5E">
      <w:pPr>
        <w:pStyle w:val="HiddenTextSpec"/>
        <w:rPr>
          <w:vanish w:val="0"/>
        </w:rPr>
      </w:pPr>
      <w:r w:rsidRPr="00020C7B">
        <w:t>1**************************************************************************************************************************1</w:t>
      </w:r>
    </w:p>
    <w:p w14:paraId="48911545" w14:textId="77777777" w:rsidR="00375E3C" w:rsidRDefault="00375E3C" w:rsidP="00084B5E">
      <w:pPr>
        <w:pStyle w:val="HiddenTextSpec"/>
        <w:rPr>
          <w:vanish w:val="0"/>
        </w:rPr>
      </w:pPr>
    </w:p>
    <w:p w14:paraId="10C9895E" w14:textId="77777777" w:rsidR="00375E3C" w:rsidRDefault="00375E3C" w:rsidP="00084B5E">
      <w:pPr>
        <w:pStyle w:val="HiddenTextSpec"/>
      </w:pPr>
    </w:p>
    <w:p w14:paraId="65584F63" w14:textId="77777777" w:rsidR="00CB7088" w:rsidRPr="00B97E4C" w:rsidRDefault="00CB7088" w:rsidP="00CB7088">
      <w:pPr>
        <w:pStyle w:val="000Section"/>
      </w:pPr>
      <w:r w:rsidRPr="00B97E4C">
        <w:t>Section 108 – Prosecution and Completion</w:t>
      </w:r>
      <w:bookmarkEnd w:id="203"/>
      <w:bookmarkEnd w:id="204"/>
      <w:bookmarkEnd w:id="205"/>
      <w:bookmarkEnd w:id="206"/>
      <w:bookmarkEnd w:id="207"/>
      <w:bookmarkEnd w:id="208"/>
    </w:p>
    <w:p w14:paraId="07EA85F3" w14:textId="18D11F1D" w:rsidR="00061D9E" w:rsidRPr="008342E9" w:rsidRDefault="00B56423" w:rsidP="00061D9E">
      <w:pPr>
        <w:pStyle w:val="00000Subsection"/>
      </w:pPr>
      <w:r w:rsidRPr="008342E9">
        <w:t>108.01 SUBCONTRACTING</w:t>
      </w:r>
    </w:p>
    <w:p w14:paraId="307E4DCB" w14:textId="77777777" w:rsidR="00FE7AF6" w:rsidRPr="008342E9" w:rsidRDefault="00FE7AF6" w:rsidP="00FE7AF6"/>
    <w:p w14:paraId="1AD421BA" w14:textId="4F2B8C3C" w:rsidR="000C4766" w:rsidRDefault="009305B3" w:rsidP="009305B3">
      <w:r w:rsidRPr="008342E9">
        <w:t xml:space="preserve">Do not discriminate on the grounds of race, creed, color, national origin, age, ancestry, nationality, marital/domestic partnership/civil union status, gender, disability, religion, affectional or sexual orientation, gender identity or expression, family status, atypical cellular or blood trait, genetic information, military service, or veterans status, in the selection and retention of subcontractors, including procurement of materials and leases of equipment. In all solicitations, either by competitive bidding, or negotiation made by the Contractor for work to be performed under a subcontract, including procurement of materials, leases of equipment, or professional services, each potential subcontractor or firm will be notified by the Contractor of the Contractor’s obligations under this Contract and the Acts and Regulations relative to Nondiscrimination. </w:t>
      </w:r>
    </w:p>
    <w:p w14:paraId="7F95575C" w14:textId="77777777" w:rsidR="00477025" w:rsidRDefault="00477025" w:rsidP="009305B3"/>
    <w:p w14:paraId="2F8F30F0" w14:textId="5985DDA8" w:rsidR="000511D1" w:rsidRDefault="009305B3" w:rsidP="009305B3">
      <w:r w:rsidRPr="008342E9">
        <w:t xml:space="preserve">The Department will not permit subcontracting without Department approval. The Contractor is responsible for the work performed by subcontractors. Ensure that no work is performed by a subcontractor before receiving written approval for each subcontractor from the Department. Ensure that DBEs/ESBEs have an equal opportunity to receive and participate in the performance of contracts and subcontracts financed </w:t>
      </w:r>
      <w:proofErr w:type="gramStart"/>
      <w:r w:rsidRPr="008342E9">
        <w:t>in whole</w:t>
      </w:r>
      <w:proofErr w:type="gramEnd"/>
      <w:r w:rsidRPr="008342E9">
        <w:t xml:space="preserve"> or in part with Federal funds in performing work with the Department. Ensure that SBEs have an equal opportunity to receive and participate in the performance of contracts financed in whole with State funds in performing work with the Department. Utilize the specific DBEs, ESBEs, </w:t>
      </w:r>
      <w:r w:rsidRPr="008342E9">
        <w:lastRenderedPageBreak/>
        <w:t>or SBEs listed to perform work and supply materials for which each is listed unless the written consent of DRR/AA is provided. Ensure that work reserved for a subcontractor designated as a DBE, ESBE, or SBE, is not performed by any other firm, including the Contractor’s own organization. Submit requests for approval to subcontract on Department forms to the Department at least 20 days before the anticipated start of the work with the following:</w:t>
      </w:r>
    </w:p>
    <w:p w14:paraId="638FE6E3" w14:textId="77777777" w:rsidR="00477025" w:rsidRDefault="00477025" w:rsidP="009305B3"/>
    <w:p w14:paraId="0480FD0D" w14:textId="77777777" w:rsidR="000511D1" w:rsidRDefault="009305B3" w:rsidP="000C4766">
      <w:pPr>
        <w:ind w:firstLine="720"/>
      </w:pPr>
      <w:r w:rsidRPr="008342E9">
        <w:t xml:space="preserve">1. A certified copy of the executed subcontract agreement between the Contractor and the subcontractor. </w:t>
      </w:r>
    </w:p>
    <w:p w14:paraId="3F663E12" w14:textId="77777777" w:rsidR="000511D1" w:rsidRDefault="009305B3" w:rsidP="000C4766">
      <w:pPr>
        <w:ind w:left="720"/>
      </w:pPr>
      <w:r w:rsidRPr="008342E9">
        <w:t xml:space="preserve">2. Proof of the subcontractor’s valid business registration with the Department of Treasury, Division of Revenue according to N.J.S.A. 52:32-44. </w:t>
      </w:r>
    </w:p>
    <w:p w14:paraId="73CBB531" w14:textId="77777777" w:rsidR="00B9777F" w:rsidRDefault="009305B3" w:rsidP="000C4766">
      <w:pPr>
        <w:ind w:left="720"/>
      </w:pPr>
      <w:r w:rsidRPr="008342E9">
        <w:t xml:space="preserve">3. Proof of the subcontractor’s valid Public Works Contractor Registration with the Department of Labor, Division of Wage and Hour Compliance according to N.J.S.A. 34:11-56.18. </w:t>
      </w:r>
    </w:p>
    <w:p w14:paraId="20D2BFA9" w14:textId="77777777" w:rsidR="00B9777F" w:rsidRDefault="00B9777F" w:rsidP="009305B3"/>
    <w:p w14:paraId="3E6BF24B" w14:textId="77777777" w:rsidR="0089712A" w:rsidRDefault="009305B3" w:rsidP="009305B3">
      <w:r w:rsidRPr="008342E9">
        <w:t xml:space="preserve">Make available on request, a copy of all DBE, ESBE, and SBE subcontracts. Ensure that all subcontracts or agreements with DBEs or ESBEs to supply labor or materials require that the subcontract and all lower tier subcontractors be performed in accordance with 49 CFR 26.53. </w:t>
      </w:r>
    </w:p>
    <w:p w14:paraId="6705050E" w14:textId="77777777" w:rsidR="00864E0E" w:rsidRDefault="00864E0E" w:rsidP="009305B3"/>
    <w:p w14:paraId="1F514C42" w14:textId="45DA6943" w:rsidR="0089712A" w:rsidRDefault="009305B3" w:rsidP="009305B3">
      <w:r w:rsidRPr="008342E9">
        <w:t xml:space="preserve">On Federal Aid Projects, the Contractor shall not terminate a DBE subcontractor, lower tier DBE subcontractor, DBE transaction expeditor, DBE regular dealer, DBE supplier, DBE manufacturer and DBE trucker or an approved substitute DBE firm without good cause as listed in 49 CFR 26.53(f)(1)(ii)(3), and prior written consent of DCR/AA. Prior to replacement of the DBE or ESBE firm, the Contractor shall in writing, notify the DBE or ESBE firm and the DCR/AA of its intent to request to terminate and/or substitute a DBE or ESBE firm, the reason for the request, and that the DBE/ESBE has 5 days to respond to the Contractor’s notice and advise the DCR/AA and the Contractor of reasons why, if any, it objects to the proposed termination of its subcontract and why the Department should not approve the Contractor’s action. Give the DBE or ESBE 5 days to respond to the Contractor’s notice and advise the DCR/AA and the Contractor of reasons why, if any, it objects to the proposed termination of its subcontract and why the Department should not approve the Contractor’s action. If required in a particular case as a matter of public necessity (e.g., safety), the DCR/AA may provide a response period shorter than five days. At the time the Contractor requests termination or replacement of a DBE or ESBE firm, the Contractor must submit to the DCR/AA, documented evidence of its good faith efforts in accordance with 49 CFR Part 26.53 if they are replacing the terminated DBE or ESBE with a non-DBE or non-ESBE firm. The DCR/AA must approve the termination and substitution of all DBE or ESBE subcontractors, lower tier subcontractors, transaction expeditors, regular dealers, suppliers, manufacturers and truckers. The Contractor needs to show they began good faith efforts to replace or substitute with another DBE or ESBE well in advance of the request to terminate or substitute. The Department’s DCR/AA has sole authority to approve the termination, replacement or substitution of DBE and ESBE subcontractors, lower tier subcontractors, transaction expeditors, regular dealers, suppliers, manufacturers and truckers. </w:t>
      </w:r>
    </w:p>
    <w:p w14:paraId="00C52BC1" w14:textId="77777777" w:rsidR="00864E0E" w:rsidRDefault="00864E0E" w:rsidP="009305B3"/>
    <w:p w14:paraId="1E8E3BC0" w14:textId="72CB6A98" w:rsidR="005B521C" w:rsidRDefault="009305B3" w:rsidP="009305B3">
      <w:r w:rsidRPr="008342E9">
        <w:t xml:space="preserve">If requesting approval for a </w:t>
      </w:r>
      <w:proofErr w:type="gramStart"/>
      <w:r w:rsidRPr="008342E9">
        <w:t>third tier</w:t>
      </w:r>
      <w:proofErr w:type="gramEnd"/>
      <w:r w:rsidRPr="008342E9">
        <w:t xml:space="preserve"> subcontract, submit a letter from the subcontractor permitting subcontracting to a third tier, and submit the request for approval to subcontract, completed by the </w:t>
      </w:r>
      <w:proofErr w:type="gramStart"/>
      <w:r w:rsidRPr="008342E9">
        <w:t>second tier</w:t>
      </w:r>
      <w:proofErr w:type="gramEnd"/>
      <w:r w:rsidRPr="008342E9">
        <w:t xml:space="preserve"> subcontractor. Ensure that no work is performed by a </w:t>
      </w:r>
      <w:proofErr w:type="gramStart"/>
      <w:r w:rsidRPr="008342E9">
        <w:t>third tier</w:t>
      </w:r>
      <w:proofErr w:type="gramEnd"/>
      <w:r w:rsidRPr="008342E9">
        <w:t xml:space="preserve"> subcontractor before receiving written approval from the Department.</w:t>
      </w:r>
    </w:p>
    <w:p w14:paraId="684D2AEF" w14:textId="77777777" w:rsidR="00D2621D" w:rsidRDefault="00D2621D" w:rsidP="009305B3"/>
    <w:p w14:paraId="0C80FFA6" w14:textId="324A5289" w:rsidR="00FD37FA" w:rsidRDefault="009305B3" w:rsidP="009305B3">
      <w:r w:rsidRPr="008342E9">
        <w:t xml:space="preserve">The Department will allow the Contractor to subcontract work as follows: </w:t>
      </w:r>
    </w:p>
    <w:p w14:paraId="063E8A9D" w14:textId="77777777" w:rsidR="002D791A" w:rsidRDefault="002D791A" w:rsidP="002D791A"/>
    <w:p w14:paraId="52D97F59" w14:textId="7EB87A73" w:rsidR="00B64B35" w:rsidRDefault="009305B3" w:rsidP="002D791A">
      <w:r w:rsidRPr="008342E9">
        <w:t xml:space="preserve">1. </w:t>
      </w:r>
      <w:r w:rsidRPr="00AC4DE0">
        <w:rPr>
          <w:b/>
          <w:bCs/>
        </w:rPr>
        <w:t>Values and Quantities</w:t>
      </w:r>
      <w:r w:rsidRPr="008342E9">
        <w:t>. The total value of the work subcontracted may not exceed 50 percent of the Total Contract Price, except as follows:</w:t>
      </w:r>
    </w:p>
    <w:p w14:paraId="40E70BA6" w14:textId="49D72115" w:rsidR="00B64B35" w:rsidRDefault="009305B3" w:rsidP="002D791A">
      <w:pPr>
        <w:ind w:left="720"/>
      </w:pPr>
      <w:r w:rsidRPr="008342E9">
        <w:t xml:space="preserve">a. The Contractor may deduct the value of work for Items designated as Specialty Items as specified in the Special Provisions from the value of the Total Contract Price. </w:t>
      </w:r>
    </w:p>
    <w:p w14:paraId="73E1F6F9" w14:textId="77777777" w:rsidR="00864E0E" w:rsidRDefault="009305B3" w:rsidP="002D791A">
      <w:pPr>
        <w:ind w:left="720"/>
      </w:pPr>
      <w:r w:rsidRPr="008342E9">
        <w:t xml:space="preserve">b. The Contractor may deduct the value of work subcontracted to certified DBE, ESBE, and SBE firms indicated on the original DBE/ESBE/SBE Form A approved by the Department from the value of work subcontracted. </w:t>
      </w:r>
    </w:p>
    <w:p w14:paraId="0226451E" w14:textId="77777777" w:rsidR="00824D09" w:rsidRDefault="00824D09" w:rsidP="00824D09"/>
    <w:p w14:paraId="1E141462" w14:textId="2845359B" w:rsidR="00782A43" w:rsidRDefault="009305B3" w:rsidP="00824D09">
      <w:r w:rsidRPr="008342E9">
        <w:t>The total value of the work subcontracted may not exceed 70 percent of the Total Contract Price less the value of Specialty Items as noted above.</w:t>
      </w:r>
    </w:p>
    <w:p w14:paraId="35F3E95A" w14:textId="77777777" w:rsidR="00824D09" w:rsidRDefault="00824D09" w:rsidP="00824D09"/>
    <w:p w14:paraId="30200BF9" w14:textId="05194836" w:rsidR="00782A43" w:rsidRDefault="009305B3" w:rsidP="00824D09">
      <w:r w:rsidRPr="008342E9">
        <w:t>If a partial quantity of work for a unit price Item is subcontracted, the Department will determine the value of the work subcontracted by multiplying the price of the Item by the quantity of units to be performed by the subcontractor.</w:t>
      </w:r>
    </w:p>
    <w:p w14:paraId="290552D3" w14:textId="77777777" w:rsidR="00824D09" w:rsidRDefault="00824D09" w:rsidP="00824D09"/>
    <w:p w14:paraId="666663FF" w14:textId="4DF7730B" w:rsidR="00782A43" w:rsidRDefault="009305B3" w:rsidP="00824D09">
      <w:r w:rsidRPr="008342E9">
        <w:lastRenderedPageBreak/>
        <w:t xml:space="preserve">If only a portion of work of an Item is subcontracted, the Department will determine the value of work subcontracted based on the value of the work subcontracted as indicated in the subcontract agreement and as shown in a breakdown of cost submitted by the Contractor. </w:t>
      </w:r>
    </w:p>
    <w:p w14:paraId="6707E7DC" w14:textId="77777777" w:rsidR="00824D09" w:rsidRDefault="00824D09" w:rsidP="00824D09"/>
    <w:p w14:paraId="23B7FA2C" w14:textId="5DBE4272" w:rsidR="000E04CA" w:rsidRDefault="009305B3" w:rsidP="00824D09">
      <w:r w:rsidRPr="008342E9">
        <w:t xml:space="preserve">If a portion of a lump sum Item, an Item that includes specialty work, or a sign support structure is subcontracted, the Department will determine the value of work subcontracted based on the value of the work subcontracted as indicated in the subcontract agreement and as shown in a breakdown of cost submitted by the Contractor. </w:t>
      </w:r>
    </w:p>
    <w:p w14:paraId="03E4C04B" w14:textId="77777777" w:rsidR="000511D1" w:rsidRDefault="000511D1" w:rsidP="009305B3"/>
    <w:p w14:paraId="62B401AF" w14:textId="22651E80" w:rsidR="00641265" w:rsidRDefault="00641265" w:rsidP="00641265">
      <w:r w:rsidRPr="00641265">
        <w:rPr>
          <w:b/>
          <w:bCs/>
        </w:rPr>
        <w:t>2.</w:t>
      </w:r>
      <w:r>
        <w:rPr>
          <w:b/>
          <w:bCs/>
        </w:rPr>
        <w:t xml:space="preserve"> </w:t>
      </w:r>
      <w:r w:rsidR="009305B3" w:rsidRPr="00641265">
        <w:rPr>
          <w:b/>
          <w:bCs/>
        </w:rPr>
        <w:t>Limits and Restrictions</w:t>
      </w:r>
      <w:r w:rsidR="009305B3" w:rsidRPr="008342E9">
        <w:t xml:space="preserve">. </w:t>
      </w:r>
    </w:p>
    <w:p w14:paraId="4F63F99D" w14:textId="77777777" w:rsidR="00641265" w:rsidRDefault="00641265" w:rsidP="00641265"/>
    <w:p w14:paraId="4883F3B9" w14:textId="2D7728C6" w:rsidR="000E04CA" w:rsidRDefault="009305B3" w:rsidP="00641265">
      <w:r w:rsidRPr="008342E9">
        <w:t xml:space="preserve">The Department will permit subcontracting of work with the following restrictions: </w:t>
      </w:r>
    </w:p>
    <w:p w14:paraId="4E794223" w14:textId="77777777" w:rsidR="000E04CA" w:rsidRDefault="009305B3" w:rsidP="00D2621D">
      <w:pPr>
        <w:ind w:firstLine="720"/>
      </w:pPr>
      <w:r w:rsidRPr="008342E9">
        <w:t xml:space="preserve">a. The Contractor is barred from subcontracting MOBILIZATION. </w:t>
      </w:r>
    </w:p>
    <w:p w14:paraId="2FB98F25" w14:textId="77777777" w:rsidR="004034D2" w:rsidRPr="004034D2" w:rsidRDefault="004034D2" w:rsidP="004034D2">
      <w:pPr>
        <w:pStyle w:val="HiddenTextSpec"/>
      </w:pPr>
      <w:r w:rsidRPr="004034D2">
        <w:t>1**************************************************************************************************************************1</w:t>
      </w:r>
    </w:p>
    <w:p w14:paraId="7CB54253" w14:textId="77777777" w:rsidR="004034D2" w:rsidRPr="004034D2" w:rsidRDefault="004034D2" w:rsidP="004034D2">
      <w:pPr>
        <w:pStyle w:val="HiddenTextSpec"/>
      </w:pPr>
      <w:r w:rsidRPr="004034D2">
        <w:t>BDC25S-07 dated Apr 28, 2025</w:t>
      </w:r>
    </w:p>
    <w:p w14:paraId="5B61F634" w14:textId="77777777" w:rsidR="004034D2" w:rsidRPr="00AC399D" w:rsidRDefault="004034D2" w:rsidP="004034D2">
      <w:pPr>
        <w:pStyle w:val="HiddenTextSpec"/>
        <w:rPr>
          <w:vanish w:val="0"/>
        </w:rPr>
      </w:pPr>
    </w:p>
    <w:p w14:paraId="50BE59B8" w14:textId="77777777" w:rsidR="004034D2" w:rsidRPr="00AC399D" w:rsidRDefault="004034D2" w:rsidP="004034D2">
      <w:pPr>
        <w:pStyle w:val="Instruction"/>
      </w:pPr>
      <w:r w:rsidRPr="00AC399D">
        <w:t>Part B is changed to:</w:t>
      </w:r>
    </w:p>
    <w:p w14:paraId="3184D384" w14:textId="77777777" w:rsidR="004034D2" w:rsidRPr="00AC399D" w:rsidRDefault="004034D2" w:rsidP="004034D2">
      <w:pPr>
        <w:pStyle w:val="List1indent"/>
      </w:pPr>
      <w:r w:rsidRPr="00AC399D">
        <w:t>b.</w:t>
      </w:r>
      <w:r w:rsidRPr="00AC399D">
        <w:tab/>
        <w:t>The Contractor may only subcontract electrical, clearing site electrical, blasting, asbestos removal, landscaping, and lead paint abatement work to subcontractors having the required certificates and licenses.  Submit copies of required certificates and licenses with the request for approval to subcontract.</w:t>
      </w:r>
    </w:p>
    <w:p w14:paraId="4FB34977" w14:textId="77777777" w:rsidR="004034D2" w:rsidRPr="004034D2" w:rsidRDefault="004034D2" w:rsidP="004034D2">
      <w:pPr>
        <w:pStyle w:val="HiddenTextSpec"/>
      </w:pPr>
      <w:r w:rsidRPr="004034D2">
        <w:t>1**************************************************************************************************************************1</w:t>
      </w:r>
    </w:p>
    <w:p w14:paraId="0A471D22" w14:textId="77777777" w:rsidR="004034D2" w:rsidRPr="004034D2" w:rsidRDefault="004034D2" w:rsidP="004034D2">
      <w:pPr>
        <w:pStyle w:val="HiddenTextSpec"/>
      </w:pPr>
      <w:r w:rsidRPr="004034D2">
        <w:t>1**************************************************************************************************************************1</w:t>
      </w:r>
    </w:p>
    <w:p w14:paraId="653554D3" w14:textId="77777777" w:rsidR="004034D2" w:rsidRPr="004034D2" w:rsidRDefault="004034D2" w:rsidP="004034D2">
      <w:pPr>
        <w:pStyle w:val="HiddenTextSpec"/>
      </w:pPr>
      <w:r w:rsidRPr="004034D2">
        <w:t>dated Apr 21, 2022</w:t>
      </w:r>
    </w:p>
    <w:p w14:paraId="4A041AB0" w14:textId="77777777" w:rsidR="004034D2" w:rsidRPr="00AC399D" w:rsidRDefault="004034D2" w:rsidP="004034D2">
      <w:pPr>
        <w:pStyle w:val="HiddenTextSpec"/>
        <w:rPr>
          <w:vanish w:val="0"/>
        </w:rPr>
      </w:pPr>
    </w:p>
    <w:p w14:paraId="1A80AB54" w14:textId="77777777" w:rsidR="004034D2" w:rsidRPr="00AC399D" w:rsidRDefault="004034D2" w:rsidP="004034D2">
      <w:pPr>
        <w:pStyle w:val="Instruction"/>
      </w:pPr>
      <w:r w:rsidRPr="00AC399D">
        <w:t>Part C is changed to:</w:t>
      </w:r>
    </w:p>
    <w:p w14:paraId="553983BD" w14:textId="77777777" w:rsidR="004034D2" w:rsidRPr="00AC399D" w:rsidRDefault="004034D2" w:rsidP="004034D2">
      <w:pPr>
        <w:pStyle w:val="List1indent"/>
      </w:pPr>
      <w:r w:rsidRPr="00AC399D">
        <w:t>c.</w:t>
      </w:r>
      <w:r w:rsidRPr="00AC399D">
        <w:tab/>
        <w:t xml:space="preserve">The Contractor is barred from subcontracting to firms and individuals suspended or debarred by the Department or included in the State of New Jersey Consolidated Debarment Report maintained by the Department of the Treasury, Division of Building and Construction, Bureau of Contractor Prequalification.  The Contractor must certify that neither the individual, partnership, corporation, joint venture, or limited liability corporation applying to do subcontract work nor any of its corporate officers, stockholders, partners, or members are collectively or individually suspended, debarred, proposed for debarment, disqualified, declared ineligible, or voluntarily excluded from doing business by this or any other State or sub-division thereof or listed in the Federal Government’s System for Award Management (SAM), located at: </w:t>
      </w:r>
      <w:hyperlink r:id="rId29" w:history="1">
        <w:r w:rsidRPr="00AC399D">
          <w:rPr>
            <w:rStyle w:val="Hyperlink"/>
          </w:rPr>
          <w:t>https://sam.gov/content/exclusions</w:t>
        </w:r>
      </w:hyperlink>
      <w:r w:rsidRPr="00AC399D">
        <w:t>.</w:t>
      </w:r>
    </w:p>
    <w:p w14:paraId="1A7FDBC7" w14:textId="77777777" w:rsidR="004034D2" w:rsidRPr="004034D2" w:rsidRDefault="004034D2" w:rsidP="004034D2">
      <w:pPr>
        <w:pStyle w:val="HiddenTextSpec"/>
      </w:pPr>
      <w:r w:rsidRPr="004034D2">
        <w:t>1**************************************************************************************************************************1</w:t>
      </w:r>
    </w:p>
    <w:p w14:paraId="2C626A58" w14:textId="77777777" w:rsidR="004034D2" w:rsidRDefault="004034D2" w:rsidP="004034D2">
      <w:pPr>
        <w:ind w:left="720"/>
      </w:pPr>
    </w:p>
    <w:p w14:paraId="1DFADE48" w14:textId="77777777" w:rsidR="00625C15" w:rsidRDefault="009305B3" w:rsidP="00D2621D">
      <w:pPr>
        <w:ind w:firstLine="720"/>
      </w:pPr>
      <w:r w:rsidRPr="008342E9">
        <w:t xml:space="preserve">d. Subcontractors are barred from making claims against the Department, its agents, officers, or employees. </w:t>
      </w:r>
    </w:p>
    <w:p w14:paraId="0509CC4E" w14:textId="77777777" w:rsidR="000511D1" w:rsidRDefault="000511D1" w:rsidP="009305B3"/>
    <w:p w14:paraId="059C4B43" w14:textId="3081F7BD" w:rsidR="00625C15" w:rsidRDefault="009305B3" w:rsidP="009305B3">
      <w:r w:rsidRPr="00C879F6">
        <w:rPr>
          <w:b/>
          <w:bCs/>
        </w:rPr>
        <w:t>3. Subcontract Requirements.</w:t>
      </w:r>
      <w:r w:rsidRPr="008342E9">
        <w:t xml:space="preserve"> Ensure that subcontract agreements include the following Contract provisions: </w:t>
      </w:r>
    </w:p>
    <w:p w14:paraId="7F3E21ED" w14:textId="77777777" w:rsidR="009C322D" w:rsidRDefault="009C322D" w:rsidP="00D713E0"/>
    <w:p w14:paraId="18563C23" w14:textId="1AE9325F" w:rsidR="00625C15" w:rsidRDefault="009305B3" w:rsidP="00D713E0">
      <w:r w:rsidRPr="00C879F6">
        <w:rPr>
          <w:b/>
          <w:bCs/>
        </w:rPr>
        <w:t>a. Federal Aid Projects.</w:t>
      </w:r>
      <w:r w:rsidRPr="008342E9">
        <w:t xml:space="preserve"> When subcontracting work on a Federal Aid Project, physically incorporate the following in the subcontract agreement, and inform subcontractors of their requirement to physically incorporate the information in lower tier subcontract agreements. </w:t>
      </w:r>
    </w:p>
    <w:p w14:paraId="7036FA0F" w14:textId="79CBBE73" w:rsidR="009305B3" w:rsidRPr="008342E9" w:rsidRDefault="009305B3" w:rsidP="001357C3">
      <w:pPr>
        <w:ind w:left="720"/>
      </w:pPr>
      <w:r w:rsidRPr="008342E9">
        <w:t>1. Disadvantaged Business Enterprise Utilization (Federal Aid Project Attachment 1), or Emerging Small Business Enterprise Utilization (Federal Aid Project Attachment 1)</w:t>
      </w:r>
    </w:p>
    <w:p w14:paraId="2245EFF2" w14:textId="77777777" w:rsidR="00625C15" w:rsidRDefault="009305B3" w:rsidP="001357C3">
      <w:pPr>
        <w:ind w:left="720"/>
      </w:pPr>
      <w:r w:rsidRPr="008342E9">
        <w:t xml:space="preserve">2. Specific Equal Employment Opportunity Responsibilities on NJDOT Federal Aid Projects (Federal Aid Project Attachment 2). </w:t>
      </w:r>
    </w:p>
    <w:p w14:paraId="21D6E442" w14:textId="77777777" w:rsidR="00625C15" w:rsidRDefault="009305B3" w:rsidP="001357C3">
      <w:pPr>
        <w:ind w:left="720"/>
      </w:pPr>
      <w:r w:rsidRPr="008342E9">
        <w:t xml:space="preserve">3. Requirements for Affirmative Action to Ensure Equal Employment Opportunity on NJDOT Federal Aid Projects (Federal Aid Project Attachment 3). </w:t>
      </w:r>
    </w:p>
    <w:p w14:paraId="7450DD23" w14:textId="77777777" w:rsidR="00625C15" w:rsidRDefault="009305B3" w:rsidP="001357C3">
      <w:pPr>
        <w:ind w:left="720"/>
      </w:pPr>
      <w:r w:rsidRPr="008342E9">
        <w:t xml:space="preserve">4. Federal Equal Employment Opportunity Contract Specifications for NJDOT Federal Aid Projects (Federal Aid Project Attachment 4). </w:t>
      </w:r>
    </w:p>
    <w:p w14:paraId="4FCDB555" w14:textId="77777777" w:rsidR="00625C15" w:rsidRDefault="009305B3" w:rsidP="00564A3A">
      <w:pPr>
        <w:ind w:left="720"/>
      </w:pPr>
      <w:r w:rsidRPr="008342E9">
        <w:t xml:space="preserve">5. State of New Jersey Mandatory Equal Employment Opportunity Language on NJDOT Federal Aid Projects (Federal Aid Project Attachment 5). </w:t>
      </w:r>
    </w:p>
    <w:p w14:paraId="7B792A88" w14:textId="77777777" w:rsidR="00625C15" w:rsidRDefault="009305B3" w:rsidP="00564A3A">
      <w:pPr>
        <w:ind w:left="720"/>
      </w:pPr>
      <w:r w:rsidRPr="008342E9">
        <w:t xml:space="preserve">6. Investigating, Reporting, and Resolving Employment Discrimination and Sexual Harassment Complaints on NJDOT Federal Aid Projects (Federal Aid Project Attachment 6). </w:t>
      </w:r>
    </w:p>
    <w:p w14:paraId="578443AC" w14:textId="77777777" w:rsidR="00625C15" w:rsidRDefault="009305B3" w:rsidP="001357C3">
      <w:pPr>
        <w:ind w:firstLine="720"/>
      </w:pPr>
      <w:r w:rsidRPr="008342E9">
        <w:t xml:space="preserve">7. Payroll Requirements for NJDOT Federal Aid Projects (Federal Aid Project Attachment 7). </w:t>
      </w:r>
    </w:p>
    <w:p w14:paraId="0FBFD2B0" w14:textId="77777777" w:rsidR="00625C15" w:rsidRDefault="009305B3" w:rsidP="00564A3A">
      <w:pPr>
        <w:ind w:left="720"/>
      </w:pPr>
      <w:r w:rsidRPr="008342E9">
        <w:lastRenderedPageBreak/>
        <w:t xml:space="preserve">8. FHWA-1273 Required Contract Provisions, Federal Aid Construction Contracts as amended or supplemented (Federal Aid Project Attachment 8). </w:t>
      </w:r>
    </w:p>
    <w:p w14:paraId="1EFE2AC1" w14:textId="77777777" w:rsidR="00625C15" w:rsidRDefault="009305B3" w:rsidP="00564A3A">
      <w:pPr>
        <w:ind w:left="720"/>
      </w:pPr>
      <w:r w:rsidRPr="008342E9">
        <w:t xml:space="preserve">9. State Mandatory Addendum to FHWA-1273 Required Contract Provisions, Federal Aid Construction Contracts as Amended or Supplemented (Federal Aid Project Attachment 9). </w:t>
      </w:r>
    </w:p>
    <w:p w14:paraId="55B039FE" w14:textId="77777777" w:rsidR="00625C15" w:rsidRDefault="009305B3" w:rsidP="00564A3A">
      <w:pPr>
        <w:ind w:left="720"/>
      </w:pPr>
      <w:r w:rsidRPr="008342E9">
        <w:t xml:space="preserve">10. Federal Mandatory Equal Opportunity Language on Federal Aid Projects (Federal Aid Project Attachment 10). </w:t>
      </w:r>
    </w:p>
    <w:p w14:paraId="2EAD4E30" w14:textId="77777777" w:rsidR="00625C15" w:rsidRDefault="009305B3" w:rsidP="00D2621D">
      <w:pPr>
        <w:ind w:firstLine="720"/>
      </w:pPr>
      <w:r w:rsidRPr="008342E9">
        <w:t xml:space="preserve">11. Byrd Anti-Lobbying Certification (Federal Aid Project Attachment 11). </w:t>
      </w:r>
    </w:p>
    <w:p w14:paraId="6A95C535" w14:textId="77777777" w:rsidR="00625C15" w:rsidRDefault="009305B3" w:rsidP="00D2621D">
      <w:pPr>
        <w:ind w:firstLine="720"/>
      </w:pPr>
      <w:r w:rsidRPr="008342E9">
        <w:t xml:space="preserve">12. The Standard Title VI Assurance found in Subsection 107.02, as amended or supplemented. </w:t>
      </w:r>
    </w:p>
    <w:p w14:paraId="026082EA" w14:textId="77777777" w:rsidR="00625C15" w:rsidRDefault="009305B3" w:rsidP="00D2621D">
      <w:pPr>
        <w:ind w:firstLine="720"/>
      </w:pPr>
      <w:r w:rsidRPr="008342E9">
        <w:t xml:space="preserve">13. General Wage Determinations Issued Under the Davis-Bacon and Related Acts. </w:t>
      </w:r>
    </w:p>
    <w:p w14:paraId="2C1747AD" w14:textId="77777777" w:rsidR="00625C15" w:rsidRDefault="009305B3" w:rsidP="00D2621D">
      <w:pPr>
        <w:ind w:firstLine="720"/>
      </w:pPr>
      <w:r w:rsidRPr="008342E9">
        <w:t xml:space="preserve">14. New Jersey Department of Labor Prevailing Wage Rate Determination. </w:t>
      </w:r>
    </w:p>
    <w:p w14:paraId="42A72EFE" w14:textId="77777777" w:rsidR="00625C15" w:rsidRDefault="009305B3" w:rsidP="00D2621D">
      <w:pPr>
        <w:ind w:firstLine="720"/>
      </w:pPr>
      <w:r w:rsidRPr="008342E9">
        <w:t xml:space="preserve">15. New Jersey Department of Transportation Code of Ethics for Vendors. </w:t>
      </w:r>
    </w:p>
    <w:p w14:paraId="67AFAA1B" w14:textId="77777777" w:rsidR="00625C15" w:rsidRDefault="009305B3" w:rsidP="00D2621D">
      <w:pPr>
        <w:ind w:firstLine="720"/>
      </w:pPr>
      <w:r w:rsidRPr="008342E9">
        <w:t>16. Subsection 107.04 as amended or supplemented.</w:t>
      </w:r>
    </w:p>
    <w:p w14:paraId="397EB419" w14:textId="38A7D69A" w:rsidR="00625C15" w:rsidRDefault="009305B3" w:rsidP="00D2621D">
      <w:pPr>
        <w:ind w:firstLine="720"/>
      </w:pPr>
      <w:r w:rsidRPr="008342E9">
        <w:t xml:space="preserve">17. Subsection 106.10 as amended or supplemented. </w:t>
      </w:r>
    </w:p>
    <w:p w14:paraId="08241554" w14:textId="54AADA1F" w:rsidR="009305B3" w:rsidRPr="008342E9" w:rsidRDefault="009305B3" w:rsidP="00D2621D">
      <w:pPr>
        <w:ind w:firstLine="720"/>
      </w:pPr>
      <w:r w:rsidRPr="008342E9">
        <w:t>18. The Contract Assurance found in Subsection 107.03, as amended or supplemented.</w:t>
      </w:r>
    </w:p>
    <w:p w14:paraId="6B52DF00" w14:textId="77777777" w:rsidR="009305B3" w:rsidRPr="008342E9" w:rsidRDefault="009305B3" w:rsidP="009305B3"/>
    <w:p w14:paraId="427D2CAC" w14:textId="77777777" w:rsidR="00FE7AF6" w:rsidRPr="00FE7AF6" w:rsidRDefault="00FE7AF6" w:rsidP="00FE7AF6"/>
    <w:p w14:paraId="4B216DDB" w14:textId="77777777" w:rsidR="005A29E4" w:rsidRDefault="005A29E4" w:rsidP="005A29E4">
      <w:pPr>
        <w:pStyle w:val="HiddenTextSpec"/>
      </w:pPr>
      <w:r>
        <w:t>1**************************************************************************************************************************1</w:t>
      </w:r>
    </w:p>
    <w:p w14:paraId="6448D33C" w14:textId="59291914" w:rsidR="00281067" w:rsidRDefault="00281067" w:rsidP="00281067">
      <w:pPr>
        <w:pStyle w:val="HiddenTextSpec"/>
      </w:pPr>
      <w:r>
        <w:t>for local aid projects</w:t>
      </w:r>
      <w:proofErr w:type="gramStart"/>
      <w:r>
        <w:t>:  prequalification</w:t>
      </w:r>
      <w:proofErr w:type="gramEnd"/>
      <w:r>
        <w:t xml:space="preserve"> of bidders shall follow the approval process established in njsa 40A:11-25 and shall receive approval from the director of local government services for any prequalification</w:t>
      </w:r>
      <w:r w:rsidR="001069A8">
        <w:t xml:space="preserve"> of bidders</w:t>
      </w:r>
    </w:p>
    <w:p w14:paraId="4435B710" w14:textId="77777777" w:rsidR="00120FCC" w:rsidRDefault="00120FCC" w:rsidP="00730234">
      <w:pPr>
        <w:pStyle w:val="HiddenTextSpec"/>
      </w:pPr>
    </w:p>
    <w:p w14:paraId="5C803556" w14:textId="5E73C868" w:rsidR="005A29E4" w:rsidRDefault="00FB12B5" w:rsidP="00730234">
      <w:pPr>
        <w:pStyle w:val="HiddenTextSpec"/>
      </w:pPr>
      <w:r>
        <w:t>include</w:t>
      </w:r>
      <w:r w:rsidR="005A29E4">
        <w:t xml:space="preserve"> details</w:t>
      </w:r>
      <w:r w:rsidR="00C755A6">
        <w:t>, in the appropriate sections,</w:t>
      </w:r>
      <w:r w:rsidR="005A29E4">
        <w:t xml:space="preserve"> regarding: </w:t>
      </w:r>
      <w:r w:rsidR="005A29E4" w:rsidRPr="00730234">
        <w:t>SPECIALIZED KNOWLEDGE,</w:t>
      </w:r>
      <w:r w:rsidR="005A29E4">
        <w:t xml:space="preserve"> experience, </w:t>
      </w:r>
      <w:r w:rsidR="005A29E4" w:rsidRPr="00730234">
        <w:t xml:space="preserve">CRAFTSMANSHIP, </w:t>
      </w:r>
      <w:r w:rsidR="005A29E4">
        <w:t>and/</w:t>
      </w:r>
      <w:r w:rsidR="005A29E4" w:rsidRPr="00730234">
        <w:t>OR EQUIPMENT</w:t>
      </w:r>
      <w:r w:rsidR="00C755A6">
        <w:t xml:space="preserve"> required. </w:t>
      </w:r>
      <w:r w:rsidR="005A29E4">
        <w:t xml:space="preserve">the </w:t>
      </w:r>
      <w:r w:rsidR="005A29E4" w:rsidRPr="00730234">
        <w:t xml:space="preserve">subcontractor </w:t>
      </w:r>
      <w:r w:rsidR="005A29E4">
        <w:t>must</w:t>
      </w:r>
      <w:r w:rsidR="005A29E4" w:rsidRPr="00730234">
        <w:t xml:space="preserve"> </w:t>
      </w:r>
      <w:r w:rsidR="00C755A6">
        <w:t xml:space="preserve">be qualified to </w:t>
      </w:r>
      <w:r w:rsidR="005A29E4">
        <w:t xml:space="preserve">perform certain SPECIALTY items </w:t>
      </w:r>
      <w:r w:rsidR="005A29E4" w:rsidRPr="00730234">
        <w:t>(</w:t>
      </w:r>
      <w:r w:rsidR="00C755A6">
        <w:t xml:space="preserve">such as: </w:t>
      </w:r>
      <w:r w:rsidR="005A29E4" w:rsidRPr="00730234">
        <w:t>segmental brid</w:t>
      </w:r>
      <w:r w:rsidR="00C755A6">
        <w:t>ge, drilled shafts, blasting, ETC</w:t>
      </w:r>
      <w:r w:rsidR="005A29E4" w:rsidRPr="00730234">
        <w:t>.)</w:t>
      </w:r>
      <w:r w:rsidR="005A29E4">
        <w:t>.</w:t>
      </w:r>
    </w:p>
    <w:p w14:paraId="74AFC8E2" w14:textId="77777777" w:rsidR="001D66B6" w:rsidRDefault="001D66B6" w:rsidP="00730234">
      <w:pPr>
        <w:pStyle w:val="HiddenTextSpec"/>
      </w:pPr>
    </w:p>
    <w:p w14:paraId="3D8B08B9" w14:textId="013A9D99" w:rsidR="005A29E4" w:rsidRDefault="005A29E4" w:rsidP="005A29E4">
      <w:pPr>
        <w:pStyle w:val="HiddenTextSpec"/>
      </w:pPr>
      <w:r>
        <w:t>1**************************************************************************************************************************1</w:t>
      </w:r>
    </w:p>
    <w:p w14:paraId="40BCA56A" w14:textId="77777777" w:rsidR="006A0355" w:rsidRDefault="006A0355" w:rsidP="005A29E4">
      <w:pPr>
        <w:pStyle w:val="HiddenTextSpec"/>
      </w:pPr>
    </w:p>
    <w:p w14:paraId="6B4548D5" w14:textId="6A11A921" w:rsidR="00061D9E" w:rsidRPr="00B97E4C" w:rsidRDefault="00061D9E" w:rsidP="00061D9E">
      <w:pPr>
        <w:pStyle w:val="11paragraph"/>
      </w:pPr>
      <w:r w:rsidRPr="00B97E4C">
        <w:rPr>
          <w:b/>
        </w:rPr>
        <w:t>1.</w:t>
      </w:r>
      <w:r w:rsidRPr="00B97E4C">
        <w:rPr>
          <w:b/>
        </w:rPr>
        <w:tab/>
        <w:t>Values and Quantities.</w:t>
      </w:r>
    </w:p>
    <w:p w14:paraId="5C0816CD" w14:textId="77777777" w:rsidR="0097486E" w:rsidRDefault="0097486E" w:rsidP="0097486E">
      <w:pPr>
        <w:pStyle w:val="HiddenTextSpec"/>
      </w:pPr>
      <w:bookmarkStart w:id="217" w:name="_Hlk101257917"/>
      <w:r>
        <w:t>1**************************************************************************************************************************1</w:t>
      </w:r>
    </w:p>
    <w:bookmarkEnd w:id="217"/>
    <w:p w14:paraId="3D5FA764" w14:textId="201DBDF0" w:rsidR="00ED09A1" w:rsidRDefault="00ED09A1" w:rsidP="00ED09A1">
      <w:pPr>
        <w:pStyle w:val="Instruction"/>
      </w:pPr>
      <w:r>
        <w:t xml:space="preserve">THE FOLLOWING IS ADDED to </w:t>
      </w:r>
      <w:r w:rsidR="00061E50">
        <w:t xml:space="preserve">the </w:t>
      </w:r>
      <w:r>
        <w:t>first PARAGRAPH</w:t>
      </w:r>
      <w:r w:rsidR="00A570FD">
        <w:t>:</w:t>
      </w:r>
    </w:p>
    <w:p w14:paraId="19A576E8" w14:textId="77777777" w:rsidR="00061D9E" w:rsidRPr="00B97E4C" w:rsidRDefault="005C0AAB" w:rsidP="00A570FD">
      <w:pPr>
        <w:pStyle w:val="List1indent"/>
      </w:pPr>
      <w:r>
        <w:t>a</w:t>
      </w:r>
      <w:r w:rsidR="00061D9E" w:rsidRPr="00B97E4C">
        <w:t>.</w:t>
      </w:r>
      <w:r w:rsidR="00061D9E" w:rsidRPr="00B97E4C">
        <w:tab/>
      </w:r>
    </w:p>
    <w:p w14:paraId="7BCF5202" w14:textId="77777777" w:rsidR="00FF2E31" w:rsidRDefault="00730558">
      <w:pPr>
        <w:pStyle w:val="HiddenTextSpec"/>
      </w:pPr>
      <w:r>
        <w:t>list “SPECIALTY</w:t>
      </w:r>
      <w:r w:rsidR="00FF2E31">
        <w:t xml:space="preserve"> ITEMS</w:t>
      </w:r>
      <w:r>
        <w:t>"</w:t>
      </w:r>
    </w:p>
    <w:p w14:paraId="5B8A0B9D" w14:textId="246188E0" w:rsidR="00FF2E31" w:rsidRDefault="00FF2E31">
      <w:pPr>
        <w:pStyle w:val="HiddenTextSpec"/>
      </w:pPr>
      <w:r>
        <w:t>items MAY BE CONSIDERED “</w:t>
      </w:r>
      <w:r w:rsidR="00C43C89">
        <w:t>SPECIALTY</w:t>
      </w:r>
      <w:r>
        <w:t xml:space="preserve"> ITEMS” DUE TO </w:t>
      </w:r>
      <w:r w:rsidR="00C43C89">
        <w:t>SPECIALIZED</w:t>
      </w:r>
      <w:r>
        <w:t xml:space="preserve"> KNOWLEDGE</w:t>
      </w:r>
      <w:r w:rsidR="00730558">
        <w:t xml:space="preserve">, </w:t>
      </w:r>
      <w:r>
        <w:t xml:space="preserve">CRAFTSMANSHIP, OR EQUIPMENT REQUIRED TO perform THE WORK. </w:t>
      </w:r>
    </w:p>
    <w:p w14:paraId="7D03C78A" w14:textId="77777777" w:rsidR="00904C7E" w:rsidRDefault="00904C7E">
      <w:pPr>
        <w:pStyle w:val="HiddenTextSpec"/>
      </w:pPr>
    </w:p>
    <w:p w14:paraId="5E37CE40" w14:textId="77777777" w:rsidR="00B605C6" w:rsidRPr="00B15231" w:rsidRDefault="00B605C6" w:rsidP="00B605C6">
      <w:pPr>
        <w:pStyle w:val="HiddenTextSpec"/>
        <w:tabs>
          <w:tab w:val="left" w:pos="1440"/>
          <w:tab w:val="left" w:pos="2880"/>
        </w:tabs>
      </w:pPr>
      <w:r>
        <w:t>2</w:t>
      </w:r>
      <w:r w:rsidRPr="00B15231">
        <w:t>***********</w:t>
      </w:r>
      <w:r>
        <w:t>*********</w:t>
      </w:r>
      <w:r w:rsidRPr="00B15231">
        <w:t>*****</w:t>
      </w:r>
      <w:r>
        <w:t>***********************************</w:t>
      </w:r>
      <w:r w:rsidRPr="00B15231">
        <w:t>**************************</w:t>
      </w:r>
      <w:r>
        <w:t>2</w:t>
      </w:r>
    </w:p>
    <w:p w14:paraId="1DF04FA2" w14:textId="77777777" w:rsidR="00FF2E31" w:rsidRDefault="00FF2E31">
      <w:pPr>
        <w:pStyle w:val="HiddenTextSpec"/>
      </w:pPr>
      <w:r>
        <w:t>select one of the following.</w:t>
      </w:r>
    </w:p>
    <w:p w14:paraId="272BC049" w14:textId="34208DD9" w:rsidR="00FF2E31" w:rsidRDefault="00FF2E31" w:rsidP="00904C7E">
      <w:pPr>
        <w:pStyle w:val="List1indent"/>
      </w:pPr>
      <w:r>
        <w:t>There are no Specialty Items in this Project.</w:t>
      </w:r>
    </w:p>
    <w:p w14:paraId="4EA5D3FF" w14:textId="77777777" w:rsidR="00904C7E" w:rsidRDefault="00904C7E">
      <w:pPr>
        <w:pStyle w:val="HiddenTextSpec"/>
      </w:pPr>
    </w:p>
    <w:p w14:paraId="547C8078" w14:textId="722D4B12" w:rsidR="00FF2E31" w:rsidRDefault="00FF2E31">
      <w:pPr>
        <w:pStyle w:val="HiddenTextSpec"/>
      </w:pPr>
      <w:r>
        <w:t>*****</w:t>
      </w:r>
      <w:r w:rsidRPr="00E71484">
        <w:rPr>
          <w:b/>
        </w:rPr>
        <w:t>OR</w:t>
      </w:r>
      <w:r>
        <w:t>*****</w:t>
      </w:r>
    </w:p>
    <w:p w14:paraId="185CA7F4" w14:textId="77777777" w:rsidR="00904C7E" w:rsidRDefault="00904C7E">
      <w:pPr>
        <w:pStyle w:val="HiddenTextSpec"/>
      </w:pPr>
    </w:p>
    <w:p w14:paraId="47594E2A" w14:textId="77777777" w:rsidR="00FF2E31" w:rsidRDefault="00FF2E31" w:rsidP="00904C7E">
      <w:pPr>
        <w:pStyle w:val="List1indent"/>
      </w:pPr>
      <w:r>
        <w:t>Specialty Items are as listed below:</w:t>
      </w:r>
    </w:p>
    <w:p w14:paraId="4818818A" w14:textId="77777777" w:rsidR="00FF2E31" w:rsidRDefault="00B605C6" w:rsidP="00B605C6">
      <w:pPr>
        <w:pStyle w:val="HiddenTextSpec"/>
        <w:tabs>
          <w:tab w:val="left" w:pos="2880"/>
        </w:tabs>
      </w:pPr>
      <w:r>
        <w:t>3</w:t>
      </w:r>
      <w:r w:rsidR="00FF2E31">
        <w:t>************************************************</w:t>
      </w:r>
      <w:r>
        <w:t>3</w:t>
      </w:r>
    </w:p>
    <w:p w14:paraId="6F2E74A1" w14:textId="68AD3834" w:rsidR="00FF2E31" w:rsidRDefault="00FF2E31">
      <w:pPr>
        <w:pStyle w:val="HiddenTextSpec"/>
      </w:pPr>
    </w:p>
    <w:p w14:paraId="643D3B19" w14:textId="77777777" w:rsidR="00FF2E31" w:rsidRDefault="00FF2E31" w:rsidP="00904C7E">
      <w:pPr>
        <w:pStyle w:val="List1indent"/>
      </w:pPr>
      <w:r>
        <w:t>Drilling and blasting.</w:t>
      </w:r>
    </w:p>
    <w:p w14:paraId="1C111C9B" w14:textId="77777777" w:rsidR="00B605C6" w:rsidRDefault="00B605C6" w:rsidP="00B605C6">
      <w:pPr>
        <w:pStyle w:val="HiddenTextSpec"/>
        <w:tabs>
          <w:tab w:val="left" w:pos="2880"/>
        </w:tabs>
      </w:pPr>
      <w:r>
        <w:t>3************************************************3</w:t>
      </w:r>
    </w:p>
    <w:p w14:paraId="578316B6" w14:textId="77777777" w:rsidR="00B605C6" w:rsidRDefault="00B605C6">
      <w:pPr>
        <w:pStyle w:val="HiddenTextSpec"/>
      </w:pPr>
    </w:p>
    <w:p w14:paraId="5B0B2AFE" w14:textId="77777777" w:rsidR="00B605C6" w:rsidRDefault="00B605C6" w:rsidP="00B605C6">
      <w:pPr>
        <w:pStyle w:val="HiddenTextSpec"/>
        <w:tabs>
          <w:tab w:val="left" w:pos="2880"/>
        </w:tabs>
      </w:pPr>
      <w:r>
        <w:t>3************************************************3</w:t>
      </w:r>
    </w:p>
    <w:p w14:paraId="567D3B2C" w14:textId="77777777" w:rsidR="00FF2E31" w:rsidRDefault="00FF2E31">
      <w:pPr>
        <w:pStyle w:val="HiddenTextSpec"/>
      </w:pPr>
      <w:r>
        <w:t>Select appropriate item(s).</w:t>
      </w:r>
    </w:p>
    <w:p w14:paraId="1D53EC37" w14:textId="77777777" w:rsidR="00FF2E31" w:rsidRDefault="00FF2E31">
      <w:pPr>
        <w:pStyle w:val="HiddenTextSpec"/>
      </w:pPr>
    </w:p>
    <w:p w14:paraId="1FE7B8ED" w14:textId="77777777" w:rsidR="00FF2E31" w:rsidRDefault="00FF2E31" w:rsidP="00904C7E">
      <w:pPr>
        <w:pStyle w:val="List1indent"/>
      </w:pPr>
      <w:r>
        <w:t>Above ground highway lighting items.</w:t>
      </w:r>
    </w:p>
    <w:p w14:paraId="17AE168B" w14:textId="77777777" w:rsidR="00FF2E31" w:rsidRDefault="00FF2E31">
      <w:pPr>
        <w:pStyle w:val="HiddenTextSpec"/>
      </w:pPr>
      <w:r>
        <w:t>*****</w:t>
      </w:r>
      <w:r w:rsidR="00DD068F" w:rsidRPr="00E71484">
        <w:rPr>
          <w:b/>
        </w:rPr>
        <w:t>AND/</w:t>
      </w:r>
      <w:r w:rsidRPr="00E71484">
        <w:rPr>
          <w:b/>
        </w:rPr>
        <w:t>OR</w:t>
      </w:r>
      <w:r>
        <w:t>*****</w:t>
      </w:r>
    </w:p>
    <w:p w14:paraId="0CA3A00D" w14:textId="77777777" w:rsidR="00FF2E31" w:rsidRDefault="00FF2E31" w:rsidP="00904C7E">
      <w:pPr>
        <w:pStyle w:val="List1indent"/>
      </w:pPr>
      <w:r>
        <w:lastRenderedPageBreak/>
        <w:t>Above ground sign lighting items.</w:t>
      </w:r>
    </w:p>
    <w:p w14:paraId="7C3FC61F" w14:textId="53AF56BB" w:rsidR="00FF2E31" w:rsidRDefault="00FF2E31">
      <w:pPr>
        <w:pStyle w:val="HiddenTextSpec"/>
      </w:pPr>
      <w:r>
        <w:t>*****</w:t>
      </w:r>
      <w:r w:rsidR="00DD068F" w:rsidRPr="00E71484">
        <w:rPr>
          <w:b/>
        </w:rPr>
        <w:t>AND/O</w:t>
      </w:r>
      <w:r w:rsidR="00614EE6">
        <w:rPr>
          <w:b/>
        </w:rPr>
        <w:t>R</w:t>
      </w:r>
      <w:r>
        <w:t>*****</w:t>
      </w:r>
    </w:p>
    <w:p w14:paraId="35A08454" w14:textId="77777777" w:rsidR="00FF2E31" w:rsidRDefault="00FF2E31" w:rsidP="00904C7E">
      <w:pPr>
        <w:pStyle w:val="List1indent"/>
      </w:pPr>
      <w:r>
        <w:t>Above and below bridge deck lighting items.</w:t>
      </w:r>
    </w:p>
    <w:p w14:paraId="6A016819" w14:textId="02AEDCCC" w:rsidR="00FF2E31" w:rsidRDefault="00FF2E31">
      <w:pPr>
        <w:pStyle w:val="HiddenTextSpec"/>
      </w:pPr>
      <w:r>
        <w:t>*****</w:t>
      </w:r>
      <w:r w:rsidR="00DD068F" w:rsidRPr="00E71484">
        <w:rPr>
          <w:b/>
        </w:rPr>
        <w:t>AND/OR</w:t>
      </w:r>
      <w:r>
        <w:t>*****</w:t>
      </w:r>
    </w:p>
    <w:p w14:paraId="53038243" w14:textId="77777777" w:rsidR="00FF2E31" w:rsidRDefault="00FF2E31" w:rsidP="00904C7E">
      <w:pPr>
        <w:pStyle w:val="List1indent"/>
      </w:pPr>
      <w:r>
        <w:t>Electrical wire items.</w:t>
      </w:r>
    </w:p>
    <w:p w14:paraId="48A935DB" w14:textId="77777777" w:rsidR="00B605C6" w:rsidRDefault="00B605C6" w:rsidP="00B605C6">
      <w:pPr>
        <w:pStyle w:val="HiddenTextSpec"/>
        <w:tabs>
          <w:tab w:val="left" w:pos="2880"/>
        </w:tabs>
      </w:pPr>
      <w:r>
        <w:t>3************************************************3</w:t>
      </w:r>
    </w:p>
    <w:p w14:paraId="1E83F385" w14:textId="77777777" w:rsidR="00B605C6" w:rsidRDefault="00B605C6" w:rsidP="00B605C6">
      <w:pPr>
        <w:pStyle w:val="HiddenTextSpec"/>
        <w:tabs>
          <w:tab w:val="left" w:pos="2880"/>
        </w:tabs>
      </w:pPr>
    </w:p>
    <w:p w14:paraId="4721EA71" w14:textId="77777777" w:rsidR="00B605C6" w:rsidRDefault="00B605C6" w:rsidP="00B605C6">
      <w:pPr>
        <w:pStyle w:val="HiddenTextSpec"/>
        <w:tabs>
          <w:tab w:val="left" w:pos="2880"/>
        </w:tabs>
      </w:pPr>
      <w:r>
        <w:t>3************************************************3</w:t>
      </w:r>
    </w:p>
    <w:p w14:paraId="58D44CDB" w14:textId="77777777" w:rsidR="00B74437" w:rsidRPr="003D7E09" w:rsidRDefault="00B74437" w:rsidP="003D7E09">
      <w:pPr>
        <w:pStyle w:val="HiddenTextSpec"/>
      </w:pPr>
    </w:p>
    <w:p w14:paraId="63954419" w14:textId="77777777" w:rsidR="00B74437" w:rsidRDefault="00B74437" w:rsidP="00904C7E">
      <w:pPr>
        <w:pStyle w:val="List1indent"/>
      </w:pPr>
      <w:r>
        <w:t>ITS items, except for foundations, standards, and junction boxes.</w:t>
      </w:r>
    </w:p>
    <w:p w14:paraId="70626B6A" w14:textId="77777777" w:rsidR="00B605C6" w:rsidRDefault="00B605C6" w:rsidP="00B605C6">
      <w:pPr>
        <w:pStyle w:val="HiddenTextSpec"/>
        <w:tabs>
          <w:tab w:val="left" w:pos="2880"/>
        </w:tabs>
      </w:pPr>
      <w:r>
        <w:t>3************************************************3</w:t>
      </w:r>
    </w:p>
    <w:p w14:paraId="0ABFB6C6" w14:textId="77777777" w:rsidR="00B74437" w:rsidRDefault="00B74437">
      <w:pPr>
        <w:pStyle w:val="HiddenTextSpec"/>
      </w:pPr>
    </w:p>
    <w:p w14:paraId="77D387BE" w14:textId="77777777" w:rsidR="00B605C6" w:rsidRDefault="00B605C6" w:rsidP="00B605C6">
      <w:pPr>
        <w:pStyle w:val="HiddenTextSpec"/>
        <w:tabs>
          <w:tab w:val="left" w:pos="2880"/>
        </w:tabs>
      </w:pPr>
      <w:r>
        <w:t>3************************************************3</w:t>
      </w:r>
    </w:p>
    <w:p w14:paraId="090B7E9C" w14:textId="77777777" w:rsidR="00FF2E31" w:rsidRDefault="00FF2E31">
      <w:pPr>
        <w:pStyle w:val="HiddenTextSpec"/>
      </w:pPr>
      <w:r>
        <w:t>list additional “specialty items”</w:t>
      </w:r>
    </w:p>
    <w:p w14:paraId="6B232A9C" w14:textId="77777777" w:rsidR="00B605C6" w:rsidRDefault="00B605C6" w:rsidP="00B605C6">
      <w:pPr>
        <w:pStyle w:val="HiddenTextSpec"/>
        <w:tabs>
          <w:tab w:val="left" w:pos="2880"/>
        </w:tabs>
      </w:pPr>
      <w:r>
        <w:t>3************************************************3</w:t>
      </w:r>
    </w:p>
    <w:p w14:paraId="3F26A187" w14:textId="77777777" w:rsidR="00B605C6" w:rsidRPr="00B15231" w:rsidRDefault="00B605C6" w:rsidP="00B605C6">
      <w:pPr>
        <w:pStyle w:val="HiddenTextSpec"/>
        <w:tabs>
          <w:tab w:val="left" w:pos="1440"/>
          <w:tab w:val="left" w:pos="2700"/>
        </w:tabs>
      </w:pPr>
      <w:r>
        <w:t>2</w:t>
      </w:r>
      <w:r w:rsidRPr="00B15231">
        <w:t>***********</w:t>
      </w:r>
      <w:r>
        <w:t>*********</w:t>
      </w:r>
      <w:r w:rsidRPr="00B15231">
        <w:t>*****</w:t>
      </w:r>
      <w:r>
        <w:t>***********************************</w:t>
      </w:r>
      <w:r w:rsidRPr="00B15231">
        <w:t>**************************</w:t>
      </w:r>
      <w:r>
        <w:t>2</w:t>
      </w:r>
    </w:p>
    <w:p w14:paraId="480F7F73" w14:textId="77777777" w:rsidR="00061D9E" w:rsidRDefault="00061D9E" w:rsidP="00061D9E">
      <w:pPr>
        <w:pStyle w:val="HiddenTextSpec"/>
      </w:pPr>
      <w:r>
        <w:t>1**************************************************************************************************************************1</w:t>
      </w:r>
    </w:p>
    <w:p w14:paraId="1EC92CE1" w14:textId="77777777" w:rsidR="006A0355" w:rsidRDefault="006A0355" w:rsidP="006A0355">
      <w:pPr>
        <w:pStyle w:val="HiddenTextSpec"/>
      </w:pPr>
      <w:bookmarkStart w:id="218" w:name="_Toc171911045"/>
      <w:bookmarkStart w:id="219" w:name="_Toc175377569"/>
      <w:bookmarkStart w:id="220" w:name="_Toc175470466"/>
      <w:bookmarkStart w:id="221" w:name="_Toc176676022"/>
    </w:p>
    <w:p w14:paraId="44CE3359" w14:textId="6DEA7F0F" w:rsidR="006A0355" w:rsidRPr="00291F41" w:rsidRDefault="00291F41" w:rsidP="00291F41">
      <w:pPr>
        <w:pStyle w:val="11paragraph"/>
        <w:rPr>
          <w:b/>
          <w:bCs/>
        </w:rPr>
      </w:pPr>
      <w:r>
        <w:rPr>
          <w:b/>
          <w:bCs/>
        </w:rPr>
        <w:t>2.</w:t>
      </w:r>
      <w:r>
        <w:rPr>
          <w:b/>
          <w:bCs/>
        </w:rPr>
        <w:tab/>
      </w:r>
      <w:r w:rsidR="006A0355" w:rsidRPr="00291F41">
        <w:rPr>
          <w:b/>
          <w:bCs/>
        </w:rPr>
        <w:t>Limits and Restrictions.</w:t>
      </w:r>
    </w:p>
    <w:p w14:paraId="5CEC2D5B" w14:textId="0437B4AC" w:rsidR="006A0355" w:rsidRDefault="006A0355" w:rsidP="006A0355">
      <w:pPr>
        <w:pStyle w:val="HiddenTextSpec"/>
      </w:pPr>
      <w:r>
        <w:t>1**************************************************************************************************************************1</w:t>
      </w:r>
    </w:p>
    <w:p w14:paraId="5343C684" w14:textId="31F5C734" w:rsidR="00E1452E" w:rsidRPr="00E1452E" w:rsidRDefault="00E1452E" w:rsidP="00E1452E">
      <w:pPr>
        <w:pStyle w:val="HiddenTextSpec"/>
      </w:pPr>
      <w:r w:rsidRPr="00E1452E">
        <w:t xml:space="preserve">dated </w:t>
      </w:r>
      <w:r>
        <w:t>Apr</w:t>
      </w:r>
      <w:r w:rsidRPr="00E1452E">
        <w:t xml:space="preserve"> </w:t>
      </w:r>
      <w:r>
        <w:t>21</w:t>
      </w:r>
      <w:r w:rsidRPr="00E1452E">
        <w:t>, 202</w:t>
      </w:r>
      <w:r>
        <w:t>2</w:t>
      </w:r>
    </w:p>
    <w:p w14:paraId="720C285C" w14:textId="552EFD5C" w:rsidR="00E1452E" w:rsidRDefault="00E1452E" w:rsidP="00E1452E">
      <w:pPr>
        <w:pStyle w:val="Instruction"/>
      </w:pPr>
      <w:r>
        <w:t>Part C is changed to:</w:t>
      </w:r>
    </w:p>
    <w:p w14:paraId="687B6A5D" w14:textId="7140E246" w:rsidR="006A0355" w:rsidRPr="00BA73A9" w:rsidRDefault="006A0355" w:rsidP="006A0355">
      <w:pPr>
        <w:pStyle w:val="List1indent"/>
      </w:pPr>
      <w:r>
        <w:t>c</w:t>
      </w:r>
      <w:r w:rsidRPr="00B97E4C">
        <w:t>.</w:t>
      </w:r>
      <w:r w:rsidRPr="00B97E4C">
        <w:tab/>
      </w:r>
      <w:r w:rsidRPr="00BA73A9">
        <w:t>The Contractor is barred from subcontracting to firms and individuals suspended or debarred by the Department or included in the State of New Jersey Consolidated Debarment Report maintained by the Department of the Treasury, Division of Building and Construction, Bureau of Contractor Prequalification.  The Contractor must certify that neither the individual, partnership, corporation, joint venture, or limited liability corporation applying to do subcontract work nor any of its corporate officers, stockholders, partners, or members are collectively or individually suspended, debarred, proposed for debarment, disqualified, declared ineligible, or voluntarily excluded from doing business by this or any other State or sub-division thereof or listed in the Federal Government’s System for Award Management (SAM), located at</w:t>
      </w:r>
      <w:r w:rsidRPr="00D000B8">
        <w:t>:</w:t>
      </w:r>
      <w:r w:rsidR="00D000B8" w:rsidRPr="00D000B8">
        <w:t xml:space="preserve"> </w:t>
      </w:r>
      <w:hyperlink r:id="rId30" w:history="1">
        <w:r w:rsidR="00D000B8" w:rsidRPr="002E04F2">
          <w:rPr>
            <w:rStyle w:val="Hyperlink"/>
          </w:rPr>
          <w:t>https://sam.gov/content/exclusions</w:t>
        </w:r>
      </w:hyperlink>
      <w:r w:rsidRPr="00363C90">
        <w:t>.</w:t>
      </w:r>
    </w:p>
    <w:p w14:paraId="4A0A6910" w14:textId="77777777" w:rsidR="006A0355" w:rsidRDefault="006A0355" w:rsidP="006A0355">
      <w:pPr>
        <w:pStyle w:val="HiddenTextSpec"/>
      </w:pPr>
      <w:r>
        <w:t>1**************************************************************************************************************************1</w:t>
      </w:r>
    </w:p>
    <w:p w14:paraId="5F1EB28A" w14:textId="77777777" w:rsidR="008E67CF" w:rsidRDefault="008E67CF" w:rsidP="006A0355">
      <w:pPr>
        <w:pStyle w:val="HiddenTextSpec"/>
      </w:pPr>
    </w:p>
    <w:p w14:paraId="5FB64436" w14:textId="41088D42" w:rsidR="008E67CF" w:rsidRDefault="008E67CF" w:rsidP="008E67CF">
      <w:pPr>
        <w:pStyle w:val="00000Subsection"/>
      </w:pPr>
      <w:r w:rsidRPr="008876AF">
        <w:t xml:space="preserve">108.02 </w:t>
      </w:r>
      <w:r>
        <w:t>Commencement of Work</w:t>
      </w:r>
    </w:p>
    <w:p w14:paraId="0754184E" w14:textId="37AA2B0F" w:rsidR="007A6E2F" w:rsidRPr="00B742C5" w:rsidRDefault="00FB0883" w:rsidP="008E67CF">
      <w:pPr>
        <w:pStyle w:val="HiddenTextSpec"/>
        <w:rPr>
          <w:caps w:val="0"/>
        </w:rPr>
      </w:pPr>
      <w:r>
        <w:rPr>
          <w:caps w:val="0"/>
        </w:rPr>
        <w:t>1</w:t>
      </w:r>
      <w:r w:rsidR="008E67CF" w:rsidRPr="00B742C5">
        <w:rPr>
          <w:caps w:val="0"/>
        </w:rPr>
        <w:t>**************************************************************************************************************************</w:t>
      </w:r>
    </w:p>
    <w:p w14:paraId="60597A2E" w14:textId="77777777" w:rsidR="00CD64F6" w:rsidRPr="00A82E1E" w:rsidRDefault="00CD64F6" w:rsidP="008E67CF">
      <w:pPr>
        <w:pStyle w:val="HiddenTextSpec"/>
      </w:pPr>
      <w:r w:rsidRPr="00A82E1E">
        <w:t>for local aid projects the following is added:</w:t>
      </w:r>
    </w:p>
    <w:p w14:paraId="089A569F" w14:textId="77777777" w:rsidR="00CD64F6" w:rsidRPr="00B742C5" w:rsidRDefault="00CD64F6" w:rsidP="008E67CF">
      <w:pPr>
        <w:pStyle w:val="HiddenTextSpec"/>
        <w:rPr>
          <w:caps w:val="0"/>
        </w:rPr>
      </w:pPr>
    </w:p>
    <w:p w14:paraId="07F051CA" w14:textId="5836EF4B" w:rsidR="003070CE" w:rsidRPr="00F339AF" w:rsidRDefault="003A4DA5" w:rsidP="00B742C5">
      <w:pPr>
        <w:pStyle w:val="HiddenTextSpec"/>
        <w:jc w:val="left"/>
        <w:rPr>
          <w:rFonts w:ascii="Times New Roman" w:hAnsi="Times New Roman"/>
          <w:caps w:val="0"/>
          <w:vanish w:val="0"/>
          <w:color w:val="auto"/>
        </w:rPr>
      </w:pPr>
      <w:r w:rsidRPr="00F339AF">
        <w:rPr>
          <w:rFonts w:ascii="Times New Roman" w:hAnsi="Times New Roman"/>
          <w:caps w:val="0"/>
          <w:vanish w:val="0"/>
          <w:color w:val="auto"/>
        </w:rPr>
        <w:t>W</w:t>
      </w:r>
      <w:r w:rsidR="00CD64F6" w:rsidRPr="00F339AF">
        <w:rPr>
          <w:rFonts w:ascii="Times New Roman" w:hAnsi="Times New Roman"/>
          <w:caps w:val="0"/>
          <w:vanish w:val="0"/>
          <w:color w:val="auto"/>
        </w:rPr>
        <w:t xml:space="preserve">ork shall </w:t>
      </w:r>
      <w:r w:rsidRPr="00F339AF">
        <w:rPr>
          <w:rFonts w:ascii="Times New Roman" w:hAnsi="Times New Roman"/>
          <w:caps w:val="0"/>
          <w:vanish w:val="0"/>
          <w:color w:val="auto"/>
        </w:rPr>
        <w:t xml:space="preserve">not </w:t>
      </w:r>
      <w:r w:rsidR="00CD64F6" w:rsidRPr="00F339AF">
        <w:rPr>
          <w:rFonts w:ascii="Times New Roman" w:hAnsi="Times New Roman"/>
          <w:caps w:val="0"/>
          <w:vanish w:val="0"/>
          <w:color w:val="auto"/>
        </w:rPr>
        <w:t xml:space="preserve">begin </w:t>
      </w:r>
      <w:r w:rsidR="003070CE" w:rsidRPr="00F339AF">
        <w:rPr>
          <w:rFonts w:ascii="Times New Roman" w:hAnsi="Times New Roman"/>
          <w:caps w:val="0"/>
          <w:vanish w:val="0"/>
          <w:color w:val="auto"/>
        </w:rPr>
        <w:t xml:space="preserve">before the agreement between the </w:t>
      </w:r>
      <w:proofErr w:type="gramStart"/>
      <w:r w:rsidRPr="00F339AF">
        <w:rPr>
          <w:rFonts w:ascii="Times New Roman" w:hAnsi="Times New Roman"/>
          <w:caps w:val="0"/>
          <w:vanish w:val="0"/>
          <w:color w:val="auto"/>
        </w:rPr>
        <w:t>NJDOT</w:t>
      </w:r>
      <w:proofErr w:type="gramEnd"/>
      <w:r w:rsidR="003070CE" w:rsidRPr="00F339AF">
        <w:rPr>
          <w:rFonts w:ascii="Times New Roman" w:hAnsi="Times New Roman"/>
          <w:caps w:val="0"/>
          <w:vanish w:val="0"/>
          <w:color w:val="auto"/>
        </w:rPr>
        <w:t xml:space="preserve"> and the </w:t>
      </w:r>
      <w:r w:rsidRPr="00F339AF">
        <w:rPr>
          <w:rFonts w:ascii="Times New Roman" w:hAnsi="Times New Roman"/>
          <w:caps w:val="0"/>
          <w:vanish w:val="0"/>
          <w:color w:val="auto"/>
        </w:rPr>
        <w:t>LPA</w:t>
      </w:r>
      <w:r w:rsidR="003070CE" w:rsidRPr="00F339AF">
        <w:rPr>
          <w:rFonts w:ascii="Times New Roman" w:hAnsi="Times New Roman"/>
          <w:caps w:val="0"/>
          <w:vanish w:val="0"/>
          <w:color w:val="auto"/>
        </w:rPr>
        <w:t xml:space="preserve"> has been fully executed and the contractor has received written Notice to Proceed.</w:t>
      </w:r>
    </w:p>
    <w:p w14:paraId="39127FF3" w14:textId="77777777" w:rsidR="00843412" w:rsidRDefault="00843412" w:rsidP="008E67CF">
      <w:pPr>
        <w:pStyle w:val="HiddenTextSpec"/>
        <w:rPr>
          <w:vanish w:val="0"/>
        </w:rPr>
      </w:pPr>
    </w:p>
    <w:p w14:paraId="3B187335" w14:textId="77777777" w:rsidR="004103AD" w:rsidRDefault="004103AD" w:rsidP="008E67CF">
      <w:pPr>
        <w:pStyle w:val="HiddenTextSpec"/>
      </w:pPr>
    </w:p>
    <w:p w14:paraId="705F99D1" w14:textId="040EB6C2" w:rsidR="008E67CF" w:rsidRDefault="00843412" w:rsidP="008E67CF">
      <w:pPr>
        <w:pStyle w:val="HiddenTextSpec"/>
      </w:pPr>
      <w:r>
        <w:t>the</w:t>
      </w:r>
      <w:r w:rsidR="00965623">
        <w:t xml:space="preserve"> </w:t>
      </w:r>
      <w:r w:rsidR="00153096">
        <w:t>first and second paragraphs are deleted and replaced with the requirements of the lpa.</w:t>
      </w:r>
    </w:p>
    <w:p w14:paraId="7CADC392" w14:textId="77777777" w:rsidR="00153096" w:rsidRDefault="00153096" w:rsidP="008E67CF">
      <w:pPr>
        <w:pStyle w:val="HiddenTextSpec"/>
      </w:pPr>
    </w:p>
    <w:p w14:paraId="5E3E84FD" w14:textId="058F35A9" w:rsidR="00153096" w:rsidRDefault="006C3201" w:rsidP="008E67CF">
      <w:pPr>
        <w:pStyle w:val="HiddenTextSpec"/>
      </w:pPr>
      <w:r>
        <w:t>the fifth paragraph is deleted and replaced with the requirments of the lpa.</w:t>
      </w:r>
    </w:p>
    <w:p w14:paraId="025156F3" w14:textId="77777777" w:rsidR="006C3201" w:rsidRDefault="006C3201" w:rsidP="008E67CF">
      <w:pPr>
        <w:pStyle w:val="HiddenTextSpec"/>
      </w:pPr>
    </w:p>
    <w:p w14:paraId="19206C92" w14:textId="77777777" w:rsidR="00BF47C1" w:rsidRDefault="00BF47C1" w:rsidP="00BF47C1">
      <w:pPr>
        <w:jc w:val="center"/>
        <w:rPr>
          <w:rFonts w:ascii="Arial" w:hAnsi="Arial"/>
          <w:caps/>
          <w:vanish/>
          <w:color w:val="FF0000"/>
        </w:rPr>
      </w:pPr>
      <w:r w:rsidRPr="00BA0D23">
        <w:rPr>
          <w:rFonts w:ascii="Arial" w:hAnsi="Arial"/>
          <w:caps/>
          <w:vanish/>
          <w:color w:val="FF0000"/>
        </w:rPr>
        <w:t>BDC</w:t>
      </w:r>
      <w:r>
        <w:rPr>
          <w:rFonts w:ascii="Arial" w:hAnsi="Arial"/>
          <w:caps/>
          <w:vanish/>
          <w:color w:val="FF0000"/>
        </w:rPr>
        <w:t>23</w:t>
      </w:r>
      <w:r w:rsidRPr="00BA0D23">
        <w:rPr>
          <w:rFonts w:ascii="Arial" w:hAnsi="Arial"/>
          <w:caps/>
          <w:vanish/>
          <w:color w:val="FF0000"/>
        </w:rPr>
        <w:t>S-</w:t>
      </w:r>
      <w:r>
        <w:rPr>
          <w:rFonts w:ascii="Arial" w:hAnsi="Arial"/>
          <w:caps/>
          <w:vanish/>
          <w:color w:val="FF0000"/>
        </w:rPr>
        <w:t>11</w:t>
      </w:r>
      <w:r w:rsidRPr="00BA0D23">
        <w:rPr>
          <w:rFonts w:ascii="Arial" w:hAnsi="Arial"/>
          <w:caps/>
          <w:vanish/>
          <w:color w:val="FF0000"/>
        </w:rPr>
        <w:t xml:space="preserve"> dated </w:t>
      </w:r>
      <w:r>
        <w:rPr>
          <w:rFonts w:ascii="Arial" w:hAnsi="Arial"/>
          <w:caps/>
          <w:vanish/>
          <w:color w:val="FF0000"/>
        </w:rPr>
        <w:t>aug</w:t>
      </w:r>
      <w:r w:rsidRPr="00BA0D23">
        <w:rPr>
          <w:rFonts w:ascii="Arial" w:hAnsi="Arial"/>
          <w:caps/>
          <w:vanish/>
          <w:color w:val="FF0000"/>
        </w:rPr>
        <w:t xml:space="preserve"> </w:t>
      </w:r>
      <w:r>
        <w:rPr>
          <w:rFonts w:ascii="Arial" w:hAnsi="Arial"/>
          <w:caps/>
          <w:vanish/>
          <w:color w:val="FF0000"/>
        </w:rPr>
        <w:t>17</w:t>
      </w:r>
      <w:r w:rsidRPr="00BA0D23">
        <w:rPr>
          <w:rFonts w:ascii="Arial" w:hAnsi="Arial"/>
          <w:caps/>
          <w:vanish/>
          <w:color w:val="FF0000"/>
        </w:rPr>
        <w:t>, 20</w:t>
      </w:r>
      <w:r>
        <w:rPr>
          <w:rFonts w:ascii="Arial" w:hAnsi="Arial"/>
          <w:caps/>
          <w:vanish/>
          <w:color w:val="FF0000"/>
        </w:rPr>
        <w:t>23</w:t>
      </w:r>
    </w:p>
    <w:p w14:paraId="0BF1E593" w14:textId="77777777" w:rsidR="00BF47C1" w:rsidRDefault="00BF47C1" w:rsidP="00BF47C1">
      <w:pPr>
        <w:jc w:val="center"/>
        <w:rPr>
          <w:rFonts w:ascii="Arial" w:hAnsi="Arial"/>
          <w:caps/>
          <w:vanish/>
          <w:color w:val="FF0000"/>
        </w:rPr>
      </w:pPr>
    </w:p>
    <w:p w14:paraId="5A00E548" w14:textId="77777777" w:rsidR="00BF47C1" w:rsidRPr="008876AF" w:rsidRDefault="00BF47C1" w:rsidP="00BF47C1">
      <w:pPr>
        <w:pStyle w:val="Instruction"/>
      </w:pPr>
      <w:r w:rsidRPr="008876AF">
        <w:t>THE THIRD PARAGRAPH IS CHANGED TO:</w:t>
      </w:r>
    </w:p>
    <w:p w14:paraId="6F68F3CA" w14:textId="77777777" w:rsidR="00BF47C1" w:rsidRDefault="00BF47C1" w:rsidP="00BF47C1">
      <w:pPr>
        <w:pStyle w:val="Paragraph"/>
      </w:pPr>
      <w:r w:rsidRPr="008876AF">
        <w:t xml:space="preserve">Do not perform construction layout and FIELD OFFICE TYPE ___ SET UP until the Department has approved the insurance certificates and the safety program. </w:t>
      </w:r>
      <w:r>
        <w:t xml:space="preserve"> </w:t>
      </w:r>
      <w:r w:rsidRPr="008876AF">
        <w:t>Do not begin other construction operations until after the following actions:</w:t>
      </w:r>
    </w:p>
    <w:p w14:paraId="285D7728" w14:textId="77777777" w:rsidR="00BF47C1" w:rsidRDefault="00BF47C1" w:rsidP="00BF47C1">
      <w:pPr>
        <w:pStyle w:val="List0indent"/>
      </w:pPr>
      <w:r w:rsidRPr="00B97E4C">
        <w:lastRenderedPageBreak/>
        <w:t>1.</w:t>
      </w:r>
      <w:r w:rsidRPr="00B97E4C">
        <w:tab/>
        <w:t>A preconstruction conference with the Department has been held.</w:t>
      </w:r>
    </w:p>
    <w:p w14:paraId="24B10D3A" w14:textId="77777777" w:rsidR="00BF47C1" w:rsidRPr="00B15231" w:rsidRDefault="00BF47C1" w:rsidP="00BF47C1">
      <w:pPr>
        <w:pStyle w:val="HiddenTextSpec"/>
        <w:tabs>
          <w:tab w:val="left" w:pos="1440"/>
          <w:tab w:val="left" w:pos="2880"/>
        </w:tabs>
      </w:pPr>
      <w:r>
        <w:t>2</w:t>
      </w:r>
      <w:r w:rsidRPr="00B15231">
        <w:t>***********</w:t>
      </w:r>
      <w:r>
        <w:t>*********</w:t>
      </w:r>
      <w:r w:rsidRPr="00B15231">
        <w:t>*****</w:t>
      </w:r>
      <w:r>
        <w:t>***********************************</w:t>
      </w:r>
      <w:r w:rsidRPr="00B15231">
        <w:t>**************************</w:t>
      </w:r>
      <w:r>
        <w:t>2</w:t>
      </w:r>
    </w:p>
    <w:p w14:paraId="37553FCA" w14:textId="77777777" w:rsidR="00BF47C1" w:rsidRDefault="00BF47C1" w:rsidP="00BF47C1">
      <w:pPr>
        <w:pStyle w:val="HiddenTextSpec"/>
      </w:pPr>
      <w:r w:rsidRPr="00D75581">
        <w:t>BDC2</w:t>
      </w:r>
      <w:r>
        <w:t>5S-19 dated jan 8, 2026</w:t>
      </w:r>
    </w:p>
    <w:p w14:paraId="5C7CFA6E" w14:textId="77777777" w:rsidR="00BF47C1" w:rsidRDefault="00BF47C1" w:rsidP="00BF47C1">
      <w:pPr>
        <w:pStyle w:val="HiddenTextSpec"/>
      </w:pPr>
    </w:p>
    <w:p w14:paraId="41A023D4" w14:textId="77777777" w:rsidR="00BF47C1" w:rsidRPr="00590DA0" w:rsidRDefault="00BF47C1" w:rsidP="00BF47C1">
      <w:pPr>
        <w:pStyle w:val="Instruction"/>
      </w:pPr>
      <w:r>
        <w:t>Part 2 of the third paragraph is changed to:</w:t>
      </w:r>
    </w:p>
    <w:p w14:paraId="378B5C00" w14:textId="77777777" w:rsidR="00BF47C1" w:rsidRDefault="00BF47C1" w:rsidP="00BF47C1">
      <w:pPr>
        <w:pStyle w:val="List0indent"/>
      </w:pPr>
      <w:r w:rsidRPr="00B97E4C">
        <w:t>2.</w:t>
      </w:r>
      <w:r w:rsidRPr="00B97E4C">
        <w:tab/>
        <w:t xml:space="preserve">Approval of the progress schedule as specified in </w:t>
      </w:r>
      <w:r w:rsidRPr="00C703F6">
        <w:t>153.03</w:t>
      </w:r>
      <w:r w:rsidRPr="00B97E4C">
        <w:t>.</w:t>
      </w:r>
    </w:p>
    <w:p w14:paraId="7855399F" w14:textId="77777777" w:rsidR="00BF47C1" w:rsidRDefault="00BF47C1" w:rsidP="00BF47C1">
      <w:pPr>
        <w:pStyle w:val="List0indent"/>
      </w:pPr>
    </w:p>
    <w:p w14:paraId="78908FDB" w14:textId="77777777" w:rsidR="00BF47C1" w:rsidRPr="00B15231" w:rsidRDefault="00BF47C1" w:rsidP="00BF47C1">
      <w:pPr>
        <w:pStyle w:val="HiddenTextSpec"/>
        <w:tabs>
          <w:tab w:val="left" w:pos="1440"/>
          <w:tab w:val="left" w:pos="2880"/>
        </w:tabs>
      </w:pPr>
      <w:r>
        <w:t>2</w:t>
      </w:r>
      <w:r w:rsidRPr="00B15231">
        <w:t>***********</w:t>
      </w:r>
      <w:r>
        <w:t>*********</w:t>
      </w:r>
      <w:r w:rsidRPr="00B15231">
        <w:t>*****</w:t>
      </w:r>
      <w:r>
        <w:t>***********************************</w:t>
      </w:r>
      <w:r w:rsidRPr="00B15231">
        <w:t>**************************</w:t>
      </w:r>
      <w:r>
        <w:t>2</w:t>
      </w:r>
    </w:p>
    <w:p w14:paraId="5CEBB194" w14:textId="77777777" w:rsidR="00BF47C1" w:rsidRPr="00B97E4C" w:rsidRDefault="00BF47C1" w:rsidP="00BF47C1">
      <w:pPr>
        <w:pStyle w:val="List0indent"/>
      </w:pPr>
      <w:r w:rsidRPr="00B97E4C">
        <w:t>3.</w:t>
      </w:r>
      <w:r w:rsidRPr="00B97E4C">
        <w:tab/>
        <w:t>The field office has been established.</w:t>
      </w:r>
    </w:p>
    <w:p w14:paraId="59085FB1" w14:textId="77777777" w:rsidR="00BF47C1" w:rsidRPr="00B97E4C" w:rsidRDefault="00BF47C1" w:rsidP="00BF47C1">
      <w:pPr>
        <w:pStyle w:val="List0indent"/>
      </w:pPr>
      <w:r w:rsidRPr="00B97E4C">
        <w:t>4.</w:t>
      </w:r>
      <w:r w:rsidRPr="00B97E4C">
        <w:tab/>
        <w:t>The ROW limits, limits of construction, e</w:t>
      </w:r>
      <w:r>
        <w:t xml:space="preserve">nvironmentally restricted areas, and trees or other vegetation designated to be preserved </w:t>
      </w:r>
      <w:r w:rsidRPr="00B97E4C">
        <w:t>have been laid out.</w:t>
      </w:r>
    </w:p>
    <w:p w14:paraId="314BFCD7" w14:textId="77777777" w:rsidR="00BF47C1" w:rsidRDefault="00BF47C1" w:rsidP="00BF47C1">
      <w:pPr>
        <w:pStyle w:val="HiddenTextSpec"/>
      </w:pPr>
      <w:r>
        <w:t>1**************************************************************************************************************************1</w:t>
      </w:r>
    </w:p>
    <w:p w14:paraId="2FDEE48A" w14:textId="77777777" w:rsidR="00871C08" w:rsidRDefault="00871C08" w:rsidP="00871C08">
      <w:pPr>
        <w:pStyle w:val="HiddenTextSpec"/>
      </w:pPr>
      <w:r>
        <w:t>1**************************************************************************************************************************1</w:t>
      </w:r>
    </w:p>
    <w:p w14:paraId="14F25502" w14:textId="77777777" w:rsidR="00871C08" w:rsidRPr="00674CB0" w:rsidRDefault="00871C08" w:rsidP="00871C08">
      <w:pPr>
        <w:pStyle w:val="HiddenTextSpec"/>
        <w:tabs>
          <w:tab w:val="left" w:pos="1440"/>
          <w:tab w:val="left" w:pos="2700"/>
        </w:tabs>
        <w:rPr>
          <w:vanish w:val="0"/>
        </w:rPr>
      </w:pPr>
    </w:p>
    <w:p w14:paraId="2FB3DD28" w14:textId="77777777" w:rsidR="00871C08" w:rsidRDefault="00871C08" w:rsidP="00871C08">
      <w:pPr>
        <w:pStyle w:val="0000000Subpart"/>
      </w:pPr>
      <w:proofErr w:type="gramStart"/>
      <w:r w:rsidRPr="00674CB0">
        <w:t xml:space="preserve">108.05.02 </w:t>
      </w:r>
      <w:r>
        <w:t xml:space="preserve"> </w:t>
      </w:r>
      <w:r w:rsidRPr="00674CB0">
        <w:t>Safety</w:t>
      </w:r>
      <w:proofErr w:type="gramEnd"/>
      <w:r w:rsidRPr="00674CB0">
        <w:t xml:space="preserve"> Program</w:t>
      </w:r>
    </w:p>
    <w:p w14:paraId="2238208C" w14:textId="77777777" w:rsidR="00871C08" w:rsidRDefault="00871C08" w:rsidP="00871C08">
      <w:pPr>
        <w:pStyle w:val="HiddenTextSpec"/>
      </w:pPr>
      <w:r>
        <w:t>1**************************************************************************************************************************1</w:t>
      </w:r>
    </w:p>
    <w:p w14:paraId="5E456C9B" w14:textId="77777777" w:rsidR="00871C08" w:rsidRDefault="00871C08" w:rsidP="00871C08">
      <w:pPr>
        <w:pStyle w:val="HiddenTextSpec"/>
      </w:pPr>
      <w:r w:rsidRPr="00BA0D23">
        <w:t>BDC</w:t>
      </w:r>
      <w:r>
        <w:t>25</w:t>
      </w:r>
      <w:r w:rsidRPr="00BA0D23">
        <w:t>S-</w:t>
      </w:r>
      <w:r>
        <w:t>20</w:t>
      </w:r>
      <w:r w:rsidRPr="00BA0D23">
        <w:t xml:space="preserve"> dated </w:t>
      </w:r>
      <w:r>
        <w:t>FEB</w:t>
      </w:r>
      <w:r w:rsidRPr="00BA0D23">
        <w:t xml:space="preserve"> </w:t>
      </w:r>
      <w:r>
        <w:t>19</w:t>
      </w:r>
      <w:r w:rsidRPr="00BA0D23">
        <w:t>, 20</w:t>
      </w:r>
      <w:r>
        <w:t>26</w:t>
      </w:r>
    </w:p>
    <w:p w14:paraId="286456AB" w14:textId="77777777" w:rsidR="00871C08" w:rsidRPr="009C5B70" w:rsidRDefault="00871C08" w:rsidP="00871C08">
      <w:pPr>
        <w:pStyle w:val="Instruction"/>
      </w:pPr>
      <w:r w:rsidRPr="009C5B70">
        <w:t>PART 3 is changed to:</w:t>
      </w:r>
    </w:p>
    <w:p w14:paraId="2C5DA83A" w14:textId="77777777" w:rsidR="00871C08" w:rsidRPr="009C5B70" w:rsidRDefault="00871C08" w:rsidP="00871C08">
      <w:pPr>
        <w:pStyle w:val="11paragraph"/>
      </w:pPr>
      <w:r w:rsidRPr="009C5B70">
        <w:rPr>
          <w:b/>
          <w:bCs/>
        </w:rPr>
        <w:t>3.</w:t>
      </w:r>
      <w:r w:rsidRPr="009C5B70">
        <w:rPr>
          <w:b/>
          <w:bCs/>
        </w:rPr>
        <w:tab/>
      </w:r>
      <w:r w:rsidRPr="00FF1D22">
        <w:rPr>
          <w:b/>
        </w:rPr>
        <w:t>Elements</w:t>
      </w:r>
      <w:r w:rsidRPr="009C5B70">
        <w:rPr>
          <w:b/>
          <w:bCs/>
        </w:rPr>
        <w:t xml:space="preserve"> of the Program</w:t>
      </w:r>
      <w:r w:rsidRPr="009C5B70">
        <w:t>.  Include information and procedures for the following elements:</w:t>
      </w:r>
    </w:p>
    <w:p w14:paraId="200B8533" w14:textId="77777777" w:rsidR="00871C08" w:rsidRPr="008C2246" w:rsidRDefault="00871C08" w:rsidP="00871C08">
      <w:pPr>
        <w:pStyle w:val="a1paragraph"/>
        <w:rPr>
          <w:bCs/>
        </w:rPr>
      </w:pPr>
      <w:r w:rsidRPr="009C5B70">
        <w:rPr>
          <w:b/>
        </w:rPr>
        <w:t>a.</w:t>
      </w:r>
      <w:r w:rsidRPr="009C5B70">
        <w:rPr>
          <w:b/>
        </w:rPr>
        <w:tab/>
        <w:t>Chain of Command.</w:t>
      </w:r>
      <w:r w:rsidRPr="008C2246">
        <w:rPr>
          <w:b/>
        </w:rPr>
        <w:t xml:space="preserve"> </w:t>
      </w:r>
      <w:r w:rsidRPr="008C2246">
        <w:rPr>
          <w:bCs/>
        </w:rPr>
        <w:t xml:space="preserve"> Include the responsibilities of the management, supervisor, safety officer, and employees.</w:t>
      </w:r>
    </w:p>
    <w:p w14:paraId="7501BDFB" w14:textId="77777777" w:rsidR="00871C08" w:rsidRPr="008C2246" w:rsidRDefault="00871C08" w:rsidP="00871C08">
      <w:pPr>
        <w:pStyle w:val="a1paragraph"/>
        <w:rPr>
          <w:bCs/>
        </w:rPr>
      </w:pPr>
      <w:r w:rsidRPr="009C5B70">
        <w:rPr>
          <w:b/>
        </w:rPr>
        <w:t>b.</w:t>
      </w:r>
      <w:r w:rsidRPr="009C5B70">
        <w:rPr>
          <w:b/>
        </w:rPr>
        <w:tab/>
        <w:t>Traffic Control Coordinator.</w:t>
      </w:r>
      <w:r w:rsidRPr="008C2246">
        <w:rPr>
          <w:b/>
        </w:rPr>
        <w:t xml:space="preserve">  </w:t>
      </w:r>
      <w:r w:rsidRPr="008C2246">
        <w:rPr>
          <w:bCs/>
        </w:rPr>
        <w:t>Include the name and contact information.  Ensure that the traffic control coordinator meets the requirements specified in 159.03.01.</w:t>
      </w:r>
    </w:p>
    <w:p w14:paraId="5EE238D3" w14:textId="77777777" w:rsidR="00871C08" w:rsidRPr="008C2246" w:rsidRDefault="00871C08" w:rsidP="00871C08">
      <w:pPr>
        <w:pStyle w:val="a1paragraph"/>
        <w:rPr>
          <w:bCs/>
        </w:rPr>
      </w:pPr>
      <w:r w:rsidRPr="008C2246">
        <w:rPr>
          <w:b/>
        </w:rPr>
        <w:t>c.</w:t>
      </w:r>
      <w:r w:rsidRPr="008C2246">
        <w:rPr>
          <w:b/>
        </w:rPr>
        <w:tab/>
        <w:t xml:space="preserve">Environmental Manager.  </w:t>
      </w:r>
      <w:r w:rsidRPr="008C2246">
        <w:rPr>
          <w:bCs/>
        </w:rPr>
        <w:t xml:space="preserve">Include the name and contact information.  Ensure that the environmental manager meets the requirements specified </w:t>
      </w:r>
      <w:proofErr w:type="gramStart"/>
      <w:r w:rsidRPr="008C2246">
        <w:rPr>
          <w:bCs/>
        </w:rPr>
        <w:t>in</w:t>
      </w:r>
      <w:proofErr w:type="gramEnd"/>
      <w:r w:rsidRPr="008C2246">
        <w:rPr>
          <w:bCs/>
        </w:rPr>
        <w:t xml:space="preserve"> 158.03.01.</w:t>
      </w:r>
    </w:p>
    <w:p w14:paraId="27AACD32" w14:textId="77777777" w:rsidR="00871C08" w:rsidRPr="002F6447" w:rsidRDefault="00871C08" w:rsidP="00871C08">
      <w:pPr>
        <w:pStyle w:val="a1paragraph"/>
        <w:rPr>
          <w:bCs/>
        </w:rPr>
      </w:pPr>
      <w:r w:rsidRPr="008C2246">
        <w:rPr>
          <w:b/>
        </w:rPr>
        <w:t>d.</w:t>
      </w:r>
      <w:r w:rsidRPr="008C2246">
        <w:rPr>
          <w:b/>
        </w:rPr>
        <w:tab/>
        <w:t xml:space="preserve">Local Emergency Telephone Numbers.  </w:t>
      </w:r>
      <w:r w:rsidRPr="002F6447">
        <w:rPr>
          <w:bCs/>
        </w:rPr>
        <w:t xml:space="preserve">Include police, fire, medical, </w:t>
      </w:r>
      <w:proofErr w:type="gramStart"/>
      <w:r w:rsidRPr="002F6447">
        <w:rPr>
          <w:bCs/>
        </w:rPr>
        <w:t>and,</w:t>
      </w:r>
      <w:proofErr w:type="gramEnd"/>
      <w:r w:rsidRPr="002F6447">
        <w:rPr>
          <w:bCs/>
        </w:rPr>
        <w:t xml:space="preserve"> NJDEP hotline </w:t>
      </w:r>
      <w:r w:rsidRPr="002F6447">
        <w:rPr>
          <w:bCs/>
        </w:rPr>
        <w:br/>
        <w:t>1-877-WARN DEP (1-877-927-6337).</w:t>
      </w:r>
    </w:p>
    <w:p w14:paraId="5E8EC922" w14:textId="77777777" w:rsidR="00871C08" w:rsidRPr="002F6447" w:rsidRDefault="00871C08" w:rsidP="00871C08">
      <w:pPr>
        <w:pStyle w:val="a1paragraph"/>
        <w:rPr>
          <w:bCs/>
        </w:rPr>
      </w:pPr>
      <w:r w:rsidRPr="008C2246">
        <w:rPr>
          <w:b/>
        </w:rPr>
        <w:t>e.</w:t>
      </w:r>
      <w:r w:rsidRPr="008C2246">
        <w:rPr>
          <w:b/>
        </w:rPr>
        <w:tab/>
        <w:t xml:space="preserve">Procedures for Handling Emergencies.  </w:t>
      </w:r>
      <w:r w:rsidRPr="002F6447">
        <w:rPr>
          <w:bCs/>
        </w:rPr>
        <w:t>Provide guidelines for handling emergencies, including emergency action plans for accidents involving death or serious injury, property damage, fires, explosions, and severe weather.  Include the emergency contact information of the Contractor’s personnel responsible for handling emergencies.</w:t>
      </w:r>
    </w:p>
    <w:p w14:paraId="26C7129E" w14:textId="77777777" w:rsidR="00871C08" w:rsidRPr="002F6447" w:rsidRDefault="00871C08" w:rsidP="00871C08">
      <w:pPr>
        <w:pStyle w:val="a1paragraph"/>
        <w:rPr>
          <w:bCs/>
        </w:rPr>
      </w:pPr>
      <w:r w:rsidRPr="008C2246">
        <w:rPr>
          <w:b/>
        </w:rPr>
        <w:t>f.</w:t>
      </w:r>
      <w:r w:rsidRPr="008C2246">
        <w:rPr>
          <w:b/>
        </w:rPr>
        <w:tab/>
        <w:t xml:space="preserve">Training Topics.  </w:t>
      </w:r>
      <w:r w:rsidRPr="002F6447">
        <w:rPr>
          <w:bCs/>
        </w:rPr>
        <w:t>Include regulatory and jobsite toolbox meetings.  Include the documentation from the training and an attendance sheet for each.</w:t>
      </w:r>
    </w:p>
    <w:p w14:paraId="3E21F524" w14:textId="77777777" w:rsidR="00871C08" w:rsidRPr="002F6447" w:rsidRDefault="00871C08" w:rsidP="00871C08">
      <w:pPr>
        <w:pStyle w:val="a1paragraph"/>
        <w:rPr>
          <w:bCs/>
        </w:rPr>
      </w:pPr>
      <w:r w:rsidRPr="008C2246">
        <w:rPr>
          <w:b/>
        </w:rPr>
        <w:t>g.</w:t>
      </w:r>
      <w:r w:rsidRPr="008C2246">
        <w:rPr>
          <w:b/>
        </w:rPr>
        <w:tab/>
        <w:t xml:space="preserve">Contractor’s Safety Rules.  </w:t>
      </w:r>
      <w:r w:rsidRPr="002F6447">
        <w:rPr>
          <w:bCs/>
        </w:rPr>
        <w:t>Include housekeeping procedures and personal protective equipment requirements.</w:t>
      </w:r>
    </w:p>
    <w:p w14:paraId="37C63354" w14:textId="77777777" w:rsidR="00871C08" w:rsidRPr="002F6447" w:rsidRDefault="00871C08" w:rsidP="00871C08">
      <w:pPr>
        <w:pStyle w:val="a1paragraph"/>
        <w:rPr>
          <w:bCs/>
        </w:rPr>
      </w:pPr>
      <w:r w:rsidRPr="008C2246">
        <w:rPr>
          <w:b/>
        </w:rPr>
        <w:t>h.</w:t>
      </w:r>
      <w:r w:rsidRPr="008C2246">
        <w:rPr>
          <w:b/>
        </w:rPr>
        <w:tab/>
        <w:t xml:space="preserve">Employee Disciplinary Policy.  </w:t>
      </w:r>
      <w:r w:rsidRPr="002F6447">
        <w:rPr>
          <w:bCs/>
        </w:rPr>
        <w:t>Include the violation forms.</w:t>
      </w:r>
    </w:p>
    <w:p w14:paraId="49AC01C5" w14:textId="77777777" w:rsidR="00871C08" w:rsidRPr="002F6447" w:rsidRDefault="00871C08" w:rsidP="00871C08">
      <w:pPr>
        <w:pStyle w:val="a1paragraph"/>
        <w:rPr>
          <w:bCs/>
        </w:rPr>
      </w:pPr>
      <w:r w:rsidRPr="008C2246">
        <w:rPr>
          <w:b/>
        </w:rPr>
        <w:t>i.</w:t>
      </w:r>
      <w:r w:rsidRPr="008C2246">
        <w:rPr>
          <w:b/>
        </w:rPr>
        <w:tab/>
        <w:t xml:space="preserve">Safety Checklists.  </w:t>
      </w:r>
      <w:r w:rsidRPr="002F6447">
        <w:rPr>
          <w:bCs/>
        </w:rPr>
        <w:t>Include project safety-planning, emergency plans and procedures, documentation, and protective materials and equipment.</w:t>
      </w:r>
    </w:p>
    <w:p w14:paraId="66CCBDC1" w14:textId="77777777" w:rsidR="00871C08" w:rsidRPr="002F6447" w:rsidRDefault="00871C08" w:rsidP="00871C08">
      <w:pPr>
        <w:pStyle w:val="a1paragraph"/>
        <w:rPr>
          <w:bCs/>
        </w:rPr>
      </w:pPr>
      <w:r w:rsidRPr="008C2246">
        <w:rPr>
          <w:b/>
        </w:rPr>
        <w:t>j.</w:t>
      </w:r>
      <w:r w:rsidRPr="008C2246">
        <w:rPr>
          <w:b/>
        </w:rPr>
        <w:tab/>
        <w:t xml:space="preserve">Forms. </w:t>
      </w:r>
      <w:r w:rsidRPr="002F6447">
        <w:rPr>
          <w:bCs/>
        </w:rPr>
        <w:t xml:space="preserve"> Include OSHA 300 Log and New Jersey Department of Labor L&amp;I-1.</w:t>
      </w:r>
    </w:p>
    <w:p w14:paraId="57987120" w14:textId="77777777" w:rsidR="00871C08" w:rsidRPr="002F6447" w:rsidRDefault="00871C08" w:rsidP="00871C08">
      <w:pPr>
        <w:pStyle w:val="a1paragraph"/>
        <w:rPr>
          <w:bCs/>
        </w:rPr>
      </w:pPr>
      <w:r w:rsidRPr="008C2246">
        <w:rPr>
          <w:b/>
        </w:rPr>
        <w:t>k.</w:t>
      </w:r>
      <w:r w:rsidRPr="008C2246">
        <w:rPr>
          <w:b/>
        </w:rPr>
        <w:tab/>
        <w:t xml:space="preserve">Security Policy Guidelines.  </w:t>
      </w:r>
      <w:r w:rsidRPr="002F6447">
        <w:rPr>
          <w:bCs/>
        </w:rPr>
        <w:t>Provide a copy for the office and for the Project Limits.</w:t>
      </w:r>
    </w:p>
    <w:p w14:paraId="0E38B491" w14:textId="77777777" w:rsidR="00871C08" w:rsidRPr="002F6447" w:rsidRDefault="00871C08" w:rsidP="00871C08">
      <w:pPr>
        <w:pStyle w:val="a1paragraph"/>
        <w:rPr>
          <w:bCs/>
        </w:rPr>
      </w:pPr>
      <w:r w:rsidRPr="008C2246">
        <w:rPr>
          <w:b/>
        </w:rPr>
        <w:t>l.</w:t>
      </w:r>
      <w:r w:rsidRPr="008C2246">
        <w:rPr>
          <w:b/>
        </w:rPr>
        <w:tab/>
        <w:t xml:space="preserve">Hazard Communication Program.  </w:t>
      </w:r>
      <w:r w:rsidRPr="002F6447">
        <w:rPr>
          <w:bCs/>
        </w:rPr>
        <w:t>Provide the following:</w:t>
      </w:r>
    </w:p>
    <w:p w14:paraId="3073CD48" w14:textId="77777777" w:rsidR="00871C08" w:rsidRPr="009C5B70" w:rsidRDefault="00871C08" w:rsidP="00871C08">
      <w:pPr>
        <w:pStyle w:val="List2indent"/>
      </w:pPr>
      <w:r w:rsidRPr="009C5B70">
        <w:t>1.</w:t>
      </w:r>
      <w:r w:rsidRPr="009C5B70">
        <w:tab/>
        <w:t>The location of and instructions for understanding the MSDS.  Ensure that the location and instruction are available to anyone within the Project Limits.</w:t>
      </w:r>
    </w:p>
    <w:p w14:paraId="65971C3E" w14:textId="77777777" w:rsidR="00871C08" w:rsidRPr="009C5B70" w:rsidRDefault="00871C08" w:rsidP="00871C08">
      <w:pPr>
        <w:pStyle w:val="List2indent"/>
      </w:pPr>
      <w:r w:rsidRPr="009C5B70">
        <w:t>2.</w:t>
      </w:r>
      <w:r w:rsidRPr="009C5B70">
        <w:tab/>
        <w:t>The person responsible for the hazard communication program and the method of informing personnel of the hazardous communication program.  Include attendance sheets of hazard communication meetings.</w:t>
      </w:r>
    </w:p>
    <w:p w14:paraId="71237599" w14:textId="77777777" w:rsidR="00871C08" w:rsidRPr="009C5B70" w:rsidRDefault="00871C08" w:rsidP="00871C08">
      <w:pPr>
        <w:pStyle w:val="List2indent"/>
      </w:pPr>
      <w:r w:rsidRPr="009C5B70">
        <w:lastRenderedPageBreak/>
        <w:t>3.</w:t>
      </w:r>
      <w:r w:rsidRPr="009C5B70">
        <w:tab/>
        <w:t xml:space="preserve">When performing work that generates airborne crystalline silica, include engineering and work practice controls to limit exposure levels </w:t>
      </w:r>
      <w:proofErr w:type="gramStart"/>
      <w:r w:rsidRPr="009C5B70">
        <w:t>to at</w:t>
      </w:r>
      <w:proofErr w:type="gramEnd"/>
      <w:r w:rsidRPr="009C5B70">
        <w:t xml:space="preserve"> or below the permissible exposure limit according to 29 CFR 1910.1000 Table Z-3.  Ensure that the program includes employee training and respiratory protection measures according to 29 CFR 1910.134 and control of the area when the permissible exposure limit is exceeded.  Provide a trained and competent person, according to 29 CFR 1926.30, within the Project Limits </w:t>
      </w:r>
      <w:proofErr w:type="gramStart"/>
      <w:r w:rsidRPr="009C5B70">
        <w:t>at all times</w:t>
      </w:r>
      <w:proofErr w:type="gramEnd"/>
      <w:r w:rsidRPr="009C5B70">
        <w:t xml:space="preserve"> when performing work that produces airborne crystalline silica.</w:t>
      </w:r>
    </w:p>
    <w:p w14:paraId="7863712E" w14:textId="77777777" w:rsidR="00871C08" w:rsidRPr="009C5B70" w:rsidRDefault="00871C08" w:rsidP="00871C08">
      <w:pPr>
        <w:pStyle w:val="a1paragraph"/>
      </w:pPr>
      <w:r w:rsidRPr="009C5B70">
        <w:rPr>
          <w:b/>
          <w:bCs/>
        </w:rPr>
        <w:t>m.</w:t>
      </w:r>
      <w:r w:rsidRPr="009C5B70">
        <w:rPr>
          <w:b/>
          <w:bCs/>
        </w:rPr>
        <w:tab/>
        <w:t>Additional Requirements.</w:t>
      </w:r>
      <w:r w:rsidRPr="009C5B70">
        <w:t xml:space="preserve">  Provide additional procedures for Project specific topics including:</w:t>
      </w:r>
    </w:p>
    <w:p w14:paraId="19F9E2A1" w14:textId="77777777" w:rsidR="00871C08" w:rsidRPr="009C5B70" w:rsidRDefault="00871C08" w:rsidP="00871C08">
      <w:pPr>
        <w:pStyle w:val="List2indent"/>
      </w:pPr>
      <w:bookmarkStart w:id="222" w:name="_Hlk214353661"/>
      <w:r w:rsidRPr="009C5B70">
        <w:t>1.</w:t>
      </w:r>
      <w:r w:rsidRPr="009C5B70">
        <w:tab/>
        <w:t>Compressed gas cylinders.</w:t>
      </w:r>
    </w:p>
    <w:bookmarkEnd w:id="222"/>
    <w:p w14:paraId="22780A24" w14:textId="77777777" w:rsidR="00871C08" w:rsidRPr="009C5B70" w:rsidRDefault="00871C08" w:rsidP="00871C08">
      <w:pPr>
        <w:pStyle w:val="List2indent"/>
      </w:pPr>
      <w:r w:rsidRPr="009C5B70">
        <w:t>2.</w:t>
      </w:r>
      <w:r w:rsidRPr="009C5B70">
        <w:tab/>
        <w:t>Confined spaces.</w:t>
      </w:r>
    </w:p>
    <w:p w14:paraId="7229BDC6" w14:textId="77777777" w:rsidR="00871C08" w:rsidRPr="009C5B70" w:rsidRDefault="00871C08" w:rsidP="00871C08">
      <w:pPr>
        <w:pStyle w:val="List2indent"/>
      </w:pPr>
      <w:r w:rsidRPr="009C5B70">
        <w:t>3.</w:t>
      </w:r>
      <w:r w:rsidRPr="009C5B70">
        <w:tab/>
        <w:t>Cranes.</w:t>
      </w:r>
    </w:p>
    <w:p w14:paraId="466245B2" w14:textId="77777777" w:rsidR="00871C08" w:rsidRPr="009C5B70" w:rsidRDefault="00871C08" w:rsidP="00871C08">
      <w:pPr>
        <w:pStyle w:val="List2indent"/>
      </w:pPr>
      <w:r w:rsidRPr="009C5B70">
        <w:t>4.</w:t>
      </w:r>
      <w:r w:rsidRPr="009C5B70">
        <w:tab/>
        <w:t>Electrical.</w:t>
      </w:r>
    </w:p>
    <w:p w14:paraId="4318A5BD" w14:textId="77777777" w:rsidR="00871C08" w:rsidRPr="009C5B70" w:rsidRDefault="00871C08" w:rsidP="00871C08">
      <w:pPr>
        <w:pStyle w:val="List2indent"/>
      </w:pPr>
      <w:r w:rsidRPr="009C5B70">
        <w:t>5.</w:t>
      </w:r>
      <w:r w:rsidRPr="009C5B70">
        <w:tab/>
        <w:t>Equipment operators.</w:t>
      </w:r>
    </w:p>
    <w:p w14:paraId="239B28F7" w14:textId="77777777" w:rsidR="00871C08" w:rsidRPr="009C5B70" w:rsidRDefault="00871C08" w:rsidP="00871C08">
      <w:pPr>
        <w:pStyle w:val="List2indent"/>
      </w:pPr>
      <w:r w:rsidRPr="009C5B70">
        <w:t>6.</w:t>
      </w:r>
      <w:r w:rsidRPr="009C5B70">
        <w:tab/>
        <w:t>Fall protection.</w:t>
      </w:r>
    </w:p>
    <w:p w14:paraId="127F5563" w14:textId="77777777" w:rsidR="00871C08" w:rsidRPr="009C5B70" w:rsidRDefault="00871C08" w:rsidP="00871C08">
      <w:pPr>
        <w:pStyle w:val="List2indent"/>
      </w:pPr>
      <w:r w:rsidRPr="009C5B70">
        <w:t>7.</w:t>
      </w:r>
      <w:r w:rsidRPr="009C5B70">
        <w:tab/>
        <w:t>Hand and power tools.</w:t>
      </w:r>
    </w:p>
    <w:p w14:paraId="39FB7FA5" w14:textId="77777777" w:rsidR="00871C08" w:rsidRPr="009C5B70" w:rsidRDefault="00871C08" w:rsidP="00871C08">
      <w:pPr>
        <w:pStyle w:val="List2indent"/>
      </w:pPr>
      <w:r w:rsidRPr="009C5B70">
        <w:t>8.</w:t>
      </w:r>
      <w:r w:rsidRPr="009C5B70">
        <w:tab/>
        <w:t>Hearing conservation.</w:t>
      </w:r>
    </w:p>
    <w:p w14:paraId="005CBE21" w14:textId="77777777" w:rsidR="00871C08" w:rsidRPr="009C5B70" w:rsidRDefault="00871C08" w:rsidP="00871C08">
      <w:pPr>
        <w:pStyle w:val="List2indent"/>
      </w:pPr>
      <w:r w:rsidRPr="009C5B70">
        <w:t>9.</w:t>
      </w:r>
      <w:r w:rsidRPr="009C5B70">
        <w:tab/>
        <w:t>Highway safety.</w:t>
      </w:r>
    </w:p>
    <w:p w14:paraId="00F69BA9" w14:textId="77777777" w:rsidR="00871C08" w:rsidRPr="009C5B70" w:rsidRDefault="00871C08" w:rsidP="00871C08">
      <w:pPr>
        <w:pStyle w:val="List2indent"/>
      </w:pPr>
      <w:r w:rsidRPr="009C5B70">
        <w:t>10.</w:t>
      </w:r>
      <w:r w:rsidRPr="009C5B70">
        <w:tab/>
        <w:t>Lead.</w:t>
      </w:r>
    </w:p>
    <w:p w14:paraId="0FBE4132" w14:textId="77777777" w:rsidR="00871C08" w:rsidRPr="009C5B70" w:rsidRDefault="00871C08" w:rsidP="00871C08">
      <w:pPr>
        <w:pStyle w:val="List2indent"/>
      </w:pPr>
      <w:r w:rsidRPr="009C5B70">
        <w:t>11.</w:t>
      </w:r>
      <w:r w:rsidRPr="009C5B70">
        <w:tab/>
        <w:t>Lock out/tag out.</w:t>
      </w:r>
    </w:p>
    <w:p w14:paraId="10D7CFC1" w14:textId="77777777" w:rsidR="00871C08" w:rsidRPr="009C5B70" w:rsidRDefault="00871C08" w:rsidP="00871C08">
      <w:pPr>
        <w:pStyle w:val="List2indent"/>
      </w:pPr>
      <w:r w:rsidRPr="009C5B70">
        <w:t>12.</w:t>
      </w:r>
      <w:r w:rsidRPr="009C5B70">
        <w:tab/>
        <w:t>Materials handling, storage, use, and disposal.</w:t>
      </w:r>
    </w:p>
    <w:p w14:paraId="4249DAD5" w14:textId="77777777" w:rsidR="00871C08" w:rsidRPr="009C5B70" w:rsidRDefault="00871C08" w:rsidP="00871C08">
      <w:pPr>
        <w:pStyle w:val="List2indent"/>
      </w:pPr>
      <w:r w:rsidRPr="009C5B70">
        <w:t>13.</w:t>
      </w:r>
      <w:r w:rsidRPr="009C5B70">
        <w:tab/>
        <w:t>Night work.</w:t>
      </w:r>
    </w:p>
    <w:p w14:paraId="265CEE4E" w14:textId="77777777" w:rsidR="00871C08" w:rsidRPr="009C5B70" w:rsidRDefault="00871C08" w:rsidP="00871C08">
      <w:pPr>
        <w:pStyle w:val="List2indent"/>
      </w:pPr>
      <w:r w:rsidRPr="009C5B70">
        <w:t>14.</w:t>
      </w:r>
      <w:r w:rsidRPr="009C5B70">
        <w:tab/>
        <w:t>Personal protective equipment.</w:t>
      </w:r>
    </w:p>
    <w:p w14:paraId="562EE068" w14:textId="77777777" w:rsidR="00871C08" w:rsidRPr="009C5B70" w:rsidRDefault="00871C08" w:rsidP="00871C08">
      <w:pPr>
        <w:pStyle w:val="List2indent"/>
      </w:pPr>
      <w:r w:rsidRPr="009C5B70">
        <w:t>15.</w:t>
      </w:r>
      <w:r w:rsidRPr="009C5B70">
        <w:tab/>
        <w:t>Project entry and exit.</w:t>
      </w:r>
    </w:p>
    <w:p w14:paraId="5F63C6DA" w14:textId="77777777" w:rsidR="00871C08" w:rsidRPr="009C5B70" w:rsidRDefault="00871C08" w:rsidP="00871C08">
      <w:pPr>
        <w:pStyle w:val="List2indent"/>
      </w:pPr>
      <w:r w:rsidRPr="009C5B70">
        <w:t>16.</w:t>
      </w:r>
      <w:r w:rsidRPr="009C5B70">
        <w:tab/>
        <w:t>Respiratory protection.</w:t>
      </w:r>
    </w:p>
    <w:p w14:paraId="11D08791" w14:textId="77777777" w:rsidR="00871C08" w:rsidRPr="009C5B70" w:rsidRDefault="00871C08" w:rsidP="00871C08">
      <w:pPr>
        <w:pStyle w:val="List2indent"/>
      </w:pPr>
      <w:r w:rsidRPr="009C5B70">
        <w:t>17.</w:t>
      </w:r>
      <w:r w:rsidRPr="009C5B70">
        <w:tab/>
        <w:t>Sanitation.</w:t>
      </w:r>
    </w:p>
    <w:p w14:paraId="07ED8E83" w14:textId="77777777" w:rsidR="00871C08" w:rsidRPr="009C5B70" w:rsidRDefault="00871C08" w:rsidP="00871C08">
      <w:pPr>
        <w:pStyle w:val="List2indent"/>
      </w:pPr>
      <w:r w:rsidRPr="009C5B70">
        <w:t>18.</w:t>
      </w:r>
      <w:r w:rsidRPr="009C5B70">
        <w:tab/>
        <w:t>Signs, signals, and barricades.</w:t>
      </w:r>
    </w:p>
    <w:p w14:paraId="3F80D9FB" w14:textId="77777777" w:rsidR="00871C08" w:rsidRPr="009C5B70" w:rsidRDefault="00871C08" w:rsidP="00871C08">
      <w:pPr>
        <w:pStyle w:val="List2indent"/>
      </w:pPr>
      <w:r w:rsidRPr="009C5B70">
        <w:t>19.</w:t>
      </w:r>
      <w:r w:rsidRPr="009C5B70">
        <w:tab/>
        <w:t>Subcontractors.</w:t>
      </w:r>
    </w:p>
    <w:p w14:paraId="4D375A55" w14:textId="77777777" w:rsidR="00871C08" w:rsidRPr="009C5B70" w:rsidRDefault="00871C08" w:rsidP="00871C08">
      <w:pPr>
        <w:pStyle w:val="List2indent"/>
      </w:pPr>
      <w:r w:rsidRPr="009C5B70">
        <w:t>20.</w:t>
      </w:r>
      <w:r w:rsidRPr="009C5B70">
        <w:tab/>
        <w:t>Trenching.</w:t>
      </w:r>
    </w:p>
    <w:p w14:paraId="5F915B26" w14:textId="77777777" w:rsidR="00871C08" w:rsidRPr="004E1F66" w:rsidRDefault="00871C08" w:rsidP="00871C08">
      <w:pPr>
        <w:pStyle w:val="a1paragraph"/>
      </w:pPr>
      <w:r w:rsidRPr="003E2202">
        <w:rPr>
          <w:b/>
          <w:bCs/>
        </w:rPr>
        <w:t>n.</w:t>
      </w:r>
      <w:r w:rsidRPr="003E2202">
        <w:rPr>
          <w:b/>
          <w:bCs/>
        </w:rPr>
        <w:tab/>
        <w:t>Internal Traffic Control Plan (ITCP).</w:t>
      </w:r>
      <w:r w:rsidRPr="004E1F66">
        <w:rPr>
          <w:b/>
          <w:bCs/>
        </w:rPr>
        <w:t xml:space="preserve">  </w:t>
      </w:r>
      <w:r w:rsidRPr="004E1F66">
        <w:t xml:space="preserve">Develop, submit, </w:t>
      </w:r>
      <w:bookmarkStart w:id="223" w:name="_Hlk214353954"/>
      <w:r w:rsidRPr="004E1F66">
        <w:t>implement</w:t>
      </w:r>
      <w:bookmarkEnd w:id="223"/>
      <w:r w:rsidRPr="004E1F66">
        <w:t>, and maintain an ITCP according to ANSI/ASSP A10.47 Section 6.5 and 6.6.  At a minimum, ensure the plan includes:</w:t>
      </w:r>
    </w:p>
    <w:p w14:paraId="6662ACB3" w14:textId="77777777" w:rsidR="00871C08" w:rsidRPr="003E2202" w:rsidRDefault="00871C08" w:rsidP="00871C08">
      <w:pPr>
        <w:pStyle w:val="List2indent"/>
      </w:pPr>
      <w:r w:rsidRPr="003E2202">
        <w:t>1.</w:t>
      </w:r>
      <w:r w:rsidRPr="003E2202">
        <w:tab/>
        <w:t>A diagram showing internal vehicle and pedestrian routes, site layout, and hazard zones.</w:t>
      </w:r>
    </w:p>
    <w:p w14:paraId="72883E71" w14:textId="77777777" w:rsidR="00871C08" w:rsidRPr="003E2202" w:rsidRDefault="00871C08" w:rsidP="00871C08">
      <w:pPr>
        <w:pStyle w:val="List2indent"/>
      </w:pPr>
      <w:r w:rsidRPr="003E2202">
        <w:t>2.</w:t>
      </w:r>
      <w:r w:rsidRPr="003E2202">
        <w:tab/>
        <w:t>A listing of type and number of all on-site personnel and mobile equipment.  Provide names of personnel upon request if needed after an accident.</w:t>
      </w:r>
    </w:p>
    <w:p w14:paraId="6FD07912" w14:textId="77777777" w:rsidR="00871C08" w:rsidRPr="003E2202" w:rsidRDefault="00871C08" w:rsidP="00871C08">
      <w:pPr>
        <w:pStyle w:val="List2indent"/>
      </w:pPr>
      <w:r w:rsidRPr="003E2202">
        <w:t>3.</w:t>
      </w:r>
      <w:r w:rsidRPr="003E2202">
        <w:tab/>
        <w:t>A site-specific hazard identification checklist with corresponding mitigation measures aimed at reducing struck-by and related risks.</w:t>
      </w:r>
    </w:p>
    <w:p w14:paraId="2BC1A9D7" w14:textId="77777777" w:rsidR="00871C08" w:rsidRPr="003E2202" w:rsidRDefault="00871C08" w:rsidP="00871C08">
      <w:pPr>
        <w:pStyle w:val="List2indent"/>
      </w:pPr>
      <w:r w:rsidRPr="003E2202">
        <w:t>4.</w:t>
      </w:r>
      <w:r w:rsidRPr="003E2202">
        <w:tab/>
        <w:t>Safety notes emphasizing backing procedures, spotter usage, visibility aids, and run-over/back-over prevention.</w:t>
      </w:r>
    </w:p>
    <w:p w14:paraId="3F9D7226" w14:textId="77777777" w:rsidR="00871C08" w:rsidRPr="003E2202" w:rsidRDefault="00871C08" w:rsidP="00871C08">
      <w:pPr>
        <w:pStyle w:val="List2indent"/>
      </w:pPr>
      <w:r w:rsidRPr="003E2202">
        <w:t>5.</w:t>
      </w:r>
      <w:r w:rsidRPr="003E2202">
        <w:tab/>
        <w:t>A communication plan to ensure the ITCP is effectively communicated to all relevant workers, operators, subcontractors, and personnel.  Distribute the communication plan at an onsite meeting or as otherwise directed by the RE.</w:t>
      </w:r>
    </w:p>
    <w:p w14:paraId="1630FBDE" w14:textId="77777777" w:rsidR="00871C08" w:rsidRPr="003E2202" w:rsidRDefault="00871C08" w:rsidP="00871C08">
      <w:pPr>
        <w:pStyle w:val="a2paragraph0"/>
      </w:pPr>
      <w:r w:rsidRPr="003E2202">
        <w:t xml:space="preserve">Submit an updated ITCP plan during construction if any substantial changes, as determined by the RE, to site layout, access, or equipment occur. </w:t>
      </w:r>
      <w:r>
        <w:t xml:space="preserve"> </w:t>
      </w:r>
      <w:r w:rsidRPr="003E2202">
        <w:t>Ensure the updated plan is approved by the RE before implementation.  Ensure plan modifications are communicated to affected personnel.</w:t>
      </w:r>
    </w:p>
    <w:p w14:paraId="703B21E0" w14:textId="77777777" w:rsidR="00871C08" w:rsidRPr="003E2202" w:rsidRDefault="00871C08" w:rsidP="00871C08">
      <w:pPr>
        <w:pStyle w:val="a2paragraph0"/>
      </w:pPr>
      <w:r w:rsidRPr="003E2202">
        <w:t>Provide a certification that the plan complies with ANSI/ASSP A10.47 Section 6.5, 6.6, and all associated requirements.</w:t>
      </w:r>
    </w:p>
    <w:p w14:paraId="278F915A" w14:textId="77777777" w:rsidR="00871C08" w:rsidRPr="003E2202" w:rsidRDefault="00871C08" w:rsidP="00871C08">
      <w:pPr>
        <w:pStyle w:val="Paragraph"/>
      </w:pPr>
      <w:r w:rsidRPr="003E2202">
        <w:t xml:space="preserve">Within 15 days of receiving the safety program, the Department will determine if the safety program meets the requirements of the Contract.  If the safety program does not meet the requirements, the Department will return the safety program for revision.  Do not begin work within the Project Limits until the Department has approved the safety program. </w:t>
      </w:r>
    </w:p>
    <w:p w14:paraId="49C7F0A7" w14:textId="77777777" w:rsidR="00871C08" w:rsidRPr="003E2202" w:rsidRDefault="00871C08" w:rsidP="00871C08">
      <w:pPr>
        <w:pStyle w:val="Paragraph"/>
      </w:pPr>
      <w:r w:rsidRPr="003E2202">
        <w:t xml:space="preserve">The Contractor is responsible for implementing, monitoring, updating, and revising the safety program until Acceptance.  Submit updates and revisions to the safety program to the RE for approval when new information, new practices or procedures, or changing site and environmental conditions necessitate modifications to protect site personnel. </w:t>
      </w:r>
    </w:p>
    <w:p w14:paraId="16681109" w14:textId="77777777" w:rsidR="00871C08" w:rsidRPr="003E2202" w:rsidRDefault="00871C08" w:rsidP="00871C08">
      <w:pPr>
        <w:pStyle w:val="Paragraph"/>
      </w:pPr>
      <w:r w:rsidRPr="003E2202">
        <w:lastRenderedPageBreak/>
        <w:t xml:space="preserve">Maintain a copy of the updated safety program, including the appropriate documentation associated with each element, within the Project Limits so that it is available to workers and other authorized persons entering the Project Limits.  Provide copies of updates to the safety program to the RE. </w:t>
      </w:r>
    </w:p>
    <w:p w14:paraId="31623BFF" w14:textId="77777777" w:rsidR="00871C08" w:rsidRPr="003E2202" w:rsidRDefault="00871C08" w:rsidP="00871C08">
      <w:pPr>
        <w:pStyle w:val="Paragraph"/>
      </w:pPr>
      <w:r w:rsidRPr="003E2202">
        <w:t>If an incident occurs that requires a New Jersey Department of Labor &amp; Workforce Development Form (L&amp;I-1) to be submitted, send a copy to the Office of Capital Project Safety, New Jersey Department of Transportation, 1035 Parkway Avenue, P.O. Box 600, Trenton, NJ 08625-0600.</w:t>
      </w:r>
    </w:p>
    <w:p w14:paraId="20A4622E" w14:textId="77777777" w:rsidR="00871C08" w:rsidRPr="003E2202" w:rsidRDefault="00871C08" w:rsidP="00871C08">
      <w:pPr>
        <w:pStyle w:val="Paragraph"/>
      </w:pPr>
      <w:r w:rsidRPr="003E2202">
        <w:t>Failure to comply with the requirements set forth in the Elements of the Program will result in the RE suspending the Work wholly or in part as specified in 108.13 and suspending Estimates, as specified in 109.05, for failure of the Contractor to correct conditions unsafe for the workers or the general public, for failure to carry out provisions of the Contract, including but not limited to failure to develop, submit, implement, and maintain the ITCP.</w:t>
      </w:r>
    </w:p>
    <w:p w14:paraId="5D574F8F" w14:textId="77777777" w:rsidR="00871C08" w:rsidRDefault="00871C08" w:rsidP="00871C08">
      <w:pPr>
        <w:pStyle w:val="HiddenTextSpec"/>
      </w:pPr>
      <w:r>
        <w:t>1**************************************************************************************************************************1</w:t>
      </w:r>
    </w:p>
    <w:p w14:paraId="0FC345D1" w14:textId="77777777" w:rsidR="00954AD2" w:rsidRDefault="00954AD2" w:rsidP="00954AD2">
      <w:pPr>
        <w:jc w:val="center"/>
        <w:rPr>
          <w:rFonts w:ascii="Arial" w:hAnsi="Arial"/>
          <w:caps/>
          <w:vanish/>
          <w:color w:val="FF0000"/>
        </w:rPr>
      </w:pPr>
      <w:r w:rsidRPr="00BA0D23">
        <w:rPr>
          <w:rFonts w:ascii="Arial" w:hAnsi="Arial"/>
          <w:caps/>
          <w:vanish/>
          <w:color w:val="FF0000"/>
        </w:rPr>
        <w:t>BDC</w:t>
      </w:r>
      <w:r>
        <w:rPr>
          <w:rFonts w:ascii="Arial" w:hAnsi="Arial"/>
          <w:caps/>
          <w:vanish/>
          <w:color w:val="FF0000"/>
        </w:rPr>
        <w:t>22</w:t>
      </w:r>
      <w:r w:rsidRPr="00BA0D23">
        <w:rPr>
          <w:rFonts w:ascii="Arial" w:hAnsi="Arial"/>
          <w:caps/>
          <w:vanish/>
          <w:color w:val="FF0000"/>
        </w:rPr>
        <w:t>S-</w:t>
      </w:r>
      <w:r>
        <w:rPr>
          <w:rFonts w:ascii="Arial" w:hAnsi="Arial"/>
          <w:caps/>
          <w:vanish/>
          <w:color w:val="FF0000"/>
        </w:rPr>
        <w:t>10</w:t>
      </w:r>
      <w:r w:rsidRPr="00BA0D23">
        <w:rPr>
          <w:rFonts w:ascii="Arial" w:hAnsi="Arial"/>
          <w:caps/>
          <w:vanish/>
          <w:color w:val="FF0000"/>
        </w:rPr>
        <w:t xml:space="preserve"> dated </w:t>
      </w:r>
      <w:r>
        <w:rPr>
          <w:rFonts w:ascii="Arial" w:hAnsi="Arial"/>
          <w:caps/>
          <w:vanish/>
          <w:color w:val="FF0000"/>
        </w:rPr>
        <w:t>aug</w:t>
      </w:r>
      <w:r w:rsidRPr="00BA0D23">
        <w:rPr>
          <w:rFonts w:ascii="Arial" w:hAnsi="Arial"/>
          <w:caps/>
          <w:vanish/>
          <w:color w:val="FF0000"/>
        </w:rPr>
        <w:t xml:space="preserve"> </w:t>
      </w:r>
      <w:r>
        <w:rPr>
          <w:rFonts w:ascii="Arial" w:hAnsi="Arial"/>
          <w:caps/>
          <w:vanish/>
          <w:color w:val="FF0000"/>
        </w:rPr>
        <w:t>03</w:t>
      </w:r>
      <w:r w:rsidRPr="00BA0D23">
        <w:rPr>
          <w:rFonts w:ascii="Arial" w:hAnsi="Arial"/>
          <w:caps/>
          <w:vanish/>
          <w:color w:val="FF0000"/>
        </w:rPr>
        <w:t>, 20</w:t>
      </w:r>
      <w:r>
        <w:rPr>
          <w:rFonts w:ascii="Arial" w:hAnsi="Arial"/>
          <w:caps/>
          <w:vanish/>
          <w:color w:val="FF0000"/>
        </w:rPr>
        <w:t>22</w:t>
      </w:r>
    </w:p>
    <w:p w14:paraId="515A1B59" w14:textId="0258E3E7" w:rsidR="00954AD2" w:rsidRPr="002B0E22" w:rsidRDefault="001A74CC" w:rsidP="002B0E22">
      <w:pPr>
        <w:pStyle w:val="0000000Subpart"/>
      </w:pPr>
      <w:r w:rsidRPr="002B0E22">
        <w:t>108.07.01 Interference</w:t>
      </w:r>
    </w:p>
    <w:p w14:paraId="08D7F68F" w14:textId="77777777" w:rsidR="00954AD2" w:rsidRPr="00F4638C" w:rsidRDefault="00954AD2" w:rsidP="00954AD2">
      <w:pPr>
        <w:pStyle w:val="Instruction"/>
      </w:pPr>
      <w:r w:rsidRPr="00F4638C">
        <w:t>THE SECOND PARAGRAPH IS CHANGED TO:</w:t>
      </w:r>
    </w:p>
    <w:p w14:paraId="601A7B87" w14:textId="77777777" w:rsidR="00954AD2" w:rsidRPr="002B0E22" w:rsidRDefault="00954AD2" w:rsidP="002B0E22">
      <w:pPr>
        <w:pStyle w:val="Paragraph"/>
      </w:pPr>
      <w:r w:rsidRPr="002B0E22">
        <w:t>Schedule and perform the Work so that successive construction operations and lane or roadway openings follow preceding operations as closely as possible.  Limit work zones according to the Special Provisions.  Confine construction operations adjacent to traffic to one side of the roadway at a time unless otherwise specified by the Contract.  Where the Work is performed in stages adjacent to traffic, ensure that the road opened to traffic adequately accommodates traffic.  Do not interfere with existing traffic access, except when required to perform the Work or as approved by the RE.</w:t>
      </w:r>
    </w:p>
    <w:p w14:paraId="7301D0FE" w14:textId="77777777" w:rsidR="00954AD2" w:rsidRDefault="00954AD2" w:rsidP="00954AD2">
      <w:pPr>
        <w:pStyle w:val="HiddenTextSpec"/>
      </w:pPr>
      <w:bookmarkStart w:id="224" w:name="_Hlk105657246"/>
      <w:bookmarkStart w:id="225" w:name="_Hlk105657262"/>
    </w:p>
    <w:bookmarkEnd w:id="224"/>
    <w:bookmarkEnd w:id="225"/>
    <w:p w14:paraId="664F120A" w14:textId="77777777" w:rsidR="00954AD2" w:rsidRPr="00B15231" w:rsidRDefault="00954AD2" w:rsidP="00954AD2">
      <w:pPr>
        <w:pStyle w:val="HiddenTextSpec"/>
        <w:tabs>
          <w:tab w:val="left" w:pos="1440"/>
          <w:tab w:val="left" w:pos="2700"/>
        </w:tabs>
      </w:pPr>
      <w:r>
        <w:t>2</w:t>
      </w:r>
      <w:r w:rsidRPr="00B15231">
        <w:t>***********</w:t>
      </w:r>
      <w:r>
        <w:t>*********</w:t>
      </w:r>
      <w:r w:rsidRPr="00B15231">
        <w:t>*****</w:t>
      </w:r>
      <w:r>
        <w:t>***********************************</w:t>
      </w:r>
      <w:r w:rsidRPr="00B15231">
        <w:t>**************************</w:t>
      </w:r>
      <w:r>
        <w:t>2</w:t>
      </w:r>
    </w:p>
    <w:p w14:paraId="61959642" w14:textId="77777777" w:rsidR="00954AD2" w:rsidRPr="00AA48A0" w:rsidRDefault="00954AD2" w:rsidP="00954AD2">
      <w:pPr>
        <w:pStyle w:val="HiddenTextSpec"/>
        <w:rPr>
          <w:strike/>
        </w:rPr>
      </w:pPr>
      <w:r>
        <w:t xml:space="preserve">complete and </w:t>
      </w:r>
      <w:r w:rsidRPr="00C74A4A">
        <w:t>include the following</w:t>
      </w:r>
      <w:r>
        <w:t xml:space="preserve"> maximum</w:t>
      </w:r>
      <w:r w:rsidRPr="00C74A4A">
        <w:t xml:space="preserve"> </w:t>
      </w:r>
      <w:r>
        <w:t>work zone restrictions as applicable. the limits should match assumptions used to calculate traffic control quantities. delete any remaining statements.</w:t>
      </w:r>
    </w:p>
    <w:p w14:paraId="28A85210" w14:textId="77777777" w:rsidR="00954AD2" w:rsidRPr="00D51F1D" w:rsidRDefault="00954AD2" w:rsidP="00954AD2">
      <w:pPr>
        <w:pStyle w:val="HiddenTextSpec"/>
        <w:rPr>
          <w:b/>
        </w:rPr>
      </w:pPr>
    </w:p>
    <w:p w14:paraId="5C60FBB7" w14:textId="1CB67829" w:rsidR="00954AD2" w:rsidRDefault="00DD4075" w:rsidP="00DD4075">
      <w:pPr>
        <w:pStyle w:val="A1paragraph0"/>
      </w:pPr>
      <w:r>
        <w:t>A.</w:t>
      </w:r>
      <w:r>
        <w:tab/>
      </w:r>
      <w:r w:rsidR="00954AD2">
        <w:t>Limit work zone to ____ lane miles per day, unless otherwise approved by the RE.</w:t>
      </w:r>
    </w:p>
    <w:p w14:paraId="0FA57566" w14:textId="669F13F0" w:rsidR="00954AD2" w:rsidRPr="00AC75A0" w:rsidRDefault="00DD4075" w:rsidP="00DD4075">
      <w:pPr>
        <w:pStyle w:val="A1paragraph0"/>
      </w:pPr>
      <w:r w:rsidRPr="00AC75A0">
        <w:t>B.</w:t>
      </w:r>
      <w:r w:rsidRPr="00AC75A0">
        <w:tab/>
      </w:r>
      <w:r w:rsidR="00954AD2" w:rsidRPr="00AC75A0">
        <w:t>Limit the number of work zones to a maximum of ____ concurrently.</w:t>
      </w:r>
    </w:p>
    <w:p w14:paraId="33E6E977" w14:textId="77777777" w:rsidR="00954AD2" w:rsidRPr="00AC75A0" w:rsidRDefault="00954AD2" w:rsidP="00DD4075">
      <w:pPr>
        <w:pStyle w:val="HiddenTextSpec"/>
        <w:tabs>
          <w:tab w:val="left" w:pos="1440"/>
          <w:tab w:val="left" w:pos="2700"/>
        </w:tabs>
      </w:pPr>
      <w:r w:rsidRPr="00AC75A0">
        <w:t>2**************************************************************************************2</w:t>
      </w:r>
    </w:p>
    <w:p w14:paraId="027DEC04" w14:textId="79B14EF1" w:rsidR="00954AD2" w:rsidRPr="00AC75A0" w:rsidRDefault="00954AD2" w:rsidP="00954AD2">
      <w:pPr>
        <w:pStyle w:val="HiddenTextSpec"/>
      </w:pPr>
      <w:r w:rsidRPr="00AC75A0">
        <w:t>1**************************************************************************************************************************1</w:t>
      </w:r>
    </w:p>
    <w:p w14:paraId="222E5A5B" w14:textId="77777777" w:rsidR="00954AD2" w:rsidRPr="00AC75A0" w:rsidRDefault="00954AD2" w:rsidP="00DD4075">
      <w:pPr>
        <w:pStyle w:val="Blankline"/>
        <w:rPr>
          <w:vanish/>
        </w:rPr>
      </w:pPr>
    </w:p>
    <w:p w14:paraId="1A68F65D" w14:textId="77777777" w:rsidR="00AC75A0" w:rsidRPr="00AC75A0" w:rsidRDefault="00AC75A0" w:rsidP="00AC75A0">
      <w:pPr>
        <w:pStyle w:val="HiddenTextSpec"/>
      </w:pPr>
      <w:bookmarkStart w:id="226" w:name="_Hlk201752168"/>
      <w:r w:rsidRPr="00AC75A0">
        <w:t>1**************************************************************************************************************************1</w:t>
      </w:r>
    </w:p>
    <w:p w14:paraId="47C00CBA" w14:textId="77777777" w:rsidR="00AC75A0" w:rsidRPr="00AC75A0" w:rsidRDefault="00AC75A0" w:rsidP="00AC75A0">
      <w:pPr>
        <w:pStyle w:val="HiddenTextSpec"/>
      </w:pPr>
      <w:r w:rsidRPr="00AC75A0">
        <w:t>BDC25S-04 dated jun 5, 2025</w:t>
      </w:r>
    </w:p>
    <w:p w14:paraId="2DB5053A" w14:textId="77777777" w:rsidR="00AC75A0" w:rsidRPr="00AC399D" w:rsidRDefault="00AC75A0" w:rsidP="00AC75A0">
      <w:pPr>
        <w:pStyle w:val="HiddenTextSpec"/>
        <w:rPr>
          <w:vanish w:val="0"/>
        </w:rPr>
      </w:pPr>
    </w:p>
    <w:p w14:paraId="14964AC1" w14:textId="77777777" w:rsidR="00AC75A0" w:rsidRPr="00AC399D" w:rsidRDefault="00AC75A0" w:rsidP="00AC75A0">
      <w:pPr>
        <w:pStyle w:val="Instruction"/>
      </w:pPr>
      <w:r w:rsidRPr="00AC399D">
        <w:t>THE fifth Paragraph is changed to:</w:t>
      </w:r>
    </w:p>
    <w:p w14:paraId="64BE88EE" w14:textId="77777777" w:rsidR="00AC75A0" w:rsidRPr="00AC399D" w:rsidRDefault="00AC75A0" w:rsidP="00AC75A0">
      <w:pPr>
        <w:pStyle w:val="Paragraph"/>
      </w:pPr>
      <w:r w:rsidRPr="00AC399D">
        <w:t>The RE has the right to reject or rescind approval of lane or shoulder closures because of the following:</w:t>
      </w:r>
    </w:p>
    <w:p w14:paraId="7C9802DA" w14:textId="77777777" w:rsidR="00AC75A0" w:rsidRPr="00AC399D" w:rsidRDefault="00AC75A0" w:rsidP="00AC75A0">
      <w:pPr>
        <w:pStyle w:val="List0indent"/>
      </w:pPr>
      <w:r w:rsidRPr="00AC399D">
        <w:t>1.</w:t>
      </w:r>
      <w:r w:rsidRPr="00AC399D">
        <w:tab/>
        <w:t>Weather conditions.</w:t>
      </w:r>
    </w:p>
    <w:p w14:paraId="6EB250B7" w14:textId="77777777" w:rsidR="00AC75A0" w:rsidRPr="00AC399D" w:rsidRDefault="00AC75A0" w:rsidP="00AC75A0">
      <w:pPr>
        <w:pStyle w:val="List0indent"/>
      </w:pPr>
      <w:r w:rsidRPr="00AC399D">
        <w:t>2.</w:t>
      </w:r>
      <w:r w:rsidRPr="00AC399D">
        <w:tab/>
        <w:t>The closure is unnecessary to perform the work.</w:t>
      </w:r>
    </w:p>
    <w:p w14:paraId="49CF6F7F" w14:textId="77777777" w:rsidR="00AC75A0" w:rsidRPr="00AC399D" w:rsidRDefault="00AC75A0" w:rsidP="00AC75A0">
      <w:pPr>
        <w:pStyle w:val="List0indent"/>
      </w:pPr>
      <w:r w:rsidRPr="00AC399D">
        <w:t>3.</w:t>
      </w:r>
      <w:r w:rsidRPr="00AC399D">
        <w:tab/>
        <w:t xml:space="preserve">Emergency conditions either on or off the Project that result in an unacceptable impact </w:t>
      </w:r>
      <w:proofErr w:type="gramStart"/>
      <w:r w:rsidRPr="00AC399D">
        <w:t>to</w:t>
      </w:r>
      <w:proofErr w:type="gramEnd"/>
      <w:r w:rsidRPr="00AC399D">
        <w:t xml:space="preserve"> the traveling public.</w:t>
      </w:r>
    </w:p>
    <w:p w14:paraId="35F52E15" w14:textId="77777777" w:rsidR="00AC75A0" w:rsidRPr="00AC399D" w:rsidRDefault="00AC75A0" w:rsidP="00AC75A0">
      <w:pPr>
        <w:pStyle w:val="List0indent"/>
      </w:pPr>
      <w:r w:rsidRPr="00AC399D">
        <w:t>4.</w:t>
      </w:r>
      <w:r w:rsidRPr="00AC399D">
        <w:tab/>
        <w:t>There is an active snow event in progress.</w:t>
      </w:r>
    </w:p>
    <w:p w14:paraId="19F5B865" w14:textId="77777777" w:rsidR="00AC75A0" w:rsidRPr="00AC399D" w:rsidRDefault="00AC75A0" w:rsidP="00AC75A0">
      <w:pPr>
        <w:pStyle w:val="List0indent"/>
      </w:pPr>
      <w:r w:rsidRPr="00AC399D">
        <w:t>5.</w:t>
      </w:r>
      <w:r w:rsidRPr="00AC399D">
        <w:tab/>
        <w:t>If the National Weather Service (</w:t>
      </w:r>
      <w:hyperlink r:id="rId31" w:history="1">
        <w:r w:rsidRPr="00AC399D">
          <w:rPr>
            <w:rStyle w:val="Hyperlink"/>
          </w:rPr>
          <w:t>https://www.weather.gov</w:t>
        </w:r>
      </w:hyperlink>
      <w:r w:rsidRPr="00AC399D">
        <w:t>) locally forecasts, 12 hours prior to the lane closure, a 40 percent or greater chance of snow precipitation, tropical storms, or hurricanes during the requested lane closure hours.</w:t>
      </w:r>
    </w:p>
    <w:p w14:paraId="02AFA93A" w14:textId="77777777" w:rsidR="00AC75A0" w:rsidRPr="00AC399D" w:rsidRDefault="00AC75A0" w:rsidP="00AC75A0">
      <w:pPr>
        <w:pStyle w:val="HiddenTextSpec"/>
        <w:rPr>
          <w:vanish w:val="0"/>
        </w:rPr>
      </w:pPr>
    </w:p>
    <w:p w14:paraId="27FBC1D5" w14:textId="77777777" w:rsidR="00AC75A0" w:rsidRPr="00AC75A0" w:rsidRDefault="00AC75A0" w:rsidP="00AC75A0">
      <w:pPr>
        <w:pStyle w:val="HiddenTextSpec"/>
      </w:pPr>
      <w:r w:rsidRPr="00AC75A0">
        <w:t>1**************************************************************************************************************************1</w:t>
      </w:r>
    </w:p>
    <w:bookmarkEnd w:id="226"/>
    <w:p w14:paraId="12649323" w14:textId="77777777" w:rsidR="00196266" w:rsidRPr="00AC75A0" w:rsidRDefault="00196266" w:rsidP="00196266">
      <w:pPr>
        <w:pStyle w:val="HiddenTextSpec"/>
      </w:pPr>
      <w:r w:rsidRPr="00AC75A0">
        <w:t>include the following if lane rental is necessary otherwise delete.</w:t>
      </w:r>
    </w:p>
    <w:p w14:paraId="42021D8A" w14:textId="77777777" w:rsidR="00296B15" w:rsidRPr="00AC75A0" w:rsidRDefault="00296B15" w:rsidP="00196266">
      <w:pPr>
        <w:pStyle w:val="HiddenTextSpec"/>
      </w:pPr>
    </w:p>
    <w:p w14:paraId="1305D685" w14:textId="05143C89" w:rsidR="00296B15" w:rsidRPr="00AC75A0" w:rsidRDefault="00AE44C4" w:rsidP="00196266">
      <w:pPr>
        <w:pStyle w:val="HiddenTextSpec"/>
      </w:pPr>
      <w:r w:rsidRPr="00AC75A0">
        <w:t xml:space="preserve">if required </w:t>
      </w:r>
      <w:r w:rsidR="00296B15" w:rsidRPr="00AC75A0">
        <w:t>for</w:t>
      </w:r>
      <w:r w:rsidRPr="00AC75A0">
        <w:t xml:space="preserve"> a</w:t>
      </w:r>
      <w:r w:rsidR="00296B15" w:rsidRPr="00AC75A0">
        <w:t xml:space="preserve"> local aid project </w:t>
      </w:r>
      <w:r w:rsidR="00D560ED" w:rsidRPr="00AC75A0">
        <w:t xml:space="preserve">THAT IMPACTS A NJDOT FACILITY </w:t>
      </w:r>
      <w:r w:rsidR="00296B15" w:rsidRPr="00AC75A0">
        <w:t xml:space="preserve">contact the local aid project manager for </w:t>
      </w:r>
      <w:r w:rsidRPr="00AC75A0">
        <w:t>lane rental charges</w:t>
      </w:r>
    </w:p>
    <w:p w14:paraId="376D616F" w14:textId="77777777" w:rsidR="00196266" w:rsidRPr="00AC75A0" w:rsidRDefault="00196266" w:rsidP="00196266">
      <w:pPr>
        <w:pStyle w:val="HiddenTextSpec"/>
        <w:rPr>
          <w:vanish w:val="0"/>
        </w:rPr>
      </w:pPr>
    </w:p>
    <w:p w14:paraId="132BB7F1" w14:textId="77777777" w:rsidR="00FD6D35" w:rsidRPr="00AC75A0" w:rsidRDefault="00FD6D35" w:rsidP="0008177F">
      <w:pPr>
        <w:pStyle w:val="HiddenTextSpec"/>
        <w:rPr>
          <w:vanish w:val="0"/>
        </w:rPr>
      </w:pPr>
    </w:p>
    <w:p w14:paraId="0F3C413D" w14:textId="77777777" w:rsidR="00FD6D35" w:rsidRPr="00AC75A0" w:rsidRDefault="00FD6D35" w:rsidP="00FD6D35">
      <w:pPr>
        <w:pStyle w:val="Instruction"/>
      </w:pPr>
      <w:r w:rsidRPr="00AC75A0">
        <w:t>THE FOLLOWING new subpart IS ADDED:</w:t>
      </w:r>
    </w:p>
    <w:p w14:paraId="159F8CD7" w14:textId="16F72BF4" w:rsidR="00196266" w:rsidRPr="00AC75A0" w:rsidRDefault="001A74CC" w:rsidP="002B0E22">
      <w:pPr>
        <w:pStyle w:val="0000000Subpart"/>
      </w:pPr>
      <w:r w:rsidRPr="00AC75A0">
        <w:lastRenderedPageBreak/>
        <w:t>108.07.03 Lane</w:t>
      </w:r>
      <w:r w:rsidR="00196266" w:rsidRPr="00AC75A0">
        <w:t xml:space="preserve"> Rental</w:t>
      </w:r>
    </w:p>
    <w:p w14:paraId="24EAD91E" w14:textId="6FF263BA" w:rsidR="00196266" w:rsidRDefault="00196266" w:rsidP="00196266">
      <w:pPr>
        <w:pStyle w:val="Paragraph"/>
      </w:pPr>
      <w:r>
        <w:t xml:space="preserve">Lane and shoulder closures are restricted to the schedule provided in the Traffic Control Details of the plans, and as specified in 108.07.01.  The Contractor may extend the allowable hours for lane and shoulder occupancy as provided by Table 108.07.03-1 with the RE’s written approval.  Submit a written request to the RE to rent lanes and shoulders for an extended </w:t>
      </w:r>
      <w:proofErr w:type="gramStart"/>
      <w:r>
        <w:t>period</w:t>
      </w:r>
      <w:proofErr w:type="gramEnd"/>
      <w:r>
        <w:t xml:space="preserve"> at least 14 days prior to the anticipated use.  In the request, provide the following information:</w:t>
      </w:r>
    </w:p>
    <w:p w14:paraId="60981289" w14:textId="74FB61F1" w:rsidR="00196266" w:rsidRDefault="00196266" w:rsidP="00196266">
      <w:pPr>
        <w:pStyle w:val="List0indent"/>
      </w:pPr>
      <w:r>
        <w:t>1.</w:t>
      </w:r>
      <w:r>
        <w:tab/>
        <w:t xml:space="preserve">Route, </w:t>
      </w:r>
      <w:r w:rsidR="00061E50">
        <w:t>d</w:t>
      </w:r>
      <w:r>
        <w:t>irection</w:t>
      </w:r>
      <w:r w:rsidR="00706855">
        <w:t>,</w:t>
      </w:r>
      <w:r>
        <w:t xml:space="preserve"> and milepost limits</w:t>
      </w:r>
    </w:p>
    <w:p w14:paraId="450C0C47" w14:textId="1CAC9624" w:rsidR="00196266" w:rsidRDefault="00196266" w:rsidP="00196266">
      <w:pPr>
        <w:pStyle w:val="List0indent"/>
      </w:pPr>
      <w:r>
        <w:t>2.</w:t>
      </w:r>
      <w:r>
        <w:tab/>
        <w:t>Closure Description (Lane type/shoulder)</w:t>
      </w:r>
    </w:p>
    <w:p w14:paraId="7A3FD8F4" w14:textId="77777777" w:rsidR="00196266" w:rsidRDefault="00196266" w:rsidP="00196266">
      <w:pPr>
        <w:pStyle w:val="List0indent"/>
      </w:pPr>
      <w:r>
        <w:t>3.</w:t>
      </w:r>
      <w:r>
        <w:tab/>
        <w:t>Date(s)/Days</w:t>
      </w:r>
    </w:p>
    <w:p w14:paraId="7E730EAF" w14:textId="77777777" w:rsidR="00196266" w:rsidRDefault="00196266" w:rsidP="00196266">
      <w:pPr>
        <w:pStyle w:val="List0indent"/>
      </w:pPr>
      <w:r>
        <w:t>4.</w:t>
      </w:r>
      <w:r>
        <w:tab/>
        <w:t>Start Time(s)</w:t>
      </w:r>
    </w:p>
    <w:p w14:paraId="1F074E21" w14:textId="5091E3A1" w:rsidR="00196266" w:rsidRDefault="00706855" w:rsidP="00196266">
      <w:pPr>
        <w:pStyle w:val="List0indent"/>
      </w:pPr>
      <w:r>
        <w:t>5.</w:t>
      </w:r>
      <w:r>
        <w:tab/>
        <w:t>Finish Time(s)</w:t>
      </w:r>
    </w:p>
    <w:p w14:paraId="764D19E2" w14:textId="77777777" w:rsidR="00196266" w:rsidRDefault="00196266" w:rsidP="00196266">
      <w:pPr>
        <w:pStyle w:val="List0indent"/>
      </w:pPr>
      <w:r>
        <w:t>6.</w:t>
      </w:r>
      <w:r>
        <w:tab/>
        <w:t xml:space="preserve">Reason </w:t>
      </w:r>
    </w:p>
    <w:p w14:paraId="06E6E166" w14:textId="77777777" w:rsidR="00196266" w:rsidRDefault="00196266" w:rsidP="00196266">
      <w:pPr>
        <w:pStyle w:val="List0indent"/>
      </w:pPr>
      <w:r>
        <w:t>7.</w:t>
      </w:r>
      <w:r>
        <w:tab/>
        <w:t xml:space="preserve">Calculation of Lane Rental Cost for each closure </w:t>
      </w:r>
    </w:p>
    <w:p w14:paraId="6261C7EA" w14:textId="419B3FD6" w:rsidR="00196266" w:rsidRDefault="00196266" w:rsidP="00196266">
      <w:pPr>
        <w:pStyle w:val="Paragraph"/>
      </w:pPr>
      <w:r>
        <w:t>The Department will assess the lane rental charge for each hour the Contractor occupies a lane in accord</w:t>
      </w:r>
      <w:r w:rsidR="000155C3">
        <w:t>ance with Table </w:t>
      </w:r>
      <w:r>
        <w:t xml:space="preserve">108.07.03-1.  If the Contractor does not occupy the lane during the extended hours, the Department will not assess a lane rental charge.  If the Contractor occupies the lane for fewer hours than requested, the Department will only assess a lane rental charge for the time that the Contractor has </w:t>
      </w:r>
      <w:proofErr w:type="gramStart"/>
      <w:r>
        <w:t>actually occupied</w:t>
      </w:r>
      <w:proofErr w:type="gramEnd"/>
      <w:r>
        <w:t xml:space="preserve"> the lane.  If the Contractor occupies a lane for a portion of an hour, the Department will round the occupancy time</w:t>
      </w:r>
      <w:r w:rsidR="000155C3">
        <w:t xml:space="preserve"> to the next highest half hour.</w:t>
      </w:r>
    </w:p>
    <w:p w14:paraId="5C3F4F3F" w14:textId="77777777" w:rsidR="00196266" w:rsidRDefault="00196266" w:rsidP="00196266">
      <w:pPr>
        <w:pStyle w:val="Paragraph"/>
        <w:tabs>
          <w:tab w:val="left" w:pos="0"/>
          <w:tab w:val="left" w:pos="1080"/>
        </w:tabs>
      </w:pPr>
      <w:r>
        <w:t>The Department will assess a lane rental charge for lane and/or shoulder occupancy of the roadway at the rates provided in Table 108.07.03-1.</w:t>
      </w:r>
    </w:p>
    <w:p w14:paraId="03D00BAB" w14:textId="77777777" w:rsidR="00196266" w:rsidRDefault="00196266" w:rsidP="00196266">
      <w:pPr>
        <w:pStyle w:val="HiddenTextSpec"/>
      </w:pPr>
      <w:r w:rsidRPr="009E766E">
        <w:t>2**************************************************************************************2</w:t>
      </w:r>
    </w:p>
    <w:p w14:paraId="5F5C4230" w14:textId="20512C5A" w:rsidR="00196266" w:rsidRDefault="00196266" w:rsidP="00196266">
      <w:pPr>
        <w:jc w:val="center"/>
        <w:rPr>
          <w:rFonts w:ascii="Arial" w:hAnsi="Arial"/>
          <w:caps/>
          <w:vanish/>
          <w:color w:val="FF0000"/>
        </w:rPr>
      </w:pPr>
      <w:r w:rsidRPr="00292289">
        <w:rPr>
          <w:rFonts w:ascii="Arial" w:hAnsi="Arial"/>
          <w:caps/>
          <w:vanish/>
          <w:color w:val="FF0000"/>
        </w:rPr>
        <w:t>complete and include the appropriate Lane rental Charge information.</w:t>
      </w:r>
    </w:p>
    <w:p w14:paraId="651F3828" w14:textId="77777777" w:rsidR="00FB7FC6" w:rsidRPr="00292289" w:rsidRDefault="00FB7FC6" w:rsidP="00196266">
      <w:pPr>
        <w:jc w:val="center"/>
        <w:rPr>
          <w:rFonts w:ascii="Arial" w:hAnsi="Arial"/>
          <w:caps/>
          <w:vanish/>
          <w:color w:val="FF0000"/>
        </w:rPr>
      </w:pPr>
    </w:p>
    <w:p w14:paraId="6BFCCE89" w14:textId="1CDEACFF" w:rsidR="00196266" w:rsidRDefault="00196266" w:rsidP="00FB7FC6">
      <w:pPr>
        <w:pStyle w:val="Blanklinehalf"/>
      </w:pPr>
    </w:p>
    <w:tbl>
      <w:tblPr>
        <w:tblW w:w="9715" w:type="dxa"/>
        <w:tblBorders>
          <w:top w:val="double" w:sz="4" w:space="0" w:color="auto"/>
          <w:bottom w:val="double" w:sz="4" w:space="0" w:color="auto"/>
        </w:tblBorders>
        <w:tblLayout w:type="fixed"/>
        <w:tblCellMar>
          <w:top w:w="29" w:type="dxa"/>
          <w:left w:w="29" w:type="dxa"/>
          <w:bottom w:w="29" w:type="dxa"/>
          <w:right w:w="29" w:type="dxa"/>
        </w:tblCellMar>
        <w:tblLook w:val="01E0" w:firstRow="1" w:lastRow="1" w:firstColumn="1" w:lastColumn="1" w:noHBand="0" w:noVBand="0"/>
      </w:tblPr>
      <w:tblGrid>
        <w:gridCol w:w="1389"/>
        <w:gridCol w:w="1288"/>
        <w:gridCol w:w="2098"/>
        <w:gridCol w:w="931"/>
        <w:gridCol w:w="1224"/>
        <w:gridCol w:w="1265"/>
        <w:gridCol w:w="1520"/>
      </w:tblGrid>
      <w:tr w:rsidR="006058BC" w:rsidRPr="00B97E4C" w14:paraId="44582234" w14:textId="77777777" w:rsidTr="00C55DF0">
        <w:trPr>
          <w:trHeight w:val="288"/>
        </w:trPr>
        <w:tc>
          <w:tcPr>
            <w:tcW w:w="9715" w:type="dxa"/>
            <w:gridSpan w:val="7"/>
            <w:tcBorders>
              <w:top w:val="double" w:sz="4" w:space="0" w:color="auto"/>
              <w:left w:val="nil"/>
              <w:bottom w:val="single" w:sz="4" w:space="0" w:color="auto"/>
              <w:right w:val="nil"/>
            </w:tcBorders>
            <w:vAlign w:val="center"/>
          </w:tcPr>
          <w:p w14:paraId="74859954" w14:textId="77777777" w:rsidR="006058BC" w:rsidRPr="00136C86" w:rsidRDefault="006058BC" w:rsidP="00FC1803">
            <w:pPr>
              <w:pStyle w:val="Tabletitle"/>
            </w:pPr>
            <w:r w:rsidRPr="0048664B">
              <w:t>Table</w:t>
            </w:r>
            <w:r w:rsidRPr="00136C86">
              <w:t xml:space="preserve"> 108.07.03-</w:t>
            </w:r>
            <w:proofErr w:type="gramStart"/>
            <w:r w:rsidRPr="00136C86">
              <w:t>1</w:t>
            </w:r>
            <w:r>
              <w:t xml:space="preserve">  </w:t>
            </w:r>
            <w:r w:rsidRPr="00136C86">
              <w:t>Lane</w:t>
            </w:r>
            <w:proofErr w:type="gramEnd"/>
            <w:r w:rsidRPr="00136C86">
              <w:t xml:space="preserve"> Rental </w:t>
            </w:r>
            <w:r>
              <w:t>Availability and</w:t>
            </w:r>
            <w:r w:rsidRPr="00136C86">
              <w:t xml:space="preserve"> </w:t>
            </w:r>
            <w:r>
              <w:t>C</w:t>
            </w:r>
            <w:r w:rsidRPr="00136C86">
              <w:t>harge</w:t>
            </w:r>
          </w:p>
        </w:tc>
      </w:tr>
      <w:tr w:rsidR="006058BC" w:rsidRPr="00DB3093" w14:paraId="43417999" w14:textId="77777777" w:rsidTr="00C55DF0">
        <w:tblPrEx>
          <w:tblBorders>
            <w:top w:val="none" w:sz="0" w:space="0" w:color="auto"/>
            <w:bottom w:val="none" w:sz="0" w:space="0" w:color="auto"/>
          </w:tblBorders>
          <w:tblCellMar>
            <w:top w:w="0" w:type="dxa"/>
            <w:left w:w="108" w:type="dxa"/>
            <w:bottom w:w="0" w:type="dxa"/>
            <w:right w:w="108" w:type="dxa"/>
          </w:tblCellMar>
          <w:tblLook w:val="04A0" w:firstRow="1" w:lastRow="0" w:firstColumn="1" w:lastColumn="0" w:noHBand="0" w:noVBand="1"/>
        </w:tblPrEx>
        <w:trPr>
          <w:trHeight w:val="288"/>
        </w:trPr>
        <w:tc>
          <w:tcPr>
            <w:tcW w:w="1389" w:type="dxa"/>
            <w:vMerge w:val="restart"/>
            <w:tcBorders>
              <w:top w:val="single" w:sz="4" w:space="0" w:color="auto"/>
              <w:bottom w:val="single" w:sz="4" w:space="0" w:color="000000"/>
              <w:right w:val="single" w:sz="4" w:space="0" w:color="auto"/>
            </w:tcBorders>
            <w:vAlign w:val="center"/>
            <w:hideMark/>
          </w:tcPr>
          <w:p w14:paraId="0424F3F2" w14:textId="77777777" w:rsidR="006058BC" w:rsidRPr="00DB3093" w:rsidRDefault="006058BC" w:rsidP="00CD5689">
            <w:pPr>
              <w:pStyle w:val="TableheaderCentered"/>
              <w:rPr>
                <w:szCs w:val="16"/>
              </w:rPr>
            </w:pPr>
            <w:r w:rsidRPr="00DB3093">
              <w:t>R</w:t>
            </w:r>
            <w:r>
              <w:t>oadway</w:t>
            </w:r>
          </w:p>
        </w:tc>
        <w:tc>
          <w:tcPr>
            <w:tcW w:w="1288" w:type="dxa"/>
            <w:vMerge w:val="restart"/>
            <w:tcBorders>
              <w:top w:val="single" w:sz="4" w:space="0" w:color="auto"/>
              <w:left w:val="single" w:sz="4" w:space="0" w:color="auto"/>
              <w:bottom w:val="single" w:sz="4" w:space="0" w:color="000000"/>
              <w:right w:val="single" w:sz="4" w:space="0" w:color="auto"/>
            </w:tcBorders>
            <w:vAlign w:val="center"/>
            <w:hideMark/>
          </w:tcPr>
          <w:p w14:paraId="18AF303B" w14:textId="77777777" w:rsidR="006058BC" w:rsidRPr="00DB3093" w:rsidRDefault="006058BC" w:rsidP="00CD5689">
            <w:pPr>
              <w:pStyle w:val="TableheaderCentered"/>
              <w:rPr>
                <w:szCs w:val="16"/>
              </w:rPr>
            </w:pPr>
            <w:r w:rsidRPr="00DB3093">
              <w:t>D</w:t>
            </w:r>
            <w:r>
              <w:t>irection</w:t>
            </w:r>
          </w:p>
        </w:tc>
        <w:tc>
          <w:tcPr>
            <w:tcW w:w="2098" w:type="dxa"/>
            <w:vMerge w:val="restart"/>
            <w:tcBorders>
              <w:top w:val="single" w:sz="4" w:space="0" w:color="auto"/>
              <w:left w:val="nil"/>
              <w:right w:val="single" w:sz="4" w:space="0" w:color="auto"/>
            </w:tcBorders>
            <w:vAlign w:val="center"/>
            <w:hideMark/>
          </w:tcPr>
          <w:p w14:paraId="13DA0C72" w14:textId="77777777" w:rsidR="006058BC" w:rsidRPr="00DB3093" w:rsidRDefault="006058BC" w:rsidP="00CD5689">
            <w:pPr>
              <w:pStyle w:val="TableheaderCentered"/>
              <w:rPr>
                <w:szCs w:val="16"/>
              </w:rPr>
            </w:pPr>
            <w:r>
              <w:t>Closure Description</w:t>
            </w:r>
          </w:p>
        </w:tc>
        <w:tc>
          <w:tcPr>
            <w:tcW w:w="3420" w:type="dxa"/>
            <w:gridSpan w:val="3"/>
            <w:tcBorders>
              <w:top w:val="single" w:sz="4" w:space="0" w:color="auto"/>
              <w:left w:val="nil"/>
              <w:bottom w:val="single" w:sz="4" w:space="0" w:color="auto"/>
              <w:right w:val="single" w:sz="4" w:space="0" w:color="000000"/>
            </w:tcBorders>
            <w:vAlign w:val="center"/>
            <w:hideMark/>
          </w:tcPr>
          <w:p w14:paraId="2F1C300E" w14:textId="77777777" w:rsidR="006058BC" w:rsidRPr="00DB3093" w:rsidRDefault="006058BC" w:rsidP="00CD5689">
            <w:pPr>
              <w:pStyle w:val="TableheaderCentered"/>
            </w:pPr>
            <w:r>
              <w:t>Closure Time</w:t>
            </w:r>
          </w:p>
        </w:tc>
        <w:tc>
          <w:tcPr>
            <w:tcW w:w="1520" w:type="dxa"/>
            <w:vMerge w:val="restart"/>
            <w:tcBorders>
              <w:top w:val="single" w:sz="4" w:space="0" w:color="auto"/>
              <w:left w:val="single" w:sz="4" w:space="0" w:color="auto"/>
              <w:bottom w:val="single" w:sz="4" w:space="0" w:color="000000"/>
            </w:tcBorders>
            <w:vAlign w:val="center"/>
            <w:hideMark/>
          </w:tcPr>
          <w:p w14:paraId="676C5D3A" w14:textId="77777777" w:rsidR="006058BC" w:rsidRPr="00DB3093" w:rsidRDefault="006058BC" w:rsidP="00CD5689">
            <w:pPr>
              <w:pStyle w:val="TableheaderCentered"/>
              <w:rPr>
                <w:szCs w:val="16"/>
              </w:rPr>
            </w:pPr>
            <w:r>
              <w:t>Rental Time</w:t>
            </w:r>
          </w:p>
        </w:tc>
      </w:tr>
      <w:tr w:rsidR="006058BC" w:rsidRPr="00DB3093" w14:paraId="1A75A658" w14:textId="77777777" w:rsidTr="00C55DF0">
        <w:tblPrEx>
          <w:tblBorders>
            <w:top w:val="none" w:sz="0" w:space="0" w:color="auto"/>
            <w:bottom w:val="none" w:sz="0" w:space="0" w:color="auto"/>
          </w:tblBorders>
          <w:tblCellMar>
            <w:top w:w="0" w:type="dxa"/>
            <w:left w:w="108" w:type="dxa"/>
            <w:bottom w:w="0" w:type="dxa"/>
            <w:right w:w="108" w:type="dxa"/>
          </w:tblCellMar>
          <w:tblLook w:val="04A0" w:firstRow="1" w:lastRow="0" w:firstColumn="1" w:lastColumn="0" w:noHBand="0" w:noVBand="1"/>
        </w:tblPrEx>
        <w:trPr>
          <w:trHeight w:val="288"/>
        </w:trPr>
        <w:tc>
          <w:tcPr>
            <w:tcW w:w="1389" w:type="dxa"/>
            <w:vMerge/>
            <w:tcBorders>
              <w:top w:val="single" w:sz="4" w:space="0" w:color="auto"/>
              <w:bottom w:val="single" w:sz="4" w:space="0" w:color="000000"/>
              <w:right w:val="single" w:sz="4" w:space="0" w:color="auto"/>
            </w:tcBorders>
            <w:vAlign w:val="center"/>
            <w:hideMark/>
          </w:tcPr>
          <w:p w14:paraId="41E2C244" w14:textId="77777777" w:rsidR="006058BC" w:rsidRPr="00DB3093" w:rsidRDefault="006058BC" w:rsidP="00CD5689">
            <w:pPr>
              <w:pStyle w:val="TableheaderCentered"/>
              <w:rPr>
                <w:rFonts w:ascii="Arial" w:hAnsi="Arial" w:cs="Arial"/>
                <w:color w:val="000000"/>
                <w:sz w:val="16"/>
                <w:szCs w:val="16"/>
              </w:rPr>
            </w:pPr>
          </w:p>
        </w:tc>
        <w:tc>
          <w:tcPr>
            <w:tcW w:w="1288" w:type="dxa"/>
            <w:vMerge/>
            <w:tcBorders>
              <w:top w:val="single" w:sz="4" w:space="0" w:color="auto"/>
              <w:left w:val="single" w:sz="4" w:space="0" w:color="auto"/>
              <w:bottom w:val="single" w:sz="4" w:space="0" w:color="000000"/>
              <w:right w:val="single" w:sz="4" w:space="0" w:color="auto"/>
            </w:tcBorders>
            <w:vAlign w:val="center"/>
            <w:hideMark/>
          </w:tcPr>
          <w:p w14:paraId="334382D2" w14:textId="77777777" w:rsidR="006058BC" w:rsidRPr="00DB3093" w:rsidRDefault="006058BC" w:rsidP="00CD5689">
            <w:pPr>
              <w:pStyle w:val="TableheaderCentered"/>
              <w:rPr>
                <w:rFonts w:ascii="Arial" w:hAnsi="Arial" w:cs="Arial"/>
                <w:color w:val="000000"/>
                <w:sz w:val="16"/>
                <w:szCs w:val="16"/>
              </w:rPr>
            </w:pPr>
          </w:p>
        </w:tc>
        <w:tc>
          <w:tcPr>
            <w:tcW w:w="2098" w:type="dxa"/>
            <w:vMerge/>
            <w:tcBorders>
              <w:left w:val="single" w:sz="4" w:space="0" w:color="auto"/>
              <w:right w:val="single" w:sz="4" w:space="0" w:color="auto"/>
            </w:tcBorders>
            <w:vAlign w:val="center"/>
            <w:hideMark/>
          </w:tcPr>
          <w:p w14:paraId="3FFE7D25" w14:textId="77777777" w:rsidR="006058BC" w:rsidRPr="00DB3093" w:rsidRDefault="006058BC" w:rsidP="00CD5689">
            <w:pPr>
              <w:pStyle w:val="TableheaderCentered"/>
              <w:rPr>
                <w:rFonts w:ascii="Arial" w:hAnsi="Arial" w:cs="Arial"/>
                <w:color w:val="000000"/>
                <w:sz w:val="16"/>
                <w:szCs w:val="16"/>
              </w:rPr>
            </w:pPr>
          </w:p>
        </w:tc>
        <w:tc>
          <w:tcPr>
            <w:tcW w:w="931" w:type="dxa"/>
            <w:vMerge w:val="restart"/>
            <w:tcBorders>
              <w:top w:val="single" w:sz="4" w:space="0" w:color="auto"/>
              <w:left w:val="single" w:sz="4" w:space="0" w:color="auto"/>
              <w:bottom w:val="single" w:sz="4" w:space="0" w:color="000000"/>
              <w:right w:val="single" w:sz="4" w:space="0" w:color="auto"/>
            </w:tcBorders>
            <w:vAlign w:val="center"/>
            <w:hideMark/>
          </w:tcPr>
          <w:p w14:paraId="2113B987" w14:textId="77777777" w:rsidR="006058BC" w:rsidRPr="00DB3093" w:rsidRDefault="006058BC" w:rsidP="00CD5689">
            <w:pPr>
              <w:pStyle w:val="TableheaderCentered"/>
              <w:rPr>
                <w:szCs w:val="16"/>
              </w:rPr>
            </w:pPr>
            <w:r w:rsidRPr="00DB3093">
              <w:t>Day</w:t>
            </w:r>
            <w:r>
              <w:t>(s)</w:t>
            </w:r>
          </w:p>
        </w:tc>
        <w:tc>
          <w:tcPr>
            <w:tcW w:w="1224" w:type="dxa"/>
            <w:tcBorders>
              <w:top w:val="single" w:sz="4" w:space="0" w:color="auto"/>
              <w:left w:val="nil"/>
              <w:bottom w:val="single" w:sz="4" w:space="0" w:color="auto"/>
              <w:right w:val="single" w:sz="4" w:space="0" w:color="auto"/>
            </w:tcBorders>
            <w:vAlign w:val="center"/>
            <w:hideMark/>
          </w:tcPr>
          <w:p w14:paraId="0CC135A8" w14:textId="77777777" w:rsidR="006058BC" w:rsidRPr="00DB3093" w:rsidRDefault="006058BC" w:rsidP="00CD5689">
            <w:pPr>
              <w:pStyle w:val="TableheaderCentered"/>
              <w:rPr>
                <w:szCs w:val="16"/>
              </w:rPr>
            </w:pPr>
            <w:r w:rsidRPr="00DB3093">
              <w:t>Start Time</w:t>
            </w:r>
          </w:p>
        </w:tc>
        <w:tc>
          <w:tcPr>
            <w:tcW w:w="1265" w:type="dxa"/>
            <w:tcBorders>
              <w:top w:val="single" w:sz="4" w:space="0" w:color="auto"/>
              <w:left w:val="nil"/>
              <w:bottom w:val="single" w:sz="4" w:space="0" w:color="auto"/>
              <w:right w:val="single" w:sz="4" w:space="0" w:color="auto"/>
            </w:tcBorders>
            <w:vAlign w:val="center"/>
            <w:hideMark/>
          </w:tcPr>
          <w:p w14:paraId="6B3417B0" w14:textId="77777777" w:rsidR="006058BC" w:rsidRPr="00DB3093" w:rsidRDefault="006058BC" w:rsidP="00CD5689">
            <w:pPr>
              <w:pStyle w:val="TableheaderCentered"/>
            </w:pPr>
            <w:r w:rsidRPr="00DB3093">
              <w:t>Finish Time</w:t>
            </w:r>
          </w:p>
        </w:tc>
        <w:tc>
          <w:tcPr>
            <w:tcW w:w="1520" w:type="dxa"/>
            <w:vMerge/>
            <w:tcBorders>
              <w:top w:val="single" w:sz="4" w:space="0" w:color="auto"/>
              <w:left w:val="single" w:sz="4" w:space="0" w:color="auto"/>
              <w:bottom w:val="single" w:sz="4" w:space="0" w:color="auto"/>
            </w:tcBorders>
            <w:vAlign w:val="center"/>
            <w:hideMark/>
          </w:tcPr>
          <w:p w14:paraId="487DBAD7" w14:textId="77777777" w:rsidR="006058BC" w:rsidRPr="00DB3093" w:rsidRDefault="006058BC" w:rsidP="00CD5689">
            <w:pPr>
              <w:pStyle w:val="TableheaderCentered"/>
              <w:rPr>
                <w:rFonts w:ascii="Arial" w:hAnsi="Arial" w:cs="Arial"/>
                <w:color w:val="000000"/>
                <w:sz w:val="16"/>
                <w:szCs w:val="16"/>
              </w:rPr>
            </w:pPr>
          </w:p>
        </w:tc>
      </w:tr>
      <w:tr w:rsidR="006058BC" w:rsidRPr="00DB3093" w14:paraId="2D19C927" w14:textId="77777777" w:rsidTr="00C55DF0">
        <w:tblPrEx>
          <w:tblBorders>
            <w:top w:val="none" w:sz="0" w:space="0" w:color="auto"/>
            <w:bottom w:val="none" w:sz="0" w:space="0" w:color="auto"/>
          </w:tblBorders>
          <w:tblCellMar>
            <w:top w:w="0" w:type="dxa"/>
            <w:left w:w="108" w:type="dxa"/>
            <w:bottom w:w="0" w:type="dxa"/>
            <w:right w:w="108" w:type="dxa"/>
          </w:tblCellMar>
          <w:tblLook w:val="04A0" w:firstRow="1" w:lastRow="0" w:firstColumn="1" w:lastColumn="0" w:noHBand="0" w:noVBand="1"/>
        </w:tblPrEx>
        <w:trPr>
          <w:trHeight w:val="288"/>
        </w:trPr>
        <w:tc>
          <w:tcPr>
            <w:tcW w:w="1389" w:type="dxa"/>
            <w:vMerge/>
            <w:tcBorders>
              <w:top w:val="single" w:sz="4" w:space="0" w:color="auto"/>
              <w:bottom w:val="single" w:sz="4" w:space="0" w:color="000000"/>
              <w:right w:val="single" w:sz="4" w:space="0" w:color="auto"/>
            </w:tcBorders>
            <w:vAlign w:val="center"/>
            <w:hideMark/>
          </w:tcPr>
          <w:p w14:paraId="2E7B4873" w14:textId="77777777" w:rsidR="006058BC" w:rsidRPr="00DB3093" w:rsidRDefault="006058BC" w:rsidP="00CD5689">
            <w:pPr>
              <w:pStyle w:val="TableheaderCentered"/>
              <w:rPr>
                <w:rFonts w:ascii="Arial" w:hAnsi="Arial" w:cs="Arial"/>
                <w:color w:val="000000"/>
                <w:sz w:val="16"/>
                <w:szCs w:val="16"/>
              </w:rPr>
            </w:pPr>
          </w:p>
        </w:tc>
        <w:tc>
          <w:tcPr>
            <w:tcW w:w="1288" w:type="dxa"/>
            <w:vMerge/>
            <w:tcBorders>
              <w:top w:val="single" w:sz="4" w:space="0" w:color="auto"/>
              <w:left w:val="single" w:sz="4" w:space="0" w:color="auto"/>
              <w:bottom w:val="single" w:sz="4" w:space="0" w:color="000000"/>
              <w:right w:val="single" w:sz="4" w:space="0" w:color="auto"/>
            </w:tcBorders>
            <w:vAlign w:val="center"/>
            <w:hideMark/>
          </w:tcPr>
          <w:p w14:paraId="4A972C62" w14:textId="77777777" w:rsidR="006058BC" w:rsidRPr="00DB3093" w:rsidRDefault="006058BC" w:rsidP="00CD5689">
            <w:pPr>
              <w:pStyle w:val="TableheaderCentered"/>
              <w:rPr>
                <w:rFonts w:ascii="Arial" w:hAnsi="Arial" w:cs="Arial"/>
                <w:color w:val="000000"/>
                <w:sz w:val="16"/>
                <w:szCs w:val="16"/>
              </w:rPr>
            </w:pPr>
          </w:p>
        </w:tc>
        <w:tc>
          <w:tcPr>
            <w:tcW w:w="2098" w:type="dxa"/>
            <w:vMerge/>
            <w:tcBorders>
              <w:left w:val="single" w:sz="4" w:space="0" w:color="auto"/>
              <w:bottom w:val="single" w:sz="4" w:space="0" w:color="000000"/>
              <w:right w:val="single" w:sz="4" w:space="0" w:color="auto"/>
            </w:tcBorders>
            <w:vAlign w:val="center"/>
            <w:hideMark/>
          </w:tcPr>
          <w:p w14:paraId="248E85D1" w14:textId="77777777" w:rsidR="006058BC" w:rsidRPr="00DB3093" w:rsidRDefault="006058BC" w:rsidP="00CD5689">
            <w:pPr>
              <w:pStyle w:val="TableheaderCentered"/>
              <w:rPr>
                <w:rFonts w:ascii="Arial" w:hAnsi="Arial" w:cs="Arial"/>
                <w:color w:val="000000"/>
                <w:sz w:val="16"/>
                <w:szCs w:val="16"/>
              </w:rPr>
            </w:pPr>
          </w:p>
        </w:tc>
        <w:tc>
          <w:tcPr>
            <w:tcW w:w="931" w:type="dxa"/>
            <w:vMerge/>
            <w:tcBorders>
              <w:top w:val="nil"/>
              <w:left w:val="single" w:sz="4" w:space="0" w:color="auto"/>
              <w:bottom w:val="single" w:sz="4" w:space="0" w:color="000000"/>
              <w:right w:val="single" w:sz="4" w:space="0" w:color="auto"/>
            </w:tcBorders>
            <w:vAlign w:val="center"/>
            <w:hideMark/>
          </w:tcPr>
          <w:p w14:paraId="0AB07114" w14:textId="77777777" w:rsidR="006058BC" w:rsidRPr="00DB3093" w:rsidRDefault="006058BC" w:rsidP="00CD5689">
            <w:pPr>
              <w:pStyle w:val="TableheaderCentered"/>
              <w:rPr>
                <w:rFonts w:ascii="Arial" w:hAnsi="Arial" w:cs="Arial"/>
                <w:color w:val="000000"/>
                <w:sz w:val="16"/>
                <w:szCs w:val="16"/>
              </w:rPr>
            </w:pPr>
          </w:p>
        </w:tc>
        <w:tc>
          <w:tcPr>
            <w:tcW w:w="1224" w:type="dxa"/>
            <w:tcBorders>
              <w:top w:val="single" w:sz="4" w:space="0" w:color="auto"/>
              <w:left w:val="nil"/>
              <w:bottom w:val="single" w:sz="4" w:space="0" w:color="auto"/>
              <w:right w:val="single" w:sz="4" w:space="0" w:color="auto"/>
            </w:tcBorders>
            <w:vAlign w:val="center"/>
            <w:hideMark/>
          </w:tcPr>
          <w:p w14:paraId="2DEED10D" w14:textId="77777777" w:rsidR="006058BC" w:rsidRPr="00DB3093" w:rsidRDefault="006058BC" w:rsidP="00CD5689">
            <w:pPr>
              <w:pStyle w:val="TableheaderCentered"/>
            </w:pPr>
            <w:r w:rsidRPr="00DB3093">
              <w:t>Hours</w:t>
            </w:r>
          </w:p>
        </w:tc>
        <w:tc>
          <w:tcPr>
            <w:tcW w:w="1265" w:type="dxa"/>
            <w:tcBorders>
              <w:top w:val="single" w:sz="4" w:space="0" w:color="auto"/>
              <w:left w:val="nil"/>
              <w:bottom w:val="single" w:sz="4" w:space="0" w:color="auto"/>
              <w:right w:val="single" w:sz="4" w:space="0" w:color="auto"/>
            </w:tcBorders>
            <w:vAlign w:val="center"/>
            <w:hideMark/>
          </w:tcPr>
          <w:p w14:paraId="3DD6AFD2" w14:textId="77777777" w:rsidR="006058BC" w:rsidRPr="00DB3093" w:rsidRDefault="006058BC" w:rsidP="00CD5689">
            <w:pPr>
              <w:pStyle w:val="TableheaderCentered"/>
            </w:pPr>
            <w:r w:rsidRPr="00DB3093">
              <w:t>Hours</w:t>
            </w:r>
          </w:p>
        </w:tc>
        <w:tc>
          <w:tcPr>
            <w:tcW w:w="1520" w:type="dxa"/>
            <w:tcBorders>
              <w:top w:val="single" w:sz="4" w:space="0" w:color="auto"/>
              <w:left w:val="nil"/>
              <w:bottom w:val="single" w:sz="4" w:space="0" w:color="auto"/>
            </w:tcBorders>
            <w:vAlign w:val="center"/>
            <w:hideMark/>
          </w:tcPr>
          <w:p w14:paraId="7023EBCB" w14:textId="77777777" w:rsidR="006058BC" w:rsidRPr="00DB3093" w:rsidRDefault="006058BC" w:rsidP="00CD5689">
            <w:pPr>
              <w:pStyle w:val="TableheaderCentered"/>
            </w:pPr>
            <w:r w:rsidRPr="00DB3093">
              <w:t>$ per hour</w:t>
            </w:r>
          </w:p>
        </w:tc>
      </w:tr>
      <w:tr w:rsidR="006058BC" w:rsidRPr="00DB3093" w14:paraId="0C5B50C5" w14:textId="77777777" w:rsidTr="00C55DF0">
        <w:tblPrEx>
          <w:tblBorders>
            <w:top w:val="none" w:sz="0" w:space="0" w:color="auto"/>
            <w:bottom w:val="none" w:sz="0" w:space="0" w:color="auto"/>
          </w:tblBorders>
          <w:tblCellMar>
            <w:top w:w="0" w:type="dxa"/>
            <w:left w:w="108" w:type="dxa"/>
            <w:bottom w:w="0" w:type="dxa"/>
            <w:right w:w="108" w:type="dxa"/>
          </w:tblCellMar>
          <w:tblLook w:val="04A0" w:firstRow="1" w:lastRow="0" w:firstColumn="1" w:lastColumn="0" w:noHBand="0" w:noVBand="1"/>
        </w:tblPrEx>
        <w:trPr>
          <w:trHeight w:val="288"/>
        </w:trPr>
        <w:tc>
          <w:tcPr>
            <w:tcW w:w="1389" w:type="dxa"/>
            <w:tcBorders>
              <w:top w:val="nil"/>
            </w:tcBorders>
            <w:noWrap/>
            <w:vAlign w:val="center"/>
            <w:hideMark/>
          </w:tcPr>
          <w:p w14:paraId="5146A121" w14:textId="77777777" w:rsidR="006058BC" w:rsidRPr="00CD5689" w:rsidRDefault="006058BC" w:rsidP="00CD5689">
            <w:pPr>
              <w:pStyle w:val="Tabletext"/>
            </w:pPr>
          </w:p>
        </w:tc>
        <w:tc>
          <w:tcPr>
            <w:tcW w:w="1288" w:type="dxa"/>
            <w:tcBorders>
              <w:top w:val="single" w:sz="4" w:space="0" w:color="000000"/>
              <w:left w:val="nil"/>
            </w:tcBorders>
            <w:noWrap/>
            <w:vAlign w:val="center"/>
            <w:hideMark/>
          </w:tcPr>
          <w:p w14:paraId="1DA03F2A" w14:textId="77777777" w:rsidR="006058BC" w:rsidRPr="00CD5689" w:rsidRDefault="006058BC" w:rsidP="00CD5689">
            <w:pPr>
              <w:pStyle w:val="Tabletext"/>
            </w:pPr>
          </w:p>
        </w:tc>
        <w:tc>
          <w:tcPr>
            <w:tcW w:w="2098" w:type="dxa"/>
            <w:tcBorders>
              <w:top w:val="nil"/>
              <w:left w:val="nil"/>
            </w:tcBorders>
            <w:noWrap/>
            <w:vAlign w:val="center"/>
            <w:hideMark/>
          </w:tcPr>
          <w:p w14:paraId="27A3EF5F" w14:textId="77777777" w:rsidR="006058BC" w:rsidRPr="00CD5689" w:rsidRDefault="006058BC" w:rsidP="00CD5689">
            <w:pPr>
              <w:pStyle w:val="Tabletext"/>
            </w:pPr>
          </w:p>
        </w:tc>
        <w:tc>
          <w:tcPr>
            <w:tcW w:w="931" w:type="dxa"/>
            <w:tcBorders>
              <w:top w:val="nil"/>
              <w:left w:val="nil"/>
            </w:tcBorders>
            <w:noWrap/>
            <w:vAlign w:val="center"/>
            <w:hideMark/>
          </w:tcPr>
          <w:p w14:paraId="5722E36E" w14:textId="77777777" w:rsidR="006058BC" w:rsidRPr="00CD5689" w:rsidRDefault="006058BC" w:rsidP="00CD5689">
            <w:pPr>
              <w:pStyle w:val="Tabletext"/>
            </w:pPr>
          </w:p>
        </w:tc>
        <w:tc>
          <w:tcPr>
            <w:tcW w:w="1224" w:type="dxa"/>
            <w:tcBorders>
              <w:top w:val="nil"/>
              <w:left w:val="nil"/>
            </w:tcBorders>
            <w:noWrap/>
            <w:vAlign w:val="center"/>
            <w:hideMark/>
          </w:tcPr>
          <w:p w14:paraId="707BDD95" w14:textId="77777777" w:rsidR="006058BC" w:rsidRPr="00CD5689" w:rsidRDefault="006058BC" w:rsidP="00CD5689">
            <w:pPr>
              <w:pStyle w:val="Tabletext"/>
            </w:pPr>
          </w:p>
        </w:tc>
        <w:tc>
          <w:tcPr>
            <w:tcW w:w="1265" w:type="dxa"/>
            <w:tcBorders>
              <w:top w:val="nil"/>
              <w:left w:val="nil"/>
            </w:tcBorders>
            <w:noWrap/>
            <w:vAlign w:val="center"/>
            <w:hideMark/>
          </w:tcPr>
          <w:p w14:paraId="5AF0892D" w14:textId="77777777" w:rsidR="006058BC" w:rsidRPr="00CD5689" w:rsidRDefault="006058BC" w:rsidP="00CD5689">
            <w:pPr>
              <w:pStyle w:val="Tabletext"/>
            </w:pPr>
          </w:p>
        </w:tc>
        <w:tc>
          <w:tcPr>
            <w:tcW w:w="1520" w:type="dxa"/>
            <w:tcBorders>
              <w:top w:val="nil"/>
              <w:left w:val="nil"/>
            </w:tcBorders>
            <w:noWrap/>
            <w:vAlign w:val="center"/>
            <w:hideMark/>
          </w:tcPr>
          <w:p w14:paraId="58CB5A7D" w14:textId="77777777" w:rsidR="006058BC" w:rsidRPr="00CD5689" w:rsidRDefault="006058BC" w:rsidP="00CD5689">
            <w:pPr>
              <w:pStyle w:val="Tabletext"/>
            </w:pPr>
          </w:p>
        </w:tc>
      </w:tr>
      <w:tr w:rsidR="006058BC" w:rsidRPr="00DB3093" w14:paraId="52E693FF" w14:textId="77777777" w:rsidTr="00C55DF0">
        <w:tblPrEx>
          <w:tblBorders>
            <w:top w:val="none" w:sz="0" w:space="0" w:color="auto"/>
            <w:bottom w:val="none" w:sz="0" w:space="0" w:color="auto"/>
          </w:tblBorders>
          <w:tblCellMar>
            <w:top w:w="0" w:type="dxa"/>
            <w:left w:w="108" w:type="dxa"/>
            <w:bottom w:w="0" w:type="dxa"/>
            <w:right w:w="108" w:type="dxa"/>
          </w:tblCellMar>
          <w:tblLook w:val="04A0" w:firstRow="1" w:lastRow="0" w:firstColumn="1" w:lastColumn="0" w:noHBand="0" w:noVBand="1"/>
        </w:tblPrEx>
        <w:trPr>
          <w:trHeight w:val="288"/>
        </w:trPr>
        <w:tc>
          <w:tcPr>
            <w:tcW w:w="1389" w:type="dxa"/>
            <w:tcBorders>
              <w:top w:val="nil"/>
              <w:bottom w:val="double" w:sz="4" w:space="0" w:color="auto"/>
            </w:tcBorders>
            <w:noWrap/>
            <w:vAlign w:val="center"/>
            <w:hideMark/>
          </w:tcPr>
          <w:p w14:paraId="26364380" w14:textId="77777777" w:rsidR="006058BC" w:rsidRPr="00CD5689" w:rsidRDefault="006058BC" w:rsidP="00CD5689">
            <w:pPr>
              <w:pStyle w:val="Tabletext"/>
            </w:pPr>
          </w:p>
        </w:tc>
        <w:tc>
          <w:tcPr>
            <w:tcW w:w="1288" w:type="dxa"/>
            <w:tcBorders>
              <w:left w:val="nil"/>
              <w:bottom w:val="double" w:sz="4" w:space="0" w:color="auto"/>
            </w:tcBorders>
            <w:noWrap/>
            <w:vAlign w:val="center"/>
            <w:hideMark/>
          </w:tcPr>
          <w:p w14:paraId="0AC8463E" w14:textId="77777777" w:rsidR="006058BC" w:rsidRPr="00CD5689" w:rsidRDefault="006058BC" w:rsidP="00CD5689">
            <w:pPr>
              <w:pStyle w:val="Tabletext"/>
            </w:pPr>
          </w:p>
        </w:tc>
        <w:tc>
          <w:tcPr>
            <w:tcW w:w="2098" w:type="dxa"/>
            <w:tcBorders>
              <w:top w:val="nil"/>
              <w:left w:val="nil"/>
              <w:bottom w:val="double" w:sz="4" w:space="0" w:color="auto"/>
            </w:tcBorders>
            <w:noWrap/>
            <w:vAlign w:val="center"/>
            <w:hideMark/>
          </w:tcPr>
          <w:p w14:paraId="403B699A" w14:textId="77777777" w:rsidR="006058BC" w:rsidRPr="00CD5689" w:rsidRDefault="006058BC" w:rsidP="00CD5689">
            <w:pPr>
              <w:pStyle w:val="Tabletext"/>
            </w:pPr>
          </w:p>
        </w:tc>
        <w:tc>
          <w:tcPr>
            <w:tcW w:w="931" w:type="dxa"/>
            <w:tcBorders>
              <w:top w:val="nil"/>
              <w:left w:val="nil"/>
              <w:bottom w:val="double" w:sz="4" w:space="0" w:color="auto"/>
            </w:tcBorders>
            <w:noWrap/>
            <w:vAlign w:val="center"/>
            <w:hideMark/>
          </w:tcPr>
          <w:p w14:paraId="424F11CF" w14:textId="77777777" w:rsidR="006058BC" w:rsidRPr="00CD5689" w:rsidRDefault="006058BC" w:rsidP="00CD5689">
            <w:pPr>
              <w:pStyle w:val="Tabletext"/>
            </w:pPr>
          </w:p>
        </w:tc>
        <w:tc>
          <w:tcPr>
            <w:tcW w:w="1224" w:type="dxa"/>
            <w:tcBorders>
              <w:top w:val="nil"/>
              <w:left w:val="nil"/>
              <w:bottom w:val="double" w:sz="4" w:space="0" w:color="auto"/>
            </w:tcBorders>
            <w:noWrap/>
            <w:vAlign w:val="center"/>
            <w:hideMark/>
          </w:tcPr>
          <w:p w14:paraId="6E6B1C5F" w14:textId="77777777" w:rsidR="006058BC" w:rsidRPr="00CD5689" w:rsidRDefault="006058BC" w:rsidP="00CD5689">
            <w:pPr>
              <w:pStyle w:val="Tabletext"/>
            </w:pPr>
          </w:p>
        </w:tc>
        <w:tc>
          <w:tcPr>
            <w:tcW w:w="1265" w:type="dxa"/>
            <w:tcBorders>
              <w:top w:val="nil"/>
              <w:left w:val="nil"/>
              <w:bottom w:val="double" w:sz="4" w:space="0" w:color="auto"/>
            </w:tcBorders>
            <w:noWrap/>
            <w:vAlign w:val="center"/>
            <w:hideMark/>
          </w:tcPr>
          <w:p w14:paraId="1E2C511D" w14:textId="77777777" w:rsidR="006058BC" w:rsidRPr="00CD5689" w:rsidRDefault="006058BC" w:rsidP="00CD5689">
            <w:pPr>
              <w:pStyle w:val="Tabletext"/>
            </w:pPr>
          </w:p>
        </w:tc>
        <w:tc>
          <w:tcPr>
            <w:tcW w:w="1520" w:type="dxa"/>
            <w:tcBorders>
              <w:top w:val="nil"/>
              <w:left w:val="nil"/>
              <w:bottom w:val="double" w:sz="4" w:space="0" w:color="auto"/>
            </w:tcBorders>
            <w:noWrap/>
            <w:vAlign w:val="center"/>
            <w:hideMark/>
          </w:tcPr>
          <w:p w14:paraId="25308EE4" w14:textId="77777777" w:rsidR="006058BC" w:rsidRPr="00CD5689" w:rsidRDefault="006058BC" w:rsidP="00CD5689">
            <w:pPr>
              <w:pStyle w:val="Tabletext"/>
            </w:pPr>
          </w:p>
        </w:tc>
      </w:tr>
    </w:tbl>
    <w:p w14:paraId="2A48147D" w14:textId="77777777" w:rsidR="00196266" w:rsidRDefault="00196266" w:rsidP="00196266">
      <w:pPr>
        <w:pStyle w:val="HiddenTextSpec"/>
      </w:pPr>
    </w:p>
    <w:p w14:paraId="2A46BF53" w14:textId="77777777" w:rsidR="00196266" w:rsidRDefault="00196266" w:rsidP="00196266">
      <w:pPr>
        <w:pStyle w:val="HiddenTextSpec"/>
      </w:pPr>
      <w:r w:rsidRPr="009E766E">
        <w:t>2**************************************************************************************2</w:t>
      </w:r>
    </w:p>
    <w:p w14:paraId="7726AAAA" w14:textId="03CB6C96" w:rsidR="00196266" w:rsidRDefault="00196266" w:rsidP="00196266">
      <w:pPr>
        <w:pStyle w:val="Paragraph"/>
      </w:pPr>
      <w:r>
        <w:t xml:space="preserve">Do not occupy a lane or shoulder beyond the RE’s approved extension of the allowable hours for lane and shoulder occupancy.  If the Contractor’s lane closure exceeds the allowable </w:t>
      </w:r>
      <w:proofErr w:type="gramStart"/>
      <w:r>
        <w:t>time period</w:t>
      </w:r>
      <w:proofErr w:type="gramEnd"/>
      <w:r>
        <w:t>, the Department will assess Occupancy Charges in accordance with 108.08.</w:t>
      </w:r>
    </w:p>
    <w:p w14:paraId="216E41F5" w14:textId="2B01E504" w:rsidR="00196266" w:rsidRDefault="00196266" w:rsidP="00196266">
      <w:pPr>
        <w:pStyle w:val="HiddenTextSpec"/>
        <w:tabs>
          <w:tab w:val="left" w:pos="1440"/>
          <w:tab w:val="left" w:pos="2700"/>
        </w:tabs>
      </w:pPr>
      <w:r w:rsidRPr="00D51F1D">
        <w:t>1**************************************************************************************************************************1</w:t>
      </w:r>
    </w:p>
    <w:p w14:paraId="7E3A49B4" w14:textId="77777777" w:rsidR="00954AD2" w:rsidRDefault="00954AD2" w:rsidP="00196266">
      <w:pPr>
        <w:pStyle w:val="HiddenTextSpec"/>
        <w:tabs>
          <w:tab w:val="left" w:pos="1440"/>
          <w:tab w:val="left" w:pos="2700"/>
        </w:tabs>
      </w:pPr>
    </w:p>
    <w:p w14:paraId="1DE513C5" w14:textId="208F47A6" w:rsidR="003B4741" w:rsidRDefault="001A74CC" w:rsidP="003B4741">
      <w:pPr>
        <w:pStyle w:val="00000Subsection"/>
      </w:pPr>
      <w:r w:rsidRPr="00B97E4C">
        <w:t>108.08 LANE</w:t>
      </w:r>
      <w:r w:rsidR="003B4741" w:rsidRPr="00B97E4C">
        <w:t xml:space="preserve"> Occupancy Charges</w:t>
      </w:r>
    </w:p>
    <w:p w14:paraId="6B9DBB74" w14:textId="77777777" w:rsidR="004170BC" w:rsidRDefault="004170BC" w:rsidP="004170BC">
      <w:pPr>
        <w:pStyle w:val="HiddenTextSpec"/>
      </w:pPr>
      <w:r>
        <w:t>1**************************************************************************************************************************1</w:t>
      </w:r>
    </w:p>
    <w:p w14:paraId="1D2D426F" w14:textId="03EE4D8E" w:rsidR="004170BC" w:rsidRDefault="004170BC" w:rsidP="004170BC">
      <w:pPr>
        <w:jc w:val="center"/>
        <w:rPr>
          <w:rFonts w:ascii="Arial" w:hAnsi="Arial"/>
          <w:caps/>
          <w:vanish/>
          <w:color w:val="FF0000"/>
        </w:rPr>
      </w:pPr>
      <w:r w:rsidRPr="00BA0D23">
        <w:rPr>
          <w:rFonts w:ascii="Arial" w:hAnsi="Arial"/>
          <w:caps/>
          <w:vanish/>
          <w:color w:val="FF0000"/>
        </w:rPr>
        <w:t>BDC</w:t>
      </w:r>
      <w:r w:rsidR="0036749C">
        <w:rPr>
          <w:rFonts w:ascii="Arial" w:hAnsi="Arial"/>
          <w:caps/>
          <w:vanish/>
          <w:color w:val="FF0000"/>
        </w:rPr>
        <w:t>20</w:t>
      </w:r>
      <w:r w:rsidRPr="00BA0D23">
        <w:rPr>
          <w:rFonts w:ascii="Arial" w:hAnsi="Arial"/>
          <w:caps/>
          <w:vanish/>
          <w:color w:val="FF0000"/>
        </w:rPr>
        <w:t>S-</w:t>
      </w:r>
      <w:r>
        <w:rPr>
          <w:rFonts w:ascii="Arial" w:hAnsi="Arial"/>
          <w:caps/>
          <w:vanish/>
          <w:color w:val="FF0000"/>
        </w:rPr>
        <w:t>03</w:t>
      </w:r>
      <w:r w:rsidRPr="00BA0D23">
        <w:rPr>
          <w:rFonts w:ascii="Arial" w:hAnsi="Arial"/>
          <w:caps/>
          <w:vanish/>
          <w:color w:val="FF0000"/>
        </w:rPr>
        <w:t xml:space="preserve"> dated </w:t>
      </w:r>
      <w:r w:rsidR="0036749C">
        <w:rPr>
          <w:rFonts w:ascii="Arial" w:hAnsi="Arial"/>
          <w:caps/>
          <w:vanish/>
          <w:color w:val="FF0000"/>
        </w:rPr>
        <w:t>Jul</w:t>
      </w:r>
      <w:r w:rsidRPr="00BA0D23">
        <w:rPr>
          <w:rFonts w:ascii="Arial" w:hAnsi="Arial"/>
          <w:caps/>
          <w:vanish/>
          <w:color w:val="FF0000"/>
        </w:rPr>
        <w:t xml:space="preserve"> </w:t>
      </w:r>
      <w:r w:rsidR="0036749C">
        <w:rPr>
          <w:rFonts w:ascii="Arial" w:hAnsi="Arial"/>
          <w:caps/>
          <w:vanish/>
          <w:color w:val="FF0000"/>
        </w:rPr>
        <w:t>17</w:t>
      </w:r>
      <w:r w:rsidRPr="00BA0D23">
        <w:rPr>
          <w:rFonts w:ascii="Arial" w:hAnsi="Arial"/>
          <w:caps/>
          <w:vanish/>
          <w:color w:val="FF0000"/>
        </w:rPr>
        <w:t>, 20</w:t>
      </w:r>
      <w:r w:rsidR="0036749C">
        <w:rPr>
          <w:rFonts w:ascii="Arial" w:hAnsi="Arial"/>
          <w:caps/>
          <w:vanish/>
          <w:color w:val="FF0000"/>
        </w:rPr>
        <w:t>20</w:t>
      </w:r>
    </w:p>
    <w:p w14:paraId="3806BA0D" w14:textId="77777777" w:rsidR="0036749C" w:rsidRPr="00BA0D23" w:rsidRDefault="0036749C" w:rsidP="004170BC">
      <w:pPr>
        <w:jc w:val="center"/>
        <w:rPr>
          <w:rFonts w:ascii="Arial" w:hAnsi="Arial"/>
          <w:caps/>
          <w:vanish/>
          <w:color w:val="FF0000"/>
        </w:rPr>
      </w:pPr>
    </w:p>
    <w:p w14:paraId="67D0F79A" w14:textId="77777777" w:rsidR="004170BC" w:rsidRDefault="004170BC" w:rsidP="004170BC">
      <w:pPr>
        <w:pStyle w:val="Instruction"/>
      </w:pPr>
      <w:bookmarkStart w:id="227" w:name="_Toc43790502"/>
      <w:r>
        <w:t>subsection is renamed and changed to:</w:t>
      </w:r>
    </w:p>
    <w:p w14:paraId="3B018E03" w14:textId="28E5E573" w:rsidR="00D4150E" w:rsidRPr="00B97E4C" w:rsidRDefault="001A74CC" w:rsidP="00D4150E">
      <w:pPr>
        <w:pStyle w:val="00000Subsection"/>
      </w:pPr>
      <w:bookmarkStart w:id="228" w:name="_Toc146006107"/>
      <w:bookmarkStart w:id="229" w:name="_Toc159593474"/>
      <w:bookmarkStart w:id="230" w:name="_Toc171911043"/>
      <w:bookmarkStart w:id="231" w:name="_Toc175377567"/>
      <w:bookmarkStart w:id="232" w:name="_Toc175470464"/>
      <w:bookmarkStart w:id="233" w:name="_Toc501716774"/>
      <w:bookmarkStart w:id="234" w:name="_Toc29557131"/>
      <w:bookmarkStart w:id="235" w:name="_Hlk45635043"/>
      <w:bookmarkEnd w:id="227"/>
      <w:r w:rsidRPr="00B97E4C">
        <w:t>108.08 OCCUPANCY</w:t>
      </w:r>
      <w:r w:rsidR="00D4150E" w:rsidRPr="00B97E4C">
        <w:t xml:space="preserve"> Charges</w:t>
      </w:r>
      <w:bookmarkEnd w:id="228"/>
      <w:bookmarkEnd w:id="229"/>
      <w:bookmarkEnd w:id="230"/>
      <w:bookmarkEnd w:id="231"/>
      <w:bookmarkEnd w:id="232"/>
      <w:bookmarkEnd w:id="233"/>
      <w:bookmarkEnd w:id="234"/>
    </w:p>
    <w:p w14:paraId="45B1EC72" w14:textId="77777777" w:rsidR="00D4150E" w:rsidRPr="00B97E4C" w:rsidRDefault="00D4150E" w:rsidP="00D4150E">
      <w:pPr>
        <w:pStyle w:val="Paragraph"/>
      </w:pPr>
      <w:r w:rsidRPr="00B97E4C">
        <w:t>The</w:t>
      </w:r>
      <w:r>
        <w:t xml:space="preserve"> closure schedule shown in the plans indicates </w:t>
      </w:r>
      <w:r w:rsidRPr="00B97E4C">
        <w:t>the time period</w:t>
      </w:r>
      <w:r>
        <w:t>s</w:t>
      </w:r>
      <w:r w:rsidRPr="00B97E4C">
        <w:t xml:space="preserve"> for allowable closures</w:t>
      </w:r>
      <w:r>
        <w:t xml:space="preserve"> as specified in the Contract.  Allowable closures are permitted for, but not limited </w:t>
      </w:r>
      <w:proofErr w:type="gramStart"/>
      <w:r>
        <w:t>to;</w:t>
      </w:r>
      <w:proofErr w:type="gramEnd"/>
      <w:r>
        <w:t xml:space="preserve"> roadways, lanes, shoulders and ramps. </w:t>
      </w:r>
      <w:r w:rsidRPr="00B97E4C">
        <w:t xml:space="preserve"> If the Contractor’s closures exceed these time periods, the Department will deduct from the monthly estimate a</w:t>
      </w:r>
      <w:r>
        <w:t>n</w:t>
      </w:r>
      <w:r w:rsidRPr="00B97E4C">
        <w:t xml:space="preserve"> occupancy charge for the use and occupancy beyond the </w:t>
      </w:r>
      <w:r>
        <w:t>time periods shown in the</w:t>
      </w:r>
      <w:r w:rsidRPr="00B97E4C">
        <w:t xml:space="preserve"> closure schedule until such time that the </w:t>
      </w:r>
      <w:r>
        <w:t>closure is</w:t>
      </w:r>
      <w:r w:rsidRPr="00B97E4C">
        <w:t xml:space="preserve"> reopened to traffic or until such time that the closure is allowed to take place again under the closure schedule.</w:t>
      </w:r>
      <w:r>
        <w:t xml:space="preserve">  </w:t>
      </w:r>
      <w:r w:rsidRPr="008E1E7D">
        <w:t>The Department will recover the cost of occupancy charges as specified in 107.16.</w:t>
      </w:r>
    </w:p>
    <w:p w14:paraId="55C8A5B5" w14:textId="77777777" w:rsidR="00D4150E" w:rsidRPr="00B97E4C" w:rsidRDefault="00D4150E" w:rsidP="00D4150E">
      <w:pPr>
        <w:pStyle w:val="Paragraph"/>
      </w:pPr>
      <w:r w:rsidRPr="00B97E4C">
        <w:lastRenderedPageBreak/>
        <w:t xml:space="preserve">The RE will keep record of each occurrence as well as the cumulative amount of time that a </w:t>
      </w:r>
      <w:r>
        <w:t>closure exceeds</w:t>
      </w:r>
      <w:r w:rsidRPr="00B97E4C">
        <w:t xml:space="preserve"> </w:t>
      </w:r>
      <w:r>
        <w:t>the time periods shown in the</w:t>
      </w:r>
      <w:r w:rsidRPr="00B97E4C">
        <w:t xml:space="preserve"> closure schedule and provide the record to the Contractor.  The Department will calculate</w:t>
      </w:r>
      <w:r>
        <w:t xml:space="preserve"> an </w:t>
      </w:r>
      <w:r w:rsidRPr="00B97E4C">
        <w:t xml:space="preserve">occupancy charge by multiplying the length of time of </w:t>
      </w:r>
      <w:r>
        <w:t>each</w:t>
      </w:r>
      <w:r w:rsidRPr="00B97E4C">
        <w:t xml:space="preserve"> delayed opening, in minutes, </w:t>
      </w:r>
      <w:proofErr w:type="gramStart"/>
      <w:r w:rsidRPr="00B97E4C">
        <w:t>by</w:t>
      </w:r>
      <w:proofErr w:type="gramEnd"/>
      <w:r w:rsidRPr="00B97E4C">
        <w:t xml:space="preserve"> the rate of $10 per minute</w:t>
      </w:r>
      <w:r>
        <w:t xml:space="preserve">, unless otherwise specified in the </w:t>
      </w:r>
      <w:r w:rsidRPr="00B97E4C">
        <w:t>Special Provisions</w:t>
      </w:r>
      <w:r>
        <w:t>.</w:t>
      </w:r>
      <w:r w:rsidRPr="00B97E4C">
        <w:t xml:space="preserve">  The total amount per day for occupancy charge</w:t>
      </w:r>
      <w:r>
        <w:t>s</w:t>
      </w:r>
      <w:r w:rsidRPr="00B97E4C">
        <w:t xml:space="preserve"> that the Department will collect will not exceed $10,000.00.</w:t>
      </w:r>
    </w:p>
    <w:p w14:paraId="0D89F7DC" w14:textId="7C7DA3A6" w:rsidR="00D4150E" w:rsidRPr="00B97E4C" w:rsidRDefault="00D4150E" w:rsidP="00D4150E">
      <w:pPr>
        <w:pStyle w:val="Paragraph"/>
      </w:pPr>
      <w:r w:rsidRPr="00B97E4C">
        <w:t>The Department will waive</w:t>
      </w:r>
      <w:r>
        <w:t xml:space="preserve"> an </w:t>
      </w:r>
      <w:r w:rsidRPr="00B97E4C">
        <w:t>occupancy charge where a</w:t>
      </w:r>
      <w:r>
        <w:t xml:space="preserve"> closure is</w:t>
      </w:r>
      <w:r w:rsidRPr="00B97E4C">
        <w:t xml:space="preserve"> not reopened </w:t>
      </w:r>
      <w:r>
        <w:t xml:space="preserve">to traffic </w:t>
      </w:r>
      <w:r w:rsidRPr="00B97E4C">
        <w:t xml:space="preserve">as specified in the closure schedule directly and solely by reason of extraordinary, exigent circumstances not under the control of or reasonably foreseeable by the Contractor.  Equipment breakdowns, supplier deliveries, and </w:t>
      </w:r>
      <w:r w:rsidR="00657691" w:rsidRPr="00B97E4C">
        <w:t>weather-related</w:t>
      </w:r>
      <w:r w:rsidRPr="00B97E4C">
        <w:t xml:space="preserve"> hindrances are not extraordinary, exigent circumstances.  However, the Department has the right to assess a</w:t>
      </w:r>
      <w:r>
        <w:t>n</w:t>
      </w:r>
      <w:r w:rsidRPr="00B97E4C">
        <w:t xml:space="preserve"> occupancy charge for any </w:t>
      </w:r>
      <w:proofErr w:type="gramStart"/>
      <w:r w:rsidRPr="00B97E4C">
        <w:t>period of time</w:t>
      </w:r>
      <w:proofErr w:type="gramEnd"/>
      <w:r w:rsidRPr="00B97E4C">
        <w:t xml:space="preserve"> that a </w:t>
      </w:r>
      <w:r>
        <w:t>closure remains</w:t>
      </w:r>
      <w:r w:rsidRPr="00B97E4C">
        <w:t xml:space="preserve"> closed beyond the reasonable </w:t>
      </w:r>
      <w:proofErr w:type="gramStart"/>
      <w:r w:rsidRPr="00B97E4C">
        <w:t>period of time</w:t>
      </w:r>
      <w:proofErr w:type="gramEnd"/>
      <w:r w:rsidRPr="00B97E4C">
        <w:t xml:space="preserve"> needed by the Contractor to </w:t>
      </w:r>
      <w:r>
        <w:t>re</w:t>
      </w:r>
      <w:r w:rsidRPr="00B97E4C">
        <w:t xml:space="preserve">open </w:t>
      </w:r>
      <w:r>
        <w:t>a closure</w:t>
      </w:r>
      <w:r w:rsidRPr="00B97E4C">
        <w:t xml:space="preserve"> due to an extraordinary, exigent circumstance.</w:t>
      </w:r>
    </w:p>
    <w:bookmarkEnd w:id="235"/>
    <w:p w14:paraId="6E9429C3" w14:textId="6BD87F1B" w:rsidR="004170BC" w:rsidRDefault="004170BC" w:rsidP="004170BC">
      <w:pPr>
        <w:pStyle w:val="HiddenTextSpec"/>
      </w:pPr>
      <w:r>
        <w:t>1**************************************************************************************************************************1</w:t>
      </w:r>
    </w:p>
    <w:p w14:paraId="4A543787" w14:textId="77777777" w:rsidR="004170BC" w:rsidRDefault="004170BC" w:rsidP="003B4741">
      <w:pPr>
        <w:pStyle w:val="HiddenTextSpec"/>
      </w:pPr>
    </w:p>
    <w:p w14:paraId="78343625" w14:textId="6181C44A" w:rsidR="003B4741" w:rsidRDefault="003B4741" w:rsidP="003B4741">
      <w:pPr>
        <w:pStyle w:val="HiddenTextSpec"/>
      </w:pPr>
      <w:r>
        <w:t>1**************************************************************************************************************************1</w:t>
      </w:r>
    </w:p>
    <w:p w14:paraId="060E1185" w14:textId="6F1E3A87" w:rsidR="003B4741" w:rsidRDefault="003B4741" w:rsidP="003B4741">
      <w:pPr>
        <w:pStyle w:val="HiddenTextSpec"/>
      </w:pPr>
      <w:r>
        <w:t>include appropriate Occupancy Charge information.</w:t>
      </w:r>
    </w:p>
    <w:p w14:paraId="2709894E" w14:textId="77777777" w:rsidR="00B46B85" w:rsidRDefault="00B46B85" w:rsidP="003B4741">
      <w:pPr>
        <w:pStyle w:val="HiddenTextSpec"/>
      </w:pPr>
    </w:p>
    <w:p w14:paraId="649549B2" w14:textId="0171BF9F" w:rsidR="00B46B85" w:rsidRDefault="00B46B85" w:rsidP="003B4741">
      <w:pPr>
        <w:pStyle w:val="HiddenTextSpec"/>
      </w:pPr>
      <w:r>
        <w:t xml:space="preserve">if required for a local aid project </w:t>
      </w:r>
      <w:r w:rsidR="00971EFD">
        <w:t xml:space="preserve">THAT IMPACTS A NJDOT FACILITY </w:t>
      </w:r>
      <w:r>
        <w:t>cont</w:t>
      </w:r>
      <w:r w:rsidR="008B0616">
        <w:t>act the local aid project manager for occupancy charge information</w:t>
      </w:r>
    </w:p>
    <w:p w14:paraId="64C2DA54" w14:textId="77777777" w:rsidR="003B4741" w:rsidRDefault="003B4741" w:rsidP="003B4741">
      <w:pPr>
        <w:pStyle w:val="HiddenTextSpec"/>
      </w:pPr>
    </w:p>
    <w:p w14:paraId="70C31CCA" w14:textId="77777777" w:rsidR="003B4741" w:rsidRDefault="003B4741" w:rsidP="003B4741">
      <w:pPr>
        <w:pStyle w:val="Instruction"/>
      </w:pPr>
      <w:r>
        <w:t>THE FOLLOWING IS ADDED:</w:t>
      </w:r>
    </w:p>
    <w:p w14:paraId="08345E42" w14:textId="5B219D67" w:rsidR="003B4741" w:rsidRDefault="003B4741" w:rsidP="003B4741">
      <w:pPr>
        <w:pStyle w:val="Paragraph"/>
      </w:pPr>
      <w:r>
        <w:t>The rate to calculate the Occupancy Charge is as follows:</w:t>
      </w:r>
    </w:p>
    <w:p w14:paraId="3560D748" w14:textId="77777777" w:rsidR="001B2AE8" w:rsidRDefault="001B2AE8" w:rsidP="001B2AE8">
      <w:pPr>
        <w:pStyle w:val="Blanklinehalf"/>
      </w:pPr>
    </w:p>
    <w:tbl>
      <w:tblPr>
        <w:tblW w:w="9720" w:type="dxa"/>
        <w:tblLayout w:type="fixed"/>
        <w:tblLook w:val="0000" w:firstRow="0" w:lastRow="0" w:firstColumn="0" w:lastColumn="0" w:noHBand="0" w:noVBand="0"/>
      </w:tblPr>
      <w:tblGrid>
        <w:gridCol w:w="6030"/>
        <w:gridCol w:w="3690"/>
      </w:tblGrid>
      <w:tr w:rsidR="001B2AE8" w:rsidRPr="00DC47CC" w14:paraId="49E61E42" w14:textId="77777777" w:rsidTr="00690A11">
        <w:trPr>
          <w:trHeight w:val="288"/>
        </w:trPr>
        <w:tc>
          <w:tcPr>
            <w:tcW w:w="6030" w:type="dxa"/>
            <w:tcBorders>
              <w:top w:val="double" w:sz="4" w:space="0" w:color="auto"/>
              <w:bottom w:val="single" w:sz="4" w:space="0" w:color="auto"/>
            </w:tcBorders>
            <w:vAlign w:val="center"/>
          </w:tcPr>
          <w:p w14:paraId="76ABE6BD" w14:textId="77777777" w:rsidR="001B2AE8" w:rsidRDefault="001B2AE8" w:rsidP="00690A11">
            <w:pPr>
              <w:pStyle w:val="Tableheader"/>
              <w:rPr>
                <w:u w:val="single"/>
              </w:rPr>
            </w:pPr>
            <w:r w:rsidRPr="002912E6">
              <w:t>Description</w:t>
            </w:r>
          </w:p>
        </w:tc>
        <w:tc>
          <w:tcPr>
            <w:tcW w:w="3690" w:type="dxa"/>
            <w:tcBorders>
              <w:top w:val="double" w:sz="4" w:space="0" w:color="auto"/>
              <w:bottom w:val="single" w:sz="4" w:space="0" w:color="auto"/>
            </w:tcBorders>
            <w:vAlign w:val="center"/>
          </w:tcPr>
          <w:p w14:paraId="3BBFD89F" w14:textId="77777777" w:rsidR="001B2AE8" w:rsidRDefault="001B2AE8" w:rsidP="00690A11">
            <w:pPr>
              <w:pStyle w:val="Tableheader"/>
              <w:rPr>
                <w:u w:val="single"/>
              </w:rPr>
            </w:pPr>
            <w:r w:rsidRPr="002912E6">
              <w:t>Rate</w:t>
            </w:r>
          </w:p>
        </w:tc>
      </w:tr>
      <w:tr w:rsidR="001B2AE8" w:rsidRPr="00DC47CC" w14:paraId="07C393BE" w14:textId="77777777" w:rsidTr="00690A11">
        <w:trPr>
          <w:trHeight w:val="288"/>
        </w:trPr>
        <w:tc>
          <w:tcPr>
            <w:tcW w:w="6030" w:type="dxa"/>
            <w:tcBorders>
              <w:top w:val="single" w:sz="4" w:space="0" w:color="auto"/>
              <w:bottom w:val="double" w:sz="4" w:space="0" w:color="auto"/>
            </w:tcBorders>
            <w:vAlign w:val="center"/>
          </w:tcPr>
          <w:p w14:paraId="1C23A34B" w14:textId="77777777" w:rsidR="001B2AE8" w:rsidRPr="002912E6" w:rsidRDefault="001B2AE8" w:rsidP="00690A11">
            <w:pPr>
              <w:pStyle w:val="Tabletext"/>
            </w:pPr>
          </w:p>
        </w:tc>
        <w:tc>
          <w:tcPr>
            <w:tcW w:w="3690" w:type="dxa"/>
            <w:tcBorders>
              <w:top w:val="single" w:sz="4" w:space="0" w:color="auto"/>
              <w:bottom w:val="double" w:sz="4" w:space="0" w:color="auto"/>
            </w:tcBorders>
            <w:vAlign w:val="center"/>
          </w:tcPr>
          <w:p w14:paraId="1E3C3B81" w14:textId="77777777" w:rsidR="001B2AE8" w:rsidRPr="002912E6" w:rsidRDefault="001B2AE8" w:rsidP="00690A11">
            <w:pPr>
              <w:pStyle w:val="Tabletext"/>
            </w:pPr>
          </w:p>
        </w:tc>
      </w:tr>
    </w:tbl>
    <w:p w14:paraId="5B9342B4" w14:textId="4D3E619C" w:rsidR="003B4741" w:rsidRDefault="003B4741" w:rsidP="003B4741">
      <w:pPr>
        <w:pStyle w:val="HiddenTextSpec"/>
      </w:pPr>
      <w:r>
        <w:t>1**************************************************************************************************************************1</w:t>
      </w:r>
    </w:p>
    <w:p w14:paraId="3B72D8D8" w14:textId="6899251E" w:rsidR="0013686E" w:rsidRDefault="001A74CC" w:rsidP="0013686E">
      <w:pPr>
        <w:pStyle w:val="00000Subsection"/>
      </w:pPr>
      <w:bookmarkStart w:id="236" w:name="_Toc146006115"/>
      <w:bookmarkStart w:id="237" w:name="_Toc159593480"/>
      <w:bookmarkStart w:id="238" w:name="_Toc171911047"/>
      <w:bookmarkStart w:id="239" w:name="_Toc175377571"/>
      <w:bookmarkStart w:id="240" w:name="_Toc175470468"/>
      <w:bookmarkStart w:id="241" w:name="_Toc182749768"/>
      <w:bookmarkStart w:id="242" w:name="_Toc146006117"/>
      <w:bookmarkStart w:id="243" w:name="_Toc159593482"/>
      <w:bookmarkStart w:id="244" w:name="_Toc171911049"/>
      <w:bookmarkStart w:id="245" w:name="_Toc175377573"/>
      <w:bookmarkStart w:id="246" w:name="_Toc175470470"/>
      <w:bookmarkStart w:id="247" w:name="_Toc176676026"/>
      <w:bookmarkEnd w:id="218"/>
      <w:bookmarkEnd w:id="219"/>
      <w:bookmarkEnd w:id="220"/>
      <w:bookmarkEnd w:id="221"/>
      <w:r w:rsidRPr="00D51F1D">
        <w:t>108.10 CONTRACT</w:t>
      </w:r>
      <w:r w:rsidR="0013686E" w:rsidRPr="00D51F1D">
        <w:t xml:space="preserve"> Time</w:t>
      </w:r>
    </w:p>
    <w:p w14:paraId="3FF5AE0F" w14:textId="77777777" w:rsidR="0013686E" w:rsidRPr="0058307D" w:rsidRDefault="0013686E" w:rsidP="0013686E">
      <w:pPr>
        <w:pStyle w:val="HiddenTextSpec"/>
      </w:pPr>
      <w:r>
        <w:t>1</w:t>
      </w:r>
      <w:r w:rsidRPr="0058307D">
        <w:t>**************************************************************************************</w:t>
      </w:r>
      <w:r>
        <w:t>********</w:t>
      </w:r>
      <w:r w:rsidRPr="0058307D">
        <w:t>****************************</w:t>
      </w:r>
      <w:r>
        <w:t>1</w:t>
      </w:r>
    </w:p>
    <w:p w14:paraId="4F235C40" w14:textId="77777777" w:rsidR="0013686E" w:rsidRPr="00B15231" w:rsidRDefault="0013686E" w:rsidP="0013686E">
      <w:pPr>
        <w:pStyle w:val="HiddenTextSpec"/>
        <w:tabs>
          <w:tab w:val="left" w:pos="1440"/>
          <w:tab w:val="left" w:pos="2700"/>
        </w:tabs>
      </w:pPr>
      <w:r>
        <w:t>2</w:t>
      </w:r>
      <w:r w:rsidRPr="00B15231">
        <w:t>***********</w:t>
      </w:r>
      <w:r>
        <w:t>*********</w:t>
      </w:r>
      <w:r w:rsidRPr="00B15231">
        <w:t>*****</w:t>
      </w:r>
      <w:r>
        <w:t>***********************************</w:t>
      </w:r>
      <w:r w:rsidRPr="00B15231">
        <w:t>**************************</w:t>
      </w:r>
      <w:r>
        <w:t>2</w:t>
      </w:r>
    </w:p>
    <w:p w14:paraId="1A96E52F" w14:textId="77777777" w:rsidR="0013686E" w:rsidRDefault="0013686E" w:rsidP="0013686E">
      <w:pPr>
        <w:pStyle w:val="HiddenTextSpec"/>
      </w:pPr>
      <w:r>
        <w:t xml:space="preserve">complete and </w:t>
      </w:r>
      <w:r w:rsidRPr="00C74A4A">
        <w:t>include the following WHEN date</w:t>
      </w:r>
      <w:r>
        <w:t>s</w:t>
      </w:r>
      <w:r w:rsidRPr="00C74A4A">
        <w:t xml:space="preserve"> </w:t>
      </w:r>
      <w:r>
        <w:t>are</w:t>
      </w:r>
      <w:r w:rsidRPr="00C74A4A">
        <w:t xml:space="preserve"> </w:t>
      </w:r>
      <w:r>
        <w:t>specified</w:t>
      </w:r>
      <w:r w:rsidRPr="00C74A4A">
        <w:t>.</w:t>
      </w:r>
    </w:p>
    <w:p w14:paraId="29E2FF10" w14:textId="38A32D3F" w:rsidR="0013686E" w:rsidRPr="00AA48A0" w:rsidRDefault="0013686E" w:rsidP="0013686E">
      <w:pPr>
        <w:pStyle w:val="HiddenTextSpec"/>
        <w:rPr>
          <w:strike/>
        </w:rPr>
      </w:pPr>
      <w:r>
        <w:t xml:space="preserve">delete </w:t>
      </w:r>
      <w:r w:rsidR="00BA2CFB">
        <w:t>“</w:t>
      </w:r>
      <w:r>
        <w:t>A</w:t>
      </w:r>
      <w:r w:rsidR="00BA2CFB">
        <w:t>”</w:t>
      </w:r>
      <w:r>
        <w:t>, if not applicable</w:t>
      </w:r>
      <w:r w:rsidR="00A43F7D">
        <w:t>,</w:t>
      </w:r>
      <w:r>
        <w:t xml:space="preserve"> and </w:t>
      </w:r>
      <w:r w:rsidRPr="00AF1E06">
        <w:t>re</w:t>
      </w:r>
      <w:r>
        <w:t xml:space="preserve">Assign </w:t>
      </w:r>
      <w:r w:rsidR="00C43C89">
        <w:t>APPROPRIATE</w:t>
      </w:r>
      <w:r>
        <w:t xml:space="preserve"> letter to the remaining statements</w:t>
      </w:r>
      <w:r w:rsidR="00C34BD4">
        <w:t>.</w:t>
      </w:r>
    </w:p>
    <w:p w14:paraId="045FCB21" w14:textId="77777777" w:rsidR="0013686E" w:rsidRDefault="0013686E" w:rsidP="0013686E">
      <w:pPr>
        <w:pStyle w:val="HiddenTextSpec"/>
      </w:pPr>
    </w:p>
    <w:p w14:paraId="2AADEB54" w14:textId="3F64F486" w:rsidR="0013686E" w:rsidRPr="00D51F1D" w:rsidRDefault="0013686E" w:rsidP="0013686E">
      <w:pPr>
        <w:pStyle w:val="HiddenTextSpec"/>
        <w:rPr>
          <w:b/>
        </w:rPr>
      </w:pPr>
    </w:p>
    <w:p w14:paraId="6D29C131" w14:textId="2C9C3028" w:rsidR="0013686E" w:rsidRPr="00234794" w:rsidRDefault="0013686E" w:rsidP="00C34BD4">
      <w:pPr>
        <w:pStyle w:val="A1paragraph0"/>
      </w:pPr>
      <w:r w:rsidRPr="00234794">
        <w:t>A.</w:t>
      </w:r>
      <w:r w:rsidRPr="00234794">
        <w:tab/>
        <w:t xml:space="preserve">Complete all work required for Interim Completion </w:t>
      </w:r>
      <w:r>
        <w:t>for ____________</w:t>
      </w:r>
      <w:r w:rsidR="00C34BD4">
        <w:t xml:space="preserve"> </w:t>
      </w:r>
      <w:r w:rsidRPr="00234794">
        <w:t>on or before __________.</w:t>
      </w:r>
    </w:p>
    <w:p w14:paraId="75E5602C" w14:textId="38B2A408" w:rsidR="0013686E" w:rsidRPr="00234794" w:rsidRDefault="00B530FD" w:rsidP="00C34BD4">
      <w:pPr>
        <w:pStyle w:val="A1paragraph0"/>
      </w:pPr>
      <w:r>
        <w:t>B.</w:t>
      </w:r>
      <w:r>
        <w:tab/>
      </w:r>
      <w:r w:rsidR="0013686E" w:rsidRPr="006E532A">
        <w:t>Co</w:t>
      </w:r>
      <w:r w:rsidR="0013686E" w:rsidRPr="00234794">
        <w:t>mplete all work required f</w:t>
      </w:r>
      <w:r w:rsidR="0013686E" w:rsidRPr="006E532A">
        <w:t>or Substantial Completion on</w:t>
      </w:r>
      <w:r w:rsidR="0013686E" w:rsidRPr="00234794">
        <w:t xml:space="preserve"> or before __________.</w:t>
      </w:r>
    </w:p>
    <w:p w14:paraId="7BA75D0F" w14:textId="4C6B8DFE" w:rsidR="0013686E" w:rsidRDefault="0090101C" w:rsidP="00C34BD4">
      <w:pPr>
        <w:pStyle w:val="A1paragraph0"/>
      </w:pPr>
      <w:r>
        <w:t>C</w:t>
      </w:r>
      <w:r w:rsidR="0013686E" w:rsidRPr="00C35F63">
        <w:t>.</w:t>
      </w:r>
      <w:r w:rsidR="0013686E" w:rsidRPr="00C35F63">
        <w:tab/>
      </w:r>
      <w:r w:rsidR="0013686E">
        <w:t xml:space="preserve">Achieve </w:t>
      </w:r>
      <w:r w:rsidR="0013686E" w:rsidRPr="006E532A">
        <w:t>Completion on</w:t>
      </w:r>
      <w:r w:rsidR="0013686E" w:rsidRPr="00234794">
        <w:t xml:space="preserve"> or </w:t>
      </w:r>
      <w:proofErr w:type="gramStart"/>
      <w:r w:rsidR="0013686E" w:rsidRPr="00234794">
        <w:t>before __</w:t>
      </w:r>
      <w:proofErr w:type="gramEnd"/>
      <w:r w:rsidR="0013686E" w:rsidRPr="00234794">
        <w:t>________.</w:t>
      </w:r>
    </w:p>
    <w:p w14:paraId="5EAA0A00" w14:textId="77777777" w:rsidR="0013686E" w:rsidRPr="00B15231" w:rsidRDefault="0013686E" w:rsidP="0013686E">
      <w:pPr>
        <w:pStyle w:val="HiddenTextSpec"/>
        <w:tabs>
          <w:tab w:val="left" w:pos="1440"/>
          <w:tab w:val="left" w:pos="2700"/>
        </w:tabs>
      </w:pPr>
      <w:r>
        <w:t>2</w:t>
      </w:r>
      <w:r w:rsidRPr="00B15231">
        <w:t>***********</w:t>
      </w:r>
      <w:r>
        <w:t>*********</w:t>
      </w:r>
      <w:r w:rsidRPr="00B15231">
        <w:t>*****</w:t>
      </w:r>
      <w:r>
        <w:t>***********************************</w:t>
      </w:r>
      <w:r w:rsidRPr="00B15231">
        <w:t>**************************</w:t>
      </w:r>
      <w:r>
        <w:t>2</w:t>
      </w:r>
    </w:p>
    <w:p w14:paraId="3C4E7E16" w14:textId="77777777" w:rsidR="0013686E" w:rsidRDefault="0013686E" w:rsidP="0013686E">
      <w:pPr>
        <w:pStyle w:val="HiddenTextSpec"/>
      </w:pPr>
      <w:r w:rsidRPr="006547BB">
        <w:t>*****</w:t>
      </w:r>
      <w:r w:rsidRPr="00E71484">
        <w:rPr>
          <w:b/>
        </w:rPr>
        <w:t>OR</w:t>
      </w:r>
      <w:r w:rsidRPr="006547BB">
        <w:t>*****</w:t>
      </w:r>
    </w:p>
    <w:p w14:paraId="2A47F4E6" w14:textId="77777777" w:rsidR="0013686E" w:rsidRPr="00B15231" w:rsidRDefault="0013686E" w:rsidP="0013686E">
      <w:pPr>
        <w:pStyle w:val="HiddenTextSpec"/>
        <w:tabs>
          <w:tab w:val="left" w:pos="1440"/>
          <w:tab w:val="left" w:pos="2700"/>
        </w:tabs>
      </w:pPr>
      <w:r>
        <w:t>2</w:t>
      </w:r>
      <w:r w:rsidRPr="00B15231">
        <w:t>***********</w:t>
      </w:r>
      <w:r>
        <w:t>*********</w:t>
      </w:r>
      <w:r w:rsidRPr="00B15231">
        <w:t>*****</w:t>
      </w:r>
      <w:r>
        <w:t>***********************************</w:t>
      </w:r>
      <w:r w:rsidRPr="00B15231">
        <w:t>**************************</w:t>
      </w:r>
      <w:r>
        <w:t>2</w:t>
      </w:r>
    </w:p>
    <w:p w14:paraId="258AEC67" w14:textId="77777777" w:rsidR="0013686E" w:rsidRDefault="0013686E" w:rsidP="0013686E">
      <w:pPr>
        <w:pStyle w:val="HiddenTextSpec"/>
      </w:pPr>
      <w:r>
        <w:t>complete and</w:t>
      </w:r>
      <w:r w:rsidRPr="00C74A4A">
        <w:t xml:space="preserve"> include the following WHEN a number of DAYS are specified.</w:t>
      </w:r>
    </w:p>
    <w:p w14:paraId="5D9C04E2" w14:textId="2EDE4C4E" w:rsidR="0013686E" w:rsidRDefault="0013686E" w:rsidP="0013686E">
      <w:pPr>
        <w:pStyle w:val="HiddenTextSpec"/>
      </w:pPr>
      <w:r>
        <w:t xml:space="preserve">delete </w:t>
      </w:r>
      <w:r w:rsidR="00BA2CFB">
        <w:t>“</w:t>
      </w:r>
      <w:r>
        <w:t>A</w:t>
      </w:r>
      <w:r w:rsidR="00BA2CFB">
        <w:t>”</w:t>
      </w:r>
      <w:r>
        <w:t>, if not applicable</w:t>
      </w:r>
      <w:r w:rsidR="005F1A33">
        <w:t>,</w:t>
      </w:r>
      <w:r>
        <w:t xml:space="preserve"> and </w:t>
      </w:r>
      <w:r w:rsidRPr="00AF1E06">
        <w:t>re</w:t>
      </w:r>
      <w:r>
        <w:t xml:space="preserve">Assign </w:t>
      </w:r>
      <w:r w:rsidR="00C43C89">
        <w:t>APPROPRIATE</w:t>
      </w:r>
      <w:r>
        <w:t xml:space="preserve"> letter to the remaining statements</w:t>
      </w:r>
      <w:r w:rsidR="005F1A33">
        <w:t>.</w:t>
      </w:r>
    </w:p>
    <w:p w14:paraId="4574274C" w14:textId="77777777" w:rsidR="00352017" w:rsidRDefault="00352017" w:rsidP="0013686E">
      <w:pPr>
        <w:pStyle w:val="HiddenTextSpec"/>
      </w:pPr>
    </w:p>
    <w:p w14:paraId="459A6CFC" w14:textId="77777777" w:rsidR="0013686E" w:rsidRPr="00426BE5" w:rsidRDefault="0013686E" w:rsidP="005F1A33">
      <w:pPr>
        <w:pStyle w:val="A1paragraph0"/>
      </w:pPr>
      <w:r w:rsidRPr="006547BB">
        <w:t>A.</w:t>
      </w:r>
      <w:r w:rsidRPr="006547BB">
        <w:tab/>
        <w:t>Co</w:t>
      </w:r>
      <w:r w:rsidRPr="00234794">
        <w:t>mplete all work required for Interim Completion</w:t>
      </w:r>
      <w:r>
        <w:t xml:space="preserve"> </w:t>
      </w:r>
      <w:proofErr w:type="gramStart"/>
      <w:r>
        <w:t>for __</w:t>
      </w:r>
      <w:proofErr w:type="gramEnd"/>
      <w:r>
        <w:t>__________</w:t>
      </w:r>
      <w:r w:rsidRPr="00234794">
        <w:t xml:space="preserve"> </w:t>
      </w:r>
      <w:r w:rsidRPr="00426BE5">
        <w:t>in _______ days.</w:t>
      </w:r>
    </w:p>
    <w:p w14:paraId="5053E659" w14:textId="28D87742" w:rsidR="0013686E" w:rsidRPr="00426BE5" w:rsidRDefault="00B530FD" w:rsidP="005F1A33">
      <w:pPr>
        <w:pStyle w:val="A1paragraph0"/>
      </w:pPr>
      <w:r>
        <w:t>B.</w:t>
      </w:r>
      <w:r>
        <w:tab/>
      </w:r>
      <w:r w:rsidR="0013686E" w:rsidRPr="00A6756D">
        <w:t>Co</w:t>
      </w:r>
      <w:r w:rsidR="0013686E" w:rsidRPr="00234794">
        <w:t>mplete all work required f</w:t>
      </w:r>
      <w:r w:rsidR="0013686E" w:rsidRPr="006E532A">
        <w:t xml:space="preserve">or Substantial Completion </w:t>
      </w:r>
      <w:r w:rsidR="0013686E" w:rsidRPr="00426BE5">
        <w:t>in _______ days.</w:t>
      </w:r>
    </w:p>
    <w:p w14:paraId="3DB8D4A6" w14:textId="3D70AB01" w:rsidR="0013686E" w:rsidRDefault="0090101C" w:rsidP="005F1A33">
      <w:pPr>
        <w:pStyle w:val="A1paragraph0"/>
      </w:pPr>
      <w:r>
        <w:t>C</w:t>
      </w:r>
      <w:r w:rsidR="0013686E" w:rsidRPr="00DE70A9">
        <w:t>.</w:t>
      </w:r>
      <w:r w:rsidR="0013686E" w:rsidRPr="00DE70A9">
        <w:tab/>
        <w:t>Achie</w:t>
      </w:r>
      <w:r w:rsidR="0013686E">
        <w:t xml:space="preserve">ve </w:t>
      </w:r>
      <w:r w:rsidR="0013686E" w:rsidRPr="006E532A">
        <w:t xml:space="preserve">Completion </w:t>
      </w:r>
      <w:r w:rsidR="0013686E" w:rsidRPr="00DE70A9">
        <w:t>in _______ days.</w:t>
      </w:r>
    </w:p>
    <w:p w14:paraId="76C2C8DB" w14:textId="77777777" w:rsidR="0013686E" w:rsidRPr="00B15231" w:rsidRDefault="0013686E" w:rsidP="0013686E">
      <w:pPr>
        <w:pStyle w:val="HiddenTextSpec"/>
        <w:tabs>
          <w:tab w:val="left" w:pos="1440"/>
          <w:tab w:val="left" w:pos="2700"/>
        </w:tabs>
      </w:pPr>
      <w:r>
        <w:t>2</w:t>
      </w:r>
      <w:r w:rsidRPr="00B15231">
        <w:t>***********</w:t>
      </w:r>
      <w:r>
        <w:t>*********</w:t>
      </w:r>
      <w:r w:rsidRPr="00B15231">
        <w:t>*****</w:t>
      </w:r>
      <w:r>
        <w:t>***********************************</w:t>
      </w:r>
      <w:r w:rsidRPr="00B15231">
        <w:t>**************************</w:t>
      </w:r>
      <w:r>
        <w:t>2</w:t>
      </w:r>
    </w:p>
    <w:p w14:paraId="29A0709F" w14:textId="77777777" w:rsidR="0013686E" w:rsidRDefault="0013686E" w:rsidP="0008177F">
      <w:pPr>
        <w:pStyle w:val="HiddenTextSpec"/>
        <w:tabs>
          <w:tab w:val="left" w:pos="1440"/>
          <w:tab w:val="left" w:pos="2700"/>
        </w:tabs>
      </w:pPr>
      <w:r w:rsidRPr="006547BB">
        <w:t>*****</w:t>
      </w:r>
      <w:r w:rsidRPr="00E71484">
        <w:rPr>
          <w:b/>
        </w:rPr>
        <w:t>OR</w:t>
      </w:r>
      <w:r w:rsidRPr="006547BB">
        <w:t>*****</w:t>
      </w:r>
    </w:p>
    <w:p w14:paraId="0B0D4F5E" w14:textId="77777777" w:rsidR="0013686E" w:rsidRPr="00B15231" w:rsidRDefault="0013686E" w:rsidP="0013686E">
      <w:pPr>
        <w:pStyle w:val="HiddenTextSpec"/>
        <w:tabs>
          <w:tab w:val="left" w:pos="1440"/>
          <w:tab w:val="left" w:pos="2700"/>
        </w:tabs>
      </w:pPr>
      <w:r>
        <w:t>2</w:t>
      </w:r>
      <w:r w:rsidRPr="00B15231">
        <w:t>***********</w:t>
      </w:r>
      <w:r>
        <w:t>*********</w:t>
      </w:r>
      <w:r w:rsidRPr="00B15231">
        <w:t>*****</w:t>
      </w:r>
      <w:r>
        <w:t>***********************************</w:t>
      </w:r>
      <w:r w:rsidRPr="00B15231">
        <w:t>**************************</w:t>
      </w:r>
      <w:r>
        <w:t>2</w:t>
      </w:r>
    </w:p>
    <w:p w14:paraId="18AA8731" w14:textId="77777777" w:rsidR="0013686E" w:rsidRDefault="0013686E" w:rsidP="0013686E">
      <w:pPr>
        <w:pStyle w:val="HiddenTextSpec"/>
      </w:pPr>
      <w:r>
        <w:t>complete and</w:t>
      </w:r>
      <w:r w:rsidRPr="00C74A4A">
        <w:t xml:space="preserve"> include the following WHEN a number of </w:t>
      </w:r>
      <w:r>
        <w:t xml:space="preserve">WORKING </w:t>
      </w:r>
      <w:r w:rsidRPr="00C74A4A">
        <w:t>DAYS are specified.</w:t>
      </w:r>
    </w:p>
    <w:p w14:paraId="6111258F" w14:textId="293BF470" w:rsidR="0013686E" w:rsidRDefault="0013686E" w:rsidP="0013686E">
      <w:pPr>
        <w:pStyle w:val="HiddenTextSpec"/>
      </w:pPr>
      <w:r>
        <w:lastRenderedPageBreak/>
        <w:t>delete Appropriate part(S), if not applicable</w:t>
      </w:r>
      <w:r w:rsidR="005F1A33">
        <w:t>,</w:t>
      </w:r>
      <w:r>
        <w:t xml:space="preserve"> </w:t>
      </w:r>
      <w:r w:rsidRPr="00AF1E06">
        <w:t>and re</w:t>
      </w:r>
      <w:r>
        <w:t xml:space="preserve">Assign </w:t>
      </w:r>
      <w:r w:rsidR="00C43C89">
        <w:t>APPROPRIATE</w:t>
      </w:r>
      <w:r>
        <w:t xml:space="preserve"> letter to the remaining statements</w:t>
      </w:r>
    </w:p>
    <w:p w14:paraId="136AD440" w14:textId="77777777" w:rsidR="008F5B1A" w:rsidRDefault="008F5B1A" w:rsidP="0013686E">
      <w:pPr>
        <w:pStyle w:val="HiddenTextSpec"/>
      </w:pPr>
    </w:p>
    <w:p w14:paraId="234909A7" w14:textId="77777777" w:rsidR="00434644" w:rsidRPr="0008177F" w:rsidRDefault="00434644" w:rsidP="0008177F">
      <w:pPr>
        <w:pStyle w:val="HiddenTextSpec"/>
      </w:pPr>
    </w:p>
    <w:p w14:paraId="6934B68A" w14:textId="77777777" w:rsidR="0013686E" w:rsidRPr="00426BE5" w:rsidRDefault="0013686E" w:rsidP="003A1838">
      <w:pPr>
        <w:pStyle w:val="A1paragraph0"/>
      </w:pPr>
      <w:r w:rsidRPr="006547BB">
        <w:t>A.</w:t>
      </w:r>
      <w:r w:rsidRPr="006547BB">
        <w:tab/>
        <w:t>Co</w:t>
      </w:r>
      <w:r w:rsidRPr="00234794">
        <w:t>mplete all work required for Interim Completion</w:t>
      </w:r>
      <w:r>
        <w:t xml:space="preserve"> for ____________</w:t>
      </w:r>
      <w:r w:rsidRPr="00234794">
        <w:t xml:space="preserve"> </w:t>
      </w:r>
      <w:r w:rsidRPr="00426BE5">
        <w:t xml:space="preserve">in _______ </w:t>
      </w:r>
      <w:r>
        <w:t xml:space="preserve">working </w:t>
      </w:r>
      <w:r w:rsidRPr="00426BE5">
        <w:t>days.</w:t>
      </w:r>
    </w:p>
    <w:p w14:paraId="264BCDD6" w14:textId="7C02C118" w:rsidR="0013686E" w:rsidRPr="00426BE5" w:rsidRDefault="00B530FD" w:rsidP="003A1838">
      <w:pPr>
        <w:pStyle w:val="A1paragraph0"/>
      </w:pPr>
      <w:r>
        <w:t>B.</w:t>
      </w:r>
      <w:r>
        <w:tab/>
      </w:r>
      <w:r w:rsidR="0013686E" w:rsidRPr="00A6756D">
        <w:t>Co</w:t>
      </w:r>
      <w:r w:rsidR="0013686E" w:rsidRPr="00234794">
        <w:t>mplete all work required f</w:t>
      </w:r>
      <w:r w:rsidR="0013686E" w:rsidRPr="006E532A">
        <w:t xml:space="preserve">or Substantial Completion </w:t>
      </w:r>
      <w:r w:rsidR="0013686E" w:rsidRPr="00426BE5">
        <w:t xml:space="preserve">in _______ </w:t>
      </w:r>
      <w:r w:rsidR="0013686E">
        <w:t xml:space="preserve">working </w:t>
      </w:r>
      <w:r w:rsidR="0013686E" w:rsidRPr="00426BE5">
        <w:t>days.</w:t>
      </w:r>
    </w:p>
    <w:p w14:paraId="45244E54" w14:textId="64F0A036" w:rsidR="0013686E" w:rsidRDefault="0090101C" w:rsidP="003A1838">
      <w:pPr>
        <w:pStyle w:val="A1paragraph0"/>
      </w:pPr>
      <w:r>
        <w:t>C</w:t>
      </w:r>
      <w:r w:rsidR="0013686E" w:rsidRPr="00DE70A9">
        <w:t>.</w:t>
      </w:r>
      <w:r w:rsidR="0013686E" w:rsidRPr="00DE70A9">
        <w:tab/>
        <w:t>Achie</w:t>
      </w:r>
      <w:r w:rsidR="0013686E">
        <w:t xml:space="preserve">ve </w:t>
      </w:r>
      <w:r w:rsidR="0013686E" w:rsidRPr="006E532A">
        <w:t xml:space="preserve">Completion </w:t>
      </w:r>
      <w:r w:rsidR="0013686E" w:rsidRPr="00DE70A9">
        <w:t xml:space="preserve">in _______ </w:t>
      </w:r>
      <w:r w:rsidR="0013686E">
        <w:t xml:space="preserve">working </w:t>
      </w:r>
      <w:r w:rsidR="0013686E" w:rsidRPr="00DE70A9">
        <w:t>days.</w:t>
      </w:r>
    </w:p>
    <w:p w14:paraId="1CDDC037" w14:textId="77777777" w:rsidR="0013686E" w:rsidRPr="00B15231" w:rsidRDefault="0013686E" w:rsidP="0013686E">
      <w:pPr>
        <w:pStyle w:val="HiddenTextSpec"/>
        <w:tabs>
          <w:tab w:val="left" w:pos="1440"/>
          <w:tab w:val="left" w:pos="2700"/>
        </w:tabs>
      </w:pPr>
      <w:r>
        <w:t>2</w:t>
      </w:r>
      <w:r w:rsidRPr="00B15231">
        <w:t>***********</w:t>
      </w:r>
      <w:r>
        <w:t>*********</w:t>
      </w:r>
      <w:r w:rsidRPr="00B15231">
        <w:t>*****</w:t>
      </w:r>
      <w:r>
        <w:t>***********************************</w:t>
      </w:r>
      <w:r w:rsidRPr="00B15231">
        <w:t>**************************</w:t>
      </w:r>
      <w:r>
        <w:t>2</w:t>
      </w:r>
    </w:p>
    <w:p w14:paraId="0223AD57" w14:textId="77777777" w:rsidR="0013686E" w:rsidRDefault="0013686E" w:rsidP="0008177F">
      <w:pPr>
        <w:pStyle w:val="HiddenTextSpec"/>
        <w:tabs>
          <w:tab w:val="left" w:pos="1440"/>
          <w:tab w:val="left" w:pos="2700"/>
        </w:tabs>
      </w:pPr>
      <w:r w:rsidRPr="00D37232">
        <w:t>1**************************************************************************************************************************1</w:t>
      </w:r>
    </w:p>
    <w:p w14:paraId="2DBD8E4A" w14:textId="0CCCBFE5" w:rsidR="00A84FE8" w:rsidRDefault="001A74CC" w:rsidP="00A84FE8">
      <w:pPr>
        <w:pStyle w:val="0000000Subpart"/>
      </w:pPr>
      <w:r w:rsidRPr="00B97E4C">
        <w:t>108.11.01 Extensions</w:t>
      </w:r>
      <w:r w:rsidR="00A84FE8" w:rsidRPr="00B97E4C">
        <w:t xml:space="preserve"> to Contract Time</w:t>
      </w:r>
      <w:bookmarkEnd w:id="236"/>
      <w:bookmarkEnd w:id="237"/>
      <w:bookmarkEnd w:id="238"/>
      <w:bookmarkEnd w:id="239"/>
      <w:bookmarkEnd w:id="240"/>
      <w:bookmarkEnd w:id="241"/>
    </w:p>
    <w:p w14:paraId="5C0882C0" w14:textId="77777777" w:rsidR="00160C5B" w:rsidRDefault="00160C5B" w:rsidP="00160C5B">
      <w:pPr>
        <w:pStyle w:val="HiddenTextSpec"/>
      </w:pPr>
      <w:r>
        <w:t>1**************************************************************************************************************************1</w:t>
      </w:r>
    </w:p>
    <w:p w14:paraId="4D8CF6BC" w14:textId="77777777" w:rsidR="00257EEA" w:rsidRPr="00135DE3" w:rsidRDefault="00A84FE8" w:rsidP="00A84FE8">
      <w:pPr>
        <w:pStyle w:val="A1paragraph0"/>
        <w:rPr>
          <w:b/>
        </w:rPr>
      </w:pPr>
      <w:r w:rsidRPr="00135DE3">
        <w:rPr>
          <w:b/>
        </w:rPr>
        <w:t>B.</w:t>
      </w:r>
      <w:r w:rsidRPr="00135DE3">
        <w:rPr>
          <w:b/>
        </w:rPr>
        <w:tab/>
        <w:t>Types of Delays.</w:t>
      </w:r>
    </w:p>
    <w:p w14:paraId="33E27538" w14:textId="77777777" w:rsidR="00F53B99" w:rsidRDefault="00F53B99" w:rsidP="00F53B99">
      <w:pPr>
        <w:pStyle w:val="11paragraph"/>
        <w:rPr>
          <w:b/>
          <w:bCs/>
          <w:lang w:val="fr-FR"/>
        </w:rPr>
      </w:pPr>
      <w:r w:rsidRPr="00B97E4C">
        <w:rPr>
          <w:b/>
          <w:bCs/>
          <w:lang w:val="fr-FR"/>
        </w:rPr>
        <w:t>2.</w:t>
      </w:r>
      <w:r w:rsidRPr="00B97E4C">
        <w:rPr>
          <w:b/>
          <w:bCs/>
          <w:lang w:val="fr-FR"/>
        </w:rPr>
        <w:tab/>
      </w:r>
      <w:r w:rsidRPr="005F1A33">
        <w:rPr>
          <w:b/>
          <w:bCs/>
        </w:rPr>
        <w:t>Excusable</w:t>
      </w:r>
      <w:r w:rsidRPr="00B97E4C">
        <w:rPr>
          <w:b/>
          <w:bCs/>
          <w:lang w:val="fr-FR"/>
        </w:rPr>
        <w:t xml:space="preserve">, Non-Compensable </w:t>
      </w:r>
      <w:proofErr w:type="spellStart"/>
      <w:r w:rsidRPr="00B97E4C">
        <w:rPr>
          <w:b/>
          <w:bCs/>
          <w:lang w:val="fr-FR"/>
        </w:rPr>
        <w:t>Delays</w:t>
      </w:r>
      <w:proofErr w:type="spellEnd"/>
      <w:r w:rsidRPr="00B97E4C">
        <w:rPr>
          <w:b/>
          <w:bCs/>
          <w:lang w:val="fr-FR"/>
        </w:rPr>
        <w:t>.</w:t>
      </w:r>
    </w:p>
    <w:p w14:paraId="11B7C6E7" w14:textId="206DB327" w:rsidR="008D3C40" w:rsidRPr="00135DE3" w:rsidRDefault="008D3C40" w:rsidP="008D3C40">
      <w:pPr>
        <w:pStyle w:val="a1paragraph"/>
        <w:rPr>
          <w:lang w:val="fr-FR"/>
        </w:rPr>
      </w:pPr>
      <w:r w:rsidRPr="00135DE3">
        <w:rPr>
          <w:b/>
          <w:lang w:val="fr-FR"/>
        </w:rPr>
        <w:t>b.</w:t>
      </w:r>
      <w:r w:rsidRPr="00135DE3">
        <w:rPr>
          <w:b/>
          <w:lang w:val="fr-FR"/>
        </w:rPr>
        <w:tab/>
        <w:t>Utilities.</w:t>
      </w:r>
    </w:p>
    <w:p w14:paraId="5256526D" w14:textId="55B6C497" w:rsidR="003A2F60" w:rsidRDefault="00FB72B2" w:rsidP="003A2F60">
      <w:pPr>
        <w:pStyle w:val="HiddenTextSpec"/>
      </w:pPr>
      <w:r>
        <w:t xml:space="preserve">include the following, </w:t>
      </w:r>
      <w:r w:rsidR="003A2F60">
        <w:t>IF the proje</w:t>
      </w:r>
      <w:r w:rsidR="005F1A33">
        <w:t>ct DURATION is less than 1 year</w:t>
      </w:r>
      <w:r w:rsidR="003A2F60">
        <w:t xml:space="preserve"> and amount of duration of utility work performed by utility company is minor. Subject to review and approval of </w:t>
      </w:r>
      <w:r w:rsidR="00754F2C">
        <w:t>the lpa</w:t>
      </w:r>
      <w:r w:rsidR="003A2F60">
        <w:t xml:space="preserve"> </w:t>
      </w:r>
    </w:p>
    <w:p w14:paraId="54A4F683" w14:textId="77777777" w:rsidR="00CF08F7" w:rsidRDefault="00CF08F7" w:rsidP="003A2F60">
      <w:pPr>
        <w:pStyle w:val="HiddenTextSpec"/>
      </w:pPr>
    </w:p>
    <w:p w14:paraId="1559F414" w14:textId="77777777" w:rsidR="00D65293" w:rsidRDefault="00D65293" w:rsidP="00D65293">
      <w:pPr>
        <w:pStyle w:val="HiddenTextSpec"/>
      </w:pPr>
    </w:p>
    <w:p w14:paraId="36F562E1" w14:textId="77777777" w:rsidR="00D65293" w:rsidRDefault="00D65293" w:rsidP="00D65293">
      <w:pPr>
        <w:pStyle w:val="Instruction"/>
      </w:pPr>
      <w:r>
        <w:t>THE last PARAGRAPH is CHANGED TO:</w:t>
      </w:r>
    </w:p>
    <w:p w14:paraId="7EDF33BE" w14:textId="77777777" w:rsidR="0078356D" w:rsidRDefault="0078356D" w:rsidP="00D7712B">
      <w:pPr>
        <w:pStyle w:val="a2paragraph0"/>
      </w:pPr>
      <w:r w:rsidRPr="00B97E4C">
        <w:t xml:space="preserve">If approved excusable, non-compensable delays exceed a total of </w:t>
      </w:r>
      <w:r>
        <w:t>90</w:t>
      </w:r>
      <w:r w:rsidRPr="00B97E4C">
        <w:t xml:space="preserve"> days, the time </w:t>
      </w:r>
      <w:proofErr w:type="gramStart"/>
      <w:r w:rsidRPr="00B97E4C">
        <w:t>in excess of</w:t>
      </w:r>
      <w:proofErr w:type="gramEnd"/>
      <w:r w:rsidRPr="00B97E4C">
        <w:t xml:space="preserve"> </w:t>
      </w:r>
      <w:r>
        <w:t>90</w:t>
      </w:r>
      <w:r w:rsidRPr="00B97E4C">
        <w:t xml:space="preserve"> days will become excusable and compensable as specified in </w:t>
      </w:r>
      <w:r w:rsidRPr="00546B6D">
        <w:t>108.11.01.B.3</w:t>
      </w:r>
      <w:r w:rsidRPr="00B97E4C">
        <w:t>.</w:t>
      </w:r>
    </w:p>
    <w:p w14:paraId="53D0F057" w14:textId="77777777" w:rsidR="00FE6480" w:rsidRDefault="00FE6480" w:rsidP="00FE6480">
      <w:pPr>
        <w:pStyle w:val="HiddenTextSpec"/>
      </w:pPr>
      <w:r>
        <w:t>1**************************************************************************************************************************1</w:t>
      </w:r>
    </w:p>
    <w:bookmarkEnd w:id="242"/>
    <w:bookmarkEnd w:id="243"/>
    <w:bookmarkEnd w:id="244"/>
    <w:bookmarkEnd w:id="245"/>
    <w:bookmarkEnd w:id="246"/>
    <w:bookmarkEnd w:id="247"/>
    <w:p w14:paraId="11A11E3D" w14:textId="180E63E6" w:rsidR="001F270C" w:rsidRPr="00B97E4C" w:rsidRDefault="001A74CC" w:rsidP="001F270C">
      <w:pPr>
        <w:pStyle w:val="00000Subsection"/>
      </w:pPr>
      <w:r w:rsidRPr="00B97E4C">
        <w:t>108.12 RIGHT</w:t>
      </w:r>
      <w:r w:rsidR="00F95BB5">
        <w:t>-o</w:t>
      </w:r>
      <w:r w:rsidR="00F95BB5" w:rsidRPr="00B97E4C">
        <w:t>f-Way Restrictions</w:t>
      </w:r>
    </w:p>
    <w:p w14:paraId="6D11BB76" w14:textId="77777777" w:rsidR="00FF2E31" w:rsidRDefault="0069278D">
      <w:pPr>
        <w:pStyle w:val="HiddenTextSpec"/>
      </w:pPr>
      <w:r>
        <w:t>1</w:t>
      </w:r>
      <w:r w:rsidR="00FF2E31">
        <w:t>**********</w:t>
      </w:r>
      <w:r>
        <w:t>*******************</w:t>
      </w:r>
      <w:r w:rsidR="00FF2E31">
        <w:t>*********************************************************************************************</w:t>
      </w:r>
      <w:r>
        <w:t>1</w:t>
      </w:r>
    </w:p>
    <w:p w14:paraId="5C518BA3" w14:textId="77777777" w:rsidR="00925307" w:rsidRDefault="00FF2E31">
      <w:pPr>
        <w:pStyle w:val="HiddenTextSpec"/>
      </w:pPr>
      <w:r>
        <w:t xml:space="preserve">complete and include THE FOLLOWING WHEN RoW </w:t>
      </w:r>
      <w:r w:rsidR="00925307" w:rsidRPr="00B97E4C">
        <w:t xml:space="preserve">has not been secured </w:t>
      </w:r>
      <w:r w:rsidR="00B11D2E">
        <w:t xml:space="preserve">for those parcels. provide </w:t>
      </w:r>
      <w:r w:rsidR="00925307" w:rsidRPr="00B97E4C">
        <w:t>anticipated dates of availability.</w:t>
      </w:r>
    </w:p>
    <w:p w14:paraId="4B0AB9F6" w14:textId="74045220" w:rsidR="007952B6" w:rsidRDefault="007952B6" w:rsidP="007952B6">
      <w:pPr>
        <w:pStyle w:val="Paragraph"/>
      </w:pPr>
      <w:r>
        <w:t xml:space="preserve">The Department has not obtained the following </w:t>
      </w:r>
      <w:r w:rsidR="00ED1953">
        <w:t>ROW</w:t>
      </w:r>
      <w:r>
        <w:t xml:space="preserve"> parcels</w:t>
      </w:r>
      <w:r w:rsidR="003D25C4">
        <w:t xml:space="preserve">. </w:t>
      </w:r>
      <w:r>
        <w:t xml:space="preserve"> </w:t>
      </w:r>
      <w:proofErr w:type="gramStart"/>
      <w:r w:rsidR="003D25C4">
        <w:t>T</w:t>
      </w:r>
      <w:r>
        <w:t>he anticipated</w:t>
      </w:r>
      <w:proofErr w:type="gramEnd"/>
      <w:r>
        <w:t xml:space="preserve"> availability dates are provided:</w:t>
      </w:r>
    </w:p>
    <w:p w14:paraId="3B99100E" w14:textId="15BBC0C5" w:rsidR="00A46735" w:rsidRDefault="00A46735" w:rsidP="00E01A2F">
      <w:pPr>
        <w:pStyle w:val="Blanklinehalf"/>
      </w:pPr>
    </w:p>
    <w:tbl>
      <w:tblPr>
        <w:tblW w:w="9828" w:type="dxa"/>
        <w:tblBorders>
          <w:top w:val="single" w:sz="4" w:space="0" w:color="auto"/>
          <w:bottom w:val="single" w:sz="4" w:space="0" w:color="auto"/>
          <w:insideH w:val="single" w:sz="4" w:space="0" w:color="auto"/>
        </w:tblBorders>
        <w:tblLook w:val="01E0" w:firstRow="1" w:lastRow="1" w:firstColumn="1" w:lastColumn="1" w:noHBand="0" w:noVBand="0"/>
      </w:tblPr>
      <w:tblGrid>
        <w:gridCol w:w="2898"/>
        <w:gridCol w:w="2790"/>
        <w:gridCol w:w="2484"/>
        <w:gridCol w:w="1656"/>
      </w:tblGrid>
      <w:tr w:rsidR="000B1966" w:rsidRPr="00081255" w14:paraId="645D2C31" w14:textId="77777777" w:rsidTr="000B1966">
        <w:trPr>
          <w:trHeight w:val="288"/>
        </w:trPr>
        <w:tc>
          <w:tcPr>
            <w:tcW w:w="9828" w:type="dxa"/>
            <w:gridSpan w:val="4"/>
            <w:tcBorders>
              <w:top w:val="double" w:sz="4" w:space="0" w:color="auto"/>
            </w:tcBorders>
            <w:vAlign w:val="center"/>
          </w:tcPr>
          <w:p w14:paraId="0B736101" w14:textId="5AA5D477" w:rsidR="000B1966" w:rsidRDefault="000B1966" w:rsidP="000B1966">
            <w:pPr>
              <w:pStyle w:val="Tabletitle"/>
            </w:pPr>
            <w:r>
              <w:t>Properties and Vacation/Availability Dates</w:t>
            </w:r>
          </w:p>
        </w:tc>
      </w:tr>
      <w:tr w:rsidR="000B1966" w:rsidRPr="00081255" w14:paraId="4AA3615B" w14:textId="77777777" w:rsidTr="000B1966">
        <w:trPr>
          <w:trHeight w:val="288"/>
        </w:trPr>
        <w:tc>
          <w:tcPr>
            <w:tcW w:w="2898" w:type="dxa"/>
            <w:tcBorders>
              <w:top w:val="single" w:sz="4" w:space="0" w:color="auto"/>
            </w:tcBorders>
            <w:vAlign w:val="center"/>
          </w:tcPr>
          <w:p w14:paraId="18E173A1" w14:textId="4957F1D6" w:rsidR="000B1966" w:rsidRDefault="000B1966" w:rsidP="000B1966">
            <w:pPr>
              <w:pStyle w:val="Tableheader"/>
            </w:pPr>
            <w:r>
              <w:t>Demolition and/</w:t>
            </w:r>
            <w:r w:rsidRPr="00A81A49">
              <w:t>or Parcel No</w:t>
            </w:r>
            <w:r>
              <w:t>.</w:t>
            </w:r>
          </w:p>
        </w:tc>
        <w:tc>
          <w:tcPr>
            <w:tcW w:w="2790" w:type="dxa"/>
            <w:tcBorders>
              <w:top w:val="single" w:sz="4" w:space="0" w:color="auto"/>
            </w:tcBorders>
            <w:vAlign w:val="center"/>
          </w:tcPr>
          <w:p w14:paraId="1C1DA95A" w14:textId="4DE56B65" w:rsidR="000B1966" w:rsidRPr="00A81A49" w:rsidRDefault="000B1966" w:rsidP="000B1966">
            <w:pPr>
              <w:pStyle w:val="Tableheader"/>
            </w:pPr>
            <w:r w:rsidRPr="00A81A49">
              <w:t>Approximate Baseline Station</w:t>
            </w:r>
          </w:p>
        </w:tc>
        <w:tc>
          <w:tcPr>
            <w:tcW w:w="2484" w:type="dxa"/>
            <w:tcBorders>
              <w:top w:val="single" w:sz="4" w:space="0" w:color="auto"/>
            </w:tcBorders>
            <w:vAlign w:val="center"/>
          </w:tcPr>
          <w:p w14:paraId="38F6AE93" w14:textId="7555D48F" w:rsidR="000B1966" w:rsidRPr="00A81A49" w:rsidRDefault="000B1966" w:rsidP="000B1966">
            <w:pPr>
              <w:pStyle w:val="Tableheader"/>
            </w:pPr>
            <w:r w:rsidRPr="00A81A49">
              <w:t>Offset/Direction</w:t>
            </w:r>
          </w:p>
        </w:tc>
        <w:tc>
          <w:tcPr>
            <w:tcW w:w="1656" w:type="dxa"/>
            <w:tcBorders>
              <w:top w:val="single" w:sz="4" w:space="0" w:color="auto"/>
            </w:tcBorders>
            <w:vAlign w:val="center"/>
          </w:tcPr>
          <w:p w14:paraId="6A93FED0" w14:textId="78C86E1A" w:rsidR="000B1966" w:rsidRPr="00A81A49" w:rsidRDefault="000B1966" w:rsidP="000B1966">
            <w:pPr>
              <w:pStyle w:val="Tableheader"/>
            </w:pPr>
            <w:r w:rsidRPr="00A81A49">
              <w:t>Date</w:t>
            </w:r>
          </w:p>
        </w:tc>
      </w:tr>
      <w:tr w:rsidR="006D3F14" w14:paraId="5B4A7A62" w14:textId="77777777" w:rsidTr="000B1966">
        <w:trPr>
          <w:trHeight w:val="288"/>
        </w:trPr>
        <w:tc>
          <w:tcPr>
            <w:tcW w:w="2898" w:type="dxa"/>
            <w:tcBorders>
              <w:bottom w:val="double" w:sz="4" w:space="0" w:color="auto"/>
            </w:tcBorders>
            <w:vAlign w:val="center"/>
          </w:tcPr>
          <w:p w14:paraId="657542EB" w14:textId="77777777" w:rsidR="006D3F14" w:rsidRPr="00A81A49" w:rsidRDefault="006D3F14" w:rsidP="00FC1803">
            <w:pPr>
              <w:pStyle w:val="Tabletext"/>
            </w:pPr>
          </w:p>
        </w:tc>
        <w:tc>
          <w:tcPr>
            <w:tcW w:w="2790" w:type="dxa"/>
            <w:tcBorders>
              <w:bottom w:val="double" w:sz="4" w:space="0" w:color="auto"/>
            </w:tcBorders>
            <w:vAlign w:val="center"/>
          </w:tcPr>
          <w:p w14:paraId="5E951985" w14:textId="77777777" w:rsidR="006D3F14" w:rsidRPr="00A81A49" w:rsidRDefault="006D3F14" w:rsidP="00FC1803">
            <w:pPr>
              <w:pStyle w:val="Tabletext"/>
            </w:pPr>
          </w:p>
        </w:tc>
        <w:tc>
          <w:tcPr>
            <w:tcW w:w="2484" w:type="dxa"/>
            <w:tcBorders>
              <w:bottom w:val="double" w:sz="4" w:space="0" w:color="auto"/>
            </w:tcBorders>
            <w:vAlign w:val="center"/>
          </w:tcPr>
          <w:p w14:paraId="1900EF97" w14:textId="77777777" w:rsidR="006D3F14" w:rsidRPr="00A81A49" w:rsidRDefault="006D3F14" w:rsidP="00FC1803">
            <w:pPr>
              <w:pStyle w:val="Tabletext"/>
            </w:pPr>
          </w:p>
        </w:tc>
        <w:tc>
          <w:tcPr>
            <w:tcW w:w="1656" w:type="dxa"/>
            <w:tcBorders>
              <w:bottom w:val="double" w:sz="4" w:space="0" w:color="auto"/>
            </w:tcBorders>
            <w:vAlign w:val="center"/>
          </w:tcPr>
          <w:p w14:paraId="53F43963" w14:textId="77777777" w:rsidR="006D3F14" w:rsidRPr="00A81A49" w:rsidRDefault="006D3F14" w:rsidP="00FC1803">
            <w:pPr>
              <w:pStyle w:val="Tabletext"/>
            </w:pPr>
          </w:p>
        </w:tc>
      </w:tr>
    </w:tbl>
    <w:p w14:paraId="5B1489E6" w14:textId="77777777" w:rsidR="0069278D" w:rsidRDefault="0069278D" w:rsidP="0069278D">
      <w:pPr>
        <w:pStyle w:val="HiddenTextSpec"/>
      </w:pPr>
      <w:r>
        <w:t>1*******************************************************************************</w:t>
      </w:r>
      <w:r w:rsidR="00EB36F0">
        <w:t>***</w:t>
      </w:r>
      <w:r>
        <w:t>****************************************1</w:t>
      </w:r>
    </w:p>
    <w:p w14:paraId="3DFB3198" w14:textId="39878C4C" w:rsidR="00181F49" w:rsidRPr="008342E9" w:rsidRDefault="001A74CC" w:rsidP="00181F49">
      <w:pPr>
        <w:pStyle w:val="00000Subsection"/>
      </w:pPr>
      <w:bookmarkStart w:id="248" w:name="_Toc146006119"/>
      <w:bookmarkStart w:id="249" w:name="_Toc159593484"/>
      <w:bookmarkStart w:id="250" w:name="_Toc171911051"/>
      <w:bookmarkStart w:id="251" w:name="_Toc175377575"/>
      <w:bookmarkStart w:id="252" w:name="_Toc175470472"/>
      <w:bookmarkStart w:id="253" w:name="_Toc182749772"/>
      <w:r w:rsidRPr="008342E9">
        <w:t>108.14 DEFAULT</w:t>
      </w:r>
      <w:r w:rsidR="00181F49" w:rsidRPr="008342E9">
        <w:t xml:space="preserve"> and Termination of Contractor’s Right to Proceed</w:t>
      </w:r>
      <w:bookmarkEnd w:id="248"/>
      <w:bookmarkEnd w:id="249"/>
      <w:bookmarkEnd w:id="250"/>
      <w:bookmarkEnd w:id="251"/>
      <w:bookmarkEnd w:id="252"/>
      <w:bookmarkEnd w:id="253"/>
    </w:p>
    <w:p w14:paraId="54B595A2" w14:textId="77777777" w:rsidR="00193548" w:rsidRPr="008342E9" w:rsidRDefault="00193548" w:rsidP="00193548"/>
    <w:p w14:paraId="40F1AAD0" w14:textId="77777777" w:rsidR="00E917F8" w:rsidRPr="008342E9" w:rsidRDefault="00E917F8" w:rsidP="00E917F8">
      <w:r w:rsidRPr="008342E9">
        <w:t xml:space="preserve">The Department will provide written notice to the Contractor and the Surety of the cause for default, and demand elimination of such cause for default, if the Contractor does any of the following: </w:t>
      </w:r>
    </w:p>
    <w:p w14:paraId="1232C156" w14:textId="77777777" w:rsidR="00E917F8" w:rsidRPr="008342E9" w:rsidRDefault="00E917F8" w:rsidP="008265E8">
      <w:pPr>
        <w:ind w:firstLine="720"/>
      </w:pPr>
      <w:r w:rsidRPr="008342E9">
        <w:t xml:space="preserve">1. Fails to begin construction operations </w:t>
      </w:r>
      <w:r w:rsidRPr="00915689">
        <w:t>within 40 days</w:t>
      </w:r>
      <w:r w:rsidRPr="008342E9">
        <w:t xml:space="preserve"> of execution of the Contract. </w:t>
      </w:r>
    </w:p>
    <w:p w14:paraId="402FB691" w14:textId="77777777" w:rsidR="00E917F8" w:rsidRPr="008342E9" w:rsidRDefault="00E917F8" w:rsidP="008265E8">
      <w:pPr>
        <w:ind w:left="720"/>
      </w:pPr>
      <w:r w:rsidRPr="008342E9">
        <w:t xml:space="preserve">2. Fails to perform the Work with sufficient workers and equipment or with sufficient materials to ensure its completion within the Contract Time specified, or any modification thereof. </w:t>
      </w:r>
    </w:p>
    <w:p w14:paraId="017BA69B" w14:textId="77777777" w:rsidR="00E917F8" w:rsidRPr="008342E9" w:rsidRDefault="00E917F8" w:rsidP="008265E8">
      <w:pPr>
        <w:ind w:firstLine="720"/>
      </w:pPr>
      <w:r w:rsidRPr="008342E9">
        <w:t xml:space="preserve">3. Fails to complete the Contract within the Contract Time specified, as modified. 78 </w:t>
      </w:r>
    </w:p>
    <w:p w14:paraId="7FB3382F" w14:textId="77777777" w:rsidR="00E917F8" w:rsidRPr="008342E9" w:rsidRDefault="00E917F8" w:rsidP="008265E8">
      <w:pPr>
        <w:ind w:left="720"/>
      </w:pPr>
      <w:r w:rsidRPr="008342E9">
        <w:t xml:space="preserve">4. Performs the Work unsuitably or neglects or refuses to remove materials or to again perform such Work as may be rejected as unacceptable and unsuitable. </w:t>
      </w:r>
    </w:p>
    <w:p w14:paraId="197F65E7" w14:textId="77777777" w:rsidR="00E917F8" w:rsidRPr="008342E9" w:rsidRDefault="00E917F8" w:rsidP="008265E8">
      <w:pPr>
        <w:ind w:firstLine="720"/>
      </w:pPr>
      <w:r w:rsidRPr="008342E9">
        <w:t xml:space="preserve">5. Fails to follow the direction of the RE. </w:t>
      </w:r>
    </w:p>
    <w:p w14:paraId="4775137A" w14:textId="76017203" w:rsidR="00E917F8" w:rsidRPr="008342E9" w:rsidRDefault="00E917F8" w:rsidP="008265E8">
      <w:pPr>
        <w:ind w:firstLine="720"/>
      </w:pPr>
      <w:r w:rsidRPr="008342E9">
        <w:t xml:space="preserve">6. Works in a reckless or unsafe manner or fails to correct unsafe conditions. </w:t>
      </w:r>
    </w:p>
    <w:p w14:paraId="717910E0" w14:textId="77777777" w:rsidR="00E917F8" w:rsidRPr="008342E9" w:rsidRDefault="00E917F8" w:rsidP="008265E8">
      <w:pPr>
        <w:ind w:firstLine="720"/>
      </w:pPr>
      <w:r w:rsidRPr="008342E9">
        <w:t>7. Discontinues the prosecution of the Work.</w:t>
      </w:r>
    </w:p>
    <w:p w14:paraId="4C894E3F" w14:textId="77777777" w:rsidR="00E917F8" w:rsidRPr="008342E9" w:rsidRDefault="00E917F8" w:rsidP="008265E8">
      <w:pPr>
        <w:ind w:firstLine="720"/>
      </w:pPr>
      <w:r w:rsidRPr="008342E9">
        <w:t xml:space="preserve">8. Fails to resume Work which has been discontinued within a reasonable time after notice to do so. </w:t>
      </w:r>
    </w:p>
    <w:p w14:paraId="4A8B9DE1" w14:textId="590FD2C6" w:rsidR="00E917F8" w:rsidRPr="008342E9" w:rsidRDefault="00E917F8" w:rsidP="008265E8">
      <w:pPr>
        <w:ind w:firstLine="720"/>
      </w:pPr>
      <w:r w:rsidRPr="008342E9">
        <w:t xml:space="preserve">9. Becomes insolvent or is declared bankrupt or commits any act of bankruptcy or insolvency. </w:t>
      </w:r>
    </w:p>
    <w:p w14:paraId="69349628" w14:textId="77777777" w:rsidR="00E917F8" w:rsidRPr="008342E9" w:rsidRDefault="00E917F8" w:rsidP="008265E8">
      <w:pPr>
        <w:ind w:firstLine="720"/>
      </w:pPr>
      <w:r w:rsidRPr="008342E9">
        <w:lastRenderedPageBreak/>
        <w:t xml:space="preserve">10. Allows any final judgment to stand against it unsatisfied for a period of 10 days. </w:t>
      </w:r>
    </w:p>
    <w:p w14:paraId="21715912" w14:textId="77777777" w:rsidR="00E917F8" w:rsidRPr="008342E9" w:rsidRDefault="00E917F8" w:rsidP="008265E8">
      <w:pPr>
        <w:ind w:firstLine="720"/>
      </w:pPr>
      <w:r w:rsidRPr="008342E9">
        <w:t xml:space="preserve">11. Makes an assignment for the benefit of creditors. </w:t>
      </w:r>
    </w:p>
    <w:p w14:paraId="1472C788" w14:textId="77777777" w:rsidR="00E917F8" w:rsidRPr="008342E9" w:rsidRDefault="00E917F8" w:rsidP="008265E8">
      <w:pPr>
        <w:ind w:firstLine="720"/>
      </w:pPr>
      <w:r w:rsidRPr="008342E9">
        <w:t xml:space="preserve">12. Fails to acquire or maintain the required insurance. </w:t>
      </w:r>
    </w:p>
    <w:p w14:paraId="125D6488" w14:textId="77777777" w:rsidR="00E917F8" w:rsidRPr="008342E9" w:rsidRDefault="00E917F8" w:rsidP="008265E8">
      <w:pPr>
        <w:ind w:left="720"/>
      </w:pPr>
      <w:r w:rsidRPr="008342E9">
        <w:t xml:space="preserve">13. Fails to comply with Contract requirements regarding minimum wage payments, 49 CFR Part 26 et seq., the DBE program requirements, SBE program requirements, and equal employment opportunity requirements. </w:t>
      </w:r>
    </w:p>
    <w:p w14:paraId="23E66AC2" w14:textId="77777777" w:rsidR="00E917F8" w:rsidRPr="008342E9" w:rsidRDefault="00E917F8" w:rsidP="008265E8">
      <w:pPr>
        <w:ind w:firstLine="720"/>
      </w:pPr>
      <w:r w:rsidRPr="008342E9">
        <w:t xml:space="preserve">14. Is a party to fraud. </w:t>
      </w:r>
    </w:p>
    <w:p w14:paraId="6BC04BDC" w14:textId="77777777" w:rsidR="008265E8" w:rsidRDefault="00E917F8" w:rsidP="008265E8">
      <w:pPr>
        <w:ind w:left="720"/>
      </w:pPr>
      <w:r w:rsidRPr="008342E9">
        <w:t>15. For any other cause whatsoever, fails to carry out the Work in an acceptable manner.</w:t>
      </w:r>
    </w:p>
    <w:p w14:paraId="7C996324" w14:textId="77777777" w:rsidR="008265E8" w:rsidRDefault="008265E8" w:rsidP="008265E8">
      <w:pPr>
        <w:ind w:left="720"/>
      </w:pPr>
    </w:p>
    <w:p w14:paraId="09D3E858" w14:textId="77777777" w:rsidR="008E3C90" w:rsidRDefault="00E917F8" w:rsidP="008265E8">
      <w:r w:rsidRPr="008342E9">
        <w:t>If the Contractor or Surety, within a period of 10 days after such notice, does not proceed as specified in the notice, then the Department has full power and authority, without violating the Contract, to declare the Contractor in default and notify the Contractor to discontinue the Work. The Department will provide, in writing, the declaration of default to the Contractor and Surety. The Department has the right to appropriate any or all materials and equipment within the Project Limits to complete the Contract. The Department has the right to direct the Surety to complete the Contract or may enter into an agreement for the completion of the Contract with the Surety or another contractor, or use such other methods required for the completion of the Contract, including completion of the Work by the Department.</w:t>
      </w:r>
    </w:p>
    <w:p w14:paraId="00299E3C" w14:textId="77777777" w:rsidR="008E3C90" w:rsidRDefault="008E3C90" w:rsidP="008265E8"/>
    <w:p w14:paraId="19362779" w14:textId="77777777" w:rsidR="00156487" w:rsidRDefault="00156487" w:rsidP="00156487">
      <w:pPr>
        <w:pStyle w:val="HiddenTextSpec"/>
      </w:pPr>
      <w:r>
        <w:t>1**************************************************************************************************************************1</w:t>
      </w:r>
    </w:p>
    <w:p w14:paraId="4D950CDF" w14:textId="77777777" w:rsidR="00156487" w:rsidRDefault="00156487" w:rsidP="00156487">
      <w:pPr>
        <w:jc w:val="center"/>
        <w:rPr>
          <w:rFonts w:ascii="Arial" w:hAnsi="Arial"/>
          <w:caps/>
          <w:vanish/>
          <w:color w:val="FF0000"/>
        </w:rPr>
      </w:pPr>
      <w:r w:rsidRPr="00BA0D23">
        <w:rPr>
          <w:rFonts w:ascii="Arial" w:hAnsi="Arial"/>
          <w:caps/>
          <w:vanish/>
          <w:color w:val="FF0000"/>
        </w:rPr>
        <w:t>BDC</w:t>
      </w:r>
      <w:r>
        <w:rPr>
          <w:rFonts w:ascii="Arial" w:hAnsi="Arial"/>
          <w:caps/>
          <w:vanish/>
          <w:color w:val="FF0000"/>
        </w:rPr>
        <w:t>24S-07</w:t>
      </w:r>
      <w:r w:rsidRPr="00BA0D23">
        <w:rPr>
          <w:rFonts w:ascii="Arial" w:hAnsi="Arial"/>
          <w:caps/>
          <w:vanish/>
          <w:color w:val="FF0000"/>
        </w:rPr>
        <w:t xml:space="preserve"> dated </w:t>
      </w:r>
      <w:r>
        <w:rPr>
          <w:rFonts w:ascii="Arial" w:hAnsi="Arial"/>
          <w:caps/>
          <w:vanish/>
          <w:color w:val="FF0000"/>
        </w:rPr>
        <w:t>JUN 11</w:t>
      </w:r>
      <w:r w:rsidRPr="00BA0D23">
        <w:rPr>
          <w:rFonts w:ascii="Arial" w:hAnsi="Arial"/>
          <w:caps/>
          <w:vanish/>
          <w:color w:val="FF0000"/>
        </w:rPr>
        <w:t xml:space="preserve">, </w:t>
      </w:r>
      <w:r>
        <w:rPr>
          <w:rFonts w:ascii="Arial" w:hAnsi="Arial"/>
          <w:caps/>
          <w:vanish/>
          <w:color w:val="FF0000"/>
        </w:rPr>
        <w:t>2024</w:t>
      </w:r>
    </w:p>
    <w:p w14:paraId="6A1B9E87" w14:textId="77777777" w:rsidR="00156487" w:rsidRDefault="00156487" w:rsidP="00156487">
      <w:pPr>
        <w:pStyle w:val="Instruction"/>
      </w:pPr>
    </w:p>
    <w:p w14:paraId="409D80E0" w14:textId="77777777" w:rsidR="00156487" w:rsidRPr="00D1037D" w:rsidRDefault="00156487" w:rsidP="00156487">
      <w:pPr>
        <w:pStyle w:val="Instruction"/>
      </w:pPr>
      <w:r w:rsidRPr="00D1037D">
        <w:t>THE THIRD PARAGRAPH IS CHANGED TO:</w:t>
      </w:r>
    </w:p>
    <w:p w14:paraId="7565F76D" w14:textId="77777777" w:rsidR="00156487" w:rsidRPr="00D1037D" w:rsidRDefault="00156487" w:rsidP="00156487">
      <w:pPr>
        <w:pStyle w:val="Paragraph"/>
      </w:pPr>
      <w:r w:rsidRPr="00D1037D">
        <w:t xml:space="preserve">If the Department directs the Surety to complete the Contract, the Department will provide to the Surety the Contract as defined in 101.03 and the completion status of the Contract.  If the Surety elects to use a completion-contractor to perform the Work, the Surety must promptly submit to the Department a request for approval of the proposed completion-contractor as a subcontractor as specified in 108.01 within 45 days of receipt of the Contract provided by the Department pursuant to this Section.  The Department, in its sole discretion, has the right to reject a request by the Surety to use the Contractor or another contractor as the completion-contractor, either directly or under the direction of a consultant to the Surety. </w:t>
      </w:r>
    </w:p>
    <w:p w14:paraId="63D1F992" w14:textId="77777777" w:rsidR="00156487" w:rsidRDefault="00156487" w:rsidP="00156487">
      <w:pPr>
        <w:pStyle w:val="Instruction"/>
      </w:pPr>
    </w:p>
    <w:p w14:paraId="09604250" w14:textId="77777777" w:rsidR="00156487" w:rsidRPr="00D1037D" w:rsidRDefault="00156487" w:rsidP="00156487">
      <w:pPr>
        <w:pStyle w:val="Instruction"/>
      </w:pPr>
      <w:r w:rsidRPr="00D1037D">
        <w:t>THE FOLLOWING IS ADDED AFTER THE THIRD PARAGRAPH:</w:t>
      </w:r>
    </w:p>
    <w:p w14:paraId="75C46F0B" w14:textId="664DB87B" w:rsidR="00E85E1A" w:rsidRPr="00D1037D" w:rsidRDefault="00156487" w:rsidP="00E85E1A">
      <w:pPr>
        <w:pStyle w:val="Paragraph"/>
      </w:pPr>
      <w:r w:rsidRPr="00D1037D">
        <w:t>If the Department approves the Surety’s request to use the Contractor as the completion-contractor, the Surety shall cause the Contractor to begin Work, as defined in 101.03, within 45 days of notice of the Department’s approval or as directed by the Department based on factors including but not limited to weather, seasonal restrictions, permits or at its sole</w:t>
      </w:r>
      <w:r w:rsidR="00E85E1A" w:rsidRPr="00E85E1A">
        <w:t xml:space="preserve"> </w:t>
      </w:r>
      <w:r w:rsidR="00E85E1A" w:rsidRPr="00D1037D">
        <w:t>discretion.  The failure of the Surety to comply with the deadlines set forth in this Section shall be deemed a material breach of the Contract.</w:t>
      </w:r>
    </w:p>
    <w:p w14:paraId="1FF1C98A" w14:textId="77777777" w:rsidR="009F58C4" w:rsidRDefault="009F58C4" w:rsidP="009F58C4">
      <w:pPr>
        <w:pStyle w:val="Paragraph"/>
      </w:pPr>
      <w:r w:rsidRPr="00D1037D">
        <w:t xml:space="preserve">If the Department does not approve the Surety’s proposed </w:t>
      </w:r>
      <w:proofErr w:type="gramStart"/>
      <w:r w:rsidRPr="00D1037D">
        <w:t>completion-contractor</w:t>
      </w:r>
      <w:proofErr w:type="gramEnd"/>
      <w:r w:rsidRPr="00D1037D">
        <w:t xml:space="preserve">, the Surety must submit to the Department a request for approval of an alternative </w:t>
      </w:r>
      <w:proofErr w:type="gramStart"/>
      <w:r w:rsidRPr="00D1037D">
        <w:t>completion-contractor</w:t>
      </w:r>
      <w:proofErr w:type="gramEnd"/>
      <w:r w:rsidRPr="00D1037D">
        <w:t xml:space="preserve"> within 60 </w:t>
      </w:r>
      <w:proofErr w:type="gramStart"/>
      <w:r w:rsidRPr="00D1037D">
        <w:t>days of notice</w:t>
      </w:r>
      <w:proofErr w:type="gramEnd"/>
      <w:r w:rsidRPr="00D1037D">
        <w:t xml:space="preserve"> of the Department’s disapproval.  If the Department does not approve </w:t>
      </w:r>
      <w:proofErr w:type="gramStart"/>
      <w:r w:rsidRPr="00D1037D">
        <w:t>the Surety’s</w:t>
      </w:r>
      <w:proofErr w:type="gramEnd"/>
      <w:r w:rsidRPr="00D1037D">
        <w:t xml:space="preserve"> alternative </w:t>
      </w:r>
      <w:proofErr w:type="gramStart"/>
      <w:r w:rsidRPr="00D1037D">
        <w:t>completion-contractor</w:t>
      </w:r>
      <w:proofErr w:type="gramEnd"/>
      <w:r w:rsidRPr="00D1037D">
        <w:t xml:space="preserve">, the Department may continue to request approval of another alternative </w:t>
      </w:r>
      <w:proofErr w:type="gramStart"/>
      <w:r w:rsidRPr="00D1037D">
        <w:t>completion-contractor</w:t>
      </w:r>
      <w:proofErr w:type="gramEnd"/>
      <w:r w:rsidRPr="00D1037D">
        <w:t xml:space="preserve">.  Within 60 days of notice of the Department’s approval of the Surety’s proposed completion-contractor, the Surety shall cause the completion-contractor to begin Work, as defined in 101.03, or as directed by the Department based on factors including but not limited to weather, seasonal restrictions, permits or at its sole discretion.  The failure of the Surety to comply with the deadlines set forth in this Section shall be deemed a material breach of the Contract. </w:t>
      </w:r>
    </w:p>
    <w:p w14:paraId="19CD724D" w14:textId="77777777" w:rsidR="009F58C4" w:rsidRPr="00BA0D23" w:rsidRDefault="009F58C4" w:rsidP="009F58C4">
      <w:pPr>
        <w:jc w:val="center"/>
        <w:rPr>
          <w:rFonts w:ascii="Arial" w:hAnsi="Arial"/>
          <w:caps/>
          <w:vanish/>
          <w:color w:val="FF0000"/>
        </w:rPr>
      </w:pPr>
    </w:p>
    <w:p w14:paraId="79A6AC2A" w14:textId="77777777" w:rsidR="009F58C4" w:rsidRDefault="009F58C4" w:rsidP="009F58C4">
      <w:pPr>
        <w:pStyle w:val="HiddenTextSpec"/>
      </w:pPr>
      <w:r>
        <w:t>1**************************************************************************************************************************1</w:t>
      </w:r>
    </w:p>
    <w:p w14:paraId="213C6B9C" w14:textId="77777777" w:rsidR="008E3C90" w:rsidRDefault="008E3C90" w:rsidP="008265E8"/>
    <w:p w14:paraId="799955D7" w14:textId="77777777" w:rsidR="008E3C90" w:rsidRDefault="00E917F8" w:rsidP="008265E8">
      <w:r w:rsidRPr="008342E9">
        <w:t xml:space="preserve">The Contractor and Surety are not relieved of the assessment of liquidated damages, as specified in 108.20, because of the Contractor’s default. </w:t>
      </w:r>
    </w:p>
    <w:p w14:paraId="59E883C8" w14:textId="77777777" w:rsidR="008E3C90" w:rsidRDefault="008E3C90" w:rsidP="008265E8"/>
    <w:p w14:paraId="41FFC3A4" w14:textId="77777777" w:rsidR="008C002B" w:rsidRDefault="00E917F8" w:rsidP="008265E8">
      <w:r w:rsidRPr="008342E9">
        <w:t xml:space="preserve">The Department will recover the costs and charges incurred by the Department, together with the cost of completing the Work from the Contractor or Surety. </w:t>
      </w:r>
    </w:p>
    <w:p w14:paraId="7DFF6840" w14:textId="77777777" w:rsidR="008C002B" w:rsidRDefault="008C002B" w:rsidP="008265E8"/>
    <w:p w14:paraId="32561311" w14:textId="77777777" w:rsidR="008C002B" w:rsidRDefault="00E917F8" w:rsidP="008265E8">
      <w:r w:rsidRPr="008342E9">
        <w:t xml:space="preserve">The rights and remedies of the Department are in addition to any other rights and remedies provided by law or under the Contract and the bonds. </w:t>
      </w:r>
    </w:p>
    <w:p w14:paraId="190899C0" w14:textId="77777777" w:rsidR="008C002B" w:rsidRDefault="008C002B" w:rsidP="008265E8"/>
    <w:p w14:paraId="599A548A" w14:textId="4EEDEF77" w:rsidR="00E917F8" w:rsidRPr="008342E9" w:rsidRDefault="00E917F8" w:rsidP="008265E8">
      <w:r w:rsidRPr="008342E9">
        <w:lastRenderedPageBreak/>
        <w:t>If, after declaration of default, the Department determines for any reason that the Contractor was not in default or that the delay was excusable, the rights and obligations of the parties are the same as if the Department had issued an order of termination for convenience as specified in 108.15.01.</w:t>
      </w:r>
    </w:p>
    <w:p w14:paraId="10AA1797" w14:textId="77777777" w:rsidR="00E917F8" w:rsidRPr="008342E9" w:rsidRDefault="00E917F8" w:rsidP="00E917F8"/>
    <w:p w14:paraId="44D6E1E3" w14:textId="26220282" w:rsidR="00193548" w:rsidRDefault="00267850" w:rsidP="00193548">
      <w:r>
        <w:t>If, after declaration of default, a court determines for any reason that the Department’s default</w:t>
      </w:r>
      <w:r w:rsidR="0016732A">
        <w:t xml:space="preserve"> of the Contract was legally improper, the rights and obligations of the parties are the same as if the Depart</w:t>
      </w:r>
      <w:r w:rsidR="006C40E2">
        <w:t>ment had issued an order of termination for the convenience as specified in 108.15.01.</w:t>
      </w:r>
    </w:p>
    <w:p w14:paraId="42BC2D90" w14:textId="77777777" w:rsidR="006C40E2" w:rsidRPr="008342E9" w:rsidRDefault="006C40E2" w:rsidP="00193548"/>
    <w:p w14:paraId="68AA636A" w14:textId="77777777" w:rsidR="00181F49" w:rsidRDefault="00181F49" w:rsidP="00181F49">
      <w:pPr>
        <w:pStyle w:val="HiddenTextSpec"/>
      </w:pPr>
      <w:r>
        <w:t>1**************************************************************************************************************************1</w:t>
      </w:r>
    </w:p>
    <w:p w14:paraId="6BB4D97C" w14:textId="77777777" w:rsidR="00D23ADA" w:rsidRDefault="00D23ADA" w:rsidP="00D23ADA">
      <w:pPr>
        <w:pStyle w:val="HiddenTextSpec"/>
      </w:pPr>
      <w:bookmarkStart w:id="254" w:name="_Toc171911056"/>
      <w:bookmarkStart w:id="255" w:name="_Toc175377580"/>
      <w:bookmarkStart w:id="256" w:name="_Toc175470477"/>
      <w:bookmarkStart w:id="257" w:name="_Toc176676033"/>
      <w:r>
        <w:t xml:space="preserve">complete and include the following if start of work is restricted by department action </w:t>
      </w:r>
    </w:p>
    <w:p w14:paraId="14084D2E" w14:textId="77777777" w:rsidR="00D23ADA" w:rsidRDefault="00D23ADA" w:rsidP="00D23ADA">
      <w:pPr>
        <w:pStyle w:val="HiddenTextSpec"/>
      </w:pPr>
    </w:p>
    <w:p w14:paraId="29EB9B6B" w14:textId="77777777" w:rsidR="00D23ADA" w:rsidRDefault="00D23ADA" w:rsidP="00D23ADA">
      <w:pPr>
        <w:pStyle w:val="Instruction"/>
      </w:pPr>
      <w:r>
        <w:t>List (1) of the first PARAGRAPH is changed to:</w:t>
      </w:r>
    </w:p>
    <w:p w14:paraId="4EB62A11" w14:textId="77777777" w:rsidR="00D23ADA" w:rsidRDefault="00D23ADA" w:rsidP="00D23ADA">
      <w:pPr>
        <w:pStyle w:val="List0indent"/>
      </w:pPr>
      <w:r w:rsidRPr="009D7287">
        <w:t>1.</w:t>
      </w:r>
      <w:r w:rsidRPr="009D7287">
        <w:tab/>
        <w:t xml:space="preserve">Fails to begin construction operations within </w:t>
      </w:r>
      <w:r>
        <w:t>__</w:t>
      </w:r>
      <w:r w:rsidRPr="009D7287">
        <w:t xml:space="preserve"> days of execution of the Contract.</w:t>
      </w:r>
    </w:p>
    <w:p w14:paraId="3D78B1FB" w14:textId="77777777" w:rsidR="001E6663" w:rsidRDefault="001E6663" w:rsidP="001E6663">
      <w:pPr>
        <w:pStyle w:val="HiddenTextSpec"/>
      </w:pPr>
      <w:r>
        <w:t>1**************************************************************************************************************************1</w:t>
      </w:r>
    </w:p>
    <w:p w14:paraId="55F118D6" w14:textId="77777777" w:rsidR="00826C92" w:rsidRPr="00BA0D23" w:rsidRDefault="00826C92" w:rsidP="00C813DF">
      <w:pPr>
        <w:jc w:val="center"/>
        <w:rPr>
          <w:rFonts w:ascii="Arial" w:hAnsi="Arial"/>
          <w:caps/>
          <w:vanish/>
          <w:color w:val="FF0000"/>
        </w:rPr>
      </w:pPr>
      <w:bookmarkStart w:id="258" w:name="_Toc146006128"/>
      <w:bookmarkStart w:id="259" w:name="_Toc159593490"/>
      <w:bookmarkStart w:id="260" w:name="_Toc171911058"/>
      <w:bookmarkStart w:id="261" w:name="_Toc175377582"/>
      <w:bookmarkStart w:id="262" w:name="_Toc175470479"/>
      <w:bookmarkStart w:id="263" w:name="_Toc182749779"/>
      <w:bookmarkStart w:id="264" w:name="_Toc146006129"/>
      <w:bookmarkStart w:id="265" w:name="_Toc159593491"/>
      <w:bookmarkStart w:id="266" w:name="_Toc171911059"/>
      <w:bookmarkStart w:id="267" w:name="_Toc175377583"/>
      <w:bookmarkStart w:id="268" w:name="_Toc175470480"/>
      <w:bookmarkStart w:id="269" w:name="_Toc176676036"/>
      <w:bookmarkEnd w:id="254"/>
      <w:bookmarkEnd w:id="255"/>
      <w:bookmarkEnd w:id="256"/>
      <w:bookmarkEnd w:id="257"/>
    </w:p>
    <w:p w14:paraId="6E24C459" w14:textId="77777777" w:rsidR="00C813DF" w:rsidRDefault="00C813DF" w:rsidP="00C813DF">
      <w:pPr>
        <w:pStyle w:val="HiddenTextSpec"/>
      </w:pPr>
      <w:r>
        <w:t>1**************************************************************************************************************************1</w:t>
      </w:r>
    </w:p>
    <w:p w14:paraId="5A50C1EC" w14:textId="757EFE31" w:rsidR="00BF16DE" w:rsidRPr="00B97E4C" w:rsidRDefault="001A74CC" w:rsidP="00BF16DE">
      <w:pPr>
        <w:pStyle w:val="00000Subsection"/>
      </w:pPr>
      <w:r w:rsidRPr="00B97E4C">
        <w:t>108.19 COMPLETION</w:t>
      </w:r>
      <w:r w:rsidR="00BF16DE" w:rsidRPr="00B97E4C">
        <w:t xml:space="preserve"> and Acceptance</w:t>
      </w:r>
      <w:bookmarkEnd w:id="258"/>
      <w:bookmarkEnd w:id="259"/>
      <w:bookmarkEnd w:id="260"/>
      <w:bookmarkEnd w:id="261"/>
      <w:bookmarkEnd w:id="262"/>
      <w:bookmarkEnd w:id="263"/>
    </w:p>
    <w:p w14:paraId="672C6F78" w14:textId="77777777" w:rsidR="00097AC6" w:rsidRDefault="00097AC6" w:rsidP="00097AC6">
      <w:pPr>
        <w:pStyle w:val="HiddenTextSpec"/>
      </w:pPr>
      <w:r>
        <w:t>1**************************************************************************************************************************1</w:t>
      </w:r>
    </w:p>
    <w:p w14:paraId="2EBD4EA6" w14:textId="77777777" w:rsidR="00097AC6" w:rsidRPr="00EE2708" w:rsidRDefault="00097AC6" w:rsidP="00097AC6">
      <w:pPr>
        <w:pStyle w:val="HiddenTextSpec"/>
      </w:pPr>
      <w:r>
        <w:t>include</w:t>
      </w:r>
      <w:r w:rsidRPr="00EE2708">
        <w:t xml:space="preserve"> specification prior to the final Design submission for Incentive Payment.</w:t>
      </w:r>
    </w:p>
    <w:p w14:paraId="2F7EFA0B" w14:textId="77777777" w:rsidR="00097AC6" w:rsidRDefault="00097AC6" w:rsidP="00097AC6">
      <w:pPr>
        <w:pStyle w:val="HiddenTextSpec"/>
      </w:pPr>
      <w:r w:rsidRPr="00EE2708">
        <w:t>if no incentive payment for early completion is to be specified include the following:</w:t>
      </w:r>
    </w:p>
    <w:p w14:paraId="354B3344" w14:textId="77777777" w:rsidR="00097AC6" w:rsidRDefault="00097AC6" w:rsidP="00097AC6">
      <w:pPr>
        <w:pStyle w:val="HiddenTextSpec"/>
      </w:pPr>
    </w:p>
    <w:p w14:paraId="45D40882" w14:textId="77777777" w:rsidR="00267221" w:rsidRDefault="00267221" w:rsidP="00267221">
      <w:pPr>
        <w:pStyle w:val="Instruction"/>
      </w:pPr>
      <w:r>
        <w:t>THE FOLLOWING IS ADDED:</w:t>
      </w:r>
    </w:p>
    <w:p w14:paraId="7257320C" w14:textId="77777777" w:rsidR="00097AC6" w:rsidRPr="00EE2708" w:rsidRDefault="00097AC6" w:rsidP="00097AC6">
      <w:pPr>
        <w:pStyle w:val="Paragraph"/>
      </w:pPr>
      <w:r w:rsidRPr="00EE2708">
        <w:t>No Incentive Payment for Early Completion is specified for this project.</w:t>
      </w:r>
    </w:p>
    <w:p w14:paraId="1627F9DD" w14:textId="77777777" w:rsidR="00097AC6" w:rsidRDefault="00097AC6" w:rsidP="00097AC6">
      <w:pPr>
        <w:pStyle w:val="HiddenTextSpec"/>
      </w:pPr>
      <w:r>
        <w:t>1**************************************************************************************************************************1</w:t>
      </w:r>
    </w:p>
    <w:p w14:paraId="16A93E5F" w14:textId="36D6C72D" w:rsidR="00BF08F5" w:rsidRDefault="001A74CC" w:rsidP="00BF08F5">
      <w:pPr>
        <w:pStyle w:val="00000Subsection"/>
      </w:pPr>
      <w:bookmarkStart w:id="270" w:name="_Toc146006132"/>
      <w:bookmarkStart w:id="271" w:name="_Toc159593493"/>
      <w:bookmarkStart w:id="272" w:name="_Toc171911061"/>
      <w:bookmarkStart w:id="273" w:name="_Toc175377585"/>
      <w:bookmarkStart w:id="274" w:name="_Toc175470482"/>
      <w:bookmarkStart w:id="275" w:name="_Toc182749782"/>
      <w:bookmarkStart w:id="276" w:name="_Toc146006134"/>
      <w:bookmarkStart w:id="277" w:name="_Toc159593495"/>
      <w:bookmarkStart w:id="278" w:name="_Toc171911063"/>
      <w:bookmarkStart w:id="279" w:name="_Toc175377587"/>
      <w:bookmarkStart w:id="280" w:name="_Toc175470484"/>
      <w:bookmarkStart w:id="281" w:name="_Toc176676040"/>
      <w:bookmarkEnd w:id="264"/>
      <w:bookmarkEnd w:id="265"/>
      <w:bookmarkEnd w:id="266"/>
      <w:bookmarkEnd w:id="267"/>
      <w:bookmarkEnd w:id="268"/>
      <w:bookmarkEnd w:id="269"/>
      <w:r w:rsidRPr="00B97E4C">
        <w:t>108.20 LIQUIDATED</w:t>
      </w:r>
      <w:r w:rsidR="00BF08F5" w:rsidRPr="00B97E4C">
        <w:t xml:space="preserve"> Damages</w:t>
      </w:r>
    </w:p>
    <w:p w14:paraId="03EB932A" w14:textId="77777777" w:rsidR="008E2AFE" w:rsidRDefault="008E2AFE" w:rsidP="008E2AFE">
      <w:pPr>
        <w:pStyle w:val="HiddenTextSpec"/>
      </w:pPr>
      <w:r>
        <w:t>1**************************************************************************************************************************1</w:t>
      </w:r>
    </w:p>
    <w:p w14:paraId="7F795219" w14:textId="77777777" w:rsidR="008E2AFE" w:rsidRPr="00BA0D23" w:rsidRDefault="008E2AFE" w:rsidP="008E2AFE">
      <w:pPr>
        <w:jc w:val="center"/>
        <w:rPr>
          <w:rFonts w:ascii="Arial" w:hAnsi="Arial"/>
          <w:caps/>
          <w:vanish/>
          <w:color w:val="FF0000"/>
        </w:rPr>
      </w:pPr>
      <w:r w:rsidRPr="00BA0D23">
        <w:rPr>
          <w:rFonts w:ascii="Arial" w:hAnsi="Arial"/>
          <w:caps/>
          <w:vanish/>
          <w:color w:val="FF0000"/>
        </w:rPr>
        <w:t>BDC1</w:t>
      </w:r>
      <w:r>
        <w:rPr>
          <w:rFonts w:ascii="Arial" w:hAnsi="Arial"/>
          <w:caps/>
          <w:vanish/>
          <w:color w:val="FF0000"/>
        </w:rPr>
        <w:t>9</w:t>
      </w:r>
      <w:r w:rsidRPr="00BA0D23">
        <w:rPr>
          <w:rFonts w:ascii="Arial" w:hAnsi="Arial"/>
          <w:caps/>
          <w:vanish/>
          <w:color w:val="FF0000"/>
        </w:rPr>
        <w:t>S-</w:t>
      </w:r>
      <w:r>
        <w:rPr>
          <w:rFonts w:ascii="Arial" w:hAnsi="Arial"/>
          <w:caps/>
          <w:vanish/>
          <w:color w:val="FF0000"/>
        </w:rPr>
        <w:t>03</w:t>
      </w:r>
      <w:r w:rsidRPr="00BA0D23">
        <w:rPr>
          <w:rFonts w:ascii="Arial" w:hAnsi="Arial"/>
          <w:caps/>
          <w:vanish/>
          <w:color w:val="FF0000"/>
        </w:rPr>
        <w:t xml:space="preserve"> dated </w:t>
      </w:r>
      <w:r>
        <w:rPr>
          <w:rFonts w:ascii="Arial" w:hAnsi="Arial"/>
          <w:caps/>
          <w:vanish/>
          <w:color w:val="FF0000"/>
        </w:rPr>
        <w:t>SEp</w:t>
      </w:r>
      <w:r w:rsidRPr="00BA0D23">
        <w:rPr>
          <w:rFonts w:ascii="Arial" w:hAnsi="Arial"/>
          <w:caps/>
          <w:vanish/>
          <w:color w:val="FF0000"/>
        </w:rPr>
        <w:t xml:space="preserve"> </w:t>
      </w:r>
      <w:r>
        <w:rPr>
          <w:rFonts w:ascii="Arial" w:hAnsi="Arial"/>
          <w:caps/>
          <w:vanish/>
          <w:color w:val="FF0000"/>
        </w:rPr>
        <w:t>03</w:t>
      </w:r>
      <w:r w:rsidRPr="00BA0D23">
        <w:rPr>
          <w:rFonts w:ascii="Arial" w:hAnsi="Arial"/>
          <w:caps/>
          <w:vanish/>
          <w:color w:val="FF0000"/>
        </w:rPr>
        <w:t>, 201</w:t>
      </w:r>
      <w:r>
        <w:rPr>
          <w:rFonts w:ascii="Arial" w:hAnsi="Arial"/>
          <w:caps/>
          <w:vanish/>
          <w:color w:val="FF0000"/>
        </w:rPr>
        <w:t>9</w:t>
      </w:r>
    </w:p>
    <w:p w14:paraId="6C4F90DA" w14:textId="77777777" w:rsidR="008E2AFE" w:rsidRDefault="008E2AFE" w:rsidP="008E2AFE">
      <w:pPr>
        <w:pStyle w:val="HiddenTextSpec"/>
      </w:pPr>
    </w:p>
    <w:p w14:paraId="4374DA21" w14:textId="77777777" w:rsidR="008E2AFE" w:rsidRDefault="008E2AFE" w:rsidP="008E2AFE">
      <w:pPr>
        <w:pStyle w:val="HiddenTextSpec"/>
      </w:pPr>
      <w:r>
        <w:t xml:space="preserve">obtain road user cost </w:t>
      </w:r>
    </w:p>
    <w:p w14:paraId="59CEDD7A" w14:textId="77777777" w:rsidR="00957D41" w:rsidRDefault="00957D41" w:rsidP="008E2AFE">
      <w:pPr>
        <w:pStyle w:val="HiddenTextSpec"/>
      </w:pPr>
    </w:p>
    <w:p w14:paraId="309E412E" w14:textId="22827D3F" w:rsidR="00957D41" w:rsidRDefault="00957D41" w:rsidP="008E2AFE">
      <w:pPr>
        <w:pStyle w:val="HiddenTextSpec"/>
      </w:pPr>
      <w:r>
        <w:t xml:space="preserve">if required on a local aid project </w:t>
      </w:r>
      <w:r w:rsidR="00330261">
        <w:t xml:space="preserve">THAT IMPACTS A NJDOT FACILITY </w:t>
      </w:r>
      <w:r>
        <w:t>contact the l</w:t>
      </w:r>
      <w:r w:rsidR="008E4D13">
        <w:t>oc</w:t>
      </w:r>
      <w:r>
        <w:t>al aid project manager to obtain road user cost</w:t>
      </w:r>
    </w:p>
    <w:p w14:paraId="74E10338" w14:textId="77777777" w:rsidR="008E2AFE" w:rsidRDefault="008E2AFE" w:rsidP="008E2AFE">
      <w:pPr>
        <w:pStyle w:val="HiddenTextSpec"/>
      </w:pPr>
    </w:p>
    <w:p w14:paraId="6195DBC0" w14:textId="77777777" w:rsidR="008E2AFE" w:rsidRDefault="008E2AFE" w:rsidP="008E2AFE">
      <w:pPr>
        <w:pStyle w:val="HiddenTextSpec"/>
      </w:pPr>
    </w:p>
    <w:p w14:paraId="4D1C3F5F" w14:textId="77777777" w:rsidR="008E2AFE" w:rsidRDefault="008E2AFE" w:rsidP="008E2AFE">
      <w:pPr>
        <w:pStyle w:val="HiddenTextSpec"/>
      </w:pPr>
      <w:r>
        <w:t>select APPROPRIATE condition from the following list</w:t>
      </w:r>
    </w:p>
    <w:p w14:paraId="4FB80B8F" w14:textId="77777777" w:rsidR="008E2AFE" w:rsidRPr="00C036EF" w:rsidRDefault="008E2AFE" w:rsidP="008E2AFE">
      <w:pPr>
        <w:pStyle w:val="HiddenTextSpec"/>
      </w:pPr>
    </w:p>
    <w:p w14:paraId="62A043F0" w14:textId="77777777" w:rsidR="008E2AFE" w:rsidRPr="00156743" w:rsidRDefault="008E2AFE" w:rsidP="008E2AFE">
      <w:pPr>
        <w:pStyle w:val="11paragraph"/>
      </w:pPr>
      <w:r w:rsidRPr="00156743">
        <w:t xml:space="preserve">Liquidated damages </w:t>
      </w:r>
      <w:r>
        <w:t>are</w:t>
      </w:r>
      <w:r w:rsidRPr="00156743">
        <w:t xml:space="preserve"> as follows:</w:t>
      </w:r>
    </w:p>
    <w:p w14:paraId="395B49F8" w14:textId="77777777" w:rsidR="008E2AFE" w:rsidRPr="00B15231" w:rsidRDefault="008E2AFE" w:rsidP="008E2AFE">
      <w:pPr>
        <w:pStyle w:val="HiddenTextSpec"/>
      </w:pPr>
      <w:r>
        <w:t>2</w:t>
      </w:r>
      <w:r w:rsidRPr="00B15231">
        <w:t>***********</w:t>
      </w:r>
      <w:r>
        <w:t>*********</w:t>
      </w:r>
      <w:r w:rsidRPr="00B15231">
        <w:t>*****</w:t>
      </w:r>
      <w:r>
        <w:t>***********************************</w:t>
      </w:r>
      <w:r w:rsidRPr="00B15231">
        <w:t>**************************</w:t>
      </w:r>
      <w:r>
        <w:t>2</w:t>
      </w:r>
    </w:p>
    <w:p w14:paraId="7E318BA0" w14:textId="77777777" w:rsidR="008E2AFE" w:rsidRDefault="008E2AFE" w:rsidP="008E2AFE">
      <w:pPr>
        <w:pStyle w:val="HiddenTextSpec"/>
      </w:pPr>
      <w:r>
        <w:t xml:space="preserve">complete and </w:t>
      </w:r>
      <w:r w:rsidRPr="00C74A4A">
        <w:t>include the following.</w:t>
      </w:r>
    </w:p>
    <w:p w14:paraId="4DC685D7" w14:textId="77777777" w:rsidR="008E2AFE" w:rsidRPr="00EB5F6F" w:rsidRDefault="008E2AFE" w:rsidP="008E2AFE">
      <w:pPr>
        <w:pStyle w:val="HiddenTextSpec"/>
      </w:pPr>
      <w:r w:rsidRPr="00EB5F6F">
        <w:t>delete Appropriate part(S), if not applicable and reAssign APPROPRIATE letter to the remaining statements</w:t>
      </w:r>
    </w:p>
    <w:p w14:paraId="540967BD" w14:textId="77777777" w:rsidR="008E2AFE" w:rsidRPr="00156743" w:rsidRDefault="008E2AFE" w:rsidP="008E2AFE">
      <w:pPr>
        <w:pStyle w:val="11paragraph"/>
      </w:pPr>
      <w:r w:rsidRPr="00EB5F6F">
        <w:t>A</w:t>
      </w:r>
      <w:r>
        <w:t>.</w:t>
      </w:r>
      <w:r>
        <w:tab/>
      </w:r>
      <w:r w:rsidRPr="00156743">
        <w:t xml:space="preserve">For each </w:t>
      </w:r>
      <w:r>
        <w:t>d</w:t>
      </w:r>
      <w:r w:rsidRPr="00156743">
        <w:t xml:space="preserve">ay that the Contractor fails to complete the </w:t>
      </w:r>
      <w:r>
        <w:t>w</w:t>
      </w:r>
      <w:r w:rsidRPr="00156743">
        <w:t xml:space="preserve">ork as specified in Subsection 108.10 of these Special Provisions, for </w:t>
      </w:r>
      <w:r>
        <w:t>Interim</w:t>
      </w:r>
      <w:r w:rsidRPr="00156743">
        <w:t xml:space="preserve"> Completion, the </w:t>
      </w:r>
      <w:r>
        <w:t xml:space="preserve">Department will assess </w:t>
      </w:r>
      <w:r w:rsidRPr="00156743">
        <w:t>liquidated damages in the amount of $______.</w:t>
      </w:r>
    </w:p>
    <w:p w14:paraId="07DDA750" w14:textId="77777777" w:rsidR="008E2AFE" w:rsidRDefault="008E2AFE" w:rsidP="008E2AFE">
      <w:pPr>
        <w:pStyle w:val="HiddenTextSpec"/>
      </w:pPr>
      <w:r>
        <w:t xml:space="preserve">use only </w:t>
      </w:r>
      <w:r w:rsidRPr="00C036EF">
        <w:t>the road user cost.</w:t>
      </w:r>
    </w:p>
    <w:p w14:paraId="5D685FE2" w14:textId="77777777" w:rsidR="008E2AFE" w:rsidRDefault="008E2AFE" w:rsidP="008E2AFE">
      <w:pPr>
        <w:pStyle w:val="HiddenTextSpec"/>
      </w:pPr>
    </w:p>
    <w:p w14:paraId="0833474F" w14:textId="77777777" w:rsidR="008E2AFE" w:rsidRDefault="008E2AFE" w:rsidP="008E2AFE">
      <w:pPr>
        <w:pStyle w:val="11paragraph"/>
      </w:pPr>
      <w:r>
        <w:t>B.</w:t>
      </w:r>
      <w:r w:rsidRPr="00156743">
        <w:tab/>
        <w:t xml:space="preserve">For each </w:t>
      </w:r>
      <w:r w:rsidRPr="00934D77">
        <w:t>d</w:t>
      </w:r>
      <w:r w:rsidRPr="00156743">
        <w:t xml:space="preserve">ay that the Contractor fails to complete the </w:t>
      </w:r>
      <w:r>
        <w:t>w</w:t>
      </w:r>
      <w:r w:rsidRPr="00156743">
        <w:t xml:space="preserve">ork as specified in Subsection 108.10 of these Special Provisions, for Substantial Completion, the </w:t>
      </w:r>
      <w:r>
        <w:t xml:space="preserve">Department will assess </w:t>
      </w:r>
      <w:r w:rsidRPr="00156743">
        <w:t>liquidated damages in the amount of $______.</w:t>
      </w:r>
    </w:p>
    <w:p w14:paraId="32434BE3" w14:textId="77777777" w:rsidR="008E2AFE" w:rsidRPr="00234C40" w:rsidRDefault="008E2AFE" w:rsidP="008E2AFE">
      <w:pPr>
        <w:pStyle w:val="HiddenTextSpec"/>
      </w:pPr>
      <w:r w:rsidRPr="00234C40">
        <w:lastRenderedPageBreak/>
        <w:t>FULL TRAFFIC ACCESS NOT ACHIEVED - use the total cost of the road user and construction engineering costs.</w:t>
      </w:r>
    </w:p>
    <w:p w14:paraId="5AC3010E" w14:textId="77777777" w:rsidR="008E2AFE" w:rsidRPr="00234C40" w:rsidRDefault="008E2AFE" w:rsidP="008E2AFE">
      <w:pPr>
        <w:pStyle w:val="HiddenTextSpec"/>
      </w:pPr>
    </w:p>
    <w:p w14:paraId="060C5BC4" w14:textId="77777777" w:rsidR="008E2AFE" w:rsidRPr="00234C40" w:rsidRDefault="008E2AFE" w:rsidP="008E2AFE">
      <w:pPr>
        <w:pStyle w:val="12paragraph"/>
      </w:pPr>
      <w:r w:rsidRPr="00234C40">
        <w:t>For each day that the Contractor fails to complete the work as specified in Subsection 108.10 of these Special Provisions, for Substantial Completion but has completed the work as specified for Full Traffic Access, the Department will assess liquidated damages in the amount of $_____.</w:t>
      </w:r>
    </w:p>
    <w:p w14:paraId="23293457" w14:textId="77777777" w:rsidR="008E2AFE" w:rsidRPr="00234C40" w:rsidRDefault="008E2AFE" w:rsidP="008E2AFE">
      <w:pPr>
        <w:pStyle w:val="HiddenTextSpec"/>
      </w:pPr>
      <w:r w:rsidRPr="00234C40">
        <w:t>FULL TRAFFIC ACCESS ACHIEVED - use ONLY the construction engineering cost.</w:t>
      </w:r>
    </w:p>
    <w:p w14:paraId="7EC9A1AD" w14:textId="77777777" w:rsidR="008E2AFE" w:rsidRDefault="008E2AFE" w:rsidP="008E2AFE">
      <w:pPr>
        <w:pStyle w:val="HiddenTextSpec"/>
      </w:pPr>
    </w:p>
    <w:p w14:paraId="184C7345" w14:textId="77777777" w:rsidR="008E2AFE" w:rsidRDefault="008E2AFE" w:rsidP="008E2AFE">
      <w:pPr>
        <w:pStyle w:val="11paragraph"/>
      </w:pPr>
      <w:r>
        <w:t>C.</w:t>
      </w:r>
      <w:r w:rsidRPr="00156743">
        <w:tab/>
        <w:t xml:space="preserve">For each </w:t>
      </w:r>
      <w:r w:rsidRPr="00934D77">
        <w:t>d</w:t>
      </w:r>
      <w:r w:rsidRPr="00156743">
        <w:t xml:space="preserve">ay that the Contractor fails to </w:t>
      </w:r>
      <w:r>
        <w:t>achieve Completion</w:t>
      </w:r>
      <w:r w:rsidRPr="00156743">
        <w:t xml:space="preserve"> as specified in Subsection 108.10 of these Special Provisions, the </w:t>
      </w:r>
      <w:r>
        <w:t xml:space="preserve">Department will assess </w:t>
      </w:r>
      <w:r w:rsidRPr="00156743">
        <w:t>liquidated damages in the amount of $_____.</w:t>
      </w:r>
    </w:p>
    <w:p w14:paraId="47EED6A3" w14:textId="3173E845" w:rsidR="008E2AFE" w:rsidRDefault="008E2AFE" w:rsidP="008E2AFE">
      <w:pPr>
        <w:pStyle w:val="HiddenTextSpec"/>
      </w:pPr>
      <w:r>
        <w:t xml:space="preserve">Use </w:t>
      </w:r>
      <w:r w:rsidRPr="00C036EF">
        <w:t>only the construction engineering cost divided by 2.</w:t>
      </w:r>
    </w:p>
    <w:p w14:paraId="7FC4E363" w14:textId="77777777" w:rsidR="008E2AFE" w:rsidRPr="00B15231" w:rsidRDefault="008E2AFE" w:rsidP="008E2AFE">
      <w:pPr>
        <w:pStyle w:val="HiddenTextSpec"/>
      </w:pPr>
      <w:r>
        <w:t>2</w:t>
      </w:r>
      <w:r w:rsidRPr="00B15231">
        <w:t>***********</w:t>
      </w:r>
      <w:r>
        <w:t>*********</w:t>
      </w:r>
      <w:r w:rsidRPr="00B15231">
        <w:t>*****</w:t>
      </w:r>
      <w:r>
        <w:t>***********************************</w:t>
      </w:r>
      <w:r w:rsidRPr="00B15231">
        <w:t>**************************</w:t>
      </w:r>
      <w:r>
        <w:t>2</w:t>
      </w:r>
    </w:p>
    <w:p w14:paraId="30AD0A60" w14:textId="77777777" w:rsidR="008E2AFE" w:rsidRDefault="008E2AFE" w:rsidP="008E2AFE">
      <w:pPr>
        <w:pStyle w:val="HiddenTextSpec"/>
      </w:pPr>
      <w:r>
        <w:t>1**************************************************************************************************************************1</w:t>
      </w:r>
    </w:p>
    <w:p w14:paraId="382DBA75" w14:textId="77777777" w:rsidR="009D40A4" w:rsidRPr="00B97E4C" w:rsidRDefault="009D40A4" w:rsidP="009D40A4">
      <w:pPr>
        <w:pStyle w:val="000Section"/>
      </w:pPr>
      <w:r w:rsidRPr="00B97E4C">
        <w:t xml:space="preserve">Section 109 – Measurement </w:t>
      </w:r>
      <w:bookmarkEnd w:id="270"/>
      <w:bookmarkEnd w:id="271"/>
      <w:bookmarkEnd w:id="272"/>
      <w:bookmarkEnd w:id="273"/>
      <w:r w:rsidRPr="00B97E4C">
        <w:t>and Payment</w:t>
      </w:r>
      <w:bookmarkEnd w:id="274"/>
      <w:bookmarkEnd w:id="275"/>
    </w:p>
    <w:p w14:paraId="18401215" w14:textId="6F2D0651" w:rsidR="00910B84" w:rsidRPr="00B97E4C" w:rsidRDefault="001A74CC" w:rsidP="00910B84">
      <w:pPr>
        <w:pStyle w:val="00000Subsection"/>
      </w:pPr>
      <w:bookmarkStart w:id="282" w:name="_Toc146006133"/>
      <w:bookmarkStart w:id="283" w:name="_Toc159593494"/>
      <w:bookmarkStart w:id="284" w:name="_Toc171911062"/>
      <w:bookmarkStart w:id="285" w:name="_Toc175377586"/>
      <w:bookmarkStart w:id="286" w:name="_Toc175470483"/>
      <w:bookmarkStart w:id="287" w:name="_Toc501716793"/>
      <w:bookmarkStart w:id="288" w:name="_Toc58307598"/>
      <w:bookmarkStart w:id="289" w:name="_Toc146006138"/>
      <w:bookmarkStart w:id="290" w:name="_Toc159593498"/>
      <w:bookmarkStart w:id="291" w:name="_Toc171911066"/>
      <w:bookmarkStart w:id="292" w:name="_Toc175377590"/>
      <w:bookmarkStart w:id="293" w:name="_Toc175470487"/>
      <w:bookmarkStart w:id="294" w:name="_Toc182749787"/>
      <w:bookmarkEnd w:id="276"/>
      <w:bookmarkEnd w:id="277"/>
      <w:bookmarkEnd w:id="278"/>
      <w:bookmarkEnd w:id="279"/>
      <w:bookmarkEnd w:id="280"/>
      <w:bookmarkEnd w:id="281"/>
      <w:r w:rsidRPr="00B97E4C">
        <w:t>109.01 MEASUREMENT</w:t>
      </w:r>
      <w:r w:rsidR="00910B84" w:rsidRPr="00B97E4C">
        <w:t xml:space="preserve"> of Quantities</w:t>
      </w:r>
      <w:bookmarkEnd w:id="282"/>
      <w:bookmarkEnd w:id="283"/>
      <w:bookmarkEnd w:id="284"/>
      <w:bookmarkEnd w:id="285"/>
      <w:bookmarkEnd w:id="286"/>
      <w:bookmarkEnd w:id="287"/>
      <w:bookmarkEnd w:id="288"/>
    </w:p>
    <w:p w14:paraId="6D02705D" w14:textId="77777777" w:rsidR="00910B84" w:rsidRDefault="00910B84" w:rsidP="00910B84">
      <w:pPr>
        <w:pStyle w:val="HiddenTextSpec"/>
      </w:pPr>
      <w:r w:rsidRPr="0025615E">
        <w:t>1**************************************************************************************************************************1</w:t>
      </w:r>
    </w:p>
    <w:p w14:paraId="119D9D98" w14:textId="706CA7FD" w:rsidR="00910B84" w:rsidRPr="00F86D2A" w:rsidRDefault="00910B84" w:rsidP="00910B84">
      <w:pPr>
        <w:pStyle w:val="HiddenTextSpec"/>
      </w:pPr>
      <w:bookmarkStart w:id="295" w:name="_Hlk169779893"/>
      <w:r>
        <w:t>BDC21S-01</w:t>
      </w:r>
      <w:r w:rsidRPr="00F86D2A">
        <w:t xml:space="preserve"> dated </w:t>
      </w:r>
      <w:r>
        <w:t>MAr 08, 2021</w:t>
      </w:r>
    </w:p>
    <w:bookmarkEnd w:id="295"/>
    <w:p w14:paraId="66B382CB" w14:textId="77777777" w:rsidR="00910B84" w:rsidRDefault="00910B84" w:rsidP="00910B84">
      <w:pPr>
        <w:pStyle w:val="HiddenTextSpec"/>
      </w:pPr>
    </w:p>
    <w:p w14:paraId="1D67A757" w14:textId="77777777" w:rsidR="00910B84" w:rsidRDefault="00910B84" w:rsidP="00910B84">
      <w:pPr>
        <w:pStyle w:val="Instruction"/>
      </w:pPr>
      <w:r w:rsidRPr="00A27267">
        <w:t>THE LAST PARAGRAPH IS CHANGED TO:</w:t>
      </w:r>
    </w:p>
    <w:p w14:paraId="5D302AAE" w14:textId="77777777" w:rsidR="00F41D93" w:rsidRDefault="00F41D93" w:rsidP="00910B84">
      <w:pPr>
        <w:pStyle w:val="Instruction"/>
      </w:pPr>
    </w:p>
    <w:p w14:paraId="3D10B276" w14:textId="0FBF4ECF" w:rsidR="00F41D93" w:rsidRDefault="00F41D93" w:rsidP="00910B84">
      <w:pPr>
        <w:pStyle w:val="Instruction"/>
      </w:pPr>
      <w:r>
        <w:t>for local aid projects this section is changed to the following:</w:t>
      </w:r>
    </w:p>
    <w:p w14:paraId="0C51C42D" w14:textId="77777777" w:rsidR="00F41D93" w:rsidRDefault="00F41D93" w:rsidP="00910B84">
      <w:pPr>
        <w:pStyle w:val="Instruction"/>
      </w:pPr>
    </w:p>
    <w:p w14:paraId="32C8E70A" w14:textId="033492DF" w:rsidR="00F41D93" w:rsidRPr="00216E29" w:rsidRDefault="00437304" w:rsidP="00910B84">
      <w:pPr>
        <w:pStyle w:val="Instruction"/>
        <w:rPr>
          <w:caps w:val="0"/>
        </w:rPr>
      </w:pPr>
      <w:r w:rsidRPr="00216E29">
        <w:rPr>
          <w:caps w:val="0"/>
        </w:rPr>
        <w:t>A</w:t>
      </w:r>
      <w:r w:rsidR="0038163C" w:rsidRPr="00216E29">
        <w:rPr>
          <w:caps w:val="0"/>
        </w:rPr>
        <w:t xml:space="preserve">ll items are to be measured </w:t>
      </w:r>
      <w:r w:rsidR="00094E53" w:rsidRPr="00216E29">
        <w:rPr>
          <w:caps w:val="0"/>
        </w:rPr>
        <w:t>for payment except those designated as lump sum.</w:t>
      </w:r>
    </w:p>
    <w:p w14:paraId="7C6432E7" w14:textId="77777777" w:rsidR="00910B84" w:rsidRDefault="00910B84" w:rsidP="00910B84">
      <w:pPr>
        <w:pStyle w:val="HiddenTextSpec"/>
      </w:pPr>
      <w:bookmarkStart w:id="296" w:name="t109011"/>
      <w:bookmarkEnd w:id="296"/>
      <w:r w:rsidRPr="0025615E">
        <w:t>1**************************************************************************************************************************1</w:t>
      </w:r>
    </w:p>
    <w:p w14:paraId="09772859" w14:textId="0B510FD7" w:rsidR="00477089" w:rsidRPr="00477089" w:rsidRDefault="001A74CC" w:rsidP="003E4E85">
      <w:pPr>
        <w:pStyle w:val="00000Subsection"/>
        <w:rPr>
          <w:rFonts w:eastAsia="Calibri"/>
        </w:rPr>
      </w:pPr>
      <w:r w:rsidRPr="00477089">
        <w:rPr>
          <w:rFonts w:eastAsia="Calibri"/>
        </w:rPr>
        <w:t>109.03 PAYMENT</w:t>
      </w:r>
      <w:r w:rsidR="00477089" w:rsidRPr="00477089">
        <w:rPr>
          <w:rFonts w:eastAsia="Calibri"/>
        </w:rPr>
        <w:t xml:space="preserve"> for force account</w:t>
      </w:r>
    </w:p>
    <w:p w14:paraId="1AA34D89" w14:textId="77777777" w:rsidR="00477089" w:rsidRDefault="00477089" w:rsidP="00477089">
      <w:pPr>
        <w:pStyle w:val="HiddenTextSpec"/>
      </w:pPr>
      <w:r w:rsidRPr="0025615E">
        <w:t>1**************************************************************************************************************************1</w:t>
      </w:r>
    </w:p>
    <w:p w14:paraId="0C8A6461" w14:textId="34A3A726" w:rsidR="00477089" w:rsidRPr="00F86D2A" w:rsidRDefault="00477089" w:rsidP="00477089">
      <w:pPr>
        <w:pStyle w:val="HiddenTextSpec"/>
      </w:pPr>
      <w:r>
        <w:t>BDC24S-10</w:t>
      </w:r>
      <w:r w:rsidRPr="00F86D2A">
        <w:t xml:space="preserve"> dated </w:t>
      </w:r>
      <w:r>
        <w:t>jul 1, 2024</w:t>
      </w:r>
    </w:p>
    <w:p w14:paraId="456146D3" w14:textId="77777777" w:rsidR="00477089" w:rsidRDefault="00477089" w:rsidP="00477089">
      <w:pPr>
        <w:pStyle w:val="HiddenTextSpec"/>
      </w:pPr>
    </w:p>
    <w:p w14:paraId="00EE8575" w14:textId="77777777" w:rsidR="00477089" w:rsidRPr="00477089" w:rsidRDefault="00477089" w:rsidP="003E4E85">
      <w:pPr>
        <w:pStyle w:val="Instruction"/>
        <w:rPr>
          <w:rFonts w:eastAsia="Calibri"/>
        </w:rPr>
      </w:pPr>
      <w:r w:rsidRPr="00477089">
        <w:rPr>
          <w:rFonts w:eastAsia="Calibri"/>
        </w:rPr>
        <w:t>PART (11) is changed to:</w:t>
      </w:r>
    </w:p>
    <w:p w14:paraId="59827C45" w14:textId="77777777" w:rsidR="00477089" w:rsidRPr="00477089" w:rsidRDefault="00477089" w:rsidP="003E4E85">
      <w:pPr>
        <w:pStyle w:val="List0indent"/>
        <w:rPr>
          <w:rFonts w:eastAsia="Calibri"/>
        </w:rPr>
      </w:pPr>
      <w:r w:rsidRPr="00477089">
        <w:rPr>
          <w:rFonts w:eastAsia="Calibri"/>
        </w:rPr>
        <w:t>11.</w:t>
      </w:r>
      <w:r w:rsidRPr="00477089">
        <w:rPr>
          <w:rFonts w:eastAsia="Calibri"/>
        </w:rPr>
        <w:tab/>
        <w:t>For each subcontractor, provide and certify the subcontractor’s documentation for items 1 through 10 above to be complete, accurate, and true.</w:t>
      </w:r>
    </w:p>
    <w:p w14:paraId="25EFE54C" w14:textId="77777777" w:rsidR="00477089" w:rsidRDefault="00477089" w:rsidP="00477089">
      <w:pPr>
        <w:pStyle w:val="HiddenTextSpec"/>
      </w:pPr>
      <w:r w:rsidRPr="0025615E">
        <w:t>1**************************************************************************************************************************1</w:t>
      </w:r>
    </w:p>
    <w:p w14:paraId="26146556" w14:textId="549009BD" w:rsidR="00477089" w:rsidRPr="00477089" w:rsidRDefault="001A74CC" w:rsidP="003E4E85">
      <w:pPr>
        <w:pStyle w:val="00000Subsection"/>
        <w:rPr>
          <w:rFonts w:eastAsia="Calibri"/>
        </w:rPr>
      </w:pPr>
      <w:r w:rsidRPr="00477089">
        <w:rPr>
          <w:rFonts w:eastAsia="Calibri"/>
        </w:rPr>
        <w:t>109.04 PAYMENT</w:t>
      </w:r>
      <w:r w:rsidR="00151BE2">
        <w:rPr>
          <w:rFonts w:eastAsia="Calibri"/>
        </w:rPr>
        <w:t xml:space="preserve"> for Delay Damages</w:t>
      </w:r>
    </w:p>
    <w:p w14:paraId="56370A43" w14:textId="77777777" w:rsidR="00477089" w:rsidRDefault="00477089" w:rsidP="00477089">
      <w:pPr>
        <w:pStyle w:val="HiddenTextSpec"/>
      </w:pPr>
      <w:r w:rsidRPr="0025615E">
        <w:t>1**************************************************************************************************************************1</w:t>
      </w:r>
    </w:p>
    <w:p w14:paraId="2F1C3C88" w14:textId="752669FC" w:rsidR="00477089" w:rsidRPr="00F86D2A" w:rsidRDefault="00477089" w:rsidP="00477089">
      <w:pPr>
        <w:pStyle w:val="HiddenTextSpec"/>
      </w:pPr>
      <w:r>
        <w:t>BDC24S-10</w:t>
      </w:r>
      <w:r w:rsidRPr="00F86D2A">
        <w:t xml:space="preserve"> dated </w:t>
      </w:r>
      <w:r>
        <w:t>jul 1, 2024</w:t>
      </w:r>
    </w:p>
    <w:p w14:paraId="2F63086A" w14:textId="77777777" w:rsidR="00477089" w:rsidRDefault="00477089" w:rsidP="00477089">
      <w:pPr>
        <w:pStyle w:val="HiddenTextSpec"/>
      </w:pPr>
    </w:p>
    <w:p w14:paraId="1FBA4482" w14:textId="77777777" w:rsidR="00477089" w:rsidRPr="00477089" w:rsidRDefault="00477089" w:rsidP="003E4E85">
      <w:pPr>
        <w:pStyle w:val="Instruction"/>
        <w:rPr>
          <w:rFonts w:eastAsia="Calibri"/>
        </w:rPr>
      </w:pPr>
      <w:r w:rsidRPr="00477089">
        <w:rPr>
          <w:rFonts w:eastAsia="Calibri"/>
        </w:rPr>
        <w:t>PART (10) is changed to:</w:t>
      </w:r>
    </w:p>
    <w:p w14:paraId="47E302FF" w14:textId="77777777" w:rsidR="00477089" w:rsidRDefault="00477089" w:rsidP="00151BE2">
      <w:pPr>
        <w:pStyle w:val="List0indent"/>
        <w:rPr>
          <w:rFonts w:eastAsia="Calibri"/>
          <w:b/>
          <w:bCs/>
        </w:rPr>
      </w:pPr>
      <w:r w:rsidRPr="00477089">
        <w:rPr>
          <w:rFonts w:eastAsia="Calibri"/>
        </w:rPr>
        <w:t>10.</w:t>
      </w:r>
      <w:r w:rsidRPr="00477089">
        <w:rPr>
          <w:rFonts w:eastAsia="Calibri"/>
        </w:rPr>
        <w:tab/>
        <w:t>Documentation in the same format as above for each subcontractor with certification by the Contractor</w:t>
      </w:r>
      <w:r w:rsidRPr="00477089">
        <w:rPr>
          <w:rFonts w:eastAsia="Calibri"/>
          <w:b/>
          <w:bCs/>
        </w:rPr>
        <w:t xml:space="preserve"> </w:t>
      </w:r>
      <w:r w:rsidRPr="00477089">
        <w:rPr>
          <w:rFonts w:eastAsia="Calibri"/>
        </w:rPr>
        <w:t xml:space="preserve">that the </w:t>
      </w:r>
      <w:r w:rsidRPr="00477089">
        <w:t>documentation</w:t>
      </w:r>
      <w:r w:rsidRPr="00477089">
        <w:rPr>
          <w:rFonts w:eastAsia="Calibri"/>
          <w:b/>
          <w:bCs/>
        </w:rPr>
        <w:t xml:space="preserve"> </w:t>
      </w:r>
      <w:r w:rsidRPr="00477089">
        <w:rPr>
          <w:rFonts w:eastAsia="Calibri"/>
        </w:rPr>
        <w:t>is complete, accurate, and true</w:t>
      </w:r>
      <w:r w:rsidRPr="00477089">
        <w:rPr>
          <w:rFonts w:eastAsia="Calibri"/>
          <w:b/>
          <w:bCs/>
        </w:rPr>
        <w:t>.</w:t>
      </w:r>
    </w:p>
    <w:p w14:paraId="0D27D59B" w14:textId="77777777" w:rsidR="00151BE2" w:rsidRDefault="00151BE2" w:rsidP="00151BE2">
      <w:pPr>
        <w:pStyle w:val="List0indent"/>
        <w:rPr>
          <w:rFonts w:eastAsia="Calibri"/>
          <w:b/>
          <w:bCs/>
        </w:rPr>
      </w:pPr>
    </w:p>
    <w:p w14:paraId="32F3CC76" w14:textId="77777777" w:rsidR="00151BE2" w:rsidRPr="00BB71E5" w:rsidRDefault="00151BE2" w:rsidP="00151BE2">
      <w:pPr>
        <w:pStyle w:val="Instruction"/>
        <w:rPr>
          <w:rFonts w:eastAsia="Calibri"/>
        </w:rPr>
      </w:pPr>
      <w:r w:rsidRPr="00BB71E5">
        <w:rPr>
          <w:rFonts w:eastAsia="Calibri"/>
        </w:rPr>
        <w:t>the following is added to the list:</w:t>
      </w:r>
    </w:p>
    <w:p w14:paraId="4DF7926C" w14:textId="77777777" w:rsidR="00151BE2" w:rsidRPr="00BB71E5" w:rsidRDefault="00151BE2" w:rsidP="00151BE2">
      <w:pPr>
        <w:pStyle w:val="List0indent"/>
        <w:rPr>
          <w:rFonts w:eastAsia="Calibri"/>
        </w:rPr>
      </w:pPr>
      <w:r w:rsidRPr="00BB71E5">
        <w:rPr>
          <w:rFonts w:eastAsia="Calibri"/>
        </w:rPr>
        <w:t>11.</w:t>
      </w:r>
      <w:r>
        <w:rPr>
          <w:rFonts w:eastAsia="Calibri"/>
        </w:rPr>
        <w:tab/>
      </w:r>
      <w:r w:rsidRPr="00162A11">
        <w:t>Certification</w:t>
      </w:r>
      <w:r w:rsidRPr="00BB71E5">
        <w:rPr>
          <w:rFonts w:eastAsia="Calibri"/>
        </w:rPr>
        <w:t xml:space="preserve"> stating that all costs submitted have been incurred because of the delay, and all vendor invoices have been paid.</w:t>
      </w:r>
    </w:p>
    <w:p w14:paraId="2208D828" w14:textId="77777777" w:rsidR="00477089" w:rsidRDefault="00477089" w:rsidP="00477089">
      <w:pPr>
        <w:pStyle w:val="HiddenTextSpec"/>
      </w:pPr>
      <w:r w:rsidRPr="0025615E">
        <w:t>1**************************************************************************************************************************1</w:t>
      </w:r>
    </w:p>
    <w:p w14:paraId="29621EB6" w14:textId="77777777" w:rsidR="00477089" w:rsidRPr="0025615E" w:rsidRDefault="00477089" w:rsidP="00910B84">
      <w:pPr>
        <w:pStyle w:val="HiddenTextSpec"/>
      </w:pPr>
    </w:p>
    <w:bookmarkEnd w:id="289"/>
    <w:bookmarkEnd w:id="290"/>
    <w:bookmarkEnd w:id="291"/>
    <w:bookmarkEnd w:id="292"/>
    <w:bookmarkEnd w:id="293"/>
    <w:bookmarkEnd w:id="294"/>
    <w:p w14:paraId="4D56DD44" w14:textId="213A6FF4" w:rsidR="000232FB" w:rsidRPr="008342E9" w:rsidRDefault="001A74CC" w:rsidP="000232FB">
      <w:pPr>
        <w:pStyle w:val="00000Subsection"/>
      </w:pPr>
      <w:r w:rsidRPr="008342E9">
        <w:t>109.05 ESTIMATES</w:t>
      </w:r>
    </w:p>
    <w:p w14:paraId="1193BEAD" w14:textId="77777777" w:rsidR="006A168A" w:rsidRPr="008342E9" w:rsidRDefault="006A168A" w:rsidP="006A168A"/>
    <w:p w14:paraId="3FC7CC02" w14:textId="77777777" w:rsidR="00720731" w:rsidRDefault="005246C1" w:rsidP="006A168A">
      <w:r w:rsidRPr="008342E9">
        <w:lastRenderedPageBreak/>
        <w:t>The Department will make monthly payments to the Contractor for work performed and for materials delivered, as specified in 109.06. The RE will calculate the payment in an Estimate consistent with the provisions of the Contract. If not otherwise described in the Contract, the RE will be the sole judge of the amount of progress payment due for partially completed work. The quantities provided in the Estimate may be approximations and may not be based on as-built quantity measurements. The Department will establish the date of the month that the Estimate is processed.</w:t>
      </w:r>
    </w:p>
    <w:p w14:paraId="05774683" w14:textId="77777777" w:rsidR="00720731" w:rsidRDefault="00720731" w:rsidP="006A168A"/>
    <w:p w14:paraId="455C1FC8" w14:textId="77777777" w:rsidR="00720731" w:rsidRDefault="005246C1" w:rsidP="006A168A">
      <w:r w:rsidRPr="008342E9">
        <w:t xml:space="preserve">Pay subcontractors and suppliers for satisfactory performance of their work no later than 10 days from receipt of each payment made by the Department. </w:t>
      </w:r>
    </w:p>
    <w:p w14:paraId="62F57514" w14:textId="77777777" w:rsidR="00720731" w:rsidRDefault="00720731" w:rsidP="006A168A"/>
    <w:p w14:paraId="090A410B" w14:textId="637036DC" w:rsidR="006A168A" w:rsidRPr="008342E9" w:rsidRDefault="005246C1" w:rsidP="006A168A">
      <w:r w:rsidRPr="008342E9">
        <w:t>Pay subcontractors and suppliers the full amount of retainage no later than 10 days from receipt of payment made by the Department for the subcontractor’s or supplier’s work.</w:t>
      </w:r>
    </w:p>
    <w:p w14:paraId="6515C6FE" w14:textId="77777777" w:rsidR="005246C1" w:rsidRPr="008342E9" w:rsidRDefault="005246C1" w:rsidP="0012056F">
      <w:pPr>
        <w:pStyle w:val="HiddenTextSpec"/>
      </w:pPr>
    </w:p>
    <w:p w14:paraId="12DA92D9" w14:textId="42021614" w:rsidR="0012056F" w:rsidRDefault="0012056F" w:rsidP="0012056F">
      <w:pPr>
        <w:pStyle w:val="HiddenTextSpec"/>
      </w:pPr>
      <w:r w:rsidRPr="0025615E">
        <w:t>1**************************************************************************************************************************1</w:t>
      </w:r>
    </w:p>
    <w:p w14:paraId="5C29F3C8" w14:textId="77777777" w:rsidR="00EE6F91" w:rsidRPr="00B15231" w:rsidRDefault="00EE6F91" w:rsidP="00EE6F91">
      <w:pPr>
        <w:pStyle w:val="HiddenTextSpec"/>
      </w:pPr>
      <w:r>
        <w:t>2</w:t>
      </w:r>
      <w:r w:rsidRPr="00B15231">
        <w:t>***********</w:t>
      </w:r>
      <w:r>
        <w:t>*********</w:t>
      </w:r>
      <w:r w:rsidRPr="00B15231">
        <w:t>*****</w:t>
      </w:r>
      <w:r>
        <w:t>***********************************</w:t>
      </w:r>
      <w:r w:rsidRPr="00B15231">
        <w:t>**************************</w:t>
      </w:r>
      <w:r>
        <w:t>2</w:t>
      </w:r>
    </w:p>
    <w:p w14:paraId="1FCFB690" w14:textId="4D1BB182" w:rsidR="0012056F" w:rsidRPr="00F86D2A" w:rsidRDefault="0012056F" w:rsidP="0012056F">
      <w:pPr>
        <w:pStyle w:val="HiddenTextSpec"/>
      </w:pPr>
      <w:r>
        <w:t>BDC2</w:t>
      </w:r>
      <w:r w:rsidR="00EE6F91">
        <w:t>3</w:t>
      </w:r>
      <w:r>
        <w:t>S-</w:t>
      </w:r>
      <w:r w:rsidR="00EE6F91">
        <w:t>20</w:t>
      </w:r>
      <w:r w:rsidRPr="00F86D2A">
        <w:t xml:space="preserve"> dated </w:t>
      </w:r>
      <w:r w:rsidR="00EE6F91">
        <w:t xml:space="preserve">March </w:t>
      </w:r>
      <w:r w:rsidR="00F14E3F">
        <w:t>5</w:t>
      </w:r>
      <w:r w:rsidR="00EE6F91">
        <w:t>, 2024</w:t>
      </w:r>
    </w:p>
    <w:p w14:paraId="5A1499D7" w14:textId="49FBB50A" w:rsidR="0012056F" w:rsidRDefault="0012056F" w:rsidP="0012056F">
      <w:pPr>
        <w:pStyle w:val="HiddenTextSpec"/>
      </w:pPr>
    </w:p>
    <w:p w14:paraId="4429A48E" w14:textId="77777777" w:rsidR="0012056F" w:rsidRDefault="0012056F" w:rsidP="0012056F">
      <w:pPr>
        <w:pStyle w:val="Instruction"/>
      </w:pPr>
      <w:r>
        <w:t>THE fourth PARAGRAPH is CHANGED TO:</w:t>
      </w:r>
    </w:p>
    <w:p w14:paraId="7D8CAE72" w14:textId="77777777" w:rsidR="00EE6F91" w:rsidRPr="00BD440D" w:rsidRDefault="00EE6F91" w:rsidP="00EE6F91">
      <w:pPr>
        <w:pStyle w:val="Paragraph"/>
      </w:pPr>
      <w:r w:rsidRPr="002C1216">
        <w:t>The RE will provide a summary of the Estimate to the Contractor.  Before the issuance of each payment, certify, on forms provided by the Department, whether:</w:t>
      </w:r>
    </w:p>
    <w:p w14:paraId="190D3657" w14:textId="77777777" w:rsidR="00EE6F91" w:rsidRPr="00F839C8" w:rsidRDefault="00EE6F91" w:rsidP="00C17075">
      <w:pPr>
        <w:pStyle w:val="A1paragraph0"/>
        <w:numPr>
          <w:ilvl w:val="0"/>
          <w:numId w:val="40"/>
        </w:numPr>
        <w:ind w:left="432"/>
      </w:pPr>
      <w:r w:rsidRPr="002C1216">
        <w:rPr>
          <w:b/>
          <w:bCs/>
        </w:rPr>
        <w:t>On Federally Funded Projects</w:t>
      </w:r>
    </w:p>
    <w:p w14:paraId="2AEA62E0" w14:textId="77777777" w:rsidR="00EE6F91" w:rsidRPr="002C1216" w:rsidRDefault="00EE6F91" w:rsidP="00EE6F91">
      <w:pPr>
        <w:pStyle w:val="List0indent"/>
      </w:pPr>
      <w:r w:rsidRPr="002C1216">
        <w:t>1.</w:t>
      </w:r>
      <w:r w:rsidRPr="002C1216">
        <w:tab/>
        <w:t>No subcontractor or supplier was used on the project; or</w:t>
      </w:r>
    </w:p>
    <w:p w14:paraId="7CDFF8D9" w14:textId="77777777" w:rsidR="00EE6F91" w:rsidRPr="002C1216" w:rsidRDefault="00EE6F91" w:rsidP="00EE6F91">
      <w:pPr>
        <w:pStyle w:val="List0indent"/>
      </w:pPr>
      <w:r w:rsidRPr="002C1216">
        <w:t>2.</w:t>
      </w:r>
      <w:r w:rsidRPr="002C1216">
        <w:tab/>
        <w:t>Each subcontractor and supplier used on the project has been paid the amount due, from the previous progress payment; retainage is not being held, and</w:t>
      </w:r>
    </w:p>
    <w:p w14:paraId="375A95FE" w14:textId="77777777" w:rsidR="00EE6F91" w:rsidRPr="002C1216" w:rsidRDefault="00EE6F91" w:rsidP="00EE6F91">
      <w:pPr>
        <w:pStyle w:val="List0indent"/>
      </w:pPr>
      <w:r w:rsidRPr="002C1216">
        <w:t>3.</w:t>
      </w:r>
      <w:r w:rsidRPr="002C1216">
        <w:tab/>
        <w:t>Each subcontractor and supplier used on the project will be paid the amount due from the current progress payment, for the subcontractor or supplier’s work that was paid by the Department; or</w:t>
      </w:r>
    </w:p>
    <w:p w14:paraId="2939002D" w14:textId="77777777" w:rsidR="00EE6F91" w:rsidRDefault="00EE6F91" w:rsidP="00EE6F91">
      <w:pPr>
        <w:pStyle w:val="List0indent"/>
      </w:pPr>
      <w:r w:rsidRPr="002C1216">
        <w:t>4.</w:t>
      </w:r>
      <w:r w:rsidRPr="002C1216">
        <w:tab/>
        <w:t>There exists a valid basis under the terms of the subcontractor’s or supplier’s contract to withhold payments from the subcontractor or supplier.  Therefore, the subcontractors and suppliers listed on the DL-72 Contractor Certification of Payment to Subcontractors and Suppliers have not been paid for work performed or materials supplied to the project from the proceeds of the previous progress payment or will not be paid for work performed or materials supplied to the project from the proceeds of the current progress payment, or both.</w:t>
      </w:r>
    </w:p>
    <w:p w14:paraId="66ED576B" w14:textId="77777777" w:rsidR="00473945" w:rsidRPr="00B15231" w:rsidRDefault="00473945" w:rsidP="00473945">
      <w:pPr>
        <w:pStyle w:val="HiddenTextSpec"/>
      </w:pPr>
      <w:r>
        <w:t>2</w:t>
      </w:r>
      <w:r w:rsidRPr="00B15231">
        <w:t>***********</w:t>
      </w:r>
      <w:r>
        <w:t>*********</w:t>
      </w:r>
      <w:r w:rsidRPr="00B15231">
        <w:t>*****</w:t>
      </w:r>
      <w:r>
        <w:t>***********************************</w:t>
      </w:r>
      <w:r w:rsidRPr="00B15231">
        <w:t>**************************</w:t>
      </w:r>
      <w:r>
        <w:t>2</w:t>
      </w:r>
    </w:p>
    <w:p w14:paraId="3A3F8C3F" w14:textId="77777777" w:rsidR="00473945" w:rsidRPr="00B15231" w:rsidRDefault="00473945" w:rsidP="00473945">
      <w:pPr>
        <w:pStyle w:val="HiddenTextSpec"/>
      </w:pPr>
      <w:r>
        <w:t>2</w:t>
      </w:r>
      <w:r w:rsidRPr="00B15231">
        <w:t>***********</w:t>
      </w:r>
      <w:r>
        <w:t>*********</w:t>
      </w:r>
      <w:r w:rsidRPr="00B15231">
        <w:t>*****</w:t>
      </w:r>
      <w:r>
        <w:t>***********************************</w:t>
      </w:r>
      <w:r w:rsidRPr="00B15231">
        <w:t>**************************</w:t>
      </w:r>
      <w:r>
        <w:t>2</w:t>
      </w:r>
    </w:p>
    <w:p w14:paraId="7C4B7D61" w14:textId="20E95D92" w:rsidR="00D93D67" w:rsidRPr="00D93D67" w:rsidRDefault="00FA1A4F" w:rsidP="00FA1A4F">
      <w:r w:rsidRPr="00D93D67">
        <w:t xml:space="preserve">If the certification indicates that the Contractor has withheld or will withhold payment from a subcontractor or supplier, provide written notice, according to N.J.S.A. 52:32-40 and N.J.S.A. 52:32-41, of such non-payment to the subcontractor or supplier. Provide a copy of the notice to the Department and to the Surety that holds the performance bond. Include the reason for withholding payment and state the amount of payment withheld in the notice. </w:t>
      </w:r>
    </w:p>
    <w:p w14:paraId="483A53BC" w14:textId="77777777" w:rsidR="00D93D67" w:rsidRDefault="00D93D67" w:rsidP="00FA1A4F">
      <w:pPr>
        <w:rPr>
          <w:highlight w:val="yellow"/>
        </w:rPr>
      </w:pPr>
    </w:p>
    <w:p w14:paraId="4F59F663" w14:textId="045B939B" w:rsidR="00D93D67" w:rsidRPr="00D93D67" w:rsidRDefault="00FA1A4F" w:rsidP="00FA1A4F">
      <w:r w:rsidRPr="00D93D67">
        <w:t xml:space="preserve">The date that the Department receives the certification will initiate the </w:t>
      </w:r>
      <w:proofErr w:type="gramStart"/>
      <w:r w:rsidRPr="00D93D67">
        <w:t>20 day</w:t>
      </w:r>
      <w:proofErr w:type="gramEnd"/>
      <w:r w:rsidRPr="00D93D67">
        <w:t xml:space="preserve"> approval period under N.J.S.A. 2A:30A-1, et seq. The Department will not accept the certification before being requested by the RE.</w:t>
      </w:r>
    </w:p>
    <w:p w14:paraId="70162D63" w14:textId="77777777" w:rsidR="00D93D67" w:rsidRDefault="00D93D67" w:rsidP="00FA1A4F">
      <w:pPr>
        <w:rPr>
          <w:highlight w:val="yellow"/>
        </w:rPr>
      </w:pPr>
    </w:p>
    <w:p w14:paraId="2CDD105D" w14:textId="19F771DB" w:rsidR="00FC7AC3" w:rsidRPr="00D93D67" w:rsidRDefault="00FA1A4F" w:rsidP="00FA1A4F">
      <w:r w:rsidRPr="00D93D67">
        <w:t xml:space="preserve">If the Contractor fails to pay the subcontractor or supplier within 30 days after the subcontractor or supplier satisfactorily completes the specified work, the Department may withhold progress payments from the Contractor, until the Contractor pays the subcontractor or supplier all delinquent amounts due, or the Contract is terminated, or the matter is resolved under N.J.S.A. 52:32-40 and N.J.S.A. 52:32-41. </w:t>
      </w:r>
    </w:p>
    <w:p w14:paraId="07DB7087" w14:textId="77777777" w:rsidR="00FC7AC3" w:rsidRDefault="00FC7AC3" w:rsidP="00FA1A4F">
      <w:pPr>
        <w:rPr>
          <w:highlight w:val="yellow"/>
        </w:rPr>
      </w:pPr>
    </w:p>
    <w:p w14:paraId="1AA75F3A" w14:textId="10181B49" w:rsidR="00FC7AC3" w:rsidRPr="00FC7AC3" w:rsidRDefault="00FA1A4F" w:rsidP="00FA1A4F">
      <w:r w:rsidRPr="00FC7AC3">
        <w:t xml:space="preserve">If the Department receives an allegation from a subcontractor or a supplier that the Contractor has not paid the subcontractor or supplier the amount due from a previous progress payment, including retainage, submit to the RE within 10 days of a request made by the RE, evidence that payment has been made. </w:t>
      </w:r>
    </w:p>
    <w:p w14:paraId="6E163AE5" w14:textId="77777777" w:rsidR="00FC7AC3" w:rsidRDefault="00FC7AC3" w:rsidP="00FA1A4F">
      <w:pPr>
        <w:rPr>
          <w:highlight w:val="yellow"/>
        </w:rPr>
      </w:pPr>
    </w:p>
    <w:p w14:paraId="51BC8870" w14:textId="00EBB89E" w:rsidR="00FC7AC3" w:rsidRPr="00FC7AC3" w:rsidRDefault="00FA1A4F" w:rsidP="00FA1A4F">
      <w:r w:rsidRPr="00FC7AC3">
        <w:t xml:space="preserve">If no valid basis exists for withholding payment, N.J.S.A. 52:32-40 and N.J.S.A. 52:32-41 authorize any subcontractor or supplier from whom payment is withheld to receive from the Contractor, in addition to any amount due, interest at a rate 84 equal to the prime rate plus 1 percent if the subcontractor or supplier is not paid within 10 days after receipt by the Contractor of payment by the Department for completed work that is the subject of a subcontract or a material supply agreement. This interest begins to accrue on the tenth day after receipt of payment by the Contractor. </w:t>
      </w:r>
    </w:p>
    <w:p w14:paraId="5A8A358C" w14:textId="77777777" w:rsidR="00FC7AC3" w:rsidRDefault="00FC7AC3" w:rsidP="00FA1A4F">
      <w:pPr>
        <w:rPr>
          <w:highlight w:val="yellow"/>
        </w:rPr>
      </w:pPr>
    </w:p>
    <w:p w14:paraId="4C68E35C" w14:textId="1CCF5F5D" w:rsidR="00FC7AC3" w:rsidRPr="00FC7AC3" w:rsidRDefault="00FA1A4F" w:rsidP="00FA1A4F">
      <w:r w:rsidRPr="00FC7AC3">
        <w:t xml:space="preserve">If court action is taken by a subcontractor or supplier to collect payments withheld by a Contractor and it is determined that a valid basis existed for the withholding of those payments, the subcontractor or supplier shall be liable for any court costs incurred by the Contractor in connection with the action. </w:t>
      </w:r>
    </w:p>
    <w:p w14:paraId="02B52D05" w14:textId="77777777" w:rsidR="00FC7AC3" w:rsidRPr="00FC7AC3" w:rsidRDefault="00FC7AC3" w:rsidP="00FA1A4F"/>
    <w:p w14:paraId="770FDD78" w14:textId="6840381A" w:rsidR="00FC7AC3" w:rsidRPr="00FC7AC3" w:rsidRDefault="00FA1A4F" w:rsidP="00FA1A4F">
      <w:r w:rsidRPr="00FC7AC3">
        <w:t xml:space="preserve">The Department will not make payment for an Estimate having a </w:t>
      </w:r>
      <w:proofErr w:type="gramStart"/>
      <w:r w:rsidRPr="00FC7AC3">
        <w:t>value</w:t>
      </w:r>
      <w:proofErr w:type="gramEnd"/>
      <w:r w:rsidRPr="00FC7AC3">
        <w:t xml:space="preserve"> less than $5,000.00, unless it is for the Final Certificate. </w:t>
      </w:r>
    </w:p>
    <w:p w14:paraId="2A76AEB4" w14:textId="77777777" w:rsidR="00FC7AC3" w:rsidRPr="00FC7AC3" w:rsidRDefault="00FC7AC3" w:rsidP="00FA1A4F"/>
    <w:p w14:paraId="57D41727" w14:textId="05F1DB4C" w:rsidR="00F23727" w:rsidRPr="008342E9" w:rsidRDefault="00FA1A4F" w:rsidP="00FA1A4F">
      <w:r w:rsidRPr="00FC7AC3">
        <w:t>The Department will</w:t>
      </w:r>
      <w:r w:rsidRPr="00FC7AC3">
        <w:rPr>
          <w:i/>
          <w:iCs/>
        </w:rPr>
        <w:t xml:space="preserve"> </w:t>
      </w:r>
      <w:r w:rsidRPr="00FC7AC3">
        <w:t>deduct and withhold 2 percent in retainage</w:t>
      </w:r>
      <w:r w:rsidRPr="00FC7AC3">
        <w:rPr>
          <w:i/>
          <w:iCs/>
        </w:rPr>
        <w:t xml:space="preserve"> </w:t>
      </w:r>
      <w:r w:rsidRPr="00FC7AC3">
        <w:t>from the total Estimate amount for State Funded Projects. On State Funded Projects, the Contractor may not withhold subcontractor retainage that exceeds the amount of retainage that the Department withholds from the Contractor.</w:t>
      </w:r>
      <w:r w:rsidRPr="008342E9">
        <w:t xml:space="preserve"> </w:t>
      </w:r>
    </w:p>
    <w:p w14:paraId="644F84D1" w14:textId="77777777" w:rsidR="00F23727" w:rsidRPr="008342E9" w:rsidRDefault="00F23727" w:rsidP="00FA1A4F"/>
    <w:p w14:paraId="2999DD4D" w14:textId="77777777" w:rsidR="00A05451" w:rsidRPr="00B15231" w:rsidRDefault="00A05451" w:rsidP="00A05451">
      <w:pPr>
        <w:pStyle w:val="HiddenTextSpec"/>
      </w:pPr>
      <w:r>
        <w:t>2</w:t>
      </w:r>
      <w:r w:rsidRPr="00B15231">
        <w:t>***********</w:t>
      </w:r>
      <w:r>
        <w:t>*********</w:t>
      </w:r>
      <w:r w:rsidRPr="00B15231">
        <w:t>*****</w:t>
      </w:r>
      <w:r>
        <w:t>***********************************</w:t>
      </w:r>
      <w:r w:rsidRPr="00B15231">
        <w:t>**************************</w:t>
      </w:r>
      <w:r>
        <w:t>2</w:t>
      </w:r>
    </w:p>
    <w:p w14:paraId="0ECB8E52" w14:textId="77777777" w:rsidR="00A05451" w:rsidRDefault="00A05451" w:rsidP="00A05451">
      <w:pPr>
        <w:pStyle w:val="HiddenTextSpec"/>
      </w:pPr>
      <w:r>
        <w:t>BDC20S-07</w:t>
      </w:r>
      <w:r w:rsidRPr="00F86D2A">
        <w:t xml:space="preserve"> dated </w:t>
      </w:r>
      <w:r>
        <w:t>May 29, 2020</w:t>
      </w:r>
    </w:p>
    <w:p w14:paraId="321F8DDF" w14:textId="77777777" w:rsidR="00A05451" w:rsidRPr="00F86D2A" w:rsidRDefault="00A05451" w:rsidP="00A05451">
      <w:pPr>
        <w:pStyle w:val="HiddenTextSpec"/>
      </w:pPr>
    </w:p>
    <w:p w14:paraId="7F9272AF" w14:textId="77777777" w:rsidR="00A05451" w:rsidRDefault="00A05451" w:rsidP="00A05451">
      <w:pPr>
        <w:pStyle w:val="Instruction"/>
      </w:pPr>
      <w:r>
        <w:t>THE TWELFTH PARAGRAPH is CHANGED TO:</w:t>
      </w:r>
    </w:p>
    <w:p w14:paraId="30469923" w14:textId="77777777" w:rsidR="00A05451" w:rsidRPr="003C0976" w:rsidRDefault="00A05451" w:rsidP="00A05451">
      <w:pPr>
        <w:pStyle w:val="Paragraph"/>
      </w:pPr>
      <w:r w:rsidRPr="003C0976">
        <w:t>Regarding Federally Funded Projects, the Departm</w:t>
      </w:r>
      <w:r>
        <w:t>ent will deduct and withhold 2</w:t>
      </w:r>
      <w:r w:rsidRPr="003C0976">
        <w:t xml:space="preserve"> percent in retainage from the total Estimate amount, excluding amounts for subcontracted work, until Substantial Completion.  Pursuant to 49</w:t>
      </w:r>
      <w:r>
        <w:t> </w:t>
      </w:r>
      <w:r w:rsidRPr="003C0976">
        <w:t>C.F.R.</w:t>
      </w:r>
      <w:r>
        <w:t> </w:t>
      </w:r>
      <w:r w:rsidRPr="003C0976">
        <w:t>§</w:t>
      </w:r>
      <w:r>
        <w:t> </w:t>
      </w:r>
      <w:r w:rsidRPr="003C0976">
        <w:t>26.29(b)(1), the Contractor may not withhold ret</w:t>
      </w:r>
      <w:r>
        <w:t xml:space="preserve">ainage from a subcontractor on </w:t>
      </w:r>
      <w:r w:rsidRPr="003C0976">
        <w:t>Federally Funded Projects.</w:t>
      </w:r>
    </w:p>
    <w:p w14:paraId="1F6DAD68" w14:textId="77777777" w:rsidR="00A05451" w:rsidRPr="00B15231" w:rsidRDefault="00A05451" w:rsidP="00A05451">
      <w:pPr>
        <w:pStyle w:val="HiddenTextSpec"/>
      </w:pPr>
      <w:r>
        <w:t>2</w:t>
      </w:r>
      <w:r w:rsidRPr="00B15231">
        <w:t>***********</w:t>
      </w:r>
      <w:r>
        <w:t>*********</w:t>
      </w:r>
      <w:r w:rsidRPr="00B15231">
        <w:t>*****</w:t>
      </w:r>
      <w:r>
        <w:t>***********************************</w:t>
      </w:r>
      <w:r w:rsidRPr="00B15231">
        <w:t>**************************</w:t>
      </w:r>
      <w:r>
        <w:t>2</w:t>
      </w:r>
    </w:p>
    <w:p w14:paraId="0D9151B2" w14:textId="77777777" w:rsidR="00A6668C" w:rsidRDefault="00A6668C" w:rsidP="00FA1A4F"/>
    <w:p w14:paraId="2BAE212A" w14:textId="77777777" w:rsidR="00940385" w:rsidRPr="00940385" w:rsidRDefault="00FA1A4F" w:rsidP="00FA1A4F">
      <w:r w:rsidRPr="00940385">
        <w:t>In the first Estimate following Substantial Completion, the Department will reduce the retainage withheld to one percent of the Total Adjusted Contract Price, excluding subcontracted work on Federal Aid Projects, unless it has been determined by the Department that the withholding of additional retainage is required. If retainage is held in cash withholdings, the reduction is to be accomplished by payment under the next Estimate. If retainage is held in bonds, the Department will authorize a reduction in the escrow account.</w:t>
      </w:r>
    </w:p>
    <w:p w14:paraId="6EECC41D" w14:textId="77777777" w:rsidR="00940385" w:rsidRPr="00940385" w:rsidRDefault="00940385" w:rsidP="00FA1A4F"/>
    <w:p w14:paraId="7461E4EA" w14:textId="77777777" w:rsidR="00940385" w:rsidRPr="00940385" w:rsidRDefault="00FA1A4F" w:rsidP="00FA1A4F">
      <w:r w:rsidRPr="00940385">
        <w:t xml:space="preserve">The RE has the right to not process an Estimate when, in the judgment of the RE, the Work is not performed or proceeding as specified in the Contract or following the Department giving the Contractor and Surety notice of default as specified in 108.14. </w:t>
      </w:r>
    </w:p>
    <w:p w14:paraId="43B1A18B" w14:textId="77777777" w:rsidR="00940385" w:rsidRPr="00940385" w:rsidRDefault="00940385" w:rsidP="00FA1A4F"/>
    <w:p w14:paraId="53278B54" w14:textId="7BE96416" w:rsidR="00FA1A4F" w:rsidRPr="008342E9" w:rsidRDefault="00FA1A4F" w:rsidP="00FA1A4F">
      <w:r w:rsidRPr="00940385">
        <w:t>The Department’s processing or payment of an Estimate is not an approval of defective or improper work. The Department, upon determining that any payment under a previous Estimate was improper or unwarranted for any reason, has the right to recover erroneous payment from the Contractor</w:t>
      </w:r>
    </w:p>
    <w:p w14:paraId="44BF13E9" w14:textId="77777777" w:rsidR="00FA1A4F" w:rsidRPr="008342E9" w:rsidRDefault="00FA1A4F" w:rsidP="00EE6F91">
      <w:pPr>
        <w:pStyle w:val="List0indent"/>
      </w:pPr>
    </w:p>
    <w:p w14:paraId="19F0CA42" w14:textId="77777777" w:rsidR="00F5585B" w:rsidRPr="00F839C8" w:rsidRDefault="00F5585B" w:rsidP="00B742C5">
      <w:pPr>
        <w:pStyle w:val="A1paragraph0"/>
        <w:ind w:firstLine="0"/>
      </w:pPr>
    </w:p>
    <w:p w14:paraId="2A681D60" w14:textId="77777777" w:rsidR="0012056F" w:rsidRPr="0025615E" w:rsidRDefault="0012056F" w:rsidP="0012056F">
      <w:pPr>
        <w:pStyle w:val="HiddenTextSpec"/>
      </w:pPr>
      <w:r w:rsidRPr="0025615E">
        <w:t>1**************************************************************************************************************************1</w:t>
      </w:r>
    </w:p>
    <w:p w14:paraId="70569A24" w14:textId="77777777" w:rsidR="0012056F" w:rsidRDefault="0012056F" w:rsidP="00A8221D">
      <w:pPr>
        <w:pStyle w:val="HiddenTextSpec"/>
      </w:pPr>
    </w:p>
    <w:p w14:paraId="18734D7A" w14:textId="3F3506E7" w:rsidR="00A8221D" w:rsidRPr="0025615E" w:rsidRDefault="00A8221D" w:rsidP="00A8221D">
      <w:pPr>
        <w:pStyle w:val="HiddenTextSpec"/>
      </w:pPr>
      <w:r w:rsidRPr="0025615E">
        <w:t>1**************************************************************************************************************************1</w:t>
      </w:r>
    </w:p>
    <w:p w14:paraId="47FDE14B" w14:textId="0E3AE2FB" w:rsidR="00A8221D" w:rsidRDefault="00A8221D" w:rsidP="00A8221D">
      <w:pPr>
        <w:pStyle w:val="HiddenTextSpec"/>
      </w:pPr>
    </w:p>
    <w:p w14:paraId="1B4114E9" w14:textId="77777777" w:rsidR="00436A20" w:rsidRDefault="00436A20" w:rsidP="00A8221D">
      <w:pPr>
        <w:pStyle w:val="HiddenTextSpec"/>
      </w:pPr>
    </w:p>
    <w:p w14:paraId="160E8128" w14:textId="34837E39" w:rsidR="00436A20" w:rsidRPr="00B97E4C" w:rsidRDefault="001A74CC" w:rsidP="00436A20">
      <w:pPr>
        <w:pStyle w:val="00000Subsection"/>
      </w:pPr>
      <w:bookmarkStart w:id="297" w:name="_Toc146006139"/>
      <w:bookmarkStart w:id="298" w:name="_Toc159593499"/>
      <w:bookmarkStart w:id="299" w:name="_Toc171911067"/>
      <w:bookmarkStart w:id="300" w:name="_Toc175377591"/>
      <w:bookmarkStart w:id="301" w:name="_Toc175470488"/>
      <w:bookmarkStart w:id="302" w:name="_Toc501716798"/>
      <w:bookmarkStart w:id="303" w:name="_Toc115771479"/>
      <w:r w:rsidRPr="00B97E4C">
        <w:t>109.06 MATERIALS</w:t>
      </w:r>
      <w:r w:rsidR="00436A20" w:rsidRPr="00B97E4C">
        <w:t xml:space="preserve"> Payments and Storage</w:t>
      </w:r>
      <w:bookmarkEnd w:id="297"/>
      <w:bookmarkEnd w:id="298"/>
      <w:bookmarkEnd w:id="299"/>
      <w:bookmarkEnd w:id="300"/>
      <w:bookmarkEnd w:id="301"/>
      <w:bookmarkEnd w:id="302"/>
      <w:bookmarkEnd w:id="303"/>
    </w:p>
    <w:p w14:paraId="3CD6EA69" w14:textId="77777777" w:rsidR="00436A20" w:rsidRDefault="00436A20" w:rsidP="00436A20">
      <w:pPr>
        <w:pStyle w:val="HiddenTextSpec"/>
      </w:pPr>
      <w:r w:rsidRPr="0025615E">
        <w:t>1**************************************************************************************************************************1</w:t>
      </w:r>
    </w:p>
    <w:p w14:paraId="1BEB931E" w14:textId="2C3F6957" w:rsidR="00436A20" w:rsidRPr="00F86D2A" w:rsidRDefault="00436A20" w:rsidP="00436A20">
      <w:pPr>
        <w:pStyle w:val="HiddenTextSpec"/>
      </w:pPr>
      <w:r>
        <w:t>BDC22S-19</w:t>
      </w:r>
      <w:r w:rsidRPr="00F86D2A">
        <w:t xml:space="preserve"> dated </w:t>
      </w:r>
      <w:r>
        <w:t>DEC 28, 2022</w:t>
      </w:r>
    </w:p>
    <w:p w14:paraId="6BFE7DC3" w14:textId="7A804A8C" w:rsidR="00436A20" w:rsidRDefault="00436A20" w:rsidP="00A8221D">
      <w:pPr>
        <w:pStyle w:val="HiddenTextSpec"/>
      </w:pPr>
    </w:p>
    <w:p w14:paraId="23322C3F" w14:textId="77777777" w:rsidR="00436A20" w:rsidRDefault="00436A20" w:rsidP="00436A20">
      <w:pPr>
        <w:pStyle w:val="Instruction"/>
      </w:pPr>
      <w:r w:rsidRPr="0058307D">
        <w:t xml:space="preserve">THE </w:t>
      </w:r>
      <w:r>
        <w:t>subsection is changed to</w:t>
      </w:r>
      <w:r w:rsidRPr="0058307D">
        <w:t>:</w:t>
      </w:r>
    </w:p>
    <w:p w14:paraId="56D83DCF" w14:textId="77777777" w:rsidR="00436A20" w:rsidRPr="009961BE" w:rsidRDefault="00436A20" w:rsidP="00436A20">
      <w:pPr>
        <w:pStyle w:val="Paragraph"/>
      </w:pPr>
      <w:r w:rsidRPr="009961BE">
        <w:t xml:space="preserve">The Contractor may request payment for the cost of materials, including the storage cost, not incorporated into the Work.  If approved by the RE, the Department will make payment for the cost of materials, including storage costs if such payment exceeds $25,000.00; however, the amount of payment may not exceed 85 percent of the bid price for the associated Item.  </w:t>
      </w:r>
      <w:bookmarkStart w:id="304" w:name="_Hlk116985241"/>
      <w:r w:rsidRPr="009961BE">
        <w:t>The Department may also direct the Contractor to purchase materials ahead of schedule for this purpose.</w:t>
      </w:r>
      <w:bookmarkEnd w:id="304"/>
      <w:r w:rsidRPr="009961BE">
        <w:t xml:space="preserve">  The Department will not make payment for such materials until the RE is </w:t>
      </w:r>
      <w:proofErr w:type="gramStart"/>
      <w:r w:rsidRPr="009961BE">
        <w:t>satisfied</w:t>
      </w:r>
      <w:proofErr w:type="gramEnd"/>
      <w:r w:rsidRPr="009961BE">
        <w:t xml:space="preserve"> that:</w:t>
      </w:r>
    </w:p>
    <w:p w14:paraId="40C80EA2" w14:textId="77777777" w:rsidR="00436A20" w:rsidRPr="00B97E4C" w:rsidRDefault="00436A20" w:rsidP="00436A20">
      <w:pPr>
        <w:pStyle w:val="List0indent"/>
      </w:pPr>
      <w:r w:rsidRPr="00B97E4C">
        <w:lastRenderedPageBreak/>
        <w:t>1.</w:t>
      </w:r>
      <w:r w:rsidRPr="00B97E4C">
        <w:tab/>
        <w:t>The Contractor has properly stored and protected materials within the Project Limits or at locations owned or leased by the Contractor or the Department within the State, except that the Contractor may store structural steel outside the State with the prior approval of the Department.</w:t>
      </w:r>
      <w:r w:rsidRPr="00F37273">
        <w:t xml:space="preserve"> </w:t>
      </w:r>
      <w:r>
        <w:t xml:space="preserve"> Provide and c</w:t>
      </w:r>
      <w:r w:rsidRPr="00830E72">
        <w:t>omply with manufacturers’, suppliers’, and fabricators’ storing and handling recommendations</w:t>
      </w:r>
      <w:r>
        <w:t xml:space="preserve"> for each material, as specified in 108.04.</w:t>
      </w:r>
    </w:p>
    <w:p w14:paraId="55E62DEC" w14:textId="706594D1" w:rsidR="00436A20" w:rsidRPr="00B97E4C" w:rsidRDefault="00436A20" w:rsidP="00436A20">
      <w:pPr>
        <w:pStyle w:val="List0indent"/>
      </w:pPr>
      <w:r w:rsidRPr="00B97E4C">
        <w:t>2.</w:t>
      </w:r>
      <w:r w:rsidRPr="00B97E4C">
        <w:tab/>
        <w:t xml:space="preserve">The </w:t>
      </w:r>
      <w:r w:rsidR="00526B56">
        <w:t>RE</w:t>
      </w:r>
      <w:r w:rsidRPr="00B97E4C">
        <w:t xml:space="preserve"> has inspected the materials and they appear to be acceptable based upon available supplier’s certification and materials test reports.</w:t>
      </w:r>
    </w:p>
    <w:p w14:paraId="6E7A0763" w14:textId="77777777" w:rsidR="000F4CB0" w:rsidRDefault="000F4CB0" w:rsidP="000F4CB0">
      <w:pPr>
        <w:pStyle w:val="HiddenTextSpec"/>
        <w:tabs>
          <w:tab w:val="left" w:pos="1440"/>
          <w:tab w:val="left" w:pos="2700"/>
        </w:tabs>
      </w:pPr>
      <w:r w:rsidRPr="00B43515">
        <w:t>2**************************************************************************************2</w:t>
      </w:r>
    </w:p>
    <w:p w14:paraId="151718CD" w14:textId="107910F9" w:rsidR="000F4CB0" w:rsidRPr="00F86D2A" w:rsidRDefault="000F4CB0" w:rsidP="000F4CB0">
      <w:pPr>
        <w:pStyle w:val="HiddenTextSpec"/>
      </w:pPr>
      <w:r>
        <w:t>BDC23S-05</w:t>
      </w:r>
      <w:r w:rsidRPr="00F86D2A">
        <w:t xml:space="preserve"> dated </w:t>
      </w:r>
      <w:r>
        <w:t>Mar 31, 2023</w:t>
      </w:r>
    </w:p>
    <w:p w14:paraId="75597F2C" w14:textId="77777777" w:rsidR="000F4CB0" w:rsidRPr="00880D79" w:rsidRDefault="000F4CB0" w:rsidP="000F4CB0">
      <w:pPr>
        <w:pStyle w:val="Instruction"/>
      </w:pPr>
      <w:r w:rsidRPr="00880D79">
        <w:t>PART 3 IS CHANGED TO:</w:t>
      </w:r>
    </w:p>
    <w:p w14:paraId="0570C2D5" w14:textId="36011CE5" w:rsidR="000F4CB0" w:rsidRPr="000F4CB0" w:rsidRDefault="000F4CB0" w:rsidP="000F4CB0">
      <w:pPr>
        <w:pStyle w:val="List0indent"/>
      </w:pPr>
      <w:r w:rsidRPr="00A236E2">
        <w:t>3.</w:t>
      </w:r>
      <w:r>
        <w:tab/>
      </w:r>
      <w:r w:rsidRPr="00A236E2">
        <w:t>The Contractor has provided the RE with the paid invoice or paid bill of sale for the materials</w:t>
      </w:r>
      <w:r w:rsidRPr="009C024F">
        <w:t>, a certification from the supplier that the material was paid for,</w:t>
      </w:r>
      <w:r w:rsidRPr="00A236E2">
        <w:t xml:space="preserve"> including the transfer of ownership to the Department.</w:t>
      </w:r>
    </w:p>
    <w:p w14:paraId="5DCAAC01" w14:textId="77777777" w:rsidR="000F4CB0" w:rsidRDefault="000F4CB0" w:rsidP="000F4CB0">
      <w:pPr>
        <w:pStyle w:val="HiddenTextSpec"/>
        <w:tabs>
          <w:tab w:val="left" w:pos="1440"/>
          <w:tab w:val="left" w:pos="2700"/>
        </w:tabs>
      </w:pPr>
      <w:r w:rsidRPr="00B43515">
        <w:t>2**************************************************************************************2</w:t>
      </w:r>
    </w:p>
    <w:p w14:paraId="1AD6C5A4" w14:textId="77777777" w:rsidR="00436A20" w:rsidRPr="00B97E4C" w:rsidRDefault="00436A20" w:rsidP="00436A20">
      <w:pPr>
        <w:pStyle w:val="List0indent"/>
      </w:pPr>
      <w:r w:rsidRPr="00B97E4C">
        <w:t>4.</w:t>
      </w:r>
      <w:r w:rsidRPr="00B97E4C">
        <w:tab/>
        <w:t>For material stored on property not belonging to the Department, the material is stored in a fenced area with access limited to the Department and the Contractor.  Additionally, the Contractor has posted a sign at the location clearly identifying, and printed in large letters, that the materials are without encumbrances and are to be solely used for the Project.</w:t>
      </w:r>
    </w:p>
    <w:p w14:paraId="3C68ED56" w14:textId="77777777" w:rsidR="00436A20" w:rsidRPr="00B97E4C" w:rsidRDefault="00436A20" w:rsidP="00436A20">
      <w:pPr>
        <w:pStyle w:val="List0indent"/>
      </w:pPr>
      <w:r w:rsidRPr="00B97E4C">
        <w:t>5.</w:t>
      </w:r>
      <w:r w:rsidRPr="00B97E4C">
        <w:tab/>
        <w:t>When materials are stored in a leased area, the lease is made out to the Contractor and provides that it shall be canceled only with the written permission of the Department.  Submit a copy of the lease to the RE.</w:t>
      </w:r>
    </w:p>
    <w:p w14:paraId="2065BE08" w14:textId="77777777" w:rsidR="00436A20" w:rsidRDefault="00436A20" w:rsidP="00436A20">
      <w:pPr>
        <w:pStyle w:val="Paragraph"/>
      </w:pPr>
      <w:r w:rsidRPr="009961BE">
        <w:t xml:space="preserve">Payment for materials does not constitute Department approval or Acceptance of the materials or work.  If materials paid for are damaged, stolen, or prove to be unacceptable, the Department has the right to recover the costs from the Contractor.  </w:t>
      </w:r>
      <w:proofErr w:type="gramStart"/>
      <w:r w:rsidRPr="009961BE">
        <w:t>Stored</w:t>
      </w:r>
      <w:proofErr w:type="gramEnd"/>
      <w:r w:rsidRPr="009961BE">
        <w:t xml:space="preserve"> materials are not to be removed from storage except for incorporation into the project.  The Department will not make payment for plant materials until they are planted or installed.</w:t>
      </w:r>
    </w:p>
    <w:p w14:paraId="582E2695" w14:textId="77777777" w:rsidR="00436A20" w:rsidRDefault="00436A20" w:rsidP="00436A20">
      <w:pPr>
        <w:pStyle w:val="HiddenTextSpec"/>
      </w:pPr>
      <w:r w:rsidRPr="0025615E">
        <w:t>1**************************************************************************************************************************1</w:t>
      </w:r>
    </w:p>
    <w:p w14:paraId="19B32EA3" w14:textId="6BB85D53" w:rsidR="00151BE2" w:rsidRPr="00BB71E5" w:rsidRDefault="00447ED3" w:rsidP="00151BE2">
      <w:pPr>
        <w:pStyle w:val="00000Subsection"/>
        <w:rPr>
          <w:rFonts w:eastAsia="Calibri"/>
        </w:rPr>
      </w:pPr>
      <w:r w:rsidRPr="00BB71E5">
        <w:rPr>
          <w:rFonts w:eastAsia="Calibri"/>
        </w:rPr>
        <w:t xml:space="preserve">109.09 </w:t>
      </w:r>
      <w:r>
        <w:rPr>
          <w:rFonts w:eastAsia="Calibri"/>
        </w:rPr>
        <w:t>AUDIT</w:t>
      </w:r>
    </w:p>
    <w:p w14:paraId="19B2B7D0" w14:textId="77777777" w:rsidR="00151BE2" w:rsidRDefault="00151BE2" w:rsidP="00151BE2">
      <w:pPr>
        <w:pStyle w:val="HiddenTextSpec"/>
      </w:pPr>
      <w:r w:rsidRPr="0025615E">
        <w:t>1**************************************************************************************************************************1</w:t>
      </w:r>
    </w:p>
    <w:p w14:paraId="78426E0A" w14:textId="102D19BB" w:rsidR="00151BE2" w:rsidRDefault="00151BE2" w:rsidP="00151BE2">
      <w:pPr>
        <w:pStyle w:val="HiddenTextSpec"/>
      </w:pPr>
      <w:r>
        <w:t>BDC24S-10</w:t>
      </w:r>
      <w:r w:rsidRPr="00F86D2A">
        <w:t xml:space="preserve"> dated </w:t>
      </w:r>
      <w:r>
        <w:t>Jul 1, 2024</w:t>
      </w:r>
    </w:p>
    <w:p w14:paraId="084936E5" w14:textId="77777777" w:rsidR="00151BE2" w:rsidRPr="00F86D2A" w:rsidRDefault="00151BE2" w:rsidP="00151BE2">
      <w:pPr>
        <w:pStyle w:val="HiddenTextSpec"/>
      </w:pPr>
    </w:p>
    <w:p w14:paraId="194A7B5A" w14:textId="77777777" w:rsidR="00151BE2" w:rsidRPr="00BB71E5" w:rsidRDefault="00151BE2" w:rsidP="00151BE2">
      <w:pPr>
        <w:pStyle w:val="Instruction"/>
        <w:rPr>
          <w:rFonts w:eastAsia="Calibri"/>
        </w:rPr>
      </w:pPr>
      <w:r w:rsidRPr="00BB71E5">
        <w:rPr>
          <w:rFonts w:eastAsia="Calibri"/>
        </w:rPr>
        <w:t>The first sentence in the first paragraph is changed to:</w:t>
      </w:r>
    </w:p>
    <w:p w14:paraId="596AE9E2" w14:textId="77777777" w:rsidR="00151BE2" w:rsidRDefault="00151BE2" w:rsidP="00151BE2">
      <w:pPr>
        <w:pStyle w:val="Paragraph"/>
        <w:rPr>
          <w:rFonts w:eastAsia="Calibri"/>
        </w:rPr>
      </w:pPr>
      <w:r w:rsidRPr="00BB71E5">
        <w:rPr>
          <w:rFonts w:eastAsia="Calibri"/>
        </w:rPr>
        <w:t xml:space="preserve">All claims filed as </w:t>
      </w:r>
      <w:r w:rsidRPr="00151BE2">
        <w:rPr>
          <w:rFonts w:eastAsia="Calibri"/>
        </w:rPr>
        <w:t xml:space="preserve">specified in </w:t>
      </w:r>
      <w:r w:rsidRPr="003E4E85">
        <w:rPr>
          <w:rFonts w:eastAsia="Calibri"/>
        </w:rPr>
        <w:t>107.12</w:t>
      </w:r>
      <w:r w:rsidRPr="00BB71E5">
        <w:rPr>
          <w:rFonts w:eastAsia="Calibri"/>
        </w:rPr>
        <w:t xml:space="preserve"> and force account work are subject to audit at any time following the filing, </w:t>
      </w:r>
      <w:proofErr w:type="gramStart"/>
      <w:r w:rsidRPr="00BB71E5">
        <w:rPr>
          <w:rFonts w:eastAsia="Calibri"/>
        </w:rPr>
        <w:t>whether or not</w:t>
      </w:r>
      <w:proofErr w:type="gramEnd"/>
      <w:r w:rsidRPr="00BB71E5">
        <w:rPr>
          <w:rFonts w:eastAsia="Calibri"/>
        </w:rPr>
        <w:t xml:space="preserve"> part of a suit pending in the courts of this State pursuant to N.J.S.A. 59:13-1, </w:t>
      </w:r>
      <w:r w:rsidRPr="00162A11">
        <w:rPr>
          <w:rFonts w:eastAsia="Calibri"/>
          <w:i/>
          <w:iCs/>
        </w:rPr>
        <w:t>et seq</w:t>
      </w:r>
      <w:r w:rsidRPr="00BB71E5">
        <w:rPr>
          <w:rFonts w:eastAsia="Calibri"/>
        </w:rPr>
        <w:t>.</w:t>
      </w:r>
    </w:p>
    <w:p w14:paraId="2B925A01" w14:textId="58F1E971" w:rsidR="00151BE2" w:rsidRPr="002A0F39" w:rsidRDefault="00151BE2" w:rsidP="002A0F39">
      <w:pPr>
        <w:pStyle w:val="HiddenTextSpec"/>
      </w:pPr>
      <w:r w:rsidRPr="002A0F39">
        <w:t>1**************************************************************************************************************************1</w:t>
      </w:r>
    </w:p>
    <w:p w14:paraId="0266E97D" w14:textId="77777777" w:rsidR="002A0F39" w:rsidRPr="002A0F39" w:rsidRDefault="002A0F39" w:rsidP="002A0F39">
      <w:pPr>
        <w:pStyle w:val="HiddenTextSpec"/>
      </w:pPr>
      <w:r w:rsidRPr="002A0F39">
        <w:t>1**************************************************************************************************************************1</w:t>
      </w:r>
    </w:p>
    <w:p w14:paraId="41180700" w14:textId="77777777" w:rsidR="002A0F39" w:rsidRPr="002A0F39" w:rsidRDefault="002A0F39" w:rsidP="002A0F39">
      <w:pPr>
        <w:pStyle w:val="HiddenTextSpec"/>
      </w:pPr>
      <w:r w:rsidRPr="002A0F39">
        <w:t>BDC25S-10 dated may 15, 2025</w:t>
      </w:r>
    </w:p>
    <w:p w14:paraId="51D15362" w14:textId="77777777" w:rsidR="002A0F39" w:rsidRPr="00AC399D" w:rsidRDefault="002A0F39" w:rsidP="002A0F39">
      <w:pPr>
        <w:pStyle w:val="HiddenTextSpec"/>
        <w:rPr>
          <w:vanish w:val="0"/>
        </w:rPr>
      </w:pPr>
    </w:p>
    <w:p w14:paraId="6678B2E9" w14:textId="77777777" w:rsidR="002A0F39" w:rsidRPr="00AC399D" w:rsidRDefault="002A0F39" w:rsidP="002A0F39">
      <w:pPr>
        <w:pStyle w:val="Instruction"/>
        <w:rPr>
          <w:rFonts w:eastAsia="Calibri"/>
        </w:rPr>
      </w:pPr>
      <w:r w:rsidRPr="00AC399D">
        <w:rPr>
          <w:rFonts w:eastAsia="Calibri"/>
        </w:rPr>
        <w:t>THE LAST PARAGRAPH IS CHANGED TO:</w:t>
      </w:r>
    </w:p>
    <w:p w14:paraId="3F748C75" w14:textId="77777777" w:rsidR="002A0F39" w:rsidRPr="00AC399D" w:rsidRDefault="002A0F39" w:rsidP="002A0F39">
      <w:pPr>
        <w:pStyle w:val="Paragraph"/>
      </w:pPr>
      <w:r w:rsidRPr="00AC399D">
        <w:t xml:space="preserve">Pursuant to N.J.S.A. 52:15C-14(d) and N.J.A.C. 19:70-1.6(b), relevant records of private vendors or other persons </w:t>
      </w:r>
      <w:proofErr w:type="gramStart"/>
      <w:r w:rsidRPr="00AC399D">
        <w:t>entering into</w:t>
      </w:r>
      <w:proofErr w:type="gramEnd"/>
      <w:r w:rsidRPr="00AC399D">
        <w:t xml:space="preserve"> contracts with the Department are subject to audit or review by the New Jersey Office of the State Comptroller.  Therefore, the Contractor shall maintain all documentation related to products, transactions or services under the Contract for a period of 5 years from the date of final payment.  Such records shall be made available to the New Jersey Office of the State Comptroller upon request.</w:t>
      </w:r>
    </w:p>
    <w:p w14:paraId="291AE9F6" w14:textId="77777777" w:rsidR="002A0F39" w:rsidRPr="002A0F39" w:rsidRDefault="002A0F39" w:rsidP="002A0F39">
      <w:pPr>
        <w:pStyle w:val="HiddenTextSpec"/>
      </w:pPr>
      <w:r w:rsidRPr="002A0F39">
        <w:t>1**************************************************************************************************************************1</w:t>
      </w:r>
    </w:p>
    <w:p w14:paraId="5FE5A687" w14:textId="77777777" w:rsidR="002A0F39" w:rsidRDefault="002A0F39" w:rsidP="00436A20">
      <w:pPr>
        <w:pStyle w:val="HiddenTextSpec"/>
      </w:pPr>
    </w:p>
    <w:p w14:paraId="71B8D4E8" w14:textId="77777777" w:rsidR="00B67F77" w:rsidRPr="00B97E4C" w:rsidRDefault="00B67F77" w:rsidP="00B67F77">
      <w:pPr>
        <w:pStyle w:val="000Division"/>
      </w:pPr>
      <w:bookmarkStart w:id="305" w:name="_Toc175377598"/>
      <w:bookmarkStart w:id="306" w:name="_Toc175470495"/>
      <w:bookmarkStart w:id="307" w:name="_Toc176676051"/>
      <w:r w:rsidRPr="00B97E4C">
        <w:lastRenderedPageBreak/>
        <w:t>Division 150 – Contract R</w:t>
      </w:r>
      <w:bookmarkEnd w:id="305"/>
      <w:r w:rsidRPr="00B97E4C">
        <w:t>equirements</w:t>
      </w:r>
      <w:bookmarkEnd w:id="306"/>
      <w:bookmarkEnd w:id="307"/>
    </w:p>
    <w:p w14:paraId="26C9E8B5" w14:textId="77777777" w:rsidR="000F4113" w:rsidRPr="00B97E4C" w:rsidRDefault="000F4113" w:rsidP="000F4113">
      <w:pPr>
        <w:pStyle w:val="000Section"/>
      </w:pPr>
      <w:bookmarkStart w:id="308" w:name="_Toc127530198"/>
      <w:bookmarkStart w:id="309" w:name="_Toc175377599"/>
      <w:bookmarkStart w:id="310" w:name="_Toc175470496"/>
      <w:bookmarkStart w:id="311" w:name="_Toc501716806"/>
      <w:bookmarkStart w:id="312" w:name="_Toc98398810"/>
      <w:bookmarkStart w:id="313" w:name="_Toc175377610"/>
      <w:bookmarkStart w:id="314" w:name="_Toc175470507"/>
      <w:bookmarkStart w:id="315" w:name="_Toc176676063"/>
      <w:bookmarkStart w:id="316" w:name="_Toc127530202"/>
      <w:bookmarkStart w:id="317" w:name="_Toc167168272"/>
      <w:r w:rsidRPr="00B97E4C">
        <w:t>Section 151 – Performance Bond and Payment Bond</w:t>
      </w:r>
      <w:bookmarkEnd w:id="308"/>
      <w:bookmarkEnd w:id="309"/>
      <w:bookmarkEnd w:id="310"/>
      <w:bookmarkEnd w:id="311"/>
      <w:bookmarkEnd w:id="312"/>
    </w:p>
    <w:p w14:paraId="058DD295" w14:textId="3D1C62AC" w:rsidR="000F4113" w:rsidRPr="00B97E4C" w:rsidRDefault="00447ED3" w:rsidP="000F4113">
      <w:pPr>
        <w:pStyle w:val="0000000Subpart"/>
      </w:pPr>
      <w:bookmarkStart w:id="318" w:name="_Toc175377603"/>
      <w:bookmarkStart w:id="319" w:name="_Toc175470500"/>
      <w:bookmarkStart w:id="320" w:name="_Toc501716810"/>
      <w:bookmarkStart w:id="321" w:name="_Toc98398814"/>
      <w:r w:rsidRPr="00B97E4C">
        <w:t>151.03.01 Performance</w:t>
      </w:r>
      <w:r w:rsidR="000F4113" w:rsidRPr="00B97E4C">
        <w:t xml:space="preserve"> Bond and Payment Bond</w:t>
      </w:r>
      <w:bookmarkEnd w:id="318"/>
      <w:bookmarkEnd w:id="319"/>
      <w:bookmarkEnd w:id="320"/>
      <w:bookmarkEnd w:id="321"/>
    </w:p>
    <w:p w14:paraId="7465E4B7" w14:textId="77777777" w:rsidR="000F4113" w:rsidRDefault="000F4113" w:rsidP="000F4113">
      <w:pPr>
        <w:pStyle w:val="HiddenTextSpec"/>
      </w:pPr>
      <w:r w:rsidRPr="00647FB5">
        <w:t>1**************************************************************************************************************************1</w:t>
      </w:r>
    </w:p>
    <w:p w14:paraId="782A6747" w14:textId="18C4689D" w:rsidR="000F4113" w:rsidRPr="000F4113" w:rsidRDefault="000F4113" w:rsidP="000F4113">
      <w:pPr>
        <w:pStyle w:val="HiddenTextSpec"/>
      </w:pPr>
      <w:r w:rsidRPr="000F4113">
        <w:t xml:space="preserve">dated </w:t>
      </w:r>
      <w:r>
        <w:t>APR</w:t>
      </w:r>
      <w:r w:rsidRPr="000F4113">
        <w:t xml:space="preserve"> </w:t>
      </w:r>
      <w:r>
        <w:t>21</w:t>
      </w:r>
      <w:r w:rsidRPr="000F4113">
        <w:t>, 202</w:t>
      </w:r>
      <w:r>
        <w:t>2</w:t>
      </w:r>
    </w:p>
    <w:p w14:paraId="0DC90A21" w14:textId="77777777" w:rsidR="000F4113" w:rsidRDefault="000F4113" w:rsidP="000F4113">
      <w:pPr>
        <w:pStyle w:val="HiddenTextSpec"/>
      </w:pPr>
    </w:p>
    <w:p w14:paraId="01C2D468" w14:textId="77777777" w:rsidR="000F4113" w:rsidRPr="00E7147C" w:rsidRDefault="000F4113" w:rsidP="000F4113">
      <w:pPr>
        <w:pStyle w:val="Instruction"/>
      </w:pPr>
      <w:r w:rsidRPr="00E7147C">
        <w:t>The first sentence is changed to:</w:t>
      </w:r>
    </w:p>
    <w:p w14:paraId="4DBCD7E0" w14:textId="7B22103F" w:rsidR="000973C3" w:rsidRDefault="000973C3" w:rsidP="000F4113">
      <w:pPr>
        <w:pStyle w:val="Paragraph"/>
      </w:pPr>
      <w:r>
        <w:t>Provide a performance and payment bond to the LPA with</w:t>
      </w:r>
      <w:r w:rsidR="00D412AF">
        <w:t>in</w:t>
      </w:r>
      <w:r>
        <w:t xml:space="preserve">        </w:t>
      </w:r>
      <w:r w:rsidR="00840408" w:rsidRPr="00B742C5">
        <w:rPr>
          <w:vanish/>
          <w:color w:val="FF0000"/>
        </w:rPr>
        <w:t>insert LPA</w:t>
      </w:r>
      <w:r w:rsidRPr="00B742C5">
        <w:rPr>
          <w:vanish/>
          <w:color w:val="FF0000"/>
        </w:rPr>
        <w:t xml:space="preserve"> requirements            </w:t>
      </w:r>
      <w:r w:rsidR="00FE0DD8">
        <w:t>days of award.</w:t>
      </w:r>
    </w:p>
    <w:p w14:paraId="34F03BF9" w14:textId="77777777" w:rsidR="000F4113" w:rsidRDefault="000F4113" w:rsidP="000F4113">
      <w:pPr>
        <w:pStyle w:val="HiddenTextSpec"/>
      </w:pPr>
      <w:r w:rsidRPr="00647FB5">
        <w:t>1**************************************************************************************************************************1</w:t>
      </w:r>
    </w:p>
    <w:p w14:paraId="3D4EE48C" w14:textId="77777777" w:rsidR="008E67CF" w:rsidRDefault="008E67CF" w:rsidP="000F4113">
      <w:pPr>
        <w:pStyle w:val="HiddenTextSpec"/>
      </w:pPr>
    </w:p>
    <w:p w14:paraId="28FD5A63" w14:textId="01F1871B" w:rsidR="008E67CF" w:rsidRDefault="008E67CF" w:rsidP="008E67CF">
      <w:pPr>
        <w:pStyle w:val="00000Subsection"/>
      </w:pPr>
      <w:r w:rsidRPr="008876AF">
        <w:t xml:space="preserve">151.04 </w:t>
      </w:r>
      <w:r>
        <w:t>Measurement and Payment</w:t>
      </w:r>
    </w:p>
    <w:p w14:paraId="49E1C5C4" w14:textId="77777777" w:rsidR="00FE0DD8" w:rsidRDefault="00FE0DD8" w:rsidP="00FE0DD8"/>
    <w:p w14:paraId="50A81D45" w14:textId="4E9B1A9E" w:rsidR="00FE0DD8" w:rsidRPr="00FE0DD8" w:rsidRDefault="00D47C96" w:rsidP="00B742C5">
      <w:r>
        <w:t>THIS SEC</w:t>
      </w:r>
      <w:r w:rsidR="005B24B6">
        <w:t>T</w:t>
      </w:r>
      <w:r>
        <w:t>ION IS DELETED AND REPLACED WITH</w:t>
      </w:r>
      <w:r w:rsidR="0063725C">
        <w:t xml:space="preserve"> THE </w:t>
      </w:r>
      <w:r>
        <w:t>REQUIREMENTS OF THE LPA.</w:t>
      </w:r>
    </w:p>
    <w:p w14:paraId="121CDCE0" w14:textId="77777777" w:rsidR="008E67CF" w:rsidRDefault="008E67CF" w:rsidP="008E67CF">
      <w:pPr>
        <w:pStyle w:val="HiddenTextSpec"/>
      </w:pPr>
      <w:r>
        <w:t>1**************************************************************************************************************************1</w:t>
      </w:r>
    </w:p>
    <w:p w14:paraId="3B6C35B5" w14:textId="0787E12C" w:rsidR="008E67CF" w:rsidRDefault="008E67CF" w:rsidP="008E67CF">
      <w:pPr>
        <w:pStyle w:val="HiddenTextSpec"/>
      </w:pPr>
    </w:p>
    <w:p w14:paraId="44958BBE" w14:textId="77777777" w:rsidR="008E67CF" w:rsidRDefault="008E67CF" w:rsidP="000F4113">
      <w:pPr>
        <w:pStyle w:val="HiddenTextSpec"/>
      </w:pPr>
    </w:p>
    <w:p w14:paraId="5ACCC03D" w14:textId="66896F5A" w:rsidR="00172639" w:rsidRDefault="00172639" w:rsidP="00172639">
      <w:pPr>
        <w:pStyle w:val="000Section"/>
      </w:pPr>
      <w:r w:rsidRPr="00B97E4C">
        <w:t>Section 152 – Insurance</w:t>
      </w:r>
    </w:p>
    <w:p w14:paraId="7BF7DD04" w14:textId="0C7B6B17" w:rsidR="00B67F77" w:rsidRPr="00B97E4C" w:rsidRDefault="00447ED3" w:rsidP="00B67F77">
      <w:pPr>
        <w:pStyle w:val="0000000Subpart"/>
      </w:pPr>
      <w:r w:rsidRPr="00B97E4C">
        <w:t>152.03.0</w:t>
      </w:r>
      <w:r>
        <w:t>1</w:t>
      </w:r>
      <w:r w:rsidRPr="00B97E4C">
        <w:t xml:space="preserve"> Railroad</w:t>
      </w:r>
      <w:r w:rsidR="00B67F77" w:rsidRPr="00B97E4C">
        <w:t xml:space="preserve"> Protective Liability Insurance</w:t>
      </w:r>
      <w:bookmarkEnd w:id="313"/>
      <w:bookmarkEnd w:id="314"/>
      <w:bookmarkEnd w:id="315"/>
    </w:p>
    <w:p w14:paraId="6EE6E221" w14:textId="77777777" w:rsidR="009139EE" w:rsidRDefault="00CA4B3C" w:rsidP="009139EE">
      <w:pPr>
        <w:pStyle w:val="HiddenTextSpec"/>
      </w:pPr>
      <w:bookmarkStart w:id="322" w:name="_Hlk101257014"/>
      <w:r w:rsidRPr="00647FB5">
        <w:t>1</w:t>
      </w:r>
      <w:r w:rsidR="009139EE" w:rsidRPr="00647FB5">
        <w:t>*******</w:t>
      </w:r>
      <w:r w:rsidRPr="00647FB5">
        <w:t>*******************</w:t>
      </w:r>
      <w:r w:rsidR="009139EE" w:rsidRPr="00647FB5">
        <w:t>************************************************************************************************</w:t>
      </w:r>
      <w:r w:rsidRPr="00647FB5">
        <w:t>1</w:t>
      </w:r>
    </w:p>
    <w:bookmarkEnd w:id="322"/>
    <w:p w14:paraId="2A7DF99C" w14:textId="77777777" w:rsidR="001F688B" w:rsidRDefault="001F688B" w:rsidP="001F688B">
      <w:pPr>
        <w:pStyle w:val="HiddenTextSpec"/>
        <w:tabs>
          <w:tab w:val="left" w:pos="1440"/>
          <w:tab w:val="left" w:pos="2700"/>
        </w:tabs>
      </w:pPr>
      <w:r w:rsidRPr="00B43515">
        <w:t>2**************************************************************************************2</w:t>
      </w:r>
    </w:p>
    <w:p w14:paraId="3DDDA59F" w14:textId="77777777" w:rsidR="00A153E7" w:rsidRPr="009139EE" w:rsidRDefault="00F409B4" w:rsidP="00A153E7">
      <w:pPr>
        <w:pStyle w:val="HiddenTextSpec"/>
      </w:pPr>
      <w:r>
        <w:t>i</w:t>
      </w:r>
      <w:r w:rsidR="00A153E7" w:rsidRPr="009139EE">
        <w:t>NCLUDE THE FOLLOWING WHEN RAILROAD INSURANCE IS REQUIRED.</w:t>
      </w:r>
    </w:p>
    <w:p w14:paraId="7B279754" w14:textId="77777777" w:rsidR="00273A30" w:rsidRDefault="00273A30" w:rsidP="00A153E7">
      <w:pPr>
        <w:pStyle w:val="HiddenTextSpec"/>
        <w:rPr>
          <w:b/>
        </w:rPr>
      </w:pPr>
    </w:p>
    <w:p w14:paraId="563FA678" w14:textId="77777777" w:rsidR="009139EE" w:rsidRPr="009139EE" w:rsidRDefault="0096788B" w:rsidP="00A57376">
      <w:pPr>
        <w:pStyle w:val="Paragraph"/>
      </w:pPr>
      <w:r>
        <w:t>P</w:t>
      </w:r>
      <w:r w:rsidR="009139EE" w:rsidRPr="009139EE">
        <w:t xml:space="preserve">rocure and </w:t>
      </w:r>
      <w:r w:rsidRPr="009139EE">
        <w:t>maintain</w:t>
      </w:r>
      <w:r>
        <w:t xml:space="preserve"> i</w:t>
      </w:r>
      <w:r w:rsidRPr="009139EE">
        <w:t xml:space="preserve">nsurance coverage </w:t>
      </w:r>
      <w:r w:rsidR="009139EE" w:rsidRPr="009139EE">
        <w:t>for the following railroad(s):</w:t>
      </w:r>
    </w:p>
    <w:p w14:paraId="62E220CF" w14:textId="77777777" w:rsidR="001F688B" w:rsidRDefault="001F688B" w:rsidP="001F688B">
      <w:pPr>
        <w:pStyle w:val="HiddenTextSpec"/>
        <w:tabs>
          <w:tab w:val="left" w:pos="2880"/>
        </w:tabs>
      </w:pPr>
      <w:r>
        <w:t>3************************************************3</w:t>
      </w:r>
    </w:p>
    <w:p w14:paraId="18118F86" w14:textId="77777777" w:rsidR="009139EE" w:rsidRDefault="009139EE" w:rsidP="009139EE">
      <w:pPr>
        <w:pStyle w:val="HiddenTextSpec"/>
      </w:pPr>
      <w:r w:rsidRPr="009139EE">
        <w:t>include THE APPROPRIATE RAILROAD(S).</w:t>
      </w:r>
    </w:p>
    <w:p w14:paraId="433E815C" w14:textId="77777777" w:rsidR="00D47C96" w:rsidRDefault="00D47C96" w:rsidP="009139EE">
      <w:pPr>
        <w:pStyle w:val="HiddenTextSpec"/>
      </w:pPr>
    </w:p>
    <w:p w14:paraId="148B65E5" w14:textId="6FD4FF7F" w:rsidR="00D47C96" w:rsidRDefault="00D47C96" w:rsidP="009139EE">
      <w:pPr>
        <w:pStyle w:val="HiddenTextSpec"/>
      </w:pPr>
      <w:r>
        <w:t>ADD ANY OTHER RAILROAD THAT MAY BE IMPACTED BY THE PROJECT</w:t>
      </w:r>
    </w:p>
    <w:p w14:paraId="536C95D6" w14:textId="77777777" w:rsidR="00D47C96" w:rsidRPr="009139EE" w:rsidRDefault="00D47C96" w:rsidP="009139EE">
      <w:pPr>
        <w:pStyle w:val="HiddenTextSpec"/>
      </w:pPr>
    </w:p>
    <w:p w14:paraId="74BBD7DA" w14:textId="77777777" w:rsidR="009139EE" w:rsidRPr="009139EE" w:rsidRDefault="009139EE" w:rsidP="00A57376">
      <w:pPr>
        <w:pStyle w:val="List0indent"/>
      </w:pPr>
      <w:r w:rsidRPr="009139EE">
        <w:t>National Rai</w:t>
      </w:r>
      <w:r w:rsidRPr="00A57376">
        <w:t>l</w:t>
      </w:r>
      <w:r w:rsidRPr="009139EE">
        <w:t>road Passenger Corporation (AMTRAK)</w:t>
      </w:r>
    </w:p>
    <w:p w14:paraId="6554ADAB" w14:textId="77777777" w:rsidR="009139EE" w:rsidRPr="009139EE" w:rsidRDefault="009139EE" w:rsidP="009139EE">
      <w:pPr>
        <w:pStyle w:val="HiddenTextSpec"/>
      </w:pPr>
      <w:r w:rsidRPr="009139EE">
        <w:t>*****</w:t>
      </w:r>
      <w:r w:rsidR="00F409B4" w:rsidRPr="00E71484">
        <w:rPr>
          <w:b/>
        </w:rPr>
        <w:t>and/</w:t>
      </w:r>
      <w:r w:rsidRPr="00E71484">
        <w:rPr>
          <w:b/>
        </w:rPr>
        <w:t>OR</w:t>
      </w:r>
      <w:r w:rsidRPr="009139EE">
        <w:t>*****</w:t>
      </w:r>
    </w:p>
    <w:p w14:paraId="7C97737A" w14:textId="77777777" w:rsidR="009139EE" w:rsidRPr="009139EE" w:rsidRDefault="009139EE" w:rsidP="00A57376">
      <w:pPr>
        <w:pStyle w:val="List0indent"/>
      </w:pPr>
      <w:r w:rsidRPr="009139EE">
        <w:t>Consolidated Rail Corporation (CONRAIL)</w:t>
      </w:r>
    </w:p>
    <w:p w14:paraId="593600E9" w14:textId="77777777" w:rsidR="009139EE" w:rsidRPr="009139EE" w:rsidRDefault="009139EE" w:rsidP="009139EE">
      <w:pPr>
        <w:pStyle w:val="HiddenTextSpec"/>
      </w:pPr>
      <w:r w:rsidRPr="009139EE">
        <w:t>*****</w:t>
      </w:r>
      <w:r w:rsidR="00F409B4" w:rsidRPr="00E71484">
        <w:rPr>
          <w:b/>
        </w:rPr>
        <w:t>and/</w:t>
      </w:r>
      <w:r w:rsidRPr="00E71484">
        <w:rPr>
          <w:b/>
        </w:rPr>
        <w:t>OR</w:t>
      </w:r>
      <w:r w:rsidRPr="009139EE">
        <w:t>*****</w:t>
      </w:r>
    </w:p>
    <w:p w14:paraId="07CDD293" w14:textId="77777777" w:rsidR="009139EE" w:rsidRPr="009139EE" w:rsidRDefault="009139EE" w:rsidP="00A57376">
      <w:pPr>
        <w:pStyle w:val="List0indent"/>
      </w:pPr>
      <w:r w:rsidRPr="009139EE">
        <w:t>New Jersey Transit Rail Operations</w:t>
      </w:r>
    </w:p>
    <w:p w14:paraId="7E140267" w14:textId="77777777" w:rsidR="009139EE" w:rsidRPr="009139EE" w:rsidRDefault="009139EE" w:rsidP="009139EE">
      <w:pPr>
        <w:pStyle w:val="HiddenTextSpec"/>
      </w:pPr>
      <w:r w:rsidRPr="009139EE">
        <w:t>*****</w:t>
      </w:r>
      <w:r w:rsidR="00F409B4" w:rsidRPr="00E71484">
        <w:rPr>
          <w:b/>
        </w:rPr>
        <w:t>and/</w:t>
      </w:r>
      <w:r w:rsidRPr="00E71484">
        <w:rPr>
          <w:b/>
        </w:rPr>
        <w:t>OR</w:t>
      </w:r>
      <w:r w:rsidRPr="009139EE">
        <w:t>*****</w:t>
      </w:r>
    </w:p>
    <w:p w14:paraId="60AD21AD" w14:textId="77777777" w:rsidR="009139EE" w:rsidRPr="009139EE" w:rsidRDefault="009139EE" w:rsidP="00A57376">
      <w:pPr>
        <w:pStyle w:val="List0indent"/>
      </w:pPr>
      <w:r w:rsidRPr="009139EE">
        <w:t>New York Susquehanna &amp; Western Railway Corporation (NYS&amp;W)</w:t>
      </w:r>
    </w:p>
    <w:p w14:paraId="6CF1D837" w14:textId="77777777" w:rsidR="001F688B" w:rsidRDefault="001F688B" w:rsidP="001F688B">
      <w:pPr>
        <w:pStyle w:val="HiddenTextSpec"/>
        <w:tabs>
          <w:tab w:val="left" w:pos="2880"/>
        </w:tabs>
      </w:pPr>
      <w:r>
        <w:t>3************************************************3</w:t>
      </w:r>
    </w:p>
    <w:p w14:paraId="1500A52D" w14:textId="77777777" w:rsidR="00B43515" w:rsidRPr="00B15231" w:rsidRDefault="00B43515" w:rsidP="00B43515">
      <w:pPr>
        <w:pStyle w:val="HiddenTextSpec"/>
        <w:tabs>
          <w:tab w:val="left" w:pos="1440"/>
          <w:tab w:val="left" w:pos="2700"/>
        </w:tabs>
      </w:pPr>
      <w:r w:rsidRPr="00B43515">
        <w:t>2**************************************************************************************2</w:t>
      </w:r>
    </w:p>
    <w:p w14:paraId="54CD781A" w14:textId="77777777" w:rsidR="00B43515" w:rsidRDefault="00B43515" w:rsidP="001F688B">
      <w:pPr>
        <w:pStyle w:val="HiddenTextSpec"/>
        <w:tabs>
          <w:tab w:val="left" w:pos="2880"/>
        </w:tabs>
      </w:pPr>
    </w:p>
    <w:p w14:paraId="69856598" w14:textId="77777777" w:rsidR="001F688B" w:rsidRPr="00B15231" w:rsidRDefault="001F688B" w:rsidP="001F688B">
      <w:pPr>
        <w:pStyle w:val="HiddenTextSpec"/>
        <w:tabs>
          <w:tab w:val="left" w:pos="1440"/>
          <w:tab w:val="left" w:pos="2700"/>
        </w:tabs>
      </w:pPr>
      <w:r>
        <w:t>2</w:t>
      </w:r>
      <w:r w:rsidRPr="00B15231">
        <w:t>***********</w:t>
      </w:r>
      <w:r>
        <w:t>*********</w:t>
      </w:r>
      <w:r w:rsidRPr="00B15231">
        <w:t>*****</w:t>
      </w:r>
      <w:r>
        <w:t>***********************************</w:t>
      </w:r>
      <w:r w:rsidRPr="00B15231">
        <w:t>**************************</w:t>
      </w:r>
      <w:r>
        <w:t>2</w:t>
      </w:r>
    </w:p>
    <w:p w14:paraId="3D97647E" w14:textId="02BFC0DC" w:rsidR="000B0DA1" w:rsidRDefault="000B0DA1" w:rsidP="000B0DA1">
      <w:pPr>
        <w:pStyle w:val="HiddenTextSpec"/>
        <w:tabs>
          <w:tab w:val="left" w:pos="1440"/>
        </w:tabs>
      </w:pPr>
      <w:r w:rsidRPr="00701FF1">
        <w:t>list the name and address of the railroad company representative</w:t>
      </w:r>
    </w:p>
    <w:p w14:paraId="73F6FB4E" w14:textId="77777777" w:rsidR="00B6157B" w:rsidRDefault="00B6157B" w:rsidP="00B6157B">
      <w:pPr>
        <w:pStyle w:val="HiddenTextSpec"/>
        <w:tabs>
          <w:tab w:val="left" w:pos="1440"/>
        </w:tabs>
      </w:pPr>
      <w:r>
        <w:t>2</w:t>
      </w:r>
      <w:r w:rsidRPr="009139EE">
        <w:t>**</w:t>
      </w:r>
      <w:r>
        <w:t>*************</w:t>
      </w:r>
      <w:r w:rsidRPr="009139EE">
        <w:t>***********************************************************************</w:t>
      </w:r>
      <w:r>
        <w:t>2</w:t>
      </w:r>
    </w:p>
    <w:p w14:paraId="6513CEC1" w14:textId="77777777" w:rsidR="00B6157B" w:rsidRDefault="00B6157B" w:rsidP="00295655">
      <w:pPr>
        <w:pStyle w:val="HiddenTextSpec"/>
        <w:tabs>
          <w:tab w:val="left" w:pos="1440"/>
        </w:tabs>
      </w:pPr>
    </w:p>
    <w:p w14:paraId="43EF9FD9" w14:textId="77777777" w:rsidR="00295655" w:rsidRDefault="00295655" w:rsidP="00295655">
      <w:pPr>
        <w:pStyle w:val="HiddenTextSpec"/>
        <w:tabs>
          <w:tab w:val="left" w:pos="1440"/>
        </w:tabs>
      </w:pPr>
      <w:r>
        <w:t>2</w:t>
      </w:r>
      <w:r w:rsidRPr="009139EE">
        <w:t>**</w:t>
      </w:r>
      <w:r>
        <w:t>*************</w:t>
      </w:r>
      <w:r w:rsidRPr="009139EE">
        <w:t>***********************************************************************</w:t>
      </w:r>
      <w:r>
        <w:t>2</w:t>
      </w:r>
    </w:p>
    <w:p w14:paraId="5AD42A96" w14:textId="77777777" w:rsidR="009139EE" w:rsidRPr="00120A08" w:rsidRDefault="00363187" w:rsidP="009139EE">
      <w:pPr>
        <w:pStyle w:val="HiddenTextSpec"/>
      </w:pPr>
      <w:r>
        <w:t xml:space="preserve">complete and </w:t>
      </w:r>
      <w:r w:rsidR="009139EE" w:rsidRPr="00120A08">
        <w:t>include THE PERCENTAGE OF PROJECT COST WITHIN RAILROAD ROW</w:t>
      </w:r>
    </w:p>
    <w:p w14:paraId="014E31EA" w14:textId="778C6D98" w:rsidR="009139EE" w:rsidRPr="00120A08" w:rsidRDefault="009139EE" w:rsidP="004B3B7F">
      <w:pPr>
        <w:pStyle w:val="Paragraph"/>
      </w:pPr>
      <w:r w:rsidRPr="00120A08">
        <w:lastRenderedPageBreak/>
        <w:t xml:space="preserve">It is estimated </w:t>
      </w:r>
      <w:proofErr w:type="gramStart"/>
      <w:r w:rsidRPr="00120A08">
        <w:t>that __</w:t>
      </w:r>
      <w:proofErr w:type="gramEnd"/>
      <w:r w:rsidRPr="00120A08">
        <w:t xml:space="preserve">_ percent of the Project cost is located within or adjacent to the railroad </w:t>
      </w:r>
      <w:r w:rsidR="00C21465">
        <w:t>ROW</w:t>
      </w:r>
      <w:r w:rsidRPr="00120A08">
        <w:t>.</w:t>
      </w:r>
    </w:p>
    <w:p w14:paraId="2FDD8C17" w14:textId="77777777" w:rsidR="00295655" w:rsidRDefault="00295655" w:rsidP="00295655">
      <w:pPr>
        <w:pStyle w:val="HiddenTextSpec"/>
        <w:tabs>
          <w:tab w:val="left" w:pos="1440"/>
        </w:tabs>
      </w:pPr>
      <w:r>
        <w:t>2</w:t>
      </w:r>
      <w:r w:rsidRPr="009139EE">
        <w:t>**</w:t>
      </w:r>
      <w:r>
        <w:t>*************</w:t>
      </w:r>
      <w:r w:rsidRPr="009139EE">
        <w:t>***********************************************************************</w:t>
      </w:r>
      <w:r>
        <w:t>2</w:t>
      </w:r>
    </w:p>
    <w:p w14:paraId="61541D08" w14:textId="77777777" w:rsidR="00295655" w:rsidRDefault="00295655" w:rsidP="00295655">
      <w:pPr>
        <w:pStyle w:val="HiddenTextSpec"/>
      </w:pPr>
      <w:r w:rsidRPr="00647FB5">
        <w:t>1**************************************************************************************************************************1</w:t>
      </w:r>
    </w:p>
    <w:p w14:paraId="72EA969B" w14:textId="77777777" w:rsidR="00E069AD" w:rsidRDefault="00E069AD" w:rsidP="003D56F1">
      <w:pPr>
        <w:pStyle w:val="000Section"/>
      </w:pPr>
      <w:bookmarkStart w:id="323" w:name="_Toc175377613"/>
      <w:bookmarkStart w:id="324" w:name="_Toc175470510"/>
      <w:bookmarkStart w:id="325" w:name="_Toc182749810"/>
      <w:r w:rsidRPr="00B97E4C">
        <w:t>Section 153 – Progress Schedule</w:t>
      </w:r>
      <w:bookmarkEnd w:id="323"/>
      <w:bookmarkEnd w:id="324"/>
      <w:bookmarkEnd w:id="325"/>
    </w:p>
    <w:p w14:paraId="52EF1224" w14:textId="77777777" w:rsidR="00800613" w:rsidRPr="00800613" w:rsidRDefault="00800613" w:rsidP="00800613"/>
    <w:p w14:paraId="16E49C57" w14:textId="77777777" w:rsidR="00800613" w:rsidRPr="001E7828" w:rsidRDefault="00800613" w:rsidP="00800613">
      <w:pPr>
        <w:pStyle w:val="00000Subsection"/>
      </w:pPr>
      <w:proofErr w:type="gramStart"/>
      <w:r w:rsidRPr="001E7828">
        <w:t>153.03  Procedure</w:t>
      </w:r>
      <w:proofErr w:type="gramEnd"/>
    </w:p>
    <w:p w14:paraId="5B4E79CA" w14:textId="77777777" w:rsidR="00800613" w:rsidRDefault="00800613" w:rsidP="00800613">
      <w:pPr>
        <w:pStyle w:val="0000000Subpart"/>
      </w:pPr>
      <w:bookmarkStart w:id="326" w:name="s1530301"/>
      <w:bookmarkStart w:id="327" w:name="_Toc175377617"/>
      <w:bookmarkStart w:id="328" w:name="_Toc175470514"/>
      <w:bookmarkStart w:id="329" w:name="_Toc501716823"/>
      <w:bookmarkStart w:id="330" w:name="_Toc211854350"/>
      <w:bookmarkEnd w:id="326"/>
      <w:proofErr w:type="gramStart"/>
      <w:r w:rsidRPr="00357C8D">
        <w:t>153.03.01  CPM</w:t>
      </w:r>
      <w:proofErr w:type="gramEnd"/>
      <w:r w:rsidRPr="00357C8D">
        <w:t xml:space="preserve"> Progress Schedule</w:t>
      </w:r>
      <w:bookmarkEnd w:id="327"/>
      <w:bookmarkEnd w:id="328"/>
      <w:bookmarkEnd w:id="329"/>
      <w:bookmarkEnd w:id="330"/>
    </w:p>
    <w:p w14:paraId="6CA32AF6" w14:textId="77777777" w:rsidR="00800613" w:rsidRDefault="00800613" w:rsidP="00800613">
      <w:pPr>
        <w:pStyle w:val="HiddenTextSpec"/>
      </w:pPr>
      <w:r w:rsidRPr="00647FB5">
        <w:t>1**************************************************************************************************************************1</w:t>
      </w:r>
    </w:p>
    <w:p w14:paraId="4AB4092A" w14:textId="77777777" w:rsidR="00800613" w:rsidRDefault="00800613" w:rsidP="00800613">
      <w:pPr>
        <w:pStyle w:val="HiddenTextSpec"/>
      </w:pPr>
      <w:r>
        <w:t>BDC25S-21 Dated maR 24, 2026</w:t>
      </w:r>
    </w:p>
    <w:p w14:paraId="77D07C60" w14:textId="77777777" w:rsidR="00800613" w:rsidRDefault="00800613" w:rsidP="00800613">
      <w:pPr>
        <w:pStyle w:val="Instruction"/>
      </w:pPr>
    </w:p>
    <w:p w14:paraId="14407334" w14:textId="77777777" w:rsidR="00800613" w:rsidRPr="00357C8D" w:rsidRDefault="00800613" w:rsidP="00800613">
      <w:pPr>
        <w:pStyle w:val="Instruction"/>
      </w:pPr>
      <w:r w:rsidRPr="00357C8D">
        <w:t>the fourth Paragraph is changed to:</w:t>
      </w:r>
    </w:p>
    <w:p w14:paraId="07903CFA" w14:textId="77777777" w:rsidR="00800613" w:rsidRPr="00774370" w:rsidRDefault="00800613" w:rsidP="00800613">
      <w:pPr>
        <w:pStyle w:val="Paragraph"/>
      </w:pPr>
      <w:r w:rsidRPr="00774370">
        <w:t xml:space="preserve">If the Contractor proposes alternate staging, submit a plan detailing the proposed alternate.  Submit a schedule showing the original staging and a schedule showing the proposed alternate staging.  The RE may extend its review of the schedule submissions by a reasonable length of time.  The Department will not grant time extensions or make payment for delays to construction resulting from extended review time of the proposed alternate staging by the RE, regardless of whether the Department accepts or rejects it.  The RE may require the Contractor to submit the proposed alternate staging as a VECP as specified in </w:t>
      </w:r>
      <w:hyperlink w:anchor="s10402" w:history="1">
        <w:r w:rsidRPr="002F40F7">
          <w:t>104.02</w:t>
        </w:r>
      </w:hyperlink>
      <w:r w:rsidRPr="00774370">
        <w:t>.</w:t>
      </w:r>
    </w:p>
    <w:p w14:paraId="4380074E" w14:textId="77777777" w:rsidR="00800613" w:rsidRDefault="00800613" w:rsidP="00800613">
      <w:pPr>
        <w:pStyle w:val="HiddenTextSpec"/>
      </w:pPr>
      <w:r>
        <w:t>1**************************************************************************************************************************1</w:t>
      </w:r>
    </w:p>
    <w:p w14:paraId="60714099" w14:textId="77777777" w:rsidR="004034D2" w:rsidRPr="004034D2" w:rsidRDefault="004034D2" w:rsidP="004034D2"/>
    <w:p w14:paraId="0AB916F1" w14:textId="77777777" w:rsidR="004034D2" w:rsidRPr="00AC399D" w:rsidRDefault="004034D2" w:rsidP="004034D2">
      <w:pPr>
        <w:pStyle w:val="000Section"/>
      </w:pPr>
      <w:r w:rsidRPr="00AC399D">
        <w:t>Section 154 – Mobilization</w:t>
      </w:r>
    </w:p>
    <w:p w14:paraId="79B1D505" w14:textId="77777777" w:rsidR="004034D2" w:rsidRPr="00AC399D" w:rsidRDefault="004034D2" w:rsidP="004034D2">
      <w:pPr>
        <w:pStyle w:val="00000Subsection"/>
      </w:pPr>
      <w:bookmarkStart w:id="331" w:name="_Toc175377626"/>
      <w:bookmarkStart w:id="332" w:name="_Toc175470523"/>
      <w:bookmarkStart w:id="333" w:name="_Toc501716832"/>
      <w:bookmarkStart w:id="334" w:name="_Toc191368266"/>
      <w:proofErr w:type="gramStart"/>
      <w:r w:rsidRPr="00AC399D">
        <w:t>154.04  Measurement</w:t>
      </w:r>
      <w:proofErr w:type="gramEnd"/>
      <w:r w:rsidRPr="00AC399D">
        <w:t xml:space="preserve"> and Payment</w:t>
      </w:r>
      <w:bookmarkEnd w:id="331"/>
      <w:bookmarkEnd w:id="332"/>
      <w:bookmarkEnd w:id="333"/>
      <w:bookmarkEnd w:id="334"/>
    </w:p>
    <w:p w14:paraId="364606DF" w14:textId="77777777" w:rsidR="004034D2" w:rsidRPr="004034D2" w:rsidRDefault="004034D2" w:rsidP="004034D2">
      <w:pPr>
        <w:pStyle w:val="HiddenTextSpec"/>
      </w:pPr>
      <w:r w:rsidRPr="004034D2">
        <w:t>1**************************************************************************************************************************1</w:t>
      </w:r>
    </w:p>
    <w:p w14:paraId="37825BC6" w14:textId="77777777" w:rsidR="004034D2" w:rsidRPr="004034D2" w:rsidRDefault="004034D2" w:rsidP="004034D2">
      <w:pPr>
        <w:pStyle w:val="HiddenTextSpec"/>
      </w:pPr>
      <w:r w:rsidRPr="004034D2">
        <w:t>BDC25S-08 Dated may 1, 2025</w:t>
      </w:r>
    </w:p>
    <w:p w14:paraId="1F078EB4" w14:textId="77777777" w:rsidR="004034D2" w:rsidRPr="00AC399D" w:rsidRDefault="004034D2" w:rsidP="004034D2">
      <w:pPr>
        <w:pStyle w:val="HiddenTextSpec"/>
        <w:rPr>
          <w:vanish w:val="0"/>
        </w:rPr>
      </w:pPr>
    </w:p>
    <w:p w14:paraId="7FFA45B6" w14:textId="77777777" w:rsidR="004034D2" w:rsidRPr="00AC399D" w:rsidRDefault="004034D2" w:rsidP="004034D2">
      <w:pPr>
        <w:pStyle w:val="Instruction"/>
      </w:pPr>
      <w:r w:rsidRPr="00AC399D">
        <w:t>The subsection is changed to:</w:t>
      </w:r>
    </w:p>
    <w:p w14:paraId="3F514B68" w14:textId="77777777" w:rsidR="004034D2" w:rsidRPr="00AC399D" w:rsidRDefault="004034D2" w:rsidP="004034D2">
      <w:pPr>
        <w:pStyle w:val="Paragraph"/>
      </w:pPr>
      <w:r w:rsidRPr="00AC399D">
        <w:t>The Department will measure and make payment for Items as follows:</w:t>
      </w:r>
    </w:p>
    <w:p w14:paraId="2CC6AB06" w14:textId="77777777" w:rsidR="004034D2" w:rsidRPr="00AC399D" w:rsidRDefault="004034D2" w:rsidP="004034D2">
      <w:pPr>
        <w:pStyle w:val="PayItemandPayUnitTitle"/>
      </w:pPr>
      <w:r w:rsidRPr="00AC399D">
        <w:t>Item</w:t>
      </w:r>
      <w:r w:rsidRPr="00AC399D">
        <w:tab/>
        <w:t>Pay Unit</w:t>
      </w:r>
    </w:p>
    <w:p w14:paraId="5C9BE1A4" w14:textId="77777777" w:rsidR="004034D2" w:rsidRPr="00AC399D" w:rsidRDefault="004034D2" w:rsidP="004034D2">
      <w:pPr>
        <w:pStyle w:val="PayItemandPayUnit"/>
      </w:pPr>
      <w:r w:rsidRPr="00AC399D">
        <w:t>MOBILIZATION</w:t>
      </w:r>
      <w:r w:rsidRPr="00AC399D">
        <w:tab/>
        <w:t>LUMP SUM</w:t>
      </w:r>
    </w:p>
    <w:p w14:paraId="632C2FF6" w14:textId="77777777" w:rsidR="004034D2" w:rsidRPr="00AC399D" w:rsidRDefault="004034D2" w:rsidP="004034D2">
      <w:pPr>
        <w:pStyle w:val="Paragraph"/>
      </w:pPr>
      <w:r w:rsidRPr="00AC399D">
        <w:t>The Department will make payment for MOBILIZATION on a lump sum basis, regardless of the number of times the Contractor shuts down and returns to the Project.  The Department will make payment as follows:</w:t>
      </w:r>
    </w:p>
    <w:p w14:paraId="3138D2F9" w14:textId="77777777" w:rsidR="004034D2" w:rsidRPr="00AC399D" w:rsidRDefault="004034D2" w:rsidP="004034D2">
      <w:pPr>
        <w:rPr>
          <w:snapToGrid w:val="0"/>
          <w:sz w:val="10"/>
          <w:szCs w:val="10"/>
        </w:rPr>
      </w:pPr>
    </w:p>
    <w:tbl>
      <w:tblPr>
        <w:tblW w:w="9720" w:type="dxa"/>
        <w:tblLayout w:type="fixed"/>
        <w:tblCellMar>
          <w:top w:w="29" w:type="dxa"/>
          <w:left w:w="29" w:type="dxa"/>
          <w:bottom w:w="29" w:type="dxa"/>
          <w:right w:w="29" w:type="dxa"/>
        </w:tblCellMar>
        <w:tblLook w:val="0000" w:firstRow="0" w:lastRow="0" w:firstColumn="0" w:lastColumn="0" w:noHBand="0" w:noVBand="0"/>
      </w:tblPr>
      <w:tblGrid>
        <w:gridCol w:w="4896"/>
        <w:gridCol w:w="4824"/>
      </w:tblGrid>
      <w:tr w:rsidR="004034D2" w:rsidRPr="00AC399D" w14:paraId="51D23E82" w14:textId="77777777" w:rsidTr="003C1026">
        <w:trPr>
          <w:trHeight w:val="28"/>
        </w:trPr>
        <w:tc>
          <w:tcPr>
            <w:tcW w:w="4896" w:type="dxa"/>
            <w:tcBorders>
              <w:top w:val="double" w:sz="4" w:space="0" w:color="auto"/>
              <w:bottom w:val="single" w:sz="4" w:space="0" w:color="auto"/>
            </w:tcBorders>
            <w:noWrap/>
            <w:vAlign w:val="bottom"/>
          </w:tcPr>
          <w:p w14:paraId="6C0275CB" w14:textId="77777777" w:rsidR="004034D2" w:rsidRPr="00AC399D" w:rsidRDefault="004034D2" w:rsidP="003C1026">
            <w:pPr>
              <w:pStyle w:val="Tableheader"/>
            </w:pPr>
            <w:r w:rsidRPr="00AC399D">
              <w:t>Work Completed</w:t>
            </w:r>
          </w:p>
        </w:tc>
        <w:tc>
          <w:tcPr>
            <w:tcW w:w="4824" w:type="dxa"/>
            <w:tcBorders>
              <w:top w:val="double" w:sz="4" w:space="0" w:color="auto"/>
              <w:bottom w:val="single" w:sz="4" w:space="0" w:color="auto"/>
            </w:tcBorders>
            <w:noWrap/>
            <w:vAlign w:val="bottom"/>
          </w:tcPr>
          <w:p w14:paraId="356DD6B2" w14:textId="77777777" w:rsidR="004034D2" w:rsidRPr="00AC399D" w:rsidRDefault="004034D2" w:rsidP="003C1026">
            <w:pPr>
              <w:pStyle w:val="Tableheader"/>
            </w:pPr>
            <w:r w:rsidRPr="00AC399D">
              <w:t>Payment</w:t>
            </w:r>
          </w:p>
        </w:tc>
      </w:tr>
      <w:tr w:rsidR="004034D2" w:rsidRPr="00AC399D" w14:paraId="2F4749E6" w14:textId="77777777" w:rsidTr="003C1026">
        <w:trPr>
          <w:trHeight w:val="84"/>
        </w:trPr>
        <w:tc>
          <w:tcPr>
            <w:tcW w:w="4896" w:type="dxa"/>
            <w:tcBorders>
              <w:top w:val="single" w:sz="4" w:space="0" w:color="auto"/>
            </w:tcBorders>
            <w:noWrap/>
            <w:vAlign w:val="bottom"/>
          </w:tcPr>
          <w:p w14:paraId="09B4E4E3" w14:textId="77777777" w:rsidR="004034D2" w:rsidRPr="00AC399D" w:rsidRDefault="004034D2" w:rsidP="003C1026">
            <w:pPr>
              <w:pStyle w:val="Tabletext"/>
            </w:pPr>
            <w:r w:rsidRPr="00AC399D">
              <w:t>5% of the Work</w:t>
            </w:r>
            <w:r w:rsidRPr="00AC399D">
              <w:rPr>
                <w:vertAlign w:val="superscript"/>
              </w:rPr>
              <w:t>1</w:t>
            </w:r>
          </w:p>
        </w:tc>
        <w:tc>
          <w:tcPr>
            <w:tcW w:w="4824" w:type="dxa"/>
            <w:tcBorders>
              <w:top w:val="single" w:sz="4" w:space="0" w:color="auto"/>
            </w:tcBorders>
            <w:noWrap/>
            <w:vAlign w:val="bottom"/>
          </w:tcPr>
          <w:p w14:paraId="7BBD7BE7" w14:textId="77777777" w:rsidR="004034D2" w:rsidRPr="00AC399D" w:rsidRDefault="004034D2" w:rsidP="003C1026">
            <w:pPr>
              <w:pStyle w:val="Tabletext"/>
            </w:pPr>
            <w:r w:rsidRPr="00AC399D">
              <w:t>Lesser of 25% of bid price or 3% of Total Contract Price</w:t>
            </w:r>
          </w:p>
        </w:tc>
      </w:tr>
      <w:tr w:rsidR="004034D2" w:rsidRPr="00AC399D" w14:paraId="6D8D7C7C" w14:textId="77777777" w:rsidTr="003C1026">
        <w:trPr>
          <w:trHeight w:val="28"/>
        </w:trPr>
        <w:tc>
          <w:tcPr>
            <w:tcW w:w="4896" w:type="dxa"/>
            <w:noWrap/>
            <w:vAlign w:val="bottom"/>
          </w:tcPr>
          <w:p w14:paraId="5CEAD57E" w14:textId="77777777" w:rsidR="004034D2" w:rsidRPr="00AC399D" w:rsidRDefault="004034D2" w:rsidP="003C1026">
            <w:pPr>
              <w:pStyle w:val="Tabletext"/>
            </w:pPr>
            <w:r w:rsidRPr="00AC399D">
              <w:t>10% of the Work</w:t>
            </w:r>
            <w:r w:rsidRPr="00AC399D">
              <w:rPr>
                <w:vertAlign w:val="superscript"/>
              </w:rPr>
              <w:t>1</w:t>
            </w:r>
          </w:p>
        </w:tc>
        <w:tc>
          <w:tcPr>
            <w:tcW w:w="4824" w:type="dxa"/>
            <w:noWrap/>
            <w:vAlign w:val="bottom"/>
          </w:tcPr>
          <w:p w14:paraId="380D33EA" w14:textId="77777777" w:rsidR="004034D2" w:rsidRPr="00AC399D" w:rsidRDefault="004034D2" w:rsidP="003C1026">
            <w:pPr>
              <w:pStyle w:val="Tabletext"/>
            </w:pPr>
            <w:r w:rsidRPr="00AC399D">
              <w:t>Lesser of 50% of bid price or 7% of Total Contract Price</w:t>
            </w:r>
          </w:p>
        </w:tc>
      </w:tr>
      <w:tr w:rsidR="004034D2" w:rsidRPr="00AC399D" w14:paraId="511179A1" w14:textId="77777777" w:rsidTr="003C1026">
        <w:trPr>
          <w:trHeight w:val="28"/>
        </w:trPr>
        <w:tc>
          <w:tcPr>
            <w:tcW w:w="4896" w:type="dxa"/>
            <w:noWrap/>
            <w:vAlign w:val="bottom"/>
          </w:tcPr>
          <w:p w14:paraId="67ED9123" w14:textId="77777777" w:rsidR="004034D2" w:rsidRPr="00AC399D" w:rsidRDefault="004034D2" w:rsidP="003C1026">
            <w:pPr>
              <w:pStyle w:val="Tabletext"/>
            </w:pPr>
            <w:r w:rsidRPr="00AC399D">
              <w:t>15% of the Work</w:t>
            </w:r>
            <w:r w:rsidRPr="00AC399D">
              <w:rPr>
                <w:vertAlign w:val="superscript"/>
              </w:rPr>
              <w:t>1</w:t>
            </w:r>
          </w:p>
        </w:tc>
        <w:tc>
          <w:tcPr>
            <w:tcW w:w="4824" w:type="dxa"/>
            <w:noWrap/>
            <w:vAlign w:val="bottom"/>
          </w:tcPr>
          <w:p w14:paraId="1FE5E1BB" w14:textId="77777777" w:rsidR="004034D2" w:rsidRPr="00AC399D" w:rsidRDefault="004034D2" w:rsidP="003C1026">
            <w:pPr>
              <w:pStyle w:val="Tabletext"/>
            </w:pPr>
            <w:r w:rsidRPr="00AC399D">
              <w:t>Lesser of 75% of bid price or 11% of Total Contract Price</w:t>
            </w:r>
          </w:p>
        </w:tc>
      </w:tr>
      <w:tr w:rsidR="004034D2" w:rsidRPr="00AC399D" w14:paraId="22630C5F" w14:textId="77777777" w:rsidTr="003C1026">
        <w:trPr>
          <w:trHeight w:val="28"/>
        </w:trPr>
        <w:tc>
          <w:tcPr>
            <w:tcW w:w="4896" w:type="dxa"/>
            <w:noWrap/>
            <w:vAlign w:val="bottom"/>
          </w:tcPr>
          <w:p w14:paraId="26740642" w14:textId="77777777" w:rsidR="004034D2" w:rsidRPr="00AC399D" w:rsidRDefault="004034D2" w:rsidP="003C1026">
            <w:pPr>
              <w:pStyle w:val="Tabletext"/>
            </w:pPr>
            <w:r w:rsidRPr="00AC399D">
              <w:t>20% of the Work</w:t>
            </w:r>
            <w:r w:rsidRPr="00AC399D">
              <w:rPr>
                <w:vertAlign w:val="superscript"/>
              </w:rPr>
              <w:t>1</w:t>
            </w:r>
          </w:p>
        </w:tc>
        <w:tc>
          <w:tcPr>
            <w:tcW w:w="4824" w:type="dxa"/>
            <w:noWrap/>
            <w:vAlign w:val="bottom"/>
          </w:tcPr>
          <w:p w14:paraId="4C20D39D" w14:textId="77777777" w:rsidR="004034D2" w:rsidRPr="00AC399D" w:rsidRDefault="004034D2" w:rsidP="003C1026">
            <w:pPr>
              <w:pStyle w:val="Tabletext"/>
            </w:pPr>
            <w:r w:rsidRPr="00AC399D">
              <w:t>Lesser of 100% of bid price or 15% of Total Contract Price</w:t>
            </w:r>
          </w:p>
        </w:tc>
      </w:tr>
      <w:tr w:rsidR="004034D2" w:rsidRPr="00AC399D" w14:paraId="23C62F25" w14:textId="77777777" w:rsidTr="003C1026">
        <w:trPr>
          <w:trHeight w:val="28"/>
        </w:trPr>
        <w:tc>
          <w:tcPr>
            <w:tcW w:w="4896" w:type="dxa"/>
            <w:tcBorders>
              <w:bottom w:val="single" w:sz="4" w:space="0" w:color="auto"/>
            </w:tcBorders>
            <w:noWrap/>
            <w:vAlign w:val="bottom"/>
          </w:tcPr>
          <w:p w14:paraId="4CDE6649" w14:textId="77777777" w:rsidR="004034D2" w:rsidRPr="00AC399D" w:rsidRDefault="004034D2" w:rsidP="003C1026">
            <w:pPr>
              <w:pStyle w:val="Tabletext"/>
            </w:pPr>
            <w:r w:rsidRPr="00AC399D">
              <w:t>100% of the Work</w:t>
            </w:r>
          </w:p>
        </w:tc>
        <w:tc>
          <w:tcPr>
            <w:tcW w:w="4824" w:type="dxa"/>
            <w:tcBorders>
              <w:bottom w:val="single" w:sz="4" w:space="0" w:color="auto"/>
            </w:tcBorders>
            <w:noWrap/>
            <w:vAlign w:val="bottom"/>
          </w:tcPr>
          <w:p w14:paraId="0B06ED31" w14:textId="77777777" w:rsidR="004034D2" w:rsidRPr="00AC399D" w:rsidRDefault="004034D2" w:rsidP="003C1026">
            <w:pPr>
              <w:pStyle w:val="Tabletext"/>
            </w:pPr>
            <w:r w:rsidRPr="00AC399D">
              <w:t>Amount of bid price not previously paid</w:t>
            </w:r>
          </w:p>
        </w:tc>
      </w:tr>
      <w:tr w:rsidR="004034D2" w:rsidRPr="00AC399D" w14:paraId="1F0A6DC5" w14:textId="77777777" w:rsidTr="003C1026">
        <w:trPr>
          <w:trHeight w:val="28"/>
        </w:trPr>
        <w:tc>
          <w:tcPr>
            <w:tcW w:w="9720" w:type="dxa"/>
            <w:gridSpan w:val="2"/>
            <w:tcBorders>
              <w:top w:val="single" w:sz="4" w:space="0" w:color="auto"/>
              <w:bottom w:val="double" w:sz="4" w:space="0" w:color="auto"/>
            </w:tcBorders>
            <w:noWrap/>
            <w:vAlign w:val="bottom"/>
          </w:tcPr>
          <w:p w14:paraId="050B56B7" w14:textId="77777777" w:rsidR="004034D2" w:rsidRPr="00AC399D" w:rsidRDefault="004034D2" w:rsidP="003C1026">
            <w:pPr>
              <w:pStyle w:val="Tablenote"/>
            </w:pPr>
            <w:r w:rsidRPr="00AC399D">
              <w:rPr>
                <w:snapToGrid w:val="0"/>
              </w:rPr>
              <w:t>1.</w:t>
            </w:r>
            <w:r w:rsidRPr="00AC399D">
              <w:rPr>
                <w:snapToGrid w:val="0"/>
              </w:rPr>
              <w:tab/>
              <w:t xml:space="preserve">If the baseline schedule is not approved, the Department will not make payment for </w:t>
            </w:r>
            <w:r w:rsidRPr="00AC399D">
              <w:rPr>
                <w:caps/>
                <w:snapToGrid w:val="0"/>
              </w:rPr>
              <w:t>mobilization</w:t>
            </w:r>
            <w:r w:rsidRPr="00AC399D">
              <w:rPr>
                <w:snapToGrid w:val="0"/>
              </w:rPr>
              <w:t>.</w:t>
            </w:r>
          </w:p>
        </w:tc>
      </w:tr>
    </w:tbl>
    <w:p w14:paraId="6E21D663" w14:textId="77777777" w:rsidR="004034D2" w:rsidRPr="00AC399D" w:rsidRDefault="004034D2" w:rsidP="004034D2">
      <w:pPr>
        <w:pStyle w:val="Paragraph"/>
      </w:pPr>
      <w:r w:rsidRPr="00AC399D">
        <w:t xml:space="preserve">The Department will calculate the percentage of Work completed from the total of payments compared to the Total Contract Price.  The total </w:t>
      </w:r>
      <w:proofErr w:type="gramStart"/>
      <w:r w:rsidRPr="00AC399D">
        <w:t>of payments</w:t>
      </w:r>
      <w:proofErr w:type="gramEnd"/>
      <w:r w:rsidRPr="00AC399D">
        <w:t xml:space="preserve"> excludes the amount paid for Mobilization and the amount paid for materials furnished but not incorporated into the Work as specified in </w:t>
      </w:r>
      <w:hyperlink w:anchor="s10906" w:history="1">
        <w:r w:rsidRPr="00AC399D">
          <w:t>109.06</w:t>
        </w:r>
      </w:hyperlink>
      <w:r w:rsidRPr="00AC399D">
        <w:t>.</w:t>
      </w:r>
    </w:p>
    <w:p w14:paraId="232A7A2B" w14:textId="77777777" w:rsidR="004034D2" w:rsidRPr="00AC399D" w:rsidRDefault="004034D2" w:rsidP="004034D2">
      <w:pPr>
        <w:pStyle w:val="Paragraph"/>
      </w:pPr>
      <w:r w:rsidRPr="00AC399D">
        <w:t>If mobilization is not included in the Proposal, include the costs in the various Items scheduled in the Proposal.</w:t>
      </w:r>
    </w:p>
    <w:p w14:paraId="2F9D942C" w14:textId="77777777" w:rsidR="004034D2" w:rsidRPr="00AC399D" w:rsidRDefault="004034D2" w:rsidP="004034D2">
      <w:pPr>
        <w:pStyle w:val="Paragraph"/>
      </w:pPr>
    </w:p>
    <w:p w14:paraId="4B4A1993" w14:textId="77777777" w:rsidR="004034D2" w:rsidRPr="004034D2" w:rsidRDefault="004034D2" w:rsidP="004034D2">
      <w:pPr>
        <w:pStyle w:val="HiddenTextSpec"/>
      </w:pPr>
      <w:r w:rsidRPr="004034D2">
        <w:t>1**************************************************************************************************************************1</w:t>
      </w:r>
    </w:p>
    <w:p w14:paraId="2CA0A09C" w14:textId="77777777" w:rsidR="00F050F4" w:rsidRPr="00647FB5" w:rsidRDefault="00F050F4" w:rsidP="00F050F4">
      <w:pPr>
        <w:pStyle w:val="HiddenTextSpec"/>
      </w:pPr>
      <w:r w:rsidRPr="00647FB5">
        <w:lastRenderedPageBreak/>
        <w:t>1**************************************************************************************************************************1</w:t>
      </w:r>
    </w:p>
    <w:p w14:paraId="61583D79" w14:textId="66293E13" w:rsidR="00F050F4" w:rsidRPr="009139EE" w:rsidRDefault="00F050F4" w:rsidP="00F050F4">
      <w:pPr>
        <w:pStyle w:val="HiddenTextSpec"/>
        <w:rPr>
          <w:b/>
        </w:rPr>
      </w:pPr>
      <w:r>
        <w:t>Choose “</w:t>
      </w:r>
      <w:r w:rsidRPr="00B97E4C">
        <w:t>Bar Chart Progress Schedule and Updates</w:t>
      </w:r>
      <w:r>
        <w:t xml:space="preserve">” </w:t>
      </w:r>
      <w:r w:rsidR="007359D5">
        <w:t>FOR ALL CONTRACTS UNLESS OTHER WISE DIRECTED BY THE LPA OR THE LOCAL AID PROJECT MANAGER.</w:t>
      </w:r>
    </w:p>
    <w:p w14:paraId="113B47F1" w14:textId="77777777" w:rsidR="00F050F4" w:rsidRDefault="00F050F4" w:rsidP="00F050F4">
      <w:pPr>
        <w:pStyle w:val="HiddenTextSpec"/>
      </w:pPr>
      <w:r w:rsidRPr="00647FB5">
        <w:t>1**************************************************************************************************************************1</w:t>
      </w:r>
    </w:p>
    <w:p w14:paraId="10A43311" w14:textId="77777777" w:rsidR="004034D2" w:rsidRPr="004034D2" w:rsidRDefault="004034D2" w:rsidP="004034D2"/>
    <w:p w14:paraId="3C0B827D" w14:textId="77777777" w:rsidR="004034D2" w:rsidRPr="00647FB5" w:rsidRDefault="004034D2" w:rsidP="00F050F4">
      <w:pPr>
        <w:pStyle w:val="HiddenTextSpec"/>
      </w:pPr>
    </w:p>
    <w:p w14:paraId="2A439B21" w14:textId="77777777" w:rsidR="00FF2E31" w:rsidRPr="00EB7715" w:rsidRDefault="00EB7715" w:rsidP="00843DA4">
      <w:pPr>
        <w:pStyle w:val="000Section"/>
      </w:pPr>
      <w:bookmarkStart w:id="335" w:name="_Toc175377627"/>
      <w:bookmarkStart w:id="336" w:name="_Toc175470524"/>
      <w:bookmarkStart w:id="337" w:name="_Toc176676080"/>
      <w:bookmarkEnd w:id="316"/>
      <w:bookmarkEnd w:id="317"/>
      <w:r w:rsidRPr="00EB7715">
        <w:t>Section 155 – Construction Field Office</w:t>
      </w:r>
      <w:bookmarkEnd w:id="335"/>
      <w:bookmarkEnd w:id="336"/>
      <w:bookmarkEnd w:id="337"/>
    </w:p>
    <w:p w14:paraId="7EA30BC3" w14:textId="75F889D4" w:rsidR="00CF7494" w:rsidRDefault="00447ED3" w:rsidP="00C771D4">
      <w:pPr>
        <w:pStyle w:val="0000000Subpart"/>
        <w:keepNext w:val="0"/>
      </w:pPr>
      <w:bookmarkStart w:id="338" w:name="_Toc175377631"/>
      <w:bookmarkStart w:id="339" w:name="_Toc175470528"/>
      <w:bookmarkStart w:id="340" w:name="_Toc176676084"/>
      <w:r w:rsidRPr="00B97E4C">
        <w:t>155.03.01 Field</w:t>
      </w:r>
      <w:r w:rsidR="00CF7494" w:rsidRPr="00B97E4C">
        <w:t xml:space="preserve"> Office</w:t>
      </w:r>
      <w:bookmarkEnd w:id="338"/>
      <w:bookmarkEnd w:id="339"/>
      <w:bookmarkEnd w:id="340"/>
    </w:p>
    <w:p w14:paraId="500742AE" w14:textId="02360FEA" w:rsidR="00406160" w:rsidRDefault="00406160" w:rsidP="00406160">
      <w:pPr>
        <w:pStyle w:val="HiddenTextSpec"/>
      </w:pPr>
      <w:bookmarkStart w:id="341" w:name="_Toc175377633"/>
      <w:bookmarkStart w:id="342" w:name="_Toc175470530"/>
      <w:bookmarkStart w:id="343" w:name="_Toc182749830"/>
      <w:r>
        <w:t>1**************************************************************************************************************************1</w:t>
      </w:r>
    </w:p>
    <w:p w14:paraId="6F0D271C" w14:textId="1A5BDE11" w:rsidR="00FD4B5A" w:rsidRDefault="00FD4B5A" w:rsidP="00406160">
      <w:pPr>
        <w:pStyle w:val="HiddenTextSpec"/>
      </w:pPr>
      <w:r>
        <w:t>BDC23S-06 Dated Mar 30, 2023</w:t>
      </w:r>
    </w:p>
    <w:p w14:paraId="6062DD02" w14:textId="77777777" w:rsidR="00FD4B5A" w:rsidRDefault="00FD4B5A" w:rsidP="00FD4B5A">
      <w:pPr>
        <w:pStyle w:val="Instruction"/>
      </w:pPr>
      <w:r w:rsidRPr="00F57EE3">
        <w:t>THE FIRST PARAGRAPH IS CHANGED TO:</w:t>
      </w:r>
    </w:p>
    <w:p w14:paraId="73B4388C" w14:textId="77777777" w:rsidR="00FD4B5A" w:rsidRPr="004D0F70" w:rsidRDefault="00FD4B5A" w:rsidP="00FD4B5A">
      <w:pPr>
        <w:pStyle w:val="Paragraph"/>
      </w:pPr>
      <w:r w:rsidRPr="004D0F70">
        <w:t xml:space="preserve">Provide and maintain a safe and secure field office for the exclusive use of the Department, until no longer required by the Department, at a location within or in the immediate vicinity of the Project Limits and approved by the RE. Do not lock out, or make the field office inaccessible </w:t>
      </w:r>
      <w:proofErr w:type="gramStart"/>
      <w:r w:rsidRPr="004D0F70">
        <w:t>to,</w:t>
      </w:r>
      <w:proofErr w:type="gramEnd"/>
      <w:r w:rsidRPr="004D0F70">
        <w:t xml:space="preserve"> the RE or any Department employees, consultants, or representatives at any time. Do not use any building scheduled for demolition under the Contract as a field office. If the field office is a temporary structure within State ROW, secure necessary permits from the New Jersey Department of Community Affairs, and remove the structure when directed by the RE.</w:t>
      </w:r>
    </w:p>
    <w:p w14:paraId="5162ED5E" w14:textId="77777777" w:rsidR="00FD4B5A" w:rsidRDefault="00FD4B5A" w:rsidP="00406160">
      <w:pPr>
        <w:pStyle w:val="HiddenTextSpec"/>
      </w:pPr>
    </w:p>
    <w:p w14:paraId="5A08CEF4" w14:textId="77777777" w:rsidR="00FD4B5A" w:rsidRDefault="00FD4B5A" w:rsidP="00406160">
      <w:pPr>
        <w:pStyle w:val="HiddenTextSpec"/>
      </w:pPr>
      <w:r>
        <w:t>1**************************************************************************************************************************1</w:t>
      </w:r>
    </w:p>
    <w:p w14:paraId="205B7E02" w14:textId="63A55DB5" w:rsidR="00FD4B5A" w:rsidRDefault="00FD4B5A" w:rsidP="00406160">
      <w:pPr>
        <w:pStyle w:val="HiddenTextSpec"/>
      </w:pPr>
      <w:r>
        <w:t>1**************************************************************************************************************************1</w:t>
      </w:r>
    </w:p>
    <w:p w14:paraId="4195FD61" w14:textId="77777777" w:rsidR="00406160" w:rsidRDefault="00406160" w:rsidP="00406160">
      <w:pPr>
        <w:pStyle w:val="HiddenTextSpec"/>
      </w:pPr>
      <w:r>
        <w:t>provide THE project specific items.</w:t>
      </w:r>
    </w:p>
    <w:p w14:paraId="322648DB" w14:textId="77777777" w:rsidR="00406160" w:rsidRDefault="00406160" w:rsidP="00406160">
      <w:pPr>
        <w:pStyle w:val="HiddenTextSpec"/>
      </w:pPr>
      <w:r>
        <w:t>complete and include the following list.</w:t>
      </w:r>
    </w:p>
    <w:p w14:paraId="01C5D281" w14:textId="77777777" w:rsidR="00406160" w:rsidRDefault="00406160" w:rsidP="00406160">
      <w:pPr>
        <w:pStyle w:val="HiddenTextSpec"/>
      </w:pPr>
    </w:p>
    <w:p w14:paraId="5306DF46" w14:textId="77777777" w:rsidR="00406160" w:rsidRDefault="00406160" w:rsidP="00406160">
      <w:pPr>
        <w:pStyle w:val="11paragraph"/>
        <w:rPr>
          <w:b/>
        </w:rPr>
      </w:pPr>
      <w:r>
        <w:rPr>
          <w:b/>
        </w:rPr>
        <w:t>4.</w:t>
      </w:r>
      <w:r>
        <w:rPr>
          <w:b/>
        </w:rPr>
        <w:tab/>
        <w:t>Communication Equipment.</w:t>
      </w:r>
    </w:p>
    <w:p w14:paraId="49B06129" w14:textId="77777777" w:rsidR="00406160" w:rsidRPr="001115C5" w:rsidRDefault="00406160" w:rsidP="00406160">
      <w:pPr>
        <w:pStyle w:val="a1paragraph"/>
      </w:pPr>
      <w:r>
        <w:rPr>
          <w:b/>
        </w:rPr>
        <w:t>a.</w:t>
      </w:r>
      <w:r>
        <w:rPr>
          <w:b/>
        </w:rPr>
        <w:tab/>
        <w:t xml:space="preserve">Telephones.  </w:t>
      </w:r>
      <w:r w:rsidRPr="001115C5">
        <w:t>Provide ___ cordless phones with auto-switching</w:t>
      </w:r>
      <w:r>
        <w:t>.</w:t>
      </w:r>
    </w:p>
    <w:p w14:paraId="0E8C4ED8" w14:textId="2C98B635" w:rsidR="00406160" w:rsidRPr="002C1B5C" w:rsidRDefault="00406160" w:rsidP="00406160">
      <w:pPr>
        <w:pStyle w:val="a1paragraph"/>
      </w:pPr>
      <w:r>
        <w:rPr>
          <w:b/>
        </w:rPr>
        <w:t>c.</w:t>
      </w:r>
      <w:r>
        <w:rPr>
          <w:b/>
        </w:rPr>
        <w:tab/>
        <w:t xml:space="preserve">Cell Phones.  </w:t>
      </w:r>
      <w:r w:rsidRPr="002C1B5C">
        <w:t xml:space="preserve">Provide ____ cellular phones.  Ensure the cellular phone plan provides for unlimited mobile to mobile </w:t>
      </w:r>
      <w:r>
        <w:t xml:space="preserve">in-network </w:t>
      </w:r>
      <w:r w:rsidR="00C405F2">
        <w:t>usage</w:t>
      </w:r>
      <w:r w:rsidRPr="002C1B5C">
        <w:t xml:space="preserve"> and an antic</w:t>
      </w:r>
      <w:r w:rsidR="003D56F1">
        <w:t>ipated monthly usage of 900 any</w:t>
      </w:r>
      <w:r w:rsidRPr="002C1B5C">
        <w:t>time minutes</w:t>
      </w:r>
      <w:r>
        <w:t xml:space="preserve"> for each phone</w:t>
      </w:r>
      <w:r w:rsidRPr="002C1B5C">
        <w:t xml:space="preserve">.  </w:t>
      </w:r>
      <w:r>
        <w:t xml:space="preserve">Ensure the phones are on the same plan.  </w:t>
      </w:r>
      <w:r w:rsidRPr="002C1B5C">
        <w:t>Ensure the cellular phone plan has a home rate with no roaming charges within the state.  Ensure each cellular phone has the following features:</w:t>
      </w:r>
    </w:p>
    <w:p w14:paraId="37B96BFE" w14:textId="6FCC775A" w:rsidR="009B4F69" w:rsidRDefault="009B4F69" w:rsidP="009B4F69">
      <w:pPr>
        <w:pStyle w:val="List2indent"/>
      </w:pPr>
      <w:r>
        <w:t>1.</w:t>
      </w:r>
      <w:r>
        <w:tab/>
        <w:t>Camera with 1 megapixel picture capability</w:t>
      </w:r>
      <w:r w:rsidR="003D56F1">
        <w:t>.</w:t>
      </w:r>
    </w:p>
    <w:p w14:paraId="5F70B99A" w14:textId="0EB955E6" w:rsidR="009B4F69" w:rsidRDefault="009B4F69" w:rsidP="009B4F69">
      <w:pPr>
        <w:pStyle w:val="List2indent"/>
      </w:pPr>
      <w:r>
        <w:t>2.</w:t>
      </w:r>
      <w:r>
        <w:tab/>
        <w:t xml:space="preserve">Battery life </w:t>
      </w:r>
      <w:proofErr w:type="gramStart"/>
      <w:r>
        <w:t>capable</w:t>
      </w:r>
      <w:proofErr w:type="gramEnd"/>
      <w:r>
        <w:t xml:space="preserve"> of 180 minutes of continuous use and 72 hours of standby use</w:t>
      </w:r>
      <w:r w:rsidR="003D56F1">
        <w:t>.</w:t>
      </w:r>
    </w:p>
    <w:p w14:paraId="028D29FB" w14:textId="5FBCADE6" w:rsidR="009B4F69" w:rsidRDefault="009B4F69" w:rsidP="009B4F69">
      <w:pPr>
        <w:pStyle w:val="List2indent"/>
      </w:pPr>
      <w:r>
        <w:t>3.</w:t>
      </w:r>
      <w:r>
        <w:tab/>
        <w:t>Equ</w:t>
      </w:r>
      <w:r w:rsidR="003D56F1">
        <w:t>ipped with a hands-free headset.</w:t>
      </w:r>
    </w:p>
    <w:p w14:paraId="7C903E46" w14:textId="79230492" w:rsidR="009B4F69" w:rsidRDefault="009B4F69" w:rsidP="009B4F69">
      <w:pPr>
        <w:pStyle w:val="List2indent"/>
      </w:pPr>
      <w:r>
        <w:t>4.</w:t>
      </w:r>
      <w:r>
        <w:tab/>
        <w:t>Base charger and car charger</w:t>
      </w:r>
      <w:r w:rsidR="003D56F1">
        <w:t>.</w:t>
      </w:r>
    </w:p>
    <w:p w14:paraId="44B1F732" w14:textId="77777777" w:rsidR="009B4F69" w:rsidRDefault="00571E38" w:rsidP="009B4F69">
      <w:pPr>
        <w:pStyle w:val="a2paragraph0"/>
      </w:pPr>
      <w:r>
        <w:t>The Department will maintain possession of the cell phones at the end of the Project.</w:t>
      </w:r>
    </w:p>
    <w:p w14:paraId="7A651BFE" w14:textId="77777777" w:rsidR="00406160" w:rsidRDefault="00406160" w:rsidP="00406160">
      <w:pPr>
        <w:pStyle w:val="a1paragraph"/>
      </w:pPr>
      <w:r>
        <w:rPr>
          <w:b/>
        </w:rPr>
        <w:t>d.</w:t>
      </w:r>
      <w:r>
        <w:rPr>
          <w:b/>
        </w:rPr>
        <w:tab/>
        <w:t>Computer System.</w:t>
      </w:r>
      <w:r w:rsidRPr="00001BD2">
        <w:rPr>
          <w:b/>
        </w:rPr>
        <w:t xml:space="preserve">  </w:t>
      </w:r>
      <w:r w:rsidRPr="00C81958">
        <w:t>Provide a computer system meeting the following requirements:</w:t>
      </w:r>
    </w:p>
    <w:p w14:paraId="13EFCF85" w14:textId="77777777" w:rsidR="00E12285" w:rsidRPr="00C81958" w:rsidRDefault="00E12285" w:rsidP="003D56F1">
      <w:pPr>
        <w:pStyle w:val="a2paragraph0"/>
      </w:pPr>
      <w:r w:rsidRPr="00C81958">
        <w:t>___ computer configurations each meeting the following:</w:t>
      </w:r>
    </w:p>
    <w:p w14:paraId="71F8D8B0" w14:textId="18172EDF" w:rsidR="00E12285" w:rsidRDefault="00E12285" w:rsidP="005764DF">
      <w:pPr>
        <w:pStyle w:val="List3indent"/>
      </w:pPr>
      <w:r>
        <w:t>1.</w:t>
      </w:r>
      <w:r>
        <w:tab/>
        <w:t>P</w:t>
      </w:r>
      <w:r w:rsidRPr="00907A69">
        <w:t xml:space="preserve">rocessor having a clock speed of </w:t>
      </w:r>
      <w:r>
        <w:t>___</w:t>
      </w:r>
      <w:r w:rsidRPr="00907A69">
        <w:t xml:space="preserve"> GHz or faster, </w:t>
      </w:r>
      <w:r>
        <w:t>___</w:t>
      </w:r>
      <w:r w:rsidRPr="00907A69">
        <w:t xml:space="preserve"> GB RAM, </w:t>
      </w:r>
      <w:r>
        <w:t>___</w:t>
      </w:r>
      <w:r w:rsidRPr="00907A69">
        <w:t xml:space="preserve"> MB Video RAM, </w:t>
      </w:r>
      <w:r>
        <w:t>___</w:t>
      </w:r>
      <w:r w:rsidRPr="00907A69">
        <w:t xml:space="preserve"> Gigabyte hard drive designated as drive C, one DVD (+/-) Writer Drive,</w:t>
      </w:r>
      <w:r w:rsidR="00FD509A">
        <w:t xml:space="preserve"> and</w:t>
      </w:r>
      <w:r w:rsidRPr="00907A69">
        <w:t xml:space="preserve"> one CD Recordable Drive.  Ensure the system is USB 2.0</w:t>
      </w:r>
      <w:r w:rsidR="00AA7464">
        <w:t xml:space="preserve"> compatible and has at least 2</w:t>
      </w:r>
      <w:r w:rsidRPr="00907A69">
        <w:t xml:space="preserve"> front USB ports</w:t>
      </w:r>
      <w:r w:rsidRPr="008C4977">
        <w:t xml:space="preserve"> </w:t>
      </w:r>
      <w:r>
        <w:t xml:space="preserve">Include Keyboard, optical mouse and </w:t>
      </w:r>
      <w:proofErr w:type="gramStart"/>
      <w:r>
        <w:t>2 piece</w:t>
      </w:r>
      <w:proofErr w:type="gramEnd"/>
      <w:r>
        <w:t xml:space="preserve"> desktop speakers.</w:t>
      </w:r>
    </w:p>
    <w:p w14:paraId="729DBAB1" w14:textId="16415AFE" w:rsidR="00E12285" w:rsidRDefault="00E12285" w:rsidP="005764DF">
      <w:pPr>
        <w:pStyle w:val="List3indent"/>
        <w:rPr>
          <w:szCs w:val="24"/>
        </w:rPr>
      </w:pPr>
      <w:r>
        <w:t>2.</w:t>
      </w:r>
      <w:r>
        <w:tab/>
      </w:r>
      <w:r>
        <w:rPr>
          <w:szCs w:val="24"/>
        </w:rPr>
        <w:t>Wired Router with appropriate number of ports and cables and a print serve</w:t>
      </w:r>
      <w:r w:rsidR="00AA7464">
        <w:rPr>
          <w:szCs w:val="24"/>
        </w:rPr>
        <w:t>r.  Ensure there is at least 1</w:t>
      </w:r>
      <w:r>
        <w:rPr>
          <w:szCs w:val="24"/>
        </w:rPr>
        <w:t xml:space="preserve"> wired Ethernet switch.</w:t>
      </w:r>
    </w:p>
    <w:p w14:paraId="281001BA" w14:textId="77777777" w:rsidR="00E12285" w:rsidRPr="00907A69" w:rsidRDefault="00E12285" w:rsidP="005764DF">
      <w:pPr>
        <w:pStyle w:val="List3indent"/>
      </w:pPr>
      <w:r>
        <w:t>3.</w:t>
      </w:r>
      <w:r>
        <w:tab/>
      </w:r>
      <w:r w:rsidRPr="004604F3">
        <w:rPr>
          <w:bCs/>
        </w:rPr>
        <w:t>High</w:t>
      </w:r>
      <w:r w:rsidRPr="00907A69">
        <w:t xml:space="preserve">-speed </w:t>
      </w:r>
      <w:proofErr w:type="gramStart"/>
      <w:r w:rsidRPr="00907A69">
        <w:t>broad band</w:t>
      </w:r>
      <w:proofErr w:type="gramEnd"/>
      <w:r w:rsidRPr="00907A69">
        <w:t xml:space="preserve"> connection and service with a minimum speed of </w:t>
      </w:r>
      <w:r>
        <w:t>___</w:t>
      </w:r>
      <w:r w:rsidRPr="00907A69">
        <w:t xml:space="preserve"> </w:t>
      </w:r>
      <w:r w:rsidRPr="002F31D7">
        <w:t>Megabits</w:t>
      </w:r>
      <w:r w:rsidRPr="00907A69">
        <w:t xml:space="preserve"> per second (</w:t>
      </w:r>
      <w:proofErr w:type="spellStart"/>
      <w:r w:rsidRPr="00907A69">
        <w:t>mbps</w:t>
      </w:r>
      <w:proofErr w:type="spellEnd"/>
      <w:r w:rsidRPr="00907A69">
        <w:t>) with dynamic IP address for the duration of the project.</w:t>
      </w:r>
    </w:p>
    <w:p w14:paraId="091F05EE" w14:textId="77777777" w:rsidR="00E12285" w:rsidRPr="00907A69" w:rsidRDefault="00E12285" w:rsidP="005764DF">
      <w:pPr>
        <w:pStyle w:val="List3indent"/>
      </w:pPr>
      <w:r>
        <w:t>4.</w:t>
      </w:r>
      <w:r>
        <w:tab/>
      </w:r>
      <w:r w:rsidRPr="00907A69">
        <w:t>19 inch or larger Flat Screen LCD monitor with tilt/swivel capabilities.</w:t>
      </w:r>
    </w:p>
    <w:p w14:paraId="06332846" w14:textId="0CB757B1" w:rsidR="00E12285" w:rsidRPr="00907A69" w:rsidRDefault="00E12285" w:rsidP="005764DF">
      <w:pPr>
        <w:pStyle w:val="List3indent"/>
      </w:pPr>
      <w:r>
        <w:t>5.</w:t>
      </w:r>
      <w:r>
        <w:tab/>
      </w:r>
      <w:r w:rsidRPr="002F31D7">
        <w:t xml:space="preserve">___ </w:t>
      </w:r>
      <w:r w:rsidRPr="003D56F1">
        <w:t>Gigabyte</w:t>
      </w:r>
      <w:r w:rsidRPr="00907A69">
        <w:t xml:space="preserve"> or larger external </w:t>
      </w:r>
      <w:r>
        <w:t xml:space="preserve">drive </w:t>
      </w:r>
      <w:r w:rsidRPr="00907A69">
        <w:t>with backup soft</w:t>
      </w:r>
      <w:r w:rsidR="00AA7464">
        <w:t>ware for MS-Windows, and 15</w:t>
      </w:r>
      <w:r w:rsidRPr="00907A69">
        <w:t xml:space="preserve"> corresponding formatted data cartridges corresponding to the tape drive size.</w:t>
      </w:r>
    </w:p>
    <w:p w14:paraId="739CAA5E" w14:textId="77777777" w:rsidR="00E12285" w:rsidRPr="00907A69" w:rsidRDefault="00E12285" w:rsidP="005764DF">
      <w:pPr>
        <w:pStyle w:val="List3indent"/>
      </w:pPr>
      <w:r>
        <w:t>6.</w:t>
      </w:r>
      <w:r>
        <w:tab/>
        <w:t xml:space="preserve">___ </w:t>
      </w:r>
      <w:r w:rsidRPr="003D56F1">
        <w:t>Flatbed</w:t>
      </w:r>
      <w:r w:rsidRPr="00907A69">
        <w:t xml:space="preserve"> USB version 2.0 </w:t>
      </w:r>
      <w:r>
        <w:t xml:space="preserve">or greater </w:t>
      </w:r>
      <w:r w:rsidRPr="00907A69">
        <w:t>Color Scanner with auto</w:t>
      </w:r>
      <w:r>
        <w:t>matic</w:t>
      </w:r>
      <w:r w:rsidRPr="00907A69">
        <w:t xml:space="preserve"> document feed.</w:t>
      </w:r>
    </w:p>
    <w:p w14:paraId="5C40C70A" w14:textId="77777777" w:rsidR="00E12285" w:rsidRPr="00907A69" w:rsidRDefault="00E12285" w:rsidP="005764DF">
      <w:pPr>
        <w:pStyle w:val="List3indent"/>
      </w:pPr>
      <w:r>
        <w:lastRenderedPageBreak/>
        <w:t>7.</w:t>
      </w:r>
      <w:r>
        <w:tab/>
      </w:r>
      <w:r w:rsidRPr="003D56F1">
        <w:t>Uninterruptible</w:t>
      </w:r>
      <w:r w:rsidRPr="00907A69">
        <w:t xml:space="preserve"> power supply (UPS).</w:t>
      </w:r>
    </w:p>
    <w:p w14:paraId="3C20C43E" w14:textId="77777777" w:rsidR="00E12285" w:rsidRPr="00907A69" w:rsidRDefault="00E12285" w:rsidP="005764DF">
      <w:pPr>
        <w:pStyle w:val="List3indent"/>
      </w:pPr>
      <w:r>
        <w:t>8.</w:t>
      </w:r>
      <w:r>
        <w:tab/>
      </w:r>
      <w:r w:rsidRPr="00907A69">
        <w:t xml:space="preserve">Surge protector for the entire computer </w:t>
      </w:r>
      <w:r>
        <w:t xml:space="preserve">configuration </w:t>
      </w:r>
      <w:r w:rsidRPr="00907A69">
        <w:t>to be used in conjunction with the UPS.</w:t>
      </w:r>
    </w:p>
    <w:p w14:paraId="501550CB" w14:textId="77777777" w:rsidR="00E12285" w:rsidRDefault="00E12285" w:rsidP="005764DF">
      <w:pPr>
        <w:pStyle w:val="List3indent"/>
        <w:rPr>
          <w:szCs w:val="24"/>
        </w:rPr>
      </w:pPr>
      <w:r>
        <w:t>9.</w:t>
      </w:r>
      <w:r>
        <w:tab/>
      </w:r>
      <w:r w:rsidRPr="003D56F1">
        <w:t>Computer</w:t>
      </w:r>
      <w:r>
        <w:rPr>
          <w:szCs w:val="24"/>
        </w:rPr>
        <w:t xml:space="preserve"> workstation, chair, printer stand, and/or table having both appropriate surface and chair height.</w:t>
      </w:r>
    </w:p>
    <w:p w14:paraId="5CC96684" w14:textId="77777777" w:rsidR="00E12285" w:rsidRDefault="00E12285" w:rsidP="005764DF">
      <w:pPr>
        <w:pStyle w:val="List3indent"/>
      </w:pPr>
      <w:r>
        <w:t>10.</w:t>
      </w:r>
      <w:r>
        <w:tab/>
      </w:r>
      <w:r w:rsidRPr="00907A69">
        <w:t xml:space="preserve">One </w:t>
      </w:r>
      <w:r w:rsidRPr="004604F3">
        <w:rPr>
          <w:bCs/>
        </w:rPr>
        <w:t>can</w:t>
      </w:r>
      <w:r w:rsidRPr="00907A69">
        <w:t xml:space="preserve"> of compressed air and screen cleaning solution every other month of the duration of the </w:t>
      </w:r>
      <w:r>
        <w:t>contract</w:t>
      </w:r>
      <w:r w:rsidRPr="00907A69">
        <w:t>.</w:t>
      </w:r>
    </w:p>
    <w:p w14:paraId="356ECFF0" w14:textId="77777777" w:rsidR="00E12285" w:rsidRPr="00F74880" w:rsidRDefault="00E12285" w:rsidP="006A51AA">
      <w:pPr>
        <w:pStyle w:val="a2paragraph0"/>
      </w:pPr>
      <w:r w:rsidRPr="00F74880">
        <w:t>If more than one computer configuration is specified, provide one network interface card for the base computer configuration and hardwire connections between computer configurations as directed by the RE.</w:t>
      </w:r>
    </w:p>
    <w:p w14:paraId="772BF8EF" w14:textId="77777777" w:rsidR="00E12285" w:rsidRDefault="00E12285" w:rsidP="006A51AA">
      <w:pPr>
        <w:pStyle w:val="a2paragraph0"/>
      </w:pPr>
      <w:r w:rsidRPr="00E76D87">
        <w:rPr>
          <w:bCs/>
        </w:rPr>
        <w:t>Also</w:t>
      </w:r>
      <w:r>
        <w:t xml:space="preserve"> </w:t>
      </w:r>
      <w:r w:rsidRPr="00035899">
        <w:t>provide</w:t>
      </w:r>
      <w:r>
        <w:t>:</w:t>
      </w:r>
    </w:p>
    <w:p w14:paraId="6CF9E55A" w14:textId="77777777" w:rsidR="00E12285" w:rsidRDefault="00E12285" w:rsidP="006A51AA">
      <w:pPr>
        <w:pStyle w:val="List3indent"/>
      </w:pPr>
      <w:r>
        <w:t xml:space="preserve">___ </w:t>
      </w:r>
      <w:r w:rsidRPr="00907A69">
        <w:t xml:space="preserve">USB </w:t>
      </w:r>
      <w:r>
        <w:t>___</w:t>
      </w:r>
      <w:r w:rsidRPr="00907A69">
        <w:t xml:space="preserve"> GB Flash/Jump memory drives</w:t>
      </w:r>
    </w:p>
    <w:p w14:paraId="49E0A9B4" w14:textId="77777777" w:rsidR="00E12285" w:rsidRDefault="00E12285" w:rsidP="006A51AA">
      <w:pPr>
        <w:pStyle w:val="List3indent"/>
      </w:pPr>
      <w:r>
        <w:t>___</w:t>
      </w:r>
      <w:r w:rsidRPr="00907A69">
        <w:t xml:space="preserve"> CD </w:t>
      </w:r>
      <w:r>
        <w:t>___</w:t>
      </w:r>
      <w:r w:rsidRPr="00907A69">
        <w:t xml:space="preserve"> MB (or larger) recordable CD’s compatible </w:t>
      </w:r>
      <w:r>
        <w:t>with</w:t>
      </w:r>
      <w:r w:rsidRPr="00907A69">
        <w:t xml:space="preserve"> the CD drive and </w:t>
      </w:r>
      <w:r>
        <w:t>___</w:t>
      </w:r>
      <w:r w:rsidRPr="00907A69">
        <w:t xml:space="preserve"> recordable </w:t>
      </w:r>
      <w:proofErr w:type="gramStart"/>
      <w:r w:rsidRPr="00907A69">
        <w:t>DVD’s</w:t>
      </w:r>
      <w:proofErr w:type="gramEnd"/>
      <w:r w:rsidRPr="00907A69">
        <w:t>.</w:t>
      </w:r>
    </w:p>
    <w:p w14:paraId="4ADB298B" w14:textId="77777777" w:rsidR="00E12285" w:rsidRDefault="00E12285" w:rsidP="006A51AA">
      <w:pPr>
        <w:pStyle w:val="List3indent"/>
      </w:pPr>
      <w:r>
        <w:t>___ CD/DVD Holder (each holds 50)</w:t>
      </w:r>
    </w:p>
    <w:p w14:paraId="54D59A74" w14:textId="77777777" w:rsidR="00E12285" w:rsidRDefault="00E12285" w:rsidP="006A51AA">
      <w:pPr>
        <w:pStyle w:val="a2paragraph0"/>
      </w:pPr>
      <w:r>
        <w:t>___ color laser printers and supplies as follows:</w:t>
      </w:r>
    </w:p>
    <w:p w14:paraId="21932FA1" w14:textId="2DCDB948" w:rsidR="00E12285" w:rsidRDefault="00E12285" w:rsidP="006A51AA">
      <w:pPr>
        <w:pStyle w:val="List3indent"/>
      </w:pPr>
      <w:r>
        <w:rPr>
          <w:bCs/>
        </w:rPr>
        <w:t>1.</w:t>
      </w:r>
      <w:r>
        <w:rPr>
          <w:bCs/>
        </w:rPr>
        <w:tab/>
      </w:r>
      <w:r>
        <w:t>M</w:t>
      </w:r>
      <w:r w:rsidRPr="00267C87">
        <w:t xml:space="preserve">inimum of 192 </w:t>
      </w:r>
      <w:r w:rsidRPr="002F31D7">
        <w:t>Megabytes</w:t>
      </w:r>
      <w:r w:rsidRPr="00267C87">
        <w:t xml:space="preserve"> of expanded memory, printer cable, and </w:t>
      </w:r>
      <w:r w:rsidR="003C1780" w:rsidRPr="00267C87">
        <w:t>legal-size</w:t>
      </w:r>
      <w:r w:rsidRPr="00267C87">
        <w:t xml:space="preserve"> paper tray.</w:t>
      </w:r>
    </w:p>
    <w:p w14:paraId="26970503" w14:textId="7E754AE3" w:rsidR="00E12285" w:rsidRDefault="00E12285" w:rsidP="006A51AA">
      <w:pPr>
        <w:pStyle w:val="List3indent"/>
      </w:pPr>
      <w:r>
        <w:rPr>
          <w:bCs/>
        </w:rPr>
        <w:t>2.</w:t>
      </w:r>
      <w:r>
        <w:rPr>
          <w:bCs/>
        </w:rPr>
        <w:tab/>
      </w:r>
      <w:r w:rsidRPr="00E76D87">
        <w:rPr>
          <w:bCs/>
        </w:rPr>
        <w:t>One</w:t>
      </w:r>
      <w:r w:rsidRPr="00267C87">
        <w:t xml:space="preserve"> set of printer ink cartridges every other month for the duration of the construction project for each printer.</w:t>
      </w:r>
    </w:p>
    <w:p w14:paraId="1BC288BD" w14:textId="61CF317B" w:rsidR="00B826AC" w:rsidRDefault="00B826AC" w:rsidP="00B826AC">
      <w:pPr>
        <w:pStyle w:val="HiddenTextSpec"/>
      </w:pPr>
      <w:r w:rsidRPr="003C1CDE">
        <w:t>2**************************************************************************************2</w:t>
      </w:r>
    </w:p>
    <w:p w14:paraId="66315EBA" w14:textId="183893A7" w:rsidR="00B826AC" w:rsidRPr="00F86D2A" w:rsidRDefault="00B826AC" w:rsidP="00B826AC">
      <w:pPr>
        <w:pStyle w:val="HiddenTextSpec"/>
      </w:pPr>
      <w:r w:rsidRPr="00F86D2A">
        <w:t>BDC</w:t>
      </w:r>
      <w:r w:rsidRPr="00CF1EFF">
        <w:t>1</w:t>
      </w:r>
      <w:r>
        <w:t>9</w:t>
      </w:r>
      <w:r w:rsidRPr="00F86D2A">
        <w:t>s-0</w:t>
      </w:r>
      <w:r w:rsidRPr="00CF1EFF">
        <w:t>6</w:t>
      </w:r>
      <w:r w:rsidRPr="00F86D2A">
        <w:t xml:space="preserve"> dated </w:t>
      </w:r>
      <w:r>
        <w:t>oct</w:t>
      </w:r>
      <w:r w:rsidRPr="00F86D2A">
        <w:t xml:space="preserve"> </w:t>
      </w:r>
      <w:r>
        <w:t>15</w:t>
      </w:r>
      <w:r w:rsidRPr="00F86D2A">
        <w:t>, 20</w:t>
      </w:r>
      <w:r w:rsidRPr="00CF1EFF">
        <w:t>1</w:t>
      </w:r>
      <w:r>
        <w:t>9</w:t>
      </w:r>
    </w:p>
    <w:p w14:paraId="64AA1718" w14:textId="77777777" w:rsidR="00B826AC" w:rsidRPr="003C1CDE" w:rsidRDefault="00B826AC" w:rsidP="00B826AC">
      <w:pPr>
        <w:pStyle w:val="HiddenTextSpec"/>
      </w:pPr>
    </w:p>
    <w:p w14:paraId="0AA80F8C" w14:textId="77777777" w:rsidR="00E12285" w:rsidRPr="00194E71" w:rsidRDefault="00E12285" w:rsidP="006A51AA">
      <w:pPr>
        <w:pStyle w:val="a2paragraph0"/>
      </w:pPr>
      <w:r>
        <w:t xml:space="preserve">Software </w:t>
      </w:r>
      <w:proofErr w:type="gramStart"/>
      <w:r>
        <w:t>as</w:t>
      </w:r>
      <w:proofErr w:type="gramEnd"/>
      <w:r>
        <w:t xml:space="preserve"> </w:t>
      </w:r>
      <w:r w:rsidRPr="00194E71">
        <w:t>follows:</w:t>
      </w:r>
    </w:p>
    <w:p w14:paraId="6C691DF6" w14:textId="71D7822F" w:rsidR="00E12285" w:rsidRPr="006F467D" w:rsidRDefault="00E12285" w:rsidP="006A51AA">
      <w:pPr>
        <w:pStyle w:val="List3indent"/>
      </w:pPr>
      <w:r>
        <w:t>1.</w:t>
      </w:r>
      <w:r>
        <w:tab/>
      </w:r>
      <w:r w:rsidRPr="00194E71">
        <w:t>Microsoft</w:t>
      </w:r>
      <w:r w:rsidRPr="004C3384">
        <w:t xml:space="preserve"> Windows, latest version with future upgrades for the duration of the entire</w:t>
      </w:r>
      <w:r w:rsidR="006A51AA">
        <w:t xml:space="preserve"> project.</w:t>
      </w:r>
    </w:p>
    <w:p w14:paraId="17AF57BD" w14:textId="77777777" w:rsidR="00E12285" w:rsidRDefault="00E12285" w:rsidP="006A51AA">
      <w:pPr>
        <w:pStyle w:val="List3indent"/>
      </w:pPr>
      <w:r>
        <w:t>2.</w:t>
      </w:r>
      <w:r>
        <w:tab/>
      </w:r>
      <w:r w:rsidRPr="00431E90">
        <w:t>Microsoft</w:t>
      </w:r>
      <w:r w:rsidRPr="0050273C">
        <w:t xml:space="preserve"> Office Professional</w:t>
      </w:r>
      <w:r>
        <w:t>, latest version.</w:t>
      </w:r>
    </w:p>
    <w:p w14:paraId="3CC59A65" w14:textId="77777777" w:rsidR="00E12285" w:rsidRDefault="00E12285" w:rsidP="00E12285">
      <w:pPr>
        <w:pStyle w:val="List3indent"/>
      </w:pPr>
      <w:r>
        <w:t>3.</w:t>
      </w:r>
      <w:r>
        <w:tab/>
      </w:r>
      <w:r w:rsidRPr="0050273C">
        <w:t>Norton’s System Works for Windows, latest version, or c</w:t>
      </w:r>
      <w:r>
        <w:t xml:space="preserve">ompatible software package with </w:t>
      </w:r>
      <w:r w:rsidRPr="0050273C">
        <w:t>future upgrades and latest virus patches.</w:t>
      </w:r>
    </w:p>
    <w:p w14:paraId="03C0D908" w14:textId="77777777" w:rsidR="00E12285" w:rsidRDefault="00E12285" w:rsidP="00E12285">
      <w:pPr>
        <w:pStyle w:val="List3indent"/>
      </w:pPr>
      <w:r>
        <w:t>4.</w:t>
      </w:r>
      <w:r>
        <w:tab/>
      </w:r>
      <w:r w:rsidRPr="0050273C">
        <w:t xml:space="preserve">Anti-Virus software, latest version with monthly updates for the duration of the </w:t>
      </w:r>
      <w:r>
        <w:t>contract</w:t>
      </w:r>
      <w:r w:rsidRPr="0050273C">
        <w:t>.</w:t>
      </w:r>
    </w:p>
    <w:p w14:paraId="6AD63A0F" w14:textId="1FE2E490" w:rsidR="00E12285" w:rsidRDefault="00E12285" w:rsidP="00E12285">
      <w:pPr>
        <w:pStyle w:val="List3indent"/>
      </w:pPr>
      <w:r>
        <w:t>5.</w:t>
      </w:r>
      <w:r>
        <w:tab/>
        <w:t xml:space="preserve">Adobe Acrobat Professional, </w:t>
      </w:r>
      <w:r w:rsidRPr="0050273C">
        <w:t xml:space="preserve">latest version, </w:t>
      </w:r>
      <w:r>
        <w:t xml:space="preserve">or compatible software </w:t>
      </w:r>
      <w:r w:rsidRPr="0050273C">
        <w:t>for Scanner</w:t>
      </w:r>
      <w:r w:rsidR="00C8235F">
        <w:t>.</w:t>
      </w:r>
    </w:p>
    <w:p w14:paraId="3CE2A0C3" w14:textId="77777777" w:rsidR="00B826AC" w:rsidRPr="003C1CDE" w:rsidRDefault="00B826AC" w:rsidP="00B826AC">
      <w:pPr>
        <w:pStyle w:val="HiddenTextSpec"/>
      </w:pPr>
      <w:r w:rsidRPr="003C1CDE">
        <w:t>2**************************************************************************************2</w:t>
      </w:r>
    </w:p>
    <w:p w14:paraId="31315615" w14:textId="77777777" w:rsidR="00CF0270" w:rsidRPr="00B97E4C" w:rsidRDefault="00CF0270" w:rsidP="00CF0270">
      <w:pPr>
        <w:pStyle w:val="11paragraph"/>
      </w:pPr>
      <w:r>
        <w:rPr>
          <w:b/>
        </w:rPr>
        <w:t>6.</w:t>
      </w:r>
      <w:r>
        <w:rPr>
          <w:b/>
        </w:rPr>
        <w:tab/>
        <w:t>Office Equipment.</w:t>
      </w:r>
      <w:r w:rsidRPr="008548AB">
        <w:rPr>
          <w:b/>
        </w:rPr>
        <w:t xml:space="preserve">  </w:t>
      </w:r>
      <w:r w:rsidRPr="00B97E4C">
        <w:t>Provide the following:</w:t>
      </w:r>
    </w:p>
    <w:p w14:paraId="4CC0433D" w14:textId="77777777" w:rsidR="00CF0270" w:rsidRPr="00CE3C3C" w:rsidRDefault="00CF0270" w:rsidP="00CF0270">
      <w:pPr>
        <w:pStyle w:val="List1indent"/>
      </w:pPr>
      <w:r>
        <w:t>b.</w:t>
      </w:r>
      <w:r>
        <w:tab/>
      </w:r>
      <w:r w:rsidRPr="00CE3C3C">
        <w:t xml:space="preserve">___ digital </w:t>
      </w:r>
      <w:r>
        <w:t>c</w:t>
      </w:r>
      <w:r w:rsidRPr="00CE3C3C">
        <w:t xml:space="preserve">amera(s).  Ensure each digital camera has auto-focus, with rechargeable batteries and charger, </w:t>
      </w:r>
      <w:r>
        <w:t>__ G</w:t>
      </w:r>
      <w:r w:rsidRPr="00CE3C3C">
        <w:t>B memory card, USB Memory Card Reader compatible with camera</w:t>
      </w:r>
      <w:r>
        <w:t xml:space="preserve"> and field office computer, </w:t>
      </w:r>
      <w:proofErr w:type="gramStart"/>
      <w:r>
        <w:t>3.0 </w:t>
      </w:r>
      <w:r w:rsidRPr="00CE3C3C">
        <w:t>inch</w:t>
      </w:r>
      <w:proofErr w:type="gramEnd"/>
      <w:r w:rsidRPr="00CE3C3C">
        <w:t xml:space="preserve"> LCD </w:t>
      </w:r>
      <w:proofErr w:type="gramStart"/>
      <w:r w:rsidRPr="00CE3C3C">
        <w:t>monitor, _</w:t>
      </w:r>
      <w:proofErr w:type="gramEnd"/>
      <w:r w:rsidRPr="00CE3C3C">
        <w:t>__ mega pixel resolution, __</w:t>
      </w:r>
      <w:r>
        <w:t xml:space="preserve"> </w:t>
      </w:r>
      <w:r w:rsidRPr="00CE3C3C">
        <w:t>X optical zoom lens, built in flash, image stabilization, computer c</w:t>
      </w:r>
      <w:r>
        <w:t xml:space="preserve">onnections, and </w:t>
      </w:r>
      <w:proofErr w:type="gramStart"/>
      <w:r>
        <w:t>a carrying</w:t>
      </w:r>
      <w:proofErr w:type="gramEnd"/>
      <w:r>
        <w:t xml:space="preserve"> case.</w:t>
      </w:r>
    </w:p>
    <w:p w14:paraId="06E04C50" w14:textId="77777777" w:rsidR="00CF0270" w:rsidRDefault="00CF0270" w:rsidP="00CF0270">
      <w:pPr>
        <w:pStyle w:val="List1indent"/>
      </w:pPr>
      <w:r>
        <w:t>c.</w:t>
      </w:r>
      <w:r>
        <w:tab/>
      </w:r>
      <w:r w:rsidRPr="00CE3C3C">
        <w:t>___ video camcorder</w:t>
      </w:r>
      <w:r>
        <w:t xml:space="preserve">(s) with ___ </w:t>
      </w:r>
      <w:r w:rsidRPr="00CF0270">
        <w:t>Memory Cards 32 GB (or larger) compatible with the camcorder</w:t>
      </w:r>
      <w:r w:rsidRPr="00E81F2F">
        <w:t>.</w:t>
      </w:r>
      <w:r>
        <w:t xml:space="preserve"> </w:t>
      </w:r>
      <w:r w:rsidRPr="00E81F2F">
        <w:t xml:space="preserve"> Ensure </w:t>
      </w:r>
      <w:r>
        <w:t xml:space="preserve">each video camcorder is </w:t>
      </w:r>
      <w:r w:rsidRPr="006567CF">
        <w:t xml:space="preserve">a </w:t>
      </w:r>
      <w:r w:rsidRPr="00CF0270">
        <w:t xml:space="preserve">memory card </w:t>
      </w:r>
      <w:r w:rsidRPr="00E81F2F">
        <w:t xml:space="preserve">camcorder </w:t>
      </w:r>
      <w:proofErr w:type="gramStart"/>
      <w:r w:rsidRPr="00E81F2F">
        <w:t xml:space="preserve">with </w:t>
      </w:r>
      <w:r>
        <w:t>__</w:t>
      </w:r>
      <w:proofErr w:type="gramEnd"/>
      <w:r>
        <w:t>_X</w:t>
      </w:r>
      <w:r w:rsidRPr="00E81F2F">
        <w:t xml:space="preserve"> optical zoom, 2" LCD monitor, USB 2.0 compatible</w:t>
      </w:r>
      <w:r>
        <w:t>,</w:t>
      </w:r>
      <w:r w:rsidRPr="00E81F2F">
        <w:t xml:space="preserve"> and </w:t>
      </w:r>
      <w:r>
        <w:t xml:space="preserve">includes </w:t>
      </w:r>
      <w:r w:rsidRPr="00E81F2F">
        <w:t>USB 2.0 connections</w:t>
      </w:r>
      <w:r>
        <w:t>.</w:t>
      </w:r>
    </w:p>
    <w:p w14:paraId="28C5E7FB" w14:textId="77777777" w:rsidR="00406160" w:rsidRDefault="00406160" w:rsidP="00406160">
      <w:pPr>
        <w:pStyle w:val="11paragraph"/>
        <w:rPr>
          <w:b/>
        </w:rPr>
      </w:pPr>
      <w:r>
        <w:rPr>
          <w:b/>
        </w:rPr>
        <w:t>7.</w:t>
      </w:r>
      <w:r>
        <w:rPr>
          <w:b/>
        </w:rPr>
        <w:tab/>
        <w:t>Inspection Equipment.</w:t>
      </w:r>
    </w:p>
    <w:p w14:paraId="4B6150A4" w14:textId="0E5FC086" w:rsidR="00406160" w:rsidRDefault="00945FE7" w:rsidP="00AB4482">
      <w:pPr>
        <w:pStyle w:val="List1indent"/>
      </w:pPr>
      <w:r>
        <w:t>1.</w:t>
      </w:r>
      <w:r>
        <w:tab/>
      </w:r>
      <w:r w:rsidR="00406160">
        <w:t xml:space="preserve">__ </w:t>
      </w:r>
      <w:r w:rsidR="00406160" w:rsidRPr="006721C0">
        <w:t>Calculators</w:t>
      </w:r>
      <w:r w:rsidR="00406160">
        <w:t xml:space="preserve"> with trigonometric capability</w:t>
      </w:r>
      <w:r w:rsidR="007E197D">
        <w:t>.</w:t>
      </w:r>
    </w:p>
    <w:p w14:paraId="6F5F6FDA" w14:textId="678FC92B" w:rsidR="00406160" w:rsidRDefault="00945FE7" w:rsidP="00AB4482">
      <w:pPr>
        <w:pStyle w:val="List1indent"/>
      </w:pPr>
      <w:r>
        <w:t>2.</w:t>
      </w:r>
      <w:r>
        <w:tab/>
      </w:r>
      <w:r w:rsidR="00406160">
        <w:t>__ Date/ Received stamp and ink pad</w:t>
      </w:r>
      <w:r w:rsidR="007E197D">
        <w:t>.</w:t>
      </w:r>
    </w:p>
    <w:p w14:paraId="3B52FAF4" w14:textId="29B5CF45" w:rsidR="00406160" w:rsidRPr="007D15AD" w:rsidRDefault="00945FE7" w:rsidP="00AB4482">
      <w:pPr>
        <w:pStyle w:val="List1indent"/>
      </w:pPr>
      <w:r>
        <w:t>3.</w:t>
      </w:r>
      <w:r>
        <w:tab/>
      </w:r>
      <w:r w:rsidR="00406160" w:rsidRPr="007D15AD">
        <w:t xml:space="preserve">__ Electronic Smart level, 4 </w:t>
      </w:r>
      <w:proofErr w:type="gramStart"/>
      <w:r w:rsidR="00406160" w:rsidRPr="007D15AD">
        <w:t>foot</w:t>
      </w:r>
      <w:proofErr w:type="gramEnd"/>
      <w:r w:rsidR="007E197D">
        <w:t>.</w:t>
      </w:r>
    </w:p>
    <w:p w14:paraId="797226BF" w14:textId="13195B60" w:rsidR="00406160" w:rsidRPr="007D15AD" w:rsidRDefault="00945FE7" w:rsidP="00AB4482">
      <w:pPr>
        <w:pStyle w:val="List1indent"/>
      </w:pPr>
      <w:r>
        <w:t>4.</w:t>
      </w:r>
      <w:r>
        <w:tab/>
      </w:r>
      <w:r w:rsidR="00406160" w:rsidRPr="007D15AD">
        <w:t xml:space="preserve">__ Electronic Smart level, 2 </w:t>
      </w:r>
      <w:proofErr w:type="gramStart"/>
      <w:r w:rsidR="00406160" w:rsidRPr="007D15AD">
        <w:t>foot</w:t>
      </w:r>
      <w:proofErr w:type="gramEnd"/>
      <w:r w:rsidR="007E197D">
        <w:t>.</w:t>
      </w:r>
    </w:p>
    <w:p w14:paraId="2B4571DD" w14:textId="4AD89A05" w:rsidR="00406160" w:rsidRDefault="00945FE7" w:rsidP="00AB4482">
      <w:pPr>
        <w:pStyle w:val="List1indent"/>
      </w:pPr>
      <w:r>
        <w:t>5.</w:t>
      </w:r>
      <w:r>
        <w:tab/>
      </w:r>
      <w:r w:rsidR="00406160">
        <w:t>__ Carpenter rulers</w:t>
      </w:r>
      <w:r w:rsidR="007E197D">
        <w:t>.</w:t>
      </w:r>
    </w:p>
    <w:p w14:paraId="222DE428" w14:textId="5974D692" w:rsidR="00406160" w:rsidRDefault="00945FE7" w:rsidP="00AB4482">
      <w:pPr>
        <w:pStyle w:val="List1indent"/>
      </w:pPr>
      <w:r>
        <w:t>6.</w:t>
      </w:r>
      <w:r>
        <w:tab/>
      </w:r>
      <w:r w:rsidR="00406160">
        <w:t>__ Steel tape, 100 feet</w:t>
      </w:r>
      <w:r w:rsidR="007E197D">
        <w:t>.</w:t>
      </w:r>
    </w:p>
    <w:p w14:paraId="5596A733" w14:textId="1AAB66CD" w:rsidR="00406160" w:rsidRDefault="00945FE7" w:rsidP="00AB4482">
      <w:pPr>
        <w:pStyle w:val="List1indent"/>
      </w:pPr>
      <w:r>
        <w:t>7.</w:t>
      </w:r>
      <w:r>
        <w:tab/>
      </w:r>
      <w:r w:rsidR="00406160">
        <w:t>__ Cloth tape, 100 feet</w:t>
      </w:r>
      <w:r w:rsidR="007E197D">
        <w:t>.</w:t>
      </w:r>
    </w:p>
    <w:p w14:paraId="0F99331C" w14:textId="1C7E3422" w:rsidR="00406160" w:rsidRDefault="00945FE7" w:rsidP="00AB4482">
      <w:pPr>
        <w:pStyle w:val="List1indent"/>
      </w:pPr>
      <w:r>
        <w:t>8.</w:t>
      </w:r>
      <w:r>
        <w:tab/>
      </w:r>
      <w:r w:rsidR="00406160">
        <w:t>__ Illuminated measuring wheel</w:t>
      </w:r>
      <w:r w:rsidR="007E197D">
        <w:t>.</w:t>
      </w:r>
    </w:p>
    <w:p w14:paraId="034A7C03" w14:textId="64C84423" w:rsidR="00406160" w:rsidRDefault="00945FE7" w:rsidP="00AB4482">
      <w:pPr>
        <w:pStyle w:val="List1indent"/>
      </w:pPr>
      <w:r>
        <w:t>9.</w:t>
      </w:r>
      <w:r>
        <w:tab/>
      </w:r>
      <w:r w:rsidR="00406160">
        <w:t>__ Plumb bob and cord</w:t>
      </w:r>
      <w:r w:rsidR="007E197D">
        <w:t>.</w:t>
      </w:r>
    </w:p>
    <w:p w14:paraId="5B843377" w14:textId="5935A97C" w:rsidR="00406160" w:rsidRDefault="00945FE7" w:rsidP="00AB4482">
      <w:pPr>
        <w:pStyle w:val="List1indent"/>
      </w:pPr>
      <w:r>
        <w:t>10.</w:t>
      </w:r>
      <w:r>
        <w:tab/>
      </w:r>
      <w:r w:rsidR="00406160">
        <w:t>__ Line level and cord</w:t>
      </w:r>
      <w:r w:rsidR="007E197D">
        <w:t>.</w:t>
      </w:r>
    </w:p>
    <w:p w14:paraId="79B734CB" w14:textId="18AD2571" w:rsidR="00406160" w:rsidRDefault="00945FE7" w:rsidP="00AB4482">
      <w:pPr>
        <w:pStyle w:val="List1indent"/>
      </w:pPr>
      <w:r>
        <w:t>11.</w:t>
      </w:r>
      <w:r>
        <w:tab/>
      </w:r>
      <w:r w:rsidR="00406160">
        <w:t>__ Surface thermometer</w:t>
      </w:r>
      <w:r w:rsidR="007E197D">
        <w:t>.</w:t>
      </w:r>
    </w:p>
    <w:p w14:paraId="04715B6B" w14:textId="7B9381BC" w:rsidR="00406160" w:rsidRDefault="00945FE7" w:rsidP="00AB4482">
      <w:pPr>
        <w:pStyle w:val="List1indent"/>
      </w:pPr>
      <w:r>
        <w:t>12.</w:t>
      </w:r>
      <w:r>
        <w:tab/>
      </w:r>
      <w:r w:rsidR="00406160">
        <w:t>__ Concrete thermometer</w:t>
      </w:r>
      <w:r w:rsidR="007E197D">
        <w:t>.</w:t>
      </w:r>
    </w:p>
    <w:p w14:paraId="0BCCBB2A" w14:textId="108FEDE1" w:rsidR="00406160" w:rsidRDefault="00945FE7" w:rsidP="00AB4482">
      <w:pPr>
        <w:pStyle w:val="List1indent"/>
      </w:pPr>
      <w:r>
        <w:t>13.</w:t>
      </w:r>
      <w:r>
        <w:tab/>
      </w:r>
      <w:r w:rsidR="00406160">
        <w:t>__ Digital infrared asphalt thermometer</w:t>
      </w:r>
      <w:r w:rsidR="007E197D">
        <w:t>.</w:t>
      </w:r>
    </w:p>
    <w:p w14:paraId="483502F0" w14:textId="047728FF" w:rsidR="00406160" w:rsidRDefault="00945FE7" w:rsidP="00AB4482">
      <w:pPr>
        <w:pStyle w:val="List1indent"/>
      </w:pPr>
      <w:r>
        <w:lastRenderedPageBreak/>
        <w:t>14.</w:t>
      </w:r>
      <w:r w:rsidR="00FD509A">
        <w:tab/>
      </w:r>
      <w:r w:rsidR="00406160">
        <w:t>__ Direct Tension Indicator (DTI) Feeler Gage, 0.005 inch</w:t>
      </w:r>
      <w:r w:rsidR="007E197D">
        <w:t>.</w:t>
      </w:r>
    </w:p>
    <w:p w14:paraId="34BE925F" w14:textId="76739CA0" w:rsidR="00406160" w:rsidRDefault="00945FE7" w:rsidP="00AB4482">
      <w:pPr>
        <w:pStyle w:val="List1indent"/>
      </w:pPr>
      <w:r>
        <w:t>15.</w:t>
      </w:r>
      <w:r>
        <w:tab/>
      </w:r>
      <w:r w:rsidR="00406160">
        <w:t xml:space="preserve">__ </w:t>
      </w:r>
      <w:proofErr w:type="gramStart"/>
      <w:r w:rsidR="00406160">
        <w:t>Sledge hammer</w:t>
      </w:r>
      <w:proofErr w:type="gramEnd"/>
      <w:r w:rsidR="00406160">
        <w:t>, 8</w:t>
      </w:r>
      <w:r w:rsidR="00FD509A">
        <w:t xml:space="preserve"> </w:t>
      </w:r>
      <w:proofErr w:type="gramStart"/>
      <w:r w:rsidR="00FD509A">
        <w:t>pound</w:t>
      </w:r>
      <w:proofErr w:type="gramEnd"/>
      <w:r w:rsidR="007E197D">
        <w:t>.</w:t>
      </w:r>
    </w:p>
    <w:p w14:paraId="0E02108B" w14:textId="20DB4527" w:rsidR="00406160" w:rsidRDefault="00945FE7" w:rsidP="00AB4482">
      <w:pPr>
        <w:pStyle w:val="List1indent"/>
      </w:pPr>
      <w:r>
        <w:t>16.</w:t>
      </w:r>
      <w:r>
        <w:tab/>
      </w:r>
      <w:r w:rsidR="00406160">
        <w:t xml:space="preserve">__ </w:t>
      </w:r>
      <w:proofErr w:type="spellStart"/>
      <w:r w:rsidR="00406160">
        <w:t>Self leveling</w:t>
      </w:r>
      <w:proofErr w:type="spellEnd"/>
      <w:r w:rsidR="00406160">
        <w:t xml:space="preserve"> laser level with range of 100 feet and an accuracy of </w:t>
      </w:r>
      <w:r w:rsidR="00FD509A">
        <w:t>1/4</w:t>
      </w:r>
      <w:r w:rsidR="00406160">
        <w:t xml:space="preserve"> inch per 100 feet</w:t>
      </w:r>
      <w:r w:rsidR="007E197D">
        <w:t>.</w:t>
      </w:r>
    </w:p>
    <w:p w14:paraId="004169A9" w14:textId="77777777" w:rsidR="00406160" w:rsidRDefault="00945FE7" w:rsidP="00AB4482">
      <w:pPr>
        <w:pStyle w:val="List1indent"/>
      </w:pPr>
      <w:r>
        <w:t>17.</w:t>
      </w:r>
      <w:r>
        <w:tab/>
      </w:r>
      <w:r w:rsidR="00406160">
        <w:t>__ Hard hats - orange, reflectorized hard hats according to ANSI Z89.1.</w:t>
      </w:r>
    </w:p>
    <w:p w14:paraId="687F1E9B" w14:textId="77777777" w:rsidR="00406160" w:rsidRDefault="00945FE7" w:rsidP="00AB4482">
      <w:pPr>
        <w:pStyle w:val="List1indent"/>
      </w:pPr>
      <w:r>
        <w:t>18.</w:t>
      </w:r>
      <w:r>
        <w:tab/>
      </w:r>
      <w:r w:rsidR="00406160">
        <w:t>__ Safety garments – orange, reflectorized, 360º high visibility safety garments according to ANSI/ISEA Class 3, Level 2 standards.  To be replaced yearly for the duration of the contract.</w:t>
      </w:r>
    </w:p>
    <w:p w14:paraId="6FC61293" w14:textId="3FBB703D" w:rsidR="00406160" w:rsidRDefault="00945FE7" w:rsidP="00AB4482">
      <w:pPr>
        <w:pStyle w:val="List1indent"/>
      </w:pPr>
      <w:r>
        <w:t>19.</w:t>
      </w:r>
      <w:r>
        <w:tab/>
      </w:r>
      <w:r w:rsidR="00406160">
        <w:t>__ Sets of rain gear with reflective sheeting</w:t>
      </w:r>
      <w:r w:rsidR="007E197D">
        <w:t>.</w:t>
      </w:r>
    </w:p>
    <w:p w14:paraId="1CC379B4" w14:textId="43B7E1C2" w:rsidR="00406160" w:rsidRDefault="00945FE7" w:rsidP="00AB4482">
      <w:pPr>
        <w:pStyle w:val="List1indent"/>
      </w:pPr>
      <w:r>
        <w:t>20.</w:t>
      </w:r>
      <w:r>
        <w:tab/>
      </w:r>
      <w:r w:rsidR="00406160">
        <w:t xml:space="preserve">__ Sets of hearing protection with a NRR rating of 22 </w:t>
      </w:r>
      <w:proofErr w:type="spellStart"/>
      <w:r w:rsidR="00406160">
        <w:t>dB</w:t>
      </w:r>
      <w:r w:rsidR="007E197D">
        <w:t>.</w:t>
      </w:r>
      <w:proofErr w:type="spellEnd"/>
    </w:p>
    <w:p w14:paraId="1220C23D" w14:textId="4184C50E" w:rsidR="00406160" w:rsidRDefault="00945FE7" w:rsidP="00AB4482">
      <w:pPr>
        <w:pStyle w:val="List1indent"/>
      </w:pPr>
      <w:r>
        <w:t>21.</w:t>
      </w:r>
      <w:r>
        <w:tab/>
      </w:r>
      <w:r w:rsidR="00406160">
        <w:t>__ Sets of eye protection according to ANSI Z87.1</w:t>
      </w:r>
      <w:r w:rsidR="007E197D">
        <w:t>.</w:t>
      </w:r>
    </w:p>
    <w:p w14:paraId="0DC85B74" w14:textId="1E80C4FF" w:rsidR="00406160" w:rsidRDefault="00945FE7" w:rsidP="00AB4482">
      <w:pPr>
        <w:pStyle w:val="List1indent"/>
      </w:pPr>
      <w:r>
        <w:t>22.</w:t>
      </w:r>
      <w:r>
        <w:tab/>
      </w:r>
      <w:r w:rsidR="00406160">
        <w:t>__ Sets of fall arrest equipment according to ANSII Z359.1 standards consisting of a full bo</w:t>
      </w:r>
      <w:r w:rsidR="007E197D">
        <w:t>dy harness, lanyard</w:t>
      </w:r>
      <w:r w:rsidR="00913CC3">
        <w:t>,</w:t>
      </w:r>
      <w:r w:rsidR="007E197D">
        <w:t xml:space="preserve"> and anchor.</w:t>
      </w:r>
    </w:p>
    <w:p w14:paraId="5A693AF2" w14:textId="58984FAF" w:rsidR="00406160" w:rsidRDefault="00945FE7" w:rsidP="00AB4482">
      <w:pPr>
        <w:pStyle w:val="List1indent"/>
      </w:pPr>
      <w:r>
        <w:t>23.</w:t>
      </w:r>
      <w:r>
        <w:tab/>
      </w:r>
      <w:r w:rsidR="00406160">
        <w:t>__ Light meter - capable of measuring the lev</w:t>
      </w:r>
      <w:r w:rsidR="007E197D">
        <w:t>el of luminance in foot-candles.</w:t>
      </w:r>
    </w:p>
    <w:p w14:paraId="12072C89" w14:textId="7FC9DD3E" w:rsidR="00406160" w:rsidRDefault="00945FE7" w:rsidP="00AB4482">
      <w:pPr>
        <w:pStyle w:val="List1indent"/>
      </w:pPr>
      <w:r>
        <w:t>24.</w:t>
      </w:r>
      <w:r>
        <w:tab/>
      </w:r>
      <w:r w:rsidR="00406160">
        <w:t>__ Lantern flashlight, 6V with monthly battery replacements</w:t>
      </w:r>
      <w:r w:rsidR="007E197D">
        <w:t>.</w:t>
      </w:r>
    </w:p>
    <w:p w14:paraId="38443659" w14:textId="3E1EEC23" w:rsidR="00406160" w:rsidRDefault="00945FE7" w:rsidP="00AB4482">
      <w:pPr>
        <w:pStyle w:val="List1indent"/>
      </w:pPr>
      <w:r>
        <w:t>25.</w:t>
      </w:r>
      <w:r>
        <w:tab/>
      </w:r>
      <w:r w:rsidR="00406160">
        <w:t>__ Digital Psychrometer</w:t>
      </w:r>
      <w:r w:rsidR="007E197D">
        <w:t>.</w:t>
      </w:r>
    </w:p>
    <w:p w14:paraId="2BE5BF1D" w14:textId="2B312EF4" w:rsidR="00406160" w:rsidRDefault="00945FE7" w:rsidP="00AB4482">
      <w:pPr>
        <w:pStyle w:val="List1indent"/>
      </w:pPr>
      <w:r>
        <w:t>26.</w:t>
      </w:r>
      <w:r>
        <w:tab/>
      </w:r>
      <w:r w:rsidR="00406160">
        <w:t>__ Chain Drag according to ASTM D4580-86</w:t>
      </w:r>
      <w:r w:rsidR="007E197D">
        <w:t>.</w:t>
      </w:r>
    </w:p>
    <w:p w14:paraId="27E179A7" w14:textId="12BC7A9F" w:rsidR="00406160" w:rsidRDefault="00945FE7" w:rsidP="00AB4482">
      <w:pPr>
        <w:pStyle w:val="List1indent"/>
      </w:pPr>
      <w:r>
        <w:t>27.</w:t>
      </w:r>
      <w:r>
        <w:tab/>
      </w:r>
      <w:r w:rsidR="00406160">
        <w:t xml:space="preserve">__ Testing equipment and apparatus conforming to AASHTO T23, T119, </w:t>
      </w:r>
      <w:r w:rsidR="007E197D">
        <w:t xml:space="preserve">and </w:t>
      </w:r>
      <w:r w:rsidR="00406160">
        <w:t>T152</w:t>
      </w:r>
      <w:r w:rsidR="007E197D">
        <w:t>.</w:t>
      </w:r>
    </w:p>
    <w:p w14:paraId="1004C567" w14:textId="77777777" w:rsidR="00406160" w:rsidRDefault="00945FE7" w:rsidP="00AB4482">
      <w:pPr>
        <w:pStyle w:val="List1indent"/>
      </w:pPr>
      <w:r>
        <w:t>28.</w:t>
      </w:r>
      <w:r>
        <w:tab/>
      </w:r>
      <w:r w:rsidR="00B2378C">
        <w:t>__ Hard Bound Daily Diaries, 5 1/2"</w:t>
      </w:r>
      <w:r w:rsidR="00406160">
        <w:t xml:space="preserve"> X 8</w:t>
      </w:r>
      <w:r w:rsidR="00B2378C">
        <w:t>"</w:t>
      </w:r>
      <w:r w:rsidR="00406160">
        <w:t xml:space="preserve"> minimum with one day per page.  To be provided yearly for the duration of the contract.</w:t>
      </w:r>
    </w:p>
    <w:p w14:paraId="2215A9B5" w14:textId="49F9E273" w:rsidR="00406160" w:rsidRDefault="00945FE7" w:rsidP="00AB4482">
      <w:pPr>
        <w:pStyle w:val="List1indent"/>
      </w:pPr>
      <w:r>
        <w:t>29.</w:t>
      </w:r>
      <w:r>
        <w:tab/>
      </w:r>
      <w:r w:rsidR="007E197D">
        <w:t>__ Legal size hanging folders.</w:t>
      </w:r>
    </w:p>
    <w:p w14:paraId="341C3B74" w14:textId="006F84B8" w:rsidR="00406160" w:rsidRDefault="00945FE7" w:rsidP="00AB4482">
      <w:pPr>
        <w:pStyle w:val="List1indent"/>
      </w:pPr>
      <w:r>
        <w:t>30.</w:t>
      </w:r>
      <w:r>
        <w:tab/>
      </w:r>
      <w:r w:rsidR="00406160">
        <w:t>__ Legal size manila file folders – three tab</w:t>
      </w:r>
      <w:r w:rsidR="007E197D">
        <w:t>.</w:t>
      </w:r>
    </w:p>
    <w:p w14:paraId="1C962C89" w14:textId="77777777" w:rsidR="003777D1" w:rsidRPr="003777D1" w:rsidRDefault="003777D1" w:rsidP="003777D1">
      <w:pPr>
        <w:pStyle w:val="HiddenTextSpec"/>
      </w:pPr>
      <w:r w:rsidRPr="003777D1">
        <w:t>2**************************************************************************************2</w:t>
      </w:r>
    </w:p>
    <w:p w14:paraId="483739CB" w14:textId="77777777" w:rsidR="003777D1" w:rsidRPr="003777D1" w:rsidRDefault="003777D1" w:rsidP="003777D1">
      <w:pPr>
        <w:pStyle w:val="HiddenTextSpec"/>
        <w:rPr>
          <w:caps w:val="0"/>
        </w:rPr>
      </w:pPr>
      <w:r w:rsidRPr="003777D1">
        <w:t>BDC25S-06 Dated Apr 15, 2025</w:t>
      </w:r>
    </w:p>
    <w:p w14:paraId="09B0F92A" w14:textId="77777777" w:rsidR="003777D1" w:rsidRPr="003777D1" w:rsidRDefault="003777D1" w:rsidP="003777D1">
      <w:pPr>
        <w:jc w:val="center"/>
        <w:rPr>
          <w:rFonts w:ascii="Arial" w:hAnsi="Arial"/>
          <w:caps/>
          <w:vanish/>
          <w:color w:val="FF0000"/>
        </w:rPr>
      </w:pPr>
    </w:p>
    <w:p w14:paraId="6553809F" w14:textId="77777777" w:rsidR="003777D1" w:rsidRPr="003777D1" w:rsidRDefault="003777D1" w:rsidP="003777D1">
      <w:pPr>
        <w:jc w:val="center"/>
        <w:rPr>
          <w:rFonts w:ascii="Arial" w:hAnsi="Arial"/>
          <w:caps/>
          <w:vanish/>
          <w:color w:val="FF0000"/>
        </w:rPr>
      </w:pPr>
      <w:r w:rsidRPr="003777D1">
        <w:rPr>
          <w:rFonts w:ascii="Arial" w:hAnsi="Arial"/>
          <w:caps/>
          <w:vanish/>
          <w:color w:val="FF0000"/>
        </w:rPr>
        <w:t>provide THE project specific items.</w:t>
      </w:r>
    </w:p>
    <w:p w14:paraId="4F7A2EB9" w14:textId="77777777" w:rsidR="003777D1" w:rsidRPr="003777D1" w:rsidRDefault="003777D1" w:rsidP="003777D1">
      <w:pPr>
        <w:jc w:val="center"/>
        <w:rPr>
          <w:rFonts w:ascii="Arial" w:hAnsi="Arial"/>
          <w:caps/>
          <w:vanish/>
          <w:color w:val="FF0000"/>
        </w:rPr>
      </w:pPr>
      <w:r w:rsidRPr="003777D1">
        <w:rPr>
          <w:rFonts w:ascii="Arial" w:hAnsi="Arial"/>
          <w:caps/>
          <w:vanish/>
          <w:color w:val="FF0000"/>
        </w:rPr>
        <w:t>complete and include the following list.</w:t>
      </w:r>
    </w:p>
    <w:p w14:paraId="1D5F5CAE" w14:textId="77777777" w:rsidR="003777D1" w:rsidRPr="003777D1" w:rsidRDefault="003777D1" w:rsidP="003777D1">
      <w:pPr>
        <w:jc w:val="center"/>
        <w:rPr>
          <w:rFonts w:ascii="Arial" w:hAnsi="Arial"/>
          <w:caps/>
          <w:vanish/>
          <w:color w:val="FF0000"/>
        </w:rPr>
      </w:pPr>
    </w:p>
    <w:p w14:paraId="6E734125" w14:textId="77777777" w:rsidR="003777D1" w:rsidRPr="003777D1" w:rsidRDefault="003777D1" w:rsidP="003777D1">
      <w:pPr>
        <w:jc w:val="center"/>
        <w:rPr>
          <w:rFonts w:ascii="Arial" w:hAnsi="Arial"/>
          <w:b/>
          <w:caps/>
          <w:vanish/>
          <w:color w:val="FF0000"/>
        </w:rPr>
      </w:pPr>
      <w:r w:rsidRPr="003777D1">
        <w:rPr>
          <w:rFonts w:ascii="Arial" w:hAnsi="Arial"/>
          <w:b/>
          <w:caps/>
          <w:vanish/>
          <w:color w:val="FF0000"/>
        </w:rPr>
        <w:t xml:space="preserve">sme contact – Construction Management </w:t>
      </w:r>
    </w:p>
    <w:p w14:paraId="569722A6" w14:textId="77777777" w:rsidR="003777D1" w:rsidRPr="00AC399D" w:rsidRDefault="003777D1" w:rsidP="003777D1">
      <w:pPr>
        <w:jc w:val="center"/>
        <w:rPr>
          <w:rFonts w:ascii="Arial" w:hAnsi="Arial"/>
          <w:caps/>
          <w:color w:val="FF0000"/>
        </w:rPr>
      </w:pPr>
    </w:p>
    <w:p w14:paraId="7F191E08" w14:textId="77777777" w:rsidR="003777D1" w:rsidRPr="00AC399D" w:rsidRDefault="003777D1" w:rsidP="003777D1">
      <w:pPr>
        <w:pStyle w:val="Instruction"/>
        <w:rPr>
          <w:caps w:val="0"/>
        </w:rPr>
      </w:pPr>
      <w:r w:rsidRPr="00AC399D">
        <w:t>THE FOLLOWING IS ADDED:</w:t>
      </w:r>
    </w:p>
    <w:p w14:paraId="01A2100C" w14:textId="77777777" w:rsidR="003777D1" w:rsidRPr="00AC399D" w:rsidRDefault="003777D1" w:rsidP="003777D1">
      <w:pPr>
        <w:pStyle w:val="List1indent"/>
      </w:pPr>
      <w:r w:rsidRPr="00AC399D">
        <w:t>31.</w:t>
      </w:r>
      <w:r w:rsidRPr="00AC399D">
        <w:tab/>
        <w:t>Balance and shield according to ASTM D2995.</w:t>
      </w:r>
    </w:p>
    <w:p w14:paraId="414E48A4" w14:textId="77777777" w:rsidR="003777D1" w:rsidRPr="00AC399D" w:rsidRDefault="003777D1" w:rsidP="003777D1">
      <w:pPr>
        <w:pStyle w:val="List1indent"/>
      </w:pPr>
      <w:r w:rsidRPr="00AC399D">
        <w:t>32.</w:t>
      </w:r>
      <w:r w:rsidRPr="00AC399D">
        <w:tab/>
        <w:t>Pad Assemblies of 12″ X 12″ Geotextile Pads or other absorbent pads according to ASTM D2995, weighing a minimum of 8 oz/yd</w:t>
      </w:r>
      <w:r w:rsidRPr="00AC399D">
        <w:rPr>
          <w:vertAlign w:val="superscript"/>
        </w:rPr>
        <w:t>2</w:t>
      </w:r>
      <w:r w:rsidRPr="00AC399D">
        <w:t>, stapled to 12″ X 12″ X 1/4″ plywood.</w:t>
      </w:r>
    </w:p>
    <w:p w14:paraId="7345A2D4" w14:textId="77777777" w:rsidR="003777D1" w:rsidRPr="00AC399D" w:rsidRDefault="003777D1" w:rsidP="003777D1">
      <w:pPr>
        <w:pStyle w:val="List1indent"/>
      </w:pPr>
      <w:r w:rsidRPr="00AC399D">
        <w:t>33.</w:t>
      </w:r>
      <w:r w:rsidRPr="00AC399D">
        <w:tab/>
        <w:t>Insulated gloves for thermal protection when handling hot tack coat.</w:t>
      </w:r>
    </w:p>
    <w:p w14:paraId="51848FDB" w14:textId="77777777" w:rsidR="003777D1" w:rsidRPr="003777D1" w:rsidRDefault="003777D1" w:rsidP="003777D1">
      <w:pPr>
        <w:pStyle w:val="HiddenTextSpec"/>
      </w:pPr>
      <w:r w:rsidRPr="003777D1">
        <w:t>2**************************************************************************************2</w:t>
      </w:r>
    </w:p>
    <w:p w14:paraId="613F5327" w14:textId="77777777" w:rsidR="003777D1" w:rsidRDefault="003777D1" w:rsidP="00AB4482">
      <w:pPr>
        <w:pStyle w:val="List1indent"/>
      </w:pPr>
    </w:p>
    <w:p w14:paraId="3A219B8C" w14:textId="3BD7C61E" w:rsidR="00406160" w:rsidRDefault="00406160" w:rsidP="00406160">
      <w:pPr>
        <w:pStyle w:val="HiddenTextSpec"/>
      </w:pPr>
      <w:r>
        <w:t>1**************************************************************************************************************************1</w:t>
      </w:r>
    </w:p>
    <w:p w14:paraId="51B209D1" w14:textId="77777777" w:rsidR="00FD4B5A" w:rsidRPr="00FC501C" w:rsidRDefault="00FD4B5A" w:rsidP="00FD4B5A">
      <w:pPr>
        <w:pStyle w:val="0000000Subpart"/>
      </w:pPr>
      <w:r w:rsidRPr="00FC501C">
        <w:t>155.03.02 Field Office Maintenance</w:t>
      </w:r>
    </w:p>
    <w:p w14:paraId="023A26BE" w14:textId="5FCFB0C7" w:rsidR="00FD4B5A" w:rsidRDefault="00FD4B5A" w:rsidP="00FD4B5A">
      <w:pPr>
        <w:pStyle w:val="HiddenTextSpec"/>
      </w:pPr>
      <w:r>
        <w:t>1**************************************************************************************************************************1</w:t>
      </w:r>
    </w:p>
    <w:p w14:paraId="3B9832BB" w14:textId="77777777" w:rsidR="00FD4B5A" w:rsidRDefault="00FD4B5A" w:rsidP="00FD4B5A">
      <w:pPr>
        <w:pStyle w:val="HiddenTextSpec"/>
      </w:pPr>
      <w:r>
        <w:t>BDC23S-06 Dated Mar 30, 2023</w:t>
      </w:r>
    </w:p>
    <w:p w14:paraId="2B554DBD" w14:textId="77777777" w:rsidR="00611DBD" w:rsidRDefault="00611DBD" w:rsidP="00611DBD">
      <w:pPr>
        <w:pStyle w:val="Instruction"/>
      </w:pPr>
      <w:r>
        <w:t>THE FIRST PARAGRAPH IS CHANGED TO:</w:t>
      </w:r>
      <w:r w:rsidRPr="00FC501C">
        <w:t xml:space="preserve"> </w:t>
      </w:r>
    </w:p>
    <w:p w14:paraId="0769DCF2" w14:textId="77777777" w:rsidR="00611DBD" w:rsidRPr="00FC501C" w:rsidRDefault="00611DBD" w:rsidP="00611DBD">
      <w:pPr>
        <w:pStyle w:val="Paragraph"/>
      </w:pPr>
      <w:r w:rsidRPr="00FC501C">
        <w:t xml:space="preserve">Maintain the field office including furnishings, equipment, lavatories including toiletries, and utilities until no longer required by the Department. Provide services for utilities specified </w:t>
      </w:r>
      <w:proofErr w:type="gramStart"/>
      <w:r w:rsidRPr="00FC501C">
        <w:t>in</w:t>
      </w:r>
      <w:proofErr w:type="gramEnd"/>
      <w:r w:rsidRPr="00FC501C">
        <w:t xml:space="preserve"> 155.03.01.2. Provide for utility disconnection when the field office is no longer required by the RE. Assume that the field office will be required for a minimum of 3 months after Completion. Provide weekly janitorial and waste disposal service, and snow removal service as needed. Provide 1 case of letter, legal, and ledger sized paper every 2 months.</w:t>
      </w:r>
    </w:p>
    <w:p w14:paraId="3DBDB4EF" w14:textId="77777777" w:rsidR="00FD4B5A" w:rsidRDefault="00FD4B5A" w:rsidP="00FD4B5A">
      <w:pPr>
        <w:pStyle w:val="HiddenTextSpec"/>
      </w:pPr>
    </w:p>
    <w:p w14:paraId="4A0438CB" w14:textId="77777777" w:rsidR="00FD4B5A" w:rsidRDefault="00FD4B5A" w:rsidP="00FD4B5A">
      <w:pPr>
        <w:pStyle w:val="HiddenTextSpec"/>
      </w:pPr>
      <w:r>
        <w:t>1**************************************************************************************************************************1</w:t>
      </w:r>
    </w:p>
    <w:p w14:paraId="32F711A2" w14:textId="5C1F90AB" w:rsidR="00AA1EC6" w:rsidRPr="00BB7180" w:rsidRDefault="00AA1EC6" w:rsidP="00B742C5">
      <w:pPr>
        <w:pStyle w:val="11paragraph"/>
      </w:pPr>
      <w:bookmarkStart w:id="344" w:name="s15504"/>
      <w:bookmarkStart w:id="345" w:name="s15603014"/>
      <w:bookmarkStart w:id="346" w:name="s15603011"/>
      <w:bookmarkStart w:id="347" w:name="s15603014d"/>
      <w:bookmarkEnd w:id="341"/>
      <w:bookmarkEnd w:id="342"/>
      <w:bookmarkEnd w:id="343"/>
      <w:bookmarkEnd w:id="344"/>
      <w:bookmarkEnd w:id="345"/>
      <w:bookmarkEnd w:id="346"/>
      <w:bookmarkEnd w:id="347"/>
    </w:p>
    <w:p w14:paraId="6474A774" w14:textId="77777777" w:rsidR="00611DBD" w:rsidRDefault="00611DBD" w:rsidP="00611DBD">
      <w:pPr>
        <w:pStyle w:val="HiddenTextSpec"/>
      </w:pPr>
    </w:p>
    <w:p w14:paraId="3DFCF495" w14:textId="77777777" w:rsidR="000967DB" w:rsidRDefault="000967DB" w:rsidP="000967DB">
      <w:pPr>
        <w:pStyle w:val="HiddenTextSpec"/>
      </w:pPr>
      <w:bookmarkStart w:id="348" w:name="s15603031"/>
      <w:bookmarkEnd w:id="348"/>
      <w:r>
        <w:t>1**************************************************************************************************************************1</w:t>
      </w:r>
    </w:p>
    <w:p w14:paraId="67473453" w14:textId="77777777" w:rsidR="0009264B" w:rsidRDefault="0009264B" w:rsidP="0009264B">
      <w:pPr>
        <w:pStyle w:val="000Section"/>
      </w:pPr>
      <w:bookmarkStart w:id="349" w:name="_Toc127530205"/>
      <w:bookmarkStart w:id="350" w:name="_Toc175377647"/>
      <w:bookmarkStart w:id="351" w:name="_Toc175470544"/>
      <w:bookmarkStart w:id="352" w:name="_Toc501716852"/>
      <w:bookmarkStart w:id="353" w:name="_Toc80255517"/>
      <w:bookmarkStart w:id="354" w:name="_Toc127530207"/>
      <w:bookmarkStart w:id="355" w:name="_Toc175377655"/>
      <w:bookmarkStart w:id="356" w:name="_Toc175470552"/>
      <w:bookmarkStart w:id="357" w:name="_Toc182749852"/>
      <w:r w:rsidRPr="00B97E4C">
        <w:lastRenderedPageBreak/>
        <w:t>Section 157 – Construction Layout</w:t>
      </w:r>
      <w:bookmarkEnd w:id="349"/>
      <w:r w:rsidRPr="00B97E4C">
        <w:t xml:space="preserve"> and Monuments</w:t>
      </w:r>
      <w:bookmarkEnd w:id="350"/>
      <w:bookmarkEnd w:id="351"/>
      <w:bookmarkEnd w:id="352"/>
      <w:bookmarkEnd w:id="353"/>
    </w:p>
    <w:p w14:paraId="779819C5" w14:textId="77777777" w:rsidR="00637DB0" w:rsidRDefault="00637DB0" w:rsidP="00637DB0">
      <w:pPr>
        <w:pStyle w:val="HiddenTextSpec"/>
      </w:pPr>
      <w:bookmarkStart w:id="358" w:name="_Hlk161050355"/>
      <w:r>
        <w:t>1**************************************************************************************************************************1</w:t>
      </w:r>
    </w:p>
    <w:p w14:paraId="21218EEF" w14:textId="31BC9B94" w:rsidR="00637DB0" w:rsidRPr="00D04190" w:rsidRDefault="00637DB0" w:rsidP="00637DB0">
      <w:pPr>
        <w:jc w:val="center"/>
        <w:rPr>
          <w:rFonts w:ascii="Arial" w:hAnsi="Arial"/>
          <w:caps/>
          <w:vanish/>
          <w:color w:val="FF0000"/>
        </w:rPr>
      </w:pPr>
      <w:r w:rsidRPr="00D04190">
        <w:rPr>
          <w:rFonts w:ascii="Arial" w:hAnsi="Arial"/>
          <w:caps/>
          <w:vanish/>
          <w:color w:val="FF0000"/>
        </w:rPr>
        <w:t>BDC</w:t>
      </w:r>
      <w:r>
        <w:rPr>
          <w:rFonts w:ascii="Arial" w:hAnsi="Arial"/>
          <w:caps/>
          <w:vanish/>
          <w:color w:val="FF0000"/>
        </w:rPr>
        <w:t>23</w:t>
      </w:r>
      <w:r w:rsidRPr="00D04190">
        <w:rPr>
          <w:rFonts w:ascii="Arial" w:hAnsi="Arial"/>
          <w:caps/>
          <w:vanish/>
          <w:color w:val="FF0000"/>
        </w:rPr>
        <w:t>S-</w:t>
      </w:r>
      <w:r>
        <w:rPr>
          <w:rFonts w:ascii="Arial" w:hAnsi="Arial"/>
          <w:caps/>
          <w:vanish/>
          <w:color w:val="FF0000"/>
        </w:rPr>
        <w:t>11</w:t>
      </w:r>
      <w:r w:rsidRPr="00D04190">
        <w:rPr>
          <w:rFonts w:ascii="Arial" w:hAnsi="Arial"/>
          <w:caps/>
          <w:vanish/>
          <w:color w:val="FF0000"/>
        </w:rPr>
        <w:t xml:space="preserve"> dated</w:t>
      </w:r>
      <w:r>
        <w:rPr>
          <w:rFonts w:ascii="Arial" w:hAnsi="Arial"/>
          <w:caps/>
          <w:vanish/>
          <w:color w:val="FF0000"/>
        </w:rPr>
        <w:t xml:space="preserve"> aug 17</w:t>
      </w:r>
      <w:r w:rsidRPr="00D04190">
        <w:rPr>
          <w:rFonts w:ascii="Arial" w:hAnsi="Arial"/>
          <w:caps/>
          <w:vanish/>
          <w:color w:val="FF0000"/>
        </w:rPr>
        <w:t>, 20</w:t>
      </w:r>
      <w:r>
        <w:rPr>
          <w:rFonts w:ascii="Arial" w:hAnsi="Arial"/>
          <w:caps/>
          <w:vanish/>
          <w:color w:val="FF0000"/>
        </w:rPr>
        <w:t>23</w:t>
      </w:r>
    </w:p>
    <w:bookmarkEnd w:id="358"/>
    <w:p w14:paraId="61D5AFB0" w14:textId="77777777" w:rsidR="00637DB0" w:rsidRDefault="00637DB0" w:rsidP="00637DB0">
      <w:pPr>
        <w:pStyle w:val="Instruction"/>
      </w:pPr>
      <w:r w:rsidRPr="008876AF">
        <w:t xml:space="preserve">THE SECTION IS </w:t>
      </w:r>
      <w:r>
        <w:t>renamed</w:t>
      </w:r>
      <w:r w:rsidRPr="008876AF">
        <w:t xml:space="preserve"> TO:</w:t>
      </w:r>
    </w:p>
    <w:p w14:paraId="65D8C4C6" w14:textId="21DFD2BC" w:rsidR="00637DB0" w:rsidRPr="008876AF" w:rsidRDefault="00637DB0" w:rsidP="00637DB0">
      <w:pPr>
        <w:pStyle w:val="000Section"/>
      </w:pPr>
      <w:r w:rsidRPr="008876AF">
        <w:t>S</w:t>
      </w:r>
      <w:r w:rsidR="00C703F6">
        <w:t>ection</w:t>
      </w:r>
      <w:r w:rsidRPr="008876AF">
        <w:t xml:space="preserve"> 157 – </w:t>
      </w:r>
      <w:r>
        <w:t>Monuments</w:t>
      </w:r>
    </w:p>
    <w:p w14:paraId="3C4DAEFF" w14:textId="77777777" w:rsidR="00637DB0" w:rsidRDefault="00637DB0" w:rsidP="00637DB0">
      <w:pPr>
        <w:pStyle w:val="HiddenTextSpec"/>
      </w:pPr>
      <w:r w:rsidRPr="00B73126">
        <w:t>1**************************************************************************************************************************1</w:t>
      </w:r>
    </w:p>
    <w:p w14:paraId="517383DE" w14:textId="30F3EF6F" w:rsidR="00046FAC" w:rsidRDefault="00447ED3" w:rsidP="00046FAC">
      <w:pPr>
        <w:pStyle w:val="00000Subsection"/>
      </w:pPr>
      <w:r w:rsidRPr="008876AF">
        <w:t>157.01 DESCRIPTION</w:t>
      </w:r>
    </w:p>
    <w:p w14:paraId="2A322F55" w14:textId="77777777" w:rsidR="00046FAC" w:rsidRDefault="00046FAC" w:rsidP="00046FAC">
      <w:pPr>
        <w:pStyle w:val="HiddenTextSpec"/>
      </w:pPr>
      <w:r>
        <w:t>1**************************************************************************************************************************1</w:t>
      </w:r>
    </w:p>
    <w:p w14:paraId="624EA42C" w14:textId="77777777" w:rsidR="00046FAC" w:rsidRPr="00D04190" w:rsidRDefault="00046FAC" w:rsidP="00046FAC">
      <w:pPr>
        <w:jc w:val="center"/>
        <w:rPr>
          <w:rFonts w:ascii="Arial" w:hAnsi="Arial"/>
          <w:caps/>
          <w:vanish/>
          <w:color w:val="FF0000"/>
        </w:rPr>
      </w:pPr>
      <w:r w:rsidRPr="00D04190">
        <w:rPr>
          <w:rFonts w:ascii="Arial" w:hAnsi="Arial"/>
          <w:caps/>
          <w:vanish/>
          <w:color w:val="FF0000"/>
        </w:rPr>
        <w:t>BDC</w:t>
      </w:r>
      <w:r>
        <w:rPr>
          <w:rFonts w:ascii="Arial" w:hAnsi="Arial"/>
          <w:caps/>
          <w:vanish/>
          <w:color w:val="FF0000"/>
        </w:rPr>
        <w:t>23</w:t>
      </w:r>
      <w:r w:rsidRPr="00D04190">
        <w:rPr>
          <w:rFonts w:ascii="Arial" w:hAnsi="Arial"/>
          <w:caps/>
          <w:vanish/>
          <w:color w:val="FF0000"/>
        </w:rPr>
        <w:t>S-</w:t>
      </w:r>
      <w:r>
        <w:rPr>
          <w:rFonts w:ascii="Arial" w:hAnsi="Arial"/>
          <w:caps/>
          <w:vanish/>
          <w:color w:val="FF0000"/>
        </w:rPr>
        <w:t>11</w:t>
      </w:r>
      <w:r w:rsidRPr="00D04190">
        <w:rPr>
          <w:rFonts w:ascii="Arial" w:hAnsi="Arial"/>
          <w:caps/>
          <w:vanish/>
          <w:color w:val="FF0000"/>
        </w:rPr>
        <w:t xml:space="preserve"> dated</w:t>
      </w:r>
      <w:r>
        <w:rPr>
          <w:rFonts w:ascii="Arial" w:hAnsi="Arial"/>
          <w:caps/>
          <w:vanish/>
          <w:color w:val="FF0000"/>
        </w:rPr>
        <w:t xml:space="preserve"> aug 17</w:t>
      </w:r>
      <w:r w:rsidRPr="00D04190">
        <w:rPr>
          <w:rFonts w:ascii="Arial" w:hAnsi="Arial"/>
          <w:caps/>
          <w:vanish/>
          <w:color w:val="FF0000"/>
        </w:rPr>
        <w:t>, 20</w:t>
      </w:r>
      <w:r>
        <w:rPr>
          <w:rFonts w:ascii="Arial" w:hAnsi="Arial"/>
          <w:caps/>
          <w:vanish/>
          <w:color w:val="FF0000"/>
        </w:rPr>
        <w:t>23</w:t>
      </w:r>
    </w:p>
    <w:p w14:paraId="31AC9B26" w14:textId="77777777" w:rsidR="00046FAC" w:rsidRPr="000466BA" w:rsidRDefault="00046FAC" w:rsidP="00046FAC">
      <w:pPr>
        <w:pStyle w:val="Instruction"/>
      </w:pPr>
      <w:r w:rsidRPr="00A1684E">
        <w:t>tHE FIRST PARAGRAPH IS CHANGED TO:</w:t>
      </w:r>
    </w:p>
    <w:p w14:paraId="45C8BF25" w14:textId="697EA235" w:rsidR="00046FAC" w:rsidRPr="008876AF" w:rsidRDefault="00046FAC" w:rsidP="00046FAC">
      <w:pPr>
        <w:pStyle w:val="Paragraph"/>
      </w:pPr>
      <w:r w:rsidRPr="008876AF">
        <w:t>This Section describes the requirements for constructing monuments and monument boxes.</w:t>
      </w:r>
    </w:p>
    <w:p w14:paraId="5466C465" w14:textId="77777777" w:rsidR="00046FAC" w:rsidRDefault="00046FAC" w:rsidP="00046FAC">
      <w:pPr>
        <w:pStyle w:val="HiddenTextSpec"/>
      </w:pPr>
      <w:r>
        <w:t>1**************************************************************************************************************************1</w:t>
      </w:r>
    </w:p>
    <w:p w14:paraId="60C671F0" w14:textId="4D2F5E2A" w:rsidR="00046FAC" w:rsidRDefault="00046FAC" w:rsidP="00046FAC">
      <w:pPr>
        <w:pStyle w:val="0000000Subpart"/>
      </w:pPr>
      <w:bookmarkStart w:id="359" w:name="_Toc175377650"/>
      <w:bookmarkStart w:id="360" w:name="_Toc175470547"/>
      <w:bookmarkStart w:id="361" w:name="_Toc501716855"/>
      <w:bookmarkStart w:id="362" w:name="_Toc135654340"/>
      <w:r w:rsidRPr="008876AF">
        <w:t>157.03</w:t>
      </w:r>
      <w:bookmarkEnd w:id="359"/>
      <w:bookmarkEnd w:id="360"/>
      <w:bookmarkEnd w:id="361"/>
      <w:bookmarkEnd w:id="362"/>
      <w:r>
        <w:t>.01 Construction Layout</w:t>
      </w:r>
    </w:p>
    <w:p w14:paraId="55530FD7" w14:textId="77777777" w:rsidR="00046FAC" w:rsidRDefault="00046FAC" w:rsidP="00046FAC">
      <w:pPr>
        <w:pStyle w:val="HiddenTextSpec"/>
      </w:pPr>
      <w:r>
        <w:t>1**************************************************************************************************************************1</w:t>
      </w:r>
    </w:p>
    <w:p w14:paraId="6E939F04" w14:textId="77777777" w:rsidR="00046FAC" w:rsidRDefault="00046FAC" w:rsidP="00046FAC">
      <w:pPr>
        <w:jc w:val="center"/>
        <w:rPr>
          <w:rFonts w:ascii="Arial" w:hAnsi="Arial"/>
          <w:caps/>
          <w:vanish/>
          <w:color w:val="FF0000"/>
        </w:rPr>
      </w:pPr>
      <w:r w:rsidRPr="00D04190">
        <w:rPr>
          <w:rFonts w:ascii="Arial" w:hAnsi="Arial"/>
          <w:caps/>
          <w:vanish/>
          <w:color w:val="FF0000"/>
        </w:rPr>
        <w:t>BDC</w:t>
      </w:r>
      <w:r>
        <w:rPr>
          <w:rFonts w:ascii="Arial" w:hAnsi="Arial"/>
          <w:caps/>
          <w:vanish/>
          <w:color w:val="FF0000"/>
        </w:rPr>
        <w:t>23</w:t>
      </w:r>
      <w:r w:rsidRPr="00D04190">
        <w:rPr>
          <w:rFonts w:ascii="Arial" w:hAnsi="Arial"/>
          <w:caps/>
          <w:vanish/>
          <w:color w:val="FF0000"/>
        </w:rPr>
        <w:t>S-</w:t>
      </w:r>
      <w:r>
        <w:rPr>
          <w:rFonts w:ascii="Arial" w:hAnsi="Arial"/>
          <w:caps/>
          <w:vanish/>
          <w:color w:val="FF0000"/>
        </w:rPr>
        <w:t>11</w:t>
      </w:r>
      <w:r w:rsidRPr="00D04190">
        <w:rPr>
          <w:rFonts w:ascii="Arial" w:hAnsi="Arial"/>
          <w:caps/>
          <w:vanish/>
          <w:color w:val="FF0000"/>
        </w:rPr>
        <w:t xml:space="preserve"> dated</w:t>
      </w:r>
      <w:r>
        <w:rPr>
          <w:rFonts w:ascii="Arial" w:hAnsi="Arial"/>
          <w:caps/>
          <w:vanish/>
          <w:color w:val="FF0000"/>
        </w:rPr>
        <w:t xml:space="preserve"> aug 17</w:t>
      </w:r>
      <w:r w:rsidRPr="00D04190">
        <w:rPr>
          <w:rFonts w:ascii="Arial" w:hAnsi="Arial"/>
          <w:caps/>
          <w:vanish/>
          <w:color w:val="FF0000"/>
        </w:rPr>
        <w:t>, 20</w:t>
      </w:r>
      <w:r>
        <w:rPr>
          <w:rFonts w:ascii="Arial" w:hAnsi="Arial"/>
          <w:caps/>
          <w:vanish/>
          <w:color w:val="FF0000"/>
        </w:rPr>
        <w:t>23</w:t>
      </w:r>
    </w:p>
    <w:p w14:paraId="3DDE32F3" w14:textId="77777777" w:rsidR="00046FAC" w:rsidRPr="00D04190" w:rsidRDefault="00046FAC" w:rsidP="00046FAC">
      <w:pPr>
        <w:jc w:val="center"/>
        <w:rPr>
          <w:rFonts w:ascii="Arial" w:hAnsi="Arial"/>
          <w:caps/>
          <w:vanish/>
          <w:color w:val="FF0000"/>
        </w:rPr>
      </w:pPr>
    </w:p>
    <w:p w14:paraId="074C54FA" w14:textId="7342889C" w:rsidR="00046FAC" w:rsidRDefault="00046FAC" w:rsidP="00046FAC">
      <w:pPr>
        <w:pStyle w:val="Instruction"/>
      </w:pPr>
      <w:r>
        <w:t>the entire subpart has been revised, moved, and renamed to subsection 105.11</w:t>
      </w:r>
    </w:p>
    <w:p w14:paraId="597F68AC" w14:textId="77777777" w:rsidR="00046FAC" w:rsidRDefault="00046FAC" w:rsidP="00046FAC">
      <w:pPr>
        <w:pStyle w:val="HiddenTextSpec"/>
      </w:pPr>
      <w:r>
        <w:t>1**************************************************************************************************************************1</w:t>
      </w:r>
    </w:p>
    <w:p w14:paraId="69561845" w14:textId="77777777" w:rsidR="00046FAC" w:rsidRDefault="00046FAC" w:rsidP="001D30E6">
      <w:pPr>
        <w:pStyle w:val="Instruction"/>
      </w:pPr>
    </w:p>
    <w:p w14:paraId="20F8DACD" w14:textId="77777777" w:rsidR="0009264B" w:rsidRPr="001B06AF" w:rsidRDefault="0009264B" w:rsidP="0009264B">
      <w:pPr>
        <w:pStyle w:val="0000000Subpart"/>
      </w:pPr>
      <w:r w:rsidRPr="001B06AF">
        <w:t xml:space="preserve">157.03.02 Monument </w:t>
      </w:r>
    </w:p>
    <w:p w14:paraId="0498A025" w14:textId="77777777" w:rsidR="000B3286" w:rsidRDefault="000B3286" w:rsidP="000B3286">
      <w:pPr>
        <w:pStyle w:val="HiddenTextSpec"/>
      </w:pPr>
      <w:r>
        <w:t>1**************************************************************************************************************************1</w:t>
      </w:r>
    </w:p>
    <w:p w14:paraId="6E44649C" w14:textId="07AD9850" w:rsidR="000B3286" w:rsidRPr="00D04190" w:rsidRDefault="000B3286" w:rsidP="000B3286">
      <w:pPr>
        <w:jc w:val="center"/>
        <w:rPr>
          <w:rFonts w:ascii="Arial" w:hAnsi="Arial"/>
          <w:caps/>
          <w:vanish/>
          <w:color w:val="FF0000"/>
        </w:rPr>
      </w:pPr>
      <w:bookmarkStart w:id="363" w:name="_Hlk101257068"/>
      <w:r w:rsidRPr="00D04190">
        <w:rPr>
          <w:rFonts w:ascii="Arial" w:hAnsi="Arial"/>
          <w:caps/>
          <w:vanish/>
          <w:color w:val="FF0000"/>
        </w:rPr>
        <w:t>BDC</w:t>
      </w:r>
      <w:r>
        <w:rPr>
          <w:rFonts w:ascii="Arial" w:hAnsi="Arial"/>
          <w:caps/>
          <w:vanish/>
          <w:color w:val="FF0000"/>
        </w:rPr>
        <w:t>21</w:t>
      </w:r>
      <w:r w:rsidRPr="00D04190">
        <w:rPr>
          <w:rFonts w:ascii="Arial" w:hAnsi="Arial"/>
          <w:caps/>
          <w:vanish/>
          <w:color w:val="FF0000"/>
        </w:rPr>
        <w:t>S-</w:t>
      </w:r>
      <w:r>
        <w:rPr>
          <w:rFonts w:ascii="Arial" w:hAnsi="Arial"/>
          <w:caps/>
          <w:vanish/>
          <w:color w:val="FF0000"/>
        </w:rPr>
        <w:t>18</w:t>
      </w:r>
      <w:r w:rsidRPr="00D04190">
        <w:rPr>
          <w:rFonts w:ascii="Arial" w:hAnsi="Arial"/>
          <w:caps/>
          <w:vanish/>
          <w:color w:val="FF0000"/>
        </w:rPr>
        <w:t xml:space="preserve"> dated</w:t>
      </w:r>
      <w:r>
        <w:rPr>
          <w:rFonts w:ascii="Arial" w:hAnsi="Arial"/>
          <w:caps/>
          <w:vanish/>
          <w:color w:val="FF0000"/>
        </w:rPr>
        <w:t xml:space="preserve"> NOV 08</w:t>
      </w:r>
      <w:r w:rsidRPr="00D04190">
        <w:rPr>
          <w:rFonts w:ascii="Arial" w:hAnsi="Arial"/>
          <w:caps/>
          <w:vanish/>
          <w:color w:val="FF0000"/>
        </w:rPr>
        <w:t>, 20</w:t>
      </w:r>
      <w:r>
        <w:rPr>
          <w:rFonts w:ascii="Arial" w:hAnsi="Arial"/>
          <w:caps/>
          <w:vanish/>
          <w:color w:val="FF0000"/>
        </w:rPr>
        <w:t>21</w:t>
      </w:r>
    </w:p>
    <w:p w14:paraId="51D491CE" w14:textId="77777777" w:rsidR="006C34AE" w:rsidRDefault="006C34AE" w:rsidP="006C34AE">
      <w:pPr>
        <w:pStyle w:val="HiddenTextSpec"/>
      </w:pPr>
      <w:r w:rsidRPr="003C1CDE">
        <w:t>2**************************************************************************************2</w:t>
      </w:r>
    </w:p>
    <w:p w14:paraId="62EA672C" w14:textId="37F808A5" w:rsidR="006C34AE" w:rsidRPr="00F86D2A" w:rsidRDefault="006C34AE" w:rsidP="006C34AE">
      <w:pPr>
        <w:pStyle w:val="HiddenTextSpec"/>
      </w:pPr>
      <w:r w:rsidRPr="00F86D2A">
        <w:t>BDC</w:t>
      </w:r>
      <w:r>
        <w:t>23s</w:t>
      </w:r>
      <w:r w:rsidRPr="00F86D2A">
        <w:t>-</w:t>
      </w:r>
      <w:r>
        <w:t>11</w:t>
      </w:r>
      <w:r w:rsidRPr="00F86D2A">
        <w:t xml:space="preserve"> dated </w:t>
      </w:r>
      <w:r>
        <w:t>aug 17</w:t>
      </w:r>
      <w:r w:rsidRPr="00F86D2A">
        <w:t>, 20</w:t>
      </w:r>
      <w:r>
        <w:t>23</w:t>
      </w:r>
    </w:p>
    <w:p w14:paraId="450030B8" w14:textId="77777777" w:rsidR="006C34AE" w:rsidRPr="00A1684E" w:rsidRDefault="006C34AE" w:rsidP="006C34AE">
      <w:pPr>
        <w:pStyle w:val="Instruction"/>
      </w:pPr>
      <w:r w:rsidRPr="00A1684E">
        <w:t>The subpart is renumbered:</w:t>
      </w:r>
    </w:p>
    <w:p w14:paraId="3359CEF9" w14:textId="22B4D463" w:rsidR="006C34AE" w:rsidRPr="008876AF" w:rsidRDefault="006C34AE" w:rsidP="006C34AE">
      <w:pPr>
        <w:pStyle w:val="0000000Subpart"/>
      </w:pPr>
      <w:r w:rsidRPr="008876AF">
        <w:t>157.03.01 Monument</w:t>
      </w:r>
    </w:p>
    <w:p w14:paraId="44B4F3DC" w14:textId="77777777" w:rsidR="006C34AE" w:rsidRDefault="006C34AE" w:rsidP="006C34AE">
      <w:pPr>
        <w:pStyle w:val="HiddenTextSpec"/>
      </w:pPr>
      <w:r w:rsidRPr="003C1CDE">
        <w:t>2**************************************************************************************2</w:t>
      </w:r>
    </w:p>
    <w:p w14:paraId="50D4A537" w14:textId="77777777" w:rsidR="000B3286" w:rsidRDefault="000B3286" w:rsidP="000B3286">
      <w:pPr>
        <w:pStyle w:val="HiddenTextSpec"/>
      </w:pPr>
    </w:p>
    <w:bookmarkEnd w:id="363"/>
    <w:p w14:paraId="5FB9BA5F" w14:textId="77777777" w:rsidR="000B3286" w:rsidRDefault="000B3286" w:rsidP="000B3286">
      <w:pPr>
        <w:pStyle w:val="Instruction"/>
      </w:pPr>
      <w:r>
        <w:t>THE subpart is changed to:</w:t>
      </w:r>
    </w:p>
    <w:p w14:paraId="5A4BD499" w14:textId="09674A3C" w:rsidR="0009264B" w:rsidRPr="00CE217D" w:rsidRDefault="0009264B" w:rsidP="0009264B">
      <w:pPr>
        <w:pStyle w:val="Paragraph"/>
      </w:pPr>
      <w:r w:rsidRPr="00CE217D">
        <w:t xml:space="preserve">Comply with the Map Filing Law N.J.S.A. 46:26B-1 through 8 and N.J.A.C. 13:40-5.1 through 2. </w:t>
      </w:r>
      <w:r>
        <w:t xml:space="preserve"> </w:t>
      </w:r>
      <w:r w:rsidRPr="00CE217D">
        <w:t xml:space="preserve">Set non-Department monuments according to the requirements of the agency. </w:t>
      </w:r>
      <w:r>
        <w:t xml:space="preserve"> </w:t>
      </w:r>
      <w:r w:rsidRPr="00CE217D">
        <w:t xml:space="preserve">Set Department monuments at the specified location and </w:t>
      </w:r>
      <w:r w:rsidR="00447ED3" w:rsidRPr="00CE217D">
        <w:t>elevation and</w:t>
      </w:r>
      <w:r w:rsidRPr="00CE217D">
        <w:t xml:space="preserve"> ensure that the monuments are held firmly in place. </w:t>
      </w:r>
      <w:r>
        <w:t xml:space="preserve"> </w:t>
      </w:r>
      <w:r w:rsidRPr="00CE217D">
        <w:t>Excavate so that concrete for the monument base and sides can be placed against undisturbed in-situ material, ensuring that the base is wider than the shaft.</w:t>
      </w:r>
      <w:r>
        <w:t xml:space="preserve"> </w:t>
      </w:r>
      <w:r w:rsidRPr="00CE217D">
        <w:t xml:space="preserve"> If rock is encountered, drill into the rock to provide a rock socket to the satisfaction of the RE. </w:t>
      </w:r>
      <w:r>
        <w:t xml:space="preserve"> </w:t>
      </w:r>
      <w:r w:rsidRPr="00CE217D">
        <w:t xml:space="preserve">Reuse excess excavated material as specified in 202.03.03.C.1. </w:t>
      </w:r>
      <w:r>
        <w:t xml:space="preserve"> </w:t>
      </w:r>
      <w:r w:rsidRPr="00CE217D">
        <w:t xml:space="preserve">Place concrete, as specified in 504.03.02.D, and set the reinforcement steel and the monument marker at the time of the concrete pour. </w:t>
      </w:r>
      <w:r>
        <w:t xml:space="preserve"> </w:t>
      </w:r>
      <w:r w:rsidRPr="00CE217D">
        <w:t xml:space="preserve">Ensure that the top surface of the monument is level, and the disk is in the true position. </w:t>
      </w:r>
      <w:r>
        <w:t xml:space="preserve"> </w:t>
      </w:r>
      <w:r w:rsidRPr="00CE217D">
        <w:t xml:space="preserve">After the concrete has attained strength, punch the disk. </w:t>
      </w:r>
    </w:p>
    <w:p w14:paraId="2A27C86D" w14:textId="05D36EAD" w:rsidR="0009264B" w:rsidRDefault="0009264B" w:rsidP="0009264B">
      <w:pPr>
        <w:pStyle w:val="Paragraph"/>
      </w:pPr>
      <w:r w:rsidRPr="00CE217D">
        <w:t>After the monuments have been set</w:t>
      </w:r>
      <w:r>
        <w:t>,</w:t>
      </w:r>
      <w:r w:rsidRPr="00CE217D">
        <w:t xml:space="preserve"> obtain the current horizontal and vertical control datum values on the monument and submit these values, signed and sealed by the land surveyor</w:t>
      </w:r>
      <w:r>
        <w:t>,</w:t>
      </w:r>
      <w:r w:rsidRPr="00CE217D">
        <w:t xml:space="preserve"> to the RE.</w:t>
      </w:r>
    </w:p>
    <w:p w14:paraId="366FE41B" w14:textId="77777777" w:rsidR="000B3286" w:rsidRDefault="000B3286" w:rsidP="000B3286">
      <w:pPr>
        <w:pStyle w:val="HiddenTextSpec"/>
      </w:pPr>
      <w:r>
        <w:t>1**************************************************************************************************************************1</w:t>
      </w:r>
    </w:p>
    <w:p w14:paraId="124D404A" w14:textId="3C8B8151" w:rsidR="006C34AE" w:rsidRDefault="006D322D" w:rsidP="006C34AE">
      <w:pPr>
        <w:pStyle w:val="0000000Subpart"/>
      </w:pPr>
      <w:bookmarkStart w:id="364" w:name="_Toc175377653"/>
      <w:bookmarkStart w:id="365" w:name="_Toc175470550"/>
      <w:bookmarkStart w:id="366" w:name="_Toc501716858"/>
      <w:bookmarkStart w:id="367" w:name="_Toc135654343"/>
      <w:r w:rsidRPr="008876AF">
        <w:t>157.03.03 Monument</w:t>
      </w:r>
      <w:r w:rsidR="006C34AE" w:rsidRPr="008876AF">
        <w:t xml:space="preserve"> Box</w:t>
      </w:r>
      <w:bookmarkEnd w:id="364"/>
      <w:bookmarkEnd w:id="365"/>
      <w:bookmarkEnd w:id="366"/>
      <w:bookmarkEnd w:id="367"/>
    </w:p>
    <w:p w14:paraId="158425EC" w14:textId="77777777" w:rsidR="006C34AE" w:rsidRDefault="006C34AE" w:rsidP="006C34AE">
      <w:pPr>
        <w:pStyle w:val="HiddenTextSpec"/>
      </w:pPr>
      <w:r>
        <w:t>1**************************************************************************************************************************1</w:t>
      </w:r>
    </w:p>
    <w:p w14:paraId="09AF813D" w14:textId="416B4D37" w:rsidR="006C34AE" w:rsidRPr="00D04190" w:rsidRDefault="006C34AE" w:rsidP="006C34AE">
      <w:pPr>
        <w:jc w:val="center"/>
        <w:rPr>
          <w:rFonts w:ascii="Arial" w:hAnsi="Arial"/>
          <w:caps/>
          <w:vanish/>
          <w:color w:val="FF0000"/>
        </w:rPr>
      </w:pPr>
      <w:r w:rsidRPr="00D04190">
        <w:rPr>
          <w:rFonts w:ascii="Arial" w:hAnsi="Arial"/>
          <w:caps/>
          <w:vanish/>
          <w:color w:val="FF0000"/>
        </w:rPr>
        <w:t>BDC</w:t>
      </w:r>
      <w:r>
        <w:rPr>
          <w:rFonts w:ascii="Arial" w:hAnsi="Arial"/>
          <w:caps/>
          <w:vanish/>
          <w:color w:val="FF0000"/>
        </w:rPr>
        <w:t>23</w:t>
      </w:r>
      <w:r w:rsidRPr="00D04190">
        <w:rPr>
          <w:rFonts w:ascii="Arial" w:hAnsi="Arial"/>
          <w:caps/>
          <w:vanish/>
          <w:color w:val="FF0000"/>
        </w:rPr>
        <w:t>S-</w:t>
      </w:r>
      <w:r>
        <w:rPr>
          <w:rFonts w:ascii="Arial" w:hAnsi="Arial"/>
          <w:caps/>
          <w:vanish/>
          <w:color w:val="FF0000"/>
        </w:rPr>
        <w:t>1</w:t>
      </w:r>
      <w:r w:rsidR="00D12198">
        <w:rPr>
          <w:rFonts w:ascii="Arial" w:hAnsi="Arial"/>
          <w:caps/>
          <w:vanish/>
          <w:color w:val="FF0000"/>
        </w:rPr>
        <w:t>1</w:t>
      </w:r>
      <w:r w:rsidRPr="00D04190">
        <w:rPr>
          <w:rFonts w:ascii="Arial" w:hAnsi="Arial"/>
          <w:caps/>
          <w:vanish/>
          <w:color w:val="FF0000"/>
        </w:rPr>
        <w:t xml:space="preserve"> dated</w:t>
      </w:r>
      <w:r>
        <w:rPr>
          <w:rFonts w:ascii="Arial" w:hAnsi="Arial"/>
          <w:caps/>
          <w:vanish/>
          <w:color w:val="FF0000"/>
        </w:rPr>
        <w:t xml:space="preserve"> aug 17</w:t>
      </w:r>
      <w:r w:rsidRPr="00D04190">
        <w:rPr>
          <w:rFonts w:ascii="Arial" w:hAnsi="Arial"/>
          <w:caps/>
          <w:vanish/>
          <w:color w:val="FF0000"/>
        </w:rPr>
        <w:t>, 20</w:t>
      </w:r>
      <w:r>
        <w:rPr>
          <w:rFonts w:ascii="Arial" w:hAnsi="Arial"/>
          <w:caps/>
          <w:vanish/>
          <w:color w:val="FF0000"/>
        </w:rPr>
        <w:t>23</w:t>
      </w:r>
    </w:p>
    <w:p w14:paraId="3A6352FB" w14:textId="77777777" w:rsidR="006C34AE" w:rsidRPr="009D7C16" w:rsidRDefault="006C34AE" w:rsidP="006C34AE">
      <w:pPr>
        <w:pStyle w:val="Instruction"/>
      </w:pPr>
      <w:r w:rsidRPr="009D7C16">
        <w:t>The Subpart is renumbered:</w:t>
      </w:r>
    </w:p>
    <w:p w14:paraId="0F732C32" w14:textId="02788366" w:rsidR="006C34AE" w:rsidRPr="008876AF" w:rsidRDefault="00447ED3" w:rsidP="006C34AE">
      <w:pPr>
        <w:pStyle w:val="0000000Subpart"/>
      </w:pPr>
      <w:r w:rsidRPr="008876AF">
        <w:t>157.03.02 Monument</w:t>
      </w:r>
      <w:r w:rsidR="006C34AE" w:rsidRPr="008876AF">
        <w:t xml:space="preserve"> Box</w:t>
      </w:r>
    </w:p>
    <w:p w14:paraId="209F33F2" w14:textId="77777777" w:rsidR="006C34AE" w:rsidRDefault="006C34AE" w:rsidP="006C34AE">
      <w:pPr>
        <w:pStyle w:val="HiddenTextSpec"/>
      </w:pPr>
      <w:r>
        <w:t>1**************************************************************************************************************************1</w:t>
      </w:r>
    </w:p>
    <w:p w14:paraId="50D37000" w14:textId="7E7F2927" w:rsidR="00D12198" w:rsidRDefault="00447ED3" w:rsidP="00D12198">
      <w:pPr>
        <w:pStyle w:val="00000Subsection"/>
      </w:pPr>
      <w:bookmarkStart w:id="368" w:name="_Toc175377654"/>
      <w:bookmarkStart w:id="369" w:name="_Toc175470551"/>
      <w:bookmarkStart w:id="370" w:name="_Toc501716859"/>
      <w:bookmarkStart w:id="371" w:name="_Toc135654344"/>
      <w:r w:rsidRPr="008876AF">
        <w:lastRenderedPageBreak/>
        <w:t>157.04 MEASUREMENT</w:t>
      </w:r>
      <w:r w:rsidR="00D12198" w:rsidRPr="008876AF">
        <w:t xml:space="preserve"> and Payment</w:t>
      </w:r>
      <w:bookmarkEnd w:id="368"/>
      <w:bookmarkEnd w:id="369"/>
      <w:bookmarkEnd w:id="370"/>
      <w:bookmarkEnd w:id="371"/>
    </w:p>
    <w:p w14:paraId="24F4C673" w14:textId="77777777" w:rsidR="00D12198" w:rsidRDefault="00D12198" w:rsidP="00D12198">
      <w:pPr>
        <w:pStyle w:val="HiddenTextSpec"/>
      </w:pPr>
      <w:r>
        <w:t>1**************************************************************************************************************************1</w:t>
      </w:r>
    </w:p>
    <w:p w14:paraId="5D6DFF7E" w14:textId="4B388053" w:rsidR="00D12198" w:rsidRPr="00D04190" w:rsidRDefault="00D12198" w:rsidP="00D12198">
      <w:pPr>
        <w:jc w:val="center"/>
        <w:rPr>
          <w:rFonts w:ascii="Arial" w:hAnsi="Arial"/>
          <w:caps/>
          <w:vanish/>
          <w:color w:val="FF0000"/>
        </w:rPr>
      </w:pPr>
      <w:r w:rsidRPr="00D04190">
        <w:rPr>
          <w:rFonts w:ascii="Arial" w:hAnsi="Arial"/>
          <w:caps/>
          <w:vanish/>
          <w:color w:val="FF0000"/>
        </w:rPr>
        <w:t>BDC</w:t>
      </w:r>
      <w:r>
        <w:rPr>
          <w:rFonts w:ascii="Arial" w:hAnsi="Arial"/>
          <w:caps/>
          <w:vanish/>
          <w:color w:val="FF0000"/>
        </w:rPr>
        <w:t>23</w:t>
      </w:r>
      <w:r w:rsidRPr="00D04190">
        <w:rPr>
          <w:rFonts w:ascii="Arial" w:hAnsi="Arial"/>
          <w:caps/>
          <w:vanish/>
          <w:color w:val="FF0000"/>
        </w:rPr>
        <w:t>S-</w:t>
      </w:r>
      <w:r>
        <w:rPr>
          <w:rFonts w:ascii="Arial" w:hAnsi="Arial"/>
          <w:caps/>
          <w:vanish/>
          <w:color w:val="FF0000"/>
        </w:rPr>
        <w:t>11</w:t>
      </w:r>
      <w:r w:rsidRPr="00D04190">
        <w:rPr>
          <w:rFonts w:ascii="Arial" w:hAnsi="Arial"/>
          <w:caps/>
          <w:vanish/>
          <w:color w:val="FF0000"/>
        </w:rPr>
        <w:t xml:space="preserve"> dated</w:t>
      </w:r>
      <w:r>
        <w:rPr>
          <w:rFonts w:ascii="Arial" w:hAnsi="Arial"/>
          <w:caps/>
          <w:vanish/>
          <w:color w:val="FF0000"/>
        </w:rPr>
        <w:t xml:space="preserve"> aug 17</w:t>
      </w:r>
      <w:r w:rsidRPr="00D04190">
        <w:rPr>
          <w:rFonts w:ascii="Arial" w:hAnsi="Arial"/>
          <w:caps/>
          <w:vanish/>
          <w:color w:val="FF0000"/>
        </w:rPr>
        <w:t>, 20</w:t>
      </w:r>
      <w:r>
        <w:rPr>
          <w:rFonts w:ascii="Arial" w:hAnsi="Arial"/>
          <w:caps/>
          <w:vanish/>
          <w:color w:val="FF0000"/>
        </w:rPr>
        <w:t>23</w:t>
      </w:r>
    </w:p>
    <w:p w14:paraId="68542154" w14:textId="77777777" w:rsidR="00D12198" w:rsidRPr="008876AF" w:rsidRDefault="00D12198" w:rsidP="00D12198">
      <w:pPr>
        <w:pStyle w:val="Instruction"/>
      </w:pPr>
      <w:r w:rsidRPr="009D7C16">
        <w:t xml:space="preserve">the construction layout pay item </w:t>
      </w:r>
      <w:r>
        <w:t>and payment calculation are</w:t>
      </w:r>
      <w:r w:rsidRPr="009D7C16">
        <w:t xml:space="preserve"> deleted:</w:t>
      </w:r>
    </w:p>
    <w:p w14:paraId="7E8F8C5F" w14:textId="77777777" w:rsidR="00D12198" w:rsidRPr="008876AF" w:rsidRDefault="00D12198" w:rsidP="009E701C">
      <w:pPr>
        <w:pStyle w:val="Paragraph"/>
      </w:pPr>
      <w:r w:rsidRPr="008876AF">
        <w:t>The Department will measure and make payment for Items as follows:</w:t>
      </w:r>
    </w:p>
    <w:p w14:paraId="64091830" w14:textId="77777777" w:rsidR="00D12198" w:rsidRPr="000466BA" w:rsidRDefault="00D12198" w:rsidP="000466BA">
      <w:pPr>
        <w:pStyle w:val="PayItemandPayUnitTitle"/>
      </w:pPr>
      <w:r w:rsidRPr="000466BA">
        <w:t>Item</w:t>
      </w:r>
      <w:r w:rsidRPr="000466BA">
        <w:tab/>
        <w:t>Pay Unit</w:t>
      </w:r>
    </w:p>
    <w:p w14:paraId="17D42A53" w14:textId="77777777" w:rsidR="00D12198" w:rsidRPr="008876AF" w:rsidRDefault="00D12198" w:rsidP="0057611A">
      <w:pPr>
        <w:pStyle w:val="PayItemandPayUnit"/>
      </w:pPr>
      <w:r w:rsidRPr="008876AF">
        <w:t>MONUMENT</w:t>
      </w:r>
      <w:r w:rsidRPr="008876AF">
        <w:tab/>
        <w:t>UNIT</w:t>
      </w:r>
    </w:p>
    <w:p w14:paraId="41687DC1" w14:textId="77777777" w:rsidR="00D12198" w:rsidRPr="008876AF" w:rsidRDefault="00D12198" w:rsidP="0057611A">
      <w:pPr>
        <w:pStyle w:val="PayItemandPayUnit"/>
      </w:pPr>
      <w:r w:rsidRPr="008876AF">
        <w:t>MONUMENT BOX</w:t>
      </w:r>
      <w:r w:rsidRPr="008876AF">
        <w:tab/>
        <w:t>UNIT</w:t>
      </w:r>
    </w:p>
    <w:p w14:paraId="60AD3984" w14:textId="77777777" w:rsidR="00D12198" w:rsidRPr="008876AF" w:rsidRDefault="00D12198" w:rsidP="000466BA">
      <w:pPr>
        <w:pStyle w:val="Paragraph"/>
      </w:pPr>
      <w:r w:rsidRPr="008876AF">
        <w:t xml:space="preserve">The Department will make payment for tree or other vegetation protection or preservation under </w:t>
      </w:r>
      <w:r w:rsidRPr="008876AF">
        <w:rPr>
          <w:caps/>
        </w:rPr>
        <w:t>TREE PROTECTION</w:t>
      </w:r>
      <w:r w:rsidRPr="008876AF">
        <w:t xml:space="preserve"> as specified in </w:t>
      </w:r>
      <w:hyperlink w:anchor="s158030220" w:history="1">
        <w:r w:rsidRPr="00B742C5">
          <w:rPr>
            <w:u w:val="single"/>
          </w:rPr>
          <w:t>158.03.02.20</w:t>
        </w:r>
      </w:hyperlink>
      <w:r w:rsidRPr="00920F7F">
        <w:t xml:space="preserve"> </w:t>
      </w:r>
      <w:r w:rsidRPr="008876AF">
        <w:t>for work specified in the various Items of this Subsection.</w:t>
      </w:r>
    </w:p>
    <w:p w14:paraId="1275062D" w14:textId="77777777" w:rsidR="00D12198" w:rsidRDefault="00D12198" w:rsidP="00D12198">
      <w:pPr>
        <w:pStyle w:val="HiddenTextSpec"/>
      </w:pPr>
      <w:r>
        <w:t>1**************************************************************************************************************************1</w:t>
      </w:r>
    </w:p>
    <w:p w14:paraId="246A536C" w14:textId="77777777" w:rsidR="006C34AE" w:rsidRDefault="006C34AE" w:rsidP="000B3286">
      <w:pPr>
        <w:pStyle w:val="HiddenTextSpec"/>
      </w:pPr>
    </w:p>
    <w:p w14:paraId="3BB973A6" w14:textId="6FC0DFCA" w:rsidR="00455EE3" w:rsidRPr="00B97E4C" w:rsidRDefault="00455EE3" w:rsidP="00455EE3">
      <w:pPr>
        <w:pStyle w:val="000Section"/>
      </w:pPr>
      <w:r w:rsidRPr="00B97E4C">
        <w:t>Section 158 – Soil Erosion and Sediment Control</w:t>
      </w:r>
      <w:r w:rsidR="00513B05">
        <w:t xml:space="preserve"> </w:t>
      </w:r>
      <w:r w:rsidRPr="00B97E4C">
        <w:t xml:space="preserve">and Water Quality </w:t>
      </w:r>
      <w:bookmarkEnd w:id="354"/>
      <w:r w:rsidRPr="00B97E4C">
        <w:t>Control</w:t>
      </w:r>
      <w:bookmarkEnd w:id="355"/>
      <w:bookmarkEnd w:id="356"/>
      <w:bookmarkEnd w:id="357"/>
    </w:p>
    <w:p w14:paraId="549674DB" w14:textId="665DF69A" w:rsidR="004F6BFB" w:rsidRDefault="00447ED3" w:rsidP="004F6BFB">
      <w:pPr>
        <w:pStyle w:val="0000000Subpart"/>
      </w:pPr>
      <w:bookmarkStart w:id="372" w:name="_Toc175377660"/>
      <w:bookmarkStart w:id="373" w:name="_Toc175470557"/>
      <w:bookmarkStart w:id="374" w:name="_Toc182749857"/>
      <w:r w:rsidRPr="00B97E4C">
        <w:t>158.03.02 SESC</w:t>
      </w:r>
      <w:r w:rsidR="004F6BFB" w:rsidRPr="00B97E4C">
        <w:t xml:space="preserve"> Measures</w:t>
      </w:r>
      <w:bookmarkEnd w:id="372"/>
      <w:bookmarkEnd w:id="373"/>
      <w:bookmarkEnd w:id="374"/>
    </w:p>
    <w:p w14:paraId="2B0DCF53" w14:textId="77777777" w:rsidR="00130EE5" w:rsidRPr="00012E54" w:rsidRDefault="00130EE5" w:rsidP="00130EE5">
      <w:pPr>
        <w:pStyle w:val="HiddenTextSpec"/>
      </w:pPr>
      <w:r w:rsidRPr="00012E54">
        <w:t>1**************************************************************************************************************************1</w:t>
      </w:r>
    </w:p>
    <w:p w14:paraId="4BD76DDB" w14:textId="77777777" w:rsidR="004F6BFB" w:rsidRDefault="004F6BFB" w:rsidP="004F6BFB">
      <w:pPr>
        <w:pStyle w:val="11paragraph"/>
        <w:rPr>
          <w:b/>
        </w:rPr>
      </w:pPr>
      <w:r w:rsidRPr="00B97E4C">
        <w:rPr>
          <w:b/>
        </w:rPr>
        <w:t>19.</w:t>
      </w:r>
      <w:r w:rsidRPr="00B97E4C">
        <w:rPr>
          <w:b/>
        </w:rPr>
        <w:tab/>
        <w:t>Oil-Only Emergency Spill Kit.</w:t>
      </w:r>
    </w:p>
    <w:p w14:paraId="229E4812" w14:textId="77777777" w:rsidR="004F6BFB" w:rsidRDefault="00E27692" w:rsidP="00740751">
      <w:pPr>
        <w:pStyle w:val="HiddenTextSpec"/>
        <w:rPr>
          <w:vanish w:val="0"/>
        </w:rPr>
      </w:pPr>
      <w:r w:rsidRPr="00A55C3F">
        <w:t>P</w:t>
      </w:r>
      <w:r w:rsidR="00AE03EF" w:rsidRPr="00A55C3F">
        <w:t>rovide other</w:t>
      </w:r>
      <w:r w:rsidRPr="00A55C3F">
        <w:t xml:space="preserve"> type Emergency Spill kit, if needed</w:t>
      </w:r>
    </w:p>
    <w:p w14:paraId="1D39BDE7" w14:textId="77777777" w:rsidR="00087CD3" w:rsidRPr="00A55C3F" w:rsidRDefault="00087CD3" w:rsidP="00740751">
      <w:pPr>
        <w:pStyle w:val="HiddenTextSpec"/>
      </w:pPr>
    </w:p>
    <w:p w14:paraId="2D3FA864" w14:textId="77777777" w:rsidR="007F10B1" w:rsidRPr="00A55C3F" w:rsidRDefault="007F10B1" w:rsidP="00740751">
      <w:pPr>
        <w:pStyle w:val="HiddenTextSpec"/>
      </w:pPr>
    </w:p>
    <w:p w14:paraId="72619B86" w14:textId="77777777" w:rsidR="00E27692" w:rsidRPr="00135DE3" w:rsidRDefault="00E27692" w:rsidP="00E27692">
      <w:pPr>
        <w:pStyle w:val="HiddenTextSpec"/>
        <w:rPr>
          <w:lang w:val="fr-FR"/>
        </w:rPr>
      </w:pPr>
      <w:r w:rsidRPr="00135DE3">
        <w:rPr>
          <w:lang w:val="fr-FR"/>
        </w:rPr>
        <w:t>1**************************************************************************************************************************1</w:t>
      </w:r>
    </w:p>
    <w:p w14:paraId="25986921" w14:textId="77777777" w:rsidR="00457623" w:rsidRPr="00135DE3" w:rsidRDefault="00457623" w:rsidP="00457623">
      <w:pPr>
        <w:pStyle w:val="000Section"/>
        <w:rPr>
          <w:lang w:val="fr-FR"/>
        </w:rPr>
      </w:pPr>
      <w:bookmarkStart w:id="375" w:name="_Toc127530208"/>
      <w:bookmarkStart w:id="376" w:name="_Toc175377663"/>
      <w:bookmarkStart w:id="377" w:name="_Toc175470560"/>
      <w:bookmarkStart w:id="378" w:name="_Toc182749860"/>
      <w:r w:rsidRPr="00135DE3">
        <w:rPr>
          <w:lang w:val="fr-FR"/>
        </w:rPr>
        <w:t>Section 159 – Traffic C</w:t>
      </w:r>
      <w:bookmarkEnd w:id="375"/>
      <w:r w:rsidRPr="00135DE3">
        <w:rPr>
          <w:lang w:val="fr-FR"/>
        </w:rPr>
        <w:t>ontrol</w:t>
      </w:r>
      <w:bookmarkEnd w:id="376"/>
      <w:bookmarkEnd w:id="377"/>
      <w:bookmarkEnd w:id="378"/>
    </w:p>
    <w:p w14:paraId="6305DDCB" w14:textId="77777777" w:rsidR="00FB2ED7" w:rsidRPr="00B73126" w:rsidRDefault="00FB2ED7" w:rsidP="00FB2ED7">
      <w:pPr>
        <w:pStyle w:val="HiddenTextSpec"/>
      </w:pPr>
      <w:r w:rsidRPr="00B73126">
        <w:t>1**************************************************************************************************************************1</w:t>
      </w:r>
    </w:p>
    <w:p w14:paraId="731AA789" w14:textId="77777777" w:rsidR="00C9408E" w:rsidRPr="00740751" w:rsidRDefault="00C9408E" w:rsidP="00C9408E">
      <w:pPr>
        <w:pStyle w:val="HiddenTextSpec"/>
      </w:pPr>
      <w:r w:rsidRPr="00740751">
        <w:t xml:space="preserve">provide specifications for temporary its or other requirements, if necessary. </w:t>
      </w:r>
    </w:p>
    <w:p w14:paraId="609A1719" w14:textId="77777777" w:rsidR="00C9408E" w:rsidRPr="00740751" w:rsidRDefault="00C9408E" w:rsidP="00C9408E">
      <w:pPr>
        <w:pStyle w:val="HiddenTextSpec"/>
      </w:pPr>
    </w:p>
    <w:p w14:paraId="2D0067EC" w14:textId="77777777" w:rsidR="0015091B" w:rsidRDefault="0015091B" w:rsidP="0015091B">
      <w:pPr>
        <w:pStyle w:val="HiddenTextSpec"/>
      </w:pPr>
      <w:r w:rsidRPr="00B73126">
        <w:t>1**************************************************************************************************************************1</w:t>
      </w:r>
    </w:p>
    <w:p w14:paraId="3D7BD7CD" w14:textId="384E6B84" w:rsidR="008B564A" w:rsidRDefault="00447ED3" w:rsidP="008B564A">
      <w:pPr>
        <w:pStyle w:val="0000000Subpart"/>
      </w:pPr>
      <w:bookmarkStart w:id="379" w:name="_Toc127530209"/>
      <w:bookmarkStart w:id="380" w:name="_Toc175377679"/>
      <w:bookmarkStart w:id="381" w:name="_Toc175470576"/>
      <w:bookmarkStart w:id="382" w:name="_Toc182749876"/>
      <w:r>
        <w:t>159.02.01 Materials</w:t>
      </w:r>
    </w:p>
    <w:p w14:paraId="5312A212" w14:textId="77777777" w:rsidR="008B564A" w:rsidRDefault="008B564A" w:rsidP="008B564A">
      <w:pPr>
        <w:pStyle w:val="HiddenTextSpec"/>
      </w:pPr>
      <w:r>
        <w:t>1**************************************************************************************************************************1</w:t>
      </w:r>
    </w:p>
    <w:p w14:paraId="0CE07B23" w14:textId="77777777" w:rsidR="008B564A" w:rsidRPr="00020B41" w:rsidRDefault="008B564A" w:rsidP="008B564A">
      <w:pPr>
        <w:pStyle w:val="HiddenTextSpec"/>
      </w:pPr>
      <w:r w:rsidRPr="00020B41">
        <w:t>BDC</w:t>
      </w:r>
      <w:r>
        <w:t>22</w:t>
      </w:r>
      <w:r w:rsidRPr="00020B41">
        <w:t>S-0</w:t>
      </w:r>
      <w:r>
        <w:t>4</w:t>
      </w:r>
      <w:r w:rsidRPr="00020B41">
        <w:t xml:space="preserve"> dated </w:t>
      </w:r>
      <w:r>
        <w:t>MAY</w:t>
      </w:r>
      <w:r w:rsidRPr="00020B41">
        <w:t xml:space="preserve"> 1</w:t>
      </w:r>
      <w:r>
        <w:t>3</w:t>
      </w:r>
      <w:r w:rsidRPr="00020B41">
        <w:t>, 20</w:t>
      </w:r>
      <w:r>
        <w:t>22</w:t>
      </w:r>
    </w:p>
    <w:p w14:paraId="1AE0A517" w14:textId="77777777" w:rsidR="008B564A" w:rsidRDefault="008B564A" w:rsidP="008B564A">
      <w:pPr>
        <w:pStyle w:val="HiddenTextSpec"/>
      </w:pPr>
    </w:p>
    <w:p w14:paraId="372A1FC0" w14:textId="77777777" w:rsidR="008B564A" w:rsidRDefault="008B564A" w:rsidP="008B564A">
      <w:pPr>
        <w:pStyle w:val="Instruction"/>
      </w:pPr>
      <w:r w:rsidRPr="00AA7349">
        <w:t>THE FIRST ITEM IS CHANGED TO:</w:t>
      </w:r>
    </w:p>
    <w:p w14:paraId="6610CBA9" w14:textId="77777777" w:rsidR="008B564A" w:rsidRDefault="008B564A" w:rsidP="008B564A">
      <w:pPr>
        <w:pStyle w:val="Dotleader0indent"/>
      </w:pPr>
      <w:r>
        <w:t>Tack Coat 64-22</w:t>
      </w:r>
      <w:r>
        <w:tab/>
      </w:r>
      <w:r w:rsidRPr="00AA7349">
        <w:t>902.01.01</w:t>
      </w:r>
    </w:p>
    <w:p w14:paraId="2D61F41A" w14:textId="77777777" w:rsidR="008B564A" w:rsidRDefault="008B564A" w:rsidP="008B564A">
      <w:pPr>
        <w:pStyle w:val="HiddenTextSpec"/>
      </w:pPr>
      <w:r>
        <w:t>1**************************************************************************************************************************1</w:t>
      </w:r>
    </w:p>
    <w:p w14:paraId="039FA0EE" w14:textId="7C12D13B" w:rsidR="00833B28" w:rsidRPr="00B97E4C" w:rsidRDefault="00447ED3" w:rsidP="00833B28">
      <w:pPr>
        <w:pStyle w:val="0000000Subpart"/>
      </w:pPr>
      <w:r w:rsidRPr="00B97E4C">
        <w:t>159.02.02 Equipment</w:t>
      </w:r>
    </w:p>
    <w:p w14:paraId="1A366F0B" w14:textId="77777777" w:rsidR="00100ADD" w:rsidRDefault="00100ADD" w:rsidP="00100ADD">
      <w:pPr>
        <w:pStyle w:val="HiddenTextSpec"/>
      </w:pPr>
      <w:r>
        <w:t>1**************************************************************************************************************************1</w:t>
      </w:r>
    </w:p>
    <w:p w14:paraId="354EA8A7" w14:textId="2EA80960" w:rsidR="00100ADD" w:rsidRDefault="00100ADD" w:rsidP="00100ADD">
      <w:pPr>
        <w:pStyle w:val="HiddenTextSpec"/>
      </w:pPr>
      <w:r w:rsidRPr="00020B41">
        <w:t>BDC</w:t>
      </w:r>
      <w:r>
        <w:t>23</w:t>
      </w:r>
      <w:r w:rsidRPr="00020B41">
        <w:t>S-0</w:t>
      </w:r>
      <w:r>
        <w:t>2</w:t>
      </w:r>
      <w:r w:rsidRPr="00020B41">
        <w:t xml:space="preserve"> dated </w:t>
      </w:r>
      <w:r>
        <w:t>MAR</w:t>
      </w:r>
      <w:r w:rsidRPr="00020B41">
        <w:t xml:space="preserve"> 1</w:t>
      </w:r>
      <w:r>
        <w:t>3</w:t>
      </w:r>
      <w:r w:rsidRPr="00020B41">
        <w:t>, 20</w:t>
      </w:r>
      <w:r>
        <w:t>23</w:t>
      </w:r>
    </w:p>
    <w:p w14:paraId="7F7C8382" w14:textId="77777777" w:rsidR="00100ADD" w:rsidRDefault="00100ADD" w:rsidP="00100ADD">
      <w:pPr>
        <w:pStyle w:val="HiddenTextSpec"/>
      </w:pPr>
    </w:p>
    <w:p w14:paraId="258988B8" w14:textId="77777777" w:rsidR="00100ADD" w:rsidRDefault="00100ADD" w:rsidP="00100ADD">
      <w:pPr>
        <w:pStyle w:val="Instruction"/>
      </w:pPr>
      <w:r>
        <w:t xml:space="preserve">The </w:t>
      </w:r>
      <w:r w:rsidRPr="008B5C98">
        <w:t>following</w:t>
      </w:r>
      <w:r>
        <w:t xml:space="preserve"> equipment is changed to:</w:t>
      </w:r>
    </w:p>
    <w:p w14:paraId="284EBFDB" w14:textId="273D6BDD" w:rsidR="00100ADD" w:rsidRPr="001E7320" w:rsidRDefault="00100ADD" w:rsidP="00100ADD">
      <w:pPr>
        <w:pStyle w:val="Dotleader0indent"/>
      </w:pPr>
      <w:r w:rsidRPr="001E7320">
        <w:t>Arrow Board</w:t>
      </w:r>
      <w:r w:rsidRPr="001E7320">
        <w:tab/>
      </w:r>
      <w:r w:rsidRPr="00100ADD">
        <w:t>1001.01</w:t>
      </w:r>
    </w:p>
    <w:p w14:paraId="359EB366" w14:textId="77777777" w:rsidR="00100ADD" w:rsidRDefault="00100ADD" w:rsidP="00100ADD">
      <w:pPr>
        <w:pStyle w:val="HiddenTextSpec"/>
      </w:pPr>
      <w:r>
        <w:t>1**************************************************************************************************************************1</w:t>
      </w:r>
    </w:p>
    <w:p w14:paraId="1DED75EC" w14:textId="77777777" w:rsidR="00833B28" w:rsidRDefault="00833B28" w:rsidP="00833B28">
      <w:pPr>
        <w:pStyle w:val="HiddenTextSpec"/>
      </w:pPr>
      <w:r>
        <w:t>1**************************************************************************************************************************1</w:t>
      </w:r>
    </w:p>
    <w:p w14:paraId="39D19FB3" w14:textId="77777777" w:rsidR="00833B28" w:rsidRDefault="00833B28" w:rsidP="00833B28">
      <w:pPr>
        <w:pStyle w:val="HiddenTextSpec"/>
      </w:pPr>
      <w:r>
        <w:t xml:space="preserve">Include the following </w:t>
      </w:r>
      <w:r w:rsidR="00E443EB">
        <w:t xml:space="preserve">EQUIPMENT </w:t>
      </w:r>
      <w:r>
        <w:t xml:space="preserve">if the </w:t>
      </w:r>
      <w:r w:rsidRPr="001226C1">
        <w:t>REMOTELY OPERATED PVMS OR PORTABLE TRAILER MOUNTED CCTV CAMERA ASSEMBLY</w:t>
      </w:r>
      <w:r>
        <w:t xml:space="preserve"> are needed</w:t>
      </w:r>
    </w:p>
    <w:p w14:paraId="39E85C03" w14:textId="77777777" w:rsidR="00833B28" w:rsidRDefault="00833B28" w:rsidP="00833B28">
      <w:pPr>
        <w:pStyle w:val="HiddenTextSpec"/>
      </w:pPr>
    </w:p>
    <w:p w14:paraId="5FF1E761" w14:textId="77777777" w:rsidR="00100ADD" w:rsidRPr="00382008" w:rsidRDefault="00100ADD" w:rsidP="00833B28">
      <w:pPr>
        <w:pStyle w:val="HiddenTextSpec"/>
        <w:rPr>
          <w:b/>
        </w:rPr>
      </w:pPr>
    </w:p>
    <w:p w14:paraId="0DA9AB28" w14:textId="77777777" w:rsidR="00833B28" w:rsidRPr="00245DFE" w:rsidRDefault="00833B28" w:rsidP="00833B28">
      <w:pPr>
        <w:pStyle w:val="Instruction"/>
      </w:pPr>
      <w:r w:rsidRPr="00245DFE">
        <w:lastRenderedPageBreak/>
        <w:t xml:space="preserve">The following is added to the list of </w:t>
      </w:r>
      <w:r>
        <w:t>equipment</w:t>
      </w:r>
      <w:r w:rsidRPr="003F774D">
        <w:t xml:space="preserve"> </w:t>
      </w:r>
      <w:r w:rsidRPr="00245DFE">
        <w:t>references:</w:t>
      </w:r>
    </w:p>
    <w:p w14:paraId="4117D534" w14:textId="64DBD3D2" w:rsidR="00833B28" w:rsidRPr="00833B28" w:rsidRDefault="00833B28" w:rsidP="005823EB">
      <w:pPr>
        <w:pStyle w:val="Dotleader0indent"/>
      </w:pPr>
      <w:r w:rsidRPr="00833B28">
        <w:t>Portable Variable Message Sign w/Remote Communication</w:t>
      </w:r>
      <w:r w:rsidR="00100ADD">
        <w:tab/>
      </w:r>
      <w:r w:rsidRPr="00833B28">
        <w:t>1001.04</w:t>
      </w:r>
    </w:p>
    <w:p w14:paraId="4A5B0428" w14:textId="637CBBBC" w:rsidR="00833B28" w:rsidRDefault="00833B28" w:rsidP="005823EB">
      <w:pPr>
        <w:pStyle w:val="Dotleader0indent"/>
      </w:pPr>
      <w:r w:rsidRPr="00833B28">
        <w:t>Portable Trailer Mounted CCTV Camera Assembl</w:t>
      </w:r>
      <w:r w:rsidR="00100ADD">
        <w:t>y</w:t>
      </w:r>
      <w:r w:rsidR="00100ADD">
        <w:tab/>
      </w:r>
      <w:r w:rsidRPr="00833B28">
        <w:t>1001.05</w:t>
      </w:r>
    </w:p>
    <w:p w14:paraId="20BB4B53" w14:textId="2AAB2776" w:rsidR="00833B28" w:rsidRDefault="00833B28" w:rsidP="00833B28">
      <w:pPr>
        <w:pStyle w:val="HiddenTextSpec"/>
      </w:pPr>
      <w:r>
        <w:t>1**************************************************************************************************************************1</w:t>
      </w:r>
    </w:p>
    <w:p w14:paraId="2206FC16" w14:textId="0B635E66" w:rsidR="00A25740" w:rsidRPr="00A25740" w:rsidRDefault="00447ED3" w:rsidP="00A25740">
      <w:pPr>
        <w:pStyle w:val="0000000Subpart"/>
      </w:pPr>
      <w:bookmarkStart w:id="383" w:name="_Toc175377669"/>
      <w:bookmarkStart w:id="384" w:name="_Toc175470566"/>
      <w:bookmarkStart w:id="385" w:name="_Toc501716874"/>
      <w:bookmarkStart w:id="386" w:name="_Toc9232423"/>
      <w:r w:rsidRPr="00A25740">
        <w:t>159.03.01 Traffic</w:t>
      </w:r>
      <w:r w:rsidR="00A25740" w:rsidRPr="00A25740">
        <w:t xml:space="preserve"> Control Coordinator</w:t>
      </w:r>
      <w:bookmarkEnd w:id="383"/>
      <w:bookmarkEnd w:id="384"/>
      <w:bookmarkEnd w:id="385"/>
      <w:bookmarkEnd w:id="386"/>
    </w:p>
    <w:p w14:paraId="5A2009D8" w14:textId="77777777" w:rsidR="00A25740" w:rsidRDefault="00A25740" w:rsidP="00A25740">
      <w:pPr>
        <w:pStyle w:val="HiddenTextSpec"/>
      </w:pPr>
      <w:bookmarkStart w:id="387" w:name="_Hlk103084435"/>
      <w:r>
        <w:t>1**************************************************************************************************************************1</w:t>
      </w:r>
    </w:p>
    <w:p w14:paraId="1A268BB2" w14:textId="26E3E8FA" w:rsidR="00A25740" w:rsidRPr="00D04190" w:rsidRDefault="00A25740" w:rsidP="00A25740">
      <w:pPr>
        <w:jc w:val="center"/>
        <w:rPr>
          <w:rFonts w:ascii="Arial" w:hAnsi="Arial"/>
          <w:caps/>
          <w:vanish/>
          <w:color w:val="FF0000"/>
        </w:rPr>
      </w:pPr>
      <w:r w:rsidRPr="00D04190">
        <w:rPr>
          <w:rFonts w:ascii="Arial" w:hAnsi="Arial"/>
          <w:caps/>
          <w:vanish/>
          <w:color w:val="FF0000"/>
        </w:rPr>
        <w:t>BDC1</w:t>
      </w:r>
      <w:r>
        <w:rPr>
          <w:rFonts w:ascii="Arial" w:hAnsi="Arial"/>
          <w:caps/>
          <w:vanish/>
          <w:color w:val="FF0000"/>
        </w:rPr>
        <w:t>9</w:t>
      </w:r>
      <w:r w:rsidRPr="00D04190">
        <w:rPr>
          <w:rFonts w:ascii="Arial" w:hAnsi="Arial"/>
          <w:caps/>
          <w:vanish/>
          <w:color w:val="FF0000"/>
        </w:rPr>
        <w:t>S-0</w:t>
      </w:r>
      <w:r>
        <w:rPr>
          <w:rFonts w:ascii="Arial" w:hAnsi="Arial"/>
          <w:caps/>
          <w:vanish/>
          <w:color w:val="FF0000"/>
        </w:rPr>
        <w:t>8</w:t>
      </w:r>
      <w:r w:rsidRPr="00D04190">
        <w:rPr>
          <w:rFonts w:ascii="Arial" w:hAnsi="Arial"/>
          <w:caps/>
          <w:vanish/>
          <w:color w:val="FF0000"/>
        </w:rPr>
        <w:t xml:space="preserve"> dated</w:t>
      </w:r>
      <w:r>
        <w:rPr>
          <w:rFonts w:ascii="Arial" w:hAnsi="Arial"/>
          <w:caps/>
          <w:vanish/>
          <w:color w:val="FF0000"/>
        </w:rPr>
        <w:t xml:space="preserve"> DEC 11</w:t>
      </w:r>
      <w:r w:rsidRPr="00D04190">
        <w:rPr>
          <w:rFonts w:ascii="Arial" w:hAnsi="Arial"/>
          <w:caps/>
          <w:vanish/>
          <w:color w:val="FF0000"/>
        </w:rPr>
        <w:t>, 201</w:t>
      </w:r>
      <w:r>
        <w:rPr>
          <w:rFonts w:ascii="Arial" w:hAnsi="Arial"/>
          <w:caps/>
          <w:vanish/>
          <w:color w:val="FF0000"/>
        </w:rPr>
        <w:t>9</w:t>
      </w:r>
    </w:p>
    <w:p w14:paraId="53C9F88A" w14:textId="77777777" w:rsidR="00A25740" w:rsidRDefault="00A25740" w:rsidP="00A25740">
      <w:pPr>
        <w:pStyle w:val="HiddenTextSpec"/>
      </w:pPr>
    </w:p>
    <w:bookmarkEnd w:id="387"/>
    <w:p w14:paraId="0B5E555D" w14:textId="77777777" w:rsidR="005F0ED3" w:rsidRPr="00EA427A" w:rsidRDefault="005F0ED3" w:rsidP="005F0ED3">
      <w:pPr>
        <w:pStyle w:val="Instruction"/>
      </w:pPr>
      <w:r w:rsidRPr="00EA427A">
        <w:t>the first PARAGRAPH before the list IS CHANGED TO:</w:t>
      </w:r>
    </w:p>
    <w:p w14:paraId="3302AFC2" w14:textId="5D264018" w:rsidR="00A25740" w:rsidRPr="00A25740" w:rsidRDefault="00A25740" w:rsidP="00A25740">
      <w:pPr>
        <w:pStyle w:val="Paragraph"/>
      </w:pPr>
      <w:r w:rsidRPr="00A25740">
        <w:t>Before starting Work, submit to the RE the name, training, work experience, and contact information of an employee assigned as the on-site Traffic Control Coordinator (TCC).  The TCC must be certified as having successfully completed the Rutgers CAIT Traffic Control Coordinator Program</w:t>
      </w:r>
      <w:r w:rsidR="00E44A45">
        <w:t>.</w:t>
      </w:r>
      <w:r w:rsidRPr="00A25740">
        <w:t xml:space="preserve"> </w:t>
      </w:r>
      <w:r w:rsidR="000C5D8A">
        <w:t>A copy of the TCC</w:t>
      </w:r>
      <w:r w:rsidR="00E44A45">
        <w:t>’</w:t>
      </w:r>
      <w:r w:rsidR="000C5D8A">
        <w:t>s</w:t>
      </w:r>
      <w:r w:rsidR="00E44A45">
        <w:t xml:space="preserve"> Rutgers CAIT Certification is to be provided to the RE</w:t>
      </w:r>
      <w:r w:rsidR="000C5D8A">
        <w:t>.</w:t>
      </w:r>
      <w:r w:rsidRPr="00A25740">
        <w:t xml:space="preserve">  The TCC must also successfully complete an approved Traffic Coordinator refresher course every 2 years.  </w:t>
      </w:r>
      <w:proofErr w:type="gramStart"/>
      <w:r w:rsidRPr="00A25740">
        <w:t>The TCC</w:t>
      </w:r>
      <w:proofErr w:type="gramEnd"/>
      <w:r w:rsidRPr="00A25740">
        <w:t xml:space="preserve"> is a full-time </w:t>
      </w:r>
      <w:r w:rsidR="00447ED3" w:rsidRPr="00A25740">
        <w:t>position,</w:t>
      </w:r>
      <w:r w:rsidRPr="00A25740">
        <w:t xml:space="preserve"> and the employee designated as TCC must be </w:t>
      </w:r>
      <w:proofErr w:type="gramStart"/>
      <w:r w:rsidRPr="00A25740">
        <w:t>available on a</w:t>
      </w:r>
      <w:proofErr w:type="gramEnd"/>
      <w:r w:rsidRPr="00A25740">
        <w:t xml:space="preserve"> 24 hour a day, 7 days a week basis.  The TCC shall have the responsibility for and authority to implement and maintain all traffic operations for the Project on behalf of the Contractor.  Ensure that the TCC </w:t>
      </w:r>
      <w:proofErr w:type="gramStart"/>
      <w:r w:rsidRPr="00A25740">
        <w:t>is present at the work site at all times</w:t>
      </w:r>
      <w:proofErr w:type="gramEnd"/>
      <w:r w:rsidRPr="00A25740">
        <w:t xml:space="preserve"> while the Work is in progress.  </w:t>
      </w:r>
      <w:proofErr w:type="gramStart"/>
      <w:r w:rsidRPr="00A25740">
        <w:t>The TCC’s</w:t>
      </w:r>
      <w:proofErr w:type="gramEnd"/>
      <w:r w:rsidRPr="00A25740">
        <w:t xml:space="preserve"> responsibilities and duties shall include the following:</w:t>
      </w:r>
    </w:p>
    <w:p w14:paraId="713E6ACE" w14:textId="77777777" w:rsidR="00A25740" w:rsidRDefault="00A25740" w:rsidP="00A25740">
      <w:pPr>
        <w:pStyle w:val="HiddenTextSpec"/>
      </w:pPr>
      <w:r>
        <w:t>1**************************************************************************************************************************1</w:t>
      </w:r>
    </w:p>
    <w:p w14:paraId="4C456BFE" w14:textId="1D61204C" w:rsidR="00833B28" w:rsidRDefault="00447ED3" w:rsidP="00833B28">
      <w:pPr>
        <w:pStyle w:val="0000000Subpart"/>
      </w:pPr>
      <w:r w:rsidRPr="008123F9">
        <w:t>159.03.02 Traffic</w:t>
      </w:r>
      <w:r w:rsidR="00833B28" w:rsidRPr="008123F9">
        <w:t xml:space="preserve"> Control Devices</w:t>
      </w:r>
    </w:p>
    <w:p w14:paraId="1E4CDBFF" w14:textId="4CAFF2F2" w:rsidR="00473CE3" w:rsidRDefault="00473CE3" w:rsidP="00473CE3">
      <w:pPr>
        <w:pStyle w:val="HiddenTextSpec"/>
      </w:pPr>
      <w:r w:rsidRPr="000D12FE">
        <w:t>1**************************************************************************************************************************1</w:t>
      </w:r>
    </w:p>
    <w:p w14:paraId="15081DA3" w14:textId="77777777" w:rsidR="001E2A4D" w:rsidRDefault="001E2A4D" w:rsidP="00473CE3">
      <w:pPr>
        <w:pStyle w:val="HiddenTextSpec"/>
      </w:pPr>
    </w:p>
    <w:p w14:paraId="21C5AE54" w14:textId="77777777" w:rsidR="001E2A4D" w:rsidRPr="003C1CDE" w:rsidRDefault="001E2A4D" w:rsidP="001E2A4D">
      <w:pPr>
        <w:pStyle w:val="HiddenTextSpec"/>
      </w:pPr>
      <w:r w:rsidRPr="003C1CDE">
        <w:t>2**************************************************************************************2</w:t>
      </w:r>
    </w:p>
    <w:p w14:paraId="37BD7F9E" w14:textId="2F530A63" w:rsidR="001E2A4D" w:rsidRPr="008A0AE6" w:rsidRDefault="001E2A4D" w:rsidP="001E2A4D">
      <w:pPr>
        <w:pStyle w:val="HiddenTextSpec"/>
      </w:pPr>
      <w:r w:rsidRPr="00D04190">
        <w:t>BDC1</w:t>
      </w:r>
      <w:r>
        <w:t>9</w:t>
      </w:r>
      <w:r w:rsidRPr="00D04190">
        <w:t>S-</w:t>
      </w:r>
      <w:r>
        <w:t>10</w:t>
      </w:r>
      <w:r w:rsidRPr="00D04190">
        <w:t xml:space="preserve"> dated </w:t>
      </w:r>
      <w:r>
        <w:t>ApR</w:t>
      </w:r>
      <w:r w:rsidRPr="00D04190">
        <w:t xml:space="preserve"> </w:t>
      </w:r>
      <w:r>
        <w:t>30</w:t>
      </w:r>
      <w:r w:rsidRPr="00D04190">
        <w:t>, 20</w:t>
      </w:r>
      <w:r w:rsidRPr="008A0AE6">
        <w:t>20</w:t>
      </w:r>
    </w:p>
    <w:p w14:paraId="114B5902" w14:textId="77777777" w:rsidR="001E2A4D" w:rsidRDefault="001E2A4D" w:rsidP="001E2A4D">
      <w:pPr>
        <w:pStyle w:val="Instruction"/>
      </w:pPr>
      <w:r>
        <w:t>The First Paragrapgh is Changed To:</w:t>
      </w:r>
    </w:p>
    <w:p w14:paraId="12A26DC8" w14:textId="77777777" w:rsidR="001E2A4D" w:rsidRDefault="001E2A4D" w:rsidP="001E2A4D">
      <w:pPr>
        <w:pStyle w:val="Paragraph"/>
      </w:pPr>
      <w:r>
        <w:t>Ensure that FHWA category 1, 2, 3, and 4 traffic control devices (TCDs) conform to the requirements of the 2016 Edition of the Manual for Assessing Safety Hardware (MASH), except that TCDs manufactured on or before December 31, 2019 must have been purchased by the Contractor on or before December 31, 2019, and conform to the requirements of NCHRP 350, MASH 2009, or MASH 2016.  Provide each device’s applicable MASH 2016, MASH 2009, or NCHRP 350 test results and FHWA Eligibility letter, if issued by the FHWA, to the RE.  Provide the RE with the purchase date certification for devices not meeting the MASH 2016 requirements upon delivery to the site.  Ensure that traffic control devices meet or exceed an acceptable condition as described in the ATSSA guide Quality Standards for Work Zone Traffic Control Devices.  Traffic control devices need not be new but must be in good condition.  Provide traffic control devices according to MUTCD.</w:t>
      </w:r>
    </w:p>
    <w:p w14:paraId="65F75009" w14:textId="77777777" w:rsidR="001E2A4D" w:rsidRPr="003C1CDE" w:rsidRDefault="001E2A4D" w:rsidP="001E2A4D">
      <w:pPr>
        <w:pStyle w:val="HiddenTextSpec"/>
      </w:pPr>
      <w:r w:rsidRPr="003C1CDE">
        <w:t>2**************************************************************************************2</w:t>
      </w:r>
    </w:p>
    <w:p w14:paraId="0404EC9E" w14:textId="77777777" w:rsidR="001E2A4D" w:rsidRPr="000D12FE" w:rsidRDefault="001E2A4D" w:rsidP="00473CE3">
      <w:pPr>
        <w:pStyle w:val="HiddenTextSpec"/>
      </w:pPr>
    </w:p>
    <w:p w14:paraId="1DF3BC50" w14:textId="77777777" w:rsidR="008A0AE6" w:rsidRPr="00370893" w:rsidRDefault="008A0AE6" w:rsidP="008A0AE6">
      <w:pPr>
        <w:pStyle w:val="11paragraph"/>
        <w:rPr>
          <w:b/>
        </w:rPr>
      </w:pPr>
      <w:bookmarkStart w:id="388" w:name="_Toc175377674"/>
      <w:bookmarkStart w:id="389" w:name="_Toc175470571"/>
      <w:bookmarkStart w:id="390" w:name="_Toc182749871"/>
      <w:r w:rsidRPr="00E92D65">
        <w:rPr>
          <w:b/>
        </w:rPr>
        <w:t>2.</w:t>
      </w:r>
      <w:r w:rsidRPr="00E92D65">
        <w:rPr>
          <w:b/>
        </w:rPr>
        <w:tab/>
        <w:t xml:space="preserve">Construction Barrier Curb.  </w:t>
      </w:r>
    </w:p>
    <w:p w14:paraId="5E5B307F" w14:textId="728752B3" w:rsidR="008A0AE6" w:rsidRPr="003C1CDE" w:rsidRDefault="008A0AE6" w:rsidP="008A0AE6">
      <w:pPr>
        <w:pStyle w:val="HiddenTextSpec"/>
      </w:pPr>
      <w:r w:rsidRPr="003C1CDE">
        <w:t>2**************************************************************************************2</w:t>
      </w:r>
    </w:p>
    <w:p w14:paraId="34105636" w14:textId="442B1BAC" w:rsidR="008A0AE6" w:rsidRPr="008A0AE6" w:rsidRDefault="008A0AE6" w:rsidP="008A0AE6">
      <w:pPr>
        <w:pStyle w:val="HiddenTextSpec"/>
      </w:pPr>
      <w:r w:rsidRPr="00D04190">
        <w:t>BDC1</w:t>
      </w:r>
      <w:r>
        <w:t>9</w:t>
      </w:r>
      <w:r w:rsidRPr="00D04190">
        <w:t>S-0</w:t>
      </w:r>
      <w:r w:rsidRPr="008A0AE6">
        <w:t>7</w:t>
      </w:r>
      <w:r w:rsidRPr="00D04190">
        <w:t xml:space="preserve"> dated </w:t>
      </w:r>
      <w:r w:rsidRPr="008A0AE6">
        <w:t>FEB</w:t>
      </w:r>
      <w:r w:rsidRPr="00D04190">
        <w:t xml:space="preserve"> </w:t>
      </w:r>
      <w:r w:rsidRPr="008A0AE6">
        <w:t>28</w:t>
      </w:r>
      <w:r w:rsidRPr="00D04190">
        <w:t>, 20</w:t>
      </w:r>
      <w:r w:rsidRPr="008A0AE6">
        <w:t>20</w:t>
      </w:r>
    </w:p>
    <w:p w14:paraId="5543B1DF" w14:textId="77777777" w:rsidR="008A0AE6" w:rsidRPr="004170BC" w:rsidRDefault="008A0AE6" w:rsidP="004170BC">
      <w:pPr>
        <w:pStyle w:val="Instruction"/>
      </w:pPr>
      <w:r w:rsidRPr="004170BC">
        <w:t>THE SECOND PARAGRAPH is CHANGED TO:</w:t>
      </w:r>
    </w:p>
    <w:p w14:paraId="210BAAE1" w14:textId="77777777" w:rsidR="008A0AE6" w:rsidRPr="00E92D65" w:rsidRDefault="008A0AE6" w:rsidP="008A0AE6">
      <w:pPr>
        <w:pStyle w:val="12paragraph"/>
      </w:pPr>
      <w:r w:rsidRPr="00E92D65">
        <w:t xml:space="preserve">At least 30 days before delivering construction barrier curb to the Project Limits, provide the RE notice that the barrier curb is available for inspection.  Ensure the barrier curb is not stacked for this inspection.  The RE will inspect the barrier curb, along with a </w:t>
      </w:r>
      <w:proofErr w:type="gramStart"/>
      <w:r w:rsidRPr="00E92D65">
        <w:t>Contractor</w:t>
      </w:r>
      <w:proofErr w:type="gramEnd"/>
      <w:r w:rsidRPr="00E92D65">
        <w:t xml:space="preserve"> representative, to determine what pieces are not approved for delivery to the Project Limits.  Final determination of construction barrier approval will be made at the time of placement at the Project.</w:t>
      </w:r>
    </w:p>
    <w:p w14:paraId="2D644A3F" w14:textId="0AC152DA" w:rsidR="008B3370" w:rsidRDefault="008B3370" w:rsidP="008B3370">
      <w:pPr>
        <w:pStyle w:val="HiddenTextSpec"/>
      </w:pPr>
      <w:r w:rsidRPr="003C1CDE">
        <w:t>2**************************************************************************************2</w:t>
      </w:r>
    </w:p>
    <w:p w14:paraId="35943C3A" w14:textId="77777777" w:rsidR="00DB61A4" w:rsidRPr="003C1CDE" w:rsidRDefault="00DB61A4" w:rsidP="008B3370">
      <w:pPr>
        <w:pStyle w:val="HiddenTextSpec"/>
      </w:pPr>
    </w:p>
    <w:p w14:paraId="633D7B77" w14:textId="77777777" w:rsidR="008B3370" w:rsidRPr="003C1CDE" w:rsidRDefault="008B3370" w:rsidP="008B3370">
      <w:pPr>
        <w:pStyle w:val="HiddenTextSpec"/>
      </w:pPr>
      <w:r w:rsidRPr="003C1CDE">
        <w:t>2**************************************************************************************2</w:t>
      </w:r>
    </w:p>
    <w:p w14:paraId="7B810F93" w14:textId="719D5FFA" w:rsidR="008B3370" w:rsidRDefault="008B3370" w:rsidP="008B3370">
      <w:pPr>
        <w:pStyle w:val="HiddenTextSpec"/>
      </w:pPr>
      <w:r w:rsidRPr="00D04190">
        <w:t>BDC</w:t>
      </w:r>
      <w:r>
        <w:t>23</w:t>
      </w:r>
      <w:r w:rsidRPr="00D04190">
        <w:t>S-0</w:t>
      </w:r>
      <w:r>
        <w:t>2</w:t>
      </w:r>
      <w:r w:rsidRPr="00D04190">
        <w:t xml:space="preserve"> dated </w:t>
      </w:r>
      <w:r>
        <w:t>MAR 13, 2023</w:t>
      </w:r>
    </w:p>
    <w:p w14:paraId="3D77DC0D" w14:textId="77777777" w:rsidR="00DB61A4" w:rsidRDefault="00DB61A4" w:rsidP="008B3370">
      <w:pPr>
        <w:pStyle w:val="HiddenTextSpec"/>
      </w:pPr>
    </w:p>
    <w:p w14:paraId="132D14A4" w14:textId="77777777" w:rsidR="008B3370" w:rsidRPr="008B5C98" w:rsidRDefault="008B3370" w:rsidP="008B3370">
      <w:pPr>
        <w:pStyle w:val="Instruction"/>
      </w:pPr>
      <w:r w:rsidRPr="008B5C98">
        <w:t>Part 3 is changed to:</w:t>
      </w:r>
    </w:p>
    <w:p w14:paraId="388249A7" w14:textId="6B920F52" w:rsidR="008B3370" w:rsidRPr="008A0AE6" w:rsidRDefault="008B3370" w:rsidP="008B3370">
      <w:pPr>
        <w:pStyle w:val="11paragraph"/>
      </w:pPr>
      <w:r w:rsidRPr="00B97E4C">
        <w:rPr>
          <w:b/>
        </w:rPr>
        <w:t>3.</w:t>
      </w:r>
      <w:r w:rsidRPr="00B97E4C">
        <w:rPr>
          <w:b/>
        </w:rPr>
        <w:tab/>
        <w:t>Arrow Board.</w:t>
      </w:r>
      <w:r w:rsidRPr="00B97E4C">
        <w:t xml:space="preserve">  Provide a</w:t>
      </w:r>
      <w:r>
        <w:t>n</w:t>
      </w:r>
      <w:r w:rsidRPr="00B97E4C">
        <w:t xml:space="preserve"> arrow board as specified in </w:t>
      </w:r>
      <w:r w:rsidRPr="00193FA6">
        <w:t>1001.01</w:t>
      </w:r>
      <w:r w:rsidRPr="00B97E4C">
        <w:t>.</w:t>
      </w:r>
    </w:p>
    <w:p w14:paraId="79B114FD" w14:textId="63E4B3B0" w:rsidR="008B3370" w:rsidRDefault="008B3370" w:rsidP="008B3370">
      <w:pPr>
        <w:pStyle w:val="HiddenTextSpec"/>
      </w:pPr>
      <w:r w:rsidRPr="003C1CDE">
        <w:lastRenderedPageBreak/>
        <w:t>2**************************************************************************************2</w:t>
      </w:r>
    </w:p>
    <w:p w14:paraId="57CE45A5" w14:textId="77777777" w:rsidR="00DB61A4" w:rsidRPr="003C1CDE" w:rsidRDefault="00DB61A4" w:rsidP="008B3370">
      <w:pPr>
        <w:pStyle w:val="HiddenTextSpec"/>
      </w:pPr>
    </w:p>
    <w:p w14:paraId="4D1C7740" w14:textId="77777777" w:rsidR="00491DA0" w:rsidRPr="003C1CDE" w:rsidRDefault="00491DA0" w:rsidP="00491DA0">
      <w:pPr>
        <w:pStyle w:val="HiddenTextSpec"/>
      </w:pPr>
      <w:r w:rsidRPr="003C1CDE">
        <w:t>2**************************************************************************************2</w:t>
      </w:r>
    </w:p>
    <w:p w14:paraId="5817AB30" w14:textId="1CAB29FC" w:rsidR="00491DA0" w:rsidRDefault="00491DA0" w:rsidP="00491DA0">
      <w:pPr>
        <w:pStyle w:val="HiddenTextSpec"/>
      </w:pPr>
      <w:r w:rsidRPr="00D04190">
        <w:t>BDC</w:t>
      </w:r>
      <w:r>
        <w:t>20</w:t>
      </w:r>
      <w:r w:rsidRPr="00D04190">
        <w:t>S-</w:t>
      </w:r>
      <w:r>
        <w:t>15</w:t>
      </w:r>
      <w:r w:rsidRPr="00D04190">
        <w:t xml:space="preserve"> dated</w:t>
      </w:r>
      <w:r w:rsidR="00090556">
        <w:t xml:space="preserve"> Jan 15</w:t>
      </w:r>
      <w:r w:rsidRPr="00D04190">
        <w:t>, 20</w:t>
      </w:r>
      <w:r w:rsidRPr="008A0AE6">
        <w:t>2</w:t>
      </w:r>
      <w:r>
        <w:t>1</w:t>
      </w:r>
    </w:p>
    <w:p w14:paraId="55B5540D" w14:textId="77777777" w:rsidR="00576A67" w:rsidRPr="008A0AE6" w:rsidRDefault="00576A67" w:rsidP="00576A67">
      <w:pPr>
        <w:pStyle w:val="Blankline"/>
      </w:pPr>
    </w:p>
    <w:p w14:paraId="0111A894" w14:textId="40AE4D73" w:rsidR="00491DA0" w:rsidRPr="00A13C62" w:rsidRDefault="00491DA0" w:rsidP="00491DA0">
      <w:pPr>
        <w:pStyle w:val="Instruction"/>
      </w:pPr>
      <w:r>
        <w:t>part 5 is changed to:</w:t>
      </w:r>
    </w:p>
    <w:p w14:paraId="0A9CC40E" w14:textId="20A7314D" w:rsidR="00491DA0" w:rsidRPr="00A13C62" w:rsidRDefault="00491DA0" w:rsidP="00491DA0">
      <w:pPr>
        <w:pStyle w:val="11paragraph"/>
      </w:pPr>
      <w:r w:rsidRPr="00B97E4C">
        <w:rPr>
          <w:b/>
        </w:rPr>
        <w:t>5.</w:t>
      </w:r>
      <w:r w:rsidRPr="00B97E4C">
        <w:rPr>
          <w:b/>
        </w:rPr>
        <w:tab/>
        <w:t>Temporary Crash Cushion.</w:t>
      </w:r>
      <w:r w:rsidRPr="00B97E4C">
        <w:t xml:space="preserve">  </w:t>
      </w:r>
      <w:r w:rsidRPr="00A13C62">
        <w:t xml:space="preserve">Install inertial barrier systems as specified in </w:t>
      </w:r>
      <w:r w:rsidRPr="00491DA0">
        <w:t>611.03.01</w:t>
      </w:r>
      <w:r w:rsidRPr="00A13C62">
        <w:t xml:space="preserve">.  Install temporary </w:t>
      </w:r>
      <w:bookmarkStart w:id="391" w:name="_Hlk56416660"/>
      <w:r>
        <w:t>compressive</w:t>
      </w:r>
      <w:bookmarkEnd w:id="391"/>
      <w:r w:rsidRPr="00A13C62">
        <w:t xml:space="preserve"> crash cushions as specified in </w:t>
      </w:r>
      <w:r w:rsidRPr="00491DA0">
        <w:t>611.03.02</w:t>
      </w:r>
      <w:r w:rsidRPr="00A13C62">
        <w:t>.</w:t>
      </w:r>
      <w:bookmarkStart w:id="392" w:name="_Hlk55912555"/>
      <w:r w:rsidRPr="00A13C62">
        <w:t xml:space="preserve">  </w:t>
      </w:r>
      <w:bookmarkEnd w:id="392"/>
      <w:r w:rsidRPr="00A13C62">
        <w:t xml:space="preserve">Immediately repair or replace crash cushions that become damaged or become inoperable.  Begin </w:t>
      </w:r>
      <w:bookmarkStart w:id="393" w:name="_Hlk55911813"/>
      <w:r w:rsidRPr="00A13C62">
        <w:t xml:space="preserve">repair or replacement of the temporary crash cushion </w:t>
      </w:r>
      <w:bookmarkEnd w:id="393"/>
      <w:r w:rsidRPr="00A13C62">
        <w:t xml:space="preserve">within 1 hour of receiving notice of damage from the Department.  Ensure that workers </w:t>
      </w:r>
      <w:proofErr w:type="gramStart"/>
      <w:r w:rsidRPr="00A13C62">
        <w:t>assigned</w:t>
      </w:r>
      <w:proofErr w:type="gramEnd"/>
      <w:r w:rsidRPr="00A13C62">
        <w:t xml:space="preserve"> to such repair or replacement work continuously until the temporary crash cushion is repaired or replaced.  If the Contractor fails to respond to a damage notification and begin work within 1 hour of </w:t>
      </w:r>
      <w:r w:rsidR="00E5739F" w:rsidRPr="00A13C62">
        <w:t>notification or</w:t>
      </w:r>
      <w:r w:rsidRPr="00A13C62">
        <w:t xml:space="preserve"> does not continue to work until the </w:t>
      </w:r>
      <w:r w:rsidRPr="00D000B8">
        <w:t xml:space="preserve">temporary crash cushion is repaired or replaced, the Department, will require closure of the adjacent live lane.  Lane occupancy charges will be imposed as specified in 108.08 for the </w:t>
      </w:r>
      <w:proofErr w:type="gramStart"/>
      <w:r w:rsidRPr="00D000B8">
        <w:t>period of time</w:t>
      </w:r>
      <w:proofErr w:type="gramEnd"/>
      <w:r w:rsidRPr="00D000B8">
        <w:t xml:space="preserve"> the adjacent lane is closed.  Should the Department have to respond to a repair with its own forces because of a </w:t>
      </w:r>
      <w:proofErr w:type="gramStart"/>
      <w:r w:rsidRPr="00D000B8">
        <w:t>Contractor’s</w:t>
      </w:r>
      <w:proofErr w:type="gramEnd"/>
      <w:r w:rsidRPr="00D000B8">
        <w:t xml:space="preserve"> lack of response to a damage notification, the Contractor agrees to pay the Department a sum of $3,000 for costs of mobilizing its forces and equipment.  In addition, the Contractor must pay the Department the actual cost of material used for the repair and pay the actual costs of police traffic protection.  Maintain an adequate number of replacement parts to </w:t>
      </w:r>
      <w:proofErr w:type="gramStart"/>
      <w:r w:rsidRPr="00D000B8">
        <w:t>repair damaged units at all times</w:t>
      </w:r>
      <w:proofErr w:type="gramEnd"/>
      <w:r w:rsidRPr="00D000B8">
        <w:t>.  Keep the areas in front, atop</w:t>
      </w:r>
      <w:r w:rsidRPr="00A13C62">
        <w:t>, and around the crash cushions clear of snow accumulation of more than 4 inches in depth.</w:t>
      </w:r>
    </w:p>
    <w:p w14:paraId="3B19FEC4" w14:textId="1B024022" w:rsidR="00491DA0" w:rsidRPr="00A13C62" w:rsidRDefault="00491DA0" w:rsidP="00491DA0">
      <w:pPr>
        <w:pStyle w:val="12paragraph"/>
        <w:rPr>
          <w:bCs/>
        </w:rPr>
      </w:pPr>
      <w:r w:rsidRPr="00A13C62">
        <w:rPr>
          <w:bCs/>
        </w:rPr>
        <w:t>Upon removal of the crash cushion</w:t>
      </w:r>
      <w:r>
        <w:rPr>
          <w:bCs/>
        </w:rPr>
        <w:t>,</w:t>
      </w:r>
      <w:r w:rsidRPr="00A13C62">
        <w:rPr>
          <w:bCs/>
        </w:rPr>
        <w:t xml:space="preserve"> cut anchor bolts at least 3 inches below the surface of the surrounding roadway.  Repair HMA pavement as specified in </w:t>
      </w:r>
      <w:r w:rsidRPr="00491DA0">
        <w:rPr>
          <w:bCs/>
        </w:rPr>
        <w:t>401.03.03</w:t>
      </w:r>
      <w:r w:rsidRPr="00A13C62">
        <w:rPr>
          <w:bCs/>
        </w:rPr>
        <w:t xml:space="preserve">.  Repair concrete pavement as specified in </w:t>
      </w:r>
      <w:r>
        <w:rPr>
          <w:bCs/>
        </w:rPr>
        <w:br/>
      </w:r>
      <w:r w:rsidRPr="00491DA0">
        <w:rPr>
          <w:bCs/>
        </w:rPr>
        <w:t>Section 452</w:t>
      </w:r>
      <w:r w:rsidRPr="00A13C62">
        <w:rPr>
          <w:bCs/>
        </w:rPr>
        <w:t>.</w:t>
      </w:r>
    </w:p>
    <w:p w14:paraId="3CA9CA1B" w14:textId="7147C95D" w:rsidR="00491DA0" w:rsidRDefault="00491DA0" w:rsidP="00491DA0">
      <w:pPr>
        <w:pStyle w:val="HiddenTextSpec"/>
      </w:pPr>
      <w:r w:rsidRPr="003C1CDE">
        <w:t>2**************************************************************************************2</w:t>
      </w:r>
    </w:p>
    <w:p w14:paraId="06BE9A42" w14:textId="281510D6" w:rsidR="009D1CA7" w:rsidRDefault="009D1CA7" w:rsidP="008A0AE6">
      <w:pPr>
        <w:pStyle w:val="HiddenTextSpec"/>
      </w:pPr>
    </w:p>
    <w:p w14:paraId="152B6A2C" w14:textId="77777777" w:rsidR="00576A67" w:rsidRPr="003C1CDE" w:rsidRDefault="00576A67" w:rsidP="00576A67">
      <w:pPr>
        <w:pStyle w:val="HiddenTextSpec"/>
      </w:pPr>
      <w:r w:rsidRPr="003C1CDE">
        <w:t>2**************************************************************************************2</w:t>
      </w:r>
    </w:p>
    <w:p w14:paraId="3D94D481" w14:textId="0BCC6413" w:rsidR="00576A67" w:rsidRDefault="00576A67" w:rsidP="00576A67">
      <w:pPr>
        <w:pStyle w:val="HiddenTextSpec"/>
      </w:pPr>
      <w:r w:rsidRPr="00D04190">
        <w:t>BDC</w:t>
      </w:r>
      <w:r>
        <w:t>22</w:t>
      </w:r>
      <w:r w:rsidRPr="00D04190">
        <w:t>S-</w:t>
      </w:r>
      <w:r>
        <w:t>0</w:t>
      </w:r>
      <w:r w:rsidR="00D40FD5">
        <w:t>7</w:t>
      </w:r>
      <w:r w:rsidRPr="00D04190">
        <w:t xml:space="preserve"> dated </w:t>
      </w:r>
      <w:r w:rsidR="00D40FD5">
        <w:t>AUG</w:t>
      </w:r>
      <w:r w:rsidRPr="00D04190">
        <w:t xml:space="preserve"> </w:t>
      </w:r>
      <w:r w:rsidR="00D40FD5">
        <w:t>01</w:t>
      </w:r>
      <w:r w:rsidRPr="00D04190">
        <w:t>, 20</w:t>
      </w:r>
      <w:r w:rsidRPr="008A0AE6">
        <w:t>2</w:t>
      </w:r>
      <w:r>
        <w:t>2</w:t>
      </w:r>
    </w:p>
    <w:p w14:paraId="11A92D63" w14:textId="77777777" w:rsidR="00576A67" w:rsidRPr="002737AC" w:rsidRDefault="00576A67" w:rsidP="002737AC">
      <w:pPr>
        <w:pStyle w:val="Blankline"/>
      </w:pPr>
    </w:p>
    <w:p w14:paraId="223EDE3F" w14:textId="77777777" w:rsidR="00576A67" w:rsidRDefault="00576A67" w:rsidP="00576A67">
      <w:pPr>
        <w:pStyle w:val="Instruction"/>
        <w:tabs>
          <w:tab w:val="left" w:pos="720"/>
        </w:tabs>
      </w:pPr>
      <w:r>
        <w:t>Part 6 is changed to:</w:t>
      </w:r>
    </w:p>
    <w:p w14:paraId="402E1138" w14:textId="77777777" w:rsidR="002721D6" w:rsidRPr="00FA256B" w:rsidRDefault="00576A67" w:rsidP="002721D6">
      <w:pPr>
        <w:pStyle w:val="11paragraph"/>
        <w:rPr>
          <w:szCs w:val="22"/>
        </w:rPr>
      </w:pPr>
      <w:r>
        <w:rPr>
          <w:b/>
        </w:rPr>
        <w:t>6.</w:t>
      </w:r>
      <w:r>
        <w:rPr>
          <w:b/>
        </w:rPr>
        <w:tab/>
      </w:r>
      <w:r w:rsidR="002721D6" w:rsidRPr="00FA256B">
        <w:rPr>
          <w:b/>
        </w:rPr>
        <w:t>Traffic Control Truck with Mounted Crash Cushions.</w:t>
      </w:r>
      <w:r w:rsidR="002721D6" w:rsidRPr="00CB3533">
        <w:t xml:space="preserve">  Provide the RE with a copy of the crash cushion manufacturer’s recommendations.  Provide the RE a certified weigh ticket of the Traffic Control Truck with arrow board and mounted Crash Cushion.  Position the traffic control truck to ensure that there is adequate stopping distance after impact and to prevent errant vehicles from traveling around the truck and endangering workers.  When used in a fixed position, place manual transmission vehicles in second gear and place automatic transmission vehicles in park.  </w:t>
      </w:r>
      <w:r w:rsidR="002721D6" w:rsidRPr="00C262DE">
        <w:t xml:space="preserve">Ensure that the parking brake is set and the wheels are </w:t>
      </w:r>
      <w:r w:rsidR="002721D6">
        <w:t xml:space="preserve">set straight.  </w:t>
      </w:r>
      <w:r w:rsidR="002721D6" w:rsidRPr="00CB3533">
        <w:t xml:space="preserve">Do not use traffic control trucks in place of other temporary impact attenuators for more than 24 hours.  Relocate the traffic control truck as specified by the TCP, or as directed by the RE.  Do not use the truck to carry additional equipment, materials, or debris.  When using ballast, ensure that it is secured to the truck.  Submit drawings to the RE detailing the manner of securing the ballast, signed and sealed by a Professional Engineer, certifying that it </w:t>
      </w:r>
      <w:proofErr w:type="gramStart"/>
      <w:r w:rsidR="002721D6" w:rsidRPr="00CB3533">
        <w:t>is capable of withstanding</w:t>
      </w:r>
      <w:proofErr w:type="gramEnd"/>
      <w:r w:rsidR="002721D6" w:rsidRPr="00CB3533">
        <w:t xml:space="preserve"> the impact forces for which the impact attenuator is rated.</w:t>
      </w:r>
    </w:p>
    <w:p w14:paraId="2E499AB9" w14:textId="77777777" w:rsidR="00576A67" w:rsidRPr="003C1CDE" w:rsidRDefault="00576A67" w:rsidP="00576A67">
      <w:pPr>
        <w:pStyle w:val="HiddenTextSpec"/>
      </w:pPr>
      <w:r w:rsidRPr="003C1CDE">
        <w:t>2**************************************************************************************2</w:t>
      </w:r>
    </w:p>
    <w:p w14:paraId="3A5B18FF" w14:textId="77777777" w:rsidR="00576A67" w:rsidRPr="003C1CDE" w:rsidRDefault="00576A67" w:rsidP="008A0AE6">
      <w:pPr>
        <w:pStyle w:val="HiddenTextSpec"/>
      </w:pPr>
    </w:p>
    <w:p w14:paraId="05A08E9F" w14:textId="6FF958AE" w:rsidR="00B729F8" w:rsidRPr="003C1CDE" w:rsidRDefault="00B729F8" w:rsidP="00B729F8">
      <w:pPr>
        <w:pStyle w:val="11paragraph"/>
        <w:tabs>
          <w:tab w:val="left" w:pos="7560"/>
        </w:tabs>
        <w:rPr>
          <w:b/>
        </w:rPr>
      </w:pPr>
      <w:r w:rsidRPr="003C1CDE">
        <w:rPr>
          <w:b/>
        </w:rPr>
        <w:t>9.</w:t>
      </w:r>
      <w:r w:rsidRPr="003C1CDE">
        <w:rPr>
          <w:b/>
        </w:rPr>
        <w:tab/>
      </w:r>
      <w:r w:rsidRPr="00223E00">
        <w:rPr>
          <w:b/>
        </w:rPr>
        <w:t>Portable</w:t>
      </w:r>
      <w:r w:rsidRPr="003C1CDE">
        <w:rPr>
          <w:b/>
        </w:rPr>
        <w:t xml:space="preserve"> Trailer Mounted CCTV Camera Assembly (PTMCCA).</w:t>
      </w:r>
    </w:p>
    <w:p w14:paraId="7B8C1A16" w14:textId="77777777" w:rsidR="00B729F8" w:rsidRPr="003C1CDE" w:rsidRDefault="00B729F8" w:rsidP="00B729F8">
      <w:pPr>
        <w:pStyle w:val="HiddenTextSpec"/>
      </w:pPr>
      <w:r w:rsidRPr="003C1CDE">
        <w:t>2**************************************************************************************2</w:t>
      </w:r>
    </w:p>
    <w:p w14:paraId="32632B5D" w14:textId="77777777" w:rsidR="00B729F8" w:rsidRPr="003C1CDE" w:rsidRDefault="00B729F8" w:rsidP="00B729F8">
      <w:pPr>
        <w:pStyle w:val="HiddenTextSpec"/>
      </w:pPr>
    </w:p>
    <w:p w14:paraId="1F3AD869" w14:textId="77777777" w:rsidR="00B729F8" w:rsidRPr="003C1CDE" w:rsidRDefault="00B729F8" w:rsidP="00B729F8">
      <w:pPr>
        <w:pStyle w:val="HiddenTextSpec"/>
        <w:rPr>
          <w:highlight w:val="yellow"/>
        </w:rPr>
      </w:pPr>
    </w:p>
    <w:p w14:paraId="2F8CECB7" w14:textId="77777777" w:rsidR="00B729F8" w:rsidRPr="003C1CDE" w:rsidRDefault="00B729F8" w:rsidP="00B729F8">
      <w:pPr>
        <w:pStyle w:val="HiddenTextSpec"/>
      </w:pPr>
      <w:r w:rsidRPr="003C1CDE">
        <w:t>2**************************************************************************************2</w:t>
      </w:r>
    </w:p>
    <w:p w14:paraId="4C6207A4" w14:textId="62A9435B" w:rsidR="00B729F8" w:rsidRDefault="00B33FA1" w:rsidP="00B729F8">
      <w:pPr>
        <w:pStyle w:val="HiddenTextSpec"/>
      </w:pPr>
      <w:r>
        <w:t xml:space="preserve">if a njdot facility is </w:t>
      </w:r>
      <w:proofErr w:type="gramStart"/>
      <w:r>
        <w:t>impacted</w:t>
      </w:r>
      <w:proofErr w:type="gramEnd"/>
      <w:r>
        <w:t xml:space="preserve"> the lpa/lpa co</w:t>
      </w:r>
      <w:r w:rsidR="000568E2">
        <w:t>nsultant must contact the loca</w:t>
      </w:r>
      <w:r w:rsidR="002657F9">
        <w:t>l</w:t>
      </w:r>
      <w:r w:rsidR="000568E2">
        <w:t xml:space="preserve"> aid project manager to </w:t>
      </w:r>
      <w:proofErr w:type="gramStart"/>
      <w:r w:rsidR="000568E2">
        <w:t xml:space="preserve">coordinate </w:t>
      </w:r>
      <w:r w:rsidR="00722671">
        <w:t>WITH</w:t>
      </w:r>
      <w:proofErr w:type="gramEnd"/>
      <w:r w:rsidR="00722671">
        <w:t xml:space="preserve"> MSE’S</w:t>
      </w:r>
      <w:r w:rsidR="00B729F8" w:rsidRPr="003C1CDE">
        <w:t xml:space="preserve"> MOBILITY MANAGEMENT WORK ZONE UNIT </w:t>
      </w:r>
      <w:r w:rsidR="00B729F8">
        <w:t xml:space="preserve">AND TRAFFIC OPERATIONS </w:t>
      </w:r>
      <w:r w:rsidR="00B729F8" w:rsidRPr="003C1CDE">
        <w:t>TO CONFIRM IF REAL TIME WORK ZONE TRAFFI</w:t>
      </w:r>
      <w:r w:rsidR="00B729F8">
        <w:t xml:space="preserve">C SYSTEM (RTWZTS) IS REQUIRED. </w:t>
      </w:r>
      <w:r w:rsidR="000568E2">
        <w:t>if</w:t>
      </w:r>
      <w:r w:rsidR="00B729F8" w:rsidRPr="003C1CDE">
        <w:t xml:space="preserve"> CONFIRMED AND IF RTWZTS IS REQUESTED BY TRAFFIC OPERATIONS, THEN </w:t>
      </w:r>
      <w:r w:rsidR="000568E2">
        <w:t xml:space="preserve">the local aid project manager will </w:t>
      </w:r>
      <w:r w:rsidR="00B729F8" w:rsidRPr="003C1CDE">
        <w:t xml:space="preserve">REQUEST THE SPECIFICATIONS FROM MSE </w:t>
      </w:r>
      <w:r w:rsidR="002654B2">
        <w:t>to be provided to the lpa for inclusion</w:t>
      </w:r>
      <w:r w:rsidR="00B729F8" w:rsidRPr="003C1CDE">
        <w:t xml:space="preserve"> HEREAFTER MODIFYING THE SPECIFICATIONS TO INCLUDE THE NUMBER OF PVMSRC REQUIRED WITH LOCATIONS AND ANY OTHER ADDITIONAL REQUIREMENTS </w:t>
      </w:r>
      <w:r w:rsidR="00B729F8" w:rsidRPr="003C1CDE">
        <w:lastRenderedPageBreak/>
        <w:t>SPECIFIC TO THE PROJEC</w:t>
      </w:r>
      <w:r w:rsidR="00B729F8">
        <w:t xml:space="preserve">T. </w:t>
      </w:r>
      <w:r w:rsidR="00B729F8" w:rsidRPr="003C1CDE">
        <w:t>DEVELOP AND INCLUDE A REAL TIME MESSAGE TABLE LISTING THE DESIGNATED ROUTE, LOCATION OF EXISTING/PROPOSED SIGN AND THE TRAVEL TIME MESSAGE TO BE DISPLAYED.</w:t>
      </w:r>
    </w:p>
    <w:p w14:paraId="67CBEC47" w14:textId="77777777" w:rsidR="00B729F8" w:rsidRPr="003C1CDE" w:rsidRDefault="00B729F8" w:rsidP="00B729F8">
      <w:pPr>
        <w:pStyle w:val="HiddenTextSpec"/>
      </w:pPr>
    </w:p>
    <w:p w14:paraId="11A7959A" w14:textId="77777777" w:rsidR="00B729F8" w:rsidRPr="003C1CDE" w:rsidRDefault="00B729F8" w:rsidP="00B729F8">
      <w:pPr>
        <w:pStyle w:val="HiddenTextSpec"/>
      </w:pPr>
    </w:p>
    <w:p w14:paraId="6522ECD7" w14:textId="77777777" w:rsidR="00B729F8" w:rsidRPr="003C1CDE" w:rsidRDefault="00B729F8" w:rsidP="00B729F8">
      <w:pPr>
        <w:pStyle w:val="HiddenTextSpec"/>
      </w:pPr>
      <w:r w:rsidRPr="003C1CDE">
        <w:t>10.</w:t>
      </w:r>
      <w:r w:rsidRPr="003C1CDE">
        <w:tab/>
        <w:t>REAL TIME WORK ZONE TRAFFIC SYSTEM (RTWZTS)</w:t>
      </w:r>
    </w:p>
    <w:p w14:paraId="07E4E148" w14:textId="77777777" w:rsidR="00B729F8" w:rsidRPr="003C1CDE" w:rsidRDefault="00B729F8" w:rsidP="00B729F8">
      <w:pPr>
        <w:pStyle w:val="HiddenTextSpec"/>
      </w:pPr>
      <w:r w:rsidRPr="003C1CDE">
        <w:t>2**************************************************************************************2</w:t>
      </w:r>
    </w:p>
    <w:p w14:paraId="72A32D38" w14:textId="77777777" w:rsidR="00B729F8" w:rsidRPr="00EB5BD2" w:rsidRDefault="00B729F8" w:rsidP="00B729F8">
      <w:pPr>
        <w:pStyle w:val="HiddenTextSpec"/>
      </w:pPr>
      <w:r w:rsidRPr="00EB5BD2">
        <w:t>1**************************************************************************************************************************1</w:t>
      </w:r>
    </w:p>
    <w:p w14:paraId="394778A0" w14:textId="41C749B2" w:rsidR="00DD0CC5" w:rsidRPr="00B97E4C" w:rsidRDefault="00E5739F" w:rsidP="00DD0CC5">
      <w:pPr>
        <w:pStyle w:val="0000000Subpart"/>
      </w:pPr>
      <w:bookmarkStart w:id="394" w:name="_Toc501716876"/>
      <w:bookmarkStart w:id="395" w:name="_Toc93044431"/>
      <w:bookmarkStart w:id="396" w:name="_Toc175377676"/>
      <w:bookmarkStart w:id="397" w:name="_Toc175470573"/>
      <w:bookmarkStart w:id="398" w:name="_Toc501716881"/>
      <w:bookmarkStart w:id="399" w:name="_Toc9233877"/>
      <w:bookmarkEnd w:id="388"/>
      <w:bookmarkEnd w:id="389"/>
      <w:bookmarkEnd w:id="390"/>
      <w:r w:rsidRPr="00116716">
        <w:t>159.03.03 Removable</w:t>
      </w:r>
      <w:r w:rsidR="00DD0CC5" w:rsidRPr="00116716">
        <w:t xml:space="preserve"> Black Line Masking Tape</w:t>
      </w:r>
      <w:bookmarkEnd w:id="394"/>
      <w:bookmarkEnd w:id="395"/>
    </w:p>
    <w:p w14:paraId="05EB5351" w14:textId="77777777" w:rsidR="00DD0CC5" w:rsidRDefault="00DD0CC5" w:rsidP="00DD0CC5">
      <w:pPr>
        <w:pStyle w:val="HiddenTextSpec"/>
      </w:pPr>
      <w:bookmarkStart w:id="400" w:name="_Hlk107476601"/>
      <w:r>
        <w:t>1**************************************************************************************************************************1</w:t>
      </w:r>
    </w:p>
    <w:bookmarkEnd w:id="400"/>
    <w:p w14:paraId="2FE7FEF4" w14:textId="77777777" w:rsidR="00DD0CC5" w:rsidRPr="00DD0CC5" w:rsidRDefault="00DD0CC5" w:rsidP="00DD0CC5">
      <w:pPr>
        <w:pStyle w:val="HiddenTextSpec"/>
      </w:pPr>
      <w:r w:rsidRPr="00D04190">
        <w:t>BDC</w:t>
      </w:r>
      <w:r w:rsidRPr="00DD0CC5">
        <w:t>22</w:t>
      </w:r>
      <w:r w:rsidRPr="00D04190">
        <w:t>S-0</w:t>
      </w:r>
      <w:r w:rsidRPr="00DD0CC5">
        <w:t>6</w:t>
      </w:r>
      <w:r w:rsidRPr="00D04190">
        <w:t xml:space="preserve"> dated</w:t>
      </w:r>
      <w:r>
        <w:t xml:space="preserve"> </w:t>
      </w:r>
      <w:r w:rsidRPr="00DD0CC5">
        <w:t>JUL</w:t>
      </w:r>
      <w:r>
        <w:t xml:space="preserve"> 1</w:t>
      </w:r>
      <w:r w:rsidRPr="00DD0CC5">
        <w:t>3</w:t>
      </w:r>
      <w:r w:rsidRPr="00D04190">
        <w:t>, 20</w:t>
      </w:r>
      <w:r w:rsidRPr="00DD0CC5">
        <w:t>22</w:t>
      </w:r>
    </w:p>
    <w:p w14:paraId="722C96C7" w14:textId="77777777" w:rsidR="00DD0CC5" w:rsidRDefault="00DD0CC5" w:rsidP="00DD0CC5">
      <w:pPr>
        <w:pStyle w:val="HiddenTextSpec"/>
      </w:pPr>
    </w:p>
    <w:p w14:paraId="33A13CB7" w14:textId="77777777" w:rsidR="00DD0CC5" w:rsidRDefault="00DD0CC5" w:rsidP="00DD0CC5">
      <w:pPr>
        <w:pStyle w:val="Instruction"/>
      </w:pPr>
      <w:r>
        <w:t>THE entire subsection is changed to:</w:t>
      </w:r>
    </w:p>
    <w:p w14:paraId="4BA30C06" w14:textId="77777777" w:rsidR="00DD0CC5" w:rsidRPr="00257CD0" w:rsidRDefault="00DD0CC5" w:rsidP="00DD0CC5">
      <w:pPr>
        <w:pStyle w:val="Paragraph"/>
      </w:pPr>
      <w:r w:rsidRPr="00257CD0">
        <w:t>Apply black line masking tape over existing traffic stripes as specified in 159.03.05.  Ensure that the black line masking tape completely covers existing stripes.  Replace black line masking tape that becomes loose after placement within 2 hours.  When black line masking tape is no longer required or directed by the RE, carefully and completely remove without using heat, solvents, grinding, sanding, or water.</w:t>
      </w:r>
    </w:p>
    <w:p w14:paraId="49113053" w14:textId="77777777" w:rsidR="00DD0CC5" w:rsidRDefault="00DD0CC5" w:rsidP="00DD0CC5">
      <w:pPr>
        <w:pStyle w:val="HiddenTextSpec"/>
      </w:pPr>
      <w:bookmarkStart w:id="401" w:name="_Hlk107476630"/>
      <w:bookmarkStart w:id="402" w:name="_Toc175377673"/>
      <w:bookmarkStart w:id="403" w:name="_Toc175470570"/>
      <w:bookmarkStart w:id="404" w:name="_Toc501716878"/>
      <w:bookmarkStart w:id="405" w:name="_Toc93044433"/>
      <w:r>
        <w:t>1**************************************************************************************************************************1</w:t>
      </w:r>
    </w:p>
    <w:bookmarkEnd w:id="401"/>
    <w:p w14:paraId="3377BA71" w14:textId="007142E6" w:rsidR="00DD0CC5" w:rsidRPr="00B97E4C" w:rsidRDefault="00E5739F" w:rsidP="00DD0CC5">
      <w:pPr>
        <w:pStyle w:val="0000000Subpart"/>
      </w:pPr>
      <w:r w:rsidRPr="00B97E4C">
        <w:t>159.03.05 Temporary</w:t>
      </w:r>
      <w:r w:rsidR="00DD0CC5" w:rsidRPr="00B97E4C">
        <w:t xml:space="preserve"> Pavement Marking Tape</w:t>
      </w:r>
      <w:bookmarkEnd w:id="402"/>
      <w:bookmarkEnd w:id="403"/>
      <w:bookmarkEnd w:id="404"/>
      <w:bookmarkEnd w:id="405"/>
    </w:p>
    <w:p w14:paraId="1338562C" w14:textId="77777777" w:rsidR="00DD0CC5" w:rsidRDefault="00DD0CC5" w:rsidP="00DD0CC5">
      <w:pPr>
        <w:pStyle w:val="HiddenTextSpec"/>
      </w:pPr>
      <w:bookmarkStart w:id="406" w:name="_Hlk107476678"/>
      <w:r>
        <w:t>1**************************************************************************************************************************1</w:t>
      </w:r>
    </w:p>
    <w:p w14:paraId="734E96A5" w14:textId="77777777" w:rsidR="00DD0CC5" w:rsidRPr="00DD0CC5" w:rsidRDefault="00DD0CC5" w:rsidP="00DD0CC5">
      <w:pPr>
        <w:pStyle w:val="HiddenTextSpec"/>
      </w:pPr>
      <w:r w:rsidRPr="00D04190">
        <w:t>BDC</w:t>
      </w:r>
      <w:r w:rsidRPr="00DD0CC5">
        <w:t>22</w:t>
      </w:r>
      <w:r w:rsidRPr="00D04190">
        <w:t>S-0</w:t>
      </w:r>
      <w:r w:rsidRPr="00DD0CC5">
        <w:t>6</w:t>
      </w:r>
      <w:r w:rsidRPr="00D04190">
        <w:t xml:space="preserve"> dated</w:t>
      </w:r>
      <w:r>
        <w:t xml:space="preserve"> </w:t>
      </w:r>
      <w:r w:rsidRPr="00DD0CC5">
        <w:t>JUL</w:t>
      </w:r>
      <w:r>
        <w:t xml:space="preserve"> 1</w:t>
      </w:r>
      <w:r w:rsidRPr="00DD0CC5">
        <w:t>3</w:t>
      </w:r>
      <w:r w:rsidRPr="00D04190">
        <w:t>, 20</w:t>
      </w:r>
      <w:r w:rsidRPr="00DD0CC5">
        <w:t>22</w:t>
      </w:r>
    </w:p>
    <w:p w14:paraId="28F62EC8" w14:textId="77777777" w:rsidR="00DD0CC5" w:rsidRDefault="00DD0CC5" w:rsidP="00DD0CC5">
      <w:pPr>
        <w:pStyle w:val="HiddenTextSpec"/>
      </w:pPr>
    </w:p>
    <w:bookmarkEnd w:id="406"/>
    <w:p w14:paraId="076D656F" w14:textId="77777777" w:rsidR="00DD0CC5" w:rsidRDefault="00DD0CC5" w:rsidP="00DD0CC5">
      <w:pPr>
        <w:pStyle w:val="Instruction"/>
      </w:pPr>
      <w:r>
        <w:t>THE entire subsection is changed to:</w:t>
      </w:r>
    </w:p>
    <w:p w14:paraId="0AD8FE56" w14:textId="77777777" w:rsidR="00DD0CC5" w:rsidRPr="00257CD0" w:rsidRDefault="00DD0CC5" w:rsidP="00DD0CC5">
      <w:pPr>
        <w:pStyle w:val="Paragraph"/>
      </w:pPr>
      <w:r w:rsidRPr="00257CD0">
        <w:t>Install tape according to the manufacturer’s recommendations when the weather is favorable as determined by the RE.  Do not install the tape during wet conditions.  Immediately before marking the pavement surface, clean the surface of dirt, oil, grease, and foreign material, including curing compound on new concrete.  Clean the surface 2 inches beyond the perimeter of the marking to be placed.</w:t>
      </w:r>
    </w:p>
    <w:p w14:paraId="41A1E6C2" w14:textId="77777777" w:rsidR="00DD0CC5" w:rsidRPr="00257CD0" w:rsidRDefault="00DD0CC5" w:rsidP="00DD0CC5">
      <w:pPr>
        <w:pStyle w:val="Paragraph"/>
      </w:pPr>
      <w:r w:rsidRPr="00257CD0">
        <w:t>Install tape on dry surfaces having a surface temperature between 50 °F and 150 °F, when the ambient temperature is at least 50 °F and rising as determined by the National Weather Service (http://www.nws.noaa.gov/).  When splicing is required, install the tape using butt splices.  Do not overlap the tape.</w:t>
      </w:r>
    </w:p>
    <w:p w14:paraId="7B1E7F2F" w14:textId="77777777" w:rsidR="00DD0CC5" w:rsidRPr="00257CD0" w:rsidRDefault="00DD0CC5" w:rsidP="00DD0CC5">
      <w:pPr>
        <w:pStyle w:val="Paragraph"/>
      </w:pPr>
      <w:r w:rsidRPr="00257CD0">
        <w:t>Tamp the tape for initial adhesion and then apply pressure by driving a truck slowly over the tape several times.  Maintain tape by replacing loose or damaged tape within 2 hours.  Remove tape when no longer required or when directed by the RE.</w:t>
      </w:r>
    </w:p>
    <w:p w14:paraId="5C021EB1" w14:textId="5B0503B7" w:rsidR="00DD0CC5" w:rsidRPr="00257CD0" w:rsidRDefault="00DD0CC5" w:rsidP="00DD0CC5">
      <w:pPr>
        <w:pStyle w:val="Paragraph"/>
      </w:pPr>
      <w:r w:rsidRPr="00257CD0">
        <w:t xml:space="preserve">The surface must be dry.  Do not install tape when precipitation is imminent as determined by the RE.  The RE will coordinate with the Contractor to install the tape when there is no anticipated precipitation.  Install the tape in continuous lengths of 20 feet or less.  Any continuous length of more than 20 feet must be removed and replaced at no cost </w:t>
      </w:r>
      <w:proofErr w:type="gramStart"/>
      <w:r w:rsidRPr="00257CD0">
        <w:t>to</w:t>
      </w:r>
      <w:proofErr w:type="gramEnd"/>
      <w:r w:rsidRPr="00257CD0">
        <w:t xml:space="preserve"> the Department</w:t>
      </w:r>
      <w:r w:rsidRPr="00BD440D">
        <w:t>.  Ensure that the removable tape is capable of being removed manually, intact or in large pieces, at temperatures above 40</w:t>
      </w:r>
      <w:r w:rsidRPr="00BD440D">
        <w:rPr>
          <w:rFonts w:eastAsia="Symbol"/>
        </w:rPr>
        <w:t>°</w:t>
      </w:r>
      <w:r w:rsidRPr="00BD440D">
        <w:t>F, without</w:t>
      </w:r>
      <w:r w:rsidRPr="00257CD0">
        <w:t xml:space="preserve"> the use of solvents, burning, grinding, or blasting and without damage to the underlying surface.</w:t>
      </w:r>
    </w:p>
    <w:p w14:paraId="58604670" w14:textId="77777777" w:rsidR="00DD0CC5" w:rsidRPr="00257CD0" w:rsidRDefault="00DD0CC5" w:rsidP="00DD0CC5">
      <w:pPr>
        <w:pStyle w:val="Paragraph"/>
      </w:pPr>
      <w:r w:rsidRPr="00257CD0">
        <w:t>If conditions do not allow for the proper adhesion of the tape, use Latex Traffic Stripes, Latex Traffic Markings Lines, and Latex Traffic Markings Symbols as specified in 159.03.06.</w:t>
      </w:r>
    </w:p>
    <w:p w14:paraId="007B243D" w14:textId="77777777" w:rsidR="00DD0CC5" w:rsidRDefault="00DD0CC5" w:rsidP="00DD0CC5">
      <w:pPr>
        <w:pStyle w:val="HiddenTextSpec"/>
        <w:rPr>
          <w:vanish w:val="0"/>
        </w:rPr>
      </w:pPr>
      <w:bookmarkStart w:id="407" w:name="_Hlk107476727"/>
      <w:r>
        <w:t>1**************************************************************************************************************************1</w:t>
      </w:r>
    </w:p>
    <w:p w14:paraId="56A009E9" w14:textId="3EE8AC8F" w:rsidR="00DC3738" w:rsidRDefault="00397B5D" w:rsidP="00DD0CC5">
      <w:pPr>
        <w:pStyle w:val="HiddenTextSpec"/>
      </w:pPr>
      <w:r>
        <w:t>1**************************************************************************************************************************1</w:t>
      </w:r>
    </w:p>
    <w:p w14:paraId="6AD51786" w14:textId="16B2B9B1" w:rsidR="00121F5B" w:rsidRPr="00E969A6" w:rsidRDefault="00E5739F" w:rsidP="00121F5B">
      <w:pPr>
        <w:pStyle w:val="0000000Subpart"/>
      </w:pPr>
      <w:r w:rsidRPr="00E969A6">
        <w:t>159.03.06 Traffic</w:t>
      </w:r>
      <w:r w:rsidR="00121F5B" w:rsidRPr="00E969A6">
        <w:t xml:space="preserve"> Stripes, </w:t>
      </w:r>
      <w:proofErr w:type="gramStart"/>
      <w:r w:rsidR="00121F5B" w:rsidRPr="00E969A6">
        <w:t>Latex ,Traffic</w:t>
      </w:r>
      <w:proofErr w:type="gramEnd"/>
      <w:r w:rsidR="00121F5B" w:rsidRPr="00E969A6">
        <w:t xml:space="preserve"> Markings Lines, Latex and Traffic Markings Symbols, Latex</w:t>
      </w:r>
    </w:p>
    <w:p w14:paraId="0BF455E3" w14:textId="77777777" w:rsidR="00121F5B" w:rsidRDefault="00121F5B" w:rsidP="00121F5B">
      <w:pPr>
        <w:pStyle w:val="HiddenTextSpec"/>
      </w:pPr>
      <w:r>
        <w:t>1**************************************************************************************************************************1</w:t>
      </w:r>
    </w:p>
    <w:p w14:paraId="378F8FA6" w14:textId="77777777" w:rsidR="00121F5B" w:rsidRDefault="00121F5B" w:rsidP="00121F5B">
      <w:pPr>
        <w:pStyle w:val="HiddenTextSpec"/>
      </w:pPr>
      <w:r w:rsidRPr="00D04190">
        <w:t>BDC</w:t>
      </w:r>
      <w:r w:rsidRPr="00DD0CC5">
        <w:t>2</w:t>
      </w:r>
      <w:r>
        <w:t>4</w:t>
      </w:r>
      <w:r w:rsidRPr="00D04190">
        <w:t>S-</w:t>
      </w:r>
      <w:r>
        <w:t>15</w:t>
      </w:r>
      <w:r w:rsidRPr="00D04190">
        <w:t xml:space="preserve"> dated</w:t>
      </w:r>
      <w:r>
        <w:t xml:space="preserve"> Aug 20, 2024</w:t>
      </w:r>
    </w:p>
    <w:p w14:paraId="1986B743" w14:textId="77777777" w:rsidR="00121F5B" w:rsidRPr="00376487" w:rsidRDefault="00121F5B" w:rsidP="00121F5B">
      <w:pPr>
        <w:pStyle w:val="Instruction"/>
      </w:pPr>
      <w:r w:rsidRPr="004E5DC2">
        <w:t>The subpart is changed to:</w:t>
      </w:r>
    </w:p>
    <w:p w14:paraId="603144A7" w14:textId="77777777" w:rsidR="00121F5B" w:rsidRPr="004E5DC2" w:rsidRDefault="00121F5B" w:rsidP="00121F5B">
      <w:pPr>
        <w:pStyle w:val="Paragraph"/>
      </w:pPr>
      <w:r w:rsidRPr="004E5DC2">
        <w:t xml:space="preserve">Apply latex traffic stripes and latex markings when they are required for 14 days or less.  Apply epoxy traffic stripes and thermoplastic markings as specified in 610.03.01 and 610.03.02 when they are required for more than 14 days.  For </w:t>
      </w:r>
      <w:r w:rsidRPr="004E5DC2">
        <w:lastRenderedPageBreak/>
        <w:t xml:space="preserve">Contractor convenience, on pavement preservation projects, the Department will allow the Contractor to refresh latex traffic stripes and latex markings for stripes and markings required to be in place for more than 14 days and for each </w:t>
      </w:r>
      <w:proofErr w:type="gramStart"/>
      <w:r w:rsidRPr="004E5DC2">
        <w:t>14 day</w:t>
      </w:r>
      <w:proofErr w:type="gramEnd"/>
      <w:r w:rsidRPr="004E5DC2">
        <w:t xml:space="preserve"> period thereafter.  Do not refresh these stripes with epoxy or thermoplastic material.  Apply latex traffic stripes and latex markings when the ambient and surface temperatures are at least 45 °F and rising and the surface temperature is no more than 140 °F.  Apply the latex paint in a wet film thickness of 6 ± 1 mil.  Apply glass beads to the wet paint in a uniform pattern and at the rate of 12 pounds per gallon of paint.</w:t>
      </w:r>
    </w:p>
    <w:p w14:paraId="6AF03F1B" w14:textId="5D23A72A" w:rsidR="00F40317" w:rsidRDefault="00121F5B" w:rsidP="00121F5B">
      <w:pPr>
        <w:pStyle w:val="HiddenTextSpec"/>
      </w:pPr>
      <w:r>
        <w:t>1**************************************************************************************************************************</w:t>
      </w:r>
    </w:p>
    <w:p w14:paraId="09409DAD" w14:textId="77777777" w:rsidR="00F40317" w:rsidRDefault="00F40317" w:rsidP="00DD0CC5">
      <w:pPr>
        <w:pStyle w:val="HiddenTextSpec"/>
      </w:pPr>
    </w:p>
    <w:bookmarkEnd w:id="407"/>
    <w:p w14:paraId="1B8B9B0D" w14:textId="3ABB4F6A" w:rsidR="00201FCF" w:rsidRPr="00370893" w:rsidRDefault="00E5739F" w:rsidP="00201FCF">
      <w:pPr>
        <w:pStyle w:val="0000000Subpart"/>
      </w:pPr>
      <w:r w:rsidRPr="00370893">
        <w:t>159.03.08 Traffic</w:t>
      </w:r>
      <w:r w:rsidR="00201FCF" w:rsidRPr="00370893">
        <w:t xml:space="preserve"> Direction</w:t>
      </w:r>
      <w:bookmarkEnd w:id="396"/>
      <w:bookmarkEnd w:id="397"/>
      <w:bookmarkEnd w:id="398"/>
      <w:bookmarkEnd w:id="399"/>
    </w:p>
    <w:p w14:paraId="7A208F87" w14:textId="77777777" w:rsidR="00DB61A4" w:rsidRDefault="00DB61A4" w:rsidP="00DB61A4">
      <w:pPr>
        <w:pStyle w:val="HiddenTextSpec"/>
      </w:pPr>
      <w:r>
        <w:t>1**************************************************************************************************************************1</w:t>
      </w:r>
    </w:p>
    <w:p w14:paraId="4E2F269A" w14:textId="0A73D367" w:rsidR="00DB61A4" w:rsidRDefault="00DB61A4" w:rsidP="00DB61A4">
      <w:pPr>
        <w:pStyle w:val="HiddenTextSpec"/>
      </w:pPr>
      <w:r w:rsidRPr="00D04190">
        <w:t>BDC</w:t>
      </w:r>
      <w:r>
        <w:t>23</w:t>
      </w:r>
      <w:r w:rsidRPr="00D04190">
        <w:t>S-</w:t>
      </w:r>
      <w:r>
        <w:t>02</w:t>
      </w:r>
      <w:r w:rsidRPr="00D04190">
        <w:t xml:space="preserve"> dated </w:t>
      </w:r>
      <w:r>
        <w:t>MAR 13, 2023</w:t>
      </w:r>
    </w:p>
    <w:p w14:paraId="34896437" w14:textId="77777777" w:rsidR="00DB61A4" w:rsidRPr="00B97E4C" w:rsidRDefault="00DB61A4" w:rsidP="00DB61A4">
      <w:pPr>
        <w:pStyle w:val="Instruction"/>
      </w:pPr>
      <w:r>
        <w:t>Part A is changed to:</w:t>
      </w:r>
    </w:p>
    <w:p w14:paraId="51F80D1D" w14:textId="7DDA1ADA" w:rsidR="00DB61A4" w:rsidRPr="008A0AE6" w:rsidRDefault="00DB61A4" w:rsidP="00DB61A4">
      <w:pPr>
        <w:pStyle w:val="A1paragraph0"/>
      </w:pPr>
      <w:r w:rsidRPr="00B97E4C">
        <w:rPr>
          <w:b/>
          <w:bCs/>
        </w:rPr>
        <w:t>A.</w:t>
      </w:r>
      <w:r w:rsidRPr="00B97E4C">
        <w:rPr>
          <w:b/>
          <w:bCs/>
        </w:rPr>
        <w:tab/>
        <w:t>Flagger.</w:t>
      </w:r>
      <w:r w:rsidRPr="00B97E4C">
        <w:rPr>
          <w:bCs/>
        </w:rPr>
        <w:t xml:space="preserve">  </w:t>
      </w:r>
      <w:r w:rsidRPr="00B97E4C">
        <w:t xml:space="preserve">Provide a flagger that has received formal training in flagging operations and the proper use of the STOP/SLOW paddle.  The flagger must </w:t>
      </w:r>
      <w:r>
        <w:t xml:space="preserve">be able to demonstrate the abilities indicated in the current </w:t>
      </w:r>
      <w:r w:rsidRPr="00B97E4C">
        <w:t xml:space="preserve">MUTCD and, when requested, demonstrate </w:t>
      </w:r>
      <w:proofErr w:type="gramStart"/>
      <w:r w:rsidRPr="00B97E4C">
        <w:t>competency</w:t>
      </w:r>
      <w:proofErr w:type="gramEnd"/>
      <w:r w:rsidRPr="00B97E4C">
        <w:t xml:space="preserve"> </w:t>
      </w:r>
      <w:proofErr w:type="gramStart"/>
      <w:r w:rsidRPr="00B97E4C">
        <w:t>to</w:t>
      </w:r>
      <w:proofErr w:type="gramEnd"/>
      <w:r w:rsidRPr="00B97E4C">
        <w:t xml:space="preserve"> </w:t>
      </w:r>
      <w:proofErr w:type="gramStart"/>
      <w:r w:rsidRPr="00B97E4C">
        <w:t>the RE</w:t>
      </w:r>
      <w:proofErr w:type="gramEnd"/>
      <w:r w:rsidRPr="00B97E4C">
        <w:t xml:space="preserve">.  Immediately replace flaggers who fail to demonstrate competency with a competent flagger.  </w:t>
      </w:r>
      <w:r>
        <w:t xml:space="preserve">Ensure that flaggers wear a </w:t>
      </w:r>
      <w:proofErr w:type="gramStart"/>
      <w:r>
        <w:t>360 degree</w:t>
      </w:r>
      <w:proofErr w:type="gramEnd"/>
      <w:r>
        <w:t xml:space="preserve"> </w:t>
      </w:r>
      <w:r w:rsidRPr="00B97E4C">
        <w:t>high-visibility retroreflective orange safety garment meeting ANSI/ISEA Class 3</w:t>
      </w:r>
      <w:r>
        <w:t>, Level </w:t>
      </w:r>
      <w:r w:rsidRPr="00B97E4C">
        <w:t xml:space="preserve">2 standards.  </w:t>
      </w:r>
      <w:r w:rsidRPr="00C34ACF">
        <w:t xml:space="preserve">Ensure that the flagger is equipped with a STOP/SLOW paddle and </w:t>
      </w:r>
      <w:proofErr w:type="gramStart"/>
      <w:r w:rsidRPr="00C34ACF">
        <w:t>follows</w:t>
      </w:r>
      <w:proofErr w:type="gramEnd"/>
      <w:r w:rsidRPr="00C34ACF">
        <w:t xml:space="preserve"> MUTCD flagging procedures.</w:t>
      </w:r>
    </w:p>
    <w:p w14:paraId="748FA2D3" w14:textId="05535CEE" w:rsidR="00DB61A4" w:rsidRDefault="00DB61A4" w:rsidP="00DB61A4">
      <w:pPr>
        <w:pStyle w:val="HiddenTextSpec"/>
      </w:pPr>
      <w:r>
        <w:t>1**************************************************************************************************************************1</w:t>
      </w:r>
    </w:p>
    <w:p w14:paraId="6A20C5AA" w14:textId="77777777" w:rsidR="00DB61A4" w:rsidRDefault="00DB61A4" w:rsidP="00DB61A4">
      <w:pPr>
        <w:pStyle w:val="HiddenTextSpec"/>
      </w:pPr>
    </w:p>
    <w:p w14:paraId="3587BEF7" w14:textId="77777777" w:rsidR="00201FCF" w:rsidRDefault="00201FCF" w:rsidP="00201FCF">
      <w:pPr>
        <w:pStyle w:val="HiddenTextSpec"/>
      </w:pPr>
      <w:r>
        <w:t>1**************************************************************************************************************************1</w:t>
      </w:r>
    </w:p>
    <w:p w14:paraId="53888908" w14:textId="77777777" w:rsidR="00E90763" w:rsidRDefault="00E90763" w:rsidP="00351887">
      <w:pPr>
        <w:pStyle w:val="Instruction"/>
      </w:pPr>
    </w:p>
    <w:p w14:paraId="4185B359" w14:textId="5DA022B9" w:rsidR="00E90763" w:rsidRDefault="00E90763" w:rsidP="00351887">
      <w:pPr>
        <w:pStyle w:val="Instruction"/>
      </w:pPr>
      <w:r>
        <w:t>FOR LOCAL AID PROJECTS TH</w:t>
      </w:r>
      <w:r w:rsidR="00D60C50">
        <w:t xml:space="preserve">E FOLLOWING </w:t>
      </w:r>
      <w:r w:rsidR="00001114">
        <w:t>SECTION HAS BEEN</w:t>
      </w:r>
      <w:r w:rsidR="00A06C17">
        <w:t xml:space="preserve"> DELETED AND REPLACED AS FOLLOWS:</w:t>
      </w:r>
      <w:r w:rsidR="00001114">
        <w:t xml:space="preserve"> </w:t>
      </w:r>
    </w:p>
    <w:p w14:paraId="7A5E979F" w14:textId="77777777" w:rsidR="00E90763" w:rsidRDefault="00E90763" w:rsidP="00351887">
      <w:pPr>
        <w:pStyle w:val="Instruction"/>
      </w:pPr>
    </w:p>
    <w:p w14:paraId="6841EF8C" w14:textId="1A0CDBF2" w:rsidR="00351887" w:rsidRPr="0058307D" w:rsidRDefault="00351887" w:rsidP="00351887">
      <w:pPr>
        <w:pStyle w:val="Instruction"/>
      </w:pPr>
      <w:r>
        <w:t>Part B is changed to</w:t>
      </w:r>
      <w:r w:rsidRPr="0058307D">
        <w:t>:</w:t>
      </w:r>
    </w:p>
    <w:p w14:paraId="6F077075" w14:textId="56294C76" w:rsidR="00351887" w:rsidRPr="00B97E4C" w:rsidRDefault="00351887" w:rsidP="00351887">
      <w:pPr>
        <w:pStyle w:val="A1paragraph0"/>
      </w:pPr>
      <w:r w:rsidRPr="00B97E4C">
        <w:rPr>
          <w:b/>
        </w:rPr>
        <w:t>B.</w:t>
      </w:r>
      <w:r w:rsidRPr="00B97E4C">
        <w:rPr>
          <w:b/>
        </w:rPr>
        <w:tab/>
        <w:t>Police.</w:t>
      </w:r>
      <w:r w:rsidRPr="00B97E4C">
        <w:t xml:space="preserve"> </w:t>
      </w:r>
      <w:r w:rsidR="00A06C17">
        <w:t>Assignment and use of police to be used in the enforcement of the approved Traffic Control Plan (TCP) will follow applicable state law</w:t>
      </w:r>
      <w:r w:rsidR="000B4D7D">
        <w:t>.  The Contractor will be responsible for obtaining local police for use on the project</w:t>
      </w:r>
      <w:r w:rsidR="00765B0F">
        <w:t>.</w:t>
      </w:r>
      <w:r w:rsidRPr="00B97E4C">
        <w:t xml:space="preserve">   The use of police services by the RE does not relinquish or diminish the Contractor’s responsibilities for work zone safety.</w:t>
      </w:r>
    </w:p>
    <w:p w14:paraId="0B7224A1" w14:textId="573F8B2C" w:rsidR="00351887" w:rsidRPr="00D832B8" w:rsidRDefault="007B3CB7" w:rsidP="00351887">
      <w:pPr>
        <w:pStyle w:val="A2paragraph"/>
      </w:pPr>
      <w:r>
        <w:t xml:space="preserve">The Contractor will </w:t>
      </w:r>
      <w:r w:rsidR="00BE02F3">
        <w:t>s</w:t>
      </w:r>
      <w:r w:rsidR="00351887">
        <w:t>ubmit a request for police services to the</w:t>
      </w:r>
      <w:r w:rsidR="00BE02F3">
        <w:t xml:space="preserve"> local police department per their requirements.</w:t>
      </w:r>
      <w:r w:rsidR="005C16A3">
        <w:t xml:space="preserve"> The RE will be notified at the time of the request.</w:t>
      </w:r>
    </w:p>
    <w:p w14:paraId="34F3EC29" w14:textId="77777777" w:rsidR="00351887" w:rsidRDefault="00351887" w:rsidP="00351887">
      <w:pPr>
        <w:pStyle w:val="A2paragraph"/>
      </w:pPr>
      <w:r>
        <w:t>Activities</w:t>
      </w:r>
      <w:r w:rsidRPr="00D832B8">
        <w:t xml:space="preserve"> </w:t>
      </w:r>
      <w:r>
        <w:t>requiring</w:t>
      </w:r>
      <w:r w:rsidRPr="00D832B8">
        <w:t xml:space="preserve"> </w:t>
      </w:r>
      <w:r>
        <w:t>police services</w:t>
      </w:r>
      <w:r w:rsidRPr="00D832B8">
        <w:t xml:space="preserve"> </w:t>
      </w:r>
      <w:r>
        <w:t>include:</w:t>
      </w:r>
    </w:p>
    <w:p w14:paraId="0CB7B92A" w14:textId="1F047149" w:rsidR="00351887" w:rsidRPr="00291F41" w:rsidRDefault="00291F41" w:rsidP="00291F41">
      <w:pPr>
        <w:pStyle w:val="List0indent"/>
      </w:pPr>
      <w:r>
        <w:t>1.</w:t>
      </w:r>
      <w:r>
        <w:tab/>
      </w:r>
      <w:r w:rsidR="00351887" w:rsidRPr="00291F41">
        <w:t xml:space="preserve">Traffic direction through signalized intersections, where the integrity of the existing </w:t>
      </w:r>
      <w:proofErr w:type="gramStart"/>
      <w:r w:rsidR="00351887" w:rsidRPr="00291F41">
        <w:t>traffic signal</w:t>
      </w:r>
      <w:proofErr w:type="gramEnd"/>
      <w:r w:rsidR="00351887" w:rsidRPr="00291F41">
        <w:t xml:space="preserve"> system is impacted or where an override of the signal is required.</w:t>
      </w:r>
    </w:p>
    <w:p w14:paraId="6C75415C" w14:textId="77777777" w:rsidR="00351887" w:rsidRPr="00B97E4C" w:rsidRDefault="00351887" w:rsidP="00351887">
      <w:pPr>
        <w:pStyle w:val="A2paragraph"/>
      </w:pPr>
      <w:r w:rsidRPr="00B97E4C">
        <w:t>Emergency situations may prevent police from arriving at the scheduled date or time.  The RE will not permit construction operations that, by law, require police services if police are unavailable.  The Department will not accept claims for interruptions or delays resulting from any failure of police to arrive as requested.</w:t>
      </w:r>
    </w:p>
    <w:p w14:paraId="69595371" w14:textId="37C13B35" w:rsidR="00351887" w:rsidRPr="00AC75A0" w:rsidRDefault="00351887" w:rsidP="00351887">
      <w:pPr>
        <w:pStyle w:val="A2paragraph"/>
      </w:pPr>
      <w:r w:rsidRPr="00AC75A0">
        <w:t xml:space="preserve">The </w:t>
      </w:r>
      <w:r w:rsidR="008C4211" w:rsidRPr="00AC75A0">
        <w:t>Contractor</w:t>
      </w:r>
      <w:r w:rsidRPr="00AC75A0">
        <w:t xml:space="preserve"> must notify local police of cancellations 24 hours in advance.  At least 24 hours before the scheduled start of work, notify the RE of any work cancellation for which police services were requested.</w:t>
      </w:r>
    </w:p>
    <w:p w14:paraId="4F149336" w14:textId="77777777" w:rsidR="00201FCF" w:rsidRPr="00AC75A0" w:rsidRDefault="00201FCF" w:rsidP="00201FCF">
      <w:pPr>
        <w:pStyle w:val="HiddenTextSpec"/>
      </w:pPr>
      <w:r w:rsidRPr="00AC75A0">
        <w:t>1**************************************************************************************************************************1</w:t>
      </w:r>
    </w:p>
    <w:p w14:paraId="717E6998" w14:textId="77777777" w:rsidR="00AC75A0" w:rsidRDefault="00AC75A0" w:rsidP="00201FCF">
      <w:pPr>
        <w:pStyle w:val="HiddenTextSpec"/>
        <w:rPr>
          <w:vanish w:val="0"/>
        </w:rPr>
      </w:pPr>
    </w:p>
    <w:p w14:paraId="2F53CBE3" w14:textId="77777777" w:rsidR="00AC75A0" w:rsidRPr="00AC399D" w:rsidRDefault="00AC75A0" w:rsidP="00AC75A0">
      <w:pPr>
        <w:pStyle w:val="0000000Subpart"/>
      </w:pPr>
      <w:bookmarkStart w:id="408" w:name="_Hlk201752533"/>
      <w:r w:rsidRPr="00AC399D">
        <w:t>159.03.09 Emergency Towing Service</w:t>
      </w:r>
    </w:p>
    <w:p w14:paraId="3CC18374" w14:textId="77777777" w:rsidR="00AC75A0" w:rsidRPr="00AC75A0" w:rsidRDefault="00AC75A0" w:rsidP="00AC75A0">
      <w:pPr>
        <w:pStyle w:val="HiddenTextSpec"/>
      </w:pPr>
      <w:r w:rsidRPr="00AC75A0">
        <w:t>1**************************************************************************************************************************1</w:t>
      </w:r>
    </w:p>
    <w:p w14:paraId="66DCD7A0" w14:textId="77777777" w:rsidR="00AC75A0" w:rsidRPr="00AC75A0" w:rsidRDefault="00AC75A0" w:rsidP="00AC75A0">
      <w:pPr>
        <w:pStyle w:val="HiddenTextSpec"/>
      </w:pPr>
      <w:r w:rsidRPr="00AC75A0">
        <w:t>BDC25S-05 dated jun 12, 2023</w:t>
      </w:r>
    </w:p>
    <w:p w14:paraId="4148F0D6" w14:textId="77777777" w:rsidR="00AC75A0" w:rsidRPr="00AC399D" w:rsidRDefault="00AC75A0" w:rsidP="00AC75A0">
      <w:pPr>
        <w:pStyle w:val="HiddenTextSpec"/>
        <w:rPr>
          <w:vanish w:val="0"/>
        </w:rPr>
      </w:pPr>
    </w:p>
    <w:p w14:paraId="264C282C" w14:textId="77777777" w:rsidR="00AC75A0" w:rsidRPr="00AC399D" w:rsidRDefault="00AC75A0" w:rsidP="00AC75A0">
      <w:pPr>
        <w:pStyle w:val="Instruction"/>
      </w:pPr>
      <w:r w:rsidRPr="00AC399D">
        <w:t>the subpart is changed to:</w:t>
      </w:r>
    </w:p>
    <w:p w14:paraId="52ADDF13" w14:textId="77777777" w:rsidR="00AC75A0" w:rsidRPr="00AC399D" w:rsidRDefault="00AC75A0" w:rsidP="00AC75A0">
      <w:pPr>
        <w:spacing w:before="120"/>
        <w:jc w:val="both"/>
        <w:rPr>
          <w:snapToGrid w:val="0"/>
        </w:rPr>
      </w:pPr>
      <w:r w:rsidRPr="00AC399D">
        <w:rPr>
          <w:snapToGrid w:val="0"/>
        </w:rPr>
        <w:t xml:space="preserve">At least 30 days before the start of construction operations, submit to the RE for approval an emergency towing service plan for removing abandoned vehicles and vehicles that are disabled but not as the result of an accident.  </w:t>
      </w:r>
      <w:r w:rsidRPr="00AC399D">
        <w:t xml:space="preserve">The police will arrange for towing services to remove vehicles that are disabled due to traffic accidents.  </w:t>
      </w:r>
      <w:r w:rsidRPr="00AC399D">
        <w:rPr>
          <w:snapToGrid w:val="0"/>
        </w:rPr>
        <w:t>Indicate in the plan the proposed manner of providing towing service, including the type, quantity, and location of towing equipment to be used.</w:t>
      </w:r>
    </w:p>
    <w:p w14:paraId="7353B37E" w14:textId="77777777" w:rsidR="00AC75A0" w:rsidRPr="00AC399D" w:rsidRDefault="00AC75A0" w:rsidP="00AC75A0">
      <w:pPr>
        <w:spacing w:before="120"/>
        <w:jc w:val="both"/>
      </w:pPr>
      <w:r w:rsidRPr="00AC399D">
        <w:lastRenderedPageBreak/>
        <w:t>Provide towing service to remove disabled and abandoned vehicles from the construction zone to the nearest location where the vehicle can be legally parked.  Ensure that the towing service responds immediately upon notice of a disabled vehicle.  If the towing service fails to respond within a timeframe as determined by the RE, the Department will use its own forces to remove the disabled vehicle and may recover these costs as specified in 107.16.</w:t>
      </w:r>
    </w:p>
    <w:p w14:paraId="6D19CF93" w14:textId="77777777" w:rsidR="00AC75A0" w:rsidRPr="00AC399D" w:rsidRDefault="00AC75A0" w:rsidP="00AC75A0">
      <w:pPr>
        <w:spacing w:before="120"/>
        <w:jc w:val="both"/>
      </w:pPr>
      <w:r w:rsidRPr="00AC399D">
        <w:t>Provide light duty emergency towing service for emergency towing of vehicles with a Gross Vehicle Weight Rating (GVWR) up to an including 26,000 pounds, and heavy-duty emergency towing service for emergency towing of vehicles with a GVWR greater than 26,000 pounds that require specialized equipment capable of moving large disabled vehicles.</w:t>
      </w:r>
    </w:p>
    <w:p w14:paraId="123D1C56" w14:textId="77777777" w:rsidR="00AC75A0" w:rsidRPr="00AC399D" w:rsidRDefault="00AC75A0" w:rsidP="00AC75A0">
      <w:pPr>
        <w:spacing w:before="120"/>
        <w:jc w:val="both"/>
      </w:pPr>
      <w:r w:rsidRPr="00AC399D">
        <w:t xml:space="preserve">Provide on-site emergency towing service only when lane closures include a lane that is barrier-delineated on both sides (barrier-delineated lane) and when directed by the RE.  Ensure that the </w:t>
      </w:r>
      <w:proofErr w:type="gramStart"/>
      <w:r w:rsidRPr="00AC399D">
        <w:t>tow</w:t>
      </w:r>
      <w:proofErr w:type="gramEnd"/>
      <w:r w:rsidRPr="00AC399D">
        <w:t xml:space="preserve"> </w:t>
      </w:r>
      <w:proofErr w:type="gramStart"/>
      <w:r w:rsidRPr="00AC399D">
        <w:t>vehicle is</w:t>
      </w:r>
      <w:proofErr w:type="gramEnd"/>
      <w:r w:rsidRPr="00AC399D">
        <w:t xml:space="preserve"> stationed at the end of the barrier-delineated lane and </w:t>
      </w:r>
      <w:proofErr w:type="gramStart"/>
      <w:r w:rsidRPr="00AC399D">
        <w:t>remains</w:t>
      </w:r>
      <w:proofErr w:type="gramEnd"/>
      <w:r w:rsidRPr="00AC399D">
        <w:t xml:space="preserve"> on standby </w:t>
      </w:r>
      <w:proofErr w:type="gramStart"/>
      <w:r w:rsidRPr="00AC399D">
        <w:t>as long as</w:t>
      </w:r>
      <w:proofErr w:type="gramEnd"/>
      <w:r w:rsidRPr="00AC399D">
        <w:t xml:space="preserve"> the barrier-delineated lane is in place.</w:t>
      </w:r>
    </w:p>
    <w:p w14:paraId="4D74D24D" w14:textId="77777777" w:rsidR="00AC75A0" w:rsidRPr="00AC75A0" w:rsidRDefault="00AC75A0" w:rsidP="00AC75A0">
      <w:pPr>
        <w:pStyle w:val="HiddenTextSpec"/>
      </w:pPr>
      <w:r w:rsidRPr="00AC75A0">
        <w:t>1**************************************************************************************************************************1</w:t>
      </w:r>
    </w:p>
    <w:bookmarkEnd w:id="408"/>
    <w:p w14:paraId="140E7381" w14:textId="77777777" w:rsidR="00AC75A0" w:rsidRPr="00AC75A0" w:rsidRDefault="00AC75A0" w:rsidP="00201FCF">
      <w:pPr>
        <w:pStyle w:val="HiddenTextSpec"/>
        <w:rPr>
          <w:vanish w:val="0"/>
        </w:rPr>
      </w:pPr>
    </w:p>
    <w:p w14:paraId="160DB4BC" w14:textId="77777777" w:rsidR="002A6BF8" w:rsidRPr="00D133B2" w:rsidRDefault="002A6BF8" w:rsidP="002A6BF8">
      <w:pPr>
        <w:pStyle w:val="00000Subsection"/>
      </w:pPr>
      <w:proofErr w:type="gramStart"/>
      <w:r w:rsidRPr="001F55C1">
        <w:t xml:space="preserve">159.04  </w:t>
      </w:r>
      <w:r w:rsidRPr="00B97E4C">
        <w:t>Measurement</w:t>
      </w:r>
      <w:proofErr w:type="gramEnd"/>
      <w:r w:rsidRPr="00B97E4C">
        <w:t xml:space="preserve"> and Payment</w:t>
      </w:r>
    </w:p>
    <w:p w14:paraId="26DB54B5" w14:textId="77777777" w:rsidR="002A6BF8" w:rsidRDefault="002A6BF8" w:rsidP="002A6BF8">
      <w:pPr>
        <w:pStyle w:val="HiddenTextSpec"/>
      </w:pPr>
      <w:r>
        <w:t>1**************************************************************************************************************************1</w:t>
      </w:r>
    </w:p>
    <w:p w14:paraId="474D7760" w14:textId="77777777" w:rsidR="002A6BF8" w:rsidRDefault="002A6BF8" w:rsidP="002A6BF8">
      <w:pPr>
        <w:pStyle w:val="HiddenTextSpec"/>
      </w:pPr>
      <w:r w:rsidRPr="00D04190">
        <w:t>BDC</w:t>
      </w:r>
      <w:r>
        <w:t>26</w:t>
      </w:r>
      <w:r w:rsidRPr="00D04190">
        <w:t>S-</w:t>
      </w:r>
      <w:r>
        <w:t>01</w:t>
      </w:r>
      <w:r w:rsidRPr="00D04190">
        <w:t xml:space="preserve"> dated </w:t>
      </w:r>
      <w:r>
        <w:t>MAR 09, 2026</w:t>
      </w:r>
    </w:p>
    <w:p w14:paraId="01E96CA1" w14:textId="77777777" w:rsidR="002A6BF8" w:rsidRPr="00E1099F" w:rsidRDefault="002A6BF8" w:rsidP="002A6BF8">
      <w:pPr>
        <w:pStyle w:val="Instruction"/>
        <w:rPr>
          <w:rFonts w:eastAsiaTheme="minorHAnsi"/>
        </w:rPr>
      </w:pPr>
      <w:r w:rsidRPr="00E1099F">
        <w:rPr>
          <w:rFonts w:eastAsiaTheme="minorHAnsi"/>
        </w:rPr>
        <w:t xml:space="preserve">the </w:t>
      </w:r>
      <w:r w:rsidRPr="00940DEA">
        <w:t>subsection</w:t>
      </w:r>
      <w:r w:rsidRPr="00E1099F">
        <w:rPr>
          <w:rFonts w:eastAsiaTheme="minorHAnsi"/>
        </w:rPr>
        <w:t xml:space="preserve"> is changed to:</w:t>
      </w:r>
    </w:p>
    <w:p w14:paraId="72F90C4A" w14:textId="77777777" w:rsidR="002A6BF8" w:rsidRDefault="002A6BF8" w:rsidP="002A6BF8">
      <w:pPr>
        <w:pStyle w:val="HiddenTextSpec"/>
      </w:pPr>
      <w:r w:rsidRPr="003C1CDE">
        <w:t>2**************************************************************************************2</w:t>
      </w:r>
    </w:p>
    <w:p w14:paraId="57596EBE" w14:textId="77777777" w:rsidR="002A6BF8" w:rsidRPr="00343C06" w:rsidRDefault="002A6BF8" w:rsidP="002A6BF8">
      <w:pPr>
        <w:pStyle w:val="HiddenTextSpec"/>
      </w:pPr>
      <w:r>
        <w:t xml:space="preserve">AFTER CHECKING WITH TRAFFIC OPERATIONS INCLUDE PAYMENT CRITERIA FOR PVMSRC AND PTMCCA. NOTE THAT WHEN REAL TIME WORK ZONE SYSTEM (RTWZS) </w:t>
      </w:r>
      <w:proofErr w:type="gramStart"/>
      <w:r>
        <w:t>IS</w:t>
      </w:r>
      <w:proofErr w:type="gramEnd"/>
      <w:r>
        <w:t xml:space="preserve"> ALSO SPECIFIED IN A PROJECT INCLUDE SEPARATE SPECIFIC PAYMENT CRITERIA BASED ON PERFORMANCE OF RTWZS.</w:t>
      </w:r>
    </w:p>
    <w:p w14:paraId="1CFA432C" w14:textId="77777777" w:rsidR="002A6BF8" w:rsidRPr="00343C06" w:rsidRDefault="002A6BF8" w:rsidP="002A6BF8">
      <w:pPr>
        <w:pStyle w:val="HiddenTextSpec"/>
      </w:pPr>
    </w:p>
    <w:p w14:paraId="47EFA1C9" w14:textId="77777777" w:rsidR="002A6BF8" w:rsidRDefault="002A6BF8" w:rsidP="002A6BF8">
      <w:pPr>
        <w:pStyle w:val="HiddenTextSpec"/>
        <w:rPr>
          <w:b/>
        </w:rPr>
      </w:pPr>
      <w:r w:rsidRPr="00273A30">
        <w:rPr>
          <w:b/>
        </w:rPr>
        <w:t xml:space="preserve">SME CONTACT – </w:t>
      </w:r>
      <w:r>
        <w:rPr>
          <w:b/>
        </w:rPr>
        <w:t>TRAFFIC OPERATIONS &amp; Mobility and Systems Engineering (MSE)</w:t>
      </w:r>
    </w:p>
    <w:p w14:paraId="4F1E7BB4" w14:textId="77777777" w:rsidR="002A6BF8" w:rsidRDefault="002A6BF8" w:rsidP="002A6BF8">
      <w:pPr>
        <w:pStyle w:val="HiddenTextSpec"/>
      </w:pPr>
      <w:r w:rsidRPr="003C1CDE">
        <w:t>2**************************************************************************************2</w:t>
      </w:r>
    </w:p>
    <w:p w14:paraId="5F7C8081" w14:textId="77777777" w:rsidR="002A6BF8" w:rsidRPr="000565CB" w:rsidRDefault="002A6BF8" w:rsidP="002A6BF8">
      <w:pPr>
        <w:pStyle w:val="Paragraph"/>
      </w:pPr>
      <w:r w:rsidRPr="000565CB">
        <w:t>The Department will measure and make payment for Items as follows:</w:t>
      </w:r>
    </w:p>
    <w:p w14:paraId="465AC614" w14:textId="77777777" w:rsidR="002A6BF8" w:rsidRPr="00E67559" w:rsidRDefault="002A6BF8" w:rsidP="002A6BF8">
      <w:pPr>
        <w:pStyle w:val="PayItemandPayUnitTitle"/>
        <w:rPr>
          <w:caps/>
        </w:rPr>
      </w:pPr>
      <w:r w:rsidRPr="007D7E88">
        <w:t>Item</w:t>
      </w:r>
      <w:r w:rsidRPr="00E67559">
        <w:tab/>
        <w:t>Pay Unit</w:t>
      </w:r>
    </w:p>
    <w:p w14:paraId="236DD8B7" w14:textId="77777777" w:rsidR="002A6BF8" w:rsidRPr="008E3036" w:rsidRDefault="002A6BF8" w:rsidP="002A6BF8">
      <w:pPr>
        <w:pStyle w:val="PayItemandPayUnit"/>
      </w:pPr>
      <w:r w:rsidRPr="008E3036">
        <w:t>BREAKAWAY BARRICADE</w:t>
      </w:r>
      <w:r w:rsidRPr="008E3036">
        <w:tab/>
        <w:t>UNIT</w:t>
      </w:r>
    </w:p>
    <w:p w14:paraId="481FAA17" w14:textId="77777777" w:rsidR="002A6BF8" w:rsidRPr="008E3036" w:rsidRDefault="002A6BF8" w:rsidP="002A6BF8">
      <w:pPr>
        <w:pStyle w:val="PayItemandPayUnit"/>
      </w:pPr>
      <w:r w:rsidRPr="008E3036">
        <w:t>DRUM</w:t>
      </w:r>
      <w:r w:rsidRPr="008E3036">
        <w:tab/>
        <w:t>UNIT</w:t>
      </w:r>
    </w:p>
    <w:p w14:paraId="01CD0462" w14:textId="77777777" w:rsidR="002A6BF8" w:rsidRPr="008E3036" w:rsidRDefault="002A6BF8" w:rsidP="002A6BF8">
      <w:pPr>
        <w:pStyle w:val="PayItemandPayUnit"/>
      </w:pPr>
      <w:r w:rsidRPr="008E3036">
        <w:t>TRAFFIC CONE</w:t>
      </w:r>
      <w:r w:rsidRPr="008E3036">
        <w:tab/>
        <w:t>UNIT</w:t>
      </w:r>
    </w:p>
    <w:p w14:paraId="312DD6C7" w14:textId="77777777" w:rsidR="002A6BF8" w:rsidRPr="008E3036" w:rsidRDefault="002A6BF8" w:rsidP="002A6BF8">
      <w:pPr>
        <w:pStyle w:val="PayItemandPayUnit"/>
      </w:pPr>
      <w:r w:rsidRPr="008E3036">
        <w:t>CONSTRUCTION SIGNS</w:t>
      </w:r>
      <w:r w:rsidRPr="008E3036">
        <w:tab/>
        <w:t>SQUARE FOOT</w:t>
      </w:r>
    </w:p>
    <w:p w14:paraId="46956C75" w14:textId="77777777" w:rsidR="002A6BF8" w:rsidRPr="008E3036" w:rsidRDefault="002A6BF8" w:rsidP="002A6BF8">
      <w:pPr>
        <w:pStyle w:val="PayItemandPayUnit"/>
      </w:pPr>
      <w:r w:rsidRPr="008E3036">
        <w:t>CONSTRUCTION IDENTIFICATION SIGN, ___' X ___'</w:t>
      </w:r>
      <w:r w:rsidRPr="008E3036">
        <w:tab/>
        <w:t>UNIT</w:t>
      </w:r>
    </w:p>
    <w:p w14:paraId="6D6E9F04" w14:textId="77777777" w:rsidR="002A6BF8" w:rsidRPr="008E3036" w:rsidRDefault="002A6BF8" w:rsidP="002A6BF8">
      <w:pPr>
        <w:pStyle w:val="PayItemandPayUnit"/>
      </w:pPr>
      <w:r w:rsidRPr="008E3036">
        <w:t>CONSTRUCTION BARRIER Curb</w:t>
      </w:r>
      <w:r w:rsidRPr="008E3036">
        <w:tab/>
        <w:t>LINEAR FOOT</w:t>
      </w:r>
    </w:p>
    <w:p w14:paraId="47D7467A" w14:textId="77777777" w:rsidR="002A6BF8" w:rsidRPr="008E3036" w:rsidRDefault="002A6BF8" w:rsidP="002A6BF8">
      <w:pPr>
        <w:pStyle w:val="PayItemandPayUnit"/>
      </w:pPr>
      <w:r w:rsidRPr="008E3036">
        <w:t>ARROW Board, ___' X ___'</w:t>
      </w:r>
      <w:r w:rsidRPr="008E3036">
        <w:tab/>
        <w:t>UNIT</w:t>
      </w:r>
    </w:p>
    <w:p w14:paraId="28B7910F" w14:textId="77777777" w:rsidR="002A6BF8" w:rsidRPr="008E3036" w:rsidRDefault="002A6BF8" w:rsidP="002A6BF8">
      <w:pPr>
        <w:pStyle w:val="PayItemandPayUnit"/>
      </w:pPr>
      <w:r w:rsidRPr="008E3036">
        <w:t>Portable VARIABLE MESSAGE SIGN</w:t>
      </w:r>
      <w:r w:rsidRPr="008E3036">
        <w:tab/>
        <w:t>UNIT</w:t>
      </w:r>
    </w:p>
    <w:p w14:paraId="2544C504" w14:textId="77777777" w:rsidR="002A6BF8" w:rsidRPr="008E3036" w:rsidRDefault="002A6BF8" w:rsidP="002A6BF8">
      <w:pPr>
        <w:pStyle w:val="PayItemandPayUnit"/>
      </w:pPr>
      <w:r w:rsidRPr="008E3036">
        <w:t>TEMPORARY CRASH CUSHION, INERTIAL BARRIER SYSTEM, ___ MODULES</w:t>
      </w:r>
      <w:r w:rsidRPr="008E3036">
        <w:tab/>
        <w:t>UNIT</w:t>
      </w:r>
    </w:p>
    <w:p w14:paraId="5A46F8C0" w14:textId="77777777" w:rsidR="002A6BF8" w:rsidRPr="008E3036" w:rsidRDefault="002A6BF8" w:rsidP="002A6BF8">
      <w:pPr>
        <w:pStyle w:val="PayItemandPayUnit"/>
      </w:pPr>
      <w:r w:rsidRPr="008E3036">
        <w:t>TEMPORARY crash cushion, compressive barrier, type___, width___</w:t>
      </w:r>
      <w:r w:rsidRPr="008E3036">
        <w:tab/>
        <w:t>unit</w:t>
      </w:r>
    </w:p>
    <w:p w14:paraId="6FC1D6D5" w14:textId="77777777" w:rsidR="002A6BF8" w:rsidRPr="008E3036" w:rsidRDefault="002A6BF8" w:rsidP="002A6BF8">
      <w:pPr>
        <w:pStyle w:val="PayItemandPayUnit"/>
      </w:pPr>
      <w:r w:rsidRPr="008E3036">
        <w:t xml:space="preserve">TEMPORARY crash cushion, Low maintenance compressive barrier, </w:t>
      </w:r>
    </w:p>
    <w:p w14:paraId="7A5B9798" w14:textId="77777777" w:rsidR="002A6BF8" w:rsidRPr="008E3036" w:rsidRDefault="002A6BF8" w:rsidP="002A6BF8">
      <w:pPr>
        <w:pStyle w:val="PayItemandPayUnit"/>
      </w:pPr>
      <w:r w:rsidRPr="008E3036">
        <w:t xml:space="preserve">type___, </w:t>
      </w:r>
      <w:proofErr w:type="gramStart"/>
      <w:r w:rsidRPr="008E3036">
        <w:t>width__</w:t>
      </w:r>
      <w:proofErr w:type="gramEnd"/>
      <w:r w:rsidRPr="008E3036">
        <w:t>_</w:t>
      </w:r>
      <w:r w:rsidRPr="008E3036">
        <w:tab/>
        <w:t>unit</w:t>
      </w:r>
    </w:p>
    <w:p w14:paraId="26D3A9EA" w14:textId="77777777" w:rsidR="002A6BF8" w:rsidRPr="008E3036" w:rsidRDefault="002A6BF8" w:rsidP="002A6BF8">
      <w:pPr>
        <w:pStyle w:val="PayItemandPayUnit"/>
      </w:pPr>
      <w:r w:rsidRPr="008E3036">
        <w:t>TRAFFIC CONTROL TRUCK WITH MOUNTED CRASH CUSHION</w:t>
      </w:r>
      <w:r w:rsidRPr="008E3036">
        <w:tab/>
        <w:t>UNIT</w:t>
      </w:r>
    </w:p>
    <w:p w14:paraId="212A4E0D" w14:textId="77777777" w:rsidR="002A6BF8" w:rsidRPr="008E3036" w:rsidRDefault="002A6BF8" w:rsidP="002A6BF8">
      <w:pPr>
        <w:pStyle w:val="PayItemandPayUnit"/>
      </w:pPr>
      <w:r w:rsidRPr="008E3036">
        <w:t>TRAFFIC STRIPES, LATEX ___"</w:t>
      </w:r>
      <w:r w:rsidRPr="008E3036">
        <w:tab/>
        <w:t>LINEAR FOOT</w:t>
      </w:r>
    </w:p>
    <w:p w14:paraId="6F010C9B" w14:textId="77777777" w:rsidR="002A6BF8" w:rsidRPr="008E3036" w:rsidRDefault="002A6BF8" w:rsidP="002A6BF8">
      <w:pPr>
        <w:pStyle w:val="PayItemandPayUnit"/>
      </w:pPr>
      <w:r w:rsidRPr="008E3036">
        <w:t>Traffic MARKINGs LINES, LATEX ___"</w:t>
      </w:r>
      <w:r w:rsidRPr="008E3036">
        <w:tab/>
        <w:t>LINEAR FOOT</w:t>
      </w:r>
    </w:p>
    <w:p w14:paraId="164D85E1" w14:textId="77777777" w:rsidR="002A6BF8" w:rsidRPr="008E3036" w:rsidRDefault="002A6BF8" w:rsidP="002A6BF8">
      <w:pPr>
        <w:pStyle w:val="PayItemandPayUnit"/>
      </w:pPr>
      <w:r w:rsidRPr="008E3036">
        <w:t>TRAFFIC MARKINGS SYMBOLS, LATEX</w:t>
      </w:r>
      <w:r w:rsidRPr="008E3036">
        <w:tab/>
        <w:t>SQUARE FOOT</w:t>
      </w:r>
    </w:p>
    <w:p w14:paraId="3715CE0C" w14:textId="77777777" w:rsidR="002A6BF8" w:rsidRPr="008E3036" w:rsidRDefault="002A6BF8" w:rsidP="002A6BF8">
      <w:pPr>
        <w:pStyle w:val="PayItemandPayUnit"/>
      </w:pPr>
      <w:r w:rsidRPr="008E3036">
        <w:t xml:space="preserve">channelizing </w:t>
      </w:r>
      <w:proofErr w:type="gramStart"/>
      <w:r w:rsidRPr="008E3036">
        <w:t>Guide post</w:t>
      </w:r>
      <w:proofErr w:type="gramEnd"/>
      <w:r w:rsidRPr="008E3036">
        <w:tab/>
        <w:t>UNIT</w:t>
      </w:r>
    </w:p>
    <w:p w14:paraId="5A8E7CDF" w14:textId="77777777" w:rsidR="002A6BF8" w:rsidRPr="008E3036" w:rsidRDefault="002A6BF8" w:rsidP="002A6BF8">
      <w:pPr>
        <w:pStyle w:val="PayItemandPayUnit"/>
      </w:pPr>
      <w:r w:rsidRPr="008E3036">
        <w:t>PORTABLE VARIABLE MESSAGE SIGN WITH REMOTE COMMUNICATION</w:t>
      </w:r>
      <w:r w:rsidRPr="008E3036">
        <w:tab/>
        <w:t>UNIT</w:t>
      </w:r>
    </w:p>
    <w:p w14:paraId="27596109" w14:textId="77777777" w:rsidR="002A6BF8" w:rsidRPr="008E3036" w:rsidRDefault="002A6BF8" w:rsidP="002A6BF8">
      <w:pPr>
        <w:pStyle w:val="PayItemandPayUnit"/>
      </w:pPr>
      <w:r w:rsidRPr="008E3036">
        <w:t>PORTABLE TRAILER MOUNTED CCTV CAMERA ASSEMBLY</w:t>
      </w:r>
      <w:r w:rsidRPr="008E3036">
        <w:tab/>
        <w:t>UNIT</w:t>
      </w:r>
    </w:p>
    <w:p w14:paraId="2AEC70EF" w14:textId="77777777" w:rsidR="002A6BF8" w:rsidRPr="008E3036" w:rsidRDefault="002A6BF8" w:rsidP="002A6BF8">
      <w:pPr>
        <w:pStyle w:val="PayItemandPayUnit"/>
      </w:pPr>
      <w:r w:rsidRPr="008E3036">
        <w:t>REMOVABLE BLACK LINE MASKING TAPE, ___"</w:t>
      </w:r>
      <w:r w:rsidRPr="008E3036">
        <w:tab/>
        <w:t>LINEAR FOOT</w:t>
      </w:r>
    </w:p>
    <w:p w14:paraId="4BB5526C" w14:textId="77777777" w:rsidR="002A6BF8" w:rsidRPr="008E3036" w:rsidRDefault="002A6BF8" w:rsidP="002A6BF8">
      <w:pPr>
        <w:pStyle w:val="PayItemandPayUnit"/>
      </w:pPr>
      <w:r w:rsidRPr="008E3036">
        <w:t>Temporary Pavement Markers</w:t>
      </w:r>
      <w:r w:rsidRPr="008E3036">
        <w:tab/>
        <w:t>Unit</w:t>
      </w:r>
    </w:p>
    <w:p w14:paraId="0627CBA9" w14:textId="77777777" w:rsidR="002A6BF8" w:rsidRPr="008E3036" w:rsidRDefault="002A6BF8" w:rsidP="002A6BF8">
      <w:pPr>
        <w:pStyle w:val="PayItemandPayUnit"/>
      </w:pPr>
      <w:r w:rsidRPr="008E3036">
        <w:t>Temporary PAVEMENT MARKING TAPE, ___"</w:t>
      </w:r>
      <w:r w:rsidRPr="008E3036">
        <w:tab/>
        <w:t>LINEAR FOOT</w:t>
      </w:r>
    </w:p>
    <w:p w14:paraId="3FBCBE61" w14:textId="77777777" w:rsidR="002A6BF8" w:rsidRPr="008E3036" w:rsidRDefault="002A6BF8" w:rsidP="002A6BF8">
      <w:pPr>
        <w:pStyle w:val="PayItemandPayUnit"/>
      </w:pPr>
      <w:r w:rsidRPr="008E3036">
        <w:t>HMA Patch</w:t>
      </w:r>
      <w:r w:rsidRPr="008E3036">
        <w:tab/>
        <w:t>Ton</w:t>
      </w:r>
    </w:p>
    <w:p w14:paraId="46E05A9E" w14:textId="77777777" w:rsidR="002A6BF8" w:rsidRPr="008E3036" w:rsidRDefault="002A6BF8" w:rsidP="002A6BF8">
      <w:pPr>
        <w:pStyle w:val="PayItemandPayUnit"/>
      </w:pPr>
      <w:r w:rsidRPr="008E3036">
        <w:t>TRAFFIC DIRECTOR, FLAGGER</w:t>
      </w:r>
      <w:r w:rsidRPr="008E3036">
        <w:tab/>
        <w:t>HOUR</w:t>
      </w:r>
    </w:p>
    <w:p w14:paraId="28012EE6" w14:textId="77777777" w:rsidR="002A6BF8" w:rsidRPr="008E3036" w:rsidRDefault="002A6BF8" w:rsidP="002A6BF8">
      <w:pPr>
        <w:pStyle w:val="PayItemandPayUnit"/>
      </w:pPr>
      <w:r w:rsidRPr="008E3036">
        <w:t>Emergency Towing Service, Light Duty</w:t>
      </w:r>
      <w:r w:rsidRPr="008E3036">
        <w:tab/>
        <w:t>UNIT</w:t>
      </w:r>
    </w:p>
    <w:p w14:paraId="5070FCAE" w14:textId="77777777" w:rsidR="002A6BF8" w:rsidRPr="008E3036" w:rsidRDefault="002A6BF8" w:rsidP="002A6BF8">
      <w:pPr>
        <w:pStyle w:val="PayItemandPayUnit"/>
      </w:pPr>
      <w:r w:rsidRPr="008E3036">
        <w:t>Emergency Towing service, heavy duty</w:t>
      </w:r>
      <w:r w:rsidRPr="008E3036">
        <w:tab/>
        <w:t>unit</w:t>
      </w:r>
    </w:p>
    <w:p w14:paraId="199A71DC" w14:textId="77777777" w:rsidR="002A6BF8" w:rsidRPr="008E3036" w:rsidRDefault="002A6BF8" w:rsidP="002A6BF8">
      <w:pPr>
        <w:pStyle w:val="PayItemandPayUnit"/>
      </w:pPr>
      <w:r w:rsidRPr="008E3036">
        <w:t>emergency towing service, on-site</w:t>
      </w:r>
      <w:r w:rsidRPr="008E3036">
        <w:tab/>
        <w:t>hour</w:t>
      </w:r>
    </w:p>
    <w:p w14:paraId="550EC5CF" w14:textId="77777777" w:rsidR="002A6BF8" w:rsidRPr="005D47FA" w:rsidRDefault="002A6BF8" w:rsidP="002A6BF8">
      <w:pPr>
        <w:pStyle w:val="Paragraph"/>
      </w:pPr>
      <w:r w:rsidRPr="005D47FA">
        <w:t xml:space="preserve">The Department will not make payment for repair or replacement of temporary crash cushion items under TEMPORARY CRASH CUSHION, INERTIAL BARRIER SYSTEM, ___ MODULES; TEMPORARY CRASH CUSHION, </w:t>
      </w:r>
      <w:r w:rsidRPr="005D47FA">
        <w:lastRenderedPageBreak/>
        <w:t xml:space="preserve">COMPRESSIVE BARRIER, TYPE___, WIDTH___, and TEMPORARY CRASH CUSHION, LOW MAINTENANCE COMPRESSIVE BARRIER, TYPE___, WIDTH___.  The Department will make payment for repair or replacement of temporary crash cushion items as specified in </w:t>
      </w:r>
      <w:hyperlink w:anchor="s10903" w:history="1">
        <w:r w:rsidRPr="005D47FA">
          <w:t>109.03</w:t>
        </w:r>
      </w:hyperlink>
      <w:r w:rsidRPr="005D47FA">
        <w:t>.</w:t>
      </w:r>
    </w:p>
    <w:p w14:paraId="32C77B94" w14:textId="77777777" w:rsidR="002A6BF8" w:rsidRPr="00C5427E" w:rsidRDefault="002A6BF8" w:rsidP="002A6BF8">
      <w:pPr>
        <w:pStyle w:val="Paragraph"/>
      </w:pPr>
      <w:r w:rsidRPr="00C5427E">
        <w:t xml:space="preserve">For traffic control devices measured by the linear foot or unit basis that are specified in </w:t>
      </w:r>
      <w:hyperlink w:anchor="s1590302" w:history="1">
        <w:r w:rsidRPr="00935E26">
          <w:t>159.03.02</w:t>
        </w:r>
      </w:hyperlink>
      <w:r w:rsidRPr="00C5427E">
        <w:t xml:space="preserve">, the Department will make payment for the maximum quantity in service at one time as required by the Contract.  For </w:t>
      </w:r>
      <w:r w:rsidRPr="00935E26">
        <w:t>CONSTRUCTION</w:t>
      </w:r>
      <w:r w:rsidRPr="00C5427E">
        <w:rPr>
          <w:caps/>
        </w:rPr>
        <w:t xml:space="preserve"> SIGNS</w:t>
      </w:r>
      <w:r w:rsidRPr="00C5427E">
        <w:t xml:space="preserve">, the Department will make payment for the maximum quantity of specific sign types in service at one time as required by the Contract.  If a particular sign type has more than one unique text, each sign with a unique text will </w:t>
      </w:r>
      <w:proofErr w:type="gramStart"/>
      <w:r w:rsidRPr="00C5427E">
        <w:t>be considered to be</w:t>
      </w:r>
      <w:proofErr w:type="gramEnd"/>
      <w:r w:rsidRPr="00C5427E">
        <w:t xml:space="preserve"> a specific sign type.  The Department will make payment for 50 percent of the Contract bid price for traffic control devices specified in </w:t>
      </w:r>
      <w:hyperlink w:anchor="s1590302" w:history="1">
        <w:r w:rsidRPr="00935E26">
          <w:t>159.03.02</w:t>
        </w:r>
      </w:hyperlink>
      <w:r w:rsidRPr="00C5427E">
        <w:t xml:space="preserve"> that are measured on a linear foot, square foot or unit basis upon approved placement.  The Department will prorate the balance of payment over the duration of the Contract.</w:t>
      </w:r>
    </w:p>
    <w:p w14:paraId="29DCAD64" w14:textId="77777777" w:rsidR="002A6BF8" w:rsidRPr="00C5427E" w:rsidRDefault="002A6BF8" w:rsidP="002A6BF8">
      <w:pPr>
        <w:pStyle w:val="Paragraph"/>
      </w:pPr>
      <w:r w:rsidRPr="00C5427E">
        <w:t>The Department will measure TRAFFIC STRIPES, LATEX and TRAFFIC MARKINGS LINES, LATEX by the linear foot for each specified width of stripe.  The Department will not measure gaps in striping.</w:t>
      </w:r>
    </w:p>
    <w:p w14:paraId="11F499E4" w14:textId="77777777" w:rsidR="002A6BF8" w:rsidRPr="00C5427E" w:rsidRDefault="002A6BF8" w:rsidP="002A6BF8">
      <w:pPr>
        <w:pStyle w:val="Paragraph"/>
      </w:pPr>
      <w:r w:rsidRPr="00C5427E">
        <w:t xml:space="preserve">The Department will measure TEMPORARY PAVEMENT MARKING TAPE by the linear foot of </w:t>
      </w:r>
      <w:proofErr w:type="gramStart"/>
      <w:r w:rsidRPr="00C5427E">
        <w:t>4 inch wide</w:t>
      </w:r>
      <w:proofErr w:type="gramEnd"/>
      <w:r w:rsidRPr="00C5427E">
        <w:t xml:space="preserve"> strips.</w:t>
      </w:r>
    </w:p>
    <w:p w14:paraId="6FC07B05" w14:textId="77777777" w:rsidR="002A6BF8" w:rsidRPr="001A5095" w:rsidRDefault="002A6BF8" w:rsidP="002A6BF8">
      <w:pPr>
        <w:pStyle w:val="Paragraph"/>
      </w:pPr>
      <w:r w:rsidRPr="001A5095">
        <w:t xml:space="preserve">The Department will measure REMOVABLE BLACK LINE MASKING TAPE by the linear foot for each </w:t>
      </w:r>
      <w:proofErr w:type="gramStart"/>
      <w:r w:rsidRPr="001A5095">
        <w:t>4 inch</w:t>
      </w:r>
      <w:proofErr w:type="gramEnd"/>
      <w:r w:rsidRPr="001A5095">
        <w:t xml:space="preserve"> width of existing stripe that is to be covered.  The Department will not measure replacement temporary pavement stripes and markers for payment.</w:t>
      </w:r>
    </w:p>
    <w:p w14:paraId="463C5BB0" w14:textId="77777777" w:rsidR="002A6BF8" w:rsidRPr="000D1F19" w:rsidRDefault="002A6BF8" w:rsidP="002A6BF8">
      <w:pPr>
        <w:pStyle w:val="Paragraph"/>
      </w:pPr>
      <w:r w:rsidRPr="000D1F19">
        <w:t xml:space="preserve">If the Contractor cancels work without providing at least </w:t>
      </w:r>
      <w:proofErr w:type="gramStart"/>
      <w:r w:rsidRPr="000D1F19">
        <w:t>24 hour</w:t>
      </w:r>
      <w:proofErr w:type="gramEnd"/>
      <w:r w:rsidRPr="000D1F19">
        <w:t xml:space="preserve"> notice, or if the RE rescinds the lane or shoulder closure approval due to weather conditions, the Department will recover the cost for</w:t>
      </w:r>
      <w:r w:rsidRPr="000D1F19" w:rsidDel="005D5CC3">
        <w:t xml:space="preserve"> </w:t>
      </w:r>
      <w:r w:rsidRPr="000D1F19">
        <w:t xml:space="preserve">police services as specified in </w:t>
      </w:r>
      <w:r w:rsidRPr="00935E26">
        <w:t>107.16</w:t>
      </w:r>
      <w:r w:rsidRPr="000D1F19">
        <w:t xml:space="preserve"> in the amount specified in the Special Provisions.  The Department will not deduct the cost of police services from the Contract if the reason for cancellation is unforeseen weather conditions.  Precipitation that occurs after the National Weather Service (</w:t>
      </w:r>
      <w:hyperlink r:id="rId32" w:history="1">
        <w:r w:rsidRPr="0049609F">
          <w:rPr>
            <w:rStyle w:val="Hyperlink"/>
          </w:rPr>
          <w:t>https://www.weather.gov/</w:t>
        </w:r>
      </w:hyperlink>
      <w:r w:rsidRPr="000D1F19">
        <w:t>) locally forecasts, 24 hours prior to the lane closure, a 50 percent or greater chance of precipitation during the scheduled closure, is not an unforeseen weather condition.</w:t>
      </w:r>
    </w:p>
    <w:p w14:paraId="149645EF" w14:textId="77777777" w:rsidR="002A6BF8" w:rsidRDefault="002A6BF8" w:rsidP="002A6BF8">
      <w:pPr>
        <w:pStyle w:val="HiddenTextSpec"/>
      </w:pPr>
      <w:r>
        <w:t>2*************************************************************************************************2</w:t>
      </w:r>
    </w:p>
    <w:p w14:paraId="640590E1" w14:textId="77777777" w:rsidR="002A6BF8" w:rsidRPr="00FB2982" w:rsidRDefault="002A6BF8" w:rsidP="002A6BF8">
      <w:pPr>
        <w:pStyle w:val="HiddenTextSpec"/>
        <w:rPr>
          <w:b/>
          <w:bCs/>
        </w:rPr>
      </w:pPr>
      <w:r w:rsidRPr="00FB2982">
        <w:rPr>
          <w:b/>
          <w:bCs/>
        </w:rPr>
        <w:t>provide the current police officer hourly rate</w:t>
      </w:r>
    </w:p>
    <w:p w14:paraId="4493E446" w14:textId="77777777" w:rsidR="002A6BF8" w:rsidRPr="00FB2982" w:rsidRDefault="002A6BF8" w:rsidP="002A6BF8">
      <w:pPr>
        <w:pStyle w:val="HiddenTextSpec"/>
        <w:rPr>
          <w:b/>
          <w:bCs/>
        </w:rPr>
      </w:pPr>
    </w:p>
    <w:p w14:paraId="78A937C7" w14:textId="77777777" w:rsidR="002A6BF8" w:rsidRDefault="002A6BF8" w:rsidP="002A6BF8">
      <w:pPr>
        <w:pStyle w:val="HiddenTextSpec"/>
        <w:rPr>
          <w:b/>
          <w:bCs/>
        </w:rPr>
      </w:pPr>
      <w:r w:rsidRPr="00FB2982">
        <w:rPr>
          <w:b/>
          <w:bCs/>
        </w:rPr>
        <w:t>SME CONTACT – bureau of construction management</w:t>
      </w:r>
    </w:p>
    <w:p w14:paraId="0ECDD225" w14:textId="77777777" w:rsidR="002A6BF8" w:rsidRPr="000D1F19" w:rsidRDefault="002A6BF8" w:rsidP="002A6BF8">
      <w:pPr>
        <w:pStyle w:val="Paragraph"/>
      </w:pPr>
      <w:r w:rsidRPr="000D1F19">
        <w:t xml:space="preserve">If the Contractor cancels work without providing at least </w:t>
      </w:r>
      <w:proofErr w:type="gramStart"/>
      <w:r w:rsidRPr="000D1F19">
        <w:t>24 hour</w:t>
      </w:r>
      <w:proofErr w:type="gramEnd"/>
      <w:r w:rsidRPr="000D1F19">
        <w:t xml:space="preserve"> notice or if the RE rescinds the lane or shoulder closure approval due to weather conditions, the Department will recover the cost for police services as specified in 107.16.  The Department will deduct from the Contract an amount equal to 4 hours for each police officer scheduled at the hourly individual officer rate of $_______.  The Department will not </w:t>
      </w:r>
      <w:proofErr w:type="gramStart"/>
      <w:r w:rsidRPr="000D1F19">
        <w:t>deduct</w:t>
      </w:r>
      <w:proofErr w:type="gramEnd"/>
      <w:r w:rsidRPr="000D1F19">
        <w:t xml:space="preserve"> the cost of police services if the reason for cancellation is unforeseen weather conditions.  Precipitation that occurs after the National Weather Service (</w:t>
      </w:r>
      <w:hyperlink r:id="rId33" w:history="1">
        <w:r w:rsidRPr="0049609F">
          <w:rPr>
            <w:rStyle w:val="Hyperlink"/>
          </w:rPr>
          <w:t>https://www.weather.gov/</w:t>
        </w:r>
      </w:hyperlink>
      <w:r w:rsidRPr="000D1F19">
        <w:t>) locally forecasts, 24 hours prior to the lane closure, a 50 percent or greater chance of precipitation during the scheduled closure, is not an unforeseen weather condition.</w:t>
      </w:r>
    </w:p>
    <w:p w14:paraId="09038ADE" w14:textId="77777777" w:rsidR="002A6BF8" w:rsidRDefault="002A6BF8" w:rsidP="002A6BF8">
      <w:pPr>
        <w:pStyle w:val="HiddenTextSpec"/>
      </w:pPr>
      <w:r>
        <w:t>2*************************************************************************************************2</w:t>
      </w:r>
    </w:p>
    <w:p w14:paraId="67F32DAE" w14:textId="77777777" w:rsidR="002A6BF8" w:rsidRDefault="002A6BF8" w:rsidP="002A6BF8">
      <w:pPr>
        <w:pStyle w:val="Paragraph"/>
      </w:pPr>
      <w:r w:rsidRPr="001A5095">
        <w:t>If after being notified by the Department that the PORTABLE VARIABLE MESSAGE SIGN WITH REMOTE COMMUNICATION or PORTABLE TRAILER MOUNTED CCTV CAMERA ASSEMBLY has failed to function and the equipment has not been restored to good working order within 48 hours, the Department will make payment reductions as follows:</w:t>
      </w:r>
    </w:p>
    <w:p w14:paraId="772C4D8A" w14:textId="77777777" w:rsidR="002A6BF8" w:rsidRPr="001A5095" w:rsidRDefault="002A6BF8" w:rsidP="002A6BF8">
      <w:pPr>
        <w:pStyle w:val="Paragraph"/>
      </w:pPr>
      <w:r w:rsidRPr="001A5095">
        <w:t xml:space="preserve">For each occasion the equipment was not restored within 48 hours the Department will assess a liquidated damage of $250.00 for every 48 hours </w:t>
      </w:r>
      <w:proofErr w:type="gramStart"/>
      <w:r w:rsidRPr="001A5095">
        <w:t>period</w:t>
      </w:r>
      <w:proofErr w:type="gramEnd"/>
      <w:r w:rsidRPr="001A5095">
        <w:t xml:space="preserve"> the equipment is not functioning.</w:t>
      </w:r>
    </w:p>
    <w:p w14:paraId="79A7A575" w14:textId="77777777" w:rsidR="002A6BF8" w:rsidRPr="00C5427E" w:rsidRDefault="002A6BF8" w:rsidP="002A6BF8">
      <w:pPr>
        <w:pStyle w:val="Paragraph"/>
      </w:pPr>
      <w:r w:rsidRPr="00C5427E">
        <w:t xml:space="preserve">The Department will not include payment for epoxy traffic stripes and thermoplastic traffic markings and symbols under TRAFFIC STRIPES LATEX, TRAFFIC MARKINGS LINES, LATEX, and TRAFFIC MARKINGS SYMBOLS, LATEX.  The Department will make payment for epoxy traffic stripes and thermoplastic traffic markings under TRAFFIC STRIPES, TRAFFIC MARKINGS LINES, and TRAFFIC MARKINGS SYMBOLS as specified in </w:t>
      </w:r>
      <w:hyperlink w:anchor="s61004" w:history="1">
        <w:r w:rsidRPr="00667F2F">
          <w:t>610.04</w:t>
        </w:r>
      </w:hyperlink>
      <w:r w:rsidRPr="00C5427E">
        <w:t>.  The Department will not make payment under TRAFFIC STRIPES LATEX, TRAFFIC MARKINGS LINES, LATEX, and TRAFFIC MARKINGS SYMBOLS, LATEX when latex stripes, markings, and symbols are refreshed for Contractor convenience.</w:t>
      </w:r>
    </w:p>
    <w:p w14:paraId="2F83834C" w14:textId="77777777" w:rsidR="002A6BF8" w:rsidRPr="00C5427E" w:rsidRDefault="002A6BF8" w:rsidP="002A6BF8">
      <w:pPr>
        <w:pStyle w:val="Paragraph"/>
      </w:pPr>
      <w:r w:rsidRPr="00C5427E">
        <w:t>The Department will make payment for EMERGENCY TOWING SERVICE, LIGHT DUTY and EMERGENCY TOWING SERVICE, HEAVY DUTY by the unit.  A unit consists of 1 tow of a disabled or abandoned vehicle, not as the result of an accident, from the construction zone to the nearest location where the vehicle can be legally parked.</w:t>
      </w:r>
    </w:p>
    <w:p w14:paraId="6350D5F2" w14:textId="77777777" w:rsidR="002A6BF8" w:rsidRDefault="002A6BF8" w:rsidP="002A6BF8">
      <w:pPr>
        <w:pStyle w:val="Paragraph"/>
      </w:pPr>
      <w:r w:rsidRPr="00C5427E">
        <w:lastRenderedPageBreak/>
        <w:t>The Department will make payment for EMERGENCY TOWING SERVICE, ON-SITE, based on the total hours the approved tow vehicle and driver are on-site as directed by the RE, which includes compensation for both the standby time and time for the towing service.</w:t>
      </w:r>
    </w:p>
    <w:p w14:paraId="2F2C8EDD" w14:textId="77777777" w:rsidR="002A6BF8" w:rsidRDefault="002A6BF8" w:rsidP="002A6BF8">
      <w:pPr>
        <w:pStyle w:val="HiddenTextSpec"/>
      </w:pPr>
      <w:r>
        <w:t>1**************************************************************************************************************************1</w:t>
      </w:r>
    </w:p>
    <w:p w14:paraId="05FC2DFE" w14:textId="6B300271" w:rsidR="00742129" w:rsidRDefault="00742129" w:rsidP="00742129">
      <w:pPr>
        <w:pStyle w:val="HiddenTextSpec"/>
      </w:pPr>
    </w:p>
    <w:p w14:paraId="7FD3F71A" w14:textId="77777777" w:rsidR="00FE2D5F" w:rsidRDefault="00FE2D5F" w:rsidP="00FE2D5F">
      <w:pPr>
        <w:pStyle w:val="000Section"/>
      </w:pPr>
      <w:bookmarkStart w:id="409" w:name="_Toc9232433"/>
      <w:bookmarkStart w:id="410" w:name="_Toc501716884"/>
      <w:bookmarkStart w:id="411" w:name="_Toc175377683"/>
      <w:bookmarkStart w:id="412" w:name="_Toc175470580"/>
      <w:bookmarkStart w:id="413" w:name="_Toc501716888"/>
      <w:bookmarkStart w:id="414" w:name="_Toc9232437"/>
      <w:r>
        <w:t>Section 160 – Price Adjustments</w:t>
      </w:r>
      <w:bookmarkEnd w:id="409"/>
      <w:bookmarkEnd w:id="410"/>
    </w:p>
    <w:bookmarkEnd w:id="411"/>
    <w:bookmarkEnd w:id="412"/>
    <w:bookmarkEnd w:id="413"/>
    <w:bookmarkEnd w:id="414"/>
    <w:p w14:paraId="31C09C65" w14:textId="77777777" w:rsidR="00335D71" w:rsidRDefault="00335D71" w:rsidP="00144F29">
      <w:pPr>
        <w:jc w:val="center"/>
        <w:rPr>
          <w:rFonts w:ascii="Arial" w:hAnsi="Arial"/>
          <w:caps/>
          <w:vanish/>
          <w:color w:val="FF0000"/>
        </w:rPr>
      </w:pPr>
    </w:p>
    <w:p w14:paraId="70714741" w14:textId="7A5D6047" w:rsidR="00335D71" w:rsidRPr="009E2F0A" w:rsidRDefault="00335D71" w:rsidP="00335D71">
      <w:pPr>
        <w:pStyle w:val="Instruction"/>
      </w:pPr>
      <w:r w:rsidRPr="009E2F0A">
        <w:t xml:space="preserve">THE </w:t>
      </w:r>
      <w:r>
        <w:t>entire Section 160 is changed to:</w:t>
      </w:r>
    </w:p>
    <w:p w14:paraId="19E0CD7A" w14:textId="11F9A877" w:rsidR="00144F29" w:rsidRPr="00D04190" w:rsidRDefault="00144F29" w:rsidP="00144F29">
      <w:pPr>
        <w:jc w:val="center"/>
        <w:rPr>
          <w:rFonts w:ascii="Arial" w:hAnsi="Arial"/>
          <w:caps/>
          <w:vanish/>
          <w:color w:val="FF0000"/>
        </w:rPr>
      </w:pPr>
      <w:r w:rsidRPr="00D04190">
        <w:rPr>
          <w:rFonts w:ascii="Arial" w:hAnsi="Arial"/>
          <w:caps/>
          <w:vanish/>
          <w:color w:val="FF0000"/>
        </w:rPr>
        <w:t>1**************************************************************************************************************************1</w:t>
      </w:r>
    </w:p>
    <w:p w14:paraId="60377BFD" w14:textId="38B64BBF" w:rsidR="00144F29" w:rsidRPr="00D04190" w:rsidRDefault="00144F29" w:rsidP="00144F29">
      <w:pPr>
        <w:jc w:val="center"/>
        <w:rPr>
          <w:rFonts w:ascii="Arial" w:hAnsi="Arial"/>
          <w:caps/>
          <w:vanish/>
          <w:color w:val="FF0000"/>
        </w:rPr>
      </w:pPr>
      <w:r w:rsidRPr="00D04190">
        <w:rPr>
          <w:rFonts w:ascii="Arial" w:hAnsi="Arial"/>
          <w:caps/>
          <w:vanish/>
          <w:color w:val="FF0000"/>
        </w:rPr>
        <w:t>BDC</w:t>
      </w:r>
      <w:r w:rsidR="00335D71">
        <w:rPr>
          <w:rFonts w:ascii="Arial" w:hAnsi="Arial"/>
          <w:caps/>
          <w:vanish/>
          <w:color w:val="FF0000"/>
        </w:rPr>
        <w:t>22</w:t>
      </w:r>
      <w:r w:rsidRPr="00D04190">
        <w:rPr>
          <w:rFonts w:ascii="Arial" w:hAnsi="Arial"/>
          <w:caps/>
          <w:vanish/>
          <w:color w:val="FF0000"/>
        </w:rPr>
        <w:t>S-0</w:t>
      </w:r>
      <w:r w:rsidR="00335D71">
        <w:rPr>
          <w:rFonts w:ascii="Arial" w:hAnsi="Arial"/>
          <w:caps/>
          <w:vanish/>
          <w:color w:val="FF0000"/>
        </w:rPr>
        <w:t>9</w:t>
      </w:r>
      <w:r w:rsidRPr="00D04190">
        <w:rPr>
          <w:rFonts w:ascii="Arial" w:hAnsi="Arial"/>
          <w:caps/>
          <w:vanish/>
          <w:color w:val="FF0000"/>
        </w:rPr>
        <w:t xml:space="preserve"> dated </w:t>
      </w:r>
      <w:r w:rsidR="00335D71">
        <w:rPr>
          <w:rFonts w:ascii="Arial" w:hAnsi="Arial"/>
          <w:caps/>
          <w:vanish/>
          <w:color w:val="FF0000"/>
        </w:rPr>
        <w:t>Jan</w:t>
      </w:r>
      <w:r w:rsidRPr="00D04190">
        <w:rPr>
          <w:rFonts w:ascii="Arial" w:hAnsi="Arial"/>
          <w:caps/>
          <w:vanish/>
          <w:color w:val="FF0000"/>
        </w:rPr>
        <w:t xml:space="preserve"> </w:t>
      </w:r>
      <w:r w:rsidR="00335D71">
        <w:rPr>
          <w:rFonts w:ascii="Arial" w:hAnsi="Arial"/>
          <w:caps/>
          <w:vanish/>
          <w:color w:val="FF0000"/>
        </w:rPr>
        <w:t>17</w:t>
      </w:r>
      <w:r w:rsidRPr="00D04190">
        <w:rPr>
          <w:rFonts w:ascii="Arial" w:hAnsi="Arial"/>
          <w:caps/>
          <w:vanish/>
          <w:color w:val="FF0000"/>
        </w:rPr>
        <w:t>, 20</w:t>
      </w:r>
      <w:r w:rsidR="00335D71">
        <w:rPr>
          <w:rFonts w:ascii="Arial" w:hAnsi="Arial"/>
          <w:caps/>
          <w:vanish/>
          <w:color w:val="FF0000"/>
        </w:rPr>
        <w:t>23</w:t>
      </w:r>
    </w:p>
    <w:p w14:paraId="023BE3D1" w14:textId="01A55C21" w:rsidR="00335D71" w:rsidRPr="00B97E4C" w:rsidRDefault="00E5739F" w:rsidP="00335D71">
      <w:pPr>
        <w:pStyle w:val="00000Subsection"/>
      </w:pPr>
      <w:r w:rsidRPr="00B97E4C">
        <w:t>160.01 DESCRIPTION</w:t>
      </w:r>
    </w:p>
    <w:p w14:paraId="4E9F8ADD" w14:textId="77777777" w:rsidR="00335D71" w:rsidRPr="00B97E4C" w:rsidRDefault="00335D71" w:rsidP="00335D71">
      <w:pPr>
        <w:pStyle w:val="Paragraph"/>
      </w:pPr>
      <w:r w:rsidRPr="00B97E4C">
        <w:t>This Section describes the requirements for price adjustments for fuel and asphalt usage.</w:t>
      </w:r>
    </w:p>
    <w:p w14:paraId="599F1422" w14:textId="5DF17CEF" w:rsidR="00335D71" w:rsidRPr="00B97E4C" w:rsidRDefault="00E5739F" w:rsidP="00335D71">
      <w:pPr>
        <w:pStyle w:val="00000Subsection"/>
      </w:pPr>
      <w:r w:rsidRPr="00B97E4C">
        <w:t>160.02 MATERIALS</w:t>
      </w:r>
    </w:p>
    <w:p w14:paraId="46D430A5" w14:textId="77777777" w:rsidR="00335D71" w:rsidRPr="00B97E4C" w:rsidRDefault="00335D71" w:rsidP="00335D71">
      <w:pPr>
        <w:pStyle w:val="Paragraph"/>
      </w:pPr>
      <w:r w:rsidRPr="00B97E4C">
        <w:t>(Intentionally Blank)</w:t>
      </w:r>
    </w:p>
    <w:p w14:paraId="555B110B" w14:textId="36C942E0" w:rsidR="00335D71" w:rsidRPr="00B97E4C" w:rsidRDefault="00E5739F" w:rsidP="00335D71">
      <w:pPr>
        <w:pStyle w:val="00000Subsection"/>
      </w:pPr>
      <w:r w:rsidRPr="00B97E4C">
        <w:t>160.03 PROCEDURE</w:t>
      </w:r>
    </w:p>
    <w:p w14:paraId="21A9AA71" w14:textId="27CB960B" w:rsidR="00335D71" w:rsidRPr="00B97E4C" w:rsidRDefault="00E5739F" w:rsidP="00335D71">
      <w:pPr>
        <w:pStyle w:val="0000000Subpart"/>
      </w:pPr>
      <w:bookmarkStart w:id="415" w:name="s1600301"/>
      <w:bookmarkStart w:id="416" w:name="_Toc122351722"/>
      <w:bookmarkEnd w:id="415"/>
      <w:r w:rsidRPr="00B97E4C">
        <w:t>160.03.01 Fuel</w:t>
      </w:r>
      <w:r w:rsidR="00335D71" w:rsidRPr="00B97E4C">
        <w:t xml:space="preserve"> Price Adjustment</w:t>
      </w:r>
      <w:bookmarkEnd w:id="416"/>
    </w:p>
    <w:p w14:paraId="0E6BC7DE" w14:textId="77777777" w:rsidR="00D05B45" w:rsidRPr="00D05B45" w:rsidRDefault="00D05B45" w:rsidP="00D05B45">
      <w:pPr>
        <w:pStyle w:val="HiddenTextSpec"/>
      </w:pPr>
      <w:r w:rsidRPr="00D05B45">
        <w:t>2**************************************************************************************2</w:t>
      </w:r>
    </w:p>
    <w:p w14:paraId="57DF381C" w14:textId="77777777" w:rsidR="00D05B45" w:rsidRPr="00D05B45" w:rsidRDefault="00D05B45" w:rsidP="00D05B45">
      <w:pPr>
        <w:pStyle w:val="HiddenTextSpec"/>
      </w:pPr>
      <w:r w:rsidRPr="00D05B45">
        <w:t>BDC25S-03 dated apr 24, 2025</w:t>
      </w:r>
    </w:p>
    <w:p w14:paraId="6C727486" w14:textId="77777777" w:rsidR="00D05B45" w:rsidRPr="00AC399D" w:rsidRDefault="00D05B45" w:rsidP="00D05B45">
      <w:pPr>
        <w:pStyle w:val="HiddenTextSpec"/>
        <w:rPr>
          <w:vanish w:val="0"/>
        </w:rPr>
      </w:pPr>
    </w:p>
    <w:p w14:paraId="2978674F" w14:textId="77777777" w:rsidR="00D05B45" w:rsidRPr="00AC399D" w:rsidRDefault="00D05B45" w:rsidP="00D05B45">
      <w:pPr>
        <w:pStyle w:val="Instruction"/>
      </w:pPr>
      <w:r w:rsidRPr="00AC399D">
        <w:t>the entire subpart is changed to:</w:t>
      </w:r>
    </w:p>
    <w:p w14:paraId="0B201313" w14:textId="77777777" w:rsidR="00D05B45" w:rsidRPr="00AC399D" w:rsidRDefault="00D05B45" w:rsidP="00D05B45">
      <w:pPr>
        <w:pStyle w:val="Paragraph"/>
      </w:pPr>
      <w:r w:rsidRPr="00AC399D">
        <w:t xml:space="preserve">The Department will make price adjustments for fuel usage for Items listed in Table 160.03.01-1 and the Special Provisions.  Each month may be divided into two periods.  Period one includes the first day of the month through the fourteenth day of the month.  Period two includes the fifteenth day of the month through the last day of the month.  Work starting within period one and continuing past midnight of the fourteenth day into the fifteenth day of the month will be included in period one for any price adjustments.  Work continuing past midnight </w:t>
      </w:r>
      <w:proofErr w:type="gramStart"/>
      <w:r w:rsidRPr="00AC399D">
        <w:t>of</w:t>
      </w:r>
      <w:proofErr w:type="gramEnd"/>
      <w:r w:rsidRPr="00AC399D">
        <w:t xml:space="preserve"> the last day of the month into the first day of the next month will be included in period two.</w:t>
      </w:r>
    </w:p>
    <w:p w14:paraId="68887D6B" w14:textId="77777777" w:rsidR="00D05B45" w:rsidRPr="00AC399D" w:rsidRDefault="00D05B45" w:rsidP="00D05B45">
      <w:pPr>
        <w:pStyle w:val="Paragraph"/>
      </w:pPr>
      <w:r w:rsidRPr="00AC399D">
        <w:t>The Department will calculate fuel price adjustments based on the pay quantities of listed Items using the fuel usage factors listed in Table 160.03.01-1 and the Special Provisions.</w:t>
      </w:r>
    </w:p>
    <w:p w14:paraId="57405094" w14:textId="77777777" w:rsidR="00D05B45" w:rsidRPr="00AC399D" w:rsidRDefault="00D05B45" w:rsidP="00D05B45">
      <w:pPr>
        <w:pStyle w:val="Paragraph"/>
      </w:pPr>
      <w:r w:rsidRPr="00AC399D">
        <w:t>Price adjustments may result in an increased payment to the Contractor for increases in the price index and may result in a reduction in payment for decreases in the price index.</w:t>
      </w:r>
    </w:p>
    <w:p w14:paraId="59602E62" w14:textId="77777777" w:rsidR="00D05B45" w:rsidRPr="00AC399D" w:rsidRDefault="00D05B45" w:rsidP="00D05B45">
      <w:pPr>
        <w:pStyle w:val="Paragraph"/>
      </w:pPr>
      <w:r w:rsidRPr="00AC399D">
        <w:t>If the as-built quantity of an Item eligible for fuel price adjustment differs from the sum of the quantities in the Estimates and the as-built quantity cannot be readily distributed among the time periods that the Item was constructed, then the Department will determine fuel price adjustment by distributing the difference in the same proportion as the Item’s Estimate quantity is to the total of the Item’s time period estimates.</w:t>
      </w:r>
    </w:p>
    <w:p w14:paraId="59E03FAA" w14:textId="77777777" w:rsidR="00D05B45" w:rsidRPr="00AC399D" w:rsidRDefault="00D05B45" w:rsidP="00D05B45">
      <w:pPr>
        <w:pStyle w:val="Blanklinehalf"/>
      </w:pPr>
    </w:p>
    <w:tbl>
      <w:tblPr>
        <w:tblW w:w="9775" w:type="dxa"/>
        <w:tblCellMar>
          <w:top w:w="29" w:type="dxa"/>
          <w:left w:w="29" w:type="dxa"/>
          <w:bottom w:w="29" w:type="dxa"/>
          <w:right w:w="29" w:type="dxa"/>
        </w:tblCellMar>
        <w:tblLook w:val="04A0" w:firstRow="1" w:lastRow="0" w:firstColumn="1" w:lastColumn="0" w:noHBand="0" w:noVBand="1"/>
      </w:tblPr>
      <w:tblGrid>
        <w:gridCol w:w="6869"/>
        <w:gridCol w:w="2906"/>
      </w:tblGrid>
      <w:tr w:rsidR="00D05B45" w:rsidRPr="00AC399D" w14:paraId="4ADF0745" w14:textId="77777777" w:rsidTr="003C1026">
        <w:trPr>
          <w:trHeight w:val="173"/>
          <w:tblHeader/>
        </w:trPr>
        <w:tc>
          <w:tcPr>
            <w:tcW w:w="9775" w:type="dxa"/>
            <w:gridSpan w:val="2"/>
            <w:tcBorders>
              <w:top w:val="double" w:sz="4" w:space="0" w:color="auto"/>
              <w:left w:val="nil"/>
              <w:bottom w:val="single" w:sz="4" w:space="0" w:color="auto"/>
              <w:right w:val="nil"/>
            </w:tcBorders>
            <w:noWrap/>
            <w:vAlign w:val="center"/>
            <w:hideMark/>
          </w:tcPr>
          <w:p w14:paraId="0AF74357" w14:textId="77777777" w:rsidR="00D05B45" w:rsidRPr="00AC399D" w:rsidRDefault="00D05B45" w:rsidP="003C1026">
            <w:pPr>
              <w:pStyle w:val="Tabletitle"/>
              <w:keepNext w:val="0"/>
              <w:keepLines/>
              <w:rPr>
                <w:b w:val="0"/>
              </w:rPr>
            </w:pPr>
            <w:bookmarkStart w:id="417" w:name="t16003011"/>
            <w:bookmarkEnd w:id="417"/>
            <w:r w:rsidRPr="00AC399D">
              <w:t>Table 160.03.01-</w:t>
            </w:r>
            <w:proofErr w:type="gramStart"/>
            <w:r w:rsidRPr="00AC399D">
              <w:t>1  Fuel</w:t>
            </w:r>
            <w:proofErr w:type="gramEnd"/>
            <w:r w:rsidRPr="00AC399D">
              <w:t xml:space="preserve"> Price Adjustments</w:t>
            </w:r>
          </w:p>
        </w:tc>
      </w:tr>
      <w:tr w:rsidR="00D05B45" w:rsidRPr="00AC399D" w14:paraId="698E7556" w14:textId="77777777" w:rsidTr="003C1026">
        <w:trPr>
          <w:trHeight w:val="173"/>
          <w:tblHeader/>
        </w:trPr>
        <w:tc>
          <w:tcPr>
            <w:tcW w:w="6869" w:type="dxa"/>
            <w:tcBorders>
              <w:top w:val="single" w:sz="4" w:space="0" w:color="auto"/>
              <w:left w:val="nil"/>
              <w:bottom w:val="single" w:sz="4" w:space="0" w:color="auto"/>
              <w:right w:val="nil"/>
            </w:tcBorders>
            <w:noWrap/>
            <w:vAlign w:val="center"/>
            <w:hideMark/>
          </w:tcPr>
          <w:p w14:paraId="6926B16A" w14:textId="77777777" w:rsidR="00D05B45" w:rsidRPr="00AC399D" w:rsidRDefault="00D05B45" w:rsidP="003C1026">
            <w:pPr>
              <w:pStyle w:val="Tableheader"/>
            </w:pPr>
            <w:r w:rsidRPr="00AC399D">
              <w:t>Items</w:t>
            </w:r>
          </w:p>
        </w:tc>
        <w:tc>
          <w:tcPr>
            <w:tcW w:w="2906" w:type="dxa"/>
            <w:tcBorders>
              <w:top w:val="single" w:sz="4" w:space="0" w:color="auto"/>
              <w:left w:val="nil"/>
              <w:bottom w:val="single" w:sz="4" w:space="0" w:color="auto"/>
              <w:right w:val="nil"/>
            </w:tcBorders>
            <w:noWrap/>
            <w:vAlign w:val="center"/>
            <w:hideMark/>
          </w:tcPr>
          <w:p w14:paraId="0C711710" w14:textId="77777777" w:rsidR="00D05B45" w:rsidRPr="00AC399D" w:rsidRDefault="00D05B45" w:rsidP="003C1026">
            <w:pPr>
              <w:pStyle w:val="Tableheader"/>
            </w:pPr>
            <w:r w:rsidRPr="00AC399D">
              <w:t>Fuel Usage Factor</w:t>
            </w:r>
          </w:p>
        </w:tc>
      </w:tr>
      <w:tr w:rsidR="00D05B45" w:rsidRPr="00AC399D" w14:paraId="2FF9B3E3" w14:textId="77777777" w:rsidTr="003C1026">
        <w:trPr>
          <w:trHeight w:val="173"/>
        </w:trPr>
        <w:tc>
          <w:tcPr>
            <w:tcW w:w="6869" w:type="dxa"/>
            <w:tcBorders>
              <w:top w:val="single" w:sz="4" w:space="0" w:color="auto"/>
              <w:left w:val="nil"/>
              <w:bottom w:val="dotted" w:sz="4" w:space="0" w:color="auto"/>
              <w:right w:val="nil"/>
            </w:tcBorders>
            <w:noWrap/>
            <w:vAlign w:val="center"/>
            <w:hideMark/>
          </w:tcPr>
          <w:p w14:paraId="19384ABF" w14:textId="77777777" w:rsidR="00D05B45" w:rsidRPr="00AC399D" w:rsidRDefault="00D05B45" w:rsidP="003C1026">
            <w:pPr>
              <w:pStyle w:val="Tabletext"/>
              <w:keepLines/>
            </w:pPr>
            <w:r w:rsidRPr="00AC399D">
              <w:t>EXCAVATION, UNCLASSIFIED</w:t>
            </w:r>
          </w:p>
        </w:tc>
        <w:tc>
          <w:tcPr>
            <w:tcW w:w="2906" w:type="dxa"/>
            <w:tcBorders>
              <w:top w:val="single" w:sz="4" w:space="0" w:color="auto"/>
              <w:left w:val="nil"/>
              <w:bottom w:val="dotted" w:sz="4" w:space="0" w:color="auto"/>
              <w:right w:val="nil"/>
            </w:tcBorders>
            <w:noWrap/>
            <w:vAlign w:val="center"/>
            <w:hideMark/>
          </w:tcPr>
          <w:p w14:paraId="1F984772" w14:textId="77777777" w:rsidR="00D05B45" w:rsidRPr="00AC399D" w:rsidRDefault="00D05B45" w:rsidP="003C1026">
            <w:pPr>
              <w:pStyle w:val="Tabletext"/>
              <w:keepLines/>
            </w:pPr>
            <w:r w:rsidRPr="00AC399D">
              <w:t>0.50 Gallons per Cubic Yard</w:t>
            </w:r>
          </w:p>
        </w:tc>
      </w:tr>
      <w:tr w:rsidR="00D05B45" w:rsidRPr="00AC399D" w14:paraId="56CD05A2"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1976CC48" w14:textId="77777777" w:rsidR="00D05B45" w:rsidRPr="00AC399D" w:rsidRDefault="00D05B45" w:rsidP="003C1026">
            <w:pPr>
              <w:pStyle w:val="Tabletext"/>
              <w:keepLines/>
            </w:pPr>
            <w:r w:rsidRPr="00AC399D">
              <w:t>EXCAVATION, REGULATED MATERIAL</w:t>
            </w:r>
          </w:p>
        </w:tc>
        <w:tc>
          <w:tcPr>
            <w:tcW w:w="2906" w:type="dxa"/>
            <w:tcBorders>
              <w:top w:val="dotted" w:sz="4" w:space="0" w:color="auto"/>
              <w:left w:val="nil"/>
              <w:bottom w:val="dotted" w:sz="4" w:space="0" w:color="auto"/>
              <w:right w:val="nil"/>
            </w:tcBorders>
            <w:noWrap/>
            <w:vAlign w:val="center"/>
            <w:hideMark/>
          </w:tcPr>
          <w:p w14:paraId="7D879E33" w14:textId="77777777" w:rsidR="00D05B45" w:rsidRPr="00AC399D" w:rsidRDefault="00D05B45" w:rsidP="003C1026">
            <w:pPr>
              <w:pStyle w:val="Tabletext"/>
              <w:keepLines/>
            </w:pPr>
            <w:r w:rsidRPr="00AC399D">
              <w:t>0.50 Gallons per Cubic Yard</w:t>
            </w:r>
          </w:p>
        </w:tc>
      </w:tr>
      <w:tr w:rsidR="00D05B45" w:rsidRPr="00AC399D" w14:paraId="62B2A55A"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125E027A" w14:textId="77777777" w:rsidR="00D05B45" w:rsidRPr="00AC399D" w:rsidRDefault="00D05B45" w:rsidP="003C1026">
            <w:pPr>
              <w:pStyle w:val="Tabletext"/>
              <w:keepLines/>
            </w:pPr>
            <w:r w:rsidRPr="00AC399D">
              <w:t>EXCAVATION, ACID PRODUCING SOIL</w:t>
            </w:r>
          </w:p>
        </w:tc>
        <w:tc>
          <w:tcPr>
            <w:tcW w:w="2906" w:type="dxa"/>
            <w:tcBorders>
              <w:top w:val="dotted" w:sz="4" w:space="0" w:color="auto"/>
              <w:left w:val="nil"/>
              <w:bottom w:val="dotted" w:sz="4" w:space="0" w:color="auto"/>
              <w:right w:val="nil"/>
            </w:tcBorders>
            <w:noWrap/>
            <w:vAlign w:val="center"/>
            <w:hideMark/>
          </w:tcPr>
          <w:p w14:paraId="3B91C801" w14:textId="77777777" w:rsidR="00D05B45" w:rsidRPr="00AC399D" w:rsidRDefault="00D05B45" w:rsidP="003C1026">
            <w:pPr>
              <w:pStyle w:val="Tabletext"/>
              <w:keepLines/>
            </w:pPr>
            <w:r w:rsidRPr="00AC399D">
              <w:t>0.50 Gallons per Cubic Yard</w:t>
            </w:r>
          </w:p>
        </w:tc>
      </w:tr>
      <w:tr w:rsidR="00D05B45" w:rsidRPr="00AC399D" w14:paraId="6C9B3CFC"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7A7E6979" w14:textId="77777777" w:rsidR="00D05B45" w:rsidRPr="00AC399D" w:rsidRDefault="00D05B45" w:rsidP="003C1026">
            <w:pPr>
              <w:pStyle w:val="Tabletext"/>
              <w:keepLines/>
            </w:pPr>
            <w:r w:rsidRPr="00AC399D">
              <w:t>REMOVAL OF PAVEMENT</w:t>
            </w:r>
          </w:p>
        </w:tc>
        <w:tc>
          <w:tcPr>
            <w:tcW w:w="2906" w:type="dxa"/>
            <w:tcBorders>
              <w:top w:val="dotted" w:sz="4" w:space="0" w:color="auto"/>
              <w:left w:val="nil"/>
              <w:bottom w:val="dotted" w:sz="4" w:space="0" w:color="auto"/>
              <w:right w:val="nil"/>
            </w:tcBorders>
            <w:noWrap/>
            <w:vAlign w:val="center"/>
            <w:hideMark/>
          </w:tcPr>
          <w:p w14:paraId="5EA149DB" w14:textId="77777777" w:rsidR="00D05B45" w:rsidRPr="00AC399D" w:rsidRDefault="00D05B45" w:rsidP="003C1026">
            <w:pPr>
              <w:pStyle w:val="Tabletext"/>
              <w:keepLines/>
            </w:pPr>
            <w:r w:rsidRPr="00AC399D">
              <w:t>0.25 Gallons per Square Yard</w:t>
            </w:r>
          </w:p>
        </w:tc>
      </w:tr>
      <w:tr w:rsidR="00D05B45" w:rsidRPr="00AC399D" w14:paraId="09313F67"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1A7F7501" w14:textId="77777777" w:rsidR="00D05B45" w:rsidRPr="00AC399D" w:rsidRDefault="00D05B45" w:rsidP="003C1026">
            <w:pPr>
              <w:pStyle w:val="Tabletext"/>
              <w:keepLines/>
            </w:pPr>
            <w:r w:rsidRPr="00AC399D">
              <w:t>MICRO-MILLING</w:t>
            </w:r>
          </w:p>
        </w:tc>
        <w:tc>
          <w:tcPr>
            <w:tcW w:w="2906" w:type="dxa"/>
            <w:tcBorders>
              <w:top w:val="dotted" w:sz="4" w:space="0" w:color="auto"/>
              <w:left w:val="nil"/>
              <w:bottom w:val="dotted" w:sz="4" w:space="0" w:color="auto"/>
              <w:right w:val="nil"/>
            </w:tcBorders>
            <w:noWrap/>
            <w:vAlign w:val="center"/>
            <w:hideMark/>
          </w:tcPr>
          <w:p w14:paraId="26B858BE" w14:textId="77777777" w:rsidR="00D05B45" w:rsidRPr="00AC399D" w:rsidRDefault="00D05B45" w:rsidP="003C1026">
            <w:pPr>
              <w:pStyle w:val="Tabletext"/>
              <w:keepLines/>
            </w:pPr>
            <w:r w:rsidRPr="00AC399D">
              <w:t>0.25 Gallons per Square Yard</w:t>
            </w:r>
          </w:p>
        </w:tc>
      </w:tr>
      <w:tr w:rsidR="00D05B45" w:rsidRPr="00AC399D" w14:paraId="1E2B6AE5"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415A05BE" w14:textId="77777777" w:rsidR="00D05B45" w:rsidRPr="00AC399D" w:rsidRDefault="00D05B45" w:rsidP="003C1026">
            <w:pPr>
              <w:pStyle w:val="Tabletext"/>
              <w:keepLines/>
            </w:pPr>
            <w:r w:rsidRPr="00AC399D">
              <w:t>HMA MILLING, 3" OR LESS</w:t>
            </w:r>
          </w:p>
        </w:tc>
        <w:tc>
          <w:tcPr>
            <w:tcW w:w="2906" w:type="dxa"/>
            <w:tcBorders>
              <w:top w:val="dotted" w:sz="4" w:space="0" w:color="auto"/>
              <w:left w:val="nil"/>
              <w:bottom w:val="dotted" w:sz="4" w:space="0" w:color="auto"/>
              <w:right w:val="nil"/>
            </w:tcBorders>
            <w:noWrap/>
            <w:vAlign w:val="center"/>
            <w:hideMark/>
          </w:tcPr>
          <w:p w14:paraId="359B341F" w14:textId="77777777" w:rsidR="00D05B45" w:rsidRPr="00AC399D" w:rsidRDefault="00D05B45" w:rsidP="003C1026">
            <w:pPr>
              <w:pStyle w:val="Tabletext"/>
              <w:keepLines/>
            </w:pPr>
            <w:r w:rsidRPr="00AC399D">
              <w:t>0.25 Gallons per Square Yard</w:t>
            </w:r>
          </w:p>
        </w:tc>
      </w:tr>
      <w:tr w:rsidR="00D05B45" w:rsidRPr="00AC399D" w14:paraId="0FE11034"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02B0A0AC" w14:textId="77777777" w:rsidR="00D05B45" w:rsidRPr="00AC399D" w:rsidRDefault="00D05B45" w:rsidP="003C1026">
            <w:pPr>
              <w:pStyle w:val="Tabletext"/>
              <w:keepLines/>
            </w:pPr>
            <w:r w:rsidRPr="00AC399D">
              <w:t>HMA MILLING, MORE THAN 3" TO 6"</w:t>
            </w:r>
          </w:p>
        </w:tc>
        <w:tc>
          <w:tcPr>
            <w:tcW w:w="2906" w:type="dxa"/>
            <w:tcBorders>
              <w:top w:val="dotted" w:sz="4" w:space="0" w:color="auto"/>
              <w:left w:val="nil"/>
              <w:bottom w:val="dotted" w:sz="4" w:space="0" w:color="auto"/>
              <w:right w:val="nil"/>
            </w:tcBorders>
            <w:noWrap/>
            <w:vAlign w:val="center"/>
            <w:hideMark/>
          </w:tcPr>
          <w:p w14:paraId="4D1092EB" w14:textId="77777777" w:rsidR="00D05B45" w:rsidRPr="00AC399D" w:rsidRDefault="00D05B45" w:rsidP="003C1026">
            <w:pPr>
              <w:pStyle w:val="Tabletext"/>
              <w:keepLines/>
            </w:pPr>
            <w:r w:rsidRPr="00AC399D">
              <w:t>0.25 Gallons per Square Yard</w:t>
            </w:r>
          </w:p>
        </w:tc>
      </w:tr>
      <w:tr w:rsidR="00D05B45" w:rsidRPr="00AC399D" w14:paraId="51F5E248"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4837424E" w14:textId="77777777" w:rsidR="00D05B45" w:rsidRPr="00AC399D" w:rsidRDefault="00D05B45" w:rsidP="003C1026">
            <w:pPr>
              <w:pStyle w:val="Tabletext"/>
              <w:keepLines/>
            </w:pPr>
            <w:r w:rsidRPr="00AC399D">
              <w:t>CONCRETE MILLING</w:t>
            </w:r>
          </w:p>
        </w:tc>
        <w:tc>
          <w:tcPr>
            <w:tcW w:w="2906" w:type="dxa"/>
            <w:tcBorders>
              <w:top w:val="dotted" w:sz="4" w:space="0" w:color="auto"/>
              <w:left w:val="nil"/>
              <w:bottom w:val="dotted" w:sz="4" w:space="0" w:color="auto"/>
              <w:right w:val="nil"/>
            </w:tcBorders>
            <w:noWrap/>
            <w:vAlign w:val="center"/>
            <w:hideMark/>
          </w:tcPr>
          <w:p w14:paraId="0AF772A5" w14:textId="77777777" w:rsidR="00D05B45" w:rsidRPr="00AC399D" w:rsidRDefault="00D05B45" w:rsidP="003C1026">
            <w:pPr>
              <w:pStyle w:val="Tabletext"/>
              <w:keepLines/>
            </w:pPr>
            <w:r w:rsidRPr="00AC399D">
              <w:t>0.25 Gallons per Square Yard</w:t>
            </w:r>
          </w:p>
        </w:tc>
      </w:tr>
      <w:tr w:rsidR="00D05B45" w:rsidRPr="00AC399D" w14:paraId="6FB07617"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60F6C2CA" w14:textId="77777777" w:rsidR="00D05B45" w:rsidRPr="00AC399D" w:rsidRDefault="00D05B45" w:rsidP="003C1026">
            <w:pPr>
              <w:pStyle w:val="Tabletext"/>
              <w:keepLines/>
            </w:pPr>
            <w:r w:rsidRPr="00AC399D">
              <w:lastRenderedPageBreak/>
              <w:t>HMA PROFILE MILLING</w:t>
            </w:r>
          </w:p>
        </w:tc>
        <w:tc>
          <w:tcPr>
            <w:tcW w:w="2906" w:type="dxa"/>
            <w:tcBorders>
              <w:top w:val="dotted" w:sz="4" w:space="0" w:color="auto"/>
              <w:left w:val="nil"/>
              <w:bottom w:val="dotted" w:sz="4" w:space="0" w:color="auto"/>
              <w:right w:val="nil"/>
            </w:tcBorders>
            <w:noWrap/>
            <w:vAlign w:val="center"/>
            <w:hideMark/>
          </w:tcPr>
          <w:p w14:paraId="759BA907" w14:textId="77777777" w:rsidR="00D05B45" w:rsidRPr="00AC399D" w:rsidRDefault="00D05B45" w:rsidP="003C1026">
            <w:pPr>
              <w:pStyle w:val="Tabletext"/>
              <w:keepLines/>
            </w:pPr>
            <w:r w:rsidRPr="00AC399D">
              <w:t>0.25 Gallons per Square Yard</w:t>
            </w:r>
          </w:p>
        </w:tc>
      </w:tr>
      <w:tr w:rsidR="00D05B45" w:rsidRPr="00AC399D" w14:paraId="3F7D21DA"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5FAF36A2" w14:textId="77777777" w:rsidR="00D05B45" w:rsidRPr="00AC399D" w:rsidRDefault="00D05B45" w:rsidP="003C1026">
            <w:pPr>
              <w:pStyle w:val="Tabletext"/>
              <w:keepLines/>
            </w:pPr>
            <w:r w:rsidRPr="00AC399D">
              <w:t>BREAKING PAVEMENT</w:t>
            </w:r>
          </w:p>
        </w:tc>
        <w:tc>
          <w:tcPr>
            <w:tcW w:w="2906" w:type="dxa"/>
            <w:tcBorders>
              <w:top w:val="dotted" w:sz="4" w:space="0" w:color="auto"/>
              <w:left w:val="nil"/>
              <w:bottom w:val="dotted" w:sz="4" w:space="0" w:color="auto"/>
              <w:right w:val="nil"/>
            </w:tcBorders>
            <w:noWrap/>
            <w:vAlign w:val="center"/>
            <w:hideMark/>
          </w:tcPr>
          <w:p w14:paraId="5FCFBC71" w14:textId="77777777" w:rsidR="00D05B45" w:rsidRPr="00AC399D" w:rsidRDefault="00D05B45" w:rsidP="003C1026">
            <w:pPr>
              <w:pStyle w:val="Tabletext"/>
              <w:keepLines/>
            </w:pPr>
            <w:r w:rsidRPr="00AC399D">
              <w:t>0.25 Gallons per Square Yard</w:t>
            </w:r>
          </w:p>
        </w:tc>
      </w:tr>
      <w:tr w:rsidR="00D05B45" w:rsidRPr="00AC399D" w14:paraId="6E6EF721"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3E888A21" w14:textId="77777777" w:rsidR="00D05B45" w:rsidRPr="00AC399D" w:rsidRDefault="00D05B45" w:rsidP="003C1026">
            <w:pPr>
              <w:pStyle w:val="Tabletext"/>
              <w:keepLines/>
            </w:pPr>
            <w:r w:rsidRPr="00AC399D">
              <w:t>RUBBLIZATION</w:t>
            </w:r>
          </w:p>
        </w:tc>
        <w:tc>
          <w:tcPr>
            <w:tcW w:w="2906" w:type="dxa"/>
            <w:tcBorders>
              <w:top w:val="dotted" w:sz="4" w:space="0" w:color="auto"/>
              <w:left w:val="nil"/>
              <w:bottom w:val="dotted" w:sz="4" w:space="0" w:color="auto"/>
              <w:right w:val="nil"/>
            </w:tcBorders>
            <w:noWrap/>
            <w:vAlign w:val="center"/>
            <w:hideMark/>
          </w:tcPr>
          <w:p w14:paraId="1727D6FA" w14:textId="77777777" w:rsidR="00D05B45" w:rsidRPr="00AC399D" w:rsidRDefault="00D05B45" w:rsidP="003C1026">
            <w:pPr>
              <w:pStyle w:val="Tabletext"/>
              <w:keepLines/>
            </w:pPr>
            <w:r w:rsidRPr="00AC399D">
              <w:t>0.25 Gallons per Square Yard</w:t>
            </w:r>
          </w:p>
        </w:tc>
      </w:tr>
      <w:tr w:rsidR="00D05B45" w:rsidRPr="00AC399D" w14:paraId="377D2D3C"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320BA3AD" w14:textId="77777777" w:rsidR="00D05B45" w:rsidRPr="00AC399D" w:rsidRDefault="00D05B45" w:rsidP="003C1026">
            <w:pPr>
              <w:pStyle w:val="Tabletext"/>
              <w:keepLines/>
            </w:pPr>
            <w:r w:rsidRPr="00AC399D">
              <w:t>SUBBASE</w:t>
            </w:r>
          </w:p>
        </w:tc>
        <w:tc>
          <w:tcPr>
            <w:tcW w:w="2906" w:type="dxa"/>
            <w:tcBorders>
              <w:top w:val="dotted" w:sz="4" w:space="0" w:color="auto"/>
              <w:left w:val="nil"/>
              <w:bottom w:val="dotted" w:sz="4" w:space="0" w:color="auto"/>
              <w:right w:val="nil"/>
            </w:tcBorders>
            <w:noWrap/>
            <w:vAlign w:val="center"/>
            <w:hideMark/>
          </w:tcPr>
          <w:p w14:paraId="0392F2E7" w14:textId="77777777" w:rsidR="00D05B45" w:rsidRPr="00AC399D" w:rsidRDefault="00D05B45" w:rsidP="003C1026">
            <w:pPr>
              <w:pStyle w:val="Tabletext"/>
              <w:keepLines/>
            </w:pPr>
            <w:r w:rsidRPr="00AC399D">
              <w:t>1.00 Gallon per Cubic Yard</w:t>
            </w:r>
          </w:p>
        </w:tc>
      </w:tr>
      <w:tr w:rsidR="00D05B45" w:rsidRPr="00AC399D" w14:paraId="02EE1641"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583D1BCE" w14:textId="77777777" w:rsidR="00D05B45" w:rsidRPr="00AC399D" w:rsidRDefault="00D05B45" w:rsidP="003C1026">
            <w:pPr>
              <w:pStyle w:val="Tabletext"/>
              <w:keepLines/>
            </w:pPr>
            <w:r w:rsidRPr="00AC399D">
              <w:t>I-___ SOIL AGGREGATE</w:t>
            </w:r>
          </w:p>
        </w:tc>
        <w:tc>
          <w:tcPr>
            <w:tcW w:w="2906" w:type="dxa"/>
            <w:tcBorders>
              <w:top w:val="dotted" w:sz="4" w:space="0" w:color="auto"/>
              <w:left w:val="nil"/>
              <w:bottom w:val="dotted" w:sz="4" w:space="0" w:color="auto"/>
              <w:right w:val="nil"/>
            </w:tcBorders>
            <w:noWrap/>
            <w:vAlign w:val="center"/>
            <w:hideMark/>
          </w:tcPr>
          <w:p w14:paraId="3B6092D7" w14:textId="77777777" w:rsidR="00D05B45" w:rsidRPr="00AC399D" w:rsidRDefault="00D05B45" w:rsidP="003C1026">
            <w:pPr>
              <w:pStyle w:val="Tabletext"/>
              <w:keepLines/>
            </w:pPr>
            <w:r w:rsidRPr="00AC399D">
              <w:t>1.00 Gallon per Cubic Yard</w:t>
            </w:r>
          </w:p>
        </w:tc>
      </w:tr>
      <w:tr w:rsidR="00D05B45" w:rsidRPr="00AC399D" w14:paraId="50771EEA"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02D86E6B" w14:textId="77777777" w:rsidR="00D05B45" w:rsidRPr="00AC399D" w:rsidRDefault="00D05B45" w:rsidP="003C1026">
            <w:pPr>
              <w:pStyle w:val="Tabletext"/>
              <w:keepLines/>
            </w:pPr>
            <w:r w:rsidRPr="00AC399D">
              <w:t>SOIL AGGREGATE BASE COURSE, ___ " THICK</w:t>
            </w:r>
          </w:p>
        </w:tc>
        <w:tc>
          <w:tcPr>
            <w:tcW w:w="2906" w:type="dxa"/>
            <w:tcBorders>
              <w:top w:val="dotted" w:sz="4" w:space="0" w:color="auto"/>
              <w:left w:val="nil"/>
              <w:bottom w:val="dotted" w:sz="4" w:space="0" w:color="auto"/>
              <w:right w:val="nil"/>
            </w:tcBorders>
            <w:noWrap/>
            <w:vAlign w:val="center"/>
            <w:hideMark/>
          </w:tcPr>
          <w:p w14:paraId="4410B832" w14:textId="77777777" w:rsidR="00D05B45" w:rsidRPr="00AC399D" w:rsidRDefault="00D05B45" w:rsidP="003C1026">
            <w:pPr>
              <w:pStyle w:val="Tabletext"/>
              <w:keepLines/>
            </w:pPr>
            <w:r w:rsidRPr="00AC399D">
              <w:t>1.00 Gallon per Cubic Yard</w:t>
            </w:r>
          </w:p>
        </w:tc>
      </w:tr>
      <w:tr w:rsidR="00D05B45" w:rsidRPr="00AC399D" w14:paraId="35FB8C86"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04E9D785" w14:textId="77777777" w:rsidR="00D05B45" w:rsidRPr="00AC399D" w:rsidRDefault="00D05B45" w:rsidP="003C1026">
            <w:pPr>
              <w:pStyle w:val="Tabletext"/>
              <w:keepLines/>
            </w:pPr>
            <w:r w:rsidRPr="00AC399D">
              <w:t>SOIL AGGREGATE BASE COURSE, VARIABLE THICKNESS</w:t>
            </w:r>
          </w:p>
        </w:tc>
        <w:tc>
          <w:tcPr>
            <w:tcW w:w="2906" w:type="dxa"/>
            <w:tcBorders>
              <w:top w:val="dotted" w:sz="4" w:space="0" w:color="auto"/>
              <w:left w:val="nil"/>
              <w:bottom w:val="dotted" w:sz="4" w:space="0" w:color="auto"/>
              <w:right w:val="nil"/>
            </w:tcBorders>
            <w:noWrap/>
            <w:vAlign w:val="center"/>
            <w:hideMark/>
          </w:tcPr>
          <w:p w14:paraId="19FDBAFF" w14:textId="77777777" w:rsidR="00D05B45" w:rsidRPr="00AC399D" w:rsidRDefault="00D05B45" w:rsidP="003C1026">
            <w:pPr>
              <w:pStyle w:val="Tabletext"/>
              <w:keepLines/>
            </w:pPr>
            <w:r w:rsidRPr="00AC399D">
              <w:t>1.00 Gallon per Cubic Yard</w:t>
            </w:r>
          </w:p>
        </w:tc>
      </w:tr>
      <w:tr w:rsidR="00D05B45" w:rsidRPr="00AC399D" w14:paraId="573CEC92"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0E4AB9E3" w14:textId="77777777" w:rsidR="00D05B45" w:rsidRPr="00AC399D" w:rsidRDefault="00D05B45" w:rsidP="003C1026">
            <w:pPr>
              <w:pStyle w:val="Tabletext"/>
              <w:keepLines/>
            </w:pPr>
            <w:r w:rsidRPr="00AC399D">
              <w:t>DENSE-GRADED AGGREGATE BASE COURSE, ___ " THICK</w:t>
            </w:r>
          </w:p>
        </w:tc>
        <w:tc>
          <w:tcPr>
            <w:tcW w:w="2906" w:type="dxa"/>
            <w:tcBorders>
              <w:top w:val="dotted" w:sz="4" w:space="0" w:color="auto"/>
              <w:left w:val="nil"/>
              <w:bottom w:val="dotted" w:sz="4" w:space="0" w:color="auto"/>
              <w:right w:val="nil"/>
            </w:tcBorders>
            <w:noWrap/>
            <w:vAlign w:val="center"/>
            <w:hideMark/>
          </w:tcPr>
          <w:p w14:paraId="63C9FEB2" w14:textId="77777777" w:rsidR="00D05B45" w:rsidRPr="00AC399D" w:rsidRDefault="00D05B45" w:rsidP="003C1026">
            <w:pPr>
              <w:pStyle w:val="Tabletext"/>
              <w:keepLines/>
            </w:pPr>
            <w:r w:rsidRPr="00AC399D">
              <w:t>1.00 Gallon per Cubic Yard</w:t>
            </w:r>
          </w:p>
        </w:tc>
      </w:tr>
      <w:tr w:rsidR="00D05B45" w:rsidRPr="00AC399D" w14:paraId="280B18E8"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574C8B2F" w14:textId="77777777" w:rsidR="00D05B45" w:rsidRPr="00AC399D" w:rsidRDefault="00D05B45" w:rsidP="003C1026">
            <w:pPr>
              <w:pStyle w:val="Tabletext"/>
              <w:keepLines/>
            </w:pPr>
            <w:r w:rsidRPr="00AC399D">
              <w:t>DENSE-GRADED AGGREGATE BASE COURSE, VARIABLE THICKNESS</w:t>
            </w:r>
          </w:p>
        </w:tc>
        <w:tc>
          <w:tcPr>
            <w:tcW w:w="2906" w:type="dxa"/>
            <w:tcBorders>
              <w:top w:val="dotted" w:sz="4" w:space="0" w:color="auto"/>
              <w:left w:val="nil"/>
              <w:bottom w:val="dotted" w:sz="4" w:space="0" w:color="auto"/>
              <w:right w:val="nil"/>
            </w:tcBorders>
            <w:noWrap/>
            <w:vAlign w:val="center"/>
            <w:hideMark/>
          </w:tcPr>
          <w:p w14:paraId="2E84645D" w14:textId="77777777" w:rsidR="00D05B45" w:rsidRPr="00AC399D" w:rsidRDefault="00D05B45" w:rsidP="003C1026">
            <w:pPr>
              <w:pStyle w:val="Tabletext"/>
              <w:keepLines/>
            </w:pPr>
            <w:r w:rsidRPr="00AC399D">
              <w:t>1.00 Gallon per Cubic Yard</w:t>
            </w:r>
          </w:p>
        </w:tc>
      </w:tr>
      <w:tr w:rsidR="00D05B45" w:rsidRPr="00AC399D" w14:paraId="68A212F3"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4CC73CF2" w14:textId="77777777" w:rsidR="00D05B45" w:rsidRPr="00AC399D" w:rsidRDefault="00D05B45" w:rsidP="003C1026">
            <w:pPr>
              <w:pStyle w:val="Tabletext"/>
              <w:keepLines/>
            </w:pPr>
            <w:r w:rsidRPr="00AC399D">
              <w:t>CONCRETE BASE COURSE, ___ " THICK</w:t>
            </w:r>
          </w:p>
        </w:tc>
        <w:tc>
          <w:tcPr>
            <w:tcW w:w="2906" w:type="dxa"/>
            <w:tcBorders>
              <w:top w:val="dotted" w:sz="4" w:space="0" w:color="auto"/>
              <w:left w:val="nil"/>
              <w:bottom w:val="dotted" w:sz="4" w:space="0" w:color="auto"/>
              <w:right w:val="nil"/>
            </w:tcBorders>
            <w:noWrap/>
            <w:vAlign w:val="center"/>
            <w:hideMark/>
          </w:tcPr>
          <w:p w14:paraId="1279E064" w14:textId="77777777" w:rsidR="00D05B45" w:rsidRPr="00AC399D" w:rsidRDefault="00D05B45" w:rsidP="003C1026">
            <w:pPr>
              <w:pStyle w:val="Tabletext"/>
              <w:keepLines/>
            </w:pPr>
            <w:r w:rsidRPr="00AC399D">
              <w:t>0.25 Gallons per Square Yard</w:t>
            </w:r>
          </w:p>
        </w:tc>
      </w:tr>
      <w:tr w:rsidR="00D05B45" w:rsidRPr="00AC399D" w14:paraId="36FFA324"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2CBDDE14" w14:textId="77777777" w:rsidR="00D05B45" w:rsidRPr="00AC399D" w:rsidRDefault="00D05B45" w:rsidP="003C1026">
            <w:pPr>
              <w:pStyle w:val="Tabletext"/>
              <w:keepLines/>
            </w:pPr>
            <w:r w:rsidRPr="00AC399D">
              <w:t>CONCRETE BASE COURSE, REINFORCED ___ " THICK</w:t>
            </w:r>
          </w:p>
        </w:tc>
        <w:tc>
          <w:tcPr>
            <w:tcW w:w="2906" w:type="dxa"/>
            <w:tcBorders>
              <w:top w:val="dotted" w:sz="4" w:space="0" w:color="auto"/>
              <w:left w:val="nil"/>
              <w:bottom w:val="dotted" w:sz="4" w:space="0" w:color="auto"/>
              <w:right w:val="nil"/>
            </w:tcBorders>
            <w:noWrap/>
            <w:vAlign w:val="center"/>
            <w:hideMark/>
          </w:tcPr>
          <w:p w14:paraId="0AFD6B07" w14:textId="77777777" w:rsidR="00D05B45" w:rsidRPr="00AC399D" w:rsidRDefault="00D05B45" w:rsidP="003C1026">
            <w:pPr>
              <w:pStyle w:val="Tabletext"/>
              <w:keepLines/>
            </w:pPr>
            <w:r w:rsidRPr="00AC399D">
              <w:t>0.25 Gallons per Square Yard</w:t>
            </w:r>
          </w:p>
        </w:tc>
      </w:tr>
      <w:tr w:rsidR="00D05B45" w:rsidRPr="00AC399D" w14:paraId="1FEB79DA"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08226D61" w14:textId="77777777" w:rsidR="00D05B45" w:rsidRPr="00AC399D" w:rsidRDefault="00D05B45" w:rsidP="003C1026">
            <w:pPr>
              <w:pStyle w:val="Tabletext"/>
              <w:keepLines/>
            </w:pPr>
            <w:r w:rsidRPr="00AC399D">
              <w:t>ASPHALT-STABILIZED DRAINAGE COURSE</w:t>
            </w:r>
          </w:p>
        </w:tc>
        <w:tc>
          <w:tcPr>
            <w:tcW w:w="2906" w:type="dxa"/>
            <w:tcBorders>
              <w:top w:val="dotted" w:sz="4" w:space="0" w:color="auto"/>
              <w:left w:val="nil"/>
              <w:bottom w:val="dotted" w:sz="4" w:space="0" w:color="auto"/>
              <w:right w:val="nil"/>
            </w:tcBorders>
            <w:noWrap/>
            <w:vAlign w:val="center"/>
            <w:hideMark/>
          </w:tcPr>
          <w:p w14:paraId="2BCAD8CA" w14:textId="77777777" w:rsidR="00D05B45" w:rsidRPr="00AC399D" w:rsidRDefault="00D05B45" w:rsidP="003C1026">
            <w:pPr>
              <w:pStyle w:val="Tabletext"/>
              <w:keepLines/>
            </w:pPr>
            <w:r w:rsidRPr="00AC399D">
              <w:t>2.50 Gallons per Ton</w:t>
            </w:r>
          </w:p>
        </w:tc>
      </w:tr>
      <w:tr w:rsidR="00D05B45" w:rsidRPr="00AC399D" w14:paraId="470BE83B"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27AE6A14" w14:textId="77777777" w:rsidR="00D05B45" w:rsidRPr="00AC399D" w:rsidRDefault="00D05B45" w:rsidP="003C1026">
            <w:pPr>
              <w:pStyle w:val="Tabletext"/>
              <w:keepLines/>
            </w:pPr>
            <w:r w:rsidRPr="00AC399D">
              <w:t>OPEN-GRADED ___ FRICTION COURSE</w:t>
            </w:r>
          </w:p>
        </w:tc>
        <w:tc>
          <w:tcPr>
            <w:tcW w:w="2906" w:type="dxa"/>
            <w:tcBorders>
              <w:top w:val="dotted" w:sz="4" w:space="0" w:color="auto"/>
              <w:left w:val="nil"/>
              <w:bottom w:val="dotted" w:sz="4" w:space="0" w:color="auto"/>
              <w:right w:val="nil"/>
            </w:tcBorders>
            <w:noWrap/>
            <w:vAlign w:val="center"/>
            <w:hideMark/>
          </w:tcPr>
          <w:p w14:paraId="6928387C" w14:textId="77777777" w:rsidR="00D05B45" w:rsidRPr="00AC399D" w:rsidRDefault="00D05B45" w:rsidP="003C1026">
            <w:pPr>
              <w:pStyle w:val="Tabletext"/>
              <w:keepLines/>
            </w:pPr>
            <w:r w:rsidRPr="00AC399D">
              <w:t>2.50 Gallons per Ton</w:t>
            </w:r>
          </w:p>
        </w:tc>
      </w:tr>
      <w:tr w:rsidR="00D05B45" w:rsidRPr="00AC399D" w14:paraId="3989E044"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2ED8EA97" w14:textId="77777777" w:rsidR="00D05B45" w:rsidRPr="00AC399D" w:rsidRDefault="00D05B45" w:rsidP="003C1026">
            <w:pPr>
              <w:pStyle w:val="Tabletext"/>
              <w:keepLines/>
            </w:pPr>
            <w:r w:rsidRPr="00AC399D">
              <w:t>HOT MIX ASPHALT _</w:t>
            </w:r>
            <w:proofErr w:type="gramStart"/>
            <w:r w:rsidRPr="00AC399D">
              <w:t>__ _</w:t>
            </w:r>
            <w:proofErr w:type="gramEnd"/>
            <w:r w:rsidRPr="00AC399D">
              <w:t>__ ___ SURFACE COURSE</w:t>
            </w:r>
          </w:p>
        </w:tc>
        <w:tc>
          <w:tcPr>
            <w:tcW w:w="2906" w:type="dxa"/>
            <w:tcBorders>
              <w:top w:val="dotted" w:sz="4" w:space="0" w:color="auto"/>
              <w:left w:val="nil"/>
              <w:bottom w:val="dotted" w:sz="4" w:space="0" w:color="auto"/>
              <w:right w:val="nil"/>
            </w:tcBorders>
            <w:noWrap/>
            <w:vAlign w:val="center"/>
            <w:hideMark/>
          </w:tcPr>
          <w:p w14:paraId="52AC5D73" w14:textId="77777777" w:rsidR="00D05B45" w:rsidRPr="00AC399D" w:rsidRDefault="00D05B45" w:rsidP="003C1026">
            <w:pPr>
              <w:pStyle w:val="Tabletext"/>
              <w:keepLines/>
            </w:pPr>
            <w:r w:rsidRPr="00AC399D">
              <w:t>2.50 Gallons per Ton</w:t>
            </w:r>
          </w:p>
        </w:tc>
      </w:tr>
      <w:tr w:rsidR="00D05B45" w:rsidRPr="00AC399D" w14:paraId="5892E938" w14:textId="77777777" w:rsidTr="003C1026">
        <w:trPr>
          <w:trHeight w:val="173"/>
        </w:trPr>
        <w:tc>
          <w:tcPr>
            <w:tcW w:w="6869" w:type="dxa"/>
            <w:tcBorders>
              <w:top w:val="dotted" w:sz="4" w:space="0" w:color="auto"/>
              <w:left w:val="nil"/>
              <w:bottom w:val="dotted" w:sz="4" w:space="0" w:color="auto"/>
              <w:right w:val="nil"/>
            </w:tcBorders>
            <w:noWrap/>
            <w:vAlign w:val="center"/>
          </w:tcPr>
          <w:p w14:paraId="796D6239" w14:textId="77777777" w:rsidR="00D05B45" w:rsidRPr="00AC399D" w:rsidRDefault="00D05B45" w:rsidP="003C1026">
            <w:pPr>
              <w:pStyle w:val="Tabletext"/>
              <w:keepLines/>
            </w:pPr>
            <w:r w:rsidRPr="00AC399D">
              <w:t>HOT MIX ASPHALT ___ ___ ___ SURFACE COURSE HIGH RAP</w:t>
            </w:r>
          </w:p>
        </w:tc>
        <w:tc>
          <w:tcPr>
            <w:tcW w:w="2906" w:type="dxa"/>
            <w:tcBorders>
              <w:top w:val="dotted" w:sz="4" w:space="0" w:color="auto"/>
              <w:left w:val="nil"/>
              <w:bottom w:val="dotted" w:sz="4" w:space="0" w:color="auto"/>
              <w:right w:val="nil"/>
            </w:tcBorders>
            <w:noWrap/>
            <w:vAlign w:val="center"/>
          </w:tcPr>
          <w:p w14:paraId="745E1685" w14:textId="77777777" w:rsidR="00D05B45" w:rsidRPr="00AC399D" w:rsidRDefault="00D05B45" w:rsidP="003C1026">
            <w:pPr>
              <w:pStyle w:val="Tabletext"/>
              <w:keepLines/>
            </w:pPr>
            <w:r w:rsidRPr="00AC399D">
              <w:t>2.50 Gallons per Ton</w:t>
            </w:r>
          </w:p>
        </w:tc>
      </w:tr>
      <w:tr w:rsidR="00D05B45" w:rsidRPr="00AC399D" w14:paraId="649B632A"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170A01C2" w14:textId="77777777" w:rsidR="00D05B45" w:rsidRPr="00AC399D" w:rsidRDefault="00D05B45" w:rsidP="003C1026">
            <w:pPr>
              <w:pStyle w:val="Tabletext"/>
              <w:keepLines/>
            </w:pPr>
            <w:r w:rsidRPr="00AC399D">
              <w:t>HOT MIX ASPHALT ___ ___ ___ INTERMEDIATE COURSE</w:t>
            </w:r>
          </w:p>
        </w:tc>
        <w:tc>
          <w:tcPr>
            <w:tcW w:w="2906" w:type="dxa"/>
            <w:tcBorders>
              <w:top w:val="dotted" w:sz="4" w:space="0" w:color="auto"/>
              <w:left w:val="nil"/>
              <w:bottom w:val="dotted" w:sz="4" w:space="0" w:color="auto"/>
              <w:right w:val="nil"/>
            </w:tcBorders>
            <w:noWrap/>
            <w:vAlign w:val="center"/>
            <w:hideMark/>
          </w:tcPr>
          <w:p w14:paraId="75F21EFA" w14:textId="77777777" w:rsidR="00D05B45" w:rsidRPr="00AC399D" w:rsidRDefault="00D05B45" w:rsidP="003C1026">
            <w:pPr>
              <w:pStyle w:val="Tabletext"/>
              <w:keepLines/>
            </w:pPr>
            <w:r w:rsidRPr="00AC399D">
              <w:t>2.50 Gallons per Ton</w:t>
            </w:r>
          </w:p>
        </w:tc>
      </w:tr>
      <w:tr w:rsidR="00D05B45" w:rsidRPr="00AC399D" w14:paraId="1E8CD73D" w14:textId="77777777" w:rsidTr="003C1026">
        <w:trPr>
          <w:trHeight w:val="173"/>
        </w:trPr>
        <w:tc>
          <w:tcPr>
            <w:tcW w:w="6869" w:type="dxa"/>
            <w:tcBorders>
              <w:top w:val="dotted" w:sz="4" w:space="0" w:color="auto"/>
              <w:left w:val="nil"/>
              <w:bottom w:val="dotted" w:sz="4" w:space="0" w:color="auto"/>
              <w:right w:val="nil"/>
            </w:tcBorders>
            <w:noWrap/>
            <w:vAlign w:val="center"/>
          </w:tcPr>
          <w:p w14:paraId="38383653" w14:textId="77777777" w:rsidR="00D05B45" w:rsidRPr="00AC399D" w:rsidRDefault="00D05B45" w:rsidP="003C1026">
            <w:pPr>
              <w:pStyle w:val="Tabletext"/>
              <w:keepLines/>
            </w:pPr>
            <w:r w:rsidRPr="00AC399D">
              <w:t>HOT MIX ASPHALT ___ ___ ___ INTERMEDIATE COURSE HIGH RAP</w:t>
            </w:r>
          </w:p>
        </w:tc>
        <w:tc>
          <w:tcPr>
            <w:tcW w:w="2906" w:type="dxa"/>
            <w:tcBorders>
              <w:top w:val="dotted" w:sz="4" w:space="0" w:color="auto"/>
              <w:left w:val="nil"/>
              <w:bottom w:val="dotted" w:sz="4" w:space="0" w:color="auto"/>
              <w:right w:val="nil"/>
            </w:tcBorders>
            <w:noWrap/>
            <w:vAlign w:val="center"/>
          </w:tcPr>
          <w:p w14:paraId="5F88CF7D" w14:textId="77777777" w:rsidR="00D05B45" w:rsidRPr="00AC399D" w:rsidRDefault="00D05B45" w:rsidP="003C1026">
            <w:pPr>
              <w:pStyle w:val="Tabletext"/>
              <w:keepLines/>
            </w:pPr>
            <w:r w:rsidRPr="00AC399D">
              <w:t>2.50 Gallons per Ton</w:t>
            </w:r>
          </w:p>
        </w:tc>
      </w:tr>
      <w:tr w:rsidR="00D05B45" w:rsidRPr="00AC399D" w14:paraId="0BBDCD68"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1C29F70F" w14:textId="77777777" w:rsidR="00D05B45" w:rsidRPr="00AC399D" w:rsidRDefault="00D05B45" w:rsidP="003C1026">
            <w:pPr>
              <w:pStyle w:val="Tabletext"/>
              <w:keepLines/>
            </w:pPr>
            <w:r w:rsidRPr="00AC399D">
              <w:t>HOT MIX ASPHALT _</w:t>
            </w:r>
            <w:proofErr w:type="gramStart"/>
            <w:r w:rsidRPr="00AC399D">
              <w:t>__ _</w:t>
            </w:r>
            <w:proofErr w:type="gramEnd"/>
            <w:r w:rsidRPr="00AC399D">
              <w:t>__ ___ BASE COURSE</w:t>
            </w:r>
          </w:p>
        </w:tc>
        <w:tc>
          <w:tcPr>
            <w:tcW w:w="2906" w:type="dxa"/>
            <w:tcBorders>
              <w:top w:val="dotted" w:sz="4" w:space="0" w:color="auto"/>
              <w:left w:val="nil"/>
              <w:bottom w:val="dotted" w:sz="4" w:space="0" w:color="auto"/>
              <w:right w:val="nil"/>
            </w:tcBorders>
            <w:noWrap/>
            <w:vAlign w:val="center"/>
            <w:hideMark/>
          </w:tcPr>
          <w:p w14:paraId="10F7C142" w14:textId="77777777" w:rsidR="00D05B45" w:rsidRPr="00AC399D" w:rsidRDefault="00D05B45" w:rsidP="003C1026">
            <w:pPr>
              <w:pStyle w:val="Tabletext"/>
              <w:keepLines/>
            </w:pPr>
            <w:r w:rsidRPr="00AC399D">
              <w:t>2.50 Gallons per Ton</w:t>
            </w:r>
          </w:p>
        </w:tc>
      </w:tr>
      <w:tr w:rsidR="00D05B45" w:rsidRPr="00AC399D" w14:paraId="3BBCB563" w14:textId="77777777" w:rsidTr="003C1026">
        <w:trPr>
          <w:trHeight w:val="173"/>
        </w:trPr>
        <w:tc>
          <w:tcPr>
            <w:tcW w:w="6869" w:type="dxa"/>
            <w:tcBorders>
              <w:top w:val="dotted" w:sz="4" w:space="0" w:color="auto"/>
              <w:left w:val="nil"/>
              <w:bottom w:val="dotted" w:sz="4" w:space="0" w:color="auto"/>
              <w:right w:val="nil"/>
            </w:tcBorders>
            <w:noWrap/>
            <w:vAlign w:val="center"/>
          </w:tcPr>
          <w:p w14:paraId="0B7DCCC0" w14:textId="77777777" w:rsidR="00D05B45" w:rsidRPr="00AC399D" w:rsidRDefault="00D05B45" w:rsidP="003C1026">
            <w:pPr>
              <w:pStyle w:val="Tabletext"/>
              <w:keepLines/>
            </w:pPr>
            <w:r w:rsidRPr="00AC399D">
              <w:t xml:space="preserve">HOT MIX </w:t>
            </w:r>
            <w:proofErr w:type="gramStart"/>
            <w:r w:rsidRPr="00AC399D">
              <w:t>ASPHALT __</w:t>
            </w:r>
            <w:proofErr w:type="gramEnd"/>
            <w:r w:rsidRPr="00AC399D">
              <w:t>_ ___ ___ BASE COURSE HIGH RAP</w:t>
            </w:r>
          </w:p>
        </w:tc>
        <w:tc>
          <w:tcPr>
            <w:tcW w:w="2906" w:type="dxa"/>
            <w:tcBorders>
              <w:top w:val="dotted" w:sz="4" w:space="0" w:color="auto"/>
              <w:left w:val="nil"/>
              <w:bottom w:val="dotted" w:sz="4" w:space="0" w:color="auto"/>
              <w:right w:val="nil"/>
            </w:tcBorders>
            <w:noWrap/>
            <w:vAlign w:val="center"/>
          </w:tcPr>
          <w:p w14:paraId="74249D8A" w14:textId="77777777" w:rsidR="00D05B45" w:rsidRPr="00AC399D" w:rsidRDefault="00D05B45" w:rsidP="003C1026">
            <w:pPr>
              <w:pStyle w:val="Tabletext"/>
              <w:keepLines/>
            </w:pPr>
            <w:r w:rsidRPr="00AC399D">
              <w:t>2.50 Gallons per Ton</w:t>
            </w:r>
          </w:p>
        </w:tc>
      </w:tr>
      <w:tr w:rsidR="00D05B45" w:rsidRPr="00AC399D" w14:paraId="2C8044E6"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5187735A" w14:textId="77777777" w:rsidR="00D05B45" w:rsidRPr="00AC399D" w:rsidRDefault="00D05B45" w:rsidP="003C1026">
            <w:pPr>
              <w:pStyle w:val="Tabletext"/>
              <w:keepLines/>
            </w:pPr>
            <w:r w:rsidRPr="00AC399D">
              <w:t>MODIFIED OPEN-GRADED ___ FRICTION COURSE ___</w:t>
            </w:r>
          </w:p>
        </w:tc>
        <w:tc>
          <w:tcPr>
            <w:tcW w:w="2906" w:type="dxa"/>
            <w:tcBorders>
              <w:top w:val="dotted" w:sz="4" w:space="0" w:color="auto"/>
              <w:left w:val="nil"/>
              <w:bottom w:val="dotted" w:sz="4" w:space="0" w:color="auto"/>
              <w:right w:val="nil"/>
            </w:tcBorders>
            <w:noWrap/>
            <w:vAlign w:val="center"/>
            <w:hideMark/>
          </w:tcPr>
          <w:p w14:paraId="54611C1C" w14:textId="77777777" w:rsidR="00D05B45" w:rsidRPr="00AC399D" w:rsidRDefault="00D05B45" w:rsidP="003C1026">
            <w:pPr>
              <w:pStyle w:val="Tabletext"/>
              <w:keepLines/>
            </w:pPr>
            <w:r w:rsidRPr="00AC399D">
              <w:t>2.50 Gallons per Ton</w:t>
            </w:r>
          </w:p>
        </w:tc>
      </w:tr>
      <w:tr w:rsidR="00D05B45" w:rsidRPr="00AC399D" w14:paraId="662F8E88"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4FE00684" w14:textId="77777777" w:rsidR="00D05B45" w:rsidRPr="00AC399D" w:rsidRDefault="00D05B45" w:rsidP="003C1026">
            <w:pPr>
              <w:pStyle w:val="Tabletext"/>
              <w:keepLines/>
            </w:pPr>
            <w:r w:rsidRPr="00AC399D">
              <w:t>ULTRA-THIN FRICTION COURSE</w:t>
            </w:r>
          </w:p>
        </w:tc>
        <w:tc>
          <w:tcPr>
            <w:tcW w:w="2906" w:type="dxa"/>
            <w:tcBorders>
              <w:top w:val="dotted" w:sz="4" w:space="0" w:color="auto"/>
              <w:left w:val="nil"/>
              <w:bottom w:val="dotted" w:sz="4" w:space="0" w:color="auto"/>
              <w:right w:val="nil"/>
            </w:tcBorders>
            <w:noWrap/>
            <w:vAlign w:val="center"/>
            <w:hideMark/>
          </w:tcPr>
          <w:p w14:paraId="6066E36C" w14:textId="77777777" w:rsidR="00D05B45" w:rsidRPr="00AC399D" w:rsidRDefault="00D05B45" w:rsidP="003C1026">
            <w:pPr>
              <w:pStyle w:val="Tabletext"/>
              <w:keepLines/>
            </w:pPr>
            <w:r w:rsidRPr="00AC399D">
              <w:t>2.50 Gallons per Ton</w:t>
            </w:r>
          </w:p>
        </w:tc>
      </w:tr>
      <w:tr w:rsidR="00D05B45" w:rsidRPr="00AC399D" w14:paraId="615B0B1A"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497BF19D" w14:textId="77777777" w:rsidR="00D05B45" w:rsidRPr="00AC399D" w:rsidRDefault="00D05B45" w:rsidP="003C1026">
            <w:pPr>
              <w:pStyle w:val="Tabletext"/>
              <w:keepLines/>
            </w:pPr>
            <w:r w:rsidRPr="00AC399D">
              <w:t>STONE MATRIX ASPHALT ___ SURFACE COURSE</w:t>
            </w:r>
          </w:p>
        </w:tc>
        <w:tc>
          <w:tcPr>
            <w:tcW w:w="2906" w:type="dxa"/>
            <w:tcBorders>
              <w:top w:val="dotted" w:sz="4" w:space="0" w:color="auto"/>
              <w:left w:val="nil"/>
              <w:bottom w:val="dotted" w:sz="4" w:space="0" w:color="auto"/>
              <w:right w:val="nil"/>
            </w:tcBorders>
            <w:noWrap/>
            <w:vAlign w:val="center"/>
            <w:hideMark/>
          </w:tcPr>
          <w:p w14:paraId="32F0F7B1" w14:textId="77777777" w:rsidR="00D05B45" w:rsidRPr="00AC399D" w:rsidRDefault="00D05B45" w:rsidP="003C1026">
            <w:pPr>
              <w:pStyle w:val="Tabletext"/>
              <w:keepLines/>
            </w:pPr>
            <w:r w:rsidRPr="00AC399D">
              <w:t>2.50 Gallons per Ton</w:t>
            </w:r>
          </w:p>
        </w:tc>
      </w:tr>
      <w:tr w:rsidR="00D05B45" w:rsidRPr="00AC399D" w14:paraId="3709D7FD"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7CC5E16C" w14:textId="77777777" w:rsidR="00D05B45" w:rsidRPr="00AC399D" w:rsidRDefault="00D05B45" w:rsidP="003C1026">
            <w:pPr>
              <w:pStyle w:val="Tabletext"/>
              <w:keepLines/>
            </w:pPr>
            <w:r w:rsidRPr="00AC399D">
              <w:t>HIGH PERFORMANCE THIN OVERLAY</w:t>
            </w:r>
          </w:p>
        </w:tc>
        <w:tc>
          <w:tcPr>
            <w:tcW w:w="2906" w:type="dxa"/>
            <w:tcBorders>
              <w:top w:val="dotted" w:sz="4" w:space="0" w:color="auto"/>
              <w:left w:val="nil"/>
              <w:bottom w:val="dotted" w:sz="4" w:space="0" w:color="auto"/>
              <w:right w:val="nil"/>
            </w:tcBorders>
            <w:noWrap/>
            <w:vAlign w:val="center"/>
            <w:hideMark/>
          </w:tcPr>
          <w:p w14:paraId="4E65EB89" w14:textId="77777777" w:rsidR="00D05B45" w:rsidRPr="00AC399D" w:rsidRDefault="00D05B45" w:rsidP="003C1026">
            <w:pPr>
              <w:pStyle w:val="Tabletext"/>
              <w:keepLines/>
            </w:pPr>
            <w:r w:rsidRPr="00AC399D">
              <w:t>2.50 Gallons per Ton</w:t>
            </w:r>
          </w:p>
        </w:tc>
      </w:tr>
      <w:tr w:rsidR="00D05B45" w:rsidRPr="00AC399D" w14:paraId="1D6D9DEA"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0FAFC9FF" w14:textId="77777777" w:rsidR="00D05B45" w:rsidRPr="00AC399D" w:rsidRDefault="00D05B45" w:rsidP="003C1026">
            <w:pPr>
              <w:pStyle w:val="Tabletext"/>
              <w:keepLines/>
            </w:pPr>
            <w:r w:rsidRPr="00AC399D">
              <w:t>BINDER RICH INTERMEDIATE COURSE</w:t>
            </w:r>
          </w:p>
        </w:tc>
        <w:tc>
          <w:tcPr>
            <w:tcW w:w="2906" w:type="dxa"/>
            <w:tcBorders>
              <w:top w:val="dotted" w:sz="4" w:space="0" w:color="auto"/>
              <w:left w:val="nil"/>
              <w:bottom w:val="dotted" w:sz="4" w:space="0" w:color="auto"/>
              <w:right w:val="nil"/>
            </w:tcBorders>
            <w:noWrap/>
            <w:vAlign w:val="center"/>
            <w:hideMark/>
          </w:tcPr>
          <w:p w14:paraId="65E5013E" w14:textId="77777777" w:rsidR="00D05B45" w:rsidRPr="00AC399D" w:rsidRDefault="00D05B45" w:rsidP="003C1026">
            <w:pPr>
              <w:pStyle w:val="Tabletext"/>
              <w:keepLines/>
            </w:pPr>
            <w:r w:rsidRPr="00AC399D">
              <w:t>2.50 Gallons per Ton</w:t>
            </w:r>
          </w:p>
        </w:tc>
      </w:tr>
      <w:tr w:rsidR="00D05B45" w:rsidRPr="00AC399D" w14:paraId="5A9BC7AB"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114FCD30" w14:textId="77777777" w:rsidR="00D05B45" w:rsidRPr="00AC399D" w:rsidRDefault="00D05B45" w:rsidP="003C1026">
            <w:pPr>
              <w:pStyle w:val="Tabletext"/>
              <w:keepLines/>
            </w:pPr>
            <w:r w:rsidRPr="00AC399D">
              <w:t>BRIDGE DECK WATERPROOFING SURFACE COURSE</w:t>
            </w:r>
          </w:p>
        </w:tc>
        <w:tc>
          <w:tcPr>
            <w:tcW w:w="2906" w:type="dxa"/>
            <w:tcBorders>
              <w:top w:val="dotted" w:sz="4" w:space="0" w:color="auto"/>
              <w:left w:val="nil"/>
              <w:bottom w:val="dotted" w:sz="4" w:space="0" w:color="auto"/>
              <w:right w:val="nil"/>
            </w:tcBorders>
            <w:noWrap/>
            <w:vAlign w:val="center"/>
            <w:hideMark/>
          </w:tcPr>
          <w:p w14:paraId="3D7F603D" w14:textId="77777777" w:rsidR="00D05B45" w:rsidRPr="00AC399D" w:rsidRDefault="00D05B45" w:rsidP="003C1026">
            <w:pPr>
              <w:pStyle w:val="Tabletext"/>
              <w:keepLines/>
            </w:pPr>
            <w:r w:rsidRPr="00AC399D">
              <w:t>2.50 Gallons per Ton</w:t>
            </w:r>
          </w:p>
        </w:tc>
      </w:tr>
      <w:tr w:rsidR="00D05B45" w:rsidRPr="00AC399D" w14:paraId="03D3352E"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2547DE37" w14:textId="77777777" w:rsidR="00D05B45" w:rsidRPr="00AC399D" w:rsidRDefault="00D05B45" w:rsidP="003C1026">
            <w:pPr>
              <w:pStyle w:val="Tabletext"/>
              <w:keepLines/>
            </w:pPr>
            <w:r w:rsidRPr="00AC399D">
              <w:t>NON-VEGETATIVE SURFACE, HOT MIX ASPHALT</w:t>
            </w:r>
          </w:p>
        </w:tc>
        <w:tc>
          <w:tcPr>
            <w:tcW w:w="2906" w:type="dxa"/>
            <w:tcBorders>
              <w:top w:val="dotted" w:sz="4" w:space="0" w:color="auto"/>
              <w:left w:val="nil"/>
              <w:bottom w:val="dotted" w:sz="4" w:space="0" w:color="auto"/>
              <w:right w:val="nil"/>
            </w:tcBorders>
            <w:noWrap/>
            <w:vAlign w:val="center"/>
            <w:hideMark/>
          </w:tcPr>
          <w:p w14:paraId="51249775" w14:textId="77777777" w:rsidR="00D05B45" w:rsidRPr="00AC399D" w:rsidRDefault="00D05B45" w:rsidP="003C1026">
            <w:pPr>
              <w:pStyle w:val="Tabletext"/>
              <w:keepLines/>
            </w:pPr>
            <w:r w:rsidRPr="00AC399D">
              <w:t>2.50 Gallons per Ton</w:t>
            </w:r>
          </w:p>
        </w:tc>
      </w:tr>
      <w:tr w:rsidR="00D05B45" w:rsidRPr="00AC399D" w14:paraId="39440838" w14:textId="77777777" w:rsidTr="003C1026">
        <w:trPr>
          <w:trHeight w:val="173"/>
        </w:trPr>
        <w:tc>
          <w:tcPr>
            <w:tcW w:w="6869" w:type="dxa"/>
            <w:tcBorders>
              <w:top w:val="dotted" w:sz="4" w:space="0" w:color="auto"/>
              <w:left w:val="nil"/>
              <w:bottom w:val="dotted" w:sz="4" w:space="0" w:color="auto"/>
              <w:right w:val="nil"/>
            </w:tcBorders>
            <w:noWrap/>
            <w:vAlign w:val="center"/>
          </w:tcPr>
          <w:p w14:paraId="58ABD8BC" w14:textId="77777777" w:rsidR="00D05B45" w:rsidRPr="00AC399D" w:rsidRDefault="00D05B45" w:rsidP="003C1026">
            <w:pPr>
              <w:pStyle w:val="Tabletext"/>
              <w:keepLines/>
            </w:pPr>
            <w:r w:rsidRPr="00AC399D">
              <w:t>NON-VEGETATIVE SURFACE COURSE, POROUS HOT MIX ASPHALT</w:t>
            </w:r>
          </w:p>
        </w:tc>
        <w:tc>
          <w:tcPr>
            <w:tcW w:w="2906" w:type="dxa"/>
            <w:tcBorders>
              <w:top w:val="dotted" w:sz="4" w:space="0" w:color="auto"/>
              <w:left w:val="nil"/>
              <w:bottom w:val="dotted" w:sz="4" w:space="0" w:color="auto"/>
              <w:right w:val="nil"/>
            </w:tcBorders>
            <w:noWrap/>
            <w:vAlign w:val="center"/>
          </w:tcPr>
          <w:p w14:paraId="53A698E2" w14:textId="77777777" w:rsidR="00D05B45" w:rsidRPr="00AC399D" w:rsidRDefault="00D05B45" w:rsidP="003C1026">
            <w:pPr>
              <w:pStyle w:val="Tabletext"/>
              <w:keepLines/>
            </w:pPr>
            <w:r w:rsidRPr="00AC399D">
              <w:t>2.50 Gallons per Ton</w:t>
            </w:r>
          </w:p>
        </w:tc>
      </w:tr>
      <w:tr w:rsidR="00D05B45" w:rsidRPr="00AC399D" w14:paraId="442DB502"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01FC1853" w14:textId="77777777" w:rsidR="00D05B45" w:rsidRPr="00AC399D" w:rsidRDefault="00D05B45" w:rsidP="003C1026">
            <w:pPr>
              <w:pStyle w:val="Tabletext"/>
              <w:keepLines/>
            </w:pPr>
            <w:r w:rsidRPr="00AC399D">
              <w:t>COLOR-COATED NON-VEGETATIVE SURFACE, HOT MIX ASPHALT</w:t>
            </w:r>
          </w:p>
        </w:tc>
        <w:tc>
          <w:tcPr>
            <w:tcW w:w="2906" w:type="dxa"/>
            <w:tcBorders>
              <w:top w:val="dotted" w:sz="4" w:space="0" w:color="auto"/>
              <w:left w:val="nil"/>
              <w:bottom w:val="dotted" w:sz="4" w:space="0" w:color="auto"/>
              <w:right w:val="nil"/>
            </w:tcBorders>
            <w:noWrap/>
            <w:vAlign w:val="center"/>
            <w:hideMark/>
          </w:tcPr>
          <w:p w14:paraId="3F3DE2AC" w14:textId="77777777" w:rsidR="00D05B45" w:rsidRPr="00AC399D" w:rsidRDefault="00D05B45" w:rsidP="003C1026">
            <w:pPr>
              <w:pStyle w:val="Tabletext"/>
              <w:keepLines/>
            </w:pPr>
            <w:r w:rsidRPr="00AC399D">
              <w:t>2.50 Gallons per Ton</w:t>
            </w:r>
          </w:p>
        </w:tc>
      </w:tr>
      <w:tr w:rsidR="00D05B45" w:rsidRPr="00AC399D" w14:paraId="2F527542"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2885D403" w14:textId="77777777" w:rsidR="00D05B45" w:rsidRPr="00AC399D" w:rsidRDefault="00D05B45" w:rsidP="003C1026">
            <w:pPr>
              <w:pStyle w:val="Tabletext"/>
              <w:keepLines/>
            </w:pPr>
            <w:r w:rsidRPr="00AC399D">
              <w:t>CONCRETE SURFACE COURSE, ___ " THICK</w:t>
            </w:r>
          </w:p>
        </w:tc>
        <w:tc>
          <w:tcPr>
            <w:tcW w:w="2906" w:type="dxa"/>
            <w:tcBorders>
              <w:top w:val="dotted" w:sz="4" w:space="0" w:color="auto"/>
              <w:left w:val="nil"/>
              <w:bottom w:val="dotted" w:sz="4" w:space="0" w:color="auto"/>
              <w:right w:val="nil"/>
            </w:tcBorders>
            <w:noWrap/>
            <w:vAlign w:val="center"/>
            <w:hideMark/>
          </w:tcPr>
          <w:p w14:paraId="3123391A" w14:textId="77777777" w:rsidR="00D05B45" w:rsidRPr="00AC399D" w:rsidRDefault="00D05B45" w:rsidP="003C1026">
            <w:pPr>
              <w:pStyle w:val="Tabletext"/>
              <w:keepLines/>
            </w:pPr>
            <w:r w:rsidRPr="00AC399D">
              <w:t>0.25 Gallons per Square Yard</w:t>
            </w:r>
          </w:p>
        </w:tc>
      </w:tr>
      <w:tr w:rsidR="00D05B45" w:rsidRPr="00AC399D" w14:paraId="1CAD9BAA"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09694484" w14:textId="77777777" w:rsidR="00D05B45" w:rsidRPr="00AC399D" w:rsidRDefault="00D05B45" w:rsidP="003C1026">
            <w:pPr>
              <w:pStyle w:val="Tabletext"/>
              <w:keepLines/>
            </w:pPr>
            <w:r w:rsidRPr="00AC399D">
              <w:t>CONCRETE SIDEWALK, 4" THICK</w:t>
            </w:r>
          </w:p>
        </w:tc>
        <w:tc>
          <w:tcPr>
            <w:tcW w:w="2906" w:type="dxa"/>
            <w:tcBorders>
              <w:top w:val="dotted" w:sz="4" w:space="0" w:color="auto"/>
              <w:left w:val="nil"/>
              <w:bottom w:val="dotted" w:sz="4" w:space="0" w:color="auto"/>
              <w:right w:val="nil"/>
            </w:tcBorders>
            <w:noWrap/>
            <w:vAlign w:val="center"/>
            <w:hideMark/>
          </w:tcPr>
          <w:p w14:paraId="26761FC5" w14:textId="77777777" w:rsidR="00D05B45" w:rsidRPr="00AC399D" w:rsidRDefault="00D05B45" w:rsidP="003C1026">
            <w:pPr>
              <w:pStyle w:val="Tabletext"/>
              <w:keepLines/>
            </w:pPr>
            <w:r w:rsidRPr="00AC399D">
              <w:t>0.25 Gallons per Square Yard</w:t>
            </w:r>
          </w:p>
        </w:tc>
      </w:tr>
      <w:tr w:rsidR="00D05B45" w:rsidRPr="00AC399D" w14:paraId="1F567562"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4B398D18" w14:textId="77777777" w:rsidR="00D05B45" w:rsidRPr="00AC399D" w:rsidRDefault="00D05B45" w:rsidP="003C1026">
            <w:pPr>
              <w:pStyle w:val="Tabletext"/>
              <w:keepLines/>
            </w:pPr>
            <w:r w:rsidRPr="00AC399D">
              <w:t>CONCRETE SIDEWALK, 5" THICK</w:t>
            </w:r>
          </w:p>
        </w:tc>
        <w:tc>
          <w:tcPr>
            <w:tcW w:w="2906" w:type="dxa"/>
            <w:tcBorders>
              <w:top w:val="dotted" w:sz="4" w:space="0" w:color="auto"/>
              <w:left w:val="nil"/>
              <w:bottom w:val="dotted" w:sz="4" w:space="0" w:color="auto"/>
              <w:right w:val="nil"/>
            </w:tcBorders>
            <w:noWrap/>
            <w:vAlign w:val="center"/>
            <w:hideMark/>
          </w:tcPr>
          <w:p w14:paraId="79E69E5E" w14:textId="77777777" w:rsidR="00D05B45" w:rsidRPr="00AC399D" w:rsidRDefault="00D05B45" w:rsidP="003C1026">
            <w:pPr>
              <w:pStyle w:val="Tabletext"/>
              <w:keepLines/>
            </w:pPr>
            <w:r w:rsidRPr="00AC399D">
              <w:t>0.25 Gallons per Square Yard</w:t>
            </w:r>
          </w:p>
        </w:tc>
      </w:tr>
      <w:tr w:rsidR="00D05B45" w:rsidRPr="00AC399D" w14:paraId="6405AA48"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52E2068B" w14:textId="77777777" w:rsidR="00D05B45" w:rsidRPr="00AC399D" w:rsidRDefault="00D05B45" w:rsidP="003C1026">
            <w:pPr>
              <w:pStyle w:val="Tabletext"/>
              <w:keepLines/>
            </w:pPr>
            <w:r w:rsidRPr="00AC399D">
              <w:t>CONCRETE SIDEWALK, 6" THICK</w:t>
            </w:r>
          </w:p>
        </w:tc>
        <w:tc>
          <w:tcPr>
            <w:tcW w:w="2906" w:type="dxa"/>
            <w:tcBorders>
              <w:top w:val="dotted" w:sz="4" w:space="0" w:color="auto"/>
              <w:left w:val="nil"/>
              <w:bottom w:val="dotted" w:sz="4" w:space="0" w:color="auto"/>
              <w:right w:val="nil"/>
            </w:tcBorders>
            <w:noWrap/>
            <w:vAlign w:val="center"/>
            <w:hideMark/>
          </w:tcPr>
          <w:p w14:paraId="4421E973" w14:textId="77777777" w:rsidR="00D05B45" w:rsidRPr="00AC399D" w:rsidRDefault="00D05B45" w:rsidP="003C1026">
            <w:pPr>
              <w:pStyle w:val="Tabletext"/>
              <w:keepLines/>
            </w:pPr>
            <w:r w:rsidRPr="00AC399D">
              <w:t>0.25 Gallons per Square Yard</w:t>
            </w:r>
          </w:p>
        </w:tc>
      </w:tr>
      <w:tr w:rsidR="00D05B45" w:rsidRPr="00AC399D" w14:paraId="2D53047C"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48626D43" w14:textId="77777777" w:rsidR="00D05B45" w:rsidRPr="00AC399D" w:rsidRDefault="00D05B45" w:rsidP="003C1026">
            <w:pPr>
              <w:pStyle w:val="Tabletext"/>
              <w:keepLines/>
            </w:pPr>
            <w:r w:rsidRPr="00AC399D">
              <w:t>CONCRETE SIDEWALK, 8" THICK</w:t>
            </w:r>
          </w:p>
        </w:tc>
        <w:tc>
          <w:tcPr>
            <w:tcW w:w="2906" w:type="dxa"/>
            <w:tcBorders>
              <w:top w:val="dotted" w:sz="4" w:space="0" w:color="auto"/>
              <w:left w:val="nil"/>
              <w:bottom w:val="dotted" w:sz="4" w:space="0" w:color="auto"/>
              <w:right w:val="nil"/>
            </w:tcBorders>
            <w:noWrap/>
            <w:vAlign w:val="center"/>
            <w:hideMark/>
          </w:tcPr>
          <w:p w14:paraId="03068CC5" w14:textId="77777777" w:rsidR="00D05B45" w:rsidRPr="00AC399D" w:rsidRDefault="00D05B45" w:rsidP="003C1026">
            <w:pPr>
              <w:pStyle w:val="Tabletext"/>
              <w:keepLines/>
            </w:pPr>
            <w:r w:rsidRPr="00AC399D">
              <w:t>0.25 Gallons per Square Yard</w:t>
            </w:r>
          </w:p>
        </w:tc>
      </w:tr>
      <w:tr w:rsidR="00D05B45" w:rsidRPr="00AC399D" w14:paraId="27DF784D"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64DFD540" w14:textId="77777777" w:rsidR="00D05B45" w:rsidRPr="00AC399D" w:rsidRDefault="00D05B45" w:rsidP="003C1026">
            <w:pPr>
              <w:pStyle w:val="Tabletext"/>
              <w:keepLines/>
            </w:pPr>
            <w:r w:rsidRPr="00AC399D">
              <w:t>CONCRETE SIDEWALK, REINFORCED, 6" THICK</w:t>
            </w:r>
          </w:p>
        </w:tc>
        <w:tc>
          <w:tcPr>
            <w:tcW w:w="2906" w:type="dxa"/>
            <w:tcBorders>
              <w:top w:val="dotted" w:sz="4" w:space="0" w:color="auto"/>
              <w:left w:val="nil"/>
              <w:bottom w:val="dotted" w:sz="4" w:space="0" w:color="auto"/>
              <w:right w:val="nil"/>
            </w:tcBorders>
            <w:noWrap/>
            <w:vAlign w:val="center"/>
            <w:hideMark/>
          </w:tcPr>
          <w:p w14:paraId="7A04DEAC" w14:textId="77777777" w:rsidR="00D05B45" w:rsidRPr="00AC399D" w:rsidRDefault="00D05B45" w:rsidP="003C1026">
            <w:pPr>
              <w:pStyle w:val="Tabletext"/>
              <w:keepLines/>
            </w:pPr>
            <w:r w:rsidRPr="00AC399D">
              <w:t>0.25 Gallons per Square Yard</w:t>
            </w:r>
          </w:p>
        </w:tc>
      </w:tr>
      <w:tr w:rsidR="00D05B45" w:rsidRPr="00AC399D" w14:paraId="5B453E3F"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4316F9B7" w14:textId="77777777" w:rsidR="00D05B45" w:rsidRPr="00AC399D" w:rsidRDefault="00D05B45" w:rsidP="003C1026">
            <w:pPr>
              <w:pStyle w:val="Tabletext"/>
              <w:keepLines/>
            </w:pPr>
            <w:r w:rsidRPr="00AC399D">
              <w:t>CONCRETE SIDEWALK, REINFORCED, 8" THICK</w:t>
            </w:r>
          </w:p>
        </w:tc>
        <w:tc>
          <w:tcPr>
            <w:tcW w:w="2906" w:type="dxa"/>
            <w:tcBorders>
              <w:top w:val="dotted" w:sz="4" w:space="0" w:color="auto"/>
              <w:left w:val="nil"/>
              <w:bottom w:val="dotted" w:sz="4" w:space="0" w:color="auto"/>
              <w:right w:val="nil"/>
            </w:tcBorders>
            <w:noWrap/>
            <w:vAlign w:val="center"/>
            <w:hideMark/>
          </w:tcPr>
          <w:p w14:paraId="6376AFDB" w14:textId="77777777" w:rsidR="00D05B45" w:rsidRPr="00AC399D" w:rsidRDefault="00D05B45" w:rsidP="003C1026">
            <w:pPr>
              <w:pStyle w:val="Tabletext"/>
              <w:keepLines/>
            </w:pPr>
            <w:r w:rsidRPr="00AC399D">
              <w:t>0.25 Gallons per Square Yard</w:t>
            </w:r>
          </w:p>
        </w:tc>
      </w:tr>
      <w:tr w:rsidR="00D05B45" w:rsidRPr="00AC399D" w14:paraId="66C0832F"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0A71E0FD" w14:textId="77777777" w:rsidR="00D05B45" w:rsidRPr="00AC399D" w:rsidRDefault="00D05B45" w:rsidP="003C1026">
            <w:pPr>
              <w:pStyle w:val="Tabletext"/>
              <w:keepLines/>
            </w:pPr>
            <w:r w:rsidRPr="00AC399D">
              <w:t>DIAMOND GRINDING OF CONCRETE SURFACE COURSE</w:t>
            </w:r>
          </w:p>
        </w:tc>
        <w:tc>
          <w:tcPr>
            <w:tcW w:w="2906" w:type="dxa"/>
            <w:tcBorders>
              <w:top w:val="dotted" w:sz="4" w:space="0" w:color="auto"/>
              <w:left w:val="nil"/>
              <w:bottom w:val="dotted" w:sz="4" w:space="0" w:color="auto"/>
              <w:right w:val="nil"/>
            </w:tcBorders>
            <w:noWrap/>
            <w:vAlign w:val="center"/>
            <w:hideMark/>
          </w:tcPr>
          <w:p w14:paraId="4DD1052E" w14:textId="77777777" w:rsidR="00D05B45" w:rsidRPr="00AC399D" w:rsidRDefault="00D05B45" w:rsidP="003C1026">
            <w:pPr>
              <w:pStyle w:val="Tabletext"/>
              <w:keepLines/>
            </w:pPr>
            <w:r w:rsidRPr="00AC399D">
              <w:t>0.25 Gallons per Square Yard</w:t>
            </w:r>
          </w:p>
        </w:tc>
      </w:tr>
      <w:tr w:rsidR="00D05B45" w:rsidRPr="00AC399D" w14:paraId="151D7FE7"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02759B3D" w14:textId="77777777" w:rsidR="00D05B45" w:rsidRPr="00AC399D" w:rsidRDefault="00D05B45" w:rsidP="003C1026">
            <w:pPr>
              <w:pStyle w:val="Tabletext"/>
              <w:keepLines/>
            </w:pPr>
            <w:r w:rsidRPr="00AC399D">
              <w:t>DIAMOND GRINDING EXISTING CONCRETE PAVEMENT</w:t>
            </w:r>
          </w:p>
        </w:tc>
        <w:tc>
          <w:tcPr>
            <w:tcW w:w="2906" w:type="dxa"/>
            <w:tcBorders>
              <w:top w:val="dotted" w:sz="4" w:space="0" w:color="auto"/>
              <w:left w:val="nil"/>
              <w:bottom w:val="dotted" w:sz="4" w:space="0" w:color="auto"/>
              <w:right w:val="nil"/>
            </w:tcBorders>
            <w:noWrap/>
            <w:vAlign w:val="center"/>
            <w:hideMark/>
          </w:tcPr>
          <w:p w14:paraId="74D11B9E" w14:textId="77777777" w:rsidR="00D05B45" w:rsidRPr="00AC399D" w:rsidRDefault="00D05B45" w:rsidP="003C1026">
            <w:pPr>
              <w:pStyle w:val="Tabletext"/>
              <w:keepLines/>
            </w:pPr>
            <w:r w:rsidRPr="00AC399D">
              <w:t>0.25 Gallons per Square Yard</w:t>
            </w:r>
          </w:p>
        </w:tc>
      </w:tr>
      <w:tr w:rsidR="00D05B45" w:rsidRPr="00AC399D" w14:paraId="0395BFF8"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27C082EE" w14:textId="77777777" w:rsidR="00D05B45" w:rsidRPr="00AC399D" w:rsidRDefault="00D05B45" w:rsidP="003C1026">
            <w:pPr>
              <w:pStyle w:val="Tabletext"/>
              <w:keepLines/>
            </w:pPr>
            <w:r w:rsidRPr="00AC399D">
              <w:t>SLURRY SEAL AGGREGATE, TYPE II</w:t>
            </w:r>
          </w:p>
        </w:tc>
        <w:tc>
          <w:tcPr>
            <w:tcW w:w="2906" w:type="dxa"/>
            <w:tcBorders>
              <w:top w:val="dotted" w:sz="4" w:space="0" w:color="auto"/>
              <w:left w:val="nil"/>
              <w:bottom w:val="dotted" w:sz="4" w:space="0" w:color="auto"/>
              <w:right w:val="nil"/>
            </w:tcBorders>
            <w:noWrap/>
            <w:vAlign w:val="center"/>
            <w:hideMark/>
          </w:tcPr>
          <w:p w14:paraId="1F6BBF47" w14:textId="77777777" w:rsidR="00D05B45" w:rsidRPr="00AC399D" w:rsidRDefault="00D05B45" w:rsidP="003C1026">
            <w:pPr>
              <w:pStyle w:val="Tabletext"/>
              <w:keepLines/>
            </w:pPr>
            <w:r w:rsidRPr="00AC399D">
              <w:t>2.5 Gallons per Ton</w:t>
            </w:r>
          </w:p>
        </w:tc>
      </w:tr>
      <w:tr w:rsidR="00D05B45" w:rsidRPr="00AC399D" w14:paraId="1F26965C"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22F230E9" w14:textId="77777777" w:rsidR="00D05B45" w:rsidRPr="00AC399D" w:rsidRDefault="00D05B45" w:rsidP="003C1026">
            <w:pPr>
              <w:pStyle w:val="Tabletext"/>
              <w:keepLines/>
            </w:pPr>
            <w:r w:rsidRPr="00AC399D">
              <w:t>SLURRY SEAL EMULSION</w:t>
            </w:r>
          </w:p>
        </w:tc>
        <w:tc>
          <w:tcPr>
            <w:tcW w:w="2906" w:type="dxa"/>
            <w:tcBorders>
              <w:top w:val="dotted" w:sz="4" w:space="0" w:color="auto"/>
              <w:left w:val="nil"/>
              <w:bottom w:val="dotted" w:sz="4" w:space="0" w:color="auto"/>
              <w:right w:val="nil"/>
            </w:tcBorders>
            <w:noWrap/>
            <w:vAlign w:val="center"/>
            <w:hideMark/>
          </w:tcPr>
          <w:p w14:paraId="404B2DBE" w14:textId="77777777" w:rsidR="00D05B45" w:rsidRPr="00AC399D" w:rsidRDefault="00D05B45" w:rsidP="003C1026">
            <w:pPr>
              <w:pStyle w:val="Tabletext"/>
              <w:keepLines/>
            </w:pPr>
            <w:r w:rsidRPr="00AC399D">
              <w:t>0.10 Gallons per Gallon</w:t>
            </w:r>
          </w:p>
        </w:tc>
      </w:tr>
      <w:tr w:rsidR="00D05B45" w:rsidRPr="00AC399D" w14:paraId="78CC54B8"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26631413" w14:textId="77777777" w:rsidR="00D05B45" w:rsidRPr="00AC399D" w:rsidRDefault="00D05B45" w:rsidP="003C1026">
            <w:pPr>
              <w:pStyle w:val="Tabletext"/>
              <w:keepLines/>
            </w:pPr>
            <w:r w:rsidRPr="00AC399D">
              <w:t>CONCRETE BRIDGE APPROACH</w:t>
            </w:r>
          </w:p>
        </w:tc>
        <w:tc>
          <w:tcPr>
            <w:tcW w:w="2906" w:type="dxa"/>
            <w:tcBorders>
              <w:top w:val="dotted" w:sz="4" w:space="0" w:color="auto"/>
              <w:left w:val="nil"/>
              <w:bottom w:val="dotted" w:sz="4" w:space="0" w:color="auto"/>
              <w:right w:val="nil"/>
            </w:tcBorders>
            <w:noWrap/>
            <w:vAlign w:val="center"/>
            <w:hideMark/>
          </w:tcPr>
          <w:p w14:paraId="4205EFC6" w14:textId="77777777" w:rsidR="00D05B45" w:rsidRPr="00AC399D" w:rsidRDefault="00D05B45" w:rsidP="003C1026">
            <w:pPr>
              <w:pStyle w:val="Tabletext"/>
              <w:keepLines/>
            </w:pPr>
            <w:r w:rsidRPr="00AC399D">
              <w:t>0.50 Gallons per Cubic Yard</w:t>
            </w:r>
          </w:p>
        </w:tc>
      </w:tr>
      <w:tr w:rsidR="00D05B45" w:rsidRPr="00AC399D" w14:paraId="0BCAF480"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51DB1639" w14:textId="77777777" w:rsidR="00D05B45" w:rsidRPr="00AC399D" w:rsidRDefault="00D05B45" w:rsidP="003C1026">
            <w:pPr>
              <w:pStyle w:val="Tabletext"/>
              <w:keepLines/>
            </w:pPr>
            <w:r w:rsidRPr="00AC399D">
              <w:t>CONCRETE CULVERT</w:t>
            </w:r>
          </w:p>
        </w:tc>
        <w:tc>
          <w:tcPr>
            <w:tcW w:w="2906" w:type="dxa"/>
            <w:tcBorders>
              <w:top w:val="dotted" w:sz="4" w:space="0" w:color="auto"/>
              <w:left w:val="nil"/>
              <w:bottom w:val="dotted" w:sz="4" w:space="0" w:color="auto"/>
              <w:right w:val="nil"/>
            </w:tcBorders>
            <w:noWrap/>
            <w:vAlign w:val="center"/>
            <w:hideMark/>
          </w:tcPr>
          <w:p w14:paraId="5CF05A74" w14:textId="77777777" w:rsidR="00D05B45" w:rsidRPr="00AC399D" w:rsidRDefault="00D05B45" w:rsidP="003C1026">
            <w:pPr>
              <w:pStyle w:val="Tabletext"/>
              <w:keepLines/>
            </w:pPr>
            <w:r w:rsidRPr="00AC399D">
              <w:t>1.00 Gallon per Cubic Yard</w:t>
            </w:r>
          </w:p>
        </w:tc>
      </w:tr>
      <w:tr w:rsidR="00D05B45" w:rsidRPr="00AC399D" w14:paraId="23E03B25"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04129C9C" w14:textId="77777777" w:rsidR="00D05B45" w:rsidRPr="00AC399D" w:rsidRDefault="00D05B45" w:rsidP="003C1026">
            <w:pPr>
              <w:pStyle w:val="Tabletext"/>
              <w:keepLines/>
            </w:pPr>
            <w:r w:rsidRPr="00AC399D">
              <w:t>CONCRETE FOOTING</w:t>
            </w:r>
          </w:p>
        </w:tc>
        <w:tc>
          <w:tcPr>
            <w:tcW w:w="2906" w:type="dxa"/>
            <w:tcBorders>
              <w:top w:val="dotted" w:sz="4" w:space="0" w:color="auto"/>
              <w:left w:val="nil"/>
              <w:bottom w:val="dotted" w:sz="4" w:space="0" w:color="auto"/>
              <w:right w:val="nil"/>
            </w:tcBorders>
            <w:noWrap/>
            <w:vAlign w:val="center"/>
            <w:hideMark/>
          </w:tcPr>
          <w:p w14:paraId="590EB26F" w14:textId="77777777" w:rsidR="00D05B45" w:rsidRPr="00AC399D" w:rsidRDefault="00D05B45" w:rsidP="003C1026">
            <w:pPr>
              <w:pStyle w:val="Tabletext"/>
              <w:keepLines/>
            </w:pPr>
            <w:r w:rsidRPr="00AC399D">
              <w:t>1.00 Gallon per Cubic Yard</w:t>
            </w:r>
          </w:p>
        </w:tc>
      </w:tr>
      <w:tr w:rsidR="00D05B45" w:rsidRPr="00AC399D" w14:paraId="2F748345"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6C49C6B7" w14:textId="77777777" w:rsidR="00D05B45" w:rsidRPr="00AC399D" w:rsidRDefault="00D05B45" w:rsidP="003C1026">
            <w:pPr>
              <w:pStyle w:val="Tabletext"/>
              <w:keepLines/>
            </w:pPr>
            <w:r w:rsidRPr="00AC399D">
              <w:t>CONCRETE WING WALL</w:t>
            </w:r>
          </w:p>
        </w:tc>
        <w:tc>
          <w:tcPr>
            <w:tcW w:w="2906" w:type="dxa"/>
            <w:tcBorders>
              <w:top w:val="dotted" w:sz="4" w:space="0" w:color="auto"/>
              <w:left w:val="nil"/>
              <w:bottom w:val="dotted" w:sz="4" w:space="0" w:color="auto"/>
              <w:right w:val="nil"/>
            </w:tcBorders>
            <w:noWrap/>
            <w:vAlign w:val="center"/>
            <w:hideMark/>
          </w:tcPr>
          <w:p w14:paraId="6559573C" w14:textId="77777777" w:rsidR="00D05B45" w:rsidRPr="00AC399D" w:rsidRDefault="00D05B45" w:rsidP="003C1026">
            <w:pPr>
              <w:pStyle w:val="Tabletext"/>
              <w:keepLines/>
            </w:pPr>
            <w:r w:rsidRPr="00AC399D">
              <w:t>1.00 Gallon per Cubic Yard</w:t>
            </w:r>
          </w:p>
        </w:tc>
      </w:tr>
      <w:tr w:rsidR="00D05B45" w:rsidRPr="00AC399D" w14:paraId="39895DCC"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23DCCC2E" w14:textId="77777777" w:rsidR="00D05B45" w:rsidRPr="00AC399D" w:rsidRDefault="00D05B45" w:rsidP="003C1026">
            <w:pPr>
              <w:pStyle w:val="Tabletext"/>
              <w:keepLines/>
            </w:pPr>
            <w:r w:rsidRPr="00AC399D">
              <w:t>CONCRETE PIER COLUMN PROTECTION, HPC</w:t>
            </w:r>
          </w:p>
        </w:tc>
        <w:tc>
          <w:tcPr>
            <w:tcW w:w="2906" w:type="dxa"/>
            <w:tcBorders>
              <w:top w:val="dotted" w:sz="4" w:space="0" w:color="auto"/>
              <w:left w:val="nil"/>
              <w:bottom w:val="dotted" w:sz="4" w:space="0" w:color="auto"/>
              <w:right w:val="nil"/>
            </w:tcBorders>
            <w:noWrap/>
            <w:vAlign w:val="center"/>
            <w:hideMark/>
          </w:tcPr>
          <w:p w14:paraId="6891B994" w14:textId="77777777" w:rsidR="00D05B45" w:rsidRPr="00AC399D" w:rsidRDefault="00D05B45" w:rsidP="003C1026">
            <w:pPr>
              <w:pStyle w:val="Tabletext"/>
              <w:keepLines/>
            </w:pPr>
            <w:r w:rsidRPr="00AC399D">
              <w:t>1.00 Gallon per Cubic Yard</w:t>
            </w:r>
          </w:p>
        </w:tc>
      </w:tr>
      <w:tr w:rsidR="00D05B45" w:rsidRPr="00AC399D" w14:paraId="1A044C75"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65E03EB0" w14:textId="77777777" w:rsidR="00D05B45" w:rsidRPr="00AC399D" w:rsidRDefault="00D05B45" w:rsidP="003C1026">
            <w:pPr>
              <w:pStyle w:val="Tabletext"/>
              <w:keepLines/>
            </w:pPr>
            <w:r w:rsidRPr="00AC399D">
              <w:t>CONCRETE PIER COLUMNS AND CAP</w:t>
            </w:r>
          </w:p>
        </w:tc>
        <w:tc>
          <w:tcPr>
            <w:tcW w:w="2906" w:type="dxa"/>
            <w:tcBorders>
              <w:top w:val="dotted" w:sz="4" w:space="0" w:color="auto"/>
              <w:left w:val="nil"/>
              <w:bottom w:val="dotted" w:sz="4" w:space="0" w:color="auto"/>
              <w:right w:val="nil"/>
            </w:tcBorders>
            <w:noWrap/>
            <w:vAlign w:val="center"/>
            <w:hideMark/>
          </w:tcPr>
          <w:p w14:paraId="66D1CF23" w14:textId="77777777" w:rsidR="00D05B45" w:rsidRPr="00AC399D" w:rsidRDefault="00D05B45" w:rsidP="003C1026">
            <w:pPr>
              <w:pStyle w:val="Tabletext"/>
              <w:keepLines/>
            </w:pPr>
            <w:r w:rsidRPr="00AC399D">
              <w:t>1.00 Gallon per Cubic Yard</w:t>
            </w:r>
          </w:p>
        </w:tc>
      </w:tr>
      <w:tr w:rsidR="00D05B45" w:rsidRPr="00AC399D" w14:paraId="48E767CE"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31F5D6B5" w14:textId="77777777" w:rsidR="00D05B45" w:rsidRPr="00AC399D" w:rsidRDefault="00D05B45" w:rsidP="003C1026">
            <w:pPr>
              <w:pStyle w:val="Tabletext"/>
              <w:keepLines/>
            </w:pPr>
            <w:r w:rsidRPr="00AC399D">
              <w:lastRenderedPageBreak/>
              <w:t>CONCRETE ABUTMENT WALL</w:t>
            </w:r>
          </w:p>
        </w:tc>
        <w:tc>
          <w:tcPr>
            <w:tcW w:w="2906" w:type="dxa"/>
            <w:tcBorders>
              <w:top w:val="dotted" w:sz="4" w:space="0" w:color="auto"/>
              <w:left w:val="nil"/>
              <w:bottom w:val="dotted" w:sz="4" w:space="0" w:color="auto"/>
              <w:right w:val="nil"/>
            </w:tcBorders>
            <w:noWrap/>
            <w:vAlign w:val="center"/>
            <w:hideMark/>
          </w:tcPr>
          <w:p w14:paraId="3F3AAC0E" w14:textId="77777777" w:rsidR="00D05B45" w:rsidRPr="00AC399D" w:rsidRDefault="00D05B45" w:rsidP="003C1026">
            <w:pPr>
              <w:pStyle w:val="Tabletext"/>
              <w:keepLines/>
            </w:pPr>
            <w:r w:rsidRPr="00AC399D">
              <w:t>1.00 Gallon per Cubic Yard</w:t>
            </w:r>
          </w:p>
        </w:tc>
      </w:tr>
      <w:tr w:rsidR="00D05B45" w:rsidRPr="00AC399D" w14:paraId="6160CB1D"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7086380E" w14:textId="77777777" w:rsidR="00D05B45" w:rsidRPr="00AC399D" w:rsidRDefault="00D05B45" w:rsidP="003C1026">
            <w:pPr>
              <w:pStyle w:val="Tabletext"/>
              <w:keepLines/>
            </w:pPr>
            <w:r w:rsidRPr="00AC399D">
              <w:t>CONCRETE PIER SHAFT</w:t>
            </w:r>
          </w:p>
        </w:tc>
        <w:tc>
          <w:tcPr>
            <w:tcW w:w="2906" w:type="dxa"/>
            <w:tcBorders>
              <w:top w:val="dotted" w:sz="4" w:space="0" w:color="auto"/>
              <w:left w:val="nil"/>
              <w:bottom w:val="dotted" w:sz="4" w:space="0" w:color="auto"/>
              <w:right w:val="nil"/>
            </w:tcBorders>
            <w:noWrap/>
            <w:vAlign w:val="center"/>
            <w:hideMark/>
          </w:tcPr>
          <w:p w14:paraId="68215257" w14:textId="77777777" w:rsidR="00D05B45" w:rsidRPr="00AC399D" w:rsidRDefault="00D05B45" w:rsidP="003C1026">
            <w:pPr>
              <w:pStyle w:val="Tabletext"/>
              <w:keepLines/>
            </w:pPr>
            <w:r w:rsidRPr="00AC399D">
              <w:t>1.00 Gallon per Cubic Yard</w:t>
            </w:r>
          </w:p>
        </w:tc>
      </w:tr>
      <w:tr w:rsidR="00D05B45" w:rsidRPr="00AC399D" w14:paraId="2B93BF20"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595D0CDF" w14:textId="77777777" w:rsidR="00D05B45" w:rsidRPr="00AC399D" w:rsidRDefault="00D05B45" w:rsidP="003C1026">
            <w:pPr>
              <w:pStyle w:val="Tabletext"/>
              <w:keepLines/>
            </w:pPr>
            <w:r w:rsidRPr="00AC399D">
              <w:t>CONCRETE PEDESTRIAN BRIDGE</w:t>
            </w:r>
          </w:p>
        </w:tc>
        <w:tc>
          <w:tcPr>
            <w:tcW w:w="2906" w:type="dxa"/>
            <w:tcBorders>
              <w:top w:val="dotted" w:sz="4" w:space="0" w:color="auto"/>
              <w:left w:val="nil"/>
              <w:bottom w:val="dotted" w:sz="4" w:space="0" w:color="auto"/>
              <w:right w:val="nil"/>
            </w:tcBorders>
            <w:noWrap/>
            <w:vAlign w:val="center"/>
            <w:hideMark/>
          </w:tcPr>
          <w:p w14:paraId="61C3B215" w14:textId="77777777" w:rsidR="00D05B45" w:rsidRPr="00AC399D" w:rsidRDefault="00D05B45" w:rsidP="003C1026">
            <w:pPr>
              <w:pStyle w:val="Tabletext"/>
              <w:keepLines/>
            </w:pPr>
            <w:r w:rsidRPr="00AC399D">
              <w:t>1.00 Gallon per Cubic Yard</w:t>
            </w:r>
          </w:p>
        </w:tc>
      </w:tr>
      <w:tr w:rsidR="00D05B45" w:rsidRPr="00AC399D" w14:paraId="1383D58C"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5E17ECE4" w14:textId="77777777" w:rsidR="00D05B45" w:rsidRPr="00AC399D" w:rsidRDefault="00D05B45" w:rsidP="003C1026">
            <w:pPr>
              <w:pStyle w:val="Tabletext"/>
              <w:keepLines/>
            </w:pPr>
            <w:r w:rsidRPr="00AC399D">
              <w:t>CONCRETE BRIDGE DECK</w:t>
            </w:r>
          </w:p>
        </w:tc>
        <w:tc>
          <w:tcPr>
            <w:tcW w:w="2906" w:type="dxa"/>
            <w:tcBorders>
              <w:top w:val="dotted" w:sz="4" w:space="0" w:color="auto"/>
              <w:left w:val="nil"/>
              <w:bottom w:val="dotted" w:sz="4" w:space="0" w:color="auto"/>
              <w:right w:val="nil"/>
            </w:tcBorders>
            <w:noWrap/>
            <w:vAlign w:val="center"/>
            <w:hideMark/>
          </w:tcPr>
          <w:p w14:paraId="56E7BE7E" w14:textId="77777777" w:rsidR="00D05B45" w:rsidRPr="00AC399D" w:rsidRDefault="00D05B45" w:rsidP="003C1026">
            <w:pPr>
              <w:pStyle w:val="Tabletext"/>
              <w:keepLines/>
            </w:pPr>
            <w:r w:rsidRPr="00AC399D">
              <w:t>1.00 Gallon per Cubic Yard</w:t>
            </w:r>
          </w:p>
        </w:tc>
      </w:tr>
      <w:tr w:rsidR="00D05B45" w:rsidRPr="00AC399D" w14:paraId="04B5019B"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43A4134E" w14:textId="77777777" w:rsidR="00D05B45" w:rsidRPr="00AC399D" w:rsidRDefault="00D05B45" w:rsidP="003C1026">
            <w:pPr>
              <w:pStyle w:val="Tabletext"/>
              <w:keepLines/>
            </w:pPr>
            <w:r w:rsidRPr="00AC399D">
              <w:t>CONCRETE BRIDGE DECK, HPC</w:t>
            </w:r>
          </w:p>
        </w:tc>
        <w:tc>
          <w:tcPr>
            <w:tcW w:w="2906" w:type="dxa"/>
            <w:tcBorders>
              <w:top w:val="dotted" w:sz="4" w:space="0" w:color="auto"/>
              <w:left w:val="nil"/>
              <w:bottom w:val="dotted" w:sz="4" w:space="0" w:color="auto"/>
              <w:right w:val="nil"/>
            </w:tcBorders>
            <w:noWrap/>
            <w:vAlign w:val="center"/>
            <w:hideMark/>
          </w:tcPr>
          <w:p w14:paraId="08858110" w14:textId="77777777" w:rsidR="00D05B45" w:rsidRPr="00AC399D" w:rsidRDefault="00D05B45" w:rsidP="003C1026">
            <w:pPr>
              <w:pStyle w:val="Tabletext"/>
              <w:keepLines/>
            </w:pPr>
            <w:r w:rsidRPr="00AC399D">
              <w:t>1.00 Gallon per Cubic Yard</w:t>
            </w:r>
          </w:p>
        </w:tc>
      </w:tr>
      <w:tr w:rsidR="00D05B45" w:rsidRPr="00AC399D" w14:paraId="372129AA"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2F0B5307" w14:textId="77777777" w:rsidR="00D05B45" w:rsidRPr="00AC399D" w:rsidRDefault="00D05B45" w:rsidP="003C1026">
            <w:pPr>
              <w:pStyle w:val="Tabletext"/>
              <w:keepLines/>
            </w:pPr>
            <w:r w:rsidRPr="00AC399D">
              <w:t>CONCRETE BRIDGE SIDEWALK</w:t>
            </w:r>
          </w:p>
        </w:tc>
        <w:tc>
          <w:tcPr>
            <w:tcW w:w="2906" w:type="dxa"/>
            <w:tcBorders>
              <w:top w:val="dotted" w:sz="4" w:space="0" w:color="auto"/>
              <w:left w:val="nil"/>
              <w:bottom w:val="dotted" w:sz="4" w:space="0" w:color="auto"/>
              <w:right w:val="nil"/>
            </w:tcBorders>
            <w:noWrap/>
            <w:vAlign w:val="center"/>
            <w:hideMark/>
          </w:tcPr>
          <w:p w14:paraId="607D0477" w14:textId="77777777" w:rsidR="00D05B45" w:rsidRPr="00AC399D" w:rsidRDefault="00D05B45" w:rsidP="003C1026">
            <w:pPr>
              <w:pStyle w:val="Tabletext"/>
              <w:keepLines/>
            </w:pPr>
            <w:r w:rsidRPr="00AC399D">
              <w:t>1.00 Gallon per Cubic Yard</w:t>
            </w:r>
          </w:p>
        </w:tc>
      </w:tr>
      <w:tr w:rsidR="00D05B45" w:rsidRPr="00AC399D" w14:paraId="2F4A8CCC"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0E482FD5" w14:textId="77777777" w:rsidR="00D05B45" w:rsidRPr="00AC399D" w:rsidRDefault="00D05B45" w:rsidP="003C1026">
            <w:pPr>
              <w:pStyle w:val="Tabletext"/>
              <w:keepLines/>
            </w:pPr>
            <w:r w:rsidRPr="00AC399D">
              <w:t>CONCRETE BRIDGE SIDEWALK HPC</w:t>
            </w:r>
          </w:p>
        </w:tc>
        <w:tc>
          <w:tcPr>
            <w:tcW w:w="2906" w:type="dxa"/>
            <w:tcBorders>
              <w:top w:val="dotted" w:sz="4" w:space="0" w:color="auto"/>
              <w:left w:val="nil"/>
              <w:bottom w:val="dotted" w:sz="4" w:space="0" w:color="auto"/>
              <w:right w:val="nil"/>
            </w:tcBorders>
            <w:noWrap/>
            <w:vAlign w:val="center"/>
            <w:hideMark/>
          </w:tcPr>
          <w:p w14:paraId="025FC664" w14:textId="77777777" w:rsidR="00D05B45" w:rsidRPr="00AC399D" w:rsidRDefault="00D05B45" w:rsidP="003C1026">
            <w:pPr>
              <w:pStyle w:val="Tabletext"/>
              <w:keepLines/>
            </w:pPr>
            <w:r w:rsidRPr="00AC399D">
              <w:t>1.00 Gallon per Cubic Yard</w:t>
            </w:r>
          </w:p>
        </w:tc>
      </w:tr>
      <w:tr w:rsidR="00D05B45" w:rsidRPr="00AC399D" w14:paraId="5D7C9AE4"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5A0836DE" w14:textId="77777777" w:rsidR="00D05B45" w:rsidRPr="00AC399D" w:rsidRDefault="00D05B45" w:rsidP="003C1026">
            <w:pPr>
              <w:pStyle w:val="Tabletext"/>
              <w:keepLines/>
            </w:pPr>
            <w:r w:rsidRPr="00AC399D">
              <w:t>CONCRETE BRIDGE PARAPET</w:t>
            </w:r>
          </w:p>
        </w:tc>
        <w:tc>
          <w:tcPr>
            <w:tcW w:w="2906" w:type="dxa"/>
            <w:tcBorders>
              <w:top w:val="dotted" w:sz="4" w:space="0" w:color="auto"/>
              <w:left w:val="nil"/>
              <w:bottom w:val="dotted" w:sz="4" w:space="0" w:color="auto"/>
              <w:right w:val="nil"/>
            </w:tcBorders>
            <w:noWrap/>
            <w:vAlign w:val="center"/>
            <w:hideMark/>
          </w:tcPr>
          <w:p w14:paraId="082DBB71" w14:textId="77777777" w:rsidR="00D05B45" w:rsidRPr="00AC399D" w:rsidRDefault="00D05B45" w:rsidP="003C1026">
            <w:pPr>
              <w:pStyle w:val="Tabletext"/>
              <w:keepLines/>
            </w:pPr>
            <w:r w:rsidRPr="00AC399D">
              <w:t>1.00 Gallon per Cubic Yard</w:t>
            </w:r>
          </w:p>
        </w:tc>
      </w:tr>
      <w:tr w:rsidR="00D05B45" w:rsidRPr="00AC399D" w14:paraId="5DD5B495"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104F098D" w14:textId="77777777" w:rsidR="00D05B45" w:rsidRPr="00AC399D" w:rsidRDefault="00D05B45" w:rsidP="003C1026">
            <w:pPr>
              <w:pStyle w:val="Tabletext"/>
              <w:keepLines/>
            </w:pPr>
            <w:r w:rsidRPr="00AC399D">
              <w:t>CONCRETE BRIDGE PARAPET HPC</w:t>
            </w:r>
          </w:p>
        </w:tc>
        <w:tc>
          <w:tcPr>
            <w:tcW w:w="2906" w:type="dxa"/>
            <w:tcBorders>
              <w:top w:val="dotted" w:sz="4" w:space="0" w:color="auto"/>
              <w:left w:val="nil"/>
              <w:bottom w:val="dotted" w:sz="4" w:space="0" w:color="auto"/>
              <w:right w:val="nil"/>
            </w:tcBorders>
            <w:noWrap/>
            <w:vAlign w:val="center"/>
            <w:hideMark/>
          </w:tcPr>
          <w:p w14:paraId="432E2F34" w14:textId="77777777" w:rsidR="00D05B45" w:rsidRPr="00AC399D" w:rsidRDefault="00D05B45" w:rsidP="003C1026">
            <w:pPr>
              <w:pStyle w:val="Tabletext"/>
              <w:keepLines/>
            </w:pPr>
            <w:r w:rsidRPr="00AC399D">
              <w:t>1.00 Gallon per Cubic Yard</w:t>
            </w:r>
          </w:p>
        </w:tc>
      </w:tr>
      <w:tr w:rsidR="00D05B45" w:rsidRPr="00AC399D" w14:paraId="4B7FC1BC"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6A7D9809" w14:textId="77777777" w:rsidR="00D05B45" w:rsidRPr="00AC399D" w:rsidRDefault="00D05B45" w:rsidP="003C1026">
            <w:pPr>
              <w:pStyle w:val="Tabletext"/>
              <w:keepLines/>
            </w:pPr>
            <w:r w:rsidRPr="00AC399D">
              <w:t>15" BY 32" CONCRETE BARRIER CURB, BRIDGE</w:t>
            </w:r>
          </w:p>
        </w:tc>
        <w:tc>
          <w:tcPr>
            <w:tcW w:w="2906" w:type="dxa"/>
            <w:tcBorders>
              <w:top w:val="dotted" w:sz="4" w:space="0" w:color="auto"/>
              <w:left w:val="nil"/>
              <w:bottom w:val="dotted" w:sz="4" w:space="0" w:color="auto"/>
              <w:right w:val="nil"/>
            </w:tcBorders>
            <w:noWrap/>
            <w:vAlign w:val="center"/>
            <w:hideMark/>
          </w:tcPr>
          <w:p w14:paraId="6F3E7E4A" w14:textId="77777777" w:rsidR="00D05B45" w:rsidRPr="00AC399D" w:rsidRDefault="00D05B45" w:rsidP="003C1026">
            <w:pPr>
              <w:pStyle w:val="Tabletext"/>
              <w:keepLines/>
            </w:pPr>
            <w:r w:rsidRPr="00AC399D">
              <w:t>0.12 Gallon per Linear Foot</w:t>
            </w:r>
          </w:p>
        </w:tc>
      </w:tr>
      <w:tr w:rsidR="00D05B45" w:rsidRPr="00AC399D" w14:paraId="1E4636F4"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7F383604" w14:textId="77777777" w:rsidR="00D05B45" w:rsidRPr="00AC399D" w:rsidRDefault="00D05B45" w:rsidP="003C1026">
            <w:pPr>
              <w:pStyle w:val="Tabletext"/>
              <w:keepLines/>
            </w:pPr>
            <w:r w:rsidRPr="00AC399D">
              <w:t>24" BY 32" CONCRETE BARRIER CURB, BRIDGE</w:t>
            </w:r>
          </w:p>
        </w:tc>
        <w:tc>
          <w:tcPr>
            <w:tcW w:w="2906" w:type="dxa"/>
            <w:tcBorders>
              <w:top w:val="dotted" w:sz="4" w:space="0" w:color="auto"/>
              <w:left w:val="nil"/>
              <w:bottom w:val="dotted" w:sz="4" w:space="0" w:color="auto"/>
              <w:right w:val="nil"/>
            </w:tcBorders>
            <w:noWrap/>
            <w:vAlign w:val="center"/>
            <w:hideMark/>
          </w:tcPr>
          <w:p w14:paraId="2A7D26CC" w14:textId="77777777" w:rsidR="00D05B45" w:rsidRPr="00AC399D" w:rsidRDefault="00D05B45" w:rsidP="003C1026">
            <w:pPr>
              <w:pStyle w:val="Tabletext"/>
              <w:keepLines/>
            </w:pPr>
            <w:r w:rsidRPr="00AC399D">
              <w:t>0.17 Gallon per Linear Foot</w:t>
            </w:r>
          </w:p>
        </w:tc>
      </w:tr>
      <w:tr w:rsidR="00D05B45" w:rsidRPr="00AC399D" w14:paraId="6E2EAD3C"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06B6F620" w14:textId="77777777" w:rsidR="00D05B45" w:rsidRPr="00AC399D" w:rsidRDefault="00D05B45" w:rsidP="003C1026">
            <w:pPr>
              <w:pStyle w:val="Tabletext"/>
              <w:keepLines/>
            </w:pPr>
            <w:r w:rsidRPr="00AC399D">
              <w:t>21" BY 34" CONCRETE BARRIER CURB, BRIDGE</w:t>
            </w:r>
          </w:p>
        </w:tc>
        <w:tc>
          <w:tcPr>
            <w:tcW w:w="2906" w:type="dxa"/>
            <w:tcBorders>
              <w:top w:val="dotted" w:sz="4" w:space="0" w:color="auto"/>
              <w:left w:val="nil"/>
              <w:bottom w:val="dotted" w:sz="4" w:space="0" w:color="auto"/>
              <w:right w:val="nil"/>
            </w:tcBorders>
            <w:noWrap/>
            <w:vAlign w:val="center"/>
            <w:hideMark/>
          </w:tcPr>
          <w:p w14:paraId="340CE80B" w14:textId="77777777" w:rsidR="00D05B45" w:rsidRPr="00AC399D" w:rsidRDefault="00D05B45" w:rsidP="003C1026">
            <w:pPr>
              <w:pStyle w:val="Tabletext"/>
              <w:keepLines/>
            </w:pPr>
            <w:r w:rsidRPr="00AC399D">
              <w:t>0.15 Gallon per Linear Foot</w:t>
            </w:r>
          </w:p>
        </w:tc>
      </w:tr>
      <w:tr w:rsidR="00D05B45" w:rsidRPr="00AC399D" w14:paraId="33C7FAAB"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0FB8BC54" w14:textId="77777777" w:rsidR="00D05B45" w:rsidRPr="00AC399D" w:rsidRDefault="00D05B45" w:rsidP="003C1026">
            <w:pPr>
              <w:pStyle w:val="Tabletext"/>
              <w:keepLines/>
            </w:pPr>
            <w:r w:rsidRPr="00AC399D">
              <w:t>24" BY 42" CONCRETE BARRIER CURB, BRIDGE</w:t>
            </w:r>
          </w:p>
        </w:tc>
        <w:tc>
          <w:tcPr>
            <w:tcW w:w="2906" w:type="dxa"/>
            <w:tcBorders>
              <w:top w:val="dotted" w:sz="4" w:space="0" w:color="auto"/>
              <w:left w:val="nil"/>
              <w:bottom w:val="dotted" w:sz="4" w:space="0" w:color="auto"/>
              <w:right w:val="nil"/>
            </w:tcBorders>
            <w:noWrap/>
            <w:vAlign w:val="center"/>
            <w:hideMark/>
          </w:tcPr>
          <w:p w14:paraId="3D1D9ACA" w14:textId="77777777" w:rsidR="00D05B45" w:rsidRPr="00AC399D" w:rsidRDefault="00D05B45" w:rsidP="003C1026">
            <w:pPr>
              <w:pStyle w:val="Tabletext"/>
              <w:keepLines/>
            </w:pPr>
            <w:r w:rsidRPr="00AC399D">
              <w:t>0.21 Gallon per Linear Foo</w:t>
            </w:r>
          </w:p>
        </w:tc>
      </w:tr>
      <w:tr w:rsidR="00D05B45" w:rsidRPr="00AC399D" w14:paraId="23CACCAF"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19E8504F" w14:textId="77777777" w:rsidR="00D05B45" w:rsidRPr="00AC399D" w:rsidRDefault="00D05B45" w:rsidP="003C1026">
            <w:pPr>
              <w:pStyle w:val="Tabletext"/>
              <w:keepLines/>
            </w:pPr>
            <w:r w:rsidRPr="00AC399D">
              <w:t>CAST-IN-PLACE CONCRETE PILES, DRIVEN ___ " DIAMETER</w:t>
            </w:r>
          </w:p>
        </w:tc>
        <w:tc>
          <w:tcPr>
            <w:tcW w:w="2906" w:type="dxa"/>
            <w:tcBorders>
              <w:top w:val="dotted" w:sz="4" w:space="0" w:color="auto"/>
              <w:left w:val="nil"/>
              <w:bottom w:val="dotted" w:sz="4" w:space="0" w:color="auto"/>
              <w:right w:val="nil"/>
            </w:tcBorders>
            <w:noWrap/>
            <w:vAlign w:val="center"/>
            <w:hideMark/>
          </w:tcPr>
          <w:p w14:paraId="005DA68B" w14:textId="77777777" w:rsidR="00D05B45" w:rsidRPr="00AC399D" w:rsidRDefault="00D05B45" w:rsidP="003C1026">
            <w:pPr>
              <w:pStyle w:val="Tabletext"/>
              <w:keepLines/>
            </w:pPr>
            <w:r w:rsidRPr="00AC399D">
              <w:t>1.00 Gallon per Cubic Yard</w:t>
            </w:r>
          </w:p>
        </w:tc>
      </w:tr>
      <w:tr w:rsidR="00D05B45" w:rsidRPr="00AC399D" w14:paraId="71B9FF7D" w14:textId="77777777" w:rsidTr="003C1026">
        <w:trPr>
          <w:trHeight w:val="173"/>
        </w:trPr>
        <w:tc>
          <w:tcPr>
            <w:tcW w:w="6869" w:type="dxa"/>
            <w:tcBorders>
              <w:top w:val="dotted" w:sz="4" w:space="0" w:color="auto"/>
              <w:left w:val="nil"/>
              <w:bottom w:val="dotted" w:sz="4" w:space="0" w:color="auto"/>
              <w:right w:val="nil"/>
            </w:tcBorders>
            <w:noWrap/>
            <w:vAlign w:val="center"/>
            <w:hideMark/>
          </w:tcPr>
          <w:p w14:paraId="361B132B" w14:textId="77777777" w:rsidR="00D05B45" w:rsidRPr="00AC399D" w:rsidRDefault="00D05B45" w:rsidP="003C1026">
            <w:pPr>
              <w:pStyle w:val="Tabletext"/>
              <w:keepLines/>
            </w:pPr>
            <w:r w:rsidRPr="00AC399D">
              <w:t>RETAINING WALL, LOCATION NO.___ ___</w:t>
            </w:r>
          </w:p>
        </w:tc>
        <w:tc>
          <w:tcPr>
            <w:tcW w:w="2906" w:type="dxa"/>
            <w:tcBorders>
              <w:top w:val="dotted" w:sz="4" w:space="0" w:color="auto"/>
              <w:left w:val="nil"/>
              <w:bottom w:val="dotted" w:sz="4" w:space="0" w:color="auto"/>
              <w:right w:val="nil"/>
            </w:tcBorders>
            <w:noWrap/>
            <w:vAlign w:val="center"/>
            <w:hideMark/>
          </w:tcPr>
          <w:p w14:paraId="47BB2652" w14:textId="77777777" w:rsidR="00D05B45" w:rsidRPr="00AC399D" w:rsidRDefault="00D05B45" w:rsidP="003C1026">
            <w:pPr>
              <w:pStyle w:val="Tabletext"/>
              <w:keepLines/>
            </w:pPr>
            <w:r w:rsidRPr="00AC399D">
              <w:t>0.10 Gallon per Square Foot</w:t>
            </w:r>
          </w:p>
        </w:tc>
      </w:tr>
      <w:tr w:rsidR="00D05B45" w:rsidRPr="00AC399D" w14:paraId="69709120" w14:textId="77777777" w:rsidTr="003C1026">
        <w:trPr>
          <w:trHeight w:val="173"/>
        </w:trPr>
        <w:tc>
          <w:tcPr>
            <w:tcW w:w="6869" w:type="dxa"/>
            <w:tcBorders>
              <w:top w:val="dotted" w:sz="4" w:space="0" w:color="auto"/>
              <w:bottom w:val="dotted" w:sz="4" w:space="0" w:color="auto"/>
            </w:tcBorders>
            <w:noWrap/>
            <w:hideMark/>
          </w:tcPr>
          <w:p w14:paraId="078B473D" w14:textId="77777777" w:rsidR="00D05B45" w:rsidRPr="00AC399D" w:rsidRDefault="00D05B45" w:rsidP="003C1026">
            <w:pPr>
              <w:pStyle w:val="Tabletext"/>
              <w:keepLines/>
            </w:pPr>
            <w:r w:rsidRPr="00AC399D">
              <w:t>CONCRETE MEDIAN BARRIER, HPC</w:t>
            </w:r>
          </w:p>
        </w:tc>
        <w:tc>
          <w:tcPr>
            <w:tcW w:w="2906" w:type="dxa"/>
            <w:tcBorders>
              <w:top w:val="dotted" w:sz="4" w:space="0" w:color="auto"/>
              <w:bottom w:val="dotted" w:sz="4" w:space="0" w:color="auto"/>
            </w:tcBorders>
            <w:noWrap/>
            <w:hideMark/>
          </w:tcPr>
          <w:p w14:paraId="0538A723" w14:textId="77777777" w:rsidR="00D05B45" w:rsidRPr="00AC399D" w:rsidRDefault="00D05B45" w:rsidP="003C1026">
            <w:pPr>
              <w:pStyle w:val="Tabletext"/>
              <w:keepLines/>
            </w:pPr>
            <w:r w:rsidRPr="00AC399D">
              <w:t>0.16 Gallon per Linear Foot</w:t>
            </w:r>
          </w:p>
        </w:tc>
      </w:tr>
      <w:tr w:rsidR="00D05B45" w:rsidRPr="00AC399D" w14:paraId="289324EA" w14:textId="77777777" w:rsidTr="003C1026">
        <w:trPr>
          <w:trHeight w:val="173"/>
        </w:trPr>
        <w:tc>
          <w:tcPr>
            <w:tcW w:w="6869" w:type="dxa"/>
            <w:tcBorders>
              <w:top w:val="dotted" w:sz="4" w:space="0" w:color="auto"/>
              <w:bottom w:val="dotted" w:sz="4" w:space="0" w:color="auto"/>
            </w:tcBorders>
            <w:noWrap/>
            <w:hideMark/>
          </w:tcPr>
          <w:p w14:paraId="1E7C674C" w14:textId="77777777" w:rsidR="00D05B45" w:rsidRPr="00AC399D" w:rsidRDefault="00D05B45" w:rsidP="003C1026">
            <w:pPr>
              <w:pStyle w:val="Tabletext"/>
              <w:keepLines/>
            </w:pPr>
            <w:r w:rsidRPr="00AC399D">
              <w:t>15" BY 41" CONCRETE BARRIER CURB</w:t>
            </w:r>
          </w:p>
        </w:tc>
        <w:tc>
          <w:tcPr>
            <w:tcW w:w="2906" w:type="dxa"/>
            <w:tcBorders>
              <w:top w:val="dotted" w:sz="4" w:space="0" w:color="auto"/>
              <w:bottom w:val="dotted" w:sz="4" w:space="0" w:color="auto"/>
            </w:tcBorders>
            <w:noWrap/>
            <w:hideMark/>
          </w:tcPr>
          <w:p w14:paraId="25938CF4" w14:textId="77777777" w:rsidR="00D05B45" w:rsidRPr="00AC399D" w:rsidRDefault="00D05B45" w:rsidP="003C1026">
            <w:pPr>
              <w:pStyle w:val="Tabletext"/>
              <w:keepLines/>
            </w:pPr>
            <w:r w:rsidRPr="00AC399D">
              <w:t>0.28 Gallon per Linear Foot</w:t>
            </w:r>
          </w:p>
        </w:tc>
      </w:tr>
      <w:tr w:rsidR="00D05B45" w:rsidRPr="00AC399D" w14:paraId="45F2592A" w14:textId="77777777" w:rsidTr="003C1026">
        <w:trPr>
          <w:trHeight w:val="173"/>
        </w:trPr>
        <w:tc>
          <w:tcPr>
            <w:tcW w:w="6869" w:type="dxa"/>
            <w:tcBorders>
              <w:top w:val="dotted" w:sz="4" w:space="0" w:color="auto"/>
              <w:bottom w:val="dotted" w:sz="4" w:space="0" w:color="auto"/>
            </w:tcBorders>
            <w:noWrap/>
            <w:hideMark/>
          </w:tcPr>
          <w:p w14:paraId="2FFBE84B" w14:textId="77777777" w:rsidR="00D05B45" w:rsidRPr="00AC399D" w:rsidRDefault="00D05B45" w:rsidP="003C1026">
            <w:pPr>
              <w:pStyle w:val="Tabletext"/>
              <w:keepLines/>
            </w:pPr>
            <w:r w:rsidRPr="00AC399D">
              <w:t>24" BY 32" CONCRETE BARRIER CURB</w:t>
            </w:r>
          </w:p>
        </w:tc>
        <w:tc>
          <w:tcPr>
            <w:tcW w:w="2906" w:type="dxa"/>
            <w:tcBorders>
              <w:top w:val="dotted" w:sz="4" w:space="0" w:color="auto"/>
              <w:bottom w:val="dotted" w:sz="4" w:space="0" w:color="auto"/>
            </w:tcBorders>
            <w:noWrap/>
            <w:hideMark/>
          </w:tcPr>
          <w:p w14:paraId="6E0B636E" w14:textId="77777777" w:rsidR="00D05B45" w:rsidRPr="00AC399D" w:rsidRDefault="00D05B45" w:rsidP="003C1026">
            <w:pPr>
              <w:pStyle w:val="Tabletext"/>
              <w:keepLines/>
            </w:pPr>
            <w:r w:rsidRPr="00AC399D">
              <w:t>0.17 Gallon per Linear Foot</w:t>
            </w:r>
          </w:p>
        </w:tc>
      </w:tr>
      <w:tr w:rsidR="00D05B45" w:rsidRPr="00AC399D" w14:paraId="090F9537" w14:textId="77777777" w:rsidTr="003C1026">
        <w:trPr>
          <w:trHeight w:val="173"/>
        </w:trPr>
        <w:tc>
          <w:tcPr>
            <w:tcW w:w="6869" w:type="dxa"/>
            <w:tcBorders>
              <w:top w:val="dotted" w:sz="4" w:space="0" w:color="auto"/>
              <w:bottom w:val="dotted" w:sz="4" w:space="0" w:color="auto"/>
            </w:tcBorders>
            <w:noWrap/>
            <w:hideMark/>
          </w:tcPr>
          <w:p w14:paraId="7D5370CD" w14:textId="77777777" w:rsidR="00D05B45" w:rsidRPr="00AC399D" w:rsidRDefault="00D05B45" w:rsidP="003C1026">
            <w:pPr>
              <w:pStyle w:val="Tabletext"/>
              <w:keepLines/>
            </w:pPr>
            <w:r w:rsidRPr="00AC399D">
              <w:t>15" BY 54" CONCRETE BARRIER CURB</w:t>
            </w:r>
          </w:p>
        </w:tc>
        <w:tc>
          <w:tcPr>
            <w:tcW w:w="2906" w:type="dxa"/>
            <w:tcBorders>
              <w:top w:val="dotted" w:sz="4" w:space="0" w:color="auto"/>
              <w:bottom w:val="dotted" w:sz="4" w:space="0" w:color="auto"/>
            </w:tcBorders>
            <w:noWrap/>
            <w:hideMark/>
          </w:tcPr>
          <w:p w14:paraId="051B72CB" w14:textId="77777777" w:rsidR="00D05B45" w:rsidRPr="00AC399D" w:rsidRDefault="00D05B45" w:rsidP="003C1026">
            <w:pPr>
              <w:pStyle w:val="Tabletext"/>
              <w:keepLines/>
            </w:pPr>
            <w:r w:rsidRPr="00AC399D">
              <w:t>0.15 Gallon per Linear Foot</w:t>
            </w:r>
          </w:p>
        </w:tc>
      </w:tr>
      <w:tr w:rsidR="00D05B45" w:rsidRPr="00AC399D" w14:paraId="7C5C9227" w14:textId="77777777" w:rsidTr="003C1026">
        <w:trPr>
          <w:trHeight w:val="173"/>
        </w:trPr>
        <w:tc>
          <w:tcPr>
            <w:tcW w:w="6869" w:type="dxa"/>
            <w:tcBorders>
              <w:top w:val="dotted" w:sz="4" w:space="0" w:color="auto"/>
              <w:bottom w:val="dotted" w:sz="4" w:space="0" w:color="auto"/>
            </w:tcBorders>
            <w:noWrap/>
            <w:hideMark/>
          </w:tcPr>
          <w:p w14:paraId="35DC0CB0" w14:textId="77777777" w:rsidR="00D05B45" w:rsidRPr="00AC399D" w:rsidRDefault="00D05B45" w:rsidP="003C1026">
            <w:pPr>
              <w:pStyle w:val="Tabletext"/>
              <w:keepLines/>
            </w:pPr>
            <w:r w:rsidRPr="00AC399D">
              <w:t>38" BY 79" CONCRETE BARRIER CURB</w:t>
            </w:r>
          </w:p>
        </w:tc>
        <w:tc>
          <w:tcPr>
            <w:tcW w:w="2906" w:type="dxa"/>
            <w:tcBorders>
              <w:top w:val="dotted" w:sz="4" w:space="0" w:color="auto"/>
              <w:bottom w:val="dotted" w:sz="4" w:space="0" w:color="auto"/>
            </w:tcBorders>
            <w:noWrap/>
            <w:hideMark/>
          </w:tcPr>
          <w:p w14:paraId="55DF8E22" w14:textId="77777777" w:rsidR="00D05B45" w:rsidRPr="00AC399D" w:rsidRDefault="00D05B45" w:rsidP="003C1026">
            <w:pPr>
              <w:pStyle w:val="Tabletext"/>
              <w:keepLines/>
            </w:pPr>
            <w:r w:rsidRPr="00AC399D">
              <w:t>0.40 Gallon per Linear Foot</w:t>
            </w:r>
          </w:p>
        </w:tc>
      </w:tr>
      <w:tr w:rsidR="00D05B45" w:rsidRPr="00AC399D" w14:paraId="516DB765" w14:textId="77777777" w:rsidTr="003C1026">
        <w:trPr>
          <w:trHeight w:val="173"/>
        </w:trPr>
        <w:tc>
          <w:tcPr>
            <w:tcW w:w="6869" w:type="dxa"/>
            <w:tcBorders>
              <w:top w:val="dotted" w:sz="4" w:space="0" w:color="auto"/>
              <w:bottom w:val="dotted" w:sz="4" w:space="0" w:color="auto"/>
            </w:tcBorders>
            <w:noWrap/>
            <w:hideMark/>
          </w:tcPr>
          <w:p w14:paraId="065FE047" w14:textId="77777777" w:rsidR="00D05B45" w:rsidRPr="00AC399D" w:rsidRDefault="00D05B45" w:rsidP="003C1026">
            <w:pPr>
              <w:pStyle w:val="Tabletext"/>
              <w:keepLines/>
            </w:pPr>
            <w:r w:rsidRPr="00AC399D">
              <w:t>24" BY 39" CONCRETE BARRIER CURB</w:t>
            </w:r>
          </w:p>
        </w:tc>
        <w:tc>
          <w:tcPr>
            <w:tcW w:w="2906" w:type="dxa"/>
            <w:tcBorders>
              <w:top w:val="dotted" w:sz="4" w:space="0" w:color="auto"/>
              <w:bottom w:val="dotted" w:sz="4" w:space="0" w:color="auto"/>
            </w:tcBorders>
            <w:noWrap/>
            <w:hideMark/>
          </w:tcPr>
          <w:p w14:paraId="272BABE2" w14:textId="77777777" w:rsidR="00D05B45" w:rsidRPr="00AC399D" w:rsidRDefault="00D05B45" w:rsidP="003C1026">
            <w:pPr>
              <w:pStyle w:val="Tabletext"/>
              <w:keepLines/>
            </w:pPr>
            <w:r w:rsidRPr="00AC399D">
              <w:t>0.18 Gallon per Linear Foot</w:t>
            </w:r>
          </w:p>
        </w:tc>
      </w:tr>
      <w:tr w:rsidR="00D05B45" w:rsidRPr="00AC399D" w14:paraId="4561D0F1" w14:textId="77777777" w:rsidTr="003C1026">
        <w:trPr>
          <w:trHeight w:val="173"/>
        </w:trPr>
        <w:tc>
          <w:tcPr>
            <w:tcW w:w="6869" w:type="dxa"/>
            <w:tcBorders>
              <w:top w:val="dotted" w:sz="4" w:space="0" w:color="auto"/>
              <w:bottom w:val="dotted" w:sz="4" w:space="0" w:color="auto"/>
            </w:tcBorders>
            <w:noWrap/>
            <w:hideMark/>
          </w:tcPr>
          <w:p w14:paraId="792183AA" w14:textId="77777777" w:rsidR="00D05B45" w:rsidRPr="00AC399D" w:rsidRDefault="00D05B45" w:rsidP="003C1026">
            <w:pPr>
              <w:pStyle w:val="Tabletext"/>
              <w:keepLines/>
            </w:pPr>
            <w:r w:rsidRPr="00AC399D">
              <w:t>18 5/8" BY 65" CONCRETE BARRIER CURB</w:t>
            </w:r>
          </w:p>
        </w:tc>
        <w:tc>
          <w:tcPr>
            <w:tcW w:w="2906" w:type="dxa"/>
            <w:tcBorders>
              <w:top w:val="dotted" w:sz="4" w:space="0" w:color="auto"/>
              <w:bottom w:val="dotted" w:sz="4" w:space="0" w:color="auto"/>
            </w:tcBorders>
            <w:noWrap/>
            <w:hideMark/>
          </w:tcPr>
          <w:p w14:paraId="15C51921" w14:textId="77777777" w:rsidR="00D05B45" w:rsidRPr="00AC399D" w:rsidRDefault="00D05B45" w:rsidP="003C1026">
            <w:pPr>
              <w:pStyle w:val="Tabletext"/>
              <w:keepLines/>
            </w:pPr>
            <w:r w:rsidRPr="00AC399D">
              <w:t>0.20 Gallon per Linear Foot</w:t>
            </w:r>
          </w:p>
        </w:tc>
      </w:tr>
      <w:tr w:rsidR="00D05B45" w:rsidRPr="00AC399D" w14:paraId="2C45D4C1" w14:textId="77777777" w:rsidTr="003C1026">
        <w:trPr>
          <w:trHeight w:val="173"/>
        </w:trPr>
        <w:tc>
          <w:tcPr>
            <w:tcW w:w="6869" w:type="dxa"/>
            <w:tcBorders>
              <w:top w:val="dotted" w:sz="4" w:space="0" w:color="auto"/>
              <w:bottom w:val="dotted" w:sz="4" w:space="0" w:color="auto"/>
            </w:tcBorders>
            <w:noWrap/>
            <w:hideMark/>
          </w:tcPr>
          <w:p w14:paraId="5499921B" w14:textId="77777777" w:rsidR="00D05B45" w:rsidRPr="00AC399D" w:rsidRDefault="00D05B45" w:rsidP="003C1026">
            <w:pPr>
              <w:pStyle w:val="Tabletext"/>
              <w:keepLines/>
            </w:pPr>
            <w:r w:rsidRPr="00AC399D">
              <w:t>32" BY 41" CONCRETE BARRIER CURB</w:t>
            </w:r>
          </w:p>
        </w:tc>
        <w:tc>
          <w:tcPr>
            <w:tcW w:w="2906" w:type="dxa"/>
            <w:tcBorders>
              <w:top w:val="dotted" w:sz="4" w:space="0" w:color="auto"/>
              <w:bottom w:val="dotted" w:sz="4" w:space="0" w:color="auto"/>
            </w:tcBorders>
            <w:noWrap/>
            <w:hideMark/>
          </w:tcPr>
          <w:p w14:paraId="2286E682" w14:textId="77777777" w:rsidR="00D05B45" w:rsidRPr="00AC399D" w:rsidRDefault="00D05B45" w:rsidP="003C1026">
            <w:pPr>
              <w:pStyle w:val="Tabletext"/>
              <w:keepLines/>
            </w:pPr>
            <w:r w:rsidRPr="00AC399D">
              <w:t>0.24 Gallon per Linear Foot</w:t>
            </w:r>
          </w:p>
        </w:tc>
      </w:tr>
      <w:tr w:rsidR="00D05B45" w:rsidRPr="00AC399D" w14:paraId="4A031C34" w14:textId="77777777" w:rsidTr="003C1026">
        <w:trPr>
          <w:trHeight w:val="173"/>
        </w:trPr>
        <w:tc>
          <w:tcPr>
            <w:tcW w:w="6869" w:type="dxa"/>
            <w:tcBorders>
              <w:top w:val="dotted" w:sz="4" w:space="0" w:color="auto"/>
              <w:bottom w:val="dotted" w:sz="4" w:space="0" w:color="auto"/>
            </w:tcBorders>
            <w:noWrap/>
            <w:hideMark/>
          </w:tcPr>
          <w:p w14:paraId="0DFFCD8D" w14:textId="77777777" w:rsidR="00D05B45" w:rsidRPr="00AC399D" w:rsidRDefault="00D05B45" w:rsidP="003C1026">
            <w:pPr>
              <w:pStyle w:val="Tabletext"/>
              <w:keepLines/>
            </w:pPr>
            <w:r w:rsidRPr="00AC399D">
              <w:t>24" BY 41" CONCRETE BARRIER CURB</w:t>
            </w:r>
          </w:p>
        </w:tc>
        <w:tc>
          <w:tcPr>
            <w:tcW w:w="2906" w:type="dxa"/>
            <w:tcBorders>
              <w:top w:val="dotted" w:sz="4" w:space="0" w:color="auto"/>
              <w:bottom w:val="dotted" w:sz="4" w:space="0" w:color="auto"/>
            </w:tcBorders>
            <w:noWrap/>
            <w:hideMark/>
          </w:tcPr>
          <w:p w14:paraId="297D611B" w14:textId="77777777" w:rsidR="00D05B45" w:rsidRPr="00AC399D" w:rsidRDefault="00D05B45" w:rsidP="003C1026">
            <w:pPr>
              <w:pStyle w:val="Tabletext"/>
              <w:keepLines/>
            </w:pPr>
            <w:r w:rsidRPr="00AC399D">
              <w:t>0.19 Gallon per Linear Foot</w:t>
            </w:r>
          </w:p>
        </w:tc>
      </w:tr>
      <w:tr w:rsidR="00D05B45" w:rsidRPr="00AC399D" w14:paraId="767DA77A" w14:textId="77777777" w:rsidTr="003C1026">
        <w:trPr>
          <w:trHeight w:val="173"/>
        </w:trPr>
        <w:tc>
          <w:tcPr>
            <w:tcW w:w="6869" w:type="dxa"/>
            <w:tcBorders>
              <w:top w:val="dotted" w:sz="4" w:space="0" w:color="auto"/>
              <w:bottom w:val="dotted" w:sz="4" w:space="0" w:color="auto"/>
            </w:tcBorders>
            <w:noWrap/>
            <w:hideMark/>
          </w:tcPr>
          <w:p w14:paraId="745DD718" w14:textId="77777777" w:rsidR="00D05B45" w:rsidRPr="00AC399D" w:rsidRDefault="00D05B45" w:rsidP="003C1026">
            <w:pPr>
              <w:pStyle w:val="Tabletext"/>
              <w:keepLines/>
            </w:pPr>
            <w:r w:rsidRPr="00AC399D">
              <w:t>24" BY 45" CONCRETE BARRIER CURB</w:t>
            </w:r>
          </w:p>
        </w:tc>
        <w:tc>
          <w:tcPr>
            <w:tcW w:w="2906" w:type="dxa"/>
            <w:tcBorders>
              <w:top w:val="dotted" w:sz="4" w:space="0" w:color="auto"/>
              <w:bottom w:val="dotted" w:sz="4" w:space="0" w:color="auto"/>
            </w:tcBorders>
            <w:noWrap/>
            <w:hideMark/>
          </w:tcPr>
          <w:p w14:paraId="4F11BC9D" w14:textId="77777777" w:rsidR="00D05B45" w:rsidRPr="00AC399D" w:rsidRDefault="00D05B45" w:rsidP="003C1026">
            <w:pPr>
              <w:pStyle w:val="Tabletext"/>
              <w:keepLines/>
            </w:pPr>
            <w:r w:rsidRPr="00AC399D">
              <w:t>0.19 Gallon per Linear Foot</w:t>
            </w:r>
          </w:p>
        </w:tc>
      </w:tr>
      <w:tr w:rsidR="00D05B45" w:rsidRPr="00AC399D" w14:paraId="64DFCD1E" w14:textId="77777777" w:rsidTr="003C1026">
        <w:trPr>
          <w:trHeight w:val="173"/>
        </w:trPr>
        <w:tc>
          <w:tcPr>
            <w:tcW w:w="6869" w:type="dxa"/>
            <w:tcBorders>
              <w:top w:val="dotted" w:sz="4" w:space="0" w:color="auto"/>
              <w:bottom w:val="dotted" w:sz="4" w:space="0" w:color="auto"/>
            </w:tcBorders>
            <w:noWrap/>
            <w:hideMark/>
          </w:tcPr>
          <w:p w14:paraId="4D8EE85C" w14:textId="77777777" w:rsidR="00D05B45" w:rsidRPr="00AC399D" w:rsidRDefault="00D05B45" w:rsidP="003C1026">
            <w:pPr>
              <w:pStyle w:val="Tabletext"/>
              <w:keepLines/>
            </w:pPr>
            <w:r w:rsidRPr="00AC399D">
              <w:t>15" BY 35" CONCRETE BARRIER CURB, DOWELLED</w:t>
            </w:r>
          </w:p>
        </w:tc>
        <w:tc>
          <w:tcPr>
            <w:tcW w:w="2906" w:type="dxa"/>
            <w:tcBorders>
              <w:top w:val="dotted" w:sz="4" w:space="0" w:color="auto"/>
              <w:bottom w:val="dotted" w:sz="4" w:space="0" w:color="auto"/>
            </w:tcBorders>
            <w:noWrap/>
            <w:hideMark/>
          </w:tcPr>
          <w:p w14:paraId="7E74E0C4" w14:textId="77777777" w:rsidR="00D05B45" w:rsidRPr="00AC399D" w:rsidRDefault="00D05B45" w:rsidP="003C1026">
            <w:pPr>
              <w:pStyle w:val="Tabletext"/>
              <w:keepLines/>
            </w:pPr>
            <w:r w:rsidRPr="00AC399D">
              <w:t>0.09 Gallon per Linear Foot</w:t>
            </w:r>
          </w:p>
        </w:tc>
      </w:tr>
      <w:tr w:rsidR="00D05B45" w:rsidRPr="00AC399D" w14:paraId="76E761AA" w14:textId="77777777" w:rsidTr="003C1026">
        <w:trPr>
          <w:trHeight w:val="173"/>
        </w:trPr>
        <w:tc>
          <w:tcPr>
            <w:tcW w:w="6869" w:type="dxa"/>
            <w:tcBorders>
              <w:top w:val="dotted" w:sz="4" w:space="0" w:color="auto"/>
              <w:bottom w:val="dotted" w:sz="4" w:space="0" w:color="auto"/>
            </w:tcBorders>
            <w:noWrap/>
            <w:hideMark/>
          </w:tcPr>
          <w:p w14:paraId="78CCD2EF" w14:textId="77777777" w:rsidR="00D05B45" w:rsidRPr="00AC399D" w:rsidRDefault="00D05B45" w:rsidP="003C1026">
            <w:pPr>
              <w:pStyle w:val="Tabletext"/>
              <w:keepLines/>
            </w:pPr>
            <w:r w:rsidRPr="00AC399D">
              <w:t>15" BY VARIABLE HEIGHT CONCRETE BARRIER CURB</w:t>
            </w:r>
          </w:p>
        </w:tc>
        <w:tc>
          <w:tcPr>
            <w:tcW w:w="2906" w:type="dxa"/>
            <w:tcBorders>
              <w:top w:val="dotted" w:sz="4" w:space="0" w:color="auto"/>
              <w:bottom w:val="dotted" w:sz="4" w:space="0" w:color="auto"/>
            </w:tcBorders>
            <w:noWrap/>
            <w:hideMark/>
          </w:tcPr>
          <w:p w14:paraId="64C50F43" w14:textId="77777777" w:rsidR="00D05B45" w:rsidRPr="00AC399D" w:rsidRDefault="00D05B45" w:rsidP="003C1026">
            <w:pPr>
              <w:pStyle w:val="Tabletext"/>
              <w:keepLines/>
            </w:pPr>
            <w:r w:rsidRPr="00AC399D">
              <w:t>0.28 Gallon per Linear Foot</w:t>
            </w:r>
          </w:p>
        </w:tc>
      </w:tr>
      <w:tr w:rsidR="00D05B45" w:rsidRPr="00AC399D" w14:paraId="35797BA1" w14:textId="77777777" w:rsidTr="003C1026">
        <w:trPr>
          <w:trHeight w:val="173"/>
        </w:trPr>
        <w:tc>
          <w:tcPr>
            <w:tcW w:w="6869" w:type="dxa"/>
            <w:tcBorders>
              <w:top w:val="dotted" w:sz="4" w:space="0" w:color="auto"/>
              <w:bottom w:val="dotted" w:sz="4" w:space="0" w:color="auto"/>
            </w:tcBorders>
            <w:noWrap/>
            <w:hideMark/>
          </w:tcPr>
          <w:p w14:paraId="259ABF47" w14:textId="77777777" w:rsidR="00D05B45" w:rsidRPr="00AC399D" w:rsidRDefault="00D05B45" w:rsidP="003C1026">
            <w:pPr>
              <w:pStyle w:val="Tabletext"/>
              <w:keepLines/>
            </w:pPr>
            <w:r w:rsidRPr="00AC399D">
              <w:t>24" BY VARIABLE HEIGHT CONCRETE BARRIER CURB</w:t>
            </w:r>
          </w:p>
        </w:tc>
        <w:tc>
          <w:tcPr>
            <w:tcW w:w="2906" w:type="dxa"/>
            <w:tcBorders>
              <w:top w:val="dotted" w:sz="4" w:space="0" w:color="auto"/>
              <w:bottom w:val="dotted" w:sz="4" w:space="0" w:color="auto"/>
            </w:tcBorders>
            <w:noWrap/>
            <w:hideMark/>
          </w:tcPr>
          <w:p w14:paraId="3CA8DED6" w14:textId="77777777" w:rsidR="00D05B45" w:rsidRPr="00AC399D" w:rsidRDefault="00D05B45" w:rsidP="003C1026">
            <w:pPr>
              <w:pStyle w:val="Tabletext"/>
              <w:keepLines/>
            </w:pPr>
            <w:r w:rsidRPr="00AC399D">
              <w:t>0.15 Gallon per Linear Foot</w:t>
            </w:r>
          </w:p>
        </w:tc>
      </w:tr>
      <w:tr w:rsidR="00D05B45" w:rsidRPr="00AC399D" w14:paraId="0EC0B01A" w14:textId="77777777" w:rsidTr="003C1026">
        <w:trPr>
          <w:trHeight w:val="173"/>
        </w:trPr>
        <w:tc>
          <w:tcPr>
            <w:tcW w:w="6869" w:type="dxa"/>
            <w:tcBorders>
              <w:top w:val="dotted" w:sz="4" w:space="0" w:color="auto"/>
              <w:bottom w:val="dotted" w:sz="4" w:space="0" w:color="auto"/>
            </w:tcBorders>
            <w:noWrap/>
            <w:hideMark/>
          </w:tcPr>
          <w:p w14:paraId="108898B2" w14:textId="77777777" w:rsidR="00D05B45" w:rsidRPr="00AC399D" w:rsidRDefault="00D05B45" w:rsidP="003C1026">
            <w:pPr>
              <w:pStyle w:val="Tabletext"/>
              <w:keepLines/>
            </w:pPr>
            <w:r w:rsidRPr="00AC399D">
              <w:t>15" BY VARIABLE HEIGHT CONCRETE BARRIER CURB, DOWELLED</w:t>
            </w:r>
          </w:p>
        </w:tc>
        <w:tc>
          <w:tcPr>
            <w:tcW w:w="2906" w:type="dxa"/>
            <w:tcBorders>
              <w:top w:val="dotted" w:sz="4" w:space="0" w:color="auto"/>
              <w:bottom w:val="dotted" w:sz="4" w:space="0" w:color="auto"/>
            </w:tcBorders>
            <w:noWrap/>
            <w:hideMark/>
          </w:tcPr>
          <w:p w14:paraId="6356A9E5" w14:textId="77777777" w:rsidR="00D05B45" w:rsidRPr="00AC399D" w:rsidRDefault="00D05B45" w:rsidP="003C1026">
            <w:pPr>
              <w:pStyle w:val="Tabletext"/>
              <w:keepLines/>
            </w:pPr>
            <w:r w:rsidRPr="00AC399D">
              <w:t>0.24 Gallon per Linear Foot</w:t>
            </w:r>
          </w:p>
        </w:tc>
      </w:tr>
      <w:tr w:rsidR="00D05B45" w:rsidRPr="00AC399D" w14:paraId="2AA4628B" w14:textId="77777777" w:rsidTr="003C1026">
        <w:trPr>
          <w:trHeight w:val="173"/>
        </w:trPr>
        <w:tc>
          <w:tcPr>
            <w:tcW w:w="6869" w:type="dxa"/>
            <w:tcBorders>
              <w:top w:val="dotted" w:sz="4" w:space="0" w:color="auto"/>
              <w:bottom w:val="dotted" w:sz="4" w:space="0" w:color="auto"/>
            </w:tcBorders>
            <w:noWrap/>
            <w:hideMark/>
          </w:tcPr>
          <w:p w14:paraId="11309D3B" w14:textId="77777777" w:rsidR="00D05B45" w:rsidRPr="00AC399D" w:rsidRDefault="00D05B45" w:rsidP="003C1026">
            <w:pPr>
              <w:pStyle w:val="Tabletext"/>
              <w:keepLines/>
            </w:pPr>
            <w:r w:rsidRPr="00AC399D">
              <w:t>24" BY VARIABLE HEIGHT CONCRETE BARRIER CURB, DOWELLED</w:t>
            </w:r>
          </w:p>
        </w:tc>
        <w:tc>
          <w:tcPr>
            <w:tcW w:w="2906" w:type="dxa"/>
            <w:tcBorders>
              <w:top w:val="dotted" w:sz="4" w:space="0" w:color="auto"/>
              <w:bottom w:val="dotted" w:sz="4" w:space="0" w:color="auto"/>
            </w:tcBorders>
            <w:noWrap/>
            <w:hideMark/>
          </w:tcPr>
          <w:p w14:paraId="110C945D" w14:textId="77777777" w:rsidR="00D05B45" w:rsidRPr="00AC399D" w:rsidRDefault="00D05B45" w:rsidP="003C1026">
            <w:pPr>
              <w:pStyle w:val="Tabletext"/>
              <w:keepLines/>
            </w:pPr>
            <w:r w:rsidRPr="00AC399D">
              <w:t>0.15 Gallon per Linear Foot</w:t>
            </w:r>
          </w:p>
        </w:tc>
      </w:tr>
      <w:tr w:rsidR="00D05B45" w:rsidRPr="00AC399D" w14:paraId="0C80DB4A" w14:textId="77777777" w:rsidTr="003C1026">
        <w:trPr>
          <w:trHeight w:val="173"/>
        </w:trPr>
        <w:tc>
          <w:tcPr>
            <w:tcW w:w="6869" w:type="dxa"/>
            <w:tcBorders>
              <w:top w:val="dotted" w:sz="4" w:space="0" w:color="auto"/>
              <w:bottom w:val="dotted" w:sz="4" w:space="0" w:color="auto"/>
            </w:tcBorders>
            <w:noWrap/>
            <w:hideMark/>
          </w:tcPr>
          <w:p w14:paraId="7F652F28" w14:textId="77777777" w:rsidR="00D05B45" w:rsidRPr="00AC399D" w:rsidRDefault="00D05B45" w:rsidP="003C1026">
            <w:pPr>
              <w:pStyle w:val="Tabletext"/>
              <w:keepLines/>
            </w:pPr>
            <w:r w:rsidRPr="00AC399D">
              <w:t>19" BY 32" CONCRET BARRIER CURB, DOWELLED</w:t>
            </w:r>
          </w:p>
        </w:tc>
        <w:tc>
          <w:tcPr>
            <w:tcW w:w="2906" w:type="dxa"/>
            <w:tcBorders>
              <w:top w:val="dotted" w:sz="4" w:space="0" w:color="auto"/>
              <w:bottom w:val="dotted" w:sz="4" w:space="0" w:color="auto"/>
            </w:tcBorders>
            <w:noWrap/>
            <w:hideMark/>
          </w:tcPr>
          <w:p w14:paraId="67CF085E" w14:textId="77777777" w:rsidR="00D05B45" w:rsidRPr="00AC399D" w:rsidRDefault="00D05B45" w:rsidP="003C1026">
            <w:pPr>
              <w:pStyle w:val="Tabletext"/>
              <w:keepLines/>
            </w:pPr>
            <w:r w:rsidRPr="00AC399D">
              <w:t>0.10 Gallon per Linear Foot</w:t>
            </w:r>
          </w:p>
        </w:tc>
      </w:tr>
      <w:tr w:rsidR="00D05B45" w:rsidRPr="00AC399D" w14:paraId="3013E477" w14:textId="77777777" w:rsidTr="003C1026">
        <w:trPr>
          <w:trHeight w:val="173"/>
        </w:trPr>
        <w:tc>
          <w:tcPr>
            <w:tcW w:w="6869" w:type="dxa"/>
            <w:tcBorders>
              <w:top w:val="dotted" w:sz="4" w:space="0" w:color="auto"/>
              <w:bottom w:val="dotted" w:sz="4" w:space="0" w:color="auto"/>
            </w:tcBorders>
            <w:noWrap/>
            <w:hideMark/>
          </w:tcPr>
          <w:p w14:paraId="466950E4" w14:textId="77777777" w:rsidR="00D05B45" w:rsidRPr="00AC399D" w:rsidRDefault="00D05B45" w:rsidP="003C1026">
            <w:pPr>
              <w:pStyle w:val="Tabletext"/>
              <w:keepLines/>
            </w:pPr>
            <w:r w:rsidRPr="00AC399D">
              <w:t>24" BY 32" CONCRETE BARRIER CURB, DOWELLED</w:t>
            </w:r>
          </w:p>
        </w:tc>
        <w:tc>
          <w:tcPr>
            <w:tcW w:w="2906" w:type="dxa"/>
            <w:tcBorders>
              <w:top w:val="dotted" w:sz="4" w:space="0" w:color="auto"/>
              <w:bottom w:val="dotted" w:sz="4" w:space="0" w:color="auto"/>
            </w:tcBorders>
            <w:noWrap/>
            <w:hideMark/>
          </w:tcPr>
          <w:p w14:paraId="51511EB5" w14:textId="77777777" w:rsidR="00D05B45" w:rsidRPr="00AC399D" w:rsidRDefault="00D05B45" w:rsidP="003C1026">
            <w:pPr>
              <w:pStyle w:val="Tabletext"/>
              <w:keepLines/>
            </w:pPr>
            <w:r w:rsidRPr="00AC399D">
              <w:t>0.13 Gallon per Linear Foot</w:t>
            </w:r>
          </w:p>
        </w:tc>
      </w:tr>
      <w:tr w:rsidR="00D05B45" w:rsidRPr="00AC399D" w14:paraId="0DE7B6C1" w14:textId="77777777" w:rsidTr="003C1026">
        <w:trPr>
          <w:trHeight w:val="173"/>
        </w:trPr>
        <w:tc>
          <w:tcPr>
            <w:tcW w:w="6869" w:type="dxa"/>
            <w:tcBorders>
              <w:top w:val="dotted" w:sz="4" w:space="0" w:color="auto"/>
              <w:bottom w:val="dotted" w:sz="4" w:space="0" w:color="auto"/>
            </w:tcBorders>
            <w:noWrap/>
            <w:hideMark/>
          </w:tcPr>
          <w:p w14:paraId="0630737D" w14:textId="77777777" w:rsidR="00D05B45" w:rsidRPr="00AC399D" w:rsidRDefault="00D05B45" w:rsidP="003C1026">
            <w:pPr>
              <w:pStyle w:val="Tabletext"/>
              <w:keepLines/>
            </w:pPr>
            <w:r w:rsidRPr="00AC399D">
              <w:t>24 1/2" BY 53" CONCRETE BARRIER CURB, DOWELLED</w:t>
            </w:r>
          </w:p>
        </w:tc>
        <w:tc>
          <w:tcPr>
            <w:tcW w:w="2906" w:type="dxa"/>
            <w:tcBorders>
              <w:top w:val="dotted" w:sz="4" w:space="0" w:color="auto"/>
              <w:bottom w:val="dotted" w:sz="4" w:space="0" w:color="auto"/>
            </w:tcBorders>
            <w:noWrap/>
            <w:hideMark/>
          </w:tcPr>
          <w:p w14:paraId="0BCB361D" w14:textId="77777777" w:rsidR="00D05B45" w:rsidRPr="00AC399D" w:rsidRDefault="00D05B45" w:rsidP="003C1026">
            <w:pPr>
              <w:pStyle w:val="Tabletext"/>
              <w:keepLines/>
            </w:pPr>
            <w:r w:rsidRPr="00AC399D">
              <w:t>0.18 Gallon per Linear Foot</w:t>
            </w:r>
          </w:p>
        </w:tc>
      </w:tr>
      <w:tr w:rsidR="00D05B45" w:rsidRPr="00AC399D" w14:paraId="0DAC2822" w14:textId="77777777" w:rsidTr="003C1026">
        <w:trPr>
          <w:trHeight w:val="173"/>
        </w:trPr>
        <w:tc>
          <w:tcPr>
            <w:tcW w:w="6869" w:type="dxa"/>
            <w:tcBorders>
              <w:top w:val="dotted" w:sz="4" w:space="0" w:color="auto"/>
              <w:bottom w:val="dotted" w:sz="4" w:space="0" w:color="auto"/>
            </w:tcBorders>
            <w:noWrap/>
            <w:hideMark/>
          </w:tcPr>
          <w:p w14:paraId="0D5AB0C8" w14:textId="77777777" w:rsidR="00D05B45" w:rsidRPr="00AC399D" w:rsidRDefault="00D05B45" w:rsidP="003C1026">
            <w:pPr>
              <w:pStyle w:val="Tabletext"/>
              <w:keepLines/>
            </w:pPr>
            <w:r w:rsidRPr="00AC399D">
              <w:t>24 1/2" BY VARIABLE HEIGHT CONCRETE BARRIER CURB, DOWELLED</w:t>
            </w:r>
          </w:p>
        </w:tc>
        <w:tc>
          <w:tcPr>
            <w:tcW w:w="2906" w:type="dxa"/>
            <w:tcBorders>
              <w:top w:val="dotted" w:sz="4" w:space="0" w:color="auto"/>
              <w:bottom w:val="dotted" w:sz="4" w:space="0" w:color="auto"/>
            </w:tcBorders>
            <w:noWrap/>
            <w:hideMark/>
          </w:tcPr>
          <w:p w14:paraId="6B3C91A4" w14:textId="77777777" w:rsidR="00D05B45" w:rsidRPr="00AC399D" w:rsidRDefault="00D05B45" w:rsidP="003C1026">
            <w:pPr>
              <w:pStyle w:val="Tabletext"/>
              <w:keepLines/>
            </w:pPr>
            <w:r w:rsidRPr="00AC399D">
              <w:t>0.15 Gallon per Linear Foot</w:t>
            </w:r>
          </w:p>
        </w:tc>
      </w:tr>
      <w:tr w:rsidR="00D05B45" w:rsidRPr="00AC399D" w14:paraId="11788095" w14:textId="77777777" w:rsidTr="003C1026">
        <w:trPr>
          <w:trHeight w:val="173"/>
        </w:trPr>
        <w:tc>
          <w:tcPr>
            <w:tcW w:w="6869" w:type="dxa"/>
            <w:tcBorders>
              <w:top w:val="dotted" w:sz="4" w:space="0" w:color="auto"/>
              <w:bottom w:val="dotted" w:sz="4" w:space="0" w:color="auto"/>
            </w:tcBorders>
            <w:noWrap/>
            <w:hideMark/>
          </w:tcPr>
          <w:p w14:paraId="208C5507" w14:textId="77777777" w:rsidR="00D05B45" w:rsidRPr="00AC399D" w:rsidRDefault="00D05B45" w:rsidP="003C1026">
            <w:pPr>
              <w:pStyle w:val="Tabletext"/>
              <w:keepLines/>
            </w:pPr>
            <w:r w:rsidRPr="00AC399D">
              <w:t>24" BY 35" CONCRETE BARRIER CURB, DOWELLED</w:t>
            </w:r>
          </w:p>
        </w:tc>
        <w:tc>
          <w:tcPr>
            <w:tcW w:w="2906" w:type="dxa"/>
            <w:tcBorders>
              <w:top w:val="dotted" w:sz="4" w:space="0" w:color="auto"/>
              <w:bottom w:val="dotted" w:sz="4" w:space="0" w:color="auto"/>
            </w:tcBorders>
            <w:noWrap/>
            <w:hideMark/>
          </w:tcPr>
          <w:p w14:paraId="42A6BB9E" w14:textId="77777777" w:rsidR="00D05B45" w:rsidRPr="00AC399D" w:rsidRDefault="00D05B45" w:rsidP="003C1026">
            <w:pPr>
              <w:pStyle w:val="Tabletext"/>
              <w:keepLines/>
            </w:pPr>
            <w:r w:rsidRPr="00AC399D">
              <w:t>0.13 Gallon per Linear Foot</w:t>
            </w:r>
          </w:p>
        </w:tc>
      </w:tr>
      <w:tr w:rsidR="00D05B45" w:rsidRPr="00AC399D" w14:paraId="61516EC6" w14:textId="77777777" w:rsidTr="003C1026">
        <w:trPr>
          <w:trHeight w:val="173"/>
        </w:trPr>
        <w:tc>
          <w:tcPr>
            <w:tcW w:w="6869" w:type="dxa"/>
            <w:tcBorders>
              <w:top w:val="dotted" w:sz="4" w:space="0" w:color="auto"/>
              <w:bottom w:val="dotted" w:sz="4" w:space="0" w:color="auto"/>
            </w:tcBorders>
            <w:noWrap/>
            <w:hideMark/>
          </w:tcPr>
          <w:p w14:paraId="56E981FC" w14:textId="77777777" w:rsidR="00D05B45" w:rsidRPr="00AC399D" w:rsidRDefault="00D05B45" w:rsidP="003C1026">
            <w:pPr>
              <w:pStyle w:val="Tabletext"/>
              <w:keepLines/>
            </w:pPr>
            <w:r w:rsidRPr="00AC399D">
              <w:t>GROUND MOUNTED BARRIER CURB</w:t>
            </w:r>
          </w:p>
        </w:tc>
        <w:tc>
          <w:tcPr>
            <w:tcW w:w="2906" w:type="dxa"/>
            <w:tcBorders>
              <w:top w:val="dotted" w:sz="4" w:space="0" w:color="auto"/>
              <w:bottom w:val="dotted" w:sz="4" w:space="0" w:color="auto"/>
            </w:tcBorders>
            <w:noWrap/>
            <w:hideMark/>
          </w:tcPr>
          <w:p w14:paraId="572C80AE" w14:textId="77777777" w:rsidR="00D05B45" w:rsidRPr="00AC399D" w:rsidRDefault="00D05B45" w:rsidP="003C1026">
            <w:pPr>
              <w:pStyle w:val="Tabletext"/>
              <w:keepLines/>
            </w:pPr>
            <w:r w:rsidRPr="00AC399D">
              <w:t>0.15 Gallon per Linear Foot</w:t>
            </w:r>
          </w:p>
        </w:tc>
      </w:tr>
      <w:tr w:rsidR="00D05B45" w:rsidRPr="00AC399D" w14:paraId="2388B985" w14:textId="77777777" w:rsidTr="003C1026">
        <w:trPr>
          <w:trHeight w:val="173"/>
        </w:trPr>
        <w:tc>
          <w:tcPr>
            <w:tcW w:w="6869" w:type="dxa"/>
            <w:tcBorders>
              <w:top w:val="dotted" w:sz="4" w:space="0" w:color="auto"/>
              <w:bottom w:val="dotted" w:sz="4" w:space="0" w:color="auto"/>
            </w:tcBorders>
            <w:noWrap/>
            <w:hideMark/>
          </w:tcPr>
          <w:p w14:paraId="0C137A6C" w14:textId="77777777" w:rsidR="00D05B45" w:rsidRPr="00AC399D" w:rsidRDefault="00D05B45" w:rsidP="003C1026">
            <w:pPr>
              <w:pStyle w:val="Tabletext"/>
              <w:keepLines/>
            </w:pPr>
            <w:r w:rsidRPr="00AC399D">
              <w:t>15" BY 51" F SHAPE CONCRETE BARRIER CURB</w:t>
            </w:r>
          </w:p>
        </w:tc>
        <w:tc>
          <w:tcPr>
            <w:tcW w:w="2906" w:type="dxa"/>
            <w:tcBorders>
              <w:top w:val="dotted" w:sz="4" w:space="0" w:color="auto"/>
              <w:bottom w:val="dotted" w:sz="4" w:space="0" w:color="auto"/>
            </w:tcBorders>
            <w:noWrap/>
            <w:hideMark/>
          </w:tcPr>
          <w:p w14:paraId="624C4890" w14:textId="77777777" w:rsidR="00D05B45" w:rsidRPr="00AC399D" w:rsidRDefault="00D05B45" w:rsidP="003C1026">
            <w:pPr>
              <w:pStyle w:val="Tabletext"/>
              <w:keepLines/>
            </w:pPr>
            <w:r w:rsidRPr="00AC399D">
              <w:t>0.34 Gallon per Linear Foot</w:t>
            </w:r>
          </w:p>
        </w:tc>
      </w:tr>
      <w:tr w:rsidR="00D05B45" w:rsidRPr="00AC399D" w14:paraId="67FF8211" w14:textId="77777777" w:rsidTr="003C1026">
        <w:trPr>
          <w:trHeight w:val="173"/>
        </w:trPr>
        <w:tc>
          <w:tcPr>
            <w:tcW w:w="6869" w:type="dxa"/>
            <w:tcBorders>
              <w:top w:val="dotted" w:sz="4" w:space="0" w:color="auto"/>
              <w:bottom w:val="dotted" w:sz="4" w:space="0" w:color="auto"/>
            </w:tcBorders>
            <w:noWrap/>
            <w:hideMark/>
          </w:tcPr>
          <w:p w14:paraId="4F41EACC" w14:textId="77777777" w:rsidR="00D05B45" w:rsidRPr="00AC399D" w:rsidRDefault="00D05B45" w:rsidP="003C1026">
            <w:pPr>
              <w:pStyle w:val="Tabletext"/>
              <w:keepLines/>
            </w:pPr>
            <w:r w:rsidRPr="00AC399D">
              <w:t>24 1/2" BY 51" F SHAPE CONCRETE BARRIER CURB</w:t>
            </w:r>
          </w:p>
        </w:tc>
        <w:tc>
          <w:tcPr>
            <w:tcW w:w="2906" w:type="dxa"/>
            <w:tcBorders>
              <w:top w:val="dotted" w:sz="4" w:space="0" w:color="auto"/>
              <w:bottom w:val="dotted" w:sz="4" w:space="0" w:color="auto"/>
            </w:tcBorders>
            <w:noWrap/>
            <w:hideMark/>
          </w:tcPr>
          <w:p w14:paraId="2ED978E4" w14:textId="77777777" w:rsidR="00D05B45" w:rsidRPr="00AC399D" w:rsidRDefault="00D05B45" w:rsidP="003C1026">
            <w:pPr>
              <w:pStyle w:val="Tabletext"/>
              <w:keepLines/>
            </w:pPr>
            <w:r w:rsidRPr="00AC399D">
              <w:t>0.23 Gallon per Linear Foot</w:t>
            </w:r>
          </w:p>
        </w:tc>
      </w:tr>
      <w:tr w:rsidR="00D05B45" w:rsidRPr="00AC399D" w14:paraId="22AEAAF6" w14:textId="77777777" w:rsidTr="003C1026">
        <w:trPr>
          <w:trHeight w:val="173"/>
        </w:trPr>
        <w:tc>
          <w:tcPr>
            <w:tcW w:w="6869" w:type="dxa"/>
            <w:tcBorders>
              <w:top w:val="dotted" w:sz="4" w:space="0" w:color="auto"/>
              <w:bottom w:val="dotted" w:sz="4" w:space="0" w:color="auto"/>
            </w:tcBorders>
            <w:noWrap/>
            <w:hideMark/>
          </w:tcPr>
          <w:p w14:paraId="502DABB4" w14:textId="77777777" w:rsidR="00D05B45" w:rsidRPr="00AC399D" w:rsidRDefault="00D05B45" w:rsidP="003C1026">
            <w:pPr>
              <w:pStyle w:val="Tabletext"/>
              <w:keepLines/>
            </w:pPr>
            <w:r w:rsidRPr="00AC399D">
              <w:t>24 1/2" BY ___" F SHAPE CONCRETE BARRIER CURB, DOWELLED</w:t>
            </w:r>
          </w:p>
        </w:tc>
        <w:tc>
          <w:tcPr>
            <w:tcW w:w="2906" w:type="dxa"/>
            <w:tcBorders>
              <w:top w:val="dotted" w:sz="4" w:space="0" w:color="auto"/>
              <w:bottom w:val="dotted" w:sz="4" w:space="0" w:color="auto"/>
            </w:tcBorders>
            <w:noWrap/>
            <w:hideMark/>
          </w:tcPr>
          <w:p w14:paraId="0320F6F4" w14:textId="77777777" w:rsidR="00D05B45" w:rsidRPr="00AC399D" w:rsidRDefault="00D05B45" w:rsidP="003C1026">
            <w:pPr>
              <w:pStyle w:val="Tabletext"/>
              <w:keepLines/>
            </w:pPr>
            <w:r w:rsidRPr="00AC399D">
              <w:t>0.23 Gallon per Linear Foot</w:t>
            </w:r>
          </w:p>
        </w:tc>
      </w:tr>
      <w:tr w:rsidR="00D05B45" w:rsidRPr="00AC399D" w14:paraId="0197466A" w14:textId="77777777" w:rsidTr="003C1026">
        <w:trPr>
          <w:trHeight w:val="173"/>
        </w:trPr>
        <w:tc>
          <w:tcPr>
            <w:tcW w:w="6869" w:type="dxa"/>
            <w:tcBorders>
              <w:top w:val="dotted" w:sz="4" w:space="0" w:color="auto"/>
              <w:bottom w:val="dotted" w:sz="4" w:space="0" w:color="auto"/>
            </w:tcBorders>
            <w:noWrap/>
            <w:hideMark/>
          </w:tcPr>
          <w:p w14:paraId="21E15B50" w14:textId="77777777" w:rsidR="00D05B45" w:rsidRPr="00AC399D" w:rsidRDefault="00D05B45" w:rsidP="003C1026">
            <w:pPr>
              <w:pStyle w:val="Tabletext"/>
              <w:keepLines/>
            </w:pPr>
            <w:r w:rsidRPr="00AC399D">
              <w:t>15" BY VARIABLE HEIGHT F SHAPE CONCRETE BARRIER CURB, DOWELLED</w:t>
            </w:r>
          </w:p>
        </w:tc>
        <w:tc>
          <w:tcPr>
            <w:tcW w:w="2906" w:type="dxa"/>
            <w:tcBorders>
              <w:top w:val="dotted" w:sz="4" w:space="0" w:color="auto"/>
              <w:bottom w:val="dotted" w:sz="4" w:space="0" w:color="auto"/>
            </w:tcBorders>
            <w:noWrap/>
            <w:hideMark/>
          </w:tcPr>
          <w:p w14:paraId="5D78E287" w14:textId="77777777" w:rsidR="00D05B45" w:rsidRPr="00AC399D" w:rsidRDefault="00D05B45" w:rsidP="003C1026">
            <w:pPr>
              <w:pStyle w:val="Tabletext"/>
              <w:keepLines/>
            </w:pPr>
            <w:r w:rsidRPr="00AC399D">
              <w:t>0.34 Gallon per Linear Foot</w:t>
            </w:r>
          </w:p>
        </w:tc>
      </w:tr>
      <w:tr w:rsidR="00D05B45" w:rsidRPr="00AC399D" w14:paraId="42A2212F" w14:textId="77777777" w:rsidTr="003C1026">
        <w:trPr>
          <w:trHeight w:val="173"/>
        </w:trPr>
        <w:tc>
          <w:tcPr>
            <w:tcW w:w="6869" w:type="dxa"/>
            <w:tcBorders>
              <w:top w:val="dotted" w:sz="4" w:space="0" w:color="auto"/>
              <w:bottom w:val="dotted" w:sz="4" w:space="0" w:color="auto"/>
            </w:tcBorders>
            <w:noWrap/>
            <w:hideMark/>
          </w:tcPr>
          <w:p w14:paraId="2374FD2B" w14:textId="77777777" w:rsidR="00D05B45" w:rsidRPr="00AC399D" w:rsidRDefault="00D05B45" w:rsidP="003C1026">
            <w:pPr>
              <w:pStyle w:val="Tabletext"/>
              <w:keepLines/>
            </w:pPr>
            <w:r w:rsidRPr="00AC399D">
              <w:t>15" BY ___" F SHAPE CONCRETE BARRIER CURB, DOWELLED</w:t>
            </w:r>
          </w:p>
        </w:tc>
        <w:tc>
          <w:tcPr>
            <w:tcW w:w="2906" w:type="dxa"/>
            <w:tcBorders>
              <w:top w:val="dotted" w:sz="4" w:space="0" w:color="auto"/>
              <w:bottom w:val="dotted" w:sz="4" w:space="0" w:color="auto"/>
            </w:tcBorders>
            <w:noWrap/>
            <w:hideMark/>
          </w:tcPr>
          <w:p w14:paraId="5A2117FD" w14:textId="77777777" w:rsidR="00D05B45" w:rsidRPr="00AC399D" w:rsidRDefault="00D05B45" w:rsidP="003C1026">
            <w:pPr>
              <w:pStyle w:val="Tabletext"/>
              <w:keepLines/>
            </w:pPr>
            <w:r w:rsidRPr="00AC399D">
              <w:t>0.34 Gallon per Linear Foot</w:t>
            </w:r>
          </w:p>
        </w:tc>
      </w:tr>
      <w:tr w:rsidR="00D05B45" w:rsidRPr="00AC399D" w14:paraId="17AACEFF" w14:textId="77777777" w:rsidTr="003C1026">
        <w:trPr>
          <w:trHeight w:val="173"/>
        </w:trPr>
        <w:tc>
          <w:tcPr>
            <w:tcW w:w="6869" w:type="dxa"/>
            <w:tcBorders>
              <w:top w:val="dotted" w:sz="4" w:space="0" w:color="auto"/>
              <w:bottom w:val="dotted" w:sz="4" w:space="0" w:color="auto"/>
            </w:tcBorders>
            <w:noWrap/>
            <w:hideMark/>
          </w:tcPr>
          <w:p w14:paraId="60DFE92E" w14:textId="77777777" w:rsidR="00D05B45" w:rsidRPr="00AC399D" w:rsidRDefault="00D05B45" w:rsidP="003C1026">
            <w:pPr>
              <w:pStyle w:val="Tabletext"/>
              <w:keepLines/>
            </w:pPr>
            <w:r w:rsidRPr="00AC399D">
              <w:t>VARIABLE WIDTH BY VARIABLE HEIGHT F SHAPE CONCRETE BARRIER CURB</w:t>
            </w:r>
          </w:p>
        </w:tc>
        <w:tc>
          <w:tcPr>
            <w:tcW w:w="2906" w:type="dxa"/>
            <w:tcBorders>
              <w:top w:val="dotted" w:sz="4" w:space="0" w:color="auto"/>
              <w:bottom w:val="dotted" w:sz="4" w:space="0" w:color="auto"/>
            </w:tcBorders>
            <w:noWrap/>
            <w:hideMark/>
          </w:tcPr>
          <w:p w14:paraId="09017324" w14:textId="77777777" w:rsidR="00D05B45" w:rsidRPr="00AC399D" w:rsidRDefault="00D05B45" w:rsidP="003C1026">
            <w:pPr>
              <w:pStyle w:val="Tabletext"/>
              <w:keepLines/>
            </w:pPr>
            <w:r w:rsidRPr="00AC399D">
              <w:t>0.34 Gallon per Linear Foot</w:t>
            </w:r>
          </w:p>
        </w:tc>
      </w:tr>
      <w:tr w:rsidR="00D05B45" w:rsidRPr="00AC399D" w14:paraId="5C534C90" w14:textId="77777777" w:rsidTr="003C1026">
        <w:trPr>
          <w:trHeight w:val="173"/>
        </w:trPr>
        <w:tc>
          <w:tcPr>
            <w:tcW w:w="6869" w:type="dxa"/>
            <w:tcBorders>
              <w:top w:val="dotted" w:sz="4" w:space="0" w:color="auto"/>
              <w:bottom w:val="dotted" w:sz="4" w:space="0" w:color="auto"/>
            </w:tcBorders>
            <w:noWrap/>
            <w:hideMark/>
          </w:tcPr>
          <w:p w14:paraId="0ED3D8D8" w14:textId="77777777" w:rsidR="00D05B45" w:rsidRPr="00AC399D" w:rsidRDefault="00D05B45" w:rsidP="003C1026">
            <w:pPr>
              <w:pStyle w:val="Tabletext"/>
              <w:keepLines/>
            </w:pPr>
            <w:r w:rsidRPr="00AC399D">
              <w:t>9" BY 16" CONCRETE VERTICAL CURB</w:t>
            </w:r>
          </w:p>
        </w:tc>
        <w:tc>
          <w:tcPr>
            <w:tcW w:w="2906" w:type="dxa"/>
            <w:tcBorders>
              <w:top w:val="dotted" w:sz="4" w:space="0" w:color="auto"/>
              <w:bottom w:val="dotted" w:sz="4" w:space="0" w:color="auto"/>
            </w:tcBorders>
            <w:noWrap/>
            <w:hideMark/>
          </w:tcPr>
          <w:p w14:paraId="70327F87" w14:textId="77777777" w:rsidR="00D05B45" w:rsidRPr="00AC399D" w:rsidRDefault="00D05B45" w:rsidP="003C1026">
            <w:pPr>
              <w:pStyle w:val="Tabletext"/>
              <w:keepLines/>
            </w:pPr>
            <w:r w:rsidRPr="00AC399D">
              <w:t>0.04 Gallon per Linear Foot</w:t>
            </w:r>
          </w:p>
        </w:tc>
      </w:tr>
      <w:tr w:rsidR="00D05B45" w:rsidRPr="00AC399D" w14:paraId="4B48C4DF" w14:textId="77777777" w:rsidTr="003C1026">
        <w:trPr>
          <w:trHeight w:val="173"/>
        </w:trPr>
        <w:tc>
          <w:tcPr>
            <w:tcW w:w="6869" w:type="dxa"/>
            <w:tcBorders>
              <w:top w:val="dotted" w:sz="4" w:space="0" w:color="auto"/>
              <w:bottom w:val="dotted" w:sz="4" w:space="0" w:color="auto"/>
            </w:tcBorders>
            <w:noWrap/>
            <w:hideMark/>
          </w:tcPr>
          <w:p w14:paraId="02AD0729" w14:textId="77777777" w:rsidR="00D05B45" w:rsidRPr="00AC399D" w:rsidRDefault="00D05B45" w:rsidP="003C1026">
            <w:pPr>
              <w:pStyle w:val="Tabletext"/>
              <w:keepLines/>
            </w:pPr>
            <w:r w:rsidRPr="00AC399D">
              <w:t>9" BY 18" CONCRETE VERTICAL CURB</w:t>
            </w:r>
          </w:p>
        </w:tc>
        <w:tc>
          <w:tcPr>
            <w:tcW w:w="2906" w:type="dxa"/>
            <w:tcBorders>
              <w:top w:val="dotted" w:sz="4" w:space="0" w:color="auto"/>
              <w:bottom w:val="dotted" w:sz="4" w:space="0" w:color="auto"/>
            </w:tcBorders>
            <w:noWrap/>
            <w:hideMark/>
          </w:tcPr>
          <w:p w14:paraId="42F85103" w14:textId="77777777" w:rsidR="00D05B45" w:rsidRPr="00AC399D" w:rsidRDefault="00D05B45" w:rsidP="003C1026">
            <w:pPr>
              <w:pStyle w:val="Tabletext"/>
              <w:keepLines/>
            </w:pPr>
            <w:r w:rsidRPr="00AC399D">
              <w:t>0.04 Gallon per Linear Foot</w:t>
            </w:r>
          </w:p>
        </w:tc>
      </w:tr>
      <w:tr w:rsidR="00D05B45" w:rsidRPr="00AC399D" w14:paraId="26FB874A" w14:textId="77777777" w:rsidTr="003C1026">
        <w:trPr>
          <w:trHeight w:val="173"/>
        </w:trPr>
        <w:tc>
          <w:tcPr>
            <w:tcW w:w="6869" w:type="dxa"/>
            <w:tcBorders>
              <w:top w:val="dotted" w:sz="4" w:space="0" w:color="auto"/>
              <w:bottom w:val="dotted" w:sz="4" w:space="0" w:color="auto"/>
            </w:tcBorders>
            <w:noWrap/>
            <w:hideMark/>
          </w:tcPr>
          <w:p w14:paraId="41B57541" w14:textId="77777777" w:rsidR="00D05B45" w:rsidRPr="00AC399D" w:rsidRDefault="00D05B45" w:rsidP="003C1026">
            <w:pPr>
              <w:pStyle w:val="Tabletext"/>
              <w:keepLines/>
            </w:pPr>
            <w:r w:rsidRPr="00AC399D">
              <w:t>9" BY 20" CONCRETE VERTICAL CURB</w:t>
            </w:r>
          </w:p>
        </w:tc>
        <w:tc>
          <w:tcPr>
            <w:tcW w:w="2906" w:type="dxa"/>
            <w:tcBorders>
              <w:top w:val="dotted" w:sz="4" w:space="0" w:color="auto"/>
              <w:bottom w:val="dotted" w:sz="4" w:space="0" w:color="auto"/>
            </w:tcBorders>
            <w:noWrap/>
            <w:hideMark/>
          </w:tcPr>
          <w:p w14:paraId="69601B13" w14:textId="77777777" w:rsidR="00D05B45" w:rsidRPr="00AC399D" w:rsidRDefault="00D05B45" w:rsidP="003C1026">
            <w:pPr>
              <w:pStyle w:val="Tabletext"/>
              <w:keepLines/>
            </w:pPr>
            <w:r w:rsidRPr="00AC399D">
              <w:t>0.04 Gallon per Linear Foot</w:t>
            </w:r>
          </w:p>
        </w:tc>
      </w:tr>
      <w:tr w:rsidR="00D05B45" w:rsidRPr="00AC399D" w14:paraId="621C6350" w14:textId="77777777" w:rsidTr="003C1026">
        <w:trPr>
          <w:trHeight w:val="173"/>
        </w:trPr>
        <w:tc>
          <w:tcPr>
            <w:tcW w:w="6869" w:type="dxa"/>
            <w:tcBorders>
              <w:top w:val="dotted" w:sz="4" w:space="0" w:color="auto"/>
              <w:bottom w:val="dotted" w:sz="4" w:space="0" w:color="auto"/>
            </w:tcBorders>
            <w:noWrap/>
            <w:hideMark/>
          </w:tcPr>
          <w:p w14:paraId="1A81DE21" w14:textId="77777777" w:rsidR="00D05B45" w:rsidRPr="00AC399D" w:rsidRDefault="00D05B45" w:rsidP="003C1026">
            <w:pPr>
              <w:pStyle w:val="Tabletext"/>
              <w:keepLines/>
            </w:pPr>
            <w:r w:rsidRPr="00AC399D">
              <w:lastRenderedPageBreak/>
              <w:t>9" BY 22" CONCRETE VERTICAL CURB</w:t>
            </w:r>
          </w:p>
        </w:tc>
        <w:tc>
          <w:tcPr>
            <w:tcW w:w="2906" w:type="dxa"/>
            <w:tcBorders>
              <w:top w:val="dotted" w:sz="4" w:space="0" w:color="auto"/>
              <w:bottom w:val="dotted" w:sz="4" w:space="0" w:color="auto"/>
            </w:tcBorders>
            <w:noWrap/>
            <w:hideMark/>
          </w:tcPr>
          <w:p w14:paraId="03334CF7" w14:textId="77777777" w:rsidR="00D05B45" w:rsidRPr="00AC399D" w:rsidRDefault="00D05B45" w:rsidP="003C1026">
            <w:pPr>
              <w:pStyle w:val="Tabletext"/>
              <w:keepLines/>
            </w:pPr>
            <w:r w:rsidRPr="00AC399D">
              <w:t>0.05 Gallon per Linear Foot</w:t>
            </w:r>
          </w:p>
        </w:tc>
      </w:tr>
      <w:tr w:rsidR="00D05B45" w:rsidRPr="00AC399D" w14:paraId="3AF5179A" w14:textId="77777777" w:rsidTr="003C1026">
        <w:trPr>
          <w:trHeight w:val="173"/>
        </w:trPr>
        <w:tc>
          <w:tcPr>
            <w:tcW w:w="6869" w:type="dxa"/>
            <w:tcBorders>
              <w:top w:val="dotted" w:sz="4" w:space="0" w:color="auto"/>
              <w:bottom w:val="dotted" w:sz="4" w:space="0" w:color="auto"/>
            </w:tcBorders>
            <w:noWrap/>
            <w:hideMark/>
          </w:tcPr>
          <w:p w14:paraId="761AEE1F" w14:textId="77777777" w:rsidR="00D05B45" w:rsidRPr="00AC399D" w:rsidRDefault="00D05B45" w:rsidP="003C1026">
            <w:pPr>
              <w:pStyle w:val="Tabletext"/>
              <w:keepLines/>
            </w:pPr>
            <w:r w:rsidRPr="00AC399D">
              <w:t>9" BY 14" CONCRETE VERTICAL CURB</w:t>
            </w:r>
          </w:p>
        </w:tc>
        <w:tc>
          <w:tcPr>
            <w:tcW w:w="2906" w:type="dxa"/>
            <w:tcBorders>
              <w:top w:val="dotted" w:sz="4" w:space="0" w:color="auto"/>
              <w:bottom w:val="dotted" w:sz="4" w:space="0" w:color="auto"/>
            </w:tcBorders>
            <w:noWrap/>
            <w:hideMark/>
          </w:tcPr>
          <w:p w14:paraId="022E07FD" w14:textId="77777777" w:rsidR="00D05B45" w:rsidRPr="00AC399D" w:rsidRDefault="00D05B45" w:rsidP="003C1026">
            <w:pPr>
              <w:pStyle w:val="Tabletext"/>
              <w:keepLines/>
            </w:pPr>
            <w:r w:rsidRPr="00AC399D">
              <w:t>0.03 Gallon per Linear Foot</w:t>
            </w:r>
          </w:p>
        </w:tc>
      </w:tr>
      <w:tr w:rsidR="00D05B45" w:rsidRPr="00AC399D" w14:paraId="12C9A86A" w14:textId="77777777" w:rsidTr="003C1026">
        <w:trPr>
          <w:trHeight w:val="173"/>
        </w:trPr>
        <w:tc>
          <w:tcPr>
            <w:tcW w:w="6869" w:type="dxa"/>
            <w:tcBorders>
              <w:top w:val="dotted" w:sz="4" w:space="0" w:color="auto"/>
              <w:bottom w:val="dotted" w:sz="4" w:space="0" w:color="auto"/>
            </w:tcBorders>
            <w:noWrap/>
            <w:hideMark/>
          </w:tcPr>
          <w:p w14:paraId="67974C9B" w14:textId="77777777" w:rsidR="00D05B45" w:rsidRPr="00AC399D" w:rsidRDefault="00D05B45" w:rsidP="003C1026">
            <w:pPr>
              <w:pStyle w:val="Tabletext"/>
              <w:keepLines/>
            </w:pPr>
            <w:r w:rsidRPr="00AC399D">
              <w:t>9" BY 4" CONCRETE VERTICAL CURB, DOWELLED</w:t>
            </w:r>
          </w:p>
        </w:tc>
        <w:tc>
          <w:tcPr>
            <w:tcW w:w="2906" w:type="dxa"/>
            <w:tcBorders>
              <w:top w:val="dotted" w:sz="4" w:space="0" w:color="auto"/>
              <w:bottom w:val="dotted" w:sz="4" w:space="0" w:color="auto"/>
            </w:tcBorders>
            <w:noWrap/>
            <w:hideMark/>
          </w:tcPr>
          <w:p w14:paraId="3262C91A" w14:textId="77777777" w:rsidR="00D05B45" w:rsidRPr="00AC399D" w:rsidRDefault="00D05B45" w:rsidP="003C1026">
            <w:pPr>
              <w:pStyle w:val="Tabletext"/>
              <w:keepLines/>
            </w:pPr>
            <w:r w:rsidRPr="00AC399D">
              <w:t>0.01 Gallon per Linear Foot</w:t>
            </w:r>
          </w:p>
        </w:tc>
      </w:tr>
      <w:tr w:rsidR="00D05B45" w:rsidRPr="00AC399D" w14:paraId="3EBD8D99" w14:textId="77777777" w:rsidTr="003C1026">
        <w:trPr>
          <w:trHeight w:val="173"/>
        </w:trPr>
        <w:tc>
          <w:tcPr>
            <w:tcW w:w="6869" w:type="dxa"/>
            <w:tcBorders>
              <w:top w:val="dotted" w:sz="4" w:space="0" w:color="auto"/>
              <w:bottom w:val="dotted" w:sz="4" w:space="0" w:color="auto"/>
            </w:tcBorders>
            <w:noWrap/>
            <w:hideMark/>
          </w:tcPr>
          <w:p w14:paraId="5D4EA64D" w14:textId="77777777" w:rsidR="00D05B45" w:rsidRPr="00AC399D" w:rsidRDefault="00D05B45" w:rsidP="003C1026">
            <w:pPr>
              <w:pStyle w:val="Tabletext"/>
              <w:keepLines/>
            </w:pPr>
            <w:r w:rsidRPr="00AC399D">
              <w:t>9" BY 6" CONCRETE VERTICAL CURB, DOWELLED</w:t>
            </w:r>
          </w:p>
        </w:tc>
        <w:tc>
          <w:tcPr>
            <w:tcW w:w="2906" w:type="dxa"/>
            <w:tcBorders>
              <w:top w:val="dotted" w:sz="4" w:space="0" w:color="auto"/>
              <w:bottom w:val="dotted" w:sz="4" w:space="0" w:color="auto"/>
            </w:tcBorders>
            <w:noWrap/>
            <w:hideMark/>
          </w:tcPr>
          <w:p w14:paraId="2D4EAFDD" w14:textId="77777777" w:rsidR="00D05B45" w:rsidRPr="00AC399D" w:rsidRDefault="00D05B45" w:rsidP="003C1026">
            <w:pPr>
              <w:pStyle w:val="Tabletext"/>
              <w:keepLines/>
            </w:pPr>
            <w:r w:rsidRPr="00AC399D">
              <w:t>0.01 Gallon per Linear Foot</w:t>
            </w:r>
          </w:p>
        </w:tc>
      </w:tr>
      <w:tr w:rsidR="00D05B45" w:rsidRPr="00AC399D" w14:paraId="3CC849EB" w14:textId="77777777" w:rsidTr="003C1026">
        <w:trPr>
          <w:trHeight w:val="173"/>
        </w:trPr>
        <w:tc>
          <w:tcPr>
            <w:tcW w:w="6869" w:type="dxa"/>
            <w:tcBorders>
              <w:top w:val="dotted" w:sz="4" w:space="0" w:color="auto"/>
              <w:bottom w:val="dotted" w:sz="4" w:space="0" w:color="auto"/>
            </w:tcBorders>
            <w:noWrap/>
            <w:hideMark/>
          </w:tcPr>
          <w:p w14:paraId="08EDF808" w14:textId="77777777" w:rsidR="00D05B45" w:rsidRPr="00AC399D" w:rsidRDefault="00D05B45" w:rsidP="003C1026">
            <w:pPr>
              <w:pStyle w:val="Tabletext"/>
              <w:keepLines/>
            </w:pPr>
            <w:r w:rsidRPr="00AC399D">
              <w:t>9" BY 8" CONCRETE VERTICAL CURB, DOWELLED</w:t>
            </w:r>
          </w:p>
        </w:tc>
        <w:tc>
          <w:tcPr>
            <w:tcW w:w="2906" w:type="dxa"/>
            <w:tcBorders>
              <w:top w:val="dotted" w:sz="4" w:space="0" w:color="auto"/>
              <w:bottom w:val="dotted" w:sz="4" w:space="0" w:color="auto"/>
            </w:tcBorders>
            <w:noWrap/>
            <w:hideMark/>
          </w:tcPr>
          <w:p w14:paraId="2C510F64" w14:textId="77777777" w:rsidR="00D05B45" w:rsidRPr="00AC399D" w:rsidRDefault="00D05B45" w:rsidP="003C1026">
            <w:pPr>
              <w:pStyle w:val="Tabletext"/>
              <w:keepLines/>
            </w:pPr>
            <w:r w:rsidRPr="00AC399D">
              <w:t>0.02 Gallon per Linear Foot</w:t>
            </w:r>
          </w:p>
        </w:tc>
      </w:tr>
      <w:tr w:rsidR="00D05B45" w:rsidRPr="00AC399D" w14:paraId="72AC638A" w14:textId="77777777" w:rsidTr="003C1026">
        <w:trPr>
          <w:trHeight w:val="173"/>
        </w:trPr>
        <w:tc>
          <w:tcPr>
            <w:tcW w:w="6869" w:type="dxa"/>
            <w:tcBorders>
              <w:top w:val="dotted" w:sz="4" w:space="0" w:color="auto"/>
              <w:bottom w:val="dotted" w:sz="4" w:space="0" w:color="auto"/>
            </w:tcBorders>
            <w:noWrap/>
            <w:hideMark/>
          </w:tcPr>
          <w:p w14:paraId="6AC886FF" w14:textId="77777777" w:rsidR="00D05B45" w:rsidRPr="00AC399D" w:rsidRDefault="00D05B45" w:rsidP="003C1026">
            <w:pPr>
              <w:pStyle w:val="Tabletext"/>
              <w:keepLines/>
            </w:pPr>
            <w:r w:rsidRPr="00AC399D">
              <w:t>9" BY 10" CONCRETE VERTICAL CURB, DOWELLED</w:t>
            </w:r>
          </w:p>
        </w:tc>
        <w:tc>
          <w:tcPr>
            <w:tcW w:w="2906" w:type="dxa"/>
            <w:tcBorders>
              <w:top w:val="dotted" w:sz="4" w:space="0" w:color="auto"/>
              <w:bottom w:val="dotted" w:sz="4" w:space="0" w:color="auto"/>
            </w:tcBorders>
            <w:noWrap/>
            <w:hideMark/>
          </w:tcPr>
          <w:p w14:paraId="29EFE18B" w14:textId="77777777" w:rsidR="00D05B45" w:rsidRPr="00AC399D" w:rsidRDefault="00D05B45" w:rsidP="003C1026">
            <w:pPr>
              <w:pStyle w:val="Tabletext"/>
              <w:keepLines/>
            </w:pPr>
            <w:r w:rsidRPr="00AC399D">
              <w:t>0.02 Gallon per Linear Foot</w:t>
            </w:r>
          </w:p>
        </w:tc>
      </w:tr>
      <w:tr w:rsidR="00D05B45" w:rsidRPr="00AC399D" w14:paraId="704DAEEE" w14:textId="77777777" w:rsidTr="003C1026">
        <w:trPr>
          <w:trHeight w:val="173"/>
        </w:trPr>
        <w:tc>
          <w:tcPr>
            <w:tcW w:w="6869" w:type="dxa"/>
            <w:tcBorders>
              <w:top w:val="dotted" w:sz="4" w:space="0" w:color="auto"/>
              <w:bottom w:val="dotted" w:sz="4" w:space="0" w:color="auto"/>
            </w:tcBorders>
            <w:noWrap/>
            <w:hideMark/>
          </w:tcPr>
          <w:p w14:paraId="5A73A15D" w14:textId="77777777" w:rsidR="00D05B45" w:rsidRPr="00AC399D" w:rsidRDefault="00D05B45" w:rsidP="003C1026">
            <w:pPr>
              <w:pStyle w:val="Tabletext"/>
              <w:keepLines/>
            </w:pPr>
            <w:r w:rsidRPr="00AC399D">
              <w:t>12” BY 13” CONCRETE SLOPING CURB</w:t>
            </w:r>
          </w:p>
        </w:tc>
        <w:tc>
          <w:tcPr>
            <w:tcW w:w="2906" w:type="dxa"/>
            <w:tcBorders>
              <w:top w:val="dotted" w:sz="4" w:space="0" w:color="auto"/>
              <w:bottom w:val="dotted" w:sz="4" w:space="0" w:color="auto"/>
            </w:tcBorders>
            <w:noWrap/>
            <w:hideMark/>
          </w:tcPr>
          <w:p w14:paraId="21024CEC" w14:textId="77777777" w:rsidR="00D05B45" w:rsidRPr="00AC399D" w:rsidRDefault="00D05B45" w:rsidP="003C1026">
            <w:pPr>
              <w:pStyle w:val="Tabletext"/>
              <w:keepLines/>
            </w:pPr>
            <w:r w:rsidRPr="00AC399D">
              <w:t>0.04 Gallon per Linear Foot</w:t>
            </w:r>
          </w:p>
        </w:tc>
      </w:tr>
      <w:tr w:rsidR="00D05B45" w:rsidRPr="00AC399D" w14:paraId="4E63E243" w14:textId="77777777" w:rsidTr="003C1026">
        <w:trPr>
          <w:trHeight w:val="173"/>
        </w:trPr>
        <w:tc>
          <w:tcPr>
            <w:tcW w:w="6869" w:type="dxa"/>
            <w:tcBorders>
              <w:top w:val="dotted" w:sz="4" w:space="0" w:color="auto"/>
              <w:bottom w:val="dotted" w:sz="4" w:space="0" w:color="auto"/>
            </w:tcBorders>
            <w:noWrap/>
            <w:hideMark/>
          </w:tcPr>
          <w:p w14:paraId="6F3CDF50" w14:textId="77777777" w:rsidR="00D05B45" w:rsidRPr="00AC399D" w:rsidRDefault="00D05B45" w:rsidP="003C1026">
            <w:pPr>
              <w:pStyle w:val="Tabletext"/>
              <w:keepLines/>
            </w:pPr>
            <w:r w:rsidRPr="00AC399D">
              <w:t>12" BY 3" CONCRETE SLOPING CURB, DOWELLED</w:t>
            </w:r>
          </w:p>
        </w:tc>
        <w:tc>
          <w:tcPr>
            <w:tcW w:w="2906" w:type="dxa"/>
            <w:tcBorders>
              <w:top w:val="dotted" w:sz="4" w:space="0" w:color="auto"/>
              <w:bottom w:val="dotted" w:sz="4" w:space="0" w:color="auto"/>
            </w:tcBorders>
            <w:noWrap/>
            <w:hideMark/>
          </w:tcPr>
          <w:p w14:paraId="0D4FEDD6" w14:textId="77777777" w:rsidR="00D05B45" w:rsidRPr="00AC399D" w:rsidRDefault="00D05B45" w:rsidP="003C1026">
            <w:pPr>
              <w:pStyle w:val="Tabletext"/>
              <w:keepLines/>
            </w:pPr>
            <w:r w:rsidRPr="00AC399D">
              <w:t>0.01 Gallon per Linear Foot</w:t>
            </w:r>
          </w:p>
        </w:tc>
      </w:tr>
      <w:tr w:rsidR="00D05B45" w:rsidRPr="00AC399D" w14:paraId="5DFD3DA4" w14:textId="77777777" w:rsidTr="003C1026">
        <w:trPr>
          <w:trHeight w:val="173"/>
        </w:trPr>
        <w:tc>
          <w:tcPr>
            <w:tcW w:w="6869" w:type="dxa"/>
            <w:tcBorders>
              <w:top w:val="dotted" w:sz="4" w:space="0" w:color="auto"/>
              <w:bottom w:val="dotted" w:sz="4" w:space="0" w:color="auto"/>
            </w:tcBorders>
            <w:noWrap/>
            <w:hideMark/>
          </w:tcPr>
          <w:p w14:paraId="68EC1508" w14:textId="77777777" w:rsidR="00D05B45" w:rsidRPr="00AC399D" w:rsidRDefault="00D05B45" w:rsidP="003C1026">
            <w:pPr>
              <w:pStyle w:val="Tabletext"/>
              <w:keepLines/>
            </w:pPr>
            <w:r w:rsidRPr="00AC399D">
              <w:t>___" BY ___" CONCRETE SLOPING CURB, DOWELLED</w:t>
            </w:r>
          </w:p>
        </w:tc>
        <w:tc>
          <w:tcPr>
            <w:tcW w:w="2906" w:type="dxa"/>
            <w:tcBorders>
              <w:top w:val="dotted" w:sz="4" w:space="0" w:color="auto"/>
              <w:bottom w:val="dotted" w:sz="4" w:space="0" w:color="auto"/>
            </w:tcBorders>
            <w:noWrap/>
            <w:hideMark/>
          </w:tcPr>
          <w:p w14:paraId="43EFB4F0" w14:textId="77777777" w:rsidR="00D05B45" w:rsidRPr="00AC399D" w:rsidRDefault="00D05B45" w:rsidP="003C1026">
            <w:pPr>
              <w:pStyle w:val="Tabletext"/>
              <w:keepLines/>
            </w:pPr>
            <w:r w:rsidRPr="00AC399D">
              <w:t>0.01 Gallon per Linear Foot</w:t>
            </w:r>
          </w:p>
        </w:tc>
      </w:tr>
      <w:tr w:rsidR="00D05B45" w:rsidRPr="00AC399D" w14:paraId="0199C40F" w14:textId="77777777" w:rsidTr="003C1026">
        <w:trPr>
          <w:trHeight w:val="173"/>
        </w:trPr>
        <w:tc>
          <w:tcPr>
            <w:tcW w:w="6869" w:type="dxa"/>
            <w:tcBorders>
              <w:top w:val="dotted" w:sz="4" w:space="0" w:color="auto"/>
              <w:bottom w:val="dotted" w:sz="4" w:space="0" w:color="auto"/>
            </w:tcBorders>
            <w:noWrap/>
            <w:hideMark/>
          </w:tcPr>
          <w:p w14:paraId="5732B057" w14:textId="77777777" w:rsidR="00D05B45" w:rsidRPr="00AC399D" w:rsidRDefault="00D05B45" w:rsidP="003C1026">
            <w:pPr>
              <w:pStyle w:val="Tabletext"/>
              <w:keepLines/>
            </w:pPr>
            <w:r w:rsidRPr="00AC399D">
              <w:t>9" BY VARIABLE HEIGHT CONCRETE VERTICAL CURB</w:t>
            </w:r>
          </w:p>
        </w:tc>
        <w:tc>
          <w:tcPr>
            <w:tcW w:w="2906" w:type="dxa"/>
            <w:tcBorders>
              <w:top w:val="dotted" w:sz="4" w:space="0" w:color="auto"/>
              <w:bottom w:val="dotted" w:sz="4" w:space="0" w:color="auto"/>
            </w:tcBorders>
            <w:noWrap/>
            <w:hideMark/>
          </w:tcPr>
          <w:p w14:paraId="4EA3EBCC" w14:textId="77777777" w:rsidR="00D05B45" w:rsidRPr="00AC399D" w:rsidRDefault="00D05B45" w:rsidP="003C1026">
            <w:pPr>
              <w:pStyle w:val="Tabletext"/>
              <w:keepLines/>
            </w:pPr>
            <w:r w:rsidRPr="00AC399D">
              <w:t>0.04 Gallon per Linear Foot</w:t>
            </w:r>
          </w:p>
        </w:tc>
      </w:tr>
      <w:tr w:rsidR="00D05B45" w:rsidRPr="00AC399D" w14:paraId="7F984330" w14:textId="77777777" w:rsidTr="003C1026">
        <w:trPr>
          <w:trHeight w:val="173"/>
        </w:trPr>
        <w:tc>
          <w:tcPr>
            <w:tcW w:w="6869" w:type="dxa"/>
            <w:tcBorders>
              <w:top w:val="dotted" w:sz="4" w:space="0" w:color="auto"/>
              <w:left w:val="nil"/>
              <w:bottom w:val="double" w:sz="4" w:space="0" w:color="auto"/>
              <w:right w:val="nil"/>
            </w:tcBorders>
            <w:noWrap/>
            <w:hideMark/>
          </w:tcPr>
          <w:p w14:paraId="030329DA" w14:textId="77777777" w:rsidR="00D05B45" w:rsidRPr="00AC399D" w:rsidRDefault="00D05B45" w:rsidP="003C1026">
            <w:pPr>
              <w:pStyle w:val="Tabletext"/>
              <w:keepLines/>
            </w:pPr>
            <w:r w:rsidRPr="00AC399D">
              <w:t>9" BY VARIABLE HEIGHT CONCRETE VERTICAL CURB, DOWELLED</w:t>
            </w:r>
          </w:p>
        </w:tc>
        <w:tc>
          <w:tcPr>
            <w:tcW w:w="2906" w:type="dxa"/>
            <w:tcBorders>
              <w:top w:val="dotted" w:sz="4" w:space="0" w:color="auto"/>
              <w:left w:val="nil"/>
              <w:bottom w:val="double" w:sz="4" w:space="0" w:color="auto"/>
              <w:right w:val="nil"/>
            </w:tcBorders>
            <w:noWrap/>
            <w:hideMark/>
          </w:tcPr>
          <w:p w14:paraId="2B693EBB" w14:textId="77777777" w:rsidR="00D05B45" w:rsidRPr="00AC399D" w:rsidRDefault="00D05B45" w:rsidP="003C1026">
            <w:pPr>
              <w:pStyle w:val="Tabletext"/>
              <w:keepLines/>
            </w:pPr>
            <w:r w:rsidRPr="00AC399D">
              <w:t>0.02 Gallon per Linear Foot</w:t>
            </w:r>
          </w:p>
        </w:tc>
      </w:tr>
    </w:tbl>
    <w:p w14:paraId="0F568349" w14:textId="77777777" w:rsidR="00D05B45" w:rsidRPr="00AC399D" w:rsidRDefault="00D05B45" w:rsidP="00D05B45">
      <w:pPr>
        <w:pStyle w:val="HiddenTextSpec"/>
        <w:tabs>
          <w:tab w:val="left" w:pos="2880"/>
        </w:tabs>
        <w:rPr>
          <w:vanish w:val="0"/>
        </w:rPr>
      </w:pPr>
    </w:p>
    <w:p w14:paraId="04F7468A" w14:textId="77777777" w:rsidR="00D05B45" w:rsidRPr="00D05B45" w:rsidRDefault="00D05B45" w:rsidP="00D05B45">
      <w:pPr>
        <w:pStyle w:val="HiddenTextSpec"/>
        <w:tabs>
          <w:tab w:val="left" w:pos="2880"/>
        </w:tabs>
      </w:pPr>
      <w:r w:rsidRPr="00D05B45">
        <w:t>3************************************************3</w:t>
      </w:r>
    </w:p>
    <w:p w14:paraId="1D59C665" w14:textId="77777777" w:rsidR="00D05B45" w:rsidRPr="00D05B45" w:rsidRDefault="00D05B45" w:rsidP="00D05B45">
      <w:pPr>
        <w:pStyle w:val="HiddenTextSpec"/>
        <w:tabs>
          <w:tab w:val="left" w:pos="2880"/>
        </w:tabs>
      </w:pPr>
      <w:r w:rsidRPr="00D05B45">
        <w:t xml:space="preserve">ADD AND COMPLETE TABLE 160.03.01-1a IF THERE ARE Non-Standard ITEMS THAT SHOULD BE ELIGIBLE FOR FUEL PRICE ADJUSTMENT. ITEMS SHOULD BE SIGNIFICANT TO THE PROJECT AND SIMILAR IN SCOPE TO EXISTING TABLE ITEMS. </w:t>
      </w:r>
    </w:p>
    <w:p w14:paraId="181CD541" w14:textId="77777777" w:rsidR="00D05B45" w:rsidRPr="00D05B45" w:rsidRDefault="00D05B45" w:rsidP="00D05B45">
      <w:pPr>
        <w:pStyle w:val="HiddenTextSpec"/>
        <w:tabs>
          <w:tab w:val="left" w:pos="2880"/>
        </w:tabs>
      </w:pPr>
    </w:p>
    <w:p w14:paraId="252DD9CF" w14:textId="77777777" w:rsidR="00D05B45" w:rsidRPr="00D05B45" w:rsidRDefault="00D05B45" w:rsidP="00D05B45">
      <w:pPr>
        <w:pStyle w:val="HiddenTextSpec"/>
        <w:tabs>
          <w:tab w:val="left" w:pos="2880"/>
        </w:tabs>
      </w:pPr>
      <w:r w:rsidRPr="00D05B45">
        <w:t>SME CONTACT - BUREAU OF CONSTRUCTION MANAGEMENT</w:t>
      </w:r>
    </w:p>
    <w:p w14:paraId="6B09A0B4" w14:textId="77777777" w:rsidR="00D05B45" w:rsidRPr="00AC399D" w:rsidRDefault="00D05B45" w:rsidP="00D05B45">
      <w:pPr>
        <w:jc w:val="both"/>
        <w:rPr>
          <w:sz w:val="10"/>
          <w:szCs w:val="10"/>
        </w:rPr>
      </w:pPr>
    </w:p>
    <w:tbl>
      <w:tblPr>
        <w:tblW w:w="9775" w:type="dxa"/>
        <w:tblCellMar>
          <w:top w:w="29" w:type="dxa"/>
          <w:left w:w="29" w:type="dxa"/>
          <w:bottom w:w="29" w:type="dxa"/>
          <w:right w:w="29" w:type="dxa"/>
        </w:tblCellMar>
        <w:tblLook w:val="04A0" w:firstRow="1" w:lastRow="0" w:firstColumn="1" w:lastColumn="0" w:noHBand="0" w:noVBand="1"/>
      </w:tblPr>
      <w:tblGrid>
        <w:gridCol w:w="6869"/>
        <w:gridCol w:w="2906"/>
      </w:tblGrid>
      <w:tr w:rsidR="00D05B45" w:rsidRPr="00AC399D" w14:paraId="6CDD92EF" w14:textId="77777777" w:rsidTr="003C1026">
        <w:trPr>
          <w:trHeight w:val="173"/>
          <w:tblHeader/>
        </w:trPr>
        <w:tc>
          <w:tcPr>
            <w:tcW w:w="9775" w:type="dxa"/>
            <w:gridSpan w:val="2"/>
            <w:tcBorders>
              <w:top w:val="double" w:sz="4" w:space="0" w:color="auto"/>
              <w:left w:val="nil"/>
              <w:bottom w:val="single" w:sz="4" w:space="0" w:color="auto"/>
              <w:right w:val="nil"/>
            </w:tcBorders>
            <w:noWrap/>
            <w:vAlign w:val="center"/>
            <w:hideMark/>
          </w:tcPr>
          <w:p w14:paraId="6B6716AB" w14:textId="77777777" w:rsidR="00D05B45" w:rsidRPr="00AC399D" w:rsidRDefault="00D05B45" w:rsidP="003C1026">
            <w:pPr>
              <w:pStyle w:val="Tabletitle"/>
            </w:pPr>
            <w:r w:rsidRPr="00AC399D">
              <w:t>Table 160.03.01a-</w:t>
            </w:r>
            <w:proofErr w:type="gramStart"/>
            <w:r w:rsidRPr="00AC399D">
              <w:t>1  Additional</w:t>
            </w:r>
            <w:proofErr w:type="gramEnd"/>
            <w:r w:rsidRPr="00AC399D">
              <w:t xml:space="preserve"> Fuel Price Adjustments</w:t>
            </w:r>
          </w:p>
        </w:tc>
      </w:tr>
      <w:tr w:rsidR="00D05B45" w:rsidRPr="00AC399D" w14:paraId="7594D629" w14:textId="77777777" w:rsidTr="003C1026">
        <w:trPr>
          <w:trHeight w:val="173"/>
          <w:tblHeader/>
        </w:trPr>
        <w:tc>
          <w:tcPr>
            <w:tcW w:w="6869" w:type="dxa"/>
            <w:tcBorders>
              <w:top w:val="single" w:sz="4" w:space="0" w:color="auto"/>
              <w:left w:val="nil"/>
              <w:bottom w:val="single" w:sz="4" w:space="0" w:color="auto"/>
              <w:right w:val="nil"/>
            </w:tcBorders>
            <w:noWrap/>
            <w:vAlign w:val="center"/>
            <w:hideMark/>
          </w:tcPr>
          <w:p w14:paraId="0B5ABB8F" w14:textId="77777777" w:rsidR="00D05B45" w:rsidRPr="00AC399D" w:rsidRDefault="00D05B45" w:rsidP="003C1026">
            <w:pPr>
              <w:pStyle w:val="Tabletext"/>
              <w:keepLines/>
              <w:rPr>
                <w:b/>
                <w:bCs/>
              </w:rPr>
            </w:pPr>
            <w:r w:rsidRPr="00AC399D">
              <w:rPr>
                <w:b/>
                <w:bCs/>
              </w:rPr>
              <w:t>Items</w:t>
            </w:r>
          </w:p>
        </w:tc>
        <w:tc>
          <w:tcPr>
            <w:tcW w:w="2906" w:type="dxa"/>
            <w:tcBorders>
              <w:top w:val="single" w:sz="4" w:space="0" w:color="auto"/>
              <w:left w:val="nil"/>
              <w:bottom w:val="single" w:sz="4" w:space="0" w:color="auto"/>
              <w:right w:val="nil"/>
            </w:tcBorders>
            <w:noWrap/>
            <w:vAlign w:val="center"/>
            <w:hideMark/>
          </w:tcPr>
          <w:p w14:paraId="32DA239C" w14:textId="77777777" w:rsidR="00D05B45" w:rsidRPr="00AC399D" w:rsidRDefault="00D05B45" w:rsidP="003C1026">
            <w:pPr>
              <w:pStyle w:val="Tabletext"/>
              <w:rPr>
                <w:b/>
                <w:bCs/>
              </w:rPr>
            </w:pPr>
            <w:r w:rsidRPr="00AC399D">
              <w:rPr>
                <w:b/>
                <w:bCs/>
              </w:rPr>
              <w:t>Fuel Usage Factor</w:t>
            </w:r>
          </w:p>
        </w:tc>
      </w:tr>
      <w:tr w:rsidR="00D05B45" w:rsidRPr="00AC399D" w14:paraId="7DF1D104" w14:textId="77777777" w:rsidTr="003C1026">
        <w:trPr>
          <w:trHeight w:val="173"/>
          <w:tblHeader/>
        </w:trPr>
        <w:tc>
          <w:tcPr>
            <w:tcW w:w="6869" w:type="dxa"/>
            <w:tcBorders>
              <w:top w:val="single" w:sz="4" w:space="0" w:color="auto"/>
              <w:left w:val="nil"/>
              <w:bottom w:val="dotted" w:sz="4" w:space="0" w:color="auto"/>
              <w:right w:val="nil"/>
            </w:tcBorders>
            <w:noWrap/>
            <w:vAlign w:val="center"/>
          </w:tcPr>
          <w:p w14:paraId="69E8CF77" w14:textId="77777777" w:rsidR="00D05B45" w:rsidRPr="00AC399D" w:rsidRDefault="00D05B45" w:rsidP="003C1026">
            <w:pPr>
              <w:keepNext/>
              <w:rPr>
                <w:b/>
                <w:sz w:val="18"/>
              </w:rPr>
            </w:pPr>
          </w:p>
        </w:tc>
        <w:tc>
          <w:tcPr>
            <w:tcW w:w="2906" w:type="dxa"/>
            <w:tcBorders>
              <w:top w:val="single" w:sz="4" w:space="0" w:color="auto"/>
              <w:left w:val="nil"/>
              <w:bottom w:val="dotted" w:sz="4" w:space="0" w:color="auto"/>
              <w:right w:val="nil"/>
            </w:tcBorders>
            <w:noWrap/>
            <w:vAlign w:val="center"/>
          </w:tcPr>
          <w:p w14:paraId="236BE9B7" w14:textId="77777777" w:rsidR="00D05B45" w:rsidRPr="00AC399D" w:rsidRDefault="00D05B45" w:rsidP="003C1026">
            <w:pPr>
              <w:keepNext/>
              <w:rPr>
                <w:b/>
                <w:sz w:val="18"/>
              </w:rPr>
            </w:pPr>
          </w:p>
        </w:tc>
      </w:tr>
      <w:tr w:rsidR="00D05B45" w:rsidRPr="00AC399D" w14:paraId="12B5CCE8" w14:textId="77777777" w:rsidTr="003C1026">
        <w:trPr>
          <w:trHeight w:val="173"/>
          <w:tblHeader/>
        </w:trPr>
        <w:tc>
          <w:tcPr>
            <w:tcW w:w="6869" w:type="dxa"/>
            <w:tcBorders>
              <w:top w:val="dotted" w:sz="4" w:space="0" w:color="auto"/>
              <w:left w:val="nil"/>
              <w:bottom w:val="double" w:sz="4" w:space="0" w:color="auto"/>
              <w:right w:val="nil"/>
            </w:tcBorders>
            <w:noWrap/>
            <w:vAlign w:val="center"/>
          </w:tcPr>
          <w:p w14:paraId="40EC87DB" w14:textId="77777777" w:rsidR="00D05B45" w:rsidRPr="00AC399D" w:rsidRDefault="00D05B45" w:rsidP="003C1026">
            <w:pPr>
              <w:keepNext/>
              <w:rPr>
                <w:b/>
                <w:sz w:val="18"/>
              </w:rPr>
            </w:pPr>
          </w:p>
        </w:tc>
        <w:tc>
          <w:tcPr>
            <w:tcW w:w="2906" w:type="dxa"/>
            <w:tcBorders>
              <w:top w:val="dotted" w:sz="4" w:space="0" w:color="auto"/>
              <w:left w:val="nil"/>
              <w:bottom w:val="double" w:sz="4" w:space="0" w:color="auto"/>
              <w:right w:val="nil"/>
            </w:tcBorders>
            <w:noWrap/>
            <w:vAlign w:val="center"/>
          </w:tcPr>
          <w:p w14:paraId="4D24AAB5" w14:textId="77777777" w:rsidR="00D05B45" w:rsidRPr="00AC399D" w:rsidRDefault="00D05B45" w:rsidP="003C1026">
            <w:pPr>
              <w:keepNext/>
              <w:rPr>
                <w:b/>
                <w:sz w:val="18"/>
              </w:rPr>
            </w:pPr>
          </w:p>
        </w:tc>
      </w:tr>
    </w:tbl>
    <w:p w14:paraId="63828A04" w14:textId="77777777" w:rsidR="00D05B45" w:rsidRPr="00D05B45" w:rsidRDefault="00D05B45" w:rsidP="00D05B45">
      <w:pPr>
        <w:pStyle w:val="HiddenTextSpec"/>
        <w:tabs>
          <w:tab w:val="left" w:pos="2880"/>
        </w:tabs>
      </w:pPr>
      <w:r w:rsidRPr="00D05B45">
        <w:t>3************************************************3</w:t>
      </w:r>
    </w:p>
    <w:p w14:paraId="21F59BF7" w14:textId="77777777" w:rsidR="00D05B45" w:rsidRPr="00AC399D" w:rsidRDefault="00D05B45" w:rsidP="00D05B45">
      <w:pPr>
        <w:pStyle w:val="HiddenTextSpec"/>
        <w:tabs>
          <w:tab w:val="left" w:pos="2880"/>
        </w:tabs>
        <w:rPr>
          <w:vanish w:val="0"/>
        </w:rPr>
      </w:pPr>
    </w:p>
    <w:p w14:paraId="666D0468" w14:textId="77777777" w:rsidR="00D05B45" w:rsidRPr="00AC399D" w:rsidRDefault="00D05B45" w:rsidP="00D05B45">
      <w:pPr>
        <w:pStyle w:val="Paragraph"/>
      </w:pPr>
      <w:r w:rsidRPr="00AC399D">
        <w:t>If an item listed in Table 160.03.01-1 or the Special Provisions has a payment unit which differs from that listed in Table 160.03.01-1 or the Special Provisions, the Department will apply an appropriate conversion factor to determine the number of gallons of fuel used.</w:t>
      </w:r>
    </w:p>
    <w:p w14:paraId="7F4EF407" w14:textId="77777777" w:rsidR="00D05B45" w:rsidRPr="00AC399D" w:rsidRDefault="00D05B45" w:rsidP="00D05B45">
      <w:pPr>
        <w:pStyle w:val="Paragraph"/>
      </w:pPr>
      <w:r w:rsidRPr="00AC399D">
        <w:t>The Department will calculate fuel price adjustment using the following formula:</w:t>
      </w:r>
    </w:p>
    <w:p w14:paraId="12F4A01D" w14:textId="77777777" w:rsidR="00D05B45" w:rsidRPr="00AC399D" w:rsidRDefault="00D05B45" w:rsidP="00D05B45">
      <w:pPr>
        <w:pStyle w:val="Blanklinehalf"/>
      </w:pPr>
    </w:p>
    <w:tbl>
      <w:tblPr>
        <w:tblW w:w="0" w:type="auto"/>
        <w:tblInd w:w="108" w:type="dxa"/>
        <w:tblLook w:val="04A0" w:firstRow="1" w:lastRow="0" w:firstColumn="1" w:lastColumn="0" w:noHBand="0" w:noVBand="1"/>
      </w:tblPr>
      <w:tblGrid>
        <w:gridCol w:w="714"/>
        <w:gridCol w:w="8898"/>
      </w:tblGrid>
      <w:tr w:rsidR="00D05B45" w:rsidRPr="00AC399D" w14:paraId="56E461FB" w14:textId="77777777" w:rsidTr="003C1026">
        <w:trPr>
          <w:trHeight w:val="20"/>
        </w:trPr>
        <w:tc>
          <w:tcPr>
            <w:tcW w:w="9810" w:type="dxa"/>
            <w:gridSpan w:val="2"/>
            <w:vAlign w:val="center"/>
          </w:tcPr>
          <w:p w14:paraId="4DAF3DD8" w14:textId="77777777" w:rsidR="00D05B45" w:rsidRPr="00AC399D" w:rsidRDefault="00D05B45" w:rsidP="003C1026">
            <w:pPr>
              <w:pStyle w:val="Tabletext"/>
              <w:jc w:val="center"/>
            </w:pPr>
            <w:r w:rsidRPr="00AC399D">
              <w:t xml:space="preserve">F = (MF − BF) </w:t>
            </w:r>
            <w:r w:rsidRPr="00AC399D">
              <w:rPr>
                <w:rFonts w:ascii="Symbol" w:eastAsia="Symbol" w:hAnsi="Symbol" w:cs="Symbol"/>
              </w:rPr>
              <w:t>´</w:t>
            </w:r>
            <w:r w:rsidRPr="00AC399D">
              <w:t xml:space="preserve"> G</w:t>
            </w:r>
          </w:p>
        </w:tc>
      </w:tr>
      <w:tr w:rsidR="00D05B45" w:rsidRPr="00AC399D" w14:paraId="3066FFEB" w14:textId="77777777" w:rsidTr="003C1026">
        <w:trPr>
          <w:trHeight w:val="20"/>
        </w:trPr>
        <w:tc>
          <w:tcPr>
            <w:tcW w:w="9810" w:type="dxa"/>
            <w:gridSpan w:val="2"/>
            <w:vAlign w:val="center"/>
          </w:tcPr>
          <w:p w14:paraId="128FC436" w14:textId="77777777" w:rsidR="00D05B45" w:rsidRPr="00AC399D" w:rsidRDefault="00D05B45" w:rsidP="003C1026">
            <w:pPr>
              <w:pStyle w:val="Tabletext"/>
            </w:pPr>
            <w:r w:rsidRPr="00AC399D">
              <w:t>Where:</w:t>
            </w:r>
          </w:p>
        </w:tc>
      </w:tr>
      <w:tr w:rsidR="00D05B45" w:rsidRPr="00AC399D" w14:paraId="448A694D" w14:textId="77777777" w:rsidTr="003C1026">
        <w:trPr>
          <w:trHeight w:val="20"/>
        </w:trPr>
        <w:tc>
          <w:tcPr>
            <w:tcW w:w="720" w:type="dxa"/>
            <w:vAlign w:val="center"/>
          </w:tcPr>
          <w:p w14:paraId="7A74ABF7" w14:textId="77777777" w:rsidR="00D05B45" w:rsidRPr="00AC399D" w:rsidRDefault="00D05B45" w:rsidP="003C1026">
            <w:pPr>
              <w:pStyle w:val="Tabletext"/>
            </w:pPr>
            <w:r w:rsidRPr="00AC399D">
              <w:t>F =</w:t>
            </w:r>
          </w:p>
        </w:tc>
        <w:tc>
          <w:tcPr>
            <w:tcW w:w="9090" w:type="dxa"/>
          </w:tcPr>
          <w:p w14:paraId="68F61B83" w14:textId="77777777" w:rsidR="00D05B45" w:rsidRPr="00AC399D" w:rsidRDefault="00D05B45" w:rsidP="003C1026">
            <w:pPr>
              <w:pStyle w:val="Tabletext"/>
            </w:pPr>
            <w:r w:rsidRPr="00AC399D">
              <w:t>Fuel Price Adjustment</w:t>
            </w:r>
          </w:p>
        </w:tc>
      </w:tr>
      <w:tr w:rsidR="00D05B45" w:rsidRPr="00AC399D" w14:paraId="0681B34B" w14:textId="77777777" w:rsidTr="003C1026">
        <w:trPr>
          <w:trHeight w:val="20"/>
        </w:trPr>
        <w:tc>
          <w:tcPr>
            <w:tcW w:w="720" w:type="dxa"/>
            <w:vAlign w:val="center"/>
          </w:tcPr>
          <w:p w14:paraId="0CF67A5B" w14:textId="77777777" w:rsidR="00D05B45" w:rsidRPr="00AC399D" w:rsidRDefault="00D05B45" w:rsidP="003C1026">
            <w:pPr>
              <w:pStyle w:val="Tabletext"/>
            </w:pPr>
            <w:r w:rsidRPr="00AC399D">
              <w:t>MF =</w:t>
            </w:r>
          </w:p>
        </w:tc>
        <w:tc>
          <w:tcPr>
            <w:tcW w:w="9090" w:type="dxa"/>
          </w:tcPr>
          <w:p w14:paraId="66C09E31" w14:textId="77777777" w:rsidR="00D05B45" w:rsidRPr="00AC399D" w:rsidRDefault="00D05B45" w:rsidP="003C1026">
            <w:pPr>
              <w:pStyle w:val="Tabletext"/>
            </w:pPr>
            <w:r w:rsidRPr="00AC399D">
              <w:t xml:space="preserve">Fuel Price Index for work performed in the </w:t>
            </w:r>
            <w:proofErr w:type="gramStart"/>
            <w:r w:rsidRPr="00AC399D">
              <w:t>time period</w:t>
            </w:r>
            <w:proofErr w:type="gramEnd"/>
            <w:r w:rsidRPr="00AC399D">
              <w:t xml:space="preserve"> immediately before the estimate cutoff date.</w:t>
            </w:r>
          </w:p>
        </w:tc>
      </w:tr>
      <w:tr w:rsidR="00D05B45" w:rsidRPr="00AC399D" w14:paraId="2258ECA0" w14:textId="77777777" w:rsidTr="003C1026">
        <w:trPr>
          <w:trHeight w:val="20"/>
        </w:trPr>
        <w:tc>
          <w:tcPr>
            <w:tcW w:w="720" w:type="dxa"/>
            <w:vAlign w:val="center"/>
          </w:tcPr>
          <w:p w14:paraId="38C7F088" w14:textId="77777777" w:rsidR="00D05B45" w:rsidRPr="00AC399D" w:rsidRDefault="00D05B45" w:rsidP="003C1026">
            <w:pPr>
              <w:pStyle w:val="Tabletext"/>
            </w:pPr>
            <w:r w:rsidRPr="00AC399D">
              <w:t>BF =</w:t>
            </w:r>
          </w:p>
        </w:tc>
        <w:tc>
          <w:tcPr>
            <w:tcW w:w="9090" w:type="dxa"/>
          </w:tcPr>
          <w:p w14:paraId="6963524B" w14:textId="77777777" w:rsidR="00D05B45" w:rsidRPr="00AC399D" w:rsidRDefault="00D05B45" w:rsidP="003C1026">
            <w:pPr>
              <w:pStyle w:val="Tablenote"/>
            </w:pPr>
            <w:r w:rsidRPr="00AC399D">
              <w:t>Basic Fuel Price Index</w:t>
            </w:r>
          </w:p>
        </w:tc>
      </w:tr>
      <w:tr w:rsidR="00D05B45" w:rsidRPr="00AC399D" w14:paraId="7ACD1041" w14:textId="77777777" w:rsidTr="003C1026">
        <w:trPr>
          <w:trHeight w:val="20"/>
        </w:trPr>
        <w:tc>
          <w:tcPr>
            <w:tcW w:w="720" w:type="dxa"/>
            <w:vAlign w:val="center"/>
          </w:tcPr>
          <w:p w14:paraId="487A86BF" w14:textId="77777777" w:rsidR="00D05B45" w:rsidRPr="00AC399D" w:rsidRDefault="00D05B45" w:rsidP="003C1026">
            <w:pPr>
              <w:pStyle w:val="Tabletext"/>
            </w:pPr>
            <w:r w:rsidRPr="00AC399D">
              <w:t>G =</w:t>
            </w:r>
          </w:p>
        </w:tc>
        <w:tc>
          <w:tcPr>
            <w:tcW w:w="9090" w:type="dxa"/>
          </w:tcPr>
          <w:p w14:paraId="1F903850" w14:textId="77777777" w:rsidR="00D05B45" w:rsidRPr="00AC399D" w:rsidRDefault="00D05B45" w:rsidP="003C1026">
            <w:pPr>
              <w:pStyle w:val="Tabletext"/>
            </w:pPr>
            <w:r w:rsidRPr="00AC399D">
              <w:t>Gallons of Fuel for Price Adjustment</w:t>
            </w:r>
          </w:p>
        </w:tc>
      </w:tr>
    </w:tbl>
    <w:p w14:paraId="27F57A7C" w14:textId="77777777" w:rsidR="00D05B45" w:rsidRPr="00AC399D" w:rsidRDefault="00D05B45" w:rsidP="00D05B45">
      <w:pPr>
        <w:pStyle w:val="Paragraph"/>
      </w:pPr>
      <w:r w:rsidRPr="00AC399D">
        <w:t xml:space="preserve">The Department will post the Fuel Price Index every month on the Department’s website: </w:t>
      </w:r>
      <w:hyperlink r:id="rId34" w:history="1">
        <w:r w:rsidRPr="00AC399D">
          <w:rPr>
            <w:rStyle w:val="Hyperlink"/>
          </w:rPr>
          <w:t>https://www.state.nj.us/transportation/business/aashtoware/PriceIndex.shtm</w:t>
        </w:r>
      </w:hyperlink>
      <w:r w:rsidRPr="00AC399D">
        <w:t>.</w:t>
      </w:r>
    </w:p>
    <w:p w14:paraId="0F68BE0B" w14:textId="77777777" w:rsidR="00D05B45" w:rsidRPr="00AC399D" w:rsidRDefault="00D05B45" w:rsidP="00D05B45">
      <w:pPr>
        <w:pStyle w:val="Paragraph"/>
      </w:pPr>
      <w:r w:rsidRPr="00AC399D">
        <w:t>The Basic Fuel Price Index is the Index which is listed for the month prior to the receipt of bids.  For new work added that is eligible for Fuel Price Adjustment, the Basic Fuel Price Index is the index which is listed for the month the new work was added to the Contract.  If the month prior to the receipt of bids or the month the new work was added has two Indices, the Index in effect for the first day of that month will govern for the Basic Fuel Price Index.  If the Fuel Price Index increases by 50 percent or more over the Basic Fuel Price Index, do not perform any work involving Items listed in Table 160.03.01-1 or the Special Provisions without written approval from the RE.</w:t>
      </w:r>
    </w:p>
    <w:p w14:paraId="404F5B0D" w14:textId="77777777" w:rsidR="00D05B45" w:rsidRPr="00D05B45" w:rsidRDefault="00D05B45" w:rsidP="00D05B45">
      <w:pPr>
        <w:jc w:val="center"/>
        <w:rPr>
          <w:rFonts w:ascii="Arial" w:hAnsi="Arial"/>
          <w:caps/>
          <w:vanish/>
          <w:color w:val="FF0000"/>
        </w:rPr>
      </w:pPr>
      <w:r w:rsidRPr="00D05B45">
        <w:rPr>
          <w:rFonts w:ascii="Arial" w:hAnsi="Arial"/>
          <w:caps/>
          <w:vanish/>
          <w:color w:val="FF0000"/>
        </w:rPr>
        <w:t>2**************************************************************************************2</w:t>
      </w:r>
    </w:p>
    <w:p w14:paraId="069CD4CC" w14:textId="77777777" w:rsidR="00A51E0E" w:rsidRDefault="00A51E0E" w:rsidP="00D05B45">
      <w:pPr>
        <w:pStyle w:val="HiddenTextSpec"/>
        <w:jc w:val="left"/>
      </w:pPr>
      <w:r>
        <w:t>1**************************************************************************************************************************1</w:t>
      </w:r>
    </w:p>
    <w:p w14:paraId="27A46562" w14:textId="77777777" w:rsidR="00A54726" w:rsidRDefault="00A54726" w:rsidP="00335D71">
      <w:pPr>
        <w:pStyle w:val="Paragraph"/>
      </w:pPr>
    </w:p>
    <w:p w14:paraId="014C1826" w14:textId="77777777" w:rsidR="00335D71" w:rsidRPr="00B97E4C" w:rsidRDefault="00335D71" w:rsidP="00335D71">
      <w:pPr>
        <w:pStyle w:val="0000000Subpart"/>
      </w:pPr>
      <w:bookmarkStart w:id="418" w:name="s1600302"/>
      <w:bookmarkStart w:id="419" w:name="_Toc175377684"/>
      <w:bookmarkStart w:id="420" w:name="_Toc175470581"/>
      <w:bookmarkStart w:id="421" w:name="_Toc501716889"/>
      <w:bookmarkStart w:id="422" w:name="_Toc122351723"/>
      <w:bookmarkEnd w:id="418"/>
      <w:proofErr w:type="gramStart"/>
      <w:r w:rsidRPr="00B97E4C">
        <w:lastRenderedPageBreak/>
        <w:t>160.03.02  Asphalt</w:t>
      </w:r>
      <w:proofErr w:type="gramEnd"/>
      <w:r w:rsidRPr="00B97E4C">
        <w:t xml:space="preserve"> Price Adjustment</w:t>
      </w:r>
      <w:bookmarkEnd w:id="419"/>
      <w:bookmarkEnd w:id="420"/>
      <w:bookmarkEnd w:id="421"/>
      <w:bookmarkEnd w:id="422"/>
    </w:p>
    <w:p w14:paraId="5F4718EF" w14:textId="4CF9A398" w:rsidR="00335D71" w:rsidRDefault="00335D71" w:rsidP="00335D71">
      <w:pPr>
        <w:pStyle w:val="Paragraph"/>
      </w:pPr>
      <w:r w:rsidRPr="00B97E4C">
        <w:t xml:space="preserve">The Department will make price adjustments for asphalt binder usage.  </w:t>
      </w:r>
      <w:r>
        <w:t>The Department will calculate asphalt price adjustments based on the quantities of Items containing asphalt binder constructed.</w:t>
      </w:r>
    </w:p>
    <w:p w14:paraId="459477D4" w14:textId="77777777" w:rsidR="00335D71" w:rsidRDefault="00335D71" w:rsidP="00335D71">
      <w:pPr>
        <w:pStyle w:val="Paragraph"/>
      </w:pPr>
      <w:r>
        <w:t xml:space="preserve">Each month may be divided into two periods.  Period one includes the first day of the month through the fourteenth day of the month.  Period two includes the fifteenth day of the month through the last day of the month.  Work starting on the fourteenth day of the month and continuing past midnight into the fifteenth day of the month will be included in period one for any price adjustments.  Work continuing through midnight </w:t>
      </w:r>
      <w:proofErr w:type="gramStart"/>
      <w:r>
        <w:t>of</w:t>
      </w:r>
      <w:proofErr w:type="gramEnd"/>
      <w:r>
        <w:t xml:space="preserve"> the last day of the month into the first day of the next month will be included in period two.</w:t>
      </w:r>
    </w:p>
    <w:p w14:paraId="4865011D" w14:textId="77777777" w:rsidR="00D05B45" w:rsidRPr="00D05B45" w:rsidRDefault="00D05B45" w:rsidP="00D05B45">
      <w:pPr>
        <w:pStyle w:val="HiddenTextSpec"/>
      </w:pPr>
      <w:r w:rsidRPr="00D05B45">
        <w:t>2**************************************************************************************2</w:t>
      </w:r>
    </w:p>
    <w:p w14:paraId="65E8846F" w14:textId="77777777" w:rsidR="00D05B45" w:rsidRPr="00D05B45" w:rsidRDefault="00D05B45" w:rsidP="00D05B45">
      <w:pPr>
        <w:pStyle w:val="HiddenTextSpec"/>
      </w:pPr>
      <w:r w:rsidRPr="00D05B45">
        <w:t>BDC25S-03 dated apr 24, 2025</w:t>
      </w:r>
    </w:p>
    <w:p w14:paraId="0B2DE8FE" w14:textId="77777777" w:rsidR="00D05B45" w:rsidRPr="00AC399D" w:rsidRDefault="00D05B45" w:rsidP="00D05B45">
      <w:pPr>
        <w:pStyle w:val="HiddenTextSpec"/>
        <w:rPr>
          <w:vanish w:val="0"/>
        </w:rPr>
      </w:pPr>
    </w:p>
    <w:p w14:paraId="242D7A6E" w14:textId="77777777" w:rsidR="00D05B45" w:rsidRPr="00AC399D" w:rsidRDefault="00D05B45" w:rsidP="00D05B45">
      <w:pPr>
        <w:pStyle w:val="Instruction"/>
      </w:pPr>
      <w:r w:rsidRPr="00AC399D">
        <w:t>the third paragraph is changed to:</w:t>
      </w:r>
    </w:p>
    <w:p w14:paraId="7FBE9B35" w14:textId="77777777" w:rsidR="00D05B45" w:rsidRPr="00AC399D" w:rsidRDefault="00D05B45" w:rsidP="00D05B45">
      <w:pPr>
        <w:pStyle w:val="Paragraph"/>
      </w:pPr>
      <w:r w:rsidRPr="00AC399D">
        <w:t>The price used for both the Basic and Monthly Price Indexes will be determined based on the performance grade of asphalt binder in the approved mix design for the asphalt mixture.</w:t>
      </w:r>
    </w:p>
    <w:p w14:paraId="4E554ADF" w14:textId="77777777" w:rsidR="00D05B45" w:rsidRPr="00D05B45" w:rsidRDefault="00D05B45" w:rsidP="00D05B45">
      <w:pPr>
        <w:pStyle w:val="HiddenTextSpec"/>
      </w:pPr>
      <w:r w:rsidRPr="00D05B45">
        <w:t>2**************************************************************************************2</w:t>
      </w:r>
    </w:p>
    <w:p w14:paraId="4BBA5D21" w14:textId="77777777" w:rsidR="00D05B45" w:rsidRPr="00AC399D" w:rsidRDefault="00D05B45" w:rsidP="00D05B45">
      <w:pPr>
        <w:pStyle w:val="HiddenTextSpec"/>
        <w:rPr>
          <w:vanish w:val="0"/>
        </w:rPr>
      </w:pPr>
    </w:p>
    <w:p w14:paraId="2046581A" w14:textId="77777777" w:rsidR="00335D71" w:rsidRPr="00B97E4C" w:rsidRDefault="00335D71" w:rsidP="00335D71">
      <w:pPr>
        <w:pStyle w:val="Paragraph"/>
      </w:pPr>
      <w:r w:rsidRPr="00B97E4C">
        <w:t>Price adjustments may result in an increased payment to the Contractor for increases in the price index and may result in a reduction in payment for decreases in the price index.</w:t>
      </w:r>
    </w:p>
    <w:p w14:paraId="45AEB2CA" w14:textId="77777777" w:rsidR="00335D71" w:rsidRDefault="00335D71" w:rsidP="00335D71">
      <w:pPr>
        <w:pStyle w:val="Paragraph"/>
      </w:pPr>
      <w:r w:rsidRPr="00B97E4C">
        <w:t>The Department will calculate the asphalt price adjustment by the following formula:</w:t>
      </w:r>
    </w:p>
    <w:p w14:paraId="5A0DC4F3" w14:textId="77777777" w:rsidR="00335D71" w:rsidRDefault="00335D71" w:rsidP="00335D71">
      <w:pPr>
        <w:pStyle w:val="Blanklinehalf"/>
      </w:pPr>
    </w:p>
    <w:tbl>
      <w:tblPr>
        <w:tblW w:w="0" w:type="auto"/>
        <w:tblInd w:w="108" w:type="dxa"/>
        <w:tblLook w:val="04A0" w:firstRow="1" w:lastRow="0" w:firstColumn="1" w:lastColumn="0" w:noHBand="0" w:noVBand="1"/>
      </w:tblPr>
      <w:tblGrid>
        <w:gridCol w:w="715"/>
        <w:gridCol w:w="8897"/>
      </w:tblGrid>
      <w:tr w:rsidR="00335D71" w14:paraId="69100BDC" w14:textId="77777777" w:rsidTr="00153FCB">
        <w:trPr>
          <w:trHeight w:val="288"/>
        </w:trPr>
        <w:tc>
          <w:tcPr>
            <w:tcW w:w="9810" w:type="dxa"/>
            <w:gridSpan w:val="2"/>
            <w:vAlign w:val="center"/>
          </w:tcPr>
          <w:p w14:paraId="5D4988C0" w14:textId="77777777" w:rsidR="00335D71" w:rsidRDefault="00335D71" w:rsidP="00153FCB">
            <w:pPr>
              <w:pStyle w:val="Tabletext"/>
              <w:jc w:val="center"/>
            </w:pPr>
            <w:r w:rsidRPr="00B97E4C">
              <w:t xml:space="preserve">A = (MA − BA) </w:t>
            </w:r>
            <w:r>
              <w:rPr>
                <w:rFonts w:ascii="Symbol" w:eastAsia="Symbol" w:hAnsi="Symbol" w:cs="Symbol"/>
              </w:rPr>
              <w:t>´</w:t>
            </w:r>
            <w:r w:rsidRPr="00B97E4C">
              <w:t xml:space="preserve"> T</w:t>
            </w:r>
          </w:p>
        </w:tc>
      </w:tr>
      <w:tr w:rsidR="00335D71" w14:paraId="535B9133" w14:textId="77777777" w:rsidTr="00153FCB">
        <w:trPr>
          <w:trHeight w:val="288"/>
        </w:trPr>
        <w:tc>
          <w:tcPr>
            <w:tcW w:w="9810" w:type="dxa"/>
            <w:gridSpan w:val="2"/>
            <w:vAlign w:val="center"/>
          </w:tcPr>
          <w:p w14:paraId="27A3D628" w14:textId="77777777" w:rsidR="00335D71" w:rsidRPr="00BA73A9" w:rsidRDefault="00335D71" w:rsidP="00153FCB">
            <w:pPr>
              <w:pStyle w:val="Tabletext"/>
            </w:pPr>
            <w:r w:rsidRPr="00BA73A9">
              <w:t>Where:</w:t>
            </w:r>
          </w:p>
        </w:tc>
      </w:tr>
      <w:tr w:rsidR="00335D71" w14:paraId="052CC578" w14:textId="77777777" w:rsidTr="00153FCB">
        <w:trPr>
          <w:trHeight w:val="288"/>
        </w:trPr>
        <w:tc>
          <w:tcPr>
            <w:tcW w:w="720" w:type="dxa"/>
            <w:vAlign w:val="center"/>
          </w:tcPr>
          <w:p w14:paraId="7ADE351B" w14:textId="77777777" w:rsidR="00335D71" w:rsidRPr="005F4A28" w:rsidRDefault="00335D71" w:rsidP="00153FCB">
            <w:pPr>
              <w:pStyle w:val="Tabletext"/>
            </w:pPr>
            <w:r w:rsidRPr="004A4083">
              <w:t>A =</w:t>
            </w:r>
          </w:p>
        </w:tc>
        <w:tc>
          <w:tcPr>
            <w:tcW w:w="9090" w:type="dxa"/>
            <w:vAlign w:val="center"/>
          </w:tcPr>
          <w:p w14:paraId="39A83602" w14:textId="77777777" w:rsidR="00335D71" w:rsidRPr="00BA73A9" w:rsidRDefault="00335D71" w:rsidP="00153FCB">
            <w:pPr>
              <w:pStyle w:val="Tabletext"/>
            </w:pPr>
            <w:r w:rsidRPr="004A4083">
              <w:t>Asphalt Price Adjustment</w:t>
            </w:r>
          </w:p>
        </w:tc>
      </w:tr>
      <w:tr w:rsidR="00335D71" w14:paraId="60B51CDD" w14:textId="77777777" w:rsidTr="00153FCB">
        <w:trPr>
          <w:trHeight w:val="288"/>
        </w:trPr>
        <w:tc>
          <w:tcPr>
            <w:tcW w:w="720" w:type="dxa"/>
            <w:vAlign w:val="center"/>
          </w:tcPr>
          <w:p w14:paraId="21A03ECC" w14:textId="77777777" w:rsidR="00335D71" w:rsidRPr="00580B7C" w:rsidRDefault="00335D71" w:rsidP="00153FCB">
            <w:pPr>
              <w:pStyle w:val="Tabletext"/>
            </w:pPr>
            <w:r w:rsidRPr="004A4083">
              <w:t>MA =</w:t>
            </w:r>
          </w:p>
        </w:tc>
        <w:tc>
          <w:tcPr>
            <w:tcW w:w="9090" w:type="dxa"/>
            <w:vAlign w:val="center"/>
          </w:tcPr>
          <w:p w14:paraId="1B95E669" w14:textId="77777777" w:rsidR="00335D71" w:rsidRPr="005F4A28" w:rsidRDefault="00335D71" w:rsidP="00153FCB">
            <w:pPr>
              <w:pStyle w:val="Tabletext"/>
            </w:pPr>
            <w:r w:rsidRPr="004A4083">
              <w:t>Asphalt Price Index</w:t>
            </w:r>
            <w:r>
              <w:t xml:space="preserve"> </w:t>
            </w:r>
            <w:r>
              <w:rPr>
                <w:szCs w:val="18"/>
              </w:rPr>
              <w:t xml:space="preserve">for work performed in the </w:t>
            </w:r>
            <w:proofErr w:type="gramStart"/>
            <w:r>
              <w:rPr>
                <w:szCs w:val="18"/>
              </w:rPr>
              <w:t>time period</w:t>
            </w:r>
            <w:proofErr w:type="gramEnd"/>
            <w:r>
              <w:rPr>
                <w:szCs w:val="18"/>
              </w:rPr>
              <w:t xml:space="preserve"> immediately before the estimate cutoff date.</w:t>
            </w:r>
          </w:p>
        </w:tc>
      </w:tr>
      <w:tr w:rsidR="00335D71" w14:paraId="7D360C41" w14:textId="77777777" w:rsidTr="00153FCB">
        <w:trPr>
          <w:trHeight w:val="288"/>
        </w:trPr>
        <w:tc>
          <w:tcPr>
            <w:tcW w:w="720" w:type="dxa"/>
            <w:vAlign w:val="center"/>
          </w:tcPr>
          <w:p w14:paraId="1F213882" w14:textId="77777777" w:rsidR="00335D71" w:rsidRPr="00580B7C" w:rsidRDefault="00335D71" w:rsidP="00153FCB">
            <w:pPr>
              <w:pStyle w:val="Tabletext"/>
            </w:pPr>
            <w:r w:rsidRPr="004A4083">
              <w:t>BA =</w:t>
            </w:r>
          </w:p>
        </w:tc>
        <w:tc>
          <w:tcPr>
            <w:tcW w:w="9090" w:type="dxa"/>
            <w:vAlign w:val="center"/>
          </w:tcPr>
          <w:p w14:paraId="58818E1E" w14:textId="77777777" w:rsidR="00335D71" w:rsidRPr="00575D39" w:rsidRDefault="00335D71" w:rsidP="00153FCB">
            <w:pPr>
              <w:pStyle w:val="Tablenote"/>
            </w:pPr>
            <w:r w:rsidRPr="00575D39">
              <w:t>Basic Asphalt Price Index</w:t>
            </w:r>
          </w:p>
        </w:tc>
      </w:tr>
      <w:tr w:rsidR="00335D71" w14:paraId="1FF8FD2F" w14:textId="77777777" w:rsidTr="00153FCB">
        <w:trPr>
          <w:trHeight w:val="288"/>
        </w:trPr>
        <w:tc>
          <w:tcPr>
            <w:tcW w:w="720" w:type="dxa"/>
            <w:vAlign w:val="center"/>
          </w:tcPr>
          <w:p w14:paraId="1D812761" w14:textId="77777777" w:rsidR="00335D71" w:rsidRPr="00580B7C" w:rsidRDefault="00335D71" w:rsidP="00153FCB">
            <w:pPr>
              <w:pStyle w:val="Tabletext"/>
            </w:pPr>
            <w:r w:rsidRPr="004A4083">
              <w:t>T =</w:t>
            </w:r>
          </w:p>
        </w:tc>
        <w:tc>
          <w:tcPr>
            <w:tcW w:w="9090" w:type="dxa"/>
            <w:vAlign w:val="center"/>
          </w:tcPr>
          <w:p w14:paraId="7ED08130" w14:textId="77777777" w:rsidR="00335D71" w:rsidRPr="005F4A28" w:rsidRDefault="00335D71" w:rsidP="00153FCB">
            <w:pPr>
              <w:pStyle w:val="Tabletext"/>
            </w:pPr>
            <w:r w:rsidRPr="004A4083">
              <w:t>Tons of New Asphalt Binder</w:t>
            </w:r>
            <w:r>
              <w:rPr>
                <w:vertAlign w:val="superscript"/>
              </w:rPr>
              <w:t>1</w:t>
            </w:r>
          </w:p>
        </w:tc>
      </w:tr>
      <w:tr w:rsidR="00335D71" w14:paraId="127B7EDC" w14:textId="77777777" w:rsidTr="00153FCB">
        <w:trPr>
          <w:trHeight w:val="288"/>
        </w:trPr>
        <w:tc>
          <w:tcPr>
            <w:tcW w:w="9810" w:type="dxa"/>
            <w:gridSpan w:val="2"/>
            <w:vAlign w:val="center"/>
          </w:tcPr>
          <w:p w14:paraId="2E15B989" w14:textId="77777777" w:rsidR="00335D71" w:rsidRPr="00575D39" w:rsidRDefault="00335D71" w:rsidP="00153FCB">
            <w:pPr>
              <w:pStyle w:val="Tablenote"/>
            </w:pPr>
            <w:r w:rsidRPr="00575D39">
              <w:t>1.</w:t>
            </w:r>
            <w:r w:rsidRPr="00575D39">
              <w:tab/>
              <w:t>The Department will determine the weight of asphalt binder for price adjustment by multiplying the percentage of new asphalt binder in the approved job mix formula by the weight of the item containing asphalt binder.  If a Hot Mix Asphalt Item has a payment unit other than ton, the Department will apply an appropriate conversion factor to determine the number of tons of asphalt binder used.</w:t>
            </w:r>
          </w:p>
        </w:tc>
      </w:tr>
    </w:tbl>
    <w:p w14:paraId="26BE7958" w14:textId="77777777" w:rsidR="00335D71" w:rsidRDefault="00335D71" w:rsidP="00335D71">
      <w:pPr>
        <w:pStyle w:val="Paragraph"/>
      </w:pPr>
      <w:r w:rsidRPr="00B97E4C">
        <w:t xml:space="preserve">For </w:t>
      </w:r>
      <w:r w:rsidRPr="001A7B5A">
        <w:t>Tack Coat, Prime Coat</w:t>
      </w:r>
      <w:r>
        <w:t xml:space="preserve">, </w:t>
      </w:r>
      <w:r w:rsidRPr="003B2C46">
        <w:t>MICRO SURFACING EMULSION</w:t>
      </w:r>
      <w:r w:rsidRPr="005F3B47">
        <w:t xml:space="preserve">, </w:t>
      </w:r>
      <w:r w:rsidRPr="003B2C46">
        <w:t>SLURRY SEAL EMULSION</w:t>
      </w:r>
      <w:r>
        <w:t xml:space="preserve">, and </w:t>
      </w:r>
      <w:r w:rsidRPr="003B2C46">
        <w:t xml:space="preserve">FOG SEAL </w:t>
      </w:r>
      <w:r>
        <w:t xml:space="preserve">SURFACE </w:t>
      </w:r>
      <w:r w:rsidRPr="003B2C46">
        <w:t>TREATMEN</w:t>
      </w:r>
      <w:r>
        <w:t>T</w:t>
      </w:r>
      <w:r w:rsidRPr="00B97E4C">
        <w:t>, the Department wi</w:t>
      </w:r>
      <w:r>
        <w:t>ll calculate the weight of asphalt as follows:</w:t>
      </w:r>
    </w:p>
    <w:p w14:paraId="7441DA04" w14:textId="77777777" w:rsidR="00335D71" w:rsidRDefault="00335D71" w:rsidP="00335D71">
      <w:pPr>
        <w:pStyle w:val="Blanklinehalf"/>
      </w:pPr>
    </w:p>
    <w:tbl>
      <w:tblPr>
        <w:tblW w:w="0" w:type="auto"/>
        <w:tblInd w:w="108" w:type="dxa"/>
        <w:tblLook w:val="04A0" w:firstRow="1" w:lastRow="0" w:firstColumn="1" w:lastColumn="0" w:noHBand="0" w:noVBand="1"/>
      </w:tblPr>
      <w:tblGrid>
        <w:gridCol w:w="623"/>
        <w:gridCol w:w="8989"/>
      </w:tblGrid>
      <w:tr w:rsidR="00335D71" w14:paraId="7D285828" w14:textId="77777777" w:rsidTr="00153FCB">
        <w:trPr>
          <w:trHeight w:val="288"/>
        </w:trPr>
        <w:tc>
          <w:tcPr>
            <w:tcW w:w="9810" w:type="dxa"/>
            <w:gridSpan w:val="2"/>
            <w:vAlign w:val="center"/>
          </w:tcPr>
          <w:p w14:paraId="1D55BC5F" w14:textId="77777777" w:rsidR="00335D71" w:rsidRDefault="00335D71" w:rsidP="00153FCB">
            <w:pPr>
              <w:pStyle w:val="Tabletext"/>
              <w:jc w:val="center"/>
            </w:pPr>
            <w:r>
              <w:t xml:space="preserve">T= G </w:t>
            </w:r>
            <w:r>
              <w:rPr>
                <w:rFonts w:ascii="Symbol" w:eastAsia="Symbol" w:hAnsi="Symbol" w:cs="Symbol"/>
              </w:rPr>
              <w:t>´</w:t>
            </w:r>
            <w:r>
              <w:t xml:space="preserve"> C </w:t>
            </w:r>
            <w:r>
              <w:rPr>
                <w:rFonts w:ascii="Symbol" w:eastAsia="Symbol" w:hAnsi="Symbol" w:cs="Symbol"/>
              </w:rPr>
              <w:t>´</w:t>
            </w:r>
            <w:r>
              <w:t xml:space="preserve"> 0.00428</w:t>
            </w:r>
          </w:p>
        </w:tc>
      </w:tr>
      <w:tr w:rsidR="00335D71" w14:paraId="5C769B86" w14:textId="77777777" w:rsidTr="00153FCB">
        <w:trPr>
          <w:trHeight w:val="288"/>
        </w:trPr>
        <w:tc>
          <w:tcPr>
            <w:tcW w:w="630" w:type="dxa"/>
            <w:vAlign w:val="center"/>
          </w:tcPr>
          <w:p w14:paraId="0FCAF9F5" w14:textId="77777777" w:rsidR="00335D71" w:rsidRPr="005F4A28" w:rsidRDefault="00335D71" w:rsidP="00153FCB">
            <w:pPr>
              <w:pStyle w:val="Tabletext"/>
            </w:pPr>
            <w:r>
              <w:t>C</w:t>
            </w:r>
            <w:r w:rsidRPr="009D49AF">
              <w:t xml:space="preserve"> =</w:t>
            </w:r>
          </w:p>
        </w:tc>
        <w:tc>
          <w:tcPr>
            <w:tcW w:w="9180" w:type="dxa"/>
            <w:vAlign w:val="center"/>
          </w:tcPr>
          <w:p w14:paraId="78E3F68E" w14:textId="77777777" w:rsidR="00335D71" w:rsidRPr="00BA73A9" w:rsidRDefault="00335D71" w:rsidP="00153FCB">
            <w:pPr>
              <w:pStyle w:val="Tabletext"/>
            </w:pPr>
            <w:r w:rsidRPr="00A16C63">
              <w:t>Petroleum content of the product</w:t>
            </w:r>
          </w:p>
        </w:tc>
      </w:tr>
      <w:tr w:rsidR="00335D71" w14:paraId="0C38308D" w14:textId="77777777" w:rsidTr="00153FCB">
        <w:trPr>
          <w:trHeight w:val="288"/>
        </w:trPr>
        <w:tc>
          <w:tcPr>
            <w:tcW w:w="630" w:type="dxa"/>
            <w:vAlign w:val="center"/>
          </w:tcPr>
          <w:p w14:paraId="4D3939EC" w14:textId="77777777" w:rsidR="00335D71" w:rsidRPr="00580B7C" w:rsidRDefault="00335D71" w:rsidP="00153FCB">
            <w:pPr>
              <w:pStyle w:val="Tabletext"/>
            </w:pPr>
          </w:p>
        </w:tc>
        <w:tc>
          <w:tcPr>
            <w:tcW w:w="9180" w:type="dxa"/>
            <w:vAlign w:val="center"/>
          </w:tcPr>
          <w:p w14:paraId="276FEF33" w14:textId="77777777" w:rsidR="00335D71" w:rsidRPr="005F4A28" w:rsidRDefault="00335D71" w:rsidP="00153FCB">
            <w:pPr>
              <w:pStyle w:val="Tabletext"/>
              <w:tabs>
                <w:tab w:val="left" w:pos="339"/>
              </w:tabs>
            </w:pPr>
            <w:r>
              <w:tab/>
            </w:r>
            <w:r w:rsidRPr="00B97E4C">
              <w:t>Use 100% for</w:t>
            </w:r>
            <w:r>
              <w:t xml:space="preserve"> </w:t>
            </w:r>
            <w:r w:rsidRPr="008C3C87">
              <w:t>Tack Coat 64-22</w:t>
            </w:r>
            <w:r>
              <w:t xml:space="preserve"> and Tack Coat 64E-22</w:t>
            </w:r>
          </w:p>
        </w:tc>
      </w:tr>
      <w:tr w:rsidR="00335D71" w14:paraId="66C1099F" w14:textId="77777777" w:rsidTr="00153FCB">
        <w:trPr>
          <w:trHeight w:val="288"/>
        </w:trPr>
        <w:tc>
          <w:tcPr>
            <w:tcW w:w="630" w:type="dxa"/>
            <w:vAlign w:val="center"/>
          </w:tcPr>
          <w:p w14:paraId="62AB4D77" w14:textId="77777777" w:rsidR="00335D71" w:rsidRPr="00580B7C" w:rsidRDefault="00335D71" w:rsidP="00153FCB">
            <w:pPr>
              <w:pStyle w:val="Tabletext"/>
            </w:pPr>
          </w:p>
        </w:tc>
        <w:tc>
          <w:tcPr>
            <w:tcW w:w="9180" w:type="dxa"/>
            <w:vAlign w:val="center"/>
          </w:tcPr>
          <w:p w14:paraId="60C7A991" w14:textId="77777777" w:rsidR="00335D71" w:rsidRPr="005F4A28" w:rsidRDefault="00335D71" w:rsidP="00153FCB">
            <w:pPr>
              <w:pStyle w:val="Tabletext"/>
              <w:tabs>
                <w:tab w:val="left" w:pos="339"/>
              </w:tabs>
            </w:pPr>
            <w:r>
              <w:tab/>
              <w:t xml:space="preserve">Use </w:t>
            </w:r>
            <w:r w:rsidRPr="008C3C87">
              <w:t>60% for Polymer Modified Tack Coa</w:t>
            </w:r>
            <w:r>
              <w:t>t, and all other emulsified asphalts</w:t>
            </w:r>
          </w:p>
        </w:tc>
      </w:tr>
      <w:tr w:rsidR="00335D71" w14:paraId="37C496C6" w14:textId="77777777" w:rsidTr="00153FCB">
        <w:trPr>
          <w:trHeight w:val="288"/>
        </w:trPr>
        <w:tc>
          <w:tcPr>
            <w:tcW w:w="630" w:type="dxa"/>
            <w:vAlign w:val="center"/>
          </w:tcPr>
          <w:p w14:paraId="169B12D3" w14:textId="77777777" w:rsidR="00335D71" w:rsidRPr="00580B7C" w:rsidRDefault="00335D71" w:rsidP="00153FCB">
            <w:pPr>
              <w:pStyle w:val="Tabletext"/>
            </w:pPr>
            <w:r w:rsidRPr="009D49AF">
              <w:t>G =</w:t>
            </w:r>
          </w:p>
        </w:tc>
        <w:tc>
          <w:tcPr>
            <w:tcW w:w="9180" w:type="dxa"/>
            <w:vAlign w:val="center"/>
          </w:tcPr>
          <w:p w14:paraId="562DD802" w14:textId="77777777" w:rsidR="00335D71" w:rsidRPr="005F4A28" w:rsidRDefault="00335D71" w:rsidP="00153FCB">
            <w:pPr>
              <w:pStyle w:val="Tabletext"/>
            </w:pPr>
            <w:r w:rsidRPr="00A16C63">
              <w:t xml:space="preserve">Gallons furnished </w:t>
            </w:r>
          </w:p>
        </w:tc>
      </w:tr>
      <w:tr w:rsidR="00335D71" w14:paraId="2F680759" w14:textId="77777777" w:rsidTr="00153FCB">
        <w:trPr>
          <w:trHeight w:val="54"/>
        </w:trPr>
        <w:tc>
          <w:tcPr>
            <w:tcW w:w="630" w:type="dxa"/>
            <w:vAlign w:val="center"/>
          </w:tcPr>
          <w:p w14:paraId="0BD8FFCD" w14:textId="77777777" w:rsidR="00335D71" w:rsidRPr="009D49AF" w:rsidRDefault="00335D71" w:rsidP="00153FCB">
            <w:pPr>
              <w:pStyle w:val="Tabletext"/>
            </w:pPr>
          </w:p>
        </w:tc>
        <w:tc>
          <w:tcPr>
            <w:tcW w:w="9180" w:type="dxa"/>
            <w:vAlign w:val="center"/>
          </w:tcPr>
          <w:p w14:paraId="1EDA1518" w14:textId="77777777" w:rsidR="00335D71" w:rsidRPr="00A16C63" w:rsidRDefault="00335D71" w:rsidP="00153FCB">
            <w:pPr>
              <w:pStyle w:val="Tabletext"/>
            </w:pPr>
          </w:p>
        </w:tc>
      </w:tr>
      <w:tr w:rsidR="00335D71" w14:paraId="10D80EFA" w14:textId="77777777" w:rsidTr="00153FCB">
        <w:trPr>
          <w:trHeight w:val="288"/>
        </w:trPr>
        <w:tc>
          <w:tcPr>
            <w:tcW w:w="9810" w:type="dxa"/>
            <w:gridSpan w:val="2"/>
            <w:vAlign w:val="center"/>
          </w:tcPr>
          <w:p w14:paraId="44EE9BB4" w14:textId="77777777" w:rsidR="00335D71" w:rsidRPr="00A16C63" w:rsidRDefault="00335D71" w:rsidP="00153FCB">
            <w:pPr>
              <w:pStyle w:val="Tabletext"/>
            </w:pPr>
            <w:r>
              <w:t xml:space="preserve">The constant 0.00428 is derived from the conversion factor of tons per gallon using 8.345 </w:t>
            </w:r>
            <w:proofErr w:type="spellStart"/>
            <w:r>
              <w:t>lbs</w:t>
            </w:r>
            <w:proofErr w:type="spellEnd"/>
            <w:r>
              <w:t>/gallon for water and a factor of 1.025 for the specific gravity of asphalt binder.</w:t>
            </w:r>
          </w:p>
        </w:tc>
      </w:tr>
      <w:tr w:rsidR="00335D71" w14:paraId="1D21AE4D" w14:textId="77777777" w:rsidTr="00153FCB">
        <w:trPr>
          <w:trHeight w:val="288"/>
        </w:trPr>
        <w:tc>
          <w:tcPr>
            <w:tcW w:w="9810" w:type="dxa"/>
            <w:gridSpan w:val="2"/>
            <w:vAlign w:val="center"/>
          </w:tcPr>
          <w:p w14:paraId="4BC34457" w14:textId="77777777" w:rsidR="00335D71" w:rsidRDefault="00335D71" w:rsidP="00153FCB">
            <w:pPr>
              <w:pStyle w:val="Tabletext"/>
            </w:pPr>
            <w:r>
              <w:t>The Department will not calculate an asphalt price adjustment for FOG SEAL STRIP.</w:t>
            </w:r>
          </w:p>
        </w:tc>
      </w:tr>
    </w:tbl>
    <w:p w14:paraId="30287AA5" w14:textId="77777777" w:rsidR="00335D71" w:rsidRDefault="00335D71" w:rsidP="00335D71">
      <w:pPr>
        <w:pStyle w:val="Paragraph"/>
      </w:pPr>
      <w:r w:rsidRPr="00B97E4C">
        <w:t xml:space="preserve">The monthly asphalt price index, as determined by the Department, will be the average of quotations from suppliers serving the area in which the Project is located, and will be determined by the Department.  The Department will post the asphalt price index every month on the </w:t>
      </w:r>
      <w:r w:rsidRPr="005D6922">
        <w:t>Department’s</w:t>
      </w:r>
      <w:r w:rsidRPr="00B97E4C">
        <w:t xml:space="preserve"> </w:t>
      </w:r>
      <w:r>
        <w:t xml:space="preserve">website: </w:t>
      </w:r>
      <w:hyperlink r:id="rId35" w:history="1">
        <w:r w:rsidRPr="00A07605">
          <w:rPr>
            <w:rStyle w:val="Hyperlink"/>
          </w:rPr>
          <w:t>https://www.state.nj.us/transportation/business/aashtoware/PriceIndex.shtm</w:t>
        </w:r>
      </w:hyperlink>
      <w:r w:rsidRPr="001E2B73">
        <w:t>.</w:t>
      </w:r>
    </w:p>
    <w:p w14:paraId="1BF5C809" w14:textId="77777777" w:rsidR="00335D71" w:rsidRDefault="00335D71" w:rsidP="00335D71">
      <w:pPr>
        <w:pStyle w:val="Paragraph"/>
      </w:pPr>
      <w:r>
        <w:t>The Basic Asphalt Price Index will be the Index which is listed for the month prior to the receipt of bids.  If the month prior to the receipt of bids has two Indexes, the Index in effect for the first day of the month will govern for the Basic Asphalt Price Index.</w:t>
      </w:r>
    </w:p>
    <w:p w14:paraId="3F07CEAC" w14:textId="77777777" w:rsidR="00335D71" w:rsidRDefault="00335D71" w:rsidP="00335D71">
      <w:pPr>
        <w:pStyle w:val="Paragraph"/>
      </w:pPr>
      <w:r>
        <w:lastRenderedPageBreak/>
        <w:t>The Monthly Asphalt Price Index will be that for the month that the work is constructed in.  If work is constructed over the course of two or more months for a particular pay estimate, then multiple Monthly Indexes will be used corresponding to the date that the work was performed.</w:t>
      </w:r>
    </w:p>
    <w:p w14:paraId="29906850" w14:textId="77777777" w:rsidR="00335D71" w:rsidRPr="00B97E4C" w:rsidRDefault="00335D71" w:rsidP="00335D71">
      <w:pPr>
        <w:pStyle w:val="Paragraph"/>
      </w:pPr>
      <w:r w:rsidRPr="00B97E4C">
        <w:t xml:space="preserve">If the </w:t>
      </w:r>
      <w:r>
        <w:t>A</w:t>
      </w:r>
      <w:r w:rsidRPr="00B97E4C">
        <w:t xml:space="preserve">sphalt </w:t>
      </w:r>
      <w:r>
        <w:t>P</w:t>
      </w:r>
      <w:r w:rsidRPr="00B97E4C">
        <w:t xml:space="preserve">rice </w:t>
      </w:r>
      <w:r>
        <w:t>I</w:t>
      </w:r>
      <w:r w:rsidRPr="00B97E4C">
        <w:t>ndex increases 50 percent or more over the basic asphalt price index, do not perform work on Items containing asphalt binder without written approval from the RE.</w:t>
      </w:r>
    </w:p>
    <w:p w14:paraId="3FF538DC" w14:textId="42199576" w:rsidR="004B5871" w:rsidRDefault="004B5871">
      <w:pPr>
        <w:rPr>
          <w:rFonts w:ascii="Arial" w:hAnsi="Arial"/>
          <w:caps/>
          <w:vanish/>
          <w:color w:val="FF0000"/>
        </w:rPr>
      </w:pPr>
      <w:r>
        <w:rPr>
          <w:rFonts w:ascii="Arial" w:hAnsi="Arial"/>
          <w:caps/>
          <w:vanish/>
          <w:color w:val="FF0000"/>
        </w:rPr>
        <w:br w:type="page"/>
      </w:r>
    </w:p>
    <w:p w14:paraId="6A87ADE6" w14:textId="77777777" w:rsidR="00335D71" w:rsidRPr="00D04190" w:rsidRDefault="00335D71" w:rsidP="00144F29">
      <w:pPr>
        <w:jc w:val="center"/>
        <w:rPr>
          <w:rFonts w:ascii="Arial" w:hAnsi="Arial"/>
          <w:caps/>
          <w:vanish/>
          <w:color w:val="FF0000"/>
        </w:rPr>
      </w:pPr>
    </w:p>
    <w:p w14:paraId="369F5520" w14:textId="77777777" w:rsidR="002D0327" w:rsidRPr="00280EE7" w:rsidRDefault="002D0327" w:rsidP="002D0327">
      <w:pPr>
        <w:jc w:val="center"/>
        <w:rPr>
          <w:rFonts w:ascii="Arial" w:hAnsi="Arial"/>
          <w:caps/>
          <w:vanish/>
          <w:color w:val="FF0000"/>
        </w:rPr>
      </w:pPr>
      <w:bookmarkStart w:id="423" w:name="_Toc29557241"/>
      <w:bookmarkStart w:id="424" w:name="_Hlk106720042"/>
      <w:bookmarkStart w:id="425" w:name="_Hlk106788475"/>
      <w:bookmarkStart w:id="426" w:name="_Hlk109814828"/>
      <w:r w:rsidRPr="00280EE7">
        <w:rPr>
          <w:rFonts w:ascii="Arial" w:hAnsi="Arial"/>
          <w:caps/>
          <w:vanish/>
          <w:color w:val="FF0000"/>
        </w:rPr>
        <w:t>2**************************************************************************************2</w:t>
      </w:r>
    </w:p>
    <w:p w14:paraId="7EF7822C" w14:textId="6F7BB3C1" w:rsidR="005D2ED7" w:rsidRDefault="005D2ED7" w:rsidP="005D2ED7">
      <w:pPr>
        <w:jc w:val="center"/>
        <w:rPr>
          <w:rFonts w:ascii="Arial" w:hAnsi="Arial"/>
          <w:caps/>
          <w:vanish/>
          <w:color w:val="FF0000"/>
        </w:rPr>
      </w:pPr>
      <w:r w:rsidRPr="00D04190">
        <w:rPr>
          <w:rFonts w:ascii="Arial" w:hAnsi="Arial"/>
          <w:caps/>
          <w:vanish/>
          <w:color w:val="FF0000"/>
        </w:rPr>
        <w:t>BDC</w:t>
      </w:r>
      <w:r>
        <w:rPr>
          <w:rFonts w:ascii="Arial" w:hAnsi="Arial"/>
          <w:caps/>
          <w:vanish/>
          <w:color w:val="FF0000"/>
        </w:rPr>
        <w:t>2</w:t>
      </w:r>
      <w:r w:rsidR="00A12F77">
        <w:rPr>
          <w:rFonts w:ascii="Arial" w:hAnsi="Arial"/>
          <w:caps/>
          <w:vanish/>
          <w:color w:val="FF0000"/>
        </w:rPr>
        <w:t>3</w:t>
      </w:r>
      <w:r w:rsidRPr="00D04190">
        <w:rPr>
          <w:rFonts w:ascii="Arial" w:hAnsi="Arial"/>
          <w:caps/>
          <w:vanish/>
          <w:color w:val="FF0000"/>
        </w:rPr>
        <w:t>S-</w:t>
      </w:r>
      <w:r w:rsidR="00A12F77">
        <w:rPr>
          <w:rFonts w:ascii="Arial" w:hAnsi="Arial"/>
          <w:caps/>
          <w:vanish/>
          <w:color w:val="FF0000"/>
        </w:rPr>
        <w:t>01</w:t>
      </w:r>
      <w:r w:rsidRPr="00D04190">
        <w:rPr>
          <w:rFonts w:ascii="Arial" w:hAnsi="Arial"/>
          <w:caps/>
          <w:vanish/>
          <w:color w:val="FF0000"/>
        </w:rPr>
        <w:t xml:space="preserve"> </w:t>
      </w:r>
      <w:proofErr w:type="gramStart"/>
      <w:r w:rsidRPr="00D04190">
        <w:rPr>
          <w:rFonts w:ascii="Arial" w:hAnsi="Arial"/>
          <w:caps/>
          <w:vanish/>
          <w:color w:val="FF0000"/>
        </w:rPr>
        <w:t xml:space="preserve">dated </w:t>
      </w:r>
      <w:r w:rsidR="00A12F77">
        <w:rPr>
          <w:rFonts w:ascii="Arial" w:hAnsi="Arial"/>
          <w:caps/>
          <w:vanish/>
          <w:color w:val="FF0000"/>
        </w:rPr>
        <w:t>Mar</w:t>
      </w:r>
      <w:proofErr w:type="gramEnd"/>
      <w:r w:rsidRPr="00D04190">
        <w:rPr>
          <w:rFonts w:ascii="Arial" w:hAnsi="Arial"/>
          <w:caps/>
          <w:vanish/>
          <w:color w:val="FF0000"/>
        </w:rPr>
        <w:t xml:space="preserve"> </w:t>
      </w:r>
      <w:r>
        <w:rPr>
          <w:rFonts w:ascii="Arial" w:hAnsi="Arial"/>
          <w:caps/>
          <w:vanish/>
          <w:color w:val="FF0000"/>
        </w:rPr>
        <w:t>14</w:t>
      </w:r>
      <w:r w:rsidRPr="00D04190">
        <w:rPr>
          <w:rFonts w:ascii="Arial" w:hAnsi="Arial"/>
          <w:caps/>
          <w:vanish/>
          <w:color w:val="FF0000"/>
        </w:rPr>
        <w:t>, 20</w:t>
      </w:r>
      <w:r>
        <w:rPr>
          <w:rFonts w:ascii="Arial" w:hAnsi="Arial"/>
          <w:caps/>
          <w:vanish/>
          <w:color w:val="FF0000"/>
        </w:rPr>
        <w:t>2</w:t>
      </w:r>
      <w:r w:rsidR="00A12F77">
        <w:rPr>
          <w:rFonts w:ascii="Arial" w:hAnsi="Arial"/>
          <w:caps/>
          <w:vanish/>
          <w:color w:val="FF0000"/>
        </w:rPr>
        <w:t>3</w:t>
      </w:r>
    </w:p>
    <w:p w14:paraId="01122A96" w14:textId="77777777" w:rsidR="005D2ED7" w:rsidRDefault="005D2ED7" w:rsidP="005D2ED7">
      <w:pPr>
        <w:pStyle w:val="HiddenTextSpec"/>
      </w:pPr>
    </w:p>
    <w:bookmarkEnd w:id="423"/>
    <w:bookmarkEnd w:id="424"/>
    <w:bookmarkEnd w:id="425"/>
    <w:p w14:paraId="538A675E" w14:textId="77777777" w:rsidR="00A12F77" w:rsidRDefault="00A12F77" w:rsidP="00A12F77">
      <w:pPr>
        <w:pStyle w:val="HiddenTextSpec"/>
      </w:pPr>
      <w:r w:rsidRPr="00336FE6">
        <w:t xml:space="preserve">complete and include THE FOLLOWING when </w:t>
      </w:r>
      <w:r>
        <w:t xml:space="preserve">a </w:t>
      </w:r>
      <w:r w:rsidRPr="00336FE6">
        <w:t>Contract contain</w:t>
      </w:r>
      <w:r>
        <w:t>s</w:t>
      </w:r>
      <w:r w:rsidRPr="00336FE6">
        <w:t xml:space="preserve"> 1,000,000 pounds (or 500,000 pounds for co</w:t>
      </w:r>
      <w:r>
        <w:t>n</w:t>
      </w:r>
      <w:r w:rsidRPr="00336FE6">
        <w:t>tracts with a 3 year or greater duration from AWARD to completion) oF a combination of the below Items except that BEAM GUIDE RAIL, RUB RAIL, OVERHEAD SIGN ST</w:t>
      </w:r>
      <w:r>
        <w:t>r</w:t>
      </w:r>
      <w:r w:rsidRPr="00336FE6">
        <w:t>UCTURE and CANTIL</w:t>
      </w:r>
      <w:r>
        <w:t>e</w:t>
      </w:r>
      <w:r w:rsidRPr="00336FE6">
        <w:t>VER SIGN ST</w:t>
      </w:r>
      <w:r>
        <w:t>r</w:t>
      </w:r>
      <w:r w:rsidRPr="00336FE6">
        <w:t>UcTURE will always be included without meeting the pound requirement</w:t>
      </w:r>
      <w:r>
        <w:t>.</w:t>
      </w:r>
    </w:p>
    <w:p w14:paraId="7FAC64A6" w14:textId="77777777" w:rsidR="00A12F77" w:rsidRDefault="00A12F77" w:rsidP="00A12F77">
      <w:pPr>
        <w:pStyle w:val="HiddenTextSpec"/>
      </w:pPr>
    </w:p>
    <w:p w14:paraId="1512122A" w14:textId="77777777" w:rsidR="0075638F" w:rsidRDefault="0075638F" w:rsidP="0075638F">
      <w:pPr>
        <w:pStyle w:val="Instruction"/>
      </w:pPr>
      <w:r w:rsidRPr="00EB1202">
        <w:t>The following is added:</w:t>
      </w:r>
    </w:p>
    <w:p w14:paraId="24FB8A32" w14:textId="77777777" w:rsidR="00E30638" w:rsidRPr="00336FE6" w:rsidRDefault="00E30638" w:rsidP="00E30638">
      <w:pPr>
        <w:pStyle w:val="0000000Subpart"/>
      </w:pPr>
      <w:proofErr w:type="gramStart"/>
      <w:r w:rsidRPr="00336FE6">
        <w:t xml:space="preserve">160.03.03 </w:t>
      </w:r>
      <w:r>
        <w:t xml:space="preserve"> </w:t>
      </w:r>
      <w:r w:rsidRPr="00336FE6">
        <w:t>Steel</w:t>
      </w:r>
      <w:proofErr w:type="gramEnd"/>
      <w:r w:rsidRPr="00336FE6">
        <w:t xml:space="preserve"> Price Adjustment</w:t>
      </w:r>
    </w:p>
    <w:p w14:paraId="378AAF55" w14:textId="77777777" w:rsidR="00E30638" w:rsidRDefault="00E30638" w:rsidP="0075638F">
      <w:pPr>
        <w:pStyle w:val="Instruction"/>
      </w:pPr>
    </w:p>
    <w:p w14:paraId="6582DE69" w14:textId="77777777" w:rsidR="00E30638" w:rsidRDefault="00E30638" w:rsidP="00E30638">
      <w:pPr>
        <w:pStyle w:val="HiddenTextSpec"/>
        <w:tabs>
          <w:tab w:val="left" w:pos="2880"/>
        </w:tabs>
      </w:pPr>
      <w:r>
        <w:t>3************************************************3</w:t>
      </w:r>
    </w:p>
    <w:p w14:paraId="689B3DDB" w14:textId="77777777" w:rsidR="00E30638" w:rsidRPr="00336FE6" w:rsidRDefault="00E30638" w:rsidP="00E30638">
      <w:pPr>
        <w:pStyle w:val="HiddenTextSpec"/>
      </w:pPr>
      <w:r>
        <w:t>bdc24s-14 dated nov 7, 2024</w:t>
      </w:r>
    </w:p>
    <w:p w14:paraId="26A0E0FD" w14:textId="77777777" w:rsidR="00E30638" w:rsidRPr="00A52829" w:rsidRDefault="00E30638" w:rsidP="00E30638">
      <w:pPr>
        <w:pStyle w:val="Instruction"/>
        <w:rPr>
          <w:b/>
          <w:bCs/>
        </w:rPr>
      </w:pPr>
      <w:r w:rsidRPr="00A52829">
        <w:t>The FIRST PARAGRAPH is CHANGED TO:</w:t>
      </w:r>
    </w:p>
    <w:p w14:paraId="6F71A433" w14:textId="77777777" w:rsidR="00E30638" w:rsidRDefault="00E30638" w:rsidP="0075638F">
      <w:pPr>
        <w:pStyle w:val="Instruction"/>
      </w:pPr>
    </w:p>
    <w:p w14:paraId="103A870A" w14:textId="434F3608" w:rsidR="00A12F77" w:rsidRDefault="00A12F77" w:rsidP="00A12F77">
      <w:pPr>
        <w:pStyle w:val="Paragraph"/>
      </w:pPr>
      <w:r w:rsidRPr="00F96842">
        <w:t xml:space="preserve">The Department will make a steel price adjustment for Items listed in table 160.03.03-1 using the price index indicated for the Item.  </w:t>
      </w:r>
      <w:r w:rsidR="0007486B" w:rsidRPr="00A52829">
        <w:t xml:space="preserve">The Contractor may opt out of a steel price adjustment for one or more of the categories of structural steel, reinforcement steel, or piles, shown in table 160.03.03-1, by providing the Regional Construction Engineer with a list of those categories to which the Contractor does not want to apply the steel price adjustment.  Provide the list within 5 days of award of the Contract.  Ensure the list identifies all items in each opt out category by description and Item number.  Only entire categories will be considered. Only the items listed will be excluded for a price adjustment.  Failure to submit the list within the specified time will result in losing the opportunity to opt out of the steel price adjustment.  The steel price adjustment will always apply to beam guide rail, rub rail, and sign </w:t>
      </w:r>
      <w:proofErr w:type="spellStart"/>
      <w:r w:rsidR="0007486B" w:rsidRPr="00A52829">
        <w:t>structures</w:t>
      </w:r>
      <w:r w:rsidRPr="00F96842">
        <w:t>This</w:t>
      </w:r>
      <w:proofErr w:type="spellEnd"/>
      <w:r w:rsidRPr="00F96842">
        <w:t xml:space="preserve"> adjustment is based solely on the mill provided steel.</w:t>
      </w:r>
    </w:p>
    <w:p w14:paraId="305B51D1" w14:textId="77777777" w:rsidR="00A12F77" w:rsidRDefault="00A12F77" w:rsidP="00A12F77">
      <w:pPr>
        <w:pStyle w:val="HiddenTextSpec"/>
        <w:tabs>
          <w:tab w:val="left" w:pos="2880"/>
        </w:tabs>
      </w:pPr>
    </w:p>
    <w:p w14:paraId="3A5E87D5" w14:textId="77777777" w:rsidR="00A12F77" w:rsidRDefault="00A12F77" w:rsidP="00A12F77">
      <w:pPr>
        <w:pStyle w:val="HiddenTextSpec"/>
        <w:tabs>
          <w:tab w:val="left" w:pos="2880"/>
        </w:tabs>
      </w:pPr>
      <w:r>
        <w:t>3************************************************3</w:t>
      </w:r>
    </w:p>
    <w:p w14:paraId="578DC61A" w14:textId="77777777" w:rsidR="00A12F77" w:rsidRPr="00336FE6" w:rsidRDefault="00A12F77" w:rsidP="00A12F77">
      <w:pPr>
        <w:pStyle w:val="HiddenTextSpec"/>
      </w:pPr>
      <w:r w:rsidRPr="00AC7ACD">
        <w:t>complete and</w:t>
      </w:r>
      <w:r w:rsidRPr="0057611A">
        <w:t xml:space="preserve"> </w:t>
      </w:r>
      <w:r w:rsidRPr="00336FE6">
        <w:t>REMOVE ITEMS THAT DO NOT QUALIFY</w:t>
      </w:r>
    </w:p>
    <w:p w14:paraId="74F5B779" w14:textId="77777777" w:rsidR="00A12F77" w:rsidRDefault="00A12F77" w:rsidP="00A12F77">
      <w:pPr>
        <w:pStyle w:val="HiddenTextSpec"/>
      </w:pPr>
    </w:p>
    <w:p w14:paraId="118C899B" w14:textId="77777777" w:rsidR="00A12F77" w:rsidRDefault="00A12F77" w:rsidP="00A12F77">
      <w:pPr>
        <w:pStyle w:val="Blanklinehalf"/>
      </w:pPr>
    </w:p>
    <w:tbl>
      <w:tblPr>
        <w:tblW w:w="5000" w:type="pct"/>
        <w:tblLook w:val="04A0" w:firstRow="1" w:lastRow="0" w:firstColumn="1" w:lastColumn="0" w:noHBand="0" w:noVBand="1"/>
      </w:tblPr>
      <w:tblGrid>
        <w:gridCol w:w="3690"/>
        <w:gridCol w:w="6030"/>
      </w:tblGrid>
      <w:tr w:rsidR="00A12F77" w:rsidRPr="00F96842" w14:paraId="0E160159" w14:textId="77777777" w:rsidTr="00102BC0">
        <w:trPr>
          <w:trHeight w:val="291"/>
          <w:tblHeader/>
        </w:trPr>
        <w:tc>
          <w:tcPr>
            <w:tcW w:w="5000" w:type="pct"/>
            <w:gridSpan w:val="2"/>
            <w:tcBorders>
              <w:top w:val="double" w:sz="4" w:space="0" w:color="auto"/>
              <w:bottom w:val="single" w:sz="4" w:space="0" w:color="auto"/>
            </w:tcBorders>
            <w:vAlign w:val="center"/>
            <w:hideMark/>
          </w:tcPr>
          <w:p w14:paraId="5787C178" w14:textId="77777777" w:rsidR="00A12F77" w:rsidRPr="002C1632" w:rsidRDefault="00A12F77" w:rsidP="00102BC0">
            <w:pPr>
              <w:pStyle w:val="Tabletitle"/>
              <w:keepLines/>
            </w:pPr>
            <w:r w:rsidRPr="002C1632">
              <w:t>Table 160.03.03-</w:t>
            </w:r>
            <w:proofErr w:type="gramStart"/>
            <w:r w:rsidRPr="002C1632">
              <w:t>1</w:t>
            </w:r>
            <w:r>
              <w:t xml:space="preserve">  Steel</w:t>
            </w:r>
            <w:proofErr w:type="gramEnd"/>
            <w:r>
              <w:t xml:space="preserve"> Price Adjustment Items</w:t>
            </w:r>
          </w:p>
        </w:tc>
      </w:tr>
      <w:tr w:rsidR="00A12F77" w:rsidRPr="00F96842" w14:paraId="57D1081E" w14:textId="77777777" w:rsidTr="00102BC0">
        <w:trPr>
          <w:trHeight w:val="291"/>
        </w:trPr>
        <w:tc>
          <w:tcPr>
            <w:tcW w:w="1898" w:type="pct"/>
            <w:tcBorders>
              <w:top w:val="single" w:sz="4" w:space="0" w:color="auto"/>
              <w:bottom w:val="single" w:sz="4" w:space="0" w:color="auto"/>
              <w:right w:val="single" w:sz="4" w:space="0" w:color="auto"/>
            </w:tcBorders>
            <w:vAlign w:val="center"/>
            <w:hideMark/>
          </w:tcPr>
          <w:p w14:paraId="7D3E6442" w14:textId="77777777" w:rsidR="00A12F77" w:rsidRPr="005C1B08" w:rsidRDefault="00A12F77" w:rsidP="00102BC0">
            <w:pPr>
              <w:pStyle w:val="TableheaderCentered"/>
              <w:keepLines/>
            </w:pPr>
            <w:r w:rsidRPr="005C1B08">
              <w:t>Item</w:t>
            </w:r>
          </w:p>
        </w:tc>
        <w:tc>
          <w:tcPr>
            <w:tcW w:w="3102" w:type="pct"/>
            <w:tcBorders>
              <w:top w:val="single" w:sz="4" w:space="0" w:color="auto"/>
              <w:left w:val="single" w:sz="4" w:space="0" w:color="auto"/>
              <w:bottom w:val="single" w:sz="4" w:space="0" w:color="auto"/>
              <w:right w:val="single" w:sz="4" w:space="0" w:color="auto"/>
            </w:tcBorders>
            <w:vAlign w:val="center"/>
            <w:hideMark/>
          </w:tcPr>
          <w:p w14:paraId="5D992944" w14:textId="77777777" w:rsidR="00A12F77" w:rsidRPr="005C1B08" w:rsidRDefault="00A12F77" w:rsidP="00102BC0">
            <w:pPr>
              <w:pStyle w:val="TableheaderCentered"/>
              <w:keepLines/>
            </w:pPr>
            <w:r w:rsidRPr="005C1B08">
              <w:t>Price Index (BS &amp; MS)</w:t>
            </w:r>
          </w:p>
        </w:tc>
      </w:tr>
      <w:tr w:rsidR="00A12F77" w:rsidRPr="00F96842" w14:paraId="75BE43D2" w14:textId="77777777" w:rsidTr="00102BC0">
        <w:trPr>
          <w:trHeight w:val="588"/>
        </w:trPr>
        <w:tc>
          <w:tcPr>
            <w:tcW w:w="1898" w:type="pct"/>
            <w:tcBorders>
              <w:top w:val="single" w:sz="4" w:space="0" w:color="auto"/>
              <w:bottom w:val="dotted" w:sz="4" w:space="0" w:color="auto"/>
            </w:tcBorders>
            <w:vAlign w:val="center"/>
            <w:hideMark/>
          </w:tcPr>
          <w:p w14:paraId="09314EC1" w14:textId="77777777" w:rsidR="00A12F77" w:rsidRPr="005B6F71" w:rsidRDefault="00A12F77" w:rsidP="00102BC0">
            <w:pPr>
              <w:pStyle w:val="Tabletext"/>
            </w:pPr>
            <w:r w:rsidRPr="005B6F71">
              <w:t>STRUCTURAL STEEL</w:t>
            </w:r>
          </w:p>
        </w:tc>
        <w:tc>
          <w:tcPr>
            <w:tcW w:w="3102" w:type="pct"/>
            <w:tcBorders>
              <w:top w:val="single" w:sz="4" w:space="0" w:color="auto"/>
              <w:bottom w:val="dotted" w:sz="4" w:space="0" w:color="auto"/>
            </w:tcBorders>
            <w:vAlign w:val="center"/>
            <w:hideMark/>
          </w:tcPr>
          <w:p w14:paraId="43A6EC26" w14:textId="77777777" w:rsidR="00A12F77" w:rsidRPr="005B6F71" w:rsidRDefault="00A12F77" w:rsidP="00102BC0">
            <w:pPr>
              <w:pStyle w:val="Tabletext"/>
            </w:pPr>
            <w:r w:rsidRPr="00AD71D8">
              <w:t>US Dept. of Labor, Bureau of Labor Statistics - Producer Price Index for Hot Rolled Steel Bars, Plates, and Structural Shapes</w:t>
            </w:r>
            <w:r>
              <w:t xml:space="preserve"> </w:t>
            </w:r>
            <w:r w:rsidRPr="00AD71D8">
              <w:t>WPU 101704</w:t>
            </w:r>
          </w:p>
        </w:tc>
      </w:tr>
      <w:tr w:rsidR="00A12F77" w:rsidRPr="00F96842" w14:paraId="6BAB6F5A" w14:textId="77777777" w:rsidTr="00102BC0">
        <w:trPr>
          <w:trHeight w:val="294"/>
        </w:trPr>
        <w:tc>
          <w:tcPr>
            <w:tcW w:w="1898" w:type="pct"/>
            <w:tcBorders>
              <w:top w:val="dotted" w:sz="4" w:space="0" w:color="auto"/>
              <w:bottom w:val="dotted" w:sz="4" w:space="0" w:color="auto"/>
            </w:tcBorders>
            <w:vAlign w:val="center"/>
            <w:hideMark/>
          </w:tcPr>
          <w:p w14:paraId="1F3CBD36" w14:textId="77777777" w:rsidR="00A12F77" w:rsidRPr="005B6F71" w:rsidRDefault="00A12F77" w:rsidP="00102BC0">
            <w:pPr>
              <w:pStyle w:val="Tabletext"/>
            </w:pPr>
            <w:r w:rsidRPr="005B6F71">
              <w:t>REINFORCEMENT STEEL</w:t>
            </w:r>
          </w:p>
        </w:tc>
        <w:tc>
          <w:tcPr>
            <w:tcW w:w="3102" w:type="pct"/>
            <w:tcBorders>
              <w:top w:val="dotted" w:sz="4" w:space="0" w:color="auto"/>
              <w:bottom w:val="dotted" w:sz="4" w:space="0" w:color="auto"/>
            </w:tcBorders>
            <w:vAlign w:val="center"/>
            <w:hideMark/>
          </w:tcPr>
          <w:p w14:paraId="78338613" w14:textId="77777777" w:rsidR="00A12F77" w:rsidRPr="005B6F71" w:rsidRDefault="00A12F77" w:rsidP="00102BC0">
            <w:pPr>
              <w:pStyle w:val="Tabletext"/>
            </w:pPr>
            <w:r w:rsidRPr="00AD71D8">
              <w:t>US Dept. of Labor, Bureau of Labor Statistics - Producer Price Index for Semifinished Steel Mill Products WPU 101702</w:t>
            </w:r>
          </w:p>
        </w:tc>
      </w:tr>
      <w:tr w:rsidR="00A12F77" w:rsidRPr="00F96842" w14:paraId="58655A80" w14:textId="77777777" w:rsidTr="00102BC0">
        <w:trPr>
          <w:trHeight w:val="500"/>
        </w:trPr>
        <w:tc>
          <w:tcPr>
            <w:tcW w:w="1898" w:type="pct"/>
            <w:tcBorders>
              <w:top w:val="dotted" w:sz="4" w:space="0" w:color="auto"/>
              <w:bottom w:val="dotted" w:sz="4" w:space="0" w:color="auto"/>
            </w:tcBorders>
            <w:vAlign w:val="center"/>
            <w:hideMark/>
          </w:tcPr>
          <w:p w14:paraId="2ADBB1A1" w14:textId="77777777" w:rsidR="00A12F77" w:rsidRPr="007A76F8" w:rsidRDefault="00A12F77" w:rsidP="00102BC0">
            <w:pPr>
              <w:pStyle w:val="Tabletext"/>
            </w:pPr>
            <w:r w:rsidRPr="007A76F8">
              <w:t xml:space="preserve">REINFORCEMENT STEEL, </w:t>
            </w:r>
            <w:r>
              <w:br/>
            </w:r>
            <w:r w:rsidRPr="007A76F8">
              <w:t>EPOXY-COATED</w:t>
            </w:r>
          </w:p>
        </w:tc>
        <w:tc>
          <w:tcPr>
            <w:tcW w:w="3102" w:type="pct"/>
            <w:tcBorders>
              <w:top w:val="dotted" w:sz="4" w:space="0" w:color="auto"/>
              <w:bottom w:val="dotted" w:sz="4" w:space="0" w:color="auto"/>
            </w:tcBorders>
            <w:vAlign w:val="center"/>
            <w:hideMark/>
          </w:tcPr>
          <w:p w14:paraId="493A308D" w14:textId="77777777" w:rsidR="00A12F77" w:rsidRPr="005B6F71" w:rsidRDefault="00A12F77" w:rsidP="00102BC0">
            <w:pPr>
              <w:pStyle w:val="Tabletext"/>
            </w:pPr>
            <w:r w:rsidRPr="00AD71D8">
              <w:t>US Dept. of Labor, Bureau of Labor Statistics - Producer Price Index for Semifinished Steel Mill Products WPU 101702</w:t>
            </w:r>
          </w:p>
        </w:tc>
      </w:tr>
      <w:tr w:rsidR="00A12F77" w:rsidRPr="00F96842" w14:paraId="711B9619" w14:textId="77777777" w:rsidTr="00102BC0">
        <w:trPr>
          <w:trHeight w:val="500"/>
        </w:trPr>
        <w:tc>
          <w:tcPr>
            <w:tcW w:w="1898" w:type="pct"/>
            <w:tcBorders>
              <w:top w:val="dotted" w:sz="4" w:space="0" w:color="auto"/>
              <w:bottom w:val="dotted" w:sz="4" w:space="0" w:color="auto"/>
            </w:tcBorders>
            <w:vAlign w:val="center"/>
          </w:tcPr>
          <w:p w14:paraId="434DD311" w14:textId="77777777" w:rsidR="00A12F77" w:rsidRPr="005B6F71" w:rsidRDefault="00A12F77" w:rsidP="00102BC0">
            <w:pPr>
              <w:pStyle w:val="Tabletext"/>
            </w:pPr>
            <w:r w:rsidRPr="007A76F8">
              <w:t>REINFORCEMENT</w:t>
            </w:r>
            <w:r w:rsidRPr="005B6F71">
              <w:t xml:space="preserve"> STEEL, </w:t>
            </w:r>
            <w:r w:rsidRPr="007A76F8">
              <w:t>GALVANIZED</w:t>
            </w:r>
          </w:p>
        </w:tc>
        <w:tc>
          <w:tcPr>
            <w:tcW w:w="3102" w:type="pct"/>
            <w:tcBorders>
              <w:top w:val="dotted" w:sz="4" w:space="0" w:color="auto"/>
              <w:bottom w:val="dotted" w:sz="4" w:space="0" w:color="auto"/>
            </w:tcBorders>
            <w:vAlign w:val="center"/>
          </w:tcPr>
          <w:p w14:paraId="1BA7029A" w14:textId="77777777" w:rsidR="00A12F77" w:rsidRPr="005B6F71" w:rsidRDefault="00A12F77" w:rsidP="00102BC0">
            <w:pPr>
              <w:pStyle w:val="Tabletext"/>
            </w:pPr>
            <w:r w:rsidRPr="00AD71D8">
              <w:t>US Dept. of Labor, Bureau of Labor Statistics - Producer Price Index for Semifinished Steel Mill Products WPU 101702</w:t>
            </w:r>
          </w:p>
        </w:tc>
      </w:tr>
      <w:tr w:rsidR="00A12F77" w:rsidRPr="00F96842" w14:paraId="53235A6A" w14:textId="77777777" w:rsidTr="00102BC0">
        <w:trPr>
          <w:trHeight w:val="500"/>
        </w:trPr>
        <w:tc>
          <w:tcPr>
            <w:tcW w:w="1898" w:type="pct"/>
            <w:tcBorders>
              <w:top w:val="dotted" w:sz="4" w:space="0" w:color="auto"/>
              <w:bottom w:val="dotted" w:sz="4" w:space="0" w:color="auto"/>
            </w:tcBorders>
            <w:vAlign w:val="center"/>
          </w:tcPr>
          <w:p w14:paraId="4A5A3A36" w14:textId="77777777" w:rsidR="00A12F77" w:rsidRPr="005B6F71" w:rsidRDefault="00A12F77" w:rsidP="00102BC0">
            <w:pPr>
              <w:pStyle w:val="Tabletext"/>
            </w:pPr>
            <w:r w:rsidRPr="007A76F8">
              <w:t>REINFORCEMENT</w:t>
            </w:r>
            <w:r w:rsidRPr="005B6F71">
              <w:t xml:space="preserve"> STEEL, STAINLESS</w:t>
            </w:r>
          </w:p>
        </w:tc>
        <w:tc>
          <w:tcPr>
            <w:tcW w:w="3102" w:type="pct"/>
            <w:tcBorders>
              <w:top w:val="dotted" w:sz="4" w:space="0" w:color="auto"/>
              <w:bottom w:val="dotted" w:sz="4" w:space="0" w:color="auto"/>
            </w:tcBorders>
            <w:vAlign w:val="center"/>
          </w:tcPr>
          <w:p w14:paraId="027810A6" w14:textId="77777777" w:rsidR="00A12F77" w:rsidRPr="005B6F71" w:rsidRDefault="00A12F77" w:rsidP="00102BC0">
            <w:pPr>
              <w:pStyle w:val="Tabletext"/>
            </w:pPr>
            <w:r w:rsidRPr="00AD71D8">
              <w:t>US Dept. of Labor, Bureau of Labor Statistics - Producer Price Index for Semifinished Steel Mill Products WPU 101702</w:t>
            </w:r>
          </w:p>
        </w:tc>
      </w:tr>
      <w:tr w:rsidR="00A12F77" w:rsidRPr="00F96842" w14:paraId="20D9BD76" w14:textId="77777777" w:rsidTr="00102BC0">
        <w:trPr>
          <w:trHeight w:val="500"/>
        </w:trPr>
        <w:tc>
          <w:tcPr>
            <w:tcW w:w="1898" w:type="pct"/>
            <w:tcBorders>
              <w:top w:val="dotted" w:sz="4" w:space="0" w:color="auto"/>
              <w:bottom w:val="dotted" w:sz="4" w:space="0" w:color="auto"/>
            </w:tcBorders>
            <w:vAlign w:val="center"/>
            <w:hideMark/>
          </w:tcPr>
          <w:p w14:paraId="0E507180" w14:textId="77777777" w:rsidR="00A12F77" w:rsidRPr="005B6F71" w:rsidRDefault="00A12F77" w:rsidP="00102BC0">
            <w:pPr>
              <w:pStyle w:val="Tabletext"/>
            </w:pPr>
            <w:r w:rsidRPr="005B6F71">
              <w:t xml:space="preserve">CAST-IN-PLACE </w:t>
            </w:r>
            <w:r w:rsidRPr="007A76F8">
              <w:t>CONCRETE</w:t>
            </w:r>
            <w:r w:rsidRPr="005B6F71">
              <w:t xml:space="preserve"> PILE FURNISHED</w:t>
            </w:r>
          </w:p>
        </w:tc>
        <w:tc>
          <w:tcPr>
            <w:tcW w:w="3102" w:type="pct"/>
            <w:tcBorders>
              <w:top w:val="dotted" w:sz="4" w:space="0" w:color="auto"/>
              <w:bottom w:val="dotted" w:sz="4" w:space="0" w:color="auto"/>
            </w:tcBorders>
            <w:vAlign w:val="center"/>
            <w:hideMark/>
          </w:tcPr>
          <w:p w14:paraId="3F1EEF93" w14:textId="77777777" w:rsidR="00A12F77" w:rsidRPr="005B6F71" w:rsidRDefault="00A12F77" w:rsidP="00102BC0">
            <w:pPr>
              <w:pStyle w:val="Tabletext"/>
            </w:pPr>
            <w:r w:rsidRPr="00AD71D8">
              <w:t>US Dept. of Labor, Bureau of Labor Statistics - Producer Price Index for Hot Rolled Steel Bars, Plates and Structural Shapes WPU 101704</w:t>
            </w:r>
          </w:p>
        </w:tc>
      </w:tr>
      <w:tr w:rsidR="00A12F77" w:rsidRPr="00F96842" w14:paraId="1C02B9C1" w14:textId="77777777" w:rsidTr="00102BC0">
        <w:trPr>
          <w:trHeight w:val="500"/>
        </w:trPr>
        <w:tc>
          <w:tcPr>
            <w:tcW w:w="1898" w:type="pct"/>
            <w:tcBorders>
              <w:top w:val="dotted" w:sz="4" w:space="0" w:color="auto"/>
              <w:bottom w:val="dotted" w:sz="4" w:space="0" w:color="auto"/>
            </w:tcBorders>
            <w:vAlign w:val="center"/>
            <w:hideMark/>
          </w:tcPr>
          <w:p w14:paraId="5C461049" w14:textId="77777777" w:rsidR="00A12F77" w:rsidRPr="005B6F71" w:rsidRDefault="00A12F77" w:rsidP="00102BC0">
            <w:pPr>
              <w:pStyle w:val="Tabletext"/>
            </w:pPr>
            <w:r w:rsidRPr="005B6F71">
              <w:t xml:space="preserve">STEEL H-PILE, </w:t>
            </w:r>
            <w:r w:rsidRPr="007A76F8">
              <w:t>FURNISHED</w:t>
            </w:r>
          </w:p>
        </w:tc>
        <w:tc>
          <w:tcPr>
            <w:tcW w:w="3102" w:type="pct"/>
            <w:tcBorders>
              <w:top w:val="dotted" w:sz="4" w:space="0" w:color="auto"/>
              <w:bottom w:val="dotted" w:sz="4" w:space="0" w:color="auto"/>
            </w:tcBorders>
            <w:vAlign w:val="center"/>
            <w:hideMark/>
          </w:tcPr>
          <w:p w14:paraId="06EBB81C" w14:textId="77777777" w:rsidR="00A12F77" w:rsidRPr="005B6F71" w:rsidRDefault="00A12F77" w:rsidP="00102BC0">
            <w:pPr>
              <w:pStyle w:val="Tabletext"/>
            </w:pPr>
            <w:r w:rsidRPr="00AD71D8">
              <w:t>US Dept. of Labor, Bureau of Labor Statistics - Producer Price Index for Hot Rolled Steel Bars, Plates and Structural Shapes</w:t>
            </w:r>
            <w:r w:rsidRPr="0024336D">
              <w:t xml:space="preserve"> </w:t>
            </w:r>
            <w:r w:rsidRPr="00AD71D8">
              <w:t>WPU 101704</w:t>
            </w:r>
          </w:p>
        </w:tc>
      </w:tr>
      <w:tr w:rsidR="00A12F77" w:rsidRPr="00F96842" w14:paraId="72B6554C" w14:textId="77777777" w:rsidTr="00102BC0">
        <w:trPr>
          <w:trHeight w:val="500"/>
        </w:trPr>
        <w:tc>
          <w:tcPr>
            <w:tcW w:w="1898" w:type="pct"/>
            <w:tcBorders>
              <w:top w:val="dotted" w:sz="4" w:space="0" w:color="auto"/>
              <w:bottom w:val="dotted" w:sz="4" w:space="0" w:color="auto"/>
            </w:tcBorders>
            <w:vAlign w:val="center"/>
          </w:tcPr>
          <w:p w14:paraId="2F9CE1B4" w14:textId="77777777" w:rsidR="00A12F77" w:rsidRPr="005B6F71" w:rsidRDefault="00A12F77" w:rsidP="00102BC0">
            <w:pPr>
              <w:pStyle w:val="Tabletext"/>
            </w:pPr>
            <w:r w:rsidRPr="005B6F71">
              <w:t>BEAM GUIDE RAIL</w:t>
            </w:r>
          </w:p>
        </w:tc>
        <w:tc>
          <w:tcPr>
            <w:tcW w:w="3102" w:type="pct"/>
            <w:tcBorders>
              <w:top w:val="dotted" w:sz="4" w:space="0" w:color="auto"/>
              <w:bottom w:val="dotted" w:sz="4" w:space="0" w:color="auto"/>
            </w:tcBorders>
            <w:vAlign w:val="center"/>
          </w:tcPr>
          <w:p w14:paraId="308B7FE6" w14:textId="77777777" w:rsidR="00A12F77" w:rsidRPr="005B6F71" w:rsidRDefault="00A12F77" w:rsidP="00102BC0">
            <w:pPr>
              <w:pStyle w:val="Tabletext"/>
            </w:pPr>
            <w:r w:rsidRPr="005B6F71">
              <w:t xml:space="preserve">US Dept. of Labor, Bureau of Labor Statistics - </w:t>
            </w:r>
            <w:r w:rsidRPr="00ED7301">
              <w:t>Producer</w:t>
            </w:r>
            <w:r w:rsidRPr="005B6F71">
              <w:t xml:space="preserve"> Price Index for Semifinished Steel Mill Products WPU 101702</w:t>
            </w:r>
          </w:p>
        </w:tc>
      </w:tr>
      <w:tr w:rsidR="00A12F77" w:rsidRPr="00F96842" w14:paraId="7138454B" w14:textId="77777777" w:rsidTr="00102BC0">
        <w:trPr>
          <w:trHeight w:val="500"/>
        </w:trPr>
        <w:tc>
          <w:tcPr>
            <w:tcW w:w="1898" w:type="pct"/>
            <w:tcBorders>
              <w:top w:val="dotted" w:sz="4" w:space="0" w:color="auto"/>
              <w:bottom w:val="dotted" w:sz="4" w:space="0" w:color="auto"/>
            </w:tcBorders>
            <w:vAlign w:val="center"/>
          </w:tcPr>
          <w:p w14:paraId="57F32E08" w14:textId="77777777" w:rsidR="00A12F77" w:rsidRPr="005B6F71" w:rsidRDefault="00A12F77" w:rsidP="00102BC0">
            <w:pPr>
              <w:pStyle w:val="Tabletext"/>
            </w:pPr>
            <w:r w:rsidRPr="005B6F71">
              <w:t>RUB RAIL</w:t>
            </w:r>
          </w:p>
        </w:tc>
        <w:tc>
          <w:tcPr>
            <w:tcW w:w="3102" w:type="pct"/>
            <w:tcBorders>
              <w:top w:val="dotted" w:sz="4" w:space="0" w:color="auto"/>
              <w:bottom w:val="dotted" w:sz="4" w:space="0" w:color="auto"/>
            </w:tcBorders>
            <w:vAlign w:val="center"/>
          </w:tcPr>
          <w:p w14:paraId="2739D8A0" w14:textId="77777777" w:rsidR="00A12F77" w:rsidRPr="005B6F71" w:rsidRDefault="00A12F77" w:rsidP="00102BC0">
            <w:pPr>
              <w:pStyle w:val="Tabletext"/>
            </w:pPr>
            <w:r w:rsidRPr="005B6F71">
              <w:t xml:space="preserve">US Dept. of </w:t>
            </w:r>
            <w:r w:rsidRPr="00ED7301">
              <w:t>Labor</w:t>
            </w:r>
            <w:r w:rsidRPr="005B6F71">
              <w:t>, Bureau of Labor Statistics - Producer Price Index for Semifinished Steel Mill Products WPU 101702</w:t>
            </w:r>
          </w:p>
        </w:tc>
      </w:tr>
      <w:tr w:rsidR="00A12F77" w:rsidRPr="00F96842" w14:paraId="12AFAD40" w14:textId="77777777" w:rsidTr="00102BC0">
        <w:trPr>
          <w:trHeight w:val="500"/>
        </w:trPr>
        <w:tc>
          <w:tcPr>
            <w:tcW w:w="1898" w:type="pct"/>
            <w:tcBorders>
              <w:top w:val="dotted" w:sz="4" w:space="0" w:color="auto"/>
              <w:bottom w:val="dotted" w:sz="4" w:space="0" w:color="auto"/>
            </w:tcBorders>
            <w:vAlign w:val="center"/>
          </w:tcPr>
          <w:p w14:paraId="16C73FEA" w14:textId="77777777" w:rsidR="00A12F77" w:rsidRPr="005B6F71" w:rsidRDefault="00A12F77" w:rsidP="00102BC0">
            <w:pPr>
              <w:pStyle w:val="Tabletext"/>
            </w:pPr>
            <w:bookmarkStart w:id="427" w:name="_Hlk109822738"/>
            <w:r w:rsidRPr="005B6F71">
              <w:lastRenderedPageBreak/>
              <w:t xml:space="preserve">OVERHEAD SIGN </w:t>
            </w:r>
            <w:r w:rsidRPr="007A76F8">
              <w:t>STRUCTURE</w:t>
            </w:r>
            <w:r w:rsidRPr="005B6F71">
              <w:t xml:space="preserve"> NO</w:t>
            </w:r>
            <w:bookmarkEnd w:id="427"/>
            <w:r>
              <w:t>.</w:t>
            </w:r>
            <w:r w:rsidRPr="005B6F71">
              <w:t xml:space="preserve"> ___</w:t>
            </w:r>
          </w:p>
        </w:tc>
        <w:tc>
          <w:tcPr>
            <w:tcW w:w="3102" w:type="pct"/>
            <w:tcBorders>
              <w:top w:val="dotted" w:sz="4" w:space="0" w:color="auto"/>
              <w:bottom w:val="dotted" w:sz="4" w:space="0" w:color="auto"/>
            </w:tcBorders>
            <w:vAlign w:val="center"/>
          </w:tcPr>
          <w:p w14:paraId="74EBBC9C" w14:textId="77777777" w:rsidR="00A12F77" w:rsidRPr="005B6F71" w:rsidRDefault="00A12F77" w:rsidP="00102BC0">
            <w:pPr>
              <w:pStyle w:val="Tabletext"/>
            </w:pPr>
            <w:r w:rsidRPr="005B6F71">
              <w:t xml:space="preserve">US Dept. of Labor, Bureau of Labor Statistics - </w:t>
            </w:r>
            <w:r w:rsidRPr="00ED7301">
              <w:t>Producer</w:t>
            </w:r>
            <w:r w:rsidRPr="005B6F71">
              <w:t xml:space="preserve"> Price Index for Semifinished Steel Mill Products WPU 101702</w:t>
            </w:r>
          </w:p>
        </w:tc>
      </w:tr>
      <w:tr w:rsidR="00A12F77" w:rsidRPr="00F96842" w14:paraId="7FC82D23" w14:textId="77777777" w:rsidTr="00102BC0">
        <w:trPr>
          <w:trHeight w:val="500"/>
        </w:trPr>
        <w:tc>
          <w:tcPr>
            <w:tcW w:w="1898" w:type="pct"/>
            <w:tcBorders>
              <w:top w:val="dotted" w:sz="4" w:space="0" w:color="auto"/>
              <w:bottom w:val="dotted" w:sz="4" w:space="0" w:color="auto"/>
            </w:tcBorders>
            <w:vAlign w:val="center"/>
          </w:tcPr>
          <w:p w14:paraId="78963E66" w14:textId="77777777" w:rsidR="00A12F77" w:rsidRPr="005B6F71" w:rsidRDefault="00A12F77" w:rsidP="00102BC0">
            <w:pPr>
              <w:pStyle w:val="Tabletext"/>
            </w:pPr>
            <w:r>
              <w:t>BUTTERFLY SIGN SUPPORT, DMS STRUCTURE</w:t>
            </w:r>
            <w:r w:rsidRPr="005B6F71">
              <w:t xml:space="preserve"> NO</w:t>
            </w:r>
            <w:r>
              <w:t>.</w:t>
            </w:r>
            <w:r w:rsidRPr="005B6F71">
              <w:t xml:space="preserve"> ___</w:t>
            </w:r>
          </w:p>
        </w:tc>
        <w:tc>
          <w:tcPr>
            <w:tcW w:w="3102" w:type="pct"/>
            <w:tcBorders>
              <w:top w:val="dotted" w:sz="4" w:space="0" w:color="auto"/>
              <w:bottom w:val="dotted" w:sz="4" w:space="0" w:color="auto"/>
            </w:tcBorders>
            <w:vAlign w:val="center"/>
          </w:tcPr>
          <w:p w14:paraId="36E4BA34" w14:textId="77777777" w:rsidR="00A12F77" w:rsidRPr="005B6F71" w:rsidRDefault="00A12F77" w:rsidP="00102BC0">
            <w:pPr>
              <w:pStyle w:val="Tabletext"/>
            </w:pPr>
            <w:r w:rsidRPr="005B6F71">
              <w:t xml:space="preserve">US Dept. of Labor, Bureau of Labor Statistics - </w:t>
            </w:r>
            <w:r w:rsidRPr="00ED7301">
              <w:t>Producer</w:t>
            </w:r>
            <w:r w:rsidRPr="005B6F71">
              <w:t xml:space="preserve"> Price Index for Semifinished Steel Mill Products WPU 101702</w:t>
            </w:r>
          </w:p>
        </w:tc>
      </w:tr>
      <w:tr w:rsidR="00A12F77" w:rsidRPr="00F96842" w14:paraId="79D70B09" w14:textId="77777777" w:rsidTr="00102BC0">
        <w:trPr>
          <w:trHeight w:val="500"/>
        </w:trPr>
        <w:tc>
          <w:tcPr>
            <w:tcW w:w="1898" w:type="pct"/>
            <w:tcBorders>
              <w:top w:val="dotted" w:sz="4" w:space="0" w:color="auto"/>
              <w:bottom w:val="dotted" w:sz="4" w:space="0" w:color="auto"/>
            </w:tcBorders>
            <w:vAlign w:val="center"/>
          </w:tcPr>
          <w:p w14:paraId="3D788629" w14:textId="77777777" w:rsidR="00A12F77" w:rsidRPr="005B6F71" w:rsidRDefault="00A12F77" w:rsidP="00102BC0">
            <w:pPr>
              <w:pStyle w:val="Tabletext"/>
            </w:pPr>
            <w:r w:rsidRPr="005B6F71">
              <w:t xml:space="preserve">CANTILEVER SIGN </w:t>
            </w:r>
            <w:r w:rsidRPr="007A76F8">
              <w:t>STRUCTURE</w:t>
            </w:r>
            <w:r w:rsidRPr="005B6F71">
              <w:t xml:space="preserve"> NO</w:t>
            </w:r>
            <w:r>
              <w:t>.</w:t>
            </w:r>
            <w:r w:rsidRPr="005B6F71">
              <w:t xml:space="preserve"> ___</w:t>
            </w:r>
          </w:p>
        </w:tc>
        <w:tc>
          <w:tcPr>
            <w:tcW w:w="3102" w:type="pct"/>
            <w:tcBorders>
              <w:top w:val="dotted" w:sz="4" w:space="0" w:color="auto"/>
              <w:bottom w:val="dotted" w:sz="4" w:space="0" w:color="auto"/>
            </w:tcBorders>
            <w:vAlign w:val="center"/>
          </w:tcPr>
          <w:p w14:paraId="53BFA2D8" w14:textId="77777777" w:rsidR="00A12F77" w:rsidRPr="005B6F71" w:rsidRDefault="00A12F77" w:rsidP="00102BC0">
            <w:pPr>
              <w:pStyle w:val="Tabletext"/>
            </w:pPr>
            <w:r w:rsidRPr="005B6F71">
              <w:t xml:space="preserve">US Dept. of Labor, Bureau of Labor Statistics - </w:t>
            </w:r>
            <w:r w:rsidRPr="00ED7301">
              <w:t>Producer</w:t>
            </w:r>
            <w:r w:rsidRPr="005B6F71">
              <w:t xml:space="preserve"> Price Index for Semifinished Steel Mill Products WPU 101702</w:t>
            </w:r>
          </w:p>
        </w:tc>
      </w:tr>
      <w:tr w:rsidR="00A12F77" w:rsidRPr="00F96842" w14:paraId="48E3CB58" w14:textId="77777777" w:rsidTr="00102BC0">
        <w:trPr>
          <w:trHeight w:val="500"/>
        </w:trPr>
        <w:tc>
          <w:tcPr>
            <w:tcW w:w="1898" w:type="pct"/>
            <w:tcBorders>
              <w:top w:val="dotted" w:sz="4" w:space="0" w:color="auto"/>
              <w:bottom w:val="double" w:sz="4" w:space="0" w:color="auto"/>
            </w:tcBorders>
            <w:vAlign w:val="center"/>
          </w:tcPr>
          <w:p w14:paraId="49CF5EEA" w14:textId="77777777" w:rsidR="00A12F77" w:rsidRPr="005B6F71" w:rsidRDefault="00A12F77" w:rsidP="00102BC0">
            <w:pPr>
              <w:pStyle w:val="Tabletext"/>
            </w:pPr>
            <w:r w:rsidRPr="005B6F71">
              <w:t xml:space="preserve">CANTILEVER SIGN </w:t>
            </w:r>
            <w:r w:rsidRPr="007A76F8">
              <w:t>SUPPORT</w:t>
            </w:r>
            <w:r w:rsidRPr="005B6F71">
              <w:t>, DMS STRUCTURE NO. ___</w:t>
            </w:r>
          </w:p>
        </w:tc>
        <w:tc>
          <w:tcPr>
            <w:tcW w:w="3102" w:type="pct"/>
            <w:tcBorders>
              <w:top w:val="dotted" w:sz="4" w:space="0" w:color="auto"/>
              <w:bottom w:val="double" w:sz="4" w:space="0" w:color="auto"/>
            </w:tcBorders>
            <w:vAlign w:val="center"/>
          </w:tcPr>
          <w:p w14:paraId="33792095" w14:textId="77777777" w:rsidR="00A12F77" w:rsidRPr="005B6F71" w:rsidRDefault="00A12F77" w:rsidP="00102BC0">
            <w:pPr>
              <w:pStyle w:val="Tabletext"/>
            </w:pPr>
            <w:r w:rsidRPr="005B6F71">
              <w:t xml:space="preserve">US Dept. of Labor, Bureau of Labor Statistics - </w:t>
            </w:r>
            <w:r w:rsidRPr="00ED7301">
              <w:t>Producer</w:t>
            </w:r>
            <w:r w:rsidRPr="005B6F71">
              <w:t xml:space="preserve"> Price Index for Semifinished Steel Mill Products WPU 101702</w:t>
            </w:r>
          </w:p>
        </w:tc>
      </w:tr>
    </w:tbl>
    <w:p w14:paraId="65FCD94A" w14:textId="77777777" w:rsidR="00A12F77" w:rsidRDefault="00A12F77" w:rsidP="00A12F77">
      <w:pPr>
        <w:pStyle w:val="HiddenTextSpec"/>
        <w:tabs>
          <w:tab w:val="left" w:pos="2880"/>
        </w:tabs>
      </w:pPr>
      <w:r>
        <w:t>3************************************************3</w:t>
      </w:r>
    </w:p>
    <w:p w14:paraId="3028E26C" w14:textId="77777777" w:rsidR="00A12F77" w:rsidRDefault="00A12F77" w:rsidP="00A12F77">
      <w:pPr>
        <w:pStyle w:val="Paragraph"/>
      </w:pPr>
      <w:r w:rsidRPr="00F96842">
        <w:t>Price adjustments may result in an increased payment to the Contractor for increases in the price index and may result in a reduction in payment for decreases in the price index.</w:t>
      </w:r>
    </w:p>
    <w:p w14:paraId="2B830A59" w14:textId="77777777" w:rsidR="00A12F77" w:rsidRPr="00F96842" w:rsidRDefault="00A12F77" w:rsidP="00A12F77">
      <w:pPr>
        <w:pStyle w:val="Formula9pt"/>
      </w:pPr>
      <w:r w:rsidRPr="00B43823">
        <w:rPr>
          <w:rStyle w:val="ParagraphCharChar"/>
        </w:rPr>
        <w:t xml:space="preserve">A steel price adjustment will only be made for price increases when </w:t>
      </w:r>
      <w:r w:rsidRPr="00F96842">
        <w:t xml:space="preserve"> </w:t>
      </w:r>
      <m:oMath>
        <m:f>
          <m:fPr>
            <m:ctrlPr>
              <w:rPr>
                <w:rFonts w:eastAsia="Adobe Myungjo Std M"/>
              </w:rPr>
            </m:ctrlPr>
          </m:fPr>
          <m:num>
            <m:d>
              <m:dPr>
                <m:ctrlPr>
                  <w:rPr>
                    <w:rFonts w:eastAsia="Adobe Myungjo Std M"/>
                  </w:rPr>
                </m:ctrlPr>
              </m:dPr>
              <m:e>
                <m:r>
                  <m:rPr>
                    <m:sty m:val="p"/>
                  </m:rPr>
                  <w:rPr>
                    <w:rFonts w:eastAsia="Adobe Myungjo Std M"/>
                  </w:rPr>
                  <m:t>MS-BS</m:t>
                </m:r>
              </m:e>
            </m:d>
          </m:num>
          <m:den>
            <m:r>
              <m:rPr>
                <m:sty m:val="p"/>
              </m:rPr>
              <w:rPr>
                <w:rFonts w:eastAsia="Adobe Myungjo Std M"/>
              </w:rPr>
              <m:t>BS</m:t>
            </m:r>
          </m:den>
        </m:f>
        <m:r>
          <m:rPr>
            <m:sty m:val="p"/>
          </m:rPr>
          <w:rPr>
            <w:rFonts w:eastAsia="Adobe Myungjo Std M"/>
          </w:rPr>
          <m:t xml:space="preserve"> &gt;10%</m:t>
        </m:r>
      </m:oMath>
      <w:r w:rsidRPr="00B43823">
        <w:rPr>
          <w:rStyle w:val="ParagraphCharChar"/>
        </w:rPr>
        <w:fldChar w:fldCharType="begin"/>
      </w:r>
      <w:r w:rsidRPr="00B43823">
        <w:rPr>
          <w:rStyle w:val="ParagraphCharChar"/>
        </w:rPr>
        <w:instrText xml:space="preserve"> QUOTE </w:instrText>
      </w:r>
      <m:oMath>
        <m:f>
          <m:fPr>
            <m:ctrlPr>
              <w:rPr>
                <w:rStyle w:val="ParagraphCharChar"/>
              </w:rPr>
            </m:ctrlPr>
          </m:fPr>
          <m:num>
            <m:d>
              <m:dPr>
                <m:ctrlPr>
                  <w:rPr>
                    <w:rStyle w:val="ParagraphCharChar"/>
                  </w:rPr>
                </m:ctrlPr>
              </m:dPr>
              <m:e>
                <m:r>
                  <m:rPr>
                    <m:sty m:val="p"/>
                  </m:rPr>
                  <w:rPr>
                    <w:rStyle w:val="ParagraphCharChar"/>
                  </w:rPr>
                  <m:t>MS-BS</m:t>
                </m:r>
              </m:e>
            </m:d>
          </m:num>
          <m:den>
            <m:r>
              <m:rPr>
                <m:sty m:val="p"/>
              </m:rPr>
              <w:rPr>
                <w:rStyle w:val="ParagraphCharChar"/>
              </w:rPr>
              <m:t>BS</m:t>
            </m:r>
          </m:den>
        </m:f>
        <m:r>
          <m:rPr>
            <m:sty m:val="p"/>
          </m:rPr>
          <w:rPr>
            <w:rStyle w:val="ParagraphCharChar"/>
          </w:rPr>
          <m:t>&gt;15%</m:t>
        </m:r>
      </m:oMath>
      <w:r w:rsidRPr="00B43823">
        <w:rPr>
          <w:rStyle w:val="ParagraphCharChar"/>
        </w:rPr>
        <w:instrText xml:space="preserve"> </w:instrText>
      </w:r>
      <w:r w:rsidRPr="00B43823">
        <w:rPr>
          <w:rStyle w:val="ParagraphCharChar"/>
        </w:rPr>
        <w:fldChar w:fldCharType="end"/>
      </w:r>
      <w:r w:rsidRPr="00B43823">
        <w:rPr>
          <w:rStyle w:val="ParagraphCharChar"/>
        </w:rPr>
        <w:t>, and a price adjustment will only be made for price decreases when</w:t>
      </w:r>
      <w:r>
        <w:t xml:space="preserve"> </w:t>
      </w:r>
      <w:r w:rsidRPr="00F96842">
        <w:fldChar w:fldCharType="begin"/>
      </w:r>
      <w:r w:rsidRPr="00F96842">
        <w:instrText xml:space="preserve"> QUOTE </w:instrText>
      </w:r>
      <m:oMath>
        <m:f>
          <m:fPr>
            <m:ctrlPr>
              <w:rPr>
                <w:i/>
              </w:rPr>
            </m:ctrlPr>
          </m:fPr>
          <m:num>
            <m:d>
              <m:dPr>
                <m:ctrlPr>
                  <w:rPr>
                    <w:i/>
                  </w:rPr>
                </m:ctrlPr>
              </m:dPr>
              <m:e>
                <m:r>
                  <m:rPr>
                    <m:sty m:val="p"/>
                  </m:rPr>
                  <m:t>BS-MS</m:t>
                </m:r>
              </m:e>
            </m:d>
          </m:num>
          <m:den>
            <m:r>
              <m:rPr>
                <m:sty m:val="p"/>
              </m:rPr>
              <m:t>BS</m:t>
            </m:r>
          </m:den>
        </m:f>
        <m:r>
          <m:rPr>
            <m:sty m:val="p"/>
          </m:rPr>
          <m:t>&gt;15%</m:t>
        </m:r>
      </m:oMath>
      <w:r w:rsidRPr="00F96842">
        <w:instrText xml:space="preserve"> </w:instrText>
      </w:r>
      <w:r w:rsidRPr="00F96842">
        <w:fldChar w:fldCharType="end"/>
      </w:r>
      <w:r>
        <w:t xml:space="preserve"> </w:t>
      </w:r>
      <m:oMath>
        <m:f>
          <m:fPr>
            <m:ctrlPr>
              <w:rPr>
                <w:rFonts w:eastAsia="Adobe Myungjo Std M"/>
              </w:rPr>
            </m:ctrlPr>
          </m:fPr>
          <m:num>
            <m:d>
              <m:dPr>
                <m:ctrlPr>
                  <w:rPr>
                    <w:rFonts w:eastAsia="Adobe Myungjo Std M"/>
                  </w:rPr>
                </m:ctrlPr>
              </m:dPr>
              <m:e>
                <m:r>
                  <m:rPr>
                    <m:sty m:val="p"/>
                  </m:rPr>
                  <w:rPr>
                    <w:rFonts w:eastAsia="Adobe Myungjo Std M"/>
                  </w:rPr>
                  <m:t>BS-MS</m:t>
                </m:r>
              </m:e>
            </m:d>
          </m:num>
          <m:den>
            <m:r>
              <m:rPr>
                <m:sty m:val="p"/>
              </m:rPr>
              <w:rPr>
                <w:rFonts w:eastAsia="Adobe Myungjo Std M"/>
              </w:rPr>
              <m:t>BS</m:t>
            </m:r>
          </m:den>
        </m:f>
        <m:r>
          <m:rPr>
            <m:sty m:val="p"/>
          </m:rPr>
          <w:rPr>
            <w:rFonts w:eastAsia="Adobe Myungjo Std M"/>
          </w:rPr>
          <m:t xml:space="preserve"> &gt;10%.</m:t>
        </m:r>
      </m:oMath>
    </w:p>
    <w:p w14:paraId="5D30CC40" w14:textId="77777777" w:rsidR="00A12F77" w:rsidRDefault="00A12F77" w:rsidP="00A12F77">
      <w:pPr>
        <w:pStyle w:val="Paragraph"/>
      </w:pPr>
    </w:p>
    <w:p w14:paraId="34189DE0" w14:textId="77777777" w:rsidR="00A12F77" w:rsidRDefault="00A12F77" w:rsidP="00A12F77">
      <w:pPr>
        <w:pStyle w:val="Paragraph"/>
      </w:pPr>
      <w:r w:rsidRPr="00021A87">
        <w:t>When</w:t>
      </w:r>
      <w:r w:rsidRPr="00F96842">
        <w:t xml:space="preserve"> the Monthly Steel Price Index is greater than the Benchmark Steel </w:t>
      </w:r>
      <w:r>
        <w:t xml:space="preserve">Price </w:t>
      </w:r>
      <w:r w:rsidRPr="00F96842">
        <w:t xml:space="preserve">Index, the Department will </w:t>
      </w:r>
      <w:r>
        <w:t xml:space="preserve">calculate </w:t>
      </w:r>
      <w:r w:rsidRPr="00F96842">
        <w:t>STEEL PRICE ADJUSTMENT using the following formula:</w:t>
      </w:r>
    </w:p>
    <w:p w14:paraId="2F6D600F" w14:textId="77777777" w:rsidR="00A12F77" w:rsidRPr="00391BB4" w:rsidRDefault="00A12F77" w:rsidP="00A12F77">
      <w:pPr>
        <w:pStyle w:val="Formula9pt"/>
        <w:rPr>
          <w:iCs/>
          <w:szCs w:val="18"/>
        </w:rPr>
      </w:pPr>
      <w:bookmarkStart w:id="428" w:name="_Hlk109825959"/>
      <m:oMathPara>
        <m:oMath>
          <m:r>
            <m:rPr>
              <m:sty m:val="p"/>
            </m:rPr>
            <w:rPr>
              <w:szCs w:val="18"/>
            </w:rPr>
            <m:t>S=</m:t>
          </m:r>
          <m:f>
            <m:fPr>
              <m:ctrlPr>
                <w:rPr>
                  <w:iCs/>
                  <w:szCs w:val="18"/>
                </w:rPr>
              </m:ctrlPr>
            </m:fPr>
            <m:num>
              <m:r>
                <m:rPr>
                  <m:sty m:val="p"/>
                </m:rPr>
                <w:rPr>
                  <w:szCs w:val="18"/>
                </w:rPr>
                <m:t>[</m:t>
              </m:r>
              <m:d>
                <m:dPr>
                  <m:ctrlPr>
                    <w:rPr>
                      <w:iCs/>
                      <w:szCs w:val="18"/>
                    </w:rPr>
                  </m:ctrlPr>
                </m:dPr>
                <m:e>
                  <m:r>
                    <m:rPr>
                      <m:sty m:val="p"/>
                    </m:rPr>
                    <w:rPr>
                      <w:szCs w:val="18"/>
                    </w:rPr>
                    <m:t>BS-MS</m:t>
                  </m:r>
                </m:e>
              </m:d>
              <m:r>
                <m:rPr>
                  <m:sty m:val="p"/>
                </m:rPr>
                <w:rPr>
                  <w:szCs w:val="18"/>
                </w:rPr>
                <m:t>+</m:t>
              </m:r>
              <m:d>
                <m:dPr>
                  <m:ctrlPr>
                    <w:rPr>
                      <w:iCs/>
                      <w:szCs w:val="18"/>
                    </w:rPr>
                  </m:ctrlPr>
                </m:dPr>
                <m:e>
                  <m:r>
                    <m:rPr>
                      <m:sty m:val="p"/>
                    </m:rPr>
                    <w:rPr>
                      <w:szCs w:val="18"/>
                    </w:rPr>
                    <m:t>BS×0.10</m:t>
                  </m:r>
                </m:e>
              </m:d>
              <m:r>
                <m:rPr>
                  <m:sty m:val="p"/>
                </m:rPr>
                <w:rPr>
                  <w:szCs w:val="18"/>
                </w:rPr>
                <m:t>]</m:t>
              </m:r>
            </m:num>
            <m:den>
              <m:r>
                <m:rPr>
                  <m:sty m:val="p"/>
                </m:rPr>
                <w:rPr>
                  <w:szCs w:val="18"/>
                </w:rPr>
                <m:t>-BS</m:t>
              </m:r>
            </m:den>
          </m:f>
          <m:r>
            <m:rPr>
              <m:sty m:val="p"/>
            </m:rPr>
            <w:rPr>
              <w:szCs w:val="18"/>
            </w:rPr>
            <m:t xml:space="preserve"> ×CB×W</m:t>
          </m:r>
        </m:oMath>
      </m:oMathPara>
      <w:bookmarkEnd w:id="428"/>
    </w:p>
    <w:p w14:paraId="120AF672" w14:textId="77777777" w:rsidR="00A12F77" w:rsidRDefault="00A12F77" w:rsidP="00A12F77">
      <w:pPr>
        <w:pStyle w:val="Paragraph"/>
      </w:pPr>
      <w:r w:rsidRPr="00F96842">
        <w:t xml:space="preserve">When the </w:t>
      </w:r>
      <w:r>
        <w:t>M</w:t>
      </w:r>
      <w:r w:rsidRPr="00F96842">
        <w:t xml:space="preserve">onthly </w:t>
      </w:r>
      <w:r>
        <w:t>Steel P</w:t>
      </w:r>
      <w:r w:rsidRPr="00F96842">
        <w:t xml:space="preserve">rice </w:t>
      </w:r>
      <w:r>
        <w:t>I</w:t>
      </w:r>
      <w:r w:rsidRPr="00F96842">
        <w:t xml:space="preserve">ndex is less than the </w:t>
      </w:r>
      <w:r>
        <w:t>B</w:t>
      </w:r>
      <w:r w:rsidRPr="00F96842">
        <w:t xml:space="preserve">enchmark </w:t>
      </w:r>
      <w:r>
        <w:t>S</w:t>
      </w:r>
      <w:r w:rsidRPr="00F96842">
        <w:t xml:space="preserve">teel </w:t>
      </w:r>
      <w:r>
        <w:t>Price I</w:t>
      </w:r>
      <w:r w:rsidRPr="00F96842">
        <w:t xml:space="preserve">ndex, the Department will calculate </w:t>
      </w:r>
      <w:bookmarkStart w:id="429" w:name="_Hlk103170706"/>
      <w:r w:rsidRPr="00F96842">
        <w:t>STEEL PRICE ADJUSTMENT</w:t>
      </w:r>
      <w:bookmarkEnd w:id="429"/>
      <w:r w:rsidRPr="00F96842">
        <w:t xml:space="preserve"> using the following formula:</w:t>
      </w:r>
    </w:p>
    <w:p w14:paraId="499D2278" w14:textId="77777777" w:rsidR="00A12F77" w:rsidRPr="00391BB4" w:rsidRDefault="00A12F77" w:rsidP="00A12F77">
      <w:pPr>
        <w:pStyle w:val="Formula9pt"/>
        <w:rPr>
          <w:iCs/>
          <w:szCs w:val="18"/>
        </w:rPr>
      </w:pPr>
      <m:oMathPara>
        <m:oMath>
          <m:r>
            <m:rPr>
              <m:sty m:val="p"/>
            </m:rPr>
            <m:t>S=</m:t>
          </m:r>
          <m:f>
            <m:fPr>
              <m:ctrlPr>
                <w:rPr>
                  <w:iCs/>
                </w:rPr>
              </m:ctrlPr>
            </m:fPr>
            <m:num>
              <m:r>
                <m:rPr>
                  <m:sty m:val="p"/>
                </m:rPr>
                <m:t>[</m:t>
              </m:r>
              <m:d>
                <m:dPr>
                  <m:ctrlPr>
                    <w:rPr>
                      <w:iCs/>
                    </w:rPr>
                  </m:ctrlPr>
                </m:dPr>
                <m:e>
                  <m:r>
                    <m:rPr>
                      <m:sty m:val="p"/>
                    </m:rPr>
                    <m:t>MS-BS</m:t>
                  </m:r>
                </m:e>
              </m:d>
              <m:r>
                <m:rPr>
                  <m:sty m:val="p"/>
                </m:rPr>
                <m:t>+</m:t>
              </m:r>
              <m:d>
                <m:dPr>
                  <m:ctrlPr>
                    <w:rPr>
                      <w:iCs/>
                    </w:rPr>
                  </m:ctrlPr>
                </m:dPr>
                <m:e>
                  <m:r>
                    <m:rPr>
                      <m:sty m:val="p"/>
                    </m:rPr>
                    <m:t>BS×0.10</m:t>
                  </m:r>
                </m:e>
              </m:d>
              <m:r>
                <m:rPr>
                  <m:sty m:val="p"/>
                </m:rPr>
                <m:t>]</m:t>
              </m:r>
            </m:num>
            <m:den>
              <m:r>
                <m:rPr>
                  <m:sty m:val="p"/>
                </m:rPr>
                <m:t>BS</m:t>
              </m:r>
            </m:den>
          </m:f>
          <m:r>
            <m:rPr>
              <m:sty m:val="p"/>
            </m:rPr>
            <w:rPr>
              <w:szCs w:val="18"/>
            </w:rPr>
            <m:t xml:space="preserve"> ×CB×W</m:t>
          </m:r>
        </m:oMath>
      </m:oMathPara>
    </w:p>
    <w:p w14:paraId="2C403222" w14:textId="77777777" w:rsidR="00A12F77" w:rsidRDefault="00A12F77" w:rsidP="00A12F77">
      <w:pPr>
        <w:pStyle w:val="Tablenote"/>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20"/>
        <w:gridCol w:w="9000"/>
      </w:tblGrid>
      <w:tr w:rsidR="00A12F77" w:rsidRPr="00E24144" w14:paraId="07F6A218" w14:textId="77777777" w:rsidTr="00102BC0">
        <w:trPr>
          <w:trHeight w:val="20"/>
        </w:trPr>
        <w:tc>
          <w:tcPr>
            <w:tcW w:w="9720" w:type="dxa"/>
            <w:gridSpan w:val="2"/>
            <w:vAlign w:val="center"/>
          </w:tcPr>
          <w:p w14:paraId="35D00257" w14:textId="77777777" w:rsidR="00A12F77" w:rsidRPr="00E24144" w:rsidRDefault="00A12F77" w:rsidP="00102BC0">
            <w:pPr>
              <w:pStyle w:val="Tabletext"/>
            </w:pPr>
            <w:r w:rsidRPr="00E24144">
              <w:t>Where:</w:t>
            </w:r>
          </w:p>
        </w:tc>
      </w:tr>
      <w:tr w:rsidR="00A12F77" w:rsidRPr="00E24144" w14:paraId="1270CB67" w14:textId="77777777" w:rsidTr="00102BC0">
        <w:trPr>
          <w:trHeight w:val="20"/>
        </w:trPr>
        <w:tc>
          <w:tcPr>
            <w:tcW w:w="720" w:type="dxa"/>
            <w:vAlign w:val="center"/>
          </w:tcPr>
          <w:p w14:paraId="1BB52812" w14:textId="77777777" w:rsidR="00A12F77" w:rsidRPr="00E24144" w:rsidRDefault="00A12F77" w:rsidP="00102BC0">
            <w:pPr>
              <w:pStyle w:val="Tabletext"/>
            </w:pPr>
            <w:r w:rsidRPr="00E24144">
              <w:t>S =</w:t>
            </w:r>
          </w:p>
        </w:tc>
        <w:tc>
          <w:tcPr>
            <w:tcW w:w="9000" w:type="dxa"/>
          </w:tcPr>
          <w:p w14:paraId="0FCEFA9B" w14:textId="77777777" w:rsidR="00A12F77" w:rsidRPr="00E24144" w:rsidRDefault="00A12F77" w:rsidP="00102BC0">
            <w:pPr>
              <w:pStyle w:val="Tabletext"/>
            </w:pPr>
            <w:r w:rsidRPr="00E24144">
              <w:t>Steel Price Adjustment (Dollars).</w:t>
            </w:r>
          </w:p>
        </w:tc>
      </w:tr>
      <w:tr w:rsidR="00A12F77" w:rsidRPr="00E24144" w14:paraId="461591F4" w14:textId="77777777" w:rsidTr="00102BC0">
        <w:trPr>
          <w:trHeight w:val="20"/>
        </w:trPr>
        <w:tc>
          <w:tcPr>
            <w:tcW w:w="720" w:type="dxa"/>
            <w:vAlign w:val="center"/>
          </w:tcPr>
          <w:p w14:paraId="0C37DFA6" w14:textId="77777777" w:rsidR="00A12F77" w:rsidRPr="00E24144" w:rsidRDefault="00A12F77" w:rsidP="00102BC0">
            <w:pPr>
              <w:pStyle w:val="Tabletext"/>
            </w:pPr>
            <w:r w:rsidRPr="00E24144">
              <w:t>BS =</w:t>
            </w:r>
          </w:p>
        </w:tc>
        <w:tc>
          <w:tcPr>
            <w:tcW w:w="9000" w:type="dxa"/>
          </w:tcPr>
          <w:p w14:paraId="568BA3BE" w14:textId="77777777" w:rsidR="00A12F77" w:rsidRPr="00E24144" w:rsidRDefault="00A12F77" w:rsidP="00102BC0">
            <w:pPr>
              <w:pStyle w:val="Tabletext"/>
            </w:pPr>
            <w:r w:rsidRPr="00E24144">
              <w:t>Benchmark Steel Price Index – the steel preliminary price index for the month before the project is bid.</w:t>
            </w:r>
          </w:p>
        </w:tc>
      </w:tr>
      <w:tr w:rsidR="00A12F77" w:rsidRPr="00E24144" w14:paraId="69A66AD0" w14:textId="77777777" w:rsidTr="00102BC0">
        <w:trPr>
          <w:trHeight w:val="20"/>
        </w:trPr>
        <w:tc>
          <w:tcPr>
            <w:tcW w:w="720" w:type="dxa"/>
            <w:vAlign w:val="center"/>
          </w:tcPr>
          <w:p w14:paraId="448D26FD" w14:textId="77777777" w:rsidR="00A12F77" w:rsidRPr="00E24144" w:rsidRDefault="00A12F77" w:rsidP="00102BC0">
            <w:pPr>
              <w:pStyle w:val="Tabletext"/>
            </w:pPr>
            <w:r w:rsidRPr="00E24144">
              <w:t>MS =</w:t>
            </w:r>
          </w:p>
        </w:tc>
        <w:tc>
          <w:tcPr>
            <w:tcW w:w="9000" w:type="dxa"/>
          </w:tcPr>
          <w:p w14:paraId="761DA095" w14:textId="77777777" w:rsidR="00A12F77" w:rsidRPr="00E24144" w:rsidRDefault="00A12F77" w:rsidP="00102BC0">
            <w:pPr>
              <w:pStyle w:val="Tabletext"/>
            </w:pPr>
            <w:r w:rsidRPr="00E24144">
              <w:t>Monthly Steel Price Index – the steel price index for the month steel is shipped from the mill.</w:t>
            </w:r>
          </w:p>
        </w:tc>
      </w:tr>
      <w:tr w:rsidR="00A12F77" w:rsidRPr="00E24144" w14:paraId="2C831F83" w14:textId="77777777" w:rsidTr="00102BC0">
        <w:trPr>
          <w:trHeight w:val="20"/>
        </w:trPr>
        <w:tc>
          <w:tcPr>
            <w:tcW w:w="720" w:type="dxa"/>
            <w:vAlign w:val="center"/>
          </w:tcPr>
          <w:p w14:paraId="305CA2FA" w14:textId="77777777" w:rsidR="00A12F77" w:rsidRPr="00E24144" w:rsidRDefault="00A12F77" w:rsidP="00102BC0">
            <w:pPr>
              <w:pStyle w:val="Tabletext"/>
            </w:pPr>
            <w:r w:rsidRPr="00E24144">
              <w:t>CB =</w:t>
            </w:r>
          </w:p>
        </w:tc>
        <w:tc>
          <w:tcPr>
            <w:tcW w:w="9000" w:type="dxa"/>
          </w:tcPr>
          <w:p w14:paraId="6CE51C7F" w14:textId="77777777" w:rsidR="00A12F77" w:rsidRPr="00E24144" w:rsidRDefault="00A12F77" w:rsidP="00102BC0">
            <w:pPr>
              <w:pStyle w:val="Tabletext"/>
            </w:pPr>
            <w:r w:rsidRPr="00E24144">
              <w:t>Cost Basis ($/</w:t>
            </w:r>
            <w:proofErr w:type="spellStart"/>
            <w:r w:rsidRPr="00E24144">
              <w:t>lb</w:t>
            </w:r>
            <w:proofErr w:type="spellEnd"/>
            <w:r w:rsidRPr="00E24144">
              <w:t>).</w:t>
            </w:r>
          </w:p>
        </w:tc>
      </w:tr>
      <w:tr w:rsidR="00A12F77" w:rsidRPr="00E24144" w14:paraId="46BD8AD2" w14:textId="77777777" w:rsidTr="00102BC0">
        <w:trPr>
          <w:trHeight w:val="20"/>
        </w:trPr>
        <w:tc>
          <w:tcPr>
            <w:tcW w:w="720" w:type="dxa"/>
            <w:vAlign w:val="center"/>
          </w:tcPr>
          <w:p w14:paraId="3D5CA34E" w14:textId="77777777" w:rsidR="00A12F77" w:rsidRPr="00E24144" w:rsidRDefault="00A12F77" w:rsidP="00102BC0">
            <w:pPr>
              <w:pStyle w:val="Tabletext"/>
            </w:pPr>
            <w:r w:rsidRPr="00E24144">
              <w:t>W =</w:t>
            </w:r>
          </w:p>
        </w:tc>
        <w:tc>
          <w:tcPr>
            <w:tcW w:w="9000" w:type="dxa"/>
          </w:tcPr>
          <w:p w14:paraId="25F1C273" w14:textId="77777777" w:rsidR="00A12F77" w:rsidRPr="00E24144" w:rsidRDefault="00A12F77" w:rsidP="00102BC0">
            <w:pPr>
              <w:pStyle w:val="Tabletext"/>
            </w:pPr>
            <w:proofErr w:type="gramStart"/>
            <w:r w:rsidRPr="00E24144">
              <w:t>Weight of Steel</w:t>
            </w:r>
            <w:proofErr w:type="gramEnd"/>
            <w:r w:rsidRPr="00E24144">
              <w:t xml:space="preserve"> (</w:t>
            </w:r>
            <w:proofErr w:type="spellStart"/>
            <w:r w:rsidRPr="00E24144">
              <w:t>lb</w:t>
            </w:r>
            <w:proofErr w:type="spellEnd"/>
            <w:r w:rsidRPr="00E24144">
              <w:t>).</w:t>
            </w:r>
          </w:p>
        </w:tc>
      </w:tr>
    </w:tbl>
    <w:p w14:paraId="70837A58" w14:textId="77777777" w:rsidR="00A12F77" w:rsidRDefault="00A12F77" w:rsidP="00A12F77">
      <w:pPr>
        <w:pStyle w:val="Paragraph"/>
      </w:pPr>
      <w:r w:rsidRPr="0024336D">
        <w:t>The Department will post the BS, MS and CB value every month at</w:t>
      </w:r>
      <w:r>
        <w:t xml:space="preserve"> </w:t>
      </w:r>
    </w:p>
    <w:p w14:paraId="7EF97CEC" w14:textId="77777777" w:rsidR="00A12F77" w:rsidRPr="0024336D" w:rsidRDefault="00A12F77" w:rsidP="00A12F77">
      <w:pPr>
        <w:pStyle w:val="Paragraph"/>
        <w:spacing w:before="0"/>
      </w:pPr>
      <w:hyperlink r:id="rId36" w:history="1">
        <w:r w:rsidRPr="00A64A08">
          <w:rPr>
            <w:rStyle w:val="Hyperlink"/>
          </w:rPr>
          <w:t>https://www.state.nj.us/transportation/business/aashtoware/SteelPriceIndex.shtm</w:t>
        </w:r>
      </w:hyperlink>
      <w:r>
        <w:t>.</w:t>
      </w:r>
    </w:p>
    <w:p w14:paraId="443A6CC9" w14:textId="77777777" w:rsidR="00A12F77" w:rsidRPr="00F96842" w:rsidRDefault="00A12F77" w:rsidP="00A12F77">
      <w:pPr>
        <w:pStyle w:val="Paragraph"/>
      </w:pPr>
      <w:r w:rsidRPr="00F96842">
        <w:t xml:space="preserve">With each delivery of steel, </w:t>
      </w:r>
      <w:r w:rsidRPr="00391BB4">
        <w:t>submit</w:t>
      </w:r>
      <w:r w:rsidRPr="00F96842">
        <w:t xml:space="preserve"> to the RE documentation from the fabricator or supplier, which details the following information:</w:t>
      </w:r>
    </w:p>
    <w:p w14:paraId="106C2906" w14:textId="77777777" w:rsidR="00A12F77" w:rsidRPr="00F96842" w:rsidRDefault="00A12F77" w:rsidP="00A12F77">
      <w:pPr>
        <w:pStyle w:val="List0indent"/>
      </w:pPr>
      <w:r>
        <w:t>1.</w:t>
      </w:r>
      <w:r>
        <w:tab/>
      </w:r>
      <w:r w:rsidRPr="00F96842">
        <w:t xml:space="preserve">Weight of the steel shipped from the mill to the fabricator or supplier </w:t>
      </w:r>
    </w:p>
    <w:p w14:paraId="206E8208" w14:textId="47FDE6E3" w:rsidR="00A12F77" w:rsidRPr="00E24144" w:rsidRDefault="00A12F77" w:rsidP="00A12F77">
      <w:pPr>
        <w:pStyle w:val="List0indent"/>
      </w:pPr>
      <w:r>
        <w:t>2.</w:t>
      </w:r>
      <w:r>
        <w:tab/>
      </w:r>
      <w:r w:rsidRPr="00E24144">
        <w:t>Name of the mill, fabricator or supplier or both.</w:t>
      </w:r>
    </w:p>
    <w:p w14:paraId="4A7F1EE2" w14:textId="77777777" w:rsidR="00A12F77" w:rsidRPr="00E24144" w:rsidRDefault="00A12F77" w:rsidP="00A12F77">
      <w:pPr>
        <w:pStyle w:val="List0indent"/>
      </w:pPr>
      <w:r>
        <w:t>3.</w:t>
      </w:r>
      <w:r>
        <w:tab/>
      </w:r>
      <w:r w:rsidRPr="00E24144">
        <w:t>Identifying transmittal or invoice number for each shipment.</w:t>
      </w:r>
    </w:p>
    <w:p w14:paraId="09D0A3DD" w14:textId="77777777" w:rsidR="00A12F77" w:rsidRPr="00F96842" w:rsidRDefault="00A12F77" w:rsidP="00A12F77">
      <w:pPr>
        <w:pStyle w:val="List0indent"/>
      </w:pPr>
      <w:r>
        <w:t>4.</w:t>
      </w:r>
      <w:r>
        <w:tab/>
      </w:r>
      <w:r w:rsidRPr="00F96842">
        <w:t>Date of the shipment</w:t>
      </w:r>
    </w:p>
    <w:p w14:paraId="242B0E02" w14:textId="77777777" w:rsidR="00A12F77" w:rsidRPr="00F96842" w:rsidRDefault="00A12F77" w:rsidP="00A12F77">
      <w:pPr>
        <w:pStyle w:val="List0indent"/>
      </w:pPr>
      <w:r>
        <w:t>5.</w:t>
      </w:r>
      <w:r>
        <w:tab/>
      </w:r>
      <w:r w:rsidRPr="00F96842">
        <w:t>Item description and Item number(s) for which the steel is associated.</w:t>
      </w:r>
    </w:p>
    <w:p w14:paraId="22C52976" w14:textId="77777777" w:rsidR="00A12F77" w:rsidRPr="00F96842" w:rsidRDefault="00A12F77" w:rsidP="00A12F77">
      <w:pPr>
        <w:pStyle w:val="Paragraph"/>
      </w:pPr>
      <w:r w:rsidRPr="00F96842">
        <w:t>If the documented steel weight is for more than one Item, provide the RE with the weight attributed to each Item.</w:t>
      </w:r>
    </w:p>
    <w:p w14:paraId="00D45954" w14:textId="77777777" w:rsidR="00A12F77" w:rsidRDefault="00A12F77" w:rsidP="00A12F77">
      <w:pPr>
        <w:pStyle w:val="HiddenTextSpec"/>
        <w:tabs>
          <w:tab w:val="left" w:pos="2880"/>
        </w:tabs>
      </w:pPr>
      <w:bookmarkStart w:id="430" w:name="_Hlk124236214"/>
    </w:p>
    <w:p w14:paraId="6D73AD9A" w14:textId="77777777" w:rsidR="00A12F77" w:rsidRDefault="00A12F77" w:rsidP="00A12F77">
      <w:pPr>
        <w:pStyle w:val="HiddenTextSpec"/>
        <w:tabs>
          <w:tab w:val="left" w:pos="2880"/>
        </w:tabs>
      </w:pPr>
      <w:r>
        <w:t>3************************************************3</w:t>
      </w:r>
    </w:p>
    <w:bookmarkEnd w:id="430"/>
    <w:p w14:paraId="09D7CEBB" w14:textId="77777777" w:rsidR="00A12F77" w:rsidRPr="0024336D" w:rsidRDefault="00A12F77" w:rsidP="00A12F77">
      <w:pPr>
        <w:pStyle w:val="HiddenTextSpec"/>
        <w:tabs>
          <w:tab w:val="left" w:pos="2880"/>
        </w:tabs>
      </w:pPr>
      <w:r w:rsidRPr="0024336D">
        <w:t>CONTACT THE FIELD MANAGER TO DETERMINE IF THE FOLLOWING IS TO BE ADDED. THIS SHOULD ONLY BE ADDED FOR PROJECTS with more than 5 million lbs OF steel.</w:t>
      </w:r>
    </w:p>
    <w:p w14:paraId="37229C99" w14:textId="77777777" w:rsidR="00A12F77" w:rsidRPr="0024336D" w:rsidRDefault="00A12F77" w:rsidP="00A12F77">
      <w:pPr>
        <w:pStyle w:val="HiddenTextSpec"/>
        <w:tabs>
          <w:tab w:val="left" w:pos="2880"/>
        </w:tabs>
      </w:pPr>
    </w:p>
    <w:p w14:paraId="00977813" w14:textId="77777777" w:rsidR="00A12F77" w:rsidRPr="0024336D" w:rsidRDefault="00A12F77" w:rsidP="00A12F77">
      <w:pPr>
        <w:pStyle w:val="HiddenTextSpec"/>
        <w:tabs>
          <w:tab w:val="left" w:pos="2880"/>
        </w:tabs>
      </w:pPr>
    </w:p>
    <w:p w14:paraId="4DE63456" w14:textId="77777777" w:rsidR="00A12F77" w:rsidRPr="0024336D" w:rsidRDefault="00A12F77" w:rsidP="00A12F77">
      <w:pPr>
        <w:pStyle w:val="Paragraph"/>
      </w:pPr>
      <w:r w:rsidRPr="0024336D">
        <w:t>On a monthly basis, provide the RE with a certified tabulation listing all the eligible steel shipments for the prior month.  The tabulation must list the above items correlating to the identifying marks noted on the mill delivery reports.</w:t>
      </w:r>
    </w:p>
    <w:p w14:paraId="1372B35E" w14:textId="77777777" w:rsidR="00A12F77" w:rsidRPr="0024336D" w:rsidRDefault="00A12F77" w:rsidP="00A12F77">
      <w:pPr>
        <w:pStyle w:val="Paragraph"/>
      </w:pPr>
      <w:r w:rsidRPr="0024336D">
        <w:lastRenderedPageBreak/>
        <w:t>On a monthly basis, complete form DC-160(S) Steel Price Adjustment.</w:t>
      </w:r>
    </w:p>
    <w:p w14:paraId="3257E036" w14:textId="77777777" w:rsidR="00A12F77" w:rsidRDefault="00A12F77" w:rsidP="00A12F77">
      <w:pPr>
        <w:pStyle w:val="HiddenTextSpec"/>
        <w:tabs>
          <w:tab w:val="left" w:pos="2880"/>
        </w:tabs>
      </w:pPr>
      <w:r>
        <w:t>3************************************************3</w:t>
      </w:r>
    </w:p>
    <w:p w14:paraId="704140E5" w14:textId="77777777" w:rsidR="00A12F77" w:rsidRPr="00F96842" w:rsidRDefault="00A12F77" w:rsidP="00A12F77">
      <w:pPr>
        <w:pStyle w:val="Paragraph"/>
      </w:pPr>
      <w:r w:rsidRPr="00F96842">
        <w:t xml:space="preserve">Provide the documentation to the RE within 60 days </w:t>
      </w:r>
      <w:r>
        <w:t>of</w:t>
      </w:r>
      <w:r w:rsidRPr="00F96842">
        <w:t xml:space="preserve"> the date of the shipment.  The Department will not make a price adjustment for steel shipped before the bid date. </w:t>
      </w:r>
    </w:p>
    <w:p w14:paraId="126383C3" w14:textId="77777777" w:rsidR="00A12F77" w:rsidRDefault="00A12F77" w:rsidP="00A12F77">
      <w:pPr>
        <w:pStyle w:val="Paragraph"/>
      </w:pPr>
      <w:r w:rsidRPr="00F96842">
        <w:t>The Department will make a price adjustment for the Items “STRUCTURAL STEEL” based on the weights listed in Table 160.03.03-2.  If the steel for an Item is shipped on dates having different monthly index prices, the Department will proportionately adjust the weight used in the calculation of the price adjustment by multiplying the weight shipped by the ratio of the weight for the Item listed in Table 160.03.03-2 to the sum total of weight shipped for that Item.  If the weight of steel estimated for a structure in Table 160.03.03-2 differs from the actual weight by more than 10</w:t>
      </w:r>
      <w:r>
        <w:t xml:space="preserve"> percent</w:t>
      </w:r>
      <w:r w:rsidRPr="00F96842">
        <w:t>, the Department will make a price adjustment based on the actual weight.</w:t>
      </w:r>
    </w:p>
    <w:p w14:paraId="0EC278FB" w14:textId="77777777" w:rsidR="00A12F77" w:rsidRDefault="00A12F77" w:rsidP="00A12F77">
      <w:pPr>
        <w:pStyle w:val="HiddenTextSpec"/>
        <w:tabs>
          <w:tab w:val="left" w:pos="2880"/>
        </w:tabs>
      </w:pPr>
    </w:p>
    <w:p w14:paraId="55A7DDF2" w14:textId="77777777" w:rsidR="00A12F77" w:rsidRDefault="00A12F77" w:rsidP="00A12F77">
      <w:pPr>
        <w:pStyle w:val="HiddenTextSpec"/>
        <w:tabs>
          <w:tab w:val="left" w:pos="2880"/>
        </w:tabs>
      </w:pPr>
      <w:r>
        <w:t>3************************************************3</w:t>
      </w:r>
    </w:p>
    <w:p w14:paraId="23FA5F90" w14:textId="77777777" w:rsidR="00A12F77" w:rsidRPr="001C4E2D" w:rsidRDefault="00A12F77" w:rsidP="00A12F77">
      <w:pPr>
        <w:pStyle w:val="HiddenTextSpec"/>
        <w:rPr>
          <w:rFonts w:cs="Arial"/>
        </w:rPr>
      </w:pPr>
      <w:r w:rsidRPr="001C4E2D">
        <w:rPr>
          <w:rFonts w:cs="Arial"/>
        </w:rPr>
        <w:t>complete and include THE FOLLOWING</w:t>
      </w:r>
    </w:p>
    <w:p w14:paraId="136915D8" w14:textId="77777777" w:rsidR="00A12F77" w:rsidRPr="005D6152" w:rsidRDefault="00A12F77" w:rsidP="00A12F77">
      <w:pPr>
        <w:pStyle w:val="Blanklinehalf"/>
      </w:pPr>
    </w:p>
    <w:tbl>
      <w:tblPr>
        <w:tblW w:w="6930" w:type="dxa"/>
        <w:tblInd w:w="1098" w:type="dxa"/>
        <w:tblLook w:val="04A0" w:firstRow="1" w:lastRow="0" w:firstColumn="1" w:lastColumn="0" w:noHBand="0" w:noVBand="1"/>
      </w:tblPr>
      <w:tblGrid>
        <w:gridCol w:w="4410"/>
        <w:gridCol w:w="1080"/>
        <w:gridCol w:w="1440"/>
      </w:tblGrid>
      <w:tr w:rsidR="00A12F77" w:rsidRPr="00F96842" w14:paraId="2940D244" w14:textId="77777777" w:rsidTr="00102BC0">
        <w:trPr>
          <w:trHeight w:val="288"/>
        </w:trPr>
        <w:tc>
          <w:tcPr>
            <w:tcW w:w="6930" w:type="dxa"/>
            <w:gridSpan w:val="3"/>
            <w:tcBorders>
              <w:top w:val="double" w:sz="4" w:space="0" w:color="auto"/>
              <w:bottom w:val="single" w:sz="4" w:space="0" w:color="auto"/>
            </w:tcBorders>
            <w:noWrap/>
            <w:vAlign w:val="center"/>
            <w:hideMark/>
          </w:tcPr>
          <w:p w14:paraId="4177BAAA" w14:textId="77777777" w:rsidR="00A12F77" w:rsidRPr="005B6F71" w:rsidRDefault="00A12F77" w:rsidP="00102BC0">
            <w:pPr>
              <w:pStyle w:val="Tabletitle"/>
            </w:pPr>
            <w:r w:rsidRPr="005B6F71">
              <w:t>Table 160.03.03-</w:t>
            </w:r>
            <w:proofErr w:type="gramStart"/>
            <w:r w:rsidRPr="005B6F71">
              <w:t xml:space="preserve">2 </w:t>
            </w:r>
            <w:r>
              <w:t xml:space="preserve"> Structural</w:t>
            </w:r>
            <w:proofErr w:type="gramEnd"/>
            <w:r>
              <w:t xml:space="preserve"> Steel Price Adjustment Items</w:t>
            </w:r>
          </w:p>
        </w:tc>
      </w:tr>
      <w:tr w:rsidR="00A12F77" w:rsidRPr="00F96842" w14:paraId="14374269" w14:textId="77777777" w:rsidTr="00102BC0">
        <w:trPr>
          <w:trHeight w:val="288"/>
        </w:trPr>
        <w:tc>
          <w:tcPr>
            <w:tcW w:w="4410" w:type="dxa"/>
            <w:tcBorders>
              <w:top w:val="single" w:sz="4" w:space="0" w:color="auto"/>
              <w:bottom w:val="single" w:sz="4" w:space="0" w:color="auto"/>
              <w:right w:val="single" w:sz="4" w:space="0" w:color="auto"/>
            </w:tcBorders>
            <w:noWrap/>
            <w:vAlign w:val="center"/>
            <w:hideMark/>
          </w:tcPr>
          <w:p w14:paraId="36CF519F" w14:textId="77777777" w:rsidR="00A12F77" w:rsidRPr="005B6F71" w:rsidRDefault="00A12F77" w:rsidP="00102BC0">
            <w:pPr>
              <w:pStyle w:val="TableheaderCentered"/>
            </w:pPr>
            <w:r w:rsidRPr="005B6F71">
              <w:t>Structure</w:t>
            </w:r>
          </w:p>
        </w:tc>
        <w:tc>
          <w:tcPr>
            <w:tcW w:w="1080" w:type="dxa"/>
            <w:tcBorders>
              <w:top w:val="single" w:sz="4" w:space="0" w:color="auto"/>
              <w:left w:val="single" w:sz="4" w:space="0" w:color="auto"/>
              <w:bottom w:val="single" w:sz="4" w:space="0" w:color="auto"/>
              <w:right w:val="single" w:sz="4" w:space="0" w:color="auto"/>
            </w:tcBorders>
            <w:noWrap/>
            <w:vAlign w:val="center"/>
            <w:hideMark/>
          </w:tcPr>
          <w:p w14:paraId="4A7B0F36" w14:textId="77777777" w:rsidR="00A12F77" w:rsidRPr="005B6F71" w:rsidRDefault="00A12F77" w:rsidP="00102BC0">
            <w:pPr>
              <w:pStyle w:val="TableheaderCentered"/>
            </w:pPr>
            <w:r w:rsidRPr="005B6F71">
              <w:t>Item No.</w:t>
            </w:r>
          </w:p>
        </w:tc>
        <w:tc>
          <w:tcPr>
            <w:tcW w:w="1440" w:type="dxa"/>
            <w:tcBorders>
              <w:top w:val="single" w:sz="4" w:space="0" w:color="auto"/>
              <w:left w:val="single" w:sz="4" w:space="0" w:color="auto"/>
              <w:bottom w:val="single" w:sz="4" w:space="0" w:color="auto"/>
            </w:tcBorders>
            <w:noWrap/>
            <w:vAlign w:val="center"/>
            <w:hideMark/>
          </w:tcPr>
          <w:p w14:paraId="6E036B46" w14:textId="77777777" w:rsidR="00A12F77" w:rsidRPr="005B6F71" w:rsidRDefault="00A12F77" w:rsidP="00102BC0">
            <w:pPr>
              <w:pStyle w:val="TableheaderCentered"/>
            </w:pPr>
            <w:r w:rsidRPr="005B6F71">
              <w:t>Weight (</w:t>
            </w:r>
            <w:proofErr w:type="spellStart"/>
            <w:r w:rsidRPr="005B6F71">
              <w:t>Lb</w:t>
            </w:r>
            <w:proofErr w:type="spellEnd"/>
            <w:r w:rsidRPr="005B6F71">
              <w:t>)</w:t>
            </w:r>
          </w:p>
        </w:tc>
      </w:tr>
      <w:tr w:rsidR="00A12F77" w:rsidRPr="00F96842" w14:paraId="7071FA02" w14:textId="77777777" w:rsidTr="00102BC0">
        <w:trPr>
          <w:trHeight w:val="288"/>
        </w:trPr>
        <w:tc>
          <w:tcPr>
            <w:tcW w:w="4410" w:type="dxa"/>
            <w:tcBorders>
              <w:top w:val="single" w:sz="4" w:space="0" w:color="auto"/>
              <w:bottom w:val="dotted" w:sz="4" w:space="0" w:color="auto"/>
            </w:tcBorders>
            <w:noWrap/>
            <w:vAlign w:val="center"/>
            <w:hideMark/>
          </w:tcPr>
          <w:p w14:paraId="26FB71DD" w14:textId="77777777" w:rsidR="00A12F77" w:rsidRPr="005B6F71" w:rsidRDefault="00A12F77" w:rsidP="00102BC0">
            <w:pPr>
              <w:pStyle w:val="Tablenote"/>
              <w:jc w:val="center"/>
            </w:pPr>
          </w:p>
        </w:tc>
        <w:tc>
          <w:tcPr>
            <w:tcW w:w="1080" w:type="dxa"/>
            <w:tcBorders>
              <w:top w:val="single" w:sz="4" w:space="0" w:color="auto"/>
              <w:bottom w:val="dotted" w:sz="4" w:space="0" w:color="auto"/>
            </w:tcBorders>
            <w:noWrap/>
            <w:vAlign w:val="center"/>
            <w:hideMark/>
          </w:tcPr>
          <w:p w14:paraId="174BFC36" w14:textId="77777777" w:rsidR="00A12F77" w:rsidRPr="005B6F71" w:rsidRDefault="00A12F77" w:rsidP="00102BC0">
            <w:pPr>
              <w:pStyle w:val="Tablenote"/>
              <w:jc w:val="center"/>
            </w:pPr>
          </w:p>
        </w:tc>
        <w:tc>
          <w:tcPr>
            <w:tcW w:w="1440" w:type="dxa"/>
            <w:tcBorders>
              <w:top w:val="single" w:sz="4" w:space="0" w:color="auto"/>
              <w:bottom w:val="dotted" w:sz="4" w:space="0" w:color="auto"/>
            </w:tcBorders>
            <w:noWrap/>
            <w:vAlign w:val="center"/>
            <w:hideMark/>
          </w:tcPr>
          <w:p w14:paraId="59175DAF" w14:textId="77777777" w:rsidR="00A12F77" w:rsidRPr="005B6F71" w:rsidRDefault="00A12F77" w:rsidP="00102BC0">
            <w:pPr>
              <w:pStyle w:val="Tablenote"/>
              <w:jc w:val="center"/>
            </w:pPr>
          </w:p>
        </w:tc>
      </w:tr>
      <w:tr w:rsidR="00A12F77" w:rsidRPr="00F96842" w14:paraId="17AA9FE2" w14:textId="77777777" w:rsidTr="00102BC0">
        <w:trPr>
          <w:trHeight w:val="288"/>
        </w:trPr>
        <w:tc>
          <w:tcPr>
            <w:tcW w:w="4410" w:type="dxa"/>
            <w:tcBorders>
              <w:top w:val="dotted" w:sz="4" w:space="0" w:color="auto"/>
              <w:bottom w:val="double" w:sz="4" w:space="0" w:color="auto"/>
            </w:tcBorders>
            <w:noWrap/>
            <w:vAlign w:val="center"/>
          </w:tcPr>
          <w:p w14:paraId="5F910D18" w14:textId="77777777" w:rsidR="00A12F77" w:rsidRPr="005B6F71" w:rsidRDefault="00A12F77" w:rsidP="00102BC0">
            <w:pPr>
              <w:pStyle w:val="Tablenote"/>
              <w:jc w:val="center"/>
            </w:pPr>
          </w:p>
        </w:tc>
        <w:tc>
          <w:tcPr>
            <w:tcW w:w="1080" w:type="dxa"/>
            <w:tcBorders>
              <w:top w:val="dotted" w:sz="4" w:space="0" w:color="auto"/>
              <w:bottom w:val="double" w:sz="4" w:space="0" w:color="auto"/>
            </w:tcBorders>
            <w:noWrap/>
            <w:vAlign w:val="center"/>
          </w:tcPr>
          <w:p w14:paraId="5AB040FC" w14:textId="77777777" w:rsidR="00A12F77" w:rsidRPr="005B6F71" w:rsidRDefault="00A12F77" w:rsidP="00102BC0">
            <w:pPr>
              <w:pStyle w:val="Tablenote"/>
              <w:jc w:val="center"/>
            </w:pPr>
          </w:p>
        </w:tc>
        <w:tc>
          <w:tcPr>
            <w:tcW w:w="1440" w:type="dxa"/>
            <w:tcBorders>
              <w:top w:val="dotted" w:sz="4" w:space="0" w:color="auto"/>
              <w:bottom w:val="double" w:sz="4" w:space="0" w:color="auto"/>
            </w:tcBorders>
            <w:noWrap/>
            <w:vAlign w:val="center"/>
          </w:tcPr>
          <w:p w14:paraId="36B9F9A2" w14:textId="77777777" w:rsidR="00A12F77" w:rsidRPr="005B6F71" w:rsidRDefault="00A12F77" w:rsidP="00102BC0">
            <w:pPr>
              <w:pStyle w:val="Tablenote"/>
              <w:jc w:val="center"/>
            </w:pPr>
          </w:p>
        </w:tc>
      </w:tr>
    </w:tbl>
    <w:p w14:paraId="07C46763" w14:textId="77777777" w:rsidR="00A12F77" w:rsidRDefault="00A12F77" w:rsidP="00A12F77">
      <w:pPr>
        <w:pStyle w:val="HiddenTextSpec"/>
        <w:tabs>
          <w:tab w:val="left" w:pos="2880"/>
        </w:tabs>
      </w:pPr>
    </w:p>
    <w:p w14:paraId="14BF02FB" w14:textId="77777777" w:rsidR="00A12F77" w:rsidRDefault="00A12F77" w:rsidP="00A12F77">
      <w:pPr>
        <w:pStyle w:val="HiddenTextSpec"/>
        <w:tabs>
          <w:tab w:val="left" w:pos="2880"/>
        </w:tabs>
      </w:pPr>
      <w:r>
        <w:t>3************************************************3</w:t>
      </w:r>
    </w:p>
    <w:p w14:paraId="7EE20BA1" w14:textId="77777777" w:rsidR="00A12F77" w:rsidRDefault="00A12F77" w:rsidP="00A12F77">
      <w:pPr>
        <w:pStyle w:val="Paragraph"/>
      </w:pPr>
      <w:r w:rsidRPr="00F96842">
        <w:t xml:space="preserve">The Department will make a price adjustment for the Items </w:t>
      </w:r>
      <w:proofErr w:type="gramStart"/>
      <w:r w:rsidRPr="00F96842">
        <w:t>OVERHEAD SIGN</w:t>
      </w:r>
      <w:proofErr w:type="gramEnd"/>
      <w:r w:rsidRPr="00F96842">
        <w:t xml:space="preserve"> STRUCTURE and CANTILEVER SIGN STRUCTURE based on the weights listed in Table 160.03.03-3.  If the steel for an Item is shipped on dates having different monthly index prices, the Department will proportionately adjust the weight used in the calculation of the price adjustment by multiplying the weight shipped by the ratio of the weight for the Item listed in Table 160.03.03-3 to the sum total of weight shipped for that Item.  If the weight of steel estimated for a structure in Table 160.03.03-3 differs from the actual weight by more than 10</w:t>
      </w:r>
      <w:r>
        <w:t>percent</w:t>
      </w:r>
      <w:r w:rsidRPr="00F96842">
        <w:t>, the Department will make a price adjustment based on the actual weight.</w:t>
      </w:r>
    </w:p>
    <w:p w14:paraId="40E52563" w14:textId="77777777" w:rsidR="00A12F77" w:rsidRDefault="00A12F77" w:rsidP="00A12F77">
      <w:pPr>
        <w:pStyle w:val="HiddenTextSpec"/>
        <w:tabs>
          <w:tab w:val="left" w:pos="2880"/>
        </w:tabs>
      </w:pPr>
    </w:p>
    <w:p w14:paraId="31D81138" w14:textId="77777777" w:rsidR="00A12F77" w:rsidRDefault="00A12F77" w:rsidP="00A12F77">
      <w:pPr>
        <w:pStyle w:val="HiddenTextSpec"/>
        <w:tabs>
          <w:tab w:val="left" w:pos="2880"/>
        </w:tabs>
      </w:pPr>
      <w:r>
        <w:t>3************************************************3</w:t>
      </w:r>
    </w:p>
    <w:p w14:paraId="49196B68" w14:textId="77777777" w:rsidR="00A12F77" w:rsidRPr="001C4E2D" w:rsidRDefault="00A12F77" w:rsidP="00A12F77">
      <w:pPr>
        <w:pStyle w:val="HiddenTextSpec"/>
        <w:rPr>
          <w:rFonts w:cs="Arial"/>
        </w:rPr>
      </w:pPr>
      <w:r w:rsidRPr="001C4E2D">
        <w:rPr>
          <w:rFonts w:cs="Arial"/>
        </w:rPr>
        <w:t>complete and include THE FOLLOWING</w:t>
      </w:r>
    </w:p>
    <w:p w14:paraId="6F3A5B5B" w14:textId="77777777" w:rsidR="00A12F77" w:rsidRPr="001C4E2D" w:rsidRDefault="00A12F77" w:rsidP="00A12F77">
      <w:pPr>
        <w:pStyle w:val="HiddenTextSpec"/>
        <w:rPr>
          <w:rFonts w:cs="Arial"/>
        </w:rPr>
      </w:pPr>
    </w:p>
    <w:p w14:paraId="01773F2E" w14:textId="77777777" w:rsidR="00A12F77" w:rsidRDefault="00A12F77" w:rsidP="00A12F77">
      <w:pPr>
        <w:pStyle w:val="Blanklinehalf"/>
      </w:pPr>
    </w:p>
    <w:tbl>
      <w:tblPr>
        <w:tblW w:w="7830" w:type="dxa"/>
        <w:tblInd w:w="738" w:type="dxa"/>
        <w:tblLook w:val="04A0" w:firstRow="1" w:lastRow="0" w:firstColumn="1" w:lastColumn="0" w:noHBand="0" w:noVBand="1"/>
      </w:tblPr>
      <w:tblGrid>
        <w:gridCol w:w="4572"/>
        <w:gridCol w:w="1278"/>
        <w:gridCol w:w="1980"/>
      </w:tblGrid>
      <w:tr w:rsidR="00A12F77" w:rsidRPr="00F96842" w14:paraId="0B0DF04E" w14:textId="77777777" w:rsidTr="00102BC0">
        <w:trPr>
          <w:trHeight w:val="288"/>
        </w:trPr>
        <w:tc>
          <w:tcPr>
            <w:tcW w:w="7830" w:type="dxa"/>
            <w:gridSpan w:val="3"/>
            <w:tcBorders>
              <w:top w:val="double" w:sz="4" w:space="0" w:color="auto"/>
              <w:bottom w:val="single" w:sz="4" w:space="0" w:color="auto"/>
            </w:tcBorders>
            <w:noWrap/>
            <w:vAlign w:val="center"/>
            <w:hideMark/>
          </w:tcPr>
          <w:p w14:paraId="56BF7C3C" w14:textId="77777777" w:rsidR="00A12F77" w:rsidRPr="005B6F71" w:rsidRDefault="00A12F77" w:rsidP="00102BC0">
            <w:pPr>
              <w:pStyle w:val="Tabletitle"/>
              <w:keepLines/>
            </w:pPr>
            <w:r w:rsidRPr="005B6F71">
              <w:t>Table 160.03.03-</w:t>
            </w:r>
            <w:proofErr w:type="gramStart"/>
            <w:r w:rsidRPr="005B6F71">
              <w:t>3</w:t>
            </w:r>
            <w:r>
              <w:t xml:space="preserve">  Overhead</w:t>
            </w:r>
            <w:proofErr w:type="gramEnd"/>
            <w:r>
              <w:t xml:space="preserve"> Sign Structure and Cantilever Sign Structure Price Adjustment Items</w:t>
            </w:r>
          </w:p>
        </w:tc>
      </w:tr>
      <w:tr w:rsidR="00A12F77" w:rsidRPr="00F96842" w14:paraId="23EBD828" w14:textId="77777777" w:rsidTr="00102BC0">
        <w:trPr>
          <w:trHeight w:val="288"/>
        </w:trPr>
        <w:tc>
          <w:tcPr>
            <w:tcW w:w="4572" w:type="dxa"/>
            <w:tcBorders>
              <w:top w:val="single" w:sz="4" w:space="0" w:color="auto"/>
              <w:bottom w:val="single" w:sz="4" w:space="0" w:color="auto"/>
              <w:right w:val="single" w:sz="4" w:space="0" w:color="auto"/>
            </w:tcBorders>
            <w:noWrap/>
            <w:vAlign w:val="center"/>
            <w:hideMark/>
          </w:tcPr>
          <w:p w14:paraId="30C88B7F" w14:textId="77777777" w:rsidR="00A12F77" w:rsidRPr="005B6F71" w:rsidRDefault="00A12F77" w:rsidP="00102BC0">
            <w:pPr>
              <w:pStyle w:val="TableheaderCentered"/>
            </w:pPr>
            <w:r w:rsidRPr="005B6F71">
              <w:t>Overhead and Cantilever Sign Structure Number</w:t>
            </w:r>
          </w:p>
        </w:tc>
        <w:tc>
          <w:tcPr>
            <w:tcW w:w="1278" w:type="dxa"/>
            <w:tcBorders>
              <w:top w:val="single" w:sz="4" w:space="0" w:color="auto"/>
              <w:left w:val="single" w:sz="4" w:space="0" w:color="auto"/>
              <w:bottom w:val="single" w:sz="4" w:space="0" w:color="auto"/>
              <w:right w:val="single" w:sz="4" w:space="0" w:color="auto"/>
            </w:tcBorders>
            <w:noWrap/>
            <w:vAlign w:val="center"/>
            <w:hideMark/>
          </w:tcPr>
          <w:p w14:paraId="189C5298" w14:textId="77777777" w:rsidR="00A12F77" w:rsidRPr="005B6F71" w:rsidRDefault="00A12F77" w:rsidP="00102BC0">
            <w:pPr>
              <w:pStyle w:val="TableheaderCentered"/>
            </w:pPr>
            <w:r w:rsidRPr="005B6F71">
              <w:t>Item No.</w:t>
            </w:r>
          </w:p>
        </w:tc>
        <w:tc>
          <w:tcPr>
            <w:tcW w:w="1980" w:type="dxa"/>
            <w:tcBorders>
              <w:top w:val="single" w:sz="4" w:space="0" w:color="auto"/>
              <w:left w:val="single" w:sz="4" w:space="0" w:color="auto"/>
              <w:bottom w:val="single" w:sz="4" w:space="0" w:color="auto"/>
            </w:tcBorders>
            <w:noWrap/>
            <w:vAlign w:val="center"/>
            <w:hideMark/>
          </w:tcPr>
          <w:p w14:paraId="40194153" w14:textId="77777777" w:rsidR="00A12F77" w:rsidRPr="005B6F71" w:rsidRDefault="00A12F77" w:rsidP="00102BC0">
            <w:pPr>
              <w:pStyle w:val="TableheaderCentered"/>
            </w:pPr>
            <w:r w:rsidRPr="005B6F71">
              <w:t>Weight (</w:t>
            </w:r>
            <w:proofErr w:type="spellStart"/>
            <w:r w:rsidRPr="005B6F71">
              <w:t>Lb</w:t>
            </w:r>
            <w:proofErr w:type="spellEnd"/>
            <w:r w:rsidRPr="005B6F71">
              <w:t>)</w:t>
            </w:r>
          </w:p>
        </w:tc>
      </w:tr>
      <w:tr w:rsidR="00A12F77" w:rsidRPr="00F96842" w14:paraId="6C358300" w14:textId="77777777" w:rsidTr="00102BC0">
        <w:trPr>
          <w:trHeight w:val="288"/>
        </w:trPr>
        <w:tc>
          <w:tcPr>
            <w:tcW w:w="4572" w:type="dxa"/>
            <w:tcBorders>
              <w:top w:val="single" w:sz="4" w:space="0" w:color="auto"/>
              <w:bottom w:val="dotted" w:sz="4" w:space="0" w:color="auto"/>
            </w:tcBorders>
            <w:noWrap/>
            <w:vAlign w:val="center"/>
            <w:hideMark/>
          </w:tcPr>
          <w:p w14:paraId="29D0498E" w14:textId="77777777" w:rsidR="00A12F77" w:rsidRPr="005B6F71" w:rsidRDefault="00A12F77" w:rsidP="00102BC0">
            <w:pPr>
              <w:pStyle w:val="Tablenote"/>
              <w:jc w:val="center"/>
            </w:pPr>
          </w:p>
        </w:tc>
        <w:tc>
          <w:tcPr>
            <w:tcW w:w="1278" w:type="dxa"/>
            <w:tcBorders>
              <w:top w:val="single" w:sz="4" w:space="0" w:color="auto"/>
              <w:bottom w:val="dotted" w:sz="4" w:space="0" w:color="auto"/>
            </w:tcBorders>
            <w:noWrap/>
            <w:vAlign w:val="center"/>
            <w:hideMark/>
          </w:tcPr>
          <w:p w14:paraId="36A289F4" w14:textId="77777777" w:rsidR="00A12F77" w:rsidRPr="005B6F71" w:rsidRDefault="00A12F77" w:rsidP="00102BC0">
            <w:pPr>
              <w:pStyle w:val="Tablenote"/>
              <w:jc w:val="center"/>
            </w:pPr>
          </w:p>
        </w:tc>
        <w:tc>
          <w:tcPr>
            <w:tcW w:w="1980" w:type="dxa"/>
            <w:tcBorders>
              <w:top w:val="single" w:sz="4" w:space="0" w:color="auto"/>
              <w:bottom w:val="dotted" w:sz="4" w:space="0" w:color="auto"/>
            </w:tcBorders>
            <w:noWrap/>
            <w:vAlign w:val="center"/>
            <w:hideMark/>
          </w:tcPr>
          <w:p w14:paraId="1493266B" w14:textId="77777777" w:rsidR="00A12F77" w:rsidRPr="005B6F71" w:rsidRDefault="00A12F77" w:rsidP="00102BC0">
            <w:pPr>
              <w:pStyle w:val="Tablenote"/>
              <w:jc w:val="center"/>
            </w:pPr>
          </w:p>
        </w:tc>
      </w:tr>
      <w:tr w:rsidR="00A12F77" w:rsidRPr="00F96842" w14:paraId="48C19E32" w14:textId="77777777" w:rsidTr="00102BC0">
        <w:trPr>
          <w:trHeight w:val="288"/>
        </w:trPr>
        <w:tc>
          <w:tcPr>
            <w:tcW w:w="4572" w:type="dxa"/>
            <w:tcBorders>
              <w:top w:val="dotted" w:sz="4" w:space="0" w:color="auto"/>
              <w:bottom w:val="double" w:sz="4" w:space="0" w:color="auto"/>
            </w:tcBorders>
            <w:noWrap/>
            <w:vAlign w:val="center"/>
            <w:hideMark/>
          </w:tcPr>
          <w:p w14:paraId="5BEF96AD" w14:textId="77777777" w:rsidR="00A12F77" w:rsidRPr="005B6F71" w:rsidRDefault="00A12F77" w:rsidP="00102BC0">
            <w:pPr>
              <w:pStyle w:val="Tablenote"/>
              <w:jc w:val="center"/>
            </w:pPr>
          </w:p>
        </w:tc>
        <w:tc>
          <w:tcPr>
            <w:tcW w:w="1278" w:type="dxa"/>
            <w:tcBorders>
              <w:top w:val="dotted" w:sz="4" w:space="0" w:color="auto"/>
              <w:bottom w:val="double" w:sz="4" w:space="0" w:color="auto"/>
            </w:tcBorders>
            <w:noWrap/>
            <w:vAlign w:val="center"/>
            <w:hideMark/>
          </w:tcPr>
          <w:p w14:paraId="11745879" w14:textId="77777777" w:rsidR="00A12F77" w:rsidRPr="005B6F71" w:rsidRDefault="00A12F77" w:rsidP="00102BC0">
            <w:pPr>
              <w:pStyle w:val="Tablenote"/>
              <w:jc w:val="center"/>
            </w:pPr>
          </w:p>
        </w:tc>
        <w:tc>
          <w:tcPr>
            <w:tcW w:w="1980" w:type="dxa"/>
            <w:tcBorders>
              <w:top w:val="dotted" w:sz="4" w:space="0" w:color="auto"/>
              <w:bottom w:val="double" w:sz="4" w:space="0" w:color="auto"/>
            </w:tcBorders>
            <w:noWrap/>
            <w:vAlign w:val="center"/>
            <w:hideMark/>
          </w:tcPr>
          <w:p w14:paraId="3772C378" w14:textId="77777777" w:rsidR="00A12F77" w:rsidRPr="005B6F71" w:rsidRDefault="00A12F77" w:rsidP="00102BC0">
            <w:pPr>
              <w:pStyle w:val="Tablenote"/>
              <w:jc w:val="center"/>
            </w:pPr>
          </w:p>
        </w:tc>
      </w:tr>
    </w:tbl>
    <w:p w14:paraId="46DEC891" w14:textId="77777777" w:rsidR="00A12F77" w:rsidRDefault="00A12F77" w:rsidP="00A12F77">
      <w:pPr>
        <w:pStyle w:val="HiddenTextSpec"/>
        <w:tabs>
          <w:tab w:val="left" w:pos="2880"/>
        </w:tabs>
      </w:pPr>
    </w:p>
    <w:p w14:paraId="6BC14BCC" w14:textId="77777777" w:rsidR="00A12F77" w:rsidRDefault="00A12F77" w:rsidP="00A12F77">
      <w:pPr>
        <w:pStyle w:val="HiddenTextSpec"/>
        <w:tabs>
          <w:tab w:val="left" w:pos="2880"/>
        </w:tabs>
      </w:pPr>
      <w:r>
        <w:t>3************************************************3</w:t>
      </w:r>
    </w:p>
    <w:p w14:paraId="7185CB3D" w14:textId="77777777" w:rsidR="00A12F77" w:rsidRPr="00F96842" w:rsidRDefault="00A12F77" w:rsidP="00A12F77">
      <w:pPr>
        <w:pStyle w:val="Paragraph"/>
      </w:pPr>
      <w:r w:rsidRPr="00F96842">
        <w:t xml:space="preserve">The Department will only make a price adjustment for reinforcement steel for steel provided in association with the </w:t>
      </w:r>
      <w:r>
        <w:t>r</w:t>
      </w:r>
      <w:r w:rsidRPr="00F96842">
        <w:t xml:space="preserve">einforcement </w:t>
      </w:r>
      <w:r>
        <w:t>s</w:t>
      </w:r>
      <w:r w:rsidRPr="00F96842">
        <w:t xml:space="preserve">teel </w:t>
      </w:r>
      <w:r>
        <w:t>i</w:t>
      </w:r>
      <w:r w:rsidRPr="00F96842">
        <w:t xml:space="preserve">tems.  The Department will make a price adjustment for reinforcement steel based on the weight of reinforcement </w:t>
      </w:r>
      <w:r>
        <w:t xml:space="preserve">steel </w:t>
      </w:r>
      <w:r w:rsidRPr="00F96842">
        <w:t xml:space="preserve">indicated in the Proposal for an Item as adjusted by Change Orders.  If the </w:t>
      </w:r>
      <w:r>
        <w:t xml:space="preserve">reinforcement </w:t>
      </w:r>
      <w:r w:rsidRPr="00F96842">
        <w:t xml:space="preserve">steel for an Item is shipped on dates having different monthly index prices, the Department will proportionately adjust the weight used in the calculation of the price adjustment by multiplying the weight shipped by the ratio of the weight for the Item to the </w:t>
      </w:r>
      <w:proofErr w:type="gramStart"/>
      <w:r w:rsidRPr="00F96842">
        <w:t>sum total</w:t>
      </w:r>
      <w:proofErr w:type="gramEnd"/>
      <w:r w:rsidRPr="00F96842">
        <w:t xml:space="preserve"> of weight shipped for that Item.  </w:t>
      </w:r>
    </w:p>
    <w:p w14:paraId="34D2E65C" w14:textId="77777777" w:rsidR="00A12F77" w:rsidRPr="00F96842" w:rsidRDefault="00A12F77" w:rsidP="00A12F77">
      <w:pPr>
        <w:pStyle w:val="Paragraph"/>
      </w:pPr>
      <w:bookmarkStart w:id="431" w:name="_Hlk93398455"/>
      <w:r w:rsidRPr="00F96842">
        <w:t xml:space="preserve">The Department will make a price adjustment for piles based on the weight of steel furnished for pipe piles and for H-piles based on the RE’s order list.  The weight of steel furnished for piles will not include the weight for ancillary materials such as pile shoes and splice collars. </w:t>
      </w:r>
      <w:bookmarkEnd w:id="431"/>
      <w:r w:rsidRPr="00F96842">
        <w:t xml:space="preserve">  </w:t>
      </w:r>
    </w:p>
    <w:p w14:paraId="19DC335D" w14:textId="77777777" w:rsidR="00A12F77" w:rsidRPr="00F96842" w:rsidRDefault="00A12F77" w:rsidP="00A12F77">
      <w:pPr>
        <w:pStyle w:val="Paragraph"/>
      </w:pPr>
      <w:r w:rsidRPr="00F96842">
        <w:t xml:space="preserve">The Department will make a price adjustment for BEAM GUIDE RAIL (including </w:t>
      </w:r>
      <w:proofErr w:type="gramStart"/>
      <w:r w:rsidRPr="00F96842">
        <w:t>posts</w:t>
      </w:r>
      <w:proofErr w:type="gramEnd"/>
      <w:r w:rsidRPr="00F96842">
        <w:t>) and RUB</w:t>
      </w:r>
      <w:r>
        <w:t>-</w:t>
      </w:r>
      <w:r w:rsidRPr="00F96842">
        <w:t xml:space="preserve">RAIL based on the weight of steel furnished.  The weight </w:t>
      </w:r>
      <w:r>
        <w:t>does</w:t>
      </w:r>
      <w:r w:rsidRPr="00F96842">
        <w:t xml:space="preserve"> not include coating.  The weight does not include associated hardware and the weight of end treatments. </w:t>
      </w:r>
    </w:p>
    <w:p w14:paraId="2FAB2564" w14:textId="77777777" w:rsidR="00A12F77" w:rsidRPr="00F96842" w:rsidRDefault="00A12F77" w:rsidP="00A12F77">
      <w:pPr>
        <w:pStyle w:val="Paragraph"/>
      </w:pPr>
      <w:r w:rsidRPr="00F96842">
        <w:lastRenderedPageBreak/>
        <w:t xml:space="preserve">If the preliminary </w:t>
      </w:r>
      <w:r>
        <w:t>M</w:t>
      </w:r>
      <w:r w:rsidRPr="00F96842">
        <w:t xml:space="preserve">onthly </w:t>
      </w:r>
      <w:r>
        <w:t>S</w:t>
      </w:r>
      <w:r w:rsidRPr="00F96842">
        <w:t xml:space="preserve">teel </w:t>
      </w:r>
      <w:r>
        <w:t>P</w:t>
      </w:r>
      <w:r w:rsidRPr="00F96842">
        <w:t xml:space="preserve">rice </w:t>
      </w:r>
      <w:r>
        <w:t>I</w:t>
      </w:r>
      <w:r w:rsidRPr="00F96842">
        <w:t>ndex increases 100</w:t>
      </w:r>
      <w:r>
        <w:t>percent</w:t>
      </w:r>
      <w:r w:rsidRPr="00F96842">
        <w:t xml:space="preserve"> or more over the Benchmark Steel Price </w:t>
      </w:r>
      <w:r>
        <w:t>I</w:t>
      </w:r>
      <w:r w:rsidRPr="00F96842">
        <w:t>ndex, do not order more steel without written approval from the RE.  The RE will determine if work will continue based on the Steel Price Index increase</w:t>
      </w:r>
      <w:r>
        <w:t>.</w:t>
      </w:r>
      <w:r w:rsidRPr="00F96842" w:rsidDel="00B13C3B">
        <w:t xml:space="preserve"> </w:t>
      </w:r>
    </w:p>
    <w:p w14:paraId="53C6466B" w14:textId="77777777" w:rsidR="00A12F77" w:rsidRPr="00F96842" w:rsidRDefault="00A12F77" w:rsidP="00A12F77">
      <w:pPr>
        <w:pStyle w:val="Paragraph"/>
      </w:pPr>
      <w:r w:rsidRPr="00F96842">
        <w:t>There will be no increase to STEEL PRICE ADJUSTMENT if the work is behind schedule by fault of the Contractor</w:t>
      </w:r>
      <w:r>
        <w:t xml:space="preserve"> and the steel was not purchased prior to the delay</w:t>
      </w:r>
      <w:r w:rsidRPr="00F96842">
        <w:t>.</w:t>
      </w:r>
    </w:p>
    <w:p w14:paraId="6361E684" w14:textId="77777777" w:rsidR="00CC4F80" w:rsidRDefault="00CC4F80" w:rsidP="00CC4F80">
      <w:pPr>
        <w:jc w:val="center"/>
        <w:rPr>
          <w:rFonts w:ascii="Arial" w:hAnsi="Arial"/>
          <w:caps/>
          <w:vanish/>
          <w:color w:val="FF0000"/>
        </w:rPr>
      </w:pPr>
    </w:p>
    <w:p w14:paraId="3DD53749" w14:textId="77777777" w:rsidR="00CC4F80" w:rsidRPr="00280EE7" w:rsidRDefault="00CC4F80" w:rsidP="00CC4F80">
      <w:pPr>
        <w:jc w:val="center"/>
        <w:rPr>
          <w:rFonts w:ascii="Arial" w:hAnsi="Arial"/>
          <w:caps/>
          <w:vanish/>
          <w:color w:val="FF0000"/>
        </w:rPr>
      </w:pPr>
      <w:r w:rsidRPr="00280EE7">
        <w:rPr>
          <w:rFonts w:ascii="Arial" w:hAnsi="Arial"/>
          <w:caps/>
          <w:vanish/>
          <w:color w:val="FF0000"/>
        </w:rPr>
        <w:t>2**************************************************************************************2</w:t>
      </w:r>
    </w:p>
    <w:p w14:paraId="5DE4D19E" w14:textId="1DAEF208" w:rsidR="005D2ED7" w:rsidRDefault="005D2ED7" w:rsidP="005D2ED7">
      <w:pPr>
        <w:pStyle w:val="00000Subsection"/>
      </w:pPr>
      <w:proofErr w:type="gramStart"/>
      <w:r w:rsidRPr="00F96842">
        <w:t xml:space="preserve">160.04 </w:t>
      </w:r>
      <w:r w:rsidR="00FC0ABE">
        <w:t xml:space="preserve"> </w:t>
      </w:r>
      <w:r w:rsidRPr="00F96842">
        <w:t>M</w:t>
      </w:r>
      <w:r w:rsidR="0070710C">
        <w:t>easurement</w:t>
      </w:r>
      <w:proofErr w:type="gramEnd"/>
      <w:r w:rsidRPr="00F96842">
        <w:t xml:space="preserve"> </w:t>
      </w:r>
      <w:r w:rsidR="0070710C">
        <w:t>and Payment</w:t>
      </w:r>
    </w:p>
    <w:p w14:paraId="670FCAE8" w14:textId="329F645E" w:rsidR="00CC4F80" w:rsidRPr="00EB1202" w:rsidRDefault="00CC4F80" w:rsidP="00CC4F80">
      <w:pPr>
        <w:pStyle w:val="Instruction"/>
      </w:pPr>
      <w:r w:rsidRPr="00EB1202">
        <w:t xml:space="preserve">The </w:t>
      </w:r>
      <w:r>
        <w:t>Subsection is changed to</w:t>
      </w:r>
      <w:r w:rsidRPr="00EB1202">
        <w:t>:</w:t>
      </w:r>
    </w:p>
    <w:p w14:paraId="4593FEB7" w14:textId="77777777" w:rsidR="00CC4F80" w:rsidRPr="00B97E4C" w:rsidRDefault="00CC4F80" w:rsidP="00CC4F80">
      <w:pPr>
        <w:pStyle w:val="Paragraph"/>
      </w:pPr>
      <w:r w:rsidRPr="00B97E4C">
        <w:t>The Department will measure and make payment for Items as follows:</w:t>
      </w:r>
    </w:p>
    <w:p w14:paraId="599F92B0" w14:textId="77777777" w:rsidR="00CC4F80" w:rsidRPr="00B97E4C" w:rsidRDefault="00CC4F80" w:rsidP="00CC4F80">
      <w:pPr>
        <w:pStyle w:val="PayItemandPayUnitTitle"/>
      </w:pPr>
      <w:r w:rsidRPr="00B97E4C">
        <w:t>Item</w:t>
      </w:r>
      <w:r w:rsidRPr="00B97E4C">
        <w:tab/>
        <w:t>Pay Unit</w:t>
      </w:r>
    </w:p>
    <w:p w14:paraId="59CB4C78" w14:textId="77777777" w:rsidR="00CC4F80" w:rsidRPr="00B97E4C" w:rsidRDefault="00CC4F80" w:rsidP="00CC4F80">
      <w:pPr>
        <w:pStyle w:val="PayItemandPayUnit"/>
      </w:pPr>
      <w:r w:rsidRPr="00B97E4C">
        <w:t>FUEL PRICE ADJUSTMENT</w:t>
      </w:r>
      <w:r w:rsidRPr="00B97E4C">
        <w:tab/>
      </w:r>
      <w:r>
        <w:t>dollar</w:t>
      </w:r>
    </w:p>
    <w:p w14:paraId="67416BF6" w14:textId="77777777" w:rsidR="00CC4F80" w:rsidRDefault="00CC4F80" w:rsidP="00CC4F80">
      <w:pPr>
        <w:pStyle w:val="PayItemandPayUnit"/>
      </w:pPr>
      <w:r w:rsidRPr="00B97E4C">
        <w:t>ASPHALT PRICE ADJUSTMENT</w:t>
      </w:r>
      <w:r w:rsidRPr="00B97E4C">
        <w:tab/>
      </w:r>
      <w:r>
        <w:t>dollar</w:t>
      </w:r>
    </w:p>
    <w:p w14:paraId="2D6FB5B5" w14:textId="77777777" w:rsidR="00CC4F80" w:rsidRPr="00280EE7" w:rsidRDefault="00CC4F80" w:rsidP="00CC4F80">
      <w:pPr>
        <w:jc w:val="center"/>
        <w:rPr>
          <w:rFonts w:ascii="Arial" w:hAnsi="Arial"/>
          <w:caps/>
          <w:vanish/>
          <w:color w:val="FF0000"/>
        </w:rPr>
      </w:pPr>
      <w:r w:rsidRPr="00280EE7">
        <w:rPr>
          <w:rFonts w:ascii="Arial" w:hAnsi="Arial"/>
          <w:caps/>
          <w:vanish/>
          <w:color w:val="FF0000"/>
        </w:rPr>
        <w:t>2**************************************************************************************2</w:t>
      </w:r>
    </w:p>
    <w:p w14:paraId="1CB0232A" w14:textId="77777777" w:rsidR="00AB050B" w:rsidRDefault="00AB050B" w:rsidP="00CC4F80">
      <w:pPr>
        <w:jc w:val="center"/>
        <w:rPr>
          <w:rFonts w:ascii="Arial" w:hAnsi="Arial"/>
          <w:caps/>
          <w:vanish/>
          <w:color w:val="FF0000"/>
        </w:rPr>
      </w:pPr>
    </w:p>
    <w:p w14:paraId="178678B8" w14:textId="77777777" w:rsidR="00326ECB" w:rsidRDefault="00326ECB" w:rsidP="00CC4F80">
      <w:pPr>
        <w:jc w:val="center"/>
        <w:rPr>
          <w:rFonts w:ascii="Arial" w:hAnsi="Arial"/>
          <w:caps/>
          <w:vanish/>
          <w:color w:val="FF0000"/>
        </w:rPr>
      </w:pPr>
    </w:p>
    <w:p w14:paraId="319AB98C" w14:textId="16D8D595" w:rsidR="00CC4F80" w:rsidRPr="00D04190" w:rsidRDefault="00CC4F80" w:rsidP="00CC4F80">
      <w:pPr>
        <w:jc w:val="center"/>
        <w:rPr>
          <w:rFonts w:ascii="Arial" w:hAnsi="Arial"/>
          <w:caps/>
          <w:vanish/>
          <w:color w:val="FF0000"/>
        </w:rPr>
      </w:pPr>
      <w:r w:rsidRPr="00D04190">
        <w:rPr>
          <w:rFonts w:ascii="Arial" w:hAnsi="Arial"/>
          <w:caps/>
          <w:vanish/>
          <w:color w:val="FF0000"/>
        </w:rPr>
        <w:t>BDC</w:t>
      </w:r>
      <w:r>
        <w:rPr>
          <w:rFonts w:ascii="Arial" w:hAnsi="Arial"/>
          <w:caps/>
          <w:vanish/>
          <w:color w:val="FF0000"/>
        </w:rPr>
        <w:t>2</w:t>
      </w:r>
      <w:r w:rsidR="00A12F77">
        <w:rPr>
          <w:rFonts w:ascii="Arial" w:hAnsi="Arial"/>
          <w:caps/>
          <w:vanish/>
          <w:color w:val="FF0000"/>
        </w:rPr>
        <w:t>3</w:t>
      </w:r>
      <w:r w:rsidRPr="00D04190">
        <w:rPr>
          <w:rFonts w:ascii="Arial" w:hAnsi="Arial"/>
          <w:caps/>
          <w:vanish/>
          <w:color w:val="FF0000"/>
        </w:rPr>
        <w:t>S-</w:t>
      </w:r>
      <w:r w:rsidR="00A12F77">
        <w:rPr>
          <w:rFonts w:ascii="Arial" w:hAnsi="Arial"/>
          <w:caps/>
          <w:vanish/>
          <w:color w:val="FF0000"/>
        </w:rPr>
        <w:t>0</w:t>
      </w:r>
      <w:r>
        <w:rPr>
          <w:rFonts w:ascii="Arial" w:hAnsi="Arial"/>
          <w:caps/>
          <w:vanish/>
          <w:color w:val="FF0000"/>
        </w:rPr>
        <w:t>1</w:t>
      </w:r>
      <w:r w:rsidRPr="00D04190">
        <w:rPr>
          <w:rFonts w:ascii="Arial" w:hAnsi="Arial"/>
          <w:caps/>
          <w:vanish/>
          <w:color w:val="FF0000"/>
        </w:rPr>
        <w:t xml:space="preserve"> </w:t>
      </w:r>
      <w:proofErr w:type="gramStart"/>
      <w:r w:rsidRPr="00D04190">
        <w:rPr>
          <w:rFonts w:ascii="Arial" w:hAnsi="Arial"/>
          <w:caps/>
          <w:vanish/>
          <w:color w:val="FF0000"/>
        </w:rPr>
        <w:t xml:space="preserve">dated </w:t>
      </w:r>
      <w:r w:rsidR="00A12F77">
        <w:rPr>
          <w:rFonts w:ascii="Arial" w:hAnsi="Arial"/>
          <w:caps/>
          <w:vanish/>
          <w:color w:val="FF0000"/>
        </w:rPr>
        <w:t>MAR</w:t>
      </w:r>
      <w:proofErr w:type="gramEnd"/>
      <w:r w:rsidRPr="00D04190">
        <w:rPr>
          <w:rFonts w:ascii="Arial" w:hAnsi="Arial"/>
          <w:caps/>
          <w:vanish/>
          <w:color w:val="FF0000"/>
        </w:rPr>
        <w:t xml:space="preserve"> </w:t>
      </w:r>
      <w:r>
        <w:rPr>
          <w:rFonts w:ascii="Arial" w:hAnsi="Arial"/>
          <w:caps/>
          <w:vanish/>
          <w:color w:val="FF0000"/>
        </w:rPr>
        <w:t>14</w:t>
      </w:r>
      <w:r w:rsidRPr="00D04190">
        <w:rPr>
          <w:rFonts w:ascii="Arial" w:hAnsi="Arial"/>
          <w:caps/>
          <w:vanish/>
          <w:color w:val="FF0000"/>
        </w:rPr>
        <w:t>, 20</w:t>
      </w:r>
      <w:r>
        <w:rPr>
          <w:rFonts w:ascii="Arial" w:hAnsi="Arial"/>
          <w:caps/>
          <w:vanish/>
          <w:color w:val="FF0000"/>
        </w:rPr>
        <w:t>2</w:t>
      </w:r>
      <w:r w:rsidR="00A12F77">
        <w:rPr>
          <w:rFonts w:ascii="Arial" w:hAnsi="Arial"/>
          <w:caps/>
          <w:vanish/>
          <w:color w:val="FF0000"/>
        </w:rPr>
        <w:t>3</w:t>
      </w:r>
    </w:p>
    <w:p w14:paraId="17CCECB4" w14:textId="77777777" w:rsidR="00CC4F80" w:rsidRDefault="00CC4F80" w:rsidP="00CC4F80">
      <w:pPr>
        <w:pStyle w:val="Blankline"/>
      </w:pPr>
    </w:p>
    <w:p w14:paraId="2BA17BC0" w14:textId="77777777" w:rsidR="00CC4F80" w:rsidRPr="00EB1202" w:rsidRDefault="00CC4F80" w:rsidP="00CC4F80">
      <w:pPr>
        <w:pStyle w:val="Instruction"/>
      </w:pPr>
      <w:r w:rsidRPr="00EB1202">
        <w:t>The following is added:</w:t>
      </w:r>
    </w:p>
    <w:p w14:paraId="6D153DBA" w14:textId="77777777" w:rsidR="00CC4F80" w:rsidRPr="00F96842" w:rsidRDefault="00CC4F80" w:rsidP="00CC4F80">
      <w:pPr>
        <w:pStyle w:val="PayItemandPayUnitTitle"/>
      </w:pPr>
      <w:r w:rsidRPr="00F96842">
        <w:t>Item</w:t>
      </w:r>
      <w:r w:rsidRPr="00F96842">
        <w:tab/>
        <w:t>Pay Unit</w:t>
      </w:r>
    </w:p>
    <w:p w14:paraId="62EE05A0" w14:textId="77777777" w:rsidR="00CC4F80" w:rsidRDefault="00CC4F80" w:rsidP="00CC4F80">
      <w:pPr>
        <w:pStyle w:val="PayItemandPayUnit"/>
      </w:pPr>
      <w:r w:rsidRPr="00F96842">
        <w:t>STEEL PRICE ADJUSTMENT</w:t>
      </w:r>
      <w:r w:rsidRPr="00F96842">
        <w:tab/>
      </w:r>
      <w:r>
        <w:t>dollar</w:t>
      </w:r>
      <w:r w:rsidRPr="00F96842">
        <w:t xml:space="preserve"> </w:t>
      </w:r>
    </w:p>
    <w:p w14:paraId="605AAB1B" w14:textId="77777777" w:rsidR="00CC4F80" w:rsidRDefault="00CC4F80" w:rsidP="00CC4F80">
      <w:pPr>
        <w:jc w:val="center"/>
        <w:rPr>
          <w:rFonts w:ascii="Arial" w:hAnsi="Arial"/>
          <w:caps/>
          <w:color w:val="FF0000"/>
        </w:rPr>
      </w:pPr>
      <w:r w:rsidRPr="00280EE7">
        <w:rPr>
          <w:rFonts w:ascii="Arial" w:hAnsi="Arial"/>
          <w:caps/>
          <w:vanish/>
          <w:color w:val="FF0000"/>
        </w:rPr>
        <w:t>2**************************************************************************************2</w:t>
      </w:r>
    </w:p>
    <w:p w14:paraId="3FB893AE" w14:textId="77777777" w:rsidR="00AD7AD4" w:rsidRPr="00280EE7" w:rsidRDefault="00AD7AD4" w:rsidP="00CC4F80">
      <w:pPr>
        <w:jc w:val="center"/>
        <w:rPr>
          <w:rFonts w:ascii="Arial" w:hAnsi="Arial"/>
          <w:caps/>
          <w:vanish/>
          <w:color w:val="FF0000"/>
        </w:rPr>
      </w:pPr>
    </w:p>
    <w:p w14:paraId="14CAD33A" w14:textId="77777777" w:rsidR="00AB050B" w:rsidRPr="00280EE7" w:rsidRDefault="00AB050B" w:rsidP="00AB050B">
      <w:pPr>
        <w:jc w:val="center"/>
        <w:rPr>
          <w:rFonts w:ascii="Arial" w:hAnsi="Arial"/>
          <w:caps/>
          <w:vanish/>
          <w:color w:val="FF0000"/>
        </w:rPr>
      </w:pPr>
      <w:r w:rsidRPr="00280EE7">
        <w:rPr>
          <w:rFonts w:ascii="Arial" w:hAnsi="Arial"/>
          <w:caps/>
          <w:vanish/>
          <w:color w:val="FF0000"/>
        </w:rPr>
        <w:t>2**************************************************************************************2</w:t>
      </w:r>
    </w:p>
    <w:p w14:paraId="441623BF" w14:textId="77777777" w:rsidR="00AB050B" w:rsidRPr="00D04190" w:rsidRDefault="00AB050B" w:rsidP="00AB050B">
      <w:pPr>
        <w:jc w:val="center"/>
        <w:rPr>
          <w:rFonts w:ascii="Arial" w:hAnsi="Arial"/>
          <w:caps/>
          <w:vanish/>
          <w:color w:val="FF0000"/>
        </w:rPr>
      </w:pPr>
      <w:r w:rsidRPr="00D04190">
        <w:rPr>
          <w:rFonts w:ascii="Arial" w:hAnsi="Arial"/>
          <w:caps/>
          <w:vanish/>
          <w:color w:val="FF0000"/>
        </w:rPr>
        <w:t>BDC</w:t>
      </w:r>
      <w:r>
        <w:rPr>
          <w:rFonts w:ascii="Arial" w:hAnsi="Arial"/>
          <w:caps/>
          <w:vanish/>
          <w:color w:val="FF0000"/>
        </w:rPr>
        <w:t>24</w:t>
      </w:r>
      <w:r w:rsidRPr="00D04190">
        <w:rPr>
          <w:rFonts w:ascii="Arial" w:hAnsi="Arial"/>
          <w:caps/>
          <w:vanish/>
          <w:color w:val="FF0000"/>
        </w:rPr>
        <w:t>S-</w:t>
      </w:r>
      <w:r>
        <w:rPr>
          <w:rFonts w:ascii="Arial" w:hAnsi="Arial"/>
          <w:caps/>
          <w:vanish/>
          <w:color w:val="FF0000"/>
        </w:rPr>
        <w:t>17</w:t>
      </w:r>
      <w:r w:rsidRPr="00D04190">
        <w:rPr>
          <w:rFonts w:ascii="Arial" w:hAnsi="Arial"/>
          <w:caps/>
          <w:vanish/>
          <w:color w:val="FF0000"/>
        </w:rPr>
        <w:t xml:space="preserve"> dated </w:t>
      </w:r>
      <w:r>
        <w:rPr>
          <w:rFonts w:ascii="Arial" w:hAnsi="Arial"/>
          <w:caps/>
          <w:vanish/>
          <w:color w:val="FF0000"/>
        </w:rPr>
        <w:t>sep 3</w:t>
      </w:r>
      <w:r w:rsidRPr="00D04190">
        <w:rPr>
          <w:rFonts w:ascii="Arial" w:hAnsi="Arial"/>
          <w:caps/>
          <w:vanish/>
          <w:color w:val="FF0000"/>
        </w:rPr>
        <w:t>, 20</w:t>
      </w:r>
      <w:r>
        <w:rPr>
          <w:rFonts w:ascii="Arial" w:hAnsi="Arial"/>
          <w:caps/>
          <w:vanish/>
          <w:color w:val="FF0000"/>
        </w:rPr>
        <w:t>24</w:t>
      </w:r>
    </w:p>
    <w:p w14:paraId="206641C3" w14:textId="77777777" w:rsidR="00AB050B" w:rsidRPr="00280EE7" w:rsidRDefault="00AB050B" w:rsidP="00AB050B">
      <w:pPr>
        <w:pStyle w:val="Instruction"/>
      </w:pPr>
      <w:r>
        <w:t>the second paragraph is changed to:</w:t>
      </w:r>
    </w:p>
    <w:p w14:paraId="0DF5947C" w14:textId="77777777" w:rsidR="00AB050B" w:rsidRDefault="00AB050B" w:rsidP="00AB050B">
      <w:pPr>
        <w:pStyle w:val="Paragraph"/>
      </w:pPr>
      <w:proofErr w:type="gramStart"/>
      <w:r>
        <w:t>The Items</w:t>
      </w:r>
      <w:proofErr w:type="gramEnd"/>
      <w:r>
        <w:t xml:space="preserve"> </w:t>
      </w:r>
      <w:r w:rsidRPr="0061055F">
        <w:rPr>
          <w:caps/>
        </w:rPr>
        <w:t>Fuel Price Adjustem</w:t>
      </w:r>
      <w:r>
        <w:rPr>
          <w:caps/>
        </w:rPr>
        <w:t>e</w:t>
      </w:r>
      <w:r w:rsidRPr="0061055F">
        <w:rPr>
          <w:caps/>
        </w:rPr>
        <w:t>nt</w:t>
      </w:r>
      <w:r>
        <w:t xml:space="preserve"> and </w:t>
      </w:r>
      <w:r w:rsidRPr="0061055F">
        <w:rPr>
          <w:caps/>
        </w:rPr>
        <w:t>Asphalt Price Adjustment</w:t>
      </w:r>
      <w:r>
        <w:t xml:space="preserve"> must be included in the Proposal or added to the Contract to qualify for payment.</w:t>
      </w:r>
    </w:p>
    <w:p w14:paraId="214E06D5" w14:textId="77777777" w:rsidR="00AB050B" w:rsidRPr="00280EE7" w:rsidRDefault="00AB050B" w:rsidP="00AB050B">
      <w:pPr>
        <w:jc w:val="center"/>
        <w:rPr>
          <w:rFonts w:ascii="Arial" w:hAnsi="Arial"/>
          <w:caps/>
          <w:vanish/>
          <w:color w:val="FF0000"/>
        </w:rPr>
      </w:pPr>
      <w:r w:rsidRPr="00280EE7">
        <w:rPr>
          <w:rFonts w:ascii="Arial" w:hAnsi="Arial"/>
          <w:caps/>
          <w:vanish/>
          <w:color w:val="FF0000"/>
        </w:rPr>
        <w:t>2**************************************************************************************2</w:t>
      </w:r>
    </w:p>
    <w:p w14:paraId="4F773330" w14:textId="77777777" w:rsidR="00CC4F80" w:rsidRPr="00280EE7" w:rsidRDefault="00CC4F80" w:rsidP="005D2ED7">
      <w:pPr>
        <w:jc w:val="center"/>
        <w:rPr>
          <w:rFonts w:ascii="Arial" w:hAnsi="Arial"/>
          <w:caps/>
          <w:vanish/>
          <w:color w:val="FF0000"/>
        </w:rPr>
      </w:pPr>
    </w:p>
    <w:p w14:paraId="5990688A" w14:textId="77777777" w:rsidR="005D2ED7" w:rsidRPr="00336FE6" w:rsidRDefault="005D2ED7" w:rsidP="005D2ED7">
      <w:pPr>
        <w:pStyle w:val="HiddenTextSpec"/>
      </w:pPr>
      <w:r w:rsidRPr="00336FE6">
        <w:t>1**************************************************************************************************************************1</w:t>
      </w:r>
      <w:bookmarkEnd w:id="426"/>
    </w:p>
    <w:p w14:paraId="367D2BBC" w14:textId="77777777" w:rsidR="003834C8" w:rsidRPr="00B97E4C" w:rsidRDefault="003834C8" w:rsidP="003834C8">
      <w:pPr>
        <w:pStyle w:val="000Division"/>
      </w:pPr>
      <w:bookmarkStart w:id="432" w:name="_Toc527344614"/>
      <w:bookmarkStart w:id="433" w:name="_Toc530372450"/>
      <w:bookmarkStart w:id="434" w:name="_Toc142056687"/>
      <w:bookmarkStart w:id="435" w:name="_Toc175377692"/>
      <w:bookmarkStart w:id="436" w:name="_Toc175470589"/>
      <w:bookmarkStart w:id="437" w:name="_Toc176676145"/>
      <w:bookmarkEnd w:id="379"/>
      <w:bookmarkEnd w:id="380"/>
      <w:bookmarkEnd w:id="381"/>
      <w:bookmarkEnd w:id="382"/>
      <w:r w:rsidRPr="00B97E4C">
        <w:lastRenderedPageBreak/>
        <w:t>Division 200 – E</w:t>
      </w:r>
      <w:bookmarkEnd w:id="432"/>
      <w:bookmarkEnd w:id="433"/>
      <w:bookmarkEnd w:id="434"/>
      <w:bookmarkEnd w:id="435"/>
      <w:bookmarkEnd w:id="436"/>
      <w:r w:rsidRPr="00B97E4C">
        <w:t>arthwork</w:t>
      </w:r>
      <w:bookmarkEnd w:id="437"/>
    </w:p>
    <w:p w14:paraId="7B03A98E" w14:textId="77777777" w:rsidR="003834C8" w:rsidRPr="00B97E4C" w:rsidRDefault="003834C8" w:rsidP="003834C8">
      <w:pPr>
        <w:pStyle w:val="000Section"/>
      </w:pPr>
      <w:bookmarkStart w:id="438" w:name="s201"/>
      <w:bookmarkStart w:id="439" w:name="_Toc130790534"/>
      <w:bookmarkStart w:id="440" w:name="_Toc142047989"/>
      <w:bookmarkStart w:id="441" w:name="_Toc175377693"/>
      <w:bookmarkStart w:id="442" w:name="_Toc175470590"/>
      <w:bookmarkStart w:id="443" w:name="_Toc176676146"/>
      <w:bookmarkEnd w:id="438"/>
      <w:r w:rsidRPr="00B97E4C">
        <w:t>Section 201 – Clearing Site</w:t>
      </w:r>
      <w:bookmarkEnd w:id="439"/>
      <w:bookmarkEnd w:id="440"/>
      <w:bookmarkEnd w:id="441"/>
      <w:bookmarkEnd w:id="442"/>
      <w:bookmarkEnd w:id="443"/>
    </w:p>
    <w:p w14:paraId="568C99C1" w14:textId="77777777" w:rsidR="006056F9" w:rsidRPr="00B97E4C" w:rsidRDefault="006056F9" w:rsidP="006056F9">
      <w:pPr>
        <w:pStyle w:val="0000000Subpart"/>
      </w:pPr>
      <w:bookmarkStart w:id="444" w:name="_Toc130790538"/>
      <w:bookmarkStart w:id="445" w:name="_Toc142047993"/>
      <w:bookmarkStart w:id="446" w:name="_Toc175377697"/>
      <w:bookmarkStart w:id="447" w:name="_Toc175470594"/>
      <w:bookmarkStart w:id="448" w:name="_Toc176676150"/>
      <w:bookmarkStart w:id="449" w:name="_Toc130790539"/>
      <w:bookmarkStart w:id="450" w:name="_Toc142047994"/>
      <w:bookmarkStart w:id="451" w:name="_Toc175377698"/>
      <w:bookmarkStart w:id="452" w:name="_Toc175470595"/>
      <w:bookmarkStart w:id="453" w:name="_Toc176676151"/>
      <w:proofErr w:type="gramStart"/>
      <w:r w:rsidRPr="00B97E4C">
        <w:t>201.03.01  Clearing</w:t>
      </w:r>
      <w:proofErr w:type="gramEnd"/>
      <w:r w:rsidRPr="00B97E4C">
        <w:t xml:space="preserve"> Site</w:t>
      </w:r>
      <w:bookmarkEnd w:id="444"/>
      <w:bookmarkEnd w:id="445"/>
      <w:bookmarkEnd w:id="446"/>
      <w:bookmarkEnd w:id="447"/>
      <w:bookmarkEnd w:id="448"/>
    </w:p>
    <w:p w14:paraId="6AF373FA" w14:textId="289B6CA1" w:rsidR="00CA4CDF" w:rsidRDefault="00CA4CDF" w:rsidP="007C5662">
      <w:pPr>
        <w:pStyle w:val="HiddenTextSpec"/>
      </w:pPr>
      <w:bookmarkStart w:id="454" w:name="_Toc130790541"/>
      <w:bookmarkStart w:id="455" w:name="_Toc142047996"/>
      <w:bookmarkStart w:id="456" w:name="_Toc175377700"/>
      <w:bookmarkStart w:id="457" w:name="_Toc175470597"/>
      <w:bookmarkStart w:id="458" w:name="_Toc176676153"/>
      <w:bookmarkEnd w:id="449"/>
      <w:bookmarkEnd w:id="450"/>
      <w:bookmarkEnd w:id="451"/>
      <w:bookmarkEnd w:id="452"/>
      <w:bookmarkEnd w:id="453"/>
      <w:r w:rsidRPr="006056F9">
        <w:t>1****************</w:t>
      </w:r>
      <w:r>
        <w:t>********************</w:t>
      </w:r>
      <w:r w:rsidRPr="006056F9">
        <w:t>**************************************************************************************1</w:t>
      </w:r>
    </w:p>
    <w:p w14:paraId="499494AD" w14:textId="77777777" w:rsidR="003F75FC" w:rsidRPr="00B15231" w:rsidRDefault="003F75FC" w:rsidP="003F75FC">
      <w:pPr>
        <w:pStyle w:val="HiddenTextSpec"/>
        <w:tabs>
          <w:tab w:val="left" w:pos="1440"/>
          <w:tab w:val="left" w:pos="2880"/>
        </w:tabs>
      </w:pPr>
      <w:r>
        <w:t>2</w:t>
      </w:r>
      <w:r w:rsidRPr="00B15231">
        <w:t>***********</w:t>
      </w:r>
      <w:r>
        <w:t>*********</w:t>
      </w:r>
      <w:r w:rsidRPr="00B15231">
        <w:t>*****</w:t>
      </w:r>
      <w:r>
        <w:t>***********************************</w:t>
      </w:r>
      <w:r w:rsidRPr="00B15231">
        <w:t>**************************</w:t>
      </w:r>
      <w:r>
        <w:t>2</w:t>
      </w:r>
    </w:p>
    <w:p w14:paraId="6DA336A0" w14:textId="77777777" w:rsidR="003F75FC" w:rsidRPr="006056F9" w:rsidRDefault="003F75FC" w:rsidP="007C5662">
      <w:pPr>
        <w:pStyle w:val="HiddenTextSpec"/>
      </w:pPr>
    </w:p>
    <w:p w14:paraId="29B3F412" w14:textId="77777777" w:rsidR="003F75FC" w:rsidRPr="00B15231" w:rsidRDefault="003F75FC" w:rsidP="003F75FC">
      <w:pPr>
        <w:pStyle w:val="HiddenTextSpec"/>
        <w:tabs>
          <w:tab w:val="left" w:pos="1440"/>
          <w:tab w:val="left" w:pos="2880"/>
        </w:tabs>
      </w:pPr>
      <w:r>
        <w:t>2</w:t>
      </w:r>
      <w:r w:rsidRPr="00B15231">
        <w:t>***********</w:t>
      </w:r>
      <w:r>
        <w:t>*********</w:t>
      </w:r>
      <w:r w:rsidRPr="00B15231">
        <w:t>*****</w:t>
      </w:r>
      <w:r>
        <w:t>***********************************</w:t>
      </w:r>
      <w:r w:rsidRPr="00B15231">
        <w:t>**************************</w:t>
      </w:r>
      <w:r>
        <w:t>2</w:t>
      </w:r>
    </w:p>
    <w:p w14:paraId="488386FC" w14:textId="77777777" w:rsidR="00792375" w:rsidRPr="002F5F86" w:rsidRDefault="00792375" w:rsidP="00C60590">
      <w:pPr>
        <w:pStyle w:val="HiddenTextSpec"/>
        <w:tabs>
          <w:tab w:val="left" w:pos="1440"/>
          <w:tab w:val="left" w:pos="2880"/>
        </w:tabs>
      </w:pPr>
      <w:bookmarkStart w:id="459" w:name="_Hlk103764309"/>
      <w:r w:rsidRPr="002F5F86">
        <w:t>BDC</w:t>
      </w:r>
      <w:r w:rsidRPr="00C60590">
        <w:t>22</w:t>
      </w:r>
      <w:r w:rsidRPr="002F5F86">
        <w:t xml:space="preserve">S-05 dated </w:t>
      </w:r>
      <w:r w:rsidRPr="00C60590">
        <w:t>MaY</w:t>
      </w:r>
      <w:r w:rsidRPr="002F5F86">
        <w:t xml:space="preserve"> </w:t>
      </w:r>
      <w:r w:rsidRPr="00C60590">
        <w:t>27</w:t>
      </w:r>
      <w:r w:rsidRPr="002F5F86">
        <w:t>, 20</w:t>
      </w:r>
      <w:r w:rsidRPr="00C60590">
        <w:t>22</w:t>
      </w:r>
    </w:p>
    <w:p w14:paraId="78DE446A" w14:textId="77777777" w:rsidR="00792375" w:rsidRPr="002F5F86" w:rsidRDefault="00792375" w:rsidP="00C60590">
      <w:pPr>
        <w:pStyle w:val="HiddenTextSpec"/>
        <w:tabs>
          <w:tab w:val="left" w:pos="1440"/>
          <w:tab w:val="left" w:pos="2880"/>
        </w:tabs>
      </w:pPr>
    </w:p>
    <w:bookmarkEnd w:id="459"/>
    <w:p w14:paraId="01F392AB" w14:textId="77777777" w:rsidR="00792375" w:rsidRPr="00B97E4C" w:rsidRDefault="00792375" w:rsidP="00792375">
      <w:pPr>
        <w:pStyle w:val="Instruction"/>
      </w:pPr>
      <w:r>
        <w:t>Part A is changed to:</w:t>
      </w:r>
    </w:p>
    <w:p w14:paraId="784E5CD8" w14:textId="77777777" w:rsidR="00792375" w:rsidRDefault="00792375" w:rsidP="00792375">
      <w:pPr>
        <w:pStyle w:val="A1paragraph0"/>
      </w:pPr>
      <w:r w:rsidRPr="00B97E4C">
        <w:rPr>
          <w:b/>
        </w:rPr>
        <w:t>A.</w:t>
      </w:r>
      <w:r w:rsidRPr="00B97E4C">
        <w:rPr>
          <w:b/>
        </w:rPr>
        <w:tab/>
        <w:t>Preparation.</w:t>
      </w:r>
      <w:r w:rsidRPr="00B97E4C">
        <w:t xml:space="preserve">  Construct SESC measures, as specified in </w:t>
      </w:r>
      <w:r w:rsidRPr="00674423">
        <w:t>158.03.02</w:t>
      </w:r>
      <w:r w:rsidRPr="00B97E4C">
        <w:t>, before clearing site.</w:t>
      </w:r>
    </w:p>
    <w:p w14:paraId="714CC98C" w14:textId="77777777" w:rsidR="00792375" w:rsidRDefault="00792375" w:rsidP="00792375">
      <w:pPr>
        <w:pStyle w:val="Instruction"/>
      </w:pPr>
    </w:p>
    <w:p w14:paraId="29DCF32D" w14:textId="77777777" w:rsidR="00792375" w:rsidRPr="00FD1FFB" w:rsidRDefault="00792375" w:rsidP="00792375">
      <w:pPr>
        <w:pStyle w:val="Instruction"/>
      </w:pPr>
      <w:r w:rsidRPr="00FD1FFB">
        <w:t>The first paragraph in Part B is changed to:</w:t>
      </w:r>
    </w:p>
    <w:p w14:paraId="1C69CDCE" w14:textId="77777777" w:rsidR="00792375" w:rsidRPr="00B97E4C" w:rsidRDefault="00792375" w:rsidP="00792375">
      <w:pPr>
        <w:pStyle w:val="A1paragraph0"/>
      </w:pPr>
      <w:r w:rsidRPr="00B97E4C">
        <w:rPr>
          <w:b/>
        </w:rPr>
        <w:t>B.</w:t>
      </w:r>
      <w:r w:rsidRPr="00B97E4C">
        <w:rPr>
          <w:b/>
        </w:rPr>
        <w:tab/>
        <w:t>Clearing and Grubbing.</w:t>
      </w:r>
      <w:r w:rsidRPr="00B97E4C">
        <w:t xml:space="preserve">  </w:t>
      </w:r>
      <w:r w:rsidRPr="001133F2">
        <w:t xml:space="preserve">Before beginning excavation or </w:t>
      </w:r>
      <w:r w:rsidRPr="00674423">
        <w:t>embankment</w:t>
      </w:r>
      <w:r w:rsidRPr="001133F2">
        <w:t xml:space="preserve"> construction, clear the site within the limits of construction.  Clear the ground surface of vegetation (trees of various caliper, brush, weeds, roots, matted leaves), small structures</w:t>
      </w:r>
      <w:r>
        <w:t xml:space="preserve"> not shown on the Plans for demolition</w:t>
      </w:r>
      <w:r w:rsidRPr="001133F2">
        <w:t>, debris, and other objectionable material where its existing position conflicts with the limits of construction.</w:t>
      </w:r>
      <w:r>
        <w:t xml:space="preserve">  </w:t>
      </w:r>
      <w:r w:rsidRPr="00B97E4C">
        <w:t xml:space="preserve">In cut sections, </w:t>
      </w:r>
      <w:proofErr w:type="gramStart"/>
      <w:r w:rsidRPr="00B97E4C">
        <w:t>grub</w:t>
      </w:r>
      <w:proofErr w:type="gramEnd"/>
      <w:r w:rsidRPr="00B97E4C">
        <w:t xml:space="preserve"> out tree stumps within the limits of the total cut area.  In fill sections, the Contractor may leave tree stumps extending less than 1 foot above the original ground surface in those areas where the proposed subgrade, or proposed finished grade in non-pavement sections, is gre</w:t>
      </w:r>
      <w:r>
        <w:t xml:space="preserve">ater than 3 </w:t>
      </w:r>
      <w:r w:rsidRPr="00B97E4C">
        <w:t>1/2 feet above the original ground surface.  Grub out tree stumps that lie within 5 feet horizontally or vertically from any proposed structure, pipe, or duct.</w:t>
      </w:r>
    </w:p>
    <w:p w14:paraId="71470F1C" w14:textId="77777777" w:rsidR="003F75FC" w:rsidRPr="00B15231" w:rsidRDefault="003F75FC" w:rsidP="003F75FC">
      <w:pPr>
        <w:pStyle w:val="HiddenTextSpec"/>
        <w:tabs>
          <w:tab w:val="left" w:pos="1440"/>
          <w:tab w:val="left" w:pos="2880"/>
        </w:tabs>
      </w:pPr>
      <w:r>
        <w:t>2</w:t>
      </w:r>
      <w:r w:rsidRPr="00B15231">
        <w:t>***********</w:t>
      </w:r>
      <w:r>
        <w:t>*********</w:t>
      </w:r>
      <w:r w:rsidRPr="00B15231">
        <w:t>*****</w:t>
      </w:r>
      <w:r>
        <w:t>***********************************</w:t>
      </w:r>
      <w:r w:rsidRPr="00B15231">
        <w:t>**************************</w:t>
      </w:r>
      <w:r>
        <w:t>2</w:t>
      </w:r>
    </w:p>
    <w:p w14:paraId="38F2B94C" w14:textId="05A17637" w:rsidR="00CA4CDF" w:rsidRPr="006056F9" w:rsidRDefault="00CA4CDF" w:rsidP="00CA4CDF">
      <w:pPr>
        <w:pStyle w:val="HiddenTextSpec"/>
      </w:pPr>
      <w:r w:rsidRPr="006056F9">
        <w:t>1****************</w:t>
      </w:r>
      <w:r>
        <w:t>********************</w:t>
      </w:r>
      <w:r w:rsidRPr="006056F9">
        <w:t>**************************************************************************************1</w:t>
      </w:r>
    </w:p>
    <w:p w14:paraId="52BB6363" w14:textId="77777777" w:rsidR="00506E78" w:rsidRDefault="00506E78" w:rsidP="00506E78">
      <w:pPr>
        <w:pStyle w:val="0000000Subpart"/>
      </w:pPr>
      <w:proofErr w:type="gramStart"/>
      <w:r w:rsidRPr="00B97E4C">
        <w:t>201.03.02  Clearing</w:t>
      </w:r>
      <w:proofErr w:type="gramEnd"/>
      <w:r w:rsidRPr="00B97E4C">
        <w:t xml:space="preserve"> Site, Bridge and Clearing Site, Structure</w:t>
      </w:r>
    </w:p>
    <w:p w14:paraId="79E0B171" w14:textId="77777777" w:rsidR="003B06A7" w:rsidRDefault="003B06A7" w:rsidP="003B06A7">
      <w:pPr>
        <w:pStyle w:val="HiddenTextSpec"/>
      </w:pPr>
      <w:r w:rsidRPr="006056F9">
        <w:t>1****************</w:t>
      </w:r>
      <w:r>
        <w:t>********************</w:t>
      </w:r>
      <w:r w:rsidRPr="006056F9">
        <w:t>**************************************************************************************1</w:t>
      </w:r>
    </w:p>
    <w:p w14:paraId="616D3991" w14:textId="77777777" w:rsidR="00242005" w:rsidRPr="00B15231" w:rsidRDefault="00242005" w:rsidP="00242005">
      <w:pPr>
        <w:pStyle w:val="HiddenTextSpec"/>
        <w:tabs>
          <w:tab w:val="left" w:pos="1440"/>
          <w:tab w:val="left" w:pos="2880"/>
        </w:tabs>
      </w:pPr>
      <w:bookmarkStart w:id="460" w:name="_Hlk103762351"/>
      <w:r>
        <w:t>2</w:t>
      </w:r>
      <w:r w:rsidRPr="00B15231">
        <w:t>***********</w:t>
      </w:r>
      <w:r>
        <w:t>*********</w:t>
      </w:r>
      <w:r w:rsidRPr="00B15231">
        <w:t>*****</w:t>
      </w:r>
      <w:r>
        <w:t>***********************************</w:t>
      </w:r>
      <w:r w:rsidRPr="00B15231">
        <w:t>**************************</w:t>
      </w:r>
      <w:r>
        <w:t>2</w:t>
      </w:r>
    </w:p>
    <w:p w14:paraId="148DE618" w14:textId="77777777" w:rsidR="00242005" w:rsidRPr="00242005" w:rsidRDefault="00242005" w:rsidP="00C60590">
      <w:pPr>
        <w:pStyle w:val="HiddenTextSpec"/>
        <w:tabs>
          <w:tab w:val="left" w:pos="1440"/>
          <w:tab w:val="left" w:pos="2880"/>
        </w:tabs>
      </w:pPr>
      <w:r w:rsidRPr="00242005">
        <w:t>BDC22S-05 dated MaY 27, 2022</w:t>
      </w:r>
    </w:p>
    <w:p w14:paraId="0D9E2C0F" w14:textId="77777777" w:rsidR="00242005" w:rsidRPr="00242005" w:rsidRDefault="00242005" w:rsidP="00C60590">
      <w:pPr>
        <w:pStyle w:val="Instruction"/>
      </w:pPr>
      <w:r w:rsidRPr="00242005">
        <w:t>The first paragraph is changed to:</w:t>
      </w:r>
    </w:p>
    <w:p w14:paraId="080CECD5" w14:textId="77777777" w:rsidR="00242005" w:rsidRPr="00242005" w:rsidRDefault="00242005" w:rsidP="00C60590">
      <w:pPr>
        <w:pStyle w:val="Paragraph"/>
      </w:pPr>
      <w:r w:rsidRPr="00242005">
        <w:t xml:space="preserve">Submit a demolition plan detailing the work area, methods, and equipment to be used to the RE for approval 30 days before demolition operations.  Clear site within work area as specified in 201.03.01.  Remove the substructures of existing structures to at least 3 feet below the natural stream </w:t>
      </w:r>
      <w:proofErr w:type="gramStart"/>
      <w:r w:rsidRPr="00242005">
        <w:t>bottom, and</w:t>
      </w:r>
      <w:proofErr w:type="gramEnd"/>
      <w:r w:rsidRPr="00242005">
        <w:t xml:space="preserve"> remove those parts outside of the stream to at least 2 feet below natural ground surface.  Where such portions of existing structures lie wholly or in part within the limits of a new structure, remove them to accommodate the construction of the proposed structure.  Only the following equipment is permitted for the work:</w:t>
      </w:r>
    </w:p>
    <w:p w14:paraId="58108D06" w14:textId="77777777" w:rsidR="00C60590" w:rsidRPr="00B15231" w:rsidRDefault="00C60590" w:rsidP="00C60590">
      <w:pPr>
        <w:pStyle w:val="HiddenTextSpec"/>
        <w:tabs>
          <w:tab w:val="left" w:pos="1440"/>
          <w:tab w:val="left" w:pos="2880"/>
        </w:tabs>
      </w:pPr>
      <w:r>
        <w:t>2</w:t>
      </w:r>
      <w:r w:rsidRPr="00B15231">
        <w:t>***********</w:t>
      </w:r>
      <w:r>
        <w:t>*********</w:t>
      </w:r>
      <w:r w:rsidRPr="00B15231">
        <w:t>*****</w:t>
      </w:r>
      <w:r>
        <w:t>***********************************</w:t>
      </w:r>
      <w:r w:rsidRPr="00B15231">
        <w:t>**************************</w:t>
      </w:r>
      <w:r>
        <w:t>2</w:t>
      </w:r>
    </w:p>
    <w:p w14:paraId="22C0E210" w14:textId="77777777" w:rsidR="00242005" w:rsidRPr="00242005" w:rsidRDefault="00242005" w:rsidP="00C60590">
      <w:pPr>
        <w:pStyle w:val="Blankline"/>
      </w:pPr>
    </w:p>
    <w:p w14:paraId="3C042C25" w14:textId="012D559D" w:rsidR="008757F9" w:rsidRPr="00B15231" w:rsidRDefault="008757F9" w:rsidP="008757F9">
      <w:pPr>
        <w:pStyle w:val="HiddenTextSpec"/>
        <w:tabs>
          <w:tab w:val="left" w:pos="1440"/>
          <w:tab w:val="left" w:pos="2880"/>
        </w:tabs>
      </w:pPr>
      <w:r>
        <w:t>2</w:t>
      </w:r>
      <w:r w:rsidRPr="00B15231">
        <w:t>***********</w:t>
      </w:r>
      <w:r>
        <w:t>*********</w:t>
      </w:r>
      <w:r w:rsidRPr="00B15231">
        <w:t>*****</w:t>
      </w:r>
      <w:r>
        <w:t>***********************************</w:t>
      </w:r>
      <w:r w:rsidRPr="00B15231">
        <w:t>**************************</w:t>
      </w:r>
      <w:r>
        <w:t>2</w:t>
      </w:r>
    </w:p>
    <w:bookmarkEnd w:id="460"/>
    <w:p w14:paraId="071E5718" w14:textId="77777777" w:rsidR="00506E78" w:rsidRDefault="00506E78" w:rsidP="00506E78">
      <w:pPr>
        <w:pStyle w:val="HiddenTextSpec"/>
      </w:pPr>
      <w:r w:rsidRPr="009528C5">
        <w:t>include THE FOLLOWING FOR DECK AND/OR BEAM ENCASEMENT REMOVAL WHEn THE REMAINDER OF EXISTING SUPERSTRUCTURE IS TO REMAIN.</w:t>
      </w:r>
    </w:p>
    <w:p w14:paraId="31FFEA6B" w14:textId="77777777" w:rsidR="00506E78" w:rsidRDefault="00506E78" w:rsidP="00506E78">
      <w:pPr>
        <w:pStyle w:val="HiddenTextSpec"/>
      </w:pPr>
    </w:p>
    <w:p w14:paraId="0392C66F" w14:textId="77777777" w:rsidR="00506E78" w:rsidRPr="009528C5" w:rsidRDefault="00506E78" w:rsidP="00506E78">
      <w:pPr>
        <w:pStyle w:val="HiddenTextSpec"/>
      </w:pPr>
    </w:p>
    <w:p w14:paraId="30D3484C" w14:textId="77777777" w:rsidR="00506E78" w:rsidRPr="009528C5" w:rsidRDefault="00506E78" w:rsidP="00506E78">
      <w:pPr>
        <w:pStyle w:val="Instruction"/>
      </w:pPr>
      <w:r w:rsidRPr="009528C5">
        <w:t>the following is added:</w:t>
      </w:r>
    </w:p>
    <w:p w14:paraId="34895963" w14:textId="77777777" w:rsidR="00506E78" w:rsidRPr="009528C5" w:rsidRDefault="00506E78" w:rsidP="00506E78">
      <w:pPr>
        <w:pStyle w:val="Paragraph"/>
      </w:pPr>
      <w:r w:rsidRPr="009528C5">
        <w:t>The procedure is described below:</w:t>
      </w:r>
    </w:p>
    <w:p w14:paraId="1436F346" w14:textId="4CC2D8C1" w:rsidR="00506E78" w:rsidRPr="00236E92" w:rsidRDefault="00506E78" w:rsidP="00506E78">
      <w:pPr>
        <w:pStyle w:val="11paragraph"/>
      </w:pPr>
      <w:r>
        <w:rPr>
          <w:b/>
        </w:rPr>
        <w:t>1.</w:t>
      </w:r>
      <w:r>
        <w:rPr>
          <w:b/>
        </w:rPr>
        <w:tab/>
      </w:r>
      <w:r w:rsidRPr="009528C5">
        <w:rPr>
          <w:b/>
        </w:rPr>
        <w:t>Prestressed Concrete Stringers and Concrete Diaphragms.</w:t>
      </w:r>
      <w:r w:rsidRPr="00236E92">
        <w:rPr>
          <w:b/>
        </w:rPr>
        <w:t xml:space="preserve">  </w:t>
      </w:r>
      <w:r w:rsidRPr="00236E92">
        <w:t xml:space="preserve">Repair damage to prestressed concrete stringers and concrete diaphragms using </w:t>
      </w:r>
      <w:proofErr w:type="spellStart"/>
      <w:r w:rsidRPr="00236E92">
        <w:t>nonshrink</w:t>
      </w:r>
      <w:proofErr w:type="spellEnd"/>
      <w:r w:rsidRPr="00236E92">
        <w:t xml:space="preserve"> grout conforming to</w:t>
      </w:r>
      <w:r w:rsidR="00B14E4C">
        <w:t xml:space="preserve"> 903.08 before deck placement.</w:t>
      </w:r>
    </w:p>
    <w:p w14:paraId="1B1F82C6" w14:textId="77777777" w:rsidR="00506E78" w:rsidRPr="009528C5" w:rsidRDefault="00506E78" w:rsidP="00506E78">
      <w:pPr>
        <w:pStyle w:val="11paragraph"/>
        <w:rPr>
          <w:b/>
        </w:rPr>
      </w:pPr>
      <w:r>
        <w:rPr>
          <w:b/>
        </w:rPr>
        <w:t>2.</w:t>
      </w:r>
      <w:r>
        <w:rPr>
          <w:b/>
        </w:rPr>
        <w:tab/>
      </w:r>
      <w:r w:rsidRPr="009528C5">
        <w:rPr>
          <w:b/>
        </w:rPr>
        <w:t xml:space="preserve">Steel Stringers, </w:t>
      </w:r>
      <w:proofErr w:type="spellStart"/>
      <w:r w:rsidRPr="009528C5">
        <w:rPr>
          <w:b/>
        </w:rPr>
        <w:t>Floorbeams</w:t>
      </w:r>
      <w:proofErr w:type="spellEnd"/>
      <w:r w:rsidRPr="009528C5">
        <w:rPr>
          <w:b/>
        </w:rPr>
        <w:t>, Cross Frames, and Diaphragms.</w:t>
      </w:r>
    </w:p>
    <w:p w14:paraId="22E89E34" w14:textId="2389B697" w:rsidR="00506E78" w:rsidRPr="009528C5" w:rsidRDefault="00506E78" w:rsidP="00B14E4C">
      <w:pPr>
        <w:pStyle w:val="List1indent"/>
      </w:pPr>
      <w:r>
        <w:t>a.</w:t>
      </w:r>
      <w:r>
        <w:tab/>
      </w:r>
      <w:r w:rsidRPr="003913CF">
        <w:t>Repair</w:t>
      </w:r>
      <w:r w:rsidRPr="002764BB">
        <w:t xml:space="preserve"> p</w:t>
      </w:r>
      <w:r w:rsidRPr="009528C5">
        <w:t xml:space="preserve">rocedures to tensile components </w:t>
      </w:r>
      <w:r>
        <w:t xml:space="preserve">in </w:t>
      </w:r>
      <w:r w:rsidRPr="009528C5">
        <w:t>conform</w:t>
      </w:r>
      <w:r>
        <w:t>ance</w:t>
      </w:r>
      <w:r w:rsidRPr="009528C5">
        <w:t xml:space="preserve"> </w:t>
      </w:r>
      <w:r>
        <w:t>with</w:t>
      </w:r>
      <w:r w:rsidRPr="009528C5">
        <w:t xml:space="preserve"> ASTM A6/A6M and the following:</w:t>
      </w:r>
    </w:p>
    <w:p w14:paraId="5109F42D" w14:textId="77777777" w:rsidR="00506E78" w:rsidRPr="009528C5" w:rsidRDefault="00506E78" w:rsidP="00B14E4C">
      <w:pPr>
        <w:pStyle w:val="List2indent"/>
      </w:pPr>
      <w:r>
        <w:lastRenderedPageBreak/>
        <w:t>1</w:t>
      </w:r>
      <w:r>
        <w:tab/>
        <w:t>Repair g</w:t>
      </w:r>
      <w:r w:rsidRPr="009528C5">
        <w:t xml:space="preserve">ouges up to </w:t>
      </w:r>
      <w:r>
        <w:t>1/8 inch</w:t>
      </w:r>
      <w:r w:rsidRPr="009528C5">
        <w:t xml:space="preserve"> by grinding flush in the direction of principal stress.</w:t>
      </w:r>
    </w:p>
    <w:p w14:paraId="05E94089" w14:textId="625B3541" w:rsidR="00506E78" w:rsidRPr="009528C5" w:rsidRDefault="00506E78" w:rsidP="00B14E4C">
      <w:pPr>
        <w:pStyle w:val="List2indent"/>
      </w:pPr>
      <w:r>
        <w:t>2</w:t>
      </w:r>
      <w:r>
        <w:tab/>
        <w:t>Repair g</w:t>
      </w:r>
      <w:r w:rsidRPr="009528C5">
        <w:t xml:space="preserve">ouges deeper than </w:t>
      </w:r>
      <w:r>
        <w:t>1/8 inch</w:t>
      </w:r>
      <w:r w:rsidR="008F1839">
        <w:t xml:space="preserve"> </w:t>
      </w:r>
      <w:r w:rsidRPr="009528C5">
        <w:t xml:space="preserve">by </w:t>
      </w:r>
      <w:r>
        <w:t xml:space="preserve">first </w:t>
      </w:r>
      <w:r w:rsidRPr="009528C5">
        <w:t xml:space="preserve">grinding; then, </w:t>
      </w:r>
      <w:r>
        <w:t xml:space="preserve">depositing </w:t>
      </w:r>
      <w:r w:rsidRPr="009528C5">
        <w:t>weld metal</w:t>
      </w:r>
      <w:r w:rsidR="008F1839">
        <w:t xml:space="preserve"> </w:t>
      </w:r>
      <w:r w:rsidRPr="009528C5">
        <w:t>and gr</w:t>
      </w:r>
      <w:r>
        <w:t xml:space="preserve">inding </w:t>
      </w:r>
      <w:r w:rsidRPr="009528C5">
        <w:t>flush with the surface of the metal in the direction of principal stress.  Weld using low hydrogen electrodes conforming to current AWS</w:t>
      </w:r>
      <w:r w:rsidR="00242538">
        <w:t xml:space="preserve"> Specifications A5.1 and A5.5.</w:t>
      </w:r>
    </w:p>
    <w:p w14:paraId="605D879B" w14:textId="77777777" w:rsidR="00506E78" w:rsidRPr="009528C5" w:rsidRDefault="00506E78" w:rsidP="00B14E4C">
      <w:pPr>
        <w:pStyle w:val="List2indent"/>
      </w:pPr>
      <w:r>
        <w:t>3</w:t>
      </w:r>
      <w:r>
        <w:tab/>
        <w:t>Repair k</w:t>
      </w:r>
      <w:r w:rsidRPr="009528C5">
        <w:t xml:space="preserve">inks and deformations by flame straightening or a combination of flame straightening and jacking.  </w:t>
      </w:r>
      <w:r>
        <w:t>Ensure f</w:t>
      </w:r>
      <w:r w:rsidRPr="009528C5">
        <w:t xml:space="preserve">lame straightening </w:t>
      </w:r>
      <w:r>
        <w:t xml:space="preserve">is performed </w:t>
      </w:r>
      <w:r w:rsidRPr="009528C5">
        <w:t xml:space="preserve">by </w:t>
      </w:r>
      <w:r w:rsidR="008F1839" w:rsidRPr="009528C5">
        <w:t>personnel having</w:t>
      </w:r>
      <w:r>
        <w:t xml:space="preserve"> </w:t>
      </w:r>
      <w:r w:rsidRPr="009528C5">
        <w:t>a minimum of three years of documented experience.</w:t>
      </w:r>
      <w:r>
        <w:t xml:space="preserve">  Submit the names of the personnel to the RE for review and approval prior to performing the work.</w:t>
      </w:r>
    </w:p>
    <w:p w14:paraId="7F283C37" w14:textId="4AEE56CE" w:rsidR="00506E78" w:rsidRPr="009528C5" w:rsidRDefault="00506E78" w:rsidP="00B14E4C">
      <w:pPr>
        <w:pStyle w:val="List1indent"/>
      </w:pPr>
      <w:r>
        <w:t>b.</w:t>
      </w:r>
      <w:r>
        <w:tab/>
      </w:r>
      <w:r w:rsidRPr="009528C5">
        <w:t xml:space="preserve">Repair procedures to compression components </w:t>
      </w:r>
      <w:r>
        <w:t xml:space="preserve">for kinks and deformations as outlined in </w:t>
      </w:r>
      <w:r w:rsidR="00836A53">
        <w:t>2.a</w:t>
      </w:r>
      <w:r w:rsidR="0098373E">
        <w:t>.</w:t>
      </w:r>
      <w:r>
        <w:t xml:space="preserve">3 above.  Where </w:t>
      </w:r>
      <w:r w:rsidRPr="009528C5">
        <w:t xml:space="preserve">more than </w:t>
      </w:r>
      <w:r w:rsidR="0098373E">
        <w:t>5</w:t>
      </w:r>
      <w:r w:rsidRPr="009528C5">
        <w:t xml:space="preserve"> percent of the cross-sectional area of the member is damaged, submit a repair procedure </w:t>
      </w:r>
      <w:r>
        <w:t xml:space="preserve">to the RE </w:t>
      </w:r>
      <w:r w:rsidRPr="009528C5">
        <w:t xml:space="preserve">for </w:t>
      </w:r>
      <w:r>
        <w:t xml:space="preserve">review and </w:t>
      </w:r>
      <w:r w:rsidRPr="009528C5">
        <w:t>approval.</w:t>
      </w:r>
    </w:p>
    <w:p w14:paraId="459B144C" w14:textId="3BD95DA5" w:rsidR="00506E78" w:rsidRPr="00DC218B" w:rsidRDefault="00506E78" w:rsidP="00506E78">
      <w:pPr>
        <w:pStyle w:val="A2paragraph"/>
      </w:pPr>
      <w:r w:rsidRPr="007E0128">
        <w:t>Clean</w:t>
      </w:r>
      <w:r w:rsidRPr="00DC218B">
        <w:t xml:space="preserve"> and paint </w:t>
      </w:r>
      <w:r>
        <w:t xml:space="preserve">exposed </w:t>
      </w:r>
      <w:r w:rsidRPr="00DC218B">
        <w:t>existing top flanges of beams with prime coat as specified in 554.03.</w:t>
      </w:r>
    </w:p>
    <w:p w14:paraId="69668D6F" w14:textId="77777777" w:rsidR="008757F9" w:rsidRPr="00B15231" w:rsidRDefault="008757F9" w:rsidP="008757F9">
      <w:pPr>
        <w:pStyle w:val="HiddenTextSpec"/>
        <w:tabs>
          <w:tab w:val="left" w:pos="1440"/>
          <w:tab w:val="left" w:pos="2880"/>
        </w:tabs>
      </w:pPr>
      <w:r>
        <w:t>2</w:t>
      </w:r>
      <w:r w:rsidRPr="00B15231">
        <w:t>***********</w:t>
      </w:r>
      <w:r>
        <w:t>*********</w:t>
      </w:r>
      <w:r w:rsidRPr="00B15231">
        <w:t>*****</w:t>
      </w:r>
      <w:r>
        <w:t>***********************************</w:t>
      </w:r>
      <w:r w:rsidRPr="00B15231">
        <w:t>**************************</w:t>
      </w:r>
      <w:r>
        <w:t>2</w:t>
      </w:r>
    </w:p>
    <w:p w14:paraId="1E4CD5C2" w14:textId="77777777" w:rsidR="00506E78" w:rsidRDefault="00506E78" w:rsidP="00506E78">
      <w:pPr>
        <w:pStyle w:val="HiddenTextSpec"/>
      </w:pPr>
    </w:p>
    <w:p w14:paraId="04B145AD" w14:textId="77777777" w:rsidR="008757F9" w:rsidRPr="00B15231" w:rsidRDefault="008757F9" w:rsidP="008757F9">
      <w:pPr>
        <w:pStyle w:val="HiddenTextSpec"/>
        <w:tabs>
          <w:tab w:val="left" w:pos="1440"/>
          <w:tab w:val="left" w:pos="2880"/>
        </w:tabs>
      </w:pPr>
      <w:r>
        <w:t>2</w:t>
      </w:r>
      <w:r w:rsidRPr="00B15231">
        <w:t>***********</w:t>
      </w:r>
      <w:r>
        <w:t>*********</w:t>
      </w:r>
      <w:r w:rsidRPr="00B15231">
        <w:t>*****</w:t>
      </w:r>
      <w:r>
        <w:t>***********************************</w:t>
      </w:r>
      <w:r w:rsidRPr="00B15231">
        <w:t>**************************</w:t>
      </w:r>
      <w:r>
        <w:t>2</w:t>
      </w:r>
    </w:p>
    <w:p w14:paraId="1FCABB4B" w14:textId="77777777" w:rsidR="0066591E" w:rsidRPr="0066591E" w:rsidRDefault="0066591E" w:rsidP="0066591E">
      <w:pPr>
        <w:pStyle w:val="HiddenTextSpec"/>
      </w:pPr>
      <w:r w:rsidRPr="0066591E">
        <w:t>INCLUDE THE FOLLOWING IF grounding for ELECTRIFIED RAIL LINES is required to be done by the Railroad</w:t>
      </w:r>
    </w:p>
    <w:p w14:paraId="3F7FDDA0" w14:textId="4AE17584" w:rsidR="00051123" w:rsidRDefault="00F87601" w:rsidP="00F87601">
      <w:pPr>
        <w:pStyle w:val="11paragraph"/>
      </w:pPr>
      <w:r>
        <w:rPr>
          <w:b/>
        </w:rPr>
        <w:t>1.</w:t>
      </w:r>
      <w:r>
        <w:rPr>
          <w:b/>
        </w:rPr>
        <w:tab/>
      </w:r>
      <w:r w:rsidR="00051123" w:rsidRPr="0042213A">
        <w:rPr>
          <w:b/>
        </w:rPr>
        <w:t>Grounding for Electrified Railroad.</w:t>
      </w:r>
      <w:r w:rsidR="00051123">
        <w:t xml:space="preserve">  Submit a list of required grounding mate</w:t>
      </w:r>
      <w:r w:rsidR="0066439D">
        <w:t>rials to the RE for approval 21 </w:t>
      </w:r>
      <w:r w:rsidR="00051123">
        <w:t xml:space="preserve">days before construction operation.  In the list, include </w:t>
      </w:r>
      <w:r w:rsidR="0098373E">
        <w:t>the</w:t>
      </w:r>
      <w:r w:rsidR="00051123">
        <w:t xml:space="preserve"> material description, manufacturer</w:t>
      </w:r>
      <w:r w:rsidR="0098373E">
        <w:t>,</w:t>
      </w:r>
      <w:r w:rsidR="00051123">
        <w:t xml:space="preserve"> and catalog number.  After obtaining the RE’s approval, submit the list to the railroad for review and approval.  Do not order the materials prior to obtaining the railroad’s approval.  </w:t>
      </w:r>
      <w:r w:rsidR="00051123" w:rsidRPr="002E1145">
        <w:t>Furnish and deliver the grounding materials to the railroad.  Obtain a receipt for the materials from the railroad and provide a copy</w:t>
      </w:r>
      <w:r w:rsidR="00051123">
        <w:t xml:space="preserve"> to the RE.  </w:t>
      </w:r>
    </w:p>
    <w:p w14:paraId="702F5995" w14:textId="77777777" w:rsidR="00242005" w:rsidRDefault="00242005" w:rsidP="00242005">
      <w:pPr>
        <w:pStyle w:val="HiddenTextSpec"/>
        <w:tabs>
          <w:tab w:val="left" w:pos="2880"/>
        </w:tabs>
      </w:pPr>
    </w:p>
    <w:p w14:paraId="129D5B6E" w14:textId="53474503" w:rsidR="00242005" w:rsidRDefault="00242005" w:rsidP="00242005">
      <w:pPr>
        <w:pStyle w:val="HiddenTextSpec"/>
        <w:tabs>
          <w:tab w:val="left" w:pos="2880"/>
        </w:tabs>
      </w:pPr>
      <w:r>
        <w:t>3************************************************3</w:t>
      </w:r>
    </w:p>
    <w:p w14:paraId="5CC5D566" w14:textId="77777777" w:rsidR="00506E78" w:rsidRPr="00BA399A" w:rsidRDefault="00506E78" w:rsidP="00506E78">
      <w:pPr>
        <w:pStyle w:val="HiddenTextSpec"/>
      </w:pPr>
      <w:r w:rsidRPr="00BA399A">
        <w:t>ENTER THE QUANTITIES BELOW AND ANY REVISIONS TO THE MATERIALS LISTED AFTER CONSULTATION WITH THE RAILROAD.</w:t>
      </w:r>
    </w:p>
    <w:p w14:paraId="2C989DE5" w14:textId="77777777" w:rsidR="00506E78" w:rsidRPr="00BA399A" w:rsidRDefault="00506E78" w:rsidP="00506E78">
      <w:pPr>
        <w:pStyle w:val="HiddenTextSpec"/>
      </w:pPr>
    </w:p>
    <w:p w14:paraId="4D40B4BC" w14:textId="77777777" w:rsidR="00506E78" w:rsidRPr="00B927BE" w:rsidRDefault="00506E78" w:rsidP="00C734FC">
      <w:pPr>
        <w:pStyle w:val="Blanklinehalf"/>
        <w:rPr>
          <w:highlight w:val="cyan"/>
        </w:rPr>
      </w:pPr>
    </w:p>
    <w:tbl>
      <w:tblPr>
        <w:tblW w:w="9712" w:type="dxa"/>
        <w:tblInd w:w="8" w:type="dxa"/>
        <w:tblLayout w:type="fixed"/>
        <w:tblCellMar>
          <w:left w:w="0" w:type="dxa"/>
          <w:right w:w="0" w:type="dxa"/>
        </w:tblCellMar>
        <w:tblLook w:val="0000" w:firstRow="0" w:lastRow="0" w:firstColumn="0" w:lastColumn="0" w:noHBand="0" w:noVBand="0"/>
      </w:tblPr>
      <w:tblGrid>
        <w:gridCol w:w="7822"/>
        <w:gridCol w:w="1890"/>
      </w:tblGrid>
      <w:tr w:rsidR="00506E78" w:rsidRPr="00B927BE" w14:paraId="490D0CB2" w14:textId="77777777" w:rsidTr="007D412C">
        <w:trPr>
          <w:cantSplit/>
          <w:trHeight w:val="432"/>
          <w:tblHeader/>
        </w:trPr>
        <w:tc>
          <w:tcPr>
            <w:tcW w:w="9712" w:type="dxa"/>
            <w:gridSpan w:val="2"/>
            <w:tcBorders>
              <w:top w:val="double" w:sz="4" w:space="0" w:color="auto"/>
              <w:bottom w:val="single" w:sz="4" w:space="0" w:color="auto"/>
            </w:tcBorders>
            <w:vAlign w:val="center"/>
          </w:tcPr>
          <w:p w14:paraId="46626D6F" w14:textId="77777777" w:rsidR="00506E78" w:rsidRPr="00B927BE" w:rsidRDefault="00506E78" w:rsidP="0066439D">
            <w:pPr>
              <w:pStyle w:val="Tabletitle"/>
              <w:rPr>
                <w:highlight w:val="cyan"/>
              </w:rPr>
            </w:pPr>
            <w:r w:rsidRPr="00E86F1C">
              <w:t xml:space="preserve">List of </w:t>
            </w:r>
            <w:r w:rsidRPr="0066439D">
              <w:t>Materials</w:t>
            </w:r>
          </w:p>
        </w:tc>
      </w:tr>
      <w:tr w:rsidR="00506E78" w:rsidRPr="00B927BE" w14:paraId="70E60E81" w14:textId="77777777" w:rsidTr="007D412C">
        <w:trPr>
          <w:trHeight w:val="432"/>
          <w:tblHeader/>
        </w:trPr>
        <w:tc>
          <w:tcPr>
            <w:tcW w:w="7822" w:type="dxa"/>
            <w:tcBorders>
              <w:top w:val="single" w:sz="4" w:space="0" w:color="auto"/>
              <w:bottom w:val="single" w:sz="4" w:space="0" w:color="auto"/>
            </w:tcBorders>
            <w:vAlign w:val="center"/>
          </w:tcPr>
          <w:p w14:paraId="14ACEC8C" w14:textId="77777777" w:rsidR="00506E78" w:rsidRPr="006F4D80" w:rsidRDefault="00506E78" w:rsidP="0066439D">
            <w:pPr>
              <w:pStyle w:val="Tableheader"/>
            </w:pPr>
            <w:r w:rsidRPr="006F4D80">
              <w:t>Description</w:t>
            </w:r>
          </w:p>
        </w:tc>
        <w:tc>
          <w:tcPr>
            <w:tcW w:w="1890" w:type="dxa"/>
            <w:tcBorders>
              <w:bottom w:val="single" w:sz="4" w:space="0" w:color="auto"/>
            </w:tcBorders>
            <w:vAlign w:val="center"/>
          </w:tcPr>
          <w:p w14:paraId="48FB6F35" w14:textId="77777777" w:rsidR="00506E78" w:rsidRPr="0066439D" w:rsidRDefault="00506E78" w:rsidP="00CD5689">
            <w:pPr>
              <w:pStyle w:val="TableheaderCentered"/>
            </w:pPr>
            <w:r w:rsidRPr="0066439D">
              <w:t>Quantity Required</w:t>
            </w:r>
          </w:p>
        </w:tc>
      </w:tr>
      <w:tr w:rsidR="00506E78" w:rsidRPr="00B927BE" w14:paraId="11FB27A3" w14:textId="77777777" w:rsidTr="007D412C">
        <w:trPr>
          <w:trHeight w:val="432"/>
        </w:trPr>
        <w:tc>
          <w:tcPr>
            <w:tcW w:w="7822" w:type="dxa"/>
            <w:tcBorders>
              <w:bottom w:val="single" w:sz="4" w:space="0" w:color="auto"/>
            </w:tcBorders>
            <w:vAlign w:val="center"/>
          </w:tcPr>
          <w:p w14:paraId="44C76B4A" w14:textId="77777777" w:rsidR="00506E78" w:rsidRPr="0066439D" w:rsidRDefault="00506E78" w:rsidP="0066439D">
            <w:pPr>
              <w:pStyle w:val="Tabletext"/>
            </w:pPr>
            <w:r w:rsidRPr="0066439D">
              <w:t xml:space="preserve">U-bolt, </w:t>
            </w:r>
            <w:proofErr w:type="gramStart"/>
            <w:r w:rsidR="00015C15" w:rsidRPr="0066439D">
              <w:t xml:space="preserve">7/8 </w:t>
            </w:r>
            <w:r w:rsidRPr="0066439D">
              <w:t>inch</w:t>
            </w:r>
            <w:proofErr w:type="gramEnd"/>
            <w:r w:rsidRPr="0066439D">
              <w:t xml:space="preserve"> diameter by </w:t>
            </w:r>
            <w:proofErr w:type="gramStart"/>
            <w:r w:rsidRPr="0066439D">
              <w:t>4</w:t>
            </w:r>
            <w:r w:rsidR="00015C15" w:rsidRPr="0066439D">
              <w:t xml:space="preserve"> </w:t>
            </w:r>
            <w:r w:rsidRPr="0066439D">
              <w:t>inch</w:t>
            </w:r>
            <w:proofErr w:type="gramEnd"/>
            <w:r w:rsidRPr="0066439D">
              <w:t>, BS fastener</w:t>
            </w:r>
          </w:p>
        </w:tc>
        <w:tc>
          <w:tcPr>
            <w:tcW w:w="1890" w:type="dxa"/>
            <w:tcBorders>
              <w:bottom w:val="single" w:sz="4" w:space="0" w:color="auto"/>
            </w:tcBorders>
            <w:vAlign w:val="center"/>
          </w:tcPr>
          <w:p w14:paraId="316BDC9C" w14:textId="77777777" w:rsidR="00506E78" w:rsidRPr="0066439D" w:rsidRDefault="00506E78" w:rsidP="0066439D">
            <w:pPr>
              <w:pStyle w:val="Tabletext"/>
              <w:jc w:val="center"/>
            </w:pPr>
            <w:r w:rsidRPr="0066439D">
              <w:t>--------</w:t>
            </w:r>
          </w:p>
        </w:tc>
      </w:tr>
      <w:tr w:rsidR="00506E78" w:rsidRPr="00B927BE" w14:paraId="799D0732" w14:textId="77777777" w:rsidTr="007D412C">
        <w:trPr>
          <w:trHeight w:val="432"/>
        </w:trPr>
        <w:tc>
          <w:tcPr>
            <w:tcW w:w="7822" w:type="dxa"/>
            <w:tcBorders>
              <w:top w:val="single" w:sz="4" w:space="0" w:color="auto"/>
              <w:bottom w:val="single" w:sz="4" w:space="0" w:color="auto"/>
            </w:tcBorders>
            <w:vAlign w:val="center"/>
          </w:tcPr>
          <w:p w14:paraId="6B2C5F52" w14:textId="77777777" w:rsidR="00506E78" w:rsidRPr="0066439D" w:rsidRDefault="00506E78" w:rsidP="0066439D">
            <w:pPr>
              <w:pStyle w:val="Tabletext"/>
            </w:pPr>
            <w:r w:rsidRPr="0066439D">
              <w:t>Strap, clevis, 1</w:t>
            </w:r>
            <w:r w:rsidR="00015C15" w:rsidRPr="0066439D">
              <w:t xml:space="preserve"> 1/4 </w:t>
            </w:r>
            <w:r w:rsidRPr="0066439D">
              <w:t>by 2 inches stock, 12</w:t>
            </w:r>
            <w:r w:rsidR="00015C15" w:rsidRPr="0066439D">
              <w:t xml:space="preserve"> </w:t>
            </w:r>
            <w:r w:rsidRPr="0066439D">
              <w:t>inch connecting length, 1</w:t>
            </w:r>
            <w:r w:rsidR="00015C15" w:rsidRPr="0066439D">
              <w:t xml:space="preserve"> </w:t>
            </w:r>
            <w:r w:rsidRPr="0066439D">
              <w:t xml:space="preserve">inch diameter hole, </w:t>
            </w:r>
            <w:proofErr w:type="gramStart"/>
            <w:r w:rsidR="00015C15" w:rsidRPr="0066439D">
              <w:t xml:space="preserve">5/8 </w:t>
            </w:r>
            <w:r w:rsidRPr="0066439D">
              <w:t>inch</w:t>
            </w:r>
            <w:proofErr w:type="gramEnd"/>
            <w:r w:rsidRPr="0066439D">
              <w:t xml:space="preserve"> diameter bolt, ultimate strength 25 psi, Brewer </w:t>
            </w:r>
            <w:proofErr w:type="spellStart"/>
            <w:r w:rsidRPr="0066439D">
              <w:t>Tilchener</w:t>
            </w:r>
            <w:proofErr w:type="spellEnd"/>
            <w:r w:rsidRPr="0066439D">
              <w:t xml:space="preserve"> Corp.-3074 C</w:t>
            </w:r>
          </w:p>
        </w:tc>
        <w:tc>
          <w:tcPr>
            <w:tcW w:w="1890" w:type="dxa"/>
            <w:tcBorders>
              <w:top w:val="single" w:sz="4" w:space="0" w:color="auto"/>
              <w:bottom w:val="single" w:sz="4" w:space="0" w:color="auto"/>
            </w:tcBorders>
            <w:vAlign w:val="center"/>
          </w:tcPr>
          <w:p w14:paraId="2051B517" w14:textId="77777777" w:rsidR="00506E78" w:rsidRPr="0066439D" w:rsidRDefault="00506E78" w:rsidP="0066439D">
            <w:pPr>
              <w:pStyle w:val="Tabletext"/>
              <w:jc w:val="center"/>
            </w:pPr>
            <w:r w:rsidRPr="0066439D">
              <w:t>--------</w:t>
            </w:r>
          </w:p>
        </w:tc>
      </w:tr>
      <w:tr w:rsidR="00506E78" w:rsidRPr="00B927BE" w14:paraId="5364B8C7" w14:textId="77777777" w:rsidTr="007D412C">
        <w:trPr>
          <w:trHeight w:val="432"/>
        </w:trPr>
        <w:tc>
          <w:tcPr>
            <w:tcW w:w="7822" w:type="dxa"/>
            <w:tcBorders>
              <w:top w:val="single" w:sz="4" w:space="0" w:color="auto"/>
              <w:bottom w:val="single" w:sz="4" w:space="0" w:color="auto"/>
            </w:tcBorders>
            <w:vAlign w:val="center"/>
          </w:tcPr>
          <w:p w14:paraId="182A132F" w14:textId="77777777" w:rsidR="00506E78" w:rsidRPr="0066439D" w:rsidRDefault="00506E78" w:rsidP="0066439D">
            <w:pPr>
              <w:pStyle w:val="Tabletext"/>
            </w:pPr>
            <w:r w:rsidRPr="0066439D">
              <w:t>Dead end eye bolt, compression type steel, use DIE 6010SH, compression tool,</w:t>
            </w:r>
          </w:p>
          <w:p w14:paraId="212EBC08" w14:textId="77777777" w:rsidR="00506E78" w:rsidRPr="0066439D" w:rsidRDefault="00506E78" w:rsidP="0066439D">
            <w:pPr>
              <w:pStyle w:val="Tabletext"/>
            </w:pPr>
            <w:r w:rsidRPr="0066439D">
              <w:t>60A ALCOA 9190-332</w:t>
            </w:r>
          </w:p>
        </w:tc>
        <w:tc>
          <w:tcPr>
            <w:tcW w:w="1890" w:type="dxa"/>
            <w:tcBorders>
              <w:top w:val="single" w:sz="4" w:space="0" w:color="auto"/>
              <w:bottom w:val="single" w:sz="4" w:space="0" w:color="auto"/>
            </w:tcBorders>
            <w:vAlign w:val="center"/>
          </w:tcPr>
          <w:p w14:paraId="18F03D19" w14:textId="77777777" w:rsidR="00506E78" w:rsidRPr="0066439D" w:rsidRDefault="00506E78" w:rsidP="0066439D">
            <w:pPr>
              <w:pStyle w:val="Tabletext"/>
              <w:jc w:val="center"/>
            </w:pPr>
            <w:r w:rsidRPr="0066439D">
              <w:t>--------</w:t>
            </w:r>
          </w:p>
        </w:tc>
      </w:tr>
      <w:tr w:rsidR="00506E78" w:rsidRPr="00B927BE" w14:paraId="6A75F180" w14:textId="77777777" w:rsidTr="007D412C">
        <w:trPr>
          <w:trHeight w:val="432"/>
        </w:trPr>
        <w:tc>
          <w:tcPr>
            <w:tcW w:w="7822" w:type="dxa"/>
            <w:tcBorders>
              <w:top w:val="single" w:sz="4" w:space="0" w:color="auto"/>
              <w:bottom w:val="single" w:sz="4" w:space="0" w:color="auto"/>
            </w:tcBorders>
            <w:vAlign w:val="center"/>
          </w:tcPr>
          <w:p w14:paraId="5A119C2F" w14:textId="77777777" w:rsidR="00506E78" w:rsidRPr="0066439D" w:rsidRDefault="00506E78" w:rsidP="0066439D">
            <w:pPr>
              <w:pStyle w:val="Tabletext"/>
            </w:pPr>
            <w:r w:rsidRPr="0066439D">
              <w:t>Jumper cable, compression type aluminum, use DIE 6020AH, compression tool</w:t>
            </w:r>
          </w:p>
          <w:p w14:paraId="70A19482" w14:textId="77777777" w:rsidR="00506E78" w:rsidRPr="0066439D" w:rsidRDefault="00506E78" w:rsidP="0066439D">
            <w:pPr>
              <w:pStyle w:val="Tabletext"/>
            </w:pPr>
            <w:r w:rsidRPr="0066439D">
              <w:t>60A ALCOA 5120-781</w:t>
            </w:r>
          </w:p>
        </w:tc>
        <w:tc>
          <w:tcPr>
            <w:tcW w:w="1890" w:type="dxa"/>
            <w:tcBorders>
              <w:top w:val="single" w:sz="4" w:space="0" w:color="auto"/>
              <w:bottom w:val="single" w:sz="4" w:space="0" w:color="auto"/>
            </w:tcBorders>
            <w:vAlign w:val="center"/>
          </w:tcPr>
          <w:p w14:paraId="01CB2C7A" w14:textId="77777777" w:rsidR="00506E78" w:rsidRPr="0066439D" w:rsidRDefault="00506E78" w:rsidP="0066439D">
            <w:pPr>
              <w:pStyle w:val="Tabletext"/>
              <w:jc w:val="center"/>
            </w:pPr>
            <w:r w:rsidRPr="0066439D">
              <w:t>--------</w:t>
            </w:r>
          </w:p>
        </w:tc>
      </w:tr>
      <w:tr w:rsidR="00506E78" w:rsidRPr="00B927BE" w14:paraId="4F9E99D9" w14:textId="77777777" w:rsidTr="007D412C">
        <w:trPr>
          <w:trHeight w:val="432"/>
        </w:trPr>
        <w:tc>
          <w:tcPr>
            <w:tcW w:w="7822" w:type="dxa"/>
            <w:tcBorders>
              <w:top w:val="single" w:sz="4" w:space="0" w:color="auto"/>
              <w:bottom w:val="single" w:sz="4" w:space="0" w:color="auto"/>
            </w:tcBorders>
            <w:vAlign w:val="center"/>
          </w:tcPr>
          <w:p w14:paraId="49BEA9A6" w14:textId="77777777" w:rsidR="00506E78" w:rsidRPr="0066439D" w:rsidRDefault="00506E78" w:rsidP="0066439D">
            <w:pPr>
              <w:pStyle w:val="Tabletext"/>
            </w:pPr>
            <w:r w:rsidRPr="0066439D">
              <w:t>Terminal - Bundy AK2C39B1 to 336400 Cable (1)</w:t>
            </w:r>
          </w:p>
        </w:tc>
        <w:tc>
          <w:tcPr>
            <w:tcW w:w="1890" w:type="dxa"/>
            <w:tcBorders>
              <w:top w:val="single" w:sz="4" w:space="0" w:color="auto"/>
              <w:bottom w:val="single" w:sz="4" w:space="0" w:color="auto"/>
            </w:tcBorders>
            <w:vAlign w:val="center"/>
          </w:tcPr>
          <w:p w14:paraId="327F103C" w14:textId="77777777" w:rsidR="00506E78" w:rsidRPr="0066439D" w:rsidRDefault="00506E78" w:rsidP="0066439D">
            <w:pPr>
              <w:pStyle w:val="Tabletext"/>
              <w:jc w:val="center"/>
            </w:pPr>
            <w:r w:rsidRPr="0066439D">
              <w:t>--------</w:t>
            </w:r>
          </w:p>
        </w:tc>
      </w:tr>
      <w:tr w:rsidR="00506E78" w:rsidRPr="00B927BE" w14:paraId="47BD3479" w14:textId="77777777" w:rsidTr="007D412C">
        <w:trPr>
          <w:trHeight w:val="432"/>
        </w:trPr>
        <w:tc>
          <w:tcPr>
            <w:tcW w:w="7822" w:type="dxa"/>
            <w:tcBorders>
              <w:top w:val="single" w:sz="4" w:space="0" w:color="auto"/>
              <w:bottom w:val="single" w:sz="4" w:space="0" w:color="auto"/>
            </w:tcBorders>
            <w:vAlign w:val="center"/>
          </w:tcPr>
          <w:p w14:paraId="128101B0" w14:textId="77777777" w:rsidR="00506E78" w:rsidRPr="0066439D" w:rsidRDefault="00506E78" w:rsidP="0066439D">
            <w:pPr>
              <w:pStyle w:val="Tabletext"/>
            </w:pPr>
            <w:r w:rsidRPr="0066439D">
              <w:t>Ground terminal - Bundy AK2C39B1 to 336400 Cable (2)</w:t>
            </w:r>
          </w:p>
        </w:tc>
        <w:tc>
          <w:tcPr>
            <w:tcW w:w="1890" w:type="dxa"/>
            <w:tcBorders>
              <w:top w:val="single" w:sz="4" w:space="0" w:color="auto"/>
              <w:bottom w:val="single" w:sz="4" w:space="0" w:color="auto"/>
            </w:tcBorders>
            <w:vAlign w:val="center"/>
          </w:tcPr>
          <w:p w14:paraId="7A2A66F8" w14:textId="77777777" w:rsidR="00506E78" w:rsidRPr="0066439D" w:rsidRDefault="00506E78" w:rsidP="0066439D">
            <w:pPr>
              <w:pStyle w:val="Tabletext"/>
              <w:jc w:val="center"/>
            </w:pPr>
            <w:r w:rsidRPr="0066439D">
              <w:t>--------</w:t>
            </w:r>
          </w:p>
        </w:tc>
      </w:tr>
      <w:tr w:rsidR="00506E78" w:rsidRPr="00B927BE" w14:paraId="5F4ABABE" w14:textId="77777777" w:rsidTr="007D412C">
        <w:trPr>
          <w:trHeight w:val="432"/>
        </w:trPr>
        <w:tc>
          <w:tcPr>
            <w:tcW w:w="7822" w:type="dxa"/>
            <w:tcBorders>
              <w:top w:val="single" w:sz="4" w:space="0" w:color="auto"/>
              <w:bottom w:val="single" w:sz="4" w:space="0" w:color="auto"/>
            </w:tcBorders>
            <w:vAlign w:val="center"/>
          </w:tcPr>
          <w:p w14:paraId="4092F3E1" w14:textId="77777777" w:rsidR="00506E78" w:rsidRPr="0066439D" w:rsidRDefault="00506E78" w:rsidP="0066439D">
            <w:pPr>
              <w:pStyle w:val="Tabletext"/>
            </w:pPr>
            <w:r w:rsidRPr="0066439D">
              <w:t>Terminal - solid barrier to 0.17 square inch cable Bundy KC28B1</w:t>
            </w:r>
          </w:p>
        </w:tc>
        <w:tc>
          <w:tcPr>
            <w:tcW w:w="1890" w:type="dxa"/>
            <w:tcBorders>
              <w:top w:val="single" w:sz="4" w:space="0" w:color="auto"/>
              <w:bottom w:val="single" w:sz="4" w:space="0" w:color="auto"/>
            </w:tcBorders>
            <w:vAlign w:val="center"/>
          </w:tcPr>
          <w:p w14:paraId="60A2C41F" w14:textId="77777777" w:rsidR="00506E78" w:rsidRPr="0066439D" w:rsidRDefault="00506E78" w:rsidP="0066439D">
            <w:pPr>
              <w:pStyle w:val="Tabletext"/>
              <w:jc w:val="center"/>
            </w:pPr>
            <w:r w:rsidRPr="0066439D">
              <w:t>--------</w:t>
            </w:r>
          </w:p>
        </w:tc>
      </w:tr>
      <w:tr w:rsidR="00506E78" w:rsidRPr="00B927BE" w14:paraId="3564FFCB" w14:textId="77777777" w:rsidTr="007D412C">
        <w:trPr>
          <w:trHeight w:val="432"/>
        </w:trPr>
        <w:tc>
          <w:tcPr>
            <w:tcW w:w="7822" w:type="dxa"/>
            <w:tcBorders>
              <w:top w:val="single" w:sz="4" w:space="0" w:color="auto"/>
              <w:bottom w:val="single" w:sz="4" w:space="0" w:color="auto"/>
            </w:tcBorders>
            <w:vAlign w:val="center"/>
          </w:tcPr>
          <w:p w14:paraId="50EAF0ED" w14:textId="77777777" w:rsidR="00506E78" w:rsidRPr="0066439D" w:rsidRDefault="00506E78" w:rsidP="0066439D">
            <w:pPr>
              <w:pStyle w:val="Tabletext"/>
            </w:pPr>
            <w:r w:rsidRPr="0066439D">
              <w:t>Compound, aluminum to copper connection (ALNOX) CANS</w:t>
            </w:r>
          </w:p>
        </w:tc>
        <w:tc>
          <w:tcPr>
            <w:tcW w:w="1890" w:type="dxa"/>
            <w:tcBorders>
              <w:top w:val="single" w:sz="4" w:space="0" w:color="auto"/>
              <w:bottom w:val="single" w:sz="4" w:space="0" w:color="auto"/>
            </w:tcBorders>
            <w:vAlign w:val="center"/>
          </w:tcPr>
          <w:p w14:paraId="60298F22" w14:textId="77777777" w:rsidR="00506E78" w:rsidRPr="0066439D" w:rsidRDefault="00506E78" w:rsidP="0066439D">
            <w:pPr>
              <w:pStyle w:val="Tabletext"/>
              <w:jc w:val="center"/>
            </w:pPr>
            <w:r w:rsidRPr="0066439D">
              <w:t>--------</w:t>
            </w:r>
          </w:p>
        </w:tc>
      </w:tr>
      <w:tr w:rsidR="00506E78" w:rsidRPr="00B927BE" w14:paraId="7A6A3589" w14:textId="77777777" w:rsidTr="007D412C">
        <w:trPr>
          <w:trHeight w:val="432"/>
        </w:trPr>
        <w:tc>
          <w:tcPr>
            <w:tcW w:w="7822" w:type="dxa"/>
            <w:tcBorders>
              <w:top w:val="single" w:sz="4" w:space="0" w:color="auto"/>
              <w:bottom w:val="single" w:sz="4" w:space="0" w:color="auto"/>
            </w:tcBorders>
            <w:vAlign w:val="center"/>
          </w:tcPr>
          <w:p w14:paraId="7EB5CC8F" w14:textId="77777777" w:rsidR="00506E78" w:rsidRPr="0066439D" w:rsidRDefault="00506E78" w:rsidP="0066439D">
            <w:pPr>
              <w:pStyle w:val="Tabletext"/>
            </w:pPr>
            <w:r w:rsidRPr="0066439D">
              <w:t>Termination, dead end strand clamp, ALCO 336 4 KCM</w:t>
            </w:r>
          </w:p>
        </w:tc>
        <w:tc>
          <w:tcPr>
            <w:tcW w:w="1890" w:type="dxa"/>
            <w:tcBorders>
              <w:top w:val="single" w:sz="4" w:space="0" w:color="auto"/>
              <w:bottom w:val="single" w:sz="4" w:space="0" w:color="auto"/>
            </w:tcBorders>
            <w:vAlign w:val="center"/>
          </w:tcPr>
          <w:p w14:paraId="1F758489" w14:textId="77777777" w:rsidR="00506E78" w:rsidRPr="0066439D" w:rsidRDefault="00506E78" w:rsidP="0066439D">
            <w:pPr>
              <w:pStyle w:val="Tabletext"/>
              <w:jc w:val="center"/>
            </w:pPr>
            <w:r w:rsidRPr="0066439D">
              <w:t>--------</w:t>
            </w:r>
          </w:p>
        </w:tc>
      </w:tr>
      <w:tr w:rsidR="00506E78" w:rsidRPr="00B927BE" w14:paraId="2926709B" w14:textId="77777777" w:rsidTr="007D412C">
        <w:trPr>
          <w:trHeight w:val="432"/>
        </w:trPr>
        <w:tc>
          <w:tcPr>
            <w:tcW w:w="7822" w:type="dxa"/>
            <w:tcBorders>
              <w:top w:val="single" w:sz="4" w:space="0" w:color="auto"/>
              <w:bottom w:val="single" w:sz="4" w:space="0" w:color="auto"/>
            </w:tcBorders>
            <w:vAlign w:val="center"/>
          </w:tcPr>
          <w:p w14:paraId="5794CAB2" w14:textId="77777777" w:rsidR="00506E78" w:rsidRPr="0066439D" w:rsidRDefault="00506E78" w:rsidP="0066439D">
            <w:pPr>
              <w:pStyle w:val="Tabletext"/>
            </w:pPr>
            <w:r w:rsidRPr="0066439D">
              <w:t>Clip, bronze, complete type BC, Ohio brass</w:t>
            </w:r>
          </w:p>
        </w:tc>
        <w:tc>
          <w:tcPr>
            <w:tcW w:w="1890" w:type="dxa"/>
            <w:tcBorders>
              <w:top w:val="single" w:sz="4" w:space="0" w:color="auto"/>
              <w:bottom w:val="single" w:sz="4" w:space="0" w:color="auto"/>
            </w:tcBorders>
            <w:vAlign w:val="center"/>
          </w:tcPr>
          <w:p w14:paraId="0230E74F" w14:textId="77777777" w:rsidR="00506E78" w:rsidRPr="0066439D" w:rsidRDefault="00506E78" w:rsidP="0066439D">
            <w:pPr>
              <w:pStyle w:val="Tabletext"/>
              <w:jc w:val="center"/>
            </w:pPr>
            <w:r w:rsidRPr="0066439D">
              <w:t>--------</w:t>
            </w:r>
          </w:p>
        </w:tc>
      </w:tr>
      <w:tr w:rsidR="00506E78" w:rsidRPr="00B927BE" w14:paraId="19D30969" w14:textId="77777777" w:rsidTr="007D412C">
        <w:trPr>
          <w:trHeight w:val="432"/>
        </w:trPr>
        <w:tc>
          <w:tcPr>
            <w:tcW w:w="7822" w:type="dxa"/>
            <w:tcBorders>
              <w:top w:val="single" w:sz="4" w:space="0" w:color="auto"/>
              <w:bottom w:val="single" w:sz="4" w:space="0" w:color="auto"/>
            </w:tcBorders>
            <w:vAlign w:val="center"/>
          </w:tcPr>
          <w:p w14:paraId="42BAB8E9" w14:textId="77777777" w:rsidR="00506E78" w:rsidRPr="0066439D" w:rsidRDefault="00506E78" w:rsidP="0066439D">
            <w:pPr>
              <w:pStyle w:val="Tabletext"/>
            </w:pPr>
            <w:r w:rsidRPr="0066439D">
              <w:t>Thimble-Bronx 336 4 KCM</w:t>
            </w:r>
          </w:p>
        </w:tc>
        <w:tc>
          <w:tcPr>
            <w:tcW w:w="1890" w:type="dxa"/>
            <w:tcBorders>
              <w:top w:val="single" w:sz="4" w:space="0" w:color="auto"/>
              <w:bottom w:val="single" w:sz="4" w:space="0" w:color="auto"/>
            </w:tcBorders>
            <w:vAlign w:val="center"/>
          </w:tcPr>
          <w:p w14:paraId="1054A1E2" w14:textId="77777777" w:rsidR="00506E78" w:rsidRPr="0066439D" w:rsidRDefault="00506E78" w:rsidP="0066439D">
            <w:pPr>
              <w:pStyle w:val="Tabletext"/>
              <w:jc w:val="center"/>
            </w:pPr>
            <w:r w:rsidRPr="0066439D">
              <w:t>--------</w:t>
            </w:r>
          </w:p>
        </w:tc>
      </w:tr>
      <w:tr w:rsidR="00506E78" w:rsidRPr="002A7FBD" w14:paraId="4B1A8680" w14:textId="77777777" w:rsidTr="007D412C">
        <w:trPr>
          <w:trHeight w:val="432"/>
        </w:trPr>
        <w:tc>
          <w:tcPr>
            <w:tcW w:w="7822" w:type="dxa"/>
            <w:tcBorders>
              <w:top w:val="single" w:sz="4" w:space="0" w:color="auto"/>
              <w:bottom w:val="double" w:sz="4" w:space="0" w:color="auto"/>
            </w:tcBorders>
            <w:vAlign w:val="center"/>
          </w:tcPr>
          <w:p w14:paraId="501CBE5C" w14:textId="77777777" w:rsidR="00506E78" w:rsidRPr="0066439D" w:rsidRDefault="00506E78" w:rsidP="0066439D">
            <w:pPr>
              <w:pStyle w:val="Tabletext"/>
            </w:pPr>
            <w:r w:rsidRPr="0066439D">
              <w:t>U</w:t>
            </w:r>
            <w:r w:rsidR="00015C15" w:rsidRPr="0066439D">
              <w:t xml:space="preserve">-bolt, 1 </w:t>
            </w:r>
            <w:proofErr w:type="gramStart"/>
            <w:r w:rsidR="00015C15" w:rsidRPr="0066439D">
              <w:t xml:space="preserve">1/4 </w:t>
            </w:r>
            <w:r w:rsidRPr="0066439D">
              <w:t>inch</w:t>
            </w:r>
            <w:proofErr w:type="gramEnd"/>
            <w:r w:rsidRPr="0066439D">
              <w:t xml:space="preserve"> diameter by 1</w:t>
            </w:r>
            <w:r w:rsidR="00015C15" w:rsidRPr="0066439D">
              <w:t xml:space="preserve"> </w:t>
            </w:r>
            <w:proofErr w:type="gramStart"/>
            <w:r w:rsidR="00015C15" w:rsidRPr="0066439D">
              <w:t xml:space="preserve">1/2 </w:t>
            </w:r>
            <w:r w:rsidRPr="0066439D">
              <w:t>inch</w:t>
            </w:r>
            <w:proofErr w:type="gramEnd"/>
            <w:r w:rsidRPr="0066439D">
              <w:t xml:space="preserve"> loop 336 4 KCM 11, 30/7 STR ACSR, ANACONDA insulated aluminum cable having a diameter of 0.17 square inches, ANACONDA</w:t>
            </w:r>
          </w:p>
        </w:tc>
        <w:tc>
          <w:tcPr>
            <w:tcW w:w="1890" w:type="dxa"/>
            <w:tcBorders>
              <w:top w:val="single" w:sz="4" w:space="0" w:color="auto"/>
              <w:bottom w:val="double" w:sz="4" w:space="0" w:color="auto"/>
            </w:tcBorders>
            <w:vAlign w:val="center"/>
          </w:tcPr>
          <w:p w14:paraId="79BFB89E" w14:textId="77777777" w:rsidR="00506E78" w:rsidRPr="0066439D" w:rsidRDefault="00506E78" w:rsidP="0066439D">
            <w:pPr>
              <w:pStyle w:val="Tabletext"/>
              <w:jc w:val="center"/>
            </w:pPr>
            <w:r w:rsidRPr="0066439D">
              <w:t>--------</w:t>
            </w:r>
          </w:p>
        </w:tc>
      </w:tr>
    </w:tbl>
    <w:p w14:paraId="3D29DACA" w14:textId="77777777" w:rsidR="00242005" w:rsidRDefault="00242005" w:rsidP="00242005">
      <w:pPr>
        <w:pStyle w:val="HiddenTextSpec"/>
        <w:tabs>
          <w:tab w:val="left" w:pos="2880"/>
        </w:tabs>
      </w:pPr>
      <w:r>
        <w:lastRenderedPageBreak/>
        <w:t>3************************************************3</w:t>
      </w:r>
    </w:p>
    <w:p w14:paraId="53A6B524" w14:textId="3FBF19BB" w:rsidR="008757F9" w:rsidRPr="00B15231" w:rsidRDefault="008757F9" w:rsidP="008757F9">
      <w:pPr>
        <w:pStyle w:val="HiddenTextSpec"/>
        <w:tabs>
          <w:tab w:val="left" w:pos="1440"/>
          <w:tab w:val="left" w:pos="2880"/>
        </w:tabs>
      </w:pPr>
      <w:r>
        <w:t>2</w:t>
      </w:r>
      <w:r w:rsidRPr="00B15231">
        <w:t>***********</w:t>
      </w:r>
      <w:r>
        <w:t>*********</w:t>
      </w:r>
      <w:r w:rsidRPr="00B15231">
        <w:t>*****</w:t>
      </w:r>
      <w:r>
        <w:t>***********************************</w:t>
      </w:r>
      <w:r w:rsidRPr="00B15231">
        <w:t>**************************</w:t>
      </w:r>
      <w:r>
        <w:t>2</w:t>
      </w:r>
    </w:p>
    <w:p w14:paraId="3D7FFB59" w14:textId="77777777" w:rsidR="00506E78" w:rsidRDefault="00506E78" w:rsidP="00506E78">
      <w:pPr>
        <w:pStyle w:val="HiddenTextSpec"/>
      </w:pPr>
      <w:r w:rsidRPr="006056F9">
        <w:t>1****************</w:t>
      </w:r>
      <w:r>
        <w:t>********************</w:t>
      </w:r>
      <w:r w:rsidRPr="006056F9">
        <w:t>**************************************************************************************1</w:t>
      </w:r>
    </w:p>
    <w:p w14:paraId="71DA53EE" w14:textId="77777777" w:rsidR="00934F47" w:rsidRDefault="00400A05" w:rsidP="00934F47">
      <w:pPr>
        <w:pStyle w:val="0000000Subpart"/>
      </w:pPr>
      <w:proofErr w:type="gramStart"/>
      <w:r w:rsidRPr="00B97E4C">
        <w:t>201.03.0</w:t>
      </w:r>
      <w:r>
        <w:t>3</w:t>
      </w:r>
      <w:r w:rsidRPr="00B97E4C">
        <w:t xml:space="preserve">  </w:t>
      </w:r>
      <w:r>
        <w:t>Clearing</w:t>
      </w:r>
      <w:proofErr w:type="gramEnd"/>
      <w:r>
        <w:t xml:space="preserve"> Site, Tank Removal</w:t>
      </w:r>
      <w:bookmarkEnd w:id="454"/>
      <w:bookmarkEnd w:id="455"/>
      <w:bookmarkEnd w:id="456"/>
      <w:bookmarkEnd w:id="457"/>
      <w:bookmarkEnd w:id="458"/>
    </w:p>
    <w:p w14:paraId="5FD2C00E" w14:textId="77777777" w:rsidR="00FF2E31" w:rsidRDefault="00937C77">
      <w:pPr>
        <w:pStyle w:val="HiddenTextSpec"/>
      </w:pPr>
      <w:bookmarkStart w:id="461" w:name="s20103043"/>
      <w:bookmarkEnd w:id="461"/>
      <w:r>
        <w:t>1</w:t>
      </w:r>
      <w:r w:rsidR="00FF2E31">
        <w:t>**********************************************************************************************</w:t>
      </w:r>
      <w:r>
        <w:t>*****************</w:t>
      </w:r>
      <w:r w:rsidR="00FF2E31">
        <w:t>***********</w:t>
      </w:r>
      <w:r>
        <w:t>1</w:t>
      </w:r>
    </w:p>
    <w:p w14:paraId="331EB6D3" w14:textId="77777777" w:rsidR="00CD3390" w:rsidRDefault="00CD3390">
      <w:pPr>
        <w:pStyle w:val="HiddenTextSpec"/>
      </w:pPr>
      <w:r>
        <w:t>Complete and include following information</w:t>
      </w:r>
      <w:r w:rsidR="00F36C0D">
        <w:t>,</w:t>
      </w:r>
      <w:r>
        <w:t xml:space="preserve"> when tank(s) </w:t>
      </w:r>
      <w:r w:rsidR="003104D2">
        <w:t xml:space="preserve">removal </w:t>
      </w:r>
      <w:r>
        <w:t>are required</w:t>
      </w:r>
    </w:p>
    <w:p w14:paraId="12672CC7" w14:textId="77777777" w:rsidR="00FF2E31" w:rsidRDefault="0086428A" w:rsidP="00F269F4">
      <w:pPr>
        <w:pStyle w:val="Paragraph"/>
      </w:pPr>
      <w:r>
        <w:t>Remove following:</w:t>
      </w:r>
    </w:p>
    <w:p w14:paraId="1B2D7C60" w14:textId="77777777" w:rsidR="00C734FC" w:rsidRDefault="00C734FC" w:rsidP="00C734FC">
      <w:pPr>
        <w:pStyle w:val="Blanklinehalf"/>
      </w:pPr>
    </w:p>
    <w:tbl>
      <w:tblPr>
        <w:tblW w:w="9720" w:type="dxa"/>
        <w:tblInd w:w="108" w:type="dxa"/>
        <w:tblBorders>
          <w:top w:val="single" w:sz="4" w:space="0" w:color="auto"/>
          <w:bottom w:val="single" w:sz="4" w:space="0" w:color="auto"/>
          <w:insideH w:val="single" w:sz="4" w:space="0" w:color="auto"/>
        </w:tblBorders>
        <w:tblLook w:val="01E0" w:firstRow="1" w:lastRow="1" w:firstColumn="1" w:lastColumn="1" w:noHBand="0" w:noVBand="0"/>
      </w:tblPr>
      <w:tblGrid>
        <w:gridCol w:w="2484"/>
        <w:gridCol w:w="2484"/>
        <w:gridCol w:w="2484"/>
        <w:gridCol w:w="2268"/>
      </w:tblGrid>
      <w:tr w:rsidR="0086428A" w14:paraId="4DECF31F" w14:textId="77777777" w:rsidTr="008C35B7">
        <w:trPr>
          <w:trHeight w:val="288"/>
        </w:trPr>
        <w:tc>
          <w:tcPr>
            <w:tcW w:w="2484" w:type="dxa"/>
            <w:tcBorders>
              <w:top w:val="double" w:sz="4" w:space="0" w:color="auto"/>
            </w:tcBorders>
            <w:vAlign w:val="center"/>
          </w:tcPr>
          <w:p w14:paraId="3B093D8D" w14:textId="77777777" w:rsidR="0086428A" w:rsidRPr="00544CCA" w:rsidRDefault="0086428A" w:rsidP="00CD5689">
            <w:pPr>
              <w:pStyle w:val="TableheaderCentered"/>
            </w:pPr>
            <w:r w:rsidRPr="00544CCA">
              <w:t>Parcel No.</w:t>
            </w:r>
          </w:p>
        </w:tc>
        <w:tc>
          <w:tcPr>
            <w:tcW w:w="2484" w:type="dxa"/>
            <w:tcBorders>
              <w:top w:val="double" w:sz="4" w:space="0" w:color="auto"/>
            </w:tcBorders>
            <w:vAlign w:val="center"/>
          </w:tcPr>
          <w:p w14:paraId="6C8B196B" w14:textId="77777777" w:rsidR="0086428A" w:rsidRPr="00544CCA" w:rsidRDefault="0086428A" w:rsidP="00CD5689">
            <w:pPr>
              <w:pStyle w:val="TableheaderCentered"/>
            </w:pPr>
            <w:r w:rsidRPr="00544CCA">
              <w:t>Tank Size</w:t>
            </w:r>
          </w:p>
        </w:tc>
        <w:tc>
          <w:tcPr>
            <w:tcW w:w="2484" w:type="dxa"/>
            <w:tcBorders>
              <w:top w:val="double" w:sz="4" w:space="0" w:color="auto"/>
            </w:tcBorders>
            <w:vAlign w:val="center"/>
          </w:tcPr>
          <w:p w14:paraId="2F5B1DDA" w14:textId="77777777" w:rsidR="0086428A" w:rsidRPr="00544CCA" w:rsidRDefault="0086428A" w:rsidP="00CD5689">
            <w:pPr>
              <w:pStyle w:val="TableheaderCentered"/>
            </w:pPr>
            <w:r w:rsidRPr="00544CCA">
              <w:t>Contents</w:t>
            </w:r>
          </w:p>
        </w:tc>
        <w:tc>
          <w:tcPr>
            <w:tcW w:w="2268" w:type="dxa"/>
            <w:tcBorders>
              <w:top w:val="double" w:sz="4" w:space="0" w:color="auto"/>
            </w:tcBorders>
            <w:vAlign w:val="center"/>
          </w:tcPr>
          <w:p w14:paraId="5594F0F6" w14:textId="77777777" w:rsidR="0086428A" w:rsidRPr="00544CCA" w:rsidRDefault="0086428A" w:rsidP="00CD5689">
            <w:pPr>
              <w:pStyle w:val="TableheaderCentered"/>
            </w:pPr>
            <w:proofErr w:type="gramStart"/>
            <w:r w:rsidRPr="00544CCA">
              <w:t>Tank</w:t>
            </w:r>
            <w:proofErr w:type="gramEnd"/>
            <w:r w:rsidRPr="00544CCA">
              <w:t xml:space="preserve"> Registration No.</w:t>
            </w:r>
          </w:p>
        </w:tc>
      </w:tr>
      <w:tr w:rsidR="00677BFD" w:rsidRPr="00081255" w14:paraId="0E055B12" w14:textId="77777777" w:rsidTr="00431532">
        <w:trPr>
          <w:trHeight w:val="288"/>
        </w:trPr>
        <w:tc>
          <w:tcPr>
            <w:tcW w:w="2484" w:type="dxa"/>
            <w:tcBorders>
              <w:bottom w:val="double" w:sz="4" w:space="0" w:color="auto"/>
            </w:tcBorders>
            <w:vAlign w:val="center"/>
          </w:tcPr>
          <w:p w14:paraId="1637B95E" w14:textId="77777777" w:rsidR="00677BFD" w:rsidRPr="00544CCA" w:rsidRDefault="00677BFD" w:rsidP="00544CCA">
            <w:pPr>
              <w:pStyle w:val="Tabletext"/>
            </w:pPr>
          </w:p>
        </w:tc>
        <w:tc>
          <w:tcPr>
            <w:tcW w:w="2484" w:type="dxa"/>
            <w:tcBorders>
              <w:bottom w:val="double" w:sz="4" w:space="0" w:color="auto"/>
            </w:tcBorders>
            <w:vAlign w:val="center"/>
          </w:tcPr>
          <w:p w14:paraId="72CEFB1A" w14:textId="77777777" w:rsidR="00677BFD" w:rsidRPr="00544CCA" w:rsidRDefault="00677BFD" w:rsidP="00544CCA">
            <w:pPr>
              <w:pStyle w:val="Tabletext"/>
            </w:pPr>
          </w:p>
        </w:tc>
        <w:tc>
          <w:tcPr>
            <w:tcW w:w="2484" w:type="dxa"/>
            <w:tcBorders>
              <w:bottom w:val="double" w:sz="4" w:space="0" w:color="auto"/>
            </w:tcBorders>
            <w:vAlign w:val="center"/>
          </w:tcPr>
          <w:p w14:paraId="0983F7E1" w14:textId="77777777" w:rsidR="00677BFD" w:rsidRPr="00544CCA" w:rsidRDefault="00677BFD" w:rsidP="00544CCA">
            <w:pPr>
              <w:pStyle w:val="Tabletext"/>
            </w:pPr>
          </w:p>
        </w:tc>
        <w:tc>
          <w:tcPr>
            <w:tcW w:w="2268" w:type="dxa"/>
            <w:tcBorders>
              <w:bottom w:val="double" w:sz="4" w:space="0" w:color="auto"/>
            </w:tcBorders>
            <w:vAlign w:val="center"/>
          </w:tcPr>
          <w:p w14:paraId="26C927B7" w14:textId="77777777" w:rsidR="00677BFD" w:rsidRPr="00544CCA" w:rsidRDefault="00677BFD" w:rsidP="00544CCA">
            <w:pPr>
              <w:pStyle w:val="Tabletext"/>
            </w:pPr>
          </w:p>
        </w:tc>
      </w:tr>
    </w:tbl>
    <w:p w14:paraId="7E836EDE" w14:textId="77777777" w:rsidR="00FF2E31" w:rsidRDefault="00FF2E31" w:rsidP="007446DD">
      <w:pPr>
        <w:pStyle w:val="HiddenTextSpec"/>
      </w:pPr>
    </w:p>
    <w:p w14:paraId="134136BC" w14:textId="77777777" w:rsidR="0086428A" w:rsidRDefault="009C5D6A" w:rsidP="009C5D6A">
      <w:pPr>
        <w:pStyle w:val="HiddenTextSpec"/>
      </w:pPr>
      <w:r>
        <w:t>1**************************************************************************************************************************1</w:t>
      </w:r>
    </w:p>
    <w:p w14:paraId="47DD75FB" w14:textId="77777777" w:rsidR="00FF5583" w:rsidRDefault="00FF5583" w:rsidP="00FF5583">
      <w:pPr>
        <w:pStyle w:val="0000000Subpart"/>
        <w:keepNext w:val="0"/>
      </w:pPr>
      <w:bookmarkStart w:id="462" w:name="_Toc130790545"/>
      <w:bookmarkStart w:id="463" w:name="_Toc142048000"/>
      <w:bookmarkStart w:id="464" w:name="_Toc175377704"/>
      <w:bookmarkStart w:id="465" w:name="_Toc175470601"/>
      <w:bookmarkStart w:id="466" w:name="_Toc176676157"/>
      <w:proofErr w:type="gramStart"/>
      <w:r w:rsidRPr="00B97E4C">
        <w:t xml:space="preserve">201.03.08  </w:t>
      </w:r>
      <w:r w:rsidR="003104D2">
        <w:t>Removal</w:t>
      </w:r>
      <w:proofErr w:type="gramEnd"/>
      <w:r w:rsidR="003104D2">
        <w:t xml:space="preserve"> of Asbestos</w:t>
      </w:r>
      <w:bookmarkEnd w:id="462"/>
      <w:bookmarkEnd w:id="463"/>
      <w:bookmarkEnd w:id="464"/>
      <w:bookmarkEnd w:id="465"/>
      <w:bookmarkEnd w:id="466"/>
    </w:p>
    <w:p w14:paraId="1603F40E" w14:textId="77777777" w:rsidR="007E29EA" w:rsidRDefault="007E29EA" w:rsidP="007E29EA">
      <w:pPr>
        <w:pStyle w:val="HiddenTextSpec"/>
      </w:pPr>
      <w:r>
        <w:t>1**************************************************************************************************************************1</w:t>
      </w:r>
    </w:p>
    <w:p w14:paraId="30B676B5" w14:textId="24C63A29" w:rsidR="00FF5583" w:rsidRDefault="00D040CB" w:rsidP="007E29EA">
      <w:pPr>
        <w:pStyle w:val="HiddenTextSpec"/>
      </w:pPr>
      <w:r>
        <w:t xml:space="preserve">include </w:t>
      </w:r>
      <w:r w:rsidR="00736EEB">
        <w:t>location and other requirements</w:t>
      </w:r>
      <w:r>
        <w:t xml:space="preserve"> </w:t>
      </w:r>
      <w:r w:rsidR="00736EEB">
        <w:t>for the</w:t>
      </w:r>
      <w:r>
        <w:t xml:space="preserve"> removal of </w:t>
      </w:r>
      <w:r w:rsidR="00F6513E" w:rsidRPr="007E29EA">
        <w:t>Asbestos</w:t>
      </w:r>
    </w:p>
    <w:p w14:paraId="62F4CB61" w14:textId="77777777" w:rsidR="00206BD7" w:rsidRDefault="00206BD7" w:rsidP="00206BD7">
      <w:pPr>
        <w:pStyle w:val="HiddenTextSpec"/>
        <w:rPr>
          <w:b/>
        </w:rPr>
      </w:pPr>
    </w:p>
    <w:p w14:paraId="66CF9F0A" w14:textId="77777777" w:rsidR="007E29EA" w:rsidRDefault="007E29EA" w:rsidP="007E29EA">
      <w:pPr>
        <w:pStyle w:val="HiddenTextSpec"/>
      </w:pPr>
      <w:r>
        <w:t>1**************************************************************************************************************************1</w:t>
      </w:r>
    </w:p>
    <w:p w14:paraId="46152085" w14:textId="77777777" w:rsidR="00AF08B1" w:rsidRPr="00B97E4C" w:rsidRDefault="00AF08B1" w:rsidP="00AF08B1">
      <w:pPr>
        <w:pStyle w:val="00000Subsection"/>
      </w:pPr>
      <w:bookmarkStart w:id="467" w:name="_Toc130790547"/>
      <w:bookmarkStart w:id="468" w:name="_Toc142048002"/>
      <w:bookmarkStart w:id="469" w:name="_Toc175377706"/>
      <w:bookmarkStart w:id="470" w:name="_Toc175470603"/>
      <w:bookmarkStart w:id="471" w:name="_Toc176676159"/>
      <w:proofErr w:type="gramStart"/>
      <w:r w:rsidRPr="00B97E4C">
        <w:t>201.04  Measurement</w:t>
      </w:r>
      <w:proofErr w:type="gramEnd"/>
      <w:r w:rsidRPr="00B97E4C">
        <w:t xml:space="preserve"> and Payment</w:t>
      </w:r>
      <w:bookmarkEnd w:id="467"/>
      <w:bookmarkEnd w:id="468"/>
      <w:bookmarkEnd w:id="469"/>
      <w:bookmarkEnd w:id="470"/>
      <w:bookmarkEnd w:id="471"/>
    </w:p>
    <w:p w14:paraId="338D58A5" w14:textId="77777777" w:rsidR="00AF08B1" w:rsidRPr="00AF08B1" w:rsidRDefault="00AF08B1" w:rsidP="00AF08B1">
      <w:pPr>
        <w:pStyle w:val="Instruction"/>
      </w:pPr>
      <w:r w:rsidRPr="00AF08B1">
        <w:t>THE FOLLOWING IS ADDED:</w:t>
      </w:r>
    </w:p>
    <w:p w14:paraId="508E92F9" w14:textId="77777777" w:rsidR="00526074" w:rsidRDefault="00526074" w:rsidP="00526074">
      <w:pPr>
        <w:pStyle w:val="HiddenTextSpec"/>
      </w:pPr>
      <w:bookmarkStart w:id="472" w:name="_Toc130790548"/>
      <w:bookmarkStart w:id="473" w:name="_Toc142048003"/>
      <w:bookmarkStart w:id="474" w:name="_Toc175377707"/>
      <w:bookmarkStart w:id="475" w:name="_Toc175470604"/>
      <w:bookmarkStart w:id="476" w:name="_Toc182749904"/>
      <w:r>
        <w:t>1**************************************************************************************************************************1</w:t>
      </w:r>
    </w:p>
    <w:p w14:paraId="08A93CEB" w14:textId="77777777" w:rsidR="008757F9" w:rsidRPr="00B15231" w:rsidRDefault="008757F9" w:rsidP="008757F9">
      <w:pPr>
        <w:pStyle w:val="HiddenTextSpec"/>
        <w:tabs>
          <w:tab w:val="left" w:pos="1440"/>
          <w:tab w:val="left" w:pos="2880"/>
        </w:tabs>
      </w:pPr>
      <w:r>
        <w:t>2</w:t>
      </w:r>
      <w:r w:rsidRPr="00B15231">
        <w:t>***********</w:t>
      </w:r>
      <w:r>
        <w:t>*********</w:t>
      </w:r>
      <w:r w:rsidRPr="00B15231">
        <w:t>*****</w:t>
      </w:r>
      <w:r>
        <w:t>***********************************</w:t>
      </w:r>
      <w:r w:rsidRPr="00B15231">
        <w:t>**************************</w:t>
      </w:r>
      <w:r>
        <w:t>2</w:t>
      </w:r>
    </w:p>
    <w:p w14:paraId="5F92AA68" w14:textId="77777777" w:rsidR="00526074" w:rsidRDefault="00526074" w:rsidP="00526074">
      <w:pPr>
        <w:pStyle w:val="HiddenTextSpec"/>
        <w:rPr>
          <w:bCs/>
        </w:rPr>
      </w:pPr>
      <w:r>
        <w:rPr>
          <w:bCs/>
        </w:rPr>
        <w:t xml:space="preserve">complete and include amount using </w:t>
      </w:r>
      <w:r w:rsidR="006C7020">
        <w:rPr>
          <w:bCs/>
        </w:rPr>
        <w:t>Engineer’s estimate</w:t>
      </w:r>
      <w:r>
        <w:rPr>
          <w:bCs/>
        </w:rPr>
        <w:t xml:space="preserve"> </w:t>
      </w:r>
    </w:p>
    <w:p w14:paraId="18A049FA" w14:textId="77777777" w:rsidR="00526074" w:rsidRDefault="00526074" w:rsidP="00526074">
      <w:pPr>
        <w:pStyle w:val="HiddenTextSpec"/>
        <w:rPr>
          <w:b/>
        </w:rPr>
      </w:pPr>
    </w:p>
    <w:p w14:paraId="1043542F" w14:textId="77777777" w:rsidR="00526074" w:rsidRPr="00FD4A77" w:rsidRDefault="00526074" w:rsidP="00526074">
      <w:pPr>
        <w:pStyle w:val="HiddenTextSpec"/>
      </w:pPr>
    </w:p>
    <w:p w14:paraId="02013D9C" w14:textId="77777777" w:rsidR="00526074" w:rsidRDefault="00526074" w:rsidP="00526074">
      <w:pPr>
        <w:pStyle w:val="Paragraph"/>
      </w:pPr>
      <w:r w:rsidRPr="007A7CAA">
        <w:t xml:space="preserve">The Department will not make payment for the Item </w:t>
      </w:r>
      <w:r w:rsidRPr="00B97E4C">
        <w:t>CLEARING SITE</w:t>
      </w:r>
      <w:r w:rsidRPr="009D11F5">
        <w:t xml:space="preserve"> </w:t>
      </w:r>
      <w:proofErr w:type="gramStart"/>
      <w:r w:rsidRPr="009D11F5">
        <w:t>in excess of</w:t>
      </w:r>
      <w:proofErr w:type="gramEnd"/>
      <w:r w:rsidRPr="009D11F5">
        <w:t xml:space="preserve"> $_____________ until Completion.</w:t>
      </w:r>
    </w:p>
    <w:p w14:paraId="04A5356F" w14:textId="77777777" w:rsidR="008757F9" w:rsidRDefault="008757F9" w:rsidP="008757F9">
      <w:pPr>
        <w:pStyle w:val="HiddenTextSpec"/>
        <w:tabs>
          <w:tab w:val="left" w:pos="1440"/>
          <w:tab w:val="left" w:pos="2880"/>
        </w:tabs>
      </w:pPr>
      <w:r>
        <w:t>2</w:t>
      </w:r>
      <w:r w:rsidRPr="00B15231">
        <w:t>***********</w:t>
      </w:r>
      <w:r>
        <w:t>*********</w:t>
      </w:r>
      <w:r w:rsidRPr="00B15231">
        <w:t>*****</w:t>
      </w:r>
      <w:r>
        <w:t>***********************************</w:t>
      </w:r>
      <w:r w:rsidRPr="00B15231">
        <w:t>**************************</w:t>
      </w:r>
      <w:r>
        <w:t>2</w:t>
      </w:r>
    </w:p>
    <w:p w14:paraId="50FF99CC" w14:textId="77777777" w:rsidR="008757F9" w:rsidRPr="00B15231" w:rsidRDefault="008757F9" w:rsidP="008757F9">
      <w:pPr>
        <w:pStyle w:val="HiddenTextSpec"/>
        <w:tabs>
          <w:tab w:val="left" w:pos="1440"/>
          <w:tab w:val="left" w:pos="2880"/>
        </w:tabs>
      </w:pPr>
    </w:p>
    <w:p w14:paraId="78BC19F6" w14:textId="77777777" w:rsidR="008757F9" w:rsidRPr="00B15231" w:rsidRDefault="008757F9" w:rsidP="008757F9">
      <w:pPr>
        <w:pStyle w:val="HiddenTextSpec"/>
        <w:tabs>
          <w:tab w:val="left" w:pos="1440"/>
          <w:tab w:val="left" w:pos="2880"/>
        </w:tabs>
      </w:pPr>
      <w:r>
        <w:t>2</w:t>
      </w:r>
      <w:r w:rsidRPr="00B15231">
        <w:t>***********</w:t>
      </w:r>
      <w:r>
        <w:t>*********</w:t>
      </w:r>
      <w:r w:rsidRPr="00B15231">
        <w:t>*****</w:t>
      </w:r>
      <w:r>
        <w:t>***********************************</w:t>
      </w:r>
      <w:r w:rsidRPr="00B15231">
        <w:t>**************************</w:t>
      </w:r>
      <w:r>
        <w:t>2</w:t>
      </w:r>
    </w:p>
    <w:p w14:paraId="633CF4BE" w14:textId="77777777" w:rsidR="00526074" w:rsidRPr="00191527" w:rsidRDefault="00526074" w:rsidP="00526074">
      <w:pPr>
        <w:pStyle w:val="HiddenTextSpec"/>
      </w:pPr>
      <w:r w:rsidRPr="00191527">
        <w:t>INCLUDE PARTIAL PAYMENTS, IF REQUIRED for REMOVAL OF THE BRIDGE OR STRUCTURE SCHEDULED IN STAGES.</w:t>
      </w:r>
    </w:p>
    <w:p w14:paraId="3485F8F6" w14:textId="77777777" w:rsidR="00526074" w:rsidRPr="00191527" w:rsidRDefault="00526074" w:rsidP="00526074">
      <w:pPr>
        <w:pStyle w:val="HiddenTextSpec"/>
      </w:pPr>
    </w:p>
    <w:p w14:paraId="12ACCA57" w14:textId="4A08A232" w:rsidR="00526074" w:rsidRDefault="00526074" w:rsidP="00526074">
      <w:pPr>
        <w:pStyle w:val="HiddenTextSpec"/>
      </w:pPr>
      <w:r w:rsidRPr="00191527">
        <w:t xml:space="preserve">THE FOLLOWING EXAMPLE REPRESENTS A BRIDGE SCHEDULED TO BE REMOVED IN </w:t>
      </w:r>
      <w:r w:rsidR="0098373E">
        <w:t>3</w:t>
      </w:r>
      <w:r w:rsidRPr="00191527">
        <w:t xml:space="preserve"> STAGES.  THE SEQUENCE OF CONSTRUCTION REQUIRED REMOVAL OF 20 PERCENT OF THE BRIDGE IN STAGE I, 40 PERCENT IN STAGE II, AND 40 PERCENT IN STAGE III.  THE ENGINEER’S ESTIMATE FOR THE ITEM AMOUNT WAS $4,000,000.  THE PAYMENT SCHEDULE FOR “CLEARING SITE, BRIDGE (STRUCTURE NO.)” WILL BE AS FOLLOWS:</w:t>
      </w:r>
    </w:p>
    <w:p w14:paraId="48432D6F" w14:textId="77777777" w:rsidR="00EB2F17" w:rsidRPr="00191527" w:rsidRDefault="00EB2F17" w:rsidP="00526074">
      <w:pPr>
        <w:pStyle w:val="HiddenTextSpec"/>
      </w:pPr>
    </w:p>
    <w:p w14:paraId="09DB1E56" w14:textId="77777777" w:rsidR="00526074" w:rsidRPr="008F59F6" w:rsidRDefault="00526074" w:rsidP="006300AE">
      <w:pPr>
        <w:pStyle w:val="HiddenTextSpec"/>
        <w:numPr>
          <w:ilvl w:val="0"/>
          <w:numId w:val="2"/>
        </w:numPr>
        <w:tabs>
          <w:tab w:val="left" w:pos="1152"/>
          <w:tab w:val="left" w:pos="1584"/>
          <w:tab w:val="left" w:pos="2016"/>
        </w:tabs>
        <w:jc w:val="left"/>
      </w:pPr>
      <w:r>
        <w:t xml:space="preserve">for the item “clearing site bridge (structure no.)”, The department will not make </w:t>
      </w:r>
      <w:r w:rsidRPr="00191527">
        <w:t>IN EXCESS OF $4,000,000 UNTIL SUBSTANTIAL COMPLETION.</w:t>
      </w:r>
    </w:p>
    <w:p w14:paraId="36277B98" w14:textId="7344AE85" w:rsidR="00526074" w:rsidRPr="008F59F6" w:rsidRDefault="00526074" w:rsidP="006300AE">
      <w:pPr>
        <w:pStyle w:val="HiddenTextSpec"/>
        <w:numPr>
          <w:ilvl w:val="0"/>
          <w:numId w:val="3"/>
        </w:numPr>
        <w:tabs>
          <w:tab w:val="left" w:pos="1152"/>
          <w:tab w:val="left" w:pos="1584"/>
          <w:tab w:val="left" w:pos="2016"/>
        </w:tabs>
        <w:jc w:val="left"/>
      </w:pPr>
      <w:r>
        <w:t xml:space="preserve">the department will make payment of </w:t>
      </w:r>
      <w:r w:rsidR="00C2121B">
        <w:t>20</w:t>
      </w:r>
      <w:r w:rsidRPr="00191527">
        <w:t xml:space="preserve"> PERCENT OF THE PRICE BID (OR $800,000, WHICHEVER IS LESS) UPON ACCEPTANCE OF STAGE I DEMOLITION.</w:t>
      </w:r>
    </w:p>
    <w:p w14:paraId="23BD5275" w14:textId="77836675" w:rsidR="00526074" w:rsidRPr="008F59F6" w:rsidRDefault="00526074" w:rsidP="006300AE">
      <w:pPr>
        <w:pStyle w:val="HiddenTextSpec"/>
        <w:numPr>
          <w:ilvl w:val="0"/>
          <w:numId w:val="4"/>
        </w:numPr>
        <w:tabs>
          <w:tab w:val="left" w:pos="1152"/>
          <w:tab w:val="left" w:pos="1584"/>
          <w:tab w:val="left" w:pos="2016"/>
        </w:tabs>
        <w:jc w:val="left"/>
      </w:pPr>
      <w:r>
        <w:t xml:space="preserve">the department will make payment of </w:t>
      </w:r>
      <w:r w:rsidR="00C2121B">
        <w:t>40</w:t>
      </w:r>
      <w:r w:rsidRPr="00191527">
        <w:t xml:space="preserve"> PERCENT OF THE PRICE BID (OR $1,600,000, WHICHEVER IS LESS) UPON ACCEPTANCE OF STAGE II DEMOLITION.</w:t>
      </w:r>
    </w:p>
    <w:p w14:paraId="31111CFC" w14:textId="37C68960" w:rsidR="00526074" w:rsidRPr="008F59F6" w:rsidRDefault="00526074" w:rsidP="006300AE">
      <w:pPr>
        <w:pStyle w:val="HiddenTextSpec"/>
        <w:numPr>
          <w:ilvl w:val="0"/>
          <w:numId w:val="5"/>
        </w:numPr>
        <w:tabs>
          <w:tab w:val="left" w:pos="1152"/>
          <w:tab w:val="left" w:pos="1584"/>
          <w:tab w:val="left" w:pos="2016"/>
        </w:tabs>
        <w:jc w:val="left"/>
      </w:pPr>
      <w:r>
        <w:t xml:space="preserve">the department will make payment of </w:t>
      </w:r>
      <w:r w:rsidR="00C2121B">
        <w:t>40</w:t>
      </w:r>
      <w:r w:rsidRPr="00191527">
        <w:t xml:space="preserve"> PERCENT OF THE PRICE BID (OR $1,600,000, WHICHEVER IS LESS) UPON ACCEPTANCE OF STAGE III DEMOLITION.</w:t>
      </w:r>
    </w:p>
    <w:p w14:paraId="7891B826" w14:textId="77777777" w:rsidR="00526074" w:rsidRPr="00191527" w:rsidRDefault="00526074" w:rsidP="00526074">
      <w:pPr>
        <w:pStyle w:val="HiddenTextSpec"/>
      </w:pPr>
    </w:p>
    <w:p w14:paraId="09528A63" w14:textId="77777777" w:rsidR="008757F9" w:rsidRDefault="008757F9" w:rsidP="008757F9">
      <w:pPr>
        <w:pStyle w:val="HiddenTextSpec"/>
        <w:tabs>
          <w:tab w:val="left" w:pos="2880"/>
        </w:tabs>
      </w:pPr>
      <w:r>
        <w:t>3************************************************3</w:t>
      </w:r>
    </w:p>
    <w:p w14:paraId="3E939FC1" w14:textId="77777777" w:rsidR="00526074" w:rsidRPr="003E0C15" w:rsidRDefault="00526074" w:rsidP="00526074">
      <w:pPr>
        <w:pStyle w:val="HiddenTextSpec"/>
      </w:pPr>
      <w:r w:rsidRPr="003E0C15">
        <w:t>complete and include THE VALUE</w:t>
      </w:r>
    </w:p>
    <w:p w14:paraId="406473E6" w14:textId="77777777" w:rsidR="00526074" w:rsidRPr="003E0C15" w:rsidRDefault="00526074" w:rsidP="00526074">
      <w:pPr>
        <w:pStyle w:val="HiddenTextSpec"/>
      </w:pPr>
    </w:p>
    <w:p w14:paraId="04A1FD2E" w14:textId="77777777" w:rsidR="00526074" w:rsidRPr="007A7CAA" w:rsidRDefault="00526074" w:rsidP="00526074">
      <w:pPr>
        <w:pStyle w:val="Paragraph"/>
      </w:pPr>
      <w:r w:rsidRPr="007A7CAA">
        <w:t xml:space="preserve">The Department will not make payment for the Item CLEARING SITE, BRIDGE (___) </w:t>
      </w:r>
      <w:proofErr w:type="gramStart"/>
      <w:r w:rsidRPr="007A7CAA">
        <w:t>in excess of</w:t>
      </w:r>
      <w:proofErr w:type="gramEnd"/>
      <w:r w:rsidRPr="007A7CAA">
        <w:t xml:space="preserve"> $_____________ until Substantial Completion.</w:t>
      </w:r>
    </w:p>
    <w:p w14:paraId="557A7F63" w14:textId="77777777" w:rsidR="00526074" w:rsidRDefault="00526074" w:rsidP="00526074">
      <w:pPr>
        <w:pStyle w:val="Paragraph"/>
      </w:pPr>
      <w:r w:rsidRPr="007A7CAA">
        <w:lastRenderedPageBreak/>
        <w:t xml:space="preserve">The Department will not make payment for the Item </w:t>
      </w:r>
      <w:r w:rsidRPr="00B97E4C">
        <w:t>CLEARING SITE, STRUCTURE (___</w:t>
      </w:r>
      <w:r w:rsidRPr="007A7CAA">
        <w:t xml:space="preserve">) </w:t>
      </w:r>
      <w:proofErr w:type="gramStart"/>
      <w:r w:rsidRPr="007A7CAA">
        <w:t>in excess of</w:t>
      </w:r>
      <w:proofErr w:type="gramEnd"/>
      <w:r w:rsidRPr="007A7CAA">
        <w:t xml:space="preserve"> </w:t>
      </w:r>
      <w:r w:rsidR="001B23D8" w:rsidRPr="007A7CAA">
        <w:t>$_____________</w:t>
      </w:r>
      <w:r w:rsidRPr="007A7CAA">
        <w:t xml:space="preserve"> until Substantial Completion.</w:t>
      </w:r>
    </w:p>
    <w:p w14:paraId="5775E336" w14:textId="77777777" w:rsidR="003C20E5" w:rsidRDefault="003C20E5" w:rsidP="003C20E5">
      <w:pPr>
        <w:pStyle w:val="HiddenTextSpec"/>
        <w:tabs>
          <w:tab w:val="left" w:pos="2880"/>
        </w:tabs>
        <w:rPr>
          <w:vanish w:val="0"/>
        </w:rPr>
      </w:pPr>
      <w:r>
        <w:t>3************************************************3</w:t>
      </w:r>
    </w:p>
    <w:p w14:paraId="53491F5F" w14:textId="77777777" w:rsidR="00417268" w:rsidRDefault="00417268" w:rsidP="003C20E5">
      <w:pPr>
        <w:pStyle w:val="HiddenTextSpec"/>
        <w:tabs>
          <w:tab w:val="left" w:pos="2880"/>
        </w:tabs>
        <w:rPr>
          <w:vanish w:val="0"/>
        </w:rPr>
      </w:pPr>
    </w:p>
    <w:p w14:paraId="5B00B64A" w14:textId="77777777" w:rsidR="00417268" w:rsidRDefault="00417268" w:rsidP="003C20E5">
      <w:pPr>
        <w:pStyle w:val="HiddenTextSpec"/>
        <w:tabs>
          <w:tab w:val="left" w:pos="2880"/>
        </w:tabs>
      </w:pPr>
    </w:p>
    <w:p w14:paraId="609A7E2F" w14:textId="77777777" w:rsidR="008757F9" w:rsidRPr="00B15231" w:rsidRDefault="008757F9" w:rsidP="008757F9">
      <w:pPr>
        <w:pStyle w:val="HiddenTextSpec"/>
        <w:tabs>
          <w:tab w:val="left" w:pos="1440"/>
          <w:tab w:val="left" w:pos="2880"/>
        </w:tabs>
      </w:pPr>
      <w:r>
        <w:t>2</w:t>
      </w:r>
      <w:r w:rsidRPr="00B15231">
        <w:t>***********</w:t>
      </w:r>
      <w:r>
        <w:t>*********</w:t>
      </w:r>
      <w:r w:rsidRPr="00B15231">
        <w:t>*****</w:t>
      </w:r>
      <w:r>
        <w:t>***********************************</w:t>
      </w:r>
      <w:r w:rsidRPr="00B15231">
        <w:t>**************************</w:t>
      </w:r>
      <w:r>
        <w:t>2</w:t>
      </w:r>
    </w:p>
    <w:p w14:paraId="21E7BCAC" w14:textId="5D59A32D" w:rsidR="00526074" w:rsidRDefault="00526074" w:rsidP="00526074">
      <w:pPr>
        <w:pStyle w:val="HiddenTextSpec"/>
      </w:pPr>
      <w:r>
        <w:t>1**************************************************************************************************************************1</w:t>
      </w:r>
    </w:p>
    <w:p w14:paraId="02C84621" w14:textId="5C091128" w:rsidR="0080613B" w:rsidRDefault="0080613B" w:rsidP="0080613B">
      <w:pPr>
        <w:pStyle w:val="000Section"/>
      </w:pPr>
      <w:bookmarkStart w:id="477" w:name="_Toc501716911"/>
      <w:bookmarkStart w:id="478" w:name="_Toc29557269"/>
      <w:bookmarkStart w:id="479" w:name="_Toc175377771"/>
      <w:bookmarkStart w:id="480" w:name="_Toc175470668"/>
      <w:bookmarkStart w:id="481" w:name="_Toc176676224"/>
      <w:bookmarkStart w:id="482" w:name="_Toc142048067"/>
      <w:bookmarkStart w:id="483" w:name="_Toc142048073"/>
      <w:bookmarkStart w:id="484" w:name="_Toc175377778"/>
      <w:bookmarkStart w:id="485" w:name="_Toc175470675"/>
      <w:bookmarkStart w:id="486" w:name="_Toc176676231"/>
      <w:bookmarkEnd w:id="472"/>
      <w:bookmarkEnd w:id="473"/>
      <w:bookmarkEnd w:id="474"/>
      <w:bookmarkEnd w:id="475"/>
      <w:bookmarkEnd w:id="476"/>
      <w:r w:rsidRPr="0080613B">
        <w:t>Section 202 – Excavation</w:t>
      </w:r>
      <w:bookmarkEnd w:id="477"/>
      <w:bookmarkEnd w:id="478"/>
      <w:r w:rsidRPr="0080613B">
        <w:t xml:space="preserve"> </w:t>
      </w:r>
    </w:p>
    <w:p w14:paraId="7E56777F" w14:textId="77777777" w:rsidR="00871C08" w:rsidRDefault="00871C08" w:rsidP="00871C08">
      <w:pPr>
        <w:pStyle w:val="00000Subsection"/>
      </w:pPr>
      <w:r w:rsidRPr="006720F3">
        <w:t>202.02</w:t>
      </w:r>
      <w:r w:rsidRPr="002C4A25">
        <w:t xml:space="preserve"> </w:t>
      </w:r>
      <w:r w:rsidRPr="006720F3">
        <w:t>Materials</w:t>
      </w:r>
      <w:r w:rsidRPr="002C4A25">
        <w:t xml:space="preserve"> </w:t>
      </w:r>
    </w:p>
    <w:p w14:paraId="56334B5B" w14:textId="77777777" w:rsidR="00871C08" w:rsidRDefault="00871C08" w:rsidP="00871C08">
      <w:pPr>
        <w:pStyle w:val="HiddenTextSpec"/>
      </w:pPr>
      <w:r>
        <w:t>1**************************************************************************************************************************1</w:t>
      </w:r>
    </w:p>
    <w:p w14:paraId="08DEC498" w14:textId="77777777" w:rsidR="00871C08" w:rsidRDefault="00871C08" w:rsidP="00871C08">
      <w:pPr>
        <w:pStyle w:val="HiddenTextSpec"/>
      </w:pPr>
      <w:r>
        <w:t>BDC25S-18 DATED FEB 12, 2026</w:t>
      </w:r>
    </w:p>
    <w:p w14:paraId="6528A939" w14:textId="77777777" w:rsidR="00871C08" w:rsidRPr="00C01F1C" w:rsidRDefault="00871C08" w:rsidP="00871C08">
      <w:pPr>
        <w:pStyle w:val="Instruction"/>
      </w:pPr>
      <w:r w:rsidRPr="00C01F1C">
        <w:t>THE FOLLOWING MATERIALS ARE ADDED:</w:t>
      </w:r>
    </w:p>
    <w:p w14:paraId="63F0DDC6" w14:textId="77777777" w:rsidR="00871C08" w:rsidRPr="008C3C91" w:rsidRDefault="00871C08" w:rsidP="00871C08">
      <w:pPr>
        <w:pStyle w:val="Dotleader0indent"/>
      </w:pPr>
      <w:r w:rsidRPr="008C3C91">
        <w:t>Dense-Graded Aggregate</w:t>
      </w:r>
      <w:r>
        <w:tab/>
      </w:r>
      <w:r w:rsidRPr="000049FC">
        <w:t>901.10</w:t>
      </w:r>
    </w:p>
    <w:p w14:paraId="2A78EE9D" w14:textId="77777777" w:rsidR="00871C08" w:rsidRDefault="00871C08" w:rsidP="00871C08">
      <w:pPr>
        <w:pStyle w:val="Dotleader0indent"/>
      </w:pPr>
      <w:r w:rsidRPr="008C3C91">
        <w:t>HMA</w:t>
      </w:r>
      <w:r>
        <w:tab/>
      </w:r>
      <w:r w:rsidRPr="000049FC">
        <w:t>902.02</w:t>
      </w:r>
    </w:p>
    <w:p w14:paraId="7C66D645" w14:textId="77777777" w:rsidR="00871C08" w:rsidRDefault="00871C08" w:rsidP="00871C08">
      <w:pPr>
        <w:pStyle w:val="HiddenTextSpec"/>
      </w:pPr>
      <w:r>
        <w:t>1**************************************************************************************************************************1</w:t>
      </w:r>
    </w:p>
    <w:p w14:paraId="277A328F" w14:textId="77777777" w:rsidR="00871C08" w:rsidRPr="00871C08" w:rsidRDefault="00871C08" w:rsidP="00871C08"/>
    <w:p w14:paraId="65A7CF4E" w14:textId="4B83E062" w:rsidR="0080613B" w:rsidRDefault="0080613B" w:rsidP="0080613B">
      <w:pPr>
        <w:pStyle w:val="0000000Subpart"/>
      </w:pPr>
      <w:r w:rsidRPr="00A34A31">
        <w:t>202.03.01 Stripping</w:t>
      </w:r>
    </w:p>
    <w:p w14:paraId="2E0E5D29" w14:textId="77777777" w:rsidR="0080613B" w:rsidRDefault="0080613B" w:rsidP="0080613B">
      <w:pPr>
        <w:pStyle w:val="HiddenTextSpec"/>
      </w:pPr>
      <w:r>
        <w:t>1**************************************************************************************************************************1</w:t>
      </w:r>
    </w:p>
    <w:p w14:paraId="6DC19DF9" w14:textId="7905053F" w:rsidR="0080613B" w:rsidRPr="006A5165" w:rsidRDefault="0080613B" w:rsidP="006A5165">
      <w:pPr>
        <w:pStyle w:val="HiddenTextSpec"/>
      </w:pPr>
      <w:r w:rsidRPr="006A5165">
        <w:t>BDC</w:t>
      </w:r>
      <w:r w:rsidR="00E30825" w:rsidRPr="006A5165">
        <w:t>20</w:t>
      </w:r>
      <w:r w:rsidRPr="006A5165">
        <w:t>S-0</w:t>
      </w:r>
      <w:r w:rsidR="00E30825" w:rsidRPr="006A5165">
        <w:t>2</w:t>
      </w:r>
      <w:r w:rsidRPr="006A5165">
        <w:t xml:space="preserve"> dated </w:t>
      </w:r>
      <w:r w:rsidR="00E30825" w:rsidRPr="006A5165">
        <w:t>MAR</w:t>
      </w:r>
      <w:r w:rsidRPr="006A5165">
        <w:t xml:space="preserve"> </w:t>
      </w:r>
      <w:r w:rsidR="00E30825" w:rsidRPr="006A5165">
        <w:t>2</w:t>
      </w:r>
      <w:r w:rsidRPr="006A5165">
        <w:t>0, 20</w:t>
      </w:r>
      <w:r w:rsidR="00E30825" w:rsidRPr="006A5165">
        <w:t>20</w:t>
      </w:r>
    </w:p>
    <w:p w14:paraId="62EF7287" w14:textId="77777777" w:rsidR="00E30825" w:rsidRDefault="00E30825" w:rsidP="00E30825">
      <w:pPr>
        <w:pStyle w:val="Instruction"/>
      </w:pPr>
      <w:r>
        <w:t>THE SECOND PARAGRAPH is CHANGED TO:</w:t>
      </w:r>
    </w:p>
    <w:p w14:paraId="170989E6" w14:textId="5ED21A67" w:rsidR="00E30825" w:rsidRDefault="00E30825" w:rsidP="00E30825">
      <w:pPr>
        <w:pStyle w:val="Paragraph"/>
      </w:pPr>
      <w:r w:rsidRPr="00B97E4C">
        <w:t xml:space="preserve">Strip vegetation and underlying soil to a depth of 4 to 6 inches below the existing ground surface.  Confirm the thickness of stripping with the RE based on field conditions.  Temporarily </w:t>
      </w:r>
      <w:proofErr w:type="gramStart"/>
      <w:r w:rsidRPr="00B97E4C">
        <w:t>store</w:t>
      </w:r>
      <w:proofErr w:type="gramEnd"/>
      <w:r w:rsidRPr="00B97E4C">
        <w:t xml:space="preserve"> in stockpiles, as specified in </w:t>
      </w:r>
      <w:r w:rsidRPr="00E30825">
        <w:t>202.03.03.B</w:t>
      </w:r>
      <w:r w:rsidRPr="00B97E4C">
        <w:t>, stripped material including excess</w:t>
      </w:r>
      <w:r>
        <w:t xml:space="preserve"> that</w:t>
      </w:r>
      <w:r w:rsidRPr="00B97E4C">
        <w:t xml:space="preserve"> is determined suitable for the future use of the Department.  The </w:t>
      </w:r>
      <w:r w:rsidR="004E7F5A">
        <w:t>RE</w:t>
      </w:r>
      <w:r w:rsidRPr="00B97E4C">
        <w:t xml:space="preserve"> will sample and analyze stripped material in stockpiles to determine suitability for use as topsoil.  Reuse or dispose of unsuitable stripped material as specified in </w:t>
      </w:r>
      <w:r w:rsidRPr="00E30825">
        <w:t>202.03.03.C</w:t>
      </w:r>
      <w:r w:rsidRPr="00B97E4C">
        <w:t>.</w:t>
      </w:r>
    </w:p>
    <w:p w14:paraId="1529F648" w14:textId="77777777" w:rsidR="00871C08" w:rsidRPr="00B97E4C" w:rsidRDefault="00871C08" w:rsidP="00E30825">
      <w:pPr>
        <w:pStyle w:val="Paragraph"/>
      </w:pPr>
    </w:p>
    <w:p w14:paraId="45CFC5FF" w14:textId="77777777" w:rsidR="00871C08" w:rsidRDefault="00871C08" w:rsidP="00871C08">
      <w:pPr>
        <w:pStyle w:val="HiddenTextSpec"/>
      </w:pPr>
      <w:r>
        <w:t>1**************************************************************************************************************************1</w:t>
      </w:r>
    </w:p>
    <w:p w14:paraId="4EEBA61F" w14:textId="77777777" w:rsidR="00871C08" w:rsidRDefault="00871C08" w:rsidP="00871C08">
      <w:pPr>
        <w:pStyle w:val="0000000Subpart"/>
      </w:pPr>
      <w:r w:rsidRPr="002A7936">
        <w:t>202.03.02 Excavation, Test Pit</w:t>
      </w:r>
    </w:p>
    <w:p w14:paraId="4150CEF9" w14:textId="77777777" w:rsidR="00871C08" w:rsidRDefault="00871C08" w:rsidP="00871C08">
      <w:pPr>
        <w:pStyle w:val="HiddenTextSpec"/>
      </w:pPr>
      <w:r>
        <w:t>1**************************************************************************************************************************1</w:t>
      </w:r>
    </w:p>
    <w:p w14:paraId="54210CE2" w14:textId="77777777" w:rsidR="00871C08" w:rsidRDefault="00871C08" w:rsidP="00871C08">
      <w:pPr>
        <w:pStyle w:val="HiddenTextSpec"/>
      </w:pPr>
      <w:r>
        <w:t>BDC25S-18 DATED FEB 12, 2026</w:t>
      </w:r>
    </w:p>
    <w:p w14:paraId="12F81F8F" w14:textId="77777777" w:rsidR="00871C08" w:rsidRDefault="00871C08" w:rsidP="00871C08">
      <w:pPr>
        <w:pStyle w:val="HiddenTextSpec"/>
      </w:pPr>
    </w:p>
    <w:p w14:paraId="53DF622D" w14:textId="77777777" w:rsidR="00871C08" w:rsidRPr="00C01F1C" w:rsidRDefault="00871C08" w:rsidP="00871C08">
      <w:pPr>
        <w:pStyle w:val="Instruction"/>
      </w:pPr>
      <w:r w:rsidRPr="00C01F1C">
        <w:t>THE FOLLOWING IS ADDED AFTER THE LAST PARAGRAPH:</w:t>
      </w:r>
    </w:p>
    <w:p w14:paraId="3BC63F26" w14:textId="77777777" w:rsidR="00871C08" w:rsidRPr="00E1187A" w:rsidRDefault="00871C08" w:rsidP="00871C08">
      <w:pPr>
        <w:pStyle w:val="Paragraph"/>
      </w:pPr>
      <w:r w:rsidRPr="00E1187A">
        <w:t xml:space="preserve">For test pits within the existing pavement structure, backfill and restore the pavement structure to match the surrounding pavement. </w:t>
      </w:r>
      <w:r>
        <w:t xml:space="preserve"> </w:t>
      </w:r>
      <w:r w:rsidRPr="00E1187A">
        <w:t>Provide necessary traffic control during the test pit operation.</w:t>
      </w:r>
    </w:p>
    <w:p w14:paraId="3F7176BC" w14:textId="77777777" w:rsidR="00871C08" w:rsidRDefault="00871C08" w:rsidP="00871C08">
      <w:pPr>
        <w:pStyle w:val="HiddenTextSpec"/>
      </w:pPr>
      <w:r>
        <w:t>1**************************************************************************************************************************1</w:t>
      </w:r>
    </w:p>
    <w:p w14:paraId="130B3399" w14:textId="77777777" w:rsidR="0063541C" w:rsidRDefault="0063541C" w:rsidP="00E30825">
      <w:pPr>
        <w:pStyle w:val="HiddenTextSpec"/>
      </w:pPr>
    </w:p>
    <w:p w14:paraId="726A5181" w14:textId="77777777" w:rsidR="0063541C" w:rsidRPr="00B742C5" w:rsidRDefault="0063541C" w:rsidP="0063541C">
      <w:pPr>
        <w:pStyle w:val="000Division"/>
      </w:pPr>
      <w:r w:rsidRPr="00B742C5">
        <w:lastRenderedPageBreak/>
        <w:t>Division 300 – Subbase and Base Courses</w:t>
      </w:r>
    </w:p>
    <w:p w14:paraId="73C5BE17" w14:textId="77777777" w:rsidR="0063541C" w:rsidRPr="00B742C5" w:rsidRDefault="0063541C" w:rsidP="0063541C">
      <w:pPr>
        <w:pStyle w:val="000Section"/>
      </w:pPr>
      <w:r w:rsidRPr="00B742C5">
        <w:t>Section 304 – Concrete base Course</w:t>
      </w:r>
    </w:p>
    <w:p w14:paraId="041A7EDB" w14:textId="77777777" w:rsidR="0063541C" w:rsidRPr="00B742C5" w:rsidRDefault="0063541C" w:rsidP="0063541C">
      <w:pPr>
        <w:pStyle w:val="0000000Subpart"/>
      </w:pPr>
      <w:proofErr w:type="gramStart"/>
      <w:r w:rsidRPr="00B742C5">
        <w:t>304.03.01  Concrete</w:t>
      </w:r>
      <w:proofErr w:type="gramEnd"/>
      <w:r w:rsidRPr="00B742C5">
        <w:t xml:space="preserve"> Base Course</w:t>
      </w:r>
    </w:p>
    <w:p w14:paraId="07814CD6" w14:textId="77777777" w:rsidR="0063541C" w:rsidRPr="00B742C5" w:rsidRDefault="0063541C" w:rsidP="0063541C">
      <w:pPr>
        <w:pStyle w:val="HiddenTextSpec"/>
      </w:pPr>
      <w:r w:rsidRPr="00B742C5">
        <w:t>1**************************************************************************************************************************1</w:t>
      </w:r>
    </w:p>
    <w:p w14:paraId="066D66D7" w14:textId="06E6FBC6" w:rsidR="0063541C" w:rsidRPr="00B742C5" w:rsidRDefault="00017DD2" w:rsidP="0063541C">
      <w:pPr>
        <w:jc w:val="center"/>
        <w:rPr>
          <w:color w:val="FF0000"/>
        </w:rPr>
      </w:pPr>
      <w:r w:rsidRPr="00B742C5">
        <w:rPr>
          <w:vanish/>
          <w:color w:val="FF0000"/>
        </w:rPr>
        <w:t>FOR LOCAL</w:t>
      </w:r>
      <w:r w:rsidR="0063541C" w:rsidRPr="00B742C5">
        <w:rPr>
          <w:vanish/>
          <w:color w:val="FF0000"/>
        </w:rPr>
        <w:t xml:space="preserve"> AID PROJECT</w:t>
      </w:r>
      <w:r w:rsidRPr="00B742C5">
        <w:rPr>
          <w:vanish/>
          <w:color w:val="FF0000"/>
        </w:rPr>
        <w:t>S</w:t>
      </w:r>
      <w:r w:rsidR="0063541C" w:rsidRPr="00B742C5">
        <w:rPr>
          <w:vanish/>
          <w:color w:val="FF0000"/>
        </w:rPr>
        <w:t>, INCLUDE THE FOLLOWING</w:t>
      </w:r>
    </w:p>
    <w:p w14:paraId="2E0F0951" w14:textId="77777777" w:rsidR="0063541C" w:rsidRPr="00B742C5" w:rsidRDefault="0063541C" w:rsidP="0063541C">
      <w:pPr>
        <w:pStyle w:val="HiddenTextSpec"/>
        <w:rPr>
          <w:vanish w:val="0"/>
          <w:color w:val="auto"/>
        </w:rPr>
      </w:pPr>
    </w:p>
    <w:p w14:paraId="11E53FA5" w14:textId="77777777" w:rsidR="0063541C" w:rsidRPr="00B742C5" w:rsidRDefault="0063541C" w:rsidP="0063541C">
      <w:r w:rsidRPr="00B742C5">
        <w:t>ADD THE FOLLOWING SENTENCE TO THE END OF THE FIRST PARAGRAPH:</w:t>
      </w:r>
    </w:p>
    <w:p w14:paraId="22C760E7" w14:textId="77777777" w:rsidR="0063541C" w:rsidRPr="00B742C5" w:rsidRDefault="0063541C" w:rsidP="0063541C">
      <w:pPr>
        <w:pStyle w:val="HiddenTextSpec"/>
        <w:jc w:val="left"/>
        <w:rPr>
          <w:vanish w:val="0"/>
        </w:rPr>
      </w:pPr>
    </w:p>
    <w:p w14:paraId="55DD4E17" w14:textId="3D46D5AB" w:rsidR="0063541C" w:rsidRPr="00B742C5" w:rsidRDefault="0063541C" w:rsidP="0063541C">
      <w:pPr>
        <w:pStyle w:val="HiddenTextSpec"/>
        <w:jc w:val="left"/>
        <w:rPr>
          <w:rFonts w:ascii="Times New Roman" w:hAnsi="Times New Roman"/>
          <w:caps w:val="0"/>
          <w:vanish w:val="0"/>
          <w:color w:val="auto"/>
        </w:rPr>
      </w:pPr>
      <w:r w:rsidRPr="00B742C5">
        <w:t xml:space="preserve"> </w:t>
      </w:r>
      <w:r w:rsidRPr="00B742C5">
        <w:rPr>
          <w:rFonts w:ascii="Times New Roman" w:hAnsi="Times New Roman"/>
          <w:caps w:val="0"/>
          <w:vanish w:val="0"/>
          <w:color w:val="auto"/>
        </w:rPr>
        <w:t xml:space="preserve">If the concrete thickness lot area is less than 5000 square yards, the </w:t>
      </w:r>
      <w:r w:rsidR="00B332E0" w:rsidRPr="00B742C5">
        <w:rPr>
          <w:rFonts w:ascii="Times New Roman" w:hAnsi="Times New Roman"/>
          <w:caps w:val="0"/>
          <w:vanish w:val="0"/>
          <w:color w:val="auto"/>
        </w:rPr>
        <w:t xml:space="preserve">LPA may make a request </w:t>
      </w:r>
      <w:r w:rsidR="00B45C52" w:rsidRPr="00B742C5">
        <w:rPr>
          <w:rFonts w:ascii="Times New Roman" w:hAnsi="Times New Roman"/>
          <w:caps w:val="0"/>
          <w:vanish w:val="0"/>
          <w:color w:val="auto"/>
        </w:rPr>
        <w:t xml:space="preserve">in writing </w:t>
      </w:r>
      <w:r w:rsidR="00B332E0" w:rsidRPr="00B742C5">
        <w:rPr>
          <w:rFonts w:ascii="Times New Roman" w:hAnsi="Times New Roman"/>
          <w:caps w:val="0"/>
          <w:vanish w:val="0"/>
          <w:color w:val="auto"/>
        </w:rPr>
        <w:t xml:space="preserve">to the </w:t>
      </w:r>
      <w:r w:rsidRPr="00B742C5">
        <w:rPr>
          <w:rFonts w:ascii="Times New Roman" w:hAnsi="Times New Roman"/>
          <w:caps w:val="0"/>
          <w:vanish w:val="0"/>
          <w:color w:val="auto"/>
        </w:rPr>
        <w:t xml:space="preserve">District Local Aid Office </w:t>
      </w:r>
      <w:r w:rsidR="00B332E0" w:rsidRPr="00B742C5">
        <w:rPr>
          <w:rFonts w:ascii="Times New Roman" w:hAnsi="Times New Roman"/>
          <w:caps w:val="0"/>
          <w:vanish w:val="0"/>
          <w:color w:val="auto"/>
        </w:rPr>
        <w:t>to</w:t>
      </w:r>
      <w:r w:rsidRPr="00B742C5">
        <w:rPr>
          <w:rFonts w:ascii="Times New Roman" w:hAnsi="Times New Roman"/>
          <w:caps w:val="0"/>
          <w:vanish w:val="0"/>
          <w:color w:val="auto"/>
        </w:rPr>
        <w:t xml:space="preserve"> waive the test strip requirements.</w:t>
      </w:r>
    </w:p>
    <w:p w14:paraId="2609AFD5" w14:textId="77777777" w:rsidR="0063541C" w:rsidRPr="00B742C5" w:rsidRDefault="0063541C" w:rsidP="0063541C">
      <w:pPr>
        <w:pStyle w:val="HiddenTextSpec"/>
      </w:pPr>
      <w:r w:rsidRPr="00B742C5">
        <w:t>1**************************************************************************************************************************1</w:t>
      </w:r>
    </w:p>
    <w:p w14:paraId="5CAB524C" w14:textId="77777777" w:rsidR="0063541C" w:rsidRPr="00B742C5" w:rsidRDefault="0063541C" w:rsidP="0063541C">
      <w:pPr>
        <w:pStyle w:val="000Section"/>
      </w:pPr>
      <w:r w:rsidRPr="00B742C5">
        <w:t>Section 305 – RUBBLIZING CONCRETE PAVEMENT</w:t>
      </w:r>
    </w:p>
    <w:p w14:paraId="3381183C" w14:textId="77777777" w:rsidR="0063541C" w:rsidRPr="00B742C5" w:rsidRDefault="0063541C" w:rsidP="0063541C">
      <w:pPr>
        <w:pStyle w:val="HiddenTextSpec"/>
        <w:rPr>
          <w:vanish w:val="0"/>
        </w:rPr>
      </w:pPr>
    </w:p>
    <w:p w14:paraId="7A8B7B7A" w14:textId="77777777" w:rsidR="0063541C" w:rsidRPr="00B742C5" w:rsidRDefault="0063541C" w:rsidP="0063541C">
      <w:pPr>
        <w:pStyle w:val="0000000Subpart"/>
      </w:pPr>
      <w:proofErr w:type="gramStart"/>
      <w:r w:rsidRPr="00B742C5">
        <w:t xml:space="preserve">305.03.01.F  </w:t>
      </w:r>
      <w:proofErr w:type="spellStart"/>
      <w:r w:rsidRPr="00B742C5">
        <w:t>Rubblization</w:t>
      </w:r>
      <w:proofErr w:type="spellEnd"/>
      <w:proofErr w:type="gramEnd"/>
    </w:p>
    <w:p w14:paraId="540CF4AD" w14:textId="77777777" w:rsidR="0063541C" w:rsidRPr="00B742C5" w:rsidRDefault="0063541C" w:rsidP="0063541C">
      <w:pPr>
        <w:pStyle w:val="HiddenTextSpec"/>
      </w:pPr>
      <w:r w:rsidRPr="00B742C5">
        <w:t>1**************************************************************************************************************************1</w:t>
      </w:r>
    </w:p>
    <w:p w14:paraId="10136658" w14:textId="4AF384CB" w:rsidR="0063541C" w:rsidRPr="00B742C5" w:rsidRDefault="00017DD2" w:rsidP="0063541C">
      <w:pPr>
        <w:jc w:val="center"/>
        <w:rPr>
          <w:vanish/>
          <w:color w:val="FF0000"/>
        </w:rPr>
      </w:pPr>
      <w:r w:rsidRPr="00B742C5">
        <w:rPr>
          <w:vanish/>
          <w:color w:val="FF0000"/>
        </w:rPr>
        <w:t>FOR LOCAL</w:t>
      </w:r>
      <w:r w:rsidR="0063541C" w:rsidRPr="00B742C5">
        <w:rPr>
          <w:vanish/>
          <w:color w:val="FF0000"/>
        </w:rPr>
        <w:t xml:space="preserve"> AID PROJECT</w:t>
      </w:r>
      <w:r w:rsidRPr="00B742C5">
        <w:rPr>
          <w:vanish/>
          <w:color w:val="FF0000"/>
        </w:rPr>
        <w:t>S</w:t>
      </w:r>
      <w:r w:rsidR="0063541C" w:rsidRPr="00B742C5">
        <w:rPr>
          <w:vanish/>
          <w:color w:val="FF0000"/>
        </w:rPr>
        <w:t>, INCLUDE THE FOLLOWING</w:t>
      </w:r>
    </w:p>
    <w:p w14:paraId="5349FB1C" w14:textId="77777777" w:rsidR="0063541C" w:rsidRPr="00B742C5" w:rsidRDefault="0063541C" w:rsidP="0063541C">
      <w:pPr>
        <w:pStyle w:val="HiddenTextSpec"/>
        <w:rPr>
          <w:vanish w:val="0"/>
        </w:rPr>
      </w:pPr>
    </w:p>
    <w:p w14:paraId="58334367" w14:textId="77777777" w:rsidR="0063541C" w:rsidRPr="00B742C5" w:rsidRDefault="0063541C" w:rsidP="0063541C">
      <w:r w:rsidRPr="00B742C5">
        <w:t>ADD THE FOLLOWING THIRD PARAGRAPH TO THE END OF THIS SECTION:</w:t>
      </w:r>
    </w:p>
    <w:p w14:paraId="41ADA547" w14:textId="77777777" w:rsidR="0063541C" w:rsidRPr="00B742C5" w:rsidRDefault="0063541C" w:rsidP="0063541C">
      <w:pPr>
        <w:pStyle w:val="HiddenTextSpec"/>
        <w:jc w:val="left"/>
        <w:rPr>
          <w:vanish w:val="0"/>
        </w:rPr>
      </w:pPr>
    </w:p>
    <w:p w14:paraId="3DAA6CFC" w14:textId="5D45E0F0" w:rsidR="0063541C" w:rsidRPr="00B742C5" w:rsidRDefault="0063541C" w:rsidP="0063541C">
      <w:pPr>
        <w:pStyle w:val="HiddenTextSpec"/>
        <w:jc w:val="left"/>
        <w:rPr>
          <w:rFonts w:ascii="Times New Roman" w:hAnsi="Times New Roman"/>
          <w:caps w:val="0"/>
          <w:vanish w:val="0"/>
          <w:color w:val="auto"/>
        </w:rPr>
      </w:pPr>
      <w:r w:rsidRPr="00B742C5">
        <w:t xml:space="preserve"> </w:t>
      </w:r>
      <w:r w:rsidRPr="00B742C5">
        <w:rPr>
          <w:rFonts w:ascii="Times New Roman" w:hAnsi="Times New Roman"/>
          <w:caps w:val="0"/>
          <w:vanish w:val="0"/>
          <w:color w:val="auto"/>
        </w:rPr>
        <w:t xml:space="preserve">If the </w:t>
      </w:r>
      <w:proofErr w:type="spellStart"/>
      <w:r w:rsidRPr="00B742C5">
        <w:rPr>
          <w:rFonts w:ascii="Times New Roman" w:hAnsi="Times New Roman"/>
          <w:caps w:val="0"/>
          <w:vanish w:val="0"/>
          <w:color w:val="auto"/>
        </w:rPr>
        <w:t>rubblized</w:t>
      </w:r>
      <w:proofErr w:type="spellEnd"/>
      <w:r w:rsidRPr="00B742C5">
        <w:rPr>
          <w:rFonts w:ascii="Times New Roman" w:hAnsi="Times New Roman"/>
          <w:caps w:val="0"/>
          <w:vanish w:val="0"/>
          <w:color w:val="auto"/>
        </w:rPr>
        <w:t xml:space="preserve"> concrete thickness lot area is less than 5000 square yards, the </w:t>
      </w:r>
      <w:r w:rsidR="00B332E0" w:rsidRPr="00B742C5">
        <w:rPr>
          <w:rFonts w:ascii="Times New Roman" w:hAnsi="Times New Roman"/>
          <w:caps w:val="0"/>
          <w:vanish w:val="0"/>
          <w:color w:val="auto"/>
        </w:rPr>
        <w:t xml:space="preserve">LPA may make a request </w:t>
      </w:r>
      <w:r w:rsidR="00B45C52" w:rsidRPr="00B742C5">
        <w:rPr>
          <w:rFonts w:ascii="Times New Roman" w:hAnsi="Times New Roman"/>
          <w:caps w:val="0"/>
          <w:vanish w:val="0"/>
          <w:color w:val="auto"/>
        </w:rPr>
        <w:t xml:space="preserve">in writing </w:t>
      </w:r>
      <w:r w:rsidR="00B332E0" w:rsidRPr="00B742C5">
        <w:rPr>
          <w:rFonts w:ascii="Times New Roman" w:hAnsi="Times New Roman"/>
          <w:caps w:val="0"/>
          <w:vanish w:val="0"/>
          <w:color w:val="auto"/>
        </w:rPr>
        <w:t xml:space="preserve">to the </w:t>
      </w:r>
      <w:r w:rsidRPr="00B742C5">
        <w:rPr>
          <w:rFonts w:ascii="Times New Roman" w:hAnsi="Times New Roman"/>
          <w:caps w:val="0"/>
          <w:vanish w:val="0"/>
          <w:color w:val="auto"/>
        </w:rPr>
        <w:t xml:space="preserve">District Local Aid Office </w:t>
      </w:r>
      <w:r w:rsidR="00B45C52" w:rsidRPr="00B742C5">
        <w:rPr>
          <w:rFonts w:ascii="Times New Roman" w:hAnsi="Times New Roman"/>
          <w:caps w:val="0"/>
          <w:vanish w:val="0"/>
          <w:color w:val="auto"/>
        </w:rPr>
        <w:t>to</w:t>
      </w:r>
      <w:r w:rsidRPr="00B742C5">
        <w:rPr>
          <w:rFonts w:ascii="Times New Roman" w:hAnsi="Times New Roman"/>
          <w:caps w:val="0"/>
          <w:vanish w:val="0"/>
          <w:color w:val="auto"/>
        </w:rPr>
        <w:t xml:space="preserve"> waive the test strip requirements.</w:t>
      </w:r>
    </w:p>
    <w:p w14:paraId="4E23D15E" w14:textId="77777777" w:rsidR="0063541C" w:rsidRPr="00B742C5" w:rsidRDefault="0063541C" w:rsidP="0063541C">
      <w:pPr>
        <w:pStyle w:val="HiddenTextSpec"/>
      </w:pPr>
      <w:r w:rsidRPr="00B742C5">
        <w:t>1**************************************************************************************************************************1</w:t>
      </w:r>
    </w:p>
    <w:p w14:paraId="29354F12" w14:textId="77777777" w:rsidR="0063541C" w:rsidRDefault="0063541C" w:rsidP="00E30825">
      <w:pPr>
        <w:pStyle w:val="HiddenTextSpec"/>
      </w:pPr>
    </w:p>
    <w:p w14:paraId="523DE607" w14:textId="68BF024E" w:rsidR="00FC6C4D" w:rsidRPr="00B97E4C" w:rsidRDefault="00FC6C4D" w:rsidP="000C641E">
      <w:pPr>
        <w:pStyle w:val="000Division"/>
      </w:pPr>
      <w:r w:rsidRPr="00B97E4C">
        <w:lastRenderedPageBreak/>
        <w:t>Division 400 – Pavements</w:t>
      </w:r>
      <w:bookmarkEnd w:id="479"/>
      <w:bookmarkEnd w:id="480"/>
      <w:bookmarkEnd w:id="481"/>
    </w:p>
    <w:p w14:paraId="2BAE88B0" w14:textId="77777777" w:rsidR="00FC6C4D" w:rsidRPr="00B97E4C" w:rsidRDefault="00FC6C4D" w:rsidP="00FC6C4D">
      <w:pPr>
        <w:pStyle w:val="000Section"/>
      </w:pPr>
      <w:bookmarkStart w:id="487" w:name="_Toc175377772"/>
      <w:bookmarkStart w:id="488" w:name="_Toc175470669"/>
      <w:bookmarkStart w:id="489" w:name="_Toc176676225"/>
      <w:r w:rsidRPr="00B97E4C">
        <w:t>Section 401 – Hot Mix Asphalt (HMA) Courses</w:t>
      </w:r>
      <w:bookmarkEnd w:id="482"/>
      <w:bookmarkEnd w:id="487"/>
      <w:bookmarkEnd w:id="488"/>
      <w:bookmarkEnd w:id="489"/>
    </w:p>
    <w:p w14:paraId="4B61E1B2" w14:textId="77777777" w:rsidR="008B564A" w:rsidRDefault="008B564A" w:rsidP="008B564A">
      <w:pPr>
        <w:pStyle w:val="0000000Subpart"/>
      </w:pPr>
      <w:proofErr w:type="gramStart"/>
      <w:r w:rsidRPr="00B97E4C">
        <w:t>401.02.01  Materials</w:t>
      </w:r>
      <w:proofErr w:type="gramEnd"/>
    </w:p>
    <w:p w14:paraId="051C5770" w14:textId="77777777" w:rsidR="008B564A" w:rsidRDefault="008B564A" w:rsidP="008B564A">
      <w:pPr>
        <w:pStyle w:val="HiddenTextSpec"/>
      </w:pPr>
      <w:bookmarkStart w:id="490" w:name="_Hlk103084761"/>
      <w:r>
        <w:t>1**************************************************************************************************************************1</w:t>
      </w:r>
    </w:p>
    <w:p w14:paraId="2B531B23" w14:textId="77777777" w:rsidR="008B564A" w:rsidRPr="00020B41" w:rsidRDefault="008B564A" w:rsidP="008B564A">
      <w:pPr>
        <w:pStyle w:val="HiddenTextSpec"/>
      </w:pPr>
      <w:r w:rsidRPr="00020B41">
        <w:t>BDC</w:t>
      </w:r>
      <w:r>
        <w:t>22</w:t>
      </w:r>
      <w:r w:rsidRPr="00020B41">
        <w:t>S-0</w:t>
      </w:r>
      <w:r>
        <w:t>4</w:t>
      </w:r>
      <w:r w:rsidRPr="00020B41">
        <w:t xml:space="preserve"> dated </w:t>
      </w:r>
      <w:r>
        <w:t>MAY</w:t>
      </w:r>
      <w:r w:rsidRPr="00020B41">
        <w:t xml:space="preserve"> 1</w:t>
      </w:r>
      <w:r>
        <w:t>3</w:t>
      </w:r>
      <w:r w:rsidRPr="00020B41">
        <w:t>, 20</w:t>
      </w:r>
      <w:r>
        <w:t>22</w:t>
      </w:r>
    </w:p>
    <w:p w14:paraId="2E44D114" w14:textId="77777777" w:rsidR="008B564A" w:rsidRDefault="008B564A" w:rsidP="008B564A">
      <w:pPr>
        <w:pStyle w:val="HiddenTextSpec"/>
      </w:pPr>
    </w:p>
    <w:bookmarkEnd w:id="490"/>
    <w:p w14:paraId="2115AB0F" w14:textId="77777777" w:rsidR="008B564A" w:rsidRDefault="008B564A" w:rsidP="008B564A">
      <w:pPr>
        <w:pStyle w:val="Instruction"/>
      </w:pPr>
      <w:r w:rsidRPr="00A57FFB">
        <w:t>THE FIRST ITEM IS CHANGED TO</w:t>
      </w:r>
      <w:r>
        <w:t>:</w:t>
      </w:r>
    </w:p>
    <w:p w14:paraId="57501A2A" w14:textId="77777777" w:rsidR="008B564A" w:rsidRDefault="008B564A" w:rsidP="008B564A">
      <w:pPr>
        <w:pStyle w:val="Dotleader0indent"/>
      </w:pPr>
      <w:r w:rsidRPr="00B97E4C">
        <w:t>Tack Coat 64-22, PG 64</w:t>
      </w:r>
      <w:r>
        <w:t>S</w:t>
      </w:r>
      <w:r w:rsidRPr="00B97E4C">
        <w:t>-22</w:t>
      </w:r>
      <w:r w:rsidRPr="00B97E4C">
        <w:tab/>
      </w:r>
      <w:r w:rsidRPr="00AA7349">
        <w:t>902.01.01</w:t>
      </w:r>
    </w:p>
    <w:p w14:paraId="3708B48B" w14:textId="77777777" w:rsidR="008B564A" w:rsidRDefault="008B564A" w:rsidP="008B564A">
      <w:pPr>
        <w:pStyle w:val="HiddenTextSpec"/>
      </w:pPr>
      <w:bookmarkStart w:id="491" w:name="s4010301"/>
      <w:bookmarkStart w:id="492" w:name="s4010301A"/>
      <w:bookmarkStart w:id="493" w:name="s4010301B"/>
      <w:bookmarkStart w:id="494" w:name="s4010301C"/>
      <w:bookmarkStart w:id="495" w:name="s4010302"/>
      <w:bookmarkStart w:id="496" w:name="s4010303"/>
      <w:bookmarkStart w:id="497" w:name="s4010304"/>
      <w:bookmarkStart w:id="498" w:name="s4010305"/>
      <w:bookmarkStart w:id="499" w:name="t40103051"/>
      <w:bookmarkStart w:id="500" w:name="s40103052"/>
      <w:bookmarkStart w:id="501" w:name="s4010306"/>
      <w:bookmarkStart w:id="502" w:name="t40103061"/>
      <w:bookmarkStart w:id="503" w:name="s4010307"/>
      <w:bookmarkStart w:id="504" w:name="s4010307A"/>
      <w:bookmarkStart w:id="505" w:name="s4010307B"/>
      <w:bookmarkStart w:id="506" w:name="t40103071"/>
      <w:bookmarkStart w:id="507" w:name="s4010307C"/>
      <w:bookmarkStart w:id="508" w:name="s4010307C6"/>
      <w:bookmarkStart w:id="509" w:name="s4010307D"/>
      <w:bookmarkStart w:id="510" w:name="s4010307E"/>
      <w:bookmarkStart w:id="511" w:name="s4010307E1"/>
      <w:bookmarkStart w:id="512" w:name="s4010307E2"/>
      <w:bookmarkStart w:id="513" w:name="s4010307F"/>
      <w:bookmarkStart w:id="514" w:name="t40103072"/>
      <w:bookmarkStart w:id="515" w:name="s4010307G"/>
      <w:bookmarkStart w:id="516" w:name="s4010307H"/>
      <w:bookmarkStart w:id="517" w:name="s4010307H1"/>
      <w:bookmarkStart w:id="518" w:name="t40103073"/>
      <w:bookmarkStart w:id="519" w:name="t40103074"/>
      <w:bookmarkStart w:id="520" w:name="s4010307I"/>
      <w:bookmarkStart w:id="521" w:name="t40103075"/>
      <w:bookmarkStart w:id="522" w:name="t40103076"/>
      <w:bookmarkStart w:id="523" w:name="s4010307J"/>
      <w:bookmarkStart w:id="524" w:name="t40103077"/>
      <w:bookmarkStart w:id="525" w:name="s4010308"/>
      <w:bookmarkStart w:id="526" w:name="s40104"/>
      <w:bookmarkStart w:id="527" w:name="s4020302A"/>
      <w:bookmarkStart w:id="528" w:name="s4030301D"/>
      <w:bookmarkStart w:id="529" w:name="s4030301E"/>
      <w:bookmarkStart w:id="530" w:name="s4030301F"/>
      <w:bookmarkStart w:id="531" w:name="s4040301H2"/>
      <w:bookmarkStart w:id="532" w:name="s4050301"/>
      <w:bookmarkStart w:id="533" w:name="s4050302"/>
      <w:bookmarkStart w:id="534" w:name="s4050302A"/>
      <w:bookmarkStart w:id="535" w:name="s4050302B"/>
      <w:bookmarkStart w:id="536" w:name="s4050302C"/>
      <w:bookmarkStart w:id="537" w:name="s4050302D"/>
      <w:bookmarkStart w:id="538" w:name="s4050302D1b"/>
      <w:bookmarkStart w:id="539" w:name="s4050302D1c"/>
      <w:bookmarkStart w:id="540" w:name="s4050302E"/>
      <w:bookmarkStart w:id="541" w:name="s4050302F"/>
      <w:bookmarkStart w:id="542" w:name="s4050302G"/>
      <w:bookmarkStart w:id="543" w:name="s4050302H"/>
      <w:bookmarkStart w:id="544" w:name="s4050302I"/>
      <w:bookmarkStart w:id="545" w:name="s4050302J"/>
      <w:bookmarkStart w:id="546" w:name="t40503021"/>
      <w:bookmarkStart w:id="547" w:name="t40503022"/>
      <w:bookmarkStart w:id="548" w:name="s4050302K"/>
      <w:bookmarkStart w:id="549" w:name="s4050303"/>
      <w:bookmarkStart w:id="550" w:name="s4050304"/>
      <w:bookmarkStart w:id="551" w:name="s40504"/>
      <w:bookmarkStart w:id="552" w:name="s4060301C"/>
      <w:bookmarkStart w:id="553" w:name="s4070301C"/>
      <w:bookmarkStart w:id="554" w:name="t40703011"/>
      <w:bookmarkStart w:id="555" w:name="t40803011"/>
      <w:bookmarkStart w:id="556" w:name="t40803012"/>
      <w:bookmarkStart w:id="557" w:name="s4210303C"/>
      <w:bookmarkStart w:id="558" w:name="s4210303J"/>
      <w:bookmarkStart w:id="559" w:name="t42103032"/>
      <w:bookmarkStart w:id="560" w:name="t42103033"/>
      <w:bookmarkStart w:id="561" w:name="t42103041"/>
      <w:bookmarkStart w:id="562" w:name="s4220301"/>
      <w:bookmarkStart w:id="563" w:name="s4220301A"/>
      <w:bookmarkStart w:id="564" w:name="s4220301B"/>
      <w:bookmarkStart w:id="565" w:name="s4220301C"/>
      <w:bookmarkStart w:id="566" w:name="s4220301C1"/>
      <w:bookmarkStart w:id="567" w:name="s4220301C2"/>
      <w:bookmarkStart w:id="568" w:name="s4220301C3"/>
      <w:bookmarkStart w:id="569" w:name="s4220301C4"/>
      <w:bookmarkStart w:id="570" w:name="s4220301C5"/>
      <w:bookmarkStart w:id="571" w:name="s4220301C6"/>
      <w:bookmarkStart w:id="572" w:name="s4220301C7"/>
      <w:bookmarkStart w:id="573" w:name="s4220301D"/>
      <w:bookmarkStart w:id="574" w:name="s4220301E"/>
      <w:bookmarkStart w:id="575" w:name="s4220301F"/>
      <w:bookmarkStart w:id="576" w:name="s4220301G"/>
      <w:bookmarkStart w:id="577" w:name="s4220301H"/>
      <w:bookmarkStart w:id="578" w:name="s4220301I"/>
      <w:bookmarkStart w:id="579" w:name="s4220302"/>
      <w:bookmarkStart w:id="580" w:name="s42204"/>
      <w:bookmarkStart w:id="581" w:name="t902011"/>
      <w:bookmarkStart w:id="582" w:name="s9020101"/>
      <w:bookmarkStart w:id="583" w:name="_Hlk103084644"/>
      <w:bookmarkEnd w:id="491"/>
      <w:bookmarkEnd w:id="492"/>
      <w:bookmarkEnd w:id="493"/>
      <w:bookmarkEnd w:id="494"/>
      <w:bookmarkEnd w:id="495"/>
      <w:bookmarkEnd w:id="496"/>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End w:id="565"/>
      <w:bookmarkEnd w:id="566"/>
      <w:bookmarkEnd w:id="567"/>
      <w:bookmarkEnd w:id="568"/>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r>
        <w:t>1**************************************************************************************************************************1</w:t>
      </w:r>
    </w:p>
    <w:bookmarkEnd w:id="583"/>
    <w:p w14:paraId="61BEA239" w14:textId="0DD9761E" w:rsidR="00DF39A3" w:rsidRPr="00B97E4C" w:rsidRDefault="00DF39A3" w:rsidP="00DF39A3">
      <w:pPr>
        <w:pStyle w:val="0000000Subpart"/>
      </w:pPr>
      <w:proofErr w:type="gramStart"/>
      <w:r w:rsidRPr="00B97E4C">
        <w:t xml:space="preserve">401.03.01  </w:t>
      </w:r>
      <w:bookmarkEnd w:id="483"/>
      <w:bookmarkEnd w:id="484"/>
      <w:bookmarkEnd w:id="485"/>
      <w:bookmarkEnd w:id="486"/>
      <w:r w:rsidR="00F34F25">
        <w:t>Milling</w:t>
      </w:r>
      <w:proofErr w:type="gramEnd"/>
    </w:p>
    <w:p w14:paraId="69626030" w14:textId="77777777" w:rsidR="00330EEC" w:rsidRDefault="00330EEC" w:rsidP="00330EEC">
      <w:pPr>
        <w:pStyle w:val="A1paragraph0"/>
        <w:rPr>
          <w:b/>
          <w:bCs/>
        </w:rPr>
      </w:pPr>
      <w:r w:rsidRPr="00B97E4C">
        <w:rPr>
          <w:b/>
          <w:bCs/>
        </w:rPr>
        <w:t>A.</w:t>
      </w:r>
      <w:r w:rsidRPr="00B97E4C">
        <w:rPr>
          <w:b/>
          <w:bCs/>
        </w:rPr>
        <w:tab/>
      </w:r>
      <w:r w:rsidR="004F3565" w:rsidRPr="00B97E4C">
        <w:rPr>
          <w:b/>
          <w:bCs/>
        </w:rPr>
        <w:t>HMA Milling.</w:t>
      </w:r>
    </w:p>
    <w:p w14:paraId="7E10F876" w14:textId="77777777" w:rsidR="008C5A70" w:rsidRPr="00B97E4C" w:rsidRDefault="008C5A70" w:rsidP="00D51B96">
      <w:pPr>
        <w:pStyle w:val="Blanklinehalf"/>
      </w:pPr>
    </w:p>
    <w:p w14:paraId="6C18BDB3" w14:textId="77777777" w:rsidR="008757F9" w:rsidRDefault="008757F9" w:rsidP="008757F9">
      <w:pPr>
        <w:pStyle w:val="HiddenTextSpec"/>
      </w:pPr>
      <w:r>
        <w:t>1**************************************************************************************************************************1</w:t>
      </w:r>
    </w:p>
    <w:p w14:paraId="0C327F88" w14:textId="77777777" w:rsidR="00E15EEA" w:rsidRPr="00D57E3B" w:rsidRDefault="00E15EEA" w:rsidP="00D57E3B">
      <w:pPr>
        <w:pStyle w:val="HiddenTextSpec"/>
        <w:tabs>
          <w:tab w:val="left" w:pos="4149"/>
        </w:tabs>
      </w:pPr>
      <w:r w:rsidRPr="00D57E3B">
        <w:t>complete and include TIME INTERVAL FOR RESURFACING THE MILLED PAVEMENT BASED ON THE project STAGING. MAXIMUM TIME INTERVAL MAY VARY BUT SHALL NOT EXCEED 72 HOURS.</w:t>
      </w:r>
    </w:p>
    <w:p w14:paraId="08532F7E" w14:textId="77777777" w:rsidR="00550085" w:rsidRPr="00DF39A3" w:rsidRDefault="00550085" w:rsidP="00550085">
      <w:pPr>
        <w:pStyle w:val="HiddenTextSpec"/>
        <w:tabs>
          <w:tab w:val="left" w:pos="4149"/>
        </w:tabs>
      </w:pPr>
    </w:p>
    <w:p w14:paraId="2C3CF391" w14:textId="77777777" w:rsidR="00330EEC" w:rsidRDefault="00330EEC" w:rsidP="00330EEC">
      <w:pPr>
        <w:pStyle w:val="HiddenTextSpec"/>
        <w:tabs>
          <w:tab w:val="left" w:pos="4149"/>
        </w:tabs>
      </w:pPr>
    </w:p>
    <w:tbl>
      <w:tblPr>
        <w:tblW w:w="9720" w:type="dxa"/>
        <w:tblInd w:w="108" w:type="dxa"/>
        <w:tblBorders>
          <w:top w:val="single" w:sz="4" w:space="0" w:color="auto"/>
          <w:bottom w:val="single" w:sz="4" w:space="0" w:color="auto"/>
          <w:insideH w:val="single" w:sz="4" w:space="0" w:color="auto"/>
        </w:tblBorders>
        <w:tblLook w:val="01E0" w:firstRow="1" w:lastRow="1" w:firstColumn="1" w:lastColumn="1" w:noHBand="0" w:noVBand="0"/>
      </w:tblPr>
      <w:tblGrid>
        <w:gridCol w:w="4968"/>
        <w:gridCol w:w="4752"/>
      </w:tblGrid>
      <w:tr w:rsidR="00EE615A" w14:paraId="4E95CD9A" w14:textId="77777777" w:rsidTr="005D5228">
        <w:trPr>
          <w:trHeight w:val="287"/>
        </w:trPr>
        <w:tc>
          <w:tcPr>
            <w:tcW w:w="4968" w:type="dxa"/>
            <w:tcBorders>
              <w:top w:val="double" w:sz="4" w:space="0" w:color="auto"/>
            </w:tcBorders>
            <w:vAlign w:val="center"/>
          </w:tcPr>
          <w:p w14:paraId="3958CC61" w14:textId="77777777" w:rsidR="00EE615A" w:rsidRDefault="00EE615A" w:rsidP="00CD5689">
            <w:pPr>
              <w:pStyle w:val="TableheaderCentered"/>
            </w:pPr>
            <w:r>
              <w:t>Stage</w:t>
            </w:r>
          </w:p>
        </w:tc>
        <w:tc>
          <w:tcPr>
            <w:tcW w:w="4752" w:type="dxa"/>
            <w:tcBorders>
              <w:top w:val="double" w:sz="4" w:space="0" w:color="auto"/>
            </w:tcBorders>
            <w:vAlign w:val="center"/>
          </w:tcPr>
          <w:p w14:paraId="1EA582C0" w14:textId="3CB1A3A6" w:rsidR="00EE615A" w:rsidRDefault="000F406D" w:rsidP="00CD5689">
            <w:pPr>
              <w:pStyle w:val="TableheaderCentered"/>
            </w:pPr>
            <w:r>
              <w:t xml:space="preserve">Max. </w:t>
            </w:r>
            <w:r w:rsidR="00841D85">
              <w:t>T</w:t>
            </w:r>
            <w:r>
              <w:t xml:space="preserve">ime </w:t>
            </w:r>
            <w:r w:rsidR="00841D85">
              <w:t>I</w:t>
            </w:r>
            <w:r>
              <w:t xml:space="preserve">nterval </w:t>
            </w:r>
            <w:r w:rsidR="00841D85">
              <w:t>A</w:t>
            </w:r>
            <w:r>
              <w:t>llowed</w:t>
            </w:r>
          </w:p>
        </w:tc>
      </w:tr>
      <w:tr w:rsidR="00677BFD" w:rsidRPr="00081255" w14:paraId="4CDB531B" w14:textId="77777777" w:rsidTr="005D5228">
        <w:trPr>
          <w:trHeight w:val="233"/>
        </w:trPr>
        <w:tc>
          <w:tcPr>
            <w:tcW w:w="4968" w:type="dxa"/>
            <w:tcBorders>
              <w:bottom w:val="double" w:sz="4" w:space="0" w:color="auto"/>
            </w:tcBorders>
            <w:vAlign w:val="center"/>
          </w:tcPr>
          <w:p w14:paraId="63FD5C38" w14:textId="77777777" w:rsidR="00677BFD" w:rsidRPr="005D5228" w:rsidRDefault="00677BFD" w:rsidP="005D5228">
            <w:pPr>
              <w:pStyle w:val="Tabletext"/>
              <w:jc w:val="center"/>
            </w:pPr>
          </w:p>
        </w:tc>
        <w:tc>
          <w:tcPr>
            <w:tcW w:w="4752" w:type="dxa"/>
            <w:tcBorders>
              <w:bottom w:val="double" w:sz="4" w:space="0" w:color="auto"/>
            </w:tcBorders>
            <w:vAlign w:val="center"/>
          </w:tcPr>
          <w:p w14:paraId="09C7B0EE" w14:textId="77777777" w:rsidR="00677BFD" w:rsidRPr="005D5228" w:rsidRDefault="00677BFD" w:rsidP="005D5228">
            <w:pPr>
              <w:pStyle w:val="Tabletext"/>
              <w:jc w:val="center"/>
            </w:pPr>
          </w:p>
        </w:tc>
      </w:tr>
    </w:tbl>
    <w:p w14:paraId="151018F0" w14:textId="77777777" w:rsidR="008757F9" w:rsidRDefault="008757F9" w:rsidP="008757F9">
      <w:pPr>
        <w:pStyle w:val="HiddenTextSpec"/>
      </w:pPr>
      <w:bookmarkStart w:id="584" w:name="_Toc142048075"/>
      <w:bookmarkStart w:id="585" w:name="_Toc175377780"/>
      <w:bookmarkStart w:id="586" w:name="_Toc175470677"/>
      <w:bookmarkStart w:id="587" w:name="_Toc176676233"/>
      <w:r>
        <w:t>1**************************************************************************************************************************1</w:t>
      </w:r>
    </w:p>
    <w:p w14:paraId="259978C5" w14:textId="77777777" w:rsidR="0017717D" w:rsidRDefault="0017717D" w:rsidP="008757F9">
      <w:pPr>
        <w:pStyle w:val="HiddenTextSpec"/>
      </w:pPr>
    </w:p>
    <w:p w14:paraId="1B148C19" w14:textId="6440FDB2" w:rsidR="0017717D" w:rsidRPr="000F7026" w:rsidRDefault="00B40A55" w:rsidP="000F7026">
      <w:pPr>
        <w:pStyle w:val="A1paragraph0"/>
        <w:rPr>
          <w:b/>
          <w:bCs/>
        </w:rPr>
      </w:pPr>
      <w:r>
        <w:rPr>
          <w:b/>
          <w:bCs/>
        </w:rPr>
        <w:t>C</w:t>
      </w:r>
      <w:r w:rsidRPr="00B97E4C">
        <w:rPr>
          <w:b/>
          <w:bCs/>
        </w:rPr>
        <w:t>.</w:t>
      </w:r>
      <w:r w:rsidRPr="00B97E4C">
        <w:rPr>
          <w:b/>
          <w:bCs/>
        </w:rPr>
        <w:tab/>
      </w:r>
      <w:r>
        <w:rPr>
          <w:b/>
          <w:bCs/>
        </w:rPr>
        <w:t>Micro-Milling and Profile Milling</w:t>
      </w:r>
      <w:r w:rsidRPr="00B97E4C">
        <w:rPr>
          <w:b/>
          <w:bCs/>
        </w:rPr>
        <w:t>.</w:t>
      </w:r>
    </w:p>
    <w:p w14:paraId="7E4F64BC" w14:textId="77777777" w:rsidR="0017717D" w:rsidRDefault="0017717D" w:rsidP="0017717D">
      <w:pPr>
        <w:pStyle w:val="HiddenTextSpec"/>
      </w:pPr>
      <w:r>
        <w:t>1**************************************************************************************************************************1</w:t>
      </w:r>
    </w:p>
    <w:p w14:paraId="6823FF16" w14:textId="0ABC833C" w:rsidR="00583C96" w:rsidRDefault="00583C96" w:rsidP="00583C96">
      <w:pPr>
        <w:pStyle w:val="HiddenTextSpec"/>
      </w:pPr>
      <w:r w:rsidRPr="00D75581">
        <w:t>BDC2</w:t>
      </w:r>
      <w:r>
        <w:t>1</w:t>
      </w:r>
      <w:r w:rsidRPr="00D75581">
        <w:t>S-</w:t>
      </w:r>
      <w:r>
        <w:t>19 dated Jan 20, 2021</w:t>
      </w:r>
    </w:p>
    <w:p w14:paraId="126410C6" w14:textId="77777777" w:rsidR="00F062B8" w:rsidRDefault="00F062B8" w:rsidP="0017717D">
      <w:pPr>
        <w:pStyle w:val="HiddenTextSpec"/>
        <w:tabs>
          <w:tab w:val="left" w:pos="4149"/>
        </w:tabs>
      </w:pPr>
    </w:p>
    <w:p w14:paraId="2CF2FB62" w14:textId="77777777" w:rsidR="00F062B8" w:rsidRDefault="00F062B8" w:rsidP="00F062B8">
      <w:pPr>
        <w:pStyle w:val="Instruction"/>
      </w:pPr>
      <w:r>
        <w:t>THE following is added at the end:</w:t>
      </w:r>
    </w:p>
    <w:p w14:paraId="00A2A650" w14:textId="30FA5B20" w:rsidR="00F062B8" w:rsidRDefault="00F062B8" w:rsidP="00F062B8">
      <w:pPr>
        <w:pStyle w:val="A2paragraph"/>
      </w:pPr>
      <w:r w:rsidRPr="001817F6">
        <w:t>The Department</w:t>
      </w:r>
      <w:r w:rsidRPr="00EF44E3">
        <w:t xml:space="preserve"> </w:t>
      </w:r>
      <w:r w:rsidRPr="001817F6">
        <w:t>will</w:t>
      </w:r>
      <w:r w:rsidRPr="00EF44E3">
        <w:t xml:space="preserve"> </w:t>
      </w:r>
      <w:r w:rsidRPr="001817F6">
        <w:t>provide the time</w:t>
      </w:r>
      <w:r w:rsidRPr="00EF44E3">
        <w:t xml:space="preserve"> </w:t>
      </w:r>
      <w:r w:rsidRPr="001817F6">
        <w:t>interval</w:t>
      </w:r>
      <w:r w:rsidRPr="00EF44E3">
        <w:t xml:space="preserve"> </w:t>
      </w:r>
      <w:r w:rsidRPr="001817F6">
        <w:t>for resurfacing</w:t>
      </w:r>
      <w:r w:rsidRPr="00EF44E3">
        <w:t xml:space="preserve"> </w:t>
      </w:r>
      <w:r w:rsidRPr="001817F6">
        <w:t>the</w:t>
      </w:r>
      <w:r w:rsidRPr="00EF44E3">
        <w:t xml:space="preserve"> micro-</w:t>
      </w:r>
      <w:r w:rsidRPr="001817F6">
        <w:t>milled</w:t>
      </w:r>
      <w:r w:rsidRPr="00EF44E3">
        <w:t xml:space="preserve"> </w:t>
      </w:r>
      <w:r w:rsidRPr="001817F6">
        <w:t>areas</w:t>
      </w:r>
      <w:r w:rsidRPr="00EF44E3">
        <w:t xml:space="preserve"> </w:t>
      </w:r>
      <w:r w:rsidRPr="001817F6">
        <w:t>in</w:t>
      </w:r>
      <w:r w:rsidRPr="00EF44E3">
        <w:t xml:space="preserve"> </w:t>
      </w:r>
      <w:r w:rsidRPr="001817F6">
        <w:t>the</w:t>
      </w:r>
      <w:r w:rsidRPr="00EF44E3">
        <w:t xml:space="preserve"> </w:t>
      </w:r>
      <w:r w:rsidRPr="001817F6">
        <w:t>Special Provisions.</w:t>
      </w:r>
      <w:r>
        <w:t xml:space="preserve">  Extensions to the time interval may be approved by the RE</w:t>
      </w:r>
      <w:r w:rsidRPr="00CF6640">
        <w:t xml:space="preserve">. </w:t>
      </w:r>
      <w:r>
        <w:t xml:space="preserve"> </w:t>
      </w:r>
      <w:r w:rsidRPr="00CF6640">
        <w:t xml:space="preserve">The RE is responsible for performing a daily inspection of the micro-milled surface to ensure continued compliance with ASTM E 965. </w:t>
      </w:r>
      <w:r>
        <w:t xml:space="preserve"> </w:t>
      </w:r>
      <w:r w:rsidRPr="00CF6640">
        <w:t>The</w:t>
      </w:r>
      <w:r>
        <w:t xml:space="preserve"> </w:t>
      </w:r>
      <w:r w:rsidR="002359B4">
        <w:t>C</w:t>
      </w:r>
      <w:r>
        <w:t xml:space="preserve">ontractor is responsible for any incidental costs incurred </w:t>
      </w:r>
      <w:proofErr w:type="gramStart"/>
      <w:r>
        <w:t>as a result of</w:t>
      </w:r>
      <w:proofErr w:type="gramEnd"/>
      <w:r>
        <w:t xml:space="preserve"> time interval extension. </w:t>
      </w:r>
    </w:p>
    <w:p w14:paraId="7AD2F804" w14:textId="77777777" w:rsidR="00F062B8" w:rsidRDefault="00F062B8" w:rsidP="00F062B8">
      <w:pPr>
        <w:pStyle w:val="Blankline"/>
      </w:pPr>
    </w:p>
    <w:p w14:paraId="0A81B110" w14:textId="77777777" w:rsidR="00F062B8" w:rsidRDefault="00F062B8" w:rsidP="00F062B8">
      <w:pPr>
        <w:pStyle w:val="HiddenTextSpec"/>
      </w:pPr>
      <w:r>
        <w:t>2******************************************************************************************************2</w:t>
      </w:r>
    </w:p>
    <w:p w14:paraId="2C72585A" w14:textId="77777777" w:rsidR="00F062B8" w:rsidRDefault="00F062B8" w:rsidP="00F062B8">
      <w:pPr>
        <w:pStyle w:val="HiddenTextSpec"/>
        <w:tabs>
          <w:tab w:val="left" w:pos="4149"/>
        </w:tabs>
      </w:pPr>
      <w:r w:rsidRPr="00D57E3B">
        <w:t>complete and include TIME INTERVAL FOR RESURFACING THE MILLED PAVEMENT BASED ON THE project STAGING</w:t>
      </w:r>
      <w:r>
        <w:t>:</w:t>
      </w:r>
    </w:p>
    <w:p w14:paraId="39B44E9C" w14:textId="77777777" w:rsidR="00F062B8" w:rsidRDefault="00F062B8" w:rsidP="00F062B8">
      <w:pPr>
        <w:pStyle w:val="HiddenTextSpec"/>
        <w:tabs>
          <w:tab w:val="left" w:pos="4149"/>
        </w:tabs>
      </w:pPr>
      <w:r>
        <w:t xml:space="preserve">for projects with a posted speed limit of 40 mph or less </w:t>
      </w:r>
      <w:r w:rsidRPr="00D57E3B">
        <w:t>MAXIMUM TIME INTERVAL MAY VARY BUT SHALL NOT EXCEED 72 HOURS.</w:t>
      </w:r>
    </w:p>
    <w:p w14:paraId="55388F50" w14:textId="77777777" w:rsidR="00F062B8" w:rsidRDefault="00F062B8" w:rsidP="00F062B8">
      <w:pPr>
        <w:pStyle w:val="HiddenTextSpec"/>
        <w:tabs>
          <w:tab w:val="left" w:pos="4149"/>
        </w:tabs>
      </w:pPr>
      <w:r>
        <w:t>For projects with a posted speed limit of 45 miles per hour or greater the time interval is to be 0 HOURS.</w:t>
      </w:r>
    </w:p>
    <w:p w14:paraId="75DEC554" w14:textId="77777777" w:rsidR="00F062B8" w:rsidRDefault="00F062B8" w:rsidP="00F062B8">
      <w:pPr>
        <w:pStyle w:val="HiddenTextSpec"/>
        <w:tabs>
          <w:tab w:val="left" w:pos="4149"/>
        </w:tabs>
      </w:pPr>
    </w:p>
    <w:p w14:paraId="7E451C7A" w14:textId="77777777" w:rsidR="00F062B8" w:rsidRDefault="00F062B8" w:rsidP="00F062B8">
      <w:pPr>
        <w:pStyle w:val="HiddenTextSpec"/>
        <w:tabs>
          <w:tab w:val="left" w:pos="2880"/>
        </w:tabs>
      </w:pPr>
      <w:r>
        <w:t>3************************************************3</w:t>
      </w:r>
    </w:p>
    <w:p w14:paraId="3C6262FD" w14:textId="77777777" w:rsidR="00F062B8" w:rsidRPr="003A7F82" w:rsidRDefault="00F062B8" w:rsidP="00F062B8">
      <w:pPr>
        <w:pStyle w:val="A2paragraph"/>
      </w:pPr>
      <w:r w:rsidRPr="003A7F82">
        <w:t xml:space="preserve">The RE may increase the allowable time interval to a maximum of 72 hours based on field conditions and provided that the condition does not deteriorate the pavement or impact the safety of the traveling public. </w:t>
      </w:r>
    </w:p>
    <w:p w14:paraId="257C68B1" w14:textId="77777777" w:rsidR="00F062B8" w:rsidRPr="00DF39A3" w:rsidRDefault="00F062B8" w:rsidP="00F062B8">
      <w:pPr>
        <w:pStyle w:val="HiddenTextSpec"/>
        <w:tabs>
          <w:tab w:val="left" w:pos="4149"/>
        </w:tabs>
      </w:pPr>
    </w:p>
    <w:p w14:paraId="2C194CAA" w14:textId="77777777" w:rsidR="00F062B8" w:rsidRDefault="00F062B8" w:rsidP="00F062B8">
      <w:pPr>
        <w:pStyle w:val="Blanklinehalf"/>
      </w:pPr>
    </w:p>
    <w:p w14:paraId="372B3BE6" w14:textId="77777777" w:rsidR="006D5A12" w:rsidRDefault="006D5A12" w:rsidP="00F062B8">
      <w:pPr>
        <w:pStyle w:val="Blanklinehalf"/>
      </w:pPr>
    </w:p>
    <w:tbl>
      <w:tblPr>
        <w:tblW w:w="9720" w:type="dxa"/>
        <w:tblInd w:w="108" w:type="dxa"/>
        <w:tblBorders>
          <w:top w:val="single" w:sz="4" w:space="0" w:color="auto"/>
          <w:bottom w:val="single" w:sz="4" w:space="0" w:color="auto"/>
          <w:insideH w:val="single" w:sz="4" w:space="0" w:color="auto"/>
        </w:tblBorders>
        <w:tblLook w:val="01E0" w:firstRow="1" w:lastRow="1" w:firstColumn="1" w:lastColumn="1" w:noHBand="0" w:noVBand="0"/>
      </w:tblPr>
      <w:tblGrid>
        <w:gridCol w:w="4968"/>
        <w:gridCol w:w="4752"/>
      </w:tblGrid>
      <w:tr w:rsidR="00F062B8" w14:paraId="2929E819" w14:textId="77777777" w:rsidTr="00917FE5">
        <w:trPr>
          <w:trHeight w:val="287"/>
        </w:trPr>
        <w:tc>
          <w:tcPr>
            <w:tcW w:w="4968" w:type="dxa"/>
            <w:tcBorders>
              <w:top w:val="double" w:sz="4" w:space="0" w:color="auto"/>
            </w:tcBorders>
            <w:vAlign w:val="center"/>
          </w:tcPr>
          <w:p w14:paraId="619ECDF4" w14:textId="77777777" w:rsidR="00F062B8" w:rsidRPr="00841D85" w:rsidRDefault="00F062B8" w:rsidP="00DE303F">
            <w:pPr>
              <w:pStyle w:val="Tableheader"/>
            </w:pPr>
            <w:r w:rsidRPr="00841D85">
              <w:t>Stage</w:t>
            </w:r>
          </w:p>
        </w:tc>
        <w:tc>
          <w:tcPr>
            <w:tcW w:w="4752" w:type="dxa"/>
            <w:tcBorders>
              <w:top w:val="double" w:sz="4" w:space="0" w:color="auto"/>
            </w:tcBorders>
            <w:vAlign w:val="center"/>
          </w:tcPr>
          <w:p w14:paraId="244FEC53" w14:textId="77777777" w:rsidR="00F062B8" w:rsidRPr="00841D85" w:rsidRDefault="00F062B8" w:rsidP="00917FE5">
            <w:pPr>
              <w:pStyle w:val="Tableheader"/>
            </w:pPr>
            <w:r>
              <w:t>Max. T</w:t>
            </w:r>
            <w:r w:rsidRPr="00841D85">
              <w:t xml:space="preserve">ime </w:t>
            </w:r>
            <w:r>
              <w:t>I</w:t>
            </w:r>
            <w:r w:rsidRPr="00841D85">
              <w:t xml:space="preserve">nterval </w:t>
            </w:r>
            <w:r>
              <w:t>A</w:t>
            </w:r>
            <w:r w:rsidRPr="00841D85">
              <w:t>llowed</w:t>
            </w:r>
          </w:p>
        </w:tc>
      </w:tr>
      <w:tr w:rsidR="00F062B8" w:rsidRPr="00081255" w14:paraId="2D16C8A9" w14:textId="77777777" w:rsidTr="00917FE5">
        <w:trPr>
          <w:trHeight w:val="233"/>
        </w:trPr>
        <w:tc>
          <w:tcPr>
            <w:tcW w:w="4968" w:type="dxa"/>
            <w:tcBorders>
              <w:bottom w:val="double" w:sz="4" w:space="0" w:color="auto"/>
            </w:tcBorders>
            <w:vAlign w:val="center"/>
          </w:tcPr>
          <w:p w14:paraId="47B9C68C" w14:textId="77777777" w:rsidR="00F062B8" w:rsidRDefault="00F062B8" w:rsidP="00917FE5">
            <w:pPr>
              <w:pStyle w:val="Tabletext"/>
              <w:jc w:val="center"/>
            </w:pPr>
          </w:p>
        </w:tc>
        <w:tc>
          <w:tcPr>
            <w:tcW w:w="4752" w:type="dxa"/>
            <w:tcBorders>
              <w:bottom w:val="double" w:sz="4" w:space="0" w:color="auto"/>
            </w:tcBorders>
            <w:vAlign w:val="center"/>
          </w:tcPr>
          <w:p w14:paraId="3D02BCEE" w14:textId="77777777" w:rsidR="00F062B8" w:rsidRDefault="00F062B8" w:rsidP="00917FE5">
            <w:pPr>
              <w:pStyle w:val="Tabletext"/>
              <w:jc w:val="center"/>
            </w:pPr>
          </w:p>
        </w:tc>
      </w:tr>
    </w:tbl>
    <w:p w14:paraId="5E1CB8D6" w14:textId="77777777" w:rsidR="00F062B8" w:rsidRDefault="00F062B8" w:rsidP="00F062B8">
      <w:pPr>
        <w:pStyle w:val="HiddenTextSpec"/>
        <w:tabs>
          <w:tab w:val="left" w:pos="2880"/>
        </w:tabs>
      </w:pPr>
      <w:r>
        <w:t>3************************************************3</w:t>
      </w:r>
    </w:p>
    <w:p w14:paraId="0EEBC17D" w14:textId="77777777" w:rsidR="00F062B8" w:rsidRDefault="00F062B8" w:rsidP="00F062B8">
      <w:pPr>
        <w:pStyle w:val="HiddenTextSpec"/>
      </w:pPr>
      <w:r>
        <w:t>2******************************************************************************************************2</w:t>
      </w:r>
    </w:p>
    <w:p w14:paraId="5B6AF985" w14:textId="77777777" w:rsidR="0017717D" w:rsidRDefault="0017717D" w:rsidP="0017717D">
      <w:pPr>
        <w:pStyle w:val="HiddenTextSpec"/>
      </w:pPr>
      <w:r>
        <w:lastRenderedPageBreak/>
        <w:t>1**************************************************************************************************************************1</w:t>
      </w:r>
    </w:p>
    <w:p w14:paraId="533B2A46" w14:textId="77777777" w:rsidR="005A09DE" w:rsidRPr="00DE3561" w:rsidRDefault="005A09DE" w:rsidP="005A09DE">
      <w:pPr>
        <w:pStyle w:val="0000000Subpart"/>
      </w:pPr>
      <w:bookmarkStart w:id="588" w:name="_Toc501716985"/>
      <w:bookmarkStart w:id="589" w:name="_Toc87943979"/>
      <w:proofErr w:type="gramStart"/>
      <w:r w:rsidRPr="00DE3561">
        <w:t>401.03.03  HMA</w:t>
      </w:r>
      <w:proofErr w:type="gramEnd"/>
      <w:r w:rsidRPr="00DE3561">
        <w:t xml:space="preserve"> Pavement Repair</w:t>
      </w:r>
    </w:p>
    <w:p w14:paraId="1FD1B119" w14:textId="77777777" w:rsidR="005A09DE" w:rsidRPr="00B178EB" w:rsidRDefault="005A09DE" w:rsidP="005A09DE">
      <w:pPr>
        <w:pStyle w:val="HiddenTextSpec"/>
      </w:pPr>
      <w:r w:rsidRPr="00B178EB">
        <w:t>1**************************************************************************************************************************1</w:t>
      </w:r>
    </w:p>
    <w:p w14:paraId="4A83D49D" w14:textId="7850D29B" w:rsidR="005A09DE" w:rsidRDefault="005A09DE" w:rsidP="005A09DE">
      <w:pPr>
        <w:pStyle w:val="HiddenTextSpec"/>
      </w:pPr>
      <w:r w:rsidRPr="00B178EB">
        <w:t>BDC2</w:t>
      </w:r>
      <w:r>
        <w:t>2</w:t>
      </w:r>
      <w:r w:rsidRPr="00B178EB">
        <w:t>S-0</w:t>
      </w:r>
      <w:r>
        <w:t>3</w:t>
      </w:r>
      <w:r w:rsidRPr="00B178EB">
        <w:t xml:space="preserve"> dated </w:t>
      </w:r>
      <w:r>
        <w:t>Jun</w:t>
      </w:r>
      <w:r w:rsidRPr="00B178EB">
        <w:t xml:space="preserve"> </w:t>
      </w:r>
      <w:r w:rsidR="003F2E1C">
        <w:t>22</w:t>
      </w:r>
      <w:r w:rsidRPr="00B178EB">
        <w:t>, 202</w:t>
      </w:r>
      <w:r>
        <w:t>2</w:t>
      </w:r>
    </w:p>
    <w:p w14:paraId="3E805E48" w14:textId="77777777" w:rsidR="005A09DE" w:rsidRPr="00B178EB" w:rsidRDefault="005A09DE" w:rsidP="005A09DE">
      <w:pPr>
        <w:pStyle w:val="HiddenTextSpec"/>
      </w:pPr>
    </w:p>
    <w:p w14:paraId="5DADC26D" w14:textId="77777777" w:rsidR="005A09DE" w:rsidRPr="00D000B8" w:rsidRDefault="005A09DE" w:rsidP="00D000B8">
      <w:pPr>
        <w:pStyle w:val="Instruction"/>
      </w:pPr>
      <w:r w:rsidRPr="00D000B8">
        <w:t>The title and entire subsection is changed to:</w:t>
      </w:r>
    </w:p>
    <w:p w14:paraId="6E08BA5E" w14:textId="77777777" w:rsidR="005A09DE" w:rsidRPr="008266DE" w:rsidRDefault="005A09DE" w:rsidP="005A09DE">
      <w:pPr>
        <w:pStyle w:val="0000000Subpart"/>
      </w:pPr>
      <w:proofErr w:type="gramStart"/>
      <w:r w:rsidRPr="008266DE">
        <w:t>401.03.03  HMA</w:t>
      </w:r>
      <w:proofErr w:type="gramEnd"/>
      <w:r w:rsidRPr="008266DE">
        <w:t xml:space="preserve"> </w:t>
      </w:r>
      <w:bookmarkEnd w:id="588"/>
      <w:bookmarkEnd w:id="589"/>
      <w:r w:rsidRPr="008266DE">
        <w:t>Repair</w:t>
      </w:r>
    </w:p>
    <w:p w14:paraId="5FE2A221" w14:textId="77777777" w:rsidR="005A09DE" w:rsidRPr="00F5687D" w:rsidRDefault="005A09DE" w:rsidP="005A09DE">
      <w:pPr>
        <w:pStyle w:val="A1paragraph0"/>
      </w:pPr>
      <w:r w:rsidRPr="000E5020">
        <w:rPr>
          <w:b/>
          <w:bCs/>
        </w:rPr>
        <w:t>A.</w:t>
      </w:r>
      <w:r w:rsidRPr="000E5020">
        <w:rPr>
          <w:b/>
          <w:bCs/>
        </w:rPr>
        <w:tab/>
        <w:t>HMA Pavement Repair</w:t>
      </w:r>
      <w:r>
        <w:rPr>
          <w:b/>
          <w:bCs/>
        </w:rPr>
        <w:t xml:space="preserve">.  </w:t>
      </w:r>
      <w:r w:rsidRPr="0068156C">
        <w:t>Arrange a project site meeting with the RE to establish the limits of HMA pavement repair.</w:t>
      </w:r>
      <w:r w:rsidRPr="00AB66B1">
        <w:t xml:space="preserve">  Additional repairs, not </w:t>
      </w:r>
      <w:proofErr w:type="gramStart"/>
      <w:r w:rsidRPr="00AB66B1">
        <w:t>delineated on</w:t>
      </w:r>
      <w:proofErr w:type="gramEnd"/>
      <w:r w:rsidRPr="00AB66B1">
        <w:t xml:space="preserve"> the Plans or by the RE during the project site meeting, may be required if the need is established by the RE.</w:t>
      </w:r>
    </w:p>
    <w:p w14:paraId="1472C11B" w14:textId="77777777" w:rsidR="005A09DE" w:rsidRPr="00F5687D" w:rsidRDefault="005A09DE" w:rsidP="005A09DE">
      <w:pPr>
        <w:pStyle w:val="A2paragraph"/>
      </w:pPr>
      <w:r w:rsidRPr="00F5687D">
        <w:t xml:space="preserve">If potholes are discovered, notify the RE immediately. </w:t>
      </w:r>
      <w:r>
        <w:t xml:space="preserve"> </w:t>
      </w:r>
      <w:r w:rsidRPr="00F5687D">
        <w:t>The RE may immediately direct repairs of small areas.  The RE may require further evaluation of a large area to determine the need for additional milling and paving.</w:t>
      </w:r>
    </w:p>
    <w:p w14:paraId="1166D89E" w14:textId="77777777" w:rsidR="005A09DE" w:rsidRPr="00F5687D" w:rsidRDefault="005A09DE" w:rsidP="005A09DE">
      <w:pPr>
        <w:pStyle w:val="A2paragraph"/>
      </w:pPr>
      <w:r w:rsidRPr="00F5687D">
        <w:t>Perform HMA repairs as a separate operation before milling, paving</w:t>
      </w:r>
      <w:r>
        <w:t>,</w:t>
      </w:r>
      <w:r w:rsidRPr="00F5687D">
        <w:t xml:space="preserve"> and other surface treatments.  The Contractor may request approval of the RE to perform the repair work as one operation with the paving or surface treatment.</w:t>
      </w:r>
    </w:p>
    <w:p w14:paraId="3190D488" w14:textId="77777777" w:rsidR="005A09DE" w:rsidRPr="00F5687D" w:rsidRDefault="005A09DE" w:rsidP="005A09DE">
      <w:pPr>
        <w:pStyle w:val="A2paragraph"/>
      </w:pPr>
      <w:r w:rsidRPr="00F5687D">
        <w:t>HMA repairs may be performed on full depth HMA pavement or on composite pavement (HMA over concrete pavement).</w:t>
      </w:r>
      <w:r>
        <w:t xml:space="preserve"> </w:t>
      </w:r>
      <w:r w:rsidRPr="00F5687D">
        <w:t xml:space="preserve"> For full depth HMA pavement, sawcut existing HMA pavement to a depth of 8 inches.</w:t>
      </w:r>
      <w:r>
        <w:t xml:space="preserve"> </w:t>
      </w:r>
      <w:r w:rsidRPr="00F5687D">
        <w:t xml:space="preserve"> For composite pavement</w:t>
      </w:r>
      <w:r>
        <w:t>,</w:t>
      </w:r>
      <w:r w:rsidRPr="00F5687D">
        <w:t xml:space="preserve"> sawcut existing HMA to a depth of 8 inches or up to the top of concrete, whichever is less.</w:t>
      </w:r>
      <w:r>
        <w:t xml:space="preserve"> </w:t>
      </w:r>
      <w:r w:rsidRPr="00F5687D">
        <w:t xml:space="preserve"> Sawcut lines parallel and perpendicular to the roadway baseline and 3 inches away, at the closest point, from t</w:t>
      </w:r>
      <w:r>
        <w:t>he damaged area to be repaired.</w:t>
      </w:r>
    </w:p>
    <w:p w14:paraId="1C36228D" w14:textId="77777777" w:rsidR="005A09DE" w:rsidRPr="00F5687D" w:rsidRDefault="005A09DE" w:rsidP="005A09DE">
      <w:pPr>
        <w:pStyle w:val="A2paragraph"/>
      </w:pPr>
      <w:r w:rsidRPr="00F5687D">
        <w:t xml:space="preserve">Remove damaged and loose material within the boundary of the </w:t>
      </w:r>
      <w:proofErr w:type="spellStart"/>
      <w:r w:rsidRPr="00F5687D">
        <w:t>sawcuts</w:t>
      </w:r>
      <w:proofErr w:type="spellEnd"/>
      <w:r w:rsidRPr="00F5687D">
        <w:t xml:space="preserve"> to form rectangular openings with vertical sides to a depth of 8 inches for HMA pavement, or to the top of concrete for composite pavement.</w:t>
      </w:r>
      <w:r>
        <w:t xml:space="preserve"> </w:t>
      </w:r>
      <w:r w:rsidRPr="00F5687D">
        <w:t xml:space="preserve"> </w:t>
      </w:r>
      <w:r>
        <w:t>A</w:t>
      </w:r>
      <w:r w:rsidRPr="00F5687D">
        <w:t xml:space="preserve"> milling </w:t>
      </w:r>
      <w:r>
        <w:t xml:space="preserve">machine </w:t>
      </w:r>
      <w:r w:rsidRPr="00F5687D">
        <w:t>may be used to remove damaged pavement to form the repair areas if approved by the RE.</w:t>
      </w:r>
    </w:p>
    <w:p w14:paraId="63D83717" w14:textId="77777777" w:rsidR="005A09DE" w:rsidRPr="00F5687D" w:rsidRDefault="005A09DE" w:rsidP="005A09DE">
      <w:pPr>
        <w:pStyle w:val="A2paragraph"/>
      </w:pPr>
      <w:r w:rsidRPr="00F5687D">
        <w:t>After the existing damaged HMA and loose material has been removed, the RE will examine underlying material to determine its condition.</w:t>
      </w:r>
    </w:p>
    <w:p w14:paraId="78C64C36" w14:textId="77777777" w:rsidR="005A09DE" w:rsidRPr="00F5687D" w:rsidRDefault="005A09DE" w:rsidP="005A09DE">
      <w:pPr>
        <w:pStyle w:val="A2paragraph"/>
      </w:pPr>
      <w:r w:rsidRPr="00F5687D">
        <w:t>If the base of the repair area is unbound material</w:t>
      </w:r>
      <w:r>
        <w:t>,</w:t>
      </w:r>
      <w:r w:rsidRPr="00F5687D">
        <w:t xml:space="preserve"> then shape and compact the </w:t>
      </w:r>
      <w:r>
        <w:t>unbound material</w:t>
      </w:r>
      <w:r w:rsidRPr="00F5687D">
        <w:t xml:space="preserve"> to produce a firm</w:t>
      </w:r>
      <w:r w:rsidRPr="00AB66B1">
        <w:t xml:space="preserve"> </w:t>
      </w:r>
      <w:r>
        <w:t xml:space="preserve">and </w:t>
      </w:r>
      <w:r w:rsidRPr="00F5687D">
        <w:t>level base.</w:t>
      </w:r>
    </w:p>
    <w:p w14:paraId="6A66B22B" w14:textId="77777777" w:rsidR="005A09DE" w:rsidRPr="00F5687D" w:rsidRDefault="005A09DE" w:rsidP="005A09DE">
      <w:pPr>
        <w:pStyle w:val="A2paragraph"/>
      </w:pPr>
      <w:r w:rsidRPr="00F5687D">
        <w:t xml:space="preserve">If water exists in the area, remove the underlying material to the depth as directed by the RE. </w:t>
      </w:r>
      <w:r>
        <w:t xml:space="preserve"> </w:t>
      </w:r>
      <w:r w:rsidRPr="00F5687D">
        <w:t xml:space="preserve">Place geotextile, then place and compact coarse aggregate </w:t>
      </w:r>
      <w:r>
        <w:t xml:space="preserve">to required grade to provide for a minimum </w:t>
      </w:r>
      <w:proofErr w:type="gramStart"/>
      <w:r>
        <w:t>8 inch</w:t>
      </w:r>
      <w:proofErr w:type="gramEnd"/>
      <w:r>
        <w:t xml:space="preserve"> thick HMA pavement repair.  Compact coarse aggregate </w:t>
      </w:r>
      <w:r w:rsidRPr="00F5687D">
        <w:t xml:space="preserve">as specified in </w:t>
      </w:r>
      <w:r w:rsidRPr="000E5020">
        <w:t>203.03.02.B.3</w:t>
      </w:r>
      <w:r>
        <w:t>.</w:t>
      </w:r>
    </w:p>
    <w:p w14:paraId="00CE13E3" w14:textId="77777777" w:rsidR="005A09DE" w:rsidRPr="00F5687D" w:rsidRDefault="005A09DE" w:rsidP="005A09DE">
      <w:pPr>
        <w:pStyle w:val="A2paragraph"/>
      </w:pPr>
      <w:r w:rsidRPr="00F5687D">
        <w:t>If the base of the repair is HMA or concrete pavement</w:t>
      </w:r>
      <w:r>
        <w:t>,</w:t>
      </w:r>
      <w:r w:rsidRPr="00F5687D">
        <w:t xml:space="preserve"> then ensure that the remaining pavement is cleaned and dry prior to applying tack coat.</w:t>
      </w:r>
    </w:p>
    <w:p w14:paraId="7CDD8D08" w14:textId="77777777" w:rsidR="005A09DE" w:rsidRPr="006E63DE" w:rsidRDefault="005A09DE" w:rsidP="005A09DE">
      <w:pPr>
        <w:pStyle w:val="A2paragraph"/>
      </w:pPr>
      <w:r w:rsidRPr="00F5687D">
        <w:t xml:space="preserve">Apply tack coat at an application rate of 0.15 gallons per square yard to the vertical surfaces and base of the </w:t>
      </w:r>
      <w:r w:rsidRPr="004578D2">
        <w:t>opening.</w:t>
      </w:r>
      <w:r w:rsidRPr="002769BC">
        <w:t xml:space="preserve">  Spread and grade HMA surface course mix in the opening as specified for the roadway surface or a HMA surface course mix approved by the RE.</w:t>
      </w:r>
      <w:r w:rsidRPr="00F5687D">
        <w:t xml:space="preserve">  Ensure that the temperature of the HMA when placed is at least 250 °F, and compact as specified in </w:t>
      </w:r>
      <w:r w:rsidRPr="000E5020">
        <w:t>401.03.07.F</w:t>
      </w:r>
      <w:r w:rsidRPr="00F5687D">
        <w:t xml:space="preserve">.  Compact areas not accessible to rollers with a flat face compactor.  Compact until the top of the patch is </w:t>
      </w:r>
      <w:r w:rsidRPr="006E63DE">
        <w:t>flush with, or 1/8 inch higher than, the adjacent pavement surface.</w:t>
      </w:r>
    </w:p>
    <w:p w14:paraId="5A785422" w14:textId="77777777" w:rsidR="005A09DE" w:rsidRDefault="005A09DE" w:rsidP="005A09DE">
      <w:pPr>
        <w:pStyle w:val="A2paragraph"/>
      </w:pPr>
      <w:r w:rsidRPr="006F6AEA">
        <w:t xml:space="preserve">Reuse removed material as specified in </w:t>
      </w:r>
      <w:r w:rsidRPr="000E5020">
        <w:t>202.03.03.C.1</w:t>
      </w:r>
      <w:r w:rsidRPr="002769BC">
        <w:t>.</w:t>
      </w:r>
    </w:p>
    <w:p w14:paraId="554074D7" w14:textId="77777777" w:rsidR="005A09DE" w:rsidRDefault="005A09DE" w:rsidP="005A09DE">
      <w:pPr>
        <w:pStyle w:val="A1paragraph0"/>
      </w:pPr>
      <w:r>
        <w:rPr>
          <w:b/>
          <w:bCs/>
        </w:rPr>
        <w:t>B</w:t>
      </w:r>
      <w:r w:rsidRPr="0090298E">
        <w:rPr>
          <w:b/>
          <w:bCs/>
        </w:rPr>
        <w:t>.</w:t>
      </w:r>
      <w:r w:rsidRPr="0090298E">
        <w:rPr>
          <w:b/>
          <w:bCs/>
        </w:rPr>
        <w:tab/>
      </w:r>
      <w:r>
        <w:rPr>
          <w:b/>
          <w:bCs/>
        </w:rPr>
        <w:t xml:space="preserve">HMA </w:t>
      </w:r>
      <w:r w:rsidRPr="0090298E">
        <w:rPr>
          <w:b/>
          <w:bCs/>
        </w:rPr>
        <w:t>Longitudinal</w:t>
      </w:r>
      <w:r>
        <w:rPr>
          <w:b/>
          <w:bCs/>
        </w:rPr>
        <w:t xml:space="preserve"> Joint Repair</w:t>
      </w:r>
      <w:r w:rsidRPr="0090298E">
        <w:rPr>
          <w:b/>
          <w:bCs/>
        </w:rPr>
        <w:t>.</w:t>
      </w:r>
      <w:r>
        <w:rPr>
          <w:bCs/>
        </w:rPr>
        <w:t xml:space="preserve">  </w:t>
      </w:r>
      <w:r>
        <w:t xml:space="preserve">Arrange a project site meeting with the RE to establish the limits of HMA longitudinal repair areas.  Additional repairs, not </w:t>
      </w:r>
      <w:proofErr w:type="gramStart"/>
      <w:r>
        <w:t>delineated on</w:t>
      </w:r>
      <w:proofErr w:type="gramEnd"/>
      <w:r>
        <w:t xml:space="preserve"> the Plans or by the RE during the project site meeting, may be required if the need is established by the RE.</w:t>
      </w:r>
    </w:p>
    <w:p w14:paraId="24CF49CD" w14:textId="77777777" w:rsidR="005A09DE" w:rsidRPr="0090298E" w:rsidRDefault="005A09DE" w:rsidP="005A09DE">
      <w:pPr>
        <w:pStyle w:val="A2paragraph"/>
      </w:pPr>
      <w:r>
        <w:t xml:space="preserve">Mill </w:t>
      </w:r>
      <w:r w:rsidRPr="0090298E">
        <w:t>2</w:t>
      </w:r>
      <w:r>
        <w:t xml:space="preserve"> feet wide, unless directed otherwise by the RE,</w:t>
      </w:r>
      <w:r w:rsidRPr="0090298E">
        <w:t xml:space="preserve"> centered </w:t>
      </w:r>
      <w:r>
        <w:t>over</w:t>
      </w:r>
      <w:r w:rsidRPr="0090298E">
        <w:t xml:space="preserve"> the </w:t>
      </w:r>
      <w:r>
        <w:t>HMA longitudinal joint, rumble strip, longitudinal distress areas or any combination of the three, as shown on the Plans and as directed by the RE.  Mill to a minimum 2 inches in depth, or as required to remove the damaged pavement</w:t>
      </w:r>
      <w:r w:rsidRPr="0090298E">
        <w:t>.</w:t>
      </w:r>
      <w:r>
        <w:t xml:space="preserve">  For distress areas wider than 4 feet, the RE may direct the use of HMA pavement repair as specified in 401.03.03.A.</w:t>
      </w:r>
    </w:p>
    <w:p w14:paraId="3F4F1451" w14:textId="77777777" w:rsidR="005A09DE" w:rsidRPr="0090298E" w:rsidRDefault="005A09DE" w:rsidP="005A09DE">
      <w:pPr>
        <w:pStyle w:val="A2paragraph"/>
        <w:rPr>
          <w:bCs/>
        </w:rPr>
      </w:pPr>
      <w:r>
        <w:rPr>
          <w:bCs/>
        </w:rPr>
        <w:t>C</w:t>
      </w:r>
      <w:r w:rsidRPr="003C2DE1">
        <w:rPr>
          <w:bCs/>
        </w:rPr>
        <w:t>lean</w:t>
      </w:r>
      <w:r>
        <w:rPr>
          <w:bCs/>
        </w:rPr>
        <w:t xml:space="preserve"> the milled area as specified in 401.03.01.A.  Obtain RE approval of the repair area before proceeding with the repair.</w:t>
      </w:r>
    </w:p>
    <w:p w14:paraId="57CB2EE8" w14:textId="77777777" w:rsidR="005A09DE" w:rsidRPr="0090298E" w:rsidRDefault="005A09DE" w:rsidP="005A09DE">
      <w:pPr>
        <w:pStyle w:val="A2paragraph"/>
        <w:rPr>
          <w:bCs/>
        </w:rPr>
      </w:pPr>
      <w:r w:rsidRPr="0090298E">
        <w:rPr>
          <w:bCs/>
        </w:rPr>
        <w:lastRenderedPageBreak/>
        <w:t xml:space="preserve">Apply </w:t>
      </w:r>
      <w:r w:rsidRPr="005A09DE">
        <w:t>polymerized</w:t>
      </w:r>
      <w:r w:rsidRPr="0090298E">
        <w:rPr>
          <w:bCs/>
        </w:rPr>
        <w:t xml:space="preserve"> joint adhesive to the vertica</w:t>
      </w:r>
      <w:r>
        <w:rPr>
          <w:bCs/>
        </w:rPr>
        <w:t>l surfaces of the repair area as specified in 401.03.04.  Apply tack coat as specified in 401.03.05 at an application rate of 0.15 gallons per square yard to the bottom</w:t>
      </w:r>
      <w:r w:rsidRPr="0090298E">
        <w:rPr>
          <w:bCs/>
        </w:rPr>
        <w:t xml:space="preserve"> surface of the </w:t>
      </w:r>
      <w:r>
        <w:rPr>
          <w:bCs/>
        </w:rPr>
        <w:t>repair area</w:t>
      </w:r>
      <w:r w:rsidRPr="0090298E">
        <w:rPr>
          <w:bCs/>
        </w:rPr>
        <w:t>.</w:t>
      </w:r>
      <w:r>
        <w:rPr>
          <w:bCs/>
        </w:rPr>
        <w:t xml:space="preserve"> </w:t>
      </w:r>
      <w:r w:rsidRPr="0090298E">
        <w:rPr>
          <w:bCs/>
        </w:rPr>
        <w:t xml:space="preserve"> </w:t>
      </w:r>
      <w:r>
        <w:rPr>
          <w:bCs/>
        </w:rPr>
        <w:t xml:space="preserve">Obtain RE approval of the repair area before proceeding with the repair.  Spread and grade Hot Mix Asphalt 9.5M64 Surface Course in the repair area as specified in 401.03.07.E.  </w:t>
      </w:r>
      <w:r w:rsidRPr="0090298E">
        <w:rPr>
          <w:bCs/>
        </w:rPr>
        <w:t>Ensure that the temperature of the HMA when placed</w:t>
      </w:r>
      <w:r>
        <w:rPr>
          <w:bCs/>
        </w:rPr>
        <w:t xml:space="preserve"> and compacted is at least 250 ºF. </w:t>
      </w:r>
      <w:r w:rsidRPr="0090298E">
        <w:rPr>
          <w:bCs/>
        </w:rPr>
        <w:t xml:space="preserve"> Compact as specified in 401.03.0</w:t>
      </w:r>
      <w:r>
        <w:rPr>
          <w:bCs/>
        </w:rPr>
        <w:t>7</w:t>
      </w:r>
      <w:r w:rsidRPr="0090298E">
        <w:rPr>
          <w:bCs/>
        </w:rPr>
        <w:t>.F</w:t>
      </w:r>
      <w:r>
        <w:rPr>
          <w:bCs/>
        </w:rPr>
        <w:t xml:space="preserve">, ensuring that </w:t>
      </w:r>
      <w:r w:rsidRPr="0090298E">
        <w:rPr>
          <w:bCs/>
        </w:rPr>
        <w:t xml:space="preserve">the top of the </w:t>
      </w:r>
      <w:r>
        <w:rPr>
          <w:bCs/>
        </w:rPr>
        <w:t>compacted HMA</w:t>
      </w:r>
      <w:r w:rsidRPr="0090298E">
        <w:rPr>
          <w:bCs/>
        </w:rPr>
        <w:t xml:space="preserve"> is flush with</w:t>
      </w:r>
      <w:r>
        <w:rPr>
          <w:bCs/>
        </w:rPr>
        <w:t>, or not greater than 1/8 inch higher than,</w:t>
      </w:r>
      <w:r w:rsidRPr="0090298E">
        <w:rPr>
          <w:bCs/>
        </w:rPr>
        <w:t xml:space="preserve"> the adjacent pavement surface.</w:t>
      </w:r>
    </w:p>
    <w:p w14:paraId="28D35F10" w14:textId="77777777" w:rsidR="005A09DE" w:rsidRDefault="005A09DE" w:rsidP="005A09DE">
      <w:pPr>
        <w:pStyle w:val="A2paragraph"/>
        <w:rPr>
          <w:bCs/>
        </w:rPr>
      </w:pPr>
      <w:r w:rsidRPr="0090298E">
        <w:rPr>
          <w:bCs/>
        </w:rPr>
        <w:t>Reuse removed material as specified in 202.03.0</w:t>
      </w:r>
      <w:r>
        <w:rPr>
          <w:bCs/>
        </w:rPr>
        <w:t>3</w:t>
      </w:r>
      <w:r w:rsidRPr="0090298E">
        <w:rPr>
          <w:bCs/>
        </w:rPr>
        <w:t>.</w:t>
      </w:r>
      <w:r>
        <w:rPr>
          <w:bCs/>
        </w:rPr>
        <w:t>C.1.</w:t>
      </w:r>
    </w:p>
    <w:p w14:paraId="1D7595A9" w14:textId="77777777" w:rsidR="00BE6C40" w:rsidRPr="00AC399D" w:rsidRDefault="00BE6C40" w:rsidP="00BE6C40">
      <w:pPr>
        <w:pStyle w:val="0000000Subpart"/>
      </w:pPr>
      <w:proofErr w:type="gramStart"/>
      <w:r w:rsidRPr="00AC399D">
        <w:t>401.03.05  Tack</w:t>
      </w:r>
      <w:proofErr w:type="gramEnd"/>
      <w:r w:rsidRPr="00AC399D">
        <w:t xml:space="preserve"> Coat</w:t>
      </w:r>
    </w:p>
    <w:p w14:paraId="42FB2C11" w14:textId="77777777" w:rsidR="00BE6C40" w:rsidRPr="00BE6C40" w:rsidRDefault="00BE6C40" w:rsidP="00BE6C40">
      <w:pPr>
        <w:pStyle w:val="HiddenTextSpec"/>
      </w:pPr>
      <w:r w:rsidRPr="00BE6C40">
        <w:t>1**************************************************************************************************************************1</w:t>
      </w:r>
    </w:p>
    <w:p w14:paraId="38D66071" w14:textId="2E7B825D" w:rsidR="00BE6C40" w:rsidRPr="00BE6C40" w:rsidRDefault="00BE6C40" w:rsidP="00BE6C40">
      <w:pPr>
        <w:pStyle w:val="HiddenTextSpec"/>
      </w:pPr>
      <w:r w:rsidRPr="00BE6C40">
        <w:t>BDC25S-06 dated APRIL 15, 2025</w:t>
      </w:r>
    </w:p>
    <w:p w14:paraId="133EA7D8" w14:textId="77777777" w:rsidR="00BE6C40" w:rsidRPr="00AC399D" w:rsidRDefault="00BE6C40" w:rsidP="00BE6C40">
      <w:pPr>
        <w:pStyle w:val="HiddenTextSpec"/>
        <w:rPr>
          <w:vanish w:val="0"/>
        </w:rPr>
      </w:pPr>
    </w:p>
    <w:p w14:paraId="65B9C64F" w14:textId="77777777" w:rsidR="00BE6C40" w:rsidRPr="00AC399D" w:rsidRDefault="00BE6C40" w:rsidP="00BE6C40">
      <w:pPr>
        <w:pStyle w:val="Instruction"/>
        <w:rPr>
          <w:caps w:val="0"/>
        </w:rPr>
      </w:pPr>
      <w:r w:rsidRPr="00AC399D">
        <w:t>THE FOLLOWING IS ADDED AFTER THE FOURTH PARAGRAPH:</w:t>
      </w:r>
    </w:p>
    <w:p w14:paraId="22F9B16C" w14:textId="77777777" w:rsidR="00BE6C40" w:rsidRPr="00AC399D" w:rsidRDefault="00BE6C40" w:rsidP="00BE6C40">
      <w:pPr>
        <w:pStyle w:val="Paragraph"/>
        <w:widowControl w:val="0"/>
      </w:pPr>
      <w:r w:rsidRPr="00AC399D">
        <w:t xml:space="preserve">The Department will perform </w:t>
      </w:r>
      <w:bookmarkStart w:id="590" w:name="_Hlk188002391"/>
      <w:r w:rsidRPr="00AC399D">
        <w:t xml:space="preserve">verification testing of tack coat application rate </w:t>
      </w:r>
      <w:bookmarkEnd w:id="590"/>
      <w:r w:rsidRPr="00AC399D">
        <w:t xml:space="preserve">according to ASTM D2995, Option A, within the first 300 feet of each paving operation for each lane of paving, except that only one pad assembly will be used for the transverse application rate and the longitudinal application rate will not be verified.  Prior to tack coat application, allow the RE access to set geotextile pads for the initial verification test.  After passing over the pads with the tack distributor, allow the RE time to perform the verification test and calculation.  If the application rate is determined to be outside the rate specified in </w:t>
      </w:r>
      <w:bookmarkStart w:id="591" w:name="_Hlk188002583"/>
      <w:r w:rsidRPr="00AC399D">
        <w:t>Table 401.03.05-1</w:t>
      </w:r>
      <w:bookmarkEnd w:id="591"/>
      <w:r w:rsidRPr="00AC399D">
        <w:t xml:space="preserve">, stop the tack coat and paving operations, make the required adjustments to achieve a proper application rate, and allow the RE to perform an additional verification test within the next 300 feet.  Allow the RE to perform additional tests until the correct application rate is achieved.  Retack areas that are insufficiently coated.  The frequency of testing may be increased based on a visual inspection or at the discretion of the RE. </w:t>
      </w:r>
    </w:p>
    <w:p w14:paraId="60184537" w14:textId="77777777" w:rsidR="00BE6C40" w:rsidRPr="00BE6C40" w:rsidRDefault="00BE6C40" w:rsidP="00BE6C40">
      <w:pPr>
        <w:pStyle w:val="HiddenTextSpec"/>
      </w:pPr>
      <w:r w:rsidRPr="00BE6C40">
        <w:t>1**************************************************************************************************************************1</w:t>
      </w:r>
    </w:p>
    <w:p w14:paraId="49EDF042" w14:textId="77777777" w:rsidR="00BE6C40" w:rsidRDefault="00BE6C40" w:rsidP="005A09DE">
      <w:pPr>
        <w:pStyle w:val="A2paragraph"/>
        <w:rPr>
          <w:bCs/>
        </w:rPr>
      </w:pPr>
    </w:p>
    <w:p w14:paraId="4FF2A80D" w14:textId="77777777" w:rsidR="005A09DE" w:rsidRPr="00B178EB" w:rsidRDefault="005A09DE" w:rsidP="005A09DE">
      <w:pPr>
        <w:pStyle w:val="HiddenTextSpec"/>
      </w:pPr>
      <w:r w:rsidRPr="00B178EB">
        <w:t>1**************************************************************************************************************************1</w:t>
      </w:r>
    </w:p>
    <w:p w14:paraId="78D648F4" w14:textId="3BDF5958" w:rsidR="00865160" w:rsidRPr="00B97E4C" w:rsidRDefault="00F34F25" w:rsidP="00865160">
      <w:pPr>
        <w:pStyle w:val="0000000Subpart"/>
      </w:pPr>
      <w:proofErr w:type="gramStart"/>
      <w:r w:rsidRPr="00B97E4C">
        <w:t>401.0</w:t>
      </w:r>
      <w:r>
        <w:t>3.07</w:t>
      </w:r>
      <w:r w:rsidRPr="00B97E4C">
        <w:t xml:space="preserve"> </w:t>
      </w:r>
      <w:r w:rsidR="00865160" w:rsidRPr="00B97E4C">
        <w:t xml:space="preserve"> HMA</w:t>
      </w:r>
      <w:proofErr w:type="gramEnd"/>
      <w:r w:rsidR="00865160" w:rsidRPr="00B97E4C">
        <w:t xml:space="preserve"> Courses</w:t>
      </w:r>
      <w:bookmarkEnd w:id="584"/>
      <w:bookmarkEnd w:id="585"/>
      <w:bookmarkEnd w:id="586"/>
      <w:bookmarkEnd w:id="587"/>
    </w:p>
    <w:p w14:paraId="2160DC96" w14:textId="77777777" w:rsidR="007C44EC" w:rsidRDefault="007C44EC" w:rsidP="007C44EC">
      <w:pPr>
        <w:pStyle w:val="A1paragraph0"/>
        <w:rPr>
          <w:b/>
        </w:rPr>
      </w:pPr>
      <w:r w:rsidRPr="00BB1843">
        <w:rPr>
          <w:b/>
        </w:rPr>
        <w:t>A.</w:t>
      </w:r>
      <w:r>
        <w:rPr>
          <w:b/>
        </w:rPr>
        <w:tab/>
      </w:r>
      <w:r w:rsidRPr="00BB1843">
        <w:rPr>
          <w:b/>
        </w:rPr>
        <w:t>Paving Plan.</w:t>
      </w:r>
    </w:p>
    <w:p w14:paraId="503187D6" w14:textId="77777777" w:rsidR="007C44EC" w:rsidRPr="00D75581" w:rsidRDefault="007C44EC" w:rsidP="007C44EC">
      <w:pPr>
        <w:pStyle w:val="HiddenTextSpec"/>
      </w:pPr>
      <w:bookmarkStart w:id="592" w:name="_Hlk106007674"/>
      <w:r>
        <w:t>1</w:t>
      </w:r>
      <w:r w:rsidRPr="00D75581">
        <w:t>**************************************************************************************************************************1</w:t>
      </w:r>
    </w:p>
    <w:p w14:paraId="1734FB4E" w14:textId="2FD7E9D9" w:rsidR="007C44EC" w:rsidRDefault="007C44EC" w:rsidP="007C44EC">
      <w:pPr>
        <w:pStyle w:val="HiddenTextSpec"/>
      </w:pPr>
      <w:r w:rsidRPr="00D75581">
        <w:t>BDC20S-0</w:t>
      </w:r>
      <w:r>
        <w:t xml:space="preserve">9 dated Jul </w:t>
      </w:r>
      <w:r w:rsidR="00E94F21">
        <w:t>6</w:t>
      </w:r>
      <w:r>
        <w:t>, 2020</w:t>
      </w:r>
    </w:p>
    <w:p w14:paraId="79386711" w14:textId="72809F7C" w:rsidR="007C44EC" w:rsidRDefault="007C44EC" w:rsidP="007C44EC">
      <w:pPr>
        <w:pStyle w:val="Instruction"/>
      </w:pPr>
      <w:bookmarkStart w:id="593" w:name="_Hlk43713925"/>
      <w:bookmarkEnd w:id="592"/>
      <w:r>
        <w:t xml:space="preserve">part (4) </w:t>
      </w:r>
      <w:proofErr w:type="gramStart"/>
      <w:r>
        <w:t>is changed</w:t>
      </w:r>
      <w:proofErr w:type="gramEnd"/>
      <w:r>
        <w:t xml:space="preserve"> to:</w:t>
      </w:r>
    </w:p>
    <w:bookmarkEnd w:id="593"/>
    <w:p w14:paraId="03D6F655" w14:textId="1C5A6DB6" w:rsidR="007C44EC" w:rsidRPr="00BB1843" w:rsidRDefault="007C44EC" w:rsidP="007C44EC">
      <w:pPr>
        <w:pStyle w:val="List0indent"/>
      </w:pPr>
      <w:r w:rsidRPr="00BB1843">
        <w:t>4.</w:t>
      </w:r>
      <w:r>
        <w:tab/>
      </w:r>
      <w:r w:rsidRPr="00BB1843">
        <w:t>Lighting plan for night operations as specified in 108.06.</w:t>
      </w:r>
    </w:p>
    <w:p w14:paraId="573FE28B" w14:textId="77777777" w:rsidR="007C44EC" w:rsidRDefault="007C44EC" w:rsidP="007C44EC">
      <w:pPr>
        <w:pStyle w:val="HiddenTextSpec"/>
      </w:pPr>
      <w:r>
        <w:t>1</w:t>
      </w:r>
      <w:r w:rsidRPr="00D75581">
        <w:t>**************************************************************************************************************************1</w:t>
      </w:r>
    </w:p>
    <w:p w14:paraId="123BC485" w14:textId="77777777" w:rsidR="006D5A12" w:rsidRDefault="006D5A12" w:rsidP="007C44EC">
      <w:pPr>
        <w:pStyle w:val="HiddenTextSpec"/>
      </w:pPr>
    </w:p>
    <w:p w14:paraId="1FA4E76B" w14:textId="77777777" w:rsidR="006D5A12" w:rsidRPr="00B742C5" w:rsidRDefault="006D5A12" w:rsidP="006D5A12">
      <w:pPr>
        <w:pStyle w:val="A1paragraph0"/>
        <w:rPr>
          <w:b/>
          <w:bCs/>
        </w:rPr>
      </w:pPr>
      <w:r w:rsidRPr="00B742C5">
        <w:rPr>
          <w:b/>
          <w:bCs/>
        </w:rPr>
        <w:t>C. Test Strip</w:t>
      </w:r>
    </w:p>
    <w:p w14:paraId="2C1A291B" w14:textId="77777777" w:rsidR="006D5A12" w:rsidRPr="006D5A12" w:rsidRDefault="006D5A12" w:rsidP="006D5A12">
      <w:pPr>
        <w:pStyle w:val="HiddenTextSpec"/>
      </w:pPr>
      <w:r w:rsidRPr="00B742C5">
        <w:t>FOR LOCAL AID PROJECTS INCLUDE THE FOLLOWING:</w:t>
      </w:r>
    </w:p>
    <w:p w14:paraId="02A7AB55" w14:textId="77777777" w:rsidR="006D5A12" w:rsidRPr="00B742C5" w:rsidRDefault="006D5A12" w:rsidP="006D5A12">
      <w:pPr>
        <w:pStyle w:val="A1paragraph0"/>
        <w:rPr>
          <w:b/>
          <w:bCs/>
        </w:rPr>
      </w:pPr>
    </w:p>
    <w:p w14:paraId="75648A08" w14:textId="77777777" w:rsidR="006D5A12" w:rsidRPr="00B742C5" w:rsidRDefault="006D5A12" w:rsidP="00B742C5">
      <w:pPr>
        <w:pStyle w:val="A1paragraph0"/>
        <w:rPr>
          <w:b/>
          <w:bCs/>
        </w:rPr>
      </w:pPr>
      <w:r w:rsidRPr="00B742C5">
        <w:rPr>
          <w:b/>
          <w:bCs/>
        </w:rPr>
        <w:t>REPLACE THE FIRST PARAGRAPH OF THIS SECTION WITH THE FOLLOWING:</w:t>
      </w:r>
    </w:p>
    <w:p w14:paraId="65FD0316" w14:textId="1344FAD3" w:rsidR="006D5A12" w:rsidRPr="002F5613" w:rsidRDefault="006D5A12" w:rsidP="006D5A12">
      <w:pPr>
        <w:pStyle w:val="A1paragraph0"/>
        <w:ind w:left="0" w:firstLine="0"/>
      </w:pPr>
      <w:r w:rsidRPr="00B742C5">
        <w:rPr>
          <w:b/>
        </w:rPr>
        <w:t>Test Strip.</w:t>
      </w:r>
      <w:r w:rsidRPr="00B742C5">
        <w:t xml:space="preserve"> Construct a test strip for each HMA mix for contracts with more than a total of 5,500 tons of HMA.</w:t>
      </w:r>
      <w:r w:rsidRPr="00B742C5">
        <w:rPr>
          <w:spacing w:val="13"/>
        </w:rPr>
        <w:t xml:space="preserve"> </w:t>
      </w:r>
      <w:r w:rsidRPr="00B742C5">
        <w:t>For</w:t>
      </w:r>
      <w:r w:rsidRPr="00B742C5">
        <w:rPr>
          <w:w w:val="99"/>
        </w:rPr>
        <w:t xml:space="preserve"> </w:t>
      </w:r>
      <w:r w:rsidRPr="00B742C5">
        <w:t>HMA</w:t>
      </w:r>
      <w:r w:rsidRPr="00B742C5">
        <w:rPr>
          <w:spacing w:val="19"/>
        </w:rPr>
        <w:t xml:space="preserve"> </w:t>
      </w:r>
      <w:r w:rsidRPr="00B742C5">
        <w:t>HIGH</w:t>
      </w:r>
      <w:r w:rsidRPr="00B742C5">
        <w:rPr>
          <w:spacing w:val="22"/>
        </w:rPr>
        <w:t xml:space="preserve"> </w:t>
      </w:r>
      <w:r w:rsidRPr="00B742C5">
        <w:t>RAP,</w:t>
      </w:r>
      <w:r w:rsidRPr="00B742C5">
        <w:rPr>
          <w:spacing w:val="20"/>
        </w:rPr>
        <w:t xml:space="preserve"> </w:t>
      </w:r>
      <w:r w:rsidRPr="00B742C5">
        <w:t>construct</w:t>
      </w:r>
      <w:r w:rsidRPr="00B742C5">
        <w:rPr>
          <w:spacing w:val="22"/>
        </w:rPr>
        <w:t xml:space="preserve"> </w:t>
      </w:r>
      <w:r w:rsidRPr="00B742C5">
        <w:t>the</w:t>
      </w:r>
      <w:r w:rsidRPr="00B742C5">
        <w:rPr>
          <w:spacing w:val="20"/>
        </w:rPr>
        <w:t xml:space="preserve"> </w:t>
      </w:r>
      <w:r w:rsidRPr="00B742C5">
        <w:t>test</w:t>
      </w:r>
      <w:r w:rsidRPr="00B742C5">
        <w:rPr>
          <w:spacing w:val="19"/>
        </w:rPr>
        <w:t xml:space="preserve"> </w:t>
      </w:r>
      <w:r w:rsidRPr="00B742C5">
        <w:t>strip</w:t>
      </w:r>
      <w:r w:rsidRPr="00B742C5">
        <w:rPr>
          <w:spacing w:val="20"/>
        </w:rPr>
        <w:t xml:space="preserve"> </w:t>
      </w:r>
      <w:r w:rsidRPr="00B742C5">
        <w:t>at</w:t>
      </w:r>
      <w:r w:rsidRPr="00B742C5">
        <w:rPr>
          <w:spacing w:val="19"/>
        </w:rPr>
        <w:t xml:space="preserve"> </w:t>
      </w:r>
      <w:r w:rsidRPr="00B742C5">
        <w:t>least</w:t>
      </w:r>
      <w:r w:rsidRPr="00B742C5">
        <w:rPr>
          <w:spacing w:val="19"/>
        </w:rPr>
        <w:t xml:space="preserve"> </w:t>
      </w:r>
      <w:r w:rsidRPr="00B742C5">
        <w:t>14</w:t>
      </w:r>
      <w:r w:rsidRPr="00B742C5">
        <w:rPr>
          <w:spacing w:val="20"/>
        </w:rPr>
        <w:t xml:space="preserve"> </w:t>
      </w:r>
      <w:r w:rsidRPr="00B742C5">
        <w:t>days</w:t>
      </w:r>
      <w:r w:rsidRPr="00B742C5">
        <w:rPr>
          <w:spacing w:val="21"/>
        </w:rPr>
        <w:t xml:space="preserve"> </w:t>
      </w:r>
      <w:r w:rsidRPr="00B742C5">
        <w:t>prior</w:t>
      </w:r>
      <w:r w:rsidRPr="00B742C5">
        <w:rPr>
          <w:spacing w:val="20"/>
        </w:rPr>
        <w:t xml:space="preserve"> </w:t>
      </w:r>
      <w:r w:rsidRPr="00B742C5">
        <w:t>to</w:t>
      </w:r>
      <w:r w:rsidRPr="00B742C5">
        <w:rPr>
          <w:spacing w:val="20"/>
        </w:rPr>
        <w:t xml:space="preserve"> </w:t>
      </w:r>
      <w:r w:rsidRPr="00B742C5">
        <w:t>production.</w:t>
      </w:r>
      <w:r w:rsidRPr="00B742C5">
        <w:rPr>
          <w:spacing w:val="49"/>
        </w:rPr>
        <w:t xml:space="preserve"> </w:t>
      </w:r>
      <w:r w:rsidRPr="00B742C5">
        <w:t>Test</w:t>
      </w:r>
      <w:r w:rsidRPr="00B742C5">
        <w:rPr>
          <w:spacing w:val="19"/>
        </w:rPr>
        <w:t xml:space="preserve"> </w:t>
      </w:r>
      <w:r w:rsidRPr="00B742C5">
        <w:t>strips</w:t>
      </w:r>
      <w:r w:rsidRPr="00B742C5">
        <w:rPr>
          <w:spacing w:val="19"/>
        </w:rPr>
        <w:t xml:space="preserve"> </w:t>
      </w:r>
      <w:r w:rsidRPr="00B742C5">
        <w:t>are</w:t>
      </w:r>
      <w:r w:rsidRPr="00B742C5">
        <w:rPr>
          <w:spacing w:val="20"/>
        </w:rPr>
        <w:t xml:space="preserve"> </w:t>
      </w:r>
      <w:r w:rsidRPr="00B742C5">
        <w:t>not</w:t>
      </w:r>
      <w:r w:rsidRPr="00B742C5">
        <w:rPr>
          <w:spacing w:val="19"/>
        </w:rPr>
        <w:t xml:space="preserve"> </w:t>
      </w:r>
      <w:r w:rsidRPr="00B742C5">
        <w:t>necessary</w:t>
      </w:r>
      <w:r w:rsidRPr="00B742C5">
        <w:rPr>
          <w:spacing w:val="20"/>
        </w:rPr>
        <w:t xml:space="preserve"> </w:t>
      </w:r>
      <w:r w:rsidRPr="00B742C5">
        <w:t>for</w:t>
      </w:r>
      <w:r w:rsidRPr="00B742C5">
        <w:rPr>
          <w:w w:val="99"/>
        </w:rPr>
        <w:t xml:space="preserve"> </w:t>
      </w:r>
      <w:r w:rsidRPr="00B742C5">
        <w:t>temporary</w:t>
      </w:r>
      <w:r w:rsidRPr="00B742C5">
        <w:rPr>
          <w:spacing w:val="-15"/>
        </w:rPr>
        <w:t xml:space="preserve"> </w:t>
      </w:r>
      <w:r w:rsidRPr="00B742C5">
        <w:t>pavement.</w:t>
      </w:r>
      <w:r w:rsidRPr="00B742C5">
        <w:rPr>
          <w:spacing w:val="27"/>
        </w:rPr>
        <w:t xml:space="preserve"> </w:t>
      </w:r>
      <w:r w:rsidRPr="00B742C5">
        <w:t>Ensure</w:t>
      </w:r>
      <w:r w:rsidRPr="00B742C5">
        <w:rPr>
          <w:spacing w:val="-12"/>
        </w:rPr>
        <w:t xml:space="preserve"> </w:t>
      </w:r>
      <w:r w:rsidRPr="00B742C5">
        <w:t>that</w:t>
      </w:r>
      <w:r w:rsidRPr="00B742C5">
        <w:rPr>
          <w:spacing w:val="-12"/>
        </w:rPr>
        <w:t xml:space="preserve"> </w:t>
      </w:r>
      <w:r w:rsidRPr="00B742C5">
        <w:t>the</w:t>
      </w:r>
      <w:r w:rsidRPr="00B742C5">
        <w:rPr>
          <w:spacing w:val="-12"/>
        </w:rPr>
        <w:t xml:space="preserve"> </w:t>
      </w:r>
      <w:r w:rsidRPr="00B742C5">
        <w:t>tack</w:t>
      </w:r>
      <w:r w:rsidRPr="00B742C5">
        <w:rPr>
          <w:spacing w:val="-13"/>
        </w:rPr>
        <w:t xml:space="preserve"> </w:t>
      </w:r>
      <w:r w:rsidRPr="00B742C5">
        <w:t>coat</w:t>
      </w:r>
      <w:r w:rsidRPr="00B742C5">
        <w:rPr>
          <w:spacing w:val="-12"/>
        </w:rPr>
        <w:t xml:space="preserve"> </w:t>
      </w:r>
      <w:r w:rsidRPr="00B742C5">
        <w:t>or</w:t>
      </w:r>
      <w:r w:rsidRPr="00B742C5">
        <w:rPr>
          <w:spacing w:val="-13"/>
        </w:rPr>
        <w:t xml:space="preserve"> </w:t>
      </w:r>
      <w:r w:rsidRPr="00B742C5">
        <w:t>prime</w:t>
      </w:r>
      <w:r w:rsidRPr="00B742C5">
        <w:rPr>
          <w:spacing w:val="-12"/>
        </w:rPr>
        <w:t xml:space="preserve"> </w:t>
      </w:r>
      <w:r w:rsidRPr="00B742C5">
        <w:t>coat</w:t>
      </w:r>
      <w:r w:rsidRPr="00B742C5">
        <w:rPr>
          <w:spacing w:val="-12"/>
        </w:rPr>
        <w:t xml:space="preserve"> </w:t>
      </w:r>
      <w:r w:rsidRPr="00B742C5">
        <w:t>has</w:t>
      </w:r>
      <w:r w:rsidRPr="00B742C5">
        <w:rPr>
          <w:spacing w:val="-13"/>
        </w:rPr>
        <w:t xml:space="preserve"> </w:t>
      </w:r>
      <w:r w:rsidRPr="00B742C5">
        <w:t>been</w:t>
      </w:r>
      <w:r w:rsidRPr="00B742C5">
        <w:rPr>
          <w:spacing w:val="-13"/>
        </w:rPr>
        <w:t xml:space="preserve"> </w:t>
      </w:r>
      <w:r w:rsidRPr="00B742C5">
        <w:t>placed</w:t>
      </w:r>
      <w:r w:rsidRPr="00B742C5">
        <w:rPr>
          <w:spacing w:val="-12"/>
        </w:rPr>
        <w:t xml:space="preserve"> </w:t>
      </w:r>
      <w:r w:rsidRPr="00B742C5">
        <w:t>as</w:t>
      </w:r>
      <w:r w:rsidRPr="00B742C5">
        <w:rPr>
          <w:spacing w:val="-13"/>
        </w:rPr>
        <w:t xml:space="preserve"> </w:t>
      </w:r>
      <w:r w:rsidRPr="00B742C5">
        <w:t>specified</w:t>
      </w:r>
      <w:r w:rsidRPr="00B742C5">
        <w:rPr>
          <w:spacing w:val="-11"/>
        </w:rPr>
        <w:t xml:space="preserve"> </w:t>
      </w:r>
      <w:r w:rsidRPr="00B742C5">
        <w:t>in</w:t>
      </w:r>
      <w:r w:rsidRPr="00B742C5">
        <w:rPr>
          <w:spacing w:val="-6"/>
        </w:rPr>
        <w:t xml:space="preserve"> </w:t>
      </w:r>
      <w:r w:rsidRPr="00B742C5">
        <w:rPr>
          <w:u w:val="single" w:color="0000FF"/>
        </w:rPr>
        <w:t>401.03.05</w:t>
      </w:r>
      <w:r w:rsidRPr="00B742C5">
        <w:rPr>
          <w:spacing w:val="-10"/>
          <w:u w:val="single" w:color="0000FF"/>
        </w:rPr>
        <w:t xml:space="preserve"> </w:t>
      </w:r>
      <w:r w:rsidRPr="00B742C5">
        <w:t>and</w:t>
      </w:r>
      <w:r w:rsidRPr="00B742C5">
        <w:rPr>
          <w:spacing w:val="-12"/>
        </w:rPr>
        <w:t xml:space="preserve"> </w:t>
      </w:r>
      <w:r w:rsidRPr="00B742C5">
        <w:rPr>
          <w:u w:val="single" w:color="0000FF"/>
        </w:rPr>
        <w:t>401.03.06</w:t>
      </w:r>
      <w:r w:rsidRPr="00B742C5">
        <w:t>,</w:t>
      </w:r>
      <w:r w:rsidRPr="00B742C5">
        <w:rPr>
          <w:w w:val="99"/>
        </w:rPr>
        <w:t xml:space="preserve"> </w:t>
      </w:r>
      <w:r w:rsidRPr="00B742C5">
        <w:t>before</w:t>
      </w:r>
      <w:r w:rsidRPr="00B742C5">
        <w:rPr>
          <w:spacing w:val="-14"/>
        </w:rPr>
        <w:t xml:space="preserve"> </w:t>
      </w:r>
      <w:r w:rsidRPr="00B742C5">
        <w:t>placing</w:t>
      </w:r>
      <w:r w:rsidRPr="00B742C5">
        <w:rPr>
          <w:spacing w:val="-13"/>
        </w:rPr>
        <w:t xml:space="preserve"> </w:t>
      </w:r>
      <w:r w:rsidRPr="00B742C5">
        <w:t>HMA.</w:t>
      </w:r>
      <w:r w:rsidRPr="00B742C5">
        <w:rPr>
          <w:spacing w:val="23"/>
        </w:rPr>
        <w:t xml:space="preserve"> </w:t>
      </w:r>
      <w:r w:rsidRPr="00B742C5">
        <w:t>Transport</w:t>
      </w:r>
      <w:r w:rsidRPr="00B742C5">
        <w:rPr>
          <w:spacing w:val="-14"/>
        </w:rPr>
        <w:t xml:space="preserve"> </w:t>
      </w:r>
      <w:r w:rsidRPr="00B742C5">
        <w:t>and</w:t>
      </w:r>
      <w:r w:rsidRPr="00B742C5">
        <w:rPr>
          <w:spacing w:val="-13"/>
        </w:rPr>
        <w:t xml:space="preserve"> </w:t>
      </w:r>
      <w:r w:rsidRPr="00B742C5">
        <w:t>deliver,</w:t>
      </w:r>
      <w:r w:rsidRPr="00B742C5">
        <w:rPr>
          <w:spacing w:val="-14"/>
        </w:rPr>
        <w:t xml:space="preserve"> </w:t>
      </w:r>
      <w:r w:rsidRPr="00B742C5">
        <w:t>spread</w:t>
      </w:r>
      <w:r w:rsidRPr="00B742C5">
        <w:rPr>
          <w:spacing w:val="-13"/>
        </w:rPr>
        <w:t xml:space="preserve"> </w:t>
      </w:r>
      <w:r w:rsidRPr="00B742C5">
        <w:t>and</w:t>
      </w:r>
      <w:r w:rsidRPr="00B742C5">
        <w:rPr>
          <w:spacing w:val="-11"/>
        </w:rPr>
        <w:t xml:space="preserve"> </w:t>
      </w:r>
      <w:r w:rsidRPr="00B742C5">
        <w:t>grade,</w:t>
      </w:r>
      <w:r w:rsidRPr="00B742C5">
        <w:rPr>
          <w:spacing w:val="-13"/>
        </w:rPr>
        <w:t xml:space="preserve"> </w:t>
      </w:r>
      <w:r w:rsidRPr="00B742C5">
        <w:t>and</w:t>
      </w:r>
      <w:r w:rsidRPr="00B742C5">
        <w:rPr>
          <w:spacing w:val="-13"/>
        </w:rPr>
        <w:t xml:space="preserve"> </w:t>
      </w:r>
      <w:r w:rsidRPr="00B742C5">
        <w:t>compact</w:t>
      </w:r>
      <w:r w:rsidRPr="00B742C5">
        <w:rPr>
          <w:spacing w:val="-14"/>
        </w:rPr>
        <w:t xml:space="preserve"> </w:t>
      </w:r>
      <w:r w:rsidRPr="00B742C5">
        <w:t>as</w:t>
      </w:r>
      <w:r w:rsidRPr="00B742C5">
        <w:rPr>
          <w:spacing w:val="-12"/>
        </w:rPr>
        <w:t xml:space="preserve"> </w:t>
      </w:r>
      <w:r w:rsidRPr="00B742C5">
        <w:t>specified</w:t>
      </w:r>
      <w:r w:rsidRPr="00B742C5">
        <w:rPr>
          <w:spacing w:val="-13"/>
        </w:rPr>
        <w:t xml:space="preserve"> </w:t>
      </w:r>
      <w:r w:rsidRPr="00B742C5">
        <w:t>in</w:t>
      </w:r>
      <w:r w:rsidRPr="00B742C5">
        <w:rPr>
          <w:spacing w:val="-8"/>
        </w:rPr>
        <w:t xml:space="preserve"> </w:t>
      </w:r>
      <w:r w:rsidRPr="00B742C5">
        <w:rPr>
          <w:u w:val="single" w:color="0000FF"/>
        </w:rPr>
        <w:t>401.03.07.D</w:t>
      </w:r>
      <w:r w:rsidRPr="00B742C5">
        <w:t>,</w:t>
      </w:r>
      <w:r w:rsidRPr="00B742C5">
        <w:rPr>
          <w:spacing w:val="-13"/>
        </w:rPr>
        <w:t xml:space="preserve"> </w:t>
      </w:r>
      <w:r w:rsidRPr="00B742C5">
        <w:rPr>
          <w:u w:val="single" w:color="0000FF"/>
        </w:rPr>
        <w:t>401.03.07.E</w:t>
      </w:r>
      <w:r w:rsidRPr="00B742C5">
        <w:t>,</w:t>
      </w:r>
      <w:r w:rsidRPr="00B742C5">
        <w:rPr>
          <w:w w:val="99"/>
        </w:rPr>
        <w:t xml:space="preserve"> </w:t>
      </w:r>
      <w:r w:rsidRPr="00B742C5">
        <w:t xml:space="preserve">and </w:t>
      </w:r>
      <w:r w:rsidRPr="00B742C5">
        <w:rPr>
          <w:u w:val="single" w:color="0000FF"/>
        </w:rPr>
        <w:t>401.03.07.F</w:t>
      </w:r>
      <w:r w:rsidRPr="00B742C5">
        <w:t>, respectively, and according to the approved paving plan. Construct a test strip for the first 700</w:t>
      </w:r>
      <w:r w:rsidRPr="00B742C5">
        <w:rPr>
          <w:spacing w:val="20"/>
        </w:rPr>
        <w:t xml:space="preserve"> </w:t>
      </w:r>
      <w:r w:rsidRPr="00B742C5">
        <w:t>to</w:t>
      </w:r>
      <w:r w:rsidRPr="00B742C5">
        <w:rPr>
          <w:w w:val="99"/>
        </w:rPr>
        <w:t xml:space="preserve"> </w:t>
      </w:r>
      <w:r w:rsidRPr="00B742C5">
        <w:t>1,200</w:t>
      </w:r>
      <w:r w:rsidRPr="00B742C5">
        <w:rPr>
          <w:spacing w:val="39"/>
        </w:rPr>
        <w:t xml:space="preserve"> </w:t>
      </w:r>
      <w:r w:rsidRPr="00B742C5">
        <w:t>square</w:t>
      </w:r>
      <w:r w:rsidRPr="00B742C5">
        <w:rPr>
          <w:spacing w:val="40"/>
        </w:rPr>
        <w:t xml:space="preserve"> </w:t>
      </w:r>
      <w:r w:rsidRPr="00B742C5">
        <w:t>yards</w:t>
      </w:r>
      <w:r w:rsidRPr="00B742C5">
        <w:rPr>
          <w:spacing w:val="39"/>
        </w:rPr>
        <w:t xml:space="preserve"> </w:t>
      </w:r>
      <w:r w:rsidRPr="00B742C5">
        <w:t>placed</w:t>
      </w:r>
      <w:r w:rsidRPr="00B742C5">
        <w:rPr>
          <w:spacing w:val="41"/>
        </w:rPr>
        <w:t xml:space="preserve"> </w:t>
      </w:r>
      <w:r w:rsidRPr="00B742C5">
        <w:t>for</w:t>
      </w:r>
      <w:r w:rsidRPr="00B742C5">
        <w:rPr>
          <w:spacing w:val="41"/>
        </w:rPr>
        <w:t xml:space="preserve"> </w:t>
      </w:r>
      <w:r w:rsidRPr="00B742C5">
        <w:t>each</w:t>
      </w:r>
      <w:r w:rsidRPr="00B742C5">
        <w:rPr>
          <w:spacing w:val="37"/>
        </w:rPr>
        <w:t xml:space="preserve"> </w:t>
      </w:r>
      <w:r w:rsidRPr="00B742C5">
        <w:t>job</w:t>
      </w:r>
      <w:r w:rsidRPr="00B742C5">
        <w:rPr>
          <w:spacing w:val="39"/>
        </w:rPr>
        <w:t xml:space="preserve"> </w:t>
      </w:r>
      <w:r w:rsidRPr="00B742C5">
        <w:t>mix</w:t>
      </w:r>
      <w:r w:rsidRPr="00B742C5">
        <w:rPr>
          <w:spacing w:val="39"/>
        </w:rPr>
        <w:t xml:space="preserve"> </w:t>
      </w:r>
      <w:r w:rsidRPr="00B742C5">
        <w:t xml:space="preserve">formula. If the paving lot area is less than 700 square yards, the </w:t>
      </w:r>
      <w:r w:rsidR="009A3664">
        <w:t xml:space="preserve">LPA may </w:t>
      </w:r>
      <w:r w:rsidR="00CA4477">
        <w:t xml:space="preserve">make a request in writing to the </w:t>
      </w:r>
      <w:r w:rsidRPr="00B742C5">
        <w:t xml:space="preserve">District Local Aid Office </w:t>
      </w:r>
      <w:r w:rsidR="009E2E90">
        <w:t>to</w:t>
      </w:r>
      <w:r w:rsidRPr="00B742C5">
        <w:t xml:space="preserve"> waive the coring requirements.</w:t>
      </w:r>
      <w:r w:rsidRPr="00B742C5">
        <w:rPr>
          <w:spacing w:val="32"/>
        </w:rPr>
        <w:t xml:space="preserve"> </w:t>
      </w:r>
      <w:r w:rsidRPr="00B742C5">
        <w:t>While</w:t>
      </w:r>
      <w:r w:rsidRPr="00B742C5">
        <w:rPr>
          <w:spacing w:val="40"/>
        </w:rPr>
        <w:t xml:space="preserve"> </w:t>
      </w:r>
      <w:r w:rsidRPr="00B742C5">
        <w:t>constructing</w:t>
      </w:r>
      <w:r w:rsidRPr="00B742C5">
        <w:rPr>
          <w:spacing w:val="39"/>
        </w:rPr>
        <w:t xml:space="preserve"> </w:t>
      </w:r>
      <w:r w:rsidRPr="00B742C5">
        <w:t>the</w:t>
      </w:r>
      <w:r w:rsidRPr="00B742C5">
        <w:rPr>
          <w:spacing w:val="40"/>
        </w:rPr>
        <w:t xml:space="preserve"> </w:t>
      </w:r>
      <w:r w:rsidRPr="00B742C5">
        <w:t>test</w:t>
      </w:r>
      <w:r w:rsidRPr="00B742C5">
        <w:rPr>
          <w:spacing w:val="39"/>
        </w:rPr>
        <w:t xml:space="preserve"> </w:t>
      </w:r>
      <w:r w:rsidRPr="00B742C5">
        <w:t>strip,</w:t>
      </w:r>
      <w:r w:rsidRPr="00B742C5">
        <w:rPr>
          <w:spacing w:val="40"/>
        </w:rPr>
        <w:t xml:space="preserve"> </w:t>
      </w:r>
      <w:r w:rsidRPr="00B742C5">
        <w:t>record</w:t>
      </w:r>
      <w:r w:rsidRPr="00B742C5">
        <w:rPr>
          <w:spacing w:val="41"/>
        </w:rPr>
        <w:t xml:space="preserve"> </w:t>
      </w:r>
      <w:r w:rsidRPr="00B742C5">
        <w:t>the</w:t>
      </w:r>
      <w:r w:rsidRPr="00B742C5">
        <w:rPr>
          <w:spacing w:val="40"/>
        </w:rPr>
        <w:t xml:space="preserve"> </w:t>
      </w:r>
      <w:r w:rsidRPr="00B742C5">
        <w:t>following</w:t>
      </w:r>
      <w:r w:rsidRPr="00B742C5">
        <w:rPr>
          <w:w w:val="99"/>
        </w:rPr>
        <w:t xml:space="preserve"> </w:t>
      </w:r>
      <w:r w:rsidRPr="00B742C5">
        <w:t xml:space="preserve">information and </w:t>
      </w:r>
      <w:proofErr w:type="gramStart"/>
      <w:r w:rsidRPr="00B742C5">
        <w:t>submit</w:t>
      </w:r>
      <w:proofErr w:type="gramEnd"/>
      <w:r w:rsidRPr="00B742C5">
        <w:t xml:space="preserve"> to the</w:t>
      </w:r>
      <w:r w:rsidRPr="00B742C5">
        <w:rPr>
          <w:spacing w:val="2"/>
        </w:rPr>
        <w:t xml:space="preserve"> </w:t>
      </w:r>
      <w:r w:rsidRPr="00B742C5">
        <w:t>RE:</w:t>
      </w:r>
    </w:p>
    <w:p w14:paraId="12894F95" w14:textId="77777777" w:rsidR="006D5A12" w:rsidRDefault="006D5A12" w:rsidP="007C44EC">
      <w:pPr>
        <w:pStyle w:val="HiddenTextSpec"/>
        <w:rPr>
          <w:vanish w:val="0"/>
        </w:rPr>
      </w:pPr>
    </w:p>
    <w:p w14:paraId="01D4B613" w14:textId="77777777" w:rsidR="001B1617" w:rsidRDefault="001B1617" w:rsidP="007C44EC">
      <w:pPr>
        <w:pStyle w:val="HiddenTextSpec"/>
        <w:rPr>
          <w:vanish w:val="0"/>
        </w:rPr>
      </w:pPr>
    </w:p>
    <w:p w14:paraId="5E5C8CAB" w14:textId="77777777" w:rsidR="001B1617" w:rsidRPr="00D75581" w:rsidRDefault="001B1617" w:rsidP="007C44EC">
      <w:pPr>
        <w:pStyle w:val="HiddenTextSpec"/>
      </w:pPr>
    </w:p>
    <w:p w14:paraId="15557CEC" w14:textId="05166F57" w:rsidR="007C44EC" w:rsidRPr="007C44EC" w:rsidRDefault="007C44EC" w:rsidP="007C44EC">
      <w:pPr>
        <w:pStyle w:val="A1paragraph0"/>
        <w:rPr>
          <w:b/>
          <w:bCs/>
        </w:rPr>
      </w:pPr>
      <w:r w:rsidRPr="007C44EC">
        <w:rPr>
          <w:b/>
          <w:bCs/>
        </w:rPr>
        <w:t>D.</w:t>
      </w:r>
      <w:r w:rsidRPr="007C44EC">
        <w:rPr>
          <w:b/>
          <w:bCs/>
        </w:rPr>
        <w:tab/>
        <w:t>Transportation and Delivery of HMA.</w:t>
      </w:r>
    </w:p>
    <w:p w14:paraId="111EAC53" w14:textId="52D6CBCE" w:rsidR="007C44EC" w:rsidRPr="00D75581" w:rsidRDefault="007C44EC" w:rsidP="007C44EC">
      <w:pPr>
        <w:pStyle w:val="HiddenTextSpec"/>
      </w:pPr>
      <w:r>
        <w:t>1</w:t>
      </w:r>
      <w:r w:rsidRPr="00D75581">
        <w:t>**************************************************************************************************************************1</w:t>
      </w:r>
    </w:p>
    <w:p w14:paraId="60C5A5EC" w14:textId="2DE9CA17" w:rsidR="007C44EC" w:rsidRDefault="007C44EC" w:rsidP="007C44EC">
      <w:pPr>
        <w:pStyle w:val="HiddenTextSpec"/>
      </w:pPr>
      <w:r w:rsidRPr="00D75581">
        <w:lastRenderedPageBreak/>
        <w:t>BDC20S-0</w:t>
      </w:r>
      <w:r>
        <w:t xml:space="preserve">9 dated Jul </w:t>
      </w:r>
      <w:r w:rsidR="00E94F21">
        <w:t>6</w:t>
      </w:r>
      <w:r>
        <w:t>, 2020</w:t>
      </w:r>
    </w:p>
    <w:p w14:paraId="7CFAAF3D" w14:textId="77777777" w:rsidR="00583C96" w:rsidRDefault="00583C96" w:rsidP="007C44EC">
      <w:pPr>
        <w:pStyle w:val="HiddenTextSpec"/>
      </w:pPr>
    </w:p>
    <w:p w14:paraId="5351455F" w14:textId="77777777" w:rsidR="007C44EC" w:rsidRDefault="007C44EC" w:rsidP="007C44EC">
      <w:pPr>
        <w:pStyle w:val="Instruction"/>
      </w:pPr>
      <w:r>
        <w:t>THE second SENTENCE OF THE first PARAGRAPH IS CHANGED TO:</w:t>
      </w:r>
    </w:p>
    <w:p w14:paraId="6FDF264D" w14:textId="77777777" w:rsidR="007C44EC" w:rsidRPr="00B97E4C" w:rsidRDefault="007C44EC" w:rsidP="007C44EC">
      <w:pPr>
        <w:pStyle w:val="A2paragraph"/>
      </w:pPr>
      <w:r w:rsidRPr="00B97E4C">
        <w:t xml:space="preserve">Do not allow trucks to leave the plant within 1 hour of sunset unless </w:t>
      </w:r>
      <w:r w:rsidRPr="00183E76">
        <w:t>lighting for night operations</w:t>
      </w:r>
      <w:r w:rsidRPr="00B97E4C">
        <w:t xml:space="preserve"> is provided as specified in </w:t>
      </w:r>
      <w:r w:rsidRPr="006352CF">
        <w:t>108.06</w:t>
      </w:r>
      <w:r w:rsidRPr="00B97E4C">
        <w:t>.</w:t>
      </w:r>
    </w:p>
    <w:p w14:paraId="276BD964" w14:textId="77777777" w:rsidR="001376D3" w:rsidRPr="00D75581" w:rsidRDefault="001376D3" w:rsidP="001376D3">
      <w:pPr>
        <w:pStyle w:val="HiddenTextSpec"/>
      </w:pPr>
      <w:r>
        <w:t>1</w:t>
      </w:r>
      <w:r w:rsidRPr="00D75581">
        <w:t>**************************************************************************************************************************1</w:t>
      </w:r>
    </w:p>
    <w:p w14:paraId="6F7FA638" w14:textId="77777777" w:rsidR="001376D3" w:rsidRPr="00D75581" w:rsidRDefault="001376D3" w:rsidP="001376D3">
      <w:pPr>
        <w:pStyle w:val="HiddenTextSpec"/>
      </w:pPr>
      <w:r>
        <w:t>1</w:t>
      </w:r>
      <w:r w:rsidRPr="00D75581">
        <w:t>**************************************************************************************************************************1</w:t>
      </w:r>
    </w:p>
    <w:p w14:paraId="0F18AAD5" w14:textId="77777777" w:rsidR="001376D3" w:rsidRDefault="001376D3" w:rsidP="001376D3">
      <w:pPr>
        <w:pStyle w:val="HiddenTextSpec"/>
      </w:pPr>
      <w:r w:rsidRPr="00D75581">
        <w:t>BDC2</w:t>
      </w:r>
      <w:r>
        <w:t>5</w:t>
      </w:r>
      <w:r w:rsidRPr="00D75581">
        <w:t>S-</w:t>
      </w:r>
      <w:r>
        <w:t>14 dated Jul 25, 2025</w:t>
      </w:r>
    </w:p>
    <w:p w14:paraId="405E63DA" w14:textId="77777777" w:rsidR="001376D3" w:rsidRDefault="001376D3" w:rsidP="001376D3">
      <w:pPr>
        <w:pStyle w:val="HiddenTextSpec"/>
      </w:pPr>
    </w:p>
    <w:p w14:paraId="00297E10" w14:textId="77777777" w:rsidR="001376D3" w:rsidRPr="00F15346" w:rsidRDefault="001376D3" w:rsidP="001376D3">
      <w:pPr>
        <w:pStyle w:val="Instruction"/>
      </w:pPr>
      <w:r w:rsidRPr="00F15346">
        <w:t>The second paragraph is changed to:</w:t>
      </w:r>
    </w:p>
    <w:p w14:paraId="52D5D373" w14:textId="77777777" w:rsidR="001376D3" w:rsidRDefault="001376D3" w:rsidP="001376D3">
      <w:pPr>
        <w:pStyle w:val="A2paragraph"/>
      </w:pPr>
      <w:r w:rsidRPr="00F15346">
        <w:t>Ensure that weigh tickets are signed and sealed by a certified weighmaster.  Individual weigh tickets do not need to be signed and sealed if using an automated batching plant or automated drum plant.</w:t>
      </w:r>
    </w:p>
    <w:p w14:paraId="701DBFFD" w14:textId="77777777" w:rsidR="001376D3" w:rsidRDefault="001376D3" w:rsidP="001376D3">
      <w:pPr>
        <w:pStyle w:val="A2paragraph"/>
      </w:pPr>
    </w:p>
    <w:p w14:paraId="405B33A3" w14:textId="77777777" w:rsidR="001376D3" w:rsidRPr="00F15346" w:rsidRDefault="001376D3" w:rsidP="001376D3">
      <w:pPr>
        <w:pStyle w:val="Instruction"/>
      </w:pPr>
      <w:r w:rsidRPr="00F15346">
        <w:t>the fourth paragraph is changed to:</w:t>
      </w:r>
    </w:p>
    <w:p w14:paraId="05D8CF42" w14:textId="77777777" w:rsidR="001376D3" w:rsidRPr="00F15346" w:rsidRDefault="001376D3" w:rsidP="001376D3">
      <w:pPr>
        <w:pStyle w:val="A2paragraph"/>
      </w:pPr>
      <w:r w:rsidRPr="00F15346">
        <w:t>When using an automated batching plant, obtain weigh tickets from the printer used in conjunction with an automated batching and mixing system.  Ensure the printed ticket shows the individual weights of the various components of the HMA in a batch, the total weight of each batch, and the sum of all batch weights in the truckload.  If using an automated batching plant or automated drum plant, at the completion of each day’s work, provide certification from the weighmaster that the total net weight supplied was correct.</w:t>
      </w:r>
    </w:p>
    <w:p w14:paraId="6993BEB0" w14:textId="77777777" w:rsidR="001376D3" w:rsidRPr="00D75581" w:rsidRDefault="001376D3" w:rsidP="001376D3">
      <w:pPr>
        <w:pStyle w:val="HiddenTextSpec"/>
      </w:pPr>
      <w:r>
        <w:t>1</w:t>
      </w:r>
      <w:r w:rsidRPr="00D75581">
        <w:t>**************************************************************************************************************************1</w:t>
      </w:r>
    </w:p>
    <w:p w14:paraId="7FCCC8F1" w14:textId="77777777" w:rsidR="00206E3A" w:rsidRDefault="00206E3A" w:rsidP="00D02FBF">
      <w:pPr>
        <w:pStyle w:val="A1paragraph0"/>
        <w:rPr>
          <w:b/>
          <w:bCs/>
        </w:rPr>
      </w:pPr>
    </w:p>
    <w:p w14:paraId="210BB04B" w14:textId="1B3FF5FE" w:rsidR="00D02FBF" w:rsidRDefault="00D02FBF" w:rsidP="00D02FBF">
      <w:pPr>
        <w:pStyle w:val="A1paragraph0"/>
        <w:rPr>
          <w:bCs/>
        </w:rPr>
      </w:pPr>
      <w:r w:rsidRPr="00B97E4C">
        <w:rPr>
          <w:b/>
          <w:bCs/>
        </w:rPr>
        <w:t>E.</w:t>
      </w:r>
      <w:r w:rsidRPr="00B97E4C">
        <w:rPr>
          <w:b/>
          <w:bCs/>
        </w:rPr>
        <w:tab/>
        <w:t>Spreading and Grading.</w:t>
      </w:r>
    </w:p>
    <w:p w14:paraId="5876FAB9" w14:textId="77777777" w:rsidR="00D02FBF" w:rsidRPr="00D75581" w:rsidRDefault="00D02FBF" w:rsidP="00D02FBF">
      <w:pPr>
        <w:pStyle w:val="HiddenTextSpec"/>
      </w:pPr>
      <w:r>
        <w:t>1</w:t>
      </w:r>
      <w:r w:rsidRPr="00D75581">
        <w:t>**************************************************************************************************************************1</w:t>
      </w:r>
    </w:p>
    <w:p w14:paraId="677D5E00" w14:textId="77777777" w:rsidR="00D02FBF" w:rsidRDefault="00D02FBF" w:rsidP="00D02FBF">
      <w:pPr>
        <w:pStyle w:val="HiddenTextSpec"/>
      </w:pPr>
      <w:r>
        <w:t xml:space="preserve">use 100% of the surface course joint length to estimate the quantity of </w:t>
      </w:r>
      <w:r w:rsidRPr="00B97E4C">
        <w:t>Polymerized joint adhesive</w:t>
      </w:r>
    </w:p>
    <w:p w14:paraId="4F8C1B30" w14:textId="77777777" w:rsidR="00D02FBF" w:rsidRPr="00D75581" w:rsidRDefault="00D02FBF" w:rsidP="00D02FBF">
      <w:pPr>
        <w:pStyle w:val="HiddenTextSpec"/>
      </w:pPr>
      <w:r>
        <w:t>1</w:t>
      </w:r>
      <w:r w:rsidRPr="00D75581">
        <w:t>**************************************************************************************************************************1</w:t>
      </w:r>
    </w:p>
    <w:p w14:paraId="00C23E20" w14:textId="77777777" w:rsidR="00206E3A" w:rsidRDefault="00206E3A" w:rsidP="00D75581">
      <w:pPr>
        <w:pStyle w:val="A1paragraph0"/>
        <w:rPr>
          <w:b/>
          <w:bCs/>
        </w:rPr>
      </w:pPr>
    </w:p>
    <w:p w14:paraId="36C8AAF3" w14:textId="77777777" w:rsidR="00206E3A" w:rsidRDefault="00206E3A" w:rsidP="00D75581">
      <w:pPr>
        <w:pStyle w:val="A1paragraph0"/>
        <w:rPr>
          <w:b/>
          <w:bCs/>
        </w:rPr>
      </w:pPr>
    </w:p>
    <w:p w14:paraId="1A7F2E71" w14:textId="77777777" w:rsidR="00206E3A" w:rsidRDefault="00206E3A" w:rsidP="00D75581">
      <w:pPr>
        <w:pStyle w:val="A1paragraph0"/>
        <w:rPr>
          <w:b/>
          <w:bCs/>
        </w:rPr>
      </w:pPr>
    </w:p>
    <w:p w14:paraId="11A10740" w14:textId="07AEC35B" w:rsidR="00E06BEF" w:rsidRPr="00851EF4" w:rsidRDefault="00E06BEF" w:rsidP="00D75581">
      <w:pPr>
        <w:pStyle w:val="A1paragraph0"/>
        <w:rPr>
          <w:b/>
          <w:bCs/>
        </w:rPr>
      </w:pPr>
      <w:r w:rsidRPr="00851EF4">
        <w:rPr>
          <w:b/>
          <w:bCs/>
        </w:rPr>
        <w:t>G.</w:t>
      </w:r>
      <w:r w:rsidRPr="00851EF4">
        <w:rPr>
          <w:b/>
          <w:bCs/>
        </w:rPr>
        <w:tab/>
      </w:r>
      <w:r w:rsidRPr="00851EF4">
        <w:rPr>
          <w:b/>
        </w:rPr>
        <w:t>Opening</w:t>
      </w:r>
      <w:r w:rsidRPr="00851EF4">
        <w:rPr>
          <w:b/>
          <w:bCs/>
        </w:rPr>
        <w:t xml:space="preserve"> to Traffic.</w:t>
      </w:r>
    </w:p>
    <w:p w14:paraId="78F17081" w14:textId="77777777" w:rsidR="00E06BEF" w:rsidRPr="00D75581" w:rsidRDefault="00E06BEF" w:rsidP="00D75581">
      <w:pPr>
        <w:pStyle w:val="HiddenTextSpec"/>
      </w:pPr>
      <w:r>
        <w:t>1</w:t>
      </w:r>
      <w:r w:rsidRPr="00D75581">
        <w:t>**************************************************************************************************************************1</w:t>
      </w:r>
    </w:p>
    <w:p w14:paraId="6175FD59" w14:textId="6D31858A" w:rsidR="00E06BEF" w:rsidRPr="00D75581" w:rsidRDefault="00E06BEF" w:rsidP="00D75581">
      <w:pPr>
        <w:pStyle w:val="HiddenTextSpec"/>
      </w:pPr>
      <w:r w:rsidRPr="00D75581">
        <w:t>BDC20S-08 dated Jun 12, 2020</w:t>
      </w:r>
    </w:p>
    <w:p w14:paraId="45DD9EFE" w14:textId="2597B185" w:rsidR="00E06BEF" w:rsidRDefault="00E06BEF" w:rsidP="00D75581">
      <w:pPr>
        <w:pStyle w:val="HiddenTextSpec"/>
      </w:pPr>
    </w:p>
    <w:p w14:paraId="0C4BC755" w14:textId="77777777" w:rsidR="00E06BEF" w:rsidRPr="00851EF4" w:rsidRDefault="00E06BEF" w:rsidP="00D75581">
      <w:pPr>
        <w:pStyle w:val="Instruction"/>
      </w:pPr>
      <w:r w:rsidRPr="00851EF4">
        <w:t>THE FOLLOWING IS ADDED after the last paragraph:</w:t>
      </w:r>
    </w:p>
    <w:p w14:paraId="522ACD90" w14:textId="77777777" w:rsidR="00E06BEF" w:rsidRPr="00851EF4" w:rsidRDefault="00E06BEF" w:rsidP="00D75581">
      <w:pPr>
        <w:pStyle w:val="A2paragraph"/>
      </w:pPr>
      <w:r w:rsidRPr="00851EF4">
        <w:t>Ensure that RPMs are installed and rumble strips are constructed within 14 days of opening each day’s surface paving to traffic.</w:t>
      </w:r>
    </w:p>
    <w:p w14:paraId="54F02B20" w14:textId="77777777" w:rsidR="00E06BEF" w:rsidRDefault="00E06BEF" w:rsidP="00E06BEF">
      <w:pPr>
        <w:pStyle w:val="HiddenTextSpec"/>
      </w:pPr>
      <w:r>
        <w:t>1**************************************************************************************************************************1</w:t>
      </w:r>
    </w:p>
    <w:p w14:paraId="19497955" w14:textId="77777777" w:rsidR="00E06BEF" w:rsidRDefault="00E06BEF" w:rsidP="00D75581">
      <w:pPr>
        <w:pStyle w:val="HiddenTextSpec"/>
      </w:pPr>
    </w:p>
    <w:p w14:paraId="779E2443" w14:textId="77777777" w:rsidR="00673D51" w:rsidRPr="00B742C5" w:rsidRDefault="00673D51" w:rsidP="00673D51">
      <w:pPr>
        <w:pStyle w:val="HiddenTextSpec"/>
        <w:tabs>
          <w:tab w:val="left" w:pos="1440"/>
          <w:tab w:val="left" w:pos="2880"/>
        </w:tabs>
      </w:pPr>
      <w:r w:rsidRPr="00B742C5">
        <w:t>2**************************************************************************************2</w:t>
      </w:r>
    </w:p>
    <w:p w14:paraId="08E21900" w14:textId="77777777" w:rsidR="00673D51" w:rsidRPr="00B742C5" w:rsidRDefault="00673D51" w:rsidP="00673D51">
      <w:pPr>
        <w:pStyle w:val="HiddenTextSpec"/>
      </w:pPr>
      <w:r w:rsidRPr="00B742C5">
        <w:t>FOR local aid projects INclude the following</w:t>
      </w:r>
    </w:p>
    <w:p w14:paraId="64E5D5D0" w14:textId="77777777" w:rsidR="00673D51" w:rsidRPr="000A64B7" w:rsidRDefault="00673D51" w:rsidP="00673D51">
      <w:pPr>
        <w:pStyle w:val="HiddenTextSpec"/>
      </w:pPr>
    </w:p>
    <w:p w14:paraId="60486AF8" w14:textId="77777777" w:rsidR="00673D51" w:rsidRPr="00B742C5" w:rsidRDefault="00673D51" w:rsidP="00673D51">
      <w:pPr>
        <w:pStyle w:val="A1paragraph0"/>
        <w:rPr>
          <w:b/>
          <w:bCs/>
        </w:rPr>
      </w:pPr>
      <w:r w:rsidRPr="00B742C5">
        <w:rPr>
          <w:b/>
          <w:bCs/>
        </w:rPr>
        <w:t>H.</w:t>
      </w:r>
      <w:r w:rsidRPr="00B742C5">
        <w:rPr>
          <w:b/>
          <w:bCs/>
        </w:rPr>
        <w:tab/>
        <w:t>Air Void Requirements</w:t>
      </w:r>
    </w:p>
    <w:p w14:paraId="553CA733" w14:textId="77777777" w:rsidR="00673D51" w:rsidRPr="00B742C5" w:rsidRDefault="00673D51" w:rsidP="00673D51">
      <w:pPr>
        <w:pStyle w:val="HiddenTextSpec"/>
        <w:rPr>
          <w:vanish w:val="0"/>
        </w:rPr>
      </w:pPr>
    </w:p>
    <w:p w14:paraId="12E73A14" w14:textId="77777777" w:rsidR="00673D51" w:rsidRPr="00B742C5" w:rsidRDefault="00673D51" w:rsidP="00673D51">
      <w:pPr>
        <w:pStyle w:val="HiddenTextSpec"/>
        <w:jc w:val="both"/>
        <w:rPr>
          <w:rFonts w:ascii="Times New Roman" w:hAnsi="Times New Roman"/>
          <w:caps w:val="0"/>
          <w:vanish w:val="0"/>
          <w:color w:val="000000"/>
          <w:szCs w:val="22"/>
        </w:rPr>
      </w:pPr>
      <w:r w:rsidRPr="00B742C5">
        <w:rPr>
          <w:rFonts w:ascii="Times New Roman" w:hAnsi="Times New Roman"/>
          <w:caps w:val="0"/>
          <w:vanish w:val="0"/>
          <w:color w:val="000000"/>
          <w:szCs w:val="22"/>
        </w:rPr>
        <w:t>FOR LOCAL AID PROJECTS, THIS SUBSECTION IS DELETED AND REPLACED BY THE FOLLOWING.</w:t>
      </w:r>
    </w:p>
    <w:p w14:paraId="4BABCFFB" w14:textId="77777777" w:rsidR="00673D51" w:rsidRPr="00B742C5" w:rsidRDefault="00673D51" w:rsidP="00673D51">
      <w:pPr>
        <w:autoSpaceDE w:val="0"/>
        <w:autoSpaceDN w:val="0"/>
        <w:adjustRightInd w:val="0"/>
      </w:pPr>
    </w:p>
    <w:p w14:paraId="1956AB4D" w14:textId="77777777" w:rsidR="00673D51" w:rsidRPr="00B742C5" w:rsidRDefault="00673D51" w:rsidP="00673D51">
      <w:pPr>
        <w:autoSpaceDE w:val="0"/>
        <w:autoSpaceDN w:val="0"/>
        <w:adjustRightInd w:val="0"/>
      </w:pPr>
      <w:r w:rsidRPr="00B742C5">
        <w:t>Pavement lots are defined as approximately 15,000 square yards of pavement in Surface area. If pavement lot area is</w:t>
      </w:r>
    </w:p>
    <w:p w14:paraId="2CF657A8" w14:textId="6ECD4F43" w:rsidR="00673D51" w:rsidRPr="00B742C5" w:rsidRDefault="00673D51" w:rsidP="00673D51">
      <w:pPr>
        <w:autoSpaceDE w:val="0"/>
        <w:autoSpaceDN w:val="0"/>
        <w:adjustRightInd w:val="0"/>
      </w:pPr>
      <w:r w:rsidRPr="00B742C5">
        <w:t xml:space="preserve">less than 5000 square yards, the </w:t>
      </w:r>
      <w:r w:rsidR="000A64B7" w:rsidRPr="00B742C5">
        <w:t xml:space="preserve">LPA may make a request in writing to the </w:t>
      </w:r>
      <w:r w:rsidRPr="00B742C5">
        <w:t xml:space="preserve">Local Aid District Office </w:t>
      </w:r>
      <w:r w:rsidR="000A64B7" w:rsidRPr="00B742C5">
        <w:t>to</w:t>
      </w:r>
      <w:r w:rsidRPr="00B742C5">
        <w:t xml:space="preserve"> waive the air voids requirements.</w:t>
      </w:r>
    </w:p>
    <w:p w14:paraId="018D81BB" w14:textId="77777777" w:rsidR="00673D51" w:rsidRPr="0085583B" w:rsidRDefault="00673D51" w:rsidP="00673D51">
      <w:pPr>
        <w:autoSpaceDE w:val="0"/>
        <w:autoSpaceDN w:val="0"/>
        <w:adjustRightInd w:val="0"/>
        <w:rPr>
          <w:highlight w:val="cyan"/>
        </w:rPr>
      </w:pPr>
    </w:p>
    <w:p w14:paraId="2CB6912A" w14:textId="77777777" w:rsidR="00673D51" w:rsidRPr="00B742C5" w:rsidRDefault="00673D51" w:rsidP="00673D51">
      <w:pPr>
        <w:autoSpaceDE w:val="0"/>
        <w:autoSpaceDN w:val="0"/>
        <w:adjustRightInd w:val="0"/>
      </w:pPr>
      <w:r w:rsidRPr="00B742C5">
        <w:lastRenderedPageBreak/>
        <w:t>The RE will designate an independent testing agency (Laboratory) to perform the quality assurance sampling, testing and analysis. The Laboratory is required to be accredited by the AASHTO Accreditation Program (</w:t>
      </w:r>
      <w:hyperlink r:id="rId37" w:history="1">
        <w:r w:rsidRPr="00B742C5">
          <w:rPr>
            <w:rStyle w:val="Hyperlink"/>
          </w:rPr>
          <w:t>www.amrl.net</w:t>
        </w:r>
      </w:hyperlink>
      <w:r w:rsidRPr="00B742C5">
        <w:t>). The Laboratory’s accreditation must include AASHTO T 166 and AASHTO T 209.</w:t>
      </w:r>
    </w:p>
    <w:p w14:paraId="72EBD4DE" w14:textId="77777777" w:rsidR="00673D51" w:rsidRPr="00B742C5" w:rsidRDefault="00673D51" w:rsidP="00673D51">
      <w:pPr>
        <w:autoSpaceDE w:val="0"/>
        <w:autoSpaceDN w:val="0"/>
        <w:adjustRightInd w:val="0"/>
      </w:pPr>
    </w:p>
    <w:p w14:paraId="5C524178" w14:textId="77777777" w:rsidR="00673D51" w:rsidRPr="00B742C5" w:rsidRDefault="00673D51" w:rsidP="00673D51">
      <w:pPr>
        <w:autoSpaceDE w:val="0"/>
        <w:autoSpaceDN w:val="0"/>
        <w:adjustRightInd w:val="0"/>
      </w:pPr>
      <w:r w:rsidRPr="00B742C5">
        <w:t>The Laboratory Technician who performs the quality assurance sampling shall be certified by the Society of Asphalt</w:t>
      </w:r>
    </w:p>
    <w:p w14:paraId="5AA681B8" w14:textId="77777777" w:rsidR="00673D51" w:rsidRPr="00B742C5" w:rsidRDefault="00673D51" w:rsidP="00673D51">
      <w:pPr>
        <w:autoSpaceDE w:val="0"/>
        <w:autoSpaceDN w:val="0"/>
        <w:adjustRightInd w:val="0"/>
      </w:pPr>
      <w:r w:rsidRPr="00B742C5">
        <w:t>Technologists of New Jersey as an Asphalt Plant Technologist, Level 2.</w:t>
      </w:r>
    </w:p>
    <w:p w14:paraId="40CB439D" w14:textId="77777777" w:rsidR="00673D51" w:rsidRPr="00B742C5" w:rsidRDefault="00673D51" w:rsidP="00673D51">
      <w:pPr>
        <w:autoSpaceDE w:val="0"/>
        <w:autoSpaceDN w:val="0"/>
        <w:adjustRightInd w:val="0"/>
      </w:pPr>
    </w:p>
    <w:p w14:paraId="50EDBAB9" w14:textId="77777777" w:rsidR="00673D51" w:rsidRPr="00B742C5" w:rsidRDefault="00673D51" w:rsidP="00673D51">
      <w:pPr>
        <w:autoSpaceDE w:val="0"/>
        <w:autoSpaceDN w:val="0"/>
        <w:adjustRightInd w:val="0"/>
      </w:pPr>
      <w:r w:rsidRPr="00B742C5">
        <w:t xml:space="preserve">The Laboratory will determine air voids from 5 (Five) 6-inch diameter cores taken from each lot in random locations within the traveled way and at least one core in each travel lane. The HMA Core Sampling Plan form provided on the </w:t>
      </w:r>
      <w:hyperlink r:id="rId38" w:history="1">
        <w:r w:rsidRPr="00B742C5">
          <w:rPr>
            <w:rStyle w:val="Hyperlink"/>
          </w:rPr>
          <w:t>Local Aid Website</w:t>
        </w:r>
      </w:hyperlink>
      <w:r w:rsidRPr="00B742C5">
        <w:t xml:space="preserve"> must be utilized by the Laboratory to determine the random locations of the cores. The Laboratory may rerun the random location functions on the HMA Core Sampling Plan form to resolve any conflicts generated by the HMA Core Sampling Plan form and physical limitations of the HMA lot, such as utility conflicts, or the specifications defined herein. The coring locations must be designated by a station and offset, and offsets are taken from the left edge of the pavement in the direction of travel within the lane lines. The Laboratory must disclose the contents of the HMA Core Sampling Plan with the Contractor to assist in the schedule of construction.</w:t>
      </w:r>
      <w:r w:rsidRPr="00B742C5">
        <w:br/>
      </w:r>
      <w:r w:rsidRPr="00B742C5">
        <w:br/>
        <w:t xml:space="preserve">The Laboratory will determine air voids of cores from the values for the maximum specific gravity of the mix and the bulk specific gravity of the core. The Laboratory will determine the maximum specific gravity of the mix according to NJDOT B-3 and AASHTO T 209, except that minimum sample size may be waived </w:t>
      </w:r>
      <w:proofErr w:type="gramStart"/>
      <w:r w:rsidRPr="00B742C5">
        <w:t>in order to</w:t>
      </w:r>
      <w:proofErr w:type="gramEnd"/>
      <w:r w:rsidRPr="00B742C5">
        <w:t xml:space="preserve"> use a 6-inch diameter core sample. The Laboratory will determine the bulk specific gravity of the compacted mixture by testing each core according to AASHTO T 166. </w:t>
      </w:r>
    </w:p>
    <w:p w14:paraId="4B211922" w14:textId="77777777" w:rsidR="00673D51" w:rsidRPr="00B742C5" w:rsidRDefault="00673D51" w:rsidP="00673D51">
      <w:pPr>
        <w:autoSpaceDE w:val="0"/>
        <w:autoSpaceDN w:val="0"/>
        <w:adjustRightInd w:val="0"/>
      </w:pPr>
    </w:p>
    <w:p w14:paraId="4FCE0398" w14:textId="77777777" w:rsidR="00673D51" w:rsidRPr="00B742C5" w:rsidRDefault="00673D51" w:rsidP="00673D51">
      <w:pPr>
        <w:pStyle w:val="Default"/>
        <w:rPr>
          <w:rFonts w:ascii="Times New Roman" w:eastAsia="Times New Roman" w:hAnsi="Times New Roman" w:cs="Times New Roman"/>
          <w:color w:val="auto"/>
          <w:sz w:val="20"/>
          <w:szCs w:val="20"/>
        </w:rPr>
      </w:pPr>
      <w:r w:rsidRPr="00B742C5">
        <w:rPr>
          <w:rFonts w:ascii="Times New Roman" w:eastAsia="Times New Roman" w:hAnsi="Times New Roman" w:cs="Times New Roman"/>
          <w:color w:val="auto"/>
          <w:sz w:val="20"/>
          <w:szCs w:val="20"/>
        </w:rPr>
        <w:t xml:space="preserve">The Laboratory will calculate the percent defective (PD) as the percentage of the lot outside the acceptable range of 2 percent air voids to 8 percent air voids. The acceptable quality limit is 15 percent defective. For lots in which PD &gt; 15, the Department will assess a negative pay adjustment. </w:t>
      </w:r>
    </w:p>
    <w:p w14:paraId="2D6CBAAF" w14:textId="77777777" w:rsidR="00673D51" w:rsidRPr="00B742C5" w:rsidRDefault="00673D51" w:rsidP="00673D51">
      <w:pPr>
        <w:pStyle w:val="A1paragraph0"/>
        <w:ind w:left="0" w:firstLine="0"/>
      </w:pPr>
      <w:r w:rsidRPr="00B742C5">
        <w:t xml:space="preserve">The Laboratory will use and submit to the RE the DS8S-PD form provided on the </w:t>
      </w:r>
      <w:hyperlink r:id="rId39" w:history="1">
        <w:r w:rsidRPr="00B742C5">
          <w:rPr>
            <w:rStyle w:val="Hyperlink"/>
          </w:rPr>
          <w:t>Local Aid Website</w:t>
        </w:r>
      </w:hyperlink>
      <w:r w:rsidRPr="00B742C5">
        <w:t xml:space="preserve"> and verify manually the PD calculation.</w:t>
      </w:r>
    </w:p>
    <w:p w14:paraId="3F428498" w14:textId="77777777" w:rsidR="00673D51" w:rsidRPr="00B742C5" w:rsidRDefault="00673D51" w:rsidP="00673D51">
      <w:pPr>
        <w:pStyle w:val="A1paragraph0"/>
      </w:pPr>
    </w:p>
    <w:p w14:paraId="2EF24487" w14:textId="77777777" w:rsidR="00A61A92" w:rsidRDefault="00A61A92" w:rsidP="00673D51">
      <w:pPr>
        <w:pStyle w:val="A1paragraph0"/>
      </w:pPr>
    </w:p>
    <w:p w14:paraId="1787DE94" w14:textId="77777777" w:rsidR="00A61A92" w:rsidRDefault="00A61A92" w:rsidP="00673D51">
      <w:pPr>
        <w:pStyle w:val="A1paragraph0"/>
      </w:pPr>
    </w:p>
    <w:p w14:paraId="6250E292" w14:textId="77777777" w:rsidR="00A61A92" w:rsidRDefault="00A61A92" w:rsidP="00673D51">
      <w:pPr>
        <w:pStyle w:val="A1paragraph0"/>
      </w:pPr>
    </w:p>
    <w:p w14:paraId="2A6E8713" w14:textId="77777777" w:rsidR="00A61A92" w:rsidRDefault="00A61A92" w:rsidP="00673D51">
      <w:pPr>
        <w:pStyle w:val="A1paragraph0"/>
      </w:pPr>
    </w:p>
    <w:p w14:paraId="75E59DD2" w14:textId="55EAC403" w:rsidR="00673D51" w:rsidRPr="00B742C5" w:rsidRDefault="00673D51" w:rsidP="00673D51">
      <w:pPr>
        <w:pStyle w:val="A1paragraph0"/>
      </w:pPr>
      <w:r w:rsidRPr="00B742C5">
        <w:t xml:space="preserve">The Laboratory will calculate pay adjustments based on the following: </w:t>
      </w:r>
    </w:p>
    <w:p w14:paraId="04E482FE" w14:textId="77777777" w:rsidR="00673D51" w:rsidRPr="00B742C5" w:rsidRDefault="00673D51" w:rsidP="00673D51">
      <w:pPr>
        <w:pStyle w:val="A1paragraph0"/>
      </w:pPr>
      <w:r w:rsidRPr="00B742C5">
        <w:rPr>
          <w:b/>
        </w:rPr>
        <w:t xml:space="preserve">1. </w:t>
      </w:r>
      <w:r w:rsidRPr="00B742C5">
        <w:rPr>
          <w:b/>
        </w:rPr>
        <w:tab/>
        <w:t>Sample Mean (X̅) and Standard Deviation (S) of the N Test Results (X</w:t>
      </w:r>
      <w:r w:rsidRPr="00B742C5">
        <w:rPr>
          <w:b/>
          <w:szCs w:val="22"/>
        </w:rPr>
        <w:t>1</w:t>
      </w:r>
      <w:r w:rsidRPr="00B742C5">
        <w:rPr>
          <w:b/>
        </w:rPr>
        <w:t>, X</w:t>
      </w:r>
      <w:proofErr w:type="gramStart"/>
      <w:r w:rsidRPr="00B742C5">
        <w:rPr>
          <w:b/>
          <w:szCs w:val="22"/>
        </w:rPr>
        <w:t>2</w:t>
      </w:r>
      <w:r w:rsidRPr="00B742C5">
        <w:rPr>
          <w:b/>
        </w:rPr>
        <w:t>,…</w:t>
      </w:r>
      <w:proofErr w:type="gramEnd"/>
      <w:r w:rsidRPr="00B742C5">
        <w:rPr>
          <w:b/>
        </w:rPr>
        <w:t>, X</w:t>
      </w:r>
      <w:r w:rsidRPr="00B742C5">
        <w:rPr>
          <w:b/>
          <w:szCs w:val="22"/>
        </w:rPr>
        <w:t>N</w:t>
      </w:r>
      <w:r w:rsidRPr="00B742C5">
        <w:rPr>
          <w:b/>
        </w:rPr>
        <w:t>).</w:t>
      </w:r>
    </w:p>
    <w:p w14:paraId="115D647E" w14:textId="77777777" w:rsidR="00673D51" w:rsidRPr="00FD768C" w:rsidRDefault="00673D51" w:rsidP="00673D51">
      <w:pPr>
        <w:pStyle w:val="A1paragraph0"/>
        <w:ind w:left="0" w:firstLine="0"/>
        <w:rPr>
          <w:highlight w:val="yellow"/>
        </w:rPr>
      </w:pPr>
    </w:p>
    <w:p w14:paraId="46E4E102" w14:textId="77777777" w:rsidR="00673D51" w:rsidRPr="00FD768C" w:rsidRDefault="00673D51" w:rsidP="00673D51">
      <w:pPr>
        <w:pStyle w:val="A1paragraph0"/>
        <w:ind w:left="0" w:firstLine="0"/>
        <w:jc w:val="center"/>
        <w:rPr>
          <w:highlight w:val="yellow"/>
        </w:rPr>
      </w:pPr>
      <w:r w:rsidRPr="00FD768C">
        <w:rPr>
          <w:noProof/>
          <w:highlight w:val="yellow"/>
        </w:rPr>
        <w:drawing>
          <wp:inline distT="0" distB="0" distL="0" distR="0" wp14:anchorId="6E296830" wp14:editId="458EF691">
            <wp:extent cx="3285460" cy="1463329"/>
            <wp:effectExtent l="0" t="0" r="0" b="3810"/>
            <wp:docPr id="24" name="Picture 24" descr="air voids step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descr="air voids step 1"/>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a:off x="0" y="0"/>
                      <a:ext cx="3291903" cy="1466199"/>
                    </a:xfrm>
                    <a:prstGeom prst="rect">
                      <a:avLst/>
                    </a:prstGeom>
                    <a:noFill/>
                    <a:ln>
                      <a:noFill/>
                    </a:ln>
                  </pic:spPr>
                </pic:pic>
              </a:graphicData>
            </a:graphic>
          </wp:inline>
        </w:drawing>
      </w:r>
    </w:p>
    <w:p w14:paraId="5598DC26" w14:textId="77777777" w:rsidR="00673D51" w:rsidRPr="00FD768C" w:rsidRDefault="00673D51" w:rsidP="00673D51">
      <w:pPr>
        <w:pStyle w:val="A1paragraph0"/>
        <w:ind w:left="0" w:firstLine="0"/>
        <w:rPr>
          <w:highlight w:val="yellow"/>
        </w:rPr>
      </w:pPr>
    </w:p>
    <w:p w14:paraId="64427026" w14:textId="77777777" w:rsidR="00673D51" w:rsidRPr="00B742C5" w:rsidRDefault="00673D51" w:rsidP="00673D51">
      <w:pPr>
        <w:spacing w:before="120"/>
        <w:rPr>
          <w:b/>
        </w:rPr>
      </w:pPr>
      <w:r w:rsidRPr="00B742C5">
        <w:rPr>
          <w:b/>
        </w:rPr>
        <w:t>2</w:t>
      </w:r>
      <w:proofErr w:type="gramStart"/>
      <w:r w:rsidRPr="00B742C5">
        <w:rPr>
          <w:b/>
        </w:rPr>
        <w:t xml:space="preserve">. </w:t>
      </w:r>
      <w:r w:rsidRPr="00B742C5">
        <w:rPr>
          <w:b/>
        </w:rPr>
        <w:tab/>
        <w:t>Quality</w:t>
      </w:r>
      <w:proofErr w:type="gramEnd"/>
      <w:r w:rsidRPr="00B742C5">
        <w:rPr>
          <w:b/>
        </w:rPr>
        <w:t xml:space="preserve"> Index (Q).</w:t>
      </w:r>
    </w:p>
    <w:p w14:paraId="63D5538B" w14:textId="77777777" w:rsidR="00673D51" w:rsidRPr="00B742C5" w:rsidRDefault="00673D51" w:rsidP="00673D51">
      <w:pPr>
        <w:spacing w:before="120"/>
        <w:ind w:left="10" w:hanging="10"/>
        <w:jc w:val="center"/>
        <w:rPr>
          <w:b/>
        </w:rPr>
      </w:pPr>
      <w:r w:rsidRPr="00B742C5">
        <w:rPr>
          <w:noProof/>
        </w:rPr>
        <w:lastRenderedPageBreak/>
        <w:drawing>
          <wp:inline distT="0" distB="0" distL="0" distR="0" wp14:anchorId="1895FFB4" wp14:editId="4D7F6CDD">
            <wp:extent cx="1243965" cy="1265555"/>
            <wp:effectExtent l="0" t="0" r="0" b="0"/>
            <wp:docPr id="25" name="Picture 25" descr="A math equations with black lines&#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Picture 25" descr="A math equations with black lines&#10;&#10;Description automatically generated with medium confidence"/>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1243965" cy="1265555"/>
                    </a:xfrm>
                    <a:prstGeom prst="rect">
                      <a:avLst/>
                    </a:prstGeom>
                    <a:noFill/>
                    <a:ln>
                      <a:noFill/>
                    </a:ln>
                  </pic:spPr>
                </pic:pic>
              </a:graphicData>
            </a:graphic>
          </wp:inline>
        </w:drawing>
      </w:r>
    </w:p>
    <w:p w14:paraId="09F2F15D" w14:textId="77777777" w:rsidR="00673D51" w:rsidRPr="00B742C5" w:rsidRDefault="00673D51" w:rsidP="00673D51">
      <w:pPr>
        <w:pStyle w:val="A1paragraph0"/>
      </w:pPr>
    </w:p>
    <w:p w14:paraId="4822258C" w14:textId="77777777" w:rsidR="00673D51" w:rsidRPr="00B742C5" w:rsidRDefault="00673D51" w:rsidP="00673D51">
      <w:pPr>
        <w:pStyle w:val="A1paragraph0"/>
        <w:ind w:left="720" w:hanging="720"/>
      </w:pPr>
      <w:r w:rsidRPr="00B742C5">
        <w:rPr>
          <w:b/>
        </w:rPr>
        <w:t>3</w:t>
      </w:r>
      <w:proofErr w:type="gramStart"/>
      <w:r w:rsidRPr="00B742C5">
        <w:rPr>
          <w:b/>
        </w:rPr>
        <w:t xml:space="preserve">. </w:t>
      </w:r>
      <w:r w:rsidRPr="00B742C5">
        <w:rPr>
          <w:b/>
        </w:rPr>
        <w:tab/>
        <w:t>Percent</w:t>
      </w:r>
      <w:proofErr w:type="gramEnd"/>
      <w:r w:rsidRPr="00B742C5">
        <w:rPr>
          <w:b/>
        </w:rPr>
        <w:t xml:space="preserve"> Defective (PD).</w:t>
      </w:r>
      <w:r w:rsidRPr="00B742C5">
        <w:t xml:space="preserve"> Using NJDOT ST for the appropriate sample size, the Laboratory will determine PD</w:t>
      </w:r>
      <w:r w:rsidRPr="00B742C5">
        <w:rPr>
          <w:vertAlign w:val="subscript"/>
        </w:rPr>
        <w:t>L</w:t>
      </w:r>
      <w:r w:rsidRPr="00B742C5">
        <w:t xml:space="preserve"> and PD</w:t>
      </w:r>
      <w:r w:rsidRPr="00B742C5">
        <w:rPr>
          <w:vertAlign w:val="subscript"/>
        </w:rPr>
        <w:t>U</w:t>
      </w:r>
      <w:r w:rsidRPr="00B742C5">
        <w:t xml:space="preserve"> associated with Q</w:t>
      </w:r>
      <w:r w:rsidRPr="00B742C5">
        <w:rPr>
          <w:vertAlign w:val="subscript"/>
        </w:rPr>
        <w:t>L</w:t>
      </w:r>
      <w:r w:rsidRPr="00B742C5">
        <w:t xml:space="preserve"> and Q</w:t>
      </w:r>
      <w:r w:rsidRPr="00B742C5">
        <w:rPr>
          <w:vertAlign w:val="subscript"/>
        </w:rPr>
        <w:t>U</w:t>
      </w:r>
      <w:r w:rsidRPr="00B742C5">
        <w:t>, respectively.  PD = PD</w:t>
      </w:r>
      <w:r w:rsidRPr="00B742C5">
        <w:rPr>
          <w:vertAlign w:val="subscript"/>
        </w:rPr>
        <w:t>L</w:t>
      </w:r>
      <w:r w:rsidRPr="00B742C5">
        <w:t xml:space="preserve"> + PD</w:t>
      </w:r>
      <w:r w:rsidRPr="00B742C5">
        <w:rPr>
          <w:vertAlign w:val="subscript"/>
        </w:rPr>
        <w:t>U</w:t>
      </w:r>
    </w:p>
    <w:p w14:paraId="61073E81" w14:textId="77777777" w:rsidR="00673D51" w:rsidRPr="00B742C5" w:rsidRDefault="00673D51" w:rsidP="00673D51">
      <w:pPr>
        <w:pStyle w:val="A1paragraph0"/>
        <w:ind w:left="0" w:firstLine="0"/>
      </w:pPr>
      <w:r w:rsidRPr="00B742C5">
        <w:rPr>
          <w:b/>
        </w:rPr>
        <w:t>4</w:t>
      </w:r>
      <w:proofErr w:type="gramStart"/>
      <w:r w:rsidRPr="00B742C5">
        <w:rPr>
          <w:b/>
        </w:rPr>
        <w:t xml:space="preserve">. </w:t>
      </w:r>
      <w:r w:rsidRPr="00B742C5">
        <w:rPr>
          <w:b/>
        </w:rPr>
        <w:tab/>
        <w:t>Reduction</w:t>
      </w:r>
      <w:proofErr w:type="gramEnd"/>
      <w:r w:rsidRPr="00B742C5">
        <w:rPr>
          <w:b/>
        </w:rPr>
        <w:t xml:space="preserve"> Per Lot.</w:t>
      </w:r>
      <w:r w:rsidRPr="00B742C5">
        <w:t xml:space="preserve"> Calculate the reduction per lot as specified in Table 401.03.07-3:</w:t>
      </w:r>
    </w:p>
    <w:p w14:paraId="6DF5C21D" w14:textId="77777777" w:rsidR="00673D51" w:rsidRPr="00B742C5" w:rsidRDefault="00673D51" w:rsidP="00673D51">
      <w:pPr>
        <w:pStyle w:val="A1paragraph0"/>
        <w:ind w:left="0" w:firstLine="0"/>
      </w:pPr>
    </w:p>
    <w:tbl>
      <w:tblPr>
        <w:tblW w:w="5940" w:type="dxa"/>
        <w:jc w:val="center"/>
        <w:tblLook w:val="04A0" w:firstRow="1" w:lastRow="0" w:firstColumn="1" w:lastColumn="0" w:noHBand="0" w:noVBand="1"/>
      </w:tblPr>
      <w:tblGrid>
        <w:gridCol w:w="3440"/>
        <w:gridCol w:w="2500"/>
      </w:tblGrid>
      <w:tr w:rsidR="00673D51" w:rsidRPr="007143BC" w14:paraId="03B05CB6" w14:textId="77777777" w:rsidTr="00AC111E">
        <w:trPr>
          <w:trHeight w:val="315"/>
          <w:jc w:val="center"/>
        </w:trPr>
        <w:tc>
          <w:tcPr>
            <w:tcW w:w="5940" w:type="dxa"/>
            <w:gridSpan w:val="2"/>
            <w:tcBorders>
              <w:top w:val="double" w:sz="6" w:space="0" w:color="auto"/>
              <w:left w:val="nil"/>
              <w:bottom w:val="single" w:sz="8" w:space="0" w:color="auto"/>
              <w:right w:val="nil"/>
            </w:tcBorders>
            <w:vAlign w:val="center"/>
            <w:hideMark/>
          </w:tcPr>
          <w:p w14:paraId="0824B7EB" w14:textId="77777777" w:rsidR="00673D51" w:rsidRPr="00B742C5" w:rsidRDefault="00673D51" w:rsidP="00AC111E">
            <w:pPr>
              <w:jc w:val="center"/>
            </w:pPr>
            <w:r w:rsidRPr="00B742C5">
              <w:t>Table 401.03.07-3</w:t>
            </w:r>
          </w:p>
        </w:tc>
      </w:tr>
      <w:tr w:rsidR="00673D51" w:rsidRPr="007143BC" w14:paraId="22DE4298" w14:textId="77777777" w:rsidTr="00AC111E">
        <w:trPr>
          <w:trHeight w:val="765"/>
          <w:jc w:val="center"/>
        </w:trPr>
        <w:tc>
          <w:tcPr>
            <w:tcW w:w="5940" w:type="dxa"/>
            <w:gridSpan w:val="2"/>
            <w:tcBorders>
              <w:top w:val="nil"/>
              <w:left w:val="nil"/>
              <w:bottom w:val="single" w:sz="8" w:space="0" w:color="auto"/>
              <w:right w:val="nil"/>
            </w:tcBorders>
            <w:vAlign w:val="center"/>
            <w:hideMark/>
          </w:tcPr>
          <w:p w14:paraId="1FE15749" w14:textId="77777777" w:rsidR="00673D51" w:rsidRPr="00B742C5" w:rsidRDefault="00673D51" w:rsidP="00AC111E">
            <w:pPr>
              <w:jc w:val="center"/>
            </w:pPr>
            <w:r w:rsidRPr="00B742C5">
              <w:t>Reduction in Payment for Nonconformance to Air Void Requirements</w:t>
            </w:r>
          </w:p>
        </w:tc>
      </w:tr>
      <w:tr w:rsidR="00673D51" w:rsidRPr="007143BC" w14:paraId="2437B851" w14:textId="77777777" w:rsidTr="00AC111E">
        <w:trPr>
          <w:trHeight w:val="315"/>
          <w:jc w:val="center"/>
        </w:trPr>
        <w:tc>
          <w:tcPr>
            <w:tcW w:w="3440" w:type="dxa"/>
            <w:tcBorders>
              <w:top w:val="nil"/>
              <w:left w:val="nil"/>
              <w:bottom w:val="single" w:sz="8" w:space="0" w:color="auto"/>
              <w:right w:val="nil"/>
            </w:tcBorders>
            <w:noWrap/>
            <w:vAlign w:val="center"/>
            <w:hideMark/>
          </w:tcPr>
          <w:p w14:paraId="43AD881A" w14:textId="77777777" w:rsidR="00673D51" w:rsidRPr="00B742C5" w:rsidRDefault="00673D51" w:rsidP="00AC111E">
            <w:pPr>
              <w:jc w:val="center"/>
            </w:pPr>
            <w:r w:rsidRPr="00B742C5">
              <w:t>Percent Defective (PD) Per Lot</w:t>
            </w:r>
          </w:p>
        </w:tc>
        <w:tc>
          <w:tcPr>
            <w:tcW w:w="2500" w:type="dxa"/>
            <w:tcBorders>
              <w:top w:val="nil"/>
              <w:left w:val="nil"/>
              <w:bottom w:val="single" w:sz="8" w:space="0" w:color="auto"/>
              <w:right w:val="nil"/>
            </w:tcBorders>
            <w:noWrap/>
            <w:vAlign w:val="center"/>
            <w:hideMark/>
          </w:tcPr>
          <w:p w14:paraId="734B20D6" w14:textId="77777777" w:rsidR="00673D51" w:rsidRPr="00B742C5" w:rsidRDefault="00673D51" w:rsidP="00AC111E">
            <w:pPr>
              <w:jc w:val="center"/>
            </w:pPr>
            <w:r w:rsidRPr="00B742C5">
              <w:t>Reduction Per Lot (%)</w:t>
            </w:r>
          </w:p>
        </w:tc>
      </w:tr>
      <w:tr w:rsidR="00673D51" w:rsidRPr="007143BC" w14:paraId="29156690" w14:textId="77777777" w:rsidTr="00AC111E">
        <w:trPr>
          <w:trHeight w:val="315"/>
          <w:jc w:val="center"/>
        </w:trPr>
        <w:tc>
          <w:tcPr>
            <w:tcW w:w="3440" w:type="dxa"/>
            <w:tcBorders>
              <w:top w:val="nil"/>
              <w:left w:val="nil"/>
              <w:bottom w:val="single" w:sz="8" w:space="0" w:color="auto"/>
              <w:right w:val="nil"/>
            </w:tcBorders>
            <w:noWrap/>
            <w:vAlign w:val="center"/>
            <w:hideMark/>
          </w:tcPr>
          <w:p w14:paraId="08A6B799" w14:textId="77777777" w:rsidR="00673D51" w:rsidRPr="00B742C5" w:rsidRDefault="00673D51" w:rsidP="00AC111E">
            <w:pPr>
              <w:jc w:val="center"/>
            </w:pPr>
            <w:r w:rsidRPr="00B742C5">
              <w:t>0 &lt; PD ≤ 15</w:t>
            </w:r>
          </w:p>
        </w:tc>
        <w:tc>
          <w:tcPr>
            <w:tcW w:w="2500" w:type="dxa"/>
            <w:tcBorders>
              <w:top w:val="nil"/>
              <w:left w:val="nil"/>
              <w:bottom w:val="single" w:sz="8" w:space="0" w:color="auto"/>
              <w:right w:val="nil"/>
            </w:tcBorders>
            <w:noWrap/>
            <w:vAlign w:val="center"/>
            <w:hideMark/>
          </w:tcPr>
          <w:p w14:paraId="7EDE1696" w14:textId="77777777" w:rsidR="00673D51" w:rsidRPr="00B742C5" w:rsidRDefault="00673D51" w:rsidP="00AC111E">
            <w:pPr>
              <w:jc w:val="center"/>
            </w:pPr>
            <w:r w:rsidRPr="00B742C5">
              <w:t>0</w:t>
            </w:r>
          </w:p>
        </w:tc>
      </w:tr>
      <w:tr w:rsidR="00673D51" w:rsidRPr="007143BC" w14:paraId="0CBC3FE7" w14:textId="77777777" w:rsidTr="00AC111E">
        <w:trPr>
          <w:trHeight w:val="315"/>
          <w:jc w:val="center"/>
        </w:trPr>
        <w:tc>
          <w:tcPr>
            <w:tcW w:w="3440" w:type="dxa"/>
            <w:tcBorders>
              <w:top w:val="nil"/>
              <w:left w:val="nil"/>
              <w:bottom w:val="single" w:sz="8" w:space="0" w:color="auto"/>
              <w:right w:val="nil"/>
            </w:tcBorders>
            <w:noWrap/>
            <w:vAlign w:val="center"/>
            <w:hideMark/>
          </w:tcPr>
          <w:p w14:paraId="350C75B5" w14:textId="77777777" w:rsidR="00673D51" w:rsidRPr="00B742C5" w:rsidRDefault="00673D51" w:rsidP="00AC111E">
            <w:pPr>
              <w:jc w:val="center"/>
            </w:pPr>
            <w:r w:rsidRPr="00B742C5">
              <w:t>15 &lt; PD ≤ 30</w:t>
            </w:r>
          </w:p>
        </w:tc>
        <w:tc>
          <w:tcPr>
            <w:tcW w:w="2500" w:type="dxa"/>
            <w:tcBorders>
              <w:top w:val="nil"/>
              <w:left w:val="nil"/>
              <w:bottom w:val="single" w:sz="8" w:space="0" w:color="auto"/>
              <w:right w:val="nil"/>
            </w:tcBorders>
            <w:noWrap/>
            <w:vAlign w:val="center"/>
            <w:hideMark/>
          </w:tcPr>
          <w:p w14:paraId="3A0C80F6" w14:textId="77777777" w:rsidR="00673D51" w:rsidRPr="00B742C5" w:rsidRDefault="00673D51" w:rsidP="00AC111E">
            <w:pPr>
              <w:jc w:val="center"/>
            </w:pPr>
            <w:r w:rsidRPr="00B742C5">
              <w:t>0.5</w:t>
            </w:r>
          </w:p>
        </w:tc>
      </w:tr>
      <w:tr w:rsidR="00673D51" w:rsidRPr="007143BC" w14:paraId="1C3F0F29" w14:textId="77777777" w:rsidTr="00AC111E">
        <w:trPr>
          <w:trHeight w:val="315"/>
          <w:jc w:val="center"/>
        </w:trPr>
        <w:tc>
          <w:tcPr>
            <w:tcW w:w="3440" w:type="dxa"/>
            <w:tcBorders>
              <w:top w:val="nil"/>
              <w:left w:val="nil"/>
              <w:bottom w:val="single" w:sz="8" w:space="0" w:color="auto"/>
              <w:right w:val="nil"/>
            </w:tcBorders>
            <w:noWrap/>
            <w:vAlign w:val="center"/>
            <w:hideMark/>
          </w:tcPr>
          <w:p w14:paraId="2CEC2EED" w14:textId="77777777" w:rsidR="00673D51" w:rsidRPr="00B742C5" w:rsidRDefault="00673D51" w:rsidP="00AC111E">
            <w:pPr>
              <w:jc w:val="center"/>
            </w:pPr>
            <w:r w:rsidRPr="00B742C5">
              <w:t>30 &lt; PD ≤ 35</w:t>
            </w:r>
          </w:p>
        </w:tc>
        <w:tc>
          <w:tcPr>
            <w:tcW w:w="2500" w:type="dxa"/>
            <w:tcBorders>
              <w:top w:val="nil"/>
              <w:left w:val="nil"/>
              <w:bottom w:val="single" w:sz="8" w:space="0" w:color="auto"/>
              <w:right w:val="nil"/>
            </w:tcBorders>
            <w:noWrap/>
            <w:vAlign w:val="center"/>
            <w:hideMark/>
          </w:tcPr>
          <w:p w14:paraId="7BD101CD" w14:textId="77777777" w:rsidR="00673D51" w:rsidRPr="00B742C5" w:rsidRDefault="00673D51" w:rsidP="00AC111E">
            <w:pPr>
              <w:jc w:val="center"/>
            </w:pPr>
            <w:r w:rsidRPr="00B742C5">
              <w:t>2</w:t>
            </w:r>
          </w:p>
        </w:tc>
      </w:tr>
      <w:tr w:rsidR="00673D51" w:rsidRPr="007143BC" w14:paraId="06FF8E58" w14:textId="77777777" w:rsidTr="00AC111E">
        <w:trPr>
          <w:trHeight w:val="315"/>
          <w:jc w:val="center"/>
        </w:trPr>
        <w:tc>
          <w:tcPr>
            <w:tcW w:w="3440" w:type="dxa"/>
            <w:tcBorders>
              <w:top w:val="nil"/>
              <w:left w:val="nil"/>
              <w:bottom w:val="single" w:sz="8" w:space="0" w:color="auto"/>
              <w:right w:val="nil"/>
            </w:tcBorders>
            <w:noWrap/>
            <w:vAlign w:val="center"/>
            <w:hideMark/>
          </w:tcPr>
          <w:p w14:paraId="3A354AC6" w14:textId="77777777" w:rsidR="00673D51" w:rsidRPr="00B742C5" w:rsidRDefault="00673D51" w:rsidP="00AC111E">
            <w:pPr>
              <w:jc w:val="center"/>
            </w:pPr>
            <w:r w:rsidRPr="00B742C5">
              <w:t>35 &lt; PD ≤ 40</w:t>
            </w:r>
          </w:p>
        </w:tc>
        <w:tc>
          <w:tcPr>
            <w:tcW w:w="2500" w:type="dxa"/>
            <w:tcBorders>
              <w:top w:val="nil"/>
              <w:left w:val="nil"/>
              <w:bottom w:val="single" w:sz="8" w:space="0" w:color="auto"/>
              <w:right w:val="nil"/>
            </w:tcBorders>
            <w:noWrap/>
            <w:vAlign w:val="center"/>
            <w:hideMark/>
          </w:tcPr>
          <w:p w14:paraId="29824E38" w14:textId="77777777" w:rsidR="00673D51" w:rsidRPr="00B742C5" w:rsidRDefault="00673D51" w:rsidP="00AC111E">
            <w:pPr>
              <w:jc w:val="center"/>
            </w:pPr>
            <w:r w:rsidRPr="00B742C5">
              <w:t>10</w:t>
            </w:r>
          </w:p>
        </w:tc>
      </w:tr>
      <w:tr w:rsidR="00673D51" w:rsidRPr="007143BC" w14:paraId="7A6C68B3" w14:textId="77777777" w:rsidTr="00AC111E">
        <w:trPr>
          <w:trHeight w:val="315"/>
          <w:jc w:val="center"/>
        </w:trPr>
        <w:tc>
          <w:tcPr>
            <w:tcW w:w="3440" w:type="dxa"/>
            <w:tcBorders>
              <w:top w:val="nil"/>
              <w:left w:val="nil"/>
              <w:bottom w:val="single" w:sz="8" w:space="0" w:color="auto"/>
              <w:right w:val="nil"/>
            </w:tcBorders>
            <w:noWrap/>
            <w:vAlign w:val="center"/>
            <w:hideMark/>
          </w:tcPr>
          <w:p w14:paraId="15046AD6" w14:textId="77777777" w:rsidR="00673D51" w:rsidRPr="00B742C5" w:rsidRDefault="00673D51" w:rsidP="00AC111E">
            <w:pPr>
              <w:jc w:val="center"/>
            </w:pPr>
            <w:r w:rsidRPr="00B742C5">
              <w:t>40 &lt; PD ≤ 45</w:t>
            </w:r>
          </w:p>
        </w:tc>
        <w:tc>
          <w:tcPr>
            <w:tcW w:w="2500" w:type="dxa"/>
            <w:tcBorders>
              <w:top w:val="nil"/>
              <w:left w:val="nil"/>
              <w:bottom w:val="single" w:sz="8" w:space="0" w:color="auto"/>
              <w:right w:val="nil"/>
            </w:tcBorders>
            <w:noWrap/>
            <w:vAlign w:val="center"/>
            <w:hideMark/>
          </w:tcPr>
          <w:p w14:paraId="6583554D" w14:textId="77777777" w:rsidR="00673D51" w:rsidRPr="00B742C5" w:rsidRDefault="00673D51" w:rsidP="00AC111E">
            <w:pPr>
              <w:jc w:val="center"/>
            </w:pPr>
            <w:r w:rsidRPr="00B742C5">
              <w:t>15</w:t>
            </w:r>
          </w:p>
        </w:tc>
      </w:tr>
      <w:tr w:rsidR="00673D51" w:rsidRPr="007143BC" w14:paraId="734A04A8" w14:textId="77777777" w:rsidTr="00AC111E">
        <w:trPr>
          <w:trHeight w:val="315"/>
          <w:jc w:val="center"/>
        </w:trPr>
        <w:tc>
          <w:tcPr>
            <w:tcW w:w="3440" w:type="dxa"/>
            <w:tcBorders>
              <w:top w:val="nil"/>
              <w:left w:val="nil"/>
              <w:bottom w:val="single" w:sz="8" w:space="0" w:color="auto"/>
              <w:right w:val="nil"/>
            </w:tcBorders>
            <w:noWrap/>
            <w:vAlign w:val="center"/>
            <w:hideMark/>
          </w:tcPr>
          <w:p w14:paraId="2BF9934A" w14:textId="77777777" w:rsidR="00673D51" w:rsidRPr="00B742C5" w:rsidRDefault="00673D51" w:rsidP="00AC111E">
            <w:pPr>
              <w:jc w:val="center"/>
            </w:pPr>
            <w:r w:rsidRPr="00B742C5">
              <w:t>45 &lt; PD ≤ 50</w:t>
            </w:r>
          </w:p>
        </w:tc>
        <w:tc>
          <w:tcPr>
            <w:tcW w:w="2500" w:type="dxa"/>
            <w:tcBorders>
              <w:top w:val="nil"/>
              <w:left w:val="nil"/>
              <w:bottom w:val="single" w:sz="8" w:space="0" w:color="auto"/>
              <w:right w:val="nil"/>
            </w:tcBorders>
            <w:noWrap/>
            <w:vAlign w:val="center"/>
            <w:hideMark/>
          </w:tcPr>
          <w:p w14:paraId="209445E4" w14:textId="77777777" w:rsidR="00673D51" w:rsidRPr="00B742C5" w:rsidRDefault="00673D51" w:rsidP="00AC111E">
            <w:pPr>
              <w:jc w:val="center"/>
            </w:pPr>
            <w:r w:rsidRPr="00B742C5">
              <w:t>20</w:t>
            </w:r>
          </w:p>
        </w:tc>
      </w:tr>
      <w:tr w:rsidR="00673D51" w:rsidRPr="007143BC" w14:paraId="6AD601DB" w14:textId="77777777" w:rsidTr="00AC111E">
        <w:trPr>
          <w:trHeight w:val="315"/>
          <w:jc w:val="center"/>
        </w:trPr>
        <w:tc>
          <w:tcPr>
            <w:tcW w:w="3440" w:type="dxa"/>
            <w:tcBorders>
              <w:top w:val="nil"/>
              <w:left w:val="nil"/>
              <w:bottom w:val="single" w:sz="8" w:space="0" w:color="auto"/>
              <w:right w:val="nil"/>
            </w:tcBorders>
            <w:noWrap/>
            <w:vAlign w:val="center"/>
            <w:hideMark/>
          </w:tcPr>
          <w:p w14:paraId="79A19026" w14:textId="77777777" w:rsidR="00673D51" w:rsidRPr="00B742C5" w:rsidRDefault="00673D51" w:rsidP="00AC111E">
            <w:pPr>
              <w:jc w:val="center"/>
            </w:pPr>
            <w:r w:rsidRPr="00B742C5">
              <w:t>50 &lt; PD ≤ 60</w:t>
            </w:r>
          </w:p>
        </w:tc>
        <w:tc>
          <w:tcPr>
            <w:tcW w:w="2500" w:type="dxa"/>
            <w:tcBorders>
              <w:top w:val="nil"/>
              <w:left w:val="nil"/>
              <w:bottom w:val="single" w:sz="8" w:space="0" w:color="auto"/>
              <w:right w:val="nil"/>
            </w:tcBorders>
            <w:noWrap/>
            <w:vAlign w:val="center"/>
            <w:hideMark/>
          </w:tcPr>
          <w:p w14:paraId="4623EA08" w14:textId="77777777" w:rsidR="00673D51" w:rsidRPr="00B742C5" w:rsidRDefault="00673D51" w:rsidP="00AC111E">
            <w:pPr>
              <w:jc w:val="center"/>
            </w:pPr>
            <w:r w:rsidRPr="00B742C5">
              <w:t>30</w:t>
            </w:r>
          </w:p>
        </w:tc>
      </w:tr>
      <w:tr w:rsidR="00673D51" w:rsidRPr="007143BC" w14:paraId="0C0D9A33" w14:textId="77777777" w:rsidTr="00AC111E">
        <w:trPr>
          <w:trHeight w:val="315"/>
          <w:jc w:val="center"/>
        </w:trPr>
        <w:tc>
          <w:tcPr>
            <w:tcW w:w="3440" w:type="dxa"/>
            <w:tcBorders>
              <w:top w:val="nil"/>
              <w:left w:val="nil"/>
              <w:bottom w:val="single" w:sz="8" w:space="0" w:color="auto"/>
              <w:right w:val="nil"/>
            </w:tcBorders>
            <w:noWrap/>
            <w:vAlign w:val="center"/>
            <w:hideMark/>
          </w:tcPr>
          <w:p w14:paraId="2F121D4E" w14:textId="77777777" w:rsidR="00673D51" w:rsidRPr="00B742C5" w:rsidRDefault="00673D51" w:rsidP="00AC111E">
            <w:pPr>
              <w:jc w:val="center"/>
            </w:pPr>
            <w:r w:rsidRPr="00B742C5">
              <w:t>60 &lt; PD ≤ 75</w:t>
            </w:r>
          </w:p>
        </w:tc>
        <w:tc>
          <w:tcPr>
            <w:tcW w:w="2500" w:type="dxa"/>
            <w:tcBorders>
              <w:top w:val="nil"/>
              <w:left w:val="nil"/>
              <w:bottom w:val="single" w:sz="8" w:space="0" w:color="auto"/>
              <w:right w:val="nil"/>
            </w:tcBorders>
            <w:noWrap/>
            <w:vAlign w:val="center"/>
            <w:hideMark/>
          </w:tcPr>
          <w:p w14:paraId="64FAFECB" w14:textId="77777777" w:rsidR="00673D51" w:rsidRPr="00B742C5" w:rsidRDefault="00673D51" w:rsidP="00AC111E">
            <w:pPr>
              <w:jc w:val="center"/>
            </w:pPr>
            <w:r w:rsidRPr="00B742C5">
              <w:t>45</w:t>
            </w:r>
          </w:p>
        </w:tc>
      </w:tr>
      <w:tr w:rsidR="00673D51" w:rsidRPr="007143BC" w14:paraId="3F413D12" w14:textId="77777777" w:rsidTr="00AC111E">
        <w:trPr>
          <w:trHeight w:val="315"/>
          <w:jc w:val="center"/>
        </w:trPr>
        <w:tc>
          <w:tcPr>
            <w:tcW w:w="3440" w:type="dxa"/>
            <w:tcBorders>
              <w:top w:val="nil"/>
              <w:left w:val="nil"/>
              <w:bottom w:val="double" w:sz="6" w:space="0" w:color="auto"/>
              <w:right w:val="nil"/>
            </w:tcBorders>
            <w:noWrap/>
            <w:vAlign w:val="center"/>
            <w:hideMark/>
          </w:tcPr>
          <w:p w14:paraId="00E151F3" w14:textId="77777777" w:rsidR="00673D51" w:rsidRPr="00B742C5" w:rsidRDefault="00673D51" w:rsidP="00AC111E">
            <w:pPr>
              <w:jc w:val="center"/>
            </w:pPr>
            <w:proofErr w:type="gramStart"/>
            <w:r w:rsidRPr="00B742C5">
              <w:t>PD</w:t>
            </w:r>
            <w:proofErr w:type="gramEnd"/>
            <w:r w:rsidRPr="00B742C5">
              <w:t xml:space="preserve"> &gt; 75</w:t>
            </w:r>
          </w:p>
        </w:tc>
        <w:tc>
          <w:tcPr>
            <w:tcW w:w="2500" w:type="dxa"/>
            <w:tcBorders>
              <w:top w:val="nil"/>
              <w:left w:val="nil"/>
              <w:bottom w:val="double" w:sz="6" w:space="0" w:color="auto"/>
              <w:right w:val="nil"/>
            </w:tcBorders>
            <w:noWrap/>
            <w:vAlign w:val="center"/>
            <w:hideMark/>
          </w:tcPr>
          <w:p w14:paraId="5F118C53" w14:textId="77777777" w:rsidR="00673D51" w:rsidRPr="00B742C5" w:rsidRDefault="00673D51" w:rsidP="00AC111E">
            <w:pPr>
              <w:jc w:val="center"/>
            </w:pPr>
            <w:r w:rsidRPr="00B742C5">
              <w:t xml:space="preserve">Remove &amp; </w:t>
            </w:r>
            <w:proofErr w:type="gramStart"/>
            <w:r w:rsidRPr="00B742C5">
              <w:t>Replace</w:t>
            </w:r>
            <w:proofErr w:type="gramEnd"/>
          </w:p>
        </w:tc>
      </w:tr>
    </w:tbl>
    <w:p w14:paraId="44D0B694" w14:textId="77777777" w:rsidR="00673D51" w:rsidRPr="00B742C5" w:rsidRDefault="00673D51" w:rsidP="00673D51">
      <w:pPr>
        <w:pStyle w:val="A1paragraph0"/>
        <w:ind w:left="0" w:firstLine="0"/>
      </w:pPr>
    </w:p>
    <w:p w14:paraId="15F919D8" w14:textId="77777777" w:rsidR="00673D51" w:rsidRPr="00B742C5" w:rsidRDefault="00673D51" w:rsidP="00673D51">
      <w:pPr>
        <w:pStyle w:val="ListParagraph"/>
        <w:widowControl w:val="0"/>
        <w:tabs>
          <w:tab w:val="left" w:pos="540"/>
        </w:tabs>
        <w:spacing w:before="115"/>
        <w:ind w:right="179" w:hanging="720"/>
        <w:rPr>
          <w:sz w:val="20"/>
          <w:szCs w:val="20"/>
        </w:rPr>
      </w:pPr>
      <w:r w:rsidRPr="00B742C5">
        <w:rPr>
          <w:b/>
          <w:bCs/>
          <w:sz w:val="20"/>
          <w:szCs w:val="20"/>
        </w:rPr>
        <w:tab/>
      </w:r>
      <w:r w:rsidRPr="00B742C5">
        <w:rPr>
          <w:b/>
          <w:bCs/>
          <w:sz w:val="20"/>
          <w:szCs w:val="20"/>
        </w:rPr>
        <w:tab/>
        <w:t xml:space="preserve">5.    Outlier Detection. </w:t>
      </w:r>
      <w:r w:rsidRPr="00B742C5">
        <w:rPr>
          <w:sz w:val="20"/>
          <w:szCs w:val="20"/>
        </w:rPr>
        <w:t>If PD &lt; 10, the Laboratory will not screen for outliers. If PD ≥ 10, the Laboratory will screen</w:t>
      </w:r>
      <w:r w:rsidRPr="00B742C5">
        <w:rPr>
          <w:spacing w:val="-2"/>
          <w:sz w:val="20"/>
          <w:szCs w:val="20"/>
        </w:rPr>
        <w:t xml:space="preserve"> </w:t>
      </w:r>
      <w:r w:rsidRPr="00B742C5">
        <w:rPr>
          <w:sz w:val="20"/>
          <w:szCs w:val="20"/>
        </w:rPr>
        <w:t>acceptance</w:t>
      </w:r>
      <w:r w:rsidRPr="00B742C5">
        <w:rPr>
          <w:w w:val="99"/>
          <w:sz w:val="20"/>
          <w:szCs w:val="20"/>
        </w:rPr>
        <w:t xml:space="preserve"> </w:t>
      </w:r>
      <w:r w:rsidRPr="00B742C5">
        <w:rPr>
          <w:sz w:val="20"/>
          <w:szCs w:val="20"/>
        </w:rPr>
        <w:t>cores for outliers using a statistically valid procedure. The following procedure applies only for a sample</w:t>
      </w:r>
      <w:r w:rsidRPr="00B742C5">
        <w:rPr>
          <w:spacing w:val="32"/>
          <w:sz w:val="20"/>
          <w:szCs w:val="20"/>
        </w:rPr>
        <w:t xml:space="preserve"> </w:t>
      </w:r>
      <w:r w:rsidRPr="00B742C5">
        <w:rPr>
          <w:sz w:val="20"/>
          <w:szCs w:val="20"/>
        </w:rPr>
        <w:t>size</w:t>
      </w:r>
      <w:r w:rsidRPr="00B742C5">
        <w:rPr>
          <w:w w:val="99"/>
          <w:sz w:val="20"/>
          <w:szCs w:val="20"/>
        </w:rPr>
        <w:t xml:space="preserve"> </w:t>
      </w:r>
      <w:r w:rsidRPr="00B742C5">
        <w:rPr>
          <w:sz w:val="20"/>
          <w:szCs w:val="20"/>
        </w:rPr>
        <w:t>of 5 or</w:t>
      </w:r>
      <w:r w:rsidRPr="00B742C5">
        <w:rPr>
          <w:spacing w:val="-2"/>
          <w:sz w:val="20"/>
          <w:szCs w:val="20"/>
        </w:rPr>
        <w:t xml:space="preserve"> </w:t>
      </w:r>
      <w:r w:rsidRPr="00B742C5">
        <w:rPr>
          <w:sz w:val="20"/>
          <w:szCs w:val="20"/>
        </w:rPr>
        <w:t>10.</w:t>
      </w:r>
    </w:p>
    <w:p w14:paraId="1061314A" w14:textId="77777777" w:rsidR="00673D51" w:rsidRPr="00B742C5" w:rsidRDefault="00673D51" w:rsidP="00C17075">
      <w:pPr>
        <w:pStyle w:val="ListParagraph"/>
        <w:widowControl w:val="0"/>
        <w:numPr>
          <w:ilvl w:val="1"/>
          <w:numId w:val="48"/>
        </w:numPr>
        <w:tabs>
          <w:tab w:val="left" w:pos="1397"/>
        </w:tabs>
        <w:spacing w:before="160" w:line="208" w:lineRule="exact"/>
        <w:ind w:right="186"/>
        <w:contextualSpacing w:val="0"/>
        <w:rPr>
          <w:sz w:val="20"/>
          <w:szCs w:val="20"/>
        </w:rPr>
      </w:pPr>
      <w:r w:rsidRPr="00B742C5">
        <w:rPr>
          <w:position w:val="2"/>
          <w:sz w:val="20"/>
          <w:szCs w:val="20"/>
        </w:rPr>
        <w:t>The</w:t>
      </w:r>
      <w:r w:rsidRPr="00B742C5">
        <w:rPr>
          <w:spacing w:val="-4"/>
          <w:position w:val="2"/>
          <w:sz w:val="20"/>
          <w:szCs w:val="20"/>
        </w:rPr>
        <w:t xml:space="preserve"> </w:t>
      </w:r>
      <w:r w:rsidRPr="00B742C5">
        <w:rPr>
          <w:position w:val="2"/>
          <w:sz w:val="20"/>
          <w:szCs w:val="20"/>
        </w:rPr>
        <w:t>Laboratory</w:t>
      </w:r>
      <w:r w:rsidRPr="00B742C5">
        <w:rPr>
          <w:spacing w:val="-3"/>
          <w:position w:val="2"/>
          <w:sz w:val="20"/>
          <w:szCs w:val="20"/>
        </w:rPr>
        <w:t xml:space="preserve"> </w:t>
      </w:r>
      <w:r w:rsidRPr="00B742C5">
        <w:rPr>
          <w:position w:val="2"/>
          <w:sz w:val="20"/>
          <w:szCs w:val="20"/>
        </w:rPr>
        <w:t>will</w:t>
      </w:r>
      <w:r w:rsidRPr="00B742C5">
        <w:rPr>
          <w:spacing w:val="-5"/>
          <w:position w:val="2"/>
          <w:sz w:val="20"/>
          <w:szCs w:val="20"/>
        </w:rPr>
        <w:t xml:space="preserve"> </w:t>
      </w:r>
      <w:r w:rsidRPr="00B742C5">
        <w:rPr>
          <w:position w:val="2"/>
          <w:sz w:val="20"/>
          <w:szCs w:val="20"/>
        </w:rPr>
        <w:t>arrange</w:t>
      </w:r>
      <w:r w:rsidRPr="00B742C5">
        <w:rPr>
          <w:spacing w:val="-4"/>
          <w:position w:val="2"/>
          <w:sz w:val="20"/>
          <w:szCs w:val="20"/>
        </w:rPr>
        <w:t xml:space="preserve"> </w:t>
      </w:r>
      <w:r w:rsidRPr="00B742C5">
        <w:rPr>
          <w:position w:val="2"/>
          <w:sz w:val="20"/>
          <w:szCs w:val="20"/>
        </w:rPr>
        <w:t>the</w:t>
      </w:r>
      <w:r w:rsidRPr="00B742C5">
        <w:rPr>
          <w:spacing w:val="-4"/>
          <w:position w:val="2"/>
          <w:sz w:val="20"/>
          <w:szCs w:val="20"/>
        </w:rPr>
        <w:t xml:space="preserve"> </w:t>
      </w:r>
      <w:r w:rsidRPr="00B742C5">
        <w:rPr>
          <w:position w:val="2"/>
          <w:sz w:val="20"/>
          <w:szCs w:val="20"/>
        </w:rPr>
        <w:t>core</w:t>
      </w:r>
      <w:r w:rsidRPr="00B742C5">
        <w:rPr>
          <w:spacing w:val="-4"/>
          <w:position w:val="2"/>
          <w:sz w:val="20"/>
          <w:szCs w:val="20"/>
        </w:rPr>
        <w:t xml:space="preserve"> </w:t>
      </w:r>
      <w:r w:rsidRPr="00B742C5">
        <w:rPr>
          <w:position w:val="2"/>
          <w:sz w:val="20"/>
          <w:szCs w:val="20"/>
        </w:rPr>
        <w:t>results</w:t>
      </w:r>
      <w:r w:rsidRPr="00B742C5">
        <w:rPr>
          <w:spacing w:val="-5"/>
          <w:position w:val="2"/>
          <w:sz w:val="20"/>
          <w:szCs w:val="20"/>
        </w:rPr>
        <w:t xml:space="preserve"> </w:t>
      </w:r>
      <w:r w:rsidRPr="00B742C5">
        <w:rPr>
          <w:position w:val="2"/>
          <w:sz w:val="20"/>
          <w:szCs w:val="20"/>
        </w:rPr>
        <w:t>in</w:t>
      </w:r>
      <w:r w:rsidRPr="00B742C5">
        <w:rPr>
          <w:spacing w:val="-6"/>
          <w:position w:val="2"/>
          <w:sz w:val="20"/>
          <w:szCs w:val="20"/>
        </w:rPr>
        <w:t xml:space="preserve"> </w:t>
      </w:r>
      <w:r w:rsidRPr="00B742C5">
        <w:rPr>
          <w:position w:val="2"/>
          <w:sz w:val="20"/>
          <w:szCs w:val="20"/>
        </w:rPr>
        <w:t>ascending</w:t>
      </w:r>
      <w:r w:rsidRPr="00B742C5">
        <w:rPr>
          <w:spacing w:val="-6"/>
          <w:position w:val="2"/>
          <w:sz w:val="20"/>
          <w:szCs w:val="20"/>
        </w:rPr>
        <w:t xml:space="preserve"> </w:t>
      </w:r>
      <w:r w:rsidRPr="00B742C5">
        <w:rPr>
          <w:position w:val="2"/>
          <w:sz w:val="20"/>
          <w:szCs w:val="20"/>
        </w:rPr>
        <w:t>order,</w:t>
      </w:r>
      <w:r w:rsidRPr="00B742C5">
        <w:rPr>
          <w:spacing w:val="-4"/>
          <w:position w:val="2"/>
          <w:sz w:val="20"/>
          <w:szCs w:val="20"/>
        </w:rPr>
        <w:t xml:space="preserve"> </w:t>
      </w:r>
      <w:r w:rsidRPr="00B742C5">
        <w:rPr>
          <w:position w:val="2"/>
          <w:sz w:val="20"/>
          <w:szCs w:val="20"/>
        </w:rPr>
        <w:t>in</w:t>
      </w:r>
      <w:r w:rsidRPr="00B742C5">
        <w:rPr>
          <w:spacing w:val="-6"/>
          <w:position w:val="2"/>
          <w:sz w:val="20"/>
          <w:szCs w:val="20"/>
        </w:rPr>
        <w:t xml:space="preserve"> </w:t>
      </w:r>
      <w:r w:rsidRPr="00B742C5">
        <w:rPr>
          <w:position w:val="2"/>
          <w:sz w:val="20"/>
          <w:szCs w:val="20"/>
        </w:rPr>
        <w:t>which</w:t>
      </w:r>
      <w:r w:rsidRPr="00B742C5">
        <w:rPr>
          <w:spacing w:val="-6"/>
          <w:position w:val="2"/>
          <w:sz w:val="20"/>
          <w:szCs w:val="20"/>
        </w:rPr>
        <w:t xml:space="preserve"> </w:t>
      </w:r>
      <w:r w:rsidRPr="00B742C5">
        <w:rPr>
          <w:position w:val="2"/>
          <w:sz w:val="20"/>
          <w:szCs w:val="20"/>
        </w:rPr>
        <w:t>X</w:t>
      </w:r>
      <w:r w:rsidRPr="00B742C5">
        <w:rPr>
          <w:sz w:val="20"/>
          <w:szCs w:val="20"/>
        </w:rPr>
        <w:t>1</w:t>
      </w:r>
      <w:r w:rsidRPr="00B742C5">
        <w:rPr>
          <w:spacing w:val="-3"/>
          <w:sz w:val="20"/>
          <w:szCs w:val="20"/>
        </w:rPr>
        <w:t xml:space="preserve"> </w:t>
      </w:r>
      <w:r w:rsidRPr="00B742C5">
        <w:rPr>
          <w:position w:val="2"/>
          <w:sz w:val="20"/>
          <w:szCs w:val="20"/>
        </w:rPr>
        <w:t>represents</w:t>
      </w:r>
      <w:r w:rsidRPr="00B742C5">
        <w:rPr>
          <w:spacing w:val="-5"/>
          <w:position w:val="2"/>
          <w:sz w:val="20"/>
          <w:szCs w:val="20"/>
        </w:rPr>
        <w:t xml:space="preserve"> </w:t>
      </w:r>
      <w:r w:rsidRPr="00B742C5">
        <w:rPr>
          <w:position w:val="2"/>
          <w:sz w:val="20"/>
          <w:szCs w:val="20"/>
        </w:rPr>
        <w:t>the</w:t>
      </w:r>
      <w:r w:rsidRPr="00B742C5">
        <w:rPr>
          <w:spacing w:val="-4"/>
          <w:position w:val="2"/>
          <w:sz w:val="20"/>
          <w:szCs w:val="20"/>
        </w:rPr>
        <w:t xml:space="preserve"> </w:t>
      </w:r>
      <w:r w:rsidRPr="00B742C5">
        <w:rPr>
          <w:position w:val="2"/>
          <w:sz w:val="20"/>
          <w:szCs w:val="20"/>
        </w:rPr>
        <w:t>smallest</w:t>
      </w:r>
      <w:r w:rsidRPr="00B742C5">
        <w:rPr>
          <w:spacing w:val="-5"/>
          <w:position w:val="2"/>
          <w:sz w:val="20"/>
          <w:szCs w:val="20"/>
        </w:rPr>
        <w:t xml:space="preserve"> </w:t>
      </w:r>
      <w:r w:rsidRPr="00B742C5">
        <w:rPr>
          <w:position w:val="2"/>
          <w:sz w:val="20"/>
          <w:szCs w:val="20"/>
        </w:rPr>
        <w:t>value</w:t>
      </w:r>
      <w:r w:rsidRPr="00B742C5">
        <w:rPr>
          <w:spacing w:val="-4"/>
          <w:position w:val="2"/>
          <w:sz w:val="20"/>
          <w:szCs w:val="20"/>
        </w:rPr>
        <w:t xml:space="preserve"> </w:t>
      </w:r>
      <w:r w:rsidRPr="00B742C5">
        <w:rPr>
          <w:position w:val="2"/>
          <w:sz w:val="20"/>
          <w:szCs w:val="20"/>
        </w:rPr>
        <w:t>and</w:t>
      </w:r>
      <w:r w:rsidRPr="00B742C5">
        <w:rPr>
          <w:spacing w:val="-3"/>
          <w:position w:val="2"/>
          <w:sz w:val="20"/>
          <w:szCs w:val="20"/>
        </w:rPr>
        <w:t xml:space="preserve"> </w:t>
      </w:r>
      <w:r w:rsidRPr="00B742C5">
        <w:rPr>
          <w:position w:val="2"/>
          <w:sz w:val="20"/>
          <w:szCs w:val="20"/>
        </w:rPr>
        <w:t>X</w:t>
      </w:r>
      <w:r w:rsidRPr="00B742C5">
        <w:rPr>
          <w:sz w:val="20"/>
          <w:szCs w:val="20"/>
        </w:rPr>
        <w:t>N</w:t>
      </w:r>
      <w:r w:rsidRPr="00B742C5">
        <w:rPr>
          <w:w w:val="99"/>
          <w:sz w:val="20"/>
          <w:szCs w:val="20"/>
        </w:rPr>
        <w:t xml:space="preserve"> </w:t>
      </w:r>
      <w:r w:rsidRPr="00B742C5">
        <w:rPr>
          <w:sz w:val="20"/>
          <w:szCs w:val="20"/>
        </w:rPr>
        <w:t>represents the largest value.</w:t>
      </w:r>
    </w:p>
    <w:p w14:paraId="7BAC91BC" w14:textId="77777777" w:rsidR="00673D51" w:rsidRPr="00B742C5" w:rsidRDefault="00673D51" w:rsidP="00C17075">
      <w:pPr>
        <w:pStyle w:val="ListParagraph"/>
        <w:widowControl w:val="0"/>
        <w:numPr>
          <w:ilvl w:val="1"/>
          <w:numId w:val="48"/>
        </w:numPr>
        <w:tabs>
          <w:tab w:val="left" w:pos="1397"/>
        </w:tabs>
        <w:spacing w:before="1"/>
        <w:ind w:right="186"/>
        <w:contextualSpacing w:val="0"/>
        <w:rPr>
          <w:sz w:val="20"/>
          <w:szCs w:val="20"/>
        </w:rPr>
      </w:pPr>
      <w:r w:rsidRPr="00B742C5">
        <w:rPr>
          <w:position w:val="2"/>
          <w:sz w:val="20"/>
          <w:szCs w:val="20"/>
        </w:rPr>
        <w:t>If X</w:t>
      </w:r>
      <w:r w:rsidRPr="00B742C5">
        <w:rPr>
          <w:sz w:val="20"/>
          <w:szCs w:val="20"/>
        </w:rPr>
        <w:t xml:space="preserve">N </w:t>
      </w:r>
      <w:r w:rsidRPr="00B742C5">
        <w:rPr>
          <w:position w:val="2"/>
          <w:sz w:val="20"/>
          <w:szCs w:val="20"/>
        </w:rPr>
        <w:t>is suspected of being an outlier, the Laboratory will</w:t>
      </w:r>
      <w:r w:rsidRPr="00B742C5">
        <w:rPr>
          <w:spacing w:val="-21"/>
          <w:position w:val="2"/>
          <w:sz w:val="20"/>
          <w:szCs w:val="20"/>
        </w:rPr>
        <w:t xml:space="preserve"> </w:t>
      </w:r>
      <w:r w:rsidRPr="00B742C5">
        <w:rPr>
          <w:position w:val="2"/>
          <w:sz w:val="20"/>
          <w:szCs w:val="20"/>
        </w:rPr>
        <w:t>calculate:</w:t>
      </w:r>
    </w:p>
    <w:p w14:paraId="265FDFCC" w14:textId="77777777" w:rsidR="00673D51" w:rsidRPr="00B742C5" w:rsidRDefault="00673D51" w:rsidP="00673D51">
      <w:pPr>
        <w:pStyle w:val="ListParagraph"/>
        <w:widowControl w:val="0"/>
        <w:tabs>
          <w:tab w:val="left" w:pos="1397"/>
        </w:tabs>
        <w:spacing w:before="1"/>
        <w:ind w:left="0" w:right="186"/>
        <w:rPr>
          <w:position w:val="2"/>
          <w:sz w:val="20"/>
          <w:szCs w:val="20"/>
        </w:rPr>
      </w:pPr>
    </w:p>
    <w:p w14:paraId="47194A62" w14:textId="77777777" w:rsidR="00673D51" w:rsidRPr="00B742C5" w:rsidRDefault="00673D51" w:rsidP="00673D51">
      <w:pPr>
        <w:pStyle w:val="ListParagraph"/>
        <w:widowControl w:val="0"/>
        <w:tabs>
          <w:tab w:val="left" w:pos="1397"/>
        </w:tabs>
        <w:spacing w:before="1"/>
        <w:ind w:left="0" w:right="186"/>
        <w:jc w:val="center"/>
      </w:pPr>
      <w:r w:rsidRPr="00B742C5">
        <w:rPr>
          <w:noProof/>
        </w:rPr>
        <w:drawing>
          <wp:inline distT="0" distB="0" distL="0" distR="0" wp14:anchorId="2C803746" wp14:editId="4DD53BDD">
            <wp:extent cx="1148080" cy="403860"/>
            <wp:effectExtent l="0" t="0" r="0" b="0"/>
            <wp:docPr id="27" name="Picture 27" descr="Text,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Picture 27" descr="Text, logo&#10;&#10;Description automatically generated"/>
                    <pic:cNvPicPr>
                      <a:picLocks noChangeAspect="1" noChangeArrowheads="1"/>
                    </pic:cNvPicPr>
                  </pic:nvPicPr>
                  <pic:blipFill>
                    <a:blip r:embed="rId42" cstate="print">
                      <a:extLst>
                        <a:ext uri="{28A0092B-C50C-407E-A947-70E740481C1C}">
                          <a14:useLocalDpi xmlns:a14="http://schemas.microsoft.com/office/drawing/2010/main" val="0"/>
                        </a:ext>
                      </a:extLst>
                    </a:blip>
                    <a:srcRect/>
                    <a:stretch>
                      <a:fillRect/>
                    </a:stretch>
                  </pic:blipFill>
                  <pic:spPr bwMode="auto">
                    <a:xfrm>
                      <a:off x="0" y="0"/>
                      <a:ext cx="1148080" cy="403860"/>
                    </a:xfrm>
                    <a:prstGeom prst="rect">
                      <a:avLst/>
                    </a:prstGeom>
                    <a:noFill/>
                    <a:ln>
                      <a:noFill/>
                    </a:ln>
                  </pic:spPr>
                </pic:pic>
              </a:graphicData>
            </a:graphic>
          </wp:inline>
        </w:drawing>
      </w:r>
    </w:p>
    <w:p w14:paraId="30477110" w14:textId="77777777" w:rsidR="00673D51" w:rsidRPr="00B742C5" w:rsidRDefault="00673D51" w:rsidP="00673D51">
      <w:pPr>
        <w:spacing w:before="2"/>
        <w:rPr>
          <w:sz w:val="12"/>
          <w:szCs w:val="12"/>
        </w:rPr>
      </w:pPr>
    </w:p>
    <w:p w14:paraId="3FC93606" w14:textId="77777777" w:rsidR="00673D51" w:rsidRPr="00B742C5" w:rsidRDefault="00673D51" w:rsidP="00C17075">
      <w:pPr>
        <w:pStyle w:val="ListParagraph"/>
        <w:widowControl w:val="0"/>
        <w:numPr>
          <w:ilvl w:val="1"/>
          <w:numId w:val="48"/>
        </w:numPr>
        <w:tabs>
          <w:tab w:val="left" w:pos="1397"/>
        </w:tabs>
        <w:spacing w:line="208" w:lineRule="exact"/>
        <w:ind w:right="186"/>
        <w:contextualSpacing w:val="0"/>
      </w:pPr>
      <w:r w:rsidRPr="00B742C5">
        <w:rPr>
          <w:position w:val="2"/>
        </w:rPr>
        <w:t>If X</w:t>
      </w:r>
      <w:r w:rsidRPr="00B742C5">
        <w:rPr>
          <w:sz w:val="13"/>
        </w:rPr>
        <w:t xml:space="preserve">1 </w:t>
      </w:r>
      <w:r w:rsidRPr="00B742C5">
        <w:rPr>
          <w:position w:val="2"/>
        </w:rPr>
        <w:t>is suspected of being an outlier, the Laboratory will</w:t>
      </w:r>
      <w:r w:rsidRPr="00B742C5">
        <w:rPr>
          <w:spacing w:val="-22"/>
          <w:position w:val="2"/>
        </w:rPr>
        <w:t xml:space="preserve"> </w:t>
      </w:r>
      <w:r w:rsidRPr="00B742C5">
        <w:rPr>
          <w:position w:val="2"/>
        </w:rPr>
        <w:t>calculate:</w:t>
      </w:r>
    </w:p>
    <w:p w14:paraId="252A5B66" w14:textId="77777777" w:rsidR="00673D51" w:rsidRPr="00B742C5" w:rsidRDefault="00673D51" w:rsidP="00673D51">
      <w:pPr>
        <w:pStyle w:val="ListParagraph"/>
        <w:widowControl w:val="0"/>
        <w:tabs>
          <w:tab w:val="left" w:pos="1397"/>
        </w:tabs>
        <w:spacing w:line="208" w:lineRule="exact"/>
        <w:ind w:left="0" w:right="186"/>
        <w:rPr>
          <w:position w:val="2"/>
        </w:rPr>
      </w:pPr>
    </w:p>
    <w:p w14:paraId="65011C03" w14:textId="77777777" w:rsidR="00673D51" w:rsidRPr="00B742C5" w:rsidRDefault="00673D51" w:rsidP="00673D51">
      <w:pPr>
        <w:pStyle w:val="ListParagraph"/>
        <w:widowControl w:val="0"/>
        <w:tabs>
          <w:tab w:val="left" w:pos="1397"/>
        </w:tabs>
        <w:spacing w:before="1"/>
        <w:ind w:left="0" w:right="186"/>
        <w:contextualSpacing w:val="0"/>
        <w:jc w:val="center"/>
      </w:pPr>
      <w:r w:rsidRPr="00B742C5">
        <w:rPr>
          <w:noProof/>
        </w:rPr>
        <w:drawing>
          <wp:inline distT="0" distB="0" distL="0" distR="0" wp14:anchorId="08667969" wp14:editId="5E4C68BD">
            <wp:extent cx="893445" cy="425450"/>
            <wp:effectExtent l="0" t="0" r="1905" b="0"/>
            <wp:docPr id="26" name="Picture 26" descr="A mathematical equation with black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descr="A mathematical equation with black text&#10;&#10;Description automatically generated"/>
                    <pic:cNvPicPr>
                      <a:picLocks noChangeAspect="1" noChangeArrowheads="1"/>
                    </pic:cNvPicPr>
                  </pic:nvPicPr>
                  <pic:blipFill>
                    <a:blip r:embed="rId43" cstate="print">
                      <a:extLst>
                        <a:ext uri="{28A0092B-C50C-407E-A947-70E740481C1C}">
                          <a14:useLocalDpi xmlns:a14="http://schemas.microsoft.com/office/drawing/2010/main" val="0"/>
                        </a:ext>
                      </a:extLst>
                    </a:blip>
                    <a:srcRect/>
                    <a:stretch>
                      <a:fillRect/>
                    </a:stretch>
                  </pic:blipFill>
                  <pic:spPr bwMode="auto">
                    <a:xfrm>
                      <a:off x="0" y="0"/>
                      <a:ext cx="893445" cy="425450"/>
                    </a:xfrm>
                    <a:prstGeom prst="rect">
                      <a:avLst/>
                    </a:prstGeom>
                    <a:noFill/>
                    <a:ln>
                      <a:noFill/>
                    </a:ln>
                  </pic:spPr>
                </pic:pic>
              </a:graphicData>
            </a:graphic>
          </wp:inline>
        </w:drawing>
      </w:r>
    </w:p>
    <w:p w14:paraId="769C95A0" w14:textId="77777777" w:rsidR="00673D51" w:rsidRPr="00B742C5" w:rsidRDefault="00673D51" w:rsidP="00673D51">
      <w:pPr>
        <w:spacing w:line="108" w:lineRule="exact"/>
        <w:ind w:right="296"/>
        <w:jc w:val="both"/>
        <w:rPr>
          <w:rFonts w:ascii="Cambria Math" w:eastAsia="Cambria Math" w:hAnsi="Cambria Math" w:cs="Cambria Math"/>
          <w:sz w:val="18"/>
          <w:szCs w:val="18"/>
        </w:rPr>
      </w:pPr>
    </w:p>
    <w:p w14:paraId="70250299" w14:textId="77777777" w:rsidR="00673D51" w:rsidRPr="00B742C5" w:rsidRDefault="00673D51" w:rsidP="00C17075">
      <w:pPr>
        <w:pStyle w:val="ListParagraph"/>
        <w:widowControl w:val="0"/>
        <w:numPr>
          <w:ilvl w:val="1"/>
          <w:numId w:val="48"/>
        </w:numPr>
        <w:tabs>
          <w:tab w:val="left" w:pos="1397"/>
        </w:tabs>
        <w:spacing w:line="203" w:lineRule="exact"/>
        <w:ind w:right="186"/>
        <w:contextualSpacing w:val="0"/>
      </w:pPr>
      <w:r w:rsidRPr="00B742C5">
        <w:t>For</w:t>
      </w:r>
      <w:r w:rsidRPr="00B742C5">
        <w:rPr>
          <w:spacing w:val="32"/>
        </w:rPr>
        <w:t xml:space="preserve"> </w:t>
      </w:r>
      <w:r w:rsidRPr="00B742C5">
        <w:t>N</w:t>
      </w:r>
      <w:r w:rsidRPr="00B742C5">
        <w:rPr>
          <w:spacing w:val="32"/>
        </w:rPr>
        <w:t xml:space="preserve"> </w:t>
      </w:r>
      <w:r w:rsidRPr="00B742C5">
        <w:t>=</w:t>
      </w:r>
      <w:r w:rsidRPr="00B742C5">
        <w:rPr>
          <w:spacing w:val="32"/>
        </w:rPr>
        <w:t xml:space="preserve"> </w:t>
      </w:r>
      <w:r w:rsidRPr="00B742C5">
        <w:t>5</w:t>
      </w:r>
      <w:r w:rsidRPr="00B742C5">
        <w:rPr>
          <w:spacing w:val="32"/>
        </w:rPr>
        <w:t xml:space="preserve"> </w:t>
      </w:r>
      <w:r w:rsidRPr="00B742C5">
        <w:t>if</w:t>
      </w:r>
      <w:r w:rsidRPr="00B742C5">
        <w:rPr>
          <w:spacing w:val="31"/>
        </w:rPr>
        <w:t xml:space="preserve"> </w:t>
      </w:r>
      <w:r w:rsidRPr="00B742C5">
        <w:t>R</w:t>
      </w:r>
      <w:r w:rsidRPr="00B742C5">
        <w:rPr>
          <w:spacing w:val="33"/>
        </w:rPr>
        <w:t xml:space="preserve"> </w:t>
      </w:r>
      <w:r w:rsidRPr="00B742C5">
        <w:t>&gt;</w:t>
      </w:r>
      <w:r w:rsidRPr="00B742C5">
        <w:rPr>
          <w:spacing w:val="32"/>
        </w:rPr>
        <w:t xml:space="preserve"> </w:t>
      </w:r>
      <w:r w:rsidRPr="00B742C5">
        <w:t>0.642,</w:t>
      </w:r>
      <w:r w:rsidRPr="00B742C5">
        <w:rPr>
          <w:spacing w:val="32"/>
        </w:rPr>
        <w:t xml:space="preserve"> </w:t>
      </w:r>
      <w:r w:rsidRPr="00B742C5">
        <w:t>the</w:t>
      </w:r>
      <w:r w:rsidRPr="00B742C5">
        <w:rPr>
          <w:spacing w:val="32"/>
        </w:rPr>
        <w:t xml:space="preserve"> </w:t>
      </w:r>
      <w:r w:rsidRPr="00B742C5">
        <w:t>value</w:t>
      </w:r>
      <w:r w:rsidRPr="00B742C5">
        <w:rPr>
          <w:spacing w:val="32"/>
        </w:rPr>
        <w:t xml:space="preserve"> </w:t>
      </w:r>
      <w:r w:rsidRPr="00B742C5">
        <w:t>is</w:t>
      </w:r>
      <w:r w:rsidRPr="00B742C5">
        <w:rPr>
          <w:spacing w:val="32"/>
        </w:rPr>
        <w:t xml:space="preserve"> </w:t>
      </w:r>
      <w:r w:rsidRPr="00B742C5">
        <w:t>judged</w:t>
      </w:r>
      <w:r w:rsidRPr="00B742C5">
        <w:rPr>
          <w:spacing w:val="33"/>
        </w:rPr>
        <w:t xml:space="preserve"> </w:t>
      </w:r>
      <w:r w:rsidRPr="00B742C5">
        <w:t>to</w:t>
      </w:r>
      <w:r w:rsidRPr="00B742C5">
        <w:rPr>
          <w:spacing w:val="32"/>
        </w:rPr>
        <w:t xml:space="preserve"> </w:t>
      </w:r>
      <w:r w:rsidRPr="00B742C5">
        <w:t>be</w:t>
      </w:r>
      <w:r w:rsidRPr="00B742C5">
        <w:rPr>
          <w:spacing w:val="32"/>
        </w:rPr>
        <w:t xml:space="preserve"> </w:t>
      </w:r>
      <w:r w:rsidRPr="00B742C5">
        <w:t>statistically</w:t>
      </w:r>
      <w:r w:rsidRPr="00B742C5">
        <w:rPr>
          <w:spacing w:val="31"/>
        </w:rPr>
        <w:t xml:space="preserve"> </w:t>
      </w:r>
      <w:r w:rsidRPr="00B742C5">
        <w:t>significant</w:t>
      </w:r>
      <w:r w:rsidRPr="00B742C5">
        <w:rPr>
          <w:spacing w:val="32"/>
        </w:rPr>
        <w:t xml:space="preserve"> </w:t>
      </w:r>
      <w:r w:rsidRPr="00B742C5">
        <w:t>and</w:t>
      </w:r>
      <w:r w:rsidRPr="00B742C5">
        <w:rPr>
          <w:spacing w:val="32"/>
        </w:rPr>
        <w:t xml:space="preserve"> </w:t>
      </w:r>
      <w:r w:rsidRPr="00B742C5">
        <w:t>the</w:t>
      </w:r>
      <w:r w:rsidRPr="00B742C5">
        <w:rPr>
          <w:spacing w:val="32"/>
        </w:rPr>
        <w:t xml:space="preserve"> </w:t>
      </w:r>
      <w:r w:rsidRPr="00B742C5">
        <w:t>core</w:t>
      </w:r>
      <w:r w:rsidRPr="00B742C5">
        <w:rPr>
          <w:spacing w:val="32"/>
        </w:rPr>
        <w:t xml:space="preserve"> </w:t>
      </w:r>
      <w:r w:rsidRPr="00B742C5">
        <w:t>is</w:t>
      </w:r>
      <w:r w:rsidRPr="00B742C5">
        <w:rPr>
          <w:spacing w:val="32"/>
        </w:rPr>
        <w:t xml:space="preserve"> </w:t>
      </w:r>
      <w:r w:rsidRPr="00B742C5">
        <w:t>excluded.</w:t>
      </w:r>
    </w:p>
    <w:p w14:paraId="56E1A1F0" w14:textId="77777777" w:rsidR="00673D51" w:rsidRPr="00B742C5" w:rsidRDefault="00673D51" w:rsidP="00673D51">
      <w:pPr>
        <w:pStyle w:val="BodyText"/>
        <w:spacing w:line="229" w:lineRule="exact"/>
        <w:ind w:left="1396" w:right="186"/>
      </w:pPr>
      <w:r w:rsidRPr="00B742C5">
        <w:lastRenderedPageBreak/>
        <w:t>For N = 10 if R &gt; 0.412, the value is judged to be statistically significant, and the core is</w:t>
      </w:r>
      <w:r w:rsidRPr="00B742C5">
        <w:rPr>
          <w:spacing w:val="-31"/>
        </w:rPr>
        <w:t xml:space="preserve"> </w:t>
      </w:r>
      <w:r w:rsidRPr="00B742C5">
        <w:t>excluded.</w:t>
      </w:r>
    </w:p>
    <w:p w14:paraId="290E65DB" w14:textId="77777777" w:rsidR="00673D51" w:rsidRPr="00B742C5" w:rsidRDefault="00673D51" w:rsidP="00673D51">
      <w:pPr>
        <w:pStyle w:val="BodyText"/>
        <w:ind w:left="720" w:right="174"/>
      </w:pPr>
      <w:r w:rsidRPr="00B742C5">
        <w:t>If an outlier is detected for N = 5 and no retest is warranted, the Contractor may replace that core by taking</w:t>
      </w:r>
      <w:r w:rsidRPr="00B742C5">
        <w:rPr>
          <w:spacing w:val="33"/>
        </w:rPr>
        <w:t xml:space="preserve"> </w:t>
      </w:r>
      <w:r w:rsidRPr="00B742C5">
        <w:t>an</w:t>
      </w:r>
      <w:r w:rsidRPr="00B742C5">
        <w:rPr>
          <w:w w:val="99"/>
        </w:rPr>
        <w:t xml:space="preserve"> </w:t>
      </w:r>
      <w:r w:rsidRPr="00B742C5">
        <w:t xml:space="preserve">additional core at the same offset and within 5 feet of the original station. If an outlier is detected and a </w:t>
      </w:r>
      <w:r w:rsidRPr="00B742C5">
        <w:rPr>
          <w:spacing w:val="8"/>
        </w:rPr>
        <w:t>retest</w:t>
      </w:r>
      <w:r w:rsidRPr="00B742C5">
        <w:rPr>
          <w:w w:val="99"/>
        </w:rPr>
        <w:t xml:space="preserve"> </w:t>
      </w:r>
      <w:r w:rsidRPr="00B742C5">
        <w:t>is justified, take a replacement core for the outlier at the same time as the 5 additional retest cores are taken.</w:t>
      </w:r>
      <w:r w:rsidRPr="00B742C5">
        <w:rPr>
          <w:spacing w:val="16"/>
        </w:rPr>
        <w:t xml:space="preserve"> </w:t>
      </w:r>
      <w:r w:rsidRPr="00B742C5">
        <w:t>If</w:t>
      </w:r>
      <w:r w:rsidRPr="00B742C5">
        <w:rPr>
          <w:w w:val="99"/>
        </w:rPr>
        <w:t xml:space="preserve"> </w:t>
      </w:r>
      <w:r w:rsidRPr="00B742C5">
        <w:t>the</w:t>
      </w:r>
      <w:r w:rsidRPr="00B742C5">
        <w:rPr>
          <w:spacing w:val="9"/>
        </w:rPr>
        <w:t xml:space="preserve"> </w:t>
      </w:r>
      <w:r w:rsidRPr="00B742C5">
        <w:t>outlier</w:t>
      </w:r>
      <w:r w:rsidRPr="00B742C5">
        <w:rPr>
          <w:spacing w:val="9"/>
        </w:rPr>
        <w:t xml:space="preserve"> </w:t>
      </w:r>
      <w:r w:rsidRPr="00B742C5">
        <w:t>replacement</w:t>
      </w:r>
      <w:r w:rsidRPr="00B742C5">
        <w:rPr>
          <w:spacing w:val="8"/>
        </w:rPr>
        <w:t xml:space="preserve"> </w:t>
      </w:r>
      <w:r w:rsidRPr="00B742C5">
        <w:t>core</w:t>
      </w:r>
      <w:r w:rsidRPr="00B742C5">
        <w:rPr>
          <w:spacing w:val="9"/>
        </w:rPr>
        <w:t xml:space="preserve"> </w:t>
      </w:r>
      <w:r w:rsidRPr="00B742C5">
        <w:t>is</w:t>
      </w:r>
      <w:r w:rsidRPr="00B742C5">
        <w:rPr>
          <w:spacing w:val="8"/>
        </w:rPr>
        <w:t xml:space="preserve"> </w:t>
      </w:r>
      <w:r w:rsidRPr="00B742C5">
        <w:t>not</w:t>
      </w:r>
      <w:r w:rsidRPr="00B742C5">
        <w:rPr>
          <w:spacing w:val="8"/>
        </w:rPr>
        <w:t xml:space="preserve"> </w:t>
      </w:r>
      <w:r w:rsidRPr="00B742C5">
        <w:t>taken</w:t>
      </w:r>
      <w:r w:rsidRPr="00B742C5">
        <w:rPr>
          <w:spacing w:val="10"/>
        </w:rPr>
        <w:t xml:space="preserve"> </w:t>
      </w:r>
      <w:r w:rsidRPr="00B742C5">
        <w:t>within</w:t>
      </w:r>
      <w:r w:rsidRPr="00B742C5">
        <w:rPr>
          <w:spacing w:val="7"/>
        </w:rPr>
        <w:t xml:space="preserve"> </w:t>
      </w:r>
      <w:r w:rsidRPr="00B742C5">
        <w:t>15</w:t>
      </w:r>
      <w:r w:rsidRPr="00B742C5">
        <w:rPr>
          <w:spacing w:val="10"/>
        </w:rPr>
        <w:t xml:space="preserve"> </w:t>
      </w:r>
      <w:r w:rsidRPr="00B742C5">
        <w:t>days,</w:t>
      </w:r>
      <w:r w:rsidRPr="00B742C5">
        <w:rPr>
          <w:spacing w:val="9"/>
        </w:rPr>
        <w:t xml:space="preserve"> </w:t>
      </w:r>
      <w:r w:rsidRPr="00B742C5">
        <w:t>the</w:t>
      </w:r>
      <w:r w:rsidRPr="00B742C5">
        <w:rPr>
          <w:spacing w:val="9"/>
        </w:rPr>
        <w:t xml:space="preserve"> </w:t>
      </w:r>
      <w:r w:rsidRPr="00B742C5">
        <w:t>Laboratory</w:t>
      </w:r>
      <w:r w:rsidRPr="00B742C5">
        <w:rPr>
          <w:spacing w:val="10"/>
        </w:rPr>
        <w:t xml:space="preserve"> </w:t>
      </w:r>
      <w:r w:rsidRPr="00B742C5">
        <w:t>will</w:t>
      </w:r>
      <w:r w:rsidRPr="00B742C5">
        <w:rPr>
          <w:spacing w:val="8"/>
        </w:rPr>
        <w:t xml:space="preserve"> </w:t>
      </w:r>
      <w:r w:rsidRPr="00B742C5">
        <w:t>use</w:t>
      </w:r>
      <w:r w:rsidRPr="00B742C5">
        <w:rPr>
          <w:spacing w:val="9"/>
        </w:rPr>
        <w:t xml:space="preserve"> </w:t>
      </w:r>
      <w:r w:rsidRPr="00B742C5">
        <w:t>the</w:t>
      </w:r>
      <w:r w:rsidRPr="00B742C5">
        <w:rPr>
          <w:spacing w:val="9"/>
        </w:rPr>
        <w:t xml:space="preserve"> </w:t>
      </w:r>
      <w:r w:rsidRPr="00B742C5">
        <w:t>initial</w:t>
      </w:r>
      <w:r w:rsidRPr="00B742C5">
        <w:rPr>
          <w:spacing w:val="8"/>
        </w:rPr>
        <w:t xml:space="preserve"> </w:t>
      </w:r>
      <w:r w:rsidRPr="00B742C5">
        <w:t>core</w:t>
      </w:r>
      <w:r w:rsidRPr="00B742C5">
        <w:rPr>
          <w:spacing w:val="7"/>
        </w:rPr>
        <w:t xml:space="preserve"> </w:t>
      </w:r>
      <w:r w:rsidRPr="00B742C5">
        <w:t>results</w:t>
      </w:r>
      <w:r w:rsidRPr="00B742C5">
        <w:rPr>
          <w:spacing w:val="8"/>
        </w:rPr>
        <w:t xml:space="preserve"> </w:t>
      </w:r>
      <w:r w:rsidRPr="00B742C5">
        <w:t>to</w:t>
      </w:r>
      <w:r w:rsidRPr="00B742C5">
        <w:rPr>
          <w:spacing w:val="9"/>
        </w:rPr>
        <w:t xml:space="preserve"> </w:t>
      </w:r>
      <w:r w:rsidRPr="00B742C5">
        <w:t>determine</w:t>
      </w:r>
      <w:r w:rsidRPr="00B742C5">
        <w:rPr>
          <w:w w:val="99"/>
        </w:rPr>
        <w:t xml:space="preserve"> </w:t>
      </w:r>
      <w:r w:rsidRPr="00B742C5">
        <w:t>reduction per lot.</w:t>
      </w:r>
    </w:p>
    <w:p w14:paraId="28664B17" w14:textId="77777777" w:rsidR="00673D51" w:rsidRPr="00B742C5" w:rsidRDefault="00673D51" w:rsidP="00673D51">
      <w:pPr>
        <w:pStyle w:val="BodyText"/>
        <w:spacing w:before="118"/>
        <w:ind w:left="720" w:right="178"/>
      </w:pPr>
      <w:r w:rsidRPr="00B742C5">
        <w:t>If</w:t>
      </w:r>
      <w:r w:rsidRPr="00B742C5">
        <w:rPr>
          <w:spacing w:val="-8"/>
        </w:rPr>
        <w:t xml:space="preserve"> </w:t>
      </w:r>
      <w:r w:rsidRPr="00B742C5">
        <w:t>an</w:t>
      </w:r>
      <w:r w:rsidRPr="00B742C5">
        <w:rPr>
          <w:spacing w:val="-8"/>
        </w:rPr>
        <w:t xml:space="preserve"> </w:t>
      </w:r>
      <w:r w:rsidRPr="00B742C5">
        <w:t>outlier</w:t>
      </w:r>
      <w:r w:rsidRPr="00B742C5">
        <w:rPr>
          <w:spacing w:val="-6"/>
        </w:rPr>
        <w:t xml:space="preserve"> </w:t>
      </w:r>
      <w:r w:rsidRPr="00B742C5">
        <w:t>is</w:t>
      </w:r>
      <w:r w:rsidRPr="00B742C5">
        <w:rPr>
          <w:spacing w:val="-8"/>
        </w:rPr>
        <w:t xml:space="preserve"> </w:t>
      </w:r>
      <w:r w:rsidRPr="00B742C5">
        <w:t>detected</w:t>
      </w:r>
      <w:r w:rsidRPr="00B742C5">
        <w:rPr>
          <w:spacing w:val="-6"/>
        </w:rPr>
        <w:t xml:space="preserve"> </w:t>
      </w:r>
      <w:r w:rsidRPr="00B742C5">
        <w:t>for</w:t>
      </w:r>
      <w:r w:rsidRPr="00B742C5">
        <w:rPr>
          <w:spacing w:val="-6"/>
        </w:rPr>
        <w:t xml:space="preserve"> </w:t>
      </w:r>
      <w:r w:rsidRPr="00B742C5">
        <w:t>N</w:t>
      </w:r>
      <w:r w:rsidRPr="00B742C5">
        <w:rPr>
          <w:spacing w:val="-9"/>
        </w:rPr>
        <w:t xml:space="preserve"> </w:t>
      </w:r>
      <w:r w:rsidRPr="00B742C5">
        <w:t>=</w:t>
      </w:r>
      <w:r w:rsidRPr="00B742C5">
        <w:rPr>
          <w:spacing w:val="-9"/>
        </w:rPr>
        <w:t xml:space="preserve"> </w:t>
      </w:r>
      <w:r w:rsidRPr="00B742C5">
        <w:t>10,</w:t>
      </w:r>
      <w:r w:rsidRPr="00B742C5">
        <w:rPr>
          <w:spacing w:val="-9"/>
        </w:rPr>
        <w:t xml:space="preserve"> </w:t>
      </w:r>
      <w:r w:rsidRPr="00B742C5">
        <w:t>the</w:t>
      </w:r>
      <w:r w:rsidRPr="00B742C5">
        <w:rPr>
          <w:spacing w:val="-6"/>
        </w:rPr>
        <w:t xml:space="preserve"> </w:t>
      </w:r>
      <w:r w:rsidRPr="00B742C5">
        <w:t>Contractor</w:t>
      </w:r>
      <w:r w:rsidRPr="00B742C5">
        <w:rPr>
          <w:spacing w:val="-6"/>
        </w:rPr>
        <w:t xml:space="preserve"> </w:t>
      </w:r>
      <w:r w:rsidRPr="00B742C5">
        <w:t>may</w:t>
      </w:r>
      <w:r w:rsidRPr="00B742C5">
        <w:rPr>
          <w:spacing w:val="-10"/>
        </w:rPr>
        <w:t xml:space="preserve"> </w:t>
      </w:r>
      <w:r w:rsidRPr="00B742C5">
        <w:t>replace</w:t>
      </w:r>
      <w:r w:rsidRPr="00B742C5">
        <w:rPr>
          <w:spacing w:val="-6"/>
        </w:rPr>
        <w:t xml:space="preserve"> </w:t>
      </w:r>
      <w:r w:rsidRPr="00B742C5">
        <w:t>that</w:t>
      </w:r>
      <w:r w:rsidRPr="00B742C5">
        <w:rPr>
          <w:spacing w:val="-7"/>
        </w:rPr>
        <w:t xml:space="preserve"> </w:t>
      </w:r>
      <w:r w:rsidRPr="00B742C5">
        <w:t>core</w:t>
      </w:r>
      <w:r w:rsidRPr="00B742C5">
        <w:rPr>
          <w:spacing w:val="-9"/>
        </w:rPr>
        <w:t xml:space="preserve"> </w:t>
      </w:r>
      <w:r w:rsidRPr="00B742C5">
        <w:t>by</w:t>
      </w:r>
      <w:r w:rsidRPr="00B742C5">
        <w:rPr>
          <w:spacing w:val="-10"/>
        </w:rPr>
        <w:t xml:space="preserve"> </w:t>
      </w:r>
      <w:r w:rsidRPr="00B742C5">
        <w:t>taking</w:t>
      </w:r>
      <w:r w:rsidRPr="00B742C5">
        <w:rPr>
          <w:spacing w:val="-8"/>
        </w:rPr>
        <w:t xml:space="preserve"> </w:t>
      </w:r>
      <w:r w:rsidRPr="00B742C5">
        <w:t>an</w:t>
      </w:r>
      <w:r w:rsidRPr="00B742C5">
        <w:rPr>
          <w:spacing w:val="-8"/>
        </w:rPr>
        <w:t xml:space="preserve"> </w:t>
      </w:r>
      <w:r w:rsidRPr="00B742C5">
        <w:t>additional</w:t>
      </w:r>
      <w:r w:rsidRPr="00B742C5">
        <w:rPr>
          <w:spacing w:val="-7"/>
        </w:rPr>
        <w:t xml:space="preserve"> </w:t>
      </w:r>
      <w:r w:rsidRPr="00B742C5">
        <w:t>core</w:t>
      </w:r>
      <w:r w:rsidRPr="00B742C5">
        <w:rPr>
          <w:spacing w:val="-6"/>
        </w:rPr>
        <w:t xml:space="preserve"> </w:t>
      </w:r>
      <w:r w:rsidRPr="00B742C5">
        <w:t>at</w:t>
      </w:r>
      <w:r w:rsidRPr="00B742C5">
        <w:rPr>
          <w:spacing w:val="-7"/>
        </w:rPr>
        <w:t xml:space="preserve"> </w:t>
      </w:r>
      <w:r w:rsidRPr="00B742C5">
        <w:t>the</w:t>
      </w:r>
      <w:r w:rsidRPr="00B742C5">
        <w:rPr>
          <w:spacing w:val="-6"/>
        </w:rPr>
        <w:t xml:space="preserve"> </w:t>
      </w:r>
      <w:r w:rsidRPr="00B742C5">
        <w:t>same</w:t>
      </w:r>
      <w:r w:rsidRPr="00B742C5">
        <w:rPr>
          <w:w w:val="99"/>
        </w:rPr>
        <w:t xml:space="preserve"> </w:t>
      </w:r>
      <w:r w:rsidRPr="00B742C5">
        <w:t>offset and within 5 feet of the original station. If the outlier replacement core is not taken within 15 days,</w:t>
      </w:r>
      <w:r w:rsidRPr="00B742C5">
        <w:rPr>
          <w:spacing w:val="26"/>
        </w:rPr>
        <w:t xml:space="preserve"> </w:t>
      </w:r>
      <w:r w:rsidRPr="00B742C5">
        <w:t>the</w:t>
      </w:r>
      <w:r w:rsidRPr="00B742C5">
        <w:rPr>
          <w:w w:val="99"/>
        </w:rPr>
        <w:t xml:space="preserve"> </w:t>
      </w:r>
      <w:r w:rsidRPr="00B742C5">
        <w:t>Laboratory will use the initial core results to determine the reduction per lot.</w:t>
      </w:r>
    </w:p>
    <w:p w14:paraId="775B8499" w14:textId="77777777" w:rsidR="00673D51" w:rsidRPr="00B742C5" w:rsidRDefault="00673D51" w:rsidP="00673D51">
      <w:pPr>
        <w:pStyle w:val="ListParagraph"/>
        <w:widowControl w:val="0"/>
        <w:tabs>
          <w:tab w:val="left" w:pos="965"/>
        </w:tabs>
        <w:spacing w:before="120"/>
        <w:ind w:left="544" w:right="178"/>
        <w:jc w:val="center"/>
        <w:rPr>
          <w:sz w:val="20"/>
          <w:szCs w:val="20"/>
        </w:rPr>
      </w:pPr>
      <w:r w:rsidRPr="00B742C5">
        <w:rPr>
          <w:b/>
          <w:bCs/>
          <w:sz w:val="20"/>
          <w:szCs w:val="20"/>
        </w:rPr>
        <w:t>6</w:t>
      </w:r>
      <w:proofErr w:type="gramStart"/>
      <w:r w:rsidRPr="00B742C5">
        <w:rPr>
          <w:b/>
          <w:bCs/>
          <w:sz w:val="20"/>
          <w:szCs w:val="20"/>
        </w:rPr>
        <w:t xml:space="preserve">. </w:t>
      </w:r>
      <w:r w:rsidRPr="00B742C5">
        <w:rPr>
          <w:b/>
          <w:bCs/>
          <w:sz w:val="20"/>
          <w:szCs w:val="20"/>
        </w:rPr>
        <w:tab/>
        <w:t>Retest</w:t>
      </w:r>
      <w:proofErr w:type="gramEnd"/>
      <w:r w:rsidRPr="00B742C5">
        <w:rPr>
          <w:b/>
          <w:bCs/>
          <w:sz w:val="20"/>
          <w:szCs w:val="20"/>
        </w:rPr>
        <w:t xml:space="preserve">. </w:t>
      </w:r>
      <w:r w:rsidRPr="00B742C5">
        <w:rPr>
          <w:sz w:val="20"/>
          <w:szCs w:val="20"/>
        </w:rPr>
        <w:t xml:space="preserve">If the initial series of 5 cores produces a percent defective value of PD </w:t>
      </w:r>
      <w:r w:rsidRPr="00B742C5">
        <w:rPr>
          <w:rFonts w:ascii="Symbol" w:eastAsia="Symbol" w:hAnsi="Symbol" w:cs="Symbol"/>
          <w:sz w:val="20"/>
          <w:szCs w:val="20"/>
        </w:rPr>
        <w:t></w:t>
      </w:r>
      <w:r w:rsidRPr="00B742C5">
        <w:rPr>
          <w:rFonts w:ascii="Symbol" w:eastAsia="Symbol" w:hAnsi="Symbol" w:cs="Symbol"/>
          <w:sz w:val="20"/>
          <w:szCs w:val="20"/>
        </w:rPr>
        <w:t></w:t>
      </w:r>
      <w:r w:rsidRPr="00B742C5">
        <w:rPr>
          <w:sz w:val="20"/>
          <w:szCs w:val="20"/>
        </w:rPr>
        <w:t>30 for mainline or ramp</w:t>
      </w:r>
      <w:r w:rsidRPr="00B742C5">
        <w:rPr>
          <w:spacing w:val="12"/>
          <w:sz w:val="20"/>
          <w:szCs w:val="20"/>
        </w:rPr>
        <w:t xml:space="preserve"> </w:t>
      </w:r>
      <w:r w:rsidRPr="00B742C5">
        <w:rPr>
          <w:sz w:val="20"/>
          <w:szCs w:val="20"/>
        </w:rPr>
        <w:t>lots,</w:t>
      </w:r>
      <w:r w:rsidRPr="00B742C5">
        <w:rPr>
          <w:w w:val="99"/>
          <w:sz w:val="20"/>
          <w:szCs w:val="20"/>
        </w:rPr>
        <w:t xml:space="preserve"> </w:t>
      </w:r>
      <w:r w:rsidRPr="00B742C5">
        <w:rPr>
          <w:sz w:val="20"/>
          <w:szCs w:val="20"/>
        </w:rPr>
        <w:t>or</w:t>
      </w:r>
      <w:r w:rsidRPr="00B742C5">
        <w:rPr>
          <w:spacing w:val="15"/>
          <w:sz w:val="20"/>
          <w:szCs w:val="20"/>
        </w:rPr>
        <w:t xml:space="preserve"> </w:t>
      </w:r>
      <w:r w:rsidRPr="00B742C5">
        <w:rPr>
          <w:sz w:val="20"/>
          <w:szCs w:val="20"/>
        </w:rPr>
        <w:t>PD</w:t>
      </w:r>
      <w:r w:rsidRPr="00B742C5">
        <w:rPr>
          <w:spacing w:val="13"/>
          <w:sz w:val="20"/>
          <w:szCs w:val="20"/>
        </w:rPr>
        <w:t xml:space="preserve"> </w:t>
      </w:r>
      <w:r w:rsidRPr="00B742C5">
        <w:rPr>
          <w:rFonts w:ascii="Symbol" w:eastAsia="Symbol" w:hAnsi="Symbol" w:cs="Symbol"/>
          <w:sz w:val="20"/>
          <w:szCs w:val="20"/>
        </w:rPr>
        <w:t></w:t>
      </w:r>
      <w:r w:rsidRPr="00B742C5">
        <w:rPr>
          <w:rFonts w:ascii="Symbol" w:eastAsia="Symbol" w:hAnsi="Symbol" w:cs="Symbol"/>
          <w:spacing w:val="16"/>
          <w:sz w:val="20"/>
          <w:szCs w:val="20"/>
        </w:rPr>
        <w:t></w:t>
      </w:r>
      <w:r w:rsidRPr="00B742C5">
        <w:rPr>
          <w:sz w:val="20"/>
          <w:szCs w:val="20"/>
        </w:rPr>
        <w:t>50</w:t>
      </w:r>
      <w:r w:rsidRPr="00B742C5">
        <w:rPr>
          <w:spacing w:val="15"/>
          <w:sz w:val="20"/>
          <w:szCs w:val="20"/>
        </w:rPr>
        <w:t xml:space="preserve"> </w:t>
      </w:r>
      <w:r w:rsidRPr="00B742C5">
        <w:rPr>
          <w:sz w:val="20"/>
          <w:szCs w:val="20"/>
        </w:rPr>
        <w:t>for</w:t>
      </w:r>
      <w:r w:rsidRPr="00B742C5">
        <w:rPr>
          <w:spacing w:val="15"/>
          <w:sz w:val="20"/>
          <w:szCs w:val="20"/>
        </w:rPr>
        <w:t xml:space="preserve"> </w:t>
      </w:r>
      <w:r w:rsidRPr="00B742C5">
        <w:rPr>
          <w:sz w:val="20"/>
          <w:szCs w:val="20"/>
        </w:rPr>
        <w:t>other</w:t>
      </w:r>
      <w:r w:rsidRPr="00B742C5">
        <w:rPr>
          <w:spacing w:val="15"/>
          <w:sz w:val="20"/>
          <w:szCs w:val="20"/>
        </w:rPr>
        <w:t xml:space="preserve"> </w:t>
      </w:r>
      <w:r w:rsidRPr="00B742C5">
        <w:rPr>
          <w:sz w:val="20"/>
          <w:szCs w:val="20"/>
        </w:rPr>
        <w:t>pavement</w:t>
      </w:r>
      <w:r w:rsidRPr="00B742C5">
        <w:rPr>
          <w:spacing w:val="14"/>
          <w:sz w:val="20"/>
          <w:szCs w:val="20"/>
        </w:rPr>
        <w:t xml:space="preserve"> </w:t>
      </w:r>
      <w:r w:rsidRPr="00B742C5">
        <w:rPr>
          <w:sz w:val="20"/>
          <w:szCs w:val="20"/>
        </w:rPr>
        <w:t>lots,</w:t>
      </w:r>
      <w:r w:rsidRPr="00B742C5">
        <w:rPr>
          <w:spacing w:val="15"/>
          <w:sz w:val="20"/>
          <w:szCs w:val="20"/>
        </w:rPr>
        <w:t xml:space="preserve"> </w:t>
      </w:r>
      <w:r w:rsidRPr="00B742C5">
        <w:rPr>
          <w:sz w:val="20"/>
          <w:szCs w:val="20"/>
        </w:rPr>
        <w:t>the</w:t>
      </w:r>
      <w:r w:rsidRPr="00B742C5">
        <w:rPr>
          <w:spacing w:val="17"/>
          <w:sz w:val="20"/>
          <w:szCs w:val="20"/>
        </w:rPr>
        <w:t xml:space="preserve"> </w:t>
      </w:r>
      <w:r w:rsidRPr="00B742C5">
        <w:rPr>
          <w:sz w:val="20"/>
          <w:szCs w:val="20"/>
        </w:rPr>
        <w:t>Contractor</w:t>
      </w:r>
      <w:r w:rsidRPr="00B742C5">
        <w:rPr>
          <w:spacing w:val="17"/>
          <w:sz w:val="20"/>
          <w:szCs w:val="20"/>
        </w:rPr>
        <w:t xml:space="preserve"> </w:t>
      </w:r>
      <w:r w:rsidRPr="00B742C5">
        <w:rPr>
          <w:sz w:val="20"/>
          <w:szCs w:val="20"/>
        </w:rPr>
        <w:t>may</w:t>
      </w:r>
      <w:r w:rsidRPr="00B742C5">
        <w:rPr>
          <w:spacing w:val="13"/>
          <w:sz w:val="20"/>
          <w:szCs w:val="20"/>
        </w:rPr>
        <w:t xml:space="preserve"> </w:t>
      </w:r>
      <w:r w:rsidRPr="00B742C5">
        <w:rPr>
          <w:sz w:val="20"/>
          <w:szCs w:val="20"/>
        </w:rPr>
        <w:t>elect</w:t>
      </w:r>
      <w:r w:rsidRPr="00B742C5">
        <w:rPr>
          <w:spacing w:val="14"/>
          <w:sz w:val="20"/>
          <w:szCs w:val="20"/>
        </w:rPr>
        <w:t xml:space="preserve"> </w:t>
      </w:r>
      <w:r w:rsidRPr="00B742C5">
        <w:rPr>
          <w:sz w:val="20"/>
          <w:szCs w:val="20"/>
        </w:rPr>
        <w:t>to</w:t>
      </w:r>
      <w:r w:rsidRPr="00B742C5">
        <w:rPr>
          <w:spacing w:val="15"/>
          <w:sz w:val="20"/>
          <w:szCs w:val="20"/>
        </w:rPr>
        <w:t xml:space="preserve"> </w:t>
      </w:r>
      <w:r w:rsidRPr="00B742C5">
        <w:rPr>
          <w:sz w:val="20"/>
          <w:szCs w:val="20"/>
        </w:rPr>
        <w:t>take</w:t>
      </w:r>
      <w:r w:rsidRPr="00B742C5">
        <w:rPr>
          <w:spacing w:val="15"/>
          <w:sz w:val="20"/>
          <w:szCs w:val="20"/>
        </w:rPr>
        <w:t xml:space="preserve"> </w:t>
      </w:r>
      <w:r w:rsidRPr="00B742C5">
        <w:rPr>
          <w:sz w:val="20"/>
          <w:szCs w:val="20"/>
        </w:rPr>
        <w:t>an</w:t>
      </w:r>
      <w:r w:rsidRPr="00B742C5">
        <w:rPr>
          <w:spacing w:val="14"/>
          <w:sz w:val="20"/>
          <w:szCs w:val="20"/>
        </w:rPr>
        <w:t xml:space="preserve"> </w:t>
      </w:r>
      <w:r w:rsidRPr="00B742C5">
        <w:rPr>
          <w:sz w:val="20"/>
          <w:szCs w:val="20"/>
        </w:rPr>
        <w:t>additional</w:t>
      </w:r>
      <w:r w:rsidRPr="00B742C5">
        <w:rPr>
          <w:spacing w:val="15"/>
          <w:sz w:val="20"/>
          <w:szCs w:val="20"/>
        </w:rPr>
        <w:t xml:space="preserve"> </w:t>
      </w:r>
      <w:r w:rsidRPr="00B742C5">
        <w:rPr>
          <w:sz w:val="20"/>
          <w:szCs w:val="20"/>
        </w:rPr>
        <w:t>set</w:t>
      </w:r>
      <w:r w:rsidRPr="00B742C5">
        <w:rPr>
          <w:spacing w:val="15"/>
          <w:sz w:val="20"/>
          <w:szCs w:val="20"/>
        </w:rPr>
        <w:t xml:space="preserve"> </w:t>
      </w:r>
      <w:r w:rsidRPr="00B742C5">
        <w:rPr>
          <w:sz w:val="20"/>
          <w:szCs w:val="20"/>
        </w:rPr>
        <w:t>of</w:t>
      </w:r>
      <w:r w:rsidRPr="00B742C5">
        <w:rPr>
          <w:spacing w:val="13"/>
          <w:sz w:val="20"/>
          <w:szCs w:val="20"/>
        </w:rPr>
        <w:t xml:space="preserve"> </w:t>
      </w:r>
      <w:r w:rsidRPr="00B742C5">
        <w:rPr>
          <w:sz w:val="20"/>
          <w:szCs w:val="20"/>
        </w:rPr>
        <w:t>5</w:t>
      </w:r>
      <w:r w:rsidRPr="00B742C5">
        <w:rPr>
          <w:spacing w:val="15"/>
          <w:sz w:val="20"/>
          <w:szCs w:val="20"/>
        </w:rPr>
        <w:t xml:space="preserve"> </w:t>
      </w:r>
      <w:r w:rsidRPr="00B742C5">
        <w:rPr>
          <w:sz w:val="20"/>
          <w:szCs w:val="20"/>
        </w:rPr>
        <w:t>cores</w:t>
      </w:r>
      <w:r w:rsidRPr="00B742C5">
        <w:rPr>
          <w:spacing w:val="14"/>
          <w:sz w:val="20"/>
          <w:szCs w:val="20"/>
        </w:rPr>
        <w:t xml:space="preserve"> </w:t>
      </w:r>
      <w:r w:rsidRPr="00B742C5">
        <w:rPr>
          <w:sz w:val="20"/>
          <w:szCs w:val="20"/>
        </w:rPr>
        <w:t>at</w:t>
      </w:r>
      <w:r w:rsidRPr="00B742C5">
        <w:rPr>
          <w:spacing w:val="15"/>
          <w:sz w:val="20"/>
          <w:szCs w:val="20"/>
        </w:rPr>
        <w:t xml:space="preserve"> </w:t>
      </w:r>
      <w:r w:rsidRPr="00B742C5">
        <w:rPr>
          <w:sz w:val="20"/>
          <w:szCs w:val="20"/>
        </w:rPr>
        <w:t>random</w:t>
      </w:r>
      <w:r w:rsidRPr="00B742C5">
        <w:rPr>
          <w:w w:val="99"/>
          <w:sz w:val="20"/>
          <w:szCs w:val="20"/>
        </w:rPr>
        <w:t xml:space="preserve"> </w:t>
      </w:r>
      <w:r w:rsidRPr="00B742C5">
        <w:rPr>
          <w:sz w:val="20"/>
          <w:szCs w:val="20"/>
        </w:rPr>
        <w:t xml:space="preserve">locations chosen by the HMA Core Sampling Plan form. Take the additional </w:t>
      </w:r>
      <w:proofErr w:type="gramStart"/>
      <w:r w:rsidRPr="00B742C5">
        <w:rPr>
          <w:sz w:val="20"/>
          <w:szCs w:val="20"/>
        </w:rPr>
        <w:t>cores</w:t>
      </w:r>
      <w:proofErr w:type="gramEnd"/>
      <w:r w:rsidRPr="00B742C5">
        <w:rPr>
          <w:sz w:val="20"/>
          <w:szCs w:val="20"/>
        </w:rPr>
        <w:t xml:space="preserve"> within 15 days of receipt of the initial </w:t>
      </w:r>
      <w:r w:rsidRPr="00B742C5">
        <w:rPr>
          <w:spacing w:val="3"/>
          <w:sz w:val="20"/>
          <w:szCs w:val="20"/>
        </w:rPr>
        <w:t xml:space="preserve">core </w:t>
      </w:r>
      <w:r w:rsidRPr="00B742C5">
        <w:rPr>
          <w:sz w:val="20"/>
          <w:szCs w:val="20"/>
        </w:rPr>
        <w:t>results.</w:t>
      </w:r>
      <w:r w:rsidRPr="00B742C5">
        <w:rPr>
          <w:spacing w:val="9"/>
          <w:sz w:val="20"/>
          <w:szCs w:val="20"/>
        </w:rPr>
        <w:t xml:space="preserve"> </w:t>
      </w:r>
      <w:r w:rsidRPr="00B742C5">
        <w:rPr>
          <w:sz w:val="20"/>
          <w:szCs w:val="20"/>
        </w:rPr>
        <w:t>If</w:t>
      </w:r>
      <w:r w:rsidRPr="00B742C5">
        <w:rPr>
          <w:w w:val="99"/>
          <w:sz w:val="20"/>
          <w:szCs w:val="20"/>
        </w:rPr>
        <w:t xml:space="preserve"> </w:t>
      </w:r>
      <w:r w:rsidRPr="00B742C5">
        <w:rPr>
          <w:sz w:val="20"/>
          <w:szCs w:val="20"/>
        </w:rPr>
        <w:t>the</w:t>
      </w:r>
      <w:r w:rsidRPr="00B742C5">
        <w:rPr>
          <w:spacing w:val="7"/>
          <w:sz w:val="20"/>
          <w:szCs w:val="20"/>
        </w:rPr>
        <w:t xml:space="preserve"> </w:t>
      </w:r>
      <w:r w:rsidRPr="00B742C5">
        <w:rPr>
          <w:sz w:val="20"/>
          <w:szCs w:val="20"/>
        </w:rPr>
        <w:t>additional</w:t>
      </w:r>
      <w:r w:rsidRPr="00B742C5">
        <w:rPr>
          <w:spacing w:val="6"/>
          <w:sz w:val="20"/>
          <w:szCs w:val="20"/>
        </w:rPr>
        <w:t xml:space="preserve"> </w:t>
      </w:r>
      <w:r w:rsidRPr="00B742C5">
        <w:rPr>
          <w:sz w:val="20"/>
          <w:szCs w:val="20"/>
        </w:rPr>
        <w:t>cores</w:t>
      </w:r>
      <w:r w:rsidRPr="00B742C5">
        <w:rPr>
          <w:spacing w:val="6"/>
          <w:sz w:val="20"/>
          <w:szCs w:val="20"/>
        </w:rPr>
        <w:t xml:space="preserve"> </w:t>
      </w:r>
      <w:r w:rsidRPr="00B742C5">
        <w:rPr>
          <w:sz w:val="20"/>
          <w:szCs w:val="20"/>
        </w:rPr>
        <w:t>are</w:t>
      </w:r>
      <w:r w:rsidRPr="00B742C5">
        <w:rPr>
          <w:spacing w:val="7"/>
          <w:sz w:val="20"/>
          <w:szCs w:val="20"/>
        </w:rPr>
        <w:t xml:space="preserve"> </w:t>
      </w:r>
      <w:r w:rsidRPr="00B742C5">
        <w:rPr>
          <w:sz w:val="20"/>
          <w:szCs w:val="20"/>
        </w:rPr>
        <w:t>not</w:t>
      </w:r>
      <w:r w:rsidRPr="00B742C5">
        <w:rPr>
          <w:spacing w:val="6"/>
          <w:sz w:val="20"/>
          <w:szCs w:val="20"/>
        </w:rPr>
        <w:t xml:space="preserve"> </w:t>
      </w:r>
      <w:r w:rsidRPr="00B742C5">
        <w:rPr>
          <w:sz w:val="20"/>
          <w:szCs w:val="20"/>
        </w:rPr>
        <w:t>taken</w:t>
      </w:r>
      <w:r w:rsidRPr="00B742C5">
        <w:rPr>
          <w:spacing w:val="8"/>
          <w:sz w:val="20"/>
          <w:szCs w:val="20"/>
        </w:rPr>
        <w:t xml:space="preserve"> </w:t>
      </w:r>
      <w:r w:rsidRPr="00B742C5">
        <w:rPr>
          <w:sz w:val="20"/>
          <w:szCs w:val="20"/>
        </w:rPr>
        <w:t>within</w:t>
      </w:r>
      <w:r w:rsidRPr="00B742C5">
        <w:rPr>
          <w:spacing w:val="5"/>
          <w:sz w:val="20"/>
          <w:szCs w:val="20"/>
        </w:rPr>
        <w:t xml:space="preserve"> </w:t>
      </w:r>
      <w:proofErr w:type="gramStart"/>
      <w:r w:rsidRPr="00B742C5">
        <w:rPr>
          <w:sz w:val="20"/>
          <w:szCs w:val="20"/>
        </w:rPr>
        <w:t>the</w:t>
      </w:r>
      <w:r w:rsidRPr="00B742C5">
        <w:rPr>
          <w:spacing w:val="7"/>
          <w:sz w:val="20"/>
          <w:szCs w:val="20"/>
        </w:rPr>
        <w:t xml:space="preserve"> </w:t>
      </w:r>
      <w:r w:rsidRPr="00B742C5">
        <w:rPr>
          <w:sz w:val="20"/>
          <w:szCs w:val="20"/>
        </w:rPr>
        <w:t>15</w:t>
      </w:r>
      <w:proofErr w:type="gramEnd"/>
      <w:r w:rsidRPr="00B742C5">
        <w:rPr>
          <w:spacing w:val="7"/>
          <w:sz w:val="20"/>
          <w:szCs w:val="20"/>
        </w:rPr>
        <w:t xml:space="preserve"> </w:t>
      </w:r>
      <w:r w:rsidRPr="00B742C5">
        <w:rPr>
          <w:sz w:val="20"/>
          <w:szCs w:val="20"/>
        </w:rPr>
        <w:t>days,</w:t>
      </w:r>
      <w:r w:rsidRPr="00B742C5">
        <w:rPr>
          <w:spacing w:val="7"/>
          <w:sz w:val="20"/>
          <w:szCs w:val="20"/>
        </w:rPr>
        <w:t xml:space="preserve"> </w:t>
      </w:r>
      <w:r w:rsidRPr="00B742C5">
        <w:rPr>
          <w:sz w:val="20"/>
          <w:szCs w:val="20"/>
        </w:rPr>
        <w:t>the</w:t>
      </w:r>
      <w:r w:rsidRPr="00B742C5">
        <w:rPr>
          <w:spacing w:val="7"/>
          <w:sz w:val="20"/>
          <w:szCs w:val="20"/>
        </w:rPr>
        <w:t xml:space="preserve"> </w:t>
      </w:r>
      <w:r w:rsidRPr="00B742C5">
        <w:rPr>
          <w:sz w:val="20"/>
          <w:szCs w:val="20"/>
        </w:rPr>
        <w:t>Laboratory</w:t>
      </w:r>
      <w:r w:rsidRPr="00B742C5">
        <w:rPr>
          <w:spacing w:val="9"/>
          <w:sz w:val="20"/>
          <w:szCs w:val="20"/>
        </w:rPr>
        <w:t xml:space="preserve"> </w:t>
      </w:r>
      <w:r w:rsidRPr="00B742C5">
        <w:rPr>
          <w:sz w:val="20"/>
          <w:szCs w:val="20"/>
        </w:rPr>
        <w:t>will</w:t>
      </w:r>
      <w:r w:rsidRPr="00B742C5">
        <w:rPr>
          <w:spacing w:val="8"/>
          <w:sz w:val="20"/>
          <w:szCs w:val="20"/>
        </w:rPr>
        <w:t xml:space="preserve"> </w:t>
      </w:r>
      <w:r w:rsidRPr="00B742C5">
        <w:rPr>
          <w:sz w:val="20"/>
          <w:szCs w:val="20"/>
        </w:rPr>
        <w:t>use</w:t>
      </w:r>
      <w:r w:rsidRPr="00B742C5">
        <w:rPr>
          <w:spacing w:val="7"/>
          <w:sz w:val="20"/>
          <w:szCs w:val="20"/>
        </w:rPr>
        <w:t xml:space="preserve"> </w:t>
      </w:r>
      <w:r w:rsidRPr="00B742C5">
        <w:rPr>
          <w:sz w:val="20"/>
          <w:szCs w:val="20"/>
        </w:rPr>
        <w:t>the</w:t>
      </w:r>
      <w:r w:rsidRPr="00B742C5">
        <w:rPr>
          <w:spacing w:val="7"/>
          <w:sz w:val="20"/>
          <w:szCs w:val="20"/>
        </w:rPr>
        <w:t xml:space="preserve"> </w:t>
      </w:r>
      <w:r w:rsidRPr="00B742C5">
        <w:rPr>
          <w:sz w:val="20"/>
          <w:szCs w:val="20"/>
        </w:rPr>
        <w:t>initial</w:t>
      </w:r>
      <w:r w:rsidRPr="00B742C5">
        <w:rPr>
          <w:spacing w:val="6"/>
          <w:sz w:val="20"/>
          <w:szCs w:val="20"/>
        </w:rPr>
        <w:t xml:space="preserve"> </w:t>
      </w:r>
      <w:r w:rsidRPr="00B742C5">
        <w:rPr>
          <w:sz w:val="20"/>
          <w:szCs w:val="20"/>
        </w:rPr>
        <w:t>core</w:t>
      </w:r>
      <w:r w:rsidRPr="00B742C5">
        <w:rPr>
          <w:spacing w:val="7"/>
          <w:sz w:val="20"/>
          <w:szCs w:val="20"/>
        </w:rPr>
        <w:t xml:space="preserve"> </w:t>
      </w:r>
      <w:r w:rsidRPr="00B742C5">
        <w:rPr>
          <w:sz w:val="20"/>
          <w:szCs w:val="20"/>
        </w:rPr>
        <w:t>results</w:t>
      </w:r>
      <w:r w:rsidRPr="00B742C5">
        <w:rPr>
          <w:spacing w:val="5"/>
          <w:sz w:val="20"/>
          <w:szCs w:val="20"/>
        </w:rPr>
        <w:t xml:space="preserve"> </w:t>
      </w:r>
      <w:r w:rsidRPr="00B742C5">
        <w:rPr>
          <w:sz w:val="20"/>
          <w:szCs w:val="20"/>
        </w:rPr>
        <w:t>to</w:t>
      </w:r>
      <w:r w:rsidRPr="00B742C5">
        <w:rPr>
          <w:spacing w:val="7"/>
          <w:sz w:val="20"/>
          <w:szCs w:val="20"/>
        </w:rPr>
        <w:t xml:space="preserve"> </w:t>
      </w:r>
      <w:r w:rsidRPr="00B742C5">
        <w:rPr>
          <w:sz w:val="20"/>
          <w:szCs w:val="20"/>
        </w:rPr>
        <w:t>determine</w:t>
      </w:r>
      <w:r w:rsidRPr="00B742C5">
        <w:rPr>
          <w:spacing w:val="7"/>
          <w:sz w:val="20"/>
          <w:szCs w:val="20"/>
        </w:rPr>
        <w:t xml:space="preserve"> </w:t>
      </w:r>
      <w:r w:rsidRPr="00B742C5">
        <w:rPr>
          <w:sz w:val="20"/>
          <w:szCs w:val="20"/>
        </w:rPr>
        <w:t>the</w:t>
      </w:r>
      <w:r w:rsidRPr="00B742C5">
        <w:rPr>
          <w:w w:val="99"/>
          <w:sz w:val="20"/>
          <w:szCs w:val="20"/>
        </w:rPr>
        <w:t xml:space="preserve"> </w:t>
      </w:r>
      <w:r w:rsidRPr="00B742C5">
        <w:rPr>
          <w:sz w:val="20"/>
          <w:szCs w:val="20"/>
        </w:rPr>
        <w:t>PPA.</w:t>
      </w:r>
      <w:r w:rsidRPr="00B742C5">
        <w:rPr>
          <w:spacing w:val="17"/>
          <w:sz w:val="20"/>
          <w:szCs w:val="20"/>
        </w:rPr>
        <w:t xml:space="preserve"> </w:t>
      </w:r>
      <w:r w:rsidRPr="00B742C5">
        <w:rPr>
          <w:sz w:val="20"/>
          <w:szCs w:val="20"/>
        </w:rPr>
        <w:t>If</w:t>
      </w:r>
      <w:r w:rsidRPr="00B742C5">
        <w:rPr>
          <w:spacing w:val="7"/>
          <w:sz w:val="20"/>
          <w:szCs w:val="20"/>
        </w:rPr>
        <w:t xml:space="preserve"> </w:t>
      </w:r>
      <w:r w:rsidRPr="00B742C5">
        <w:rPr>
          <w:sz w:val="20"/>
          <w:szCs w:val="20"/>
        </w:rPr>
        <w:t>the</w:t>
      </w:r>
      <w:r w:rsidRPr="00B742C5">
        <w:rPr>
          <w:spacing w:val="9"/>
          <w:sz w:val="20"/>
          <w:szCs w:val="20"/>
        </w:rPr>
        <w:t xml:space="preserve"> </w:t>
      </w:r>
      <w:r w:rsidRPr="00B742C5">
        <w:rPr>
          <w:sz w:val="20"/>
          <w:szCs w:val="20"/>
        </w:rPr>
        <w:t>additional</w:t>
      </w:r>
      <w:r w:rsidRPr="00B742C5">
        <w:rPr>
          <w:spacing w:val="9"/>
          <w:sz w:val="20"/>
          <w:szCs w:val="20"/>
        </w:rPr>
        <w:t xml:space="preserve"> </w:t>
      </w:r>
      <w:r w:rsidRPr="00B742C5">
        <w:rPr>
          <w:sz w:val="20"/>
          <w:szCs w:val="20"/>
        </w:rPr>
        <w:t>cores</w:t>
      </w:r>
      <w:r w:rsidRPr="00B742C5">
        <w:rPr>
          <w:spacing w:val="6"/>
          <w:sz w:val="20"/>
          <w:szCs w:val="20"/>
        </w:rPr>
        <w:t xml:space="preserve"> </w:t>
      </w:r>
      <w:r w:rsidRPr="00B742C5">
        <w:rPr>
          <w:sz w:val="20"/>
          <w:szCs w:val="20"/>
        </w:rPr>
        <w:t>are</w:t>
      </w:r>
      <w:r w:rsidRPr="00B742C5">
        <w:rPr>
          <w:spacing w:val="9"/>
          <w:sz w:val="20"/>
          <w:szCs w:val="20"/>
        </w:rPr>
        <w:t xml:space="preserve"> </w:t>
      </w:r>
      <w:r w:rsidRPr="00B742C5">
        <w:rPr>
          <w:sz w:val="20"/>
          <w:szCs w:val="20"/>
        </w:rPr>
        <w:t>taken,</w:t>
      </w:r>
      <w:r w:rsidRPr="00B742C5">
        <w:rPr>
          <w:spacing w:val="9"/>
          <w:sz w:val="20"/>
          <w:szCs w:val="20"/>
        </w:rPr>
        <w:t xml:space="preserve"> </w:t>
      </w:r>
      <w:r w:rsidRPr="00B742C5">
        <w:rPr>
          <w:sz w:val="20"/>
          <w:szCs w:val="20"/>
        </w:rPr>
        <w:t>the</w:t>
      </w:r>
      <w:r w:rsidRPr="00B742C5">
        <w:rPr>
          <w:spacing w:val="9"/>
          <w:sz w:val="20"/>
          <w:szCs w:val="20"/>
        </w:rPr>
        <w:t xml:space="preserve"> </w:t>
      </w:r>
      <w:r w:rsidRPr="00B742C5">
        <w:rPr>
          <w:sz w:val="20"/>
          <w:szCs w:val="20"/>
        </w:rPr>
        <w:t>Laboratory</w:t>
      </w:r>
      <w:r w:rsidRPr="00B742C5">
        <w:rPr>
          <w:spacing w:val="12"/>
          <w:sz w:val="20"/>
          <w:szCs w:val="20"/>
        </w:rPr>
        <w:t xml:space="preserve"> </w:t>
      </w:r>
      <w:r w:rsidRPr="00B742C5">
        <w:rPr>
          <w:sz w:val="20"/>
          <w:szCs w:val="20"/>
        </w:rPr>
        <w:t>will</w:t>
      </w:r>
      <w:r w:rsidRPr="00B742C5">
        <w:rPr>
          <w:spacing w:val="8"/>
          <w:sz w:val="20"/>
          <w:szCs w:val="20"/>
        </w:rPr>
        <w:t xml:space="preserve"> </w:t>
      </w:r>
      <w:r w:rsidRPr="00B742C5">
        <w:rPr>
          <w:sz w:val="20"/>
          <w:szCs w:val="20"/>
        </w:rPr>
        <w:t>recalculate</w:t>
      </w:r>
      <w:r w:rsidRPr="00B742C5">
        <w:rPr>
          <w:spacing w:val="9"/>
          <w:sz w:val="20"/>
          <w:szCs w:val="20"/>
        </w:rPr>
        <w:t xml:space="preserve"> </w:t>
      </w:r>
      <w:r w:rsidRPr="00B742C5">
        <w:rPr>
          <w:sz w:val="20"/>
          <w:szCs w:val="20"/>
        </w:rPr>
        <w:t>the</w:t>
      </w:r>
      <w:r w:rsidRPr="00B742C5">
        <w:rPr>
          <w:spacing w:val="9"/>
          <w:sz w:val="20"/>
          <w:szCs w:val="20"/>
        </w:rPr>
        <w:t xml:space="preserve"> </w:t>
      </w:r>
      <w:r w:rsidRPr="00B742C5">
        <w:rPr>
          <w:sz w:val="20"/>
          <w:szCs w:val="20"/>
        </w:rPr>
        <w:t>reduction per lot</w:t>
      </w:r>
      <w:r w:rsidRPr="00B742C5">
        <w:rPr>
          <w:spacing w:val="6"/>
          <w:sz w:val="20"/>
          <w:szCs w:val="20"/>
        </w:rPr>
        <w:t xml:space="preserve"> </w:t>
      </w:r>
      <w:r w:rsidRPr="00B742C5">
        <w:rPr>
          <w:sz w:val="20"/>
          <w:szCs w:val="20"/>
        </w:rPr>
        <w:t>using</w:t>
      </w:r>
      <w:r w:rsidRPr="00B742C5">
        <w:rPr>
          <w:spacing w:val="7"/>
          <w:sz w:val="20"/>
          <w:szCs w:val="20"/>
        </w:rPr>
        <w:t xml:space="preserve"> </w:t>
      </w:r>
      <w:r w:rsidRPr="00B742C5">
        <w:rPr>
          <w:spacing w:val="2"/>
          <w:sz w:val="20"/>
          <w:szCs w:val="20"/>
        </w:rPr>
        <w:t>the</w:t>
      </w:r>
      <w:r w:rsidRPr="00B742C5">
        <w:rPr>
          <w:spacing w:val="9"/>
          <w:sz w:val="20"/>
          <w:szCs w:val="20"/>
        </w:rPr>
        <w:t xml:space="preserve"> </w:t>
      </w:r>
      <w:r w:rsidRPr="00B742C5">
        <w:rPr>
          <w:sz w:val="20"/>
          <w:szCs w:val="20"/>
        </w:rPr>
        <w:t>combined</w:t>
      </w:r>
      <w:r w:rsidRPr="00B742C5">
        <w:rPr>
          <w:spacing w:val="10"/>
          <w:sz w:val="20"/>
          <w:szCs w:val="20"/>
        </w:rPr>
        <w:t xml:space="preserve"> </w:t>
      </w:r>
      <w:r w:rsidRPr="00B742C5">
        <w:rPr>
          <w:sz w:val="20"/>
          <w:szCs w:val="20"/>
        </w:rPr>
        <w:t>results</w:t>
      </w:r>
      <w:r w:rsidRPr="00B742C5">
        <w:rPr>
          <w:spacing w:val="10"/>
          <w:sz w:val="20"/>
          <w:szCs w:val="20"/>
        </w:rPr>
        <w:t xml:space="preserve"> </w:t>
      </w:r>
      <w:r w:rsidRPr="00B742C5">
        <w:rPr>
          <w:sz w:val="20"/>
          <w:szCs w:val="20"/>
        </w:rPr>
        <w:t>from</w:t>
      </w:r>
      <w:r w:rsidRPr="00B742C5">
        <w:rPr>
          <w:spacing w:val="5"/>
          <w:sz w:val="20"/>
          <w:szCs w:val="20"/>
        </w:rPr>
        <w:t xml:space="preserve"> </w:t>
      </w:r>
      <w:r w:rsidRPr="00B742C5">
        <w:rPr>
          <w:sz w:val="20"/>
          <w:szCs w:val="20"/>
        </w:rPr>
        <w:t>the</w:t>
      </w:r>
      <w:r w:rsidRPr="00B742C5">
        <w:rPr>
          <w:w w:val="99"/>
          <w:sz w:val="20"/>
          <w:szCs w:val="20"/>
        </w:rPr>
        <w:t xml:space="preserve"> </w:t>
      </w:r>
      <w:r w:rsidRPr="00B742C5">
        <w:rPr>
          <w:sz w:val="20"/>
          <w:szCs w:val="20"/>
        </w:rPr>
        <w:t>10</w:t>
      </w:r>
      <w:r w:rsidRPr="00B742C5">
        <w:rPr>
          <w:spacing w:val="1"/>
          <w:sz w:val="20"/>
          <w:szCs w:val="20"/>
        </w:rPr>
        <w:t xml:space="preserve"> </w:t>
      </w:r>
      <w:r w:rsidRPr="00B742C5">
        <w:rPr>
          <w:sz w:val="20"/>
          <w:szCs w:val="20"/>
        </w:rPr>
        <w:t>cores.</w:t>
      </w:r>
    </w:p>
    <w:p w14:paraId="0CFADA38" w14:textId="77777777" w:rsidR="00673D51" w:rsidRPr="00B742C5" w:rsidRDefault="00673D51" w:rsidP="00673D51">
      <w:pPr>
        <w:pStyle w:val="ListParagraph"/>
        <w:widowControl w:val="0"/>
        <w:tabs>
          <w:tab w:val="left" w:pos="965"/>
        </w:tabs>
        <w:spacing w:before="120"/>
        <w:ind w:left="544" w:right="178"/>
        <w:jc w:val="right"/>
        <w:rPr>
          <w:sz w:val="20"/>
          <w:szCs w:val="20"/>
        </w:rPr>
      </w:pPr>
    </w:p>
    <w:p w14:paraId="0E925AE8" w14:textId="77777777" w:rsidR="00673D51" w:rsidRPr="00B742C5" w:rsidRDefault="00673D51" w:rsidP="00673D51">
      <w:pPr>
        <w:pStyle w:val="ListParagraph"/>
        <w:widowControl w:val="0"/>
        <w:tabs>
          <w:tab w:val="left" w:pos="965"/>
        </w:tabs>
        <w:spacing w:before="118"/>
        <w:ind w:left="540" w:right="178" w:hanging="540"/>
        <w:rPr>
          <w:sz w:val="20"/>
          <w:szCs w:val="20"/>
        </w:rPr>
      </w:pPr>
      <w:r w:rsidRPr="00B742C5">
        <w:rPr>
          <w:b/>
          <w:bCs/>
          <w:sz w:val="20"/>
          <w:szCs w:val="20"/>
        </w:rPr>
        <w:tab/>
        <w:t xml:space="preserve"> 7</w:t>
      </w:r>
      <w:proofErr w:type="gramStart"/>
      <w:r w:rsidRPr="00B742C5">
        <w:rPr>
          <w:b/>
          <w:bCs/>
          <w:sz w:val="20"/>
          <w:szCs w:val="20"/>
        </w:rPr>
        <w:t xml:space="preserve">. </w:t>
      </w:r>
      <w:r w:rsidRPr="00B742C5">
        <w:rPr>
          <w:b/>
          <w:bCs/>
          <w:sz w:val="20"/>
          <w:szCs w:val="20"/>
        </w:rPr>
        <w:tab/>
        <w:t>Removal</w:t>
      </w:r>
      <w:proofErr w:type="gramEnd"/>
      <w:r w:rsidRPr="00B742C5">
        <w:rPr>
          <w:b/>
          <w:bCs/>
          <w:sz w:val="20"/>
          <w:szCs w:val="20"/>
        </w:rPr>
        <w:t xml:space="preserve"> and Replacement. </w:t>
      </w:r>
      <w:r w:rsidRPr="00B742C5">
        <w:rPr>
          <w:sz w:val="20"/>
          <w:szCs w:val="20"/>
        </w:rPr>
        <w:t>If the final lot PD ≥ 75 (based on the combined set of 10 cores or 5 cores if</w:t>
      </w:r>
      <w:r w:rsidRPr="00B742C5">
        <w:rPr>
          <w:spacing w:val="35"/>
          <w:sz w:val="20"/>
          <w:szCs w:val="20"/>
        </w:rPr>
        <w:t xml:space="preserve"> </w:t>
      </w:r>
      <w:r w:rsidRPr="00B742C5">
        <w:rPr>
          <w:sz w:val="20"/>
          <w:szCs w:val="20"/>
        </w:rPr>
        <w:t>the</w:t>
      </w:r>
      <w:r w:rsidRPr="00B742C5">
        <w:rPr>
          <w:w w:val="99"/>
          <w:sz w:val="20"/>
          <w:szCs w:val="20"/>
        </w:rPr>
        <w:t xml:space="preserve"> </w:t>
      </w:r>
      <w:r w:rsidRPr="00B742C5">
        <w:rPr>
          <w:sz w:val="20"/>
          <w:szCs w:val="20"/>
        </w:rPr>
        <w:t>Contractor</w:t>
      </w:r>
      <w:r w:rsidRPr="00B742C5">
        <w:rPr>
          <w:spacing w:val="-6"/>
          <w:sz w:val="20"/>
          <w:szCs w:val="20"/>
        </w:rPr>
        <w:t xml:space="preserve"> </w:t>
      </w:r>
      <w:r w:rsidRPr="00B742C5">
        <w:rPr>
          <w:sz w:val="20"/>
          <w:szCs w:val="20"/>
        </w:rPr>
        <w:t>does</w:t>
      </w:r>
      <w:r w:rsidRPr="00B742C5">
        <w:rPr>
          <w:spacing w:val="-7"/>
          <w:sz w:val="20"/>
          <w:szCs w:val="20"/>
        </w:rPr>
        <w:t xml:space="preserve"> </w:t>
      </w:r>
      <w:r w:rsidRPr="00B742C5">
        <w:rPr>
          <w:sz w:val="20"/>
          <w:szCs w:val="20"/>
        </w:rPr>
        <w:t>not</w:t>
      </w:r>
      <w:r w:rsidRPr="00B742C5">
        <w:rPr>
          <w:spacing w:val="-7"/>
          <w:sz w:val="20"/>
          <w:szCs w:val="20"/>
        </w:rPr>
        <w:t xml:space="preserve"> </w:t>
      </w:r>
      <w:r w:rsidRPr="00B742C5">
        <w:rPr>
          <w:sz w:val="20"/>
          <w:szCs w:val="20"/>
        </w:rPr>
        <w:t>take</w:t>
      </w:r>
      <w:r w:rsidRPr="00B742C5">
        <w:rPr>
          <w:spacing w:val="-6"/>
          <w:sz w:val="20"/>
          <w:szCs w:val="20"/>
        </w:rPr>
        <w:t xml:space="preserve"> </w:t>
      </w:r>
      <w:r w:rsidRPr="00B742C5">
        <w:rPr>
          <w:sz w:val="20"/>
          <w:szCs w:val="20"/>
        </w:rPr>
        <w:t>additional</w:t>
      </w:r>
      <w:r w:rsidRPr="00B742C5">
        <w:rPr>
          <w:spacing w:val="-7"/>
          <w:sz w:val="20"/>
          <w:szCs w:val="20"/>
        </w:rPr>
        <w:t xml:space="preserve"> </w:t>
      </w:r>
      <w:r w:rsidRPr="00B742C5">
        <w:rPr>
          <w:sz w:val="20"/>
          <w:szCs w:val="20"/>
        </w:rPr>
        <w:t>cores),</w:t>
      </w:r>
      <w:r w:rsidRPr="00B742C5">
        <w:rPr>
          <w:spacing w:val="-6"/>
          <w:sz w:val="20"/>
          <w:szCs w:val="20"/>
        </w:rPr>
        <w:t xml:space="preserve"> </w:t>
      </w:r>
      <w:r w:rsidRPr="00B742C5">
        <w:rPr>
          <w:sz w:val="20"/>
          <w:szCs w:val="20"/>
        </w:rPr>
        <w:t>remove</w:t>
      </w:r>
      <w:r w:rsidRPr="00B742C5">
        <w:rPr>
          <w:spacing w:val="-6"/>
          <w:sz w:val="20"/>
          <w:szCs w:val="20"/>
        </w:rPr>
        <w:t xml:space="preserve"> </w:t>
      </w:r>
      <w:r w:rsidRPr="00B742C5">
        <w:rPr>
          <w:sz w:val="20"/>
          <w:szCs w:val="20"/>
        </w:rPr>
        <w:t>and</w:t>
      </w:r>
      <w:r w:rsidRPr="00B742C5">
        <w:rPr>
          <w:spacing w:val="-6"/>
          <w:sz w:val="20"/>
          <w:szCs w:val="20"/>
        </w:rPr>
        <w:t xml:space="preserve"> </w:t>
      </w:r>
      <w:r w:rsidRPr="00B742C5">
        <w:rPr>
          <w:sz w:val="20"/>
          <w:szCs w:val="20"/>
        </w:rPr>
        <w:t>replace</w:t>
      </w:r>
      <w:r w:rsidRPr="00B742C5">
        <w:rPr>
          <w:spacing w:val="-6"/>
          <w:sz w:val="20"/>
          <w:szCs w:val="20"/>
        </w:rPr>
        <w:t xml:space="preserve"> </w:t>
      </w:r>
      <w:r w:rsidRPr="00B742C5">
        <w:rPr>
          <w:sz w:val="20"/>
          <w:szCs w:val="20"/>
        </w:rPr>
        <w:t>the</w:t>
      </w:r>
      <w:r w:rsidRPr="00B742C5">
        <w:rPr>
          <w:spacing w:val="-6"/>
          <w:sz w:val="20"/>
          <w:szCs w:val="20"/>
        </w:rPr>
        <w:t xml:space="preserve"> </w:t>
      </w:r>
      <w:r w:rsidRPr="00B742C5">
        <w:rPr>
          <w:sz w:val="20"/>
          <w:szCs w:val="20"/>
        </w:rPr>
        <w:t>lot</w:t>
      </w:r>
      <w:r w:rsidRPr="00B742C5">
        <w:rPr>
          <w:spacing w:val="-7"/>
          <w:sz w:val="20"/>
          <w:szCs w:val="20"/>
        </w:rPr>
        <w:t xml:space="preserve"> </w:t>
      </w:r>
      <w:r w:rsidRPr="00B742C5">
        <w:rPr>
          <w:sz w:val="20"/>
          <w:szCs w:val="20"/>
        </w:rPr>
        <w:t>and</w:t>
      </w:r>
      <w:r w:rsidRPr="00B742C5">
        <w:rPr>
          <w:spacing w:val="-6"/>
          <w:sz w:val="20"/>
          <w:szCs w:val="20"/>
        </w:rPr>
        <w:t xml:space="preserve"> </w:t>
      </w:r>
      <w:r w:rsidRPr="00B742C5">
        <w:rPr>
          <w:sz w:val="20"/>
          <w:szCs w:val="20"/>
        </w:rPr>
        <w:t>all</w:t>
      </w:r>
      <w:r w:rsidRPr="00B742C5">
        <w:rPr>
          <w:spacing w:val="-7"/>
          <w:sz w:val="20"/>
          <w:szCs w:val="20"/>
        </w:rPr>
        <w:t xml:space="preserve"> </w:t>
      </w:r>
      <w:r w:rsidRPr="00B742C5">
        <w:rPr>
          <w:sz w:val="20"/>
          <w:szCs w:val="20"/>
        </w:rPr>
        <w:t>overlying</w:t>
      </w:r>
      <w:r w:rsidRPr="00B742C5">
        <w:rPr>
          <w:spacing w:val="-6"/>
          <w:sz w:val="20"/>
          <w:szCs w:val="20"/>
        </w:rPr>
        <w:t xml:space="preserve"> </w:t>
      </w:r>
      <w:r w:rsidRPr="00B742C5">
        <w:rPr>
          <w:sz w:val="20"/>
          <w:szCs w:val="20"/>
        </w:rPr>
        <w:t>work.</w:t>
      </w:r>
      <w:r w:rsidRPr="00B742C5">
        <w:rPr>
          <w:spacing w:val="45"/>
          <w:sz w:val="20"/>
          <w:szCs w:val="20"/>
        </w:rPr>
        <w:t xml:space="preserve"> </w:t>
      </w:r>
      <w:r w:rsidRPr="00B742C5">
        <w:rPr>
          <w:sz w:val="20"/>
          <w:szCs w:val="20"/>
        </w:rPr>
        <w:t>The</w:t>
      </w:r>
      <w:r w:rsidRPr="00B742C5">
        <w:rPr>
          <w:spacing w:val="-6"/>
          <w:sz w:val="20"/>
          <w:szCs w:val="20"/>
        </w:rPr>
        <w:t xml:space="preserve"> </w:t>
      </w:r>
      <w:r w:rsidRPr="00B742C5">
        <w:rPr>
          <w:sz w:val="20"/>
          <w:szCs w:val="20"/>
        </w:rPr>
        <w:t>replacement</w:t>
      </w:r>
      <w:r w:rsidRPr="00B742C5">
        <w:rPr>
          <w:w w:val="99"/>
          <w:sz w:val="20"/>
          <w:szCs w:val="20"/>
        </w:rPr>
        <w:t xml:space="preserve"> </w:t>
      </w:r>
      <w:r w:rsidRPr="00B742C5">
        <w:rPr>
          <w:sz w:val="20"/>
          <w:szCs w:val="20"/>
        </w:rPr>
        <w:t>work is subject to the same requirements as the initial</w:t>
      </w:r>
      <w:r w:rsidRPr="00B742C5">
        <w:rPr>
          <w:spacing w:val="1"/>
          <w:sz w:val="20"/>
          <w:szCs w:val="20"/>
        </w:rPr>
        <w:t xml:space="preserve"> </w:t>
      </w:r>
      <w:r w:rsidRPr="00B742C5">
        <w:rPr>
          <w:sz w:val="20"/>
          <w:szCs w:val="20"/>
        </w:rPr>
        <w:t>work.</w:t>
      </w:r>
    </w:p>
    <w:p w14:paraId="1FB6317A" w14:textId="77777777" w:rsidR="00673D51" w:rsidRPr="00B742C5" w:rsidRDefault="00673D51" w:rsidP="00673D51">
      <w:pPr>
        <w:pStyle w:val="ListParagraph"/>
        <w:widowControl w:val="0"/>
        <w:tabs>
          <w:tab w:val="left" w:pos="965"/>
        </w:tabs>
        <w:spacing w:before="118"/>
        <w:ind w:left="540" w:right="178" w:hanging="540"/>
        <w:rPr>
          <w:sz w:val="20"/>
          <w:szCs w:val="20"/>
        </w:rPr>
      </w:pPr>
    </w:p>
    <w:p w14:paraId="51130B66" w14:textId="5B596670" w:rsidR="00673D51" w:rsidRDefault="00673D51" w:rsidP="00673D51">
      <w:pPr>
        <w:pStyle w:val="BodyText"/>
        <w:ind w:left="540" w:right="176"/>
        <w:rPr>
          <w:spacing w:val="-7"/>
          <w:highlight w:val="yellow"/>
        </w:rPr>
      </w:pPr>
      <w:r w:rsidRPr="00B742C5">
        <w:t>For shoulder lots, the Department will assess the calculated reduction per lot instead of removal and replacement. Fog</w:t>
      </w:r>
      <w:r w:rsidRPr="00B742C5">
        <w:rPr>
          <w:spacing w:val="-14"/>
        </w:rPr>
        <w:t xml:space="preserve"> </w:t>
      </w:r>
      <w:proofErr w:type="gramStart"/>
      <w:r w:rsidRPr="00B742C5">
        <w:t>seal</w:t>
      </w:r>
      <w:proofErr w:type="gramEnd"/>
      <w:r w:rsidRPr="00B742C5">
        <w:rPr>
          <w:w w:val="99"/>
        </w:rPr>
        <w:t xml:space="preserve"> </w:t>
      </w:r>
      <w:r w:rsidRPr="00B742C5">
        <w:t>the lot as specified in</w:t>
      </w:r>
      <w:r w:rsidRPr="00B742C5">
        <w:rPr>
          <w:spacing w:val="-7"/>
        </w:rPr>
        <w:t xml:space="preserve"> 422.03.01.</w:t>
      </w:r>
    </w:p>
    <w:p w14:paraId="62A92C9B" w14:textId="77777777" w:rsidR="00673D51" w:rsidRDefault="00673D51" w:rsidP="00673D51">
      <w:pPr>
        <w:pStyle w:val="BodyText"/>
        <w:ind w:left="540" w:right="176"/>
        <w:rPr>
          <w:spacing w:val="-7"/>
          <w:highlight w:val="yellow"/>
        </w:rPr>
      </w:pPr>
    </w:p>
    <w:p w14:paraId="25D7AE30" w14:textId="77777777" w:rsidR="00E73AB3" w:rsidRDefault="00E73AB3" w:rsidP="00673D51">
      <w:pPr>
        <w:pStyle w:val="BodyText"/>
        <w:ind w:left="540" w:right="176"/>
        <w:rPr>
          <w:spacing w:val="-7"/>
          <w:highlight w:val="yellow"/>
        </w:rPr>
      </w:pPr>
    </w:p>
    <w:p w14:paraId="0024CA56" w14:textId="77777777" w:rsidR="00E73AB3" w:rsidRDefault="00E73AB3" w:rsidP="00673D51">
      <w:pPr>
        <w:pStyle w:val="BodyText"/>
        <w:ind w:left="540" w:right="176"/>
        <w:rPr>
          <w:spacing w:val="-7"/>
          <w:highlight w:val="yellow"/>
        </w:rPr>
      </w:pPr>
    </w:p>
    <w:p w14:paraId="614621FD" w14:textId="77777777" w:rsidR="00E73AB3" w:rsidRDefault="00E73AB3" w:rsidP="00673D51">
      <w:pPr>
        <w:pStyle w:val="BodyText"/>
        <w:ind w:left="540" w:right="176"/>
        <w:rPr>
          <w:spacing w:val="-7"/>
          <w:highlight w:val="yellow"/>
        </w:rPr>
      </w:pPr>
    </w:p>
    <w:p w14:paraId="0F212D5F" w14:textId="4B20AFB5" w:rsidR="00673D51" w:rsidRPr="00F81994" w:rsidRDefault="00673D51" w:rsidP="00C17075">
      <w:pPr>
        <w:pStyle w:val="BodyText"/>
        <w:numPr>
          <w:ilvl w:val="0"/>
          <w:numId w:val="54"/>
        </w:numPr>
        <w:tabs>
          <w:tab w:val="left" w:pos="1440"/>
          <w:tab w:val="left" w:pos="2880"/>
        </w:tabs>
        <w:ind w:right="176"/>
        <w:rPr>
          <w:b/>
          <w:bCs/>
        </w:rPr>
      </w:pPr>
      <w:r w:rsidRPr="00F81994">
        <w:rPr>
          <w:b/>
          <w:bCs/>
          <w:spacing w:val="-7"/>
        </w:rPr>
        <w:t>Thickness Requirements</w:t>
      </w:r>
    </w:p>
    <w:p w14:paraId="06D6610B" w14:textId="77777777" w:rsidR="00673D51" w:rsidRPr="00B742C5" w:rsidRDefault="00673D51" w:rsidP="001376D3">
      <w:pPr>
        <w:pStyle w:val="HiddenTextSpec"/>
        <w:tabs>
          <w:tab w:val="left" w:pos="1440"/>
          <w:tab w:val="left" w:pos="2880"/>
        </w:tabs>
      </w:pPr>
      <w:r w:rsidRPr="00B742C5">
        <w:t>2**************************************************************************************2</w:t>
      </w:r>
    </w:p>
    <w:p w14:paraId="69559A11" w14:textId="77777777" w:rsidR="00673D51" w:rsidRPr="00B742C5" w:rsidRDefault="00673D51" w:rsidP="00673D51">
      <w:pPr>
        <w:pStyle w:val="A1paragraph0"/>
        <w:rPr>
          <w:b/>
          <w:bCs/>
        </w:rPr>
      </w:pPr>
    </w:p>
    <w:p w14:paraId="14046B6D" w14:textId="77777777" w:rsidR="00673D51" w:rsidRPr="00B742C5" w:rsidRDefault="00673D51" w:rsidP="00673D51">
      <w:pPr>
        <w:pStyle w:val="HiddenTextSpec"/>
        <w:tabs>
          <w:tab w:val="left" w:pos="1440"/>
          <w:tab w:val="left" w:pos="2880"/>
        </w:tabs>
      </w:pPr>
      <w:r w:rsidRPr="00B742C5">
        <w:t>2**************************************************************************************2</w:t>
      </w:r>
    </w:p>
    <w:p w14:paraId="0899E1A2" w14:textId="77777777" w:rsidR="00673D51" w:rsidRPr="00B742C5" w:rsidRDefault="00673D51" w:rsidP="00673D51">
      <w:pPr>
        <w:pStyle w:val="HiddenTextSpec"/>
      </w:pPr>
      <w:r w:rsidRPr="00B742C5">
        <w:t>FOR LOCAL AID PROJECTS INclude the following</w:t>
      </w:r>
    </w:p>
    <w:p w14:paraId="1271BDB3" w14:textId="77777777" w:rsidR="00673D51" w:rsidRPr="00B742C5" w:rsidRDefault="00673D51" w:rsidP="00673D51">
      <w:pPr>
        <w:tabs>
          <w:tab w:val="left" w:pos="2880"/>
        </w:tabs>
        <w:jc w:val="center"/>
        <w:rPr>
          <w:rFonts w:ascii="Arial" w:hAnsi="Arial"/>
          <w:caps/>
          <w:vanish/>
          <w:color w:val="FF0000"/>
        </w:rPr>
      </w:pPr>
    </w:p>
    <w:p w14:paraId="30873832" w14:textId="77777777" w:rsidR="00673D51" w:rsidRPr="00B742C5" w:rsidRDefault="00673D51" w:rsidP="00673D51">
      <w:pPr>
        <w:tabs>
          <w:tab w:val="left" w:pos="2880"/>
        </w:tabs>
        <w:jc w:val="center"/>
        <w:rPr>
          <w:vanish/>
        </w:rPr>
      </w:pPr>
      <w:r w:rsidRPr="00B742C5">
        <w:rPr>
          <w:rFonts w:ascii="Arial" w:hAnsi="Arial"/>
          <w:caps/>
          <w:vanish/>
          <w:color w:val="FF0000"/>
        </w:rPr>
        <w:t>3************************************************3</w:t>
      </w:r>
    </w:p>
    <w:p w14:paraId="4E83AA88" w14:textId="77777777" w:rsidR="00673D51" w:rsidRPr="00B742C5" w:rsidRDefault="00673D51" w:rsidP="00673D51">
      <w:pPr>
        <w:pStyle w:val="HiddenTextSpec"/>
        <w:rPr>
          <w:vanish w:val="0"/>
        </w:rPr>
      </w:pPr>
      <w:r w:rsidRPr="00B742C5">
        <w:t xml:space="preserve">PERFORM THE </w:t>
      </w:r>
      <w:proofErr w:type="gramStart"/>
      <w:r w:rsidRPr="00B742C5">
        <w:t>FOLLOWING FOR</w:t>
      </w:r>
      <w:proofErr w:type="gramEnd"/>
      <w:r w:rsidRPr="00B742C5">
        <w:t xml:space="preserve"> RESURFACING PROJECTS</w:t>
      </w:r>
    </w:p>
    <w:p w14:paraId="05CBB537" w14:textId="77777777" w:rsidR="00F81994" w:rsidRDefault="00F81994" w:rsidP="00673D51">
      <w:pPr>
        <w:autoSpaceDE w:val="0"/>
        <w:autoSpaceDN w:val="0"/>
        <w:adjustRightInd w:val="0"/>
      </w:pPr>
    </w:p>
    <w:p w14:paraId="2C32117A" w14:textId="60E329E9" w:rsidR="00673D51" w:rsidRPr="00B742C5" w:rsidRDefault="00673D51" w:rsidP="00673D51">
      <w:pPr>
        <w:autoSpaceDE w:val="0"/>
        <w:autoSpaceDN w:val="0"/>
        <w:adjustRightInd w:val="0"/>
      </w:pPr>
      <w:r w:rsidRPr="00B742C5">
        <w:t>DELETE THIS SUBSECTION AND REPLACE THIS SUBSECTION’S CONTENTS WITH THE FOLLOWING:</w:t>
      </w:r>
    </w:p>
    <w:p w14:paraId="17D548A5" w14:textId="77777777" w:rsidR="00673D51" w:rsidRPr="00B742C5" w:rsidRDefault="00673D51" w:rsidP="00673D51">
      <w:pPr>
        <w:autoSpaceDE w:val="0"/>
        <w:autoSpaceDN w:val="0"/>
        <w:adjustRightInd w:val="0"/>
      </w:pPr>
    </w:p>
    <w:p w14:paraId="6C5094D1" w14:textId="77777777" w:rsidR="00673D51" w:rsidRPr="00B742C5" w:rsidRDefault="00673D51" w:rsidP="00673D51">
      <w:pPr>
        <w:autoSpaceDE w:val="0"/>
        <w:autoSpaceDN w:val="0"/>
        <w:adjustRightInd w:val="0"/>
      </w:pPr>
      <w:r w:rsidRPr="00B742C5">
        <w:t>This subsection is deleted. In no instance will a compacted average thickness of less than 1.25 inches be acceptable.</w:t>
      </w:r>
    </w:p>
    <w:p w14:paraId="6A69FC93" w14:textId="77777777" w:rsidR="00673D51" w:rsidRPr="00B742C5" w:rsidRDefault="00673D51" w:rsidP="00673D51">
      <w:pPr>
        <w:autoSpaceDE w:val="0"/>
        <w:autoSpaceDN w:val="0"/>
        <w:adjustRightInd w:val="0"/>
      </w:pPr>
    </w:p>
    <w:p w14:paraId="7F0B8DE8" w14:textId="77777777" w:rsidR="00673D51" w:rsidRPr="00B742C5" w:rsidRDefault="00673D51" w:rsidP="00673D51">
      <w:pPr>
        <w:tabs>
          <w:tab w:val="left" w:pos="2880"/>
        </w:tabs>
        <w:jc w:val="center"/>
        <w:rPr>
          <w:rFonts w:ascii="Arial" w:hAnsi="Arial"/>
          <w:caps/>
          <w:vanish/>
          <w:color w:val="FF0000"/>
        </w:rPr>
      </w:pPr>
      <w:r w:rsidRPr="00B742C5">
        <w:rPr>
          <w:rFonts w:ascii="Arial" w:hAnsi="Arial"/>
          <w:caps/>
          <w:vanish/>
          <w:color w:val="FF0000"/>
        </w:rPr>
        <w:t>************************************************3</w:t>
      </w:r>
    </w:p>
    <w:p w14:paraId="794FFCCE" w14:textId="77777777" w:rsidR="00673D51" w:rsidRPr="00B742C5" w:rsidRDefault="00673D51" w:rsidP="00673D51">
      <w:pPr>
        <w:autoSpaceDE w:val="0"/>
        <w:autoSpaceDN w:val="0"/>
        <w:adjustRightInd w:val="0"/>
        <w:jc w:val="center"/>
        <w:rPr>
          <w:rFonts w:ascii="Arial" w:hAnsi="Arial"/>
          <w:caps/>
          <w:vanish/>
          <w:color w:val="FF0000"/>
        </w:rPr>
      </w:pPr>
      <w:r w:rsidRPr="00B742C5">
        <w:rPr>
          <w:rFonts w:ascii="Arial" w:hAnsi="Arial"/>
          <w:caps/>
          <w:vanish/>
          <w:color w:val="FF0000"/>
        </w:rPr>
        <w:t>PERFORM THE FOLLOWING FOR NEW CONSTRUCTION, COMPLETE RECONSTRUCTION OR WIDENINGS GREATER THAN EIGHT FEET</w:t>
      </w:r>
    </w:p>
    <w:p w14:paraId="0CA27109" w14:textId="77777777" w:rsidR="00673D51" w:rsidRPr="00B742C5" w:rsidRDefault="00673D51" w:rsidP="00673D51">
      <w:pPr>
        <w:autoSpaceDE w:val="0"/>
        <w:autoSpaceDN w:val="0"/>
        <w:adjustRightInd w:val="0"/>
        <w:jc w:val="center"/>
        <w:rPr>
          <w:rFonts w:ascii="Arial" w:hAnsi="Arial"/>
          <w:caps/>
          <w:color w:val="FF0000"/>
        </w:rPr>
      </w:pPr>
    </w:p>
    <w:p w14:paraId="4ED72608" w14:textId="77777777" w:rsidR="00673D51" w:rsidRPr="00B742C5" w:rsidRDefault="00673D51" w:rsidP="00673D51">
      <w:pPr>
        <w:autoSpaceDE w:val="0"/>
        <w:autoSpaceDN w:val="0"/>
        <w:adjustRightInd w:val="0"/>
      </w:pPr>
      <w:r w:rsidRPr="00B742C5">
        <w:t>DELETE THIS SUBSECTION AND REPLACE THIS SUBSECTION’S CONTENTS WITH THE FOLLOWING:</w:t>
      </w:r>
    </w:p>
    <w:p w14:paraId="2EDAF0DA" w14:textId="77777777" w:rsidR="00673D51" w:rsidRPr="00B742C5" w:rsidRDefault="00673D51" w:rsidP="00673D51">
      <w:pPr>
        <w:autoSpaceDE w:val="0"/>
        <w:autoSpaceDN w:val="0"/>
        <w:adjustRightInd w:val="0"/>
      </w:pPr>
    </w:p>
    <w:p w14:paraId="20569CE9" w14:textId="77777777" w:rsidR="00673D51" w:rsidRPr="00B742C5" w:rsidRDefault="00673D51" w:rsidP="00673D51">
      <w:pPr>
        <w:autoSpaceDE w:val="0"/>
        <w:autoSpaceDN w:val="0"/>
        <w:adjustRightInd w:val="0"/>
      </w:pPr>
      <w:r w:rsidRPr="00B742C5">
        <w:t>Thickness requirements will apply when full-depth, uniform-thickness HMA pavement construction is shown.</w:t>
      </w:r>
    </w:p>
    <w:p w14:paraId="35CE5596" w14:textId="77777777" w:rsidR="00673D51" w:rsidRPr="00B742C5" w:rsidRDefault="00673D51" w:rsidP="00673D51">
      <w:pPr>
        <w:autoSpaceDE w:val="0"/>
        <w:autoSpaceDN w:val="0"/>
        <w:adjustRightInd w:val="0"/>
      </w:pPr>
    </w:p>
    <w:p w14:paraId="47B62526" w14:textId="581E4B13" w:rsidR="00673D51" w:rsidRPr="00B742C5" w:rsidRDefault="00673D51" w:rsidP="00673D51">
      <w:pPr>
        <w:autoSpaceDE w:val="0"/>
        <w:autoSpaceDN w:val="0"/>
        <w:adjustRightInd w:val="0"/>
      </w:pPr>
      <w:r w:rsidRPr="00B742C5">
        <w:lastRenderedPageBreak/>
        <w:t xml:space="preserve">Pavement lots are defined as approximately 15,000 square yards of pavement area. The </w:t>
      </w:r>
      <w:r w:rsidR="008A0934" w:rsidRPr="00B742C5">
        <w:t>RE</w:t>
      </w:r>
      <w:r w:rsidRPr="00B742C5">
        <w:t xml:space="preserve"> will not include areas consisting of different HMA mixtures or thicknesses in the same </w:t>
      </w:r>
      <w:proofErr w:type="gramStart"/>
      <w:r w:rsidRPr="00B742C5">
        <w:t>lot</w:t>
      </w:r>
      <w:proofErr w:type="gramEnd"/>
      <w:r w:rsidRPr="00B742C5">
        <w:t xml:space="preserve">. If thickness lot area is less than 5000 square yards, the </w:t>
      </w:r>
      <w:r w:rsidR="00761857">
        <w:t xml:space="preserve">LPA may make a request in writing to the </w:t>
      </w:r>
      <w:r w:rsidRPr="00B742C5">
        <w:t xml:space="preserve">District Local Aid Office </w:t>
      </w:r>
      <w:r w:rsidR="00761857">
        <w:t>to</w:t>
      </w:r>
      <w:r w:rsidRPr="00B742C5">
        <w:t xml:space="preserve"> waive the thickness requirements.</w:t>
      </w:r>
    </w:p>
    <w:p w14:paraId="31BBEB7D" w14:textId="77777777" w:rsidR="00673D51" w:rsidRPr="00B742C5" w:rsidRDefault="00673D51" w:rsidP="00673D51">
      <w:pPr>
        <w:autoSpaceDE w:val="0"/>
        <w:autoSpaceDN w:val="0"/>
        <w:adjustRightInd w:val="0"/>
      </w:pPr>
    </w:p>
    <w:p w14:paraId="1145D53B" w14:textId="239CB91A" w:rsidR="00673D51" w:rsidRPr="00B742C5" w:rsidRDefault="00673D51" w:rsidP="00673D51">
      <w:pPr>
        <w:autoSpaceDE w:val="0"/>
        <w:autoSpaceDN w:val="0"/>
        <w:adjustRightInd w:val="0"/>
      </w:pPr>
      <w:r w:rsidRPr="00B742C5">
        <w:t xml:space="preserve">The </w:t>
      </w:r>
      <w:proofErr w:type="gramStart"/>
      <w:r w:rsidRPr="00B742C5">
        <w:t xml:space="preserve">RE </w:t>
      </w:r>
      <w:r w:rsidR="00156315" w:rsidRPr="00B742C5">
        <w:t xml:space="preserve"> or</w:t>
      </w:r>
      <w:proofErr w:type="gramEnd"/>
      <w:r w:rsidR="00156315" w:rsidRPr="00B742C5">
        <w:t xml:space="preserve"> LPA </w:t>
      </w:r>
      <w:r w:rsidRPr="00B742C5">
        <w:t>will designate an independent testing agency (Laboratory) to perform the quality assurance sampling, testing and analysis. The Laboratory is required to be accredited by the AASHTO Accreditation Program (</w:t>
      </w:r>
      <w:hyperlink r:id="rId44" w:history="1">
        <w:r w:rsidRPr="00B742C5">
          <w:rPr>
            <w:rStyle w:val="Hyperlink"/>
            <w:color w:val="auto"/>
          </w:rPr>
          <w:t>www.amrl.net</w:t>
        </w:r>
      </w:hyperlink>
      <w:r w:rsidRPr="00B742C5">
        <w:t>). The Laboratory’s accreditation must include AASHTO T 166 and AASHTO T 209.</w:t>
      </w:r>
    </w:p>
    <w:p w14:paraId="3F120277" w14:textId="77777777" w:rsidR="00673D51" w:rsidRPr="00B742C5" w:rsidRDefault="00673D51" w:rsidP="00673D51">
      <w:pPr>
        <w:autoSpaceDE w:val="0"/>
        <w:autoSpaceDN w:val="0"/>
        <w:adjustRightInd w:val="0"/>
      </w:pPr>
    </w:p>
    <w:p w14:paraId="30F55464" w14:textId="77777777" w:rsidR="00673D51" w:rsidRPr="00B742C5" w:rsidRDefault="00673D51" w:rsidP="00673D51">
      <w:pPr>
        <w:autoSpaceDE w:val="0"/>
        <w:autoSpaceDN w:val="0"/>
        <w:adjustRightInd w:val="0"/>
      </w:pPr>
      <w:r w:rsidRPr="00B742C5">
        <w:t>The Laboratory Technician who performs the quality assurance sampling shall be certified by the Society of Asphalt</w:t>
      </w:r>
    </w:p>
    <w:p w14:paraId="4EB34CE7" w14:textId="77777777" w:rsidR="00673D51" w:rsidRPr="00B742C5" w:rsidRDefault="00673D51" w:rsidP="00673D51">
      <w:pPr>
        <w:autoSpaceDE w:val="0"/>
        <w:autoSpaceDN w:val="0"/>
        <w:adjustRightInd w:val="0"/>
      </w:pPr>
      <w:r w:rsidRPr="00B742C5">
        <w:t>Technologists of New Jersey as an Asphalt Plant Technologist, Level 2.</w:t>
      </w:r>
    </w:p>
    <w:p w14:paraId="4F9A2C2F" w14:textId="77777777" w:rsidR="00673D51" w:rsidRPr="00B742C5" w:rsidRDefault="00673D51" w:rsidP="00673D51">
      <w:pPr>
        <w:autoSpaceDE w:val="0"/>
        <w:autoSpaceDN w:val="0"/>
        <w:adjustRightInd w:val="0"/>
      </w:pPr>
    </w:p>
    <w:p w14:paraId="689DE0FC" w14:textId="77777777" w:rsidR="00673D51" w:rsidRPr="00B742C5" w:rsidRDefault="00673D51" w:rsidP="00673D51">
      <w:pPr>
        <w:autoSpaceDE w:val="0"/>
        <w:autoSpaceDN w:val="0"/>
        <w:adjustRightInd w:val="0"/>
      </w:pPr>
      <w:r w:rsidRPr="00B742C5">
        <w:t>The Laboratory will test for thickness using the full-depth cores taken for surface course air voids, evaluated according to NJDOT B-4. The Laboratory will base acceptance on total thickness and thickness of the surface course.</w:t>
      </w:r>
    </w:p>
    <w:p w14:paraId="0BCD228E" w14:textId="77777777" w:rsidR="00673D51" w:rsidRPr="00B742C5" w:rsidRDefault="00673D51" w:rsidP="00673D51">
      <w:pPr>
        <w:pStyle w:val="HiddenTextSpec"/>
        <w:jc w:val="left"/>
        <w:rPr>
          <w:rFonts w:ascii="Times New Roman" w:hAnsi="Times New Roman"/>
          <w:vanish w:val="0"/>
          <w:color w:val="auto"/>
        </w:rPr>
      </w:pPr>
    </w:p>
    <w:p w14:paraId="57B3507D" w14:textId="77777777" w:rsidR="00673D51" w:rsidRPr="00B742C5" w:rsidRDefault="00673D51" w:rsidP="00C17075">
      <w:pPr>
        <w:pStyle w:val="Default"/>
        <w:numPr>
          <w:ilvl w:val="0"/>
          <w:numId w:val="43"/>
        </w:numPr>
        <w:ind w:hanging="720"/>
        <w:rPr>
          <w:rFonts w:ascii="Times New Roman" w:hAnsi="Times New Roman" w:cs="Times New Roman"/>
          <w:color w:val="auto"/>
          <w:sz w:val="20"/>
          <w:szCs w:val="20"/>
        </w:rPr>
      </w:pPr>
      <w:r w:rsidRPr="00B742C5">
        <w:rPr>
          <w:rFonts w:ascii="Times New Roman" w:hAnsi="Times New Roman" w:cs="Times New Roman"/>
          <w:b/>
          <w:bCs/>
          <w:color w:val="auto"/>
          <w:sz w:val="20"/>
          <w:szCs w:val="20"/>
        </w:rPr>
        <w:t xml:space="preserve">Total Thickness. </w:t>
      </w:r>
      <w:r w:rsidRPr="00B742C5">
        <w:rPr>
          <w:rFonts w:ascii="Times New Roman" w:hAnsi="Times New Roman" w:cs="Times New Roman"/>
          <w:color w:val="auto"/>
          <w:sz w:val="20"/>
          <w:szCs w:val="20"/>
        </w:rPr>
        <w:t xml:space="preserve">The Laboratory will calculate the percent defective (PD) as the percentage of the lot that is less than the design thickness. The Laboratory will consider 25 percent defective as the acceptable quality limit. For lots where PD &lt; 25, the Department will award a positive pay adjustment. For lots where PD &gt; 25, the Department will assess a negative pay adjustment. </w:t>
      </w:r>
    </w:p>
    <w:p w14:paraId="1523C060" w14:textId="77777777" w:rsidR="00673D51" w:rsidRPr="00B742C5" w:rsidRDefault="00673D51" w:rsidP="00673D51">
      <w:pPr>
        <w:pStyle w:val="Default"/>
        <w:ind w:left="360"/>
        <w:rPr>
          <w:rFonts w:ascii="Times New Roman" w:hAnsi="Times New Roman" w:cs="Times New Roman"/>
          <w:b/>
          <w:bCs/>
          <w:color w:val="auto"/>
          <w:sz w:val="20"/>
          <w:szCs w:val="20"/>
        </w:rPr>
      </w:pPr>
    </w:p>
    <w:p w14:paraId="1797EB1C" w14:textId="77777777" w:rsidR="00673D51" w:rsidRPr="00B742C5" w:rsidRDefault="00673D51" w:rsidP="00673D51">
      <w:pPr>
        <w:pStyle w:val="Default"/>
        <w:ind w:left="360"/>
        <w:rPr>
          <w:rFonts w:ascii="Times New Roman" w:hAnsi="Times New Roman" w:cs="Times New Roman"/>
          <w:color w:val="auto"/>
          <w:sz w:val="20"/>
          <w:szCs w:val="20"/>
        </w:rPr>
      </w:pPr>
      <w:r w:rsidRPr="00B742C5">
        <w:rPr>
          <w:rFonts w:ascii="Times New Roman" w:hAnsi="Times New Roman" w:cs="Times New Roman"/>
          <w:color w:val="auto"/>
          <w:sz w:val="20"/>
          <w:szCs w:val="20"/>
        </w:rPr>
        <w:t>The Department will base total thickness acceptance on the percentage of the lot estimated to fall below the specified thickness as follows:</w:t>
      </w:r>
    </w:p>
    <w:p w14:paraId="3A23488B" w14:textId="77777777" w:rsidR="00673D51" w:rsidRPr="00B742C5" w:rsidRDefault="00673D51" w:rsidP="00673D51">
      <w:pPr>
        <w:pStyle w:val="Default"/>
        <w:ind w:left="360"/>
        <w:rPr>
          <w:rFonts w:ascii="Times New Roman" w:hAnsi="Times New Roman" w:cs="Times New Roman"/>
          <w:color w:val="auto"/>
          <w:sz w:val="20"/>
          <w:szCs w:val="20"/>
        </w:rPr>
      </w:pPr>
    </w:p>
    <w:p w14:paraId="76A2DF40" w14:textId="77777777" w:rsidR="00673D51" w:rsidRPr="00B742C5" w:rsidRDefault="00673D51" w:rsidP="00C17075">
      <w:pPr>
        <w:pStyle w:val="Default"/>
        <w:numPr>
          <w:ilvl w:val="0"/>
          <w:numId w:val="44"/>
        </w:numPr>
        <w:rPr>
          <w:rFonts w:ascii="Times New Roman" w:hAnsi="Times New Roman" w:cs="Times New Roman"/>
          <w:color w:val="auto"/>
          <w:sz w:val="20"/>
          <w:szCs w:val="20"/>
        </w:rPr>
      </w:pPr>
      <w:r w:rsidRPr="00B742C5">
        <w:rPr>
          <w:rFonts w:ascii="Times New Roman" w:hAnsi="Times New Roman" w:cs="Times New Roman"/>
          <w:b/>
          <w:bCs/>
          <w:color w:val="auto"/>
          <w:sz w:val="20"/>
          <w:szCs w:val="20"/>
        </w:rPr>
        <w:t>Sample Mean (X̅) and Standard Deviation (S) of the N Test Results (X</w:t>
      </w:r>
      <w:r w:rsidRPr="00B742C5">
        <w:rPr>
          <w:rFonts w:ascii="Times New Roman" w:hAnsi="Times New Roman" w:cs="Times New Roman"/>
          <w:b/>
          <w:bCs/>
          <w:color w:val="auto"/>
          <w:sz w:val="20"/>
          <w:szCs w:val="20"/>
          <w:vertAlign w:val="subscript"/>
        </w:rPr>
        <w:t>1</w:t>
      </w:r>
      <w:r w:rsidRPr="00B742C5">
        <w:rPr>
          <w:rFonts w:ascii="Times New Roman" w:hAnsi="Times New Roman" w:cs="Times New Roman"/>
          <w:b/>
          <w:bCs/>
          <w:color w:val="auto"/>
          <w:sz w:val="20"/>
          <w:szCs w:val="20"/>
        </w:rPr>
        <w:t>, X</w:t>
      </w:r>
      <w:proofErr w:type="gramStart"/>
      <w:r w:rsidRPr="00B742C5">
        <w:rPr>
          <w:rFonts w:ascii="Times New Roman" w:hAnsi="Times New Roman" w:cs="Times New Roman"/>
          <w:b/>
          <w:bCs/>
          <w:color w:val="auto"/>
          <w:sz w:val="20"/>
          <w:szCs w:val="20"/>
          <w:vertAlign w:val="subscript"/>
        </w:rPr>
        <w:t>2</w:t>
      </w:r>
      <w:r w:rsidRPr="00B742C5">
        <w:rPr>
          <w:rFonts w:ascii="Times New Roman" w:hAnsi="Times New Roman" w:cs="Times New Roman"/>
          <w:b/>
          <w:bCs/>
          <w:color w:val="auto"/>
          <w:sz w:val="20"/>
          <w:szCs w:val="20"/>
        </w:rPr>
        <w:t>,...</w:t>
      </w:r>
      <w:proofErr w:type="gramEnd"/>
      <w:r w:rsidRPr="00B742C5">
        <w:rPr>
          <w:rFonts w:ascii="Times New Roman" w:hAnsi="Times New Roman" w:cs="Times New Roman"/>
          <w:b/>
          <w:bCs/>
          <w:color w:val="auto"/>
          <w:sz w:val="20"/>
          <w:szCs w:val="20"/>
        </w:rPr>
        <w:t>, X</w:t>
      </w:r>
      <w:r w:rsidRPr="00B742C5">
        <w:rPr>
          <w:rFonts w:ascii="Times New Roman" w:hAnsi="Times New Roman" w:cs="Times New Roman"/>
          <w:b/>
          <w:bCs/>
          <w:color w:val="auto"/>
          <w:sz w:val="20"/>
          <w:szCs w:val="20"/>
          <w:vertAlign w:val="subscript"/>
        </w:rPr>
        <w:t>N</w:t>
      </w:r>
      <w:r w:rsidRPr="00B742C5">
        <w:rPr>
          <w:rFonts w:ascii="Times New Roman" w:hAnsi="Times New Roman" w:cs="Times New Roman"/>
          <w:b/>
          <w:bCs/>
          <w:color w:val="auto"/>
          <w:sz w:val="20"/>
          <w:szCs w:val="20"/>
        </w:rPr>
        <w:t xml:space="preserve">). </w:t>
      </w:r>
      <w:r w:rsidRPr="00B742C5">
        <w:rPr>
          <w:rFonts w:ascii="Times New Roman" w:hAnsi="Times New Roman" w:cs="Times New Roman"/>
          <w:color w:val="auto"/>
          <w:sz w:val="20"/>
          <w:szCs w:val="20"/>
        </w:rPr>
        <w:t xml:space="preserve">Calculate as specified in 401.03.07.H.1. </w:t>
      </w:r>
    </w:p>
    <w:p w14:paraId="615B8386" w14:textId="77777777" w:rsidR="00673D51" w:rsidRPr="002135A0" w:rsidRDefault="00673D51" w:rsidP="00673D51">
      <w:pPr>
        <w:pStyle w:val="Default"/>
        <w:jc w:val="center"/>
        <w:rPr>
          <w:rFonts w:ascii="Times New Roman" w:hAnsi="Times New Roman" w:cs="Times New Roman"/>
          <w:color w:val="auto"/>
          <w:sz w:val="20"/>
          <w:szCs w:val="20"/>
          <w:highlight w:val="yellow"/>
        </w:rPr>
      </w:pPr>
    </w:p>
    <w:p w14:paraId="0ED18D77" w14:textId="77777777" w:rsidR="00673D51" w:rsidRPr="00B742C5" w:rsidRDefault="00673D51" w:rsidP="00673D51">
      <w:pPr>
        <w:pStyle w:val="Default"/>
        <w:jc w:val="center"/>
        <w:rPr>
          <w:rFonts w:ascii="Times New Roman" w:hAnsi="Times New Roman" w:cs="Times New Roman"/>
          <w:color w:val="auto"/>
          <w:sz w:val="20"/>
          <w:szCs w:val="20"/>
        </w:rPr>
      </w:pPr>
      <w:r w:rsidRPr="00B742C5">
        <w:rPr>
          <w:noProof/>
          <w:color w:val="auto"/>
        </w:rPr>
        <w:drawing>
          <wp:inline distT="0" distB="0" distL="0" distR="0" wp14:anchorId="345B1252" wp14:editId="24DAB0B4">
            <wp:extent cx="4752975" cy="871855"/>
            <wp:effectExtent l="0" t="0" r="9525" b="4445"/>
            <wp:docPr id="28" name="Picture 28" descr="A picture containing 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Picture 28" descr="A picture containing diagram&#10;&#10;Description automatically generated"/>
                    <pic:cNvPicPr>
                      <a:picLocks noChangeAspect="1" noChangeArrowheads="1"/>
                    </pic:cNvPicPr>
                  </pic:nvPicPr>
                  <pic:blipFill>
                    <a:blip r:embed="rId45">
                      <a:extLst>
                        <a:ext uri="{28A0092B-C50C-407E-A947-70E740481C1C}">
                          <a14:useLocalDpi xmlns:a14="http://schemas.microsoft.com/office/drawing/2010/main" val="0"/>
                        </a:ext>
                      </a:extLst>
                    </a:blip>
                    <a:srcRect/>
                    <a:stretch>
                      <a:fillRect/>
                    </a:stretch>
                  </pic:blipFill>
                  <pic:spPr bwMode="auto">
                    <a:xfrm>
                      <a:off x="0" y="0"/>
                      <a:ext cx="4752975" cy="871855"/>
                    </a:xfrm>
                    <a:prstGeom prst="rect">
                      <a:avLst/>
                    </a:prstGeom>
                    <a:noFill/>
                    <a:ln>
                      <a:noFill/>
                    </a:ln>
                  </pic:spPr>
                </pic:pic>
              </a:graphicData>
            </a:graphic>
          </wp:inline>
        </w:drawing>
      </w:r>
    </w:p>
    <w:p w14:paraId="182CC348" w14:textId="77777777" w:rsidR="00673D51" w:rsidRPr="00B742C5" w:rsidRDefault="00673D51" w:rsidP="00673D51">
      <w:pPr>
        <w:autoSpaceDE w:val="0"/>
        <w:autoSpaceDN w:val="0"/>
        <w:adjustRightInd w:val="0"/>
      </w:pPr>
    </w:p>
    <w:p w14:paraId="084C6BB7" w14:textId="77777777" w:rsidR="00673D51" w:rsidRPr="00B742C5" w:rsidRDefault="00673D51" w:rsidP="00673D51">
      <w:pPr>
        <w:pStyle w:val="Default"/>
        <w:rPr>
          <w:rFonts w:ascii="Times New Roman" w:hAnsi="Times New Roman" w:cs="Times New Roman"/>
          <w:color w:val="auto"/>
          <w:sz w:val="20"/>
          <w:szCs w:val="20"/>
        </w:rPr>
      </w:pPr>
    </w:p>
    <w:p w14:paraId="76CCF4B0" w14:textId="77777777" w:rsidR="00673D51" w:rsidRPr="00B742C5" w:rsidRDefault="00673D51" w:rsidP="00C17075">
      <w:pPr>
        <w:pStyle w:val="Default"/>
        <w:numPr>
          <w:ilvl w:val="0"/>
          <w:numId w:val="44"/>
        </w:numPr>
        <w:rPr>
          <w:rFonts w:ascii="Times New Roman" w:hAnsi="Times New Roman" w:cs="Times New Roman"/>
          <w:color w:val="auto"/>
          <w:sz w:val="20"/>
          <w:szCs w:val="20"/>
        </w:rPr>
      </w:pPr>
      <w:r w:rsidRPr="00B742C5">
        <w:rPr>
          <w:rFonts w:ascii="Times New Roman" w:hAnsi="Times New Roman" w:cs="Times New Roman"/>
          <w:noProof/>
          <w:color w:val="auto"/>
          <w:sz w:val="20"/>
          <w:szCs w:val="20"/>
        </w:rPr>
        <w:drawing>
          <wp:anchor distT="0" distB="0" distL="114300" distR="114300" simplePos="0" relativeHeight="251705856" behindDoc="0" locked="0" layoutInCell="1" allowOverlap="1" wp14:anchorId="74B9A5DB" wp14:editId="111CB2CE">
            <wp:simplePos x="0" y="0"/>
            <wp:positionH relativeFrom="column">
              <wp:posOffset>2338705</wp:posOffset>
            </wp:positionH>
            <wp:positionV relativeFrom="paragraph">
              <wp:posOffset>249555</wp:posOffset>
            </wp:positionV>
            <wp:extent cx="1212850" cy="535940"/>
            <wp:effectExtent l="0" t="0" r="6350" b="0"/>
            <wp:wrapTopAndBottom/>
            <wp:docPr id="29" name="Picture 29"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Picture 29" descr="Text&#10;&#10;Description automatically generated"/>
                    <pic:cNvPicPr>
                      <a:picLocks noChangeAspect="1" noChangeArrowheads="1"/>
                    </pic:cNvPicPr>
                  </pic:nvPicPr>
                  <pic:blipFill>
                    <a:blip r:embed="rId46">
                      <a:extLst>
                        <a:ext uri="{28A0092B-C50C-407E-A947-70E740481C1C}">
                          <a14:useLocalDpi xmlns:a14="http://schemas.microsoft.com/office/drawing/2010/main" val="0"/>
                        </a:ext>
                      </a:extLst>
                    </a:blip>
                    <a:srcRect/>
                    <a:stretch>
                      <a:fillRect/>
                    </a:stretch>
                  </pic:blipFill>
                  <pic:spPr bwMode="auto">
                    <a:xfrm>
                      <a:off x="0" y="0"/>
                      <a:ext cx="1212850" cy="535940"/>
                    </a:xfrm>
                    <a:prstGeom prst="rect">
                      <a:avLst/>
                    </a:prstGeom>
                    <a:noFill/>
                    <a:ln>
                      <a:noFill/>
                    </a:ln>
                  </pic:spPr>
                </pic:pic>
              </a:graphicData>
            </a:graphic>
            <wp14:sizeRelH relativeFrom="page">
              <wp14:pctWidth>0</wp14:pctWidth>
            </wp14:sizeRelH>
            <wp14:sizeRelV relativeFrom="page">
              <wp14:pctHeight>0</wp14:pctHeight>
            </wp14:sizeRelV>
          </wp:anchor>
        </w:drawing>
      </w:r>
      <w:r w:rsidRPr="00B742C5">
        <w:rPr>
          <w:rFonts w:ascii="Times New Roman" w:hAnsi="Times New Roman" w:cs="Times New Roman"/>
          <w:b/>
          <w:bCs/>
          <w:color w:val="auto"/>
          <w:sz w:val="20"/>
          <w:szCs w:val="20"/>
        </w:rPr>
        <w:t>Quality Index (Q</w:t>
      </w:r>
      <w:r w:rsidRPr="00B742C5">
        <w:rPr>
          <w:rFonts w:ascii="Times New Roman" w:hAnsi="Times New Roman" w:cs="Times New Roman"/>
          <w:b/>
          <w:bCs/>
          <w:color w:val="auto"/>
          <w:sz w:val="20"/>
          <w:szCs w:val="20"/>
          <w:vertAlign w:val="subscript"/>
        </w:rPr>
        <w:t>I</w:t>
      </w:r>
      <w:r w:rsidRPr="00B742C5">
        <w:rPr>
          <w:rFonts w:ascii="Times New Roman" w:hAnsi="Times New Roman" w:cs="Times New Roman"/>
          <w:b/>
          <w:bCs/>
          <w:color w:val="auto"/>
          <w:sz w:val="20"/>
          <w:szCs w:val="20"/>
        </w:rPr>
        <w:t>)</w:t>
      </w:r>
    </w:p>
    <w:p w14:paraId="2FD40065" w14:textId="77777777" w:rsidR="00673D51" w:rsidRPr="002135A0" w:rsidRDefault="00673D51" w:rsidP="00673D51">
      <w:pPr>
        <w:pStyle w:val="ListParagraph"/>
        <w:spacing w:before="14"/>
        <w:rPr>
          <w:position w:val="2"/>
          <w:highlight w:val="yellow"/>
        </w:rPr>
      </w:pPr>
    </w:p>
    <w:p w14:paraId="731FF14A" w14:textId="77777777" w:rsidR="00673D51" w:rsidRPr="002135A0" w:rsidRDefault="00673D51" w:rsidP="00673D51">
      <w:pPr>
        <w:pStyle w:val="ListParagraph"/>
        <w:spacing w:before="14"/>
        <w:rPr>
          <w:position w:val="2"/>
          <w:highlight w:val="yellow"/>
        </w:rPr>
      </w:pPr>
    </w:p>
    <w:p w14:paraId="2B78927B" w14:textId="77777777" w:rsidR="00673D51" w:rsidRPr="00B742C5" w:rsidRDefault="00673D51" w:rsidP="00673D51">
      <w:pPr>
        <w:pStyle w:val="ListParagraph"/>
        <w:spacing w:before="14"/>
      </w:pPr>
      <w:r w:rsidRPr="00B742C5">
        <w:rPr>
          <w:position w:val="2"/>
        </w:rPr>
        <w:t xml:space="preserve">Where </w:t>
      </w:r>
      <w:proofErr w:type="spellStart"/>
      <w:r w:rsidRPr="00B742C5">
        <w:rPr>
          <w:position w:val="2"/>
        </w:rPr>
        <w:t>T</w:t>
      </w:r>
      <w:r w:rsidRPr="00B742C5">
        <w:rPr>
          <w:position w:val="2"/>
          <w:vertAlign w:val="subscript"/>
        </w:rPr>
        <w:t>des</w:t>
      </w:r>
      <w:proofErr w:type="spellEnd"/>
      <w:r w:rsidRPr="00B742C5">
        <w:rPr>
          <w:position w:val="2"/>
        </w:rPr>
        <w:t xml:space="preserve"> = design thickness.</w:t>
      </w:r>
    </w:p>
    <w:p w14:paraId="4B98300E" w14:textId="77777777" w:rsidR="00673D51" w:rsidRPr="00B742C5" w:rsidRDefault="00673D51" w:rsidP="00673D51">
      <w:pPr>
        <w:pStyle w:val="Default"/>
        <w:ind w:left="720"/>
        <w:rPr>
          <w:rFonts w:ascii="Times New Roman" w:hAnsi="Times New Roman" w:cs="Times New Roman"/>
          <w:color w:val="auto"/>
          <w:sz w:val="20"/>
          <w:szCs w:val="20"/>
        </w:rPr>
      </w:pPr>
    </w:p>
    <w:p w14:paraId="28786BD8" w14:textId="77777777" w:rsidR="00673D51" w:rsidRPr="00B742C5" w:rsidRDefault="00673D51" w:rsidP="00C17075">
      <w:pPr>
        <w:pStyle w:val="Default"/>
        <w:numPr>
          <w:ilvl w:val="0"/>
          <w:numId w:val="44"/>
        </w:numPr>
        <w:rPr>
          <w:rFonts w:ascii="Times New Roman" w:hAnsi="Times New Roman" w:cs="Times New Roman"/>
          <w:color w:val="auto"/>
          <w:sz w:val="20"/>
          <w:szCs w:val="20"/>
        </w:rPr>
      </w:pPr>
      <w:r w:rsidRPr="00B742C5">
        <w:rPr>
          <w:rFonts w:ascii="Times New Roman" w:hAnsi="Times New Roman" w:cs="Times New Roman"/>
          <w:b/>
          <w:bCs/>
          <w:color w:val="auto"/>
          <w:sz w:val="20"/>
          <w:szCs w:val="20"/>
        </w:rPr>
        <w:t xml:space="preserve">Percent Defective (PD). </w:t>
      </w:r>
      <w:r w:rsidRPr="00B742C5">
        <w:rPr>
          <w:rFonts w:ascii="Times New Roman" w:hAnsi="Times New Roman" w:cs="Times New Roman"/>
          <w:color w:val="auto"/>
          <w:sz w:val="20"/>
          <w:szCs w:val="20"/>
        </w:rPr>
        <w:t>Using NJDOT ST for the appropriate sample size, determine the percentage of material (PD) falling below the design thickness associated with Q</w:t>
      </w:r>
      <w:r w:rsidRPr="00B742C5">
        <w:rPr>
          <w:rFonts w:ascii="Times New Roman" w:hAnsi="Times New Roman" w:cs="Times New Roman"/>
          <w:color w:val="auto"/>
          <w:sz w:val="20"/>
          <w:szCs w:val="20"/>
          <w:vertAlign w:val="subscript"/>
        </w:rPr>
        <w:t>L</w:t>
      </w:r>
      <w:r w:rsidRPr="00B742C5">
        <w:rPr>
          <w:rFonts w:ascii="Times New Roman" w:hAnsi="Times New Roman" w:cs="Times New Roman"/>
          <w:color w:val="auto"/>
          <w:sz w:val="20"/>
          <w:szCs w:val="20"/>
        </w:rPr>
        <w:t xml:space="preserve"> (lower limit).</w:t>
      </w:r>
    </w:p>
    <w:p w14:paraId="2ECE0062" w14:textId="77777777" w:rsidR="00673D51" w:rsidRPr="00B742C5" w:rsidRDefault="00673D51" w:rsidP="00673D51">
      <w:pPr>
        <w:pStyle w:val="Default"/>
        <w:ind w:left="720"/>
        <w:rPr>
          <w:rFonts w:ascii="Times New Roman" w:hAnsi="Times New Roman" w:cs="Times New Roman"/>
          <w:color w:val="auto"/>
          <w:sz w:val="20"/>
          <w:szCs w:val="20"/>
        </w:rPr>
      </w:pPr>
    </w:p>
    <w:p w14:paraId="2FF16AF2" w14:textId="77777777" w:rsidR="00673D51" w:rsidRPr="00B742C5" w:rsidRDefault="00673D51" w:rsidP="00C17075">
      <w:pPr>
        <w:pStyle w:val="Default"/>
        <w:numPr>
          <w:ilvl w:val="0"/>
          <w:numId w:val="44"/>
        </w:numPr>
        <w:rPr>
          <w:rFonts w:ascii="Times New Roman" w:hAnsi="Times New Roman" w:cs="Times New Roman"/>
          <w:color w:val="auto"/>
          <w:sz w:val="20"/>
          <w:szCs w:val="20"/>
        </w:rPr>
      </w:pPr>
      <w:r w:rsidRPr="00B742C5">
        <w:rPr>
          <w:rFonts w:ascii="Times New Roman" w:hAnsi="Times New Roman" w:cs="Times New Roman"/>
          <w:b/>
          <w:color w:val="auto"/>
          <w:sz w:val="20"/>
          <w:szCs w:val="20"/>
        </w:rPr>
        <w:t xml:space="preserve">Reduction in Payment. </w:t>
      </w:r>
      <w:r w:rsidRPr="00B742C5">
        <w:rPr>
          <w:rFonts w:ascii="Times New Roman" w:hAnsi="Times New Roman" w:cs="Times New Roman"/>
          <w:color w:val="auto"/>
          <w:sz w:val="20"/>
          <w:szCs w:val="20"/>
        </w:rPr>
        <w:t>The Department will determine the reduction in payment based on the quantity of</w:t>
      </w:r>
      <w:r w:rsidRPr="00B742C5">
        <w:rPr>
          <w:rFonts w:ascii="Times New Roman" w:hAnsi="Times New Roman" w:cs="Times New Roman"/>
          <w:color w:val="auto"/>
          <w:spacing w:val="11"/>
          <w:sz w:val="20"/>
          <w:szCs w:val="20"/>
        </w:rPr>
        <w:t xml:space="preserve"> </w:t>
      </w:r>
      <w:r w:rsidRPr="00B742C5">
        <w:rPr>
          <w:rFonts w:ascii="Times New Roman" w:hAnsi="Times New Roman" w:cs="Times New Roman"/>
          <w:color w:val="auto"/>
          <w:sz w:val="20"/>
          <w:szCs w:val="20"/>
        </w:rPr>
        <w:t>the</w:t>
      </w:r>
      <w:r w:rsidRPr="00B742C5">
        <w:rPr>
          <w:rFonts w:ascii="Times New Roman" w:hAnsi="Times New Roman" w:cs="Times New Roman"/>
          <w:color w:val="auto"/>
          <w:w w:val="99"/>
          <w:sz w:val="20"/>
          <w:szCs w:val="20"/>
        </w:rPr>
        <w:t xml:space="preserve"> </w:t>
      </w:r>
      <w:r w:rsidRPr="00B742C5">
        <w:rPr>
          <w:rFonts w:ascii="Times New Roman" w:hAnsi="Times New Roman" w:cs="Times New Roman"/>
          <w:color w:val="auto"/>
          <w:sz w:val="20"/>
          <w:szCs w:val="20"/>
        </w:rPr>
        <w:t>surface course multiplied by the percent reduction in payment from Table</w:t>
      </w:r>
      <w:r w:rsidRPr="00B742C5">
        <w:rPr>
          <w:rFonts w:ascii="Times New Roman" w:hAnsi="Times New Roman" w:cs="Times New Roman"/>
          <w:color w:val="auto"/>
          <w:spacing w:val="-19"/>
          <w:sz w:val="20"/>
          <w:szCs w:val="20"/>
        </w:rPr>
        <w:t xml:space="preserve"> </w:t>
      </w:r>
      <w:r w:rsidRPr="00B742C5">
        <w:rPr>
          <w:rFonts w:ascii="Times New Roman" w:hAnsi="Times New Roman" w:cs="Times New Roman"/>
          <w:color w:val="auto"/>
          <w:sz w:val="20"/>
          <w:szCs w:val="20"/>
        </w:rPr>
        <w:t>401.03.07-5.</w:t>
      </w:r>
    </w:p>
    <w:p w14:paraId="5BA09A5B" w14:textId="77777777" w:rsidR="00673D51" w:rsidRPr="00B742C5" w:rsidRDefault="00673D51" w:rsidP="00673D51">
      <w:pPr>
        <w:autoSpaceDE w:val="0"/>
        <w:autoSpaceDN w:val="0"/>
        <w:adjustRightInd w:val="0"/>
      </w:pPr>
    </w:p>
    <w:p w14:paraId="3B4E8A19" w14:textId="77777777" w:rsidR="00673D51" w:rsidRPr="00B742C5" w:rsidRDefault="00673D51" w:rsidP="00673D51">
      <w:pPr>
        <w:autoSpaceDE w:val="0"/>
        <w:autoSpaceDN w:val="0"/>
        <w:adjustRightInd w:val="0"/>
        <w:jc w:val="center"/>
      </w:pPr>
      <w:r w:rsidRPr="00B742C5">
        <w:rPr>
          <w:noProof/>
        </w:rPr>
        <w:lastRenderedPageBreak/>
        <w:drawing>
          <wp:inline distT="0" distB="0" distL="0" distR="0" wp14:anchorId="15044036" wp14:editId="5F201402">
            <wp:extent cx="5255004" cy="1850065"/>
            <wp:effectExtent l="0" t="0" r="3175" b="0"/>
            <wp:docPr id="8772" name="Picture 8772"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72" name="Picture 8772" descr="Table&#10;&#10;Description automatically generated"/>
                    <pic:cNvPicPr/>
                  </pic:nvPicPr>
                  <pic:blipFill>
                    <a:blip r:embed="rId47"/>
                    <a:stretch>
                      <a:fillRect/>
                    </a:stretch>
                  </pic:blipFill>
                  <pic:spPr>
                    <a:xfrm>
                      <a:off x="0" y="0"/>
                      <a:ext cx="5275726" cy="1857360"/>
                    </a:xfrm>
                    <a:prstGeom prst="rect">
                      <a:avLst/>
                    </a:prstGeom>
                  </pic:spPr>
                </pic:pic>
              </a:graphicData>
            </a:graphic>
          </wp:inline>
        </w:drawing>
      </w:r>
    </w:p>
    <w:p w14:paraId="4F14B048" w14:textId="77777777" w:rsidR="00673D51" w:rsidRPr="00B742C5" w:rsidRDefault="00673D51" w:rsidP="00673D51">
      <w:pPr>
        <w:pStyle w:val="HiddenTextSpec"/>
        <w:jc w:val="left"/>
        <w:rPr>
          <w:rFonts w:ascii="Times New Roman" w:hAnsi="Times New Roman"/>
          <w:caps w:val="0"/>
          <w:vanish w:val="0"/>
          <w:color w:val="auto"/>
        </w:rPr>
      </w:pPr>
    </w:p>
    <w:p w14:paraId="67BB93C5" w14:textId="77777777" w:rsidR="00673D51" w:rsidRPr="00B742C5" w:rsidRDefault="00673D51" w:rsidP="00C17075">
      <w:pPr>
        <w:pStyle w:val="ListParagraph"/>
        <w:widowControl w:val="0"/>
        <w:numPr>
          <w:ilvl w:val="0"/>
          <w:numId w:val="46"/>
        </w:numPr>
        <w:tabs>
          <w:tab w:val="left" w:pos="720"/>
          <w:tab w:val="left" w:pos="1530"/>
        </w:tabs>
        <w:spacing w:before="119" w:line="244" w:lineRule="auto"/>
        <w:ind w:right="106"/>
        <w:rPr>
          <w:sz w:val="20"/>
          <w:szCs w:val="20"/>
        </w:rPr>
      </w:pPr>
      <w:r w:rsidRPr="00B742C5">
        <w:rPr>
          <w:b/>
          <w:bCs/>
          <w:sz w:val="20"/>
          <w:szCs w:val="20"/>
        </w:rPr>
        <w:t xml:space="preserve">Retest. </w:t>
      </w:r>
      <w:r w:rsidRPr="00B742C5">
        <w:rPr>
          <w:sz w:val="20"/>
          <w:szCs w:val="20"/>
        </w:rPr>
        <w:t xml:space="preserve">If the initial series of 5 cores produces a percent defective value of PD ≥ 30, the Contractor may elect to take an additional set of 5 cores at random locations chosen by the RE. Notify the RE within 15 days of receipt of the initial core results to take the additional cores. If the RE is not notified within </w:t>
      </w:r>
      <w:proofErr w:type="gramStart"/>
      <w:r w:rsidRPr="00B742C5">
        <w:rPr>
          <w:sz w:val="20"/>
          <w:szCs w:val="20"/>
        </w:rPr>
        <w:t>the 15</w:t>
      </w:r>
      <w:proofErr w:type="gramEnd"/>
      <w:r w:rsidRPr="00B742C5">
        <w:rPr>
          <w:sz w:val="20"/>
          <w:szCs w:val="20"/>
        </w:rPr>
        <w:t xml:space="preserve"> days, the Laboratory will use the initial core results to determine the reduction in payment for nonconformance requirements. If the additional cores are taken, the ME will recalculate the reduction in payment for nonconformance requirements using the combined results from the 10 cores.</w:t>
      </w:r>
    </w:p>
    <w:p w14:paraId="2220CFB3" w14:textId="77777777" w:rsidR="00673D51" w:rsidRPr="00B742C5" w:rsidRDefault="00673D51" w:rsidP="00673D51">
      <w:pPr>
        <w:pStyle w:val="ListParagraph"/>
        <w:widowControl w:val="0"/>
        <w:tabs>
          <w:tab w:val="left" w:pos="720"/>
          <w:tab w:val="left" w:pos="1530"/>
        </w:tabs>
        <w:spacing w:before="119" w:line="244" w:lineRule="auto"/>
        <w:ind w:right="106"/>
        <w:rPr>
          <w:sz w:val="20"/>
          <w:szCs w:val="20"/>
        </w:rPr>
      </w:pPr>
    </w:p>
    <w:p w14:paraId="5FCCC56A" w14:textId="77777777" w:rsidR="00673D51" w:rsidRPr="00B742C5" w:rsidRDefault="00673D51" w:rsidP="00C17075">
      <w:pPr>
        <w:pStyle w:val="ListParagraph"/>
        <w:widowControl w:val="0"/>
        <w:numPr>
          <w:ilvl w:val="0"/>
          <w:numId w:val="46"/>
        </w:numPr>
        <w:tabs>
          <w:tab w:val="left" w:pos="720"/>
          <w:tab w:val="left" w:pos="1530"/>
        </w:tabs>
        <w:spacing w:before="119" w:line="244" w:lineRule="auto"/>
        <w:ind w:right="106"/>
        <w:rPr>
          <w:sz w:val="20"/>
          <w:szCs w:val="20"/>
        </w:rPr>
      </w:pPr>
      <w:r w:rsidRPr="00B742C5">
        <w:rPr>
          <w:b/>
          <w:bCs/>
          <w:sz w:val="20"/>
          <w:szCs w:val="20"/>
        </w:rPr>
        <w:t>Removal</w:t>
      </w:r>
      <w:r w:rsidRPr="00B742C5">
        <w:rPr>
          <w:b/>
          <w:bCs/>
          <w:spacing w:val="39"/>
          <w:sz w:val="20"/>
          <w:szCs w:val="20"/>
        </w:rPr>
        <w:t xml:space="preserve"> </w:t>
      </w:r>
      <w:r w:rsidRPr="00B742C5">
        <w:rPr>
          <w:b/>
          <w:bCs/>
          <w:sz w:val="20"/>
          <w:szCs w:val="20"/>
        </w:rPr>
        <w:t>and</w:t>
      </w:r>
      <w:r w:rsidRPr="00B742C5">
        <w:rPr>
          <w:b/>
          <w:bCs/>
          <w:spacing w:val="39"/>
          <w:sz w:val="20"/>
          <w:szCs w:val="20"/>
        </w:rPr>
        <w:t xml:space="preserve"> </w:t>
      </w:r>
      <w:r w:rsidRPr="00B742C5">
        <w:rPr>
          <w:b/>
          <w:bCs/>
          <w:sz w:val="20"/>
          <w:szCs w:val="20"/>
        </w:rPr>
        <w:t>Replacement.</w:t>
      </w:r>
      <w:r w:rsidRPr="00B742C5">
        <w:rPr>
          <w:b/>
          <w:bCs/>
          <w:spacing w:val="28"/>
          <w:sz w:val="20"/>
          <w:szCs w:val="20"/>
        </w:rPr>
        <w:t xml:space="preserve"> </w:t>
      </w:r>
      <w:r w:rsidRPr="00B742C5">
        <w:rPr>
          <w:sz w:val="20"/>
          <w:szCs w:val="20"/>
        </w:rPr>
        <w:t>If</w:t>
      </w:r>
      <w:r w:rsidRPr="00B742C5">
        <w:rPr>
          <w:spacing w:val="35"/>
          <w:sz w:val="20"/>
          <w:szCs w:val="20"/>
        </w:rPr>
        <w:t xml:space="preserve"> </w:t>
      </w:r>
      <w:r w:rsidRPr="00B742C5">
        <w:rPr>
          <w:sz w:val="20"/>
          <w:szCs w:val="20"/>
        </w:rPr>
        <w:t>the</w:t>
      </w:r>
      <w:r w:rsidRPr="00B742C5">
        <w:rPr>
          <w:spacing w:val="37"/>
          <w:sz w:val="20"/>
          <w:szCs w:val="20"/>
        </w:rPr>
        <w:t xml:space="preserve"> </w:t>
      </w:r>
      <w:r w:rsidRPr="00B742C5">
        <w:rPr>
          <w:sz w:val="20"/>
          <w:szCs w:val="20"/>
        </w:rPr>
        <w:t>lot</w:t>
      </w:r>
      <w:r w:rsidRPr="00B742C5">
        <w:rPr>
          <w:spacing w:val="37"/>
          <w:sz w:val="20"/>
          <w:szCs w:val="20"/>
        </w:rPr>
        <w:t xml:space="preserve"> </w:t>
      </w:r>
      <w:proofErr w:type="gramStart"/>
      <w:r w:rsidRPr="00B742C5">
        <w:rPr>
          <w:sz w:val="20"/>
          <w:szCs w:val="20"/>
        </w:rPr>
        <w:t>PD</w:t>
      </w:r>
      <w:r w:rsidRPr="00B742C5">
        <w:rPr>
          <w:spacing w:val="-2"/>
          <w:sz w:val="20"/>
          <w:szCs w:val="20"/>
        </w:rPr>
        <w:t xml:space="preserve"> </w:t>
      </w:r>
      <w:r w:rsidRPr="00B742C5">
        <w:rPr>
          <w:rFonts w:ascii="Symbol" w:eastAsia="Symbol" w:hAnsi="Symbol" w:cs="Symbol"/>
          <w:sz w:val="20"/>
          <w:szCs w:val="20"/>
        </w:rPr>
        <w:t></w:t>
      </w:r>
      <w:r w:rsidRPr="00B742C5">
        <w:rPr>
          <w:rFonts w:ascii="Symbol" w:eastAsia="Symbol" w:hAnsi="Symbol" w:cs="Symbol"/>
          <w:sz w:val="20"/>
          <w:szCs w:val="20"/>
        </w:rPr>
        <w:t></w:t>
      </w:r>
      <w:proofErr w:type="gramEnd"/>
      <w:r w:rsidRPr="00B742C5">
        <w:rPr>
          <w:sz w:val="20"/>
          <w:szCs w:val="20"/>
        </w:rPr>
        <w:t>45,</w:t>
      </w:r>
      <w:r w:rsidRPr="00B742C5">
        <w:rPr>
          <w:spacing w:val="37"/>
          <w:sz w:val="20"/>
          <w:szCs w:val="20"/>
        </w:rPr>
        <w:t xml:space="preserve"> </w:t>
      </w:r>
      <w:r w:rsidRPr="00B742C5">
        <w:rPr>
          <w:sz w:val="20"/>
          <w:szCs w:val="20"/>
        </w:rPr>
        <w:t>remove</w:t>
      </w:r>
      <w:r w:rsidRPr="00B742C5">
        <w:rPr>
          <w:spacing w:val="37"/>
          <w:sz w:val="20"/>
          <w:szCs w:val="20"/>
        </w:rPr>
        <w:t xml:space="preserve"> </w:t>
      </w:r>
      <w:r w:rsidRPr="00B742C5">
        <w:rPr>
          <w:sz w:val="20"/>
          <w:szCs w:val="20"/>
        </w:rPr>
        <w:t>and</w:t>
      </w:r>
      <w:r w:rsidRPr="00B742C5">
        <w:rPr>
          <w:spacing w:val="38"/>
          <w:sz w:val="20"/>
          <w:szCs w:val="20"/>
        </w:rPr>
        <w:t xml:space="preserve"> </w:t>
      </w:r>
      <w:r w:rsidRPr="00B742C5">
        <w:rPr>
          <w:sz w:val="20"/>
          <w:szCs w:val="20"/>
        </w:rPr>
        <w:t>replace,</w:t>
      </w:r>
      <w:r w:rsidRPr="00B742C5">
        <w:rPr>
          <w:spacing w:val="37"/>
          <w:sz w:val="20"/>
          <w:szCs w:val="20"/>
        </w:rPr>
        <w:t xml:space="preserve"> </w:t>
      </w:r>
      <w:r w:rsidRPr="00B742C5">
        <w:rPr>
          <w:sz w:val="20"/>
          <w:szCs w:val="20"/>
        </w:rPr>
        <w:t>or</w:t>
      </w:r>
      <w:r w:rsidRPr="00B742C5">
        <w:rPr>
          <w:spacing w:val="38"/>
          <w:sz w:val="20"/>
          <w:szCs w:val="20"/>
        </w:rPr>
        <w:t xml:space="preserve"> </w:t>
      </w:r>
      <w:r w:rsidRPr="00B742C5">
        <w:rPr>
          <w:sz w:val="20"/>
          <w:szCs w:val="20"/>
        </w:rPr>
        <w:t>mill</w:t>
      </w:r>
      <w:r w:rsidRPr="00B742C5">
        <w:rPr>
          <w:spacing w:val="37"/>
          <w:sz w:val="20"/>
          <w:szCs w:val="20"/>
        </w:rPr>
        <w:t xml:space="preserve"> </w:t>
      </w:r>
      <w:r w:rsidRPr="00B742C5">
        <w:rPr>
          <w:sz w:val="20"/>
          <w:szCs w:val="20"/>
        </w:rPr>
        <w:t>and</w:t>
      </w:r>
      <w:r w:rsidRPr="00B742C5">
        <w:rPr>
          <w:spacing w:val="38"/>
          <w:sz w:val="20"/>
          <w:szCs w:val="20"/>
        </w:rPr>
        <w:t xml:space="preserve"> </w:t>
      </w:r>
      <w:r w:rsidRPr="00B742C5">
        <w:rPr>
          <w:sz w:val="20"/>
          <w:szCs w:val="20"/>
        </w:rPr>
        <w:t>overlay,</w:t>
      </w:r>
      <w:r w:rsidRPr="00B742C5">
        <w:rPr>
          <w:spacing w:val="37"/>
          <w:sz w:val="20"/>
          <w:szCs w:val="20"/>
        </w:rPr>
        <w:t xml:space="preserve"> </w:t>
      </w:r>
      <w:r w:rsidRPr="00B742C5">
        <w:rPr>
          <w:sz w:val="20"/>
          <w:szCs w:val="20"/>
        </w:rPr>
        <w:t>the</w:t>
      </w:r>
      <w:r w:rsidRPr="00B742C5">
        <w:rPr>
          <w:spacing w:val="37"/>
          <w:sz w:val="20"/>
          <w:szCs w:val="20"/>
        </w:rPr>
        <w:t xml:space="preserve"> </w:t>
      </w:r>
      <w:r w:rsidRPr="00B742C5">
        <w:rPr>
          <w:sz w:val="20"/>
          <w:szCs w:val="20"/>
        </w:rPr>
        <w:t>lot.</w:t>
      </w:r>
      <w:r w:rsidRPr="00B742C5">
        <w:rPr>
          <w:spacing w:val="26"/>
          <w:sz w:val="20"/>
          <w:szCs w:val="20"/>
        </w:rPr>
        <w:t xml:space="preserve"> </w:t>
      </w:r>
      <w:r w:rsidRPr="00B742C5">
        <w:rPr>
          <w:sz w:val="20"/>
          <w:szCs w:val="20"/>
        </w:rPr>
        <w:t>The</w:t>
      </w:r>
      <w:r w:rsidRPr="00B742C5">
        <w:rPr>
          <w:w w:val="99"/>
          <w:sz w:val="20"/>
          <w:szCs w:val="20"/>
        </w:rPr>
        <w:t xml:space="preserve"> </w:t>
      </w:r>
      <w:r w:rsidRPr="00B742C5">
        <w:rPr>
          <w:sz w:val="20"/>
          <w:szCs w:val="20"/>
        </w:rPr>
        <w:t>replacement work is subject to the same requirements as the initial</w:t>
      </w:r>
      <w:r w:rsidRPr="00B742C5">
        <w:rPr>
          <w:spacing w:val="-13"/>
          <w:sz w:val="20"/>
          <w:szCs w:val="20"/>
        </w:rPr>
        <w:t xml:space="preserve"> </w:t>
      </w:r>
      <w:r w:rsidRPr="00B742C5">
        <w:rPr>
          <w:sz w:val="20"/>
          <w:szCs w:val="20"/>
        </w:rPr>
        <w:t>work.</w:t>
      </w:r>
    </w:p>
    <w:p w14:paraId="4DBE66F9" w14:textId="77777777" w:rsidR="00673D51" w:rsidRPr="00B742C5" w:rsidRDefault="00673D51" w:rsidP="00673D51">
      <w:pPr>
        <w:tabs>
          <w:tab w:val="left" w:pos="2880"/>
        </w:tabs>
        <w:jc w:val="center"/>
        <w:rPr>
          <w:caps/>
        </w:rPr>
      </w:pPr>
    </w:p>
    <w:p w14:paraId="1C8134C7" w14:textId="77777777" w:rsidR="00673D51" w:rsidRPr="00B742C5" w:rsidRDefault="00673D51" w:rsidP="00C17075">
      <w:pPr>
        <w:pStyle w:val="ListParagraph"/>
        <w:widowControl w:val="0"/>
        <w:numPr>
          <w:ilvl w:val="1"/>
          <w:numId w:val="45"/>
        </w:numPr>
        <w:tabs>
          <w:tab w:val="left" w:pos="720"/>
        </w:tabs>
        <w:spacing w:before="123" w:line="244" w:lineRule="auto"/>
        <w:ind w:left="720" w:right="102" w:hanging="720"/>
        <w:contextualSpacing w:val="0"/>
        <w:jc w:val="left"/>
        <w:rPr>
          <w:sz w:val="20"/>
          <w:szCs w:val="20"/>
        </w:rPr>
      </w:pPr>
      <w:r w:rsidRPr="00B742C5">
        <w:rPr>
          <w:b/>
          <w:bCs/>
          <w:sz w:val="20"/>
          <w:szCs w:val="20"/>
        </w:rPr>
        <w:t xml:space="preserve">Surface Course Thickness. </w:t>
      </w:r>
      <w:r w:rsidRPr="00B742C5">
        <w:rPr>
          <w:sz w:val="20"/>
          <w:szCs w:val="20"/>
        </w:rPr>
        <w:t>The Laboratory will evaluate the surface course solely to determine whether a</w:t>
      </w:r>
      <w:r w:rsidRPr="00B742C5">
        <w:rPr>
          <w:spacing w:val="-6"/>
          <w:sz w:val="20"/>
          <w:szCs w:val="20"/>
        </w:rPr>
        <w:t xml:space="preserve"> </w:t>
      </w:r>
      <w:r w:rsidRPr="00B742C5">
        <w:rPr>
          <w:sz w:val="20"/>
          <w:szCs w:val="20"/>
        </w:rPr>
        <w:t>remove-</w:t>
      </w:r>
      <w:r w:rsidRPr="00B742C5">
        <w:rPr>
          <w:w w:val="99"/>
          <w:sz w:val="20"/>
          <w:szCs w:val="20"/>
        </w:rPr>
        <w:t xml:space="preserve"> </w:t>
      </w:r>
      <w:r w:rsidRPr="00B742C5">
        <w:rPr>
          <w:sz w:val="20"/>
          <w:szCs w:val="20"/>
        </w:rPr>
        <w:t>and-replace</w:t>
      </w:r>
      <w:r w:rsidRPr="00B742C5">
        <w:rPr>
          <w:spacing w:val="39"/>
          <w:sz w:val="20"/>
          <w:szCs w:val="20"/>
        </w:rPr>
        <w:t xml:space="preserve"> </w:t>
      </w:r>
      <w:r w:rsidRPr="00B742C5">
        <w:rPr>
          <w:sz w:val="20"/>
          <w:szCs w:val="20"/>
        </w:rPr>
        <w:t>or</w:t>
      </w:r>
      <w:r w:rsidRPr="00B742C5">
        <w:rPr>
          <w:spacing w:val="39"/>
          <w:sz w:val="20"/>
          <w:szCs w:val="20"/>
        </w:rPr>
        <w:t xml:space="preserve"> </w:t>
      </w:r>
      <w:r w:rsidRPr="00B742C5">
        <w:rPr>
          <w:sz w:val="20"/>
          <w:szCs w:val="20"/>
        </w:rPr>
        <w:t>an</w:t>
      </w:r>
      <w:r w:rsidRPr="00B742C5">
        <w:rPr>
          <w:spacing w:val="37"/>
          <w:sz w:val="20"/>
          <w:szCs w:val="20"/>
        </w:rPr>
        <w:t xml:space="preserve"> </w:t>
      </w:r>
      <w:r w:rsidRPr="00B742C5">
        <w:rPr>
          <w:sz w:val="20"/>
          <w:szCs w:val="20"/>
        </w:rPr>
        <w:t>overlay</w:t>
      </w:r>
      <w:r w:rsidRPr="00B742C5">
        <w:rPr>
          <w:spacing w:val="36"/>
          <w:sz w:val="20"/>
          <w:szCs w:val="20"/>
        </w:rPr>
        <w:t xml:space="preserve"> </w:t>
      </w:r>
      <w:r w:rsidRPr="00B742C5">
        <w:rPr>
          <w:sz w:val="20"/>
          <w:szCs w:val="20"/>
        </w:rPr>
        <w:t>condition</w:t>
      </w:r>
      <w:r w:rsidRPr="00B742C5">
        <w:rPr>
          <w:spacing w:val="37"/>
          <w:sz w:val="20"/>
          <w:szCs w:val="20"/>
        </w:rPr>
        <w:t xml:space="preserve"> </w:t>
      </w:r>
      <w:r w:rsidRPr="00B742C5">
        <w:rPr>
          <w:sz w:val="20"/>
          <w:szCs w:val="20"/>
        </w:rPr>
        <w:t>exists,</w:t>
      </w:r>
      <w:r w:rsidRPr="00B742C5">
        <w:rPr>
          <w:spacing w:val="39"/>
          <w:sz w:val="20"/>
          <w:szCs w:val="20"/>
        </w:rPr>
        <w:t xml:space="preserve"> </w:t>
      </w:r>
      <w:r w:rsidRPr="00B742C5">
        <w:rPr>
          <w:sz w:val="20"/>
          <w:szCs w:val="20"/>
        </w:rPr>
        <w:t>not</w:t>
      </w:r>
      <w:r w:rsidRPr="00B742C5">
        <w:rPr>
          <w:spacing w:val="38"/>
          <w:sz w:val="20"/>
          <w:szCs w:val="20"/>
        </w:rPr>
        <w:t xml:space="preserve"> </w:t>
      </w:r>
      <w:r w:rsidRPr="00B742C5">
        <w:rPr>
          <w:sz w:val="20"/>
          <w:szCs w:val="20"/>
        </w:rPr>
        <w:t>for</w:t>
      </w:r>
      <w:r w:rsidRPr="00B742C5">
        <w:rPr>
          <w:spacing w:val="39"/>
          <w:sz w:val="20"/>
          <w:szCs w:val="20"/>
        </w:rPr>
        <w:t xml:space="preserve"> </w:t>
      </w:r>
      <w:r w:rsidRPr="00B742C5">
        <w:rPr>
          <w:sz w:val="20"/>
          <w:szCs w:val="20"/>
        </w:rPr>
        <w:t>pay</w:t>
      </w:r>
      <w:r w:rsidRPr="00B742C5">
        <w:rPr>
          <w:spacing w:val="36"/>
          <w:sz w:val="20"/>
          <w:szCs w:val="20"/>
        </w:rPr>
        <w:t xml:space="preserve"> </w:t>
      </w:r>
      <w:r w:rsidRPr="00B742C5">
        <w:rPr>
          <w:sz w:val="20"/>
          <w:szCs w:val="20"/>
        </w:rPr>
        <w:t>adjustment.</w:t>
      </w:r>
      <w:r w:rsidRPr="00B742C5">
        <w:rPr>
          <w:spacing w:val="28"/>
          <w:sz w:val="20"/>
          <w:szCs w:val="20"/>
        </w:rPr>
        <w:t xml:space="preserve"> </w:t>
      </w:r>
      <w:r w:rsidRPr="00B742C5">
        <w:rPr>
          <w:sz w:val="20"/>
          <w:szCs w:val="20"/>
        </w:rPr>
        <w:t>The</w:t>
      </w:r>
      <w:r w:rsidRPr="00B742C5">
        <w:rPr>
          <w:spacing w:val="39"/>
          <w:sz w:val="20"/>
          <w:szCs w:val="20"/>
        </w:rPr>
        <w:t xml:space="preserve"> </w:t>
      </w:r>
      <w:r w:rsidRPr="00B742C5">
        <w:rPr>
          <w:sz w:val="20"/>
          <w:szCs w:val="20"/>
        </w:rPr>
        <w:t>Laboratory</w:t>
      </w:r>
      <w:r w:rsidRPr="00B742C5">
        <w:rPr>
          <w:spacing w:val="33"/>
          <w:sz w:val="20"/>
          <w:szCs w:val="20"/>
        </w:rPr>
        <w:t xml:space="preserve"> </w:t>
      </w:r>
      <w:r w:rsidRPr="00B742C5">
        <w:rPr>
          <w:sz w:val="20"/>
          <w:szCs w:val="20"/>
        </w:rPr>
        <w:t>will</w:t>
      </w:r>
      <w:r w:rsidRPr="00B742C5">
        <w:rPr>
          <w:spacing w:val="37"/>
          <w:sz w:val="20"/>
          <w:szCs w:val="20"/>
        </w:rPr>
        <w:t xml:space="preserve"> </w:t>
      </w:r>
      <w:r w:rsidRPr="00B742C5">
        <w:rPr>
          <w:sz w:val="20"/>
          <w:szCs w:val="20"/>
        </w:rPr>
        <w:t>calculate</w:t>
      </w:r>
      <w:r w:rsidRPr="00B742C5">
        <w:rPr>
          <w:spacing w:val="37"/>
          <w:sz w:val="20"/>
          <w:szCs w:val="20"/>
        </w:rPr>
        <w:t xml:space="preserve"> </w:t>
      </w:r>
      <w:r w:rsidRPr="00B742C5">
        <w:rPr>
          <w:sz w:val="20"/>
          <w:szCs w:val="20"/>
        </w:rPr>
        <w:t>the</w:t>
      </w:r>
      <w:r w:rsidRPr="00B742C5">
        <w:rPr>
          <w:spacing w:val="37"/>
          <w:sz w:val="20"/>
          <w:szCs w:val="20"/>
        </w:rPr>
        <w:t xml:space="preserve"> </w:t>
      </w:r>
      <w:r w:rsidRPr="00B742C5">
        <w:rPr>
          <w:sz w:val="20"/>
          <w:szCs w:val="20"/>
        </w:rPr>
        <w:t>percent</w:t>
      </w:r>
      <w:r w:rsidRPr="00B742C5">
        <w:rPr>
          <w:w w:val="99"/>
          <w:sz w:val="20"/>
          <w:szCs w:val="20"/>
        </w:rPr>
        <w:t xml:space="preserve"> </w:t>
      </w:r>
      <w:r w:rsidRPr="00B742C5">
        <w:rPr>
          <w:sz w:val="20"/>
          <w:szCs w:val="20"/>
        </w:rPr>
        <w:t>defective</w:t>
      </w:r>
      <w:r w:rsidRPr="00B742C5">
        <w:rPr>
          <w:spacing w:val="35"/>
          <w:sz w:val="20"/>
          <w:szCs w:val="20"/>
        </w:rPr>
        <w:t xml:space="preserve"> </w:t>
      </w:r>
      <w:r w:rsidRPr="00B742C5">
        <w:rPr>
          <w:sz w:val="20"/>
          <w:szCs w:val="20"/>
        </w:rPr>
        <w:t>(PD)</w:t>
      </w:r>
      <w:r w:rsidRPr="00B742C5">
        <w:rPr>
          <w:spacing w:val="36"/>
          <w:sz w:val="20"/>
          <w:szCs w:val="20"/>
        </w:rPr>
        <w:t xml:space="preserve"> </w:t>
      </w:r>
      <w:r w:rsidRPr="00B742C5">
        <w:rPr>
          <w:sz w:val="20"/>
          <w:szCs w:val="20"/>
        </w:rPr>
        <w:t>as</w:t>
      </w:r>
      <w:r w:rsidRPr="00B742C5">
        <w:rPr>
          <w:spacing w:val="34"/>
          <w:sz w:val="20"/>
          <w:szCs w:val="20"/>
        </w:rPr>
        <w:t xml:space="preserve"> </w:t>
      </w:r>
      <w:r w:rsidRPr="00B742C5">
        <w:rPr>
          <w:sz w:val="20"/>
          <w:szCs w:val="20"/>
        </w:rPr>
        <w:t>the</w:t>
      </w:r>
      <w:r w:rsidRPr="00B742C5">
        <w:rPr>
          <w:spacing w:val="35"/>
          <w:sz w:val="20"/>
          <w:szCs w:val="20"/>
        </w:rPr>
        <w:t xml:space="preserve"> </w:t>
      </w:r>
      <w:r w:rsidRPr="00B742C5">
        <w:rPr>
          <w:sz w:val="20"/>
          <w:szCs w:val="20"/>
        </w:rPr>
        <w:t>percentage</w:t>
      </w:r>
      <w:r w:rsidRPr="00B742C5">
        <w:rPr>
          <w:spacing w:val="35"/>
          <w:sz w:val="20"/>
          <w:szCs w:val="20"/>
        </w:rPr>
        <w:t xml:space="preserve"> </w:t>
      </w:r>
      <w:r w:rsidRPr="00B742C5">
        <w:rPr>
          <w:sz w:val="20"/>
          <w:szCs w:val="20"/>
        </w:rPr>
        <w:t>of</w:t>
      </w:r>
      <w:r w:rsidRPr="00B742C5">
        <w:rPr>
          <w:spacing w:val="32"/>
          <w:sz w:val="20"/>
          <w:szCs w:val="20"/>
        </w:rPr>
        <w:t xml:space="preserve"> </w:t>
      </w:r>
      <w:r w:rsidRPr="00B742C5">
        <w:rPr>
          <w:sz w:val="20"/>
          <w:szCs w:val="20"/>
        </w:rPr>
        <w:t>the</w:t>
      </w:r>
      <w:r w:rsidRPr="00B742C5">
        <w:rPr>
          <w:spacing w:val="34"/>
          <w:sz w:val="20"/>
          <w:szCs w:val="20"/>
        </w:rPr>
        <w:t xml:space="preserve"> </w:t>
      </w:r>
      <w:r w:rsidRPr="00B742C5">
        <w:rPr>
          <w:sz w:val="20"/>
          <w:szCs w:val="20"/>
        </w:rPr>
        <w:t>lot</w:t>
      </w:r>
      <w:r w:rsidRPr="00B742C5">
        <w:rPr>
          <w:spacing w:val="33"/>
          <w:sz w:val="20"/>
          <w:szCs w:val="20"/>
        </w:rPr>
        <w:t xml:space="preserve"> </w:t>
      </w:r>
      <w:r w:rsidRPr="00B742C5">
        <w:rPr>
          <w:sz w:val="20"/>
          <w:szCs w:val="20"/>
        </w:rPr>
        <w:t>that</w:t>
      </w:r>
      <w:r w:rsidRPr="00B742C5">
        <w:rPr>
          <w:spacing w:val="33"/>
          <w:sz w:val="20"/>
          <w:szCs w:val="20"/>
        </w:rPr>
        <w:t xml:space="preserve"> </w:t>
      </w:r>
      <w:r w:rsidRPr="00B742C5">
        <w:rPr>
          <w:sz w:val="20"/>
          <w:szCs w:val="20"/>
        </w:rPr>
        <w:t>is</w:t>
      </w:r>
      <w:r w:rsidRPr="00B742C5">
        <w:rPr>
          <w:spacing w:val="33"/>
          <w:sz w:val="20"/>
          <w:szCs w:val="20"/>
        </w:rPr>
        <w:t xml:space="preserve"> </w:t>
      </w:r>
      <w:r w:rsidRPr="00B742C5">
        <w:rPr>
          <w:sz w:val="20"/>
          <w:szCs w:val="20"/>
        </w:rPr>
        <w:t>less</w:t>
      </w:r>
      <w:r w:rsidRPr="00B742C5">
        <w:rPr>
          <w:spacing w:val="33"/>
          <w:sz w:val="20"/>
          <w:szCs w:val="20"/>
        </w:rPr>
        <w:t xml:space="preserve"> </w:t>
      </w:r>
      <w:r w:rsidRPr="00B742C5">
        <w:rPr>
          <w:sz w:val="20"/>
          <w:szCs w:val="20"/>
        </w:rPr>
        <w:t>than</w:t>
      </w:r>
      <w:r w:rsidRPr="00B742C5">
        <w:rPr>
          <w:spacing w:val="32"/>
          <w:sz w:val="20"/>
          <w:szCs w:val="20"/>
        </w:rPr>
        <w:t xml:space="preserve"> </w:t>
      </w:r>
      <w:r w:rsidRPr="00B742C5">
        <w:rPr>
          <w:sz w:val="20"/>
          <w:szCs w:val="20"/>
        </w:rPr>
        <w:t>the</w:t>
      </w:r>
      <w:r w:rsidRPr="00B742C5">
        <w:rPr>
          <w:spacing w:val="34"/>
          <w:sz w:val="20"/>
          <w:szCs w:val="20"/>
        </w:rPr>
        <w:t xml:space="preserve"> </w:t>
      </w:r>
      <w:r w:rsidRPr="00B742C5">
        <w:rPr>
          <w:sz w:val="20"/>
          <w:szCs w:val="20"/>
        </w:rPr>
        <w:t>allowable</w:t>
      </w:r>
      <w:r w:rsidRPr="00B742C5">
        <w:rPr>
          <w:spacing w:val="34"/>
          <w:sz w:val="20"/>
          <w:szCs w:val="20"/>
        </w:rPr>
        <w:t xml:space="preserve"> </w:t>
      </w:r>
      <w:r w:rsidRPr="00B742C5">
        <w:rPr>
          <w:sz w:val="20"/>
          <w:szCs w:val="20"/>
        </w:rPr>
        <w:t>thickness</w:t>
      </w:r>
      <w:r w:rsidRPr="00B742C5">
        <w:rPr>
          <w:spacing w:val="33"/>
          <w:sz w:val="20"/>
          <w:szCs w:val="20"/>
        </w:rPr>
        <w:t xml:space="preserve"> </w:t>
      </w:r>
      <w:r w:rsidRPr="00B742C5">
        <w:rPr>
          <w:sz w:val="20"/>
          <w:szCs w:val="20"/>
        </w:rPr>
        <w:t>for</w:t>
      </w:r>
      <w:r w:rsidRPr="00B742C5">
        <w:rPr>
          <w:spacing w:val="34"/>
          <w:sz w:val="20"/>
          <w:szCs w:val="20"/>
        </w:rPr>
        <w:t xml:space="preserve"> </w:t>
      </w:r>
      <w:r w:rsidRPr="00B742C5">
        <w:rPr>
          <w:sz w:val="20"/>
          <w:szCs w:val="20"/>
        </w:rPr>
        <w:t>the</w:t>
      </w:r>
      <w:r w:rsidRPr="00B742C5">
        <w:rPr>
          <w:spacing w:val="34"/>
          <w:sz w:val="20"/>
          <w:szCs w:val="20"/>
        </w:rPr>
        <w:t xml:space="preserve"> </w:t>
      </w:r>
      <w:r w:rsidRPr="00B742C5">
        <w:rPr>
          <w:sz w:val="20"/>
          <w:szCs w:val="20"/>
        </w:rPr>
        <w:t>nominal</w:t>
      </w:r>
      <w:r w:rsidRPr="00B742C5">
        <w:rPr>
          <w:spacing w:val="33"/>
          <w:sz w:val="20"/>
          <w:szCs w:val="20"/>
        </w:rPr>
        <w:t xml:space="preserve"> </w:t>
      </w:r>
      <w:r w:rsidRPr="00B742C5">
        <w:rPr>
          <w:sz w:val="20"/>
          <w:szCs w:val="20"/>
        </w:rPr>
        <w:t>maximum</w:t>
      </w:r>
      <w:r w:rsidRPr="00B742C5">
        <w:rPr>
          <w:w w:val="99"/>
          <w:sz w:val="20"/>
          <w:szCs w:val="20"/>
        </w:rPr>
        <w:t xml:space="preserve"> </w:t>
      </w:r>
      <w:r w:rsidRPr="00B742C5">
        <w:rPr>
          <w:sz w:val="20"/>
          <w:szCs w:val="20"/>
        </w:rPr>
        <w:t>aggregate</w:t>
      </w:r>
      <w:r w:rsidRPr="00B742C5">
        <w:rPr>
          <w:spacing w:val="39"/>
          <w:sz w:val="20"/>
          <w:szCs w:val="20"/>
        </w:rPr>
        <w:t xml:space="preserve"> </w:t>
      </w:r>
      <w:r w:rsidRPr="00B742C5">
        <w:rPr>
          <w:sz w:val="20"/>
          <w:szCs w:val="20"/>
        </w:rPr>
        <w:t>used</w:t>
      </w:r>
      <w:r w:rsidRPr="00B742C5">
        <w:rPr>
          <w:spacing w:val="38"/>
          <w:sz w:val="20"/>
          <w:szCs w:val="20"/>
        </w:rPr>
        <w:t xml:space="preserve"> </w:t>
      </w:r>
      <w:r w:rsidRPr="00B742C5">
        <w:rPr>
          <w:sz w:val="20"/>
          <w:szCs w:val="20"/>
        </w:rPr>
        <w:t>in</w:t>
      </w:r>
      <w:r w:rsidRPr="00B742C5">
        <w:rPr>
          <w:spacing w:val="36"/>
          <w:sz w:val="20"/>
          <w:szCs w:val="20"/>
        </w:rPr>
        <w:t xml:space="preserve"> </w:t>
      </w:r>
      <w:r w:rsidRPr="00B742C5">
        <w:rPr>
          <w:sz w:val="20"/>
          <w:szCs w:val="20"/>
        </w:rPr>
        <w:t>the</w:t>
      </w:r>
      <w:r w:rsidRPr="00B742C5">
        <w:rPr>
          <w:spacing w:val="37"/>
          <w:sz w:val="20"/>
          <w:szCs w:val="20"/>
        </w:rPr>
        <w:t xml:space="preserve"> </w:t>
      </w:r>
      <w:r w:rsidRPr="00B742C5">
        <w:rPr>
          <w:sz w:val="20"/>
          <w:szCs w:val="20"/>
        </w:rPr>
        <w:t>surface</w:t>
      </w:r>
      <w:r w:rsidRPr="00B742C5">
        <w:rPr>
          <w:spacing w:val="37"/>
          <w:sz w:val="20"/>
          <w:szCs w:val="20"/>
        </w:rPr>
        <w:t xml:space="preserve"> </w:t>
      </w:r>
      <w:r w:rsidRPr="00B742C5">
        <w:rPr>
          <w:sz w:val="20"/>
          <w:szCs w:val="20"/>
        </w:rPr>
        <w:t>course.</w:t>
      </w:r>
      <w:r w:rsidRPr="00B742C5">
        <w:rPr>
          <w:spacing w:val="25"/>
          <w:sz w:val="20"/>
          <w:szCs w:val="20"/>
        </w:rPr>
        <w:t xml:space="preserve"> </w:t>
      </w:r>
      <w:r w:rsidRPr="00B742C5">
        <w:rPr>
          <w:sz w:val="20"/>
          <w:szCs w:val="20"/>
        </w:rPr>
        <w:t>The</w:t>
      </w:r>
      <w:r w:rsidRPr="00B742C5">
        <w:rPr>
          <w:spacing w:val="37"/>
          <w:sz w:val="20"/>
          <w:szCs w:val="20"/>
        </w:rPr>
        <w:t xml:space="preserve"> </w:t>
      </w:r>
      <w:r w:rsidRPr="00B742C5">
        <w:rPr>
          <w:sz w:val="20"/>
          <w:szCs w:val="20"/>
        </w:rPr>
        <w:t>Laboratory</w:t>
      </w:r>
      <w:r w:rsidRPr="00B742C5">
        <w:rPr>
          <w:spacing w:val="33"/>
          <w:sz w:val="20"/>
          <w:szCs w:val="20"/>
        </w:rPr>
        <w:t xml:space="preserve"> </w:t>
      </w:r>
      <w:r w:rsidRPr="00B742C5">
        <w:rPr>
          <w:sz w:val="20"/>
          <w:szCs w:val="20"/>
        </w:rPr>
        <w:t>will</w:t>
      </w:r>
      <w:r w:rsidRPr="00B742C5">
        <w:rPr>
          <w:spacing w:val="37"/>
          <w:sz w:val="20"/>
          <w:szCs w:val="20"/>
        </w:rPr>
        <w:t xml:space="preserve"> </w:t>
      </w:r>
      <w:r w:rsidRPr="00B742C5">
        <w:rPr>
          <w:sz w:val="20"/>
          <w:szCs w:val="20"/>
        </w:rPr>
        <w:t>accept</w:t>
      </w:r>
      <w:r w:rsidRPr="00B742C5">
        <w:rPr>
          <w:spacing w:val="37"/>
          <w:sz w:val="20"/>
          <w:szCs w:val="20"/>
        </w:rPr>
        <w:t xml:space="preserve"> </w:t>
      </w:r>
      <w:r w:rsidRPr="00B742C5">
        <w:rPr>
          <w:sz w:val="20"/>
          <w:szCs w:val="20"/>
        </w:rPr>
        <w:t>pavement</w:t>
      </w:r>
      <w:r w:rsidRPr="00B742C5">
        <w:rPr>
          <w:spacing w:val="37"/>
          <w:sz w:val="20"/>
          <w:szCs w:val="20"/>
        </w:rPr>
        <w:t xml:space="preserve"> </w:t>
      </w:r>
      <w:r w:rsidRPr="00B742C5">
        <w:rPr>
          <w:sz w:val="20"/>
          <w:szCs w:val="20"/>
        </w:rPr>
        <w:t>lots</w:t>
      </w:r>
      <w:r w:rsidRPr="00B742C5">
        <w:rPr>
          <w:spacing w:val="36"/>
          <w:sz w:val="20"/>
          <w:szCs w:val="20"/>
        </w:rPr>
        <w:t xml:space="preserve"> </w:t>
      </w:r>
      <w:r w:rsidRPr="00B742C5">
        <w:rPr>
          <w:sz w:val="20"/>
          <w:szCs w:val="20"/>
        </w:rPr>
        <w:t>with</w:t>
      </w:r>
      <w:r w:rsidRPr="00B742C5">
        <w:rPr>
          <w:spacing w:val="36"/>
          <w:sz w:val="20"/>
          <w:szCs w:val="20"/>
        </w:rPr>
        <w:t xml:space="preserve"> </w:t>
      </w:r>
      <w:r w:rsidRPr="00B742C5">
        <w:rPr>
          <w:sz w:val="20"/>
          <w:szCs w:val="20"/>
        </w:rPr>
        <w:t>PD</w:t>
      </w:r>
      <w:r w:rsidRPr="00B742C5">
        <w:rPr>
          <w:spacing w:val="-3"/>
          <w:sz w:val="20"/>
          <w:szCs w:val="20"/>
        </w:rPr>
        <w:t xml:space="preserve"> </w:t>
      </w:r>
      <w:r w:rsidRPr="00B742C5">
        <w:rPr>
          <w:rFonts w:ascii="Symbol" w:eastAsia="Symbol" w:hAnsi="Symbol" w:cs="Symbol"/>
          <w:sz w:val="20"/>
          <w:szCs w:val="20"/>
        </w:rPr>
        <w:t></w:t>
      </w:r>
      <w:r w:rsidRPr="00B742C5">
        <w:rPr>
          <w:rFonts w:ascii="Symbol" w:eastAsia="Symbol" w:hAnsi="Symbol" w:cs="Symbol"/>
          <w:sz w:val="20"/>
          <w:szCs w:val="20"/>
        </w:rPr>
        <w:t></w:t>
      </w:r>
      <w:r w:rsidRPr="00B742C5">
        <w:rPr>
          <w:sz w:val="20"/>
          <w:szCs w:val="20"/>
        </w:rPr>
        <w:t>30</w:t>
      </w:r>
      <w:r w:rsidRPr="00B742C5">
        <w:rPr>
          <w:spacing w:val="38"/>
          <w:sz w:val="20"/>
          <w:szCs w:val="20"/>
        </w:rPr>
        <w:t xml:space="preserve"> </w:t>
      </w:r>
      <w:r w:rsidRPr="00B742C5">
        <w:rPr>
          <w:sz w:val="20"/>
          <w:szCs w:val="20"/>
        </w:rPr>
        <w:t>and</w:t>
      </w:r>
      <w:r w:rsidRPr="00B742C5">
        <w:rPr>
          <w:spacing w:val="38"/>
          <w:sz w:val="20"/>
          <w:szCs w:val="20"/>
        </w:rPr>
        <w:t xml:space="preserve"> </w:t>
      </w:r>
      <w:r w:rsidRPr="00B742C5">
        <w:rPr>
          <w:sz w:val="20"/>
          <w:szCs w:val="20"/>
        </w:rPr>
        <w:t>will</w:t>
      </w:r>
      <w:r w:rsidRPr="00B742C5">
        <w:rPr>
          <w:spacing w:val="37"/>
          <w:sz w:val="20"/>
          <w:szCs w:val="20"/>
        </w:rPr>
        <w:t xml:space="preserve"> </w:t>
      </w:r>
      <w:r w:rsidRPr="00B742C5">
        <w:rPr>
          <w:sz w:val="20"/>
          <w:szCs w:val="20"/>
        </w:rPr>
        <w:t>reject</w:t>
      </w:r>
      <w:r w:rsidRPr="00B742C5">
        <w:rPr>
          <w:w w:val="99"/>
          <w:sz w:val="20"/>
          <w:szCs w:val="20"/>
        </w:rPr>
        <w:t xml:space="preserve"> </w:t>
      </w:r>
      <w:r w:rsidRPr="00B742C5">
        <w:rPr>
          <w:sz w:val="20"/>
          <w:szCs w:val="20"/>
        </w:rPr>
        <w:t>pavement lots with PD &gt;</w:t>
      </w:r>
      <w:r w:rsidRPr="00B742C5">
        <w:rPr>
          <w:spacing w:val="-2"/>
          <w:sz w:val="20"/>
          <w:szCs w:val="20"/>
        </w:rPr>
        <w:t xml:space="preserve"> </w:t>
      </w:r>
      <w:r w:rsidRPr="00B742C5">
        <w:rPr>
          <w:sz w:val="20"/>
          <w:szCs w:val="20"/>
        </w:rPr>
        <w:t>30.</w:t>
      </w:r>
    </w:p>
    <w:p w14:paraId="23D2735D" w14:textId="77777777" w:rsidR="00673D51" w:rsidRPr="00B742C5" w:rsidRDefault="00673D51" w:rsidP="00673D51">
      <w:pPr>
        <w:pStyle w:val="BodyText"/>
        <w:spacing w:before="120" w:line="244" w:lineRule="auto"/>
        <w:ind w:left="612"/>
      </w:pPr>
      <w:r w:rsidRPr="00B742C5">
        <w:t>The</w:t>
      </w:r>
      <w:r w:rsidRPr="00B742C5">
        <w:rPr>
          <w:spacing w:val="34"/>
        </w:rPr>
        <w:t xml:space="preserve"> </w:t>
      </w:r>
      <w:r w:rsidRPr="00B742C5">
        <w:t>Laboratory</w:t>
      </w:r>
      <w:r w:rsidRPr="00B742C5">
        <w:rPr>
          <w:spacing w:val="30"/>
        </w:rPr>
        <w:t xml:space="preserve"> </w:t>
      </w:r>
      <w:r w:rsidRPr="00B742C5">
        <w:t>will</w:t>
      </w:r>
      <w:r w:rsidRPr="00B742C5">
        <w:rPr>
          <w:spacing w:val="33"/>
        </w:rPr>
        <w:t xml:space="preserve"> </w:t>
      </w:r>
      <w:r w:rsidRPr="00B742C5">
        <w:t>base</w:t>
      </w:r>
      <w:r w:rsidRPr="00B742C5">
        <w:rPr>
          <w:spacing w:val="34"/>
        </w:rPr>
        <w:t xml:space="preserve"> </w:t>
      </w:r>
      <w:r w:rsidRPr="00B742C5">
        <w:t>surface</w:t>
      </w:r>
      <w:r w:rsidRPr="00B742C5">
        <w:rPr>
          <w:spacing w:val="34"/>
        </w:rPr>
        <w:t xml:space="preserve"> </w:t>
      </w:r>
      <w:r w:rsidRPr="00B742C5">
        <w:t>thickness</w:t>
      </w:r>
      <w:r w:rsidRPr="00B742C5">
        <w:rPr>
          <w:spacing w:val="33"/>
        </w:rPr>
        <w:t xml:space="preserve"> </w:t>
      </w:r>
      <w:r w:rsidRPr="00B742C5">
        <w:t>acceptance</w:t>
      </w:r>
      <w:r w:rsidRPr="00B742C5">
        <w:rPr>
          <w:spacing w:val="31"/>
        </w:rPr>
        <w:t xml:space="preserve"> </w:t>
      </w:r>
      <w:r w:rsidRPr="00B742C5">
        <w:t>on</w:t>
      </w:r>
      <w:r w:rsidRPr="00B742C5">
        <w:rPr>
          <w:spacing w:val="30"/>
        </w:rPr>
        <w:t xml:space="preserve"> </w:t>
      </w:r>
      <w:r w:rsidRPr="00B742C5">
        <w:t>the</w:t>
      </w:r>
      <w:r w:rsidRPr="00B742C5">
        <w:rPr>
          <w:spacing w:val="31"/>
        </w:rPr>
        <w:t xml:space="preserve"> </w:t>
      </w:r>
      <w:r w:rsidRPr="00B742C5">
        <w:t>percentage</w:t>
      </w:r>
      <w:r w:rsidRPr="00B742C5">
        <w:rPr>
          <w:spacing w:val="31"/>
        </w:rPr>
        <w:t xml:space="preserve"> </w:t>
      </w:r>
      <w:r w:rsidRPr="00B742C5">
        <w:t>of</w:t>
      </w:r>
      <w:r w:rsidRPr="00B742C5">
        <w:rPr>
          <w:spacing w:val="30"/>
        </w:rPr>
        <w:t xml:space="preserve"> </w:t>
      </w:r>
      <w:r w:rsidRPr="00B742C5">
        <w:t>the</w:t>
      </w:r>
      <w:r w:rsidRPr="00B742C5">
        <w:rPr>
          <w:spacing w:val="31"/>
        </w:rPr>
        <w:t xml:space="preserve"> </w:t>
      </w:r>
      <w:r w:rsidRPr="00B742C5">
        <w:t>lot</w:t>
      </w:r>
      <w:r w:rsidRPr="00B742C5">
        <w:rPr>
          <w:spacing w:val="31"/>
        </w:rPr>
        <w:t xml:space="preserve"> </w:t>
      </w:r>
      <w:r w:rsidRPr="00B742C5">
        <w:t>estimated</w:t>
      </w:r>
      <w:r w:rsidRPr="00B742C5">
        <w:rPr>
          <w:spacing w:val="32"/>
        </w:rPr>
        <w:t xml:space="preserve"> </w:t>
      </w:r>
      <w:r w:rsidRPr="00B742C5">
        <w:t>to</w:t>
      </w:r>
      <w:r w:rsidRPr="00B742C5">
        <w:rPr>
          <w:spacing w:val="32"/>
        </w:rPr>
        <w:t xml:space="preserve"> </w:t>
      </w:r>
      <w:r w:rsidRPr="00B742C5">
        <w:t>fall</w:t>
      </w:r>
      <w:r w:rsidRPr="00B742C5">
        <w:rPr>
          <w:spacing w:val="31"/>
        </w:rPr>
        <w:t xml:space="preserve"> </w:t>
      </w:r>
      <w:r w:rsidRPr="00B742C5">
        <w:t>below</w:t>
      </w:r>
      <w:r w:rsidRPr="00B742C5">
        <w:rPr>
          <w:spacing w:val="27"/>
        </w:rPr>
        <w:t xml:space="preserve"> </w:t>
      </w:r>
      <w:r w:rsidRPr="00B742C5">
        <w:t>the</w:t>
      </w:r>
      <w:r w:rsidRPr="00B742C5">
        <w:rPr>
          <w:w w:val="99"/>
        </w:rPr>
        <w:t xml:space="preserve"> </w:t>
      </w:r>
      <w:r w:rsidRPr="00B742C5">
        <w:t>allowable thickness as</w:t>
      </w:r>
      <w:r w:rsidRPr="00B742C5">
        <w:rPr>
          <w:spacing w:val="-36"/>
        </w:rPr>
        <w:t xml:space="preserve"> </w:t>
      </w:r>
      <w:r w:rsidRPr="00B742C5">
        <w:t>follows:</w:t>
      </w:r>
    </w:p>
    <w:p w14:paraId="5BA06BAF" w14:textId="77777777" w:rsidR="00673D51" w:rsidRPr="00B742C5" w:rsidRDefault="00673D51" w:rsidP="00C17075">
      <w:pPr>
        <w:pStyle w:val="ListParagraph"/>
        <w:widowControl w:val="0"/>
        <w:numPr>
          <w:ilvl w:val="2"/>
          <w:numId w:val="45"/>
        </w:numPr>
        <w:tabs>
          <w:tab w:val="left" w:pos="1044"/>
        </w:tabs>
        <w:spacing w:before="161" w:line="244" w:lineRule="auto"/>
        <w:ind w:right="106"/>
        <w:contextualSpacing w:val="0"/>
        <w:jc w:val="left"/>
        <w:rPr>
          <w:sz w:val="20"/>
          <w:szCs w:val="20"/>
        </w:rPr>
      </w:pPr>
      <w:r w:rsidRPr="00B742C5">
        <w:rPr>
          <w:b/>
          <w:position w:val="1"/>
          <w:sz w:val="20"/>
          <w:szCs w:val="20"/>
        </w:rPr>
        <w:t>Sample</w:t>
      </w:r>
      <w:r w:rsidRPr="00B742C5">
        <w:rPr>
          <w:b/>
          <w:spacing w:val="12"/>
          <w:position w:val="1"/>
          <w:sz w:val="20"/>
          <w:szCs w:val="20"/>
        </w:rPr>
        <w:t xml:space="preserve"> </w:t>
      </w:r>
      <w:r w:rsidRPr="00B742C5">
        <w:rPr>
          <w:b/>
          <w:position w:val="1"/>
          <w:sz w:val="20"/>
          <w:szCs w:val="20"/>
        </w:rPr>
        <w:t>Mean</w:t>
      </w:r>
      <w:r w:rsidRPr="00B742C5">
        <w:rPr>
          <w:b/>
          <w:spacing w:val="11"/>
          <w:position w:val="1"/>
          <w:sz w:val="20"/>
          <w:szCs w:val="20"/>
        </w:rPr>
        <w:t xml:space="preserve"> </w:t>
      </w:r>
      <w:proofErr w:type="gramStart"/>
      <w:r w:rsidRPr="00B742C5">
        <w:rPr>
          <w:b/>
          <w:position w:val="1"/>
          <w:sz w:val="20"/>
          <w:szCs w:val="20"/>
        </w:rPr>
        <w:t>(</w:t>
      </w:r>
      <w:r w:rsidRPr="00B742C5">
        <w:rPr>
          <w:b/>
          <w:spacing w:val="-11"/>
          <w:position w:val="1"/>
          <w:sz w:val="20"/>
          <w:szCs w:val="20"/>
        </w:rPr>
        <w:t xml:space="preserve"> </w:t>
      </w:r>
      <w:r w:rsidRPr="00B742C5">
        <w:rPr>
          <w:b/>
          <w:position w:val="1"/>
          <w:sz w:val="20"/>
          <w:szCs w:val="20"/>
        </w:rPr>
        <w:t>X</w:t>
      </w:r>
      <w:proofErr w:type="gramEnd"/>
      <w:r w:rsidRPr="00B742C5">
        <w:rPr>
          <w:b/>
          <w:spacing w:val="-4"/>
          <w:position w:val="1"/>
          <w:sz w:val="20"/>
          <w:szCs w:val="20"/>
        </w:rPr>
        <w:t xml:space="preserve"> </w:t>
      </w:r>
      <w:r w:rsidRPr="00B742C5">
        <w:rPr>
          <w:b/>
          <w:position w:val="1"/>
          <w:sz w:val="20"/>
          <w:szCs w:val="20"/>
        </w:rPr>
        <w:t>)</w:t>
      </w:r>
      <w:r w:rsidRPr="00B742C5">
        <w:rPr>
          <w:b/>
          <w:spacing w:val="12"/>
          <w:position w:val="1"/>
          <w:sz w:val="20"/>
          <w:szCs w:val="20"/>
        </w:rPr>
        <w:t xml:space="preserve"> </w:t>
      </w:r>
      <w:r w:rsidRPr="00B742C5">
        <w:rPr>
          <w:b/>
          <w:position w:val="1"/>
          <w:sz w:val="20"/>
          <w:szCs w:val="20"/>
        </w:rPr>
        <w:t>and</w:t>
      </w:r>
      <w:r w:rsidRPr="00B742C5">
        <w:rPr>
          <w:b/>
          <w:spacing w:val="11"/>
          <w:position w:val="1"/>
          <w:sz w:val="20"/>
          <w:szCs w:val="20"/>
        </w:rPr>
        <w:t xml:space="preserve"> </w:t>
      </w:r>
      <w:r w:rsidRPr="00B742C5">
        <w:rPr>
          <w:b/>
          <w:position w:val="1"/>
          <w:sz w:val="20"/>
          <w:szCs w:val="20"/>
        </w:rPr>
        <w:t>Standard</w:t>
      </w:r>
      <w:r w:rsidRPr="00B742C5">
        <w:rPr>
          <w:b/>
          <w:spacing w:val="11"/>
          <w:position w:val="1"/>
          <w:sz w:val="20"/>
          <w:szCs w:val="20"/>
        </w:rPr>
        <w:t xml:space="preserve"> </w:t>
      </w:r>
      <w:r w:rsidRPr="00B742C5">
        <w:rPr>
          <w:b/>
          <w:position w:val="1"/>
          <w:sz w:val="20"/>
          <w:szCs w:val="20"/>
        </w:rPr>
        <w:t>Deviation</w:t>
      </w:r>
      <w:r w:rsidRPr="00B742C5">
        <w:rPr>
          <w:b/>
          <w:spacing w:val="9"/>
          <w:position w:val="1"/>
          <w:sz w:val="20"/>
          <w:szCs w:val="20"/>
        </w:rPr>
        <w:t xml:space="preserve"> </w:t>
      </w:r>
      <w:r w:rsidRPr="00B742C5">
        <w:rPr>
          <w:b/>
          <w:position w:val="1"/>
          <w:sz w:val="20"/>
          <w:szCs w:val="20"/>
        </w:rPr>
        <w:t>(S)</w:t>
      </w:r>
      <w:r w:rsidRPr="00B742C5">
        <w:rPr>
          <w:b/>
          <w:spacing w:val="10"/>
          <w:position w:val="1"/>
          <w:sz w:val="20"/>
          <w:szCs w:val="20"/>
        </w:rPr>
        <w:t xml:space="preserve"> </w:t>
      </w:r>
      <w:r w:rsidRPr="00B742C5">
        <w:rPr>
          <w:b/>
          <w:position w:val="1"/>
          <w:sz w:val="20"/>
          <w:szCs w:val="20"/>
        </w:rPr>
        <w:t>of</w:t>
      </w:r>
      <w:r w:rsidRPr="00B742C5">
        <w:rPr>
          <w:b/>
          <w:spacing w:val="10"/>
          <w:position w:val="1"/>
          <w:sz w:val="20"/>
          <w:szCs w:val="20"/>
        </w:rPr>
        <w:t xml:space="preserve"> </w:t>
      </w:r>
      <w:r w:rsidRPr="00B742C5">
        <w:rPr>
          <w:b/>
          <w:position w:val="1"/>
          <w:sz w:val="20"/>
          <w:szCs w:val="20"/>
        </w:rPr>
        <w:t>the</w:t>
      </w:r>
      <w:r w:rsidRPr="00B742C5">
        <w:rPr>
          <w:b/>
          <w:spacing w:val="9"/>
          <w:position w:val="1"/>
          <w:sz w:val="20"/>
          <w:szCs w:val="20"/>
        </w:rPr>
        <w:t xml:space="preserve"> </w:t>
      </w:r>
      <w:r w:rsidRPr="00B742C5">
        <w:rPr>
          <w:b/>
          <w:position w:val="1"/>
          <w:sz w:val="20"/>
          <w:szCs w:val="20"/>
        </w:rPr>
        <w:t>N</w:t>
      </w:r>
      <w:r w:rsidRPr="00B742C5">
        <w:rPr>
          <w:b/>
          <w:spacing w:val="9"/>
          <w:position w:val="1"/>
          <w:sz w:val="20"/>
          <w:szCs w:val="20"/>
        </w:rPr>
        <w:t xml:space="preserve"> </w:t>
      </w:r>
      <w:r w:rsidRPr="00B742C5">
        <w:rPr>
          <w:b/>
          <w:position w:val="1"/>
          <w:sz w:val="20"/>
          <w:szCs w:val="20"/>
        </w:rPr>
        <w:t>Test</w:t>
      </w:r>
      <w:r w:rsidRPr="00B742C5">
        <w:rPr>
          <w:b/>
          <w:spacing w:val="10"/>
          <w:position w:val="1"/>
          <w:sz w:val="20"/>
          <w:szCs w:val="20"/>
        </w:rPr>
        <w:t xml:space="preserve"> </w:t>
      </w:r>
      <w:r w:rsidRPr="00B742C5">
        <w:rPr>
          <w:b/>
          <w:position w:val="1"/>
          <w:sz w:val="20"/>
          <w:szCs w:val="20"/>
        </w:rPr>
        <w:t>Results</w:t>
      </w:r>
      <w:r w:rsidRPr="00B742C5">
        <w:rPr>
          <w:b/>
          <w:spacing w:val="8"/>
          <w:position w:val="1"/>
          <w:sz w:val="20"/>
          <w:szCs w:val="20"/>
        </w:rPr>
        <w:t xml:space="preserve"> </w:t>
      </w:r>
      <w:r w:rsidRPr="00B742C5">
        <w:rPr>
          <w:b/>
          <w:position w:val="1"/>
          <w:sz w:val="20"/>
          <w:szCs w:val="20"/>
        </w:rPr>
        <w:t>(X</w:t>
      </w:r>
      <w:r w:rsidRPr="00B742C5">
        <w:rPr>
          <w:b/>
          <w:sz w:val="20"/>
          <w:szCs w:val="20"/>
        </w:rPr>
        <w:t>1</w:t>
      </w:r>
      <w:r w:rsidRPr="00B742C5">
        <w:rPr>
          <w:b/>
          <w:position w:val="1"/>
          <w:sz w:val="20"/>
          <w:szCs w:val="20"/>
        </w:rPr>
        <w:t>,</w:t>
      </w:r>
      <w:r w:rsidRPr="00B742C5">
        <w:rPr>
          <w:b/>
          <w:spacing w:val="10"/>
          <w:position w:val="1"/>
          <w:sz w:val="20"/>
          <w:szCs w:val="20"/>
        </w:rPr>
        <w:t xml:space="preserve"> </w:t>
      </w:r>
      <w:r w:rsidRPr="00B742C5">
        <w:rPr>
          <w:b/>
          <w:position w:val="1"/>
          <w:sz w:val="20"/>
          <w:szCs w:val="20"/>
        </w:rPr>
        <w:t>X</w:t>
      </w:r>
      <w:proofErr w:type="gramStart"/>
      <w:r w:rsidRPr="00B742C5">
        <w:rPr>
          <w:b/>
          <w:sz w:val="20"/>
          <w:szCs w:val="20"/>
        </w:rPr>
        <w:t>2</w:t>
      </w:r>
      <w:r w:rsidRPr="00B742C5">
        <w:rPr>
          <w:b/>
          <w:position w:val="1"/>
          <w:sz w:val="20"/>
          <w:szCs w:val="20"/>
        </w:rPr>
        <w:t>,...</w:t>
      </w:r>
      <w:proofErr w:type="gramEnd"/>
      <w:r w:rsidRPr="00B742C5">
        <w:rPr>
          <w:b/>
          <w:position w:val="1"/>
          <w:sz w:val="20"/>
          <w:szCs w:val="20"/>
        </w:rPr>
        <w:t>,</w:t>
      </w:r>
      <w:r w:rsidRPr="00B742C5">
        <w:rPr>
          <w:b/>
          <w:spacing w:val="10"/>
          <w:position w:val="1"/>
          <w:sz w:val="20"/>
          <w:szCs w:val="20"/>
        </w:rPr>
        <w:t xml:space="preserve"> </w:t>
      </w:r>
      <w:r w:rsidRPr="00B742C5">
        <w:rPr>
          <w:b/>
          <w:position w:val="1"/>
          <w:sz w:val="20"/>
          <w:szCs w:val="20"/>
        </w:rPr>
        <w:t>X</w:t>
      </w:r>
      <w:r w:rsidRPr="00B742C5">
        <w:rPr>
          <w:b/>
          <w:sz w:val="20"/>
          <w:szCs w:val="20"/>
        </w:rPr>
        <w:t>N</w:t>
      </w:r>
      <w:r w:rsidRPr="00B742C5">
        <w:rPr>
          <w:b/>
          <w:position w:val="1"/>
          <w:sz w:val="20"/>
          <w:szCs w:val="20"/>
        </w:rPr>
        <w:t>).</w:t>
      </w:r>
      <w:r w:rsidRPr="00B742C5">
        <w:rPr>
          <w:b/>
          <w:spacing w:val="19"/>
          <w:position w:val="1"/>
          <w:sz w:val="20"/>
          <w:szCs w:val="20"/>
        </w:rPr>
        <w:t xml:space="preserve"> </w:t>
      </w:r>
      <w:r w:rsidRPr="00B742C5">
        <w:rPr>
          <w:position w:val="1"/>
          <w:sz w:val="20"/>
          <w:szCs w:val="20"/>
        </w:rPr>
        <w:t>Calculate</w:t>
      </w:r>
      <w:r w:rsidRPr="00B742C5">
        <w:rPr>
          <w:spacing w:val="9"/>
          <w:position w:val="1"/>
          <w:sz w:val="20"/>
          <w:szCs w:val="20"/>
        </w:rPr>
        <w:t xml:space="preserve"> </w:t>
      </w:r>
      <w:r w:rsidRPr="00B742C5">
        <w:rPr>
          <w:position w:val="1"/>
          <w:sz w:val="20"/>
          <w:szCs w:val="20"/>
        </w:rPr>
        <w:t>using</w:t>
      </w:r>
      <w:r w:rsidRPr="00B742C5">
        <w:rPr>
          <w:spacing w:val="8"/>
          <w:position w:val="1"/>
          <w:sz w:val="20"/>
          <w:szCs w:val="20"/>
        </w:rPr>
        <w:t xml:space="preserve"> </w:t>
      </w:r>
      <w:r w:rsidRPr="00B742C5">
        <w:rPr>
          <w:position w:val="1"/>
          <w:sz w:val="20"/>
          <w:szCs w:val="20"/>
        </w:rPr>
        <w:t>the</w:t>
      </w:r>
      <w:r w:rsidRPr="00B742C5">
        <w:rPr>
          <w:w w:val="99"/>
          <w:position w:val="1"/>
          <w:sz w:val="20"/>
          <w:szCs w:val="20"/>
        </w:rPr>
        <w:t xml:space="preserve"> </w:t>
      </w:r>
      <w:r w:rsidRPr="00B742C5">
        <w:rPr>
          <w:sz w:val="20"/>
          <w:szCs w:val="20"/>
        </w:rPr>
        <w:t>formula as specified in</w:t>
      </w:r>
      <w:r w:rsidRPr="00B742C5">
        <w:rPr>
          <w:spacing w:val="-2"/>
          <w:sz w:val="20"/>
          <w:szCs w:val="20"/>
        </w:rPr>
        <w:t xml:space="preserve"> </w:t>
      </w:r>
      <w:r w:rsidRPr="00B742C5">
        <w:rPr>
          <w:sz w:val="20"/>
          <w:szCs w:val="20"/>
        </w:rPr>
        <w:t>401.03.03.I.1.</w:t>
      </w:r>
    </w:p>
    <w:p w14:paraId="344FFB8E" w14:textId="77777777" w:rsidR="00673D51" w:rsidRPr="00B742C5" w:rsidRDefault="00673D51" w:rsidP="00C17075">
      <w:pPr>
        <w:pStyle w:val="ListParagraph"/>
        <w:widowControl w:val="0"/>
        <w:numPr>
          <w:ilvl w:val="2"/>
          <w:numId w:val="45"/>
        </w:numPr>
        <w:tabs>
          <w:tab w:val="left" w:pos="1044"/>
        </w:tabs>
        <w:spacing w:before="161" w:line="244" w:lineRule="auto"/>
        <w:ind w:right="106"/>
        <w:contextualSpacing w:val="0"/>
        <w:jc w:val="left"/>
        <w:rPr>
          <w:sz w:val="20"/>
          <w:szCs w:val="20"/>
        </w:rPr>
      </w:pPr>
      <w:r w:rsidRPr="00B742C5">
        <w:rPr>
          <w:sz w:val="20"/>
          <w:szCs w:val="20"/>
        </w:rPr>
        <w:t>Quality Index</w:t>
      </w:r>
      <w:r w:rsidRPr="00B742C5">
        <w:rPr>
          <w:spacing w:val="-1"/>
          <w:sz w:val="20"/>
          <w:szCs w:val="20"/>
        </w:rPr>
        <w:t xml:space="preserve"> </w:t>
      </w:r>
      <w:r w:rsidRPr="00B742C5">
        <w:rPr>
          <w:sz w:val="20"/>
          <w:szCs w:val="20"/>
        </w:rPr>
        <w:t>(Q).</w:t>
      </w:r>
    </w:p>
    <w:p w14:paraId="7B724E66" w14:textId="77777777" w:rsidR="00673D51" w:rsidRPr="00B742C5" w:rsidRDefault="00673D51" w:rsidP="00673D51">
      <w:pPr>
        <w:pStyle w:val="BodyText"/>
        <w:spacing w:before="160"/>
        <w:ind w:left="1045" w:right="1170"/>
        <w:jc w:val="center"/>
      </w:pPr>
      <w:r w:rsidRPr="00B742C5">
        <w:rPr>
          <w:position w:val="2"/>
        </w:rPr>
        <w:t>Q</w:t>
      </w:r>
      <w:r w:rsidRPr="00B742C5">
        <w:rPr>
          <w:vertAlign w:val="subscript"/>
        </w:rPr>
        <w:t>L</w:t>
      </w:r>
      <w:r w:rsidRPr="00B742C5">
        <w:t xml:space="preserve"> </w:t>
      </w:r>
      <w:r w:rsidRPr="00B742C5">
        <w:rPr>
          <w:position w:val="2"/>
        </w:rPr>
        <w:t>= (</w:t>
      </w:r>
      <w:r w:rsidRPr="00B742C5">
        <w:rPr>
          <w:b/>
          <w:bCs/>
          <w:position w:val="2"/>
        </w:rPr>
        <w:t>X –</w:t>
      </w:r>
      <w:r w:rsidRPr="00B742C5">
        <w:rPr>
          <w:position w:val="2"/>
        </w:rPr>
        <w:t xml:space="preserve"> T</w:t>
      </w:r>
      <w:r w:rsidRPr="00B742C5">
        <w:rPr>
          <w:vertAlign w:val="subscript"/>
        </w:rPr>
        <w:t>all</w:t>
      </w:r>
      <w:r w:rsidRPr="00B742C5">
        <w:rPr>
          <w:position w:val="2"/>
        </w:rPr>
        <w:t>)/S, where T</w:t>
      </w:r>
      <w:r w:rsidRPr="00B742C5">
        <w:rPr>
          <w:position w:val="2"/>
          <w:vertAlign w:val="subscript"/>
        </w:rPr>
        <w:t>all</w:t>
      </w:r>
      <w:r w:rsidRPr="00B742C5">
        <w:t xml:space="preserve"> </w:t>
      </w:r>
      <w:r w:rsidRPr="00B742C5">
        <w:rPr>
          <w:position w:val="2"/>
        </w:rPr>
        <w:t>is the minimum allowable thickness from Table</w:t>
      </w:r>
      <w:r w:rsidRPr="00B742C5">
        <w:rPr>
          <w:spacing w:val="-9"/>
          <w:position w:val="2"/>
        </w:rPr>
        <w:t xml:space="preserve"> </w:t>
      </w:r>
      <w:r w:rsidRPr="00B742C5">
        <w:rPr>
          <w:position w:val="2"/>
        </w:rPr>
        <w:t>401.03.07-6.</w:t>
      </w:r>
    </w:p>
    <w:p w14:paraId="6B369AC2" w14:textId="77777777" w:rsidR="00673D51" w:rsidRPr="00B742C5" w:rsidRDefault="00673D51" w:rsidP="00673D51">
      <w:pPr>
        <w:tabs>
          <w:tab w:val="left" w:pos="2880"/>
        </w:tabs>
        <w:jc w:val="center"/>
        <w:rPr>
          <w:rFonts w:ascii="Arial" w:hAnsi="Arial"/>
          <w:caps/>
        </w:rPr>
      </w:pPr>
      <w:r w:rsidRPr="00B742C5">
        <w:rPr>
          <w:noProof/>
        </w:rPr>
        <w:drawing>
          <wp:inline distT="0" distB="0" distL="0" distR="0" wp14:anchorId="6CAC7A00" wp14:editId="2FD133B5">
            <wp:extent cx="5448300" cy="1633562"/>
            <wp:effectExtent l="0" t="0" r="0" b="5080"/>
            <wp:docPr id="9" name="Picture 9" descr="C:\Users\000797925\OneDrive - New Jersey Office of Information Technology\Desktop\Work\DAVE\State Aid Spec- Local Aid Spec updates\1\Table 401.03.07-6.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000797925\OneDrive - New Jersey Office of Information Technology\Desktop\Work\DAVE\State Aid Spec- Local Aid Spec updates\1\Table 401.03.07-6.png"/>
                    <pic:cNvPicPr>
                      <a:picLocks noChangeAspect="1" noChangeArrowheads="1"/>
                    </pic:cNvPicPr>
                  </pic:nvPicPr>
                  <pic:blipFill>
                    <a:blip r:embed="rId48">
                      <a:extLst>
                        <a:ext uri="{28A0092B-C50C-407E-A947-70E740481C1C}">
                          <a14:useLocalDpi xmlns:a14="http://schemas.microsoft.com/office/drawing/2010/main" val="0"/>
                        </a:ext>
                      </a:extLst>
                    </a:blip>
                    <a:srcRect/>
                    <a:stretch>
                      <a:fillRect/>
                    </a:stretch>
                  </pic:blipFill>
                  <pic:spPr bwMode="auto">
                    <a:xfrm>
                      <a:off x="0" y="0"/>
                      <a:ext cx="5454178" cy="1635324"/>
                    </a:xfrm>
                    <a:prstGeom prst="rect">
                      <a:avLst/>
                    </a:prstGeom>
                    <a:noFill/>
                    <a:ln>
                      <a:noFill/>
                    </a:ln>
                  </pic:spPr>
                </pic:pic>
              </a:graphicData>
            </a:graphic>
          </wp:inline>
        </w:drawing>
      </w:r>
    </w:p>
    <w:p w14:paraId="28DC007C" w14:textId="77777777" w:rsidR="00673D51" w:rsidRPr="00B742C5" w:rsidRDefault="00673D51" w:rsidP="00C17075">
      <w:pPr>
        <w:pStyle w:val="ListParagraph"/>
        <w:widowControl w:val="0"/>
        <w:numPr>
          <w:ilvl w:val="0"/>
          <w:numId w:val="47"/>
        </w:numPr>
        <w:tabs>
          <w:tab w:val="left" w:pos="1044"/>
        </w:tabs>
        <w:spacing w:before="123" w:line="244" w:lineRule="auto"/>
        <w:ind w:right="105"/>
        <w:contextualSpacing w:val="0"/>
        <w:jc w:val="both"/>
        <w:rPr>
          <w:sz w:val="20"/>
          <w:szCs w:val="20"/>
        </w:rPr>
      </w:pPr>
      <w:r w:rsidRPr="00B742C5">
        <w:rPr>
          <w:b/>
          <w:sz w:val="20"/>
          <w:szCs w:val="20"/>
        </w:rPr>
        <w:t xml:space="preserve">Percent Defective. </w:t>
      </w:r>
      <w:r w:rsidRPr="00B742C5">
        <w:rPr>
          <w:sz w:val="20"/>
          <w:szCs w:val="20"/>
        </w:rPr>
        <w:t>Using NJDOT ST - Statistical Tables (NJDOT Standard Specs for Roads and</w:t>
      </w:r>
      <w:r w:rsidRPr="00B742C5">
        <w:rPr>
          <w:spacing w:val="-10"/>
          <w:sz w:val="20"/>
          <w:szCs w:val="20"/>
        </w:rPr>
        <w:t xml:space="preserve"> </w:t>
      </w:r>
      <w:r w:rsidRPr="00B742C5">
        <w:rPr>
          <w:sz w:val="20"/>
          <w:szCs w:val="20"/>
        </w:rPr>
        <w:t>Bridges</w:t>
      </w:r>
      <w:r w:rsidRPr="00B742C5">
        <w:rPr>
          <w:w w:val="99"/>
          <w:sz w:val="20"/>
          <w:szCs w:val="20"/>
        </w:rPr>
        <w:t xml:space="preserve"> </w:t>
      </w:r>
      <w:r w:rsidRPr="00B742C5">
        <w:rPr>
          <w:sz w:val="20"/>
          <w:szCs w:val="20"/>
        </w:rPr>
        <w:t>2019-NJDOT</w:t>
      </w:r>
      <w:r w:rsidRPr="00B742C5">
        <w:rPr>
          <w:spacing w:val="17"/>
          <w:sz w:val="20"/>
          <w:szCs w:val="20"/>
        </w:rPr>
        <w:t xml:space="preserve"> </w:t>
      </w:r>
      <w:r w:rsidRPr="00B742C5">
        <w:rPr>
          <w:sz w:val="20"/>
          <w:szCs w:val="20"/>
        </w:rPr>
        <w:t>TEST</w:t>
      </w:r>
      <w:r w:rsidRPr="00B742C5">
        <w:rPr>
          <w:spacing w:val="17"/>
          <w:sz w:val="20"/>
          <w:szCs w:val="20"/>
        </w:rPr>
        <w:t xml:space="preserve"> </w:t>
      </w:r>
      <w:r w:rsidRPr="00B742C5">
        <w:rPr>
          <w:sz w:val="20"/>
          <w:szCs w:val="20"/>
        </w:rPr>
        <w:t>METHODS)</w:t>
      </w:r>
      <w:r w:rsidRPr="00B742C5">
        <w:rPr>
          <w:spacing w:val="15"/>
          <w:sz w:val="20"/>
          <w:szCs w:val="20"/>
        </w:rPr>
        <w:t xml:space="preserve"> </w:t>
      </w:r>
      <w:r w:rsidRPr="00B742C5">
        <w:rPr>
          <w:sz w:val="20"/>
          <w:szCs w:val="20"/>
        </w:rPr>
        <w:t>for</w:t>
      </w:r>
      <w:r w:rsidRPr="00B742C5">
        <w:rPr>
          <w:spacing w:val="15"/>
          <w:sz w:val="20"/>
          <w:szCs w:val="20"/>
        </w:rPr>
        <w:t xml:space="preserve"> </w:t>
      </w:r>
      <w:r w:rsidRPr="00B742C5">
        <w:rPr>
          <w:sz w:val="20"/>
          <w:szCs w:val="20"/>
        </w:rPr>
        <w:t>the</w:t>
      </w:r>
      <w:r w:rsidRPr="00B742C5">
        <w:rPr>
          <w:spacing w:val="15"/>
          <w:sz w:val="20"/>
          <w:szCs w:val="20"/>
        </w:rPr>
        <w:t xml:space="preserve"> </w:t>
      </w:r>
      <w:r w:rsidRPr="00B742C5">
        <w:rPr>
          <w:sz w:val="20"/>
          <w:szCs w:val="20"/>
        </w:rPr>
        <w:t>appropriate</w:t>
      </w:r>
      <w:r w:rsidRPr="00B742C5">
        <w:rPr>
          <w:spacing w:val="15"/>
          <w:sz w:val="20"/>
          <w:szCs w:val="20"/>
        </w:rPr>
        <w:t xml:space="preserve"> </w:t>
      </w:r>
      <w:r w:rsidRPr="00B742C5">
        <w:rPr>
          <w:sz w:val="20"/>
          <w:szCs w:val="20"/>
        </w:rPr>
        <w:t>sample</w:t>
      </w:r>
      <w:r w:rsidRPr="00B742C5">
        <w:rPr>
          <w:spacing w:val="13"/>
          <w:sz w:val="20"/>
          <w:szCs w:val="20"/>
        </w:rPr>
        <w:t xml:space="preserve"> </w:t>
      </w:r>
      <w:r w:rsidRPr="00B742C5">
        <w:rPr>
          <w:sz w:val="20"/>
          <w:szCs w:val="20"/>
        </w:rPr>
        <w:t>size,</w:t>
      </w:r>
      <w:r w:rsidRPr="00B742C5">
        <w:rPr>
          <w:spacing w:val="13"/>
          <w:sz w:val="20"/>
          <w:szCs w:val="20"/>
        </w:rPr>
        <w:t xml:space="preserve"> </w:t>
      </w:r>
      <w:r w:rsidRPr="00B742C5">
        <w:rPr>
          <w:sz w:val="20"/>
          <w:szCs w:val="20"/>
        </w:rPr>
        <w:t>determine</w:t>
      </w:r>
      <w:r w:rsidRPr="00B742C5">
        <w:rPr>
          <w:spacing w:val="13"/>
          <w:sz w:val="20"/>
          <w:szCs w:val="20"/>
        </w:rPr>
        <w:t xml:space="preserve"> </w:t>
      </w:r>
      <w:r w:rsidRPr="00B742C5">
        <w:rPr>
          <w:sz w:val="20"/>
          <w:szCs w:val="20"/>
        </w:rPr>
        <w:t>the</w:t>
      </w:r>
      <w:r w:rsidRPr="00B742C5">
        <w:rPr>
          <w:spacing w:val="13"/>
          <w:sz w:val="20"/>
          <w:szCs w:val="20"/>
        </w:rPr>
        <w:t xml:space="preserve"> </w:t>
      </w:r>
      <w:r w:rsidRPr="00B742C5">
        <w:rPr>
          <w:sz w:val="20"/>
          <w:szCs w:val="20"/>
        </w:rPr>
        <w:t>percentage</w:t>
      </w:r>
      <w:r w:rsidRPr="00B742C5">
        <w:rPr>
          <w:spacing w:val="13"/>
          <w:sz w:val="20"/>
          <w:szCs w:val="20"/>
        </w:rPr>
        <w:t xml:space="preserve"> </w:t>
      </w:r>
      <w:r w:rsidRPr="00B742C5">
        <w:rPr>
          <w:sz w:val="20"/>
          <w:szCs w:val="20"/>
        </w:rPr>
        <w:t>of</w:t>
      </w:r>
      <w:r w:rsidRPr="00B742C5">
        <w:rPr>
          <w:spacing w:val="11"/>
          <w:sz w:val="20"/>
          <w:szCs w:val="20"/>
        </w:rPr>
        <w:t xml:space="preserve"> </w:t>
      </w:r>
      <w:r w:rsidRPr="00B742C5">
        <w:rPr>
          <w:sz w:val="20"/>
          <w:szCs w:val="20"/>
        </w:rPr>
        <w:t>material</w:t>
      </w:r>
      <w:r w:rsidRPr="00B742C5">
        <w:rPr>
          <w:spacing w:val="13"/>
          <w:sz w:val="20"/>
          <w:szCs w:val="20"/>
        </w:rPr>
        <w:t xml:space="preserve"> </w:t>
      </w:r>
      <w:r w:rsidRPr="00B742C5">
        <w:rPr>
          <w:sz w:val="20"/>
          <w:szCs w:val="20"/>
        </w:rPr>
        <w:t>(PD)</w:t>
      </w:r>
      <w:r w:rsidRPr="00B742C5">
        <w:rPr>
          <w:w w:val="99"/>
          <w:sz w:val="20"/>
          <w:szCs w:val="20"/>
        </w:rPr>
        <w:t xml:space="preserve"> </w:t>
      </w:r>
      <w:r w:rsidRPr="00B742C5">
        <w:rPr>
          <w:position w:val="2"/>
          <w:sz w:val="20"/>
          <w:szCs w:val="20"/>
        </w:rPr>
        <w:t>falling below the allowable thickness associated with Q</w:t>
      </w:r>
      <w:r w:rsidRPr="00B742C5">
        <w:rPr>
          <w:sz w:val="20"/>
          <w:szCs w:val="20"/>
        </w:rPr>
        <w:t xml:space="preserve">L </w:t>
      </w:r>
      <w:r w:rsidRPr="00B742C5">
        <w:rPr>
          <w:position w:val="2"/>
          <w:sz w:val="20"/>
          <w:szCs w:val="20"/>
        </w:rPr>
        <w:t>(lower</w:t>
      </w:r>
      <w:r w:rsidRPr="00B742C5">
        <w:rPr>
          <w:spacing w:val="-24"/>
          <w:position w:val="2"/>
          <w:sz w:val="20"/>
          <w:szCs w:val="20"/>
        </w:rPr>
        <w:t xml:space="preserve"> </w:t>
      </w:r>
      <w:r w:rsidRPr="00B742C5">
        <w:rPr>
          <w:position w:val="2"/>
          <w:sz w:val="20"/>
          <w:szCs w:val="20"/>
        </w:rPr>
        <w:t>limit).</w:t>
      </w:r>
    </w:p>
    <w:p w14:paraId="1B0B6034" w14:textId="77777777" w:rsidR="00673D51" w:rsidRPr="00B742C5" w:rsidRDefault="00673D51" w:rsidP="00C17075">
      <w:pPr>
        <w:pStyle w:val="ListParagraph"/>
        <w:widowControl w:val="0"/>
        <w:numPr>
          <w:ilvl w:val="0"/>
          <w:numId w:val="47"/>
        </w:numPr>
        <w:tabs>
          <w:tab w:val="left" w:pos="1044"/>
        </w:tabs>
        <w:spacing w:before="123" w:line="244" w:lineRule="auto"/>
        <w:ind w:right="105"/>
        <w:contextualSpacing w:val="0"/>
        <w:jc w:val="both"/>
        <w:rPr>
          <w:sz w:val="20"/>
          <w:szCs w:val="20"/>
        </w:rPr>
      </w:pPr>
      <w:r w:rsidRPr="00B742C5">
        <w:rPr>
          <w:b/>
          <w:bCs/>
          <w:sz w:val="20"/>
          <w:szCs w:val="20"/>
        </w:rPr>
        <w:lastRenderedPageBreak/>
        <w:t xml:space="preserve">Retest. </w:t>
      </w:r>
      <w:r w:rsidRPr="00B742C5">
        <w:rPr>
          <w:sz w:val="20"/>
          <w:szCs w:val="20"/>
        </w:rPr>
        <w:t xml:space="preserve">If the initial series of 5 cores produces a percent defective value of PD &gt; 30, the Contractor may take an additional 5 cores at random locations determined by the Laboratory. Notify the RE within 15 days of receipt of the initial core results to take the additional cores. If the RE is not notified within </w:t>
      </w:r>
      <w:proofErr w:type="gramStart"/>
      <w:r w:rsidRPr="00B742C5">
        <w:rPr>
          <w:sz w:val="20"/>
          <w:szCs w:val="20"/>
        </w:rPr>
        <w:t>the 15</w:t>
      </w:r>
      <w:proofErr w:type="gramEnd"/>
      <w:r w:rsidRPr="00B742C5">
        <w:rPr>
          <w:sz w:val="20"/>
          <w:szCs w:val="20"/>
        </w:rPr>
        <w:t xml:space="preserve"> days, the Laboratory will use the initial core results to determine the PPA. When the additional cores are taken, the Laboratory will recalculate the reduction in payment for nonconformance requirements using the combined results from the 10 cores to obtain the total PD.</w:t>
      </w:r>
    </w:p>
    <w:p w14:paraId="1E76657D" w14:textId="77777777" w:rsidR="00673D51" w:rsidRPr="00B742C5" w:rsidRDefault="00673D51" w:rsidP="00C17075">
      <w:pPr>
        <w:pStyle w:val="ListParagraph"/>
        <w:widowControl w:val="0"/>
        <w:numPr>
          <w:ilvl w:val="0"/>
          <w:numId w:val="47"/>
        </w:numPr>
        <w:tabs>
          <w:tab w:val="left" w:pos="1044"/>
        </w:tabs>
        <w:spacing w:before="121" w:line="244" w:lineRule="auto"/>
        <w:ind w:right="106"/>
        <w:contextualSpacing w:val="0"/>
        <w:jc w:val="both"/>
        <w:rPr>
          <w:sz w:val="20"/>
          <w:szCs w:val="20"/>
        </w:rPr>
      </w:pPr>
      <w:r w:rsidRPr="00B742C5">
        <w:rPr>
          <w:b/>
          <w:bCs/>
          <w:sz w:val="20"/>
          <w:szCs w:val="20"/>
        </w:rPr>
        <w:t xml:space="preserve">Removal and Replacement. </w:t>
      </w:r>
      <w:r w:rsidRPr="00B742C5">
        <w:rPr>
          <w:sz w:val="20"/>
          <w:szCs w:val="20"/>
        </w:rPr>
        <w:t>If the surface course fails to meet the acceptance requirement with a PD ≤ 45,</w:t>
      </w:r>
      <w:r w:rsidRPr="00B742C5">
        <w:rPr>
          <w:spacing w:val="-9"/>
          <w:sz w:val="20"/>
          <w:szCs w:val="20"/>
        </w:rPr>
        <w:t xml:space="preserve"> </w:t>
      </w:r>
      <w:r w:rsidRPr="00B742C5">
        <w:rPr>
          <w:sz w:val="20"/>
          <w:szCs w:val="20"/>
        </w:rPr>
        <w:t>the</w:t>
      </w:r>
      <w:r w:rsidRPr="00B742C5">
        <w:rPr>
          <w:w w:val="99"/>
          <w:sz w:val="20"/>
          <w:szCs w:val="20"/>
        </w:rPr>
        <w:t xml:space="preserve"> </w:t>
      </w:r>
      <w:r w:rsidRPr="00B742C5">
        <w:rPr>
          <w:sz w:val="20"/>
          <w:szCs w:val="20"/>
        </w:rPr>
        <w:t>Department</w:t>
      </w:r>
      <w:r w:rsidRPr="00B742C5">
        <w:rPr>
          <w:spacing w:val="24"/>
          <w:sz w:val="20"/>
          <w:szCs w:val="20"/>
        </w:rPr>
        <w:t xml:space="preserve"> </w:t>
      </w:r>
      <w:r w:rsidRPr="00B742C5">
        <w:rPr>
          <w:sz w:val="20"/>
          <w:szCs w:val="20"/>
        </w:rPr>
        <w:t>will</w:t>
      </w:r>
      <w:r w:rsidRPr="00B742C5">
        <w:rPr>
          <w:spacing w:val="24"/>
          <w:sz w:val="20"/>
          <w:szCs w:val="20"/>
        </w:rPr>
        <w:t xml:space="preserve"> </w:t>
      </w:r>
      <w:r w:rsidRPr="00B742C5">
        <w:rPr>
          <w:sz w:val="20"/>
          <w:szCs w:val="20"/>
        </w:rPr>
        <w:t>require</w:t>
      </w:r>
      <w:r w:rsidRPr="00B742C5">
        <w:rPr>
          <w:spacing w:val="24"/>
          <w:sz w:val="20"/>
          <w:szCs w:val="20"/>
        </w:rPr>
        <w:t xml:space="preserve"> </w:t>
      </w:r>
      <w:r w:rsidRPr="00B742C5">
        <w:rPr>
          <w:sz w:val="20"/>
          <w:szCs w:val="20"/>
        </w:rPr>
        <w:t>removal</w:t>
      </w:r>
      <w:r w:rsidRPr="00B742C5">
        <w:rPr>
          <w:spacing w:val="24"/>
          <w:sz w:val="20"/>
          <w:szCs w:val="20"/>
        </w:rPr>
        <w:t xml:space="preserve"> </w:t>
      </w:r>
      <w:r w:rsidRPr="00B742C5">
        <w:rPr>
          <w:sz w:val="20"/>
          <w:szCs w:val="20"/>
        </w:rPr>
        <w:t>and</w:t>
      </w:r>
      <w:r w:rsidRPr="00B742C5">
        <w:rPr>
          <w:spacing w:val="25"/>
          <w:sz w:val="20"/>
          <w:szCs w:val="20"/>
        </w:rPr>
        <w:t xml:space="preserve"> </w:t>
      </w:r>
      <w:r w:rsidRPr="00B742C5">
        <w:rPr>
          <w:sz w:val="20"/>
          <w:szCs w:val="20"/>
        </w:rPr>
        <w:t>replacement</w:t>
      </w:r>
      <w:r w:rsidRPr="00B742C5">
        <w:rPr>
          <w:spacing w:val="24"/>
          <w:sz w:val="20"/>
          <w:szCs w:val="20"/>
        </w:rPr>
        <w:t xml:space="preserve"> </w:t>
      </w:r>
      <w:r w:rsidRPr="00B742C5">
        <w:rPr>
          <w:sz w:val="20"/>
          <w:szCs w:val="20"/>
        </w:rPr>
        <w:t>of</w:t>
      </w:r>
      <w:r w:rsidRPr="00B742C5">
        <w:rPr>
          <w:spacing w:val="22"/>
          <w:sz w:val="20"/>
          <w:szCs w:val="20"/>
        </w:rPr>
        <w:t xml:space="preserve"> </w:t>
      </w:r>
      <w:r w:rsidRPr="00B742C5">
        <w:rPr>
          <w:sz w:val="20"/>
          <w:szCs w:val="20"/>
        </w:rPr>
        <w:t>the</w:t>
      </w:r>
      <w:r w:rsidRPr="00B742C5">
        <w:rPr>
          <w:spacing w:val="24"/>
          <w:sz w:val="20"/>
          <w:szCs w:val="20"/>
        </w:rPr>
        <w:t xml:space="preserve"> </w:t>
      </w:r>
      <w:r w:rsidRPr="00B742C5">
        <w:rPr>
          <w:sz w:val="20"/>
          <w:szCs w:val="20"/>
        </w:rPr>
        <w:t>lot.</w:t>
      </w:r>
      <w:r w:rsidRPr="00B742C5">
        <w:rPr>
          <w:spacing w:val="50"/>
          <w:sz w:val="20"/>
          <w:szCs w:val="20"/>
        </w:rPr>
        <w:t xml:space="preserve"> </w:t>
      </w:r>
      <w:r w:rsidRPr="00B742C5">
        <w:rPr>
          <w:sz w:val="20"/>
          <w:szCs w:val="20"/>
        </w:rPr>
        <w:t>The</w:t>
      </w:r>
      <w:r w:rsidRPr="00B742C5">
        <w:rPr>
          <w:spacing w:val="24"/>
          <w:sz w:val="20"/>
          <w:szCs w:val="20"/>
        </w:rPr>
        <w:t xml:space="preserve"> </w:t>
      </w:r>
      <w:r w:rsidRPr="00B742C5">
        <w:rPr>
          <w:sz w:val="20"/>
          <w:szCs w:val="20"/>
        </w:rPr>
        <w:t>replacement</w:t>
      </w:r>
      <w:r w:rsidRPr="00B742C5">
        <w:rPr>
          <w:spacing w:val="24"/>
          <w:sz w:val="20"/>
          <w:szCs w:val="20"/>
        </w:rPr>
        <w:t xml:space="preserve"> </w:t>
      </w:r>
      <w:r w:rsidRPr="00B742C5">
        <w:rPr>
          <w:sz w:val="20"/>
          <w:szCs w:val="20"/>
        </w:rPr>
        <w:t>work</w:t>
      </w:r>
      <w:r w:rsidRPr="00B742C5">
        <w:rPr>
          <w:spacing w:val="23"/>
          <w:sz w:val="20"/>
          <w:szCs w:val="20"/>
        </w:rPr>
        <w:t xml:space="preserve"> </w:t>
      </w:r>
      <w:r w:rsidRPr="00B742C5">
        <w:rPr>
          <w:sz w:val="20"/>
          <w:szCs w:val="20"/>
        </w:rPr>
        <w:t>is</w:t>
      </w:r>
      <w:r w:rsidRPr="00B742C5">
        <w:rPr>
          <w:spacing w:val="23"/>
          <w:sz w:val="20"/>
          <w:szCs w:val="20"/>
        </w:rPr>
        <w:t xml:space="preserve"> </w:t>
      </w:r>
      <w:r w:rsidRPr="00B742C5">
        <w:rPr>
          <w:sz w:val="20"/>
          <w:szCs w:val="20"/>
        </w:rPr>
        <w:t>subject</w:t>
      </w:r>
      <w:r w:rsidRPr="00B742C5">
        <w:rPr>
          <w:spacing w:val="24"/>
          <w:sz w:val="20"/>
          <w:szCs w:val="20"/>
        </w:rPr>
        <w:t xml:space="preserve"> </w:t>
      </w:r>
      <w:r w:rsidRPr="00B742C5">
        <w:rPr>
          <w:sz w:val="20"/>
          <w:szCs w:val="20"/>
        </w:rPr>
        <w:t>to</w:t>
      </w:r>
      <w:r w:rsidRPr="00B742C5">
        <w:rPr>
          <w:spacing w:val="25"/>
          <w:sz w:val="20"/>
          <w:szCs w:val="20"/>
        </w:rPr>
        <w:t xml:space="preserve"> </w:t>
      </w:r>
      <w:r w:rsidRPr="00B742C5">
        <w:rPr>
          <w:sz w:val="20"/>
          <w:szCs w:val="20"/>
        </w:rPr>
        <w:t>the</w:t>
      </w:r>
      <w:r w:rsidRPr="00B742C5">
        <w:rPr>
          <w:spacing w:val="24"/>
          <w:sz w:val="20"/>
          <w:szCs w:val="20"/>
        </w:rPr>
        <w:t xml:space="preserve"> </w:t>
      </w:r>
      <w:r w:rsidRPr="00B742C5">
        <w:rPr>
          <w:sz w:val="20"/>
          <w:szCs w:val="20"/>
        </w:rPr>
        <w:t>same</w:t>
      </w:r>
      <w:r w:rsidRPr="00B742C5">
        <w:rPr>
          <w:w w:val="99"/>
          <w:sz w:val="20"/>
          <w:szCs w:val="20"/>
        </w:rPr>
        <w:t xml:space="preserve"> </w:t>
      </w:r>
      <w:r w:rsidRPr="00B742C5">
        <w:rPr>
          <w:sz w:val="20"/>
          <w:szCs w:val="20"/>
        </w:rPr>
        <w:t>requirements as the initial</w:t>
      </w:r>
      <w:r w:rsidRPr="00B742C5">
        <w:rPr>
          <w:spacing w:val="-3"/>
          <w:sz w:val="20"/>
          <w:szCs w:val="20"/>
        </w:rPr>
        <w:t xml:space="preserve"> </w:t>
      </w:r>
      <w:r w:rsidRPr="00B742C5">
        <w:rPr>
          <w:sz w:val="20"/>
          <w:szCs w:val="20"/>
        </w:rPr>
        <w:t>work.</w:t>
      </w:r>
    </w:p>
    <w:p w14:paraId="3F202189" w14:textId="77777777" w:rsidR="00673D51" w:rsidRPr="00B742C5" w:rsidRDefault="00673D51" w:rsidP="00673D51">
      <w:pPr>
        <w:tabs>
          <w:tab w:val="left" w:pos="2880"/>
        </w:tabs>
        <w:rPr>
          <w:rFonts w:ascii="Arial" w:hAnsi="Arial"/>
          <w:caps/>
        </w:rPr>
      </w:pPr>
    </w:p>
    <w:p w14:paraId="4EB3564A" w14:textId="77777777" w:rsidR="00673D51" w:rsidRPr="00B742C5" w:rsidRDefault="00673D51" w:rsidP="00673D51">
      <w:pPr>
        <w:tabs>
          <w:tab w:val="left" w:pos="2880"/>
        </w:tabs>
        <w:jc w:val="center"/>
        <w:rPr>
          <w:rFonts w:ascii="Arial" w:hAnsi="Arial"/>
          <w:caps/>
          <w:vanish/>
          <w:color w:val="FF0000"/>
        </w:rPr>
      </w:pPr>
      <w:r w:rsidRPr="00B742C5">
        <w:rPr>
          <w:rFonts w:ascii="Arial" w:hAnsi="Arial"/>
          <w:caps/>
          <w:vanish/>
          <w:color w:val="FF0000"/>
        </w:rPr>
        <w:t>3************************************************3</w:t>
      </w:r>
    </w:p>
    <w:p w14:paraId="510246B3" w14:textId="77777777" w:rsidR="00673D51" w:rsidRDefault="00673D51" w:rsidP="00673D51">
      <w:pPr>
        <w:pStyle w:val="HiddenTextSpec"/>
      </w:pPr>
    </w:p>
    <w:p w14:paraId="5F5F177E" w14:textId="77777777" w:rsidR="00673D51" w:rsidRDefault="00673D51" w:rsidP="00673D51">
      <w:pPr>
        <w:pStyle w:val="HiddenTextSpec"/>
      </w:pPr>
    </w:p>
    <w:p w14:paraId="5E152E23" w14:textId="77777777" w:rsidR="00673D51" w:rsidRDefault="00673D51" w:rsidP="00673D51">
      <w:pPr>
        <w:pStyle w:val="HiddenTextSpec"/>
      </w:pPr>
    </w:p>
    <w:p w14:paraId="6D97EE19" w14:textId="77777777" w:rsidR="00673D51" w:rsidRPr="00FD768C" w:rsidRDefault="00673D51" w:rsidP="00673D51">
      <w:pPr>
        <w:pStyle w:val="A1paragraph0"/>
        <w:rPr>
          <w:highlight w:val="yellow"/>
        </w:rPr>
      </w:pPr>
    </w:p>
    <w:p w14:paraId="789618CF" w14:textId="77777777" w:rsidR="00673D51" w:rsidRDefault="00673D51" w:rsidP="00673D51">
      <w:pPr>
        <w:pStyle w:val="A1paragraph0"/>
        <w:rPr>
          <w:b/>
        </w:rPr>
      </w:pPr>
    </w:p>
    <w:p w14:paraId="3142B469" w14:textId="77777777" w:rsidR="00673D51" w:rsidRPr="00451F06" w:rsidRDefault="00673D51" w:rsidP="00451F06">
      <w:pPr>
        <w:pStyle w:val="a1paragraph"/>
        <w:ind w:firstLine="0"/>
        <w:rPr>
          <w:b/>
          <w:sz w:val="24"/>
          <w:szCs w:val="24"/>
        </w:rPr>
      </w:pPr>
      <w:r w:rsidRPr="00451F06">
        <w:rPr>
          <w:b/>
          <w:sz w:val="24"/>
          <w:szCs w:val="24"/>
        </w:rPr>
        <w:t>INCLUDE THE FOLLOWING FOR LOCAL AID PROJECTS</w:t>
      </w:r>
    </w:p>
    <w:p w14:paraId="670FF9AF" w14:textId="7DCDBC24" w:rsidR="00673D51" w:rsidRPr="00B742C5" w:rsidRDefault="0006547F" w:rsidP="00451F06">
      <w:pPr>
        <w:pStyle w:val="a1paragraph"/>
        <w:ind w:firstLine="0"/>
        <w:rPr>
          <w:b/>
        </w:rPr>
      </w:pPr>
      <w:r>
        <w:rPr>
          <w:b/>
        </w:rPr>
        <w:t xml:space="preserve">       </w:t>
      </w:r>
      <w:r w:rsidR="00673D51" w:rsidRPr="00B742C5">
        <w:rPr>
          <w:b/>
        </w:rPr>
        <w:t>(FOR ROADS ON THE NHS OR UNDER NJDOT JURISDICATION)</w:t>
      </w:r>
    </w:p>
    <w:p w14:paraId="6AEA8ABC" w14:textId="77777777" w:rsidR="00673D51" w:rsidRPr="00B742C5" w:rsidRDefault="00673D51" w:rsidP="00673D51">
      <w:pPr>
        <w:pStyle w:val="a1paragraph"/>
        <w:rPr>
          <w:b/>
        </w:rPr>
      </w:pPr>
    </w:p>
    <w:p w14:paraId="42D9382C" w14:textId="77777777" w:rsidR="00673D51" w:rsidRPr="00B742C5" w:rsidRDefault="00673D51" w:rsidP="00673D51">
      <w:pPr>
        <w:pStyle w:val="A1paragraph0"/>
      </w:pPr>
      <w:r w:rsidRPr="00B742C5">
        <w:rPr>
          <w:b/>
        </w:rPr>
        <w:t>J.</w:t>
      </w:r>
      <w:r w:rsidRPr="00B742C5">
        <w:rPr>
          <w:b/>
        </w:rPr>
        <w:tab/>
        <w:t>Ride Quality Requirements.</w:t>
      </w:r>
    </w:p>
    <w:p w14:paraId="224CBCCA" w14:textId="77777777" w:rsidR="00673D51" w:rsidRPr="00FD768C" w:rsidRDefault="00673D51" w:rsidP="00673D51">
      <w:pPr>
        <w:pStyle w:val="HiddenTextSpec"/>
        <w:rPr>
          <w:vanish w:val="0"/>
          <w:highlight w:val="yellow"/>
        </w:rPr>
      </w:pPr>
    </w:p>
    <w:p w14:paraId="74F34BD3" w14:textId="4E959640" w:rsidR="00673D51" w:rsidRPr="00B742C5" w:rsidRDefault="00673D51" w:rsidP="00673D51">
      <w:pPr>
        <w:pStyle w:val="HiddenTextSpec"/>
      </w:pPr>
      <w:r w:rsidRPr="00B742C5">
        <w:t xml:space="preserve">FOR Local Aid projects </w:t>
      </w:r>
      <w:r w:rsidR="0084274F" w:rsidRPr="00B742C5">
        <w:t>REPLACE THIS SUBSECTION WITH THE FOLLOWING</w:t>
      </w:r>
    </w:p>
    <w:p w14:paraId="34B0D191" w14:textId="77777777" w:rsidR="00673D51" w:rsidRPr="00FD768C" w:rsidRDefault="00673D51" w:rsidP="00673D51">
      <w:pPr>
        <w:pStyle w:val="HiddenTextSpec"/>
        <w:jc w:val="left"/>
        <w:rPr>
          <w:vanish w:val="0"/>
          <w:highlight w:val="yellow"/>
        </w:rPr>
      </w:pPr>
    </w:p>
    <w:p w14:paraId="7E648183" w14:textId="77777777" w:rsidR="00673D51" w:rsidRPr="00B742C5" w:rsidRDefault="00673D51" w:rsidP="00673D51">
      <w:pPr>
        <w:pStyle w:val="A2paragraph"/>
      </w:pPr>
      <w:r w:rsidRPr="00B742C5">
        <w:t xml:space="preserve">The Department will evaluate the ride quality of the final riding surface of all constructed pavement on the project, for routes designated as National Highway System (NHS) and routes under NJDOT jurisdiction, using the International Roughness Index (IRI) according to ASTM E 1926. All NHS roadways are listed on the Department’s website </w:t>
      </w:r>
      <w:hyperlink r:id="rId49" w:history="1">
        <w:r w:rsidRPr="00B742C5">
          <w:rPr>
            <w:rStyle w:val="Hyperlink"/>
            <w:color w:val="auto"/>
          </w:rPr>
          <w:t>here</w:t>
        </w:r>
      </w:hyperlink>
      <w:r w:rsidRPr="00B742C5">
        <w:t xml:space="preserve">. The Department may </w:t>
      </w:r>
      <w:proofErr w:type="gramStart"/>
      <w:r w:rsidRPr="00B742C5">
        <w:t>evaluate</w:t>
      </w:r>
      <w:proofErr w:type="gramEnd"/>
      <w:r w:rsidRPr="00B742C5">
        <w:t xml:space="preserve"> ride quality of other routes not designated as NHS or under NJDOT jurisdiction. The final riding surface is defined as the last lift of the pavement structure where traffic will be allowed.  The pavement will be evaluated using the current average IRI (C) to select the target IRI (T) from Table 401.03.07-8. The current average IRI (C) is defined as the preconstruction ride quality measured not more than two years from the start of the project pavement construction.</w:t>
      </w:r>
    </w:p>
    <w:p w14:paraId="70C9769F" w14:textId="7036CF70" w:rsidR="00673D51" w:rsidRPr="00B742C5" w:rsidRDefault="00673D51" w:rsidP="00673D51">
      <w:pPr>
        <w:pStyle w:val="A2paragraph"/>
      </w:pPr>
      <w:r w:rsidRPr="00B742C5">
        <w:t>The LPA</w:t>
      </w:r>
      <w:r w:rsidR="0068753A" w:rsidRPr="00B742C5">
        <w:t xml:space="preserve"> or </w:t>
      </w:r>
      <w:proofErr w:type="gramStart"/>
      <w:r w:rsidR="0068753A">
        <w:t>R</w:t>
      </w:r>
      <w:r w:rsidRPr="00B742C5">
        <w:t>E  will</w:t>
      </w:r>
      <w:proofErr w:type="gramEnd"/>
      <w:r w:rsidRPr="00B742C5">
        <w:t xml:space="preserve"> designate an independent testing agency to perform the ride quality testing and analysis. The testing agency is required to comply with testing and certification requirements according to NJDOT R-1. If the current average IRI (C) is not available, then the testing agency will test, analyze and report ride quality before pavement construction to measure current average IRI (C). The testing agency will use and submit to the RE the </w:t>
      </w:r>
      <w:hyperlink r:id="rId50" w:history="1">
        <w:r w:rsidRPr="00B742C5">
          <w:rPr>
            <w:rStyle w:val="Hyperlink"/>
          </w:rPr>
          <w:t>IRI Testing Summary Report form</w:t>
        </w:r>
      </w:hyperlink>
      <w:r w:rsidRPr="00B742C5">
        <w:t xml:space="preserve"> provided from the</w:t>
      </w:r>
      <w:r w:rsidR="00A37715">
        <w:t xml:space="preserve"> </w:t>
      </w:r>
      <w:r w:rsidRPr="00B742C5">
        <w:rPr>
          <w:caps/>
          <w:vanish/>
        </w:rPr>
        <w:t xml:space="preserve"> </w:t>
      </w:r>
      <w:r w:rsidRPr="00B742C5">
        <w:t>Local Aid District Office and verify manually the pay adjustment calculation.</w:t>
      </w:r>
    </w:p>
    <w:p w14:paraId="7BD8B1A9" w14:textId="77777777" w:rsidR="00673D51" w:rsidRPr="00B742C5" w:rsidRDefault="00673D51" w:rsidP="00673D51">
      <w:pPr>
        <w:pStyle w:val="A2paragraph"/>
      </w:pPr>
      <w:r w:rsidRPr="00B742C5">
        <w:t xml:space="preserve">Current IRI data for paving routes designated NHS or NJDOT jurisdiction can be made available by request by contacting Shahid Haji and Peter Brzostowski at </w:t>
      </w:r>
      <w:hyperlink r:id="rId51" w:history="1">
        <w:r w:rsidRPr="00B742C5">
          <w:rPr>
            <w:rStyle w:val="Hyperlink"/>
          </w:rPr>
          <w:t>Shahid.Haji@dot.nj.gov</w:t>
        </w:r>
      </w:hyperlink>
      <w:r w:rsidRPr="00B742C5">
        <w:t xml:space="preserve"> and </w:t>
      </w:r>
      <w:hyperlink r:id="rId52" w:history="1">
        <w:r w:rsidRPr="00B742C5">
          <w:rPr>
            <w:rStyle w:val="Hyperlink"/>
          </w:rPr>
          <w:t>Peter.Brzostowski@dot.nj.gov</w:t>
        </w:r>
      </w:hyperlink>
      <w:r w:rsidRPr="00B742C5">
        <w:t>.</w:t>
      </w:r>
    </w:p>
    <w:p w14:paraId="4324A2FF" w14:textId="77777777" w:rsidR="00673D51" w:rsidRPr="00B742C5" w:rsidRDefault="00673D51" w:rsidP="00673D51">
      <w:pPr>
        <w:pStyle w:val="A2paragraph"/>
      </w:pPr>
      <w:r w:rsidRPr="00B742C5">
        <w:t>Municipal or county officials may request IRI information through this process. Contractors, consultants, and bidding parties shall not request IRI values through this process for their own benefit.</w:t>
      </w:r>
    </w:p>
    <w:p w14:paraId="6F8DDB30" w14:textId="77777777" w:rsidR="00673D51" w:rsidRPr="00B742C5" w:rsidRDefault="00673D51" w:rsidP="00673D51">
      <w:pPr>
        <w:pStyle w:val="A2paragraph"/>
      </w:pPr>
      <w:bookmarkStart w:id="594" w:name="_Hlk502838182"/>
      <w:r w:rsidRPr="00B742C5">
        <w:t xml:space="preserve">For projects paving routes designated NHS or NJDOT jurisdiction on mainline travel lanes equal to or greater than 2,500 feet length and any lane within the project of at least 1,000 feet length, the Department will evaluate the ride quality of the final riding surface of the mainline travel lanes using IRI.  The Department will use the measured IRI to calculate the pay adjustment (PA) using pay adjustment equation (PAE) type PA1 as specified in Table 401.03.07-7. PA will be based on lots of </w:t>
      </w:r>
      <w:proofErr w:type="gramStart"/>
      <w:r w:rsidRPr="00B742C5">
        <w:t>0.01 mile</w:t>
      </w:r>
      <w:proofErr w:type="gramEnd"/>
      <w:r w:rsidRPr="00B742C5">
        <w:t xml:space="preserve"> length.  The PA will be zero for acceptable quality and negative for inferior quality work. </w:t>
      </w:r>
      <w:bookmarkEnd w:id="594"/>
    </w:p>
    <w:p w14:paraId="301EB660" w14:textId="5F0C7972" w:rsidR="00673D51" w:rsidRPr="00B742C5" w:rsidRDefault="00673D51" w:rsidP="00673D51">
      <w:pPr>
        <w:pStyle w:val="A2paragraph"/>
      </w:pPr>
      <w:r w:rsidRPr="00B742C5">
        <w:t>For projects paving routes designated NHS or NJDOT jurisdiction on mainline travel lanes of less than 2,500 feet length, the RE</w:t>
      </w:r>
      <w:r w:rsidR="00D073F4" w:rsidRPr="00B742C5">
        <w:t xml:space="preserve"> </w:t>
      </w:r>
      <w:r w:rsidRPr="00B742C5">
        <w:t>will visually inspect the final riding surface. Based on visual inspection, if the RE</w:t>
      </w:r>
      <w:r w:rsidR="00D073F4" w:rsidRPr="00B742C5">
        <w:t xml:space="preserve"> </w:t>
      </w:r>
      <w:r w:rsidRPr="00B742C5">
        <w:t xml:space="preserve">determines that the </w:t>
      </w:r>
      <w:r w:rsidRPr="00B742C5">
        <w:lastRenderedPageBreak/>
        <w:t>work may not conform to the ride quality requirements, then the Department will evaluate the ride quality of the final riding surface using IRI. Visual inspection by the RE</w:t>
      </w:r>
      <w:r w:rsidR="00D073F4" w:rsidRPr="00B742C5">
        <w:t xml:space="preserve"> </w:t>
      </w:r>
      <w:r w:rsidRPr="00B742C5">
        <w:t>is considered sufficient grounds for such evaluation.  The Department will use the measured IRI to calculate the PA using pay equation type PA1 as specified in Table 401.03.07-7.</w:t>
      </w:r>
    </w:p>
    <w:p w14:paraId="2547571F" w14:textId="73EF6D73" w:rsidR="00673D51" w:rsidRPr="00B742C5" w:rsidRDefault="00673D51" w:rsidP="00673D51">
      <w:pPr>
        <w:pStyle w:val="A2paragraph"/>
      </w:pPr>
      <w:r w:rsidRPr="00B742C5">
        <w:t>For paving on ramps and shoulders, the RE will visually inspect the final riding surface. Based on visual inspection, if the RE</w:t>
      </w:r>
      <w:r w:rsidR="00D073F4" w:rsidRPr="00B742C5">
        <w:t xml:space="preserve"> </w:t>
      </w:r>
      <w:r w:rsidRPr="00B742C5">
        <w:t>determines that the work may not conform to the ride quality requirements, then the Department will evaluate the ride quality of the final riding surface using IRI. Visual inspection by the RE</w:t>
      </w:r>
      <w:r w:rsidR="00D073F4" w:rsidRPr="00B742C5">
        <w:t xml:space="preserve"> </w:t>
      </w:r>
      <w:r w:rsidRPr="00B742C5">
        <w:t xml:space="preserve">is considered sufficient grounds for such evaluation. The Department will use the measured IRI to calculate the pay adjustment using pay equation type PA2 as specified in Table 401.03.07-7. </w:t>
      </w:r>
    </w:p>
    <w:p w14:paraId="3CE5F65C" w14:textId="77777777" w:rsidR="00673D51" w:rsidRPr="00B742C5" w:rsidRDefault="00673D51" w:rsidP="00673D51">
      <w:pPr>
        <w:pStyle w:val="A2paragraph"/>
      </w:pPr>
      <w:r w:rsidRPr="00B742C5">
        <w:t>When paving over bridge structures on NHS or NJDOT jurisdiction roadways, the Department will use the measured IRI to calculate the pay adjustment using pay equation type PA3 as specified in Table 401.03.07-7.</w:t>
      </w:r>
    </w:p>
    <w:p w14:paraId="5D2906CE" w14:textId="77777777" w:rsidR="00673D51" w:rsidRPr="00B742C5" w:rsidRDefault="00673D51" w:rsidP="00673D51">
      <w:pPr>
        <w:pStyle w:val="A2paragraph"/>
      </w:pPr>
      <w:r w:rsidRPr="00B742C5">
        <w:t>For paving on Local roadways other than NHS and NJDOT jurisdiction on mainline travel lanes equal to or greater than 2,500 feet length and any lane within the project of at least 1,000 feet length, the Department may evaluate the ride quality of the final riding surface of the mainline travel lanes using IRI. Local roadways are defined as municipal and county roads that are not designated as part of the NHS. The Department will use the measured IRI to calculate the pay adjustment (PA) using pay adjustment equation (PAE) type PA4 as specified in Table 401.03.07-7.</w:t>
      </w:r>
    </w:p>
    <w:p w14:paraId="09F6EF72" w14:textId="77777777" w:rsidR="00673D51" w:rsidRPr="00B742C5" w:rsidRDefault="00673D51" w:rsidP="00C17075">
      <w:pPr>
        <w:pStyle w:val="11paragraph"/>
        <w:numPr>
          <w:ilvl w:val="0"/>
          <w:numId w:val="49"/>
        </w:numPr>
      </w:pPr>
      <w:r w:rsidRPr="00B742C5">
        <w:rPr>
          <w:b/>
        </w:rPr>
        <w:t>Smoothness</w:t>
      </w:r>
      <w:r w:rsidRPr="00B742C5">
        <w:rPr>
          <w:b/>
          <w:bCs/>
        </w:rPr>
        <w:t xml:space="preserve"> Measurement</w:t>
      </w:r>
      <w:r w:rsidRPr="00B742C5">
        <w:rPr>
          <w:b/>
        </w:rPr>
        <w:t xml:space="preserve">.  </w:t>
      </w:r>
      <w:r w:rsidRPr="00B742C5">
        <w:t xml:space="preserve">The Department will test the longitudinal profile of the final riding surface for ride quality with a Class 1 Inertial Profiling System according to NJDOT R-1.  If project conditions preclude the use of the Class 1 Inertial Profiling System, the Department will use a Class 1 Walking Profiler or lightweight profiler. </w:t>
      </w:r>
    </w:p>
    <w:p w14:paraId="614C9D63" w14:textId="77777777" w:rsidR="00673D51" w:rsidRPr="00B742C5" w:rsidRDefault="00673D51" w:rsidP="00C17075">
      <w:pPr>
        <w:pStyle w:val="11paragraph"/>
        <w:numPr>
          <w:ilvl w:val="0"/>
          <w:numId w:val="49"/>
        </w:numPr>
      </w:pPr>
      <w:r w:rsidRPr="00B742C5">
        <w:rPr>
          <w:b/>
        </w:rPr>
        <w:t>Quality</w:t>
      </w:r>
      <w:r w:rsidRPr="00B742C5">
        <w:rPr>
          <w:b/>
          <w:bCs/>
        </w:rPr>
        <w:t xml:space="preserve"> Control Testing.</w:t>
      </w:r>
      <w:r w:rsidRPr="00B742C5">
        <w:t xml:space="preserve">  Perform quality control testing during lift placement to ensure compliance with the ride quality requirements specified in Table 401.03.07-8.</w:t>
      </w:r>
    </w:p>
    <w:p w14:paraId="533EC8EA" w14:textId="664092AA" w:rsidR="00673D51" w:rsidRPr="00B742C5" w:rsidRDefault="00673D51" w:rsidP="00C17075">
      <w:pPr>
        <w:pStyle w:val="11paragraph"/>
        <w:numPr>
          <w:ilvl w:val="0"/>
          <w:numId w:val="49"/>
        </w:numPr>
      </w:pPr>
      <w:r w:rsidRPr="00B742C5">
        <w:rPr>
          <w:b/>
        </w:rPr>
        <w:t>Preparation for</w:t>
      </w:r>
      <w:r w:rsidRPr="00B742C5">
        <w:rPr>
          <w:b/>
          <w:bCs/>
        </w:rPr>
        <w:t xml:space="preserve"> IRI Testing.</w:t>
      </w:r>
      <w:r w:rsidRPr="00B742C5">
        <w:t xml:space="preserve">  Notify the RE when all paving is complete, and the RE</w:t>
      </w:r>
      <w:r w:rsidR="00D073F4" w:rsidRPr="00B742C5">
        <w:t xml:space="preserve"> </w:t>
      </w:r>
      <w:r w:rsidR="00D073F4">
        <w:t xml:space="preserve">or LPA </w:t>
      </w:r>
      <w:r w:rsidRPr="00B742C5">
        <w:t>will request IRI testing by independent testing agency. Provide traffic control when the independent testing agency performs IRI testing.  Perform mechanical sweeping of the surface before IRI testing.  To facilitate auto triggering on laser profilers, place a single line of temporary pavement marking tape perpendicular to the roadway baseline at the beginning and end of each lane, shoulder, and ramp to be tested or as per direction of the independent testing agency.  Submit the actual stationing for each temporary pavement marking tape location to the RE.</w:t>
      </w:r>
    </w:p>
    <w:p w14:paraId="2AAE8CB4" w14:textId="77777777" w:rsidR="00673D51" w:rsidRPr="00B742C5" w:rsidRDefault="00673D51" w:rsidP="00C17075">
      <w:pPr>
        <w:pStyle w:val="11paragraph"/>
        <w:numPr>
          <w:ilvl w:val="0"/>
          <w:numId w:val="49"/>
        </w:numPr>
      </w:pPr>
      <w:r w:rsidRPr="00B742C5">
        <w:rPr>
          <w:b/>
        </w:rPr>
        <w:t>Quality Acceptance</w:t>
      </w:r>
      <w:r w:rsidRPr="00B742C5">
        <w:rPr>
          <w:b/>
          <w:bCs/>
        </w:rPr>
        <w:t>.</w:t>
      </w:r>
      <w:r w:rsidRPr="00B742C5">
        <w:t xml:space="preserve">  The Department will determine acceptance and provide PA based on the following:</w:t>
      </w:r>
    </w:p>
    <w:p w14:paraId="0558AB1D" w14:textId="120293B7" w:rsidR="00673D51" w:rsidRPr="00B742C5" w:rsidRDefault="00673D51" w:rsidP="00673D51">
      <w:pPr>
        <w:pStyle w:val="a1paragraph"/>
      </w:pPr>
      <w:r w:rsidRPr="00B742C5">
        <w:rPr>
          <w:b/>
        </w:rPr>
        <w:t>a.</w:t>
      </w:r>
      <w:r w:rsidRPr="00B742C5">
        <w:rPr>
          <w:b/>
        </w:rPr>
        <w:tab/>
      </w:r>
      <w:r w:rsidRPr="00B742C5">
        <w:rPr>
          <w:b/>
          <w:bCs/>
        </w:rPr>
        <w:t xml:space="preserve">Pay </w:t>
      </w:r>
      <w:r w:rsidRPr="00B742C5">
        <w:rPr>
          <w:b/>
        </w:rPr>
        <w:t>Adjustment.</w:t>
      </w:r>
      <w:r w:rsidRPr="00B742C5">
        <w:t xml:space="preserve">  The acceptable IRI for the roadway pavement will be the target IRI (T) from Table 401.03.07-8 rounded to the nearest whole number for which full payment will be made and will be determined using the latest available current average IRI (C) data.  The number of lots for final pay adjustment will be reduced by the number of lots excluded for each segment shown in Table 401.03.07-7.  </w:t>
      </w:r>
      <w:r w:rsidR="00D073F4">
        <w:t xml:space="preserve"> </w:t>
      </w:r>
      <w:r w:rsidRPr="00B742C5">
        <w:t xml:space="preserve">Lots excluded from final PA will be those with the highest recorded IRI numbers for respective roadway and bridge deck segments.  A single average IRI value and the corresponding PA for each </w:t>
      </w:r>
      <w:proofErr w:type="gramStart"/>
      <w:r w:rsidRPr="00B742C5">
        <w:t>0.01 mile</w:t>
      </w:r>
      <w:proofErr w:type="gramEnd"/>
      <w:r w:rsidRPr="00B742C5">
        <w:t xml:space="preserve"> lot will be reported.  IRI units are in inches per mile.</w:t>
      </w:r>
    </w:p>
    <w:p w14:paraId="35A92338" w14:textId="77777777" w:rsidR="00673D51" w:rsidRPr="00B742C5" w:rsidRDefault="00673D51" w:rsidP="00673D51">
      <w:pPr>
        <w:pStyle w:val="Blanklinehalf"/>
      </w:pPr>
    </w:p>
    <w:p w14:paraId="34B8F136" w14:textId="77777777" w:rsidR="00673D51" w:rsidRPr="00B742C5" w:rsidRDefault="00673D51" w:rsidP="00673D51">
      <w:pPr>
        <w:spacing w:line="242" w:lineRule="auto"/>
      </w:pPr>
    </w:p>
    <w:p w14:paraId="360A849A" w14:textId="77777777" w:rsidR="00673D51" w:rsidRPr="00B742C5" w:rsidRDefault="00673D51" w:rsidP="00673D51">
      <w:pPr>
        <w:spacing w:line="242" w:lineRule="auto"/>
      </w:pPr>
    </w:p>
    <w:p w14:paraId="4C8DD592" w14:textId="77777777" w:rsidR="00673D51" w:rsidRPr="00B742C5" w:rsidRDefault="00673D51" w:rsidP="00673D51">
      <w:pPr>
        <w:spacing w:line="242" w:lineRule="auto"/>
      </w:pPr>
    </w:p>
    <w:p w14:paraId="784722C5" w14:textId="77777777" w:rsidR="00673D51" w:rsidRPr="00B742C5" w:rsidRDefault="00673D51" w:rsidP="00673D51">
      <w:pPr>
        <w:spacing w:line="242" w:lineRule="auto"/>
      </w:pPr>
    </w:p>
    <w:tbl>
      <w:tblPr>
        <w:tblW w:w="8496" w:type="dxa"/>
        <w:tblInd w:w="884" w:type="dxa"/>
        <w:tblBorders>
          <w:top w:val="double" w:sz="4" w:space="0" w:color="auto"/>
          <w:bottom w:val="double" w:sz="4" w:space="0" w:color="auto"/>
        </w:tblBorders>
        <w:tblLayout w:type="fixed"/>
        <w:tblCellMar>
          <w:top w:w="29" w:type="dxa"/>
          <w:left w:w="29" w:type="dxa"/>
          <w:bottom w:w="29" w:type="dxa"/>
          <w:right w:w="29" w:type="dxa"/>
        </w:tblCellMar>
        <w:tblLook w:val="0000" w:firstRow="0" w:lastRow="0" w:firstColumn="0" w:lastColumn="0" w:noHBand="0" w:noVBand="0"/>
      </w:tblPr>
      <w:tblGrid>
        <w:gridCol w:w="1973"/>
        <w:gridCol w:w="1620"/>
        <w:gridCol w:w="1530"/>
        <w:gridCol w:w="3373"/>
      </w:tblGrid>
      <w:tr w:rsidR="00673D51" w:rsidRPr="008D24C1" w14:paraId="186B9BA1" w14:textId="77777777" w:rsidTr="00AC111E">
        <w:trPr>
          <w:trHeight w:val="173"/>
        </w:trPr>
        <w:tc>
          <w:tcPr>
            <w:tcW w:w="8496" w:type="dxa"/>
            <w:gridSpan w:val="4"/>
            <w:tcBorders>
              <w:bottom w:val="single" w:sz="4" w:space="0" w:color="auto"/>
            </w:tcBorders>
            <w:vAlign w:val="center"/>
          </w:tcPr>
          <w:p w14:paraId="5C0DCC83" w14:textId="77777777" w:rsidR="00673D51" w:rsidRPr="00B742C5" w:rsidRDefault="00673D51" w:rsidP="00AC111E">
            <w:pPr>
              <w:pStyle w:val="Tabletitle"/>
              <w:tabs>
                <w:tab w:val="center" w:pos="4320"/>
                <w:tab w:val="right" w:pos="8640"/>
              </w:tabs>
              <w:rPr>
                <w:b w:val="0"/>
              </w:rPr>
            </w:pPr>
            <w:r w:rsidRPr="00B742C5">
              <w:t>Table 401.03.07-</w:t>
            </w:r>
            <w:proofErr w:type="gramStart"/>
            <w:r w:rsidRPr="00B742C5">
              <w:t>7  Pay</w:t>
            </w:r>
            <w:proofErr w:type="gramEnd"/>
            <w:r w:rsidRPr="00B742C5">
              <w:t xml:space="preserve"> Adjustment Equations (PAE) for Ride Quality</w:t>
            </w:r>
          </w:p>
        </w:tc>
      </w:tr>
      <w:tr w:rsidR="00673D51" w:rsidRPr="008D24C1" w14:paraId="420A2E0A" w14:textId="77777777" w:rsidTr="00AC111E">
        <w:trPr>
          <w:trHeight w:val="173"/>
        </w:trPr>
        <w:tc>
          <w:tcPr>
            <w:tcW w:w="1973" w:type="dxa"/>
            <w:tcBorders>
              <w:top w:val="single" w:sz="4" w:space="0" w:color="auto"/>
              <w:bottom w:val="single" w:sz="4" w:space="0" w:color="auto"/>
            </w:tcBorders>
            <w:vAlign w:val="center"/>
          </w:tcPr>
          <w:p w14:paraId="733E2163" w14:textId="77777777" w:rsidR="00673D51" w:rsidRPr="00B742C5" w:rsidRDefault="00673D51" w:rsidP="00AC111E">
            <w:pPr>
              <w:pStyle w:val="TableheaderCentered"/>
            </w:pPr>
            <w:r w:rsidRPr="00B742C5">
              <w:t>Pay Equation Type</w:t>
            </w:r>
          </w:p>
        </w:tc>
        <w:tc>
          <w:tcPr>
            <w:tcW w:w="1620" w:type="dxa"/>
            <w:tcBorders>
              <w:top w:val="single" w:sz="4" w:space="0" w:color="auto"/>
              <w:bottom w:val="single" w:sz="4" w:space="0" w:color="auto"/>
            </w:tcBorders>
            <w:vAlign w:val="center"/>
          </w:tcPr>
          <w:p w14:paraId="3193D21F" w14:textId="77777777" w:rsidR="00673D51" w:rsidRPr="00B742C5" w:rsidRDefault="00673D51" w:rsidP="00AC111E">
            <w:pPr>
              <w:pStyle w:val="TableheaderCentered"/>
            </w:pPr>
            <w:r w:rsidRPr="00B742C5">
              <w:t>Exclusions</w:t>
            </w:r>
          </w:p>
        </w:tc>
        <w:tc>
          <w:tcPr>
            <w:tcW w:w="4903" w:type="dxa"/>
            <w:gridSpan w:val="2"/>
            <w:tcBorders>
              <w:top w:val="single" w:sz="4" w:space="0" w:color="auto"/>
              <w:bottom w:val="single" w:sz="4" w:space="0" w:color="auto"/>
            </w:tcBorders>
            <w:vAlign w:val="center"/>
          </w:tcPr>
          <w:p w14:paraId="0EF0AC2F" w14:textId="77777777" w:rsidR="00673D51" w:rsidRPr="00B742C5" w:rsidRDefault="00673D51" w:rsidP="00AC111E">
            <w:pPr>
              <w:pStyle w:val="TableheaderCentered"/>
            </w:pPr>
            <w:r w:rsidRPr="00B742C5">
              <w:t>Pay Equations</w:t>
            </w:r>
          </w:p>
        </w:tc>
      </w:tr>
      <w:tr w:rsidR="00673D51" w:rsidRPr="008D24C1" w14:paraId="61F4102A" w14:textId="77777777" w:rsidTr="00AC111E">
        <w:trPr>
          <w:trHeight w:val="173"/>
        </w:trPr>
        <w:tc>
          <w:tcPr>
            <w:tcW w:w="1973" w:type="dxa"/>
            <w:vMerge w:val="restart"/>
            <w:tcBorders>
              <w:top w:val="single" w:sz="4" w:space="0" w:color="auto"/>
              <w:bottom w:val="single" w:sz="4" w:space="0" w:color="auto"/>
              <w:right w:val="single" w:sz="4" w:space="0" w:color="auto"/>
            </w:tcBorders>
            <w:vAlign w:val="center"/>
          </w:tcPr>
          <w:p w14:paraId="1B94FA7F" w14:textId="77777777" w:rsidR="00673D51" w:rsidRPr="00B742C5" w:rsidRDefault="00673D51" w:rsidP="00AC111E">
            <w:pPr>
              <w:pStyle w:val="Tabletext"/>
              <w:jc w:val="center"/>
            </w:pPr>
            <w:r w:rsidRPr="00B742C5">
              <w:t>PA1</w:t>
            </w:r>
          </w:p>
        </w:tc>
        <w:tc>
          <w:tcPr>
            <w:tcW w:w="1620" w:type="dxa"/>
            <w:vMerge w:val="restart"/>
            <w:tcBorders>
              <w:top w:val="single" w:sz="4" w:space="0" w:color="auto"/>
              <w:left w:val="single" w:sz="4" w:space="0" w:color="auto"/>
              <w:bottom w:val="single" w:sz="4" w:space="0" w:color="auto"/>
              <w:right w:val="single" w:sz="4" w:space="0" w:color="auto"/>
            </w:tcBorders>
            <w:vAlign w:val="center"/>
          </w:tcPr>
          <w:p w14:paraId="3D5A8AD7" w14:textId="77777777" w:rsidR="00673D51" w:rsidRPr="00B742C5" w:rsidRDefault="00673D51" w:rsidP="00AC111E">
            <w:pPr>
              <w:pStyle w:val="Tabletext"/>
              <w:jc w:val="center"/>
            </w:pPr>
            <w:r w:rsidRPr="00B742C5">
              <w:t>As shown in the Special Provisions Table 401.03.07-7A</w:t>
            </w:r>
          </w:p>
        </w:tc>
        <w:tc>
          <w:tcPr>
            <w:tcW w:w="1530" w:type="dxa"/>
            <w:tcBorders>
              <w:top w:val="single" w:sz="4" w:space="0" w:color="auto"/>
              <w:left w:val="single" w:sz="4" w:space="0" w:color="auto"/>
              <w:bottom w:val="single" w:sz="4" w:space="0" w:color="auto"/>
              <w:right w:val="single" w:sz="4" w:space="0" w:color="auto"/>
            </w:tcBorders>
            <w:vAlign w:val="center"/>
          </w:tcPr>
          <w:p w14:paraId="558D367E" w14:textId="77777777" w:rsidR="00673D51" w:rsidRPr="00B742C5" w:rsidRDefault="00673D51" w:rsidP="00AC111E">
            <w:pPr>
              <w:pStyle w:val="Tabletext"/>
            </w:pPr>
            <w:r w:rsidRPr="00B742C5">
              <w:t>IRI&lt;T</w:t>
            </w:r>
          </w:p>
        </w:tc>
        <w:tc>
          <w:tcPr>
            <w:tcW w:w="3373" w:type="dxa"/>
            <w:tcBorders>
              <w:top w:val="single" w:sz="4" w:space="0" w:color="auto"/>
              <w:left w:val="single" w:sz="4" w:space="0" w:color="auto"/>
              <w:bottom w:val="single" w:sz="4" w:space="0" w:color="auto"/>
            </w:tcBorders>
            <w:vAlign w:val="center"/>
          </w:tcPr>
          <w:p w14:paraId="25705831" w14:textId="77777777" w:rsidR="00673D51" w:rsidRPr="00B742C5" w:rsidRDefault="00673D51" w:rsidP="00AC111E">
            <w:pPr>
              <w:pStyle w:val="Tabletext"/>
            </w:pPr>
            <w:r w:rsidRPr="00B742C5">
              <w:t>PA1=PAE (see note 2)</w:t>
            </w:r>
          </w:p>
        </w:tc>
      </w:tr>
      <w:tr w:rsidR="00673D51" w:rsidRPr="008D24C1" w14:paraId="12E87F89" w14:textId="77777777" w:rsidTr="00AC111E">
        <w:trPr>
          <w:trHeight w:val="173"/>
        </w:trPr>
        <w:tc>
          <w:tcPr>
            <w:tcW w:w="1973" w:type="dxa"/>
            <w:vMerge/>
            <w:tcBorders>
              <w:top w:val="single" w:sz="4" w:space="0" w:color="auto"/>
              <w:bottom w:val="single" w:sz="4" w:space="0" w:color="auto"/>
              <w:right w:val="single" w:sz="4" w:space="0" w:color="auto"/>
            </w:tcBorders>
            <w:vAlign w:val="center"/>
          </w:tcPr>
          <w:p w14:paraId="6B1CF638" w14:textId="77777777" w:rsidR="00673D51" w:rsidRPr="00B742C5" w:rsidRDefault="00673D51" w:rsidP="00AC111E">
            <w:pPr>
              <w:pStyle w:val="Tabletext"/>
              <w:jc w:val="center"/>
            </w:pPr>
          </w:p>
        </w:tc>
        <w:tc>
          <w:tcPr>
            <w:tcW w:w="1620" w:type="dxa"/>
            <w:vMerge/>
            <w:tcBorders>
              <w:top w:val="single" w:sz="4" w:space="0" w:color="auto"/>
              <w:left w:val="single" w:sz="4" w:space="0" w:color="auto"/>
              <w:bottom w:val="single" w:sz="4" w:space="0" w:color="auto"/>
              <w:right w:val="single" w:sz="4" w:space="0" w:color="auto"/>
            </w:tcBorders>
            <w:vAlign w:val="center"/>
          </w:tcPr>
          <w:p w14:paraId="511EAFD0" w14:textId="77777777" w:rsidR="00673D51" w:rsidRPr="00B742C5" w:rsidRDefault="00673D51" w:rsidP="00AC111E">
            <w:pPr>
              <w:pStyle w:val="Tabletext"/>
              <w:jc w:val="center"/>
            </w:pPr>
          </w:p>
        </w:tc>
        <w:tc>
          <w:tcPr>
            <w:tcW w:w="1530" w:type="dxa"/>
            <w:tcBorders>
              <w:top w:val="single" w:sz="4" w:space="0" w:color="auto"/>
              <w:left w:val="single" w:sz="4" w:space="0" w:color="auto"/>
              <w:bottom w:val="single" w:sz="4" w:space="0" w:color="auto"/>
              <w:right w:val="single" w:sz="4" w:space="0" w:color="auto"/>
            </w:tcBorders>
            <w:vAlign w:val="center"/>
          </w:tcPr>
          <w:p w14:paraId="214BA6F1" w14:textId="77777777" w:rsidR="00673D51" w:rsidRPr="00B742C5" w:rsidRDefault="00673D51" w:rsidP="00AC111E">
            <w:pPr>
              <w:pStyle w:val="Tabletext"/>
            </w:pPr>
            <w:r w:rsidRPr="00B742C5">
              <w:t>T≤IRI≤170</w:t>
            </w:r>
          </w:p>
        </w:tc>
        <w:tc>
          <w:tcPr>
            <w:tcW w:w="3373" w:type="dxa"/>
            <w:tcBorders>
              <w:top w:val="single" w:sz="4" w:space="0" w:color="auto"/>
              <w:left w:val="single" w:sz="4" w:space="0" w:color="auto"/>
              <w:bottom w:val="single" w:sz="4" w:space="0" w:color="auto"/>
            </w:tcBorders>
            <w:vAlign w:val="center"/>
          </w:tcPr>
          <w:p w14:paraId="6E502000" w14:textId="77777777" w:rsidR="00673D51" w:rsidRPr="00B742C5" w:rsidRDefault="00673D51" w:rsidP="00AC111E">
            <w:pPr>
              <w:pStyle w:val="Tabletext"/>
            </w:pPr>
            <w:r w:rsidRPr="00B742C5">
              <w:t>PA1=PAE</w:t>
            </w:r>
          </w:p>
        </w:tc>
      </w:tr>
      <w:tr w:rsidR="00673D51" w:rsidRPr="008D24C1" w14:paraId="60BA2D16" w14:textId="77777777" w:rsidTr="00AC111E">
        <w:trPr>
          <w:trHeight w:val="173"/>
        </w:trPr>
        <w:tc>
          <w:tcPr>
            <w:tcW w:w="1973" w:type="dxa"/>
            <w:vMerge/>
            <w:tcBorders>
              <w:top w:val="single" w:sz="4" w:space="0" w:color="auto"/>
              <w:bottom w:val="single" w:sz="4" w:space="0" w:color="auto"/>
              <w:right w:val="single" w:sz="4" w:space="0" w:color="auto"/>
            </w:tcBorders>
            <w:vAlign w:val="center"/>
          </w:tcPr>
          <w:p w14:paraId="7C717505" w14:textId="77777777" w:rsidR="00673D51" w:rsidRPr="00B742C5" w:rsidRDefault="00673D51" w:rsidP="00AC111E">
            <w:pPr>
              <w:jc w:val="center"/>
              <w:rPr>
                <w:sz w:val="18"/>
              </w:rPr>
            </w:pPr>
          </w:p>
        </w:tc>
        <w:tc>
          <w:tcPr>
            <w:tcW w:w="1620" w:type="dxa"/>
            <w:vMerge/>
            <w:tcBorders>
              <w:top w:val="single" w:sz="4" w:space="0" w:color="auto"/>
              <w:left w:val="single" w:sz="4" w:space="0" w:color="auto"/>
              <w:bottom w:val="single" w:sz="4" w:space="0" w:color="auto"/>
              <w:right w:val="single" w:sz="4" w:space="0" w:color="auto"/>
            </w:tcBorders>
            <w:vAlign w:val="center"/>
          </w:tcPr>
          <w:p w14:paraId="27A3413F" w14:textId="77777777" w:rsidR="00673D51" w:rsidRPr="00B742C5" w:rsidRDefault="00673D51" w:rsidP="00AC111E">
            <w:pPr>
              <w:jc w:val="center"/>
              <w:rPr>
                <w:sz w:val="18"/>
              </w:rPr>
            </w:pPr>
          </w:p>
        </w:tc>
        <w:tc>
          <w:tcPr>
            <w:tcW w:w="1530" w:type="dxa"/>
            <w:tcBorders>
              <w:top w:val="single" w:sz="4" w:space="0" w:color="auto"/>
              <w:left w:val="single" w:sz="4" w:space="0" w:color="auto"/>
              <w:bottom w:val="single" w:sz="4" w:space="0" w:color="auto"/>
              <w:right w:val="single" w:sz="4" w:space="0" w:color="auto"/>
            </w:tcBorders>
            <w:vAlign w:val="center"/>
          </w:tcPr>
          <w:p w14:paraId="3D0ACE40" w14:textId="77777777" w:rsidR="00673D51" w:rsidRPr="00B742C5" w:rsidRDefault="00673D51" w:rsidP="00AC111E">
            <w:pPr>
              <w:pStyle w:val="Tabletext"/>
            </w:pPr>
            <w:r w:rsidRPr="00B742C5">
              <w:t>IRI&gt;170</w:t>
            </w:r>
          </w:p>
        </w:tc>
        <w:tc>
          <w:tcPr>
            <w:tcW w:w="3373" w:type="dxa"/>
            <w:tcBorders>
              <w:top w:val="single" w:sz="4" w:space="0" w:color="auto"/>
              <w:left w:val="single" w:sz="4" w:space="0" w:color="auto"/>
              <w:bottom w:val="single" w:sz="4" w:space="0" w:color="auto"/>
            </w:tcBorders>
            <w:vAlign w:val="center"/>
          </w:tcPr>
          <w:p w14:paraId="62974836" w14:textId="77777777" w:rsidR="00673D51" w:rsidRPr="00B742C5" w:rsidRDefault="00673D51" w:rsidP="00AC111E">
            <w:pPr>
              <w:pStyle w:val="Tabletext"/>
            </w:pPr>
            <w:r w:rsidRPr="00B742C5">
              <w:t>PA1= -A or Corrective action</w:t>
            </w:r>
          </w:p>
        </w:tc>
      </w:tr>
      <w:tr w:rsidR="00673D51" w:rsidRPr="008D24C1" w14:paraId="2F85EBE3" w14:textId="77777777" w:rsidTr="00AC111E">
        <w:trPr>
          <w:trHeight w:val="173"/>
        </w:trPr>
        <w:tc>
          <w:tcPr>
            <w:tcW w:w="1973" w:type="dxa"/>
            <w:vMerge w:val="restart"/>
            <w:tcBorders>
              <w:top w:val="single" w:sz="4" w:space="0" w:color="auto"/>
              <w:bottom w:val="single" w:sz="4" w:space="0" w:color="auto"/>
              <w:right w:val="single" w:sz="4" w:space="0" w:color="auto"/>
            </w:tcBorders>
            <w:vAlign w:val="center"/>
          </w:tcPr>
          <w:p w14:paraId="61608D4A" w14:textId="77777777" w:rsidR="00673D51" w:rsidRPr="00B742C5" w:rsidRDefault="00673D51" w:rsidP="00AC111E">
            <w:pPr>
              <w:pStyle w:val="Tabletext"/>
              <w:jc w:val="center"/>
            </w:pPr>
            <w:r w:rsidRPr="00B742C5">
              <w:t>PA2</w:t>
            </w:r>
          </w:p>
        </w:tc>
        <w:tc>
          <w:tcPr>
            <w:tcW w:w="1620" w:type="dxa"/>
            <w:vMerge w:val="restart"/>
            <w:tcBorders>
              <w:top w:val="single" w:sz="4" w:space="0" w:color="auto"/>
              <w:left w:val="single" w:sz="4" w:space="0" w:color="auto"/>
              <w:bottom w:val="single" w:sz="4" w:space="0" w:color="auto"/>
              <w:right w:val="single" w:sz="4" w:space="0" w:color="auto"/>
            </w:tcBorders>
            <w:vAlign w:val="center"/>
          </w:tcPr>
          <w:p w14:paraId="50194A17" w14:textId="77777777" w:rsidR="00673D51" w:rsidRPr="00B742C5" w:rsidRDefault="00673D51" w:rsidP="00AC111E">
            <w:pPr>
              <w:pStyle w:val="Tabletext"/>
              <w:jc w:val="center"/>
            </w:pPr>
            <w:r w:rsidRPr="00B742C5">
              <w:t>Will include, if tested</w:t>
            </w:r>
          </w:p>
        </w:tc>
        <w:tc>
          <w:tcPr>
            <w:tcW w:w="1530" w:type="dxa"/>
            <w:tcBorders>
              <w:top w:val="single" w:sz="4" w:space="0" w:color="auto"/>
              <w:left w:val="single" w:sz="4" w:space="0" w:color="auto"/>
              <w:bottom w:val="single" w:sz="4" w:space="0" w:color="auto"/>
              <w:right w:val="single" w:sz="4" w:space="0" w:color="auto"/>
            </w:tcBorders>
            <w:vAlign w:val="center"/>
          </w:tcPr>
          <w:p w14:paraId="753C3802" w14:textId="77777777" w:rsidR="00673D51" w:rsidRPr="00B742C5" w:rsidRDefault="00673D51" w:rsidP="00AC111E">
            <w:pPr>
              <w:pStyle w:val="Tabletext"/>
            </w:pPr>
            <w:r w:rsidRPr="00B742C5">
              <w:t>IRI ≤ 120</w:t>
            </w:r>
          </w:p>
        </w:tc>
        <w:tc>
          <w:tcPr>
            <w:tcW w:w="3373" w:type="dxa"/>
            <w:tcBorders>
              <w:top w:val="single" w:sz="4" w:space="0" w:color="auto"/>
              <w:left w:val="single" w:sz="4" w:space="0" w:color="auto"/>
              <w:bottom w:val="single" w:sz="4" w:space="0" w:color="auto"/>
            </w:tcBorders>
            <w:vAlign w:val="center"/>
          </w:tcPr>
          <w:p w14:paraId="223D94E5" w14:textId="77777777" w:rsidR="00673D51" w:rsidRPr="00B742C5" w:rsidRDefault="00673D51" w:rsidP="00AC111E">
            <w:pPr>
              <w:pStyle w:val="Tabletext"/>
            </w:pPr>
            <w:r w:rsidRPr="00B742C5">
              <w:t>PA2 =0</w:t>
            </w:r>
          </w:p>
        </w:tc>
      </w:tr>
      <w:tr w:rsidR="00673D51" w:rsidRPr="008D24C1" w14:paraId="5692E515" w14:textId="77777777" w:rsidTr="00AC111E">
        <w:trPr>
          <w:trHeight w:val="173"/>
        </w:trPr>
        <w:tc>
          <w:tcPr>
            <w:tcW w:w="1973" w:type="dxa"/>
            <w:vMerge/>
            <w:tcBorders>
              <w:top w:val="single" w:sz="4" w:space="0" w:color="auto"/>
              <w:bottom w:val="single" w:sz="4" w:space="0" w:color="auto"/>
              <w:right w:val="single" w:sz="4" w:space="0" w:color="auto"/>
            </w:tcBorders>
            <w:vAlign w:val="center"/>
          </w:tcPr>
          <w:p w14:paraId="3FB71D03" w14:textId="77777777" w:rsidR="00673D51" w:rsidRPr="00B742C5" w:rsidRDefault="00673D51" w:rsidP="00AC111E">
            <w:pPr>
              <w:jc w:val="center"/>
              <w:rPr>
                <w:sz w:val="18"/>
              </w:rPr>
            </w:pPr>
          </w:p>
        </w:tc>
        <w:tc>
          <w:tcPr>
            <w:tcW w:w="1620" w:type="dxa"/>
            <w:vMerge/>
            <w:tcBorders>
              <w:top w:val="single" w:sz="4" w:space="0" w:color="auto"/>
              <w:left w:val="single" w:sz="4" w:space="0" w:color="auto"/>
              <w:bottom w:val="single" w:sz="4" w:space="0" w:color="auto"/>
              <w:right w:val="single" w:sz="4" w:space="0" w:color="auto"/>
            </w:tcBorders>
            <w:vAlign w:val="center"/>
          </w:tcPr>
          <w:p w14:paraId="6EE0C2BF" w14:textId="77777777" w:rsidR="00673D51" w:rsidRPr="00B742C5" w:rsidRDefault="00673D51" w:rsidP="00AC111E">
            <w:pPr>
              <w:jc w:val="center"/>
              <w:rPr>
                <w:sz w:val="18"/>
              </w:rPr>
            </w:pPr>
          </w:p>
        </w:tc>
        <w:tc>
          <w:tcPr>
            <w:tcW w:w="1530" w:type="dxa"/>
            <w:tcBorders>
              <w:top w:val="single" w:sz="4" w:space="0" w:color="auto"/>
              <w:left w:val="single" w:sz="4" w:space="0" w:color="auto"/>
              <w:bottom w:val="single" w:sz="4" w:space="0" w:color="auto"/>
              <w:right w:val="single" w:sz="4" w:space="0" w:color="auto"/>
            </w:tcBorders>
            <w:vAlign w:val="center"/>
          </w:tcPr>
          <w:p w14:paraId="3F9BFE3E" w14:textId="77777777" w:rsidR="00673D51" w:rsidRPr="00B742C5" w:rsidRDefault="00673D51" w:rsidP="00AC111E">
            <w:pPr>
              <w:pStyle w:val="Tabletext"/>
            </w:pPr>
            <w:r w:rsidRPr="00B742C5">
              <w:t>120 &lt; IRI ≤ 170</w:t>
            </w:r>
          </w:p>
        </w:tc>
        <w:tc>
          <w:tcPr>
            <w:tcW w:w="3373" w:type="dxa"/>
            <w:tcBorders>
              <w:top w:val="single" w:sz="4" w:space="0" w:color="auto"/>
              <w:left w:val="single" w:sz="4" w:space="0" w:color="auto"/>
              <w:bottom w:val="single" w:sz="4" w:space="0" w:color="auto"/>
            </w:tcBorders>
            <w:vAlign w:val="center"/>
          </w:tcPr>
          <w:p w14:paraId="5E7556E1" w14:textId="77777777" w:rsidR="00673D51" w:rsidRPr="00B742C5" w:rsidRDefault="00673D51" w:rsidP="00AC111E">
            <w:pPr>
              <w:pStyle w:val="Tabletext"/>
            </w:pPr>
            <w:r w:rsidRPr="00B742C5">
              <w:t>PA2 = (IRI − 120) x (−$5.00)</w:t>
            </w:r>
          </w:p>
        </w:tc>
      </w:tr>
      <w:tr w:rsidR="00673D51" w:rsidRPr="008D24C1" w14:paraId="28F3D352" w14:textId="77777777" w:rsidTr="00AC111E">
        <w:trPr>
          <w:trHeight w:val="173"/>
        </w:trPr>
        <w:tc>
          <w:tcPr>
            <w:tcW w:w="1973" w:type="dxa"/>
            <w:vMerge/>
            <w:tcBorders>
              <w:top w:val="single" w:sz="4" w:space="0" w:color="auto"/>
              <w:bottom w:val="single" w:sz="4" w:space="0" w:color="auto"/>
              <w:right w:val="single" w:sz="4" w:space="0" w:color="auto"/>
            </w:tcBorders>
            <w:vAlign w:val="center"/>
          </w:tcPr>
          <w:p w14:paraId="5C6B2D52" w14:textId="77777777" w:rsidR="00673D51" w:rsidRPr="00B742C5" w:rsidRDefault="00673D51" w:rsidP="00AC111E">
            <w:pPr>
              <w:jc w:val="center"/>
              <w:rPr>
                <w:sz w:val="18"/>
              </w:rPr>
            </w:pPr>
          </w:p>
        </w:tc>
        <w:tc>
          <w:tcPr>
            <w:tcW w:w="1620" w:type="dxa"/>
            <w:vMerge/>
            <w:tcBorders>
              <w:top w:val="single" w:sz="4" w:space="0" w:color="auto"/>
              <w:left w:val="single" w:sz="4" w:space="0" w:color="auto"/>
              <w:bottom w:val="single" w:sz="4" w:space="0" w:color="auto"/>
              <w:right w:val="single" w:sz="4" w:space="0" w:color="auto"/>
            </w:tcBorders>
            <w:vAlign w:val="center"/>
          </w:tcPr>
          <w:p w14:paraId="16B682B3" w14:textId="77777777" w:rsidR="00673D51" w:rsidRPr="00B742C5" w:rsidRDefault="00673D51" w:rsidP="00AC111E">
            <w:pPr>
              <w:jc w:val="center"/>
              <w:rPr>
                <w:sz w:val="18"/>
              </w:rPr>
            </w:pPr>
          </w:p>
        </w:tc>
        <w:tc>
          <w:tcPr>
            <w:tcW w:w="1530" w:type="dxa"/>
            <w:tcBorders>
              <w:top w:val="single" w:sz="4" w:space="0" w:color="auto"/>
              <w:left w:val="single" w:sz="4" w:space="0" w:color="auto"/>
              <w:bottom w:val="single" w:sz="4" w:space="0" w:color="auto"/>
              <w:right w:val="single" w:sz="4" w:space="0" w:color="auto"/>
            </w:tcBorders>
            <w:vAlign w:val="center"/>
          </w:tcPr>
          <w:p w14:paraId="72C0D3AF" w14:textId="77777777" w:rsidR="00673D51" w:rsidRPr="00B742C5" w:rsidRDefault="00673D51" w:rsidP="00AC111E">
            <w:pPr>
              <w:pStyle w:val="Tabletext"/>
            </w:pPr>
            <w:r w:rsidRPr="00B742C5">
              <w:t>IRI&gt;170</w:t>
            </w:r>
          </w:p>
        </w:tc>
        <w:tc>
          <w:tcPr>
            <w:tcW w:w="3373" w:type="dxa"/>
            <w:tcBorders>
              <w:top w:val="single" w:sz="4" w:space="0" w:color="auto"/>
              <w:left w:val="single" w:sz="4" w:space="0" w:color="auto"/>
              <w:bottom w:val="single" w:sz="4" w:space="0" w:color="auto"/>
            </w:tcBorders>
            <w:vAlign w:val="center"/>
          </w:tcPr>
          <w:p w14:paraId="6A85C56D" w14:textId="77777777" w:rsidR="00673D51" w:rsidRPr="00B742C5" w:rsidRDefault="00673D51" w:rsidP="00AC111E">
            <w:pPr>
              <w:pStyle w:val="Tabletext"/>
            </w:pPr>
            <w:r w:rsidRPr="00B742C5">
              <w:t>Maximum Negative Pay or Corrective action</w:t>
            </w:r>
          </w:p>
        </w:tc>
      </w:tr>
      <w:tr w:rsidR="00673D51" w:rsidRPr="008D24C1" w14:paraId="4921391D" w14:textId="77777777" w:rsidTr="00AC111E">
        <w:trPr>
          <w:trHeight w:val="186"/>
        </w:trPr>
        <w:tc>
          <w:tcPr>
            <w:tcW w:w="1973" w:type="dxa"/>
            <w:vMerge w:val="restart"/>
            <w:tcBorders>
              <w:top w:val="single" w:sz="4" w:space="0" w:color="auto"/>
              <w:bottom w:val="single" w:sz="4" w:space="0" w:color="auto"/>
              <w:right w:val="single" w:sz="4" w:space="0" w:color="auto"/>
            </w:tcBorders>
            <w:vAlign w:val="center"/>
          </w:tcPr>
          <w:p w14:paraId="2CFEB9C5" w14:textId="77777777" w:rsidR="00673D51" w:rsidRPr="00B742C5" w:rsidRDefault="00673D51" w:rsidP="00AC111E">
            <w:pPr>
              <w:pStyle w:val="Tabletext"/>
              <w:jc w:val="center"/>
            </w:pPr>
            <w:r w:rsidRPr="00B742C5">
              <w:t>PA3</w:t>
            </w:r>
          </w:p>
        </w:tc>
        <w:tc>
          <w:tcPr>
            <w:tcW w:w="1620" w:type="dxa"/>
            <w:vMerge w:val="restart"/>
            <w:tcBorders>
              <w:top w:val="single" w:sz="4" w:space="0" w:color="auto"/>
              <w:left w:val="single" w:sz="4" w:space="0" w:color="auto"/>
              <w:bottom w:val="single" w:sz="4" w:space="0" w:color="auto"/>
              <w:right w:val="single" w:sz="4" w:space="0" w:color="auto"/>
            </w:tcBorders>
            <w:vAlign w:val="center"/>
          </w:tcPr>
          <w:p w14:paraId="43299142" w14:textId="77777777" w:rsidR="00673D51" w:rsidRPr="00B742C5" w:rsidRDefault="00673D51" w:rsidP="00AC111E">
            <w:pPr>
              <w:pStyle w:val="Tabletext"/>
            </w:pPr>
            <w:r w:rsidRPr="00B742C5">
              <w:t>Will include, if tested</w:t>
            </w:r>
          </w:p>
        </w:tc>
        <w:tc>
          <w:tcPr>
            <w:tcW w:w="1530" w:type="dxa"/>
            <w:tcBorders>
              <w:top w:val="single" w:sz="4" w:space="0" w:color="auto"/>
              <w:left w:val="single" w:sz="4" w:space="0" w:color="auto"/>
              <w:right w:val="single" w:sz="4" w:space="0" w:color="auto"/>
            </w:tcBorders>
            <w:vAlign w:val="center"/>
          </w:tcPr>
          <w:p w14:paraId="2CB670E3" w14:textId="77777777" w:rsidR="00673D51" w:rsidRPr="00B742C5" w:rsidRDefault="00673D51" w:rsidP="00AC111E">
            <w:pPr>
              <w:pStyle w:val="Tabletext"/>
            </w:pPr>
            <w:r w:rsidRPr="00B742C5">
              <w:t>IRI≤120</w:t>
            </w:r>
          </w:p>
        </w:tc>
        <w:tc>
          <w:tcPr>
            <w:tcW w:w="3373" w:type="dxa"/>
            <w:tcBorders>
              <w:top w:val="single" w:sz="4" w:space="0" w:color="auto"/>
              <w:left w:val="single" w:sz="4" w:space="0" w:color="auto"/>
            </w:tcBorders>
            <w:vAlign w:val="center"/>
          </w:tcPr>
          <w:p w14:paraId="6E157B1F" w14:textId="77777777" w:rsidR="00673D51" w:rsidRPr="00B742C5" w:rsidRDefault="00673D51" w:rsidP="00AC111E">
            <w:pPr>
              <w:pStyle w:val="Tabletext"/>
            </w:pPr>
            <w:r w:rsidRPr="00B742C5">
              <w:t>PA3=0</w:t>
            </w:r>
          </w:p>
        </w:tc>
      </w:tr>
      <w:tr w:rsidR="00673D51" w:rsidRPr="008D24C1" w14:paraId="7E97B4ED" w14:textId="77777777" w:rsidTr="00AC111E">
        <w:trPr>
          <w:trHeight w:val="173"/>
        </w:trPr>
        <w:tc>
          <w:tcPr>
            <w:tcW w:w="1973" w:type="dxa"/>
            <w:vMerge/>
            <w:tcBorders>
              <w:top w:val="single" w:sz="4" w:space="0" w:color="auto"/>
              <w:bottom w:val="single" w:sz="4" w:space="0" w:color="auto"/>
              <w:right w:val="single" w:sz="4" w:space="0" w:color="auto"/>
            </w:tcBorders>
            <w:vAlign w:val="center"/>
          </w:tcPr>
          <w:p w14:paraId="1A98FA42" w14:textId="77777777" w:rsidR="00673D51" w:rsidRPr="00B742C5" w:rsidRDefault="00673D51" w:rsidP="00AC111E">
            <w:pPr>
              <w:jc w:val="center"/>
              <w:rPr>
                <w:sz w:val="18"/>
              </w:rPr>
            </w:pPr>
          </w:p>
        </w:tc>
        <w:tc>
          <w:tcPr>
            <w:tcW w:w="1620" w:type="dxa"/>
            <w:vMerge/>
            <w:tcBorders>
              <w:top w:val="single" w:sz="4" w:space="0" w:color="auto"/>
              <w:left w:val="single" w:sz="4" w:space="0" w:color="auto"/>
              <w:bottom w:val="single" w:sz="4" w:space="0" w:color="auto"/>
              <w:right w:val="single" w:sz="4" w:space="0" w:color="auto"/>
            </w:tcBorders>
            <w:vAlign w:val="center"/>
          </w:tcPr>
          <w:p w14:paraId="79C57EF4" w14:textId="77777777" w:rsidR="00673D51" w:rsidRPr="00B742C5" w:rsidRDefault="00673D51" w:rsidP="00AC111E">
            <w:pPr>
              <w:jc w:val="center"/>
              <w:rPr>
                <w:sz w:val="18"/>
              </w:rPr>
            </w:pPr>
          </w:p>
        </w:tc>
        <w:tc>
          <w:tcPr>
            <w:tcW w:w="1530" w:type="dxa"/>
            <w:tcBorders>
              <w:top w:val="single" w:sz="4" w:space="0" w:color="auto"/>
              <w:left w:val="single" w:sz="4" w:space="0" w:color="auto"/>
              <w:bottom w:val="single" w:sz="4" w:space="0" w:color="auto"/>
              <w:right w:val="single" w:sz="4" w:space="0" w:color="auto"/>
            </w:tcBorders>
            <w:vAlign w:val="center"/>
          </w:tcPr>
          <w:p w14:paraId="28A453B3" w14:textId="77777777" w:rsidR="00673D51" w:rsidRPr="00B742C5" w:rsidRDefault="00673D51" w:rsidP="00AC111E">
            <w:pPr>
              <w:pStyle w:val="Tabletext"/>
            </w:pPr>
            <w:r w:rsidRPr="00B742C5">
              <w:t>120&lt;IRI≤170</w:t>
            </w:r>
          </w:p>
        </w:tc>
        <w:tc>
          <w:tcPr>
            <w:tcW w:w="3373" w:type="dxa"/>
            <w:tcBorders>
              <w:top w:val="single" w:sz="4" w:space="0" w:color="auto"/>
              <w:left w:val="single" w:sz="4" w:space="0" w:color="auto"/>
              <w:bottom w:val="single" w:sz="4" w:space="0" w:color="auto"/>
            </w:tcBorders>
            <w:vAlign w:val="center"/>
          </w:tcPr>
          <w:p w14:paraId="432BB3A6" w14:textId="77777777" w:rsidR="00673D51" w:rsidRPr="00B742C5" w:rsidRDefault="00673D51" w:rsidP="00AC111E">
            <w:pPr>
              <w:pStyle w:val="Tabletext"/>
            </w:pPr>
            <w:r w:rsidRPr="00B742C5">
              <w:t>PA3=PAE</w:t>
            </w:r>
          </w:p>
        </w:tc>
      </w:tr>
      <w:tr w:rsidR="00673D51" w:rsidRPr="008D24C1" w14:paraId="1806A6B7" w14:textId="77777777" w:rsidTr="00AC111E">
        <w:trPr>
          <w:trHeight w:val="173"/>
        </w:trPr>
        <w:tc>
          <w:tcPr>
            <w:tcW w:w="1973" w:type="dxa"/>
            <w:vMerge/>
            <w:tcBorders>
              <w:top w:val="single" w:sz="4" w:space="0" w:color="auto"/>
              <w:bottom w:val="single" w:sz="4" w:space="0" w:color="auto"/>
              <w:right w:val="single" w:sz="4" w:space="0" w:color="auto"/>
            </w:tcBorders>
            <w:vAlign w:val="center"/>
          </w:tcPr>
          <w:p w14:paraId="1D04EF32" w14:textId="77777777" w:rsidR="00673D51" w:rsidRPr="00B742C5" w:rsidRDefault="00673D51" w:rsidP="00AC111E">
            <w:pPr>
              <w:jc w:val="center"/>
              <w:rPr>
                <w:sz w:val="18"/>
              </w:rPr>
            </w:pPr>
          </w:p>
        </w:tc>
        <w:tc>
          <w:tcPr>
            <w:tcW w:w="1620" w:type="dxa"/>
            <w:vMerge/>
            <w:tcBorders>
              <w:top w:val="single" w:sz="4" w:space="0" w:color="auto"/>
              <w:left w:val="single" w:sz="4" w:space="0" w:color="auto"/>
              <w:bottom w:val="single" w:sz="4" w:space="0" w:color="auto"/>
              <w:right w:val="single" w:sz="4" w:space="0" w:color="auto"/>
            </w:tcBorders>
            <w:vAlign w:val="center"/>
          </w:tcPr>
          <w:p w14:paraId="615917D2" w14:textId="77777777" w:rsidR="00673D51" w:rsidRPr="00B742C5" w:rsidRDefault="00673D51" w:rsidP="00AC111E">
            <w:pPr>
              <w:jc w:val="center"/>
              <w:rPr>
                <w:sz w:val="18"/>
              </w:rPr>
            </w:pPr>
          </w:p>
        </w:tc>
        <w:tc>
          <w:tcPr>
            <w:tcW w:w="1530" w:type="dxa"/>
            <w:tcBorders>
              <w:top w:val="single" w:sz="4" w:space="0" w:color="auto"/>
              <w:left w:val="single" w:sz="4" w:space="0" w:color="auto"/>
              <w:bottom w:val="single" w:sz="4" w:space="0" w:color="auto"/>
              <w:right w:val="single" w:sz="4" w:space="0" w:color="auto"/>
            </w:tcBorders>
            <w:vAlign w:val="center"/>
          </w:tcPr>
          <w:p w14:paraId="31F3B825" w14:textId="77777777" w:rsidR="00673D51" w:rsidRPr="00B742C5" w:rsidRDefault="00673D51" w:rsidP="00AC111E">
            <w:pPr>
              <w:pStyle w:val="Tabletext"/>
            </w:pPr>
            <w:r w:rsidRPr="00B742C5">
              <w:t>IRI&gt;170</w:t>
            </w:r>
          </w:p>
        </w:tc>
        <w:tc>
          <w:tcPr>
            <w:tcW w:w="3373" w:type="dxa"/>
            <w:tcBorders>
              <w:top w:val="single" w:sz="4" w:space="0" w:color="auto"/>
              <w:left w:val="single" w:sz="4" w:space="0" w:color="auto"/>
              <w:bottom w:val="single" w:sz="4" w:space="0" w:color="auto"/>
            </w:tcBorders>
            <w:vAlign w:val="center"/>
          </w:tcPr>
          <w:p w14:paraId="6DEC29A6" w14:textId="77777777" w:rsidR="00673D51" w:rsidRPr="00B742C5" w:rsidRDefault="00673D51" w:rsidP="00AC111E">
            <w:pPr>
              <w:pStyle w:val="Tabletext"/>
            </w:pPr>
            <w:r w:rsidRPr="00B742C5">
              <w:t>PA3= -A or Corrective action</w:t>
            </w:r>
          </w:p>
        </w:tc>
      </w:tr>
      <w:tr w:rsidR="00673D51" w:rsidRPr="008D24C1" w14:paraId="18DADBD0" w14:textId="77777777" w:rsidTr="00AC111E">
        <w:trPr>
          <w:trHeight w:val="37"/>
        </w:trPr>
        <w:tc>
          <w:tcPr>
            <w:tcW w:w="1973" w:type="dxa"/>
            <w:vMerge w:val="restart"/>
            <w:tcBorders>
              <w:top w:val="single" w:sz="4" w:space="0" w:color="auto"/>
              <w:bottom w:val="single" w:sz="4" w:space="0" w:color="auto"/>
              <w:right w:val="single" w:sz="4" w:space="0" w:color="auto"/>
            </w:tcBorders>
            <w:vAlign w:val="center"/>
          </w:tcPr>
          <w:p w14:paraId="5236730D" w14:textId="77777777" w:rsidR="00673D51" w:rsidRPr="00B742C5" w:rsidRDefault="00673D51" w:rsidP="00AC111E">
            <w:pPr>
              <w:jc w:val="center"/>
              <w:rPr>
                <w:sz w:val="18"/>
              </w:rPr>
            </w:pPr>
            <w:r w:rsidRPr="00B742C5">
              <w:rPr>
                <w:sz w:val="18"/>
              </w:rPr>
              <w:t>PA4</w:t>
            </w:r>
          </w:p>
        </w:tc>
        <w:tc>
          <w:tcPr>
            <w:tcW w:w="1620" w:type="dxa"/>
            <w:vMerge w:val="restart"/>
            <w:tcBorders>
              <w:top w:val="single" w:sz="4" w:space="0" w:color="auto"/>
              <w:left w:val="single" w:sz="4" w:space="0" w:color="auto"/>
              <w:bottom w:val="single" w:sz="4" w:space="0" w:color="auto"/>
              <w:right w:val="single" w:sz="4" w:space="0" w:color="auto"/>
            </w:tcBorders>
            <w:vAlign w:val="center"/>
          </w:tcPr>
          <w:p w14:paraId="0DE898E3" w14:textId="77777777" w:rsidR="00673D51" w:rsidRPr="00B742C5" w:rsidRDefault="00673D51" w:rsidP="00AC111E">
            <w:pPr>
              <w:jc w:val="center"/>
              <w:rPr>
                <w:sz w:val="18"/>
                <w:szCs w:val="18"/>
              </w:rPr>
            </w:pPr>
            <w:r w:rsidRPr="00B742C5">
              <w:rPr>
                <w:sz w:val="18"/>
                <w:szCs w:val="18"/>
              </w:rPr>
              <w:t>Will include, if tested</w:t>
            </w:r>
          </w:p>
        </w:tc>
        <w:tc>
          <w:tcPr>
            <w:tcW w:w="1530" w:type="dxa"/>
            <w:tcBorders>
              <w:top w:val="single" w:sz="4" w:space="0" w:color="auto"/>
              <w:left w:val="single" w:sz="4" w:space="0" w:color="auto"/>
              <w:bottom w:val="single" w:sz="4" w:space="0" w:color="auto"/>
              <w:right w:val="single" w:sz="4" w:space="0" w:color="auto"/>
            </w:tcBorders>
            <w:vAlign w:val="center"/>
          </w:tcPr>
          <w:p w14:paraId="2F3DE3CE" w14:textId="77777777" w:rsidR="00673D51" w:rsidRPr="00B742C5" w:rsidRDefault="00673D51" w:rsidP="00AC111E">
            <w:pPr>
              <w:pStyle w:val="Tabletext"/>
            </w:pPr>
            <w:r w:rsidRPr="00B742C5">
              <w:t>IRI ≤ T</w:t>
            </w:r>
          </w:p>
        </w:tc>
        <w:tc>
          <w:tcPr>
            <w:tcW w:w="3373" w:type="dxa"/>
            <w:tcBorders>
              <w:top w:val="single" w:sz="4" w:space="0" w:color="auto"/>
              <w:left w:val="single" w:sz="4" w:space="0" w:color="auto"/>
              <w:bottom w:val="single" w:sz="4" w:space="0" w:color="auto"/>
            </w:tcBorders>
            <w:vAlign w:val="center"/>
          </w:tcPr>
          <w:p w14:paraId="7459172C" w14:textId="77777777" w:rsidR="00673D51" w:rsidRPr="00B742C5" w:rsidRDefault="00673D51" w:rsidP="00AC111E">
            <w:pPr>
              <w:pStyle w:val="Tabletext"/>
            </w:pPr>
            <w:r w:rsidRPr="00B742C5">
              <w:t>PA4=0</w:t>
            </w:r>
          </w:p>
        </w:tc>
      </w:tr>
      <w:tr w:rsidR="00673D51" w:rsidRPr="008D24C1" w14:paraId="6F4884F2" w14:textId="77777777" w:rsidTr="00AC111E">
        <w:trPr>
          <w:trHeight w:val="35"/>
        </w:trPr>
        <w:tc>
          <w:tcPr>
            <w:tcW w:w="1973" w:type="dxa"/>
            <w:vMerge/>
            <w:tcBorders>
              <w:top w:val="single" w:sz="4" w:space="0" w:color="auto"/>
              <w:bottom w:val="single" w:sz="4" w:space="0" w:color="auto"/>
              <w:right w:val="single" w:sz="4" w:space="0" w:color="auto"/>
            </w:tcBorders>
            <w:vAlign w:val="center"/>
          </w:tcPr>
          <w:p w14:paraId="1F2F7289" w14:textId="77777777" w:rsidR="00673D51" w:rsidRPr="00B742C5" w:rsidRDefault="00673D51" w:rsidP="00AC111E">
            <w:pPr>
              <w:jc w:val="center"/>
              <w:rPr>
                <w:sz w:val="18"/>
              </w:rPr>
            </w:pPr>
          </w:p>
        </w:tc>
        <w:tc>
          <w:tcPr>
            <w:tcW w:w="1620" w:type="dxa"/>
            <w:vMerge/>
            <w:tcBorders>
              <w:top w:val="single" w:sz="4" w:space="0" w:color="auto"/>
              <w:left w:val="single" w:sz="4" w:space="0" w:color="auto"/>
              <w:bottom w:val="single" w:sz="4" w:space="0" w:color="auto"/>
              <w:right w:val="single" w:sz="4" w:space="0" w:color="auto"/>
            </w:tcBorders>
            <w:vAlign w:val="center"/>
          </w:tcPr>
          <w:p w14:paraId="7A49BF8B" w14:textId="77777777" w:rsidR="00673D51" w:rsidRPr="00B742C5" w:rsidRDefault="00673D51" w:rsidP="00AC111E">
            <w:pPr>
              <w:jc w:val="center"/>
              <w:rPr>
                <w:sz w:val="18"/>
              </w:rPr>
            </w:pPr>
          </w:p>
        </w:tc>
        <w:tc>
          <w:tcPr>
            <w:tcW w:w="1530" w:type="dxa"/>
            <w:tcBorders>
              <w:top w:val="single" w:sz="4" w:space="0" w:color="auto"/>
              <w:left w:val="single" w:sz="4" w:space="0" w:color="auto"/>
              <w:bottom w:val="single" w:sz="4" w:space="0" w:color="auto"/>
              <w:right w:val="single" w:sz="4" w:space="0" w:color="auto"/>
            </w:tcBorders>
            <w:vAlign w:val="center"/>
          </w:tcPr>
          <w:p w14:paraId="7A462629" w14:textId="77777777" w:rsidR="00673D51" w:rsidRPr="00B742C5" w:rsidRDefault="00673D51" w:rsidP="00AC111E">
            <w:pPr>
              <w:pStyle w:val="Tabletext"/>
            </w:pPr>
            <w:r w:rsidRPr="00B742C5">
              <w:t>T &lt; IRI ≤ T+80 or 170 whichever is higher</w:t>
            </w:r>
          </w:p>
        </w:tc>
        <w:tc>
          <w:tcPr>
            <w:tcW w:w="3373" w:type="dxa"/>
            <w:tcBorders>
              <w:top w:val="single" w:sz="4" w:space="0" w:color="auto"/>
              <w:left w:val="single" w:sz="4" w:space="0" w:color="auto"/>
              <w:bottom w:val="single" w:sz="4" w:space="0" w:color="auto"/>
            </w:tcBorders>
            <w:vAlign w:val="center"/>
          </w:tcPr>
          <w:p w14:paraId="7032FE09" w14:textId="77777777" w:rsidR="00673D51" w:rsidRPr="00B742C5" w:rsidRDefault="00673D51" w:rsidP="00AC111E">
            <w:pPr>
              <w:pStyle w:val="Tabletext"/>
            </w:pPr>
            <w:r w:rsidRPr="00B742C5">
              <w:t>PA4 = (IRI − T) x (−$1.25)</w:t>
            </w:r>
          </w:p>
        </w:tc>
      </w:tr>
      <w:tr w:rsidR="00673D51" w:rsidRPr="008D24C1" w14:paraId="427716B7" w14:textId="77777777" w:rsidTr="00AC111E">
        <w:trPr>
          <w:trHeight w:val="35"/>
        </w:trPr>
        <w:tc>
          <w:tcPr>
            <w:tcW w:w="1973" w:type="dxa"/>
            <w:vMerge/>
            <w:tcBorders>
              <w:top w:val="single" w:sz="4" w:space="0" w:color="auto"/>
              <w:bottom w:val="single" w:sz="4" w:space="0" w:color="auto"/>
              <w:right w:val="single" w:sz="4" w:space="0" w:color="auto"/>
            </w:tcBorders>
            <w:vAlign w:val="center"/>
          </w:tcPr>
          <w:p w14:paraId="4C21247C" w14:textId="77777777" w:rsidR="00673D51" w:rsidRPr="00B742C5" w:rsidRDefault="00673D51" w:rsidP="00AC111E">
            <w:pPr>
              <w:jc w:val="center"/>
              <w:rPr>
                <w:sz w:val="18"/>
              </w:rPr>
            </w:pPr>
          </w:p>
        </w:tc>
        <w:tc>
          <w:tcPr>
            <w:tcW w:w="1620" w:type="dxa"/>
            <w:vMerge/>
            <w:tcBorders>
              <w:top w:val="single" w:sz="4" w:space="0" w:color="auto"/>
              <w:left w:val="single" w:sz="4" w:space="0" w:color="auto"/>
              <w:bottom w:val="single" w:sz="4" w:space="0" w:color="auto"/>
              <w:right w:val="single" w:sz="4" w:space="0" w:color="auto"/>
            </w:tcBorders>
            <w:vAlign w:val="center"/>
          </w:tcPr>
          <w:p w14:paraId="2E818A88" w14:textId="77777777" w:rsidR="00673D51" w:rsidRPr="00B742C5" w:rsidRDefault="00673D51" w:rsidP="00AC111E">
            <w:pPr>
              <w:jc w:val="center"/>
              <w:rPr>
                <w:sz w:val="18"/>
              </w:rPr>
            </w:pPr>
          </w:p>
        </w:tc>
        <w:tc>
          <w:tcPr>
            <w:tcW w:w="1530" w:type="dxa"/>
            <w:tcBorders>
              <w:top w:val="single" w:sz="4" w:space="0" w:color="auto"/>
              <w:left w:val="single" w:sz="4" w:space="0" w:color="auto"/>
              <w:bottom w:val="single" w:sz="4" w:space="0" w:color="auto"/>
              <w:right w:val="single" w:sz="4" w:space="0" w:color="auto"/>
            </w:tcBorders>
            <w:vAlign w:val="center"/>
          </w:tcPr>
          <w:p w14:paraId="3AAC42F2" w14:textId="77777777" w:rsidR="00673D51" w:rsidRPr="00B742C5" w:rsidRDefault="00673D51" w:rsidP="00AC111E">
            <w:pPr>
              <w:pStyle w:val="Tabletext"/>
            </w:pPr>
            <w:r w:rsidRPr="00B742C5">
              <w:t>IRI&gt;T+80 or 170 whichever is higher</w:t>
            </w:r>
          </w:p>
        </w:tc>
        <w:tc>
          <w:tcPr>
            <w:tcW w:w="3373" w:type="dxa"/>
            <w:tcBorders>
              <w:top w:val="single" w:sz="4" w:space="0" w:color="auto"/>
              <w:left w:val="single" w:sz="4" w:space="0" w:color="auto"/>
              <w:bottom w:val="single" w:sz="4" w:space="0" w:color="auto"/>
            </w:tcBorders>
            <w:vAlign w:val="center"/>
          </w:tcPr>
          <w:p w14:paraId="7D9118F3" w14:textId="77777777" w:rsidR="00673D51" w:rsidRPr="00B742C5" w:rsidRDefault="00673D51" w:rsidP="00AC111E">
            <w:pPr>
              <w:pStyle w:val="Tabletext"/>
            </w:pPr>
            <w:r w:rsidRPr="00B742C5">
              <w:t>Maximum Negative Pay or Corrective action</w:t>
            </w:r>
          </w:p>
        </w:tc>
      </w:tr>
      <w:tr w:rsidR="00673D51" w:rsidRPr="008D24C1" w14:paraId="796F3D5A" w14:textId="77777777" w:rsidTr="00AC111E">
        <w:trPr>
          <w:trHeight w:val="1032"/>
        </w:trPr>
        <w:tc>
          <w:tcPr>
            <w:tcW w:w="8496" w:type="dxa"/>
            <w:gridSpan w:val="4"/>
            <w:tcBorders>
              <w:top w:val="single" w:sz="4" w:space="0" w:color="auto"/>
            </w:tcBorders>
            <w:vAlign w:val="center"/>
          </w:tcPr>
          <w:p w14:paraId="6DAF4ECF" w14:textId="77777777" w:rsidR="00673D51" w:rsidRPr="00B742C5" w:rsidRDefault="00673D51" w:rsidP="00AC111E">
            <w:pPr>
              <w:pStyle w:val="Tabletext"/>
              <w:jc w:val="center"/>
            </w:pPr>
            <w:r w:rsidRPr="00B742C5">
              <w:rPr>
                <w:noProof/>
              </w:rPr>
              <w:drawing>
                <wp:inline distT="0" distB="0" distL="0" distR="0" wp14:anchorId="07B97B34" wp14:editId="71B82233">
                  <wp:extent cx="4646295" cy="393700"/>
                  <wp:effectExtent l="0" t="0" r="0" b="0"/>
                  <wp:docPr id="8774" name="Picture 87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53" cstate="print">
                            <a:extLst>
                              <a:ext uri="{28A0092B-C50C-407E-A947-70E740481C1C}">
                                <a14:useLocalDpi xmlns:a14="http://schemas.microsoft.com/office/drawing/2010/main" val="0"/>
                              </a:ext>
                            </a:extLst>
                          </a:blip>
                          <a:srcRect/>
                          <a:stretch>
                            <a:fillRect/>
                          </a:stretch>
                        </pic:blipFill>
                        <pic:spPr bwMode="auto">
                          <a:xfrm>
                            <a:off x="0" y="0"/>
                            <a:ext cx="4646295" cy="393700"/>
                          </a:xfrm>
                          <a:prstGeom prst="rect">
                            <a:avLst/>
                          </a:prstGeom>
                          <a:noFill/>
                          <a:ln>
                            <a:noFill/>
                          </a:ln>
                        </pic:spPr>
                      </pic:pic>
                    </a:graphicData>
                  </a:graphic>
                </wp:inline>
              </w:drawing>
            </w:r>
            <w:bookmarkStart w:id="595" w:name="_MON_1573289865"/>
            <w:bookmarkEnd w:id="595"/>
            <w:r w:rsidRPr="00D30710">
              <w:object w:dxaOrig="2928" w:dyaOrig="587" w14:anchorId="13D543F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2in;height:28.2pt" o:ole="">
                  <v:imagedata r:id="rId54" o:title=""/>
                </v:shape>
                <o:OLEObject Type="Embed" ProgID="Word.Document.12" ShapeID="_x0000_i1025" DrawAspect="Content" ObjectID="_1837163459" r:id="rId55">
                  <o:FieldCodes>\s</o:FieldCodes>
                </o:OLEObject>
              </w:object>
            </w:r>
          </w:p>
        </w:tc>
      </w:tr>
      <w:tr w:rsidR="00673D51" w:rsidRPr="008D24C1" w14:paraId="7FF468D1" w14:textId="77777777" w:rsidTr="00AC111E">
        <w:trPr>
          <w:trHeight w:val="1032"/>
        </w:trPr>
        <w:tc>
          <w:tcPr>
            <w:tcW w:w="8496" w:type="dxa"/>
            <w:gridSpan w:val="4"/>
            <w:tcBorders>
              <w:bottom w:val="single" w:sz="4" w:space="0" w:color="auto"/>
            </w:tcBorders>
            <w:vAlign w:val="center"/>
          </w:tcPr>
          <w:p w14:paraId="3B91A41A" w14:textId="77777777" w:rsidR="00673D51" w:rsidRPr="00B742C5" w:rsidRDefault="00673D51" w:rsidP="00AC111E">
            <w:pPr>
              <w:pStyle w:val="Tablenote"/>
            </w:pPr>
            <w:r w:rsidRPr="00B742C5">
              <w:t>P = Bid price of last lift of the pavement structure to be evaluated or price listed in table 401.03.07-7B, whichever is higher, per Ton</w:t>
            </w:r>
          </w:p>
          <w:p w14:paraId="5D513D67" w14:textId="77777777" w:rsidR="00673D51" w:rsidRPr="00B742C5" w:rsidRDefault="00673D51" w:rsidP="00AC111E">
            <w:pPr>
              <w:pStyle w:val="Tablenote"/>
            </w:pPr>
            <w:r w:rsidRPr="00B742C5">
              <w:t>D</w:t>
            </w:r>
            <w:r w:rsidRPr="00B742C5">
              <w:rPr>
                <w:vertAlign w:val="superscript"/>
              </w:rPr>
              <w:t>1</w:t>
            </w:r>
            <w:r w:rsidRPr="00B742C5">
              <w:t xml:space="preserve"> = Design thickness of last lift to be evaluated, Inch</w:t>
            </w:r>
          </w:p>
          <w:p w14:paraId="10AD8EF5" w14:textId="77777777" w:rsidR="00673D51" w:rsidRPr="00B742C5" w:rsidRDefault="00673D51" w:rsidP="00AC111E">
            <w:pPr>
              <w:pStyle w:val="Tablenote"/>
            </w:pPr>
            <w:r w:rsidRPr="00B742C5">
              <w:t>M = Bid price of Milling, per Square Yard</w:t>
            </w:r>
          </w:p>
          <w:p w14:paraId="6D520E1D" w14:textId="77777777" w:rsidR="00673D51" w:rsidRPr="00B742C5" w:rsidRDefault="00673D51" w:rsidP="00AC111E">
            <w:pPr>
              <w:pStyle w:val="Tablenote"/>
            </w:pPr>
            <w:r w:rsidRPr="00B742C5">
              <w:t>T = Target IRI</w:t>
            </w:r>
          </w:p>
        </w:tc>
      </w:tr>
      <w:tr w:rsidR="00673D51" w:rsidRPr="008D24C1" w14:paraId="7D52B78F" w14:textId="77777777" w:rsidTr="00AC111E">
        <w:trPr>
          <w:trHeight w:val="1032"/>
        </w:trPr>
        <w:tc>
          <w:tcPr>
            <w:tcW w:w="8496" w:type="dxa"/>
            <w:gridSpan w:val="4"/>
            <w:tcBorders>
              <w:top w:val="single" w:sz="4" w:space="0" w:color="auto"/>
            </w:tcBorders>
            <w:vAlign w:val="center"/>
          </w:tcPr>
          <w:p w14:paraId="5E66048C" w14:textId="77777777" w:rsidR="00673D51" w:rsidRPr="00B742C5" w:rsidRDefault="00673D51" w:rsidP="00C17075">
            <w:pPr>
              <w:pStyle w:val="Tablenote"/>
              <w:keepNext/>
              <w:keepLines/>
              <w:numPr>
                <w:ilvl w:val="0"/>
                <w:numId w:val="50"/>
              </w:numPr>
              <w:ind w:left="345"/>
            </w:pPr>
            <w:r w:rsidRPr="00B742C5">
              <w:t>For various design thicknesses of last lift to be evaluated within a segment, calculate the thickness using the following equation:</w:t>
            </w:r>
          </w:p>
          <w:p w14:paraId="0AC95AFC" w14:textId="77777777" w:rsidR="00673D51" w:rsidRPr="00B742C5" w:rsidRDefault="00673D51" w:rsidP="00AC111E">
            <w:pPr>
              <w:pStyle w:val="Tabletext"/>
            </w:pPr>
            <m:oMathPara>
              <m:oMath>
                <m:r>
                  <m:rPr>
                    <m:sty m:val="p"/>
                  </m:rPr>
                  <w:rPr>
                    <w:rFonts w:ascii="Cambria Math"/>
                  </w:rPr>
                  <m:t>Design thickness of last lift to be evaluated (D)</m:t>
                </m:r>
                <m:r>
                  <m:rPr>
                    <m:sty m:val="p"/>
                  </m:rPr>
                  <w:rPr>
                    <w:rFonts w:ascii="Cambria Math" w:hAnsi="Cambria Math"/>
                  </w:rPr>
                  <m:t>=</m:t>
                </m:r>
                <m:f>
                  <m:fPr>
                    <m:ctrlPr>
                      <w:rPr>
                        <w:rFonts w:ascii="Cambria Math" w:hAnsi="Cambria Math"/>
                      </w:rPr>
                    </m:ctrlPr>
                  </m:fPr>
                  <m:num>
                    <m:sSub>
                      <m:sSubPr>
                        <m:ctrlPr>
                          <w:rPr>
                            <w:rFonts w:ascii="Cambria Math" w:hAnsi="Cambria Math"/>
                          </w:rPr>
                        </m:ctrlPr>
                      </m:sSubPr>
                      <m:e>
                        <m:r>
                          <m:rPr>
                            <m:sty m:val="p"/>
                          </m:rPr>
                          <w:rPr>
                            <w:rFonts w:ascii="Cambria Math" w:hAnsi="Cambria Math"/>
                          </w:rPr>
                          <m:t>D</m:t>
                        </m:r>
                      </m:e>
                      <m:sub>
                        <m:r>
                          <m:rPr>
                            <m:sty m:val="p"/>
                          </m:rPr>
                          <w:rPr>
                            <w:rFonts w:ascii="Cambria Math" w:hAnsi="Cambria Math"/>
                          </w:rPr>
                          <m:t>1</m:t>
                        </m:r>
                      </m:sub>
                    </m:sSub>
                    <m:sSub>
                      <m:sSubPr>
                        <m:ctrlPr>
                          <w:rPr>
                            <w:rFonts w:ascii="Cambria Math" w:hAnsi="Cambria Math"/>
                          </w:rPr>
                        </m:ctrlPr>
                      </m:sSubPr>
                      <m:e>
                        <m:r>
                          <m:rPr>
                            <m:sty m:val="p"/>
                          </m:rPr>
                          <w:rPr>
                            <w:rFonts w:ascii="Cambria Math" w:hAnsi="Cambria Math"/>
                          </w:rPr>
                          <m:t>N</m:t>
                        </m:r>
                      </m:e>
                      <m:sub>
                        <m:r>
                          <m:rPr>
                            <m:sty m:val="p"/>
                          </m:rPr>
                          <w:rPr>
                            <w:rFonts w:ascii="Cambria Math" w:hAnsi="Cambria Math"/>
                          </w:rPr>
                          <m:t>1</m:t>
                        </m:r>
                      </m:sub>
                    </m:sSub>
                    <m:r>
                      <m:rPr>
                        <m:sty m:val="p"/>
                      </m:rPr>
                      <w:rPr>
                        <w:rFonts w:ascii="Cambria Math" w:hAnsi="Cambria Math"/>
                      </w:rPr>
                      <m:t>+</m:t>
                    </m:r>
                    <m:sSub>
                      <m:sSubPr>
                        <m:ctrlPr>
                          <w:rPr>
                            <w:rFonts w:ascii="Cambria Math" w:hAnsi="Cambria Math"/>
                          </w:rPr>
                        </m:ctrlPr>
                      </m:sSubPr>
                      <m:e>
                        <m:r>
                          <m:rPr>
                            <m:sty m:val="p"/>
                          </m:rPr>
                          <w:rPr>
                            <w:rFonts w:ascii="Cambria Math" w:hAnsi="Cambria Math"/>
                          </w:rPr>
                          <m:t>D</m:t>
                        </m:r>
                      </m:e>
                      <m:sub>
                        <m:r>
                          <m:rPr>
                            <m:sty m:val="p"/>
                          </m:rPr>
                          <w:rPr>
                            <w:rFonts w:ascii="Cambria Math" w:hAnsi="Cambria Math"/>
                          </w:rPr>
                          <m:t>2</m:t>
                        </m:r>
                      </m:sub>
                    </m:sSub>
                    <m:sSub>
                      <m:sSubPr>
                        <m:ctrlPr>
                          <w:rPr>
                            <w:rFonts w:ascii="Cambria Math" w:hAnsi="Cambria Math"/>
                          </w:rPr>
                        </m:ctrlPr>
                      </m:sSubPr>
                      <m:e>
                        <m:r>
                          <m:rPr>
                            <m:sty m:val="p"/>
                          </m:rPr>
                          <w:rPr>
                            <w:rFonts w:ascii="Cambria Math" w:hAnsi="Cambria Math"/>
                          </w:rPr>
                          <m:t>N</m:t>
                        </m:r>
                      </m:e>
                      <m:sub>
                        <m:r>
                          <m:rPr>
                            <m:sty m:val="p"/>
                          </m:rPr>
                          <w:rPr>
                            <w:rFonts w:ascii="Cambria Math" w:hAnsi="Cambria Math"/>
                          </w:rPr>
                          <m:t>2</m:t>
                        </m:r>
                      </m:sub>
                    </m:sSub>
                    <m:r>
                      <m:rPr>
                        <m:sty m:val="p"/>
                      </m:rPr>
                      <w:rPr>
                        <w:rFonts w:ascii="Cambria Math" w:hAnsi="Cambria Math"/>
                      </w:rPr>
                      <m:t>+…</m:t>
                    </m:r>
                    <m:sSub>
                      <m:sSubPr>
                        <m:ctrlPr>
                          <w:rPr>
                            <w:rFonts w:ascii="Cambria Math" w:hAnsi="Cambria Math"/>
                          </w:rPr>
                        </m:ctrlPr>
                      </m:sSubPr>
                      <m:e>
                        <m:r>
                          <m:rPr>
                            <m:sty m:val="p"/>
                          </m:rPr>
                          <w:rPr>
                            <w:rFonts w:ascii="Cambria Math" w:hAnsi="Cambria Math"/>
                          </w:rPr>
                          <m:t>D</m:t>
                        </m:r>
                      </m:e>
                      <m:sub>
                        <m:r>
                          <m:rPr>
                            <m:sty m:val="p"/>
                          </m:rPr>
                          <w:rPr>
                            <w:rFonts w:ascii="Cambria Math" w:hAnsi="Cambria Math"/>
                          </w:rPr>
                          <m:t>N</m:t>
                        </m:r>
                      </m:sub>
                    </m:sSub>
                    <m:sSub>
                      <m:sSubPr>
                        <m:ctrlPr>
                          <w:rPr>
                            <w:rFonts w:ascii="Cambria Math" w:hAnsi="Cambria Math"/>
                          </w:rPr>
                        </m:ctrlPr>
                      </m:sSubPr>
                      <m:e>
                        <m:r>
                          <m:rPr>
                            <m:sty m:val="p"/>
                          </m:rPr>
                          <w:rPr>
                            <w:rFonts w:ascii="Cambria Math" w:hAnsi="Cambria Math"/>
                          </w:rPr>
                          <m:t>N</m:t>
                        </m:r>
                      </m:e>
                      <m:sub>
                        <m:r>
                          <m:rPr>
                            <m:sty m:val="p"/>
                          </m:rPr>
                          <w:rPr>
                            <w:rFonts w:ascii="Cambria Math" w:hAnsi="Cambria Math"/>
                          </w:rPr>
                          <m:t>N</m:t>
                        </m:r>
                      </m:sub>
                    </m:sSub>
                  </m:num>
                  <m:den>
                    <m:sSub>
                      <m:sSubPr>
                        <m:ctrlPr>
                          <w:rPr>
                            <w:rFonts w:ascii="Cambria Math" w:hAnsi="Cambria Math"/>
                          </w:rPr>
                        </m:ctrlPr>
                      </m:sSubPr>
                      <m:e>
                        <m:r>
                          <m:rPr>
                            <m:sty m:val="p"/>
                          </m:rPr>
                          <w:rPr>
                            <w:rFonts w:ascii="Cambria Math" w:hAnsi="Cambria Math"/>
                          </w:rPr>
                          <m:t>N</m:t>
                        </m:r>
                      </m:e>
                      <m:sub>
                        <m:r>
                          <m:rPr>
                            <m:sty m:val="p"/>
                          </m:rPr>
                          <w:rPr>
                            <w:rFonts w:ascii="Cambria Math" w:hAnsi="Cambria Math"/>
                          </w:rPr>
                          <m:t>1</m:t>
                        </m:r>
                      </m:sub>
                    </m:sSub>
                    <m:r>
                      <m:rPr>
                        <m:sty m:val="p"/>
                      </m:rPr>
                      <w:rPr>
                        <w:rFonts w:ascii="Cambria Math" w:hAnsi="Cambria Math"/>
                      </w:rPr>
                      <m:t>+</m:t>
                    </m:r>
                    <m:sSub>
                      <m:sSubPr>
                        <m:ctrlPr>
                          <w:rPr>
                            <w:rFonts w:ascii="Cambria Math" w:hAnsi="Cambria Math"/>
                          </w:rPr>
                        </m:ctrlPr>
                      </m:sSubPr>
                      <m:e>
                        <m:r>
                          <m:rPr>
                            <m:sty m:val="p"/>
                          </m:rPr>
                          <w:rPr>
                            <w:rFonts w:ascii="Cambria Math" w:hAnsi="Cambria Math"/>
                          </w:rPr>
                          <m:t>N</m:t>
                        </m:r>
                      </m:e>
                      <m:sub>
                        <m:r>
                          <m:rPr>
                            <m:sty m:val="p"/>
                          </m:rPr>
                          <w:rPr>
                            <w:rFonts w:ascii="Cambria Math" w:hAnsi="Cambria Math"/>
                          </w:rPr>
                          <m:t>2</m:t>
                        </m:r>
                      </m:sub>
                    </m:sSub>
                    <m:r>
                      <m:rPr>
                        <m:sty m:val="p"/>
                      </m:rPr>
                      <w:rPr>
                        <w:rFonts w:ascii="Cambria Math" w:hAnsi="Cambria Math"/>
                      </w:rPr>
                      <m:t>+</m:t>
                    </m:r>
                    <m:sSub>
                      <m:sSubPr>
                        <m:ctrlPr>
                          <w:rPr>
                            <w:rFonts w:ascii="Cambria Math" w:hAnsi="Cambria Math"/>
                          </w:rPr>
                        </m:ctrlPr>
                      </m:sSubPr>
                      <m:e>
                        <m:r>
                          <m:rPr>
                            <m:sty m:val="p"/>
                          </m:rPr>
                          <w:rPr>
                            <w:rFonts w:ascii="Cambria Math" w:hAnsi="Cambria Math"/>
                          </w:rPr>
                          <m:t>N</m:t>
                        </m:r>
                      </m:e>
                      <m:sub>
                        <m:r>
                          <m:rPr>
                            <m:sty m:val="p"/>
                          </m:rPr>
                          <w:rPr>
                            <w:rFonts w:ascii="Cambria Math" w:hAnsi="Cambria Math"/>
                          </w:rPr>
                          <m:t>3</m:t>
                        </m:r>
                      </m:sub>
                    </m:sSub>
                    <m:r>
                      <m:rPr>
                        <m:sty m:val="p"/>
                      </m:rPr>
                      <w:rPr>
                        <w:rFonts w:ascii="Cambria Math" w:hAnsi="Cambria Math"/>
                      </w:rPr>
                      <m:t>+…</m:t>
                    </m:r>
                    <m:sSub>
                      <m:sSubPr>
                        <m:ctrlPr>
                          <w:rPr>
                            <w:rFonts w:ascii="Cambria Math" w:hAnsi="Cambria Math"/>
                          </w:rPr>
                        </m:ctrlPr>
                      </m:sSubPr>
                      <m:e>
                        <m:r>
                          <m:rPr>
                            <m:sty m:val="p"/>
                          </m:rPr>
                          <w:rPr>
                            <w:rFonts w:ascii="Cambria Math" w:hAnsi="Cambria Math"/>
                          </w:rPr>
                          <m:t>N</m:t>
                        </m:r>
                      </m:e>
                      <m:sub>
                        <m:r>
                          <m:rPr>
                            <m:sty m:val="p"/>
                          </m:rPr>
                          <w:rPr>
                            <w:rFonts w:ascii="Cambria Math" w:hAnsi="Cambria Math"/>
                          </w:rPr>
                          <m:t>N</m:t>
                        </m:r>
                      </m:sub>
                    </m:sSub>
                  </m:den>
                </m:f>
              </m:oMath>
            </m:oMathPara>
          </w:p>
          <w:p w14:paraId="69B42D24" w14:textId="77777777" w:rsidR="00673D51" w:rsidRPr="00B742C5" w:rsidRDefault="00673D51" w:rsidP="00AC111E">
            <w:pPr>
              <w:pStyle w:val="Tablenote1"/>
              <w:keepNext/>
              <w:keepLines/>
              <w:ind w:left="0" w:firstLine="0"/>
              <w:jc w:val="left"/>
            </w:pPr>
            <w:r w:rsidRPr="00B742C5">
              <w:t>Where:</w:t>
            </w:r>
          </w:p>
          <w:p w14:paraId="4034B5BD" w14:textId="77777777" w:rsidR="00673D51" w:rsidRPr="00B742C5" w:rsidRDefault="00673D51" w:rsidP="00AC111E">
            <w:pPr>
              <w:pStyle w:val="Tablenote1"/>
              <w:keepNext/>
              <w:keepLines/>
              <w:ind w:left="0" w:firstLine="0"/>
              <w:jc w:val="left"/>
            </w:pPr>
            <w:r w:rsidRPr="00B742C5">
              <w:t>D</w:t>
            </w:r>
            <w:r w:rsidRPr="00B742C5">
              <w:rPr>
                <w:vertAlign w:val="subscript"/>
              </w:rPr>
              <w:t>N</w:t>
            </w:r>
            <w:r w:rsidRPr="00B742C5">
              <w:t xml:space="preserve"> = Design thickness of the last lift to be evaluated of N sections having same mix, Inch</w:t>
            </w:r>
          </w:p>
          <w:p w14:paraId="412CF092" w14:textId="77777777" w:rsidR="00673D51" w:rsidRPr="00B742C5" w:rsidRDefault="00673D51" w:rsidP="00AC111E">
            <w:pPr>
              <w:pStyle w:val="Tablenote"/>
            </w:pPr>
            <w:r w:rsidRPr="00B742C5">
              <w:t>N</w:t>
            </w:r>
            <w:r w:rsidRPr="00B742C5">
              <w:rPr>
                <w:vertAlign w:val="subscript"/>
              </w:rPr>
              <w:t>N</w:t>
            </w:r>
            <w:r w:rsidRPr="00B742C5">
              <w:t xml:space="preserve"> = Number of lots of N section with design thickness D</w:t>
            </w:r>
            <w:r w:rsidRPr="00B742C5">
              <w:rPr>
                <w:vertAlign w:val="subscript"/>
              </w:rPr>
              <w:t>N</w:t>
            </w:r>
            <w:r w:rsidRPr="00B742C5">
              <w:t xml:space="preserve"> of last lift to be evaluated</w:t>
            </w:r>
          </w:p>
          <w:p w14:paraId="7415F3DE" w14:textId="77777777" w:rsidR="00673D51" w:rsidRPr="00B742C5" w:rsidRDefault="00673D51" w:rsidP="00AC111E">
            <w:pPr>
              <w:pStyle w:val="Tablenote"/>
            </w:pPr>
          </w:p>
          <w:p w14:paraId="09397BE5" w14:textId="77777777" w:rsidR="00673D51" w:rsidRPr="00B742C5" w:rsidRDefault="00673D51" w:rsidP="00C17075">
            <w:pPr>
              <w:pStyle w:val="Tablenote"/>
              <w:numPr>
                <w:ilvl w:val="0"/>
                <w:numId w:val="50"/>
              </w:numPr>
              <w:ind w:left="345"/>
            </w:pPr>
            <w:r w:rsidRPr="00B742C5">
              <w:t xml:space="preserve">Positive pay adjustment will be used to offset negative pay adjustment. Total pay adjustment for each lane </w:t>
            </w:r>
            <w:proofErr w:type="gramStart"/>
            <w:r w:rsidRPr="00B742C5">
              <w:t>will  not</w:t>
            </w:r>
            <w:proofErr w:type="gramEnd"/>
            <w:r w:rsidRPr="00B742C5">
              <w:t xml:space="preserve"> be greater than </w:t>
            </w:r>
            <w:proofErr w:type="gramStart"/>
            <w:r w:rsidRPr="00B742C5">
              <w:t>zero, but</w:t>
            </w:r>
            <w:proofErr w:type="gramEnd"/>
            <w:r w:rsidRPr="00B742C5">
              <w:t xml:space="preserve"> may result in a negative pay adjustment.</w:t>
            </w:r>
          </w:p>
        </w:tc>
      </w:tr>
    </w:tbl>
    <w:p w14:paraId="6958F211" w14:textId="77777777" w:rsidR="00673D51" w:rsidRPr="00B742C5" w:rsidRDefault="00673D51" w:rsidP="00673D51">
      <w:pPr>
        <w:pStyle w:val="HiddenTextSpec"/>
        <w:jc w:val="both"/>
        <w:rPr>
          <w:rFonts w:ascii="Helvetica-Bold" w:hAnsi="Helvetica-Bold" w:cs="Helvetica-Bold"/>
          <w:b/>
          <w:bCs/>
          <w:vanish w:val="0"/>
        </w:rPr>
      </w:pPr>
    </w:p>
    <w:p w14:paraId="144B5F9A" w14:textId="77777777" w:rsidR="00673D51" w:rsidRPr="00B742C5" w:rsidRDefault="00673D51" w:rsidP="00673D51">
      <w:pPr>
        <w:tabs>
          <w:tab w:val="left" w:pos="2880"/>
        </w:tabs>
        <w:jc w:val="center"/>
        <w:rPr>
          <w:rFonts w:ascii="Arial" w:hAnsi="Arial"/>
          <w:caps/>
          <w:vanish/>
          <w:color w:val="FF0000"/>
        </w:rPr>
      </w:pPr>
      <w:r w:rsidRPr="00B742C5">
        <w:rPr>
          <w:rFonts w:ascii="Arial" w:hAnsi="Arial"/>
          <w:caps/>
          <w:vanish/>
          <w:color w:val="FF0000"/>
        </w:rPr>
        <w:t>3************************************************3</w:t>
      </w:r>
    </w:p>
    <w:p w14:paraId="2A9F603A" w14:textId="77777777" w:rsidR="00673D51" w:rsidRPr="00B742C5" w:rsidRDefault="00673D51" w:rsidP="00673D51">
      <w:pPr>
        <w:tabs>
          <w:tab w:val="left" w:pos="2880"/>
        </w:tabs>
        <w:jc w:val="center"/>
        <w:rPr>
          <w:rFonts w:ascii="Arial" w:hAnsi="Arial"/>
          <w:vanish/>
        </w:rPr>
      </w:pPr>
    </w:p>
    <w:p w14:paraId="3F3B5D46" w14:textId="77777777" w:rsidR="00673D51" w:rsidRPr="00B742C5" w:rsidRDefault="00673D51" w:rsidP="00673D51">
      <w:pPr>
        <w:pStyle w:val="HiddenTextSpec"/>
        <w:jc w:val="both"/>
        <w:rPr>
          <w:rFonts w:ascii="Helvetica-Bold" w:hAnsi="Helvetica-Bold" w:cs="Helvetica-Bold"/>
          <w:b/>
          <w:bCs/>
        </w:rPr>
      </w:pPr>
      <w:r w:rsidRPr="00B742C5">
        <w:rPr>
          <w:rFonts w:ascii="Helvetica-Bold" w:hAnsi="Helvetica-Bold" w:cs="Helvetica-Bold"/>
          <w:b/>
          <w:bCs/>
        </w:rPr>
        <w:t>ADD THE FOLLOWING FOR NEW CONSTRUCTION, COMPLETE RECONSTRUCTION OR</w:t>
      </w:r>
      <w:r w:rsidRPr="00B742C5">
        <w:t xml:space="preserve"> </w:t>
      </w:r>
      <w:r w:rsidRPr="00B742C5">
        <w:rPr>
          <w:rFonts w:ascii="Helvetica-Bold" w:hAnsi="Helvetica-Bold" w:cs="Helvetica-Bold"/>
          <w:b/>
          <w:bCs/>
        </w:rPr>
        <w:t>COMPLETE AND INCLUDE TABLE 401.03.07-7A FOR ANY ROADWAYS THAT ARE TO BE EXCLUDED FROM THE RIDE QUALITY REQUIREMENTS OF SUBSECTION 401.03.07.J:</w:t>
      </w:r>
    </w:p>
    <w:p w14:paraId="637615DA" w14:textId="77777777" w:rsidR="00673D51" w:rsidRPr="00B742C5" w:rsidRDefault="00673D51" w:rsidP="00673D51">
      <w:pPr>
        <w:pStyle w:val="HiddenTextSpec"/>
        <w:jc w:val="left"/>
        <w:rPr>
          <w:vanish w:val="0"/>
        </w:rPr>
      </w:pPr>
      <w:r w:rsidRPr="00B742C5">
        <w:t>1**************************************************************************************************************************1</w:t>
      </w:r>
    </w:p>
    <w:p w14:paraId="44313AB7" w14:textId="77777777" w:rsidR="00673D51" w:rsidRPr="00B742C5" w:rsidRDefault="00673D51" w:rsidP="00673D51">
      <w:pPr>
        <w:pStyle w:val="HiddenTextSpec"/>
        <w:jc w:val="left"/>
        <w:rPr>
          <w:vanish w:val="0"/>
        </w:rPr>
      </w:pPr>
    </w:p>
    <w:p w14:paraId="2FA65540" w14:textId="77777777" w:rsidR="00673D51" w:rsidRPr="00FD768C" w:rsidRDefault="00673D51" w:rsidP="00B742C5">
      <w:pPr>
        <w:pStyle w:val="HiddenTextSpec"/>
        <w:jc w:val="left"/>
        <w:rPr>
          <w:highlight w:val="yellow"/>
        </w:rPr>
      </w:pPr>
    </w:p>
    <w:p w14:paraId="1B2138C4" w14:textId="340D783C" w:rsidR="00673D51" w:rsidRPr="00B742C5" w:rsidRDefault="00673D51" w:rsidP="00673D51">
      <w:pPr>
        <w:pStyle w:val="HiddenTextSpec"/>
      </w:pPr>
      <w:r w:rsidRPr="00B742C5">
        <w:t>send email to sme to request the exclusions in table 401.03.07-7A for roadways within the project and include the following</w:t>
      </w:r>
      <w:r w:rsidR="00100400">
        <w:t>, INCLUDE THE LOCAL PROJECT MANAGER ON ALL TRANSMITTALS</w:t>
      </w:r>
    </w:p>
    <w:p w14:paraId="648B79BD" w14:textId="77777777" w:rsidR="00673D51" w:rsidRPr="00B742C5" w:rsidRDefault="00673D51" w:rsidP="00673D51">
      <w:pPr>
        <w:pStyle w:val="HiddenTextSpec"/>
      </w:pPr>
    </w:p>
    <w:p w14:paraId="55CA2CE3" w14:textId="77777777" w:rsidR="00673D51" w:rsidRPr="00B742C5" w:rsidRDefault="00673D51" w:rsidP="00673D51">
      <w:pPr>
        <w:pStyle w:val="HiddenTextSpec"/>
      </w:pPr>
      <w:r w:rsidRPr="00B742C5">
        <w:rPr>
          <w:b/>
        </w:rPr>
        <w:t>sme CONTACT</w:t>
      </w:r>
      <w:r w:rsidRPr="00B742C5">
        <w:t xml:space="preserve"> –</w:t>
      </w:r>
      <w:hyperlink r:id="rId56" w:history="1">
        <w:r w:rsidRPr="00B742C5">
          <w:t>Pavement</w:t>
        </w:r>
      </w:hyperlink>
      <w:r w:rsidRPr="00B742C5">
        <w:t xml:space="preserve"> &amp; drainage Management &amp; Technology unit</w:t>
      </w:r>
    </w:p>
    <w:p w14:paraId="4828E984" w14:textId="77777777" w:rsidR="00673D51" w:rsidRPr="00FD768C" w:rsidRDefault="00673D51" w:rsidP="00673D51">
      <w:pPr>
        <w:pStyle w:val="HiddenTextSpec"/>
        <w:rPr>
          <w:highlight w:val="yellow"/>
        </w:rPr>
      </w:pPr>
    </w:p>
    <w:p w14:paraId="649339C1" w14:textId="77777777" w:rsidR="00673D51" w:rsidRPr="00B742C5" w:rsidRDefault="00673D51" w:rsidP="00673D51">
      <w:pPr>
        <w:pStyle w:val="Instruction"/>
      </w:pPr>
      <w:r w:rsidRPr="00B742C5">
        <w:t>THE FOLLOWING IS ADDED:</w:t>
      </w:r>
    </w:p>
    <w:p w14:paraId="7F1B81EB" w14:textId="77777777" w:rsidR="00673D51" w:rsidRPr="00B742C5" w:rsidRDefault="00673D51" w:rsidP="00673D51">
      <w:pPr>
        <w:pStyle w:val="Blanklinehalf"/>
      </w:pPr>
    </w:p>
    <w:tbl>
      <w:tblPr>
        <w:tblW w:w="0" w:type="auto"/>
        <w:tblInd w:w="1350" w:type="dxa"/>
        <w:tblLook w:val="04A0" w:firstRow="1" w:lastRow="0" w:firstColumn="1" w:lastColumn="0" w:noHBand="0" w:noVBand="1"/>
      </w:tblPr>
      <w:tblGrid>
        <w:gridCol w:w="2790"/>
        <w:gridCol w:w="2970"/>
        <w:gridCol w:w="2610"/>
      </w:tblGrid>
      <w:tr w:rsidR="00673D51" w:rsidRPr="00BD11BF" w14:paraId="7BCEB25B" w14:textId="77777777" w:rsidTr="00AC111E">
        <w:trPr>
          <w:trHeight w:val="288"/>
        </w:trPr>
        <w:tc>
          <w:tcPr>
            <w:tcW w:w="8370" w:type="dxa"/>
            <w:gridSpan w:val="3"/>
            <w:tcBorders>
              <w:top w:val="double" w:sz="4" w:space="0" w:color="auto"/>
              <w:bottom w:val="single" w:sz="4" w:space="0" w:color="auto"/>
            </w:tcBorders>
            <w:vAlign w:val="center"/>
          </w:tcPr>
          <w:p w14:paraId="5D540849" w14:textId="77777777" w:rsidR="00673D51" w:rsidRPr="00B742C5" w:rsidRDefault="00673D51" w:rsidP="00AC111E">
            <w:pPr>
              <w:pStyle w:val="Tabletitle"/>
            </w:pPr>
            <w:r w:rsidRPr="00B742C5">
              <w:t>Table 401.03.07-7</w:t>
            </w:r>
            <w:proofErr w:type="gramStart"/>
            <w:r w:rsidRPr="00B742C5">
              <w:t>A  Exclusions</w:t>
            </w:r>
            <w:proofErr w:type="gramEnd"/>
            <w:r w:rsidRPr="00B742C5">
              <w:t xml:space="preserve"> for Resurfacing or Reconstruction</w:t>
            </w:r>
          </w:p>
        </w:tc>
      </w:tr>
      <w:tr w:rsidR="00673D51" w:rsidRPr="00BD11BF" w14:paraId="53E3C396" w14:textId="77777777" w:rsidTr="00AC111E">
        <w:trPr>
          <w:trHeight w:val="288"/>
        </w:trPr>
        <w:tc>
          <w:tcPr>
            <w:tcW w:w="2790" w:type="dxa"/>
            <w:tcBorders>
              <w:top w:val="single" w:sz="4" w:space="0" w:color="auto"/>
              <w:bottom w:val="single" w:sz="4" w:space="0" w:color="auto"/>
            </w:tcBorders>
            <w:vAlign w:val="center"/>
          </w:tcPr>
          <w:p w14:paraId="439D4518" w14:textId="77777777" w:rsidR="00673D51" w:rsidRPr="00B742C5" w:rsidRDefault="00673D51" w:rsidP="00AC111E">
            <w:pPr>
              <w:pStyle w:val="TableheaderCentered"/>
            </w:pPr>
            <w:r w:rsidRPr="00B742C5">
              <w:t>Roadway</w:t>
            </w:r>
          </w:p>
        </w:tc>
        <w:tc>
          <w:tcPr>
            <w:tcW w:w="2970" w:type="dxa"/>
            <w:tcBorders>
              <w:top w:val="single" w:sz="4" w:space="0" w:color="auto"/>
              <w:bottom w:val="single" w:sz="4" w:space="0" w:color="auto"/>
            </w:tcBorders>
            <w:vAlign w:val="center"/>
          </w:tcPr>
          <w:p w14:paraId="03708343" w14:textId="77777777" w:rsidR="00673D51" w:rsidRPr="00B742C5" w:rsidRDefault="00673D51" w:rsidP="00AC111E">
            <w:pPr>
              <w:pStyle w:val="TableheaderCentered"/>
            </w:pPr>
            <w:r w:rsidRPr="00B742C5">
              <w:t>Lane Number</w:t>
            </w:r>
          </w:p>
        </w:tc>
        <w:tc>
          <w:tcPr>
            <w:tcW w:w="2610" w:type="dxa"/>
            <w:tcBorders>
              <w:top w:val="single" w:sz="4" w:space="0" w:color="auto"/>
              <w:bottom w:val="single" w:sz="4" w:space="0" w:color="auto"/>
            </w:tcBorders>
            <w:vAlign w:val="center"/>
          </w:tcPr>
          <w:p w14:paraId="0E685724" w14:textId="77777777" w:rsidR="00673D51" w:rsidRPr="00B742C5" w:rsidRDefault="00673D51" w:rsidP="00AC111E">
            <w:pPr>
              <w:pStyle w:val="TableheaderCentered"/>
            </w:pPr>
            <w:r w:rsidRPr="00B742C5">
              <w:t>Exclusions</w:t>
            </w:r>
          </w:p>
        </w:tc>
      </w:tr>
      <w:tr w:rsidR="00673D51" w:rsidRPr="00BD11BF" w14:paraId="4DAC1098" w14:textId="77777777" w:rsidTr="00AC111E">
        <w:trPr>
          <w:trHeight w:val="288"/>
        </w:trPr>
        <w:tc>
          <w:tcPr>
            <w:tcW w:w="2790" w:type="dxa"/>
            <w:tcBorders>
              <w:top w:val="single" w:sz="4" w:space="0" w:color="auto"/>
              <w:bottom w:val="double" w:sz="4" w:space="0" w:color="auto"/>
            </w:tcBorders>
            <w:vAlign w:val="center"/>
          </w:tcPr>
          <w:p w14:paraId="63D34495" w14:textId="77777777" w:rsidR="00673D51" w:rsidRPr="00B742C5" w:rsidRDefault="00673D51" w:rsidP="00AC111E">
            <w:pPr>
              <w:pStyle w:val="Tabletext"/>
              <w:jc w:val="center"/>
            </w:pPr>
          </w:p>
        </w:tc>
        <w:tc>
          <w:tcPr>
            <w:tcW w:w="2970" w:type="dxa"/>
            <w:tcBorders>
              <w:top w:val="single" w:sz="4" w:space="0" w:color="auto"/>
              <w:bottom w:val="double" w:sz="4" w:space="0" w:color="auto"/>
            </w:tcBorders>
            <w:vAlign w:val="center"/>
          </w:tcPr>
          <w:p w14:paraId="3AFAE1F8" w14:textId="77777777" w:rsidR="00673D51" w:rsidRPr="00B742C5" w:rsidRDefault="00673D51" w:rsidP="00AC111E">
            <w:pPr>
              <w:pStyle w:val="Tabletext"/>
              <w:jc w:val="center"/>
              <w:rPr>
                <w:b/>
                <w:bCs/>
              </w:rPr>
            </w:pPr>
          </w:p>
        </w:tc>
        <w:tc>
          <w:tcPr>
            <w:tcW w:w="2610" w:type="dxa"/>
            <w:tcBorders>
              <w:top w:val="single" w:sz="4" w:space="0" w:color="auto"/>
              <w:bottom w:val="double" w:sz="4" w:space="0" w:color="auto"/>
            </w:tcBorders>
            <w:vAlign w:val="center"/>
          </w:tcPr>
          <w:p w14:paraId="45BBB8C4" w14:textId="77777777" w:rsidR="00673D51" w:rsidRPr="00B742C5" w:rsidRDefault="00673D51" w:rsidP="00AC111E">
            <w:pPr>
              <w:pStyle w:val="Tabletext"/>
              <w:jc w:val="center"/>
              <w:rPr>
                <w:b/>
                <w:bCs/>
              </w:rPr>
            </w:pPr>
          </w:p>
        </w:tc>
      </w:tr>
    </w:tbl>
    <w:p w14:paraId="5D056571" w14:textId="77777777" w:rsidR="00673D51" w:rsidRPr="00B742C5" w:rsidRDefault="00673D51" w:rsidP="00673D51">
      <w:pPr>
        <w:pStyle w:val="a2paragraph0"/>
        <w:rPr>
          <w:vanish/>
        </w:rPr>
      </w:pPr>
      <w:r w:rsidRPr="00B742C5">
        <w:t>Lane designation is by increasing numbers from left to right in the direction of traffic with left lane being Lane 1.</w:t>
      </w:r>
    </w:p>
    <w:p w14:paraId="3311922B" w14:textId="77777777" w:rsidR="00673D51" w:rsidRPr="00B742C5" w:rsidRDefault="00673D51" w:rsidP="00673D51">
      <w:pPr>
        <w:tabs>
          <w:tab w:val="left" w:pos="2880"/>
        </w:tabs>
        <w:jc w:val="center"/>
        <w:rPr>
          <w:rFonts w:ascii="Arial" w:hAnsi="Arial"/>
          <w:caps/>
          <w:vanish/>
          <w:color w:val="FF0000"/>
        </w:rPr>
      </w:pPr>
      <w:r w:rsidRPr="00B742C5">
        <w:rPr>
          <w:rFonts w:ascii="Arial" w:hAnsi="Arial"/>
          <w:caps/>
          <w:vanish/>
          <w:color w:val="FF0000"/>
        </w:rPr>
        <w:t>3************************************************3</w:t>
      </w:r>
    </w:p>
    <w:p w14:paraId="44214799" w14:textId="77777777" w:rsidR="00673D51" w:rsidRPr="00B742C5" w:rsidRDefault="00673D51" w:rsidP="00673D51">
      <w:pPr>
        <w:spacing w:line="242" w:lineRule="auto"/>
      </w:pPr>
    </w:p>
    <w:tbl>
      <w:tblPr>
        <w:tblW w:w="8640" w:type="dxa"/>
        <w:tblInd w:w="1170" w:type="dxa"/>
        <w:tblLayout w:type="fixed"/>
        <w:tblLook w:val="04A0" w:firstRow="1" w:lastRow="0" w:firstColumn="1" w:lastColumn="0" w:noHBand="0" w:noVBand="1"/>
      </w:tblPr>
      <w:tblGrid>
        <w:gridCol w:w="5963"/>
        <w:gridCol w:w="2677"/>
      </w:tblGrid>
      <w:tr w:rsidR="00673D51" w:rsidRPr="00BD11BF" w14:paraId="50403EC0" w14:textId="77777777" w:rsidTr="00AC111E">
        <w:trPr>
          <w:trHeight w:val="288"/>
        </w:trPr>
        <w:tc>
          <w:tcPr>
            <w:tcW w:w="8640" w:type="dxa"/>
            <w:gridSpan w:val="2"/>
            <w:tcBorders>
              <w:top w:val="double" w:sz="4" w:space="0" w:color="auto"/>
            </w:tcBorders>
            <w:vAlign w:val="center"/>
          </w:tcPr>
          <w:p w14:paraId="4BC49977" w14:textId="77777777" w:rsidR="00673D51" w:rsidRPr="00B742C5" w:rsidRDefault="00673D51" w:rsidP="00AC111E">
            <w:pPr>
              <w:pStyle w:val="Tabletitle"/>
            </w:pPr>
            <w:r w:rsidRPr="00B742C5">
              <w:lastRenderedPageBreak/>
              <w:t>Table 401.03.07-7</w:t>
            </w:r>
            <w:proofErr w:type="gramStart"/>
            <w:r w:rsidRPr="00B742C5">
              <w:t>B  Minimum</w:t>
            </w:r>
            <w:proofErr w:type="gramEnd"/>
            <w:r w:rsidRPr="00B742C5">
              <w:t xml:space="preserve"> Value of P</w:t>
            </w:r>
          </w:p>
        </w:tc>
      </w:tr>
      <w:tr w:rsidR="00673D51" w:rsidRPr="00BD11BF" w14:paraId="2548618F" w14:textId="77777777" w:rsidTr="00AC111E">
        <w:trPr>
          <w:trHeight w:val="288"/>
        </w:trPr>
        <w:tc>
          <w:tcPr>
            <w:tcW w:w="5963" w:type="dxa"/>
            <w:tcBorders>
              <w:top w:val="single" w:sz="4" w:space="0" w:color="auto"/>
              <w:bottom w:val="single" w:sz="4" w:space="0" w:color="auto"/>
            </w:tcBorders>
            <w:vAlign w:val="center"/>
          </w:tcPr>
          <w:p w14:paraId="4BB42165" w14:textId="77777777" w:rsidR="00673D51" w:rsidRPr="00B742C5" w:rsidRDefault="00673D51" w:rsidP="00AC111E">
            <w:pPr>
              <w:pStyle w:val="TableheaderCentered"/>
              <w:jc w:val="left"/>
            </w:pPr>
            <w:r w:rsidRPr="00B742C5">
              <w:t>Surface Course Mix</w:t>
            </w:r>
          </w:p>
        </w:tc>
        <w:tc>
          <w:tcPr>
            <w:tcW w:w="2677" w:type="dxa"/>
            <w:tcBorders>
              <w:top w:val="single" w:sz="4" w:space="0" w:color="auto"/>
              <w:bottom w:val="single" w:sz="4" w:space="0" w:color="auto"/>
            </w:tcBorders>
            <w:vAlign w:val="center"/>
          </w:tcPr>
          <w:p w14:paraId="5871EAC5" w14:textId="77777777" w:rsidR="00673D51" w:rsidRPr="00B742C5" w:rsidRDefault="00673D51" w:rsidP="00AC111E">
            <w:pPr>
              <w:pStyle w:val="TableheaderCentered"/>
            </w:pPr>
            <w:r w:rsidRPr="00B742C5">
              <w:t>P</w:t>
            </w:r>
          </w:p>
        </w:tc>
      </w:tr>
      <w:tr w:rsidR="00673D51" w:rsidRPr="00BD11BF" w14:paraId="4C010309" w14:textId="77777777" w:rsidTr="00AC111E">
        <w:trPr>
          <w:trHeight w:val="288"/>
        </w:trPr>
        <w:tc>
          <w:tcPr>
            <w:tcW w:w="5963" w:type="dxa"/>
            <w:tcBorders>
              <w:top w:val="single" w:sz="4" w:space="0" w:color="auto"/>
              <w:bottom w:val="dotted" w:sz="4" w:space="0" w:color="auto"/>
            </w:tcBorders>
            <w:vAlign w:val="center"/>
          </w:tcPr>
          <w:p w14:paraId="64D36431" w14:textId="77777777" w:rsidR="00673D51" w:rsidRPr="00B742C5" w:rsidRDefault="00673D51" w:rsidP="00AC111E">
            <w:pPr>
              <w:pStyle w:val="Tabletext"/>
            </w:pPr>
            <w:r w:rsidRPr="00B742C5">
              <w:t>Hot Mix Asphalt (Dense Graded) with PG 64-22 binder</w:t>
            </w:r>
          </w:p>
        </w:tc>
        <w:tc>
          <w:tcPr>
            <w:tcW w:w="2677" w:type="dxa"/>
            <w:tcBorders>
              <w:top w:val="single" w:sz="4" w:space="0" w:color="auto"/>
              <w:bottom w:val="dotted" w:sz="4" w:space="0" w:color="auto"/>
            </w:tcBorders>
            <w:vAlign w:val="center"/>
          </w:tcPr>
          <w:p w14:paraId="1CB7A350" w14:textId="77777777" w:rsidR="00673D51" w:rsidRPr="00B742C5" w:rsidRDefault="00673D51" w:rsidP="00AC111E">
            <w:pPr>
              <w:pStyle w:val="Tabletext"/>
              <w:jc w:val="center"/>
            </w:pPr>
            <w:r w:rsidRPr="00B742C5">
              <w:t>$60.00</w:t>
            </w:r>
          </w:p>
        </w:tc>
      </w:tr>
      <w:tr w:rsidR="00673D51" w:rsidRPr="00BD11BF" w14:paraId="103A8BB7" w14:textId="77777777" w:rsidTr="00AC111E">
        <w:trPr>
          <w:trHeight w:val="288"/>
        </w:trPr>
        <w:tc>
          <w:tcPr>
            <w:tcW w:w="5963" w:type="dxa"/>
            <w:tcBorders>
              <w:top w:val="dotted" w:sz="4" w:space="0" w:color="auto"/>
              <w:bottom w:val="dotted" w:sz="4" w:space="0" w:color="auto"/>
            </w:tcBorders>
            <w:vAlign w:val="center"/>
          </w:tcPr>
          <w:p w14:paraId="5DDE5B57" w14:textId="77777777" w:rsidR="00673D51" w:rsidRPr="00B742C5" w:rsidRDefault="00673D51" w:rsidP="00AC111E">
            <w:pPr>
              <w:pStyle w:val="Tabletext"/>
            </w:pPr>
            <w:r w:rsidRPr="00B742C5">
              <w:t>Hot Mix Asphalt (Dense Graded) with PG 64E-22 binder</w:t>
            </w:r>
          </w:p>
        </w:tc>
        <w:tc>
          <w:tcPr>
            <w:tcW w:w="2677" w:type="dxa"/>
            <w:tcBorders>
              <w:top w:val="dotted" w:sz="4" w:space="0" w:color="auto"/>
              <w:bottom w:val="dotted" w:sz="4" w:space="0" w:color="auto"/>
            </w:tcBorders>
            <w:vAlign w:val="center"/>
          </w:tcPr>
          <w:p w14:paraId="3663081A" w14:textId="77777777" w:rsidR="00673D51" w:rsidRPr="00B742C5" w:rsidRDefault="00673D51" w:rsidP="00AC111E">
            <w:pPr>
              <w:pStyle w:val="Tabletext"/>
              <w:jc w:val="center"/>
            </w:pPr>
            <w:r w:rsidRPr="00B742C5">
              <w:t>$70.00</w:t>
            </w:r>
          </w:p>
        </w:tc>
      </w:tr>
      <w:tr w:rsidR="00673D51" w:rsidRPr="00BD11BF" w14:paraId="097B3D69" w14:textId="77777777" w:rsidTr="00AC111E">
        <w:trPr>
          <w:trHeight w:val="288"/>
        </w:trPr>
        <w:tc>
          <w:tcPr>
            <w:tcW w:w="5963" w:type="dxa"/>
            <w:tcBorders>
              <w:top w:val="dotted" w:sz="4" w:space="0" w:color="auto"/>
              <w:bottom w:val="dotted" w:sz="4" w:space="0" w:color="auto"/>
            </w:tcBorders>
            <w:vAlign w:val="center"/>
          </w:tcPr>
          <w:p w14:paraId="310E9CC9" w14:textId="77777777" w:rsidR="00673D51" w:rsidRPr="00B742C5" w:rsidRDefault="00673D51" w:rsidP="00AC111E">
            <w:pPr>
              <w:pStyle w:val="Tabletext"/>
            </w:pPr>
            <w:r w:rsidRPr="00B742C5">
              <w:t>Stone Matrix Asphalt, High Performance Thin Overlay, Ultra-Thin Friction Course, Open Graded or Gap Graded Mixes not specified in this table</w:t>
            </w:r>
          </w:p>
        </w:tc>
        <w:tc>
          <w:tcPr>
            <w:tcW w:w="2677" w:type="dxa"/>
            <w:tcBorders>
              <w:top w:val="dotted" w:sz="4" w:space="0" w:color="auto"/>
              <w:bottom w:val="dotted" w:sz="4" w:space="0" w:color="auto"/>
            </w:tcBorders>
            <w:vAlign w:val="center"/>
          </w:tcPr>
          <w:p w14:paraId="18A1926E" w14:textId="77777777" w:rsidR="00673D51" w:rsidRPr="00B742C5" w:rsidRDefault="00673D51" w:rsidP="00AC111E">
            <w:pPr>
              <w:pStyle w:val="Tabletext"/>
              <w:jc w:val="center"/>
            </w:pPr>
            <w:r w:rsidRPr="00B742C5">
              <w:t>$80.00</w:t>
            </w:r>
          </w:p>
        </w:tc>
      </w:tr>
      <w:tr w:rsidR="00673D51" w:rsidRPr="00BD11BF" w14:paraId="1091758A" w14:textId="77777777" w:rsidTr="00AC111E">
        <w:trPr>
          <w:trHeight w:val="288"/>
        </w:trPr>
        <w:tc>
          <w:tcPr>
            <w:tcW w:w="5963" w:type="dxa"/>
            <w:tcBorders>
              <w:top w:val="dotted" w:sz="4" w:space="0" w:color="auto"/>
              <w:bottom w:val="double" w:sz="4" w:space="0" w:color="auto"/>
            </w:tcBorders>
            <w:vAlign w:val="center"/>
          </w:tcPr>
          <w:p w14:paraId="57EFA881" w14:textId="77777777" w:rsidR="00673D51" w:rsidRPr="00B742C5" w:rsidRDefault="00673D51" w:rsidP="00AC111E">
            <w:pPr>
              <w:pStyle w:val="Tabletext"/>
            </w:pPr>
            <w:r w:rsidRPr="00B742C5">
              <w:t>Bridge Deck Waterproof Surface Course</w:t>
            </w:r>
          </w:p>
        </w:tc>
        <w:tc>
          <w:tcPr>
            <w:tcW w:w="2677" w:type="dxa"/>
            <w:tcBorders>
              <w:top w:val="dotted" w:sz="4" w:space="0" w:color="auto"/>
              <w:bottom w:val="double" w:sz="4" w:space="0" w:color="auto"/>
            </w:tcBorders>
            <w:vAlign w:val="center"/>
          </w:tcPr>
          <w:p w14:paraId="20204205" w14:textId="77777777" w:rsidR="00673D51" w:rsidRPr="00BD11BF" w:rsidRDefault="00673D51" w:rsidP="00AC111E">
            <w:pPr>
              <w:pStyle w:val="Tabletext"/>
              <w:jc w:val="center"/>
            </w:pPr>
            <w:r w:rsidRPr="00B742C5">
              <w:t>$250.00</w:t>
            </w:r>
          </w:p>
        </w:tc>
      </w:tr>
    </w:tbl>
    <w:p w14:paraId="3756D9B1" w14:textId="77777777" w:rsidR="00673D51" w:rsidRPr="00BD11BF" w:rsidRDefault="00673D51" w:rsidP="00673D51">
      <w:pPr>
        <w:spacing w:line="242" w:lineRule="auto"/>
      </w:pPr>
    </w:p>
    <w:p w14:paraId="19EA3BBC" w14:textId="77777777" w:rsidR="00673D51" w:rsidRPr="00BD11BF" w:rsidRDefault="00673D51" w:rsidP="00673D51">
      <w:pPr>
        <w:spacing w:line="242" w:lineRule="auto"/>
      </w:pPr>
    </w:p>
    <w:p w14:paraId="4A026C5E" w14:textId="77777777" w:rsidR="00673D51" w:rsidRPr="00BD11BF" w:rsidRDefault="00673D51" w:rsidP="00673D51">
      <w:pPr>
        <w:spacing w:line="242" w:lineRule="auto"/>
      </w:pPr>
    </w:p>
    <w:tbl>
      <w:tblPr>
        <w:tblW w:w="8496" w:type="dxa"/>
        <w:tblInd w:w="1019" w:type="dxa"/>
        <w:tblBorders>
          <w:top w:val="double" w:sz="4" w:space="0" w:color="auto"/>
          <w:bottom w:val="double" w:sz="4" w:space="0" w:color="auto"/>
        </w:tblBorders>
        <w:tblLayout w:type="fixed"/>
        <w:tblCellMar>
          <w:top w:w="29" w:type="dxa"/>
          <w:left w:w="29" w:type="dxa"/>
          <w:bottom w:w="29" w:type="dxa"/>
          <w:right w:w="29" w:type="dxa"/>
        </w:tblCellMar>
        <w:tblLook w:val="0000" w:firstRow="0" w:lastRow="0" w:firstColumn="0" w:lastColumn="0" w:noHBand="0" w:noVBand="0"/>
      </w:tblPr>
      <w:tblGrid>
        <w:gridCol w:w="1208"/>
        <w:gridCol w:w="608"/>
        <w:gridCol w:w="606"/>
        <w:gridCol w:w="833"/>
        <w:gridCol w:w="380"/>
        <w:gridCol w:w="1211"/>
        <w:gridCol w:w="27"/>
        <w:gridCol w:w="881"/>
        <w:gridCol w:w="17"/>
        <w:gridCol w:w="287"/>
        <w:gridCol w:w="613"/>
        <w:gridCol w:w="601"/>
        <w:gridCol w:w="310"/>
        <w:gridCol w:w="914"/>
      </w:tblGrid>
      <w:tr w:rsidR="00673D51" w:rsidRPr="00BD11BF" w14:paraId="702BF725" w14:textId="77777777" w:rsidTr="00AC111E">
        <w:trPr>
          <w:trHeight w:val="173"/>
        </w:trPr>
        <w:tc>
          <w:tcPr>
            <w:tcW w:w="8496" w:type="dxa"/>
            <w:gridSpan w:val="14"/>
            <w:tcBorders>
              <w:bottom w:val="single" w:sz="4" w:space="0" w:color="auto"/>
            </w:tcBorders>
            <w:vAlign w:val="center"/>
          </w:tcPr>
          <w:p w14:paraId="5A044084" w14:textId="77777777" w:rsidR="00673D51" w:rsidRPr="00B742C5" w:rsidRDefault="00673D51" w:rsidP="00AC111E">
            <w:pPr>
              <w:pStyle w:val="Tabletitle"/>
            </w:pPr>
            <w:r w:rsidRPr="00B742C5">
              <w:t>Table 401.03.07-</w:t>
            </w:r>
            <w:proofErr w:type="gramStart"/>
            <w:r w:rsidRPr="00B742C5">
              <w:t>8  Target</w:t>
            </w:r>
            <w:proofErr w:type="gramEnd"/>
            <w:r w:rsidRPr="00B742C5">
              <w:t xml:space="preserve"> IRI for Resurfacing or Reconstruction (T)</w:t>
            </w:r>
            <w:r w:rsidRPr="00B742C5">
              <w:rPr>
                <w:vertAlign w:val="superscript"/>
              </w:rPr>
              <w:t>3</w:t>
            </w:r>
          </w:p>
        </w:tc>
      </w:tr>
      <w:tr w:rsidR="00673D51" w:rsidRPr="00BD11BF" w14:paraId="6029BE74" w14:textId="77777777" w:rsidTr="00AC111E">
        <w:trPr>
          <w:trHeight w:val="173"/>
        </w:trPr>
        <w:tc>
          <w:tcPr>
            <w:tcW w:w="1816" w:type="dxa"/>
            <w:gridSpan w:val="2"/>
            <w:vMerge w:val="restart"/>
            <w:tcBorders>
              <w:top w:val="single" w:sz="4" w:space="0" w:color="auto"/>
              <w:right w:val="nil"/>
            </w:tcBorders>
            <w:vAlign w:val="center"/>
          </w:tcPr>
          <w:p w14:paraId="61B5358F" w14:textId="77777777" w:rsidR="00673D51" w:rsidRPr="00B742C5" w:rsidRDefault="00673D51" w:rsidP="00AC111E">
            <w:pPr>
              <w:pStyle w:val="TableheaderCentered"/>
            </w:pPr>
            <w:r w:rsidRPr="00B742C5">
              <w:t>Roadway Type</w:t>
            </w:r>
          </w:p>
        </w:tc>
        <w:tc>
          <w:tcPr>
            <w:tcW w:w="1439" w:type="dxa"/>
            <w:gridSpan w:val="2"/>
            <w:vMerge w:val="restart"/>
            <w:tcBorders>
              <w:top w:val="single" w:sz="4" w:space="0" w:color="auto"/>
              <w:left w:val="nil"/>
              <w:bottom w:val="single" w:sz="4" w:space="0" w:color="auto"/>
            </w:tcBorders>
            <w:vAlign w:val="center"/>
          </w:tcPr>
          <w:p w14:paraId="7FD4972C" w14:textId="77777777" w:rsidR="00673D51" w:rsidRPr="00B742C5" w:rsidRDefault="00673D51" w:rsidP="00AC111E">
            <w:pPr>
              <w:pStyle w:val="TableheaderCentered"/>
            </w:pPr>
            <w:r w:rsidRPr="00B742C5">
              <w:t>Current average IRI (C)</w:t>
            </w:r>
          </w:p>
        </w:tc>
        <w:tc>
          <w:tcPr>
            <w:tcW w:w="1591" w:type="dxa"/>
            <w:gridSpan w:val="2"/>
            <w:vMerge w:val="restart"/>
            <w:tcBorders>
              <w:top w:val="single" w:sz="4" w:space="0" w:color="auto"/>
            </w:tcBorders>
            <w:vAlign w:val="center"/>
          </w:tcPr>
          <w:p w14:paraId="19B8663A" w14:textId="77777777" w:rsidR="00673D51" w:rsidRPr="00B742C5" w:rsidRDefault="00673D51" w:rsidP="00AC111E">
            <w:pPr>
              <w:pStyle w:val="TableheaderCentered"/>
            </w:pPr>
            <w:r w:rsidRPr="00B742C5">
              <w:t>New Construction</w:t>
            </w:r>
          </w:p>
          <w:p w14:paraId="523680A2" w14:textId="77777777" w:rsidR="00673D51" w:rsidRPr="00B742C5" w:rsidRDefault="00673D51" w:rsidP="00AC111E">
            <w:pPr>
              <w:pStyle w:val="TableheaderCentered"/>
            </w:pPr>
            <w:r w:rsidRPr="00B742C5">
              <w:t>or</w:t>
            </w:r>
          </w:p>
          <w:p w14:paraId="0FF19E39" w14:textId="77777777" w:rsidR="00673D51" w:rsidRPr="00B742C5" w:rsidRDefault="00673D51" w:rsidP="00AC111E">
            <w:pPr>
              <w:pStyle w:val="TableheaderCentered"/>
            </w:pPr>
            <w:r w:rsidRPr="00B742C5">
              <w:t>Reconstruction</w:t>
            </w:r>
          </w:p>
        </w:tc>
        <w:tc>
          <w:tcPr>
            <w:tcW w:w="3650" w:type="dxa"/>
            <w:gridSpan w:val="8"/>
            <w:tcBorders>
              <w:top w:val="single" w:sz="4" w:space="0" w:color="auto"/>
              <w:bottom w:val="single" w:sz="4" w:space="0" w:color="auto"/>
            </w:tcBorders>
            <w:vAlign w:val="center"/>
          </w:tcPr>
          <w:p w14:paraId="434F9C3E" w14:textId="77777777" w:rsidR="00673D51" w:rsidRPr="00B742C5" w:rsidRDefault="00673D51" w:rsidP="00AC111E">
            <w:pPr>
              <w:pStyle w:val="TableheaderCentered"/>
            </w:pPr>
            <w:r w:rsidRPr="00B742C5">
              <w:t>Number of Operation for other than New Construction or Reconstruction</w:t>
            </w:r>
            <w:r w:rsidRPr="00B742C5">
              <w:rPr>
                <w:vertAlign w:val="superscript"/>
              </w:rPr>
              <w:t>5</w:t>
            </w:r>
          </w:p>
        </w:tc>
      </w:tr>
      <w:tr w:rsidR="00673D51" w:rsidRPr="00BD11BF" w14:paraId="24BFBD4F" w14:textId="77777777" w:rsidTr="00AC111E">
        <w:trPr>
          <w:trHeight w:val="173"/>
        </w:trPr>
        <w:tc>
          <w:tcPr>
            <w:tcW w:w="1816" w:type="dxa"/>
            <w:gridSpan w:val="2"/>
            <w:vMerge/>
            <w:tcBorders>
              <w:bottom w:val="single" w:sz="4" w:space="0" w:color="auto"/>
              <w:right w:val="nil"/>
            </w:tcBorders>
            <w:vAlign w:val="center"/>
          </w:tcPr>
          <w:p w14:paraId="3C7C505E" w14:textId="77777777" w:rsidR="00673D51" w:rsidRPr="00B742C5" w:rsidRDefault="00673D51" w:rsidP="00AC111E">
            <w:pPr>
              <w:keepNext/>
              <w:jc w:val="center"/>
              <w:rPr>
                <w:b/>
                <w:bCs/>
                <w:sz w:val="18"/>
              </w:rPr>
            </w:pPr>
          </w:p>
        </w:tc>
        <w:tc>
          <w:tcPr>
            <w:tcW w:w="1439" w:type="dxa"/>
            <w:gridSpan w:val="2"/>
            <w:vMerge/>
            <w:tcBorders>
              <w:top w:val="nil"/>
              <w:left w:val="nil"/>
              <w:bottom w:val="single" w:sz="4" w:space="0" w:color="auto"/>
            </w:tcBorders>
            <w:vAlign w:val="center"/>
          </w:tcPr>
          <w:p w14:paraId="0823F307" w14:textId="77777777" w:rsidR="00673D51" w:rsidRPr="00B742C5" w:rsidRDefault="00673D51" w:rsidP="00AC111E">
            <w:pPr>
              <w:keepNext/>
              <w:jc w:val="center"/>
              <w:rPr>
                <w:b/>
                <w:bCs/>
                <w:sz w:val="18"/>
              </w:rPr>
            </w:pPr>
          </w:p>
        </w:tc>
        <w:tc>
          <w:tcPr>
            <w:tcW w:w="1591" w:type="dxa"/>
            <w:gridSpan w:val="2"/>
            <w:vMerge/>
            <w:tcBorders>
              <w:bottom w:val="single" w:sz="4" w:space="0" w:color="auto"/>
            </w:tcBorders>
            <w:vAlign w:val="center"/>
          </w:tcPr>
          <w:p w14:paraId="662F14F4" w14:textId="77777777" w:rsidR="00673D51" w:rsidRPr="00B742C5" w:rsidRDefault="00673D51" w:rsidP="00AC111E">
            <w:pPr>
              <w:keepNext/>
              <w:jc w:val="center"/>
              <w:rPr>
                <w:b/>
                <w:bCs/>
                <w:sz w:val="18"/>
              </w:rPr>
            </w:pPr>
          </w:p>
        </w:tc>
        <w:tc>
          <w:tcPr>
            <w:tcW w:w="908" w:type="dxa"/>
            <w:gridSpan w:val="2"/>
            <w:tcBorders>
              <w:top w:val="single" w:sz="4" w:space="0" w:color="auto"/>
              <w:bottom w:val="single" w:sz="4" w:space="0" w:color="auto"/>
            </w:tcBorders>
            <w:vAlign w:val="center"/>
          </w:tcPr>
          <w:p w14:paraId="3743C46F" w14:textId="77777777" w:rsidR="00673D51" w:rsidRPr="00B742C5" w:rsidRDefault="00673D51" w:rsidP="00AC111E">
            <w:pPr>
              <w:pStyle w:val="TableheaderCentered"/>
            </w:pPr>
            <w:r w:rsidRPr="00B742C5">
              <w:t>One</w:t>
            </w:r>
            <w:r w:rsidRPr="00B742C5">
              <w:rPr>
                <w:vertAlign w:val="superscript"/>
              </w:rPr>
              <w:t>4</w:t>
            </w:r>
          </w:p>
        </w:tc>
        <w:tc>
          <w:tcPr>
            <w:tcW w:w="917" w:type="dxa"/>
            <w:gridSpan w:val="3"/>
            <w:tcBorders>
              <w:top w:val="single" w:sz="4" w:space="0" w:color="auto"/>
              <w:bottom w:val="single" w:sz="4" w:space="0" w:color="auto"/>
            </w:tcBorders>
            <w:vAlign w:val="center"/>
          </w:tcPr>
          <w:p w14:paraId="3DD3B077" w14:textId="77777777" w:rsidR="00673D51" w:rsidRPr="00B742C5" w:rsidRDefault="00673D51" w:rsidP="00AC111E">
            <w:pPr>
              <w:pStyle w:val="TableheaderCentered"/>
            </w:pPr>
            <w:r w:rsidRPr="00B742C5">
              <w:t>Two</w:t>
            </w:r>
            <w:r w:rsidRPr="00B742C5">
              <w:rPr>
                <w:vertAlign w:val="superscript"/>
              </w:rPr>
              <w:t>4</w:t>
            </w:r>
          </w:p>
        </w:tc>
        <w:tc>
          <w:tcPr>
            <w:tcW w:w="911" w:type="dxa"/>
            <w:gridSpan w:val="2"/>
            <w:tcBorders>
              <w:top w:val="single" w:sz="4" w:space="0" w:color="auto"/>
              <w:bottom w:val="single" w:sz="4" w:space="0" w:color="auto"/>
            </w:tcBorders>
            <w:vAlign w:val="center"/>
          </w:tcPr>
          <w:p w14:paraId="7D258C69" w14:textId="77777777" w:rsidR="00673D51" w:rsidRPr="00B742C5" w:rsidRDefault="00673D51" w:rsidP="00AC111E">
            <w:pPr>
              <w:pStyle w:val="TableheaderCentered"/>
            </w:pPr>
            <w:r w:rsidRPr="00B742C5">
              <w:t>Three</w:t>
            </w:r>
            <w:r w:rsidRPr="00B742C5">
              <w:rPr>
                <w:vertAlign w:val="superscript"/>
              </w:rPr>
              <w:t>4</w:t>
            </w:r>
          </w:p>
        </w:tc>
        <w:tc>
          <w:tcPr>
            <w:tcW w:w="914" w:type="dxa"/>
            <w:tcBorders>
              <w:top w:val="single" w:sz="4" w:space="0" w:color="auto"/>
              <w:bottom w:val="single" w:sz="4" w:space="0" w:color="auto"/>
            </w:tcBorders>
            <w:vAlign w:val="center"/>
          </w:tcPr>
          <w:p w14:paraId="2488876A" w14:textId="77777777" w:rsidR="00673D51" w:rsidRPr="00B742C5" w:rsidRDefault="00673D51" w:rsidP="00AC111E">
            <w:pPr>
              <w:pStyle w:val="TableheaderCentered"/>
            </w:pPr>
            <w:r w:rsidRPr="00B742C5">
              <w:t>Four or More</w:t>
            </w:r>
            <w:r w:rsidRPr="00B742C5">
              <w:rPr>
                <w:vertAlign w:val="superscript"/>
              </w:rPr>
              <w:t>4</w:t>
            </w:r>
          </w:p>
        </w:tc>
      </w:tr>
      <w:tr w:rsidR="00673D51" w:rsidRPr="00BD11BF" w14:paraId="418D01C9" w14:textId="77777777" w:rsidTr="00AC111E">
        <w:trPr>
          <w:trHeight w:val="173"/>
        </w:trPr>
        <w:tc>
          <w:tcPr>
            <w:tcW w:w="1816" w:type="dxa"/>
            <w:gridSpan w:val="2"/>
            <w:tcBorders>
              <w:top w:val="single" w:sz="4" w:space="0" w:color="auto"/>
              <w:bottom w:val="single" w:sz="4" w:space="0" w:color="auto"/>
            </w:tcBorders>
            <w:vAlign w:val="center"/>
          </w:tcPr>
          <w:p w14:paraId="6ACE4455" w14:textId="77777777" w:rsidR="00673D51" w:rsidRPr="00B742C5" w:rsidRDefault="00673D51" w:rsidP="00AC111E">
            <w:pPr>
              <w:keepNext/>
              <w:jc w:val="center"/>
              <w:rPr>
                <w:b/>
                <w:bCs/>
                <w:sz w:val="18"/>
              </w:rPr>
            </w:pPr>
          </w:p>
        </w:tc>
        <w:tc>
          <w:tcPr>
            <w:tcW w:w="1439" w:type="dxa"/>
            <w:gridSpan w:val="2"/>
            <w:tcBorders>
              <w:top w:val="single" w:sz="4" w:space="0" w:color="auto"/>
              <w:bottom w:val="single" w:sz="4" w:space="0" w:color="auto"/>
            </w:tcBorders>
            <w:vAlign w:val="center"/>
          </w:tcPr>
          <w:p w14:paraId="06205968" w14:textId="77777777" w:rsidR="00673D51" w:rsidRPr="00B742C5" w:rsidRDefault="00673D51" w:rsidP="00AC111E">
            <w:pPr>
              <w:keepNext/>
              <w:jc w:val="center"/>
              <w:rPr>
                <w:b/>
                <w:bCs/>
                <w:sz w:val="18"/>
              </w:rPr>
            </w:pPr>
          </w:p>
        </w:tc>
        <w:tc>
          <w:tcPr>
            <w:tcW w:w="5241" w:type="dxa"/>
            <w:gridSpan w:val="10"/>
            <w:tcBorders>
              <w:top w:val="single" w:sz="4" w:space="0" w:color="auto"/>
              <w:bottom w:val="single" w:sz="4" w:space="0" w:color="auto"/>
            </w:tcBorders>
            <w:vAlign w:val="center"/>
          </w:tcPr>
          <w:p w14:paraId="2212AD3F" w14:textId="77777777" w:rsidR="00673D51" w:rsidRPr="00B742C5" w:rsidRDefault="00673D51" w:rsidP="00AC111E">
            <w:pPr>
              <w:pStyle w:val="TableheaderCentered"/>
            </w:pPr>
            <w:r w:rsidRPr="00B742C5">
              <w:t>Target IRI (T)</w:t>
            </w:r>
          </w:p>
        </w:tc>
      </w:tr>
      <w:tr w:rsidR="00673D51" w:rsidRPr="00BD11BF" w14:paraId="0180F3E1" w14:textId="77777777" w:rsidTr="00AC111E">
        <w:trPr>
          <w:trHeight w:val="173"/>
        </w:trPr>
        <w:tc>
          <w:tcPr>
            <w:tcW w:w="1816" w:type="dxa"/>
            <w:gridSpan w:val="2"/>
            <w:vMerge w:val="restart"/>
            <w:tcBorders>
              <w:right w:val="single" w:sz="4" w:space="0" w:color="auto"/>
            </w:tcBorders>
            <w:vAlign w:val="center"/>
          </w:tcPr>
          <w:p w14:paraId="598A42D3" w14:textId="77777777" w:rsidR="00673D51" w:rsidRPr="00B742C5" w:rsidRDefault="00673D51" w:rsidP="00AC111E">
            <w:pPr>
              <w:pStyle w:val="Tabletext"/>
            </w:pPr>
            <w:r w:rsidRPr="00B742C5">
              <w:t>NHS &amp; NJDOT Freeways or Limited Access Highways</w:t>
            </w:r>
          </w:p>
        </w:tc>
        <w:tc>
          <w:tcPr>
            <w:tcW w:w="1439" w:type="dxa"/>
            <w:gridSpan w:val="2"/>
            <w:tcBorders>
              <w:top w:val="single" w:sz="4" w:space="0" w:color="auto"/>
              <w:left w:val="single" w:sz="4" w:space="0" w:color="auto"/>
              <w:bottom w:val="single" w:sz="4" w:space="0" w:color="auto"/>
              <w:right w:val="single" w:sz="4" w:space="0" w:color="auto"/>
            </w:tcBorders>
          </w:tcPr>
          <w:p w14:paraId="28328B72" w14:textId="77777777" w:rsidR="00673D51" w:rsidRPr="00B742C5" w:rsidRDefault="00673D51" w:rsidP="00AC111E">
            <w:pPr>
              <w:pStyle w:val="Tabletext"/>
              <w:jc w:val="center"/>
            </w:pPr>
            <w:r w:rsidRPr="00B742C5">
              <w:t>≤ 60</w:t>
            </w:r>
          </w:p>
        </w:tc>
        <w:tc>
          <w:tcPr>
            <w:tcW w:w="1618" w:type="dxa"/>
            <w:gridSpan w:val="3"/>
            <w:vMerge w:val="restart"/>
            <w:tcBorders>
              <w:top w:val="single" w:sz="4" w:space="0" w:color="auto"/>
              <w:left w:val="single" w:sz="4" w:space="0" w:color="auto"/>
              <w:right w:val="single" w:sz="4" w:space="0" w:color="auto"/>
            </w:tcBorders>
            <w:vAlign w:val="center"/>
          </w:tcPr>
          <w:p w14:paraId="361C5261" w14:textId="77777777" w:rsidR="00673D51" w:rsidRPr="00B742C5" w:rsidRDefault="00673D51" w:rsidP="00AC111E">
            <w:pPr>
              <w:pStyle w:val="Tabletext"/>
              <w:jc w:val="center"/>
            </w:pPr>
            <w:r w:rsidRPr="00B742C5">
              <w:t>50</w:t>
            </w:r>
          </w:p>
        </w:tc>
        <w:tc>
          <w:tcPr>
            <w:tcW w:w="898" w:type="dxa"/>
            <w:gridSpan w:val="2"/>
            <w:tcBorders>
              <w:top w:val="single" w:sz="4" w:space="0" w:color="auto"/>
              <w:left w:val="single" w:sz="4" w:space="0" w:color="auto"/>
              <w:bottom w:val="single" w:sz="4" w:space="0" w:color="auto"/>
              <w:right w:val="single" w:sz="4" w:space="0" w:color="auto"/>
            </w:tcBorders>
            <w:vAlign w:val="center"/>
          </w:tcPr>
          <w:p w14:paraId="77913564" w14:textId="77777777" w:rsidR="00673D51" w:rsidRPr="00B742C5" w:rsidRDefault="00673D51" w:rsidP="00AC111E">
            <w:pPr>
              <w:pStyle w:val="Tabletext"/>
              <w:jc w:val="center"/>
            </w:pPr>
            <w:r w:rsidRPr="00B742C5">
              <w:t>50</w:t>
            </w:r>
          </w:p>
        </w:tc>
        <w:tc>
          <w:tcPr>
            <w:tcW w:w="900" w:type="dxa"/>
            <w:gridSpan w:val="2"/>
            <w:tcBorders>
              <w:top w:val="single" w:sz="4" w:space="0" w:color="auto"/>
              <w:left w:val="single" w:sz="4" w:space="0" w:color="auto"/>
              <w:bottom w:val="single" w:sz="4" w:space="0" w:color="auto"/>
              <w:right w:val="single" w:sz="4" w:space="0" w:color="auto"/>
            </w:tcBorders>
            <w:vAlign w:val="center"/>
          </w:tcPr>
          <w:p w14:paraId="18BA3B96" w14:textId="77777777" w:rsidR="00673D51" w:rsidRPr="00B742C5" w:rsidRDefault="00673D51" w:rsidP="00AC111E">
            <w:pPr>
              <w:pStyle w:val="Tabletext"/>
              <w:jc w:val="center"/>
            </w:pPr>
            <w:r w:rsidRPr="00B742C5">
              <w:t>50</w:t>
            </w:r>
          </w:p>
        </w:tc>
        <w:tc>
          <w:tcPr>
            <w:tcW w:w="911" w:type="dxa"/>
            <w:gridSpan w:val="2"/>
            <w:tcBorders>
              <w:top w:val="single" w:sz="4" w:space="0" w:color="auto"/>
              <w:left w:val="single" w:sz="4" w:space="0" w:color="auto"/>
              <w:bottom w:val="single" w:sz="4" w:space="0" w:color="auto"/>
              <w:right w:val="single" w:sz="4" w:space="0" w:color="auto"/>
            </w:tcBorders>
            <w:vAlign w:val="center"/>
          </w:tcPr>
          <w:p w14:paraId="3B8C9F84" w14:textId="77777777" w:rsidR="00673D51" w:rsidRPr="00B742C5" w:rsidRDefault="00673D51" w:rsidP="00AC111E">
            <w:pPr>
              <w:pStyle w:val="Tabletext"/>
              <w:jc w:val="center"/>
            </w:pPr>
            <w:r w:rsidRPr="00B742C5">
              <w:t>50</w:t>
            </w:r>
          </w:p>
        </w:tc>
        <w:tc>
          <w:tcPr>
            <w:tcW w:w="914" w:type="dxa"/>
            <w:tcBorders>
              <w:top w:val="single" w:sz="4" w:space="0" w:color="auto"/>
              <w:left w:val="single" w:sz="4" w:space="0" w:color="auto"/>
              <w:bottom w:val="single" w:sz="4" w:space="0" w:color="auto"/>
              <w:right w:val="nil"/>
            </w:tcBorders>
            <w:vAlign w:val="center"/>
          </w:tcPr>
          <w:p w14:paraId="1CD0635F" w14:textId="77777777" w:rsidR="00673D51" w:rsidRPr="00B742C5" w:rsidRDefault="00673D51" w:rsidP="00AC111E">
            <w:pPr>
              <w:pStyle w:val="Tabletext"/>
              <w:jc w:val="center"/>
            </w:pPr>
            <w:r w:rsidRPr="00B742C5">
              <w:t>50</w:t>
            </w:r>
          </w:p>
        </w:tc>
      </w:tr>
      <w:tr w:rsidR="00673D51" w:rsidRPr="00BD11BF" w14:paraId="377EE373" w14:textId="77777777" w:rsidTr="00AC111E">
        <w:trPr>
          <w:trHeight w:val="173"/>
        </w:trPr>
        <w:tc>
          <w:tcPr>
            <w:tcW w:w="1816" w:type="dxa"/>
            <w:gridSpan w:val="2"/>
            <w:vMerge/>
            <w:tcBorders>
              <w:right w:val="single" w:sz="4" w:space="0" w:color="auto"/>
            </w:tcBorders>
            <w:vAlign w:val="center"/>
          </w:tcPr>
          <w:p w14:paraId="4B18B356" w14:textId="77777777" w:rsidR="00673D51" w:rsidRPr="00B742C5" w:rsidRDefault="00673D51" w:rsidP="00AC111E">
            <w:pPr>
              <w:rPr>
                <w:sz w:val="18"/>
              </w:rPr>
            </w:pPr>
          </w:p>
        </w:tc>
        <w:tc>
          <w:tcPr>
            <w:tcW w:w="1439" w:type="dxa"/>
            <w:gridSpan w:val="2"/>
            <w:tcBorders>
              <w:top w:val="single" w:sz="4" w:space="0" w:color="auto"/>
              <w:left w:val="single" w:sz="4" w:space="0" w:color="auto"/>
              <w:bottom w:val="single" w:sz="4" w:space="0" w:color="auto"/>
              <w:right w:val="single" w:sz="4" w:space="0" w:color="auto"/>
            </w:tcBorders>
          </w:tcPr>
          <w:p w14:paraId="0DA4D7B8" w14:textId="77777777" w:rsidR="00673D51" w:rsidRPr="00B742C5" w:rsidRDefault="00673D51" w:rsidP="00AC111E">
            <w:pPr>
              <w:pStyle w:val="Tabletext"/>
              <w:jc w:val="center"/>
            </w:pPr>
            <w:r w:rsidRPr="00B742C5">
              <w:t>61 to ≤95</w:t>
            </w:r>
          </w:p>
        </w:tc>
        <w:tc>
          <w:tcPr>
            <w:tcW w:w="1618" w:type="dxa"/>
            <w:gridSpan w:val="3"/>
            <w:vMerge/>
            <w:tcBorders>
              <w:left w:val="single" w:sz="4" w:space="0" w:color="auto"/>
              <w:right w:val="single" w:sz="4" w:space="0" w:color="auto"/>
            </w:tcBorders>
            <w:vAlign w:val="center"/>
          </w:tcPr>
          <w:p w14:paraId="07F454E3" w14:textId="77777777" w:rsidR="00673D51" w:rsidRPr="00B742C5" w:rsidRDefault="00673D51" w:rsidP="00AC111E">
            <w:pPr>
              <w:pStyle w:val="Tabletext"/>
              <w:jc w:val="center"/>
            </w:pPr>
          </w:p>
        </w:tc>
        <w:tc>
          <w:tcPr>
            <w:tcW w:w="898" w:type="dxa"/>
            <w:gridSpan w:val="2"/>
            <w:tcBorders>
              <w:top w:val="single" w:sz="4" w:space="0" w:color="auto"/>
              <w:left w:val="single" w:sz="4" w:space="0" w:color="auto"/>
              <w:bottom w:val="single" w:sz="4" w:space="0" w:color="auto"/>
              <w:right w:val="single" w:sz="4" w:space="0" w:color="auto"/>
            </w:tcBorders>
            <w:vAlign w:val="center"/>
          </w:tcPr>
          <w:p w14:paraId="43692DEE" w14:textId="77777777" w:rsidR="00673D51" w:rsidRPr="00B742C5" w:rsidRDefault="00673D51" w:rsidP="00AC111E">
            <w:pPr>
              <w:pStyle w:val="Tabletext"/>
              <w:jc w:val="center"/>
            </w:pPr>
            <w:r w:rsidRPr="00B742C5">
              <w:t>53</w:t>
            </w:r>
          </w:p>
        </w:tc>
        <w:tc>
          <w:tcPr>
            <w:tcW w:w="900" w:type="dxa"/>
            <w:gridSpan w:val="2"/>
            <w:tcBorders>
              <w:top w:val="single" w:sz="4" w:space="0" w:color="auto"/>
              <w:left w:val="single" w:sz="4" w:space="0" w:color="auto"/>
              <w:bottom w:val="single" w:sz="4" w:space="0" w:color="auto"/>
              <w:right w:val="single" w:sz="4" w:space="0" w:color="auto"/>
            </w:tcBorders>
            <w:vAlign w:val="center"/>
          </w:tcPr>
          <w:p w14:paraId="3513D668" w14:textId="77777777" w:rsidR="00673D51" w:rsidRPr="00B742C5" w:rsidRDefault="00673D51" w:rsidP="00AC111E">
            <w:pPr>
              <w:pStyle w:val="Tabletext"/>
              <w:jc w:val="center"/>
            </w:pPr>
            <w:r w:rsidRPr="00B742C5">
              <w:t>50</w:t>
            </w:r>
          </w:p>
        </w:tc>
        <w:tc>
          <w:tcPr>
            <w:tcW w:w="911" w:type="dxa"/>
            <w:gridSpan w:val="2"/>
            <w:tcBorders>
              <w:top w:val="single" w:sz="4" w:space="0" w:color="auto"/>
              <w:left w:val="single" w:sz="4" w:space="0" w:color="auto"/>
              <w:bottom w:val="single" w:sz="4" w:space="0" w:color="auto"/>
              <w:right w:val="single" w:sz="4" w:space="0" w:color="auto"/>
            </w:tcBorders>
            <w:vAlign w:val="center"/>
          </w:tcPr>
          <w:p w14:paraId="5515308B" w14:textId="77777777" w:rsidR="00673D51" w:rsidRPr="00B742C5" w:rsidRDefault="00673D51" w:rsidP="00AC111E">
            <w:pPr>
              <w:pStyle w:val="Tabletext"/>
              <w:jc w:val="center"/>
            </w:pPr>
            <w:r w:rsidRPr="00B742C5">
              <w:t>50</w:t>
            </w:r>
          </w:p>
        </w:tc>
        <w:tc>
          <w:tcPr>
            <w:tcW w:w="914" w:type="dxa"/>
            <w:tcBorders>
              <w:top w:val="single" w:sz="4" w:space="0" w:color="auto"/>
              <w:left w:val="single" w:sz="4" w:space="0" w:color="auto"/>
              <w:bottom w:val="single" w:sz="4" w:space="0" w:color="auto"/>
              <w:right w:val="nil"/>
            </w:tcBorders>
            <w:vAlign w:val="center"/>
          </w:tcPr>
          <w:p w14:paraId="28F41964" w14:textId="77777777" w:rsidR="00673D51" w:rsidRPr="00B742C5" w:rsidRDefault="00673D51" w:rsidP="00AC111E">
            <w:pPr>
              <w:pStyle w:val="Tabletext"/>
              <w:jc w:val="center"/>
            </w:pPr>
            <w:r w:rsidRPr="00B742C5">
              <w:t>50</w:t>
            </w:r>
          </w:p>
        </w:tc>
      </w:tr>
      <w:tr w:rsidR="00673D51" w:rsidRPr="00BD11BF" w14:paraId="14DB7D4B" w14:textId="77777777" w:rsidTr="00AC111E">
        <w:trPr>
          <w:trHeight w:val="173"/>
        </w:trPr>
        <w:tc>
          <w:tcPr>
            <w:tcW w:w="1816" w:type="dxa"/>
            <w:gridSpan w:val="2"/>
            <w:vMerge/>
            <w:tcBorders>
              <w:bottom w:val="single" w:sz="4" w:space="0" w:color="auto"/>
              <w:right w:val="single" w:sz="4" w:space="0" w:color="auto"/>
            </w:tcBorders>
            <w:vAlign w:val="center"/>
          </w:tcPr>
          <w:p w14:paraId="19E88F9E" w14:textId="77777777" w:rsidR="00673D51" w:rsidRPr="00B742C5" w:rsidRDefault="00673D51" w:rsidP="00AC111E">
            <w:pPr>
              <w:rPr>
                <w:sz w:val="18"/>
              </w:rPr>
            </w:pPr>
          </w:p>
        </w:tc>
        <w:tc>
          <w:tcPr>
            <w:tcW w:w="1439" w:type="dxa"/>
            <w:gridSpan w:val="2"/>
            <w:tcBorders>
              <w:top w:val="single" w:sz="4" w:space="0" w:color="auto"/>
              <w:left w:val="single" w:sz="4" w:space="0" w:color="auto"/>
              <w:bottom w:val="single" w:sz="4" w:space="0" w:color="auto"/>
              <w:right w:val="single" w:sz="4" w:space="0" w:color="auto"/>
            </w:tcBorders>
          </w:tcPr>
          <w:p w14:paraId="09DA55E7" w14:textId="77777777" w:rsidR="00673D51" w:rsidRPr="00B742C5" w:rsidRDefault="00673D51" w:rsidP="00AC111E">
            <w:pPr>
              <w:pStyle w:val="Tabletext"/>
              <w:jc w:val="center"/>
            </w:pPr>
            <w:r w:rsidRPr="00B742C5">
              <w:t>96 to ≤170</w:t>
            </w:r>
          </w:p>
        </w:tc>
        <w:tc>
          <w:tcPr>
            <w:tcW w:w="1618" w:type="dxa"/>
            <w:gridSpan w:val="3"/>
            <w:vMerge/>
            <w:tcBorders>
              <w:left w:val="single" w:sz="4" w:space="0" w:color="auto"/>
              <w:bottom w:val="single" w:sz="4" w:space="0" w:color="auto"/>
              <w:right w:val="single" w:sz="4" w:space="0" w:color="auto"/>
            </w:tcBorders>
            <w:vAlign w:val="center"/>
          </w:tcPr>
          <w:p w14:paraId="181E268F" w14:textId="77777777" w:rsidR="00673D51" w:rsidRPr="00B742C5" w:rsidRDefault="00673D51" w:rsidP="00AC111E">
            <w:pPr>
              <w:pStyle w:val="Tabletext"/>
              <w:jc w:val="center"/>
            </w:pPr>
          </w:p>
        </w:tc>
        <w:tc>
          <w:tcPr>
            <w:tcW w:w="898" w:type="dxa"/>
            <w:gridSpan w:val="2"/>
            <w:tcBorders>
              <w:top w:val="single" w:sz="4" w:space="0" w:color="auto"/>
              <w:left w:val="single" w:sz="4" w:space="0" w:color="auto"/>
              <w:bottom w:val="single" w:sz="4" w:space="0" w:color="auto"/>
              <w:right w:val="single" w:sz="4" w:space="0" w:color="auto"/>
            </w:tcBorders>
            <w:vAlign w:val="center"/>
          </w:tcPr>
          <w:p w14:paraId="57B9F2CC" w14:textId="77777777" w:rsidR="00673D51" w:rsidRPr="00B742C5" w:rsidRDefault="00673D51" w:rsidP="00AC111E">
            <w:pPr>
              <w:pStyle w:val="Tabletext"/>
              <w:jc w:val="center"/>
            </w:pPr>
            <w:r w:rsidRPr="00B742C5">
              <w:t>55</w:t>
            </w:r>
          </w:p>
        </w:tc>
        <w:tc>
          <w:tcPr>
            <w:tcW w:w="900" w:type="dxa"/>
            <w:gridSpan w:val="2"/>
            <w:tcBorders>
              <w:top w:val="single" w:sz="4" w:space="0" w:color="auto"/>
              <w:left w:val="single" w:sz="4" w:space="0" w:color="auto"/>
              <w:bottom w:val="single" w:sz="4" w:space="0" w:color="auto"/>
              <w:right w:val="single" w:sz="4" w:space="0" w:color="auto"/>
            </w:tcBorders>
            <w:vAlign w:val="center"/>
          </w:tcPr>
          <w:p w14:paraId="13A45474" w14:textId="77777777" w:rsidR="00673D51" w:rsidRPr="00B742C5" w:rsidRDefault="00673D51" w:rsidP="00AC111E">
            <w:pPr>
              <w:pStyle w:val="Tabletext"/>
              <w:jc w:val="center"/>
            </w:pPr>
            <w:r w:rsidRPr="00B742C5">
              <w:t>53</w:t>
            </w:r>
          </w:p>
        </w:tc>
        <w:tc>
          <w:tcPr>
            <w:tcW w:w="911" w:type="dxa"/>
            <w:gridSpan w:val="2"/>
            <w:tcBorders>
              <w:top w:val="single" w:sz="4" w:space="0" w:color="auto"/>
              <w:left w:val="single" w:sz="4" w:space="0" w:color="auto"/>
              <w:bottom w:val="single" w:sz="4" w:space="0" w:color="auto"/>
              <w:right w:val="single" w:sz="4" w:space="0" w:color="auto"/>
            </w:tcBorders>
            <w:vAlign w:val="center"/>
          </w:tcPr>
          <w:p w14:paraId="22489F8A" w14:textId="77777777" w:rsidR="00673D51" w:rsidRPr="00B742C5" w:rsidRDefault="00673D51" w:rsidP="00AC111E">
            <w:pPr>
              <w:pStyle w:val="Tabletext"/>
              <w:jc w:val="center"/>
            </w:pPr>
            <w:r w:rsidRPr="00B742C5">
              <w:t>50</w:t>
            </w:r>
          </w:p>
        </w:tc>
        <w:tc>
          <w:tcPr>
            <w:tcW w:w="914" w:type="dxa"/>
            <w:tcBorders>
              <w:top w:val="single" w:sz="4" w:space="0" w:color="auto"/>
              <w:left w:val="single" w:sz="4" w:space="0" w:color="auto"/>
              <w:bottom w:val="single" w:sz="4" w:space="0" w:color="auto"/>
              <w:right w:val="nil"/>
            </w:tcBorders>
            <w:vAlign w:val="center"/>
          </w:tcPr>
          <w:p w14:paraId="571D29DA" w14:textId="77777777" w:rsidR="00673D51" w:rsidRPr="00B742C5" w:rsidRDefault="00673D51" w:rsidP="00AC111E">
            <w:pPr>
              <w:pStyle w:val="Tabletext"/>
              <w:jc w:val="center"/>
            </w:pPr>
            <w:r w:rsidRPr="00B742C5">
              <w:t>50</w:t>
            </w:r>
          </w:p>
        </w:tc>
      </w:tr>
      <w:tr w:rsidR="00673D51" w:rsidRPr="00BD11BF" w14:paraId="16E3BE21" w14:textId="77777777" w:rsidTr="00AC111E">
        <w:trPr>
          <w:trHeight w:val="173"/>
        </w:trPr>
        <w:tc>
          <w:tcPr>
            <w:tcW w:w="1816" w:type="dxa"/>
            <w:gridSpan w:val="2"/>
            <w:vMerge/>
            <w:tcBorders>
              <w:top w:val="single" w:sz="4" w:space="0" w:color="auto"/>
              <w:right w:val="single" w:sz="4" w:space="0" w:color="auto"/>
            </w:tcBorders>
            <w:vAlign w:val="center"/>
          </w:tcPr>
          <w:p w14:paraId="43626BB4" w14:textId="77777777" w:rsidR="00673D51" w:rsidRPr="00B742C5" w:rsidRDefault="00673D51" w:rsidP="00AC111E">
            <w:pPr>
              <w:rPr>
                <w:sz w:val="18"/>
              </w:rPr>
            </w:pPr>
          </w:p>
        </w:tc>
        <w:tc>
          <w:tcPr>
            <w:tcW w:w="1439" w:type="dxa"/>
            <w:gridSpan w:val="2"/>
            <w:tcBorders>
              <w:top w:val="single" w:sz="4" w:space="0" w:color="auto"/>
              <w:left w:val="single" w:sz="4" w:space="0" w:color="auto"/>
              <w:bottom w:val="single" w:sz="4" w:space="0" w:color="auto"/>
              <w:right w:val="single" w:sz="4" w:space="0" w:color="auto"/>
            </w:tcBorders>
          </w:tcPr>
          <w:p w14:paraId="31CAC0D8" w14:textId="77777777" w:rsidR="00673D51" w:rsidRPr="00B742C5" w:rsidRDefault="00673D51" w:rsidP="00AC111E">
            <w:pPr>
              <w:pStyle w:val="Tabletext"/>
              <w:jc w:val="center"/>
            </w:pPr>
            <w:r w:rsidRPr="00B742C5">
              <w:t>171 to≤200</w:t>
            </w:r>
          </w:p>
        </w:tc>
        <w:tc>
          <w:tcPr>
            <w:tcW w:w="1618" w:type="dxa"/>
            <w:gridSpan w:val="3"/>
            <w:vMerge/>
            <w:tcBorders>
              <w:top w:val="single" w:sz="4" w:space="0" w:color="auto"/>
              <w:left w:val="single" w:sz="4" w:space="0" w:color="auto"/>
              <w:right w:val="single" w:sz="4" w:space="0" w:color="auto"/>
            </w:tcBorders>
            <w:vAlign w:val="center"/>
          </w:tcPr>
          <w:p w14:paraId="4A54D9E3" w14:textId="77777777" w:rsidR="00673D51" w:rsidRPr="00B742C5" w:rsidRDefault="00673D51" w:rsidP="00AC111E">
            <w:pPr>
              <w:pStyle w:val="Tabletext"/>
              <w:jc w:val="center"/>
            </w:pPr>
          </w:p>
        </w:tc>
        <w:tc>
          <w:tcPr>
            <w:tcW w:w="898" w:type="dxa"/>
            <w:gridSpan w:val="2"/>
            <w:vMerge w:val="restart"/>
            <w:tcBorders>
              <w:top w:val="single" w:sz="4" w:space="0" w:color="auto"/>
              <w:left w:val="single" w:sz="4" w:space="0" w:color="auto"/>
              <w:right w:val="single" w:sz="4" w:space="0" w:color="auto"/>
            </w:tcBorders>
            <w:vAlign w:val="center"/>
          </w:tcPr>
          <w:p w14:paraId="3437B4E1" w14:textId="77777777" w:rsidR="00673D51" w:rsidRPr="00B742C5" w:rsidRDefault="00673D51" w:rsidP="00AC111E">
            <w:pPr>
              <w:pStyle w:val="Tabletext"/>
              <w:jc w:val="center"/>
              <w:rPr>
                <w:vertAlign w:val="superscript"/>
              </w:rPr>
            </w:pPr>
            <w:r w:rsidRPr="00B742C5">
              <w:t>0.64C</w:t>
            </w:r>
            <w:r w:rsidRPr="00B742C5">
              <w:rPr>
                <w:vertAlign w:val="superscript"/>
              </w:rPr>
              <w:t>7</w:t>
            </w:r>
          </w:p>
        </w:tc>
        <w:tc>
          <w:tcPr>
            <w:tcW w:w="900" w:type="dxa"/>
            <w:gridSpan w:val="2"/>
            <w:tcBorders>
              <w:top w:val="single" w:sz="4" w:space="0" w:color="auto"/>
              <w:left w:val="single" w:sz="4" w:space="0" w:color="auto"/>
              <w:bottom w:val="single" w:sz="4" w:space="0" w:color="auto"/>
              <w:right w:val="single" w:sz="4" w:space="0" w:color="auto"/>
            </w:tcBorders>
            <w:vAlign w:val="center"/>
          </w:tcPr>
          <w:p w14:paraId="5822E64A" w14:textId="77777777" w:rsidR="00673D51" w:rsidRPr="00B742C5" w:rsidRDefault="00673D51" w:rsidP="00AC111E">
            <w:pPr>
              <w:pStyle w:val="Tabletext"/>
              <w:jc w:val="center"/>
            </w:pPr>
            <w:r w:rsidRPr="00B742C5">
              <w:t>55</w:t>
            </w:r>
          </w:p>
        </w:tc>
        <w:tc>
          <w:tcPr>
            <w:tcW w:w="911" w:type="dxa"/>
            <w:gridSpan w:val="2"/>
            <w:tcBorders>
              <w:top w:val="single" w:sz="4" w:space="0" w:color="auto"/>
              <w:left w:val="single" w:sz="4" w:space="0" w:color="auto"/>
              <w:bottom w:val="single" w:sz="4" w:space="0" w:color="auto"/>
              <w:right w:val="single" w:sz="4" w:space="0" w:color="auto"/>
            </w:tcBorders>
            <w:vAlign w:val="center"/>
          </w:tcPr>
          <w:p w14:paraId="4DE99AD2" w14:textId="77777777" w:rsidR="00673D51" w:rsidRPr="00B742C5" w:rsidRDefault="00673D51" w:rsidP="00AC111E">
            <w:pPr>
              <w:pStyle w:val="Tabletext"/>
              <w:jc w:val="center"/>
            </w:pPr>
            <w:r w:rsidRPr="00B742C5">
              <w:t>53</w:t>
            </w:r>
          </w:p>
        </w:tc>
        <w:tc>
          <w:tcPr>
            <w:tcW w:w="914" w:type="dxa"/>
            <w:tcBorders>
              <w:top w:val="single" w:sz="4" w:space="0" w:color="auto"/>
              <w:left w:val="single" w:sz="4" w:space="0" w:color="auto"/>
              <w:bottom w:val="single" w:sz="4" w:space="0" w:color="auto"/>
              <w:right w:val="nil"/>
            </w:tcBorders>
            <w:vAlign w:val="center"/>
          </w:tcPr>
          <w:p w14:paraId="15E54062" w14:textId="77777777" w:rsidR="00673D51" w:rsidRPr="00B742C5" w:rsidRDefault="00673D51" w:rsidP="00AC111E">
            <w:pPr>
              <w:pStyle w:val="Tabletext"/>
              <w:jc w:val="center"/>
            </w:pPr>
            <w:r w:rsidRPr="00B742C5">
              <w:t>50</w:t>
            </w:r>
          </w:p>
        </w:tc>
      </w:tr>
      <w:tr w:rsidR="00673D51" w:rsidRPr="00BD11BF" w14:paraId="64621863" w14:textId="77777777" w:rsidTr="00AC111E">
        <w:trPr>
          <w:trHeight w:val="173"/>
        </w:trPr>
        <w:tc>
          <w:tcPr>
            <w:tcW w:w="1816" w:type="dxa"/>
            <w:gridSpan w:val="2"/>
            <w:vMerge/>
            <w:tcBorders>
              <w:bottom w:val="single" w:sz="4" w:space="0" w:color="auto"/>
              <w:right w:val="single" w:sz="4" w:space="0" w:color="auto"/>
            </w:tcBorders>
            <w:vAlign w:val="center"/>
          </w:tcPr>
          <w:p w14:paraId="3A01B940" w14:textId="77777777" w:rsidR="00673D51" w:rsidRPr="00B742C5" w:rsidRDefault="00673D51" w:rsidP="00AC111E">
            <w:pPr>
              <w:rPr>
                <w:sz w:val="18"/>
              </w:rPr>
            </w:pPr>
          </w:p>
        </w:tc>
        <w:tc>
          <w:tcPr>
            <w:tcW w:w="1439" w:type="dxa"/>
            <w:gridSpan w:val="2"/>
            <w:tcBorders>
              <w:top w:val="single" w:sz="4" w:space="0" w:color="auto"/>
              <w:left w:val="single" w:sz="4" w:space="0" w:color="auto"/>
              <w:bottom w:val="single" w:sz="4" w:space="0" w:color="auto"/>
              <w:right w:val="single" w:sz="4" w:space="0" w:color="auto"/>
            </w:tcBorders>
          </w:tcPr>
          <w:p w14:paraId="6F2CAE1B" w14:textId="77777777" w:rsidR="00673D51" w:rsidRPr="00B742C5" w:rsidRDefault="00673D51" w:rsidP="00AC111E">
            <w:pPr>
              <w:pStyle w:val="Tabletext"/>
              <w:jc w:val="center"/>
            </w:pPr>
            <w:r w:rsidRPr="00B742C5">
              <w:t>201 to ≤285</w:t>
            </w:r>
          </w:p>
        </w:tc>
        <w:tc>
          <w:tcPr>
            <w:tcW w:w="1618" w:type="dxa"/>
            <w:gridSpan w:val="3"/>
            <w:vMerge/>
            <w:tcBorders>
              <w:left w:val="single" w:sz="4" w:space="0" w:color="auto"/>
              <w:bottom w:val="single" w:sz="4" w:space="0" w:color="auto"/>
              <w:right w:val="single" w:sz="4" w:space="0" w:color="auto"/>
            </w:tcBorders>
            <w:vAlign w:val="center"/>
          </w:tcPr>
          <w:p w14:paraId="20202431" w14:textId="77777777" w:rsidR="00673D51" w:rsidRPr="00B742C5" w:rsidRDefault="00673D51" w:rsidP="00AC111E">
            <w:pPr>
              <w:pStyle w:val="Tabletext"/>
              <w:jc w:val="center"/>
            </w:pPr>
          </w:p>
        </w:tc>
        <w:tc>
          <w:tcPr>
            <w:tcW w:w="898" w:type="dxa"/>
            <w:gridSpan w:val="2"/>
            <w:vMerge/>
            <w:tcBorders>
              <w:left w:val="single" w:sz="4" w:space="0" w:color="auto"/>
              <w:bottom w:val="single" w:sz="4" w:space="0" w:color="auto"/>
              <w:right w:val="single" w:sz="4" w:space="0" w:color="auto"/>
            </w:tcBorders>
            <w:vAlign w:val="center"/>
          </w:tcPr>
          <w:p w14:paraId="0C193250" w14:textId="77777777" w:rsidR="00673D51" w:rsidRPr="00B742C5" w:rsidRDefault="00673D51" w:rsidP="00AC111E">
            <w:pPr>
              <w:pStyle w:val="Tabletext"/>
              <w:jc w:val="center"/>
            </w:pPr>
          </w:p>
        </w:tc>
        <w:tc>
          <w:tcPr>
            <w:tcW w:w="900" w:type="dxa"/>
            <w:gridSpan w:val="2"/>
            <w:tcBorders>
              <w:top w:val="single" w:sz="4" w:space="0" w:color="auto"/>
              <w:left w:val="single" w:sz="4" w:space="0" w:color="auto"/>
              <w:bottom w:val="single" w:sz="4" w:space="0" w:color="auto"/>
              <w:right w:val="single" w:sz="4" w:space="0" w:color="auto"/>
            </w:tcBorders>
            <w:vAlign w:val="center"/>
          </w:tcPr>
          <w:p w14:paraId="3DABD79E" w14:textId="77777777" w:rsidR="00673D51" w:rsidRPr="00B742C5" w:rsidRDefault="00673D51" w:rsidP="00AC111E">
            <w:pPr>
              <w:pStyle w:val="Tabletext"/>
              <w:jc w:val="center"/>
            </w:pPr>
            <w:r w:rsidRPr="00B742C5">
              <w:t>58</w:t>
            </w:r>
          </w:p>
        </w:tc>
        <w:tc>
          <w:tcPr>
            <w:tcW w:w="911" w:type="dxa"/>
            <w:gridSpan w:val="2"/>
            <w:tcBorders>
              <w:top w:val="single" w:sz="4" w:space="0" w:color="auto"/>
              <w:left w:val="single" w:sz="4" w:space="0" w:color="auto"/>
              <w:bottom w:val="single" w:sz="4" w:space="0" w:color="auto"/>
              <w:right w:val="single" w:sz="4" w:space="0" w:color="auto"/>
            </w:tcBorders>
            <w:vAlign w:val="center"/>
          </w:tcPr>
          <w:p w14:paraId="047B96DA" w14:textId="77777777" w:rsidR="00673D51" w:rsidRPr="00B742C5" w:rsidRDefault="00673D51" w:rsidP="00AC111E">
            <w:pPr>
              <w:pStyle w:val="Tabletext"/>
              <w:jc w:val="center"/>
            </w:pPr>
            <w:r w:rsidRPr="00B742C5">
              <w:t>55</w:t>
            </w:r>
          </w:p>
        </w:tc>
        <w:tc>
          <w:tcPr>
            <w:tcW w:w="914" w:type="dxa"/>
            <w:tcBorders>
              <w:top w:val="single" w:sz="4" w:space="0" w:color="auto"/>
              <w:left w:val="single" w:sz="4" w:space="0" w:color="auto"/>
              <w:bottom w:val="single" w:sz="4" w:space="0" w:color="auto"/>
              <w:right w:val="nil"/>
            </w:tcBorders>
            <w:vAlign w:val="center"/>
          </w:tcPr>
          <w:p w14:paraId="1456E37E" w14:textId="77777777" w:rsidR="00673D51" w:rsidRPr="00B742C5" w:rsidRDefault="00673D51" w:rsidP="00AC111E">
            <w:pPr>
              <w:pStyle w:val="Tabletext"/>
              <w:jc w:val="center"/>
            </w:pPr>
            <w:r w:rsidRPr="00B742C5">
              <w:t>50</w:t>
            </w:r>
          </w:p>
        </w:tc>
      </w:tr>
      <w:tr w:rsidR="00673D51" w:rsidRPr="00BD11BF" w14:paraId="3713E3EC" w14:textId="77777777" w:rsidTr="00AC111E">
        <w:trPr>
          <w:trHeight w:val="173"/>
        </w:trPr>
        <w:tc>
          <w:tcPr>
            <w:tcW w:w="1816" w:type="dxa"/>
            <w:gridSpan w:val="2"/>
            <w:vMerge/>
            <w:tcBorders>
              <w:top w:val="single" w:sz="4" w:space="0" w:color="auto"/>
              <w:right w:val="single" w:sz="4" w:space="0" w:color="auto"/>
            </w:tcBorders>
            <w:vAlign w:val="center"/>
          </w:tcPr>
          <w:p w14:paraId="224E6FF9" w14:textId="77777777" w:rsidR="00673D51" w:rsidRPr="00B742C5" w:rsidRDefault="00673D51" w:rsidP="00AC111E">
            <w:pPr>
              <w:rPr>
                <w:sz w:val="18"/>
              </w:rPr>
            </w:pPr>
          </w:p>
        </w:tc>
        <w:tc>
          <w:tcPr>
            <w:tcW w:w="1439" w:type="dxa"/>
            <w:gridSpan w:val="2"/>
            <w:tcBorders>
              <w:top w:val="single" w:sz="4" w:space="0" w:color="auto"/>
              <w:left w:val="single" w:sz="4" w:space="0" w:color="auto"/>
              <w:right w:val="single" w:sz="4" w:space="0" w:color="auto"/>
            </w:tcBorders>
          </w:tcPr>
          <w:p w14:paraId="362A6D6A" w14:textId="77777777" w:rsidR="00673D51" w:rsidRPr="00B742C5" w:rsidRDefault="00673D51" w:rsidP="00AC111E">
            <w:pPr>
              <w:pStyle w:val="Tabletext"/>
              <w:jc w:val="center"/>
            </w:pPr>
            <w:r w:rsidRPr="00B742C5">
              <w:t>&gt;286</w:t>
            </w:r>
            <w:r w:rsidRPr="00B742C5">
              <w:rPr>
                <w:vertAlign w:val="superscript"/>
              </w:rPr>
              <w:t>8</w:t>
            </w:r>
          </w:p>
        </w:tc>
        <w:tc>
          <w:tcPr>
            <w:tcW w:w="1618" w:type="dxa"/>
            <w:gridSpan w:val="3"/>
            <w:vMerge/>
            <w:tcBorders>
              <w:top w:val="single" w:sz="4" w:space="0" w:color="auto"/>
              <w:left w:val="single" w:sz="4" w:space="0" w:color="auto"/>
              <w:right w:val="single" w:sz="4" w:space="0" w:color="auto"/>
            </w:tcBorders>
            <w:vAlign w:val="center"/>
          </w:tcPr>
          <w:p w14:paraId="14B439B4" w14:textId="77777777" w:rsidR="00673D51" w:rsidRPr="00B742C5" w:rsidRDefault="00673D51" w:rsidP="00AC111E">
            <w:pPr>
              <w:pStyle w:val="Tabletext"/>
              <w:jc w:val="center"/>
            </w:pPr>
          </w:p>
        </w:tc>
        <w:tc>
          <w:tcPr>
            <w:tcW w:w="898" w:type="dxa"/>
            <w:gridSpan w:val="2"/>
            <w:vMerge/>
            <w:tcBorders>
              <w:top w:val="single" w:sz="4" w:space="0" w:color="auto"/>
              <w:left w:val="single" w:sz="4" w:space="0" w:color="auto"/>
              <w:bottom w:val="single" w:sz="4" w:space="0" w:color="auto"/>
              <w:right w:val="single" w:sz="4" w:space="0" w:color="auto"/>
            </w:tcBorders>
            <w:vAlign w:val="center"/>
          </w:tcPr>
          <w:p w14:paraId="611658B9" w14:textId="77777777" w:rsidR="00673D51" w:rsidRPr="00B742C5" w:rsidRDefault="00673D51" w:rsidP="00AC111E">
            <w:pPr>
              <w:pStyle w:val="Tabletext"/>
              <w:jc w:val="center"/>
            </w:pPr>
          </w:p>
        </w:tc>
        <w:tc>
          <w:tcPr>
            <w:tcW w:w="900" w:type="dxa"/>
            <w:gridSpan w:val="2"/>
            <w:tcBorders>
              <w:top w:val="single" w:sz="4" w:space="0" w:color="auto"/>
              <w:left w:val="single" w:sz="4" w:space="0" w:color="auto"/>
              <w:bottom w:val="single" w:sz="4" w:space="0" w:color="auto"/>
              <w:right w:val="single" w:sz="4" w:space="0" w:color="auto"/>
            </w:tcBorders>
            <w:vAlign w:val="center"/>
          </w:tcPr>
          <w:p w14:paraId="3156A319" w14:textId="77777777" w:rsidR="00673D51" w:rsidRPr="00B742C5" w:rsidRDefault="00673D51" w:rsidP="00AC111E">
            <w:pPr>
              <w:pStyle w:val="Tabletext"/>
              <w:jc w:val="center"/>
            </w:pPr>
            <w:r w:rsidRPr="00B742C5">
              <w:t>60</w:t>
            </w:r>
          </w:p>
        </w:tc>
        <w:tc>
          <w:tcPr>
            <w:tcW w:w="911" w:type="dxa"/>
            <w:gridSpan w:val="2"/>
            <w:tcBorders>
              <w:top w:val="single" w:sz="4" w:space="0" w:color="auto"/>
              <w:left w:val="single" w:sz="4" w:space="0" w:color="auto"/>
              <w:bottom w:val="single" w:sz="4" w:space="0" w:color="auto"/>
              <w:right w:val="single" w:sz="4" w:space="0" w:color="auto"/>
            </w:tcBorders>
            <w:vAlign w:val="center"/>
          </w:tcPr>
          <w:p w14:paraId="63BBD384" w14:textId="77777777" w:rsidR="00673D51" w:rsidRPr="00B742C5" w:rsidRDefault="00673D51" w:rsidP="00AC111E">
            <w:pPr>
              <w:pStyle w:val="Tabletext"/>
              <w:jc w:val="center"/>
            </w:pPr>
            <w:r w:rsidRPr="00B742C5">
              <w:t>58</w:t>
            </w:r>
          </w:p>
        </w:tc>
        <w:tc>
          <w:tcPr>
            <w:tcW w:w="914" w:type="dxa"/>
            <w:tcBorders>
              <w:top w:val="single" w:sz="4" w:space="0" w:color="auto"/>
              <w:left w:val="single" w:sz="4" w:space="0" w:color="auto"/>
              <w:bottom w:val="single" w:sz="4" w:space="0" w:color="auto"/>
              <w:right w:val="nil"/>
            </w:tcBorders>
            <w:vAlign w:val="center"/>
          </w:tcPr>
          <w:p w14:paraId="37AE5C33" w14:textId="77777777" w:rsidR="00673D51" w:rsidRPr="00B742C5" w:rsidRDefault="00673D51" w:rsidP="00AC111E">
            <w:pPr>
              <w:pStyle w:val="Tabletext"/>
              <w:jc w:val="center"/>
            </w:pPr>
            <w:r w:rsidRPr="00B742C5">
              <w:t>53</w:t>
            </w:r>
          </w:p>
        </w:tc>
      </w:tr>
      <w:tr w:rsidR="00673D51" w:rsidRPr="00BD11BF" w14:paraId="1D5745DF" w14:textId="77777777" w:rsidTr="00AC111E">
        <w:trPr>
          <w:trHeight w:val="133"/>
        </w:trPr>
        <w:tc>
          <w:tcPr>
            <w:tcW w:w="1816" w:type="dxa"/>
            <w:gridSpan w:val="2"/>
            <w:vMerge w:val="restart"/>
            <w:tcBorders>
              <w:top w:val="single" w:sz="4" w:space="0" w:color="auto"/>
              <w:right w:val="single" w:sz="4" w:space="0" w:color="auto"/>
            </w:tcBorders>
            <w:vAlign w:val="center"/>
          </w:tcPr>
          <w:p w14:paraId="111BB4F2" w14:textId="77777777" w:rsidR="00673D51" w:rsidRPr="00B742C5" w:rsidRDefault="00673D51" w:rsidP="00AC111E">
            <w:pPr>
              <w:pStyle w:val="Tabletext"/>
            </w:pPr>
            <w:r w:rsidRPr="00B742C5">
              <w:t>NHS &amp; NJDOT Roadways other than Freeways or Limited Access Highways with speed limit &gt; 35 MPH</w:t>
            </w:r>
          </w:p>
        </w:tc>
        <w:tc>
          <w:tcPr>
            <w:tcW w:w="1439" w:type="dxa"/>
            <w:gridSpan w:val="2"/>
            <w:tcBorders>
              <w:top w:val="single" w:sz="4" w:space="0" w:color="auto"/>
              <w:left w:val="single" w:sz="4" w:space="0" w:color="auto"/>
              <w:bottom w:val="single" w:sz="4" w:space="0" w:color="auto"/>
              <w:right w:val="single" w:sz="4" w:space="0" w:color="auto"/>
            </w:tcBorders>
          </w:tcPr>
          <w:p w14:paraId="6EF96414" w14:textId="77777777" w:rsidR="00673D51" w:rsidRPr="00B742C5" w:rsidRDefault="00673D51" w:rsidP="00AC111E">
            <w:pPr>
              <w:pStyle w:val="Tabletext"/>
              <w:jc w:val="center"/>
            </w:pPr>
            <w:r w:rsidRPr="00B742C5">
              <w:t>≤ 60</w:t>
            </w:r>
          </w:p>
        </w:tc>
        <w:tc>
          <w:tcPr>
            <w:tcW w:w="1618" w:type="dxa"/>
            <w:gridSpan w:val="3"/>
            <w:vMerge w:val="restart"/>
            <w:tcBorders>
              <w:top w:val="single" w:sz="4" w:space="0" w:color="auto"/>
              <w:left w:val="single" w:sz="4" w:space="0" w:color="auto"/>
              <w:right w:val="single" w:sz="4" w:space="0" w:color="auto"/>
            </w:tcBorders>
            <w:vAlign w:val="center"/>
          </w:tcPr>
          <w:p w14:paraId="70814DFF" w14:textId="77777777" w:rsidR="00673D51" w:rsidRPr="00B742C5" w:rsidRDefault="00673D51" w:rsidP="00AC111E">
            <w:pPr>
              <w:pStyle w:val="Tabletext"/>
              <w:jc w:val="center"/>
            </w:pPr>
            <w:r w:rsidRPr="00B742C5">
              <w:t>60</w:t>
            </w:r>
          </w:p>
        </w:tc>
        <w:tc>
          <w:tcPr>
            <w:tcW w:w="898" w:type="dxa"/>
            <w:gridSpan w:val="2"/>
            <w:tcBorders>
              <w:top w:val="single" w:sz="4" w:space="0" w:color="auto"/>
              <w:left w:val="single" w:sz="4" w:space="0" w:color="auto"/>
              <w:bottom w:val="single" w:sz="4" w:space="0" w:color="auto"/>
              <w:right w:val="single" w:sz="4" w:space="0" w:color="auto"/>
            </w:tcBorders>
            <w:vAlign w:val="center"/>
          </w:tcPr>
          <w:p w14:paraId="2B9A1DDC" w14:textId="77777777" w:rsidR="00673D51" w:rsidRPr="00B742C5" w:rsidRDefault="00673D51" w:rsidP="00AC111E">
            <w:pPr>
              <w:pStyle w:val="Tabletext"/>
              <w:jc w:val="center"/>
            </w:pPr>
            <w:r w:rsidRPr="00B742C5">
              <w:t>60</w:t>
            </w:r>
          </w:p>
        </w:tc>
        <w:tc>
          <w:tcPr>
            <w:tcW w:w="900" w:type="dxa"/>
            <w:gridSpan w:val="2"/>
            <w:tcBorders>
              <w:top w:val="single" w:sz="4" w:space="0" w:color="auto"/>
              <w:left w:val="single" w:sz="4" w:space="0" w:color="auto"/>
              <w:bottom w:val="single" w:sz="4" w:space="0" w:color="auto"/>
              <w:right w:val="single" w:sz="4" w:space="0" w:color="auto"/>
            </w:tcBorders>
            <w:vAlign w:val="center"/>
          </w:tcPr>
          <w:p w14:paraId="52783BE4" w14:textId="77777777" w:rsidR="00673D51" w:rsidRPr="00B742C5" w:rsidRDefault="00673D51" w:rsidP="00AC111E">
            <w:pPr>
              <w:pStyle w:val="Tabletext"/>
              <w:jc w:val="center"/>
            </w:pPr>
            <w:r w:rsidRPr="00B742C5">
              <w:t>60</w:t>
            </w:r>
          </w:p>
        </w:tc>
        <w:tc>
          <w:tcPr>
            <w:tcW w:w="911" w:type="dxa"/>
            <w:gridSpan w:val="2"/>
            <w:tcBorders>
              <w:top w:val="single" w:sz="4" w:space="0" w:color="auto"/>
              <w:left w:val="single" w:sz="4" w:space="0" w:color="auto"/>
              <w:bottom w:val="single" w:sz="4" w:space="0" w:color="auto"/>
              <w:right w:val="single" w:sz="4" w:space="0" w:color="auto"/>
            </w:tcBorders>
            <w:vAlign w:val="center"/>
          </w:tcPr>
          <w:p w14:paraId="699E71CB" w14:textId="77777777" w:rsidR="00673D51" w:rsidRPr="00B742C5" w:rsidRDefault="00673D51" w:rsidP="00AC111E">
            <w:pPr>
              <w:pStyle w:val="Tabletext"/>
              <w:jc w:val="center"/>
            </w:pPr>
            <w:r w:rsidRPr="00B742C5">
              <w:t>60</w:t>
            </w:r>
          </w:p>
        </w:tc>
        <w:tc>
          <w:tcPr>
            <w:tcW w:w="914" w:type="dxa"/>
            <w:tcBorders>
              <w:top w:val="single" w:sz="4" w:space="0" w:color="auto"/>
              <w:left w:val="single" w:sz="4" w:space="0" w:color="auto"/>
              <w:bottom w:val="single" w:sz="4" w:space="0" w:color="auto"/>
              <w:right w:val="nil"/>
            </w:tcBorders>
            <w:vAlign w:val="center"/>
          </w:tcPr>
          <w:p w14:paraId="7E805C06" w14:textId="77777777" w:rsidR="00673D51" w:rsidRPr="00B742C5" w:rsidRDefault="00673D51" w:rsidP="00AC111E">
            <w:pPr>
              <w:pStyle w:val="Tabletext"/>
              <w:jc w:val="center"/>
            </w:pPr>
            <w:r w:rsidRPr="00B742C5">
              <w:t>60</w:t>
            </w:r>
          </w:p>
        </w:tc>
      </w:tr>
      <w:tr w:rsidR="00673D51" w:rsidRPr="00BD11BF" w14:paraId="2CF05BD2" w14:textId="77777777" w:rsidTr="00AC111E">
        <w:trPr>
          <w:trHeight w:val="173"/>
        </w:trPr>
        <w:tc>
          <w:tcPr>
            <w:tcW w:w="1816" w:type="dxa"/>
            <w:gridSpan w:val="2"/>
            <w:vMerge/>
            <w:tcBorders>
              <w:right w:val="single" w:sz="4" w:space="0" w:color="auto"/>
            </w:tcBorders>
            <w:vAlign w:val="center"/>
          </w:tcPr>
          <w:p w14:paraId="382040DF" w14:textId="77777777" w:rsidR="00673D51" w:rsidRPr="00B742C5" w:rsidRDefault="00673D51" w:rsidP="00AC111E">
            <w:pPr>
              <w:pStyle w:val="Tabletext"/>
            </w:pPr>
          </w:p>
        </w:tc>
        <w:tc>
          <w:tcPr>
            <w:tcW w:w="1439" w:type="dxa"/>
            <w:gridSpan w:val="2"/>
            <w:tcBorders>
              <w:top w:val="single" w:sz="4" w:space="0" w:color="auto"/>
              <w:left w:val="single" w:sz="4" w:space="0" w:color="auto"/>
              <w:bottom w:val="single" w:sz="4" w:space="0" w:color="auto"/>
              <w:right w:val="single" w:sz="4" w:space="0" w:color="auto"/>
            </w:tcBorders>
          </w:tcPr>
          <w:p w14:paraId="48658214" w14:textId="77777777" w:rsidR="00673D51" w:rsidRPr="00B742C5" w:rsidRDefault="00673D51" w:rsidP="00AC111E">
            <w:pPr>
              <w:pStyle w:val="Tabletext"/>
              <w:jc w:val="center"/>
            </w:pPr>
            <w:r w:rsidRPr="00B742C5">
              <w:t>61 to ≤95</w:t>
            </w:r>
          </w:p>
        </w:tc>
        <w:tc>
          <w:tcPr>
            <w:tcW w:w="1618" w:type="dxa"/>
            <w:gridSpan w:val="3"/>
            <w:vMerge/>
            <w:tcBorders>
              <w:left w:val="single" w:sz="4" w:space="0" w:color="auto"/>
              <w:right w:val="single" w:sz="4" w:space="0" w:color="auto"/>
            </w:tcBorders>
            <w:vAlign w:val="center"/>
          </w:tcPr>
          <w:p w14:paraId="793C15A6" w14:textId="77777777" w:rsidR="00673D51" w:rsidRPr="00B742C5" w:rsidRDefault="00673D51" w:rsidP="00AC111E">
            <w:pPr>
              <w:pStyle w:val="Tabletext"/>
              <w:jc w:val="center"/>
            </w:pPr>
          </w:p>
        </w:tc>
        <w:tc>
          <w:tcPr>
            <w:tcW w:w="898" w:type="dxa"/>
            <w:gridSpan w:val="2"/>
            <w:tcBorders>
              <w:top w:val="single" w:sz="4" w:space="0" w:color="auto"/>
              <w:left w:val="single" w:sz="4" w:space="0" w:color="auto"/>
              <w:bottom w:val="single" w:sz="4" w:space="0" w:color="auto"/>
              <w:right w:val="single" w:sz="4" w:space="0" w:color="auto"/>
            </w:tcBorders>
            <w:vAlign w:val="center"/>
          </w:tcPr>
          <w:p w14:paraId="11178016" w14:textId="77777777" w:rsidR="00673D51" w:rsidRPr="00B742C5" w:rsidRDefault="00673D51" w:rsidP="00AC111E">
            <w:pPr>
              <w:pStyle w:val="Tabletext"/>
              <w:jc w:val="center"/>
            </w:pPr>
            <w:r w:rsidRPr="00B742C5">
              <w:t>63</w:t>
            </w:r>
          </w:p>
        </w:tc>
        <w:tc>
          <w:tcPr>
            <w:tcW w:w="900" w:type="dxa"/>
            <w:gridSpan w:val="2"/>
            <w:tcBorders>
              <w:top w:val="single" w:sz="4" w:space="0" w:color="auto"/>
              <w:left w:val="single" w:sz="4" w:space="0" w:color="auto"/>
              <w:bottom w:val="single" w:sz="4" w:space="0" w:color="auto"/>
              <w:right w:val="single" w:sz="4" w:space="0" w:color="auto"/>
            </w:tcBorders>
            <w:vAlign w:val="center"/>
          </w:tcPr>
          <w:p w14:paraId="4D998C5B" w14:textId="77777777" w:rsidR="00673D51" w:rsidRPr="00B742C5" w:rsidRDefault="00673D51" w:rsidP="00AC111E">
            <w:pPr>
              <w:pStyle w:val="Tabletext"/>
              <w:jc w:val="center"/>
            </w:pPr>
            <w:r w:rsidRPr="00B742C5">
              <w:t>60</w:t>
            </w:r>
          </w:p>
        </w:tc>
        <w:tc>
          <w:tcPr>
            <w:tcW w:w="911" w:type="dxa"/>
            <w:gridSpan w:val="2"/>
            <w:tcBorders>
              <w:top w:val="single" w:sz="4" w:space="0" w:color="auto"/>
              <w:left w:val="single" w:sz="4" w:space="0" w:color="auto"/>
              <w:bottom w:val="single" w:sz="4" w:space="0" w:color="auto"/>
              <w:right w:val="single" w:sz="4" w:space="0" w:color="auto"/>
            </w:tcBorders>
            <w:vAlign w:val="center"/>
          </w:tcPr>
          <w:p w14:paraId="16AA5A06" w14:textId="77777777" w:rsidR="00673D51" w:rsidRPr="00B742C5" w:rsidRDefault="00673D51" w:rsidP="00AC111E">
            <w:pPr>
              <w:pStyle w:val="Tabletext"/>
              <w:jc w:val="center"/>
            </w:pPr>
            <w:r w:rsidRPr="00B742C5">
              <w:t>60</w:t>
            </w:r>
          </w:p>
        </w:tc>
        <w:tc>
          <w:tcPr>
            <w:tcW w:w="914" w:type="dxa"/>
            <w:tcBorders>
              <w:top w:val="single" w:sz="4" w:space="0" w:color="auto"/>
              <w:left w:val="single" w:sz="4" w:space="0" w:color="auto"/>
              <w:bottom w:val="single" w:sz="4" w:space="0" w:color="auto"/>
              <w:right w:val="nil"/>
            </w:tcBorders>
            <w:vAlign w:val="center"/>
          </w:tcPr>
          <w:p w14:paraId="204C5F4A" w14:textId="77777777" w:rsidR="00673D51" w:rsidRPr="00B742C5" w:rsidRDefault="00673D51" w:rsidP="00AC111E">
            <w:pPr>
              <w:pStyle w:val="Tabletext"/>
              <w:jc w:val="center"/>
            </w:pPr>
            <w:r w:rsidRPr="00B742C5">
              <w:t>60</w:t>
            </w:r>
          </w:p>
        </w:tc>
      </w:tr>
      <w:tr w:rsidR="00673D51" w:rsidRPr="00BD11BF" w14:paraId="17EA2692" w14:textId="77777777" w:rsidTr="00AC111E">
        <w:trPr>
          <w:trHeight w:val="173"/>
        </w:trPr>
        <w:tc>
          <w:tcPr>
            <w:tcW w:w="1816" w:type="dxa"/>
            <w:gridSpan w:val="2"/>
            <w:vMerge/>
            <w:tcBorders>
              <w:right w:val="single" w:sz="4" w:space="0" w:color="auto"/>
            </w:tcBorders>
            <w:vAlign w:val="center"/>
          </w:tcPr>
          <w:p w14:paraId="1BFF5B23" w14:textId="77777777" w:rsidR="00673D51" w:rsidRPr="00B742C5" w:rsidRDefault="00673D51" w:rsidP="00AC111E">
            <w:pPr>
              <w:pStyle w:val="Tabletext"/>
            </w:pPr>
          </w:p>
        </w:tc>
        <w:tc>
          <w:tcPr>
            <w:tcW w:w="1439" w:type="dxa"/>
            <w:gridSpan w:val="2"/>
            <w:tcBorders>
              <w:top w:val="single" w:sz="4" w:space="0" w:color="auto"/>
              <w:left w:val="single" w:sz="4" w:space="0" w:color="auto"/>
              <w:bottom w:val="single" w:sz="4" w:space="0" w:color="auto"/>
              <w:right w:val="single" w:sz="4" w:space="0" w:color="auto"/>
            </w:tcBorders>
          </w:tcPr>
          <w:p w14:paraId="2E580B02" w14:textId="77777777" w:rsidR="00673D51" w:rsidRPr="00B742C5" w:rsidRDefault="00673D51" w:rsidP="00AC111E">
            <w:pPr>
              <w:pStyle w:val="Tabletext"/>
              <w:jc w:val="center"/>
            </w:pPr>
            <w:r w:rsidRPr="00B742C5">
              <w:t>96 to ≤170</w:t>
            </w:r>
          </w:p>
        </w:tc>
        <w:tc>
          <w:tcPr>
            <w:tcW w:w="1618" w:type="dxa"/>
            <w:gridSpan w:val="3"/>
            <w:vMerge/>
            <w:tcBorders>
              <w:left w:val="single" w:sz="4" w:space="0" w:color="auto"/>
              <w:right w:val="single" w:sz="4" w:space="0" w:color="auto"/>
            </w:tcBorders>
            <w:vAlign w:val="center"/>
          </w:tcPr>
          <w:p w14:paraId="02AB1589" w14:textId="77777777" w:rsidR="00673D51" w:rsidRPr="00B742C5" w:rsidRDefault="00673D51" w:rsidP="00AC111E">
            <w:pPr>
              <w:pStyle w:val="Tabletext"/>
              <w:jc w:val="center"/>
            </w:pPr>
          </w:p>
        </w:tc>
        <w:tc>
          <w:tcPr>
            <w:tcW w:w="898" w:type="dxa"/>
            <w:gridSpan w:val="2"/>
            <w:tcBorders>
              <w:top w:val="single" w:sz="4" w:space="0" w:color="auto"/>
              <w:left w:val="single" w:sz="4" w:space="0" w:color="auto"/>
              <w:bottom w:val="single" w:sz="4" w:space="0" w:color="auto"/>
              <w:right w:val="single" w:sz="4" w:space="0" w:color="auto"/>
            </w:tcBorders>
            <w:vAlign w:val="center"/>
          </w:tcPr>
          <w:p w14:paraId="7865D905" w14:textId="77777777" w:rsidR="00673D51" w:rsidRPr="00B742C5" w:rsidRDefault="00673D51" w:rsidP="00AC111E">
            <w:pPr>
              <w:pStyle w:val="Tabletext"/>
              <w:jc w:val="center"/>
            </w:pPr>
            <w:r w:rsidRPr="00B742C5">
              <w:t>66</w:t>
            </w:r>
          </w:p>
        </w:tc>
        <w:tc>
          <w:tcPr>
            <w:tcW w:w="900" w:type="dxa"/>
            <w:gridSpan w:val="2"/>
            <w:tcBorders>
              <w:top w:val="single" w:sz="4" w:space="0" w:color="auto"/>
              <w:left w:val="single" w:sz="4" w:space="0" w:color="auto"/>
              <w:bottom w:val="single" w:sz="4" w:space="0" w:color="auto"/>
              <w:right w:val="single" w:sz="4" w:space="0" w:color="auto"/>
            </w:tcBorders>
            <w:vAlign w:val="center"/>
          </w:tcPr>
          <w:p w14:paraId="7643941E" w14:textId="77777777" w:rsidR="00673D51" w:rsidRPr="00B742C5" w:rsidRDefault="00673D51" w:rsidP="00AC111E">
            <w:pPr>
              <w:pStyle w:val="Tabletext"/>
              <w:jc w:val="center"/>
            </w:pPr>
            <w:r w:rsidRPr="00B742C5">
              <w:t>63</w:t>
            </w:r>
          </w:p>
        </w:tc>
        <w:tc>
          <w:tcPr>
            <w:tcW w:w="911" w:type="dxa"/>
            <w:gridSpan w:val="2"/>
            <w:tcBorders>
              <w:top w:val="single" w:sz="4" w:space="0" w:color="auto"/>
              <w:left w:val="single" w:sz="4" w:space="0" w:color="auto"/>
              <w:bottom w:val="single" w:sz="4" w:space="0" w:color="auto"/>
              <w:right w:val="single" w:sz="4" w:space="0" w:color="auto"/>
            </w:tcBorders>
            <w:vAlign w:val="center"/>
          </w:tcPr>
          <w:p w14:paraId="19964B0C" w14:textId="77777777" w:rsidR="00673D51" w:rsidRPr="00B742C5" w:rsidRDefault="00673D51" w:rsidP="00AC111E">
            <w:pPr>
              <w:pStyle w:val="Tabletext"/>
              <w:jc w:val="center"/>
            </w:pPr>
            <w:r w:rsidRPr="00B742C5">
              <w:t>60</w:t>
            </w:r>
          </w:p>
        </w:tc>
        <w:tc>
          <w:tcPr>
            <w:tcW w:w="914" w:type="dxa"/>
            <w:tcBorders>
              <w:top w:val="single" w:sz="4" w:space="0" w:color="auto"/>
              <w:left w:val="single" w:sz="4" w:space="0" w:color="auto"/>
              <w:bottom w:val="single" w:sz="4" w:space="0" w:color="auto"/>
              <w:right w:val="nil"/>
            </w:tcBorders>
            <w:vAlign w:val="center"/>
          </w:tcPr>
          <w:p w14:paraId="35C9C07C" w14:textId="77777777" w:rsidR="00673D51" w:rsidRPr="00B742C5" w:rsidRDefault="00673D51" w:rsidP="00AC111E">
            <w:pPr>
              <w:pStyle w:val="Tabletext"/>
              <w:jc w:val="center"/>
            </w:pPr>
            <w:r w:rsidRPr="00B742C5">
              <w:t>60</w:t>
            </w:r>
          </w:p>
        </w:tc>
      </w:tr>
      <w:tr w:rsidR="00673D51" w:rsidRPr="00BD11BF" w14:paraId="498525A0" w14:textId="77777777" w:rsidTr="00AC111E">
        <w:trPr>
          <w:trHeight w:val="173"/>
        </w:trPr>
        <w:tc>
          <w:tcPr>
            <w:tcW w:w="1816" w:type="dxa"/>
            <w:gridSpan w:val="2"/>
            <w:vMerge/>
            <w:tcBorders>
              <w:right w:val="single" w:sz="4" w:space="0" w:color="auto"/>
            </w:tcBorders>
            <w:vAlign w:val="center"/>
          </w:tcPr>
          <w:p w14:paraId="0CD67A7F" w14:textId="77777777" w:rsidR="00673D51" w:rsidRPr="00B742C5" w:rsidRDefault="00673D51" w:rsidP="00AC111E">
            <w:pPr>
              <w:pStyle w:val="Tabletext"/>
            </w:pPr>
          </w:p>
        </w:tc>
        <w:tc>
          <w:tcPr>
            <w:tcW w:w="1439" w:type="dxa"/>
            <w:gridSpan w:val="2"/>
            <w:tcBorders>
              <w:top w:val="single" w:sz="4" w:space="0" w:color="auto"/>
              <w:left w:val="single" w:sz="4" w:space="0" w:color="auto"/>
              <w:bottom w:val="single" w:sz="4" w:space="0" w:color="auto"/>
              <w:right w:val="single" w:sz="4" w:space="0" w:color="auto"/>
            </w:tcBorders>
          </w:tcPr>
          <w:p w14:paraId="1B260A3E" w14:textId="77777777" w:rsidR="00673D51" w:rsidRPr="00B742C5" w:rsidRDefault="00673D51" w:rsidP="00AC111E">
            <w:pPr>
              <w:pStyle w:val="Tabletext"/>
              <w:jc w:val="center"/>
            </w:pPr>
            <w:r w:rsidRPr="00B742C5">
              <w:t>171 to≤200</w:t>
            </w:r>
          </w:p>
        </w:tc>
        <w:tc>
          <w:tcPr>
            <w:tcW w:w="1618" w:type="dxa"/>
            <w:gridSpan w:val="3"/>
            <w:vMerge/>
            <w:tcBorders>
              <w:left w:val="single" w:sz="4" w:space="0" w:color="auto"/>
              <w:right w:val="single" w:sz="4" w:space="0" w:color="auto"/>
            </w:tcBorders>
            <w:vAlign w:val="center"/>
          </w:tcPr>
          <w:p w14:paraId="1D63B787" w14:textId="77777777" w:rsidR="00673D51" w:rsidRPr="00B742C5" w:rsidRDefault="00673D51" w:rsidP="00AC111E">
            <w:pPr>
              <w:pStyle w:val="Tabletext"/>
              <w:jc w:val="center"/>
            </w:pPr>
          </w:p>
        </w:tc>
        <w:tc>
          <w:tcPr>
            <w:tcW w:w="898" w:type="dxa"/>
            <w:gridSpan w:val="2"/>
            <w:vMerge w:val="restart"/>
            <w:tcBorders>
              <w:top w:val="single" w:sz="4" w:space="0" w:color="auto"/>
              <w:left w:val="single" w:sz="4" w:space="0" w:color="auto"/>
              <w:bottom w:val="single" w:sz="4" w:space="0" w:color="auto"/>
              <w:right w:val="single" w:sz="4" w:space="0" w:color="auto"/>
            </w:tcBorders>
            <w:vAlign w:val="center"/>
          </w:tcPr>
          <w:p w14:paraId="15848911" w14:textId="77777777" w:rsidR="00673D51" w:rsidRPr="00B742C5" w:rsidRDefault="00673D51" w:rsidP="00AC111E">
            <w:pPr>
              <w:pStyle w:val="Tabletext"/>
              <w:jc w:val="center"/>
              <w:rPr>
                <w:vertAlign w:val="superscript"/>
              </w:rPr>
            </w:pPr>
            <w:r w:rsidRPr="00B742C5">
              <w:t>0.64C</w:t>
            </w:r>
            <w:r w:rsidRPr="00B742C5">
              <w:rPr>
                <w:vertAlign w:val="superscript"/>
              </w:rPr>
              <w:t>7</w:t>
            </w:r>
          </w:p>
        </w:tc>
        <w:tc>
          <w:tcPr>
            <w:tcW w:w="900" w:type="dxa"/>
            <w:gridSpan w:val="2"/>
            <w:tcBorders>
              <w:top w:val="single" w:sz="4" w:space="0" w:color="auto"/>
              <w:left w:val="single" w:sz="4" w:space="0" w:color="auto"/>
              <w:bottom w:val="single" w:sz="4" w:space="0" w:color="auto"/>
              <w:right w:val="single" w:sz="4" w:space="0" w:color="auto"/>
            </w:tcBorders>
            <w:vAlign w:val="center"/>
          </w:tcPr>
          <w:p w14:paraId="188B0E8B" w14:textId="77777777" w:rsidR="00673D51" w:rsidRPr="00B742C5" w:rsidRDefault="00673D51" w:rsidP="00AC111E">
            <w:pPr>
              <w:pStyle w:val="Tabletext"/>
              <w:jc w:val="center"/>
            </w:pPr>
            <w:r w:rsidRPr="00B742C5">
              <w:t>66</w:t>
            </w:r>
          </w:p>
        </w:tc>
        <w:tc>
          <w:tcPr>
            <w:tcW w:w="911" w:type="dxa"/>
            <w:gridSpan w:val="2"/>
            <w:tcBorders>
              <w:top w:val="single" w:sz="4" w:space="0" w:color="auto"/>
              <w:left w:val="single" w:sz="4" w:space="0" w:color="auto"/>
              <w:bottom w:val="single" w:sz="4" w:space="0" w:color="auto"/>
              <w:right w:val="single" w:sz="4" w:space="0" w:color="auto"/>
            </w:tcBorders>
            <w:vAlign w:val="center"/>
          </w:tcPr>
          <w:p w14:paraId="29B9BB45" w14:textId="77777777" w:rsidR="00673D51" w:rsidRPr="00B742C5" w:rsidRDefault="00673D51" w:rsidP="00AC111E">
            <w:pPr>
              <w:pStyle w:val="Tabletext"/>
              <w:jc w:val="center"/>
            </w:pPr>
            <w:r w:rsidRPr="00B742C5">
              <w:t>63</w:t>
            </w:r>
          </w:p>
        </w:tc>
        <w:tc>
          <w:tcPr>
            <w:tcW w:w="914" w:type="dxa"/>
            <w:tcBorders>
              <w:top w:val="single" w:sz="4" w:space="0" w:color="auto"/>
              <w:left w:val="single" w:sz="4" w:space="0" w:color="auto"/>
              <w:bottom w:val="single" w:sz="4" w:space="0" w:color="auto"/>
              <w:right w:val="nil"/>
            </w:tcBorders>
            <w:vAlign w:val="center"/>
          </w:tcPr>
          <w:p w14:paraId="55521890" w14:textId="77777777" w:rsidR="00673D51" w:rsidRPr="00B742C5" w:rsidRDefault="00673D51" w:rsidP="00AC111E">
            <w:pPr>
              <w:pStyle w:val="Tabletext"/>
              <w:jc w:val="center"/>
            </w:pPr>
            <w:r w:rsidRPr="00B742C5">
              <w:t>60</w:t>
            </w:r>
          </w:p>
        </w:tc>
      </w:tr>
      <w:tr w:rsidR="00673D51" w:rsidRPr="00BD11BF" w14:paraId="54FD625E" w14:textId="77777777" w:rsidTr="00AC111E">
        <w:trPr>
          <w:trHeight w:val="173"/>
        </w:trPr>
        <w:tc>
          <w:tcPr>
            <w:tcW w:w="1816" w:type="dxa"/>
            <w:gridSpan w:val="2"/>
            <w:vMerge/>
            <w:tcBorders>
              <w:right w:val="single" w:sz="4" w:space="0" w:color="auto"/>
            </w:tcBorders>
            <w:vAlign w:val="center"/>
          </w:tcPr>
          <w:p w14:paraId="140158C0" w14:textId="77777777" w:rsidR="00673D51" w:rsidRPr="00B742C5" w:rsidRDefault="00673D51" w:rsidP="00AC111E">
            <w:pPr>
              <w:pStyle w:val="Tabletext"/>
            </w:pPr>
          </w:p>
        </w:tc>
        <w:tc>
          <w:tcPr>
            <w:tcW w:w="1439" w:type="dxa"/>
            <w:gridSpan w:val="2"/>
            <w:tcBorders>
              <w:top w:val="single" w:sz="4" w:space="0" w:color="auto"/>
              <w:left w:val="single" w:sz="4" w:space="0" w:color="auto"/>
              <w:bottom w:val="single" w:sz="4" w:space="0" w:color="auto"/>
              <w:right w:val="single" w:sz="4" w:space="0" w:color="auto"/>
            </w:tcBorders>
          </w:tcPr>
          <w:p w14:paraId="12B66743" w14:textId="77777777" w:rsidR="00673D51" w:rsidRPr="00B742C5" w:rsidRDefault="00673D51" w:rsidP="00AC111E">
            <w:pPr>
              <w:pStyle w:val="Tabletext"/>
              <w:jc w:val="center"/>
            </w:pPr>
            <w:r w:rsidRPr="00B742C5">
              <w:t>201 to ≤285</w:t>
            </w:r>
          </w:p>
        </w:tc>
        <w:tc>
          <w:tcPr>
            <w:tcW w:w="1618" w:type="dxa"/>
            <w:gridSpan w:val="3"/>
            <w:vMerge/>
            <w:tcBorders>
              <w:left w:val="single" w:sz="4" w:space="0" w:color="auto"/>
              <w:right w:val="single" w:sz="4" w:space="0" w:color="auto"/>
            </w:tcBorders>
            <w:vAlign w:val="center"/>
          </w:tcPr>
          <w:p w14:paraId="7AA440F0" w14:textId="77777777" w:rsidR="00673D51" w:rsidRPr="00B742C5" w:rsidRDefault="00673D51" w:rsidP="00AC111E">
            <w:pPr>
              <w:pStyle w:val="Tabletext"/>
              <w:jc w:val="center"/>
            </w:pPr>
          </w:p>
        </w:tc>
        <w:tc>
          <w:tcPr>
            <w:tcW w:w="898" w:type="dxa"/>
            <w:gridSpan w:val="2"/>
            <w:vMerge/>
            <w:tcBorders>
              <w:top w:val="single" w:sz="4" w:space="0" w:color="auto"/>
              <w:left w:val="single" w:sz="4" w:space="0" w:color="auto"/>
              <w:bottom w:val="single" w:sz="4" w:space="0" w:color="auto"/>
              <w:right w:val="single" w:sz="4" w:space="0" w:color="auto"/>
            </w:tcBorders>
            <w:vAlign w:val="center"/>
          </w:tcPr>
          <w:p w14:paraId="0A5C41F5" w14:textId="77777777" w:rsidR="00673D51" w:rsidRPr="00B742C5" w:rsidRDefault="00673D51" w:rsidP="00AC111E">
            <w:pPr>
              <w:pStyle w:val="Tabletext"/>
              <w:jc w:val="center"/>
            </w:pPr>
          </w:p>
        </w:tc>
        <w:tc>
          <w:tcPr>
            <w:tcW w:w="900" w:type="dxa"/>
            <w:gridSpan w:val="2"/>
            <w:tcBorders>
              <w:top w:val="single" w:sz="4" w:space="0" w:color="auto"/>
              <w:left w:val="single" w:sz="4" w:space="0" w:color="auto"/>
              <w:bottom w:val="single" w:sz="4" w:space="0" w:color="auto"/>
              <w:right w:val="single" w:sz="4" w:space="0" w:color="auto"/>
            </w:tcBorders>
            <w:vAlign w:val="center"/>
          </w:tcPr>
          <w:p w14:paraId="105B16C5" w14:textId="77777777" w:rsidR="00673D51" w:rsidRPr="00B742C5" w:rsidRDefault="00673D51" w:rsidP="00AC111E">
            <w:pPr>
              <w:pStyle w:val="Tabletext"/>
              <w:jc w:val="center"/>
            </w:pPr>
            <w:r w:rsidRPr="00B742C5">
              <w:t>69</w:t>
            </w:r>
          </w:p>
        </w:tc>
        <w:tc>
          <w:tcPr>
            <w:tcW w:w="911" w:type="dxa"/>
            <w:gridSpan w:val="2"/>
            <w:tcBorders>
              <w:top w:val="single" w:sz="4" w:space="0" w:color="auto"/>
              <w:left w:val="single" w:sz="4" w:space="0" w:color="auto"/>
              <w:bottom w:val="single" w:sz="4" w:space="0" w:color="auto"/>
              <w:right w:val="single" w:sz="4" w:space="0" w:color="auto"/>
            </w:tcBorders>
            <w:vAlign w:val="center"/>
          </w:tcPr>
          <w:p w14:paraId="118530FA" w14:textId="77777777" w:rsidR="00673D51" w:rsidRPr="00B742C5" w:rsidRDefault="00673D51" w:rsidP="00AC111E">
            <w:pPr>
              <w:pStyle w:val="Tabletext"/>
              <w:jc w:val="center"/>
            </w:pPr>
            <w:r w:rsidRPr="00B742C5">
              <w:t>66</w:t>
            </w:r>
          </w:p>
        </w:tc>
        <w:tc>
          <w:tcPr>
            <w:tcW w:w="914" w:type="dxa"/>
            <w:tcBorders>
              <w:top w:val="single" w:sz="4" w:space="0" w:color="auto"/>
              <w:left w:val="single" w:sz="4" w:space="0" w:color="auto"/>
              <w:bottom w:val="single" w:sz="4" w:space="0" w:color="auto"/>
              <w:right w:val="nil"/>
            </w:tcBorders>
            <w:vAlign w:val="center"/>
          </w:tcPr>
          <w:p w14:paraId="3DB49D25" w14:textId="77777777" w:rsidR="00673D51" w:rsidRPr="00B742C5" w:rsidRDefault="00673D51" w:rsidP="00AC111E">
            <w:pPr>
              <w:pStyle w:val="Tabletext"/>
              <w:jc w:val="center"/>
            </w:pPr>
            <w:r w:rsidRPr="00B742C5">
              <w:t>60</w:t>
            </w:r>
          </w:p>
        </w:tc>
      </w:tr>
      <w:tr w:rsidR="00673D51" w:rsidRPr="00BD11BF" w14:paraId="23D4E598" w14:textId="77777777" w:rsidTr="00AC111E">
        <w:trPr>
          <w:trHeight w:val="173"/>
        </w:trPr>
        <w:tc>
          <w:tcPr>
            <w:tcW w:w="1816" w:type="dxa"/>
            <w:gridSpan w:val="2"/>
            <w:vMerge/>
            <w:tcBorders>
              <w:right w:val="single" w:sz="4" w:space="0" w:color="auto"/>
            </w:tcBorders>
            <w:vAlign w:val="center"/>
          </w:tcPr>
          <w:p w14:paraId="17B38665" w14:textId="77777777" w:rsidR="00673D51" w:rsidRPr="00B742C5" w:rsidRDefault="00673D51" w:rsidP="00AC111E">
            <w:pPr>
              <w:pStyle w:val="Tabletext"/>
            </w:pPr>
          </w:p>
        </w:tc>
        <w:tc>
          <w:tcPr>
            <w:tcW w:w="1439" w:type="dxa"/>
            <w:gridSpan w:val="2"/>
            <w:tcBorders>
              <w:top w:val="single" w:sz="4" w:space="0" w:color="auto"/>
              <w:left w:val="single" w:sz="4" w:space="0" w:color="auto"/>
              <w:right w:val="single" w:sz="4" w:space="0" w:color="auto"/>
            </w:tcBorders>
          </w:tcPr>
          <w:p w14:paraId="5D3786CA" w14:textId="77777777" w:rsidR="00673D51" w:rsidRPr="00B742C5" w:rsidRDefault="00673D51" w:rsidP="00AC111E">
            <w:pPr>
              <w:pStyle w:val="Tabletext"/>
              <w:jc w:val="center"/>
            </w:pPr>
            <w:r w:rsidRPr="00B742C5">
              <w:t>&gt;286</w:t>
            </w:r>
            <w:r w:rsidRPr="00B742C5">
              <w:rPr>
                <w:vertAlign w:val="superscript"/>
              </w:rPr>
              <w:t>8</w:t>
            </w:r>
          </w:p>
        </w:tc>
        <w:tc>
          <w:tcPr>
            <w:tcW w:w="1618" w:type="dxa"/>
            <w:gridSpan w:val="3"/>
            <w:vMerge/>
            <w:tcBorders>
              <w:left w:val="single" w:sz="4" w:space="0" w:color="auto"/>
              <w:right w:val="single" w:sz="4" w:space="0" w:color="auto"/>
            </w:tcBorders>
            <w:vAlign w:val="center"/>
          </w:tcPr>
          <w:p w14:paraId="363AD2C4" w14:textId="77777777" w:rsidR="00673D51" w:rsidRPr="00B742C5" w:rsidRDefault="00673D51" w:rsidP="00AC111E">
            <w:pPr>
              <w:pStyle w:val="Tabletext"/>
              <w:jc w:val="center"/>
            </w:pPr>
          </w:p>
        </w:tc>
        <w:tc>
          <w:tcPr>
            <w:tcW w:w="898" w:type="dxa"/>
            <w:gridSpan w:val="2"/>
            <w:vMerge/>
            <w:tcBorders>
              <w:top w:val="single" w:sz="4" w:space="0" w:color="auto"/>
              <w:left w:val="single" w:sz="4" w:space="0" w:color="auto"/>
              <w:bottom w:val="single" w:sz="4" w:space="0" w:color="auto"/>
              <w:right w:val="single" w:sz="4" w:space="0" w:color="auto"/>
            </w:tcBorders>
            <w:vAlign w:val="center"/>
          </w:tcPr>
          <w:p w14:paraId="09B48BD0" w14:textId="77777777" w:rsidR="00673D51" w:rsidRPr="00B742C5" w:rsidRDefault="00673D51" w:rsidP="00AC111E">
            <w:pPr>
              <w:pStyle w:val="Tabletext"/>
              <w:jc w:val="center"/>
            </w:pPr>
          </w:p>
        </w:tc>
        <w:tc>
          <w:tcPr>
            <w:tcW w:w="900" w:type="dxa"/>
            <w:gridSpan w:val="2"/>
            <w:tcBorders>
              <w:top w:val="single" w:sz="4" w:space="0" w:color="auto"/>
              <w:left w:val="single" w:sz="4" w:space="0" w:color="auto"/>
              <w:bottom w:val="single" w:sz="4" w:space="0" w:color="auto"/>
              <w:right w:val="single" w:sz="4" w:space="0" w:color="auto"/>
            </w:tcBorders>
            <w:vAlign w:val="center"/>
          </w:tcPr>
          <w:p w14:paraId="6E645F89" w14:textId="77777777" w:rsidR="00673D51" w:rsidRPr="00B742C5" w:rsidRDefault="00673D51" w:rsidP="00AC111E">
            <w:pPr>
              <w:pStyle w:val="Tabletext"/>
              <w:jc w:val="center"/>
            </w:pPr>
            <w:r w:rsidRPr="00B742C5">
              <w:t>72</w:t>
            </w:r>
          </w:p>
        </w:tc>
        <w:tc>
          <w:tcPr>
            <w:tcW w:w="911" w:type="dxa"/>
            <w:gridSpan w:val="2"/>
            <w:tcBorders>
              <w:top w:val="single" w:sz="4" w:space="0" w:color="auto"/>
              <w:left w:val="single" w:sz="4" w:space="0" w:color="auto"/>
              <w:bottom w:val="single" w:sz="4" w:space="0" w:color="auto"/>
              <w:right w:val="single" w:sz="4" w:space="0" w:color="auto"/>
            </w:tcBorders>
            <w:vAlign w:val="center"/>
          </w:tcPr>
          <w:p w14:paraId="1BB1F4B8" w14:textId="77777777" w:rsidR="00673D51" w:rsidRPr="00B742C5" w:rsidRDefault="00673D51" w:rsidP="00AC111E">
            <w:pPr>
              <w:pStyle w:val="Tabletext"/>
              <w:jc w:val="center"/>
            </w:pPr>
            <w:r w:rsidRPr="00B742C5">
              <w:t>69</w:t>
            </w:r>
          </w:p>
        </w:tc>
        <w:tc>
          <w:tcPr>
            <w:tcW w:w="914" w:type="dxa"/>
            <w:tcBorders>
              <w:top w:val="single" w:sz="4" w:space="0" w:color="auto"/>
              <w:left w:val="single" w:sz="4" w:space="0" w:color="auto"/>
              <w:bottom w:val="single" w:sz="4" w:space="0" w:color="auto"/>
              <w:right w:val="nil"/>
            </w:tcBorders>
            <w:vAlign w:val="center"/>
          </w:tcPr>
          <w:p w14:paraId="15060AB1" w14:textId="77777777" w:rsidR="00673D51" w:rsidRPr="00B742C5" w:rsidRDefault="00673D51" w:rsidP="00AC111E">
            <w:pPr>
              <w:pStyle w:val="Tabletext"/>
              <w:jc w:val="center"/>
            </w:pPr>
            <w:r w:rsidRPr="00B742C5">
              <w:t>63</w:t>
            </w:r>
          </w:p>
        </w:tc>
      </w:tr>
      <w:tr w:rsidR="00673D51" w:rsidRPr="00BD11BF" w14:paraId="7DF08663" w14:textId="77777777" w:rsidTr="00AC111E">
        <w:trPr>
          <w:trHeight w:val="173"/>
        </w:trPr>
        <w:tc>
          <w:tcPr>
            <w:tcW w:w="1816" w:type="dxa"/>
            <w:gridSpan w:val="2"/>
            <w:vMerge w:val="restart"/>
            <w:tcBorders>
              <w:top w:val="single" w:sz="4" w:space="0" w:color="auto"/>
              <w:right w:val="single" w:sz="4" w:space="0" w:color="auto"/>
            </w:tcBorders>
            <w:vAlign w:val="center"/>
          </w:tcPr>
          <w:p w14:paraId="3978C206" w14:textId="77777777" w:rsidR="00673D51" w:rsidRPr="00B742C5" w:rsidRDefault="00673D51" w:rsidP="00AC111E">
            <w:pPr>
              <w:pStyle w:val="Tabletext"/>
            </w:pPr>
            <w:r w:rsidRPr="00B742C5">
              <w:t>NHS &amp; NJDOT Roadways other than Freeways or Limited Access Highways with speed limit ≤ 35 MPH</w:t>
            </w:r>
          </w:p>
        </w:tc>
        <w:tc>
          <w:tcPr>
            <w:tcW w:w="1439" w:type="dxa"/>
            <w:gridSpan w:val="2"/>
            <w:tcBorders>
              <w:top w:val="single" w:sz="4" w:space="0" w:color="auto"/>
              <w:left w:val="single" w:sz="4" w:space="0" w:color="auto"/>
              <w:bottom w:val="single" w:sz="4" w:space="0" w:color="auto"/>
              <w:right w:val="single" w:sz="4" w:space="0" w:color="auto"/>
            </w:tcBorders>
          </w:tcPr>
          <w:p w14:paraId="68B836CB" w14:textId="77777777" w:rsidR="00673D51" w:rsidRPr="00B742C5" w:rsidRDefault="00673D51" w:rsidP="00AC111E">
            <w:pPr>
              <w:pStyle w:val="Tabletext"/>
              <w:jc w:val="center"/>
            </w:pPr>
            <w:r w:rsidRPr="00B742C5">
              <w:t>≤ 60</w:t>
            </w:r>
          </w:p>
        </w:tc>
        <w:tc>
          <w:tcPr>
            <w:tcW w:w="1618" w:type="dxa"/>
            <w:gridSpan w:val="3"/>
            <w:vMerge w:val="restart"/>
            <w:tcBorders>
              <w:top w:val="single" w:sz="4" w:space="0" w:color="auto"/>
              <w:left w:val="single" w:sz="4" w:space="0" w:color="auto"/>
              <w:right w:val="single" w:sz="4" w:space="0" w:color="auto"/>
            </w:tcBorders>
            <w:vAlign w:val="center"/>
          </w:tcPr>
          <w:p w14:paraId="7E1B090C" w14:textId="77777777" w:rsidR="00673D51" w:rsidRPr="00B742C5" w:rsidRDefault="00673D51" w:rsidP="00AC111E">
            <w:pPr>
              <w:pStyle w:val="Tabletext"/>
              <w:jc w:val="center"/>
            </w:pPr>
            <w:r w:rsidRPr="00B742C5">
              <w:t>70</w:t>
            </w:r>
          </w:p>
        </w:tc>
        <w:tc>
          <w:tcPr>
            <w:tcW w:w="898" w:type="dxa"/>
            <w:gridSpan w:val="2"/>
            <w:tcBorders>
              <w:top w:val="single" w:sz="4" w:space="0" w:color="auto"/>
              <w:left w:val="single" w:sz="4" w:space="0" w:color="auto"/>
              <w:bottom w:val="single" w:sz="4" w:space="0" w:color="auto"/>
              <w:right w:val="single" w:sz="4" w:space="0" w:color="auto"/>
            </w:tcBorders>
            <w:vAlign w:val="center"/>
          </w:tcPr>
          <w:p w14:paraId="6E370280" w14:textId="77777777" w:rsidR="00673D51" w:rsidRPr="00B742C5" w:rsidRDefault="00673D51" w:rsidP="00AC111E">
            <w:pPr>
              <w:pStyle w:val="Tabletext"/>
              <w:jc w:val="center"/>
            </w:pPr>
            <w:r w:rsidRPr="00B742C5">
              <w:t>70</w:t>
            </w:r>
          </w:p>
        </w:tc>
        <w:tc>
          <w:tcPr>
            <w:tcW w:w="900" w:type="dxa"/>
            <w:gridSpan w:val="2"/>
            <w:tcBorders>
              <w:top w:val="single" w:sz="4" w:space="0" w:color="auto"/>
              <w:left w:val="single" w:sz="4" w:space="0" w:color="auto"/>
              <w:bottom w:val="single" w:sz="4" w:space="0" w:color="auto"/>
              <w:right w:val="single" w:sz="4" w:space="0" w:color="auto"/>
            </w:tcBorders>
            <w:vAlign w:val="center"/>
          </w:tcPr>
          <w:p w14:paraId="4F67CD21" w14:textId="77777777" w:rsidR="00673D51" w:rsidRPr="00B742C5" w:rsidRDefault="00673D51" w:rsidP="00AC111E">
            <w:pPr>
              <w:pStyle w:val="Tabletext"/>
              <w:jc w:val="center"/>
            </w:pPr>
            <w:r w:rsidRPr="00B742C5">
              <w:t>70</w:t>
            </w:r>
          </w:p>
        </w:tc>
        <w:tc>
          <w:tcPr>
            <w:tcW w:w="911" w:type="dxa"/>
            <w:gridSpan w:val="2"/>
            <w:tcBorders>
              <w:top w:val="single" w:sz="4" w:space="0" w:color="auto"/>
              <w:left w:val="single" w:sz="4" w:space="0" w:color="auto"/>
              <w:bottom w:val="single" w:sz="4" w:space="0" w:color="auto"/>
              <w:right w:val="single" w:sz="4" w:space="0" w:color="auto"/>
            </w:tcBorders>
            <w:vAlign w:val="center"/>
          </w:tcPr>
          <w:p w14:paraId="5C3542BA" w14:textId="77777777" w:rsidR="00673D51" w:rsidRPr="00B742C5" w:rsidRDefault="00673D51" w:rsidP="00AC111E">
            <w:pPr>
              <w:pStyle w:val="Tabletext"/>
              <w:jc w:val="center"/>
            </w:pPr>
            <w:r w:rsidRPr="00B742C5">
              <w:t>70</w:t>
            </w:r>
          </w:p>
        </w:tc>
        <w:tc>
          <w:tcPr>
            <w:tcW w:w="914" w:type="dxa"/>
            <w:tcBorders>
              <w:top w:val="single" w:sz="4" w:space="0" w:color="auto"/>
              <w:left w:val="single" w:sz="4" w:space="0" w:color="auto"/>
              <w:bottom w:val="single" w:sz="4" w:space="0" w:color="auto"/>
              <w:right w:val="nil"/>
            </w:tcBorders>
            <w:vAlign w:val="center"/>
          </w:tcPr>
          <w:p w14:paraId="024DCE50" w14:textId="77777777" w:rsidR="00673D51" w:rsidRPr="00B742C5" w:rsidRDefault="00673D51" w:rsidP="00AC111E">
            <w:pPr>
              <w:pStyle w:val="Tabletext"/>
              <w:jc w:val="center"/>
            </w:pPr>
            <w:r w:rsidRPr="00B742C5">
              <w:t>70</w:t>
            </w:r>
          </w:p>
        </w:tc>
      </w:tr>
      <w:tr w:rsidR="00673D51" w:rsidRPr="00BD11BF" w14:paraId="772FD71C" w14:textId="77777777" w:rsidTr="00AC111E">
        <w:trPr>
          <w:trHeight w:val="173"/>
        </w:trPr>
        <w:tc>
          <w:tcPr>
            <w:tcW w:w="1816" w:type="dxa"/>
            <w:gridSpan w:val="2"/>
            <w:vMerge/>
            <w:tcBorders>
              <w:right w:val="single" w:sz="4" w:space="0" w:color="auto"/>
            </w:tcBorders>
            <w:vAlign w:val="center"/>
          </w:tcPr>
          <w:p w14:paraId="0F606E12" w14:textId="77777777" w:rsidR="00673D51" w:rsidRPr="00B742C5" w:rsidRDefault="00673D51" w:rsidP="00AC111E">
            <w:pPr>
              <w:jc w:val="center"/>
              <w:rPr>
                <w:sz w:val="18"/>
              </w:rPr>
            </w:pPr>
          </w:p>
        </w:tc>
        <w:tc>
          <w:tcPr>
            <w:tcW w:w="1439" w:type="dxa"/>
            <w:gridSpan w:val="2"/>
            <w:tcBorders>
              <w:top w:val="single" w:sz="4" w:space="0" w:color="auto"/>
              <w:left w:val="single" w:sz="4" w:space="0" w:color="auto"/>
              <w:bottom w:val="single" w:sz="4" w:space="0" w:color="auto"/>
              <w:right w:val="single" w:sz="4" w:space="0" w:color="auto"/>
            </w:tcBorders>
          </w:tcPr>
          <w:p w14:paraId="016B5487" w14:textId="77777777" w:rsidR="00673D51" w:rsidRPr="00B742C5" w:rsidRDefault="00673D51" w:rsidP="00AC111E">
            <w:pPr>
              <w:pStyle w:val="Tabletext"/>
              <w:jc w:val="center"/>
            </w:pPr>
            <w:r w:rsidRPr="00B742C5">
              <w:t>61 to ≤95</w:t>
            </w:r>
          </w:p>
        </w:tc>
        <w:tc>
          <w:tcPr>
            <w:tcW w:w="1618" w:type="dxa"/>
            <w:gridSpan w:val="3"/>
            <w:vMerge/>
            <w:tcBorders>
              <w:left w:val="single" w:sz="4" w:space="0" w:color="auto"/>
              <w:right w:val="single" w:sz="4" w:space="0" w:color="auto"/>
            </w:tcBorders>
          </w:tcPr>
          <w:p w14:paraId="0D966410" w14:textId="77777777" w:rsidR="00673D51" w:rsidRPr="00B742C5" w:rsidRDefault="00673D51" w:rsidP="00AC111E">
            <w:pPr>
              <w:rPr>
                <w:sz w:val="18"/>
              </w:rPr>
            </w:pPr>
          </w:p>
        </w:tc>
        <w:tc>
          <w:tcPr>
            <w:tcW w:w="898" w:type="dxa"/>
            <w:gridSpan w:val="2"/>
            <w:tcBorders>
              <w:top w:val="single" w:sz="4" w:space="0" w:color="auto"/>
              <w:left w:val="single" w:sz="4" w:space="0" w:color="auto"/>
              <w:bottom w:val="single" w:sz="4" w:space="0" w:color="auto"/>
              <w:right w:val="single" w:sz="4" w:space="0" w:color="auto"/>
            </w:tcBorders>
            <w:vAlign w:val="center"/>
          </w:tcPr>
          <w:p w14:paraId="5D8962F3" w14:textId="77777777" w:rsidR="00673D51" w:rsidRPr="00B742C5" w:rsidRDefault="00673D51" w:rsidP="00AC111E">
            <w:pPr>
              <w:pStyle w:val="Tabletext"/>
              <w:jc w:val="center"/>
            </w:pPr>
            <w:r w:rsidRPr="00B742C5">
              <w:t>74</w:t>
            </w:r>
          </w:p>
        </w:tc>
        <w:tc>
          <w:tcPr>
            <w:tcW w:w="900" w:type="dxa"/>
            <w:gridSpan w:val="2"/>
            <w:tcBorders>
              <w:top w:val="single" w:sz="4" w:space="0" w:color="auto"/>
              <w:left w:val="single" w:sz="4" w:space="0" w:color="auto"/>
              <w:bottom w:val="single" w:sz="4" w:space="0" w:color="auto"/>
              <w:right w:val="single" w:sz="4" w:space="0" w:color="auto"/>
            </w:tcBorders>
            <w:vAlign w:val="center"/>
          </w:tcPr>
          <w:p w14:paraId="7AA5DEE6" w14:textId="77777777" w:rsidR="00673D51" w:rsidRPr="00B742C5" w:rsidRDefault="00673D51" w:rsidP="00AC111E">
            <w:pPr>
              <w:pStyle w:val="Tabletext"/>
              <w:jc w:val="center"/>
            </w:pPr>
            <w:r w:rsidRPr="00B742C5">
              <w:t>70</w:t>
            </w:r>
          </w:p>
        </w:tc>
        <w:tc>
          <w:tcPr>
            <w:tcW w:w="911" w:type="dxa"/>
            <w:gridSpan w:val="2"/>
            <w:tcBorders>
              <w:top w:val="single" w:sz="4" w:space="0" w:color="auto"/>
              <w:left w:val="single" w:sz="4" w:space="0" w:color="auto"/>
              <w:bottom w:val="single" w:sz="4" w:space="0" w:color="auto"/>
              <w:right w:val="single" w:sz="4" w:space="0" w:color="auto"/>
            </w:tcBorders>
            <w:vAlign w:val="center"/>
          </w:tcPr>
          <w:p w14:paraId="4865252D" w14:textId="77777777" w:rsidR="00673D51" w:rsidRPr="00B742C5" w:rsidRDefault="00673D51" w:rsidP="00AC111E">
            <w:pPr>
              <w:pStyle w:val="Tabletext"/>
              <w:jc w:val="center"/>
            </w:pPr>
            <w:r w:rsidRPr="00B742C5">
              <w:t>70</w:t>
            </w:r>
          </w:p>
        </w:tc>
        <w:tc>
          <w:tcPr>
            <w:tcW w:w="914" w:type="dxa"/>
            <w:tcBorders>
              <w:top w:val="single" w:sz="4" w:space="0" w:color="auto"/>
              <w:left w:val="single" w:sz="4" w:space="0" w:color="auto"/>
              <w:bottom w:val="single" w:sz="4" w:space="0" w:color="auto"/>
              <w:right w:val="nil"/>
            </w:tcBorders>
            <w:vAlign w:val="center"/>
          </w:tcPr>
          <w:p w14:paraId="6B50007E" w14:textId="77777777" w:rsidR="00673D51" w:rsidRPr="00B742C5" w:rsidRDefault="00673D51" w:rsidP="00AC111E">
            <w:pPr>
              <w:pStyle w:val="Tabletext"/>
              <w:jc w:val="center"/>
            </w:pPr>
            <w:r w:rsidRPr="00B742C5">
              <w:t>70</w:t>
            </w:r>
          </w:p>
        </w:tc>
      </w:tr>
      <w:tr w:rsidR="00673D51" w:rsidRPr="00BD11BF" w14:paraId="5A7386EC" w14:textId="77777777" w:rsidTr="00AC111E">
        <w:trPr>
          <w:trHeight w:val="173"/>
        </w:trPr>
        <w:tc>
          <w:tcPr>
            <w:tcW w:w="1816" w:type="dxa"/>
            <w:gridSpan w:val="2"/>
            <w:vMerge/>
            <w:tcBorders>
              <w:right w:val="single" w:sz="4" w:space="0" w:color="auto"/>
            </w:tcBorders>
            <w:vAlign w:val="center"/>
          </w:tcPr>
          <w:p w14:paraId="015C3866" w14:textId="77777777" w:rsidR="00673D51" w:rsidRPr="00B742C5" w:rsidRDefault="00673D51" w:rsidP="00AC111E">
            <w:pPr>
              <w:jc w:val="center"/>
              <w:rPr>
                <w:sz w:val="18"/>
              </w:rPr>
            </w:pPr>
          </w:p>
        </w:tc>
        <w:tc>
          <w:tcPr>
            <w:tcW w:w="1439" w:type="dxa"/>
            <w:gridSpan w:val="2"/>
            <w:tcBorders>
              <w:top w:val="single" w:sz="4" w:space="0" w:color="auto"/>
              <w:left w:val="single" w:sz="4" w:space="0" w:color="auto"/>
              <w:bottom w:val="single" w:sz="4" w:space="0" w:color="auto"/>
              <w:right w:val="single" w:sz="4" w:space="0" w:color="auto"/>
            </w:tcBorders>
          </w:tcPr>
          <w:p w14:paraId="49EC51D5" w14:textId="77777777" w:rsidR="00673D51" w:rsidRPr="00B742C5" w:rsidRDefault="00673D51" w:rsidP="00AC111E">
            <w:pPr>
              <w:pStyle w:val="Tabletext"/>
              <w:jc w:val="center"/>
            </w:pPr>
            <w:r w:rsidRPr="00B742C5">
              <w:t>96 to ≤170</w:t>
            </w:r>
          </w:p>
        </w:tc>
        <w:tc>
          <w:tcPr>
            <w:tcW w:w="1618" w:type="dxa"/>
            <w:gridSpan w:val="3"/>
            <w:vMerge/>
            <w:tcBorders>
              <w:left w:val="single" w:sz="4" w:space="0" w:color="auto"/>
              <w:right w:val="single" w:sz="4" w:space="0" w:color="auto"/>
            </w:tcBorders>
          </w:tcPr>
          <w:p w14:paraId="0A0C3BBD" w14:textId="77777777" w:rsidR="00673D51" w:rsidRPr="00B742C5" w:rsidRDefault="00673D51" w:rsidP="00AC111E">
            <w:pPr>
              <w:rPr>
                <w:sz w:val="18"/>
              </w:rPr>
            </w:pPr>
          </w:p>
        </w:tc>
        <w:tc>
          <w:tcPr>
            <w:tcW w:w="898" w:type="dxa"/>
            <w:gridSpan w:val="2"/>
            <w:tcBorders>
              <w:top w:val="single" w:sz="4" w:space="0" w:color="auto"/>
              <w:left w:val="single" w:sz="4" w:space="0" w:color="auto"/>
              <w:bottom w:val="single" w:sz="4" w:space="0" w:color="auto"/>
              <w:right w:val="single" w:sz="4" w:space="0" w:color="auto"/>
            </w:tcBorders>
            <w:vAlign w:val="center"/>
          </w:tcPr>
          <w:p w14:paraId="125C7B0F" w14:textId="77777777" w:rsidR="00673D51" w:rsidRPr="00B742C5" w:rsidRDefault="00673D51" w:rsidP="00AC111E">
            <w:pPr>
              <w:pStyle w:val="Tabletext"/>
              <w:jc w:val="center"/>
            </w:pPr>
            <w:r w:rsidRPr="00B742C5">
              <w:t>77</w:t>
            </w:r>
          </w:p>
        </w:tc>
        <w:tc>
          <w:tcPr>
            <w:tcW w:w="900" w:type="dxa"/>
            <w:gridSpan w:val="2"/>
            <w:tcBorders>
              <w:top w:val="single" w:sz="4" w:space="0" w:color="auto"/>
              <w:left w:val="single" w:sz="4" w:space="0" w:color="auto"/>
              <w:bottom w:val="single" w:sz="4" w:space="0" w:color="auto"/>
              <w:right w:val="single" w:sz="4" w:space="0" w:color="auto"/>
            </w:tcBorders>
            <w:vAlign w:val="center"/>
          </w:tcPr>
          <w:p w14:paraId="00E9A72D" w14:textId="77777777" w:rsidR="00673D51" w:rsidRPr="00B742C5" w:rsidRDefault="00673D51" w:rsidP="00AC111E">
            <w:pPr>
              <w:pStyle w:val="Tabletext"/>
              <w:jc w:val="center"/>
            </w:pPr>
            <w:r w:rsidRPr="00B742C5">
              <w:t>74</w:t>
            </w:r>
          </w:p>
        </w:tc>
        <w:tc>
          <w:tcPr>
            <w:tcW w:w="911" w:type="dxa"/>
            <w:gridSpan w:val="2"/>
            <w:tcBorders>
              <w:top w:val="single" w:sz="4" w:space="0" w:color="auto"/>
              <w:left w:val="single" w:sz="4" w:space="0" w:color="auto"/>
              <w:bottom w:val="single" w:sz="4" w:space="0" w:color="auto"/>
              <w:right w:val="single" w:sz="4" w:space="0" w:color="auto"/>
            </w:tcBorders>
            <w:vAlign w:val="center"/>
          </w:tcPr>
          <w:p w14:paraId="1EBF09B8" w14:textId="77777777" w:rsidR="00673D51" w:rsidRPr="00B742C5" w:rsidRDefault="00673D51" w:rsidP="00AC111E">
            <w:pPr>
              <w:pStyle w:val="Tabletext"/>
              <w:jc w:val="center"/>
            </w:pPr>
            <w:r w:rsidRPr="00B742C5">
              <w:t>70</w:t>
            </w:r>
          </w:p>
        </w:tc>
        <w:tc>
          <w:tcPr>
            <w:tcW w:w="914" w:type="dxa"/>
            <w:tcBorders>
              <w:top w:val="single" w:sz="4" w:space="0" w:color="auto"/>
              <w:left w:val="single" w:sz="4" w:space="0" w:color="auto"/>
              <w:bottom w:val="single" w:sz="4" w:space="0" w:color="auto"/>
              <w:right w:val="nil"/>
            </w:tcBorders>
            <w:vAlign w:val="center"/>
          </w:tcPr>
          <w:p w14:paraId="21E49D4E" w14:textId="77777777" w:rsidR="00673D51" w:rsidRPr="00B742C5" w:rsidRDefault="00673D51" w:rsidP="00AC111E">
            <w:pPr>
              <w:pStyle w:val="Tabletext"/>
              <w:jc w:val="center"/>
            </w:pPr>
            <w:r w:rsidRPr="00B742C5">
              <w:t>70</w:t>
            </w:r>
          </w:p>
        </w:tc>
      </w:tr>
      <w:tr w:rsidR="00673D51" w:rsidRPr="00BD11BF" w14:paraId="2AB00F6E" w14:textId="77777777" w:rsidTr="00AC111E">
        <w:trPr>
          <w:trHeight w:val="173"/>
        </w:trPr>
        <w:tc>
          <w:tcPr>
            <w:tcW w:w="1816" w:type="dxa"/>
            <w:gridSpan w:val="2"/>
            <w:vMerge/>
            <w:tcBorders>
              <w:right w:val="single" w:sz="4" w:space="0" w:color="auto"/>
            </w:tcBorders>
            <w:vAlign w:val="center"/>
          </w:tcPr>
          <w:p w14:paraId="1D0BFC2B" w14:textId="77777777" w:rsidR="00673D51" w:rsidRPr="00B742C5" w:rsidRDefault="00673D51" w:rsidP="00AC111E">
            <w:pPr>
              <w:jc w:val="center"/>
              <w:rPr>
                <w:sz w:val="18"/>
              </w:rPr>
            </w:pPr>
          </w:p>
        </w:tc>
        <w:tc>
          <w:tcPr>
            <w:tcW w:w="1439" w:type="dxa"/>
            <w:gridSpan w:val="2"/>
            <w:tcBorders>
              <w:top w:val="single" w:sz="4" w:space="0" w:color="auto"/>
              <w:left w:val="single" w:sz="4" w:space="0" w:color="auto"/>
              <w:bottom w:val="single" w:sz="4" w:space="0" w:color="auto"/>
              <w:right w:val="single" w:sz="4" w:space="0" w:color="auto"/>
            </w:tcBorders>
          </w:tcPr>
          <w:p w14:paraId="6FD5B31E" w14:textId="77777777" w:rsidR="00673D51" w:rsidRPr="00B742C5" w:rsidRDefault="00673D51" w:rsidP="00AC111E">
            <w:pPr>
              <w:pStyle w:val="Tabletext"/>
              <w:jc w:val="center"/>
            </w:pPr>
            <w:r w:rsidRPr="00B742C5">
              <w:t>171 to≤200</w:t>
            </w:r>
          </w:p>
        </w:tc>
        <w:tc>
          <w:tcPr>
            <w:tcW w:w="1618" w:type="dxa"/>
            <w:gridSpan w:val="3"/>
            <w:vMerge/>
            <w:tcBorders>
              <w:left w:val="single" w:sz="4" w:space="0" w:color="auto"/>
              <w:right w:val="single" w:sz="4" w:space="0" w:color="auto"/>
            </w:tcBorders>
          </w:tcPr>
          <w:p w14:paraId="74457A42" w14:textId="77777777" w:rsidR="00673D51" w:rsidRPr="00B742C5" w:rsidRDefault="00673D51" w:rsidP="00AC111E">
            <w:pPr>
              <w:rPr>
                <w:sz w:val="18"/>
              </w:rPr>
            </w:pPr>
          </w:p>
        </w:tc>
        <w:tc>
          <w:tcPr>
            <w:tcW w:w="898" w:type="dxa"/>
            <w:gridSpan w:val="2"/>
            <w:vMerge w:val="restart"/>
            <w:tcBorders>
              <w:top w:val="single" w:sz="4" w:space="0" w:color="auto"/>
              <w:left w:val="single" w:sz="4" w:space="0" w:color="auto"/>
              <w:bottom w:val="single" w:sz="4" w:space="0" w:color="auto"/>
              <w:right w:val="single" w:sz="4" w:space="0" w:color="auto"/>
            </w:tcBorders>
            <w:vAlign w:val="center"/>
          </w:tcPr>
          <w:p w14:paraId="287039A1" w14:textId="77777777" w:rsidR="00673D51" w:rsidRPr="00B742C5" w:rsidRDefault="00673D51" w:rsidP="00AC111E">
            <w:pPr>
              <w:pStyle w:val="Tabletext"/>
              <w:jc w:val="center"/>
              <w:rPr>
                <w:vertAlign w:val="superscript"/>
              </w:rPr>
            </w:pPr>
            <w:r w:rsidRPr="00B742C5">
              <w:t>0.64C</w:t>
            </w:r>
            <w:r w:rsidRPr="00B742C5">
              <w:rPr>
                <w:vertAlign w:val="superscript"/>
              </w:rPr>
              <w:t>7</w:t>
            </w:r>
          </w:p>
        </w:tc>
        <w:tc>
          <w:tcPr>
            <w:tcW w:w="900" w:type="dxa"/>
            <w:gridSpan w:val="2"/>
            <w:tcBorders>
              <w:top w:val="single" w:sz="4" w:space="0" w:color="auto"/>
              <w:left w:val="single" w:sz="4" w:space="0" w:color="auto"/>
              <w:bottom w:val="single" w:sz="4" w:space="0" w:color="auto"/>
              <w:right w:val="single" w:sz="4" w:space="0" w:color="auto"/>
            </w:tcBorders>
            <w:vAlign w:val="center"/>
          </w:tcPr>
          <w:p w14:paraId="745F8E81" w14:textId="77777777" w:rsidR="00673D51" w:rsidRPr="00B742C5" w:rsidRDefault="00673D51" w:rsidP="00AC111E">
            <w:pPr>
              <w:pStyle w:val="Tabletext"/>
              <w:jc w:val="center"/>
            </w:pPr>
            <w:r w:rsidRPr="00B742C5">
              <w:t>77</w:t>
            </w:r>
          </w:p>
        </w:tc>
        <w:tc>
          <w:tcPr>
            <w:tcW w:w="911" w:type="dxa"/>
            <w:gridSpan w:val="2"/>
            <w:tcBorders>
              <w:top w:val="single" w:sz="4" w:space="0" w:color="auto"/>
              <w:left w:val="single" w:sz="4" w:space="0" w:color="auto"/>
              <w:bottom w:val="single" w:sz="4" w:space="0" w:color="auto"/>
              <w:right w:val="single" w:sz="4" w:space="0" w:color="auto"/>
            </w:tcBorders>
            <w:vAlign w:val="center"/>
          </w:tcPr>
          <w:p w14:paraId="10EAF3D6" w14:textId="77777777" w:rsidR="00673D51" w:rsidRPr="00B742C5" w:rsidRDefault="00673D51" w:rsidP="00AC111E">
            <w:pPr>
              <w:pStyle w:val="Tabletext"/>
              <w:jc w:val="center"/>
            </w:pPr>
            <w:r w:rsidRPr="00B742C5">
              <w:t>74</w:t>
            </w:r>
          </w:p>
        </w:tc>
        <w:tc>
          <w:tcPr>
            <w:tcW w:w="914" w:type="dxa"/>
            <w:tcBorders>
              <w:top w:val="single" w:sz="4" w:space="0" w:color="auto"/>
              <w:left w:val="single" w:sz="4" w:space="0" w:color="auto"/>
              <w:bottom w:val="single" w:sz="4" w:space="0" w:color="auto"/>
              <w:right w:val="nil"/>
            </w:tcBorders>
            <w:vAlign w:val="center"/>
          </w:tcPr>
          <w:p w14:paraId="20990DB8" w14:textId="77777777" w:rsidR="00673D51" w:rsidRPr="00B742C5" w:rsidRDefault="00673D51" w:rsidP="00AC111E">
            <w:pPr>
              <w:pStyle w:val="Tabletext"/>
              <w:jc w:val="center"/>
            </w:pPr>
            <w:r w:rsidRPr="00B742C5">
              <w:t>70</w:t>
            </w:r>
          </w:p>
        </w:tc>
      </w:tr>
      <w:tr w:rsidR="00673D51" w:rsidRPr="00BD11BF" w14:paraId="744F5CE5" w14:textId="77777777" w:rsidTr="00AC111E">
        <w:trPr>
          <w:trHeight w:val="173"/>
        </w:trPr>
        <w:tc>
          <w:tcPr>
            <w:tcW w:w="1816" w:type="dxa"/>
            <w:gridSpan w:val="2"/>
            <w:vMerge/>
            <w:tcBorders>
              <w:right w:val="single" w:sz="4" w:space="0" w:color="auto"/>
            </w:tcBorders>
            <w:vAlign w:val="center"/>
          </w:tcPr>
          <w:p w14:paraId="3F4CC2A8" w14:textId="77777777" w:rsidR="00673D51" w:rsidRPr="00B742C5" w:rsidRDefault="00673D51" w:rsidP="00AC111E">
            <w:pPr>
              <w:jc w:val="center"/>
              <w:rPr>
                <w:sz w:val="18"/>
              </w:rPr>
            </w:pPr>
          </w:p>
        </w:tc>
        <w:tc>
          <w:tcPr>
            <w:tcW w:w="1439" w:type="dxa"/>
            <w:gridSpan w:val="2"/>
            <w:tcBorders>
              <w:top w:val="single" w:sz="4" w:space="0" w:color="auto"/>
              <w:left w:val="single" w:sz="4" w:space="0" w:color="auto"/>
              <w:bottom w:val="single" w:sz="4" w:space="0" w:color="auto"/>
              <w:right w:val="single" w:sz="4" w:space="0" w:color="auto"/>
            </w:tcBorders>
          </w:tcPr>
          <w:p w14:paraId="7ED47CBF" w14:textId="77777777" w:rsidR="00673D51" w:rsidRPr="00B742C5" w:rsidRDefault="00673D51" w:rsidP="00AC111E">
            <w:pPr>
              <w:pStyle w:val="Tabletext"/>
              <w:jc w:val="center"/>
            </w:pPr>
            <w:r w:rsidRPr="00B742C5">
              <w:t>201 to ≤285</w:t>
            </w:r>
          </w:p>
        </w:tc>
        <w:tc>
          <w:tcPr>
            <w:tcW w:w="1618" w:type="dxa"/>
            <w:gridSpan w:val="3"/>
            <w:vMerge/>
            <w:tcBorders>
              <w:left w:val="single" w:sz="4" w:space="0" w:color="auto"/>
              <w:right w:val="single" w:sz="4" w:space="0" w:color="auto"/>
            </w:tcBorders>
          </w:tcPr>
          <w:p w14:paraId="38C2A3CC" w14:textId="77777777" w:rsidR="00673D51" w:rsidRPr="00B742C5" w:rsidRDefault="00673D51" w:rsidP="00AC111E">
            <w:pPr>
              <w:rPr>
                <w:sz w:val="18"/>
              </w:rPr>
            </w:pPr>
          </w:p>
        </w:tc>
        <w:tc>
          <w:tcPr>
            <w:tcW w:w="898" w:type="dxa"/>
            <w:gridSpan w:val="2"/>
            <w:vMerge/>
            <w:tcBorders>
              <w:top w:val="single" w:sz="4" w:space="0" w:color="auto"/>
              <w:left w:val="single" w:sz="4" w:space="0" w:color="auto"/>
              <w:bottom w:val="single" w:sz="4" w:space="0" w:color="auto"/>
              <w:right w:val="single" w:sz="4" w:space="0" w:color="auto"/>
            </w:tcBorders>
            <w:vAlign w:val="center"/>
          </w:tcPr>
          <w:p w14:paraId="1E129F0E" w14:textId="77777777" w:rsidR="00673D51" w:rsidRPr="00B742C5" w:rsidRDefault="00673D51" w:rsidP="00AC111E">
            <w:pPr>
              <w:pStyle w:val="Tabletext"/>
              <w:jc w:val="center"/>
            </w:pPr>
          </w:p>
        </w:tc>
        <w:tc>
          <w:tcPr>
            <w:tcW w:w="900" w:type="dxa"/>
            <w:gridSpan w:val="2"/>
            <w:tcBorders>
              <w:top w:val="single" w:sz="4" w:space="0" w:color="auto"/>
              <w:left w:val="single" w:sz="4" w:space="0" w:color="auto"/>
              <w:bottom w:val="single" w:sz="4" w:space="0" w:color="auto"/>
              <w:right w:val="single" w:sz="4" w:space="0" w:color="auto"/>
            </w:tcBorders>
            <w:vAlign w:val="center"/>
          </w:tcPr>
          <w:p w14:paraId="4B6C9CAC" w14:textId="77777777" w:rsidR="00673D51" w:rsidRPr="00B742C5" w:rsidRDefault="00673D51" w:rsidP="00AC111E">
            <w:pPr>
              <w:pStyle w:val="Tabletext"/>
              <w:jc w:val="center"/>
            </w:pPr>
            <w:r w:rsidRPr="00B742C5">
              <w:t>81</w:t>
            </w:r>
          </w:p>
        </w:tc>
        <w:tc>
          <w:tcPr>
            <w:tcW w:w="911" w:type="dxa"/>
            <w:gridSpan w:val="2"/>
            <w:tcBorders>
              <w:top w:val="single" w:sz="4" w:space="0" w:color="auto"/>
              <w:left w:val="single" w:sz="4" w:space="0" w:color="auto"/>
              <w:bottom w:val="single" w:sz="4" w:space="0" w:color="auto"/>
              <w:right w:val="single" w:sz="4" w:space="0" w:color="auto"/>
            </w:tcBorders>
            <w:vAlign w:val="center"/>
          </w:tcPr>
          <w:p w14:paraId="20C3625B" w14:textId="77777777" w:rsidR="00673D51" w:rsidRPr="00B742C5" w:rsidRDefault="00673D51" w:rsidP="00AC111E">
            <w:pPr>
              <w:pStyle w:val="Tabletext"/>
              <w:jc w:val="center"/>
            </w:pPr>
            <w:r w:rsidRPr="00B742C5">
              <w:t>77</w:t>
            </w:r>
          </w:p>
        </w:tc>
        <w:tc>
          <w:tcPr>
            <w:tcW w:w="914" w:type="dxa"/>
            <w:tcBorders>
              <w:top w:val="single" w:sz="4" w:space="0" w:color="auto"/>
              <w:left w:val="single" w:sz="4" w:space="0" w:color="auto"/>
              <w:bottom w:val="single" w:sz="4" w:space="0" w:color="auto"/>
              <w:right w:val="nil"/>
            </w:tcBorders>
            <w:vAlign w:val="center"/>
          </w:tcPr>
          <w:p w14:paraId="02A0F7CE" w14:textId="77777777" w:rsidR="00673D51" w:rsidRPr="00B742C5" w:rsidRDefault="00673D51" w:rsidP="00AC111E">
            <w:pPr>
              <w:pStyle w:val="Tabletext"/>
              <w:jc w:val="center"/>
            </w:pPr>
            <w:r w:rsidRPr="00B742C5">
              <w:t>70</w:t>
            </w:r>
          </w:p>
        </w:tc>
      </w:tr>
      <w:tr w:rsidR="00673D51" w:rsidRPr="00BD11BF" w14:paraId="6E6AA920" w14:textId="77777777" w:rsidTr="00AC111E">
        <w:trPr>
          <w:trHeight w:val="173"/>
        </w:trPr>
        <w:tc>
          <w:tcPr>
            <w:tcW w:w="1816" w:type="dxa"/>
            <w:gridSpan w:val="2"/>
            <w:vMerge/>
            <w:tcBorders>
              <w:top w:val="single" w:sz="4" w:space="0" w:color="auto"/>
              <w:bottom w:val="single" w:sz="4" w:space="0" w:color="auto"/>
              <w:right w:val="single" w:sz="4" w:space="0" w:color="auto"/>
            </w:tcBorders>
            <w:vAlign w:val="center"/>
          </w:tcPr>
          <w:p w14:paraId="23ABACD7" w14:textId="77777777" w:rsidR="00673D51" w:rsidRPr="00B742C5" w:rsidRDefault="00673D51" w:rsidP="00AC111E">
            <w:pPr>
              <w:jc w:val="center"/>
              <w:rPr>
                <w:sz w:val="18"/>
              </w:rPr>
            </w:pPr>
          </w:p>
        </w:tc>
        <w:tc>
          <w:tcPr>
            <w:tcW w:w="1439" w:type="dxa"/>
            <w:gridSpan w:val="2"/>
            <w:tcBorders>
              <w:top w:val="single" w:sz="4" w:space="0" w:color="auto"/>
              <w:left w:val="single" w:sz="4" w:space="0" w:color="auto"/>
              <w:bottom w:val="single" w:sz="4" w:space="0" w:color="auto"/>
              <w:right w:val="single" w:sz="4" w:space="0" w:color="auto"/>
            </w:tcBorders>
          </w:tcPr>
          <w:p w14:paraId="0C127107" w14:textId="77777777" w:rsidR="00673D51" w:rsidRPr="00B742C5" w:rsidRDefault="00673D51" w:rsidP="00AC111E">
            <w:pPr>
              <w:pStyle w:val="Tabletext"/>
              <w:jc w:val="center"/>
            </w:pPr>
            <w:r w:rsidRPr="00B742C5">
              <w:t>&gt;286</w:t>
            </w:r>
            <w:r w:rsidRPr="00B742C5">
              <w:rPr>
                <w:vertAlign w:val="superscript"/>
              </w:rPr>
              <w:t>8</w:t>
            </w:r>
          </w:p>
        </w:tc>
        <w:tc>
          <w:tcPr>
            <w:tcW w:w="1618" w:type="dxa"/>
            <w:gridSpan w:val="3"/>
            <w:vMerge/>
            <w:tcBorders>
              <w:left w:val="single" w:sz="4" w:space="0" w:color="auto"/>
              <w:bottom w:val="single" w:sz="4" w:space="0" w:color="auto"/>
              <w:right w:val="single" w:sz="4" w:space="0" w:color="auto"/>
            </w:tcBorders>
          </w:tcPr>
          <w:p w14:paraId="3A86C082" w14:textId="77777777" w:rsidR="00673D51" w:rsidRPr="00B742C5" w:rsidRDefault="00673D51" w:rsidP="00AC111E">
            <w:pPr>
              <w:rPr>
                <w:sz w:val="18"/>
              </w:rPr>
            </w:pPr>
          </w:p>
        </w:tc>
        <w:tc>
          <w:tcPr>
            <w:tcW w:w="898" w:type="dxa"/>
            <w:gridSpan w:val="2"/>
            <w:vMerge/>
            <w:tcBorders>
              <w:top w:val="single" w:sz="4" w:space="0" w:color="auto"/>
              <w:left w:val="single" w:sz="4" w:space="0" w:color="auto"/>
              <w:bottom w:val="single" w:sz="4" w:space="0" w:color="auto"/>
              <w:right w:val="single" w:sz="4" w:space="0" w:color="auto"/>
            </w:tcBorders>
            <w:vAlign w:val="center"/>
          </w:tcPr>
          <w:p w14:paraId="5E940016" w14:textId="77777777" w:rsidR="00673D51" w:rsidRPr="00B742C5" w:rsidRDefault="00673D51" w:rsidP="00AC111E">
            <w:pPr>
              <w:pStyle w:val="Tabletext"/>
              <w:jc w:val="center"/>
            </w:pPr>
          </w:p>
        </w:tc>
        <w:tc>
          <w:tcPr>
            <w:tcW w:w="900" w:type="dxa"/>
            <w:gridSpan w:val="2"/>
            <w:tcBorders>
              <w:top w:val="single" w:sz="4" w:space="0" w:color="auto"/>
              <w:left w:val="single" w:sz="4" w:space="0" w:color="auto"/>
              <w:bottom w:val="single" w:sz="4" w:space="0" w:color="auto"/>
              <w:right w:val="single" w:sz="4" w:space="0" w:color="auto"/>
            </w:tcBorders>
            <w:vAlign w:val="center"/>
          </w:tcPr>
          <w:p w14:paraId="6ED4230E" w14:textId="77777777" w:rsidR="00673D51" w:rsidRPr="00B742C5" w:rsidRDefault="00673D51" w:rsidP="00AC111E">
            <w:pPr>
              <w:pStyle w:val="Tabletext"/>
              <w:jc w:val="center"/>
            </w:pPr>
            <w:r w:rsidRPr="00B742C5">
              <w:t>84</w:t>
            </w:r>
          </w:p>
        </w:tc>
        <w:tc>
          <w:tcPr>
            <w:tcW w:w="911" w:type="dxa"/>
            <w:gridSpan w:val="2"/>
            <w:tcBorders>
              <w:top w:val="single" w:sz="4" w:space="0" w:color="auto"/>
              <w:left w:val="single" w:sz="4" w:space="0" w:color="auto"/>
              <w:bottom w:val="single" w:sz="4" w:space="0" w:color="auto"/>
              <w:right w:val="single" w:sz="4" w:space="0" w:color="auto"/>
            </w:tcBorders>
            <w:vAlign w:val="center"/>
          </w:tcPr>
          <w:p w14:paraId="5B51D2D6" w14:textId="77777777" w:rsidR="00673D51" w:rsidRPr="00B742C5" w:rsidRDefault="00673D51" w:rsidP="00AC111E">
            <w:pPr>
              <w:pStyle w:val="Tabletext"/>
              <w:jc w:val="center"/>
            </w:pPr>
            <w:r w:rsidRPr="00B742C5">
              <w:t>81</w:t>
            </w:r>
          </w:p>
        </w:tc>
        <w:tc>
          <w:tcPr>
            <w:tcW w:w="914" w:type="dxa"/>
            <w:tcBorders>
              <w:top w:val="single" w:sz="4" w:space="0" w:color="auto"/>
              <w:left w:val="single" w:sz="4" w:space="0" w:color="auto"/>
              <w:bottom w:val="single" w:sz="4" w:space="0" w:color="auto"/>
              <w:right w:val="nil"/>
            </w:tcBorders>
            <w:vAlign w:val="center"/>
          </w:tcPr>
          <w:p w14:paraId="6D12343B" w14:textId="77777777" w:rsidR="00673D51" w:rsidRPr="00B742C5" w:rsidRDefault="00673D51" w:rsidP="00AC111E">
            <w:pPr>
              <w:pStyle w:val="Tabletext"/>
              <w:jc w:val="center"/>
            </w:pPr>
            <w:r w:rsidRPr="00B742C5">
              <w:t>74</w:t>
            </w:r>
          </w:p>
        </w:tc>
      </w:tr>
      <w:tr w:rsidR="00673D51" w:rsidRPr="00BD11BF" w14:paraId="62E6A63A" w14:textId="77777777" w:rsidTr="00AC111E">
        <w:trPr>
          <w:trHeight w:val="173"/>
        </w:trPr>
        <w:tc>
          <w:tcPr>
            <w:tcW w:w="1816" w:type="dxa"/>
            <w:gridSpan w:val="2"/>
            <w:tcBorders>
              <w:top w:val="single" w:sz="4" w:space="0" w:color="auto"/>
              <w:bottom w:val="single" w:sz="4" w:space="0" w:color="auto"/>
              <w:right w:val="single" w:sz="4" w:space="0" w:color="auto"/>
            </w:tcBorders>
            <w:vAlign w:val="center"/>
          </w:tcPr>
          <w:p w14:paraId="0CE72DD5" w14:textId="77777777" w:rsidR="00673D51" w:rsidRPr="00B742C5" w:rsidRDefault="00673D51" w:rsidP="00AC111E">
            <w:pPr>
              <w:jc w:val="center"/>
              <w:rPr>
                <w:sz w:val="18"/>
              </w:rPr>
            </w:pPr>
            <w:r w:rsidRPr="00B742C5">
              <w:rPr>
                <w:sz w:val="18"/>
              </w:rPr>
              <w:t xml:space="preserve">Local Roadway </w:t>
            </w:r>
            <w:proofErr w:type="gramStart"/>
            <w:r w:rsidRPr="00B742C5">
              <w:rPr>
                <w:sz w:val="18"/>
              </w:rPr>
              <w:t>with  Posted</w:t>
            </w:r>
            <w:proofErr w:type="gramEnd"/>
            <w:r w:rsidRPr="00B742C5">
              <w:rPr>
                <w:sz w:val="18"/>
              </w:rPr>
              <w:t xml:space="preserve"> Speed ≥45 MPH</w:t>
            </w:r>
          </w:p>
        </w:tc>
        <w:tc>
          <w:tcPr>
            <w:tcW w:w="1439" w:type="dxa"/>
            <w:gridSpan w:val="2"/>
            <w:tcBorders>
              <w:top w:val="single" w:sz="4" w:space="0" w:color="auto"/>
              <w:left w:val="single" w:sz="4" w:space="0" w:color="auto"/>
              <w:bottom w:val="single" w:sz="4" w:space="0" w:color="auto"/>
              <w:right w:val="single" w:sz="4" w:space="0" w:color="auto"/>
            </w:tcBorders>
            <w:vAlign w:val="center"/>
          </w:tcPr>
          <w:p w14:paraId="1BD60BF0" w14:textId="77777777" w:rsidR="00673D51" w:rsidRPr="00B742C5" w:rsidRDefault="00673D51" w:rsidP="00AC111E">
            <w:pPr>
              <w:pStyle w:val="Tabletext"/>
              <w:jc w:val="center"/>
            </w:pPr>
            <w:r w:rsidRPr="00B742C5">
              <w:t>C</w:t>
            </w:r>
          </w:p>
        </w:tc>
        <w:tc>
          <w:tcPr>
            <w:tcW w:w="1618" w:type="dxa"/>
            <w:gridSpan w:val="3"/>
            <w:tcBorders>
              <w:top w:val="single" w:sz="4" w:space="0" w:color="auto"/>
              <w:left w:val="single" w:sz="4" w:space="0" w:color="auto"/>
              <w:bottom w:val="single" w:sz="4" w:space="0" w:color="auto"/>
              <w:right w:val="single" w:sz="4" w:space="0" w:color="auto"/>
            </w:tcBorders>
            <w:vAlign w:val="center"/>
          </w:tcPr>
          <w:p w14:paraId="7D94BB91" w14:textId="77777777" w:rsidR="00673D51" w:rsidRPr="00B742C5" w:rsidRDefault="00673D51" w:rsidP="00AC111E">
            <w:pPr>
              <w:jc w:val="center"/>
              <w:rPr>
                <w:sz w:val="18"/>
              </w:rPr>
            </w:pPr>
            <w:r w:rsidRPr="00B742C5">
              <w:rPr>
                <w:sz w:val="18"/>
              </w:rPr>
              <w:t>80</w:t>
            </w:r>
          </w:p>
        </w:tc>
        <w:tc>
          <w:tcPr>
            <w:tcW w:w="898" w:type="dxa"/>
            <w:gridSpan w:val="2"/>
            <w:tcBorders>
              <w:top w:val="single" w:sz="4" w:space="0" w:color="auto"/>
              <w:left w:val="single" w:sz="4" w:space="0" w:color="auto"/>
              <w:bottom w:val="single" w:sz="4" w:space="0" w:color="auto"/>
              <w:right w:val="single" w:sz="4" w:space="0" w:color="auto"/>
            </w:tcBorders>
            <w:vAlign w:val="center"/>
          </w:tcPr>
          <w:p w14:paraId="4DECB185" w14:textId="77777777" w:rsidR="00673D51" w:rsidRPr="00B742C5" w:rsidRDefault="00673D51" w:rsidP="00AC111E">
            <w:pPr>
              <w:pStyle w:val="Tabletext"/>
              <w:jc w:val="center"/>
            </w:pPr>
            <w:r w:rsidRPr="00B742C5">
              <w:t>0.7C</w:t>
            </w:r>
            <w:r w:rsidRPr="00B742C5">
              <w:rPr>
                <w:vertAlign w:val="superscript"/>
              </w:rPr>
              <w:t xml:space="preserve"> </w:t>
            </w:r>
            <w:r w:rsidRPr="00B742C5">
              <w:t>or 80 whichever is higher</w:t>
            </w:r>
          </w:p>
        </w:tc>
        <w:tc>
          <w:tcPr>
            <w:tcW w:w="900" w:type="dxa"/>
            <w:gridSpan w:val="2"/>
            <w:tcBorders>
              <w:top w:val="single" w:sz="4" w:space="0" w:color="auto"/>
              <w:left w:val="single" w:sz="4" w:space="0" w:color="auto"/>
              <w:bottom w:val="single" w:sz="4" w:space="0" w:color="auto"/>
              <w:right w:val="single" w:sz="4" w:space="0" w:color="auto"/>
            </w:tcBorders>
            <w:vAlign w:val="center"/>
          </w:tcPr>
          <w:p w14:paraId="0C63214C" w14:textId="77777777" w:rsidR="00673D51" w:rsidRPr="00B742C5" w:rsidRDefault="00673D51" w:rsidP="00AC111E">
            <w:pPr>
              <w:pStyle w:val="Tabletext"/>
              <w:jc w:val="center"/>
            </w:pPr>
            <w:r w:rsidRPr="00B742C5">
              <w:t>0.49C or 80 whichever is higher</w:t>
            </w:r>
          </w:p>
        </w:tc>
        <w:tc>
          <w:tcPr>
            <w:tcW w:w="911" w:type="dxa"/>
            <w:gridSpan w:val="2"/>
            <w:tcBorders>
              <w:top w:val="single" w:sz="4" w:space="0" w:color="auto"/>
              <w:left w:val="single" w:sz="4" w:space="0" w:color="auto"/>
              <w:bottom w:val="single" w:sz="4" w:space="0" w:color="auto"/>
              <w:right w:val="single" w:sz="4" w:space="0" w:color="auto"/>
            </w:tcBorders>
            <w:vAlign w:val="center"/>
          </w:tcPr>
          <w:p w14:paraId="52011C40" w14:textId="77777777" w:rsidR="00673D51" w:rsidRPr="00B742C5" w:rsidRDefault="00673D51" w:rsidP="00AC111E">
            <w:pPr>
              <w:pStyle w:val="Tabletext"/>
              <w:jc w:val="center"/>
            </w:pPr>
            <w:r w:rsidRPr="00B742C5">
              <w:t>0.34C or 80 whichever is higher</w:t>
            </w:r>
          </w:p>
        </w:tc>
        <w:tc>
          <w:tcPr>
            <w:tcW w:w="914" w:type="dxa"/>
            <w:tcBorders>
              <w:top w:val="single" w:sz="4" w:space="0" w:color="auto"/>
              <w:left w:val="single" w:sz="4" w:space="0" w:color="auto"/>
              <w:bottom w:val="single" w:sz="4" w:space="0" w:color="auto"/>
            </w:tcBorders>
            <w:vAlign w:val="center"/>
          </w:tcPr>
          <w:p w14:paraId="0FA5B392" w14:textId="77777777" w:rsidR="00673D51" w:rsidRPr="00B742C5" w:rsidRDefault="00673D51" w:rsidP="00AC111E">
            <w:pPr>
              <w:pStyle w:val="Tabletext"/>
              <w:jc w:val="center"/>
            </w:pPr>
            <w:r w:rsidRPr="00B742C5">
              <w:t>0.24C or 80 whichever is higher</w:t>
            </w:r>
          </w:p>
        </w:tc>
      </w:tr>
      <w:tr w:rsidR="00673D51" w:rsidRPr="00BD11BF" w14:paraId="4042DA8D" w14:textId="77777777" w:rsidTr="00AC111E">
        <w:trPr>
          <w:trHeight w:val="1023"/>
        </w:trPr>
        <w:tc>
          <w:tcPr>
            <w:tcW w:w="1816" w:type="dxa"/>
            <w:gridSpan w:val="2"/>
            <w:tcBorders>
              <w:top w:val="single" w:sz="4" w:space="0" w:color="auto"/>
              <w:bottom w:val="nil"/>
              <w:right w:val="single" w:sz="4" w:space="0" w:color="auto"/>
            </w:tcBorders>
            <w:vAlign w:val="center"/>
          </w:tcPr>
          <w:p w14:paraId="4583F622" w14:textId="77777777" w:rsidR="00673D51" w:rsidRPr="00B742C5" w:rsidRDefault="00673D51" w:rsidP="00AC111E">
            <w:pPr>
              <w:jc w:val="center"/>
              <w:rPr>
                <w:sz w:val="18"/>
              </w:rPr>
            </w:pPr>
            <w:r w:rsidRPr="00B742C5">
              <w:rPr>
                <w:sz w:val="18"/>
              </w:rPr>
              <w:t>Local Roadway with Posted Speed &lt;45 MPH</w:t>
            </w:r>
          </w:p>
        </w:tc>
        <w:tc>
          <w:tcPr>
            <w:tcW w:w="1439" w:type="dxa"/>
            <w:gridSpan w:val="2"/>
            <w:tcBorders>
              <w:top w:val="single" w:sz="4" w:space="0" w:color="auto"/>
              <w:left w:val="single" w:sz="4" w:space="0" w:color="auto"/>
              <w:bottom w:val="nil"/>
              <w:right w:val="single" w:sz="4" w:space="0" w:color="auto"/>
            </w:tcBorders>
            <w:vAlign w:val="center"/>
          </w:tcPr>
          <w:p w14:paraId="728641E0" w14:textId="77777777" w:rsidR="00673D51" w:rsidRPr="00B742C5" w:rsidRDefault="00673D51" w:rsidP="00AC111E">
            <w:pPr>
              <w:pStyle w:val="Tabletext"/>
              <w:jc w:val="center"/>
            </w:pPr>
            <w:r w:rsidRPr="00B742C5">
              <w:t>C</w:t>
            </w:r>
          </w:p>
        </w:tc>
        <w:tc>
          <w:tcPr>
            <w:tcW w:w="1618" w:type="dxa"/>
            <w:gridSpan w:val="3"/>
            <w:tcBorders>
              <w:top w:val="single" w:sz="4" w:space="0" w:color="auto"/>
              <w:left w:val="single" w:sz="4" w:space="0" w:color="auto"/>
              <w:bottom w:val="nil"/>
              <w:right w:val="single" w:sz="4" w:space="0" w:color="auto"/>
            </w:tcBorders>
            <w:vAlign w:val="center"/>
          </w:tcPr>
          <w:p w14:paraId="239A322D" w14:textId="77777777" w:rsidR="00673D51" w:rsidRPr="00B742C5" w:rsidRDefault="00673D51" w:rsidP="00AC111E">
            <w:pPr>
              <w:jc w:val="center"/>
              <w:rPr>
                <w:sz w:val="18"/>
              </w:rPr>
            </w:pPr>
            <w:r w:rsidRPr="00B742C5">
              <w:rPr>
                <w:sz w:val="18"/>
              </w:rPr>
              <w:t>100</w:t>
            </w:r>
          </w:p>
        </w:tc>
        <w:tc>
          <w:tcPr>
            <w:tcW w:w="898" w:type="dxa"/>
            <w:gridSpan w:val="2"/>
            <w:tcBorders>
              <w:top w:val="single" w:sz="4" w:space="0" w:color="auto"/>
              <w:left w:val="single" w:sz="4" w:space="0" w:color="auto"/>
              <w:bottom w:val="nil"/>
              <w:right w:val="single" w:sz="4" w:space="0" w:color="auto"/>
            </w:tcBorders>
            <w:vAlign w:val="center"/>
          </w:tcPr>
          <w:p w14:paraId="6D83AF4D" w14:textId="77777777" w:rsidR="00673D51" w:rsidRPr="00B742C5" w:rsidRDefault="00673D51" w:rsidP="00AC111E">
            <w:pPr>
              <w:pStyle w:val="Tabletext"/>
              <w:jc w:val="center"/>
            </w:pPr>
            <w:r w:rsidRPr="00B742C5">
              <w:t>0.84C</w:t>
            </w:r>
            <w:r w:rsidRPr="00B742C5">
              <w:rPr>
                <w:vertAlign w:val="superscript"/>
              </w:rPr>
              <w:t xml:space="preserve"> </w:t>
            </w:r>
            <w:r w:rsidRPr="00B742C5">
              <w:t>or</w:t>
            </w:r>
            <w:r w:rsidRPr="00B742C5">
              <w:rPr>
                <w:vertAlign w:val="superscript"/>
              </w:rPr>
              <w:t xml:space="preserve"> </w:t>
            </w:r>
            <w:r w:rsidRPr="00B742C5">
              <w:t>100 whichever is higher</w:t>
            </w:r>
          </w:p>
        </w:tc>
        <w:tc>
          <w:tcPr>
            <w:tcW w:w="900" w:type="dxa"/>
            <w:gridSpan w:val="2"/>
            <w:tcBorders>
              <w:top w:val="single" w:sz="4" w:space="0" w:color="auto"/>
              <w:left w:val="single" w:sz="4" w:space="0" w:color="auto"/>
              <w:bottom w:val="nil"/>
              <w:right w:val="single" w:sz="4" w:space="0" w:color="auto"/>
            </w:tcBorders>
            <w:vAlign w:val="center"/>
          </w:tcPr>
          <w:p w14:paraId="6FE91DB2" w14:textId="77777777" w:rsidR="00673D51" w:rsidRPr="00B742C5" w:rsidRDefault="00673D51" w:rsidP="00AC111E">
            <w:pPr>
              <w:pStyle w:val="Tabletext"/>
              <w:jc w:val="center"/>
            </w:pPr>
            <w:r w:rsidRPr="00B742C5">
              <w:t>0.59C or 100 whichever is higher</w:t>
            </w:r>
          </w:p>
        </w:tc>
        <w:tc>
          <w:tcPr>
            <w:tcW w:w="911" w:type="dxa"/>
            <w:gridSpan w:val="2"/>
            <w:tcBorders>
              <w:top w:val="single" w:sz="4" w:space="0" w:color="auto"/>
              <w:left w:val="single" w:sz="4" w:space="0" w:color="auto"/>
              <w:bottom w:val="nil"/>
              <w:right w:val="single" w:sz="4" w:space="0" w:color="auto"/>
            </w:tcBorders>
            <w:vAlign w:val="center"/>
          </w:tcPr>
          <w:p w14:paraId="5D253843" w14:textId="77777777" w:rsidR="00673D51" w:rsidRPr="00B742C5" w:rsidRDefault="00673D51" w:rsidP="00AC111E">
            <w:pPr>
              <w:pStyle w:val="Tabletext"/>
              <w:jc w:val="center"/>
            </w:pPr>
            <w:r w:rsidRPr="00B742C5">
              <w:t>0.41C or 100 whichever is higher</w:t>
            </w:r>
          </w:p>
        </w:tc>
        <w:tc>
          <w:tcPr>
            <w:tcW w:w="914" w:type="dxa"/>
            <w:tcBorders>
              <w:top w:val="single" w:sz="4" w:space="0" w:color="auto"/>
              <w:left w:val="single" w:sz="4" w:space="0" w:color="auto"/>
              <w:bottom w:val="nil"/>
            </w:tcBorders>
            <w:vAlign w:val="center"/>
          </w:tcPr>
          <w:p w14:paraId="77EC5341" w14:textId="77777777" w:rsidR="00673D51" w:rsidRPr="00B742C5" w:rsidRDefault="00673D51" w:rsidP="00AC111E">
            <w:pPr>
              <w:pStyle w:val="Tabletext"/>
              <w:jc w:val="center"/>
            </w:pPr>
            <w:r w:rsidRPr="00B742C5">
              <w:t>0.29C or 100 whichever is higher</w:t>
            </w:r>
          </w:p>
        </w:tc>
      </w:tr>
      <w:tr w:rsidR="00673D51" w:rsidRPr="00BD11BF" w14:paraId="42B21EB2" w14:textId="77777777" w:rsidTr="00AC111E">
        <w:trPr>
          <w:trHeight w:val="1032"/>
        </w:trPr>
        <w:tc>
          <w:tcPr>
            <w:tcW w:w="8496" w:type="dxa"/>
            <w:gridSpan w:val="14"/>
            <w:tcBorders>
              <w:top w:val="single" w:sz="4" w:space="0" w:color="auto"/>
              <w:bottom w:val="nil"/>
            </w:tcBorders>
            <w:vAlign w:val="center"/>
          </w:tcPr>
          <w:p w14:paraId="5FC72977" w14:textId="77777777" w:rsidR="00673D51" w:rsidRPr="00B742C5" w:rsidRDefault="00673D51" w:rsidP="00AC111E">
            <w:pPr>
              <w:pStyle w:val="Tablenote"/>
            </w:pPr>
            <w:r w:rsidRPr="00B742C5">
              <w:t>1.</w:t>
            </w:r>
            <w:r w:rsidRPr="00B742C5">
              <w:tab/>
              <w:t>The Department will determine target IRI (T) of roadways containing multiple speed limits of greater than 35 MPH and less than or equal to 35 MPH based on the following equation:</w:t>
            </w:r>
          </w:p>
          <w:p w14:paraId="768E96B0" w14:textId="77777777" w:rsidR="00673D51" w:rsidRPr="00B742C5" w:rsidRDefault="00673D51" w:rsidP="00AC111E">
            <w:pPr>
              <w:pStyle w:val="Tabletext"/>
              <w:jc w:val="center"/>
              <w:rPr>
                <w:bCs/>
                <w:szCs w:val="18"/>
              </w:rPr>
            </w:pPr>
            <w:r w:rsidRPr="00B742C5">
              <w:rPr>
                <w:bCs/>
                <w:noProof/>
                <w:szCs w:val="18"/>
              </w:rPr>
              <w:drawing>
                <wp:inline distT="0" distB="0" distL="0" distR="0" wp14:anchorId="4004F417" wp14:editId="1914F00C">
                  <wp:extent cx="4619625" cy="391795"/>
                  <wp:effectExtent l="0" t="0" r="0" b="0"/>
                  <wp:docPr id="8775" name="Picture 87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5"/>
                          <pic:cNvPicPr>
                            <a:picLocks noChangeAspect="1" noChangeArrowheads="1"/>
                          </pic:cNvPicPr>
                        </pic:nvPicPr>
                        <pic:blipFill>
                          <a:blip r:embed="rId57" cstate="print">
                            <a:extLst>
                              <a:ext uri="{28A0092B-C50C-407E-A947-70E740481C1C}">
                                <a14:useLocalDpi xmlns:a14="http://schemas.microsoft.com/office/drawing/2010/main" val="0"/>
                              </a:ext>
                            </a:extLst>
                          </a:blip>
                          <a:srcRect/>
                          <a:stretch>
                            <a:fillRect/>
                          </a:stretch>
                        </pic:blipFill>
                        <pic:spPr bwMode="auto">
                          <a:xfrm>
                            <a:off x="0" y="0"/>
                            <a:ext cx="4619625" cy="391795"/>
                          </a:xfrm>
                          <a:prstGeom prst="rect">
                            <a:avLst/>
                          </a:prstGeom>
                          <a:noFill/>
                          <a:ln>
                            <a:noFill/>
                          </a:ln>
                        </pic:spPr>
                      </pic:pic>
                    </a:graphicData>
                  </a:graphic>
                </wp:inline>
              </w:drawing>
            </w:r>
          </w:p>
          <w:p w14:paraId="5737E3AF" w14:textId="77777777" w:rsidR="00673D51" w:rsidRPr="00B742C5" w:rsidRDefault="00673D51" w:rsidP="00AC111E">
            <w:pPr>
              <w:pStyle w:val="Tabletext"/>
              <w:jc w:val="center"/>
              <w:rPr>
                <w:bCs/>
              </w:rPr>
            </w:pPr>
            <w:r w:rsidRPr="00B742C5">
              <w:rPr>
                <w:bCs/>
              </w:rPr>
              <w:t>Where T</w:t>
            </w:r>
            <w:r w:rsidRPr="00B742C5">
              <w:rPr>
                <w:bCs/>
                <w:vertAlign w:val="subscript"/>
              </w:rPr>
              <w:t>N</w:t>
            </w:r>
            <w:r w:rsidRPr="00B742C5">
              <w:rPr>
                <w:bCs/>
              </w:rPr>
              <w:t xml:space="preserve"> is the Target IRI of N section and L</w:t>
            </w:r>
            <w:r w:rsidRPr="00B742C5">
              <w:rPr>
                <w:bCs/>
                <w:vertAlign w:val="subscript"/>
              </w:rPr>
              <w:t>N</w:t>
            </w:r>
            <w:r w:rsidRPr="00B742C5">
              <w:rPr>
                <w:bCs/>
              </w:rPr>
              <w:t xml:space="preserve"> is the length of N section in miles to the nearest 0.01 mile</w:t>
            </w:r>
          </w:p>
          <w:p w14:paraId="16269342" w14:textId="77777777" w:rsidR="00673D51" w:rsidRPr="00B742C5" w:rsidRDefault="00673D51" w:rsidP="00AC111E">
            <w:pPr>
              <w:pStyle w:val="Tablenote"/>
            </w:pPr>
            <w:r w:rsidRPr="00B742C5">
              <w:t>2.</w:t>
            </w:r>
            <w:r w:rsidRPr="00B742C5">
              <w:tab/>
              <w:t>Current average IRI (C) is the average of the latest available preconstruction IRI data.</w:t>
            </w:r>
          </w:p>
          <w:p w14:paraId="60EC06EB" w14:textId="77777777" w:rsidR="00673D51" w:rsidRPr="00B742C5" w:rsidRDefault="00673D51" w:rsidP="00AC111E">
            <w:pPr>
              <w:pStyle w:val="Tablenote"/>
            </w:pPr>
            <w:r w:rsidRPr="00B742C5">
              <w:t>3.</w:t>
            </w:r>
            <w:r w:rsidRPr="00B742C5">
              <w:tab/>
              <w:t>The target IRI (T) is selected or calculated from the table and rounded to the nearest whole number.</w:t>
            </w:r>
          </w:p>
          <w:p w14:paraId="59D24B33" w14:textId="77777777" w:rsidR="00673D51" w:rsidRPr="00B742C5" w:rsidRDefault="00673D51" w:rsidP="00AC111E">
            <w:pPr>
              <w:pStyle w:val="Tablenote"/>
            </w:pPr>
            <w:r w:rsidRPr="00B742C5">
              <w:lastRenderedPageBreak/>
              <w:t>4.</w:t>
            </w:r>
            <w:r w:rsidRPr="00B742C5">
              <w:tab/>
              <w:t xml:space="preserve">Multiply T with 1.05 for HMA over Concrete, if total HMA after proposed treatment is less than 8 </w:t>
            </w:r>
            <w:proofErr w:type="gramStart"/>
            <w:r w:rsidRPr="00B742C5">
              <w:t>inch</w:t>
            </w:r>
            <w:proofErr w:type="gramEnd"/>
            <w:r w:rsidRPr="00B742C5">
              <w:t xml:space="preserve"> thick.</w:t>
            </w:r>
          </w:p>
          <w:p w14:paraId="739BB798" w14:textId="77777777" w:rsidR="00673D51" w:rsidRPr="00B742C5" w:rsidRDefault="00673D51" w:rsidP="00AC111E">
            <w:pPr>
              <w:pStyle w:val="Tablenote"/>
            </w:pPr>
            <w:r w:rsidRPr="00B742C5">
              <w:t>5.</w:t>
            </w:r>
            <w:r w:rsidRPr="00B742C5">
              <w:tab/>
              <w:t xml:space="preserve">Milling is one operation.  Paving each layer of asphalt mix is an individual operation unless plans specify paving a mix in two lifts.  In such </w:t>
            </w:r>
            <w:proofErr w:type="gramStart"/>
            <w:r w:rsidRPr="00B742C5">
              <w:t>case</w:t>
            </w:r>
            <w:proofErr w:type="gramEnd"/>
            <w:r w:rsidRPr="00B742C5">
              <w:t>, each lift is considered as an operation.</w:t>
            </w:r>
          </w:p>
          <w:p w14:paraId="37DF3AC7" w14:textId="77777777" w:rsidR="00673D51" w:rsidRPr="00B742C5" w:rsidRDefault="00673D51" w:rsidP="00AC111E">
            <w:pPr>
              <w:pStyle w:val="Tablenote"/>
            </w:pPr>
            <w:r w:rsidRPr="00B742C5">
              <w:t>6.</w:t>
            </w:r>
            <w:r w:rsidRPr="00B742C5">
              <w:tab/>
              <w:t xml:space="preserve">Construction or reconstruction of full pavement </w:t>
            </w:r>
            <w:proofErr w:type="gramStart"/>
            <w:r w:rsidRPr="00B742C5">
              <w:t>box</w:t>
            </w:r>
            <w:proofErr w:type="gramEnd"/>
            <w:r w:rsidRPr="00B742C5">
              <w:t xml:space="preserve"> on subgrade is new construction or reconstruction.</w:t>
            </w:r>
          </w:p>
          <w:p w14:paraId="09DEC82D" w14:textId="77777777" w:rsidR="00673D51" w:rsidRPr="00B742C5" w:rsidRDefault="00673D51" w:rsidP="00AC111E">
            <w:pPr>
              <w:pStyle w:val="Tablenote"/>
            </w:pPr>
            <w:r w:rsidRPr="00B742C5">
              <w:t>7.</w:t>
            </w:r>
            <w:r w:rsidRPr="00B742C5">
              <w:tab/>
              <w:t>Use Pay Equation as below:</w:t>
            </w:r>
          </w:p>
        </w:tc>
      </w:tr>
      <w:tr w:rsidR="00673D51" w:rsidRPr="00BD11BF" w14:paraId="5CC862FB" w14:textId="77777777" w:rsidTr="00AC111E">
        <w:trPr>
          <w:trHeight w:val="173"/>
        </w:trPr>
        <w:tc>
          <w:tcPr>
            <w:tcW w:w="1208" w:type="dxa"/>
            <w:tcBorders>
              <w:top w:val="nil"/>
              <w:bottom w:val="nil"/>
            </w:tcBorders>
            <w:vAlign w:val="center"/>
          </w:tcPr>
          <w:p w14:paraId="46505CEB" w14:textId="77777777" w:rsidR="00673D51" w:rsidRPr="00B742C5" w:rsidRDefault="00673D51" w:rsidP="00AC111E">
            <w:pPr>
              <w:pStyle w:val="Tabletext"/>
              <w:jc w:val="center"/>
            </w:pPr>
          </w:p>
        </w:tc>
        <w:tc>
          <w:tcPr>
            <w:tcW w:w="1214" w:type="dxa"/>
            <w:gridSpan w:val="2"/>
            <w:tcBorders>
              <w:top w:val="nil"/>
              <w:bottom w:val="nil"/>
            </w:tcBorders>
          </w:tcPr>
          <w:p w14:paraId="14097D70" w14:textId="77777777" w:rsidR="00673D51" w:rsidRPr="00B742C5" w:rsidRDefault="00673D51" w:rsidP="00AC111E">
            <w:pPr>
              <w:pStyle w:val="Tabletext"/>
              <w:jc w:val="center"/>
            </w:pPr>
            <w:r w:rsidRPr="00B742C5">
              <w:t>IRI≤T</w:t>
            </w:r>
          </w:p>
        </w:tc>
        <w:tc>
          <w:tcPr>
            <w:tcW w:w="1213" w:type="dxa"/>
            <w:gridSpan w:val="2"/>
            <w:tcBorders>
              <w:top w:val="nil"/>
              <w:bottom w:val="nil"/>
            </w:tcBorders>
          </w:tcPr>
          <w:p w14:paraId="4B1DF1E7" w14:textId="77777777" w:rsidR="00673D51" w:rsidRPr="00B742C5" w:rsidRDefault="00673D51" w:rsidP="00AC111E">
            <w:pPr>
              <w:pStyle w:val="Tabletext"/>
              <w:jc w:val="center"/>
            </w:pPr>
            <w:r w:rsidRPr="00B742C5">
              <w:t>PA=PAE*</w:t>
            </w:r>
          </w:p>
        </w:tc>
        <w:tc>
          <w:tcPr>
            <w:tcW w:w="1211" w:type="dxa"/>
            <w:tcBorders>
              <w:top w:val="nil"/>
              <w:bottom w:val="nil"/>
            </w:tcBorders>
            <w:vAlign w:val="center"/>
          </w:tcPr>
          <w:p w14:paraId="56D5F7F1" w14:textId="77777777" w:rsidR="00673D51" w:rsidRPr="00B742C5" w:rsidRDefault="00673D51" w:rsidP="00AC111E">
            <w:pPr>
              <w:pStyle w:val="Tabletext"/>
              <w:jc w:val="center"/>
            </w:pPr>
          </w:p>
        </w:tc>
        <w:tc>
          <w:tcPr>
            <w:tcW w:w="1212" w:type="dxa"/>
            <w:gridSpan w:val="4"/>
            <w:tcBorders>
              <w:top w:val="nil"/>
              <w:bottom w:val="nil"/>
            </w:tcBorders>
            <w:vAlign w:val="center"/>
          </w:tcPr>
          <w:p w14:paraId="6995CE43" w14:textId="77777777" w:rsidR="00673D51" w:rsidRPr="00B742C5" w:rsidRDefault="00673D51" w:rsidP="00AC111E">
            <w:pPr>
              <w:pStyle w:val="Tabletext"/>
              <w:jc w:val="center"/>
            </w:pPr>
          </w:p>
        </w:tc>
        <w:tc>
          <w:tcPr>
            <w:tcW w:w="1214" w:type="dxa"/>
            <w:gridSpan w:val="2"/>
            <w:tcBorders>
              <w:top w:val="nil"/>
              <w:bottom w:val="nil"/>
            </w:tcBorders>
            <w:vAlign w:val="center"/>
          </w:tcPr>
          <w:p w14:paraId="3316C7E4" w14:textId="77777777" w:rsidR="00673D51" w:rsidRPr="00B742C5" w:rsidRDefault="00673D51" w:rsidP="00AC111E">
            <w:pPr>
              <w:pStyle w:val="Tabletext"/>
              <w:jc w:val="center"/>
            </w:pPr>
          </w:p>
        </w:tc>
        <w:tc>
          <w:tcPr>
            <w:tcW w:w="1224" w:type="dxa"/>
            <w:gridSpan w:val="2"/>
            <w:tcBorders>
              <w:top w:val="nil"/>
              <w:bottom w:val="nil"/>
            </w:tcBorders>
            <w:vAlign w:val="center"/>
          </w:tcPr>
          <w:p w14:paraId="0BFF50B8" w14:textId="77777777" w:rsidR="00673D51" w:rsidRPr="00B742C5" w:rsidRDefault="00673D51" w:rsidP="00AC111E">
            <w:pPr>
              <w:pStyle w:val="Tabletext"/>
              <w:jc w:val="center"/>
            </w:pPr>
          </w:p>
        </w:tc>
      </w:tr>
      <w:tr w:rsidR="00673D51" w:rsidRPr="00BD11BF" w14:paraId="44FA5BDE" w14:textId="77777777" w:rsidTr="00AC111E">
        <w:trPr>
          <w:trHeight w:val="173"/>
        </w:trPr>
        <w:tc>
          <w:tcPr>
            <w:tcW w:w="1208" w:type="dxa"/>
            <w:tcBorders>
              <w:top w:val="nil"/>
              <w:bottom w:val="nil"/>
            </w:tcBorders>
            <w:vAlign w:val="center"/>
          </w:tcPr>
          <w:p w14:paraId="0E8A239C" w14:textId="77777777" w:rsidR="00673D51" w:rsidRPr="00B742C5" w:rsidRDefault="00673D51" w:rsidP="00AC111E">
            <w:pPr>
              <w:pStyle w:val="Tabletext"/>
              <w:jc w:val="center"/>
            </w:pPr>
          </w:p>
        </w:tc>
        <w:tc>
          <w:tcPr>
            <w:tcW w:w="1214" w:type="dxa"/>
            <w:gridSpan w:val="2"/>
            <w:tcBorders>
              <w:top w:val="nil"/>
              <w:bottom w:val="nil"/>
            </w:tcBorders>
          </w:tcPr>
          <w:p w14:paraId="6484C4C7" w14:textId="77777777" w:rsidR="00673D51" w:rsidRPr="00B742C5" w:rsidRDefault="00673D51" w:rsidP="00AC111E">
            <w:pPr>
              <w:pStyle w:val="Tabletext"/>
              <w:jc w:val="center"/>
            </w:pPr>
            <w:r w:rsidRPr="00B742C5">
              <w:t>IRI&gt;T</w:t>
            </w:r>
          </w:p>
        </w:tc>
        <w:tc>
          <w:tcPr>
            <w:tcW w:w="1213" w:type="dxa"/>
            <w:gridSpan w:val="2"/>
            <w:tcBorders>
              <w:top w:val="nil"/>
              <w:bottom w:val="nil"/>
            </w:tcBorders>
          </w:tcPr>
          <w:p w14:paraId="547DED78" w14:textId="77777777" w:rsidR="00673D51" w:rsidRPr="00B742C5" w:rsidRDefault="00673D51" w:rsidP="00AC111E">
            <w:pPr>
              <w:pStyle w:val="Tabletext"/>
              <w:jc w:val="center"/>
            </w:pPr>
            <w:r w:rsidRPr="00B742C5">
              <w:t>PA=PAE</w:t>
            </w:r>
          </w:p>
        </w:tc>
        <w:tc>
          <w:tcPr>
            <w:tcW w:w="1211" w:type="dxa"/>
            <w:tcBorders>
              <w:top w:val="nil"/>
              <w:bottom w:val="nil"/>
            </w:tcBorders>
            <w:vAlign w:val="center"/>
          </w:tcPr>
          <w:p w14:paraId="7E0BF300" w14:textId="77777777" w:rsidR="00673D51" w:rsidRPr="00B742C5" w:rsidRDefault="00673D51" w:rsidP="00AC111E">
            <w:pPr>
              <w:pStyle w:val="Tabletext"/>
              <w:jc w:val="center"/>
            </w:pPr>
          </w:p>
        </w:tc>
        <w:tc>
          <w:tcPr>
            <w:tcW w:w="1212" w:type="dxa"/>
            <w:gridSpan w:val="4"/>
            <w:tcBorders>
              <w:top w:val="nil"/>
              <w:bottom w:val="nil"/>
            </w:tcBorders>
            <w:vAlign w:val="center"/>
          </w:tcPr>
          <w:p w14:paraId="2B76421C" w14:textId="77777777" w:rsidR="00673D51" w:rsidRPr="00B742C5" w:rsidRDefault="00673D51" w:rsidP="00AC111E">
            <w:pPr>
              <w:pStyle w:val="Tabletext"/>
              <w:jc w:val="center"/>
            </w:pPr>
          </w:p>
        </w:tc>
        <w:tc>
          <w:tcPr>
            <w:tcW w:w="1214" w:type="dxa"/>
            <w:gridSpan w:val="2"/>
            <w:tcBorders>
              <w:top w:val="nil"/>
              <w:bottom w:val="nil"/>
            </w:tcBorders>
            <w:vAlign w:val="center"/>
          </w:tcPr>
          <w:p w14:paraId="72D2F06E" w14:textId="77777777" w:rsidR="00673D51" w:rsidRPr="00B742C5" w:rsidRDefault="00673D51" w:rsidP="00AC111E">
            <w:pPr>
              <w:pStyle w:val="Tabletext"/>
              <w:jc w:val="center"/>
            </w:pPr>
          </w:p>
        </w:tc>
        <w:tc>
          <w:tcPr>
            <w:tcW w:w="1224" w:type="dxa"/>
            <w:gridSpan w:val="2"/>
            <w:tcBorders>
              <w:top w:val="nil"/>
              <w:bottom w:val="nil"/>
            </w:tcBorders>
            <w:vAlign w:val="center"/>
          </w:tcPr>
          <w:p w14:paraId="215E9802" w14:textId="77777777" w:rsidR="00673D51" w:rsidRPr="00B742C5" w:rsidRDefault="00673D51" w:rsidP="00AC111E">
            <w:pPr>
              <w:pStyle w:val="Tabletext"/>
              <w:jc w:val="center"/>
            </w:pPr>
          </w:p>
        </w:tc>
      </w:tr>
      <w:tr w:rsidR="00673D51" w:rsidRPr="00BD11BF" w14:paraId="3781F5A9" w14:textId="77777777" w:rsidTr="00AC111E">
        <w:trPr>
          <w:trHeight w:val="173"/>
        </w:trPr>
        <w:tc>
          <w:tcPr>
            <w:tcW w:w="8496" w:type="dxa"/>
            <w:gridSpan w:val="14"/>
            <w:tcBorders>
              <w:top w:val="nil"/>
              <w:bottom w:val="nil"/>
            </w:tcBorders>
            <w:vAlign w:val="center"/>
          </w:tcPr>
          <w:p w14:paraId="53A33701" w14:textId="77777777" w:rsidR="00673D51" w:rsidRPr="00B742C5" w:rsidRDefault="00673D51" w:rsidP="00AC111E">
            <w:pPr>
              <w:pStyle w:val="Tabletext"/>
              <w:ind w:left="1380" w:hanging="90"/>
            </w:pPr>
            <w:r w:rsidRPr="00B742C5">
              <w:t xml:space="preserve">*Positive Pay adjustment will be used to offset negative pay adjustment. Total pay adjustment for each lane will not be greater than </w:t>
            </w:r>
            <w:proofErr w:type="gramStart"/>
            <w:r w:rsidRPr="00B742C5">
              <w:t>zero, but</w:t>
            </w:r>
            <w:proofErr w:type="gramEnd"/>
            <w:r w:rsidRPr="00B742C5">
              <w:t xml:space="preserve"> may result in a negative pay adjustment.</w:t>
            </w:r>
          </w:p>
        </w:tc>
      </w:tr>
      <w:tr w:rsidR="00673D51" w:rsidRPr="00BD11BF" w14:paraId="7FC4949C" w14:textId="77777777" w:rsidTr="00AC111E">
        <w:trPr>
          <w:trHeight w:val="173"/>
        </w:trPr>
        <w:tc>
          <w:tcPr>
            <w:tcW w:w="8496" w:type="dxa"/>
            <w:gridSpan w:val="14"/>
            <w:tcBorders>
              <w:top w:val="nil"/>
            </w:tcBorders>
            <w:vAlign w:val="center"/>
          </w:tcPr>
          <w:p w14:paraId="0FBA1523" w14:textId="77777777" w:rsidR="00673D51" w:rsidRPr="00B742C5" w:rsidRDefault="00673D51" w:rsidP="00AC111E">
            <w:pPr>
              <w:pStyle w:val="Tablenote"/>
            </w:pPr>
            <w:r w:rsidRPr="00B742C5">
              <w:t>8.</w:t>
            </w:r>
            <w:r w:rsidRPr="00B742C5">
              <w:tab/>
              <w:t xml:space="preserve">For paving over </w:t>
            </w:r>
            <w:proofErr w:type="spellStart"/>
            <w:r w:rsidRPr="00B742C5">
              <w:t>rubblized</w:t>
            </w:r>
            <w:proofErr w:type="spellEnd"/>
            <w:r w:rsidRPr="00B742C5">
              <w:t xml:space="preserve"> concrete, use C &gt;286 to determine target IRI, then multiply T with 1.05 if total HMA after proposed treatment is less than 8-inch thick.</w:t>
            </w:r>
          </w:p>
          <w:p w14:paraId="70C990CA" w14:textId="77777777" w:rsidR="00673D51" w:rsidRPr="00B742C5" w:rsidRDefault="00673D51" w:rsidP="00AC111E">
            <w:pPr>
              <w:pStyle w:val="Tabletext"/>
              <w:ind w:left="390" w:hanging="390"/>
            </w:pPr>
            <w:r w:rsidRPr="00B742C5">
              <w:t>9      Paving in one lift with no corrective work such as milling, grinding or pre-</w:t>
            </w:r>
            <w:proofErr w:type="gramStart"/>
            <w:r w:rsidRPr="00B742C5">
              <w:t>levelling</w:t>
            </w:r>
            <w:proofErr w:type="gramEnd"/>
            <w:r w:rsidRPr="00B742C5">
              <w:t xml:space="preserve"> of at least 25 percent of surface area of existing pavement is one operation.</w:t>
            </w:r>
          </w:p>
        </w:tc>
      </w:tr>
    </w:tbl>
    <w:p w14:paraId="33860EFF" w14:textId="77777777" w:rsidR="00673D51" w:rsidRPr="00B742C5" w:rsidRDefault="00673D51" w:rsidP="00673D51">
      <w:pPr>
        <w:spacing w:line="242" w:lineRule="auto"/>
      </w:pPr>
    </w:p>
    <w:p w14:paraId="38FA1CE3" w14:textId="77777777" w:rsidR="00673D51" w:rsidRPr="00E35FC9" w:rsidRDefault="00673D51" w:rsidP="00673D51">
      <w:pPr>
        <w:pStyle w:val="a1paragraph"/>
      </w:pPr>
      <w:r w:rsidRPr="00B742C5">
        <w:rPr>
          <w:b/>
        </w:rPr>
        <w:t>b.</w:t>
      </w:r>
      <w:r w:rsidRPr="00B742C5">
        <w:rPr>
          <w:b/>
        </w:rPr>
        <w:tab/>
        <w:t>Corrective Action.</w:t>
      </w:r>
      <w:r w:rsidRPr="00B742C5">
        <w:t xml:space="preserve">  The Department may require corrective action or </w:t>
      </w:r>
      <w:proofErr w:type="gramStart"/>
      <w:r w:rsidRPr="00B742C5">
        <w:t>assess</w:t>
      </w:r>
      <w:proofErr w:type="gramEnd"/>
      <w:r w:rsidRPr="00B742C5">
        <w:t xml:space="preserve"> the maximum negative pay adjustment as computed in Table 401.03.07-7, if the average IRI after testing is performed of NHS or NJDOT jurisdiction roadway is greater than 170 inches per mile, or average IRI local roadway is greater than T+80 or 170 whichever is higher. If the Department requires corrective action submit a plan for corrective action.  If the plan for corrective action is approved and the lot is corrected, the Department will retest and evaluate the corrected area as a new lot that must meet the same requirements as the initial work.  If the plan for corrective action is not approved, the Department may require removal and replacement.  The replacement work is subject to the same requirements as the initial work.</w:t>
      </w:r>
    </w:p>
    <w:p w14:paraId="6E32F88B" w14:textId="77777777" w:rsidR="00673D51" w:rsidRDefault="00673D51" w:rsidP="00673D51">
      <w:pPr>
        <w:spacing w:line="242" w:lineRule="auto"/>
      </w:pPr>
    </w:p>
    <w:p w14:paraId="3475E2A9" w14:textId="77777777" w:rsidR="00673D51" w:rsidRDefault="00673D51" w:rsidP="00673D51">
      <w:pPr>
        <w:spacing w:line="242" w:lineRule="auto"/>
      </w:pPr>
    </w:p>
    <w:p w14:paraId="2985321B" w14:textId="77777777" w:rsidR="00673D51" w:rsidRDefault="00673D51" w:rsidP="00673D51">
      <w:pPr>
        <w:spacing w:line="242" w:lineRule="auto"/>
      </w:pPr>
    </w:p>
    <w:p w14:paraId="6FF7B76D" w14:textId="77777777" w:rsidR="00CC0604" w:rsidRDefault="00CC0604" w:rsidP="00CC0604">
      <w:pPr>
        <w:pStyle w:val="HiddenTextSpec"/>
      </w:pPr>
      <w:bookmarkStart w:id="596" w:name="t50703022"/>
      <w:bookmarkEnd w:id="596"/>
    </w:p>
    <w:p w14:paraId="76101B3A" w14:textId="77777777" w:rsidR="00CC0604" w:rsidRPr="004503BB" w:rsidRDefault="00CC0604" w:rsidP="002D17CC">
      <w:pPr>
        <w:pStyle w:val="HiddenTextSpec"/>
        <w:rPr>
          <w:rFonts w:eastAsia="Calibri"/>
        </w:rPr>
      </w:pPr>
    </w:p>
    <w:p w14:paraId="41B06C34" w14:textId="77777777" w:rsidR="00EA0C59" w:rsidRPr="00533669" w:rsidRDefault="00EA0C59" w:rsidP="00EA0C59">
      <w:pPr>
        <w:pStyle w:val="HiddenTextSpec"/>
      </w:pPr>
      <w:r w:rsidRPr="00533669">
        <w:t>for local aid projects add the following</w:t>
      </w:r>
    </w:p>
    <w:p w14:paraId="2833D8DD" w14:textId="77777777" w:rsidR="00EA0C59" w:rsidRPr="00533669" w:rsidRDefault="00EA0C59" w:rsidP="00EA0C59">
      <w:pPr>
        <w:pStyle w:val="0000000Subpart"/>
        <w:rPr>
          <w:rFonts w:eastAsia="Calibri"/>
        </w:rPr>
      </w:pPr>
      <w:r w:rsidRPr="00533669">
        <w:rPr>
          <w:rFonts w:eastAsia="Calibri"/>
        </w:rPr>
        <w:t>401.03.08 Core Samples</w:t>
      </w:r>
    </w:p>
    <w:p w14:paraId="6813652F" w14:textId="77777777" w:rsidR="00EA0C59" w:rsidRPr="00221D41" w:rsidRDefault="00EA0C59" w:rsidP="00221D41">
      <w:r w:rsidRPr="00221D41">
        <w:t>This subsection is deleted and replaced with the following:</w:t>
      </w:r>
    </w:p>
    <w:p w14:paraId="4B1DA02E" w14:textId="77777777" w:rsidR="00EA0C59" w:rsidRPr="00221D41" w:rsidRDefault="00EA0C59" w:rsidP="00221D41"/>
    <w:p w14:paraId="4A96D1F6" w14:textId="77777777" w:rsidR="00EA0C59" w:rsidRPr="00B742C5" w:rsidRDefault="00EA0C59" w:rsidP="00EA0C59">
      <w:pPr>
        <w:autoSpaceDE w:val="0"/>
        <w:autoSpaceDN w:val="0"/>
        <w:adjustRightInd w:val="0"/>
      </w:pPr>
      <w:r w:rsidRPr="00B742C5">
        <w:t>The LPA will designate an independent testing agency (Laboratory) to perform the quality assurance sampling, testing and analysis. The Laboratory is required to be accredited by the AASHTO Accreditation Program (</w:t>
      </w:r>
      <w:hyperlink r:id="rId58" w:history="1">
        <w:r w:rsidRPr="00B742C5">
          <w:rPr>
            <w:rStyle w:val="Hyperlink"/>
          </w:rPr>
          <w:t>www.amrl.net</w:t>
        </w:r>
      </w:hyperlink>
      <w:r w:rsidRPr="00B742C5">
        <w:t>). The Laboratory’s accreditation must include AASHTO T 166 and AASHTO T 209. The Laboratory Technician who performs the quality assurance sampling shall be certified by the Society of Asphalt Technologists of New Jersey as an Asphalt Plant Technologist, Level 2.</w:t>
      </w:r>
    </w:p>
    <w:p w14:paraId="1701AEA0" w14:textId="77777777" w:rsidR="00EA0C59" w:rsidRPr="00B742C5" w:rsidRDefault="00EA0C59" w:rsidP="00EA0C59">
      <w:pPr>
        <w:autoSpaceDE w:val="0"/>
        <w:autoSpaceDN w:val="0"/>
        <w:adjustRightInd w:val="0"/>
      </w:pPr>
    </w:p>
    <w:p w14:paraId="3694E4F3" w14:textId="77777777" w:rsidR="00EA0C59" w:rsidRPr="00B742C5" w:rsidRDefault="00EA0C59" w:rsidP="00EA0C59">
      <w:pPr>
        <w:autoSpaceDE w:val="0"/>
        <w:autoSpaceDN w:val="0"/>
        <w:adjustRightInd w:val="0"/>
      </w:pPr>
      <w:r w:rsidRPr="00B742C5">
        <w:t xml:space="preserve">Upon completion of an HMA lot, the Laboratory shall drill cores at random locations at least 12 hours after paving. Take </w:t>
      </w:r>
      <w:proofErr w:type="gramStart"/>
      <w:r w:rsidRPr="00B742C5">
        <w:t>cores</w:t>
      </w:r>
      <w:proofErr w:type="gramEnd"/>
      <w:r w:rsidRPr="00B742C5">
        <w:t xml:space="preserve"> in the presence of the RE.  The Laboratory will determine air voids from 5 (Five) </w:t>
      </w:r>
      <w:proofErr w:type="gramStart"/>
      <w:r w:rsidRPr="00B742C5">
        <w:t>6 inch</w:t>
      </w:r>
      <w:proofErr w:type="gramEnd"/>
      <w:r w:rsidRPr="00B742C5">
        <w:t xml:space="preserve"> diameter cores taken from each lot in random locations within the traveled way and at least one core in each travel lane. The HMA Coring Layout Sheet provided on the </w:t>
      </w:r>
      <w:hyperlink r:id="rId59" w:history="1">
        <w:r w:rsidRPr="00B742C5">
          <w:rPr>
            <w:rStyle w:val="Hyperlink"/>
          </w:rPr>
          <w:t>Local Aid Website</w:t>
        </w:r>
      </w:hyperlink>
      <w:r w:rsidRPr="00B742C5">
        <w:t xml:space="preserve"> must be utilized by the Laboratory to determine the random locations of the cores. The Laboratory may rerun the random location functions on the HMA Coring Layout Sheet to resolve any conflicts generated by the HMA Core Sampling Plan form and physical limitations of the HMA lot, such as utility conflicts, or the specifications defined herein. The Laboratory must disclose the contents of the HMA Core Sampling Plan with the Contractor to assist in the schedule of construction.</w:t>
      </w:r>
    </w:p>
    <w:p w14:paraId="09201A4B" w14:textId="77777777" w:rsidR="00EA0C59" w:rsidRPr="00B742C5" w:rsidRDefault="00EA0C59" w:rsidP="00EA0C59">
      <w:pPr>
        <w:pStyle w:val="Default"/>
        <w:rPr>
          <w:rFonts w:ascii="Times New Roman" w:hAnsi="Times New Roman" w:cs="Times New Roman"/>
          <w:sz w:val="20"/>
          <w:szCs w:val="20"/>
        </w:rPr>
      </w:pPr>
    </w:p>
    <w:p w14:paraId="2F9D64D2" w14:textId="77777777" w:rsidR="00EA0C59" w:rsidRPr="00B742C5" w:rsidRDefault="00EA0C59" w:rsidP="00EA0C59">
      <w:pPr>
        <w:pStyle w:val="Default"/>
        <w:rPr>
          <w:rFonts w:ascii="Times New Roman" w:hAnsi="Times New Roman" w:cs="Times New Roman"/>
          <w:sz w:val="20"/>
          <w:szCs w:val="20"/>
        </w:rPr>
      </w:pPr>
      <w:r w:rsidRPr="00B742C5">
        <w:rPr>
          <w:rFonts w:ascii="Times New Roman" w:hAnsi="Times New Roman" w:cs="Times New Roman"/>
          <w:sz w:val="20"/>
          <w:szCs w:val="20"/>
        </w:rPr>
        <w:t xml:space="preserve">The Laboratory shall use drilling equipment with a water-cooled, diamond-tipped masonry drill bit that produces </w:t>
      </w:r>
      <w:proofErr w:type="gramStart"/>
      <w:r w:rsidRPr="00B742C5">
        <w:rPr>
          <w:rFonts w:ascii="Times New Roman" w:hAnsi="Times New Roman" w:cs="Times New Roman"/>
          <w:sz w:val="20"/>
          <w:szCs w:val="20"/>
        </w:rPr>
        <w:t>6 inch</w:t>
      </w:r>
      <w:proofErr w:type="gramEnd"/>
      <w:r w:rsidRPr="00B742C5">
        <w:rPr>
          <w:rFonts w:ascii="Times New Roman" w:hAnsi="Times New Roman" w:cs="Times New Roman"/>
          <w:sz w:val="20"/>
          <w:szCs w:val="20"/>
        </w:rPr>
        <w:t xml:space="preserve"> nominal diameter cores for the full depth of the pavement. The Laboratory shall remove the core from the pavement without damaging it. After the Laboratory removes the core, the Laboratory shall remove all water from the hole. The Laboratory shall apply an even coating of tack coat to sides of the hole. The Laboratory shall place cold patching material or HMA in maximum lifts of 4 inches in the hole and compact each lift. If cold patching material is utilized to fill the coring hole, then it is not necessary to apply tack coat to the sides of the hole. The Laboratory shall ensure that the final surface is 1/4 inch above the surrounding pavement surface. </w:t>
      </w:r>
    </w:p>
    <w:p w14:paraId="4431A142" w14:textId="77777777" w:rsidR="00EA0C59" w:rsidRPr="00FD768C" w:rsidRDefault="00EA0C59" w:rsidP="00EA0C59">
      <w:pPr>
        <w:pStyle w:val="Default"/>
        <w:rPr>
          <w:rFonts w:ascii="Times New Roman" w:hAnsi="Times New Roman" w:cs="Times New Roman"/>
          <w:sz w:val="20"/>
          <w:szCs w:val="20"/>
          <w:highlight w:val="yellow"/>
        </w:rPr>
      </w:pPr>
    </w:p>
    <w:p w14:paraId="3F043A11" w14:textId="77777777" w:rsidR="00EA0C59" w:rsidRPr="00B742C5" w:rsidRDefault="00EA0C59" w:rsidP="00EA0C59">
      <w:pPr>
        <w:pStyle w:val="Default"/>
        <w:rPr>
          <w:rFonts w:ascii="Times New Roman" w:hAnsi="Times New Roman" w:cs="Times New Roman"/>
          <w:sz w:val="20"/>
          <w:szCs w:val="20"/>
        </w:rPr>
      </w:pPr>
      <w:r w:rsidRPr="00B742C5">
        <w:rPr>
          <w:rFonts w:ascii="Times New Roman" w:hAnsi="Times New Roman" w:cs="Times New Roman"/>
          <w:b/>
          <w:bCs/>
          <w:sz w:val="20"/>
          <w:szCs w:val="20"/>
        </w:rPr>
        <w:lastRenderedPageBreak/>
        <w:t>HMA cores are to be taken from the HMA lot for quality assurance sampling, testing and analysis within seven (7) days of completing the HMA lot.</w:t>
      </w:r>
      <w:r w:rsidRPr="00B742C5">
        <w:rPr>
          <w:rFonts w:ascii="Times New Roman" w:hAnsi="Times New Roman" w:cs="Times New Roman"/>
          <w:sz w:val="20"/>
          <w:szCs w:val="20"/>
        </w:rPr>
        <w:t xml:space="preserve"> For test strip lots and the first traveled way lot, the Laboratory shall deliver cores from the field to the testing Laboratory within 48 hours of completing the lot. The Laboratory shall deliver all other acceptance </w:t>
      </w:r>
      <w:proofErr w:type="gramStart"/>
      <w:r w:rsidRPr="00B742C5">
        <w:rPr>
          <w:rFonts w:ascii="Times New Roman" w:hAnsi="Times New Roman" w:cs="Times New Roman"/>
          <w:sz w:val="20"/>
          <w:szCs w:val="20"/>
        </w:rPr>
        <w:t>cores</w:t>
      </w:r>
      <w:proofErr w:type="gramEnd"/>
      <w:r w:rsidRPr="00B742C5">
        <w:rPr>
          <w:rFonts w:ascii="Times New Roman" w:hAnsi="Times New Roman" w:cs="Times New Roman"/>
          <w:sz w:val="20"/>
          <w:szCs w:val="20"/>
        </w:rPr>
        <w:t xml:space="preserve"> within 7 days of completing the lot. </w:t>
      </w:r>
    </w:p>
    <w:p w14:paraId="203476E5" w14:textId="77777777" w:rsidR="00EA0C59" w:rsidRPr="00B742C5" w:rsidRDefault="00EA0C59" w:rsidP="00EA0C59">
      <w:pPr>
        <w:pStyle w:val="Default"/>
        <w:rPr>
          <w:rFonts w:ascii="Times New Roman" w:hAnsi="Times New Roman" w:cs="Times New Roman"/>
          <w:sz w:val="20"/>
          <w:szCs w:val="20"/>
        </w:rPr>
      </w:pPr>
    </w:p>
    <w:p w14:paraId="17C1E511" w14:textId="77777777" w:rsidR="00EA0C59" w:rsidRPr="00B742C5" w:rsidRDefault="00EA0C59" w:rsidP="00EA0C59">
      <w:pPr>
        <w:spacing w:after="4" w:line="249" w:lineRule="auto"/>
        <w:jc w:val="both"/>
      </w:pPr>
      <w:r w:rsidRPr="00B742C5">
        <w:t>After each air void lot is placed, the Laboratory shall drill cores so that the full depth of the course is recovered for air void acceptance testing. If thickness acceptance testing is required as specified in 401.03.07.I, the Laboratory shall drill the surface course air void cores for the full depth of pavement.</w:t>
      </w:r>
    </w:p>
    <w:p w14:paraId="047D87A9" w14:textId="77777777" w:rsidR="00EA0C59" w:rsidRPr="00B742C5" w:rsidRDefault="00EA0C59" w:rsidP="00EA0C59">
      <w:pPr>
        <w:autoSpaceDE w:val="0"/>
        <w:autoSpaceDN w:val="0"/>
        <w:adjustRightInd w:val="0"/>
      </w:pPr>
    </w:p>
    <w:p w14:paraId="5ECA00A3" w14:textId="77777777" w:rsidR="00EA0C59" w:rsidRPr="00B742C5" w:rsidRDefault="00EA0C59" w:rsidP="00EA0C59">
      <w:pPr>
        <w:autoSpaceDE w:val="0"/>
        <w:autoSpaceDN w:val="0"/>
        <w:adjustRightInd w:val="0"/>
      </w:pPr>
      <w:r w:rsidRPr="00B742C5">
        <w:t>The Laboratory shall utilize a tamper proof core sample box for core storage and transportation. The Laboratory shall ensure that the core sample box can be locked and sealed and is tamper proof in such a manner that it cannot be opened without removing the seals. The Laboratory shall ensure that the core sample box provides protection for the cores from being disturbed or damaged during transit. The Laboratory shall mark the assigned core number on the side of the sample. The Laboratory shall place core samples in the core sample box. The Laboratory shall transport the sealed core sample boxes to the testing Laboratory.</w:t>
      </w:r>
    </w:p>
    <w:p w14:paraId="0687476F" w14:textId="77777777" w:rsidR="00EA0C59" w:rsidRPr="00B742C5" w:rsidRDefault="00EA0C59" w:rsidP="00EA0C59">
      <w:pPr>
        <w:autoSpaceDE w:val="0"/>
        <w:autoSpaceDN w:val="0"/>
        <w:adjustRightInd w:val="0"/>
      </w:pPr>
    </w:p>
    <w:p w14:paraId="0ECC151D" w14:textId="77777777" w:rsidR="00EA0C59" w:rsidRPr="00B742C5" w:rsidRDefault="00EA0C59" w:rsidP="00EA0C59">
      <w:pPr>
        <w:autoSpaceDE w:val="0"/>
        <w:autoSpaceDN w:val="0"/>
        <w:adjustRightInd w:val="0"/>
      </w:pPr>
      <w:r w:rsidRPr="00B742C5">
        <w:t>The Laboratory will not accept damaged core samples for testing. If the core sample box exhibits indications of tampering, the core samples will be rejected. If any core samples are rejected, drill a replacement core at the same offset and within 5 feet of the original station and deliver to the Laboratory as specified above within 48 hours.</w:t>
      </w:r>
    </w:p>
    <w:p w14:paraId="4652BE52" w14:textId="77777777" w:rsidR="00EA0C59" w:rsidRPr="00B742C5" w:rsidRDefault="00EA0C59" w:rsidP="00EA0C59">
      <w:pPr>
        <w:autoSpaceDE w:val="0"/>
        <w:autoSpaceDN w:val="0"/>
        <w:adjustRightInd w:val="0"/>
      </w:pPr>
    </w:p>
    <w:p w14:paraId="6F5C1FE3" w14:textId="77777777" w:rsidR="00EA0C59" w:rsidRPr="00B742C5" w:rsidRDefault="00EA0C59" w:rsidP="00EA0C59">
      <w:pPr>
        <w:autoSpaceDE w:val="0"/>
        <w:autoSpaceDN w:val="0"/>
        <w:adjustRightInd w:val="0"/>
      </w:pPr>
      <w:r w:rsidRPr="00B742C5">
        <w:t>If the project is utilizing quality control cores, the Laboratory shall provide the results of the quality control core testing to the Contractor in a timely manner which will not unnecessarily impede construction.</w:t>
      </w:r>
    </w:p>
    <w:p w14:paraId="3C4027F9" w14:textId="77777777" w:rsidR="00EA0C59" w:rsidRPr="00B742C5" w:rsidRDefault="00EA0C59" w:rsidP="00EA0C59">
      <w:pPr>
        <w:autoSpaceDE w:val="0"/>
        <w:autoSpaceDN w:val="0"/>
        <w:adjustRightInd w:val="0"/>
      </w:pPr>
    </w:p>
    <w:p w14:paraId="044A5380" w14:textId="77777777" w:rsidR="00EA0C59" w:rsidRPr="00B742C5" w:rsidRDefault="00EA0C59" w:rsidP="00EA0C59">
      <w:pPr>
        <w:pStyle w:val="HiddenTextSpec"/>
      </w:pPr>
      <w:r w:rsidRPr="00B742C5">
        <w:t>1**************************************************************************************************************************1</w:t>
      </w:r>
    </w:p>
    <w:p w14:paraId="32721963" w14:textId="77777777" w:rsidR="00EA0C59" w:rsidRDefault="00EA0C59" w:rsidP="00EA0C59">
      <w:pPr>
        <w:pStyle w:val="HiddenTextSpec"/>
      </w:pPr>
    </w:p>
    <w:p w14:paraId="5E44B42B" w14:textId="77777777" w:rsidR="00EA0C59" w:rsidRPr="00221D41" w:rsidRDefault="00EA0C59" w:rsidP="00221D41"/>
    <w:p w14:paraId="34D928E4" w14:textId="77777777" w:rsidR="00EA0C59" w:rsidRPr="00B178EB" w:rsidRDefault="00EA0C59" w:rsidP="00CC0604">
      <w:pPr>
        <w:pStyle w:val="HiddenTextSpec"/>
      </w:pPr>
    </w:p>
    <w:p w14:paraId="5E45DFA2" w14:textId="77777777" w:rsidR="00CC0604" w:rsidRPr="002D17CC" w:rsidRDefault="00CC0604" w:rsidP="002D17CC">
      <w:pPr>
        <w:pStyle w:val="A1paragraph0"/>
        <w:rPr>
          <w:b/>
          <w:bCs/>
        </w:rPr>
      </w:pPr>
    </w:p>
    <w:p w14:paraId="31054A8D" w14:textId="77777777" w:rsidR="009245E6" w:rsidRDefault="009245E6" w:rsidP="009245E6">
      <w:pPr>
        <w:pStyle w:val="00000Subsection"/>
      </w:pPr>
      <w:bookmarkStart w:id="597" w:name="_Toc501716991"/>
      <w:bookmarkStart w:id="598" w:name="_Toc93044548"/>
      <w:proofErr w:type="gramStart"/>
      <w:r w:rsidRPr="00B97E4C">
        <w:t>401.04  Measurement</w:t>
      </w:r>
      <w:proofErr w:type="gramEnd"/>
      <w:r w:rsidRPr="00B97E4C">
        <w:t xml:space="preserve"> and Payment</w:t>
      </w:r>
      <w:bookmarkEnd w:id="597"/>
      <w:bookmarkEnd w:id="598"/>
    </w:p>
    <w:p w14:paraId="2451C44A" w14:textId="77777777" w:rsidR="00EE3C3F" w:rsidRDefault="00EE3C3F" w:rsidP="00EE3C3F"/>
    <w:p w14:paraId="728FA030" w14:textId="77777777" w:rsidR="00EE3C3F" w:rsidRPr="00EE3C3F" w:rsidRDefault="00EE3C3F" w:rsidP="00EE3C3F">
      <w:pPr>
        <w:pStyle w:val="PayItemandPayUnit"/>
        <w:rPr>
          <w:bCs/>
        </w:rPr>
      </w:pPr>
      <w:r w:rsidRPr="00EE3C3F">
        <w:rPr>
          <w:bCs/>
        </w:rPr>
        <w:t>FOR LOCAL AID PROJECTS THIS SECTION IS CHANGED TO THE fOLLOWING:</w:t>
      </w:r>
    </w:p>
    <w:p w14:paraId="0B014368" w14:textId="77777777" w:rsidR="00EE3C3F" w:rsidRPr="00EE3C3F" w:rsidRDefault="00EE3C3F" w:rsidP="00EE3C3F">
      <w:pPr>
        <w:pStyle w:val="0000000Subpart"/>
      </w:pPr>
      <w:proofErr w:type="gramStart"/>
      <w:r w:rsidRPr="00EE3C3F">
        <w:t>401.04  Measurement</w:t>
      </w:r>
      <w:proofErr w:type="gramEnd"/>
      <w:r w:rsidRPr="00EE3C3F">
        <w:t xml:space="preserve"> and Payment</w:t>
      </w:r>
    </w:p>
    <w:p w14:paraId="4A83AAE6" w14:textId="77777777" w:rsidR="00EE3C3F" w:rsidRPr="00EE3C3F" w:rsidRDefault="00EE3C3F" w:rsidP="00EE3C3F">
      <w:pPr>
        <w:pStyle w:val="HiddenTextSpec"/>
        <w:jc w:val="left"/>
        <w:rPr>
          <w:vanish w:val="0"/>
        </w:rPr>
      </w:pPr>
    </w:p>
    <w:p w14:paraId="38400349" w14:textId="77777777" w:rsidR="00EE3C3F" w:rsidRPr="00EE3C3F" w:rsidRDefault="00EE3C3F" w:rsidP="00EE3C3F">
      <w:pPr>
        <w:spacing w:line="242" w:lineRule="auto"/>
      </w:pPr>
      <w:r w:rsidRPr="00EE3C3F">
        <w:t>REPLACE THIS SUBSECTION WITH THE FOLLOWING:</w:t>
      </w:r>
    </w:p>
    <w:p w14:paraId="0ACAD72C" w14:textId="77777777" w:rsidR="00EE3C3F" w:rsidRPr="00EE3C3F" w:rsidRDefault="00EE3C3F" w:rsidP="00EE3C3F">
      <w:pPr>
        <w:pStyle w:val="HiddenTextSpec"/>
        <w:jc w:val="left"/>
        <w:rPr>
          <w:vanish w:val="0"/>
        </w:rPr>
      </w:pPr>
    </w:p>
    <w:p w14:paraId="22AD69AF" w14:textId="77777777" w:rsidR="00EE3C3F" w:rsidRPr="00EE3C3F" w:rsidRDefault="00EE3C3F" w:rsidP="00EE3C3F">
      <w:pPr>
        <w:pStyle w:val="BodyText"/>
        <w:spacing w:before="115"/>
        <w:jc w:val="both"/>
      </w:pPr>
      <w:r w:rsidRPr="00EE3C3F">
        <w:t>The Department will measure and make payment for Items as</w:t>
      </w:r>
      <w:r w:rsidRPr="00EE3C3F">
        <w:rPr>
          <w:spacing w:val="-28"/>
        </w:rPr>
        <w:t xml:space="preserve"> </w:t>
      </w:r>
      <w:r w:rsidRPr="00EE3C3F">
        <w:t>follows:</w:t>
      </w:r>
    </w:p>
    <w:p w14:paraId="71BC28FA" w14:textId="77777777" w:rsidR="00EE3C3F" w:rsidRPr="00EE3C3F" w:rsidRDefault="00EE3C3F" w:rsidP="00EE3C3F">
      <w:pPr>
        <w:tabs>
          <w:tab w:val="left" w:pos="8309"/>
        </w:tabs>
        <w:spacing w:before="120"/>
        <w:ind w:left="532" w:right="127"/>
      </w:pPr>
      <w:r w:rsidRPr="00EE3C3F">
        <w:rPr>
          <w:i/>
          <w:w w:val="95"/>
        </w:rPr>
        <w:t>Item</w:t>
      </w:r>
      <w:r w:rsidRPr="00EE3C3F">
        <w:rPr>
          <w:i/>
          <w:w w:val="95"/>
        </w:rPr>
        <w:tab/>
      </w:r>
      <w:r w:rsidRPr="00EE3C3F">
        <w:rPr>
          <w:i/>
        </w:rPr>
        <w:t>Pay</w:t>
      </w:r>
      <w:r w:rsidRPr="00EE3C3F">
        <w:rPr>
          <w:i/>
          <w:spacing w:val="-1"/>
        </w:rPr>
        <w:t xml:space="preserve"> </w:t>
      </w:r>
      <w:r w:rsidRPr="00EE3C3F">
        <w:rPr>
          <w:i/>
        </w:rPr>
        <w:t>Unit</w:t>
      </w:r>
    </w:p>
    <w:p w14:paraId="5A7CE6D2" w14:textId="77777777" w:rsidR="00EE3C3F" w:rsidRPr="00EE3C3F" w:rsidRDefault="00EE3C3F" w:rsidP="00EE3C3F">
      <w:pPr>
        <w:tabs>
          <w:tab w:val="left" w:pos="8309"/>
        </w:tabs>
        <w:spacing w:line="207" w:lineRule="exact"/>
        <w:ind w:left="532" w:right="127"/>
        <w:rPr>
          <w:sz w:val="18"/>
          <w:szCs w:val="18"/>
        </w:rPr>
      </w:pPr>
      <w:r w:rsidRPr="00EE3C3F">
        <w:rPr>
          <w:sz w:val="18"/>
        </w:rPr>
        <w:t>HMA MILLING, 3" OR</w:t>
      </w:r>
      <w:r w:rsidRPr="00EE3C3F">
        <w:rPr>
          <w:spacing w:val="-6"/>
          <w:sz w:val="18"/>
        </w:rPr>
        <w:t xml:space="preserve"> </w:t>
      </w:r>
      <w:r w:rsidRPr="00EE3C3F">
        <w:rPr>
          <w:sz w:val="18"/>
        </w:rPr>
        <w:t>LESS</w:t>
      </w:r>
      <w:r w:rsidRPr="00EE3C3F">
        <w:rPr>
          <w:sz w:val="18"/>
        </w:rPr>
        <w:tab/>
        <w:t>SQUARE</w:t>
      </w:r>
      <w:r w:rsidRPr="00EE3C3F">
        <w:rPr>
          <w:spacing w:val="-6"/>
          <w:sz w:val="18"/>
        </w:rPr>
        <w:t xml:space="preserve"> </w:t>
      </w:r>
      <w:r w:rsidRPr="00EE3C3F">
        <w:rPr>
          <w:sz w:val="18"/>
        </w:rPr>
        <w:t>YARD</w:t>
      </w:r>
    </w:p>
    <w:p w14:paraId="04AFE4A1" w14:textId="77777777" w:rsidR="00EE3C3F" w:rsidRPr="00EE3C3F" w:rsidRDefault="00EE3C3F" w:rsidP="00EE3C3F">
      <w:pPr>
        <w:tabs>
          <w:tab w:val="left" w:pos="8309"/>
        </w:tabs>
        <w:spacing w:line="207" w:lineRule="exact"/>
        <w:ind w:left="532" w:right="127"/>
        <w:rPr>
          <w:sz w:val="18"/>
          <w:szCs w:val="18"/>
        </w:rPr>
      </w:pPr>
      <w:r w:rsidRPr="00EE3C3F">
        <w:rPr>
          <w:sz w:val="18"/>
        </w:rPr>
        <w:t>HMA MILLING, MORE THAN 3" TO</w:t>
      </w:r>
      <w:r w:rsidRPr="00EE3C3F">
        <w:rPr>
          <w:spacing w:val="-8"/>
          <w:sz w:val="18"/>
        </w:rPr>
        <w:t xml:space="preserve"> </w:t>
      </w:r>
      <w:r w:rsidRPr="00EE3C3F">
        <w:rPr>
          <w:sz w:val="18"/>
        </w:rPr>
        <w:t>6"</w:t>
      </w:r>
      <w:r w:rsidRPr="00EE3C3F">
        <w:rPr>
          <w:sz w:val="18"/>
        </w:rPr>
        <w:tab/>
        <w:t>SQUARE</w:t>
      </w:r>
      <w:r w:rsidRPr="00EE3C3F">
        <w:rPr>
          <w:spacing w:val="-5"/>
          <w:sz w:val="18"/>
        </w:rPr>
        <w:t xml:space="preserve"> </w:t>
      </w:r>
      <w:r w:rsidRPr="00EE3C3F">
        <w:rPr>
          <w:sz w:val="18"/>
        </w:rPr>
        <w:t>YARD</w:t>
      </w:r>
    </w:p>
    <w:p w14:paraId="6AE29BE6" w14:textId="77777777" w:rsidR="00EE3C3F" w:rsidRPr="00EE3C3F" w:rsidRDefault="00EE3C3F" w:rsidP="00EE3C3F">
      <w:pPr>
        <w:tabs>
          <w:tab w:val="left" w:pos="8309"/>
        </w:tabs>
        <w:spacing w:before="2" w:line="207" w:lineRule="exact"/>
        <w:ind w:left="532" w:right="127"/>
        <w:rPr>
          <w:sz w:val="18"/>
          <w:szCs w:val="18"/>
        </w:rPr>
      </w:pPr>
      <w:r w:rsidRPr="00EE3C3F">
        <w:rPr>
          <w:sz w:val="18"/>
        </w:rPr>
        <w:t>CONCRETE</w:t>
      </w:r>
      <w:r w:rsidRPr="00EE3C3F">
        <w:rPr>
          <w:spacing w:val="-4"/>
          <w:sz w:val="18"/>
        </w:rPr>
        <w:t xml:space="preserve"> </w:t>
      </w:r>
      <w:r w:rsidRPr="00EE3C3F">
        <w:rPr>
          <w:sz w:val="18"/>
        </w:rPr>
        <w:t>MILLING</w:t>
      </w:r>
      <w:r w:rsidRPr="00EE3C3F">
        <w:rPr>
          <w:sz w:val="18"/>
        </w:rPr>
        <w:tab/>
        <w:t>SQUARE</w:t>
      </w:r>
      <w:r w:rsidRPr="00EE3C3F">
        <w:rPr>
          <w:spacing w:val="-6"/>
          <w:sz w:val="18"/>
        </w:rPr>
        <w:t xml:space="preserve"> </w:t>
      </w:r>
      <w:r w:rsidRPr="00EE3C3F">
        <w:rPr>
          <w:sz w:val="18"/>
        </w:rPr>
        <w:t>YARD</w:t>
      </w:r>
    </w:p>
    <w:p w14:paraId="1283B53A" w14:textId="77777777" w:rsidR="00EE3C3F" w:rsidRPr="00EE3C3F" w:rsidRDefault="00EE3C3F" w:rsidP="00EE3C3F">
      <w:pPr>
        <w:tabs>
          <w:tab w:val="left" w:pos="8309"/>
        </w:tabs>
        <w:spacing w:line="206" w:lineRule="exact"/>
        <w:ind w:left="532" w:right="127"/>
        <w:rPr>
          <w:sz w:val="18"/>
          <w:szCs w:val="18"/>
        </w:rPr>
      </w:pPr>
      <w:r w:rsidRPr="00EE3C3F">
        <w:rPr>
          <w:spacing w:val="-1"/>
          <w:sz w:val="18"/>
        </w:rPr>
        <w:t>MICRO-MILLING</w:t>
      </w:r>
      <w:r w:rsidRPr="00EE3C3F">
        <w:rPr>
          <w:spacing w:val="-1"/>
          <w:sz w:val="18"/>
        </w:rPr>
        <w:tab/>
        <w:t>SQUARE</w:t>
      </w:r>
      <w:r w:rsidRPr="00EE3C3F">
        <w:rPr>
          <w:spacing w:val="5"/>
          <w:sz w:val="18"/>
        </w:rPr>
        <w:t xml:space="preserve"> </w:t>
      </w:r>
      <w:r w:rsidRPr="00EE3C3F">
        <w:rPr>
          <w:spacing w:val="-1"/>
          <w:sz w:val="18"/>
        </w:rPr>
        <w:t>YARD</w:t>
      </w:r>
    </w:p>
    <w:p w14:paraId="61CC307C" w14:textId="77777777" w:rsidR="00EE3C3F" w:rsidRPr="00EE3C3F" w:rsidRDefault="00EE3C3F" w:rsidP="00EE3C3F">
      <w:pPr>
        <w:tabs>
          <w:tab w:val="left" w:pos="8309"/>
        </w:tabs>
        <w:spacing w:line="206" w:lineRule="exact"/>
        <w:ind w:left="532" w:right="127"/>
        <w:rPr>
          <w:sz w:val="18"/>
          <w:szCs w:val="18"/>
        </w:rPr>
      </w:pPr>
      <w:r w:rsidRPr="00EE3C3F">
        <w:rPr>
          <w:sz w:val="18"/>
        </w:rPr>
        <w:t>HMA PROFILE</w:t>
      </w:r>
      <w:r w:rsidRPr="00EE3C3F">
        <w:rPr>
          <w:spacing w:val="-5"/>
          <w:sz w:val="18"/>
        </w:rPr>
        <w:t xml:space="preserve"> </w:t>
      </w:r>
      <w:r w:rsidRPr="00EE3C3F">
        <w:rPr>
          <w:sz w:val="18"/>
        </w:rPr>
        <w:t>MILLING</w:t>
      </w:r>
      <w:r w:rsidRPr="00EE3C3F">
        <w:rPr>
          <w:sz w:val="18"/>
        </w:rPr>
        <w:tab/>
        <w:t>SQUARE</w:t>
      </w:r>
      <w:r w:rsidRPr="00EE3C3F">
        <w:rPr>
          <w:spacing w:val="-6"/>
          <w:sz w:val="18"/>
        </w:rPr>
        <w:t xml:space="preserve"> </w:t>
      </w:r>
      <w:r w:rsidRPr="00EE3C3F">
        <w:rPr>
          <w:sz w:val="18"/>
        </w:rPr>
        <w:t>YARD</w:t>
      </w:r>
    </w:p>
    <w:p w14:paraId="716CEAA6" w14:textId="77777777" w:rsidR="00EE3C3F" w:rsidRPr="00EE3C3F" w:rsidRDefault="00EE3C3F" w:rsidP="00EE3C3F">
      <w:pPr>
        <w:tabs>
          <w:tab w:val="left" w:pos="8309"/>
        </w:tabs>
        <w:spacing w:line="207" w:lineRule="exact"/>
        <w:ind w:left="532" w:right="127"/>
        <w:rPr>
          <w:sz w:val="18"/>
          <w:szCs w:val="18"/>
        </w:rPr>
      </w:pPr>
      <w:r w:rsidRPr="00EE3C3F">
        <w:rPr>
          <w:sz w:val="18"/>
        </w:rPr>
        <w:t>HOT MIX ASPHALT PAVEMENT</w:t>
      </w:r>
      <w:r w:rsidRPr="00EE3C3F">
        <w:rPr>
          <w:spacing w:val="-10"/>
          <w:sz w:val="18"/>
        </w:rPr>
        <w:t xml:space="preserve"> </w:t>
      </w:r>
      <w:r w:rsidRPr="00EE3C3F">
        <w:rPr>
          <w:sz w:val="18"/>
        </w:rPr>
        <w:t>REPAIR</w:t>
      </w:r>
      <w:r w:rsidRPr="00EE3C3F">
        <w:rPr>
          <w:sz w:val="18"/>
        </w:rPr>
        <w:tab/>
        <w:t>SQUARE</w:t>
      </w:r>
      <w:r w:rsidRPr="00EE3C3F">
        <w:rPr>
          <w:spacing w:val="-5"/>
          <w:sz w:val="18"/>
        </w:rPr>
        <w:t xml:space="preserve"> </w:t>
      </w:r>
      <w:r w:rsidRPr="00EE3C3F">
        <w:rPr>
          <w:sz w:val="18"/>
        </w:rPr>
        <w:t>YARD</w:t>
      </w:r>
    </w:p>
    <w:p w14:paraId="7A72C7D4" w14:textId="77777777" w:rsidR="00EE3C3F" w:rsidRPr="00EE3C3F" w:rsidRDefault="00EE3C3F" w:rsidP="00EE3C3F">
      <w:pPr>
        <w:pStyle w:val="PayItemandPayUnit"/>
        <w:tabs>
          <w:tab w:val="clear" w:pos="8208"/>
          <w:tab w:val="left" w:pos="8280"/>
        </w:tabs>
        <w:ind w:firstLine="108"/>
        <w:rPr>
          <w:rFonts w:ascii="Tahoma" w:hAnsi="Tahoma" w:cs="Tahoma"/>
        </w:rPr>
      </w:pPr>
      <w:r w:rsidRPr="00EE3C3F">
        <w:rPr>
          <w:bCs/>
        </w:rPr>
        <w:t xml:space="preserve">HMA </w:t>
      </w:r>
      <w:r w:rsidRPr="00EE3C3F">
        <w:t>LONGITUDINAL</w:t>
      </w:r>
      <w:r w:rsidRPr="00EE3C3F">
        <w:rPr>
          <w:bCs/>
        </w:rPr>
        <w:t xml:space="preserve"> JOINT REPAIR</w:t>
      </w:r>
      <w:r w:rsidRPr="00EE3C3F">
        <w:rPr>
          <w:bCs/>
        </w:rPr>
        <w:tab/>
        <w:t>Square yard</w:t>
      </w:r>
    </w:p>
    <w:p w14:paraId="20691504" w14:textId="77777777" w:rsidR="00EE3C3F" w:rsidRPr="00EE3C3F" w:rsidRDefault="00EE3C3F" w:rsidP="00EE3C3F">
      <w:pPr>
        <w:tabs>
          <w:tab w:val="left" w:pos="8309"/>
        </w:tabs>
        <w:spacing w:before="2"/>
        <w:ind w:left="532" w:right="127"/>
        <w:rPr>
          <w:sz w:val="18"/>
          <w:szCs w:val="18"/>
        </w:rPr>
      </w:pPr>
      <w:r w:rsidRPr="00EE3C3F">
        <w:rPr>
          <w:sz w:val="18"/>
        </w:rPr>
        <w:t>SEALING OF CRACKS IN HOT MIX ASPHALT SURFACE</w:t>
      </w:r>
      <w:r w:rsidRPr="00EE3C3F">
        <w:rPr>
          <w:spacing w:val="-12"/>
          <w:sz w:val="18"/>
        </w:rPr>
        <w:t xml:space="preserve"> </w:t>
      </w:r>
      <w:r w:rsidRPr="00EE3C3F">
        <w:rPr>
          <w:sz w:val="18"/>
        </w:rPr>
        <w:t>COURSE</w:t>
      </w:r>
      <w:r w:rsidRPr="00EE3C3F">
        <w:rPr>
          <w:sz w:val="18"/>
        </w:rPr>
        <w:tab/>
        <w:t>LINEAR</w:t>
      </w:r>
      <w:r w:rsidRPr="00EE3C3F">
        <w:rPr>
          <w:spacing w:val="-1"/>
          <w:sz w:val="18"/>
        </w:rPr>
        <w:t xml:space="preserve"> </w:t>
      </w:r>
      <w:r w:rsidRPr="00EE3C3F">
        <w:rPr>
          <w:sz w:val="18"/>
        </w:rPr>
        <w:t>FOOT</w:t>
      </w:r>
    </w:p>
    <w:p w14:paraId="7A57FDCF" w14:textId="77777777" w:rsidR="00EE3C3F" w:rsidRPr="00EE3C3F" w:rsidRDefault="00EE3C3F" w:rsidP="00EE3C3F">
      <w:pPr>
        <w:tabs>
          <w:tab w:val="left" w:pos="8309"/>
        </w:tabs>
        <w:spacing w:line="207" w:lineRule="exact"/>
        <w:ind w:left="532" w:right="127"/>
        <w:rPr>
          <w:sz w:val="18"/>
          <w:szCs w:val="18"/>
        </w:rPr>
      </w:pPr>
      <w:r w:rsidRPr="00EE3C3F">
        <w:rPr>
          <w:sz w:val="18"/>
        </w:rPr>
        <w:t>POLYMERIZED JOINT</w:t>
      </w:r>
      <w:r w:rsidRPr="00EE3C3F">
        <w:rPr>
          <w:spacing w:val="-4"/>
          <w:sz w:val="18"/>
        </w:rPr>
        <w:t xml:space="preserve"> </w:t>
      </w:r>
      <w:r w:rsidRPr="00EE3C3F">
        <w:rPr>
          <w:sz w:val="18"/>
        </w:rPr>
        <w:t>ADHESIVE</w:t>
      </w:r>
      <w:r w:rsidRPr="00EE3C3F">
        <w:rPr>
          <w:sz w:val="18"/>
        </w:rPr>
        <w:tab/>
        <w:t>LINEAR</w:t>
      </w:r>
      <w:r w:rsidRPr="00EE3C3F">
        <w:rPr>
          <w:spacing w:val="-2"/>
          <w:sz w:val="18"/>
        </w:rPr>
        <w:t xml:space="preserve"> </w:t>
      </w:r>
      <w:r w:rsidRPr="00EE3C3F">
        <w:rPr>
          <w:sz w:val="18"/>
        </w:rPr>
        <w:t>FOOT</w:t>
      </w:r>
    </w:p>
    <w:p w14:paraId="1CB0F9B8" w14:textId="77777777" w:rsidR="00EE3C3F" w:rsidRPr="00EE3C3F" w:rsidRDefault="00EE3C3F" w:rsidP="00EE3C3F">
      <w:pPr>
        <w:tabs>
          <w:tab w:val="left" w:pos="8309"/>
        </w:tabs>
        <w:spacing w:line="206" w:lineRule="exact"/>
        <w:ind w:left="532" w:right="127"/>
        <w:rPr>
          <w:sz w:val="18"/>
          <w:szCs w:val="18"/>
        </w:rPr>
      </w:pPr>
      <w:r w:rsidRPr="00EE3C3F">
        <w:rPr>
          <w:sz w:val="18"/>
        </w:rPr>
        <w:t>TACK</w:t>
      </w:r>
      <w:r w:rsidRPr="00EE3C3F">
        <w:rPr>
          <w:spacing w:val="-1"/>
          <w:sz w:val="18"/>
        </w:rPr>
        <w:t xml:space="preserve"> </w:t>
      </w:r>
      <w:r w:rsidRPr="00EE3C3F">
        <w:rPr>
          <w:sz w:val="18"/>
        </w:rPr>
        <w:t>COAT</w:t>
      </w:r>
      <w:r w:rsidRPr="00EE3C3F">
        <w:rPr>
          <w:sz w:val="18"/>
        </w:rPr>
        <w:tab/>
        <w:t>GALLON</w:t>
      </w:r>
    </w:p>
    <w:p w14:paraId="4C68C3B6" w14:textId="77777777" w:rsidR="00EE3C3F" w:rsidRPr="00EE3C3F" w:rsidRDefault="00EE3C3F" w:rsidP="00EE3C3F">
      <w:pPr>
        <w:tabs>
          <w:tab w:val="left" w:pos="8309"/>
        </w:tabs>
        <w:spacing w:line="206" w:lineRule="exact"/>
        <w:ind w:left="532" w:right="127"/>
        <w:rPr>
          <w:sz w:val="18"/>
          <w:szCs w:val="18"/>
        </w:rPr>
      </w:pPr>
      <w:r w:rsidRPr="00EE3C3F">
        <w:rPr>
          <w:sz w:val="18"/>
        </w:rPr>
        <w:t>TACK COAT 64-22</w:t>
      </w:r>
      <w:r w:rsidRPr="00EE3C3F">
        <w:rPr>
          <w:sz w:val="18"/>
        </w:rPr>
        <w:tab/>
        <w:t>GALLON</w:t>
      </w:r>
    </w:p>
    <w:p w14:paraId="6A28FBF9" w14:textId="77777777" w:rsidR="00EE3C3F" w:rsidRPr="00EE3C3F" w:rsidRDefault="00EE3C3F" w:rsidP="00EE3C3F">
      <w:pPr>
        <w:tabs>
          <w:tab w:val="left" w:pos="8309"/>
        </w:tabs>
        <w:spacing w:line="207" w:lineRule="exact"/>
        <w:ind w:left="532" w:right="127"/>
        <w:rPr>
          <w:sz w:val="18"/>
          <w:szCs w:val="18"/>
        </w:rPr>
      </w:pPr>
      <w:r w:rsidRPr="00EE3C3F">
        <w:rPr>
          <w:sz w:val="18"/>
        </w:rPr>
        <w:t>POLYMER MODIFIED TACK</w:t>
      </w:r>
      <w:r w:rsidRPr="00EE3C3F">
        <w:rPr>
          <w:spacing w:val="-5"/>
          <w:sz w:val="18"/>
        </w:rPr>
        <w:t xml:space="preserve"> </w:t>
      </w:r>
      <w:r w:rsidRPr="00EE3C3F">
        <w:rPr>
          <w:sz w:val="18"/>
        </w:rPr>
        <w:t>COAT</w:t>
      </w:r>
      <w:r w:rsidRPr="00EE3C3F">
        <w:rPr>
          <w:sz w:val="18"/>
        </w:rPr>
        <w:tab/>
        <w:t>GALLON</w:t>
      </w:r>
    </w:p>
    <w:p w14:paraId="41577E03" w14:textId="77777777" w:rsidR="00EE3C3F" w:rsidRPr="00EE3C3F" w:rsidRDefault="00EE3C3F" w:rsidP="00EE3C3F">
      <w:pPr>
        <w:tabs>
          <w:tab w:val="left" w:pos="8309"/>
        </w:tabs>
        <w:spacing w:before="2" w:line="207" w:lineRule="exact"/>
        <w:ind w:left="532" w:right="127"/>
        <w:rPr>
          <w:sz w:val="18"/>
          <w:szCs w:val="18"/>
        </w:rPr>
      </w:pPr>
      <w:r w:rsidRPr="00EE3C3F">
        <w:rPr>
          <w:sz w:val="18"/>
        </w:rPr>
        <w:t>PRIME</w:t>
      </w:r>
      <w:r w:rsidRPr="00EE3C3F">
        <w:rPr>
          <w:spacing w:val="-5"/>
          <w:sz w:val="18"/>
        </w:rPr>
        <w:t xml:space="preserve"> </w:t>
      </w:r>
      <w:r w:rsidRPr="00EE3C3F">
        <w:rPr>
          <w:sz w:val="18"/>
        </w:rPr>
        <w:t>COAT</w:t>
      </w:r>
      <w:r w:rsidRPr="00EE3C3F">
        <w:rPr>
          <w:sz w:val="18"/>
        </w:rPr>
        <w:tab/>
        <w:t>GALLON</w:t>
      </w:r>
    </w:p>
    <w:p w14:paraId="548A0AE9" w14:textId="77777777" w:rsidR="00EE3C3F" w:rsidRPr="00EE3C3F" w:rsidRDefault="00EE3C3F" w:rsidP="00EE3C3F">
      <w:pPr>
        <w:tabs>
          <w:tab w:val="left" w:pos="2506"/>
          <w:tab w:val="left" w:pos="2824"/>
          <w:tab w:val="left" w:pos="3138"/>
          <w:tab w:val="left" w:pos="8309"/>
        </w:tabs>
        <w:spacing w:line="206" w:lineRule="exact"/>
        <w:ind w:left="532" w:right="127"/>
        <w:rPr>
          <w:sz w:val="18"/>
          <w:szCs w:val="18"/>
        </w:rPr>
      </w:pPr>
      <w:r w:rsidRPr="00EE3C3F">
        <w:rPr>
          <w:sz w:val="18"/>
        </w:rPr>
        <w:t>HOT MIX</w:t>
      </w:r>
      <w:r w:rsidRPr="00EE3C3F">
        <w:rPr>
          <w:spacing w:val="-6"/>
          <w:sz w:val="18"/>
        </w:rPr>
        <w:t xml:space="preserve"> </w:t>
      </w:r>
      <w:r w:rsidRPr="00EE3C3F">
        <w:rPr>
          <w:sz w:val="18"/>
        </w:rPr>
        <w:t>ASPHALT</w:t>
      </w:r>
      <w:r w:rsidRPr="00EE3C3F">
        <w:rPr>
          <w:sz w:val="18"/>
          <w:u w:val="single" w:color="000000"/>
        </w:rPr>
        <w:tab/>
      </w:r>
      <w:r w:rsidRPr="00EE3C3F">
        <w:rPr>
          <w:sz w:val="18"/>
          <w:u w:val="single" w:color="000000"/>
        </w:rPr>
        <w:tab/>
      </w:r>
      <w:r w:rsidRPr="00EE3C3F">
        <w:rPr>
          <w:sz w:val="18"/>
          <w:u w:val="single" w:color="000000"/>
        </w:rPr>
        <w:tab/>
      </w:r>
      <w:r w:rsidRPr="00EE3C3F">
        <w:rPr>
          <w:sz w:val="18"/>
        </w:rPr>
        <w:t>SURFACE</w:t>
      </w:r>
      <w:r w:rsidRPr="00EE3C3F">
        <w:rPr>
          <w:spacing w:val="-3"/>
          <w:sz w:val="18"/>
        </w:rPr>
        <w:t xml:space="preserve"> </w:t>
      </w:r>
      <w:r w:rsidRPr="00EE3C3F">
        <w:rPr>
          <w:sz w:val="18"/>
        </w:rPr>
        <w:t>COURSE</w:t>
      </w:r>
      <w:r w:rsidRPr="00EE3C3F">
        <w:rPr>
          <w:sz w:val="18"/>
        </w:rPr>
        <w:tab/>
        <w:t>TON</w:t>
      </w:r>
    </w:p>
    <w:p w14:paraId="4ED173F8" w14:textId="77777777" w:rsidR="00EE3C3F" w:rsidRPr="00EE3C3F" w:rsidRDefault="00EE3C3F" w:rsidP="00EE3C3F">
      <w:pPr>
        <w:tabs>
          <w:tab w:val="left" w:pos="2506"/>
          <w:tab w:val="left" w:pos="2824"/>
          <w:tab w:val="left" w:pos="3138"/>
          <w:tab w:val="left" w:pos="8309"/>
        </w:tabs>
        <w:spacing w:line="206" w:lineRule="exact"/>
        <w:ind w:left="532" w:right="127"/>
        <w:rPr>
          <w:sz w:val="18"/>
          <w:szCs w:val="18"/>
        </w:rPr>
      </w:pPr>
      <w:r w:rsidRPr="00EE3C3F">
        <w:rPr>
          <w:sz w:val="18"/>
        </w:rPr>
        <w:t>HOT MIX</w:t>
      </w:r>
      <w:r w:rsidRPr="00EE3C3F">
        <w:rPr>
          <w:spacing w:val="-6"/>
          <w:sz w:val="18"/>
        </w:rPr>
        <w:t xml:space="preserve"> </w:t>
      </w:r>
      <w:r w:rsidRPr="00EE3C3F">
        <w:rPr>
          <w:sz w:val="18"/>
        </w:rPr>
        <w:t>ASPHALT</w:t>
      </w:r>
      <w:r w:rsidRPr="00EE3C3F">
        <w:rPr>
          <w:sz w:val="18"/>
          <w:u w:val="single" w:color="000000"/>
        </w:rPr>
        <w:tab/>
      </w:r>
      <w:r w:rsidRPr="00EE3C3F">
        <w:rPr>
          <w:sz w:val="18"/>
          <w:u w:val="single" w:color="000000"/>
        </w:rPr>
        <w:tab/>
      </w:r>
      <w:r w:rsidRPr="00EE3C3F">
        <w:rPr>
          <w:sz w:val="18"/>
          <w:u w:val="single" w:color="000000"/>
        </w:rPr>
        <w:tab/>
      </w:r>
      <w:r w:rsidRPr="00EE3C3F">
        <w:rPr>
          <w:sz w:val="18"/>
        </w:rPr>
        <w:t>SURFACE COURSE HIGH</w:t>
      </w:r>
      <w:r w:rsidRPr="00EE3C3F">
        <w:rPr>
          <w:spacing w:val="-8"/>
          <w:sz w:val="18"/>
        </w:rPr>
        <w:t xml:space="preserve"> </w:t>
      </w:r>
      <w:r w:rsidRPr="00EE3C3F">
        <w:rPr>
          <w:sz w:val="18"/>
        </w:rPr>
        <w:t>RAP</w:t>
      </w:r>
      <w:r w:rsidRPr="00EE3C3F">
        <w:rPr>
          <w:sz w:val="18"/>
        </w:rPr>
        <w:tab/>
        <w:t>TON</w:t>
      </w:r>
    </w:p>
    <w:p w14:paraId="545ADD70" w14:textId="77777777" w:rsidR="00EE3C3F" w:rsidRPr="00EE3C3F" w:rsidRDefault="00EE3C3F" w:rsidP="00EE3C3F">
      <w:pPr>
        <w:tabs>
          <w:tab w:val="left" w:pos="2506"/>
          <w:tab w:val="left" w:pos="2824"/>
          <w:tab w:val="left" w:pos="3138"/>
          <w:tab w:val="left" w:pos="8309"/>
        </w:tabs>
        <w:spacing w:line="207" w:lineRule="exact"/>
        <w:ind w:left="532" w:right="127"/>
        <w:rPr>
          <w:sz w:val="18"/>
          <w:szCs w:val="18"/>
        </w:rPr>
      </w:pPr>
      <w:r w:rsidRPr="00EE3C3F">
        <w:rPr>
          <w:sz w:val="18"/>
        </w:rPr>
        <w:t>HOT MIX</w:t>
      </w:r>
      <w:r w:rsidRPr="00EE3C3F">
        <w:rPr>
          <w:spacing w:val="-6"/>
          <w:sz w:val="18"/>
        </w:rPr>
        <w:t xml:space="preserve"> </w:t>
      </w:r>
      <w:r w:rsidRPr="00EE3C3F">
        <w:rPr>
          <w:sz w:val="18"/>
        </w:rPr>
        <w:t>ASPHALT</w:t>
      </w:r>
      <w:r w:rsidRPr="00EE3C3F">
        <w:rPr>
          <w:sz w:val="18"/>
          <w:u w:val="single" w:color="000000"/>
        </w:rPr>
        <w:tab/>
      </w:r>
      <w:r w:rsidRPr="00EE3C3F">
        <w:rPr>
          <w:sz w:val="18"/>
          <w:u w:val="single" w:color="000000"/>
        </w:rPr>
        <w:tab/>
      </w:r>
      <w:r w:rsidRPr="00EE3C3F">
        <w:rPr>
          <w:sz w:val="18"/>
          <w:u w:val="single" w:color="000000"/>
        </w:rPr>
        <w:tab/>
      </w:r>
      <w:r w:rsidRPr="00EE3C3F">
        <w:rPr>
          <w:sz w:val="18"/>
        </w:rPr>
        <w:t>INTERMEDIATE</w:t>
      </w:r>
      <w:r w:rsidRPr="00EE3C3F">
        <w:rPr>
          <w:spacing w:val="-6"/>
          <w:sz w:val="18"/>
        </w:rPr>
        <w:t xml:space="preserve"> </w:t>
      </w:r>
      <w:r w:rsidRPr="00EE3C3F">
        <w:rPr>
          <w:sz w:val="18"/>
        </w:rPr>
        <w:t>COURSE</w:t>
      </w:r>
      <w:r w:rsidRPr="00EE3C3F">
        <w:rPr>
          <w:sz w:val="18"/>
        </w:rPr>
        <w:tab/>
        <w:t>TON</w:t>
      </w:r>
    </w:p>
    <w:p w14:paraId="3CEE048E" w14:textId="77777777" w:rsidR="00EE3C3F" w:rsidRPr="00EE3C3F" w:rsidRDefault="00EE3C3F" w:rsidP="00EE3C3F">
      <w:pPr>
        <w:tabs>
          <w:tab w:val="left" w:pos="2506"/>
          <w:tab w:val="left" w:pos="2824"/>
          <w:tab w:val="left" w:pos="3138"/>
          <w:tab w:val="left" w:pos="8309"/>
        </w:tabs>
        <w:spacing w:before="1" w:line="207" w:lineRule="exact"/>
        <w:ind w:left="532" w:right="127"/>
        <w:rPr>
          <w:sz w:val="18"/>
          <w:szCs w:val="18"/>
        </w:rPr>
      </w:pPr>
      <w:r w:rsidRPr="00EE3C3F">
        <w:rPr>
          <w:sz w:val="18"/>
        </w:rPr>
        <w:lastRenderedPageBreak/>
        <w:t>HOT MIX</w:t>
      </w:r>
      <w:r w:rsidRPr="00EE3C3F">
        <w:rPr>
          <w:spacing w:val="-6"/>
          <w:sz w:val="18"/>
        </w:rPr>
        <w:t xml:space="preserve"> </w:t>
      </w:r>
      <w:r w:rsidRPr="00EE3C3F">
        <w:rPr>
          <w:sz w:val="18"/>
        </w:rPr>
        <w:t>ASPHALT</w:t>
      </w:r>
      <w:r w:rsidRPr="00EE3C3F">
        <w:rPr>
          <w:sz w:val="18"/>
          <w:u w:val="single" w:color="000000"/>
        </w:rPr>
        <w:tab/>
      </w:r>
      <w:r w:rsidRPr="00EE3C3F">
        <w:rPr>
          <w:sz w:val="18"/>
          <w:u w:val="single" w:color="000000"/>
        </w:rPr>
        <w:tab/>
      </w:r>
      <w:r w:rsidRPr="00EE3C3F">
        <w:rPr>
          <w:sz w:val="18"/>
          <w:u w:val="single" w:color="000000"/>
        </w:rPr>
        <w:tab/>
      </w:r>
      <w:r w:rsidRPr="00EE3C3F">
        <w:rPr>
          <w:sz w:val="18"/>
        </w:rPr>
        <w:t>INTERMEDIATE COURSE HIGH</w:t>
      </w:r>
      <w:r w:rsidRPr="00EE3C3F">
        <w:rPr>
          <w:spacing w:val="-11"/>
          <w:sz w:val="18"/>
        </w:rPr>
        <w:t xml:space="preserve"> </w:t>
      </w:r>
      <w:r w:rsidRPr="00EE3C3F">
        <w:rPr>
          <w:sz w:val="18"/>
        </w:rPr>
        <w:t>RAP</w:t>
      </w:r>
      <w:r w:rsidRPr="00EE3C3F">
        <w:rPr>
          <w:sz w:val="18"/>
        </w:rPr>
        <w:tab/>
        <w:t>TON</w:t>
      </w:r>
    </w:p>
    <w:p w14:paraId="12318086" w14:textId="77777777" w:rsidR="00EE3C3F" w:rsidRPr="00EE3C3F" w:rsidRDefault="00EE3C3F" w:rsidP="00EE3C3F">
      <w:pPr>
        <w:tabs>
          <w:tab w:val="left" w:pos="2506"/>
          <w:tab w:val="left" w:pos="2824"/>
          <w:tab w:val="left" w:pos="3139"/>
          <w:tab w:val="left" w:pos="8309"/>
        </w:tabs>
        <w:spacing w:line="207" w:lineRule="exact"/>
        <w:ind w:left="532" w:right="127"/>
        <w:rPr>
          <w:sz w:val="18"/>
        </w:rPr>
      </w:pPr>
      <w:r w:rsidRPr="00EE3C3F">
        <w:rPr>
          <w:sz w:val="18"/>
        </w:rPr>
        <w:t>HOT MIX</w:t>
      </w:r>
      <w:r w:rsidRPr="00EE3C3F">
        <w:rPr>
          <w:spacing w:val="-6"/>
          <w:sz w:val="18"/>
        </w:rPr>
        <w:t xml:space="preserve"> </w:t>
      </w:r>
      <w:r w:rsidRPr="00EE3C3F">
        <w:rPr>
          <w:sz w:val="18"/>
        </w:rPr>
        <w:t>ASPHALT</w:t>
      </w:r>
      <w:r w:rsidRPr="00EE3C3F">
        <w:rPr>
          <w:sz w:val="18"/>
          <w:u w:val="single" w:color="000000"/>
        </w:rPr>
        <w:tab/>
      </w:r>
      <w:r w:rsidRPr="00EE3C3F">
        <w:rPr>
          <w:sz w:val="18"/>
          <w:u w:val="single" w:color="000000"/>
        </w:rPr>
        <w:tab/>
      </w:r>
      <w:r w:rsidRPr="00EE3C3F">
        <w:rPr>
          <w:sz w:val="18"/>
          <w:u w:val="single" w:color="000000"/>
        </w:rPr>
        <w:tab/>
      </w:r>
      <w:r w:rsidRPr="00EE3C3F">
        <w:rPr>
          <w:sz w:val="18"/>
        </w:rPr>
        <w:t>BASE</w:t>
      </w:r>
      <w:r w:rsidRPr="00EE3C3F">
        <w:rPr>
          <w:spacing w:val="-4"/>
          <w:sz w:val="18"/>
        </w:rPr>
        <w:t xml:space="preserve"> </w:t>
      </w:r>
      <w:r w:rsidRPr="00EE3C3F">
        <w:rPr>
          <w:sz w:val="18"/>
        </w:rPr>
        <w:t>COURSE</w:t>
      </w:r>
      <w:r w:rsidRPr="00EE3C3F">
        <w:rPr>
          <w:sz w:val="18"/>
        </w:rPr>
        <w:tab/>
        <w:t>TON</w:t>
      </w:r>
    </w:p>
    <w:p w14:paraId="101C4C5B" w14:textId="77777777" w:rsidR="00EE3C3F" w:rsidRPr="00EE3C3F" w:rsidRDefault="00EE3C3F" w:rsidP="00EE3C3F">
      <w:pPr>
        <w:tabs>
          <w:tab w:val="left" w:pos="2506"/>
          <w:tab w:val="left" w:pos="2824"/>
          <w:tab w:val="left" w:pos="3139"/>
          <w:tab w:val="left" w:pos="8309"/>
        </w:tabs>
        <w:spacing w:line="207" w:lineRule="exact"/>
        <w:ind w:left="532" w:right="127"/>
        <w:rPr>
          <w:sz w:val="18"/>
        </w:rPr>
      </w:pPr>
      <w:r w:rsidRPr="00EE3C3F">
        <w:rPr>
          <w:sz w:val="18"/>
        </w:rPr>
        <w:t>HOT MIX</w:t>
      </w:r>
      <w:r w:rsidRPr="00EE3C3F">
        <w:rPr>
          <w:spacing w:val="-6"/>
          <w:sz w:val="18"/>
        </w:rPr>
        <w:t xml:space="preserve"> </w:t>
      </w:r>
      <w:r w:rsidRPr="00EE3C3F">
        <w:rPr>
          <w:sz w:val="18"/>
        </w:rPr>
        <w:t>ASPHALT</w:t>
      </w:r>
      <w:r w:rsidRPr="00EE3C3F">
        <w:rPr>
          <w:sz w:val="18"/>
          <w:u w:val="single" w:color="000000"/>
        </w:rPr>
        <w:tab/>
      </w:r>
      <w:r w:rsidRPr="00EE3C3F">
        <w:rPr>
          <w:sz w:val="18"/>
          <w:u w:val="single" w:color="000000"/>
        </w:rPr>
        <w:tab/>
      </w:r>
      <w:r w:rsidRPr="00EE3C3F">
        <w:rPr>
          <w:sz w:val="18"/>
          <w:u w:val="single" w:color="000000"/>
        </w:rPr>
        <w:tab/>
      </w:r>
      <w:r w:rsidRPr="00EE3C3F">
        <w:rPr>
          <w:sz w:val="18"/>
        </w:rPr>
        <w:t>BASE</w:t>
      </w:r>
      <w:r w:rsidRPr="00EE3C3F">
        <w:rPr>
          <w:spacing w:val="-4"/>
          <w:sz w:val="18"/>
        </w:rPr>
        <w:t xml:space="preserve"> </w:t>
      </w:r>
      <w:r w:rsidRPr="00EE3C3F">
        <w:rPr>
          <w:sz w:val="18"/>
        </w:rPr>
        <w:t>COURSE HIGH RAP</w:t>
      </w:r>
      <w:r w:rsidRPr="00EE3C3F">
        <w:rPr>
          <w:sz w:val="18"/>
        </w:rPr>
        <w:tab/>
        <w:t>TON</w:t>
      </w:r>
    </w:p>
    <w:p w14:paraId="28A9F0F6" w14:textId="77777777" w:rsidR="00EE3C3F" w:rsidRPr="00EE3C3F" w:rsidRDefault="00EE3C3F" w:rsidP="00EE3C3F">
      <w:pPr>
        <w:pStyle w:val="HiddenTextSpec"/>
        <w:jc w:val="left"/>
        <w:rPr>
          <w:vanish w:val="0"/>
        </w:rPr>
      </w:pPr>
    </w:p>
    <w:p w14:paraId="1A8DE629" w14:textId="77777777" w:rsidR="00EE3C3F" w:rsidRPr="00EE3C3F" w:rsidRDefault="00EE3C3F" w:rsidP="00EE3C3F">
      <w:pPr>
        <w:pStyle w:val="BodyText"/>
        <w:ind w:left="240"/>
        <w:jc w:val="both"/>
      </w:pPr>
      <w:r w:rsidRPr="00EE3C3F">
        <w:t>The</w:t>
      </w:r>
      <w:r w:rsidRPr="00EE3C3F">
        <w:rPr>
          <w:spacing w:val="-6"/>
        </w:rPr>
        <w:t xml:space="preserve"> </w:t>
      </w:r>
      <w:r w:rsidRPr="00EE3C3F">
        <w:t>specified</w:t>
      </w:r>
      <w:r w:rsidRPr="00EE3C3F">
        <w:rPr>
          <w:spacing w:val="-6"/>
        </w:rPr>
        <w:t xml:space="preserve"> </w:t>
      </w:r>
      <w:r w:rsidRPr="00EE3C3F">
        <w:t>depth</w:t>
      </w:r>
      <w:r w:rsidRPr="00EE3C3F">
        <w:rPr>
          <w:spacing w:val="-8"/>
        </w:rPr>
        <w:t xml:space="preserve"> </w:t>
      </w:r>
      <w:r w:rsidRPr="00EE3C3F">
        <w:t>of</w:t>
      </w:r>
      <w:r w:rsidRPr="00EE3C3F">
        <w:rPr>
          <w:spacing w:val="-8"/>
        </w:rPr>
        <w:t xml:space="preserve"> </w:t>
      </w:r>
      <w:r w:rsidRPr="00EE3C3F">
        <w:t>the</w:t>
      </w:r>
      <w:r w:rsidRPr="00EE3C3F">
        <w:rPr>
          <w:spacing w:val="-4"/>
        </w:rPr>
        <w:t xml:space="preserve"> </w:t>
      </w:r>
      <w:r w:rsidRPr="00EE3C3F">
        <w:t>milling</w:t>
      </w:r>
      <w:r w:rsidRPr="00EE3C3F">
        <w:rPr>
          <w:spacing w:val="-8"/>
        </w:rPr>
        <w:t xml:space="preserve"> </w:t>
      </w:r>
      <w:r w:rsidRPr="00EE3C3F">
        <w:t>is</w:t>
      </w:r>
      <w:r w:rsidRPr="00EE3C3F">
        <w:rPr>
          <w:spacing w:val="-5"/>
        </w:rPr>
        <w:t xml:space="preserve"> </w:t>
      </w:r>
      <w:r w:rsidRPr="00EE3C3F">
        <w:t>measured</w:t>
      </w:r>
      <w:r w:rsidRPr="00EE3C3F">
        <w:rPr>
          <w:spacing w:val="-5"/>
        </w:rPr>
        <w:t xml:space="preserve"> </w:t>
      </w:r>
      <w:r w:rsidRPr="00EE3C3F">
        <w:t>from</w:t>
      </w:r>
      <w:r w:rsidRPr="00EE3C3F">
        <w:rPr>
          <w:spacing w:val="-11"/>
        </w:rPr>
        <w:t xml:space="preserve"> </w:t>
      </w:r>
      <w:r w:rsidRPr="00EE3C3F">
        <w:t>the</w:t>
      </w:r>
      <w:r w:rsidRPr="00EE3C3F">
        <w:rPr>
          <w:spacing w:val="-6"/>
        </w:rPr>
        <w:t xml:space="preserve"> </w:t>
      </w:r>
      <w:r w:rsidRPr="00EE3C3F">
        <w:t>original</w:t>
      </w:r>
      <w:r w:rsidRPr="00EE3C3F">
        <w:rPr>
          <w:spacing w:val="-7"/>
        </w:rPr>
        <w:t xml:space="preserve"> </w:t>
      </w:r>
      <w:r w:rsidRPr="00EE3C3F">
        <w:t>surface</w:t>
      </w:r>
      <w:r w:rsidRPr="00EE3C3F">
        <w:rPr>
          <w:spacing w:val="-6"/>
        </w:rPr>
        <w:t xml:space="preserve"> </w:t>
      </w:r>
      <w:r w:rsidRPr="00EE3C3F">
        <w:t>to</w:t>
      </w:r>
      <w:r w:rsidRPr="00EE3C3F">
        <w:rPr>
          <w:spacing w:val="-6"/>
        </w:rPr>
        <w:t xml:space="preserve"> </w:t>
      </w:r>
      <w:r w:rsidRPr="00EE3C3F">
        <w:t>the</w:t>
      </w:r>
      <w:r w:rsidRPr="00EE3C3F">
        <w:rPr>
          <w:spacing w:val="-6"/>
        </w:rPr>
        <w:t xml:space="preserve"> </w:t>
      </w:r>
      <w:r w:rsidRPr="00EE3C3F">
        <w:t>top</w:t>
      </w:r>
      <w:r w:rsidRPr="00EE3C3F">
        <w:rPr>
          <w:spacing w:val="-6"/>
        </w:rPr>
        <w:t xml:space="preserve"> </w:t>
      </w:r>
      <w:r w:rsidRPr="00EE3C3F">
        <w:t>of</w:t>
      </w:r>
      <w:r w:rsidRPr="00EE3C3F">
        <w:rPr>
          <w:spacing w:val="-8"/>
        </w:rPr>
        <w:t xml:space="preserve"> </w:t>
      </w:r>
      <w:r w:rsidRPr="00EE3C3F">
        <w:t>the</w:t>
      </w:r>
      <w:r w:rsidRPr="00EE3C3F">
        <w:rPr>
          <w:spacing w:val="-6"/>
        </w:rPr>
        <w:t xml:space="preserve"> </w:t>
      </w:r>
      <w:r w:rsidRPr="00EE3C3F">
        <w:t>high</w:t>
      </w:r>
      <w:r w:rsidRPr="00EE3C3F">
        <w:rPr>
          <w:spacing w:val="-6"/>
        </w:rPr>
        <w:t xml:space="preserve"> </w:t>
      </w:r>
      <w:r w:rsidRPr="00EE3C3F">
        <w:t>spots</w:t>
      </w:r>
      <w:r w:rsidRPr="00EE3C3F">
        <w:rPr>
          <w:spacing w:val="-8"/>
        </w:rPr>
        <w:t xml:space="preserve"> </w:t>
      </w:r>
      <w:r w:rsidRPr="00EE3C3F">
        <w:t>of</w:t>
      </w:r>
      <w:r w:rsidRPr="00EE3C3F">
        <w:rPr>
          <w:spacing w:val="-8"/>
        </w:rPr>
        <w:t xml:space="preserve"> </w:t>
      </w:r>
      <w:r w:rsidRPr="00EE3C3F">
        <w:t>the</w:t>
      </w:r>
      <w:r w:rsidRPr="00EE3C3F">
        <w:rPr>
          <w:spacing w:val="-6"/>
        </w:rPr>
        <w:t xml:space="preserve"> </w:t>
      </w:r>
      <w:r w:rsidRPr="00EE3C3F">
        <w:t>textured</w:t>
      </w:r>
      <w:r w:rsidRPr="00EE3C3F">
        <w:rPr>
          <w:spacing w:val="-5"/>
        </w:rPr>
        <w:t xml:space="preserve"> </w:t>
      </w:r>
      <w:r w:rsidRPr="00EE3C3F">
        <w:t>surface.</w:t>
      </w:r>
    </w:p>
    <w:p w14:paraId="50C36FBC" w14:textId="77777777" w:rsidR="00EE3C3F" w:rsidRPr="00EE3C3F" w:rsidRDefault="00EE3C3F" w:rsidP="00EE3C3F">
      <w:pPr>
        <w:pStyle w:val="Paragraph"/>
        <w:ind w:left="270"/>
      </w:pPr>
      <w:r w:rsidRPr="00EE3C3F">
        <w:t xml:space="preserve">The Department will measure </w:t>
      </w:r>
      <w:r w:rsidRPr="00EE3C3F">
        <w:rPr>
          <w:caps/>
        </w:rPr>
        <w:t xml:space="preserve">HMA LONGITUDINAL JOINT REPAIR </w:t>
      </w:r>
      <w:r w:rsidRPr="00EE3C3F">
        <w:t>before overlay by the square yard of the area.</w:t>
      </w:r>
    </w:p>
    <w:p w14:paraId="74A26C04" w14:textId="77777777" w:rsidR="00EE3C3F" w:rsidRPr="00EE3C3F" w:rsidRDefault="00EE3C3F" w:rsidP="00EE3C3F">
      <w:pPr>
        <w:pStyle w:val="BodyText"/>
        <w:ind w:left="240" w:right="161"/>
        <w:jc w:val="both"/>
      </w:pPr>
    </w:p>
    <w:p w14:paraId="1616C4CD" w14:textId="77777777" w:rsidR="00EE3C3F" w:rsidRPr="00EE3C3F" w:rsidRDefault="00EE3C3F" w:rsidP="00EE3C3F">
      <w:pPr>
        <w:pStyle w:val="BodyText"/>
        <w:ind w:left="240" w:right="161"/>
        <w:jc w:val="both"/>
      </w:pPr>
      <w:r w:rsidRPr="00EE3C3F">
        <w:t>The</w:t>
      </w:r>
      <w:r w:rsidRPr="00EE3C3F">
        <w:rPr>
          <w:spacing w:val="14"/>
        </w:rPr>
        <w:t xml:space="preserve"> </w:t>
      </w:r>
      <w:r w:rsidRPr="00EE3C3F">
        <w:t>RE</w:t>
      </w:r>
      <w:r w:rsidRPr="00EE3C3F">
        <w:rPr>
          <w:spacing w:val="15"/>
        </w:rPr>
        <w:t xml:space="preserve"> </w:t>
      </w:r>
      <w:r w:rsidRPr="00EE3C3F">
        <w:t>will</w:t>
      </w:r>
      <w:r w:rsidRPr="00EE3C3F">
        <w:rPr>
          <w:spacing w:val="15"/>
        </w:rPr>
        <w:t xml:space="preserve"> </w:t>
      </w:r>
      <w:r w:rsidRPr="00EE3C3F">
        <w:t>measure</w:t>
      </w:r>
      <w:r w:rsidRPr="00EE3C3F">
        <w:rPr>
          <w:spacing w:val="16"/>
        </w:rPr>
        <w:t xml:space="preserve"> </w:t>
      </w:r>
      <w:r w:rsidRPr="00EE3C3F">
        <w:t>HOT</w:t>
      </w:r>
      <w:r w:rsidRPr="00EE3C3F">
        <w:rPr>
          <w:spacing w:val="14"/>
        </w:rPr>
        <w:t xml:space="preserve"> </w:t>
      </w:r>
      <w:r w:rsidRPr="00EE3C3F">
        <w:t>MIX</w:t>
      </w:r>
      <w:r w:rsidRPr="00EE3C3F">
        <w:rPr>
          <w:spacing w:val="14"/>
        </w:rPr>
        <w:t xml:space="preserve"> </w:t>
      </w:r>
      <w:r w:rsidRPr="00EE3C3F">
        <w:t>ASPHALT</w:t>
      </w:r>
      <w:r w:rsidRPr="00EE3C3F">
        <w:rPr>
          <w:spacing w:val="15"/>
        </w:rPr>
        <w:t xml:space="preserve"> </w:t>
      </w:r>
      <w:r w:rsidRPr="00EE3C3F">
        <w:t>PAVEMENT</w:t>
      </w:r>
      <w:r w:rsidRPr="00EE3C3F">
        <w:rPr>
          <w:spacing w:val="15"/>
        </w:rPr>
        <w:t xml:space="preserve"> </w:t>
      </w:r>
      <w:r w:rsidRPr="00EE3C3F">
        <w:t>REPAIR</w:t>
      </w:r>
      <w:r w:rsidRPr="00EE3C3F">
        <w:rPr>
          <w:spacing w:val="14"/>
        </w:rPr>
        <w:t xml:space="preserve"> </w:t>
      </w:r>
      <w:r w:rsidRPr="00EE3C3F">
        <w:t>before</w:t>
      </w:r>
      <w:r w:rsidRPr="00EE3C3F">
        <w:rPr>
          <w:spacing w:val="14"/>
        </w:rPr>
        <w:t xml:space="preserve"> </w:t>
      </w:r>
      <w:r w:rsidRPr="00EE3C3F">
        <w:t>overlay</w:t>
      </w:r>
      <w:r w:rsidRPr="00EE3C3F">
        <w:rPr>
          <w:spacing w:val="10"/>
        </w:rPr>
        <w:t xml:space="preserve"> </w:t>
      </w:r>
      <w:r w:rsidRPr="00EE3C3F">
        <w:t>by</w:t>
      </w:r>
      <w:r w:rsidRPr="00EE3C3F">
        <w:rPr>
          <w:spacing w:val="10"/>
        </w:rPr>
        <w:t xml:space="preserve"> </w:t>
      </w:r>
      <w:r w:rsidRPr="00EE3C3F">
        <w:t>the</w:t>
      </w:r>
      <w:r w:rsidRPr="00EE3C3F">
        <w:rPr>
          <w:spacing w:val="14"/>
        </w:rPr>
        <w:t xml:space="preserve"> </w:t>
      </w:r>
      <w:r w:rsidRPr="00EE3C3F">
        <w:t>square</w:t>
      </w:r>
      <w:r w:rsidRPr="00EE3C3F">
        <w:rPr>
          <w:spacing w:val="15"/>
        </w:rPr>
        <w:t xml:space="preserve"> </w:t>
      </w:r>
      <w:r w:rsidRPr="00EE3C3F">
        <w:t>yard</w:t>
      </w:r>
      <w:r w:rsidRPr="00EE3C3F">
        <w:rPr>
          <w:spacing w:val="14"/>
        </w:rPr>
        <w:t xml:space="preserve"> </w:t>
      </w:r>
      <w:r w:rsidRPr="00EE3C3F">
        <w:t>of</w:t>
      </w:r>
      <w:r w:rsidRPr="00EE3C3F">
        <w:rPr>
          <w:spacing w:val="12"/>
        </w:rPr>
        <w:t xml:space="preserve"> </w:t>
      </w:r>
      <w:r w:rsidRPr="00EE3C3F">
        <w:t>area</w:t>
      </w:r>
      <w:r w:rsidRPr="00EE3C3F">
        <w:rPr>
          <w:w w:val="99"/>
        </w:rPr>
        <w:t xml:space="preserve"> </w:t>
      </w:r>
      <w:r w:rsidRPr="00EE3C3F">
        <w:t>bounded by the</w:t>
      </w:r>
      <w:r w:rsidRPr="00EE3C3F">
        <w:rPr>
          <w:spacing w:val="-12"/>
        </w:rPr>
        <w:t xml:space="preserve"> </w:t>
      </w:r>
      <w:proofErr w:type="spellStart"/>
      <w:r w:rsidRPr="00EE3C3F">
        <w:t>sawcuts</w:t>
      </w:r>
      <w:proofErr w:type="spellEnd"/>
      <w:r w:rsidRPr="00EE3C3F">
        <w:t>.</w:t>
      </w:r>
    </w:p>
    <w:p w14:paraId="02889CF5" w14:textId="77777777" w:rsidR="00EE3C3F" w:rsidRPr="00EE3C3F" w:rsidRDefault="00EE3C3F" w:rsidP="00EE3C3F">
      <w:pPr>
        <w:pStyle w:val="BodyText"/>
        <w:ind w:left="240" w:right="156"/>
        <w:jc w:val="both"/>
      </w:pPr>
      <w:r w:rsidRPr="00EE3C3F">
        <w:t>The RE will measure TACK COAT, TACK COAT 64-22</w:t>
      </w:r>
      <w:r w:rsidRPr="00EE3C3F">
        <w:rPr>
          <w:sz w:val="18"/>
          <w:szCs w:val="18"/>
        </w:rPr>
        <w:t xml:space="preserve">, </w:t>
      </w:r>
      <w:r w:rsidRPr="00EE3C3F">
        <w:t>PRIME COAT, and POLYMER MODIFIED</w:t>
      </w:r>
      <w:r w:rsidRPr="00EE3C3F">
        <w:rPr>
          <w:spacing w:val="8"/>
        </w:rPr>
        <w:t xml:space="preserve"> </w:t>
      </w:r>
      <w:r w:rsidRPr="00EE3C3F">
        <w:t>TACK</w:t>
      </w:r>
      <w:r w:rsidRPr="00EE3C3F">
        <w:rPr>
          <w:w w:val="99"/>
        </w:rPr>
        <w:t xml:space="preserve"> </w:t>
      </w:r>
      <w:r w:rsidRPr="00EE3C3F">
        <w:t>COAT</w:t>
      </w:r>
      <w:r w:rsidRPr="00EE3C3F">
        <w:rPr>
          <w:spacing w:val="18"/>
        </w:rPr>
        <w:t xml:space="preserve"> </w:t>
      </w:r>
      <w:r w:rsidRPr="00EE3C3F">
        <w:t>by</w:t>
      </w:r>
      <w:r w:rsidRPr="00EE3C3F">
        <w:rPr>
          <w:spacing w:val="13"/>
        </w:rPr>
        <w:t xml:space="preserve"> </w:t>
      </w:r>
      <w:r w:rsidRPr="00EE3C3F">
        <w:t>the</w:t>
      </w:r>
      <w:r w:rsidRPr="00EE3C3F">
        <w:rPr>
          <w:spacing w:val="17"/>
        </w:rPr>
        <w:t xml:space="preserve"> </w:t>
      </w:r>
      <w:r w:rsidRPr="00EE3C3F">
        <w:t>volume</w:t>
      </w:r>
      <w:r w:rsidRPr="00EE3C3F">
        <w:rPr>
          <w:spacing w:val="17"/>
        </w:rPr>
        <w:t xml:space="preserve"> </w:t>
      </w:r>
      <w:r w:rsidRPr="00EE3C3F">
        <w:t>delivered,</w:t>
      </w:r>
      <w:r w:rsidRPr="00EE3C3F">
        <w:rPr>
          <w:spacing w:val="15"/>
        </w:rPr>
        <w:t xml:space="preserve"> </w:t>
      </w:r>
      <w:r w:rsidRPr="00EE3C3F">
        <w:t>converted</w:t>
      </w:r>
      <w:r w:rsidRPr="00EE3C3F">
        <w:rPr>
          <w:spacing w:val="16"/>
        </w:rPr>
        <w:t xml:space="preserve"> </w:t>
      </w:r>
      <w:r w:rsidRPr="00EE3C3F">
        <w:t>to</w:t>
      </w:r>
      <w:r w:rsidRPr="00EE3C3F">
        <w:rPr>
          <w:spacing w:val="15"/>
        </w:rPr>
        <w:t xml:space="preserve"> </w:t>
      </w:r>
      <w:r w:rsidRPr="00EE3C3F">
        <w:t>the</w:t>
      </w:r>
      <w:r w:rsidRPr="00EE3C3F">
        <w:rPr>
          <w:spacing w:val="17"/>
        </w:rPr>
        <w:t xml:space="preserve"> </w:t>
      </w:r>
      <w:r w:rsidRPr="00EE3C3F">
        <w:t>number</w:t>
      </w:r>
      <w:r w:rsidRPr="00EE3C3F">
        <w:rPr>
          <w:spacing w:val="18"/>
        </w:rPr>
        <w:t xml:space="preserve"> </w:t>
      </w:r>
      <w:r w:rsidRPr="00EE3C3F">
        <w:t>of</w:t>
      </w:r>
      <w:r w:rsidRPr="00EE3C3F">
        <w:rPr>
          <w:spacing w:val="13"/>
        </w:rPr>
        <w:t xml:space="preserve"> </w:t>
      </w:r>
      <w:r w:rsidRPr="00EE3C3F">
        <w:t>gallons</w:t>
      </w:r>
      <w:r w:rsidRPr="00EE3C3F">
        <w:rPr>
          <w:spacing w:val="14"/>
        </w:rPr>
        <w:t xml:space="preserve"> </w:t>
      </w:r>
      <w:r w:rsidRPr="00EE3C3F">
        <w:t>at</w:t>
      </w:r>
      <w:r w:rsidRPr="00EE3C3F">
        <w:rPr>
          <w:spacing w:val="14"/>
        </w:rPr>
        <w:t xml:space="preserve"> </w:t>
      </w:r>
      <w:r w:rsidRPr="00EE3C3F">
        <w:t>60</w:t>
      </w:r>
      <w:r w:rsidRPr="00EE3C3F">
        <w:rPr>
          <w:spacing w:val="18"/>
        </w:rPr>
        <w:t xml:space="preserve"> </w:t>
      </w:r>
      <w:r w:rsidRPr="00EE3C3F">
        <w:t>°F</w:t>
      </w:r>
      <w:r w:rsidRPr="00EE3C3F">
        <w:rPr>
          <w:spacing w:val="14"/>
        </w:rPr>
        <w:t xml:space="preserve"> </w:t>
      </w:r>
      <w:r w:rsidRPr="00EE3C3F">
        <w:t>as</w:t>
      </w:r>
      <w:r w:rsidRPr="00EE3C3F">
        <w:rPr>
          <w:spacing w:val="16"/>
        </w:rPr>
        <w:t xml:space="preserve"> </w:t>
      </w:r>
      <w:r w:rsidRPr="00EE3C3F">
        <w:t>calculated</w:t>
      </w:r>
      <w:r w:rsidRPr="00EE3C3F">
        <w:rPr>
          <w:spacing w:val="16"/>
        </w:rPr>
        <w:t xml:space="preserve"> </w:t>
      </w:r>
      <w:r w:rsidRPr="00EE3C3F">
        <w:t>by</w:t>
      </w:r>
      <w:r w:rsidRPr="00EE3C3F">
        <w:rPr>
          <w:spacing w:val="13"/>
        </w:rPr>
        <w:t xml:space="preserve"> </w:t>
      </w:r>
      <w:r w:rsidRPr="00EE3C3F">
        <w:t>the</w:t>
      </w:r>
      <w:r w:rsidRPr="00EE3C3F">
        <w:rPr>
          <w:spacing w:val="17"/>
        </w:rPr>
        <w:t xml:space="preserve"> </w:t>
      </w:r>
      <w:r w:rsidRPr="00EE3C3F">
        <w:t>temperature-volume</w:t>
      </w:r>
      <w:r w:rsidRPr="00EE3C3F">
        <w:rPr>
          <w:w w:val="99"/>
        </w:rPr>
        <w:t xml:space="preserve"> </w:t>
      </w:r>
      <w:r w:rsidRPr="00EE3C3F">
        <w:t>correction factors specified in</w:t>
      </w:r>
      <w:r w:rsidRPr="00EE3C3F">
        <w:rPr>
          <w:spacing w:val="-7"/>
        </w:rPr>
        <w:t xml:space="preserve"> </w:t>
      </w:r>
      <w:r w:rsidRPr="00EE3C3F">
        <w:t>902.01.</w:t>
      </w:r>
    </w:p>
    <w:p w14:paraId="4DFA041F" w14:textId="77777777" w:rsidR="00EE3C3F" w:rsidRPr="00EE3C3F" w:rsidRDefault="00EE3C3F" w:rsidP="00EE3C3F">
      <w:pPr>
        <w:pStyle w:val="BodyText"/>
        <w:spacing w:after="0"/>
        <w:ind w:left="245"/>
        <w:jc w:val="both"/>
      </w:pPr>
      <w:r w:rsidRPr="00EE3C3F">
        <w:t>The RE will measure HOT MIX ASPHALT ___ _</w:t>
      </w:r>
      <w:proofErr w:type="gramStart"/>
      <w:r w:rsidRPr="00EE3C3F">
        <w:t xml:space="preserve">__ </w:t>
      </w:r>
      <w:proofErr w:type="gramEnd"/>
      <w:r w:rsidRPr="00EE3C3F">
        <w:t>__</w:t>
      </w:r>
      <w:proofErr w:type="gramStart"/>
      <w:r w:rsidRPr="00EE3C3F">
        <w:t>_  SURFACE</w:t>
      </w:r>
      <w:proofErr w:type="gramEnd"/>
      <w:r w:rsidRPr="00EE3C3F">
        <w:t xml:space="preserve"> COURSE, HOT MIX</w:t>
      </w:r>
      <w:r w:rsidRPr="00EE3C3F">
        <w:rPr>
          <w:spacing w:val="40"/>
        </w:rPr>
        <w:t xml:space="preserve"> </w:t>
      </w:r>
      <w:r w:rsidRPr="00EE3C3F">
        <w:t>ASPHALT</w:t>
      </w:r>
      <w:r w:rsidRPr="00EE3C3F">
        <w:rPr>
          <w:spacing w:val="8"/>
        </w:rPr>
        <w:t xml:space="preserve"> </w:t>
      </w:r>
      <w:r w:rsidRPr="00EE3C3F">
        <w:t xml:space="preserve">___ ___ </w:t>
      </w:r>
      <w:r w:rsidRPr="00EE3C3F">
        <w:rPr>
          <w:spacing w:val="-7"/>
          <w:u w:val="single" w:color="000000"/>
        </w:rPr>
        <w:t xml:space="preserve"> </w:t>
      </w:r>
    </w:p>
    <w:p w14:paraId="0B7CFE0C" w14:textId="77777777" w:rsidR="00EE3C3F" w:rsidRPr="00EE3C3F" w:rsidRDefault="00EE3C3F" w:rsidP="00EE3C3F">
      <w:pPr>
        <w:pStyle w:val="BodyText"/>
        <w:spacing w:after="0"/>
        <w:ind w:left="245" w:right="156"/>
        <w:jc w:val="both"/>
      </w:pPr>
      <w:r w:rsidRPr="00EE3C3F">
        <w:rPr>
          <w:w w:val="99"/>
          <w:u w:val="single" w:color="000000"/>
        </w:rPr>
        <w:t xml:space="preserve"> </w:t>
      </w:r>
      <w:r w:rsidRPr="00EE3C3F">
        <w:rPr>
          <w:u w:val="single" w:color="000000"/>
        </w:rPr>
        <w:t xml:space="preserve">     </w:t>
      </w:r>
      <w:r w:rsidRPr="00EE3C3F">
        <w:rPr>
          <w:spacing w:val="-5"/>
          <w:u w:val="single" w:color="000000"/>
        </w:rPr>
        <w:t xml:space="preserve"> </w:t>
      </w:r>
      <w:r w:rsidRPr="00EE3C3F">
        <w:t xml:space="preserve">INTERMEDIATE COURSE, and HOT MIX </w:t>
      </w:r>
      <w:proofErr w:type="gramStart"/>
      <w:r w:rsidRPr="00EE3C3F">
        <w:t xml:space="preserve">ASPHALT ___ </w:t>
      </w:r>
      <w:proofErr w:type="gramEnd"/>
      <w:r w:rsidRPr="00EE3C3F">
        <w:t xml:space="preserve">___ ___ BASE COURSE by the </w:t>
      </w:r>
      <w:proofErr w:type="gramStart"/>
      <w:r w:rsidRPr="00EE3C3F">
        <w:t>ton</w:t>
      </w:r>
      <w:proofErr w:type="gramEnd"/>
      <w:r w:rsidRPr="00EE3C3F">
        <w:t xml:space="preserve"> as indicated on</w:t>
      </w:r>
      <w:r w:rsidRPr="00EE3C3F">
        <w:rPr>
          <w:spacing w:val="-19"/>
        </w:rPr>
        <w:t xml:space="preserve"> </w:t>
      </w:r>
      <w:r w:rsidRPr="00EE3C3F">
        <w:t>the</w:t>
      </w:r>
      <w:r w:rsidRPr="00EE3C3F">
        <w:rPr>
          <w:w w:val="99"/>
        </w:rPr>
        <w:t xml:space="preserve"> </w:t>
      </w:r>
      <w:r w:rsidRPr="00EE3C3F">
        <w:t>certified</w:t>
      </w:r>
      <w:r w:rsidRPr="00EE3C3F">
        <w:rPr>
          <w:spacing w:val="-4"/>
        </w:rPr>
        <w:t xml:space="preserve"> </w:t>
      </w:r>
      <w:r w:rsidRPr="00EE3C3F">
        <w:t>weigh</w:t>
      </w:r>
      <w:r w:rsidRPr="00EE3C3F">
        <w:rPr>
          <w:spacing w:val="-7"/>
        </w:rPr>
        <w:t xml:space="preserve"> </w:t>
      </w:r>
      <w:r w:rsidRPr="00EE3C3F">
        <w:t>tickets,</w:t>
      </w:r>
      <w:r w:rsidRPr="00EE3C3F">
        <w:rPr>
          <w:spacing w:val="-8"/>
        </w:rPr>
        <w:t xml:space="preserve"> </w:t>
      </w:r>
      <w:r w:rsidRPr="00EE3C3F">
        <w:t>excluding</w:t>
      </w:r>
      <w:r w:rsidRPr="00EE3C3F">
        <w:rPr>
          <w:spacing w:val="-7"/>
        </w:rPr>
        <w:t xml:space="preserve"> </w:t>
      </w:r>
      <w:r w:rsidRPr="00EE3C3F">
        <w:t>unused</w:t>
      </w:r>
      <w:r w:rsidRPr="00EE3C3F">
        <w:rPr>
          <w:spacing w:val="-4"/>
        </w:rPr>
        <w:t xml:space="preserve"> </w:t>
      </w:r>
      <w:r w:rsidRPr="00EE3C3F">
        <w:t>material.</w:t>
      </w:r>
      <w:r w:rsidRPr="00EE3C3F">
        <w:rPr>
          <w:spacing w:val="36"/>
        </w:rPr>
        <w:t xml:space="preserve"> </w:t>
      </w:r>
      <w:r w:rsidRPr="00EE3C3F">
        <w:t>When</w:t>
      </w:r>
      <w:r w:rsidRPr="00EE3C3F">
        <w:rPr>
          <w:spacing w:val="-7"/>
        </w:rPr>
        <w:t xml:space="preserve"> </w:t>
      </w:r>
      <w:r w:rsidRPr="00EE3C3F">
        <w:t>nominal</w:t>
      </w:r>
      <w:r w:rsidRPr="00EE3C3F">
        <w:rPr>
          <w:spacing w:val="-5"/>
        </w:rPr>
        <w:t xml:space="preserve"> </w:t>
      </w:r>
      <w:r w:rsidRPr="00EE3C3F">
        <w:t>maximum</w:t>
      </w:r>
      <w:r w:rsidRPr="00EE3C3F">
        <w:rPr>
          <w:spacing w:val="-9"/>
        </w:rPr>
        <w:t xml:space="preserve"> </w:t>
      </w:r>
      <w:r w:rsidRPr="00EE3C3F">
        <w:t>aggregate</w:t>
      </w:r>
      <w:r w:rsidRPr="00EE3C3F">
        <w:rPr>
          <w:spacing w:val="-7"/>
        </w:rPr>
        <w:t xml:space="preserve"> </w:t>
      </w:r>
      <w:r w:rsidRPr="00EE3C3F">
        <w:t>size</w:t>
      </w:r>
      <w:r w:rsidRPr="00EE3C3F">
        <w:rPr>
          <w:spacing w:val="-7"/>
        </w:rPr>
        <w:t xml:space="preserve"> </w:t>
      </w:r>
      <w:proofErr w:type="gramStart"/>
      <w:r w:rsidRPr="00EE3C3F">
        <w:t>3/8</w:t>
      </w:r>
      <w:r w:rsidRPr="00EE3C3F">
        <w:rPr>
          <w:spacing w:val="-5"/>
        </w:rPr>
        <w:t xml:space="preserve"> </w:t>
      </w:r>
      <w:r w:rsidRPr="00EE3C3F">
        <w:t>inch</w:t>
      </w:r>
      <w:proofErr w:type="gramEnd"/>
      <w:r w:rsidRPr="00EE3C3F">
        <w:rPr>
          <w:spacing w:val="-6"/>
        </w:rPr>
        <w:t xml:space="preserve"> </w:t>
      </w:r>
      <w:r w:rsidRPr="00EE3C3F">
        <w:t>HMA</w:t>
      </w:r>
      <w:r w:rsidRPr="00EE3C3F">
        <w:rPr>
          <w:spacing w:val="-10"/>
        </w:rPr>
        <w:t xml:space="preserve"> </w:t>
      </w:r>
      <w:r w:rsidRPr="00EE3C3F">
        <w:t>surface</w:t>
      </w:r>
      <w:r w:rsidRPr="00EE3C3F">
        <w:rPr>
          <w:spacing w:val="-7"/>
        </w:rPr>
        <w:t xml:space="preserve"> </w:t>
      </w:r>
      <w:r w:rsidRPr="00EE3C3F">
        <w:t>course</w:t>
      </w:r>
      <w:r w:rsidRPr="00EE3C3F">
        <w:rPr>
          <w:w w:val="99"/>
        </w:rPr>
        <w:t xml:space="preserve"> </w:t>
      </w:r>
      <w:r w:rsidRPr="00EE3C3F">
        <w:t>is</w:t>
      </w:r>
      <w:r w:rsidRPr="00EE3C3F">
        <w:rPr>
          <w:spacing w:val="13"/>
        </w:rPr>
        <w:t xml:space="preserve"> </w:t>
      </w:r>
      <w:r w:rsidRPr="00EE3C3F">
        <w:t>directed</w:t>
      </w:r>
      <w:r w:rsidRPr="00EE3C3F">
        <w:rPr>
          <w:spacing w:val="15"/>
        </w:rPr>
        <w:t xml:space="preserve"> </w:t>
      </w:r>
      <w:r w:rsidRPr="00EE3C3F">
        <w:t>for</w:t>
      </w:r>
      <w:r w:rsidRPr="00EE3C3F">
        <w:rPr>
          <w:spacing w:val="12"/>
        </w:rPr>
        <w:t xml:space="preserve"> </w:t>
      </w:r>
      <w:r w:rsidRPr="00EE3C3F">
        <w:t>use</w:t>
      </w:r>
      <w:r w:rsidRPr="00EE3C3F">
        <w:rPr>
          <w:spacing w:val="14"/>
        </w:rPr>
        <w:t xml:space="preserve"> </w:t>
      </w:r>
      <w:r w:rsidRPr="00EE3C3F">
        <w:t>in</w:t>
      </w:r>
      <w:r w:rsidRPr="00EE3C3F">
        <w:rPr>
          <w:spacing w:val="12"/>
        </w:rPr>
        <w:t xml:space="preserve"> </w:t>
      </w:r>
      <w:r w:rsidRPr="00EE3C3F">
        <w:t>transition</w:t>
      </w:r>
      <w:r w:rsidRPr="00EE3C3F">
        <w:rPr>
          <w:spacing w:val="12"/>
        </w:rPr>
        <w:t xml:space="preserve"> </w:t>
      </w:r>
      <w:r w:rsidRPr="00EE3C3F">
        <w:t>(run</w:t>
      </w:r>
      <w:r w:rsidRPr="00EE3C3F">
        <w:rPr>
          <w:spacing w:val="12"/>
        </w:rPr>
        <w:t xml:space="preserve"> </w:t>
      </w:r>
      <w:r w:rsidRPr="00EE3C3F">
        <w:t>out)</w:t>
      </w:r>
      <w:r w:rsidRPr="00EE3C3F">
        <w:rPr>
          <w:spacing w:val="14"/>
        </w:rPr>
        <w:t xml:space="preserve"> </w:t>
      </w:r>
      <w:r w:rsidRPr="00EE3C3F">
        <w:t>areas,</w:t>
      </w:r>
      <w:r w:rsidRPr="00EE3C3F">
        <w:rPr>
          <w:spacing w:val="14"/>
        </w:rPr>
        <w:t xml:space="preserve"> </w:t>
      </w:r>
      <w:r w:rsidRPr="00EE3C3F">
        <w:t>the</w:t>
      </w:r>
      <w:r w:rsidRPr="00EE3C3F">
        <w:rPr>
          <w:spacing w:val="14"/>
        </w:rPr>
        <w:t xml:space="preserve"> </w:t>
      </w:r>
      <w:r w:rsidRPr="00EE3C3F">
        <w:t>Department</w:t>
      </w:r>
      <w:r w:rsidRPr="00EE3C3F">
        <w:rPr>
          <w:spacing w:val="16"/>
        </w:rPr>
        <w:t xml:space="preserve"> </w:t>
      </w:r>
      <w:r w:rsidRPr="00EE3C3F">
        <w:t>will</w:t>
      </w:r>
      <w:r w:rsidRPr="00EE3C3F">
        <w:rPr>
          <w:spacing w:val="13"/>
        </w:rPr>
        <w:t xml:space="preserve"> </w:t>
      </w:r>
      <w:r w:rsidRPr="00EE3C3F">
        <w:t>include</w:t>
      </w:r>
      <w:r w:rsidRPr="00EE3C3F">
        <w:rPr>
          <w:spacing w:val="14"/>
        </w:rPr>
        <w:t xml:space="preserve"> </w:t>
      </w:r>
      <w:r w:rsidRPr="00EE3C3F">
        <w:t>this</w:t>
      </w:r>
      <w:r w:rsidRPr="00EE3C3F">
        <w:rPr>
          <w:spacing w:val="15"/>
        </w:rPr>
        <w:t xml:space="preserve"> </w:t>
      </w:r>
      <w:r w:rsidRPr="00EE3C3F">
        <w:t>weight</w:t>
      </w:r>
      <w:r w:rsidRPr="00EE3C3F">
        <w:rPr>
          <w:spacing w:val="18"/>
        </w:rPr>
        <w:t xml:space="preserve"> </w:t>
      </w:r>
      <w:r w:rsidRPr="00EE3C3F">
        <w:t>with</w:t>
      </w:r>
      <w:r w:rsidRPr="00EE3C3F">
        <w:rPr>
          <w:spacing w:val="12"/>
        </w:rPr>
        <w:t xml:space="preserve"> </w:t>
      </w:r>
      <w:r w:rsidRPr="00EE3C3F">
        <w:t>the</w:t>
      </w:r>
      <w:r w:rsidRPr="00EE3C3F">
        <w:rPr>
          <w:spacing w:val="16"/>
        </w:rPr>
        <w:t xml:space="preserve"> </w:t>
      </w:r>
      <w:r w:rsidRPr="00EE3C3F">
        <w:t>weight</w:t>
      </w:r>
      <w:r w:rsidRPr="00EE3C3F">
        <w:rPr>
          <w:spacing w:val="13"/>
        </w:rPr>
        <w:t xml:space="preserve"> </w:t>
      </w:r>
      <w:r w:rsidRPr="00EE3C3F">
        <w:t>for</w:t>
      </w:r>
      <w:r w:rsidRPr="00EE3C3F">
        <w:rPr>
          <w:spacing w:val="18"/>
        </w:rPr>
        <w:t xml:space="preserve"> </w:t>
      </w:r>
      <w:r w:rsidRPr="00EE3C3F">
        <w:t>HOT</w:t>
      </w:r>
      <w:r w:rsidRPr="00EE3C3F">
        <w:rPr>
          <w:spacing w:val="17"/>
        </w:rPr>
        <w:t xml:space="preserve"> </w:t>
      </w:r>
      <w:r w:rsidRPr="00EE3C3F">
        <w:t>MIX</w:t>
      </w:r>
      <w:r w:rsidRPr="00EE3C3F">
        <w:rPr>
          <w:w w:val="99"/>
        </w:rPr>
        <w:t xml:space="preserve"> </w:t>
      </w:r>
      <w:r w:rsidRPr="00EE3C3F">
        <w:t>ASPHALT ___ ___ ___ SURFACE</w:t>
      </w:r>
      <w:r w:rsidRPr="00EE3C3F">
        <w:rPr>
          <w:spacing w:val="-23"/>
        </w:rPr>
        <w:t xml:space="preserve"> </w:t>
      </w:r>
      <w:r w:rsidRPr="00EE3C3F">
        <w:t>COURSE.</w:t>
      </w:r>
    </w:p>
    <w:p w14:paraId="552AC23D" w14:textId="77777777" w:rsidR="00EE3C3F" w:rsidRPr="00EE3C3F" w:rsidRDefault="00EE3C3F" w:rsidP="00EE3C3F">
      <w:pPr>
        <w:pStyle w:val="BodyText"/>
        <w:ind w:left="245" w:right="173"/>
        <w:jc w:val="both"/>
      </w:pPr>
      <w:r w:rsidRPr="00EE3C3F">
        <w:t>The</w:t>
      </w:r>
      <w:r w:rsidRPr="00EE3C3F">
        <w:rPr>
          <w:spacing w:val="8"/>
        </w:rPr>
        <w:t xml:space="preserve"> </w:t>
      </w:r>
      <w:r w:rsidRPr="00EE3C3F">
        <w:t>Department</w:t>
      </w:r>
      <w:r w:rsidRPr="00EE3C3F">
        <w:rPr>
          <w:spacing w:val="10"/>
        </w:rPr>
        <w:t xml:space="preserve"> </w:t>
      </w:r>
      <w:r w:rsidRPr="00EE3C3F">
        <w:t>will</w:t>
      </w:r>
      <w:r w:rsidRPr="00EE3C3F">
        <w:rPr>
          <w:spacing w:val="7"/>
        </w:rPr>
        <w:t xml:space="preserve"> </w:t>
      </w:r>
      <w:r w:rsidRPr="00EE3C3F">
        <w:t>not</w:t>
      </w:r>
      <w:r w:rsidRPr="00EE3C3F">
        <w:rPr>
          <w:spacing w:val="7"/>
        </w:rPr>
        <w:t xml:space="preserve"> </w:t>
      </w:r>
      <w:r w:rsidRPr="00EE3C3F">
        <w:t>include</w:t>
      </w:r>
      <w:r w:rsidRPr="00EE3C3F">
        <w:rPr>
          <w:spacing w:val="8"/>
        </w:rPr>
        <w:t xml:space="preserve"> </w:t>
      </w:r>
      <w:r w:rsidRPr="00EE3C3F">
        <w:t>payment</w:t>
      </w:r>
      <w:r w:rsidRPr="00EE3C3F">
        <w:rPr>
          <w:spacing w:val="7"/>
        </w:rPr>
        <w:t xml:space="preserve"> </w:t>
      </w:r>
      <w:r w:rsidRPr="00EE3C3F">
        <w:t>for</w:t>
      </w:r>
      <w:r w:rsidRPr="00EE3C3F">
        <w:rPr>
          <w:spacing w:val="8"/>
        </w:rPr>
        <w:t xml:space="preserve"> </w:t>
      </w:r>
      <w:r w:rsidRPr="00EE3C3F">
        <w:t>polymerized</w:t>
      </w:r>
      <w:r w:rsidRPr="00EE3C3F">
        <w:rPr>
          <w:spacing w:val="9"/>
        </w:rPr>
        <w:t xml:space="preserve"> </w:t>
      </w:r>
      <w:r w:rsidRPr="00EE3C3F">
        <w:t>joint</w:t>
      </w:r>
      <w:r w:rsidRPr="00EE3C3F">
        <w:rPr>
          <w:spacing w:val="7"/>
        </w:rPr>
        <w:t xml:space="preserve"> </w:t>
      </w:r>
      <w:r w:rsidRPr="00EE3C3F">
        <w:t>adhesive</w:t>
      </w:r>
      <w:r w:rsidRPr="00EE3C3F">
        <w:rPr>
          <w:spacing w:val="8"/>
        </w:rPr>
        <w:t xml:space="preserve"> </w:t>
      </w:r>
      <w:r w:rsidRPr="00EE3C3F">
        <w:t>in</w:t>
      </w:r>
      <w:r w:rsidRPr="00EE3C3F">
        <w:rPr>
          <w:spacing w:val="6"/>
        </w:rPr>
        <w:t xml:space="preserve"> </w:t>
      </w:r>
      <w:r w:rsidRPr="00EE3C3F">
        <w:t>the</w:t>
      </w:r>
      <w:r w:rsidRPr="00EE3C3F">
        <w:rPr>
          <w:spacing w:val="10"/>
        </w:rPr>
        <w:t xml:space="preserve"> </w:t>
      </w:r>
      <w:r w:rsidRPr="00EE3C3F">
        <w:t>various</w:t>
      </w:r>
      <w:r w:rsidRPr="00EE3C3F">
        <w:rPr>
          <w:spacing w:val="9"/>
        </w:rPr>
        <w:t xml:space="preserve"> </w:t>
      </w:r>
      <w:r w:rsidRPr="00EE3C3F">
        <w:t>paving</w:t>
      </w:r>
      <w:r w:rsidRPr="00EE3C3F">
        <w:rPr>
          <w:spacing w:val="6"/>
        </w:rPr>
        <w:t xml:space="preserve"> </w:t>
      </w:r>
      <w:r w:rsidRPr="00EE3C3F">
        <w:t>Items.</w:t>
      </w:r>
      <w:r w:rsidRPr="00EE3C3F">
        <w:rPr>
          <w:spacing w:val="17"/>
        </w:rPr>
        <w:t xml:space="preserve"> </w:t>
      </w:r>
      <w:r w:rsidRPr="00EE3C3F">
        <w:t>The</w:t>
      </w:r>
      <w:r w:rsidRPr="00EE3C3F">
        <w:rPr>
          <w:spacing w:val="8"/>
        </w:rPr>
        <w:t xml:space="preserve"> </w:t>
      </w:r>
      <w:r w:rsidRPr="00EE3C3F">
        <w:t>Department</w:t>
      </w:r>
      <w:r w:rsidRPr="00EE3C3F">
        <w:rPr>
          <w:w w:val="99"/>
        </w:rPr>
        <w:t xml:space="preserve"> </w:t>
      </w:r>
      <w:r w:rsidRPr="00EE3C3F">
        <w:t>will make payment for polymerized joint adhesive under POLYMERIZED JOINT</w:t>
      </w:r>
      <w:r w:rsidRPr="00EE3C3F">
        <w:rPr>
          <w:spacing w:val="-26"/>
        </w:rPr>
        <w:t xml:space="preserve"> </w:t>
      </w:r>
      <w:r w:rsidRPr="00EE3C3F">
        <w:t>ADHESIVE.</w:t>
      </w:r>
    </w:p>
    <w:p w14:paraId="646A7A9F" w14:textId="77777777" w:rsidR="00EE3C3F" w:rsidRPr="00EE3C3F" w:rsidRDefault="00EE3C3F" w:rsidP="00EE3C3F">
      <w:pPr>
        <w:pStyle w:val="BodyText"/>
        <w:ind w:left="240"/>
        <w:jc w:val="both"/>
      </w:pPr>
      <w:r w:rsidRPr="00EE3C3F">
        <w:t>The</w:t>
      </w:r>
      <w:r w:rsidRPr="00EE3C3F">
        <w:rPr>
          <w:spacing w:val="-3"/>
        </w:rPr>
        <w:t xml:space="preserve"> </w:t>
      </w:r>
      <w:r w:rsidRPr="00EE3C3F">
        <w:t>Department</w:t>
      </w:r>
      <w:r w:rsidRPr="00EE3C3F">
        <w:rPr>
          <w:spacing w:val="-1"/>
        </w:rPr>
        <w:t xml:space="preserve"> </w:t>
      </w:r>
      <w:r w:rsidRPr="00EE3C3F">
        <w:t>will make</w:t>
      </w:r>
      <w:r w:rsidRPr="00EE3C3F">
        <w:rPr>
          <w:spacing w:val="-3"/>
        </w:rPr>
        <w:t xml:space="preserve"> </w:t>
      </w:r>
      <w:r w:rsidRPr="00EE3C3F">
        <w:t>a</w:t>
      </w:r>
      <w:r w:rsidRPr="00EE3C3F">
        <w:rPr>
          <w:spacing w:val="-3"/>
        </w:rPr>
        <w:t xml:space="preserve"> </w:t>
      </w:r>
      <w:r w:rsidRPr="00EE3C3F">
        <w:t>payment</w:t>
      </w:r>
      <w:r w:rsidRPr="00EE3C3F">
        <w:rPr>
          <w:spacing w:val="-4"/>
        </w:rPr>
        <w:t xml:space="preserve"> </w:t>
      </w:r>
      <w:r w:rsidRPr="00EE3C3F">
        <w:t>adjustment</w:t>
      </w:r>
      <w:r w:rsidRPr="00EE3C3F">
        <w:rPr>
          <w:spacing w:val="-4"/>
        </w:rPr>
        <w:t xml:space="preserve"> </w:t>
      </w:r>
      <w:r w:rsidRPr="00EE3C3F">
        <w:t>for</w:t>
      </w:r>
      <w:r w:rsidRPr="00EE3C3F">
        <w:rPr>
          <w:spacing w:val="1"/>
        </w:rPr>
        <w:t xml:space="preserve"> </w:t>
      </w:r>
      <w:r w:rsidRPr="00EE3C3F">
        <w:t>HMA</w:t>
      </w:r>
      <w:r w:rsidRPr="00EE3C3F">
        <w:rPr>
          <w:spacing w:val="-5"/>
        </w:rPr>
        <w:t xml:space="preserve"> </w:t>
      </w:r>
      <w:r w:rsidRPr="00EE3C3F">
        <w:t>air</w:t>
      </w:r>
      <w:r w:rsidRPr="00EE3C3F">
        <w:rPr>
          <w:spacing w:val="-3"/>
        </w:rPr>
        <w:t xml:space="preserve"> </w:t>
      </w:r>
      <w:r w:rsidRPr="00EE3C3F">
        <w:t>void</w:t>
      </w:r>
      <w:r w:rsidRPr="00EE3C3F">
        <w:rPr>
          <w:spacing w:val="-2"/>
        </w:rPr>
        <w:t xml:space="preserve"> </w:t>
      </w:r>
      <w:r w:rsidRPr="00EE3C3F">
        <w:t>quality per lot</w:t>
      </w:r>
      <w:r w:rsidRPr="00EE3C3F">
        <w:rPr>
          <w:spacing w:val="-7"/>
        </w:rPr>
        <w:t xml:space="preserve"> </w:t>
      </w:r>
      <w:r w:rsidRPr="00EE3C3F">
        <w:t>by</w:t>
      </w:r>
      <w:r w:rsidRPr="00EE3C3F">
        <w:rPr>
          <w:spacing w:val="-7"/>
        </w:rPr>
        <w:t xml:space="preserve"> </w:t>
      </w:r>
      <w:r w:rsidRPr="00EE3C3F">
        <w:t>the following</w:t>
      </w:r>
      <w:r w:rsidRPr="00EE3C3F">
        <w:rPr>
          <w:spacing w:val="-4"/>
        </w:rPr>
        <w:t xml:space="preserve"> </w:t>
      </w:r>
      <w:r w:rsidRPr="00EE3C3F">
        <w:t>formula:</w:t>
      </w:r>
    </w:p>
    <w:p w14:paraId="63EF0525" w14:textId="77777777" w:rsidR="00EE3C3F" w:rsidRPr="00EE3C3F" w:rsidRDefault="00EE3C3F" w:rsidP="00EE3C3F">
      <w:pPr>
        <w:spacing w:before="9"/>
        <w:rPr>
          <w:sz w:val="6"/>
          <w:szCs w:val="6"/>
        </w:rPr>
      </w:pPr>
    </w:p>
    <w:tbl>
      <w:tblPr>
        <w:tblW w:w="0" w:type="auto"/>
        <w:tblInd w:w="118" w:type="dxa"/>
        <w:tblLayout w:type="fixed"/>
        <w:tblCellMar>
          <w:left w:w="0" w:type="dxa"/>
          <w:right w:w="0" w:type="dxa"/>
        </w:tblCellMar>
        <w:tblLook w:val="01E0" w:firstRow="1" w:lastRow="1" w:firstColumn="1" w:lastColumn="1" w:noHBand="0" w:noVBand="0"/>
      </w:tblPr>
      <w:tblGrid>
        <w:gridCol w:w="62"/>
        <w:gridCol w:w="1980"/>
        <w:gridCol w:w="6973"/>
        <w:gridCol w:w="407"/>
      </w:tblGrid>
      <w:tr w:rsidR="00EE3C3F" w:rsidRPr="00EE3C3F" w14:paraId="55708AB2" w14:textId="77777777" w:rsidTr="00AC111E">
        <w:trPr>
          <w:gridBefore w:val="1"/>
          <w:wBefore w:w="62" w:type="dxa"/>
          <w:trHeight w:hRule="exact" w:val="253"/>
        </w:trPr>
        <w:tc>
          <w:tcPr>
            <w:tcW w:w="9360" w:type="dxa"/>
            <w:gridSpan w:val="3"/>
            <w:tcBorders>
              <w:top w:val="nil"/>
              <w:left w:val="nil"/>
              <w:bottom w:val="nil"/>
              <w:right w:val="nil"/>
            </w:tcBorders>
          </w:tcPr>
          <w:p w14:paraId="63A53F0C" w14:textId="77777777" w:rsidR="00EE3C3F" w:rsidRPr="00EE3C3F" w:rsidRDefault="00EE3C3F" w:rsidP="00AC111E">
            <w:pPr>
              <w:pStyle w:val="TableParagraph"/>
              <w:spacing w:before="36"/>
              <w:ind w:left="3787" w:right="-410" w:hanging="3547"/>
              <w:jc w:val="center"/>
              <w:rPr>
                <w:rFonts w:ascii="Times New Roman" w:eastAsia="Times New Roman" w:hAnsi="Times New Roman"/>
                <w:sz w:val="18"/>
                <w:szCs w:val="18"/>
              </w:rPr>
            </w:pPr>
            <w:r w:rsidRPr="00EE3C3F">
              <w:rPr>
                <w:rFonts w:ascii="Times New Roman"/>
                <w:sz w:val="18"/>
              </w:rPr>
              <w:t>Pay Adjustment Per HMA Lot = - Q x BP x</w:t>
            </w:r>
            <w:r w:rsidRPr="00EE3C3F">
              <w:rPr>
                <w:rFonts w:ascii="Times New Roman"/>
                <w:spacing w:val="-7"/>
                <w:sz w:val="18"/>
              </w:rPr>
              <w:t xml:space="preserve"> Reduction Per Lot (%)</w:t>
            </w:r>
          </w:p>
        </w:tc>
      </w:tr>
      <w:tr w:rsidR="00EE3C3F" w:rsidRPr="00EE3C3F" w14:paraId="7A0832BA" w14:textId="77777777" w:rsidTr="00AC111E">
        <w:trPr>
          <w:gridAfter w:val="1"/>
          <w:wAfter w:w="407" w:type="dxa"/>
          <w:trHeight w:hRule="exact" w:val="206"/>
        </w:trPr>
        <w:tc>
          <w:tcPr>
            <w:tcW w:w="9015" w:type="dxa"/>
            <w:gridSpan w:val="3"/>
            <w:tcBorders>
              <w:top w:val="nil"/>
              <w:left w:val="nil"/>
              <w:bottom w:val="nil"/>
              <w:right w:val="nil"/>
            </w:tcBorders>
          </w:tcPr>
          <w:p w14:paraId="5985B89D" w14:textId="77777777" w:rsidR="00EE3C3F" w:rsidRPr="00EE3C3F" w:rsidRDefault="00EE3C3F" w:rsidP="00AC111E">
            <w:pPr>
              <w:pStyle w:val="TableParagraph"/>
              <w:spacing w:line="197" w:lineRule="exact"/>
              <w:ind w:left="230"/>
              <w:rPr>
                <w:rFonts w:ascii="Times New Roman" w:eastAsia="Times New Roman" w:hAnsi="Times New Roman"/>
                <w:sz w:val="18"/>
                <w:szCs w:val="18"/>
              </w:rPr>
            </w:pPr>
            <w:r w:rsidRPr="00EE3C3F">
              <w:rPr>
                <w:rFonts w:ascii="Times New Roman"/>
                <w:sz w:val="18"/>
              </w:rPr>
              <w:t>Where:</w:t>
            </w:r>
          </w:p>
        </w:tc>
      </w:tr>
      <w:tr w:rsidR="00EE3C3F" w:rsidRPr="00EE3C3F" w14:paraId="76F3A758" w14:textId="77777777" w:rsidTr="00AC111E">
        <w:trPr>
          <w:gridAfter w:val="1"/>
          <w:wAfter w:w="407" w:type="dxa"/>
          <w:trHeight w:hRule="exact" w:val="206"/>
        </w:trPr>
        <w:tc>
          <w:tcPr>
            <w:tcW w:w="2042" w:type="dxa"/>
            <w:gridSpan w:val="2"/>
            <w:tcBorders>
              <w:top w:val="nil"/>
              <w:left w:val="nil"/>
              <w:bottom w:val="nil"/>
              <w:right w:val="nil"/>
            </w:tcBorders>
          </w:tcPr>
          <w:p w14:paraId="278F05A7" w14:textId="77777777" w:rsidR="00EE3C3F" w:rsidRPr="00EE3C3F" w:rsidRDefault="00EE3C3F" w:rsidP="00AC111E">
            <w:pPr>
              <w:pStyle w:val="TableParagraph"/>
              <w:spacing w:line="197" w:lineRule="exact"/>
              <w:ind w:left="230"/>
              <w:rPr>
                <w:rFonts w:ascii="Times New Roman" w:eastAsia="Times New Roman" w:hAnsi="Times New Roman"/>
                <w:sz w:val="18"/>
                <w:szCs w:val="18"/>
              </w:rPr>
            </w:pPr>
            <w:r w:rsidRPr="00EE3C3F">
              <w:rPr>
                <w:rFonts w:ascii="Times New Roman"/>
                <w:sz w:val="18"/>
              </w:rPr>
              <w:t>BP =</w:t>
            </w:r>
          </w:p>
        </w:tc>
        <w:tc>
          <w:tcPr>
            <w:tcW w:w="6973" w:type="dxa"/>
            <w:tcBorders>
              <w:top w:val="nil"/>
              <w:left w:val="nil"/>
              <w:bottom w:val="nil"/>
              <w:right w:val="nil"/>
            </w:tcBorders>
          </w:tcPr>
          <w:p w14:paraId="34D8A9B7" w14:textId="77777777" w:rsidR="00EE3C3F" w:rsidRPr="00EE3C3F" w:rsidRDefault="00EE3C3F" w:rsidP="00AC111E">
            <w:pPr>
              <w:pStyle w:val="TableParagraph"/>
              <w:spacing w:line="197" w:lineRule="exact"/>
              <w:ind w:left="120"/>
              <w:rPr>
                <w:rFonts w:ascii="Times New Roman" w:eastAsia="Times New Roman" w:hAnsi="Times New Roman"/>
                <w:sz w:val="18"/>
                <w:szCs w:val="18"/>
              </w:rPr>
            </w:pPr>
            <w:r w:rsidRPr="00EE3C3F">
              <w:rPr>
                <w:rFonts w:ascii="Times New Roman"/>
                <w:sz w:val="18"/>
              </w:rPr>
              <w:t>Bid</w:t>
            </w:r>
            <w:r w:rsidRPr="00EE3C3F">
              <w:rPr>
                <w:rFonts w:ascii="Times New Roman"/>
                <w:spacing w:val="1"/>
                <w:sz w:val="18"/>
              </w:rPr>
              <w:t xml:space="preserve"> </w:t>
            </w:r>
            <w:r w:rsidRPr="00EE3C3F">
              <w:rPr>
                <w:rFonts w:ascii="Times New Roman"/>
                <w:sz w:val="18"/>
              </w:rPr>
              <w:t>Price of HMA</w:t>
            </w:r>
          </w:p>
        </w:tc>
      </w:tr>
      <w:tr w:rsidR="00EE3C3F" w:rsidRPr="00EE3C3F" w14:paraId="6493E966" w14:textId="77777777" w:rsidTr="00AC111E">
        <w:trPr>
          <w:gridAfter w:val="1"/>
          <w:wAfter w:w="407" w:type="dxa"/>
          <w:trHeight w:hRule="exact" w:val="208"/>
        </w:trPr>
        <w:tc>
          <w:tcPr>
            <w:tcW w:w="2042" w:type="dxa"/>
            <w:gridSpan w:val="2"/>
            <w:tcBorders>
              <w:top w:val="nil"/>
              <w:left w:val="nil"/>
              <w:bottom w:val="nil"/>
              <w:right w:val="nil"/>
            </w:tcBorders>
          </w:tcPr>
          <w:p w14:paraId="7C67E150" w14:textId="77777777" w:rsidR="00EE3C3F" w:rsidRPr="00EE3C3F" w:rsidRDefault="00EE3C3F" w:rsidP="00AC111E">
            <w:pPr>
              <w:pStyle w:val="TableParagraph"/>
              <w:spacing w:line="197" w:lineRule="exact"/>
              <w:ind w:left="230"/>
              <w:rPr>
                <w:rFonts w:ascii="Times New Roman" w:eastAsia="Times New Roman" w:hAnsi="Times New Roman"/>
                <w:sz w:val="18"/>
                <w:szCs w:val="18"/>
              </w:rPr>
            </w:pPr>
            <w:r w:rsidRPr="00EE3C3F">
              <w:rPr>
                <w:rFonts w:ascii="Times New Roman"/>
                <w:sz w:val="18"/>
              </w:rPr>
              <w:t>Q =</w:t>
            </w:r>
          </w:p>
        </w:tc>
        <w:tc>
          <w:tcPr>
            <w:tcW w:w="6973" w:type="dxa"/>
            <w:tcBorders>
              <w:top w:val="nil"/>
              <w:left w:val="nil"/>
              <w:bottom w:val="nil"/>
              <w:right w:val="nil"/>
            </w:tcBorders>
          </w:tcPr>
          <w:p w14:paraId="383BAE21" w14:textId="77777777" w:rsidR="00EE3C3F" w:rsidRPr="00EE3C3F" w:rsidRDefault="00EE3C3F" w:rsidP="00AC111E">
            <w:pPr>
              <w:pStyle w:val="TableParagraph"/>
              <w:spacing w:line="197" w:lineRule="exact"/>
              <w:ind w:left="120"/>
              <w:rPr>
                <w:rFonts w:ascii="Times New Roman" w:eastAsia="Times New Roman" w:hAnsi="Times New Roman"/>
                <w:sz w:val="18"/>
                <w:szCs w:val="18"/>
              </w:rPr>
            </w:pPr>
            <w:r w:rsidRPr="00EE3C3F">
              <w:rPr>
                <w:rFonts w:ascii="Times New Roman"/>
                <w:sz w:val="18"/>
              </w:rPr>
              <w:t>Quantity of HMA in lot receiving payment adjustment</w:t>
            </w:r>
          </w:p>
        </w:tc>
      </w:tr>
      <w:tr w:rsidR="00EE3C3F" w:rsidRPr="00EE3C3F" w14:paraId="2D0CC2A4" w14:textId="77777777" w:rsidTr="00AC111E">
        <w:trPr>
          <w:gridAfter w:val="1"/>
          <w:wAfter w:w="407" w:type="dxa"/>
          <w:trHeight w:hRule="exact" w:val="254"/>
        </w:trPr>
        <w:tc>
          <w:tcPr>
            <w:tcW w:w="2042" w:type="dxa"/>
            <w:gridSpan w:val="2"/>
            <w:tcBorders>
              <w:top w:val="nil"/>
              <w:left w:val="nil"/>
              <w:bottom w:val="nil"/>
              <w:right w:val="nil"/>
            </w:tcBorders>
          </w:tcPr>
          <w:p w14:paraId="196DDDDA" w14:textId="77777777" w:rsidR="00EE3C3F" w:rsidRPr="00EE3C3F" w:rsidRDefault="00EE3C3F" w:rsidP="00AC111E">
            <w:pPr>
              <w:pStyle w:val="TableParagraph"/>
              <w:spacing w:line="198" w:lineRule="exact"/>
              <w:ind w:left="230"/>
              <w:rPr>
                <w:rFonts w:ascii="Times New Roman" w:eastAsia="Times New Roman" w:hAnsi="Times New Roman"/>
                <w:sz w:val="18"/>
                <w:szCs w:val="18"/>
              </w:rPr>
            </w:pPr>
            <w:r w:rsidRPr="00EE3C3F">
              <w:rPr>
                <w:rFonts w:ascii="Times New Roman"/>
                <w:sz w:val="18"/>
              </w:rPr>
              <w:t xml:space="preserve">Reduction Per Lot (%) = </w:t>
            </w:r>
          </w:p>
        </w:tc>
        <w:tc>
          <w:tcPr>
            <w:tcW w:w="6973" w:type="dxa"/>
            <w:tcBorders>
              <w:top w:val="nil"/>
              <w:left w:val="nil"/>
              <w:bottom w:val="nil"/>
              <w:right w:val="nil"/>
            </w:tcBorders>
          </w:tcPr>
          <w:p w14:paraId="26E4A7F9" w14:textId="77777777" w:rsidR="00EE3C3F" w:rsidRPr="00EE3C3F" w:rsidRDefault="00EE3C3F" w:rsidP="00AC111E">
            <w:pPr>
              <w:pStyle w:val="TableParagraph"/>
              <w:spacing w:line="198" w:lineRule="exact"/>
              <w:ind w:left="120"/>
              <w:rPr>
                <w:rFonts w:ascii="Times New Roman" w:eastAsia="Times New Roman" w:hAnsi="Times New Roman"/>
                <w:sz w:val="18"/>
                <w:szCs w:val="18"/>
              </w:rPr>
            </w:pPr>
            <w:r w:rsidRPr="00EE3C3F">
              <w:rPr>
                <w:rFonts w:ascii="Times New Roman"/>
                <w:sz w:val="18"/>
              </w:rPr>
              <w:t>Air void Reduction (%) per lot as specified in</w:t>
            </w:r>
            <w:r w:rsidRPr="00EE3C3F">
              <w:rPr>
                <w:rFonts w:ascii="Times New Roman"/>
                <w:spacing w:val="-8"/>
                <w:sz w:val="18"/>
              </w:rPr>
              <w:t xml:space="preserve"> </w:t>
            </w:r>
            <w:hyperlink w:anchor="_bookmark425" w:history="1">
              <w:r w:rsidRPr="00EE3C3F">
                <w:rPr>
                  <w:rFonts w:ascii="Times New Roman"/>
                  <w:sz w:val="18"/>
                </w:rPr>
                <w:t>401.03.</w:t>
              </w:r>
              <w:proofErr w:type="gramStart"/>
              <w:r w:rsidRPr="00EE3C3F">
                <w:rPr>
                  <w:rFonts w:ascii="Times New Roman"/>
                  <w:sz w:val="18"/>
                </w:rPr>
                <w:t>07.H.</w:t>
              </w:r>
              <w:proofErr w:type="gramEnd"/>
            </w:hyperlink>
          </w:p>
        </w:tc>
      </w:tr>
    </w:tbl>
    <w:p w14:paraId="5D93D67B" w14:textId="77777777" w:rsidR="00EE3C3F" w:rsidRPr="00EE3C3F" w:rsidRDefault="00EE3C3F" w:rsidP="00EE3C3F">
      <w:pPr>
        <w:pStyle w:val="BodyText"/>
        <w:spacing w:before="63"/>
        <w:ind w:left="240"/>
      </w:pPr>
      <w:r w:rsidRPr="00EE3C3F">
        <w:t>The</w:t>
      </w:r>
      <w:r w:rsidRPr="00EE3C3F">
        <w:rPr>
          <w:spacing w:val="-3"/>
        </w:rPr>
        <w:t xml:space="preserve"> </w:t>
      </w:r>
      <w:r w:rsidRPr="00EE3C3F">
        <w:t>Department</w:t>
      </w:r>
      <w:r w:rsidRPr="00EE3C3F">
        <w:rPr>
          <w:spacing w:val="-1"/>
        </w:rPr>
        <w:t xml:space="preserve"> </w:t>
      </w:r>
      <w:r w:rsidRPr="00EE3C3F">
        <w:t>will</w:t>
      </w:r>
      <w:r w:rsidRPr="00EE3C3F">
        <w:rPr>
          <w:spacing w:val="-1"/>
        </w:rPr>
        <w:t xml:space="preserve"> </w:t>
      </w:r>
      <w:r w:rsidRPr="00EE3C3F">
        <w:t>make</w:t>
      </w:r>
      <w:r w:rsidRPr="00EE3C3F">
        <w:rPr>
          <w:spacing w:val="-3"/>
        </w:rPr>
        <w:t xml:space="preserve"> </w:t>
      </w:r>
      <w:r w:rsidRPr="00EE3C3F">
        <w:t>a</w:t>
      </w:r>
      <w:r w:rsidRPr="00EE3C3F">
        <w:rPr>
          <w:spacing w:val="-3"/>
        </w:rPr>
        <w:t xml:space="preserve"> </w:t>
      </w:r>
      <w:r w:rsidRPr="00EE3C3F">
        <w:t>payment</w:t>
      </w:r>
      <w:r w:rsidRPr="00EE3C3F">
        <w:rPr>
          <w:spacing w:val="-4"/>
        </w:rPr>
        <w:t xml:space="preserve"> </w:t>
      </w:r>
      <w:r w:rsidRPr="00EE3C3F">
        <w:t>adjustment</w:t>
      </w:r>
      <w:r w:rsidRPr="00EE3C3F">
        <w:rPr>
          <w:spacing w:val="-4"/>
        </w:rPr>
        <w:t xml:space="preserve"> </w:t>
      </w:r>
      <w:r w:rsidRPr="00EE3C3F">
        <w:t>for</w:t>
      </w:r>
      <w:r w:rsidRPr="00EE3C3F">
        <w:rPr>
          <w:spacing w:val="-3"/>
        </w:rPr>
        <w:t xml:space="preserve"> </w:t>
      </w:r>
      <w:r w:rsidRPr="00EE3C3F">
        <w:t>HMA</w:t>
      </w:r>
      <w:r w:rsidRPr="00EE3C3F">
        <w:rPr>
          <w:spacing w:val="-5"/>
        </w:rPr>
        <w:t xml:space="preserve"> </w:t>
      </w:r>
      <w:r w:rsidRPr="00EE3C3F">
        <w:t>thickness</w:t>
      </w:r>
      <w:r w:rsidRPr="00EE3C3F">
        <w:rPr>
          <w:spacing w:val="-4"/>
        </w:rPr>
        <w:t xml:space="preserve"> </w:t>
      </w:r>
      <w:r w:rsidRPr="00EE3C3F">
        <w:t>quality per lot</w:t>
      </w:r>
      <w:r w:rsidRPr="00EE3C3F">
        <w:rPr>
          <w:spacing w:val="-7"/>
        </w:rPr>
        <w:t xml:space="preserve"> </w:t>
      </w:r>
      <w:r w:rsidRPr="00EE3C3F">
        <w:t>by</w:t>
      </w:r>
      <w:r w:rsidRPr="00EE3C3F">
        <w:rPr>
          <w:spacing w:val="-7"/>
        </w:rPr>
        <w:t xml:space="preserve"> </w:t>
      </w:r>
      <w:r w:rsidRPr="00EE3C3F">
        <w:t>the following</w:t>
      </w:r>
      <w:r w:rsidRPr="00EE3C3F">
        <w:rPr>
          <w:spacing w:val="-2"/>
        </w:rPr>
        <w:t xml:space="preserve"> </w:t>
      </w:r>
      <w:r w:rsidRPr="00EE3C3F">
        <w:t>formula:</w:t>
      </w:r>
    </w:p>
    <w:p w14:paraId="0B9822C6" w14:textId="77777777" w:rsidR="00EE3C3F" w:rsidRPr="00EE3C3F" w:rsidRDefault="00EE3C3F" w:rsidP="00EE3C3F">
      <w:pPr>
        <w:spacing w:before="9"/>
        <w:rPr>
          <w:sz w:val="6"/>
          <w:szCs w:val="6"/>
        </w:rPr>
      </w:pPr>
    </w:p>
    <w:tbl>
      <w:tblPr>
        <w:tblW w:w="0" w:type="auto"/>
        <w:tblInd w:w="118" w:type="dxa"/>
        <w:tblLayout w:type="fixed"/>
        <w:tblCellMar>
          <w:left w:w="0" w:type="dxa"/>
          <w:right w:w="0" w:type="dxa"/>
        </w:tblCellMar>
        <w:tblLook w:val="01E0" w:firstRow="1" w:lastRow="1" w:firstColumn="1" w:lastColumn="1" w:noHBand="0" w:noVBand="0"/>
      </w:tblPr>
      <w:tblGrid>
        <w:gridCol w:w="62"/>
        <w:gridCol w:w="1980"/>
        <w:gridCol w:w="7290"/>
        <w:gridCol w:w="90"/>
      </w:tblGrid>
      <w:tr w:rsidR="00EE3C3F" w:rsidRPr="00EE3C3F" w14:paraId="0EAE8ADE" w14:textId="77777777" w:rsidTr="00AC111E">
        <w:trPr>
          <w:gridBefore w:val="1"/>
          <w:wBefore w:w="62" w:type="dxa"/>
          <w:trHeight w:hRule="exact" w:val="253"/>
        </w:trPr>
        <w:tc>
          <w:tcPr>
            <w:tcW w:w="9360" w:type="dxa"/>
            <w:gridSpan w:val="3"/>
            <w:tcBorders>
              <w:top w:val="nil"/>
              <w:left w:val="nil"/>
              <w:bottom w:val="nil"/>
              <w:right w:val="nil"/>
            </w:tcBorders>
          </w:tcPr>
          <w:p w14:paraId="667AC398" w14:textId="77777777" w:rsidR="00EE3C3F" w:rsidRPr="00EE3C3F" w:rsidRDefault="00EE3C3F" w:rsidP="00AC111E">
            <w:pPr>
              <w:pStyle w:val="TableParagraph"/>
              <w:spacing w:before="36"/>
              <w:ind w:left="3787" w:hanging="3637"/>
              <w:jc w:val="center"/>
              <w:rPr>
                <w:rFonts w:ascii="Times New Roman" w:eastAsia="Times New Roman" w:hAnsi="Times New Roman"/>
                <w:sz w:val="18"/>
                <w:szCs w:val="18"/>
              </w:rPr>
            </w:pPr>
            <w:r w:rsidRPr="00EE3C3F">
              <w:rPr>
                <w:rFonts w:ascii="Times New Roman"/>
                <w:sz w:val="18"/>
              </w:rPr>
              <w:t>Pay Adjustment Per HMA Lot = - Q x BP x</w:t>
            </w:r>
            <w:r w:rsidRPr="00EE3C3F">
              <w:rPr>
                <w:rFonts w:ascii="Times New Roman"/>
                <w:spacing w:val="-7"/>
                <w:sz w:val="18"/>
              </w:rPr>
              <w:t xml:space="preserve"> </w:t>
            </w:r>
            <w:r w:rsidRPr="00EE3C3F">
              <w:rPr>
                <w:rFonts w:ascii="Times New Roman"/>
                <w:sz w:val="18"/>
              </w:rPr>
              <w:t>Percent Reduction (%)</w:t>
            </w:r>
          </w:p>
        </w:tc>
      </w:tr>
      <w:tr w:rsidR="00EE3C3F" w:rsidRPr="00EE3C3F" w14:paraId="28AEB636" w14:textId="77777777" w:rsidTr="00AC111E">
        <w:trPr>
          <w:gridAfter w:val="1"/>
          <w:wAfter w:w="90" w:type="dxa"/>
          <w:trHeight w:hRule="exact" w:val="206"/>
        </w:trPr>
        <w:tc>
          <w:tcPr>
            <w:tcW w:w="9332" w:type="dxa"/>
            <w:gridSpan w:val="3"/>
            <w:tcBorders>
              <w:top w:val="nil"/>
              <w:left w:val="nil"/>
              <w:bottom w:val="nil"/>
              <w:right w:val="nil"/>
            </w:tcBorders>
          </w:tcPr>
          <w:p w14:paraId="591228A9" w14:textId="77777777" w:rsidR="00EE3C3F" w:rsidRPr="00EE3C3F" w:rsidRDefault="00EE3C3F" w:rsidP="00AC111E">
            <w:pPr>
              <w:pStyle w:val="TableParagraph"/>
              <w:spacing w:line="197" w:lineRule="exact"/>
              <w:ind w:left="230"/>
              <w:rPr>
                <w:rFonts w:ascii="Times New Roman" w:eastAsia="Times New Roman" w:hAnsi="Times New Roman"/>
                <w:sz w:val="18"/>
                <w:szCs w:val="18"/>
              </w:rPr>
            </w:pPr>
            <w:r w:rsidRPr="00EE3C3F">
              <w:rPr>
                <w:rFonts w:ascii="Times New Roman"/>
                <w:sz w:val="18"/>
              </w:rPr>
              <w:t>Where:</w:t>
            </w:r>
          </w:p>
        </w:tc>
      </w:tr>
      <w:tr w:rsidR="00EE3C3F" w:rsidRPr="00EE3C3F" w14:paraId="7A81B868" w14:textId="77777777" w:rsidTr="00AC111E">
        <w:trPr>
          <w:gridAfter w:val="1"/>
          <w:wAfter w:w="90" w:type="dxa"/>
          <w:trHeight w:hRule="exact" w:val="207"/>
        </w:trPr>
        <w:tc>
          <w:tcPr>
            <w:tcW w:w="2042" w:type="dxa"/>
            <w:gridSpan w:val="2"/>
            <w:tcBorders>
              <w:top w:val="nil"/>
              <w:left w:val="nil"/>
              <w:bottom w:val="nil"/>
              <w:right w:val="nil"/>
            </w:tcBorders>
          </w:tcPr>
          <w:p w14:paraId="5190EEC9" w14:textId="77777777" w:rsidR="00EE3C3F" w:rsidRPr="00EE3C3F" w:rsidRDefault="00EE3C3F" w:rsidP="00AC111E">
            <w:pPr>
              <w:pStyle w:val="TableParagraph"/>
              <w:spacing w:line="197" w:lineRule="exact"/>
              <w:ind w:left="230"/>
              <w:rPr>
                <w:rFonts w:ascii="Times New Roman" w:eastAsia="Times New Roman" w:hAnsi="Times New Roman"/>
                <w:sz w:val="18"/>
                <w:szCs w:val="18"/>
              </w:rPr>
            </w:pPr>
            <w:r w:rsidRPr="00EE3C3F">
              <w:rPr>
                <w:rFonts w:ascii="Times New Roman"/>
                <w:sz w:val="18"/>
              </w:rPr>
              <w:t>BP =</w:t>
            </w:r>
          </w:p>
        </w:tc>
        <w:tc>
          <w:tcPr>
            <w:tcW w:w="7290" w:type="dxa"/>
            <w:tcBorders>
              <w:top w:val="nil"/>
              <w:left w:val="nil"/>
              <w:bottom w:val="nil"/>
              <w:right w:val="nil"/>
            </w:tcBorders>
          </w:tcPr>
          <w:p w14:paraId="40258590" w14:textId="77777777" w:rsidR="00EE3C3F" w:rsidRPr="00EE3C3F" w:rsidRDefault="00EE3C3F" w:rsidP="00AC111E">
            <w:pPr>
              <w:pStyle w:val="TableParagraph"/>
              <w:spacing w:line="197" w:lineRule="exact"/>
              <w:ind w:left="120"/>
              <w:rPr>
                <w:rFonts w:ascii="Times New Roman" w:eastAsia="Times New Roman" w:hAnsi="Times New Roman"/>
                <w:sz w:val="18"/>
                <w:szCs w:val="18"/>
              </w:rPr>
            </w:pPr>
            <w:r w:rsidRPr="00EE3C3F">
              <w:rPr>
                <w:rFonts w:ascii="Times New Roman"/>
                <w:sz w:val="18"/>
              </w:rPr>
              <w:t>Bid</w:t>
            </w:r>
            <w:r w:rsidRPr="00EE3C3F">
              <w:rPr>
                <w:rFonts w:ascii="Times New Roman"/>
                <w:spacing w:val="1"/>
                <w:sz w:val="18"/>
              </w:rPr>
              <w:t xml:space="preserve"> </w:t>
            </w:r>
            <w:r w:rsidRPr="00EE3C3F">
              <w:rPr>
                <w:rFonts w:ascii="Times New Roman"/>
                <w:sz w:val="18"/>
              </w:rPr>
              <w:t>Price of HMA</w:t>
            </w:r>
          </w:p>
        </w:tc>
      </w:tr>
      <w:tr w:rsidR="00EE3C3F" w:rsidRPr="00EE3C3F" w14:paraId="505D3D1D" w14:textId="77777777" w:rsidTr="00AC111E">
        <w:trPr>
          <w:gridAfter w:val="1"/>
          <w:wAfter w:w="90" w:type="dxa"/>
          <w:trHeight w:hRule="exact" w:val="208"/>
        </w:trPr>
        <w:tc>
          <w:tcPr>
            <w:tcW w:w="2042" w:type="dxa"/>
            <w:gridSpan w:val="2"/>
            <w:tcBorders>
              <w:top w:val="nil"/>
              <w:left w:val="nil"/>
              <w:bottom w:val="nil"/>
              <w:right w:val="nil"/>
            </w:tcBorders>
          </w:tcPr>
          <w:p w14:paraId="5D8C587A" w14:textId="77777777" w:rsidR="00EE3C3F" w:rsidRPr="00EE3C3F" w:rsidRDefault="00EE3C3F" w:rsidP="00AC111E">
            <w:pPr>
              <w:pStyle w:val="TableParagraph"/>
              <w:spacing w:line="197" w:lineRule="exact"/>
              <w:ind w:left="230"/>
              <w:rPr>
                <w:rFonts w:ascii="Times New Roman" w:eastAsia="Times New Roman" w:hAnsi="Times New Roman"/>
                <w:sz w:val="18"/>
                <w:szCs w:val="18"/>
              </w:rPr>
            </w:pPr>
            <w:r w:rsidRPr="00EE3C3F">
              <w:rPr>
                <w:rFonts w:ascii="Times New Roman"/>
                <w:sz w:val="18"/>
              </w:rPr>
              <w:t>Q =</w:t>
            </w:r>
          </w:p>
        </w:tc>
        <w:tc>
          <w:tcPr>
            <w:tcW w:w="7290" w:type="dxa"/>
            <w:tcBorders>
              <w:top w:val="nil"/>
              <w:left w:val="nil"/>
              <w:bottom w:val="nil"/>
              <w:right w:val="nil"/>
            </w:tcBorders>
          </w:tcPr>
          <w:p w14:paraId="6C2B3355" w14:textId="77777777" w:rsidR="00EE3C3F" w:rsidRPr="00EE3C3F" w:rsidRDefault="00EE3C3F" w:rsidP="00AC111E">
            <w:pPr>
              <w:pStyle w:val="TableParagraph"/>
              <w:spacing w:line="197" w:lineRule="exact"/>
              <w:ind w:left="120"/>
              <w:rPr>
                <w:rFonts w:ascii="Times New Roman" w:eastAsia="Times New Roman" w:hAnsi="Times New Roman"/>
                <w:sz w:val="18"/>
                <w:szCs w:val="18"/>
              </w:rPr>
            </w:pPr>
            <w:r w:rsidRPr="00EE3C3F">
              <w:rPr>
                <w:rFonts w:ascii="Times New Roman"/>
                <w:sz w:val="18"/>
              </w:rPr>
              <w:t>Quantity of HMA in lot receiving payment adjustment</w:t>
            </w:r>
          </w:p>
        </w:tc>
      </w:tr>
      <w:tr w:rsidR="00EE3C3F" w:rsidRPr="00EE3C3F" w14:paraId="0852A8F0" w14:textId="77777777" w:rsidTr="00AC111E">
        <w:trPr>
          <w:gridAfter w:val="1"/>
          <w:wAfter w:w="90" w:type="dxa"/>
          <w:trHeight w:hRule="exact" w:val="254"/>
        </w:trPr>
        <w:tc>
          <w:tcPr>
            <w:tcW w:w="2042" w:type="dxa"/>
            <w:gridSpan w:val="2"/>
            <w:tcBorders>
              <w:top w:val="nil"/>
              <w:left w:val="nil"/>
              <w:bottom w:val="nil"/>
              <w:right w:val="nil"/>
            </w:tcBorders>
          </w:tcPr>
          <w:p w14:paraId="23FE577B" w14:textId="77777777" w:rsidR="00EE3C3F" w:rsidRPr="00EE3C3F" w:rsidRDefault="00EE3C3F" w:rsidP="00AC111E">
            <w:pPr>
              <w:pStyle w:val="TableParagraph"/>
              <w:spacing w:line="198" w:lineRule="exact"/>
              <w:ind w:left="230"/>
              <w:rPr>
                <w:rFonts w:ascii="Times New Roman" w:eastAsia="Times New Roman" w:hAnsi="Times New Roman"/>
                <w:sz w:val="18"/>
                <w:szCs w:val="18"/>
              </w:rPr>
            </w:pPr>
            <w:r w:rsidRPr="00EE3C3F">
              <w:rPr>
                <w:rFonts w:ascii="Times New Roman"/>
                <w:sz w:val="18"/>
              </w:rPr>
              <w:t>Percent Reduction (%) =</w:t>
            </w:r>
          </w:p>
        </w:tc>
        <w:tc>
          <w:tcPr>
            <w:tcW w:w="7290" w:type="dxa"/>
            <w:tcBorders>
              <w:top w:val="nil"/>
              <w:left w:val="nil"/>
              <w:bottom w:val="nil"/>
              <w:right w:val="nil"/>
            </w:tcBorders>
          </w:tcPr>
          <w:p w14:paraId="6F6ECA45" w14:textId="77777777" w:rsidR="00EE3C3F" w:rsidRPr="00EE3C3F" w:rsidRDefault="00EE3C3F" w:rsidP="00AC111E">
            <w:pPr>
              <w:pStyle w:val="TableParagraph"/>
              <w:spacing w:line="198" w:lineRule="exact"/>
              <w:ind w:left="120"/>
              <w:rPr>
                <w:rFonts w:ascii="Times New Roman" w:eastAsia="Times New Roman" w:hAnsi="Times New Roman"/>
                <w:sz w:val="18"/>
                <w:szCs w:val="18"/>
              </w:rPr>
            </w:pPr>
            <w:r w:rsidRPr="00EE3C3F">
              <w:rPr>
                <w:rFonts w:ascii="Times New Roman"/>
                <w:sz w:val="18"/>
              </w:rPr>
              <w:t>Thickness Percent Reduction (%) per lot as specified in</w:t>
            </w:r>
            <w:r w:rsidRPr="00EE3C3F">
              <w:rPr>
                <w:rFonts w:ascii="Times New Roman"/>
                <w:spacing w:val="-11"/>
                <w:sz w:val="18"/>
              </w:rPr>
              <w:t xml:space="preserve"> </w:t>
            </w:r>
            <w:hyperlink w:anchor="_bookmark429" w:history="1">
              <w:r w:rsidRPr="00EE3C3F">
                <w:rPr>
                  <w:rFonts w:ascii="Times New Roman"/>
                  <w:sz w:val="18"/>
                </w:rPr>
                <w:t>401.03.</w:t>
              </w:r>
              <w:proofErr w:type="gramStart"/>
              <w:r w:rsidRPr="00EE3C3F">
                <w:rPr>
                  <w:rFonts w:ascii="Times New Roman"/>
                  <w:sz w:val="18"/>
                </w:rPr>
                <w:t>07.I.</w:t>
              </w:r>
              <w:proofErr w:type="gramEnd"/>
            </w:hyperlink>
          </w:p>
        </w:tc>
      </w:tr>
    </w:tbl>
    <w:p w14:paraId="6627BA01" w14:textId="77777777" w:rsidR="00EE3C3F" w:rsidRPr="00EE3C3F" w:rsidRDefault="00EE3C3F" w:rsidP="00EE3C3F">
      <w:pPr>
        <w:pStyle w:val="BodyText"/>
        <w:spacing w:before="63"/>
        <w:ind w:left="240"/>
        <w:rPr>
          <w:vanish/>
        </w:rPr>
      </w:pPr>
      <w:r w:rsidRPr="00EE3C3F">
        <w:t>The Department will make a payment adjustment for HMA ride quality, as specified in 401.03.07.J.</w:t>
      </w:r>
    </w:p>
    <w:p w14:paraId="1D17A8C2" w14:textId="77777777" w:rsidR="00EE3C3F" w:rsidRPr="00EE3C3F" w:rsidRDefault="00EE3C3F" w:rsidP="00EE3C3F">
      <w:pPr>
        <w:pStyle w:val="HiddenTextSpec"/>
        <w:jc w:val="left"/>
        <w:rPr>
          <w:vanish w:val="0"/>
        </w:rPr>
      </w:pPr>
    </w:p>
    <w:p w14:paraId="2FB1DFA3" w14:textId="77777777" w:rsidR="00EE3C3F" w:rsidRPr="00EE3C3F" w:rsidRDefault="00EE3C3F" w:rsidP="00EE3C3F">
      <w:pPr>
        <w:pStyle w:val="PayItemandPayUnit"/>
      </w:pPr>
    </w:p>
    <w:p w14:paraId="228F61ED" w14:textId="77777777" w:rsidR="00EE3C3F" w:rsidRPr="00EE3C3F" w:rsidRDefault="00EE3C3F" w:rsidP="00B742C5"/>
    <w:p w14:paraId="66A3ADDF" w14:textId="07179673" w:rsidR="009245E6" w:rsidRDefault="009245E6" w:rsidP="009245E6">
      <w:pPr>
        <w:pStyle w:val="HiddenTextSpec"/>
      </w:pPr>
      <w:r w:rsidRPr="00B178EB">
        <w:t>1</w:t>
      </w:r>
    </w:p>
    <w:p w14:paraId="59ABAF57" w14:textId="77777777" w:rsidR="00CE4E88" w:rsidRDefault="00CE4E88" w:rsidP="009245E6">
      <w:pPr>
        <w:pStyle w:val="HiddenTextSpec"/>
      </w:pPr>
    </w:p>
    <w:p w14:paraId="72468F7E" w14:textId="77777777" w:rsidR="00CE4E88" w:rsidRPr="00B742C5" w:rsidRDefault="00CE4E88" w:rsidP="00CE4E88">
      <w:pPr>
        <w:pStyle w:val="000Section"/>
      </w:pPr>
      <w:r w:rsidRPr="00B742C5">
        <w:t>Section 403 – ULTRA-THIN FRICTION COURSE</w:t>
      </w:r>
    </w:p>
    <w:p w14:paraId="17FBBBCD" w14:textId="77777777" w:rsidR="00CE4E88" w:rsidRPr="00B742C5" w:rsidRDefault="00CE4E88" w:rsidP="00CE4E88">
      <w:pPr>
        <w:pStyle w:val="0000000Subpart"/>
      </w:pPr>
      <w:proofErr w:type="gramStart"/>
      <w:r w:rsidRPr="00B742C5">
        <w:t>403.03.01  Ultra</w:t>
      </w:r>
      <w:proofErr w:type="gramEnd"/>
      <w:r w:rsidRPr="00B742C5">
        <w:t>-Thin Friction Course</w:t>
      </w:r>
    </w:p>
    <w:p w14:paraId="2F607806" w14:textId="77777777" w:rsidR="00CE4E88" w:rsidRPr="00B742C5" w:rsidRDefault="00CE4E88" w:rsidP="00CE4E88">
      <w:pPr>
        <w:pStyle w:val="HiddenTextSpec"/>
      </w:pPr>
      <w:r w:rsidRPr="00B742C5">
        <w:t>1**************************************************************************************************************************1</w:t>
      </w:r>
    </w:p>
    <w:p w14:paraId="22E93BC6" w14:textId="77777777" w:rsidR="00CE4E88" w:rsidRPr="00B742C5" w:rsidRDefault="00CE4E88" w:rsidP="00CE4E88">
      <w:pPr>
        <w:pStyle w:val="HiddenTextSpec"/>
      </w:pPr>
      <w:r w:rsidRPr="00B742C5">
        <w:t>INCLUDE THE FOLLOWING FOR local aid PROJECTS:</w:t>
      </w:r>
    </w:p>
    <w:p w14:paraId="68A6DA3E" w14:textId="77777777" w:rsidR="00CE4E88" w:rsidRPr="00B742C5" w:rsidRDefault="00CE4E88" w:rsidP="00CE4E88">
      <w:pPr>
        <w:pStyle w:val="HiddenTextSpec"/>
        <w:jc w:val="left"/>
        <w:rPr>
          <w:vanish w:val="0"/>
        </w:rPr>
      </w:pPr>
    </w:p>
    <w:p w14:paraId="640F6905" w14:textId="77777777" w:rsidR="00CE4E88" w:rsidRPr="00B742C5" w:rsidRDefault="00CE4E88" w:rsidP="00CE4E88">
      <w:pPr>
        <w:pStyle w:val="HiddenTextSpec"/>
        <w:jc w:val="left"/>
        <w:rPr>
          <w:rFonts w:ascii="Times New Roman" w:hAnsi="Times New Roman"/>
          <w:vanish w:val="0"/>
          <w:color w:val="auto"/>
        </w:rPr>
      </w:pPr>
      <w:r w:rsidRPr="00B742C5">
        <w:rPr>
          <w:rFonts w:ascii="Times New Roman" w:hAnsi="Times New Roman"/>
          <w:vanish w:val="0"/>
          <w:color w:val="auto"/>
        </w:rPr>
        <w:t xml:space="preserve">REPLACE THE FIRST PARAGRAPH OF SECTION </w:t>
      </w:r>
      <w:r w:rsidRPr="00B742C5">
        <w:rPr>
          <w:rFonts w:ascii="Times New Roman" w:hAnsi="Times New Roman"/>
          <w:b/>
          <w:vanish w:val="0"/>
          <w:color w:val="auto"/>
        </w:rPr>
        <w:t>401.03.01.F</w:t>
      </w:r>
      <w:r w:rsidRPr="00B742C5">
        <w:rPr>
          <w:rFonts w:ascii="Times New Roman" w:hAnsi="Times New Roman"/>
          <w:vanish w:val="0"/>
          <w:color w:val="auto"/>
        </w:rPr>
        <w:t xml:space="preserve"> WITH THE FOLLOWING:</w:t>
      </w:r>
    </w:p>
    <w:p w14:paraId="3E3CBF41" w14:textId="77777777" w:rsidR="00CE4E88" w:rsidRPr="00F70313" w:rsidRDefault="00CE4E88" w:rsidP="00CE4E88">
      <w:pPr>
        <w:pStyle w:val="HiddenTextSpec"/>
        <w:jc w:val="left"/>
        <w:rPr>
          <w:rFonts w:ascii="Times New Roman" w:hAnsi="Times New Roman"/>
          <w:vanish w:val="0"/>
          <w:color w:val="auto"/>
          <w:highlight w:val="yellow"/>
        </w:rPr>
      </w:pPr>
    </w:p>
    <w:p w14:paraId="3B8203AB" w14:textId="0CCB0B52" w:rsidR="00CE4E88" w:rsidRPr="00B742C5" w:rsidRDefault="00CE4E88" w:rsidP="00CE4E88">
      <w:pPr>
        <w:pStyle w:val="HiddenTextSpec"/>
        <w:jc w:val="left"/>
        <w:rPr>
          <w:rFonts w:ascii="Times New Roman" w:hAnsi="Times New Roman"/>
          <w:caps w:val="0"/>
          <w:vanish w:val="0"/>
          <w:color w:val="auto"/>
        </w:rPr>
      </w:pPr>
      <w:r w:rsidRPr="00B742C5">
        <w:rPr>
          <w:rFonts w:ascii="Times New Roman" w:hAnsi="Times New Roman"/>
          <w:b/>
          <w:caps w:val="0"/>
          <w:vanish w:val="0"/>
          <w:color w:val="auto"/>
        </w:rPr>
        <w:t>Test Strip.</w:t>
      </w:r>
      <w:r w:rsidRPr="00B742C5">
        <w:rPr>
          <w:rFonts w:ascii="Times New Roman" w:hAnsi="Times New Roman"/>
          <w:caps w:val="0"/>
          <w:vanish w:val="0"/>
          <w:color w:val="auto"/>
        </w:rPr>
        <w:t xml:space="preserve"> Construct a test strip for the first 700 to 1,200 square yards placed of ultra-thin friction course. If the ultra-thin friction course paving lot area is less than 700 square yards, the </w:t>
      </w:r>
      <w:r w:rsidR="00BB01BE" w:rsidRPr="004852CF">
        <w:rPr>
          <w:rFonts w:ascii="Times New Roman" w:hAnsi="Times New Roman"/>
          <w:caps w:val="0"/>
          <w:vanish w:val="0"/>
          <w:color w:val="auto"/>
        </w:rPr>
        <w:t xml:space="preserve">LPA may make a request in writing to </w:t>
      </w:r>
      <w:r w:rsidR="00147C13" w:rsidRPr="00B742C5">
        <w:rPr>
          <w:rFonts w:ascii="Times New Roman" w:hAnsi="Times New Roman"/>
          <w:caps w:val="0"/>
          <w:vanish w:val="0"/>
          <w:color w:val="auto"/>
        </w:rPr>
        <w:t>the District</w:t>
      </w:r>
      <w:r w:rsidRPr="00B742C5">
        <w:rPr>
          <w:rFonts w:ascii="Times New Roman" w:hAnsi="Times New Roman"/>
          <w:caps w:val="0"/>
          <w:vanish w:val="0"/>
          <w:color w:val="auto"/>
        </w:rPr>
        <w:t xml:space="preserve"> Local Aid Office </w:t>
      </w:r>
      <w:r w:rsidR="00BB01BE" w:rsidRPr="004852CF">
        <w:rPr>
          <w:rFonts w:ascii="Times New Roman" w:hAnsi="Times New Roman"/>
          <w:caps w:val="0"/>
          <w:vanish w:val="0"/>
          <w:color w:val="auto"/>
        </w:rPr>
        <w:t>to</w:t>
      </w:r>
      <w:r w:rsidRPr="00B742C5">
        <w:rPr>
          <w:rFonts w:ascii="Times New Roman" w:hAnsi="Times New Roman"/>
          <w:caps w:val="0"/>
          <w:vanish w:val="0"/>
          <w:color w:val="auto"/>
        </w:rPr>
        <w:t xml:space="preserve"> waive the coring requirement. Operate spray paver without </w:t>
      </w:r>
      <w:proofErr w:type="gramStart"/>
      <w:r w:rsidRPr="00B742C5">
        <w:rPr>
          <w:rFonts w:ascii="Times New Roman" w:hAnsi="Times New Roman"/>
          <w:caps w:val="0"/>
          <w:vanish w:val="0"/>
          <w:color w:val="auto"/>
        </w:rPr>
        <w:t>mix</w:t>
      </w:r>
      <w:proofErr w:type="gramEnd"/>
      <w:r w:rsidRPr="00B742C5">
        <w:rPr>
          <w:rFonts w:ascii="Times New Roman" w:hAnsi="Times New Roman"/>
          <w:caps w:val="0"/>
          <w:vanish w:val="0"/>
          <w:color w:val="auto"/>
        </w:rPr>
        <w:t xml:space="preserve"> to determine tack coat application </w:t>
      </w:r>
      <w:r w:rsidRPr="00B742C5">
        <w:rPr>
          <w:rFonts w:ascii="Times New Roman" w:hAnsi="Times New Roman"/>
          <w:caps w:val="0"/>
          <w:vanish w:val="0"/>
          <w:color w:val="auto"/>
        </w:rPr>
        <w:lastRenderedPageBreak/>
        <w:t xml:space="preserve">rate for the project. Ensure that the polymer modified tack coat has been placed as specified in 401.03.05. Transport and </w:t>
      </w:r>
      <w:proofErr w:type="gramStart"/>
      <w:r w:rsidRPr="00B742C5">
        <w:rPr>
          <w:rFonts w:ascii="Times New Roman" w:hAnsi="Times New Roman"/>
          <w:caps w:val="0"/>
          <w:vanish w:val="0"/>
          <w:color w:val="auto"/>
        </w:rPr>
        <w:t>deliver</w:t>
      </w:r>
      <w:proofErr w:type="gramEnd"/>
      <w:r w:rsidRPr="00B742C5">
        <w:rPr>
          <w:rFonts w:ascii="Times New Roman" w:hAnsi="Times New Roman"/>
          <w:caps w:val="0"/>
          <w:vanish w:val="0"/>
          <w:color w:val="auto"/>
        </w:rPr>
        <w:t xml:space="preserve">, spread and grade, and compact as specified in </w:t>
      </w:r>
      <w:r w:rsidRPr="00B742C5">
        <w:rPr>
          <w:rFonts w:ascii="Times New Roman" w:hAnsi="Times New Roman"/>
          <w:caps w:val="0"/>
          <w:vanish w:val="0"/>
          <w:color w:val="0000FF"/>
          <w:u w:val="single" w:color="0000FF"/>
        </w:rPr>
        <w:t>403.03.01.D</w:t>
      </w:r>
      <w:r w:rsidRPr="00B742C5">
        <w:rPr>
          <w:rFonts w:ascii="Times New Roman" w:hAnsi="Times New Roman"/>
          <w:caps w:val="0"/>
          <w:vanish w:val="0"/>
          <w:color w:val="auto"/>
        </w:rPr>
        <w:t xml:space="preserve">, </w:t>
      </w:r>
      <w:r w:rsidRPr="00B742C5">
        <w:rPr>
          <w:rFonts w:ascii="Times New Roman" w:hAnsi="Times New Roman"/>
          <w:caps w:val="0"/>
          <w:vanish w:val="0"/>
          <w:color w:val="0000FF"/>
          <w:u w:val="single" w:color="0000FF"/>
        </w:rPr>
        <w:t>403.03.01.E</w:t>
      </w:r>
      <w:r w:rsidRPr="00B742C5">
        <w:rPr>
          <w:rFonts w:ascii="Times New Roman" w:hAnsi="Times New Roman"/>
          <w:caps w:val="0"/>
          <w:vanish w:val="0"/>
          <w:color w:val="auto"/>
        </w:rPr>
        <w:t xml:space="preserve">, and </w:t>
      </w:r>
      <w:r w:rsidRPr="00B742C5">
        <w:rPr>
          <w:rFonts w:ascii="Times New Roman" w:hAnsi="Times New Roman"/>
          <w:caps w:val="0"/>
          <w:vanish w:val="0"/>
          <w:color w:val="0000FF"/>
          <w:u w:val="single" w:color="0000FF"/>
        </w:rPr>
        <w:t>403.03.01.F</w:t>
      </w:r>
      <w:r w:rsidRPr="00B742C5">
        <w:rPr>
          <w:rFonts w:ascii="Times New Roman" w:hAnsi="Times New Roman"/>
          <w:caps w:val="0"/>
          <w:vanish w:val="0"/>
          <w:color w:val="auto"/>
        </w:rPr>
        <w:t xml:space="preserve">, respectively, and according to the approved paving plan. While constructing the test strip, record the following information and </w:t>
      </w:r>
      <w:proofErr w:type="gramStart"/>
      <w:r w:rsidRPr="00B742C5">
        <w:rPr>
          <w:rFonts w:ascii="Times New Roman" w:hAnsi="Times New Roman"/>
          <w:caps w:val="0"/>
          <w:vanish w:val="0"/>
          <w:color w:val="auto"/>
        </w:rPr>
        <w:t>submit</w:t>
      </w:r>
      <w:proofErr w:type="gramEnd"/>
      <w:r w:rsidRPr="00B742C5">
        <w:rPr>
          <w:rFonts w:ascii="Times New Roman" w:hAnsi="Times New Roman"/>
          <w:caps w:val="0"/>
          <w:vanish w:val="0"/>
          <w:color w:val="auto"/>
        </w:rPr>
        <w:t xml:space="preserve"> to the RE:</w:t>
      </w:r>
    </w:p>
    <w:p w14:paraId="13FEF314" w14:textId="05D395E9" w:rsidR="00CE4E88" w:rsidRPr="00A25641" w:rsidRDefault="00CE4E88" w:rsidP="00CE4E88">
      <w:pPr>
        <w:pStyle w:val="HiddenTextSpec"/>
      </w:pPr>
      <w:r w:rsidRPr="00B742C5">
        <w:t>1**************************************************************************************************************************</w:t>
      </w:r>
    </w:p>
    <w:p w14:paraId="0D25A082" w14:textId="77777777" w:rsidR="00E60EBD" w:rsidRPr="00B97E4C" w:rsidRDefault="00E60EBD" w:rsidP="00E60EBD">
      <w:pPr>
        <w:pStyle w:val="000Section"/>
      </w:pPr>
      <w:bookmarkStart w:id="599" w:name="s4010303H1"/>
      <w:bookmarkStart w:id="600" w:name="t40103033"/>
      <w:bookmarkStart w:id="601" w:name="t40103034"/>
      <w:bookmarkStart w:id="602" w:name="_Toc142048095"/>
      <w:bookmarkStart w:id="603" w:name="_Toc175377800"/>
      <w:bookmarkStart w:id="604" w:name="_Toc175470697"/>
      <w:bookmarkStart w:id="605" w:name="_Toc501717009"/>
      <w:bookmarkStart w:id="606" w:name="_Toc166590038"/>
      <w:bookmarkStart w:id="607" w:name="_Toc142048103"/>
      <w:bookmarkStart w:id="608" w:name="_Toc175377808"/>
      <w:bookmarkStart w:id="609" w:name="_Toc175470705"/>
      <w:bookmarkStart w:id="610" w:name="_Toc182750005"/>
      <w:bookmarkEnd w:id="599"/>
      <w:bookmarkEnd w:id="600"/>
      <w:bookmarkEnd w:id="601"/>
      <w:r w:rsidRPr="00B97E4C">
        <w:t>Section 404 – Stone Matrix Asphalt (SMA)</w:t>
      </w:r>
      <w:bookmarkEnd w:id="602"/>
      <w:bookmarkEnd w:id="603"/>
      <w:bookmarkEnd w:id="604"/>
      <w:bookmarkEnd w:id="605"/>
      <w:bookmarkEnd w:id="606"/>
    </w:p>
    <w:p w14:paraId="72D21522" w14:textId="77777777" w:rsidR="004A1B37" w:rsidRPr="00D80641" w:rsidRDefault="004A1B37" w:rsidP="004A1B37">
      <w:pPr>
        <w:pStyle w:val="00000Subsection"/>
      </w:pPr>
      <w:bookmarkStart w:id="611" w:name="_Toc158624078"/>
      <w:proofErr w:type="gramStart"/>
      <w:r w:rsidRPr="00E402AB">
        <w:t>404.03  Construction</w:t>
      </w:r>
      <w:bookmarkEnd w:id="611"/>
      <w:proofErr w:type="gramEnd"/>
    </w:p>
    <w:p w14:paraId="0CB43714" w14:textId="77777777" w:rsidR="00E60EBD" w:rsidRPr="00D75581" w:rsidRDefault="00E60EBD" w:rsidP="00E60EBD">
      <w:pPr>
        <w:pStyle w:val="HiddenTextSpec"/>
      </w:pPr>
      <w:r>
        <w:t>1</w:t>
      </w:r>
      <w:r w:rsidRPr="00D75581">
        <w:t>**************************************************************************************************************************1</w:t>
      </w:r>
    </w:p>
    <w:p w14:paraId="78B1B7DB" w14:textId="260A1159" w:rsidR="00E60EBD" w:rsidRDefault="00E60EBD" w:rsidP="00E60EBD">
      <w:pPr>
        <w:pStyle w:val="HiddenTextSpec"/>
      </w:pPr>
      <w:r w:rsidRPr="00D75581">
        <w:t>BDC2</w:t>
      </w:r>
      <w:r w:rsidR="004A1B37">
        <w:t>4</w:t>
      </w:r>
      <w:r w:rsidRPr="00D75581">
        <w:t>S-0</w:t>
      </w:r>
      <w:r w:rsidR="00C83053">
        <w:t>6</w:t>
      </w:r>
      <w:r>
        <w:t xml:space="preserve"> dated </w:t>
      </w:r>
      <w:r w:rsidR="004A1B37">
        <w:t>May 28</w:t>
      </w:r>
      <w:r>
        <w:t>, 202</w:t>
      </w:r>
      <w:r w:rsidR="004A1B37">
        <w:t>4</w:t>
      </w:r>
    </w:p>
    <w:p w14:paraId="1347C8E8" w14:textId="77777777" w:rsidR="004A1B37" w:rsidRPr="00D80641" w:rsidRDefault="004A1B37" w:rsidP="004A1B37">
      <w:pPr>
        <w:pStyle w:val="0000000Subpart"/>
      </w:pPr>
      <w:bookmarkStart w:id="612" w:name="_Toc501717015"/>
      <w:bookmarkStart w:id="613" w:name="_Toc130809803"/>
      <w:proofErr w:type="gramStart"/>
      <w:r w:rsidRPr="00E402AB">
        <w:t>404.03.01  Stone</w:t>
      </w:r>
      <w:proofErr w:type="gramEnd"/>
      <w:r w:rsidRPr="00E402AB">
        <w:t xml:space="preserve"> Matrix Asphalt Surface Course</w:t>
      </w:r>
      <w:bookmarkEnd w:id="612"/>
      <w:bookmarkEnd w:id="613"/>
    </w:p>
    <w:p w14:paraId="43F32F58" w14:textId="77777777" w:rsidR="004A1B37" w:rsidRPr="00747A5F" w:rsidRDefault="004A1B37" w:rsidP="004A1B37">
      <w:pPr>
        <w:pStyle w:val="Instruction"/>
      </w:pPr>
      <w:r w:rsidRPr="00E402AB">
        <w:t>Part C is changed to:</w:t>
      </w:r>
    </w:p>
    <w:p w14:paraId="636C0C3F" w14:textId="77777777" w:rsidR="004A1B37" w:rsidRPr="00E402AB" w:rsidRDefault="004A1B37" w:rsidP="004A1B37">
      <w:pPr>
        <w:pStyle w:val="A1paragraph0"/>
      </w:pPr>
      <w:r w:rsidRPr="00E402AB">
        <w:rPr>
          <w:b/>
        </w:rPr>
        <w:t>C.</w:t>
      </w:r>
      <w:r w:rsidRPr="00E402AB">
        <w:rPr>
          <w:b/>
        </w:rPr>
        <w:tab/>
        <w:t xml:space="preserve">Test Strip.  </w:t>
      </w:r>
      <w:r w:rsidRPr="00E402AB">
        <w:t xml:space="preserve">Construct a test strip as specified </w:t>
      </w:r>
      <w:r w:rsidRPr="00D80641">
        <w:t xml:space="preserve">in </w:t>
      </w:r>
      <w:hyperlink w:anchor="s4010307C" w:history="1">
        <w:r w:rsidRPr="00D80641">
          <w:t>401.03.07.C</w:t>
        </w:r>
      </w:hyperlink>
      <w:r w:rsidRPr="00D80641">
        <w:t xml:space="preserve">.  If using </w:t>
      </w:r>
      <w:proofErr w:type="spellStart"/>
      <w:r w:rsidRPr="00D80641">
        <w:t>Fiberless</w:t>
      </w:r>
      <w:proofErr w:type="spellEnd"/>
      <w:r w:rsidRPr="00D80641">
        <w:t xml:space="preserve"> SMA, construct a test strip prior to paving as specified in 401.03.07.C, except for the allowance to continue paving.  Ensure that the test strip is at least 100 tons.  Submit test strip results to the RE.  The RE will analyze the test strip results in conjunction with the ME’s results from the HMA plant to approve the test strip.  Do not proceed with</w:t>
      </w:r>
      <w:r w:rsidRPr="00E402AB">
        <w:t xml:space="preserve"> production paving until receiving written permission from the RE.  The Contractor may need to construct multiple test strips </w:t>
      </w:r>
      <w:proofErr w:type="gramStart"/>
      <w:r w:rsidRPr="00E402AB">
        <w:t>in order to</w:t>
      </w:r>
      <w:proofErr w:type="gramEnd"/>
      <w:r w:rsidRPr="00E402AB">
        <w:t xml:space="preserve"> produce material that meets both the plant production requirements and the field density requirements as directed by the RE.</w:t>
      </w:r>
    </w:p>
    <w:p w14:paraId="15766B93" w14:textId="77777777" w:rsidR="00E60EBD" w:rsidRPr="00D75581" w:rsidRDefault="00E60EBD" w:rsidP="00E60EBD">
      <w:pPr>
        <w:pStyle w:val="HiddenTextSpec"/>
      </w:pPr>
      <w:r>
        <w:t>1</w:t>
      </w:r>
      <w:r w:rsidRPr="00D75581">
        <w:t>**************************************************************************************************************************1</w:t>
      </w:r>
    </w:p>
    <w:p w14:paraId="6491B78F" w14:textId="77777777" w:rsidR="00083322" w:rsidRPr="00B76C53" w:rsidRDefault="00083322" w:rsidP="00083322">
      <w:pPr>
        <w:pStyle w:val="000Section"/>
        <w:rPr>
          <w:lang w:val="fr-FR"/>
        </w:rPr>
      </w:pPr>
      <w:r w:rsidRPr="00B76C53">
        <w:rPr>
          <w:lang w:val="fr-FR"/>
        </w:rPr>
        <w:t>Section 405 – Concrete Surface C</w:t>
      </w:r>
      <w:bookmarkEnd w:id="607"/>
      <w:r w:rsidRPr="00B76C53">
        <w:rPr>
          <w:lang w:val="fr-FR"/>
        </w:rPr>
        <w:t>ourse</w:t>
      </w:r>
      <w:bookmarkEnd w:id="608"/>
      <w:bookmarkEnd w:id="609"/>
      <w:bookmarkEnd w:id="610"/>
    </w:p>
    <w:p w14:paraId="453BC629" w14:textId="77777777" w:rsidR="00083322" w:rsidRPr="00B76C53" w:rsidRDefault="00083322" w:rsidP="00083322">
      <w:pPr>
        <w:pStyle w:val="0000000Subpart"/>
        <w:rPr>
          <w:lang w:val="fr-FR"/>
        </w:rPr>
      </w:pPr>
      <w:bookmarkStart w:id="614" w:name="_Toc142048110"/>
      <w:bookmarkStart w:id="615" w:name="_Toc175377815"/>
      <w:bookmarkStart w:id="616" w:name="_Toc175470712"/>
      <w:bookmarkStart w:id="617" w:name="_Toc182750012"/>
      <w:proofErr w:type="gramStart"/>
      <w:r w:rsidRPr="00B76C53">
        <w:rPr>
          <w:lang w:val="fr-FR"/>
        </w:rPr>
        <w:t xml:space="preserve">405.03.02  </w:t>
      </w:r>
      <w:r w:rsidRPr="00C9572A">
        <w:t>Concrete</w:t>
      </w:r>
      <w:proofErr w:type="gramEnd"/>
      <w:r w:rsidRPr="00B76C53">
        <w:rPr>
          <w:lang w:val="fr-FR"/>
        </w:rPr>
        <w:t xml:space="preserve"> Surface Course</w:t>
      </w:r>
      <w:bookmarkEnd w:id="614"/>
      <w:bookmarkEnd w:id="615"/>
      <w:bookmarkEnd w:id="616"/>
      <w:bookmarkEnd w:id="617"/>
    </w:p>
    <w:p w14:paraId="070E424B" w14:textId="77777777" w:rsidR="007C44EC" w:rsidRPr="00BB1843" w:rsidRDefault="007C44EC" w:rsidP="007C44EC">
      <w:pPr>
        <w:pStyle w:val="A1paragraph0"/>
        <w:rPr>
          <w:b/>
          <w:bCs/>
        </w:rPr>
      </w:pPr>
      <w:r w:rsidRPr="00BB1843">
        <w:rPr>
          <w:b/>
          <w:bCs/>
        </w:rPr>
        <w:t>A.</w:t>
      </w:r>
      <w:r>
        <w:rPr>
          <w:b/>
          <w:bCs/>
        </w:rPr>
        <w:tab/>
      </w:r>
      <w:r w:rsidRPr="00BB1843">
        <w:rPr>
          <w:b/>
          <w:bCs/>
        </w:rPr>
        <w:t>Concreting Plan.</w:t>
      </w:r>
    </w:p>
    <w:p w14:paraId="6E703C32" w14:textId="77777777" w:rsidR="007C44EC" w:rsidRPr="00D75581" w:rsidRDefault="007C44EC" w:rsidP="007C44EC">
      <w:pPr>
        <w:pStyle w:val="HiddenTextSpec"/>
      </w:pPr>
      <w:r>
        <w:t>1</w:t>
      </w:r>
      <w:r w:rsidRPr="00D75581">
        <w:t>**************************************************************************************************************************1</w:t>
      </w:r>
    </w:p>
    <w:p w14:paraId="62C22A12" w14:textId="0B8A69FC" w:rsidR="007C44EC" w:rsidRDefault="007C44EC" w:rsidP="007C44EC">
      <w:pPr>
        <w:pStyle w:val="HiddenTextSpec"/>
      </w:pPr>
      <w:r w:rsidRPr="00D75581">
        <w:t>BDC20S-0</w:t>
      </w:r>
      <w:r>
        <w:t xml:space="preserve">9 dated Jul </w:t>
      </w:r>
      <w:r w:rsidR="00E94F21">
        <w:t>6</w:t>
      </w:r>
      <w:r>
        <w:t>, 2020</w:t>
      </w:r>
    </w:p>
    <w:p w14:paraId="77E8EF46" w14:textId="77777777" w:rsidR="007C44EC" w:rsidRDefault="007C44EC" w:rsidP="007C44EC">
      <w:pPr>
        <w:pStyle w:val="Instruction"/>
      </w:pPr>
      <w:r>
        <w:t xml:space="preserve">part (4) </w:t>
      </w:r>
      <w:proofErr w:type="gramStart"/>
      <w:r>
        <w:t>is changed</w:t>
      </w:r>
      <w:proofErr w:type="gramEnd"/>
      <w:r>
        <w:t xml:space="preserve"> to:</w:t>
      </w:r>
    </w:p>
    <w:p w14:paraId="3E305667" w14:textId="77777777" w:rsidR="007C44EC" w:rsidRPr="00BB1843" w:rsidRDefault="007C44EC" w:rsidP="007C44EC">
      <w:pPr>
        <w:pStyle w:val="List0indent"/>
      </w:pPr>
      <w:r w:rsidRPr="00BB1843">
        <w:t>4.</w:t>
      </w:r>
      <w:r>
        <w:tab/>
      </w:r>
      <w:r w:rsidRPr="00BB1843">
        <w:t>Lighting plan for night operations as specified in 108.06.</w:t>
      </w:r>
    </w:p>
    <w:p w14:paraId="0F458C7B" w14:textId="77777777" w:rsidR="007C44EC" w:rsidRPr="00B742C5" w:rsidRDefault="007C44EC" w:rsidP="007C44EC">
      <w:pPr>
        <w:pStyle w:val="HiddenTextSpec"/>
        <w:rPr>
          <w:vanish w:val="0"/>
        </w:rPr>
      </w:pPr>
      <w:r w:rsidRPr="00B742C5">
        <w:rPr>
          <w:vanish w:val="0"/>
        </w:rPr>
        <w:t>1</w:t>
      </w:r>
      <w:r w:rsidRPr="00540F6C">
        <w:t>**************************************************************************************************************************1</w:t>
      </w:r>
    </w:p>
    <w:p w14:paraId="7FA5AFED" w14:textId="77777777" w:rsidR="0040151F" w:rsidRPr="00B742C5" w:rsidRDefault="0040151F" w:rsidP="007C44EC">
      <w:pPr>
        <w:pStyle w:val="HiddenTextSpec"/>
        <w:rPr>
          <w:vanish w:val="0"/>
        </w:rPr>
      </w:pPr>
    </w:p>
    <w:p w14:paraId="3EFF5C62" w14:textId="2229E7F3" w:rsidR="0040151F" w:rsidRPr="00B742C5" w:rsidRDefault="00A14F85" w:rsidP="0040151F">
      <w:pPr>
        <w:pStyle w:val="A1paragraph0"/>
        <w:rPr>
          <w:b/>
        </w:rPr>
      </w:pPr>
      <w:r w:rsidRPr="00B742C5">
        <w:rPr>
          <w:b/>
        </w:rPr>
        <w:t>I</w:t>
      </w:r>
      <w:r w:rsidR="0040151F" w:rsidRPr="00B742C5">
        <w:rPr>
          <w:b/>
        </w:rPr>
        <w:t>. Thickness Requirements.</w:t>
      </w:r>
    </w:p>
    <w:p w14:paraId="6587E567" w14:textId="77777777" w:rsidR="0040151F" w:rsidRPr="00B742C5" w:rsidRDefault="0040151F" w:rsidP="0040151F">
      <w:pPr>
        <w:pStyle w:val="HiddenTextSpec"/>
        <w:rPr>
          <w:vanish w:val="0"/>
        </w:rPr>
      </w:pPr>
    </w:p>
    <w:p w14:paraId="29789D66" w14:textId="77777777" w:rsidR="0040151F" w:rsidRPr="00B742C5" w:rsidRDefault="0040151F" w:rsidP="0040151F">
      <w:pPr>
        <w:pStyle w:val="HiddenTextSpec"/>
      </w:pPr>
      <w:r w:rsidRPr="00B742C5">
        <w:t>INCLUDE THE FOLLOWING FOR local aid PROJECTS:</w:t>
      </w:r>
    </w:p>
    <w:p w14:paraId="133B2AFF" w14:textId="77777777" w:rsidR="0040151F" w:rsidRPr="00B742C5" w:rsidRDefault="0040151F" w:rsidP="0040151F">
      <w:pPr>
        <w:pStyle w:val="HiddenTextSpec"/>
        <w:jc w:val="left"/>
        <w:rPr>
          <w:vanish w:val="0"/>
        </w:rPr>
      </w:pPr>
    </w:p>
    <w:p w14:paraId="5FED436A" w14:textId="77777777" w:rsidR="0040151F" w:rsidRPr="00B742C5" w:rsidRDefault="0040151F" w:rsidP="0040151F">
      <w:pPr>
        <w:pStyle w:val="HiddenTextSpec"/>
        <w:jc w:val="left"/>
        <w:rPr>
          <w:rFonts w:ascii="Times New Roman" w:hAnsi="Times New Roman"/>
          <w:vanish w:val="0"/>
          <w:color w:val="auto"/>
        </w:rPr>
      </w:pPr>
      <w:r w:rsidRPr="00B742C5">
        <w:rPr>
          <w:rFonts w:ascii="Times New Roman" w:hAnsi="Times New Roman"/>
          <w:vanish w:val="0"/>
          <w:color w:val="auto"/>
        </w:rPr>
        <w:t xml:space="preserve">ADD THE FOLLOWING AS THE LAST SENTENCE OF THE FIRST PARAGRAPH OF SECTION </w:t>
      </w:r>
      <w:r w:rsidRPr="00B742C5">
        <w:rPr>
          <w:rFonts w:ascii="Times New Roman" w:hAnsi="Times New Roman"/>
          <w:b/>
          <w:vanish w:val="0"/>
          <w:color w:val="auto"/>
        </w:rPr>
        <w:t>405.03.02.I</w:t>
      </w:r>
      <w:r w:rsidRPr="00B742C5">
        <w:rPr>
          <w:rFonts w:ascii="Times New Roman" w:hAnsi="Times New Roman"/>
          <w:vanish w:val="0"/>
          <w:color w:val="auto"/>
        </w:rPr>
        <w:t>:</w:t>
      </w:r>
    </w:p>
    <w:p w14:paraId="2C401DFD" w14:textId="77777777" w:rsidR="0040151F" w:rsidRPr="00B742C5" w:rsidRDefault="0040151F" w:rsidP="0040151F">
      <w:pPr>
        <w:pStyle w:val="HiddenTextSpec"/>
        <w:jc w:val="left"/>
        <w:rPr>
          <w:rFonts w:ascii="Times New Roman" w:hAnsi="Times New Roman"/>
          <w:vanish w:val="0"/>
          <w:color w:val="auto"/>
        </w:rPr>
      </w:pPr>
    </w:p>
    <w:p w14:paraId="32CB3CA4" w14:textId="7AEDF639" w:rsidR="0040151F" w:rsidRPr="00B742C5" w:rsidRDefault="0040151F" w:rsidP="0040151F">
      <w:pPr>
        <w:pStyle w:val="HiddenTextSpec"/>
        <w:jc w:val="left"/>
        <w:rPr>
          <w:vanish w:val="0"/>
        </w:rPr>
      </w:pPr>
      <w:r w:rsidRPr="00B742C5">
        <w:rPr>
          <w:rFonts w:ascii="Times New Roman" w:hAnsi="Times New Roman"/>
          <w:caps w:val="0"/>
          <w:vanish w:val="0"/>
          <w:color w:val="auto"/>
        </w:rPr>
        <w:t xml:space="preserve">If the total thickness course paving lot area is less than 5000 square yards, the LPA may make a request in writing to </w:t>
      </w:r>
      <w:r w:rsidR="00147C13" w:rsidRPr="00B742C5">
        <w:rPr>
          <w:rFonts w:ascii="Times New Roman" w:hAnsi="Times New Roman"/>
          <w:caps w:val="0"/>
          <w:vanish w:val="0"/>
          <w:color w:val="auto"/>
        </w:rPr>
        <w:t>the District</w:t>
      </w:r>
      <w:r w:rsidRPr="00B742C5">
        <w:rPr>
          <w:rFonts w:ascii="Times New Roman" w:hAnsi="Times New Roman"/>
          <w:caps w:val="0"/>
          <w:vanish w:val="0"/>
          <w:color w:val="auto"/>
        </w:rPr>
        <w:t xml:space="preserve"> Local Aid Office to waive the coring requirement. </w:t>
      </w:r>
    </w:p>
    <w:p w14:paraId="39E22F3A" w14:textId="77777777" w:rsidR="0040151F" w:rsidRPr="00B742C5" w:rsidRDefault="0040151F" w:rsidP="0040151F">
      <w:pPr>
        <w:pStyle w:val="HiddenTextSpec"/>
        <w:jc w:val="left"/>
      </w:pPr>
    </w:p>
    <w:p w14:paraId="353AA122" w14:textId="77777777" w:rsidR="0040151F" w:rsidRPr="00B742C5" w:rsidRDefault="0040151F" w:rsidP="0040151F">
      <w:pPr>
        <w:pStyle w:val="HiddenTextSpec"/>
      </w:pPr>
      <w:r w:rsidRPr="00B742C5">
        <w:t>1**************************************************************************************************************************</w:t>
      </w:r>
    </w:p>
    <w:p w14:paraId="434FAE3A" w14:textId="77777777" w:rsidR="00540F6C" w:rsidRDefault="00540F6C" w:rsidP="0040151F">
      <w:pPr>
        <w:pStyle w:val="HiddenTextSpec"/>
        <w:rPr>
          <w:vanish w:val="0"/>
          <w:highlight w:val="yellow"/>
        </w:rPr>
      </w:pPr>
    </w:p>
    <w:p w14:paraId="6293736E" w14:textId="77777777" w:rsidR="00540F6C" w:rsidRPr="00B13B2E" w:rsidRDefault="00540F6C" w:rsidP="0040151F">
      <w:pPr>
        <w:pStyle w:val="HiddenTextSpec"/>
        <w:rPr>
          <w:highlight w:val="yellow"/>
        </w:rPr>
      </w:pPr>
    </w:p>
    <w:p w14:paraId="76A74182" w14:textId="77777777" w:rsidR="0040151F" w:rsidRPr="00D75581" w:rsidRDefault="0040151F" w:rsidP="007C44EC">
      <w:pPr>
        <w:pStyle w:val="HiddenTextSpec"/>
      </w:pPr>
    </w:p>
    <w:p w14:paraId="212DEB3D" w14:textId="47423025" w:rsidR="00541707" w:rsidRDefault="00541707" w:rsidP="00541707">
      <w:pPr>
        <w:pStyle w:val="A1paragraph0"/>
      </w:pPr>
      <w:r w:rsidRPr="00B97E4C">
        <w:rPr>
          <w:b/>
        </w:rPr>
        <w:t>J.</w:t>
      </w:r>
      <w:r w:rsidRPr="00B97E4C">
        <w:rPr>
          <w:b/>
        </w:rPr>
        <w:tab/>
        <w:t>Ride Quality Requirements.</w:t>
      </w:r>
      <w:r w:rsidR="00147C13">
        <w:rPr>
          <w:b/>
        </w:rPr>
        <w:t xml:space="preserve"> </w:t>
      </w:r>
      <w:r w:rsidR="00A14F85">
        <w:rPr>
          <w:b/>
        </w:rPr>
        <w:t>(</w:t>
      </w:r>
      <w:r w:rsidR="00441476">
        <w:rPr>
          <w:b/>
        </w:rPr>
        <w:t>For NHS and roads under NJDOT Jurisdiction</w:t>
      </w:r>
      <w:r w:rsidR="00A14F85">
        <w:rPr>
          <w:b/>
        </w:rPr>
        <w:t>)</w:t>
      </w:r>
    </w:p>
    <w:p w14:paraId="79A63C8D" w14:textId="1EF56824" w:rsidR="00541707" w:rsidRPr="00070079" w:rsidRDefault="00541707" w:rsidP="00796EE9">
      <w:pPr>
        <w:pStyle w:val="11paragraph"/>
        <w:rPr>
          <w:b/>
          <w:bCs/>
        </w:rPr>
      </w:pPr>
      <w:r w:rsidRPr="00701BE2">
        <w:rPr>
          <w:b/>
        </w:rPr>
        <w:t>4.</w:t>
      </w:r>
      <w:r w:rsidRPr="00701BE2">
        <w:rPr>
          <w:b/>
        </w:rPr>
        <w:tab/>
      </w:r>
      <w:r w:rsidRPr="00541707">
        <w:rPr>
          <w:b/>
          <w:bCs/>
        </w:rPr>
        <w:t>Quality</w:t>
      </w:r>
      <w:r w:rsidRPr="00701BE2">
        <w:rPr>
          <w:b/>
        </w:rPr>
        <w:t xml:space="preserve"> Acceptance</w:t>
      </w:r>
      <w:r w:rsidR="003122B8">
        <w:rPr>
          <w:b/>
          <w:bCs/>
        </w:rPr>
        <w:t>.</w:t>
      </w:r>
    </w:p>
    <w:p w14:paraId="796DF2AB" w14:textId="1E2C01E6" w:rsidR="00541707" w:rsidRPr="004852CF" w:rsidRDefault="00541707" w:rsidP="00114572">
      <w:pPr>
        <w:pStyle w:val="a1paragraph"/>
        <w:rPr>
          <w:b/>
        </w:rPr>
      </w:pPr>
      <w:r w:rsidRPr="004852CF">
        <w:rPr>
          <w:b/>
        </w:rPr>
        <w:t>a.</w:t>
      </w:r>
      <w:r w:rsidRPr="004852CF">
        <w:rPr>
          <w:b/>
        </w:rPr>
        <w:tab/>
        <w:t>Pay Adjustment</w:t>
      </w:r>
      <w:r w:rsidR="003122B8" w:rsidRPr="004852CF">
        <w:rPr>
          <w:b/>
        </w:rPr>
        <w:t>.</w:t>
      </w:r>
    </w:p>
    <w:p w14:paraId="0A03774C" w14:textId="77777777" w:rsidR="00A768A1" w:rsidRPr="004852CF" w:rsidRDefault="00A768A1" w:rsidP="00A768A1">
      <w:pPr>
        <w:pStyle w:val="HiddenTextSpec"/>
      </w:pPr>
      <w:r w:rsidRPr="004852CF">
        <w:t>1**************************************************************************************************************************1</w:t>
      </w:r>
    </w:p>
    <w:p w14:paraId="420444C0" w14:textId="073D4CB3" w:rsidR="00070258" w:rsidRPr="004852CF" w:rsidRDefault="00070258" w:rsidP="00244CCF">
      <w:pPr>
        <w:pStyle w:val="HiddenTextSpec"/>
      </w:pPr>
      <w:r w:rsidRPr="004852CF">
        <w:lastRenderedPageBreak/>
        <w:t xml:space="preserve">send email to sme to request the exclusions in table </w:t>
      </w:r>
      <w:r w:rsidR="00626A9A" w:rsidRPr="004852CF">
        <w:t>405.03.02-</w:t>
      </w:r>
      <w:r w:rsidR="007A26B2" w:rsidRPr="004852CF">
        <w:t>1A</w:t>
      </w:r>
      <w:r w:rsidR="00626A9A" w:rsidRPr="004852CF">
        <w:t xml:space="preserve"> </w:t>
      </w:r>
      <w:r w:rsidRPr="004852CF">
        <w:t>for roadways within the project and include the following</w:t>
      </w:r>
      <w:r w:rsidR="004852CF" w:rsidRPr="00B742C5">
        <w:t>, INCLUDE THE LOCAL AID PROJECT MANAGER ON ALL TRANSMITTALS</w:t>
      </w:r>
    </w:p>
    <w:p w14:paraId="38CE3EAF" w14:textId="77777777" w:rsidR="00070258" w:rsidRPr="004852CF" w:rsidRDefault="00070258" w:rsidP="00244CCF">
      <w:pPr>
        <w:pStyle w:val="HiddenTextSpec"/>
      </w:pPr>
    </w:p>
    <w:p w14:paraId="5B479D9C" w14:textId="77777777" w:rsidR="00070258" w:rsidRPr="00244CCF" w:rsidRDefault="00070258" w:rsidP="00244CCF">
      <w:pPr>
        <w:pStyle w:val="HiddenTextSpec"/>
      </w:pPr>
      <w:r w:rsidRPr="004852CF">
        <w:rPr>
          <w:b/>
        </w:rPr>
        <w:t>sme CONTACT</w:t>
      </w:r>
      <w:r w:rsidRPr="004852CF">
        <w:t xml:space="preserve"> –</w:t>
      </w:r>
      <w:r w:rsidR="00244CCF" w:rsidRPr="004852CF">
        <w:t xml:space="preserve"> </w:t>
      </w:r>
      <w:hyperlink r:id="rId60" w:history="1">
        <w:r w:rsidRPr="004852CF">
          <w:t>Pavement</w:t>
        </w:r>
      </w:hyperlink>
      <w:r w:rsidRPr="004852CF">
        <w:t xml:space="preserve"> &amp; drainage Management &amp; Technology unit</w:t>
      </w:r>
    </w:p>
    <w:p w14:paraId="657641EF" w14:textId="77777777" w:rsidR="00E15E5C" w:rsidRPr="00244CCF" w:rsidRDefault="00E15E5C" w:rsidP="00244CCF">
      <w:pPr>
        <w:pStyle w:val="HiddenTextSpec"/>
      </w:pPr>
    </w:p>
    <w:p w14:paraId="04CC6CFB" w14:textId="77777777" w:rsidR="00E15E5C" w:rsidRDefault="00E15E5C" w:rsidP="003A78BB">
      <w:pPr>
        <w:pStyle w:val="Instruction"/>
      </w:pPr>
      <w:r w:rsidRPr="00AF08B1">
        <w:t>THE FOLLOWING IS ADDED:</w:t>
      </w:r>
    </w:p>
    <w:p w14:paraId="317D9607" w14:textId="77777777" w:rsidR="007A42A5" w:rsidRPr="00E35FC9" w:rsidRDefault="007A42A5" w:rsidP="007A42A5">
      <w:pPr>
        <w:pStyle w:val="Blanklinehalf"/>
      </w:pPr>
    </w:p>
    <w:tbl>
      <w:tblPr>
        <w:tblW w:w="0" w:type="auto"/>
        <w:tblInd w:w="1350" w:type="dxa"/>
        <w:tblLook w:val="04A0" w:firstRow="1" w:lastRow="0" w:firstColumn="1" w:lastColumn="0" w:noHBand="0" w:noVBand="1"/>
      </w:tblPr>
      <w:tblGrid>
        <w:gridCol w:w="2790"/>
        <w:gridCol w:w="2970"/>
        <w:gridCol w:w="2610"/>
      </w:tblGrid>
      <w:tr w:rsidR="007A42A5" w:rsidRPr="00E35FC9" w14:paraId="79B976E5" w14:textId="77777777" w:rsidTr="00120B80">
        <w:trPr>
          <w:trHeight w:val="288"/>
        </w:trPr>
        <w:tc>
          <w:tcPr>
            <w:tcW w:w="8370" w:type="dxa"/>
            <w:gridSpan w:val="3"/>
            <w:tcBorders>
              <w:top w:val="double" w:sz="4" w:space="0" w:color="auto"/>
              <w:bottom w:val="single" w:sz="4" w:space="0" w:color="auto"/>
            </w:tcBorders>
            <w:vAlign w:val="center"/>
          </w:tcPr>
          <w:p w14:paraId="39F150E7" w14:textId="64183996" w:rsidR="007A42A5" w:rsidRPr="00784EEE" w:rsidRDefault="007A42A5" w:rsidP="00842DEB">
            <w:pPr>
              <w:pStyle w:val="Tabletitle"/>
            </w:pPr>
            <w:r w:rsidRPr="00784EEE">
              <w:t>Table 40</w:t>
            </w:r>
            <w:r>
              <w:t>5</w:t>
            </w:r>
            <w:r w:rsidRPr="00784EEE">
              <w:t>.03.0</w:t>
            </w:r>
            <w:r>
              <w:t>2</w:t>
            </w:r>
            <w:r w:rsidRPr="00784EEE">
              <w:t>-</w:t>
            </w:r>
            <w:r w:rsidR="00842DEB">
              <w:t>1</w:t>
            </w:r>
            <w:proofErr w:type="gramStart"/>
            <w:r w:rsidR="00842DEB">
              <w:t>A</w:t>
            </w:r>
            <w:r w:rsidRPr="00784EEE">
              <w:t xml:space="preserve"> </w:t>
            </w:r>
            <w:r>
              <w:t xml:space="preserve"> </w:t>
            </w:r>
            <w:r w:rsidRPr="00784EEE">
              <w:t>Exclusions</w:t>
            </w:r>
            <w:proofErr w:type="gramEnd"/>
            <w:r w:rsidRPr="00784EEE">
              <w:t xml:space="preserve"> </w:t>
            </w:r>
            <w:r>
              <w:t>f</w:t>
            </w:r>
            <w:r w:rsidRPr="00784EEE">
              <w:t xml:space="preserve">or </w:t>
            </w:r>
            <w:r w:rsidRPr="00DA5142">
              <w:t>Concrete Surface Course</w:t>
            </w:r>
          </w:p>
        </w:tc>
      </w:tr>
      <w:tr w:rsidR="007A42A5" w:rsidRPr="00E35FC9" w14:paraId="4A9451F2" w14:textId="77777777" w:rsidTr="00120B80">
        <w:trPr>
          <w:trHeight w:val="288"/>
        </w:trPr>
        <w:tc>
          <w:tcPr>
            <w:tcW w:w="2790" w:type="dxa"/>
            <w:tcBorders>
              <w:top w:val="single" w:sz="4" w:space="0" w:color="auto"/>
              <w:bottom w:val="single" w:sz="4" w:space="0" w:color="auto"/>
            </w:tcBorders>
            <w:vAlign w:val="center"/>
          </w:tcPr>
          <w:p w14:paraId="5B132C3F" w14:textId="77777777" w:rsidR="007A42A5" w:rsidRPr="00120B80" w:rsidRDefault="007A42A5" w:rsidP="00CD5689">
            <w:pPr>
              <w:pStyle w:val="TableheaderCentered"/>
            </w:pPr>
            <w:r w:rsidRPr="00120B80">
              <w:t>Roadway</w:t>
            </w:r>
          </w:p>
        </w:tc>
        <w:tc>
          <w:tcPr>
            <w:tcW w:w="2970" w:type="dxa"/>
            <w:tcBorders>
              <w:top w:val="single" w:sz="4" w:space="0" w:color="auto"/>
              <w:bottom w:val="single" w:sz="4" w:space="0" w:color="auto"/>
            </w:tcBorders>
            <w:vAlign w:val="center"/>
          </w:tcPr>
          <w:p w14:paraId="09954CE0" w14:textId="77777777" w:rsidR="007A42A5" w:rsidRPr="00120B80" w:rsidRDefault="007A42A5" w:rsidP="00CD5689">
            <w:pPr>
              <w:pStyle w:val="TableheaderCentered"/>
            </w:pPr>
            <w:r w:rsidRPr="00120B80">
              <w:t>Lane Number</w:t>
            </w:r>
          </w:p>
        </w:tc>
        <w:tc>
          <w:tcPr>
            <w:tcW w:w="2610" w:type="dxa"/>
            <w:tcBorders>
              <w:top w:val="single" w:sz="4" w:space="0" w:color="auto"/>
              <w:bottom w:val="single" w:sz="4" w:space="0" w:color="auto"/>
            </w:tcBorders>
            <w:vAlign w:val="center"/>
          </w:tcPr>
          <w:p w14:paraId="3FB2D4A3" w14:textId="77777777" w:rsidR="007A42A5" w:rsidRPr="00120B80" w:rsidRDefault="007A42A5" w:rsidP="00CD5689">
            <w:pPr>
              <w:pStyle w:val="TableheaderCentered"/>
            </w:pPr>
            <w:r w:rsidRPr="00120B80">
              <w:t>Exclusions</w:t>
            </w:r>
          </w:p>
        </w:tc>
      </w:tr>
      <w:tr w:rsidR="007A42A5" w:rsidRPr="00E35FC9" w14:paraId="48259D13" w14:textId="77777777" w:rsidTr="00120B80">
        <w:trPr>
          <w:trHeight w:val="288"/>
        </w:trPr>
        <w:tc>
          <w:tcPr>
            <w:tcW w:w="2790" w:type="dxa"/>
            <w:tcBorders>
              <w:top w:val="single" w:sz="4" w:space="0" w:color="auto"/>
              <w:bottom w:val="double" w:sz="4" w:space="0" w:color="auto"/>
            </w:tcBorders>
            <w:vAlign w:val="center"/>
          </w:tcPr>
          <w:p w14:paraId="37189DDC" w14:textId="77777777" w:rsidR="007A42A5" w:rsidRPr="00784EEE" w:rsidRDefault="007A42A5" w:rsidP="00CD5689">
            <w:pPr>
              <w:pStyle w:val="Tabletext"/>
              <w:jc w:val="center"/>
            </w:pPr>
          </w:p>
        </w:tc>
        <w:tc>
          <w:tcPr>
            <w:tcW w:w="2970" w:type="dxa"/>
            <w:tcBorders>
              <w:top w:val="single" w:sz="4" w:space="0" w:color="auto"/>
              <w:bottom w:val="double" w:sz="4" w:space="0" w:color="auto"/>
            </w:tcBorders>
            <w:vAlign w:val="center"/>
          </w:tcPr>
          <w:p w14:paraId="466CDECF" w14:textId="77777777" w:rsidR="007A42A5" w:rsidRPr="00784EEE" w:rsidRDefault="007A42A5" w:rsidP="00CD5689">
            <w:pPr>
              <w:pStyle w:val="Tabletext"/>
              <w:jc w:val="center"/>
              <w:rPr>
                <w:b/>
                <w:bCs/>
              </w:rPr>
            </w:pPr>
          </w:p>
        </w:tc>
        <w:tc>
          <w:tcPr>
            <w:tcW w:w="2610" w:type="dxa"/>
            <w:tcBorders>
              <w:top w:val="single" w:sz="4" w:space="0" w:color="auto"/>
              <w:bottom w:val="double" w:sz="4" w:space="0" w:color="auto"/>
            </w:tcBorders>
            <w:vAlign w:val="center"/>
          </w:tcPr>
          <w:p w14:paraId="59AC7587" w14:textId="77777777" w:rsidR="007A42A5" w:rsidRPr="00784EEE" w:rsidRDefault="007A42A5" w:rsidP="00CD5689">
            <w:pPr>
              <w:pStyle w:val="Tabletext"/>
              <w:jc w:val="center"/>
              <w:rPr>
                <w:b/>
                <w:bCs/>
              </w:rPr>
            </w:pPr>
          </w:p>
        </w:tc>
      </w:tr>
    </w:tbl>
    <w:p w14:paraId="6607C45B" w14:textId="77777777" w:rsidR="007A42A5" w:rsidRPr="00E35FC9" w:rsidRDefault="007A42A5" w:rsidP="00120B80">
      <w:pPr>
        <w:pStyle w:val="a2paragraph0"/>
      </w:pPr>
      <w:r w:rsidRPr="00E35FC9">
        <w:t xml:space="preserve">Lane designation is by increasing numbers from left to right in the direction of traffic with left lane being </w:t>
      </w:r>
      <w:r w:rsidRPr="00120B80">
        <w:t>Lane</w:t>
      </w:r>
      <w:r w:rsidRPr="00E35FC9">
        <w:t xml:space="preserve"> 1.</w:t>
      </w:r>
    </w:p>
    <w:p w14:paraId="5304CAD2" w14:textId="77777777" w:rsidR="00A768A1" w:rsidRDefault="00A768A1" w:rsidP="00A768A1">
      <w:pPr>
        <w:pStyle w:val="HiddenTextSpec"/>
      </w:pPr>
      <w:r>
        <w:t>1**************************************************************************************************************************1</w:t>
      </w:r>
    </w:p>
    <w:p w14:paraId="5B16DB89" w14:textId="77777777" w:rsidR="00EC6015" w:rsidRDefault="00EC6015" w:rsidP="00A768A1">
      <w:pPr>
        <w:pStyle w:val="HiddenTextSpec"/>
      </w:pPr>
    </w:p>
    <w:p w14:paraId="1D9F2A98" w14:textId="77777777" w:rsidR="00ED5902" w:rsidRDefault="00ED5902" w:rsidP="00ED5902">
      <w:pPr>
        <w:pStyle w:val="000Section"/>
      </w:pPr>
      <w:bookmarkStart w:id="618" w:name="_Toc501717030"/>
      <w:bookmarkStart w:id="619" w:name="_Toc209679761"/>
      <w:bookmarkStart w:id="620" w:name="_Toc501717031"/>
      <w:bookmarkStart w:id="621" w:name="_Toc209679762"/>
      <w:r>
        <w:t>Section 406 – High Performance Thin Overlay</w:t>
      </w:r>
    </w:p>
    <w:p w14:paraId="7E31D03F" w14:textId="77777777" w:rsidR="00ED5902" w:rsidRDefault="00ED5902" w:rsidP="00ED5902">
      <w:pPr>
        <w:pStyle w:val="HiddenTextSpec"/>
      </w:pPr>
      <w:bookmarkStart w:id="622" w:name="_Hlk209685246"/>
      <w:bookmarkStart w:id="623" w:name="_Hlk209685829"/>
      <w:r>
        <w:t>1**************************************************************************************************************************1</w:t>
      </w:r>
    </w:p>
    <w:bookmarkEnd w:id="622"/>
    <w:p w14:paraId="580F0895" w14:textId="77777777" w:rsidR="00ED5902" w:rsidRDefault="00ED5902" w:rsidP="00ED5902">
      <w:pPr>
        <w:pStyle w:val="HiddenTextSpec"/>
      </w:pPr>
      <w:r w:rsidRPr="00D75581">
        <w:t>BDC2</w:t>
      </w:r>
      <w:r>
        <w:t>5</w:t>
      </w:r>
      <w:r w:rsidRPr="00D75581">
        <w:t>S-</w:t>
      </w:r>
      <w:r>
        <w:t>16 dated sep 30, 2025</w:t>
      </w:r>
    </w:p>
    <w:bookmarkEnd w:id="623"/>
    <w:p w14:paraId="53C9142B" w14:textId="77777777" w:rsidR="00ED5902" w:rsidRPr="00B670D3" w:rsidRDefault="00ED5902" w:rsidP="00ED5902">
      <w:pPr>
        <w:pStyle w:val="Instruction"/>
      </w:pPr>
      <w:r w:rsidRPr="00B670D3">
        <w:t>the section is renamed to:</w:t>
      </w:r>
    </w:p>
    <w:p w14:paraId="64179FDE" w14:textId="77777777" w:rsidR="00ED5902" w:rsidRDefault="00ED5902" w:rsidP="00ED5902">
      <w:pPr>
        <w:pStyle w:val="000Section"/>
      </w:pPr>
      <w:r w:rsidRPr="000A0B1D">
        <w:t>Section 406 – High Performance Thin Overlay and Ultra-high performance THIN overlay</w:t>
      </w:r>
    </w:p>
    <w:p w14:paraId="3904AFDA" w14:textId="77777777" w:rsidR="00ED5902" w:rsidRDefault="00ED5902" w:rsidP="00ED5902">
      <w:pPr>
        <w:pStyle w:val="HiddenTextSpec"/>
      </w:pPr>
      <w:r>
        <w:t>1**************************************************************************************************************************1</w:t>
      </w:r>
    </w:p>
    <w:p w14:paraId="03DAFEA3" w14:textId="77777777" w:rsidR="00ED5902" w:rsidRPr="00411803" w:rsidRDefault="00ED5902" w:rsidP="00ED5902">
      <w:pPr>
        <w:pStyle w:val="00000Subsection"/>
      </w:pPr>
      <w:bookmarkStart w:id="624" w:name="_Toc501717029"/>
      <w:bookmarkStart w:id="625" w:name="_Toc209679760"/>
      <w:proofErr w:type="gramStart"/>
      <w:r w:rsidRPr="00411803">
        <w:t>406.01  Description</w:t>
      </w:r>
      <w:bookmarkEnd w:id="624"/>
      <w:bookmarkEnd w:id="625"/>
      <w:proofErr w:type="gramEnd"/>
    </w:p>
    <w:p w14:paraId="03676EC9" w14:textId="77777777" w:rsidR="00ED5902" w:rsidRDefault="00ED5902" w:rsidP="00ED5902">
      <w:pPr>
        <w:pStyle w:val="HiddenTextSpec"/>
      </w:pPr>
      <w:r>
        <w:t>1**************************************************************************************************************************1</w:t>
      </w:r>
    </w:p>
    <w:p w14:paraId="3211D802" w14:textId="77777777" w:rsidR="00ED5902" w:rsidRDefault="00ED5902" w:rsidP="00ED5902">
      <w:pPr>
        <w:pStyle w:val="HiddenTextSpec"/>
      </w:pPr>
      <w:r w:rsidRPr="00D75581">
        <w:t>BDC2</w:t>
      </w:r>
      <w:r>
        <w:t>5</w:t>
      </w:r>
      <w:r w:rsidRPr="00D75581">
        <w:t>S-</w:t>
      </w:r>
      <w:r>
        <w:t>16 dated sep 30, 2025</w:t>
      </w:r>
    </w:p>
    <w:p w14:paraId="71988709" w14:textId="77777777" w:rsidR="00ED5902" w:rsidRDefault="00ED5902" w:rsidP="00ED5902">
      <w:pPr>
        <w:pStyle w:val="Instruction"/>
      </w:pPr>
      <w:r>
        <w:t>the first paragraph is changed to:</w:t>
      </w:r>
    </w:p>
    <w:p w14:paraId="03815AF6" w14:textId="77777777" w:rsidR="00ED5902" w:rsidRPr="00411803" w:rsidRDefault="00ED5902" w:rsidP="00ED5902">
      <w:pPr>
        <w:pStyle w:val="Paragraph"/>
      </w:pPr>
      <w:r w:rsidRPr="00411803">
        <w:t>This Section describes the requirements for constructing high performance thin overlay (HPTO)</w:t>
      </w:r>
      <w:r>
        <w:t xml:space="preserve"> and Ultra-high performance thin overlay (Ultra-HPTO)</w:t>
      </w:r>
      <w:r w:rsidRPr="00411803">
        <w:t>.</w:t>
      </w:r>
    </w:p>
    <w:p w14:paraId="148B380E" w14:textId="77777777" w:rsidR="00ED5902" w:rsidRDefault="00ED5902" w:rsidP="00ED5902">
      <w:pPr>
        <w:pStyle w:val="HiddenTextSpec"/>
      </w:pPr>
      <w:r>
        <w:t>1**************************************************************************************************************************1</w:t>
      </w:r>
    </w:p>
    <w:p w14:paraId="01471986" w14:textId="77777777" w:rsidR="00ED5902" w:rsidRPr="00411803" w:rsidRDefault="00ED5902" w:rsidP="00ED5902">
      <w:pPr>
        <w:pStyle w:val="00000Subsection"/>
      </w:pPr>
      <w:proofErr w:type="gramStart"/>
      <w:r w:rsidRPr="00411803">
        <w:t>406.02  Materials</w:t>
      </w:r>
      <w:bookmarkEnd w:id="618"/>
      <w:bookmarkEnd w:id="619"/>
      <w:proofErr w:type="gramEnd"/>
    </w:p>
    <w:p w14:paraId="1FAADD75" w14:textId="77777777" w:rsidR="00ED5902" w:rsidRDefault="00ED5902" w:rsidP="00ED5902">
      <w:pPr>
        <w:pStyle w:val="0000000Subpart"/>
      </w:pPr>
      <w:proofErr w:type="gramStart"/>
      <w:r w:rsidRPr="006531AA">
        <w:t>406.02.01  Materials</w:t>
      </w:r>
      <w:bookmarkEnd w:id="620"/>
      <w:bookmarkEnd w:id="621"/>
      <w:proofErr w:type="gramEnd"/>
    </w:p>
    <w:p w14:paraId="78FE98AF" w14:textId="77777777" w:rsidR="00ED5902" w:rsidRDefault="00ED5902" w:rsidP="00ED5902">
      <w:pPr>
        <w:pStyle w:val="HiddenTextSpec"/>
      </w:pPr>
      <w:r>
        <w:t>1**************************************************************************************************************************1</w:t>
      </w:r>
    </w:p>
    <w:p w14:paraId="5A346C58" w14:textId="77777777" w:rsidR="00ED5902" w:rsidRDefault="00ED5902" w:rsidP="00ED5902">
      <w:pPr>
        <w:pStyle w:val="HiddenTextSpec"/>
      </w:pPr>
      <w:r w:rsidRPr="00D75581">
        <w:t>BDC2</w:t>
      </w:r>
      <w:r>
        <w:t>5</w:t>
      </w:r>
      <w:r w:rsidRPr="00D75581">
        <w:t>S-</w:t>
      </w:r>
      <w:r>
        <w:t>16 dated sep 30, 2025</w:t>
      </w:r>
    </w:p>
    <w:p w14:paraId="282D4A75" w14:textId="77777777" w:rsidR="00ED5902" w:rsidRDefault="00ED5902" w:rsidP="00ED5902">
      <w:pPr>
        <w:pStyle w:val="Instruction"/>
      </w:pPr>
      <w:r>
        <w:t>The following material is added:</w:t>
      </w:r>
    </w:p>
    <w:p w14:paraId="6C8E1FDA" w14:textId="77777777" w:rsidR="00ED5902" w:rsidRDefault="00ED5902" w:rsidP="00ED5902">
      <w:pPr>
        <w:pStyle w:val="Dotleader0indent"/>
      </w:pPr>
      <w:r>
        <w:t>Ultra-</w:t>
      </w:r>
      <w:r w:rsidRPr="006531AA">
        <w:t>HPTO</w:t>
      </w:r>
      <w:r w:rsidRPr="006531AA">
        <w:tab/>
      </w:r>
      <w:r w:rsidRPr="003B4E3E">
        <w:t>902.16</w:t>
      </w:r>
    </w:p>
    <w:p w14:paraId="2368D4A0" w14:textId="77777777" w:rsidR="00ED5902" w:rsidRDefault="00ED5902" w:rsidP="00ED5902">
      <w:pPr>
        <w:pStyle w:val="HiddenTextSpec"/>
      </w:pPr>
      <w:r>
        <w:t>1**************************************************************************************************************************1</w:t>
      </w:r>
    </w:p>
    <w:p w14:paraId="07B1BD4B" w14:textId="77777777" w:rsidR="00ED5902" w:rsidRDefault="00ED5902" w:rsidP="00ED5902">
      <w:pPr>
        <w:pStyle w:val="00000Subsection"/>
      </w:pPr>
      <w:proofErr w:type="gramStart"/>
      <w:r>
        <w:t>406.03  Construction</w:t>
      </w:r>
      <w:proofErr w:type="gramEnd"/>
    </w:p>
    <w:p w14:paraId="48B79E71" w14:textId="77777777" w:rsidR="00ED5902" w:rsidRDefault="00ED5902" w:rsidP="00ED5902">
      <w:pPr>
        <w:pStyle w:val="0000000Subpart"/>
      </w:pPr>
      <w:bookmarkStart w:id="626" w:name="_Toc501717034"/>
      <w:bookmarkStart w:id="627" w:name="_Toc132008402"/>
      <w:proofErr w:type="gramStart"/>
      <w:r w:rsidRPr="009F42A7">
        <w:t>406.03.01  High</w:t>
      </w:r>
      <w:proofErr w:type="gramEnd"/>
      <w:r w:rsidRPr="009F42A7">
        <w:t xml:space="preserve"> Performance Thin Overlay</w:t>
      </w:r>
      <w:bookmarkEnd w:id="626"/>
      <w:bookmarkEnd w:id="627"/>
    </w:p>
    <w:p w14:paraId="474637BB" w14:textId="77777777" w:rsidR="00ED5902" w:rsidRDefault="00ED5902" w:rsidP="00ED5902">
      <w:pPr>
        <w:pStyle w:val="HiddenTextSpec"/>
      </w:pPr>
      <w:bookmarkStart w:id="628" w:name="_Hlk209685099"/>
      <w:r>
        <w:t>1**************************************************************************************************************************1</w:t>
      </w:r>
    </w:p>
    <w:p w14:paraId="6BD4E33D" w14:textId="77777777" w:rsidR="00ED5902" w:rsidRDefault="00ED5902" w:rsidP="00ED5902">
      <w:pPr>
        <w:pStyle w:val="HiddenTextSpec"/>
      </w:pPr>
      <w:r w:rsidRPr="00D75581">
        <w:t>BDC2</w:t>
      </w:r>
      <w:r>
        <w:t>5</w:t>
      </w:r>
      <w:r w:rsidRPr="00D75581">
        <w:t>S-0</w:t>
      </w:r>
      <w:r>
        <w:t>2 dated mar 27, 2025</w:t>
      </w:r>
    </w:p>
    <w:bookmarkEnd w:id="628"/>
    <w:p w14:paraId="611E80FC" w14:textId="77777777" w:rsidR="00ED5902" w:rsidRDefault="00ED5902" w:rsidP="00ED5902">
      <w:pPr>
        <w:pStyle w:val="HiddenTextSpec"/>
      </w:pPr>
    </w:p>
    <w:p w14:paraId="6A473E0D" w14:textId="77777777" w:rsidR="00ED5902" w:rsidRPr="00424062" w:rsidRDefault="00ED5902" w:rsidP="00ED5902">
      <w:pPr>
        <w:pStyle w:val="A1paragraph0"/>
        <w:rPr>
          <w:b/>
          <w:bCs/>
        </w:rPr>
      </w:pPr>
      <w:r w:rsidRPr="00424062">
        <w:rPr>
          <w:b/>
          <w:bCs/>
        </w:rPr>
        <w:t>H.</w:t>
      </w:r>
      <w:r w:rsidRPr="00424062">
        <w:rPr>
          <w:b/>
          <w:bCs/>
        </w:rPr>
        <w:tab/>
        <w:t xml:space="preserve">Air Void Requirements on Roadway.  </w:t>
      </w:r>
    </w:p>
    <w:p w14:paraId="4A247840" w14:textId="77777777" w:rsidR="00ED5902" w:rsidRPr="009F42A7" w:rsidRDefault="00ED5902" w:rsidP="00ED5902">
      <w:pPr>
        <w:pStyle w:val="Instruction"/>
      </w:pPr>
      <w:r w:rsidRPr="009F42A7">
        <w:t>The Fourth paragraph of Part H is changed to:</w:t>
      </w:r>
    </w:p>
    <w:p w14:paraId="74260EEE" w14:textId="77777777" w:rsidR="00ED5902" w:rsidRDefault="00ED5902" w:rsidP="00ED5902">
      <w:pPr>
        <w:pStyle w:val="A1paragraph0"/>
        <w:ind w:firstLine="0"/>
      </w:pPr>
      <w:r w:rsidRPr="009F42A7">
        <w:lastRenderedPageBreak/>
        <w:t xml:space="preserve">The ME will calculate the percent defective (PD) as the percentage of the lot outside the acceptable range of 2 percent air voids to 7 percent air voids.  The acceptable quality limit is 10 percent defective.  For lots </w:t>
      </w:r>
      <w:proofErr w:type="gramStart"/>
      <w:r w:rsidRPr="009F42A7">
        <w:t>in which</w:t>
      </w:r>
      <w:proofErr w:type="gramEnd"/>
      <w:r w:rsidRPr="009F42A7">
        <w:t xml:space="preserve"> PD &lt; 10, the Department will award a positive pay adjustment.  For lots </w:t>
      </w:r>
      <w:proofErr w:type="gramStart"/>
      <w:r w:rsidRPr="009F42A7">
        <w:t>in which</w:t>
      </w:r>
      <w:proofErr w:type="gramEnd"/>
      <w:r w:rsidRPr="009F42A7">
        <w:t xml:space="preserve"> PD &gt; 10, the Department will assess a negative pay adjustment.</w:t>
      </w:r>
    </w:p>
    <w:p w14:paraId="7317BEF0" w14:textId="77777777" w:rsidR="00ED5902" w:rsidRPr="009F42A7" w:rsidRDefault="00ED5902" w:rsidP="00ED5902">
      <w:pPr>
        <w:spacing w:before="120"/>
        <w:ind w:left="432"/>
        <w:jc w:val="both"/>
      </w:pPr>
    </w:p>
    <w:p w14:paraId="7104EE67" w14:textId="77777777" w:rsidR="00ED5902" w:rsidRPr="009F42A7" w:rsidRDefault="00ED5902" w:rsidP="00ED5902">
      <w:pPr>
        <w:pStyle w:val="Instruction"/>
      </w:pPr>
      <w:r w:rsidRPr="009F42A7">
        <w:t>Part 2 is changed to:</w:t>
      </w:r>
    </w:p>
    <w:p w14:paraId="653AD0F0" w14:textId="77777777" w:rsidR="00ED5902" w:rsidRPr="009F42A7" w:rsidRDefault="00ED5902" w:rsidP="00ED5902">
      <w:pPr>
        <w:pStyle w:val="A1paragraph0"/>
        <w:ind w:firstLine="0"/>
      </w:pPr>
      <w:r w:rsidRPr="009F42A7">
        <w:rPr>
          <w:b/>
        </w:rPr>
        <w:t>2.</w:t>
      </w:r>
      <w:r w:rsidRPr="009F42A7">
        <w:rPr>
          <w:b/>
        </w:rPr>
        <w:tab/>
        <w:t xml:space="preserve">Quality </w:t>
      </w:r>
      <w:r w:rsidRPr="00424062">
        <w:rPr>
          <w:b/>
          <w:bCs/>
        </w:rPr>
        <w:t>Index</w:t>
      </w:r>
      <w:r w:rsidRPr="009F42A7">
        <w:rPr>
          <w:b/>
        </w:rPr>
        <w:t xml:space="preserve"> (Q).  </w:t>
      </w:r>
    </w:p>
    <w:p w14:paraId="1C6E7A34" w14:textId="77777777" w:rsidR="00ED5902" w:rsidRPr="009F42A7" w:rsidRDefault="00000000" w:rsidP="00ED5902">
      <w:pPr>
        <w:spacing w:before="120"/>
        <w:ind w:firstLine="576"/>
        <w:jc w:val="both"/>
        <w:rPr>
          <w:b/>
        </w:rPr>
      </w:pPr>
      <m:oMathPara>
        <m:oMath>
          <m:sSub>
            <m:sSubPr>
              <m:ctrlPr>
                <w:rPr>
                  <w:rFonts w:ascii="Cambria Math" w:hAnsi="Cambria Math"/>
                  <w:sz w:val="18"/>
                </w:rPr>
              </m:ctrlPr>
            </m:sSubPr>
            <m:e>
              <m:r>
                <m:rPr>
                  <m:sty m:val="p"/>
                </m:rPr>
                <w:rPr>
                  <w:rFonts w:ascii="Cambria Math" w:hAnsi="Cambria Math"/>
                  <w:sz w:val="18"/>
                </w:rPr>
                <m:t>Q</m:t>
              </m:r>
            </m:e>
            <m:sub>
              <m:r>
                <m:rPr>
                  <m:sty m:val="p"/>
                </m:rPr>
                <w:rPr>
                  <w:rFonts w:ascii="Cambria Math" w:hAnsi="Cambria Math"/>
                  <w:sz w:val="18"/>
                </w:rPr>
                <m:t>L</m:t>
              </m:r>
            </m:sub>
          </m:sSub>
          <m:r>
            <m:rPr>
              <m:sty m:val="p"/>
            </m:rPr>
            <w:rPr>
              <w:rFonts w:ascii="Cambria Math" w:hAnsi="Cambria Math"/>
              <w:sz w:val="18"/>
            </w:rPr>
            <m:t>=</m:t>
          </m:r>
          <m:f>
            <m:fPr>
              <m:ctrlPr>
                <w:rPr>
                  <w:rFonts w:ascii="Cambria Math" w:hAnsi="Cambria Math"/>
                  <w:sz w:val="18"/>
                </w:rPr>
              </m:ctrlPr>
            </m:fPr>
            <m:num>
              <m:r>
                <m:rPr>
                  <m:sty m:val="p"/>
                </m:rPr>
                <w:rPr>
                  <w:rFonts w:ascii="Cambria Math" w:hAnsi="Cambria Math"/>
                  <w:sz w:val="18"/>
                </w:rPr>
                <m:t>(</m:t>
              </m:r>
              <m:acc>
                <m:accPr>
                  <m:chr m:val="̅"/>
                  <m:ctrlPr>
                    <w:rPr>
                      <w:rFonts w:ascii="Cambria Math" w:hAnsi="Cambria Math"/>
                      <w:sz w:val="18"/>
                    </w:rPr>
                  </m:ctrlPr>
                </m:accPr>
                <m:e>
                  <m:r>
                    <m:rPr>
                      <m:sty m:val="p"/>
                    </m:rPr>
                    <w:rPr>
                      <w:rFonts w:ascii="Cambria Math" w:hAnsi="Cambria Math"/>
                      <w:sz w:val="18"/>
                    </w:rPr>
                    <m:t>X</m:t>
                  </m:r>
                </m:e>
              </m:acc>
              <m:r>
                <m:rPr>
                  <m:sty m:val="p"/>
                </m:rPr>
                <w:rPr>
                  <w:rFonts w:ascii="Cambria Math" w:hAnsi="Cambria Math"/>
                  <w:sz w:val="18"/>
                </w:rPr>
                <m:t>-2.0)</m:t>
              </m:r>
            </m:num>
            <m:den>
              <m:r>
                <m:rPr>
                  <m:sty m:val="p"/>
                </m:rPr>
                <w:rPr>
                  <w:rFonts w:ascii="Cambria Math" w:hAnsi="Cambria Math"/>
                  <w:sz w:val="18"/>
                </w:rPr>
                <m:t>S</m:t>
              </m:r>
            </m:den>
          </m:f>
        </m:oMath>
      </m:oMathPara>
    </w:p>
    <w:p w14:paraId="5552EFC3" w14:textId="77777777" w:rsidR="00ED5902" w:rsidRPr="009F42A7" w:rsidRDefault="00000000" w:rsidP="00ED5902">
      <w:pPr>
        <w:spacing w:before="120"/>
        <w:jc w:val="center"/>
        <w:rPr>
          <w:sz w:val="18"/>
          <w:szCs w:val="18"/>
        </w:rPr>
      </w:pPr>
      <m:oMathPara>
        <m:oMath>
          <m:sSub>
            <m:sSubPr>
              <m:ctrlPr>
                <w:rPr>
                  <w:rFonts w:ascii="Cambria Math" w:eastAsia="Calibri" w:hAnsi="Cambria Math"/>
                  <w:sz w:val="18"/>
                  <w:szCs w:val="18"/>
                </w:rPr>
              </m:ctrlPr>
            </m:sSubPr>
            <m:e>
              <m:r>
                <m:rPr>
                  <m:sty m:val="p"/>
                </m:rPr>
                <w:rPr>
                  <w:rFonts w:ascii="Cambria Math" w:eastAsia="Calibri" w:hAnsi="Cambria Math"/>
                  <w:sz w:val="18"/>
                  <w:szCs w:val="18"/>
                </w:rPr>
                <m:t>Q</m:t>
              </m:r>
            </m:e>
            <m:sub>
              <m:r>
                <m:rPr>
                  <m:sty m:val="p"/>
                </m:rPr>
                <w:rPr>
                  <w:rFonts w:ascii="Cambria Math" w:eastAsia="Calibri" w:hAnsi="Cambria Math"/>
                  <w:sz w:val="18"/>
                  <w:szCs w:val="18"/>
                </w:rPr>
                <m:t>U</m:t>
              </m:r>
            </m:sub>
          </m:sSub>
          <m:r>
            <m:rPr>
              <m:sty m:val="p"/>
            </m:rPr>
            <w:rPr>
              <w:rFonts w:ascii="Cambria Math" w:eastAsia="Calibri" w:hAnsi="Cambria Math"/>
              <w:sz w:val="18"/>
              <w:szCs w:val="18"/>
            </w:rPr>
            <m:t>=</m:t>
          </m:r>
          <m:f>
            <m:fPr>
              <m:ctrlPr>
                <w:rPr>
                  <w:rFonts w:ascii="Cambria Math" w:eastAsia="Calibri" w:hAnsi="Cambria Math"/>
                  <w:sz w:val="18"/>
                  <w:szCs w:val="18"/>
                </w:rPr>
              </m:ctrlPr>
            </m:fPr>
            <m:num>
              <m:r>
                <m:rPr>
                  <m:sty m:val="p"/>
                </m:rPr>
                <w:rPr>
                  <w:rFonts w:ascii="Cambria Math" w:eastAsia="Calibri" w:hAnsi="Cambria Math"/>
                  <w:sz w:val="18"/>
                  <w:szCs w:val="18"/>
                </w:rPr>
                <m:t>(7.0-</m:t>
              </m:r>
              <m:acc>
                <m:accPr>
                  <m:chr m:val="̅"/>
                  <m:ctrlPr>
                    <w:rPr>
                      <w:rFonts w:ascii="Cambria Math" w:eastAsia="Calibri" w:hAnsi="Cambria Math"/>
                      <w:sz w:val="18"/>
                      <w:szCs w:val="18"/>
                    </w:rPr>
                  </m:ctrlPr>
                </m:accPr>
                <m:e>
                  <m:r>
                    <m:rPr>
                      <m:sty m:val="p"/>
                    </m:rPr>
                    <w:rPr>
                      <w:rFonts w:ascii="Cambria Math" w:eastAsia="Calibri" w:hAnsi="Cambria Math"/>
                      <w:sz w:val="18"/>
                      <w:szCs w:val="18"/>
                    </w:rPr>
                    <m:t>X</m:t>
                  </m:r>
                </m:e>
              </m:acc>
              <m:r>
                <m:rPr>
                  <m:sty m:val="p"/>
                </m:rPr>
                <w:rPr>
                  <w:rFonts w:ascii="Cambria Math" w:eastAsia="Calibri" w:hAnsi="Cambria Math"/>
                  <w:sz w:val="18"/>
                  <w:szCs w:val="18"/>
                </w:rPr>
                <m:t>)</m:t>
              </m:r>
            </m:num>
            <m:den>
              <m:r>
                <m:rPr>
                  <m:sty m:val="p"/>
                </m:rPr>
                <w:rPr>
                  <w:rFonts w:ascii="Cambria Math" w:eastAsia="Calibri" w:hAnsi="Cambria Math"/>
                  <w:sz w:val="18"/>
                  <w:szCs w:val="18"/>
                </w:rPr>
                <m:t>S</m:t>
              </m:r>
            </m:den>
          </m:f>
        </m:oMath>
      </m:oMathPara>
    </w:p>
    <w:p w14:paraId="69C4E1A1" w14:textId="77777777" w:rsidR="00ED5902" w:rsidRDefault="00ED5902" w:rsidP="00ED5902">
      <w:pPr>
        <w:pStyle w:val="HiddenTextSpec"/>
      </w:pPr>
      <w:r>
        <w:t>1**************************************************************************************************************************</w:t>
      </w:r>
    </w:p>
    <w:p w14:paraId="4110DCDE" w14:textId="77777777" w:rsidR="00ED5902" w:rsidRDefault="00ED5902" w:rsidP="00ED5902">
      <w:pPr>
        <w:pStyle w:val="HiddenTextSpec"/>
      </w:pPr>
    </w:p>
    <w:p w14:paraId="3EF60265" w14:textId="77777777" w:rsidR="00ED5902" w:rsidRDefault="00ED5902" w:rsidP="00ED5902">
      <w:pPr>
        <w:pStyle w:val="HiddenTextSpec"/>
      </w:pPr>
      <w:r>
        <w:t>1**************************************************************************************************************************1</w:t>
      </w:r>
    </w:p>
    <w:p w14:paraId="7EC6BD0C" w14:textId="77777777" w:rsidR="00ED5902" w:rsidRDefault="00ED5902" w:rsidP="00ED5902">
      <w:pPr>
        <w:pStyle w:val="HiddenTextSpec"/>
      </w:pPr>
      <w:r w:rsidRPr="00D75581">
        <w:t>BDC2</w:t>
      </w:r>
      <w:r>
        <w:t>5</w:t>
      </w:r>
      <w:r w:rsidRPr="00D75581">
        <w:t>S-</w:t>
      </w:r>
      <w:r>
        <w:t>16 dated sep 30, 2025</w:t>
      </w:r>
    </w:p>
    <w:p w14:paraId="294F65D4" w14:textId="77777777" w:rsidR="00ED5902" w:rsidRDefault="00ED5902" w:rsidP="00ED5902">
      <w:pPr>
        <w:pStyle w:val="Instruction"/>
      </w:pPr>
      <w:r>
        <w:t>the following subpart is added:</w:t>
      </w:r>
    </w:p>
    <w:p w14:paraId="66024237" w14:textId="77777777" w:rsidR="00ED5902" w:rsidRPr="003E6B80" w:rsidRDefault="00ED5902" w:rsidP="00ED5902">
      <w:pPr>
        <w:pStyle w:val="0000000Subpart"/>
      </w:pPr>
      <w:bookmarkStart w:id="629" w:name="_Toc209679766"/>
      <w:bookmarkStart w:id="630" w:name="_Hlk209686464"/>
      <w:proofErr w:type="gramStart"/>
      <w:r w:rsidRPr="003E6B80">
        <w:t>406.03.02  Ultra</w:t>
      </w:r>
      <w:proofErr w:type="gramEnd"/>
      <w:r w:rsidRPr="003E6B80">
        <w:t>-High Performance Thin Overlay</w:t>
      </w:r>
      <w:bookmarkEnd w:id="629"/>
    </w:p>
    <w:p w14:paraId="7FB32DC4" w14:textId="77777777" w:rsidR="00ED5902" w:rsidRPr="003E6B80" w:rsidRDefault="00ED5902" w:rsidP="00ED5902">
      <w:pPr>
        <w:pStyle w:val="A1paragraph0"/>
      </w:pPr>
      <w:r w:rsidRPr="005821DB">
        <w:rPr>
          <w:b/>
          <w:bCs/>
        </w:rPr>
        <w:t>A.</w:t>
      </w:r>
      <w:r w:rsidRPr="005821DB">
        <w:rPr>
          <w:b/>
          <w:bCs/>
        </w:rPr>
        <w:tab/>
        <w:t>Paving Plan.</w:t>
      </w:r>
      <w:r w:rsidRPr="003E6B80">
        <w:rPr>
          <w:b/>
        </w:rPr>
        <w:t xml:space="preserve">  </w:t>
      </w:r>
      <w:r w:rsidRPr="003E6B80">
        <w:t xml:space="preserve">At least 20 days before the start of placing the Ultra-HPTO, submit a detailed plan of operation to the RE for approval as specified in </w:t>
      </w:r>
      <w:r w:rsidRPr="003B4E3E">
        <w:t>401.03.07.A</w:t>
      </w:r>
      <w:r w:rsidRPr="003E6B80">
        <w:t>.</w:t>
      </w:r>
    </w:p>
    <w:p w14:paraId="17EFA6BA" w14:textId="77777777" w:rsidR="00ED5902" w:rsidRPr="005821DB" w:rsidRDefault="00ED5902" w:rsidP="00ED5902">
      <w:pPr>
        <w:pStyle w:val="A1paragraph0"/>
      </w:pPr>
      <w:r w:rsidRPr="005821DB">
        <w:rPr>
          <w:b/>
          <w:bCs/>
        </w:rPr>
        <w:t>B.</w:t>
      </w:r>
      <w:r w:rsidRPr="005821DB">
        <w:rPr>
          <w:b/>
          <w:bCs/>
        </w:rPr>
        <w:tab/>
        <w:t xml:space="preserve">Weather Limitations.  </w:t>
      </w:r>
      <w:r w:rsidRPr="005821DB">
        <w:t xml:space="preserve">If within the 3 hours before paving the National Weather Service locally forecasts a 50 percent chance or </w:t>
      </w:r>
      <w:proofErr w:type="gramStart"/>
      <w:r w:rsidRPr="005821DB">
        <w:t>greater of</w:t>
      </w:r>
      <w:proofErr w:type="gramEnd"/>
      <w:r w:rsidRPr="005821DB">
        <w:t xml:space="preserve"> precipitation during the scheduled placement, postpone the placement of Ultra-HPTO.  Do not place Ultra-HPTO if it is precipitating and do not allow trucks to leave the plant when precipitation is imminent.  The Contractor may resume paving operations when the chance of precipitation is less than 50 percent and the surface is dry.</w:t>
      </w:r>
    </w:p>
    <w:p w14:paraId="5FDBDE0C" w14:textId="77777777" w:rsidR="00ED5902" w:rsidRPr="003E6B80" w:rsidRDefault="00ED5902" w:rsidP="00ED5902">
      <w:pPr>
        <w:pStyle w:val="A2paragraph"/>
      </w:pPr>
      <w:r w:rsidRPr="003E6B80">
        <w:t>Do not pave if the surface temperature of the underlying pavement is below 50 °F.</w:t>
      </w:r>
    </w:p>
    <w:p w14:paraId="10E26035" w14:textId="77777777" w:rsidR="00ED5902" w:rsidRPr="005821DB" w:rsidRDefault="00ED5902" w:rsidP="00ED5902">
      <w:pPr>
        <w:pStyle w:val="A1paragraph0"/>
      </w:pPr>
      <w:r w:rsidRPr="005821DB">
        <w:rPr>
          <w:b/>
          <w:bCs/>
        </w:rPr>
        <w:t>C.</w:t>
      </w:r>
      <w:r w:rsidRPr="005821DB">
        <w:rPr>
          <w:b/>
          <w:bCs/>
        </w:rPr>
        <w:tab/>
        <w:t>Test Strip.</w:t>
      </w:r>
      <w:r w:rsidRPr="003E6B80">
        <w:t xml:space="preserve">  </w:t>
      </w:r>
      <w:r w:rsidRPr="005821DB">
        <w:t xml:space="preserve">At least 14 days prior to production of the Ultra-HPTO, construct a test strip as specified in </w:t>
      </w:r>
      <w:r w:rsidRPr="003B4E3E">
        <w:t>401.03.07.C</w:t>
      </w:r>
      <w:r w:rsidRPr="005821DB">
        <w:t xml:space="preserve"> except for the allowance to continue paving.  Submit test strip results to the RE.  The RE will analyze the test strip results in conjunction with the ME’s results from the HMA plant to approve the test strip.  Do not proceed with production paving until receiving written permission from the RE.</w:t>
      </w:r>
    </w:p>
    <w:p w14:paraId="57918FAB" w14:textId="77777777" w:rsidR="00ED5902" w:rsidRPr="005821DB" w:rsidRDefault="00ED5902" w:rsidP="00ED5902">
      <w:pPr>
        <w:pStyle w:val="A1paragraph0"/>
      </w:pPr>
      <w:r w:rsidRPr="005821DB">
        <w:rPr>
          <w:b/>
          <w:bCs/>
        </w:rPr>
        <w:t>D.</w:t>
      </w:r>
      <w:r w:rsidRPr="005821DB">
        <w:rPr>
          <w:b/>
          <w:bCs/>
        </w:rPr>
        <w:tab/>
        <w:t>Transportation and Delivery of HMA.</w:t>
      </w:r>
      <w:r w:rsidRPr="003E6B80">
        <w:t xml:space="preserve">  </w:t>
      </w:r>
      <w:r w:rsidRPr="005821DB">
        <w:t xml:space="preserve">Transport and deliver HMA as specified in </w:t>
      </w:r>
      <w:r w:rsidRPr="00AD4CF6">
        <w:t>401.03.07.D</w:t>
      </w:r>
      <w:r w:rsidRPr="005821DB">
        <w:t xml:space="preserve">.  </w:t>
      </w:r>
    </w:p>
    <w:p w14:paraId="064178BA" w14:textId="77777777" w:rsidR="00ED5902" w:rsidRPr="003E6B80" w:rsidRDefault="00ED5902" w:rsidP="00ED5902">
      <w:pPr>
        <w:pStyle w:val="A1paragraph0"/>
      </w:pPr>
      <w:r w:rsidRPr="005821DB">
        <w:rPr>
          <w:b/>
          <w:bCs/>
        </w:rPr>
        <w:t>E.</w:t>
      </w:r>
      <w:r w:rsidRPr="005821DB">
        <w:rPr>
          <w:b/>
          <w:bCs/>
        </w:rPr>
        <w:tab/>
        <w:t>Spreading and Grading</w:t>
      </w:r>
      <w:r w:rsidRPr="00DA7E3C">
        <w:rPr>
          <w:b/>
          <w:bCs/>
        </w:rPr>
        <w:t>.</w:t>
      </w:r>
      <w:r w:rsidRPr="003E6B80">
        <w:t xml:space="preserve">  </w:t>
      </w:r>
      <w:r w:rsidRPr="005821DB">
        <w:t xml:space="preserve">Use of </w:t>
      </w:r>
      <w:proofErr w:type="gramStart"/>
      <w:r w:rsidRPr="005821DB">
        <w:t>a</w:t>
      </w:r>
      <w:proofErr w:type="gramEnd"/>
      <w:r w:rsidRPr="005821DB">
        <w:t xml:space="preserve"> MTV is required for the construction of Ultra-HPTO.  If Ultra-HPTO is only for bridge deck paving, the use of </w:t>
      </w:r>
      <w:proofErr w:type="gramStart"/>
      <w:r w:rsidRPr="005821DB">
        <w:t>a</w:t>
      </w:r>
      <w:proofErr w:type="gramEnd"/>
      <w:r w:rsidRPr="005821DB">
        <w:t xml:space="preserve"> MTV is optional.  Ensure that the surface where the Ultra-HPTO is placed is clean of foreign and loose material.  Clean the surface of existing pavement using a self-propelled power broom equipped with a vacuum collection system before placement.  Ensure that the surface is dry before paving begins.  Do not start </w:t>
      </w:r>
      <w:proofErr w:type="gramStart"/>
      <w:r w:rsidRPr="005821DB">
        <w:t>paving of</w:t>
      </w:r>
      <w:proofErr w:type="gramEnd"/>
      <w:r w:rsidRPr="005821DB">
        <w:t xml:space="preserve"> the Ultra-HPTO until the RE has approved the underlying surface.  In areas where the existing pavement is not being milled, remove traffic stripes and traffic markings as specified in </w:t>
      </w:r>
      <w:r w:rsidRPr="00AD4CF6">
        <w:t>610.03.08</w:t>
      </w:r>
      <w:r w:rsidRPr="005821DB">
        <w:t xml:space="preserve">.  Apply tack coat as specified in </w:t>
      </w:r>
      <w:r w:rsidRPr="00AD4CF6">
        <w:t>401.03.05</w:t>
      </w:r>
      <w:r w:rsidRPr="005821DB">
        <w:t xml:space="preserve">.  Place Ultra-HPTO at the laydown temperature recommended by the supplier of the asphalt binder or the supplier of the asphalt modifier without exceeding 330 ºF maximum discharge temperature.  Spread and grade Ultra-HPTO as specified in </w:t>
      </w:r>
      <w:r w:rsidRPr="00AD4CF6">
        <w:t>401.03.07.E</w:t>
      </w:r>
      <w:r w:rsidRPr="005821DB">
        <w:t>.</w:t>
      </w:r>
      <w:r w:rsidRPr="003E6B80">
        <w:t xml:space="preserve"> </w:t>
      </w:r>
    </w:p>
    <w:p w14:paraId="18C136BD" w14:textId="77777777" w:rsidR="00ED5902" w:rsidRPr="005821DB" w:rsidRDefault="00ED5902" w:rsidP="00ED5902">
      <w:pPr>
        <w:pStyle w:val="A1paragraph0"/>
      </w:pPr>
      <w:r w:rsidRPr="00DA7E3C">
        <w:rPr>
          <w:b/>
          <w:bCs/>
        </w:rPr>
        <w:t>F.</w:t>
      </w:r>
      <w:r w:rsidRPr="00DA7E3C">
        <w:rPr>
          <w:b/>
          <w:bCs/>
        </w:rPr>
        <w:tab/>
        <w:t>Compacting</w:t>
      </w:r>
      <w:r w:rsidRPr="005821DB">
        <w:rPr>
          <w:szCs w:val="24"/>
        </w:rPr>
        <w:t>.</w:t>
      </w:r>
      <w:r w:rsidRPr="005821DB">
        <w:t xml:space="preserve">  Compact as specified in </w:t>
      </w:r>
      <w:r w:rsidRPr="00AD4CF6">
        <w:t>401.03.07.F</w:t>
      </w:r>
      <w:r w:rsidRPr="005821DB">
        <w:t xml:space="preserve">.  If vibratory compaction causes aggregate breakdown, forces liquid asphalt to the surface or creates a surface with undesirable ride quality, then operate rollers in static mode only. If compacting Ultra-HPTO on a bridge deck, then </w:t>
      </w:r>
      <w:proofErr w:type="gramStart"/>
      <w:r w:rsidRPr="005821DB">
        <w:t>operate rollers</w:t>
      </w:r>
      <w:proofErr w:type="gramEnd"/>
      <w:r w:rsidRPr="005821DB">
        <w:t xml:space="preserve"> in static mode only. </w:t>
      </w:r>
    </w:p>
    <w:p w14:paraId="475DA8DB" w14:textId="77777777" w:rsidR="00ED5902" w:rsidRPr="003E6B80" w:rsidRDefault="00ED5902" w:rsidP="00ED5902">
      <w:pPr>
        <w:pStyle w:val="A1paragraph0"/>
      </w:pPr>
      <w:r w:rsidRPr="005821DB">
        <w:rPr>
          <w:b/>
          <w:bCs/>
        </w:rPr>
        <w:t>G.</w:t>
      </w:r>
      <w:r w:rsidRPr="005821DB">
        <w:rPr>
          <w:b/>
          <w:bCs/>
        </w:rPr>
        <w:tab/>
        <w:t>Opening to Traffic.</w:t>
      </w:r>
      <w:r w:rsidRPr="003E6B80">
        <w:rPr>
          <w:b/>
        </w:rPr>
        <w:t xml:space="preserve">  </w:t>
      </w:r>
      <w:r w:rsidRPr="003E6B80">
        <w:t>Remove loose material from the traveled way before opening to traffic.  Do not allow construction equipment or traffic on the Ultra-HPTO until the mat cools to a temperature of less than 140 °F.</w:t>
      </w:r>
    </w:p>
    <w:p w14:paraId="6F23BC3D" w14:textId="77777777" w:rsidR="00ED5902" w:rsidRPr="003E6B80" w:rsidRDefault="00ED5902" w:rsidP="00ED5902">
      <w:pPr>
        <w:pStyle w:val="A1paragraph0"/>
      </w:pPr>
      <w:r w:rsidRPr="003E6B80">
        <w:rPr>
          <w:b/>
          <w:bCs/>
          <w:szCs w:val="24"/>
        </w:rPr>
        <w:t>H.</w:t>
      </w:r>
      <w:r w:rsidRPr="003E6B80">
        <w:rPr>
          <w:b/>
          <w:bCs/>
          <w:szCs w:val="24"/>
        </w:rPr>
        <w:tab/>
        <w:t>Air Void Requirements on Roadway.</w:t>
      </w:r>
      <w:r w:rsidRPr="003E6B80">
        <w:rPr>
          <w:b/>
        </w:rPr>
        <w:t xml:space="preserve">  </w:t>
      </w:r>
      <w:r w:rsidRPr="003E6B80">
        <w:t xml:space="preserve">Drill </w:t>
      </w:r>
      <w:r w:rsidRPr="003E6B80">
        <w:rPr>
          <w:bCs/>
        </w:rPr>
        <w:t>cores</w:t>
      </w:r>
      <w:r w:rsidRPr="003E6B80">
        <w:t xml:space="preserve"> as specified in </w:t>
      </w:r>
      <w:r w:rsidRPr="00AD4CF6">
        <w:t>401.03.08</w:t>
      </w:r>
      <w:r w:rsidRPr="003E6B80">
        <w:t xml:space="preserve">. Mainline lots are defined as the area covered by a day’s paving production of the same job mix formula for the traveled way and auxiliary lanes.  The RE may combine daily production areas less than 500 tons with previous or subsequent production areas.  If a day’s </w:t>
      </w:r>
      <w:r w:rsidRPr="003E6B80">
        <w:lastRenderedPageBreak/>
        <w:t>production is greater than 2000 tons, the RE may divide the area of HMA placed into 2 lots with approximately equal areas.</w:t>
      </w:r>
    </w:p>
    <w:p w14:paraId="48F95277" w14:textId="77777777" w:rsidR="00ED5902" w:rsidRPr="003E6B80" w:rsidRDefault="00ED5902" w:rsidP="00ED5902">
      <w:pPr>
        <w:pStyle w:val="A2paragraph"/>
      </w:pPr>
      <w:r w:rsidRPr="003E6B80">
        <w:rPr>
          <w:bCs/>
        </w:rPr>
        <w:t>Ramp</w:t>
      </w:r>
      <w:r w:rsidRPr="003E6B80">
        <w:t xml:space="preserve"> pavement lots are defined as approximately 10,000 square yards of pavement in ramps.  The RE may combine ramps with less than the minimum area into a single lot.  If 2 or more ramps are included in a single lot, the RE will require additional cores to ensure that at least 1 core is taken from each ramp.</w:t>
      </w:r>
    </w:p>
    <w:p w14:paraId="1FDD850F" w14:textId="77777777" w:rsidR="00ED5902" w:rsidRPr="003E6B80" w:rsidRDefault="00ED5902" w:rsidP="00ED5902">
      <w:pPr>
        <w:pStyle w:val="A2paragraph"/>
      </w:pPr>
      <w:r w:rsidRPr="003E6B80">
        <w:t xml:space="preserve">Other </w:t>
      </w:r>
      <w:r w:rsidRPr="003E6B80">
        <w:rPr>
          <w:bCs/>
        </w:rPr>
        <w:t>pavement</w:t>
      </w:r>
      <w:r w:rsidRPr="003E6B80">
        <w:t xml:space="preserve"> lots are defined as approximately 10,000 square yards of pavement in shoulders and other undefined areas.</w:t>
      </w:r>
    </w:p>
    <w:p w14:paraId="10466486" w14:textId="77777777" w:rsidR="00ED5902" w:rsidRPr="003E6B80" w:rsidRDefault="00ED5902" w:rsidP="00ED5902">
      <w:pPr>
        <w:pStyle w:val="A2paragraph"/>
      </w:pPr>
      <w:r w:rsidRPr="003E6B80">
        <w:t xml:space="preserve">The ME will calculate the percent defective (PD) as the percentage of the lot outside the acceptable range of 2 percent air voids to 7 percent air voids.  The acceptable quality limit is 10 percent defective.  For lots </w:t>
      </w:r>
      <w:proofErr w:type="gramStart"/>
      <w:r w:rsidRPr="003E6B80">
        <w:t>in which</w:t>
      </w:r>
      <w:proofErr w:type="gramEnd"/>
      <w:r w:rsidRPr="003E6B80">
        <w:t xml:space="preserve"> PD &lt; 10, the Department will award a positive pay adjustment.  For lots </w:t>
      </w:r>
      <w:proofErr w:type="gramStart"/>
      <w:r w:rsidRPr="003E6B80">
        <w:t>in which</w:t>
      </w:r>
      <w:proofErr w:type="gramEnd"/>
      <w:r w:rsidRPr="003E6B80">
        <w:t xml:space="preserve"> PD &gt; 10, the Department will assess a negative pay adjustment.</w:t>
      </w:r>
    </w:p>
    <w:p w14:paraId="778B1482" w14:textId="77777777" w:rsidR="00ED5902" w:rsidRPr="003E6B80" w:rsidRDefault="00ED5902" w:rsidP="00ED5902">
      <w:pPr>
        <w:pStyle w:val="A2paragraph"/>
      </w:pPr>
      <w:r w:rsidRPr="003E6B80">
        <w:t xml:space="preserve">The ME </w:t>
      </w:r>
      <w:r w:rsidRPr="003E6B80">
        <w:rPr>
          <w:bCs/>
        </w:rPr>
        <w:t>will</w:t>
      </w:r>
      <w:r w:rsidRPr="003E6B80">
        <w:t xml:space="preserve"> determine air voids from 5 cores taken from each lot in random locations.  The ME will determine air voids of cores from the values for the maximum specific gravity of the mix and the bulk specific gravity of the core.  The ME will determine the maximum specific gravity of the mix according to </w:t>
      </w:r>
      <w:r w:rsidRPr="00AD4CF6">
        <w:t>NJDOT B-3</w:t>
      </w:r>
      <w:r w:rsidRPr="003E6B80">
        <w:t xml:space="preserve"> and AASHTO T 209, except that minimum sample size may be waived </w:t>
      </w:r>
      <w:proofErr w:type="gramStart"/>
      <w:r w:rsidRPr="003E6B80">
        <w:t>in order to</w:t>
      </w:r>
      <w:proofErr w:type="gramEnd"/>
      <w:r w:rsidRPr="003E6B80">
        <w:t xml:space="preserve"> use a 6-inch diameter core sample.  The ME will determine the bulk specific gravity of the compacted mixture by testing each core according to AASHTO T 166.</w:t>
      </w:r>
    </w:p>
    <w:p w14:paraId="2D9EC965" w14:textId="77777777" w:rsidR="00ED5902" w:rsidRPr="003E6B80" w:rsidRDefault="00ED5902" w:rsidP="00ED5902">
      <w:pPr>
        <w:pStyle w:val="A2paragraph"/>
      </w:pPr>
      <w:r w:rsidRPr="003E6B80">
        <w:t xml:space="preserve">The </w:t>
      </w:r>
      <w:r w:rsidRPr="003E6B80">
        <w:rPr>
          <w:bCs/>
        </w:rPr>
        <w:t>ME</w:t>
      </w:r>
      <w:r w:rsidRPr="003E6B80">
        <w:t xml:space="preserve"> will calculate pay adjustments based on the following:</w:t>
      </w:r>
    </w:p>
    <w:p w14:paraId="3FA0FF6F" w14:textId="77777777" w:rsidR="00ED5902" w:rsidRPr="003E6B80" w:rsidRDefault="00ED5902" w:rsidP="00ED5902">
      <w:pPr>
        <w:pStyle w:val="11paragraph"/>
        <w:rPr>
          <w:b/>
        </w:rPr>
      </w:pPr>
      <w:r w:rsidRPr="00DA7E3C">
        <w:rPr>
          <w:rStyle w:val="11paragraphChar"/>
          <w:b/>
        </w:rPr>
        <w:t>1.</w:t>
      </w:r>
      <w:r w:rsidRPr="00DA7E3C">
        <w:rPr>
          <w:rStyle w:val="11paragraphChar"/>
          <w:b/>
        </w:rPr>
        <w:tab/>
        <w:t>Sample Mean (X̅)</w:t>
      </w:r>
      <w:r w:rsidRPr="00CF6D3B">
        <w:rPr>
          <w:b/>
        </w:rPr>
        <w:t xml:space="preserve"> </w:t>
      </w:r>
      <w:r w:rsidRPr="00DA7E3C">
        <w:rPr>
          <w:rStyle w:val="11paragraphChar"/>
          <w:b/>
        </w:rPr>
        <w:t>and Standard Deviation (S) of the N Test Results (X1, X</w:t>
      </w:r>
      <w:proofErr w:type="gramStart"/>
      <w:r w:rsidRPr="00DA7E3C">
        <w:rPr>
          <w:rStyle w:val="11paragraphChar"/>
          <w:b/>
        </w:rPr>
        <w:t>2,...</w:t>
      </w:r>
      <w:proofErr w:type="gramEnd"/>
      <w:r w:rsidRPr="00DA7E3C">
        <w:rPr>
          <w:rStyle w:val="11paragraphChar"/>
          <w:b/>
        </w:rPr>
        <w:t>, XN).</w:t>
      </w:r>
      <w:r w:rsidRPr="003E6B80">
        <w:rPr>
          <w:b/>
        </w:rPr>
        <w:t xml:space="preserve">  </w:t>
      </w:r>
      <w:r w:rsidRPr="005821DB">
        <w:t>Calculate using the formula specified in 401.03.07.H.1.</w:t>
      </w:r>
    </w:p>
    <w:p w14:paraId="1E7413B4" w14:textId="77777777" w:rsidR="00ED5902" w:rsidRPr="003E6B80" w:rsidRDefault="00ED5902" w:rsidP="00ED5902">
      <w:pPr>
        <w:jc w:val="both"/>
      </w:pPr>
    </w:p>
    <w:p w14:paraId="662493B7" w14:textId="77777777" w:rsidR="00ED5902" w:rsidRPr="00DA7E3C" w:rsidRDefault="00ED5902" w:rsidP="00ED5902">
      <w:pPr>
        <w:pStyle w:val="11paragraph"/>
        <w:rPr>
          <w:b/>
          <w:bCs/>
        </w:rPr>
      </w:pPr>
      <w:r w:rsidRPr="00DA7E3C">
        <w:rPr>
          <w:b/>
          <w:bCs/>
        </w:rPr>
        <w:t>2.</w:t>
      </w:r>
      <w:r w:rsidRPr="00DA7E3C">
        <w:rPr>
          <w:b/>
          <w:bCs/>
        </w:rPr>
        <w:tab/>
        <w:t xml:space="preserve">Quality Index (Q).  </w:t>
      </w:r>
    </w:p>
    <w:p w14:paraId="2443BD95" w14:textId="77777777" w:rsidR="00ED5902" w:rsidRPr="003E6B80" w:rsidRDefault="00000000" w:rsidP="00ED5902">
      <w:pPr>
        <w:spacing w:before="120"/>
        <w:rPr>
          <w:rFonts w:ascii="Cambria Math" w:hAnsi="Cambria Math"/>
          <w:sz w:val="18"/>
        </w:rPr>
      </w:pPr>
      <m:oMathPara>
        <m:oMath>
          <m:sSub>
            <m:sSubPr>
              <m:ctrlPr>
                <w:rPr>
                  <w:rFonts w:ascii="Cambria Math" w:hAnsi="Cambria Math"/>
                  <w:sz w:val="18"/>
                </w:rPr>
              </m:ctrlPr>
            </m:sSubPr>
            <m:e>
              <m:r>
                <m:rPr>
                  <m:sty m:val="p"/>
                </m:rPr>
                <w:rPr>
                  <w:rFonts w:ascii="Cambria Math" w:hAnsi="Cambria Math"/>
                  <w:sz w:val="18"/>
                </w:rPr>
                <m:t>Q</m:t>
              </m:r>
            </m:e>
            <m:sub>
              <m:r>
                <m:rPr>
                  <m:sty m:val="p"/>
                </m:rPr>
                <w:rPr>
                  <w:rFonts w:ascii="Cambria Math" w:hAnsi="Cambria Math"/>
                  <w:sz w:val="18"/>
                </w:rPr>
                <m:t>L</m:t>
              </m:r>
            </m:sub>
          </m:sSub>
          <m:r>
            <m:rPr>
              <m:sty m:val="p"/>
            </m:rPr>
            <w:rPr>
              <w:rFonts w:ascii="Cambria Math" w:hAnsi="Cambria Math"/>
              <w:sz w:val="18"/>
            </w:rPr>
            <m:t>=</m:t>
          </m:r>
          <m:f>
            <m:fPr>
              <m:ctrlPr>
                <w:rPr>
                  <w:rFonts w:ascii="Cambria Math" w:hAnsi="Cambria Math"/>
                  <w:sz w:val="18"/>
                </w:rPr>
              </m:ctrlPr>
            </m:fPr>
            <m:num>
              <m:r>
                <m:rPr>
                  <m:sty m:val="p"/>
                </m:rPr>
                <w:rPr>
                  <w:rFonts w:ascii="Cambria Math" w:hAnsi="Cambria Math"/>
                  <w:sz w:val="18"/>
                </w:rPr>
                <m:t>(</m:t>
              </m:r>
              <m:acc>
                <m:accPr>
                  <m:chr m:val="̅"/>
                  <m:ctrlPr>
                    <w:rPr>
                      <w:rFonts w:ascii="Cambria Math" w:hAnsi="Cambria Math"/>
                      <w:sz w:val="18"/>
                    </w:rPr>
                  </m:ctrlPr>
                </m:accPr>
                <m:e>
                  <m:r>
                    <m:rPr>
                      <m:sty m:val="p"/>
                    </m:rPr>
                    <w:rPr>
                      <w:rFonts w:ascii="Cambria Math" w:hAnsi="Cambria Math"/>
                      <w:sz w:val="18"/>
                    </w:rPr>
                    <m:t>X</m:t>
                  </m:r>
                </m:e>
              </m:acc>
              <m:r>
                <m:rPr>
                  <m:sty m:val="p"/>
                </m:rPr>
                <w:rPr>
                  <w:rFonts w:ascii="Cambria Math" w:hAnsi="Cambria Math"/>
                  <w:sz w:val="18"/>
                </w:rPr>
                <m:t>-2.0)</m:t>
              </m:r>
            </m:num>
            <m:den>
              <m:r>
                <m:rPr>
                  <m:sty m:val="p"/>
                </m:rPr>
                <w:rPr>
                  <w:rFonts w:ascii="Cambria Math" w:hAnsi="Cambria Math"/>
                  <w:sz w:val="18"/>
                </w:rPr>
                <m:t>S</m:t>
              </m:r>
            </m:den>
          </m:f>
        </m:oMath>
      </m:oMathPara>
    </w:p>
    <w:p w14:paraId="55CCB865" w14:textId="77777777" w:rsidR="00ED5902" w:rsidRPr="003E6B80" w:rsidRDefault="00ED5902" w:rsidP="00ED5902"/>
    <w:p w14:paraId="29CAEE88" w14:textId="77777777" w:rsidR="00ED5902" w:rsidRPr="003E6B80" w:rsidRDefault="00000000" w:rsidP="00ED5902">
      <w:pPr>
        <w:spacing w:before="120"/>
        <w:rPr>
          <w:b/>
          <w:sz w:val="18"/>
          <w:szCs w:val="18"/>
        </w:rPr>
      </w:pPr>
      <m:oMathPara>
        <m:oMath>
          <m:sSub>
            <m:sSubPr>
              <m:ctrlPr>
                <w:rPr>
                  <w:rFonts w:ascii="Cambria Math" w:eastAsia="Calibri" w:hAnsi="Cambria Math"/>
                  <w:sz w:val="18"/>
                  <w:szCs w:val="18"/>
                </w:rPr>
              </m:ctrlPr>
            </m:sSubPr>
            <m:e>
              <m:r>
                <m:rPr>
                  <m:sty m:val="p"/>
                </m:rPr>
                <w:rPr>
                  <w:rFonts w:ascii="Cambria Math" w:eastAsia="Calibri" w:hAnsi="Cambria Math"/>
                  <w:sz w:val="18"/>
                  <w:szCs w:val="18"/>
                </w:rPr>
                <m:t>Q</m:t>
              </m:r>
            </m:e>
            <m:sub>
              <m:r>
                <m:rPr>
                  <m:sty m:val="p"/>
                </m:rPr>
                <w:rPr>
                  <w:rFonts w:ascii="Cambria Math" w:eastAsia="Calibri" w:hAnsi="Cambria Math"/>
                  <w:sz w:val="18"/>
                  <w:szCs w:val="18"/>
                </w:rPr>
                <m:t>U</m:t>
              </m:r>
            </m:sub>
          </m:sSub>
          <m:r>
            <m:rPr>
              <m:sty m:val="p"/>
            </m:rPr>
            <w:rPr>
              <w:rFonts w:ascii="Cambria Math" w:eastAsia="Calibri" w:hAnsi="Cambria Math"/>
              <w:sz w:val="18"/>
              <w:szCs w:val="18"/>
            </w:rPr>
            <m:t>=</m:t>
          </m:r>
          <m:f>
            <m:fPr>
              <m:ctrlPr>
                <w:rPr>
                  <w:rFonts w:ascii="Cambria Math" w:eastAsia="Calibri" w:hAnsi="Cambria Math"/>
                  <w:sz w:val="18"/>
                  <w:szCs w:val="18"/>
                </w:rPr>
              </m:ctrlPr>
            </m:fPr>
            <m:num>
              <m:r>
                <m:rPr>
                  <m:sty m:val="p"/>
                </m:rPr>
                <w:rPr>
                  <w:rFonts w:ascii="Cambria Math" w:eastAsia="Calibri" w:hAnsi="Cambria Math"/>
                  <w:sz w:val="18"/>
                  <w:szCs w:val="18"/>
                </w:rPr>
                <m:t>(7.0-</m:t>
              </m:r>
              <m:acc>
                <m:accPr>
                  <m:chr m:val="̅"/>
                  <m:ctrlPr>
                    <w:rPr>
                      <w:rFonts w:ascii="Cambria Math" w:eastAsia="Calibri" w:hAnsi="Cambria Math"/>
                      <w:sz w:val="18"/>
                      <w:szCs w:val="18"/>
                    </w:rPr>
                  </m:ctrlPr>
                </m:accPr>
                <m:e>
                  <m:r>
                    <m:rPr>
                      <m:sty m:val="p"/>
                    </m:rPr>
                    <w:rPr>
                      <w:rFonts w:ascii="Cambria Math" w:eastAsia="Calibri" w:hAnsi="Cambria Math"/>
                      <w:sz w:val="18"/>
                      <w:szCs w:val="18"/>
                    </w:rPr>
                    <m:t>X</m:t>
                  </m:r>
                </m:e>
              </m:acc>
              <m:r>
                <m:rPr>
                  <m:sty m:val="p"/>
                </m:rPr>
                <w:rPr>
                  <w:rFonts w:ascii="Cambria Math" w:eastAsia="Calibri" w:hAnsi="Cambria Math"/>
                  <w:sz w:val="18"/>
                  <w:szCs w:val="18"/>
                </w:rPr>
                <m:t>)</m:t>
              </m:r>
            </m:num>
            <m:den>
              <m:r>
                <m:rPr>
                  <m:sty m:val="p"/>
                </m:rPr>
                <w:rPr>
                  <w:rFonts w:ascii="Cambria Math" w:eastAsia="Calibri" w:hAnsi="Cambria Math"/>
                  <w:sz w:val="18"/>
                  <w:szCs w:val="18"/>
                </w:rPr>
                <m:t>S</m:t>
              </m:r>
            </m:den>
          </m:f>
        </m:oMath>
      </m:oMathPara>
    </w:p>
    <w:p w14:paraId="692DAA33" w14:textId="77777777" w:rsidR="00ED5902" w:rsidRPr="003E6B80" w:rsidRDefault="00ED5902" w:rsidP="00ED5902">
      <w:pPr>
        <w:jc w:val="both"/>
      </w:pPr>
    </w:p>
    <w:p w14:paraId="17E75BB8" w14:textId="77777777" w:rsidR="00ED5902" w:rsidRPr="003E6B80" w:rsidRDefault="00ED5902" w:rsidP="00ED5902">
      <w:pPr>
        <w:pStyle w:val="11paragraph"/>
      </w:pPr>
      <w:r w:rsidRPr="00F47675">
        <w:rPr>
          <w:b/>
          <w:bCs/>
        </w:rPr>
        <w:t>3.</w:t>
      </w:r>
      <w:r w:rsidRPr="00F47675">
        <w:rPr>
          <w:b/>
          <w:bCs/>
        </w:rPr>
        <w:tab/>
        <w:t>Percent Defective (PD).</w:t>
      </w:r>
      <w:r w:rsidRPr="003E6B80">
        <w:rPr>
          <w:b/>
        </w:rPr>
        <w:t xml:space="preserve">  </w:t>
      </w:r>
      <w:r w:rsidRPr="003E6B80">
        <w:t>Using NJDOT ST for the appropriate sample size, the Department will determine PD</w:t>
      </w:r>
      <w:r w:rsidRPr="003E6B80">
        <w:rPr>
          <w:vertAlign w:val="subscript"/>
        </w:rPr>
        <w:t>L</w:t>
      </w:r>
      <w:r w:rsidRPr="003E6B80">
        <w:t xml:space="preserve"> and PD</w:t>
      </w:r>
      <w:r w:rsidRPr="003E6B80">
        <w:rPr>
          <w:vertAlign w:val="subscript"/>
        </w:rPr>
        <w:t>U</w:t>
      </w:r>
      <w:r w:rsidRPr="003E6B80">
        <w:t xml:space="preserve"> associated with Q</w:t>
      </w:r>
      <w:r w:rsidRPr="003E6B80">
        <w:rPr>
          <w:vertAlign w:val="subscript"/>
        </w:rPr>
        <w:t>L</w:t>
      </w:r>
      <w:r w:rsidRPr="003E6B80">
        <w:t xml:space="preserve"> and Q</w:t>
      </w:r>
      <w:r w:rsidRPr="003E6B80">
        <w:rPr>
          <w:vertAlign w:val="subscript"/>
        </w:rPr>
        <w:t>U</w:t>
      </w:r>
      <w:r w:rsidRPr="003E6B80">
        <w:t>, respectively.  PD = PD</w:t>
      </w:r>
      <w:r w:rsidRPr="003E6B80">
        <w:rPr>
          <w:vertAlign w:val="subscript"/>
        </w:rPr>
        <w:t>L</w:t>
      </w:r>
      <w:r w:rsidRPr="003E6B80">
        <w:t xml:space="preserve"> + PD</w:t>
      </w:r>
      <w:r w:rsidRPr="003E6B80">
        <w:rPr>
          <w:vertAlign w:val="subscript"/>
        </w:rPr>
        <w:t>U</w:t>
      </w:r>
    </w:p>
    <w:p w14:paraId="21B6589E" w14:textId="77777777" w:rsidR="00ED5902" w:rsidRPr="00F47675" w:rsidRDefault="00ED5902" w:rsidP="00ED5902">
      <w:pPr>
        <w:pStyle w:val="11paragraph"/>
      </w:pPr>
      <w:r w:rsidRPr="00DA7E3C">
        <w:rPr>
          <w:b/>
          <w:bCs/>
        </w:rPr>
        <w:t>4.</w:t>
      </w:r>
      <w:r w:rsidRPr="00DA7E3C">
        <w:rPr>
          <w:b/>
          <w:bCs/>
        </w:rPr>
        <w:tab/>
        <w:t>Percent Pay Adjustment (PPA).</w:t>
      </w:r>
      <w:r w:rsidRPr="00F47675">
        <w:t xml:space="preserve">  Calculate the PPA for traveled way and ramp lots as specified in Table 401.03.07-3.</w:t>
      </w:r>
    </w:p>
    <w:p w14:paraId="6B7276C5" w14:textId="77777777" w:rsidR="00ED5902" w:rsidRPr="003E6B80" w:rsidRDefault="00ED5902" w:rsidP="00ED5902">
      <w:pPr>
        <w:pStyle w:val="12paragraph"/>
      </w:pPr>
      <w:r w:rsidRPr="003E6B80">
        <w:t xml:space="preserve">Calculate the PPA for </w:t>
      </w:r>
      <w:proofErr w:type="gramStart"/>
      <w:r w:rsidRPr="003E6B80">
        <w:t>other</w:t>
      </w:r>
      <w:proofErr w:type="gramEnd"/>
      <w:r w:rsidRPr="003E6B80">
        <w:t xml:space="preserve"> pavement lots as specified in Table </w:t>
      </w:r>
      <w:r w:rsidRPr="00AD4CF6">
        <w:t>401.03.07-4</w:t>
      </w:r>
      <w:r w:rsidRPr="003E6B80">
        <w:t>.</w:t>
      </w:r>
    </w:p>
    <w:p w14:paraId="21434773" w14:textId="77777777" w:rsidR="00ED5902" w:rsidRPr="003E6B80" w:rsidRDefault="00ED5902" w:rsidP="00ED5902">
      <w:pPr>
        <w:pStyle w:val="11paragraph"/>
      </w:pPr>
      <w:r w:rsidRPr="000A1668">
        <w:rPr>
          <w:b/>
          <w:bCs/>
        </w:rPr>
        <w:t>5.</w:t>
      </w:r>
      <w:r w:rsidRPr="000A1668">
        <w:rPr>
          <w:b/>
          <w:bCs/>
        </w:rPr>
        <w:tab/>
        <w:t>Outlier Detection.</w:t>
      </w:r>
      <w:r w:rsidRPr="003E6B80">
        <w:rPr>
          <w:b/>
        </w:rPr>
        <w:t xml:space="preserve">  </w:t>
      </w:r>
      <w:r w:rsidRPr="003E6B80">
        <w:t>If PD &lt; 10, the ME will not screen for outliers. If PD ≥ 10, the ME will screen all acceptance cores for outliers using a statistically valid procedure. The following procedure applies only for a sample size of 5 or 10.</w:t>
      </w:r>
    </w:p>
    <w:p w14:paraId="2D18BF33" w14:textId="77777777" w:rsidR="00ED5902" w:rsidRPr="003E6B80" w:rsidRDefault="00ED5902" w:rsidP="00ED5902">
      <w:pPr>
        <w:pStyle w:val="List1indent"/>
      </w:pPr>
      <w:r w:rsidRPr="003E6B80">
        <w:t>1.</w:t>
      </w:r>
      <w:r w:rsidRPr="003E6B80">
        <w:tab/>
        <w:t>The ME will arrange the core results in ascending order, in which X</w:t>
      </w:r>
      <w:r w:rsidRPr="003E6B80">
        <w:rPr>
          <w:vertAlign w:val="subscript"/>
        </w:rPr>
        <w:t>1</w:t>
      </w:r>
      <w:r w:rsidRPr="003E6B80">
        <w:t xml:space="preserve"> represents the smallest value and X</w:t>
      </w:r>
      <w:r w:rsidRPr="003E6B80">
        <w:rPr>
          <w:vertAlign w:val="subscript"/>
        </w:rPr>
        <w:t>N</w:t>
      </w:r>
      <w:r w:rsidRPr="003E6B80">
        <w:t xml:space="preserve"> represents the largest value.</w:t>
      </w:r>
    </w:p>
    <w:p w14:paraId="296BD8C0" w14:textId="77777777" w:rsidR="00ED5902" w:rsidRPr="003E6B80" w:rsidRDefault="00ED5902" w:rsidP="00ED5902">
      <w:pPr>
        <w:pStyle w:val="List1indent"/>
      </w:pPr>
      <w:r w:rsidRPr="003E6B80">
        <w:t>2.</w:t>
      </w:r>
      <w:r w:rsidRPr="003E6B80">
        <w:tab/>
        <w:t>If X</w:t>
      </w:r>
      <w:r w:rsidRPr="003E6B80">
        <w:rPr>
          <w:vertAlign w:val="subscript"/>
        </w:rPr>
        <w:t>N</w:t>
      </w:r>
      <w:r w:rsidRPr="003E6B80">
        <w:t xml:space="preserve"> is suspected of being an outlier, the ME will calculate:</w:t>
      </w:r>
    </w:p>
    <w:p w14:paraId="296713B2" w14:textId="77777777" w:rsidR="00ED5902" w:rsidRPr="003E6B80" w:rsidRDefault="00ED5902" w:rsidP="00ED5902">
      <w:pPr>
        <w:spacing w:before="120"/>
        <w:ind w:left="1260" w:hanging="432"/>
        <w:jc w:val="both"/>
      </w:pPr>
    </w:p>
    <w:p w14:paraId="726B5440" w14:textId="77777777" w:rsidR="00ED5902" w:rsidRPr="003E6B80" w:rsidRDefault="00ED5902" w:rsidP="00ED5902">
      <w:pPr>
        <w:pStyle w:val="Formula9pt"/>
        <w:rPr>
          <w:iCs/>
        </w:rPr>
      </w:pPr>
      <m:oMathPara>
        <m:oMath>
          <m:r>
            <m:rPr>
              <m:sty m:val="p"/>
            </m:rPr>
            <m:t xml:space="preserve">R= </m:t>
          </m:r>
          <m:f>
            <m:fPr>
              <m:ctrlPr>
                <w:rPr>
                  <w:iCs/>
                </w:rPr>
              </m:ctrlPr>
            </m:fPr>
            <m:num>
              <m:sSub>
                <m:sSubPr>
                  <m:ctrlPr>
                    <w:rPr>
                      <w:iCs/>
                    </w:rPr>
                  </m:ctrlPr>
                </m:sSubPr>
                <m:e>
                  <m:r>
                    <m:rPr>
                      <m:sty m:val="p"/>
                    </m:rPr>
                    <m:t>X</m:t>
                  </m:r>
                </m:e>
                <m:sub>
                  <m:r>
                    <m:rPr>
                      <m:sty m:val="p"/>
                    </m:rPr>
                    <m:t>N</m:t>
                  </m:r>
                </m:sub>
              </m:sSub>
              <m:r>
                <m:rPr>
                  <m:sty m:val="p"/>
                </m:rPr>
                <m:t>-</m:t>
              </m:r>
              <m:sSub>
                <m:sSubPr>
                  <m:ctrlPr>
                    <w:rPr>
                      <w:iCs/>
                    </w:rPr>
                  </m:ctrlPr>
                </m:sSubPr>
                <m:e>
                  <m:r>
                    <m:rPr>
                      <m:sty m:val="p"/>
                    </m:rPr>
                    <m:t>X</m:t>
                  </m:r>
                </m:e>
                <m:sub>
                  <m:r>
                    <m:rPr>
                      <m:sty m:val="p"/>
                    </m:rPr>
                    <m:t>(N-1)</m:t>
                  </m:r>
                </m:sub>
              </m:sSub>
            </m:num>
            <m:den>
              <m:sSub>
                <m:sSubPr>
                  <m:ctrlPr>
                    <w:rPr>
                      <w:iCs/>
                    </w:rPr>
                  </m:ctrlPr>
                </m:sSubPr>
                <m:e>
                  <m:r>
                    <m:rPr>
                      <m:sty m:val="p"/>
                    </m:rPr>
                    <m:t>X</m:t>
                  </m:r>
                </m:e>
                <m:sub>
                  <m:r>
                    <m:rPr>
                      <m:sty m:val="p"/>
                    </m:rPr>
                    <m:t>N</m:t>
                  </m:r>
                </m:sub>
              </m:sSub>
              <m:r>
                <m:rPr>
                  <m:sty m:val="p"/>
                </m:rPr>
                <m:t>-</m:t>
              </m:r>
              <m:sSub>
                <m:sSubPr>
                  <m:ctrlPr>
                    <w:rPr>
                      <w:iCs/>
                    </w:rPr>
                  </m:ctrlPr>
                </m:sSubPr>
                <m:e>
                  <m:r>
                    <m:rPr>
                      <m:sty m:val="p"/>
                    </m:rPr>
                    <m:t>X</m:t>
                  </m:r>
                </m:e>
                <m:sub>
                  <m:r>
                    <m:rPr>
                      <m:sty m:val="p"/>
                    </m:rPr>
                    <m:t>1</m:t>
                  </m:r>
                </m:sub>
              </m:sSub>
            </m:den>
          </m:f>
        </m:oMath>
      </m:oMathPara>
    </w:p>
    <w:p w14:paraId="1A8C0B1F" w14:textId="77777777" w:rsidR="00ED5902" w:rsidRPr="003E6B80" w:rsidRDefault="00ED5902" w:rsidP="00ED5902">
      <w:pPr>
        <w:spacing w:before="120"/>
        <w:ind w:left="1260" w:hanging="432"/>
        <w:jc w:val="both"/>
      </w:pPr>
    </w:p>
    <w:p w14:paraId="09935F16" w14:textId="77777777" w:rsidR="00ED5902" w:rsidRPr="003E6B80" w:rsidRDefault="00ED5902" w:rsidP="00ED5902">
      <w:pPr>
        <w:pStyle w:val="List1indent"/>
      </w:pPr>
      <w:r w:rsidRPr="003E6B80">
        <w:t>3.</w:t>
      </w:r>
      <w:r w:rsidRPr="003E6B80">
        <w:tab/>
        <w:t>If X</w:t>
      </w:r>
      <w:r w:rsidRPr="003E6B80">
        <w:rPr>
          <w:vertAlign w:val="subscript"/>
        </w:rPr>
        <w:t>1</w:t>
      </w:r>
      <w:r w:rsidRPr="003E6B80">
        <w:t xml:space="preserve"> is suspected of being an outlier, the ME will calculate:</w:t>
      </w:r>
    </w:p>
    <w:p w14:paraId="75B372A8" w14:textId="77777777" w:rsidR="00ED5902" w:rsidRPr="003E6B80" w:rsidRDefault="00ED5902" w:rsidP="00ED5902">
      <w:pPr>
        <w:spacing w:before="120"/>
        <w:ind w:left="1260" w:hanging="432"/>
        <w:contextualSpacing/>
        <w:jc w:val="both"/>
      </w:pPr>
    </w:p>
    <w:p w14:paraId="0042828F" w14:textId="77777777" w:rsidR="00ED5902" w:rsidRPr="003E6B80" w:rsidRDefault="00ED5902" w:rsidP="00ED5902">
      <w:pPr>
        <w:pStyle w:val="Formula9pt"/>
      </w:pPr>
      <m:oMathPara>
        <m:oMath>
          <m:r>
            <m:rPr>
              <m:sty m:val="p"/>
            </m:rPr>
            <m:t xml:space="preserve">R= </m:t>
          </m:r>
          <m:f>
            <m:fPr>
              <m:ctrlPr/>
            </m:fPr>
            <m:num>
              <m:sSub>
                <m:sSubPr>
                  <m:ctrlPr/>
                </m:sSubPr>
                <m:e>
                  <m:r>
                    <m:rPr>
                      <m:sty m:val="p"/>
                    </m:rPr>
                    <m:t>X</m:t>
                  </m:r>
                </m:e>
                <m:sub>
                  <m:r>
                    <m:rPr>
                      <m:sty m:val="p"/>
                    </m:rPr>
                    <m:t>2</m:t>
                  </m:r>
                </m:sub>
              </m:sSub>
              <m:r>
                <m:rPr>
                  <m:sty m:val="p"/>
                </m:rPr>
                <m:t>-</m:t>
              </m:r>
              <m:sSub>
                <m:sSubPr>
                  <m:ctrlPr/>
                </m:sSubPr>
                <m:e>
                  <m:r>
                    <m:rPr>
                      <m:sty m:val="p"/>
                    </m:rPr>
                    <m:t>X</m:t>
                  </m:r>
                </m:e>
                <m:sub>
                  <m:r>
                    <m:rPr>
                      <m:sty m:val="p"/>
                    </m:rPr>
                    <m:t>1</m:t>
                  </m:r>
                </m:sub>
              </m:sSub>
            </m:num>
            <m:den>
              <m:sSub>
                <m:sSubPr>
                  <m:ctrlPr/>
                </m:sSubPr>
                <m:e>
                  <m:r>
                    <m:rPr>
                      <m:sty m:val="p"/>
                    </m:rPr>
                    <m:t>X</m:t>
                  </m:r>
                </m:e>
                <m:sub>
                  <m:r>
                    <m:rPr>
                      <m:sty m:val="p"/>
                    </m:rPr>
                    <m:t>N</m:t>
                  </m:r>
                </m:sub>
              </m:sSub>
              <m:r>
                <m:rPr>
                  <m:sty m:val="p"/>
                </m:rPr>
                <m:t>-</m:t>
              </m:r>
              <m:sSub>
                <m:sSubPr>
                  <m:ctrlPr/>
                </m:sSubPr>
                <m:e>
                  <m:r>
                    <m:rPr>
                      <m:sty m:val="p"/>
                    </m:rPr>
                    <m:t>X</m:t>
                  </m:r>
                </m:e>
                <m:sub>
                  <m:r>
                    <m:rPr>
                      <m:sty m:val="p"/>
                    </m:rPr>
                    <m:t>1</m:t>
                  </m:r>
                </m:sub>
              </m:sSub>
            </m:den>
          </m:f>
        </m:oMath>
      </m:oMathPara>
    </w:p>
    <w:p w14:paraId="12974E3E" w14:textId="77777777" w:rsidR="00ED5902" w:rsidRPr="003E6B80" w:rsidRDefault="00ED5902" w:rsidP="00ED5902">
      <w:pPr>
        <w:spacing w:before="120"/>
        <w:ind w:left="1260" w:hanging="432"/>
        <w:contextualSpacing/>
        <w:jc w:val="both"/>
      </w:pPr>
    </w:p>
    <w:p w14:paraId="51A14D08" w14:textId="77777777" w:rsidR="00ED5902" w:rsidRPr="003E6B80" w:rsidRDefault="00ED5902" w:rsidP="00ED5902">
      <w:pPr>
        <w:pStyle w:val="List1indent"/>
      </w:pPr>
      <w:r w:rsidRPr="003E6B80">
        <w:t>4.</w:t>
      </w:r>
      <w:r w:rsidRPr="003E6B80">
        <w:tab/>
        <w:t>For N = 5 if R &gt; 0.642, the value is judged to be statistically significant and the core is excluded. For N = 10 if R &gt; 0.412, the value is judged to be statistically significant and the core is excluded.</w:t>
      </w:r>
    </w:p>
    <w:p w14:paraId="34151011" w14:textId="77777777" w:rsidR="00ED5902" w:rsidRPr="003E6B80" w:rsidRDefault="00ED5902" w:rsidP="00ED5902">
      <w:pPr>
        <w:pStyle w:val="12paragraph"/>
      </w:pPr>
      <w:r w:rsidRPr="003E6B80">
        <w:t>If an outlier is detected for N = 5 and no retest is warranted, the Contractor may replace that core by taking an additional core at the same offset and within 5 feet of the original station. If an outlier is detected and a retest is justified, take a replacement core for the outlier at the same time as the 5 additional retest cores are taken. If the outlier replacement core is not taken within 15 days, the ME will use the initial core results to determine PPA.</w:t>
      </w:r>
    </w:p>
    <w:p w14:paraId="27163844" w14:textId="77777777" w:rsidR="00ED5902" w:rsidRPr="003E6B80" w:rsidRDefault="00ED5902" w:rsidP="00ED5902">
      <w:pPr>
        <w:pStyle w:val="12paragraph"/>
      </w:pPr>
      <w:r w:rsidRPr="003E6B80">
        <w:t>If an outlier is detected for N = 10, the Contractor may replace that core by taking an additional core at the same offset and within 5 feet of the original station. If the outlier replacement core is not taken within 15 days, the ME will use the initial core results to determine PPA.</w:t>
      </w:r>
    </w:p>
    <w:p w14:paraId="1A79453F" w14:textId="77777777" w:rsidR="00ED5902" w:rsidRPr="000A1668" w:rsidRDefault="00ED5902" w:rsidP="00ED5902">
      <w:pPr>
        <w:pStyle w:val="11paragraph"/>
      </w:pPr>
      <w:r w:rsidRPr="00DA7E3C">
        <w:rPr>
          <w:b/>
          <w:bCs/>
        </w:rPr>
        <w:t>6.</w:t>
      </w:r>
      <w:r w:rsidRPr="00DA7E3C">
        <w:rPr>
          <w:b/>
          <w:bCs/>
        </w:rPr>
        <w:tab/>
        <w:t>Retest.</w:t>
      </w:r>
      <w:r w:rsidRPr="000A1668">
        <w:t xml:space="preserve">  If the initial series of 5 cores produces a percent defective value of PD </w:t>
      </w:r>
      <w:r w:rsidRPr="000A1668">
        <w:sym w:font="Symbol" w:char="F0B3"/>
      </w:r>
      <w:r w:rsidRPr="000A1668">
        <w:t xml:space="preserve"> 30 for mainline or ramp lots, or PD </w:t>
      </w:r>
      <w:r w:rsidRPr="000A1668">
        <w:sym w:font="Symbol" w:char="F0B3"/>
      </w:r>
      <w:r w:rsidRPr="000A1668">
        <w:t xml:space="preserve"> 50 for other pavement lots, the Contractor may elect to take an additional set of 5 cores at random locations chosen by the ME.  Notify the RE within 15 days of receipt of the initial core results to take the additional cores.  If the RE is not notified </w:t>
      </w:r>
      <w:proofErr w:type="gramStart"/>
      <w:r w:rsidRPr="000A1668">
        <w:t>with</w:t>
      </w:r>
      <w:proofErr w:type="gramEnd"/>
      <w:r w:rsidRPr="000A1668">
        <w:t xml:space="preserve"> </w:t>
      </w:r>
      <w:proofErr w:type="gramStart"/>
      <w:r w:rsidRPr="000A1668">
        <w:t>the 15</w:t>
      </w:r>
      <w:proofErr w:type="gramEnd"/>
      <w:r w:rsidRPr="000A1668">
        <w:t xml:space="preserve"> days, the ME will use the initial core results to determine the PPA.  If the additional cores are taken, the ME will recalculate the PPA using the combined results from the 10 cores.</w:t>
      </w:r>
    </w:p>
    <w:p w14:paraId="396252BC" w14:textId="77777777" w:rsidR="00ED5902" w:rsidRPr="00DA7E3C" w:rsidRDefault="00ED5902" w:rsidP="00ED5902">
      <w:pPr>
        <w:pStyle w:val="11paragraph"/>
        <w:rPr>
          <w:b/>
          <w:bCs/>
        </w:rPr>
      </w:pPr>
      <w:r w:rsidRPr="000A1668">
        <w:rPr>
          <w:b/>
          <w:bCs/>
        </w:rPr>
        <w:t>7.</w:t>
      </w:r>
      <w:r w:rsidRPr="000A1668">
        <w:rPr>
          <w:b/>
          <w:bCs/>
        </w:rPr>
        <w:tab/>
        <w:t xml:space="preserve">Removal and Replacement.  </w:t>
      </w:r>
      <w:r w:rsidRPr="000A1668">
        <w:t xml:space="preserve">If the final lot PD </w:t>
      </w:r>
      <w:r w:rsidRPr="000A1668">
        <w:sym w:font="Symbol" w:char="F0B3"/>
      </w:r>
      <w:r w:rsidRPr="000A1668">
        <w:t xml:space="preserve"> 75 (based on the combined set of 10 cores or 5 cores if the Contractor does not take additional cores), remove and replace the lot and all overlying work.  The replacement work is subject to the same requirements as the initial work.</w:t>
      </w:r>
    </w:p>
    <w:p w14:paraId="0C0CCFC4" w14:textId="77777777" w:rsidR="00ED5902" w:rsidRPr="003E6B80" w:rsidRDefault="00ED5902" w:rsidP="00ED5902">
      <w:pPr>
        <w:pStyle w:val="12paragraph"/>
      </w:pPr>
      <w:r w:rsidRPr="003E6B80">
        <w:t>Do not remove and replace shoulder lots.  Perform fog seal as specified in 422.03.01 and the Department will assess the calculated PPA.</w:t>
      </w:r>
    </w:p>
    <w:p w14:paraId="628B4108" w14:textId="77777777" w:rsidR="00ED5902" w:rsidRPr="000A1668" w:rsidRDefault="00ED5902" w:rsidP="00ED5902">
      <w:pPr>
        <w:pStyle w:val="A1paragraph0"/>
      </w:pPr>
      <w:r w:rsidRPr="000A1668">
        <w:rPr>
          <w:b/>
        </w:rPr>
        <w:t>I.</w:t>
      </w:r>
      <w:r w:rsidRPr="000A1668">
        <w:rPr>
          <w:b/>
        </w:rPr>
        <w:tab/>
        <w:t>Air Void Requirements on Bridge Deck.</w:t>
      </w:r>
      <w:r w:rsidRPr="003E6B80">
        <w:rPr>
          <w:b/>
        </w:rPr>
        <w:t xml:space="preserve">  </w:t>
      </w:r>
      <w:r w:rsidRPr="000A1668">
        <w:t>The RE may waive the coring of Ultra-HPTO constructed on a bridge deck or may require that the Contractor to test bridge decks with the thin lift nuclear density gauge.  If required by RE, perform nuclear density gauge testing according to ASTM D 2950 at 5 random locations per bridge deck.  Use the maximum specific gravity determined at the HMA plant according to AASHTO T 209 to determine percent air voids.  If the average air voids for the bridge deck are 8 percent or greater, the RE will require a revised paving plan for any subsequent bridge deck placement of Ultra-HPTO and may require the Ultra-HPTO to be removed and replaced.</w:t>
      </w:r>
    </w:p>
    <w:p w14:paraId="134ABDE7" w14:textId="77777777" w:rsidR="00ED5902" w:rsidRPr="000A1668" w:rsidRDefault="00ED5902" w:rsidP="00ED5902">
      <w:pPr>
        <w:pStyle w:val="A1paragraph0"/>
      </w:pPr>
      <w:r w:rsidRPr="003834C7">
        <w:rPr>
          <w:b/>
          <w:bCs/>
        </w:rPr>
        <w:t>J.</w:t>
      </w:r>
      <w:r w:rsidRPr="003834C7">
        <w:rPr>
          <w:b/>
          <w:bCs/>
        </w:rPr>
        <w:tab/>
        <w:t>Ride Quality Requirements.</w:t>
      </w:r>
      <w:r w:rsidRPr="000A1668">
        <w:t xml:space="preserve">  The Department</w:t>
      </w:r>
      <w:r w:rsidRPr="000A1668" w:rsidDel="00774537">
        <w:t xml:space="preserve"> </w:t>
      </w:r>
      <w:r w:rsidRPr="000A1668">
        <w:t xml:space="preserve">will evaluate the ride quality of the final riding surface of all constructed pavement on the project as specified in </w:t>
      </w:r>
      <w:r w:rsidRPr="00AD4CF6">
        <w:t>401.03.07.J</w:t>
      </w:r>
      <w:r w:rsidRPr="000A1668">
        <w:t xml:space="preserve">. </w:t>
      </w:r>
      <w:bookmarkEnd w:id="630"/>
      <w:r w:rsidRPr="000A1668">
        <w:t xml:space="preserve"> </w:t>
      </w:r>
    </w:p>
    <w:p w14:paraId="35641345" w14:textId="77777777" w:rsidR="00ED5902" w:rsidRDefault="00ED5902" w:rsidP="00ED5902">
      <w:pPr>
        <w:pStyle w:val="HiddenTextSpec"/>
      </w:pPr>
      <w:r>
        <w:t>1**************************************************************************************************************************</w:t>
      </w:r>
    </w:p>
    <w:p w14:paraId="5B441B6D" w14:textId="77777777" w:rsidR="00ED5902" w:rsidRPr="005C7C27" w:rsidRDefault="00ED5902" w:rsidP="00ED5902">
      <w:pPr>
        <w:pStyle w:val="00000Subsection"/>
        <w:keepNext w:val="0"/>
        <w:widowControl w:val="0"/>
      </w:pPr>
      <w:bookmarkStart w:id="631" w:name="_Toc501717035"/>
      <w:bookmarkStart w:id="632" w:name="_Toc209679767"/>
      <w:bookmarkStart w:id="633" w:name="_Hlk209686696"/>
      <w:proofErr w:type="gramStart"/>
      <w:r w:rsidRPr="005C7C27">
        <w:t>406.04  Measurement</w:t>
      </w:r>
      <w:proofErr w:type="gramEnd"/>
      <w:r w:rsidRPr="005C7C27">
        <w:t xml:space="preserve"> and Payment</w:t>
      </w:r>
      <w:bookmarkEnd w:id="631"/>
      <w:bookmarkEnd w:id="632"/>
    </w:p>
    <w:bookmarkEnd w:id="633"/>
    <w:p w14:paraId="5EDD0AE0" w14:textId="77777777" w:rsidR="00ED5902" w:rsidRDefault="00ED5902" w:rsidP="00ED5902">
      <w:pPr>
        <w:pStyle w:val="HiddenTextSpec"/>
      </w:pPr>
      <w:r>
        <w:t>1**************************************************************************************************************************1</w:t>
      </w:r>
    </w:p>
    <w:p w14:paraId="60F70AE4" w14:textId="77777777" w:rsidR="00ED5902" w:rsidRDefault="00ED5902" w:rsidP="00ED5902">
      <w:pPr>
        <w:pStyle w:val="HiddenTextSpec"/>
      </w:pPr>
      <w:r w:rsidRPr="00D75581">
        <w:t>BDC2</w:t>
      </w:r>
      <w:r>
        <w:t>5</w:t>
      </w:r>
      <w:r w:rsidRPr="00D75581">
        <w:t>S-</w:t>
      </w:r>
      <w:r>
        <w:t>16 dated sep 30, 2025</w:t>
      </w:r>
    </w:p>
    <w:p w14:paraId="0069ACAA" w14:textId="77777777" w:rsidR="00ED5902" w:rsidRDefault="00ED5902" w:rsidP="00ED5902">
      <w:pPr>
        <w:pStyle w:val="Instruction"/>
      </w:pPr>
      <w:r>
        <w:t>the subpart is changed to:</w:t>
      </w:r>
    </w:p>
    <w:p w14:paraId="7111B572" w14:textId="77777777" w:rsidR="00ED5902" w:rsidRPr="005C7C27" w:rsidRDefault="00ED5902" w:rsidP="00ED5902">
      <w:pPr>
        <w:pStyle w:val="Paragraph"/>
        <w:widowControl w:val="0"/>
      </w:pPr>
      <w:bookmarkStart w:id="634" w:name="_Hlk209686816"/>
      <w:r w:rsidRPr="005C7C27">
        <w:t>The Department will measure and make payment for Items as follows:</w:t>
      </w:r>
    </w:p>
    <w:p w14:paraId="4F6ABF64" w14:textId="77777777" w:rsidR="00ED5902" w:rsidRPr="005C7C27" w:rsidRDefault="00ED5902" w:rsidP="00ED5902">
      <w:pPr>
        <w:pStyle w:val="PayItemandPayUnitTitle"/>
        <w:keepNext w:val="0"/>
        <w:widowControl w:val="0"/>
      </w:pPr>
      <w:r w:rsidRPr="005C7C27">
        <w:t>Item</w:t>
      </w:r>
      <w:r w:rsidRPr="005C7C27">
        <w:tab/>
        <w:t>Pay Unit</w:t>
      </w:r>
    </w:p>
    <w:p w14:paraId="4D3D339F" w14:textId="77777777" w:rsidR="00ED5902" w:rsidRDefault="00ED5902" w:rsidP="00ED5902">
      <w:pPr>
        <w:pStyle w:val="PayItemandPayUnit"/>
      </w:pPr>
      <w:r w:rsidRPr="004837B0">
        <w:t>high performance thin overlay</w:t>
      </w:r>
      <w:r w:rsidRPr="004837B0">
        <w:tab/>
        <w:t>TON</w:t>
      </w:r>
    </w:p>
    <w:p w14:paraId="3FF241DD" w14:textId="77777777" w:rsidR="00ED5902" w:rsidRPr="000A1668" w:rsidRDefault="00ED5902" w:rsidP="00ED5902">
      <w:pPr>
        <w:pStyle w:val="PayItemandPayUnit"/>
      </w:pPr>
      <w:r w:rsidRPr="000A1668">
        <w:t>ultra-high performance thin overlay</w:t>
      </w:r>
      <w:r w:rsidRPr="000A1668">
        <w:tab/>
        <w:t>ton</w:t>
      </w:r>
    </w:p>
    <w:p w14:paraId="4BD592BA" w14:textId="77777777" w:rsidR="00ED5902" w:rsidRPr="004837B0" w:rsidRDefault="00ED5902" w:rsidP="00ED5902">
      <w:pPr>
        <w:pStyle w:val="PayItemandPayUnit"/>
      </w:pPr>
    </w:p>
    <w:p w14:paraId="5B6AC26F" w14:textId="77777777" w:rsidR="00ED5902" w:rsidRPr="005C7C27" w:rsidRDefault="00ED5902" w:rsidP="00ED5902">
      <w:pPr>
        <w:pStyle w:val="Paragraph"/>
      </w:pPr>
      <w:r w:rsidRPr="005C7C27">
        <w:t xml:space="preserve">The Department will measure </w:t>
      </w:r>
      <w:r w:rsidRPr="00111DEB">
        <w:rPr>
          <w:caps/>
        </w:rPr>
        <w:t>high performance thin overlay</w:t>
      </w:r>
      <w:r w:rsidRPr="005C7C27">
        <w:t xml:space="preserve"> </w:t>
      </w:r>
      <w:r>
        <w:t xml:space="preserve">and ULTRA-HIGH PERFORMANCE THIN OVERLAY </w:t>
      </w:r>
      <w:r w:rsidRPr="005C7C27">
        <w:t>by the ton as indicated on the certified weigh tickets, excluding unused material.</w:t>
      </w:r>
    </w:p>
    <w:p w14:paraId="29B20680" w14:textId="77777777" w:rsidR="00ED5902" w:rsidRDefault="00ED5902" w:rsidP="00ED5902">
      <w:pPr>
        <w:pStyle w:val="Paragraph"/>
      </w:pPr>
      <w:r w:rsidRPr="00792E72">
        <w:t xml:space="preserve">The Department will not include payment for </w:t>
      </w:r>
      <w:r w:rsidRPr="00605094">
        <w:t>tack coat</w:t>
      </w:r>
      <w:r>
        <w:t>, polymer modified tack coat,</w:t>
      </w:r>
      <w:r w:rsidRPr="00605094">
        <w:t xml:space="preserve"> and core samples in </w:t>
      </w:r>
      <w:r w:rsidRPr="00792E72">
        <w:t>HIGH PERFORMANCE THIN OVERLAY</w:t>
      </w:r>
      <w:r>
        <w:t xml:space="preserve"> and ULTRA-HIGH PERFORMANCE THIN OVERLAY</w:t>
      </w:r>
      <w:r w:rsidRPr="00792E72">
        <w:t xml:space="preserve">.  The Department will pay for </w:t>
      </w:r>
      <w:r w:rsidRPr="00605094">
        <w:t>tack coat</w:t>
      </w:r>
      <w:r>
        <w:t>, polymer modified tack coat,</w:t>
      </w:r>
      <w:r w:rsidRPr="00605094">
        <w:t xml:space="preserve"> and core samples under </w:t>
      </w:r>
      <w:r w:rsidRPr="003E017C">
        <w:rPr>
          <w:caps/>
        </w:rPr>
        <w:t>Tack Coat</w:t>
      </w:r>
      <w:r>
        <w:rPr>
          <w:caps/>
        </w:rPr>
        <w:t>, POLYMER MODIFIED TACK COAT,</w:t>
      </w:r>
      <w:r w:rsidRPr="003E017C">
        <w:rPr>
          <w:caps/>
        </w:rPr>
        <w:t xml:space="preserve"> </w:t>
      </w:r>
      <w:r w:rsidRPr="004602E3">
        <w:t>and</w:t>
      </w:r>
      <w:r w:rsidRPr="003E017C">
        <w:rPr>
          <w:caps/>
        </w:rPr>
        <w:t xml:space="preserve"> Core Samples, Hot Mix Asphalt</w:t>
      </w:r>
      <w:r w:rsidRPr="00792E72">
        <w:t xml:space="preserve"> as specified in </w:t>
      </w:r>
      <w:r w:rsidRPr="00AD4CF6">
        <w:t>401.04</w:t>
      </w:r>
      <w:r w:rsidRPr="00AF1392">
        <w:t>,</w:t>
      </w:r>
      <w:r w:rsidRPr="00792E72">
        <w:t xml:space="preserve"> respectively.</w:t>
      </w:r>
    </w:p>
    <w:bookmarkEnd w:id="634"/>
    <w:p w14:paraId="2DB01EBD" w14:textId="77777777" w:rsidR="00ED5902" w:rsidRDefault="00ED5902" w:rsidP="00ED5902">
      <w:pPr>
        <w:pStyle w:val="HiddenTextSpec"/>
      </w:pPr>
      <w:r>
        <w:t>1**************************************************************************************************************************</w:t>
      </w:r>
    </w:p>
    <w:p w14:paraId="5DE72AF5" w14:textId="77777777" w:rsidR="00EC6015" w:rsidRDefault="00EC6015" w:rsidP="00A768A1">
      <w:pPr>
        <w:pStyle w:val="HiddenTextSpec"/>
      </w:pPr>
    </w:p>
    <w:p w14:paraId="01FE15D6" w14:textId="77777777" w:rsidR="007A683D" w:rsidRPr="005E2A8B" w:rsidRDefault="007A683D" w:rsidP="007A683D">
      <w:pPr>
        <w:pStyle w:val="000Section"/>
      </w:pPr>
      <w:bookmarkStart w:id="635" w:name="_Toc140563129"/>
      <w:r w:rsidRPr="005E2A8B">
        <w:lastRenderedPageBreak/>
        <w:t>Section 407</w:t>
      </w:r>
      <w:r>
        <w:t xml:space="preserve"> </w:t>
      </w:r>
      <w:r w:rsidRPr="005E2A8B">
        <w:t xml:space="preserve">- Binder Rich </w:t>
      </w:r>
      <w:r>
        <w:t>I</w:t>
      </w:r>
      <w:r w:rsidRPr="005E2A8B">
        <w:t>ntermediate Course</w:t>
      </w:r>
      <w:bookmarkEnd w:id="635"/>
      <w:r w:rsidRPr="005E2A8B">
        <w:t xml:space="preserve"> </w:t>
      </w:r>
    </w:p>
    <w:p w14:paraId="6C04516E" w14:textId="77777777" w:rsidR="007A683D" w:rsidRPr="00047BA9" w:rsidRDefault="007A683D" w:rsidP="007A683D">
      <w:pPr>
        <w:pStyle w:val="00000Subsection"/>
      </w:pPr>
      <w:bookmarkStart w:id="636" w:name="_Toc140563134"/>
      <w:proofErr w:type="gramStart"/>
      <w:r w:rsidRPr="00047BA9">
        <w:t>407.03</w:t>
      </w:r>
      <w:r>
        <w:t xml:space="preserve"> </w:t>
      </w:r>
      <w:r w:rsidRPr="00047BA9">
        <w:t xml:space="preserve"> C</w:t>
      </w:r>
      <w:r>
        <w:t>onstruction</w:t>
      </w:r>
      <w:bookmarkEnd w:id="636"/>
      <w:proofErr w:type="gramEnd"/>
    </w:p>
    <w:p w14:paraId="3356F821" w14:textId="6215C783" w:rsidR="007A683D" w:rsidRDefault="007A683D" w:rsidP="007A683D">
      <w:pPr>
        <w:pStyle w:val="HiddenTextSpec"/>
      </w:pPr>
      <w:r>
        <w:t>1**************************************************************************************************************************1</w:t>
      </w:r>
    </w:p>
    <w:p w14:paraId="07BB563B" w14:textId="0F4FDDD3" w:rsidR="007A683D" w:rsidRDefault="007A683D" w:rsidP="007A683D">
      <w:pPr>
        <w:pStyle w:val="HiddenTextSpec"/>
      </w:pPr>
      <w:r w:rsidRPr="00D75581">
        <w:t>BDC2</w:t>
      </w:r>
      <w:r>
        <w:t>3</w:t>
      </w:r>
      <w:r w:rsidRPr="00D75581">
        <w:t>S-0</w:t>
      </w:r>
      <w:r>
        <w:t>3 dated Jul 20, 2023</w:t>
      </w:r>
    </w:p>
    <w:p w14:paraId="5B115B7E" w14:textId="77777777" w:rsidR="007A683D" w:rsidRPr="00047BA9" w:rsidRDefault="007A683D" w:rsidP="007A683D">
      <w:pPr>
        <w:pStyle w:val="0000000Subpart"/>
      </w:pPr>
      <w:bookmarkStart w:id="637" w:name="_Toc115771725"/>
      <w:proofErr w:type="gramStart"/>
      <w:r w:rsidRPr="00047BA9">
        <w:t>407.03.01</w:t>
      </w:r>
      <w:r>
        <w:t xml:space="preserve"> </w:t>
      </w:r>
      <w:r w:rsidRPr="00047BA9">
        <w:t xml:space="preserve"> BRIC</w:t>
      </w:r>
      <w:bookmarkEnd w:id="637"/>
      <w:proofErr w:type="gramEnd"/>
    </w:p>
    <w:p w14:paraId="43EFD22E" w14:textId="77777777" w:rsidR="007A683D" w:rsidRDefault="007A683D" w:rsidP="007A683D">
      <w:pPr>
        <w:pStyle w:val="A1paragraph0"/>
        <w:rPr>
          <w:b/>
        </w:rPr>
      </w:pPr>
      <w:r w:rsidRPr="00047BA9">
        <w:rPr>
          <w:b/>
        </w:rPr>
        <w:t>C.</w:t>
      </w:r>
      <w:r w:rsidRPr="00047BA9">
        <w:rPr>
          <w:b/>
        </w:rPr>
        <w:tab/>
      </w:r>
      <w:r w:rsidRPr="00677F19">
        <w:rPr>
          <w:b/>
        </w:rPr>
        <w:t>Test Strip.</w:t>
      </w:r>
    </w:p>
    <w:p w14:paraId="625F0DA5" w14:textId="77777777" w:rsidR="007A683D" w:rsidRPr="00C57EE7" w:rsidRDefault="007A683D" w:rsidP="007A683D">
      <w:pPr>
        <w:pStyle w:val="Instruction"/>
      </w:pPr>
      <w:r w:rsidRPr="00C57EE7">
        <w:t>Part C is changed to:</w:t>
      </w:r>
    </w:p>
    <w:p w14:paraId="739B5219" w14:textId="77777777" w:rsidR="007A683D" w:rsidRPr="00047BA9" w:rsidRDefault="007A683D" w:rsidP="007A683D">
      <w:pPr>
        <w:pStyle w:val="A2paragraph"/>
      </w:pPr>
      <w:r w:rsidRPr="00300A12">
        <w:t xml:space="preserve">Construct a test strip as specified in 401.03.07.C except for the allowance to continue paving, at least 14 days prior to production of BRIC. </w:t>
      </w:r>
      <w:r>
        <w:t xml:space="preserve"> </w:t>
      </w:r>
      <w:r w:rsidRPr="00677F19">
        <w:t xml:space="preserve">Ensure that the test strip is at least 100 tons. </w:t>
      </w:r>
      <w:r>
        <w:t xml:space="preserve"> </w:t>
      </w:r>
      <w:r w:rsidRPr="00300A12">
        <w:t>The RE will reject the test strip if compaction causes asphalt bleeding in the surface.</w:t>
      </w:r>
      <w:r>
        <w:t xml:space="preserve">  </w:t>
      </w:r>
      <w:r w:rsidRPr="00677F19">
        <w:t xml:space="preserve">Submit test strip results to the RE.  The RE will analyze the test strip results in conjunction with the ME’s results from the HMA plant to approve the test strip.  Do not proceed with production paving until receiving written permission from the RE.  The Contractor may need to construct multiple test strips </w:t>
      </w:r>
      <w:proofErr w:type="gramStart"/>
      <w:r w:rsidRPr="00677F19">
        <w:t>in order to</w:t>
      </w:r>
      <w:proofErr w:type="gramEnd"/>
      <w:r w:rsidRPr="00677F19">
        <w:t xml:space="preserve"> produce material that meets both the plant production requirements and the field density</w:t>
      </w:r>
      <w:r w:rsidRPr="00047BA9">
        <w:t xml:space="preserve"> requirements</w:t>
      </w:r>
      <w:r>
        <w:t xml:space="preserve"> </w:t>
      </w:r>
      <w:r w:rsidRPr="00677F19">
        <w:t>as directed by the RE.</w:t>
      </w:r>
    </w:p>
    <w:p w14:paraId="28A97D26" w14:textId="77777777" w:rsidR="007A683D" w:rsidRPr="00C57EE7" w:rsidRDefault="007A683D" w:rsidP="007A683D">
      <w:pPr>
        <w:pStyle w:val="A1paragraph0"/>
        <w:rPr>
          <w:b/>
        </w:rPr>
      </w:pPr>
      <w:r w:rsidRPr="00C57EE7">
        <w:rPr>
          <w:b/>
        </w:rPr>
        <w:t>E.</w:t>
      </w:r>
      <w:r w:rsidRPr="00C57EE7">
        <w:rPr>
          <w:b/>
        </w:rPr>
        <w:tab/>
      </w:r>
      <w:r w:rsidRPr="00A73F11">
        <w:rPr>
          <w:b/>
        </w:rPr>
        <w:t>Spreading</w:t>
      </w:r>
      <w:r w:rsidRPr="00C57EE7">
        <w:rPr>
          <w:b/>
        </w:rPr>
        <w:t xml:space="preserve"> and </w:t>
      </w:r>
      <w:r w:rsidRPr="00EB5CAB">
        <w:rPr>
          <w:b/>
        </w:rPr>
        <w:t>Grading</w:t>
      </w:r>
      <w:r w:rsidRPr="00C57EE7">
        <w:rPr>
          <w:b/>
        </w:rPr>
        <w:t>.</w:t>
      </w:r>
    </w:p>
    <w:p w14:paraId="0932DC39" w14:textId="77777777" w:rsidR="007A683D" w:rsidRPr="00C57EE7" w:rsidRDefault="007A683D" w:rsidP="007A683D">
      <w:pPr>
        <w:pStyle w:val="Instruction"/>
      </w:pPr>
      <w:r w:rsidRPr="00C57EE7">
        <w:t>Part E is changed to:</w:t>
      </w:r>
    </w:p>
    <w:p w14:paraId="7F3719C5" w14:textId="77777777" w:rsidR="007A683D" w:rsidRDefault="007A683D" w:rsidP="007A683D">
      <w:pPr>
        <w:pStyle w:val="A2paragraph"/>
      </w:pPr>
      <w:r w:rsidRPr="00297FD1">
        <w:rPr>
          <w:bCs/>
        </w:rPr>
        <w:t xml:space="preserve">Do not start </w:t>
      </w:r>
      <w:proofErr w:type="gramStart"/>
      <w:r w:rsidRPr="00297FD1">
        <w:rPr>
          <w:bCs/>
        </w:rPr>
        <w:t>paving of</w:t>
      </w:r>
      <w:proofErr w:type="gramEnd"/>
      <w:r w:rsidRPr="00297FD1">
        <w:rPr>
          <w:bCs/>
        </w:rPr>
        <w:t xml:space="preserve"> the BRIC until the RE has </w:t>
      </w:r>
      <w:proofErr w:type="gramStart"/>
      <w:r w:rsidRPr="00297FD1">
        <w:rPr>
          <w:bCs/>
        </w:rPr>
        <w:t>approved</w:t>
      </w:r>
      <w:proofErr w:type="gramEnd"/>
      <w:r w:rsidRPr="00297FD1">
        <w:rPr>
          <w:bCs/>
        </w:rPr>
        <w:t xml:space="preserve"> the underlying surface.</w:t>
      </w:r>
      <w:r w:rsidRPr="00297FD1">
        <w:t xml:space="preserve">  Apply tack coat as specified in </w:t>
      </w:r>
      <w:r w:rsidRPr="001E159E">
        <w:t>401.03.05</w:t>
      </w:r>
      <w:r w:rsidRPr="00297FD1">
        <w:t>.  Place BRIC at the laydown temperature recommended by the supplier of the asphalt binder or the supplier of the asphalt modifier without exceeding 330</w:t>
      </w:r>
      <w:r>
        <w:t xml:space="preserve"> </w:t>
      </w:r>
      <w:r w:rsidRPr="00297FD1">
        <w:t>ºF maximum discharge temperature at the HMA plant.</w:t>
      </w:r>
      <w:r>
        <w:t xml:space="preserve"> </w:t>
      </w:r>
      <w:r w:rsidRPr="00297FD1">
        <w:t xml:space="preserve"> </w:t>
      </w:r>
      <w:r w:rsidRPr="00544188">
        <w:t>Spread and grade BRIC as specified in 401.03.07.E, and according to the approved paving plan and test strip.</w:t>
      </w:r>
    </w:p>
    <w:p w14:paraId="7FE49B11" w14:textId="77777777" w:rsidR="007A683D" w:rsidRDefault="007A683D" w:rsidP="007A683D">
      <w:pPr>
        <w:pStyle w:val="A1paragraph0"/>
        <w:rPr>
          <w:b/>
        </w:rPr>
      </w:pPr>
      <w:r w:rsidRPr="00047BA9">
        <w:rPr>
          <w:b/>
        </w:rPr>
        <w:t>F.</w:t>
      </w:r>
      <w:r w:rsidRPr="00047BA9">
        <w:rPr>
          <w:b/>
        </w:rPr>
        <w:tab/>
        <w:t>Compacting.</w:t>
      </w:r>
    </w:p>
    <w:p w14:paraId="001DC8CD" w14:textId="77777777" w:rsidR="007A683D" w:rsidRPr="00C57EE7" w:rsidRDefault="007A683D" w:rsidP="007A683D">
      <w:pPr>
        <w:pStyle w:val="Instruction"/>
      </w:pPr>
      <w:r w:rsidRPr="00C57EE7">
        <w:t>Part F is changed to:</w:t>
      </w:r>
    </w:p>
    <w:p w14:paraId="11AD0A10" w14:textId="77777777" w:rsidR="007A683D" w:rsidRDefault="007A683D" w:rsidP="007A683D">
      <w:pPr>
        <w:pStyle w:val="A2paragraph"/>
      </w:pPr>
      <w:r w:rsidRPr="00544188">
        <w:t>Compact as specified in 401.03.07.F, and according to the approved paving plan and test strip; do not over compact.</w:t>
      </w:r>
      <w:r>
        <w:t xml:space="preserve">  </w:t>
      </w:r>
      <w:r w:rsidRPr="00300A12">
        <w:t>Operate rollers in static mode if</w:t>
      </w:r>
      <w:r w:rsidRPr="00047BA9">
        <w:t xml:space="preserve"> vibratory compaction causes aggregate breakdown, forces liquid asphalt to the surface or creates a surface with undesirable ride quality</w:t>
      </w:r>
      <w:r>
        <w:t xml:space="preserve">.  </w:t>
      </w:r>
      <w:r w:rsidRPr="00544188">
        <w:t>A</w:t>
      </w:r>
      <w:r w:rsidRPr="00300A12">
        <w:t xml:space="preserve">pply fine aggregate as specified in 901.07.02 using a Mechanical Fine Aggregate Spreader as specified in 1012.02 at a rate of 0.5 to 1.0 pounds per square yard uniformly over the entire affected surface before opening to traffic </w:t>
      </w:r>
      <w:r w:rsidRPr="00544188">
        <w:t>if excessive asphalt bleeding occurs in the surface</w:t>
      </w:r>
      <w:r w:rsidRPr="00300A12">
        <w:t>.</w:t>
      </w:r>
    </w:p>
    <w:p w14:paraId="3667B406" w14:textId="77777777" w:rsidR="007A683D" w:rsidRPr="00C57EE7" w:rsidRDefault="007A683D" w:rsidP="007A683D">
      <w:pPr>
        <w:pStyle w:val="A1paragraph0"/>
        <w:rPr>
          <w:b/>
        </w:rPr>
      </w:pPr>
      <w:r w:rsidRPr="00C57EE7">
        <w:rPr>
          <w:b/>
        </w:rPr>
        <w:t>G.</w:t>
      </w:r>
      <w:r w:rsidRPr="00C57EE7">
        <w:rPr>
          <w:b/>
        </w:rPr>
        <w:tab/>
      </w:r>
      <w:r w:rsidRPr="00544188">
        <w:rPr>
          <w:b/>
        </w:rPr>
        <w:t>Opening</w:t>
      </w:r>
      <w:r w:rsidRPr="00C57EE7">
        <w:rPr>
          <w:b/>
        </w:rPr>
        <w:t xml:space="preserve"> to Traffic.</w:t>
      </w:r>
    </w:p>
    <w:p w14:paraId="43721278" w14:textId="77777777" w:rsidR="007A683D" w:rsidRPr="00C57EE7" w:rsidRDefault="007A683D" w:rsidP="007A683D">
      <w:pPr>
        <w:pStyle w:val="Instruction"/>
      </w:pPr>
      <w:r w:rsidRPr="00C57EE7">
        <w:t>Part G is changed to:</w:t>
      </w:r>
    </w:p>
    <w:p w14:paraId="0A3B4BCE" w14:textId="77777777" w:rsidR="007A683D" w:rsidRDefault="007A683D" w:rsidP="007A683D">
      <w:pPr>
        <w:pStyle w:val="A2paragraph"/>
      </w:pPr>
      <w:r w:rsidRPr="00544188">
        <w:t xml:space="preserve">Remove loose material from the traveled way, shoulder, and auxiliary lanes before opening to traffic.  Do not allow traffic or construction equipment on the BRIC until the surface temperature is less than 120 °F.  The RE may reject areas where fine aggregate has been applied that is not sufficiently covered or has excess fine aggregate material and rendered unsatisfactory. </w:t>
      </w:r>
      <w:r>
        <w:t xml:space="preserve"> </w:t>
      </w:r>
      <w:r w:rsidRPr="00544188">
        <w:t xml:space="preserve">Visual inspection by the RE is considered sufficient grounds for such rejection. </w:t>
      </w:r>
      <w:r>
        <w:t xml:space="preserve"> </w:t>
      </w:r>
      <w:r w:rsidRPr="00544188">
        <w:t xml:space="preserve">Do not open to traffic unless approved by the RE. </w:t>
      </w:r>
      <w:r>
        <w:t xml:space="preserve"> </w:t>
      </w:r>
      <w:r w:rsidRPr="00544188">
        <w:t>The RE may request a speed limit reduction prior to opening to traffic.</w:t>
      </w:r>
      <w:r>
        <w:t xml:space="preserve">  </w:t>
      </w:r>
      <w:r w:rsidRPr="00047BA9">
        <w:t xml:space="preserve">Ensure that traffic is not allowed on the BRIC for more than </w:t>
      </w:r>
      <w:r>
        <w:t>3</w:t>
      </w:r>
      <w:r w:rsidRPr="00047BA9">
        <w:t xml:space="preserve"> days.</w:t>
      </w:r>
    </w:p>
    <w:p w14:paraId="69E0F013" w14:textId="77777777" w:rsidR="007A683D" w:rsidRDefault="007A683D" w:rsidP="007A683D">
      <w:pPr>
        <w:pStyle w:val="HiddenTextSpec"/>
      </w:pPr>
    </w:p>
    <w:p w14:paraId="5F430904" w14:textId="77777777" w:rsidR="007A683D" w:rsidRDefault="007A683D" w:rsidP="007A683D">
      <w:pPr>
        <w:pStyle w:val="HiddenTextSpec"/>
      </w:pPr>
      <w:r>
        <w:t>1**************************************************************************************************************************1</w:t>
      </w:r>
    </w:p>
    <w:p w14:paraId="44CC19FA" w14:textId="77777777" w:rsidR="007A683D" w:rsidRDefault="007A683D" w:rsidP="00A768A1">
      <w:pPr>
        <w:pStyle w:val="HiddenTextSpec"/>
      </w:pPr>
    </w:p>
    <w:p w14:paraId="79E5CC7A" w14:textId="77777777" w:rsidR="00173444" w:rsidRDefault="00DF735F" w:rsidP="009A2623">
      <w:pPr>
        <w:pStyle w:val="000Division"/>
      </w:pPr>
      <w:bookmarkStart w:id="638" w:name="_Toc534354384"/>
      <w:r>
        <w:lastRenderedPageBreak/>
        <w:t>Division</w:t>
      </w:r>
      <w:r w:rsidRPr="00410F09">
        <w:t xml:space="preserve"> 420 – </w:t>
      </w:r>
      <w:r>
        <w:t>Pavement Preservation Treatments</w:t>
      </w:r>
      <w:bookmarkEnd w:id="638"/>
    </w:p>
    <w:p w14:paraId="7FE25DA0" w14:textId="77777777" w:rsidR="00173444" w:rsidRPr="00651478" w:rsidRDefault="00173444" w:rsidP="00173444">
      <w:pPr>
        <w:pStyle w:val="000Section"/>
        <w:keepNext w:val="0"/>
        <w:widowControl w:val="0"/>
      </w:pPr>
      <w:r w:rsidRPr="00651478">
        <w:t xml:space="preserve">Section 421 – </w:t>
      </w:r>
      <w:r w:rsidR="00DF735F">
        <w:t>Micro S</w:t>
      </w:r>
      <w:r w:rsidR="00DF735F" w:rsidRPr="00651478">
        <w:t>urfacing and Slurry Seal</w:t>
      </w:r>
    </w:p>
    <w:p w14:paraId="2A2EC653" w14:textId="77777777" w:rsidR="00CF254A" w:rsidRPr="008508EC" w:rsidRDefault="00CF254A" w:rsidP="00CF254A">
      <w:pPr>
        <w:pStyle w:val="0000000Subpart"/>
        <w:keepNext w:val="0"/>
        <w:widowControl w:val="0"/>
      </w:pPr>
      <w:bookmarkStart w:id="639" w:name="s4210303A"/>
      <w:bookmarkStart w:id="640" w:name="s4210303B"/>
      <w:bookmarkStart w:id="641" w:name="s4210303D"/>
      <w:bookmarkStart w:id="642" w:name="s4210303E"/>
      <w:bookmarkStart w:id="643" w:name="t42103031"/>
      <w:bookmarkStart w:id="644" w:name="s4210303F"/>
      <w:bookmarkStart w:id="645" w:name="s4210303G"/>
      <w:bookmarkStart w:id="646" w:name="s4210303H"/>
      <w:bookmarkStart w:id="647" w:name="s4210303I"/>
      <w:bookmarkStart w:id="648" w:name="_Toc498451159"/>
      <w:bookmarkEnd w:id="639"/>
      <w:bookmarkEnd w:id="640"/>
      <w:bookmarkEnd w:id="641"/>
      <w:bookmarkEnd w:id="642"/>
      <w:bookmarkEnd w:id="643"/>
      <w:bookmarkEnd w:id="644"/>
      <w:bookmarkEnd w:id="645"/>
      <w:bookmarkEnd w:id="646"/>
      <w:bookmarkEnd w:id="647"/>
      <w:proofErr w:type="gramStart"/>
      <w:r>
        <w:t>421.03.03</w:t>
      </w:r>
      <w:r w:rsidRPr="00B372A7">
        <w:t xml:space="preserve"> </w:t>
      </w:r>
      <w:r>
        <w:t xml:space="preserve"> Micro</w:t>
      </w:r>
      <w:proofErr w:type="gramEnd"/>
      <w:r>
        <w:t xml:space="preserve"> Surfacing</w:t>
      </w:r>
      <w:r w:rsidRPr="00D100D6">
        <w:t xml:space="preserve"> </w:t>
      </w:r>
      <w:r>
        <w:t>Aggregate and Micro Surfacing Emulsion</w:t>
      </w:r>
      <w:bookmarkEnd w:id="648"/>
    </w:p>
    <w:p w14:paraId="555418C4" w14:textId="77777777" w:rsidR="007C44EC" w:rsidRDefault="007C44EC" w:rsidP="007C44EC">
      <w:pPr>
        <w:pStyle w:val="A1paragraph0"/>
        <w:rPr>
          <w:b/>
        </w:rPr>
      </w:pPr>
      <w:r w:rsidRPr="00BB1843">
        <w:rPr>
          <w:b/>
        </w:rPr>
        <w:t>A.</w:t>
      </w:r>
      <w:r>
        <w:rPr>
          <w:b/>
        </w:rPr>
        <w:tab/>
      </w:r>
      <w:r w:rsidRPr="00BB1843">
        <w:rPr>
          <w:b/>
        </w:rPr>
        <w:t>Micro Surfacing Plan.</w:t>
      </w:r>
    </w:p>
    <w:p w14:paraId="2051B3F3" w14:textId="77777777" w:rsidR="007C44EC" w:rsidRPr="00D75581" w:rsidRDefault="007C44EC" w:rsidP="007C44EC">
      <w:pPr>
        <w:pStyle w:val="HiddenTextSpec"/>
      </w:pPr>
      <w:r>
        <w:t>1</w:t>
      </w:r>
      <w:r w:rsidRPr="00D75581">
        <w:t>**************************************************************************************************************************1</w:t>
      </w:r>
    </w:p>
    <w:p w14:paraId="79712AD2" w14:textId="0F848D7C" w:rsidR="007C44EC" w:rsidRDefault="007C44EC" w:rsidP="007C44EC">
      <w:pPr>
        <w:pStyle w:val="HiddenTextSpec"/>
      </w:pPr>
      <w:r w:rsidRPr="00D75581">
        <w:t>BDC20S-0</w:t>
      </w:r>
      <w:r>
        <w:t xml:space="preserve">9 dated Jul </w:t>
      </w:r>
      <w:r w:rsidR="00E94F21">
        <w:t>6</w:t>
      </w:r>
      <w:r>
        <w:t>, 2020</w:t>
      </w:r>
    </w:p>
    <w:p w14:paraId="3D3D8C9A" w14:textId="77777777" w:rsidR="007C44EC" w:rsidRDefault="007C44EC" w:rsidP="007C44EC">
      <w:pPr>
        <w:pStyle w:val="Instruction"/>
      </w:pPr>
      <w:r>
        <w:t xml:space="preserve">part (4) </w:t>
      </w:r>
      <w:proofErr w:type="gramStart"/>
      <w:r>
        <w:t>is changed</w:t>
      </w:r>
      <w:proofErr w:type="gramEnd"/>
      <w:r>
        <w:t xml:space="preserve"> to:</w:t>
      </w:r>
    </w:p>
    <w:p w14:paraId="7D47C0F0" w14:textId="77777777" w:rsidR="007C44EC" w:rsidRPr="00BB1843" w:rsidRDefault="007C44EC" w:rsidP="007C44EC">
      <w:pPr>
        <w:pStyle w:val="List0indent"/>
      </w:pPr>
      <w:r w:rsidRPr="00BB1843">
        <w:t>4.</w:t>
      </w:r>
      <w:r>
        <w:tab/>
      </w:r>
      <w:r w:rsidRPr="00BB1843">
        <w:t>Lighting plan for night operations as specified in 108.06 for milling and paving.</w:t>
      </w:r>
    </w:p>
    <w:p w14:paraId="38E36CAE" w14:textId="77777777" w:rsidR="007C44EC" w:rsidRPr="00D75581" w:rsidRDefault="007C44EC" w:rsidP="007C44EC">
      <w:pPr>
        <w:pStyle w:val="HiddenTextSpec"/>
      </w:pPr>
      <w:r>
        <w:t>1</w:t>
      </w:r>
      <w:r w:rsidRPr="00D75581">
        <w:t>**************************************************************************************************************************1</w:t>
      </w:r>
    </w:p>
    <w:p w14:paraId="5F7B3A16" w14:textId="39E5A492" w:rsidR="009A04D2" w:rsidRDefault="009A04D2" w:rsidP="006523F4">
      <w:pPr>
        <w:pStyle w:val="A1paragraph0"/>
        <w:rPr>
          <w:b/>
        </w:rPr>
      </w:pPr>
      <w:r>
        <w:rPr>
          <w:b/>
        </w:rPr>
        <w:t>J.</w:t>
      </w:r>
      <w:r>
        <w:rPr>
          <w:b/>
        </w:rPr>
        <w:tab/>
        <w:t>Ride Quality Requirements.</w:t>
      </w:r>
      <w:r w:rsidR="00154D8C">
        <w:rPr>
          <w:b/>
        </w:rPr>
        <w:t xml:space="preserve"> </w:t>
      </w:r>
      <w:r w:rsidR="00FB066D">
        <w:rPr>
          <w:b/>
        </w:rPr>
        <w:t>(</w:t>
      </w:r>
      <w:r w:rsidR="00154D8C">
        <w:rPr>
          <w:b/>
        </w:rPr>
        <w:t>For NHS and roads under NJDOT Jurisdiction</w:t>
      </w:r>
      <w:r w:rsidR="00FB066D">
        <w:rPr>
          <w:b/>
        </w:rPr>
        <w:t>)</w:t>
      </w:r>
    </w:p>
    <w:p w14:paraId="15705954" w14:textId="77777777" w:rsidR="00070079" w:rsidRPr="00070079" w:rsidRDefault="00402D93" w:rsidP="00402D93">
      <w:pPr>
        <w:pStyle w:val="11paragraph"/>
        <w:rPr>
          <w:b/>
        </w:rPr>
      </w:pPr>
      <w:r w:rsidRPr="00701BE2">
        <w:rPr>
          <w:b/>
        </w:rPr>
        <w:t>4.</w:t>
      </w:r>
      <w:r w:rsidRPr="00701BE2">
        <w:rPr>
          <w:b/>
        </w:rPr>
        <w:tab/>
      </w:r>
      <w:r w:rsidRPr="00541707">
        <w:rPr>
          <w:b/>
          <w:bCs/>
        </w:rPr>
        <w:t>Quality</w:t>
      </w:r>
      <w:r w:rsidRPr="00701BE2">
        <w:rPr>
          <w:b/>
        </w:rPr>
        <w:t xml:space="preserve"> Acceptance</w:t>
      </w:r>
      <w:r w:rsidRPr="00070079">
        <w:rPr>
          <w:b/>
        </w:rPr>
        <w:t>.</w:t>
      </w:r>
    </w:p>
    <w:p w14:paraId="121F9E3F" w14:textId="3A28926C" w:rsidR="00402D93" w:rsidRPr="00E25BCB" w:rsidRDefault="00402D93" w:rsidP="00402D93">
      <w:pPr>
        <w:pStyle w:val="a1paragraph"/>
        <w:rPr>
          <w:b/>
        </w:rPr>
      </w:pPr>
      <w:r w:rsidRPr="00114572">
        <w:rPr>
          <w:b/>
        </w:rPr>
        <w:t>a.</w:t>
      </w:r>
      <w:r w:rsidRPr="00114572">
        <w:rPr>
          <w:b/>
        </w:rPr>
        <w:tab/>
        <w:t>Pay Adjustment</w:t>
      </w:r>
      <w:r w:rsidR="00741A22">
        <w:rPr>
          <w:b/>
        </w:rPr>
        <w:t>.</w:t>
      </w:r>
    </w:p>
    <w:p w14:paraId="6206893D" w14:textId="77777777" w:rsidR="00402D93" w:rsidRDefault="00402D93" w:rsidP="00402D93">
      <w:pPr>
        <w:pStyle w:val="HiddenTextSpec"/>
      </w:pPr>
      <w:r>
        <w:t>1**************************************************************************************************************************1</w:t>
      </w:r>
    </w:p>
    <w:p w14:paraId="2FCBC566" w14:textId="4ECD43A7" w:rsidR="00070258" w:rsidRPr="004852CF" w:rsidRDefault="00070258" w:rsidP="007C6562">
      <w:pPr>
        <w:pStyle w:val="HiddenTextSpec"/>
      </w:pPr>
      <w:r w:rsidRPr="004852CF">
        <w:t xml:space="preserve">send email to sme to request the exclusions in table </w:t>
      </w:r>
      <w:r w:rsidR="00626A9A" w:rsidRPr="004852CF">
        <w:t>421.03.03-</w:t>
      </w:r>
      <w:r w:rsidR="006D0CF3" w:rsidRPr="004852CF">
        <w:t>2A</w:t>
      </w:r>
      <w:r w:rsidR="00626A9A" w:rsidRPr="004852CF">
        <w:t xml:space="preserve"> </w:t>
      </w:r>
      <w:r w:rsidRPr="004852CF">
        <w:t>for roadways within the project and include the following</w:t>
      </w:r>
      <w:r w:rsidR="004852CF" w:rsidRPr="00B742C5">
        <w:t>, INCLUDE THE LOCAL AID PROJECT MANAGER ON ALL TRANSMITTALS</w:t>
      </w:r>
    </w:p>
    <w:p w14:paraId="3760A489" w14:textId="77777777" w:rsidR="00070258" w:rsidRPr="004852CF" w:rsidRDefault="00070258" w:rsidP="007C6562">
      <w:pPr>
        <w:pStyle w:val="HiddenTextSpec"/>
      </w:pPr>
    </w:p>
    <w:p w14:paraId="1194E461" w14:textId="77777777" w:rsidR="00070258" w:rsidRPr="007C6562" w:rsidRDefault="00070258" w:rsidP="007C6562">
      <w:pPr>
        <w:pStyle w:val="HiddenTextSpec"/>
      </w:pPr>
      <w:r w:rsidRPr="004852CF">
        <w:rPr>
          <w:b/>
        </w:rPr>
        <w:t>sme CONTACT</w:t>
      </w:r>
      <w:r w:rsidRPr="004852CF">
        <w:t xml:space="preserve"> –</w:t>
      </w:r>
      <w:r w:rsidR="00D800F9" w:rsidRPr="004852CF">
        <w:t xml:space="preserve"> </w:t>
      </w:r>
      <w:hyperlink r:id="rId61" w:history="1">
        <w:r w:rsidRPr="004852CF">
          <w:t>Pavement</w:t>
        </w:r>
      </w:hyperlink>
      <w:r w:rsidRPr="004852CF">
        <w:t xml:space="preserve"> &amp; drainage Management &amp; Technolog</w:t>
      </w:r>
      <w:r w:rsidRPr="00E53FC3">
        <w:t>y unit</w:t>
      </w:r>
    </w:p>
    <w:p w14:paraId="180A1117" w14:textId="77777777" w:rsidR="00E15E5C" w:rsidRPr="007C6562" w:rsidRDefault="00E15E5C" w:rsidP="007C6562">
      <w:pPr>
        <w:pStyle w:val="HiddenTextSpec"/>
      </w:pPr>
    </w:p>
    <w:p w14:paraId="553E6D81" w14:textId="77777777" w:rsidR="00E15E5C" w:rsidRDefault="00E15E5C" w:rsidP="003A78BB">
      <w:pPr>
        <w:pStyle w:val="Instruction"/>
      </w:pPr>
      <w:r w:rsidRPr="00AF08B1">
        <w:t>THE FOLLOWING IS ADDED:</w:t>
      </w:r>
    </w:p>
    <w:p w14:paraId="56FBD902" w14:textId="77777777" w:rsidR="007A42A5" w:rsidRPr="00E35FC9" w:rsidRDefault="007A42A5" w:rsidP="007A42A5">
      <w:pPr>
        <w:pStyle w:val="Blanklinehalf"/>
      </w:pPr>
    </w:p>
    <w:tbl>
      <w:tblPr>
        <w:tblW w:w="0" w:type="auto"/>
        <w:tblInd w:w="1350" w:type="dxa"/>
        <w:tblLook w:val="04A0" w:firstRow="1" w:lastRow="0" w:firstColumn="1" w:lastColumn="0" w:noHBand="0" w:noVBand="1"/>
      </w:tblPr>
      <w:tblGrid>
        <w:gridCol w:w="3210"/>
        <w:gridCol w:w="3037"/>
        <w:gridCol w:w="2123"/>
      </w:tblGrid>
      <w:tr w:rsidR="007A42A5" w:rsidRPr="00E35FC9" w14:paraId="08C9C9F3" w14:textId="77777777" w:rsidTr="009D4285">
        <w:trPr>
          <w:trHeight w:val="288"/>
        </w:trPr>
        <w:tc>
          <w:tcPr>
            <w:tcW w:w="8370" w:type="dxa"/>
            <w:gridSpan w:val="3"/>
            <w:tcBorders>
              <w:top w:val="double" w:sz="4" w:space="0" w:color="auto"/>
              <w:bottom w:val="single" w:sz="4" w:space="0" w:color="auto"/>
            </w:tcBorders>
            <w:vAlign w:val="center"/>
          </w:tcPr>
          <w:p w14:paraId="16C11831" w14:textId="5E2B5C81" w:rsidR="007A42A5" w:rsidRPr="009D4285" w:rsidRDefault="007A42A5" w:rsidP="006D0CF3">
            <w:pPr>
              <w:pStyle w:val="Tabletitle"/>
            </w:pPr>
            <w:r w:rsidRPr="009D4285">
              <w:t>Table 421.03.03-</w:t>
            </w:r>
            <w:r w:rsidR="006D0CF3">
              <w:t>2</w:t>
            </w:r>
            <w:proofErr w:type="gramStart"/>
            <w:r w:rsidR="006D0CF3">
              <w:t>A</w:t>
            </w:r>
            <w:r w:rsidRPr="009D4285">
              <w:t xml:space="preserve">  Exclusions</w:t>
            </w:r>
            <w:proofErr w:type="gramEnd"/>
            <w:r w:rsidRPr="009D4285">
              <w:t xml:space="preserve"> for Micro</w:t>
            </w:r>
            <w:r w:rsidR="00EC7F32" w:rsidRPr="009D4285">
              <w:t xml:space="preserve"> S</w:t>
            </w:r>
            <w:r w:rsidRPr="009D4285">
              <w:t>urfacing or Slurry Seal</w:t>
            </w:r>
          </w:p>
        </w:tc>
      </w:tr>
      <w:tr w:rsidR="007A42A5" w:rsidRPr="00E35FC9" w14:paraId="7CE92C80" w14:textId="77777777" w:rsidTr="009D4285">
        <w:trPr>
          <w:trHeight w:val="288"/>
        </w:trPr>
        <w:tc>
          <w:tcPr>
            <w:tcW w:w="3210" w:type="dxa"/>
            <w:tcBorders>
              <w:top w:val="single" w:sz="4" w:space="0" w:color="auto"/>
              <w:bottom w:val="single" w:sz="4" w:space="0" w:color="auto"/>
            </w:tcBorders>
            <w:vAlign w:val="center"/>
          </w:tcPr>
          <w:p w14:paraId="405520F5" w14:textId="77777777" w:rsidR="007A42A5" w:rsidRPr="00784EEE" w:rsidRDefault="007A42A5" w:rsidP="00CD5689">
            <w:pPr>
              <w:pStyle w:val="TableheaderCentered"/>
            </w:pPr>
            <w:r w:rsidRPr="00784EEE">
              <w:t>Roadway</w:t>
            </w:r>
          </w:p>
        </w:tc>
        <w:tc>
          <w:tcPr>
            <w:tcW w:w="3037" w:type="dxa"/>
            <w:tcBorders>
              <w:top w:val="single" w:sz="4" w:space="0" w:color="auto"/>
              <w:bottom w:val="single" w:sz="4" w:space="0" w:color="auto"/>
            </w:tcBorders>
            <w:vAlign w:val="center"/>
          </w:tcPr>
          <w:p w14:paraId="1CDE1AE4" w14:textId="77777777" w:rsidR="007A42A5" w:rsidRPr="00784EEE" w:rsidRDefault="007A42A5" w:rsidP="00CD5689">
            <w:pPr>
              <w:pStyle w:val="TableheaderCentered"/>
            </w:pPr>
            <w:r w:rsidRPr="00784EEE">
              <w:t>Lane Number</w:t>
            </w:r>
          </w:p>
        </w:tc>
        <w:tc>
          <w:tcPr>
            <w:tcW w:w="2123" w:type="dxa"/>
            <w:tcBorders>
              <w:top w:val="single" w:sz="4" w:space="0" w:color="auto"/>
              <w:bottom w:val="single" w:sz="4" w:space="0" w:color="auto"/>
            </w:tcBorders>
            <w:vAlign w:val="center"/>
          </w:tcPr>
          <w:p w14:paraId="0FBA6609" w14:textId="77777777" w:rsidR="007A42A5" w:rsidRPr="00784EEE" w:rsidRDefault="007A42A5" w:rsidP="00CD5689">
            <w:pPr>
              <w:pStyle w:val="TableheaderCentered"/>
            </w:pPr>
            <w:r w:rsidRPr="00784EEE">
              <w:t>Exclusions</w:t>
            </w:r>
          </w:p>
        </w:tc>
      </w:tr>
      <w:tr w:rsidR="007A42A5" w:rsidRPr="00E35FC9" w14:paraId="14F3C9FA" w14:textId="77777777" w:rsidTr="009D4285">
        <w:trPr>
          <w:trHeight w:val="288"/>
        </w:trPr>
        <w:tc>
          <w:tcPr>
            <w:tcW w:w="3210" w:type="dxa"/>
            <w:tcBorders>
              <w:top w:val="single" w:sz="4" w:space="0" w:color="auto"/>
              <w:bottom w:val="double" w:sz="4" w:space="0" w:color="auto"/>
            </w:tcBorders>
            <w:vAlign w:val="center"/>
          </w:tcPr>
          <w:p w14:paraId="185D2469" w14:textId="77777777" w:rsidR="007A42A5" w:rsidRPr="00784EEE" w:rsidRDefault="007A42A5" w:rsidP="00CD5689">
            <w:pPr>
              <w:pStyle w:val="Tabletext"/>
              <w:jc w:val="center"/>
            </w:pPr>
          </w:p>
        </w:tc>
        <w:tc>
          <w:tcPr>
            <w:tcW w:w="3037" w:type="dxa"/>
            <w:tcBorders>
              <w:top w:val="single" w:sz="4" w:space="0" w:color="auto"/>
              <w:bottom w:val="double" w:sz="4" w:space="0" w:color="auto"/>
            </w:tcBorders>
            <w:vAlign w:val="center"/>
          </w:tcPr>
          <w:p w14:paraId="484A9800" w14:textId="77777777" w:rsidR="007A42A5" w:rsidRPr="00784EEE" w:rsidRDefault="007A42A5" w:rsidP="00CD5689">
            <w:pPr>
              <w:pStyle w:val="Tabletext"/>
              <w:jc w:val="center"/>
              <w:rPr>
                <w:b/>
                <w:bCs/>
              </w:rPr>
            </w:pPr>
          </w:p>
        </w:tc>
        <w:tc>
          <w:tcPr>
            <w:tcW w:w="2123" w:type="dxa"/>
            <w:tcBorders>
              <w:top w:val="single" w:sz="4" w:space="0" w:color="auto"/>
              <w:bottom w:val="double" w:sz="4" w:space="0" w:color="auto"/>
            </w:tcBorders>
            <w:vAlign w:val="center"/>
          </w:tcPr>
          <w:p w14:paraId="70B61941" w14:textId="77777777" w:rsidR="007A42A5" w:rsidRPr="00784EEE" w:rsidRDefault="007A42A5" w:rsidP="00CD5689">
            <w:pPr>
              <w:pStyle w:val="Tabletext"/>
              <w:jc w:val="center"/>
              <w:rPr>
                <w:b/>
                <w:bCs/>
              </w:rPr>
            </w:pPr>
          </w:p>
        </w:tc>
      </w:tr>
    </w:tbl>
    <w:p w14:paraId="67983CEE" w14:textId="77777777" w:rsidR="007A42A5" w:rsidRPr="00E35FC9" w:rsidRDefault="007A42A5" w:rsidP="007A42A5">
      <w:pPr>
        <w:pStyle w:val="a2paragraph0"/>
      </w:pPr>
      <w:r w:rsidRPr="00E35FC9">
        <w:t>Lane designation is by increasing numbers from left to right in the direction of traffic with left lane being Lane 1.</w:t>
      </w:r>
    </w:p>
    <w:p w14:paraId="566670BE" w14:textId="77777777" w:rsidR="00402D93" w:rsidRDefault="00402D93" w:rsidP="00402D93">
      <w:pPr>
        <w:pStyle w:val="HiddenTextSpec"/>
      </w:pPr>
      <w:r>
        <w:t>1**************************************************************************************************************************1</w:t>
      </w:r>
    </w:p>
    <w:p w14:paraId="16A366AB" w14:textId="77777777" w:rsidR="007C44EC" w:rsidRPr="004544BD" w:rsidRDefault="007C44EC" w:rsidP="007C44EC">
      <w:pPr>
        <w:pStyle w:val="000Section"/>
      </w:pPr>
      <w:bookmarkStart w:id="649" w:name="_Toc501717048"/>
      <w:bookmarkStart w:id="650" w:name="_Toc43790794"/>
      <w:bookmarkStart w:id="651" w:name="_Toc175377819"/>
      <w:bookmarkStart w:id="652" w:name="_Toc175470716"/>
      <w:bookmarkStart w:id="653" w:name="_Toc182750016"/>
      <w:r w:rsidRPr="004544BD">
        <w:t>Section 422</w:t>
      </w:r>
      <w:r>
        <w:t xml:space="preserve"> </w:t>
      </w:r>
      <w:r w:rsidRPr="004544BD">
        <w:t>–</w:t>
      </w:r>
      <w:r>
        <w:t xml:space="preserve"> </w:t>
      </w:r>
      <w:r w:rsidRPr="004544BD">
        <w:t xml:space="preserve">Fog </w:t>
      </w:r>
      <w:r>
        <w:t>Seal</w:t>
      </w:r>
      <w:bookmarkEnd w:id="649"/>
      <w:bookmarkEnd w:id="650"/>
    </w:p>
    <w:p w14:paraId="21E46CF6" w14:textId="77777777" w:rsidR="00D704FF" w:rsidRPr="0056378D" w:rsidRDefault="00D704FF" w:rsidP="00D704FF">
      <w:pPr>
        <w:pStyle w:val="00000Subsection"/>
      </w:pPr>
      <w:bookmarkStart w:id="654" w:name="_Toc501717054"/>
      <w:bookmarkStart w:id="655" w:name="_Toc43790800"/>
      <w:proofErr w:type="gramStart"/>
      <w:r>
        <w:rPr>
          <w:bCs/>
        </w:rPr>
        <w:t xml:space="preserve">422.01  </w:t>
      </w:r>
      <w:r>
        <w:t>Description</w:t>
      </w:r>
      <w:proofErr w:type="gramEnd"/>
    </w:p>
    <w:p w14:paraId="4607B4DE" w14:textId="77777777" w:rsidR="00C26247" w:rsidRPr="00D75581" w:rsidRDefault="00C26247" w:rsidP="00C26247">
      <w:pPr>
        <w:pStyle w:val="HiddenTextSpec"/>
      </w:pPr>
      <w:r>
        <w:t>1</w:t>
      </w:r>
      <w:r w:rsidRPr="00D75581">
        <w:t>**************************************************************************************************************************1</w:t>
      </w:r>
    </w:p>
    <w:p w14:paraId="30B280D7" w14:textId="7B2973FB" w:rsidR="00C26247" w:rsidRDefault="00C26247" w:rsidP="00C26247">
      <w:pPr>
        <w:pStyle w:val="HiddenTextSpec"/>
      </w:pPr>
      <w:r w:rsidRPr="00D75581">
        <w:t>BDC2</w:t>
      </w:r>
      <w:r>
        <w:t>2</w:t>
      </w:r>
      <w:r w:rsidRPr="00D75581">
        <w:t>S-</w:t>
      </w:r>
      <w:r>
        <w:t xml:space="preserve">21 </w:t>
      </w:r>
      <w:proofErr w:type="gramStart"/>
      <w:r>
        <w:t>dated Mar</w:t>
      </w:r>
      <w:proofErr w:type="gramEnd"/>
      <w:r>
        <w:t xml:space="preserve"> 24, 2023</w:t>
      </w:r>
    </w:p>
    <w:p w14:paraId="00536A26" w14:textId="77777777" w:rsidR="00D704FF" w:rsidRDefault="00D704FF" w:rsidP="00C26247">
      <w:pPr>
        <w:pStyle w:val="HiddenTextSpec"/>
      </w:pPr>
    </w:p>
    <w:p w14:paraId="54A4B367" w14:textId="77777777" w:rsidR="00D704FF" w:rsidRPr="00B54DBC" w:rsidRDefault="00D704FF" w:rsidP="00D704FF">
      <w:pPr>
        <w:pStyle w:val="Instruction"/>
        <w:widowControl w:val="0"/>
      </w:pPr>
      <w:r>
        <w:t>The first paragraph is changed to:</w:t>
      </w:r>
    </w:p>
    <w:p w14:paraId="2FF406DC" w14:textId="3257FF52" w:rsidR="00C26247" w:rsidRDefault="00D704FF" w:rsidP="00D704FF">
      <w:pPr>
        <w:pStyle w:val="Paragraph"/>
        <w:widowControl w:val="0"/>
      </w:pPr>
      <w:r>
        <w:t>This section describes the requirements for furnishing and applying a fog seal surface treatment with a fine aggregate cover.  This section also describes the requirements for applying a fog seal strip over HMA longitudinal cold joints.</w:t>
      </w:r>
    </w:p>
    <w:p w14:paraId="157A9D72" w14:textId="77777777" w:rsidR="00C26247" w:rsidRPr="00D75581" w:rsidRDefault="00C26247" w:rsidP="00C26247">
      <w:pPr>
        <w:pStyle w:val="HiddenTextSpec"/>
      </w:pPr>
      <w:r>
        <w:t>1</w:t>
      </w:r>
      <w:r w:rsidRPr="00D75581">
        <w:t>**************************************************************************************************************************1</w:t>
      </w:r>
    </w:p>
    <w:p w14:paraId="507C7A32" w14:textId="77777777" w:rsidR="006A05A9" w:rsidRPr="000F4CB0" w:rsidRDefault="006A05A9" w:rsidP="006A05A9">
      <w:pPr>
        <w:pStyle w:val="0000000Subpart"/>
        <w:keepNext w:val="0"/>
        <w:widowControl w:val="0"/>
      </w:pPr>
      <w:proofErr w:type="gramStart"/>
      <w:r>
        <w:t xml:space="preserve">422.02.01  </w:t>
      </w:r>
      <w:r w:rsidRPr="00867135">
        <w:t>Materials</w:t>
      </w:r>
      <w:proofErr w:type="gramEnd"/>
    </w:p>
    <w:p w14:paraId="04739B4D" w14:textId="77777777" w:rsidR="000036E8" w:rsidRPr="00D75581" w:rsidRDefault="000036E8" w:rsidP="000036E8">
      <w:pPr>
        <w:pStyle w:val="HiddenTextSpec"/>
      </w:pPr>
      <w:r>
        <w:t>1</w:t>
      </w:r>
      <w:r w:rsidRPr="00D75581">
        <w:t>**************************************************************************************************************************1</w:t>
      </w:r>
    </w:p>
    <w:p w14:paraId="6219833B" w14:textId="7EB6999D" w:rsidR="000036E8" w:rsidRDefault="000036E8" w:rsidP="000036E8">
      <w:pPr>
        <w:pStyle w:val="HiddenTextSpec"/>
      </w:pPr>
      <w:r w:rsidRPr="00D75581">
        <w:t>BDC2</w:t>
      </w:r>
      <w:r>
        <w:t>2</w:t>
      </w:r>
      <w:r w:rsidRPr="00D75581">
        <w:t>S-</w:t>
      </w:r>
      <w:r>
        <w:t xml:space="preserve">21 </w:t>
      </w:r>
      <w:proofErr w:type="gramStart"/>
      <w:r>
        <w:t>dated Mar</w:t>
      </w:r>
      <w:proofErr w:type="gramEnd"/>
      <w:r>
        <w:t xml:space="preserve"> 24, 2023</w:t>
      </w:r>
    </w:p>
    <w:p w14:paraId="3E301066" w14:textId="77777777" w:rsidR="006A05A9" w:rsidRDefault="006A05A9" w:rsidP="000036E8">
      <w:pPr>
        <w:pStyle w:val="HiddenTextSpec"/>
      </w:pPr>
    </w:p>
    <w:p w14:paraId="37357CD9" w14:textId="77777777" w:rsidR="006A05A9" w:rsidRPr="00B54DBC" w:rsidRDefault="006A05A9" w:rsidP="006A05A9">
      <w:pPr>
        <w:pStyle w:val="Instruction"/>
        <w:widowControl w:val="0"/>
      </w:pPr>
      <w:r>
        <w:t>The first paragraph is changed to:</w:t>
      </w:r>
    </w:p>
    <w:p w14:paraId="1A03565E" w14:textId="77777777" w:rsidR="006A05A9" w:rsidRDefault="006A05A9" w:rsidP="006A05A9">
      <w:pPr>
        <w:pStyle w:val="Paragraph"/>
        <w:widowControl w:val="0"/>
      </w:pPr>
      <w:r>
        <w:t>Provide materials as specified:</w:t>
      </w:r>
    </w:p>
    <w:p w14:paraId="0D151D35" w14:textId="77777777" w:rsidR="006A05A9" w:rsidRDefault="006A05A9" w:rsidP="006A05A9">
      <w:pPr>
        <w:pStyle w:val="Dotleader0indent"/>
        <w:widowControl w:val="0"/>
      </w:pPr>
      <w:r>
        <w:lastRenderedPageBreak/>
        <w:t>Fine Aggregate for Fog Seal</w:t>
      </w:r>
      <w:r>
        <w:tab/>
      </w:r>
      <w:r w:rsidRPr="00ED4C4F">
        <w:t>901.07.02</w:t>
      </w:r>
    </w:p>
    <w:p w14:paraId="7E0E318C" w14:textId="77777777" w:rsidR="006A05A9" w:rsidRDefault="006A05A9" w:rsidP="006A05A9">
      <w:pPr>
        <w:pStyle w:val="11paragraph"/>
        <w:rPr>
          <w:b/>
          <w:bCs/>
        </w:rPr>
      </w:pPr>
      <w:r>
        <w:rPr>
          <w:b/>
          <w:bCs/>
        </w:rPr>
        <w:t>1</w:t>
      </w:r>
      <w:r>
        <w:tab/>
      </w:r>
      <w:r>
        <w:rPr>
          <w:b/>
          <w:bCs/>
        </w:rPr>
        <w:t>Asphalt Emulsion.</w:t>
      </w:r>
      <w:r>
        <w:t xml:space="preserve">  For fog seal surface treatment and fog seal of HMA longitudinal cold joint provide emulsified asphalt of grades RS-1 or RS-2 in accordance with AASHTO M 140; or provide cationic emulsified asphalt of grades CRS-1 or CRS-2 in accordance with AASHTO M 208; and ensure all emulsified asphalts are provided as specified in </w:t>
      </w:r>
      <w:r w:rsidRPr="004237E2">
        <w:t>902.01.02</w:t>
      </w:r>
      <w:r>
        <w:t>.</w:t>
      </w:r>
    </w:p>
    <w:p w14:paraId="018FCA04" w14:textId="77777777" w:rsidR="006A05A9" w:rsidRDefault="006A05A9" w:rsidP="006A05A9">
      <w:pPr>
        <w:pStyle w:val="11paragraph"/>
        <w:rPr>
          <w:b/>
        </w:rPr>
      </w:pPr>
      <w:r>
        <w:rPr>
          <w:b/>
        </w:rPr>
        <w:t>2</w:t>
      </w:r>
      <w:r>
        <w:rPr>
          <w:b/>
        </w:rPr>
        <w:tab/>
        <w:t>Polymerized Maltene Emulsion.</w:t>
      </w:r>
      <w:r>
        <w:t xml:space="preserve">  As an alternative for asphalt emulsion specified above for fog seal strip of HMA longitudinal cold joints provide a polymerized maltene emulsion.</w:t>
      </w:r>
    </w:p>
    <w:p w14:paraId="118C22DF" w14:textId="77777777" w:rsidR="000036E8" w:rsidRPr="00D75581" w:rsidRDefault="000036E8" w:rsidP="000036E8">
      <w:pPr>
        <w:pStyle w:val="HiddenTextSpec"/>
      </w:pPr>
      <w:r>
        <w:t>1</w:t>
      </w:r>
      <w:r w:rsidRPr="00D75581">
        <w:t>**************************************************************************************************************************1</w:t>
      </w:r>
    </w:p>
    <w:p w14:paraId="295EDF35" w14:textId="77777777" w:rsidR="007C44EC" w:rsidRPr="0004759B" w:rsidRDefault="007C44EC" w:rsidP="007C44EC">
      <w:pPr>
        <w:pStyle w:val="0000000Subpart"/>
        <w:keepNext w:val="0"/>
        <w:widowControl w:val="0"/>
        <w:rPr>
          <w:rFonts w:eastAsia="MS Mincho"/>
        </w:rPr>
      </w:pPr>
      <w:proofErr w:type="gramStart"/>
      <w:r w:rsidRPr="00635CE0">
        <w:rPr>
          <w:rFonts w:eastAsia="MS Mincho"/>
        </w:rPr>
        <w:t xml:space="preserve">422.03.01 </w:t>
      </w:r>
      <w:r>
        <w:rPr>
          <w:rFonts w:eastAsia="MS Mincho"/>
        </w:rPr>
        <w:t xml:space="preserve"> </w:t>
      </w:r>
      <w:r w:rsidRPr="00635CE0">
        <w:rPr>
          <w:rFonts w:eastAsia="MS Mincho"/>
        </w:rPr>
        <w:t>Fog</w:t>
      </w:r>
      <w:proofErr w:type="gramEnd"/>
      <w:r w:rsidRPr="00635CE0">
        <w:rPr>
          <w:rFonts w:eastAsia="MS Mincho"/>
        </w:rPr>
        <w:t xml:space="preserve"> Seal Surface Treatment</w:t>
      </w:r>
      <w:bookmarkEnd w:id="654"/>
      <w:bookmarkEnd w:id="655"/>
    </w:p>
    <w:p w14:paraId="50DEE405" w14:textId="77777777" w:rsidR="007C44EC" w:rsidRPr="00BB1843" w:rsidRDefault="007C44EC" w:rsidP="007C44EC">
      <w:pPr>
        <w:pStyle w:val="A1paragraph0"/>
        <w:rPr>
          <w:b/>
        </w:rPr>
      </w:pPr>
      <w:r w:rsidRPr="00BB1843">
        <w:rPr>
          <w:b/>
        </w:rPr>
        <w:t>A.</w:t>
      </w:r>
      <w:r>
        <w:rPr>
          <w:b/>
        </w:rPr>
        <w:tab/>
      </w:r>
      <w:r w:rsidRPr="00BB1843">
        <w:rPr>
          <w:b/>
        </w:rPr>
        <w:t>Fog Sealing Plan.</w:t>
      </w:r>
    </w:p>
    <w:p w14:paraId="46969BE7" w14:textId="77777777" w:rsidR="007C44EC" w:rsidRPr="00D75581" w:rsidRDefault="007C44EC" w:rsidP="007C44EC">
      <w:pPr>
        <w:pStyle w:val="HiddenTextSpec"/>
      </w:pPr>
      <w:r>
        <w:t>1</w:t>
      </w:r>
      <w:r w:rsidRPr="00D75581">
        <w:t>**************************************************************************************************************************1</w:t>
      </w:r>
    </w:p>
    <w:p w14:paraId="1AE7C496" w14:textId="20B696AD" w:rsidR="007C44EC" w:rsidRDefault="007C44EC" w:rsidP="007C44EC">
      <w:pPr>
        <w:pStyle w:val="HiddenTextSpec"/>
      </w:pPr>
      <w:r w:rsidRPr="00D75581">
        <w:t>BDC20S-0</w:t>
      </w:r>
      <w:r>
        <w:t xml:space="preserve">9 dated Jul </w:t>
      </w:r>
      <w:r w:rsidR="00E94F21">
        <w:t>6</w:t>
      </w:r>
      <w:r>
        <w:t>, 2020</w:t>
      </w:r>
    </w:p>
    <w:p w14:paraId="17BF24C5" w14:textId="77777777" w:rsidR="00B37CD4" w:rsidRDefault="00B37CD4" w:rsidP="007C44EC">
      <w:pPr>
        <w:pStyle w:val="HiddenTextSpec"/>
      </w:pPr>
    </w:p>
    <w:p w14:paraId="62CA5AAE" w14:textId="77777777" w:rsidR="007C44EC" w:rsidRDefault="007C44EC" w:rsidP="007C44EC">
      <w:pPr>
        <w:pStyle w:val="Instruction"/>
      </w:pPr>
      <w:r>
        <w:t>part (5) is changed to:</w:t>
      </w:r>
    </w:p>
    <w:p w14:paraId="0805B190" w14:textId="77777777" w:rsidR="007C44EC" w:rsidRPr="006352CF" w:rsidRDefault="007C44EC" w:rsidP="007C44EC">
      <w:pPr>
        <w:pStyle w:val="List0indent"/>
      </w:pPr>
      <w:r w:rsidRPr="006352CF">
        <w:t>5.</w:t>
      </w:r>
      <w:r w:rsidRPr="006352CF">
        <w:tab/>
      </w:r>
      <w:r w:rsidRPr="00BB1843">
        <w:t>Lighting</w:t>
      </w:r>
      <w:r w:rsidRPr="006352CF">
        <w:t xml:space="preserve"> plan for night operations as specified in 108.06 for paving.</w:t>
      </w:r>
    </w:p>
    <w:p w14:paraId="64CB6C5C" w14:textId="574F233F" w:rsidR="007C44EC" w:rsidRDefault="007C44EC" w:rsidP="007C44EC">
      <w:pPr>
        <w:pStyle w:val="HiddenTextSpec"/>
      </w:pPr>
      <w:r>
        <w:t>1</w:t>
      </w:r>
      <w:r w:rsidRPr="00D75581">
        <w:t>**************************************************************************************************************************1</w:t>
      </w:r>
    </w:p>
    <w:p w14:paraId="2E6BE83D" w14:textId="77777777" w:rsidR="00B37CD4" w:rsidRDefault="00B37CD4" w:rsidP="00B37CD4">
      <w:pPr>
        <w:pStyle w:val="A1paragraph0"/>
        <w:rPr>
          <w:rFonts w:eastAsia="MS Mincho"/>
          <w:b/>
        </w:rPr>
      </w:pPr>
      <w:r>
        <w:rPr>
          <w:b/>
        </w:rPr>
        <w:t>D.</w:t>
      </w:r>
      <w:r>
        <w:rPr>
          <w:b/>
        </w:rPr>
        <w:tab/>
        <w:t>Surface</w:t>
      </w:r>
      <w:r>
        <w:rPr>
          <w:rFonts w:eastAsia="MS Mincho"/>
          <w:b/>
        </w:rPr>
        <w:t xml:space="preserve"> Preparation.</w:t>
      </w:r>
    </w:p>
    <w:p w14:paraId="662BE26B" w14:textId="77777777" w:rsidR="006A05A9" w:rsidRPr="00D75581" w:rsidRDefault="006A05A9" w:rsidP="006A05A9">
      <w:pPr>
        <w:pStyle w:val="HiddenTextSpec"/>
      </w:pPr>
      <w:r>
        <w:t>1</w:t>
      </w:r>
      <w:r w:rsidRPr="00D75581">
        <w:t>**************************************************************************************************************************1</w:t>
      </w:r>
    </w:p>
    <w:p w14:paraId="3C9A1B5B" w14:textId="7D39170E" w:rsidR="006A05A9" w:rsidRDefault="006A05A9" w:rsidP="006A05A9">
      <w:pPr>
        <w:pStyle w:val="HiddenTextSpec"/>
      </w:pPr>
      <w:r w:rsidRPr="00D75581">
        <w:t>BDC2</w:t>
      </w:r>
      <w:r>
        <w:t>2</w:t>
      </w:r>
      <w:r w:rsidRPr="00D75581">
        <w:t>S-</w:t>
      </w:r>
      <w:r>
        <w:t xml:space="preserve">21 </w:t>
      </w:r>
      <w:proofErr w:type="gramStart"/>
      <w:r>
        <w:t>dated Mar</w:t>
      </w:r>
      <w:proofErr w:type="gramEnd"/>
      <w:r>
        <w:t xml:space="preserve"> 24, 2023</w:t>
      </w:r>
    </w:p>
    <w:p w14:paraId="12367C3C" w14:textId="77777777" w:rsidR="00B37CD4" w:rsidRDefault="00B37CD4" w:rsidP="006A05A9">
      <w:pPr>
        <w:pStyle w:val="HiddenTextSpec"/>
      </w:pPr>
    </w:p>
    <w:p w14:paraId="71F15FF9" w14:textId="77777777" w:rsidR="00B37CD4" w:rsidRPr="00B54DBC" w:rsidRDefault="00B37CD4" w:rsidP="00B37CD4">
      <w:pPr>
        <w:pStyle w:val="Instruction"/>
        <w:widowControl w:val="0"/>
      </w:pPr>
      <w:r>
        <w:t>The first paragraph in Part D is changed to:</w:t>
      </w:r>
    </w:p>
    <w:p w14:paraId="7F184EE4" w14:textId="1C3CF3D0" w:rsidR="006A05A9" w:rsidRDefault="00B37CD4" w:rsidP="00B37CD4">
      <w:pPr>
        <w:pStyle w:val="A2paragraph"/>
      </w:pPr>
      <w:r>
        <w:rPr>
          <w:rFonts w:eastAsia="MS Mincho"/>
        </w:rPr>
        <w:t xml:space="preserve">Ensure all repairs are completed prior to </w:t>
      </w:r>
      <w:r w:rsidRPr="0054634D">
        <w:t>beginning</w:t>
      </w:r>
      <w:r>
        <w:rPr>
          <w:rFonts w:eastAsia="MS Mincho"/>
        </w:rPr>
        <w:t xml:space="preserve"> fog seal installation.  Clean the surface of existing </w:t>
      </w:r>
      <w:r w:rsidRPr="00F86992">
        <w:t>pavement</w:t>
      </w:r>
      <w:r>
        <w:rPr>
          <w:rFonts w:eastAsia="MS Mincho"/>
        </w:rPr>
        <w:t xml:space="preserve"> to remove all dust debris, oil and any other materials that may prevent bonding of the fog seal.  </w:t>
      </w:r>
      <w:r w:rsidRPr="00F86992">
        <w:t>Ensure</w:t>
      </w:r>
      <w:r>
        <w:rPr>
          <w:rFonts w:eastAsia="MS Mincho"/>
        </w:rPr>
        <w:t xml:space="preserve"> that the surface is clean and dry</w:t>
      </w:r>
      <w:r>
        <w:rPr>
          <w:rFonts w:eastAsia="MS Mincho"/>
          <w:szCs w:val="22"/>
        </w:rPr>
        <w:t xml:space="preserve">.  </w:t>
      </w:r>
      <w:r>
        <w:rPr>
          <w:rFonts w:eastAsia="MS Mincho"/>
        </w:rPr>
        <w:t xml:space="preserve">Remove traffic stripes and traffic markings as specified in </w:t>
      </w:r>
      <w:r w:rsidRPr="0054634D">
        <w:rPr>
          <w:rFonts w:eastAsia="MS Mincho"/>
        </w:rPr>
        <w:t>610.03.08</w:t>
      </w:r>
      <w:r>
        <w:rPr>
          <w:rFonts w:eastAsia="MS Mincho"/>
        </w:rPr>
        <w:t>.</w:t>
      </w:r>
    </w:p>
    <w:p w14:paraId="11B0EB19" w14:textId="77777777" w:rsidR="006A05A9" w:rsidRPr="00D75581" w:rsidRDefault="006A05A9" w:rsidP="006A05A9">
      <w:pPr>
        <w:pStyle w:val="HiddenTextSpec"/>
      </w:pPr>
      <w:r>
        <w:t>1</w:t>
      </w:r>
      <w:r w:rsidRPr="00D75581">
        <w:t>**************************************************************************************************************************1</w:t>
      </w:r>
    </w:p>
    <w:p w14:paraId="1043782D" w14:textId="77777777" w:rsidR="00B432B4" w:rsidRPr="000F4CB0" w:rsidRDefault="00B432B4" w:rsidP="00B432B4">
      <w:pPr>
        <w:pStyle w:val="0000000Subpart"/>
        <w:keepNext w:val="0"/>
        <w:widowControl w:val="0"/>
      </w:pPr>
      <w:bookmarkStart w:id="656" w:name="_Toc501717055"/>
      <w:bookmarkStart w:id="657" w:name="_Toc115771754"/>
      <w:proofErr w:type="gramStart"/>
      <w:r>
        <w:t>422.03.02  Fog</w:t>
      </w:r>
      <w:proofErr w:type="gramEnd"/>
      <w:r>
        <w:t xml:space="preserve"> Seal Strip</w:t>
      </w:r>
      <w:bookmarkEnd w:id="656"/>
      <w:bookmarkEnd w:id="657"/>
    </w:p>
    <w:p w14:paraId="07660BED" w14:textId="77777777" w:rsidR="00B432B4" w:rsidRDefault="00B432B4" w:rsidP="0057611A">
      <w:pPr>
        <w:pStyle w:val="A1paragraph0"/>
        <w:rPr>
          <w:b/>
        </w:rPr>
      </w:pPr>
      <w:r>
        <w:rPr>
          <w:b/>
        </w:rPr>
        <w:t>E.</w:t>
      </w:r>
      <w:r>
        <w:rPr>
          <w:b/>
        </w:rPr>
        <w:tab/>
        <w:t>Fog Sealing Application</w:t>
      </w:r>
    </w:p>
    <w:p w14:paraId="10CDB01C" w14:textId="77777777" w:rsidR="006A05A9" w:rsidRPr="00D75581" w:rsidRDefault="006A05A9" w:rsidP="006A05A9">
      <w:pPr>
        <w:pStyle w:val="HiddenTextSpec"/>
      </w:pPr>
      <w:r>
        <w:t>1</w:t>
      </w:r>
      <w:r w:rsidRPr="00D75581">
        <w:t>**************************************************************************************************************************1</w:t>
      </w:r>
    </w:p>
    <w:p w14:paraId="3DE9CAA2" w14:textId="77777777" w:rsidR="006A05A9" w:rsidRDefault="006A05A9" w:rsidP="006A05A9">
      <w:pPr>
        <w:pStyle w:val="HiddenTextSpec"/>
      </w:pPr>
      <w:r w:rsidRPr="00D75581">
        <w:t>BDC2</w:t>
      </w:r>
      <w:r>
        <w:t>2</w:t>
      </w:r>
      <w:r w:rsidRPr="00D75581">
        <w:t>S-</w:t>
      </w:r>
      <w:r>
        <w:t xml:space="preserve">21 </w:t>
      </w:r>
      <w:proofErr w:type="gramStart"/>
      <w:r>
        <w:t>dated Mar</w:t>
      </w:r>
      <w:proofErr w:type="gramEnd"/>
      <w:r>
        <w:t xml:space="preserve"> 24, 2023</w:t>
      </w:r>
    </w:p>
    <w:p w14:paraId="4D0F85FD" w14:textId="77777777" w:rsidR="006A05A9" w:rsidRDefault="006A05A9" w:rsidP="006A05A9">
      <w:pPr>
        <w:pStyle w:val="HiddenTextSpec"/>
      </w:pPr>
    </w:p>
    <w:p w14:paraId="3F451C86" w14:textId="77777777" w:rsidR="002D1DF3" w:rsidRPr="00B54DBC" w:rsidRDefault="002D1DF3" w:rsidP="002D1DF3">
      <w:pPr>
        <w:pStyle w:val="Instruction"/>
        <w:widowControl w:val="0"/>
      </w:pPr>
      <w:r>
        <w:t>The second paragraph in Part E is changed to:</w:t>
      </w:r>
    </w:p>
    <w:p w14:paraId="59641652" w14:textId="77777777" w:rsidR="002D1DF3" w:rsidRDefault="002D1DF3" w:rsidP="002D1DF3">
      <w:pPr>
        <w:pStyle w:val="A2paragraph"/>
      </w:pPr>
      <w:r>
        <w:t>Apply fog seal in a 2 feet wide strip centered over the HMA longitudinal cold joint, ensuring complete coverage of the HMA longitudinal cold joint.  Ensure that the fog seal material completely covers the pavement surface and is not streaked or ribboned.  Ensure that the distribution is even with no uncoated areas or puddles of excess emulsion.  Correct uncoated or lightly coated areas by applying additional fog seal emulsion.  Blot areas showing an excess of fog seal with sand approved by the RE.  Remove excess sand and emulsion material.  In areas inaccessible to distributor spray bars, use hand spraying equipment.</w:t>
      </w:r>
    </w:p>
    <w:p w14:paraId="180ABA94" w14:textId="77777777" w:rsidR="002D1DF3" w:rsidRPr="00D75581" w:rsidRDefault="002D1DF3" w:rsidP="002D1DF3">
      <w:pPr>
        <w:pStyle w:val="HiddenTextSpec"/>
      </w:pPr>
      <w:r>
        <w:t>1</w:t>
      </w:r>
      <w:r w:rsidRPr="00D75581">
        <w:t>**************************************************************************************************************************1</w:t>
      </w:r>
    </w:p>
    <w:p w14:paraId="120814D6" w14:textId="77777777" w:rsidR="006A05A9" w:rsidRPr="00D75581" w:rsidRDefault="006A05A9" w:rsidP="007C44EC">
      <w:pPr>
        <w:pStyle w:val="HiddenTextSpec"/>
      </w:pPr>
    </w:p>
    <w:p w14:paraId="330013A6" w14:textId="77777777" w:rsidR="006A0DD4" w:rsidRPr="00B97E4C" w:rsidRDefault="006A0DD4" w:rsidP="00605C0E">
      <w:pPr>
        <w:pStyle w:val="000Division"/>
      </w:pPr>
      <w:r w:rsidRPr="00B97E4C">
        <w:lastRenderedPageBreak/>
        <w:t>Division 450 – Concrete Pavement Rehabilitation</w:t>
      </w:r>
      <w:bookmarkEnd w:id="651"/>
      <w:bookmarkEnd w:id="652"/>
      <w:bookmarkEnd w:id="653"/>
    </w:p>
    <w:p w14:paraId="24FE8CFD" w14:textId="77777777" w:rsidR="00224AD2" w:rsidRPr="00224AD2" w:rsidRDefault="00224AD2" w:rsidP="00F119B9">
      <w:pPr>
        <w:pStyle w:val="000Section"/>
      </w:pPr>
      <w:bookmarkStart w:id="658" w:name="s451"/>
      <w:bookmarkEnd w:id="658"/>
      <w:r w:rsidRPr="00224AD2">
        <w:t>Section 454 – Diamond Grinding Existing Concrete Pavement</w:t>
      </w:r>
    </w:p>
    <w:p w14:paraId="54739CE7" w14:textId="3434504E" w:rsidR="00224AD2" w:rsidRPr="00B97E4C" w:rsidRDefault="00224AD2" w:rsidP="00224AD2">
      <w:pPr>
        <w:pStyle w:val="0000000Subpart"/>
      </w:pPr>
      <w:proofErr w:type="gramStart"/>
      <w:r w:rsidRPr="00E37749">
        <w:t>454.03.02  Ride</w:t>
      </w:r>
      <w:proofErr w:type="gramEnd"/>
      <w:r w:rsidRPr="00E37749">
        <w:t xml:space="preserve"> Quality Requirements</w:t>
      </w:r>
      <w:r w:rsidR="00C63F98">
        <w:t xml:space="preserve"> </w:t>
      </w:r>
      <w:r w:rsidR="005A7232">
        <w:t>(</w:t>
      </w:r>
      <w:r w:rsidR="00C63F98">
        <w:t>For NHS and roads under NJDOT Jurisdiction</w:t>
      </w:r>
      <w:r w:rsidR="005A7232">
        <w:t>)</w:t>
      </w:r>
    </w:p>
    <w:p w14:paraId="72571F55" w14:textId="77777777" w:rsidR="005835EB" w:rsidRPr="001278A9" w:rsidRDefault="005835EB" w:rsidP="005835EB">
      <w:pPr>
        <w:pStyle w:val="A1paragraph0"/>
      </w:pPr>
      <w:r w:rsidRPr="00963F07">
        <w:rPr>
          <w:b/>
        </w:rPr>
        <w:t>4.</w:t>
      </w:r>
      <w:r w:rsidRPr="00963F07">
        <w:rPr>
          <w:b/>
        </w:rPr>
        <w:tab/>
        <w:t>Quality Acceptance</w:t>
      </w:r>
      <w:r w:rsidRPr="00E37749">
        <w:t xml:space="preserve">.  </w:t>
      </w:r>
      <w:r w:rsidRPr="001278A9">
        <w:t>The Department will determine acceptance and provide PA based on the following:</w:t>
      </w:r>
    </w:p>
    <w:p w14:paraId="135A02C8" w14:textId="0D1BEEAF" w:rsidR="00224AD2" w:rsidRPr="00456E4D" w:rsidRDefault="005835EB" w:rsidP="00456E4D">
      <w:pPr>
        <w:pStyle w:val="11paragraph"/>
        <w:rPr>
          <w:b/>
          <w:bCs/>
        </w:rPr>
      </w:pPr>
      <w:r w:rsidRPr="00456E4D">
        <w:rPr>
          <w:b/>
          <w:bCs/>
        </w:rPr>
        <w:t>a.</w:t>
      </w:r>
      <w:r w:rsidRPr="00456E4D">
        <w:rPr>
          <w:b/>
          <w:bCs/>
        </w:rPr>
        <w:tab/>
        <w:t>Pay Adjustment.</w:t>
      </w:r>
    </w:p>
    <w:p w14:paraId="7F2972B7" w14:textId="77777777" w:rsidR="00F06388" w:rsidRPr="003F74F7" w:rsidRDefault="00F06388" w:rsidP="00F06388">
      <w:pPr>
        <w:pStyle w:val="HiddenTextSpec"/>
      </w:pPr>
      <w:r>
        <w:t>1</w:t>
      </w:r>
      <w:r w:rsidRPr="003F74F7">
        <w:t>**************************************************************************************************************************1</w:t>
      </w:r>
    </w:p>
    <w:p w14:paraId="4264400C" w14:textId="77777777" w:rsidR="00FB015E" w:rsidRDefault="005835EB" w:rsidP="00D626C3">
      <w:pPr>
        <w:pStyle w:val="HiddenTextSpec"/>
      </w:pPr>
      <w:r w:rsidRPr="003F74F7">
        <w:t xml:space="preserve">send email to sme to request the exclusions in table </w:t>
      </w:r>
      <w:r w:rsidR="00626A9A" w:rsidRPr="003F74F7">
        <w:t>454.03.02-</w:t>
      </w:r>
      <w:r w:rsidR="006D0CF3" w:rsidRPr="003F74F7">
        <w:t>1A</w:t>
      </w:r>
      <w:r w:rsidR="00626A9A" w:rsidRPr="003F74F7">
        <w:t xml:space="preserve"> </w:t>
      </w:r>
      <w:r w:rsidRPr="003F74F7">
        <w:t xml:space="preserve">for roadways within the project </w:t>
      </w:r>
      <w:r w:rsidR="00070258" w:rsidRPr="003F74F7">
        <w:t>and include the following</w:t>
      </w:r>
      <w:r w:rsidR="003F74F7" w:rsidRPr="00B742C5">
        <w:t>,</w:t>
      </w:r>
    </w:p>
    <w:p w14:paraId="7422E24B" w14:textId="39C12990" w:rsidR="005835EB" w:rsidRPr="003F74F7" w:rsidRDefault="003F74F7" w:rsidP="00D626C3">
      <w:pPr>
        <w:pStyle w:val="HiddenTextSpec"/>
      </w:pPr>
      <w:r w:rsidRPr="00B742C5">
        <w:t xml:space="preserve"> INCLUDE THE LOCAL AID PROJECT MANAGER ON ALL TRANSMITTALS</w:t>
      </w:r>
    </w:p>
    <w:p w14:paraId="79505559" w14:textId="77777777" w:rsidR="005835EB" w:rsidRPr="003F74F7" w:rsidRDefault="005835EB" w:rsidP="00D626C3">
      <w:pPr>
        <w:pStyle w:val="HiddenTextSpec"/>
      </w:pPr>
    </w:p>
    <w:p w14:paraId="19E72C26" w14:textId="77777777" w:rsidR="005835EB" w:rsidRPr="00D626C3" w:rsidRDefault="005835EB" w:rsidP="00D626C3">
      <w:pPr>
        <w:pStyle w:val="HiddenTextSpec"/>
      </w:pPr>
      <w:r w:rsidRPr="003F74F7">
        <w:rPr>
          <w:b/>
        </w:rPr>
        <w:t>sme CONTACT</w:t>
      </w:r>
      <w:r w:rsidRPr="003F74F7">
        <w:t xml:space="preserve"> –</w:t>
      </w:r>
      <w:r w:rsidR="00D626C3" w:rsidRPr="003F74F7">
        <w:t xml:space="preserve"> </w:t>
      </w:r>
      <w:hyperlink r:id="rId62" w:history="1">
        <w:r w:rsidRPr="003F74F7">
          <w:t>Pavement</w:t>
        </w:r>
      </w:hyperlink>
      <w:r w:rsidRPr="003F74F7">
        <w:t xml:space="preserve"> &amp; drainage Management &amp; Technology unit</w:t>
      </w:r>
    </w:p>
    <w:p w14:paraId="5495682C" w14:textId="77777777" w:rsidR="00E15E5C" w:rsidRPr="00D626C3" w:rsidRDefault="00E15E5C" w:rsidP="00D626C3">
      <w:pPr>
        <w:pStyle w:val="HiddenTextSpec"/>
      </w:pPr>
    </w:p>
    <w:p w14:paraId="02CA4CEF" w14:textId="77777777" w:rsidR="00C12972" w:rsidRDefault="00C12972" w:rsidP="00C12972">
      <w:pPr>
        <w:pStyle w:val="Instruction"/>
      </w:pPr>
      <w:r w:rsidRPr="00AF08B1">
        <w:t>THE FOLLOWING IS ADDED:</w:t>
      </w:r>
    </w:p>
    <w:p w14:paraId="25F62459" w14:textId="77777777" w:rsidR="007A42A5" w:rsidRPr="00E35FC9" w:rsidRDefault="007A42A5" w:rsidP="007A42A5">
      <w:pPr>
        <w:pStyle w:val="Blanklinehalf"/>
      </w:pPr>
    </w:p>
    <w:tbl>
      <w:tblPr>
        <w:tblW w:w="0" w:type="auto"/>
        <w:tblInd w:w="900" w:type="dxa"/>
        <w:tblLook w:val="04A0" w:firstRow="1" w:lastRow="0" w:firstColumn="1" w:lastColumn="0" w:noHBand="0" w:noVBand="1"/>
      </w:tblPr>
      <w:tblGrid>
        <w:gridCol w:w="3150"/>
        <w:gridCol w:w="2970"/>
        <w:gridCol w:w="2700"/>
      </w:tblGrid>
      <w:tr w:rsidR="007A42A5" w:rsidRPr="00E35FC9" w14:paraId="373A2F6E" w14:textId="77777777" w:rsidTr="003A1BDF">
        <w:trPr>
          <w:trHeight w:val="288"/>
        </w:trPr>
        <w:tc>
          <w:tcPr>
            <w:tcW w:w="8820" w:type="dxa"/>
            <w:gridSpan w:val="3"/>
            <w:tcBorders>
              <w:top w:val="double" w:sz="4" w:space="0" w:color="auto"/>
              <w:bottom w:val="single" w:sz="4" w:space="0" w:color="auto"/>
            </w:tcBorders>
            <w:vAlign w:val="center"/>
          </w:tcPr>
          <w:p w14:paraId="6EDD34A9" w14:textId="4195E72B" w:rsidR="007A42A5" w:rsidRPr="00784EEE" w:rsidRDefault="007A42A5" w:rsidP="006D0CF3">
            <w:pPr>
              <w:pStyle w:val="Tabletitle"/>
            </w:pPr>
            <w:r w:rsidRPr="00784EEE">
              <w:t xml:space="preserve">Table </w:t>
            </w:r>
            <w:r>
              <w:t>45</w:t>
            </w:r>
            <w:r w:rsidR="00EC7F32">
              <w:t>4</w:t>
            </w:r>
            <w:r w:rsidRPr="00784EEE">
              <w:t>.03.</w:t>
            </w:r>
            <w:r w:rsidR="00EC7F32">
              <w:t>2</w:t>
            </w:r>
            <w:r w:rsidRPr="00784EEE">
              <w:t>-</w:t>
            </w:r>
            <w:r w:rsidR="006D0CF3">
              <w:t>1</w:t>
            </w:r>
            <w:proofErr w:type="gramStart"/>
            <w:r w:rsidR="006D0CF3">
              <w:t>A</w:t>
            </w:r>
            <w:r w:rsidRPr="00784EEE">
              <w:t xml:space="preserve"> </w:t>
            </w:r>
            <w:r>
              <w:t xml:space="preserve"> </w:t>
            </w:r>
            <w:r w:rsidRPr="00784EEE">
              <w:t>Exclusions</w:t>
            </w:r>
            <w:proofErr w:type="gramEnd"/>
            <w:r w:rsidRPr="00784EEE">
              <w:t xml:space="preserve"> </w:t>
            </w:r>
            <w:r>
              <w:t>f</w:t>
            </w:r>
            <w:r w:rsidRPr="00784EEE">
              <w:t xml:space="preserve">or </w:t>
            </w:r>
            <w:r w:rsidRPr="00EA5E8F">
              <w:t>Diamon</w:t>
            </w:r>
            <w:r>
              <w:t>d Grinding</w:t>
            </w:r>
          </w:p>
        </w:tc>
      </w:tr>
      <w:tr w:rsidR="007A42A5" w:rsidRPr="00E35FC9" w14:paraId="6EF72ECA" w14:textId="77777777" w:rsidTr="003A1BDF">
        <w:trPr>
          <w:trHeight w:val="288"/>
        </w:trPr>
        <w:tc>
          <w:tcPr>
            <w:tcW w:w="3150" w:type="dxa"/>
            <w:tcBorders>
              <w:top w:val="single" w:sz="4" w:space="0" w:color="auto"/>
              <w:bottom w:val="single" w:sz="4" w:space="0" w:color="auto"/>
            </w:tcBorders>
            <w:vAlign w:val="center"/>
          </w:tcPr>
          <w:p w14:paraId="4E3A6880" w14:textId="77777777" w:rsidR="007A42A5" w:rsidRPr="00784EEE" w:rsidRDefault="007A42A5" w:rsidP="00CD5689">
            <w:pPr>
              <w:pStyle w:val="TableheaderCentered"/>
            </w:pPr>
            <w:r w:rsidRPr="00784EEE">
              <w:t>Roadway</w:t>
            </w:r>
          </w:p>
        </w:tc>
        <w:tc>
          <w:tcPr>
            <w:tcW w:w="2970" w:type="dxa"/>
            <w:tcBorders>
              <w:top w:val="single" w:sz="4" w:space="0" w:color="auto"/>
              <w:bottom w:val="single" w:sz="4" w:space="0" w:color="auto"/>
            </w:tcBorders>
            <w:vAlign w:val="center"/>
          </w:tcPr>
          <w:p w14:paraId="31C7D2AA" w14:textId="77777777" w:rsidR="007A42A5" w:rsidRPr="00784EEE" w:rsidRDefault="007A42A5" w:rsidP="00CD5689">
            <w:pPr>
              <w:pStyle w:val="TableheaderCentered"/>
            </w:pPr>
            <w:r w:rsidRPr="00784EEE">
              <w:t>Lane Number</w:t>
            </w:r>
          </w:p>
        </w:tc>
        <w:tc>
          <w:tcPr>
            <w:tcW w:w="2700" w:type="dxa"/>
            <w:tcBorders>
              <w:top w:val="single" w:sz="4" w:space="0" w:color="auto"/>
              <w:bottom w:val="single" w:sz="4" w:space="0" w:color="auto"/>
            </w:tcBorders>
            <w:vAlign w:val="center"/>
          </w:tcPr>
          <w:p w14:paraId="59E98744" w14:textId="77777777" w:rsidR="007A42A5" w:rsidRPr="00784EEE" w:rsidRDefault="007A42A5" w:rsidP="00CD5689">
            <w:pPr>
              <w:pStyle w:val="TableheaderCentered"/>
            </w:pPr>
            <w:r w:rsidRPr="00784EEE">
              <w:t>Exclusions</w:t>
            </w:r>
          </w:p>
        </w:tc>
      </w:tr>
      <w:tr w:rsidR="007A42A5" w:rsidRPr="00E35FC9" w14:paraId="4899BF6C" w14:textId="77777777" w:rsidTr="003A1BDF">
        <w:trPr>
          <w:trHeight w:val="288"/>
        </w:trPr>
        <w:tc>
          <w:tcPr>
            <w:tcW w:w="3150" w:type="dxa"/>
            <w:tcBorders>
              <w:top w:val="single" w:sz="4" w:space="0" w:color="auto"/>
              <w:bottom w:val="double" w:sz="4" w:space="0" w:color="auto"/>
            </w:tcBorders>
            <w:vAlign w:val="center"/>
          </w:tcPr>
          <w:p w14:paraId="1BCAFB96" w14:textId="77777777" w:rsidR="007A42A5" w:rsidRPr="00784EEE" w:rsidRDefault="007A42A5" w:rsidP="00CD5689">
            <w:pPr>
              <w:pStyle w:val="Tabletext"/>
              <w:jc w:val="center"/>
            </w:pPr>
          </w:p>
        </w:tc>
        <w:tc>
          <w:tcPr>
            <w:tcW w:w="2970" w:type="dxa"/>
            <w:tcBorders>
              <w:top w:val="single" w:sz="4" w:space="0" w:color="auto"/>
              <w:bottom w:val="double" w:sz="4" w:space="0" w:color="auto"/>
            </w:tcBorders>
            <w:vAlign w:val="center"/>
          </w:tcPr>
          <w:p w14:paraId="55227B3D" w14:textId="77777777" w:rsidR="007A42A5" w:rsidRPr="00784EEE" w:rsidRDefault="007A42A5" w:rsidP="00CD5689">
            <w:pPr>
              <w:pStyle w:val="Tabletext"/>
              <w:jc w:val="center"/>
              <w:rPr>
                <w:b/>
                <w:bCs/>
              </w:rPr>
            </w:pPr>
          </w:p>
        </w:tc>
        <w:tc>
          <w:tcPr>
            <w:tcW w:w="2700" w:type="dxa"/>
            <w:tcBorders>
              <w:top w:val="single" w:sz="4" w:space="0" w:color="auto"/>
              <w:bottom w:val="double" w:sz="4" w:space="0" w:color="auto"/>
            </w:tcBorders>
            <w:vAlign w:val="center"/>
          </w:tcPr>
          <w:p w14:paraId="26DEB385" w14:textId="77777777" w:rsidR="007A42A5" w:rsidRPr="00784EEE" w:rsidRDefault="007A42A5" w:rsidP="00CD5689">
            <w:pPr>
              <w:pStyle w:val="Tabletext"/>
              <w:jc w:val="center"/>
              <w:rPr>
                <w:b/>
                <w:bCs/>
              </w:rPr>
            </w:pPr>
          </w:p>
        </w:tc>
      </w:tr>
    </w:tbl>
    <w:p w14:paraId="4D515E5C" w14:textId="1E0EDDBB" w:rsidR="007A42A5" w:rsidRPr="00E35FC9" w:rsidRDefault="007A42A5" w:rsidP="00B83FC4">
      <w:pPr>
        <w:pStyle w:val="12paragraph"/>
      </w:pPr>
      <w:r w:rsidRPr="00E35FC9">
        <w:t>Lane designation is by increasing numbers from left to right in the direction of tr</w:t>
      </w:r>
      <w:r w:rsidR="00A15503">
        <w:t>affic with left lane being Lane </w:t>
      </w:r>
      <w:r w:rsidRPr="00E35FC9">
        <w:t>1.</w:t>
      </w:r>
    </w:p>
    <w:p w14:paraId="459DDE3E" w14:textId="77777777" w:rsidR="00F06388" w:rsidRDefault="00F06388" w:rsidP="00F06388">
      <w:pPr>
        <w:pStyle w:val="HiddenTextSpec"/>
      </w:pPr>
      <w:r>
        <w:t>1**************************************************************************************************************************1</w:t>
      </w:r>
    </w:p>
    <w:p w14:paraId="5463BCCD" w14:textId="77777777" w:rsidR="00C25637" w:rsidRPr="00B97E4C" w:rsidRDefault="00C25637" w:rsidP="00C25637">
      <w:pPr>
        <w:pStyle w:val="000Division"/>
      </w:pPr>
      <w:r w:rsidRPr="00B97E4C">
        <w:lastRenderedPageBreak/>
        <w:t>Division 500 – Bridges and Structures</w:t>
      </w:r>
    </w:p>
    <w:p w14:paraId="114EDADE" w14:textId="77777777" w:rsidR="00AD5290" w:rsidRPr="00B97E4C" w:rsidRDefault="00AD5290" w:rsidP="00580305">
      <w:pPr>
        <w:pStyle w:val="000Section"/>
        <w:keepNext w:val="0"/>
        <w:widowControl w:val="0"/>
      </w:pPr>
      <w:bookmarkStart w:id="659" w:name="_Toc175377889"/>
      <w:bookmarkStart w:id="660" w:name="_Toc175470786"/>
      <w:bookmarkStart w:id="661" w:name="_Toc176676342"/>
      <w:r w:rsidRPr="00B97E4C">
        <w:t>Section 502 – Load Bearing Piles</w:t>
      </w:r>
    </w:p>
    <w:p w14:paraId="192F3AB0" w14:textId="77777777" w:rsidR="00493BA5" w:rsidRPr="00B97E4C" w:rsidRDefault="00493BA5" w:rsidP="00580305">
      <w:pPr>
        <w:pStyle w:val="0000000Subpart"/>
        <w:keepNext w:val="0"/>
        <w:widowControl w:val="0"/>
      </w:pPr>
      <w:proofErr w:type="gramStart"/>
      <w:r w:rsidRPr="00B97E4C">
        <w:t>502.03.03  Driving</w:t>
      </w:r>
      <w:proofErr w:type="gramEnd"/>
      <w:r w:rsidRPr="00B97E4C">
        <w:t xml:space="preserve"> Piles</w:t>
      </w:r>
      <w:bookmarkEnd w:id="659"/>
      <w:bookmarkEnd w:id="660"/>
      <w:bookmarkEnd w:id="661"/>
    </w:p>
    <w:p w14:paraId="43EB22B7" w14:textId="77777777" w:rsidR="00493BA5" w:rsidRDefault="00493BA5" w:rsidP="00493BA5">
      <w:pPr>
        <w:pStyle w:val="A1paragraph0"/>
        <w:rPr>
          <w:b/>
        </w:rPr>
      </w:pPr>
      <w:r w:rsidRPr="00B97E4C">
        <w:rPr>
          <w:b/>
        </w:rPr>
        <w:t>C.</w:t>
      </w:r>
      <w:r w:rsidRPr="00B97E4C">
        <w:rPr>
          <w:b/>
        </w:rPr>
        <w:tab/>
        <w:t>Test Piles.</w:t>
      </w:r>
    </w:p>
    <w:p w14:paraId="2E9FA9D6" w14:textId="77777777" w:rsidR="00C03B2F" w:rsidRDefault="00C03B2F" w:rsidP="00C03B2F">
      <w:pPr>
        <w:pStyle w:val="HiddenTextSpec"/>
      </w:pPr>
      <w:r>
        <w:t>1**************************************************************************************************************************1</w:t>
      </w:r>
    </w:p>
    <w:p w14:paraId="3E434B09" w14:textId="77777777" w:rsidR="00493BA5" w:rsidRPr="00B97E4C" w:rsidRDefault="00493BA5" w:rsidP="00493BA5">
      <w:pPr>
        <w:pStyle w:val="11paragraph"/>
      </w:pPr>
      <w:r w:rsidRPr="00B97E4C">
        <w:rPr>
          <w:b/>
        </w:rPr>
        <w:t>1.</w:t>
      </w:r>
      <w:r w:rsidRPr="00B97E4C">
        <w:rPr>
          <w:b/>
        </w:rPr>
        <w:tab/>
        <w:t>Static Pile Load Test.</w:t>
      </w:r>
    </w:p>
    <w:p w14:paraId="36A27F5F" w14:textId="77777777" w:rsidR="00C03B2F" w:rsidRDefault="00C03B2F" w:rsidP="00C03B2F">
      <w:pPr>
        <w:pStyle w:val="HiddenTextSpec"/>
        <w:tabs>
          <w:tab w:val="left" w:pos="1440"/>
          <w:tab w:val="left" w:pos="2880"/>
        </w:tabs>
      </w:pPr>
      <w:r>
        <w:t>2</w:t>
      </w:r>
      <w:r w:rsidRPr="00B15231">
        <w:t>***********</w:t>
      </w:r>
      <w:r>
        <w:t>*********</w:t>
      </w:r>
      <w:r w:rsidRPr="00B15231">
        <w:t>*****</w:t>
      </w:r>
      <w:r>
        <w:t>***********************************</w:t>
      </w:r>
      <w:r w:rsidRPr="00B15231">
        <w:t>**************************</w:t>
      </w:r>
      <w:r>
        <w:t>2</w:t>
      </w:r>
    </w:p>
    <w:p w14:paraId="12FD36F5" w14:textId="77777777" w:rsidR="001D224B" w:rsidRDefault="00172589" w:rsidP="001D224B">
      <w:pPr>
        <w:pStyle w:val="HiddenTextSpec"/>
      </w:pPr>
      <w:r>
        <w:t>complete and include static test load to be applied</w:t>
      </w:r>
    </w:p>
    <w:p w14:paraId="17320782" w14:textId="77777777" w:rsidR="001D224B" w:rsidRDefault="001D224B" w:rsidP="001D224B">
      <w:pPr>
        <w:pStyle w:val="HiddenTextSpec"/>
      </w:pPr>
    </w:p>
    <w:p w14:paraId="7556CA09" w14:textId="4E787972" w:rsidR="00A170B3" w:rsidRDefault="00A170B3" w:rsidP="00A170B3">
      <w:pPr>
        <w:pStyle w:val="HiddenTextSpec"/>
        <w:rPr>
          <w:b/>
        </w:rPr>
      </w:pPr>
    </w:p>
    <w:p w14:paraId="1D91A3DF" w14:textId="77777777" w:rsidR="00A170B3" w:rsidRPr="00B97E4C" w:rsidRDefault="00172589" w:rsidP="00A170B3">
      <w:pPr>
        <w:pStyle w:val="12paragraph"/>
      </w:pPr>
      <w:r>
        <w:t xml:space="preserve">Apply a </w:t>
      </w:r>
      <w:r w:rsidR="00A170B3" w:rsidRPr="00B97E4C">
        <w:t xml:space="preserve">total </w:t>
      </w:r>
      <w:r>
        <w:t xml:space="preserve">of _____ tons of </w:t>
      </w:r>
      <w:r w:rsidR="00A170B3" w:rsidRPr="00B97E4C">
        <w:t xml:space="preserve">static test load to </w:t>
      </w:r>
      <w:r>
        <w:t>the piles.</w:t>
      </w:r>
    </w:p>
    <w:p w14:paraId="77486B5D" w14:textId="77777777" w:rsidR="00C03B2F" w:rsidRDefault="00C03B2F" w:rsidP="00C03B2F">
      <w:pPr>
        <w:pStyle w:val="HiddenTextSpec"/>
        <w:tabs>
          <w:tab w:val="left" w:pos="1440"/>
          <w:tab w:val="left" w:pos="2880"/>
        </w:tabs>
      </w:pPr>
      <w:r>
        <w:t>2</w:t>
      </w:r>
      <w:r w:rsidRPr="00B15231">
        <w:t>***********</w:t>
      </w:r>
      <w:r>
        <w:t>*********</w:t>
      </w:r>
      <w:r w:rsidRPr="00B15231">
        <w:t>*****</w:t>
      </w:r>
      <w:r>
        <w:t>***********************************</w:t>
      </w:r>
      <w:r w:rsidRPr="00B15231">
        <w:t>**************************</w:t>
      </w:r>
      <w:r>
        <w:t>2</w:t>
      </w:r>
    </w:p>
    <w:p w14:paraId="304BC852" w14:textId="6DA8B995" w:rsidR="00493BA5" w:rsidRDefault="00493BA5" w:rsidP="00493BA5">
      <w:pPr>
        <w:pStyle w:val="11paragraph"/>
      </w:pPr>
      <w:r w:rsidRPr="0019341E">
        <w:rPr>
          <w:b/>
        </w:rPr>
        <w:t>2.</w:t>
      </w:r>
      <w:r w:rsidRPr="0019341E">
        <w:rPr>
          <w:b/>
        </w:rPr>
        <w:tab/>
        <w:t>Dynamic Pile Load Tests.</w:t>
      </w:r>
    </w:p>
    <w:p w14:paraId="6650BD3D" w14:textId="77777777" w:rsidR="00C03B2F" w:rsidRDefault="00C03B2F" w:rsidP="00C03B2F">
      <w:pPr>
        <w:pStyle w:val="HiddenTextSpec"/>
        <w:tabs>
          <w:tab w:val="left" w:pos="1440"/>
          <w:tab w:val="left" w:pos="2880"/>
        </w:tabs>
      </w:pPr>
      <w:r>
        <w:t>2</w:t>
      </w:r>
      <w:r w:rsidRPr="00B15231">
        <w:t>***********</w:t>
      </w:r>
      <w:r>
        <w:t>*********</w:t>
      </w:r>
      <w:r w:rsidRPr="00B15231">
        <w:t>*****</w:t>
      </w:r>
      <w:r>
        <w:t>***********************************</w:t>
      </w:r>
      <w:r w:rsidRPr="00B15231">
        <w:t>**************************</w:t>
      </w:r>
      <w:r>
        <w:t>2</w:t>
      </w:r>
    </w:p>
    <w:p w14:paraId="4278C9FE" w14:textId="77777777" w:rsidR="00E010F9" w:rsidRDefault="005E7F1E" w:rsidP="00E010F9">
      <w:pPr>
        <w:pStyle w:val="HiddenTextSpec"/>
      </w:pPr>
      <w:r>
        <w:t>Specify if restrike is required</w:t>
      </w:r>
    </w:p>
    <w:p w14:paraId="2EE9E047" w14:textId="77777777" w:rsidR="005E7F1E" w:rsidRDefault="005E7F1E" w:rsidP="00E010F9">
      <w:pPr>
        <w:pStyle w:val="HiddenTextSpec"/>
      </w:pPr>
    </w:p>
    <w:p w14:paraId="0E36CD4C" w14:textId="77777777" w:rsidR="00C03B2F" w:rsidRDefault="00C03B2F" w:rsidP="00C03B2F">
      <w:pPr>
        <w:pStyle w:val="HiddenTextSpec"/>
        <w:tabs>
          <w:tab w:val="left" w:pos="1440"/>
          <w:tab w:val="left" w:pos="2880"/>
        </w:tabs>
      </w:pPr>
      <w:r>
        <w:t>2</w:t>
      </w:r>
      <w:r w:rsidRPr="00B15231">
        <w:t>***********</w:t>
      </w:r>
      <w:r>
        <w:t>*********</w:t>
      </w:r>
      <w:r w:rsidRPr="00B15231">
        <w:t>*****</w:t>
      </w:r>
      <w:r>
        <w:t>***********************************</w:t>
      </w:r>
      <w:r w:rsidRPr="00B15231">
        <w:t>**************************</w:t>
      </w:r>
      <w:r>
        <w:t>2</w:t>
      </w:r>
    </w:p>
    <w:p w14:paraId="676E8704" w14:textId="77777777" w:rsidR="00683535" w:rsidRDefault="00683535" w:rsidP="00683535">
      <w:pPr>
        <w:pStyle w:val="HiddenTextSpec"/>
      </w:pPr>
      <w:bookmarkStart w:id="662" w:name="_Toc175377893"/>
      <w:bookmarkStart w:id="663" w:name="_Toc175470790"/>
      <w:bookmarkStart w:id="664" w:name="_Toc182750090"/>
      <w:bookmarkStart w:id="665" w:name="_Toc175377906"/>
      <w:bookmarkStart w:id="666" w:name="_Toc175470803"/>
      <w:bookmarkStart w:id="667" w:name="_Toc176676359"/>
      <w:r>
        <w:t>1**************************************************************************************************************************1</w:t>
      </w:r>
    </w:p>
    <w:p w14:paraId="0D50D271" w14:textId="77777777" w:rsidR="00CC24A1" w:rsidRDefault="00CC24A1" w:rsidP="00CC24A1">
      <w:pPr>
        <w:pStyle w:val="000Section"/>
      </w:pPr>
      <w:bookmarkStart w:id="668" w:name="_Toc501717123"/>
      <w:bookmarkStart w:id="669" w:name="_Toc161664672"/>
      <w:r w:rsidRPr="00B97E4C">
        <w:t>Section 503 – Drilled Shaft Foundations</w:t>
      </w:r>
      <w:bookmarkEnd w:id="668"/>
      <w:bookmarkEnd w:id="669"/>
    </w:p>
    <w:p w14:paraId="6C1FB3A5" w14:textId="77777777" w:rsidR="00CC24A1" w:rsidRDefault="00CC24A1" w:rsidP="00CC24A1">
      <w:pPr>
        <w:pStyle w:val="0000000Subpart"/>
      </w:pPr>
      <w:proofErr w:type="gramStart"/>
      <w:r w:rsidRPr="00A071FC">
        <w:t>503.03.03  Load</w:t>
      </w:r>
      <w:proofErr w:type="gramEnd"/>
      <w:r w:rsidRPr="00A071FC">
        <w:t xml:space="preserve"> Test</w:t>
      </w:r>
    </w:p>
    <w:p w14:paraId="26B6774E" w14:textId="77777777" w:rsidR="00BC414A" w:rsidRPr="00D75581" w:rsidRDefault="00BC414A" w:rsidP="00BC414A">
      <w:pPr>
        <w:pStyle w:val="HiddenTextSpec"/>
      </w:pPr>
      <w:r>
        <w:t>1</w:t>
      </w:r>
      <w:r w:rsidRPr="00D75581">
        <w:t>**************************************************************************************************************************1</w:t>
      </w:r>
    </w:p>
    <w:p w14:paraId="410BB870" w14:textId="77777777" w:rsidR="00BC414A" w:rsidRDefault="00BC414A" w:rsidP="00BC414A">
      <w:pPr>
        <w:pStyle w:val="HiddenTextSpec"/>
      </w:pPr>
      <w:r w:rsidRPr="00D75581">
        <w:t>BDC2</w:t>
      </w:r>
      <w:r>
        <w:t>4</w:t>
      </w:r>
      <w:r w:rsidRPr="00D75581">
        <w:t>S-</w:t>
      </w:r>
      <w:r>
        <w:t>02 dated apr 04, 2024</w:t>
      </w:r>
    </w:p>
    <w:p w14:paraId="173BC079" w14:textId="77777777" w:rsidR="00CC24A1" w:rsidRPr="00C7738C" w:rsidRDefault="00CC24A1" w:rsidP="00C7738C">
      <w:pPr>
        <w:pStyle w:val="A1paragraph0"/>
        <w:rPr>
          <w:b/>
          <w:bCs/>
        </w:rPr>
      </w:pPr>
      <w:r w:rsidRPr="00C7738C">
        <w:rPr>
          <w:b/>
          <w:bCs/>
        </w:rPr>
        <w:t>B.</w:t>
      </w:r>
      <w:r w:rsidRPr="00C7738C">
        <w:rPr>
          <w:b/>
          <w:bCs/>
        </w:rPr>
        <w:tab/>
        <w:t xml:space="preserve">Load Testing and Reporting.  </w:t>
      </w:r>
    </w:p>
    <w:p w14:paraId="7C6E0E90" w14:textId="77777777" w:rsidR="00CC24A1" w:rsidRPr="00A071FC" w:rsidRDefault="00CC24A1" w:rsidP="00C7738C">
      <w:pPr>
        <w:pStyle w:val="Instruction"/>
        <w:rPr>
          <w:rFonts w:eastAsia="Calibri"/>
          <w:b/>
          <w:bCs/>
        </w:rPr>
      </w:pPr>
      <w:r w:rsidRPr="00A071FC">
        <w:t>The last paragraph is changed to:</w:t>
      </w:r>
    </w:p>
    <w:p w14:paraId="25319A2F" w14:textId="36A9FAD1" w:rsidR="00CC24A1" w:rsidRDefault="00CC24A1" w:rsidP="00117A22">
      <w:pPr>
        <w:pStyle w:val="A2paragraph"/>
      </w:pPr>
      <w:r w:rsidRPr="00A071FC">
        <w:t>Within 14 days, the Department will notify the Contractor if revisions to the foundation lengths and installation procedures will be made based on the results of the load tests.  Do not begin construction of production drilled shafts without the Department’s approval.</w:t>
      </w:r>
    </w:p>
    <w:p w14:paraId="3E7539F5" w14:textId="77777777" w:rsidR="00BC414A" w:rsidRPr="00D75581" w:rsidRDefault="00BC414A" w:rsidP="00BC414A">
      <w:pPr>
        <w:pStyle w:val="HiddenTextSpec"/>
      </w:pPr>
      <w:r>
        <w:t>1</w:t>
      </w:r>
      <w:r w:rsidRPr="00D75581">
        <w:t>**************************************************************************************************************************1</w:t>
      </w:r>
    </w:p>
    <w:p w14:paraId="780416AE" w14:textId="77777777" w:rsidR="00117A22" w:rsidRDefault="00117A22" w:rsidP="00117A22">
      <w:pPr>
        <w:pStyle w:val="0000000Subpart"/>
        <w:rPr>
          <w:rFonts w:eastAsia="Calibri"/>
        </w:rPr>
      </w:pPr>
      <w:proofErr w:type="gramStart"/>
      <w:r w:rsidRPr="00A071FC">
        <w:rPr>
          <w:rFonts w:eastAsia="Calibri"/>
        </w:rPr>
        <w:t xml:space="preserve">503.03.04  </w:t>
      </w:r>
      <w:proofErr w:type="spellStart"/>
      <w:r w:rsidRPr="00A071FC">
        <w:rPr>
          <w:rFonts w:eastAsia="Calibri"/>
        </w:rPr>
        <w:t>Crosshole</w:t>
      </w:r>
      <w:proofErr w:type="spellEnd"/>
      <w:proofErr w:type="gramEnd"/>
      <w:r w:rsidRPr="00A071FC">
        <w:rPr>
          <w:rFonts w:eastAsia="Calibri"/>
        </w:rPr>
        <w:t xml:space="preserve"> Sonic Logging</w:t>
      </w:r>
    </w:p>
    <w:p w14:paraId="771B1FC5" w14:textId="77777777" w:rsidR="00BC414A" w:rsidRPr="00D75581" w:rsidRDefault="00BC414A" w:rsidP="00BC414A">
      <w:pPr>
        <w:pStyle w:val="HiddenTextSpec"/>
      </w:pPr>
      <w:r>
        <w:t>1</w:t>
      </w:r>
      <w:r w:rsidRPr="00D75581">
        <w:t>**************************************************************************************************************************1</w:t>
      </w:r>
    </w:p>
    <w:p w14:paraId="669EBB48" w14:textId="77777777" w:rsidR="00BC414A" w:rsidRDefault="00BC414A" w:rsidP="00BC414A">
      <w:pPr>
        <w:pStyle w:val="HiddenTextSpec"/>
      </w:pPr>
      <w:r w:rsidRPr="00D75581">
        <w:t>BDC2</w:t>
      </w:r>
      <w:r>
        <w:t>4</w:t>
      </w:r>
      <w:r w:rsidRPr="00D75581">
        <w:t>S-</w:t>
      </w:r>
      <w:r>
        <w:t>02 dated apr 04, 2024</w:t>
      </w:r>
    </w:p>
    <w:p w14:paraId="12C15DF2" w14:textId="77777777" w:rsidR="00BC414A" w:rsidRDefault="00BC414A" w:rsidP="00BC414A">
      <w:pPr>
        <w:pStyle w:val="HiddenTextSpec"/>
      </w:pPr>
    </w:p>
    <w:p w14:paraId="2EDC3792" w14:textId="238B8871" w:rsidR="00117A22" w:rsidRDefault="00117A22" w:rsidP="00117A22">
      <w:pPr>
        <w:pStyle w:val="Instruction"/>
      </w:pPr>
      <w:r w:rsidRPr="00A071FC">
        <w:t xml:space="preserve">The First paragraph </w:t>
      </w:r>
      <w:r w:rsidR="009925A2">
        <w:t xml:space="preserve">in part c </w:t>
      </w:r>
      <w:r w:rsidRPr="00A071FC">
        <w:t>is changed to:</w:t>
      </w:r>
    </w:p>
    <w:p w14:paraId="79823E6E" w14:textId="77777777" w:rsidR="009925A2" w:rsidRDefault="009925A2" w:rsidP="009925A2">
      <w:pPr>
        <w:pStyle w:val="A1paragraph0"/>
      </w:pPr>
      <w:r>
        <w:rPr>
          <w:b/>
        </w:rPr>
        <w:t>C.</w:t>
      </w:r>
      <w:r>
        <w:rPr>
          <w:b/>
        </w:rPr>
        <w:tab/>
      </w:r>
      <w:r w:rsidRPr="008C3B21">
        <w:rPr>
          <w:b/>
        </w:rPr>
        <w:t>Evaluation of the CSL Test Results.</w:t>
      </w:r>
      <w:r w:rsidRPr="008C3B21">
        <w:t xml:space="preserve"> </w:t>
      </w:r>
      <w:r>
        <w:t xml:space="preserve"> </w:t>
      </w:r>
      <w:r w:rsidRPr="008C3B21">
        <w:t xml:space="preserve">The Department will evaluate the CSL test results and determine </w:t>
      </w:r>
      <w:proofErr w:type="gramStart"/>
      <w:r w:rsidRPr="008C3B21">
        <w:t>whether or not</w:t>
      </w:r>
      <w:proofErr w:type="gramEnd"/>
      <w:r w:rsidRPr="008C3B21">
        <w:t xml:space="preserve"> the drilled shaft construction is acceptable</w:t>
      </w:r>
      <w:r>
        <w:t xml:space="preserve"> and respond within 14 days</w:t>
      </w:r>
      <w:r w:rsidRPr="008C3B21">
        <w:t>.</w:t>
      </w:r>
      <w:r>
        <w:t xml:space="preserve"> </w:t>
      </w:r>
      <w:r w:rsidRPr="008C3B21">
        <w:t xml:space="preserve"> If the RE determines that the drilled shaft is acceptable, dewater and grout the CSL tubes. </w:t>
      </w:r>
      <w:r>
        <w:t xml:space="preserve"> </w:t>
      </w:r>
      <w:r w:rsidRPr="008C3B21">
        <w:t xml:space="preserve">Use the grout with the same strength or higher than the strength of the concrete used in the original drilled shaft. </w:t>
      </w:r>
    </w:p>
    <w:p w14:paraId="06FCC13A" w14:textId="77777777" w:rsidR="00FD1201" w:rsidRDefault="00FD1201" w:rsidP="009925A2">
      <w:pPr>
        <w:pStyle w:val="A1paragraph0"/>
      </w:pPr>
    </w:p>
    <w:p w14:paraId="7F6B70B8" w14:textId="77777777" w:rsidR="00FD1201" w:rsidRDefault="00FD1201" w:rsidP="00FD1201">
      <w:pPr>
        <w:pStyle w:val="Instruction"/>
      </w:pPr>
      <w:r>
        <w:t>Part D is changed to:</w:t>
      </w:r>
    </w:p>
    <w:p w14:paraId="57D047B1" w14:textId="77777777" w:rsidR="00FD1201" w:rsidRPr="003E4935" w:rsidRDefault="00FD1201" w:rsidP="00FD1201">
      <w:pPr>
        <w:pStyle w:val="A1paragraph0"/>
        <w:rPr>
          <w:b/>
          <w:bCs/>
        </w:rPr>
      </w:pPr>
      <w:r w:rsidRPr="00FD1201">
        <w:rPr>
          <w:b/>
          <w:bCs/>
        </w:rPr>
        <w:t xml:space="preserve">D. Further Evaluation.  </w:t>
      </w:r>
      <w:r w:rsidRPr="00FD1201">
        <w:t xml:space="preserve">Perform Tomography, Shaft Coring, or other investigated methods as directed by the RE for further evaluation.  Submit a report signed and sealed by a Professional Engineer registered in the State of New Jersey providing the results of further evaluation and recommendations to accept or repair the shaft within 14 days.  The </w:t>
      </w:r>
      <w:r w:rsidRPr="00FD1201">
        <w:lastRenderedPageBreak/>
        <w:t>report must contain recommendations for modification of construction procedures to prevent defects for subsequent shaft installation.  The Department will respond within 14 days.</w:t>
      </w:r>
    </w:p>
    <w:p w14:paraId="63D84A1D" w14:textId="77777777" w:rsidR="00117A22" w:rsidRDefault="00117A22" w:rsidP="00117A22">
      <w:pPr>
        <w:pStyle w:val="HiddenTextSpec"/>
      </w:pPr>
      <w:r>
        <w:t>1</w:t>
      </w:r>
      <w:r w:rsidRPr="00D75581">
        <w:t>**************************************************************************************************************************1</w:t>
      </w:r>
    </w:p>
    <w:p w14:paraId="3AFA03CB" w14:textId="77777777" w:rsidR="00DE5260" w:rsidRPr="00C0658A" w:rsidRDefault="00DE5260" w:rsidP="00DE5260">
      <w:pPr>
        <w:pStyle w:val="0000000Subpart"/>
      </w:pPr>
      <w:bookmarkStart w:id="670" w:name="_Toc501717133"/>
      <w:bookmarkStart w:id="671" w:name="_Toc161664682"/>
      <w:proofErr w:type="gramStart"/>
      <w:r w:rsidRPr="00CD4DFA">
        <w:t xml:space="preserve">503.03.05 </w:t>
      </w:r>
      <w:r>
        <w:t xml:space="preserve"> Tomography</w:t>
      </w:r>
      <w:bookmarkEnd w:id="670"/>
      <w:bookmarkEnd w:id="671"/>
      <w:proofErr w:type="gramEnd"/>
    </w:p>
    <w:p w14:paraId="4F2FA450" w14:textId="77777777" w:rsidR="00DE5260" w:rsidRPr="00D75581" w:rsidRDefault="00DE5260" w:rsidP="00117A22">
      <w:pPr>
        <w:pStyle w:val="HiddenTextSpec"/>
      </w:pPr>
    </w:p>
    <w:p w14:paraId="6E50E33A" w14:textId="77777777" w:rsidR="00DE5260" w:rsidRPr="00D75581" w:rsidRDefault="00DE5260" w:rsidP="00DE5260">
      <w:pPr>
        <w:pStyle w:val="HiddenTextSpec"/>
      </w:pPr>
      <w:r>
        <w:t>1</w:t>
      </w:r>
      <w:r w:rsidRPr="00D75581">
        <w:t>**************************************************************************************************************************1</w:t>
      </w:r>
    </w:p>
    <w:p w14:paraId="302A29B3" w14:textId="77777777" w:rsidR="00DE5260" w:rsidRDefault="00DE5260" w:rsidP="00DE5260">
      <w:pPr>
        <w:pStyle w:val="HiddenTextSpec"/>
      </w:pPr>
      <w:r w:rsidRPr="00D75581">
        <w:t>BDC2</w:t>
      </w:r>
      <w:r>
        <w:t>4</w:t>
      </w:r>
      <w:r w:rsidRPr="00D75581">
        <w:t>S-</w:t>
      </w:r>
      <w:r>
        <w:t>02 dated apr 04, 2024</w:t>
      </w:r>
    </w:p>
    <w:p w14:paraId="7FCBE112" w14:textId="7C730DE9" w:rsidR="00CC24A1" w:rsidRDefault="00DE5260" w:rsidP="00DE5260">
      <w:pPr>
        <w:pStyle w:val="Instruction"/>
      </w:pPr>
      <w:r>
        <w:t>the subpart is changed to:</w:t>
      </w:r>
    </w:p>
    <w:p w14:paraId="69779097" w14:textId="5C425BAF" w:rsidR="00DE5260" w:rsidRPr="008C336B" w:rsidRDefault="00DE5260" w:rsidP="00DE5260">
      <w:pPr>
        <w:pStyle w:val="Paragraph"/>
      </w:pPr>
      <w:r w:rsidRPr="00F95E1E">
        <w:t xml:space="preserve">Use the same equipment and access tubes as the CSL method. </w:t>
      </w:r>
      <w:r>
        <w:t xml:space="preserve"> </w:t>
      </w:r>
      <w:r w:rsidRPr="00F95E1E">
        <w:t xml:space="preserve">Submit the </w:t>
      </w:r>
      <w:r w:rsidRPr="00CD4DFA">
        <w:t>Tomography</w:t>
      </w:r>
      <w:r w:rsidRPr="00F95E1E">
        <w:t xml:space="preserve"> analysis results to RE for review. </w:t>
      </w:r>
      <w:r>
        <w:t xml:space="preserve"> </w:t>
      </w:r>
      <w:r w:rsidRPr="00F95E1E">
        <w:t xml:space="preserve">Provide the </w:t>
      </w:r>
      <w:proofErr w:type="gramStart"/>
      <w:r w:rsidRPr="00F95E1E">
        <w:t>two dimensional</w:t>
      </w:r>
      <w:proofErr w:type="gramEnd"/>
      <w:r w:rsidRPr="00F95E1E">
        <w:t xml:space="preserve"> (2-D) horizontal and vertical slices and </w:t>
      </w:r>
      <w:proofErr w:type="gramStart"/>
      <w:r w:rsidRPr="00F95E1E">
        <w:t>three dimensional</w:t>
      </w:r>
      <w:proofErr w:type="gramEnd"/>
      <w:r w:rsidRPr="00F95E1E">
        <w:t xml:space="preserve"> (3-D)</w:t>
      </w:r>
      <w:r>
        <w:t xml:space="preserve"> tomographs for the entire shaft between the respective tube pairs</w:t>
      </w:r>
      <w:r w:rsidRPr="00F95E1E">
        <w:t>.</w:t>
      </w:r>
      <w:r>
        <w:t xml:space="preserve"> </w:t>
      </w:r>
      <w:r w:rsidRPr="00F95E1E">
        <w:t xml:space="preserve"> Present these images in color and coded to identify the variations in sonic velocity.  Include the complete discussion of the </w:t>
      </w:r>
      <w:r w:rsidRPr="00CD4DFA">
        <w:t>Tomography</w:t>
      </w:r>
      <w:r>
        <w:t xml:space="preserve"> tests results in the report.  The Department will respond within 14 days.</w:t>
      </w:r>
    </w:p>
    <w:p w14:paraId="4217312B" w14:textId="77777777" w:rsidR="00DE5260" w:rsidRDefault="00DE5260" w:rsidP="00DE5260">
      <w:pPr>
        <w:pStyle w:val="HiddenTextSpec"/>
      </w:pPr>
      <w:r>
        <w:t>1</w:t>
      </w:r>
      <w:r w:rsidRPr="00D75581">
        <w:t>**************************************************************************************************************************1</w:t>
      </w:r>
    </w:p>
    <w:p w14:paraId="41CED952" w14:textId="77777777" w:rsidR="00DE5260" w:rsidRDefault="00DE5260" w:rsidP="00C7738C">
      <w:pPr>
        <w:pStyle w:val="Instruction"/>
      </w:pPr>
    </w:p>
    <w:bookmarkEnd w:id="662"/>
    <w:bookmarkEnd w:id="663"/>
    <w:bookmarkEnd w:id="664"/>
    <w:p w14:paraId="6EEFDAFA" w14:textId="77777777" w:rsidR="00486D59" w:rsidRPr="00205759" w:rsidRDefault="00486D59" w:rsidP="00205759"/>
    <w:p w14:paraId="163E9D51" w14:textId="60671DD2" w:rsidR="001E1809" w:rsidRPr="00B97E4C" w:rsidRDefault="001E1809" w:rsidP="001E1809">
      <w:pPr>
        <w:pStyle w:val="000Section"/>
      </w:pPr>
      <w:r w:rsidRPr="00B97E4C">
        <w:t>Section 504 – Structural Concrete</w:t>
      </w:r>
      <w:bookmarkEnd w:id="665"/>
      <w:bookmarkEnd w:id="666"/>
      <w:bookmarkEnd w:id="667"/>
    </w:p>
    <w:p w14:paraId="1342ABE1" w14:textId="584A283A" w:rsidR="007641AE" w:rsidRDefault="007641AE" w:rsidP="007641AE">
      <w:pPr>
        <w:pStyle w:val="00000Subsection"/>
      </w:pPr>
      <w:bookmarkStart w:id="672" w:name="_Toc175377913"/>
      <w:bookmarkStart w:id="673" w:name="_Toc175470810"/>
      <w:bookmarkStart w:id="674" w:name="_Toc176676366"/>
      <w:proofErr w:type="gramStart"/>
      <w:r w:rsidRPr="00191C1E">
        <w:t>504.01  D</w:t>
      </w:r>
      <w:r w:rsidR="00003644">
        <w:t>escription</w:t>
      </w:r>
      <w:proofErr w:type="gramEnd"/>
    </w:p>
    <w:p w14:paraId="7FC88FB8" w14:textId="77777777" w:rsidR="007641AE" w:rsidRPr="002C1FDF" w:rsidRDefault="007641AE" w:rsidP="007641AE">
      <w:pPr>
        <w:pStyle w:val="Instruction"/>
      </w:pPr>
      <w:r w:rsidRPr="002C1FDF">
        <w:t>the following is added:</w:t>
      </w:r>
    </w:p>
    <w:p w14:paraId="6FAE21E7" w14:textId="77777777" w:rsidR="007641AE" w:rsidRPr="00D75581" w:rsidRDefault="007641AE" w:rsidP="007641AE">
      <w:pPr>
        <w:pStyle w:val="HiddenTextSpec"/>
      </w:pPr>
      <w:bookmarkStart w:id="675" w:name="_Hlk162250980"/>
      <w:r>
        <w:t>1</w:t>
      </w:r>
      <w:r w:rsidRPr="00D75581">
        <w:t>**************************************************************************************************************************1</w:t>
      </w:r>
    </w:p>
    <w:p w14:paraId="065796A1" w14:textId="41A5F364" w:rsidR="007641AE" w:rsidRDefault="007641AE" w:rsidP="007641AE">
      <w:pPr>
        <w:pStyle w:val="HiddenTextSpec"/>
      </w:pPr>
      <w:r w:rsidRPr="00D75581">
        <w:t>BDC20S-</w:t>
      </w:r>
      <w:r>
        <w:t>10 dated Sep 11, 2020</w:t>
      </w:r>
    </w:p>
    <w:bookmarkEnd w:id="675"/>
    <w:p w14:paraId="4C3E7825" w14:textId="77777777" w:rsidR="007641AE" w:rsidRPr="0017791C" w:rsidRDefault="007641AE" w:rsidP="007641AE">
      <w:pPr>
        <w:pStyle w:val="Paragraph"/>
      </w:pPr>
      <w:r w:rsidRPr="0017791C">
        <w:t xml:space="preserve">This </w:t>
      </w:r>
      <w:r>
        <w:t>S</w:t>
      </w:r>
      <w:r w:rsidRPr="0017791C">
        <w:t>ection also describes the requirements for the application of color stain and primer to concrete structures and staining other areas as described herein and as shown on the plans.</w:t>
      </w:r>
    </w:p>
    <w:p w14:paraId="28429B81" w14:textId="77777777" w:rsidR="007641AE" w:rsidRPr="00D75581" w:rsidRDefault="007641AE" w:rsidP="007641AE">
      <w:pPr>
        <w:pStyle w:val="HiddenTextSpec"/>
      </w:pPr>
      <w:r>
        <w:t>1</w:t>
      </w:r>
      <w:r w:rsidRPr="00D75581">
        <w:t>**************************************************************************************************************************1</w:t>
      </w:r>
    </w:p>
    <w:p w14:paraId="4D62624C" w14:textId="77777777" w:rsidR="00DA25E2" w:rsidRPr="00191C1E" w:rsidRDefault="00DA25E2" w:rsidP="00DA25E2">
      <w:pPr>
        <w:pStyle w:val="0000000Subpart"/>
      </w:pPr>
      <w:proofErr w:type="gramStart"/>
      <w:r w:rsidRPr="0017791C">
        <w:t>504.02</w:t>
      </w:r>
      <w:r>
        <w:t xml:space="preserve"> </w:t>
      </w:r>
      <w:r w:rsidRPr="0017791C">
        <w:t xml:space="preserve"> Materials</w:t>
      </w:r>
      <w:proofErr w:type="gramEnd"/>
    </w:p>
    <w:p w14:paraId="17CEAFDD" w14:textId="77777777" w:rsidR="00DA25E2" w:rsidRPr="00D75581" w:rsidRDefault="00DA25E2" w:rsidP="00DA25E2">
      <w:pPr>
        <w:pStyle w:val="HiddenTextSpec"/>
      </w:pPr>
      <w:r>
        <w:t>1</w:t>
      </w:r>
      <w:r w:rsidRPr="00D75581">
        <w:t>**************************************************************************************************************************1</w:t>
      </w:r>
    </w:p>
    <w:p w14:paraId="6F3D7D8F" w14:textId="77777777" w:rsidR="00DA25E2" w:rsidRDefault="00DA25E2" w:rsidP="00DA25E2">
      <w:pPr>
        <w:pStyle w:val="HiddenTextSpec"/>
      </w:pPr>
      <w:r w:rsidRPr="00D75581">
        <w:t>BDC20S-</w:t>
      </w:r>
      <w:r>
        <w:t>10 dated Sep 11, 2020</w:t>
      </w:r>
    </w:p>
    <w:p w14:paraId="5261DF17" w14:textId="77777777" w:rsidR="00DA25E2" w:rsidRPr="002C1FDF" w:rsidRDefault="00DA25E2" w:rsidP="00DA25E2">
      <w:pPr>
        <w:pStyle w:val="Instruction"/>
      </w:pPr>
      <w:r w:rsidRPr="002C1FDF">
        <w:t>THE FOLLOWING MATERIAL IS ADDED TO THE LIST</w:t>
      </w:r>
    </w:p>
    <w:p w14:paraId="0FB85B43" w14:textId="77777777" w:rsidR="00DA25E2" w:rsidRPr="0017791C" w:rsidRDefault="00DA25E2" w:rsidP="00DA25E2">
      <w:pPr>
        <w:pStyle w:val="Dotleader0indent"/>
      </w:pPr>
      <w:r w:rsidRPr="00F24BE4">
        <w:t>Concrete</w:t>
      </w:r>
      <w:r w:rsidRPr="0017791C">
        <w:t xml:space="preserve"> Stain</w:t>
      </w:r>
      <w:r>
        <w:tab/>
      </w:r>
      <w:r w:rsidRPr="00465E62">
        <w:t>912.01.04</w:t>
      </w:r>
    </w:p>
    <w:p w14:paraId="33ACF499" w14:textId="77777777" w:rsidR="00DA25E2" w:rsidRDefault="00DA25E2" w:rsidP="00DA25E2">
      <w:pPr>
        <w:pStyle w:val="HiddenTextSpec"/>
      </w:pPr>
      <w:r>
        <w:t>1</w:t>
      </w:r>
      <w:r w:rsidRPr="00D75581">
        <w:t>**************************************************************************************************************************1</w:t>
      </w:r>
    </w:p>
    <w:p w14:paraId="31FF2521" w14:textId="77777777" w:rsidR="00F84BF5" w:rsidRDefault="00F84BF5" w:rsidP="00DA25E2">
      <w:pPr>
        <w:pStyle w:val="HiddenTextSpec"/>
      </w:pPr>
    </w:p>
    <w:p w14:paraId="08F17BA5" w14:textId="77777777" w:rsidR="00087C03" w:rsidRPr="00191C1E" w:rsidRDefault="00087C03" w:rsidP="00087C03">
      <w:pPr>
        <w:pStyle w:val="00000Subsection"/>
      </w:pPr>
      <w:proofErr w:type="gramStart"/>
      <w:r w:rsidRPr="0017791C">
        <w:t>504.0</w:t>
      </w:r>
      <w:r>
        <w:t xml:space="preserve">3 </w:t>
      </w:r>
      <w:r w:rsidRPr="0017791C">
        <w:t xml:space="preserve"> </w:t>
      </w:r>
      <w:r>
        <w:t>Construction</w:t>
      </w:r>
      <w:proofErr w:type="gramEnd"/>
    </w:p>
    <w:p w14:paraId="332116F3" w14:textId="77777777" w:rsidR="00087C03" w:rsidRPr="00D75581" w:rsidRDefault="00087C03" w:rsidP="00087C03">
      <w:pPr>
        <w:pStyle w:val="HiddenTextSpec"/>
      </w:pPr>
      <w:r>
        <w:t>1</w:t>
      </w:r>
      <w:r w:rsidRPr="00D75581">
        <w:t>**************************************************************************************************************************1</w:t>
      </w:r>
    </w:p>
    <w:p w14:paraId="177A2FFD" w14:textId="61800E47" w:rsidR="00087C03" w:rsidRDefault="00087C03" w:rsidP="00087C03">
      <w:pPr>
        <w:pStyle w:val="HiddenTextSpec"/>
      </w:pPr>
      <w:r w:rsidRPr="00D75581">
        <w:t>BDC</w:t>
      </w:r>
      <w:r>
        <w:t>24</w:t>
      </w:r>
      <w:r w:rsidRPr="00D75581">
        <w:t>S-</w:t>
      </w:r>
      <w:r>
        <w:t>16 dated AUG 22</w:t>
      </w:r>
      <w:r w:rsidR="00894F67">
        <w:t>, 2024</w:t>
      </w:r>
    </w:p>
    <w:p w14:paraId="458FA9DE" w14:textId="77777777" w:rsidR="00087C03" w:rsidRPr="00961A68" w:rsidRDefault="00087C03" w:rsidP="00087C03">
      <w:pPr>
        <w:pStyle w:val="0000000Subpart"/>
      </w:pPr>
      <w:proofErr w:type="gramStart"/>
      <w:r w:rsidRPr="00D81674">
        <w:t>504.03.01  Reinforcement</w:t>
      </w:r>
      <w:proofErr w:type="gramEnd"/>
      <w:r w:rsidRPr="00D81674">
        <w:t xml:space="preserve"> Steel</w:t>
      </w:r>
    </w:p>
    <w:p w14:paraId="337482E4" w14:textId="77777777" w:rsidR="00087C03" w:rsidRPr="00D81674" w:rsidRDefault="00087C03" w:rsidP="00087C03">
      <w:pPr>
        <w:pStyle w:val="Instruction"/>
      </w:pPr>
      <w:r w:rsidRPr="00D81674">
        <w:t xml:space="preserve">PART G IS CHANGED TO: </w:t>
      </w:r>
    </w:p>
    <w:p w14:paraId="17CE251F" w14:textId="3EAE7786" w:rsidR="00087C03" w:rsidRPr="00D81674" w:rsidRDefault="00087C03" w:rsidP="00087C03">
      <w:pPr>
        <w:pStyle w:val="A1paragraph0"/>
      </w:pPr>
      <w:r w:rsidRPr="009073AF">
        <w:rPr>
          <w:rStyle w:val="A1paragraphChar0"/>
          <w:b/>
          <w:bCs/>
        </w:rPr>
        <w:t>G.</w:t>
      </w:r>
      <w:r w:rsidRPr="009073AF">
        <w:rPr>
          <w:rStyle w:val="A1paragraphChar0"/>
          <w:b/>
          <w:bCs/>
        </w:rPr>
        <w:tab/>
        <w:t>Field Repairing of Coatings</w:t>
      </w:r>
      <w:r w:rsidRPr="00D81674">
        <w:t xml:space="preserve">.  </w:t>
      </w:r>
      <w:r w:rsidRPr="009073AF">
        <w:rPr>
          <w:rStyle w:val="A1paragraphChar0"/>
        </w:rPr>
        <w:t xml:space="preserve">The RE will allow field repair when there is no greater than 2 percent of the surface area in each linear foot of each bar damaged.  The RE will reject material with more than 2 percent of the surface area in each linear foot of each bar and any material with a damaged area more than 4 square inches in size.  Repairable damage is any bare or loose </w:t>
      </w:r>
      <w:r w:rsidR="00894F67" w:rsidRPr="009073AF">
        <w:rPr>
          <w:rStyle w:val="A1paragraphChar0"/>
        </w:rPr>
        <w:t>spots or</w:t>
      </w:r>
      <w:r w:rsidRPr="009073AF">
        <w:rPr>
          <w:rStyle w:val="A1paragraphChar0"/>
        </w:rPr>
        <w:t xml:space="preserve"> breaks in the coating that affect an area smaller than 4 square inches.  Ensure that grease, dirt, mortar, concrete, mill scale, injurious rust, or any other foreign substance is removed before repairing.</w:t>
      </w:r>
    </w:p>
    <w:p w14:paraId="5A72C3E4" w14:textId="77777777" w:rsidR="00087C03" w:rsidRPr="009073AF" w:rsidRDefault="00087C03" w:rsidP="00087C03">
      <w:pPr>
        <w:pStyle w:val="11paragraph"/>
        <w:rPr>
          <w:b/>
          <w:bCs/>
        </w:rPr>
      </w:pPr>
      <w:r w:rsidRPr="009073AF">
        <w:rPr>
          <w:b/>
          <w:bCs/>
        </w:rPr>
        <w:t>1.</w:t>
      </w:r>
      <w:r w:rsidRPr="009073AF">
        <w:rPr>
          <w:b/>
          <w:bCs/>
        </w:rPr>
        <w:tab/>
        <w:t xml:space="preserve">Epoxy-Coating.  </w:t>
      </w:r>
      <w:r w:rsidRPr="009073AF">
        <w:t>Repair damage to epoxy-coating according to ASTM D3963</w:t>
      </w:r>
      <w:r w:rsidRPr="009073AF">
        <w:rPr>
          <w:b/>
          <w:bCs/>
        </w:rPr>
        <w:t xml:space="preserve">. </w:t>
      </w:r>
    </w:p>
    <w:p w14:paraId="7FD1F36A" w14:textId="77777777" w:rsidR="00087C03" w:rsidRPr="009073AF" w:rsidRDefault="00087C03" w:rsidP="00087C03">
      <w:pPr>
        <w:pStyle w:val="11paragraph"/>
        <w:rPr>
          <w:b/>
          <w:bCs/>
        </w:rPr>
      </w:pPr>
      <w:r w:rsidRPr="009073AF">
        <w:rPr>
          <w:b/>
          <w:bCs/>
        </w:rPr>
        <w:t>2</w:t>
      </w:r>
      <w:proofErr w:type="gramStart"/>
      <w:r w:rsidRPr="009073AF">
        <w:rPr>
          <w:b/>
          <w:bCs/>
        </w:rPr>
        <w:t xml:space="preserve">. </w:t>
      </w:r>
      <w:r w:rsidRPr="009073AF">
        <w:rPr>
          <w:b/>
          <w:bCs/>
        </w:rPr>
        <w:tab/>
        <w:t>Galvanized-Coating</w:t>
      </w:r>
      <w:proofErr w:type="gramEnd"/>
      <w:r w:rsidRPr="009073AF">
        <w:rPr>
          <w:b/>
          <w:bCs/>
        </w:rPr>
        <w:t xml:space="preserve">.  </w:t>
      </w:r>
      <w:r w:rsidRPr="009073AF">
        <w:t>Repair damage to the galvanized coating according to ASTM A780</w:t>
      </w:r>
      <w:r w:rsidRPr="009073AF">
        <w:rPr>
          <w:rStyle w:val="ParagraphChar"/>
        </w:rPr>
        <w:t>.</w:t>
      </w:r>
    </w:p>
    <w:p w14:paraId="053E3236" w14:textId="347437CC" w:rsidR="00F84BF5" w:rsidRPr="00D75581" w:rsidRDefault="00087C03" w:rsidP="00087C03">
      <w:pPr>
        <w:pStyle w:val="HiddenTextSpec"/>
      </w:pPr>
      <w:r>
        <w:t>1</w:t>
      </w:r>
      <w:r w:rsidRPr="00D75581">
        <w:t>**************************************************************************************************************************</w:t>
      </w:r>
    </w:p>
    <w:p w14:paraId="7B25DF60" w14:textId="77777777" w:rsidR="001E1809" w:rsidRPr="00B97E4C" w:rsidRDefault="001E1809" w:rsidP="001E1809">
      <w:pPr>
        <w:pStyle w:val="0000000Subpart"/>
      </w:pPr>
      <w:proofErr w:type="gramStart"/>
      <w:r w:rsidRPr="00B97E4C">
        <w:lastRenderedPageBreak/>
        <w:t>504.03.02  Concrete</w:t>
      </w:r>
      <w:bookmarkEnd w:id="672"/>
      <w:bookmarkEnd w:id="673"/>
      <w:bookmarkEnd w:id="674"/>
      <w:proofErr w:type="gramEnd"/>
    </w:p>
    <w:p w14:paraId="76F7537E" w14:textId="77777777" w:rsidR="00C4383B" w:rsidRPr="0008177F" w:rsidRDefault="00C4383B" w:rsidP="0008177F">
      <w:pPr>
        <w:pStyle w:val="HiddenTextSpec"/>
      </w:pPr>
      <w:r w:rsidRPr="0008177F">
        <w:t>1**************************************************************************************************************************1</w:t>
      </w:r>
    </w:p>
    <w:p w14:paraId="094AFF17" w14:textId="4D3757A9" w:rsidR="006C4840" w:rsidRDefault="006C4840" w:rsidP="006C4840">
      <w:pPr>
        <w:pStyle w:val="A1paragraph0"/>
        <w:rPr>
          <w:b/>
        </w:rPr>
      </w:pPr>
      <w:r w:rsidRPr="00B97E4C">
        <w:rPr>
          <w:b/>
        </w:rPr>
        <w:t>G.</w:t>
      </w:r>
      <w:r w:rsidRPr="00B97E4C">
        <w:rPr>
          <w:b/>
        </w:rPr>
        <w:tab/>
        <w:t>R</w:t>
      </w:r>
      <w:r w:rsidR="009947E5">
        <w:rPr>
          <w:b/>
        </w:rPr>
        <w:t>emoval of Forms and Falsework.</w:t>
      </w:r>
    </w:p>
    <w:p w14:paraId="1D28C1A4" w14:textId="0C356A7B" w:rsidR="00632552" w:rsidRDefault="00632552" w:rsidP="00D90B64">
      <w:pPr>
        <w:pStyle w:val="HiddenTextSpec"/>
      </w:pPr>
      <w:r>
        <w:t xml:space="preserve">Complete and include </w:t>
      </w:r>
      <w:r w:rsidR="00E9005A" w:rsidRPr="00686F82">
        <w:t>the following</w:t>
      </w:r>
      <w:r w:rsidR="00E9005A">
        <w:t xml:space="preserve"> </w:t>
      </w:r>
      <w:r>
        <w:t>if concrete strength required for the removal of forms and falsework</w:t>
      </w:r>
    </w:p>
    <w:p w14:paraId="3F997177" w14:textId="77777777" w:rsidR="000273CA" w:rsidRDefault="000273CA" w:rsidP="000273CA">
      <w:pPr>
        <w:pStyle w:val="HiddenTextSpec"/>
      </w:pPr>
    </w:p>
    <w:p w14:paraId="0BD07C4C" w14:textId="6DCCC51C" w:rsidR="001153E8" w:rsidRDefault="001153E8" w:rsidP="001153E8">
      <w:pPr>
        <w:pStyle w:val="A2paragraph"/>
      </w:pPr>
      <w:r>
        <w:t>Do not remove forms and falsework until the concrete obtains a co</w:t>
      </w:r>
      <w:r w:rsidR="00754C7D">
        <w:t>mpressive strength of ____ p</w:t>
      </w:r>
      <w:r w:rsidR="00EC7F32">
        <w:t>ounds per square inch</w:t>
      </w:r>
      <w:r w:rsidR="00754C7D">
        <w:t>.</w:t>
      </w:r>
    </w:p>
    <w:p w14:paraId="583D342B" w14:textId="77A2EFF1" w:rsidR="00683535" w:rsidRDefault="00683535" w:rsidP="00683535">
      <w:pPr>
        <w:pStyle w:val="HiddenTextSpec"/>
      </w:pPr>
      <w:bookmarkStart w:id="676" w:name="_Toc126393815"/>
      <w:bookmarkStart w:id="677" w:name="_Toc175377937"/>
      <w:bookmarkStart w:id="678" w:name="_Toc175470834"/>
      <w:bookmarkStart w:id="679" w:name="_Toc176676390"/>
      <w:bookmarkStart w:id="680" w:name="_Toc175377926"/>
      <w:bookmarkStart w:id="681" w:name="_Toc175470823"/>
      <w:bookmarkStart w:id="682" w:name="_Toc182750123"/>
      <w:bookmarkStart w:id="683" w:name="_Toc126393818"/>
      <w:bookmarkStart w:id="684" w:name="_Toc175377965"/>
      <w:bookmarkStart w:id="685" w:name="_Toc175470862"/>
      <w:bookmarkStart w:id="686" w:name="_Toc176676418"/>
      <w:bookmarkStart w:id="687" w:name="_Toc386610540"/>
      <w:bookmarkStart w:id="688" w:name="_Toc386610604"/>
      <w:bookmarkStart w:id="689" w:name="_Toc396613518"/>
      <w:bookmarkStart w:id="690" w:name="_Toc435506686"/>
      <w:r>
        <w:t>1**************************************************************************************************************************1</w:t>
      </w:r>
    </w:p>
    <w:p w14:paraId="40DBF2C7" w14:textId="77777777" w:rsidR="007641AE" w:rsidRDefault="007641AE" w:rsidP="00683535">
      <w:pPr>
        <w:pStyle w:val="HiddenTextSpec"/>
      </w:pPr>
    </w:p>
    <w:p w14:paraId="1BD953D0" w14:textId="77777777" w:rsidR="007641AE" w:rsidRPr="00D75581" w:rsidRDefault="007641AE" w:rsidP="007641AE">
      <w:pPr>
        <w:pStyle w:val="HiddenTextSpec"/>
      </w:pPr>
      <w:bookmarkStart w:id="691" w:name="s5070302L"/>
      <w:bookmarkEnd w:id="676"/>
      <w:bookmarkEnd w:id="677"/>
      <w:bookmarkEnd w:id="678"/>
      <w:bookmarkEnd w:id="679"/>
      <w:bookmarkEnd w:id="680"/>
      <w:bookmarkEnd w:id="681"/>
      <w:bookmarkEnd w:id="682"/>
      <w:bookmarkEnd w:id="691"/>
      <w:r>
        <w:t>1</w:t>
      </w:r>
      <w:r w:rsidRPr="00D75581">
        <w:t>**************************************************************************************************************************1</w:t>
      </w:r>
    </w:p>
    <w:p w14:paraId="7B7119AB" w14:textId="119D707E" w:rsidR="007641AE" w:rsidRDefault="007641AE" w:rsidP="007641AE">
      <w:pPr>
        <w:pStyle w:val="HiddenTextSpec"/>
      </w:pPr>
      <w:r w:rsidRPr="00D75581">
        <w:t>BDC20S-</w:t>
      </w:r>
      <w:r>
        <w:t>10 dated Sep 11, 2020</w:t>
      </w:r>
    </w:p>
    <w:p w14:paraId="3AAF0870" w14:textId="77777777" w:rsidR="007641AE" w:rsidRPr="002C1FDF" w:rsidRDefault="007641AE" w:rsidP="007641AE">
      <w:pPr>
        <w:pStyle w:val="Instruction"/>
      </w:pPr>
      <w:r w:rsidRPr="002C1FDF">
        <w:t>THE FOLLOWING SUB</w:t>
      </w:r>
      <w:r>
        <w:t>part</w:t>
      </w:r>
      <w:r w:rsidRPr="002C1FDF">
        <w:t xml:space="preserve"> IS ADDED:</w:t>
      </w:r>
    </w:p>
    <w:p w14:paraId="65B9C206" w14:textId="77777777" w:rsidR="007641AE" w:rsidRPr="00191C1E" w:rsidRDefault="007641AE" w:rsidP="007641AE">
      <w:pPr>
        <w:pStyle w:val="0000000Subpart"/>
      </w:pPr>
      <w:proofErr w:type="gramStart"/>
      <w:r w:rsidRPr="0017791C">
        <w:t>504.03.04</w:t>
      </w:r>
      <w:r>
        <w:t xml:space="preserve"> </w:t>
      </w:r>
      <w:r w:rsidRPr="0017791C">
        <w:t xml:space="preserve"> Concrete</w:t>
      </w:r>
      <w:proofErr w:type="gramEnd"/>
      <w:r w:rsidRPr="0017791C">
        <w:t xml:space="preserve"> Stain</w:t>
      </w:r>
      <w:r>
        <w:t>ing</w:t>
      </w:r>
    </w:p>
    <w:p w14:paraId="22553DFE" w14:textId="77777777" w:rsidR="007641AE" w:rsidRDefault="007641AE" w:rsidP="007641AE">
      <w:pPr>
        <w:pStyle w:val="Paragraph"/>
      </w:pPr>
      <w:r>
        <w:t>Prior to staining, examine t</w:t>
      </w:r>
      <w:r w:rsidRPr="0017791C">
        <w:t>he surfaces to be stained</w:t>
      </w:r>
      <w:r>
        <w:t>.</w:t>
      </w:r>
      <w:r w:rsidRPr="0017791C">
        <w:t xml:space="preserve">  </w:t>
      </w:r>
      <w:r>
        <w:t xml:space="preserve">Bring </w:t>
      </w:r>
      <w:r w:rsidRPr="0017791C">
        <w:t xml:space="preserve">areas requiring patching or repair </w:t>
      </w:r>
      <w:r>
        <w:t>to the</w:t>
      </w:r>
      <w:r w:rsidRPr="0017791C">
        <w:t xml:space="preserve"> attention</w:t>
      </w:r>
      <w:r>
        <w:t xml:space="preserve"> of the RE</w:t>
      </w:r>
      <w:r w:rsidRPr="0017791C">
        <w:t xml:space="preserve">. </w:t>
      </w:r>
    </w:p>
    <w:p w14:paraId="3B37FCA2" w14:textId="77777777" w:rsidR="007641AE" w:rsidRPr="0017791C" w:rsidRDefault="007641AE" w:rsidP="007641AE">
      <w:pPr>
        <w:pStyle w:val="A1paragraph0"/>
      </w:pPr>
      <w:r>
        <w:rPr>
          <w:b/>
        </w:rPr>
        <w:t>A.</w:t>
      </w:r>
      <w:r>
        <w:rPr>
          <w:b/>
        </w:rPr>
        <w:tab/>
      </w:r>
      <w:r w:rsidRPr="0017791C">
        <w:rPr>
          <w:b/>
        </w:rPr>
        <w:t>Submittals.</w:t>
      </w:r>
      <w:r w:rsidRPr="0017791C">
        <w:t xml:space="preserve">  Submit product information and manufacturer color chip sample for approval by the Office of Landscape Architecture.</w:t>
      </w:r>
    </w:p>
    <w:p w14:paraId="6DE3B801" w14:textId="77777777" w:rsidR="007641AE" w:rsidRPr="0017791C" w:rsidRDefault="007641AE" w:rsidP="007641AE">
      <w:pPr>
        <w:pStyle w:val="A1paragraph0"/>
      </w:pPr>
      <w:r>
        <w:rPr>
          <w:b/>
        </w:rPr>
        <w:t>B.</w:t>
      </w:r>
      <w:r>
        <w:rPr>
          <w:b/>
        </w:rPr>
        <w:tab/>
      </w:r>
      <w:r w:rsidRPr="003F0D14">
        <w:rPr>
          <w:b/>
        </w:rPr>
        <w:t>Cleaning</w:t>
      </w:r>
      <w:r w:rsidRPr="0017791C">
        <w:rPr>
          <w:b/>
          <w:bCs/>
        </w:rPr>
        <w:t xml:space="preserve">.  </w:t>
      </w:r>
      <w:r w:rsidRPr="0017791C">
        <w:t>After the concrete areas and any patching has cured for at least 28 days</w:t>
      </w:r>
      <w:r>
        <w:t>,</w:t>
      </w:r>
      <w:r w:rsidRPr="0017791C">
        <w:t xml:space="preserve"> power wash all surfaces for initial preparation at a minimum pressure of 2,500 psi using a </w:t>
      </w:r>
      <w:proofErr w:type="gramStart"/>
      <w:r w:rsidRPr="0017791C">
        <w:t>25 degree</w:t>
      </w:r>
      <w:proofErr w:type="gramEnd"/>
      <w:r w:rsidRPr="0017791C">
        <w:t xml:space="preserve"> tip and a standoff distance of </w:t>
      </w:r>
      <w:r>
        <w:t>2</w:t>
      </w:r>
      <w:r w:rsidRPr="0017791C">
        <w:t xml:space="preserve"> feet.  Verify that all foreign materials</w:t>
      </w:r>
      <w:r>
        <w:t>,</w:t>
      </w:r>
      <w:r w:rsidRPr="0017791C">
        <w:t xml:space="preserve"> </w:t>
      </w:r>
      <w:r>
        <w:t xml:space="preserve">such as dirt, dust and form oil, </w:t>
      </w:r>
      <w:r w:rsidRPr="0017791C">
        <w:t>have been removed and surfaces are clean prior to application of primer and stain.  If contaminants are still present</w:t>
      </w:r>
      <w:r>
        <w:t xml:space="preserve"> after initial preparation</w:t>
      </w:r>
      <w:r w:rsidRPr="0017791C">
        <w:t>, vary power washing parameters or use other suitable methods to clean surfaces.</w:t>
      </w:r>
    </w:p>
    <w:p w14:paraId="5416E072" w14:textId="77777777" w:rsidR="007641AE" w:rsidRPr="00465E62" w:rsidRDefault="007641AE" w:rsidP="007641AE">
      <w:pPr>
        <w:pStyle w:val="A1paragraph0"/>
      </w:pPr>
      <w:r>
        <w:rPr>
          <w:b/>
          <w:bCs/>
        </w:rPr>
        <w:t>C.</w:t>
      </w:r>
      <w:r>
        <w:rPr>
          <w:b/>
          <w:bCs/>
        </w:rPr>
        <w:tab/>
      </w:r>
      <w:r w:rsidRPr="0017791C">
        <w:rPr>
          <w:b/>
          <w:bCs/>
        </w:rPr>
        <w:t xml:space="preserve">Test </w:t>
      </w:r>
      <w:r w:rsidRPr="003F0D14">
        <w:rPr>
          <w:b/>
        </w:rPr>
        <w:t>Staining</w:t>
      </w:r>
      <w:r w:rsidRPr="0017791C">
        <w:rPr>
          <w:b/>
          <w:bCs/>
        </w:rPr>
        <w:t xml:space="preserve">.  </w:t>
      </w:r>
      <w:r w:rsidRPr="0017791C">
        <w:rPr>
          <w:bCs/>
        </w:rPr>
        <w:t>C</w:t>
      </w:r>
      <w:r w:rsidRPr="0017791C">
        <w:t xml:space="preserve">omplete a test staining program for </w:t>
      </w:r>
      <w:r w:rsidRPr="00465E62">
        <w:t>porosity, adhesion, and color acceptance before staining operations on approved textural mock-ups or in place according to contract plans.  Test area(s) to include both smooth and textured concrete sections.  Prepare test area for initial surface preparation as described in 504.03.04.B for inspection by the RE.  If the staining mock-ups are approved, they may be included as part of the final construction</w:t>
      </w:r>
      <w:r>
        <w:t>.</w:t>
      </w:r>
    </w:p>
    <w:p w14:paraId="0CAD466A" w14:textId="77777777" w:rsidR="007641AE" w:rsidRPr="00465E62" w:rsidRDefault="007641AE" w:rsidP="007641AE">
      <w:pPr>
        <w:pStyle w:val="A2paragraph"/>
      </w:pPr>
      <w:r w:rsidRPr="00465E62">
        <w:t xml:space="preserve">After concrete has cured, test for porosity prior to testing for adhesion or color acceptance, on both the smooth concrete section and the textured concrete section by spraying water onto the surface to be stained.  Notify the RE if the water does not absorb rapidly as per </w:t>
      </w:r>
      <w:proofErr w:type="gramStart"/>
      <w:r w:rsidRPr="00465E62">
        <w:t>manufacturers</w:t>
      </w:r>
      <w:proofErr w:type="gramEnd"/>
      <w:r w:rsidRPr="00465E62">
        <w:t xml:space="preserve"> recommendations.</w:t>
      </w:r>
    </w:p>
    <w:p w14:paraId="6E73118B" w14:textId="68730E91" w:rsidR="007641AE" w:rsidRDefault="007641AE" w:rsidP="007641AE">
      <w:pPr>
        <w:pStyle w:val="A2paragraph"/>
      </w:pPr>
      <w:r w:rsidRPr="00465E62">
        <w:t xml:space="preserve">If the concrete passed the porosity test, apply production stain to concrete as specified in 504.03.04.D.  After the manufacturer’s recommended drying time of the stain, test for satisfactory adhesion of stain as described in </w:t>
      </w:r>
      <w:r>
        <w:br/>
      </w:r>
      <w:r w:rsidRPr="00465E62">
        <w:t>Table 912.01.04-1.</w:t>
      </w:r>
    </w:p>
    <w:p w14:paraId="4F74F4CF" w14:textId="1346CAFE" w:rsidR="007641AE" w:rsidRPr="0017791C" w:rsidRDefault="007641AE" w:rsidP="007641AE">
      <w:pPr>
        <w:pStyle w:val="A2paragraph"/>
      </w:pPr>
      <w:r w:rsidRPr="32BF029A">
        <w:t xml:space="preserve">The final stain color scheme will be approved by the Office of Landscape Architecture in the field after reviewing and approving the test stain program.  </w:t>
      </w:r>
      <w:r>
        <w:t xml:space="preserve">Do </w:t>
      </w:r>
      <w:r w:rsidRPr="32BF029A">
        <w:t>not order f</w:t>
      </w:r>
      <w:r>
        <w:t>inal</w:t>
      </w:r>
      <w:r w:rsidRPr="32BF029A">
        <w:t xml:space="preserve"> quantities of stain </w:t>
      </w:r>
      <w:r>
        <w:t xml:space="preserve">and primer </w:t>
      </w:r>
      <w:r w:rsidRPr="32BF029A">
        <w:t xml:space="preserve">until </w:t>
      </w:r>
      <w:r>
        <w:t>approved</w:t>
      </w:r>
      <w:r w:rsidRPr="32BF029A">
        <w:t>.</w:t>
      </w:r>
      <w:r>
        <w:t xml:space="preserve"> </w:t>
      </w:r>
      <w:r w:rsidRPr="32BF029A">
        <w:t xml:space="preserve"> When approved the sample area will serve as a standard of acceptance for all further work.</w:t>
      </w:r>
    </w:p>
    <w:p w14:paraId="54E09804" w14:textId="77777777" w:rsidR="007641AE" w:rsidRDefault="007641AE" w:rsidP="007641AE">
      <w:pPr>
        <w:pStyle w:val="A1paragraph0"/>
      </w:pPr>
      <w:r>
        <w:rPr>
          <w:b/>
        </w:rPr>
        <w:t>D.</w:t>
      </w:r>
      <w:r>
        <w:rPr>
          <w:b/>
        </w:rPr>
        <w:tab/>
      </w:r>
      <w:r w:rsidRPr="0017791C">
        <w:rPr>
          <w:b/>
        </w:rPr>
        <w:t>Stain and Primer.</w:t>
      </w:r>
      <w:r w:rsidRPr="0017791C">
        <w:t xml:space="preserve">  Apply </w:t>
      </w:r>
      <w:r>
        <w:t xml:space="preserve">one coat of </w:t>
      </w:r>
      <w:r w:rsidRPr="0017791C">
        <w:t xml:space="preserve">primer and </w:t>
      </w:r>
      <w:r>
        <w:t xml:space="preserve">one coat of </w:t>
      </w:r>
      <w:r w:rsidRPr="0017791C">
        <w:t xml:space="preserve">stain to smooth concrete surfaces.  Apply </w:t>
      </w:r>
      <w:r>
        <w:t xml:space="preserve">one coat of </w:t>
      </w:r>
      <w:r w:rsidRPr="0017791C">
        <w:t>stain</w:t>
      </w:r>
      <w:r>
        <w:t>, only</w:t>
      </w:r>
      <w:r w:rsidRPr="0017791C">
        <w:t xml:space="preserve"> to textured concrete surfaces.</w:t>
      </w:r>
    </w:p>
    <w:p w14:paraId="4734C418" w14:textId="77777777" w:rsidR="007641AE" w:rsidRDefault="007641AE" w:rsidP="007641AE">
      <w:pPr>
        <w:pStyle w:val="A1paragraph0"/>
      </w:pPr>
      <w:r>
        <w:rPr>
          <w:b/>
        </w:rPr>
        <w:t>E.</w:t>
      </w:r>
      <w:r>
        <w:rPr>
          <w:b/>
        </w:rPr>
        <w:tab/>
      </w:r>
      <w:r w:rsidRPr="00E24D54">
        <w:rPr>
          <w:b/>
        </w:rPr>
        <w:t xml:space="preserve">Stain Colors.  </w:t>
      </w:r>
      <w:r w:rsidRPr="00E439E8">
        <w:t xml:space="preserve">See </w:t>
      </w:r>
      <w:r>
        <w:t>the S</w:t>
      </w:r>
      <w:r w:rsidRPr="00E439E8">
        <w:t xml:space="preserve">pecial </w:t>
      </w:r>
      <w:r>
        <w:t>P</w:t>
      </w:r>
      <w:r w:rsidRPr="00E439E8">
        <w:t xml:space="preserve">rovisions for </w:t>
      </w:r>
      <w:r>
        <w:t xml:space="preserve">stain </w:t>
      </w:r>
      <w:r w:rsidRPr="00E439E8">
        <w:t>colors.</w:t>
      </w:r>
    </w:p>
    <w:p w14:paraId="21588CE8" w14:textId="77777777" w:rsidR="007641AE" w:rsidRDefault="007641AE" w:rsidP="007641AE">
      <w:pPr>
        <w:pStyle w:val="HiddenTextSpec"/>
        <w:tabs>
          <w:tab w:val="left" w:pos="1440"/>
          <w:tab w:val="left" w:pos="2880"/>
        </w:tabs>
        <w:rPr>
          <w:vanish w:val="0"/>
        </w:rPr>
      </w:pPr>
      <w:r>
        <w:t>2</w:t>
      </w:r>
      <w:r w:rsidRPr="00B15231">
        <w:t>***********</w:t>
      </w:r>
      <w:r>
        <w:t>*********</w:t>
      </w:r>
      <w:r w:rsidRPr="00B15231">
        <w:t>*****</w:t>
      </w:r>
      <w:r>
        <w:t>***********************************</w:t>
      </w:r>
      <w:r w:rsidRPr="00B15231">
        <w:t>**************************</w:t>
      </w:r>
      <w:r>
        <w:t>2</w:t>
      </w:r>
    </w:p>
    <w:p w14:paraId="2CF206F7" w14:textId="77777777" w:rsidR="00486D59" w:rsidRDefault="00486D59" w:rsidP="007641AE">
      <w:pPr>
        <w:pStyle w:val="HiddenTextSpec"/>
        <w:tabs>
          <w:tab w:val="left" w:pos="1440"/>
          <w:tab w:val="left" w:pos="2880"/>
        </w:tabs>
      </w:pPr>
    </w:p>
    <w:p w14:paraId="5683DF2E" w14:textId="77777777" w:rsidR="007641AE" w:rsidRDefault="007641AE" w:rsidP="007641AE">
      <w:pPr>
        <w:pStyle w:val="HiddenTextSpec"/>
      </w:pPr>
      <w:r w:rsidRPr="00CA3D06">
        <w:t>INCLUDE STAIN</w:t>
      </w:r>
      <w:r w:rsidRPr="00E439E8">
        <w:t xml:space="preserve"> COLORS AS NEEDED FOR BASE, HIGHLIGHT, </w:t>
      </w:r>
      <w:r>
        <w:t xml:space="preserve">AND </w:t>
      </w:r>
      <w:r w:rsidRPr="00E439E8">
        <w:t xml:space="preserve">SHADOW </w:t>
      </w:r>
      <w:r>
        <w:t>COATS</w:t>
      </w:r>
    </w:p>
    <w:p w14:paraId="1C15CB25" w14:textId="77777777" w:rsidR="007641AE" w:rsidRPr="002D21BD" w:rsidRDefault="007641AE" w:rsidP="007641AE">
      <w:pPr>
        <w:pStyle w:val="HiddenTextSpec"/>
      </w:pPr>
    </w:p>
    <w:p w14:paraId="63F04378" w14:textId="77777777" w:rsidR="007641AE" w:rsidRDefault="007641AE" w:rsidP="007641AE">
      <w:pPr>
        <w:pStyle w:val="HiddenTextSpec"/>
        <w:tabs>
          <w:tab w:val="left" w:pos="1440"/>
          <w:tab w:val="left" w:pos="2880"/>
        </w:tabs>
      </w:pPr>
      <w:r>
        <w:t>2</w:t>
      </w:r>
      <w:r w:rsidRPr="00B15231">
        <w:t>***********</w:t>
      </w:r>
      <w:r>
        <w:t>*********</w:t>
      </w:r>
      <w:r w:rsidRPr="00B15231">
        <w:t>*****</w:t>
      </w:r>
      <w:r>
        <w:t>***********************************</w:t>
      </w:r>
      <w:r w:rsidRPr="00B15231">
        <w:t>**************************</w:t>
      </w:r>
      <w:r>
        <w:t>2</w:t>
      </w:r>
    </w:p>
    <w:p w14:paraId="68CB98A9" w14:textId="77777777" w:rsidR="007641AE" w:rsidRDefault="007641AE" w:rsidP="007641AE">
      <w:pPr>
        <w:pStyle w:val="HiddenTextSpec"/>
      </w:pPr>
      <w:r>
        <w:t>1**************************************************************************************************************************1</w:t>
      </w:r>
    </w:p>
    <w:p w14:paraId="09723C34" w14:textId="0E6F6966" w:rsidR="007641AE" w:rsidRPr="00AC743A" w:rsidRDefault="007641AE" w:rsidP="007641AE">
      <w:pPr>
        <w:pStyle w:val="00000Subsection"/>
      </w:pPr>
      <w:proofErr w:type="gramStart"/>
      <w:r w:rsidRPr="0017791C">
        <w:t xml:space="preserve">504.04 </w:t>
      </w:r>
      <w:r>
        <w:t xml:space="preserve"> </w:t>
      </w:r>
      <w:r w:rsidRPr="0017791C">
        <w:t>M</w:t>
      </w:r>
      <w:r w:rsidR="00003644">
        <w:t>easurement</w:t>
      </w:r>
      <w:proofErr w:type="gramEnd"/>
      <w:r w:rsidR="00003644">
        <w:t xml:space="preserve"> and Payment</w:t>
      </w:r>
    </w:p>
    <w:p w14:paraId="4A88FE80" w14:textId="77777777" w:rsidR="007641AE" w:rsidRPr="00D75581" w:rsidRDefault="007641AE" w:rsidP="007641AE">
      <w:pPr>
        <w:pStyle w:val="HiddenTextSpec"/>
      </w:pPr>
      <w:r>
        <w:t>1</w:t>
      </w:r>
      <w:r w:rsidRPr="00D75581">
        <w:t>**************************************************************************************************************************1</w:t>
      </w:r>
    </w:p>
    <w:p w14:paraId="0498523D" w14:textId="1F8536BC" w:rsidR="007641AE" w:rsidRDefault="007641AE" w:rsidP="007641AE">
      <w:pPr>
        <w:pStyle w:val="HiddenTextSpec"/>
      </w:pPr>
      <w:r w:rsidRPr="00D75581">
        <w:t>BDC20S-</w:t>
      </w:r>
      <w:r>
        <w:t>10 dated Sep 11, 2020</w:t>
      </w:r>
    </w:p>
    <w:p w14:paraId="5491850A" w14:textId="77777777" w:rsidR="00E34807" w:rsidRDefault="00E34807" w:rsidP="007641AE">
      <w:pPr>
        <w:pStyle w:val="HiddenTextSpec"/>
      </w:pPr>
    </w:p>
    <w:p w14:paraId="0B431263" w14:textId="77777777" w:rsidR="007641AE" w:rsidRDefault="007641AE" w:rsidP="007641AE">
      <w:pPr>
        <w:pStyle w:val="Instruction"/>
      </w:pPr>
      <w:r>
        <w:lastRenderedPageBreak/>
        <w:t xml:space="preserve">The </w:t>
      </w:r>
      <w:r w:rsidRPr="002C1FDF">
        <w:t>following</w:t>
      </w:r>
      <w:r>
        <w:t xml:space="preserve"> Item is added:</w:t>
      </w:r>
    </w:p>
    <w:p w14:paraId="4854B286" w14:textId="77777777" w:rsidR="007641AE" w:rsidRPr="00B97E4C" w:rsidRDefault="007641AE" w:rsidP="007641AE">
      <w:pPr>
        <w:pStyle w:val="PayItemandPayUnitTitle"/>
      </w:pPr>
      <w:r w:rsidRPr="003A1EF7">
        <w:t>Item</w:t>
      </w:r>
      <w:r w:rsidRPr="00B97E4C">
        <w:tab/>
        <w:t>Pay Unit</w:t>
      </w:r>
    </w:p>
    <w:p w14:paraId="7451A27B" w14:textId="77777777" w:rsidR="007641AE" w:rsidRPr="002C1FDF" w:rsidRDefault="007641AE" w:rsidP="007641AE">
      <w:pPr>
        <w:pStyle w:val="PayItemandPayUnit"/>
      </w:pPr>
      <w:r w:rsidRPr="002C1FDF">
        <w:t xml:space="preserve">CONCRETE </w:t>
      </w:r>
      <w:r>
        <w:t>Staining</w:t>
      </w:r>
      <w:r w:rsidRPr="002C1FDF">
        <w:tab/>
        <w:t>S</w:t>
      </w:r>
      <w:r w:rsidRPr="0008340D">
        <w:t>quare</w:t>
      </w:r>
      <w:r w:rsidRPr="002C1FDF">
        <w:t xml:space="preserve"> Yard</w:t>
      </w:r>
    </w:p>
    <w:p w14:paraId="60A0ABC7" w14:textId="40F978C3" w:rsidR="007641AE" w:rsidRDefault="007641AE" w:rsidP="007641AE">
      <w:pPr>
        <w:pStyle w:val="HiddenTextSpec"/>
      </w:pPr>
      <w:r>
        <w:t>1</w:t>
      </w:r>
      <w:r w:rsidRPr="00D75581">
        <w:t>**************************************************************************************************************************1</w:t>
      </w:r>
    </w:p>
    <w:p w14:paraId="3D9A9793" w14:textId="77777777" w:rsidR="00003644" w:rsidRPr="00D75581" w:rsidRDefault="00003644" w:rsidP="007641AE">
      <w:pPr>
        <w:pStyle w:val="HiddenTextSpec"/>
      </w:pPr>
    </w:p>
    <w:p w14:paraId="4FCCC350" w14:textId="77777777" w:rsidR="00AD42C2" w:rsidRPr="00B97E4C" w:rsidRDefault="00AD42C2" w:rsidP="00AD42C2">
      <w:pPr>
        <w:pStyle w:val="000Section"/>
      </w:pPr>
      <w:bookmarkStart w:id="692" w:name="_Toc126393813"/>
      <w:bookmarkStart w:id="693" w:name="_Toc175377916"/>
      <w:bookmarkStart w:id="694" w:name="_Toc175470813"/>
      <w:bookmarkStart w:id="695" w:name="_Toc501717148"/>
      <w:bookmarkStart w:id="696" w:name="_Toc71533836"/>
      <w:r w:rsidRPr="00B97E4C">
        <w:t>Section 505 – Precast and Prestressed Structural C</w:t>
      </w:r>
      <w:bookmarkEnd w:id="692"/>
      <w:r w:rsidRPr="00B97E4C">
        <w:t>oncrete</w:t>
      </w:r>
      <w:bookmarkEnd w:id="693"/>
      <w:bookmarkEnd w:id="694"/>
      <w:bookmarkEnd w:id="695"/>
      <w:bookmarkEnd w:id="696"/>
    </w:p>
    <w:p w14:paraId="7383FD6C" w14:textId="77777777" w:rsidR="00AD42C2" w:rsidRPr="00B97E4C" w:rsidRDefault="00AD42C2" w:rsidP="00AD42C2">
      <w:pPr>
        <w:pStyle w:val="0000000Subpart"/>
      </w:pPr>
      <w:bookmarkStart w:id="697" w:name="_Toc175377922"/>
      <w:bookmarkStart w:id="698" w:name="_Toc175470819"/>
      <w:bookmarkStart w:id="699" w:name="_Toc501717154"/>
      <w:bookmarkStart w:id="700" w:name="_Toc58307978"/>
      <w:proofErr w:type="gramStart"/>
      <w:r w:rsidRPr="00B97E4C">
        <w:t xml:space="preserve">505.03.01  </w:t>
      </w:r>
      <w:bookmarkEnd w:id="697"/>
      <w:bookmarkEnd w:id="698"/>
      <w:r>
        <w:t>Pretensioned</w:t>
      </w:r>
      <w:proofErr w:type="gramEnd"/>
      <w:r>
        <w:t xml:space="preserve"> Prestressed Concrete Beam and </w:t>
      </w:r>
      <w:r w:rsidRPr="00B97E4C">
        <w:t xml:space="preserve">Prestressed Concrete </w:t>
      </w:r>
      <w:r>
        <w:t>Beam</w:t>
      </w:r>
      <w:bookmarkEnd w:id="699"/>
      <w:bookmarkEnd w:id="700"/>
    </w:p>
    <w:p w14:paraId="299E0D80" w14:textId="77777777" w:rsidR="00AD42C2" w:rsidRPr="00D75581" w:rsidRDefault="00AD42C2" w:rsidP="00AD42C2">
      <w:pPr>
        <w:pStyle w:val="HiddenTextSpec"/>
      </w:pPr>
      <w:r>
        <w:t>1</w:t>
      </w:r>
      <w:r w:rsidRPr="00D75581">
        <w:t>**************************************************************************************************************************1</w:t>
      </w:r>
    </w:p>
    <w:p w14:paraId="2F78A551" w14:textId="77777777" w:rsidR="00AD42C2" w:rsidRDefault="00AD42C2" w:rsidP="00AD42C2">
      <w:pPr>
        <w:pStyle w:val="HiddenTextSpec"/>
      </w:pPr>
      <w:r w:rsidRPr="00D75581">
        <w:t>BDC2</w:t>
      </w:r>
      <w:r>
        <w:t>1</w:t>
      </w:r>
      <w:r w:rsidRPr="00D75581">
        <w:t>S-</w:t>
      </w:r>
      <w:r>
        <w:t>07 dated May 25, 2021</w:t>
      </w:r>
    </w:p>
    <w:p w14:paraId="426AE8A5" w14:textId="77777777" w:rsidR="00AD42C2" w:rsidRDefault="00AD42C2" w:rsidP="00AD42C2">
      <w:pPr>
        <w:pStyle w:val="HiddenTextSpec"/>
      </w:pPr>
    </w:p>
    <w:p w14:paraId="1A6BE214" w14:textId="77777777" w:rsidR="00AD42C2" w:rsidRPr="00C652B4" w:rsidRDefault="00AD42C2" w:rsidP="00AD42C2">
      <w:pPr>
        <w:pStyle w:val="Instruction"/>
      </w:pPr>
      <w:r>
        <w:t>The first paragrapH in Part A</w:t>
      </w:r>
      <w:r w:rsidRPr="00A27267">
        <w:t xml:space="preserve"> IS CHANGED TO:</w:t>
      </w:r>
    </w:p>
    <w:p w14:paraId="37CCCE77" w14:textId="48CEB3C1" w:rsidR="00AD42C2" w:rsidRPr="00B97E4C" w:rsidRDefault="00AD42C2" w:rsidP="00AD42C2">
      <w:pPr>
        <w:pStyle w:val="A1paragraph0"/>
      </w:pPr>
      <w:r w:rsidRPr="00B97E4C">
        <w:rPr>
          <w:b/>
        </w:rPr>
        <w:t>A.</w:t>
      </w:r>
      <w:r w:rsidRPr="00B97E4C">
        <w:rPr>
          <w:b/>
        </w:rPr>
        <w:tab/>
        <w:t>Working Drawings.</w:t>
      </w:r>
      <w:r w:rsidRPr="00B97E4C">
        <w:t xml:space="preserve">  Submit working drawings for </w:t>
      </w:r>
      <w:r w:rsidRPr="000F3483">
        <w:t>certification</w:t>
      </w:r>
      <w:r>
        <w:t>, as specified in 105.05,</w:t>
      </w:r>
      <w:r w:rsidR="00247DF4">
        <w:t xml:space="preserve"> </w:t>
      </w:r>
      <w:r w:rsidRPr="00B97E4C">
        <w:t xml:space="preserve">that include the class of concrete, the pattern and schedule for releasing strands before </w:t>
      </w:r>
      <w:proofErr w:type="spellStart"/>
      <w:r w:rsidRPr="00B97E4C">
        <w:t>detensioning</w:t>
      </w:r>
      <w:proofErr w:type="spellEnd"/>
      <w:r w:rsidRPr="00B97E4C">
        <w:t xml:space="preserve">, </w:t>
      </w:r>
      <w:proofErr w:type="spellStart"/>
      <w:r w:rsidRPr="00B97E4C">
        <w:t>detensioning</w:t>
      </w:r>
      <w:proofErr w:type="spellEnd"/>
      <w:r w:rsidRPr="00B97E4C">
        <w:t xml:space="preserve"> concrete strength, and tensioning and </w:t>
      </w:r>
      <w:proofErr w:type="spellStart"/>
      <w:r w:rsidRPr="00B97E4C">
        <w:t>detensioning</w:t>
      </w:r>
      <w:proofErr w:type="spellEnd"/>
      <w:r w:rsidRPr="00B97E4C">
        <w:t xml:space="preserve"> patterns.</w:t>
      </w:r>
    </w:p>
    <w:p w14:paraId="471983B8" w14:textId="77777777" w:rsidR="00AD42C2" w:rsidRDefault="00AD42C2" w:rsidP="00AD42C2">
      <w:pPr>
        <w:pStyle w:val="Instruction"/>
      </w:pPr>
    </w:p>
    <w:p w14:paraId="38DF178A" w14:textId="77777777" w:rsidR="00AD42C2" w:rsidRPr="00C652B4" w:rsidRDefault="00AD42C2" w:rsidP="00AD42C2">
      <w:pPr>
        <w:pStyle w:val="Instruction"/>
      </w:pPr>
      <w:r>
        <w:t>Part C</w:t>
      </w:r>
      <w:r w:rsidRPr="00A27267">
        <w:t xml:space="preserve"> IS CHANGED TO:</w:t>
      </w:r>
    </w:p>
    <w:p w14:paraId="6196DFF9" w14:textId="0AD39BCC" w:rsidR="00AD42C2" w:rsidRPr="00B97E4C" w:rsidRDefault="00AD42C2" w:rsidP="00AD42C2">
      <w:pPr>
        <w:pStyle w:val="A1paragraph0"/>
      </w:pPr>
      <w:r w:rsidRPr="00B97E4C">
        <w:rPr>
          <w:b/>
        </w:rPr>
        <w:t>C.</w:t>
      </w:r>
      <w:r w:rsidRPr="00B97E4C">
        <w:rPr>
          <w:b/>
        </w:rPr>
        <w:tab/>
        <w:t>Erection Plan.</w:t>
      </w:r>
      <w:r w:rsidRPr="00B97E4C">
        <w:t xml:space="preserve">  </w:t>
      </w:r>
      <w:r>
        <w:t>S</w:t>
      </w:r>
      <w:r w:rsidRPr="00B97E4C">
        <w:t xml:space="preserve">ubmit </w:t>
      </w:r>
      <w:r>
        <w:t xml:space="preserve">working drawings for approval, as specified in </w:t>
      </w:r>
      <w:proofErr w:type="gramStart"/>
      <w:r>
        <w:t>105.05,regarding</w:t>
      </w:r>
      <w:proofErr w:type="gramEnd"/>
      <w:r>
        <w:t xml:space="preserve"> the</w:t>
      </w:r>
      <w:r w:rsidRPr="00B97E4C">
        <w:t xml:space="preserve"> plan of operations to the RE at least 30 days be</w:t>
      </w:r>
      <w:r>
        <w:t>fore the pre-erection meeting.</w:t>
      </w:r>
      <w:r w:rsidRPr="00B97E4C">
        <w:t xml:space="preserve">  Include, at a minimum, the following in the plan:</w:t>
      </w:r>
    </w:p>
    <w:p w14:paraId="741B414D" w14:textId="77777777" w:rsidR="00AD42C2" w:rsidRPr="00B97E4C" w:rsidRDefault="00AD42C2" w:rsidP="00AD42C2">
      <w:pPr>
        <w:pStyle w:val="List0indent"/>
      </w:pPr>
      <w:bookmarkStart w:id="701" w:name="_Toc175377923"/>
      <w:bookmarkStart w:id="702" w:name="_Toc175470820"/>
      <w:bookmarkStart w:id="703" w:name="_Toc501717155"/>
      <w:bookmarkStart w:id="704" w:name="_Toc58307979"/>
      <w:r w:rsidRPr="00B97E4C">
        <w:t>1.</w:t>
      </w:r>
      <w:r w:rsidRPr="00B97E4C">
        <w:tab/>
        <w:t>Number and type of manpower and equipment.</w:t>
      </w:r>
    </w:p>
    <w:p w14:paraId="54A50BC0" w14:textId="77777777" w:rsidR="00AD42C2" w:rsidRPr="00B97E4C" w:rsidRDefault="00AD42C2" w:rsidP="00AD42C2">
      <w:pPr>
        <w:pStyle w:val="List0indent"/>
      </w:pPr>
      <w:r w:rsidRPr="00B97E4C">
        <w:t>2.</w:t>
      </w:r>
      <w:r w:rsidRPr="00B97E4C">
        <w:tab/>
        <w:t>Shipping procedures.</w:t>
      </w:r>
    </w:p>
    <w:p w14:paraId="5AC0AA6D" w14:textId="77777777" w:rsidR="00AD42C2" w:rsidRPr="00B97E4C" w:rsidRDefault="00AD42C2" w:rsidP="00AD42C2">
      <w:pPr>
        <w:pStyle w:val="List0indent"/>
      </w:pPr>
      <w:r w:rsidRPr="00B97E4C">
        <w:t>3.</w:t>
      </w:r>
      <w:r w:rsidRPr="00B97E4C">
        <w:tab/>
        <w:t>Lifting procedures.</w:t>
      </w:r>
    </w:p>
    <w:p w14:paraId="2C570418" w14:textId="77777777" w:rsidR="00AD42C2" w:rsidRPr="00B97E4C" w:rsidRDefault="00AD42C2" w:rsidP="00AD42C2">
      <w:pPr>
        <w:pStyle w:val="List0indent"/>
      </w:pPr>
      <w:r w:rsidRPr="00B97E4C">
        <w:t>4.</w:t>
      </w:r>
      <w:r w:rsidRPr="00B97E4C">
        <w:tab/>
        <w:t>Erecting sequence.</w:t>
      </w:r>
    </w:p>
    <w:p w14:paraId="2144E729" w14:textId="77777777" w:rsidR="00AD42C2" w:rsidRPr="00B97E4C" w:rsidRDefault="00AD42C2" w:rsidP="00AD42C2">
      <w:pPr>
        <w:pStyle w:val="List0indent"/>
      </w:pPr>
      <w:r w:rsidRPr="00B97E4C">
        <w:t>5.</w:t>
      </w:r>
      <w:r w:rsidRPr="00B97E4C">
        <w:tab/>
        <w:t>Temporary bracing.</w:t>
      </w:r>
    </w:p>
    <w:p w14:paraId="6B64CC96" w14:textId="77777777" w:rsidR="00AD42C2" w:rsidRPr="00B97E4C" w:rsidRDefault="00AD42C2" w:rsidP="00AD42C2">
      <w:pPr>
        <w:pStyle w:val="List0indent"/>
      </w:pPr>
      <w:r w:rsidRPr="00B97E4C">
        <w:t>6.</w:t>
      </w:r>
      <w:r w:rsidRPr="00B97E4C">
        <w:tab/>
        <w:t>Manufacturer’s recommendations.</w:t>
      </w:r>
    </w:p>
    <w:p w14:paraId="15097548" w14:textId="77777777" w:rsidR="00AD42C2" w:rsidRPr="00B97E4C" w:rsidRDefault="00AD42C2" w:rsidP="00AD42C2">
      <w:pPr>
        <w:pStyle w:val="List0indent"/>
      </w:pPr>
      <w:r w:rsidRPr="00B97E4C">
        <w:t>7.</w:t>
      </w:r>
      <w:r w:rsidRPr="00B97E4C">
        <w:tab/>
        <w:t>Procedures for employee safety.</w:t>
      </w:r>
    </w:p>
    <w:p w14:paraId="26E4F618" w14:textId="77777777" w:rsidR="00AD42C2" w:rsidRPr="00B97E4C" w:rsidRDefault="00AD42C2" w:rsidP="00AD42C2">
      <w:pPr>
        <w:pStyle w:val="List0indent"/>
      </w:pPr>
      <w:r w:rsidRPr="00B97E4C">
        <w:t>8.</w:t>
      </w:r>
      <w:r w:rsidRPr="00B97E4C">
        <w:tab/>
        <w:t>Traffic control and protection.</w:t>
      </w:r>
    </w:p>
    <w:p w14:paraId="38C1AD44" w14:textId="77777777" w:rsidR="00AD42C2" w:rsidRPr="00B97E4C" w:rsidRDefault="00AD42C2" w:rsidP="00AD42C2">
      <w:pPr>
        <w:pStyle w:val="List0indent"/>
      </w:pPr>
      <w:r w:rsidRPr="00B97E4C">
        <w:t>9.</w:t>
      </w:r>
      <w:r w:rsidRPr="00B97E4C">
        <w:tab/>
        <w:t>Method of post-tensioning and determining friction loss.</w:t>
      </w:r>
    </w:p>
    <w:p w14:paraId="7920EC88" w14:textId="77777777" w:rsidR="00AD42C2" w:rsidRDefault="00AD42C2" w:rsidP="00AD42C2">
      <w:pPr>
        <w:pStyle w:val="List0indent"/>
      </w:pPr>
      <w:r w:rsidRPr="00B97E4C">
        <w:t>10.</w:t>
      </w:r>
      <w:r w:rsidRPr="00B97E4C">
        <w:tab/>
        <w:t>Anchorage details and design calculations, signed and sealed by a Professional Engineer.</w:t>
      </w:r>
    </w:p>
    <w:p w14:paraId="7F1F0DA5" w14:textId="77777777" w:rsidR="00AD42C2" w:rsidRPr="00D75581" w:rsidRDefault="00AD42C2" w:rsidP="00AD42C2">
      <w:pPr>
        <w:pStyle w:val="HiddenTextSpec"/>
      </w:pPr>
      <w:r>
        <w:t>1</w:t>
      </w:r>
      <w:r w:rsidRPr="00D75581">
        <w:t>**************************************************************************************************************************1</w:t>
      </w:r>
    </w:p>
    <w:p w14:paraId="655B770A" w14:textId="77777777" w:rsidR="00AD42C2" w:rsidRPr="00B97E4C" w:rsidRDefault="00AD42C2" w:rsidP="00AD42C2">
      <w:pPr>
        <w:pStyle w:val="0000000Subpart"/>
      </w:pPr>
      <w:proofErr w:type="gramStart"/>
      <w:r w:rsidRPr="00B97E4C">
        <w:t>505.03.02  Precast</w:t>
      </w:r>
      <w:proofErr w:type="gramEnd"/>
      <w:r w:rsidRPr="00B97E4C">
        <w:t xml:space="preserve"> Concrete Culvert</w:t>
      </w:r>
      <w:bookmarkEnd w:id="701"/>
      <w:bookmarkEnd w:id="702"/>
      <w:bookmarkEnd w:id="703"/>
      <w:bookmarkEnd w:id="704"/>
    </w:p>
    <w:p w14:paraId="00F29D78" w14:textId="77777777" w:rsidR="00AD42C2" w:rsidRPr="00D75581" w:rsidRDefault="00AD42C2" w:rsidP="00AD42C2">
      <w:pPr>
        <w:pStyle w:val="HiddenTextSpec"/>
      </w:pPr>
      <w:r>
        <w:t>1</w:t>
      </w:r>
      <w:r w:rsidRPr="00D75581">
        <w:t>**************************************************************************************************************************1</w:t>
      </w:r>
    </w:p>
    <w:p w14:paraId="768FA81B" w14:textId="77777777" w:rsidR="00AD42C2" w:rsidRDefault="00AD42C2" w:rsidP="00AD42C2">
      <w:pPr>
        <w:pStyle w:val="HiddenTextSpec"/>
      </w:pPr>
      <w:r w:rsidRPr="00D75581">
        <w:t>BDC2</w:t>
      </w:r>
      <w:r>
        <w:t>1</w:t>
      </w:r>
      <w:r w:rsidRPr="00D75581">
        <w:t>S-</w:t>
      </w:r>
      <w:r>
        <w:t>07 dated May 25, 2021</w:t>
      </w:r>
    </w:p>
    <w:p w14:paraId="003117C3" w14:textId="77777777" w:rsidR="00AD42C2" w:rsidRDefault="00AD42C2" w:rsidP="00AD42C2">
      <w:pPr>
        <w:pStyle w:val="HiddenTextSpec"/>
      </w:pPr>
    </w:p>
    <w:p w14:paraId="76694DE8" w14:textId="77777777" w:rsidR="00AD42C2" w:rsidRPr="00C652B4" w:rsidRDefault="00AD42C2" w:rsidP="00AD42C2">
      <w:pPr>
        <w:pStyle w:val="Instruction"/>
      </w:pPr>
      <w:r>
        <w:t>Part A</w:t>
      </w:r>
      <w:r w:rsidRPr="00A27267">
        <w:t xml:space="preserve"> IS CHANGED TO:</w:t>
      </w:r>
    </w:p>
    <w:p w14:paraId="40DEB4B8" w14:textId="730C9F39" w:rsidR="00AD42C2" w:rsidRDefault="00AD42C2" w:rsidP="00AD42C2">
      <w:pPr>
        <w:pStyle w:val="A1paragraph0"/>
      </w:pPr>
      <w:r w:rsidRPr="00B97E4C">
        <w:rPr>
          <w:b/>
        </w:rPr>
        <w:t>A.</w:t>
      </w:r>
      <w:r w:rsidRPr="00B97E4C">
        <w:rPr>
          <w:b/>
        </w:rPr>
        <w:tab/>
        <w:t>Working Drawings.</w:t>
      </w:r>
      <w:r w:rsidRPr="00B97E4C">
        <w:t xml:space="preserve">  Submit working drawings for approval</w:t>
      </w:r>
      <w:r>
        <w:t xml:space="preserve">, as specified in </w:t>
      </w:r>
      <w:proofErr w:type="gramStart"/>
      <w:r>
        <w:t>105.05,</w:t>
      </w:r>
      <w:r w:rsidRPr="00B97E4C">
        <w:t>that</w:t>
      </w:r>
      <w:proofErr w:type="gramEnd"/>
      <w:r w:rsidRPr="00B97E4C">
        <w:t xml:space="preserve"> show plan, elevation, and sections as well as details for all appurtenances such as headwalls, cutoff walls, wingwalls, and aprons.  In addition, include details of the neoprene gasket between the precast concrete culvert units as well as all threaded inserts, bar extensions, waterproofing, and end anchorage details for the post-tensioning reinforcement.  Provide erection details including handling points, neoprene gasket details, the method for pulling the culvert boxes together, section lengths, and the method of installing the units.</w:t>
      </w:r>
    </w:p>
    <w:p w14:paraId="3AC7CD3D" w14:textId="77777777" w:rsidR="00AD42C2" w:rsidRPr="00D75581" w:rsidRDefault="00AD42C2" w:rsidP="00AD42C2">
      <w:pPr>
        <w:pStyle w:val="HiddenTextSpec"/>
      </w:pPr>
      <w:r>
        <w:t>1</w:t>
      </w:r>
      <w:r w:rsidRPr="00D75581">
        <w:t>**************************************************************************************************************************1</w:t>
      </w:r>
    </w:p>
    <w:p w14:paraId="43E412E4" w14:textId="77777777" w:rsidR="00AD42C2" w:rsidRPr="00B97E4C" w:rsidRDefault="00AD42C2" w:rsidP="00AD42C2">
      <w:pPr>
        <w:pStyle w:val="000Section"/>
      </w:pPr>
      <w:bookmarkStart w:id="705" w:name="_Toc501717158"/>
      <w:bookmarkStart w:id="706" w:name="_Toc71533846"/>
      <w:r w:rsidRPr="00B97E4C">
        <w:t>Section 506 – Structural Steel</w:t>
      </w:r>
      <w:bookmarkEnd w:id="705"/>
      <w:bookmarkEnd w:id="706"/>
    </w:p>
    <w:p w14:paraId="359BCCE7" w14:textId="77777777" w:rsidR="00AD42C2" w:rsidRDefault="00AD42C2" w:rsidP="00AD42C2">
      <w:pPr>
        <w:pStyle w:val="0000000Subpart"/>
        <w:rPr>
          <w:szCs w:val="22"/>
          <w:lang w:eastAsia="x-none"/>
        </w:rPr>
      </w:pPr>
      <w:proofErr w:type="gramStart"/>
      <w:r w:rsidRPr="00B97E4C">
        <w:t>506.03.01  Structural</w:t>
      </w:r>
      <w:proofErr w:type="gramEnd"/>
      <w:r w:rsidRPr="00B97E4C">
        <w:t xml:space="preserve"> Steel</w:t>
      </w:r>
    </w:p>
    <w:p w14:paraId="351091A9" w14:textId="77777777" w:rsidR="00AD42C2" w:rsidRPr="00D75581" w:rsidRDefault="00AD42C2" w:rsidP="00AD42C2">
      <w:pPr>
        <w:pStyle w:val="HiddenTextSpec"/>
      </w:pPr>
      <w:r>
        <w:t>1</w:t>
      </w:r>
      <w:r w:rsidRPr="00D75581">
        <w:t>**************************************************************************************************************************1</w:t>
      </w:r>
    </w:p>
    <w:p w14:paraId="57B0CEC5" w14:textId="77777777" w:rsidR="00AD42C2" w:rsidRDefault="00AD42C2" w:rsidP="00AD42C2">
      <w:pPr>
        <w:pStyle w:val="HiddenTextSpec"/>
      </w:pPr>
      <w:r w:rsidRPr="00D75581">
        <w:t>BDC2</w:t>
      </w:r>
      <w:r>
        <w:t>1</w:t>
      </w:r>
      <w:r w:rsidRPr="00D75581">
        <w:t>S-</w:t>
      </w:r>
      <w:r>
        <w:t>07 dated May 25, 2021</w:t>
      </w:r>
    </w:p>
    <w:p w14:paraId="34F93542" w14:textId="77777777" w:rsidR="00AD42C2" w:rsidRDefault="00AD42C2" w:rsidP="00AD42C2">
      <w:pPr>
        <w:pStyle w:val="HiddenTextSpec"/>
      </w:pPr>
    </w:p>
    <w:p w14:paraId="577CE8B6" w14:textId="77777777" w:rsidR="00AD42C2" w:rsidRPr="00C652B4" w:rsidRDefault="00AD42C2" w:rsidP="00AD42C2">
      <w:pPr>
        <w:pStyle w:val="Instruction"/>
      </w:pPr>
      <w:r>
        <w:lastRenderedPageBreak/>
        <w:t>Part B</w:t>
      </w:r>
      <w:r w:rsidRPr="00A27267">
        <w:t xml:space="preserve"> IS CHANGED TO:</w:t>
      </w:r>
    </w:p>
    <w:p w14:paraId="6DF86FBF" w14:textId="46453DCD" w:rsidR="00AD42C2" w:rsidRPr="00B97E4C" w:rsidRDefault="00AD42C2" w:rsidP="00AD42C2">
      <w:pPr>
        <w:pStyle w:val="A1paragraph0"/>
      </w:pPr>
      <w:r w:rsidRPr="00B97E4C">
        <w:rPr>
          <w:b/>
        </w:rPr>
        <w:t>B.</w:t>
      </w:r>
      <w:r w:rsidRPr="00B97E4C">
        <w:rPr>
          <w:b/>
        </w:rPr>
        <w:tab/>
        <w:t>Erection Plan.</w:t>
      </w:r>
      <w:r w:rsidRPr="00B97E4C">
        <w:t xml:space="preserve">  At least 30 days before the pre-erection meeting, submit </w:t>
      </w:r>
      <w:r>
        <w:t xml:space="preserve">working drawings for approval, as specified in </w:t>
      </w:r>
      <w:proofErr w:type="gramStart"/>
      <w:r>
        <w:t>105.05,regarding</w:t>
      </w:r>
      <w:proofErr w:type="gramEnd"/>
      <w:r>
        <w:t xml:space="preserve"> the </w:t>
      </w:r>
      <w:r w:rsidRPr="00B97E4C">
        <w:t>plan of operations to the RE.  Include, at a minimum, the following in the plan:</w:t>
      </w:r>
    </w:p>
    <w:p w14:paraId="6EE3E639" w14:textId="77777777" w:rsidR="00AD42C2" w:rsidRPr="00B97E4C" w:rsidRDefault="00AD42C2" w:rsidP="00AD42C2">
      <w:pPr>
        <w:pStyle w:val="List0indent"/>
      </w:pPr>
      <w:r w:rsidRPr="00B97E4C">
        <w:t>1.</w:t>
      </w:r>
      <w:r w:rsidRPr="00B97E4C">
        <w:tab/>
        <w:t>Number and type of manpower and equipment.</w:t>
      </w:r>
    </w:p>
    <w:p w14:paraId="38041204" w14:textId="77777777" w:rsidR="00AD42C2" w:rsidRPr="00B97E4C" w:rsidRDefault="00AD42C2" w:rsidP="00AD42C2">
      <w:pPr>
        <w:pStyle w:val="List0indent"/>
      </w:pPr>
      <w:r w:rsidRPr="00B97E4C">
        <w:t>2.</w:t>
      </w:r>
      <w:r w:rsidRPr="00B97E4C">
        <w:tab/>
        <w:t>Shipping procedures.</w:t>
      </w:r>
    </w:p>
    <w:p w14:paraId="0F34004B" w14:textId="77777777" w:rsidR="00AD42C2" w:rsidRPr="00B97E4C" w:rsidRDefault="00AD42C2" w:rsidP="00AD42C2">
      <w:pPr>
        <w:pStyle w:val="List0indent"/>
      </w:pPr>
      <w:r w:rsidRPr="00B97E4C">
        <w:t>3.</w:t>
      </w:r>
      <w:r w:rsidRPr="00B97E4C">
        <w:tab/>
        <w:t>Lifting procedures.</w:t>
      </w:r>
    </w:p>
    <w:p w14:paraId="58FBF2BE" w14:textId="77777777" w:rsidR="00AD42C2" w:rsidRPr="00B97E4C" w:rsidRDefault="00AD42C2" w:rsidP="00AD42C2">
      <w:pPr>
        <w:pStyle w:val="List0indent"/>
      </w:pPr>
      <w:r w:rsidRPr="00B97E4C">
        <w:t>4.</w:t>
      </w:r>
      <w:r w:rsidRPr="00B97E4C">
        <w:tab/>
        <w:t>Beam erecting sequence, including method of setting bearings and diaphragms.</w:t>
      </w:r>
    </w:p>
    <w:p w14:paraId="549C5763" w14:textId="77777777" w:rsidR="00AD42C2" w:rsidRDefault="00AD42C2" w:rsidP="00AD42C2">
      <w:pPr>
        <w:pStyle w:val="List0indent"/>
      </w:pPr>
      <w:r w:rsidRPr="00B97E4C">
        <w:t>5.</w:t>
      </w:r>
      <w:r w:rsidRPr="00B97E4C">
        <w:tab/>
      </w:r>
      <w:r>
        <w:t>Temporary bracing.</w:t>
      </w:r>
    </w:p>
    <w:p w14:paraId="0CD14E2E" w14:textId="77777777" w:rsidR="00AD42C2" w:rsidRPr="00B97E4C" w:rsidRDefault="00AD42C2" w:rsidP="00AD42C2">
      <w:pPr>
        <w:pStyle w:val="List0indent"/>
      </w:pPr>
      <w:r>
        <w:t>6.</w:t>
      </w:r>
      <w:r>
        <w:tab/>
      </w:r>
      <w:r w:rsidRPr="00B97E4C">
        <w:t>Manufacturer’s recommendations.</w:t>
      </w:r>
    </w:p>
    <w:p w14:paraId="54B0ECB0" w14:textId="77777777" w:rsidR="00AD42C2" w:rsidRPr="00B97E4C" w:rsidRDefault="00AD42C2" w:rsidP="00AD42C2">
      <w:pPr>
        <w:pStyle w:val="List0indent"/>
      </w:pPr>
      <w:r>
        <w:t>7</w:t>
      </w:r>
      <w:r w:rsidRPr="00B97E4C">
        <w:t>.</w:t>
      </w:r>
      <w:r w:rsidRPr="00B97E4C">
        <w:tab/>
        <w:t>Procedures for employee safety.</w:t>
      </w:r>
    </w:p>
    <w:p w14:paraId="2274FBB3" w14:textId="77777777" w:rsidR="00AD42C2" w:rsidRDefault="00AD42C2" w:rsidP="00AD42C2">
      <w:pPr>
        <w:pStyle w:val="List0indent"/>
      </w:pPr>
      <w:r>
        <w:t>8</w:t>
      </w:r>
      <w:r w:rsidRPr="00B97E4C">
        <w:t>.</w:t>
      </w:r>
      <w:r w:rsidRPr="00B97E4C">
        <w:tab/>
        <w:t>Traffic control and protection.</w:t>
      </w:r>
    </w:p>
    <w:p w14:paraId="7CE8BABF" w14:textId="77777777" w:rsidR="00AD42C2" w:rsidRPr="00D75581" w:rsidRDefault="00AD42C2" w:rsidP="00AD42C2">
      <w:pPr>
        <w:pStyle w:val="HiddenTextSpec"/>
      </w:pPr>
      <w:r>
        <w:t>1</w:t>
      </w:r>
      <w:r w:rsidRPr="00D75581">
        <w:t>**************************************************************************************************************************1</w:t>
      </w:r>
    </w:p>
    <w:p w14:paraId="4A9FA631" w14:textId="4FBAF270" w:rsidR="007641AE" w:rsidRDefault="007641AE" w:rsidP="007641AE">
      <w:pPr>
        <w:pStyle w:val="000Section"/>
      </w:pPr>
      <w:r w:rsidRPr="005955DB">
        <w:t>S</w:t>
      </w:r>
      <w:r w:rsidR="00003644">
        <w:t>ection</w:t>
      </w:r>
      <w:r w:rsidRPr="005955DB">
        <w:t xml:space="preserve"> 507 – C</w:t>
      </w:r>
      <w:r w:rsidR="00003644">
        <w:t>oncrete</w:t>
      </w:r>
      <w:r w:rsidRPr="005955DB">
        <w:t xml:space="preserve"> B</w:t>
      </w:r>
      <w:r w:rsidR="00003644">
        <w:t>ridge</w:t>
      </w:r>
      <w:r w:rsidRPr="005955DB">
        <w:t xml:space="preserve"> D</w:t>
      </w:r>
      <w:r w:rsidR="00003644">
        <w:t>eck, Bridge Parapet, and approaches</w:t>
      </w:r>
    </w:p>
    <w:p w14:paraId="0833B2C4" w14:textId="77777777" w:rsidR="00A43DB7" w:rsidRDefault="00A43DB7" w:rsidP="00A43DB7">
      <w:pPr>
        <w:pStyle w:val="0000000Subpart"/>
        <w:rPr>
          <w:rFonts w:ascii="Arial" w:hAnsi="Arial" w:cs="Arial"/>
        </w:rPr>
      </w:pPr>
      <w:proofErr w:type="gramStart"/>
      <w:r w:rsidRPr="009271EF">
        <w:t>507.02.01  Materials</w:t>
      </w:r>
      <w:proofErr w:type="gramEnd"/>
      <w:r w:rsidRPr="00452BCF">
        <w:rPr>
          <w:rFonts w:ascii="Arial" w:hAnsi="Arial" w:cs="Arial"/>
        </w:rPr>
        <w:t xml:space="preserve"> </w:t>
      </w:r>
    </w:p>
    <w:p w14:paraId="1423605B" w14:textId="239C8355" w:rsidR="00A43DB7" w:rsidRPr="00D75581" w:rsidRDefault="00A43DB7" w:rsidP="00A43DB7">
      <w:pPr>
        <w:pStyle w:val="HiddenTextSpec"/>
      </w:pPr>
      <w:r>
        <w:t>1</w:t>
      </w:r>
      <w:r w:rsidRPr="00D75581">
        <w:t>**************************************************************************************************************************1</w:t>
      </w:r>
    </w:p>
    <w:p w14:paraId="2C342E5E" w14:textId="6E3BCEAB" w:rsidR="00A43DB7" w:rsidRDefault="00A43DB7" w:rsidP="00A43DB7">
      <w:pPr>
        <w:pStyle w:val="HiddenTextSpec"/>
      </w:pPr>
      <w:r w:rsidRPr="00D75581">
        <w:t>BDC2</w:t>
      </w:r>
      <w:r>
        <w:t>1</w:t>
      </w:r>
      <w:r w:rsidRPr="00D75581">
        <w:t>S-</w:t>
      </w:r>
      <w:r>
        <w:t xml:space="preserve">05 dated </w:t>
      </w:r>
      <w:r w:rsidR="00174C10">
        <w:t>JAN</w:t>
      </w:r>
      <w:r>
        <w:t xml:space="preserve"> </w:t>
      </w:r>
      <w:r w:rsidR="00174C10">
        <w:t>06</w:t>
      </w:r>
      <w:r>
        <w:t>, 202</w:t>
      </w:r>
      <w:r w:rsidR="00174C10">
        <w:t>3</w:t>
      </w:r>
    </w:p>
    <w:p w14:paraId="5A15115A" w14:textId="55042FA1" w:rsidR="00A43DB7" w:rsidRDefault="00A43DB7" w:rsidP="00A43DB7">
      <w:pPr>
        <w:pStyle w:val="HiddenTextSpec"/>
      </w:pPr>
    </w:p>
    <w:p w14:paraId="17992B08" w14:textId="77777777" w:rsidR="00A43DB7" w:rsidRPr="009271EF" w:rsidRDefault="00A43DB7" w:rsidP="00A43DB7">
      <w:pPr>
        <w:pStyle w:val="Instruction"/>
      </w:pPr>
      <w:r w:rsidRPr="009271EF">
        <w:t>THE FOLLOWING IS ADDED:</w:t>
      </w:r>
    </w:p>
    <w:p w14:paraId="6A14945E" w14:textId="77777777" w:rsidR="00A43DB7" w:rsidRDefault="00A43DB7" w:rsidP="00A43DB7">
      <w:pPr>
        <w:pStyle w:val="Paragraph"/>
      </w:pPr>
      <w:r w:rsidRPr="009271EF">
        <w:t>Provide and use a penetrating type of protective sealer as directed by the RE.</w:t>
      </w:r>
    </w:p>
    <w:p w14:paraId="328CB869" w14:textId="77777777" w:rsidR="00A43DB7" w:rsidRDefault="00A43DB7" w:rsidP="00A43DB7">
      <w:pPr>
        <w:pStyle w:val="Paragraph"/>
      </w:pPr>
      <w:r w:rsidRPr="009271EF">
        <w:t>Ensure the protective sealer does not contain an aqueous solvent or carrier.</w:t>
      </w:r>
    </w:p>
    <w:p w14:paraId="1F8AC329" w14:textId="77777777" w:rsidR="00A43DB7" w:rsidRPr="00D75581" w:rsidRDefault="00A43DB7" w:rsidP="00A43DB7">
      <w:pPr>
        <w:pStyle w:val="HiddenTextSpec"/>
      </w:pPr>
      <w:r>
        <w:t>1</w:t>
      </w:r>
      <w:r w:rsidRPr="00D75581">
        <w:t>**************************************************************************************************************************1</w:t>
      </w:r>
    </w:p>
    <w:p w14:paraId="5A7FCF78" w14:textId="2E408BB8" w:rsidR="00A43DB7" w:rsidRDefault="00A43DB7" w:rsidP="00A43DB7">
      <w:pPr>
        <w:pStyle w:val="HiddenTextSpec"/>
      </w:pPr>
    </w:p>
    <w:p w14:paraId="2503F046" w14:textId="6CE5D922" w:rsidR="000576A2" w:rsidRDefault="000576A2" w:rsidP="000576A2">
      <w:pPr>
        <w:pStyle w:val="0000000Subpart"/>
      </w:pPr>
      <w:bookmarkStart w:id="707" w:name="_Toc175377943"/>
      <w:bookmarkStart w:id="708" w:name="_Toc175470840"/>
      <w:bookmarkStart w:id="709" w:name="_Toc501717174"/>
      <w:bookmarkStart w:id="710" w:name="_Toc52865391"/>
      <w:proofErr w:type="gramStart"/>
      <w:r w:rsidRPr="00B97E4C">
        <w:t>507.03.01  Joint</w:t>
      </w:r>
      <w:proofErr w:type="gramEnd"/>
      <w:r w:rsidRPr="00B97E4C">
        <w:t xml:space="preserve"> Assemblies</w:t>
      </w:r>
      <w:bookmarkEnd w:id="707"/>
      <w:bookmarkEnd w:id="708"/>
      <w:bookmarkEnd w:id="709"/>
      <w:bookmarkEnd w:id="710"/>
    </w:p>
    <w:p w14:paraId="5DCA5662" w14:textId="77777777" w:rsidR="000576A2" w:rsidRPr="00D75581" w:rsidRDefault="000576A2" w:rsidP="000576A2">
      <w:pPr>
        <w:pStyle w:val="HiddenTextSpec"/>
      </w:pPr>
      <w:r>
        <w:t>1</w:t>
      </w:r>
      <w:r w:rsidRPr="00D75581">
        <w:t>**************************************************************************************************************************1</w:t>
      </w:r>
    </w:p>
    <w:p w14:paraId="3660E88F" w14:textId="30B77131" w:rsidR="000576A2" w:rsidRDefault="000576A2" w:rsidP="000576A2">
      <w:pPr>
        <w:pStyle w:val="HiddenTextSpec"/>
      </w:pPr>
      <w:r w:rsidRPr="00D75581">
        <w:t>BDC2</w:t>
      </w:r>
      <w:r>
        <w:t>1</w:t>
      </w:r>
      <w:r w:rsidRPr="00D75581">
        <w:t>S-</w:t>
      </w:r>
      <w:r>
        <w:t>08 dated NOV 18, 2021</w:t>
      </w:r>
    </w:p>
    <w:p w14:paraId="3EC69290" w14:textId="77777777" w:rsidR="000576A2" w:rsidRDefault="000576A2" w:rsidP="000576A2">
      <w:pPr>
        <w:pStyle w:val="HiddenTextSpec"/>
      </w:pPr>
    </w:p>
    <w:p w14:paraId="2325645B" w14:textId="77777777" w:rsidR="000576A2" w:rsidRDefault="000576A2" w:rsidP="000576A2">
      <w:pPr>
        <w:pStyle w:val="A1paragraph0"/>
      </w:pPr>
      <w:r w:rsidRPr="00B97E4C">
        <w:rPr>
          <w:b/>
        </w:rPr>
        <w:t>A.</w:t>
      </w:r>
      <w:r w:rsidRPr="00B97E4C">
        <w:rPr>
          <w:b/>
        </w:rPr>
        <w:tab/>
        <w:t>Working Drawings.</w:t>
      </w:r>
    </w:p>
    <w:p w14:paraId="6C87C701" w14:textId="77777777" w:rsidR="000576A2" w:rsidRDefault="000576A2" w:rsidP="000576A2">
      <w:pPr>
        <w:pStyle w:val="Instruction"/>
      </w:pPr>
      <w:r>
        <w:t>Part A</w:t>
      </w:r>
      <w:r w:rsidRPr="005E6F96">
        <w:t xml:space="preserve"> is changed to:</w:t>
      </w:r>
    </w:p>
    <w:p w14:paraId="2FEA6A4D" w14:textId="77777777" w:rsidR="000576A2" w:rsidRPr="00B97E4C" w:rsidRDefault="000576A2" w:rsidP="000576A2">
      <w:pPr>
        <w:pStyle w:val="A2paragraph"/>
      </w:pPr>
      <w:r>
        <w:t>Submit working drawings for approval, as specified in 105.05, for modular expansion joint assemblies.  Submit working drawings for certification, as specified in 105.05, for strip seal expansion joint assemblies, preformed elastomeric joint assemblies, and other types of expansion joint assemblies.  Finger joint assemblies are not allowed.  As a minimum, indicate the following information on the working drawings:</w:t>
      </w:r>
    </w:p>
    <w:p w14:paraId="4EFCC60B" w14:textId="77777777" w:rsidR="000576A2" w:rsidRPr="00B97E4C" w:rsidRDefault="000576A2" w:rsidP="000576A2">
      <w:pPr>
        <w:pStyle w:val="List0indent"/>
      </w:pPr>
      <w:r w:rsidRPr="00B97E4C">
        <w:t>1.</w:t>
      </w:r>
      <w:r w:rsidRPr="00B97E4C">
        <w:tab/>
        <w:t>Plan, elevation, and section of the joint system for all movement ratings and roadway width limitations, as well as relative dimensions and tolerances.</w:t>
      </w:r>
    </w:p>
    <w:p w14:paraId="52466511" w14:textId="77777777" w:rsidR="000576A2" w:rsidRPr="00B97E4C" w:rsidRDefault="000576A2" w:rsidP="000576A2">
      <w:pPr>
        <w:pStyle w:val="List0indent"/>
      </w:pPr>
      <w:r w:rsidRPr="00B97E4C">
        <w:t>2.</w:t>
      </w:r>
      <w:r w:rsidRPr="00B97E4C">
        <w:tab/>
        <w:t>All ASTM, AASHTO, or other material designations.</w:t>
      </w:r>
    </w:p>
    <w:p w14:paraId="71A02B8B" w14:textId="77777777" w:rsidR="000576A2" w:rsidRPr="00B97E4C" w:rsidRDefault="000576A2" w:rsidP="000576A2">
      <w:pPr>
        <w:pStyle w:val="List0indent"/>
      </w:pPr>
      <w:r w:rsidRPr="00B97E4C">
        <w:t>3.</w:t>
      </w:r>
      <w:r w:rsidRPr="00B97E4C">
        <w:tab/>
        <w:t>Method of installation including sequence of installation, relative temperature settings, setting anchorage, and installation at curb lines.</w:t>
      </w:r>
    </w:p>
    <w:p w14:paraId="28B362B1" w14:textId="77777777" w:rsidR="000576A2" w:rsidRPr="00B97E4C" w:rsidRDefault="000576A2" w:rsidP="000576A2">
      <w:pPr>
        <w:pStyle w:val="List0indent"/>
      </w:pPr>
      <w:r w:rsidRPr="00B97E4C">
        <w:t>4.</w:t>
      </w:r>
      <w:r w:rsidRPr="00B97E4C">
        <w:tab/>
        <w:t>Corrosion protection system or material.</w:t>
      </w:r>
    </w:p>
    <w:p w14:paraId="04DDE90F" w14:textId="77777777" w:rsidR="000576A2" w:rsidRPr="00B97E4C" w:rsidRDefault="000576A2" w:rsidP="000576A2">
      <w:pPr>
        <w:pStyle w:val="List0indent"/>
      </w:pPr>
      <w:r w:rsidRPr="00B97E4C">
        <w:t>5.</w:t>
      </w:r>
      <w:r w:rsidRPr="00B97E4C">
        <w:tab/>
        <w:t xml:space="preserve">Details of temporary </w:t>
      </w:r>
      <w:proofErr w:type="gramStart"/>
      <w:r w:rsidRPr="00B97E4C">
        <w:t>supports</w:t>
      </w:r>
      <w:proofErr w:type="gramEnd"/>
      <w:r w:rsidRPr="00B97E4C">
        <w:t xml:space="preserve"> for shipping and handling.  Include lifting mechanisms and locations.</w:t>
      </w:r>
    </w:p>
    <w:p w14:paraId="5042A63C" w14:textId="77777777" w:rsidR="000576A2" w:rsidRPr="00B97E4C" w:rsidRDefault="000576A2" w:rsidP="000576A2">
      <w:pPr>
        <w:pStyle w:val="List0indent"/>
      </w:pPr>
      <w:r w:rsidRPr="00B97E4C">
        <w:t>6.</w:t>
      </w:r>
      <w:r w:rsidRPr="00B97E4C">
        <w:tab/>
        <w:t xml:space="preserve">Design calculations for all structural elements.  As warranted, </w:t>
      </w:r>
      <w:proofErr w:type="gramStart"/>
      <w:r w:rsidRPr="00B97E4C">
        <w:t>include</w:t>
      </w:r>
      <w:proofErr w:type="gramEnd"/>
      <w:r w:rsidRPr="00B97E4C">
        <w:t xml:space="preserve"> fatigue design calculations and strength design calculations.  Indicate locations of all welded splices.</w:t>
      </w:r>
    </w:p>
    <w:p w14:paraId="27F03812" w14:textId="77777777" w:rsidR="000576A2" w:rsidRPr="00B97E4C" w:rsidRDefault="000576A2" w:rsidP="000576A2">
      <w:pPr>
        <w:pStyle w:val="List0indent"/>
      </w:pPr>
      <w:r>
        <w:t>7.</w:t>
      </w:r>
      <w:r>
        <w:tab/>
        <w:t>Design the joint system as one</w:t>
      </w:r>
      <w:r w:rsidRPr="00B97E4C">
        <w:t xml:space="preserve"> continuous unit without field splices.  If due to shipping or construction requirements, splices are necessary indicate that the locations of the splices are to be in areas outside the main traffic lanes.  Provide field splicing procedures.</w:t>
      </w:r>
    </w:p>
    <w:p w14:paraId="45A3D013" w14:textId="77777777" w:rsidR="000576A2" w:rsidRPr="00B97E4C" w:rsidRDefault="000576A2" w:rsidP="000576A2">
      <w:pPr>
        <w:pStyle w:val="List0indent"/>
      </w:pPr>
      <w:r w:rsidRPr="00B97E4C">
        <w:t>8.</w:t>
      </w:r>
      <w:r w:rsidRPr="00B97E4C">
        <w:tab/>
        <w:t>Ensure that the removal and reinstallation of the strip seal can be accomplished from above the joint without full closure of the roadway.</w:t>
      </w:r>
    </w:p>
    <w:p w14:paraId="387231F5" w14:textId="77777777" w:rsidR="000576A2" w:rsidRPr="00B97E4C" w:rsidRDefault="000576A2" w:rsidP="000576A2">
      <w:pPr>
        <w:pStyle w:val="List0indent"/>
      </w:pPr>
      <w:r w:rsidRPr="00B97E4C">
        <w:t>9.</w:t>
      </w:r>
      <w:r w:rsidRPr="00B97E4C">
        <w:tab/>
        <w:t>Ensure that the expansion joint assembly seals do not protrude above the top of the joint.  Use preformed neoprene strip seals that are mechanically held in place.</w:t>
      </w:r>
    </w:p>
    <w:p w14:paraId="0FF361AB" w14:textId="77777777" w:rsidR="000576A2" w:rsidRPr="00C83E3F" w:rsidRDefault="000576A2" w:rsidP="000576A2">
      <w:pPr>
        <w:pStyle w:val="A2paragraph"/>
      </w:pPr>
      <w:r w:rsidRPr="00C83E3F">
        <w:lastRenderedPageBreak/>
        <w:t xml:space="preserve">In addition, for modular expansion joint </w:t>
      </w:r>
      <w:r>
        <w:t>assemblies</w:t>
      </w:r>
      <w:r w:rsidRPr="00C83E3F">
        <w:t>, incorporate the following requirements:</w:t>
      </w:r>
    </w:p>
    <w:p w14:paraId="06F6928C" w14:textId="77777777" w:rsidR="000576A2" w:rsidRPr="00C83E3F" w:rsidRDefault="000576A2" w:rsidP="000576A2">
      <w:pPr>
        <w:pStyle w:val="11paragraph"/>
      </w:pPr>
      <w:r w:rsidRPr="00C83E3F">
        <w:t>1.</w:t>
      </w:r>
      <w:r w:rsidRPr="00C83E3F">
        <w:tab/>
      </w:r>
      <w:r w:rsidRPr="00202292">
        <w:t>Provide the</w:t>
      </w:r>
      <w:r>
        <w:t xml:space="preserve"> </w:t>
      </w:r>
      <w:r w:rsidRPr="006A53F7">
        <w:t>modular</w:t>
      </w:r>
      <w:r>
        <w:t xml:space="preserve"> </w:t>
      </w:r>
      <w:r w:rsidRPr="006A53F7">
        <w:t>expansion joint assembly to accommodate all expected longitudinal movements as well as vertical and horizontal rotations.  Incorporate strip seal</w:t>
      </w:r>
      <w:r w:rsidRPr="00C83E3F">
        <w:t xml:space="preserve"> glands with a maximum movement range of 3.15 inches per seal.  Support </w:t>
      </w:r>
      <w:proofErr w:type="spellStart"/>
      <w:r w:rsidRPr="00C83E3F">
        <w:t>centerbeam</w:t>
      </w:r>
      <w:proofErr w:type="spellEnd"/>
      <w:r>
        <w:t>(s)</w:t>
      </w:r>
      <w:r w:rsidRPr="00C83E3F">
        <w:t xml:space="preserve"> with an independent support bar that is welded to the </w:t>
      </w:r>
      <w:proofErr w:type="spellStart"/>
      <w:r>
        <w:t>center</w:t>
      </w:r>
      <w:r w:rsidRPr="00C83E3F">
        <w:t>beam</w:t>
      </w:r>
      <w:proofErr w:type="spellEnd"/>
      <w:r w:rsidRPr="00C83E3F">
        <w:t>.  Suspend the support bars over the joint opening by sliding elastomeric bearings.  Incorporate an equidistant control system that develops its maximum compressive force when the joint is at its maximum opening.  Do not use bolted connections between the</w:t>
      </w:r>
      <w:r>
        <w:t xml:space="preserve"> </w:t>
      </w:r>
      <w:proofErr w:type="spellStart"/>
      <w:r>
        <w:t>centerbeams</w:t>
      </w:r>
      <w:proofErr w:type="spellEnd"/>
      <w:r w:rsidRPr="00C83E3F">
        <w:t xml:space="preserve"> and support bars unless approved by the Designer.  If bolted connections are approved, lock them into position after tightening.  Provide tightening procedure for Designer’s approval to ensure all bolts cannot loosen during the service life.</w:t>
      </w:r>
    </w:p>
    <w:p w14:paraId="3C60CBE4" w14:textId="77777777" w:rsidR="000576A2" w:rsidRPr="00C83E3F" w:rsidRDefault="000576A2" w:rsidP="000576A2">
      <w:pPr>
        <w:pStyle w:val="11paragraph"/>
      </w:pPr>
      <w:r w:rsidRPr="00C83E3F">
        <w:t>2.</w:t>
      </w:r>
      <w:r w:rsidRPr="00C83E3F">
        <w:tab/>
        <w:t xml:space="preserve">Provide continuous </w:t>
      </w:r>
      <w:proofErr w:type="spellStart"/>
      <w:proofErr w:type="gramStart"/>
      <w:r w:rsidRPr="00C83E3F">
        <w:t>centerbeams</w:t>
      </w:r>
      <w:proofErr w:type="spellEnd"/>
      <w:proofErr w:type="gramEnd"/>
      <w:r w:rsidRPr="00C83E3F">
        <w:t xml:space="preserve"> without any field splice unless approved by the Designer.  If a field splice is inevitable due to a manufacturing constraint, provide a fatigue resistant field splice (welded or bolted, and located away from potential wheel paths) and installation procedure.  </w:t>
      </w:r>
      <w:r>
        <w:t xml:space="preserve">Submit welding procedure specification (WPS), welder qualification, weld procedure, and QC inspection plans for field welds for Designer’s approval.  </w:t>
      </w:r>
      <w:r w:rsidRPr="00C83E3F">
        <w:t xml:space="preserve">Installation is to be supervised by the Manufacturer and Contractor.  If bolted connections are used, provide a bolt tightening procedure and ensure bolt loosening does not happen during service life.  </w:t>
      </w:r>
      <w:r>
        <w:t>P</w:t>
      </w:r>
      <w:r w:rsidRPr="00C83E3F">
        <w:t xml:space="preserve">rovide continuous strip seals even if </w:t>
      </w:r>
      <w:proofErr w:type="spellStart"/>
      <w:proofErr w:type="gramStart"/>
      <w:r w:rsidRPr="00C83E3F">
        <w:t>centerbeams</w:t>
      </w:r>
      <w:proofErr w:type="spellEnd"/>
      <w:proofErr w:type="gramEnd"/>
      <w:r w:rsidRPr="00C83E3F">
        <w:t xml:space="preserve"> are spliced.</w:t>
      </w:r>
    </w:p>
    <w:p w14:paraId="687ACB28" w14:textId="77777777" w:rsidR="000576A2" w:rsidRPr="004B30AF" w:rsidRDefault="000576A2" w:rsidP="000576A2">
      <w:pPr>
        <w:pStyle w:val="12paragraph"/>
      </w:pPr>
      <w:r w:rsidRPr="00544038">
        <w:t xml:space="preserve">Verify the </w:t>
      </w:r>
      <w:proofErr w:type="spellStart"/>
      <w:r w:rsidRPr="00544038">
        <w:t>blockout</w:t>
      </w:r>
      <w:proofErr w:type="spellEnd"/>
      <w:r w:rsidRPr="00544038">
        <w:t xml:space="preserve"> location, dimensions, and details shown on contract plans, and ensure that installation of a modular expansion joint assembly shall fit in the </w:t>
      </w:r>
      <w:proofErr w:type="spellStart"/>
      <w:r w:rsidRPr="00544038">
        <w:t>blockouts</w:t>
      </w:r>
      <w:proofErr w:type="spellEnd"/>
      <w:r w:rsidRPr="00544038">
        <w:t xml:space="preserve"> on site.</w:t>
      </w:r>
    </w:p>
    <w:p w14:paraId="49D0BBDC" w14:textId="77777777" w:rsidR="000576A2" w:rsidRPr="0025761F" w:rsidRDefault="000576A2" w:rsidP="000576A2">
      <w:pPr>
        <w:pStyle w:val="11paragraph"/>
      </w:pPr>
      <w:r w:rsidRPr="00C83E3F">
        <w:t>3.</w:t>
      </w:r>
      <w:r w:rsidRPr="00C83E3F">
        <w:tab/>
      </w:r>
      <w:r w:rsidRPr="006A53F7">
        <w:t xml:space="preserve">Fatigue </w:t>
      </w:r>
      <w:proofErr w:type="gramStart"/>
      <w:r w:rsidRPr="006A53F7">
        <w:t>test</w:t>
      </w:r>
      <w:proofErr w:type="gramEnd"/>
      <w:r w:rsidRPr="006A53F7">
        <w:t xml:space="preserve"> the modular expansion joint assembly, including the transverse </w:t>
      </w:r>
      <w:proofErr w:type="spellStart"/>
      <w:r w:rsidRPr="006A53F7">
        <w:t>centerbeams</w:t>
      </w:r>
      <w:proofErr w:type="spellEnd"/>
      <w:r w:rsidRPr="006A53F7">
        <w:t>, support bars, and other structural elements and connections, according</w:t>
      </w:r>
      <w:r w:rsidRPr="00C83E3F">
        <w:t xml:space="preserve"> to Section 19/A19 of </w:t>
      </w:r>
      <w:r w:rsidRPr="0025761F">
        <w:t>AASHTO LRFD Construction Specifications.</w:t>
      </w:r>
      <w:r>
        <w:t xml:space="preserve">  Submit prequalification fatigue test report.  </w:t>
      </w:r>
      <w:r w:rsidRPr="00F83B5D">
        <w:t>Ensure welded (or bolted, if approved) details used in project products match those that have been fatigued tested.  When a fatigue test report is not available, welded, or bolted details may be fatigue designed in accordance with Section 14 of AASHTO LRFD Bridge Design Specifications as approved by the Designer.</w:t>
      </w:r>
      <w:r>
        <w:t xml:space="preserve"> </w:t>
      </w:r>
    </w:p>
    <w:p w14:paraId="67C3CA33" w14:textId="77777777" w:rsidR="000576A2" w:rsidRPr="00C83E3F" w:rsidRDefault="000576A2" w:rsidP="000576A2">
      <w:pPr>
        <w:pStyle w:val="11paragraph"/>
      </w:pPr>
      <w:r w:rsidRPr="00C83E3F">
        <w:t>4.</w:t>
      </w:r>
      <w:r w:rsidRPr="00C83E3F">
        <w:tab/>
        <w:t>Perform prequalification tests, Open Movement and Vibration (OMV) testing and Seal Push</w:t>
      </w:r>
      <w:r>
        <w:t>-O</w:t>
      </w:r>
      <w:r w:rsidRPr="00C83E3F">
        <w:t xml:space="preserve">ut (SPO) testing as specified in </w:t>
      </w:r>
      <w:hyperlink w:anchor="s9140403" w:history="1">
        <w:r w:rsidRPr="002417B8">
          <w:t>914.04.03</w:t>
        </w:r>
      </w:hyperlink>
      <w:r w:rsidRPr="00C83E3F">
        <w:t xml:space="preserve"> for review and approval by the Designer.</w:t>
      </w:r>
    </w:p>
    <w:p w14:paraId="5D30FA37" w14:textId="77777777" w:rsidR="000576A2" w:rsidRPr="00C83E3F" w:rsidRDefault="000576A2" w:rsidP="000576A2">
      <w:pPr>
        <w:pStyle w:val="11paragraph"/>
      </w:pPr>
      <w:r w:rsidRPr="00C83E3F">
        <w:t>5.</w:t>
      </w:r>
      <w:r w:rsidRPr="00C83E3F">
        <w:tab/>
        <w:t>Provide the elastomeric springs and bearings to be removable and replaceable in the event maintenance is necessary.</w:t>
      </w:r>
    </w:p>
    <w:p w14:paraId="3AFBFB34" w14:textId="77777777" w:rsidR="000576A2" w:rsidRPr="004B30AF" w:rsidRDefault="000576A2" w:rsidP="000576A2">
      <w:pPr>
        <w:pStyle w:val="A2paragraph"/>
      </w:pPr>
      <w:r w:rsidRPr="004B30AF">
        <w:t xml:space="preserve">Verify the </w:t>
      </w:r>
      <w:proofErr w:type="spellStart"/>
      <w:r w:rsidRPr="004B30AF">
        <w:t>blockout</w:t>
      </w:r>
      <w:proofErr w:type="spellEnd"/>
      <w:r w:rsidRPr="004B30AF">
        <w:t xml:space="preserve"> location, </w:t>
      </w:r>
      <w:r>
        <w:t xml:space="preserve">dimensions, and details shown on contract plans, and ensure that installation of a modular expansion joint assembly shall fit in the </w:t>
      </w:r>
      <w:proofErr w:type="spellStart"/>
      <w:r>
        <w:t>blockouts</w:t>
      </w:r>
      <w:proofErr w:type="spellEnd"/>
      <w:r>
        <w:t xml:space="preserve"> on site.</w:t>
      </w:r>
    </w:p>
    <w:p w14:paraId="6FE0D0F4" w14:textId="77777777" w:rsidR="000576A2" w:rsidRDefault="000576A2" w:rsidP="000576A2">
      <w:pPr>
        <w:pStyle w:val="A1paragraph0"/>
      </w:pPr>
      <w:r>
        <w:rPr>
          <w:b/>
        </w:rPr>
        <w:t>B</w:t>
      </w:r>
      <w:r w:rsidRPr="00B97E4C">
        <w:rPr>
          <w:b/>
        </w:rPr>
        <w:t>.</w:t>
      </w:r>
      <w:r w:rsidRPr="00B97E4C">
        <w:rPr>
          <w:b/>
        </w:rPr>
        <w:tab/>
      </w:r>
      <w:r>
        <w:rPr>
          <w:b/>
        </w:rPr>
        <w:t>Installation</w:t>
      </w:r>
      <w:r w:rsidRPr="00B97E4C">
        <w:rPr>
          <w:b/>
        </w:rPr>
        <w:t>.</w:t>
      </w:r>
    </w:p>
    <w:p w14:paraId="1EBD2365" w14:textId="77777777" w:rsidR="000576A2" w:rsidRDefault="000576A2" w:rsidP="000576A2">
      <w:pPr>
        <w:pStyle w:val="Instruction"/>
      </w:pPr>
      <w:r>
        <w:t xml:space="preserve">Part 3 </w:t>
      </w:r>
      <w:r w:rsidRPr="005E6F96">
        <w:t>is changed to:</w:t>
      </w:r>
    </w:p>
    <w:p w14:paraId="59038BD1" w14:textId="77777777" w:rsidR="000576A2" w:rsidRPr="00B97E4C" w:rsidRDefault="000576A2" w:rsidP="000576A2">
      <w:pPr>
        <w:pStyle w:val="11paragraph"/>
      </w:pPr>
      <w:r w:rsidRPr="00B97E4C">
        <w:rPr>
          <w:b/>
        </w:rPr>
        <w:t>3.</w:t>
      </w:r>
      <w:r w:rsidRPr="00B97E4C">
        <w:rPr>
          <w:b/>
        </w:rPr>
        <w:tab/>
        <w:t>Modular Expansion Joint Assemblies.</w:t>
      </w:r>
      <w:r w:rsidRPr="00B97E4C">
        <w:t xml:space="preserve">  Modular expansion joint assemblies include preformed neoprene strip seals that are held in place by steel</w:t>
      </w:r>
      <w:r>
        <w:t xml:space="preserve"> </w:t>
      </w:r>
      <w:proofErr w:type="spellStart"/>
      <w:r>
        <w:t>edgebeams</w:t>
      </w:r>
      <w:proofErr w:type="spellEnd"/>
      <w:r w:rsidRPr="007F52D3">
        <w:t xml:space="preserve"> </w:t>
      </w:r>
      <w:r w:rsidRPr="00B97E4C">
        <w:t xml:space="preserve">and </w:t>
      </w:r>
      <w:proofErr w:type="spellStart"/>
      <w:r>
        <w:t>centerbeams</w:t>
      </w:r>
      <w:proofErr w:type="spellEnd"/>
      <w:r>
        <w:t xml:space="preserve">, </w:t>
      </w:r>
      <w:r w:rsidRPr="00B97E4C">
        <w:t>support bar</w:t>
      </w:r>
      <w:r>
        <w:t>s</w:t>
      </w:r>
      <w:r w:rsidRPr="007F52D3">
        <w:t xml:space="preserve"> </w:t>
      </w:r>
      <w:r w:rsidRPr="00B97E4C">
        <w:t xml:space="preserve">to support the </w:t>
      </w:r>
      <w:proofErr w:type="spellStart"/>
      <w:r>
        <w:t>centerbeam</w:t>
      </w:r>
      <w:proofErr w:type="spellEnd"/>
      <w:r w:rsidRPr="007F52D3">
        <w:t xml:space="preserve"> </w:t>
      </w:r>
      <w:r w:rsidRPr="00B97E4C">
        <w:t>and sliding elastomeric bearings.  These assemblies contain no bolted connections</w:t>
      </w:r>
      <w:r>
        <w:t xml:space="preserve"> unless approved by the Designer</w:t>
      </w:r>
      <w:r w:rsidRPr="00B97E4C">
        <w:t>.</w:t>
      </w:r>
    </w:p>
    <w:p w14:paraId="1CB7539A" w14:textId="77777777" w:rsidR="000576A2" w:rsidRPr="00D75581" w:rsidRDefault="000576A2" w:rsidP="000576A2">
      <w:pPr>
        <w:pStyle w:val="HiddenTextSpec"/>
      </w:pPr>
      <w:r>
        <w:t>1</w:t>
      </w:r>
      <w:r w:rsidRPr="00D75581">
        <w:t>**************************************************************************************************************************1</w:t>
      </w:r>
    </w:p>
    <w:p w14:paraId="06000B55" w14:textId="1D6F1C16" w:rsidR="00BB454F" w:rsidRPr="00B97E4C" w:rsidRDefault="00BB454F" w:rsidP="00BB454F">
      <w:pPr>
        <w:pStyle w:val="0000000Subpart"/>
      </w:pPr>
      <w:proofErr w:type="gramStart"/>
      <w:r w:rsidRPr="00B97E4C">
        <w:t xml:space="preserve">507.03.02  </w:t>
      </w:r>
      <w:r>
        <w:t>Concrete</w:t>
      </w:r>
      <w:proofErr w:type="gramEnd"/>
      <w:r>
        <w:t xml:space="preserve"> </w:t>
      </w:r>
      <w:r w:rsidRPr="00B97E4C">
        <w:t>Bridge Deck</w:t>
      </w:r>
    </w:p>
    <w:p w14:paraId="4ABF72A7" w14:textId="77777777" w:rsidR="00BB454F" w:rsidRPr="00D75581" w:rsidRDefault="00BB454F" w:rsidP="00BB454F">
      <w:pPr>
        <w:pStyle w:val="HiddenTextSpec"/>
      </w:pPr>
      <w:r>
        <w:t>1</w:t>
      </w:r>
      <w:r w:rsidRPr="00D75581">
        <w:t>**************************************************************************************************************************1</w:t>
      </w:r>
    </w:p>
    <w:p w14:paraId="2D9E420B" w14:textId="77777777" w:rsidR="00BB454F" w:rsidRDefault="00BB454F" w:rsidP="00BB454F">
      <w:pPr>
        <w:pStyle w:val="HiddenTextSpec"/>
      </w:pPr>
      <w:r w:rsidRPr="00D75581">
        <w:t>BDC2</w:t>
      </w:r>
      <w:r>
        <w:t>1</w:t>
      </w:r>
      <w:r w:rsidRPr="00D75581">
        <w:t>S-</w:t>
      </w:r>
      <w:r>
        <w:t>07 dated May 25, 2021</w:t>
      </w:r>
    </w:p>
    <w:p w14:paraId="2B585D84" w14:textId="77777777" w:rsidR="00BB454F" w:rsidRDefault="00BB454F" w:rsidP="00BB454F">
      <w:pPr>
        <w:pStyle w:val="HiddenTextSpec"/>
      </w:pPr>
    </w:p>
    <w:p w14:paraId="7808494C" w14:textId="77777777" w:rsidR="00BB454F" w:rsidRPr="00B97E4C" w:rsidRDefault="00BB454F" w:rsidP="00BB454F">
      <w:pPr>
        <w:pStyle w:val="A1paragraph0"/>
        <w:rPr>
          <w:b/>
        </w:rPr>
      </w:pPr>
      <w:r w:rsidRPr="00B97E4C">
        <w:rPr>
          <w:b/>
        </w:rPr>
        <w:t>A.</w:t>
      </w:r>
      <w:r w:rsidRPr="00B97E4C">
        <w:rPr>
          <w:b/>
        </w:rPr>
        <w:tab/>
        <w:t>Forms.</w:t>
      </w:r>
      <w:r w:rsidRPr="00B97E4C">
        <w:t xml:space="preserve">  Construct forms as follows:</w:t>
      </w:r>
    </w:p>
    <w:p w14:paraId="70F0D939" w14:textId="77777777" w:rsidR="00BB454F" w:rsidRPr="00C652B4" w:rsidRDefault="00BB454F" w:rsidP="00BB454F">
      <w:pPr>
        <w:pStyle w:val="Instruction"/>
      </w:pPr>
      <w:r>
        <w:t>the first paragraph in Part 1</w:t>
      </w:r>
      <w:r w:rsidRPr="00A27267">
        <w:t xml:space="preserve"> IS CHANGED TO:</w:t>
      </w:r>
    </w:p>
    <w:p w14:paraId="62CA6035" w14:textId="77777777" w:rsidR="00BB454F" w:rsidRPr="00B97E4C" w:rsidRDefault="00BB454F" w:rsidP="00BB454F">
      <w:pPr>
        <w:pStyle w:val="11paragraph"/>
      </w:pPr>
      <w:r w:rsidRPr="00B97E4C">
        <w:rPr>
          <w:b/>
        </w:rPr>
        <w:t>1.</w:t>
      </w:r>
      <w:r w:rsidRPr="00B97E4C">
        <w:rPr>
          <w:b/>
        </w:rPr>
        <w:tab/>
        <w:t>Stay-In-Place (SIP) Forms.</w:t>
      </w:r>
      <w:r w:rsidRPr="00B97E4C">
        <w:t xml:space="preserve">  Submit working drawings for </w:t>
      </w:r>
      <w:r>
        <w:t xml:space="preserve">approval, as specified in </w:t>
      </w:r>
      <w:r w:rsidRPr="00247DF4">
        <w:t>105.05, that</w:t>
      </w:r>
      <w:r w:rsidRPr="00B97E4C">
        <w:t xml:space="preserve"> include the following:</w:t>
      </w:r>
    </w:p>
    <w:p w14:paraId="08D9BEE1" w14:textId="77777777" w:rsidR="00BB454F" w:rsidRPr="00B97E4C" w:rsidRDefault="00BB454F" w:rsidP="00BB454F">
      <w:pPr>
        <w:pStyle w:val="List1indent"/>
      </w:pPr>
      <w:r>
        <w:t>a</w:t>
      </w:r>
      <w:r w:rsidRPr="00B97E4C">
        <w:t>.</w:t>
      </w:r>
      <w:r w:rsidRPr="00B97E4C">
        <w:tab/>
        <w:t>Deck reinforcement location.</w:t>
      </w:r>
    </w:p>
    <w:p w14:paraId="247C6740" w14:textId="77777777" w:rsidR="00BB454F" w:rsidRPr="00B97E4C" w:rsidRDefault="00BB454F" w:rsidP="00BB454F">
      <w:pPr>
        <w:pStyle w:val="List1indent"/>
      </w:pPr>
      <w:r>
        <w:t>b</w:t>
      </w:r>
      <w:r w:rsidRPr="00B97E4C">
        <w:t>.</w:t>
      </w:r>
      <w:r w:rsidRPr="00B97E4C">
        <w:tab/>
        <w:t>Grade of steel.</w:t>
      </w:r>
    </w:p>
    <w:p w14:paraId="5391CDDA" w14:textId="77777777" w:rsidR="00BB454F" w:rsidRPr="00B97E4C" w:rsidRDefault="00BB454F" w:rsidP="00BB454F">
      <w:pPr>
        <w:pStyle w:val="List1indent"/>
      </w:pPr>
      <w:r>
        <w:t>c</w:t>
      </w:r>
      <w:r w:rsidRPr="00B97E4C">
        <w:t>.</w:t>
      </w:r>
      <w:r w:rsidRPr="00B97E4C">
        <w:tab/>
        <w:t>Galvanizing specification.</w:t>
      </w:r>
    </w:p>
    <w:p w14:paraId="1B93089A" w14:textId="77777777" w:rsidR="00BB454F" w:rsidRPr="00B97E4C" w:rsidRDefault="00BB454F" w:rsidP="00BB454F">
      <w:pPr>
        <w:pStyle w:val="List1indent"/>
      </w:pPr>
      <w:r>
        <w:t>d</w:t>
      </w:r>
      <w:r w:rsidRPr="00B97E4C">
        <w:t>.</w:t>
      </w:r>
      <w:r w:rsidRPr="00B97E4C">
        <w:tab/>
        <w:t>Physical and section properties for all permanent steel bridge deck form sheets.</w:t>
      </w:r>
    </w:p>
    <w:p w14:paraId="72BDBEB4" w14:textId="77777777" w:rsidR="00BB454F" w:rsidRPr="00B97E4C" w:rsidRDefault="00BB454F" w:rsidP="00BB454F">
      <w:pPr>
        <w:pStyle w:val="List1indent"/>
      </w:pPr>
      <w:r>
        <w:t>e</w:t>
      </w:r>
      <w:r w:rsidRPr="00B97E4C">
        <w:t>.</w:t>
      </w:r>
      <w:r w:rsidRPr="00B97E4C">
        <w:tab/>
        <w:t>Locations where the forms are supported by steel flanges subject to tensile stresses.</w:t>
      </w:r>
    </w:p>
    <w:p w14:paraId="7449F985" w14:textId="77777777" w:rsidR="00BB454F" w:rsidRPr="00D75581" w:rsidRDefault="00BB454F" w:rsidP="00BB454F">
      <w:pPr>
        <w:pStyle w:val="HiddenTextSpec"/>
      </w:pPr>
      <w:r>
        <w:lastRenderedPageBreak/>
        <w:t>1</w:t>
      </w:r>
      <w:r w:rsidRPr="00D75581">
        <w:t>**************************************************************************************************************************1</w:t>
      </w:r>
    </w:p>
    <w:p w14:paraId="69B77765" w14:textId="6A6788CF" w:rsidR="007641AE" w:rsidRPr="00191C1E" w:rsidRDefault="007641AE" w:rsidP="007641AE">
      <w:pPr>
        <w:pStyle w:val="0000000Subpart"/>
      </w:pPr>
      <w:proofErr w:type="gramStart"/>
      <w:r w:rsidRPr="0017791C">
        <w:t>507.03.05</w:t>
      </w:r>
      <w:r>
        <w:t xml:space="preserve"> </w:t>
      </w:r>
      <w:r w:rsidRPr="0017791C">
        <w:t xml:space="preserve"> Concrete</w:t>
      </w:r>
      <w:proofErr w:type="gramEnd"/>
      <w:r w:rsidRPr="0017791C">
        <w:t xml:space="preserve"> Parapet and Concrete Barrier Curb</w:t>
      </w:r>
    </w:p>
    <w:p w14:paraId="3B4E6336" w14:textId="77777777" w:rsidR="007641AE" w:rsidRPr="00D75581" w:rsidRDefault="007641AE" w:rsidP="007641AE">
      <w:pPr>
        <w:pStyle w:val="HiddenTextSpec"/>
      </w:pPr>
      <w:r>
        <w:t>1</w:t>
      </w:r>
      <w:r w:rsidRPr="00D75581">
        <w:t>**************************************************************************************************************************1</w:t>
      </w:r>
    </w:p>
    <w:p w14:paraId="4940F57E" w14:textId="10DDB591" w:rsidR="007641AE" w:rsidRDefault="007641AE" w:rsidP="007641AE">
      <w:pPr>
        <w:pStyle w:val="HiddenTextSpec"/>
      </w:pPr>
      <w:r w:rsidRPr="00D75581">
        <w:t>BDC20S-</w:t>
      </w:r>
      <w:r>
        <w:t>10 dated Sep 11, 2020</w:t>
      </w:r>
    </w:p>
    <w:p w14:paraId="248B44A8" w14:textId="77777777" w:rsidR="00E34807" w:rsidRDefault="00E34807" w:rsidP="007641AE">
      <w:pPr>
        <w:pStyle w:val="HiddenTextSpec"/>
      </w:pPr>
    </w:p>
    <w:p w14:paraId="554C68FA" w14:textId="77777777" w:rsidR="007641AE" w:rsidRPr="00246BAC" w:rsidRDefault="007641AE" w:rsidP="007641AE">
      <w:pPr>
        <w:pStyle w:val="Instruction"/>
      </w:pPr>
      <w:r w:rsidRPr="00246BAC">
        <w:t>THE FOLLOWING</w:t>
      </w:r>
      <w:r>
        <w:t xml:space="preserve"> part 3 is added:</w:t>
      </w:r>
    </w:p>
    <w:p w14:paraId="6F641E47" w14:textId="77777777" w:rsidR="007641AE" w:rsidRPr="000A66DA" w:rsidRDefault="007641AE" w:rsidP="007641AE">
      <w:pPr>
        <w:pStyle w:val="11paragraph"/>
      </w:pPr>
      <w:r w:rsidRPr="004F7E57">
        <w:rPr>
          <w:b/>
        </w:rPr>
        <w:t>3.</w:t>
      </w:r>
      <w:r w:rsidRPr="004F7E57">
        <w:rPr>
          <w:b/>
        </w:rPr>
        <w:tab/>
      </w:r>
      <w:r w:rsidRPr="000A66DA">
        <w:rPr>
          <w:b/>
        </w:rPr>
        <w:t>Concrete Staining</w:t>
      </w:r>
      <w:r w:rsidRPr="004F7E57">
        <w:rPr>
          <w:b/>
        </w:rPr>
        <w:t>.</w:t>
      </w:r>
      <w:r w:rsidRPr="000A66DA">
        <w:t xml:space="preserve">  </w:t>
      </w:r>
      <w:r>
        <w:t xml:space="preserve">Perform </w:t>
      </w:r>
      <w:r w:rsidRPr="000A66DA">
        <w:t>concrete staining as specified in 504.03.04</w:t>
      </w:r>
      <w:r>
        <w:t>.</w:t>
      </w:r>
    </w:p>
    <w:p w14:paraId="461CBAEA" w14:textId="74CFBE0E" w:rsidR="007641AE" w:rsidRDefault="007641AE" w:rsidP="007641AE">
      <w:pPr>
        <w:pStyle w:val="HiddenTextSpec"/>
      </w:pPr>
      <w:r>
        <w:t>1</w:t>
      </w:r>
      <w:r w:rsidRPr="00D75581">
        <w:t>**************************************************************************************************************************1</w:t>
      </w:r>
    </w:p>
    <w:p w14:paraId="60BB0BA8" w14:textId="29596BD5" w:rsidR="00A43DB7" w:rsidRDefault="00A43DB7" w:rsidP="009B2E9E">
      <w:pPr>
        <w:pStyle w:val="Blankline"/>
      </w:pPr>
    </w:p>
    <w:p w14:paraId="60CD0B9E" w14:textId="77777777" w:rsidR="00A43DB7" w:rsidRPr="00D75581" w:rsidRDefault="00A43DB7" w:rsidP="00A43DB7">
      <w:pPr>
        <w:pStyle w:val="HiddenTextSpec"/>
      </w:pPr>
      <w:r>
        <w:t>1</w:t>
      </w:r>
      <w:r w:rsidRPr="00D75581">
        <w:t>**************************************************************************************************************************1</w:t>
      </w:r>
    </w:p>
    <w:p w14:paraId="35438677" w14:textId="0C5DA04B" w:rsidR="00A43DB7" w:rsidRDefault="00A43DB7" w:rsidP="00A43DB7">
      <w:pPr>
        <w:pStyle w:val="HiddenTextSpec"/>
      </w:pPr>
      <w:r w:rsidRPr="00D75581">
        <w:t>BDC2</w:t>
      </w:r>
      <w:r>
        <w:t>1</w:t>
      </w:r>
      <w:r w:rsidRPr="00D75581">
        <w:t>S-</w:t>
      </w:r>
      <w:r>
        <w:t xml:space="preserve">05 dated </w:t>
      </w:r>
      <w:r w:rsidR="00174C10">
        <w:t>Jan</w:t>
      </w:r>
      <w:r>
        <w:t xml:space="preserve"> </w:t>
      </w:r>
      <w:r w:rsidR="00174C10">
        <w:t>06</w:t>
      </w:r>
      <w:r>
        <w:t>, 202</w:t>
      </w:r>
      <w:r w:rsidR="00174C10">
        <w:t>3</w:t>
      </w:r>
    </w:p>
    <w:p w14:paraId="6429919E" w14:textId="77777777" w:rsidR="00AF49FF" w:rsidRDefault="00AF49FF" w:rsidP="00AF49FF">
      <w:pPr>
        <w:pStyle w:val="Instruction"/>
      </w:pPr>
      <w:r w:rsidRPr="009271EF">
        <w:t>THE FOLLOWING SUB</w:t>
      </w:r>
      <w:r>
        <w:t>part</w:t>
      </w:r>
      <w:r w:rsidRPr="009271EF">
        <w:t xml:space="preserve"> IS ADDED</w:t>
      </w:r>
      <w:r>
        <w:t>:</w:t>
      </w:r>
    </w:p>
    <w:p w14:paraId="6B170BA9" w14:textId="77777777" w:rsidR="00AF49FF" w:rsidRPr="000F4CB0" w:rsidRDefault="00AF49FF" w:rsidP="00AF49FF">
      <w:pPr>
        <w:pStyle w:val="0000000Subpart"/>
      </w:pPr>
      <w:proofErr w:type="gramStart"/>
      <w:r w:rsidRPr="009271EF">
        <w:t>507.03.08</w:t>
      </w:r>
      <w:r>
        <w:t xml:space="preserve"> </w:t>
      </w:r>
      <w:r w:rsidRPr="009271EF">
        <w:t xml:space="preserve"> B</w:t>
      </w:r>
      <w:r>
        <w:t>ridge</w:t>
      </w:r>
      <w:proofErr w:type="gramEnd"/>
      <w:r w:rsidRPr="009271EF">
        <w:t xml:space="preserve"> D</w:t>
      </w:r>
      <w:r>
        <w:t>eck</w:t>
      </w:r>
      <w:r w:rsidRPr="009271EF">
        <w:t xml:space="preserve"> </w:t>
      </w:r>
      <w:r>
        <w:t>and</w:t>
      </w:r>
      <w:r w:rsidRPr="009271EF">
        <w:t xml:space="preserve"> B</w:t>
      </w:r>
      <w:r>
        <w:t>ridge</w:t>
      </w:r>
      <w:r w:rsidRPr="009271EF">
        <w:t xml:space="preserve"> A</w:t>
      </w:r>
      <w:r>
        <w:t>pproach</w:t>
      </w:r>
      <w:r w:rsidRPr="009271EF">
        <w:t xml:space="preserve"> S</w:t>
      </w:r>
      <w:r>
        <w:t>ealing</w:t>
      </w:r>
    </w:p>
    <w:p w14:paraId="7581B84F" w14:textId="77777777" w:rsidR="00A43DB7" w:rsidRPr="009271EF" w:rsidRDefault="00A43DB7" w:rsidP="00A43DB7">
      <w:pPr>
        <w:pStyle w:val="Paragraph"/>
      </w:pPr>
      <w:r w:rsidRPr="009271EF">
        <w:t>The RE will direct if and where to apply BRIDGE DECK AND BRIDGE APPROACH SEALING.</w:t>
      </w:r>
    </w:p>
    <w:p w14:paraId="0C889594" w14:textId="77777777" w:rsidR="00A43DB7" w:rsidRPr="009271EF" w:rsidRDefault="00A43DB7" w:rsidP="00A43DB7">
      <w:pPr>
        <w:pStyle w:val="A1paragraph0"/>
      </w:pPr>
      <w:r w:rsidRPr="009271EF">
        <w:rPr>
          <w:b/>
        </w:rPr>
        <w:t>A.</w:t>
      </w:r>
      <w:r w:rsidRPr="009271EF">
        <w:rPr>
          <w:b/>
        </w:rPr>
        <w:tab/>
        <w:t>Instructions.</w:t>
      </w:r>
      <w:r w:rsidRPr="009271EF">
        <w:t xml:space="preserve">  At least 5 days prior to starting the sealing operation provide the RE with the manufacturer’s instructions for application and use.  Use only 1 brand and specific type of sealer on each deck or approach slab.</w:t>
      </w:r>
    </w:p>
    <w:p w14:paraId="6EDF1160" w14:textId="77777777" w:rsidR="00A43DB7" w:rsidRPr="009271EF" w:rsidRDefault="00A43DB7" w:rsidP="00A43DB7">
      <w:pPr>
        <w:pStyle w:val="A1paragraph0"/>
      </w:pPr>
      <w:r w:rsidRPr="009271EF">
        <w:rPr>
          <w:b/>
        </w:rPr>
        <w:t>B.</w:t>
      </w:r>
      <w:r w:rsidRPr="009271EF">
        <w:rPr>
          <w:b/>
        </w:rPr>
        <w:tab/>
        <w:t>Surface Preparation.</w:t>
      </w:r>
      <w:r w:rsidRPr="009271EF">
        <w:t xml:space="preserve">  Ensure the concrete is air dry for 24 hours after saw cut grooving is completed.  If the concrete is subjected to rain or moisture from other project operations, extend the drying time by 24 hours from the time that the concrete has stopped being </w:t>
      </w:r>
      <w:proofErr w:type="gramStart"/>
      <w:r w:rsidRPr="009271EF">
        <w:t>wetted</w:t>
      </w:r>
      <w:proofErr w:type="gramEnd"/>
      <w:r w:rsidRPr="009271EF">
        <w:t xml:space="preserve">.  Complete all work such as surface texturing, saw cut grooving, barriers, parapets, sidewalks and safety walks prior to </w:t>
      </w:r>
      <w:proofErr w:type="gramStart"/>
      <w:r w:rsidRPr="009271EF">
        <w:t>the cleaning</w:t>
      </w:r>
      <w:proofErr w:type="gramEnd"/>
      <w:r w:rsidRPr="009271EF">
        <w:t xml:space="preserve"> the concrete surface.  After the drying period has ended, clean the concrete surface by vacuum methods, to remove loose particles.</w:t>
      </w:r>
    </w:p>
    <w:p w14:paraId="7EAA7C11" w14:textId="77777777" w:rsidR="00A43DB7" w:rsidRPr="009271EF" w:rsidRDefault="00A43DB7" w:rsidP="00A43DB7">
      <w:pPr>
        <w:pStyle w:val="A2paragraph"/>
      </w:pPr>
      <w:r w:rsidRPr="009271EF">
        <w:t>After cleaning, ensure no laitance, standing water, oil, dirt or other foreign particles are present</w:t>
      </w:r>
      <w:r>
        <w:t xml:space="preserve">. </w:t>
      </w:r>
      <w:r w:rsidRPr="009271EF">
        <w:t xml:space="preserve"> Do not start sealer application until the RE approves the surface preparation.</w:t>
      </w:r>
    </w:p>
    <w:p w14:paraId="6D66A377" w14:textId="77777777" w:rsidR="00A43DB7" w:rsidRPr="009271EF" w:rsidRDefault="00A43DB7" w:rsidP="00A43DB7">
      <w:pPr>
        <w:pStyle w:val="A1paragraph0"/>
      </w:pPr>
      <w:r w:rsidRPr="009271EF">
        <w:rPr>
          <w:b/>
        </w:rPr>
        <w:t>C.</w:t>
      </w:r>
      <w:r w:rsidRPr="009271EF">
        <w:rPr>
          <w:b/>
        </w:rPr>
        <w:tab/>
        <w:t>Weather Limitations.</w:t>
      </w:r>
      <w:r w:rsidRPr="009271EF">
        <w:t xml:space="preserve">   Do not apply sealer materials during wet weather conditions or when adverse weather conditions are anticipated within 12 hours of completion of sealer application.  Ensure ambient and surface temperatures, during application, and until the sealed concrete is dry to the touch, </w:t>
      </w:r>
      <w:proofErr w:type="gramStart"/>
      <w:r w:rsidRPr="009271EF">
        <w:t>is</w:t>
      </w:r>
      <w:proofErr w:type="gramEnd"/>
      <w:r w:rsidRPr="009271EF">
        <w:t xml:space="preserve"> maintained at a minimum of 40</w:t>
      </w:r>
      <w:r>
        <w:t>º</w:t>
      </w:r>
      <w:r w:rsidRPr="009271EF">
        <w:t>F.  Spray application is not permitted during windy conditions, if in the opinion of the RE, unsatisfactory results will be obtained.</w:t>
      </w:r>
    </w:p>
    <w:p w14:paraId="1599FFD9" w14:textId="77777777" w:rsidR="00A43DB7" w:rsidRPr="009271EF" w:rsidRDefault="00A43DB7" w:rsidP="00A43DB7">
      <w:pPr>
        <w:pStyle w:val="A1paragraph0"/>
      </w:pPr>
      <w:r w:rsidRPr="009271EF">
        <w:rPr>
          <w:b/>
        </w:rPr>
        <w:t>D.</w:t>
      </w:r>
      <w:r w:rsidRPr="009271EF">
        <w:rPr>
          <w:b/>
        </w:rPr>
        <w:tab/>
        <w:t>Sealer Application.</w:t>
      </w:r>
      <w:r w:rsidRPr="009271EF">
        <w:t xml:space="preserve">  Do not alter or thin the sealer.  Ensure sealer equipment is free of foreign materials.  Apply the sealer by means of brushing, spraying or rolling, as recommended by the </w:t>
      </w:r>
      <w:r>
        <w:t>m</w:t>
      </w:r>
      <w:r w:rsidRPr="009271EF">
        <w:t>anufacturer.</w:t>
      </w:r>
    </w:p>
    <w:p w14:paraId="4FF8E5CC" w14:textId="77777777" w:rsidR="00A43DB7" w:rsidRDefault="00A43DB7" w:rsidP="00A43DB7">
      <w:pPr>
        <w:pStyle w:val="A2paragraph"/>
      </w:pPr>
      <w:r w:rsidRPr="009271EF">
        <w:t xml:space="preserve">Apply a minimum of 2 coats of the sealer to achieve uniform coverage.  Apply the </w:t>
      </w:r>
      <w:proofErr w:type="gramStart"/>
      <w:r w:rsidRPr="009271EF">
        <w:t>sealer</w:t>
      </w:r>
      <w:proofErr w:type="gramEnd"/>
      <w:r w:rsidRPr="009271EF">
        <w:t xml:space="preserve"> to an application rate as recommended by the manufacturer and to the satisfaction of the RE.  Apply second and each additional coat perpendicular to the previous coat. </w:t>
      </w:r>
      <w:r>
        <w:t xml:space="preserve"> </w:t>
      </w:r>
      <w:r w:rsidRPr="009271EF">
        <w:t xml:space="preserve">Do not allow the sealer to run or puddle.  Ensure each coat dries for a minimum of 2 hours before the next coat is applied.  Ensure the final coat dries according to the </w:t>
      </w:r>
      <w:r>
        <w:t>m</w:t>
      </w:r>
      <w:r w:rsidRPr="009271EF">
        <w:t>anufacturer's instructions, prior to allowing traffic on the surface.</w:t>
      </w:r>
    </w:p>
    <w:p w14:paraId="254A3971" w14:textId="77777777" w:rsidR="00A43DB7" w:rsidRPr="00D75581" w:rsidRDefault="00A43DB7" w:rsidP="00A43DB7">
      <w:pPr>
        <w:pStyle w:val="HiddenTextSpec"/>
      </w:pPr>
      <w:r>
        <w:t>1</w:t>
      </w:r>
      <w:r w:rsidRPr="00D75581">
        <w:t>**************************************************************************************************************************1</w:t>
      </w:r>
    </w:p>
    <w:p w14:paraId="5C3F4D03" w14:textId="77777777" w:rsidR="007641AE" w:rsidRPr="005D51C7" w:rsidRDefault="007641AE" w:rsidP="007641AE">
      <w:pPr>
        <w:pStyle w:val="00000Subsection"/>
      </w:pPr>
      <w:bookmarkStart w:id="711" w:name="_Toc175377950"/>
      <w:bookmarkStart w:id="712" w:name="_Toc175470847"/>
      <w:bookmarkStart w:id="713" w:name="_Toc501717181"/>
      <w:bookmarkStart w:id="714" w:name="_Toc41461105"/>
      <w:proofErr w:type="gramStart"/>
      <w:r w:rsidRPr="008E4C92">
        <w:t>507.04  Measurement</w:t>
      </w:r>
      <w:proofErr w:type="gramEnd"/>
      <w:r w:rsidRPr="008E4C92">
        <w:t xml:space="preserve"> and Payment</w:t>
      </w:r>
      <w:bookmarkEnd w:id="711"/>
      <w:bookmarkEnd w:id="712"/>
      <w:bookmarkEnd w:id="713"/>
      <w:bookmarkEnd w:id="714"/>
    </w:p>
    <w:p w14:paraId="320EEE9B" w14:textId="77777777" w:rsidR="005A3F55" w:rsidRPr="00D75581" w:rsidRDefault="005A3F55" w:rsidP="005A3F55">
      <w:pPr>
        <w:pStyle w:val="HiddenTextSpec"/>
      </w:pPr>
      <w:r>
        <w:t>1</w:t>
      </w:r>
      <w:r w:rsidRPr="00D75581">
        <w:t>**************************************************************************************************************************1</w:t>
      </w:r>
    </w:p>
    <w:p w14:paraId="01E4722D" w14:textId="0970DDF9" w:rsidR="005A3F55" w:rsidRDefault="005A3F55" w:rsidP="005A3F55">
      <w:pPr>
        <w:pStyle w:val="HiddenTextSpec"/>
      </w:pPr>
      <w:r w:rsidRPr="00D75581">
        <w:t>BDC2</w:t>
      </w:r>
      <w:r>
        <w:t>1</w:t>
      </w:r>
      <w:r w:rsidRPr="00D75581">
        <w:t>S-</w:t>
      </w:r>
      <w:r>
        <w:t xml:space="preserve">05 dated </w:t>
      </w:r>
      <w:r w:rsidR="006C222F">
        <w:t>Jan</w:t>
      </w:r>
      <w:r>
        <w:t xml:space="preserve"> </w:t>
      </w:r>
      <w:r w:rsidR="006C222F">
        <w:t>06</w:t>
      </w:r>
      <w:r>
        <w:t>, 202</w:t>
      </w:r>
      <w:r w:rsidR="006C222F">
        <w:t>3</w:t>
      </w:r>
    </w:p>
    <w:p w14:paraId="208C2954" w14:textId="77777777" w:rsidR="005A3F55" w:rsidRPr="009271EF" w:rsidRDefault="005A3F55" w:rsidP="005A3F55">
      <w:pPr>
        <w:pStyle w:val="Instruction"/>
      </w:pPr>
      <w:r w:rsidRPr="009271EF">
        <w:t>THE FOLLOWING</w:t>
      </w:r>
      <w:r>
        <w:t xml:space="preserve"> pay item</w:t>
      </w:r>
      <w:r w:rsidRPr="009271EF">
        <w:t xml:space="preserve"> IS ADDED:</w:t>
      </w:r>
    </w:p>
    <w:p w14:paraId="3C1A2C12" w14:textId="77777777" w:rsidR="005A3F55" w:rsidRPr="00B97E4C" w:rsidRDefault="005A3F55" w:rsidP="005A3F55">
      <w:pPr>
        <w:pStyle w:val="PayItemandPayUnitTitle"/>
      </w:pPr>
      <w:r w:rsidRPr="00B97E4C">
        <w:t>Item</w:t>
      </w:r>
      <w:r w:rsidRPr="00B97E4C">
        <w:tab/>
        <w:t>Pay Unit</w:t>
      </w:r>
    </w:p>
    <w:p w14:paraId="53197CFD" w14:textId="77777777" w:rsidR="005A3F55" w:rsidRPr="00FB642B" w:rsidRDefault="005A3F55" w:rsidP="005A3F55">
      <w:pPr>
        <w:pStyle w:val="PayItemandPayUnit"/>
      </w:pPr>
      <w:r w:rsidRPr="00FB642B">
        <w:t>BRIDGE DECK AND BRIDGE APPROACH SEALING</w:t>
      </w:r>
      <w:r w:rsidRPr="00FB642B">
        <w:tab/>
        <w:t>SQUARE FOOT</w:t>
      </w:r>
    </w:p>
    <w:p w14:paraId="5CCF823D" w14:textId="5E78E3B2" w:rsidR="005A3F55" w:rsidRDefault="005A3F55" w:rsidP="005A3F55">
      <w:pPr>
        <w:pStyle w:val="HiddenTextSpec"/>
      </w:pPr>
      <w:r>
        <w:t>1</w:t>
      </w:r>
      <w:r w:rsidRPr="00D75581">
        <w:t>**************************************************************************************************************************1</w:t>
      </w:r>
    </w:p>
    <w:p w14:paraId="605712D8" w14:textId="77777777" w:rsidR="000975DD" w:rsidRPr="00EB581F" w:rsidRDefault="000975DD" w:rsidP="000975DD">
      <w:pPr>
        <w:pStyle w:val="Blankline"/>
      </w:pPr>
    </w:p>
    <w:p w14:paraId="2FB8D232" w14:textId="62086048" w:rsidR="007641AE" w:rsidRPr="00D75581" w:rsidRDefault="007641AE" w:rsidP="007641AE">
      <w:pPr>
        <w:pStyle w:val="HiddenTextSpec"/>
      </w:pPr>
      <w:r>
        <w:t>1</w:t>
      </w:r>
      <w:r w:rsidRPr="00D75581">
        <w:t>**************************************************************************************************************************1</w:t>
      </w:r>
    </w:p>
    <w:p w14:paraId="6064A320" w14:textId="6B0DDFCA" w:rsidR="007641AE" w:rsidRDefault="007641AE" w:rsidP="007641AE">
      <w:pPr>
        <w:pStyle w:val="HiddenTextSpec"/>
      </w:pPr>
      <w:r w:rsidRPr="00D75581">
        <w:t>BDC20S-</w:t>
      </w:r>
      <w:r>
        <w:t>10 dated Sep 11, 2020</w:t>
      </w:r>
    </w:p>
    <w:p w14:paraId="0E4F291E" w14:textId="77777777" w:rsidR="00E34807" w:rsidRDefault="00E34807" w:rsidP="007641AE">
      <w:pPr>
        <w:pStyle w:val="HiddenTextSpec"/>
      </w:pPr>
    </w:p>
    <w:p w14:paraId="47EDDAA1" w14:textId="77777777" w:rsidR="007641AE" w:rsidRPr="005D51C7" w:rsidRDefault="007641AE" w:rsidP="007641AE">
      <w:pPr>
        <w:pStyle w:val="Instruction"/>
      </w:pPr>
      <w:r w:rsidRPr="004F7E57">
        <w:t>The following is added:</w:t>
      </w:r>
    </w:p>
    <w:p w14:paraId="0AE930D4" w14:textId="77777777" w:rsidR="007641AE" w:rsidRDefault="007641AE" w:rsidP="007641AE">
      <w:pPr>
        <w:pStyle w:val="Paragraph"/>
      </w:pPr>
      <w:r w:rsidRPr="00B97E4C">
        <w:lastRenderedPageBreak/>
        <w:t xml:space="preserve">The Department will not include </w:t>
      </w:r>
      <w:r>
        <w:t>Concrete Staining</w:t>
      </w:r>
      <w:r w:rsidRPr="00F21DEA">
        <w:t xml:space="preserve"> </w:t>
      </w:r>
      <w:r w:rsidRPr="00B97E4C">
        <w:t xml:space="preserve">under </w:t>
      </w:r>
      <w:r w:rsidRPr="0017791C">
        <w:t>Concrete Parapet and Concrete Barrier Curb</w:t>
      </w:r>
      <w:r w:rsidRPr="00B97E4C">
        <w:t xml:space="preserve">.  The Department will make payment for </w:t>
      </w:r>
      <w:r>
        <w:t>Concrete Staining</w:t>
      </w:r>
      <w:r w:rsidRPr="00B97E4C">
        <w:t xml:space="preserve"> under </w:t>
      </w:r>
      <w:r w:rsidRPr="008E4C92">
        <w:rPr>
          <w:caps/>
        </w:rPr>
        <w:t>Concrete Staining</w:t>
      </w:r>
      <w:r w:rsidRPr="00B97E4C">
        <w:t>.</w:t>
      </w:r>
    </w:p>
    <w:p w14:paraId="13EC6138" w14:textId="063B5D61" w:rsidR="007641AE" w:rsidRDefault="007641AE" w:rsidP="007641AE">
      <w:pPr>
        <w:pStyle w:val="HiddenTextSpec"/>
      </w:pPr>
      <w:r>
        <w:t>1</w:t>
      </w:r>
      <w:r w:rsidRPr="00D75581">
        <w:t>**************************************************************************************************************************1</w:t>
      </w:r>
    </w:p>
    <w:p w14:paraId="56FA873D" w14:textId="77777777" w:rsidR="000975DD" w:rsidRPr="00EB581F" w:rsidRDefault="000975DD" w:rsidP="000975DD">
      <w:pPr>
        <w:pStyle w:val="Blankline"/>
      </w:pPr>
    </w:p>
    <w:p w14:paraId="02208CA5" w14:textId="77777777" w:rsidR="005A3F55" w:rsidRPr="00D75581" w:rsidRDefault="005A3F55" w:rsidP="005A3F55">
      <w:pPr>
        <w:pStyle w:val="HiddenTextSpec"/>
      </w:pPr>
      <w:r>
        <w:t>1</w:t>
      </w:r>
      <w:r w:rsidRPr="00D75581">
        <w:t>**************************************************************************************************************************1</w:t>
      </w:r>
    </w:p>
    <w:p w14:paraId="35C04F0A" w14:textId="086BF0B6" w:rsidR="005A3F55" w:rsidRDefault="005A3F55" w:rsidP="005A3F55">
      <w:pPr>
        <w:pStyle w:val="HiddenTextSpec"/>
      </w:pPr>
      <w:r w:rsidRPr="00D75581">
        <w:t>BDC2</w:t>
      </w:r>
      <w:r>
        <w:t>1</w:t>
      </w:r>
      <w:r w:rsidRPr="00D75581">
        <w:t>S-</w:t>
      </w:r>
      <w:r>
        <w:t xml:space="preserve">05 dated </w:t>
      </w:r>
      <w:r w:rsidR="00545ED2">
        <w:t>Jan 06</w:t>
      </w:r>
      <w:r>
        <w:t>, 202</w:t>
      </w:r>
      <w:r w:rsidR="00545ED2">
        <w:t>3</w:t>
      </w:r>
    </w:p>
    <w:p w14:paraId="0B528E82" w14:textId="77777777" w:rsidR="005A3F55" w:rsidRPr="009271EF" w:rsidRDefault="005A3F55" w:rsidP="005A3F55">
      <w:pPr>
        <w:pStyle w:val="Instruction"/>
      </w:pPr>
      <w:r w:rsidRPr="009271EF">
        <w:t>THE FOLLOWING</w:t>
      </w:r>
      <w:r>
        <w:t xml:space="preserve"> is </w:t>
      </w:r>
      <w:r w:rsidRPr="009271EF">
        <w:t>ADDED:</w:t>
      </w:r>
    </w:p>
    <w:p w14:paraId="7931BD5B" w14:textId="7C88E82B" w:rsidR="005A3F55" w:rsidRDefault="005A3F55" w:rsidP="005A3F55">
      <w:pPr>
        <w:pStyle w:val="Paragraph"/>
      </w:pPr>
      <w:r>
        <w:t xml:space="preserve">The Department will not make payment for BRIDGE DECK AND BRIDGE APPROACH SEALING if it is determined by </w:t>
      </w:r>
      <w:proofErr w:type="gramStart"/>
      <w:r>
        <w:t>the RE</w:t>
      </w:r>
      <w:proofErr w:type="gramEnd"/>
      <w:r>
        <w:t xml:space="preserve"> that cracking occurred due to fault of the contractor.</w:t>
      </w:r>
    </w:p>
    <w:p w14:paraId="1FBE2BA4" w14:textId="77777777" w:rsidR="005A3F55" w:rsidRPr="00D75581" w:rsidRDefault="005A3F55" w:rsidP="005A3F55">
      <w:pPr>
        <w:pStyle w:val="HiddenTextSpec"/>
      </w:pPr>
      <w:r>
        <w:t>1</w:t>
      </w:r>
      <w:r w:rsidRPr="00D75581">
        <w:t>**************************************************************************************************************************1</w:t>
      </w:r>
    </w:p>
    <w:p w14:paraId="439D4EFB" w14:textId="77777777" w:rsidR="005A3F55" w:rsidRPr="00D75581" w:rsidRDefault="005A3F55" w:rsidP="007641AE">
      <w:pPr>
        <w:pStyle w:val="HiddenTextSpec"/>
      </w:pPr>
    </w:p>
    <w:p w14:paraId="3F07372E" w14:textId="77777777" w:rsidR="00CF1635" w:rsidRDefault="00CF1635" w:rsidP="00CF1635">
      <w:pPr>
        <w:pStyle w:val="000Section"/>
      </w:pPr>
      <w:r w:rsidRPr="00B97E4C">
        <w:t>Section 510 – Timber S</w:t>
      </w:r>
      <w:bookmarkEnd w:id="683"/>
      <w:r w:rsidRPr="00B97E4C">
        <w:t>tructures</w:t>
      </w:r>
      <w:bookmarkEnd w:id="684"/>
      <w:bookmarkEnd w:id="685"/>
      <w:bookmarkEnd w:id="686"/>
    </w:p>
    <w:p w14:paraId="12DCA639" w14:textId="77777777" w:rsidR="00836874" w:rsidRDefault="00836874" w:rsidP="00836874">
      <w:pPr>
        <w:pStyle w:val="0000000Subpart"/>
      </w:pPr>
      <w:bookmarkStart w:id="715" w:name="_Toc175377970"/>
      <w:bookmarkStart w:id="716" w:name="_Toc175470867"/>
      <w:bookmarkStart w:id="717" w:name="_Toc176676423"/>
      <w:proofErr w:type="gramStart"/>
      <w:r w:rsidRPr="00E62C75">
        <w:t>510.03.02  Sheeting</w:t>
      </w:r>
      <w:proofErr w:type="gramEnd"/>
      <w:r w:rsidRPr="00E62C75">
        <w:t xml:space="preserve"> and Wales</w:t>
      </w:r>
      <w:bookmarkEnd w:id="715"/>
      <w:bookmarkEnd w:id="716"/>
      <w:bookmarkEnd w:id="717"/>
    </w:p>
    <w:p w14:paraId="35E18943" w14:textId="77777777" w:rsidR="00FB2ED7" w:rsidRPr="00D6206A" w:rsidRDefault="00FB2ED7" w:rsidP="00FB2ED7">
      <w:pPr>
        <w:pStyle w:val="HiddenTextSpec"/>
      </w:pPr>
      <w:r w:rsidRPr="00D6206A">
        <w:t>1**********************************</w:t>
      </w:r>
      <w:r>
        <w:t>********************</w:t>
      </w:r>
      <w:r w:rsidRPr="00D6206A">
        <w:t>********************************************************************1</w:t>
      </w:r>
    </w:p>
    <w:p w14:paraId="285B9DCB" w14:textId="77777777" w:rsidR="00D02260" w:rsidRDefault="00D02260" w:rsidP="00D02260">
      <w:pPr>
        <w:pStyle w:val="HiddenTextSpec"/>
      </w:pPr>
      <w:r>
        <w:t>include the corrosion requirements fo</w:t>
      </w:r>
      <w:r w:rsidRPr="000273CA">
        <w:t>r metal components</w:t>
      </w:r>
      <w:r>
        <w:t xml:space="preserve">, </w:t>
      </w:r>
      <w:r w:rsidRPr="000273CA">
        <w:t>if N</w:t>
      </w:r>
      <w:r>
        <w:t>ECESSARY</w:t>
      </w:r>
    </w:p>
    <w:p w14:paraId="5DC12F0A" w14:textId="77777777" w:rsidR="008C5A70" w:rsidRDefault="008C5A70" w:rsidP="00D02260">
      <w:pPr>
        <w:pStyle w:val="HiddenTextSpec"/>
      </w:pPr>
    </w:p>
    <w:p w14:paraId="5FBDDAAD" w14:textId="77777777" w:rsidR="003D3DA2" w:rsidRPr="00D6206A" w:rsidRDefault="003D3DA2" w:rsidP="003D3DA2">
      <w:pPr>
        <w:pStyle w:val="HiddenTextSpec"/>
      </w:pPr>
      <w:r w:rsidRPr="00D6206A">
        <w:t>1***************</w:t>
      </w:r>
      <w:r>
        <w:t>********************</w:t>
      </w:r>
      <w:r w:rsidRPr="00D6206A">
        <w:t>***************************************************************************************1</w:t>
      </w:r>
    </w:p>
    <w:p w14:paraId="117B0F2B" w14:textId="77777777" w:rsidR="00513395" w:rsidRPr="00B97E4C" w:rsidRDefault="00513395" w:rsidP="00513395">
      <w:pPr>
        <w:pStyle w:val="000Section"/>
      </w:pPr>
      <w:bookmarkStart w:id="718" w:name="_Toc126393821"/>
      <w:bookmarkStart w:id="719" w:name="_Toc175377987"/>
      <w:bookmarkStart w:id="720" w:name="_Toc175470884"/>
      <w:bookmarkStart w:id="721" w:name="_Toc176676440"/>
      <w:bookmarkStart w:id="722" w:name="_Toc126393819"/>
      <w:bookmarkStart w:id="723" w:name="_Toc175377972"/>
      <w:bookmarkStart w:id="724" w:name="_Toc175470869"/>
      <w:bookmarkStart w:id="725" w:name="_Toc182750169"/>
      <w:r w:rsidRPr="00B97E4C">
        <w:t>Section 512 – Sign Support Structures</w:t>
      </w:r>
    </w:p>
    <w:p w14:paraId="3901A2D0" w14:textId="77777777" w:rsidR="002D7D65" w:rsidRPr="000D12FE" w:rsidRDefault="002D7D65" w:rsidP="002D7D65">
      <w:pPr>
        <w:pStyle w:val="HiddenTextSpec"/>
      </w:pPr>
      <w:bookmarkStart w:id="726" w:name="_Toc175377986"/>
      <w:bookmarkStart w:id="727" w:name="_Toc175470883"/>
      <w:bookmarkStart w:id="728" w:name="_Toc182750184"/>
      <w:r w:rsidRPr="000D12FE">
        <w:t>1**************************************************************************************************************************1</w:t>
      </w:r>
    </w:p>
    <w:p w14:paraId="0ECFD643" w14:textId="77777777" w:rsidR="00513395" w:rsidRDefault="00513395" w:rsidP="00513395">
      <w:pPr>
        <w:pStyle w:val="00000Subsection"/>
      </w:pPr>
      <w:proofErr w:type="gramStart"/>
      <w:r w:rsidRPr="00B97E4C">
        <w:t>512.04  Measurement</w:t>
      </w:r>
      <w:proofErr w:type="gramEnd"/>
      <w:r w:rsidRPr="00B97E4C">
        <w:t xml:space="preserve"> and Payment</w:t>
      </w:r>
      <w:bookmarkEnd w:id="726"/>
      <w:bookmarkEnd w:id="727"/>
      <w:bookmarkEnd w:id="728"/>
    </w:p>
    <w:p w14:paraId="565B93DE" w14:textId="77777777" w:rsidR="00513395" w:rsidRDefault="00513395" w:rsidP="00513395">
      <w:pPr>
        <w:pStyle w:val="HiddenTextSpec"/>
        <w:tabs>
          <w:tab w:val="left" w:pos="1440"/>
          <w:tab w:val="left" w:pos="2880"/>
        </w:tabs>
      </w:pPr>
      <w:r>
        <w:t>2</w:t>
      </w:r>
      <w:r w:rsidRPr="00B15231">
        <w:t>***********</w:t>
      </w:r>
      <w:r>
        <w:t>*********</w:t>
      </w:r>
      <w:r w:rsidRPr="00B15231">
        <w:t>*****</w:t>
      </w:r>
      <w:r>
        <w:t>***********************************</w:t>
      </w:r>
      <w:r w:rsidRPr="00B15231">
        <w:t>**************************</w:t>
      </w:r>
      <w:r>
        <w:t>2</w:t>
      </w:r>
    </w:p>
    <w:p w14:paraId="12448916" w14:textId="77777777" w:rsidR="00513395" w:rsidRDefault="00513395" w:rsidP="00513395">
      <w:pPr>
        <w:pStyle w:val="HiddenTextSpec"/>
        <w:tabs>
          <w:tab w:val="left" w:pos="1440"/>
          <w:tab w:val="left" w:pos="2880"/>
        </w:tabs>
      </w:pPr>
      <w:r w:rsidRPr="00234142">
        <w:t>INCLUDE THE FOLLOWING WHEN SUPPORT STRUCTURES FOR DYNAMIC MESSAGE SIGN (DMS) (other than ground mounted dms) ARE PROPOSED.</w:t>
      </w:r>
    </w:p>
    <w:p w14:paraId="6A4BD7DF" w14:textId="77777777" w:rsidR="00513395" w:rsidRPr="00234142" w:rsidRDefault="00513395" w:rsidP="00513395">
      <w:pPr>
        <w:pStyle w:val="HiddenTextSpec"/>
        <w:tabs>
          <w:tab w:val="left" w:pos="1440"/>
          <w:tab w:val="left" w:pos="2880"/>
        </w:tabs>
      </w:pPr>
    </w:p>
    <w:p w14:paraId="7AA57FC4" w14:textId="77777777" w:rsidR="00513395" w:rsidRPr="00DD28A3" w:rsidRDefault="00513395" w:rsidP="00513395">
      <w:pPr>
        <w:pStyle w:val="Instruction"/>
      </w:pPr>
      <w:r w:rsidRPr="00DD28A3">
        <w:t>The following itemS ARE added:</w:t>
      </w:r>
    </w:p>
    <w:p w14:paraId="3A2388C6" w14:textId="77777777" w:rsidR="00513395" w:rsidRPr="00B97E4C" w:rsidRDefault="00513395" w:rsidP="003A1EF7">
      <w:pPr>
        <w:pStyle w:val="PayItemandPayUnitTitle"/>
      </w:pPr>
      <w:r w:rsidRPr="003A1EF7">
        <w:t>Item</w:t>
      </w:r>
      <w:r w:rsidRPr="00B97E4C">
        <w:tab/>
        <w:t>Pay Unit</w:t>
      </w:r>
    </w:p>
    <w:p w14:paraId="0042F677" w14:textId="522BEBB3" w:rsidR="00513395" w:rsidRPr="00F26DB0" w:rsidRDefault="00513395" w:rsidP="003A1EF7">
      <w:pPr>
        <w:pStyle w:val="PayItemandPayUnit"/>
      </w:pPr>
      <w:r w:rsidRPr="003A1EF7">
        <w:t>Cantilever</w:t>
      </w:r>
      <w:r w:rsidRPr="00F26DB0">
        <w:t xml:space="preserve"> Sign Suppo</w:t>
      </w:r>
      <w:r w:rsidR="003A1EF7">
        <w:t>rt, DMS Structure No. ____</w:t>
      </w:r>
      <w:r w:rsidR="003A1EF7">
        <w:tab/>
        <w:t>Unit</w:t>
      </w:r>
    </w:p>
    <w:p w14:paraId="23F5E13D" w14:textId="7C7A18C6" w:rsidR="00513395" w:rsidRPr="00F26DB0" w:rsidRDefault="00513395" w:rsidP="00513395">
      <w:pPr>
        <w:pStyle w:val="PayItemandPayUnit"/>
      </w:pPr>
      <w:r w:rsidRPr="00F26DB0">
        <w:t>Butterfly Sign Support, DMS Structure No. ____</w:t>
      </w:r>
      <w:r w:rsidRPr="00F26DB0">
        <w:tab/>
        <w:t>Unit</w:t>
      </w:r>
    </w:p>
    <w:p w14:paraId="2ACEA8DF" w14:textId="77777777" w:rsidR="00513395" w:rsidRDefault="00513395" w:rsidP="00513395">
      <w:pPr>
        <w:pStyle w:val="HiddenTextSpec"/>
        <w:tabs>
          <w:tab w:val="left" w:pos="1440"/>
          <w:tab w:val="left" w:pos="2880"/>
        </w:tabs>
      </w:pPr>
      <w:r>
        <w:t>2</w:t>
      </w:r>
      <w:r w:rsidRPr="00B15231">
        <w:t>***********</w:t>
      </w:r>
      <w:r>
        <w:t>*********</w:t>
      </w:r>
      <w:r w:rsidRPr="00B15231">
        <w:t>*****</w:t>
      </w:r>
      <w:r>
        <w:t>***********************************</w:t>
      </w:r>
      <w:r w:rsidRPr="00B15231">
        <w:t>**************************</w:t>
      </w:r>
      <w:r>
        <w:t>2</w:t>
      </w:r>
    </w:p>
    <w:p w14:paraId="55312E5B" w14:textId="77777777" w:rsidR="00513395" w:rsidRPr="006919CD" w:rsidRDefault="00513395" w:rsidP="00513395">
      <w:pPr>
        <w:pStyle w:val="Blankline"/>
      </w:pPr>
    </w:p>
    <w:p w14:paraId="5ACC2D80" w14:textId="77777777" w:rsidR="00513395" w:rsidRDefault="00513395" w:rsidP="00513395">
      <w:pPr>
        <w:pStyle w:val="HiddenTextSpec"/>
        <w:tabs>
          <w:tab w:val="left" w:pos="1440"/>
          <w:tab w:val="left" w:pos="2880"/>
        </w:tabs>
      </w:pPr>
      <w:r>
        <w:t>2</w:t>
      </w:r>
      <w:r w:rsidRPr="00B15231">
        <w:t>***********</w:t>
      </w:r>
      <w:r>
        <w:t>*********</w:t>
      </w:r>
      <w:r w:rsidRPr="00B15231">
        <w:t>*****</w:t>
      </w:r>
      <w:r>
        <w:t>***********************************</w:t>
      </w:r>
      <w:r w:rsidRPr="00B15231">
        <w:t>**************************</w:t>
      </w:r>
      <w:r>
        <w:t>2</w:t>
      </w:r>
    </w:p>
    <w:p w14:paraId="65FA7C89" w14:textId="77777777" w:rsidR="00513395" w:rsidRDefault="00513395" w:rsidP="00513395">
      <w:pPr>
        <w:pStyle w:val="HiddenTextSpec"/>
        <w:tabs>
          <w:tab w:val="left" w:pos="1440"/>
          <w:tab w:val="left" w:pos="2880"/>
        </w:tabs>
      </w:pPr>
      <w:r w:rsidRPr="006919CD">
        <w:t>INCLUDE THE FOLLOWING WHEN DRILLED SHAFT FOUNDATION IS proposED.</w:t>
      </w:r>
    </w:p>
    <w:p w14:paraId="55888955" w14:textId="77777777" w:rsidR="00513395" w:rsidRPr="006919CD" w:rsidRDefault="00513395" w:rsidP="00513395">
      <w:pPr>
        <w:pStyle w:val="HiddenTextSpec"/>
        <w:tabs>
          <w:tab w:val="left" w:pos="1440"/>
          <w:tab w:val="left" w:pos="2880"/>
        </w:tabs>
      </w:pPr>
    </w:p>
    <w:p w14:paraId="72095B7E" w14:textId="77777777" w:rsidR="00513395" w:rsidRPr="00833BA3" w:rsidRDefault="00513395" w:rsidP="00513395">
      <w:pPr>
        <w:pStyle w:val="Instruction"/>
      </w:pPr>
      <w:r w:rsidRPr="00833BA3">
        <w:t>THE FOLLOWING IS ADDED:</w:t>
      </w:r>
    </w:p>
    <w:p w14:paraId="6C07D3E7" w14:textId="4582E989" w:rsidR="00513395" w:rsidRPr="00833BA3" w:rsidRDefault="00513395" w:rsidP="00513395">
      <w:pPr>
        <w:pStyle w:val="Paragraph"/>
      </w:pPr>
      <w:r w:rsidRPr="00833BA3">
        <w:t xml:space="preserve">The Department will make payment for drilled shaft foundations for sign supports </w:t>
      </w:r>
      <w:r>
        <w:t xml:space="preserve">under </w:t>
      </w:r>
      <w:r w:rsidRPr="00D05E3A">
        <w:t>DRILLED</w:t>
      </w:r>
      <w:r w:rsidRPr="00844C85">
        <w:t xml:space="preserve"> SHAFT FOR SIGN STRUCTURE FOUNDATION</w:t>
      </w:r>
      <w:r>
        <w:t xml:space="preserve"> </w:t>
      </w:r>
      <w:r w:rsidRPr="00833BA3">
        <w:t>as specified in 51</w:t>
      </w:r>
      <w:r w:rsidR="00226055" w:rsidRPr="00443D3B">
        <w:rPr>
          <w:rFonts w:ascii="Arial" w:hAnsi="Arial"/>
          <w:caps/>
          <w:vanish/>
          <w:color w:val="FF0000"/>
        </w:rPr>
        <w:t>X</w:t>
      </w:r>
      <w:r w:rsidRPr="00833BA3">
        <w:t>.04.</w:t>
      </w:r>
    </w:p>
    <w:p w14:paraId="03592AC0" w14:textId="77777777" w:rsidR="00513395" w:rsidRDefault="00513395" w:rsidP="00513395">
      <w:pPr>
        <w:pStyle w:val="HiddenTextSpec"/>
        <w:tabs>
          <w:tab w:val="left" w:pos="1440"/>
          <w:tab w:val="left" w:pos="2880"/>
        </w:tabs>
      </w:pPr>
      <w:r>
        <w:t>2</w:t>
      </w:r>
      <w:r w:rsidRPr="00B15231">
        <w:t>***********</w:t>
      </w:r>
      <w:r>
        <w:t>*********</w:t>
      </w:r>
      <w:r w:rsidRPr="00B15231">
        <w:t>*****</w:t>
      </w:r>
      <w:r>
        <w:t>***********************************</w:t>
      </w:r>
      <w:r w:rsidRPr="00B15231">
        <w:t>**************************</w:t>
      </w:r>
      <w:r>
        <w:t>2</w:t>
      </w:r>
    </w:p>
    <w:p w14:paraId="0EC9B589" w14:textId="77777777" w:rsidR="00513395" w:rsidRPr="000D12FE" w:rsidRDefault="00513395" w:rsidP="00513395">
      <w:pPr>
        <w:pStyle w:val="HiddenTextSpec"/>
      </w:pPr>
      <w:r w:rsidRPr="000D12FE">
        <w:t>1**************************************************************************************************************************1</w:t>
      </w:r>
    </w:p>
    <w:bookmarkEnd w:id="718"/>
    <w:bookmarkEnd w:id="719"/>
    <w:bookmarkEnd w:id="720"/>
    <w:bookmarkEnd w:id="721"/>
    <w:bookmarkEnd w:id="722"/>
    <w:bookmarkEnd w:id="723"/>
    <w:bookmarkEnd w:id="724"/>
    <w:bookmarkEnd w:id="725"/>
    <w:p w14:paraId="6B45FB92" w14:textId="77777777" w:rsidR="009D5AEE" w:rsidRPr="00F76CC1" w:rsidRDefault="009D5AEE" w:rsidP="009D5AEE">
      <w:pPr>
        <w:pStyle w:val="HiddenTextSpec"/>
      </w:pPr>
      <w:r w:rsidRPr="00F76CC1">
        <w:t>1**************************************************************************************************************************1</w:t>
      </w:r>
    </w:p>
    <w:p w14:paraId="76D0EFB8" w14:textId="77777777" w:rsidR="009D5AEE" w:rsidRPr="00F76CC1" w:rsidRDefault="00FD2D69" w:rsidP="009D5AEE">
      <w:pPr>
        <w:pStyle w:val="HiddenTextSpec"/>
      </w:pPr>
      <w:r w:rsidRPr="00A02878">
        <w:t xml:space="preserve">include the following </w:t>
      </w:r>
      <w:r>
        <w:t>upon ASSIGNING an APPROPRIATE SECTION/SUBSECTION</w:t>
      </w:r>
      <w:r w:rsidR="003D169E">
        <w:t xml:space="preserve">/subpart </w:t>
      </w:r>
      <w:r>
        <w:t>NUMBERs</w:t>
      </w:r>
      <w:r w:rsidRPr="00A02878">
        <w:t xml:space="preserve"> if </w:t>
      </w:r>
      <w:r w:rsidR="009D5AEE" w:rsidRPr="00F76CC1">
        <w:t>DRILLED SHAFT foundations FOR SIGN SUPPORT STRUCTURES is necessary</w:t>
      </w:r>
    </w:p>
    <w:p w14:paraId="48896466" w14:textId="77777777" w:rsidR="009D5AEE" w:rsidRPr="00F76CC1" w:rsidRDefault="009D5AEE" w:rsidP="009D5AEE">
      <w:pPr>
        <w:pStyle w:val="HiddenTextSpec"/>
      </w:pPr>
    </w:p>
    <w:p w14:paraId="1EF64E93" w14:textId="77777777" w:rsidR="00E2441C" w:rsidRPr="00EB581F" w:rsidRDefault="00E2441C" w:rsidP="00E2441C">
      <w:pPr>
        <w:pStyle w:val="Blankline"/>
      </w:pPr>
    </w:p>
    <w:p w14:paraId="6A311F43" w14:textId="77777777" w:rsidR="000D2330" w:rsidRDefault="000D2330" w:rsidP="000D2330">
      <w:pPr>
        <w:pStyle w:val="Instruction"/>
      </w:pPr>
      <w:r w:rsidRPr="00F76CC1">
        <w:t>The following section is added:</w:t>
      </w:r>
    </w:p>
    <w:p w14:paraId="4479A4BA" w14:textId="77777777" w:rsidR="006A1EF4" w:rsidRPr="00205759" w:rsidRDefault="006A1EF4" w:rsidP="00205759"/>
    <w:p w14:paraId="2605882C" w14:textId="77777777" w:rsidR="001D16EA" w:rsidRPr="00205759" w:rsidRDefault="001D16EA" w:rsidP="00205759"/>
    <w:p w14:paraId="0FFCEDC9" w14:textId="277747AD" w:rsidR="007641AE" w:rsidRPr="00B97E4C" w:rsidRDefault="007641AE" w:rsidP="007641AE">
      <w:pPr>
        <w:pStyle w:val="000Section"/>
      </w:pPr>
      <w:r w:rsidRPr="00B97E4C">
        <w:lastRenderedPageBreak/>
        <w:t>Section 513 – Retaining Walls</w:t>
      </w:r>
    </w:p>
    <w:p w14:paraId="5CA9213C" w14:textId="77777777" w:rsidR="007641AE" w:rsidRPr="00D75581" w:rsidRDefault="007641AE" w:rsidP="007641AE">
      <w:pPr>
        <w:pStyle w:val="HiddenTextSpec"/>
      </w:pPr>
      <w:r>
        <w:t>1</w:t>
      </w:r>
      <w:r w:rsidRPr="00D75581">
        <w:t>**************************************************************************************************************************1</w:t>
      </w:r>
    </w:p>
    <w:p w14:paraId="5F6CF108" w14:textId="0046B357" w:rsidR="007641AE" w:rsidRDefault="007641AE" w:rsidP="007641AE">
      <w:pPr>
        <w:pStyle w:val="HiddenTextSpec"/>
      </w:pPr>
      <w:r w:rsidRPr="00D75581">
        <w:t>BDC20S-</w:t>
      </w:r>
      <w:r>
        <w:t>10 dated Sep 11, 2020</w:t>
      </w:r>
    </w:p>
    <w:p w14:paraId="335AC20F" w14:textId="77777777" w:rsidR="00E34807" w:rsidRDefault="00E34807" w:rsidP="007641AE">
      <w:pPr>
        <w:pStyle w:val="HiddenTextSpec"/>
      </w:pPr>
    </w:p>
    <w:p w14:paraId="753AEAE5" w14:textId="77777777" w:rsidR="007641AE" w:rsidRPr="00246BAC" w:rsidRDefault="007641AE" w:rsidP="007641AE">
      <w:pPr>
        <w:pStyle w:val="Instruction"/>
      </w:pPr>
      <w:r>
        <w:t>The following Subpart is added:</w:t>
      </w:r>
    </w:p>
    <w:p w14:paraId="705239D7" w14:textId="77777777" w:rsidR="007641AE" w:rsidRDefault="007641AE" w:rsidP="007641AE">
      <w:pPr>
        <w:pStyle w:val="0000000Subpart"/>
      </w:pPr>
      <w:proofErr w:type="gramStart"/>
      <w:r w:rsidRPr="007303A2">
        <w:t>513.03.03</w:t>
      </w:r>
      <w:r w:rsidRPr="00191C1E">
        <w:t xml:space="preserve">  </w:t>
      </w:r>
      <w:r>
        <w:t>Concrete</w:t>
      </w:r>
      <w:proofErr w:type="gramEnd"/>
      <w:r>
        <w:t xml:space="preserve"> </w:t>
      </w:r>
      <w:r w:rsidRPr="007303A2">
        <w:t>Staining</w:t>
      </w:r>
    </w:p>
    <w:p w14:paraId="1D81E79E" w14:textId="77777777" w:rsidR="007641AE" w:rsidRPr="004F7E57" w:rsidRDefault="007641AE" w:rsidP="007641AE">
      <w:pPr>
        <w:pStyle w:val="Paragraph"/>
      </w:pPr>
      <w:r w:rsidRPr="004F7E57">
        <w:t>Perform concrete staining as specified in 504.03.04.</w:t>
      </w:r>
    </w:p>
    <w:p w14:paraId="611307C4" w14:textId="77777777" w:rsidR="007641AE" w:rsidRPr="00D75581" w:rsidRDefault="007641AE" w:rsidP="007641AE">
      <w:pPr>
        <w:pStyle w:val="HiddenTextSpec"/>
      </w:pPr>
      <w:r>
        <w:t>1</w:t>
      </w:r>
      <w:r w:rsidRPr="00D75581">
        <w:t>**************************************************************************************************************************1</w:t>
      </w:r>
    </w:p>
    <w:p w14:paraId="1B9F4B47" w14:textId="77777777" w:rsidR="007641AE" w:rsidRPr="005D51C7" w:rsidRDefault="007641AE" w:rsidP="007641AE">
      <w:pPr>
        <w:pStyle w:val="00000Subsection"/>
      </w:pPr>
      <w:proofErr w:type="gramStart"/>
      <w:r w:rsidRPr="008E4C92">
        <w:t>5</w:t>
      </w:r>
      <w:r>
        <w:t>13</w:t>
      </w:r>
      <w:r w:rsidRPr="008E4C92">
        <w:t>.04  Measurement</w:t>
      </w:r>
      <w:proofErr w:type="gramEnd"/>
      <w:r w:rsidRPr="008E4C92">
        <w:t xml:space="preserve"> and Payment</w:t>
      </w:r>
    </w:p>
    <w:p w14:paraId="1A1D43B4" w14:textId="77777777" w:rsidR="007641AE" w:rsidRPr="00D75581" w:rsidRDefault="007641AE" w:rsidP="007641AE">
      <w:pPr>
        <w:pStyle w:val="HiddenTextSpec"/>
      </w:pPr>
      <w:r>
        <w:t>1</w:t>
      </w:r>
      <w:r w:rsidRPr="00D75581">
        <w:t>**************************************************************************************************************************1</w:t>
      </w:r>
    </w:p>
    <w:p w14:paraId="6FBB1FE3" w14:textId="498E6D79" w:rsidR="007641AE" w:rsidRDefault="007641AE" w:rsidP="007641AE">
      <w:pPr>
        <w:pStyle w:val="HiddenTextSpec"/>
      </w:pPr>
      <w:r w:rsidRPr="00D75581">
        <w:t>BDC20S-</w:t>
      </w:r>
      <w:r>
        <w:t>10 dated Sep 11, 2020</w:t>
      </w:r>
    </w:p>
    <w:p w14:paraId="780A8CED" w14:textId="77777777" w:rsidR="00E34807" w:rsidRDefault="00E34807" w:rsidP="007641AE">
      <w:pPr>
        <w:pStyle w:val="HiddenTextSpec"/>
      </w:pPr>
    </w:p>
    <w:p w14:paraId="4917A315" w14:textId="77777777" w:rsidR="007641AE" w:rsidRPr="000A66DA" w:rsidRDefault="007641AE" w:rsidP="007641AE">
      <w:pPr>
        <w:pStyle w:val="Instruction"/>
      </w:pPr>
      <w:r w:rsidRPr="00892A69">
        <w:t>The following is added:</w:t>
      </w:r>
    </w:p>
    <w:p w14:paraId="2AD830A0" w14:textId="77777777" w:rsidR="007641AE" w:rsidRPr="0017791C" w:rsidRDefault="007641AE" w:rsidP="007641AE">
      <w:pPr>
        <w:pStyle w:val="Paragraph"/>
      </w:pPr>
      <w:r w:rsidRPr="006F4A04">
        <w:t xml:space="preserve">The Department will make payment for </w:t>
      </w:r>
      <w:r w:rsidRPr="008E4C92">
        <w:rPr>
          <w:caps/>
        </w:rPr>
        <w:t>Concrete Staining</w:t>
      </w:r>
      <w:r w:rsidRPr="006F4A04">
        <w:t xml:space="preserve"> as specified in </w:t>
      </w:r>
      <w:r w:rsidRPr="0017791C">
        <w:t>504.04</w:t>
      </w:r>
      <w:r w:rsidRPr="006F4A04">
        <w:t>.</w:t>
      </w:r>
    </w:p>
    <w:p w14:paraId="0203AF80" w14:textId="77777777" w:rsidR="007641AE" w:rsidRPr="00D75581" w:rsidRDefault="007641AE" w:rsidP="007641AE">
      <w:pPr>
        <w:pStyle w:val="HiddenTextSpec"/>
      </w:pPr>
      <w:r>
        <w:t>1</w:t>
      </w:r>
      <w:r w:rsidRPr="00D75581">
        <w:t>**************************************************************************************************************************1</w:t>
      </w:r>
    </w:p>
    <w:p w14:paraId="2F1E4F1B" w14:textId="77777777" w:rsidR="00EE416B" w:rsidRPr="00B97E4C" w:rsidRDefault="00EE416B" w:rsidP="00EE416B">
      <w:pPr>
        <w:pStyle w:val="000Section"/>
      </w:pPr>
      <w:bookmarkStart w:id="729" w:name="_Toc71533919"/>
      <w:r w:rsidRPr="00B97E4C">
        <w:t>Section 514 – Temporary Structures</w:t>
      </w:r>
      <w:bookmarkEnd w:id="729"/>
    </w:p>
    <w:p w14:paraId="3F307B31" w14:textId="77777777" w:rsidR="00EE416B" w:rsidRPr="00B97E4C" w:rsidRDefault="00EE416B" w:rsidP="00EE416B">
      <w:pPr>
        <w:pStyle w:val="0000000Subpart"/>
      </w:pPr>
      <w:proofErr w:type="gramStart"/>
      <w:r w:rsidRPr="00B97E4C">
        <w:t>514.03.01  Temporary</w:t>
      </w:r>
      <w:proofErr w:type="gramEnd"/>
      <w:r w:rsidRPr="00B97E4C">
        <w:t xml:space="preserve"> Structures</w:t>
      </w:r>
    </w:p>
    <w:p w14:paraId="41F2EF53" w14:textId="77777777" w:rsidR="00EE416B" w:rsidRPr="00D75581" w:rsidRDefault="00EE416B" w:rsidP="00EE416B">
      <w:pPr>
        <w:pStyle w:val="HiddenTextSpec"/>
      </w:pPr>
      <w:bookmarkStart w:id="730" w:name="_Hlk71876995"/>
      <w:bookmarkStart w:id="731" w:name="_Hlk134437110"/>
      <w:r>
        <w:t>1</w:t>
      </w:r>
      <w:r w:rsidRPr="00D75581">
        <w:t>**************************************************************************************************************************1</w:t>
      </w:r>
    </w:p>
    <w:bookmarkEnd w:id="730"/>
    <w:p w14:paraId="1FD42BE8" w14:textId="77777777" w:rsidR="00EE416B" w:rsidRDefault="00EE416B" w:rsidP="00EE416B">
      <w:pPr>
        <w:pStyle w:val="HiddenTextSpec"/>
      </w:pPr>
      <w:r w:rsidRPr="00D75581">
        <w:t>BDC2</w:t>
      </w:r>
      <w:r>
        <w:t>1</w:t>
      </w:r>
      <w:r w:rsidRPr="00D75581">
        <w:t>S-</w:t>
      </w:r>
      <w:r>
        <w:t>07 dated May 25, 2021</w:t>
      </w:r>
    </w:p>
    <w:bookmarkEnd w:id="731"/>
    <w:p w14:paraId="29A51436" w14:textId="77777777" w:rsidR="00EE416B" w:rsidRDefault="00EE416B" w:rsidP="00EE416B">
      <w:pPr>
        <w:pStyle w:val="HiddenTextSpec"/>
      </w:pPr>
    </w:p>
    <w:p w14:paraId="3D05268C" w14:textId="77777777" w:rsidR="00EE416B" w:rsidRPr="00C652B4" w:rsidRDefault="00EE416B" w:rsidP="00EE416B">
      <w:pPr>
        <w:pStyle w:val="Instruction"/>
      </w:pPr>
      <w:r>
        <w:t>Part A</w:t>
      </w:r>
      <w:r w:rsidRPr="00A27267">
        <w:t xml:space="preserve"> IS CHANGED TO:</w:t>
      </w:r>
    </w:p>
    <w:p w14:paraId="09A494EA" w14:textId="77777777" w:rsidR="00EE416B" w:rsidRPr="00B97E4C" w:rsidRDefault="00EE416B" w:rsidP="00EE416B">
      <w:pPr>
        <w:pStyle w:val="A1paragraph0"/>
      </w:pPr>
      <w:r w:rsidRPr="00B97E4C">
        <w:rPr>
          <w:b/>
          <w:bCs/>
        </w:rPr>
        <w:t>A.</w:t>
      </w:r>
      <w:r w:rsidRPr="00B97E4C">
        <w:rPr>
          <w:b/>
          <w:bCs/>
        </w:rPr>
        <w:tab/>
        <w:t>Working Drawings.</w:t>
      </w:r>
      <w:r w:rsidRPr="00B97E4C">
        <w:rPr>
          <w:bCs/>
        </w:rPr>
        <w:t xml:space="preserve">  </w:t>
      </w:r>
      <w:r w:rsidRPr="00B97E4C">
        <w:t>At least 30 days before beginning the work, submit working drawings for approval</w:t>
      </w:r>
      <w:r>
        <w:t>, as specified in 105.05</w:t>
      </w:r>
      <w:r w:rsidRPr="00B97E4C">
        <w:t>.</w:t>
      </w:r>
    </w:p>
    <w:p w14:paraId="09F19680" w14:textId="77777777" w:rsidR="00EE416B" w:rsidRDefault="00EE416B" w:rsidP="00EE416B">
      <w:pPr>
        <w:pStyle w:val="Instruction"/>
      </w:pPr>
    </w:p>
    <w:p w14:paraId="1427568A" w14:textId="77777777" w:rsidR="00EE416B" w:rsidRPr="00C652B4" w:rsidRDefault="00EE416B" w:rsidP="00EE416B">
      <w:pPr>
        <w:pStyle w:val="Instruction"/>
      </w:pPr>
      <w:r>
        <w:t>Part B</w:t>
      </w:r>
      <w:r w:rsidRPr="00A27267">
        <w:t xml:space="preserve"> IS CHANGED TO:</w:t>
      </w:r>
    </w:p>
    <w:p w14:paraId="442F9BCA" w14:textId="203800D4" w:rsidR="00EE416B" w:rsidRDefault="00EE416B" w:rsidP="00EE416B">
      <w:pPr>
        <w:pStyle w:val="A1paragraph0"/>
      </w:pPr>
      <w:r w:rsidRPr="00B97E4C">
        <w:rPr>
          <w:b/>
        </w:rPr>
        <w:t>B.</w:t>
      </w:r>
      <w:r w:rsidRPr="00B97E4C">
        <w:rPr>
          <w:b/>
        </w:rPr>
        <w:tab/>
        <w:t>Erection Plan.</w:t>
      </w:r>
      <w:r w:rsidRPr="00B97E4C">
        <w:t xml:space="preserve">  At least 30 days before beginning work, submit to the RE a plan</w:t>
      </w:r>
      <w:r>
        <w:t xml:space="preserve"> for approval, as specified in 105.05, </w:t>
      </w:r>
      <w:r w:rsidRPr="00B97E4C">
        <w:t>that includes the proposed equipment, detailed erection instructions and drawings of all structures, and the proposed scheme for traffic control during the erection and use.</w:t>
      </w:r>
    </w:p>
    <w:p w14:paraId="71785BF0" w14:textId="77777777" w:rsidR="00EE416B" w:rsidRDefault="00EE416B" w:rsidP="00EE416B">
      <w:pPr>
        <w:pStyle w:val="HiddenTextSpec"/>
      </w:pPr>
      <w:r>
        <w:t>1</w:t>
      </w:r>
      <w:r w:rsidRPr="00D75581">
        <w:t>**************************************************************************************************************************1</w:t>
      </w:r>
    </w:p>
    <w:p w14:paraId="64F5E998" w14:textId="77777777" w:rsidR="009F3919" w:rsidRDefault="009F3919" w:rsidP="00EE416B">
      <w:pPr>
        <w:pStyle w:val="HiddenTextSpec"/>
      </w:pPr>
    </w:p>
    <w:p w14:paraId="578B8A7B" w14:textId="63105F5B" w:rsidR="008960E5" w:rsidRPr="00D75581" w:rsidRDefault="008960E5" w:rsidP="008960E5">
      <w:pPr>
        <w:pStyle w:val="HiddenTextSpec"/>
      </w:pPr>
      <w:r>
        <w:t>1</w:t>
      </w:r>
      <w:r w:rsidRPr="00D75581">
        <w:t>**************************************************************************************************************************1</w:t>
      </w:r>
    </w:p>
    <w:p w14:paraId="3F234470" w14:textId="77777777" w:rsidR="008960E5" w:rsidRDefault="008960E5" w:rsidP="00CB1950">
      <w:pPr>
        <w:pStyle w:val="HiddenTextSpec"/>
      </w:pPr>
    </w:p>
    <w:p w14:paraId="1B1A327E" w14:textId="77777777" w:rsidR="006649F5" w:rsidRPr="00B97E4C" w:rsidRDefault="006649F5" w:rsidP="003C7BE9">
      <w:pPr>
        <w:pStyle w:val="000Division"/>
      </w:pPr>
      <w:bookmarkStart w:id="732" w:name="_Toc175378037"/>
      <w:bookmarkStart w:id="733" w:name="_Toc175470934"/>
      <w:bookmarkStart w:id="734" w:name="_Toc176676490"/>
      <w:bookmarkEnd w:id="687"/>
      <w:bookmarkEnd w:id="688"/>
      <w:bookmarkEnd w:id="689"/>
      <w:bookmarkEnd w:id="690"/>
      <w:r w:rsidRPr="00B97E4C">
        <w:lastRenderedPageBreak/>
        <w:t xml:space="preserve">Division 600 – Miscellaneous </w:t>
      </w:r>
      <w:bookmarkEnd w:id="732"/>
      <w:r w:rsidRPr="00B97E4C">
        <w:t>Construction</w:t>
      </w:r>
      <w:bookmarkEnd w:id="733"/>
      <w:bookmarkEnd w:id="734"/>
    </w:p>
    <w:p w14:paraId="3DBC50F6" w14:textId="77777777" w:rsidR="00EB0781" w:rsidRPr="00DF29CC" w:rsidRDefault="00EB0781" w:rsidP="00EB0781">
      <w:pPr>
        <w:pStyle w:val="000Section"/>
      </w:pPr>
      <w:bookmarkStart w:id="735" w:name="s6070303"/>
      <w:bookmarkStart w:id="736" w:name="s6070304"/>
      <w:bookmarkStart w:id="737" w:name="s6070305"/>
      <w:bookmarkStart w:id="738" w:name="_Toc126394134"/>
      <w:bookmarkStart w:id="739" w:name="_Toc142048165"/>
      <w:bookmarkStart w:id="740" w:name="_Toc175378038"/>
      <w:bookmarkStart w:id="741" w:name="_Toc175470935"/>
      <w:bookmarkStart w:id="742" w:name="_Toc501717273"/>
      <w:bookmarkStart w:id="743" w:name="_Toc110433589"/>
      <w:bookmarkStart w:id="744" w:name="_Toc126394144"/>
      <w:bookmarkStart w:id="745" w:name="_Toc142048256"/>
      <w:bookmarkStart w:id="746" w:name="_Toc175378136"/>
      <w:bookmarkStart w:id="747" w:name="_Toc175471033"/>
      <w:bookmarkStart w:id="748" w:name="_Toc182750335"/>
      <w:bookmarkStart w:id="749" w:name="_Toc126394145"/>
      <w:bookmarkStart w:id="750" w:name="_Toc142048271"/>
      <w:bookmarkStart w:id="751" w:name="_Toc175378151"/>
      <w:bookmarkStart w:id="752" w:name="_Toc175471048"/>
      <w:bookmarkStart w:id="753" w:name="_Toc176676604"/>
      <w:bookmarkEnd w:id="735"/>
      <w:bookmarkEnd w:id="736"/>
      <w:bookmarkEnd w:id="737"/>
      <w:r w:rsidRPr="00DF29CC">
        <w:t>Section 601 – P</w:t>
      </w:r>
      <w:bookmarkEnd w:id="738"/>
      <w:bookmarkEnd w:id="739"/>
      <w:r w:rsidRPr="00DF29CC">
        <w:t>ipe</w:t>
      </w:r>
      <w:bookmarkEnd w:id="740"/>
      <w:bookmarkEnd w:id="741"/>
      <w:bookmarkEnd w:id="742"/>
      <w:bookmarkEnd w:id="743"/>
    </w:p>
    <w:p w14:paraId="005CEDAF" w14:textId="77777777" w:rsidR="001D2753" w:rsidRPr="003655BF" w:rsidRDefault="001D2753" w:rsidP="001D2753">
      <w:pPr>
        <w:pStyle w:val="00000Subsection"/>
      </w:pPr>
      <w:bookmarkStart w:id="754" w:name="_Toc142048167"/>
      <w:bookmarkStart w:id="755" w:name="_Toc175378040"/>
      <w:bookmarkStart w:id="756" w:name="_Toc175470937"/>
      <w:bookmarkStart w:id="757" w:name="_Toc501717275"/>
      <w:bookmarkStart w:id="758" w:name="_Toc71533973"/>
      <w:proofErr w:type="gramStart"/>
      <w:r w:rsidRPr="003655BF">
        <w:t>601.02  Materials</w:t>
      </w:r>
      <w:proofErr w:type="gramEnd"/>
    </w:p>
    <w:p w14:paraId="09C573B1" w14:textId="77777777" w:rsidR="00EB0781" w:rsidRPr="00D75581" w:rsidRDefault="00EB0781" w:rsidP="00EB0781">
      <w:pPr>
        <w:pStyle w:val="HiddenTextSpec"/>
      </w:pPr>
      <w:r>
        <w:t>1</w:t>
      </w:r>
      <w:r w:rsidRPr="00D75581">
        <w:t>**************************************************************************************************************************1</w:t>
      </w:r>
    </w:p>
    <w:p w14:paraId="76F401F9" w14:textId="0F20E1E5" w:rsidR="00EB0781" w:rsidRDefault="00EB0781" w:rsidP="00EB0781">
      <w:pPr>
        <w:pStyle w:val="HiddenTextSpec"/>
      </w:pPr>
      <w:r w:rsidRPr="00D75581">
        <w:t>BDC2</w:t>
      </w:r>
      <w:r>
        <w:t>1</w:t>
      </w:r>
      <w:r w:rsidRPr="00D75581">
        <w:t>S-</w:t>
      </w:r>
      <w:r>
        <w:t>12 dated Aug 16, 2022</w:t>
      </w:r>
    </w:p>
    <w:p w14:paraId="7B86B753" w14:textId="77777777" w:rsidR="00EB0781" w:rsidRDefault="00EB0781" w:rsidP="00EB0781">
      <w:pPr>
        <w:pStyle w:val="HiddenTextSpec"/>
      </w:pPr>
    </w:p>
    <w:bookmarkEnd w:id="754"/>
    <w:bookmarkEnd w:id="755"/>
    <w:bookmarkEnd w:id="756"/>
    <w:bookmarkEnd w:id="757"/>
    <w:bookmarkEnd w:id="758"/>
    <w:p w14:paraId="454C76FB" w14:textId="77777777" w:rsidR="00EB0781" w:rsidRPr="003655BF" w:rsidRDefault="00EB0781" w:rsidP="00EB0781">
      <w:pPr>
        <w:pStyle w:val="Instruction"/>
      </w:pPr>
      <w:r w:rsidRPr="003655BF">
        <w:t>The Following Material is added:</w:t>
      </w:r>
    </w:p>
    <w:p w14:paraId="217D5A0C" w14:textId="77777777" w:rsidR="00EB0781" w:rsidRDefault="00EB0781" w:rsidP="00EB0781">
      <w:pPr>
        <w:pStyle w:val="Dotleader0indent"/>
      </w:pPr>
      <w:bookmarkStart w:id="759" w:name="_Hlk110429581"/>
      <w:r>
        <w:t>Polypropylene (PP) Pipe</w:t>
      </w:r>
      <w:r>
        <w:tab/>
      </w:r>
      <w:r w:rsidRPr="00071E22">
        <w:t>909.02.02</w:t>
      </w:r>
    </w:p>
    <w:bookmarkEnd w:id="759"/>
    <w:p w14:paraId="20588E8C" w14:textId="77777777" w:rsidR="001D2753" w:rsidRPr="00D75581" w:rsidRDefault="001D2753" w:rsidP="001D2753">
      <w:pPr>
        <w:pStyle w:val="HiddenTextSpec"/>
      </w:pPr>
      <w:r>
        <w:t>1</w:t>
      </w:r>
      <w:r w:rsidRPr="00D75581">
        <w:t>**************************************************************************************************************************1</w:t>
      </w:r>
    </w:p>
    <w:p w14:paraId="60F4302F" w14:textId="77777777" w:rsidR="00EB0781" w:rsidRPr="003655BF" w:rsidRDefault="00EB0781" w:rsidP="00EB0781">
      <w:pPr>
        <w:pStyle w:val="0000000Subpart"/>
      </w:pPr>
      <w:proofErr w:type="gramStart"/>
      <w:r>
        <w:t>601.03.01  Pipe</w:t>
      </w:r>
      <w:proofErr w:type="gramEnd"/>
    </w:p>
    <w:p w14:paraId="2962F0A6" w14:textId="77777777" w:rsidR="001D2753" w:rsidRPr="00D75581" w:rsidRDefault="001D2753" w:rsidP="001D2753">
      <w:pPr>
        <w:pStyle w:val="HiddenTextSpec"/>
      </w:pPr>
      <w:bookmarkStart w:id="760" w:name="s6010301B"/>
      <w:bookmarkEnd w:id="760"/>
      <w:r>
        <w:t>1</w:t>
      </w:r>
      <w:r w:rsidRPr="00D75581">
        <w:t>**************************************************************************************************************************1</w:t>
      </w:r>
    </w:p>
    <w:p w14:paraId="53B6DA09" w14:textId="03CAF990" w:rsidR="001D2753" w:rsidRDefault="001D2753" w:rsidP="001D2753">
      <w:pPr>
        <w:pStyle w:val="HiddenTextSpec"/>
      </w:pPr>
      <w:r w:rsidRPr="00D75581">
        <w:t>BDC2</w:t>
      </w:r>
      <w:r>
        <w:t>1</w:t>
      </w:r>
      <w:r w:rsidRPr="00D75581">
        <w:t>S-</w:t>
      </w:r>
      <w:r>
        <w:t>12 dated Aug 16, 2022</w:t>
      </w:r>
    </w:p>
    <w:p w14:paraId="12E97343" w14:textId="77777777" w:rsidR="00EB0781" w:rsidRPr="003655BF" w:rsidRDefault="00EB0781" w:rsidP="00EB0781">
      <w:pPr>
        <w:pStyle w:val="A1paragraph0"/>
      </w:pPr>
      <w:r w:rsidRPr="003655BF">
        <w:rPr>
          <w:b/>
        </w:rPr>
        <w:t>B.</w:t>
      </w:r>
      <w:r w:rsidRPr="003655BF">
        <w:rPr>
          <w:b/>
        </w:rPr>
        <w:tab/>
        <w:t>Excavating.</w:t>
      </w:r>
    </w:p>
    <w:p w14:paraId="20F7924E" w14:textId="77777777" w:rsidR="00EB0781" w:rsidRPr="003655BF" w:rsidRDefault="00EB0781" w:rsidP="00EB0781">
      <w:pPr>
        <w:pStyle w:val="Instruction"/>
      </w:pPr>
      <w:r w:rsidRPr="003655BF">
        <w:t>The fifth paragraph in part b is changed to:</w:t>
      </w:r>
    </w:p>
    <w:p w14:paraId="54B48051" w14:textId="77777777" w:rsidR="00EB0781" w:rsidRPr="003655BF" w:rsidRDefault="00EB0781" w:rsidP="00EB0781">
      <w:pPr>
        <w:pStyle w:val="A2paragraph"/>
      </w:pPr>
      <w:bookmarkStart w:id="761" w:name="_Hlk110429550"/>
      <w:r w:rsidRPr="003655BF">
        <w:t>If the material at the bottom of the trench is rock or other hard material, remove at least 6 inches of the material for RCP or at least 12 inches of the material below the bottom of the pipe for corrugated metal, steel, aluminum alloy pipe, HDPE or polypropylene (PP) pipe.  Backfill the undercut with Class C bedding.</w:t>
      </w:r>
    </w:p>
    <w:bookmarkEnd w:id="761"/>
    <w:p w14:paraId="2BAB964B" w14:textId="77777777" w:rsidR="00EB0781" w:rsidRPr="003655BF" w:rsidRDefault="00EB0781" w:rsidP="00EB0781">
      <w:pPr>
        <w:pStyle w:val="A1paragraph0"/>
      </w:pPr>
      <w:r w:rsidRPr="003655BF">
        <w:rPr>
          <w:b/>
        </w:rPr>
        <w:t>D.</w:t>
      </w:r>
      <w:r w:rsidRPr="003655BF">
        <w:rPr>
          <w:b/>
        </w:rPr>
        <w:tab/>
        <w:t>Installing Pipe</w:t>
      </w:r>
      <w:r w:rsidRPr="003655BF">
        <w:t xml:space="preserve">  </w:t>
      </w:r>
    </w:p>
    <w:p w14:paraId="70B1802D" w14:textId="77777777" w:rsidR="00EB0781" w:rsidRPr="003655BF" w:rsidRDefault="00EB0781" w:rsidP="00EB0781">
      <w:pPr>
        <w:pStyle w:val="Instruction"/>
      </w:pPr>
      <w:r w:rsidRPr="003655BF">
        <w:t>The first paragraph in part D is changed to:</w:t>
      </w:r>
    </w:p>
    <w:p w14:paraId="648F42BE" w14:textId="77777777" w:rsidR="00EB0781" w:rsidRPr="003655BF" w:rsidRDefault="00EB0781" w:rsidP="00EB0781">
      <w:pPr>
        <w:pStyle w:val="A2paragraph"/>
      </w:pPr>
      <w:bookmarkStart w:id="762" w:name="_Hlk110429729"/>
      <w:r w:rsidRPr="003655BF">
        <w:t>Before the installation of HDPE and polypropylene (PP) pipe and as directed by the RE, provide a technical representative from the pipe manufacturer on the work site for the first day of pipe installation to ensure proper installation procedures.</w:t>
      </w:r>
    </w:p>
    <w:bookmarkEnd w:id="762"/>
    <w:p w14:paraId="670071BA" w14:textId="77777777" w:rsidR="00EB0781" w:rsidRPr="003655BF" w:rsidRDefault="00EB0781" w:rsidP="00EB0781"/>
    <w:p w14:paraId="1717CC55" w14:textId="77777777" w:rsidR="00EB0781" w:rsidRPr="003655BF" w:rsidRDefault="00EB0781" w:rsidP="00EB0781">
      <w:pPr>
        <w:pStyle w:val="Instruction"/>
      </w:pPr>
      <w:r w:rsidRPr="003655BF">
        <w:t>The last paragraph in part D is changed to:</w:t>
      </w:r>
    </w:p>
    <w:p w14:paraId="0706919A" w14:textId="77777777" w:rsidR="00EB0781" w:rsidRPr="003655BF" w:rsidRDefault="00EB0781" w:rsidP="00EB0781">
      <w:pPr>
        <w:pStyle w:val="A2paragraph"/>
      </w:pPr>
      <w:bookmarkStart w:id="763" w:name="_Hlk110429761"/>
      <w:r w:rsidRPr="003655BF">
        <w:t>When using heavy construction equipment (100 kips axle load) over, or within 10 feet of HDPE and polypropylene (PP) pipe or corrugated aluminum alloy pipe, place the manufacturer recommended temporary compacted cover over the top of the pipe. Ensure that the temporary cover is free from stones larger than 1 inch</w:t>
      </w:r>
      <w:bookmarkEnd w:id="763"/>
      <w:r w:rsidRPr="003655BF">
        <w:t>.</w:t>
      </w:r>
    </w:p>
    <w:p w14:paraId="220C87AE" w14:textId="77777777" w:rsidR="00EB0781" w:rsidRPr="003655BF" w:rsidRDefault="00EB0781" w:rsidP="00EB0781">
      <w:pPr>
        <w:pStyle w:val="A1paragraph0"/>
      </w:pPr>
      <w:r w:rsidRPr="003655BF">
        <w:rPr>
          <w:b/>
        </w:rPr>
        <w:t>E.</w:t>
      </w:r>
      <w:r w:rsidRPr="003655BF">
        <w:rPr>
          <w:b/>
        </w:rPr>
        <w:tab/>
        <w:t>Joining Pipe.</w:t>
      </w:r>
      <w:r w:rsidRPr="003655BF">
        <w:t xml:space="preserve">  </w:t>
      </w:r>
    </w:p>
    <w:p w14:paraId="55BDE3AB" w14:textId="77777777" w:rsidR="00EB0781" w:rsidRPr="003655BF" w:rsidRDefault="00EB0781" w:rsidP="00EB0781">
      <w:pPr>
        <w:pStyle w:val="Instruction"/>
      </w:pPr>
      <w:r w:rsidRPr="003655BF">
        <w:t>The last paragraph in part E is changed to:</w:t>
      </w:r>
    </w:p>
    <w:p w14:paraId="70D3FF92" w14:textId="77777777" w:rsidR="00EB0781" w:rsidRPr="003655BF" w:rsidRDefault="00EB0781" w:rsidP="00EB0781">
      <w:pPr>
        <w:pStyle w:val="A2paragraph"/>
      </w:pPr>
      <w:bookmarkStart w:id="764" w:name="_Hlk110429805"/>
      <w:r w:rsidRPr="003655BF">
        <w:t>Do not use split couplings to join field-cut HDPE and polypropylene (PP) pipe unless approved by the RE.</w:t>
      </w:r>
      <w:r>
        <w:t xml:space="preserve"> </w:t>
      </w:r>
      <w:r w:rsidRPr="003655BF">
        <w:t xml:space="preserve"> Ensure that joints are bell and spigot type, or bell and spigot type with a gasket, according to ASTM F 477, to provide a silt-tight seal.</w:t>
      </w:r>
      <w:r>
        <w:t xml:space="preserve"> </w:t>
      </w:r>
      <w:r w:rsidRPr="003655BF">
        <w:t xml:space="preserve"> Construct pipe connections according to the manufacturer’s recommendations for assembly of joint components, lubrications, and making of joints. </w:t>
      </w:r>
      <w:r>
        <w:t xml:space="preserve"> </w:t>
      </w:r>
      <w:r w:rsidRPr="003655BF">
        <w:t xml:space="preserve">Ensure that the pipe fittings are free of inclusions and visible defects. </w:t>
      </w:r>
      <w:r>
        <w:t xml:space="preserve"> </w:t>
      </w:r>
      <w:r w:rsidRPr="003655BF">
        <w:t>Cut the ends of the pipe squarely so as not to adversely affect joining.</w:t>
      </w:r>
    </w:p>
    <w:bookmarkEnd w:id="764"/>
    <w:p w14:paraId="100065D3" w14:textId="77777777" w:rsidR="00EB0781" w:rsidRPr="00FE3158" w:rsidRDefault="00EB0781" w:rsidP="00EB0781">
      <w:pPr>
        <w:pStyle w:val="A1paragraph0"/>
        <w:rPr>
          <w:b/>
          <w:bCs/>
        </w:rPr>
      </w:pPr>
      <w:r w:rsidRPr="003655BF">
        <w:rPr>
          <w:b/>
        </w:rPr>
        <w:t>F</w:t>
      </w:r>
      <w:r w:rsidRPr="003655BF">
        <w:rPr>
          <w:b/>
        </w:rPr>
        <w:tab/>
        <w:t>Backfilling.</w:t>
      </w:r>
      <w:r w:rsidRPr="00FE3158">
        <w:rPr>
          <w:b/>
          <w:bCs/>
        </w:rPr>
        <w:t xml:space="preserve">  </w:t>
      </w:r>
    </w:p>
    <w:p w14:paraId="7A4F04C6" w14:textId="77777777" w:rsidR="00EB0781" w:rsidRPr="003655BF" w:rsidRDefault="00EB0781" w:rsidP="00EB0781">
      <w:pPr>
        <w:pStyle w:val="Instruction"/>
      </w:pPr>
      <w:r w:rsidRPr="003655BF">
        <w:t xml:space="preserve">The first paragraph in part </w:t>
      </w:r>
      <w:r>
        <w:t>F</w:t>
      </w:r>
      <w:r w:rsidRPr="003655BF">
        <w:t xml:space="preserve"> is changed to:</w:t>
      </w:r>
    </w:p>
    <w:p w14:paraId="447717D1" w14:textId="77777777" w:rsidR="00EB0781" w:rsidRPr="003655BF" w:rsidRDefault="00EB0781" w:rsidP="00EB0781">
      <w:pPr>
        <w:pStyle w:val="A2paragraph"/>
      </w:pPr>
      <w:bookmarkStart w:id="765" w:name="_Hlk110429823"/>
      <w:r w:rsidRPr="003655BF">
        <w:t xml:space="preserve">When using corrugated aluminum pipe, backfill from the bottom of the trench to 2 feet above the top of the pipe with Class C bedding. When using HDPE and polypropylene (PP) pipe, backfill from the bottom of the trench to 1 foot above the top of the pipe with Class C bedding. When using </w:t>
      </w:r>
      <w:proofErr w:type="gramStart"/>
      <w:r w:rsidRPr="003655BF">
        <w:t>pipe</w:t>
      </w:r>
      <w:proofErr w:type="gramEnd"/>
      <w:r w:rsidRPr="003655BF">
        <w:t xml:space="preserve"> other than corrugated aluminum, HDPE or polypropylene (PP) pipe, backfill from the bottom of the trench to 2 feet above the top of the pipe with suitable excavated material free from stones and rock larger than 2 inches in any dimension. For distances 2 feet above the top of the pipe, backfill using suitable excavated material.</w:t>
      </w:r>
    </w:p>
    <w:p w14:paraId="27D97861" w14:textId="77777777" w:rsidR="00EB0781" w:rsidRPr="003655BF" w:rsidRDefault="00EB0781" w:rsidP="00EB0781">
      <w:pPr>
        <w:pStyle w:val="0000000Subpart"/>
      </w:pPr>
      <w:bookmarkStart w:id="766" w:name="_Toc501717279"/>
      <w:bookmarkStart w:id="767" w:name="_Toc71533977"/>
      <w:bookmarkEnd w:id="765"/>
      <w:proofErr w:type="gramStart"/>
      <w:r w:rsidRPr="003655BF">
        <w:t>601.03.03  End</w:t>
      </w:r>
      <w:proofErr w:type="gramEnd"/>
      <w:r w:rsidRPr="003655BF">
        <w:t xml:space="preserve"> Section</w:t>
      </w:r>
      <w:bookmarkEnd w:id="766"/>
      <w:bookmarkEnd w:id="767"/>
    </w:p>
    <w:p w14:paraId="12F5B0BD" w14:textId="77777777" w:rsidR="001D2753" w:rsidRPr="00D75581" w:rsidRDefault="001D2753" w:rsidP="001D2753">
      <w:pPr>
        <w:pStyle w:val="HiddenTextSpec"/>
      </w:pPr>
      <w:r>
        <w:t>1</w:t>
      </w:r>
      <w:r w:rsidRPr="00D75581">
        <w:t>**************************************************************************************************************************1</w:t>
      </w:r>
    </w:p>
    <w:p w14:paraId="7689FA54" w14:textId="77777777" w:rsidR="001D2753" w:rsidRDefault="001D2753" w:rsidP="001D2753">
      <w:pPr>
        <w:pStyle w:val="HiddenTextSpec"/>
      </w:pPr>
      <w:r w:rsidRPr="00D75581">
        <w:t>BDC2</w:t>
      </w:r>
      <w:r>
        <w:t>1</w:t>
      </w:r>
      <w:r w:rsidRPr="00D75581">
        <w:t>S-</w:t>
      </w:r>
      <w:r>
        <w:t>12 dated Aug 16, 2022</w:t>
      </w:r>
    </w:p>
    <w:p w14:paraId="5CEBF7B4" w14:textId="77777777" w:rsidR="00EB0781" w:rsidRPr="003655BF" w:rsidRDefault="00EB0781" w:rsidP="00EB0781">
      <w:pPr>
        <w:pStyle w:val="Instruction"/>
      </w:pPr>
      <w:r w:rsidRPr="003655BF">
        <w:lastRenderedPageBreak/>
        <w:t>The second paragraph is changed to:</w:t>
      </w:r>
    </w:p>
    <w:p w14:paraId="638AA5C1" w14:textId="77777777" w:rsidR="00EB0781" w:rsidRPr="003655BF" w:rsidRDefault="00EB0781" w:rsidP="00EB0781">
      <w:pPr>
        <w:pStyle w:val="Paragraph"/>
      </w:pPr>
      <w:bookmarkStart w:id="768" w:name="_Hlk110429849"/>
      <w:r w:rsidRPr="003655BF">
        <w:t>Use end sections of the same material as the adjoining pipe or pipe arch, except use concrete end sections for HDPE and polypropylene (PP) pipe.</w:t>
      </w:r>
    </w:p>
    <w:p w14:paraId="3E271FEC" w14:textId="77777777" w:rsidR="001D2753" w:rsidRPr="00D75581" w:rsidRDefault="001D2753" w:rsidP="001D2753">
      <w:pPr>
        <w:pStyle w:val="HiddenTextSpec"/>
      </w:pPr>
      <w:bookmarkStart w:id="769" w:name="_Toc501717280"/>
      <w:bookmarkStart w:id="770" w:name="_Toc71533978"/>
      <w:bookmarkEnd w:id="768"/>
      <w:r>
        <w:t>1</w:t>
      </w:r>
      <w:r w:rsidRPr="00D75581">
        <w:t>**************************************************************************************************************************1</w:t>
      </w:r>
    </w:p>
    <w:p w14:paraId="5905D67F" w14:textId="77777777" w:rsidR="00EB0781" w:rsidRPr="003655BF" w:rsidRDefault="00EB0781" w:rsidP="00EB0781">
      <w:pPr>
        <w:pStyle w:val="0000000Subpart"/>
      </w:pPr>
      <w:proofErr w:type="gramStart"/>
      <w:r w:rsidRPr="003655BF">
        <w:t>601.03.04  Underdrain</w:t>
      </w:r>
      <w:bookmarkEnd w:id="769"/>
      <w:bookmarkEnd w:id="770"/>
      <w:proofErr w:type="gramEnd"/>
    </w:p>
    <w:p w14:paraId="1EAC4AD6" w14:textId="77777777" w:rsidR="001D2753" w:rsidRPr="00D75581" w:rsidRDefault="001D2753" w:rsidP="001D2753">
      <w:pPr>
        <w:pStyle w:val="HiddenTextSpec"/>
      </w:pPr>
      <w:r>
        <w:t>1</w:t>
      </w:r>
      <w:r w:rsidRPr="00D75581">
        <w:t>**************************************************************************************************************************1</w:t>
      </w:r>
    </w:p>
    <w:p w14:paraId="52BFB1A2" w14:textId="77777777" w:rsidR="001D2753" w:rsidRDefault="001D2753" w:rsidP="001D2753">
      <w:pPr>
        <w:pStyle w:val="HiddenTextSpec"/>
      </w:pPr>
      <w:r w:rsidRPr="00D75581">
        <w:t>BDC2</w:t>
      </w:r>
      <w:r>
        <w:t>1</w:t>
      </w:r>
      <w:r w:rsidRPr="00D75581">
        <w:t>S-</w:t>
      </w:r>
      <w:r>
        <w:t>12 dated Aug 16, 2022</w:t>
      </w:r>
    </w:p>
    <w:p w14:paraId="5002A9DE" w14:textId="77777777" w:rsidR="00EB0781" w:rsidRPr="003655BF" w:rsidRDefault="00EB0781" w:rsidP="00EB0781">
      <w:pPr>
        <w:pStyle w:val="A1paragraph0"/>
      </w:pPr>
      <w:r w:rsidRPr="003655BF">
        <w:rPr>
          <w:b/>
        </w:rPr>
        <w:t>A.</w:t>
      </w:r>
      <w:r w:rsidRPr="003655BF">
        <w:rPr>
          <w:b/>
        </w:rPr>
        <w:tab/>
        <w:t>Excavating.</w:t>
      </w:r>
      <w:r w:rsidRPr="003655BF">
        <w:t xml:space="preserve">  </w:t>
      </w:r>
    </w:p>
    <w:p w14:paraId="113B7A6D" w14:textId="77777777" w:rsidR="00EB0781" w:rsidRPr="003655BF" w:rsidRDefault="00EB0781" w:rsidP="00EB0781">
      <w:pPr>
        <w:pStyle w:val="Instruction"/>
      </w:pPr>
      <w:r w:rsidRPr="003655BF">
        <w:t>The fourth paragraph in part A is changed to:</w:t>
      </w:r>
    </w:p>
    <w:p w14:paraId="31D453BB" w14:textId="77777777" w:rsidR="00EB0781" w:rsidRDefault="00EB0781" w:rsidP="00EB0781">
      <w:pPr>
        <w:pStyle w:val="A2paragraph"/>
      </w:pPr>
      <w:bookmarkStart w:id="771" w:name="_Hlk110429863"/>
      <w:r w:rsidRPr="003655BF">
        <w:t>If the material at the bottom of the trench is rock or other hard material, remove at least 6 inches of the material for RCP or at least 12 inches of the material below the bottom of the pipe for corrugated metal, steel, aluminum alloy pipe, HDPE or polypropylene (PP). Backfill the undercut with Class C bedding.</w:t>
      </w:r>
    </w:p>
    <w:bookmarkEnd w:id="771"/>
    <w:p w14:paraId="0FFE78BF" w14:textId="77777777" w:rsidR="001D2753" w:rsidRPr="00D75581" w:rsidRDefault="001D2753" w:rsidP="001D2753">
      <w:pPr>
        <w:pStyle w:val="HiddenTextSpec"/>
      </w:pPr>
      <w:r>
        <w:t>1</w:t>
      </w:r>
      <w:r w:rsidRPr="00D75581">
        <w:t>**************************************************************************************************************************1</w:t>
      </w:r>
    </w:p>
    <w:p w14:paraId="399D0640" w14:textId="77777777" w:rsidR="00EB0781" w:rsidRDefault="00EB0781" w:rsidP="00EB0781">
      <w:pPr>
        <w:pStyle w:val="0000000Subpart"/>
      </w:pPr>
      <w:proofErr w:type="gramStart"/>
      <w:r>
        <w:t>601.03.06  Video</w:t>
      </w:r>
      <w:proofErr w:type="gramEnd"/>
      <w:r>
        <w:t xml:space="preserve"> Inspection of</w:t>
      </w:r>
      <w:r w:rsidRPr="009C1729">
        <w:t xml:space="preserve"> </w:t>
      </w:r>
      <w:r>
        <w:t>Pipe</w:t>
      </w:r>
    </w:p>
    <w:p w14:paraId="2671F551" w14:textId="77777777" w:rsidR="001D2753" w:rsidRPr="00D75581" w:rsidRDefault="001D2753" w:rsidP="001D2753">
      <w:pPr>
        <w:pStyle w:val="HiddenTextSpec"/>
      </w:pPr>
      <w:r>
        <w:t>1</w:t>
      </w:r>
      <w:r w:rsidRPr="00D75581">
        <w:t>**************************************************************************************************************************1</w:t>
      </w:r>
    </w:p>
    <w:p w14:paraId="7CDCDE31" w14:textId="3B8C493E" w:rsidR="001D2753" w:rsidRDefault="001D2753" w:rsidP="001D2753">
      <w:pPr>
        <w:pStyle w:val="HiddenTextSpec"/>
      </w:pPr>
      <w:r w:rsidRPr="00D75581">
        <w:t>BDC2</w:t>
      </w:r>
      <w:r>
        <w:t>1</w:t>
      </w:r>
      <w:r w:rsidRPr="00D75581">
        <w:t>S-</w:t>
      </w:r>
      <w:r>
        <w:t>12 dated Aug 16, 2022</w:t>
      </w:r>
    </w:p>
    <w:p w14:paraId="0FE2B2F5" w14:textId="77777777" w:rsidR="001D2753" w:rsidRDefault="001D2753" w:rsidP="001D2753">
      <w:pPr>
        <w:pStyle w:val="HiddenTextSpec"/>
      </w:pPr>
    </w:p>
    <w:p w14:paraId="58058C81" w14:textId="77777777" w:rsidR="00EB0781" w:rsidRDefault="00EB0781" w:rsidP="00EB0781">
      <w:pPr>
        <w:pStyle w:val="Instruction"/>
      </w:pPr>
      <w:r>
        <w:t>the second paragraph is changed to:</w:t>
      </w:r>
    </w:p>
    <w:p w14:paraId="67EC2719" w14:textId="77777777" w:rsidR="00EB0781" w:rsidRPr="00FE3158" w:rsidRDefault="00EB0781" w:rsidP="00EB0781">
      <w:pPr>
        <w:pStyle w:val="Paragraph"/>
      </w:pPr>
      <w:bookmarkStart w:id="772" w:name="_Hlk110429881"/>
      <w:r w:rsidRPr="00FE3158">
        <w:t xml:space="preserve">Perform the video inspection in dry pipe conditions to ensure viewing of the entire pipe circumference.  Ensure that a visual numerical registration of the distance the video camera is traveling from the starting point to the ending point within the pipe drainage structure is recorded on the digital </w:t>
      </w:r>
      <w:proofErr w:type="gramStart"/>
      <w:r w:rsidRPr="00FE3158">
        <w:t>footage  at</w:t>
      </w:r>
      <w:proofErr w:type="gramEnd"/>
      <w:r w:rsidRPr="00FE3158">
        <w:t xml:space="preserve"> all times.  Also, ensure that the name of the pipe </w:t>
      </w:r>
      <w:proofErr w:type="gramStart"/>
      <w:r w:rsidRPr="00FE3158">
        <w:t>run</w:t>
      </w:r>
      <w:proofErr w:type="gramEnd"/>
      <w:r w:rsidRPr="00FE3158">
        <w:t xml:space="preserve"> and the name of the structure is </w:t>
      </w:r>
      <w:proofErr w:type="gramStart"/>
      <w:r w:rsidRPr="00FE3158">
        <w:t>recorded on the digital footage at all times</w:t>
      </w:r>
      <w:proofErr w:type="gramEnd"/>
      <w:r w:rsidRPr="00FE3158">
        <w:t>.  Stop the video camera at all joints, lateral connections, breaks, and irregularities to ensure full view at these locations.  Ensure that the video provides clear, sharply focused pictures.  The Department will not accept blurred or out of focus footage.  Submit color digital footage of the inspection to the RE to become the property of the Department.  Number the files sequentially and provide a corresponding index for all videos, listing the location, date, size and type of pipe, cross or longitudinal drains, berm, slope, and similar identifying information.</w:t>
      </w:r>
    </w:p>
    <w:p w14:paraId="2134757F" w14:textId="77777777" w:rsidR="001D2753" w:rsidRPr="00D75581" w:rsidRDefault="001D2753" w:rsidP="001D2753">
      <w:pPr>
        <w:pStyle w:val="HiddenTextSpec"/>
      </w:pPr>
      <w:bookmarkStart w:id="773" w:name="_Toc142048173"/>
      <w:bookmarkStart w:id="774" w:name="_Toc175378046"/>
      <w:bookmarkStart w:id="775" w:name="_Toc175470943"/>
      <w:bookmarkStart w:id="776" w:name="_Toc501717283"/>
      <w:bookmarkStart w:id="777" w:name="_Toc71533981"/>
      <w:bookmarkEnd w:id="772"/>
      <w:r>
        <w:t>1</w:t>
      </w:r>
      <w:r w:rsidRPr="00D75581">
        <w:t>**************************************************************************************************************************1</w:t>
      </w:r>
    </w:p>
    <w:p w14:paraId="4700973A" w14:textId="77777777" w:rsidR="001D2753" w:rsidRPr="003655BF" w:rsidRDefault="001D2753" w:rsidP="001D2753">
      <w:pPr>
        <w:pStyle w:val="0000000Subpart"/>
      </w:pPr>
      <w:proofErr w:type="gramStart"/>
      <w:r w:rsidRPr="003655BF">
        <w:t>601.03.07  Deflection</w:t>
      </w:r>
      <w:proofErr w:type="gramEnd"/>
      <w:r w:rsidRPr="003655BF">
        <w:t xml:space="preserve"> Inspection of HDPE Pipe</w:t>
      </w:r>
    </w:p>
    <w:p w14:paraId="7F4EF295" w14:textId="37C011DD" w:rsidR="001D2753" w:rsidRPr="00D75581" w:rsidRDefault="001D2753" w:rsidP="001D2753">
      <w:pPr>
        <w:pStyle w:val="HiddenTextSpec"/>
      </w:pPr>
      <w:r>
        <w:t>1</w:t>
      </w:r>
      <w:r w:rsidRPr="00D75581">
        <w:t>**************************************************************************************************************************1</w:t>
      </w:r>
    </w:p>
    <w:p w14:paraId="12BD2BFA" w14:textId="2F77388C" w:rsidR="001D2753" w:rsidRDefault="001D2753" w:rsidP="001D2753">
      <w:pPr>
        <w:pStyle w:val="HiddenTextSpec"/>
      </w:pPr>
      <w:r w:rsidRPr="00D75581">
        <w:t>BDC2</w:t>
      </w:r>
      <w:r>
        <w:t>1</w:t>
      </w:r>
      <w:r w:rsidRPr="00D75581">
        <w:t>S-</w:t>
      </w:r>
      <w:r>
        <w:t>12 dated Aug 16, 2022</w:t>
      </w:r>
    </w:p>
    <w:p w14:paraId="0BC11699" w14:textId="77777777" w:rsidR="001D2753" w:rsidRDefault="001D2753" w:rsidP="001D2753">
      <w:pPr>
        <w:pStyle w:val="HiddenTextSpec"/>
      </w:pPr>
    </w:p>
    <w:bookmarkEnd w:id="773"/>
    <w:bookmarkEnd w:id="774"/>
    <w:bookmarkEnd w:id="775"/>
    <w:bookmarkEnd w:id="776"/>
    <w:bookmarkEnd w:id="777"/>
    <w:p w14:paraId="05225D9A" w14:textId="77777777" w:rsidR="001D2753" w:rsidRPr="003655BF" w:rsidRDefault="001D2753" w:rsidP="001D2753">
      <w:pPr>
        <w:pStyle w:val="Instruction"/>
      </w:pPr>
      <w:r w:rsidRPr="003655BF">
        <w:t>The Subpart heading is changed to:</w:t>
      </w:r>
    </w:p>
    <w:p w14:paraId="6A7CCDF6" w14:textId="77777777" w:rsidR="00EB0781" w:rsidRPr="003655BF" w:rsidRDefault="00EB0781" w:rsidP="00EB0781">
      <w:pPr>
        <w:pStyle w:val="0000000Subpart"/>
      </w:pPr>
      <w:proofErr w:type="gramStart"/>
      <w:r w:rsidRPr="003655BF">
        <w:t xml:space="preserve">601.03.07  </w:t>
      </w:r>
      <w:bookmarkStart w:id="778" w:name="_Hlk110429962"/>
      <w:r w:rsidRPr="003655BF">
        <w:t>Deflection</w:t>
      </w:r>
      <w:proofErr w:type="gramEnd"/>
      <w:r w:rsidRPr="003655BF">
        <w:t xml:space="preserve"> Inspection of HDPE</w:t>
      </w:r>
      <w:r w:rsidRPr="00FE3158">
        <w:t xml:space="preserve"> </w:t>
      </w:r>
      <w:r w:rsidRPr="003655BF">
        <w:t>Pipe and Polypropylene (PP) Pipe</w:t>
      </w:r>
    </w:p>
    <w:bookmarkEnd w:id="778"/>
    <w:p w14:paraId="50F65093" w14:textId="77777777" w:rsidR="00EB0781" w:rsidRPr="003655BF" w:rsidRDefault="00EB0781" w:rsidP="00EB0781">
      <w:pPr>
        <w:pStyle w:val="Instruction"/>
      </w:pPr>
      <w:r w:rsidRPr="003655BF">
        <w:t>The first sentence of the first paragraph is changed to:</w:t>
      </w:r>
    </w:p>
    <w:p w14:paraId="147DFB0F" w14:textId="77777777" w:rsidR="00EB0781" w:rsidRPr="003655BF" w:rsidRDefault="00EB0781" w:rsidP="00EB0781">
      <w:pPr>
        <w:pStyle w:val="Paragraph"/>
      </w:pPr>
      <w:bookmarkStart w:id="779" w:name="_Hlk110429976"/>
      <w:r w:rsidRPr="003655BF">
        <w:t xml:space="preserve">Test approximately 25 percent of the length of HDPE and polypropylene (PP) pipe for deflection no sooner than 30 days after installation.  </w:t>
      </w:r>
    </w:p>
    <w:p w14:paraId="350EF625" w14:textId="77777777" w:rsidR="001D2753" w:rsidRPr="00D75581" w:rsidRDefault="001D2753" w:rsidP="001D2753">
      <w:pPr>
        <w:pStyle w:val="HiddenTextSpec"/>
      </w:pPr>
      <w:bookmarkStart w:id="780" w:name="_Toc142048175"/>
      <w:bookmarkStart w:id="781" w:name="_Toc175378048"/>
      <w:bookmarkStart w:id="782" w:name="_Toc175470945"/>
      <w:bookmarkStart w:id="783" w:name="_Toc501717285"/>
      <w:bookmarkStart w:id="784" w:name="_Toc71533983"/>
      <w:bookmarkEnd w:id="779"/>
      <w:r>
        <w:t>1</w:t>
      </w:r>
      <w:r w:rsidRPr="00D75581">
        <w:t>**************************************************************************************************************************1</w:t>
      </w:r>
    </w:p>
    <w:p w14:paraId="40153841" w14:textId="77777777" w:rsidR="00EB0781" w:rsidRPr="003655BF" w:rsidRDefault="00EB0781" w:rsidP="00EB0781">
      <w:pPr>
        <w:pStyle w:val="00000Subsection"/>
      </w:pPr>
      <w:proofErr w:type="gramStart"/>
      <w:r w:rsidRPr="003655BF">
        <w:t>601.04  Measurement</w:t>
      </w:r>
      <w:proofErr w:type="gramEnd"/>
      <w:r w:rsidRPr="003655BF">
        <w:t xml:space="preserve"> and Payment</w:t>
      </w:r>
      <w:bookmarkEnd w:id="780"/>
      <w:bookmarkEnd w:id="781"/>
      <w:bookmarkEnd w:id="782"/>
      <w:bookmarkEnd w:id="783"/>
      <w:bookmarkEnd w:id="784"/>
    </w:p>
    <w:p w14:paraId="59ACC0E9" w14:textId="77777777" w:rsidR="001D2753" w:rsidRPr="00D75581" w:rsidRDefault="001D2753" w:rsidP="001D2753">
      <w:pPr>
        <w:pStyle w:val="HiddenTextSpec"/>
      </w:pPr>
      <w:r>
        <w:t>1</w:t>
      </w:r>
      <w:r w:rsidRPr="00D75581">
        <w:t>**************************************************************************************************************************1</w:t>
      </w:r>
    </w:p>
    <w:p w14:paraId="53717EF0" w14:textId="22C38437" w:rsidR="001D2753" w:rsidRDefault="001D2753" w:rsidP="001D2753">
      <w:pPr>
        <w:pStyle w:val="HiddenTextSpec"/>
      </w:pPr>
      <w:r w:rsidRPr="00D75581">
        <w:t>BDC2</w:t>
      </w:r>
      <w:r>
        <w:t>1</w:t>
      </w:r>
      <w:r w:rsidRPr="00D75581">
        <w:t>S-</w:t>
      </w:r>
      <w:r>
        <w:t>12 dated Aug 16, 2022</w:t>
      </w:r>
    </w:p>
    <w:p w14:paraId="41B405C0" w14:textId="77777777" w:rsidR="001D2753" w:rsidRDefault="001D2753" w:rsidP="001D2753">
      <w:pPr>
        <w:pStyle w:val="HiddenTextSpec"/>
      </w:pPr>
    </w:p>
    <w:p w14:paraId="091BEC3C" w14:textId="77777777" w:rsidR="00EB0781" w:rsidRPr="003655BF" w:rsidRDefault="00EB0781" w:rsidP="00EB0781">
      <w:pPr>
        <w:pStyle w:val="Instruction"/>
      </w:pPr>
      <w:r w:rsidRPr="003655BF">
        <w:t>The following items are added:</w:t>
      </w:r>
    </w:p>
    <w:p w14:paraId="0F426C60" w14:textId="77777777" w:rsidR="00EB0781" w:rsidRPr="003655BF" w:rsidRDefault="00EB0781" w:rsidP="00EB0781">
      <w:pPr>
        <w:pStyle w:val="PayItemandPayUnitTitle"/>
      </w:pPr>
      <w:r w:rsidRPr="003655BF">
        <w:t>Item</w:t>
      </w:r>
      <w:r w:rsidRPr="003655BF">
        <w:tab/>
        <w:t>Pay Unit</w:t>
      </w:r>
    </w:p>
    <w:p w14:paraId="024469A8" w14:textId="699B4A2C" w:rsidR="00EB0781" w:rsidRPr="003655BF" w:rsidRDefault="008054AE" w:rsidP="00396367">
      <w:pPr>
        <w:pStyle w:val="PayItemandPayUnit"/>
        <w:ind w:left="0"/>
      </w:pPr>
      <w:bookmarkStart w:id="785" w:name="_Hlk110430157"/>
      <w:r>
        <w:t xml:space="preserve">          </w:t>
      </w:r>
      <w:r w:rsidR="00EB0781" w:rsidRPr="003655BF">
        <w:t>POLYPROPYLENE PIPE</w:t>
      </w:r>
      <w:r w:rsidR="00EB0781" w:rsidRPr="003655BF">
        <w:tab/>
        <w:t>LINEAR FOOT</w:t>
      </w:r>
    </w:p>
    <w:p w14:paraId="15961026" w14:textId="77777777" w:rsidR="00EB0781" w:rsidRPr="003655BF" w:rsidRDefault="00EB0781" w:rsidP="00EB0781">
      <w:pPr>
        <w:pStyle w:val="PayItemandPayUnit"/>
      </w:pPr>
      <w:bookmarkStart w:id="786" w:name="_Hlk110430143"/>
      <w:bookmarkEnd w:id="785"/>
      <w:r w:rsidRPr="003655BF">
        <w:t>DEFLECTION TESTING OF POLYPROPYLENE PIPE</w:t>
      </w:r>
      <w:r w:rsidRPr="003655BF">
        <w:tab/>
        <w:t>LINEAR FOOT</w:t>
      </w:r>
    </w:p>
    <w:bookmarkEnd w:id="786"/>
    <w:p w14:paraId="3EACD844" w14:textId="77777777" w:rsidR="002A4E46" w:rsidRDefault="002A4E46" w:rsidP="00EB0781">
      <w:pPr>
        <w:pStyle w:val="HiddenTextSpec"/>
      </w:pPr>
    </w:p>
    <w:p w14:paraId="38F0B533" w14:textId="77777777" w:rsidR="007C755D" w:rsidRDefault="007C755D" w:rsidP="007C755D">
      <w:pPr>
        <w:pStyle w:val="000Section"/>
      </w:pPr>
      <w:bookmarkStart w:id="787" w:name="_Toc126394135"/>
      <w:bookmarkStart w:id="788" w:name="_Toc142048176"/>
      <w:bookmarkStart w:id="789" w:name="_Toc175378049"/>
      <w:bookmarkStart w:id="790" w:name="_Toc175470946"/>
      <w:bookmarkStart w:id="791" w:name="_Toc501717286"/>
      <w:bookmarkStart w:id="792" w:name="_Toc161148491"/>
      <w:bookmarkStart w:id="793" w:name="_Hlk135729459"/>
      <w:r w:rsidRPr="00B97E4C">
        <w:lastRenderedPageBreak/>
        <w:t>Section 602 – Drainage S</w:t>
      </w:r>
      <w:bookmarkEnd w:id="787"/>
      <w:bookmarkEnd w:id="788"/>
      <w:r w:rsidRPr="00B97E4C">
        <w:t>tructures</w:t>
      </w:r>
      <w:bookmarkEnd w:id="789"/>
      <w:bookmarkEnd w:id="790"/>
      <w:bookmarkEnd w:id="791"/>
      <w:bookmarkEnd w:id="792"/>
    </w:p>
    <w:p w14:paraId="22B01280" w14:textId="77777777" w:rsidR="007C755D" w:rsidRPr="00B97E4C" w:rsidRDefault="007C755D" w:rsidP="007C755D">
      <w:pPr>
        <w:pStyle w:val="0000000Subpart"/>
      </w:pPr>
      <w:bookmarkStart w:id="794" w:name="_Toc142048182"/>
      <w:bookmarkStart w:id="795" w:name="_Toc175378057"/>
      <w:bookmarkStart w:id="796" w:name="_Toc175470954"/>
      <w:bookmarkStart w:id="797" w:name="_Toc501717294"/>
      <w:bookmarkStart w:id="798" w:name="_Toc161148499"/>
      <w:proofErr w:type="gramStart"/>
      <w:r w:rsidRPr="00B97E4C">
        <w:t xml:space="preserve">602.03.03  </w:t>
      </w:r>
      <w:bookmarkEnd w:id="794"/>
      <w:bookmarkEnd w:id="795"/>
      <w:bookmarkEnd w:id="796"/>
      <w:r w:rsidRPr="00B97E4C">
        <w:t>Set</w:t>
      </w:r>
      <w:proofErr w:type="gramEnd"/>
      <w:r w:rsidRPr="00B97E4C">
        <w:t xml:space="preserve"> Casting, Reset Casting, and Reconstruct</w:t>
      </w:r>
      <w:r>
        <w:t>ed</w:t>
      </w:r>
      <w:r w:rsidRPr="00B97E4C">
        <w:t xml:space="preserve"> Inlet and Manhole</w:t>
      </w:r>
      <w:bookmarkEnd w:id="797"/>
      <w:bookmarkEnd w:id="798"/>
    </w:p>
    <w:p w14:paraId="65BC7B23" w14:textId="77777777" w:rsidR="007C755D" w:rsidRDefault="007C755D" w:rsidP="007C755D">
      <w:pPr>
        <w:pStyle w:val="HiddenTextSpec"/>
      </w:pPr>
      <w:r>
        <w:t>1</w:t>
      </w:r>
      <w:r w:rsidRPr="00D75581">
        <w:t>**************************************************************************************************************************1</w:t>
      </w:r>
    </w:p>
    <w:p w14:paraId="0ACCE59B" w14:textId="426BC9DA" w:rsidR="007C755D" w:rsidRDefault="007C755D" w:rsidP="007C755D">
      <w:pPr>
        <w:pStyle w:val="HiddenTextSpec"/>
      </w:pPr>
      <w:r w:rsidRPr="00D75581">
        <w:t>BDC2</w:t>
      </w:r>
      <w:r>
        <w:t>4</w:t>
      </w:r>
      <w:r w:rsidRPr="00D75581">
        <w:t>S-</w:t>
      </w:r>
      <w:r>
        <w:t>01 dated mar 27, 2024</w:t>
      </w:r>
    </w:p>
    <w:p w14:paraId="71911065" w14:textId="77777777" w:rsidR="007C755D" w:rsidRDefault="007C755D" w:rsidP="007C755D">
      <w:pPr>
        <w:pStyle w:val="HiddenTextSpec"/>
      </w:pPr>
    </w:p>
    <w:p w14:paraId="571A70D3" w14:textId="1474F16D" w:rsidR="0022387B" w:rsidRDefault="0022387B" w:rsidP="0022387B">
      <w:pPr>
        <w:pStyle w:val="Instruction"/>
      </w:pPr>
      <w:r>
        <w:t xml:space="preserve">THE FIRST PARAGRAPH IS CHANGED TO: </w:t>
      </w:r>
    </w:p>
    <w:p w14:paraId="2C67213A" w14:textId="77777777" w:rsidR="0022387B" w:rsidRPr="0022387B" w:rsidRDefault="0022387B" w:rsidP="0022387B">
      <w:pPr>
        <w:pStyle w:val="Paragraph"/>
      </w:pPr>
      <w:r>
        <w:t>When modifying less than 1 foot of an inlet or manhole, set a new casting,</w:t>
      </w:r>
      <w:r w:rsidRPr="0022387B">
        <w:t xml:space="preserve"> </w:t>
      </w:r>
      <w:r>
        <w:t>or reset the existing casting. When modifying 1 foot or more of an inlet or manhole, reconstruct the inlet or manhole.</w:t>
      </w:r>
    </w:p>
    <w:p w14:paraId="2C9401BA" w14:textId="77777777" w:rsidR="0022387B" w:rsidRPr="00D75581" w:rsidRDefault="0022387B" w:rsidP="0022387B">
      <w:pPr>
        <w:pStyle w:val="HiddenTextSpec"/>
      </w:pPr>
      <w:r>
        <w:t>1</w:t>
      </w:r>
      <w:r w:rsidRPr="00D75581">
        <w:t>**************************************************************************************************************************1</w:t>
      </w:r>
    </w:p>
    <w:p w14:paraId="3550BCFF" w14:textId="255D5044" w:rsidR="002A4E46" w:rsidRPr="0057611A" w:rsidRDefault="002A4E46" w:rsidP="002A4E46">
      <w:pPr>
        <w:pStyle w:val="000Section"/>
      </w:pPr>
      <w:r w:rsidRPr="008E6EBC">
        <w:t xml:space="preserve">Section </w:t>
      </w:r>
      <w:r>
        <w:t>607</w:t>
      </w:r>
      <w:r w:rsidRPr="008E6EBC">
        <w:t xml:space="preserve"> – </w:t>
      </w:r>
      <w:r>
        <w:t>Curb</w:t>
      </w:r>
    </w:p>
    <w:p w14:paraId="756F502F" w14:textId="4E5D9F1C" w:rsidR="002A4E46" w:rsidRPr="0057611A" w:rsidRDefault="002A4E46" w:rsidP="002A4E46">
      <w:pPr>
        <w:pStyle w:val="00000Subsection"/>
      </w:pPr>
      <w:proofErr w:type="gramStart"/>
      <w:r>
        <w:t>607</w:t>
      </w:r>
      <w:r w:rsidRPr="008E6EBC">
        <w:t xml:space="preserve">.01  </w:t>
      </w:r>
      <w:r>
        <w:t>Description</w:t>
      </w:r>
      <w:proofErr w:type="gramEnd"/>
    </w:p>
    <w:bookmarkEnd w:id="793"/>
    <w:p w14:paraId="29ED2814" w14:textId="612AE7FF" w:rsidR="00EB0781" w:rsidRDefault="00EB0781" w:rsidP="00EB0781">
      <w:pPr>
        <w:pStyle w:val="HiddenTextSpec"/>
      </w:pPr>
      <w:r>
        <w:t>1</w:t>
      </w:r>
      <w:r w:rsidRPr="00D75581">
        <w:t>**************************************************************************************************************************1</w:t>
      </w:r>
    </w:p>
    <w:p w14:paraId="6252051B" w14:textId="2E0DE862" w:rsidR="002A4E46" w:rsidRDefault="002A4E46" w:rsidP="002A4E46">
      <w:pPr>
        <w:pStyle w:val="HiddenTextSpec"/>
      </w:pPr>
      <w:r w:rsidRPr="00D75581">
        <w:t>BDC2</w:t>
      </w:r>
      <w:r>
        <w:t>3</w:t>
      </w:r>
      <w:r w:rsidRPr="00D75581">
        <w:t>S-</w:t>
      </w:r>
      <w:r>
        <w:t>08 dated Jun 6, 2023</w:t>
      </w:r>
    </w:p>
    <w:p w14:paraId="702D6B9B" w14:textId="77777777" w:rsidR="002A4E46" w:rsidRDefault="002A4E46" w:rsidP="00EB0781">
      <w:pPr>
        <w:pStyle w:val="HiddenTextSpec"/>
      </w:pPr>
    </w:p>
    <w:p w14:paraId="1A58B126" w14:textId="77777777" w:rsidR="002A4E46" w:rsidRDefault="002A4E46" w:rsidP="002A4E46">
      <w:pPr>
        <w:pStyle w:val="Instruction"/>
      </w:pPr>
      <w:r>
        <w:t>THE PARAGRAPH IS CHANGED TO:</w:t>
      </w:r>
    </w:p>
    <w:p w14:paraId="5790C310" w14:textId="77777777" w:rsidR="002A4E46" w:rsidRPr="00937487" w:rsidRDefault="002A4E46" w:rsidP="002A4E46">
      <w:pPr>
        <w:pStyle w:val="Paragraph"/>
      </w:pPr>
      <w:r w:rsidRPr="00937487">
        <w:t>This Section describes the requirements for constructing concrete curb, granite curb, and HMA curb, for resetting granite curb, and for cutting concrete vertical curb.</w:t>
      </w:r>
    </w:p>
    <w:p w14:paraId="758603FC" w14:textId="77777777" w:rsidR="002A4E46" w:rsidRPr="00D75581" w:rsidRDefault="002A4E46" w:rsidP="002A4E46">
      <w:pPr>
        <w:pStyle w:val="HiddenTextSpec"/>
      </w:pPr>
      <w:r>
        <w:t>1</w:t>
      </w:r>
      <w:r w:rsidRPr="00D75581">
        <w:t>**************************************************************************************************************************1</w:t>
      </w:r>
    </w:p>
    <w:p w14:paraId="6CF86528" w14:textId="77777777" w:rsidR="002A4E46" w:rsidRDefault="002A4E46" w:rsidP="002A4E46">
      <w:pPr>
        <w:pStyle w:val="0000000Subpart"/>
      </w:pPr>
      <w:proofErr w:type="gramStart"/>
      <w:r w:rsidRPr="0057611A">
        <w:t xml:space="preserve">607.02.01  </w:t>
      </w:r>
      <w:r w:rsidRPr="00937487">
        <w:t>Materials</w:t>
      </w:r>
      <w:proofErr w:type="gramEnd"/>
    </w:p>
    <w:p w14:paraId="5D0D2CB6" w14:textId="77777777" w:rsidR="002A4E46" w:rsidRDefault="002A4E46" w:rsidP="002A4E46">
      <w:pPr>
        <w:pStyle w:val="HiddenTextSpec"/>
      </w:pPr>
      <w:r>
        <w:t>1</w:t>
      </w:r>
      <w:r w:rsidRPr="00D75581">
        <w:t>**************************************************************************************************************************1</w:t>
      </w:r>
    </w:p>
    <w:p w14:paraId="5D79368E" w14:textId="77777777" w:rsidR="002A4E46" w:rsidRDefault="002A4E46" w:rsidP="002A4E46">
      <w:pPr>
        <w:pStyle w:val="HiddenTextSpec"/>
      </w:pPr>
      <w:r w:rsidRPr="00D75581">
        <w:t>BDC2</w:t>
      </w:r>
      <w:r>
        <w:t>3</w:t>
      </w:r>
      <w:r w:rsidRPr="00D75581">
        <w:t>S-</w:t>
      </w:r>
      <w:r>
        <w:t>08 dated Jun 6, 2023</w:t>
      </w:r>
    </w:p>
    <w:p w14:paraId="25A0C5E4" w14:textId="77777777" w:rsidR="002A4E46" w:rsidRDefault="002A4E46" w:rsidP="002A4E46">
      <w:pPr>
        <w:pStyle w:val="Instruction"/>
      </w:pPr>
      <w:r>
        <w:t>THE FOLLOWING IS ADDED:</w:t>
      </w:r>
    </w:p>
    <w:p w14:paraId="23D47B5F" w14:textId="77777777" w:rsidR="002A4E46" w:rsidRDefault="002A4E46" w:rsidP="000466BA">
      <w:pPr>
        <w:pStyle w:val="Dotleader0indent"/>
      </w:pPr>
      <w:r>
        <w:t>Epoxy Waterproofing</w:t>
      </w:r>
      <w:r>
        <w:tab/>
        <w:t>912.02.02</w:t>
      </w:r>
    </w:p>
    <w:p w14:paraId="5966BD56" w14:textId="77777777" w:rsidR="002A4E46" w:rsidRPr="00D75581" w:rsidRDefault="002A4E46" w:rsidP="002A4E46">
      <w:pPr>
        <w:pStyle w:val="HiddenTextSpec"/>
      </w:pPr>
      <w:r>
        <w:t>1</w:t>
      </w:r>
      <w:r w:rsidRPr="00D75581">
        <w:t>**************************************************************************************************************************1</w:t>
      </w:r>
    </w:p>
    <w:p w14:paraId="3C79AE64" w14:textId="77777777" w:rsidR="002A4E46" w:rsidRDefault="002A4E46" w:rsidP="002A4E46">
      <w:pPr>
        <w:pStyle w:val="0000000Subpart"/>
      </w:pPr>
      <w:proofErr w:type="gramStart"/>
      <w:r w:rsidRPr="0057611A">
        <w:t xml:space="preserve">607.02.02  </w:t>
      </w:r>
      <w:r w:rsidRPr="00937487">
        <w:t>Equipment</w:t>
      </w:r>
      <w:proofErr w:type="gramEnd"/>
      <w:r w:rsidRPr="00654BE9">
        <w:t xml:space="preserve"> </w:t>
      </w:r>
    </w:p>
    <w:p w14:paraId="0812E49D" w14:textId="77777777" w:rsidR="002A4E46" w:rsidRDefault="002A4E46" w:rsidP="002A4E46">
      <w:pPr>
        <w:pStyle w:val="HiddenTextSpec"/>
      </w:pPr>
      <w:r>
        <w:t>1</w:t>
      </w:r>
      <w:r w:rsidRPr="00D75581">
        <w:t>**************************************************************************************************************************1</w:t>
      </w:r>
    </w:p>
    <w:p w14:paraId="57D8FEDA" w14:textId="77777777" w:rsidR="002A4E46" w:rsidRDefault="002A4E46" w:rsidP="002A4E46">
      <w:pPr>
        <w:pStyle w:val="HiddenTextSpec"/>
      </w:pPr>
      <w:r w:rsidRPr="00D75581">
        <w:t>BDC2</w:t>
      </w:r>
      <w:r>
        <w:t>3</w:t>
      </w:r>
      <w:r w:rsidRPr="00D75581">
        <w:t>S-</w:t>
      </w:r>
      <w:r>
        <w:t>08 dated Jun 6, 2023</w:t>
      </w:r>
    </w:p>
    <w:p w14:paraId="21BE9D16" w14:textId="77777777" w:rsidR="005E1150" w:rsidRDefault="005E1150" w:rsidP="005E1150">
      <w:pPr>
        <w:pStyle w:val="Instruction"/>
      </w:pPr>
      <w:r>
        <w:t>THE FOLLOWING IS ADDED:</w:t>
      </w:r>
    </w:p>
    <w:p w14:paraId="1701BA1C" w14:textId="77777777" w:rsidR="002A4E46" w:rsidRDefault="002A4E46" w:rsidP="00B61776">
      <w:pPr>
        <w:pStyle w:val="Dotleader0indent"/>
      </w:pPr>
      <w:r>
        <w:t>Concrete Vertical Curb Saw</w:t>
      </w:r>
      <w:r>
        <w:tab/>
        <w:t>1008.07</w:t>
      </w:r>
    </w:p>
    <w:p w14:paraId="10CC7917" w14:textId="77777777" w:rsidR="00B61776" w:rsidRDefault="00B61776" w:rsidP="00B61776">
      <w:pPr>
        <w:pStyle w:val="HiddenTextSpec"/>
      </w:pPr>
      <w:r>
        <w:t>1</w:t>
      </w:r>
      <w:r w:rsidRPr="00D75581">
        <w:t>**************************************************************************************************************************1</w:t>
      </w:r>
    </w:p>
    <w:p w14:paraId="13A7A11C" w14:textId="77777777" w:rsidR="00B61776" w:rsidRDefault="00B61776" w:rsidP="00B61776">
      <w:pPr>
        <w:pStyle w:val="HiddenTextSpec"/>
      </w:pPr>
    </w:p>
    <w:p w14:paraId="4D508E1F" w14:textId="77777777" w:rsidR="00B61776" w:rsidRDefault="00B61776" w:rsidP="00B61776">
      <w:pPr>
        <w:pStyle w:val="HiddenTextSpec"/>
      </w:pPr>
      <w:r>
        <w:t>1</w:t>
      </w:r>
      <w:r w:rsidRPr="00D75581">
        <w:t>**************************************************************************************************************************1</w:t>
      </w:r>
    </w:p>
    <w:p w14:paraId="26691241" w14:textId="77777777" w:rsidR="00B61776" w:rsidRDefault="00B61776" w:rsidP="00B61776">
      <w:pPr>
        <w:pStyle w:val="HiddenTextSpec"/>
      </w:pPr>
      <w:r w:rsidRPr="00D75581">
        <w:t>BDC2</w:t>
      </w:r>
      <w:r>
        <w:t>3</w:t>
      </w:r>
      <w:r w:rsidRPr="00D75581">
        <w:t>S-</w:t>
      </w:r>
      <w:r>
        <w:t>08 dated Jun 6, 2023</w:t>
      </w:r>
    </w:p>
    <w:p w14:paraId="52025B1E" w14:textId="77777777" w:rsidR="00B61776" w:rsidRPr="000466BA" w:rsidRDefault="00B61776" w:rsidP="00B61776">
      <w:pPr>
        <w:pStyle w:val="Instruction"/>
      </w:pPr>
      <w:r w:rsidRPr="009B529C">
        <w:t>THE FOLLOWING SUB</w:t>
      </w:r>
      <w:r>
        <w:t>part</w:t>
      </w:r>
      <w:r w:rsidRPr="009B529C">
        <w:t xml:space="preserve"> IS ADDED:</w:t>
      </w:r>
    </w:p>
    <w:p w14:paraId="3F6E7CDE" w14:textId="5A749E42" w:rsidR="00B61776" w:rsidRPr="000466BA" w:rsidRDefault="00B61776" w:rsidP="000466BA">
      <w:pPr>
        <w:pStyle w:val="0000000Subpart"/>
      </w:pPr>
      <w:proofErr w:type="gramStart"/>
      <w:r w:rsidRPr="000466BA">
        <w:t xml:space="preserve">607.03.08 </w:t>
      </w:r>
      <w:r w:rsidR="000466BA" w:rsidRPr="000466BA">
        <w:t xml:space="preserve"> </w:t>
      </w:r>
      <w:r w:rsidRPr="000466BA">
        <w:t>Sawcut</w:t>
      </w:r>
      <w:proofErr w:type="gramEnd"/>
      <w:r w:rsidRPr="000466BA">
        <w:t xml:space="preserve"> Vertical Curb </w:t>
      </w:r>
    </w:p>
    <w:p w14:paraId="0CB92ADE" w14:textId="77777777" w:rsidR="00B61776" w:rsidRPr="00937487" w:rsidRDefault="00B61776" w:rsidP="00B61776">
      <w:pPr>
        <w:pStyle w:val="Paragraph"/>
      </w:pPr>
      <w:r w:rsidRPr="00937487">
        <w:t xml:space="preserve">The RE will determine if the existing concrete vertical curb is suitable for </w:t>
      </w:r>
      <w:proofErr w:type="spellStart"/>
      <w:r w:rsidRPr="00937487">
        <w:t>sawcutting</w:t>
      </w:r>
      <w:proofErr w:type="spellEnd"/>
      <w:r w:rsidRPr="00937487">
        <w:t>.  Construct cast in place curb as specified in 607.03.02 if the existing curb exhibits visible cracking or deterioration or both.</w:t>
      </w:r>
      <w:bookmarkStart w:id="799" w:name="_Hlk95116945"/>
    </w:p>
    <w:p w14:paraId="36AE2E70" w14:textId="77777777" w:rsidR="00B61776" w:rsidRPr="00937487" w:rsidRDefault="00B61776" w:rsidP="00B61776">
      <w:pPr>
        <w:pStyle w:val="Paragraph"/>
      </w:pPr>
      <w:r w:rsidRPr="00937487">
        <w:t xml:space="preserve">Provide a concrete vertical curb saw as specified in 1008.07.  Construct erosion control measures as specified in 158.03.02.  </w:t>
      </w:r>
      <w:bookmarkEnd w:id="799"/>
      <w:r w:rsidRPr="00937487">
        <w:t>Set the concrete vertical curb saw height to the desired vertical curb face height.  Sawcut the vertical curb to within ±1/2 inch of the desired curb face dimension.  Sawcut grooves as specified in 507.03.02.L to transition height differentials.</w:t>
      </w:r>
    </w:p>
    <w:p w14:paraId="53384379" w14:textId="77777777" w:rsidR="00B61776" w:rsidRPr="00937487" w:rsidRDefault="00B61776" w:rsidP="00B61776">
      <w:pPr>
        <w:pStyle w:val="Paragraph"/>
      </w:pPr>
      <w:r w:rsidRPr="00937487">
        <w:t>Finish the sawcut concrete vertical curb as specified in 607.03.01.E.  Seal sawcut concrete with epoxy waterproofing as specified in 504.03.03.  Prepare sawcut surface of concrete vertical curb according to manufacturer’s directions before applying epoxy waterproofing.</w:t>
      </w:r>
    </w:p>
    <w:p w14:paraId="3081490F" w14:textId="77777777" w:rsidR="00B61776" w:rsidRPr="00937487" w:rsidRDefault="00B61776" w:rsidP="00B61776">
      <w:pPr>
        <w:pStyle w:val="Paragraph"/>
      </w:pPr>
      <w:r w:rsidRPr="00937487">
        <w:t>Dispose of cut material as specified in 201.03.01.H.</w:t>
      </w:r>
    </w:p>
    <w:p w14:paraId="6F6BDDEC" w14:textId="77777777" w:rsidR="00B61776" w:rsidRDefault="00B61776" w:rsidP="00B61776">
      <w:pPr>
        <w:pStyle w:val="HiddenTextSpec"/>
      </w:pPr>
      <w:r>
        <w:lastRenderedPageBreak/>
        <w:t>1</w:t>
      </w:r>
      <w:r w:rsidRPr="00D75581">
        <w:t>**************************************************************************************************************************1</w:t>
      </w:r>
    </w:p>
    <w:p w14:paraId="3FAA6D8D" w14:textId="07243430" w:rsidR="00B61776" w:rsidRPr="0057611A" w:rsidRDefault="00B61776" w:rsidP="00B61776">
      <w:pPr>
        <w:pStyle w:val="00000Subsection"/>
      </w:pPr>
      <w:proofErr w:type="gramStart"/>
      <w:r w:rsidRPr="009B529C">
        <w:t>607.0</w:t>
      </w:r>
      <w:r>
        <w:t xml:space="preserve">4  </w:t>
      </w:r>
      <w:r w:rsidR="005E1150">
        <w:t>Measurement</w:t>
      </w:r>
      <w:proofErr w:type="gramEnd"/>
      <w:r w:rsidR="005E1150">
        <w:t xml:space="preserve"> and Payment</w:t>
      </w:r>
      <w:r w:rsidRPr="009B529C">
        <w:t xml:space="preserve"> </w:t>
      </w:r>
    </w:p>
    <w:p w14:paraId="0356A8CB" w14:textId="77777777" w:rsidR="00B61776" w:rsidRDefault="00B61776" w:rsidP="00B61776">
      <w:pPr>
        <w:pStyle w:val="HiddenTextSpec"/>
      </w:pPr>
    </w:p>
    <w:p w14:paraId="711DE44D" w14:textId="77777777" w:rsidR="00B61776" w:rsidRDefault="00B61776" w:rsidP="00B61776">
      <w:pPr>
        <w:pStyle w:val="HiddenTextSpec"/>
      </w:pPr>
      <w:r>
        <w:t>1</w:t>
      </w:r>
      <w:r w:rsidRPr="00D75581">
        <w:t>**************************************************************************************************************************1</w:t>
      </w:r>
    </w:p>
    <w:p w14:paraId="22CC5902" w14:textId="77777777" w:rsidR="00B61776" w:rsidRDefault="00B61776" w:rsidP="00B61776">
      <w:pPr>
        <w:pStyle w:val="HiddenTextSpec"/>
      </w:pPr>
      <w:r w:rsidRPr="00D75581">
        <w:t>BDC2</w:t>
      </w:r>
      <w:r>
        <w:t>3</w:t>
      </w:r>
      <w:r w:rsidRPr="00D75581">
        <w:t>S-</w:t>
      </w:r>
      <w:r>
        <w:t>08 dated Jun 6, 2023</w:t>
      </w:r>
    </w:p>
    <w:p w14:paraId="3EE8A4A5" w14:textId="77777777" w:rsidR="00B61776" w:rsidRPr="00937487" w:rsidRDefault="00B61776" w:rsidP="00B61776">
      <w:pPr>
        <w:pStyle w:val="Instruction"/>
      </w:pPr>
      <w:r w:rsidRPr="00937487">
        <w:t>THE FOLLOWING PAY ITEM IS ADDED:</w:t>
      </w:r>
    </w:p>
    <w:p w14:paraId="0DDB551D" w14:textId="77777777" w:rsidR="00B61776" w:rsidRPr="0057611A" w:rsidRDefault="00B61776" w:rsidP="00B61776">
      <w:pPr>
        <w:pStyle w:val="PayItemandPayUnit"/>
      </w:pPr>
      <w:r w:rsidRPr="00937487">
        <w:t>SAWCUT VERTICAL CURB</w:t>
      </w:r>
      <w:r w:rsidRPr="00937487">
        <w:tab/>
        <w:t>LINEAR FOOT</w:t>
      </w:r>
      <w:r w:rsidRPr="0057611A">
        <w:t xml:space="preserve"> </w:t>
      </w:r>
    </w:p>
    <w:p w14:paraId="04D59E74" w14:textId="77777777" w:rsidR="00B61776" w:rsidRDefault="00B61776" w:rsidP="00B61776">
      <w:pPr>
        <w:pStyle w:val="HiddenTextSpec"/>
      </w:pPr>
      <w:r>
        <w:t>1</w:t>
      </w:r>
      <w:r w:rsidRPr="00D75581">
        <w:t>**************************************************************************************************************************1</w:t>
      </w:r>
    </w:p>
    <w:p w14:paraId="11E7D816" w14:textId="77777777" w:rsidR="002A4E46" w:rsidRPr="00D75581" w:rsidRDefault="002A4E46" w:rsidP="00EB0781">
      <w:pPr>
        <w:pStyle w:val="HiddenTextSpec"/>
      </w:pPr>
    </w:p>
    <w:p w14:paraId="59AD8EB8" w14:textId="2D3CB929" w:rsidR="007641AE" w:rsidRPr="005955DB" w:rsidRDefault="007641AE" w:rsidP="007641AE">
      <w:pPr>
        <w:pStyle w:val="000Section"/>
      </w:pPr>
      <w:r>
        <w:t>Section</w:t>
      </w:r>
      <w:r w:rsidRPr="005955DB">
        <w:t xml:space="preserve"> 609 – </w:t>
      </w:r>
      <w:r>
        <w:t>Beam Guide Rail</w:t>
      </w:r>
    </w:p>
    <w:p w14:paraId="72490E72" w14:textId="77777777" w:rsidR="007641AE" w:rsidRPr="0017791C" w:rsidRDefault="007641AE" w:rsidP="007641AE">
      <w:pPr>
        <w:pStyle w:val="0000000Subpart"/>
      </w:pPr>
      <w:r w:rsidRPr="0017791C">
        <w:t>609.03.01 Beam Guide Rail</w:t>
      </w:r>
    </w:p>
    <w:p w14:paraId="6935B589" w14:textId="77777777" w:rsidR="007641AE" w:rsidRPr="00D75581" w:rsidRDefault="007641AE" w:rsidP="007641AE">
      <w:pPr>
        <w:pStyle w:val="HiddenTextSpec"/>
      </w:pPr>
      <w:r>
        <w:t>1</w:t>
      </w:r>
      <w:r w:rsidRPr="00D75581">
        <w:t>**************************************************************************************************************************1</w:t>
      </w:r>
    </w:p>
    <w:p w14:paraId="4C823364" w14:textId="2EFB2BDE" w:rsidR="007641AE" w:rsidRDefault="007641AE" w:rsidP="007641AE">
      <w:pPr>
        <w:pStyle w:val="HiddenTextSpec"/>
      </w:pPr>
      <w:r w:rsidRPr="00D75581">
        <w:t>BDC20S-</w:t>
      </w:r>
      <w:r>
        <w:t>10 dated Sep 11, 2020</w:t>
      </w:r>
    </w:p>
    <w:p w14:paraId="74CEA5C5" w14:textId="77777777" w:rsidR="00A02271" w:rsidRDefault="00A02271" w:rsidP="007641AE">
      <w:pPr>
        <w:pStyle w:val="HiddenTextSpec"/>
      </w:pPr>
    </w:p>
    <w:p w14:paraId="39107703" w14:textId="665CF8C8" w:rsidR="007641AE" w:rsidRPr="006837D0" w:rsidRDefault="007641AE" w:rsidP="007641AE">
      <w:pPr>
        <w:pStyle w:val="Instruction"/>
      </w:pPr>
      <w:r w:rsidRPr="006837D0">
        <w:t>THE FOLLOWING IS ADDED:</w:t>
      </w:r>
    </w:p>
    <w:p w14:paraId="47B28BAD" w14:textId="77777777" w:rsidR="007641AE" w:rsidRPr="007F52D3" w:rsidRDefault="007641AE" w:rsidP="007F52D3">
      <w:pPr>
        <w:pStyle w:val="Paragraph"/>
      </w:pPr>
      <w:bookmarkStart w:id="800" w:name="_Hlk46734552"/>
      <w:r w:rsidRPr="007F52D3">
        <w:t>Remove trees and shrubs as specified in 801.03 and 802.03 from the entire guide rail element extending 4 feet behind the guide rail post.</w:t>
      </w:r>
    </w:p>
    <w:bookmarkEnd w:id="800"/>
    <w:p w14:paraId="0B4E4ACC" w14:textId="77777777" w:rsidR="007641AE" w:rsidRPr="00D75581" w:rsidRDefault="007641AE" w:rsidP="007641AE">
      <w:pPr>
        <w:pStyle w:val="HiddenTextSpec"/>
      </w:pPr>
      <w:r>
        <w:t>1</w:t>
      </w:r>
      <w:r w:rsidRPr="00D75581">
        <w:t>**************************************************************************************************************************1</w:t>
      </w:r>
    </w:p>
    <w:p w14:paraId="2D2CDA49" w14:textId="77777777" w:rsidR="00132EA7" w:rsidRPr="00D75581" w:rsidRDefault="00132EA7" w:rsidP="00132EA7">
      <w:pPr>
        <w:pStyle w:val="HiddenTextSpec"/>
      </w:pPr>
      <w:r>
        <w:t>1</w:t>
      </w:r>
      <w:r w:rsidRPr="00D75581">
        <w:t>**************************************************************************************************************************1</w:t>
      </w:r>
    </w:p>
    <w:p w14:paraId="2CBEF012" w14:textId="4E99EE4C" w:rsidR="00132EA7" w:rsidRDefault="00132EA7" w:rsidP="00132EA7">
      <w:pPr>
        <w:pStyle w:val="HiddenTextSpec"/>
      </w:pPr>
      <w:r w:rsidRPr="00D75581">
        <w:t>BDC2</w:t>
      </w:r>
      <w:r>
        <w:t>3</w:t>
      </w:r>
      <w:r w:rsidRPr="00D75581">
        <w:t>S-</w:t>
      </w:r>
      <w:r>
        <w:t>14 dated DEC 22, 2023</w:t>
      </w:r>
    </w:p>
    <w:p w14:paraId="6BB161B5" w14:textId="77777777" w:rsidR="00132EA7" w:rsidRDefault="00132EA7" w:rsidP="00132EA7">
      <w:pPr>
        <w:pStyle w:val="HiddenTextSpec"/>
      </w:pPr>
    </w:p>
    <w:p w14:paraId="530DB744" w14:textId="77777777" w:rsidR="00132EA7" w:rsidRPr="00132EA7" w:rsidRDefault="00132EA7" w:rsidP="00132EA7">
      <w:pPr>
        <w:pStyle w:val="Instruction"/>
      </w:pPr>
      <w:r w:rsidRPr="00132EA7">
        <w:t>THE FOLLOWING IS ADDED:</w:t>
      </w:r>
    </w:p>
    <w:p w14:paraId="503C7EDF" w14:textId="77777777" w:rsidR="00132EA7" w:rsidRPr="00BD440D" w:rsidRDefault="00132EA7" w:rsidP="00BD440D">
      <w:pPr>
        <w:pStyle w:val="Paragraph"/>
      </w:pPr>
      <w:r w:rsidRPr="00BD440D">
        <w:t>After completing guide rail installation</w:t>
      </w:r>
      <w:bookmarkStart w:id="801" w:name="_Hlk145241114"/>
      <w:r w:rsidRPr="00BD440D">
        <w:t xml:space="preserve">, provide to the RE, coordinates in the New Jersey State Plane Coordinate System, based on the latest realization of the North American Datum of 1981, currently NAD83 (2011) with units of measure in US Survey feet (EPSG Code-3424).  Provide coordinates </w:t>
      </w:r>
      <w:bookmarkEnd w:id="801"/>
      <w:r w:rsidRPr="00BD440D">
        <w:t xml:space="preserve">every 50 feet along the face of the as-built guide rail including at both ends to the </w:t>
      </w:r>
      <w:bookmarkStart w:id="802" w:name="_Hlk145241134"/>
      <w:r w:rsidRPr="00BD440D">
        <w:t>accuracy of 3 feet (submeter) or better</w:t>
      </w:r>
      <w:bookmarkEnd w:id="802"/>
      <w:r w:rsidRPr="00BD440D">
        <w:t>.  For guide rail runs of 100 feet or less provide coordinates at the beginning, midpoint or point of flares, and end of the run.  For guide rail runs of 1000 feet or more provide coordinates every 100 feet.  Ensure coordinates are collected at every location of change in horizontal and vertical geometry.</w:t>
      </w:r>
    </w:p>
    <w:p w14:paraId="3BDC22AE" w14:textId="77777777" w:rsidR="00132EA7" w:rsidRPr="00132EA7" w:rsidRDefault="00132EA7" w:rsidP="00132EA7">
      <w:pPr>
        <w:pStyle w:val="Paragraph"/>
      </w:pPr>
      <w:r w:rsidRPr="00132EA7">
        <w:t>Provide the following digital photos tied to the coordinate location where each photo was taken:</w:t>
      </w:r>
    </w:p>
    <w:p w14:paraId="072B35BF" w14:textId="77777777" w:rsidR="00132EA7" w:rsidRPr="00132EA7" w:rsidRDefault="00132EA7" w:rsidP="00132EA7">
      <w:pPr>
        <w:pStyle w:val="List0indent"/>
      </w:pPr>
      <w:r w:rsidRPr="00132EA7">
        <w:t>1.</w:t>
      </w:r>
      <w:r w:rsidRPr="00132EA7">
        <w:tab/>
        <w:t>At least one digital photo of guide rail viewing the rail splice and at least one post.</w:t>
      </w:r>
    </w:p>
    <w:p w14:paraId="1FB98D45" w14:textId="77777777" w:rsidR="00132EA7" w:rsidRPr="00132EA7" w:rsidRDefault="00132EA7" w:rsidP="00132EA7">
      <w:pPr>
        <w:pStyle w:val="List0indent"/>
      </w:pPr>
      <w:r w:rsidRPr="00132EA7">
        <w:t>2.</w:t>
      </w:r>
      <w:r w:rsidRPr="00132EA7">
        <w:tab/>
        <w:t>Three photos at each end of the guide rail.  Ensure photos of guide rail ends are taken at 3 view angles to present perspective view (front, back and side) of the end terminal, crash cushion, or connection with parapet, barrier, or abutment.</w:t>
      </w:r>
    </w:p>
    <w:p w14:paraId="5B4B303B" w14:textId="21842B7C" w:rsidR="00132EA7" w:rsidRDefault="00132EA7" w:rsidP="00132EA7">
      <w:pPr>
        <w:pStyle w:val="Paragraph"/>
      </w:pPr>
      <w:r w:rsidRPr="00132EA7">
        <w:t>Submit coordinate data in excel format compatible with the Department’s version, and digital photos, electronically to the RE on forms provided by the Department after the guide rail installations have been constructed and accepted.</w:t>
      </w:r>
    </w:p>
    <w:p w14:paraId="03CE7598" w14:textId="77777777" w:rsidR="00132EA7" w:rsidRPr="00D75581" w:rsidRDefault="00132EA7" w:rsidP="00132EA7">
      <w:pPr>
        <w:pStyle w:val="HiddenTextSpec"/>
      </w:pPr>
      <w:r>
        <w:t>1</w:t>
      </w:r>
      <w:r w:rsidRPr="00D75581">
        <w:t>**************************************************************************************************************************1</w:t>
      </w:r>
    </w:p>
    <w:p w14:paraId="25EE347B" w14:textId="77777777" w:rsidR="007641AE" w:rsidRPr="0017791C" w:rsidRDefault="007641AE" w:rsidP="007641AE">
      <w:pPr>
        <w:pStyle w:val="0000000Subpart"/>
      </w:pPr>
      <w:r w:rsidRPr="0017791C">
        <w:t>609.03.05 Reset Beam Guide Rail</w:t>
      </w:r>
    </w:p>
    <w:p w14:paraId="3ACDAF80" w14:textId="77777777" w:rsidR="007641AE" w:rsidRPr="00D75581" w:rsidRDefault="007641AE" w:rsidP="007641AE">
      <w:pPr>
        <w:pStyle w:val="HiddenTextSpec"/>
      </w:pPr>
      <w:r>
        <w:t>1</w:t>
      </w:r>
      <w:r w:rsidRPr="00D75581">
        <w:t>**************************************************************************************************************************1</w:t>
      </w:r>
    </w:p>
    <w:p w14:paraId="7FD297E4" w14:textId="0499DAD4" w:rsidR="007641AE" w:rsidRDefault="007641AE" w:rsidP="007641AE">
      <w:pPr>
        <w:pStyle w:val="HiddenTextSpec"/>
      </w:pPr>
      <w:r w:rsidRPr="00D75581">
        <w:t>BDC20S-</w:t>
      </w:r>
      <w:r>
        <w:t>10 dated Sep 11, 2020</w:t>
      </w:r>
    </w:p>
    <w:p w14:paraId="1D6C9F7B" w14:textId="77777777" w:rsidR="00A02271" w:rsidRDefault="00A02271" w:rsidP="007641AE">
      <w:pPr>
        <w:pStyle w:val="HiddenTextSpec"/>
      </w:pPr>
    </w:p>
    <w:p w14:paraId="1B730768" w14:textId="77777777" w:rsidR="007641AE" w:rsidRPr="004F7FE2" w:rsidRDefault="007641AE" w:rsidP="007641AE">
      <w:pPr>
        <w:pStyle w:val="Instruction"/>
      </w:pPr>
      <w:r w:rsidRPr="004F7FE2">
        <w:t>THE FOLLOWING IS ADDED</w:t>
      </w:r>
      <w:r>
        <w:t xml:space="preserve"> at the end of the subsection</w:t>
      </w:r>
      <w:r w:rsidRPr="004F7FE2">
        <w:t>:</w:t>
      </w:r>
    </w:p>
    <w:p w14:paraId="26EFD11D" w14:textId="77777777" w:rsidR="007641AE" w:rsidRPr="007F52D3" w:rsidRDefault="007641AE" w:rsidP="007F52D3">
      <w:pPr>
        <w:pStyle w:val="Paragraph"/>
      </w:pPr>
      <w:bookmarkStart w:id="803" w:name="_Hlk46734760"/>
      <w:r w:rsidRPr="007F52D3">
        <w:t>Remove trees and shrubs as specified in 801.03 and 802.03 from the entire guide rail element extending 4 feet behind the guide rail post.</w:t>
      </w:r>
    </w:p>
    <w:bookmarkEnd w:id="803"/>
    <w:p w14:paraId="470189F8" w14:textId="77777777" w:rsidR="007641AE" w:rsidRDefault="007641AE" w:rsidP="007641AE">
      <w:pPr>
        <w:pStyle w:val="HiddenTextSpec"/>
        <w:rPr>
          <w:vanish w:val="0"/>
        </w:rPr>
      </w:pPr>
      <w:r>
        <w:t>1</w:t>
      </w:r>
      <w:r w:rsidRPr="00D75581">
        <w:t>**************************************************************************************************************************1</w:t>
      </w:r>
    </w:p>
    <w:p w14:paraId="65908077" w14:textId="77777777" w:rsidR="001D16EA" w:rsidRPr="00D75581" w:rsidRDefault="001D16EA" w:rsidP="007641AE">
      <w:pPr>
        <w:pStyle w:val="HiddenTextSpec"/>
      </w:pPr>
    </w:p>
    <w:p w14:paraId="2D9FCFF1" w14:textId="3818DDCA" w:rsidR="00124682" w:rsidRDefault="00AE06BF" w:rsidP="00E97B4C">
      <w:pPr>
        <w:pStyle w:val="000Section"/>
      </w:pPr>
      <w:r w:rsidRPr="00B97E4C">
        <w:lastRenderedPageBreak/>
        <w:t>Section 610 – Traffic Stripes, Traffic Markings, and Rumble Strips</w:t>
      </w:r>
      <w:bookmarkStart w:id="804" w:name="s6100301D"/>
      <w:bookmarkStart w:id="805" w:name="s6100301E"/>
      <w:bookmarkStart w:id="806" w:name="s6100303"/>
      <w:bookmarkStart w:id="807" w:name="_Toc142048268"/>
      <w:bookmarkStart w:id="808" w:name="_Toc175378148"/>
      <w:bookmarkStart w:id="809" w:name="_Toc175471045"/>
      <w:bookmarkStart w:id="810" w:name="_Toc182750347"/>
      <w:bookmarkEnd w:id="744"/>
      <w:bookmarkEnd w:id="745"/>
      <w:bookmarkEnd w:id="746"/>
      <w:bookmarkEnd w:id="747"/>
      <w:bookmarkEnd w:id="748"/>
      <w:bookmarkEnd w:id="804"/>
      <w:bookmarkEnd w:id="805"/>
      <w:bookmarkEnd w:id="806"/>
    </w:p>
    <w:p w14:paraId="7D58D278" w14:textId="77777777" w:rsidR="000F48D5" w:rsidRPr="000F48D5" w:rsidRDefault="000F48D5" w:rsidP="000F48D5">
      <w:pPr>
        <w:pStyle w:val="0000000Subpart"/>
      </w:pPr>
      <w:bookmarkStart w:id="811" w:name="_Toc142048263"/>
      <w:bookmarkStart w:id="812" w:name="_Toc175378143"/>
      <w:bookmarkStart w:id="813" w:name="_Toc175471040"/>
      <w:bookmarkStart w:id="814" w:name="_Toc180141140"/>
      <w:bookmarkStart w:id="815" w:name="_Toc501717388"/>
      <w:proofErr w:type="gramStart"/>
      <w:r w:rsidRPr="000F48D5">
        <w:t xml:space="preserve">610.03.02  </w:t>
      </w:r>
      <w:bookmarkStart w:id="816" w:name="_Toc182750342"/>
      <w:bookmarkEnd w:id="811"/>
      <w:bookmarkEnd w:id="812"/>
      <w:bookmarkEnd w:id="813"/>
      <w:r w:rsidRPr="000F48D5">
        <w:t>Traffic</w:t>
      </w:r>
      <w:proofErr w:type="gramEnd"/>
      <w:r w:rsidRPr="000F48D5">
        <w:t xml:space="preserve"> Markings</w:t>
      </w:r>
      <w:bookmarkEnd w:id="816"/>
      <w:r w:rsidRPr="000F48D5">
        <w:t xml:space="preserve"> Lines, Traffic Markings Symbols, and Traffic Markings Route Symbols</w:t>
      </w:r>
      <w:bookmarkEnd w:id="814"/>
      <w:bookmarkEnd w:id="815"/>
    </w:p>
    <w:p w14:paraId="538F420C" w14:textId="7AD62AB4" w:rsidR="000F48D5" w:rsidRPr="000F48D5" w:rsidRDefault="000F48D5" w:rsidP="000F48D5">
      <w:pPr>
        <w:pStyle w:val="0000000Subpart"/>
        <w:rPr>
          <w:vanish/>
          <w:color w:val="FF0000"/>
        </w:rPr>
      </w:pPr>
      <w:r w:rsidRPr="000F48D5">
        <w:rPr>
          <w:vanish/>
          <w:color w:val="FF0000"/>
        </w:rPr>
        <w:t>1***********************************************************************************************1</w:t>
      </w:r>
    </w:p>
    <w:p w14:paraId="263DBF03" w14:textId="27DCF17B" w:rsidR="000F48D5" w:rsidRPr="000F48D5" w:rsidRDefault="002C1DF1" w:rsidP="00616FEF">
      <w:pPr>
        <w:pStyle w:val="0000000Subpart"/>
        <w:ind w:left="2160" w:firstLine="720"/>
        <w:rPr>
          <w:rFonts w:ascii="Arial" w:hAnsi="Arial" w:cs="Arial"/>
          <w:b w:val="0"/>
          <w:bCs w:val="0"/>
          <w:vanish/>
          <w:color w:val="FF0000"/>
        </w:rPr>
      </w:pPr>
      <w:r w:rsidRPr="002C1DF1">
        <w:rPr>
          <w:rFonts w:ascii="Arial" w:hAnsi="Arial" w:cs="Arial"/>
          <w:b w:val="0"/>
          <w:bCs w:val="0"/>
          <w:vanish/>
          <w:color w:val="FF0000"/>
        </w:rPr>
        <w:t>BDC24S-21 DATED JAN 16, 202</w:t>
      </w:r>
      <w:r w:rsidR="002C1476">
        <w:rPr>
          <w:rFonts w:ascii="Arial" w:hAnsi="Arial" w:cs="Arial"/>
          <w:b w:val="0"/>
          <w:bCs w:val="0"/>
          <w:vanish/>
          <w:color w:val="FF0000"/>
        </w:rPr>
        <w:t>5</w:t>
      </w:r>
    </w:p>
    <w:p w14:paraId="5735485C" w14:textId="77777777" w:rsidR="00F85DDB" w:rsidRPr="00B97E4C" w:rsidRDefault="00F85DDB" w:rsidP="00F85DDB">
      <w:pPr>
        <w:pStyle w:val="A1paragraph0"/>
      </w:pPr>
      <w:r w:rsidRPr="00B97E4C">
        <w:rPr>
          <w:b/>
        </w:rPr>
        <w:t>A.</w:t>
      </w:r>
      <w:r w:rsidRPr="00B97E4C">
        <w:rPr>
          <w:b/>
        </w:rPr>
        <w:tab/>
        <w:t>Marking Plan.</w:t>
      </w:r>
      <w:r w:rsidRPr="00B97E4C">
        <w:t xml:space="preserve">  At least 20 days before beginning the work, submit to </w:t>
      </w:r>
      <w:proofErr w:type="gramStart"/>
      <w:r w:rsidRPr="00B97E4C">
        <w:t>the RE</w:t>
      </w:r>
      <w:proofErr w:type="gramEnd"/>
      <w:r w:rsidRPr="00B97E4C">
        <w:t xml:space="preserve"> for approval a marking plan that includes:</w:t>
      </w:r>
    </w:p>
    <w:p w14:paraId="3225C8B7" w14:textId="77777777" w:rsidR="00F85DDB" w:rsidRPr="00B97E4C" w:rsidRDefault="00F85DDB" w:rsidP="00F85DDB">
      <w:pPr>
        <w:pStyle w:val="List0indent"/>
      </w:pPr>
      <w:r w:rsidRPr="00B97E4C">
        <w:t>1.</w:t>
      </w:r>
      <w:r w:rsidRPr="00B97E4C">
        <w:tab/>
        <w:t xml:space="preserve">Schedule of operations for applying </w:t>
      </w:r>
      <w:r>
        <w:t>traffic markings.</w:t>
      </w:r>
    </w:p>
    <w:p w14:paraId="6E91DF68" w14:textId="77777777" w:rsidR="00F85DDB" w:rsidRDefault="00F85DDB" w:rsidP="00F85DDB">
      <w:pPr>
        <w:pStyle w:val="List0indent"/>
      </w:pPr>
      <w:r w:rsidRPr="00B97E4C">
        <w:t>2</w:t>
      </w:r>
      <w:r>
        <w:t>.</w:t>
      </w:r>
      <w:r>
        <w:tab/>
        <w:t>Number and type of equipment.</w:t>
      </w:r>
    </w:p>
    <w:p w14:paraId="6D348B32" w14:textId="77777777" w:rsidR="00F85DDB" w:rsidRDefault="00F85DDB" w:rsidP="00F85DDB">
      <w:pPr>
        <w:pStyle w:val="List0indent"/>
      </w:pPr>
      <w:r w:rsidRPr="00B97E4C">
        <w:t>3.</w:t>
      </w:r>
      <w:r w:rsidRPr="00B97E4C">
        <w:tab/>
        <w:t>Manufacturer’s recommendations for use of the materials, including mixing ratios and application temperatures.</w:t>
      </w:r>
    </w:p>
    <w:p w14:paraId="13CCE518" w14:textId="77777777" w:rsidR="00F85DDB" w:rsidRPr="007B36D4" w:rsidRDefault="00F85DDB" w:rsidP="00F85DDB">
      <w:pPr>
        <w:pStyle w:val="List0indent"/>
      </w:pPr>
      <w:r>
        <w:t>4.</w:t>
      </w:r>
      <w:r>
        <w:tab/>
      </w:r>
      <w:r w:rsidRPr="007B36D4">
        <w:t xml:space="preserve">Details on the means and methods for </w:t>
      </w:r>
      <w:r>
        <w:t>s</w:t>
      </w:r>
      <w:r w:rsidRPr="007B36D4">
        <w:t xml:space="preserve">urface </w:t>
      </w:r>
      <w:r>
        <w:t>p</w:t>
      </w:r>
      <w:r w:rsidRPr="007B36D4">
        <w:t>reparation</w:t>
      </w:r>
      <w:r>
        <w:t>.</w:t>
      </w:r>
    </w:p>
    <w:p w14:paraId="367D7ACC" w14:textId="77777777" w:rsidR="00F85DDB" w:rsidRPr="007B36D4" w:rsidRDefault="00F85DDB" w:rsidP="00F85DDB">
      <w:pPr>
        <w:pStyle w:val="List0indent"/>
      </w:pPr>
      <w:r>
        <w:t>5.</w:t>
      </w:r>
      <w:r>
        <w:tab/>
      </w:r>
      <w:r w:rsidRPr="007B36D4">
        <w:t xml:space="preserve">Details on the means and methods for </w:t>
      </w:r>
      <w:proofErr w:type="spellStart"/>
      <w:r>
        <w:t>p</w:t>
      </w:r>
      <w:r w:rsidRPr="007B36D4">
        <w:t>remarking</w:t>
      </w:r>
      <w:proofErr w:type="spellEnd"/>
      <w:r>
        <w:t>.</w:t>
      </w:r>
    </w:p>
    <w:p w14:paraId="06DCBCFA" w14:textId="77777777" w:rsidR="00F85DDB" w:rsidRPr="00B97E4C" w:rsidRDefault="00F85DDB" w:rsidP="00F85DDB">
      <w:pPr>
        <w:pStyle w:val="A1paragraph0"/>
      </w:pPr>
      <w:r w:rsidRPr="00B97E4C">
        <w:rPr>
          <w:b/>
        </w:rPr>
        <w:t>B.</w:t>
      </w:r>
      <w:r w:rsidRPr="00B97E4C">
        <w:rPr>
          <w:b/>
        </w:rPr>
        <w:tab/>
        <w:t>Surface Preparation.</w:t>
      </w:r>
      <w:r w:rsidRPr="00B97E4C">
        <w:t xml:space="preserve">  Immediately before marking the pavement surface, clean the surface of dirt, oil, grease, and foreign material, including curing compound on new concrete.  Clean the surface 2 inches beyond the perimeter of the marking to be placed.</w:t>
      </w:r>
    </w:p>
    <w:p w14:paraId="5D4A86A1" w14:textId="77777777" w:rsidR="00F85DDB" w:rsidRDefault="00F85DDB" w:rsidP="00F85DDB">
      <w:pPr>
        <w:pStyle w:val="A1paragraph0"/>
      </w:pPr>
      <w:r w:rsidRPr="00B97E4C">
        <w:rPr>
          <w:b/>
        </w:rPr>
        <w:t>C.</w:t>
      </w:r>
      <w:r w:rsidRPr="00B97E4C">
        <w:rPr>
          <w:b/>
        </w:rPr>
        <w:tab/>
        <w:t>Applying Traffic Markings.</w:t>
      </w:r>
      <w:r w:rsidRPr="00B97E4C">
        <w:t xml:space="preserve">  Place preformed thermoplastic or hot extruded thermoplastic traffic markings on thoroughly dry surfaces and during dry weather conditions.  Apply using equipment and procedures that produce markings of the specified color, width, and thickness with well-defined edges, uniform </w:t>
      </w:r>
      <w:proofErr w:type="spellStart"/>
      <w:r w:rsidRPr="00B97E4C">
        <w:t>retroreflectivity</w:t>
      </w:r>
      <w:proofErr w:type="spellEnd"/>
      <w:r w:rsidRPr="00B97E4C">
        <w:t>, and proper bonding to the pavement.  Apply the thermoplastic material as follows:</w:t>
      </w:r>
    </w:p>
    <w:p w14:paraId="0F1BB717" w14:textId="77777777" w:rsidR="00F85DDB" w:rsidRPr="00B97E4C" w:rsidRDefault="00F85DDB" w:rsidP="00F85DDB">
      <w:pPr>
        <w:pStyle w:val="11paragraph"/>
      </w:pPr>
      <w:r>
        <w:rPr>
          <w:b/>
        </w:rPr>
        <w:t>1</w:t>
      </w:r>
      <w:r w:rsidRPr="00B97E4C">
        <w:rPr>
          <w:b/>
        </w:rPr>
        <w:t>.</w:t>
      </w:r>
      <w:r w:rsidRPr="00B97E4C">
        <w:rPr>
          <w:b/>
        </w:rPr>
        <w:tab/>
        <w:t>Preformed Thermoplastic.</w:t>
      </w:r>
      <w:r w:rsidRPr="00B97E4C">
        <w:t xml:space="preserve">  Melt the preformed thermoplastic tape to bond the traffic markings permanently in position according to the manufacturer’s recommendations.</w:t>
      </w:r>
    </w:p>
    <w:p w14:paraId="354BB6B6" w14:textId="77777777" w:rsidR="00F85DDB" w:rsidRPr="00B97E4C" w:rsidRDefault="00F85DDB" w:rsidP="00F85DDB">
      <w:pPr>
        <w:pStyle w:val="12paragraph"/>
      </w:pPr>
      <w:r w:rsidRPr="00B97E4C">
        <w:t xml:space="preserve">Meet the minimum initial </w:t>
      </w:r>
      <w:proofErr w:type="spellStart"/>
      <w:r w:rsidRPr="00B97E4C">
        <w:t>retroreflectance</w:t>
      </w:r>
      <w:proofErr w:type="spellEnd"/>
      <w:r w:rsidRPr="00B97E4C">
        <w:t xml:space="preserve"> value, as specified in </w:t>
      </w:r>
      <w:r w:rsidRPr="00A851EE">
        <w:t>610.03.01.D</w:t>
      </w:r>
      <w:r w:rsidRPr="00B97E4C">
        <w:t xml:space="preserve"> for thermoplastic tape, by applying additional glass beads to the hot-wet material in a uniform pattern as necessary.</w:t>
      </w:r>
      <w:r>
        <w:t xml:space="preserve">  </w:t>
      </w:r>
    </w:p>
    <w:p w14:paraId="34AD374A" w14:textId="77777777" w:rsidR="00F85DDB" w:rsidRPr="00B97E4C" w:rsidRDefault="00F85DDB" w:rsidP="00F85DDB">
      <w:pPr>
        <w:pStyle w:val="11paragraph"/>
      </w:pPr>
      <w:r>
        <w:rPr>
          <w:b/>
        </w:rPr>
        <w:t>2</w:t>
      </w:r>
      <w:r w:rsidRPr="00B97E4C">
        <w:rPr>
          <w:b/>
        </w:rPr>
        <w:t>.</w:t>
      </w:r>
      <w:r w:rsidRPr="00B97E4C">
        <w:rPr>
          <w:b/>
        </w:rPr>
        <w:tab/>
        <w:t>Extruded Thermoplastic.</w:t>
      </w:r>
      <w:r w:rsidRPr="00B97E4C">
        <w:t xml:space="preserve">  Uniformly heat the thermoplastic material.  When the ambient and surface temperatures are at least 50</w:t>
      </w:r>
      <w:r>
        <w:t xml:space="preserve"> </w:t>
      </w:r>
      <w:r w:rsidRPr="00B97E4C">
        <w:t>°F, apply the melted material at a temperature of between 400 and 425</w:t>
      </w:r>
      <w:r>
        <w:t xml:space="preserve"> </w:t>
      </w:r>
      <w:r w:rsidRPr="00B97E4C">
        <w:t>°F.  Extrude the thermoplastic traffic markings on the HMA or concrete pavement ensuring a thickness of 90</w:t>
      </w:r>
      <w:r>
        <w:t xml:space="preserve"> </w:t>
      </w:r>
      <w:r w:rsidRPr="00B97E4C">
        <w:sym w:font="Symbol" w:char="F0B1"/>
      </w:r>
      <w:r>
        <w:t xml:space="preserve"> </w:t>
      </w:r>
      <w:r w:rsidRPr="00B97E4C">
        <w:t>1</w:t>
      </w:r>
      <w:r>
        <w:t xml:space="preserve"> </w:t>
      </w:r>
      <w:proofErr w:type="gramStart"/>
      <w:r w:rsidRPr="00B97E4C">
        <w:t>mils</w:t>
      </w:r>
      <w:proofErr w:type="gramEnd"/>
      <w:r w:rsidRPr="00B97E4C">
        <w:t>.</w:t>
      </w:r>
    </w:p>
    <w:p w14:paraId="0D8F3194" w14:textId="77777777" w:rsidR="007F1FDC" w:rsidRDefault="00F85DDB" w:rsidP="00013CF0">
      <w:pPr>
        <w:pStyle w:val="A1paragraph0"/>
        <w:ind w:left="720" w:firstLine="0"/>
      </w:pPr>
      <w:r w:rsidRPr="00B97E4C">
        <w:t>Immediately after, or in conjunction with the thermoplastic extrusion, uniformly apply glass beads to the wet material at a minimum rate of 10</w:t>
      </w:r>
      <w:r>
        <w:t xml:space="preserve"> </w:t>
      </w:r>
      <w:r w:rsidRPr="00B97E4C">
        <w:t>pounds per 100</w:t>
      </w:r>
      <w:r>
        <w:t xml:space="preserve"> </w:t>
      </w:r>
      <w:r w:rsidRPr="00B97E4C">
        <w:t>square feet of markings.  Apply glass beads by mechanical means only.</w:t>
      </w:r>
    </w:p>
    <w:p w14:paraId="59AC74F8" w14:textId="124202BF" w:rsidR="00324DE6" w:rsidRDefault="007F1FDC" w:rsidP="007F1FDC">
      <w:pPr>
        <w:pStyle w:val="A1paragraph0"/>
      </w:pPr>
      <w:r>
        <w:t xml:space="preserve"> </w:t>
      </w:r>
      <w:r w:rsidR="00324DE6" w:rsidRPr="00324DE6">
        <w:rPr>
          <w:b/>
        </w:rPr>
        <w:t xml:space="preserve"> </w:t>
      </w:r>
      <w:r w:rsidR="00324DE6">
        <w:rPr>
          <w:b/>
        </w:rPr>
        <w:t>D.</w:t>
      </w:r>
      <w:r w:rsidR="00324DE6">
        <w:rPr>
          <w:b/>
        </w:rPr>
        <w:tab/>
      </w:r>
      <w:r w:rsidR="00324DE6" w:rsidRPr="00684288">
        <w:rPr>
          <w:b/>
        </w:rPr>
        <w:t>Applying</w:t>
      </w:r>
      <w:r w:rsidR="00324DE6" w:rsidRPr="00684288">
        <w:rPr>
          <w:b/>
          <w:bCs/>
        </w:rPr>
        <w:t xml:space="preserve"> Transverse Rumble Markings.</w:t>
      </w:r>
      <w:r w:rsidR="00324DE6">
        <w:t xml:space="preserve">  Install transverse rumble markings as follows:</w:t>
      </w:r>
    </w:p>
    <w:p w14:paraId="48102755" w14:textId="77777777" w:rsidR="00324DE6" w:rsidRPr="00684288" w:rsidRDefault="00324DE6" w:rsidP="00324DE6">
      <w:pPr>
        <w:pStyle w:val="List0indent"/>
      </w:pPr>
      <w:r>
        <w:t>1.</w:t>
      </w:r>
      <w:r>
        <w:tab/>
        <w:t>Ensure the HMA or concrete pavement is clean and dry before applying thermoplastic materials as specified in 610.03.02.B.</w:t>
      </w:r>
    </w:p>
    <w:p w14:paraId="2EC1CE88" w14:textId="77777777" w:rsidR="00324DE6" w:rsidRDefault="00324DE6" w:rsidP="00324DE6">
      <w:pPr>
        <w:pStyle w:val="List0indent"/>
      </w:pPr>
      <w:r w:rsidRPr="001E6E35">
        <w:t>2.</w:t>
      </w:r>
      <w:r>
        <w:tab/>
        <w:t>Heat thermoplastic material as specified in 610.03.02.C.2.</w:t>
      </w:r>
    </w:p>
    <w:p w14:paraId="5C1D0B66" w14:textId="77777777" w:rsidR="00324DE6" w:rsidRDefault="00324DE6" w:rsidP="00324DE6">
      <w:pPr>
        <w:pStyle w:val="List0indent"/>
      </w:pPr>
      <w:r>
        <w:t>3.</w:t>
      </w:r>
      <w:r>
        <w:tab/>
        <w:t xml:space="preserve">Apply one layer of thermoplastic material on the HMA or concrete pavement surface at a thickness of 125 ± 1 mils.  Then while the </w:t>
      </w:r>
      <w:proofErr w:type="gramStart"/>
      <w:r>
        <w:t>material is</w:t>
      </w:r>
      <w:proofErr w:type="gramEnd"/>
      <w:r>
        <w:t xml:space="preserve"> hot, apply a second layer of thermoplastic material at 125 ± 1 mils.</w:t>
      </w:r>
    </w:p>
    <w:p w14:paraId="614B39A5" w14:textId="77777777" w:rsidR="00324DE6" w:rsidRDefault="00324DE6" w:rsidP="00324DE6">
      <w:pPr>
        <w:pStyle w:val="List0indent"/>
      </w:pPr>
      <w:r>
        <w:t>4.</w:t>
      </w:r>
      <w:r>
        <w:tab/>
        <w:t>Uniformly apply glass beads as specified in 610.03.02.C.2.</w:t>
      </w:r>
    </w:p>
    <w:p w14:paraId="1DEF56DF" w14:textId="77777777" w:rsidR="00324DE6" w:rsidRDefault="00324DE6" w:rsidP="00324DE6">
      <w:pPr>
        <w:pStyle w:val="List0indent"/>
      </w:pPr>
      <w:r>
        <w:t>5.</w:t>
      </w:r>
      <w:r>
        <w:tab/>
        <w:t>The Contractor will ensure that there is no separation between the first and second layer of thermoplastic material before the RE’s final acceptance of transverse rumble markings.</w:t>
      </w:r>
    </w:p>
    <w:p w14:paraId="01E45A05" w14:textId="77777777" w:rsidR="00324DE6" w:rsidRDefault="00324DE6" w:rsidP="00324DE6">
      <w:pPr>
        <w:pStyle w:val="List0indent"/>
      </w:pPr>
      <w:r>
        <w:t>6.</w:t>
      </w:r>
      <w:r>
        <w:tab/>
        <w:t xml:space="preserve">The Contractor will ensure that the appropriate thickness of 125 ± 1 </w:t>
      </w:r>
      <w:proofErr w:type="gramStart"/>
      <w:r>
        <w:t>mils</w:t>
      </w:r>
      <w:proofErr w:type="gramEnd"/>
      <w:r>
        <w:t xml:space="preserve"> per layer of thermoplastic material is installed, any markings found by the RE to be thinner than 125 ± 1 mils will be removed and reinstalled by the Contractor at no additional cost to the Department.</w:t>
      </w:r>
    </w:p>
    <w:p w14:paraId="305E1D5A" w14:textId="77777777" w:rsidR="00324DE6" w:rsidRPr="001E6E35" w:rsidRDefault="00324DE6" w:rsidP="00324DE6">
      <w:pPr>
        <w:pStyle w:val="List0indent"/>
      </w:pPr>
      <w:r>
        <w:t>7.</w:t>
      </w:r>
      <w:r>
        <w:tab/>
        <w:t>The Department will make payment for transverse rumble markings by square feet under TRAFFIC MARKINGS SYMBOLS as specified in 610.04.</w:t>
      </w:r>
      <w:r w:rsidRPr="0049030A">
        <w:t xml:space="preserve"> </w:t>
      </w:r>
      <w:r>
        <w:t>8.</w:t>
      </w:r>
      <w:r>
        <w:tab/>
        <w:t>Thermoplastic material for transverse rumble markings shall be white in color.</w:t>
      </w:r>
    </w:p>
    <w:p w14:paraId="2598CDA1" w14:textId="77777777" w:rsidR="00324DE6" w:rsidRPr="007217DC" w:rsidRDefault="00324DE6" w:rsidP="00324DE6">
      <w:pPr>
        <w:pStyle w:val="A1paragraph0"/>
      </w:pPr>
      <w:r>
        <w:rPr>
          <w:b/>
        </w:rPr>
        <w:t>E.</w:t>
      </w:r>
      <w:r>
        <w:rPr>
          <w:b/>
        </w:rPr>
        <w:tab/>
      </w:r>
      <w:r w:rsidRPr="007217DC">
        <w:rPr>
          <w:b/>
        </w:rPr>
        <w:t xml:space="preserve">Performance.  </w:t>
      </w:r>
      <w:r w:rsidRPr="007217DC">
        <w:t xml:space="preserve">Ensure that the </w:t>
      </w:r>
      <w:r>
        <w:t>traffic markings</w:t>
      </w:r>
      <w:r w:rsidRPr="007217DC">
        <w:t xml:space="preserve"> show no fading, lifting, cracking, chipping for any reason including but not limited to traffic wear, maintenance activities including snow plowing, until Acceptance.  Ensure that 60 days after application, traffic </w:t>
      </w:r>
      <w:r>
        <w:t>markings</w:t>
      </w:r>
      <w:r w:rsidRPr="007217DC">
        <w:t xml:space="preserve"> have a minimum </w:t>
      </w:r>
      <w:proofErr w:type="spellStart"/>
      <w:r w:rsidRPr="007217DC">
        <w:t>retroreflectance</w:t>
      </w:r>
      <w:proofErr w:type="spellEnd"/>
      <w:r w:rsidRPr="007217DC">
        <w:t xml:space="preserve"> value of: </w:t>
      </w:r>
    </w:p>
    <w:p w14:paraId="7215725A" w14:textId="77777777" w:rsidR="00324DE6" w:rsidRPr="001C13B2" w:rsidRDefault="00324DE6" w:rsidP="00324DE6">
      <w:pPr>
        <w:pStyle w:val="A2paragraph"/>
      </w:pPr>
      <w:r w:rsidRPr="001C13B2">
        <w:lastRenderedPageBreak/>
        <w:t>375 millicandelas per square meter per lux for white traffic markings</w:t>
      </w:r>
    </w:p>
    <w:p w14:paraId="3BD0D0DF" w14:textId="77777777" w:rsidR="00324DE6" w:rsidRPr="007217DC" w:rsidRDefault="00324DE6" w:rsidP="00324DE6">
      <w:pPr>
        <w:pStyle w:val="A2paragraph"/>
      </w:pPr>
      <w:r w:rsidRPr="001C13B2">
        <w:t>250 millicandelas per square meter per lux for yellow traffic markings</w:t>
      </w:r>
      <w:r>
        <w:t xml:space="preserve"> </w:t>
      </w:r>
    </w:p>
    <w:p w14:paraId="386F4931" w14:textId="77777777" w:rsidR="009A7F01" w:rsidRPr="00B97E4C" w:rsidRDefault="009A7F01" w:rsidP="009A7F01">
      <w:pPr>
        <w:pStyle w:val="A1paragraph0"/>
      </w:pPr>
      <w:r>
        <w:rPr>
          <w:b/>
        </w:rPr>
        <w:t>F.</w:t>
      </w:r>
      <w:r>
        <w:rPr>
          <w:b/>
        </w:rPr>
        <w:tab/>
        <w:t>Defective work</w:t>
      </w:r>
      <w:r w:rsidRPr="00B97E4C">
        <w:rPr>
          <w:b/>
        </w:rPr>
        <w:t>.</w:t>
      </w:r>
      <w:r w:rsidRPr="00B97E4C">
        <w:t xml:space="preserve">  Replace </w:t>
      </w:r>
      <w:r w:rsidRPr="00B228F4">
        <w:t>thermoplastic</w:t>
      </w:r>
      <w:r w:rsidRPr="00B97E4C" w:rsidDel="00B228F4">
        <w:t xml:space="preserve"> </w:t>
      </w:r>
      <w:r w:rsidRPr="00B97E4C">
        <w:t xml:space="preserve">traffic markings that are determined by the RE before Acceptance to be defective or that are damaged </w:t>
      </w:r>
      <w:r>
        <w:t>during construction</w:t>
      </w:r>
      <w:r w:rsidRPr="00B97E4C">
        <w:t xml:space="preserve">.  Remove defective markings as specified in </w:t>
      </w:r>
      <w:r w:rsidRPr="00A851EE">
        <w:t>610.03.08</w:t>
      </w:r>
      <w:r w:rsidRPr="00B97E4C">
        <w:t>.</w:t>
      </w:r>
    </w:p>
    <w:p w14:paraId="2057ABB4" w14:textId="77777777" w:rsidR="009A7F01" w:rsidRPr="00B97E4C" w:rsidRDefault="009A7F01" w:rsidP="009A7F01">
      <w:pPr>
        <w:pStyle w:val="A2paragraph"/>
      </w:pPr>
      <w:r w:rsidRPr="00B97E4C">
        <w:t xml:space="preserve">Replace the entire area of </w:t>
      </w:r>
      <w:r w:rsidRPr="00B228F4">
        <w:t>thermoplastic</w:t>
      </w:r>
      <w:r>
        <w:t xml:space="preserve"> </w:t>
      </w:r>
      <w:r w:rsidRPr="00B97E4C">
        <w:t xml:space="preserve">traffic markings determined to be less than the required thickness, to have incorrect color or width, to have failed to bond to the pavement, or to have chipped or cracked.  The minimum replacement area is an individual word or symbol, or </w:t>
      </w:r>
      <w:r>
        <w:t xml:space="preserve">for </w:t>
      </w:r>
      <w:r w:rsidRPr="00B97E4C">
        <w:t>longitudinal line</w:t>
      </w:r>
      <w:r>
        <w:t>s</w:t>
      </w:r>
      <w:r w:rsidRPr="00B97E4C">
        <w:t xml:space="preserve"> </w:t>
      </w:r>
      <w:r>
        <w:t xml:space="preserve">the entire length </w:t>
      </w:r>
      <w:r w:rsidRPr="00B97E4C">
        <w:t>from where the deficiency first occurs to where it no longer exists.</w:t>
      </w:r>
    </w:p>
    <w:p w14:paraId="5E62D621" w14:textId="77777777" w:rsidR="009A7F01" w:rsidRDefault="009A7F01" w:rsidP="009A7F01">
      <w:pPr>
        <w:pStyle w:val="A2paragraph"/>
      </w:pPr>
      <w:r w:rsidRPr="00B97E4C">
        <w:t xml:space="preserve">The RE will determine initial </w:t>
      </w:r>
      <w:proofErr w:type="spellStart"/>
      <w:r w:rsidRPr="00B97E4C">
        <w:t>retroreflectance</w:t>
      </w:r>
      <w:proofErr w:type="spellEnd"/>
      <w:r w:rsidRPr="00B97E4C">
        <w:t xml:space="preserve"> as follows:</w:t>
      </w:r>
    </w:p>
    <w:p w14:paraId="10BDA39B" w14:textId="77777777" w:rsidR="009A7F01" w:rsidRDefault="009A7F01" w:rsidP="009A7F01">
      <w:pPr>
        <w:pStyle w:val="A2paragraph"/>
      </w:pPr>
      <w:r w:rsidRPr="00EE1390">
        <w:t xml:space="preserve">Provide the RE with a Reflectometer that meets a </w:t>
      </w:r>
      <w:proofErr w:type="gramStart"/>
      <w:r w:rsidRPr="00EE1390">
        <w:t>30 meter</w:t>
      </w:r>
      <w:proofErr w:type="gramEnd"/>
      <w:r w:rsidRPr="00EE1390">
        <w:t xml:space="preserve"> geometry as specified in ASTM E</w:t>
      </w:r>
      <w:r>
        <w:t xml:space="preserve"> </w:t>
      </w:r>
      <w:r w:rsidRPr="00EE1390">
        <w:t xml:space="preserve">1710, capable of measuring wet and dry conditions as specified in ASTM E 2176 and </w:t>
      </w:r>
      <w:r>
        <w:t xml:space="preserve">ASTM </w:t>
      </w:r>
      <w:r w:rsidRPr="00EE1390">
        <w:t xml:space="preserve">E 2177, and that has been certified by the manufacturer as being calibrated within the last </w:t>
      </w:r>
      <w:r>
        <w:t>2</w:t>
      </w:r>
      <w:r w:rsidRPr="00EE1390">
        <w:t xml:space="preserve"> years</w:t>
      </w:r>
      <w:r>
        <w:t>.</w:t>
      </w:r>
      <w:r w:rsidRPr="007217DC">
        <w:t xml:space="preserve">  The RE will test the </w:t>
      </w:r>
      <w:proofErr w:type="spellStart"/>
      <w:r w:rsidRPr="007217DC">
        <w:t>retroreflectance</w:t>
      </w:r>
      <w:proofErr w:type="spellEnd"/>
      <w:r w:rsidRPr="007217DC">
        <w:t xml:space="preserve"> of </w:t>
      </w:r>
      <w:r>
        <w:t>traffic</w:t>
      </w:r>
      <w:r w:rsidRPr="007217DC">
        <w:t xml:space="preserve"> </w:t>
      </w:r>
      <w:r>
        <w:t>markings</w:t>
      </w:r>
      <w:r w:rsidRPr="002432BD">
        <w:t xml:space="preserve"> </w:t>
      </w:r>
      <w:r>
        <w:t>with the provided reflectometer according to the manufacturer’s recommendations.</w:t>
      </w:r>
      <w:r w:rsidRPr="007217DC">
        <w:t xml:space="preserve">  Replace </w:t>
      </w:r>
      <w:r w:rsidRPr="00B97E4C">
        <w:t xml:space="preserve">traffic </w:t>
      </w:r>
      <w:r>
        <w:t>markings</w:t>
      </w:r>
      <w:r w:rsidRPr="00B97E4C">
        <w:t xml:space="preserve"> </w:t>
      </w:r>
      <w:r w:rsidRPr="007217DC">
        <w:t xml:space="preserve">that do </w:t>
      </w:r>
      <w:r>
        <w:t xml:space="preserve">not </w:t>
      </w:r>
      <w:r w:rsidRPr="007217DC">
        <w:t>meet</w:t>
      </w:r>
      <w:r>
        <w:t xml:space="preserve"> the </w:t>
      </w:r>
      <w:proofErr w:type="spellStart"/>
      <w:r>
        <w:t>retroreflectance</w:t>
      </w:r>
      <w:proofErr w:type="spellEnd"/>
      <w:r>
        <w:t xml:space="preserve"> values indicated in </w:t>
      </w:r>
      <w:r w:rsidRPr="00A851EE">
        <w:t>610.03.02.</w:t>
      </w:r>
      <w:r>
        <w:t>E.</w:t>
      </w:r>
    </w:p>
    <w:p w14:paraId="563A2F33" w14:textId="77777777" w:rsidR="009A7F01" w:rsidRDefault="009A7F01" w:rsidP="009A7F01">
      <w:pPr>
        <w:pStyle w:val="A1paragraph0"/>
      </w:pPr>
      <w:r>
        <w:rPr>
          <w:b/>
        </w:rPr>
        <w:t>G</w:t>
      </w:r>
      <w:r w:rsidRPr="00B97E4C">
        <w:rPr>
          <w:b/>
        </w:rPr>
        <w:t>.</w:t>
      </w:r>
      <w:r w:rsidRPr="00B97E4C">
        <w:rPr>
          <w:b/>
        </w:rPr>
        <w:tab/>
        <w:t>Opening to Traffic.</w:t>
      </w:r>
      <w:r w:rsidRPr="00B97E4C">
        <w:t xml:space="preserve">  Complete each application of </w:t>
      </w:r>
      <w:r w:rsidRPr="00B228F4">
        <w:t>thermoplastic</w:t>
      </w:r>
      <w:r w:rsidRPr="00B97E4C">
        <w:t xml:space="preserve"> traffic markings and </w:t>
      </w:r>
      <w:proofErr w:type="gramStart"/>
      <w:r w:rsidRPr="00B97E4C">
        <w:t>allow</w:t>
      </w:r>
      <w:proofErr w:type="gramEnd"/>
      <w:r w:rsidRPr="00B97E4C">
        <w:t xml:space="preserve"> to thoroughly dry before opening to traffic.  The RE will determine when the traveled way can be opened to traffic.</w:t>
      </w:r>
    </w:p>
    <w:p w14:paraId="74E15C08" w14:textId="77777777" w:rsidR="00927BA4" w:rsidRDefault="00927BA4" w:rsidP="00927BA4">
      <w:pPr>
        <w:pStyle w:val="HiddenTextSpec"/>
      </w:pPr>
      <w:r>
        <w:t>1**************************************************************************************************************************1</w:t>
      </w:r>
    </w:p>
    <w:p w14:paraId="582C125B" w14:textId="110B6D22" w:rsidR="00E06BEF" w:rsidRDefault="00E06BEF" w:rsidP="00E06BEF">
      <w:pPr>
        <w:pStyle w:val="0000000Subpart"/>
      </w:pPr>
      <w:proofErr w:type="gramStart"/>
      <w:r w:rsidRPr="00851EF4">
        <w:t>610.03.03  RPMs</w:t>
      </w:r>
      <w:proofErr w:type="gramEnd"/>
      <w:r w:rsidRPr="00851EF4">
        <w:t xml:space="preserve"> (Raised Pavement Markers)</w:t>
      </w:r>
    </w:p>
    <w:p w14:paraId="2DC91F8D" w14:textId="77777777" w:rsidR="00E06BEF" w:rsidRDefault="00E06BEF" w:rsidP="00E06BEF">
      <w:pPr>
        <w:pStyle w:val="HiddenTextSpec"/>
      </w:pPr>
      <w:r>
        <w:t>1**************************************************************************************************************************1</w:t>
      </w:r>
    </w:p>
    <w:p w14:paraId="17CC2CAE" w14:textId="77777777" w:rsidR="00E06BEF" w:rsidRPr="00E06BEF" w:rsidRDefault="00E06BEF" w:rsidP="00E06BEF">
      <w:pPr>
        <w:pStyle w:val="HiddenTextSpec"/>
      </w:pPr>
      <w:r w:rsidRPr="00E06BEF">
        <w:t>BDC20S-08 dated Jun 12, 2020</w:t>
      </w:r>
    </w:p>
    <w:p w14:paraId="0EDADB7E" w14:textId="77777777" w:rsidR="00E06BEF" w:rsidRDefault="00E06BEF" w:rsidP="00E06BEF">
      <w:pPr>
        <w:pStyle w:val="HiddenTextSpec"/>
      </w:pPr>
    </w:p>
    <w:p w14:paraId="7D2320CD" w14:textId="77777777" w:rsidR="00E06BEF" w:rsidRPr="004170BC" w:rsidRDefault="00E06BEF" w:rsidP="00E06BEF">
      <w:pPr>
        <w:pStyle w:val="Instruction"/>
      </w:pPr>
      <w:r w:rsidRPr="00851EF4">
        <w:t>THE FOLLOWING IS ADDED after the last paragraph:</w:t>
      </w:r>
    </w:p>
    <w:p w14:paraId="47AE42DF" w14:textId="77777777" w:rsidR="00E06BEF" w:rsidRPr="00851EF4" w:rsidRDefault="00E06BEF" w:rsidP="00E06BEF">
      <w:pPr>
        <w:pStyle w:val="Paragraph"/>
      </w:pPr>
      <w:r w:rsidRPr="00851EF4">
        <w:t>Ensure that RPMs are installed within 14 days of opening each day’s surface paving to traffic.</w:t>
      </w:r>
    </w:p>
    <w:p w14:paraId="03483C28" w14:textId="77777777" w:rsidR="00E06BEF" w:rsidRDefault="00E06BEF" w:rsidP="00E06BEF">
      <w:pPr>
        <w:pStyle w:val="HiddenTextSpec"/>
      </w:pPr>
      <w:r w:rsidRPr="00003109">
        <w:t>1**************************************************************************************************************************1</w:t>
      </w:r>
    </w:p>
    <w:p w14:paraId="11E3CF07" w14:textId="17A2A0D2" w:rsidR="00FA3043" w:rsidRDefault="00FA3043" w:rsidP="00FA3043">
      <w:pPr>
        <w:pStyle w:val="0000000Subpart"/>
      </w:pPr>
      <w:proofErr w:type="gramStart"/>
      <w:r w:rsidRPr="00B97E4C">
        <w:t>610.03.07  Rumble</w:t>
      </w:r>
      <w:proofErr w:type="gramEnd"/>
      <w:r w:rsidRPr="00B97E4C">
        <w:t xml:space="preserve"> Strip</w:t>
      </w:r>
      <w:bookmarkEnd w:id="807"/>
      <w:bookmarkEnd w:id="808"/>
      <w:bookmarkEnd w:id="809"/>
      <w:bookmarkEnd w:id="810"/>
    </w:p>
    <w:p w14:paraId="297E72FC" w14:textId="0741FE9E" w:rsidR="00FA3043" w:rsidRDefault="00FA3043" w:rsidP="00FA3043">
      <w:pPr>
        <w:pStyle w:val="HiddenTextSpec"/>
      </w:pPr>
      <w:r w:rsidRPr="0042594E">
        <w:t>1**************************************************************************************************************************1</w:t>
      </w:r>
    </w:p>
    <w:p w14:paraId="64D4EE71" w14:textId="798A1828" w:rsidR="005519EC" w:rsidRDefault="005519EC" w:rsidP="005519EC">
      <w:pPr>
        <w:pStyle w:val="HiddenTextSpec"/>
        <w:tabs>
          <w:tab w:val="left" w:pos="1440"/>
          <w:tab w:val="left" w:pos="2880"/>
        </w:tabs>
      </w:pPr>
    </w:p>
    <w:p w14:paraId="47054419" w14:textId="0AD5548A" w:rsidR="005519EC" w:rsidRDefault="005519EC" w:rsidP="005F4FB5">
      <w:pPr>
        <w:pStyle w:val="Blankline"/>
      </w:pPr>
    </w:p>
    <w:p w14:paraId="1927DCA1" w14:textId="593F959D" w:rsidR="005519EC" w:rsidRDefault="005519EC" w:rsidP="005519EC">
      <w:pPr>
        <w:pStyle w:val="HiddenTextSpec"/>
        <w:tabs>
          <w:tab w:val="left" w:pos="1440"/>
          <w:tab w:val="left" w:pos="2880"/>
        </w:tabs>
      </w:pPr>
      <w:r>
        <w:t>2</w:t>
      </w:r>
      <w:r w:rsidRPr="00B15231">
        <w:t>***********</w:t>
      </w:r>
      <w:r>
        <w:t>*********</w:t>
      </w:r>
      <w:r w:rsidRPr="00B15231">
        <w:t>*****</w:t>
      </w:r>
      <w:r>
        <w:t>***********************************</w:t>
      </w:r>
      <w:r w:rsidRPr="00B15231">
        <w:t>**************************</w:t>
      </w:r>
      <w:r>
        <w:t>2</w:t>
      </w:r>
    </w:p>
    <w:p w14:paraId="0F1F92D7" w14:textId="56F99594" w:rsidR="005519EC" w:rsidRPr="00E06BEF" w:rsidRDefault="005519EC" w:rsidP="005519EC">
      <w:pPr>
        <w:pStyle w:val="HiddenTextSpec"/>
      </w:pPr>
      <w:r w:rsidRPr="00D04190">
        <w:t>BDC</w:t>
      </w:r>
      <w:r>
        <w:t>21</w:t>
      </w:r>
      <w:r w:rsidRPr="00D04190">
        <w:t>S-</w:t>
      </w:r>
      <w:r>
        <w:t>15</w:t>
      </w:r>
      <w:r w:rsidRPr="00D04190">
        <w:t xml:space="preserve"> dated </w:t>
      </w:r>
      <w:r w:rsidRPr="00E06BEF">
        <w:t>J</w:t>
      </w:r>
      <w:r>
        <w:t>a</w:t>
      </w:r>
      <w:r w:rsidRPr="00E06BEF">
        <w:t xml:space="preserve">n </w:t>
      </w:r>
      <w:r>
        <w:t>21</w:t>
      </w:r>
      <w:r w:rsidRPr="00E06BEF">
        <w:t>, 202</w:t>
      </w:r>
      <w:r>
        <w:t>2</w:t>
      </w:r>
    </w:p>
    <w:p w14:paraId="775B8684" w14:textId="77777777" w:rsidR="005519EC" w:rsidRDefault="005519EC" w:rsidP="005519EC">
      <w:pPr>
        <w:pStyle w:val="HiddenTextSpec"/>
        <w:tabs>
          <w:tab w:val="left" w:pos="1440"/>
          <w:tab w:val="left" w:pos="2880"/>
        </w:tabs>
      </w:pPr>
    </w:p>
    <w:p w14:paraId="291BFC55" w14:textId="77777777" w:rsidR="005519EC" w:rsidRPr="001E6DA4" w:rsidRDefault="005519EC" w:rsidP="005519EC">
      <w:pPr>
        <w:pStyle w:val="Instruction"/>
      </w:pPr>
      <w:r w:rsidRPr="001E6DA4">
        <w:t>The fourth paragraph is changed to:</w:t>
      </w:r>
    </w:p>
    <w:p w14:paraId="31AC244B" w14:textId="66AEA9DD" w:rsidR="005519EC" w:rsidRPr="0093604E" w:rsidRDefault="005519EC" w:rsidP="0093604E">
      <w:pPr>
        <w:pStyle w:val="Paragraph"/>
      </w:pPr>
      <w:r w:rsidRPr="0093604E">
        <w:t>Ensure that after cutting centerline rumble strips, the centerline rumble strips are cleaned</w:t>
      </w:r>
      <w:r>
        <w:t>,</w:t>
      </w:r>
      <w:r w:rsidRPr="0093604E">
        <w:t xml:space="preserve"> all debris is collected and the surface </w:t>
      </w:r>
      <w:r>
        <w:t xml:space="preserve">is </w:t>
      </w:r>
      <w:r w:rsidRPr="0093604E">
        <w:t>prepared as specified in 610.03.01.B before placing traffic stripes.</w:t>
      </w:r>
    </w:p>
    <w:bookmarkEnd w:id="749"/>
    <w:bookmarkEnd w:id="750"/>
    <w:bookmarkEnd w:id="751"/>
    <w:bookmarkEnd w:id="752"/>
    <w:bookmarkEnd w:id="753"/>
    <w:p w14:paraId="2D755786" w14:textId="3D5D4481" w:rsidR="005519EC" w:rsidRDefault="005519EC" w:rsidP="005519EC">
      <w:pPr>
        <w:pStyle w:val="HiddenTextSpec"/>
        <w:tabs>
          <w:tab w:val="left" w:pos="1440"/>
          <w:tab w:val="left" w:pos="2880"/>
        </w:tabs>
      </w:pPr>
      <w:r>
        <w:t>2</w:t>
      </w:r>
      <w:r w:rsidRPr="00B15231">
        <w:t>***********</w:t>
      </w:r>
      <w:r>
        <w:t>*********</w:t>
      </w:r>
      <w:r w:rsidRPr="00B15231">
        <w:t>*****</w:t>
      </w:r>
      <w:r>
        <w:t>***********************************</w:t>
      </w:r>
      <w:r w:rsidRPr="00B15231">
        <w:t>**************************</w:t>
      </w:r>
      <w:r>
        <w:t>2</w:t>
      </w:r>
    </w:p>
    <w:p w14:paraId="3E19DE0F" w14:textId="75E51934" w:rsidR="005F4FB5" w:rsidRDefault="005F4FB5" w:rsidP="005F4FB5">
      <w:pPr>
        <w:pStyle w:val="Blankline"/>
      </w:pPr>
    </w:p>
    <w:p w14:paraId="6D012A11" w14:textId="77777777" w:rsidR="005F4FB5" w:rsidRDefault="005F4FB5" w:rsidP="005F4FB5">
      <w:pPr>
        <w:pStyle w:val="HiddenTextSpec"/>
        <w:tabs>
          <w:tab w:val="left" w:pos="1440"/>
          <w:tab w:val="left" w:pos="2880"/>
        </w:tabs>
      </w:pPr>
      <w:r>
        <w:t>2</w:t>
      </w:r>
      <w:r w:rsidRPr="00B15231">
        <w:t>***********</w:t>
      </w:r>
      <w:r>
        <w:t>*********</w:t>
      </w:r>
      <w:r w:rsidRPr="00B15231">
        <w:t>*****</w:t>
      </w:r>
      <w:r>
        <w:t>***********************************</w:t>
      </w:r>
      <w:r w:rsidRPr="00B15231">
        <w:t>**************************</w:t>
      </w:r>
      <w:r>
        <w:t>2</w:t>
      </w:r>
    </w:p>
    <w:p w14:paraId="133D32F5" w14:textId="77777777" w:rsidR="00190BCC" w:rsidRPr="00E06BEF" w:rsidRDefault="00190BCC" w:rsidP="00190BCC">
      <w:pPr>
        <w:pStyle w:val="HiddenTextSpec"/>
      </w:pPr>
      <w:r w:rsidRPr="00D04190">
        <w:t>BDC</w:t>
      </w:r>
      <w:r>
        <w:t>20</w:t>
      </w:r>
      <w:r w:rsidRPr="00D04190">
        <w:t>S-0</w:t>
      </w:r>
      <w:r w:rsidRPr="00E06BEF">
        <w:t>8</w:t>
      </w:r>
      <w:r w:rsidRPr="00D04190">
        <w:t xml:space="preserve"> dated </w:t>
      </w:r>
      <w:r w:rsidRPr="00E06BEF">
        <w:t>Jun 12, 2020</w:t>
      </w:r>
    </w:p>
    <w:p w14:paraId="2DD8A1E5" w14:textId="77777777" w:rsidR="00190BCC" w:rsidRDefault="00190BCC" w:rsidP="00190BCC">
      <w:pPr>
        <w:pStyle w:val="HiddenTextSpec"/>
      </w:pPr>
    </w:p>
    <w:p w14:paraId="6AC78D34" w14:textId="77777777" w:rsidR="00190BCC" w:rsidRPr="00E06BEF" w:rsidRDefault="00190BCC" w:rsidP="00190BCC">
      <w:pPr>
        <w:pStyle w:val="Instruction"/>
      </w:pPr>
      <w:r w:rsidRPr="00E06BEF">
        <w:t>THE FOLLOWING IS ADDED after the last paragraph:</w:t>
      </w:r>
    </w:p>
    <w:p w14:paraId="0480FAE1" w14:textId="37EACEF6" w:rsidR="00190BCC" w:rsidRDefault="00190BCC" w:rsidP="00190BCC">
      <w:pPr>
        <w:pStyle w:val="Paragraph"/>
      </w:pPr>
      <w:r w:rsidRPr="00E06BEF">
        <w:t xml:space="preserve">Ensure that rumble strips are constructed within 14 days of opening each </w:t>
      </w:r>
      <w:r w:rsidRPr="00E06BEF">
        <w:rPr>
          <w:lang w:eastAsia="x-none"/>
        </w:rPr>
        <w:t>day’s</w:t>
      </w:r>
      <w:r w:rsidRPr="00E06BEF">
        <w:t xml:space="preserve"> surface paving to traffic.</w:t>
      </w:r>
    </w:p>
    <w:p w14:paraId="76CFDA01" w14:textId="77777777" w:rsidR="005519EC" w:rsidRDefault="005519EC" w:rsidP="005519EC">
      <w:pPr>
        <w:pStyle w:val="HiddenTextSpec"/>
        <w:tabs>
          <w:tab w:val="left" w:pos="1440"/>
          <w:tab w:val="left" w:pos="2880"/>
        </w:tabs>
      </w:pPr>
      <w:r>
        <w:t>2</w:t>
      </w:r>
      <w:r w:rsidRPr="00B15231">
        <w:t>***********</w:t>
      </w:r>
      <w:r>
        <w:t>*********</w:t>
      </w:r>
      <w:r w:rsidRPr="00B15231">
        <w:t>*****</w:t>
      </w:r>
      <w:r>
        <w:t>***********************************</w:t>
      </w:r>
      <w:r w:rsidRPr="00B15231">
        <w:t>**************************</w:t>
      </w:r>
      <w:r>
        <w:t>2</w:t>
      </w:r>
    </w:p>
    <w:p w14:paraId="63254E4C" w14:textId="37F6CA33" w:rsidR="00190BCC" w:rsidRDefault="00190BCC" w:rsidP="00190BCC">
      <w:pPr>
        <w:pStyle w:val="HiddenTextSpec"/>
      </w:pPr>
      <w:r>
        <w:t>1**************************************************************************************************************************1</w:t>
      </w:r>
    </w:p>
    <w:p w14:paraId="11B7CB64" w14:textId="77777777" w:rsidR="005519EC" w:rsidRDefault="005519EC" w:rsidP="005F4FB5">
      <w:pPr>
        <w:pStyle w:val="Blankline"/>
      </w:pPr>
    </w:p>
    <w:p w14:paraId="41F46AAC" w14:textId="77777777" w:rsidR="00214BAE" w:rsidRDefault="00214BAE" w:rsidP="00214BAE">
      <w:pPr>
        <w:pStyle w:val="HiddenTextSpec"/>
      </w:pPr>
      <w:r>
        <w:t>1**************************************************************************************************************************1</w:t>
      </w:r>
    </w:p>
    <w:p w14:paraId="58AD32BB" w14:textId="2980C9E5" w:rsidR="00214BAE" w:rsidRDefault="00214BAE" w:rsidP="00214BAE">
      <w:pPr>
        <w:pStyle w:val="HiddenTextSpec"/>
      </w:pPr>
      <w:r w:rsidRPr="00E06BEF">
        <w:t>BDC20S-</w:t>
      </w:r>
      <w:r>
        <w:t>11</w:t>
      </w:r>
      <w:r w:rsidRPr="00E06BEF">
        <w:t xml:space="preserve"> dated </w:t>
      </w:r>
      <w:r>
        <w:t>oct</w:t>
      </w:r>
      <w:r w:rsidRPr="00E06BEF">
        <w:t xml:space="preserve"> </w:t>
      </w:r>
      <w:r>
        <w:t>0</w:t>
      </w:r>
      <w:r w:rsidRPr="00E06BEF">
        <w:t>2, 2020</w:t>
      </w:r>
    </w:p>
    <w:p w14:paraId="4CCE2E15" w14:textId="77777777" w:rsidR="001D2753" w:rsidRPr="00E06BEF" w:rsidRDefault="001D2753" w:rsidP="00214BAE">
      <w:pPr>
        <w:pStyle w:val="HiddenTextSpec"/>
      </w:pPr>
    </w:p>
    <w:p w14:paraId="3FEABA8A" w14:textId="77777777" w:rsidR="0021533E" w:rsidRDefault="0021533E" w:rsidP="0021533E">
      <w:pPr>
        <w:pStyle w:val="Instruction"/>
      </w:pPr>
      <w:r w:rsidRPr="00281F55">
        <w:t>THE FOLLOWING subpart IS ADDED:</w:t>
      </w:r>
    </w:p>
    <w:p w14:paraId="2DCC98F8" w14:textId="23309D62" w:rsidR="00214BAE" w:rsidRPr="00281F55" w:rsidRDefault="00214BAE" w:rsidP="00214BAE">
      <w:pPr>
        <w:pStyle w:val="0000000Subpart"/>
      </w:pPr>
      <w:proofErr w:type="gramStart"/>
      <w:r w:rsidRPr="00B45CF5">
        <w:lastRenderedPageBreak/>
        <w:t>610.03.09  Removal</w:t>
      </w:r>
      <w:proofErr w:type="gramEnd"/>
      <w:r w:rsidRPr="00B45CF5">
        <w:t xml:space="preserve"> of Rumble Strip</w:t>
      </w:r>
    </w:p>
    <w:p w14:paraId="1D1535A4" w14:textId="77777777" w:rsidR="00214BAE" w:rsidRPr="00281F55" w:rsidRDefault="00214BAE" w:rsidP="00214BAE">
      <w:pPr>
        <w:pStyle w:val="Paragraph"/>
      </w:pPr>
      <w:r w:rsidRPr="00281F55">
        <w:t>Prior to shifting lanes, remove rumble strips as indicated in the plans and as directed by the RE.</w:t>
      </w:r>
    </w:p>
    <w:p w14:paraId="51B79C5C" w14:textId="77777777" w:rsidR="00214BAE" w:rsidRPr="00281F55" w:rsidRDefault="00214BAE" w:rsidP="00214BAE">
      <w:pPr>
        <w:pStyle w:val="Paragraph"/>
      </w:pPr>
      <w:r w:rsidRPr="00281F55">
        <w:t>Centered over the rumble strip, mill the width of the rumble strip plus 4 inches beyond the edge of the rumble strip on both sides.  Mill to a minimum depth of 2 inches.</w:t>
      </w:r>
    </w:p>
    <w:p w14:paraId="0BF64FB7" w14:textId="77777777" w:rsidR="00214BAE" w:rsidRPr="00281F55" w:rsidRDefault="00214BAE" w:rsidP="00214BAE">
      <w:pPr>
        <w:pStyle w:val="Paragraph"/>
      </w:pPr>
      <w:r w:rsidRPr="00281F55">
        <w:t>Clean the milled area as specified in 401.03.01.A.  Obtain RE approval of the removal before proceeding with paving in the milled rumble strip.</w:t>
      </w:r>
    </w:p>
    <w:p w14:paraId="035CCE3D" w14:textId="77777777" w:rsidR="00214BAE" w:rsidRPr="00281F55" w:rsidRDefault="00214BAE" w:rsidP="00214BAE">
      <w:pPr>
        <w:pStyle w:val="Paragraph"/>
      </w:pPr>
      <w:r w:rsidRPr="00281F55">
        <w:t>Apply polymerized joint adhesive to the vertical surfaces of the milled rumble strip area as specified in 401.03.04.  Apply tack coat as specified in 401.03.05 at an application rate of 0.15 gallons per square yard to bottom surface of the milled rumble strip area.  Spread and grade HMA surface course in the milled rumble strip area as specified in 401.03.07.E.  Ensure that the temperature of the HMA when placed and compacted is at least 250 ºF.  Compact as specified in 401.03.07.F, ensuring that the top of the compacted HMA is flush with, or not greater than 1/8 inch higher than, the adjacent pavement surface.</w:t>
      </w:r>
    </w:p>
    <w:p w14:paraId="1A60BAD3" w14:textId="77777777" w:rsidR="00214BAE" w:rsidRPr="00281F55" w:rsidRDefault="00214BAE" w:rsidP="00214BAE">
      <w:pPr>
        <w:pStyle w:val="Paragraph"/>
      </w:pPr>
      <w:r w:rsidRPr="00281F55">
        <w:t>Reuse removed material as specified in 202.03.03.C.</w:t>
      </w:r>
    </w:p>
    <w:p w14:paraId="43DACEFB" w14:textId="77777777" w:rsidR="00214BAE" w:rsidRPr="00003109" w:rsidRDefault="00214BAE" w:rsidP="00214BAE">
      <w:pPr>
        <w:pStyle w:val="HiddenTextSpec"/>
      </w:pPr>
      <w:r w:rsidRPr="00003109">
        <w:t>1**************************************************************************************************************************1</w:t>
      </w:r>
    </w:p>
    <w:p w14:paraId="75353178" w14:textId="3EF24C1E" w:rsidR="0021533E" w:rsidRPr="00D000B8" w:rsidRDefault="0021533E" w:rsidP="0021533E">
      <w:pPr>
        <w:pStyle w:val="00000Subsection"/>
      </w:pPr>
      <w:proofErr w:type="gramStart"/>
      <w:r w:rsidRPr="00B45CF5">
        <w:t>610.04</w:t>
      </w:r>
      <w:r>
        <w:t xml:space="preserve"> </w:t>
      </w:r>
      <w:r w:rsidRPr="00B45CF5">
        <w:t xml:space="preserve"> M</w:t>
      </w:r>
      <w:r w:rsidR="00003644">
        <w:t>easurement</w:t>
      </w:r>
      <w:proofErr w:type="gramEnd"/>
      <w:r w:rsidR="00003644">
        <w:t xml:space="preserve"> and </w:t>
      </w:r>
      <w:r w:rsidR="00003644" w:rsidRPr="00D000B8">
        <w:t>Payment</w:t>
      </w:r>
    </w:p>
    <w:p w14:paraId="036C6035" w14:textId="77777777" w:rsidR="006F4EBB" w:rsidRPr="00D75581" w:rsidRDefault="006F4EBB" w:rsidP="006F4EBB">
      <w:pPr>
        <w:pStyle w:val="HiddenTextSpec"/>
      </w:pPr>
      <w:r>
        <w:t>1</w:t>
      </w:r>
      <w:r w:rsidRPr="00D75581">
        <w:t>**************************************************************************************************************************1</w:t>
      </w:r>
    </w:p>
    <w:p w14:paraId="6FB3731E" w14:textId="2C05B41E" w:rsidR="006F4EBB" w:rsidRDefault="006F4EBB" w:rsidP="006F4EBB">
      <w:pPr>
        <w:pStyle w:val="HiddenTextSpec"/>
      </w:pPr>
      <w:r w:rsidRPr="00D75581">
        <w:t>BDC2</w:t>
      </w:r>
      <w:r>
        <w:t>2</w:t>
      </w:r>
      <w:r w:rsidRPr="00D75581">
        <w:t>S-</w:t>
      </w:r>
      <w:r>
        <w:t xml:space="preserve">21 </w:t>
      </w:r>
      <w:proofErr w:type="gramStart"/>
      <w:r>
        <w:t>dated Mar</w:t>
      </w:r>
      <w:proofErr w:type="gramEnd"/>
      <w:r>
        <w:t xml:space="preserve"> 24, 2023</w:t>
      </w:r>
    </w:p>
    <w:p w14:paraId="71DBB1F2" w14:textId="77777777" w:rsidR="00783213" w:rsidRDefault="00783213" w:rsidP="006F4EBB">
      <w:pPr>
        <w:pStyle w:val="HiddenTextSpec"/>
      </w:pPr>
    </w:p>
    <w:p w14:paraId="14AB4161" w14:textId="77777777" w:rsidR="00783213" w:rsidRPr="00B54DBC" w:rsidRDefault="00783213" w:rsidP="00783213">
      <w:pPr>
        <w:pStyle w:val="Instruction"/>
        <w:widowControl w:val="0"/>
      </w:pPr>
      <w:r>
        <w:t>The subpart is changed to:</w:t>
      </w:r>
    </w:p>
    <w:p w14:paraId="6F83B826" w14:textId="77777777" w:rsidR="007D1782" w:rsidRPr="00B97E4C" w:rsidRDefault="007D1782" w:rsidP="007D1782">
      <w:pPr>
        <w:pStyle w:val="Paragraph"/>
      </w:pPr>
      <w:r w:rsidRPr="00B97E4C">
        <w:t>The Department will measure and make payment for Items as follows:</w:t>
      </w:r>
    </w:p>
    <w:p w14:paraId="2B3C787A" w14:textId="77777777" w:rsidR="007D1782" w:rsidRPr="00B97E4C" w:rsidRDefault="007D1782" w:rsidP="007D1782">
      <w:pPr>
        <w:pStyle w:val="PayItemandPayUnitTitle"/>
      </w:pPr>
      <w:r w:rsidRPr="00B97E4C">
        <w:t>Item</w:t>
      </w:r>
      <w:r w:rsidRPr="00B97E4C">
        <w:tab/>
        <w:t>Pay Unit</w:t>
      </w:r>
    </w:p>
    <w:p w14:paraId="49E69EBC" w14:textId="77777777" w:rsidR="007D1782" w:rsidRPr="00B97E4C" w:rsidRDefault="007D1782" w:rsidP="007D1782">
      <w:pPr>
        <w:pStyle w:val="PayItemandPayUnit"/>
      </w:pPr>
      <w:r w:rsidRPr="00B97E4C">
        <w:t>TRAFFIC STRIPES</w:t>
      </w:r>
      <w:r>
        <w:t>,</w:t>
      </w:r>
      <w:r w:rsidRPr="00B97E4C">
        <w:t xml:space="preserve"> ___"</w:t>
      </w:r>
      <w:r w:rsidRPr="00B97E4C">
        <w:tab/>
        <w:t>LINEAR FOOT</w:t>
      </w:r>
    </w:p>
    <w:p w14:paraId="2F6477E7" w14:textId="77777777" w:rsidR="007D1782" w:rsidRDefault="007D1782" w:rsidP="007D1782">
      <w:pPr>
        <w:pStyle w:val="PayItemandPayUnit"/>
      </w:pPr>
      <w:r>
        <w:t xml:space="preserve">Traffic Markings Lines, </w:t>
      </w:r>
      <w:r w:rsidRPr="00B97E4C">
        <w:t>___"</w:t>
      </w:r>
      <w:r w:rsidRPr="00B97E4C">
        <w:tab/>
        <w:t xml:space="preserve">LINEAR FOOT </w:t>
      </w:r>
    </w:p>
    <w:p w14:paraId="3C589815" w14:textId="77777777" w:rsidR="007D1782" w:rsidRPr="00B97E4C" w:rsidRDefault="007D1782" w:rsidP="007D1782">
      <w:pPr>
        <w:pStyle w:val="PayItemandPayUnit"/>
      </w:pPr>
      <w:r w:rsidRPr="00B97E4C">
        <w:t>TRAFFIC MARKINGS</w:t>
      </w:r>
      <w:r>
        <w:t xml:space="preserve"> Symbols</w:t>
      </w:r>
      <w:r w:rsidRPr="00B97E4C">
        <w:tab/>
        <w:t>SQUARE FOOT</w:t>
      </w:r>
    </w:p>
    <w:p w14:paraId="2DCF3C31" w14:textId="77777777" w:rsidR="007D1782" w:rsidRPr="00B97E4C" w:rsidRDefault="007D1782" w:rsidP="007D1782">
      <w:pPr>
        <w:pStyle w:val="PayItemandPayUnit"/>
      </w:pPr>
      <w:r>
        <w:t>Traffic markings route symbols</w:t>
      </w:r>
      <w:r>
        <w:tab/>
      </w:r>
      <w:r w:rsidRPr="00B97E4C">
        <w:t>SQUARE FOOT</w:t>
      </w:r>
    </w:p>
    <w:p w14:paraId="0244E01F" w14:textId="77777777" w:rsidR="007D1782" w:rsidRPr="00B97E4C" w:rsidRDefault="007D1782" w:rsidP="007D1782">
      <w:pPr>
        <w:pStyle w:val="PayItemandPayUnit"/>
      </w:pPr>
      <w:r w:rsidRPr="00B97E4C">
        <w:t>RPM, MONO-DIRECTIONAL, WHITE LENS</w:t>
      </w:r>
      <w:r w:rsidRPr="00B97E4C">
        <w:tab/>
        <w:t>UNIT</w:t>
      </w:r>
    </w:p>
    <w:p w14:paraId="2756C135" w14:textId="77777777" w:rsidR="007D1782" w:rsidRPr="00B97E4C" w:rsidRDefault="007D1782" w:rsidP="007D1782">
      <w:pPr>
        <w:pStyle w:val="PayItemandPayUnit"/>
      </w:pPr>
      <w:r w:rsidRPr="00B97E4C">
        <w:t>RPM, MONO-DIRECTIONAL, AMBER LENS</w:t>
      </w:r>
      <w:r w:rsidRPr="00B97E4C">
        <w:tab/>
        <w:t>UNIT</w:t>
      </w:r>
    </w:p>
    <w:p w14:paraId="463ECDB8" w14:textId="77777777" w:rsidR="007D1782" w:rsidRPr="00B97E4C" w:rsidRDefault="007D1782" w:rsidP="007D1782">
      <w:pPr>
        <w:pStyle w:val="PayItemandPayUnit"/>
      </w:pPr>
      <w:r w:rsidRPr="00B97E4C">
        <w:t>RPM, BI-DIRECTIONAL, AMBER LENS</w:t>
      </w:r>
      <w:r w:rsidRPr="00B97E4C">
        <w:tab/>
        <w:t>UNIT</w:t>
      </w:r>
    </w:p>
    <w:p w14:paraId="7266F6EA" w14:textId="77777777" w:rsidR="007D1782" w:rsidRPr="00B97E4C" w:rsidRDefault="007D1782" w:rsidP="007D1782">
      <w:pPr>
        <w:pStyle w:val="PayItemandPayUnit"/>
      </w:pPr>
      <w:r w:rsidRPr="00B97E4C">
        <w:t>REMOVAL OF RPM</w:t>
      </w:r>
      <w:r w:rsidRPr="00B97E4C">
        <w:tab/>
        <w:t>UNIT</w:t>
      </w:r>
    </w:p>
    <w:p w14:paraId="731B5E80" w14:textId="77777777" w:rsidR="007D1782" w:rsidRPr="00B97E4C" w:rsidRDefault="007D1782" w:rsidP="007D1782">
      <w:pPr>
        <w:pStyle w:val="PayItemandPayUnit"/>
      </w:pPr>
      <w:r w:rsidRPr="00B97E4C">
        <w:t>REMOVAL AND REPLACEMENT OF RPM LENS</w:t>
      </w:r>
      <w:r w:rsidRPr="00B97E4C">
        <w:tab/>
        <w:t>UNIT</w:t>
      </w:r>
    </w:p>
    <w:p w14:paraId="7C053920" w14:textId="77777777" w:rsidR="007D1782" w:rsidRPr="00B97E4C" w:rsidRDefault="007D1782" w:rsidP="007D1782">
      <w:pPr>
        <w:pStyle w:val="PayItemandPayUnit"/>
      </w:pPr>
      <w:r w:rsidRPr="00B97E4C">
        <w:t>FLEXIBLE DELINEATOR, GROUND MOUNTED</w:t>
      </w:r>
      <w:r w:rsidRPr="00B97E4C">
        <w:tab/>
        <w:t>UNIT</w:t>
      </w:r>
    </w:p>
    <w:p w14:paraId="6F6D7EBA" w14:textId="77777777" w:rsidR="007D1782" w:rsidRPr="00B97E4C" w:rsidRDefault="007D1782" w:rsidP="007D1782">
      <w:pPr>
        <w:pStyle w:val="PayItemandPayUnit"/>
      </w:pPr>
      <w:r w:rsidRPr="00B97E4C">
        <w:t>RUMBLE STRIP</w:t>
      </w:r>
      <w:r w:rsidRPr="00B97E4C">
        <w:tab/>
        <w:t>LINEAR FOOT</w:t>
      </w:r>
    </w:p>
    <w:p w14:paraId="56A39A62" w14:textId="77777777" w:rsidR="007D1782" w:rsidRPr="00B97E4C" w:rsidRDefault="007D1782" w:rsidP="007D1782">
      <w:pPr>
        <w:pStyle w:val="PayItemandPayUnit"/>
      </w:pPr>
      <w:r w:rsidRPr="00B97E4C">
        <w:t>REMOVAL OF TRAFFIC STRIPES</w:t>
      </w:r>
      <w:r w:rsidRPr="00B97E4C">
        <w:tab/>
        <w:t>LINEAR FOOT</w:t>
      </w:r>
    </w:p>
    <w:p w14:paraId="5D668255" w14:textId="77777777" w:rsidR="007D1782" w:rsidRPr="00B97E4C" w:rsidRDefault="007D1782" w:rsidP="007D1782">
      <w:pPr>
        <w:pStyle w:val="PayItemandPayUnit"/>
      </w:pPr>
      <w:r w:rsidRPr="00B97E4C">
        <w:t>REMOVAL OF TRAFFIC MARKINGS</w:t>
      </w:r>
      <w:r w:rsidRPr="00B97E4C">
        <w:tab/>
        <w:t>SQUARE FOOT</w:t>
      </w:r>
    </w:p>
    <w:p w14:paraId="40A2E3D3" w14:textId="77777777" w:rsidR="007D1782" w:rsidRPr="004A2BBD" w:rsidRDefault="007D1782" w:rsidP="007D1782">
      <w:pPr>
        <w:pStyle w:val="PayItemandPayUnit"/>
      </w:pPr>
      <w:r>
        <w:t>REMOVAL OF RUMBLE STRIP</w:t>
      </w:r>
      <w:r>
        <w:tab/>
        <w:t>LINEAR FOOT</w:t>
      </w:r>
    </w:p>
    <w:p w14:paraId="440AF38A" w14:textId="77777777" w:rsidR="007D1782" w:rsidRDefault="007D1782" w:rsidP="007D1782">
      <w:pPr>
        <w:pStyle w:val="Paragraph"/>
      </w:pPr>
      <w:r w:rsidRPr="00B97E4C">
        <w:t xml:space="preserve">The Department will measure </w:t>
      </w:r>
      <w:r w:rsidRPr="00F57AAD">
        <w:rPr>
          <w:caps/>
        </w:rPr>
        <w:t>TRAFFIC STRIPES</w:t>
      </w:r>
      <w:r>
        <w:t xml:space="preserve"> and </w:t>
      </w:r>
      <w:r w:rsidRPr="00F57AAD">
        <w:rPr>
          <w:caps/>
        </w:rPr>
        <w:t>TRAFFIC MARKINGS LINES</w:t>
      </w:r>
      <w:r w:rsidRPr="00B97E4C">
        <w:t xml:space="preserve"> by the linear foot for each specified width of stripe.  The Department will not measure gaps in striping.</w:t>
      </w:r>
    </w:p>
    <w:p w14:paraId="732DBF75" w14:textId="77777777" w:rsidR="007D1782" w:rsidRPr="00960A95" w:rsidRDefault="007D1782" w:rsidP="007D1782">
      <w:pPr>
        <w:pStyle w:val="Paragraph"/>
      </w:pPr>
      <w:r w:rsidRPr="00960A95">
        <w:t xml:space="preserve">The Department will measure rumble </w:t>
      </w:r>
      <w:proofErr w:type="gramStart"/>
      <w:r w:rsidRPr="00960A95">
        <w:t>strip</w:t>
      </w:r>
      <w:proofErr w:type="gramEnd"/>
      <w:r w:rsidRPr="00960A95">
        <w:t xml:space="preserve"> by the linear foot measured in the longitudinal direction of the rumble strip without deducting the interval spacing between rumble strips and the gaps for RPM placement and make payment under the Item </w:t>
      </w:r>
      <w:r w:rsidRPr="00F57AAD">
        <w:rPr>
          <w:caps/>
        </w:rPr>
        <w:t>RUMBLE STRIP</w:t>
      </w:r>
      <w:r w:rsidRPr="00960A95">
        <w:t>.</w:t>
      </w:r>
    </w:p>
    <w:p w14:paraId="3D16F2E6" w14:textId="77777777" w:rsidR="007D1782" w:rsidRPr="00960A95" w:rsidRDefault="007D1782" w:rsidP="007D1782">
      <w:pPr>
        <w:pStyle w:val="Paragraph"/>
      </w:pPr>
      <w:r w:rsidRPr="00960A95">
        <w:t xml:space="preserve">The Department will not include payment for traffic stripes in </w:t>
      </w:r>
      <w:r w:rsidRPr="00F57AAD">
        <w:rPr>
          <w:caps/>
        </w:rPr>
        <w:t>RUMBLE STRIP</w:t>
      </w:r>
      <w:r w:rsidRPr="00960A95">
        <w:t xml:space="preserve">.  The Department will make payment for traffic stripes placed in conjunction with constructing a centerline rumble strip under </w:t>
      </w:r>
      <w:r w:rsidRPr="00F57AAD">
        <w:rPr>
          <w:caps/>
        </w:rPr>
        <w:t>TRAFFIC STRIPES</w:t>
      </w:r>
      <w:r w:rsidRPr="00960A95">
        <w:t xml:space="preserve"> as specified in </w:t>
      </w:r>
      <w:r w:rsidRPr="00ED4C4F">
        <w:t>610.04</w:t>
      </w:r>
      <w:r w:rsidRPr="00960A95">
        <w:t>.</w:t>
      </w:r>
    </w:p>
    <w:p w14:paraId="34714416" w14:textId="77777777" w:rsidR="007D1782" w:rsidRDefault="007D1782" w:rsidP="007D1782">
      <w:pPr>
        <w:pStyle w:val="Paragraph"/>
      </w:pPr>
      <w:r w:rsidRPr="00960A95">
        <w:t xml:space="preserve">The Department will </w:t>
      </w:r>
      <w:r w:rsidRPr="00B02670">
        <w:t xml:space="preserve">not </w:t>
      </w:r>
      <w:r w:rsidRPr="00960A95">
        <w:t xml:space="preserve">measure </w:t>
      </w:r>
      <w:r w:rsidRPr="00B02670">
        <w:t xml:space="preserve">the gaps such as </w:t>
      </w:r>
      <w:r w:rsidRPr="00F57AAD">
        <w:rPr>
          <w:caps/>
        </w:rPr>
        <w:t>WIM</w:t>
      </w:r>
      <w:r w:rsidRPr="00B02670">
        <w:t xml:space="preserve"> locations in the R</w:t>
      </w:r>
      <w:r w:rsidRPr="00960A95">
        <w:t xml:space="preserve">umble </w:t>
      </w:r>
      <w:r w:rsidRPr="00B02670">
        <w:t>S</w:t>
      </w:r>
      <w:r w:rsidRPr="00960A95">
        <w:t>trip</w:t>
      </w:r>
      <w:r w:rsidRPr="00B02670">
        <w:t>.</w:t>
      </w:r>
    </w:p>
    <w:p w14:paraId="5D78FC71" w14:textId="77777777" w:rsidR="0021533E" w:rsidRPr="00003109" w:rsidRDefault="0021533E" w:rsidP="0021533E">
      <w:pPr>
        <w:pStyle w:val="HiddenTextSpec"/>
      </w:pPr>
      <w:r w:rsidRPr="00003109">
        <w:t>1**************************************************************************************************************************1</w:t>
      </w:r>
    </w:p>
    <w:p w14:paraId="1A04A665" w14:textId="77777777" w:rsidR="007F61BA" w:rsidRPr="00B97E4C" w:rsidRDefault="007F61BA" w:rsidP="007F61BA">
      <w:pPr>
        <w:pStyle w:val="000Section"/>
      </w:pPr>
      <w:bookmarkStart w:id="817" w:name="_Toc501717396"/>
      <w:bookmarkStart w:id="818" w:name="_Toc104877949"/>
      <w:r w:rsidRPr="00B97E4C">
        <w:t>Section 611 – Crash Cushions</w:t>
      </w:r>
      <w:bookmarkEnd w:id="817"/>
      <w:bookmarkEnd w:id="818"/>
    </w:p>
    <w:p w14:paraId="72EF5BB6" w14:textId="77777777" w:rsidR="007F61BA" w:rsidRDefault="007F61BA" w:rsidP="007F61BA">
      <w:pPr>
        <w:pStyle w:val="HiddenTextSpec"/>
      </w:pPr>
      <w:r>
        <w:t>1**************************************************************************************************************************1</w:t>
      </w:r>
    </w:p>
    <w:p w14:paraId="639E444F" w14:textId="703D8EB2" w:rsidR="007F61BA" w:rsidRDefault="007F61BA" w:rsidP="007F61BA">
      <w:pPr>
        <w:pStyle w:val="HiddenTextSpec"/>
      </w:pPr>
      <w:r w:rsidRPr="00E06BEF">
        <w:t>BDC2</w:t>
      </w:r>
      <w:r>
        <w:t>1</w:t>
      </w:r>
      <w:r w:rsidRPr="00E06BEF">
        <w:t>S-</w:t>
      </w:r>
      <w:r>
        <w:t>10</w:t>
      </w:r>
      <w:r w:rsidRPr="00E06BEF">
        <w:t xml:space="preserve"> dated </w:t>
      </w:r>
      <w:r>
        <w:t>Jun</w:t>
      </w:r>
      <w:r w:rsidRPr="00E06BEF">
        <w:t xml:space="preserve"> </w:t>
      </w:r>
      <w:r>
        <w:t>0</w:t>
      </w:r>
      <w:r w:rsidRPr="00E06BEF">
        <w:t>2, 202</w:t>
      </w:r>
      <w:r>
        <w:t>2</w:t>
      </w:r>
    </w:p>
    <w:p w14:paraId="68859927" w14:textId="77777777" w:rsidR="007F61BA" w:rsidRDefault="007F61BA" w:rsidP="007F61BA">
      <w:pPr>
        <w:pStyle w:val="0000000Subpart"/>
      </w:pPr>
      <w:proofErr w:type="gramStart"/>
      <w:r w:rsidRPr="00650902">
        <w:lastRenderedPageBreak/>
        <w:t>611.03.02  Crash</w:t>
      </w:r>
      <w:proofErr w:type="gramEnd"/>
      <w:r w:rsidRPr="00650902">
        <w:t xml:space="preserve"> Cushion, Compressive Barrier</w:t>
      </w:r>
      <w:r>
        <w:t xml:space="preserve"> </w:t>
      </w:r>
    </w:p>
    <w:p w14:paraId="6BE12F13" w14:textId="687841EA" w:rsidR="007F61BA" w:rsidRDefault="007F61BA" w:rsidP="007F61BA">
      <w:pPr>
        <w:pStyle w:val="Instruction"/>
      </w:pPr>
      <w:r>
        <w:t>The subpart is changed to:</w:t>
      </w:r>
    </w:p>
    <w:p w14:paraId="71DB93AC" w14:textId="753AC0A9" w:rsidR="007F61BA" w:rsidRPr="004C197B" w:rsidRDefault="007F61BA" w:rsidP="007F61BA">
      <w:pPr>
        <w:pStyle w:val="Paragraph"/>
      </w:pPr>
      <w:r w:rsidRPr="004C197B">
        <w:t>At least 10 days before beginning the work, submit the manufacturer’s installation guide to the RE.  Install compressive crash cushions including transitions according to the manufacturer’s recommendations and as shown on the Plans.</w:t>
      </w:r>
      <w:r>
        <w:t xml:space="preserve">  Install permanent compressive crash cushions on a concrete pad foundation according to the manufacturer’s recommendation.</w:t>
      </w:r>
      <w:r w:rsidRPr="004C197B">
        <w:t xml:space="preserve">  Submit working drawings for the concrete pad foundation for each location.</w:t>
      </w:r>
    </w:p>
    <w:p w14:paraId="7AAAB606" w14:textId="77777777" w:rsidR="007F61BA" w:rsidRPr="00003109" w:rsidRDefault="007F61BA" w:rsidP="007F61BA">
      <w:pPr>
        <w:pStyle w:val="HiddenTextSpec"/>
      </w:pPr>
      <w:r w:rsidRPr="00003109">
        <w:t>1**************************************************************************************************************************1</w:t>
      </w:r>
    </w:p>
    <w:p w14:paraId="217B21A0" w14:textId="77777777" w:rsidR="007F61BA" w:rsidRDefault="007F61BA" w:rsidP="00E06BEF">
      <w:pPr>
        <w:pStyle w:val="HiddenTextSpec"/>
      </w:pPr>
    </w:p>
    <w:p w14:paraId="57EBBBB4" w14:textId="77777777" w:rsidR="0022667F" w:rsidRPr="00003109" w:rsidRDefault="0022667F" w:rsidP="00F36008">
      <w:pPr>
        <w:pStyle w:val="Blankline"/>
      </w:pPr>
    </w:p>
    <w:p w14:paraId="6831A0EE" w14:textId="2051F125" w:rsidR="006B1E2B" w:rsidRPr="00B97E4C" w:rsidRDefault="006B1E2B" w:rsidP="006B1E2B">
      <w:pPr>
        <w:pStyle w:val="000Section"/>
      </w:pPr>
      <w:bookmarkStart w:id="819" w:name="_Toc533566194"/>
      <w:r w:rsidRPr="00B97E4C">
        <w:t>Section 61</w:t>
      </w:r>
      <w:r>
        <w:t>2</w:t>
      </w:r>
      <w:r w:rsidRPr="00B97E4C">
        <w:t xml:space="preserve"> – </w:t>
      </w:r>
      <w:r>
        <w:t>Signs</w:t>
      </w:r>
    </w:p>
    <w:p w14:paraId="028F0254" w14:textId="0C3F5850" w:rsidR="006B1E2B" w:rsidRDefault="006B1E2B" w:rsidP="006B1E2B">
      <w:pPr>
        <w:pStyle w:val="HiddenTextSpec"/>
      </w:pPr>
    </w:p>
    <w:p w14:paraId="77DBEB72" w14:textId="77777777" w:rsidR="006B1E2B" w:rsidRDefault="006B1E2B" w:rsidP="00E173F7">
      <w:pPr>
        <w:pStyle w:val="00000Subsection"/>
      </w:pPr>
      <w:bookmarkStart w:id="820" w:name="_Toc142048280"/>
      <w:bookmarkStart w:id="821" w:name="_Toc175378160"/>
      <w:bookmarkStart w:id="822" w:name="_Toc175471057"/>
      <w:bookmarkStart w:id="823" w:name="_Toc501717405"/>
      <w:bookmarkStart w:id="824" w:name="_Toc106111809"/>
      <w:proofErr w:type="gramStart"/>
      <w:r w:rsidRPr="003E319F">
        <w:t>612.02  Materials</w:t>
      </w:r>
      <w:bookmarkEnd w:id="820"/>
      <w:bookmarkEnd w:id="821"/>
      <w:bookmarkEnd w:id="822"/>
      <w:bookmarkEnd w:id="823"/>
      <w:bookmarkEnd w:id="824"/>
      <w:proofErr w:type="gramEnd"/>
    </w:p>
    <w:p w14:paraId="25950554" w14:textId="77777777" w:rsidR="00E173F7" w:rsidRDefault="00E173F7" w:rsidP="00E173F7">
      <w:pPr>
        <w:pStyle w:val="HiddenTextSpec"/>
      </w:pPr>
      <w:r>
        <w:t>1**************************************************************************************************************************1</w:t>
      </w:r>
    </w:p>
    <w:p w14:paraId="60FA31EB" w14:textId="61656AE5" w:rsidR="00E173F7" w:rsidRDefault="00E173F7" w:rsidP="00E173F7">
      <w:pPr>
        <w:pStyle w:val="HiddenTextSpec"/>
      </w:pPr>
      <w:r w:rsidRPr="00E06BEF">
        <w:t>BDC2</w:t>
      </w:r>
      <w:r>
        <w:t>2</w:t>
      </w:r>
      <w:r w:rsidRPr="00E06BEF">
        <w:t>S-</w:t>
      </w:r>
      <w:r>
        <w:t>16</w:t>
      </w:r>
      <w:r w:rsidRPr="00E06BEF">
        <w:t xml:space="preserve"> dated </w:t>
      </w:r>
      <w:r>
        <w:t xml:space="preserve">July </w:t>
      </w:r>
      <w:r w:rsidR="00383801">
        <w:t>17</w:t>
      </w:r>
      <w:r w:rsidRPr="00E06BEF">
        <w:t>, 202</w:t>
      </w:r>
      <w:r w:rsidR="00825165">
        <w:t>3</w:t>
      </w:r>
    </w:p>
    <w:p w14:paraId="39D0F1DF" w14:textId="77777777" w:rsidR="00E173F7" w:rsidRDefault="00E173F7" w:rsidP="00E173F7">
      <w:pPr>
        <w:pStyle w:val="HiddenTextSpec"/>
      </w:pPr>
    </w:p>
    <w:p w14:paraId="4AE466FB" w14:textId="77777777" w:rsidR="006B1E2B" w:rsidRPr="003E319F" w:rsidRDefault="006B1E2B" w:rsidP="006B1E2B">
      <w:pPr>
        <w:pStyle w:val="Instruction"/>
      </w:pPr>
      <w:r w:rsidRPr="003E319F">
        <w:t>The FOLLOWING MATERIAL IS CHANGED TO:</w:t>
      </w:r>
    </w:p>
    <w:p w14:paraId="7F225AB2" w14:textId="44E09ABC" w:rsidR="006B1E2B" w:rsidRPr="003E319F" w:rsidRDefault="006B1E2B" w:rsidP="000466BA">
      <w:pPr>
        <w:pStyle w:val="Dotleader0indent"/>
      </w:pPr>
      <w:r w:rsidRPr="003E319F">
        <w:t>Steel “U” and Square Tube Post Sign Supports</w:t>
      </w:r>
      <w:r w:rsidRPr="003E319F">
        <w:tab/>
      </w:r>
      <w:r w:rsidR="005626F6" w:rsidRPr="005626F6">
        <w:t>911.02.01</w:t>
      </w:r>
    </w:p>
    <w:p w14:paraId="0834016B" w14:textId="77777777" w:rsidR="006B1E2B" w:rsidRDefault="006B1E2B" w:rsidP="006B1E2B">
      <w:pPr>
        <w:pStyle w:val="HiddenTextSpec"/>
      </w:pPr>
      <w:r>
        <w:t>1**************************************************************************************************************************1</w:t>
      </w:r>
    </w:p>
    <w:p w14:paraId="580A78D5" w14:textId="77777777" w:rsidR="00E173F7" w:rsidRPr="003E319F" w:rsidRDefault="00E173F7" w:rsidP="00E173F7">
      <w:pPr>
        <w:pStyle w:val="00000Subsection"/>
      </w:pPr>
      <w:bookmarkStart w:id="825" w:name="_Toc142048281"/>
      <w:bookmarkStart w:id="826" w:name="_Toc175378161"/>
      <w:bookmarkStart w:id="827" w:name="_Toc175471058"/>
      <w:bookmarkStart w:id="828" w:name="_Toc501717406"/>
      <w:bookmarkStart w:id="829" w:name="_Toc106111810"/>
      <w:proofErr w:type="gramStart"/>
      <w:r w:rsidRPr="003E319F">
        <w:t>612.03</w:t>
      </w:r>
      <w:bookmarkEnd w:id="825"/>
      <w:r w:rsidRPr="003E319F">
        <w:t xml:space="preserve">  Construction</w:t>
      </w:r>
      <w:bookmarkEnd w:id="826"/>
      <w:bookmarkEnd w:id="827"/>
      <w:bookmarkEnd w:id="828"/>
      <w:bookmarkEnd w:id="829"/>
      <w:proofErr w:type="gramEnd"/>
    </w:p>
    <w:p w14:paraId="0FCEDD0B" w14:textId="0A7743B3" w:rsidR="00E173F7" w:rsidRPr="003E319F" w:rsidRDefault="00E173F7" w:rsidP="00E173F7">
      <w:pPr>
        <w:pStyle w:val="0000000Subpart"/>
      </w:pPr>
      <w:bookmarkStart w:id="830" w:name="_Toc142048282"/>
      <w:bookmarkStart w:id="831" w:name="_Toc175378162"/>
      <w:bookmarkStart w:id="832" w:name="_Toc175471059"/>
      <w:bookmarkStart w:id="833" w:name="_Toc501717407"/>
      <w:bookmarkStart w:id="834" w:name="_Toc106111811"/>
      <w:proofErr w:type="gramStart"/>
      <w:r w:rsidRPr="003E319F">
        <w:t xml:space="preserve">612.03.01  </w:t>
      </w:r>
      <w:bookmarkEnd w:id="830"/>
      <w:bookmarkEnd w:id="831"/>
      <w:bookmarkEnd w:id="832"/>
      <w:r w:rsidRPr="003E319F">
        <w:t>Regulatory</w:t>
      </w:r>
      <w:proofErr w:type="gramEnd"/>
      <w:r w:rsidRPr="003E319F">
        <w:t xml:space="preserve"> and Warning Signs, and Guide Sign, Type GA Steel “U” Post Supports</w:t>
      </w:r>
      <w:bookmarkEnd w:id="833"/>
      <w:bookmarkEnd w:id="834"/>
    </w:p>
    <w:p w14:paraId="39C1F6A6" w14:textId="77777777" w:rsidR="00E173F7" w:rsidRDefault="00E173F7" w:rsidP="00E173F7">
      <w:pPr>
        <w:pStyle w:val="HiddenTextSpec"/>
      </w:pPr>
      <w:r>
        <w:t>1**************************************************************************************************************************1</w:t>
      </w:r>
    </w:p>
    <w:p w14:paraId="61201392" w14:textId="6869AB2F" w:rsidR="00E173F7" w:rsidRDefault="00E173F7" w:rsidP="00E173F7">
      <w:pPr>
        <w:pStyle w:val="HiddenTextSpec"/>
      </w:pPr>
      <w:r w:rsidRPr="00E06BEF">
        <w:t>BDC2</w:t>
      </w:r>
      <w:r>
        <w:t>2</w:t>
      </w:r>
      <w:r w:rsidRPr="00E06BEF">
        <w:t>S-</w:t>
      </w:r>
      <w:r>
        <w:t>16</w:t>
      </w:r>
      <w:r w:rsidRPr="00E06BEF">
        <w:t xml:space="preserve"> dated </w:t>
      </w:r>
      <w:r>
        <w:t xml:space="preserve">July </w:t>
      </w:r>
      <w:r w:rsidR="00383801">
        <w:t>17</w:t>
      </w:r>
      <w:r w:rsidRPr="00E06BEF">
        <w:t>, 202</w:t>
      </w:r>
      <w:r w:rsidR="009B25A1">
        <w:t>3</w:t>
      </w:r>
    </w:p>
    <w:p w14:paraId="7B770651" w14:textId="77777777" w:rsidR="00E173F7" w:rsidRDefault="00E173F7" w:rsidP="00C44DC4">
      <w:pPr>
        <w:pStyle w:val="HiddenTextSpec"/>
      </w:pPr>
    </w:p>
    <w:p w14:paraId="6D677BD1" w14:textId="1FE01FFF" w:rsidR="00E173F7" w:rsidRDefault="00E173F7" w:rsidP="00E173F7">
      <w:pPr>
        <w:pStyle w:val="Instruction"/>
      </w:pPr>
      <w:r>
        <w:t xml:space="preserve">the subpart </w:t>
      </w:r>
      <w:r w:rsidR="00E41A5E">
        <w:t>is renamed</w:t>
      </w:r>
      <w:r>
        <w:t xml:space="preserve"> to:</w:t>
      </w:r>
    </w:p>
    <w:p w14:paraId="4EB827F4" w14:textId="69F18D6C" w:rsidR="00E173F7" w:rsidRDefault="00E173F7" w:rsidP="00782E0B">
      <w:pPr>
        <w:pStyle w:val="0000000Subpart"/>
      </w:pPr>
      <w:bookmarkStart w:id="835" w:name="_Hlk138150325"/>
      <w:proofErr w:type="gramStart"/>
      <w:r w:rsidRPr="003E319F">
        <w:t>612.03.01  Regulatory</w:t>
      </w:r>
      <w:proofErr w:type="gramEnd"/>
      <w:r w:rsidRPr="003E319F">
        <w:t xml:space="preserve"> and Warning Signs, and Guide Sign, Type GA Steel “U” and Square Tube Post Supports</w:t>
      </w:r>
    </w:p>
    <w:p w14:paraId="44C95A02" w14:textId="41A44C21" w:rsidR="00782E0B" w:rsidRPr="003E319F" w:rsidRDefault="00782E0B" w:rsidP="00782E0B">
      <w:pPr>
        <w:pStyle w:val="Instruction"/>
      </w:pPr>
      <w:r>
        <w:t>the second paragraph is changed to:</w:t>
      </w:r>
    </w:p>
    <w:bookmarkEnd w:id="835"/>
    <w:p w14:paraId="2EC01AE4" w14:textId="77777777" w:rsidR="00E173F7" w:rsidRPr="003E319F" w:rsidRDefault="00E173F7" w:rsidP="000466BA">
      <w:pPr>
        <w:pStyle w:val="Paragraph"/>
      </w:pPr>
      <w:r w:rsidRPr="003E319F">
        <w:t>Mount sign panels on breakaway steel “U” or square tube post sign supports.  For signs located behind guide rails or other roadside barriers, mount sign panels on steel “U” or square tube post sign supports without the breakaway assembly.</w:t>
      </w:r>
    </w:p>
    <w:p w14:paraId="6E5CED82" w14:textId="77777777" w:rsidR="00E173F7" w:rsidRDefault="00E173F7" w:rsidP="00E173F7">
      <w:pPr>
        <w:pStyle w:val="HiddenTextSpec"/>
      </w:pPr>
      <w:r>
        <w:t>1**************************************************************************************************************************1</w:t>
      </w:r>
    </w:p>
    <w:p w14:paraId="0F4BF0B2" w14:textId="77777777" w:rsidR="00E173F7" w:rsidRDefault="00E173F7" w:rsidP="00E173F7">
      <w:pPr>
        <w:pStyle w:val="Instruction"/>
      </w:pPr>
    </w:p>
    <w:p w14:paraId="7A4A7A38" w14:textId="77777777" w:rsidR="00782E0B" w:rsidRPr="003E319F" w:rsidRDefault="00782E0B" w:rsidP="00782E0B">
      <w:pPr>
        <w:pStyle w:val="00000Subsection"/>
      </w:pPr>
      <w:bookmarkStart w:id="836" w:name="_Toc142048285"/>
      <w:bookmarkStart w:id="837" w:name="_Toc175378165"/>
      <w:bookmarkStart w:id="838" w:name="_Toc175471062"/>
      <w:bookmarkStart w:id="839" w:name="_Toc501717410"/>
      <w:bookmarkStart w:id="840" w:name="_Toc106111814"/>
      <w:proofErr w:type="gramStart"/>
      <w:r w:rsidRPr="003E319F">
        <w:t xml:space="preserve">612.04  </w:t>
      </w:r>
      <w:bookmarkEnd w:id="836"/>
      <w:r w:rsidRPr="003E319F">
        <w:t>Measurement</w:t>
      </w:r>
      <w:proofErr w:type="gramEnd"/>
      <w:r w:rsidRPr="003E319F">
        <w:t xml:space="preserve"> and Payment</w:t>
      </w:r>
      <w:bookmarkEnd w:id="837"/>
      <w:bookmarkEnd w:id="838"/>
      <w:bookmarkEnd w:id="839"/>
      <w:bookmarkEnd w:id="840"/>
    </w:p>
    <w:p w14:paraId="1F858817" w14:textId="77777777" w:rsidR="00782E0B" w:rsidRDefault="00782E0B" w:rsidP="00782E0B">
      <w:pPr>
        <w:pStyle w:val="HiddenTextSpec"/>
      </w:pPr>
      <w:r>
        <w:t>1**************************************************************************************************************************1</w:t>
      </w:r>
    </w:p>
    <w:p w14:paraId="60C29852" w14:textId="7EC60F46" w:rsidR="00782E0B" w:rsidRDefault="00782E0B" w:rsidP="00782E0B">
      <w:pPr>
        <w:pStyle w:val="HiddenTextSpec"/>
      </w:pPr>
      <w:r w:rsidRPr="00E06BEF">
        <w:t>BDC2</w:t>
      </w:r>
      <w:r>
        <w:t>2</w:t>
      </w:r>
      <w:r w:rsidRPr="00E06BEF">
        <w:t>S-</w:t>
      </w:r>
      <w:r>
        <w:t>16</w:t>
      </w:r>
      <w:r w:rsidRPr="00E06BEF">
        <w:t xml:space="preserve"> dated </w:t>
      </w:r>
      <w:r>
        <w:t xml:space="preserve">July </w:t>
      </w:r>
      <w:r w:rsidR="00383801">
        <w:t>17</w:t>
      </w:r>
      <w:r w:rsidRPr="00E06BEF">
        <w:t>, 202</w:t>
      </w:r>
      <w:r w:rsidR="009B25A1">
        <w:t>3</w:t>
      </w:r>
    </w:p>
    <w:p w14:paraId="17761D7F" w14:textId="77777777" w:rsidR="00782E0B" w:rsidRDefault="00782E0B" w:rsidP="00782E0B">
      <w:pPr>
        <w:pStyle w:val="HiddenTextSpec"/>
      </w:pPr>
    </w:p>
    <w:p w14:paraId="53AEB8D6" w14:textId="3B35FE3B" w:rsidR="00782E0B" w:rsidRDefault="00782E0B" w:rsidP="00782E0B">
      <w:pPr>
        <w:pStyle w:val="Instruction"/>
      </w:pPr>
      <w:r>
        <w:t>the following item is changed to:</w:t>
      </w:r>
    </w:p>
    <w:p w14:paraId="73B76A22" w14:textId="77777777" w:rsidR="00782E0B" w:rsidRPr="003E319F" w:rsidRDefault="00782E0B" w:rsidP="00782E0B">
      <w:pPr>
        <w:pStyle w:val="PayItemandPayUnitTitle"/>
      </w:pPr>
      <w:r w:rsidRPr="003E319F">
        <w:t>Item</w:t>
      </w:r>
      <w:r w:rsidRPr="003E319F">
        <w:tab/>
        <w:t>Pay Unit</w:t>
      </w:r>
    </w:p>
    <w:p w14:paraId="5E6FA006" w14:textId="77777777" w:rsidR="00782E0B" w:rsidRPr="003E319F" w:rsidRDefault="00782E0B" w:rsidP="00782E0B">
      <w:pPr>
        <w:pStyle w:val="PayItemandPayUnit"/>
      </w:pPr>
      <w:r w:rsidRPr="003E319F">
        <w:t>GUIDE SIGN, TYPE GA, STEEL “U” OR SQUARE TUBE POST SUPPORTS</w:t>
      </w:r>
      <w:r w:rsidRPr="003E319F">
        <w:tab/>
        <w:t>SQUARE foot</w:t>
      </w:r>
    </w:p>
    <w:p w14:paraId="44AC6892" w14:textId="77777777" w:rsidR="00782E0B" w:rsidRDefault="00782E0B" w:rsidP="00782E0B">
      <w:pPr>
        <w:pStyle w:val="HiddenTextSpec"/>
      </w:pPr>
      <w:r>
        <w:t>1**************************************************************************************************************************1</w:t>
      </w:r>
    </w:p>
    <w:p w14:paraId="71151AE3" w14:textId="77777777" w:rsidR="00782E0B" w:rsidRPr="00782E0B" w:rsidRDefault="00782E0B" w:rsidP="00782E0B">
      <w:pPr>
        <w:pStyle w:val="Instruction"/>
      </w:pPr>
    </w:p>
    <w:p w14:paraId="1846B40E" w14:textId="77777777" w:rsidR="0095698C" w:rsidRPr="00B97E4C" w:rsidRDefault="0095698C" w:rsidP="009B05B2">
      <w:pPr>
        <w:pStyle w:val="000Division"/>
      </w:pPr>
      <w:bookmarkStart w:id="841" w:name="_Toc175378166"/>
      <w:bookmarkStart w:id="842" w:name="_Toc175471063"/>
      <w:bookmarkStart w:id="843" w:name="_Toc176676619"/>
      <w:bookmarkEnd w:id="819"/>
      <w:r w:rsidRPr="00B97E4C">
        <w:lastRenderedPageBreak/>
        <w:t>Division 650 – Utilities</w:t>
      </w:r>
      <w:bookmarkEnd w:id="841"/>
      <w:bookmarkEnd w:id="842"/>
      <w:bookmarkEnd w:id="843"/>
    </w:p>
    <w:p w14:paraId="6B76392D" w14:textId="77777777" w:rsidR="0095698C" w:rsidRPr="00B97E4C" w:rsidRDefault="0095698C" w:rsidP="0095698C">
      <w:pPr>
        <w:pStyle w:val="000Section"/>
      </w:pPr>
      <w:bookmarkStart w:id="844" w:name="_Toc175378167"/>
      <w:bookmarkStart w:id="845" w:name="_Toc175471064"/>
      <w:bookmarkStart w:id="846" w:name="_Toc176676620"/>
      <w:r w:rsidRPr="00B97E4C">
        <w:t>Section 651 – Water</w:t>
      </w:r>
      <w:bookmarkEnd w:id="844"/>
      <w:bookmarkEnd w:id="845"/>
      <w:bookmarkEnd w:id="846"/>
    </w:p>
    <w:p w14:paraId="317C671D" w14:textId="77777777" w:rsidR="0007169A" w:rsidRPr="00BF7961" w:rsidRDefault="007E2CE3" w:rsidP="0007169A">
      <w:pPr>
        <w:pStyle w:val="HiddenTextSpec"/>
      </w:pPr>
      <w:r>
        <w:t>1</w:t>
      </w:r>
      <w:r w:rsidR="0007169A" w:rsidRPr="00BF7961">
        <w:t>******************************************************************************</w:t>
      </w:r>
      <w:r>
        <w:t>**************************************</w:t>
      </w:r>
      <w:r w:rsidR="0007169A" w:rsidRPr="00BF7961">
        <w:t>******</w:t>
      </w:r>
      <w:r>
        <w:t>1</w:t>
      </w:r>
    </w:p>
    <w:p w14:paraId="0C8C8F71" w14:textId="77777777" w:rsidR="00894A11" w:rsidRPr="007B0D52" w:rsidRDefault="00894A11" w:rsidP="007B0D52">
      <w:pPr>
        <w:pStyle w:val="00000Subsection"/>
      </w:pPr>
      <w:bookmarkStart w:id="847" w:name="_Toc175378169"/>
      <w:bookmarkStart w:id="848" w:name="_Toc175471066"/>
      <w:bookmarkStart w:id="849" w:name="_Toc176676622"/>
      <w:proofErr w:type="gramStart"/>
      <w:r w:rsidRPr="007B0D52">
        <w:t>651.02  Materials</w:t>
      </w:r>
      <w:bookmarkEnd w:id="847"/>
      <w:bookmarkEnd w:id="848"/>
      <w:bookmarkEnd w:id="849"/>
      <w:proofErr w:type="gramEnd"/>
    </w:p>
    <w:p w14:paraId="0767959B" w14:textId="77777777" w:rsidR="00362F6E" w:rsidRDefault="00362F6E" w:rsidP="00362F6E">
      <w:pPr>
        <w:pStyle w:val="HiddenTextSpec"/>
      </w:pPr>
      <w:r w:rsidRPr="00BF7961">
        <w:t>include additional materials requirements as needed</w:t>
      </w:r>
    </w:p>
    <w:p w14:paraId="2BE30D96" w14:textId="77777777" w:rsidR="00BE199D" w:rsidRPr="00BF7961" w:rsidRDefault="00BE199D" w:rsidP="00362F6E">
      <w:pPr>
        <w:pStyle w:val="HiddenTextSpec"/>
        <w:rPr>
          <w:strike/>
        </w:rPr>
      </w:pPr>
    </w:p>
    <w:p w14:paraId="7D95EF70" w14:textId="77777777" w:rsidR="00167549" w:rsidRDefault="00167549" w:rsidP="00167549">
      <w:pPr>
        <w:pStyle w:val="HiddenTextSpec"/>
      </w:pPr>
      <w:bookmarkStart w:id="850" w:name="_Toc175378172"/>
      <w:bookmarkStart w:id="851" w:name="_Toc175471069"/>
      <w:bookmarkStart w:id="852" w:name="_Toc176676625"/>
      <w:r>
        <w:t>1</w:t>
      </w:r>
      <w:r w:rsidRPr="00BF7961">
        <w:t>******************************************************************************</w:t>
      </w:r>
      <w:r>
        <w:t>**************************************</w:t>
      </w:r>
      <w:r w:rsidRPr="00BF7961">
        <w:t>******</w:t>
      </w:r>
      <w:r>
        <w:t>1</w:t>
      </w:r>
    </w:p>
    <w:bookmarkEnd w:id="850"/>
    <w:bookmarkEnd w:id="851"/>
    <w:bookmarkEnd w:id="852"/>
    <w:p w14:paraId="7B38C9E3" w14:textId="77777777" w:rsidR="00FA7C5A" w:rsidRPr="003B5799" w:rsidRDefault="00FA7C5A" w:rsidP="00944500">
      <w:pPr>
        <w:pStyle w:val="0000000Subpart"/>
      </w:pPr>
      <w:proofErr w:type="gramStart"/>
      <w:r w:rsidRPr="007B0D52">
        <w:t xml:space="preserve">651.03.02  </w:t>
      </w:r>
      <w:r w:rsidR="00BE199D" w:rsidRPr="00944500">
        <w:t>Ductile</w:t>
      </w:r>
      <w:proofErr w:type="gramEnd"/>
      <w:r w:rsidR="00BE199D" w:rsidRPr="003B5799">
        <w:t xml:space="preserve"> Iron </w:t>
      </w:r>
      <w:r w:rsidRPr="003B5799">
        <w:t>Water Pipe, Bridge</w:t>
      </w:r>
    </w:p>
    <w:p w14:paraId="4CA612A8" w14:textId="77777777" w:rsidR="00DE219D" w:rsidRPr="00BF7961" w:rsidRDefault="00DE219D" w:rsidP="00DE219D">
      <w:pPr>
        <w:pStyle w:val="HiddenTextSpec"/>
      </w:pPr>
      <w:r>
        <w:t>1</w:t>
      </w:r>
      <w:r w:rsidRPr="00BF7961">
        <w:t>******************************************************************************</w:t>
      </w:r>
      <w:r>
        <w:t>**************************************</w:t>
      </w:r>
      <w:r w:rsidRPr="00BF7961">
        <w:t>******</w:t>
      </w:r>
      <w:r>
        <w:t>1</w:t>
      </w:r>
    </w:p>
    <w:p w14:paraId="1A26A75A" w14:textId="77777777" w:rsidR="00362F6E" w:rsidRPr="00BF7961" w:rsidRDefault="00362F6E" w:rsidP="00362F6E">
      <w:pPr>
        <w:pStyle w:val="HiddenTextSpec"/>
      </w:pPr>
      <w:r w:rsidRPr="00BF7961">
        <w:t xml:space="preserve">include </w:t>
      </w:r>
      <w:r w:rsidR="00CD6F7D">
        <w:t>specifications</w:t>
      </w:r>
      <w:r w:rsidRPr="00BF7961">
        <w:t xml:space="preserve"> </w:t>
      </w:r>
      <w:r w:rsidR="00DE219D">
        <w:t>for water main</w:t>
      </w:r>
      <w:r w:rsidR="00CD6F7D">
        <w:t>s</w:t>
      </w:r>
      <w:r w:rsidR="00CD6F7D" w:rsidRPr="00CD6F7D">
        <w:t xml:space="preserve"> </w:t>
      </w:r>
      <w:r w:rsidR="00CD6F7D" w:rsidRPr="00B97E4C">
        <w:t>on bridges</w:t>
      </w:r>
    </w:p>
    <w:p w14:paraId="57EEE5E2" w14:textId="77777777" w:rsidR="00BE199D" w:rsidRPr="00BF7961" w:rsidRDefault="00BE199D" w:rsidP="00BE199D">
      <w:pPr>
        <w:pStyle w:val="HiddenTextSpec"/>
        <w:rPr>
          <w:strike/>
        </w:rPr>
      </w:pPr>
    </w:p>
    <w:p w14:paraId="335744C9" w14:textId="77777777" w:rsidR="00167549" w:rsidRDefault="00167549" w:rsidP="00167549">
      <w:pPr>
        <w:pStyle w:val="HiddenTextSpec"/>
      </w:pPr>
      <w:bookmarkStart w:id="853" w:name="_Toc175378179"/>
      <w:bookmarkStart w:id="854" w:name="_Toc175471076"/>
      <w:bookmarkStart w:id="855" w:name="_Toc176676632"/>
      <w:r>
        <w:t>1</w:t>
      </w:r>
      <w:r w:rsidRPr="00BF7961">
        <w:t>******************************************************************************</w:t>
      </w:r>
      <w:r>
        <w:t>**************************************</w:t>
      </w:r>
      <w:r w:rsidRPr="00BF7961">
        <w:t>******</w:t>
      </w:r>
      <w:r>
        <w:t>1</w:t>
      </w:r>
    </w:p>
    <w:p w14:paraId="35F6B075" w14:textId="77777777" w:rsidR="009B3F73" w:rsidRPr="00B97E4C" w:rsidRDefault="009B3F73" w:rsidP="009B3F73">
      <w:pPr>
        <w:pStyle w:val="000Section"/>
      </w:pPr>
      <w:r w:rsidRPr="00B97E4C">
        <w:t>Section 652 – Sanitary Sewers</w:t>
      </w:r>
      <w:bookmarkEnd w:id="853"/>
      <w:bookmarkEnd w:id="854"/>
      <w:bookmarkEnd w:id="855"/>
    </w:p>
    <w:p w14:paraId="53DC5663" w14:textId="77777777" w:rsidR="00167549" w:rsidRPr="00BF7961" w:rsidRDefault="00167549" w:rsidP="00167549">
      <w:pPr>
        <w:pStyle w:val="HiddenTextSpec"/>
      </w:pPr>
      <w:r>
        <w:t>1</w:t>
      </w:r>
      <w:r w:rsidRPr="00BF7961">
        <w:t>******************************************************************************</w:t>
      </w:r>
      <w:r>
        <w:t>**************************************</w:t>
      </w:r>
      <w:r w:rsidRPr="00BF7961">
        <w:t>******</w:t>
      </w:r>
      <w:r>
        <w:t>1</w:t>
      </w:r>
    </w:p>
    <w:p w14:paraId="46EB04A8" w14:textId="77777777" w:rsidR="00A7638E" w:rsidRPr="007B0D52" w:rsidRDefault="00A7638E" w:rsidP="007B0D52">
      <w:pPr>
        <w:pStyle w:val="00000Subsection"/>
      </w:pPr>
      <w:bookmarkStart w:id="856" w:name="_Toc175378181"/>
      <w:bookmarkStart w:id="857" w:name="_Toc175471078"/>
      <w:bookmarkStart w:id="858" w:name="_Toc176676634"/>
      <w:proofErr w:type="gramStart"/>
      <w:r w:rsidRPr="007B0D52">
        <w:t>652.02  Materials</w:t>
      </w:r>
      <w:bookmarkEnd w:id="856"/>
      <w:bookmarkEnd w:id="857"/>
      <w:bookmarkEnd w:id="858"/>
      <w:proofErr w:type="gramEnd"/>
    </w:p>
    <w:p w14:paraId="411E8210" w14:textId="77777777" w:rsidR="00362F6E" w:rsidRPr="00BF7961" w:rsidRDefault="00362F6E" w:rsidP="00362F6E">
      <w:pPr>
        <w:pStyle w:val="HiddenTextSpec"/>
        <w:rPr>
          <w:strike/>
        </w:rPr>
      </w:pPr>
      <w:r w:rsidRPr="00BF7961">
        <w:t>include additional materials requirements as needed</w:t>
      </w:r>
    </w:p>
    <w:p w14:paraId="4A708245" w14:textId="77777777" w:rsidR="00BE199D" w:rsidRPr="00BF7961" w:rsidRDefault="00BE199D" w:rsidP="00BE199D">
      <w:pPr>
        <w:pStyle w:val="HiddenTextSpec"/>
        <w:rPr>
          <w:strike/>
        </w:rPr>
      </w:pPr>
    </w:p>
    <w:p w14:paraId="622EED6B" w14:textId="77777777" w:rsidR="00167549" w:rsidRPr="00BF7961" w:rsidRDefault="00167549" w:rsidP="00167549">
      <w:pPr>
        <w:pStyle w:val="HiddenTextSpec"/>
      </w:pPr>
      <w:bookmarkStart w:id="859" w:name="_Toc175378183"/>
      <w:bookmarkStart w:id="860" w:name="_Toc175471080"/>
      <w:bookmarkStart w:id="861" w:name="_Toc176676636"/>
      <w:r>
        <w:t>1</w:t>
      </w:r>
      <w:r w:rsidRPr="00BF7961">
        <w:t>******************************************************************************</w:t>
      </w:r>
      <w:r>
        <w:t>**************************************</w:t>
      </w:r>
      <w:r w:rsidRPr="00BF7961">
        <w:t>******</w:t>
      </w:r>
      <w:r>
        <w:t>1</w:t>
      </w:r>
    </w:p>
    <w:p w14:paraId="3D571B2E" w14:textId="77777777" w:rsidR="00912AF2" w:rsidRPr="00B97E4C" w:rsidRDefault="00912AF2" w:rsidP="00912AF2">
      <w:pPr>
        <w:pStyle w:val="0000000Subpart"/>
      </w:pPr>
      <w:proofErr w:type="gramStart"/>
      <w:r w:rsidRPr="00B97E4C">
        <w:t>652.03.01  Sewer</w:t>
      </w:r>
      <w:proofErr w:type="gramEnd"/>
      <w:r w:rsidRPr="00B97E4C">
        <w:t xml:space="preserve"> Pipe</w:t>
      </w:r>
      <w:bookmarkEnd w:id="859"/>
      <w:bookmarkEnd w:id="860"/>
      <w:bookmarkEnd w:id="861"/>
    </w:p>
    <w:p w14:paraId="51BA9079" w14:textId="6A7340B0" w:rsidR="00912AF2" w:rsidRPr="00B97E4C" w:rsidRDefault="00221BDF" w:rsidP="00912AF2">
      <w:pPr>
        <w:pStyle w:val="A1paragraph0"/>
      </w:pPr>
      <w:r>
        <w:rPr>
          <w:b/>
        </w:rPr>
        <w:t>G</w:t>
      </w:r>
      <w:r w:rsidR="00912AF2" w:rsidRPr="00B97E4C">
        <w:rPr>
          <w:b/>
        </w:rPr>
        <w:t>.</w:t>
      </w:r>
      <w:r w:rsidR="00912AF2" w:rsidRPr="00B97E4C">
        <w:rPr>
          <w:b/>
        </w:rPr>
        <w:tab/>
        <w:t>Sewer Pipe Testing.</w:t>
      </w:r>
    </w:p>
    <w:p w14:paraId="7D4546D9" w14:textId="1B2CB048" w:rsidR="00912AF2" w:rsidRDefault="00912AF2" w:rsidP="00912AF2">
      <w:pPr>
        <w:pStyle w:val="11paragraph"/>
      </w:pPr>
      <w:r w:rsidRPr="00B97E4C">
        <w:rPr>
          <w:b/>
        </w:rPr>
        <w:t>1.</w:t>
      </w:r>
      <w:r w:rsidRPr="00B97E4C">
        <w:rPr>
          <w:b/>
        </w:rPr>
        <w:tab/>
        <w:t>Gravity Main Sewer Testing.</w:t>
      </w:r>
    </w:p>
    <w:p w14:paraId="65BBEB51" w14:textId="77777777" w:rsidR="00167549" w:rsidRPr="00BF7961" w:rsidRDefault="00167549" w:rsidP="00167549">
      <w:pPr>
        <w:pStyle w:val="HiddenTextSpec"/>
      </w:pPr>
      <w:r>
        <w:t>1</w:t>
      </w:r>
      <w:r w:rsidRPr="00BF7961">
        <w:t>******************************************************************************</w:t>
      </w:r>
      <w:r>
        <w:t>**************************************</w:t>
      </w:r>
      <w:r w:rsidRPr="00BF7961">
        <w:t>******</w:t>
      </w:r>
      <w:r>
        <w:t>1</w:t>
      </w:r>
    </w:p>
    <w:p w14:paraId="753F5F42" w14:textId="77777777" w:rsidR="002779C5" w:rsidRDefault="00592DA0" w:rsidP="002779C5">
      <w:pPr>
        <w:pStyle w:val="HiddenTextSpec"/>
      </w:pPr>
      <w:r>
        <w:t>include</w:t>
      </w:r>
      <w:r w:rsidR="002779C5">
        <w:t xml:space="preserve"> leakage testing list</w:t>
      </w:r>
    </w:p>
    <w:p w14:paraId="1B366934" w14:textId="77777777" w:rsidR="009866F2" w:rsidRDefault="009866F2" w:rsidP="002779C5">
      <w:pPr>
        <w:pStyle w:val="HiddenTextSpec"/>
      </w:pPr>
    </w:p>
    <w:p w14:paraId="607D70C7" w14:textId="77777777" w:rsidR="00167549" w:rsidRPr="00BF7961" w:rsidRDefault="00167549" w:rsidP="00167549">
      <w:pPr>
        <w:pStyle w:val="HiddenTextSpec"/>
      </w:pPr>
      <w:r>
        <w:t>1</w:t>
      </w:r>
      <w:r w:rsidRPr="00BF7961">
        <w:t>******************************************************************************</w:t>
      </w:r>
      <w:r>
        <w:t>**************************************</w:t>
      </w:r>
      <w:r w:rsidRPr="00BF7961">
        <w:t>******</w:t>
      </w:r>
      <w:r>
        <w:t>1</w:t>
      </w:r>
    </w:p>
    <w:p w14:paraId="475C78C1" w14:textId="77777777" w:rsidR="00791917" w:rsidRPr="00D6623B" w:rsidRDefault="00791917" w:rsidP="00D6623B">
      <w:pPr>
        <w:pStyle w:val="0000000Subpart"/>
      </w:pPr>
      <w:bookmarkStart w:id="862" w:name="_Toc175378184"/>
      <w:bookmarkStart w:id="863" w:name="_Toc175471081"/>
      <w:bookmarkStart w:id="864" w:name="_Toc176676637"/>
      <w:proofErr w:type="gramStart"/>
      <w:r w:rsidRPr="007B0D52">
        <w:t xml:space="preserve">652.03.02  </w:t>
      </w:r>
      <w:r w:rsidR="003025FE" w:rsidRPr="00D6623B">
        <w:t>Ductile</w:t>
      </w:r>
      <w:proofErr w:type="gramEnd"/>
      <w:r w:rsidR="003025FE" w:rsidRPr="00D6623B">
        <w:t xml:space="preserve"> Iron</w:t>
      </w:r>
      <w:r w:rsidRPr="00D6623B">
        <w:t xml:space="preserve"> Sewer Pipe, Bridge</w:t>
      </w:r>
      <w:bookmarkEnd w:id="862"/>
      <w:bookmarkEnd w:id="863"/>
      <w:bookmarkEnd w:id="864"/>
    </w:p>
    <w:p w14:paraId="4191649F" w14:textId="77777777" w:rsidR="00167549" w:rsidRPr="00BF7961" w:rsidRDefault="00167549" w:rsidP="00167549">
      <w:pPr>
        <w:pStyle w:val="HiddenTextSpec"/>
      </w:pPr>
      <w:r>
        <w:t>1</w:t>
      </w:r>
      <w:r w:rsidRPr="00BF7961">
        <w:t>******************************************************************************</w:t>
      </w:r>
      <w:r>
        <w:t>**************************************</w:t>
      </w:r>
      <w:r w:rsidRPr="00BF7961">
        <w:t>******</w:t>
      </w:r>
      <w:r>
        <w:t>1</w:t>
      </w:r>
    </w:p>
    <w:p w14:paraId="01CDFFCE" w14:textId="77777777" w:rsidR="00701F01" w:rsidRDefault="002D528A" w:rsidP="00701F01">
      <w:pPr>
        <w:pStyle w:val="HiddenTextSpec"/>
      </w:pPr>
      <w:r>
        <w:t>INCLUDE</w:t>
      </w:r>
      <w:r w:rsidR="00701F01">
        <w:t xml:space="preserve"> Specification</w:t>
      </w:r>
      <w:r w:rsidR="00CD6F7D">
        <w:t xml:space="preserve">s for </w:t>
      </w:r>
      <w:r w:rsidR="00CD6F7D" w:rsidRPr="00B97E4C">
        <w:t>sanitary sewer pipe</w:t>
      </w:r>
      <w:r w:rsidR="00CD6F7D">
        <w:t>s</w:t>
      </w:r>
      <w:r w:rsidR="00CD6F7D" w:rsidRPr="00B97E4C">
        <w:t xml:space="preserve"> on bridges</w:t>
      </w:r>
    </w:p>
    <w:p w14:paraId="56DB45B8" w14:textId="77777777" w:rsidR="003025FE" w:rsidRDefault="003025FE" w:rsidP="00701F01">
      <w:pPr>
        <w:pStyle w:val="HiddenTextSpec"/>
      </w:pPr>
    </w:p>
    <w:p w14:paraId="0B3A25C0" w14:textId="77777777" w:rsidR="00203332" w:rsidRDefault="00203332" w:rsidP="00203332">
      <w:pPr>
        <w:pStyle w:val="HiddenTextSpec"/>
      </w:pPr>
      <w:r>
        <w:t>1</w:t>
      </w:r>
      <w:r w:rsidRPr="00BF7961">
        <w:t>******************************************************************************</w:t>
      </w:r>
      <w:r>
        <w:t>**************************************</w:t>
      </w:r>
      <w:r w:rsidRPr="00BF7961">
        <w:t>******</w:t>
      </w:r>
      <w:r>
        <w:t>1</w:t>
      </w:r>
    </w:p>
    <w:p w14:paraId="50C6DADD" w14:textId="530C1903" w:rsidR="005B7A56" w:rsidRPr="00B97E4C" w:rsidRDefault="005B7A56" w:rsidP="005B7A56">
      <w:pPr>
        <w:pStyle w:val="000Section"/>
      </w:pPr>
      <w:bookmarkStart w:id="865" w:name="_Toc175378193"/>
      <w:bookmarkStart w:id="866" w:name="_Toc175471090"/>
      <w:bookmarkStart w:id="867" w:name="_Toc176676646"/>
      <w:r w:rsidRPr="00B97E4C">
        <w:t>Section 653 – Gas</w:t>
      </w:r>
      <w:bookmarkEnd w:id="865"/>
      <w:bookmarkEnd w:id="866"/>
      <w:bookmarkEnd w:id="867"/>
    </w:p>
    <w:p w14:paraId="77C73F40" w14:textId="77777777" w:rsidR="005B7A56" w:rsidRPr="00B97E4C" w:rsidRDefault="005B7A56" w:rsidP="005B7A56">
      <w:pPr>
        <w:pStyle w:val="0000000Subpart"/>
      </w:pPr>
      <w:bookmarkStart w:id="868" w:name="_Toc175378197"/>
      <w:bookmarkStart w:id="869" w:name="_Toc175471094"/>
      <w:bookmarkStart w:id="870" w:name="_Toc176676650"/>
      <w:proofErr w:type="gramStart"/>
      <w:r w:rsidRPr="00B97E4C">
        <w:t>653.03.01  Gas</w:t>
      </w:r>
      <w:proofErr w:type="gramEnd"/>
      <w:r w:rsidRPr="00B97E4C">
        <w:t xml:space="preserve"> Main</w:t>
      </w:r>
      <w:bookmarkEnd w:id="868"/>
      <w:bookmarkEnd w:id="869"/>
      <w:bookmarkEnd w:id="870"/>
    </w:p>
    <w:p w14:paraId="09239EC1" w14:textId="77777777" w:rsidR="001C7792" w:rsidRPr="00BF7961" w:rsidRDefault="001C7792" w:rsidP="001C7792">
      <w:pPr>
        <w:pStyle w:val="HiddenTextSpec"/>
      </w:pPr>
      <w:r>
        <w:t>1</w:t>
      </w:r>
      <w:r w:rsidRPr="00BF7961">
        <w:t>******************************************************************************</w:t>
      </w:r>
      <w:r>
        <w:t>**************************************</w:t>
      </w:r>
      <w:r w:rsidRPr="00BF7961">
        <w:t>******</w:t>
      </w:r>
      <w:r>
        <w:t>1</w:t>
      </w:r>
    </w:p>
    <w:p w14:paraId="368E1447" w14:textId="77777777" w:rsidR="005B7A56" w:rsidRDefault="005B7A56" w:rsidP="005B7A56">
      <w:pPr>
        <w:pStyle w:val="A1paragraph0"/>
      </w:pPr>
      <w:r w:rsidRPr="00B97E4C">
        <w:rPr>
          <w:b/>
        </w:rPr>
        <w:t>C.</w:t>
      </w:r>
      <w:r w:rsidRPr="00B97E4C">
        <w:rPr>
          <w:b/>
        </w:rPr>
        <w:tab/>
        <w:t xml:space="preserve">Handling and </w:t>
      </w:r>
      <w:proofErr w:type="gramStart"/>
      <w:r w:rsidRPr="00B97E4C">
        <w:rPr>
          <w:b/>
        </w:rPr>
        <w:t>Storing</w:t>
      </w:r>
      <w:proofErr w:type="gramEnd"/>
      <w:r w:rsidRPr="00B97E4C">
        <w:rPr>
          <w:b/>
        </w:rPr>
        <w:t>.</w:t>
      </w:r>
    </w:p>
    <w:p w14:paraId="03ACAA2F" w14:textId="77777777" w:rsidR="005D0E94" w:rsidRPr="00BF7961" w:rsidRDefault="005D0E94" w:rsidP="005D0E94">
      <w:pPr>
        <w:pStyle w:val="HiddenTextSpec"/>
      </w:pPr>
      <w:r>
        <w:t>1</w:t>
      </w:r>
      <w:r w:rsidRPr="00BF7961">
        <w:t>******************************************************************************</w:t>
      </w:r>
      <w:r>
        <w:t>**************************************</w:t>
      </w:r>
      <w:r w:rsidRPr="00BF7961">
        <w:t>******</w:t>
      </w:r>
      <w:r>
        <w:t>1</w:t>
      </w:r>
    </w:p>
    <w:p w14:paraId="12097E01" w14:textId="77777777" w:rsidR="005D0E94" w:rsidRDefault="005D0E94" w:rsidP="005D0E94">
      <w:pPr>
        <w:pStyle w:val="HiddenTextSpec"/>
      </w:pPr>
      <w:r w:rsidRPr="0056602A">
        <w:t>INCLUDE</w:t>
      </w:r>
      <w:r>
        <w:t xml:space="preserve"> utility location for pickup and return</w:t>
      </w:r>
    </w:p>
    <w:p w14:paraId="1133B74B" w14:textId="77777777" w:rsidR="00F135EA" w:rsidRDefault="00F135EA" w:rsidP="005D0E94">
      <w:pPr>
        <w:pStyle w:val="HiddenTextSpec"/>
      </w:pPr>
    </w:p>
    <w:p w14:paraId="080B844D" w14:textId="77777777" w:rsidR="00F36A5E" w:rsidRPr="00BF7961" w:rsidRDefault="00F36A5E" w:rsidP="00F36A5E">
      <w:pPr>
        <w:pStyle w:val="HiddenTextSpec"/>
      </w:pPr>
      <w:r>
        <w:t>1</w:t>
      </w:r>
      <w:r w:rsidRPr="00BF7961">
        <w:t>******************************************************************************</w:t>
      </w:r>
      <w:r>
        <w:t>**************************************</w:t>
      </w:r>
      <w:r w:rsidRPr="00BF7961">
        <w:t>******</w:t>
      </w:r>
      <w:r>
        <w:t>1</w:t>
      </w:r>
    </w:p>
    <w:p w14:paraId="3CDF3F76" w14:textId="77777777" w:rsidR="00CC14AD" w:rsidRDefault="00CC14AD" w:rsidP="00CC14AD">
      <w:pPr>
        <w:pStyle w:val="A1paragraph0"/>
      </w:pPr>
      <w:r w:rsidRPr="00B97E4C">
        <w:rPr>
          <w:b/>
        </w:rPr>
        <w:t>J.</w:t>
      </w:r>
      <w:r w:rsidRPr="00B97E4C">
        <w:rPr>
          <w:b/>
        </w:rPr>
        <w:tab/>
        <w:t>Air-Pressure Test.</w:t>
      </w:r>
      <w:r w:rsidRPr="00B97E4C">
        <w:t xml:space="preserve">  </w:t>
      </w:r>
    </w:p>
    <w:p w14:paraId="5B926244" w14:textId="77777777" w:rsidR="003738BE" w:rsidRPr="00BF7961" w:rsidRDefault="003738BE" w:rsidP="003738BE">
      <w:pPr>
        <w:pStyle w:val="HiddenTextSpec"/>
      </w:pPr>
      <w:r>
        <w:t>1</w:t>
      </w:r>
      <w:r w:rsidRPr="00BF7961">
        <w:t>******************************************************************************</w:t>
      </w:r>
      <w:r>
        <w:t>**************************************</w:t>
      </w:r>
      <w:r w:rsidRPr="00BF7961">
        <w:t>******</w:t>
      </w:r>
      <w:r>
        <w:t>1</w:t>
      </w:r>
    </w:p>
    <w:p w14:paraId="453F2B2F" w14:textId="77777777" w:rsidR="0064643B" w:rsidRDefault="0064643B" w:rsidP="0064643B">
      <w:pPr>
        <w:pStyle w:val="HiddenTextSpec"/>
      </w:pPr>
      <w:bookmarkStart w:id="871" w:name="_Toc175378202"/>
      <w:bookmarkStart w:id="872" w:name="_Toc175471099"/>
      <w:bookmarkStart w:id="873" w:name="_Toc176676655"/>
      <w:r w:rsidRPr="0056602A">
        <w:lastRenderedPageBreak/>
        <w:t>INCLU</w:t>
      </w:r>
      <w:r w:rsidRPr="003738BE">
        <w:t>DE pressures and durations</w:t>
      </w:r>
      <w:r>
        <w:t xml:space="preserve"> for test</w:t>
      </w:r>
    </w:p>
    <w:p w14:paraId="23687874" w14:textId="77777777" w:rsidR="0064643B" w:rsidRDefault="0064643B" w:rsidP="0064643B">
      <w:pPr>
        <w:pStyle w:val="HiddenTextSpec"/>
      </w:pPr>
    </w:p>
    <w:p w14:paraId="79E1AD77" w14:textId="77777777" w:rsidR="0064643B" w:rsidRPr="00BF7961" w:rsidRDefault="0064643B" w:rsidP="0064643B">
      <w:pPr>
        <w:pStyle w:val="HiddenTextSpec"/>
      </w:pPr>
      <w:r>
        <w:t>1</w:t>
      </w:r>
      <w:r w:rsidRPr="00BF7961">
        <w:t>******************************************************************************</w:t>
      </w:r>
      <w:r>
        <w:t>**************************************</w:t>
      </w:r>
      <w:r w:rsidRPr="00BF7961">
        <w:t>******</w:t>
      </w:r>
      <w:r>
        <w:t>1</w:t>
      </w:r>
    </w:p>
    <w:p w14:paraId="61C89854" w14:textId="77777777" w:rsidR="0064643B" w:rsidRDefault="0064643B" w:rsidP="0064643B">
      <w:pPr>
        <w:pStyle w:val="HiddenTextSpec"/>
      </w:pPr>
    </w:p>
    <w:p w14:paraId="6788B025" w14:textId="77777777" w:rsidR="0064643B" w:rsidRPr="00B97E4C" w:rsidRDefault="0064643B" w:rsidP="0064643B">
      <w:pPr>
        <w:pStyle w:val="000Section"/>
      </w:pPr>
      <w:r w:rsidRPr="00B97E4C">
        <w:t>Section 65</w:t>
      </w:r>
      <w:r w:rsidRPr="00F12EA6">
        <w:rPr>
          <w:rStyle w:val="HiddenTextSpecChar"/>
        </w:rPr>
        <w:t>X</w:t>
      </w:r>
      <w:r w:rsidRPr="00B97E4C">
        <w:t xml:space="preserve"> – </w:t>
      </w:r>
      <w:r w:rsidRPr="009339C0">
        <w:t>JCP&amp;L</w:t>
      </w:r>
      <w:r w:rsidRPr="00771008">
        <w:t xml:space="preserve"> </w:t>
      </w:r>
      <w:r>
        <w:t>Facility</w:t>
      </w:r>
    </w:p>
    <w:p w14:paraId="01DA6F49" w14:textId="77777777" w:rsidR="0064643B" w:rsidRDefault="0064643B" w:rsidP="0064643B">
      <w:pPr>
        <w:pStyle w:val="HiddenTextSpec"/>
      </w:pPr>
      <w:r>
        <w:t>1**************************************************************************************************************************1</w:t>
      </w:r>
    </w:p>
    <w:p w14:paraId="33EBEFF4" w14:textId="77777777" w:rsidR="0064643B" w:rsidRDefault="0064643B" w:rsidP="0064643B">
      <w:pPr>
        <w:pStyle w:val="HiddenTextSpec"/>
      </w:pPr>
      <w:r w:rsidRPr="00E06BEF">
        <w:t>BDC2</w:t>
      </w:r>
      <w:r>
        <w:t>5</w:t>
      </w:r>
      <w:r w:rsidRPr="00E06BEF">
        <w:t>S-</w:t>
      </w:r>
      <w:r>
        <w:t>24</w:t>
      </w:r>
      <w:r w:rsidRPr="00E06BEF">
        <w:t xml:space="preserve"> dated </w:t>
      </w:r>
      <w:r>
        <w:t>april 06</w:t>
      </w:r>
      <w:r w:rsidRPr="00E06BEF">
        <w:t>, 202</w:t>
      </w:r>
      <w:r>
        <w:t>6</w:t>
      </w:r>
    </w:p>
    <w:p w14:paraId="7D613277" w14:textId="77777777" w:rsidR="0064643B" w:rsidRPr="00A6095C" w:rsidRDefault="0064643B" w:rsidP="0064643B">
      <w:pPr>
        <w:pStyle w:val="Instruction"/>
      </w:pPr>
      <w:r w:rsidRPr="00A6095C">
        <w:t xml:space="preserve">THE SECTION </w:t>
      </w:r>
      <w:r w:rsidRPr="000E0421">
        <w:t>IS</w:t>
      </w:r>
      <w:r w:rsidRPr="00A6095C">
        <w:t xml:space="preserve"> CHANGED TO:</w:t>
      </w:r>
    </w:p>
    <w:p w14:paraId="14D9F35F" w14:textId="77777777" w:rsidR="0064643B" w:rsidRDefault="0064643B" w:rsidP="0064643B">
      <w:pPr>
        <w:pStyle w:val="HiddenTextSpec"/>
      </w:pPr>
      <w:r>
        <w:t>2*****************************************************************************************************2</w:t>
      </w:r>
    </w:p>
    <w:p w14:paraId="085A4BF9" w14:textId="77777777" w:rsidR="0064643B" w:rsidRPr="000A2A17" w:rsidRDefault="0064643B" w:rsidP="0064643B">
      <w:pPr>
        <w:pStyle w:val="HiddenTextSpec"/>
      </w:pPr>
      <w:r w:rsidRPr="000A2A17">
        <w:t>include the following</w:t>
      </w:r>
      <w:r>
        <w:t xml:space="preserve"> </w:t>
      </w:r>
      <w:r w:rsidRPr="000A2A17">
        <w:t>if JCP&amp;L related utility work is to be performed</w:t>
      </w:r>
    </w:p>
    <w:p w14:paraId="0B213560" w14:textId="77777777" w:rsidR="0064643B" w:rsidRPr="000A2A17" w:rsidRDefault="0064643B" w:rsidP="0064643B">
      <w:pPr>
        <w:pStyle w:val="HiddenTextSpec"/>
      </w:pPr>
    </w:p>
    <w:p w14:paraId="140953E8" w14:textId="77777777" w:rsidR="0064643B" w:rsidRDefault="0064643B" w:rsidP="0064643B">
      <w:pPr>
        <w:pStyle w:val="HiddenTextSpec"/>
      </w:pPr>
      <w:r w:rsidRPr="000A2A17">
        <w:t>ensure that the work package has been received from jcp&amp;l; provide an electronic file (PDF format) of the construction order detail &amp; construction order compatible unit summary only to the project manager for it to be posted on bid express as mentioned in QIA no: 046 dated Aug 01, 2007</w:t>
      </w:r>
    </w:p>
    <w:p w14:paraId="44E4AF51" w14:textId="77777777" w:rsidR="0064643B" w:rsidRDefault="0064643B" w:rsidP="0064643B">
      <w:pPr>
        <w:pStyle w:val="HiddenTextSpec"/>
      </w:pPr>
      <w:r>
        <w:t>2*****************************************************************************************************2</w:t>
      </w:r>
    </w:p>
    <w:p w14:paraId="18E8E1F9" w14:textId="77777777" w:rsidR="007222E5" w:rsidRPr="00037903" w:rsidRDefault="007222E5" w:rsidP="007222E5">
      <w:pPr>
        <w:pStyle w:val="000Section"/>
      </w:pPr>
      <w:r w:rsidRPr="00037903">
        <w:t>Section 655 – JCP&amp;L Facility</w:t>
      </w:r>
    </w:p>
    <w:p w14:paraId="3931C44E" w14:textId="77777777" w:rsidR="007222E5" w:rsidRPr="00B97E4C" w:rsidRDefault="007222E5" w:rsidP="007222E5">
      <w:pPr>
        <w:pStyle w:val="00000Subsection"/>
      </w:pPr>
      <w:proofErr w:type="gramStart"/>
      <w:r w:rsidRPr="00470399">
        <w:t>655.0</w:t>
      </w:r>
      <w:r>
        <w:t>1</w:t>
      </w:r>
      <w:r w:rsidRPr="00470399">
        <w:t xml:space="preserve">  </w:t>
      </w:r>
      <w:r w:rsidRPr="00B97E4C">
        <w:t>Description</w:t>
      </w:r>
      <w:proofErr w:type="gramEnd"/>
    </w:p>
    <w:p w14:paraId="4544BCAD" w14:textId="77777777" w:rsidR="007222E5" w:rsidRPr="004F3058" w:rsidRDefault="007222E5" w:rsidP="007222E5">
      <w:pPr>
        <w:pStyle w:val="Paragraph"/>
      </w:pPr>
      <w:r w:rsidRPr="004F3058">
        <w:t xml:space="preserve">This Section describes the requirements for installing, relocating, and removing Jersey Central Power and Light (JCP&amp;L) electric utility facilities including utility poles, risers, sheathing, conduits, manholes, transformer vaults, handholes, and appurtenances </w:t>
      </w:r>
      <w:proofErr w:type="gramStart"/>
      <w:r w:rsidRPr="004F3058">
        <w:t>and also</w:t>
      </w:r>
      <w:proofErr w:type="gramEnd"/>
      <w:r w:rsidRPr="004F3058">
        <w:t xml:space="preserve"> includes the requirements for transferring electric services.</w:t>
      </w:r>
    </w:p>
    <w:p w14:paraId="7907189A" w14:textId="77777777" w:rsidR="007222E5" w:rsidRPr="00B97E4C" w:rsidRDefault="007222E5" w:rsidP="007222E5">
      <w:pPr>
        <w:pStyle w:val="00000Subsection"/>
      </w:pPr>
      <w:proofErr w:type="gramStart"/>
      <w:r w:rsidRPr="00470399">
        <w:t>655.0</w:t>
      </w:r>
      <w:r>
        <w:t>2</w:t>
      </w:r>
      <w:r w:rsidRPr="00470399">
        <w:t xml:space="preserve">  </w:t>
      </w:r>
      <w:r w:rsidRPr="00B97E4C">
        <w:t>Materials</w:t>
      </w:r>
      <w:proofErr w:type="gramEnd"/>
    </w:p>
    <w:p w14:paraId="2047D165" w14:textId="77777777" w:rsidR="007222E5" w:rsidRPr="000E0421" w:rsidRDefault="007222E5" w:rsidP="007222E5">
      <w:pPr>
        <w:pStyle w:val="Paragraph"/>
      </w:pPr>
      <w:r w:rsidRPr="000E0421">
        <w:t>Except for the materials noted below, JCP&amp;L will supply all materials necessary for the work at no cost to the Contractor.  Provide JCP&amp;</w:t>
      </w:r>
      <w:proofErr w:type="gramStart"/>
      <w:r w:rsidRPr="000E0421">
        <w:t>L written</w:t>
      </w:r>
      <w:proofErr w:type="gramEnd"/>
      <w:r w:rsidRPr="000E0421">
        <w:t xml:space="preserve"> notice 30 days in advance of when materials will be required.  Ensure the electric subcontractor takes delivery of the materials from JCP&amp;L’s storage facility within 2weeks of the notice from JCP&amp;L indicating that the material is available.  Materials may be located at more than one JCP&amp;L storage facility.  If the electric subcontractor fails to take delivery, the material may not be available, and the electric subcontractor may be required to provide an additional request for materials.  The Contractor is responsible for compensating the Department for any additional handling costs incurred by JCP&amp;L resulting from the failure to take delivery within the time required.</w:t>
      </w:r>
    </w:p>
    <w:p w14:paraId="7E38D67F" w14:textId="77777777" w:rsidR="007222E5" w:rsidRPr="000E0421" w:rsidRDefault="007222E5" w:rsidP="007222E5">
      <w:pPr>
        <w:pStyle w:val="Paragraph"/>
      </w:pPr>
      <w:r w:rsidRPr="000E0421">
        <w:t xml:space="preserve">The electric subcontractor is responsible for loading the material, delivering it to the job site, and all subsequent handling and delivery within the </w:t>
      </w:r>
      <w:proofErr w:type="gramStart"/>
      <w:r w:rsidRPr="000E0421">
        <w:t>jobsite</w:t>
      </w:r>
      <w:proofErr w:type="gramEnd"/>
      <w:r w:rsidRPr="000E0421">
        <w:t>.  Store and protect all materials received from JCP&amp;L. Return and deliver all excess materials furnished by JCP&amp;L to JCP&amp;L’s storage facility.  Obtain a receipt for all material received from JCP&amp;L, maintain a documented inventory of materials used and obtain a receipt for all material returned to JCP&amp;L.</w:t>
      </w:r>
    </w:p>
    <w:p w14:paraId="6589B8ED" w14:textId="77777777" w:rsidR="007222E5" w:rsidRPr="004F3058" w:rsidRDefault="007222E5" w:rsidP="007222E5">
      <w:pPr>
        <w:pStyle w:val="Paragraph"/>
      </w:pPr>
      <w:r w:rsidRPr="000E0421">
        <w:t>Provide</w:t>
      </w:r>
      <w:r w:rsidRPr="004F3058">
        <w:t xml:space="preserve"> materials as specified:</w:t>
      </w:r>
    </w:p>
    <w:p w14:paraId="6F88406D" w14:textId="77777777" w:rsidR="007222E5" w:rsidRPr="00B97E4C" w:rsidRDefault="007222E5" w:rsidP="007222E5">
      <w:pPr>
        <w:pStyle w:val="Dotleader0indent"/>
      </w:pPr>
      <w:r w:rsidRPr="00B97E4C">
        <w:t>Tack Coat 64-22</w:t>
      </w:r>
      <w:r>
        <w:t xml:space="preserve">, </w:t>
      </w:r>
      <w:r w:rsidRPr="00B97E4C">
        <w:t>PG 64</w:t>
      </w:r>
      <w:r>
        <w:t>S</w:t>
      </w:r>
      <w:r w:rsidRPr="00B97E4C">
        <w:t>-22</w:t>
      </w:r>
      <w:r w:rsidRPr="00B97E4C">
        <w:tab/>
      </w:r>
      <w:r w:rsidRPr="008459DA">
        <w:t>902.01.01</w:t>
      </w:r>
    </w:p>
    <w:p w14:paraId="591C77C1" w14:textId="77777777" w:rsidR="007222E5" w:rsidRPr="00BA3ECD" w:rsidRDefault="007222E5" w:rsidP="007222E5">
      <w:pPr>
        <w:pStyle w:val="Dotleader0indent"/>
        <w:rPr>
          <w:rStyle w:val="Hyperlink"/>
        </w:rPr>
      </w:pPr>
      <w:r w:rsidRPr="00C56D0A">
        <w:t>H</w:t>
      </w:r>
      <w:r>
        <w:t>ot</w:t>
      </w:r>
      <w:r w:rsidRPr="00C56D0A">
        <w:t xml:space="preserve"> M</w:t>
      </w:r>
      <w:r>
        <w:t>ix</w:t>
      </w:r>
      <w:r w:rsidRPr="00C56D0A">
        <w:t xml:space="preserve"> A</w:t>
      </w:r>
      <w:r>
        <w:t>sphalt</w:t>
      </w:r>
      <w:r w:rsidRPr="00C56D0A">
        <w:t xml:space="preserve"> (HMA)</w:t>
      </w:r>
      <w:r w:rsidRPr="00B97E4C">
        <w:tab/>
      </w:r>
      <w:r w:rsidRPr="008459DA">
        <w:t>902.02</w:t>
      </w:r>
    </w:p>
    <w:p w14:paraId="342AFF28" w14:textId="77777777" w:rsidR="007222E5" w:rsidRPr="00B97E4C" w:rsidRDefault="007222E5" w:rsidP="007222E5">
      <w:pPr>
        <w:pStyle w:val="Dotleader0indent"/>
      </w:pPr>
      <w:r w:rsidRPr="00B97E4C">
        <w:t>Concrete</w:t>
      </w:r>
      <w:r w:rsidRPr="00B97E4C">
        <w:tab/>
      </w:r>
      <w:r w:rsidRPr="008459DA">
        <w:t>903.03</w:t>
      </w:r>
    </w:p>
    <w:p w14:paraId="708B656A" w14:textId="77777777" w:rsidR="007222E5" w:rsidRPr="00C56D0A" w:rsidRDefault="007222E5" w:rsidP="007222E5">
      <w:pPr>
        <w:pStyle w:val="Dotleader0indent"/>
      </w:pPr>
      <w:r w:rsidRPr="00C56D0A">
        <w:t>C</w:t>
      </w:r>
      <w:r>
        <w:t>ontrolled</w:t>
      </w:r>
      <w:r w:rsidRPr="00C56D0A">
        <w:t xml:space="preserve"> L</w:t>
      </w:r>
      <w:r>
        <w:t>ow</w:t>
      </w:r>
      <w:r w:rsidRPr="00C56D0A">
        <w:t xml:space="preserve"> S</w:t>
      </w:r>
      <w:r>
        <w:t>trength</w:t>
      </w:r>
      <w:r w:rsidRPr="00C56D0A">
        <w:t xml:space="preserve"> M</w:t>
      </w:r>
      <w:r>
        <w:t>aterial</w:t>
      </w:r>
      <w:r w:rsidRPr="00C56D0A">
        <w:t xml:space="preserve"> (CLSM)</w:t>
      </w:r>
      <w:r w:rsidRPr="00C56D0A">
        <w:tab/>
      </w:r>
      <w:r w:rsidRPr="008459DA">
        <w:t>903.09</w:t>
      </w:r>
    </w:p>
    <w:p w14:paraId="2EBE8314" w14:textId="77777777" w:rsidR="007222E5" w:rsidRPr="00B97E4C" w:rsidRDefault="007222E5" w:rsidP="007222E5">
      <w:pPr>
        <w:pStyle w:val="Dotleader0indent"/>
      </w:pPr>
      <w:r w:rsidRPr="00B97E4C">
        <w:t>Curing Materials</w:t>
      </w:r>
      <w:r w:rsidRPr="00B97E4C">
        <w:tab/>
      </w:r>
      <w:r w:rsidRPr="008459DA">
        <w:t>903.10</w:t>
      </w:r>
    </w:p>
    <w:p w14:paraId="5DB75B93" w14:textId="77777777" w:rsidR="007222E5" w:rsidRPr="00B97E4C" w:rsidRDefault="007222E5" w:rsidP="007222E5">
      <w:pPr>
        <w:pStyle w:val="Dotleader0indent"/>
      </w:pPr>
      <w:r w:rsidRPr="00B97E4C">
        <w:t>Joint Sealer, Hot-Poured</w:t>
      </w:r>
      <w:r w:rsidRPr="00B97E4C">
        <w:tab/>
      </w:r>
      <w:r w:rsidRPr="008459DA">
        <w:t>914.02</w:t>
      </w:r>
    </w:p>
    <w:p w14:paraId="5E40F0EA" w14:textId="77777777" w:rsidR="007222E5" w:rsidRPr="00BA3ECD" w:rsidRDefault="007222E5" w:rsidP="007222E5">
      <w:pPr>
        <w:pStyle w:val="Dotleader0indent"/>
        <w:rPr>
          <w:rStyle w:val="Hyperlink"/>
        </w:rPr>
      </w:pPr>
      <w:r w:rsidRPr="00B97E4C">
        <w:t>Polymerized Joint Adhesive</w:t>
      </w:r>
      <w:r w:rsidRPr="00B97E4C">
        <w:tab/>
      </w:r>
      <w:r w:rsidRPr="008459DA">
        <w:t>914.03</w:t>
      </w:r>
    </w:p>
    <w:p w14:paraId="7C672B07" w14:textId="77777777" w:rsidR="007222E5" w:rsidRPr="00470399" w:rsidRDefault="007222E5" w:rsidP="007222E5">
      <w:pPr>
        <w:pStyle w:val="00000Subsection"/>
      </w:pPr>
      <w:proofErr w:type="gramStart"/>
      <w:r w:rsidRPr="00470399">
        <w:lastRenderedPageBreak/>
        <w:t>655.03  Construction</w:t>
      </w:r>
      <w:proofErr w:type="gramEnd"/>
    </w:p>
    <w:p w14:paraId="1CEAAC92" w14:textId="77777777" w:rsidR="007222E5" w:rsidRPr="00470399" w:rsidRDefault="007222E5" w:rsidP="007222E5">
      <w:pPr>
        <w:pStyle w:val="0000000Subpart"/>
      </w:pPr>
      <w:proofErr w:type="gramStart"/>
      <w:r w:rsidRPr="00470399">
        <w:t>655.03.01  Electric</w:t>
      </w:r>
      <w:proofErr w:type="gramEnd"/>
    </w:p>
    <w:p w14:paraId="71EB2EC8" w14:textId="77777777" w:rsidR="007222E5" w:rsidRPr="000E0421" w:rsidRDefault="007222E5" w:rsidP="007222E5">
      <w:pPr>
        <w:pStyle w:val="A1paragraph0"/>
      </w:pPr>
      <w:r w:rsidRPr="00B97E4C">
        <w:rPr>
          <w:b/>
        </w:rPr>
        <w:t>A.</w:t>
      </w:r>
      <w:r w:rsidRPr="00B97E4C">
        <w:rPr>
          <w:b/>
        </w:rPr>
        <w:tab/>
      </w:r>
      <w:r w:rsidRPr="005E167E">
        <w:rPr>
          <w:b/>
        </w:rPr>
        <w:t>Prequalification</w:t>
      </w:r>
      <w:r w:rsidRPr="00B97E4C">
        <w:rPr>
          <w:b/>
        </w:rPr>
        <w:t>.</w:t>
      </w:r>
      <w:r>
        <w:rPr>
          <w:b/>
        </w:rPr>
        <w:t xml:space="preserve">  </w:t>
      </w:r>
      <w:r w:rsidRPr="000E0421">
        <w:t>Only</w:t>
      </w:r>
      <w:r>
        <w:t xml:space="preserve"> a prequalified electric subcontractor, approved by JCP&amp;L, may </w:t>
      </w:r>
      <w:r w:rsidRPr="004619C5">
        <w:t xml:space="preserve">construct and </w:t>
      </w:r>
      <w:r w:rsidRPr="000E0421">
        <w:t xml:space="preserve">relocate JCP&amp;L electric facilities. </w:t>
      </w:r>
    </w:p>
    <w:p w14:paraId="666EB560" w14:textId="77777777" w:rsidR="007222E5" w:rsidRDefault="007222E5" w:rsidP="007222E5">
      <w:pPr>
        <w:pStyle w:val="A2paragraph"/>
      </w:pPr>
      <w:r>
        <w:t>A list of the prequalified electric subcontractors</w:t>
      </w:r>
      <w:r w:rsidRPr="00C236C3">
        <w:t xml:space="preserve"> </w:t>
      </w:r>
      <w:r>
        <w:t xml:space="preserve">is </w:t>
      </w:r>
      <w:hyperlink r:id="rId63" w:history="1">
        <w:r w:rsidRPr="006F2B7F">
          <w:t>listed</w:t>
        </w:r>
      </w:hyperlink>
      <w:r>
        <w:t xml:space="preserve"> below:</w:t>
      </w:r>
    </w:p>
    <w:p w14:paraId="4031147E" w14:textId="77777777" w:rsidR="007222E5" w:rsidRDefault="007222E5" w:rsidP="007222E5">
      <w:pPr>
        <w:pStyle w:val="HiddenTextSpec"/>
      </w:pPr>
      <w:r>
        <w:t>2*****************************************************************************************************2</w:t>
      </w:r>
    </w:p>
    <w:p w14:paraId="35EBFFD7" w14:textId="77777777" w:rsidR="007222E5" w:rsidRDefault="007222E5" w:rsidP="007222E5">
      <w:pPr>
        <w:pStyle w:val="HiddenTextSpec"/>
        <w:rPr>
          <w:b/>
          <w:bCs/>
        </w:rPr>
      </w:pPr>
      <w:r w:rsidRPr="00DD0A08">
        <w:rPr>
          <w:b/>
          <w:bCs/>
        </w:rPr>
        <w:t>INCLUDE THE LIST OF PREQUALIFIED ELECTRIC SUBCONTRACTORS</w:t>
      </w:r>
    </w:p>
    <w:p w14:paraId="39C29B52" w14:textId="77777777" w:rsidR="007222E5" w:rsidRDefault="007222E5" w:rsidP="007222E5">
      <w:pPr>
        <w:pStyle w:val="HiddenTextSpec"/>
        <w:rPr>
          <w:b/>
        </w:rPr>
      </w:pPr>
    </w:p>
    <w:p w14:paraId="79CD65D0" w14:textId="77777777" w:rsidR="007222E5" w:rsidRPr="00B97770" w:rsidRDefault="007222E5" w:rsidP="007222E5">
      <w:pPr>
        <w:pStyle w:val="HiddenTextSpec"/>
        <w:rPr>
          <w:b/>
        </w:rPr>
      </w:pPr>
      <w:r w:rsidRPr="00B97770">
        <w:rPr>
          <w:b/>
        </w:rPr>
        <w:t>CHECK THE UTILITY MANAGEMENT WEBPAGE UNDER JCP&amp;L APPROVED SUBCONTRACTORS LIST</w:t>
      </w:r>
    </w:p>
    <w:p w14:paraId="57C7D246" w14:textId="77777777" w:rsidR="007222E5" w:rsidRDefault="007222E5" w:rsidP="007222E5">
      <w:pPr>
        <w:pStyle w:val="HiddenTextSpec"/>
      </w:pPr>
      <w:r>
        <w:t>2*****************************************************************************************************2</w:t>
      </w:r>
    </w:p>
    <w:p w14:paraId="27DAAF0F" w14:textId="77777777" w:rsidR="007222E5" w:rsidRPr="0092414F" w:rsidRDefault="007222E5" w:rsidP="007222E5">
      <w:pPr>
        <w:pStyle w:val="A2paragraph"/>
        <w:rPr>
          <w:rStyle w:val="A1paragraphChar0"/>
        </w:rPr>
      </w:pPr>
      <w:r w:rsidRPr="0092414F">
        <w:rPr>
          <w:rStyle w:val="A1paragraphChar0"/>
        </w:rPr>
        <w:t xml:space="preserve">The Contractor is responsible for soliciting from a subcontractor that will be approved by JCP&amp;L when preparing its Bid.  Work restricted to the electric subcontractor does not preclude the Contractor from performing the work of layout, traffic control, </w:t>
      </w:r>
      <w:proofErr w:type="spellStart"/>
      <w:r w:rsidRPr="0092414F">
        <w:rPr>
          <w:rStyle w:val="A1paragraphChar0"/>
        </w:rPr>
        <w:t>sawcutting</w:t>
      </w:r>
      <w:proofErr w:type="spellEnd"/>
      <w:r w:rsidRPr="0092414F">
        <w:rPr>
          <w:rStyle w:val="A1paragraphChar0"/>
        </w:rPr>
        <w:t>, pavement removal, temporary or final pavement restoration, and landscape restoration associated with the work of installing or relocating JCP&amp;L electrical facilities.</w:t>
      </w:r>
    </w:p>
    <w:p w14:paraId="0B7A8DF2" w14:textId="77777777" w:rsidR="007222E5" w:rsidRDefault="007222E5" w:rsidP="007222E5">
      <w:pPr>
        <w:pStyle w:val="A1paragraph0"/>
        <w:rPr>
          <w:b/>
        </w:rPr>
      </w:pPr>
      <w:r>
        <w:rPr>
          <w:b/>
        </w:rPr>
        <w:t>B.</w:t>
      </w:r>
      <w:r>
        <w:rPr>
          <w:b/>
        </w:rPr>
        <w:tab/>
        <w:t xml:space="preserve">Indemnification.  </w:t>
      </w:r>
      <w:r>
        <w:t>The Contractor agrees to i</w:t>
      </w:r>
      <w:r w:rsidRPr="000E14E4">
        <w:t>ndemnify and hold harmless JCP&amp;L</w:t>
      </w:r>
      <w:r>
        <w:t xml:space="preserve">, </w:t>
      </w:r>
      <w:r w:rsidRPr="000E14E4">
        <w:t xml:space="preserve">its officers, </w:t>
      </w:r>
      <w:r>
        <w:t xml:space="preserve">employees, and </w:t>
      </w:r>
      <w:r w:rsidRPr="000E14E4">
        <w:t>agents from liability and</w:t>
      </w:r>
      <w:r>
        <w:t xml:space="preserve"> </w:t>
      </w:r>
      <w:r w:rsidRPr="000E14E4">
        <w:t>claims related</w:t>
      </w:r>
      <w:r>
        <w:t xml:space="preserve"> to the work described under this Section</w:t>
      </w:r>
      <w:r w:rsidRPr="000E14E4">
        <w:t>.</w:t>
      </w:r>
      <w:r>
        <w:t xml:space="preserve">  This requirement does not establish JCP&amp;L as a </w:t>
      </w:r>
      <w:proofErr w:type="gramStart"/>
      <w:r>
        <w:t>third party</w:t>
      </w:r>
      <w:proofErr w:type="gramEnd"/>
      <w:r>
        <w:t xml:space="preserve"> beneficiary; the provisions specified in 107.10 are unaltered.</w:t>
      </w:r>
    </w:p>
    <w:p w14:paraId="77A438EE" w14:textId="77777777" w:rsidR="007222E5" w:rsidRPr="00AA0270" w:rsidRDefault="007222E5" w:rsidP="007222E5">
      <w:pPr>
        <w:pStyle w:val="A1paragraph0"/>
      </w:pPr>
      <w:r>
        <w:rPr>
          <w:b/>
        </w:rPr>
        <w:t>C.</w:t>
      </w:r>
      <w:r>
        <w:rPr>
          <w:b/>
        </w:rPr>
        <w:tab/>
      </w:r>
      <w:proofErr w:type="gramStart"/>
      <w:r w:rsidRPr="00C26753">
        <w:rPr>
          <w:b/>
        </w:rPr>
        <w:t>Scheduling of</w:t>
      </w:r>
      <w:proofErr w:type="gramEnd"/>
      <w:r w:rsidRPr="004619C5">
        <w:rPr>
          <w:b/>
        </w:rPr>
        <w:t xml:space="preserve"> Work and Interruption to Utilities.</w:t>
      </w:r>
      <w:r>
        <w:rPr>
          <w:b/>
        </w:rPr>
        <w:t xml:space="preserve">  </w:t>
      </w:r>
      <w:r>
        <w:t>P</w:t>
      </w:r>
      <w:r w:rsidRPr="00AA0270">
        <w:t xml:space="preserve">rovide the </w:t>
      </w:r>
      <w:r>
        <w:t>RE</w:t>
      </w:r>
      <w:r w:rsidRPr="00AA0270">
        <w:t xml:space="preserve"> and the designated JCP&amp;L representative with a detailed schedul</w:t>
      </w:r>
      <w:r>
        <w:t xml:space="preserve">e of when the electric utility work will be performed.  Indicate in the schedule for each activity the following information: the work locations; </w:t>
      </w:r>
      <w:r w:rsidRPr="00AA0270">
        <w:t>the</w:t>
      </w:r>
      <w:r>
        <w:t xml:space="preserve"> number of crews;</w:t>
      </w:r>
      <w:r w:rsidRPr="00AA0270">
        <w:t xml:space="preserve"> </w:t>
      </w:r>
      <w:r>
        <w:t>a</w:t>
      </w:r>
      <w:r w:rsidRPr="00AA0270">
        <w:t xml:space="preserve">nd </w:t>
      </w:r>
      <w:r>
        <w:t>whether the work will be performed during a day shift or night shift</w:t>
      </w:r>
      <w:r w:rsidRPr="00AA0270">
        <w:t xml:space="preserve">, </w:t>
      </w:r>
      <w:r>
        <w:t xml:space="preserve">or </w:t>
      </w:r>
      <w:proofErr w:type="gramStart"/>
      <w:r>
        <w:t>on</w:t>
      </w:r>
      <w:proofErr w:type="gramEnd"/>
      <w:r>
        <w:t xml:space="preserve"> weekends.  C</w:t>
      </w:r>
      <w:r w:rsidRPr="00AA0270">
        <w:t xml:space="preserve">oordinate all </w:t>
      </w:r>
      <w:r>
        <w:t xml:space="preserve">electric utility </w:t>
      </w:r>
      <w:r w:rsidRPr="00AA0270">
        <w:t>work with the JCP</w:t>
      </w:r>
      <w:r>
        <w:t xml:space="preserve">&amp;L </w:t>
      </w:r>
      <w:proofErr w:type="gramStart"/>
      <w:r>
        <w:t>representative, and</w:t>
      </w:r>
      <w:proofErr w:type="gramEnd"/>
      <w:r>
        <w:t xml:space="preserve"> </w:t>
      </w:r>
      <w:r w:rsidRPr="00AA0270">
        <w:t>notif</w:t>
      </w:r>
      <w:r>
        <w:t>y</w:t>
      </w:r>
      <w:r w:rsidRPr="00AA0270">
        <w:t xml:space="preserve"> the </w:t>
      </w:r>
      <w:r>
        <w:t>RE</w:t>
      </w:r>
      <w:r w:rsidRPr="00AA0270">
        <w:t xml:space="preserve"> and the JCP&amp;L representative at least </w:t>
      </w:r>
      <w:r>
        <w:t>2</w:t>
      </w:r>
      <w:r w:rsidRPr="00AA0270">
        <w:t xml:space="preserve"> weeks prior to </w:t>
      </w:r>
      <w:r>
        <w:t>starting electric utility work.  Do</w:t>
      </w:r>
      <w:r w:rsidRPr="00AA0270">
        <w:t xml:space="preserve"> not interrupt existing </w:t>
      </w:r>
      <w:r>
        <w:t xml:space="preserve">electric service </w:t>
      </w:r>
      <w:r w:rsidRPr="00AA0270">
        <w:t>until approved by the JCP&amp;L representative.</w:t>
      </w:r>
    </w:p>
    <w:p w14:paraId="7228EF41" w14:textId="77777777" w:rsidR="007222E5" w:rsidRPr="00AA0270" w:rsidRDefault="007222E5" w:rsidP="007222E5">
      <w:pPr>
        <w:pStyle w:val="A2paragraph"/>
      </w:pPr>
      <w:r w:rsidRPr="004619C5">
        <w:t>Weather cond</w:t>
      </w:r>
      <w:r w:rsidRPr="00AA0270">
        <w:t>itions may prevent connections to existing systems b</w:t>
      </w:r>
      <w:r>
        <w:t>etween June 1 and September 30.  Do not</w:t>
      </w:r>
      <w:r w:rsidRPr="00AA0270">
        <w:t xml:space="preserve"> perform work which will require electric transmission service interruptions from June 1 through September 30 without the approval of JCP</w:t>
      </w:r>
      <w:r>
        <w:t>&amp;L.  JCP&amp;L may extend this period b</w:t>
      </w:r>
      <w:r w:rsidRPr="00AA0270">
        <w:t>ased on weather conditions and system demand</w:t>
      </w:r>
      <w:r>
        <w:t>.  Notify</w:t>
      </w:r>
      <w:r w:rsidRPr="00AA0270">
        <w:t xml:space="preserve"> JCP&amp;L at least </w:t>
      </w:r>
      <w:r>
        <w:t>1</w:t>
      </w:r>
      <w:r w:rsidRPr="00AA0270">
        <w:t xml:space="preserve"> month in advance </w:t>
      </w:r>
      <w:r>
        <w:t xml:space="preserve">of </w:t>
      </w:r>
      <w:r w:rsidRPr="00AA0270">
        <w:t>commencing conductor work.</w:t>
      </w:r>
    </w:p>
    <w:p w14:paraId="276F86ED" w14:textId="77777777" w:rsidR="007222E5" w:rsidRPr="00AA0270" w:rsidRDefault="007222E5" w:rsidP="007222E5">
      <w:pPr>
        <w:pStyle w:val="A2paragraph"/>
      </w:pPr>
      <w:r w:rsidRPr="00AA0270">
        <w:t xml:space="preserve">If service transfers are required, </w:t>
      </w:r>
      <w:r>
        <w:t>c</w:t>
      </w:r>
      <w:r w:rsidRPr="00AA0270">
        <w:t>oordinate service transfers with the JCP&amp;L representative.</w:t>
      </w:r>
      <w:r>
        <w:t xml:space="preserve">  N</w:t>
      </w:r>
      <w:r w:rsidRPr="00AA0270">
        <w:t>otify the property owner and all tenants affected by service interruptions or transfers</w:t>
      </w:r>
      <w:r>
        <w:t xml:space="preserve"> prior to making the service transfer.  M</w:t>
      </w:r>
      <w:r w:rsidRPr="00AA0270">
        <w:t xml:space="preserve">inimize disruption </w:t>
      </w:r>
      <w:r>
        <w:t xml:space="preserve">to </w:t>
      </w:r>
      <w:r w:rsidRPr="00AA0270">
        <w:t>normal ope</w:t>
      </w:r>
      <w:r>
        <w:t>rations of existing facilities</w:t>
      </w:r>
      <w:r w:rsidRPr="00AA0270">
        <w:t xml:space="preserve"> and minimize </w:t>
      </w:r>
      <w:r>
        <w:t>any interruption of electric service to JCP&amp;L customers.  P</w:t>
      </w:r>
      <w:r w:rsidRPr="00AA0270">
        <w:t>rotect existing facilities during construction and installation of the service transfer.</w:t>
      </w:r>
    </w:p>
    <w:p w14:paraId="7C9804BD" w14:textId="77777777" w:rsidR="007222E5" w:rsidRPr="00AA0270" w:rsidRDefault="007222E5" w:rsidP="007222E5">
      <w:pPr>
        <w:pStyle w:val="A1paragraph0"/>
        <w:rPr>
          <w:b/>
        </w:rPr>
      </w:pPr>
      <w:r>
        <w:rPr>
          <w:b/>
        </w:rPr>
        <w:t>D.</w:t>
      </w:r>
      <w:r>
        <w:rPr>
          <w:b/>
        </w:rPr>
        <w:tab/>
      </w:r>
      <w:r w:rsidRPr="00AA0270">
        <w:rPr>
          <w:b/>
        </w:rPr>
        <w:t>Quality Control and Quality Assurance.</w:t>
      </w:r>
      <w:r w:rsidRPr="00AA0270">
        <w:t xml:space="preserve">  </w:t>
      </w:r>
      <w:proofErr w:type="gramStart"/>
      <w:r>
        <w:t>Provide access to the work for the JCP&amp;L representative at all times</w:t>
      </w:r>
      <w:proofErr w:type="gramEnd"/>
      <w:r>
        <w:t>.  P</w:t>
      </w:r>
      <w:r w:rsidRPr="00AA0270">
        <w:t xml:space="preserve">erform all </w:t>
      </w:r>
      <w:r>
        <w:t xml:space="preserve">electric utility </w:t>
      </w:r>
      <w:r w:rsidRPr="00AA0270">
        <w:t xml:space="preserve">work in a manner acceptable to the JCP&amp;L representative. </w:t>
      </w:r>
      <w:r>
        <w:t xml:space="preserve"> P</w:t>
      </w:r>
      <w:r w:rsidRPr="00AA0270">
        <w:t>erform all electric utility work in accordance with JCP&amp;L standards and details.</w:t>
      </w:r>
    </w:p>
    <w:p w14:paraId="6EFAD446" w14:textId="77777777" w:rsidR="007222E5" w:rsidRPr="00AA0270" w:rsidRDefault="007222E5" w:rsidP="007222E5">
      <w:pPr>
        <w:pStyle w:val="A1paragraph0"/>
      </w:pPr>
      <w:r>
        <w:rPr>
          <w:b/>
        </w:rPr>
        <w:t>E.</w:t>
      </w:r>
      <w:r>
        <w:rPr>
          <w:b/>
        </w:rPr>
        <w:tab/>
      </w:r>
      <w:r w:rsidRPr="00AA0270">
        <w:rPr>
          <w:b/>
        </w:rPr>
        <w:t xml:space="preserve">Safety.  </w:t>
      </w:r>
      <w:r>
        <w:t>P</w:t>
      </w:r>
      <w:r w:rsidRPr="00AA0270">
        <w:t xml:space="preserve">erform work in accordance with applicable OSHA regulations, </w:t>
      </w:r>
      <w:r>
        <w:t>N.J.S.A. 34:6-47.1 et seq.</w:t>
      </w:r>
      <w:r w:rsidRPr="00AA0270">
        <w:t xml:space="preserve"> “High Voltage Proximity Act”, and JCP&amp;L safety standards.</w:t>
      </w:r>
    </w:p>
    <w:p w14:paraId="27AE66F6" w14:textId="77777777" w:rsidR="007222E5" w:rsidRPr="00AA0270" w:rsidRDefault="007222E5" w:rsidP="007222E5">
      <w:pPr>
        <w:pStyle w:val="A1paragraph0"/>
      </w:pPr>
      <w:r>
        <w:rPr>
          <w:b/>
        </w:rPr>
        <w:t>F.</w:t>
      </w:r>
      <w:r>
        <w:rPr>
          <w:b/>
        </w:rPr>
        <w:tab/>
      </w:r>
      <w:r w:rsidRPr="00AA0270">
        <w:rPr>
          <w:b/>
        </w:rPr>
        <w:t xml:space="preserve">Abandonment and Removal.  </w:t>
      </w:r>
      <w:r>
        <w:t>Prior to beginning</w:t>
      </w:r>
      <w:r w:rsidRPr="00AA0270">
        <w:t xml:space="preserve"> work, review </w:t>
      </w:r>
      <w:r>
        <w:t xml:space="preserve">the </w:t>
      </w:r>
      <w:r w:rsidRPr="00AA0270">
        <w:t xml:space="preserve">condition of all existing electric utility facilities noted to be removed with the JCP&amp;L representative. </w:t>
      </w:r>
      <w:r>
        <w:t xml:space="preserve"> </w:t>
      </w:r>
      <w:r w:rsidRPr="00AA0270">
        <w:t xml:space="preserve">If the JCP&amp;L representative designates the material to be salvaged, remove the material and deliver it to a JCP&amp;L storage facility. </w:t>
      </w:r>
      <w:r>
        <w:t xml:space="preserve"> R</w:t>
      </w:r>
      <w:r w:rsidRPr="00AA0270">
        <w:t xml:space="preserve">emove and dispose </w:t>
      </w:r>
      <w:r>
        <w:t xml:space="preserve">of </w:t>
      </w:r>
      <w:r w:rsidRPr="00AA0270">
        <w:t xml:space="preserve">all other electrical utility </w:t>
      </w:r>
      <w:r>
        <w:t>material designated for removal</w:t>
      </w:r>
      <w:r w:rsidRPr="00AA0270">
        <w:t>.</w:t>
      </w:r>
    </w:p>
    <w:p w14:paraId="68B0A3A3" w14:textId="77777777" w:rsidR="007222E5" w:rsidRPr="00860660" w:rsidRDefault="007222E5" w:rsidP="007222E5">
      <w:pPr>
        <w:pStyle w:val="A1paragraph0"/>
      </w:pPr>
      <w:r>
        <w:rPr>
          <w:b/>
        </w:rPr>
        <w:t>G.</w:t>
      </w:r>
      <w:r>
        <w:rPr>
          <w:b/>
        </w:rPr>
        <w:tab/>
      </w:r>
      <w:r w:rsidRPr="00AA0270">
        <w:rPr>
          <w:b/>
        </w:rPr>
        <w:t xml:space="preserve">Excavation.  </w:t>
      </w:r>
      <w:r w:rsidRPr="00EA0BEC">
        <w:t xml:space="preserve">When excavation is required in </w:t>
      </w:r>
      <w:proofErr w:type="gramStart"/>
      <w:r w:rsidRPr="00EA0BEC">
        <w:t>areas having</w:t>
      </w:r>
      <w:proofErr w:type="gramEnd"/>
      <w:r w:rsidRPr="00EA0BEC">
        <w:t xml:space="preserve"> existing </w:t>
      </w:r>
      <w:proofErr w:type="gramStart"/>
      <w:r w:rsidRPr="00EA0BEC">
        <w:t>pavement</w:t>
      </w:r>
      <w:proofErr w:type="gramEnd"/>
      <w:r w:rsidRPr="00EA0BEC">
        <w:t xml:space="preserve"> and </w:t>
      </w:r>
      <w:proofErr w:type="gramStart"/>
      <w:r w:rsidRPr="00EA0BEC">
        <w:t>sidewalk</w:t>
      </w:r>
      <w:proofErr w:type="gramEnd"/>
      <w:r w:rsidRPr="00EA0BEC">
        <w:t xml:space="preserve">, </w:t>
      </w:r>
      <w:proofErr w:type="gramStart"/>
      <w:r w:rsidRPr="00EA0BEC">
        <w:t>sawcut</w:t>
      </w:r>
      <w:proofErr w:type="gramEnd"/>
      <w:r w:rsidRPr="00EA0BEC">
        <w:t xml:space="preserve"> to the full depth of the existing pavement and sidewalk.  Excavate trenches for conduit, manholes and vaults and appurtenances.  Provide vertical sides for excavations within the traveled way, shoulder, sidewalk areas, and where existing facilities require protection.  Remove unstable material at the bottom of the excavation and backfill with granular material.  Do not excavate trenches more than 300 feet in advance of installing conduit unless approved by the RE.  Provide and maintain trench crossings where necessary to maintain access.  Do not leave trenches open overnight unless protected by temporary fencing or steel plates.</w:t>
      </w:r>
      <w:r>
        <w:t xml:space="preserve">  Remove and dispose of excess or unsuitable material as specified i</w:t>
      </w:r>
      <w:r w:rsidRPr="00860660">
        <w:t xml:space="preserve">n </w:t>
      </w:r>
      <w:r w:rsidRPr="00D54E13">
        <w:t>202.03.03.C.2</w:t>
      </w:r>
      <w:r w:rsidRPr="00860660">
        <w:t>.</w:t>
      </w:r>
    </w:p>
    <w:p w14:paraId="5B828DDD" w14:textId="77777777" w:rsidR="007222E5" w:rsidRPr="00860660" w:rsidRDefault="007222E5" w:rsidP="007222E5">
      <w:pPr>
        <w:pStyle w:val="A1paragraph0"/>
      </w:pPr>
      <w:r>
        <w:rPr>
          <w:b/>
        </w:rPr>
        <w:lastRenderedPageBreak/>
        <w:t>H.</w:t>
      </w:r>
      <w:r>
        <w:rPr>
          <w:b/>
        </w:rPr>
        <w:tab/>
      </w:r>
      <w:r w:rsidRPr="00E465A6">
        <w:rPr>
          <w:b/>
        </w:rPr>
        <w:t>Backfill.</w:t>
      </w:r>
      <w:r w:rsidRPr="00AA0270">
        <w:t xml:space="preserve">  </w:t>
      </w:r>
      <w:r>
        <w:t>B</w:t>
      </w:r>
      <w:r w:rsidRPr="00AA0270">
        <w:t xml:space="preserve">ackfill with </w:t>
      </w:r>
      <w:r w:rsidRPr="00BE15A4">
        <w:t>suitable material</w:t>
      </w:r>
      <w:r w:rsidRPr="00AA0270">
        <w:t xml:space="preserve"> in lifts not exceeding </w:t>
      </w:r>
      <w:r w:rsidRPr="00E6211B">
        <w:t>6 inches t</w:t>
      </w:r>
      <w:r>
        <w:t xml:space="preserve">hick, loose measurement.  </w:t>
      </w:r>
      <w:r w:rsidRPr="00AA0270">
        <w:t xml:space="preserve">If the backfill is predominantly granular material, compact the backfill material with a vibratory plate compactor.  For </w:t>
      </w:r>
      <w:r>
        <w:t xml:space="preserve">material that is not predominately granular, </w:t>
      </w:r>
      <w:r w:rsidRPr="00AA0270">
        <w:t>compact the backfill material with a vibratory rammer compactor.</w:t>
      </w:r>
      <w:r>
        <w:t xml:space="preserve"> </w:t>
      </w:r>
      <w:r w:rsidRPr="00AA0270">
        <w:t xml:space="preserve"> If </w:t>
      </w:r>
      <w:r>
        <w:t>it is not possible to compact the backfill material</w:t>
      </w:r>
      <w:r w:rsidRPr="00AA0270">
        <w:t xml:space="preserve">, the Contractor </w:t>
      </w:r>
      <w:r w:rsidRPr="009F7293">
        <w:t>may</w:t>
      </w:r>
      <w:r w:rsidRPr="00AA0270">
        <w:t xml:space="preserve"> backfill with CLSM with the approval of the JCP&amp;L representative.</w:t>
      </w:r>
      <w:r>
        <w:t xml:space="preserve">  </w:t>
      </w:r>
      <w:r w:rsidRPr="00B97E4C">
        <w:t xml:space="preserve">If using CLSM, install as specified in </w:t>
      </w:r>
      <w:r>
        <w:t>601.03.01.F.</w:t>
      </w:r>
    </w:p>
    <w:p w14:paraId="3A893578" w14:textId="77777777" w:rsidR="007222E5" w:rsidRPr="00AA0270" w:rsidRDefault="007222E5" w:rsidP="007222E5">
      <w:pPr>
        <w:pStyle w:val="A1paragraph0"/>
      </w:pPr>
      <w:r>
        <w:rPr>
          <w:b/>
        </w:rPr>
        <w:t>I.</w:t>
      </w:r>
      <w:r>
        <w:rPr>
          <w:b/>
        </w:rPr>
        <w:tab/>
      </w:r>
      <w:r w:rsidRPr="00AA0270">
        <w:rPr>
          <w:b/>
        </w:rPr>
        <w:t>Restoration.</w:t>
      </w:r>
      <w:r w:rsidRPr="00AA0270">
        <w:t xml:space="preserve">  </w:t>
      </w:r>
      <w:r>
        <w:t>R</w:t>
      </w:r>
      <w:r w:rsidRPr="00AA0270">
        <w:t xml:space="preserve">estore areas disturbed in the performance of electrical utility relocations to its original condition. </w:t>
      </w:r>
      <w:r>
        <w:t xml:space="preserve"> In areas that are disturbed for which the plans provide final grading, pavement or </w:t>
      </w:r>
      <w:proofErr w:type="gramStart"/>
      <w:r>
        <w:t>landscaping,</w:t>
      </w:r>
      <w:proofErr w:type="gramEnd"/>
      <w:r>
        <w:t xml:space="preserve"> p</w:t>
      </w:r>
      <w:r w:rsidRPr="00AA0270">
        <w:t xml:space="preserve">rovide temporary restoration to the satisfaction of the </w:t>
      </w:r>
      <w:r>
        <w:t>RE.</w:t>
      </w:r>
      <w:r w:rsidRPr="00AA0270">
        <w:t xml:space="preserve"> </w:t>
      </w:r>
      <w:r>
        <w:t xml:space="preserve"> </w:t>
      </w:r>
      <w:r w:rsidRPr="00AA0270">
        <w:t>If open</w:t>
      </w:r>
      <w:r>
        <w:t>-</w:t>
      </w:r>
      <w:r w:rsidRPr="00AA0270">
        <w:t xml:space="preserve">cut trenching across a road is required, </w:t>
      </w:r>
      <w:r>
        <w:t>r</w:t>
      </w:r>
      <w:r w:rsidRPr="00AA0270">
        <w:t xml:space="preserve">estore the pavement </w:t>
      </w:r>
      <w:r>
        <w:t xml:space="preserve">with </w:t>
      </w:r>
      <w:r w:rsidRPr="00965CEC">
        <w:t xml:space="preserve">in-kind </w:t>
      </w:r>
      <w:r>
        <w:t>construction</w:t>
      </w:r>
      <w:r w:rsidRPr="00AA0270">
        <w:t>.</w:t>
      </w:r>
    </w:p>
    <w:p w14:paraId="3CD522CC" w14:textId="77777777" w:rsidR="007222E5" w:rsidRPr="00AA0270" w:rsidRDefault="007222E5" w:rsidP="007222E5">
      <w:pPr>
        <w:pStyle w:val="A1paragraph0"/>
      </w:pPr>
      <w:r>
        <w:rPr>
          <w:b/>
        </w:rPr>
        <w:t>J.</w:t>
      </w:r>
      <w:r>
        <w:rPr>
          <w:b/>
        </w:rPr>
        <w:tab/>
      </w:r>
      <w:r w:rsidRPr="00AA0270">
        <w:rPr>
          <w:b/>
        </w:rPr>
        <w:t>Field Testing.</w:t>
      </w:r>
      <w:r w:rsidRPr="00AA0270">
        <w:t xml:space="preserve">  </w:t>
      </w:r>
      <w:r>
        <w:t>P</w:t>
      </w:r>
      <w:r w:rsidRPr="00AA0270">
        <w:t xml:space="preserve">erform a high-potential test (also known as a dielectric voltage withstand test) on all cables and splices prior to energizing. </w:t>
      </w:r>
      <w:r>
        <w:t xml:space="preserve"> </w:t>
      </w:r>
      <w:r w:rsidRPr="00AA0270">
        <w:t xml:space="preserve">Testing must be performed by a person who is qualified to operate the test </w:t>
      </w:r>
      <w:proofErr w:type="gramStart"/>
      <w:r w:rsidRPr="00AA0270">
        <w:t>equipment, and</w:t>
      </w:r>
      <w:proofErr w:type="gramEnd"/>
      <w:r w:rsidRPr="00AA0270">
        <w:t xml:space="preserve"> is familiar with the cable system.</w:t>
      </w:r>
      <w:r>
        <w:t xml:space="preserve"> </w:t>
      </w:r>
      <w:r w:rsidRPr="00AA0270">
        <w:t xml:space="preserve"> </w:t>
      </w:r>
      <w:r>
        <w:t>E</w:t>
      </w:r>
      <w:r w:rsidRPr="00AA0270">
        <w:t xml:space="preserve">nsure that the cables are disconnected from non-cable systems equipment, and that adequate physical clearances are maintained between all cable ends, energized cables, and electrical </w:t>
      </w:r>
      <w:r>
        <w:t>grounds and all other equipment</w:t>
      </w:r>
      <w:r w:rsidRPr="00AA0270">
        <w:t xml:space="preserve"> during the test. </w:t>
      </w:r>
      <w:r>
        <w:t xml:space="preserve"> </w:t>
      </w:r>
      <w:r w:rsidRPr="00AA0270">
        <w:t>Prior to performing the test, verify that all taps or laterals in the circuit are cleared.</w:t>
      </w:r>
      <w:r>
        <w:t xml:space="preserve"> </w:t>
      </w:r>
      <w:r w:rsidRPr="00AA0270">
        <w:t xml:space="preserve"> In the event hot poured compound filled splices and terminations are involved, </w:t>
      </w:r>
      <w:r>
        <w:t xml:space="preserve">do not perform </w:t>
      </w:r>
      <w:r w:rsidRPr="00AA0270">
        <w:t xml:space="preserve">testing until they have cooled to ambient temperature. </w:t>
      </w:r>
      <w:r>
        <w:t xml:space="preserve"> Set the </w:t>
      </w:r>
      <w:r w:rsidRPr="00AA0270">
        <w:t xml:space="preserve">relays in the high voltage direct current test equipment to operate between 5 and 25 milliamperes leakage. </w:t>
      </w:r>
      <w:r>
        <w:t xml:space="preserve"> </w:t>
      </w:r>
      <w:r w:rsidRPr="00AA0270">
        <w:t xml:space="preserve">The shape of the leakage curve under constant voltage is more important than the absolute leakage current of a “go or no go” withstand test result. </w:t>
      </w:r>
      <w:r>
        <w:t xml:space="preserve"> </w:t>
      </w:r>
      <w:r w:rsidRPr="00AA0270">
        <w:t>The field test voltage is related to the final factory applied dc potentials using a factor of 80 percent.</w:t>
      </w:r>
    </w:p>
    <w:p w14:paraId="57A4BCA8" w14:textId="77777777" w:rsidR="007222E5" w:rsidRDefault="007222E5" w:rsidP="007222E5">
      <w:pPr>
        <w:pStyle w:val="A2paragraph"/>
      </w:pPr>
      <w:r>
        <w:t>Ensure t</w:t>
      </w:r>
      <w:r w:rsidRPr="00AA0270">
        <w:t xml:space="preserve">he high potential test </w:t>
      </w:r>
      <w:r>
        <w:t>is</w:t>
      </w:r>
      <w:r w:rsidRPr="00AA0270">
        <w:t xml:space="preserve"> performed in the presence of the JCP&amp;L representative. </w:t>
      </w:r>
      <w:r>
        <w:t xml:space="preserve"> A</w:t>
      </w:r>
      <w:r w:rsidRPr="00AA0270">
        <w:t>pply a direct current field test voltage according to the following table:</w:t>
      </w:r>
    </w:p>
    <w:p w14:paraId="65E65CFC" w14:textId="77777777" w:rsidR="007222E5" w:rsidRPr="00AA0270" w:rsidRDefault="007222E5" w:rsidP="007222E5">
      <w:pPr>
        <w:pStyle w:val="Blanklinehalf"/>
      </w:pPr>
    </w:p>
    <w:tbl>
      <w:tblPr>
        <w:tblW w:w="9270" w:type="dxa"/>
        <w:tblInd w:w="450" w:type="dxa"/>
        <w:tblLayout w:type="fixed"/>
        <w:tblLook w:val="0000" w:firstRow="0" w:lastRow="0" w:firstColumn="0" w:lastColumn="0" w:noHBand="0" w:noVBand="0"/>
      </w:tblPr>
      <w:tblGrid>
        <w:gridCol w:w="2610"/>
        <w:gridCol w:w="1620"/>
        <w:gridCol w:w="1530"/>
        <w:gridCol w:w="1800"/>
        <w:gridCol w:w="1710"/>
      </w:tblGrid>
      <w:tr w:rsidR="007222E5" w:rsidRPr="00DC47CC" w14:paraId="395D1834" w14:textId="77777777" w:rsidTr="00432EC3">
        <w:trPr>
          <w:trHeight w:val="288"/>
        </w:trPr>
        <w:tc>
          <w:tcPr>
            <w:tcW w:w="9270" w:type="dxa"/>
            <w:gridSpan w:val="5"/>
            <w:tcBorders>
              <w:top w:val="double" w:sz="4" w:space="0" w:color="auto"/>
            </w:tcBorders>
            <w:vAlign w:val="center"/>
          </w:tcPr>
          <w:p w14:paraId="518A1539" w14:textId="77777777" w:rsidR="007222E5" w:rsidRPr="009C5E8A" w:rsidRDefault="007222E5" w:rsidP="00432EC3">
            <w:pPr>
              <w:pStyle w:val="Tabletitle"/>
            </w:pPr>
            <w:r w:rsidRPr="009C5E8A">
              <w:t>Field Test Values</w:t>
            </w:r>
          </w:p>
        </w:tc>
      </w:tr>
      <w:tr w:rsidR="007222E5" w:rsidRPr="00DC47CC" w14:paraId="6C72A4DF" w14:textId="77777777" w:rsidTr="00432EC3">
        <w:trPr>
          <w:trHeight w:val="288"/>
        </w:trPr>
        <w:tc>
          <w:tcPr>
            <w:tcW w:w="2610" w:type="dxa"/>
            <w:tcBorders>
              <w:top w:val="single" w:sz="4" w:space="0" w:color="auto"/>
              <w:bottom w:val="single" w:sz="4" w:space="0" w:color="auto"/>
              <w:right w:val="single" w:sz="4" w:space="0" w:color="auto"/>
            </w:tcBorders>
            <w:vAlign w:val="center"/>
          </w:tcPr>
          <w:p w14:paraId="43765D54" w14:textId="77777777" w:rsidR="007222E5" w:rsidRPr="009C5E8A" w:rsidRDefault="007222E5" w:rsidP="00432EC3">
            <w:pPr>
              <w:pStyle w:val="TableheaderCentered"/>
            </w:pPr>
            <w:r w:rsidRPr="009C5E8A">
              <w:t>Rated Voltage</w:t>
            </w:r>
          </w:p>
        </w:tc>
        <w:tc>
          <w:tcPr>
            <w:tcW w:w="3150" w:type="dxa"/>
            <w:gridSpan w:val="2"/>
            <w:tcBorders>
              <w:top w:val="single" w:sz="4" w:space="0" w:color="auto"/>
              <w:left w:val="single" w:sz="4" w:space="0" w:color="auto"/>
              <w:bottom w:val="single" w:sz="4" w:space="0" w:color="auto"/>
              <w:right w:val="single" w:sz="4" w:space="0" w:color="auto"/>
            </w:tcBorders>
            <w:vAlign w:val="center"/>
          </w:tcPr>
          <w:p w14:paraId="2EE74292" w14:textId="77777777" w:rsidR="007222E5" w:rsidRPr="009C5E8A" w:rsidRDefault="007222E5" w:rsidP="00432EC3">
            <w:pPr>
              <w:pStyle w:val="TableheaderCentered"/>
            </w:pPr>
            <w:r w:rsidRPr="009C5E8A">
              <w:t>dc Hi-Pot Test</w:t>
            </w:r>
          </w:p>
        </w:tc>
        <w:tc>
          <w:tcPr>
            <w:tcW w:w="3510" w:type="dxa"/>
            <w:gridSpan w:val="2"/>
            <w:tcBorders>
              <w:top w:val="single" w:sz="4" w:space="0" w:color="auto"/>
              <w:left w:val="single" w:sz="4" w:space="0" w:color="auto"/>
              <w:bottom w:val="single" w:sz="4" w:space="0" w:color="auto"/>
            </w:tcBorders>
            <w:vAlign w:val="center"/>
          </w:tcPr>
          <w:p w14:paraId="78F1B9D2" w14:textId="77777777" w:rsidR="007222E5" w:rsidRPr="009C5E8A" w:rsidRDefault="007222E5" w:rsidP="00432EC3">
            <w:pPr>
              <w:pStyle w:val="TableheaderCentered"/>
            </w:pPr>
            <w:r w:rsidRPr="009C5E8A">
              <w:t>dc Hi-Pot Test</w:t>
            </w:r>
          </w:p>
        </w:tc>
      </w:tr>
      <w:tr w:rsidR="007222E5" w:rsidRPr="00DC47CC" w14:paraId="7789E79C" w14:textId="77777777" w:rsidTr="00432EC3">
        <w:trPr>
          <w:trHeight w:val="288"/>
        </w:trPr>
        <w:tc>
          <w:tcPr>
            <w:tcW w:w="2610" w:type="dxa"/>
            <w:tcBorders>
              <w:top w:val="single" w:sz="4" w:space="0" w:color="auto"/>
              <w:bottom w:val="single" w:sz="4" w:space="0" w:color="auto"/>
              <w:right w:val="single" w:sz="4" w:space="0" w:color="auto"/>
            </w:tcBorders>
            <w:vAlign w:val="center"/>
          </w:tcPr>
          <w:p w14:paraId="052BFB52" w14:textId="77777777" w:rsidR="007222E5" w:rsidRPr="009C5E8A" w:rsidRDefault="007222E5" w:rsidP="00432EC3">
            <w:pPr>
              <w:pStyle w:val="TableheaderCentered"/>
            </w:pPr>
            <w:r w:rsidRPr="009C5E8A">
              <w:t>Phase to</w:t>
            </w:r>
          </w:p>
        </w:tc>
        <w:tc>
          <w:tcPr>
            <w:tcW w:w="6660" w:type="dxa"/>
            <w:gridSpan w:val="4"/>
            <w:tcBorders>
              <w:top w:val="single" w:sz="4" w:space="0" w:color="auto"/>
              <w:left w:val="single" w:sz="4" w:space="0" w:color="auto"/>
              <w:bottom w:val="single" w:sz="4" w:space="0" w:color="auto"/>
            </w:tcBorders>
            <w:vAlign w:val="center"/>
          </w:tcPr>
          <w:p w14:paraId="03553975" w14:textId="77777777" w:rsidR="007222E5" w:rsidRPr="009C5E8A" w:rsidRDefault="007222E5" w:rsidP="00432EC3">
            <w:pPr>
              <w:pStyle w:val="TableheaderCentered"/>
            </w:pPr>
            <w:r w:rsidRPr="009C5E8A">
              <w:t>(15 Minutes)</w:t>
            </w:r>
          </w:p>
        </w:tc>
      </w:tr>
      <w:tr w:rsidR="007222E5" w:rsidRPr="00DC47CC" w14:paraId="64543D00" w14:textId="77777777" w:rsidTr="00432EC3">
        <w:trPr>
          <w:trHeight w:val="288"/>
        </w:trPr>
        <w:tc>
          <w:tcPr>
            <w:tcW w:w="2610" w:type="dxa"/>
            <w:tcBorders>
              <w:top w:val="single" w:sz="4" w:space="0" w:color="auto"/>
              <w:bottom w:val="single" w:sz="4" w:space="0" w:color="auto"/>
              <w:right w:val="single" w:sz="4" w:space="0" w:color="auto"/>
            </w:tcBorders>
            <w:vAlign w:val="center"/>
          </w:tcPr>
          <w:p w14:paraId="00874F07" w14:textId="77777777" w:rsidR="007222E5" w:rsidRPr="009C5E8A" w:rsidRDefault="007222E5" w:rsidP="00432EC3">
            <w:pPr>
              <w:pStyle w:val="TableheaderCentered"/>
            </w:pPr>
            <w:r w:rsidRPr="009C5E8A">
              <w:t>Phase</w:t>
            </w:r>
          </w:p>
        </w:tc>
        <w:tc>
          <w:tcPr>
            <w:tcW w:w="1620" w:type="dxa"/>
            <w:tcBorders>
              <w:top w:val="single" w:sz="4" w:space="0" w:color="auto"/>
              <w:left w:val="single" w:sz="4" w:space="0" w:color="auto"/>
              <w:bottom w:val="single" w:sz="4" w:space="0" w:color="auto"/>
              <w:right w:val="single" w:sz="4" w:space="0" w:color="auto"/>
            </w:tcBorders>
            <w:vAlign w:val="center"/>
          </w:tcPr>
          <w:p w14:paraId="61EF739E" w14:textId="77777777" w:rsidR="007222E5" w:rsidRPr="009C5E8A" w:rsidRDefault="007222E5" w:rsidP="00432EC3">
            <w:pPr>
              <w:pStyle w:val="TableheaderCentered"/>
            </w:pPr>
            <w:r w:rsidRPr="009C5E8A">
              <w:t>Wall - mils</w:t>
            </w:r>
          </w:p>
        </w:tc>
        <w:tc>
          <w:tcPr>
            <w:tcW w:w="1530" w:type="dxa"/>
            <w:tcBorders>
              <w:top w:val="single" w:sz="4" w:space="0" w:color="auto"/>
              <w:left w:val="single" w:sz="4" w:space="0" w:color="auto"/>
              <w:bottom w:val="single" w:sz="4" w:space="0" w:color="auto"/>
              <w:right w:val="single" w:sz="4" w:space="0" w:color="auto"/>
            </w:tcBorders>
            <w:vAlign w:val="center"/>
          </w:tcPr>
          <w:p w14:paraId="3A335775" w14:textId="77777777" w:rsidR="007222E5" w:rsidRPr="009C5E8A" w:rsidRDefault="007222E5" w:rsidP="00432EC3">
            <w:pPr>
              <w:pStyle w:val="TableheaderCentered"/>
            </w:pPr>
            <w:proofErr w:type="spellStart"/>
            <w:r w:rsidRPr="009C5E8A">
              <w:t>Kv</w:t>
            </w:r>
            <w:proofErr w:type="spellEnd"/>
          </w:p>
        </w:tc>
        <w:tc>
          <w:tcPr>
            <w:tcW w:w="1800" w:type="dxa"/>
            <w:tcBorders>
              <w:top w:val="single" w:sz="4" w:space="0" w:color="auto"/>
              <w:left w:val="single" w:sz="4" w:space="0" w:color="auto"/>
              <w:bottom w:val="single" w:sz="4" w:space="0" w:color="auto"/>
              <w:right w:val="single" w:sz="4" w:space="0" w:color="auto"/>
            </w:tcBorders>
            <w:vAlign w:val="center"/>
          </w:tcPr>
          <w:p w14:paraId="5EAEE763" w14:textId="77777777" w:rsidR="007222E5" w:rsidRPr="009C5E8A" w:rsidRDefault="007222E5" w:rsidP="00432EC3">
            <w:pPr>
              <w:pStyle w:val="TableheaderCentered"/>
            </w:pPr>
            <w:r w:rsidRPr="009C5E8A">
              <w:t>Wall - mils</w:t>
            </w:r>
          </w:p>
        </w:tc>
        <w:tc>
          <w:tcPr>
            <w:tcW w:w="1710" w:type="dxa"/>
            <w:tcBorders>
              <w:top w:val="single" w:sz="4" w:space="0" w:color="auto"/>
              <w:left w:val="single" w:sz="4" w:space="0" w:color="auto"/>
              <w:bottom w:val="single" w:sz="4" w:space="0" w:color="auto"/>
            </w:tcBorders>
            <w:vAlign w:val="center"/>
          </w:tcPr>
          <w:p w14:paraId="76EFB088" w14:textId="77777777" w:rsidR="007222E5" w:rsidRPr="009C5E8A" w:rsidRDefault="007222E5" w:rsidP="00432EC3">
            <w:pPr>
              <w:pStyle w:val="TableheaderCentered"/>
            </w:pPr>
            <w:r w:rsidRPr="009C5E8A">
              <w:t>kV</w:t>
            </w:r>
          </w:p>
        </w:tc>
      </w:tr>
      <w:tr w:rsidR="007222E5" w:rsidRPr="00DC47CC" w14:paraId="791F5613" w14:textId="77777777" w:rsidTr="00432EC3">
        <w:trPr>
          <w:trHeight w:val="288"/>
        </w:trPr>
        <w:tc>
          <w:tcPr>
            <w:tcW w:w="2610" w:type="dxa"/>
            <w:tcBorders>
              <w:top w:val="single" w:sz="4" w:space="0" w:color="auto"/>
            </w:tcBorders>
            <w:vAlign w:val="center"/>
          </w:tcPr>
          <w:p w14:paraId="0EB522E9" w14:textId="77777777" w:rsidR="007222E5" w:rsidRPr="009C5E8A" w:rsidRDefault="007222E5" w:rsidP="00432EC3">
            <w:pPr>
              <w:pStyle w:val="Tabletext"/>
              <w:keepNext/>
              <w:keepLines/>
              <w:jc w:val="center"/>
            </w:pPr>
            <w:r w:rsidRPr="009C5E8A">
              <w:t>5000</w:t>
            </w:r>
          </w:p>
        </w:tc>
        <w:tc>
          <w:tcPr>
            <w:tcW w:w="1620" w:type="dxa"/>
            <w:tcBorders>
              <w:top w:val="single" w:sz="4" w:space="0" w:color="auto"/>
            </w:tcBorders>
            <w:vAlign w:val="center"/>
          </w:tcPr>
          <w:p w14:paraId="56090C6D" w14:textId="77777777" w:rsidR="007222E5" w:rsidRPr="009C5E8A" w:rsidRDefault="007222E5" w:rsidP="00432EC3">
            <w:pPr>
              <w:pStyle w:val="Tabletext"/>
              <w:keepNext/>
              <w:keepLines/>
              <w:jc w:val="center"/>
            </w:pPr>
            <w:r w:rsidRPr="009C5E8A">
              <w:t>90</w:t>
            </w:r>
          </w:p>
        </w:tc>
        <w:tc>
          <w:tcPr>
            <w:tcW w:w="1530" w:type="dxa"/>
            <w:tcBorders>
              <w:top w:val="single" w:sz="4" w:space="0" w:color="auto"/>
            </w:tcBorders>
            <w:vAlign w:val="center"/>
          </w:tcPr>
          <w:p w14:paraId="342E8BE3" w14:textId="77777777" w:rsidR="007222E5" w:rsidRPr="009C5E8A" w:rsidRDefault="007222E5" w:rsidP="00432EC3">
            <w:pPr>
              <w:pStyle w:val="Tabletext"/>
              <w:keepNext/>
              <w:keepLines/>
              <w:jc w:val="center"/>
            </w:pPr>
            <w:r w:rsidRPr="009C5E8A">
              <w:t>25</w:t>
            </w:r>
          </w:p>
        </w:tc>
        <w:tc>
          <w:tcPr>
            <w:tcW w:w="1800" w:type="dxa"/>
            <w:tcBorders>
              <w:top w:val="single" w:sz="4" w:space="0" w:color="auto"/>
            </w:tcBorders>
            <w:vAlign w:val="center"/>
          </w:tcPr>
          <w:p w14:paraId="78B95895" w14:textId="77777777" w:rsidR="007222E5" w:rsidRPr="009C5E8A" w:rsidRDefault="007222E5" w:rsidP="00432EC3">
            <w:pPr>
              <w:pStyle w:val="Tabletext"/>
              <w:keepNext/>
              <w:keepLines/>
              <w:jc w:val="center"/>
            </w:pPr>
            <w:r w:rsidRPr="009C5E8A">
              <w:t>115</w:t>
            </w:r>
          </w:p>
        </w:tc>
        <w:tc>
          <w:tcPr>
            <w:tcW w:w="1710" w:type="dxa"/>
            <w:tcBorders>
              <w:top w:val="single" w:sz="4" w:space="0" w:color="auto"/>
            </w:tcBorders>
            <w:vAlign w:val="center"/>
          </w:tcPr>
          <w:p w14:paraId="79883327" w14:textId="77777777" w:rsidR="007222E5" w:rsidRPr="009C5E8A" w:rsidRDefault="007222E5" w:rsidP="00432EC3">
            <w:pPr>
              <w:pStyle w:val="Tabletext"/>
              <w:keepNext/>
              <w:keepLines/>
              <w:jc w:val="center"/>
            </w:pPr>
            <w:r w:rsidRPr="009C5E8A">
              <w:t>35</w:t>
            </w:r>
          </w:p>
        </w:tc>
      </w:tr>
      <w:tr w:rsidR="007222E5" w:rsidRPr="00DC47CC" w14:paraId="6EB58FA5" w14:textId="77777777" w:rsidTr="00432EC3">
        <w:trPr>
          <w:trHeight w:val="288"/>
        </w:trPr>
        <w:tc>
          <w:tcPr>
            <w:tcW w:w="2610" w:type="dxa"/>
            <w:vAlign w:val="center"/>
          </w:tcPr>
          <w:p w14:paraId="4236214C" w14:textId="77777777" w:rsidR="007222E5" w:rsidRPr="009C5E8A" w:rsidRDefault="007222E5" w:rsidP="00432EC3">
            <w:pPr>
              <w:pStyle w:val="Tabletext"/>
              <w:keepNext/>
              <w:keepLines/>
              <w:jc w:val="center"/>
            </w:pPr>
            <w:r w:rsidRPr="009C5E8A">
              <w:t>8000</w:t>
            </w:r>
          </w:p>
        </w:tc>
        <w:tc>
          <w:tcPr>
            <w:tcW w:w="1620" w:type="dxa"/>
            <w:vAlign w:val="center"/>
          </w:tcPr>
          <w:p w14:paraId="31A826F8" w14:textId="77777777" w:rsidR="007222E5" w:rsidRPr="009C5E8A" w:rsidRDefault="007222E5" w:rsidP="00432EC3">
            <w:pPr>
              <w:pStyle w:val="Tabletext"/>
              <w:keepNext/>
              <w:keepLines/>
              <w:jc w:val="center"/>
            </w:pPr>
            <w:r w:rsidRPr="009C5E8A">
              <w:t>115</w:t>
            </w:r>
          </w:p>
        </w:tc>
        <w:tc>
          <w:tcPr>
            <w:tcW w:w="1530" w:type="dxa"/>
            <w:vAlign w:val="center"/>
          </w:tcPr>
          <w:p w14:paraId="1AEBC114" w14:textId="77777777" w:rsidR="007222E5" w:rsidRPr="009C5E8A" w:rsidRDefault="007222E5" w:rsidP="00432EC3">
            <w:pPr>
              <w:pStyle w:val="Tabletext"/>
              <w:keepNext/>
              <w:keepLines/>
              <w:jc w:val="center"/>
            </w:pPr>
            <w:r w:rsidRPr="009C5E8A">
              <w:t>35</w:t>
            </w:r>
          </w:p>
        </w:tc>
        <w:tc>
          <w:tcPr>
            <w:tcW w:w="1800" w:type="dxa"/>
            <w:vAlign w:val="center"/>
          </w:tcPr>
          <w:p w14:paraId="615ACC98" w14:textId="77777777" w:rsidR="007222E5" w:rsidRPr="009C5E8A" w:rsidRDefault="007222E5" w:rsidP="00432EC3">
            <w:pPr>
              <w:pStyle w:val="Tabletext"/>
              <w:keepNext/>
              <w:keepLines/>
              <w:jc w:val="center"/>
            </w:pPr>
            <w:r w:rsidRPr="009C5E8A">
              <w:t>140</w:t>
            </w:r>
          </w:p>
        </w:tc>
        <w:tc>
          <w:tcPr>
            <w:tcW w:w="1710" w:type="dxa"/>
            <w:vAlign w:val="center"/>
          </w:tcPr>
          <w:p w14:paraId="7367C320" w14:textId="77777777" w:rsidR="007222E5" w:rsidRPr="009C5E8A" w:rsidRDefault="007222E5" w:rsidP="00432EC3">
            <w:pPr>
              <w:pStyle w:val="Tabletext"/>
              <w:keepNext/>
              <w:keepLines/>
              <w:jc w:val="center"/>
            </w:pPr>
            <w:r w:rsidRPr="009C5E8A">
              <w:t>45</w:t>
            </w:r>
          </w:p>
        </w:tc>
      </w:tr>
      <w:tr w:rsidR="007222E5" w:rsidRPr="00DC47CC" w14:paraId="524721AF" w14:textId="77777777" w:rsidTr="00432EC3">
        <w:trPr>
          <w:trHeight w:val="288"/>
        </w:trPr>
        <w:tc>
          <w:tcPr>
            <w:tcW w:w="2610" w:type="dxa"/>
            <w:vAlign w:val="center"/>
          </w:tcPr>
          <w:p w14:paraId="465491DF" w14:textId="77777777" w:rsidR="007222E5" w:rsidRPr="009C5E8A" w:rsidRDefault="007222E5" w:rsidP="00432EC3">
            <w:pPr>
              <w:pStyle w:val="Tabletext"/>
              <w:keepNext/>
              <w:keepLines/>
              <w:jc w:val="center"/>
            </w:pPr>
            <w:r w:rsidRPr="009C5E8A">
              <w:t>15000</w:t>
            </w:r>
          </w:p>
        </w:tc>
        <w:tc>
          <w:tcPr>
            <w:tcW w:w="1620" w:type="dxa"/>
            <w:vAlign w:val="center"/>
          </w:tcPr>
          <w:p w14:paraId="356CE544" w14:textId="77777777" w:rsidR="007222E5" w:rsidRPr="009C5E8A" w:rsidRDefault="007222E5" w:rsidP="00432EC3">
            <w:pPr>
              <w:pStyle w:val="Tabletext"/>
              <w:keepNext/>
              <w:keepLines/>
              <w:jc w:val="center"/>
            </w:pPr>
            <w:r w:rsidRPr="009C5E8A">
              <w:t>175</w:t>
            </w:r>
          </w:p>
        </w:tc>
        <w:tc>
          <w:tcPr>
            <w:tcW w:w="1530" w:type="dxa"/>
            <w:vAlign w:val="center"/>
          </w:tcPr>
          <w:p w14:paraId="2DA41F98" w14:textId="77777777" w:rsidR="007222E5" w:rsidRPr="009C5E8A" w:rsidRDefault="007222E5" w:rsidP="00432EC3">
            <w:pPr>
              <w:pStyle w:val="Tabletext"/>
              <w:keepNext/>
              <w:keepLines/>
              <w:jc w:val="center"/>
            </w:pPr>
            <w:r w:rsidRPr="009C5E8A">
              <w:t>55</w:t>
            </w:r>
          </w:p>
        </w:tc>
        <w:tc>
          <w:tcPr>
            <w:tcW w:w="1800" w:type="dxa"/>
            <w:vAlign w:val="center"/>
          </w:tcPr>
          <w:p w14:paraId="0C5CE569" w14:textId="77777777" w:rsidR="007222E5" w:rsidRPr="009C5E8A" w:rsidRDefault="007222E5" w:rsidP="00432EC3">
            <w:pPr>
              <w:pStyle w:val="Tabletext"/>
              <w:keepNext/>
              <w:keepLines/>
              <w:jc w:val="center"/>
            </w:pPr>
            <w:r w:rsidRPr="009C5E8A">
              <w:t>220</w:t>
            </w:r>
          </w:p>
        </w:tc>
        <w:tc>
          <w:tcPr>
            <w:tcW w:w="1710" w:type="dxa"/>
            <w:vAlign w:val="center"/>
          </w:tcPr>
          <w:p w14:paraId="62D9A2CB" w14:textId="77777777" w:rsidR="007222E5" w:rsidRPr="009C5E8A" w:rsidRDefault="007222E5" w:rsidP="00432EC3">
            <w:pPr>
              <w:pStyle w:val="Tabletext"/>
              <w:keepNext/>
              <w:keepLines/>
              <w:jc w:val="center"/>
            </w:pPr>
            <w:r w:rsidRPr="009C5E8A">
              <w:t>65</w:t>
            </w:r>
          </w:p>
        </w:tc>
      </w:tr>
      <w:tr w:rsidR="007222E5" w:rsidRPr="00DC47CC" w14:paraId="675F8E3F" w14:textId="77777777" w:rsidTr="00432EC3">
        <w:trPr>
          <w:trHeight w:val="288"/>
        </w:trPr>
        <w:tc>
          <w:tcPr>
            <w:tcW w:w="2610" w:type="dxa"/>
            <w:vAlign w:val="center"/>
          </w:tcPr>
          <w:p w14:paraId="0DE40B8C" w14:textId="77777777" w:rsidR="007222E5" w:rsidRPr="009C5E8A" w:rsidRDefault="007222E5" w:rsidP="00432EC3">
            <w:pPr>
              <w:pStyle w:val="Tabletext"/>
              <w:keepNext/>
              <w:keepLines/>
              <w:jc w:val="center"/>
            </w:pPr>
            <w:r w:rsidRPr="009C5E8A">
              <w:t>25000</w:t>
            </w:r>
          </w:p>
        </w:tc>
        <w:tc>
          <w:tcPr>
            <w:tcW w:w="1620" w:type="dxa"/>
            <w:vAlign w:val="center"/>
          </w:tcPr>
          <w:p w14:paraId="009BAC97" w14:textId="77777777" w:rsidR="007222E5" w:rsidRPr="009C5E8A" w:rsidRDefault="007222E5" w:rsidP="00432EC3">
            <w:pPr>
              <w:pStyle w:val="Tabletext"/>
              <w:keepNext/>
              <w:keepLines/>
              <w:jc w:val="center"/>
            </w:pPr>
            <w:r w:rsidRPr="009C5E8A">
              <w:t>260</w:t>
            </w:r>
          </w:p>
        </w:tc>
        <w:tc>
          <w:tcPr>
            <w:tcW w:w="1530" w:type="dxa"/>
            <w:vAlign w:val="center"/>
          </w:tcPr>
          <w:p w14:paraId="6F38CF34" w14:textId="77777777" w:rsidR="007222E5" w:rsidRPr="009C5E8A" w:rsidRDefault="007222E5" w:rsidP="00432EC3">
            <w:pPr>
              <w:pStyle w:val="Tabletext"/>
              <w:keepNext/>
              <w:keepLines/>
              <w:jc w:val="center"/>
            </w:pPr>
            <w:r w:rsidRPr="009C5E8A">
              <w:t>80</w:t>
            </w:r>
          </w:p>
        </w:tc>
        <w:tc>
          <w:tcPr>
            <w:tcW w:w="1800" w:type="dxa"/>
            <w:vAlign w:val="center"/>
          </w:tcPr>
          <w:p w14:paraId="7172007D" w14:textId="77777777" w:rsidR="007222E5" w:rsidRPr="009C5E8A" w:rsidRDefault="007222E5" w:rsidP="00432EC3">
            <w:pPr>
              <w:pStyle w:val="Tabletext"/>
              <w:keepNext/>
              <w:keepLines/>
              <w:jc w:val="center"/>
            </w:pPr>
            <w:r w:rsidRPr="009C5E8A">
              <w:t>320</w:t>
            </w:r>
          </w:p>
        </w:tc>
        <w:tc>
          <w:tcPr>
            <w:tcW w:w="1710" w:type="dxa"/>
            <w:vAlign w:val="center"/>
          </w:tcPr>
          <w:p w14:paraId="3D89B7DE" w14:textId="77777777" w:rsidR="007222E5" w:rsidRPr="009C5E8A" w:rsidRDefault="007222E5" w:rsidP="00432EC3">
            <w:pPr>
              <w:pStyle w:val="Tabletext"/>
              <w:keepNext/>
              <w:keepLines/>
              <w:jc w:val="center"/>
            </w:pPr>
            <w:r w:rsidRPr="009C5E8A">
              <w:t>95</w:t>
            </w:r>
          </w:p>
        </w:tc>
      </w:tr>
      <w:tr w:rsidR="007222E5" w:rsidRPr="00DC47CC" w14:paraId="0936B1F1" w14:textId="77777777" w:rsidTr="00432EC3">
        <w:trPr>
          <w:trHeight w:val="288"/>
        </w:trPr>
        <w:tc>
          <w:tcPr>
            <w:tcW w:w="2610" w:type="dxa"/>
            <w:vAlign w:val="center"/>
          </w:tcPr>
          <w:p w14:paraId="57E0F57B" w14:textId="77777777" w:rsidR="007222E5" w:rsidRPr="009C5E8A" w:rsidRDefault="007222E5" w:rsidP="00432EC3">
            <w:pPr>
              <w:pStyle w:val="Tabletext"/>
              <w:keepNext/>
              <w:keepLines/>
              <w:jc w:val="center"/>
            </w:pPr>
            <w:r w:rsidRPr="009C5E8A">
              <w:t>28000</w:t>
            </w:r>
          </w:p>
        </w:tc>
        <w:tc>
          <w:tcPr>
            <w:tcW w:w="1620" w:type="dxa"/>
            <w:vAlign w:val="center"/>
          </w:tcPr>
          <w:p w14:paraId="6C364D6B" w14:textId="77777777" w:rsidR="007222E5" w:rsidRPr="009C5E8A" w:rsidRDefault="007222E5" w:rsidP="00432EC3">
            <w:pPr>
              <w:pStyle w:val="Tabletext"/>
              <w:keepNext/>
              <w:keepLines/>
              <w:jc w:val="center"/>
            </w:pPr>
            <w:r w:rsidRPr="009C5E8A">
              <w:t>280</w:t>
            </w:r>
          </w:p>
        </w:tc>
        <w:tc>
          <w:tcPr>
            <w:tcW w:w="1530" w:type="dxa"/>
            <w:vAlign w:val="center"/>
          </w:tcPr>
          <w:p w14:paraId="7A44E4A0" w14:textId="77777777" w:rsidR="007222E5" w:rsidRPr="009C5E8A" w:rsidRDefault="007222E5" w:rsidP="00432EC3">
            <w:pPr>
              <w:pStyle w:val="Tabletext"/>
              <w:keepNext/>
              <w:keepLines/>
              <w:jc w:val="center"/>
            </w:pPr>
            <w:r w:rsidRPr="009C5E8A">
              <w:t>85</w:t>
            </w:r>
          </w:p>
        </w:tc>
        <w:tc>
          <w:tcPr>
            <w:tcW w:w="1800" w:type="dxa"/>
            <w:vAlign w:val="center"/>
          </w:tcPr>
          <w:p w14:paraId="4003B78D" w14:textId="77777777" w:rsidR="007222E5" w:rsidRPr="009C5E8A" w:rsidRDefault="007222E5" w:rsidP="00432EC3">
            <w:pPr>
              <w:pStyle w:val="Tabletext"/>
              <w:keepNext/>
              <w:keepLines/>
              <w:jc w:val="center"/>
            </w:pPr>
            <w:r w:rsidRPr="009C5E8A">
              <w:t>345</w:t>
            </w:r>
          </w:p>
        </w:tc>
        <w:tc>
          <w:tcPr>
            <w:tcW w:w="1710" w:type="dxa"/>
            <w:vAlign w:val="center"/>
          </w:tcPr>
          <w:p w14:paraId="69A56593" w14:textId="77777777" w:rsidR="007222E5" w:rsidRPr="009C5E8A" w:rsidRDefault="007222E5" w:rsidP="00432EC3">
            <w:pPr>
              <w:pStyle w:val="Tabletext"/>
              <w:keepNext/>
              <w:keepLines/>
              <w:jc w:val="center"/>
            </w:pPr>
            <w:r w:rsidRPr="009C5E8A">
              <w:t>100</w:t>
            </w:r>
          </w:p>
        </w:tc>
      </w:tr>
      <w:tr w:rsidR="007222E5" w:rsidRPr="00DC47CC" w14:paraId="2A7931A3" w14:textId="77777777" w:rsidTr="00432EC3">
        <w:trPr>
          <w:trHeight w:val="288"/>
        </w:trPr>
        <w:tc>
          <w:tcPr>
            <w:tcW w:w="2610" w:type="dxa"/>
            <w:vAlign w:val="center"/>
          </w:tcPr>
          <w:p w14:paraId="12550F7E" w14:textId="77777777" w:rsidR="007222E5" w:rsidRPr="009C5E8A" w:rsidRDefault="007222E5" w:rsidP="00432EC3">
            <w:pPr>
              <w:pStyle w:val="Tabletext"/>
              <w:keepNext/>
              <w:keepLines/>
              <w:jc w:val="center"/>
            </w:pPr>
            <w:r w:rsidRPr="009C5E8A">
              <w:t>35000</w:t>
            </w:r>
          </w:p>
        </w:tc>
        <w:tc>
          <w:tcPr>
            <w:tcW w:w="1620" w:type="dxa"/>
            <w:vAlign w:val="center"/>
          </w:tcPr>
          <w:p w14:paraId="64401D4D" w14:textId="77777777" w:rsidR="007222E5" w:rsidRPr="009C5E8A" w:rsidRDefault="007222E5" w:rsidP="00432EC3">
            <w:pPr>
              <w:pStyle w:val="Tabletext"/>
              <w:keepNext/>
              <w:keepLines/>
              <w:jc w:val="center"/>
            </w:pPr>
            <w:r w:rsidRPr="009C5E8A">
              <w:t>345</w:t>
            </w:r>
          </w:p>
        </w:tc>
        <w:tc>
          <w:tcPr>
            <w:tcW w:w="1530" w:type="dxa"/>
            <w:vAlign w:val="center"/>
          </w:tcPr>
          <w:p w14:paraId="0AB10C96" w14:textId="77777777" w:rsidR="007222E5" w:rsidRPr="009C5E8A" w:rsidRDefault="007222E5" w:rsidP="00432EC3">
            <w:pPr>
              <w:pStyle w:val="Tabletext"/>
              <w:keepNext/>
              <w:keepLines/>
              <w:jc w:val="center"/>
            </w:pPr>
            <w:r w:rsidRPr="009C5E8A">
              <w:t>100</w:t>
            </w:r>
          </w:p>
        </w:tc>
        <w:tc>
          <w:tcPr>
            <w:tcW w:w="1800" w:type="dxa"/>
            <w:vAlign w:val="center"/>
          </w:tcPr>
          <w:p w14:paraId="453C8266" w14:textId="77777777" w:rsidR="007222E5" w:rsidRPr="009C5E8A" w:rsidRDefault="007222E5" w:rsidP="00432EC3">
            <w:pPr>
              <w:pStyle w:val="Tabletext"/>
              <w:keepNext/>
              <w:keepLines/>
              <w:jc w:val="center"/>
            </w:pPr>
            <w:r w:rsidRPr="009C5E8A">
              <w:t>420</w:t>
            </w:r>
          </w:p>
        </w:tc>
        <w:tc>
          <w:tcPr>
            <w:tcW w:w="1710" w:type="dxa"/>
            <w:vAlign w:val="center"/>
          </w:tcPr>
          <w:p w14:paraId="3D636DD4" w14:textId="77777777" w:rsidR="007222E5" w:rsidRPr="009C5E8A" w:rsidRDefault="007222E5" w:rsidP="00432EC3">
            <w:pPr>
              <w:pStyle w:val="Tabletext"/>
              <w:keepNext/>
              <w:keepLines/>
              <w:jc w:val="center"/>
            </w:pPr>
            <w:r w:rsidRPr="009C5E8A">
              <w:t>125</w:t>
            </w:r>
          </w:p>
        </w:tc>
      </w:tr>
      <w:tr w:rsidR="007222E5" w:rsidRPr="00DC47CC" w14:paraId="70181FCF" w14:textId="77777777" w:rsidTr="00432EC3">
        <w:trPr>
          <w:trHeight w:val="288"/>
        </w:trPr>
        <w:tc>
          <w:tcPr>
            <w:tcW w:w="2610" w:type="dxa"/>
            <w:vAlign w:val="center"/>
          </w:tcPr>
          <w:p w14:paraId="067208F8" w14:textId="77777777" w:rsidR="007222E5" w:rsidRPr="009C5E8A" w:rsidRDefault="007222E5" w:rsidP="00432EC3">
            <w:pPr>
              <w:pStyle w:val="Tabletext"/>
              <w:keepNext/>
              <w:keepLines/>
              <w:jc w:val="center"/>
            </w:pPr>
            <w:r w:rsidRPr="009C5E8A">
              <w:t>46000</w:t>
            </w:r>
          </w:p>
        </w:tc>
        <w:tc>
          <w:tcPr>
            <w:tcW w:w="1620" w:type="dxa"/>
            <w:vAlign w:val="center"/>
          </w:tcPr>
          <w:p w14:paraId="5FCEC1E5" w14:textId="77777777" w:rsidR="007222E5" w:rsidRPr="009C5E8A" w:rsidRDefault="007222E5" w:rsidP="00432EC3">
            <w:pPr>
              <w:pStyle w:val="Tabletext"/>
              <w:keepNext/>
              <w:keepLines/>
              <w:jc w:val="center"/>
            </w:pPr>
            <w:r w:rsidRPr="009C5E8A">
              <w:t>445</w:t>
            </w:r>
          </w:p>
        </w:tc>
        <w:tc>
          <w:tcPr>
            <w:tcW w:w="1530" w:type="dxa"/>
            <w:vAlign w:val="center"/>
          </w:tcPr>
          <w:p w14:paraId="19F16A0D" w14:textId="77777777" w:rsidR="007222E5" w:rsidRPr="009C5E8A" w:rsidRDefault="007222E5" w:rsidP="00432EC3">
            <w:pPr>
              <w:pStyle w:val="Tabletext"/>
              <w:keepNext/>
              <w:keepLines/>
              <w:jc w:val="center"/>
            </w:pPr>
            <w:r w:rsidRPr="009C5E8A">
              <w:t>130</w:t>
            </w:r>
          </w:p>
        </w:tc>
        <w:tc>
          <w:tcPr>
            <w:tcW w:w="1800" w:type="dxa"/>
            <w:vAlign w:val="center"/>
          </w:tcPr>
          <w:p w14:paraId="5D7E31DD" w14:textId="77777777" w:rsidR="007222E5" w:rsidRPr="009C5E8A" w:rsidRDefault="007222E5" w:rsidP="00432EC3">
            <w:pPr>
              <w:pStyle w:val="Tabletext"/>
              <w:keepNext/>
              <w:keepLines/>
              <w:jc w:val="center"/>
            </w:pPr>
            <w:r w:rsidRPr="009C5E8A">
              <w:t>580</w:t>
            </w:r>
          </w:p>
        </w:tc>
        <w:tc>
          <w:tcPr>
            <w:tcW w:w="1710" w:type="dxa"/>
            <w:vAlign w:val="center"/>
          </w:tcPr>
          <w:p w14:paraId="4D4BCD84" w14:textId="77777777" w:rsidR="007222E5" w:rsidRPr="009C5E8A" w:rsidRDefault="007222E5" w:rsidP="00432EC3">
            <w:pPr>
              <w:pStyle w:val="Tabletext"/>
              <w:keepNext/>
              <w:keepLines/>
              <w:jc w:val="center"/>
            </w:pPr>
            <w:r w:rsidRPr="009C5E8A">
              <w:t>170</w:t>
            </w:r>
          </w:p>
        </w:tc>
      </w:tr>
      <w:tr w:rsidR="007222E5" w:rsidRPr="00DC47CC" w14:paraId="2078B7CA" w14:textId="77777777" w:rsidTr="00432EC3">
        <w:trPr>
          <w:trHeight w:val="288"/>
        </w:trPr>
        <w:tc>
          <w:tcPr>
            <w:tcW w:w="2610" w:type="dxa"/>
            <w:tcBorders>
              <w:bottom w:val="single" w:sz="4" w:space="0" w:color="auto"/>
            </w:tcBorders>
            <w:vAlign w:val="center"/>
          </w:tcPr>
          <w:p w14:paraId="688946C0" w14:textId="77777777" w:rsidR="007222E5" w:rsidRPr="009C5E8A" w:rsidRDefault="007222E5" w:rsidP="00432EC3">
            <w:pPr>
              <w:pStyle w:val="Tabletext"/>
              <w:keepNext/>
              <w:keepLines/>
              <w:jc w:val="center"/>
            </w:pPr>
            <w:r w:rsidRPr="009C5E8A">
              <w:t>69000</w:t>
            </w:r>
          </w:p>
        </w:tc>
        <w:tc>
          <w:tcPr>
            <w:tcW w:w="1620" w:type="dxa"/>
            <w:tcBorders>
              <w:bottom w:val="single" w:sz="4" w:space="0" w:color="auto"/>
            </w:tcBorders>
            <w:vAlign w:val="center"/>
          </w:tcPr>
          <w:p w14:paraId="756C2C02" w14:textId="77777777" w:rsidR="007222E5" w:rsidRPr="009C5E8A" w:rsidRDefault="007222E5" w:rsidP="00432EC3">
            <w:pPr>
              <w:pStyle w:val="Tabletext"/>
              <w:keepNext/>
              <w:keepLines/>
              <w:jc w:val="center"/>
            </w:pPr>
            <w:r w:rsidRPr="009C5E8A">
              <w:t>650</w:t>
            </w:r>
          </w:p>
        </w:tc>
        <w:tc>
          <w:tcPr>
            <w:tcW w:w="1530" w:type="dxa"/>
            <w:tcBorders>
              <w:bottom w:val="single" w:sz="4" w:space="0" w:color="auto"/>
            </w:tcBorders>
            <w:vAlign w:val="center"/>
          </w:tcPr>
          <w:p w14:paraId="51E13705" w14:textId="77777777" w:rsidR="007222E5" w:rsidRPr="009C5E8A" w:rsidRDefault="007222E5" w:rsidP="00432EC3">
            <w:pPr>
              <w:pStyle w:val="Tabletext"/>
              <w:keepNext/>
              <w:keepLines/>
              <w:jc w:val="center"/>
            </w:pPr>
            <w:r w:rsidRPr="009C5E8A">
              <w:t>195</w:t>
            </w:r>
          </w:p>
        </w:tc>
        <w:tc>
          <w:tcPr>
            <w:tcW w:w="1800" w:type="dxa"/>
            <w:tcBorders>
              <w:bottom w:val="single" w:sz="4" w:space="0" w:color="auto"/>
            </w:tcBorders>
            <w:vAlign w:val="center"/>
          </w:tcPr>
          <w:p w14:paraId="4808A30B" w14:textId="77777777" w:rsidR="007222E5" w:rsidRPr="009C5E8A" w:rsidRDefault="007222E5" w:rsidP="00432EC3">
            <w:pPr>
              <w:pStyle w:val="Tabletext"/>
              <w:keepNext/>
              <w:keepLines/>
              <w:jc w:val="center"/>
            </w:pPr>
            <w:r w:rsidRPr="009C5E8A">
              <w:t>650</w:t>
            </w:r>
          </w:p>
        </w:tc>
        <w:tc>
          <w:tcPr>
            <w:tcW w:w="1710" w:type="dxa"/>
            <w:vAlign w:val="center"/>
          </w:tcPr>
          <w:p w14:paraId="0E63A9E0" w14:textId="77777777" w:rsidR="007222E5" w:rsidRPr="009C5E8A" w:rsidRDefault="007222E5" w:rsidP="00432EC3">
            <w:pPr>
              <w:pStyle w:val="Tabletext"/>
              <w:keepNext/>
              <w:keepLines/>
              <w:jc w:val="center"/>
            </w:pPr>
            <w:r w:rsidRPr="009C5E8A">
              <w:t>195</w:t>
            </w:r>
          </w:p>
        </w:tc>
      </w:tr>
      <w:tr w:rsidR="007222E5" w:rsidRPr="00DC47CC" w14:paraId="04C6CAB5" w14:textId="77777777" w:rsidTr="00432EC3">
        <w:trPr>
          <w:trHeight w:val="288"/>
        </w:trPr>
        <w:tc>
          <w:tcPr>
            <w:tcW w:w="9270" w:type="dxa"/>
            <w:gridSpan w:val="5"/>
            <w:tcBorders>
              <w:top w:val="single" w:sz="4" w:space="0" w:color="auto"/>
              <w:bottom w:val="double" w:sz="4" w:space="0" w:color="auto"/>
            </w:tcBorders>
            <w:vAlign w:val="center"/>
          </w:tcPr>
          <w:p w14:paraId="522F89D0" w14:textId="77777777" w:rsidR="007222E5" w:rsidRPr="00AA0270" w:rsidRDefault="007222E5" w:rsidP="00432EC3">
            <w:pPr>
              <w:pStyle w:val="Tablenote"/>
            </w:pPr>
            <w:r w:rsidRPr="00AA0270">
              <w:t>Note: If the leakage current quickly stabilizes, the duratio</w:t>
            </w:r>
            <w:r>
              <w:t>n may be reduced to 10 minutes.</w:t>
            </w:r>
          </w:p>
        </w:tc>
      </w:tr>
    </w:tbl>
    <w:p w14:paraId="595B2292" w14:textId="77777777" w:rsidR="007222E5" w:rsidRPr="00AA0270" w:rsidRDefault="007222E5" w:rsidP="007222E5">
      <w:pPr>
        <w:pStyle w:val="A2paragraph"/>
      </w:pPr>
      <w:r w:rsidRPr="00AA0270">
        <w:t>After the voltage has been appl</w:t>
      </w:r>
      <w:r>
        <w:t>ied and the test level reached, r</w:t>
      </w:r>
      <w:r w:rsidRPr="00AA0270">
        <w:t xml:space="preserve">ecord </w:t>
      </w:r>
      <w:r>
        <w:t xml:space="preserve">the </w:t>
      </w:r>
      <w:r w:rsidRPr="00AA0270">
        <w:t xml:space="preserve">leakage current at </w:t>
      </w:r>
      <w:proofErr w:type="gramStart"/>
      <w:r>
        <w:t xml:space="preserve">1 </w:t>
      </w:r>
      <w:r w:rsidRPr="00AA0270">
        <w:t>minute</w:t>
      </w:r>
      <w:proofErr w:type="gramEnd"/>
      <w:r w:rsidRPr="00AA0270">
        <w:t xml:space="preserve"> intervals. </w:t>
      </w:r>
      <w:r>
        <w:t xml:space="preserve"> </w:t>
      </w:r>
      <w:r w:rsidRPr="00AA0270">
        <w:t>If the leakage current decreases or stays steady after it has leveled off, the ca</w:t>
      </w:r>
      <w:r>
        <w:t xml:space="preserve">ble is considered satisfactory.  </w:t>
      </w:r>
      <w:r w:rsidRPr="00AA0270">
        <w:t>If the leakage current starts to increase, excluding momentary spurts due</w:t>
      </w:r>
      <w:r>
        <w:t xml:space="preserve"> to supply-circuit disturbances, extend</w:t>
      </w:r>
      <w:r w:rsidRPr="00AA0270">
        <w:t xml:space="preserve"> </w:t>
      </w:r>
      <w:r>
        <w:t xml:space="preserve">the test </w:t>
      </w:r>
      <w:r w:rsidRPr="00AA0270">
        <w:t>to see if the rising trend continues.</w:t>
      </w:r>
      <w:r>
        <w:t xml:space="preserve"> </w:t>
      </w:r>
      <w:r w:rsidRPr="00AA0270">
        <w:t xml:space="preserve"> At the conclusion of the test, discharge the circuit through the test set and voltmeter circuit.</w:t>
      </w:r>
      <w:r>
        <w:t xml:space="preserve">  </w:t>
      </w:r>
      <w:r w:rsidRPr="00AA0270">
        <w:t>After the potential drops below 95</w:t>
      </w:r>
      <w:r>
        <w:t xml:space="preserve"> percent</w:t>
      </w:r>
      <w:r w:rsidRPr="00AA0270">
        <w:t xml:space="preserve"> of the test value, ground the cable</w:t>
      </w:r>
      <w:r>
        <w:t>,</w:t>
      </w:r>
      <w:r w:rsidRPr="00AA0270">
        <w:t xml:space="preserve"> and discharge the circuit. </w:t>
      </w:r>
      <w:r>
        <w:t xml:space="preserve"> Leave the </w:t>
      </w:r>
      <w:r w:rsidRPr="00AA0270">
        <w:t xml:space="preserve">grounds on all conductors for a minimum of </w:t>
      </w:r>
      <w:r>
        <w:t>4</w:t>
      </w:r>
      <w:r w:rsidRPr="00AA0270">
        <w:t xml:space="preserve"> times as long as the test voltage </w:t>
      </w:r>
      <w:proofErr w:type="gramStart"/>
      <w:r w:rsidRPr="00AA0270">
        <w:t>was</w:t>
      </w:r>
      <w:proofErr w:type="gramEnd"/>
      <w:r w:rsidRPr="00AA0270">
        <w:t xml:space="preserve"> applied.</w:t>
      </w:r>
    </w:p>
    <w:p w14:paraId="184A2A4F" w14:textId="77777777" w:rsidR="007222E5" w:rsidRPr="00AA0270" w:rsidRDefault="007222E5" w:rsidP="007222E5">
      <w:pPr>
        <w:pStyle w:val="A2paragraph"/>
      </w:pPr>
      <w:r>
        <w:t>Remove and replace cables that fail</w:t>
      </w:r>
      <w:r w:rsidRPr="00AA0270">
        <w:t xml:space="preserve"> to meet the requirements of the direct current field test. </w:t>
      </w:r>
      <w:r>
        <w:t xml:space="preserve"> </w:t>
      </w:r>
      <w:r w:rsidRPr="00AA0270">
        <w:t xml:space="preserve">The Contractor </w:t>
      </w:r>
      <w:r>
        <w:t>is</w:t>
      </w:r>
      <w:r w:rsidRPr="00AA0270">
        <w:t xml:space="preserve"> responsible </w:t>
      </w:r>
      <w:r>
        <w:t>for reimbursing</w:t>
      </w:r>
      <w:r w:rsidRPr="00AA0270">
        <w:t xml:space="preserve"> the Department for any additional material co</w:t>
      </w:r>
      <w:r>
        <w:t>sts incurred by the Department resulting from the failure to meet the requirements of the direct current field test.</w:t>
      </w:r>
    </w:p>
    <w:p w14:paraId="7045E86C" w14:textId="77777777" w:rsidR="007222E5" w:rsidRPr="00AA0270" w:rsidRDefault="007222E5" w:rsidP="007222E5">
      <w:pPr>
        <w:pStyle w:val="A1paragraph0"/>
      </w:pPr>
      <w:r>
        <w:rPr>
          <w:b/>
        </w:rPr>
        <w:t>K.</w:t>
      </w:r>
      <w:r>
        <w:rPr>
          <w:b/>
        </w:rPr>
        <w:tab/>
      </w:r>
      <w:r w:rsidRPr="00AA0270">
        <w:rPr>
          <w:b/>
        </w:rPr>
        <w:t>Energizing Lines.</w:t>
      </w:r>
      <w:r>
        <w:t xml:space="preserve">  Energize</w:t>
      </w:r>
      <w:r w:rsidRPr="00AA0270">
        <w:t xml:space="preserve"> lines with the guidance of the JCP</w:t>
      </w:r>
      <w:r>
        <w:t xml:space="preserve">&amp;L representative.  </w:t>
      </w:r>
      <w:r w:rsidRPr="00AA0270">
        <w:t xml:space="preserve">Prior to energizing lines, submit a request to JCP&amp;L. </w:t>
      </w:r>
      <w:r>
        <w:t xml:space="preserve"> </w:t>
      </w:r>
      <w:r w:rsidRPr="00AA0270">
        <w:t xml:space="preserve">Switching orders may only originate from JCP&amp;L employees. </w:t>
      </w:r>
      <w:r>
        <w:t xml:space="preserve"> S</w:t>
      </w:r>
      <w:r w:rsidRPr="00AA0270">
        <w:t xml:space="preserve">ubmit a request for permission to energize transmission lines 10 days in </w:t>
      </w:r>
      <w:proofErr w:type="gramStart"/>
      <w:r w:rsidRPr="00AA0270">
        <w:t>advance of</w:t>
      </w:r>
      <w:proofErr w:type="gramEnd"/>
      <w:r w:rsidRPr="00AA0270">
        <w:t xml:space="preserve"> when the work will be performed. </w:t>
      </w:r>
      <w:r>
        <w:t xml:space="preserve"> R</w:t>
      </w:r>
      <w:r w:rsidRPr="00AA0270">
        <w:t xml:space="preserve">equest permission to energize distribution lines in a manner that will permit the JCP&amp;L representative to submit a request to JCP&amp;L’s Dispatch Office by </w:t>
      </w:r>
      <w:r>
        <w:t>12:00 p.m.</w:t>
      </w:r>
      <w:r w:rsidRPr="00AA0270">
        <w:t xml:space="preserve"> the previous </w:t>
      </w:r>
      <w:r>
        <w:t>working</w:t>
      </w:r>
      <w:r w:rsidRPr="00AA0270">
        <w:t xml:space="preserve"> day.</w:t>
      </w:r>
    </w:p>
    <w:p w14:paraId="44F25B44" w14:textId="77777777" w:rsidR="007222E5" w:rsidRDefault="007222E5" w:rsidP="007222E5">
      <w:pPr>
        <w:pStyle w:val="A1paragraph0"/>
      </w:pPr>
      <w:r>
        <w:rPr>
          <w:b/>
        </w:rPr>
        <w:lastRenderedPageBreak/>
        <w:t>L.</w:t>
      </w:r>
      <w:r>
        <w:rPr>
          <w:b/>
        </w:rPr>
        <w:tab/>
      </w:r>
      <w:r w:rsidRPr="00AA0270">
        <w:rPr>
          <w:b/>
        </w:rPr>
        <w:t>As</w:t>
      </w:r>
      <w:r>
        <w:rPr>
          <w:b/>
        </w:rPr>
        <w:t>-</w:t>
      </w:r>
      <w:r w:rsidRPr="00AA0270">
        <w:rPr>
          <w:b/>
        </w:rPr>
        <w:t xml:space="preserve">builts.  </w:t>
      </w:r>
      <w:r w:rsidRPr="00AA0270">
        <w:t xml:space="preserve">Upon completion of the work, submit to JCP&amp;L as-built drawings in accordance with JCP&amp;L standards. </w:t>
      </w:r>
      <w:r>
        <w:t xml:space="preserve"> </w:t>
      </w:r>
      <w:r w:rsidRPr="00AA0270">
        <w:t>Prints of construction drawings</w:t>
      </w:r>
      <w:r>
        <w:t>,</w:t>
      </w:r>
      <w:r w:rsidRPr="00AA0270">
        <w:t xml:space="preserve"> marked to show the final location</w:t>
      </w:r>
      <w:r>
        <w:t>,</w:t>
      </w:r>
      <w:r w:rsidRPr="00AA0270">
        <w:t xml:space="preserve"> are acceptable. </w:t>
      </w:r>
      <w:r>
        <w:t xml:space="preserve"> Provide </w:t>
      </w:r>
      <w:r w:rsidRPr="00AA0270">
        <w:t xml:space="preserve">a copy of the as-built drawings to the </w:t>
      </w:r>
      <w:r>
        <w:t>RE.</w:t>
      </w:r>
    </w:p>
    <w:p w14:paraId="20A40610" w14:textId="77777777" w:rsidR="007222E5" w:rsidRPr="00B974EB" w:rsidRDefault="007222E5" w:rsidP="007222E5">
      <w:pPr>
        <w:pStyle w:val="00000Subsection"/>
      </w:pPr>
      <w:proofErr w:type="gramStart"/>
      <w:r w:rsidRPr="00B974EB">
        <w:t>65</w:t>
      </w:r>
      <w:r w:rsidRPr="00470399">
        <w:t>5</w:t>
      </w:r>
      <w:r w:rsidRPr="00B974EB">
        <w:t>.04  Measurement</w:t>
      </w:r>
      <w:proofErr w:type="gramEnd"/>
      <w:r w:rsidRPr="00B974EB">
        <w:t xml:space="preserve"> and Payment</w:t>
      </w:r>
    </w:p>
    <w:p w14:paraId="4F895CCB" w14:textId="77777777" w:rsidR="007222E5" w:rsidRPr="00CC10BA" w:rsidRDefault="007222E5" w:rsidP="007222E5">
      <w:pPr>
        <w:pStyle w:val="Paragraph"/>
      </w:pPr>
      <w:r w:rsidRPr="00CC10BA">
        <w:t xml:space="preserve">The Department will measure and </w:t>
      </w:r>
      <w:r w:rsidRPr="000E0421">
        <w:t>make</w:t>
      </w:r>
      <w:r w:rsidRPr="00CC10BA">
        <w:t xml:space="preserve"> payment for Items as follows:</w:t>
      </w:r>
    </w:p>
    <w:p w14:paraId="63B9AE70" w14:textId="77777777" w:rsidR="007222E5" w:rsidRPr="000E0421" w:rsidRDefault="007222E5" w:rsidP="007222E5">
      <w:pPr>
        <w:pStyle w:val="PayItemandPayUnitTitle"/>
      </w:pPr>
      <w:r w:rsidRPr="000E0421">
        <w:t>Item</w:t>
      </w:r>
      <w:r w:rsidRPr="000E0421">
        <w:tab/>
        <w:t>Pay Unit</w:t>
      </w:r>
    </w:p>
    <w:p w14:paraId="6565DE98" w14:textId="77777777" w:rsidR="007222E5" w:rsidRPr="000E0421" w:rsidRDefault="007222E5" w:rsidP="007222E5">
      <w:pPr>
        <w:pStyle w:val="PayItemandPayUnit"/>
      </w:pPr>
      <w:r w:rsidRPr="00165261">
        <w:t>ELECTRICAL</w:t>
      </w:r>
      <w:r w:rsidRPr="000E0421">
        <w:t xml:space="preserve"> UTILITY RELOCATION, JCP&amp;L</w:t>
      </w:r>
      <w:r w:rsidRPr="000E0421">
        <w:tab/>
        <w:t>LUMP SUM</w:t>
      </w:r>
    </w:p>
    <w:p w14:paraId="10195A3E" w14:textId="77777777" w:rsidR="007222E5" w:rsidRPr="00BF7961" w:rsidRDefault="007222E5" w:rsidP="007222E5">
      <w:pPr>
        <w:pStyle w:val="HiddenTextSpec"/>
      </w:pPr>
      <w:r>
        <w:t>1</w:t>
      </w:r>
      <w:r w:rsidRPr="00BF7961">
        <w:t>******************************************************************************</w:t>
      </w:r>
      <w:r>
        <w:t>***********************************</w:t>
      </w:r>
      <w:r w:rsidRPr="00BF7961">
        <w:t>****</w:t>
      </w:r>
      <w:r>
        <w:t>1</w:t>
      </w:r>
    </w:p>
    <w:p w14:paraId="66EB6DF6" w14:textId="77777777" w:rsidR="005650E3" w:rsidRDefault="005650E3" w:rsidP="0064643B">
      <w:pPr>
        <w:pStyle w:val="HiddenTextSpec"/>
      </w:pPr>
    </w:p>
    <w:p w14:paraId="54CCC7CB" w14:textId="77777777" w:rsidR="0063411D" w:rsidRPr="00B97E4C" w:rsidRDefault="0063411D" w:rsidP="00C13650">
      <w:pPr>
        <w:pStyle w:val="000Division"/>
      </w:pPr>
      <w:r w:rsidRPr="00B97E4C">
        <w:lastRenderedPageBreak/>
        <w:t>Division 700 – E</w:t>
      </w:r>
      <w:bookmarkEnd w:id="871"/>
      <w:r w:rsidRPr="00B97E4C">
        <w:t>lectrical</w:t>
      </w:r>
      <w:bookmarkEnd w:id="872"/>
      <w:bookmarkEnd w:id="873"/>
    </w:p>
    <w:p w14:paraId="4F199E4C" w14:textId="77777777" w:rsidR="0063411D" w:rsidRDefault="0063411D" w:rsidP="0063411D">
      <w:pPr>
        <w:pStyle w:val="000Section"/>
      </w:pPr>
      <w:bookmarkStart w:id="874" w:name="_Toc175378203"/>
      <w:bookmarkStart w:id="875" w:name="_Toc175471100"/>
      <w:bookmarkStart w:id="876" w:name="_Toc176676656"/>
      <w:r w:rsidRPr="00B97E4C">
        <w:t>Section 701 – General Items</w:t>
      </w:r>
      <w:bookmarkEnd w:id="874"/>
      <w:bookmarkEnd w:id="875"/>
      <w:bookmarkEnd w:id="876"/>
    </w:p>
    <w:p w14:paraId="4DF87C57" w14:textId="77777777" w:rsidR="004034D2" w:rsidRPr="004034D2" w:rsidRDefault="004034D2" w:rsidP="004034D2">
      <w:pPr>
        <w:pStyle w:val="HiddenTextSpec"/>
      </w:pPr>
      <w:r w:rsidRPr="004034D2">
        <w:t>1**************************************************************************************************************************1</w:t>
      </w:r>
    </w:p>
    <w:p w14:paraId="50C706BF" w14:textId="77777777" w:rsidR="004034D2" w:rsidRPr="004034D2" w:rsidRDefault="004034D2" w:rsidP="004034D2">
      <w:pPr>
        <w:pStyle w:val="HiddenTextSpec"/>
      </w:pPr>
      <w:r w:rsidRPr="004034D2">
        <w:t>BDC25S-07 dated Apr 28, 2025</w:t>
      </w:r>
    </w:p>
    <w:p w14:paraId="3D9F1A50" w14:textId="77777777" w:rsidR="004034D2" w:rsidRPr="00AC399D" w:rsidRDefault="004034D2" w:rsidP="004034D2">
      <w:pPr>
        <w:pStyle w:val="HiddenTextSpec"/>
        <w:rPr>
          <w:vanish w:val="0"/>
        </w:rPr>
      </w:pPr>
    </w:p>
    <w:p w14:paraId="7E5AB1DD" w14:textId="77777777" w:rsidR="004034D2" w:rsidRPr="00AC399D" w:rsidRDefault="004034D2" w:rsidP="004034D2">
      <w:pPr>
        <w:pStyle w:val="Instruction"/>
      </w:pPr>
      <w:r w:rsidRPr="00AC399D">
        <w:t>The subsection is changed to:</w:t>
      </w:r>
    </w:p>
    <w:p w14:paraId="09BC6B25" w14:textId="40CBAE57" w:rsidR="004034D2" w:rsidRPr="004034D2" w:rsidRDefault="004034D2" w:rsidP="006970E7">
      <w:pPr>
        <w:pStyle w:val="Paragraph"/>
      </w:pPr>
      <w:r w:rsidRPr="00AC399D">
        <w:t>This Section describes the requirements for constructing or installing various electrical Items.  This Section also includes the requirements of clearing site electrical.</w:t>
      </w:r>
    </w:p>
    <w:p w14:paraId="1CED1740" w14:textId="77777777" w:rsidR="006970E7" w:rsidRDefault="006970E7" w:rsidP="006970E7">
      <w:pPr>
        <w:pStyle w:val="HiddenTextSpec"/>
      </w:pPr>
      <w:r>
        <w:t>1**************************************************************************************************************************1</w:t>
      </w:r>
    </w:p>
    <w:p w14:paraId="4EA1C5F2" w14:textId="77777777" w:rsidR="006970E7" w:rsidRDefault="006970E7" w:rsidP="006970E7">
      <w:pPr>
        <w:pStyle w:val="0000000Subpart"/>
      </w:pPr>
      <w:bookmarkStart w:id="877" w:name="_Toc175378206"/>
      <w:bookmarkStart w:id="878" w:name="_Toc175471103"/>
      <w:bookmarkStart w:id="879" w:name="_Toc501717453"/>
      <w:bookmarkStart w:id="880" w:name="_Toc199754616"/>
      <w:proofErr w:type="gramStart"/>
      <w:r w:rsidRPr="00940525">
        <w:t>701.02.01  Materials</w:t>
      </w:r>
      <w:bookmarkEnd w:id="877"/>
      <w:bookmarkEnd w:id="878"/>
      <w:bookmarkEnd w:id="879"/>
      <w:bookmarkEnd w:id="880"/>
      <w:proofErr w:type="gramEnd"/>
    </w:p>
    <w:p w14:paraId="2F33AAA2" w14:textId="77777777" w:rsidR="006970E7" w:rsidRDefault="006970E7" w:rsidP="006970E7">
      <w:pPr>
        <w:pStyle w:val="HiddenTextSpec"/>
      </w:pPr>
      <w:r>
        <w:t>1**************************************************************************************************************************1</w:t>
      </w:r>
    </w:p>
    <w:p w14:paraId="6C25DAE5" w14:textId="77777777" w:rsidR="006970E7" w:rsidRDefault="006970E7" w:rsidP="006970E7">
      <w:pPr>
        <w:pStyle w:val="HiddenTextSpec"/>
      </w:pPr>
      <w:r>
        <w:t xml:space="preserve">BDC25S-13 </w:t>
      </w:r>
      <w:r w:rsidRPr="00E1452E">
        <w:t xml:space="preserve">dated </w:t>
      </w:r>
      <w:r>
        <w:t>aug 19</w:t>
      </w:r>
      <w:r w:rsidRPr="00E1452E">
        <w:t>, 202</w:t>
      </w:r>
      <w:r>
        <w:t>5</w:t>
      </w:r>
    </w:p>
    <w:p w14:paraId="034B7F6D" w14:textId="77777777" w:rsidR="006970E7" w:rsidRPr="00940525" w:rsidRDefault="006970E7" w:rsidP="006970E7">
      <w:pPr>
        <w:pStyle w:val="Instruction"/>
      </w:pPr>
      <w:r w:rsidRPr="00940525">
        <w:t>the third paragraph is changed to:</w:t>
      </w:r>
    </w:p>
    <w:p w14:paraId="0264325F" w14:textId="77777777" w:rsidR="006970E7" w:rsidRPr="00940525" w:rsidRDefault="006970E7" w:rsidP="006970E7">
      <w:pPr>
        <w:pStyle w:val="Paragraph"/>
      </w:pPr>
      <w:r w:rsidRPr="00940525">
        <w:t xml:space="preserve">The Department will allow the use of pre-qualified materials provided the materials meet the requirements of the Contract.  Submit materials for approval on a Materials Questionnaire as specified in </w:t>
      </w:r>
      <w:r w:rsidRPr="001B7DE4">
        <w:t>106.04</w:t>
      </w:r>
      <w:r w:rsidRPr="00940525">
        <w:t>.  Include Certified or Approved Working Drawings, as appropriate, with the Materials Questionnaire for materials not pre-qualified.</w:t>
      </w:r>
    </w:p>
    <w:p w14:paraId="2A7BCB47" w14:textId="77777777" w:rsidR="006970E7" w:rsidRDefault="006970E7" w:rsidP="006970E7">
      <w:pPr>
        <w:pStyle w:val="HiddenTextSpec"/>
      </w:pPr>
      <w:r>
        <w:t>1**************************************************************************************************************************1</w:t>
      </w:r>
    </w:p>
    <w:p w14:paraId="6A321BF6" w14:textId="77777777" w:rsidR="006970E7" w:rsidRDefault="006970E7" w:rsidP="006970E7">
      <w:pPr>
        <w:pStyle w:val="HiddenTextSpec"/>
      </w:pPr>
    </w:p>
    <w:p w14:paraId="1F679CE9" w14:textId="77777777" w:rsidR="006970E7" w:rsidRPr="000D12FE" w:rsidRDefault="006970E7" w:rsidP="006970E7">
      <w:pPr>
        <w:pStyle w:val="HiddenTextSpec"/>
      </w:pPr>
      <w:r w:rsidRPr="000D12FE">
        <w:t>1**************************************************************************************************************************1</w:t>
      </w:r>
    </w:p>
    <w:p w14:paraId="72E582A3" w14:textId="77777777" w:rsidR="00C3144A" w:rsidRPr="00805454" w:rsidRDefault="00C3144A" w:rsidP="007B0D52">
      <w:pPr>
        <w:pStyle w:val="0000000Subpart"/>
      </w:pPr>
      <w:proofErr w:type="gramStart"/>
      <w:r w:rsidRPr="00805454">
        <w:t>701.03.01  Existing</w:t>
      </w:r>
      <w:proofErr w:type="gramEnd"/>
      <w:r w:rsidRPr="00805454">
        <w:t xml:space="preserve"> Systems</w:t>
      </w:r>
    </w:p>
    <w:p w14:paraId="69D193A2" w14:textId="77777777" w:rsidR="0047026A" w:rsidRPr="00805454" w:rsidRDefault="0047026A" w:rsidP="0047026A">
      <w:pPr>
        <w:pStyle w:val="HiddenTextSpec"/>
        <w:tabs>
          <w:tab w:val="left" w:pos="1440"/>
          <w:tab w:val="left" w:pos="2880"/>
        </w:tabs>
      </w:pPr>
      <w:r w:rsidRPr="00805454">
        <w:t>2**************************************************************************************2</w:t>
      </w:r>
    </w:p>
    <w:p w14:paraId="2819A7C3" w14:textId="77777777" w:rsidR="003E66ED" w:rsidRPr="00805454" w:rsidRDefault="003E66ED" w:rsidP="00C3144A">
      <w:pPr>
        <w:pStyle w:val="HiddenTextSpec"/>
      </w:pPr>
      <w:r w:rsidRPr="00805454">
        <w:t xml:space="preserve">if there are any its materials to </w:t>
      </w:r>
      <w:r w:rsidR="00B071C9" w:rsidRPr="00805454">
        <w:t>be</w:t>
      </w:r>
      <w:r w:rsidRPr="00805454">
        <w:t xml:space="preserve"> salvage</w:t>
      </w:r>
      <w:r w:rsidR="00B071C9" w:rsidRPr="00805454">
        <w:t>d</w:t>
      </w:r>
      <w:r w:rsidRPr="00805454">
        <w:t xml:space="preserve">, provide the location to </w:t>
      </w:r>
      <w:r w:rsidR="00B669B0" w:rsidRPr="00805454">
        <w:t>deliver and unload salvaged its materials</w:t>
      </w:r>
    </w:p>
    <w:p w14:paraId="7B45AB9E" w14:textId="77777777" w:rsidR="003E66ED" w:rsidRPr="00805454" w:rsidRDefault="003E66ED" w:rsidP="00C3144A">
      <w:pPr>
        <w:pStyle w:val="HiddenTextSpec"/>
      </w:pPr>
    </w:p>
    <w:p w14:paraId="25523E61" w14:textId="77777777" w:rsidR="00B01771" w:rsidRPr="00B742C5" w:rsidRDefault="00B01771" w:rsidP="00C3144A">
      <w:pPr>
        <w:pStyle w:val="HiddenTextSpec"/>
        <w:rPr>
          <w:b/>
          <w:vanish w:val="0"/>
        </w:rPr>
      </w:pPr>
    </w:p>
    <w:p w14:paraId="5AC6E4B7" w14:textId="1628A19C" w:rsidR="00B01771" w:rsidRPr="00B742C5" w:rsidRDefault="00B01771" w:rsidP="00C3144A">
      <w:pPr>
        <w:pStyle w:val="HiddenTextSpec"/>
        <w:rPr>
          <w:bCs/>
          <w:vanish w:val="0"/>
          <w:color w:val="auto"/>
        </w:rPr>
      </w:pPr>
      <w:r w:rsidRPr="00B742C5">
        <w:rPr>
          <w:bCs/>
          <w:vanish w:val="0"/>
          <w:color w:val="auto"/>
        </w:rPr>
        <w:t xml:space="preserve">if a njdot facility is impacted </w:t>
      </w:r>
      <w:r w:rsidR="00AB35D4">
        <w:rPr>
          <w:bCs/>
          <w:vanish w:val="0"/>
          <w:color w:val="auto"/>
        </w:rPr>
        <w:t>the following is included:</w:t>
      </w:r>
    </w:p>
    <w:p w14:paraId="1E4F3F01" w14:textId="77777777" w:rsidR="00C3144A" w:rsidRPr="00805454" w:rsidRDefault="00C3144A" w:rsidP="00C3144A">
      <w:pPr>
        <w:pStyle w:val="Paragraph"/>
      </w:pPr>
      <w:r w:rsidRPr="00805454">
        <w:t xml:space="preserve">Deliver and unload salvaged </w:t>
      </w:r>
      <w:r w:rsidR="007A317F" w:rsidRPr="00805454">
        <w:t>ITS</w:t>
      </w:r>
      <w:r w:rsidR="003E66ED" w:rsidRPr="00805454">
        <w:t xml:space="preserve"> </w:t>
      </w:r>
      <w:r w:rsidRPr="00805454">
        <w:t>materials to:</w:t>
      </w:r>
    </w:p>
    <w:p w14:paraId="6130D5B7" w14:textId="77777777" w:rsidR="000C30EB" w:rsidRPr="00984EF7" w:rsidRDefault="000C30EB" w:rsidP="000C30EB">
      <w:pPr>
        <w:pStyle w:val="List2indent"/>
      </w:pPr>
      <w:r w:rsidRPr="00984EF7">
        <w:t>Mobility Management North (MMN)- ITS Maintenance</w:t>
      </w:r>
    </w:p>
    <w:p w14:paraId="2983AAD8" w14:textId="77777777" w:rsidR="000C30EB" w:rsidRPr="00984EF7" w:rsidRDefault="000C30EB" w:rsidP="000C30EB">
      <w:pPr>
        <w:pStyle w:val="List2indent"/>
      </w:pPr>
      <w:r w:rsidRPr="00984EF7">
        <w:t>670 River Drive</w:t>
      </w:r>
    </w:p>
    <w:p w14:paraId="3B3DE062" w14:textId="77777777" w:rsidR="000C30EB" w:rsidRPr="00984EF7" w:rsidRDefault="000C30EB" w:rsidP="000C30EB">
      <w:pPr>
        <w:pStyle w:val="List2indent"/>
      </w:pPr>
      <w:r w:rsidRPr="00984EF7">
        <w:t>Elmwood Park, NJ 07407-1347</w:t>
      </w:r>
    </w:p>
    <w:p w14:paraId="4FD5E71E" w14:textId="77777777" w:rsidR="000C30EB" w:rsidRPr="000C30EB" w:rsidRDefault="000C30EB" w:rsidP="00B854BB">
      <w:pPr>
        <w:pStyle w:val="List2indent"/>
      </w:pPr>
      <w:r w:rsidRPr="00984EF7">
        <w:t>Telephone: 732-697-7360</w:t>
      </w:r>
    </w:p>
    <w:p w14:paraId="5C1049BB" w14:textId="77777777" w:rsidR="000C30EB" w:rsidRPr="000C30EB" w:rsidRDefault="000C30EB" w:rsidP="00167B07">
      <w:pPr>
        <w:pStyle w:val="List2indent"/>
        <w:contextualSpacing w:val="0"/>
      </w:pPr>
      <w:r w:rsidRPr="000C30EB">
        <w:t>Mobility Management South (MMS) – ITS Maintenance</w:t>
      </w:r>
    </w:p>
    <w:p w14:paraId="77E970FC" w14:textId="77777777" w:rsidR="000C30EB" w:rsidRPr="000C30EB" w:rsidRDefault="000C30EB" w:rsidP="000C30EB">
      <w:pPr>
        <w:pStyle w:val="List2indent"/>
      </w:pPr>
      <w:r w:rsidRPr="000C30EB">
        <w:t>One Executive Suite Route 70 West</w:t>
      </w:r>
    </w:p>
    <w:p w14:paraId="51A05C85" w14:textId="77777777" w:rsidR="000C30EB" w:rsidRPr="000C30EB" w:rsidRDefault="000C30EB" w:rsidP="000C30EB">
      <w:pPr>
        <w:pStyle w:val="List2indent"/>
      </w:pPr>
      <w:r w:rsidRPr="000C30EB">
        <w:t>Cherry Hill, NJ  08002-4106</w:t>
      </w:r>
    </w:p>
    <w:p w14:paraId="100A4697" w14:textId="77777777" w:rsidR="000C30EB" w:rsidRPr="000C30EB" w:rsidRDefault="000C30EB" w:rsidP="000C30EB">
      <w:pPr>
        <w:pStyle w:val="List2indent"/>
      </w:pPr>
      <w:r w:rsidRPr="000C30EB">
        <w:t>Telephone: 856-486-6615</w:t>
      </w:r>
    </w:p>
    <w:p w14:paraId="7542D463" w14:textId="77777777" w:rsidR="003D44D5" w:rsidRPr="00B15231" w:rsidRDefault="003D44D5" w:rsidP="003D44D5">
      <w:pPr>
        <w:pStyle w:val="HiddenTextSpec"/>
        <w:tabs>
          <w:tab w:val="left" w:pos="1440"/>
          <w:tab w:val="left" w:pos="2880"/>
        </w:tabs>
      </w:pPr>
      <w:r>
        <w:t>2</w:t>
      </w:r>
      <w:r w:rsidRPr="00B15231">
        <w:t>***********</w:t>
      </w:r>
      <w:r>
        <w:t>*********</w:t>
      </w:r>
      <w:r w:rsidRPr="00B15231">
        <w:t>*****</w:t>
      </w:r>
      <w:r>
        <w:t>***********************************</w:t>
      </w:r>
      <w:r w:rsidRPr="00B15231">
        <w:t>**************************</w:t>
      </w:r>
      <w:r>
        <w:t>2</w:t>
      </w:r>
    </w:p>
    <w:p w14:paraId="1FDAC963" w14:textId="77777777" w:rsidR="00845B09" w:rsidRDefault="00845B09" w:rsidP="00845B09">
      <w:pPr>
        <w:pStyle w:val="Blankline"/>
      </w:pPr>
    </w:p>
    <w:p w14:paraId="276C9257" w14:textId="77777777" w:rsidR="003D44D5" w:rsidRPr="00B15231" w:rsidRDefault="003D44D5" w:rsidP="003D44D5">
      <w:pPr>
        <w:pStyle w:val="HiddenTextSpec"/>
        <w:tabs>
          <w:tab w:val="left" w:pos="1440"/>
          <w:tab w:val="left" w:pos="2880"/>
        </w:tabs>
      </w:pPr>
      <w:r>
        <w:t>2</w:t>
      </w:r>
      <w:r w:rsidRPr="00B15231">
        <w:t>***********</w:t>
      </w:r>
      <w:r>
        <w:t>*********</w:t>
      </w:r>
      <w:r w:rsidRPr="00B15231">
        <w:t>*****</w:t>
      </w:r>
      <w:r>
        <w:t>***********************************</w:t>
      </w:r>
      <w:r w:rsidRPr="00B15231">
        <w:t>**************************</w:t>
      </w:r>
      <w:r>
        <w:t>2</w:t>
      </w:r>
    </w:p>
    <w:p w14:paraId="0B36D000" w14:textId="14F3A2C4" w:rsidR="00C3144A" w:rsidRPr="00332E7C" w:rsidRDefault="00C3144A" w:rsidP="00C3144A">
      <w:pPr>
        <w:pStyle w:val="HiddenTextSpec"/>
      </w:pPr>
      <w:r w:rsidRPr="00332E7C">
        <w:t>in</w:t>
      </w:r>
      <w:r>
        <w:t>CLUDE THE FOLLOWING WHEN EXISTING CONDUIT SYSTEMS ARE PROPOSED TO BE USED</w:t>
      </w:r>
      <w:r w:rsidRPr="00332E7C">
        <w:t xml:space="preserve"> for </w:t>
      </w:r>
      <w:r>
        <w:t xml:space="preserve">PULLING </w:t>
      </w:r>
      <w:r w:rsidRPr="00332E7C">
        <w:t xml:space="preserve">electrical </w:t>
      </w:r>
      <w:r>
        <w:t>CONDUCTORS OR FIBER OPTIC CABLES</w:t>
      </w:r>
      <w:r w:rsidRPr="00332E7C">
        <w:t>.</w:t>
      </w:r>
    </w:p>
    <w:p w14:paraId="50D652E9" w14:textId="77777777" w:rsidR="00C3144A" w:rsidRPr="00332E7C" w:rsidRDefault="00C3144A" w:rsidP="00C3144A">
      <w:pPr>
        <w:pStyle w:val="HiddenTextSpec"/>
      </w:pPr>
    </w:p>
    <w:p w14:paraId="4614C976" w14:textId="77777777" w:rsidR="00C3144A" w:rsidRPr="00332E7C" w:rsidRDefault="00C3144A" w:rsidP="00C3144A">
      <w:pPr>
        <w:pStyle w:val="HiddenTextSpec"/>
        <w:rPr>
          <w:b/>
        </w:rPr>
      </w:pPr>
    </w:p>
    <w:p w14:paraId="26819B6C" w14:textId="77777777" w:rsidR="00C3144A" w:rsidRPr="005A2C5F" w:rsidRDefault="00C3144A" w:rsidP="00C3144A">
      <w:pPr>
        <w:pStyle w:val="Instruction"/>
      </w:pPr>
      <w:r w:rsidRPr="005A2C5F">
        <w:t>THE FOLLOWING IS ADDED:</w:t>
      </w:r>
    </w:p>
    <w:p w14:paraId="553432C2" w14:textId="431A11FD" w:rsidR="00C3144A" w:rsidRPr="007766BC" w:rsidRDefault="00C3144A" w:rsidP="00C3144A">
      <w:pPr>
        <w:pStyle w:val="Paragraph"/>
        <w:rPr>
          <w:bCs/>
        </w:rPr>
      </w:pPr>
      <w:r w:rsidRPr="007766BC">
        <w:rPr>
          <w:bCs/>
        </w:rPr>
        <w:t xml:space="preserve">If new cable or wire is designated to be installed into existing conduit systems, clean and swab the conduit system prior to installing the cable or wire.  After cleaning, test each </w:t>
      </w:r>
      <w:proofErr w:type="gramStart"/>
      <w:r w:rsidRPr="007766BC">
        <w:t>conduit</w:t>
      </w:r>
      <w:proofErr w:type="gramEnd"/>
      <w:r w:rsidRPr="007766BC">
        <w:rPr>
          <w:bCs/>
        </w:rPr>
        <w:t xml:space="preserve"> by pulling through a metal b</w:t>
      </w:r>
      <w:r w:rsidR="001D316C">
        <w:rPr>
          <w:bCs/>
        </w:rPr>
        <w:t>all with a diameter at least 85 </w:t>
      </w:r>
      <w:r w:rsidRPr="007766BC">
        <w:rPr>
          <w:bCs/>
        </w:rPr>
        <w:t>percent of the nominal inside diameter of the conduit to ensure the conduit is free of any obstruction or foreign material.  If the ball fails to pass through the conduit, repair or replace the defective conduit as directed by the RE.  R</w:t>
      </w:r>
      <w:r w:rsidRPr="007766BC">
        <w:t>estore disturbed areas to original condition.</w:t>
      </w:r>
    </w:p>
    <w:p w14:paraId="4E8C22FA" w14:textId="77777777" w:rsidR="0047026A" w:rsidRPr="00B15231" w:rsidRDefault="0047026A" w:rsidP="0047026A">
      <w:pPr>
        <w:pStyle w:val="HiddenTextSpec"/>
        <w:tabs>
          <w:tab w:val="left" w:pos="1440"/>
          <w:tab w:val="left" w:pos="2880"/>
        </w:tabs>
      </w:pPr>
      <w:r>
        <w:lastRenderedPageBreak/>
        <w:t>2</w:t>
      </w:r>
      <w:r w:rsidRPr="00B15231">
        <w:t>***********</w:t>
      </w:r>
      <w:r>
        <w:t>*********</w:t>
      </w:r>
      <w:r w:rsidRPr="00B15231">
        <w:t>*****</w:t>
      </w:r>
      <w:r>
        <w:t>***********************************</w:t>
      </w:r>
      <w:r w:rsidRPr="00B15231">
        <w:t>**************************</w:t>
      </w:r>
      <w:r>
        <w:t>2</w:t>
      </w:r>
    </w:p>
    <w:p w14:paraId="7126BD3D" w14:textId="77777777" w:rsidR="00C3144A" w:rsidRPr="000D12FE" w:rsidRDefault="00C3144A" w:rsidP="00C3144A">
      <w:pPr>
        <w:pStyle w:val="HiddenTextSpec"/>
      </w:pPr>
      <w:r w:rsidRPr="000D12FE">
        <w:t>1**************************************************************************************************************************1</w:t>
      </w:r>
    </w:p>
    <w:p w14:paraId="7636C6FE" w14:textId="77777777" w:rsidR="00227138" w:rsidRPr="007B0D52" w:rsidRDefault="00227138" w:rsidP="007B0D52">
      <w:pPr>
        <w:pStyle w:val="0000000Subpart"/>
      </w:pPr>
      <w:bookmarkStart w:id="881" w:name="_Toc175378224"/>
      <w:bookmarkStart w:id="882" w:name="_Toc175471122"/>
      <w:bookmarkStart w:id="883" w:name="_Toc182750426"/>
      <w:bookmarkStart w:id="884" w:name="_Toc175378223"/>
      <w:bookmarkStart w:id="885" w:name="_Toc175471121"/>
      <w:bookmarkStart w:id="886" w:name="_Toc182750425"/>
      <w:bookmarkStart w:id="887" w:name="_Toc175378263"/>
      <w:bookmarkStart w:id="888" w:name="_Toc175471161"/>
      <w:bookmarkStart w:id="889" w:name="_Toc176676717"/>
      <w:proofErr w:type="gramStart"/>
      <w:r w:rsidRPr="007B0D52">
        <w:t>701.03.15  Cable</w:t>
      </w:r>
      <w:proofErr w:type="gramEnd"/>
      <w:r w:rsidRPr="007B0D52">
        <w:t xml:space="preserve"> and Wire</w:t>
      </w:r>
    </w:p>
    <w:p w14:paraId="2E7CE59A" w14:textId="77777777" w:rsidR="007C2F92" w:rsidRPr="00EA6AD4" w:rsidRDefault="007C2F92" w:rsidP="007C2F92">
      <w:pPr>
        <w:pStyle w:val="A1paragraph0"/>
        <w:rPr>
          <w:b/>
        </w:rPr>
      </w:pPr>
      <w:proofErr w:type="gramStart"/>
      <w:r w:rsidRPr="00EA6AD4">
        <w:rPr>
          <w:b/>
        </w:rPr>
        <w:t>C.</w:t>
      </w:r>
      <w:r w:rsidRPr="00EA6AD4">
        <w:rPr>
          <w:b/>
        </w:rPr>
        <w:tab/>
        <w:t>Connection</w:t>
      </w:r>
      <w:proofErr w:type="gramEnd"/>
      <w:r w:rsidRPr="00EA6AD4">
        <w:rPr>
          <w:b/>
        </w:rPr>
        <w:t xml:space="preserve"> and Coordination with Utility Services.</w:t>
      </w:r>
    </w:p>
    <w:p w14:paraId="122FFAAA" w14:textId="77777777" w:rsidR="0068306D" w:rsidRPr="00293871" w:rsidRDefault="0068306D" w:rsidP="0068306D">
      <w:pPr>
        <w:pStyle w:val="HiddenTextSpec"/>
      </w:pPr>
      <w:r w:rsidRPr="00293871">
        <w:t>1**************************************************************************************************************************1</w:t>
      </w:r>
    </w:p>
    <w:p w14:paraId="55AFF3B2" w14:textId="6ECC68DA" w:rsidR="0068306D" w:rsidRDefault="0068306D" w:rsidP="0068306D">
      <w:pPr>
        <w:pStyle w:val="HiddenTextSpec"/>
      </w:pPr>
      <w:r w:rsidRPr="00293871">
        <w:t>BDC</w:t>
      </w:r>
      <w:r>
        <w:t>21</w:t>
      </w:r>
      <w:r w:rsidRPr="00293871">
        <w:t>s-</w:t>
      </w:r>
      <w:r>
        <w:t>20</w:t>
      </w:r>
      <w:r w:rsidRPr="00293871">
        <w:t xml:space="preserve"> dated </w:t>
      </w:r>
      <w:r>
        <w:t>MAY</w:t>
      </w:r>
      <w:r w:rsidRPr="00293871">
        <w:t xml:space="preserve"> </w:t>
      </w:r>
      <w:r>
        <w:t>12</w:t>
      </w:r>
      <w:r w:rsidRPr="00293871">
        <w:t>, 20</w:t>
      </w:r>
      <w:r>
        <w:t>22</w:t>
      </w:r>
    </w:p>
    <w:p w14:paraId="49B2E27E" w14:textId="1460DAE9" w:rsidR="0068306D" w:rsidRDefault="0068306D" w:rsidP="004923AC">
      <w:pPr>
        <w:pStyle w:val="HiddenTextSpec"/>
      </w:pPr>
    </w:p>
    <w:p w14:paraId="623865EC" w14:textId="77777777" w:rsidR="007F777A" w:rsidRPr="00F06F55" w:rsidRDefault="007F777A" w:rsidP="007F777A">
      <w:pPr>
        <w:pStyle w:val="Instruction"/>
      </w:pPr>
      <w:r w:rsidRPr="00F06F55">
        <w:t xml:space="preserve">THE </w:t>
      </w:r>
      <w:r w:rsidRPr="006E0040">
        <w:t>LAST</w:t>
      </w:r>
      <w:r w:rsidRPr="00F06F55">
        <w:t xml:space="preserve"> PARAGRAPH</w:t>
      </w:r>
      <w:r>
        <w:t xml:space="preserve"> in Part C</w:t>
      </w:r>
      <w:r w:rsidRPr="00F06F55">
        <w:t xml:space="preserve"> IS CHANGED TO:</w:t>
      </w:r>
    </w:p>
    <w:p w14:paraId="28AB06FF" w14:textId="69164468" w:rsidR="007F777A" w:rsidRDefault="007F777A" w:rsidP="007F777A">
      <w:pPr>
        <w:pStyle w:val="A2paragraph"/>
      </w:pPr>
      <w:r w:rsidRPr="00F06F55">
        <w:t>Provide temporary</w:t>
      </w:r>
      <w:r>
        <w:t xml:space="preserve"> </w:t>
      </w:r>
      <w:r w:rsidRPr="00F06F55">
        <w:t>services if required for testing and operation of the electrical systems until Substantial</w:t>
      </w:r>
      <w:r w:rsidRPr="00C72FA0">
        <w:t xml:space="preserve"> </w:t>
      </w:r>
      <w:r w:rsidRPr="00F06F55">
        <w:t>Completion or as</w:t>
      </w:r>
      <w:r w:rsidRPr="00C72FA0">
        <w:t xml:space="preserve"> </w:t>
      </w:r>
      <w:r w:rsidRPr="00F06F55">
        <w:t>directed</w:t>
      </w:r>
      <w:r w:rsidRPr="00C72FA0">
        <w:t xml:space="preserve"> </w:t>
      </w:r>
      <w:r w:rsidRPr="00F06F55">
        <w:t>by</w:t>
      </w:r>
      <w:r w:rsidRPr="00C72FA0">
        <w:t xml:space="preserve"> </w:t>
      </w:r>
      <w:r w:rsidRPr="00F06F55">
        <w:t>the RE.</w:t>
      </w:r>
      <w:r>
        <w:t xml:space="preserve">  </w:t>
      </w:r>
      <w:r w:rsidRPr="00C72FA0">
        <w:t>Coordinate temporary services with the Utility Company.</w:t>
      </w:r>
    </w:p>
    <w:p w14:paraId="44382C91" w14:textId="77777777" w:rsidR="007F777A" w:rsidRDefault="007F777A" w:rsidP="007F777A">
      <w:pPr>
        <w:pStyle w:val="A2paragraph"/>
      </w:pPr>
    </w:p>
    <w:p w14:paraId="3A129EE7" w14:textId="77777777" w:rsidR="007F777A" w:rsidRPr="003C1CDE" w:rsidRDefault="007F777A" w:rsidP="007F777A">
      <w:pPr>
        <w:pStyle w:val="HiddenTextSpec"/>
      </w:pPr>
      <w:r w:rsidRPr="003C1CDE">
        <w:t>2**************************************************************************************2</w:t>
      </w:r>
    </w:p>
    <w:p w14:paraId="7766D0CB" w14:textId="77777777" w:rsidR="007F777A" w:rsidRPr="003C1CDE" w:rsidRDefault="007F777A" w:rsidP="007F777A">
      <w:pPr>
        <w:pStyle w:val="HiddenTextSpec"/>
      </w:pPr>
      <w:r>
        <w:t xml:space="preserve">for its facilities design, </w:t>
      </w:r>
      <w:r w:rsidRPr="003C1CDE">
        <w:t xml:space="preserve">confirm on the requirements for interim communication and power connections, and connections to njta </w:t>
      </w:r>
      <w:r>
        <w:t xml:space="preserve">network. </w:t>
      </w:r>
      <w:r w:rsidRPr="003C1CDE">
        <w:t>Also, for establishment of ip addresses, interim and permanent.</w:t>
      </w:r>
    </w:p>
    <w:p w14:paraId="3E64E386" w14:textId="77777777" w:rsidR="007F777A" w:rsidRPr="003C1CDE" w:rsidRDefault="007F777A" w:rsidP="007F777A">
      <w:pPr>
        <w:pStyle w:val="HiddenTextSpec"/>
      </w:pPr>
    </w:p>
    <w:p w14:paraId="3CDE0782" w14:textId="50A69DC4" w:rsidR="006620F7" w:rsidRDefault="001940BA" w:rsidP="007F777A">
      <w:pPr>
        <w:pStyle w:val="HiddenTextSpec"/>
      </w:pPr>
      <w:r w:rsidRPr="006620F7">
        <w:t>if required</w:t>
      </w:r>
      <w:r w:rsidR="006620F7" w:rsidRPr="00B742C5">
        <w:t xml:space="preserve"> FOR PROJECTS THAT IMPACT NJDOT FACILITIES CONTACT</w:t>
      </w:r>
      <w:r w:rsidRPr="006620F7">
        <w:t xml:space="preserve"> the local aid project manager</w:t>
      </w:r>
      <w:r>
        <w:t xml:space="preserve"> </w:t>
      </w:r>
    </w:p>
    <w:p w14:paraId="2CC5CD2F" w14:textId="5FF10873" w:rsidR="007F777A" w:rsidRPr="003C1CDE" w:rsidRDefault="007F777A" w:rsidP="007F777A">
      <w:pPr>
        <w:pStyle w:val="HiddenTextSpec"/>
      </w:pPr>
      <w:r w:rsidRPr="003C1CDE">
        <w:t>2**************************************************************************************2</w:t>
      </w:r>
    </w:p>
    <w:p w14:paraId="3B5D4723" w14:textId="77777777" w:rsidR="007F777A" w:rsidRPr="003C1CDE" w:rsidRDefault="007F777A" w:rsidP="007F777A">
      <w:pPr>
        <w:pStyle w:val="HiddenTextSpec"/>
      </w:pPr>
    </w:p>
    <w:p w14:paraId="047ED300" w14:textId="77777777" w:rsidR="007F777A" w:rsidRPr="003C1CDE" w:rsidRDefault="007F777A" w:rsidP="007F777A">
      <w:pPr>
        <w:pStyle w:val="HiddenTextSpec"/>
      </w:pPr>
      <w:r w:rsidRPr="003C1CDE">
        <w:t>2**************************************************************************************2</w:t>
      </w:r>
    </w:p>
    <w:p w14:paraId="10714CD8" w14:textId="77777777" w:rsidR="007F777A" w:rsidRPr="00F06F55" w:rsidRDefault="007F777A" w:rsidP="007F777A">
      <w:pPr>
        <w:pStyle w:val="HiddenTextSpec"/>
      </w:pPr>
      <w:r w:rsidRPr="00F06F55">
        <w:t>Include the following for Transportation Mobility and Mobility Engineering Projects which require any new utility services.</w:t>
      </w:r>
    </w:p>
    <w:p w14:paraId="659DA387" w14:textId="77777777" w:rsidR="007F777A" w:rsidRPr="00F06F55" w:rsidRDefault="007F777A" w:rsidP="007F777A">
      <w:pPr>
        <w:jc w:val="center"/>
        <w:rPr>
          <w:rFonts w:ascii="Arial" w:hAnsi="Arial"/>
          <w:caps/>
          <w:vanish/>
          <w:color w:val="FF0000"/>
        </w:rPr>
      </w:pPr>
    </w:p>
    <w:p w14:paraId="29604B15" w14:textId="77777777" w:rsidR="007F777A" w:rsidRPr="00F06F55" w:rsidRDefault="007F777A" w:rsidP="007F777A">
      <w:pPr>
        <w:pStyle w:val="Instruction"/>
      </w:pPr>
      <w:bookmarkStart w:id="890" w:name="_Hlk87000678"/>
      <w:bookmarkStart w:id="891" w:name="_Hlk86666268"/>
      <w:r w:rsidRPr="00F06F55">
        <w:t>THE LAST PARAGRAPH IS CHANGED TO:</w:t>
      </w:r>
    </w:p>
    <w:bookmarkEnd w:id="890"/>
    <w:p w14:paraId="6E2D254A" w14:textId="77777777" w:rsidR="007F777A" w:rsidRPr="00F06F55" w:rsidRDefault="007F777A" w:rsidP="007F777A">
      <w:pPr>
        <w:pStyle w:val="A2paragraph"/>
      </w:pPr>
      <w:r w:rsidRPr="00F06F55">
        <w:t xml:space="preserve">Obtain and provide for utility services required for testing and operation of ITS systems until interim acceptance of each system or device.  Utility Services may be governed by differing Authorities Having Jurisdiction (AHJ).  Along with Utility Requirements, comply with all AHJ requirements.  Upon successful completion of level C testing and acceptance of any device, provide </w:t>
      </w:r>
      <w:proofErr w:type="gramStart"/>
      <w:r w:rsidRPr="00F06F55">
        <w:t>the RE</w:t>
      </w:r>
      <w:proofErr w:type="gramEnd"/>
      <w:r w:rsidRPr="00F06F55">
        <w:t xml:space="preserve"> with a letter requesting transfer of utility services providing the latest copy of the utility bill from each utility company.  Such transfers are to be effective beginning the next monthly billing cycle after completion of successful ITS system testing as specified in Section 704 and interim acceptance of the device or as directed by the RE.</w:t>
      </w:r>
    </w:p>
    <w:p w14:paraId="54FC7EB8" w14:textId="77777777" w:rsidR="007F777A" w:rsidRPr="00F06F55" w:rsidRDefault="007F777A" w:rsidP="007F777A">
      <w:pPr>
        <w:pStyle w:val="A2paragraph"/>
      </w:pPr>
      <w:r w:rsidRPr="00F06F55">
        <w:t>Once new utility services have been energized or activated and the utility company has de-energized and unhooked the old service connection; remove existing pole risers and service heads, cut back 1 foot below grade, and plug the conduits.</w:t>
      </w:r>
    </w:p>
    <w:p w14:paraId="759635FA" w14:textId="77777777" w:rsidR="007F777A" w:rsidRPr="00F06F55" w:rsidRDefault="007F777A" w:rsidP="000A68EA">
      <w:pPr>
        <w:pStyle w:val="Blanklinehalf"/>
      </w:pPr>
    </w:p>
    <w:tbl>
      <w:tblPr>
        <w:tblW w:w="4769" w:type="pct"/>
        <w:tblInd w:w="450" w:type="dxa"/>
        <w:tblLook w:val="04A0" w:firstRow="1" w:lastRow="0" w:firstColumn="1" w:lastColumn="0" w:noHBand="0" w:noVBand="1"/>
      </w:tblPr>
      <w:tblGrid>
        <w:gridCol w:w="991"/>
        <w:gridCol w:w="990"/>
        <w:gridCol w:w="706"/>
        <w:gridCol w:w="942"/>
        <w:gridCol w:w="897"/>
        <w:gridCol w:w="979"/>
        <w:gridCol w:w="787"/>
        <w:gridCol w:w="947"/>
        <w:gridCol w:w="499"/>
        <w:gridCol w:w="827"/>
        <w:gridCol w:w="706"/>
      </w:tblGrid>
      <w:tr w:rsidR="007F777A" w:rsidRPr="00F06F55" w14:paraId="3BD8BE9E" w14:textId="77777777" w:rsidTr="00763B7C">
        <w:trPr>
          <w:trHeight w:val="288"/>
        </w:trPr>
        <w:tc>
          <w:tcPr>
            <w:tcW w:w="5000" w:type="pct"/>
            <w:gridSpan w:val="11"/>
            <w:tcBorders>
              <w:top w:val="double" w:sz="4" w:space="0" w:color="auto"/>
              <w:bottom w:val="single" w:sz="4" w:space="0" w:color="auto"/>
            </w:tcBorders>
            <w:vAlign w:val="center"/>
          </w:tcPr>
          <w:p w14:paraId="1EA1AF8F" w14:textId="77777777" w:rsidR="007F777A" w:rsidRPr="00F06F55" w:rsidRDefault="007F777A" w:rsidP="00763B7C">
            <w:pPr>
              <w:pStyle w:val="Tabletitle"/>
              <w:keepLines/>
            </w:pPr>
            <w:r w:rsidRPr="00F06F55">
              <w:t>Service Requests</w:t>
            </w:r>
          </w:p>
        </w:tc>
      </w:tr>
      <w:tr w:rsidR="007F777A" w:rsidRPr="00F06F55" w14:paraId="50C7AC4E" w14:textId="77777777" w:rsidTr="00763B7C">
        <w:trPr>
          <w:trHeight w:val="288"/>
        </w:trPr>
        <w:tc>
          <w:tcPr>
            <w:tcW w:w="534" w:type="pct"/>
            <w:tcBorders>
              <w:top w:val="single" w:sz="4" w:space="0" w:color="auto"/>
              <w:bottom w:val="single" w:sz="4" w:space="0" w:color="auto"/>
              <w:right w:val="single" w:sz="4" w:space="0" w:color="auto"/>
            </w:tcBorders>
            <w:vAlign w:val="center"/>
          </w:tcPr>
          <w:p w14:paraId="051579AF" w14:textId="77777777" w:rsidR="007F777A" w:rsidRPr="00C72FA0" w:rsidRDefault="007F777A" w:rsidP="00763B7C">
            <w:pPr>
              <w:pStyle w:val="TableheaderCentered"/>
            </w:pPr>
            <w:r w:rsidRPr="00C72FA0">
              <w:t>Device Site No.</w:t>
            </w:r>
          </w:p>
        </w:tc>
        <w:tc>
          <w:tcPr>
            <w:tcW w:w="534" w:type="pct"/>
            <w:tcBorders>
              <w:top w:val="single" w:sz="4" w:space="0" w:color="auto"/>
              <w:left w:val="single" w:sz="4" w:space="0" w:color="auto"/>
              <w:bottom w:val="single" w:sz="4" w:space="0" w:color="auto"/>
              <w:right w:val="single" w:sz="4" w:space="0" w:color="auto"/>
            </w:tcBorders>
            <w:vAlign w:val="center"/>
          </w:tcPr>
          <w:p w14:paraId="23E9F097" w14:textId="77777777" w:rsidR="007F777A" w:rsidRPr="00C72FA0" w:rsidRDefault="007F777A" w:rsidP="00763B7C">
            <w:pPr>
              <w:pStyle w:val="TableheaderCentered"/>
            </w:pPr>
            <w:r w:rsidRPr="00C72FA0">
              <w:t>Primary Route</w:t>
            </w:r>
          </w:p>
        </w:tc>
        <w:tc>
          <w:tcPr>
            <w:tcW w:w="381" w:type="pct"/>
            <w:tcBorders>
              <w:top w:val="single" w:sz="4" w:space="0" w:color="auto"/>
              <w:left w:val="single" w:sz="4" w:space="0" w:color="auto"/>
              <w:bottom w:val="single" w:sz="4" w:space="0" w:color="auto"/>
              <w:right w:val="single" w:sz="4" w:space="0" w:color="auto"/>
            </w:tcBorders>
            <w:vAlign w:val="center"/>
          </w:tcPr>
          <w:p w14:paraId="60BF854E" w14:textId="77777777" w:rsidR="007F777A" w:rsidRPr="00C72FA0" w:rsidRDefault="007F777A" w:rsidP="00763B7C">
            <w:pPr>
              <w:pStyle w:val="TableheaderCentered"/>
            </w:pPr>
            <w:r w:rsidRPr="00C72FA0">
              <w:t>Final MP</w:t>
            </w:r>
          </w:p>
        </w:tc>
        <w:tc>
          <w:tcPr>
            <w:tcW w:w="508" w:type="pct"/>
            <w:tcBorders>
              <w:top w:val="single" w:sz="4" w:space="0" w:color="auto"/>
              <w:left w:val="single" w:sz="4" w:space="0" w:color="auto"/>
              <w:bottom w:val="single" w:sz="4" w:space="0" w:color="auto"/>
              <w:right w:val="single" w:sz="4" w:space="0" w:color="auto"/>
            </w:tcBorders>
            <w:vAlign w:val="center"/>
          </w:tcPr>
          <w:p w14:paraId="2E69E0DF" w14:textId="77777777" w:rsidR="007F777A" w:rsidRPr="00C72FA0" w:rsidRDefault="007F777A" w:rsidP="00763B7C">
            <w:pPr>
              <w:pStyle w:val="TableheaderCentered"/>
            </w:pPr>
            <w:r w:rsidRPr="00C72FA0">
              <w:t>Direction</w:t>
            </w:r>
          </w:p>
        </w:tc>
        <w:tc>
          <w:tcPr>
            <w:tcW w:w="484" w:type="pct"/>
            <w:tcBorders>
              <w:top w:val="single" w:sz="4" w:space="0" w:color="auto"/>
              <w:left w:val="single" w:sz="4" w:space="0" w:color="auto"/>
              <w:bottom w:val="single" w:sz="4" w:space="0" w:color="auto"/>
              <w:right w:val="single" w:sz="4" w:space="0" w:color="auto"/>
            </w:tcBorders>
            <w:vAlign w:val="center"/>
          </w:tcPr>
          <w:p w14:paraId="2EE49531" w14:textId="77777777" w:rsidR="007F777A" w:rsidRPr="00C72FA0" w:rsidRDefault="007F777A" w:rsidP="00763B7C">
            <w:pPr>
              <w:pStyle w:val="TableheaderCentered"/>
            </w:pPr>
            <w:r w:rsidRPr="00C72FA0">
              <w:t>Location</w:t>
            </w:r>
          </w:p>
        </w:tc>
        <w:tc>
          <w:tcPr>
            <w:tcW w:w="528" w:type="pct"/>
            <w:tcBorders>
              <w:top w:val="single" w:sz="4" w:space="0" w:color="auto"/>
              <w:left w:val="single" w:sz="4" w:space="0" w:color="auto"/>
              <w:bottom w:val="single" w:sz="4" w:space="0" w:color="auto"/>
              <w:right w:val="single" w:sz="4" w:space="0" w:color="auto"/>
            </w:tcBorders>
            <w:vAlign w:val="center"/>
          </w:tcPr>
          <w:p w14:paraId="123C4BE6" w14:textId="77777777" w:rsidR="007F777A" w:rsidRPr="00C72FA0" w:rsidRDefault="007F777A" w:rsidP="00763B7C">
            <w:pPr>
              <w:pStyle w:val="TableheaderCentered"/>
            </w:pPr>
            <w:r w:rsidRPr="00C72FA0">
              <w:t>Township</w:t>
            </w:r>
          </w:p>
        </w:tc>
        <w:tc>
          <w:tcPr>
            <w:tcW w:w="424" w:type="pct"/>
            <w:tcBorders>
              <w:top w:val="single" w:sz="4" w:space="0" w:color="auto"/>
              <w:left w:val="single" w:sz="4" w:space="0" w:color="auto"/>
              <w:bottom w:val="single" w:sz="4" w:space="0" w:color="auto"/>
              <w:right w:val="single" w:sz="4" w:space="0" w:color="auto"/>
            </w:tcBorders>
            <w:vAlign w:val="center"/>
          </w:tcPr>
          <w:p w14:paraId="2E387AE4" w14:textId="77777777" w:rsidR="007F777A" w:rsidRPr="00C72FA0" w:rsidRDefault="007F777A" w:rsidP="00763B7C">
            <w:pPr>
              <w:pStyle w:val="TableheaderCentered"/>
            </w:pPr>
            <w:r w:rsidRPr="00C72FA0">
              <w:t>County</w:t>
            </w:r>
          </w:p>
        </w:tc>
        <w:tc>
          <w:tcPr>
            <w:tcW w:w="511" w:type="pct"/>
            <w:tcBorders>
              <w:top w:val="single" w:sz="4" w:space="0" w:color="auto"/>
              <w:left w:val="single" w:sz="4" w:space="0" w:color="auto"/>
              <w:bottom w:val="single" w:sz="4" w:space="0" w:color="auto"/>
              <w:right w:val="single" w:sz="4" w:space="0" w:color="auto"/>
            </w:tcBorders>
            <w:vAlign w:val="center"/>
          </w:tcPr>
          <w:p w14:paraId="47CF497B" w14:textId="77777777" w:rsidR="007F777A" w:rsidRPr="00C72FA0" w:rsidRDefault="007F777A" w:rsidP="00763B7C">
            <w:pPr>
              <w:pStyle w:val="TableheaderCentered"/>
            </w:pPr>
            <w:r w:rsidRPr="00C72FA0">
              <w:t>Utility Territory</w:t>
            </w:r>
          </w:p>
        </w:tc>
        <w:tc>
          <w:tcPr>
            <w:tcW w:w="269" w:type="pct"/>
            <w:tcBorders>
              <w:top w:val="single" w:sz="4" w:space="0" w:color="auto"/>
              <w:left w:val="single" w:sz="4" w:space="0" w:color="auto"/>
              <w:bottom w:val="single" w:sz="4" w:space="0" w:color="auto"/>
              <w:right w:val="single" w:sz="4" w:space="0" w:color="auto"/>
            </w:tcBorders>
            <w:vAlign w:val="center"/>
          </w:tcPr>
          <w:p w14:paraId="7642C68D" w14:textId="77777777" w:rsidR="007F777A" w:rsidRPr="00C72FA0" w:rsidRDefault="007F777A" w:rsidP="00763B7C">
            <w:pPr>
              <w:pStyle w:val="TableheaderCentered"/>
            </w:pPr>
            <w:r w:rsidRPr="00C72FA0">
              <w:t>Job No.</w:t>
            </w:r>
          </w:p>
        </w:tc>
        <w:tc>
          <w:tcPr>
            <w:tcW w:w="446" w:type="pct"/>
            <w:tcBorders>
              <w:top w:val="single" w:sz="4" w:space="0" w:color="auto"/>
              <w:left w:val="single" w:sz="4" w:space="0" w:color="auto"/>
              <w:bottom w:val="single" w:sz="4" w:space="0" w:color="auto"/>
              <w:right w:val="single" w:sz="4" w:space="0" w:color="auto"/>
            </w:tcBorders>
            <w:vAlign w:val="center"/>
          </w:tcPr>
          <w:p w14:paraId="7AC80B60" w14:textId="77777777" w:rsidR="007F777A" w:rsidRPr="00C72FA0" w:rsidRDefault="007F777A" w:rsidP="00763B7C">
            <w:pPr>
              <w:pStyle w:val="TableheaderCentered"/>
            </w:pPr>
            <w:r w:rsidRPr="00C72FA0">
              <w:t>Utility Contact Person</w:t>
            </w:r>
          </w:p>
        </w:tc>
        <w:tc>
          <w:tcPr>
            <w:tcW w:w="381" w:type="pct"/>
            <w:tcBorders>
              <w:top w:val="single" w:sz="4" w:space="0" w:color="auto"/>
              <w:left w:val="single" w:sz="4" w:space="0" w:color="auto"/>
              <w:bottom w:val="single" w:sz="4" w:space="0" w:color="auto"/>
            </w:tcBorders>
            <w:vAlign w:val="center"/>
          </w:tcPr>
          <w:p w14:paraId="67696153" w14:textId="77777777" w:rsidR="007F777A" w:rsidRPr="00C72FA0" w:rsidRDefault="007F777A" w:rsidP="00763B7C">
            <w:pPr>
              <w:pStyle w:val="TableheaderCentered"/>
            </w:pPr>
            <w:r w:rsidRPr="00C72FA0">
              <w:t>Utility Pole No.</w:t>
            </w:r>
          </w:p>
        </w:tc>
      </w:tr>
      <w:tr w:rsidR="007F777A" w:rsidRPr="00F06F55" w14:paraId="681D1362" w14:textId="77777777" w:rsidTr="00763B7C">
        <w:trPr>
          <w:trHeight w:val="288"/>
        </w:trPr>
        <w:tc>
          <w:tcPr>
            <w:tcW w:w="534" w:type="pct"/>
            <w:tcBorders>
              <w:top w:val="single" w:sz="4" w:space="0" w:color="auto"/>
            </w:tcBorders>
            <w:vAlign w:val="center"/>
          </w:tcPr>
          <w:p w14:paraId="172A0F8B" w14:textId="77777777" w:rsidR="007F777A" w:rsidRPr="00F06F55" w:rsidRDefault="007F777A" w:rsidP="00763B7C">
            <w:pPr>
              <w:pStyle w:val="Tabletext"/>
              <w:jc w:val="center"/>
            </w:pPr>
          </w:p>
        </w:tc>
        <w:tc>
          <w:tcPr>
            <w:tcW w:w="534" w:type="pct"/>
            <w:tcBorders>
              <w:top w:val="single" w:sz="4" w:space="0" w:color="auto"/>
            </w:tcBorders>
            <w:vAlign w:val="center"/>
          </w:tcPr>
          <w:p w14:paraId="43A30DDB" w14:textId="77777777" w:rsidR="007F777A" w:rsidRPr="00F06F55" w:rsidRDefault="007F777A" w:rsidP="00763B7C">
            <w:pPr>
              <w:pStyle w:val="Tabletext"/>
              <w:jc w:val="center"/>
            </w:pPr>
          </w:p>
        </w:tc>
        <w:tc>
          <w:tcPr>
            <w:tcW w:w="381" w:type="pct"/>
            <w:tcBorders>
              <w:top w:val="single" w:sz="4" w:space="0" w:color="auto"/>
            </w:tcBorders>
            <w:vAlign w:val="center"/>
          </w:tcPr>
          <w:p w14:paraId="61575389" w14:textId="77777777" w:rsidR="007F777A" w:rsidRPr="00F06F55" w:rsidRDefault="007F777A" w:rsidP="00763B7C">
            <w:pPr>
              <w:pStyle w:val="Tabletext"/>
              <w:jc w:val="center"/>
            </w:pPr>
          </w:p>
        </w:tc>
        <w:tc>
          <w:tcPr>
            <w:tcW w:w="508" w:type="pct"/>
            <w:tcBorders>
              <w:top w:val="single" w:sz="4" w:space="0" w:color="auto"/>
            </w:tcBorders>
            <w:vAlign w:val="center"/>
          </w:tcPr>
          <w:p w14:paraId="6E2CABD3" w14:textId="77777777" w:rsidR="007F777A" w:rsidRPr="00F06F55" w:rsidRDefault="007F777A" w:rsidP="00763B7C">
            <w:pPr>
              <w:pStyle w:val="Tabletext"/>
              <w:jc w:val="center"/>
            </w:pPr>
          </w:p>
        </w:tc>
        <w:tc>
          <w:tcPr>
            <w:tcW w:w="484" w:type="pct"/>
            <w:tcBorders>
              <w:top w:val="single" w:sz="4" w:space="0" w:color="auto"/>
            </w:tcBorders>
            <w:vAlign w:val="center"/>
          </w:tcPr>
          <w:p w14:paraId="42C89D90" w14:textId="77777777" w:rsidR="007F777A" w:rsidRPr="00F06F55" w:rsidRDefault="007F777A" w:rsidP="00763B7C">
            <w:pPr>
              <w:pStyle w:val="Tabletext"/>
              <w:jc w:val="center"/>
            </w:pPr>
          </w:p>
        </w:tc>
        <w:tc>
          <w:tcPr>
            <w:tcW w:w="528" w:type="pct"/>
            <w:tcBorders>
              <w:top w:val="single" w:sz="4" w:space="0" w:color="auto"/>
            </w:tcBorders>
            <w:vAlign w:val="center"/>
          </w:tcPr>
          <w:p w14:paraId="255163F9" w14:textId="77777777" w:rsidR="007F777A" w:rsidRPr="00F06F55" w:rsidRDefault="007F777A" w:rsidP="00763B7C">
            <w:pPr>
              <w:pStyle w:val="Tabletext"/>
              <w:jc w:val="center"/>
            </w:pPr>
          </w:p>
        </w:tc>
        <w:tc>
          <w:tcPr>
            <w:tcW w:w="424" w:type="pct"/>
            <w:tcBorders>
              <w:top w:val="single" w:sz="4" w:space="0" w:color="auto"/>
            </w:tcBorders>
            <w:vAlign w:val="center"/>
          </w:tcPr>
          <w:p w14:paraId="3E7505F3" w14:textId="77777777" w:rsidR="007F777A" w:rsidRPr="00F06F55" w:rsidRDefault="007F777A" w:rsidP="00763B7C">
            <w:pPr>
              <w:pStyle w:val="Tabletext"/>
              <w:jc w:val="center"/>
            </w:pPr>
          </w:p>
        </w:tc>
        <w:tc>
          <w:tcPr>
            <w:tcW w:w="511" w:type="pct"/>
            <w:tcBorders>
              <w:top w:val="single" w:sz="4" w:space="0" w:color="auto"/>
            </w:tcBorders>
            <w:vAlign w:val="center"/>
          </w:tcPr>
          <w:p w14:paraId="2A72017D" w14:textId="77777777" w:rsidR="007F777A" w:rsidRPr="00F06F55" w:rsidRDefault="007F777A" w:rsidP="00763B7C">
            <w:pPr>
              <w:pStyle w:val="Tabletext"/>
              <w:jc w:val="center"/>
            </w:pPr>
          </w:p>
        </w:tc>
        <w:tc>
          <w:tcPr>
            <w:tcW w:w="269" w:type="pct"/>
            <w:tcBorders>
              <w:top w:val="single" w:sz="4" w:space="0" w:color="auto"/>
            </w:tcBorders>
            <w:vAlign w:val="center"/>
          </w:tcPr>
          <w:p w14:paraId="72AFD373" w14:textId="77777777" w:rsidR="007F777A" w:rsidRPr="00F06F55" w:rsidRDefault="007F777A" w:rsidP="00763B7C">
            <w:pPr>
              <w:pStyle w:val="Tabletext"/>
              <w:jc w:val="center"/>
            </w:pPr>
          </w:p>
        </w:tc>
        <w:tc>
          <w:tcPr>
            <w:tcW w:w="446" w:type="pct"/>
            <w:tcBorders>
              <w:top w:val="single" w:sz="4" w:space="0" w:color="auto"/>
            </w:tcBorders>
            <w:vAlign w:val="center"/>
          </w:tcPr>
          <w:p w14:paraId="5E4FE813" w14:textId="77777777" w:rsidR="007F777A" w:rsidRPr="00F06F55" w:rsidRDefault="007F777A" w:rsidP="00763B7C">
            <w:pPr>
              <w:pStyle w:val="Tabletext"/>
              <w:jc w:val="center"/>
            </w:pPr>
          </w:p>
        </w:tc>
        <w:tc>
          <w:tcPr>
            <w:tcW w:w="381" w:type="pct"/>
            <w:tcBorders>
              <w:top w:val="single" w:sz="4" w:space="0" w:color="auto"/>
            </w:tcBorders>
            <w:vAlign w:val="center"/>
          </w:tcPr>
          <w:p w14:paraId="3A870023" w14:textId="77777777" w:rsidR="007F777A" w:rsidRPr="00F06F55" w:rsidRDefault="007F777A" w:rsidP="00763B7C">
            <w:pPr>
              <w:pStyle w:val="Tabletext"/>
              <w:jc w:val="center"/>
            </w:pPr>
          </w:p>
        </w:tc>
      </w:tr>
      <w:tr w:rsidR="007F777A" w:rsidRPr="00F06F55" w14:paraId="7562F798" w14:textId="77777777" w:rsidTr="00763B7C">
        <w:trPr>
          <w:trHeight w:val="288"/>
        </w:trPr>
        <w:tc>
          <w:tcPr>
            <w:tcW w:w="534" w:type="pct"/>
            <w:tcBorders>
              <w:bottom w:val="double" w:sz="4" w:space="0" w:color="auto"/>
            </w:tcBorders>
            <w:vAlign w:val="center"/>
          </w:tcPr>
          <w:p w14:paraId="3E7D7A2F" w14:textId="77777777" w:rsidR="007F777A" w:rsidRPr="00F06F55" w:rsidRDefault="007F777A" w:rsidP="00763B7C">
            <w:pPr>
              <w:pStyle w:val="Tabletext"/>
              <w:jc w:val="center"/>
            </w:pPr>
          </w:p>
        </w:tc>
        <w:tc>
          <w:tcPr>
            <w:tcW w:w="534" w:type="pct"/>
            <w:tcBorders>
              <w:bottom w:val="double" w:sz="4" w:space="0" w:color="auto"/>
            </w:tcBorders>
            <w:vAlign w:val="center"/>
          </w:tcPr>
          <w:p w14:paraId="6EC51FE8" w14:textId="77777777" w:rsidR="007F777A" w:rsidRPr="00F06F55" w:rsidRDefault="007F777A" w:rsidP="00763B7C">
            <w:pPr>
              <w:pStyle w:val="Tabletext"/>
              <w:jc w:val="center"/>
            </w:pPr>
          </w:p>
        </w:tc>
        <w:tc>
          <w:tcPr>
            <w:tcW w:w="381" w:type="pct"/>
            <w:tcBorders>
              <w:bottom w:val="double" w:sz="4" w:space="0" w:color="auto"/>
            </w:tcBorders>
            <w:vAlign w:val="center"/>
          </w:tcPr>
          <w:p w14:paraId="1B660863" w14:textId="77777777" w:rsidR="007F777A" w:rsidRPr="00F06F55" w:rsidRDefault="007F777A" w:rsidP="00763B7C">
            <w:pPr>
              <w:pStyle w:val="Tabletext"/>
              <w:jc w:val="center"/>
            </w:pPr>
          </w:p>
        </w:tc>
        <w:tc>
          <w:tcPr>
            <w:tcW w:w="508" w:type="pct"/>
            <w:tcBorders>
              <w:bottom w:val="double" w:sz="4" w:space="0" w:color="auto"/>
            </w:tcBorders>
            <w:vAlign w:val="center"/>
          </w:tcPr>
          <w:p w14:paraId="345C703E" w14:textId="77777777" w:rsidR="007F777A" w:rsidRPr="00F06F55" w:rsidRDefault="007F777A" w:rsidP="00763B7C">
            <w:pPr>
              <w:pStyle w:val="Tabletext"/>
              <w:jc w:val="center"/>
            </w:pPr>
          </w:p>
        </w:tc>
        <w:tc>
          <w:tcPr>
            <w:tcW w:w="484" w:type="pct"/>
            <w:tcBorders>
              <w:bottom w:val="double" w:sz="4" w:space="0" w:color="auto"/>
            </w:tcBorders>
            <w:vAlign w:val="center"/>
          </w:tcPr>
          <w:p w14:paraId="594ACFCA" w14:textId="77777777" w:rsidR="007F777A" w:rsidRPr="00F06F55" w:rsidRDefault="007F777A" w:rsidP="00763B7C">
            <w:pPr>
              <w:pStyle w:val="Tabletext"/>
              <w:jc w:val="center"/>
            </w:pPr>
          </w:p>
        </w:tc>
        <w:tc>
          <w:tcPr>
            <w:tcW w:w="528" w:type="pct"/>
            <w:tcBorders>
              <w:bottom w:val="double" w:sz="4" w:space="0" w:color="auto"/>
            </w:tcBorders>
            <w:vAlign w:val="center"/>
          </w:tcPr>
          <w:p w14:paraId="26126D59" w14:textId="77777777" w:rsidR="007F777A" w:rsidRPr="00F06F55" w:rsidRDefault="007F777A" w:rsidP="00763B7C">
            <w:pPr>
              <w:pStyle w:val="Tabletext"/>
              <w:jc w:val="center"/>
            </w:pPr>
          </w:p>
        </w:tc>
        <w:tc>
          <w:tcPr>
            <w:tcW w:w="424" w:type="pct"/>
            <w:tcBorders>
              <w:bottom w:val="double" w:sz="4" w:space="0" w:color="auto"/>
            </w:tcBorders>
            <w:vAlign w:val="center"/>
          </w:tcPr>
          <w:p w14:paraId="2BF9B791" w14:textId="77777777" w:rsidR="007F777A" w:rsidRPr="00F06F55" w:rsidRDefault="007F777A" w:rsidP="00763B7C">
            <w:pPr>
              <w:pStyle w:val="Tabletext"/>
              <w:jc w:val="center"/>
            </w:pPr>
          </w:p>
        </w:tc>
        <w:tc>
          <w:tcPr>
            <w:tcW w:w="511" w:type="pct"/>
            <w:tcBorders>
              <w:bottom w:val="double" w:sz="4" w:space="0" w:color="auto"/>
            </w:tcBorders>
            <w:vAlign w:val="center"/>
          </w:tcPr>
          <w:p w14:paraId="2603ED0D" w14:textId="77777777" w:rsidR="007F777A" w:rsidRPr="00F06F55" w:rsidRDefault="007F777A" w:rsidP="00763B7C">
            <w:pPr>
              <w:pStyle w:val="Tabletext"/>
              <w:jc w:val="center"/>
            </w:pPr>
          </w:p>
        </w:tc>
        <w:tc>
          <w:tcPr>
            <w:tcW w:w="269" w:type="pct"/>
            <w:tcBorders>
              <w:bottom w:val="double" w:sz="4" w:space="0" w:color="auto"/>
            </w:tcBorders>
            <w:vAlign w:val="center"/>
          </w:tcPr>
          <w:p w14:paraId="7FA9C81C" w14:textId="77777777" w:rsidR="007F777A" w:rsidRPr="00F06F55" w:rsidRDefault="007F777A" w:rsidP="00763B7C">
            <w:pPr>
              <w:pStyle w:val="Tabletext"/>
              <w:jc w:val="center"/>
            </w:pPr>
          </w:p>
        </w:tc>
        <w:tc>
          <w:tcPr>
            <w:tcW w:w="446" w:type="pct"/>
            <w:tcBorders>
              <w:bottom w:val="double" w:sz="4" w:space="0" w:color="auto"/>
            </w:tcBorders>
            <w:vAlign w:val="center"/>
          </w:tcPr>
          <w:p w14:paraId="2F6EE9D0" w14:textId="77777777" w:rsidR="007F777A" w:rsidRPr="00F06F55" w:rsidRDefault="007F777A" w:rsidP="00763B7C">
            <w:pPr>
              <w:pStyle w:val="Tabletext"/>
              <w:jc w:val="center"/>
            </w:pPr>
          </w:p>
        </w:tc>
        <w:tc>
          <w:tcPr>
            <w:tcW w:w="381" w:type="pct"/>
            <w:tcBorders>
              <w:bottom w:val="double" w:sz="4" w:space="0" w:color="auto"/>
            </w:tcBorders>
            <w:vAlign w:val="center"/>
          </w:tcPr>
          <w:p w14:paraId="4D0C8BFB" w14:textId="77777777" w:rsidR="007F777A" w:rsidRPr="00F06F55" w:rsidRDefault="007F777A" w:rsidP="00763B7C">
            <w:pPr>
              <w:pStyle w:val="Tabletext"/>
              <w:jc w:val="center"/>
            </w:pPr>
          </w:p>
        </w:tc>
      </w:tr>
    </w:tbl>
    <w:p w14:paraId="486AD55D" w14:textId="77777777" w:rsidR="007F777A" w:rsidRDefault="007F777A" w:rsidP="007F777A">
      <w:pPr>
        <w:pStyle w:val="HiddenTextSpec"/>
        <w:rPr>
          <w:vanish w:val="0"/>
        </w:rPr>
      </w:pPr>
      <w:r w:rsidRPr="00F06F55">
        <w:t>2**************************************************************************************2</w:t>
      </w:r>
    </w:p>
    <w:p w14:paraId="4A2C8800" w14:textId="77777777" w:rsidR="004034D2" w:rsidRPr="004034D2" w:rsidRDefault="004034D2" w:rsidP="004034D2">
      <w:pPr>
        <w:pStyle w:val="HiddenTextSpec"/>
      </w:pPr>
      <w:r w:rsidRPr="004034D2">
        <w:t>1**************************************************************************************************************************1</w:t>
      </w:r>
    </w:p>
    <w:p w14:paraId="296A4BA8" w14:textId="77777777" w:rsidR="004034D2" w:rsidRPr="004034D2" w:rsidRDefault="004034D2" w:rsidP="004034D2">
      <w:pPr>
        <w:pStyle w:val="HiddenTextSpec"/>
      </w:pPr>
      <w:r w:rsidRPr="004034D2">
        <w:t>BDC25S-07 dated Apr 28, 2025</w:t>
      </w:r>
    </w:p>
    <w:p w14:paraId="4673919B" w14:textId="77777777" w:rsidR="004034D2" w:rsidRPr="00AC399D" w:rsidRDefault="004034D2" w:rsidP="004034D2">
      <w:pPr>
        <w:pStyle w:val="HiddenTextSpec"/>
        <w:rPr>
          <w:vanish w:val="0"/>
        </w:rPr>
      </w:pPr>
    </w:p>
    <w:p w14:paraId="6DE535D5" w14:textId="77777777" w:rsidR="004034D2" w:rsidRPr="00AC399D" w:rsidRDefault="004034D2" w:rsidP="004034D2">
      <w:pPr>
        <w:pStyle w:val="Instruction"/>
      </w:pPr>
      <w:r w:rsidRPr="00AC399D">
        <w:t>The following Subpart is added:</w:t>
      </w:r>
    </w:p>
    <w:p w14:paraId="0D4F295D" w14:textId="77777777" w:rsidR="004034D2" w:rsidRPr="00AC399D" w:rsidRDefault="004034D2" w:rsidP="004034D2">
      <w:pPr>
        <w:pStyle w:val="0000000Subpart"/>
      </w:pPr>
      <w:proofErr w:type="gramStart"/>
      <w:r w:rsidRPr="00AC399D">
        <w:t>701.03.16  Clearing</w:t>
      </w:r>
      <w:proofErr w:type="gramEnd"/>
      <w:r w:rsidRPr="00AC399D">
        <w:t xml:space="preserve"> Site Electrical</w:t>
      </w:r>
    </w:p>
    <w:p w14:paraId="30F2875D" w14:textId="77777777" w:rsidR="004034D2" w:rsidRPr="00AC399D" w:rsidRDefault="004034D2" w:rsidP="004034D2">
      <w:pPr>
        <w:pStyle w:val="Paragraph"/>
      </w:pPr>
      <w:r w:rsidRPr="00AC399D">
        <w:t xml:space="preserve">Ensure the requirements of 108.01 are adhered to.  Comply with the requirements specified in 701.03.01.  Deenergize electrical systems scheduled to be removed prior to beginning clearing operations. </w:t>
      </w:r>
    </w:p>
    <w:p w14:paraId="633FC590" w14:textId="77777777" w:rsidR="004034D2" w:rsidRPr="004034D2" w:rsidRDefault="004034D2" w:rsidP="004034D2">
      <w:pPr>
        <w:pStyle w:val="HiddenTextSpec"/>
      </w:pPr>
      <w:r w:rsidRPr="004034D2">
        <w:lastRenderedPageBreak/>
        <w:t>1**************************************************************************************************************************1</w:t>
      </w:r>
    </w:p>
    <w:p w14:paraId="474442F6" w14:textId="77777777" w:rsidR="004034D2" w:rsidRPr="00AC399D" w:rsidRDefault="004034D2" w:rsidP="004034D2">
      <w:pPr>
        <w:pStyle w:val="HiddenTextSpec"/>
        <w:rPr>
          <w:vanish w:val="0"/>
        </w:rPr>
      </w:pPr>
    </w:p>
    <w:p w14:paraId="208B09CB" w14:textId="77777777" w:rsidR="004034D2" w:rsidRPr="00AC399D" w:rsidRDefault="004034D2" w:rsidP="004034D2">
      <w:pPr>
        <w:pStyle w:val="00000Subsection"/>
        <w:rPr>
          <w:bCs/>
        </w:rPr>
      </w:pPr>
      <w:proofErr w:type="gramStart"/>
      <w:r w:rsidRPr="00AC399D">
        <w:rPr>
          <w:bCs/>
        </w:rPr>
        <w:t xml:space="preserve">701.04  </w:t>
      </w:r>
      <w:r w:rsidRPr="00AC399D">
        <w:t>MEASUREMENT</w:t>
      </w:r>
      <w:proofErr w:type="gramEnd"/>
      <w:r w:rsidRPr="00AC399D">
        <w:rPr>
          <w:bCs/>
        </w:rPr>
        <w:t xml:space="preserve"> AND PAYMENT</w:t>
      </w:r>
    </w:p>
    <w:p w14:paraId="11037A7B" w14:textId="77777777" w:rsidR="004034D2" w:rsidRPr="004034D2" w:rsidRDefault="004034D2" w:rsidP="004034D2">
      <w:pPr>
        <w:pStyle w:val="HiddenTextSpec"/>
      </w:pPr>
      <w:r w:rsidRPr="004034D2">
        <w:t>1**************************************************************************************************************************1</w:t>
      </w:r>
    </w:p>
    <w:p w14:paraId="4D7E69F8" w14:textId="77777777" w:rsidR="004034D2" w:rsidRPr="004034D2" w:rsidRDefault="004034D2" w:rsidP="004034D2">
      <w:pPr>
        <w:pStyle w:val="HiddenTextSpec"/>
      </w:pPr>
      <w:r w:rsidRPr="004034D2">
        <w:t>BDC25S-07 dated Apr 28, 2025</w:t>
      </w:r>
    </w:p>
    <w:p w14:paraId="042B21BB" w14:textId="77777777" w:rsidR="004034D2" w:rsidRPr="00AC399D" w:rsidRDefault="004034D2" w:rsidP="004034D2">
      <w:pPr>
        <w:pStyle w:val="HiddenTextSpec"/>
        <w:rPr>
          <w:vanish w:val="0"/>
        </w:rPr>
      </w:pPr>
    </w:p>
    <w:p w14:paraId="05B42C29" w14:textId="77777777" w:rsidR="004034D2" w:rsidRPr="00AC399D" w:rsidRDefault="004034D2" w:rsidP="004034D2">
      <w:pPr>
        <w:pStyle w:val="Instruction"/>
        <w:rPr>
          <w:b/>
          <w:bCs/>
        </w:rPr>
      </w:pPr>
      <w:r w:rsidRPr="00AC399D">
        <w:t>The following pay item is added:</w:t>
      </w:r>
    </w:p>
    <w:p w14:paraId="6C0EC4EF" w14:textId="77777777" w:rsidR="004034D2" w:rsidRPr="00AC399D" w:rsidRDefault="004034D2" w:rsidP="004034D2">
      <w:pPr>
        <w:pStyle w:val="PayItemandPayUnitTitle"/>
      </w:pPr>
      <w:r w:rsidRPr="00AC399D">
        <w:t>Item</w:t>
      </w:r>
      <w:r w:rsidRPr="00AC399D">
        <w:tab/>
        <w:t>Pay Unit</w:t>
      </w:r>
    </w:p>
    <w:p w14:paraId="0DA5ECD4" w14:textId="77777777" w:rsidR="004034D2" w:rsidRPr="00AC399D" w:rsidRDefault="004034D2" w:rsidP="004034D2">
      <w:pPr>
        <w:pStyle w:val="PayItemandPayUnit"/>
      </w:pPr>
      <w:r w:rsidRPr="00AC399D">
        <w:t>CLEARING SITE ELECTRICAL</w:t>
      </w:r>
      <w:r w:rsidRPr="00AC399D">
        <w:tab/>
        <w:t>LUMP SUM</w:t>
      </w:r>
    </w:p>
    <w:p w14:paraId="317B38FD" w14:textId="77777777" w:rsidR="004034D2" w:rsidRPr="004034D2" w:rsidRDefault="004034D2" w:rsidP="004034D2">
      <w:pPr>
        <w:pStyle w:val="HiddenTextSpec"/>
      </w:pPr>
      <w:r w:rsidRPr="004034D2">
        <w:t>1**************************************************************************************************************************1</w:t>
      </w:r>
    </w:p>
    <w:p w14:paraId="0492D197" w14:textId="77777777" w:rsidR="004034D2" w:rsidRDefault="004034D2" w:rsidP="007F777A">
      <w:pPr>
        <w:pStyle w:val="HiddenTextSpec"/>
        <w:rPr>
          <w:vanish w:val="0"/>
        </w:rPr>
      </w:pPr>
    </w:p>
    <w:p w14:paraId="5E41841B" w14:textId="77777777" w:rsidR="004034D2" w:rsidRPr="00F06F55" w:rsidRDefault="004034D2" w:rsidP="007F777A">
      <w:pPr>
        <w:pStyle w:val="HiddenTextSpec"/>
      </w:pPr>
    </w:p>
    <w:bookmarkEnd w:id="891"/>
    <w:p w14:paraId="6D860AF9" w14:textId="77777777" w:rsidR="004923AC" w:rsidRPr="003C1CDE" w:rsidRDefault="004923AC" w:rsidP="004923AC">
      <w:pPr>
        <w:pStyle w:val="HiddenTextSpec"/>
      </w:pPr>
      <w:r w:rsidRPr="003C1CDE">
        <w:t>1**************************************************************************************************************************1</w:t>
      </w:r>
    </w:p>
    <w:p w14:paraId="4631606C" w14:textId="77777777" w:rsidR="006970E7" w:rsidRDefault="006970E7" w:rsidP="006970E7">
      <w:pPr>
        <w:pStyle w:val="000Section"/>
      </w:pPr>
      <w:bookmarkStart w:id="892" w:name="s704"/>
      <w:bookmarkStart w:id="893" w:name="_Toc501717472"/>
      <w:bookmarkStart w:id="894" w:name="_Toc128998898"/>
      <w:bookmarkStart w:id="895" w:name="_Toc175378236"/>
      <w:bookmarkStart w:id="896" w:name="_Toc175471134"/>
      <w:bookmarkStart w:id="897" w:name="_Toc501717484"/>
      <w:bookmarkStart w:id="898" w:name="_Toc119501603"/>
      <w:bookmarkEnd w:id="881"/>
      <w:bookmarkEnd w:id="882"/>
      <w:bookmarkEnd w:id="883"/>
      <w:bookmarkEnd w:id="884"/>
      <w:bookmarkEnd w:id="885"/>
      <w:bookmarkEnd w:id="886"/>
      <w:bookmarkEnd w:id="892"/>
      <w:r w:rsidRPr="00B97E4C">
        <w:t>Section 702 – Traffic Signals</w:t>
      </w:r>
      <w:bookmarkEnd w:id="893"/>
      <w:bookmarkEnd w:id="894"/>
    </w:p>
    <w:p w14:paraId="6F4CFC07" w14:textId="77777777" w:rsidR="006970E7" w:rsidRDefault="006970E7" w:rsidP="006970E7">
      <w:pPr>
        <w:pStyle w:val="0000000Subpart"/>
      </w:pPr>
      <w:bookmarkStart w:id="899" w:name="_Toc175378227"/>
      <w:bookmarkStart w:id="900" w:name="_Toc175471125"/>
      <w:bookmarkStart w:id="901" w:name="_Toc501717475"/>
      <w:bookmarkStart w:id="902" w:name="_Toc199754639"/>
      <w:proofErr w:type="gramStart"/>
      <w:r w:rsidRPr="00940525">
        <w:t>702.02.01  Materials</w:t>
      </w:r>
      <w:bookmarkEnd w:id="899"/>
      <w:bookmarkEnd w:id="900"/>
      <w:bookmarkEnd w:id="901"/>
      <w:bookmarkEnd w:id="902"/>
      <w:proofErr w:type="gramEnd"/>
    </w:p>
    <w:p w14:paraId="776D8EDA" w14:textId="77777777" w:rsidR="006970E7" w:rsidRDefault="006970E7" w:rsidP="006970E7">
      <w:pPr>
        <w:pStyle w:val="HiddenTextSpec"/>
      </w:pPr>
      <w:r>
        <w:t>1**************************************************************************************************************************1</w:t>
      </w:r>
    </w:p>
    <w:p w14:paraId="410E3A34" w14:textId="77777777" w:rsidR="006970E7" w:rsidRDefault="006970E7" w:rsidP="006970E7">
      <w:pPr>
        <w:pStyle w:val="HiddenTextSpec"/>
      </w:pPr>
      <w:r>
        <w:t>BDC25S-13 dated aug 19, 2025</w:t>
      </w:r>
    </w:p>
    <w:p w14:paraId="59DBC437" w14:textId="77777777" w:rsidR="006970E7" w:rsidRPr="00940525" w:rsidRDefault="006970E7" w:rsidP="006970E7">
      <w:pPr>
        <w:pStyle w:val="Instruction"/>
      </w:pPr>
      <w:r w:rsidRPr="00940525">
        <w:t>the third paragraph is changed to:</w:t>
      </w:r>
    </w:p>
    <w:p w14:paraId="5F035E53" w14:textId="77777777" w:rsidR="006970E7" w:rsidRPr="00940525" w:rsidRDefault="006970E7" w:rsidP="006970E7">
      <w:pPr>
        <w:pStyle w:val="Paragraph"/>
      </w:pPr>
      <w:r w:rsidRPr="00940525">
        <w:t xml:space="preserve">The Department will allow the use of pre-qualified materials provided the materials meet the requirements of the Contract.  Submit materials for approval on a Materials Questionnaire as specified in </w:t>
      </w:r>
      <w:hyperlink w:anchor="s10604" w:history="1">
        <w:r w:rsidRPr="001B7DE4">
          <w:t>106.04</w:t>
        </w:r>
      </w:hyperlink>
      <w:r w:rsidRPr="00940525">
        <w:t>.  Include Certified or Approved Working Drawings, as appropriate, with the Materials Questionnaire for materials not pre-qualified.</w:t>
      </w:r>
    </w:p>
    <w:p w14:paraId="1F468905" w14:textId="77777777" w:rsidR="006970E7" w:rsidRDefault="006970E7" w:rsidP="006970E7">
      <w:pPr>
        <w:pStyle w:val="HiddenTextSpec"/>
      </w:pPr>
      <w:r>
        <w:t>1**************************************************************************************************************************1</w:t>
      </w:r>
    </w:p>
    <w:p w14:paraId="406BD52F" w14:textId="77777777" w:rsidR="0079536D" w:rsidRPr="00B97E4C" w:rsidRDefault="0079536D" w:rsidP="0079536D">
      <w:pPr>
        <w:pStyle w:val="0000000Subpart"/>
      </w:pPr>
      <w:proofErr w:type="gramStart"/>
      <w:r w:rsidRPr="00B97E4C">
        <w:t>702.03.07  Push</w:t>
      </w:r>
      <w:proofErr w:type="gramEnd"/>
      <w:r w:rsidRPr="00B97E4C">
        <w:t xml:space="preserve"> Button</w:t>
      </w:r>
      <w:bookmarkEnd w:id="895"/>
      <w:bookmarkEnd w:id="896"/>
      <w:bookmarkEnd w:id="897"/>
      <w:bookmarkEnd w:id="898"/>
    </w:p>
    <w:p w14:paraId="48614A04" w14:textId="77777777" w:rsidR="0079536D" w:rsidRDefault="0079536D" w:rsidP="0079536D">
      <w:pPr>
        <w:pStyle w:val="HiddenTextSpec"/>
      </w:pPr>
      <w:r>
        <w:t>1**************************************************************************************************************************1</w:t>
      </w:r>
    </w:p>
    <w:p w14:paraId="57616793" w14:textId="49228465" w:rsidR="0079536D" w:rsidRDefault="0079536D" w:rsidP="0079536D">
      <w:pPr>
        <w:pStyle w:val="HiddenTextSpec"/>
      </w:pPr>
      <w:r>
        <w:t>BDC23S-02 dated Mar 13, 2023</w:t>
      </w:r>
    </w:p>
    <w:p w14:paraId="4C3DE477" w14:textId="77777777" w:rsidR="0079536D" w:rsidRDefault="0079536D" w:rsidP="0079536D">
      <w:pPr>
        <w:pStyle w:val="HiddenTextSpec"/>
      </w:pPr>
    </w:p>
    <w:p w14:paraId="2EC15E36" w14:textId="77777777" w:rsidR="0079536D" w:rsidRDefault="0079536D" w:rsidP="0079536D">
      <w:pPr>
        <w:pStyle w:val="Instruction"/>
      </w:pPr>
      <w:r>
        <w:t>The first paragraph is changed to:</w:t>
      </w:r>
    </w:p>
    <w:p w14:paraId="4B47FA02" w14:textId="77777777" w:rsidR="0079536D" w:rsidRPr="00240497" w:rsidRDefault="0079536D" w:rsidP="0079536D">
      <w:pPr>
        <w:pStyle w:val="Paragraph"/>
      </w:pPr>
      <w:r w:rsidRPr="00240497">
        <w:t>Install a push button that operates on logic ground including its housing, and instruction signage.  Install cable from the push button to the foundation and make connections.  Ensure the traffic signal pedestrian and bicycle actuation sign complies with the MUTCD.</w:t>
      </w:r>
    </w:p>
    <w:p w14:paraId="06FDA84E" w14:textId="77777777" w:rsidR="0079536D" w:rsidRDefault="0079536D" w:rsidP="0079536D">
      <w:pPr>
        <w:pStyle w:val="HiddenTextSpec"/>
      </w:pPr>
      <w:r>
        <w:t>1**************************************************************************************************************************1</w:t>
      </w:r>
    </w:p>
    <w:p w14:paraId="7FF98DB1" w14:textId="77777777" w:rsidR="007B19B5" w:rsidRDefault="007B19B5" w:rsidP="007B19B5">
      <w:pPr>
        <w:pStyle w:val="000Section"/>
      </w:pPr>
      <w:bookmarkStart w:id="903" w:name="_Toc175378248"/>
      <w:bookmarkStart w:id="904" w:name="_Toc175471146"/>
      <w:bookmarkStart w:id="905" w:name="_Toc501717496"/>
      <w:bookmarkStart w:id="906" w:name="_Toc43791251"/>
      <w:r>
        <w:t>Section 703 – H</w:t>
      </w:r>
      <w:r w:rsidRPr="005970D6">
        <w:t xml:space="preserve">ighway </w:t>
      </w:r>
      <w:r>
        <w:t>L</w:t>
      </w:r>
      <w:r w:rsidRPr="005970D6">
        <w:t>ighting</w:t>
      </w:r>
    </w:p>
    <w:p w14:paraId="23BDBF6E" w14:textId="77777777" w:rsidR="007B19B5" w:rsidRDefault="007B19B5" w:rsidP="007B19B5">
      <w:pPr>
        <w:pStyle w:val="0000000Subpart"/>
      </w:pPr>
      <w:bookmarkStart w:id="907" w:name="_Toc175378246"/>
      <w:bookmarkStart w:id="908" w:name="_Toc175471144"/>
      <w:bookmarkStart w:id="909" w:name="_Toc501717494"/>
      <w:bookmarkStart w:id="910" w:name="_Toc199754658"/>
      <w:proofErr w:type="gramStart"/>
      <w:r w:rsidRPr="00940525">
        <w:t>703.02.01  Materials</w:t>
      </w:r>
      <w:bookmarkEnd w:id="907"/>
      <w:bookmarkEnd w:id="908"/>
      <w:bookmarkEnd w:id="909"/>
      <w:bookmarkEnd w:id="910"/>
      <w:proofErr w:type="gramEnd"/>
    </w:p>
    <w:p w14:paraId="4165A9D1" w14:textId="77777777" w:rsidR="007B19B5" w:rsidRDefault="007B19B5" w:rsidP="007B19B5">
      <w:pPr>
        <w:pStyle w:val="HiddenTextSpec"/>
      </w:pPr>
      <w:bookmarkStart w:id="911" w:name="_Hlk205470392"/>
      <w:r>
        <w:t>1**************************************************************************************************************************1</w:t>
      </w:r>
    </w:p>
    <w:bookmarkEnd w:id="911"/>
    <w:p w14:paraId="74307C02" w14:textId="77777777" w:rsidR="007B19B5" w:rsidRDefault="007B19B5" w:rsidP="007B19B5">
      <w:pPr>
        <w:pStyle w:val="HiddenTextSpec"/>
      </w:pPr>
      <w:r>
        <w:t>bdc25s-13 dated aug 19, 2025</w:t>
      </w:r>
    </w:p>
    <w:p w14:paraId="031244B4" w14:textId="77777777" w:rsidR="007B19B5" w:rsidRPr="00940525" w:rsidRDefault="007B19B5" w:rsidP="007B19B5">
      <w:pPr>
        <w:pStyle w:val="Instruction"/>
      </w:pPr>
      <w:r w:rsidRPr="00940525">
        <w:t>the third paragraph is changed to:</w:t>
      </w:r>
    </w:p>
    <w:p w14:paraId="6EE25720" w14:textId="77777777" w:rsidR="007B19B5" w:rsidRDefault="007B19B5" w:rsidP="007B19B5">
      <w:pPr>
        <w:pStyle w:val="Paragraph"/>
      </w:pPr>
      <w:r w:rsidRPr="00940525">
        <w:t xml:space="preserve">The Department will allow the use of pre-qualified materials provided the materials meet the requirements of the Contract.  Submit materials for approval on a Materials Questionnaire as specified in </w:t>
      </w:r>
      <w:hyperlink w:anchor="s10604" w:history="1">
        <w:r w:rsidRPr="001B7DE4">
          <w:t>106.04</w:t>
        </w:r>
      </w:hyperlink>
      <w:r w:rsidRPr="00940525">
        <w:t>.  Include Certified or Approved Working Drawings, as appropriate, with the Materials Questionnaire for materials not pre-qualified.</w:t>
      </w:r>
    </w:p>
    <w:p w14:paraId="7C354722" w14:textId="77777777" w:rsidR="007B19B5" w:rsidRDefault="007B19B5" w:rsidP="007B19B5">
      <w:pPr>
        <w:pStyle w:val="HiddenTextSpec"/>
      </w:pPr>
      <w:r>
        <w:t>1**************************************************************************************************************************1</w:t>
      </w:r>
    </w:p>
    <w:p w14:paraId="5A13E5DC" w14:textId="77777777" w:rsidR="00A53166" w:rsidRPr="00B97E4C" w:rsidRDefault="00A53166" w:rsidP="00A53166">
      <w:pPr>
        <w:pStyle w:val="00000Subsection"/>
      </w:pPr>
      <w:proofErr w:type="gramStart"/>
      <w:r w:rsidRPr="00B97E4C">
        <w:t>703.03  Construction</w:t>
      </w:r>
      <w:bookmarkEnd w:id="903"/>
      <w:bookmarkEnd w:id="904"/>
      <w:bookmarkEnd w:id="905"/>
      <w:bookmarkEnd w:id="906"/>
      <w:proofErr w:type="gramEnd"/>
    </w:p>
    <w:p w14:paraId="3242CC32" w14:textId="77777777" w:rsidR="00DE3B8F" w:rsidRDefault="00DE3B8F" w:rsidP="00DE3B8F">
      <w:pPr>
        <w:pStyle w:val="HiddenTextSpec"/>
      </w:pPr>
      <w:bookmarkStart w:id="912" w:name="_Toc175378255"/>
      <w:bookmarkStart w:id="913" w:name="_Toc175471153"/>
      <w:bookmarkStart w:id="914" w:name="_Toc176676709"/>
      <w:r>
        <w:t>1**************************************************************************************************************************1</w:t>
      </w:r>
    </w:p>
    <w:p w14:paraId="1EE24A4B" w14:textId="116FC498" w:rsidR="00DE3B8F" w:rsidRDefault="00DE3B8F" w:rsidP="00DE3B8F">
      <w:pPr>
        <w:pStyle w:val="HiddenTextSpec"/>
      </w:pPr>
      <w:r>
        <w:t>dated July 7, 2020</w:t>
      </w:r>
    </w:p>
    <w:p w14:paraId="1B976A09" w14:textId="77777777" w:rsidR="00DE3B8F" w:rsidRPr="00BC7960" w:rsidRDefault="00DE3B8F" w:rsidP="00DE3B8F">
      <w:pPr>
        <w:pStyle w:val="HiddenTextSpec"/>
      </w:pPr>
    </w:p>
    <w:p w14:paraId="1ACBA992" w14:textId="35FF7A98" w:rsidR="00DE3B8F" w:rsidRDefault="00DE3B8F" w:rsidP="00DE3B8F">
      <w:pPr>
        <w:pStyle w:val="Instruction"/>
      </w:pPr>
      <w:r>
        <w:lastRenderedPageBreak/>
        <w:t>The second sentence in the fourth paragraph is changed to:</w:t>
      </w:r>
    </w:p>
    <w:p w14:paraId="1EA3258A" w14:textId="05295559" w:rsidR="00DE3B8F" w:rsidRDefault="00DE3B8F" w:rsidP="00DE3B8F">
      <w:pPr>
        <w:pStyle w:val="Paragraph"/>
      </w:pPr>
      <w:r>
        <w:t>Begin repair of the highway lighting system within 2 hours of receiving notice of damage or malfunction from the Department, State police,</w:t>
      </w:r>
      <w:r w:rsidR="00CC4B1E">
        <w:t xml:space="preserve"> local police</w:t>
      </w:r>
      <w:r>
        <w:t xml:space="preserve"> or local authorities.</w:t>
      </w:r>
    </w:p>
    <w:p w14:paraId="5CC4FC63" w14:textId="77777777" w:rsidR="00253ED3" w:rsidRDefault="00253ED3" w:rsidP="00253ED3">
      <w:pPr>
        <w:pStyle w:val="HiddenTextSpec"/>
      </w:pPr>
      <w:r>
        <w:t>1**************************************************************************************************************************1</w:t>
      </w:r>
    </w:p>
    <w:p w14:paraId="0C133DD5" w14:textId="77777777" w:rsidR="00AE41AA" w:rsidRPr="007B0D52" w:rsidRDefault="00AE41AA" w:rsidP="007B0D52">
      <w:pPr>
        <w:pStyle w:val="0000000Subpart"/>
      </w:pPr>
      <w:proofErr w:type="gramStart"/>
      <w:r w:rsidRPr="007B0D52">
        <w:t>703.03.07  Temporary</w:t>
      </w:r>
      <w:proofErr w:type="gramEnd"/>
      <w:r w:rsidRPr="007B0D52">
        <w:t xml:space="preserve"> Highway Lighting System</w:t>
      </w:r>
      <w:bookmarkEnd w:id="912"/>
      <w:bookmarkEnd w:id="913"/>
      <w:bookmarkEnd w:id="914"/>
    </w:p>
    <w:p w14:paraId="5937BC04" w14:textId="77777777" w:rsidR="00694684" w:rsidRPr="00B15231" w:rsidRDefault="00694684" w:rsidP="00694684">
      <w:pPr>
        <w:pStyle w:val="HiddenTextSpec"/>
        <w:tabs>
          <w:tab w:val="left" w:pos="1440"/>
          <w:tab w:val="left" w:pos="2880"/>
        </w:tabs>
      </w:pPr>
      <w:r>
        <w:t>2</w:t>
      </w:r>
      <w:r w:rsidRPr="00B15231">
        <w:t>***********</w:t>
      </w:r>
      <w:r>
        <w:t>*********</w:t>
      </w:r>
      <w:r w:rsidRPr="00B15231">
        <w:t>*****</w:t>
      </w:r>
      <w:r>
        <w:t>***********************************</w:t>
      </w:r>
      <w:r w:rsidRPr="00B15231">
        <w:t>**************************</w:t>
      </w:r>
      <w:r>
        <w:t>2</w:t>
      </w:r>
    </w:p>
    <w:p w14:paraId="4A34C2AA" w14:textId="77777777" w:rsidR="00F34E0B" w:rsidRDefault="00AE41AA" w:rsidP="00F34E0B">
      <w:pPr>
        <w:pStyle w:val="HiddenTextSpec"/>
      </w:pPr>
      <w:r>
        <w:t>Determine whether or not the Contractor must design the Temporary lighting system at a given location</w:t>
      </w:r>
      <w:r w:rsidR="00F34E0B">
        <w:t xml:space="preserve"> and include the following</w:t>
      </w:r>
    </w:p>
    <w:p w14:paraId="651CCC19" w14:textId="77777777" w:rsidR="00775680" w:rsidRDefault="00775680" w:rsidP="00775680">
      <w:pPr>
        <w:pStyle w:val="HiddenTextSpec"/>
      </w:pPr>
    </w:p>
    <w:p w14:paraId="41E2A931" w14:textId="513E7933" w:rsidR="00F34E0B" w:rsidRDefault="00F34E0B" w:rsidP="00F34E0B">
      <w:pPr>
        <w:pStyle w:val="Paragraph"/>
      </w:pPr>
      <w:r>
        <w:t>The Contractor must design the Temporary lighting system at ___________________________</w:t>
      </w:r>
      <w:r w:rsidR="00846250">
        <w:t>.</w:t>
      </w:r>
    </w:p>
    <w:p w14:paraId="2F818389" w14:textId="77777777" w:rsidR="00694684" w:rsidRPr="00B15231" w:rsidRDefault="00694684" w:rsidP="00694684">
      <w:pPr>
        <w:pStyle w:val="HiddenTextSpec"/>
        <w:tabs>
          <w:tab w:val="left" w:pos="1440"/>
          <w:tab w:val="left" w:pos="2880"/>
        </w:tabs>
      </w:pPr>
      <w:r>
        <w:t>2</w:t>
      </w:r>
      <w:r w:rsidRPr="00B15231">
        <w:t>***********</w:t>
      </w:r>
      <w:r>
        <w:t>*********</w:t>
      </w:r>
      <w:r w:rsidRPr="00B15231">
        <w:t>*****</w:t>
      </w:r>
      <w:r>
        <w:t>***********************************</w:t>
      </w:r>
      <w:r w:rsidRPr="00B15231">
        <w:t>**************************</w:t>
      </w:r>
      <w:r>
        <w:t>2</w:t>
      </w:r>
    </w:p>
    <w:p w14:paraId="169FE43B" w14:textId="77777777" w:rsidR="00694684" w:rsidRDefault="00694684" w:rsidP="00AE41AA">
      <w:pPr>
        <w:pStyle w:val="HiddenTextSpec"/>
      </w:pPr>
    </w:p>
    <w:p w14:paraId="0F036D86" w14:textId="77777777" w:rsidR="00694684" w:rsidRPr="00B15231" w:rsidRDefault="00694684" w:rsidP="00694684">
      <w:pPr>
        <w:pStyle w:val="HiddenTextSpec"/>
        <w:tabs>
          <w:tab w:val="left" w:pos="1440"/>
          <w:tab w:val="left" w:pos="2880"/>
        </w:tabs>
      </w:pPr>
      <w:r>
        <w:t>2</w:t>
      </w:r>
      <w:r w:rsidRPr="00B15231">
        <w:t>***********</w:t>
      </w:r>
      <w:r>
        <w:t>*********</w:t>
      </w:r>
      <w:r w:rsidRPr="00B15231">
        <w:t>*****</w:t>
      </w:r>
      <w:r>
        <w:t>***********************************</w:t>
      </w:r>
      <w:r w:rsidRPr="00B15231">
        <w:t>**************************</w:t>
      </w:r>
      <w:r>
        <w:t>2</w:t>
      </w:r>
    </w:p>
    <w:p w14:paraId="118D691A" w14:textId="526691DB" w:rsidR="00AE41AA" w:rsidRDefault="00AE41AA" w:rsidP="00AE41AA">
      <w:pPr>
        <w:pStyle w:val="HiddenTextSpec"/>
      </w:pPr>
      <w:r w:rsidRPr="009F6850">
        <w:t xml:space="preserve">provide the locations </w:t>
      </w:r>
      <w:r>
        <w:t>to</w:t>
      </w:r>
      <w:r w:rsidRPr="009F6850">
        <w:t xml:space="preserve"> deliver </w:t>
      </w:r>
      <w:r w:rsidRPr="002D4E9C">
        <w:t>and unload sal</w:t>
      </w:r>
      <w:r w:rsidRPr="009F6850">
        <w:t>vaged materials</w:t>
      </w:r>
    </w:p>
    <w:p w14:paraId="7905BF7E" w14:textId="77777777" w:rsidR="00AE41AA" w:rsidRDefault="00AE41AA" w:rsidP="00AE41AA">
      <w:pPr>
        <w:pStyle w:val="HiddenTextSpec"/>
      </w:pPr>
    </w:p>
    <w:p w14:paraId="736896F2" w14:textId="77777777" w:rsidR="00AE41AA" w:rsidRDefault="00AE41AA" w:rsidP="00AE41AA">
      <w:pPr>
        <w:pStyle w:val="Paragraph"/>
      </w:pPr>
      <w:r w:rsidRPr="00075488">
        <w:t xml:space="preserve">Deliver </w:t>
      </w:r>
      <w:r w:rsidRPr="00416EA6">
        <w:t>and unload salvag</w:t>
      </w:r>
      <w:r w:rsidRPr="00075488">
        <w:t>ed materials to</w:t>
      </w:r>
      <w:r>
        <w:t>:</w:t>
      </w:r>
    </w:p>
    <w:p w14:paraId="0E73C56B" w14:textId="77777777" w:rsidR="00694684" w:rsidRDefault="00694684" w:rsidP="00694684">
      <w:pPr>
        <w:pStyle w:val="HiddenTextSpec"/>
        <w:tabs>
          <w:tab w:val="left" w:pos="1440"/>
          <w:tab w:val="left" w:pos="2880"/>
        </w:tabs>
      </w:pPr>
      <w:r>
        <w:t>2</w:t>
      </w:r>
      <w:r w:rsidRPr="00B15231">
        <w:t>***********</w:t>
      </w:r>
      <w:r>
        <w:t>*********</w:t>
      </w:r>
      <w:r w:rsidRPr="00B15231">
        <w:t>*****</w:t>
      </w:r>
      <w:r>
        <w:t>***********************************</w:t>
      </w:r>
      <w:r w:rsidRPr="00B15231">
        <w:t>**************************</w:t>
      </w:r>
      <w:r>
        <w:t>2</w:t>
      </w:r>
    </w:p>
    <w:p w14:paraId="0A6944F5" w14:textId="77777777" w:rsidR="00AE41AA" w:rsidRDefault="00AE41AA" w:rsidP="00AE41AA">
      <w:pPr>
        <w:pStyle w:val="HiddenTextSpec"/>
      </w:pPr>
      <w:r>
        <w:t>1**************************************************************************************************************************1</w:t>
      </w:r>
    </w:p>
    <w:p w14:paraId="03872F7E" w14:textId="77777777" w:rsidR="006B09D9" w:rsidRDefault="006B09D9" w:rsidP="006B09D9">
      <w:pPr>
        <w:pStyle w:val="000Section"/>
      </w:pPr>
      <w:r w:rsidRPr="00B97E4C">
        <w:t>Section 704 – Intelligent Transportation Systems (ITS</w:t>
      </w:r>
      <w:r w:rsidR="00302A47">
        <w:t>)</w:t>
      </w:r>
    </w:p>
    <w:p w14:paraId="7435A8FF" w14:textId="77777777" w:rsidR="00663D96" w:rsidRPr="006D64F8" w:rsidRDefault="00663D96" w:rsidP="00663D96">
      <w:pPr>
        <w:pStyle w:val="HiddenTextSpec"/>
      </w:pPr>
      <w:r w:rsidRPr="006D64F8">
        <w:t>1**************************************************************************************************************************1</w:t>
      </w:r>
    </w:p>
    <w:p w14:paraId="49A12FA1" w14:textId="3C5DB6C5" w:rsidR="00663D96" w:rsidRPr="00343C06" w:rsidRDefault="00791F8F" w:rsidP="00663D96">
      <w:pPr>
        <w:pStyle w:val="HiddenTextSpec"/>
      </w:pPr>
      <w:r>
        <w:t xml:space="preserve">if impacting </w:t>
      </w:r>
      <w:proofErr w:type="gramStart"/>
      <w:r>
        <w:t>a njdot</w:t>
      </w:r>
      <w:proofErr w:type="gramEnd"/>
      <w:r>
        <w:t xml:space="preserve"> facility </w:t>
      </w:r>
      <w:r w:rsidR="00663D96" w:rsidRPr="00343C06">
        <w:t xml:space="preserve">Prior to final design submission </w:t>
      </w:r>
      <w:r>
        <w:t xml:space="preserve">contact the local aid project manager to </w:t>
      </w:r>
      <w:r w:rsidR="00663D96" w:rsidRPr="00343C06">
        <w:t xml:space="preserve">confirm with the respective traffic operations center if any of the proposed its systems have to be completed early in the project </w:t>
      </w:r>
      <w:r w:rsidR="00663D96">
        <w:t xml:space="preserve">THAT ARE REQUIRED TO BE </w:t>
      </w:r>
      <w:proofErr w:type="gramStart"/>
      <w:r w:rsidR="00663D96" w:rsidRPr="00343C06">
        <w:t>available to use</w:t>
      </w:r>
      <w:proofErr w:type="gramEnd"/>
      <w:r w:rsidR="00663D96" w:rsidRPr="00343C06">
        <w:t xml:space="preserve"> for traffic mitigation during </w:t>
      </w:r>
      <w:r w:rsidR="005025A0">
        <w:t>construction.</w:t>
      </w:r>
      <w:r w:rsidR="00663D96" w:rsidRPr="00343C06">
        <w:t xml:space="preserve"> include respective interim completion dates in subsection 108.10 and confirm with </w:t>
      </w:r>
      <w:r w:rsidR="00612FE2">
        <w:t>Mobility and Systems Engineering (MSE)</w:t>
      </w:r>
      <w:r w:rsidR="00663D96" w:rsidRPr="00343C06">
        <w:t xml:space="preserve"> on the requirements for interim communication and power connections.</w:t>
      </w:r>
    </w:p>
    <w:p w14:paraId="47AD0A08" w14:textId="77777777" w:rsidR="00663D96" w:rsidRPr="00343C06" w:rsidRDefault="00663D96" w:rsidP="00663D96">
      <w:pPr>
        <w:pStyle w:val="HiddenTextSpec"/>
      </w:pPr>
    </w:p>
    <w:p w14:paraId="5466A6E0" w14:textId="26D8AC82" w:rsidR="00663D96" w:rsidRPr="00343C06" w:rsidRDefault="00663D96" w:rsidP="00663D96">
      <w:pPr>
        <w:pStyle w:val="HiddenTextSpec"/>
      </w:pPr>
      <w:r w:rsidRPr="00343C06">
        <w:t xml:space="preserve">if project includes connection to njta network, including direct fiber or wireless, </w:t>
      </w:r>
      <w:r w:rsidR="00791F8F">
        <w:t xml:space="preserve">contact the local aid project manager to </w:t>
      </w:r>
      <w:r w:rsidRPr="00343C06">
        <w:t xml:space="preserve">confirm with </w:t>
      </w:r>
      <w:r w:rsidR="00612FE2">
        <w:t>Mobility and Systems Engineering (MSE)</w:t>
      </w:r>
      <w:r w:rsidRPr="00343C06">
        <w:t xml:space="preserve"> on coordination requirements with njta.</w:t>
      </w:r>
    </w:p>
    <w:p w14:paraId="011CD4A4" w14:textId="77777777" w:rsidR="00663D96" w:rsidRPr="00343C06" w:rsidRDefault="00663D96" w:rsidP="00663D96">
      <w:pPr>
        <w:pStyle w:val="HiddenTextSpec"/>
      </w:pPr>
    </w:p>
    <w:p w14:paraId="55D3F80A" w14:textId="77777777" w:rsidR="00663D96" w:rsidRDefault="00663D96" w:rsidP="00663D96">
      <w:pPr>
        <w:pStyle w:val="HiddenTextSpec"/>
      </w:pPr>
      <w:r w:rsidRPr="006D64F8">
        <w:t>1**************************************************************************************************************************1</w:t>
      </w:r>
    </w:p>
    <w:p w14:paraId="3FDF875A" w14:textId="77777777" w:rsidR="002771D6" w:rsidRDefault="002771D6" w:rsidP="002771D6">
      <w:pPr>
        <w:pStyle w:val="HiddenTextSpec"/>
      </w:pPr>
      <w:bookmarkStart w:id="915" w:name="_Toc175378260"/>
      <w:bookmarkStart w:id="916" w:name="_Toc175471158"/>
      <w:bookmarkStart w:id="917" w:name="_Toc182750462"/>
      <w:bookmarkStart w:id="918" w:name="_Toc175378273"/>
      <w:bookmarkStart w:id="919" w:name="_Toc175471171"/>
      <w:bookmarkStart w:id="920" w:name="_Toc176676727"/>
      <w:bookmarkEnd w:id="887"/>
      <w:bookmarkEnd w:id="888"/>
      <w:bookmarkEnd w:id="889"/>
      <w:r w:rsidRPr="006D64F8">
        <w:t>1**************************************************************************************************************************1</w:t>
      </w:r>
    </w:p>
    <w:p w14:paraId="7D585ADD" w14:textId="77777777" w:rsidR="004256C1" w:rsidRPr="007B0D52" w:rsidRDefault="004256C1" w:rsidP="007B0D52">
      <w:pPr>
        <w:pStyle w:val="0000000Subpart"/>
      </w:pPr>
      <w:proofErr w:type="gramStart"/>
      <w:r w:rsidRPr="007B0D52">
        <w:t>704.02.01  Materials</w:t>
      </w:r>
      <w:bookmarkEnd w:id="915"/>
      <w:bookmarkEnd w:id="916"/>
      <w:bookmarkEnd w:id="917"/>
      <w:proofErr w:type="gramEnd"/>
    </w:p>
    <w:p w14:paraId="41A2C1F4" w14:textId="3E943E8F" w:rsidR="004256C1" w:rsidRPr="003C1CDE" w:rsidRDefault="004256C1" w:rsidP="002771D6">
      <w:pPr>
        <w:pStyle w:val="HiddenTextSpec"/>
        <w:spacing w:before="120"/>
      </w:pPr>
      <w:r w:rsidRPr="003C1CDE">
        <w:t xml:space="preserve">MOST COMMON ITS MATERIAL SPECifICATIONS ARE AVAILABLE ON THE DEPARTMENT’S WEBSITE AND A QPL of prequalified materials is posted, DOWNLOAD THE REQUIRED SPECIFICATIONS FROM THE DEPARTMENT’S WEBSITE AND LIST THEM HERE IN THE TABLE REFERRING TO THE APPROPRIATE SUBSECTION OF </w:t>
      </w:r>
      <w:r>
        <w:t xml:space="preserve">SECTION </w:t>
      </w:r>
      <w:r w:rsidRPr="003C1CDE">
        <w:t>918 AND INCLUDE THE SPECIFICATIONS IN THAT SECTION</w:t>
      </w:r>
      <w:r w:rsidR="00BA25FD">
        <w:t>.</w:t>
      </w:r>
    </w:p>
    <w:p w14:paraId="1BF77640" w14:textId="77777777" w:rsidR="002771D6" w:rsidRDefault="002771D6" w:rsidP="002771D6">
      <w:pPr>
        <w:pStyle w:val="HiddenTextSpec"/>
      </w:pPr>
      <w:r w:rsidRPr="006D64F8">
        <w:t>1**************************************************************************************************************************1</w:t>
      </w:r>
    </w:p>
    <w:p w14:paraId="7F802919" w14:textId="77777777" w:rsidR="004256C1" w:rsidRPr="00EB2DA1" w:rsidRDefault="004256C1" w:rsidP="004256C1">
      <w:pPr>
        <w:pStyle w:val="0000000Subpart"/>
      </w:pPr>
      <w:bookmarkStart w:id="921" w:name="s7040301"/>
      <w:bookmarkStart w:id="922" w:name="_Toc182750465"/>
      <w:bookmarkEnd w:id="921"/>
      <w:proofErr w:type="gramStart"/>
      <w:r w:rsidRPr="00EB2DA1">
        <w:t>704.03.01  General</w:t>
      </w:r>
      <w:proofErr w:type="gramEnd"/>
      <w:r w:rsidRPr="00EB2DA1">
        <w:t xml:space="preserve"> System (GS)</w:t>
      </w:r>
      <w:bookmarkEnd w:id="922"/>
    </w:p>
    <w:p w14:paraId="72B59898" w14:textId="77777777" w:rsidR="003069BB" w:rsidRDefault="003069BB" w:rsidP="003069BB">
      <w:pPr>
        <w:pStyle w:val="HiddenTextSpec"/>
      </w:pPr>
      <w:r w:rsidRPr="006D64F8">
        <w:t>1**************************************************************************************************************************1</w:t>
      </w:r>
    </w:p>
    <w:p w14:paraId="3BABEA71" w14:textId="0FBF62FC" w:rsidR="00E13668" w:rsidRPr="009B22ED" w:rsidRDefault="00BA25FD" w:rsidP="00CA5A95">
      <w:pPr>
        <w:pStyle w:val="A1paragraph0"/>
        <w:rPr>
          <w:b/>
          <w:bCs/>
        </w:rPr>
      </w:pPr>
      <w:r>
        <w:rPr>
          <w:b/>
          <w:bCs/>
        </w:rPr>
        <w:t>B.</w:t>
      </w:r>
      <w:r>
        <w:rPr>
          <w:b/>
          <w:bCs/>
        </w:rPr>
        <w:tab/>
      </w:r>
      <w:r w:rsidRPr="00CA5A95">
        <w:rPr>
          <w:b/>
        </w:rPr>
        <w:t>Installation</w:t>
      </w:r>
      <w:r>
        <w:rPr>
          <w:b/>
          <w:bCs/>
        </w:rPr>
        <w:t>.</w:t>
      </w:r>
    </w:p>
    <w:p w14:paraId="4D4DC831" w14:textId="77777777" w:rsidR="004256C1" w:rsidRPr="009D3107" w:rsidRDefault="004256C1" w:rsidP="004256C1">
      <w:pPr>
        <w:pStyle w:val="HiddenTextSpec"/>
        <w:tabs>
          <w:tab w:val="left" w:pos="1440"/>
          <w:tab w:val="left" w:pos="2880"/>
        </w:tabs>
      </w:pPr>
      <w:r w:rsidRPr="009D3107">
        <w:t>2**************************************************************************************2</w:t>
      </w:r>
    </w:p>
    <w:p w14:paraId="2045966D" w14:textId="77777777" w:rsidR="00047905" w:rsidRDefault="00047905" w:rsidP="004256C1">
      <w:pPr>
        <w:pStyle w:val="HiddenTextSpec"/>
      </w:pPr>
    </w:p>
    <w:p w14:paraId="1BCA9A29" w14:textId="07B17127" w:rsidR="00047905" w:rsidRDefault="00047905" w:rsidP="004256C1">
      <w:pPr>
        <w:pStyle w:val="HiddenTextSpec"/>
      </w:pPr>
      <w:r>
        <w:t xml:space="preserve">if a njdot facility is impacted </w:t>
      </w:r>
      <w:r w:rsidR="00184045">
        <w:t>contact the l</w:t>
      </w:r>
      <w:r w:rsidR="00315657">
        <w:t>oc</w:t>
      </w:r>
      <w:r w:rsidR="00184045">
        <w:t xml:space="preserve">al aid project manager </w:t>
      </w:r>
      <w:r w:rsidR="00315657">
        <w:t xml:space="preserve">to confirm with </w:t>
      </w:r>
    </w:p>
    <w:p w14:paraId="634D051E" w14:textId="77777777" w:rsidR="00047905" w:rsidRDefault="00047905" w:rsidP="004256C1">
      <w:pPr>
        <w:pStyle w:val="HiddenTextSpec"/>
      </w:pPr>
    </w:p>
    <w:p w14:paraId="3C05E328" w14:textId="53772C7D" w:rsidR="004256C1" w:rsidRPr="007D36D9" w:rsidRDefault="004256C1" w:rsidP="004256C1">
      <w:pPr>
        <w:pStyle w:val="HiddenTextSpec"/>
      </w:pPr>
      <w:r w:rsidRPr="007D36D9">
        <w:t xml:space="preserve"> TRAFFIC OPERATIONS THE EXISTING SYSTEM SHUTDOWN TIME. REVISE AS DIRECTED and insert here</w:t>
      </w:r>
      <w:r w:rsidR="00BA25FD">
        <w:t>.</w:t>
      </w:r>
    </w:p>
    <w:p w14:paraId="48E849D3" w14:textId="77777777" w:rsidR="004256C1" w:rsidRPr="007D36D9" w:rsidRDefault="004256C1" w:rsidP="004256C1">
      <w:pPr>
        <w:pStyle w:val="HiddenTextSpec"/>
      </w:pPr>
    </w:p>
    <w:p w14:paraId="495A658E" w14:textId="77777777" w:rsidR="004256C1" w:rsidRPr="009D3107" w:rsidRDefault="004256C1" w:rsidP="004256C1">
      <w:pPr>
        <w:pStyle w:val="HiddenTextSpec"/>
        <w:tabs>
          <w:tab w:val="left" w:pos="1440"/>
          <w:tab w:val="left" w:pos="2880"/>
        </w:tabs>
      </w:pPr>
      <w:r w:rsidRPr="009D3107">
        <w:t>2**************************************************************************************2</w:t>
      </w:r>
    </w:p>
    <w:p w14:paraId="2BF6D174" w14:textId="77777777" w:rsidR="004256C1" w:rsidRPr="007D36D9" w:rsidRDefault="004256C1" w:rsidP="004256C1">
      <w:pPr>
        <w:pStyle w:val="HiddenTextSpec"/>
      </w:pPr>
    </w:p>
    <w:p w14:paraId="36CE12F4" w14:textId="77777777" w:rsidR="004256C1" w:rsidRPr="009D3107" w:rsidRDefault="004256C1" w:rsidP="004256C1">
      <w:pPr>
        <w:pStyle w:val="HiddenTextSpec"/>
        <w:tabs>
          <w:tab w:val="left" w:pos="1440"/>
          <w:tab w:val="left" w:pos="2880"/>
        </w:tabs>
      </w:pPr>
      <w:r w:rsidRPr="009D3107">
        <w:t>2**************************************************************************************2</w:t>
      </w:r>
    </w:p>
    <w:p w14:paraId="1AB9DCE1" w14:textId="77777777" w:rsidR="004256C1" w:rsidRPr="007D36D9" w:rsidRDefault="004256C1" w:rsidP="004256C1">
      <w:pPr>
        <w:pStyle w:val="HiddenTextSpec"/>
      </w:pPr>
      <w:r w:rsidRPr="007D36D9">
        <w:t>Provide the cost of damages for exceeding the allowable time frames</w:t>
      </w:r>
    </w:p>
    <w:p w14:paraId="675B6D17" w14:textId="77777777" w:rsidR="004256C1" w:rsidRPr="007D36D9" w:rsidRDefault="004256C1" w:rsidP="004256C1">
      <w:pPr>
        <w:pStyle w:val="HiddenTextSpec"/>
      </w:pPr>
    </w:p>
    <w:p w14:paraId="59496A21" w14:textId="77777777" w:rsidR="004256C1" w:rsidRDefault="004256C1" w:rsidP="004256C1">
      <w:pPr>
        <w:pStyle w:val="HiddenTextSpec"/>
        <w:tabs>
          <w:tab w:val="left" w:pos="1440"/>
          <w:tab w:val="left" w:pos="2880"/>
        </w:tabs>
      </w:pPr>
      <w:r w:rsidRPr="009D3107">
        <w:t>2**************************************************************************************2</w:t>
      </w:r>
    </w:p>
    <w:p w14:paraId="707962E1" w14:textId="77777777" w:rsidR="003069BB" w:rsidRDefault="003069BB" w:rsidP="004256C1">
      <w:pPr>
        <w:pStyle w:val="HiddenTextSpec"/>
        <w:tabs>
          <w:tab w:val="left" w:pos="1440"/>
          <w:tab w:val="left" w:pos="2880"/>
        </w:tabs>
      </w:pPr>
    </w:p>
    <w:p w14:paraId="7BD34B58" w14:textId="77777777" w:rsidR="003069BB" w:rsidRDefault="003069BB" w:rsidP="003069BB">
      <w:pPr>
        <w:pStyle w:val="HiddenTextSpec"/>
        <w:tabs>
          <w:tab w:val="left" w:pos="1440"/>
          <w:tab w:val="left" w:pos="2880"/>
        </w:tabs>
      </w:pPr>
      <w:r w:rsidRPr="009D3107">
        <w:t>2**************************************************************************************2</w:t>
      </w:r>
    </w:p>
    <w:p w14:paraId="73FE67AD" w14:textId="680B3A57" w:rsidR="004256C1" w:rsidRPr="00236DE3" w:rsidRDefault="00BA25FD" w:rsidP="00CA5A95">
      <w:pPr>
        <w:pStyle w:val="11paragraph"/>
        <w:rPr>
          <w:b/>
          <w:bCs/>
        </w:rPr>
      </w:pPr>
      <w:r>
        <w:rPr>
          <w:b/>
          <w:bCs/>
        </w:rPr>
        <w:t>1.</w:t>
      </w:r>
      <w:r>
        <w:rPr>
          <w:b/>
          <w:bCs/>
        </w:rPr>
        <w:tab/>
      </w:r>
      <w:r w:rsidRPr="00CA5A95">
        <w:rPr>
          <w:b/>
        </w:rPr>
        <w:t>Junction</w:t>
      </w:r>
      <w:r>
        <w:rPr>
          <w:b/>
          <w:bCs/>
        </w:rPr>
        <w:t xml:space="preserve"> Box ITS.</w:t>
      </w:r>
    </w:p>
    <w:p w14:paraId="01DC49AB" w14:textId="084B8113" w:rsidR="004256C1" w:rsidRPr="003C1CDE" w:rsidRDefault="00BA25FD" w:rsidP="004256C1">
      <w:pPr>
        <w:pStyle w:val="a1paragraph"/>
      </w:pPr>
      <w:r>
        <w:rPr>
          <w:b/>
        </w:rPr>
        <w:t>a.</w:t>
      </w:r>
      <w:r>
        <w:rPr>
          <w:b/>
        </w:rPr>
        <w:tab/>
        <w:t>Installation.</w:t>
      </w:r>
    </w:p>
    <w:p w14:paraId="7B02D54C" w14:textId="77777777" w:rsidR="004256C1" w:rsidRPr="007D36D9" w:rsidRDefault="004256C1" w:rsidP="004256C1">
      <w:pPr>
        <w:pStyle w:val="HiddenTextSpec"/>
      </w:pPr>
      <w:r w:rsidRPr="007D36D9">
        <w:t>IF REMOVAL OR RELOCATION OF ITS JUNCTION BOX IS NOT FEASIBLE IN A PROJECT THAT REQUIRES TRAFFIC TO BE SHIFTED IN THE AREA OVER THIS JUNCTION BOX DURING ANY STAGE OF CONSTRUCTION THEN IT MUST BE PROTECTED DURING CONSTRUCTION AND MUST INCLUDE DETAILS FOR PROTECTING THE ITS JUNCTION BOX.</w:t>
      </w:r>
    </w:p>
    <w:p w14:paraId="36BDBCF3" w14:textId="77777777" w:rsidR="004256C1" w:rsidRPr="007D36D9" w:rsidRDefault="004256C1" w:rsidP="004256C1">
      <w:pPr>
        <w:pStyle w:val="HiddenTextSpec"/>
      </w:pPr>
    </w:p>
    <w:p w14:paraId="1AE58DD6" w14:textId="77777777" w:rsidR="004256C1" w:rsidRPr="009D3107" w:rsidRDefault="004256C1" w:rsidP="004256C1">
      <w:pPr>
        <w:pStyle w:val="HiddenTextSpec"/>
        <w:tabs>
          <w:tab w:val="left" w:pos="1440"/>
          <w:tab w:val="left" w:pos="2880"/>
        </w:tabs>
      </w:pPr>
      <w:r w:rsidRPr="009D3107">
        <w:t>2**************************************************************************************2</w:t>
      </w:r>
    </w:p>
    <w:p w14:paraId="499597A2" w14:textId="77777777" w:rsidR="00CA5A95" w:rsidRPr="007D36D9" w:rsidRDefault="00CA5A95" w:rsidP="00CA5A95">
      <w:pPr>
        <w:pStyle w:val="HiddenTextSpec"/>
      </w:pPr>
      <w:bookmarkStart w:id="923" w:name="s7040301B4"/>
      <w:bookmarkEnd w:id="923"/>
    </w:p>
    <w:p w14:paraId="6D49D537" w14:textId="77777777" w:rsidR="003069BB" w:rsidRDefault="003069BB" w:rsidP="003069BB">
      <w:pPr>
        <w:pStyle w:val="HiddenTextSpec"/>
        <w:tabs>
          <w:tab w:val="left" w:pos="1440"/>
          <w:tab w:val="left" w:pos="2880"/>
        </w:tabs>
      </w:pPr>
      <w:r w:rsidRPr="009D3107">
        <w:t>2**************************************************************************************2</w:t>
      </w:r>
    </w:p>
    <w:p w14:paraId="44859631" w14:textId="6B3F581E" w:rsidR="004256C1" w:rsidRPr="003C1CDE" w:rsidRDefault="004256C1" w:rsidP="004256C1">
      <w:pPr>
        <w:pStyle w:val="11paragraph"/>
      </w:pPr>
      <w:r w:rsidRPr="003C1CDE">
        <w:rPr>
          <w:b/>
        </w:rPr>
        <w:t>6.</w:t>
      </w:r>
      <w:r w:rsidRPr="003C1CDE">
        <w:rPr>
          <w:b/>
        </w:rPr>
        <w:tab/>
        <w:t>Control Center System.</w:t>
      </w:r>
    </w:p>
    <w:p w14:paraId="53DFAF57" w14:textId="528E9C5F" w:rsidR="004256C1" w:rsidRPr="007D36D9" w:rsidRDefault="004256C1" w:rsidP="004256C1">
      <w:pPr>
        <w:pStyle w:val="HiddenTextSpec"/>
      </w:pPr>
      <w:r w:rsidRPr="007D36D9">
        <w:t>include the work to be performed at eACH control center (toc, HUB</w:t>
      </w:r>
      <w:r w:rsidR="00953FFA">
        <w:t>,</w:t>
      </w:r>
      <w:r w:rsidRPr="007D36D9">
        <w:t xml:space="preserve"> OR ANY BUILDING/CABINET WITH A NETWORK NODE) clearly and remove the portion of the work that is not applicable to any particular project as the bid price for this item will be based on the work involved at the designated control center. THE DESIGNERS MUST INCLUDE SYSTEM BLOCK DIAGRAMS AND FIBER ASSIGNMENT DIAGRAMS IN THE SET OF CONSTRUCTION PLANS. THE CONTRACTOR WILL USE THESE AS WORKING DRAWINGS BY ADDING A LIST OF EQUIPMENT AND NETWORK IP ADDRESSES.</w:t>
      </w:r>
    </w:p>
    <w:p w14:paraId="475678C4" w14:textId="77777777" w:rsidR="004256C1" w:rsidRPr="007D36D9" w:rsidRDefault="004256C1" w:rsidP="004256C1">
      <w:pPr>
        <w:pStyle w:val="HiddenTextSpec"/>
      </w:pPr>
    </w:p>
    <w:p w14:paraId="21BE88FF" w14:textId="77777777" w:rsidR="004256C1" w:rsidRPr="009D3107" w:rsidRDefault="004256C1" w:rsidP="004256C1">
      <w:pPr>
        <w:pStyle w:val="HiddenTextSpec"/>
        <w:tabs>
          <w:tab w:val="left" w:pos="1440"/>
          <w:tab w:val="left" w:pos="2880"/>
        </w:tabs>
      </w:pPr>
      <w:r w:rsidRPr="009D3107">
        <w:t>2**************************************************************************************2</w:t>
      </w:r>
    </w:p>
    <w:p w14:paraId="3AC00AC5" w14:textId="77777777" w:rsidR="00615540" w:rsidRPr="007D36D9" w:rsidRDefault="00615540" w:rsidP="00615540">
      <w:pPr>
        <w:pStyle w:val="HiddenTextSpec"/>
      </w:pPr>
    </w:p>
    <w:p w14:paraId="2C4CF435" w14:textId="77777777" w:rsidR="003069BB" w:rsidRPr="009D3107" w:rsidRDefault="003069BB" w:rsidP="003069BB">
      <w:pPr>
        <w:pStyle w:val="HiddenTextSpec"/>
        <w:tabs>
          <w:tab w:val="left" w:pos="1440"/>
          <w:tab w:val="left" w:pos="2880"/>
        </w:tabs>
      </w:pPr>
      <w:r w:rsidRPr="009D3107">
        <w:t>2**************************************************************************************2</w:t>
      </w:r>
    </w:p>
    <w:p w14:paraId="1F416EA5" w14:textId="1DF3E38B" w:rsidR="004256C1" w:rsidRPr="003C1CDE" w:rsidRDefault="004256C1" w:rsidP="004256C1">
      <w:pPr>
        <w:pStyle w:val="11paragraph"/>
      </w:pPr>
      <w:r w:rsidRPr="003C1CDE">
        <w:rPr>
          <w:b/>
        </w:rPr>
        <w:t>7.</w:t>
      </w:r>
      <w:r w:rsidRPr="003C1CDE">
        <w:rPr>
          <w:b/>
        </w:rPr>
        <w:tab/>
        <w:t>Meter Cabinet ITS.</w:t>
      </w:r>
    </w:p>
    <w:p w14:paraId="2C3E7E2B" w14:textId="77777777" w:rsidR="004256C1" w:rsidRPr="007D36D9" w:rsidRDefault="004256C1" w:rsidP="004256C1">
      <w:pPr>
        <w:pStyle w:val="HiddenTextSpec"/>
      </w:pPr>
      <w:r w:rsidRPr="007D36D9">
        <w:t>This includes a fnmc reserved for electrical service conductors that may require separate junc</w:t>
      </w:r>
      <w:r>
        <w:t xml:space="preserve">tion boxes at short intervals. </w:t>
      </w:r>
      <w:r w:rsidRPr="007D36D9">
        <w:t>coordinate with MSE before PROCEEDING WITH THE DESIGN plans to determine wha</w:t>
      </w:r>
      <w:r>
        <w:t xml:space="preserve">t is exactly required. </w:t>
      </w:r>
      <w:r w:rsidRPr="007D36D9">
        <w:t>If a fiber glass sleeve is required, specify it and include with bridge structure attachments and expansion fittings as per manufacturer requirements. When Fiberglass conduit is not proposed across an existing structure, built-in sleeves within the parapet can be utilized if empty and available.</w:t>
      </w:r>
    </w:p>
    <w:p w14:paraId="747B035F" w14:textId="77777777" w:rsidR="004256C1" w:rsidRPr="007D36D9" w:rsidRDefault="004256C1" w:rsidP="004256C1">
      <w:pPr>
        <w:pStyle w:val="HiddenTextSpec"/>
      </w:pPr>
    </w:p>
    <w:p w14:paraId="2E3D45DB" w14:textId="144C2DF3" w:rsidR="004256C1" w:rsidRPr="007D36D9" w:rsidRDefault="004256C1" w:rsidP="004256C1">
      <w:pPr>
        <w:pStyle w:val="HiddenTextSpec"/>
      </w:pPr>
      <w:r w:rsidRPr="007D36D9">
        <w:t>ITS CONDUIT TYPE A INCLUDES 3 fnmc. IF THE PROJECT SPECIFIC CONSTRUCTION REQUIREMENTS NEED DIFFERENT SIZE CONDUITS, modify THE STANDARD detail TO incorporate the proposed changes AND includE IT IN THE SET OF PLANS reflecting the correct size and type of conduits. ALSO, REVISE THE SPECIFICATIONS BELOW TO LIST ANY CHANGES NEEDED TO MATCH THE TYPE OF CONDUITS OTHER THAN FNMC.</w:t>
      </w:r>
    </w:p>
    <w:p w14:paraId="7FAD9D39" w14:textId="77777777" w:rsidR="004256C1" w:rsidRPr="007D36D9" w:rsidRDefault="004256C1" w:rsidP="004256C1">
      <w:pPr>
        <w:pStyle w:val="HiddenTextSpec"/>
      </w:pPr>
    </w:p>
    <w:p w14:paraId="3502B498" w14:textId="77777777" w:rsidR="004256C1" w:rsidRPr="009D3107" w:rsidRDefault="004256C1" w:rsidP="004256C1">
      <w:pPr>
        <w:pStyle w:val="HiddenTextSpec"/>
        <w:tabs>
          <w:tab w:val="left" w:pos="1440"/>
          <w:tab w:val="left" w:pos="2880"/>
        </w:tabs>
      </w:pPr>
      <w:r w:rsidRPr="009D3107">
        <w:t>2**************************************************************************************2</w:t>
      </w:r>
    </w:p>
    <w:p w14:paraId="43D704FC" w14:textId="77777777" w:rsidR="003069BB" w:rsidRDefault="003069BB" w:rsidP="003069BB">
      <w:pPr>
        <w:pStyle w:val="HiddenTextSpec"/>
      </w:pPr>
      <w:bookmarkStart w:id="924" w:name="s7040301C"/>
      <w:bookmarkStart w:id="925" w:name="s7040301D"/>
      <w:bookmarkStart w:id="926" w:name="s7040301E"/>
      <w:bookmarkStart w:id="927" w:name="s7040301F"/>
      <w:bookmarkStart w:id="928" w:name="s7040301H"/>
      <w:bookmarkStart w:id="929" w:name="s7040301I"/>
      <w:bookmarkStart w:id="930" w:name="_Toc175378264"/>
      <w:bookmarkStart w:id="931" w:name="_Toc175471162"/>
      <w:bookmarkStart w:id="932" w:name="_Toc182750466"/>
      <w:bookmarkEnd w:id="924"/>
      <w:bookmarkEnd w:id="925"/>
      <w:bookmarkEnd w:id="926"/>
      <w:bookmarkEnd w:id="927"/>
      <w:bookmarkEnd w:id="928"/>
      <w:bookmarkEnd w:id="929"/>
      <w:r w:rsidRPr="006D64F8">
        <w:t>1**************************************************************************************************************************1</w:t>
      </w:r>
    </w:p>
    <w:p w14:paraId="2AE70241" w14:textId="77777777" w:rsidR="004256C1" w:rsidRPr="00C82254" w:rsidRDefault="004256C1" w:rsidP="004256C1">
      <w:pPr>
        <w:pStyle w:val="0000000Subpart"/>
      </w:pPr>
      <w:proofErr w:type="gramStart"/>
      <w:r w:rsidRPr="00C82254">
        <w:t>704.03.02  Camera</w:t>
      </w:r>
      <w:proofErr w:type="gramEnd"/>
      <w:r w:rsidRPr="00C82254">
        <w:t xml:space="preserve"> Surveillance System (CSS)</w:t>
      </w:r>
      <w:bookmarkEnd w:id="930"/>
      <w:bookmarkEnd w:id="931"/>
      <w:bookmarkEnd w:id="932"/>
    </w:p>
    <w:p w14:paraId="7B4E2EC2" w14:textId="77777777" w:rsidR="00BF04BC" w:rsidRDefault="00BF04BC" w:rsidP="00BF04BC">
      <w:pPr>
        <w:pStyle w:val="HiddenTextSpec"/>
      </w:pPr>
      <w:r w:rsidRPr="006D64F8">
        <w:t>1**************************************************************************************************************************1</w:t>
      </w:r>
    </w:p>
    <w:p w14:paraId="0164BCB2" w14:textId="23CCDED1" w:rsidR="004256C1" w:rsidRPr="003C1CDE" w:rsidRDefault="004256C1" w:rsidP="004256C1">
      <w:pPr>
        <w:pStyle w:val="A1paragraph0"/>
      </w:pPr>
      <w:r w:rsidRPr="00C82254">
        <w:rPr>
          <w:b/>
        </w:rPr>
        <w:lastRenderedPageBreak/>
        <w:t>F.</w:t>
      </w:r>
      <w:r w:rsidRPr="00C82254">
        <w:rPr>
          <w:b/>
        </w:rPr>
        <w:tab/>
        <w:t>Equipment Training.</w:t>
      </w:r>
    </w:p>
    <w:p w14:paraId="09F144DC" w14:textId="77777777" w:rsidR="004256C1" w:rsidRPr="007D36D9" w:rsidRDefault="004256C1" w:rsidP="004256C1">
      <w:pPr>
        <w:pStyle w:val="HiddenTextSpec"/>
      </w:pPr>
      <w:r w:rsidRPr="007D36D9">
        <w:t>provide recommendation prior to final design submission for any special training, and/or if more than 10 personnel require the training.</w:t>
      </w:r>
    </w:p>
    <w:p w14:paraId="07EB6BF4" w14:textId="77777777" w:rsidR="004256C1" w:rsidRPr="007D36D9" w:rsidRDefault="004256C1" w:rsidP="004256C1">
      <w:pPr>
        <w:pStyle w:val="HiddenTextSpec"/>
      </w:pPr>
    </w:p>
    <w:p w14:paraId="253D0AA6" w14:textId="77777777" w:rsidR="00BF04BC" w:rsidRDefault="00BF04BC" w:rsidP="00BF04BC">
      <w:pPr>
        <w:pStyle w:val="HiddenTextSpec"/>
      </w:pPr>
      <w:bookmarkStart w:id="933" w:name="_Toc175378265"/>
      <w:bookmarkStart w:id="934" w:name="_Toc175471163"/>
      <w:bookmarkStart w:id="935" w:name="_Toc182750467"/>
      <w:r w:rsidRPr="006D64F8">
        <w:t>1**************************************************************************************************************************1</w:t>
      </w:r>
    </w:p>
    <w:p w14:paraId="31CE42AB" w14:textId="77777777" w:rsidR="004256C1" w:rsidRPr="00C82254" w:rsidRDefault="004256C1" w:rsidP="004256C1">
      <w:pPr>
        <w:pStyle w:val="0000000Subpart"/>
      </w:pPr>
      <w:proofErr w:type="gramStart"/>
      <w:r w:rsidRPr="00C82254">
        <w:t>704.03.03  Fiber</w:t>
      </w:r>
      <w:proofErr w:type="gramEnd"/>
      <w:r w:rsidRPr="00C82254">
        <w:t xml:space="preserve"> Optic Cable</w:t>
      </w:r>
      <w:bookmarkEnd w:id="933"/>
      <w:bookmarkEnd w:id="934"/>
      <w:bookmarkEnd w:id="935"/>
    </w:p>
    <w:p w14:paraId="50E07515" w14:textId="77777777" w:rsidR="00BF04BC" w:rsidRDefault="00BF04BC" w:rsidP="00BF04BC">
      <w:pPr>
        <w:pStyle w:val="HiddenTextSpec"/>
      </w:pPr>
      <w:r w:rsidRPr="006D64F8">
        <w:t>1**************************************************************************************************************************1</w:t>
      </w:r>
    </w:p>
    <w:p w14:paraId="4DF89419" w14:textId="7978BF60" w:rsidR="004256C1" w:rsidRPr="003C1CDE" w:rsidRDefault="004256C1" w:rsidP="004256C1">
      <w:pPr>
        <w:pStyle w:val="A1paragraph0"/>
      </w:pPr>
      <w:r w:rsidRPr="00C82254">
        <w:rPr>
          <w:b/>
        </w:rPr>
        <w:t>F.</w:t>
      </w:r>
      <w:r w:rsidRPr="00C82254">
        <w:rPr>
          <w:b/>
        </w:rPr>
        <w:tab/>
        <w:t>Equipment Training.</w:t>
      </w:r>
    </w:p>
    <w:p w14:paraId="54566B62" w14:textId="77777777" w:rsidR="004256C1" w:rsidRPr="007D36D9" w:rsidRDefault="004256C1" w:rsidP="004256C1">
      <w:pPr>
        <w:pStyle w:val="HiddenTextSpec"/>
      </w:pPr>
      <w:r w:rsidRPr="007D36D9">
        <w:t>provide recommendation prior to final design submission for any special training, and/or if more than 10 personnel require the training.</w:t>
      </w:r>
    </w:p>
    <w:p w14:paraId="12626273" w14:textId="77777777" w:rsidR="004256C1" w:rsidRPr="007D36D9" w:rsidRDefault="004256C1" w:rsidP="004256C1">
      <w:pPr>
        <w:pStyle w:val="HiddenTextSpec"/>
      </w:pPr>
    </w:p>
    <w:p w14:paraId="1781E359" w14:textId="77777777" w:rsidR="00BF04BC" w:rsidRDefault="00BF04BC" w:rsidP="00BF04BC">
      <w:pPr>
        <w:pStyle w:val="HiddenTextSpec"/>
      </w:pPr>
      <w:bookmarkStart w:id="936" w:name="_Toc175378266"/>
      <w:bookmarkStart w:id="937" w:name="_Toc175471164"/>
      <w:bookmarkStart w:id="938" w:name="_Toc182750468"/>
      <w:r w:rsidRPr="006D64F8">
        <w:t>1**************************************************************************************************************************1</w:t>
      </w:r>
    </w:p>
    <w:p w14:paraId="6CFB7D95" w14:textId="77777777" w:rsidR="004256C1" w:rsidRPr="00EB2DA1" w:rsidRDefault="004256C1" w:rsidP="004256C1">
      <w:pPr>
        <w:pStyle w:val="0000000Subpart"/>
      </w:pPr>
      <w:proofErr w:type="gramStart"/>
      <w:r w:rsidRPr="00EB2DA1">
        <w:t>704.03.04  Controlled</w:t>
      </w:r>
      <w:proofErr w:type="gramEnd"/>
      <w:r w:rsidRPr="00EB2DA1">
        <w:t xml:space="preserve"> Traffic Signal System (CTSS)</w:t>
      </w:r>
      <w:bookmarkEnd w:id="936"/>
      <w:bookmarkEnd w:id="937"/>
      <w:bookmarkEnd w:id="938"/>
    </w:p>
    <w:p w14:paraId="070DBC70" w14:textId="77777777" w:rsidR="00BF04BC" w:rsidRDefault="00BF04BC" w:rsidP="00BF04BC">
      <w:pPr>
        <w:pStyle w:val="HiddenTextSpec"/>
      </w:pPr>
      <w:r w:rsidRPr="006D64F8">
        <w:t>1**************************************************************************************************************************1</w:t>
      </w:r>
    </w:p>
    <w:p w14:paraId="3502B92E" w14:textId="77777777" w:rsidR="00BF04BC" w:rsidRPr="007D36D9" w:rsidRDefault="00BF04BC" w:rsidP="00BF04BC">
      <w:pPr>
        <w:pStyle w:val="HiddenTextSpec"/>
      </w:pPr>
      <w:r w:rsidRPr="007D36D9">
        <w:t>2**************************************************************************************2</w:t>
      </w:r>
    </w:p>
    <w:p w14:paraId="4486DECB" w14:textId="6C2D6671" w:rsidR="004256C1" w:rsidRPr="003C1CDE" w:rsidRDefault="004256C1" w:rsidP="004256C1">
      <w:pPr>
        <w:pStyle w:val="A1paragraph0"/>
      </w:pPr>
      <w:r w:rsidRPr="003C1CDE">
        <w:rPr>
          <w:b/>
        </w:rPr>
        <w:t>F.</w:t>
      </w:r>
      <w:r w:rsidRPr="003C1CDE">
        <w:rPr>
          <w:b/>
        </w:rPr>
        <w:tab/>
        <w:t>Equipment Training.</w:t>
      </w:r>
    </w:p>
    <w:p w14:paraId="051DFDB9" w14:textId="77777777" w:rsidR="004256C1" w:rsidRPr="007D36D9" w:rsidRDefault="004256C1" w:rsidP="004256C1">
      <w:pPr>
        <w:pStyle w:val="HiddenTextSpec"/>
      </w:pPr>
      <w:r w:rsidRPr="007D36D9">
        <w:t>provide recommendation prior to final design submission for any special training, and/or if more than 10 personnel require the training.</w:t>
      </w:r>
    </w:p>
    <w:p w14:paraId="6A9B4BDD" w14:textId="77777777" w:rsidR="004256C1" w:rsidRPr="007D36D9" w:rsidRDefault="004256C1" w:rsidP="004256C1">
      <w:pPr>
        <w:pStyle w:val="HiddenTextSpec"/>
      </w:pPr>
    </w:p>
    <w:p w14:paraId="2295D69A" w14:textId="77777777" w:rsidR="00BF04BC" w:rsidRDefault="00BF04BC" w:rsidP="00BF04BC">
      <w:pPr>
        <w:pStyle w:val="HiddenTextSpec"/>
      </w:pPr>
      <w:r w:rsidRPr="007D36D9">
        <w:t>2**************************************************************************************2</w:t>
      </w:r>
    </w:p>
    <w:p w14:paraId="69569574" w14:textId="77777777" w:rsidR="00BF04BC" w:rsidRDefault="00BF04BC" w:rsidP="00BF04BC">
      <w:pPr>
        <w:pStyle w:val="HiddenTextSpec"/>
      </w:pPr>
    </w:p>
    <w:p w14:paraId="39B0763B" w14:textId="77777777" w:rsidR="00BF04BC" w:rsidRPr="007D36D9" w:rsidRDefault="00BF04BC" w:rsidP="00BF04BC">
      <w:pPr>
        <w:pStyle w:val="HiddenTextSpec"/>
      </w:pPr>
      <w:r w:rsidRPr="007D36D9">
        <w:t>2**************************************************************************************2</w:t>
      </w:r>
    </w:p>
    <w:p w14:paraId="41B48F46" w14:textId="0975D473" w:rsidR="004256C1" w:rsidRDefault="00EC5562" w:rsidP="00BF04BC">
      <w:pPr>
        <w:pStyle w:val="A1paragraph0"/>
        <w:rPr>
          <w:b/>
        </w:rPr>
      </w:pPr>
      <w:r>
        <w:rPr>
          <w:b/>
        </w:rPr>
        <w:t>G.</w:t>
      </w:r>
      <w:r>
        <w:rPr>
          <w:b/>
        </w:rPr>
        <w:tab/>
        <w:t>Warranty.</w:t>
      </w:r>
    </w:p>
    <w:p w14:paraId="46E9421A" w14:textId="71071633" w:rsidR="004256C1" w:rsidRPr="007D36D9" w:rsidRDefault="004256C1" w:rsidP="004256C1">
      <w:pPr>
        <w:pStyle w:val="HiddenTextSpec"/>
      </w:pPr>
      <w:r w:rsidRPr="007D36D9">
        <w:t xml:space="preserve">cONTACT </w:t>
      </w:r>
      <w:r w:rsidR="009319AA">
        <w:t xml:space="preserve">the local aid project manager </w:t>
      </w:r>
      <w:r w:rsidR="003C2593">
        <w:t xml:space="preserve">for information from the </w:t>
      </w:r>
      <w:r w:rsidRPr="007D36D9">
        <w:t>mse’s aam unit for any specific warranty requirements and modify the above TO meet their requirements and insert here</w:t>
      </w:r>
    </w:p>
    <w:p w14:paraId="7D99B8D5" w14:textId="77777777" w:rsidR="004256C1" w:rsidRPr="007D36D9" w:rsidRDefault="004256C1" w:rsidP="004256C1">
      <w:pPr>
        <w:pStyle w:val="HiddenTextSpec"/>
      </w:pPr>
    </w:p>
    <w:p w14:paraId="062270DA" w14:textId="77777777" w:rsidR="00BF04BC" w:rsidRDefault="00BF04BC" w:rsidP="00BF04BC">
      <w:pPr>
        <w:pStyle w:val="HiddenTextSpec"/>
      </w:pPr>
      <w:r w:rsidRPr="007D36D9">
        <w:t>2**************************************************************************************2</w:t>
      </w:r>
    </w:p>
    <w:p w14:paraId="725000CE" w14:textId="77777777" w:rsidR="00BF04BC" w:rsidRDefault="00BF04BC" w:rsidP="00BF04BC">
      <w:pPr>
        <w:pStyle w:val="HiddenTextSpec"/>
      </w:pPr>
    </w:p>
    <w:p w14:paraId="023BE616" w14:textId="77777777" w:rsidR="00BF04BC" w:rsidRPr="007D36D9" w:rsidRDefault="00BF04BC" w:rsidP="00BF04BC">
      <w:pPr>
        <w:pStyle w:val="HiddenTextSpec"/>
      </w:pPr>
      <w:r w:rsidRPr="007D36D9">
        <w:t>2**************************************************************************************2</w:t>
      </w:r>
    </w:p>
    <w:p w14:paraId="4EF68839" w14:textId="50694E96" w:rsidR="004256C1" w:rsidRDefault="00EC5562" w:rsidP="004256C1">
      <w:pPr>
        <w:pStyle w:val="A1paragraph0"/>
      </w:pPr>
      <w:r>
        <w:rPr>
          <w:b/>
        </w:rPr>
        <w:t>H.</w:t>
      </w:r>
      <w:r>
        <w:rPr>
          <w:b/>
        </w:rPr>
        <w:tab/>
        <w:t>Networking Requirements.</w:t>
      </w:r>
    </w:p>
    <w:p w14:paraId="62D4CF52" w14:textId="073210E3" w:rsidR="004256C1" w:rsidRPr="007D36D9" w:rsidRDefault="003C2593" w:rsidP="004256C1">
      <w:pPr>
        <w:pStyle w:val="HiddenTextSpec"/>
      </w:pPr>
      <w:r>
        <w:t>cont</w:t>
      </w:r>
      <w:r w:rsidR="00025FC8">
        <w:t>a</w:t>
      </w:r>
      <w:r>
        <w:t xml:space="preserve">ct the local aid project </w:t>
      </w:r>
      <w:proofErr w:type="gramStart"/>
      <w:r>
        <w:t>manager  to</w:t>
      </w:r>
      <w:proofErr w:type="gramEnd"/>
      <w:r>
        <w:t xml:space="preserve"> </w:t>
      </w:r>
      <w:r w:rsidR="004256C1" w:rsidRPr="007D36D9">
        <w:t>provide additional networking requirements</w:t>
      </w:r>
      <w:r>
        <w:t xml:space="preserve"> from njoit</w:t>
      </w:r>
    </w:p>
    <w:p w14:paraId="19225AC0" w14:textId="77777777" w:rsidR="004256C1" w:rsidRPr="007D36D9" w:rsidRDefault="004256C1" w:rsidP="004256C1">
      <w:pPr>
        <w:pStyle w:val="HiddenTextSpec"/>
      </w:pPr>
    </w:p>
    <w:p w14:paraId="63FF2E45" w14:textId="77777777" w:rsidR="004256C1" w:rsidRDefault="004256C1" w:rsidP="004256C1">
      <w:pPr>
        <w:pStyle w:val="HiddenTextSpec"/>
      </w:pPr>
      <w:r w:rsidRPr="007D36D9">
        <w:t>2**************************************************************************************2</w:t>
      </w:r>
    </w:p>
    <w:p w14:paraId="4F9EEFE5" w14:textId="77777777" w:rsidR="00BF04BC" w:rsidRDefault="00BF04BC" w:rsidP="004256C1">
      <w:pPr>
        <w:pStyle w:val="HiddenTextSpec"/>
      </w:pPr>
    </w:p>
    <w:p w14:paraId="1F661470" w14:textId="77777777" w:rsidR="00BF04BC" w:rsidRPr="007D36D9" w:rsidRDefault="00BF04BC" w:rsidP="00BF04BC">
      <w:pPr>
        <w:pStyle w:val="HiddenTextSpec"/>
      </w:pPr>
      <w:r w:rsidRPr="007D36D9">
        <w:t>2**************************************************************************************2</w:t>
      </w:r>
    </w:p>
    <w:p w14:paraId="2A2AC3E9" w14:textId="390BE2EB" w:rsidR="004256C1" w:rsidRDefault="004256C1" w:rsidP="004256C1">
      <w:pPr>
        <w:pStyle w:val="A1paragraph0"/>
      </w:pPr>
      <w:r w:rsidRPr="003C1CDE">
        <w:rPr>
          <w:b/>
        </w:rPr>
        <w:t>I.</w:t>
      </w:r>
      <w:r w:rsidRPr="003C1CDE">
        <w:tab/>
      </w:r>
      <w:r w:rsidRPr="003C1CDE">
        <w:rPr>
          <w:b/>
        </w:rPr>
        <w:t>IT Requirements.</w:t>
      </w:r>
    </w:p>
    <w:p w14:paraId="45AA9677" w14:textId="77777777" w:rsidR="004256C1" w:rsidRPr="007D36D9" w:rsidRDefault="004256C1" w:rsidP="004256C1">
      <w:pPr>
        <w:pStyle w:val="HiddenTextSpec"/>
      </w:pPr>
      <w:bookmarkStart w:id="939" w:name="_Toc175378267"/>
      <w:bookmarkStart w:id="940" w:name="_Toc175471165"/>
      <w:bookmarkStart w:id="941" w:name="_Toc182750469"/>
      <w:r w:rsidRPr="007D36D9">
        <w:t xml:space="preserve">provide </w:t>
      </w:r>
      <w:proofErr w:type="gramStart"/>
      <w:r w:rsidRPr="007D36D9">
        <w:t>additional IT</w:t>
      </w:r>
      <w:proofErr w:type="gramEnd"/>
      <w:r w:rsidRPr="007D36D9">
        <w:t xml:space="preserve"> requirements</w:t>
      </w:r>
    </w:p>
    <w:p w14:paraId="3C5B1E62" w14:textId="77777777" w:rsidR="004256C1" w:rsidRPr="007D36D9" w:rsidRDefault="004256C1" w:rsidP="004256C1">
      <w:pPr>
        <w:pStyle w:val="HiddenTextSpec"/>
      </w:pPr>
    </w:p>
    <w:p w14:paraId="16362771" w14:textId="77777777" w:rsidR="004256C1" w:rsidRDefault="004256C1" w:rsidP="004256C1">
      <w:pPr>
        <w:pStyle w:val="HiddenTextSpec"/>
      </w:pPr>
      <w:r w:rsidRPr="007D36D9">
        <w:t>2**************************************************************************************2</w:t>
      </w:r>
    </w:p>
    <w:p w14:paraId="3693C536" w14:textId="77777777" w:rsidR="00BF04BC" w:rsidRDefault="00BF04BC" w:rsidP="00BF04BC">
      <w:pPr>
        <w:pStyle w:val="HiddenTextSpec"/>
      </w:pPr>
      <w:r w:rsidRPr="006D64F8">
        <w:t>1**************************************************************************************************************************1</w:t>
      </w:r>
    </w:p>
    <w:p w14:paraId="5E017412" w14:textId="77777777" w:rsidR="004256C1" w:rsidRPr="00EB2DA1" w:rsidRDefault="004256C1" w:rsidP="004256C1">
      <w:pPr>
        <w:pStyle w:val="0000000Subpart"/>
      </w:pPr>
      <w:proofErr w:type="gramStart"/>
      <w:r w:rsidRPr="00EB2DA1">
        <w:t>704.03.05  Travel</w:t>
      </w:r>
      <w:proofErr w:type="gramEnd"/>
      <w:r w:rsidRPr="00EB2DA1">
        <w:t xml:space="preserve"> Time Systems (TTS)</w:t>
      </w:r>
      <w:bookmarkEnd w:id="939"/>
      <w:bookmarkEnd w:id="940"/>
      <w:bookmarkEnd w:id="941"/>
    </w:p>
    <w:p w14:paraId="78CEAD01" w14:textId="77777777" w:rsidR="006A436A" w:rsidRDefault="006A436A" w:rsidP="006A436A">
      <w:pPr>
        <w:pStyle w:val="HiddenTextSpec"/>
      </w:pPr>
      <w:r w:rsidRPr="006D64F8">
        <w:t>1**************************************************************************************************************************1</w:t>
      </w:r>
    </w:p>
    <w:p w14:paraId="2BCFF0BB" w14:textId="32630F35" w:rsidR="004256C1" w:rsidRPr="003C1CDE" w:rsidRDefault="004256C1" w:rsidP="004256C1">
      <w:pPr>
        <w:pStyle w:val="A1paragraph0"/>
      </w:pPr>
      <w:r w:rsidRPr="00C82254">
        <w:rPr>
          <w:b/>
        </w:rPr>
        <w:t>F.</w:t>
      </w:r>
      <w:r w:rsidRPr="00C82254">
        <w:rPr>
          <w:b/>
        </w:rPr>
        <w:tab/>
        <w:t>Equipment Training.</w:t>
      </w:r>
    </w:p>
    <w:p w14:paraId="63530907" w14:textId="77777777" w:rsidR="004256C1" w:rsidRPr="007D36D9" w:rsidRDefault="004256C1" w:rsidP="004256C1">
      <w:pPr>
        <w:pStyle w:val="HiddenTextSpec"/>
      </w:pPr>
      <w:r w:rsidRPr="007D36D9">
        <w:t>provide recommendation prior to final design submission for any special training, and/or if more than 10 personnel require the training.</w:t>
      </w:r>
    </w:p>
    <w:p w14:paraId="038E3C3F" w14:textId="77777777" w:rsidR="004256C1" w:rsidRPr="007D36D9" w:rsidRDefault="004256C1" w:rsidP="004256C1">
      <w:pPr>
        <w:pStyle w:val="HiddenTextSpec"/>
      </w:pPr>
    </w:p>
    <w:p w14:paraId="4A7D0838" w14:textId="77777777" w:rsidR="006A436A" w:rsidRDefault="006A436A" w:rsidP="006A436A">
      <w:pPr>
        <w:pStyle w:val="HiddenTextSpec"/>
      </w:pPr>
      <w:r w:rsidRPr="006D64F8">
        <w:t>1**************************************************************************************************************************1</w:t>
      </w:r>
    </w:p>
    <w:p w14:paraId="39B12224" w14:textId="77777777" w:rsidR="004256C1" w:rsidRPr="00C82254" w:rsidRDefault="004256C1" w:rsidP="004256C1">
      <w:pPr>
        <w:pStyle w:val="0000000Subpart"/>
      </w:pPr>
      <w:bookmarkStart w:id="942" w:name="_Toc175378268"/>
      <w:bookmarkStart w:id="943" w:name="_Toc175471166"/>
      <w:bookmarkStart w:id="944" w:name="_Toc182750470"/>
      <w:proofErr w:type="gramStart"/>
      <w:r w:rsidRPr="00C82254">
        <w:lastRenderedPageBreak/>
        <w:t>704.03.06  Road</w:t>
      </w:r>
      <w:proofErr w:type="gramEnd"/>
      <w:r w:rsidRPr="00C82254">
        <w:t xml:space="preserve"> Weather Information System (RWIS)</w:t>
      </w:r>
      <w:bookmarkEnd w:id="942"/>
      <w:bookmarkEnd w:id="943"/>
      <w:bookmarkEnd w:id="944"/>
    </w:p>
    <w:p w14:paraId="5B7788BB" w14:textId="77777777" w:rsidR="006A436A" w:rsidRDefault="006A436A" w:rsidP="006A436A">
      <w:pPr>
        <w:pStyle w:val="HiddenTextSpec"/>
      </w:pPr>
      <w:r w:rsidRPr="006D64F8">
        <w:t>1**************************************************************************************************************************1</w:t>
      </w:r>
    </w:p>
    <w:p w14:paraId="13C55CFB" w14:textId="4FC50D6C" w:rsidR="004256C1" w:rsidRPr="003C1CDE" w:rsidRDefault="004256C1" w:rsidP="004256C1">
      <w:pPr>
        <w:pStyle w:val="A1paragraph0"/>
      </w:pPr>
      <w:r w:rsidRPr="00C82254">
        <w:rPr>
          <w:b/>
        </w:rPr>
        <w:t>F.</w:t>
      </w:r>
      <w:r w:rsidRPr="00C82254">
        <w:rPr>
          <w:b/>
        </w:rPr>
        <w:tab/>
        <w:t>Equipment Training.</w:t>
      </w:r>
    </w:p>
    <w:p w14:paraId="158CC401" w14:textId="77777777" w:rsidR="004256C1" w:rsidRPr="007D36D9" w:rsidRDefault="004256C1" w:rsidP="004256C1">
      <w:pPr>
        <w:pStyle w:val="HiddenTextSpec"/>
      </w:pPr>
      <w:r w:rsidRPr="007D36D9">
        <w:t>provide recommendation prior to final design submission for any special training, and/or if more than 10 personnel require the training.</w:t>
      </w:r>
    </w:p>
    <w:p w14:paraId="54482464" w14:textId="77777777" w:rsidR="004256C1" w:rsidRPr="007D36D9" w:rsidRDefault="004256C1" w:rsidP="004256C1">
      <w:pPr>
        <w:pStyle w:val="HiddenTextSpec"/>
      </w:pPr>
    </w:p>
    <w:p w14:paraId="63D2A6C5" w14:textId="77777777" w:rsidR="006A436A" w:rsidRDefault="006A436A" w:rsidP="006A436A">
      <w:pPr>
        <w:pStyle w:val="HiddenTextSpec"/>
      </w:pPr>
      <w:r w:rsidRPr="006D64F8">
        <w:t>1**************************************************************************************************************************1</w:t>
      </w:r>
    </w:p>
    <w:p w14:paraId="2354C5FC" w14:textId="77777777" w:rsidR="004256C1" w:rsidRPr="00EB2DA1" w:rsidRDefault="004256C1" w:rsidP="004256C1">
      <w:pPr>
        <w:pStyle w:val="0000000Subpart"/>
      </w:pPr>
      <w:bookmarkStart w:id="945" w:name="_Toc175378269"/>
      <w:bookmarkStart w:id="946" w:name="_Toc175471167"/>
      <w:bookmarkStart w:id="947" w:name="_Toc182750471"/>
      <w:proofErr w:type="gramStart"/>
      <w:r w:rsidRPr="00EB2DA1">
        <w:t>704.03.07  Dynamic</w:t>
      </w:r>
      <w:proofErr w:type="gramEnd"/>
      <w:r w:rsidRPr="00EB2DA1">
        <w:t xml:space="preserve"> Message System (DMS)</w:t>
      </w:r>
      <w:bookmarkEnd w:id="945"/>
      <w:bookmarkEnd w:id="946"/>
      <w:bookmarkEnd w:id="947"/>
    </w:p>
    <w:p w14:paraId="063C160A" w14:textId="77777777" w:rsidR="006A436A" w:rsidRDefault="006A436A" w:rsidP="006A436A">
      <w:pPr>
        <w:pStyle w:val="HiddenTextSpec"/>
      </w:pPr>
      <w:r w:rsidRPr="006D64F8">
        <w:t>1**************************************************************************************************************************1</w:t>
      </w:r>
    </w:p>
    <w:p w14:paraId="4A2627AB" w14:textId="77777777" w:rsidR="006A436A" w:rsidRPr="007D36D9" w:rsidRDefault="006A436A" w:rsidP="006A436A">
      <w:pPr>
        <w:pStyle w:val="HiddenTextSpec"/>
      </w:pPr>
      <w:r w:rsidRPr="007D36D9">
        <w:t>2**************************************************************************************2</w:t>
      </w:r>
    </w:p>
    <w:p w14:paraId="34CCA124" w14:textId="1E21FB2B" w:rsidR="004256C1" w:rsidRPr="003C1CDE" w:rsidRDefault="004256C1" w:rsidP="004256C1">
      <w:pPr>
        <w:pStyle w:val="A1paragraph0"/>
      </w:pPr>
      <w:r w:rsidRPr="00AD1517">
        <w:rPr>
          <w:b/>
        </w:rPr>
        <w:t>A.</w:t>
      </w:r>
      <w:r w:rsidRPr="003C1CDE">
        <w:tab/>
      </w:r>
      <w:r w:rsidRPr="003C1CDE">
        <w:rPr>
          <w:b/>
        </w:rPr>
        <w:t>Components</w:t>
      </w:r>
      <w:r w:rsidR="000D483A">
        <w:t>.</w:t>
      </w:r>
    </w:p>
    <w:p w14:paraId="294EA9A3" w14:textId="77777777" w:rsidR="004256C1" w:rsidRPr="007D36D9" w:rsidRDefault="004256C1" w:rsidP="004256C1">
      <w:pPr>
        <w:pStyle w:val="HiddenTextSpec"/>
      </w:pPr>
      <w:r w:rsidRPr="007D36D9">
        <w:t>complete and include the following WHEN dms signs are included in the project.</w:t>
      </w:r>
    </w:p>
    <w:p w14:paraId="49CE9799" w14:textId="70CEBC6F" w:rsidR="004256C1" w:rsidRPr="007D36D9" w:rsidRDefault="004256C1" w:rsidP="004256C1">
      <w:pPr>
        <w:pStyle w:val="HiddenTextSpec"/>
      </w:pPr>
      <w:r w:rsidRPr="007D36D9">
        <w:t>also, include THE APPROPRIATE notes and INFORMATION FOR EACH DMS PROPOSED IN THE CONTRACT.</w:t>
      </w:r>
    </w:p>
    <w:p w14:paraId="159AAA11" w14:textId="77777777" w:rsidR="004256C1" w:rsidRPr="007D36D9" w:rsidRDefault="004256C1" w:rsidP="004256C1">
      <w:pPr>
        <w:pStyle w:val="HiddenTextSpec"/>
      </w:pPr>
    </w:p>
    <w:p w14:paraId="5082BC64" w14:textId="77777777" w:rsidR="004256C1" w:rsidRPr="003C1CDE" w:rsidRDefault="004256C1" w:rsidP="004256C1">
      <w:pPr>
        <w:pStyle w:val="A2paragraph"/>
      </w:pPr>
      <w:r w:rsidRPr="003C1CDE">
        <w:t>The following are the Model numbers for the various DMS to be provided and installed in this project:</w:t>
      </w:r>
    </w:p>
    <w:p w14:paraId="42822C82" w14:textId="77777777" w:rsidR="004256C1" w:rsidRPr="003C1CDE" w:rsidRDefault="004256C1" w:rsidP="008C5A70">
      <w:pPr>
        <w:pStyle w:val="Blanklinehalf"/>
      </w:pPr>
    </w:p>
    <w:tbl>
      <w:tblPr>
        <w:tblW w:w="9270" w:type="dxa"/>
        <w:tblInd w:w="445" w:type="dxa"/>
        <w:tblLook w:val="04A0" w:firstRow="1" w:lastRow="0" w:firstColumn="1" w:lastColumn="0" w:noHBand="0" w:noVBand="1"/>
      </w:tblPr>
      <w:tblGrid>
        <w:gridCol w:w="2813"/>
        <w:gridCol w:w="1980"/>
        <w:gridCol w:w="1710"/>
        <w:gridCol w:w="2767"/>
      </w:tblGrid>
      <w:tr w:rsidR="004256C1" w:rsidRPr="003C1CDE" w14:paraId="2C473BE7" w14:textId="77777777" w:rsidTr="007E5EEB">
        <w:trPr>
          <w:trHeight w:val="288"/>
        </w:trPr>
        <w:tc>
          <w:tcPr>
            <w:tcW w:w="2813" w:type="dxa"/>
            <w:tcBorders>
              <w:top w:val="double" w:sz="4" w:space="0" w:color="auto"/>
              <w:bottom w:val="single" w:sz="4" w:space="0" w:color="auto"/>
            </w:tcBorders>
            <w:vAlign w:val="center"/>
          </w:tcPr>
          <w:p w14:paraId="16F24B73" w14:textId="77777777" w:rsidR="004256C1" w:rsidRPr="001435DC" w:rsidRDefault="004256C1" w:rsidP="001435DC">
            <w:pPr>
              <w:pStyle w:val="Tableheader"/>
            </w:pPr>
            <w:r w:rsidRPr="003C1CDE">
              <w:t>Location</w:t>
            </w:r>
          </w:p>
        </w:tc>
        <w:tc>
          <w:tcPr>
            <w:tcW w:w="1980" w:type="dxa"/>
            <w:tcBorders>
              <w:top w:val="double" w:sz="4" w:space="0" w:color="auto"/>
              <w:bottom w:val="single" w:sz="4" w:space="0" w:color="auto"/>
            </w:tcBorders>
            <w:vAlign w:val="center"/>
          </w:tcPr>
          <w:p w14:paraId="6845348C" w14:textId="77777777" w:rsidR="004256C1" w:rsidRPr="003C1CDE" w:rsidRDefault="004256C1" w:rsidP="00CD5689">
            <w:pPr>
              <w:pStyle w:val="TableheaderCentered"/>
            </w:pPr>
            <w:r w:rsidRPr="003C1CDE">
              <w:t>Comm</w:t>
            </w:r>
            <w:r>
              <w:t>unication</w:t>
            </w:r>
            <w:r w:rsidRPr="003C1CDE">
              <w:t xml:space="preserve"> Type</w:t>
            </w:r>
          </w:p>
        </w:tc>
        <w:tc>
          <w:tcPr>
            <w:tcW w:w="1710" w:type="dxa"/>
            <w:tcBorders>
              <w:top w:val="double" w:sz="4" w:space="0" w:color="auto"/>
              <w:bottom w:val="single" w:sz="4" w:space="0" w:color="auto"/>
            </w:tcBorders>
            <w:vAlign w:val="center"/>
          </w:tcPr>
          <w:p w14:paraId="41FDBA6C" w14:textId="77777777" w:rsidR="004256C1" w:rsidRPr="003C1CDE" w:rsidRDefault="004256C1" w:rsidP="00CD5689">
            <w:pPr>
              <w:pStyle w:val="TableheaderCentered"/>
            </w:pPr>
            <w:r w:rsidRPr="003C1CDE">
              <w:t>DMS Type</w:t>
            </w:r>
          </w:p>
        </w:tc>
        <w:tc>
          <w:tcPr>
            <w:tcW w:w="2767" w:type="dxa"/>
            <w:tcBorders>
              <w:top w:val="double" w:sz="4" w:space="0" w:color="auto"/>
              <w:bottom w:val="single" w:sz="4" w:space="0" w:color="auto"/>
            </w:tcBorders>
            <w:vAlign w:val="center"/>
          </w:tcPr>
          <w:p w14:paraId="3DE599BA" w14:textId="77777777" w:rsidR="004256C1" w:rsidRPr="003C1CDE" w:rsidRDefault="004256C1" w:rsidP="00CD5689">
            <w:pPr>
              <w:pStyle w:val="TableheaderCentered"/>
            </w:pPr>
            <w:r w:rsidRPr="003C1CDE">
              <w:t>Manufacturer/Model No.</w:t>
            </w:r>
          </w:p>
        </w:tc>
      </w:tr>
      <w:tr w:rsidR="004256C1" w:rsidRPr="003C1CDE" w14:paraId="52A81A52" w14:textId="77777777" w:rsidTr="007E5EEB">
        <w:trPr>
          <w:trHeight w:val="288"/>
        </w:trPr>
        <w:tc>
          <w:tcPr>
            <w:tcW w:w="2813" w:type="dxa"/>
            <w:tcBorders>
              <w:top w:val="single" w:sz="4" w:space="0" w:color="auto"/>
            </w:tcBorders>
            <w:vAlign w:val="center"/>
          </w:tcPr>
          <w:p w14:paraId="43D1E3C3" w14:textId="77777777" w:rsidR="004256C1" w:rsidRPr="001435DC" w:rsidRDefault="004256C1" w:rsidP="001435DC">
            <w:pPr>
              <w:pStyle w:val="Tabletext"/>
            </w:pPr>
          </w:p>
        </w:tc>
        <w:tc>
          <w:tcPr>
            <w:tcW w:w="1980" w:type="dxa"/>
            <w:tcBorders>
              <w:top w:val="single" w:sz="4" w:space="0" w:color="auto"/>
            </w:tcBorders>
            <w:vAlign w:val="center"/>
          </w:tcPr>
          <w:p w14:paraId="661B7752" w14:textId="77777777" w:rsidR="004256C1" w:rsidRPr="001435DC" w:rsidRDefault="004256C1" w:rsidP="001435DC">
            <w:pPr>
              <w:pStyle w:val="Tabletext"/>
            </w:pPr>
          </w:p>
        </w:tc>
        <w:tc>
          <w:tcPr>
            <w:tcW w:w="1710" w:type="dxa"/>
            <w:tcBorders>
              <w:top w:val="single" w:sz="4" w:space="0" w:color="auto"/>
            </w:tcBorders>
            <w:vAlign w:val="center"/>
          </w:tcPr>
          <w:p w14:paraId="46BD6991" w14:textId="77777777" w:rsidR="004256C1" w:rsidRPr="001435DC" w:rsidRDefault="004256C1" w:rsidP="001435DC">
            <w:pPr>
              <w:pStyle w:val="Tabletext"/>
            </w:pPr>
          </w:p>
        </w:tc>
        <w:tc>
          <w:tcPr>
            <w:tcW w:w="2767" w:type="dxa"/>
            <w:tcBorders>
              <w:top w:val="single" w:sz="4" w:space="0" w:color="auto"/>
            </w:tcBorders>
            <w:vAlign w:val="center"/>
          </w:tcPr>
          <w:p w14:paraId="6B87C547" w14:textId="77777777" w:rsidR="004256C1" w:rsidRPr="001435DC" w:rsidRDefault="004256C1" w:rsidP="001435DC">
            <w:pPr>
              <w:pStyle w:val="Tabletext"/>
            </w:pPr>
          </w:p>
        </w:tc>
      </w:tr>
      <w:tr w:rsidR="004256C1" w:rsidRPr="003C1CDE" w14:paraId="06BE15C2" w14:textId="77777777" w:rsidTr="007E5EEB">
        <w:trPr>
          <w:trHeight w:val="288"/>
        </w:trPr>
        <w:tc>
          <w:tcPr>
            <w:tcW w:w="2813" w:type="dxa"/>
            <w:vAlign w:val="center"/>
          </w:tcPr>
          <w:p w14:paraId="16069A6D" w14:textId="77777777" w:rsidR="004256C1" w:rsidRPr="001435DC" w:rsidRDefault="004256C1" w:rsidP="001435DC">
            <w:pPr>
              <w:pStyle w:val="Tabletext"/>
            </w:pPr>
          </w:p>
        </w:tc>
        <w:tc>
          <w:tcPr>
            <w:tcW w:w="1980" w:type="dxa"/>
            <w:vAlign w:val="center"/>
          </w:tcPr>
          <w:p w14:paraId="165F0AE3" w14:textId="77777777" w:rsidR="004256C1" w:rsidRPr="001435DC" w:rsidRDefault="004256C1" w:rsidP="001435DC">
            <w:pPr>
              <w:pStyle w:val="Tabletext"/>
            </w:pPr>
          </w:p>
        </w:tc>
        <w:tc>
          <w:tcPr>
            <w:tcW w:w="1710" w:type="dxa"/>
            <w:vAlign w:val="center"/>
          </w:tcPr>
          <w:p w14:paraId="57315E49" w14:textId="77777777" w:rsidR="004256C1" w:rsidRPr="001435DC" w:rsidRDefault="004256C1" w:rsidP="001435DC">
            <w:pPr>
              <w:pStyle w:val="Tabletext"/>
            </w:pPr>
          </w:p>
        </w:tc>
        <w:tc>
          <w:tcPr>
            <w:tcW w:w="2767" w:type="dxa"/>
            <w:vAlign w:val="center"/>
          </w:tcPr>
          <w:p w14:paraId="1BFAFCB9" w14:textId="77777777" w:rsidR="004256C1" w:rsidRPr="001435DC" w:rsidRDefault="004256C1" w:rsidP="001435DC">
            <w:pPr>
              <w:pStyle w:val="Tabletext"/>
            </w:pPr>
          </w:p>
        </w:tc>
      </w:tr>
      <w:tr w:rsidR="004256C1" w:rsidRPr="003C1CDE" w14:paraId="4ECB1AB7" w14:textId="77777777" w:rsidTr="007E5EEB">
        <w:trPr>
          <w:trHeight w:val="288"/>
        </w:trPr>
        <w:tc>
          <w:tcPr>
            <w:tcW w:w="2813" w:type="dxa"/>
            <w:tcBorders>
              <w:bottom w:val="double" w:sz="4" w:space="0" w:color="auto"/>
            </w:tcBorders>
            <w:vAlign w:val="center"/>
          </w:tcPr>
          <w:p w14:paraId="45557111" w14:textId="77777777" w:rsidR="004256C1" w:rsidRPr="001435DC" w:rsidRDefault="004256C1" w:rsidP="001435DC">
            <w:pPr>
              <w:pStyle w:val="Tabletext"/>
            </w:pPr>
          </w:p>
        </w:tc>
        <w:tc>
          <w:tcPr>
            <w:tcW w:w="1980" w:type="dxa"/>
            <w:tcBorders>
              <w:bottom w:val="double" w:sz="4" w:space="0" w:color="auto"/>
            </w:tcBorders>
            <w:vAlign w:val="center"/>
          </w:tcPr>
          <w:p w14:paraId="79DF7EDA" w14:textId="77777777" w:rsidR="004256C1" w:rsidRPr="001435DC" w:rsidRDefault="004256C1" w:rsidP="001435DC">
            <w:pPr>
              <w:pStyle w:val="Tabletext"/>
            </w:pPr>
          </w:p>
        </w:tc>
        <w:tc>
          <w:tcPr>
            <w:tcW w:w="1710" w:type="dxa"/>
            <w:tcBorders>
              <w:bottom w:val="double" w:sz="4" w:space="0" w:color="auto"/>
            </w:tcBorders>
            <w:vAlign w:val="center"/>
          </w:tcPr>
          <w:p w14:paraId="0E125DB2" w14:textId="77777777" w:rsidR="004256C1" w:rsidRPr="001435DC" w:rsidRDefault="004256C1" w:rsidP="001435DC">
            <w:pPr>
              <w:pStyle w:val="Tabletext"/>
            </w:pPr>
          </w:p>
        </w:tc>
        <w:tc>
          <w:tcPr>
            <w:tcW w:w="2767" w:type="dxa"/>
            <w:tcBorders>
              <w:bottom w:val="double" w:sz="4" w:space="0" w:color="auto"/>
            </w:tcBorders>
            <w:vAlign w:val="center"/>
          </w:tcPr>
          <w:p w14:paraId="71A129BD" w14:textId="77777777" w:rsidR="004256C1" w:rsidRPr="001435DC" w:rsidRDefault="004256C1" w:rsidP="001435DC">
            <w:pPr>
              <w:pStyle w:val="Tabletext"/>
            </w:pPr>
          </w:p>
        </w:tc>
      </w:tr>
    </w:tbl>
    <w:p w14:paraId="298B6AAB" w14:textId="77777777" w:rsidR="004256C1" w:rsidRPr="003C1CDE" w:rsidRDefault="004256C1" w:rsidP="004256C1">
      <w:pPr>
        <w:pStyle w:val="A2paragraph"/>
      </w:pPr>
      <w:r w:rsidRPr="003C1CDE">
        <w:t>Ensure that the designated Model numbers for the various DMS signs are provided as specified in the Contract documents.</w:t>
      </w:r>
    </w:p>
    <w:p w14:paraId="6487EFD2" w14:textId="77777777" w:rsidR="004256C1" w:rsidRPr="003C1CDE" w:rsidRDefault="004256C1" w:rsidP="004256C1">
      <w:pPr>
        <w:pStyle w:val="A2paragraph"/>
      </w:pPr>
      <w:r w:rsidRPr="003C1CDE">
        <w:t xml:space="preserve">Ensure that Controller, DMS </w:t>
      </w:r>
      <w:r>
        <w:t>is</w:t>
      </w:r>
      <w:r w:rsidRPr="003C1CDE">
        <w:t xml:space="preserve"> purchased with pre-installed controller, pre-wired with the equipment listed below along with specialized communications cables (minimum 120</w:t>
      </w:r>
      <w:r w:rsidR="00BB5B8B">
        <w:t xml:space="preserve"> feet</w:t>
      </w:r>
      <w:r w:rsidRPr="003C1CDE">
        <w:t xml:space="preserve"> Fiber Optic Cable with Connectors for each sign).</w:t>
      </w:r>
    </w:p>
    <w:p w14:paraId="4E0832FD" w14:textId="20FE8CBA" w:rsidR="004256C1" w:rsidRPr="003C1CDE" w:rsidRDefault="004256C1" w:rsidP="007E5EEB">
      <w:pPr>
        <w:pStyle w:val="A2paragraph"/>
      </w:pPr>
      <w:r w:rsidRPr="003C1CDE">
        <w:t>As part of the specified model numbers, ensure the DMS manufacturer supplies the cabinet and controller for each DMS sign with pre-installed uninterruptable power supply (UPS), a media converter</w:t>
      </w:r>
      <w:r w:rsidR="00DA7E61">
        <w:t>,</w:t>
      </w:r>
      <w:r w:rsidRPr="003C1CDE">
        <w:t xml:space="preserve"> and a TCP/IP wireless modem conforming to the wireless provider requirements. </w:t>
      </w:r>
      <w:r>
        <w:t xml:space="preserve"> </w:t>
      </w:r>
      <w:r w:rsidRPr="003C1CDE">
        <w:t>Provide other equipment not listed here but required for the remote operation of the DMS.</w:t>
      </w:r>
    </w:p>
    <w:p w14:paraId="2B98FCBD" w14:textId="77777777" w:rsidR="004256C1" w:rsidRDefault="004256C1" w:rsidP="004256C1">
      <w:pPr>
        <w:pStyle w:val="HiddenTextSpec"/>
      </w:pPr>
      <w:r w:rsidRPr="007D36D9">
        <w:t>2**************************************************************************************2</w:t>
      </w:r>
    </w:p>
    <w:p w14:paraId="2724968F" w14:textId="77777777" w:rsidR="008C5A70" w:rsidRPr="007D36D9" w:rsidRDefault="008C5A70" w:rsidP="004256C1">
      <w:pPr>
        <w:pStyle w:val="HiddenTextSpec"/>
      </w:pPr>
    </w:p>
    <w:p w14:paraId="41B0B2C2" w14:textId="77777777" w:rsidR="006A436A" w:rsidRPr="007D36D9" w:rsidRDefault="006A436A" w:rsidP="006A436A">
      <w:pPr>
        <w:pStyle w:val="HiddenTextSpec"/>
      </w:pPr>
      <w:r w:rsidRPr="007D36D9">
        <w:t>2**************************************************************************************2</w:t>
      </w:r>
    </w:p>
    <w:p w14:paraId="32C688E8" w14:textId="6EC07A1D" w:rsidR="004256C1" w:rsidRPr="00C82254" w:rsidRDefault="004256C1" w:rsidP="004256C1">
      <w:pPr>
        <w:pStyle w:val="A1paragraph0"/>
      </w:pPr>
      <w:r w:rsidRPr="00C82254">
        <w:rPr>
          <w:b/>
        </w:rPr>
        <w:t>B.</w:t>
      </w:r>
      <w:r w:rsidRPr="00C82254">
        <w:rPr>
          <w:b/>
        </w:rPr>
        <w:tab/>
        <w:t>Installation.</w:t>
      </w:r>
    </w:p>
    <w:p w14:paraId="057EEA40" w14:textId="77777777" w:rsidR="0020480E" w:rsidRPr="0008177F" w:rsidRDefault="0020480E" w:rsidP="0008177F">
      <w:pPr>
        <w:pStyle w:val="HiddenTextSpec"/>
      </w:pPr>
      <w:r w:rsidRPr="0008177F">
        <w:t>3************************************************3</w:t>
      </w:r>
    </w:p>
    <w:p w14:paraId="70ED550A" w14:textId="77777777" w:rsidR="004256C1" w:rsidRPr="00484405" w:rsidRDefault="004256C1" w:rsidP="004256C1">
      <w:pPr>
        <w:pStyle w:val="A2paragraph"/>
      </w:pPr>
      <w:r w:rsidRPr="00484405">
        <w:t>Construct the DMS sign mounting structure and foundation as specified in Division 500.</w:t>
      </w:r>
    </w:p>
    <w:p w14:paraId="5BE45EE3" w14:textId="77777777" w:rsidR="004256C1" w:rsidRPr="0008177F" w:rsidRDefault="004256C1" w:rsidP="0008177F">
      <w:pPr>
        <w:pStyle w:val="HiddenTextSpec"/>
      </w:pPr>
    </w:p>
    <w:p w14:paraId="631906DA" w14:textId="4258D37A" w:rsidR="004256C1" w:rsidRPr="00484405" w:rsidRDefault="004256C1" w:rsidP="004256C1">
      <w:pPr>
        <w:pStyle w:val="HiddenTextSpec"/>
      </w:pPr>
      <w:r w:rsidRPr="00484405">
        <w:t>DMS STRUCTURE REQUIRES THE CONTRACTOR TO follow DIVISION 500 specifications FOR STRUCTURAL DETAILS AND other REQUIREMENTS.</w:t>
      </w:r>
      <w:r w:rsidR="00C639A9">
        <w:t xml:space="preserve"> </w:t>
      </w:r>
      <w:r w:rsidRPr="00484405">
        <w:t>INCLUDING FOUNDATION</w:t>
      </w:r>
      <w:r w:rsidR="00AC4971">
        <w:t>.</w:t>
      </w:r>
    </w:p>
    <w:p w14:paraId="5228B19C" w14:textId="77777777" w:rsidR="004256C1" w:rsidRPr="00484405" w:rsidRDefault="004256C1" w:rsidP="004256C1">
      <w:pPr>
        <w:pStyle w:val="HiddenTextSpec"/>
      </w:pPr>
    </w:p>
    <w:p w14:paraId="7573E804" w14:textId="77777777" w:rsidR="0020480E" w:rsidRPr="00614EE6" w:rsidRDefault="0020480E" w:rsidP="00614EE6">
      <w:pPr>
        <w:pStyle w:val="HiddenTextSpec"/>
      </w:pPr>
      <w:r w:rsidRPr="00614EE6">
        <w:t>3************************************************3</w:t>
      </w:r>
    </w:p>
    <w:p w14:paraId="7A98CF12" w14:textId="77777777" w:rsidR="0020480E" w:rsidRDefault="0020480E" w:rsidP="004256C1">
      <w:pPr>
        <w:pStyle w:val="HiddenTextSpec"/>
      </w:pPr>
    </w:p>
    <w:p w14:paraId="534CDBDA" w14:textId="77777777" w:rsidR="000C1A25" w:rsidRPr="00614EE6" w:rsidRDefault="000C1A25" w:rsidP="00614EE6">
      <w:pPr>
        <w:pStyle w:val="HiddenTextSpec"/>
      </w:pPr>
      <w:r w:rsidRPr="00614EE6">
        <w:t>3************************************************3</w:t>
      </w:r>
    </w:p>
    <w:p w14:paraId="469B0CD7" w14:textId="77777777" w:rsidR="0020480E" w:rsidRPr="00614EE6" w:rsidRDefault="0020480E" w:rsidP="00614EE6">
      <w:pPr>
        <w:pStyle w:val="HiddenTextSpec"/>
      </w:pPr>
      <w:r w:rsidRPr="00614EE6">
        <w:t>4*************************4</w:t>
      </w:r>
    </w:p>
    <w:p w14:paraId="45487B5B" w14:textId="55C8C334" w:rsidR="004256C1" w:rsidRPr="003C1CDE" w:rsidRDefault="004256C1" w:rsidP="004256C1">
      <w:pPr>
        <w:pStyle w:val="11paragraph"/>
      </w:pPr>
      <w:r w:rsidRPr="003C1CDE">
        <w:rPr>
          <w:b/>
        </w:rPr>
        <w:t>1.</w:t>
      </w:r>
      <w:r w:rsidRPr="003C1CDE">
        <w:rPr>
          <w:b/>
        </w:rPr>
        <w:tab/>
        <w:t>DMS Sign.</w:t>
      </w:r>
    </w:p>
    <w:p w14:paraId="08B13771" w14:textId="5B6A05E4" w:rsidR="004256C1" w:rsidRPr="007D36D9" w:rsidRDefault="004256C1" w:rsidP="004256C1">
      <w:pPr>
        <w:pStyle w:val="HiddenTextSpec"/>
      </w:pPr>
      <w:r w:rsidRPr="007D36D9">
        <w:t>THIS ITEM IS FOR DMS SIGNS OF VARIOUS types and SIZES WHEN PROPOSED TO BE PROVIDED AN</w:t>
      </w:r>
      <w:r>
        <w:t xml:space="preserve">D INSTALLED BY THE CONTRACTOR. </w:t>
      </w:r>
      <w:r w:rsidRPr="007D36D9">
        <w:t xml:space="preserve">INCLUDE THE MAKE AND MODEL NUMBER OF DMS SIGN in section 918 AND in the table in </w:t>
      </w:r>
      <w:r w:rsidR="002D4ED6">
        <w:t>subsection</w:t>
      </w:r>
      <w:r w:rsidRPr="007D36D9">
        <w:t xml:space="preserve"> 704.03.07</w:t>
      </w:r>
      <w:r>
        <w:t>.a.</w:t>
      </w:r>
      <w:r w:rsidRPr="007D36D9">
        <w:t xml:space="preserve"> also</w:t>
      </w:r>
      <w:r>
        <w:t xml:space="preserve">, include it IN THE ITS PLANS. </w:t>
      </w:r>
      <w:r w:rsidRPr="007D36D9">
        <w:t>CO</w:t>
      </w:r>
      <w:r>
        <w:t xml:space="preserve">NTACT MSE FOR FURTHER DETAILS. </w:t>
      </w:r>
      <w:r w:rsidRPr="007D36D9">
        <w:t xml:space="preserve">WHEN THIS ITEM IS USED IN A PROJECT, “CONTROLLER </w:t>
      </w:r>
      <w:r w:rsidRPr="007D36D9">
        <w:lastRenderedPageBreak/>
        <w:t>DMS” AND “FOUNDATION ITS TYPE D” OR “FOUNDATION ITS TYPE D-MC” AS APPLICABLE WILL BE REQUIRED FOR CONTROLLER/METER CABINET MOUNTING.</w:t>
      </w:r>
    </w:p>
    <w:p w14:paraId="11A89450" w14:textId="77777777" w:rsidR="004256C1" w:rsidRPr="007D36D9" w:rsidRDefault="004256C1" w:rsidP="004256C1">
      <w:pPr>
        <w:pStyle w:val="HiddenTextSpec"/>
      </w:pPr>
    </w:p>
    <w:p w14:paraId="5E690651" w14:textId="77777777" w:rsidR="0020480E" w:rsidRPr="00614EE6" w:rsidRDefault="0020480E" w:rsidP="00614EE6">
      <w:pPr>
        <w:pStyle w:val="HiddenTextSpec"/>
      </w:pPr>
      <w:r w:rsidRPr="00614EE6">
        <w:t>4*************************4</w:t>
      </w:r>
    </w:p>
    <w:p w14:paraId="7E243E4B" w14:textId="77777777" w:rsidR="0020480E" w:rsidRPr="0020480E" w:rsidRDefault="0020480E" w:rsidP="0020480E">
      <w:pPr>
        <w:tabs>
          <w:tab w:val="left" w:pos="2880"/>
          <w:tab w:val="left" w:pos="3600"/>
          <w:tab w:val="left" w:pos="4320"/>
          <w:tab w:val="left" w:pos="5760"/>
          <w:tab w:val="left" w:pos="7200"/>
          <w:tab w:val="left" w:pos="8640"/>
        </w:tabs>
        <w:jc w:val="center"/>
        <w:rPr>
          <w:rFonts w:ascii="Arial" w:hAnsi="Arial"/>
          <w:caps/>
          <w:vanish/>
          <w:color w:val="FF0000"/>
        </w:rPr>
      </w:pPr>
    </w:p>
    <w:p w14:paraId="4F76C087" w14:textId="77777777" w:rsidR="0020480E" w:rsidRPr="00614EE6" w:rsidRDefault="0020480E" w:rsidP="00614EE6">
      <w:pPr>
        <w:pStyle w:val="HiddenTextSpec"/>
      </w:pPr>
      <w:r w:rsidRPr="00614EE6">
        <w:t>4*************************4</w:t>
      </w:r>
    </w:p>
    <w:p w14:paraId="19C4C97F" w14:textId="77777777" w:rsidR="004256C1" w:rsidRPr="006532ED" w:rsidRDefault="004256C1" w:rsidP="004256C1">
      <w:pPr>
        <w:pStyle w:val="11paragraph"/>
        <w:rPr>
          <w:b/>
        </w:rPr>
      </w:pPr>
      <w:r w:rsidRPr="006532ED">
        <w:rPr>
          <w:b/>
        </w:rPr>
        <w:t>2.</w:t>
      </w:r>
      <w:r w:rsidRPr="006532ED">
        <w:rPr>
          <w:b/>
        </w:rPr>
        <w:tab/>
        <w:t>Controller</w:t>
      </w:r>
      <w:r>
        <w:rPr>
          <w:b/>
        </w:rPr>
        <w:t>,</w:t>
      </w:r>
      <w:r w:rsidRPr="006532ED">
        <w:rPr>
          <w:b/>
        </w:rPr>
        <w:t xml:space="preserve"> DMS.</w:t>
      </w:r>
    </w:p>
    <w:p w14:paraId="2D72C76F" w14:textId="77777777" w:rsidR="004256C1" w:rsidRPr="007D36D9" w:rsidRDefault="004256C1" w:rsidP="004256C1">
      <w:pPr>
        <w:pStyle w:val="HiddenTextSpec"/>
      </w:pPr>
      <w:r w:rsidRPr="007D36D9">
        <w:t>thIS ITEM is required when installing new dms signs and must be purchased f</w:t>
      </w:r>
      <w:r>
        <w:t xml:space="preserve">rom the dms sign manufacturer. </w:t>
      </w:r>
      <w:r w:rsidRPr="007D36D9">
        <w:t>PROVIDE THE MODEL NUMBER OF the dms SIGNS to the manufacturer for whic</w:t>
      </w:r>
      <w:r>
        <w:t xml:space="preserve">h controller dms are required. </w:t>
      </w:r>
      <w:r w:rsidRPr="007D36D9">
        <w:t>ADDITIONAL PAY ITEMS LIKE “FOUNDATION ITS TYPE D” OR “FOUNDATION ITS TYPE D-MC” FOR MOUNTING CONTROLLER/METER CABINETS AS APPLICABLE WILL BE REQUIRED.</w:t>
      </w:r>
    </w:p>
    <w:p w14:paraId="2759ACF1" w14:textId="77777777" w:rsidR="004256C1" w:rsidRPr="007D36D9" w:rsidRDefault="004256C1" w:rsidP="004256C1">
      <w:pPr>
        <w:pStyle w:val="HiddenTextSpec"/>
      </w:pPr>
    </w:p>
    <w:p w14:paraId="296D291F" w14:textId="77777777" w:rsidR="0020480E" w:rsidRPr="00614EE6" w:rsidRDefault="0020480E" w:rsidP="00614EE6">
      <w:pPr>
        <w:pStyle w:val="HiddenTextSpec"/>
      </w:pPr>
      <w:r w:rsidRPr="00614EE6">
        <w:t>4*************************4</w:t>
      </w:r>
    </w:p>
    <w:p w14:paraId="5BCF4873" w14:textId="77777777" w:rsidR="0020480E" w:rsidRPr="00614EE6" w:rsidRDefault="0020480E" w:rsidP="00614EE6">
      <w:pPr>
        <w:pStyle w:val="HiddenTextSpec"/>
      </w:pPr>
      <w:r w:rsidRPr="00614EE6">
        <w:t>3************************************************3</w:t>
      </w:r>
    </w:p>
    <w:p w14:paraId="3A1B5AD7" w14:textId="77777777" w:rsidR="0020480E" w:rsidRDefault="0020480E" w:rsidP="0020480E">
      <w:pPr>
        <w:pStyle w:val="HiddenTextSpec"/>
      </w:pPr>
      <w:r w:rsidRPr="007D36D9">
        <w:t>2**************************************************************************************2</w:t>
      </w:r>
    </w:p>
    <w:p w14:paraId="4678B5A2" w14:textId="0AC0CA5E" w:rsidR="004256C1" w:rsidRPr="003C1CDE" w:rsidRDefault="004256C1" w:rsidP="004256C1">
      <w:pPr>
        <w:pStyle w:val="A1paragraph0"/>
      </w:pPr>
      <w:r w:rsidRPr="00C82254">
        <w:rPr>
          <w:b/>
        </w:rPr>
        <w:t>F.</w:t>
      </w:r>
      <w:r w:rsidRPr="00C82254">
        <w:rPr>
          <w:b/>
        </w:rPr>
        <w:tab/>
        <w:t>Equipment Training</w:t>
      </w:r>
      <w:r w:rsidR="00A10110">
        <w:t>.</w:t>
      </w:r>
    </w:p>
    <w:p w14:paraId="1FDCE54A" w14:textId="77777777" w:rsidR="004256C1" w:rsidRPr="007D36D9" w:rsidRDefault="004256C1" w:rsidP="004256C1">
      <w:pPr>
        <w:pStyle w:val="HiddenTextSpec"/>
      </w:pPr>
      <w:bookmarkStart w:id="948" w:name="_Toc175378270"/>
      <w:bookmarkStart w:id="949" w:name="_Toc175471168"/>
      <w:bookmarkStart w:id="950" w:name="_Toc182750472"/>
      <w:r w:rsidRPr="007D36D9">
        <w:t>provide recommendation prior to final design submission for any special training, and/or if more than 10 personnel require the training.</w:t>
      </w:r>
    </w:p>
    <w:p w14:paraId="78550EC3" w14:textId="77777777" w:rsidR="004256C1" w:rsidRPr="007D36D9" w:rsidRDefault="004256C1" w:rsidP="004256C1">
      <w:pPr>
        <w:pStyle w:val="HiddenTextSpec"/>
      </w:pPr>
    </w:p>
    <w:p w14:paraId="7501F5DD" w14:textId="77777777" w:rsidR="004256C1" w:rsidRDefault="004256C1" w:rsidP="004256C1">
      <w:pPr>
        <w:pStyle w:val="HiddenTextSpec"/>
      </w:pPr>
      <w:r w:rsidRPr="007D36D9">
        <w:t>2**************************************************************************************2</w:t>
      </w:r>
    </w:p>
    <w:p w14:paraId="674208DB" w14:textId="77777777" w:rsidR="00903815" w:rsidRPr="00614EE6" w:rsidRDefault="00903815" w:rsidP="00614EE6">
      <w:pPr>
        <w:pStyle w:val="HiddenTextSpec"/>
      </w:pPr>
      <w:r w:rsidRPr="00614EE6">
        <w:t>1**************************************************************************************************************************1</w:t>
      </w:r>
    </w:p>
    <w:p w14:paraId="6B5AB736" w14:textId="77777777" w:rsidR="004256C1" w:rsidRDefault="004256C1" w:rsidP="004256C1">
      <w:pPr>
        <w:pStyle w:val="0000000Subpart"/>
      </w:pPr>
      <w:proofErr w:type="gramStart"/>
      <w:r w:rsidRPr="00C82254">
        <w:t xml:space="preserve">704.03.08  </w:t>
      </w:r>
      <w:bookmarkEnd w:id="948"/>
      <w:bookmarkEnd w:id="949"/>
      <w:bookmarkEnd w:id="950"/>
      <w:r w:rsidR="00943A02">
        <w:t>Weigh</w:t>
      </w:r>
      <w:proofErr w:type="gramEnd"/>
      <w:r w:rsidR="00943A02">
        <w:t>-</w:t>
      </w:r>
      <w:r w:rsidR="00943A02" w:rsidRPr="00EB2DA1">
        <w:t>in</w:t>
      </w:r>
      <w:r w:rsidR="00943A02">
        <w:t>-</w:t>
      </w:r>
      <w:r w:rsidR="00943A02" w:rsidRPr="00EB2DA1">
        <w:t>Motion System (WIMS)</w:t>
      </w:r>
    </w:p>
    <w:p w14:paraId="123383E9" w14:textId="77777777" w:rsidR="00107D77" w:rsidRPr="00614EE6" w:rsidRDefault="00107D77" w:rsidP="00614EE6">
      <w:pPr>
        <w:pStyle w:val="HiddenTextSpec"/>
      </w:pPr>
      <w:r w:rsidRPr="00614EE6">
        <w:t>1**************************************************************************************************************************1</w:t>
      </w:r>
    </w:p>
    <w:p w14:paraId="5D584DB2" w14:textId="77777777" w:rsidR="00107D77" w:rsidRPr="00614EE6" w:rsidRDefault="00107D77" w:rsidP="00614EE6">
      <w:pPr>
        <w:pStyle w:val="HiddenTextSpec"/>
      </w:pPr>
      <w:r w:rsidRPr="00614EE6">
        <w:t>2**************************************************************************************2</w:t>
      </w:r>
    </w:p>
    <w:p w14:paraId="1FA98D84" w14:textId="65DFBCAF" w:rsidR="004256C1" w:rsidRPr="00C82254" w:rsidRDefault="006876CD" w:rsidP="004256C1">
      <w:pPr>
        <w:pStyle w:val="A1paragraph0"/>
      </w:pPr>
      <w:r>
        <w:rPr>
          <w:b/>
        </w:rPr>
        <w:t>B.</w:t>
      </w:r>
      <w:r>
        <w:rPr>
          <w:b/>
        </w:rPr>
        <w:tab/>
        <w:t>Installation.</w:t>
      </w:r>
    </w:p>
    <w:p w14:paraId="46A6D15A" w14:textId="2FADA805" w:rsidR="004256C1" w:rsidRPr="007D36D9" w:rsidRDefault="004256C1" w:rsidP="004256C1">
      <w:pPr>
        <w:pStyle w:val="HiddenTextSpec"/>
      </w:pPr>
      <w:r w:rsidRPr="007D36D9">
        <w:t xml:space="preserve">cONTACT </w:t>
      </w:r>
      <w:r w:rsidR="000557E7">
        <w:t xml:space="preserve">the local aid project </w:t>
      </w:r>
      <w:proofErr w:type="gramStart"/>
      <w:r w:rsidR="000557E7">
        <w:t xml:space="preserve">manager </w:t>
      </w:r>
      <w:r w:rsidR="00485A30">
        <w:t xml:space="preserve"> to</w:t>
      </w:r>
      <w:proofErr w:type="gramEnd"/>
      <w:r w:rsidR="00485A30">
        <w:t xml:space="preserve"> confirm with </w:t>
      </w:r>
      <w:r w:rsidRPr="007D36D9">
        <w:t xml:space="preserve">TRAFFIC </w:t>
      </w:r>
      <w:proofErr w:type="gramStart"/>
      <w:r w:rsidRPr="007D36D9">
        <w:t>OPERATIONS  THE</w:t>
      </w:r>
      <w:proofErr w:type="gramEnd"/>
      <w:r w:rsidRPr="007D36D9">
        <w:t xml:space="preserve"> EXISTING SYSTEM SHUTDOWN TIME. REVISE AS DIRECTED and insert here</w:t>
      </w:r>
    </w:p>
    <w:p w14:paraId="08BA3FB7" w14:textId="77777777" w:rsidR="004256C1" w:rsidRPr="007D36D9" w:rsidRDefault="004256C1" w:rsidP="004256C1">
      <w:pPr>
        <w:pStyle w:val="HiddenTextSpec"/>
      </w:pPr>
    </w:p>
    <w:p w14:paraId="744A9B15" w14:textId="77777777" w:rsidR="004256C1" w:rsidRPr="007D36D9" w:rsidRDefault="004256C1" w:rsidP="004256C1">
      <w:pPr>
        <w:pStyle w:val="HiddenTextSpec"/>
      </w:pPr>
      <w:r w:rsidRPr="007D36D9">
        <w:t>Provide the cost of damages for exceeding the allowable time frames</w:t>
      </w:r>
    </w:p>
    <w:p w14:paraId="6D2C6877" w14:textId="77777777" w:rsidR="004256C1" w:rsidRPr="007D36D9" w:rsidRDefault="004256C1" w:rsidP="004256C1">
      <w:pPr>
        <w:pStyle w:val="HiddenTextSpec"/>
      </w:pPr>
    </w:p>
    <w:p w14:paraId="208C08F9" w14:textId="77777777" w:rsidR="004256C1" w:rsidRDefault="004256C1" w:rsidP="004256C1">
      <w:pPr>
        <w:pStyle w:val="HiddenTextSpec"/>
      </w:pPr>
      <w:r w:rsidRPr="007D36D9">
        <w:t>2**************************************************************************************2</w:t>
      </w:r>
    </w:p>
    <w:p w14:paraId="3740EDF5" w14:textId="77777777" w:rsidR="00107D77" w:rsidRPr="007D36D9" w:rsidRDefault="00107D77" w:rsidP="004256C1">
      <w:pPr>
        <w:pStyle w:val="HiddenTextSpec"/>
      </w:pPr>
    </w:p>
    <w:p w14:paraId="50F59E01" w14:textId="77777777" w:rsidR="00107D77" w:rsidRPr="00614EE6" w:rsidRDefault="00107D77" w:rsidP="00614EE6">
      <w:pPr>
        <w:pStyle w:val="HiddenTextSpec"/>
      </w:pPr>
      <w:r w:rsidRPr="00614EE6">
        <w:t>2**************************************************************************************2</w:t>
      </w:r>
    </w:p>
    <w:p w14:paraId="79BB6992" w14:textId="0BA38F6F" w:rsidR="004256C1" w:rsidRPr="003C1CDE" w:rsidRDefault="004256C1" w:rsidP="004256C1">
      <w:pPr>
        <w:pStyle w:val="A1paragraph0"/>
      </w:pPr>
      <w:r w:rsidRPr="00C82254">
        <w:rPr>
          <w:b/>
        </w:rPr>
        <w:t>F.</w:t>
      </w:r>
      <w:r w:rsidRPr="00C82254">
        <w:rPr>
          <w:b/>
        </w:rPr>
        <w:tab/>
        <w:t>Equipment Training.</w:t>
      </w:r>
    </w:p>
    <w:p w14:paraId="25CE04BF" w14:textId="77777777" w:rsidR="004256C1" w:rsidRPr="007D36D9" w:rsidRDefault="004256C1" w:rsidP="004256C1">
      <w:pPr>
        <w:pStyle w:val="HiddenTextSpec"/>
      </w:pPr>
      <w:r w:rsidRPr="007D36D9">
        <w:t>provide recommendation prior to final design submission for any special training, and/or if more than 10 personnel require the training.</w:t>
      </w:r>
    </w:p>
    <w:p w14:paraId="6B98CCDB" w14:textId="77777777" w:rsidR="004256C1" w:rsidRPr="007D36D9" w:rsidRDefault="004256C1" w:rsidP="004256C1">
      <w:pPr>
        <w:pStyle w:val="HiddenTextSpec"/>
      </w:pPr>
    </w:p>
    <w:p w14:paraId="417DF0CC" w14:textId="77777777" w:rsidR="004256C1" w:rsidRDefault="004256C1" w:rsidP="004256C1">
      <w:pPr>
        <w:pStyle w:val="HiddenTextSpec"/>
      </w:pPr>
      <w:r w:rsidRPr="007D36D9">
        <w:t>2**************************************************************************************2</w:t>
      </w:r>
    </w:p>
    <w:p w14:paraId="178B95E2" w14:textId="77777777" w:rsidR="00107D77" w:rsidRPr="00614EE6" w:rsidRDefault="00107D77" w:rsidP="00614EE6">
      <w:pPr>
        <w:pStyle w:val="HiddenTextSpec"/>
      </w:pPr>
      <w:r w:rsidRPr="00614EE6">
        <w:t>1**************************************************************************************************************************1</w:t>
      </w:r>
    </w:p>
    <w:p w14:paraId="6101B56C" w14:textId="77777777" w:rsidR="004256C1" w:rsidRDefault="004256C1" w:rsidP="004256C1">
      <w:pPr>
        <w:pStyle w:val="0000000Subpart"/>
      </w:pPr>
      <w:bookmarkStart w:id="951" w:name="_Toc175378271"/>
      <w:bookmarkStart w:id="952" w:name="_Toc175471169"/>
      <w:bookmarkStart w:id="953" w:name="_Toc182750473"/>
      <w:proofErr w:type="gramStart"/>
      <w:r w:rsidRPr="00C82254">
        <w:t>704.03.09  Traffic</w:t>
      </w:r>
      <w:proofErr w:type="gramEnd"/>
      <w:r w:rsidRPr="00C82254">
        <w:t xml:space="preserve"> Volume System (TVS)</w:t>
      </w:r>
      <w:bookmarkEnd w:id="951"/>
      <w:bookmarkEnd w:id="952"/>
      <w:bookmarkEnd w:id="953"/>
    </w:p>
    <w:p w14:paraId="1999E487" w14:textId="77777777" w:rsidR="00CE6838" w:rsidRPr="00614EE6" w:rsidRDefault="00CE6838" w:rsidP="00614EE6">
      <w:pPr>
        <w:pStyle w:val="HiddenTextSpec"/>
      </w:pPr>
      <w:r w:rsidRPr="00614EE6">
        <w:t>1**************************************************************************************************************************1</w:t>
      </w:r>
    </w:p>
    <w:p w14:paraId="3FE0BEEC" w14:textId="5E081D07" w:rsidR="004256C1" w:rsidRPr="00C82254" w:rsidRDefault="004256C1" w:rsidP="004256C1">
      <w:pPr>
        <w:pStyle w:val="A1paragraph0"/>
      </w:pPr>
      <w:r w:rsidRPr="00C82254">
        <w:rPr>
          <w:b/>
        </w:rPr>
        <w:t>B.</w:t>
      </w:r>
      <w:r w:rsidRPr="00C82254">
        <w:rPr>
          <w:b/>
        </w:rPr>
        <w:tab/>
        <w:t>Installation.</w:t>
      </w:r>
    </w:p>
    <w:p w14:paraId="2C094033" w14:textId="77777777" w:rsidR="004256C1" w:rsidRPr="007D36D9" w:rsidRDefault="004256C1" w:rsidP="004256C1">
      <w:pPr>
        <w:pStyle w:val="HiddenTextSpec"/>
      </w:pPr>
      <w:r w:rsidRPr="007D36D9">
        <w:t>2**************************************************************************************2</w:t>
      </w:r>
    </w:p>
    <w:p w14:paraId="79F09D8B" w14:textId="77777777" w:rsidR="004256C1" w:rsidRPr="007D36D9" w:rsidRDefault="004256C1" w:rsidP="004256C1">
      <w:pPr>
        <w:pStyle w:val="HiddenTextSpec"/>
      </w:pPr>
      <w:r w:rsidRPr="007D36D9">
        <w:t>complete and include the following.</w:t>
      </w:r>
    </w:p>
    <w:p w14:paraId="1ED8E678" w14:textId="77777777" w:rsidR="004256C1" w:rsidRPr="007D36D9" w:rsidRDefault="004256C1" w:rsidP="004256C1">
      <w:pPr>
        <w:pStyle w:val="HiddenTextSpec"/>
      </w:pPr>
      <w:r w:rsidRPr="007D36D9">
        <w:t>INsert THE existing system shutdown time frames, including days of the week, specific dates, and/or hours of the day(s).</w:t>
      </w:r>
    </w:p>
    <w:p w14:paraId="020E3E92" w14:textId="77777777" w:rsidR="004256C1" w:rsidRPr="007D36D9" w:rsidRDefault="004256C1" w:rsidP="004256C1">
      <w:pPr>
        <w:pStyle w:val="HiddenTextSpec"/>
      </w:pPr>
    </w:p>
    <w:p w14:paraId="7E070FD2" w14:textId="77777777" w:rsidR="004256C1" w:rsidRDefault="004256C1" w:rsidP="004256C1">
      <w:pPr>
        <w:pStyle w:val="A2paragraph"/>
      </w:pPr>
      <w:r w:rsidRPr="003C1CDE">
        <w:t>The Department will allow existing TVS system shutdowns from _____.</w:t>
      </w:r>
    </w:p>
    <w:p w14:paraId="6FF6D802" w14:textId="77777777" w:rsidR="004256C1" w:rsidRPr="007D36D9" w:rsidRDefault="004256C1" w:rsidP="004256C1">
      <w:pPr>
        <w:pStyle w:val="HiddenTextSpec"/>
      </w:pPr>
    </w:p>
    <w:p w14:paraId="6BC9B425" w14:textId="77777777" w:rsidR="004256C1" w:rsidRPr="007D36D9" w:rsidRDefault="004256C1" w:rsidP="004256C1">
      <w:pPr>
        <w:pStyle w:val="HiddenTextSpec"/>
      </w:pPr>
      <w:r w:rsidRPr="007D36D9">
        <w:t>Provide the cost of damages for exceeding the allowable time frames</w:t>
      </w:r>
    </w:p>
    <w:p w14:paraId="3410CD2E" w14:textId="77777777" w:rsidR="004256C1" w:rsidRPr="007D36D9" w:rsidRDefault="004256C1" w:rsidP="004256C1">
      <w:pPr>
        <w:pStyle w:val="HiddenTextSpec"/>
      </w:pPr>
    </w:p>
    <w:p w14:paraId="16A52098" w14:textId="77777777" w:rsidR="004256C1" w:rsidRDefault="004256C1" w:rsidP="004256C1">
      <w:pPr>
        <w:pStyle w:val="HiddenTextSpec"/>
      </w:pPr>
      <w:r w:rsidRPr="007D36D9">
        <w:t>2**************************************************************************************2</w:t>
      </w:r>
    </w:p>
    <w:p w14:paraId="57E01E71" w14:textId="77777777" w:rsidR="00CE6838" w:rsidRPr="007D36D9" w:rsidRDefault="00CE6838" w:rsidP="004256C1">
      <w:pPr>
        <w:pStyle w:val="HiddenTextSpec"/>
      </w:pPr>
    </w:p>
    <w:p w14:paraId="4BFCA9DF" w14:textId="77777777" w:rsidR="00CE6838" w:rsidRPr="007D36D9" w:rsidRDefault="00CE6838" w:rsidP="00CE6838">
      <w:pPr>
        <w:pStyle w:val="HiddenTextSpec"/>
      </w:pPr>
      <w:r w:rsidRPr="007D36D9">
        <w:t>2**************************************************************************************2</w:t>
      </w:r>
    </w:p>
    <w:p w14:paraId="370D9B2A" w14:textId="4B1F1E09" w:rsidR="004256C1" w:rsidRPr="003C1CDE" w:rsidRDefault="004256C1" w:rsidP="004256C1">
      <w:pPr>
        <w:pStyle w:val="A1paragraph0"/>
      </w:pPr>
      <w:r w:rsidRPr="00C82254">
        <w:rPr>
          <w:b/>
          <w:bCs/>
        </w:rPr>
        <w:t>F.</w:t>
      </w:r>
      <w:r w:rsidRPr="00C82254">
        <w:rPr>
          <w:b/>
          <w:bCs/>
        </w:rPr>
        <w:tab/>
      </w:r>
      <w:r w:rsidRPr="00C82254">
        <w:rPr>
          <w:b/>
        </w:rPr>
        <w:t>Equipment</w:t>
      </w:r>
      <w:r w:rsidRPr="00C82254">
        <w:rPr>
          <w:b/>
          <w:bCs/>
        </w:rPr>
        <w:t xml:space="preserve"> Training.</w:t>
      </w:r>
    </w:p>
    <w:p w14:paraId="20067B38" w14:textId="77777777" w:rsidR="004256C1" w:rsidRPr="007D36D9" w:rsidRDefault="004256C1" w:rsidP="004256C1">
      <w:pPr>
        <w:pStyle w:val="HiddenTextSpec"/>
      </w:pPr>
      <w:r w:rsidRPr="007D36D9">
        <w:t>provide recommendation prior to final design submission for any special training, and/or if more than 10 personnel require the training.</w:t>
      </w:r>
    </w:p>
    <w:p w14:paraId="33B1C878" w14:textId="77777777" w:rsidR="004256C1" w:rsidRPr="007D36D9" w:rsidRDefault="004256C1" w:rsidP="004256C1">
      <w:pPr>
        <w:pStyle w:val="HiddenTextSpec"/>
      </w:pPr>
    </w:p>
    <w:p w14:paraId="16EDCB5B" w14:textId="77777777" w:rsidR="004256C1" w:rsidRDefault="004256C1" w:rsidP="004256C1">
      <w:pPr>
        <w:pStyle w:val="HiddenTextSpec"/>
      </w:pPr>
      <w:r w:rsidRPr="007D36D9">
        <w:t>2**************************************************************************************2</w:t>
      </w:r>
    </w:p>
    <w:p w14:paraId="3B9F122A" w14:textId="77777777" w:rsidR="00CE6838" w:rsidRPr="00614EE6" w:rsidRDefault="00CE6838" w:rsidP="00614EE6">
      <w:pPr>
        <w:pStyle w:val="HiddenTextSpec"/>
      </w:pPr>
      <w:r w:rsidRPr="00614EE6">
        <w:t>1**************************************************************************************************************************1</w:t>
      </w:r>
    </w:p>
    <w:p w14:paraId="6088A042" w14:textId="77777777" w:rsidR="00185A6E" w:rsidRPr="00614EE6" w:rsidRDefault="00185A6E" w:rsidP="00614EE6">
      <w:pPr>
        <w:pStyle w:val="HiddenTextSpec"/>
      </w:pPr>
      <w:bookmarkStart w:id="954" w:name="_Toc175378272"/>
      <w:bookmarkStart w:id="955" w:name="_Toc175471170"/>
      <w:bookmarkStart w:id="956" w:name="_Toc182750474"/>
      <w:r w:rsidRPr="00614EE6">
        <w:t>1**************************************************************************************************************************1</w:t>
      </w:r>
    </w:p>
    <w:p w14:paraId="7478FD5C" w14:textId="77777777" w:rsidR="004256C1" w:rsidRPr="00C82254" w:rsidRDefault="004256C1" w:rsidP="004256C1">
      <w:pPr>
        <w:pStyle w:val="0000000Subpart"/>
      </w:pPr>
      <w:proofErr w:type="gramStart"/>
      <w:r w:rsidRPr="00C82254">
        <w:t>704.03.10  Variable</w:t>
      </w:r>
      <w:proofErr w:type="gramEnd"/>
      <w:r w:rsidRPr="00C82254">
        <w:t xml:space="preserve"> Speed Limit System (VSLS)</w:t>
      </w:r>
    </w:p>
    <w:p w14:paraId="609C9626" w14:textId="56759743" w:rsidR="004256C1" w:rsidRPr="00C82254" w:rsidRDefault="004256C1" w:rsidP="00185A6E">
      <w:pPr>
        <w:pStyle w:val="A1paragraph0"/>
      </w:pPr>
      <w:r w:rsidRPr="00C82254">
        <w:rPr>
          <w:b/>
        </w:rPr>
        <w:t>B.</w:t>
      </w:r>
      <w:r w:rsidRPr="00C82254">
        <w:rPr>
          <w:b/>
        </w:rPr>
        <w:tab/>
        <w:t>Installation.</w:t>
      </w:r>
    </w:p>
    <w:p w14:paraId="72392703" w14:textId="13555B8D" w:rsidR="004256C1" w:rsidRPr="006532ED" w:rsidRDefault="004256C1" w:rsidP="004256C1">
      <w:pPr>
        <w:pStyle w:val="11paragraph"/>
        <w:rPr>
          <w:b/>
        </w:rPr>
      </w:pPr>
      <w:r>
        <w:rPr>
          <w:b/>
        </w:rPr>
        <w:t>2.</w:t>
      </w:r>
      <w:r>
        <w:rPr>
          <w:b/>
        </w:rPr>
        <w:tab/>
        <w:t>Controller, VSL</w:t>
      </w:r>
      <w:r w:rsidRPr="006532ED">
        <w:rPr>
          <w:b/>
        </w:rPr>
        <w:t>S.</w:t>
      </w:r>
    </w:p>
    <w:p w14:paraId="159A9DEC" w14:textId="77777777" w:rsidR="004256C1" w:rsidRPr="007D36D9" w:rsidRDefault="004256C1" w:rsidP="004256C1">
      <w:pPr>
        <w:pStyle w:val="HiddenTextSpec"/>
      </w:pPr>
      <w:r w:rsidRPr="007D36D9">
        <w:t>thIS ITEM is required when installing new VSLs signs and must be purchased fr</w:t>
      </w:r>
      <w:r>
        <w:t xml:space="preserve">om the VSLS sign manufacturer. </w:t>
      </w:r>
      <w:r w:rsidRPr="007D36D9">
        <w:t>PROVIDE THE MODEL NUMBER OF the VSLs SIGNS to the manufacturer for which</w:t>
      </w:r>
      <w:r>
        <w:t xml:space="preserve"> controller VSLs ARE required. </w:t>
      </w:r>
      <w:r w:rsidRPr="007D36D9">
        <w:t>ADDITIONAL PAY ITEMS FOR MOUNTING CONTROLLER/METER CABINETS AS APPLICABLE WILL BE REQUIRED.</w:t>
      </w:r>
    </w:p>
    <w:p w14:paraId="67A915B6" w14:textId="77777777" w:rsidR="004256C1" w:rsidRPr="007D36D9" w:rsidRDefault="004256C1" w:rsidP="004256C1">
      <w:pPr>
        <w:pStyle w:val="HiddenTextSpec"/>
      </w:pPr>
    </w:p>
    <w:p w14:paraId="5CB2E30C" w14:textId="53890DD9" w:rsidR="004256C1" w:rsidRPr="00827D62" w:rsidRDefault="004256C1" w:rsidP="004256C1">
      <w:pPr>
        <w:pStyle w:val="HiddenTextSpec"/>
        <w:rPr>
          <w:b/>
        </w:rPr>
      </w:pPr>
    </w:p>
    <w:p w14:paraId="55BD2DD5" w14:textId="77777777" w:rsidR="00185A6E" w:rsidRPr="00614EE6" w:rsidRDefault="00185A6E" w:rsidP="00614EE6">
      <w:pPr>
        <w:pStyle w:val="HiddenTextSpec"/>
      </w:pPr>
      <w:r w:rsidRPr="00614EE6">
        <w:t>1**************************************************************************************************************************1</w:t>
      </w:r>
    </w:p>
    <w:p w14:paraId="5594227D" w14:textId="77777777" w:rsidR="004256C1" w:rsidRPr="00E35899" w:rsidRDefault="004256C1" w:rsidP="004256C1">
      <w:pPr>
        <w:pStyle w:val="00000Subsection"/>
      </w:pPr>
      <w:proofErr w:type="gramStart"/>
      <w:r w:rsidRPr="00E35899">
        <w:t>704.04  Measurement</w:t>
      </w:r>
      <w:proofErr w:type="gramEnd"/>
      <w:r w:rsidRPr="00E35899">
        <w:t xml:space="preserve"> and Payment</w:t>
      </w:r>
      <w:bookmarkEnd w:id="954"/>
      <w:bookmarkEnd w:id="955"/>
      <w:bookmarkEnd w:id="956"/>
    </w:p>
    <w:p w14:paraId="2EFBF4A5" w14:textId="77777777" w:rsidR="00730909" w:rsidRPr="00614EE6" w:rsidRDefault="00730909" w:rsidP="00614EE6">
      <w:pPr>
        <w:pStyle w:val="HiddenTextSpec"/>
      </w:pPr>
      <w:r w:rsidRPr="00614EE6">
        <w:t>1**************************************************************************************************************************1</w:t>
      </w:r>
    </w:p>
    <w:p w14:paraId="12E5329D" w14:textId="22C8E25B" w:rsidR="004256C1" w:rsidRPr="007D36D9" w:rsidRDefault="00645C9E" w:rsidP="004256C1">
      <w:pPr>
        <w:pStyle w:val="HiddenTextSpec"/>
      </w:pPr>
      <w:r>
        <w:t xml:space="preserve">contact the local aid project manager to </w:t>
      </w:r>
      <w:r w:rsidR="004256C1" w:rsidRPr="007D36D9">
        <w:t>obtain the latest revised standard detail SHEETS that are available from NJDOT Mobility and Systems Engineering (MSE) for inclusion in the contract plans until they are issued via bdc</w:t>
      </w:r>
      <w:r w:rsidR="000A398D">
        <w:t>.</w:t>
      </w:r>
    </w:p>
    <w:p w14:paraId="7DD36E40" w14:textId="77777777" w:rsidR="004256C1" w:rsidRPr="007D36D9" w:rsidRDefault="004256C1" w:rsidP="004256C1">
      <w:pPr>
        <w:pStyle w:val="HiddenTextSpec"/>
      </w:pPr>
    </w:p>
    <w:p w14:paraId="3E81F484" w14:textId="77777777" w:rsidR="004256C1" w:rsidRPr="00EB5BD2" w:rsidRDefault="004256C1" w:rsidP="004256C1">
      <w:pPr>
        <w:pStyle w:val="HiddenTextSpec"/>
      </w:pPr>
      <w:r w:rsidRPr="00EB5BD2">
        <w:t>1**************************************************************************************************************************1</w:t>
      </w:r>
    </w:p>
    <w:p w14:paraId="1A8E4485" w14:textId="77777777" w:rsidR="000B59BD" w:rsidRPr="00B97E4C" w:rsidRDefault="000B59BD" w:rsidP="00872C78">
      <w:pPr>
        <w:pStyle w:val="000Division"/>
      </w:pPr>
      <w:r w:rsidRPr="00B97E4C">
        <w:lastRenderedPageBreak/>
        <w:t>Division 800 – L</w:t>
      </w:r>
      <w:bookmarkEnd w:id="918"/>
      <w:r w:rsidRPr="00B97E4C">
        <w:t>andscaping</w:t>
      </w:r>
      <w:bookmarkEnd w:id="919"/>
      <w:bookmarkEnd w:id="920"/>
    </w:p>
    <w:p w14:paraId="5EE7709D" w14:textId="77777777" w:rsidR="005009C6" w:rsidRPr="00B97E4C" w:rsidRDefault="005009C6" w:rsidP="005009C6">
      <w:pPr>
        <w:pStyle w:val="000Section"/>
      </w:pPr>
      <w:bookmarkStart w:id="957" w:name="_Toc126394606"/>
      <w:bookmarkStart w:id="958" w:name="_Toc142048352"/>
      <w:bookmarkStart w:id="959" w:name="_Toc175378340"/>
      <w:bookmarkStart w:id="960" w:name="_Toc175471238"/>
      <w:bookmarkStart w:id="961" w:name="_Toc176676794"/>
      <w:r w:rsidRPr="00B97E4C">
        <w:t xml:space="preserve">Section 811 – </w:t>
      </w:r>
      <w:bookmarkEnd w:id="957"/>
      <w:bookmarkEnd w:id="958"/>
      <w:r w:rsidRPr="00B97E4C">
        <w:t>Planting</w:t>
      </w:r>
      <w:bookmarkEnd w:id="959"/>
      <w:bookmarkEnd w:id="960"/>
      <w:bookmarkEnd w:id="961"/>
    </w:p>
    <w:p w14:paraId="6FD8301E" w14:textId="77777777" w:rsidR="004020B7" w:rsidRPr="00B97E4C" w:rsidRDefault="004020B7" w:rsidP="004020B7">
      <w:pPr>
        <w:pStyle w:val="0000000Subpart"/>
      </w:pPr>
      <w:bookmarkStart w:id="962" w:name="_Toc175378345"/>
      <w:bookmarkStart w:id="963" w:name="_Toc175471243"/>
      <w:bookmarkStart w:id="964" w:name="_Toc176676799"/>
      <w:proofErr w:type="gramStart"/>
      <w:r w:rsidRPr="00B97E4C">
        <w:t xml:space="preserve">811.03.02  </w:t>
      </w:r>
      <w:bookmarkEnd w:id="962"/>
      <w:bookmarkEnd w:id="963"/>
      <w:bookmarkEnd w:id="964"/>
      <w:r w:rsidR="004B61E0" w:rsidRPr="00B97E4C">
        <w:t>Plant</w:t>
      </w:r>
      <w:proofErr w:type="gramEnd"/>
      <w:r w:rsidR="004B61E0" w:rsidRPr="00B97E4C">
        <w:t xml:space="preserve"> Establishment </w:t>
      </w:r>
      <w:r w:rsidR="004B61E0">
        <w:t xml:space="preserve">and Maintenance </w:t>
      </w:r>
      <w:r w:rsidR="004B61E0" w:rsidRPr="00B97E4C">
        <w:t>Period</w:t>
      </w:r>
    </w:p>
    <w:p w14:paraId="53BADD1E" w14:textId="77777777" w:rsidR="001B6DCB" w:rsidRDefault="001B6DCB" w:rsidP="001B6DCB">
      <w:pPr>
        <w:pStyle w:val="HiddenTextSpec"/>
      </w:pPr>
      <w:r>
        <w:t>1**************************************************************************************************************************1</w:t>
      </w:r>
    </w:p>
    <w:p w14:paraId="42C1A93B" w14:textId="77777777" w:rsidR="006B435B" w:rsidRPr="00B15231" w:rsidRDefault="006B435B" w:rsidP="006B435B">
      <w:pPr>
        <w:pStyle w:val="HiddenTextSpec"/>
        <w:tabs>
          <w:tab w:val="left" w:pos="1440"/>
          <w:tab w:val="left" w:pos="2880"/>
        </w:tabs>
      </w:pPr>
      <w:r>
        <w:t>2</w:t>
      </w:r>
      <w:r w:rsidRPr="00B15231">
        <w:t>***********</w:t>
      </w:r>
      <w:r>
        <w:t>*********</w:t>
      </w:r>
      <w:r w:rsidRPr="00B15231">
        <w:t>*****</w:t>
      </w:r>
      <w:r>
        <w:t>***********************************</w:t>
      </w:r>
      <w:r w:rsidRPr="00B15231">
        <w:t>**************************</w:t>
      </w:r>
      <w:r>
        <w:t>2</w:t>
      </w:r>
    </w:p>
    <w:p w14:paraId="1A861467" w14:textId="77777777" w:rsidR="001B6DCB" w:rsidRDefault="001B6DCB" w:rsidP="001B6DCB">
      <w:pPr>
        <w:pStyle w:val="HiddenTextSpec"/>
      </w:pPr>
      <w:r>
        <w:t xml:space="preserve">complete and include THE FOLLOWING </w:t>
      </w:r>
    </w:p>
    <w:p w14:paraId="24C97056" w14:textId="77777777" w:rsidR="001B6DCB" w:rsidRDefault="001B6DCB" w:rsidP="001B6DCB">
      <w:pPr>
        <w:pStyle w:val="HiddenTextSpec"/>
      </w:pPr>
    </w:p>
    <w:p w14:paraId="6D7085E5" w14:textId="77777777" w:rsidR="001B6DCB" w:rsidRDefault="001B6DCB" w:rsidP="001B6DCB">
      <w:pPr>
        <w:pStyle w:val="HiddenTextSpec"/>
      </w:pPr>
    </w:p>
    <w:p w14:paraId="10CD9FA0" w14:textId="77777777" w:rsidR="00A87AA4" w:rsidRDefault="00A87AA4" w:rsidP="00550693">
      <w:pPr>
        <w:pStyle w:val="Paragraph"/>
      </w:pPr>
      <w:r w:rsidRPr="0064238A">
        <w:t>The Department will reinspect the plants annually for _____ years</w:t>
      </w:r>
      <w:r>
        <w:t>.</w:t>
      </w:r>
    </w:p>
    <w:p w14:paraId="3B71734C" w14:textId="77777777" w:rsidR="006B435B" w:rsidRPr="00B15231" w:rsidRDefault="006B435B" w:rsidP="006B435B">
      <w:pPr>
        <w:pStyle w:val="HiddenTextSpec"/>
        <w:tabs>
          <w:tab w:val="left" w:pos="1440"/>
          <w:tab w:val="left" w:pos="2880"/>
        </w:tabs>
      </w:pPr>
      <w:r>
        <w:t>2</w:t>
      </w:r>
      <w:r w:rsidRPr="00B15231">
        <w:t>***********</w:t>
      </w:r>
      <w:r>
        <w:t>*********</w:t>
      </w:r>
      <w:r w:rsidRPr="00B15231">
        <w:t>*****</w:t>
      </w:r>
      <w:r>
        <w:t>***********************************</w:t>
      </w:r>
      <w:r w:rsidRPr="00B15231">
        <w:t>**************************</w:t>
      </w:r>
      <w:r>
        <w:t>2</w:t>
      </w:r>
    </w:p>
    <w:p w14:paraId="0A6110F7" w14:textId="77777777" w:rsidR="001B6DCB" w:rsidRDefault="001B6DCB" w:rsidP="001B6DCB">
      <w:pPr>
        <w:pStyle w:val="HiddenTextSpec"/>
      </w:pPr>
    </w:p>
    <w:p w14:paraId="48D48BDA" w14:textId="45E33194" w:rsidR="004020B7" w:rsidRDefault="004020B7" w:rsidP="004020B7">
      <w:pPr>
        <w:pStyle w:val="11paragraph"/>
      </w:pPr>
      <w:r w:rsidRPr="00B97E4C">
        <w:rPr>
          <w:b/>
        </w:rPr>
        <w:t>2.</w:t>
      </w:r>
      <w:r w:rsidRPr="00B97E4C">
        <w:rPr>
          <w:b/>
        </w:rPr>
        <w:tab/>
        <w:t>Maintenance Bond.</w:t>
      </w:r>
    </w:p>
    <w:p w14:paraId="1D0605E9" w14:textId="77777777" w:rsidR="006B435B" w:rsidRPr="00B15231" w:rsidRDefault="006B435B" w:rsidP="006B435B">
      <w:pPr>
        <w:pStyle w:val="HiddenTextSpec"/>
        <w:tabs>
          <w:tab w:val="left" w:pos="1440"/>
          <w:tab w:val="left" w:pos="2880"/>
        </w:tabs>
      </w:pPr>
      <w:r>
        <w:t>2</w:t>
      </w:r>
      <w:r w:rsidRPr="00B15231">
        <w:t>***********</w:t>
      </w:r>
      <w:r>
        <w:t>*********</w:t>
      </w:r>
      <w:r w:rsidRPr="00B15231">
        <w:t>*****</w:t>
      </w:r>
      <w:r>
        <w:t>***********************************</w:t>
      </w:r>
      <w:r w:rsidRPr="00B15231">
        <w:t>**************************</w:t>
      </w:r>
      <w:r>
        <w:t>2</w:t>
      </w:r>
    </w:p>
    <w:p w14:paraId="0B1D7BB6" w14:textId="1333659A" w:rsidR="00631AAC" w:rsidRDefault="009C2B3B" w:rsidP="00631AAC">
      <w:pPr>
        <w:pStyle w:val="HiddenTextSpec"/>
      </w:pPr>
      <w:r>
        <w:t>complete and include</w:t>
      </w:r>
      <w:r w:rsidR="00AD617E">
        <w:t xml:space="preserve"> the </w:t>
      </w:r>
      <w:r w:rsidR="00D0469A">
        <w:t>bond amount</w:t>
      </w:r>
      <w:r w:rsidR="00631AAC">
        <w:t xml:space="preserve"> (a percentage of planting value)</w:t>
      </w:r>
    </w:p>
    <w:p w14:paraId="051FB436" w14:textId="77777777" w:rsidR="00D0469A" w:rsidRDefault="00D0469A" w:rsidP="00D0469A">
      <w:pPr>
        <w:pStyle w:val="HiddenTextSpec"/>
      </w:pPr>
    </w:p>
    <w:p w14:paraId="41324145" w14:textId="77777777" w:rsidR="00D0469A" w:rsidRDefault="00D0469A" w:rsidP="003868CC">
      <w:pPr>
        <w:pStyle w:val="12paragraph"/>
      </w:pPr>
      <w:r w:rsidRPr="00B97E4C">
        <w:t xml:space="preserve">Provide a bond to the Department in the amount </w:t>
      </w:r>
      <w:r>
        <w:t xml:space="preserve">of </w:t>
      </w:r>
      <w:r w:rsidR="00D84158">
        <w:t>$</w:t>
      </w:r>
      <w:r>
        <w:t>_____________.</w:t>
      </w:r>
    </w:p>
    <w:p w14:paraId="3FFED5FF" w14:textId="77777777" w:rsidR="006B435B" w:rsidRPr="00B15231" w:rsidRDefault="006B435B" w:rsidP="006B435B">
      <w:pPr>
        <w:pStyle w:val="HiddenTextSpec"/>
        <w:tabs>
          <w:tab w:val="left" w:pos="1440"/>
          <w:tab w:val="left" w:pos="2880"/>
        </w:tabs>
      </w:pPr>
      <w:r>
        <w:t>2</w:t>
      </w:r>
      <w:r w:rsidRPr="00B15231">
        <w:t>***********</w:t>
      </w:r>
      <w:r>
        <w:t>*********</w:t>
      </w:r>
      <w:r w:rsidRPr="00B15231">
        <w:t>*****</w:t>
      </w:r>
      <w:r>
        <w:t>***********************************</w:t>
      </w:r>
      <w:r w:rsidRPr="00B15231">
        <w:t>**************************</w:t>
      </w:r>
      <w:r>
        <w:t>2</w:t>
      </w:r>
    </w:p>
    <w:p w14:paraId="2E6480FD" w14:textId="77777777" w:rsidR="00DA1B8C" w:rsidRDefault="00DA1B8C" w:rsidP="00DA1B8C">
      <w:pPr>
        <w:pStyle w:val="HiddenTextSpec"/>
      </w:pPr>
      <w:r>
        <w:t>1**************************************************************************************************************************1</w:t>
      </w:r>
    </w:p>
    <w:p w14:paraId="60B52C38" w14:textId="77777777" w:rsidR="00D5599D" w:rsidRPr="00142CD4" w:rsidRDefault="00D5599D" w:rsidP="00142CD4">
      <w:pPr>
        <w:pStyle w:val="000Division"/>
        <w:rPr>
          <w:szCs w:val="28"/>
        </w:rPr>
      </w:pPr>
      <w:bookmarkStart w:id="965" w:name="_Toc175378347"/>
      <w:bookmarkStart w:id="966" w:name="_Toc175471245"/>
      <w:bookmarkStart w:id="967" w:name="_Toc176676801"/>
      <w:r w:rsidRPr="00142CD4">
        <w:rPr>
          <w:szCs w:val="28"/>
        </w:rPr>
        <w:lastRenderedPageBreak/>
        <w:t>Division 900 – M</w:t>
      </w:r>
      <w:bookmarkEnd w:id="965"/>
      <w:r w:rsidRPr="00142CD4">
        <w:rPr>
          <w:szCs w:val="28"/>
        </w:rPr>
        <w:t>aterials</w:t>
      </w:r>
      <w:bookmarkEnd w:id="966"/>
      <w:bookmarkEnd w:id="967"/>
    </w:p>
    <w:p w14:paraId="71555C40" w14:textId="77777777" w:rsidR="00222371" w:rsidRPr="00B97E4C" w:rsidRDefault="00222371" w:rsidP="00222371">
      <w:pPr>
        <w:pStyle w:val="000Section"/>
      </w:pPr>
      <w:bookmarkStart w:id="968" w:name="s9020204A"/>
      <w:bookmarkStart w:id="969" w:name="t90204011"/>
      <w:bookmarkStart w:id="970" w:name="s90207"/>
      <w:bookmarkStart w:id="971" w:name="s9020702"/>
      <w:bookmarkStart w:id="972" w:name="t90207021"/>
      <w:bookmarkStart w:id="973" w:name="t90207022"/>
      <w:bookmarkStart w:id="974" w:name="s90208"/>
      <w:bookmarkStart w:id="975" w:name="t90208032"/>
      <w:bookmarkStart w:id="976" w:name="_Toc142048385"/>
      <w:bookmarkStart w:id="977" w:name="_Toc175378375"/>
      <w:bookmarkStart w:id="978" w:name="_Toc175471273"/>
      <w:bookmarkStart w:id="979" w:name="_Toc501717627"/>
      <w:bookmarkStart w:id="980" w:name="_Toc88047085"/>
      <w:bookmarkStart w:id="981" w:name="_Toc88381004"/>
      <w:bookmarkStart w:id="982" w:name="_Toc142048412"/>
      <w:bookmarkStart w:id="983" w:name="_Toc175378402"/>
      <w:bookmarkStart w:id="984" w:name="_Toc175471300"/>
      <w:bookmarkStart w:id="985" w:name="_Toc182750604"/>
      <w:bookmarkEnd w:id="968"/>
      <w:bookmarkEnd w:id="969"/>
      <w:bookmarkEnd w:id="970"/>
      <w:bookmarkEnd w:id="971"/>
      <w:bookmarkEnd w:id="972"/>
      <w:bookmarkEnd w:id="973"/>
      <w:bookmarkEnd w:id="974"/>
      <w:bookmarkEnd w:id="975"/>
      <w:r w:rsidRPr="00B97E4C">
        <w:t>Section 90</w:t>
      </w:r>
      <w:r>
        <w:t>1</w:t>
      </w:r>
      <w:r w:rsidRPr="00B97E4C">
        <w:t xml:space="preserve"> – A</w:t>
      </w:r>
      <w:r>
        <w:t>ggregates</w:t>
      </w:r>
    </w:p>
    <w:p w14:paraId="72C0E999" w14:textId="77777777" w:rsidR="00222371" w:rsidRPr="00FE6F35" w:rsidRDefault="00222371" w:rsidP="00222371">
      <w:pPr>
        <w:pStyle w:val="00000Subsection"/>
        <w:rPr>
          <w:rStyle w:val="00000SubsectionCharChar"/>
          <w:b/>
          <w:caps/>
        </w:rPr>
      </w:pPr>
      <w:proofErr w:type="gramStart"/>
      <w:r w:rsidRPr="00FE6F35">
        <w:rPr>
          <w:rStyle w:val="00000SubsectionCharChar"/>
          <w:b/>
          <w:caps/>
        </w:rPr>
        <w:t xml:space="preserve">901.01  </w:t>
      </w:r>
      <w:r w:rsidRPr="00FE6F35">
        <w:t>S</w:t>
      </w:r>
      <w:r>
        <w:t>ource</w:t>
      </w:r>
      <w:proofErr w:type="gramEnd"/>
    </w:p>
    <w:p w14:paraId="6DCE9794" w14:textId="77777777" w:rsidR="00222371" w:rsidRDefault="00222371" w:rsidP="00222371">
      <w:pPr>
        <w:pStyle w:val="HiddenTextSpec"/>
      </w:pPr>
      <w:r>
        <w:t>1**************************************************************************************************************************1</w:t>
      </w:r>
    </w:p>
    <w:p w14:paraId="2999F27E" w14:textId="77777777" w:rsidR="00222371" w:rsidRPr="00020B41" w:rsidRDefault="00222371" w:rsidP="00222371">
      <w:pPr>
        <w:pStyle w:val="HiddenTextSpec"/>
      </w:pPr>
      <w:r w:rsidRPr="00020B41">
        <w:t>BDC</w:t>
      </w:r>
      <w:r>
        <w:t>25</w:t>
      </w:r>
      <w:r w:rsidRPr="00020B41">
        <w:t>S-</w:t>
      </w:r>
      <w:r>
        <w:t>25</w:t>
      </w:r>
      <w:r w:rsidRPr="00020B41">
        <w:t xml:space="preserve"> dated </w:t>
      </w:r>
      <w:r>
        <w:t>MAR 2</w:t>
      </w:r>
      <w:r w:rsidRPr="00020B41">
        <w:t>, 20</w:t>
      </w:r>
      <w:r>
        <w:t>26</w:t>
      </w:r>
    </w:p>
    <w:p w14:paraId="11F88AA4" w14:textId="77777777" w:rsidR="00222371" w:rsidRDefault="00222371" w:rsidP="00222371">
      <w:pPr>
        <w:pStyle w:val="HiddenTextSpec"/>
      </w:pPr>
    </w:p>
    <w:p w14:paraId="06EB7845" w14:textId="77777777" w:rsidR="00222371" w:rsidRDefault="00222371" w:rsidP="00222371">
      <w:pPr>
        <w:pStyle w:val="Instruction"/>
      </w:pPr>
      <w:r w:rsidRPr="00F1683C">
        <w:t xml:space="preserve">THE </w:t>
      </w:r>
      <w:r>
        <w:t>FOLLOWING IS ADDED AFTER THE SECOND PARAGRAPH:</w:t>
      </w:r>
    </w:p>
    <w:p w14:paraId="12719582" w14:textId="77777777" w:rsidR="00222371" w:rsidRDefault="00222371" w:rsidP="00222371">
      <w:pPr>
        <w:pStyle w:val="Paragraph"/>
      </w:pPr>
      <w:r w:rsidRPr="00F34464">
        <w:t>Do not source aggregates from other Department projects unless approved by the ME</w:t>
      </w:r>
      <w:r>
        <w:t xml:space="preserve">.  </w:t>
      </w:r>
      <w:r w:rsidRPr="00F34464">
        <w:t>Ensure that aggregates sourced from other Department projects or non-QPL sites are not classified as regulated or hazardous according to NJDEP Solid Waste Regulations, N.J.A.C</w:t>
      </w:r>
      <w:r>
        <w:t>.</w:t>
      </w:r>
      <w:r w:rsidRPr="00F34464">
        <w:t xml:space="preserve"> 7:26-1 et seq. or N.J.A.C 7:26 E-1-8.</w:t>
      </w:r>
      <w:r>
        <w:t xml:space="preserve">  </w:t>
      </w:r>
      <w:r w:rsidRPr="00F34464">
        <w:t xml:space="preserve">Provide test results </w:t>
      </w:r>
      <w:proofErr w:type="gramStart"/>
      <w:r w:rsidRPr="00F34464">
        <w:t>to</w:t>
      </w:r>
      <w:proofErr w:type="gramEnd"/>
      <w:r w:rsidRPr="00F34464">
        <w:t xml:space="preserve"> the Department upon request.</w:t>
      </w:r>
    </w:p>
    <w:p w14:paraId="2A8156AC" w14:textId="77777777" w:rsidR="00222371" w:rsidRDefault="00222371" w:rsidP="00222371">
      <w:pPr>
        <w:pStyle w:val="HiddenTextSpec"/>
      </w:pPr>
      <w:r>
        <w:t>1**************************************************************************************************************************1</w:t>
      </w:r>
    </w:p>
    <w:p w14:paraId="3EE6D209" w14:textId="77777777" w:rsidR="00222371" w:rsidRPr="008E4FB9" w:rsidRDefault="00222371" w:rsidP="00222371">
      <w:pPr>
        <w:pStyle w:val="00000Subsection"/>
      </w:pPr>
      <w:proofErr w:type="gramStart"/>
      <w:r w:rsidRPr="008E4FB9">
        <w:t xml:space="preserve">901.11  </w:t>
      </w:r>
      <w:r>
        <w:t>Soil</w:t>
      </w:r>
      <w:proofErr w:type="gramEnd"/>
      <w:r>
        <w:t xml:space="preserve"> Aggregate</w:t>
      </w:r>
    </w:p>
    <w:p w14:paraId="38147D09" w14:textId="77777777" w:rsidR="00222371" w:rsidRDefault="00222371" w:rsidP="00222371">
      <w:pPr>
        <w:pStyle w:val="HiddenTextSpec"/>
      </w:pPr>
      <w:r>
        <w:t>1**************************************************************************************************************************1</w:t>
      </w:r>
    </w:p>
    <w:p w14:paraId="050D8CFA" w14:textId="77777777" w:rsidR="00222371" w:rsidRPr="00020B41" w:rsidRDefault="00222371" w:rsidP="00222371">
      <w:pPr>
        <w:pStyle w:val="HiddenTextSpec"/>
      </w:pPr>
      <w:r w:rsidRPr="00020B41">
        <w:t>BDC</w:t>
      </w:r>
      <w:r>
        <w:t>25</w:t>
      </w:r>
      <w:r w:rsidRPr="00020B41">
        <w:t>S-</w:t>
      </w:r>
      <w:r>
        <w:t>25</w:t>
      </w:r>
      <w:r w:rsidRPr="00020B41">
        <w:t xml:space="preserve"> dated </w:t>
      </w:r>
      <w:r>
        <w:t>MAR 2</w:t>
      </w:r>
      <w:r w:rsidRPr="00020B41">
        <w:t>, 20</w:t>
      </w:r>
      <w:r>
        <w:t>26</w:t>
      </w:r>
    </w:p>
    <w:p w14:paraId="73E609F7" w14:textId="77777777" w:rsidR="00222371" w:rsidRDefault="00222371" w:rsidP="00222371">
      <w:pPr>
        <w:pStyle w:val="HiddenTextSpec"/>
      </w:pPr>
    </w:p>
    <w:p w14:paraId="5B193CF1" w14:textId="77777777" w:rsidR="00222371" w:rsidRDefault="00222371" w:rsidP="00222371">
      <w:pPr>
        <w:pStyle w:val="Instruction"/>
      </w:pPr>
      <w:r>
        <w:t>THE SECOND PARAGRAPH is changed to:</w:t>
      </w:r>
    </w:p>
    <w:p w14:paraId="7243DF43" w14:textId="77777777" w:rsidR="00222371" w:rsidRPr="00634FA9" w:rsidRDefault="00222371" w:rsidP="00222371">
      <w:pPr>
        <w:pStyle w:val="Paragraph"/>
      </w:pPr>
      <w:r w:rsidRPr="00634FA9">
        <w:t>The Contractor may use soil aggregate produced from RPCSA produced by a NJDEP approved “Class B” recycling center operating pursuant to N.J.A.C</w:t>
      </w:r>
      <w:r>
        <w:t>.</w:t>
      </w:r>
      <w:r w:rsidRPr="00634FA9">
        <w:t xml:space="preserve"> 7:26A.</w:t>
      </w:r>
      <w:r>
        <w:t xml:space="preserve"> </w:t>
      </w:r>
      <w:r w:rsidRPr="00634FA9">
        <w:t>Ensure soil aggregates are not comprised of material designated as regulated or hazardous as specified in 901.01.</w:t>
      </w:r>
    </w:p>
    <w:p w14:paraId="30D8F4E4" w14:textId="77777777" w:rsidR="00222371" w:rsidRDefault="00222371" w:rsidP="00222371">
      <w:pPr>
        <w:pStyle w:val="HiddenTextSpec"/>
      </w:pPr>
      <w:r>
        <w:t>1**************************************************************************************************************************1</w:t>
      </w:r>
    </w:p>
    <w:p w14:paraId="4BC3CB1A" w14:textId="77777777" w:rsidR="00222371" w:rsidRPr="00222371" w:rsidRDefault="00222371" w:rsidP="00222371"/>
    <w:p w14:paraId="11FC8B0F" w14:textId="4F5A06CD" w:rsidR="00266293" w:rsidRPr="00B97E4C" w:rsidRDefault="00266293" w:rsidP="00266293">
      <w:pPr>
        <w:pStyle w:val="000Section"/>
      </w:pPr>
      <w:r w:rsidRPr="00B97E4C">
        <w:t>Section 902 – Asphalt</w:t>
      </w:r>
      <w:bookmarkEnd w:id="976"/>
      <w:bookmarkEnd w:id="977"/>
      <w:bookmarkEnd w:id="978"/>
      <w:bookmarkEnd w:id="979"/>
      <w:bookmarkEnd w:id="980"/>
    </w:p>
    <w:p w14:paraId="03FE25FD" w14:textId="654F4A4E" w:rsidR="008B564A" w:rsidRDefault="00C40BF3" w:rsidP="008B564A">
      <w:pPr>
        <w:pStyle w:val="0000000Subpart"/>
      </w:pPr>
      <w:bookmarkStart w:id="986" w:name="_Toc175378394"/>
      <w:bookmarkStart w:id="987" w:name="_Toc175471292"/>
      <w:bookmarkStart w:id="988" w:name="_Toc501717647"/>
      <w:bookmarkStart w:id="989" w:name="_Toc80256341"/>
      <w:r w:rsidRPr="00B97E4C">
        <w:t>902.01.01 Asphalt</w:t>
      </w:r>
      <w:r w:rsidR="008B564A" w:rsidRPr="00B97E4C">
        <w:t xml:space="preserve"> Binder</w:t>
      </w:r>
    </w:p>
    <w:p w14:paraId="48041FEB" w14:textId="77777777" w:rsidR="008B564A" w:rsidRDefault="008B564A" w:rsidP="008B564A">
      <w:pPr>
        <w:pStyle w:val="HiddenTextSpec"/>
      </w:pPr>
      <w:r>
        <w:t>1**************************************************************************************************************************1</w:t>
      </w:r>
    </w:p>
    <w:p w14:paraId="61495F5F" w14:textId="77777777" w:rsidR="008B564A" w:rsidRPr="00020B41" w:rsidRDefault="008B564A" w:rsidP="008B564A">
      <w:pPr>
        <w:pStyle w:val="HiddenTextSpec"/>
      </w:pPr>
      <w:r w:rsidRPr="00020B41">
        <w:t>BDC</w:t>
      </w:r>
      <w:r>
        <w:t>22</w:t>
      </w:r>
      <w:r w:rsidRPr="00020B41">
        <w:t>S-0</w:t>
      </w:r>
      <w:r>
        <w:t>4</w:t>
      </w:r>
      <w:r w:rsidRPr="00020B41">
        <w:t xml:space="preserve"> dated </w:t>
      </w:r>
      <w:r>
        <w:t>MAY</w:t>
      </w:r>
      <w:r w:rsidRPr="00020B41">
        <w:t xml:space="preserve"> 1</w:t>
      </w:r>
      <w:r>
        <w:t>3</w:t>
      </w:r>
      <w:r w:rsidRPr="00020B41">
        <w:t>, 20</w:t>
      </w:r>
      <w:r>
        <w:t>22</w:t>
      </w:r>
    </w:p>
    <w:p w14:paraId="56DCBA05" w14:textId="77777777" w:rsidR="008B564A" w:rsidRDefault="008B564A" w:rsidP="008B564A">
      <w:pPr>
        <w:pStyle w:val="HiddenTextSpec"/>
      </w:pPr>
    </w:p>
    <w:p w14:paraId="6CD92AFB" w14:textId="77777777" w:rsidR="008B564A" w:rsidRPr="006E602A" w:rsidRDefault="008B564A" w:rsidP="008B564A">
      <w:pPr>
        <w:pStyle w:val="Instruction"/>
      </w:pPr>
      <w:r w:rsidRPr="00A57FFB">
        <w:t>THE FIRST TWO PARAGRAPHS ARE CHANGED TO</w:t>
      </w:r>
      <w:r>
        <w:t>:</w:t>
      </w:r>
    </w:p>
    <w:p w14:paraId="6252BEDE" w14:textId="77777777" w:rsidR="008B564A" w:rsidRPr="00E01850" w:rsidRDefault="008B564A" w:rsidP="008B564A">
      <w:pPr>
        <w:pStyle w:val="Paragraph"/>
      </w:pPr>
      <w:bookmarkStart w:id="990" w:name="_Hlk95300393"/>
      <w:r w:rsidRPr="00E01850">
        <w:t>Use an asphalt binder that is storage-stable and conforms to AASHTO M 332.  Include compliance with the elastic response requirement in Figure 1 of AASHTO R 92, if applicable.</w:t>
      </w:r>
    </w:p>
    <w:p w14:paraId="1B7122D7" w14:textId="77777777" w:rsidR="008B564A" w:rsidRDefault="008B564A" w:rsidP="008B564A">
      <w:pPr>
        <w:pStyle w:val="HiddenTextSpec"/>
      </w:pPr>
      <w:bookmarkStart w:id="991" w:name="s9020102"/>
      <w:bookmarkStart w:id="992" w:name="s9020103"/>
      <w:bookmarkStart w:id="993" w:name="t90201041"/>
      <w:bookmarkStart w:id="994" w:name="s9020104"/>
      <w:bookmarkStart w:id="995" w:name="s90202"/>
      <w:bookmarkStart w:id="996" w:name="_Toc142048392"/>
      <w:bookmarkStart w:id="997" w:name="_Toc175378382"/>
      <w:bookmarkStart w:id="998" w:name="_Toc175471280"/>
      <w:bookmarkStart w:id="999" w:name="_Toc501717635"/>
      <w:bookmarkStart w:id="1000" w:name="_Toc58308469"/>
      <w:bookmarkStart w:id="1001" w:name="_Toc88380992"/>
      <w:bookmarkEnd w:id="990"/>
      <w:bookmarkEnd w:id="991"/>
      <w:bookmarkEnd w:id="992"/>
      <w:bookmarkEnd w:id="993"/>
      <w:bookmarkEnd w:id="994"/>
      <w:bookmarkEnd w:id="995"/>
      <w:r>
        <w:t>1**************************************************************************************************************************1</w:t>
      </w:r>
    </w:p>
    <w:p w14:paraId="440CD487" w14:textId="77777777" w:rsidR="00C2358F" w:rsidRPr="00291A22" w:rsidRDefault="00C2358F" w:rsidP="00C2358F">
      <w:pPr>
        <w:pStyle w:val="0000000Subpart"/>
      </w:pPr>
      <w:proofErr w:type="gramStart"/>
      <w:r w:rsidRPr="00B97E4C">
        <w:t>902.01.0</w:t>
      </w:r>
      <w:r>
        <w:t>4</w:t>
      </w:r>
      <w:r w:rsidRPr="00B97E4C">
        <w:t xml:space="preserve">  </w:t>
      </w:r>
      <w:r w:rsidRPr="00291A22">
        <w:t>Warm</w:t>
      </w:r>
      <w:proofErr w:type="gramEnd"/>
      <w:r w:rsidRPr="00291A22">
        <w:t xml:space="preserve"> Mix Asphalt (WMA) Additives and Processes</w:t>
      </w:r>
    </w:p>
    <w:p w14:paraId="3B421669" w14:textId="77777777" w:rsidR="00C2358F" w:rsidRDefault="00C2358F" w:rsidP="00C2358F">
      <w:pPr>
        <w:pStyle w:val="HiddenTextSpec"/>
      </w:pPr>
      <w:r>
        <w:t>1**************************************************************************************************************************1</w:t>
      </w:r>
    </w:p>
    <w:p w14:paraId="71628C0A" w14:textId="77777777" w:rsidR="00C2358F" w:rsidRDefault="00C2358F" w:rsidP="00C2358F">
      <w:pPr>
        <w:pStyle w:val="HiddenTextSpec"/>
      </w:pPr>
      <w:r w:rsidRPr="00020B41">
        <w:t>BDC</w:t>
      </w:r>
      <w:r>
        <w:t>24</w:t>
      </w:r>
      <w:r w:rsidRPr="00020B41">
        <w:t>S-</w:t>
      </w:r>
      <w:r>
        <w:t>26</w:t>
      </w:r>
      <w:r w:rsidRPr="00020B41">
        <w:t xml:space="preserve"> dated </w:t>
      </w:r>
      <w:r>
        <w:t>Mar</w:t>
      </w:r>
      <w:r w:rsidRPr="00020B41">
        <w:t xml:space="preserve"> </w:t>
      </w:r>
      <w:r>
        <w:t>3</w:t>
      </w:r>
      <w:r w:rsidRPr="00020B41">
        <w:t>, 20</w:t>
      </w:r>
      <w:r>
        <w:t>25</w:t>
      </w:r>
    </w:p>
    <w:p w14:paraId="6CA349ED" w14:textId="77777777" w:rsidR="00C2358F" w:rsidRDefault="00C2358F" w:rsidP="00C2358F">
      <w:pPr>
        <w:pStyle w:val="HiddenTextSpec"/>
      </w:pPr>
    </w:p>
    <w:p w14:paraId="4F57F153" w14:textId="77777777" w:rsidR="00C2358F" w:rsidRPr="00591BDF" w:rsidRDefault="00C2358F" w:rsidP="00C2358F">
      <w:pPr>
        <w:pStyle w:val="Instruction"/>
        <w:rPr>
          <w:caps w:val="0"/>
        </w:rPr>
      </w:pPr>
      <w:r w:rsidRPr="00591BDF">
        <w:t>THE FIRST PARAGRAPH IS CHANGED TO:</w:t>
      </w:r>
    </w:p>
    <w:p w14:paraId="7BD1CA1A" w14:textId="77777777" w:rsidR="00C2358F" w:rsidRPr="00020B41" w:rsidRDefault="00C2358F" w:rsidP="00C2358F">
      <w:pPr>
        <w:pStyle w:val="Paragraph"/>
      </w:pPr>
      <w:r w:rsidRPr="00591BDF">
        <w:t>Use a WMA additive or process that is listed on the QPL.</w:t>
      </w:r>
    </w:p>
    <w:p w14:paraId="3A433631" w14:textId="77777777" w:rsidR="00C2358F" w:rsidRDefault="00C2358F" w:rsidP="00C2358F">
      <w:pPr>
        <w:pStyle w:val="HiddenTextSpec"/>
      </w:pPr>
      <w:r>
        <w:t>1**************************************************************************************************************************1</w:t>
      </w:r>
    </w:p>
    <w:p w14:paraId="751D5022" w14:textId="77777777" w:rsidR="000E30A5" w:rsidRDefault="000E30A5" w:rsidP="008B564A">
      <w:pPr>
        <w:pStyle w:val="HiddenTextSpec"/>
      </w:pPr>
    </w:p>
    <w:p w14:paraId="5E5263ED" w14:textId="77777777" w:rsidR="008B564A" w:rsidRDefault="008B564A" w:rsidP="008B564A">
      <w:pPr>
        <w:pStyle w:val="0000000Subpart"/>
      </w:pPr>
      <w:proofErr w:type="gramStart"/>
      <w:r w:rsidRPr="00B97E4C">
        <w:t>902.02.01  Mix</w:t>
      </w:r>
      <w:proofErr w:type="gramEnd"/>
      <w:r w:rsidRPr="00B97E4C">
        <w:t xml:space="preserve"> Designations</w:t>
      </w:r>
      <w:bookmarkEnd w:id="996"/>
      <w:bookmarkEnd w:id="997"/>
      <w:bookmarkEnd w:id="998"/>
      <w:bookmarkEnd w:id="999"/>
      <w:bookmarkEnd w:id="1000"/>
    </w:p>
    <w:p w14:paraId="19D0626D" w14:textId="77777777" w:rsidR="008B564A" w:rsidRDefault="008B564A" w:rsidP="008B564A">
      <w:pPr>
        <w:pStyle w:val="HiddenTextSpec"/>
      </w:pPr>
      <w:r>
        <w:t>1**************************************************************************************************************************1</w:t>
      </w:r>
    </w:p>
    <w:p w14:paraId="6A5CB594" w14:textId="77777777" w:rsidR="008B564A" w:rsidRPr="00020B41" w:rsidRDefault="008B564A" w:rsidP="008B564A">
      <w:pPr>
        <w:pStyle w:val="HiddenTextSpec"/>
      </w:pPr>
      <w:r w:rsidRPr="00020B41">
        <w:t>BDC</w:t>
      </w:r>
      <w:r>
        <w:t>22</w:t>
      </w:r>
      <w:r w:rsidRPr="00020B41">
        <w:t>S-0</w:t>
      </w:r>
      <w:r>
        <w:t>4</w:t>
      </w:r>
      <w:r w:rsidRPr="00020B41">
        <w:t xml:space="preserve"> dated </w:t>
      </w:r>
      <w:r>
        <w:t>MAY</w:t>
      </w:r>
      <w:r w:rsidRPr="00020B41">
        <w:t xml:space="preserve"> 1</w:t>
      </w:r>
      <w:r>
        <w:t>3</w:t>
      </w:r>
      <w:r w:rsidRPr="00020B41">
        <w:t>, 20</w:t>
      </w:r>
      <w:r>
        <w:t>22</w:t>
      </w:r>
    </w:p>
    <w:p w14:paraId="01AEE1A3" w14:textId="77777777" w:rsidR="008B564A" w:rsidRDefault="008B564A" w:rsidP="008B564A">
      <w:pPr>
        <w:pStyle w:val="HiddenTextSpec"/>
      </w:pPr>
    </w:p>
    <w:p w14:paraId="2D12C8C9" w14:textId="77777777" w:rsidR="008B564A" w:rsidRPr="006E602A" w:rsidRDefault="008B564A" w:rsidP="008B564A">
      <w:pPr>
        <w:pStyle w:val="Instruction"/>
      </w:pPr>
      <w:r w:rsidRPr="00A57FFB">
        <w:t xml:space="preserve">PART (4) </w:t>
      </w:r>
      <w:proofErr w:type="gramStart"/>
      <w:r w:rsidRPr="00A57FFB">
        <w:t>IS CHANGED</w:t>
      </w:r>
      <w:proofErr w:type="gramEnd"/>
      <w:r w:rsidRPr="00A57FFB">
        <w:t xml:space="preserve"> TO</w:t>
      </w:r>
      <w:r>
        <w:t>:</w:t>
      </w:r>
    </w:p>
    <w:p w14:paraId="44ADA50F" w14:textId="77777777" w:rsidR="008B564A" w:rsidRPr="00F045F5" w:rsidRDefault="008B564A" w:rsidP="008B564A">
      <w:pPr>
        <w:pStyle w:val="11paragraph"/>
      </w:pPr>
      <w:r w:rsidRPr="00F045F5">
        <w:rPr>
          <w:b/>
          <w:bCs/>
        </w:rPr>
        <w:lastRenderedPageBreak/>
        <w:t>4.</w:t>
      </w:r>
      <w:r w:rsidRPr="00F045F5">
        <w:rPr>
          <w:b/>
          <w:bCs/>
        </w:rPr>
        <w:tab/>
        <w:t>“</w:t>
      </w:r>
      <w:proofErr w:type="gramStart"/>
      <w:r w:rsidRPr="00F045F5">
        <w:rPr>
          <w:b/>
          <w:bCs/>
        </w:rPr>
        <w:t>E”</w:t>
      </w:r>
      <w:r w:rsidRPr="00F045F5">
        <w:t xml:space="preserve"> </w:t>
      </w:r>
      <w:r>
        <w:t xml:space="preserve"> </w:t>
      </w:r>
      <w:r w:rsidRPr="00F045F5">
        <w:t>The</w:t>
      </w:r>
      <w:proofErr w:type="gramEnd"/>
      <w:r w:rsidRPr="00F045F5">
        <w:t xml:space="preserve"> fourth field in the Item description designates the high temperature designation of the performance-graded binder.</w:t>
      </w:r>
      <w:r>
        <w:t xml:space="preserve">  </w:t>
      </w:r>
      <w:r w:rsidRPr="00F045F5">
        <w:t>Options are “64” for PG 64</w:t>
      </w:r>
      <w:r>
        <w:t>S</w:t>
      </w:r>
      <w:r w:rsidRPr="00F045F5">
        <w:t>-22 and “E” for PG 64E-22</w:t>
      </w:r>
      <w:r>
        <w:t>.</w:t>
      </w:r>
    </w:p>
    <w:p w14:paraId="54A1F95A" w14:textId="77777777" w:rsidR="008B564A" w:rsidRDefault="008B564A" w:rsidP="008B564A">
      <w:pPr>
        <w:pStyle w:val="HiddenTextSpec"/>
      </w:pPr>
      <w:bookmarkStart w:id="1002" w:name="t90202021"/>
      <w:bookmarkStart w:id="1003" w:name="s9020202"/>
      <w:bookmarkStart w:id="1004" w:name="t90202022"/>
      <w:bookmarkStart w:id="1005" w:name="s9020203"/>
      <w:bookmarkStart w:id="1006" w:name="t90202031"/>
      <w:bookmarkStart w:id="1007" w:name="t90202032"/>
      <w:bookmarkStart w:id="1008" w:name="t90202033"/>
      <w:bookmarkStart w:id="1009" w:name="s9020204"/>
      <w:bookmarkStart w:id="1010" w:name="_Toc88380994"/>
      <w:bookmarkStart w:id="1011" w:name="_Toc142048395"/>
      <w:bookmarkStart w:id="1012" w:name="_Toc175378385"/>
      <w:bookmarkStart w:id="1013" w:name="_Toc175471283"/>
      <w:bookmarkStart w:id="1014" w:name="_Toc501717638"/>
      <w:bookmarkStart w:id="1015" w:name="_Toc58308472"/>
      <w:bookmarkEnd w:id="1001"/>
      <w:bookmarkEnd w:id="1002"/>
      <w:bookmarkEnd w:id="1003"/>
      <w:bookmarkEnd w:id="1004"/>
      <w:bookmarkEnd w:id="1005"/>
      <w:bookmarkEnd w:id="1006"/>
      <w:bookmarkEnd w:id="1007"/>
      <w:bookmarkEnd w:id="1008"/>
      <w:bookmarkEnd w:id="1009"/>
      <w:r>
        <w:t>1**************************************************************************************************************************1</w:t>
      </w:r>
    </w:p>
    <w:p w14:paraId="6EDDCE46" w14:textId="77777777" w:rsidR="00301E71" w:rsidRDefault="00301E71" w:rsidP="008B564A">
      <w:pPr>
        <w:pStyle w:val="HiddenTextSpec"/>
      </w:pPr>
    </w:p>
    <w:p w14:paraId="223F3C46" w14:textId="77777777" w:rsidR="00301E71" w:rsidRPr="00301E71" w:rsidRDefault="00301E71" w:rsidP="00301E71">
      <w:pPr>
        <w:pStyle w:val="HiddenTextSpec"/>
      </w:pPr>
      <w:r w:rsidRPr="00B742C5">
        <w:t>INCLUDE THE FOLLOWING FOR LOCAL AID PROJECTS</w:t>
      </w:r>
    </w:p>
    <w:p w14:paraId="6EF7FDBA" w14:textId="77777777" w:rsidR="00301E71" w:rsidRPr="00B742C5" w:rsidRDefault="00301E71" w:rsidP="00301E71">
      <w:pPr>
        <w:pStyle w:val="0000000Subpart"/>
      </w:pPr>
      <w:r w:rsidRPr="00B742C5">
        <w:t>902.02.03 Mix Design</w:t>
      </w:r>
    </w:p>
    <w:p w14:paraId="3ACDC088" w14:textId="77777777" w:rsidR="00301E71" w:rsidRPr="00B742C5" w:rsidRDefault="00301E71" w:rsidP="00301E71">
      <w:pPr>
        <w:autoSpaceDE w:val="0"/>
        <w:autoSpaceDN w:val="0"/>
        <w:adjustRightInd w:val="0"/>
        <w:rPr>
          <w:rFonts w:ascii="Times-Roman" w:hAnsi="Times-Roman" w:cs="Times-Roman"/>
        </w:rPr>
      </w:pPr>
    </w:p>
    <w:p w14:paraId="025FF3E8" w14:textId="77777777" w:rsidR="00301E71" w:rsidRPr="00B742C5" w:rsidRDefault="00301E71" w:rsidP="00301E71">
      <w:pPr>
        <w:autoSpaceDE w:val="0"/>
        <w:autoSpaceDN w:val="0"/>
        <w:adjustRightInd w:val="0"/>
      </w:pPr>
      <w:r w:rsidRPr="00B742C5">
        <w:t>THE FOLLOWING IS ADDED TO THE FIRST PARAGRAPH:</w:t>
      </w:r>
    </w:p>
    <w:p w14:paraId="361CBE3C" w14:textId="77777777" w:rsidR="00301E71" w:rsidRPr="00B742C5" w:rsidRDefault="00301E71" w:rsidP="00301E71">
      <w:pPr>
        <w:autoSpaceDE w:val="0"/>
        <w:autoSpaceDN w:val="0"/>
        <w:adjustRightInd w:val="0"/>
      </w:pPr>
    </w:p>
    <w:p w14:paraId="07BACB0F" w14:textId="77777777" w:rsidR="00301E71" w:rsidRPr="00B742C5" w:rsidRDefault="00301E71" w:rsidP="00301E71">
      <w:pPr>
        <w:autoSpaceDE w:val="0"/>
        <w:autoSpaceDN w:val="0"/>
        <w:adjustRightInd w:val="0"/>
      </w:pPr>
      <w:r w:rsidRPr="00B742C5">
        <w:t>Unless otherwise approved by the engineer, only one source of supply for hot mix asphalt surface course may be used on the project.</w:t>
      </w:r>
    </w:p>
    <w:p w14:paraId="57D731EE" w14:textId="77777777" w:rsidR="00301E71" w:rsidRDefault="00301E71" w:rsidP="00301E71">
      <w:pPr>
        <w:autoSpaceDE w:val="0"/>
        <w:autoSpaceDN w:val="0"/>
        <w:adjustRightInd w:val="0"/>
      </w:pPr>
    </w:p>
    <w:p w14:paraId="479B8717" w14:textId="52D0401F" w:rsidR="00A570B2" w:rsidRPr="00FD68B5" w:rsidRDefault="005B69ED" w:rsidP="00301E71">
      <w:pPr>
        <w:autoSpaceDE w:val="0"/>
        <w:autoSpaceDN w:val="0"/>
        <w:adjustRightInd w:val="0"/>
        <w:rPr>
          <w:vanish/>
          <w:color w:val="FF0000"/>
        </w:rPr>
      </w:pPr>
      <w:r w:rsidRPr="00FD68B5">
        <w:rPr>
          <w:vanish/>
        </w:rPr>
        <w:t>2</w:t>
      </w:r>
      <w:r w:rsidRPr="00FD68B5">
        <w:rPr>
          <w:vanish/>
          <w:color w:val="FF0000"/>
        </w:rPr>
        <w:t>**************************************************************************************2</w:t>
      </w:r>
    </w:p>
    <w:p w14:paraId="0F030074" w14:textId="77777777" w:rsidR="005B69ED" w:rsidRDefault="005B69ED" w:rsidP="00A570B2">
      <w:pPr>
        <w:autoSpaceDE w:val="0"/>
        <w:autoSpaceDN w:val="0"/>
        <w:adjustRightInd w:val="0"/>
      </w:pPr>
    </w:p>
    <w:p w14:paraId="32A2AB09" w14:textId="3B50B787" w:rsidR="008065D4" w:rsidRPr="003D45D6" w:rsidRDefault="003D45D6" w:rsidP="00A570B2">
      <w:pPr>
        <w:autoSpaceDE w:val="0"/>
        <w:autoSpaceDN w:val="0"/>
        <w:adjustRightInd w:val="0"/>
        <w:rPr>
          <w:b/>
          <w:bCs/>
        </w:rPr>
      </w:pPr>
      <w:r w:rsidRPr="003D45D6">
        <w:rPr>
          <w:b/>
          <w:bCs/>
        </w:rPr>
        <w:t>902.02.04 Sampling and Testing</w:t>
      </w:r>
    </w:p>
    <w:p w14:paraId="1A16786B" w14:textId="77777777" w:rsidR="008065D4" w:rsidRDefault="008065D4" w:rsidP="00A570B2">
      <w:pPr>
        <w:autoSpaceDE w:val="0"/>
        <w:autoSpaceDN w:val="0"/>
        <w:adjustRightInd w:val="0"/>
      </w:pPr>
    </w:p>
    <w:p w14:paraId="1C0FF3B1" w14:textId="40BC45ED" w:rsidR="00A570B2" w:rsidRPr="00A570B2" w:rsidRDefault="00A570B2" w:rsidP="00A570B2">
      <w:pPr>
        <w:autoSpaceDE w:val="0"/>
        <w:autoSpaceDN w:val="0"/>
        <w:adjustRightInd w:val="0"/>
        <w:rPr>
          <w:b/>
          <w:bCs/>
          <w:color w:val="FF0000"/>
        </w:rPr>
      </w:pPr>
      <w:r w:rsidRPr="00A570B2">
        <w:rPr>
          <w:b/>
          <w:bCs/>
        </w:rPr>
        <w:t>A</w:t>
      </w:r>
      <w:r w:rsidR="005B69ED">
        <w:rPr>
          <w:b/>
          <w:bCs/>
        </w:rPr>
        <w:t>.</w:t>
      </w:r>
      <w:r w:rsidRPr="00A570B2">
        <w:rPr>
          <w:b/>
          <w:bCs/>
        </w:rPr>
        <w:t xml:space="preserve"> General Acceptance Requirements.</w:t>
      </w:r>
    </w:p>
    <w:p w14:paraId="2B047EDE" w14:textId="77777777" w:rsidR="00A570B2" w:rsidRPr="00FD68B5" w:rsidRDefault="00A570B2" w:rsidP="00A570B2">
      <w:pPr>
        <w:autoSpaceDE w:val="0"/>
        <w:autoSpaceDN w:val="0"/>
        <w:adjustRightInd w:val="0"/>
        <w:rPr>
          <w:vanish/>
          <w:color w:val="FF0000"/>
        </w:rPr>
      </w:pPr>
      <w:r w:rsidRPr="00FD68B5">
        <w:rPr>
          <w:vanish/>
          <w:color w:val="FF0000"/>
        </w:rPr>
        <w:t>2**************************************************************************************2</w:t>
      </w:r>
    </w:p>
    <w:p w14:paraId="6683D743" w14:textId="77777777" w:rsidR="00A570B2" w:rsidRPr="00FD68B5" w:rsidRDefault="00A570B2" w:rsidP="005B69ED">
      <w:pPr>
        <w:autoSpaceDE w:val="0"/>
        <w:autoSpaceDN w:val="0"/>
        <w:adjustRightInd w:val="0"/>
        <w:ind w:left="2160" w:firstLine="720"/>
        <w:rPr>
          <w:vanish/>
          <w:color w:val="FF0000"/>
        </w:rPr>
      </w:pPr>
      <w:r w:rsidRPr="00FD68B5">
        <w:rPr>
          <w:vanish/>
          <w:color w:val="FF0000"/>
        </w:rPr>
        <w:t>BDC22S-04 DATED MAY 13, 2022</w:t>
      </w:r>
    </w:p>
    <w:p w14:paraId="1155A706" w14:textId="77777777" w:rsidR="005B69ED" w:rsidRDefault="005B69ED" w:rsidP="00A570B2">
      <w:pPr>
        <w:autoSpaceDE w:val="0"/>
        <w:autoSpaceDN w:val="0"/>
        <w:adjustRightInd w:val="0"/>
      </w:pPr>
    </w:p>
    <w:p w14:paraId="6AE607E8" w14:textId="4260A98F" w:rsidR="00A570B2" w:rsidRDefault="00A570B2" w:rsidP="00A570B2">
      <w:pPr>
        <w:autoSpaceDE w:val="0"/>
        <w:autoSpaceDN w:val="0"/>
        <w:adjustRightInd w:val="0"/>
      </w:pPr>
      <w:r w:rsidRPr="00A570B2">
        <w:t>THE SECOND PARAGRAPH OF SECTION (A) IS CHANGED TO:</w:t>
      </w:r>
    </w:p>
    <w:p w14:paraId="693A1DD0" w14:textId="77777777" w:rsidR="005B69ED" w:rsidRPr="00A570B2" w:rsidRDefault="005B69ED" w:rsidP="00A570B2">
      <w:pPr>
        <w:autoSpaceDE w:val="0"/>
        <w:autoSpaceDN w:val="0"/>
        <w:adjustRightInd w:val="0"/>
      </w:pPr>
    </w:p>
    <w:p w14:paraId="15CA3A48" w14:textId="77777777" w:rsidR="00A570B2" w:rsidRPr="00A570B2" w:rsidRDefault="00A570B2" w:rsidP="00A570B2">
      <w:pPr>
        <w:autoSpaceDE w:val="0"/>
        <w:autoSpaceDN w:val="0"/>
        <w:adjustRightInd w:val="0"/>
      </w:pPr>
      <w:r w:rsidRPr="00A570B2">
        <w:t>For PG 64S-22, ensure that the temperature of the mixture at discharge from the plant or surge and storage bins is at least 290 °F when the ambient temperature is less than 50 °F or is at least 275 °F when the ambient temperature is greater than or equal to 50 °F. For PG 64E-22, ensure that the temperature of the mixture at discharge from the plant or surge and storage bins is at least 10 °F above the manufacturer’s recommended laydown temperature. For mixes produced using a WMA additive or process, ensure that the temperature of the mixture at discharge from the plant or surge and storage bins is at least 10 °F above the WMA manufacturer’s recommended laydown temperature.</w:t>
      </w:r>
    </w:p>
    <w:p w14:paraId="7B48890B" w14:textId="77777777" w:rsidR="00192455" w:rsidRPr="00B742C5" w:rsidRDefault="00192455" w:rsidP="00301E71">
      <w:pPr>
        <w:autoSpaceDE w:val="0"/>
        <w:autoSpaceDN w:val="0"/>
        <w:adjustRightInd w:val="0"/>
      </w:pPr>
    </w:p>
    <w:p w14:paraId="7319C08D" w14:textId="7FB4DCA2" w:rsidR="00BE2170" w:rsidRPr="00FD68B5" w:rsidRDefault="00260890" w:rsidP="00BE2170">
      <w:pPr>
        <w:autoSpaceDE w:val="0"/>
        <w:autoSpaceDN w:val="0"/>
        <w:adjustRightInd w:val="0"/>
        <w:rPr>
          <w:vanish/>
        </w:rPr>
      </w:pPr>
      <w:r w:rsidRPr="00FD68B5">
        <w:rPr>
          <w:vanish/>
          <w:color w:val="FF0000"/>
        </w:rPr>
        <w:t>2**************************************************************************************2</w:t>
      </w:r>
    </w:p>
    <w:p w14:paraId="3CC56D58" w14:textId="77777777" w:rsidR="00BE2170" w:rsidRDefault="00BE2170" w:rsidP="00BE2170">
      <w:pPr>
        <w:autoSpaceDE w:val="0"/>
        <w:autoSpaceDN w:val="0"/>
        <w:adjustRightInd w:val="0"/>
      </w:pPr>
    </w:p>
    <w:p w14:paraId="2582BD42" w14:textId="77777777" w:rsidR="00260890" w:rsidRDefault="00260890" w:rsidP="00BE2170">
      <w:pPr>
        <w:autoSpaceDE w:val="0"/>
        <w:autoSpaceDN w:val="0"/>
        <w:adjustRightInd w:val="0"/>
      </w:pPr>
    </w:p>
    <w:p w14:paraId="78EF85A4" w14:textId="77777777" w:rsidR="00260890" w:rsidRDefault="00260890" w:rsidP="00BE2170">
      <w:pPr>
        <w:autoSpaceDE w:val="0"/>
        <w:autoSpaceDN w:val="0"/>
        <w:adjustRightInd w:val="0"/>
      </w:pPr>
    </w:p>
    <w:p w14:paraId="086AFA0B" w14:textId="77777777" w:rsidR="00260890" w:rsidRDefault="00260890" w:rsidP="00BE2170">
      <w:pPr>
        <w:autoSpaceDE w:val="0"/>
        <w:autoSpaceDN w:val="0"/>
        <w:adjustRightInd w:val="0"/>
      </w:pPr>
    </w:p>
    <w:p w14:paraId="6FE21E93" w14:textId="77777777" w:rsidR="00260890" w:rsidRDefault="00260890" w:rsidP="00BE2170">
      <w:pPr>
        <w:autoSpaceDE w:val="0"/>
        <w:autoSpaceDN w:val="0"/>
        <w:adjustRightInd w:val="0"/>
      </w:pPr>
    </w:p>
    <w:p w14:paraId="47FDAB68" w14:textId="77777777" w:rsidR="00260890" w:rsidRDefault="00260890" w:rsidP="00BE2170">
      <w:pPr>
        <w:autoSpaceDE w:val="0"/>
        <w:autoSpaceDN w:val="0"/>
        <w:adjustRightInd w:val="0"/>
      </w:pPr>
    </w:p>
    <w:p w14:paraId="6F3BCFF8" w14:textId="6ABBF6F3" w:rsidR="00BE2170" w:rsidRPr="00BE2170" w:rsidRDefault="00BE2170" w:rsidP="00BE2170">
      <w:pPr>
        <w:autoSpaceDE w:val="0"/>
        <w:autoSpaceDN w:val="0"/>
        <w:adjustRightInd w:val="0"/>
        <w:rPr>
          <w:color w:val="FF0000"/>
        </w:rPr>
      </w:pPr>
      <w:r w:rsidRPr="00BE2170">
        <w:rPr>
          <w:b/>
          <w:bCs/>
        </w:rPr>
        <w:t>D. Acceptance Testing and Requirements</w:t>
      </w:r>
      <w:r w:rsidRPr="00BE2170">
        <w:t>.</w:t>
      </w:r>
    </w:p>
    <w:p w14:paraId="64A64C49" w14:textId="0DFEC915" w:rsidR="00BE2170" w:rsidRPr="00FD68B5" w:rsidRDefault="00BE2170" w:rsidP="00BE2170">
      <w:pPr>
        <w:autoSpaceDE w:val="0"/>
        <w:autoSpaceDN w:val="0"/>
        <w:adjustRightInd w:val="0"/>
        <w:rPr>
          <w:vanish/>
          <w:color w:val="FF0000"/>
        </w:rPr>
      </w:pPr>
      <w:r w:rsidRPr="00FD68B5">
        <w:rPr>
          <w:vanish/>
          <w:color w:val="FF0000"/>
        </w:rPr>
        <w:t>1***********************************************************************************************</w:t>
      </w:r>
      <w:r w:rsidR="00260890" w:rsidRPr="00FD68B5">
        <w:rPr>
          <w:vanish/>
          <w:color w:val="FF0000"/>
        </w:rPr>
        <w:t>1</w:t>
      </w:r>
    </w:p>
    <w:p w14:paraId="2ECD404E" w14:textId="77777777" w:rsidR="00260890" w:rsidRPr="00FD68B5" w:rsidRDefault="00260890" w:rsidP="00BE2170">
      <w:pPr>
        <w:autoSpaceDE w:val="0"/>
        <w:autoSpaceDN w:val="0"/>
        <w:adjustRightInd w:val="0"/>
        <w:rPr>
          <w:vanish/>
        </w:rPr>
      </w:pPr>
    </w:p>
    <w:p w14:paraId="5AC97BA3" w14:textId="00ABD33F" w:rsidR="00BE2170" w:rsidRPr="00FD68B5" w:rsidRDefault="00BE2170" w:rsidP="00260890">
      <w:pPr>
        <w:autoSpaceDE w:val="0"/>
        <w:autoSpaceDN w:val="0"/>
        <w:adjustRightInd w:val="0"/>
        <w:ind w:left="2160" w:firstLine="720"/>
        <w:rPr>
          <w:vanish/>
          <w:color w:val="FF0000"/>
        </w:rPr>
      </w:pPr>
      <w:r w:rsidRPr="00FD68B5">
        <w:rPr>
          <w:vanish/>
          <w:color w:val="FF0000"/>
        </w:rPr>
        <w:t>BDC24S-12 DATED JUL 30, 2024</w:t>
      </w:r>
    </w:p>
    <w:p w14:paraId="7E99045D" w14:textId="77777777" w:rsidR="00BE2170" w:rsidRDefault="00BE2170" w:rsidP="00BE2170">
      <w:pPr>
        <w:autoSpaceDE w:val="0"/>
        <w:autoSpaceDN w:val="0"/>
        <w:adjustRightInd w:val="0"/>
      </w:pPr>
      <w:r w:rsidRPr="00BE2170">
        <w:t>PART D IS CHANGED TO:</w:t>
      </w:r>
    </w:p>
    <w:p w14:paraId="6D2C488F" w14:textId="77777777" w:rsidR="00260890" w:rsidRPr="00BE2170" w:rsidRDefault="00260890" w:rsidP="00BE2170">
      <w:pPr>
        <w:autoSpaceDE w:val="0"/>
        <w:autoSpaceDN w:val="0"/>
        <w:adjustRightInd w:val="0"/>
      </w:pPr>
    </w:p>
    <w:p w14:paraId="4F49500E" w14:textId="77777777" w:rsidR="00BE2170" w:rsidRPr="00BE2170" w:rsidRDefault="00BE2170" w:rsidP="00BE2170">
      <w:pPr>
        <w:autoSpaceDE w:val="0"/>
        <w:autoSpaceDN w:val="0"/>
        <w:adjustRightInd w:val="0"/>
      </w:pPr>
      <w:r w:rsidRPr="00BE2170">
        <w:t xml:space="preserve">The ME will determine volumetric properties at </w:t>
      </w:r>
      <w:proofErr w:type="spellStart"/>
      <w:r w:rsidRPr="00BE2170">
        <w:t>Ndes</w:t>
      </w:r>
      <w:proofErr w:type="spellEnd"/>
      <w:r w:rsidRPr="00BE2170">
        <w:t xml:space="preserve"> for acceptance from samples taken, compacted, and tested at the HMA plant. The ME will compact HMA to the number of design gyrations (</w:t>
      </w:r>
      <w:proofErr w:type="spellStart"/>
      <w:r w:rsidRPr="00BE2170">
        <w:t>Ndes</w:t>
      </w:r>
      <w:proofErr w:type="spellEnd"/>
      <w:r w:rsidRPr="00BE2170">
        <w:t>) specified in Table 902.02.03-2, using equipment according to AASHTO T 312. The ME will determine bulk specific gravity of the compacted sample according to AASHTO T 166. The ME will use the most current QC maximum specific gravity test result in calculating the volumetric properties of the HMA.</w:t>
      </w:r>
    </w:p>
    <w:p w14:paraId="336403C7" w14:textId="77777777" w:rsidR="009224D3" w:rsidRDefault="009224D3" w:rsidP="00BE2170">
      <w:pPr>
        <w:autoSpaceDE w:val="0"/>
        <w:autoSpaceDN w:val="0"/>
        <w:adjustRightInd w:val="0"/>
      </w:pPr>
    </w:p>
    <w:p w14:paraId="4A91150F" w14:textId="4FB0240E" w:rsidR="00BE2170" w:rsidRPr="00BE2170" w:rsidRDefault="00BE2170" w:rsidP="00BE2170">
      <w:pPr>
        <w:autoSpaceDE w:val="0"/>
        <w:autoSpaceDN w:val="0"/>
        <w:adjustRightInd w:val="0"/>
      </w:pPr>
      <w:r w:rsidRPr="00BE2170">
        <w:t>The ME will determine the dust-to-binder ratio from the composition results as tested by the QC technician.</w:t>
      </w:r>
    </w:p>
    <w:p w14:paraId="723DB67D" w14:textId="77777777" w:rsidR="009224D3" w:rsidRDefault="009224D3" w:rsidP="00BE2170">
      <w:pPr>
        <w:autoSpaceDE w:val="0"/>
        <w:autoSpaceDN w:val="0"/>
        <w:adjustRightInd w:val="0"/>
      </w:pPr>
    </w:p>
    <w:p w14:paraId="3AE1B079" w14:textId="78E7DE07" w:rsidR="00BE2170" w:rsidRPr="00BE2170" w:rsidRDefault="00BE2170" w:rsidP="00BE2170">
      <w:pPr>
        <w:autoSpaceDE w:val="0"/>
        <w:autoSpaceDN w:val="0"/>
        <w:adjustRightInd w:val="0"/>
      </w:pPr>
      <w:r w:rsidRPr="00BE2170">
        <w:t xml:space="preserve">Ensure that the HMA mixture conforms to the requirements specified in Table 902.02.04-1, and to the </w:t>
      </w:r>
      <w:proofErr w:type="spellStart"/>
      <w:r w:rsidRPr="00BE2170">
        <w:t>gradation</w:t>
      </w:r>
      <w:proofErr w:type="spellEnd"/>
      <w:r w:rsidRPr="00BE2170">
        <w:t xml:space="preserve"> requirements in Table 902.02.03-1. If the test results are outside of the </w:t>
      </w:r>
      <w:proofErr w:type="gramStart"/>
      <w:r w:rsidRPr="00BE2170">
        <w:t>gradation</w:t>
      </w:r>
      <w:proofErr w:type="gramEnd"/>
      <w:r w:rsidRPr="00BE2170">
        <w:t xml:space="preserve"> or volumetric requirements specified in Table 902.02.03-1 or Table 902.02.04-1 for an acceptance sample, immediately run a quality control sample. If the quality control sample is also outside of the requirements specified in Table 902.02.03-1 or Table 902.02.04-1, determine if a plant adjustment is needed and take corrective action to bring the mix into compliance. Take an additional quality </w:t>
      </w:r>
      <w:r w:rsidRPr="00BE2170">
        <w:lastRenderedPageBreak/>
        <w:t xml:space="preserve">control sample immediately after completing the corrective action to ensure that the mix is within the requirements. If the mix is within the requirements based on the quality control sample results, then the ME will immediately take an acceptance sample to test and verify that the composition </w:t>
      </w:r>
      <w:proofErr w:type="gramStart"/>
      <w:r w:rsidRPr="00BE2170">
        <w:t>meet</w:t>
      </w:r>
      <w:proofErr w:type="gramEnd"/>
      <w:r w:rsidRPr="00BE2170">
        <w:t xml:space="preserve"> gradation and volumetric requirements specified in Table 902.02.03-1 and Table 902.02.04-1. If 2 consecutive acceptance or quality control samples are outside the gradation or volumetric requirements specified in Table 902.02.03-1 or Table 902.02.04-1, immediately stop production and shipping.</w:t>
      </w:r>
    </w:p>
    <w:p w14:paraId="574A68E2" w14:textId="77777777" w:rsidR="009224D3" w:rsidRDefault="009224D3" w:rsidP="00BE2170">
      <w:pPr>
        <w:autoSpaceDE w:val="0"/>
        <w:autoSpaceDN w:val="0"/>
        <w:adjustRightInd w:val="0"/>
      </w:pPr>
    </w:p>
    <w:p w14:paraId="7F3BEB7E" w14:textId="105CE859" w:rsidR="00BE2170" w:rsidRPr="00BE2170" w:rsidRDefault="00BE2170" w:rsidP="00BE2170">
      <w:pPr>
        <w:autoSpaceDE w:val="0"/>
        <w:autoSpaceDN w:val="0"/>
        <w:adjustRightInd w:val="0"/>
      </w:pPr>
      <w:r w:rsidRPr="00BE2170">
        <w:t>After a production stop, obtain ME approval of a plant correction plan before resuming production. Upon restarting production, do not transport mixture to the Project Limits before the results of a quality control sample from the mixture indicate that the mixture meets gradation and volumetric requirements specified in Table 902.02.03-1 and Table 902.02.04-1 and ME approval. The ME will reject mixture produced at initial restarting that does not meet gradation and volumetric requirements specified in Table 902.02.03-1 and Table 902.02.04-1.</w:t>
      </w:r>
    </w:p>
    <w:p w14:paraId="4D7ADF82" w14:textId="77777777" w:rsidR="009224D3" w:rsidRPr="00611286" w:rsidRDefault="009224D3" w:rsidP="009224D3">
      <w:pPr>
        <w:pStyle w:val="A2paragraph"/>
        <w:ind w:left="0"/>
      </w:pPr>
      <w:r w:rsidRPr="00611286">
        <w:t xml:space="preserve">The ME will test a minimum of 1 sample per 3,500 tons for moisture, basing moisture determinations on the weight loss of an approximately </w:t>
      </w:r>
      <w:proofErr w:type="gramStart"/>
      <w:r w:rsidRPr="00611286">
        <w:t>1,600 gram</w:t>
      </w:r>
      <w:proofErr w:type="gramEnd"/>
      <w:r w:rsidRPr="00611286">
        <w:t xml:space="preserve"> sample of mixture heated for 1 hour in an oven at 280 ± 5 °F.  Ensure that the moisture content of the mixture at discharge from the plant does not exceed 1.0 percent.</w:t>
      </w:r>
    </w:p>
    <w:p w14:paraId="7DDD5CFF" w14:textId="77777777" w:rsidR="009224D3" w:rsidRPr="00611286" w:rsidRDefault="009224D3" w:rsidP="009224D3">
      <w:pPr>
        <w:pStyle w:val="Blanklinehalf"/>
      </w:pPr>
    </w:p>
    <w:tbl>
      <w:tblPr>
        <w:tblW w:w="9288" w:type="dxa"/>
        <w:tblInd w:w="432" w:type="dxa"/>
        <w:tblLayout w:type="fixed"/>
        <w:tblCellMar>
          <w:top w:w="29" w:type="dxa"/>
          <w:left w:w="29" w:type="dxa"/>
          <w:bottom w:w="29" w:type="dxa"/>
          <w:right w:w="29" w:type="dxa"/>
        </w:tblCellMar>
        <w:tblLook w:val="0000" w:firstRow="0" w:lastRow="0" w:firstColumn="0" w:lastColumn="0" w:noHBand="0" w:noVBand="0"/>
      </w:tblPr>
      <w:tblGrid>
        <w:gridCol w:w="1217"/>
        <w:gridCol w:w="2401"/>
        <w:gridCol w:w="810"/>
        <w:gridCol w:w="540"/>
        <w:gridCol w:w="810"/>
        <w:gridCol w:w="720"/>
        <w:gridCol w:w="720"/>
        <w:gridCol w:w="720"/>
        <w:gridCol w:w="1350"/>
      </w:tblGrid>
      <w:tr w:rsidR="009224D3" w:rsidRPr="00611286" w14:paraId="7CAFAAD0" w14:textId="77777777" w:rsidTr="00EE720F">
        <w:trPr>
          <w:cantSplit/>
          <w:trHeight w:val="288"/>
        </w:trPr>
        <w:tc>
          <w:tcPr>
            <w:tcW w:w="9288" w:type="dxa"/>
            <w:gridSpan w:val="9"/>
            <w:tcBorders>
              <w:top w:val="double" w:sz="4" w:space="0" w:color="auto"/>
              <w:bottom w:val="single" w:sz="4" w:space="0" w:color="auto"/>
            </w:tcBorders>
            <w:vAlign w:val="center"/>
          </w:tcPr>
          <w:p w14:paraId="3045B14D" w14:textId="77777777" w:rsidR="009224D3" w:rsidRPr="00611286" w:rsidRDefault="009224D3" w:rsidP="00EE720F">
            <w:pPr>
              <w:pStyle w:val="Tabletitle"/>
              <w:rPr>
                <w:bCs/>
              </w:rPr>
            </w:pPr>
            <w:bookmarkStart w:id="1016" w:name="_Hlk172636231"/>
            <w:r w:rsidRPr="00611286">
              <w:t>Table 902.02.04-</w:t>
            </w:r>
            <w:proofErr w:type="gramStart"/>
            <w:r w:rsidRPr="00611286">
              <w:t>1  Hot</w:t>
            </w:r>
            <w:proofErr w:type="gramEnd"/>
            <w:r w:rsidRPr="00611286">
              <w:t xml:space="preserve"> Mix Asphalt Requirements for Control</w:t>
            </w:r>
          </w:p>
        </w:tc>
      </w:tr>
      <w:tr w:rsidR="009224D3" w:rsidRPr="00611286" w14:paraId="697D9232" w14:textId="77777777" w:rsidTr="00EE720F">
        <w:trPr>
          <w:cantSplit/>
          <w:trHeight w:val="288"/>
        </w:trPr>
        <w:tc>
          <w:tcPr>
            <w:tcW w:w="1217" w:type="dxa"/>
            <w:vMerge w:val="restart"/>
            <w:tcBorders>
              <w:top w:val="single" w:sz="4" w:space="0" w:color="auto"/>
              <w:right w:val="single" w:sz="4" w:space="0" w:color="auto"/>
            </w:tcBorders>
            <w:vAlign w:val="center"/>
          </w:tcPr>
          <w:p w14:paraId="7A38F794" w14:textId="77777777" w:rsidR="009224D3" w:rsidRPr="005F2BDB" w:rsidRDefault="009224D3" w:rsidP="00EE720F">
            <w:pPr>
              <w:pStyle w:val="TableheaderCentered"/>
              <w:keepLines/>
            </w:pPr>
            <w:r w:rsidRPr="00611286">
              <w:t>Compaction Levels</w:t>
            </w:r>
          </w:p>
        </w:tc>
        <w:tc>
          <w:tcPr>
            <w:tcW w:w="2401" w:type="dxa"/>
            <w:vMerge w:val="restart"/>
            <w:tcBorders>
              <w:top w:val="single" w:sz="4" w:space="0" w:color="auto"/>
              <w:left w:val="single" w:sz="4" w:space="0" w:color="auto"/>
              <w:right w:val="single" w:sz="4" w:space="0" w:color="auto"/>
            </w:tcBorders>
            <w:vAlign w:val="center"/>
          </w:tcPr>
          <w:p w14:paraId="767ED915" w14:textId="77777777" w:rsidR="009224D3" w:rsidRPr="005F2BDB" w:rsidRDefault="009224D3" w:rsidP="00EE720F">
            <w:pPr>
              <w:pStyle w:val="TableheaderCentered"/>
              <w:keepLines/>
            </w:pPr>
            <w:r w:rsidRPr="00611286">
              <w:t>Required Density</w:t>
            </w:r>
          </w:p>
          <w:p w14:paraId="7B5ADF41" w14:textId="77777777" w:rsidR="009224D3" w:rsidRPr="005F2BDB" w:rsidRDefault="009224D3" w:rsidP="00EE720F">
            <w:pPr>
              <w:pStyle w:val="TableheaderCentered"/>
              <w:keepLines/>
            </w:pPr>
            <w:r w:rsidRPr="00611286">
              <w:t>(% of Theoretical Max.</w:t>
            </w:r>
          </w:p>
          <w:p w14:paraId="6833BEB7" w14:textId="77777777" w:rsidR="009224D3" w:rsidRPr="005F2BDB" w:rsidRDefault="009224D3" w:rsidP="00EE720F">
            <w:pPr>
              <w:pStyle w:val="TableheaderCentered"/>
              <w:keepLines/>
            </w:pPr>
            <w:r w:rsidRPr="00611286">
              <w:t>Specific Gravity)</w:t>
            </w:r>
          </w:p>
        </w:tc>
        <w:tc>
          <w:tcPr>
            <w:tcW w:w="4320" w:type="dxa"/>
            <w:gridSpan w:val="6"/>
            <w:tcBorders>
              <w:top w:val="single" w:sz="4" w:space="0" w:color="auto"/>
              <w:left w:val="single" w:sz="4" w:space="0" w:color="auto"/>
              <w:bottom w:val="single" w:sz="4" w:space="0" w:color="auto"/>
              <w:right w:val="single" w:sz="4" w:space="0" w:color="auto"/>
            </w:tcBorders>
            <w:vAlign w:val="center"/>
          </w:tcPr>
          <w:p w14:paraId="2428674C" w14:textId="77777777" w:rsidR="009224D3" w:rsidRPr="005F2BDB" w:rsidRDefault="009224D3" w:rsidP="00EE720F">
            <w:pPr>
              <w:pStyle w:val="TableheaderCentered"/>
              <w:keepLines/>
            </w:pPr>
            <w:r w:rsidRPr="00611286">
              <w:t>Voids in Mineral Aggregate (VMA),</w:t>
            </w:r>
          </w:p>
          <w:p w14:paraId="3D0F88E7" w14:textId="77777777" w:rsidR="009224D3" w:rsidRPr="005F2BDB" w:rsidRDefault="009224D3" w:rsidP="00EE720F">
            <w:pPr>
              <w:pStyle w:val="TableheaderCentered"/>
              <w:keepLines/>
            </w:pPr>
            <w:r w:rsidRPr="00611286">
              <w:t>% (minimum)</w:t>
            </w:r>
          </w:p>
        </w:tc>
        <w:tc>
          <w:tcPr>
            <w:tcW w:w="1350" w:type="dxa"/>
            <w:vMerge w:val="restart"/>
            <w:tcBorders>
              <w:top w:val="single" w:sz="4" w:space="0" w:color="auto"/>
              <w:left w:val="single" w:sz="4" w:space="0" w:color="auto"/>
            </w:tcBorders>
            <w:vAlign w:val="center"/>
          </w:tcPr>
          <w:p w14:paraId="1803EBE6" w14:textId="77777777" w:rsidR="009224D3" w:rsidRPr="005F2BDB" w:rsidRDefault="009224D3" w:rsidP="00EE720F">
            <w:pPr>
              <w:pStyle w:val="TableheaderCentered"/>
              <w:keepLines/>
            </w:pPr>
            <w:r w:rsidRPr="00611286">
              <w:t>Dust-to-Binder Ratio</w:t>
            </w:r>
          </w:p>
        </w:tc>
      </w:tr>
      <w:tr w:rsidR="009224D3" w:rsidRPr="00611286" w14:paraId="64EFFB15" w14:textId="77777777" w:rsidTr="00EE720F">
        <w:trPr>
          <w:cantSplit/>
          <w:trHeight w:val="288"/>
        </w:trPr>
        <w:tc>
          <w:tcPr>
            <w:tcW w:w="1217" w:type="dxa"/>
            <w:vMerge/>
            <w:tcBorders>
              <w:right w:val="single" w:sz="4" w:space="0" w:color="auto"/>
            </w:tcBorders>
            <w:vAlign w:val="center"/>
          </w:tcPr>
          <w:p w14:paraId="115E787C" w14:textId="77777777" w:rsidR="009224D3" w:rsidRPr="00611286" w:rsidRDefault="009224D3" w:rsidP="00EE720F">
            <w:pPr>
              <w:keepNext/>
              <w:keepLines/>
              <w:jc w:val="center"/>
              <w:rPr>
                <w:b/>
                <w:bCs/>
                <w:sz w:val="18"/>
              </w:rPr>
            </w:pPr>
          </w:p>
        </w:tc>
        <w:tc>
          <w:tcPr>
            <w:tcW w:w="2401" w:type="dxa"/>
            <w:vMerge/>
            <w:tcBorders>
              <w:left w:val="single" w:sz="4" w:space="0" w:color="auto"/>
              <w:bottom w:val="single" w:sz="4" w:space="0" w:color="auto"/>
              <w:right w:val="single" w:sz="4" w:space="0" w:color="auto"/>
            </w:tcBorders>
            <w:vAlign w:val="center"/>
          </w:tcPr>
          <w:p w14:paraId="7040EB3C" w14:textId="77777777" w:rsidR="009224D3" w:rsidRPr="00611286" w:rsidRDefault="009224D3" w:rsidP="00EE720F">
            <w:pPr>
              <w:keepNext/>
              <w:keepLines/>
              <w:jc w:val="center"/>
              <w:rPr>
                <w:b/>
                <w:bCs/>
                <w:sz w:val="18"/>
              </w:rPr>
            </w:pPr>
          </w:p>
        </w:tc>
        <w:tc>
          <w:tcPr>
            <w:tcW w:w="4320" w:type="dxa"/>
            <w:gridSpan w:val="6"/>
            <w:tcBorders>
              <w:left w:val="single" w:sz="4" w:space="0" w:color="auto"/>
              <w:bottom w:val="single" w:sz="4" w:space="0" w:color="auto"/>
              <w:right w:val="single" w:sz="4" w:space="0" w:color="auto"/>
            </w:tcBorders>
            <w:vAlign w:val="center"/>
          </w:tcPr>
          <w:p w14:paraId="058D53DD" w14:textId="77777777" w:rsidR="009224D3" w:rsidRPr="00611286" w:rsidRDefault="009224D3" w:rsidP="00EE720F">
            <w:pPr>
              <w:pStyle w:val="TableheaderCentered"/>
              <w:keepLines/>
              <w:rPr>
                <w:b w:val="0"/>
                <w:bCs w:val="0"/>
              </w:rPr>
            </w:pPr>
            <w:r w:rsidRPr="00611286">
              <w:t>Nominal Max.  Aggregate Size, mm</w:t>
            </w:r>
          </w:p>
        </w:tc>
        <w:tc>
          <w:tcPr>
            <w:tcW w:w="1350" w:type="dxa"/>
            <w:vMerge/>
            <w:tcBorders>
              <w:left w:val="single" w:sz="4" w:space="0" w:color="auto"/>
            </w:tcBorders>
            <w:vAlign w:val="center"/>
          </w:tcPr>
          <w:p w14:paraId="19D6EA87" w14:textId="77777777" w:rsidR="009224D3" w:rsidRPr="00611286" w:rsidRDefault="009224D3" w:rsidP="00EE720F">
            <w:pPr>
              <w:keepNext/>
              <w:keepLines/>
              <w:jc w:val="center"/>
              <w:rPr>
                <w:b/>
                <w:bCs/>
                <w:sz w:val="18"/>
              </w:rPr>
            </w:pPr>
          </w:p>
        </w:tc>
      </w:tr>
      <w:tr w:rsidR="009224D3" w:rsidRPr="00611286" w14:paraId="7D9B3640" w14:textId="77777777" w:rsidTr="00EE720F">
        <w:trPr>
          <w:cantSplit/>
          <w:trHeight w:val="288"/>
        </w:trPr>
        <w:tc>
          <w:tcPr>
            <w:tcW w:w="1217" w:type="dxa"/>
            <w:vMerge/>
            <w:tcBorders>
              <w:bottom w:val="single" w:sz="4" w:space="0" w:color="auto"/>
              <w:right w:val="single" w:sz="4" w:space="0" w:color="auto"/>
            </w:tcBorders>
            <w:vAlign w:val="center"/>
          </w:tcPr>
          <w:p w14:paraId="65803DC0" w14:textId="77777777" w:rsidR="009224D3" w:rsidRPr="00611286" w:rsidRDefault="009224D3" w:rsidP="00EE720F">
            <w:pPr>
              <w:keepNext/>
              <w:keepLines/>
              <w:rPr>
                <w:sz w:val="18"/>
                <w:szCs w:val="24"/>
              </w:rPr>
            </w:pPr>
          </w:p>
        </w:tc>
        <w:tc>
          <w:tcPr>
            <w:tcW w:w="2401" w:type="dxa"/>
            <w:tcBorders>
              <w:top w:val="single" w:sz="4" w:space="0" w:color="auto"/>
              <w:left w:val="single" w:sz="4" w:space="0" w:color="auto"/>
              <w:bottom w:val="single" w:sz="4" w:space="0" w:color="auto"/>
              <w:right w:val="single" w:sz="4" w:space="0" w:color="auto"/>
            </w:tcBorders>
            <w:vAlign w:val="center"/>
          </w:tcPr>
          <w:p w14:paraId="03CDE8E3" w14:textId="77777777" w:rsidR="009224D3" w:rsidRPr="00611286" w:rsidRDefault="009224D3" w:rsidP="00EE720F">
            <w:pPr>
              <w:pStyle w:val="TableheaderCentered"/>
            </w:pPr>
            <w:r w:rsidRPr="00611286">
              <w:t>@N</w:t>
            </w:r>
            <w:r w:rsidRPr="00611286">
              <w:rPr>
                <w:vertAlign w:val="subscript"/>
              </w:rPr>
              <w:t>des</w:t>
            </w:r>
            <w:r w:rsidRPr="00611286">
              <w:rPr>
                <w:vertAlign w:val="superscript"/>
              </w:rPr>
              <w:t>1</w:t>
            </w:r>
          </w:p>
        </w:tc>
        <w:tc>
          <w:tcPr>
            <w:tcW w:w="810" w:type="dxa"/>
            <w:tcBorders>
              <w:top w:val="single" w:sz="4" w:space="0" w:color="auto"/>
              <w:left w:val="single" w:sz="4" w:space="0" w:color="auto"/>
              <w:bottom w:val="single" w:sz="4" w:space="0" w:color="auto"/>
            </w:tcBorders>
            <w:vAlign w:val="center"/>
          </w:tcPr>
          <w:p w14:paraId="0D6C02CB" w14:textId="77777777" w:rsidR="009224D3" w:rsidRPr="005F2BDB" w:rsidRDefault="009224D3" w:rsidP="00EE720F">
            <w:pPr>
              <w:pStyle w:val="TableheaderCentered"/>
            </w:pPr>
            <w:r w:rsidRPr="005F2BDB">
              <w:t>37.5</w:t>
            </w:r>
          </w:p>
        </w:tc>
        <w:tc>
          <w:tcPr>
            <w:tcW w:w="540" w:type="dxa"/>
            <w:tcBorders>
              <w:top w:val="single" w:sz="4" w:space="0" w:color="auto"/>
              <w:bottom w:val="single" w:sz="4" w:space="0" w:color="auto"/>
            </w:tcBorders>
            <w:vAlign w:val="center"/>
          </w:tcPr>
          <w:p w14:paraId="03B3CD50" w14:textId="77777777" w:rsidR="009224D3" w:rsidRPr="005F2BDB" w:rsidRDefault="009224D3" w:rsidP="00EE720F">
            <w:pPr>
              <w:pStyle w:val="TableheaderCentered"/>
            </w:pPr>
            <w:r w:rsidRPr="005F2BDB">
              <w:t>25.0</w:t>
            </w:r>
          </w:p>
        </w:tc>
        <w:tc>
          <w:tcPr>
            <w:tcW w:w="810" w:type="dxa"/>
            <w:tcBorders>
              <w:top w:val="single" w:sz="4" w:space="0" w:color="auto"/>
              <w:bottom w:val="single" w:sz="4" w:space="0" w:color="auto"/>
            </w:tcBorders>
            <w:vAlign w:val="center"/>
          </w:tcPr>
          <w:p w14:paraId="23D825F2" w14:textId="77777777" w:rsidR="009224D3" w:rsidRPr="005F2BDB" w:rsidRDefault="009224D3" w:rsidP="00EE720F">
            <w:pPr>
              <w:pStyle w:val="TableheaderCentered"/>
            </w:pPr>
            <w:r w:rsidRPr="005F2BDB">
              <w:t>19.0</w:t>
            </w:r>
          </w:p>
        </w:tc>
        <w:tc>
          <w:tcPr>
            <w:tcW w:w="720" w:type="dxa"/>
            <w:tcBorders>
              <w:top w:val="single" w:sz="4" w:space="0" w:color="auto"/>
              <w:bottom w:val="single" w:sz="4" w:space="0" w:color="auto"/>
            </w:tcBorders>
            <w:vAlign w:val="center"/>
          </w:tcPr>
          <w:p w14:paraId="36346B03" w14:textId="77777777" w:rsidR="009224D3" w:rsidRPr="005F2BDB" w:rsidRDefault="009224D3" w:rsidP="00EE720F">
            <w:pPr>
              <w:pStyle w:val="TableheaderCentered"/>
            </w:pPr>
            <w:r w:rsidRPr="005F2BDB">
              <w:t>12.5</w:t>
            </w:r>
          </w:p>
        </w:tc>
        <w:tc>
          <w:tcPr>
            <w:tcW w:w="720" w:type="dxa"/>
            <w:tcBorders>
              <w:top w:val="single" w:sz="4" w:space="0" w:color="auto"/>
              <w:bottom w:val="single" w:sz="4" w:space="0" w:color="auto"/>
            </w:tcBorders>
            <w:vAlign w:val="center"/>
          </w:tcPr>
          <w:p w14:paraId="13FA317A" w14:textId="77777777" w:rsidR="009224D3" w:rsidRPr="005F2BDB" w:rsidRDefault="009224D3" w:rsidP="00EE720F">
            <w:pPr>
              <w:pStyle w:val="TableheaderCentered"/>
            </w:pPr>
            <w:r w:rsidRPr="005F2BDB">
              <w:t>9.5</w:t>
            </w:r>
          </w:p>
        </w:tc>
        <w:tc>
          <w:tcPr>
            <w:tcW w:w="720" w:type="dxa"/>
            <w:tcBorders>
              <w:top w:val="single" w:sz="4" w:space="0" w:color="auto"/>
              <w:left w:val="nil"/>
              <w:bottom w:val="single" w:sz="4" w:space="0" w:color="auto"/>
              <w:right w:val="single" w:sz="4" w:space="0" w:color="auto"/>
            </w:tcBorders>
            <w:vAlign w:val="center"/>
          </w:tcPr>
          <w:p w14:paraId="0048D191" w14:textId="77777777" w:rsidR="009224D3" w:rsidRPr="005F2BDB" w:rsidRDefault="009224D3" w:rsidP="00EE720F">
            <w:pPr>
              <w:pStyle w:val="TableheaderCentered"/>
            </w:pPr>
            <w:r w:rsidRPr="005F2BDB">
              <w:t>4.75</w:t>
            </w:r>
          </w:p>
        </w:tc>
        <w:tc>
          <w:tcPr>
            <w:tcW w:w="1350" w:type="dxa"/>
            <w:vMerge/>
            <w:tcBorders>
              <w:left w:val="single" w:sz="4" w:space="0" w:color="auto"/>
              <w:bottom w:val="single" w:sz="4" w:space="0" w:color="auto"/>
            </w:tcBorders>
            <w:vAlign w:val="center"/>
          </w:tcPr>
          <w:p w14:paraId="049C5CA7" w14:textId="77777777" w:rsidR="009224D3" w:rsidRPr="00611286" w:rsidRDefault="009224D3" w:rsidP="00EE720F">
            <w:pPr>
              <w:keepNext/>
              <w:keepLines/>
              <w:rPr>
                <w:sz w:val="18"/>
                <w:szCs w:val="24"/>
              </w:rPr>
            </w:pPr>
          </w:p>
        </w:tc>
      </w:tr>
      <w:tr w:rsidR="009224D3" w:rsidRPr="00611286" w14:paraId="5FA7E903" w14:textId="77777777" w:rsidTr="00EE720F">
        <w:trPr>
          <w:cantSplit/>
          <w:trHeight w:val="288"/>
        </w:trPr>
        <w:tc>
          <w:tcPr>
            <w:tcW w:w="1217" w:type="dxa"/>
            <w:tcBorders>
              <w:top w:val="single" w:sz="4" w:space="0" w:color="auto"/>
              <w:bottom w:val="single" w:sz="4" w:space="0" w:color="auto"/>
              <w:right w:val="single" w:sz="4" w:space="0" w:color="auto"/>
            </w:tcBorders>
            <w:vAlign w:val="center"/>
          </w:tcPr>
          <w:p w14:paraId="467D3DAE" w14:textId="77777777" w:rsidR="009224D3" w:rsidRPr="00611286" w:rsidRDefault="009224D3" w:rsidP="00EE720F">
            <w:pPr>
              <w:pStyle w:val="Tabletext"/>
              <w:jc w:val="center"/>
              <w:rPr>
                <w:b/>
                <w:bCs/>
              </w:rPr>
            </w:pPr>
            <w:r w:rsidRPr="00611286">
              <w:rPr>
                <w:b/>
                <w:bCs/>
              </w:rPr>
              <w:t>L, M</w:t>
            </w:r>
          </w:p>
        </w:tc>
        <w:tc>
          <w:tcPr>
            <w:tcW w:w="2401" w:type="dxa"/>
            <w:tcBorders>
              <w:top w:val="single" w:sz="4" w:space="0" w:color="auto"/>
              <w:left w:val="single" w:sz="4" w:space="0" w:color="auto"/>
              <w:bottom w:val="single" w:sz="4" w:space="0" w:color="auto"/>
              <w:right w:val="single" w:sz="4" w:space="0" w:color="auto"/>
            </w:tcBorders>
            <w:vAlign w:val="center"/>
          </w:tcPr>
          <w:p w14:paraId="4DB41CA5" w14:textId="77777777" w:rsidR="009224D3" w:rsidRPr="005F2BDB" w:rsidRDefault="009224D3" w:rsidP="00EE720F">
            <w:pPr>
              <w:pStyle w:val="Tabletext"/>
              <w:jc w:val="center"/>
            </w:pPr>
            <w:r w:rsidRPr="005F2BDB">
              <w:t>95.0 – 97.0</w:t>
            </w:r>
          </w:p>
        </w:tc>
        <w:tc>
          <w:tcPr>
            <w:tcW w:w="810" w:type="dxa"/>
            <w:tcBorders>
              <w:top w:val="single" w:sz="4" w:space="0" w:color="auto"/>
              <w:left w:val="single" w:sz="4" w:space="0" w:color="auto"/>
              <w:bottom w:val="single" w:sz="4" w:space="0" w:color="auto"/>
            </w:tcBorders>
            <w:vAlign w:val="center"/>
          </w:tcPr>
          <w:p w14:paraId="11BBB704" w14:textId="77777777" w:rsidR="009224D3" w:rsidRPr="005F2BDB" w:rsidRDefault="009224D3" w:rsidP="00EE720F">
            <w:pPr>
              <w:pStyle w:val="TableheaderCentered"/>
              <w:rPr>
                <w:b w:val="0"/>
                <w:bCs w:val="0"/>
              </w:rPr>
            </w:pPr>
            <w:r w:rsidRPr="005F2BDB">
              <w:rPr>
                <w:b w:val="0"/>
                <w:bCs w:val="0"/>
              </w:rPr>
              <w:t>11.0</w:t>
            </w:r>
          </w:p>
        </w:tc>
        <w:tc>
          <w:tcPr>
            <w:tcW w:w="540" w:type="dxa"/>
            <w:tcBorders>
              <w:top w:val="single" w:sz="4" w:space="0" w:color="auto"/>
              <w:bottom w:val="single" w:sz="4" w:space="0" w:color="auto"/>
            </w:tcBorders>
            <w:vAlign w:val="center"/>
          </w:tcPr>
          <w:p w14:paraId="6968DC75" w14:textId="77777777" w:rsidR="009224D3" w:rsidRPr="005F2BDB" w:rsidRDefault="009224D3" w:rsidP="00EE720F">
            <w:pPr>
              <w:pStyle w:val="TableheaderCentered"/>
              <w:rPr>
                <w:b w:val="0"/>
                <w:bCs w:val="0"/>
              </w:rPr>
            </w:pPr>
            <w:r w:rsidRPr="005F2BDB">
              <w:rPr>
                <w:b w:val="0"/>
                <w:bCs w:val="0"/>
              </w:rPr>
              <w:t>12.0</w:t>
            </w:r>
          </w:p>
        </w:tc>
        <w:tc>
          <w:tcPr>
            <w:tcW w:w="810" w:type="dxa"/>
            <w:tcBorders>
              <w:top w:val="single" w:sz="4" w:space="0" w:color="auto"/>
              <w:bottom w:val="single" w:sz="4" w:space="0" w:color="auto"/>
            </w:tcBorders>
            <w:vAlign w:val="center"/>
          </w:tcPr>
          <w:p w14:paraId="76DE63B2" w14:textId="77777777" w:rsidR="009224D3" w:rsidRPr="005F2BDB" w:rsidRDefault="009224D3" w:rsidP="00EE720F">
            <w:pPr>
              <w:pStyle w:val="TableheaderCentered"/>
              <w:rPr>
                <w:b w:val="0"/>
                <w:bCs w:val="0"/>
              </w:rPr>
            </w:pPr>
            <w:r w:rsidRPr="005F2BDB">
              <w:rPr>
                <w:b w:val="0"/>
                <w:bCs w:val="0"/>
              </w:rPr>
              <w:t>13.0</w:t>
            </w:r>
          </w:p>
        </w:tc>
        <w:tc>
          <w:tcPr>
            <w:tcW w:w="720" w:type="dxa"/>
            <w:tcBorders>
              <w:top w:val="single" w:sz="4" w:space="0" w:color="auto"/>
              <w:bottom w:val="single" w:sz="4" w:space="0" w:color="auto"/>
            </w:tcBorders>
            <w:vAlign w:val="center"/>
          </w:tcPr>
          <w:p w14:paraId="4CA392C8" w14:textId="77777777" w:rsidR="009224D3" w:rsidRPr="005F2BDB" w:rsidRDefault="009224D3" w:rsidP="00EE720F">
            <w:pPr>
              <w:pStyle w:val="TableheaderCentered"/>
              <w:rPr>
                <w:b w:val="0"/>
                <w:bCs w:val="0"/>
              </w:rPr>
            </w:pPr>
            <w:r w:rsidRPr="005F2BDB">
              <w:rPr>
                <w:b w:val="0"/>
                <w:bCs w:val="0"/>
              </w:rPr>
              <w:t>14.0</w:t>
            </w:r>
          </w:p>
        </w:tc>
        <w:tc>
          <w:tcPr>
            <w:tcW w:w="720" w:type="dxa"/>
            <w:tcBorders>
              <w:top w:val="single" w:sz="4" w:space="0" w:color="auto"/>
              <w:bottom w:val="single" w:sz="4" w:space="0" w:color="auto"/>
            </w:tcBorders>
            <w:vAlign w:val="center"/>
          </w:tcPr>
          <w:p w14:paraId="3A42EAE2" w14:textId="77777777" w:rsidR="009224D3" w:rsidRPr="005F2BDB" w:rsidRDefault="009224D3" w:rsidP="00EE720F">
            <w:pPr>
              <w:pStyle w:val="TableheaderCentered"/>
              <w:rPr>
                <w:b w:val="0"/>
                <w:bCs w:val="0"/>
              </w:rPr>
            </w:pPr>
            <w:r w:rsidRPr="005F2BDB">
              <w:rPr>
                <w:b w:val="0"/>
                <w:bCs w:val="0"/>
              </w:rPr>
              <w:t>15.0</w:t>
            </w:r>
          </w:p>
        </w:tc>
        <w:tc>
          <w:tcPr>
            <w:tcW w:w="720" w:type="dxa"/>
            <w:tcBorders>
              <w:top w:val="single" w:sz="4" w:space="0" w:color="auto"/>
              <w:left w:val="nil"/>
              <w:bottom w:val="single" w:sz="4" w:space="0" w:color="auto"/>
              <w:right w:val="single" w:sz="4" w:space="0" w:color="auto"/>
            </w:tcBorders>
            <w:vAlign w:val="center"/>
          </w:tcPr>
          <w:p w14:paraId="3439ACFB" w14:textId="77777777" w:rsidR="009224D3" w:rsidRPr="005F2BDB" w:rsidRDefault="009224D3" w:rsidP="00EE720F">
            <w:pPr>
              <w:pStyle w:val="TableheaderCentered"/>
              <w:rPr>
                <w:b w:val="0"/>
                <w:bCs w:val="0"/>
              </w:rPr>
            </w:pPr>
            <w:r w:rsidRPr="005F2BDB">
              <w:rPr>
                <w:b w:val="0"/>
                <w:bCs w:val="0"/>
              </w:rPr>
              <w:t>16.0</w:t>
            </w:r>
          </w:p>
        </w:tc>
        <w:tc>
          <w:tcPr>
            <w:tcW w:w="1350" w:type="dxa"/>
            <w:tcBorders>
              <w:top w:val="single" w:sz="4" w:space="0" w:color="auto"/>
              <w:left w:val="single" w:sz="4" w:space="0" w:color="auto"/>
              <w:bottom w:val="single" w:sz="4" w:space="0" w:color="auto"/>
            </w:tcBorders>
            <w:vAlign w:val="center"/>
          </w:tcPr>
          <w:p w14:paraId="23ADDA99" w14:textId="77777777" w:rsidR="009224D3" w:rsidRPr="005F2BDB" w:rsidRDefault="009224D3" w:rsidP="00EE720F">
            <w:pPr>
              <w:pStyle w:val="TableheaderCentered"/>
              <w:rPr>
                <w:b w:val="0"/>
                <w:bCs w:val="0"/>
              </w:rPr>
            </w:pPr>
            <w:r w:rsidRPr="005F2BDB">
              <w:rPr>
                <w:b w:val="0"/>
                <w:bCs w:val="0"/>
              </w:rPr>
              <w:t>0.6 – 1.3</w:t>
            </w:r>
          </w:p>
        </w:tc>
      </w:tr>
      <w:tr w:rsidR="009224D3" w:rsidRPr="00611286" w14:paraId="5133889D" w14:textId="77777777" w:rsidTr="00EE720F">
        <w:trPr>
          <w:cantSplit/>
          <w:trHeight w:val="288"/>
        </w:trPr>
        <w:tc>
          <w:tcPr>
            <w:tcW w:w="9288" w:type="dxa"/>
            <w:gridSpan w:val="9"/>
            <w:tcBorders>
              <w:top w:val="single" w:sz="4" w:space="0" w:color="auto"/>
              <w:bottom w:val="double" w:sz="4" w:space="0" w:color="auto"/>
            </w:tcBorders>
          </w:tcPr>
          <w:p w14:paraId="47A2F23A" w14:textId="77777777" w:rsidR="009224D3" w:rsidRPr="00611286" w:rsidDel="00D463C4" w:rsidRDefault="009224D3" w:rsidP="00EE720F">
            <w:pPr>
              <w:pStyle w:val="Tablenote"/>
            </w:pPr>
            <w:r w:rsidRPr="00611286">
              <w:t>1.</w:t>
            </w:r>
            <w:r w:rsidRPr="00611286">
              <w:tab/>
              <w:t>As determined from the values for the maximum specific gravity of the mix and the bulk specific gravity of the compacted mixture.  Maximum specific gravity of the mix is determined according to AASHTO T 209.  Bulk specific gravity of the compacted mixture is determined according to AASHTO T 166.</w:t>
            </w:r>
          </w:p>
        </w:tc>
      </w:tr>
    </w:tbl>
    <w:bookmarkEnd w:id="1016"/>
    <w:p w14:paraId="410CDE4E" w14:textId="77777777" w:rsidR="009224D3" w:rsidRDefault="009224D3" w:rsidP="009224D3">
      <w:pPr>
        <w:pStyle w:val="HiddenTextSpec"/>
      </w:pPr>
      <w:r>
        <w:t>1**************************************************************************************************************************1</w:t>
      </w:r>
    </w:p>
    <w:p w14:paraId="44515AAA" w14:textId="77777777" w:rsidR="009224D3" w:rsidRDefault="009224D3" w:rsidP="00BE2170">
      <w:pPr>
        <w:autoSpaceDE w:val="0"/>
        <w:autoSpaceDN w:val="0"/>
        <w:adjustRightInd w:val="0"/>
      </w:pPr>
    </w:p>
    <w:p w14:paraId="75A36082" w14:textId="77777777" w:rsidR="00301E71" w:rsidRDefault="00301E71" w:rsidP="00301E71">
      <w:pPr>
        <w:autoSpaceDE w:val="0"/>
        <w:autoSpaceDN w:val="0"/>
        <w:adjustRightInd w:val="0"/>
        <w:rPr>
          <w:vanish/>
        </w:rPr>
      </w:pPr>
    </w:p>
    <w:p w14:paraId="6A98C89D" w14:textId="77777777" w:rsidR="00160BCD" w:rsidRPr="00BF507F" w:rsidRDefault="00160BCD" w:rsidP="00160BCD">
      <w:pPr>
        <w:pStyle w:val="HiddenTextSpec"/>
        <w:rPr>
          <w:highlight w:val="yellow"/>
        </w:rPr>
      </w:pPr>
    </w:p>
    <w:p w14:paraId="40DC38D2" w14:textId="77777777" w:rsidR="00195D23" w:rsidRDefault="00195D23" w:rsidP="00301E71">
      <w:pPr>
        <w:autoSpaceDE w:val="0"/>
        <w:autoSpaceDN w:val="0"/>
        <w:adjustRightInd w:val="0"/>
        <w:rPr>
          <w:vanish/>
        </w:rPr>
      </w:pPr>
    </w:p>
    <w:p w14:paraId="1C18BE5F" w14:textId="77777777" w:rsidR="00195D23" w:rsidRDefault="00195D23" w:rsidP="00301E71">
      <w:pPr>
        <w:autoSpaceDE w:val="0"/>
        <w:autoSpaceDN w:val="0"/>
        <w:adjustRightInd w:val="0"/>
        <w:rPr>
          <w:vanish/>
        </w:rPr>
      </w:pPr>
    </w:p>
    <w:p w14:paraId="47C72157" w14:textId="77777777" w:rsidR="00195D23" w:rsidRPr="00B742C5" w:rsidRDefault="00195D23" w:rsidP="00301E71">
      <w:pPr>
        <w:autoSpaceDE w:val="0"/>
        <w:autoSpaceDN w:val="0"/>
        <w:adjustRightInd w:val="0"/>
        <w:rPr>
          <w:vanish/>
        </w:rPr>
      </w:pPr>
    </w:p>
    <w:p w14:paraId="17BA4E65" w14:textId="77777777" w:rsidR="00301E71" w:rsidRPr="00B742C5" w:rsidRDefault="00301E71" w:rsidP="00301E71">
      <w:pPr>
        <w:pStyle w:val="HiddenTextSpec"/>
        <w:tabs>
          <w:tab w:val="left" w:pos="1440"/>
          <w:tab w:val="left" w:pos="2880"/>
        </w:tabs>
      </w:pPr>
      <w:r w:rsidRPr="00B742C5">
        <w:t>2**************************************************************************************2</w:t>
      </w:r>
    </w:p>
    <w:p w14:paraId="45A63CB8" w14:textId="77777777" w:rsidR="00192455" w:rsidRPr="002D50AF" w:rsidRDefault="00192455" w:rsidP="00192455">
      <w:pPr>
        <w:autoSpaceDE w:val="0"/>
        <w:autoSpaceDN w:val="0"/>
        <w:adjustRightInd w:val="0"/>
        <w:jc w:val="center"/>
        <w:rPr>
          <w:rFonts w:ascii="Helvetica-Bold" w:hAnsi="Helvetica-Bold" w:cs="Helvetica-Bold"/>
          <w:bCs/>
        </w:rPr>
      </w:pPr>
      <w:r w:rsidRPr="002D50AF">
        <w:rPr>
          <w:rFonts w:ascii="Helvetica-Bold" w:hAnsi="Helvetica-Bold" w:cs="Helvetica-Bold"/>
          <w:b/>
          <w:bCs/>
        </w:rPr>
        <w:t>DETERMINATION OF CONFORMANCE TO THE VOLUMETRIC PROPERTIES BY SAMPLING AND TESTING AT THE HMA PLANT BY AN INDEPENDENT TESTING AGENCY AND/OR LABORATORY IS PREFERRED; HOWEVER, THE FOLLOWING CHANGES TO SUBSECTION 902.02.04 MAY BE USED AS AN ALTERNATE TO THE SAMPLING AND TESTING PROVISIONS LISTED IN SUBSECTION 902.02.04 TO DETERMINE CONFORMANCE TO THE SPECIFICATION REQUIREMENTS.</w:t>
      </w:r>
    </w:p>
    <w:p w14:paraId="157436E3" w14:textId="77777777" w:rsidR="00192455" w:rsidRPr="002D50AF" w:rsidRDefault="00192455" w:rsidP="00192455">
      <w:pPr>
        <w:autoSpaceDE w:val="0"/>
        <w:autoSpaceDN w:val="0"/>
        <w:adjustRightInd w:val="0"/>
        <w:jc w:val="center"/>
        <w:rPr>
          <w:rFonts w:ascii="Helvetica-Bold" w:hAnsi="Helvetica-Bold" w:cs="Helvetica-Bold"/>
          <w:bCs/>
        </w:rPr>
      </w:pPr>
    </w:p>
    <w:p w14:paraId="04104AC3" w14:textId="1AA073D5" w:rsidR="00192455" w:rsidRPr="00744775" w:rsidRDefault="0089401D" w:rsidP="006930C0">
      <w:pPr>
        <w:pStyle w:val="0000000Subpart"/>
        <w:ind w:left="1440" w:firstLine="720"/>
        <w:rPr>
          <w:vanish/>
          <w:color w:val="FF0000"/>
        </w:rPr>
      </w:pPr>
      <w:r w:rsidRPr="00744775">
        <w:rPr>
          <w:vanish/>
          <w:color w:val="FF0000"/>
        </w:rPr>
        <w:t xml:space="preserve">INCLUDE THE FOLLOWING FOR </w:t>
      </w:r>
      <w:r w:rsidR="004B72C5" w:rsidRPr="00744775">
        <w:rPr>
          <w:vanish/>
          <w:color w:val="FF0000"/>
        </w:rPr>
        <w:t>LOCAL AID</w:t>
      </w:r>
      <w:r w:rsidRPr="00744775">
        <w:rPr>
          <w:vanish/>
          <w:color w:val="FF0000"/>
        </w:rPr>
        <w:t xml:space="preserve"> PROJECT</w:t>
      </w:r>
      <w:r w:rsidR="004B72C5" w:rsidRPr="00744775">
        <w:rPr>
          <w:vanish/>
          <w:color w:val="FF0000"/>
        </w:rPr>
        <w:t>S</w:t>
      </w:r>
    </w:p>
    <w:p w14:paraId="64E7E7C8" w14:textId="2A7C77E5" w:rsidR="008B564A" w:rsidRPr="00B80F86" w:rsidRDefault="008B564A" w:rsidP="008B564A">
      <w:pPr>
        <w:pStyle w:val="0000000Subpart"/>
      </w:pPr>
      <w:proofErr w:type="gramStart"/>
      <w:r w:rsidRPr="00B80F86">
        <w:t>902.02.04  Sampling</w:t>
      </w:r>
      <w:proofErr w:type="gramEnd"/>
      <w:r w:rsidRPr="00B80F86">
        <w:t xml:space="preserve"> and Testing</w:t>
      </w:r>
      <w:bookmarkEnd w:id="1010"/>
      <w:bookmarkEnd w:id="1011"/>
      <w:bookmarkEnd w:id="1012"/>
      <w:bookmarkEnd w:id="1013"/>
      <w:bookmarkEnd w:id="1014"/>
      <w:bookmarkEnd w:id="1015"/>
    </w:p>
    <w:p w14:paraId="653EB4DA" w14:textId="77777777" w:rsidR="00264145" w:rsidRPr="00B80F86" w:rsidRDefault="00264145" w:rsidP="00264145">
      <w:pPr>
        <w:pStyle w:val="0000000Subpart"/>
        <w:rPr>
          <w:b w:val="0"/>
          <w:bCs w:val="0"/>
        </w:rPr>
      </w:pPr>
      <w:r w:rsidRPr="00B80F86">
        <w:rPr>
          <w:b w:val="0"/>
          <w:bCs w:val="0"/>
        </w:rPr>
        <w:t>THE FOLLOWING SUBSECTION IS ADDED:</w:t>
      </w:r>
    </w:p>
    <w:p w14:paraId="18B159AE" w14:textId="77777777" w:rsidR="00264145" w:rsidRPr="00B80F86" w:rsidRDefault="00264145" w:rsidP="00264145">
      <w:pPr>
        <w:pStyle w:val="0000000Subpart"/>
        <w:rPr>
          <w:b w:val="0"/>
          <w:bCs w:val="0"/>
        </w:rPr>
      </w:pPr>
      <w:r w:rsidRPr="00B80F86">
        <w:t xml:space="preserve">E. Acceptance of HMA. </w:t>
      </w:r>
      <w:r w:rsidRPr="00B80F86">
        <w:rPr>
          <w:b w:val="0"/>
          <w:bCs w:val="0"/>
        </w:rPr>
        <w:t xml:space="preserve">The Department may accept the HMA as specified in 902.02.04.A through 902.02.04.E by employing staff or an independent testing agency at the HMA plant during production. The inspector who performs the quality assurance sampling shall be certified by the Society of Asphalt Technologists of New Jersey as an Asphalt Plant </w:t>
      </w:r>
      <w:r w:rsidRPr="00B80F86">
        <w:rPr>
          <w:b w:val="0"/>
          <w:bCs w:val="0"/>
        </w:rPr>
        <w:lastRenderedPageBreak/>
        <w:t xml:space="preserve">Technologist, Level 2. Form “DS-8 HMA Testing Summary Report – State Aid” provided on the Local Aid Website must be utilized by the Laboratory to report their findings to the RE. </w:t>
      </w:r>
    </w:p>
    <w:p w14:paraId="31ACEE82" w14:textId="20C3F597" w:rsidR="00264145" w:rsidRPr="00B80F86" w:rsidRDefault="00264145" w:rsidP="00264145">
      <w:pPr>
        <w:pStyle w:val="0000000Subpart"/>
        <w:rPr>
          <w:b w:val="0"/>
          <w:bCs w:val="0"/>
        </w:rPr>
      </w:pPr>
      <w:r w:rsidRPr="00B80F86">
        <w:rPr>
          <w:b w:val="0"/>
          <w:bCs w:val="0"/>
        </w:rPr>
        <w:t>Alternatively, the Department may accept the HMA by Certification of Compliance according to 106.07.</w:t>
      </w:r>
    </w:p>
    <w:p w14:paraId="7F3E8138" w14:textId="77777777" w:rsidR="00E6346D" w:rsidRPr="00BF507F" w:rsidRDefault="00E6346D" w:rsidP="008B564A">
      <w:pPr>
        <w:pStyle w:val="HiddenTextSpec"/>
        <w:rPr>
          <w:highlight w:val="yellow"/>
        </w:rPr>
      </w:pPr>
    </w:p>
    <w:p w14:paraId="04466C6D" w14:textId="67209C57" w:rsidR="00136E24" w:rsidRPr="00611286" w:rsidRDefault="00C40BF3" w:rsidP="00136E24">
      <w:pPr>
        <w:pStyle w:val="00000Subsection"/>
        <w:ind w:left="630" w:hanging="630"/>
        <w:rPr>
          <w:b w:val="0"/>
          <w:bCs/>
          <w:caps w:val="0"/>
        </w:rPr>
      </w:pPr>
      <w:r w:rsidRPr="00611286">
        <w:rPr>
          <w:bCs/>
        </w:rPr>
        <w:t>902.03 OPEN</w:t>
      </w:r>
      <w:r w:rsidR="00136E24" w:rsidRPr="00611286">
        <w:rPr>
          <w:bCs/>
        </w:rPr>
        <w:t>-Graded Friction Course (OGFC) and Modified Open-Graded Friction Course</w:t>
      </w:r>
    </w:p>
    <w:p w14:paraId="1CBA5662" w14:textId="77777777" w:rsidR="00136E24" w:rsidRPr="00611286" w:rsidRDefault="00136E24" w:rsidP="00136E24">
      <w:pPr>
        <w:pStyle w:val="0000000Subpart"/>
        <w:rPr>
          <w:b w:val="0"/>
          <w:bCs w:val="0"/>
        </w:rPr>
      </w:pPr>
      <w:bookmarkStart w:id="1017" w:name="_Toc88380999"/>
      <w:bookmarkStart w:id="1018" w:name="_Toc142048399"/>
      <w:bookmarkStart w:id="1019" w:name="_Toc175378389"/>
      <w:bookmarkStart w:id="1020" w:name="_Toc175471287"/>
      <w:bookmarkStart w:id="1021" w:name="_Toc501717642"/>
      <w:bookmarkStart w:id="1022" w:name="_Toc153799142"/>
      <w:proofErr w:type="gramStart"/>
      <w:r w:rsidRPr="00611286">
        <w:t>902.03.03  Sampling</w:t>
      </w:r>
      <w:proofErr w:type="gramEnd"/>
      <w:r w:rsidRPr="00611286">
        <w:t xml:space="preserve"> and Testing</w:t>
      </w:r>
      <w:bookmarkEnd w:id="1017"/>
      <w:bookmarkEnd w:id="1018"/>
      <w:bookmarkEnd w:id="1019"/>
      <w:bookmarkEnd w:id="1020"/>
      <w:bookmarkEnd w:id="1021"/>
      <w:bookmarkEnd w:id="1022"/>
    </w:p>
    <w:p w14:paraId="3390BDB3" w14:textId="77777777" w:rsidR="00136E24" w:rsidRDefault="00136E24" w:rsidP="00136E24">
      <w:pPr>
        <w:pStyle w:val="HiddenTextSpec"/>
      </w:pPr>
      <w:r>
        <w:t>1**************************************************************************************************************************1</w:t>
      </w:r>
    </w:p>
    <w:p w14:paraId="04767A37" w14:textId="77777777" w:rsidR="00D752AD" w:rsidRDefault="00D752AD" w:rsidP="00136E24">
      <w:pPr>
        <w:pStyle w:val="HiddenTextSpec"/>
      </w:pPr>
    </w:p>
    <w:p w14:paraId="52CA5C89" w14:textId="3F679972" w:rsidR="00136E24" w:rsidRDefault="00136E24" w:rsidP="00136E24">
      <w:pPr>
        <w:pStyle w:val="HiddenTextSpec"/>
      </w:pPr>
      <w:r w:rsidRPr="00020B41">
        <w:t>BDC</w:t>
      </w:r>
      <w:r>
        <w:t>24</w:t>
      </w:r>
      <w:r w:rsidRPr="00020B41">
        <w:t>S-</w:t>
      </w:r>
      <w:r>
        <w:t>12</w:t>
      </w:r>
      <w:r w:rsidRPr="00020B41">
        <w:t xml:space="preserve"> dated </w:t>
      </w:r>
      <w:r>
        <w:t>Jul 30, 2024</w:t>
      </w:r>
    </w:p>
    <w:p w14:paraId="384CCBD0" w14:textId="77777777" w:rsidR="00136E24" w:rsidRPr="00611286" w:rsidRDefault="00136E24" w:rsidP="00136E24">
      <w:pPr>
        <w:pStyle w:val="Instruction"/>
      </w:pPr>
      <w:r w:rsidRPr="00611286">
        <w:t>The entire subpart is changed to</w:t>
      </w:r>
      <w:r>
        <w:t>:</w:t>
      </w:r>
    </w:p>
    <w:p w14:paraId="7533AE72" w14:textId="77777777" w:rsidR="00136E24" w:rsidRPr="00611286" w:rsidRDefault="00136E24" w:rsidP="00136E24">
      <w:pPr>
        <w:pStyle w:val="Paragraph"/>
      </w:pPr>
      <w:r w:rsidRPr="00611286">
        <w:t xml:space="preserve">Ensure that the mix meets the requirements as specified in </w:t>
      </w:r>
      <w:hyperlink w:anchor="s9020204A" w:history="1">
        <w:r w:rsidRPr="00E64BDC">
          <w:t>902.02.</w:t>
        </w:r>
        <w:proofErr w:type="gramStart"/>
        <w:r w:rsidRPr="00E64BDC">
          <w:t>04.A</w:t>
        </w:r>
        <w:proofErr w:type="gramEnd"/>
      </w:hyperlink>
      <w:r w:rsidRPr="00611286">
        <w:t xml:space="preserve">, otherwise the RE or ME will reject the material.  Maintain the temperature of the mix between 300 °F and 330 °F.  Perform and meet requirements for quality control testing as specified in </w:t>
      </w:r>
      <w:hyperlink w:anchor="s9020204C" w:history="1">
        <w:r w:rsidRPr="00E64BDC">
          <w:t>902.02.04.C</w:t>
        </w:r>
      </w:hyperlink>
      <w:r w:rsidRPr="00611286">
        <w:t>.</w:t>
      </w:r>
    </w:p>
    <w:p w14:paraId="5AB83AFB" w14:textId="77777777" w:rsidR="00136E24" w:rsidRPr="00611286" w:rsidRDefault="00136E24" w:rsidP="00136E24">
      <w:pPr>
        <w:pStyle w:val="Paragraph"/>
      </w:pPr>
      <w:r w:rsidRPr="00611286">
        <w:t xml:space="preserve">Ensure that a technical representative from the lab which designed the mix is present during the first night of production to </w:t>
      </w:r>
      <w:proofErr w:type="gramStart"/>
      <w:r w:rsidRPr="00611286">
        <w:t>make adjustments</w:t>
      </w:r>
      <w:proofErr w:type="gramEnd"/>
      <w:r w:rsidRPr="00611286">
        <w:t xml:space="preserve"> as needed for mix compliance.  During production, the ME will take one random acceptance sample from each 700 tons of production to verify composition.  Conduct </w:t>
      </w:r>
      <w:proofErr w:type="spellStart"/>
      <w:r w:rsidRPr="00611286">
        <w:t>draindown</w:t>
      </w:r>
      <w:proofErr w:type="spellEnd"/>
      <w:r w:rsidRPr="00611286">
        <w:t xml:space="preserve"> tests as directed by the ME.</w:t>
      </w:r>
    </w:p>
    <w:p w14:paraId="68BB9ADA" w14:textId="77777777" w:rsidR="00136E24" w:rsidRPr="00611286" w:rsidRDefault="00136E24" w:rsidP="00136E24">
      <w:pPr>
        <w:pStyle w:val="Paragraph"/>
      </w:pPr>
      <w:r w:rsidRPr="00611286">
        <w:t xml:space="preserve">If the composition testing results are outside of the production control tolerances specified in </w:t>
      </w:r>
      <w:hyperlink w:anchor="t90204021" w:history="1">
        <w:r w:rsidRPr="00E64BDC">
          <w:t>Table 902.04.02-1</w:t>
        </w:r>
      </w:hyperlink>
      <w:r w:rsidRPr="00611286">
        <w:t xml:space="preserve"> for an acceptance sample, immediately run a quality control sample.  If the quality control sample is also outside of the control tolerances in </w:t>
      </w:r>
      <w:hyperlink w:anchor="t90204021" w:history="1">
        <w:r w:rsidRPr="00E64BDC">
          <w:t>Table 902.04.02-1</w:t>
        </w:r>
      </w:hyperlink>
      <w:r w:rsidRPr="00611286">
        <w:t xml:space="preserve">, determine if a plant adjustment is needed and take corrective action to bring the mix into compliance.  Take an additional quality control sample immediately after completing the corrective action to ensure that the mix is within the production control tolerances.  If the mix is within tolerance based on the quality control sample results, then the ME will immediately take an acceptance sample to test and verify that the composition meets the production control tolerances specified in Table 902.04.02-1.  If 2 consecutive acceptance or quality control samples are outside the tolerances specified in </w:t>
      </w:r>
      <w:hyperlink w:anchor="t90204021" w:history="1">
        <w:r w:rsidRPr="00E64BDC">
          <w:t>Table 902.04.02-1</w:t>
        </w:r>
      </w:hyperlink>
      <w:r w:rsidRPr="00611286">
        <w:t>, immediately stop production and shipping.</w:t>
      </w:r>
    </w:p>
    <w:p w14:paraId="00309E14" w14:textId="77777777" w:rsidR="00136E24" w:rsidRPr="00611286" w:rsidRDefault="00136E24" w:rsidP="00136E24">
      <w:pPr>
        <w:pStyle w:val="Paragraph"/>
      </w:pPr>
      <w:r w:rsidRPr="00611286">
        <w:t>After a production stop, obtain ME approval of a plant correction plan before resuming production.  Upon restarting production, do not transport mixture to the Project Limits before the results of a quality control sample from the mixture indicate that the mixture meets JMF tolerances and ME approval.  The ME will reject mixture produced at initial restarting that does not meet tolerances.</w:t>
      </w:r>
    </w:p>
    <w:p w14:paraId="642D0290" w14:textId="77777777" w:rsidR="00136E24" w:rsidRPr="00611286" w:rsidRDefault="00136E24" w:rsidP="00136E24">
      <w:pPr>
        <w:pStyle w:val="Paragraph"/>
      </w:pPr>
      <w:r w:rsidRPr="00611286">
        <w:t xml:space="preserve">The ME will perform sampling according to </w:t>
      </w:r>
      <w:hyperlink w:anchor="njdotb2" w:tgtFrame="_blank" w:history="1">
        <w:r w:rsidRPr="00E64BDC">
          <w:t>NJDOT B-2</w:t>
        </w:r>
      </w:hyperlink>
      <w:r w:rsidRPr="00E64BDC">
        <w:t xml:space="preserve"> </w:t>
      </w:r>
      <w:r w:rsidRPr="00611286">
        <w:t xml:space="preserve">or ASTM D </w:t>
      </w:r>
      <w:proofErr w:type="gramStart"/>
      <w:r w:rsidRPr="00611286">
        <w:t>3665, and</w:t>
      </w:r>
      <w:proofErr w:type="gramEnd"/>
      <w:r w:rsidRPr="00611286">
        <w:t xml:space="preserve"> will perform testing for composition according to AASHTO T 308.  Perform testing for </w:t>
      </w:r>
      <w:proofErr w:type="spellStart"/>
      <w:r w:rsidRPr="00611286">
        <w:t>draindown</w:t>
      </w:r>
      <w:proofErr w:type="spellEnd"/>
      <w:r w:rsidRPr="00611286">
        <w:t xml:space="preserve"> according to </w:t>
      </w:r>
      <w:r w:rsidRPr="00E64BDC">
        <w:t>AASHTO T 305 for every 3,500 tons or as directed by the ME</w:t>
      </w:r>
      <w:r w:rsidRPr="00611286">
        <w:t xml:space="preserve">.  The ME may require testing and calculations of film thickness according to </w:t>
      </w:r>
      <w:hyperlink w:anchor="njdotb13" w:history="1">
        <w:r w:rsidRPr="00E64BDC">
          <w:t>NJDOT B-13</w:t>
        </w:r>
      </w:hyperlink>
      <w:r w:rsidRPr="00611286">
        <w:t xml:space="preserve">.  The ME may require adjustment or redesign of the UTFC for failure of </w:t>
      </w:r>
      <w:proofErr w:type="spellStart"/>
      <w:r w:rsidRPr="00611286">
        <w:t>draindown</w:t>
      </w:r>
      <w:proofErr w:type="spellEnd"/>
      <w:r w:rsidRPr="00611286">
        <w:t xml:space="preserve"> or film thickness based on the requirements in </w:t>
      </w:r>
      <w:hyperlink w:anchor="t90204022" w:history="1">
        <w:r w:rsidRPr="00E64BDC">
          <w:t>Table 902.04.02-2</w:t>
        </w:r>
      </w:hyperlink>
      <w:r w:rsidRPr="00611286">
        <w:t>.  During production at the plant, the ME will take a sample of the asphalt binder once every 3,500 tons or as directed by the ME.</w:t>
      </w:r>
      <w:bookmarkStart w:id="1023" w:name="_Hlk172636188"/>
    </w:p>
    <w:p w14:paraId="2DC828FB" w14:textId="77777777" w:rsidR="00136E24" w:rsidRPr="00611286" w:rsidRDefault="00136E24" w:rsidP="00136E24">
      <w:pPr>
        <w:pStyle w:val="Blanklinehalf"/>
      </w:pPr>
      <w:bookmarkStart w:id="1024" w:name="_Hlk172636725"/>
    </w:p>
    <w:tbl>
      <w:tblPr>
        <w:tblW w:w="9771" w:type="dxa"/>
        <w:tblBorders>
          <w:top w:val="double" w:sz="4" w:space="0" w:color="auto"/>
          <w:bottom w:val="double" w:sz="4" w:space="0" w:color="auto"/>
        </w:tblBorders>
        <w:tblLayout w:type="fixed"/>
        <w:tblCellMar>
          <w:top w:w="29" w:type="dxa"/>
          <w:left w:w="29" w:type="dxa"/>
          <w:bottom w:w="29" w:type="dxa"/>
          <w:right w:w="29" w:type="dxa"/>
        </w:tblCellMar>
        <w:tblLook w:val="01E0" w:firstRow="1" w:lastRow="1" w:firstColumn="1" w:lastColumn="1" w:noHBand="0" w:noVBand="0"/>
      </w:tblPr>
      <w:tblGrid>
        <w:gridCol w:w="2398"/>
        <w:gridCol w:w="2448"/>
        <w:gridCol w:w="21"/>
        <w:gridCol w:w="2427"/>
        <w:gridCol w:w="21"/>
        <w:gridCol w:w="2427"/>
        <w:gridCol w:w="21"/>
        <w:gridCol w:w="8"/>
      </w:tblGrid>
      <w:tr w:rsidR="00136E24" w:rsidRPr="00072A4C" w14:paraId="04E85277" w14:textId="77777777" w:rsidTr="00EE720F">
        <w:trPr>
          <w:trHeight w:val="288"/>
        </w:trPr>
        <w:tc>
          <w:tcPr>
            <w:tcW w:w="9771" w:type="dxa"/>
            <w:gridSpan w:val="8"/>
            <w:tcBorders>
              <w:top w:val="double" w:sz="4" w:space="0" w:color="auto"/>
              <w:bottom w:val="single" w:sz="4" w:space="0" w:color="auto"/>
            </w:tcBorders>
            <w:vAlign w:val="center"/>
          </w:tcPr>
          <w:p w14:paraId="72D8DECD" w14:textId="77777777" w:rsidR="00136E24" w:rsidRPr="00B97E4C" w:rsidRDefault="00136E24" w:rsidP="00EE720F">
            <w:pPr>
              <w:pStyle w:val="Tabletitle"/>
              <w:keepLines/>
              <w:tabs>
                <w:tab w:val="center" w:pos="4320"/>
                <w:tab w:val="right" w:pos="8640"/>
              </w:tabs>
            </w:pPr>
            <w:r w:rsidRPr="00F45C5D">
              <w:lastRenderedPageBreak/>
              <w:t>Table 902.03.03-</w:t>
            </w:r>
            <w:proofErr w:type="gramStart"/>
            <w:r w:rsidRPr="00F45C5D">
              <w:t>1  JMF</w:t>
            </w:r>
            <w:proofErr w:type="gramEnd"/>
            <w:r w:rsidRPr="00F45C5D">
              <w:t xml:space="preserve"> Master Ranges and Mixture Requirements</w:t>
            </w:r>
            <w:r w:rsidRPr="00B97E4C">
              <w:t xml:space="preserve"> Open-graded Friction Course</w:t>
            </w:r>
          </w:p>
        </w:tc>
      </w:tr>
      <w:tr w:rsidR="00136E24" w:rsidRPr="00072A4C" w14:paraId="0B6A2F88" w14:textId="77777777" w:rsidTr="00EE720F">
        <w:trPr>
          <w:trHeight w:val="288"/>
        </w:trPr>
        <w:tc>
          <w:tcPr>
            <w:tcW w:w="9771" w:type="dxa"/>
            <w:gridSpan w:val="8"/>
            <w:tcBorders>
              <w:top w:val="single" w:sz="4" w:space="0" w:color="auto"/>
            </w:tcBorders>
            <w:vAlign w:val="center"/>
          </w:tcPr>
          <w:p w14:paraId="5FB05999" w14:textId="77777777" w:rsidR="00136E24" w:rsidRPr="00B97E4C" w:rsidRDefault="00136E24" w:rsidP="00EE720F">
            <w:pPr>
              <w:pStyle w:val="TableheaderCentered"/>
              <w:keepLines/>
              <w:tabs>
                <w:tab w:val="center" w:pos="4320"/>
                <w:tab w:val="right" w:pos="8640"/>
              </w:tabs>
            </w:pPr>
            <w:r>
              <w:t xml:space="preserve">Mixture Designations </w:t>
            </w:r>
            <w:r w:rsidRPr="00B97E4C">
              <w:t>(% Passing</w:t>
            </w:r>
            <w:r w:rsidRPr="00072A4C">
              <w:rPr>
                <w:vertAlign w:val="superscript"/>
              </w:rPr>
              <w:t>1</w:t>
            </w:r>
            <w:r w:rsidRPr="00B97E4C">
              <w:t>)</w:t>
            </w:r>
          </w:p>
        </w:tc>
      </w:tr>
      <w:tr w:rsidR="00136E24" w:rsidRPr="00B97E4C" w14:paraId="36BC3A22" w14:textId="77777777" w:rsidTr="00EE720F">
        <w:trPr>
          <w:gridAfter w:val="1"/>
          <w:wAfter w:w="8" w:type="dxa"/>
          <w:trHeight w:val="288"/>
        </w:trPr>
        <w:tc>
          <w:tcPr>
            <w:tcW w:w="2398" w:type="dxa"/>
            <w:tcBorders>
              <w:top w:val="single" w:sz="4" w:space="0" w:color="auto"/>
              <w:bottom w:val="single" w:sz="4" w:space="0" w:color="auto"/>
            </w:tcBorders>
            <w:vAlign w:val="center"/>
          </w:tcPr>
          <w:p w14:paraId="03AE2BEF" w14:textId="77777777" w:rsidR="00136E24" w:rsidRPr="00B97E4C" w:rsidRDefault="00136E24" w:rsidP="00EE720F">
            <w:pPr>
              <w:pStyle w:val="TableheaderCentered"/>
            </w:pPr>
            <w:r w:rsidRPr="00B97E4C">
              <w:t>Sieve Sizes</w:t>
            </w:r>
          </w:p>
        </w:tc>
        <w:tc>
          <w:tcPr>
            <w:tcW w:w="2469" w:type="dxa"/>
            <w:gridSpan w:val="2"/>
            <w:tcBorders>
              <w:top w:val="single" w:sz="4" w:space="0" w:color="auto"/>
              <w:bottom w:val="single" w:sz="4" w:space="0" w:color="auto"/>
            </w:tcBorders>
            <w:vAlign w:val="center"/>
          </w:tcPr>
          <w:p w14:paraId="4BD813CA" w14:textId="77777777" w:rsidR="00136E24" w:rsidRPr="00B97E4C" w:rsidRDefault="00136E24" w:rsidP="00EE720F">
            <w:pPr>
              <w:pStyle w:val="TableheaderCentered"/>
              <w:keepLines/>
              <w:tabs>
                <w:tab w:val="center" w:pos="4320"/>
                <w:tab w:val="right" w:pos="8640"/>
              </w:tabs>
            </w:pPr>
            <w:r w:rsidRPr="00B97E4C">
              <w:t>OGFC – 9.5 mm</w:t>
            </w:r>
          </w:p>
        </w:tc>
        <w:tc>
          <w:tcPr>
            <w:tcW w:w="2448" w:type="dxa"/>
            <w:gridSpan w:val="2"/>
            <w:tcBorders>
              <w:top w:val="single" w:sz="4" w:space="0" w:color="auto"/>
              <w:bottom w:val="single" w:sz="4" w:space="0" w:color="auto"/>
            </w:tcBorders>
            <w:vAlign w:val="center"/>
          </w:tcPr>
          <w:p w14:paraId="3B7C0D6A" w14:textId="77777777" w:rsidR="00136E24" w:rsidRPr="00B97E4C" w:rsidRDefault="00136E24" w:rsidP="00EE720F">
            <w:pPr>
              <w:pStyle w:val="TableheaderCentered"/>
              <w:keepLines/>
              <w:tabs>
                <w:tab w:val="center" w:pos="4320"/>
                <w:tab w:val="right" w:pos="8640"/>
              </w:tabs>
            </w:pPr>
            <w:r w:rsidRPr="00B97E4C">
              <w:t>MOGFC – 12.5 mm</w:t>
            </w:r>
          </w:p>
        </w:tc>
        <w:tc>
          <w:tcPr>
            <w:tcW w:w="2448" w:type="dxa"/>
            <w:gridSpan w:val="2"/>
            <w:tcBorders>
              <w:top w:val="single" w:sz="4" w:space="0" w:color="auto"/>
              <w:bottom w:val="single" w:sz="4" w:space="0" w:color="auto"/>
            </w:tcBorders>
            <w:vAlign w:val="center"/>
          </w:tcPr>
          <w:p w14:paraId="211B7DF7" w14:textId="77777777" w:rsidR="00136E24" w:rsidRPr="00B97E4C" w:rsidRDefault="00136E24" w:rsidP="00EE720F">
            <w:pPr>
              <w:pStyle w:val="TableheaderCentered"/>
              <w:keepLines/>
              <w:tabs>
                <w:tab w:val="center" w:pos="4320"/>
                <w:tab w:val="right" w:pos="8640"/>
              </w:tabs>
            </w:pPr>
            <w:r w:rsidRPr="00B97E4C">
              <w:t>MOGFC – 9.5 mm</w:t>
            </w:r>
          </w:p>
        </w:tc>
      </w:tr>
      <w:tr w:rsidR="00136E24" w:rsidRPr="00B97E4C" w14:paraId="52AF8997" w14:textId="77777777" w:rsidTr="00EE720F">
        <w:trPr>
          <w:gridAfter w:val="2"/>
          <w:wAfter w:w="29" w:type="dxa"/>
          <w:trHeight w:val="288"/>
        </w:trPr>
        <w:tc>
          <w:tcPr>
            <w:tcW w:w="2398" w:type="dxa"/>
            <w:vAlign w:val="center"/>
          </w:tcPr>
          <w:p w14:paraId="6E0EF62D" w14:textId="77777777" w:rsidR="00136E24" w:rsidRPr="00B97E4C" w:rsidRDefault="00136E24" w:rsidP="00EE720F">
            <w:pPr>
              <w:pStyle w:val="Tabletext"/>
              <w:keepNext/>
              <w:keepLines/>
              <w:jc w:val="center"/>
            </w:pPr>
            <w:r w:rsidRPr="00B97E4C">
              <w:t>3/4"</w:t>
            </w:r>
          </w:p>
        </w:tc>
        <w:tc>
          <w:tcPr>
            <w:tcW w:w="2448" w:type="dxa"/>
            <w:vAlign w:val="center"/>
          </w:tcPr>
          <w:p w14:paraId="4F0715A8" w14:textId="77777777" w:rsidR="00136E24" w:rsidRPr="00B97E4C" w:rsidRDefault="00136E24" w:rsidP="00EE720F">
            <w:pPr>
              <w:pStyle w:val="Tabletext"/>
              <w:keepNext/>
              <w:keepLines/>
              <w:jc w:val="center"/>
            </w:pPr>
            <w:r w:rsidRPr="00D5055B">
              <w:t>–</w:t>
            </w:r>
          </w:p>
        </w:tc>
        <w:tc>
          <w:tcPr>
            <w:tcW w:w="2448" w:type="dxa"/>
            <w:gridSpan w:val="2"/>
            <w:vAlign w:val="center"/>
          </w:tcPr>
          <w:p w14:paraId="5DD6AADE" w14:textId="77777777" w:rsidR="00136E24" w:rsidRPr="00B97E4C" w:rsidRDefault="00136E24" w:rsidP="00EE720F">
            <w:pPr>
              <w:pStyle w:val="Tabletext"/>
              <w:keepNext/>
              <w:keepLines/>
              <w:jc w:val="center"/>
            </w:pPr>
            <w:r w:rsidRPr="00B97E4C">
              <w:t>100</w:t>
            </w:r>
          </w:p>
        </w:tc>
        <w:tc>
          <w:tcPr>
            <w:tcW w:w="2448" w:type="dxa"/>
            <w:gridSpan w:val="2"/>
            <w:vAlign w:val="center"/>
          </w:tcPr>
          <w:p w14:paraId="0F65E284" w14:textId="77777777" w:rsidR="00136E24" w:rsidRPr="00B97E4C" w:rsidRDefault="00136E24" w:rsidP="00EE720F">
            <w:pPr>
              <w:pStyle w:val="Tabletext"/>
              <w:keepNext/>
              <w:keepLines/>
              <w:jc w:val="center"/>
            </w:pPr>
            <w:r w:rsidRPr="00D5055B">
              <w:t>–</w:t>
            </w:r>
          </w:p>
        </w:tc>
      </w:tr>
      <w:tr w:rsidR="00136E24" w:rsidRPr="00B97E4C" w14:paraId="2B52885E" w14:textId="77777777" w:rsidTr="00EE720F">
        <w:trPr>
          <w:gridAfter w:val="2"/>
          <w:wAfter w:w="29" w:type="dxa"/>
          <w:trHeight w:val="288"/>
        </w:trPr>
        <w:tc>
          <w:tcPr>
            <w:tcW w:w="2398" w:type="dxa"/>
            <w:vAlign w:val="center"/>
          </w:tcPr>
          <w:p w14:paraId="333E4311" w14:textId="77777777" w:rsidR="00136E24" w:rsidRPr="00B97E4C" w:rsidRDefault="00136E24" w:rsidP="00EE720F">
            <w:pPr>
              <w:pStyle w:val="Tabletext"/>
              <w:keepNext/>
              <w:keepLines/>
              <w:jc w:val="center"/>
            </w:pPr>
            <w:r w:rsidRPr="00B97E4C">
              <w:t>1/2"</w:t>
            </w:r>
          </w:p>
        </w:tc>
        <w:tc>
          <w:tcPr>
            <w:tcW w:w="2448" w:type="dxa"/>
            <w:vAlign w:val="center"/>
          </w:tcPr>
          <w:p w14:paraId="769FBB83" w14:textId="77777777" w:rsidR="00136E24" w:rsidRPr="00B97E4C" w:rsidRDefault="00136E24" w:rsidP="00EE720F">
            <w:pPr>
              <w:pStyle w:val="Tabletext"/>
              <w:keepNext/>
              <w:keepLines/>
              <w:jc w:val="center"/>
            </w:pPr>
            <w:r w:rsidRPr="00B97E4C">
              <w:t>100</w:t>
            </w:r>
          </w:p>
        </w:tc>
        <w:tc>
          <w:tcPr>
            <w:tcW w:w="2448" w:type="dxa"/>
            <w:gridSpan w:val="2"/>
            <w:vAlign w:val="center"/>
          </w:tcPr>
          <w:p w14:paraId="68E996B6" w14:textId="77777777" w:rsidR="00136E24" w:rsidRPr="00B97E4C" w:rsidRDefault="00136E24" w:rsidP="00EE720F">
            <w:pPr>
              <w:pStyle w:val="Tabletext"/>
              <w:keepNext/>
              <w:keepLines/>
              <w:jc w:val="center"/>
            </w:pPr>
            <w:r w:rsidRPr="00B97E4C">
              <w:t xml:space="preserve">85 </w:t>
            </w:r>
            <w:r w:rsidRPr="00D5055B">
              <w:t>–</w:t>
            </w:r>
            <w:r w:rsidRPr="00B97E4C">
              <w:t xml:space="preserve"> 100</w:t>
            </w:r>
          </w:p>
        </w:tc>
        <w:tc>
          <w:tcPr>
            <w:tcW w:w="2448" w:type="dxa"/>
            <w:gridSpan w:val="2"/>
            <w:vAlign w:val="center"/>
          </w:tcPr>
          <w:p w14:paraId="6447A359" w14:textId="77777777" w:rsidR="00136E24" w:rsidRPr="00B97E4C" w:rsidRDefault="00136E24" w:rsidP="00EE720F">
            <w:pPr>
              <w:pStyle w:val="Tabletext"/>
              <w:keepNext/>
              <w:keepLines/>
              <w:jc w:val="center"/>
            </w:pPr>
            <w:r w:rsidRPr="00B97E4C">
              <w:t>100</w:t>
            </w:r>
          </w:p>
        </w:tc>
      </w:tr>
      <w:tr w:rsidR="00136E24" w:rsidRPr="00B97E4C" w14:paraId="1147904C" w14:textId="77777777" w:rsidTr="00EE720F">
        <w:trPr>
          <w:gridAfter w:val="2"/>
          <w:wAfter w:w="29" w:type="dxa"/>
          <w:trHeight w:val="288"/>
        </w:trPr>
        <w:tc>
          <w:tcPr>
            <w:tcW w:w="2398" w:type="dxa"/>
            <w:vAlign w:val="center"/>
          </w:tcPr>
          <w:p w14:paraId="18463B5E" w14:textId="77777777" w:rsidR="00136E24" w:rsidRPr="00B97E4C" w:rsidRDefault="00136E24" w:rsidP="00EE720F">
            <w:pPr>
              <w:pStyle w:val="Tabletext"/>
              <w:keepNext/>
              <w:keepLines/>
              <w:jc w:val="center"/>
            </w:pPr>
            <w:r w:rsidRPr="00B97E4C">
              <w:t>3/8"</w:t>
            </w:r>
          </w:p>
        </w:tc>
        <w:tc>
          <w:tcPr>
            <w:tcW w:w="2448" w:type="dxa"/>
            <w:vAlign w:val="center"/>
          </w:tcPr>
          <w:p w14:paraId="596047FC" w14:textId="77777777" w:rsidR="00136E24" w:rsidRPr="00B97E4C" w:rsidRDefault="00136E24" w:rsidP="00EE720F">
            <w:pPr>
              <w:pStyle w:val="Tabletext"/>
              <w:keepNext/>
              <w:keepLines/>
              <w:jc w:val="center"/>
            </w:pPr>
            <w:r w:rsidRPr="00B97E4C">
              <w:t xml:space="preserve">80 </w:t>
            </w:r>
            <w:r w:rsidRPr="00D5055B">
              <w:t>–</w:t>
            </w:r>
            <w:r w:rsidRPr="00B97E4C">
              <w:t xml:space="preserve"> 100</w:t>
            </w:r>
          </w:p>
        </w:tc>
        <w:tc>
          <w:tcPr>
            <w:tcW w:w="2448" w:type="dxa"/>
            <w:gridSpan w:val="2"/>
            <w:vAlign w:val="center"/>
          </w:tcPr>
          <w:p w14:paraId="5DB66949" w14:textId="77777777" w:rsidR="00136E24" w:rsidRPr="00B97E4C" w:rsidRDefault="00136E24" w:rsidP="00EE720F">
            <w:pPr>
              <w:pStyle w:val="Tabletext"/>
              <w:keepNext/>
              <w:keepLines/>
              <w:jc w:val="center"/>
            </w:pPr>
            <w:r w:rsidRPr="00B97E4C">
              <w:t xml:space="preserve">35 </w:t>
            </w:r>
            <w:r w:rsidRPr="00D5055B">
              <w:t>–</w:t>
            </w:r>
            <w:r w:rsidRPr="00B97E4C">
              <w:t xml:space="preserve"> 60</w:t>
            </w:r>
          </w:p>
        </w:tc>
        <w:tc>
          <w:tcPr>
            <w:tcW w:w="2448" w:type="dxa"/>
            <w:gridSpan w:val="2"/>
            <w:vAlign w:val="center"/>
          </w:tcPr>
          <w:p w14:paraId="39F1EE16" w14:textId="77777777" w:rsidR="00136E24" w:rsidRPr="00B97E4C" w:rsidRDefault="00136E24" w:rsidP="00EE720F">
            <w:pPr>
              <w:pStyle w:val="Tabletext"/>
              <w:keepNext/>
              <w:keepLines/>
              <w:jc w:val="center"/>
            </w:pPr>
            <w:r w:rsidRPr="00B97E4C">
              <w:t xml:space="preserve">85 </w:t>
            </w:r>
            <w:r w:rsidRPr="00D5055B">
              <w:t>–</w:t>
            </w:r>
            <w:r w:rsidRPr="00B97E4C">
              <w:t xml:space="preserve"> 100</w:t>
            </w:r>
          </w:p>
        </w:tc>
      </w:tr>
      <w:tr w:rsidR="00136E24" w:rsidRPr="00B97E4C" w14:paraId="671131D1" w14:textId="77777777" w:rsidTr="00EE720F">
        <w:trPr>
          <w:gridAfter w:val="2"/>
          <w:wAfter w:w="29" w:type="dxa"/>
          <w:trHeight w:val="288"/>
        </w:trPr>
        <w:tc>
          <w:tcPr>
            <w:tcW w:w="2398" w:type="dxa"/>
            <w:vAlign w:val="center"/>
          </w:tcPr>
          <w:p w14:paraId="01775FF9" w14:textId="77777777" w:rsidR="00136E24" w:rsidRPr="00B97E4C" w:rsidRDefault="00136E24" w:rsidP="00EE720F">
            <w:pPr>
              <w:pStyle w:val="Tabletext"/>
              <w:keepNext/>
              <w:keepLines/>
              <w:jc w:val="center"/>
            </w:pPr>
            <w:r w:rsidRPr="00B97E4C">
              <w:t>No. 4</w:t>
            </w:r>
          </w:p>
        </w:tc>
        <w:tc>
          <w:tcPr>
            <w:tcW w:w="2448" w:type="dxa"/>
            <w:vAlign w:val="center"/>
          </w:tcPr>
          <w:p w14:paraId="5BA974F3" w14:textId="77777777" w:rsidR="00136E24" w:rsidRPr="00B97E4C" w:rsidRDefault="00136E24" w:rsidP="00EE720F">
            <w:pPr>
              <w:pStyle w:val="Tabletext"/>
              <w:keepNext/>
              <w:keepLines/>
              <w:jc w:val="center"/>
            </w:pPr>
            <w:r w:rsidRPr="00B97E4C">
              <w:t xml:space="preserve">30 </w:t>
            </w:r>
            <w:r w:rsidRPr="00D5055B">
              <w:t>–</w:t>
            </w:r>
            <w:r w:rsidRPr="00B97E4C">
              <w:t xml:space="preserve"> 50</w:t>
            </w:r>
          </w:p>
        </w:tc>
        <w:tc>
          <w:tcPr>
            <w:tcW w:w="2448" w:type="dxa"/>
            <w:gridSpan w:val="2"/>
            <w:vAlign w:val="center"/>
          </w:tcPr>
          <w:p w14:paraId="0EF86F8A" w14:textId="77777777" w:rsidR="00136E24" w:rsidRPr="00B97E4C" w:rsidRDefault="00136E24" w:rsidP="00EE720F">
            <w:pPr>
              <w:pStyle w:val="Tabletext"/>
              <w:keepNext/>
              <w:keepLines/>
              <w:jc w:val="center"/>
            </w:pPr>
            <w:r w:rsidRPr="00B97E4C">
              <w:t xml:space="preserve">10 </w:t>
            </w:r>
            <w:r w:rsidRPr="00D5055B">
              <w:t>–</w:t>
            </w:r>
            <w:r w:rsidRPr="00B97E4C">
              <w:t xml:space="preserve"> 25</w:t>
            </w:r>
          </w:p>
        </w:tc>
        <w:tc>
          <w:tcPr>
            <w:tcW w:w="2448" w:type="dxa"/>
            <w:gridSpan w:val="2"/>
            <w:vAlign w:val="center"/>
          </w:tcPr>
          <w:p w14:paraId="6BDBB73B" w14:textId="77777777" w:rsidR="00136E24" w:rsidRPr="00B97E4C" w:rsidRDefault="00136E24" w:rsidP="00EE720F">
            <w:pPr>
              <w:pStyle w:val="Tabletext"/>
              <w:keepNext/>
              <w:keepLines/>
              <w:jc w:val="center"/>
            </w:pPr>
            <w:r w:rsidRPr="00B97E4C">
              <w:t xml:space="preserve">20 </w:t>
            </w:r>
            <w:r w:rsidRPr="00D5055B">
              <w:t>–</w:t>
            </w:r>
            <w:r w:rsidRPr="00B97E4C">
              <w:t xml:space="preserve"> 40</w:t>
            </w:r>
          </w:p>
        </w:tc>
      </w:tr>
      <w:tr w:rsidR="00136E24" w:rsidRPr="00B97E4C" w14:paraId="36898868" w14:textId="77777777" w:rsidTr="00EE720F">
        <w:trPr>
          <w:gridAfter w:val="2"/>
          <w:wAfter w:w="29" w:type="dxa"/>
          <w:trHeight w:val="288"/>
        </w:trPr>
        <w:tc>
          <w:tcPr>
            <w:tcW w:w="2398" w:type="dxa"/>
            <w:vAlign w:val="center"/>
          </w:tcPr>
          <w:p w14:paraId="19B1019C" w14:textId="77777777" w:rsidR="00136E24" w:rsidRPr="00B97E4C" w:rsidRDefault="00136E24" w:rsidP="00EE720F">
            <w:pPr>
              <w:pStyle w:val="Tabletext"/>
              <w:keepNext/>
              <w:keepLines/>
              <w:jc w:val="center"/>
            </w:pPr>
            <w:r w:rsidRPr="00B97E4C">
              <w:t>No. 8</w:t>
            </w:r>
          </w:p>
        </w:tc>
        <w:tc>
          <w:tcPr>
            <w:tcW w:w="2448" w:type="dxa"/>
            <w:vAlign w:val="center"/>
          </w:tcPr>
          <w:p w14:paraId="3697799E" w14:textId="77777777" w:rsidR="00136E24" w:rsidRPr="00B97E4C" w:rsidRDefault="00136E24" w:rsidP="00EE720F">
            <w:pPr>
              <w:pStyle w:val="Tabletext"/>
              <w:keepNext/>
              <w:keepLines/>
              <w:jc w:val="center"/>
            </w:pPr>
            <w:r w:rsidRPr="00B97E4C">
              <w:t xml:space="preserve">5 </w:t>
            </w:r>
            <w:r w:rsidRPr="00D5055B">
              <w:t>–</w:t>
            </w:r>
            <w:r w:rsidRPr="00B97E4C">
              <w:t xml:space="preserve"> 15</w:t>
            </w:r>
          </w:p>
        </w:tc>
        <w:tc>
          <w:tcPr>
            <w:tcW w:w="2448" w:type="dxa"/>
            <w:gridSpan w:val="2"/>
            <w:vAlign w:val="center"/>
          </w:tcPr>
          <w:p w14:paraId="6C2161DC" w14:textId="77777777" w:rsidR="00136E24" w:rsidRPr="00B97E4C" w:rsidRDefault="00136E24" w:rsidP="00EE720F">
            <w:pPr>
              <w:pStyle w:val="Tabletext"/>
              <w:keepNext/>
              <w:keepLines/>
              <w:jc w:val="center"/>
            </w:pPr>
            <w:r w:rsidRPr="00B97E4C">
              <w:t xml:space="preserve">5 </w:t>
            </w:r>
            <w:r w:rsidRPr="00D5055B">
              <w:t>–</w:t>
            </w:r>
            <w:r w:rsidRPr="00B97E4C">
              <w:t xml:space="preserve"> 10</w:t>
            </w:r>
          </w:p>
        </w:tc>
        <w:tc>
          <w:tcPr>
            <w:tcW w:w="2448" w:type="dxa"/>
            <w:gridSpan w:val="2"/>
            <w:vAlign w:val="center"/>
          </w:tcPr>
          <w:p w14:paraId="57B42F5B" w14:textId="77777777" w:rsidR="00136E24" w:rsidRPr="00B97E4C" w:rsidRDefault="00136E24" w:rsidP="00EE720F">
            <w:pPr>
              <w:pStyle w:val="Tabletext"/>
              <w:keepNext/>
              <w:keepLines/>
              <w:jc w:val="center"/>
            </w:pPr>
            <w:r w:rsidRPr="00B97E4C">
              <w:t xml:space="preserve">5 </w:t>
            </w:r>
            <w:r w:rsidRPr="00D5055B">
              <w:t>–</w:t>
            </w:r>
            <w:r w:rsidRPr="00B97E4C">
              <w:t xml:space="preserve"> 10</w:t>
            </w:r>
          </w:p>
        </w:tc>
      </w:tr>
      <w:tr w:rsidR="00136E24" w:rsidRPr="00B97E4C" w14:paraId="4CC4F25D" w14:textId="77777777" w:rsidTr="00EE720F">
        <w:trPr>
          <w:gridAfter w:val="2"/>
          <w:wAfter w:w="29" w:type="dxa"/>
          <w:trHeight w:val="288"/>
        </w:trPr>
        <w:tc>
          <w:tcPr>
            <w:tcW w:w="2398" w:type="dxa"/>
            <w:tcBorders>
              <w:bottom w:val="nil"/>
            </w:tcBorders>
            <w:vAlign w:val="center"/>
          </w:tcPr>
          <w:p w14:paraId="5542C928" w14:textId="77777777" w:rsidR="00136E24" w:rsidRPr="00B97E4C" w:rsidRDefault="00136E24" w:rsidP="00EE720F">
            <w:pPr>
              <w:pStyle w:val="Tabletext"/>
              <w:keepNext/>
              <w:keepLines/>
              <w:jc w:val="center"/>
            </w:pPr>
            <w:r w:rsidRPr="00B97E4C">
              <w:t>No. 200</w:t>
            </w:r>
          </w:p>
        </w:tc>
        <w:tc>
          <w:tcPr>
            <w:tcW w:w="2448" w:type="dxa"/>
            <w:tcBorders>
              <w:bottom w:val="nil"/>
            </w:tcBorders>
            <w:vAlign w:val="center"/>
          </w:tcPr>
          <w:p w14:paraId="7E2BF964" w14:textId="77777777" w:rsidR="00136E24" w:rsidRPr="00B97E4C" w:rsidRDefault="00136E24" w:rsidP="00EE720F">
            <w:pPr>
              <w:pStyle w:val="Tabletext"/>
              <w:keepNext/>
              <w:keepLines/>
              <w:jc w:val="center"/>
            </w:pPr>
            <w:r w:rsidRPr="00B97E4C">
              <w:t xml:space="preserve">2.0 </w:t>
            </w:r>
            <w:r w:rsidRPr="00D5055B">
              <w:t>–</w:t>
            </w:r>
            <w:r w:rsidRPr="00B97E4C">
              <w:t xml:space="preserve"> 5.0</w:t>
            </w:r>
          </w:p>
        </w:tc>
        <w:tc>
          <w:tcPr>
            <w:tcW w:w="2448" w:type="dxa"/>
            <w:gridSpan w:val="2"/>
            <w:tcBorders>
              <w:bottom w:val="nil"/>
            </w:tcBorders>
            <w:vAlign w:val="center"/>
          </w:tcPr>
          <w:p w14:paraId="780B66D0" w14:textId="77777777" w:rsidR="00136E24" w:rsidRPr="00B97E4C" w:rsidRDefault="00136E24" w:rsidP="00EE720F">
            <w:pPr>
              <w:pStyle w:val="Tabletext"/>
              <w:keepNext/>
              <w:keepLines/>
              <w:jc w:val="center"/>
            </w:pPr>
            <w:r w:rsidRPr="00B97E4C">
              <w:t xml:space="preserve">2.0 </w:t>
            </w:r>
            <w:r w:rsidRPr="00D5055B">
              <w:t>–</w:t>
            </w:r>
            <w:r w:rsidRPr="00B97E4C">
              <w:t xml:space="preserve"> 5.0</w:t>
            </w:r>
          </w:p>
        </w:tc>
        <w:tc>
          <w:tcPr>
            <w:tcW w:w="2448" w:type="dxa"/>
            <w:gridSpan w:val="2"/>
            <w:tcBorders>
              <w:bottom w:val="nil"/>
            </w:tcBorders>
            <w:vAlign w:val="center"/>
          </w:tcPr>
          <w:p w14:paraId="68743292" w14:textId="77777777" w:rsidR="00136E24" w:rsidRPr="00B97E4C" w:rsidRDefault="00136E24" w:rsidP="00EE720F">
            <w:pPr>
              <w:pStyle w:val="Tabletext"/>
              <w:keepNext/>
              <w:keepLines/>
              <w:jc w:val="center"/>
            </w:pPr>
            <w:r w:rsidRPr="00B97E4C">
              <w:t xml:space="preserve">2.0 </w:t>
            </w:r>
            <w:r w:rsidRPr="00D5055B">
              <w:t>–</w:t>
            </w:r>
            <w:r w:rsidRPr="00B97E4C">
              <w:t xml:space="preserve"> 4.0</w:t>
            </w:r>
          </w:p>
        </w:tc>
      </w:tr>
      <w:tr w:rsidR="00136E24" w:rsidRPr="00B97E4C" w14:paraId="218E2078" w14:textId="77777777" w:rsidTr="00EE720F">
        <w:trPr>
          <w:gridAfter w:val="2"/>
          <w:wAfter w:w="29" w:type="dxa"/>
          <w:trHeight w:val="288"/>
        </w:trPr>
        <w:tc>
          <w:tcPr>
            <w:tcW w:w="2398" w:type="dxa"/>
            <w:tcBorders>
              <w:top w:val="nil"/>
            </w:tcBorders>
            <w:vAlign w:val="center"/>
          </w:tcPr>
          <w:p w14:paraId="3A92C622" w14:textId="77777777" w:rsidR="00136E24" w:rsidRPr="00B97E4C" w:rsidRDefault="00136E24" w:rsidP="00EE720F">
            <w:pPr>
              <w:pStyle w:val="Tabletext"/>
              <w:keepNext/>
              <w:keepLines/>
              <w:jc w:val="center"/>
            </w:pPr>
            <w:r w:rsidRPr="00B97E4C">
              <w:t>Minimum asphalt binder, %</w:t>
            </w:r>
            <w:r w:rsidRPr="00072A4C">
              <w:rPr>
                <w:vertAlign w:val="superscript"/>
              </w:rPr>
              <w:t>1</w:t>
            </w:r>
          </w:p>
        </w:tc>
        <w:tc>
          <w:tcPr>
            <w:tcW w:w="2448" w:type="dxa"/>
            <w:tcBorders>
              <w:top w:val="nil"/>
            </w:tcBorders>
            <w:vAlign w:val="center"/>
          </w:tcPr>
          <w:p w14:paraId="2BC7D2DB" w14:textId="77777777" w:rsidR="00136E24" w:rsidRPr="00B97E4C" w:rsidRDefault="00136E24" w:rsidP="00EE720F">
            <w:pPr>
              <w:pStyle w:val="Tabletext"/>
              <w:keepNext/>
              <w:keepLines/>
              <w:jc w:val="center"/>
            </w:pPr>
            <w:r w:rsidRPr="00B97E4C">
              <w:t>5.5</w:t>
            </w:r>
          </w:p>
        </w:tc>
        <w:tc>
          <w:tcPr>
            <w:tcW w:w="2448" w:type="dxa"/>
            <w:gridSpan w:val="2"/>
            <w:tcBorders>
              <w:top w:val="nil"/>
            </w:tcBorders>
            <w:vAlign w:val="center"/>
          </w:tcPr>
          <w:p w14:paraId="2BF0E07F" w14:textId="77777777" w:rsidR="00136E24" w:rsidRPr="00B97E4C" w:rsidRDefault="00136E24" w:rsidP="00EE720F">
            <w:pPr>
              <w:pStyle w:val="Tabletext"/>
              <w:keepNext/>
              <w:keepLines/>
              <w:jc w:val="center"/>
            </w:pPr>
            <w:r w:rsidRPr="00B97E4C">
              <w:t>5.7</w:t>
            </w:r>
          </w:p>
        </w:tc>
        <w:tc>
          <w:tcPr>
            <w:tcW w:w="2448" w:type="dxa"/>
            <w:gridSpan w:val="2"/>
            <w:tcBorders>
              <w:top w:val="nil"/>
            </w:tcBorders>
            <w:vAlign w:val="center"/>
          </w:tcPr>
          <w:p w14:paraId="52E11FCF" w14:textId="77777777" w:rsidR="00136E24" w:rsidRPr="00B97E4C" w:rsidRDefault="00136E24" w:rsidP="00EE720F">
            <w:pPr>
              <w:pStyle w:val="Tabletext"/>
              <w:keepNext/>
              <w:keepLines/>
              <w:jc w:val="center"/>
            </w:pPr>
            <w:r w:rsidRPr="00B97E4C">
              <w:t>6.0</w:t>
            </w:r>
          </w:p>
        </w:tc>
      </w:tr>
      <w:tr w:rsidR="00136E24" w:rsidRPr="00B97E4C" w14:paraId="0B59533B" w14:textId="77777777" w:rsidTr="00EE720F">
        <w:trPr>
          <w:gridAfter w:val="2"/>
          <w:wAfter w:w="29" w:type="dxa"/>
          <w:trHeight w:val="288"/>
        </w:trPr>
        <w:tc>
          <w:tcPr>
            <w:tcW w:w="2398" w:type="dxa"/>
            <w:vAlign w:val="center"/>
          </w:tcPr>
          <w:p w14:paraId="64804E05" w14:textId="77777777" w:rsidR="00136E24" w:rsidRPr="00B97E4C" w:rsidRDefault="00136E24" w:rsidP="00EE720F">
            <w:pPr>
              <w:pStyle w:val="Tabletext"/>
              <w:keepNext/>
              <w:keepLines/>
              <w:jc w:val="center"/>
            </w:pPr>
            <w:r w:rsidRPr="00B97E4C">
              <w:t>Minimum % Air Voids, design</w:t>
            </w:r>
          </w:p>
        </w:tc>
        <w:tc>
          <w:tcPr>
            <w:tcW w:w="2448" w:type="dxa"/>
            <w:vAlign w:val="center"/>
          </w:tcPr>
          <w:p w14:paraId="293DF906" w14:textId="77777777" w:rsidR="00136E24" w:rsidRPr="00B97E4C" w:rsidRDefault="00136E24" w:rsidP="00EE720F">
            <w:pPr>
              <w:pStyle w:val="Tabletext"/>
              <w:keepNext/>
              <w:keepLines/>
              <w:jc w:val="center"/>
            </w:pPr>
            <w:r w:rsidRPr="00B97E4C">
              <w:t>15%</w:t>
            </w:r>
          </w:p>
        </w:tc>
        <w:tc>
          <w:tcPr>
            <w:tcW w:w="2448" w:type="dxa"/>
            <w:gridSpan w:val="2"/>
            <w:vAlign w:val="center"/>
          </w:tcPr>
          <w:p w14:paraId="49872189" w14:textId="77777777" w:rsidR="00136E24" w:rsidRPr="00B97E4C" w:rsidRDefault="00136E24" w:rsidP="00EE720F">
            <w:pPr>
              <w:pStyle w:val="Tabletext"/>
              <w:keepNext/>
              <w:keepLines/>
              <w:jc w:val="center"/>
            </w:pPr>
            <w:r w:rsidRPr="00B97E4C">
              <w:t>20%</w:t>
            </w:r>
          </w:p>
        </w:tc>
        <w:tc>
          <w:tcPr>
            <w:tcW w:w="2448" w:type="dxa"/>
            <w:gridSpan w:val="2"/>
            <w:vAlign w:val="center"/>
          </w:tcPr>
          <w:p w14:paraId="601E741D" w14:textId="77777777" w:rsidR="00136E24" w:rsidRPr="00B97E4C" w:rsidRDefault="00136E24" w:rsidP="00EE720F">
            <w:pPr>
              <w:pStyle w:val="Tabletext"/>
              <w:keepNext/>
              <w:keepLines/>
              <w:jc w:val="center"/>
            </w:pPr>
            <w:r w:rsidRPr="00B97E4C">
              <w:t>18%</w:t>
            </w:r>
          </w:p>
        </w:tc>
      </w:tr>
      <w:tr w:rsidR="00136E24" w:rsidRPr="00B97E4C" w14:paraId="1D41BB93" w14:textId="77777777" w:rsidTr="00EE720F">
        <w:trPr>
          <w:gridAfter w:val="2"/>
          <w:wAfter w:w="29" w:type="dxa"/>
          <w:trHeight w:val="288"/>
        </w:trPr>
        <w:tc>
          <w:tcPr>
            <w:tcW w:w="2398" w:type="dxa"/>
            <w:tcBorders>
              <w:bottom w:val="single" w:sz="4" w:space="0" w:color="auto"/>
            </w:tcBorders>
            <w:vAlign w:val="center"/>
          </w:tcPr>
          <w:p w14:paraId="7CDAB7FA" w14:textId="77777777" w:rsidR="00136E24" w:rsidRPr="00B97E4C" w:rsidRDefault="00136E24" w:rsidP="00EE720F">
            <w:pPr>
              <w:pStyle w:val="Tabletext"/>
              <w:keepNext/>
              <w:keepLines/>
              <w:jc w:val="center"/>
            </w:pPr>
            <w:r w:rsidRPr="00B97E4C">
              <w:t>Minimum lift thickness, design</w:t>
            </w:r>
          </w:p>
        </w:tc>
        <w:tc>
          <w:tcPr>
            <w:tcW w:w="2448" w:type="dxa"/>
            <w:tcBorders>
              <w:bottom w:val="single" w:sz="4" w:space="0" w:color="auto"/>
            </w:tcBorders>
            <w:vAlign w:val="center"/>
          </w:tcPr>
          <w:p w14:paraId="6DD0DED7" w14:textId="77777777" w:rsidR="00136E24" w:rsidRPr="00B97E4C" w:rsidRDefault="00136E24" w:rsidP="00EE720F">
            <w:pPr>
              <w:pStyle w:val="Tabletext"/>
              <w:keepNext/>
              <w:keepLines/>
              <w:jc w:val="center"/>
            </w:pPr>
            <w:r w:rsidRPr="00B97E4C">
              <w:t>3/4"</w:t>
            </w:r>
          </w:p>
        </w:tc>
        <w:tc>
          <w:tcPr>
            <w:tcW w:w="2448" w:type="dxa"/>
            <w:gridSpan w:val="2"/>
            <w:tcBorders>
              <w:bottom w:val="single" w:sz="4" w:space="0" w:color="auto"/>
            </w:tcBorders>
            <w:vAlign w:val="center"/>
          </w:tcPr>
          <w:p w14:paraId="0101C30A" w14:textId="77777777" w:rsidR="00136E24" w:rsidRPr="00B97E4C" w:rsidRDefault="00136E24" w:rsidP="00EE720F">
            <w:pPr>
              <w:pStyle w:val="Tabletext"/>
              <w:keepNext/>
              <w:keepLines/>
              <w:jc w:val="center"/>
            </w:pPr>
            <w:r>
              <w:t xml:space="preserve">1 </w:t>
            </w:r>
            <w:r w:rsidRPr="00B97E4C">
              <w:t>1/4"</w:t>
            </w:r>
          </w:p>
        </w:tc>
        <w:tc>
          <w:tcPr>
            <w:tcW w:w="2448" w:type="dxa"/>
            <w:gridSpan w:val="2"/>
            <w:tcBorders>
              <w:bottom w:val="single" w:sz="4" w:space="0" w:color="auto"/>
            </w:tcBorders>
            <w:vAlign w:val="center"/>
          </w:tcPr>
          <w:p w14:paraId="3BA3FD85" w14:textId="77777777" w:rsidR="00136E24" w:rsidRPr="00B97E4C" w:rsidRDefault="00136E24" w:rsidP="00EE720F">
            <w:pPr>
              <w:pStyle w:val="Tabletext"/>
              <w:keepNext/>
              <w:keepLines/>
              <w:jc w:val="center"/>
            </w:pPr>
            <w:r w:rsidRPr="00B97E4C">
              <w:t>3/4"</w:t>
            </w:r>
          </w:p>
        </w:tc>
      </w:tr>
      <w:tr w:rsidR="00136E24" w:rsidRPr="00B97E4C" w14:paraId="24FE784C" w14:textId="77777777" w:rsidTr="00EE720F">
        <w:trPr>
          <w:trHeight w:val="288"/>
        </w:trPr>
        <w:tc>
          <w:tcPr>
            <w:tcW w:w="9771" w:type="dxa"/>
            <w:gridSpan w:val="8"/>
            <w:tcBorders>
              <w:top w:val="single" w:sz="4" w:space="0" w:color="auto"/>
              <w:bottom w:val="double" w:sz="4" w:space="0" w:color="auto"/>
            </w:tcBorders>
          </w:tcPr>
          <w:p w14:paraId="7DC5B6B0" w14:textId="77777777" w:rsidR="00136E24" w:rsidRPr="00B97E4C" w:rsidRDefault="00136E24" w:rsidP="00EE720F">
            <w:pPr>
              <w:pStyle w:val="Tablenote"/>
            </w:pPr>
            <w:r w:rsidRPr="00B97E4C">
              <w:t>1.</w:t>
            </w:r>
            <w:r w:rsidRPr="00B97E4C">
              <w:tab/>
              <w:t xml:space="preserve">Aggregate percent passing to be determined based on dry aggregate weight.  Asphalt binder content to be determined based on total weight </w:t>
            </w:r>
            <w:r w:rsidRPr="009A4F31">
              <w:t>of</w:t>
            </w:r>
            <w:r w:rsidRPr="00B97E4C">
              <w:t xml:space="preserve"> mix.</w:t>
            </w:r>
          </w:p>
        </w:tc>
      </w:tr>
    </w:tbl>
    <w:p w14:paraId="5159C6E9" w14:textId="77777777" w:rsidR="00136E24" w:rsidRDefault="00136E24" w:rsidP="00136E24">
      <w:pPr>
        <w:pStyle w:val="Blankline"/>
      </w:pPr>
    </w:p>
    <w:tbl>
      <w:tblPr>
        <w:tblW w:w="9792" w:type="dxa"/>
        <w:jc w:val="center"/>
        <w:tblBorders>
          <w:top w:val="double" w:sz="4" w:space="0" w:color="auto"/>
          <w:bottom w:val="double" w:sz="4" w:space="0" w:color="auto"/>
        </w:tblBorders>
        <w:tblLayout w:type="fixed"/>
        <w:tblCellMar>
          <w:top w:w="29" w:type="dxa"/>
          <w:left w:w="29" w:type="dxa"/>
          <w:bottom w:w="29" w:type="dxa"/>
          <w:right w:w="29" w:type="dxa"/>
        </w:tblCellMar>
        <w:tblLook w:val="00A0" w:firstRow="1" w:lastRow="0" w:firstColumn="1" w:lastColumn="0" w:noHBand="0" w:noVBand="0"/>
      </w:tblPr>
      <w:tblGrid>
        <w:gridCol w:w="4896"/>
        <w:gridCol w:w="4896"/>
      </w:tblGrid>
      <w:tr w:rsidR="00136E24" w:rsidRPr="00D5055B" w14:paraId="7663CC60" w14:textId="77777777" w:rsidTr="00EE720F">
        <w:trPr>
          <w:trHeight w:val="288"/>
          <w:jc w:val="center"/>
        </w:trPr>
        <w:tc>
          <w:tcPr>
            <w:tcW w:w="9792" w:type="dxa"/>
            <w:gridSpan w:val="2"/>
            <w:tcBorders>
              <w:bottom w:val="single" w:sz="4" w:space="0" w:color="auto"/>
            </w:tcBorders>
            <w:vAlign w:val="center"/>
          </w:tcPr>
          <w:p w14:paraId="7C30C789" w14:textId="77777777" w:rsidR="00136E24" w:rsidRPr="00D5055B" w:rsidRDefault="00136E24" w:rsidP="00EE720F">
            <w:pPr>
              <w:pStyle w:val="Tabletitle"/>
              <w:keepLines/>
              <w:tabs>
                <w:tab w:val="center" w:pos="4320"/>
                <w:tab w:val="right" w:pos="8640"/>
              </w:tabs>
            </w:pPr>
            <w:r w:rsidRPr="00D5055B">
              <w:t>Table 902.03.03-</w:t>
            </w:r>
            <w:proofErr w:type="gramStart"/>
            <w:r w:rsidRPr="00D5055B">
              <w:t>2  Production</w:t>
            </w:r>
            <w:proofErr w:type="gramEnd"/>
            <w:r w:rsidRPr="00D5055B">
              <w:t xml:space="preserve"> Control Tolerances for OGFC and MOGFC Mixtures</w:t>
            </w:r>
          </w:p>
        </w:tc>
      </w:tr>
      <w:tr w:rsidR="00136E24" w:rsidRPr="00D5055B" w14:paraId="4FA14C7A" w14:textId="77777777" w:rsidTr="00EE720F">
        <w:trPr>
          <w:trHeight w:val="288"/>
          <w:jc w:val="center"/>
        </w:trPr>
        <w:tc>
          <w:tcPr>
            <w:tcW w:w="4896" w:type="dxa"/>
            <w:tcBorders>
              <w:top w:val="single" w:sz="4" w:space="0" w:color="auto"/>
              <w:bottom w:val="single" w:sz="4" w:space="0" w:color="auto"/>
            </w:tcBorders>
            <w:vAlign w:val="center"/>
          </w:tcPr>
          <w:p w14:paraId="6DA47795" w14:textId="77777777" w:rsidR="00136E24" w:rsidRPr="00D5055B" w:rsidRDefault="00136E24" w:rsidP="00EE720F">
            <w:pPr>
              <w:pStyle w:val="TableheaderCentered"/>
              <w:keepLines/>
            </w:pPr>
            <w:r w:rsidRPr="00D5055B">
              <w:t>Sieve Sizes</w:t>
            </w:r>
          </w:p>
        </w:tc>
        <w:tc>
          <w:tcPr>
            <w:tcW w:w="4896" w:type="dxa"/>
            <w:tcBorders>
              <w:top w:val="single" w:sz="4" w:space="0" w:color="auto"/>
              <w:bottom w:val="single" w:sz="4" w:space="0" w:color="auto"/>
            </w:tcBorders>
            <w:vAlign w:val="center"/>
          </w:tcPr>
          <w:p w14:paraId="598C80F2" w14:textId="77777777" w:rsidR="00136E24" w:rsidRPr="00D5055B" w:rsidRDefault="00136E24" w:rsidP="00EE720F">
            <w:pPr>
              <w:pStyle w:val="TableheaderCentered"/>
              <w:keepLines/>
            </w:pPr>
            <w:r w:rsidRPr="00D5055B">
              <w:t>Production Control</w:t>
            </w:r>
          </w:p>
          <w:p w14:paraId="7E3B9A74" w14:textId="77777777" w:rsidR="00136E24" w:rsidRPr="00D5055B" w:rsidRDefault="00136E24" w:rsidP="00EE720F">
            <w:pPr>
              <w:pStyle w:val="TableheaderCentered"/>
              <w:keepLines/>
              <w:rPr>
                <w:vertAlign w:val="superscript"/>
              </w:rPr>
            </w:pPr>
            <w:r w:rsidRPr="00D5055B">
              <w:t>Tolerances from JMF</w:t>
            </w:r>
            <w:r w:rsidRPr="00D5055B">
              <w:rPr>
                <w:vertAlign w:val="superscript"/>
              </w:rPr>
              <w:t>1</w:t>
            </w:r>
          </w:p>
        </w:tc>
      </w:tr>
      <w:tr w:rsidR="00136E24" w:rsidRPr="00D5055B" w14:paraId="15008FF6" w14:textId="77777777" w:rsidTr="00EE720F">
        <w:trPr>
          <w:trHeight w:val="288"/>
          <w:jc w:val="center"/>
        </w:trPr>
        <w:tc>
          <w:tcPr>
            <w:tcW w:w="4896" w:type="dxa"/>
            <w:tcBorders>
              <w:top w:val="single" w:sz="4" w:space="0" w:color="auto"/>
            </w:tcBorders>
            <w:vAlign w:val="center"/>
          </w:tcPr>
          <w:p w14:paraId="79FFB35E" w14:textId="77777777" w:rsidR="00136E24" w:rsidRPr="00D5055B" w:rsidRDefault="00136E24" w:rsidP="00EE720F">
            <w:pPr>
              <w:pStyle w:val="Tabletext"/>
              <w:keepNext/>
              <w:keepLines/>
              <w:jc w:val="center"/>
            </w:pPr>
            <w:r w:rsidRPr="00D5055B">
              <w:t>1/2"</w:t>
            </w:r>
          </w:p>
        </w:tc>
        <w:tc>
          <w:tcPr>
            <w:tcW w:w="4896" w:type="dxa"/>
            <w:tcBorders>
              <w:top w:val="single" w:sz="4" w:space="0" w:color="auto"/>
            </w:tcBorders>
            <w:vAlign w:val="center"/>
          </w:tcPr>
          <w:p w14:paraId="61910F30" w14:textId="77777777" w:rsidR="00136E24" w:rsidRPr="00D5055B" w:rsidRDefault="00136E24" w:rsidP="00EE720F">
            <w:pPr>
              <w:pStyle w:val="Tabletext"/>
              <w:keepNext/>
              <w:keepLines/>
              <w:jc w:val="center"/>
            </w:pPr>
            <w:r w:rsidRPr="00D5055B">
              <w:sym w:font="Symbol" w:char="F0B1"/>
            </w:r>
            <w:r w:rsidRPr="00D5055B">
              <w:t>3.0</w:t>
            </w:r>
          </w:p>
        </w:tc>
      </w:tr>
      <w:tr w:rsidR="00136E24" w:rsidRPr="00D5055B" w14:paraId="14B61AD8" w14:textId="77777777" w:rsidTr="00EE720F">
        <w:trPr>
          <w:trHeight w:val="288"/>
          <w:jc w:val="center"/>
        </w:trPr>
        <w:tc>
          <w:tcPr>
            <w:tcW w:w="4896" w:type="dxa"/>
            <w:vAlign w:val="center"/>
          </w:tcPr>
          <w:p w14:paraId="519F9CF1" w14:textId="77777777" w:rsidR="00136E24" w:rsidRPr="00D5055B" w:rsidRDefault="00136E24" w:rsidP="00EE720F">
            <w:pPr>
              <w:pStyle w:val="Tabletext"/>
              <w:keepNext/>
              <w:keepLines/>
              <w:jc w:val="center"/>
            </w:pPr>
            <w:r w:rsidRPr="00D5055B">
              <w:t>3/8"</w:t>
            </w:r>
          </w:p>
        </w:tc>
        <w:tc>
          <w:tcPr>
            <w:tcW w:w="4896" w:type="dxa"/>
            <w:vAlign w:val="center"/>
          </w:tcPr>
          <w:p w14:paraId="7354BBD0" w14:textId="77777777" w:rsidR="00136E24" w:rsidRPr="00D5055B" w:rsidRDefault="00136E24" w:rsidP="00EE720F">
            <w:pPr>
              <w:pStyle w:val="Tabletext"/>
              <w:keepNext/>
              <w:keepLines/>
              <w:jc w:val="center"/>
            </w:pPr>
            <w:r w:rsidRPr="00D5055B">
              <w:sym w:font="Symbol" w:char="F0B1"/>
            </w:r>
            <w:r w:rsidRPr="00D5055B">
              <w:t>4.0</w:t>
            </w:r>
          </w:p>
        </w:tc>
      </w:tr>
      <w:tr w:rsidR="00136E24" w:rsidRPr="00D5055B" w14:paraId="457D31A2" w14:textId="77777777" w:rsidTr="00EE720F">
        <w:trPr>
          <w:trHeight w:val="288"/>
          <w:jc w:val="center"/>
        </w:trPr>
        <w:tc>
          <w:tcPr>
            <w:tcW w:w="4896" w:type="dxa"/>
            <w:vAlign w:val="center"/>
          </w:tcPr>
          <w:p w14:paraId="293082BF" w14:textId="77777777" w:rsidR="00136E24" w:rsidRPr="00D5055B" w:rsidRDefault="00136E24" w:rsidP="00EE720F">
            <w:pPr>
              <w:pStyle w:val="Tabletext"/>
              <w:keepNext/>
              <w:keepLines/>
              <w:jc w:val="center"/>
            </w:pPr>
            <w:r w:rsidRPr="00D5055B">
              <w:t>No. 4</w:t>
            </w:r>
          </w:p>
        </w:tc>
        <w:tc>
          <w:tcPr>
            <w:tcW w:w="4896" w:type="dxa"/>
            <w:vAlign w:val="center"/>
          </w:tcPr>
          <w:p w14:paraId="4514AEA8" w14:textId="77777777" w:rsidR="00136E24" w:rsidRPr="00D5055B" w:rsidRDefault="00136E24" w:rsidP="00EE720F">
            <w:pPr>
              <w:pStyle w:val="Tabletext"/>
              <w:keepNext/>
              <w:keepLines/>
              <w:jc w:val="center"/>
            </w:pPr>
            <w:r w:rsidRPr="00D5055B">
              <w:sym w:font="Symbol" w:char="F0B1"/>
            </w:r>
            <w:r w:rsidRPr="00D5055B">
              <w:t>3.0</w:t>
            </w:r>
          </w:p>
        </w:tc>
      </w:tr>
      <w:tr w:rsidR="00136E24" w:rsidRPr="00D5055B" w14:paraId="3A43A59E" w14:textId="77777777" w:rsidTr="00EE720F">
        <w:trPr>
          <w:trHeight w:val="288"/>
          <w:jc w:val="center"/>
        </w:trPr>
        <w:tc>
          <w:tcPr>
            <w:tcW w:w="4896" w:type="dxa"/>
            <w:vAlign w:val="center"/>
          </w:tcPr>
          <w:p w14:paraId="6EE5DC14" w14:textId="77777777" w:rsidR="00136E24" w:rsidRPr="00D5055B" w:rsidRDefault="00136E24" w:rsidP="00EE720F">
            <w:pPr>
              <w:pStyle w:val="Tabletext"/>
              <w:keepNext/>
              <w:keepLines/>
              <w:jc w:val="center"/>
            </w:pPr>
            <w:r w:rsidRPr="00D5055B">
              <w:t>No. 8</w:t>
            </w:r>
          </w:p>
        </w:tc>
        <w:tc>
          <w:tcPr>
            <w:tcW w:w="4896" w:type="dxa"/>
            <w:vAlign w:val="center"/>
          </w:tcPr>
          <w:p w14:paraId="0338EF5E" w14:textId="77777777" w:rsidR="00136E24" w:rsidRPr="00D5055B" w:rsidRDefault="00136E24" w:rsidP="00EE720F">
            <w:pPr>
              <w:pStyle w:val="Tabletext"/>
              <w:keepNext/>
              <w:keepLines/>
              <w:jc w:val="center"/>
            </w:pPr>
            <w:r w:rsidRPr="00D5055B">
              <w:sym w:font="Symbol" w:char="F0B1"/>
            </w:r>
            <w:r w:rsidRPr="00D5055B">
              <w:t>1.0</w:t>
            </w:r>
          </w:p>
        </w:tc>
      </w:tr>
      <w:tr w:rsidR="00136E24" w:rsidRPr="00D5055B" w14:paraId="72F45B5A" w14:textId="77777777" w:rsidTr="00EE720F">
        <w:trPr>
          <w:trHeight w:val="288"/>
          <w:jc w:val="center"/>
        </w:trPr>
        <w:tc>
          <w:tcPr>
            <w:tcW w:w="4896" w:type="dxa"/>
            <w:tcBorders>
              <w:bottom w:val="nil"/>
            </w:tcBorders>
            <w:vAlign w:val="center"/>
          </w:tcPr>
          <w:p w14:paraId="50356848" w14:textId="77777777" w:rsidR="00136E24" w:rsidRPr="00D5055B" w:rsidRDefault="00136E24" w:rsidP="00EE720F">
            <w:pPr>
              <w:pStyle w:val="Tabletext"/>
              <w:keepNext/>
              <w:keepLines/>
              <w:jc w:val="center"/>
            </w:pPr>
            <w:r w:rsidRPr="00D5055B">
              <w:t>No. 200</w:t>
            </w:r>
          </w:p>
        </w:tc>
        <w:tc>
          <w:tcPr>
            <w:tcW w:w="4896" w:type="dxa"/>
            <w:tcBorders>
              <w:bottom w:val="nil"/>
            </w:tcBorders>
            <w:vAlign w:val="center"/>
          </w:tcPr>
          <w:p w14:paraId="2BEE6062" w14:textId="77777777" w:rsidR="00136E24" w:rsidRPr="00D5055B" w:rsidRDefault="00136E24" w:rsidP="00EE720F">
            <w:pPr>
              <w:pStyle w:val="Tabletext"/>
              <w:keepNext/>
              <w:keepLines/>
              <w:jc w:val="center"/>
            </w:pPr>
            <w:r w:rsidRPr="00D5055B">
              <w:sym w:font="Symbol" w:char="F0B1"/>
            </w:r>
            <w:r w:rsidRPr="00D5055B">
              <w:t>1.0</w:t>
            </w:r>
          </w:p>
        </w:tc>
      </w:tr>
      <w:tr w:rsidR="00136E24" w:rsidRPr="00D5055B" w14:paraId="4F716C6E" w14:textId="77777777" w:rsidTr="00EE720F">
        <w:trPr>
          <w:trHeight w:val="288"/>
          <w:jc w:val="center"/>
        </w:trPr>
        <w:tc>
          <w:tcPr>
            <w:tcW w:w="4896" w:type="dxa"/>
            <w:tcBorders>
              <w:top w:val="nil"/>
            </w:tcBorders>
            <w:vAlign w:val="center"/>
          </w:tcPr>
          <w:p w14:paraId="23617E0A" w14:textId="77777777" w:rsidR="00136E24" w:rsidRPr="00D5055B" w:rsidRDefault="00136E24" w:rsidP="00EE720F">
            <w:pPr>
              <w:pStyle w:val="Tabletext"/>
              <w:keepNext/>
              <w:keepLines/>
              <w:jc w:val="center"/>
              <w:rPr>
                <w:vertAlign w:val="superscript"/>
              </w:rPr>
            </w:pPr>
            <w:r w:rsidRPr="00D5055B">
              <w:t>Asphalt Binder Content, % (AASHTO T 308)</w:t>
            </w:r>
            <w:r w:rsidRPr="00D5055B">
              <w:rPr>
                <w:vertAlign w:val="superscript"/>
              </w:rPr>
              <w:t>2</w:t>
            </w:r>
          </w:p>
        </w:tc>
        <w:tc>
          <w:tcPr>
            <w:tcW w:w="4896" w:type="dxa"/>
            <w:tcBorders>
              <w:top w:val="nil"/>
            </w:tcBorders>
            <w:vAlign w:val="center"/>
          </w:tcPr>
          <w:p w14:paraId="6E2D004D" w14:textId="77777777" w:rsidR="00136E24" w:rsidRPr="00D5055B" w:rsidRDefault="00136E24" w:rsidP="00EE720F">
            <w:pPr>
              <w:pStyle w:val="Tabletext"/>
              <w:keepNext/>
              <w:keepLines/>
              <w:jc w:val="center"/>
            </w:pPr>
            <w:r w:rsidRPr="00D5055B">
              <w:sym w:font="Symbol" w:char="F0B1"/>
            </w:r>
            <w:r w:rsidRPr="00D5055B">
              <w:t>0.40</w:t>
            </w:r>
          </w:p>
        </w:tc>
      </w:tr>
      <w:tr w:rsidR="00136E24" w:rsidRPr="00D5055B" w14:paraId="55A389C3" w14:textId="77777777" w:rsidTr="00EE720F">
        <w:trPr>
          <w:trHeight w:val="288"/>
          <w:jc w:val="center"/>
        </w:trPr>
        <w:tc>
          <w:tcPr>
            <w:tcW w:w="4896" w:type="dxa"/>
            <w:vAlign w:val="center"/>
          </w:tcPr>
          <w:p w14:paraId="4D598583" w14:textId="77777777" w:rsidR="00136E24" w:rsidRPr="00D5055B" w:rsidRDefault="00136E24" w:rsidP="00EE720F">
            <w:pPr>
              <w:pStyle w:val="Tabletext"/>
              <w:keepNext/>
              <w:keepLines/>
              <w:jc w:val="center"/>
              <w:rPr>
                <w:vertAlign w:val="superscript"/>
              </w:rPr>
            </w:pPr>
            <w:r w:rsidRPr="00D5055B">
              <w:t>Asphalt Binder Content, % (</w:t>
            </w:r>
            <w:hyperlink w:anchor="njdotb5" w:history="1">
              <w:r w:rsidRPr="005C3E7B">
                <w:t>NJDOT B-5</w:t>
              </w:r>
            </w:hyperlink>
            <w:r w:rsidRPr="00D5055B">
              <w:t>)</w:t>
            </w:r>
            <w:r w:rsidRPr="00D5055B">
              <w:rPr>
                <w:vertAlign w:val="superscript"/>
              </w:rPr>
              <w:t>2</w:t>
            </w:r>
          </w:p>
        </w:tc>
        <w:tc>
          <w:tcPr>
            <w:tcW w:w="4896" w:type="dxa"/>
            <w:vAlign w:val="center"/>
          </w:tcPr>
          <w:p w14:paraId="7E63CC5A" w14:textId="77777777" w:rsidR="00136E24" w:rsidRPr="00D5055B" w:rsidRDefault="00136E24" w:rsidP="00EE720F">
            <w:pPr>
              <w:pStyle w:val="Tabletext"/>
              <w:keepNext/>
              <w:keepLines/>
              <w:jc w:val="center"/>
            </w:pPr>
            <w:r w:rsidRPr="00D5055B">
              <w:sym w:font="Symbol" w:char="F0B1"/>
            </w:r>
            <w:r w:rsidRPr="00D5055B">
              <w:t>0.15</w:t>
            </w:r>
          </w:p>
        </w:tc>
      </w:tr>
      <w:tr w:rsidR="00136E24" w:rsidRPr="00D5055B" w14:paraId="73740905" w14:textId="77777777" w:rsidTr="00EE720F">
        <w:trPr>
          <w:trHeight w:val="288"/>
          <w:jc w:val="center"/>
        </w:trPr>
        <w:tc>
          <w:tcPr>
            <w:tcW w:w="4896" w:type="dxa"/>
            <w:tcBorders>
              <w:bottom w:val="single" w:sz="4" w:space="0" w:color="auto"/>
            </w:tcBorders>
            <w:vAlign w:val="center"/>
          </w:tcPr>
          <w:p w14:paraId="7DE8DB6C" w14:textId="77777777" w:rsidR="00136E24" w:rsidRPr="00D5055B" w:rsidRDefault="00136E24" w:rsidP="00EE720F">
            <w:pPr>
              <w:pStyle w:val="Tabletext"/>
              <w:keepNext/>
              <w:keepLines/>
              <w:jc w:val="center"/>
            </w:pPr>
            <w:r w:rsidRPr="00D5055B">
              <w:t>Minimum % Air Voids</w:t>
            </w:r>
          </w:p>
        </w:tc>
        <w:tc>
          <w:tcPr>
            <w:tcW w:w="4896" w:type="dxa"/>
            <w:tcBorders>
              <w:bottom w:val="single" w:sz="4" w:space="0" w:color="auto"/>
            </w:tcBorders>
            <w:vAlign w:val="center"/>
          </w:tcPr>
          <w:p w14:paraId="6936B96A" w14:textId="77777777" w:rsidR="00136E24" w:rsidRPr="00D5055B" w:rsidRDefault="00136E24" w:rsidP="00EE720F">
            <w:pPr>
              <w:pStyle w:val="Tabletext"/>
              <w:keepNext/>
              <w:keepLines/>
              <w:jc w:val="center"/>
            </w:pPr>
            <w:r w:rsidRPr="00D5055B">
              <w:t>1.0% less than design requirement</w:t>
            </w:r>
          </w:p>
        </w:tc>
      </w:tr>
      <w:tr w:rsidR="00136E24" w:rsidRPr="00D5055B" w14:paraId="56923A27" w14:textId="77777777" w:rsidTr="00EE720F">
        <w:trPr>
          <w:trHeight w:val="288"/>
          <w:jc w:val="center"/>
        </w:trPr>
        <w:tc>
          <w:tcPr>
            <w:tcW w:w="9792" w:type="dxa"/>
            <w:gridSpan w:val="2"/>
            <w:tcBorders>
              <w:top w:val="single" w:sz="4" w:space="0" w:color="auto"/>
              <w:bottom w:val="double" w:sz="4" w:space="0" w:color="auto"/>
            </w:tcBorders>
            <w:vAlign w:val="center"/>
          </w:tcPr>
          <w:p w14:paraId="458B0C23" w14:textId="77777777" w:rsidR="00136E24" w:rsidRPr="00D5055B" w:rsidRDefault="00136E24" w:rsidP="00EE720F">
            <w:pPr>
              <w:pStyle w:val="Tablenote"/>
              <w:keepNext/>
              <w:keepLines/>
            </w:pPr>
            <w:r>
              <w:t>1.</w:t>
            </w:r>
            <w:r>
              <w:tab/>
            </w:r>
            <w:r w:rsidRPr="00FA4FD1">
              <w:t>Production</w:t>
            </w:r>
            <w:r w:rsidRPr="00D5055B">
              <w:t xml:space="preserve"> tolerances may not fall outside of the wide band gradation limits in </w:t>
            </w:r>
            <w:hyperlink w:anchor="t90203031" w:history="1">
              <w:r w:rsidRPr="005C3E7B">
                <w:t>Table 902.03.03-1</w:t>
              </w:r>
            </w:hyperlink>
            <w:r w:rsidRPr="00D5055B">
              <w:t>.</w:t>
            </w:r>
          </w:p>
          <w:p w14:paraId="025D765B" w14:textId="77777777" w:rsidR="00136E24" w:rsidRPr="00D5055B" w:rsidRDefault="00136E24" w:rsidP="00EE720F">
            <w:pPr>
              <w:pStyle w:val="Tablenote"/>
              <w:keepNext/>
              <w:keepLines/>
            </w:pPr>
            <w:r>
              <w:t>2.</w:t>
            </w:r>
            <w:r>
              <w:tab/>
            </w:r>
            <w:r w:rsidRPr="00D5055B">
              <w:t xml:space="preserve">The </w:t>
            </w:r>
            <w:r w:rsidRPr="00FA4FD1">
              <w:t>asphalt</w:t>
            </w:r>
            <w:r w:rsidRPr="00D5055B">
              <w:t xml:space="preserve"> binder content may not be lower than the </w:t>
            </w:r>
            <w:r w:rsidRPr="009A4F31">
              <w:t>minimum</w:t>
            </w:r>
            <w:r w:rsidRPr="00D5055B">
              <w:t xml:space="preserve"> after </w:t>
            </w:r>
            <w:proofErr w:type="gramStart"/>
            <w:r w:rsidRPr="00D5055B">
              <w:t>the production</w:t>
            </w:r>
            <w:proofErr w:type="gramEnd"/>
            <w:r w:rsidRPr="00D5055B">
              <w:t xml:space="preserve"> tolerance is applied.</w:t>
            </w:r>
          </w:p>
        </w:tc>
      </w:tr>
    </w:tbl>
    <w:bookmarkEnd w:id="1023"/>
    <w:bookmarkEnd w:id="1024"/>
    <w:p w14:paraId="42CDD3BF" w14:textId="77777777" w:rsidR="00136E24" w:rsidRDefault="00136E24" w:rsidP="00136E24">
      <w:pPr>
        <w:pStyle w:val="HiddenTextSpec"/>
      </w:pPr>
      <w:r>
        <w:t>1**************************************************************************************************************************1</w:t>
      </w:r>
    </w:p>
    <w:p w14:paraId="192CC1D3" w14:textId="77777777" w:rsidR="00E6346D" w:rsidRDefault="00E6346D" w:rsidP="008B564A">
      <w:pPr>
        <w:pStyle w:val="HiddenTextSpec"/>
      </w:pPr>
    </w:p>
    <w:p w14:paraId="26BD011F" w14:textId="77777777" w:rsidR="006805D3" w:rsidRPr="00611286" w:rsidRDefault="006805D3" w:rsidP="006805D3">
      <w:pPr>
        <w:pStyle w:val="00000Subsection"/>
      </w:pPr>
      <w:proofErr w:type="gramStart"/>
      <w:r w:rsidRPr="00611286">
        <w:t>902.04  Ultra</w:t>
      </w:r>
      <w:proofErr w:type="gramEnd"/>
      <w:r w:rsidRPr="00611286">
        <w:t>-Thin HMA</w:t>
      </w:r>
    </w:p>
    <w:p w14:paraId="3BE0D91B" w14:textId="77777777" w:rsidR="006805D3" w:rsidRPr="00611286" w:rsidRDefault="006805D3" w:rsidP="006805D3">
      <w:pPr>
        <w:pStyle w:val="0000000Subpart"/>
      </w:pPr>
      <w:bookmarkStart w:id="1025" w:name="_Toc142048403"/>
      <w:bookmarkStart w:id="1026" w:name="_Toc146271870"/>
      <w:bookmarkStart w:id="1027" w:name="_Toc175378393"/>
      <w:bookmarkStart w:id="1028" w:name="_Toc175471291"/>
      <w:bookmarkStart w:id="1029" w:name="_Toc501717646"/>
      <w:bookmarkStart w:id="1030" w:name="_Toc153799146"/>
      <w:proofErr w:type="gramStart"/>
      <w:r w:rsidRPr="00611286">
        <w:t>902.04.03  Sampling</w:t>
      </w:r>
      <w:proofErr w:type="gramEnd"/>
      <w:r w:rsidRPr="00611286">
        <w:t xml:space="preserve"> and Testing</w:t>
      </w:r>
      <w:bookmarkEnd w:id="1025"/>
      <w:bookmarkEnd w:id="1026"/>
      <w:bookmarkEnd w:id="1027"/>
      <w:bookmarkEnd w:id="1028"/>
      <w:bookmarkEnd w:id="1029"/>
      <w:bookmarkEnd w:id="1030"/>
    </w:p>
    <w:p w14:paraId="3BF5A84A" w14:textId="77777777" w:rsidR="006805D3" w:rsidRDefault="006805D3" w:rsidP="006805D3">
      <w:pPr>
        <w:pStyle w:val="HiddenTextSpec"/>
      </w:pPr>
      <w:r>
        <w:t>1**************************************************************************************************************************1</w:t>
      </w:r>
    </w:p>
    <w:p w14:paraId="5A4603A9" w14:textId="77777777" w:rsidR="006805D3" w:rsidRDefault="006805D3" w:rsidP="006805D3">
      <w:pPr>
        <w:pStyle w:val="HiddenTextSpec"/>
      </w:pPr>
      <w:r w:rsidRPr="00020B41">
        <w:t>BDC</w:t>
      </w:r>
      <w:r>
        <w:t>24</w:t>
      </w:r>
      <w:r w:rsidRPr="00020B41">
        <w:t>S-</w:t>
      </w:r>
      <w:r>
        <w:t>12</w:t>
      </w:r>
      <w:r w:rsidRPr="00020B41">
        <w:t xml:space="preserve"> dated </w:t>
      </w:r>
      <w:r>
        <w:t>Jul 30, 2024</w:t>
      </w:r>
    </w:p>
    <w:p w14:paraId="4B074FFF" w14:textId="77777777" w:rsidR="006805D3" w:rsidRPr="00611286" w:rsidRDefault="006805D3" w:rsidP="006805D3">
      <w:pPr>
        <w:pStyle w:val="Instruction"/>
      </w:pPr>
      <w:r w:rsidRPr="00611286">
        <w:t>The entire subpart is changed to:</w:t>
      </w:r>
    </w:p>
    <w:p w14:paraId="7294CF29" w14:textId="77777777" w:rsidR="006805D3" w:rsidRPr="00611286" w:rsidRDefault="006805D3" w:rsidP="006805D3">
      <w:pPr>
        <w:pStyle w:val="Paragraph"/>
      </w:pPr>
      <w:r w:rsidRPr="00611286">
        <w:t xml:space="preserve">Ensure that the mix meets the requirements as specified in </w:t>
      </w:r>
      <w:hyperlink w:anchor="s9020204A" w:history="1">
        <w:r w:rsidRPr="00E64BDC">
          <w:t>902.02.</w:t>
        </w:r>
        <w:proofErr w:type="gramStart"/>
        <w:r w:rsidRPr="00E64BDC">
          <w:t>04.A</w:t>
        </w:r>
        <w:proofErr w:type="gramEnd"/>
      </w:hyperlink>
      <w:r w:rsidRPr="00611286">
        <w:t xml:space="preserve">, otherwise the RE or ME will reject the material.  Maintain the temperature of the mix between 300 °F and 330 °F.  Perform and meet requirements for quality control testing as specified in </w:t>
      </w:r>
      <w:hyperlink w:anchor="s9020204C" w:history="1">
        <w:r w:rsidRPr="00E64BDC">
          <w:t>902.02.04.C</w:t>
        </w:r>
      </w:hyperlink>
      <w:r w:rsidRPr="00611286">
        <w:t>.</w:t>
      </w:r>
    </w:p>
    <w:p w14:paraId="51DC5CD1" w14:textId="77777777" w:rsidR="006805D3" w:rsidRPr="00611286" w:rsidRDefault="006805D3" w:rsidP="006805D3">
      <w:pPr>
        <w:pStyle w:val="Paragraph"/>
      </w:pPr>
      <w:r w:rsidRPr="00611286">
        <w:t xml:space="preserve">Ensure that a technical representative from the lab which designed the mix is present during the first night of production to </w:t>
      </w:r>
      <w:proofErr w:type="gramStart"/>
      <w:r w:rsidRPr="00611286">
        <w:t>make adjustments</w:t>
      </w:r>
      <w:proofErr w:type="gramEnd"/>
      <w:r w:rsidRPr="00611286">
        <w:t xml:space="preserve"> as needed for mix compliance.  During production, the ME will take one random acceptance sample from each 700 tons of production to verify composition.  Conduct </w:t>
      </w:r>
      <w:proofErr w:type="spellStart"/>
      <w:r w:rsidRPr="00611286">
        <w:t>draindown</w:t>
      </w:r>
      <w:proofErr w:type="spellEnd"/>
      <w:r w:rsidRPr="00611286">
        <w:t xml:space="preserve"> tests as directed by the ME.</w:t>
      </w:r>
    </w:p>
    <w:p w14:paraId="0DE1A0C2" w14:textId="77777777" w:rsidR="006805D3" w:rsidRPr="00611286" w:rsidRDefault="006805D3" w:rsidP="006805D3">
      <w:pPr>
        <w:pStyle w:val="Paragraph"/>
      </w:pPr>
      <w:r w:rsidRPr="00611286">
        <w:lastRenderedPageBreak/>
        <w:t xml:space="preserve">If the composition testing results are outside of the production control tolerances specified in </w:t>
      </w:r>
      <w:hyperlink w:anchor="t90204021" w:history="1">
        <w:r w:rsidRPr="00E64BDC">
          <w:t>Table 902.04.02-1</w:t>
        </w:r>
      </w:hyperlink>
      <w:r w:rsidRPr="00611286">
        <w:t xml:space="preserve"> for an acceptance sample, immediately run a quality control sample.  If the quality control sample is also outside of the control tolerances in </w:t>
      </w:r>
      <w:hyperlink w:anchor="t90204021" w:history="1">
        <w:r w:rsidRPr="00E64BDC">
          <w:t>Table 902.04.02-1</w:t>
        </w:r>
      </w:hyperlink>
      <w:r w:rsidRPr="00611286">
        <w:t xml:space="preserve">, determine if a plant adjustment is needed and take corrective action to bring the mix into compliance.  Take an additional quality control sample immediately after completing the corrective action to ensure that the mix is within the production control tolerances.  If the mix is within tolerance based on the quality control sample results, then the ME will immediately take an acceptance sample to test and verify that the composition meets the production control tolerances specified in Table 902.04.02-1.  If 2 consecutive acceptance or quality control samples are outside the tolerances specified in </w:t>
      </w:r>
      <w:hyperlink w:anchor="t90204021" w:history="1">
        <w:r w:rsidRPr="00E64BDC">
          <w:t>Table 902.04.02-1</w:t>
        </w:r>
      </w:hyperlink>
      <w:r w:rsidRPr="00611286">
        <w:t>, immediately stop production and shipping.</w:t>
      </w:r>
    </w:p>
    <w:p w14:paraId="23E0FC5C" w14:textId="77777777" w:rsidR="006805D3" w:rsidRPr="00611286" w:rsidRDefault="006805D3" w:rsidP="006805D3">
      <w:pPr>
        <w:pStyle w:val="Paragraph"/>
      </w:pPr>
      <w:r w:rsidRPr="00611286">
        <w:t>After a production stop, obtain ME approval of a plant correction plan before resuming production.  Upon restarting production, do not transport mixture to the Project Limits before the results of a quality control sample from the mixture indicate that the mixture meets JMF tolerances and ME approval.  The ME will reject mixture produced at initial restarting that does not meet tolerances.</w:t>
      </w:r>
    </w:p>
    <w:p w14:paraId="093E0CA6" w14:textId="77777777" w:rsidR="006805D3" w:rsidRPr="00611286" w:rsidRDefault="006805D3" w:rsidP="006805D3">
      <w:pPr>
        <w:pStyle w:val="Paragraph"/>
      </w:pPr>
      <w:r w:rsidRPr="00611286">
        <w:t xml:space="preserve">The ME will perform sampling according to </w:t>
      </w:r>
      <w:hyperlink w:anchor="njdotb2" w:tgtFrame="_blank" w:history="1">
        <w:r w:rsidRPr="00E64BDC">
          <w:t>NJDOT B-2</w:t>
        </w:r>
      </w:hyperlink>
      <w:r w:rsidRPr="00E64BDC">
        <w:t xml:space="preserve"> </w:t>
      </w:r>
      <w:r w:rsidRPr="00611286">
        <w:t xml:space="preserve">or ASTM D </w:t>
      </w:r>
      <w:proofErr w:type="gramStart"/>
      <w:r w:rsidRPr="00611286">
        <w:t>3665, and</w:t>
      </w:r>
      <w:proofErr w:type="gramEnd"/>
      <w:r w:rsidRPr="00611286">
        <w:t xml:space="preserve"> will perform testing for composition according to AASHTO T 308.  Perform testing for </w:t>
      </w:r>
      <w:proofErr w:type="spellStart"/>
      <w:r w:rsidRPr="00611286">
        <w:t>draindown</w:t>
      </w:r>
      <w:proofErr w:type="spellEnd"/>
      <w:r w:rsidRPr="00611286">
        <w:t xml:space="preserve"> according to </w:t>
      </w:r>
      <w:r w:rsidRPr="00E64BDC">
        <w:t>AASHTO T 305 for every 3,500 tons or as directed by the ME</w:t>
      </w:r>
      <w:r w:rsidRPr="00611286">
        <w:t xml:space="preserve">.  The ME may require testing and calculations of film thickness according to </w:t>
      </w:r>
      <w:hyperlink w:anchor="njdotb13" w:history="1">
        <w:r w:rsidRPr="00E64BDC">
          <w:t>NJDOT B-13</w:t>
        </w:r>
      </w:hyperlink>
      <w:r w:rsidRPr="00611286">
        <w:t xml:space="preserve">.  The ME may require adjustment or redesign of the UTFC for failure of </w:t>
      </w:r>
      <w:proofErr w:type="spellStart"/>
      <w:r w:rsidRPr="00611286">
        <w:t>draindown</w:t>
      </w:r>
      <w:proofErr w:type="spellEnd"/>
      <w:r w:rsidRPr="00611286">
        <w:t xml:space="preserve"> or film thickness based on the requirements in </w:t>
      </w:r>
      <w:hyperlink w:anchor="t90204022" w:history="1">
        <w:r w:rsidRPr="00E64BDC">
          <w:t>Table 902.04.02-2</w:t>
        </w:r>
      </w:hyperlink>
      <w:r w:rsidRPr="00611286">
        <w:t>.  During production at the plant, the ME will take a sample of the asphalt binder once every 3,500 tons or as directed by the ME.</w:t>
      </w:r>
    </w:p>
    <w:p w14:paraId="2C77EAC3" w14:textId="77777777" w:rsidR="006805D3" w:rsidRDefault="006805D3" w:rsidP="006805D3">
      <w:pPr>
        <w:pStyle w:val="HiddenTextSpec"/>
      </w:pPr>
      <w:r>
        <w:t>1**************************************************************************************************************************1</w:t>
      </w:r>
    </w:p>
    <w:p w14:paraId="1A6E6165" w14:textId="77777777" w:rsidR="00D752AD" w:rsidRDefault="00D752AD" w:rsidP="008B564A">
      <w:pPr>
        <w:pStyle w:val="HiddenTextSpec"/>
      </w:pPr>
    </w:p>
    <w:p w14:paraId="09DE0FF1" w14:textId="51D2F755" w:rsidR="00634FCF" w:rsidRPr="00973C16" w:rsidRDefault="00634FCF" w:rsidP="00634FCF">
      <w:pPr>
        <w:pStyle w:val="00000Subsection"/>
      </w:pPr>
      <w:proofErr w:type="gramStart"/>
      <w:r w:rsidRPr="00973C16">
        <w:t>902.05  Stone</w:t>
      </w:r>
      <w:proofErr w:type="gramEnd"/>
      <w:r w:rsidRPr="00973C16">
        <w:t xml:space="preserve"> Matrix Asphalt (SMA)</w:t>
      </w:r>
    </w:p>
    <w:p w14:paraId="41A12420" w14:textId="77777777" w:rsidR="00266293" w:rsidRPr="00293871" w:rsidRDefault="00266293" w:rsidP="00266293">
      <w:pPr>
        <w:pStyle w:val="HiddenTextSpec"/>
      </w:pPr>
      <w:r w:rsidRPr="00293871">
        <w:t>1**************************************************************************************************************************1</w:t>
      </w:r>
    </w:p>
    <w:p w14:paraId="5DF3C573" w14:textId="3A38B102" w:rsidR="00266293" w:rsidRDefault="00266293" w:rsidP="00266293">
      <w:pPr>
        <w:pStyle w:val="HiddenTextSpec"/>
      </w:pPr>
      <w:r w:rsidRPr="00293871">
        <w:t>BDC</w:t>
      </w:r>
      <w:r>
        <w:t>21</w:t>
      </w:r>
      <w:r w:rsidRPr="00293871">
        <w:t>s-</w:t>
      </w:r>
      <w:r>
        <w:t>14</w:t>
      </w:r>
      <w:r w:rsidRPr="00293871">
        <w:t xml:space="preserve"> dated </w:t>
      </w:r>
      <w:r>
        <w:t>DEC</w:t>
      </w:r>
      <w:r w:rsidRPr="00293871">
        <w:t xml:space="preserve"> </w:t>
      </w:r>
      <w:r>
        <w:t>30</w:t>
      </w:r>
      <w:r w:rsidRPr="00293871">
        <w:t>, 20</w:t>
      </w:r>
      <w:r>
        <w:t>21</w:t>
      </w:r>
    </w:p>
    <w:p w14:paraId="334E4637" w14:textId="77777777" w:rsidR="00266293" w:rsidRPr="00973C16" w:rsidRDefault="00266293" w:rsidP="00266293">
      <w:pPr>
        <w:pStyle w:val="0000000Subpart"/>
      </w:pPr>
      <w:bookmarkStart w:id="1031" w:name="_Toc142048405"/>
      <w:bookmarkStart w:id="1032" w:name="_Toc175378395"/>
      <w:bookmarkStart w:id="1033" w:name="_Toc175471293"/>
      <w:bookmarkStart w:id="1034" w:name="_Toc501717648"/>
      <w:bookmarkStart w:id="1035" w:name="_Toc80256342"/>
      <w:bookmarkEnd w:id="986"/>
      <w:bookmarkEnd w:id="987"/>
      <w:bookmarkEnd w:id="988"/>
      <w:bookmarkEnd w:id="989"/>
      <w:proofErr w:type="gramStart"/>
      <w:r w:rsidRPr="00973C16">
        <w:t>902.05.01  Composition</w:t>
      </w:r>
      <w:proofErr w:type="gramEnd"/>
      <w:r w:rsidRPr="00973C16">
        <w:t xml:space="preserve"> of Mixture</w:t>
      </w:r>
      <w:bookmarkEnd w:id="1031"/>
      <w:bookmarkEnd w:id="1032"/>
      <w:bookmarkEnd w:id="1033"/>
      <w:bookmarkEnd w:id="1034"/>
      <w:bookmarkEnd w:id="1035"/>
    </w:p>
    <w:p w14:paraId="044A62AA" w14:textId="77777777" w:rsidR="00EF4CC5" w:rsidRPr="00B15231" w:rsidRDefault="00EF4CC5" w:rsidP="00EF4CC5">
      <w:pPr>
        <w:pStyle w:val="HiddenTextSpec"/>
        <w:tabs>
          <w:tab w:val="left" w:pos="1440"/>
          <w:tab w:val="left" w:pos="2880"/>
        </w:tabs>
      </w:pPr>
      <w:r>
        <w:t>2</w:t>
      </w:r>
      <w:r w:rsidRPr="00B15231">
        <w:t>***********</w:t>
      </w:r>
      <w:r>
        <w:t>*********</w:t>
      </w:r>
      <w:r w:rsidRPr="00B15231">
        <w:t>*****</w:t>
      </w:r>
      <w:r>
        <w:t>***********************************</w:t>
      </w:r>
      <w:r w:rsidRPr="00B15231">
        <w:t>**************************</w:t>
      </w:r>
      <w:r>
        <w:t>2</w:t>
      </w:r>
    </w:p>
    <w:p w14:paraId="64B9292C" w14:textId="6463F2AB" w:rsidR="00E72B62" w:rsidRDefault="00E72B62" w:rsidP="00E72B62">
      <w:pPr>
        <w:pStyle w:val="HiddenTextSpec"/>
      </w:pPr>
      <w:r w:rsidRPr="00D75581">
        <w:t>BDC2</w:t>
      </w:r>
      <w:r>
        <w:t>4</w:t>
      </w:r>
      <w:r w:rsidRPr="00D75581">
        <w:t>S-0</w:t>
      </w:r>
      <w:r w:rsidR="00C83053">
        <w:t>6</w:t>
      </w:r>
      <w:r>
        <w:t xml:space="preserve"> dated May 28, 2024</w:t>
      </w:r>
    </w:p>
    <w:p w14:paraId="472248CE" w14:textId="57670B5F" w:rsidR="0075437E" w:rsidRPr="00747A5F" w:rsidRDefault="0075437E" w:rsidP="0075437E">
      <w:pPr>
        <w:pStyle w:val="Instruction"/>
      </w:pPr>
      <w:r w:rsidRPr="00E402AB">
        <w:t xml:space="preserve">The </w:t>
      </w:r>
      <w:r w:rsidR="009D42BF">
        <w:t>SECOND</w:t>
      </w:r>
      <w:r w:rsidRPr="00E402AB">
        <w:t xml:space="preserve"> paragraph is changed to:</w:t>
      </w:r>
    </w:p>
    <w:p w14:paraId="094FD151" w14:textId="77777777" w:rsidR="0075437E" w:rsidRPr="00E402AB" w:rsidRDefault="0075437E" w:rsidP="0075437E">
      <w:pPr>
        <w:pStyle w:val="Paragraph"/>
      </w:pPr>
      <w:r w:rsidRPr="00E402AB">
        <w:t xml:space="preserve">The composition of the SMA mixture is coarse aggregate, fine aggregate, mineral filler, mineral fibers or cellulose fibers, and polymer modified asphalt binder and may include a WMA additive.  If the supplier utilizes a </w:t>
      </w:r>
      <w:proofErr w:type="spellStart"/>
      <w:r w:rsidRPr="00E402AB">
        <w:t>Fiberless</w:t>
      </w:r>
      <w:proofErr w:type="spellEnd"/>
      <w:r w:rsidRPr="00E402AB">
        <w:t xml:space="preserve"> SMA, the mineral or cellulose fibers may be removed and must utilize a WMA additive to properly reduce production temperature.</w:t>
      </w:r>
    </w:p>
    <w:p w14:paraId="3D02FA1C" w14:textId="77777777" w:rsidR="00EF4CC5" w:rsidRPr="00B15231" w:rsidRDefault="00EF4CC5" w:rsidP="00EF4CC5">
      <w:pPr>
        <w:pStyle w:val="HiddenTextSpec"/>
        <w:tabs>
          <w:tab w:val="left" w:pos="1440"/>
          <w:tab w:val="left" w:pos="2880"/>
        </w:tabs>
      </w:pPr>
      <w:r>
        <w:t>2</w:t>
      </w:r>
      <w:r w:rsidRPr="00B15231">
        <w:t>***********</w:t>
      </w:r>
      <w:r>
        <w:t>*********</w:t>
      </w:r>
      <w:r w:rsidRPr="00B15231">
        <w:t>*****</w:t>
      </w:r>
      <w:r>
        <w:t>***********************************</w:t>
      </w:r>
      <w:r w:rsidRPr="00B15231">
        <w:t>**************************</w:t>
      </w:r>
      <w:r>
        <w:t>2</w:t>
      </w:r>
    </w:p>
    <w:p w14:paraId="2078C62A" w14:textId="77777777" w:rsidR="00EF4CC5" w:rsidRDefault="00EF4CC5" w:rsidP="00266293">
      <w:pPr>
        <w:pStyle w:val="Instruction"/>
      </w:pPr>
    </w:p>
    <w:p w14:paraId="5CE8872B" w14:textId="0BF711F6" w:rsidR="00266293" w:rsidRPr="00973C16" w:rsidRDefault="00266293" w:rsidP="00266293">
      <w:pPr>
        <w:pStyle w:val="Instruction"/>
      </w:pPr>
      <w:r w:rsidRPr="00973C16">
        <w:t>THE FIFTH PARAGRAPH IS CHANGED TO:</w:t>
      </w:r>
    </w:p>
    <w:p w14:paraId="5F9658A2" w14:textId="77777777" w:rsidR="00266293" w:rsidRDefault="00266293" w:rsidP="00266293">
      <w:pPr>
        <w:pStyle w:val="Paragraph"/>
        <w:rPr>
          <w:rFonts w:eastAsia="Calibri"/>
        </w:rPr>
      </w:pPr>
      <w:bookmarkStart w:id="1036" w:name="t90205011"/>
      <w:bookmarkEnd w:id="1036"/>
      <w:r w:rsidRPr="00973C16">
        <w:rPr>
          <w:rFonts w:eastAsia="Calibri"/>
        </w:rPr>
        <w:t xml:space="preserve">For fine aggregate, use 100 percent manufactured stone sand conforming to </w:t>
      </w:r>
      <w:hyperlink w:anchor="s9010502" w:history="1">
        <w:r w:rsidRPr="00973C16">
          <w:rPr>
            <w:rFonts w:eastAsia="Calibri"/>
          </w:rPr>
          <w:t>901.05.02</w:t>
        </w:r>
      </w:hyperlink>
      <w:r w:rsidRPr="00973C16">
        <w:rPr>
          <w:rFonts w:eastAsia="Calibri"/>
        </w:rPr>
        <w:t xml:space="preserve">.  Ensure that the combined fine aggregate of 100 percent manufactured stone sand in the mixture conforms to the requirements in </w:t>
      </w:r>
      <w:hyperlink w:anchor="t90202022" w:history="1">
        <w:r w:rsidRPr="00973C16">
          <w:rPr>
            <w:rFonts w:eastAsia="Calibri"/>
          </w:rPr>
          <w:t>Table 902.02.02-2</w:t>
        </w:r>
      </w:hyperlink>
      <w:r w:rsidRPr="00973C16">
        <w:rPr>
          <w:rFonts w:eastAsia="Calibri"/>
        </w:rPr>
        <w:t>.</w:t>
      </w:r>
    </w:p>
    <w:p w14:paraId="72974988" w14:textId="77777777" w:rsidR="00EF4CC5" w:rsidRDefault="00EF4CC5" w:rsidP="00266293">
      <w:pPr>
        <w:pStyle w:val="Paragraph"/>
        <w:rPr>
          <w:rFonts w:eastAsia="Calibri"/>
        </w:rPr>
      </w:pPr>
    </w:p>
    <w:p w14:paraId="413E1EE0" w14:textId="77777777" w:rsidR="00EF4CC5" w:rsidRPr="00B15231" w:rsidRDefault="00EF4CC5" w:rsidP="00EF4CC5">
      <w:pPr>
        <w:pStyle w:val="HiddenTextSpec"/>
        <w:tabs>
          <w:tab w:val="left" w:pos="1440"/>
          <w:tab w:val="left" w:pos="2880"/>
        </w:tabs>
      </w:pPr>
      <w:bookmarkStart w:id="1037" w:name="s9020502"/>
      <w:bookmarkStart w:id="1038" w:name="_Toc142048406"/>
      <w:bookmarkStart w:id="1039" w:name="_Toc175378396"/>
      <w:bookmarkStart w:id="1040" w:name="_Toc175471294"/>
      <w:bookmarkStart w:id="1041" w:name="_Toc501717649"/>
      <w:bookmarkStart w:id="1042" w:name="_Toc80256343"/>
      <w:bookmarkEnd w:id="1037"/>
      <w:r>
        <w:t>2</w:t>
      </w:r>
      <w:r w:rsidRPr="00B15231">
        <w:t>***********</w:t>
      </w:r>
      <w:r>
        <w:t>*********</w:t>
      </w:r>
      <w:r w:rsidRPr="00B15231">
        <w:t>*****</w:t>
      </w:r>
      <w:r>
        <w:t>***********************************</w:t>
      </w:r>
      <w:r w:rsidRPr="00B15231">
        <w:t>**************************</w:t>
      </w:r>
      <w:r>
        <w:t>2</w:t>
      </w:r>
    </w:p>
    <w:p w14:paraId="10B227C3" w14:textId="7225C95C" w:rsidR="00BC1D2C" w:rsidRDefault="00BC1D2C" w:rsidP="00BC1D2C">
      <w:pPr>
        <w:pStyle w:val="HiddenTextSpec"/>
      </w:pPr>
      <w:r w:rsidRPr="00D75581">
        <w:t>BDC2</w:t>
      </w:r>
      <w:r>
        <w:t>4</w:t>
      </w:r>
      <w:r w:rsidRPr="00D75581">
        <w:t>S-0</w:t>
      </w:r>
      <w:r w:rsidR="00C83053">
        <w:t>6</w:t>
      </w:r>
      <w:r>
        <w:t xml:space="preserve"> dated May 28, 2024</w:t>
      </w:r>
    </w:p>
    <w:p w14:paraId="18FDA20D" w14:textId="448CBC11" w:rsidR="00EF4CC5" w:rsidRPr="00747A5F" w:rsidRDefault="00EF4CC5" w:rsidP="00EF4CC5">
      <w:pPr>
        <w:pStyle w:val="Instruction"/>
      </w:pPr>
      <w:r w:rsidRPr="00E402AB">
        <w:t xml:space="preserve">The </w:t>
      </w:r>
      <w:r w:rsidR="00007654">
        <w:t>NINTH</w:t>
      </w:r>
      <w:r w:rsidRPr="00E402AB">
        <w:t xml:space="preserve"> paragraph is changed to:</w:t>
      </w:r>
    </w:p>
    <w:p w14:paraId="77A3C11A" w14:textId="18C6586A" w:rsidR="00266293" w:rsidRDefault="00EF4CC5" w:rsidP="00266293">
      <w:r w:rsidRPr="00E402AB">
        <w:t xml:space="preserve">If the asphalt supplier is to utilize a </w:t>
      </w:r>
      <w:proofErr w:type="spellStart"/>
      <w:r w:rsidRPr="00E402AB">
        <w:t>Fiberless</w:t>
      </w:r>
      <w:proofErr w:type="spellEnd"/>
      <w:r w:rsidRPr="00E402AB">
        <w:t xml:space="preserve"> SMA, the supplier must provide proper mixture design documentation, including a graph indicating the appropriate production temperature range where both </w:t>
      </w:r>
      <w:proofErr w:type="spellStart"/>
      <w:r w:rsidRPr="00E402AB">
        <w:t>draindown</w:t>
      </w:r>
      <w:proofErr w:type="spellEnd"/>
      <w:r w:rsidRPr="00E402AB">
        <w:t xml:space="preserve"> and air voids meet the material specifications.  This graph should evaluate </w:t>
      </w:r>
      <w:proofErr w:type="spellStart"/>
      <w:r w:rsidRPr="00E402AB">
        <w:t>draindown</w:t>
      </w:r>
      <w:proofErr w:type="spellEnd"/>
      <w:r w:rsidRPr="00E402AB">
        <w:t xml:space="preserve"> and air voids using at least four temperature data points.  If used, ensure that WMA additives or processes conform to </w:t>
      </w:r>
      <w:r w:rsidRPr="00747A5F">
        <w:t>902.01.04</w:t>
      </w:r>
      <w:r w:rsidRPr="00E402AB">
        <w:t xml:space="preserve">.  If a WMA additive is pre-blended in the asphalt binder, ensure that the asphalt binder meets the requirements of the specified grade after the addition of the WMA additive.  If a WMA additive is added at the HMA plant, ensure that the addition of the additive will not negatively impact the grade of asphalt binder.  Follow the manufacturer’s recommendations for percentage of WMA additive needed.  Do not use a controlled asphalt foaming system WMA for </w:t>
      </w:r>
      <w:proofErr w:type="spellStart"/>
      <w:r w:rsidRPr="00E402AB">
        <w:t>Fiberless</w:t>
      </w:r>
      <w:proofErr w:type="spellEnd"/>
      <w:r w:rsidRPr="00E402AB">
        <w:t xml:space="preserve"> SMA.</w:t>
      </w:r>
      <w:bookmarkEnd w:id="1038"/>
      <w:bookmarkEnd w:id="1039"/>
      <w:bookmarkEnd w:id="1040"/>
      <w:bookmarkEnd w:id="1041"/>
      <w:bookmarkEnd w:id="1042"/>
      <w:r w:rsidR="00007654" w:rsidRPr="00973C16">
        <w:t xml:space="preserve"> </w:t>
      </w:r>
    </w:p>
    <w:p w14:paraId="2C26F373" w14:textId="77777777" w:rsidR="00D715F0" w:rsidRPr="00B15231" w:rsidRDefault="00D715F0" w:rsidP="00D715F0">
      <w:pPr>
        <w:pStyle w:val="HiddenTextSpec"/>
        <w:tabs>
          <w:tab w:val="left" w:pos="1440"/>
          <w:tab w:val="left" w:pos="2880"/>
        </w:tabs>
      </w:pPr>
      <w:r>
        <w:t>2</w:t>
      </w:r>
      <w:r w:rsidRPr="00B15231">
        <w:t>***********</w:t>
      </w:r>
      <w:r>
        <w:t>*********</w:t>
      </w:r>
      <w:r w:rsidRPr="00B15231">
        <w:t>*****</w:t>
      </w:r>
      <w:r>
        <w:t>***********************************</w:t>
      </w:r>
      <w:r w:rsidRPr="00B15231">
        <w:t>**************************</w:t>
      </w:r>
      <w:r>
        <w:t>2</w:t>
      </w:r>
    </w:p>
    <w:p w14:paraId="6D5651E6" w14:textId="77777777" w:rsidR="00D715F0" w:rsidRPr="00973C16" w:rsidRDefault="00D715F0" w:rsidP="00D715F0">
      <w:pPr>
        <w:pStyle w:val="0000000Subpart"/>
      </w:pPr>
      <w:proofErr w:type="gramStart"/>
      <w:r w:rsidRPr="00973C16">
        <w:t>902.05.02  Mix</w:t>
      </w:r>
      <w:proofErr w:type="gramEnd"/>
      <w:r w:rsidRPr="00973C16">
        <w:t xml:space="preserve"> Design</w:t>
      </w:r>
    </w:p>
    <w:p w14:paraId="2390DD91" w14:textId="77777777" w:rsidR="00D715F0" w:rsidRDefault="00D715F0" w:rsidP="00D715F0">
      <w:pPr>
        <w:pStyle w:val="Instruction"/>
      </w:pPr>
      <w:r w:rsidRPr="00973C16">
        <w:t>TABLE 902.05.02-1 AND TABLE 902.05.02-2 ARE CHANGED TO:</w:t>
      </w:r>
    </w:p>
    <w:p w14:paraId="0790C4A4" w14:textId="77777777" w:rsidR="00D715F0" w:rsidRDefault="00D715F0" w:rsidP="00D715F0">
      <w:pPr>
        <w:pStyle w:val="Blankline"/>
      </w:pPr>
      <w:bookmarkStart w:id="1043" w:name="t90205021"/>
      <w:bookmarkEnd w:id="1043"/>
    </w:p>
    <w:tbl>
      <w:tblPr>
        <w:tblW w:w="9792" w:type="dxa"/>
        <w:tblBorders>
          <w:top w:val="double" w:sz="4" w:space="0" w:color="auto"/>
          <w:bottom w:val="double" w:sz="4" w:space="0" w:color="auto"/>
        </w:tblBorders>
        <w:tblLayout w:type="fixed"/>
        <w:tblCellMar>
          <w:top w:w="29" w:type="dxa"/>
          <w:left w:w="29" w:type="dxa"/>
          <w:bottom w:w="29" w:type="dxa"/>
          <w:right w:w="29" w:type="dxa"/>
        </w:tblCellMar>
        <w:tblLook w:val="01E0" w:firstRow="1" w:lastRow="1" w:firstColumn="1" w:lastColumn="1" w:noHBand="0" w:noVBand="0"/>
      </w:tblPr>
      <w:tblGrid>
        <w:gridCol w:w="2021"/>
        <w:gridCol w:w="1942"/>
        <w:gridCol w:w="1943"/>
        <w:gridCol w:w="1943"/>
        <w:gridCol w:w="1943"/>
      </w:tblGrid>
      <w:tr w:rsidR="00D715F0" w:rsidRPr="00973C16" w14:paraId="104799D1" w14:textId="77777777" w:rsidTr="00EE720F">
        <w:trPr>
          <w:cantSplit/>
          <w:trHeight w:val="288"/>
        </w:trPr>
        <w:tc>
          <w:tcPr>
            <w:tcW w:w="9792" w:type="dxa"/>
            <w:gridSpan w:val="5"/>
            <w:tcBorders>
              <w:bottom w:val="single" w:sz="4" w:space="0" w:color="auto"/>
            </w:tcBorders>
            <w:vAlign w:val="center"/>
          </w:tcPr>
          <w:p w14:paraId="57D48D8F" w14:textId="77777777" w:rsidR="00D715F0" w:rsidRPr="00973C16" w:rsidRDefault="00D715F0" w:rsidP="00EE720F">
            <w:pPr>
              <w:pStyle w:val="Tabletitle"/>
              <w:keepLines/>
              <w:tabs>
                <w:tab w:val="center" w:pos="4320"/>
                <w:tab w:val="right" w:pos="8640"/>
              </w:tabs>
            </w:pPr>
            <w:r w:rsidRPr="00973C16">
              <w:t>Table 902.05.02-</w:t>
            </w:r>
            <w:proofErr w:type="gramStart"/>
            <w:r w:rsidRPr="00973C16">
              <w:t>1  SMA</w:t>
            </w:r>
            <w:proofErr w:type="gramEnd"/>
            <w:r w:rsidRPr="00973C16">
              <w:t xml:space="preserve"> Specification Band (% Passing) Nominal-Maximum Aggregate Size</w:t>
            </w:r>
          </w:p>
        </w:tc>
      </w:tr>
      <w:tr w:rsidR="00D715F0" w:rsidRPr="00973C16" w14:paraId="348B3EA6" w14:textId="77777777" w:rsidTr="00EE720F">
        <w:trPr>
          <w:cantSplit/>
          <w:trHeight w:val="288"/>
        </w:trPr>
        <w:tc>
          <w:tcPr>
            <w:tcW w:w="2021" w:type="dxa"/>
            <w:tcBorders>
              <w:top w:val="single" w:sz="4" w:space="0" w:color="auto"/>
              <w:bottom w:val="single" w:sz="4" w:space="0" w:color="auto"/>
            </w:tcBorders>
            <w:vAlign w:val="center"/>
          </w:tcPr>
          <w:p w14:paraId="25E4ABDD" w14:textId="77777777" w:rsidR="00D715F0" w:rsidRPr="00973C16" w:rsidRDefault="00D715F0" w:rsidP="00EE720F">
            <w:pPr>
              <w:pStyle w:val="TableheaderCentered"/>
              <w:keepLines/>
              <w:tabs>
                <w:tab w:val="center" w:pos="4320"/>
                <w:tab w:val="right" w:pos="8640"/>
              </w:tabs>
            </w:pPr>
            <w:r w:rsidRPr="00973C16">
              <w:t>Production</w:t>
            </w:r>
          </w:p>
          <w:p w14:paraId="50A1F4F5" w14:textId="77777777" w:rsidR="00D715F0" w:rsidRPr="00973C16" w:rsidRDefault="00D715F0" w:rsidP="00EE720F">
            <w:pPr>
              <w:pStyle w:val="TableheaderCentered"/>
              <w:keepLines/>
              <w:tabs>
                <w:tab w:val="center" w:pos="4320"/>
                <w:tab w:val="right" w:pos="8640"/>
              </w:tabs>
            </w:pPr>
            <w:r w:rsidRPr="00973C16">
              <w:t>Control Tolerances from JMF1</w:t>
            </w:r>
          </w:p>
        </w:tc>
        <w:tc>
          <w:tcPr>
            <w:tcW w:w="1942" w:type="dxa"/>
            <w:tcBorders>
              <w:top w:val="single" w:sz="4" w:space="0" w:color="auto"/>
              <w:bottom w:val="single" w:sz="4" w:space="0" w:color="auto"/>
            </w:tcBorders>
            <w:vAlign w:val="center"/>
          </w:tcPr>
          <w:p w14:paraId="703F3344" w14:textId="77777777" w:rsidR="00D715F0" w:rsidRPr="00973C16" w:rsidRDefault="00D715F0" w:rsidP="00EE720F">
            <w:pPr>
              <w:pStyle w:val="TableheaderCentered"/>
              <w:keepLines/>
              <w:tabs>
                <w:tab w:val="center" w:pos="4320"/>
                <w:tab w:val="right" w:pos="8640"/>
              </w:tabs>
            </w:pPr>
            <w:r w:rsidRPr="00973C16">
              <w:t>Sieve Size</w:t>
            </w:r>
          </w:p>
        </w:tc>
        <w:tc>
          <w:tcPr>
            <w:tcW w:w="1943" w:type="dxa"/>
            <w:tcBorders>
              <w:top w:val="single" w:sz="4" w:space="0" w:color="auto"/>
              <w:bottom w:val="single" w:sz="4" w:space="0" w:color="auto"/>
            </w:tcBorders>
            <w:vAlign w:val="center"/>
          </w:tcPr>
          <w:p w14:paraId="439EB6DB" w14:textId="77777777" w:rsidR="00D715F0" w:rsidRPr="00973C16" w:rsidRDefault="00D715F0" w:rsidP="00EE720F">
            <w:pPr>
              <w:pStyle w:val="TableheaderCentered"/>
              <w:keepLines/>
              <w:tabs>
                <w:tab w:val="center" w:pos="4320"/>
                <w:tab w:val="right" w:pos="8640"/>
              </w:tabs>
            </w:pPr>
            <w:r w:rsidRPr="00973C16">
              <w:t>19 mm</w:t>
            </w:r>
          </w:p>
          <w:p w14:paraId="3AD9D2D7" w14:textId="77777777" w:rsidR="00D715F0" w:rsidRPr="00973C16" w:rsidRDefault="00D715F0" w:rsidP="00EE720F">
            <w:pPr>
              <w:pStyle w:val="TableheaderCentered"/>
              <w:keepLines/>
              <w:tabs>
                <w:tab w:val="center" w:pos="4320"/>
                <w:tab w:val="right" w:pos="8640"/>
              </w:tabs>
            </w:pPr>
            <w:r w:rsidRPr="00973C16">
              <w:t>% Passing</w:t>
            </w:r>
          </w:p>
        </w:tc>
        <w:tc>
          <w:tcPr>
            <w:tcW w:w="1943" w:type="dxa"/>
            <w:tcBorders>
              <w:top w:val="single" w:sz="4" w:space="0" w:color="auto"/>
              <w:bottom w:val="single" w:sz="4" w:space="0" w:color="auto"/>
            </w:tcBorders>
            <w:vAlign w:val="center"/>
          </w:tcPr>
          <w:p w14:paraId="517A4F6E" w14:textId="77777777" w:rsidR="00D715F0" w:rsidRPr="00973C16" w:rsidRDefault="00D715F0" w:rsidP="00EE720F">
            <w:pPr>
              <w:pStyle w:val="TableheaderCentered"/>
              <w:keepLines/>
              <w:tabs>
                <w:tab w:val="center" w:pos="4320"/>
                <w:tab w:val="right" w:pos="8640"/>
              </w:tabs>
            </w:pPr>
            <w:r w:rsidRPr="00973C16">
              <w:t>12.5 mm</w:t>
            </w:r>
          </w:p>
          <w:p w14:paraId="5C461A2F" w14:textId="77777777" w:rsidR="00D715F0" w:rsidRPr="00973C16" w:rsidRDefault="00D715F0" w:rsidP="00EE720F">
            <w:pPr>
              <w:pStyle w:val="TableheaderCentered"/>
              <w:keepLines/>
              <w:tabs>
                <w:tab w:val="center" w:pos="4320"/>
                <w:tab w:val="right" w:pos="8640"/>
              </w:tabs>
            </w:pPr>
            <w:r w:rsidRPr="00973C16">
              <w:t>% Passing</w:t>
            </w:r>
          </w:p>
        </w:tc>
        <w:tc>
          <w:tcPr>
            <w:tcW w:w="1943" w:type="dxa"/>
            <w:tcBorders>
              <w:top w:val="single" w:sz="4" w:space="0" w:color="auto"/>
              <w:bottom w:val="single" w:sz="4" w:space="0" w:color="auto"/>
            </w:tcBorders>
            <w:vAlign w:val="center"/>
          </w:tcPr>
          <w:p w14:paraId="08675425" w14:textId="77777777" w:rsidR="00D715F0" w:rsidRPr="00973C16" w:rsidRDefault="00D715F0" w:rsidP="00EE720F">
            <w:pPr>
              <w:pStyle w:val="TableheaderCentered"/>
              <w:keepLines/>
              <w:tabs>
                <w:tab w:val="center" w:pos="4320"/>
                <w:tab w:val="right" w:pos="8640"/>
              </w:tabs>
            </w:pPr>
            <w:r w:rsidRPr="00973C16">
              <w:t>9.5 mm</w:t>
            </w:r>
          </w:p>
          <w:p w14:paraId="7F13C576" w14:textId="77777777" w:rsidR="00D715F0" w:rsidRPr="00973C16" w:rsidRDefault="00D715F0" w:rsidP="00EE720F">
            <w:pPr>
              <w:pStyle w:val="TableheaderCentered"/>
              <w:keepLines/>
              <w:tabs>
                <w:tab w:val="center" w:pos="4320"/>
                <w:tab w:val="right" w:pos="8640"/>
              </w:tabs>
            </w:pPr>
            <w:r w:rsidRPr="00973C16">
              <w:t>% Passing</w:t>
            </w:r>
          </w:p>
        </w:tc>
      </w:tr>
      <w:tr w:rsidR="00D715F0" w:rsidRPr="00973C16" w14:paraId="704AA711" w14:textId="77777777" w:rsidTr="00EE720F">
        <w:trPr>
          <w:cantSplit/>
          <w:trHeight w:val="288"/>
        </w:trPr>
        <w:tc>
          <w:tcPr>
            <w:tcW w:w="2021" w:type="dxa"/>
            <w:tcBorders>
              <w:top w:val="single" w:sz="4" w:space="0" w:color="auto"/>
            </w:tcBorders>
            <w:vAlign w:val="center"/>
          </w:tcPr>
          <w:p w14:paraId="5CEF26AB" w14:textId="77777777" w:rsidR="00D715F0" w:rsidRPr="00973C16" w:rsidRDefault="00D715F0" w:rsidP="00EE720F">
            <w:pPr>
              <w:pStyle w:val="Tabletext"/>
              <w:keepNext/>
              <w:keepLines/>
              <w:jc w:val="center"/>
            </w:pPr>
            <w:r w:rsidRPr="00973C16">
              <w:t>0%</w:t>
            </w:r>
          </w:p>
        </w:tc>
        <w:tc>
          <w:tcPr>
            <w:tcW w:w="1942" w:type="dxa"/>
            <w:tcBorders>
              <w:top w:val="single" w:sz="4" w:space="0" w:color="auto"/>
            </w:tcBorders>
            <w:vAlign w:val="center"/>
          </w:tcPr>
          <w:p w14:paraId="5DAB4915" w14:textId="77777777" w:rsidR="00D715F0" w:rsidRPr="00973C16" w:rsidRDefault="00D715F0" w:rsidP="00EE720F">
            <w:pPr>
              <w:pStyle w:val="Tabletext"/>
              <w:keepNext/>
              <w:keepLines/>
              <w:jc w:val="center"/>
            </w:pPr>
            <w:r w:rsidRPr="00973C16">
              <w:t>1"</w:t>
            </w:r>
          </w:p>
        </w:tc>
        <w:tc>
          <w:tcPr>
            <w:tcW w:w="1943" w:type="dxa"/>
            <w:tcBorders>
              <w:top w:val="single" w:sz="4" w:space="0" w:color="auto"/>
            </w:tcBorders>
            <w:vAlign w:val="center"/>
          </w:tcPr>
          <w:p w14:paraId="0F1F981A" w14:textId="77777777" w:rsidR="00D715F0" w:rsidRPr="00973C16" w:rsidRDefault="00D715F0" w:rsidP="00EE720F">
            <w:pPr>
              <w:pStyle w:val="Tabletext"/>
              <w:keepNext/>
              <w:keepLines/>
              <w:jc w:val="center"/>
            </w:pPr>
            <w:r w:rsidRPr="00973C16">
              <w:t>100</w:t>
            </w:r>
          </w:p>
        </w:tc>
        <w:tc>
          <w:tcPr>
            <w:tcW w:w="1943" w:type="dxa"/>
            <w:tcBorders>
              <w:top w:val="single" w:sz="4" w:space="0" w:color="auto"/>
            </w:tcBorders>
            <w:vAlign w:val="center"/>
          </w:tcPr>
          <w:p w14:paraId="4A1ADF62" w14:textId="77777777" w:rsidR="00D715F0" w:rsidRPr="00973C16" w:rsidRDefault="00D715F0" w:rsidP="00EE720F">
            <w:pPr>
              <w:pStyle w:val="Tabletext"/>
              <w:keepNext/>
              <w:keepLines/>
              <w:jc w:val="center"/>
            </w:pPr>
            <w:r w:rsidRPr="00973C16">
              <w:t>100</w:t>
            </w:r>
          </w:p>
        </w:tc>
        <w:tc>
          <w:tcPr>
            <w:tcW w:w="1943" w:type="dxa"/>
            <w:tcBorders>
              <w:top w:val="single" w:sz="4" w:space="0" w:color="auto"/>
            </w:tcBorders>
            <w:vAlign w:val="center"/>
          </w:tcPr>
          <w:p w14:paraId="03F88673" w14:textId="77777777" w:rsidR="00D715F0" w:rsidRPr="00973C16" w:rsidRDefault="00D715F0" w:rsidP="00EE720F">
            <w:pPr>
              <w:pStyle w:val="Tabletext"/>
              <w:keepNext/>
              <w:keepLines/>
              <w:jc w:val="center"/>
            </w:pPr>
            <w:r w:rsidRPr="00973C16">
              <w:t>100</w:t>
            </w:r>
          </w:p>
        </w:tc>
      </w:tr>
      <w:tr w:rsidR="00D715F0" w:rsidRPr="00973C16" w14:paraId="4731AF66" w14:textId="77777777" w:rsidTr="00EE720F">
        <w:trPr>
          <w:cantSplit/>
          <w:trHeight w:val="288"/>
        </w:trPr>
        <w:tc>
          <w:tcPr>
            <w:tcW w:w="2021" w:type="dxa"/>
            <w:vAlign w:val="center"/>
          </w:tcPr>
          <w:p w14:paraId="7AF82757" w14:textId="77777777" w:rsidR="00D715F0" w:rsidRPr="00973C16" w:rsidRDefault="00D715F0" w:rsidP="00EE720F">
            <w:pPr>
              <w:pStyle w:val="Tabletext"/>
              <w:keepNext/>
              <w:keepLines/>
              <w:jc w:val="center"/>
            </w:pPr>
            <w:r w:rsidRPr="00973C16">
              <w:rPr>
                <w:rFonts w:ascii="Symbol" w:eastAsia="Symbol" w:hAnsi="Symbol" w:cs="Symbol"/>
              </w:rPr>
              <w:t>±</w:t>
            </w:r>
            <w:r w:rsidRPr="00973C16">
              <w:t>3%</w:t>
            </w:r>
          </w:p>
        </w:tc>
        <w:tc>
          <w:tcPr>
            <w:tcW w:w="1942" w:type="dxa"/>
            <w:vAlign w:val="center"/>
          </w:tcPr>
          <w:p w14:paraId="1D0A31AA" w14:textId="77777777" w:rsidR="00D715F0" w:rsidRPr="00973C16" w:rsidRDefault="00D715F0" w:rsidP="00EE720F">
            <w:pPr>
              <w:pStyle w:val="Tabletext"/>
              <w:keepNext/>
              <w:keepLines/>
              <w:jc w:val="center"/>
            </w:pPr>
            <w:r w:rsidRPr="00973C16">
              <w:t>3/4"</w:t>
            </w:r>
          </w:p>
        </w:tc>
        <w:tc>
          <w:tcPr>
            <w:tcW w:w="1943" w:type="dxa"/>
            <w:vAlign w:val="center"/>
          </w:tcPr>
          <w:p w14:paraId="2B200061" w14:textId="77777777" w:rsidR="00D715F0" w:rsidRPr="00973C16" w:rsidRDefault="00D715F0" w:rsidP="00EE720F">
            <w:pPr>
              <w:pStyle w:val="Tabletext"/>
              <w:keepNext/>
              <w:keepLines/>
              <w:jc w:val="center"/>
            </w:pPr>
            <w:r w:rsidRPr="00973C16">
              <w:t>90 – 100</w:t>
            </w:r>
          </w:p>
        </w:tc>
        <w:tc>
          <w:tcPr>
            <w:tcW w:w="1943" w:type="dxa"/>
            <w:vAlign w:val="center"/>
          </w:tcPr>
          <w:p w14:paraId="05BB56DE" w14:textId="77777777" w:rsidR="00D715F0" w:rsidRPr="00973C16" w:rsidRDefault="00D715F0" w:rsidP="00EE720F">
            <w:pPr>
              <w:pStyle w:val="Tabletext"/>
              <w:keepNext/>
              <w:keepLines/>
              <w:jc w:val="center"/>
            </w:pPr>
            <w:r w:rsidRPr="00973C16">
              <w:t>100</w:t>
            </w:r>
          </w:p>
        </w:tc>
        <w:tc>
          <w:tcPr>
            <w:tcW w:w="1943" w:type="dxa"/>
            <w:vAlign w:val="center"/>
          </w:tcPr>
          <w:p w14:paraId="7F003D04" w14:textId="77777777" w:rsidR="00D715F0" w:rsidRPr="00973C16" w:rsidRDefault="00D715F0" w:rsidP="00EE720F">
            <w:pPr>
              <w:pStyle w:val="Tabletext"/>
              <w:keepNext/>
              <w:keepLines/>
              <w:jc w:val="center"/>
            </w:pPr>
            <w:r w:rsidRPr="00973C16">
              <w:t>100</w:t>
            </w:r>
          </w:p>
        </w:tc>
      </w:tr>
      <w:tr w:rsidR="00D715F0" w:rsidRPr="00973C16" w14:paraId="101728C6" w14:textId="77777777" w:rsidTr="00EE720F">
        <w:trPr>
          <w:cantSplit/>
          <w:trHeight w:val="288"/>
        </w:trPr>
        <w:tc>
          <w:tcPr>
            <w:tcW w:w="2021" w:type="dxa"/>
            <w:vAlign w:val="center"/>
          </w:tcPr>
          <w:p w14:paraId="5822BA17" w14:textId="77777777" w:rsidR="00D715F0" w:rsidRPr="00973C16" w:rsidRDefault="00D715F0" w:rsidP="00EE720F">
            <w:pPr>
              <w:pStyle w:val="Tabletext"/>
              <w:keepNext/>
              <w:keepLines/>
              <w:jc w:val="center"/>
            </w:pPr>
            <w:r w:rsidRPr="00973C16">
              <w:rPr>
                <w:rFonts w:ascii="Symbol" w:eastAsia="Symbol" w:hAnsi="Symbol" w:cs="Symbol"/>
              </w:rPr>
              <w:t>±</w:t>
            </w:r>
            <w:r w:rsidRPr="00973C16">
              <w:t>5%</w:t>
            </w:r>
          </w:p>
        </w:tc>
        <w:tc>
          <w:tcPr>
            <w:tcW w:w="1942" w:type="dxa"/>
            <w:vAlign w:val="center"/>
          </w:tcPr>
          <w:p w14:paraId="4749DC9F" w14:textId="77777777" w:rsidR="00D715F0" w:rsidRPr="00973C16" w:rsidRDefault="00D715F0" w:rsidP="00EE720F">
            <w:pPr>
              <w:pStyle w:val="Tabletext"/>
              <w:keepNext/>
              <w:keepLines/>
              <w:jc w:val="center"/>
            </w:pPr>
            <w:r w:rsidRPr="00973C16">
              <w:t>1/2"</w:t>
            </w:r>
          </w:p>
        </w:tc>
        <w:tc>
          <w:tcPr>
            <w:tcW w:w="1943" w:type="dxa"/>
            <w:vAlign w:val="center"/>
          </w:tcPr>
          <w:p w14:paraId="77A1988C" w14:textId="77777777" w:rsidR="00D715F0" w:rsidRPr="00973C16" w:rsidRDefault="00D715F0" w:rsidP="00EE720F">
            <w:pPr>
              <w:pStyle w:val="Tabletext"/>
              <w:keepNext/>
              <w:keepLines/>
              <w:jc w:val="center"/>
            </w:pPr>
            <w:r w:rsidRPr="00973C16">
              <w:t>50 – 88</w:t>
            </w:r>
          </w:p>
        </w:tc>
        <w:tc>
          <w:tcPr>
            <w:tcW w:w="1943" w:type="dxa"/>
            <w:vAlign w:val="center"/>
          </w:tcPr>
          <w:p w14:paraId="0D663C6E" w14:textId="77777777" w:rsidR="00D715F0" w:rsidRPr="00973C16" w:rsidRDefault="00D715F0" w:rsidP="00EE720F">
            <w:pPr>
              <w:pStyle w:val="Tabletext"/>
              <w:keepNext/>
              <w:keepLines/>
              <w:jc w:val="center"/>
            </w:pPr>
            <w:r w:rsidRPr="00973C16">
              <w:t>90 – 100</w:t>
            </w:r>
          </w:p>
        </w:tc>
        <w:tc>
          <w:tcPr>
            <w:tcW w:w="1943" w:type="dxa"/>
            <w:vAlign w:val="center"/>
          </w:tcPr>
          <w:p w14:paraId="26290E52" w14:textId="77777777" w:rsidR="00D715F0" w:rsidRPr="00973C16" w:rsidRDefault="00D715F0" w:rsidP="00EE720F">
            <w:pPr>
              <w:pStyle w:val="Tabletext"/>
              <w:keepNext/>
              <w:keepLines/>
              <w:jc w:val="center"/>
            </w:pPr>
            <w:r w:rsidRPr="00973C16">
              <w:t>100</w:t>
            </w:r>
          </w:p>
        </w:tc>
      </w:tr>
      <w:tr w:rsidR="00D715F0" w:rsidRPr="00973C16" w14:paraId="2C5855F5" w14:textId="77777777" w:rsidTr="00EE720F">
        <w:trPr>
          <w:cantSplit/>
          <w:trHeight w:val="288"/>
        </w:trPr>
        <w:tc>
          <w:tcPr>
            <w:tcW w:w="2021" w:type="dxa"/>
            <w:vAlign w:val="center"/>
          </w:tcPr>
          <w:p w14:paraId="6383E442" w14:textId="77777777" w:rsidR="00D715F0" w:rsidRPr="00973C16" w:rsidRDefault="00D715F0" w:rsidP="00EE720F">
            <w:pPr>
              <w:pStyle w:val="Tabletext"/>
              <w:keepNext/>
              <w:keepLines/>
              <w:jc w:val="center"/>
            </w:pPr>
            <w:r w:rsidRPr="00973C16">
              <w:rPr>
                <w:rFonts w:ascii="Symbol" w:eastAsia="Symbol" w:hAnsi="Symbol" w:cs="Symbol"/>
              </w:rPr>
              <w:t>±</w:t>
            </w:r>
            <w:r w:rsidRPr="00973C16">
              <w:t>5%</w:t>
            </w:r>
          </w:p>
        </w:tc>
        <w:tc>
          <w:tcPr>
            <w:tcW w:w="1942" w:type="dxa"/>
            <w:vAlign w:val="center"/>
          </w:tcPr>
          <w:p w14:paraId="55D897E2" w14:textId="77777777" w:rsidR="00D715F0" w:rsidRPr="00973C16" w:rsidRDefault="00D715F0" w:rsidP="00EE720F">
            <w:pPr>
              <w:pStyle w:val="Tabletext"/>
              <w:keepNext/>
              <w:keepLines/>
              <w:jc w:val="center"/>
            </w:pPr>
            <w:r w:rsidRPr="00973C16">
              <w:t>3/8"</w:t>
            </w:r>
          </w:p>
        </w:tc>
        <w:tc>
          <w:tcPr>
            <w:tcW w:w="1943" w:type="dxa"/>
            <w:vAlign w:val="center"/>
          </w:tcPr>
          <w:p w14:paraId="7147A61F" w14:textId="77777777" w:rsidR="00D715F0" w:rsidRPr="00973C16" w:rsidRDefault="00D715F0" w:rsidP="00EE720F">
            <w:pPr>
              <w:pStyle w:val="Tabletext"/>
              <w:keepNext/>
              <w:keepLines/>
              <w:jc w:val="center"/>
            </w:pPr>
            <w:r w:rsidRPr="00973C16">
              <w:t>25 – 60</w:t>
            </w:r>
          </w:p>
        </w:tc>
        <w:tc>
          <w:tcPr>
            <w:tcW w:w="1943" w:type="dxa"/>
            <w:vAlign w:val="center"/>
          </w:tcPr>
          <w:p w14:paraId="64BCD81D" w14:textId="77777777" w:rsidR="00D715F0" w:rsidRPr="00973C16" w:rsidRDefault="00D715F0" w:rsidP="00EE720F">
            <w:pPr>
              <w:pStyle w:val="Tabletext"/>
              <w:keepNext/>
              <w:keepLines/>
              <w:jc w:val="center"/>
            </w:pPr>
            <w:r w:rsidRPr="00973C16">
              <w:t>50 – 80</w:t>
            </w:r>
          </w:p>
        </w:tc>
        <w:tc>
          <w:tcPr>
            <w:tcW w:w="1943" w:type="dxa"/>
            <w:vAlign w:val="center"/>
          </w:tcPr>
          <w:p w14:paraId="3BBBBD42" w14:textId="77777777" w:rsidR="00D715F0" w:rsidRPr="00973C16" w:rsidRDefault="00D715F0" w:rsidP="00EE720F">
            <w:pPr>
              <w:pStyle w:val="Tabletext"/>
              <w:keepNext/>
              <w:keepLines/>
              <w:jc w:val="center"/>
            </w:pPr>
            <w:r w:rsidRPr="00973C16">
              <w:t>70 – 95</w:t>
            </w:r>
          </w:p>
        </w:tc>
      </w:tr>
      <w:tr w:rsidR="00D715F0" w:rsidRPr="00973C16" w14:paraId="1D56FFFB" w14:textId="77777777" w:rsidTr="00EE720F">
        <w:trPr>
          <w:cantSplit/>
          <w:trHeight w:val="288"/>
        </w:trPr>
        <w:tc>
          <w:tcPr>
            <w:tcW w:w="2021" w:type="dxa"/>
            <w:vAlign w:val="center"/>
          </w:tcPr>
          <w:p w14:paraId="53E66EB2" w14:textId="77777777" w:rsidR="00D715F0" w:rsidRPr="00973C16" w:rsidRDefault="00D715F0" w:rsidP="00EE720F">
            <w:pPr>
              <w:pStyle w:val="Tabletext"/>
              <w:keepNext/>
              <w:keepLines/>
              <w:jc w:val="center"/>
            </w:pPr>
            <w:r w:rsidRPr="00973C16">
              <w:rPr>
                <w:rFonts w:ascii="Symbol" w:eastAsia="Symbol" w:hAnsi="Symbol" w:cs="Symbol"/>
              </w:rPr>
              <w:t>±</w:t>
            </w:r>
            <w:r w:rsidRPr="00973C16">
              <w:t>6%</w:t>
            </w:r>
          </w:p>
        </w:tc>
        <w:tc>
          <w:tcPr>
            <w:tcW w:w="1942" w:type="dxa"/>
            <w:vAlign w:val="center"/>
          </w:tcPr>
          <w:p w14:paraId="4A318292" w14:textId="77777777" w:rsidR="00D715F0" w:rsidRPr="00973C16" w:rsidRDefault="00D715F0" w:rsidP="00EE720F">
            <w:pPr>
              <w:pStyle w:val="Tabletext"/>
              <w:keepNext/>
              <w:keepLines/>
              <w:jc w:val="center"/>
            </w:pPr>
            <w:r w:rsidRPr="00973C16">
              <w:t>No. 4</w:t>
            </w:r>
          </w:p>
        </w:tc>
        <w:tc>
          <w:tcPr>
            <w:tcW w:w="1943" w:type="dxa"/>
            <w:vAlign w:val="center"/>
          </w:tcPr>
          <w:p w14:paraId="686B080F" w14:textId="77777777" w:rsidR="00D715F0" w:rsidRPr="00973C16" w:rsidRDefault="00D715F0" w:rsidP="00EE720F">
            <w:pPr>
              <w:pStyle w:val="Tabletext"/>
              <w:keepNext/>
              <w:keepLines/>
              <w:jc w:val="center"/>
            </w:pPr>
            <w:r w:rsidRPr="00973C16">
              <w:t>20 – 28</w:t>
            </w:r>
          </w:p>
        </w:tc>
        <w:tc>
          <w:tcPr>
            <w:tcW w:w="1943" w:type="dxa"/>
            <w:vAlign w:val="center"/>
          </w:tcPr>
          <w:p w14:paraId="6D210C4D" w14:textId="77777777" w:rsidR="00D715F0" w:rsidRPr="00973C16" w:rsidRDefault="00D715F0" w:rsidP="00EE720F">
            <w:pPr>
              <w:pStyle w:val="Tabletext"/>
              <w:keepNext/>
              <w:keepLines/>
              <w:jc w:val="center"/>
            </w:pPr>
            <w:r w:rsidRPr="00973C16">
              <w:t>20 – 35</w:t>
            </w:r>
          </w:p>
        </w:tc>
        <w:tc>
          <w:tcPr>
            <w:tcW w:w="1943" w:type="dxa"/>
            <w:vAlign w:val="center"/>
          </w:tcPr>
          <w:p w14:paraId="27E1D28C" w14:textId="77777777" w:rsidR="00D715F0" w:rsidRPr="00973C16" w:rsidRDefault="00D715F0" w:rsidP="00EE720F">
            <w:pPr>
              <w:pStyle w:val="Tabletext"/>
              <w:keepNext/>
              <w:keepLines/>
              <w:jc w:val="center"/>
            </w:pPr>
            <w:r w:rsidRPr="00973C16">
              <w:t>30 – 50</w:t>
            </w:r>
          </w:p>
        </w:tc>
      </w:tr>
      <w:tr w:rsidR="00D715F0" w:rsidRPr="00973C16" w14:paraId="26968C55" w14:textId="77777777" w:rsidTr="00EE720F">
        <w:trPr>
          <w:cantSplit/>
          <w:trHeight w:val="288"/>
        </w:trPr>
        <w:tc>
          <w:tcPr>
            <w:tcW w:w="2021" w:type="dxa"/>
            <w:vAlign w:val="center"/>
          </w:tcPr>
          <w:p w14:paraId="2DA6FFB9" w14:textId="77777777" w:rsidR="00D715F0" w:rsidRPr="00973C16" w:rsidRDefault="00D715F0" w:rsidP="00EE720F">
            <w:pPr>
              <w:pStyle w:val="Tabletext"/>
              <w:keepNext/>
              <w:keepLines/>
              <w:jc w:val="center"/>
            </w:pPr>
            <w:r w:rsidRPr="00973C16">
              <w:rPr>
                <w:rFonts w:ascii="Symbol" w:eastAsia="Symbol" w:hAnsi="Symbol" w:cs="Symbol"/>
              </w:rPr>
              <w:t>±</w:t>
            </w:r>
            <w:r w:rsidRPr="00973C16">
              <w:t>3%</w:t>
            </w:r>
          </w:p>
        </w:tc>
        <w:tc>
          <w:tcPr>
            <w:tcW w:w="1942" w:type="dxa"/>
            <w:vAlign w:val="center"/>
          </w:tcPr>
          <w:p w14:paraId="7AAD373E" w14:textId="77777777" w:rsidR="00D715F0" w:rsidRPr="00973C16" w:rsidRDefault="00D715F0" w:rsidP="00EE720F">
            <w:pPr>
              <w:pStyle w:val="Tabletext"/>
              <w:keepNext/>
              <w:keepLines/>
              <w:jc w:val="center"/>
            </w:pPr>
            <w:r w:rsidRPr="00973C16">
              <w:t>No. 8</w:t>
            </w:r>
          </w:p>
        </w:tc>
        <w:tc>
          <w:tcPr>
            <w:tcW w:w="1943" w:type="dxa"/>
            <w:vAlign w:val="center"/>
          </w:tcPr>
          <w:p w14:paraId="622D39F6" w14:textId="77777777" w:rsidR="00D715F0" w:rsidRPr="00973C16" w:rsidRDefault="00D715F0" w:rsidP="00EE720F">
            <w:pPr>
              <w:pStyle w:val="Tabletext"/>
              <w:keepNext/>
              <w:keepLines/>
              <w:jc w:val="center"/>
            </w:pPr>
            <w:r w:rsidRPr="00973C16">
              <w:t>16 – 24</w:t>
            </w:r>
          </w:p>
        </w:tc>
        <w:tc>
          <w:tcPr>
            <w:tcW w:w="1943" w:type="dxa"/>
            <w:vAlign w:val="center"/>
          </w:tcPr>
          <w:p w14:paraId="7C1576B1" w14:textId="77777777" w:rsidR="00D715F0" w:rsidRPr="00973C16" w:rsidRDefault="00D715F0" w:rsidP="00EE720F">
            <w:pPr>
              <w:pStyle w:val="Tabletext"/>
              <w:keepNext/>
              <w:keepLines/>
              <w:jc w:val="center"/>
            </w:pPr>
            <w:r w:rsidRPr="00973C16">
              <w:t>16 – 24</w:t>
            </w:r>
          </w:p>
        </w:tc>
        <w:tc>
          <w:tcPr>
            <w:tcW w:w="1943" w:type="dxa"/>
            <w:vAlign w:val="center"/>
          </w:tcPr>
          <w:p w14:paraId="5E776CD2" w14:textId="77777777" w:rsidR="00D715F0" w:rsidRPr="00973C16" w:rsidRDefault="00D715F0" w:rsidP="00EE720F">
            <w:pPr>
              <w:pStyle w:val="Tabletext"/>
              <w:keepNext/>
              <w:keepLines/>
              <w:jc w:val="center"/>
            </w:pPr>
            <w:r w:rsidRPr="00973C16">
              <w:t>20 – 30</w:t>
            </w:r>
          </w:p>
        </w:tc>
      </w:tr>
      <w:tr w:rsidR="00D715F0" w:rsidRPr="00973C16" w14:paraId="608105F7" w14:textId="77777777" w:rsidTr="00EE720F">
        <w:trPr>
          <w:cantSplit/>
          <w:trHeight w:val="288"/>
        </w:trPr>
        <w:tc>
          <w:tcPr>
            <w:tcW w:w="2021" w:type="dxa"/>
            <w:vAlign w:val="center"/>
          </w:tcPr>
          <w:p w14:paraId="78925CC3" w14:textId="77777777" w:rsidR="00D715F0" w:rsidRPr="00973C16" w:rsidRDefault="00D715F0" w:rsidP="00EE720F">
            <w:pPr>
              <w:pStyle w:val="Tabletext"/>
              <w:keepNext/>
              <w:keepLines/>
              <w:jc w:val="center"/>
            </w:pPr>
            <w:r w:rsidRPr="00973C16">
              <w:rPr>
                <w:rFonts w:ascii="Symbol" w:eastAsia="Symbol" w:hAnsi="Symbol" w:cs="Symbol"/>
              </w:rPr>
              <w:t>±</w:t>
            </w:r>
            <w:r w:rsidRPr="00973C16">
              <w:t>4%</w:t>
            </w:r>
          </w:p>
        </w:tc>
        <w:tc>
          <w:tcPr>
            <w:tcW w:w="1942" w:type="dxa"/>
            <w:vAlign w:val="center"/>
          </w:tcPr>
          <w:p w14:paraId="21FD9469" w14:textId="77777777" w:rsidR="00D715F0" w:rsidRPr="00973C16" w:rsidRDefault="00D715F0" w:rsidP="00EE720F">
            <w:pPr>
              <w:pStyle w:val="Tabletext"/>
              <w:keepNext/>
              <w:keepLines/>
              <w:jc w:val="center"/>
            </w:pPr>
            <w:r w:rsidRPr="00973C16">
              <w:t>No. 16</w:t>
            </w:r>
          </w:p>
        </w:tc>
        <w:tc>
          <w:tcPr>
            <w:tcW w:w="1943" w:type="dxa"/>
            <w:vAlign w:val="center"/>
          </w:tcPr>
          <w:p w14:paraId="18334575" w14:textId="77777777" w:rsidR="00D715F0" w:rsidRPr="00973C16" w:rsidRDefault="00D715F0" w:rsidP="00EE720F">
            <w:pPr>
              <w:pStyle w:val="Tabletext"/>
              <w:keepNext/>
              <w:keepLines/>
              <w:jc w:val="center"/>
            </w:pPr>
            <w:r w:rsidRPr="00973C16">
              <w:t>–</w:t>
            </w:r>
          </w:p>
        </w:tc>
        <w:tc>
          <w:tcPr>
            <w:tcW w:w="1943" w:type="dxa"/>
            <w:vAlign w:val="center"/>
          </w:tcPr>
          <w:p w14:paraId="01FC4DA8" w14:textId="77777777" w:rsidR="00D715F0" w:rsidRPr="00973C16" w:rsidRDefault="00D715F0" w:rsidP="00EE720F">
            <w:pPr>
              <w:pStyle w:val="Tabletext"/>
              <w:keepNext/>
              <w:keepLines/>
              <w:jc w:val="center"/>
            </w:pPr>
            <w:r w:rsidRPr="00973C16">
              <w:t>–</w:t>
            </w:r>
          </w:p>
        </w:tc>
        <w:tc>
          <w:tcPr>
            <w:tcW w:w="1943" w:type="dxa"/>
            <w:vAlign w:val="center"/>
          </w:tcPr>
          <w:p w14:paraId="473BE9B1" w14:textId="77777777" w:rsidR="00D715F0" w:rsidRPr="00973C16" w:rsidRDefault="00D715F0" w:rsidP="00EE720F">
            <w:pPr>
              <w:pStyle w:val="Tabletext"/>
              <w:keepNext/>
              <w:keepLines/>
              <w:jc w:val="center"/>
            </w:pPr>
            <w:r w:rsidRPr="00973C16">
              <w:t>0 – 21</w:t>
            </w:r>
          </w:p>
        </w:tc>
      </w:tr>
      <w:tr w:rsidR="00D715F0" w:rsidRPr="00973C16" w14:paraId="64D446BC" w14:textId="77777777" w:rsidTr="00EE720F">
        <w:trPr>
          <w:cantSplit/>
          <w:trHeight w:val="288"/>
        </w:trPr>
        <w:tc>
          <w:tcPr>
            <w:tcW w:w="2021" w:type="dxa"/>
            <w:vAlign w:val="center"/>
          </w:tcPr>
          <w:p w14:paraId="50CEBD54" w14:textId="77777777" w:rsidR="00D715F0" w:rsidRPr="00973C16" w:rsidRDefault="00D715F0" w:rsidP="00EE720F">
            <w:pPr>
              <w:pStyle w:val="Tabletext"/>
              <w:keepNext/>
              <w:keepLines/>
              <w:jc w:val="center"/>
            </w:pPr>
            <w:r w:rsidRPr="00973C16">
              <w:rPr>
                <w:rFonts w:ascii="Symbol" w:eastAsia="Symbol" w:hAnsi="Symbol" w:cs="Symbol"/>
              </w:rPr>
              <w:t>±</w:t>
            </w:r>
            <w:r w:rsidRPr="00973C16">
              <w:t>3%</w:t>
            </w:r>
          </w:p>
        </w:tc>
        <w:tc>
          <w:tcPr>
            <w:tcW w:w="1942" w:type="dxa"/>
            <w:vAlign w:val="center"/>
          </w:tcPr>
          <w:p w14:paraId="26422F3C" w14:textId="77777777" w:rsidR="00D715F0" w:rsidRPr="00973C16" w:rsidRDefault="00D715F0" w:rsidP="00EE720F">
            <w:pPr>
              <w:pStyle w:val="Tabletext"/>
              <w:keepNext/>
              <w:keepLines/>
              <w:jc w:val="center"/>
            </w:pPr>
            <w:r w:rsidRPr="00973C16">
              <w:t>No. 30</w:t>
            </w:r>
          </w:p>
        </w:tc>
        <w:tc>
          <w:tcPr>
            <w:tcW w:w="1943" w:type="dxa"/>
            <w:vAlign w:val="center"/>
          </w:tcPr>
          <w:p w14:paraId="541AE3F7" w14:textId="77777777" w:rsidR="00D715F0" w:rsidRPr="00973C16" w:rsidRDefault="00D715F0" w:rsidP="00EE720F">
            <w:pPr>
              <w:pStyle w:val="Tabletext"/>
              <w:keepNext/>
              <w:keepLines/>
              <w:jc w:val="center"/>
            </w:pPr>
            <w:r w:rsidRPr="00973C16">
              <w:t>–</w:t>
            </w:r>
          </w:p>
        </w:tc>
        <w:tc>
          <w:tcPr>
            <w:tcW w:w="1943" w:type="dxa"/>
            <w:vAlign w:val="center"/>
          </w:tcPr>
          <w:p w14:paraId="26A86C66" w14:textId="77777777" w:rsidR="00D715F0" w:rsidRPr="00973C16" w:rsidRDefault="00D715F0" w:rsidP="00EE720F">
            <w:pPr>
              <w:pStyle w:val="Tabletext"/>
              <w:keepNext/>
              <w:keepLines/>
              <w:jc w:val="center"/>
            </w:pPr>
            <w:r w:rsidRPr="00973C16">
              <w:t>–</w:t>
            </w:r>
          </w:p>
        </w:tc>
        <w:tc>
          <w:tcPr>
            <w:tcW w:w="1943" w:type="dxa"/>
            <w:vAlign w:val="center"/>
          </w:tcPr>
          <w:p w14:paraId="26534D96" w14:textId="77777777" w:rsidR="00D715F0" w:rsidRPr="00973C16" w:rsidRDefault="00D715F0" w:rsidP="00EE720F">
            <w:pPr>
              <w:pStyle w:val="Tabletext"/>
              <w:keepNext/>
              <w:keepLines/>
              <w:jc w:val="center"/>
            </w:pPr>
            <w:r w:rsidRPr="00973C16">
              <w:t>0 – 18</w:t>
            </w:r>
          </w:p>
        </w:tc>
      </w:tr>
      <w:tr w:rsidR="00D715F0" w:rsidRPr="00973C16" w14:paraId="1D6A97F5" w14:textId="77777777" w:rsidTr="00EE720F">
        <w:trPr>
          <w:cantSplit/>
          <w:trHeight w:val="288"/>
        </w:trPr>
        <w:tc>
          <w:tcPr>
            <w:tcW w:w="2021" w:type="dxa"/>
            <w:vAlign w:val="center"/>
          </w:tcPr>
          <w:p w14:paraId="3EAA92EF" w14:textId="77777777" w:rsidR="00D715F0" w:rsidRPr="00973C16" w:rsidRDefault="00D715F0" w:rsidP="00EE720F">
            <w:pPr>
              <w:pStyle w:val="Tabletext"/>
              <w:keepNext/>
              <w:keepLines/>
              <w:jc w:val="center"/>
            </w:pPr>
            <w:r w:rsidRPr="00973C16">
              <w:rPr>
                <w:rFonts w:ascii="Symbol" w:eastAsia="Symbol" w:hAnsi="Symbol" w:cs="Symbol"/>
              </w:rPr>
              <w:t>±</w:t>
            </w:r>
            <w:r w:rsidRPr="00973C16">
              <w:t>3%</w:t>
            </w:r>
          </w:p>
        </w:tc>
        <w:tc>
          <w:tcPr>
            <w:tcW w:w="1942" w:type="dxa"/>
            <w:vAlign w:val="center"/>
          </w:tcPr>
          <w:p w14:paraId="30D39F3C" w14:textId="77777777" w:rsidR="00D715F0" w:rsidRPr="00973C16" w:rsidRDefault="00D715F0" w:rsidP="00EE720F">
            <w:pPr>
              <w:pStyle w:val="Tabletext"/>
              <w:keepNext/>
              <w:keepLines/>
              <w:jc w:val="center"/>
            </w:pPr>
            <w:r w:rsidRPr="00973C16">
              <w:t>No. 50</w:t>
            </w:r>
          </w:p>
        </w:tc>
        <w:tc>
          <w:tcPr>
            <w:tcW w:w="1943" w:type="dxa"/>
            <w:vAlign w:val="center"/>
          </w:tcPr>
          <w:p w14:paraId="4190946B" w14:textId="77777777" w:rsidR="00D715F0" w:rsidRPr="00973C16" w:rsidRDefault="00D715F0" w:rsidP="00EE720F">
            <w:pPr>
              <w:pStyle w:val="Tabletext"/>
              <w:keepNext/>
              <w:keepLines/>
              <w:jc w:val="center"/>
            </w:pPr>
            <w:r w:rsidRPr="00973C16">
              <w:t>–</w:t>
            </w:r>
          </w:p>
        </w:tc>
        <w:tc>
          <w:tcPr>
            <w:tcW w:w="1943" w:type="dxa"/>
            <w:vAlign w:val="center"/>
          </w:tcPr>
          <w:p w14:paraId="629A9B9E" w14:textId="77777777" w:rsidR="00D715F0" w:rsidRPr="00973C16" w:rsidRDefault="00D715F0" w:rsidP="00EE720F">
            <w:pPr>
              <w:pStyle w:val="Tabletext"/>
              <w:keepNext/>
              <w:keepLines/>
              <w:jc w:val="center"/>
            </w:pPr>
            <w:r w:rsidRPr="00973C16">
              <w:t>–</w:t>
            </w:r>
          </w:p>
        </w:tc>
        <w:tc>
          <w:tcPr>
            <w:tcW w:w="1943" w:type="dxa"/>
            <w:vAlign w:val="center"/>
          </w:tcPr>
          <w:p w14:paraId="6050F8ED" w14:textId="77777777" w:rsidR="00D715F0" w:rsidRPr="00973C16" w:rsidRDefault="00D715F0" w:rsidP="00EE720F">
            <w:pPr>
              <w:pStyle w:val="Tabletext"/>
              <w:keepNext/>
              <w:keepLines/>
              <w:jc w:val="center"/>
            </w:pPr>
            <w:r w:rsidRPr="00973C16">
              <w:t>0 – 15</w:t>
            </w:r>
          </w:p>
        </w:tc>
      </w:tr>
      <w:tr w:rsidR="00D715F0" w:rsidRPr="00973C16" w14:paraId="578852CE" w14:textId="77777777" w:rsidTr="00EE720F">
        <w:trPr>
          <w:cantSplit/>
          <w:trHeight w:val="288"/>
        </w:trPr>
        <w:tc>
          <w:tcPr>
            <w:tcW w:w="2021" w:type="dxa"/>
            <w:tcBorders>
              <w:bottom w:val="nil"/>
            </w:tcBorders>
            <w:vAlign w:val="center"/>
          </w:tcPr>
          <w:p w14:paraId="1D544F26" w14:textId="77777777" w:rsidR="00D715F0" w:rsidRPr="00973C16" w:rsidRDefault="00D715F0" w:rsidP="00EE720F">
            <w:pPr>
              <w:pStyle w:val="Tabletext"/>
              <w:keepNext/>
              <w:keepLines/>
              <w:jc w:val="center"/>
            </w:pPr>
            <w:r w:rsidRPr="00973C16">
              <w:rPr>
                <w:rFonts w:ascii="Symbol" w:eastAsia="Symbol" w:hAnsi="Symbol" w:cs="Symbol"/>
              </w:rPr>
              <w:t>±</w:t>
            </w:r>
            <w:r w:rsidRPr="00973C16">
              <w:t>2%</w:t>
            </w:r>
          </w:p>
        </w:tc>
        <w:tc>
          <w:tcPr>
            <w:tcW w:w="1942" w:type="dxa"/>
            <w:tcBorders>
              <w:bottom w:val="nil"/>
            </w:tcBorders>
            <w:vAlign w:val="center"/>
          </w:tcPr>
          <w:p w14:paraId="466D20AC" w14:textId="77777777" w:rsidR="00D715F0" w:rsidRPr="00973C16" w:rsidRDefault="00D715F0" w:rsidP="00EE720F">
            <w:pPr>
              <w:pStyle w:val="Tabletext"/>
              <w:keepNext/>
              <w:keepLines/>
              <w:jc w:val="center"/>
            </w:pPr>
            <w:r w:rsidRPr="00973C16">
              <w:t>No. 200</w:t>
            </w:r>
          </w:p>
        </w:tc>
        <w:tc>
          <w:tcPr>
            <w:tcW w:w="1943" w:type="dxa"/>
            <w:tcBorders>
              <w:bottom w:val="nil"/>
            </w:tcBorders>
            <w:vAlign w:val="center"/>
          </w:tcPr>
          <w:p w14:paraId="638B4557" w14:textId="77777777" w:rsidR="00D715F0" w:rsidRPr="00973C16" w:rsidRDefault="00D715F0" w:rsidP="00EE720F">
            <w:pPr>
              <w:pStyle w:val="Tabletext"/>
              <w:keepNext/>
              <w:keepLines/>
              <w:jc w:val="center"/>
            </w:pPr>
            <w:r w:rsidRPr="00973C16">
              <w:t>7.0 – 11.0</w:t>
            </w:r>
          </w:p>
        </w:tc>
        <w:tc>
          <w:tcPr>
            <w:tcW w:w="1943" w:type="dxa"/>
            <w:tcBorders>
              <w:bottom w:val="nil"/>
            </w:tcBorders>
            <w:vAlign w:val="center"/>
          </w:tcPr>
          <w:p w14:paraId="70F01928" w14:textId="77777777" w:rsidR="00D715F0" w:rsidRPr="00973C16" w:rsidRDefault="00D715F0" w:rsidP="00EE720F">
            <w:pPr>
              <w:pStyle w:val="Tabletext"/>
              <w:keepNext/>
              <w:keepLines/>
              <w:jc w:val="center"/>
            </w:pPr>
            <w:r w:rsidRPr="00973C16">
              <w:t>7.0 – 11.0</w:t>
            </w:r>
          </w:p>
        </w:tc>
        <w:tc>
          <w:tcPr>
            <w:tcW w:w="1943" w:type="dxa"/>
            <w:tcBorders>
              <w:bottom w:val="nil"/>
            </w:tcBorders>
            <w:vAlign w:val="center"/>
          </w:tcPr>
          <w:p w14:paraId="46020BB7" w14:textId="77777777" w:rsidR="00D715F0" w:rsidRPr="00973C16" w:rsidRDefault="00D715F0" w:rsidP="00EE720F">
            <w:pPr>
              <w:pStyle w:val="Tabletext"/>
              <w:keepNext/>
              <w:keepLines/>
              <w:jc w:val="center"/>
            </w:pPr>
            <w:r w:rsidRPr="00973C16">
              <w:t>7.0 – 12.0</w:t>
            </w:r>
          </w:p>
        </w:tc>
      </w:tr>
      <w:tr w:rsidR="00D715F0" w:rsidRPr="00973C16" w14:paraId="741F2492" w14:textId="77777777" w:rsidTr="00EE720F">
        <w:trPr>
          <w:cantSplit/>
          <w:trHeight w:val="288"/>
        </w:trPr>
        <w:tc>
          <w:tcPr>
            <w:tcW w:w="2021" w:type="dxa"/>
            <w:tcBorders>
              <w:top w:val="nil"/>
            </w:tcBorders>
            <w:vAlign w:val="center"/>
          </w:tcPr>
          <w:p w14:paraId="23DD952F" w14:textId="77777777" w:rsidR="00D715F0" w:rsidRPr="00973C16" w:rsidRDefault="00D715F0" w:rsidP="00EE720F">
            <w:pPr>
              <w:pStyle w:val="Tabletext"/>
              <w:keepNext/>
              <w:keepLines/>
              <w:jc w:val="center"/>
            </w:pPr>
            <w:r w:rsidRPr="00973C16">
              <w:t>–</w:t>
            </w:r>
          </w:p>
        </w:tc>
        <w:tc>
          <w:tcPr>
            <w:tcW w:w="1942" w:type="dxa"/>
            <w:tcBorders>
              <w:top w:val="nil"/>
            </w:tcBorders>
            <w:vAlign w:val="center"/>
          </w:tcPr>
          <w:p w14:paraId="06B0F894" w14:textId="77777777" w:rsidR="00D715F0" w:rsidRPr="00973C16" w:rsidRDefault="00D715F0" w:rsidP="00EE720F">
            <w:pPr>
              <w:pStyle w:val="Tabletext"/>
              <w:keepNext/>
              <w:keepLines/>
              <w:jc w:val="center"/>
            </w:pPr>
            <w:r w:rsidRPr="00973C16">
              <w:t>Coarse Aggregate</w:t>
            </w:r>
          </w:p>
          <w:p w14:paraId="4E3D0AB3" w14:textId="77777777" w:rsidR="00D715F0" w:rsidRPr="00973C16" w:rsidRDefault="00D715F0" w:rsidP="00EE720F">
            <w:pPr>
              <w:pStyle w:val="Tabletext"/>
              <w:keepNext/>
              <w:keepLines/>
              <w:jc w:val="center"/>
            </w:pPr>
            <w:r w:rsidRPr="00973C16">
              <w:t>Fraction</w:t>
            </w:r>
          </w:p>
        </w:tc>
        <w:tc>
          <w:tcPr>
            <w:tcW w:w="1943" w:type="dxa"/>
            <w:tcBorders>
              <w:top w:val="nil"/>
            </w:tcBorders>
            <w:vAlign w:val="center"/>
          </w:tcPr>
          <w:p w14:paraId="16D05311" w14:textId="77777777" w:rsidR="00D715F0" w:rsidRPr="00973C16" w:rsidRDefault="00D715F0" w:rsidP="00EE720F">
            <w:pPr>
              <w:pStyle w:val="Tabletext"/>
              <w:keepNext/>
              <w:keepLines/>
              <w:jc w:val="center"/>
            </w:pPr>
            <w:r w:rsidRPr="00973C16">
              <w:t>Portion Retained</w:t>
            </w:r>
          </w:p>
          <w:p w14:paraId="510F6514" w14:textId="77777777" w:rsidR="00D715F0" w:rsidRPr="00973C16" w:rsidRDefault="00D715F0" w:rsidP="00EE720F">
            <w:pPr>
              <w:pStyle w:val="Tabletext"/>
              <w:keepNext/>
              <w:keepLines/>
              <w:jc w:val="center"/>
            </w:pPr>
            <w:r w:rsidRPr="00973C16">
              <w:t>on No. 4 Sieve</w:t>
            </w:r>
          </w:p>
        </w:tc>
        <w:tc>
          <w:tcPr>
            <w:tcW w:w="1943" w:type="dxa"/>
            <w:tcBorders>
              <w:top w:val="nil"/>
            </w:tcBorders>
            <w:vAlign w:val="center"/>
          </w:tcPr>
          <w:p w14:paraId="56A5890E" w14:textId="77777777" w:rsidR="00D715F0" w:rsidRPr="00973C16" w:rsidRDefault="00D715F0" w:rsidP="00EE720F">
            <w:pPr>
              <w:pStyle w:val="Tabletext"/>
              <w:keepNext/>
              <w:keepLines/>
              <w:jc w:val="center"/>
            </w:pPr>
            <w:r w:rsidRPr="00973C16">
              <w:t>Portion retained</w:t>
            </w:r>
          </w:p>
          <w:p w14:paraId="2787C14B" w14:textId="77777777" w:rsidR="00D715F0" w:rsidRPr="00973C16" w:rsidRDefault="00D715F0" w:rsidP="00EE720F">
            <w:pPr>
              <w:pStyle w:val="Tabletext"/>
              <w:keepNext/>
              <w:keepLines/>
              <w:jc w:val="center"/>
            </w:pPr>
            <w:r w:rsidRPr="00973C16">
              <w:t>on No. 4 Sieve</w:t>
            </w:r>
          </w:p>
        </w:tc>
        <w:tc>
          <w:tcPr>
            <w:tcW w:w="1943" w:type="dxa"/>
            <w:tcBorders>
              <w:top w:val="nil"/>
            </w:tcBorders>
            <w:vAlign w:val="center"/>
          </w:tcPr>
          <w:p w14:paraId="1E0F209B" w14:textId="77777777" w:rsidR="00D715F0" w:rsidRPr="00973C16" w:rsidRDefault="00D715F0" w:rsidP="00EE720F">
            <w:pPr>
              <w:pStyle w:val="Tabletext"/>
              <w:keepNext/>
              <w:keepLines/>
              <w:jc w:val="center"/>
            </w:pPr>
            <w:r w:rsidRPr="00973C16">
              <w:t>Portion retained</w:t>
            </w:r>
          </w:p>
          <w:p w14:paraId="4562A34A" w14:textId="77777777" w:rsidR="00D715F0" w:rsidRPr="00973C16" w:rsidRDefault="00D715F0" w:rsidP="00EE720F">
            <w:pPr>
              <w:pStyle w:val="Tabletext"/>
              <w:keepNext/>
              <w:keepLines/>
              <w:jc w:val="center"/>
            </w:pPr>
            <w:r w:rsidRPr="00973C16">
              <w:t>on No. 8 Sieve</w:t>
            </w:r>
          </w:p>
        </w:tc>
      </w:tr>
      <w:tr w:rsidR="00D715F0" w:rsidRPr="00973C16" w14:paraId="2B17F2B9" w14:textId="77777777" w:rsidTr="00EE720F">
        <w:trPr>
          <w:cantSplit/>
          <w:trHeight w:val="288"/>
        </w:trPr>
        <w:tc>
          <w:tcPr>
            <w:tcW w:w="9792" w:type="dxa"/>
            <w:gridSpan w:val="5"/>
            <w:tcBorders>
              <w:top w:val="single" w:sz="4" w:space="0" w:color="auto"/>
              <w:bottom w:val="double" w:sz="4" w:space="0" w:color="auto"/>
            </w:tcBorders>
            <w:vAlign w:val="center"/>
          </w:tcPr>
          <w:p w14:paraId="69CAFB4F" w14:textId="77777777" w:rsidR="00D715F0" w:rsidRPr="00973C16" w:rsidRDefault="00D715F0" w:rsidP="00EE720F">
            <w:pPr>
              <w:pStyle w:val="Tablenote"/>
            </w:pPr>
            <w:r w:rsidRPr="00973C16">
              <w:t>1.</w:t>
            </w:r>
            <w:r w:rsidRPr="00973C16">
              <w:tab/>
              <w:t>Production tolerances are for the approved JMF and may not fall outside of the wide band gradation limits.</w:t>
            </w:r>
          </w:p>
        </w:tc>
      </w:tr>
    </w:tbl>
    <w:p w14:paraId="1F9BF639" w14:textId="77777777" w:rsidR="00222663" w:rsidRPr="00973C16" w:rsidRDefault="00222663" w:rsidP="00266293"/>
    <w:tbl>
      <w:tblPr>
        <w:tblW w:w="9720" w:type="dxa"/>
        <w:tblBorders>
          <w:top w:val="double" w:sz="4" w:space="0" w:color="auto"/>
          <w:bottom w:val="double" w:sz="4" w:space="0" w:color="auto"/>
        </w:tblBorders>
        <w:tblLayout w:type="fixed"/>
        <w:tblCellMar>
          <w:top w:w="29" w:type="dxa"/>
          <w:left w:w="29" w:type="dxa"/>
          <w:bottom w:w="29" w:type="dxa"/>
          <w:right w:w="29" w:type="dxa"/>
        </w:tblCellMar>
        <w:tblLook w:val="00A0" w:firstRow="1" w:lastRow="0" w:firstColumn="1" w:lastColumn="0" w:noHBand="0" w:noVBand="0"/>
      </w:tblPr>
      <w:tblGrid>
        <w:gridCol w:w="5472"/>
        <w:gridCol w:w="2160"/>
        <w:gridCol w:w="2088"/>
      </w:tblGrid>
      <w:tr w:rsidR="00266293" w:rsidRPr="00973C16" w14:paraId="43CCC947" w14:textId="77777777" w:rsidTr="00917FE5">
        <w:tc>
          <w:tcPr>
            <w:tcW w:w="9720" w:type="dxa"/>
            <w:gridSpan w:val="3"/>
            <w:tcBorders>
              <w:top w:val="double" w:sz="4" w:space="0" w:color="auto"/>
              <w:bottom w:val="single" w:sz="4" w:space="0" w:color="auto"/>
            </w:tcBorders>
            <w:vAlign w:val="center"/>
          </w:tcPr>
          <w:p w14:paraId="6033F1B6" w14:textId="77777777" w:rsidR="00266293" w:rsidRPr="00973C16" w:rsidRDefault="00266293" w:rsidP="00917FE5">
            <w:pPr>
              <w:pStyle w:val="Tabletitle"/>
              <w:keepLines/>
              <w:tabs>
                <w:tab w:val="center" w:pos="4320"/>
                <w:tab w:val="right" w:pos="8640"/>
              </w:tabs>
              <w:rPr>
                <w:bCs/>
              </w:rPr>
            </w:pPr>
            <w:bookmarkStart w:id="1044" w:name="t90205022"/>
            <w:bookmarkEnd w:id="1044"/>
            <w:r w:rsidRPr="00973C16">
              <w:t>Table 902.05.02-</w:t>
            </w:r>
            <w:proofErr w:type="gramStart"/>
            <w:r w:rsidRPr="00973C16">
              <w:t>2  SMA</w:t>
            </w:r>
            <w:proofErr w:type="gramEnd"/>
            <w:r w:rsidRPr="00973C16">
              <w:t xml:space="preserve"> Mixtures Volumetrics for Design and Plant Production</w:t>
            </w:r>
          </w:p>
        </w:tc>
      </w:tr>
      <w:tr w:rsidR="00266293" w:rsidRPr="00973C16" w14:paraId="1B60CA88" w14:textId="77777777" w:rsidTr="00917FE5">
        <w:tc>
          <w:tcPr>
            <w:tcW w:w="5472" w:type="dxa"/>
            <w:tcBorders>
              <w:top w:val="single" w:sz="4" w:space="0" w:color="auto"/>
              <w:bottom w:val="single" w:sz="4" w:space="0" w:color="auto"/>
              <w:right w:val="nil"/>
            </w:tcBorders>
            <w:vAlign w:val="center"/>
          </w:tcPr>
          <w:p w14:paraId="225293CB" w14:textId="77777777" w:rsidR="00266293" w:rsidRPr="00973C16" w:rsidRDefault="00266293" w:rsidP="00917FE5">
            <w:pPr>
              <w:pStyle w:val="TableheaderCentered"/>
              <w:keepLines/>
              <w:rPr>
                <w:szCs w:val="18"/>
              </w:rPr>
            </w:pPr>
            <w:r w:rsidRPr="00973C16">
              <w:rPr>
                <w:szCs w:val="18"/>
              </w:rPr>
              <w:t>Property</w:t>
            </w:r>
          </w:p>
        </w:tc>
        <w:tc>
          <w:tcPr>
            <w:tcW w:w="2160" w:type="dxa"/>
            <w:tcBorders>
              <w:top w:val="single" w:sz="4" w:space="0" w:color="auto"/>
              <w:left w:val="nil"/>
              <w:bottom w:val="single" w:sz="4" w:space="0" w:color="auto"/>
            </w:tcBorders>
            <w:vAlign w:val="center"/>
          </w:tcPr>
          <w:p w14:paraId="54FC94E8" w14:textId="77777777" w:rsidR="00266293" w:rsidRPr="00973C16" w:rsidRDefault="00266293" w:rsidP="00917FE5">
            <w:pPr>
              <w:pStyle w:val="TableheaderCentered"/>
              <w:keepLines/>
              <w:rPr>
                <w:szCs w:val="18"/>
              </w:rPr>
            </w:pPr>
            <w:r w:rsidRPr="00973C16">
              <w:rPr>
                <w:szCs w:val="18"/>
              </w:rPr>
              <w:t>Production</w:t>
            </w:r>
          </w:p>
          <w:p w14:paraId="78E97107" w14:textId="77777777" w:rsidR="00266293" w:rsidRPr="00973C16" w:rsidRDefault="00266293" w:rsidP="00917FE5">
            <w:pPr>
              <w:pStyle w:val="TableheaderCentered"/>
              <w:keepLines/>
              <w:rPr>
                <w:szCs w:val="18"/>
              </w:rPr>
            </w:pPr>
            <w:r w:rsidRPr="00973C16">
              <w:rPr>
                <w:szCs w:val="18"/>
              </w:rPr>
              <w:t>Control Tolerances</w:t>
            </w:r>
          </w:p>
        </w:tc>
        <w:tc>
          <w:tcPr>
            <w:tcW w:w="2088" w:type="dxa"/>
            <w:tcBorders>
              <w:top w:val="single" w:sz="4" w:space="0" w:color="auto"/>
              <w:bottom w:val="single" w:sz="4" w:space="0" w:color="auto"/>
            </w:tcBorders>
            <w:vAlign w:val="center"/>
          </w:tcPr>
          <w:p w14:paraId="2EA21733" w14:textId="77777777" w:rsidR="00266293" w:rsidRPr="00973C16" w:rsidRDefault="00266293" w:rsidP="00917FE5">
            <w:pPr>
              <w:pStyle w:val="TableheaderCentered"/>
              <w:keepLines/>
              <w:rPr>
                <w:szCs w:val="18"/>
              </w:rPr>
            </w:pPr>
            <w:r w:rsidRPr="00973C16">
              <w:rPr>
                <w:szCs w:val="18"/>
              </w:rPr>
              <w:t>Requirement</w:t>
            </w:r>
          </w:p>
        </w:tc>
      </w:tr>
      <w:tr w:rsidR="00266293" w:rsidRPr="00973C16" w14:paraId="7C36E33F" w14:textId="77777777" w:rsidTr="00917FE5">
        <w:tc>
          <w:tcPr>
            <w:tcW w:w="5472" w:type="dxa"/>
            <w:tcBorders>
              <w:top w:val="single" w:sz="4" w:space="0" w:color="auto"/>
              <w:right w:val="nil"/>
            </w:tcBorders>
            <w:vAlign w:val="center"/>
          </w:tcPr>
          <w:p w14:paraId="6B46966D" w14:textId="77777777" w:rsidR="00266293" w:rsidRPr="00973C16" w:rsidRDefault="00266293" w:rsidP="00917FE5">
            <w:pPr>
              <w:pStyle w:val="Tabletext"/>
              <w:keepNext/>
              <w:keepLines/>
            </w:pPr>
            <w:r w:rsidRPr="00973C16">
              <w:t>Air Voids</w:t>
            </w:r>
          </w:p>
        </w:tc>
        <w:tc>
          <w:tcPr>
            <w:tcW w:w="2160" w:type="dxa"/>
            <w:tcBorders>
              <w:top w:val="single" w:sz="4" w:space="0" w:color="auto"/>
              <w:left w:val="nil"/>
            </w:tcBorders>
            <w:vAlign w:val="center"/>
          </w:tcPr>
          <w:p w14:paraId="0E05B755" w14:textId="77777777" w:rsidR="00266293" w:rsidRPr="00973C16" w:rsidRDefault="00266293" w:rsidP="00917FE5">
            <w:pPr>
              <w:pStyle w:val="Tabletext"/>
              <w:keepNext/>
              <w:keepLines/>
              <w:jc w:val="center"/>
              <w:rPr>
                <w:szCs w:val="18"/>
              </w:rPr>
            </w:pPr>
            <w:r w:rsidRPr="00973C16">
              <w:rPr>
                <w:rFonts w:ascii="Symbol" w:eastAsia="Symbol" w:hAnsi="Symbol" w:cs="Symbol"/>
                <w:szCs w:val="18"/>
              </w:rPr>
              <w:t>±</w:t>
            </w:r>
            <w:r w:rsidRPr="00973C16">
              <w:rPr>
                <w:szCs w:val="18"/>
              </w:rPr>
              <w:t>1%</w:t>
            </w:r>
          </w:p>
        </w:tc>
        <w:tc>
          <w:tcPr>
            <w:tcW w:w="2088" w:type="dxa"/>
            <w:tcBorders>
              <w:top w:val="single" w:sz="4" w:space="0" w:color="auto"/>
            </w:tcBorders>
            <w:vAlign w:val="center"/>
          </w:tcPr>
          <w:p w14:paraId="0C56E25E" w14:textId="77777777" w:rsidR="00266293" w:rsidRPr="00973C16" w:rsidRDefault="00266293" w:rsidP="00917FE5">
            <w:pPr>
              <w:pStyle w:val="Tabletext"/>
              <w:keepNext/>
              <w:keepLines/>
              <w:jc w:val="center"/>
              <w:rPr>
                <w:szCs w:val="18"/>
              </w:rPr>
            </w:pPr>
            <w:r w:rsidRPr="00973C16">
              <w:rPr>
                <w:szCs w:val="18"/>
              </w:rPr>
              <w:t>3.5%</w:t>
            </w:r>
          </w:p>
        </w:tc>
      </w:tr>
      <w:tr w:rsidR="00266293" w:rsidRPr="00973C16" w14:paraId="2FDBB95F" w14:textId="77777777" w:rsidTr="00917FE5">
        <w:tc>
          <w:tcPr>
            <w:tcW w:w="5472" w:type="dxa"/>
            <w:tcBorders>
              <w:right w:val="nil"/>
            </w:tcBorders>
            <w:vAlign w:val="center"/>
          </w:tcPr>
          <w:p w14:paraId="60B8E371" w14:textId="77777777" w:rsidR="00266293" w:rsidRPr="00973C16" w:rsidRDefault="00266293" w:rsidP="00917FE5">
            <w:pPr>
              <w:pStyle w:val="Tabletext"/>
              <w:keepNext/>
              <w:keepLines/>
            </w:pPr>
            <w:r w:rsidRPr="00973C16">
              <w:t>Voids in Mineral Aggregate (VMA)</w:t>
            </w:r>
          </w:p>
        </w:tc>
        <w:tc>
          <w:tcPr>
            <w:tcW w:w="2160" w:type="dxa"/>
            <w:tcBorders>
              <w:left w:val="nil"/>
            </w:tcBorders>
            <w:vAlign w:val="center"/>
          </w:tcPr>
          <w:p w14:paraId="2FFA541F" w14:textId="77777777" w:rsidR="00266293" w:rsidRPr="00973C16" w:rsidRDefault="00266293" w:rsidP="00917FE5">
            <w:pPr>
              <w:pStyle w:val="Tabletext"/>
              <w:keepNext/>
              <w:keepLines/>
              <w:jc w:val="center"/>
              <w:rPr>
                <w:szCs w:val="18"/>
              </w:rPr>
            </w:pPr>
            <w:r w:rsidRPr="00973C16">
              <w:rPr>
                <w:szCs w:val="18"/>
              </w:rPr>
              <w:t>–</w:t>
            </w:r>
          </w:p>
        </w:tc>
        <w:tc>
          <w:tcPr>
            <w:tcW w:w="2088" w:type="dxa"/>
            <w:vAlign w:val="center"/>
          </w:tcPr>
          <w:p w14:paraId="3179FC95" w14:textId="77777777" w:rsidR="00266293" w:rsidRPr="00973C16" w:rsidRDefault="00266293" w:rsidP="00917FE5">
            <w:pPr>
              <w:pStyle w:val="Tabletext"/>
              <w:keepNext/>
              <w:keepLines/>
              <w:jc w:val="center"/>
              <w:rPr>
                <w:szCs w:val="18"/>
              </w:rPr>
            </w:pPr>
            <w:r w:rsidRPr="00973C16">
              <w:rPr>
                <w:szCs w:val="18"/>
              </w:rPr>
              <w:t>17.0% minimum</w:t>
            </w:r>
          </w:p>
        </w:tc>
      </w:tr>
      <w:tr w:rsidR="00266293" w:rsidRPr="00973C16" w14:paraId="60832F37" w14:textId="77777777" w:rsidTr="00917FE5">
        <w:tc>
          <w:tcPr>
            <w:tcW w:w="5472" w:type="dxa"/>
            <w:tcBorders>
              <w:right w:val="nil"/>
            </w:tcBorders>
            <w:vAlign w:val="center"/>
          </w:tcPr>
          <w:p w14:paraId="1B6331CE" w14:textId="77777777" w:rsidR="00266293" w:rsidRPr="00973C16" w:rsidRDefault="00266293" w:rsidP="00917FE5">
            <w:pPr>
              <w:pStyle w:val="Tabletext"/>
              <w:keepNext/>
              <w:keepLines/>
            </w:pPr>
            <w:proofErr w:type="spellStart"/>
            <w:r w:rsidRPr="00973C16">
              <w:t>VCAmix</w:t>
            </w:r>
            <w:proofErr w:type="spellEnd"/>
          </w:p>
        </w:tc>
        <w:tc>
          <w:tcPr>
            <w:tcW w:w="2160" w:type="dxa"/>
            <w:tcBorders>
              <w:left w:val="nil"/>
            </w:tcBorders>
            <w:vAlign w:val="center"/>
          </w:tcPr>
          <w:p w14:paraId="477A5978" w14:textId="77777777" w:rsidR="00266293" w:rsidRPr="00973C16" w:rsidRDefault="00266293" w:rsidP="00917FE5">
            <w:pPr>
              <w:pStyle w:val="Tabletext"/>
              <w:keepNext/>
              <w:keepLines/>
              <w:jc w:val="center"/>
              <w:rPr>
                <w:szCs w:val="18"/>
              </w:rPr>
            </w:pPr>
            <w:r w:rsidRPr="00973C16">
              <w:rPr>
                <w:szCs w:val="18"/>
              </w:rPr>
              <w:t>–</w:t>
            </w:r>
          </w:p>
        </w:tc>
        <w:tc>
          <w:tcPr>
            <w:tcW w:w="2088" w:type="dxa"/>
            <w:vAlign w:val="center"/>
          </w:tcPr>
          <w:p w14:paraId="3BC71BD3" w14:textId="77777777" w:rsidR="00266293" w:rsidRPr="00973C16" w:rsidRDefault="00266293" w:rsidP="00917FE5">
            <w:pPr>
              <w:pStyle w:val="Tabletext"/>
              <w:keepNext/>
              <w:keepLines/>
              <w:jc w:val="center"/>
              <w:rPr>
                <w:szCs w:val="18"/>
              </w:rPr>
            </w:pPr>
            <w:r w:rsidRPr="00973C16">
              <w:rPr>
                <w:szCs w:val="18"/>
              </w:rPr>
              <w:t>Less than VCA</w:t>
            </w:r>
            <w:r w:rsidRPr="00973C16">
              <w:rPr>
                <w:szCs w:val="18"/>
                <w:vertAlign w:val="subscript"/>
              </w:rPr>
              <w:t>DRC</w:t>
            </w:r>
          </w:p>
        </w:tc>
      </w:tr>
      <w:tr w:rsidR="00266293" w:rsidRPr="00973C16" w14:paraId="5874CB02" w14:textId="77777777" w:rsidTr="00917FE5">
        <w:tc>
          <w:tcPr>
            <w:tcW w:w="5472" w:type="dxa"/>
            <w:tcBorders>
              <w:right w:val="nil"/>
            </w:tcBorders>
            <w:vAlign w:val="center"/>
          </w:tcPr>
          <w:p w14:paraId="23B72859" w14:textId="77777777" w:rsidR="00266293" w:rsidRPr="00973C16" w:rsidRDefault="00266293" w:rsidP="00917FE5">
            <w:pPr>
              <w:pStyle w:val="Tabletext"/>
              <w:keepNext/>
              <w:keepLines/>
            </w:pPr>
            <w:proofErr w:type="spellStart"/>
            <w:proofErr w:type="gramStart"/>
            <w:r w:rsidRPr="00973C16">
              <w:t>Draindown</w:t>
            </w:r>
            <w:proofErr w:type="spellEnd"/>
            <w:r w:rsidRPr="00973C16">
              <w:t xml:space="preserve"> @</w:t>
            </w:r>
            <w:proofErr w:type="gramEnd"/>
            <w:r w:rsidRPr="00973C16">
              <w:t xml:space="preserve"> production temperature</w:t>
            </w:r>
            <w:r w:rsidRPr="00973C16">
              <w:rPr>
                <w:vertAlign w:val="superscript"/>
              </w:rPr>
              <w:t>1</w:t>
            </w:r>
          </w:p>
        </w:tc>
        <w:tc>
          <w:tcPr>
            <w:tcW w:w="2160" w:type="dxa"/>
            <w:tcBorders>
              <w:left w:val="nil"/>
            </w:tcBorders>
            <w:vAlign w:val="center"/>
          </w:tcPr>
          <w:p w14:paraId="4493B03B" w14:textId="77777777" w:rsidR="00266293" w:rsidRPr="00973C16" w:rsidRDefault="00266293" w:rsidP="00917FE5">
            <w:pPr>
              <w:pStyle w:val="Tabletext"/>
              <w:keepNext/>
              <w:keepLines/>
              <w:jc w:val="center"/>
              <w:rPr>
                <w:szCs w:val="18"/>
              </w:rPr>
            </w:pPr>
            <w:r w:rsidRPr="00973C16">
              <w:rPr>
                <w:szCs w:val="18"/>
              </w:rPr>
              <w:t>–</w:t>
            </w:r>
          </w:p>
        </w:tc>
        <w:tc>
          <w:tcPr>
            <w:tcW w:w="2088" w:type="dxa"/>
            <w:vAlign w:val="center"/>
          </w:tcPr>
          <w:p w14:paraId="70DC8F5D" w14:textId="77777777" w:rsidR="00266293" w:rsidRPr="00973C16" w:rsidRDefault="00266293" w:rsidP="00917FE5">
            <w:pPr>
              <w:pStyle w:val="Tabletext"/>
              <w:keepNext/>
              <w:keepLines/>
              <w:jc w:val="center"/>
              <w:rPr>
                <w:szCs w:val="18"/>
              </w:rPr>
            </w:pPr>
            <w:r w:rsidRPr="00973C16">
              <w:rPr>
                <w:szCs w:val="18"/>
              </w:rPr>
              <w:t>0.30% maximum</w:t>
            </w:r>
          </w:p>
        </w:tc>
      </w:tr>
      <w:tr w:rsidR="00266293" w:rsidRPr="00973C16" w14:paraId="2F748460" w14:textId="77777777" w:rsidTr="00917FE5">
        <w:tc>
          <w:tcPr>
            <w:tcW w:w="5472" w:type="dxa"/>
            <w:tcBorders>
              <w:right w:val="nil"/>
            </w:tcBorders>
            <w:vAlign w:val="center"/>
          </w:tcPr>
          <w:p w14:paraId="139CFF0B" w14:textId="77777777" w:rsidR="00266293" w:rsidRPr="00973C16" w:rsidRDefault="00266293" w:rsidP="00917FE5">
            <w:pPr>
              <w:pStyle w:val="Tabletext"/>
              <w:keepNext/>
              <w:keepLines/>
            </w:pPr>
            <w:r w:rsidRPr="00973C16">
              <w:t>Asphalt Binder Content (AASHTO T 308)</w:t>
            </w:r>
            <w:r w:rsidRPr="00973C16">
              <w:rPr>
                <w:vertAlign w:val="superscript"/>
              </w:rPr>
              <w:t>2</w:t>
            </w:r>
          </w:p>
        </w:tc>
        <w:tc>
          <w:tcPr>
            <w:tcW w:w="2160" w:type="dxa"/>
            <w:tcBorders>
              <w:left w:val="nil"/>
            </w:tcBorders>
            <w:vAlign w:val="center"/>
          </w:tcPr>
          <w:p w14:paraId="08F11161" w14:textId="77777777" w:rsidR="00266293" w:rsidRPr="00973C16" w:rsidRDefault="00266293" w:rsidP="00917FE5">
            <w:pPr>
              <w:pStyle w:val="Tabletext"/>
              <w:keepNext/>
              <w:keepLines/>
              <w:jc w:val="center"/>
              <w:rPr>
                <w:szCs w:val="18"/>
              </w:rPr>
            </w:pPr>
            <w:r w:rsidRPr="00973C16">
              <w:rPr>
                <w:rFonts w:ascii="Symbol" w:eastAsia="Symbol" w:hAnsi="Symbol" w:cs="Symbol"/>
                <w:szCs w:val="18"/>
              </w:rPr>
              <w:t>±</w:t>
            </w:r>
            <w:r w:rsidRPr="00973C16">
              <w:rPr>
                <w:szCs w:val="18"/>
              </w:rPr>
              <w:t>0.40%</w:t>
            </w:r>
          </w:p>
        </w:tc>
        <w:tc>
          <w:tcPr>
            <w:tcW w:w="2088" w:type="dxa"/>
            <w:vAlign w:val="center"/>
          </w:tcPr>
          <w:p w14:paraId="23347B8D" w14:textId="77777777" w:rsidR="00266293" w:rsidRPr="00973C16" w:rsidRDefault="00266293" w:rsidP="00917FE5">
            <w:pPr>
              <w:pStyle w:val="Tabletext"/>
              <w:keepNext/>
              <w:keepLines/>
              <w:jc w:val="center"/>
              <w:rPr>
                <w:szCs w:val="18"/>
              </w:rPr>
            </w:pPr>
            <w:r w:rsidRPr="00973C16">
              <w:rPr>
                <w:szCs w:val="18"/>
              </w:rPr>
              <w:t>6% minimum</w:t>
            </w:r>
            <w:r w:rsidRPr="00973C16">
              <w:rPr>
                <w:vertAlign w:val="superscript"/>
              </w:rPr>
              <w:t>3</w:t>
            </w:r>
          </w:p>
        </w:tc>
      </w:tr>
      <w:tr w:rsidR="00266293" w:rsidRPr="00973C16" w14:paraId="12F86B29" w14:textId="77777777" w:rsidTr="00917FE5">
        <w:tc>
          <w:tcPr>
            <w:tcW w:w="5472" w:type="dxa"/>
            <w:tcBorders>
              <w:bottom w:val="single" w:sz="4" w:space="0" w:color="auto"/>
              <w:right w:val="nil"/>
            </w:tcBorders>
            <w:vAlign w:val="center"/>
          </w:tcPr>
          <w:p w14:paraId="24071A8A" w14:textId="77777777" w:rsidR="00266293" w:rsidRPr="00973C16" w:rsidRDefault="00266293" w:rsidP="00917FE5">
            <w:pPr>
              <w:pStyle w:val="Tabletext"/>
              <w:keepNext/>
              <w:keepLines/>
            </w:pPr>
            <w:r w:rsidRPr="00973C16">
              <w:t>Tensile Strength Ratio (AASHTO T 283)</w:t>
            </w:r>
          </w:p>
        </w:tc>
        <w:tc>
          <w:tcPr>
            <w:tcW w:w="2160" w:type="dxa"/>
            <w:tcBorders>
              <w:left w:val="nil"/>
              <w:bottom w:val="single" w:sz="4" w:space="0" w:color="auto"/>
            </w:tcBorders>
            <w:vAlign w:val="center"/>
          </w:tcPr>
          <w:p w14:paraId="3F91D46F" w14:textId="77777777" w:rsidR="00266293" w:rsidRPr="00973C16" w:rsidRDefault="00266293" w:rsidP="00917FE5">
            <w:pPr>
              <w:pStyle w:val="Tabletext"/>
              <w:keepNext/>
              <w:keepLines/>
              <w:jc w:val="center"/>
              <w:rPr>
                <w:szCs w:val="18"/>
              </w:rPr>
            </w:pPr>
            <w:r w:rsidRPr="00973C16">
              <w:rPr>
                <w:szCs w:val="18"/>
              </w:rPr>
              <w:t>–</w:t>
            </w:r>
          </w:p>
        </w:tc>
        <w:tc>
          <w:tcPr>
            <w:tcW w:w="2088" w:type="dxa"/>
            <w:tcBorders>
              <w:bottom w:val="single" w:sz="4" w:space="0" w:color="auto"/>
            </w:tcBorders>
            <w:vAlign w:val="center"/>
          </w:tcPr>
          <w:p w14:paraId="588F77EC" w14:textId="77777777" w:rsidR="00266293" w:rsidRPr="00973C16" w:rsidRDefault="00266293" w:rsidP="00917FE5">
            <w:pPr>
              <w:pStyle w:val="Tabletext"/>
              <w:keepNext/>
              <w:keepLines/>
              <w:jc w:val="center"/>
              <w:rPr>
                <w:szCs w:val="18"/>
              </w:rPr>
            </w:pPr>
            <w:r w:rsidRPr="00973C16">
              <w:rPr>
                <w:szCs w:val="18"/>
              </w:rPr>
              <w:t>80% minimum</w:t>
            </w:r>
          </w:p>
        </w:tc>
      </w:tr>
      <w:tr w:rsidR="00266293" w:rsidRPr="00973C16" w14:paraId="66EFB42D" w14:textId="77777777" w:rsidTr="00917FE5">
        <w:tc>
          <w:tcPr>
            <w:tcW w:w="9720" w:type="dxa"/>
            <w:gridSpan w:val="3"/>
            <w:tcBorders>
              <w:top w:val="single" w:sz="4" w:space="0" w:color="auto"/>
              <w:bottom w:val="double" w:sz="4" w:space="0" w:color="auto"/>
            </w:tcBorders>
          </w:tcPr>
          <w:p w14:paraId="5F33AFE0" w14:textId="77777777" w:rsidR="00266293" w:rsidRPr="00973C16" w:rsidRDefault="00266293" w:rsidP="00917FE5">
            <w:pPr>
              <w:pStyle w:val="Tablenote"/>
            </w:pPr>
            <w:r w:rsidRPr="00973C16">
              <w:t>1.</w:t>
            </w:r>
            <w:r>
              <w:tab/>
            </w:r>
            <w:r w:rsidRPr="00973C16">
              <w:t xml:space="preserve">For design, conduct </w:t>
            </w:r>
            <w:proofErr w:type="spellStart"/>
            <w:r w:rsidRPr="00973C16">
              <w:t>draindown</w:t>
            </w:r>
            <w:proofErr w:type="spellEnd"/>
            <w:r w:rsidRPr="00973C16">
              <w:t xml:space="preserve"> test at anticipated mixing temperature and 15°F higher. Ensure </w:t>
            </w:r>
            <w:proofErr w:type="spellStart"/>
            <w:r w:rsidRPr="00973C16">
              <w:t>draindown</w:t>
            </w:r>
            <w:proofErr w:type="spellEnd"/>
            <w:r w:rsidRPr="00973C16">
              <w:t xml:space="preserve"> test meets requirement at both temperatures. For production, conduct </w:t>
            </w:r>
            <w:proofErr w:type="spellStart"/>
            <w:r w:rsidRPr="00973C16">
              <w:t>draindown</w:t>
            </w:r>
            <w:proofErr w:type="spellEnd"/>
            <w:r w:rsidRPr="00973C16">
              <w:t xml:space="preserve"> test at 15°F higher than anticipated mixing temperature.</w:t>
            </w:r>
          </w:p>
          <w:p w14:paraId="5CEF161D" w14:textId="77777777" w:rsidR="00266293" w:rsidRPr="00973C16" w:rsidRDefault="00266293" w:rsidP="00917FE5">
            <w:pPr>
              <w:pStyle w:val="Tablenote"/>
            </w:pPr>
            <w:r w:rsidRPr="00973C16">
              <w:t>2.</w:t>
            </w:r>
            <w:r>
              <w:tab/>
            </w:r>
            <w:r w:rsidRPr="00973C16">
              <w:t>Asphalt binder content may not be lower than the minimum after the production tolerance is applied.</w:t>
            </w:r>
          </w:p>
          <w:p w14:paraId="5B304C65" w14:textId="77777777" w:rsidR="00266293" w:rsidRPr="00973C16" w:rsidRDefault="00266293" w:rsidP="00917FE5">
            <w:pPr>
              <w:pStyle w:val="Tablenote"/>
            </w:pPr>
            <w:r w:rsidRPr="00973C16">
              <w:t>3.</w:t>
            </w:r>
            <w:r>
              <w:tab/>
            </w:r>
            <w:r w:rsidRPr="00973C16">
              <w:t xml:space="preserve">Aggregate blends with a </w:t>
            </w:r>
            <w:proofErr w:type="spellStart"/>
            <w:r w:rsidRPr="00973C16">
              <w:t>Gsb</w:t>
            </w:r>
            <w:proofErr w:type="spellEnd"/>
            <w:r w:rsidRPr="00973C16">
              <w:t xml:space="preserve"> value of 2.90 and higher may produce the mix with a minimum asphalt content of 5.8% with ME approval.</w:t>
            </w:r>
          </w:p>
        </w:tc>
      </w:tr>
    </w:tbl>
    <w:p w14:paraId="14E01B5C" w14:textId="77777777" w:rsidR="00266293" w:rsidRPr="00973C16" w:rsidRDefault="00266293" w:rsidP="00266293">
      <w:pPr>
        <w:pStyle w:val="0000000Subpart"/>
      </w:pPr>
      <w:bookmarkStart w:id="1045" w:name="s9020503"/>
      <w:bookmarkStart w:id="1046" w:name="_Toc142048407"/>
      <w:bookmarkStart w:id="1047" w:name="_Toc175378397"/>
      <w:bookmarkStart w:id="1048" w:name="_Toc175471295"/>
      <w:bookmarkStart w:id="1049" w:name="_Toc501717650"/>
      <w:bookmarkStart w:id="1050" w:name="_Toc80256344"/>
      <w:bookmarkEnd w:id="1045"/>
      <w:proofErr w:type="gramStart"/>
      <w:r w:rsidRPr="00973C16">
        <w:t>902.05.03  Sampling</w:t>
      </w:r>
      <w:proofErr w:type="gramEnd"/>
      <w:r w:rsidRPr="00973C16">
        <w:t xml:space="preserve"> and Testing</w:t>
      </w:r>
      <w:bookmarkEnd w:id="1046"/>
      <w:bookmarkEnd w:id="1047"/>
      <w:bookmarkEnd w:id="1048"/>
      <w:bookmarkEnd w:id="1049"/>
      <w:bookmarkEnd w:id="1050"/>
    </w:p>
    <w:p w14:paraId="7486594F" w14:textId="77777777" w:rsidR="00266293" w:rsidRPr="00973C16" w:rsidRDefault="00266293" w:rsidP="00266293">
      <w:pPr>
        <w:pStyle w:val="Instruction"/>
      </w:pPr>
      <w:r w:rsidRPr="00973C16">
        <w:t>THE ENTIRE SUBSECTION IS CHANGED TO:</w:t>
      </w:r>
    </w:p>
    <w:p w14:paraId="611D1113" w14:textId="77777777" w:rsidR="00266293" w:rsidRPr="00973C16" w:rsidRDefault="00266293" w:rsidP="00266293">
      <w:pPr>
        <w:pStyle w:val="A1paragraph0"/>
      </w:pPr>
      <w:r w:rsidRPr="00973C16">
        <w:rPr>
          <w:b/>
          <w:bCs/>
        </w:rPr>
        <w:t>A.</w:t>
      </w:r>
      <w:r w:rsidRPr="00973C16">
        <w:rPr>
          <w:b/>
          <w:bCs/>
        </w:rPr>
        <w:tab/>
        <w:t>General Acceptance Requirements.</w:t>
      </w:r>
      <w:r w:rsidRPr="00973C16">
        <w:t xml:space="preserve">  Ensure that the mix meets the requirements as specified in 902.02.04.A.</w:t>
      </w:r>
    </w:p>
    <w:p w14:paraId="42D4E235" w14:textId="77777777" w:rsidR="00EF4CC5" w:rsidRPr="00B15231" w:rsidRDefault="00EF4CC5" w:rsidP="00EF4CC5">
      <w:pPr>
        <w:pStyle w:val="HiddenTextSpec"/>
        <w:tabs>
          <w:tab w:val="left" w:pos="1440"/>
          <w:tab w:val="left" w:pos="2880"/>
        </w:tabs>
      </w:pPr>
      <w:r>
        <w:t>2</w:t>
      </w:r>
      <w:r w:rsidRPr="00B15231">
        <w:t>***********</w:t>
      </w:r>
      <w:r>
        <w:t>*********</w:t>
      </w:r>
      <w:r w:rsidRPr="00B15231">
        <w:t>*****</w:t>
      </w:r>
      <w:r>
        <w:t>***********************************</w:t>
      </w:r>
      <w:r w:rsidRPr="00B15231">
        <w:t>**************************</w:t>
      </w:r>
      <w:r>
        <w:t>2</w:t>
      </w:r>
    </w:p>
    <w:p w14:paraId="7BF6D488" w14:textId="3DE625F4" w:rsidR="00EF4CC5" w:rsidRDefault="00EF4CC5" w:rsidP="00EF4CC5">
      <w:pPr>
        <w:pStyle w:val="HiddenTextSpec"/>
      </w:pPr>
      <w:r w:rsidRPr="00D75581">
        <w:t>BDC2</w:t>
      </w:r>
      <w:r>
        <w:t>4</w:t>
      </w:r>
      <w:r w:rsidRPr="00D75581">
        <w:t>S-0</w:t>
      </w:r>
      <w:r w:rsidR="00C83053">
        <w:t>6</w:t>
      </w:r>
      <w:r>
        <w:t xml:space="preserve"> dated May 28, 2024</w:t>
      </w:r>
    </w:p>
    <w:p w14:paraId="448026F3" w14:textId="1F6DA5EF" w:rsidR="00537380" w:rsidRDefault="00537380" w:rsidP="00537380">
      <w:pPr>
        <w:pStyle w:val="Instruction"/>
      </w:pPr>
      <w:r>
        <w:t>Part b is changed to:</w:t>
      </w:r>
    </w:p>
    <w:p w14:paraId="0BA8BCF4" w14:textId="10F203FE" w:rsidR="00C83053" w:rsidRPr="00E402AB" w:rsidRDefault="00C83053" w:rsidP="00C83053">
      <w:pPr>
        <w:pStyle w:val="A1paragraph0"/>
      </w:pPr>
      <w:r w:rsidRPr="00E402AB">
        <w:rPr>
          <w:b/>
          <w:bCs/>
        </w:rPr>
        <w:t>B.</w:t>
      </w:r>
      <w:r w:rsidRPr="00E402AB">
        <w:rPr>
          <w:b/>
          <w:bCs/>
        </w:rPr>
        <w:tab/>
        <w:t>Sampling.</w:t>
      </w:r>
      <w:r w:rsidRPr="00E402AB">
        <w:t xml:space="preserve">  The ME will take a random sample from each 700 tons of production for volumetric acceptance testing and to verify composition.  The ME will perform sampling according to AASHTO T 168, NJDOT B-2, or ASTM</w:t>
      </w:r>
      <w:r>
        <w:t> </w:t>
      </w:r>
      <w:r w:rsidRPr="00E402AB">
        <w:t>D</w:t>
      </w:r>
      <w:r>
        <w:t> </w:t>
      </w:r>
      <w:r w:rsidRPr="00E402AB">
        <w:t>3665.  During production at the plant, a sample of asphalt binder will be taken once every 3,500 tons or as directed by the ME.  If a WMA additive is added at the HMA plant, asphalt binder sample will be taken after in-line blending.</w:t>
      </w:r>
    </w:p>
    <w:p w14:paraId="07122EA8" w14:textId="77777777" w:rsidR="00EF4CC5" w:rsidRPr="00B15231" w:rsidRDefault="00EF4CC5" w:rsidP="00EF4CC5">
      <w:pPr>
        <w:pStyle w:val="HiddenTextSpec"/>
        <w:tabs>
          <w:tab w:val="left" w:pos="1440"/>
          <w:tab w:val="left" w:pos="2880"/>
        </w:tabs>
      </w:pPr>
      <w:r>
        <w:t>2</w:t>
      </w:r>
      <w:r w:rsidRPr="00B15231">
        <w:t>***********</w:t>
      </w:r>
      <w:r>
        <w:t>*********</w:t>
      </w:r>
      <w:r w:rsidRPr="00B15231">
        <w:t>*****</w:t>
      </w:r>
      <w:r>
        <w:t>***********************************</w:t>
      </w:r>
      <w:r w:rsidRPr="00B15231">
        <w:t>**************************</w:t>
      </w:r>
      <w:r>
        <w:t>2</w:t>
      </w:r>
    </w:p>
    <w:p w14:paraId="2D095B42" w14:textId="77777777" w:rsidR="00266293" w:rsidRPr="00973C16" w:rsidRDefault="00266293" w:rsidP="00266293">
      <w:pPr>
        <w:pStyle w:val="A1paragraph0"/>
      </w:pPr>
      <w:r w:rsidRPr="00973C16">
        <w:rPr>
          <w:b/>
          <w:bCs/>
        </w:rPr>
        <w:lastRenderedPageBreak/>
        <w:t>C.</w:t>
      </w:r>
      <w:r w:rsidRPr="00973C16">
        <w:rPr>
          <w:b/>
          <w:bCs/>
        </w:rPr>
        <w:tab/>
        <w:t>Quality Control Testing.</w:t>
      </w:r>
      <w:r w:rsidRPr="00973C16">
        <w:t xml:space="preserve">  Perform quality control testing as specified in 902.02.04.C.</w:t>
      </w:r>
    </w:p>
    <w:p w14:paraId="5AFED069" w14:textId="77777777" w:rsidR="00266293" w:rsidRPr="00973C16" w:rsidRDefault="00266293" w:rsidP="00266293">
      <w:pPr>
        <w:pStyle w:val="A2paragraph"/>
      </w:pPr>
      <w:r w:rsidRPr="00973C16">
        <w:t xml:space="preserve">For each acceptance test, perform testing for </w:t>
      </w:r>
      <w:proofErr w:type="spellStart"/>
      <w:r w:rsidRPr="00973C16">
        <w:t>draindown</w:t>
      </w:r>
      <w:proofErr w:type="spellEnd"/>
      <w:r w:rsidRPr="00973C16">
        <w:t xml:space="preserve"> according to AASHTO T 305 at 15°F above the mixing temperature.</w:t>
      </w:r>
    </w:p>
    <w:p w14:paraId="7C8E3963" w14:textId="77777777" w:rsidR="00266293" w:rsidRPr="00973C16" w:rsidRDefault="00266293" w:rsidP="00266293">
      <w:pPr>
        <w:pStyle w:val="A2paragraph"/>
      </w:pPr>
      <w:r w:rsidRPr="00973C16">
        <w:t>Perform bulk specific gravity of coarse aggregates (</w:t>
      </w:r>
      <w:bookmarkStart w:id="1051" w:name="_Hlk79003586"/>
      <w:r w:rsidRPr="00973C16">
        <w:t>G</w:t>
      </w:r>
      <w:bookmarkEnd w:id="1051"/>
      <w:r w:rsidRPr="00973C16">
        <w:rPr>
          <w:vertAlign w:val="subscript"/>
        </w:rPr>
        <w:t>CA</w:t>
      </w:r>
      <w:r w:rsidRPr="00973C16">
        <w:t xml:space="preserve">) and dry-rodded voids in coarse aggregate </w:t>
      </w:r>
      <w:bookmarkStart w:id="1052" w:name="_Hlk79003667"/>
      <w:r w:rsidRPr="00973C16">
        <w:t>VCA</w:t>
      </w:r>
      <w:r w:rsidRPr="00973C16">
        <w:rPr>
          <w:vertAlign w:val="subscript"/>
        </w:rPr>
        <w:t xml:space="preserve">DRC </w:t>
      </w:r>
      <w:bookmarkEnd w:id="1052"/>
      <w:r w:rsidRPr="00973C16">
        <w:t>testing according to AASHTO R 46 by sampling and drying aggregates according to AASHTO R 90 and AASHTO T 255, respectively.  The ME shall ensure that the G</w:t>
      </w:r>
      <w:r w:rsidRPr="00973C16">
        <w:rPr>
          <w:vertAlign w:val="subscript"/>
        </w:rPr>
        <w:t>CA</w:t>
      </w:r>
      <w:r w:rsidRPr="00973C16">
        <w:t xml:space="preserve"> and VCA</w:t>
      </w:r>
      <w:r w:rsidRPr="00973C16">
        <w:rPr>
          <w:vertAlign w:val="subscript"/>
        </w:rPr>
        <w:t xml:space="preserve">DRC </w:t>
      </w:r>
      <w:r w:rsidRPr="00973C16">
        <w:t>of the aggregate blend has been determined within 7</w:t>
      </w:r>
      <w:r>
        <w:t xml:space="preserve"> </w:t>
      </w:r>
      <w:r w:rsidRPr="00973C16">
        <w:t>days of the start of production.  Stop production and conduct VCA</w:t>
      </w:r>
      <w:r w:rsidRPr="00973C16">
        <w:rPr>
          <w:vertAlign w:val="subscript"/>
        </w:rPr>
        <w:t>DRC</w:t>
      </w:r>
      <w:r w:rsidRPr="00973C16">
        <w:t xml:space="preserve"> test immediately when there are major changes to aggregate blend percentages.  When performing the VCA</w:t>
      </w:r>
      <w:r w:rsidRPr="00973C16">
        <w:rPr>
          <w:vertAlign w:val="subscript"/>
        </w:rPr>
        <w:t>DRC</w:t>
      </w:r>
      <w:r w:rsidRPr="00973C16">
        <w:t xml:space="preserve"> test during production, use the G</w:t>
      </w:r>
      <w:r w:rsidRPr="00973C16">
        <w:rPr>
          <w:vertAlign w:val="subscript"/>
        </w:rPr>
        <w:t>CA</w:t>
      </w:r>
      <w:r w:rsidRPr="00973C16">
        <w:t xml:space="preserve"> value that was determined prior to production.  The ME may request additional VCA</w:t>
      </w:r>
      <w:r w:rsidRPr="00973C16">
        <w:rPr>
          <w:vertAlign w:val="subscript"/>
        </w:rPr>
        <w:t>DRC</w:t>
      </w:r>
      <w:r w:rsidRPr="00973C16">
        <w:t xml:space="preserve"> tests to be conducted with or without requiring a new G</w:t>
      </w:r>
      <w:r w:rsidRPr="00973C16">
        <w:rPr>
          <w:vertAlign w:val="subscript"/>
        </w:rPr>
        <w:t xml:space="preserve">CA </w:t>
      </w:r>
      <w:r w:rsidRPr="00973C16">
        <w:t>test to be performed at any time.</w:t>
      </w:r>
    </w:p>
    <w:p w14:paraId="773C84B8" w14:textId="77777777" w:rsidR="00266293" w:rsidRPr="00973C16" w:rsidRDefault="00266293" w:rsidP="00266293">
      <w:pPr>
        <w:pStyle w:val="A1paragraph0"/>
      </w:pPr>
      <w:r w:rsidRPr="00973C16">
        <w:rPr>
          <w:b/>
          <w:bCs/>
        </w:rPr>
        <w:t>D.</w:t>
      </w:r>
      <w:r w:rsidRPr="00973C16">
        <w:rPr>
          <w:b/>
          <w:bCs/>
        </w:rPr>
        <w:tab/>
        <w:t>Acceptance Testing and Requirements.</w:t>
      </w:r>
      <w:r w:rsidRPr="00973C16">
        <w:t xml:space="preserve"> </w:t>
      </w:r>
      <w:r>
        <w:t xml:space="preserve"> </w:t>
      </w:r>
      <w:r w:rsidRPr="00973C16">
        <w:t xml:space="preserve">The ME will determine volumetric properties at 75 gyrations for acceptance from samples taken, compacted, and tested at the HMA plant according to AASHTO T 312.  The ME will determine bulk specific gravity of the compacted sample according to AASHTO T 166.  The ME will use the QC maximum specific gravity test result in calculating the volumetric properties of the SMA.  The ME will determine </w:t>
      </w:r>
      <w:proofErr w:type="spellStart"/>
      <w:r w:rsidRPr="00973C16">
        <w:t>VCA</w:t>
      </w:r>
      <w:r w:rsidRPr="00973C16">
        <w:rPr>
          <w:vertAlign w:val="subscript"/>
        </w:rPr>
        <w:t>mix</w:t>
      </w:r>
      <w:proofErr w:type="spellEnd"/>
      <w:r w:rsidRPr="00973C16">
        <w:t xml:space="preserve"> according to AASHTO R 46.</w:t>
      </w:r>
    </w:p>
    <w:p w14:paraId="67BC8D7D" w14:textId="77777777" w:rsidR="00266293" w:rsidRPr="00973C16" w:rsidRDefault="00266293" w:rsidP="00266293">
      <w:pPr>
        <w:pStyle w:val="A2paragraph"/>
      </w:pPr>
      <w:r w:rsidRPr="00973C16">
        <w:t xml:space="preserve">If the acceptance sample is outside of the control tolerances for the No. 4 sieve in Table 902.05.02-1 or </w:t>
      </w:r>
      <w:proofErr w:type="spellStart"/>
      <w:r w:rsidRPr="00973C16">
        <w:t>VCA</w:t>
      </w:r>
      <w:r w:rsidRPr="00973C16">
        <w:rPr>
          <w:vertAlign w:val="subscript"/>
        </w:rPr>
        <w:t>mix</w:t>
      </w:r>
      <w:proofErr w:type="spellEnd"/>
      <w:r w:rsidRPr="00973C16">
        <w:t xml:space="preserve"> is greater than VCA</w:t>
      </w:r>
      <w:r w:rsidRPr="00973C16">
        <w:rPr>
          <w:vertAlign w:val="subscript"/>
        </w:rPr>
        <w:t>DRC</w:t>
      </w:r>
      <w:r w:rsidRPr="00973C16">
        <w:t xml:space="preserve">, immediately take a quality control sample for testing.  If the quality control sample is outside of the control tolerances for the No. 4 sieve in Table 902.05.02-1 or </w:t>
      </w:r>
      <w:proofErr w:type="spellStart"/>
      <w:r w:rsidRPr="00973C16">
        <w:t>VCA</w:t>
      </w:r>
      <w:r w:rsidRPr="00973C16">
        <w:rPr>
          <w:vertAlign w:val="subscript"/>
        </w:rPr>
        <w:t>mix</w:t>
      </w:r>
      <w:proofErr w:type="spellEnd"/>
      <w:r w:rsidRPr="00973C16">
        <w:t xml:space="preserve"> is greater than VCA</w:t>
      </w:r>
      <w:r w:rsidRPr="00973C16">
        <w:rPr>
          <w:vertAlign w:val="subscript"/>
        </w:rPr>
        <w:t>DRC</w:t>
      </w:r>
      <w:r w:rsidRPr="00973C16">
        <w:t>, immediately stop production and shipping.</w:t>
      </w:r>
    </w:p>
    <w:p w14:paraId="478CDDFC" w14:textId="77777777" w:rsidR="00266293" w:rsidRDefault="00266293" w:rsidP="00266293">
      <w:pPr>
        <w:pStyle w:val="A2paragraph"/>
      </w:pPr>
      <w:r w:rsidRPr="00973C16">
        <w:t>If the test results other than the No. 4 sieve or VCA</w:t>
      </w:r>
      <w:r w:rsidRPr="00973C16">
        <w:rPr>
          <w:vertAlign w:val="subscript"/>
        </w:rPr>
        <w:t>DRC</w:t>
      </w:r>
      <w:r w:rsidRPr="00973C16">
        <w:t xml:space="preserve"> are outside of the </w:t>
      </w:r>
      <w:bookmarkStart w:id="1053" w:name="_Hlk79055965"/>
      <w:r w:rsidRPr="00973C16">
        <w:t xml:space="preserve">production control tolerances specified in Table 902.05.02-1 </w:t>
      </w:r>
      <w:bookmarkStart w:id="1054" w:name="_Hlk79055053"/>
      <w:r w:rsidRPr="00973C16">
        <w:t xml:space="preserve">or Table 902.05.02-2 </w:t>
      </w:r>
      <w:bookmarkEnd w:id="1053"/>
      <w:bookmarkEnd w:id="1054"/>
      <w:r w:rsidRPr="00973C16">
        <w:t xml:space="preserve">for an acceptance sample, immediately run a quality control sample.  If the quality control sample is also outside of the control tolerances in </w:t>
      </w:r>
      <w:bookmarkStart w:id="1055" w:name="_Hlk79053812"/>
      <w:r w:rsidRPr="00973C16">
        <w:t>Table 902.05.02-1</w:t>
      </w:r>
      <w:bookmarkEnd w:id="1055"/>
      <w:r w:rsidRPr="00973C16">
        <w:t xml:space="preserve"> or Table 902.05.02-2, determine if a plant adjustment is needed and take corrective action to bring the mix into compliance.  Take an additional quality control sample immediately after completing the corrective action to ensure that the mix is within </w:t>
      </w:r>
      <w:proofErr w:type="gramStart"/>
      <w:r w:rsidRPr="00973C16">
        <w:t>tolerances</w:t>
      </w:r>
      <w:proofErr w:type="gramEnd"/>
      <w:r w:rsidRPr="00973C16">
        <w:t xml:space="preserve">.  If the mix is within tolerance based on the quality control sample results, then the ME will immediately take an acceptance sample to test and verify that the composition, air voids, </w:t>
      </w:r>
      <w:proofErr w:type="spellStart"/>
      <w:r w:rsidRPr="00973C16">
        <w:t>draindown</w:t>
      </w:r>
      <w:proofErr w:type="spellEnd"/>
      <w:r w:rsidRPr="00973C16">
        <w:t xml:space="preserve">, </w:t>
      </w:r>
      <w:proofErr w:type="spellStart"/>
      <w:r w:rsidRPr="00973C16">
        <w:t>VCA</w:t>
      </w:r>
      <w:r w:rsidRPr="00973C16">
        <w:rPr>
          <w:vertAlign w:val="subscript"/>
        </w:rPr>
        <w:t>mix</w:t>
      </w:r>
      <w:proofErr w:type="spellEnd"/>
      <w:r w:rsidRPr="00973C16">
        <w:t xml:space="preserve">, and VMA meet the production control tolerances specified in Table 902.05.02-1 and Table 902.05.02-2.  If 2 consecutive acceptance or quality control samples are outside the tolerances specified in Table 902.05.02-1 or Table 902.05.02-2, immediately stop production and shipping. </w:t>
      </w:r>
    </w:p>
    <w:p w14:paraId="75F024DC" w14:textId="4BAAF855" w:rsidR="00687332" w:rsidRDefault="00687332" w:rsidP="00687332">
      <w:pPr>
        <w:pStyle w:val="HiddenTextSpec"/>
      </w:pPr>
      <w:r>
        <w:t>1**************************************************************************************************************************1</w:t>
      </w:r>
    </w:p>
    <w:p w14:paraId="284C4D28" w14:textId="77777777" w:rsidR="00323B52" w:rsidRPr="00B15231" w:rsidRDefault="00323B52" w:rsidP="00323B52">
      <w:pPr>
        <w:pStyle w:val="HiddenTextSpec"/>
        <w:tabs>
          <w:tab w:val="left" w:pos="1440"/>
          <w:tab w:val="left" w:pos="2880"/>
        </w:tabs>
      </w:pPr>
      <w:r>
        <w:t>2</w:t>
      </w:r>
      <w:r w:rsidRPr="00B15231">
        <w:t>***********</w:t>
      </w:r>
      <w:r>
        <w:t>*********</w:t>
      </w:r>
      <w:r w:rsidRPr="00B15231">
        <w:t>*****</w:t>
      </w:r>
      <w:r>
        <w:t>***********************************</w:t>
      </w:r>
      <w:r w:rsidRPr="00B15231">
        <w:t>**************************</w:t>
      </w:r>
      <w:r>
        <w:t>2</w:t>
      </w:r>
    </w:p>
    <w:p w14:paraId="1238B01B" w14:textId="77777777" w:rsidR="00323B52" w:rsidRDefault="00323B52" w:rsidP="00323B52">
      <w:pPr>
        <w:pStyle w:val="HiddenTextSpec"/>
      </w:pPr>
      <w:r w:rsidRPr="00020B41">
        <w:t>BDC</w:t>
      </w:r>
      <w:r>
        <w:t>24</w:t>
      </w:r>
      <w:r w:rsidRPr="00020B41">
        <w:t>S-</w:t>
      </w:r>
      <w:r>
        <w:t>12</w:t>
      </w:r>
      <w:r w:rsidRPr="00020B41">
        <w:t xml:space="preserve"> dated </w:t>
      </w:r>
      <w:r>
        <w:t>Jul 30, 2024</w:t>
      </w:r>
    </w:p>
    <w:p w14:paraId="23C8B49B" w14:textId="77777777" w:rsidR="00323B52" w:rsidRPr="00611286" w:rsidRDefault="00323B52" w:rsidP="00323B52">
      <w:pPr>
        <w:rPr>
          <w:caps/>
        </w:rPr>
      </w:pPr>
      <w:r w:rsidRPr="00611286">
        <w:rPr>
          <w:caps/>
        </w:rPr>
        <w:t xml:space="preserve">The </w:t>
      </w:r>
      <w:r>
        <w:rPr>
          <w:caps/>
        </w:rPr>
        <w:t>fourth</w:t>
      </w:r>
      <w:r w:rsidRPr="00611286">
        <w:rPr>
          <w:caps/>
        </w:rPr>
        <w:t xml:space="preserve"> paragraph in Part D is changed to:</w:t>
      </w:r>
    </w:p>
    <w:p w14:paraId="65C56C02" w14:textId="77777777" w:rsidR="00323B52" w:rsidRDefault="00323B52" w:rsidP="00323B52">
      <w:pPr>
        <w:pStyle w:val="A2paragraph"/>
      </w:pPr>
      <w:r w:rsidRPr="00611286">
        <w:rPr>
          <w:rFonts w:eastAsia="Calibri"/>
        </w:rPr>
        <w:t>After a production stop, obtain ME approval of a plant correction plan before resuming production.  Upon restarting production, do not transport mixture to the Project Limits before the results of a quality control sample from the mixture indicate that the mixture meets JMF tolerances and ME approval.</w:t>
      </w:r>
      <w:r>
        <w:rPr>
          <w:rFonts w:eastAsia="Calibri"/>
        </w:rPr>
        <w:t xml:space="preserve"> </w:t>
      </w:r>
      <w:r w:rsidRPr="00611286">
        <w:rPr>
          <w:rFonts w:eastAsia="Calibri"/>
        </w:rPr>
        <w:t xml:space="preserve"> </w:t>
      </w:r>
      <w:r w:rsidRPr="00611286">
        <w:t>The ME will reject mixture produced at initial restarting that does not meet tolerances.</w:t>
      </w:r>
    </w:p>
    <w:p w14:paraId="61CD706D" w14:textId="77777777" w:rsidR="00323B52" w:rsidRPr="00B15231" w:rsidRDefault="00323B52" w:rsidP="00323B52">
      <w:pPr>
        <w:pStyle w:val="HiddenTextSpec"/>
        <w:tabs>
          <w:tab w:val="left" w:pos="1440"/>
          <w:tab w:val="left" w:pos="2880"/>
        </w:tabs>
      </w:pPr>
      <w:r>
        <w:t>2</w:t>
      </w:r>
      <w:r w:rsidRPr="00B15231">
        <w:t>***********</w:t>
      </w:r>
      <w:r>
        <w:t>*********</w:t>
      </w:r>
      <w:r w:rsidRPr="00B15231">
        <w:t>*****</w:t>
      </w:r>
      <w:r>
        <w:t>***********************************</w:t>
      </w:r>
      <w:r w:rsidRPr="00B15231">
        <w:t>**************************</w:t>
      </w:r>
      <w:r>
        <w:t>2</w:t>
      </w:r>
    </w:p>
    <w:p w14:paraId="0F63B6BA" w14:textId="215EEE6D" w:rsidR="00E81AD7" w:rsidRDefault="00323B52" w:rsidP="00323B52">
      <w:pPr>
        <w:pStyle w:val="HiddenTextSpec"/>
      </w:pPr>
      <w:r>
        <w:t>1**************************************************************************************************************************</w:t>
      </w:r>
    </w:p>
    <w:p w14:paraId="640B2CA4" w14:textId="0B45CA04" w:rsidR="00266293" w:rsidRDefault="00266293" w:rsidP="00266293">
      <w:pPr>
        <w:pStyle w:val="HiddenTextSpec"/>
      </w:pPr>
      <w:r w:rsidRPr="00293871">
        <w:t>1**************************************************************************************************************************1</w:t>
      </w:r>
    </w:p>
    <w:p w14:paraId="2FD4BADA" w14:textId="77777777" w:rsidR="000569B7" w:rsidRDefault="000569B7" w:rsidP="000569B7">
      <w:pPr>
        <w:pStyle w:val="00000Subsection"/>
      </w:pPr>
      <w:bookmarkStart w:id="1056" w:name="_Toc142048408"/>
      <w:bookmarkStart w:id="1057" w:name="_Toc175378398"/>
      <w:bookmarkStart w:id="1058" w:name="_Toc175471296"/>
      <w:bookmarkStart w:id="1059" w:name="_Toc501717651"/>
      <w:bookmarkStart w:id="1060" w:name="_Toc170381547"/>
      <w:proofErr w:type="gramStart"/>
      <w:r w:rsidRPr="00B97E4C">
        <w:t>902.06  Asphalt</w:t>
      </w:r>
      <w:proofErr w:type="gramEnd"/>
      <w:r w:rsidRPr="00B97E4C">
        <w:t>-Stabilized Drainage Course (ASDC)</w:t>
      </w:r>
      <w:bookmarkEnd w:id="1056"/>
      <w:bookmarkEnd w:id="1057"/>
      <w:bookmarkEnd w:id="1058"/>
      <w:bookmarkEnd w:id="1059"/>
      <w:bookmarkEnd w:id="1060"/>
    </w:p>
    <w:p w14:paraId="6D9A5D5C" w14:textId="05C5D4A7" w:rsidR="008B564A" w:rsidRDefault="008B564A" w:rsidP="008B564A">
      <w:pPr>
        <w:pStyle w:val="0000000Subpart"/>
      </w:pPr>
      <w:proofErr w:type="gramStart"/>
      <w:r w:rsidRPr="00B97E4C">
        <w:t>902.06.01  Composition</w:t>
      </w:r>
      <w:proofErr w:type="gramEnd"/>
    </w:p>
    <w:p w14:paraId="55FC795F" w14:textId="77777777" w:rsidR="008B564A" w:rsidRDefault="008B564A" w:rsidP="008B564A">
      <w:pPr>
        <w:pStyle w:val="HiddenTextSpec"/>
      </w:pPr>
      <w:r>
        <w:t>1**************************************************************************************************************************1</w:t>
      </w:r>
    </w:p>
    <w:p w14:paraId="51C92187" w14:textId="77777777" w:rsidR="008B564A" w:rsidRPr="00020B41" w:rsidRDefault="008B564A" w:rsidP="008B564A">
      <w:pPr>
        <w:pStyle w:val="HiddenTextSpec"/>
      </w:pPr>
      <w:r w:rsidRPr="00020B41">
        <w:t>BDC</w:t>
      </w:r>
      <w:r>
        <w:t>22</w:t>
      </w:r>
      <w:r w:rsidRPr="00020B41">
        <w:t>S-0</w:t>
      </w:r>
      <w:r>
        <w:t>4</w:t>
      </w:r>
      <w:r w:rsidRPr="00020B41">
        <w:t xml:space="preserve"> dated </w:t>
      </w:r>
      <w:r>
        <w:t>MAY</w:t>
      </w:r>
      <w:r w:rsidRPr="00020B41">
        <w:t xml:space="preserve"> 1</w:t>
      </w:r>
      <w:r>
        <w:t>3</w:t>
      </w:r>
      <w:r w:rsidRPr="00020B41">
        <w:t>, 20</w:t>
      </w:r>
      <w:r>
        <w:t>22</w:t>
      </w:r>
    </w:p>
    <w:p w14:paraId="2C182717" w14:textId="77777777" w:rsidR="008B564A" w:rsidRDefault="008B564A" w:rsidP="008B564A">
      <w:pPr>
        <w:pStyle w:val="HiddenTextSpec"/>
      </w:pPr>
    </w:p>
    <w:p w14:paraId="35A0582D" w14:textId="77777777" w:rsidR="008B564A" w:rsidRPr="006E602A" w:rsidRDefault="008B564A" w:rsidP="008B564A">
      <w:pPr>
        <w:pStyle w:val="Instruction"/>
      </w:pPr>
      <w:r w:rsidRPr="00D6189F">
        <w:t>THE SECOND PARAGRAPH IS CHANGED TO</w:t>
      </w:r>
      <w:r>
        <w:t>:</w:t>
      </w:r>
    </w:p>
    <w:p w14:paraId="63638060" w14:textId="77777777" w:rsidR="008B564A" w:rsidRPr="00E01850" w:rsidRDefault="008B564A" w:rsidP="008B564A">
      <w:pPr>
        <w:pStyle w:val="Paragraph"/>
      </w:pPr>
      <w:r w:rsidRPr="00E01850">
        <w:t xml:space="preserve">The mixture shall consist of asphalt binder and aggregate and may contain a WMA additive.  Use asphalt binder that is PG 64S-22 as specified in </w:t>
      </w:r>
      <w:r w:rsidRPr="009A6114">
        <w:t>902.01.01</w:t>
      </w:r>
      <w:r w:rsidRPr="00E01850">
        <w:t xml:space="preserve">.  Use aggregate that conforms to </w:t>
      </w:r>
      <w:r w:rsidRPr="009A6114">
        <w:t>901.05.01</w:t>
      </w:r>
      <w:r w:rsidRPr="00E01850">
        <w:t xml:space="preserve"> or </w:t>
      </w:r>
      <w:r w:rsidRPr="009A6114">
        <w:t>901.05.02</w:t>
      </w:r>
      <w:r w:rsidRPr="00E01850">
        <w:t xml:space="preserve"> and the </w:t>
      </w:r>
      <w:proofErr w:type="spellStart"/>
      <w:r w:rsidRPr="00E01850">
        <w:t>gradation</w:t>
      </w:r>
      <w:proofErr w:type="spellEnd"/>
      <w:r w:rsidRPr="00E01850">
        <w:t xml:space="preserve"> requirements specified in </w:t>
      </w:r>
      <w:r w:rsidRPr="009A6114">
        <w:t>Table 902.06.01-1</w:t>
      </w:r>
      <w:r w:rsidRPr="00E01850">
        <w:t>.</w:t>
      </w:r>
    </w:p>
    <w:p w14:paraId="7B40CE65" w14:textId="77777777" w:rsidR="008B564A" w:rsidRDefault="008B564A" w:rsidP="008B564A">
      <w:pPr>
        <w:pStyle w:val="HiddenTextSpec"/>
      </w:pPr>
      <w:bookmarkStart w:id="1061" w:name="t90206021"/>
      <w:bookmarkStart w:id="1062" w:name="t90206011"/>
      <w:bookmarkStart w:id="1063" w:name="s9020602"/>
      <w:bookmarkStart w:id="1064" w:name="s9020603"/>
      <w:bookmarkStart w:id="1065" w:name="s9020701"/>
      <w:bookmarkStart w:id="1066" w:name="_Toc501717657"/>
      <w:bookmarkStart w:id="1067" w:name="_Toc58308491"/>
      <w:bookmarkEnd w:id="1061"/>
      <w:bookmarkEnd w:id="1062"/>
      <w:bookmarkEnd w:id="1063"/>
      <w:bookmarkEnd w:id="1064"/>
      <w:bookmarkEnd w:id="1065"/>
      <w:r>
        <w:t>1**************************************************************************************************************************1</w:t>
      </w:r>
    </w:p>
    <w:p w14:paraId="16587040" w14:textId="77777777" w:rsidR="006B2316" w:rsidRPr="00611286" w:rsidRDefault="006B2316" w:rsidP="006B2316">
      <w:pPr>
        <w:pStyle w:val="0000000Subpart"/>
      </w:pPr>
      <w:bookmarkStart w:id="1068" w:name="_Toc142048411"/>
      <w:bookmarkStart w:id="1069" w:name="_Toc175378401"/>
      <w:bookmarkStart w:id="1070" w:name="_Toc175471299"/>
      <w:bookmarkStart w:id="1071" w:name="_Toc501717654"/>
      <w:bookmarkStart w:id="1072" w:name="_Toc153799154"/>
      <w:proofErr w:type="gramStart"/>
      <w:r w:rsidRPr="00611286">
        <w:lastRenderedPageBreak/>
        <w:t>902.06.03  Sampling</w:t>
      </w:r>
      <w:proofErr w:type="gramEnd"/>
      <w:r w:rsidRPr="00611286">
        <w:t xml:space="preserve"> and Testing</w:t>
      </w:r>
      <w:bookmarkEnd w:id="1068"/>
      <w:bookmarkEnd w:id="1069"/>
      <w:bookmarkEnd w:id="1070"/>
      <w:bookmarkEnd w:id="1071"/>
      <w:bookmarkEnd w:id="1072"/>
    </w:p>
    <w:p w14:paraId="59D6FFAB" w14:textId="77777777" w:rsidR="006B2316" w:rsidRDefault="006B2316" w:rsidP="006B2316">
      <w:pPr>
        <w:pStyle w:val="HiddenTextSpec"/>
      </w:pPr>
      <w:r>
        <w:t>1**************************************************************************************************************************1</w:t>
      </w:r>
    </w:p>
    <w:p w14:paraId="281B3AB5" w14:textId="77777777" w:rsidR="006B2316" w:rsidRDefault="006B2316" w:rsidP="006B2316">
      <w:pPr>
        <w:pStyle w:val="HiddenTextSpec"/>
      </w:pPr>
      <w:r w:rsidRPr="00020B41">
        <w:t>BDC</w:t>
      </w:r>
      <w:r>
        <w:t>24</w:t>
      </w:r>
      <w:r w:rsidRPr="00020B41">
        <w:t>S-</w:t>
      </w:r>
      <w:r>
        <w:t>12</w:t>
      </w:r>
      <w:r w:rsidRPr="00020B41">
        <w:t xml:space="preserve"> dated </w:t>
      </w:r>
      <w:r>
        <w:t>Jul 30, 2024</w:t>
      </w:r>
    </w:p>
    <w:p w14:paraId="37A807B3" w14:textId="77777777" w:rsidR="006B2316" w:rsidRDefault="006B2316" w:rsidP="006B2316">
      <w:pPr>
        <w:pStyle w:val="HiddenTextSpec"/>
      </w:pPr>
    </w:p>
    <w:p w14:paraId="443C1E9E" w14:textId="77777777" w:rsidR="006B2316" w:rsidRPr="00611286" w:rsidRDefault="006B2316" w:rsidP="006B2316">
      <w:pPr>
        <w:rPr>
          <w:caps/>
        </w:rPr>
      </w:pPr>
      <w:r w:rsidRPr="00611286">
        <w:rPr>
          <w:caps/>
        </w:rPr>
        <w:t>The entire subpart is changed to:</w:t>
      </w:r>
    </w:p>
    <w:p w14:paraId="516F5CE7" w14:textId="77777777" w:rsidR="006B2316" w:rsidRPr="00611286" w:rsidRDefault="006B2316" w:rsidP="006B2316">
      <w:pPr>
        <w:pStyle w:val="Paragraph"/>
      </w:pPr>
      <w:r w:rsidRPr="00611286">
        <w:t xml:space="preserve">Perform quality control testing as specified in </w:t>
      </w:r>
      <w:hyperlink w:anchor="s9020204C" w:history="1">
        <w:r w:rsidRPr="00E64BDC">
          <w:t>902.02.04.C</w:t>
        </w:r>
      </w:hyperlink>
      <w:r w:rsidRPr="00611286">
        <w:t xml:space="preserve">.  Ensure that the mix meets the requirements as specified in </w:t>
      </w:r>
      <w:hyperlink w:anchor="s9020204A" w:history="1">
        <w:r w:rsidRPr="00E64BDC">
          <w:t>902.02.04.A</w:t>
        </w:r>
      </w:hyperlink>
      <w:r w:rsidRPr="00611286">
        <w:t>, except that the temperature of the mix at discharge is required to be between 230 °F and 275 °F, otherwise the RE or ME will reject the material.  For mixes produced using a WMA additive or process, ensure that the temperature of the mixture at discharge from the plant or surge and storage bins is at least 10 °F above the WMA manufacturer’s recommended laydown temperature.</w:t>
      </w:r>
    </w:p>
    <w:p w14:paraId="384BEB07" w14:textId="77777777" w:rsidR="006B2316" w:rsidRPr="00611286" w:rsidRDefault="006B2316" w:rsidP="006B2316">
      <w:pPr>
        <w:pStyle w:val="Paragraph"/>
      </w:pPr>
      <w:r w:rsidRPr="00611286">
        <w:t xml:space="preserve">During production, the ME will take 1 random acceptance sample from each 700 tons of production to verify composition.  Conduct </w:t>
      </w:r>
      <w:proofErr w:type="spellStart"/>
      <w:r w:rsidRPr="00611286">
        <w:t>draindown</w:t>
      </w:r>
      <w:proofErr w:type="spellEnd"/>
      <w:r w:rsidRPr="00611286">
        <w:t xml:space="preserve"> tests as directed by the ME.</w:t>
      </w:r>
    </w:p>
    <w:p w14:paraId="53842E9A" w14:textId="77777777" w:rsidR="006B2316" w:rsidRPr="00611286" w:rsidRDefault="006B2316" w:rsidP="006B2316">
      <w:pPr>
        <w:pStyle w:val="Paragraph"/>
      </w:pPr>
      <w:r w:rsidRPr="00611286">
        <w:t xml:space="preserve">If the composition testing results are outside of the production control tolerances specified in </w:t>
      </w:r>
      <w:hyperlink w:anchor="t90206011" w:history="1">
        <w:r w:rsidRPr="00E64BDC">
          <w:t>Table 902.06.01-1</w:t>
        </w:r>
      </w:hyperlink>
      <w:r w:rsidRPr="00611286">
        <w:t xml:space="preserve"> for an acceptance sample, immediately run a quality control sample.  If the quality control sample is also outside of the control tolerances specified in </w:t>
      </w:r>
      <w:hyperlink w:anchor="t90206011" w:history="1">
        <w:r w:rsidRPr="00E64BDC">
          <w:t>Table 902.06.01-1</w:t>
        </w:r>
      </w:hyperlink>
      <w:r w:rsidRPr="00611286">
        <w:t xml:space="preserve">, determine if a plant adjustment is needed and take corrective action to bring the mix into compliance.  Take an additional quality control sample immediately after completing the corrective action to ensure that the mix is within </w:t>
      </w:r>
      <w:proofErr w:type="gramStart"/>
      <w:r w:rsidRPr="00611286">
        <w:t>tolerances</w:t>
      </w:r>
      <w:proofErr w:type="gramEnd"/>
      <w:r w:rsidRPr="00611286">
        <w:t xml:space="preserve">.  If the mix is within tolerance based on the quality control sample results, then the ME will immediately take an acceptance sample to test and verify that the composition meets the production control tolerances specified in Table 902.06.01-1.  If 2 consecutive acceptance or quality control samples are outside the tolerances specified in </w:t>
      </w:r>
      <w:hyperlink w:anchor="t90206011" w:history="1">
        <w:r w:rsidRPr="00E64BDC">
          <w:t>Table 902.06.01-1</w:t>
        </w:r>
      </w:hyperlink>
      <w:r w:rsidRPr="00611286">
        <w:t xml:space="preserve">, immediately stop production and shipping. </w:t>
      </w:r>
    </w:p>
    <w:p w14:paraId="10FCB997" w14:textId="77777777" w:rsidR="006B2316" w:rsidRPr="00611286" w:rsidRDefault="006B2316" w:rsidP="006B2316">
      <w:pPr>
        <w:pStyle w:val="Paragraph"/>
      </w:pPr>
      <w:r w:rsidRPr="00611286">
        <w:t>After a production stop, obtain ME approval of a plant correction plan before resuming production.  Upon restarting production, do not transport mixture to the Project Limits before the results of a quality control sample from the mixture indicate that the mixture meets JMF tolerances and ME approval.  The ME will reject mixture produced at initial restarting that does not meet tolerances.</w:t>
      </w:r>
    </w:p>
    <w:p w14:paraId="4A68A20F" w14:textId="77777777" w:rsidR="006B2316" w:rsidRPr="00611286" w:rsidRDefault="006B2316" w:rsidP="006B2316">
      <w:pPr>
        <w:pStyle w:val="Paragraph"/>
      </w:pPr>
      <w:r w:rsidRPr="00611286">
        <w:t xml:space="preserve">The ME will perform sampling according to </w:t>
      </w:r>
      <w:hyperlink w:anchor="njdotb2" w:history="1">
        <w:r w:rsidRPr="00E64BDC">
          <w:t>NJDOT B-2</w:t>
        </w:r>
      </w:hyperlink>
      <w:r w:rsidRPr="00611286">
        <w:t xml:space="preserve"> or ASTM D 3665 and will perform testing for composition according to AASHTO T 308.  If directed by the ME, perform testing for </w:t>
      </w:r>
      <w:proofErr w:type="spellStart"/>
      <w:r w:rsidRPr="00611286">
        <w:t>draindown</w:t>
      </w:r>
      <w:proofErr w:type="spellEnd"/>
      <w:r w:rsidRPr="00611286">
        <w:t xml:space="preserve"> according to AASHTO T 305.  During production at the plant, a sample of asphalt binder will be taken once every 3,500 tons or as directed by the ME.</w:t>
      </w:r>
    </w:p>
    <w:p w14:paraId="2B1DE8E0" w14:textId="77777777" w:rsidR="006B2316" w:rsidRDefault="006B2316" w:rsidP="006B2316">
      <w:pPr>
        <w:pStyle w:val="HiddenTextSpec"/>
      </w:pPr>
      <w:r>
        <w:t>1**************************************************************************************************************************1</w:t>
      </w:r>
    </w:p>
    <w:p w14:paraId="357BA188" w14:textId="77777777" w:rsidR="006B2316" w:rsidRDefault="006B2316" w:rsidP="006B2316">
      <w:pPr>
        <w:pStyle w:val="HiddenTextSpec"/>
      </w:pPr>
    </w:p>
    <w:p w14:paraId="4C2EF56F" w14:textId="77777777" w:rsidR="006B2316" w:rsidRDefault="006B2316" w:rsidP="008B564A">
      <w:pPr>
        <w:pStyle w:val="0000000Subpart"/>
      </w:pPr>
    </w:p>
    <w:p w14:paraId="003AEBA3" w14:textId="1C2B8235" w:rsidR="008B564A" w:rsidRDefault="008B564A" w:rsidP="008B564A">
      <w:pPr>
        <w:pStyle w:val="0000000Subpart"/>
      </w:pPr>
      <w:proofErr w:type="gramStart"/>
      <w:r w:rsidRPr="00291A22">
        <w:t>902.07.02  Asphalt</w:t>
      </w:r>
      <w:proofErr w:type="gramEnd"/>
      <w:r w:rsidRPr="00291A22">
        <w:t>-Rubber Binder</w:t>
      </w:r>
      <w:bookmarkEnd w:id="1066"/>
      <w:bookmarkEnd w:id="1067"/>
    </w:p>
    <w:p w14:paraId="6F6E71E7" w14:textId="77777777" w:rsidR="008B564A" w:rsidRDefault="008B564A" w:rsidP="008B564A">
      <w:pPr>
        <w:pStyle w:val="HiddenTextSpec"/>
      </w:pPr>
      <w:r>
        <w:t>1**************************************************************************************************************************1</w:t>
      </w:r>
    </w:p>
    <w:p w14:paraId="7B1492C4" w14:textId="77777777" w:rsidR="008B564A" w:rsidRPr="00020B41" w:rsidRDefault="008B564A" w:rsidP="008B564A">
      <w:pPr>
        <w:pStyle w:val="HiddenTextSpec"/>
      </w:pPr>
      <w:r w:rsidRPr="00020B41">
        <w:t>BDC</w:t>
      </w:r>
      <w:r>
        <w:t>22</w:t>
      </w:r>
      <w:r w:rsidRPr="00020B41">
        <w:t>S-0</w:t>
      </w:r>
      <w:r>
        <w:t>4</w:t>
      </w:r>
      <w:r w:rsidRPr="00020B41">
        <w:t xml:space="preserve"> dated </w:t>
      </w:r>
      <w:r>
        <w:t>MAY</w:t>
      </w:r>
      <w:r w:rsidRPr="00020B41">
        <w:t xml:space="preserve"> 1</w:t>
      </w:r>
      <w:r>
        <w:t>3</w:t>
      </w:r>
      <w:r w:rsidRPr="00020B41">
        <w:t>, 20</w:t>
      </w:r>
      <w:r>
        <w:t>22</w:t>
      </w:r>
    </w:p>
    <w:p w14:paraId="5F4F6E59" w14:textId="77777777" w:rsidR="008B564A" w:rsidRDefault="008B564A" w:rsidP="008B564A">
      <w:pPr>
        <w:pStyle w:val="HiddenTextSpec"/>
      </w:pPr>
    </w:p>
    <w:p w14:paraId="054943FF" w14:textId="77777777" w:rsidR="008B564A" w:rsidRPr="006E602A" w:rsidRDefault="008B564A" w:rsidP="008B564A">
      <w:pPr>
        <w:pStyle w:val="Instruction"/>
      </w:pPr>
      <w:r w:rsidRPr="00A57FFB">
        <w:t>PART (2) SUBSECTION (a) IS CHANGED TO</w:t>
      </w:r>
      <w:r>
        <w:t>:</w:t>
      </w:r>
    </w:p>
    <w:p w14:paraId="66C2442F" w14:textId="77777777" w:rsidR="008B564A" w:rsidRDefault="008B564A" w:rsidP="008B564A">
      <w:pPr>
        <w:pStyle w:val="11paragraph"/>
        <w:rPr>
          <w:b/>
        </w:rPr>
      </w:pPr>
      <w:r w:rsidRPr="00E31A49">
        <w:rPr>
          <w:b/>
        </w:rPr>
        <w:t>2.</w:t>
      </w:r>
      <w:r w:rsidRPr="00E31A49">
        <w:rPr>
          <w:b/>
        </w:rPr>
        <w:tab/>
        <w:t>Asphalt Binder.</w:t>
      </w:r>
    </w:p>
    <w:p w14:paraId="45BEA1E8" w14:textId="77777777" w:rsidR="008B564A" w:rsidRDefault="008B564A" w:rsidP="008B564A">
      <w:pPr>
        <w:pStyle w:val="a1paragraph"/>
      </w:pPr>
      <w:r w:rsidRPr="00755930">
        <w:t>a.</w:t>
      </w:r>
      <w:r w:rsidRPr="00755930">
        <w:tab/>
      </w:r>
      <w:r w:rsidRPr="00F045F5">
        <w:rPr>
          <w:bCs/>
        </w:rPr>
        <w:t xml:space="preserve">Use </w:t>
      </w:r>
      <w:r w:rsidRPr="00E31A49">
        <w:t>asphalt</w:t>
      </w:r>
      <w:r w:rsidRPr="00F045F5">
        <w:rPr>
          <w:bCs/>
        </w:rPr>
        <w:t xml:space="preserve"> binder that conforms to AASHTO M 3</w:t>
      </w:r>
      <w:r>
        <w:rPr>
          <w:bCs/>
        </w:rPr>
        <w:t>32</w:t>
      </w:r>
      <w:r w:rsidRPr="00F045F5">
        <w:rPr>
          <w:bCs/>
        </w:rPr>
        <w:t>, Table 1; PG 64</w:t>
      </w:r>
      <w:r>
        <w:rPr>
          <w:bCs/>
        </w:rPr>
        <w:t>S</w:t>
      </w:r>
      <w:r w:rsidRPr="00F045F5">
        <w:rPr>
          <w:bCs/>
        </w:rPr>
        <w:t xml:space="preserve">-22, PG 58-28 or an approved blend of both grades.  </w:t>
      </w:r>
      <w:r w:rsidRPr="00F045F5">
        <w:t>The asphalt binder producer is required to provide the asphalt binder quality control plan annually to the ME for approval.  Ensure that the quality control plan conforms to AASHTO R 26.</w:t>
      </w:r>
      <w:r>
        <w:t xml:space="preserve"> </w:t>
      </w:r>
      <w:r w:rsidRPr="00F045F5">
        <w:t xml:space="preserve"> Submit to the ME a certification of compliance, as specified in </w:t>
      </w:r>
      <w:r w:rsidRPr="009A6114">
        <w:t>106.07</w:t>
      </w:r>
      <w:r w:rsidRPr="00F045F5">
        <w:t>, for the asphalt binder.  The ME will perform quality assurance sampling and testing of each asphalt binder lot as defined in the approved quality control plan.</w:t>
      </w:r>
    </w:p>
    <w:p w14:paraId="3D560B29" w14:textId="77777777" w:rsidR="008B564A" w:rsidRDefault="008B564A" w:rsidP="008B564A">
      <w:pPr>
        <w:pStyle w:val="HiddenTextSpec"/>
      </w:pPr>
      <w:bookmarkStart w:id="1073" w:name="t90207031"/>
      <w:bookmarkStart w:id="1074" w:name="t90207041"/>
      <w:bookmarkStart w:id="1075" w:name="s9020801"/>
      <w:bookmarkStart w:id="1076" w:name="s9020802"/>
      <w:bookmarkStart w:id="1077" w:name="t90208021"/>
      <w:bookmarkStart w:id="1078" w:name="t90208022"/>
      <w:bookmarkStart w:id="1079" w:name="t90208031"/>
      <w:bookmarkStart w:id="1080" w:name="s90209"/>
      <w:bookmarkStart w:id="1081" w:name="t90209022"/>
      <w:bookmarkStart w:id="1082" w:name="t90209031"/>
      <w:bookmarkStart w:id="1083" w:name="s90210"/>
      <w:bookmarkStart w:id="1084" w:name="t90210011"/>
      <w:bookmarkStart w:id="1085" w:name="t90210021"/>
      <w:bookmarkStart w:id="1086" w:name="t90210022"/>
      <w:bookmarkStart w:id="1087" w:name="t90210031"/>
      <w:bookmarkStart w:id="1088" w:name="s90211"/>
      <w:bookmarkStart w:id="1089" w:name="s9021102"/>
      <w:bookmarkStart w:id="1090" w:name="t90211031"/>
      <w:bookmarkStart w:id="1091" w:name="t90211032"/>
      <w:bookmarkStart w:id="1092" w:name="t90211033"/>
      <w:bookmarkStart w:id="1093" w:name="t90211034"/>
      <w:bookmarkStart w:id="1094" w:name="s90212"/>
      <w:bookmarkStart w:id="1095" w:name="t90212011"/>
      <w:bookmarkStart w:id="1096" w:name="t90212021"/>
      <w:bookmarkStart w:id="1097" w:name="t90212022"/>
      <w:bookmarkStart w:id="1098" w:name="s90213"/>
      <w:bookmarkStart w:id="1099" w:name="_Toc176676836"/>
      <w:bookmarkStart w:id="1100" w:name="_Toc58308515"/>
      <w:bookmarkStart w:id="1101" w:name="_Toc506378062"/>
      <w:bookmarkEnd w:id="1073"/>
      <w:bookmarkEnd w:id="1074"/>
      <w:bookmarkEnd w:id="1075"/>
      <w:bookmarkEnd w:id="1076"/>
      <w:bookmarkEnd w:id="1077"/>
      <w:bookmarkEnd w:id="1078"/>
      <w:bookmarkEnd w:id="1079"/>
      <w:bookmarkEnd w:id="1080"/>
      <w:bookmarkEnd w:id="1081"/>
      <w:bookmarkEnd w:id="1082"/>
      <w:bookmarkEnd w:id="1083"/>
      <w:bookmarkEnd w:id="1084"/>
      <w:bookmarkEnd w:id="1085"/>
      <w:bookmarkEnd w:id="1086"/>
      <w:bookmarkEnd w:id="1087"/>
      <w:bookmarkEnd w:id="1088"/>
      <w:bookmarkEnd w:id="1089"/>
      <w:bookmarkEnd w:id="1090"/>
      <w:bookmarkEnd w:id="1091"/>
      <w:bookmarkEnd w:id="1092"/>
      <w:bookmarkEnd w:id="1093"/>
      <w:bookmarkEnd w:id="1094"/>
      <w:bookmarkEnd w:id="1095"/>
      <w:bookmarkEnd w:id="1096"/>
      <w:bookmarkEnd w:id="1097"/>
      <w:bookmarkEnd w:id="1098"/>
      <w:r>
        <w:t>1**************************************************************************************************************************1</w:t>
      </w:r>
    </w:p>
    <w:p w14:paraId="5DDBCA07" w14:textId="77777777" w:rsidR="00A55F62" w:rsidRDefault="00A55F62" w:rsidP="008B564A">
      <w:pPr>
        <w:pStyle w:val="HiddenTextSpec"/>
      </w:pPr>
    </w:p>
    <w:p w14:paraId="3B34B119" w14:textId="77777777" w:rsidR="001255E6" w:rsidRPr="00611286" w:rsidRDefault="001255E6" w:rsidP="001255E6">
      <w:pPr>
        <w:pStyle w:val="0000000Subpart"/>
      </w:pPr>
      <w:bookmarkStart w:id="1102" w:name="_Toc501717659"/>
      <w:bookmarkStart w:id="1103" w:name="_Toc153799159"/>
      <w:proofErr w:type="gramStart"/>
      <w:r w:rsidRPr="00611286">
        <w:t>902.07.04  Sampling</w:t>
      </w:r>
      <w:proofErr w:type="gramEnd"/>
      <w:r w:rsidRPr="00611286">
        <w:t xml:space="preserve"> and Testing</w:t>
      </w:r>
      <w:bookmarkEnd w:id="1102"/>
      <w:bookmarkEnd w:id="1103"/>
    </w:p>
    <w:p w14:paraId="6F7ADA14" w14:textId="77777777" w:rsidR="001255E6" w:rsidRDefault="001255E6" w:rsidP="001255E6">
      <w:pPr>
        <w:pStyle w:val="HiddenTextSpec"/>
      </w:pPr>
      <w:r>
        <w:t>1**************************************************************************************************************************1</w:t>
      </w:r>
    </w:p>
    <w:p w14:paraId="570D34D7" w14:textId="77777777" w:rsidR="001255E6" w:rsidRDefault="001255E6" w:rsidP="001255E6">
      <w:pPr>
        <w:pStyle w:val="HiddenTextSpec"/>
      </w:pPr>
      <w:r w:rsidRPr="00020B41">
        <w:t>BDC</w:t>
      </w:r>
      <w:r>
        <w:t>24</w:t>
      </w:r>
      <w:r w:rsidRPr="00020B41">
        <w:t>S-</w:t>
      </w:r>
      <w:r>
        <w:t>12</w:t>
      </w:r>
      <w:r w:rsidRPr="00020B41">
        <w:t xml:space="preserve"> dated </w:t>
      </w:r>
      <w:r>
        <w:t>Jul 30, 2024</w:t>
      </w:r>
    </w:p>
    <w:p w14:paraId="30B0F472" w14:textId="77777777" w:rsidR="001255E6" w:rsidRPr="00611286" w:rsidRDefault="001255E6" w:rsidP="001255E6">
      <w:pPr>
        <w:pStyle w:val="A1paragraph0"/>
        <w:rPr>
          <w:szCs w:val="22"/>
          <w:lang w:eastAsia="x-none"/>
        </w:rPr>
      </w:pPr>
      <w:r w:rsidRPr="00611286">
        <w:rPr>
          <w:b/>
          <w:bCs/>
        </w:rPr>
        <w:t>C.</w:t>
      </w:r>
      <w:r w:rsidRPr="00611286">
        <w:rPr>
          <w:b/>
          <w:bCs/>
        </w:rPr>
        <w:tab/>
        <w:t xml:space="preserve">Acceptance Testing.  </w:t>
      </w:r>
    </w:p>
    <w:p w14:paraId="0F9E992D" w14:textId="77777777" w:rsidR="001255E6" w:rsidRPr="00611286" w:rsidRDefault="001255E6" w:rsidP="001255E6">
      <w:pPr>
        <w:pStyle w:val="Instruction"/>
      </w:pPr>
      <w:r w:rsidRPr="00611286">
        <w:t>part c is changed to:</w:t>
      </w:r>
    </w:p>
    <w:p w14:paraId="52670C11" w14:textId="070DF7AE" w:rsidR="001255E6" w:rsidRPr="00E64BDC" w:rsidRDefault="001255E6" w:rsidP="001255E6">
      <w:pPr>
        <w:pStyle w:val="A2paragraph"/>
      </w:pPr>
      <w:r w:rsidRPr="00611286">
        <w:rPr>
          <w:bCs/>
        </w:rPr>
        <w:lastRenderedPageBreak/>
        <w:t xml:space="preserve">During production, the ME will take one random acceptance sample from each 700 tons of production to verify composition.  The ME will perform sampling </w:t>
      </w:r>
      <w:r w:rsidRPr="00E64BDC">
        <w:t xml:space="preserve">according to </w:t>
      </w:r>
      <w:hyperlink w:anchor="njdotb2" w:history="1">
        <w:r w:rsidRPr="00E64BDC">
          <w:t>NJDOT B-2</w:t>
        </w:r>
      </w:hyperlink>
      <w:r w:rsidRPr="00E64BDC">
        <w:t xml:space="preserve"> or ASTM D </w:t>
      </w:r>
      <w:r w:rsidR="004A795D" w:rsidRPr="00E64BDC">
        <w:t>3665 and</w:t>
      </w:r>
      <w:r w:rsidRPr="00E64BDC">
        <w:t xml:space="preserve"> will perform testing for composition according to AASHTO T 308.  Perform testing for air voids according to T 209 and either B-6 or T</w:t>
      </w:r>
      <w:r>
        <w:t> </w:t>
      </w:r>
      <w:r w:rsidRPr="00E64BDC">
        <w:t xml:space="preserve">331.  Perform testing for </w:t>
      </w:r>
      <w:proofErr w:type="spellStart"/>
      <w:r w:rsidRPr="00E64BDC">
        <w:t>draindown</w:t>
      </w:r>
      <w:proofErr w:type="spellEnd"/>
      <w:r w:rsidRPr="00E64BDC">
        <w:t xml:space="preserve"> according to </w:t>
      </w:r>
      <w:hyperlink w:anchor="njdotb8" w:history="1">
        <w:r w:rsidRPr="00E64BDC">
          <w:t>NJDOT B-8</w:t>
        </w:r>
      </w:hyperlink>
      <w:r w:rsidRPr="00E64BDC">
        <w:t xml:space="preserve">.  </w:t>
      </w:r>
      <w:r w:rsidRPr="00611286">
        <w:t>During production at the plant, a sample of asphalt binder will be taken once every 3,500 tons or as directed by the ME.</w:t>
      </w:r>
    </w:p>
    <w:p w14:paraId="5646D545" w14:textId="77777777" w:rsidR="001255E6" w:rsidRPr="00611286" w:rsidRDefault="001255E6" w:rsidP="001255E6">
      <w:pPr>
        <w:pStyle w:val="A2paragraph"/>
      </w:pPr>
      <w:r w:rsidRPr="00611286">
        <w:t xml:space="preserve">Conduct air voids and </w:t>
      </w:r>
      <w:proofErr w:type="spellStart"/>
      <w:r w:rsidRPr="00611286">
        <w:t>draindown</w:t>
      </w:r>
      <w:proofErr w:type="spellEnd"/>
      <w:r w:rsidRPr="00611286">
        <w:t xml:space="preserve"> tests as directed by the ME.</w:t>
      </w:r>
    </w:p>
    <w:p w14:paraId="7670A3E3" w14:textId="77777777" w:rsidR="001255E6" w:rsidRPr="00611286" w:rsidRDefault="001255E6" w:rsidP="001255E6">
      <w:pPr>
        <w:pStyle w:val="A2paragraph"/>
      </w:pPr>
      <w:r w:rsidRPr="00611286">
        <w:t xml:space="preserve">If </w:t>
      </w:r>
      <w:r w:rsidRPr="00E64BDC">
        <w:t>the</w:t>
      </w:r>
      <w:r w:rsidRPr="00611286">
        <w:t xml:space="preserve"> composition testing results are outside of the production control tolerances specified in </w:t>
      </w:r>
      <w:hyperlink w:anchor="t90207041" w:history="1">
        <w:r w:rsidRPr="00E64BDC">
          <w:t>Table 902.07.04-1</w:t>
        </w:r>
      </w:hyperlink>
      <w:r w:rsidRPr="00611286">
        <w:t xml:space="preserve"> for an acceptance sample, immediately run a quality control sample.  If the quality control sample is also outside of the control tolerances in </w:t>
      </w:r>
      <w:hyperlink w:anchor="t90207041" w:history="1">
        <w:r w:rsidRPr="00E64BDC">
          <w:t>Table 902.07.04-1</w:t>
        </w:r>
      </w:hyperlink>
      <w:r w:rsidRPr="00611286">
        <w:t xml:space="preserve">, determine if a plant adjustment is needed and take corrective action to bring the mix into compliance.  Take an additional quality control sample immediately after completing the corrective action to ensure that the mix is within the production control tolerances.  If the mix is within tolerance based on the quality control sample results, then the ME will immediately take an acceptance sample to test and verify that the composition meets the production control tolerances specified in Table 902.07.04-1.  If 2 consecutive acceptance or quality control samples are outside the tolerances specified in </w:t>
      </w:r>
      <w:hyperlink w:anchor="t90207041" w:history="1">
        <w:r w:rsidRPr="00E64BDC">
          <w:t>Table 902.07.04-1</w:t>
        </w:r>
      </w:hyperlink>
      <w:r w:rsidRPr="00611286">
        <w:t>, immediately stop production and shipping.</w:t>
      </w:r>
    </w:p>
    <w:p w14:paraId="5A4C23EA" w14:textId="77777777" w:rsidR="001255E6" w:rsidRDefault="001255E6" w:rsidP="001255E6">
      <w:pPr>
        <w:pStyle w:val="A2paragraph"/>
      </w:pPr>
      <w:r w:rsidRPr="00611286">
        <w:t>After a production stop, obtain ME approval of a plant correction plan before resuming production.  Upon restarting production, do not transport mixture to the Project Limits before the results of a quality control sample from the mixture indicate that the mixture meets JMF tolerances and ME approval.  The ME will reject mixture produced at initial restarting that does not meet tolerances.</w:t>
      </w:r>
    </w:p>
    <w:tbl>
      <w:tblPr>
        <w:tblpPr w:leftFromText="180" w:rightFromText="180" w:vertAnchor="text" w:horzAnchor="margin" w:tblpXSpec="right" w:tblpY="161"/>
        <w:tblW w:w="9299" w:type="dxa"/>
        <w:tblBorders>
          <w:top w:val="double" w:sz="4" w:space="0" w:color="auto"/>
          <w:bottom w:val="double" w:sz="4" w:space="0" w:color="auto"/>
        </w:tblBorders>
        <w:tblLayout w:type="fixed"/>
        <w:tblCellMar>
          <w:top w:w="29" w:type="dxa"/>
          <w:left w:w="29" w:type="dxa"/>
          <w:bottom w:w="29" w:type="dxa"/>
          <w:right w:w="29" w:type="dxa"/>
        </w:tblCellMar>
        <w:tblLook w:val="00A0" w:firstRow="1" w:lastRow="0" w:firstColumn="1" w:lastColumn="0" w:noHBand="0" w:noVBand="0"/>
      </w:tblPr>
      <w:tblGrid>
        <w:gridCol w:w="4374"/>
        <w:gridCol w:w="4925"/>
      </w:tblGrid>
      <w:tr w:rsidR="001255E6" w:rsidRPr="00D5055B" w14:paraId="52264589" w14:textId="77777777" w:rsidTr="00EE720F">
        <w:trPr>
          <w:trHeight w:val="288"/>
        </w:trPr>
        <w:tc>
          <w:tcPr>
            <w:tcW w:w="9299" w:type="dxa"/>
            <w:gridSpan w:val="2"/>
            <w:tcBorders>
              <w:top w:val="double" w:sz="4" w:space="0" w:color="auto"/>
              <w:bottom w:val="single" w:sz="4" w:space="0" w:color="auto"/>
            </w:tcBorders>
            <w:vAlign w:val="center"/>
          </w:tcPr>
          <w:p w14:paraId="360AA9F1" w14:textId="77777777" w:rsidR="001255E6" w:rsidRPr="00D5055B" w:rsidRDefault="001255E6" w:rsidP="00EE720F">
            <w:pPr>
              <w:pStyle w:val="Tabletitle"/>
              <w:keepLines/>
            </w:pPr>
            <w:r w:rsidRPr="00D5055B">
              <w:t>Table 902.07.04-</w:t>
            </w:r>
            <w:proofErr w:type="gramStart"/>
            <w:r w:rsidRPr="00D5055B">
              <w:t>1  Production</w:t>
            </w:r>
            <w:proofErr w:type="gramEnd"/>
            <w:r w:rsidRPr="00D5055B">
              <w:t xml:space="preserve"> Control Tolerances for AR-OGFC Mixtures</w:t>
            </w:r>
          </w:p>
        </w:tc>
      </w:tr>
      <w:tr w:rsidR="001255E6" w:rsidRPr="00D5055B" w14:paraId="59B160CB" w14:textId="77777777" w:rsidTr="00EE720F">
        <w:trPr>
          <w:trHeight w:val="288"/>
        </w:trPr>
        <w:tc>
          <w:tcPr>
            <w:tcW w:w="4374" w:type="dxa"/>
            <w:tcBorders>
              <w:top w:val="single" w:sz="4" w:space="0" w:color="auto"/>
              <w:bottom w:val="single" w:sz="4" w:space="0" w:color="auto"/>
            </w:tcBorders>
            <w:vAlign w:val="center"/>
          </w:tcPr>
          <w:p w14:paraId="21468172" w14:textId="77777777" w:rsidR="001255E6" w:rsidRPr="00D5055B" w:rsidRDefault="001255E6" w:rsidP="00EE720F">
            <w:pPr>
              <w:pStyle w:val="TableheaderCentered"/>
              <w:keepLines/>
            </w:pPr>
            <w:r w:rsidRPr="00D5055B">
              <w:t>Sieve Sizes</w:t>
            </w:r>
          </w:p>
        </w:tc>
        <w:tc>
          <w:tcPr>
            <w:tcW w:w="4925" w:type="dxa"/>
            <w:tcBorders>
              <w:top w:val="single" w:sz="4" w:space="0" w:color="auto"/>
              <w:bottom w:val="single" w:sz="4" w:space="0" w:color="auto"/>
            </w:tcBorders>
            <w:vAlign w:val="center"/>
          </w:tcPr>
          <w:p w14:paraId="28E0C2BD" w14:textId="77777777" w:rsidR="001255E6" w:rsidRPr="00D5055B" w:rsidRDefault="001255E6" w:rsidP="00EE720F">
            <w:pPr>
              <w:pStyle w:val="TableheaderCentered"/>
              <w:keepLines/>
            </w:pPr>
            <w:r w:rsidRPr="00D5055B">
              <w:t>Production Control</w:t>
            </w:r>
          </w:p>
          <w:p w14:paraId="519B9BB5" w14:textId="77777777" w:rsidR="001255E6" w:rsidRPr="00D5055B" w:rsidRDefault="001255E6" w:rsidP="00EE720F">
            <w:pPr>
              <w:pStyle w:val="TableheaderCentered"/>
              <w:keepLines/>
            </w:pPr>
            <w:r w:rsidRPr="00D5055B">
              <w:t>Tolerances from JMF</w:t>
            </w:r>
            <w:r w:rsidRPr="00D5055B">
              <w:rPr>
                <w:vertAlign w:val="superscript"/>
              </w:rPr>
              <w:t>1</w:t>
            </w:r>
          </w:p>
        </w:tc>
      </w:tr>
      <w:tr w:rsidR="001255E6" w:rsidRPr="00D5055B" w14:paraId="35EB9810" w14:textId="77777777" w:rsidTr="00EE720F">
        <w:trPr>
          <w:trHeight w:val="288"/>
        </w:trPr>
        <w:tc>
          <w:tcPr>
            <w:tcW w:w="4374" w:type="dxa"/>
            <w:tcBorders>
              <w:top w:val="single" w:sz="4" w:space="0" w:color="auto"/>
            </w:tcBorders>
            <w:vAlign w:val="center"/>
          </w:tcPr>
          <w:p w14:paraId="04DB371F" w14:textId="77777777" w:rsidR="001255E6" w:rsidRPr="00D5055B" w:rsidRDefault="001255E6" w:rsidP="00EE720F">
            <w:pPr>
              <w:pStyle w:val="Tabletext"/>
              <w:keepNext/>
              <w:keepLines/>
              <w:jc w:val="center"/>
            </w:pPr>
            <w:r w:rsidRPr="00D5055B">
              <w:t>1/2"</w:t>
            </w:r>
          </w:p>
        </w:tc>
        <w:tc>
          <w:tcPr>
            <w:tcW w:w="4925" w:type="dxa"/>
            <w:tcBorders>
              <w:top w:val="single" w:sz="4" w:space="0" w:color="auto"/>
            </w:tcBorders>
            <w:vAlign w:val="center"/>
          </w:tcPr>
          <w:p w14:paraId="68DE5EE6" w14:textId="77777777" w:rsidR="001255E6" w:rsidRPr="00D5055B" w:rsidRDefault="001255E6" w:rsidP="00EE720F">
            <w:pPr>
              <w:pStyle w:val="Tabletext"/>
              <w:keepNext/>
              <w:keepLines/>
              <w:jc w:val="center"/>
            </w:pPr>
            <w:r w:rsidRPr="00D5055B">
              <w:rPr>
                <w:szCs w:val="18"/>
              </w:rPr>
              <w:sym w:font="Symbol" w:char="F0B1"/>
            </w:r>
            <w:r w:rsidRPr="00D5055B">
              <w:t>6.0</w:t>
            </w:r>
          </w:p>
        </w:tc>
      </w:tr>
      <w:tr w:rsidR="001255E6" w:rsidRPr="00D5055B" w14:paraId="1B4510FB" w14:textId="77777777" w:rsidTr="00EE720F">
        <w:trPr>
          <w:trHeight w:val="288"/>
        </w:trPr>
        <w:tc>
          <w:tcPr>
            <w:tcW w:w="4374" w:type="dxa"/>
            <w:vAlign w:val="center"/>
          </w:tcPr>
          <w:p w14:paraId="2A3576FB" w14:textId="77777777" w:rsidR="001255E6" w:rsidRPr="00D5055B" w:rsidRDefault="001255E6" w:rsidP="00EE720F">
            <w:pPr>
              <w:pStyle w:val="Tabletext"/>
              <w:keepNext/>
              <w:keepLines/>
              <w:jc w:val="center"/>
            </w:pPr>
            <w:r w:rsidRPr="00D5055B">
              <w:t>3/8"</w:t>
            </w:r>
          </w:p>
        </w:tc>
        <w:tc>
          <w:tcPr>
            <w:tcW w:w="4925" w:type="dxa"/>
            <w:vAlign w:val="center"/>
          </w:tcPr>
          <w:p w14:paraId="60223481" w14:textId="77777777" w:rsidR="001255E6" w:rsidRPr="00D5055B" w:rsidRDefault="001255E6" w:rsidP="00EE720F">
            <w:pPr>
              <w:pStyle w:val="Tabletext"/>
              <w:keepNext/>
              <w:keepLines/>
              <w:jc w:val="center"/>
            </w:pPr>
            <w:r w:rsidRPr="00D5055B">
              <w:rPr>
                <w:szCs w:val="18"/>
              </w:rPr>
              <w:sym w:font="Symbol" w:char="F0B1"/>
            </w:r>
            <w:r w:rsidRPr="00D5055B">
              <w:t>2.0</w:t>
            </w:r>
          </w:p>
        </w:tc>
      </w:tr>
      <w:tr w:rsidR="001255E6" w:rsidRPr="00D5055B" w14:paraId="63A40473" w14:textId="77777777" w:rsidTr="00EE720F">
        <w:trPr>
          <w:trHeight w:val="288"/>
        </w:trPr>
        <w:tc>
          <w:tcPr>
            <w:tcW w:w="4374" w:type="dxa"/>
            <w:vAlign w:val="center"/>
          </w:tcPr>
          <w:p w14:paraId="43A93809" w14:textId="77777777" w:rsidR="001255E6" w:rsidRPr="00D5055B" w:rsidRDefault="001255E6" w:rsidP="00EE720F">
            <w:pPr>
              <w:pStyle w:val="Tabletext"/>
              <w:keepNext/>
              <w:keepLines/>
              <w:jc w:val="center"/>
            </w:pPr>
            <w:r w:rsidRPr="00D5055B">
              <w:t>No. 4</w:t>
            </w:r>
          </w:p>
        </w:tc>
        <w:tc>
          <w:tcPr>
            <w:tcW w:w="4925" w:type="dxa"/>
            <w:vAlign w:val="center"/>
          </w:tcPr>
          <w:p w14:paraId="4DD79CB7" w14:textId="77777777" w:rsidR="001255E6" w:rsidRPr="00D5055B" w:rsidRDefault="001255E6" w:rsidP="00EE720F">
            <w:pPr>
              <w:pStyle w:val="Tabletext"/>
              <w:keepNext/>
              <w:keepLines/>
              <w:jc w:val="center"/>
            </w:pPr>
            <w:r w:rsidRPr="00D5055B">
              <w:rPr>
                <w:szCs w:val="18"/>
              </w:rPr>
              <w:sym w:font="Symbol" w:char="F0B1"/>
            </w:r>
            <w:r w:rsidRPr="00D5055B">
              <w:t>4.0</w:t>
            </w:r>
          </w:p>
        </w:tc>
      </w:tr>
      <w:tr w:rsidR="001255E6" w:rsidRPr="00D5055B" w14:paraId="0D6AD846" w14:textId="77777777" w:rsidTr="00EE720F">
        <w:trPr>
          <w:trHeight w:val="288"/>
        </w:trPr>
        <w:tc>
          <w:tcPr>
            <w:tcW w:w="4374" w:type="dxa"/>
            <w:vAlign w:val="center"/>
          </w:tcPr>
          <w:p w14:paraId="264BA62A" w14:textId="77777777" w:rsidR="001255E6" w:rsidRPr="00D5055B" w:rsidRDefault="001255E6" w:rsidP="00EE720F">
            <w:pPr>
              <w:pStyle w:val="Tabletext"/>
              <w:keepNext/>
              <w:keepLines/>
              <w:jc w:val="center"/>
            </w:pPr>
            <w:r w:rsidRPr="00D5055B">
              <w:t>No. 8</w:t>
            </w:r>
          </w:p>
        </w:tc>
        <w:tc>
          <w:tcPr>
            <w:tcW w:w="4925" w:type="dxa"/>
            <w:vAlign w:val="center"/>
          </w:tcPr>
          <w:p w14:paraId="3F3272CC" w14:textId="77777777" w:rsidR="001255E6" w:rsidRPr="00D5055B" w:rsidRDefault="001255E6" w:rsidP="00EE720F">
            <w:pPr>
              <w:pStyle w:val="Tabletext"/>
              <w:keepNext/>
              <w:keepLines/>
              <w:jc w:val="center"/>
            </w:pPr>
            <w:r w:rsidRPr="00D5055B">
              <w:rPr>
                <w:szCs w:val="18"/>
              </w:rPr>
              <w:sym w:font="Symbol" w:char="F0B1"/>
            </w:r>
            <w:r w:rsidRPr="00D5055B">
              <w:t>1.0</w:t>
            </w:r>
          </w:p>
        </w:tc>
      </w:tr>
      <w:tr w:rsidR="001255E6" w:rsidRPr="00D5055B" w14:paraId="31EFF7A2" w14:textId="77777777" w:rsidTr="00EE720F">
        <w:trPr>
          <w:trHeight w:val="288"/>
        </w:trPr>
        <w:tc>
          <w:tcPr>
            <w:tcW w:w="4374" w:type="dxa"/>
            <w:tcBorders>
              <w:bottom w:val="nil"/>
            </w:tcBorders>
            <w:vAlign w:val="center"/>
          </w:tcPr>
          <w:p w14:paraId="56F7B8F0" w14:textId="77777777" w:rsidR="001255E6" w:rsidRPr="00D5055B" w:rsidRDefault="001255E6" w:rsidP="00EE720F">
            <w:pPr>
              <w:pStyle w:val="Tabletext"/>
              <w:keepNext/>
              <w:keepLines/>
              <w:jc w:val="center"/>
            </w:pPr>
            <w:r w:rsidRPr="00D5055B">
              <w:t>No. 200</w:t>
            </w:r>
          </w:p>
        </w:tc>
        <w:tc>
          <w:tcPr>
            <w:tcW w:w="4925" w:type="dxa"/>
            <w:tcBorders>
              <w:bottom w:val="nil"/>
            </w:tcBorders>
            <w:vAlign w:val="center"/>
          </w:tcPr>
          <w:p w14:paraId="787EC246" w14:textId="77777777" w:rsidR="001255E6" w:rsidRPr="00D5055B" w:rsidRDefault="001255E6" w:rsidP="00EE720F">
            <w:pPr>
              <w:pStyle w:val="Tabletext"/>
              <w:keepNext/>
              <w:keepLines/>
              <w:jc w:val="center"/>
            </w:pPr>
            <w:r w:rsidRPr="00D5055B">
              <w:rPr>
                <w:szCs w:val="18"/>
              </w:rPr>
              <w:sym w:font="Symbol" w:char="F0B1"/>
            </w:r>
            <w:r w:rsidRPr="00D5055B">
              <w:t>1.0</w:t>
            </w:r>
          </w:p>
        </w:tc>
      </w:tr>
      <w:tr w:rsidR="001255E6" w:rsidRPr="00D5055B" w14:paraId="6A200BA7" w14:textId="77777777" w:rsidTr="00EE720F">
        <w:trPr>
          <w:trHeight w:val="288"/>
        </w:trPr>
        <w:tc>
          <w:tcPr>
            <w:tcW w:w="4374" w:type="dxa"/>
            <w:tcBorders>
              <w:top w:val="nil"/>
            </w:tcBorders>
            <w:vAlign w:val="center"/>
          </w:tcPr>
          <w:p w14:paraId="5DFBD399" w14:textId="77777777" w:rsidR="001255E6" w:rsidRPr="00D5055B" w:rsidRDefault="001255E6" w:rsidP="00EE720F">
            <w:pPr>
              <w:pStyle w:val="Tabletext"/>
              <w:keepNext/>
              <w:keepLines/>
              <w:jc w:val="center"/>
              <w:rPr>
                <w:vertAlign w:val="superscript"/>
              </w:rPr>
            </w:pPr>
            <w:r w:rsidRPr="00D5055B">
              <w:t>Asphalt-rubber binder, % (AASHTO T 308)</w:t>
            </w:r>
            <w:r w:rsidRPr="00D5055B">
              <w:rPr>
                <w:vertAlign w:val="superscript"/>
              </w:rPr>
              <w:t>2</w:t>
            </w:r>
          </w:p>
        </w:tc>
        <w:tc>
          <w:tcPr>
            <w:tcW w:w="4925" w:type="dxa"/>
            <w:tcBorders>
              <w:top w:val="nil"/>
            </w:tcBorders>
            <w:vAlign w:val="center"/>
          </w:tcPr>
          <w:p w14:paraId="20F174F1" w14:textId="77777777" w:rsidR="001255E6" w:rsidRPr="00D5055B" w:rsidRDefault="001255E6" w:rsidP="00EE720F">
            <w:pPr>
              <w:pStyle w:val="Tabletext"/>
              <w:keepNext/>
              <w:keepLines/>
              <w:jc w:val="center"/>
            </w:pPr>
            <w:r w:rsidRPr="00D5055B">
              <w:rPr>
                <w:szCs w:val="18"/>
              </w:rPr>
              <w:sym w:font="Symbol" w:char="F0B1"/>
            </w:r>
            <w:r w:rsidRPr="00D5055B">
              <w:t>0.40</w:t>
            </w:r>
          </w:p>
        </w:tc>
      </w:tr>
      <w:tr w:rsidR="001255E6" w:rsidRPr="00D5055B" w14:paraId="0D0619FA" w14:textId="77777777" w:rsidTr="00EE720F">
        <w:trPr>
          <w:trHeight w:val="288"/>
        </w:trPr>
        <w:tc>
          <w:tcPr>
            <w:tcW w:w="4374" w:type="dxa"/>
            <w:tcBorders>
              <w:bottom w:val="single" w:sz="4" w:space="0" w:color="auto"/>
            </w:tcBorders>
            <w:vAlign w:val="center"/>
          </w:tcPr>
          <w:p w14:paraId="6A6BF828" w14:textId="77777777" w:rsidR="001255E6" w:rsidRPr="00D5055B" w:rsidRDefault="001255E6" w:rsidP="00EE720F">
            <w:pPr>
              <w:pStyle w:val="Tabletext"/>
              <w:keepNext/>
              <w:keepLines/>
              <w:jc w:val="center"/>
            </w:pPr>
            <w:r w:rsidRPr="00D5055B">
              <w:t>Minimum % Air Voids</w:t>
            </w:r>
          </w:p>
        </w:tc>
        <w:tc>
          <w:tcPr>
            <w:tcW w:w="4925" w:type="dxa"/>
            <w:tcBorders>
              <w:bottom w:val="single" w:sz="4" w:space="0" w:color="auto"/>
            </w:tcBorders>
            <w:vAlign w:val="center"/>
          </w:tcPr>
          <w:p w14:paraId="4B1C055A" w14:textId="77777777" w:rsidR="001255E6" w:rsidRPr="00D5055B" w:rsidRDefault="001255E6" w:rsidP="00EE720F">
            <w:pPr>
              <w:pStyle w:val="Tabletext"/>
              <w:keepNext/>
              <w:keepLines/>
              <w:jc w:val="center"/>
            </w:pPr>
            <w:r w:rsidRPr="00D5055B">
              <w:t>1.0% less than design requirement</w:t>
            </w:r>
          </w:p>
        </w:tc>
      </w:tr>
      <w:tr w:rsidR="001255E6" w:rsidRPr="00D5055B" w14:paraId="13255494" w14:textId="77777777" w:rsidTr="00EE720F">
        <w:trPr>
          <w:trHeight w:val="288"/>
        </w:trPr>
        <w:tc>
          <w:tcPr>
            <w:tcW w:w="9299" w:type="dxa"/>
            <w:gridSpan w:val="2"/>
            <w:tcBorders>
              <w:top w:val="single" w:sz="4" w:space="0" w:color="auto"/>
              <w:bottom w:val="double" w:sz="4" w:space="0" w:color="auto"/>
            </w:tcBorders>
            <w:vAlign w:val="center"/>
          </w:tcPr>
          <w:p w14:paraId="3E1F3BDA" w14:textId="77777777" w:rsidR="001255E6" w:rsidRPr="00D5055B" w:rsidRDefault="001255E6" w:rsidP="00EE720F">
            <w:pPr>
              <w:pStyle w:val="Tablenote"/>
              <w:keepNext/>
              <w:keepLines/>
            </w:pPr>
            <w:r>
              <w:t>1.</w:t>
            </w:r>
            <w:r>
              <w:tab/>
            </w:r>
            <w:r w:rsidRPr="00D5055B">
              <w:t xml:space="preserve">Production tolerances may fall outside of the wide band gradation limits in </w:t>
            </w:r>
            <w:hyperlink w:anchor="t90207031" w:history="1">
              <w:r w:rsidRPr="002602FB">
                <w:t>Table 902.07.03-1</w:t>
              </w:r>
            </w:hyperlink>
            <w:r w:rsidRPr="00D5055B">
              <w:t>.</w:t>
            </w:r>
          </w:p>
          <w:p w14:paraId="4F47DE3B" w14:textId="77777777" w:rsidR="001255E6" w:rsidRPr="00D5055B" w:rsidRDefault="001255E6" w:rsidP="00EE720F">
            <w:pPr>
              <w:pStyle w:val="Tablenote"/>
              <w:keepNext/>
              <w:keepLines/>
            </w:pPr>
            <w:r>
              <w:t>2.</w:t>
            </w:r>
            <w:r>
              <w:tab/>
            </w:r>
            <w:r w:rsidRPr="00D5055B">
              <w:t>Asphalt-</w:t>
            </w:r>
            <w:r w:rsidRPr="00563BDA">
              <w:t>rubber</w:t>
            </w:r>
            <w:r w:rsidRPr="00D5055B">
              <w:t xml:space="preserve"> binder content may not be lower than the minimum in </w:t>
            </w:r>
            <w:hyperlink w:anchor="t90207031" w:history="1">
              <w:r w:rsidRPr="002602FB">
                <w:t>Table 902.07.03-1</w:t>
              </w:r>
            </w:hyperlink>
            <w:r w:rsidRPr="00D5055B">
              <w:t xml:space="preserve"> after the production tolerance is applied.</w:t>
            </w:r>
          </w:p>
        </w:tc>
      </w:tr>
    </w:tbl>
    <w:p w14:paraId="1A2A6EC3" w14:textId="77777777" w:rsidR="001255E6" w:rsidRDefault="001255E6" w:rsidP="001255E6">
      <w:pPr>
        <w:pStyle w:val="HiddenTextSpec"/>
      </w:pPr>
    </w:p>
    <w:p w14:paraId="68E7DCC5" w14:textId="77777777" w:rsidR="001255E6" w:rsidRDefault="001255E6" w:rsidP="001255E6">
      <w:pPr>
        <w:pStyle w:val="HiddenTextSpec"/>
      </w:pPr>
      <w:r>
        <w:t>1**************************************************************************************************************************1</w:t>
      </w:r>
    </w:p>
    <w:p w14:paraId="65FD6E63" w14:textId="77777777" w:rsidR="007D5A67" w:rsidRDefault="007D5A67" w:rsidP="007D5A67">
      <w:pPr>
        <w:pStyle w:val="00000Subsection"/>
      </w:pPr>
      <w:bookmarkStart w:id="1104" w:name="_Toc501717660"/>
      <w:bookmarkStart w:id="1105" w:name="_Toc170381556"/>
      <w:proofErr w:type="gramStart"/>
      <w:r>
        <w:t>902.08  High</w:t>
      </w:r>
      <w:proofErr w:type="gramEnd"/>
      <w:r w:rsidRPr="002710F1">
        <w:t xml:space="preserve"> P</w:t>
      </w:r>
      <w:r>
        <w:t>erformance</w:t>
      </w:r>
      <w:r w:rsidRPr="002710F1">
        <w:t xml:space="preserve"> T</w:t>
      </w:r>
      <w:r>
        <w:t>hin</w:t>
      </w:r>
      <w:r w:rsidRPr="002710F1">
        <w:t xml:space="preserve"> O</w:t>
      </w:r>
      <w:r>
        <w:t>verlay</w:t>
      </w:r>
      <w:r w:rsidRPr="002710F1">
        <w:t xml:space="preserve"> (HPTO)</w:t>
      </w:r>
      <w:bookmarkEnd w:id="1104"/>
      <w:bookmarkEnd w:id="1105"/>
    </w:p>
    <w:p w14:paraId="68D9D49A" w14:textId="77777777" w:rsidR="0011358B" w:rsidRDefault="0011358B" w:rsidP="0011358B"/>
    <w:p w14:paraId="2A31D737" w14:textId="77777777" w:rsidR="0011358B" w:rsidRPr="00AC399D" w:rsidRDefault="0011358B" w:rsidP="0011358B">
      <w:pPr>
        <w:pStyle w:val="0000000Subpart"/>
      </w:pPr>
      <w:bookmarkStart w:id="1106" w:name="_Toc527352533"/>
      <w:bookmarkStart w:id="1107" w:name="_Toc530373591"/>
      <w:bookmarkStart w:id="1108" w:name="_Toc501717662"/>
      <w:bookmarkStart w:id="1109" w:name="_Toc174610151"/>
      <w:proofErr w:type="gramStart"/>
      <w:r w:rsidRPr="00AC399D">
        <w:t>902.08.02  Mix</w:t>
      </w:r>
      <w:proofErr w:type="gramEnd"/>
      <w:r w:rsidRPr="00AC399D">
        <w:t xml:space="preserve"> Design</w:t>
      </w:r>
      <w:bookmarkEnd w:id="1106"/>
      <w:bookmarkEnd w:id="1107"/>
      <w:bookmarkEnd w:id="1108"/>
      <w:bookmarkEnd w:id="1109"/>
    </w:p>
    <w:p w14:paraId="551A16F2" w14:textId="77777777" w:rsidR="0011358B" w:rsidRPr="0011358B" w:rsidRDefault="0011358B" w:rsidP="0011358B">
      <w:pPr>
        <w:pStyle w:val="HiddenTextSpec"/>
      </w:pPr>
      <w:r w:rsidRPr="0011358B">
        <w:t>1**************************************************************************************************************************1</w:t>
      </w:r>
    </w:p>
    <w:p w14:paraId="64EF2411" w14:textId="77777777" w:rsidR="0011358B" w:rsidRPr="0011358B" w:rsidRDefault="0011358B" w:rsidP="0011358B">
      <w:pPr>
        <w:pStyle w:val="HiddenTextSpec"/>
      </w:pPr>
      <w:r w:rsidRPr="0011358B">
        <w:t>BDC25S-02 dated Mar 27, 2025</w:t>
      </w:r>
    </w:p>
    <w:p w14:paraId="45479E6E" w14:textId="77777777" w:rsidR="0011358B" w:rsidRPr="00AC399D" w:rsidRDefault="0011358B" w:rsidP="0011358B">
      <w:pPr>
        <w:pStyle w:val="HiddenTextSpec"/>
        <w:rPr>
          <w:vanish w:val="0"/>
        </w:rPr>
      </w:pPr>
    </w:p>
    <w:p w14:paraId="6795BE45" w14:textId="77777777" w:rsidR="0011358B" w:rsidRPr="00AC399D" w:rsidRDefault="0011358B" w:rsidP="0011358B">
      <w:pPr>
        <w:pStyle w:val="Instruction"/>
      </w:pPr>
      <w:r w:rsidRPr="00AC399D">
        <w:t>the subpart is changed to:</w:t>
      </w:r>
    </w:p>
    <w:p w14:paraId="76B154E0" w14:textId="77777777" w:rsidR="0011358B" w:rsidRPr="00AC399D" w:rsidRDefault="0011358B" w:rsidP="0011358B">
      <w:pPr>
        <w:pStyle w:val="Paragraph"/>
      </w:pPr>
      <w:r w:rsidRPr="00AC399D">
        <w:t>At least 45 days before initial production, submit a job mix formula for the HPTO on forms supplied by the Department.  Include a statement naming the source of each component and a report showing the results meet the criteria specified in Table 902.08.02-1 and Table 902.08.02-2.</w:t>
      </w:r>
    </w:p>
    <w:p w14:paraId="0C12003A" w14:textId="77777777" w:rsidR="0011358B" w:rsidRPr="00AC399D" w:rsidRDefault="0011358B" w:rsidP="0011358B">
      <w:pPr>
        <w:pStyle w:val="Paragraph"/>
      </w:pPr>
      <w:r w:rsidRPr="00AC399D">
        <w:t xml:space="preserve">For the job mix formula for the HPTO mixture, establish the percentage of dry weight of aggregate passing each </w:t>
      </w:r>
      <w:proofErr w:type="gramStart"/>
      <w:r w:rsidRPr="00AC399D">
        <w:t>required sieve</w:t>
      </w:r>
      <w:proofErr w:type="gramEnd"/>
      <w:r w:rsidRPr="00AC399D">
        <w:t xml:space="preserve"> size and an optimum percentage of asphalt binder based upon the weight of the total mix.  Determine the optimum </w:t>
      </w:r>
      <w:r w:rsidRPr="00AC399D">
        <w:lastRenderedPageBreak/>
        <w:t xml:space="preserve">percentage of asphalt binder according to AASHTO R 35 and M 323 with an </w:t>
      </w:r>
      <w:proofErr w:type="spellStart"/>
      <w:r w:rsidRPr="00AC399D">
        <w:t>N</w:t>
      </w:r>
      <w:r w:rsidRPr="00AC399D">
        <w:rPr>
          <w:vertAlign w:val="subscript"/>
        </w:rPr>
        <w:t>des</w:t>
      </w:r>
      <w:proofErr w:type="spellEnd"/>
      <w:r w:rsidRPr="00AC399D">
        <w:t xml:space="preserve"> of 50 gyrations.  Before maximum specific gravity testing or compaction of specimens, condition the mix for 2 hours according to the requirements for conditioning for volumetric mix design in AASHTO R 30, Section 7.1.  If the absorption of the combined aggregate is more than 1.5 percent according to AASHTO T 84 and T 85, condition the mix for 4 hours according to AASHTO R 30, Section 7.2 prior to compaction of specimens (AASHTO T 312) and determination of maximum specific gravity (AASHTO T 209).  Ensure that the job mix formula is within the master range specified in Table 902.08.02-1.</w:t>
      </w:r>
    </w:p>
    <w:p w14:paraId="299F6572" w14:textId="77777777" w:rsidR="0011358B" w:rsidRPr="00AC399D" w:rsidRDefault="0011358B" w:rsidP="0011358B">
      <w:pPr>
        <w:spacing w:before="120"/>
        <w:jc w:val="both"/>
        <w:rPr>
          <w:sz w:val="10"/>
          <w:szCs w:val="10"/>
        </w:rPr>
      </w:pPr>
    </w:p>
    <w:tbl>
      <w:tblPr>
        <w:tblW w:w="0" w:type="auto"/>
        <w:tblBorders>
          <w:top w:val="double" w:sz="4" w:space="0" w:color="auto"/>
          <w:bottom w:val="double" w:sz="4" w:space="0" w:color="auto"/>
        </w:tblBorders>
        <w:tblCellMar>
          <w:top w:w="29" w:type="dxa"/>
          <w:left w:w="29" w:type="dxa"/>
          <w:bottom w:w="29" w:type="dxa"/>
          <w:right w:w="29" w:type="dxa"/>
        </w:tblCellMar>
        <w:tblLook w:val="01E0" w:firstRow="1" w:lastRow="1" w:firstColumn="1" w:lastColumn="1" w:noHBand="0" w:noVBand="0"/>
      </w:tblPr>
      <w:tblGrid>
        <w:gridCol w:w="3887"/>
        <w:gridCol w:w="2871"/>
        <w:gridCol w:w="2962"/>
      </w:tblGrid>
      <w:tr w:rsidR="0011358B" w:rsidRPr="00AC399D" w14:paraId="1CF6D17C" w14:textId="77777777" w:rsidTr="003C1026">
        <w:trPr>
          <w:trHeight w:val="288"/>
          <w:tblHeader/>
        </w:trPr>
        <w:tc>
          <w:tcPr>
            <w:tcW w:w="9720" w:type="dxa"/>
            <w:gridSpan w:val="3"/>
            <w:tcBorders>
              <w:top w:val="double" w:sz="4" w:space="0" w:color="auto"/>
              <w:left w:val="nil"/>
              <w:bottom w:val="single" w:sz="4" w:space="0" w:color="auto"/>
              <w:right w:val="nil"/>
            </w:tcBorders>
            <w:vAlign w:val="center"/>
            <w:hideMark/>
          </w:tcPr>
          <w:p w14:paraId="63039EFA" w14:textId="77777777" w:rsidR="0011358B" w:rsidRPr="00AC399D" w:rsidRDefault="0011358B" w:rsidP="003C1026">
            <w:pPr>
              <w:pStyle w:val="Tabletitle"/>
            </w:pPr>
            <w:bookmarkStart w:id="1110" w:name="_Hlk189470366"/>
            <w:r w:rsidRPr="00AC399D">
              <w:t>Table 902.08.02-</w:t>
            </w:r>
            <w:proofErr w:type="gramStart"/>
            <w:r w:rsidRPr="00AC399D">
              <w:t>1  JMF</w:t>
            </w:r>
            <w:proofErr w:type="gramEnd"/>
            <w:r w:rsidRPr="00AC399D">
              <w:t xml:space="preserve"> Requirements for HPTO</w:t>
            </w:r>
          </w:p>
        </w:tc>
      </w:tr>
      <w:tr w:rsidR="0011358B" w:rsidRPr="00AC399D" w14:paraId="4FCA9BC5" w14:textId="77777777" w:rsidTr="003C1026">
        <w:trPr>
          <w:trHeight w:val="288"/>
          <w:tblHeader/>
        </w:trPr>
        <w:tc>
          <w:tcPr>
            <w:tcW w:w="3887" w:type="dxa"/>
            <w:tcBorders>
              <w:top w:val="single" w:sz="4" w:space="0" w:color="auto"/>
              <w:left w:val="nil"/>
              <w:bottom w:val="single" w:sz="4" w:space="0" w:color="auto"/>
              <w:right w:val="nil"/>
            </w:tcBorders>
            <w:vAlign w:val="center"/>
            <w:hideMark/>
          </w:tcPr>
          <w:p w14:paraId="43CF54C5" w14:textId="77777777" w:rsidR="0011358B" w:rsidRPr="00AC399D" w:rsidRDefault="0011358B" w:rsidP="003C1026">
            <w:pPr>
              <w:pStyle w:val="TableheaderCentered"/>
            </w:pPr>
            <w:r w:rsidRPr="00AC399D">
              <w:t>Sieve Sizes</w:t>
            </w:r>
          </w:p>
        </w:tc>
        <w:tc>
          <w:tcPr>
            <w:tcW w:w="2871" w:type="dxa"/>
            <w:tcBorders>
              <w:top w:val="single" w:sz="4" w:space="0" w:color="auto"/>
              <w:left w:val="nil"/>
              <w:bottom w:val="single" w:sz="4" w:space="0" w:color="auto"/>
              <w:right w:val="nil"/>
            </w:tcBorders>
            <w:vAlign w:val="center"/>
            <w:hideMark/>
          </w:tcPr>
          <w:p w14:paraId="03F3D16D" w14:textId="77777777" w:rsidR="0011358B" w:rsidRPr="00AC399D" w:rsidRDefault="0011358B" w:rsidP="003C1026">
            <w:pPr>
              <w:pStyle w:val="TableheaderCentered"/>
            </w:pPr>
            <w:r w:rsidRPr="00AC399D">
              <w:t>Percent Passing</w:t>
            </w:r>
            <w:r w:rsidRPr="00AC399D">
              <w:rPr>
                <w:vertAlign w:val="superscript"/>
              </w:rPr>
              <w:t>1</w:t>
            </w:r>
          </w:p>
        </w:tc>
        <w:tc>
          <w:tcPr>
            <w:tcW w:w="2962" w:type="dxa"/>
            <w:tcBorders>
              <w:top w:val="single" w:sz="4" w:space="0" w:color="auto"/>
              <w:left w:val="nil"/>
              <w:bottom w:val="single" w:sz="4" w:space="0" w:color="auto"/>
              <w:right w:val="nil"/>
            </w:tcBorders>
            <w:vAlign w:val="center"/>
            <w:hideMark/>
          </w:tcPr>
          <w:p w14:paraId="3BB5FD7E" w14:textId="77777777" w:rsidR="0011358B" w:rsidRPr="00AC399D" w:rsidRDefault="0011358B" w:rsidP="003C1026">
            <w:pPr>
              <w:pStyle w:val="TableheaderCentered"/>
            </w:pPr>
            <w:r w:rsidRPr="00AC399D">
              <w:t>Production Control Tolerances</w:t>
            </w:r>
            <w:r w:rsidRPr="00AC399D">
              <w:rPr>
                <w:vertAlign w:val="superscript"/>
              </w:rPr>
              <w:t>2</w:t>
            </w:r>
          </w:p>
        </w:tc>
      </w:tr>
      <w:tr w:rsidR="0011358B" w:rsidRPr="00AC399D" w14:paraId="58FC9855" w14:textId="77777777" w:rsidTr="003C1026">
        <w:trPr>
          <w:trHeight w:val="288"/>
          <w:tblHeader/>
        </w:trPr>
        <w:tc>
          <w:tcPr>
            <w:tcW w:w="3887" w:type="dxa"/>
            <w:tcBorders>
              <w:top w:val="nil"/>
              <w:left w:val="nil"/>
              <w:bottom w:val="nil"/>
              <w:right w:val="nil"/>
            </w:tcBorders>
            <w:vAlign w:val="center"/>
            <w:hideMark/>
          </w:tcPr>
          <w:p w14:paraId="2AC6BBF8" w14:textId="77777777" w:rsidR="0011358B" w:rsidRPr="00AC399D" w:rsidRDefault="0011358B" w:rsidP="003C1026">
            <w:pPr>
              <w:pStyle w:val="Tabletext"/>
              <w:jc w:val="center"/>
              <w:rPr>
                <w:bCs/>
              </w:rPr>
            </w:pPr>
            <w:r w:rsidRPr="00AC399D">
              <w:rPr>
                <w:bCs/>
              </w:rPr>
              <w:t>3/8"</w:t>
            </w:r>
          </w:p>
        </w:tc>
        <w:tc>
          <w:tcPr>
            <w:tcW w:w="2871" w:type="dxa"/>
            <w:tcBorders>
              <w:top w:val="nil"/>
              <w:left w:val="nil"/>
              <w:bottom w:val="nil"/>
              <w:right w:val="nil"/>
            </w:tcBorders>
            <w:vAlign w:val="center"/>
            <w:hideMark/>
          </w:tcPr>
          <w:p w14:paraId="2525E60C" w14:textId="77777777" w:rsidR="0011358B" w:rsidRPr="00AC399D" w:rsidRDefault="0011358B" w:rsidP="003C1026">
            <w:pPr>
              <w:pStyle w:val="Tabletext"/>
              <w:jc w:val="center"/>
              <w:rPr>
                <w:bCs/>
              </w:rPr>
            </w:pPr>
            <w:r w:rsidRPr="00AC399D">
              <w:rPr>
                <w:bCs/>
              </w:rPr>
              <w:t>100</w:t>
            </w:r>
          </w:p>
        </w:tc>
        <w:tc>
          <w:tcPr>
            <w:tcW w:w="2962" w:type="dxa"/>
            <w:tcBorders>
              <w:top w:val="nil"/>
              <w:left w:val="nil"/>
              <w:bottom w:val="nil"/>
              <w:right w:val="nil"/>
            </w:tcBorders>
            <w:vAlign w:val="center"/>
            <w:hideMark/>
          </w:tcPr>
          <w:p w14:paraId="39F722BE" w14:textId="77777777" w:rsidR="0011358B" w:rsidRPr="00AC399D" w:rsidRDefault="0011358B" w:rsidP="003C1026">
            <w:pPr>
              <w:pStyle w:val="Tabletext"/>
              <w:jc w:val="center"/>
              <w:rPr>
                <w:bCs/>
              </w:rPr>
            </w:pPr>
            <w:r w:rsidRPr="00AC399D">
              <w:rPr>
                <w:bCs/>
              </w:rPr>
              <w:t>±0.0%</w:t>
            </w:r>
          </w:p>
        </w:tc>
      </w:tr>
      <w:tr w:rsidR="0011358B" w:rsidRPr="00AC399D" w14:paraId="1A26B6E5" w14:textId="77777777" w:rsidTr="003C1026">
        <w:trPr>
          <w:trHeight w:val="288"/>
          <w:tblHeader/>
        </w:trPr>
        <w:tc>
          <w:tcPr>
            <w:tcW w:w="3887" w:type="dxa"/>
            <w:tcBorders>
              <w:top w:val="nil"/>
              <w:left w:val="nil"/>
              <w:bottom w:val="nil"/>
              <w:right w:val="nil"/>
            </w:tcBorders>
            <w:vAlign w:val="center"/>
            <w:hideMark/>
          </w:tcPr>
          <w:p w14:paraId="6D6CCF64" w14:textId="77777777" w:rsidR="0011358B" w:rsidRPr="00AC399D" w:rsidRDefault="0011358B" w:rsidP="003C1026">
            <w:pPr>
              <w:pStyle w:val="Tabletext"/>
              <w:jc w:val="center"/>
              <w:rPr>
                <w:bCs/>
              </w:rPr>
            </w:pPr>
            <w:r w:rsidRPr="00AC399D">
              <w:rPr>
                <w:bCs/>
              </w:rPr>
              <w:t>No. 4</w:t>
            </w:r>
          </w:p>
        </w:tc>
        <w:tc>
          <w:tcPr>
            <w:tcW w:w="2871" w:type="dxa"/>
            <w:tcBorders>
              <w:top w:val="nil"/>
              <w:left w:val="nil"/>
              <w:bottom w:val="nil"/>
              <w:right w:val="nil"/>
            </w:tcBorders>
            <w:vAlign w:val="center"/>
            <w:hideMark/>
          </w:tcPr>
          <w:p w14:paraId="025D195B" w14:textId="77777777" w:rsidR="0011358B" w:rsidRPr="00AC399D" w:rsidRDefault="0011358B" w:rsidP="003C1026">
            <w:pPr>
              <w:pStyle w:val="Tabletext"/>
              <w:jc w:val="center"/>
              <w:rPr>
                <w:bCs/>
              </w:rPr>
            </w:pPr>
            <w:r w:rsidRPr="00AC399D">
              <w:rPr>
                <w:bCs/>
              </w:rPr>
              <w:t>65 – 85</w:t>
            </w:r>
          </w:p>
        </w:tc>
        <w:tc>
          <w:tcPr>
            <w:tcW w:w="2962" w:type="dxa"/>
            <w:tcBorders>
              <w:top w:val="nil"/>
              <w:left w:val="nil"/>
              <w:bottom w:val="nil"/>
              <w:right w:val="nil"/>
            </w:tcBorders>
            <w:vAlign w:val="center"/>
            <w:hideMark/>
          </w:tcPr>
          <w:p w14:paraId="48A26C6F" w14:textId="77777777" w:rsidR="0011358B" w:rsidRPr="00AC399D" w:rsidRDefault="0011358B" w:rsidP="003C1026">
            <w:pPr>
              <w:pStyle w:val="Tabletext"/>
              <w:jc w:val="center"/>
              <w:rPr>
                <w:bCs/>
              </w:rPr>
            </w:pPr>
            <w:r w:rsidRPr="00AC399D">
              <w:rPr>
                <w:bCs/>
              </w:rPr>
              <w:t>±4.0%</w:t>
            </w:r>
          </w:p>
        </w:tc>
      </w:tr>
      <w:tr w:rsidR="0011358B" w:rsidRPr="00AC399D" w14:paraId="1C1F6FF7" w14:textId="77777777" w:rsidTr="003C1026">
        <w:trPr>
          <w:trHeight w:val="288"/>
          <w:tblHeader/>
        </w:trPr>
        <w:tc>
          <w:tcPr>
            <w:tcW w:w="3887" w:type="dxa"/>
            <w:tcBorders>
              <w:top w:val="nil"/>
              <w:left w:val="nil"/>
              <w:bottom w:val="nil"/>
              <w:right w:val="nil"/>
            </w:tcBorders>
            <w:vAlign w:val="center"/>
            <w:hideMark/>
          </w:tcPr>
          <w:p w14:paraId="5A432E21" w14:textId="77777777" w:rsidR="0011358B" w:rsidRPr="00AC399D" w:rsidRDefault="0011358B" w:rsidP="003C1026">
            <w:pPr>
              <w:pStyle w:val="Tabletext"/>
              <w:jc w:val="center"/>
              <w:rPr>
                <w:bCs/>
              </w:rPr>
            </w:pPr>
            <w:r w:rsidRPr="00AC399D">
              <w:rPr>
                <w:bCs/>
              </w:rPr>
              <w:t>No. 8</w:t>
            </w:r>
          </w:p>
        </w:tc>
        <w:tc>
          <w:tcPr>
            <w:tcW w:w="2871" w:type="dxa"/>
            <w:tcBorders>
              <w:top w:val="nil"/>
              <w:left w:val="nil"/>
              <w:bottom w:val="nil"/>
              <w:right w:val="nil"/>
            </w:tcBorders>
            <w:vAlign w:val="center"/>
            <w:hideMark/>
          </w:tcPr>
          <w:p w14:paraId="5E4D9801" w14:textId="77777777" w:rsidR="0011358B" w:rsidRPr="00AC399D" w:rsidRDefault="0011358B" w:rsidP="003C1026">
            <w:pPr>
              <w:pStyle w:val="Tabletext"/>
              <w:jc w:val="center"/>
              <w:rPr>
                <w:bCs/>
              </w:rPr>
            </w:pPr>
            <w:r w:rsidRPr="00AC399D">
              <w:rPr>
                <w:bCs/>
              </w:rPr>
              <w:t>30 - 45</w:t>
            </w:r>
          </w:p>
        </w:tc>
        <w:tc>
          <w:tcPr>
            <w:tcW w:w="2962" w:type="dxa"/>
            <w:tcBorders>
              <w:top w:val="nil"/>
              <w:left w:val="nil"/>
              <w:bottom w:val="nil"/>
              <w:right w:val="nil"/>
            </w:tcBorders>
            <w:vAlign w:val="center"/>
            <w:hideMark/>
          </w:tcPr>
          <w:p w14:paraId="61CD4D68" w14:textId="77777777" w:rsidR="0011358B" w:rsidRPr="00AC399D" w:rsidRDefault="0011358B" w:rsidP="003C1026">
            <w:pPr>
              <w:pStyle w:val="Tabletext"/>
              <w:jc w:val="center"/>
              <w:rPr>
                <w:bCs/>
              </w:rPr>
            </w:pPr>
            <w:r w:rsidRPr="00AC399D">
              <w:rPr>
                <w:bCs/>
              </w:rPr>
              <w:t>±4.0%</w:t>
            </w:r>
          </w:p>
        </w:tc>
      </w:tr>
      <w:tr w:rsidR="0011358B" w:rsidRPr="00AC399D" w14:paraId="0E06039E" w14:textId="77777777" w:rsidTr="003C1026">
        <w:trPr>
          <w:trHeight w:val="288"/>
          <w:tblHeader/>
        </w:trPr>
        <w:tc>
          <w:tcPr>
            <w:tcW w:w="3887" w:type="dxa"/>
            <w:tcBorders>
              <w:top w:val="nil"/>
              <w:left w:val="nil"/>
              <w:bottom w:val="nil"/>
              <w:right w:val="nil"/>
            </w:tcBorders>
            <w:vAlign w:val="center"/>
            <w:hideMark/>
          </w:tcPr>
          <w:p w14:paraId="7D1720C2" w14:textId="77777777" w:rsidR="0011358B" w:rsidRPr="00AC399D" w:rsidRDefault="0011358B" w:rsidP="003C1026">
            <w:pPr>
              <w:pStyle w:val="Tabletext"/>
              <w:jc w:val="center"/>
              <w:rPr>
                <w:bCs/>
              </w:rPr>
            </w:pPr>
            <w:r w:rsidRPr="00AC399D">
              <w:rPr>
                <w:bCs/>
              </w:rPr>
              <w:t>No. 16</w:t>
            </w:r>
          </w:p>
        </w:tc>
        <w:tc>
          <w:tcPr>
            <w:tcW w:w="2871" w:type="dxa"/>
            <w:tcBorders>
              <w:top w:val="nil"/>
              <w:left w:val="nil"/>
              <w:bottom w:val="nil"/>
              <w:right w:val="nil"/>
            </w:tcBorders>
            <w:vAlign w:val="center"/>
            <w:hideMark/>
          </w:tcPr>
          <w:p w14:paraId="7B509DFF" w14:textId="77777777" w:rsidR="0011358B" w:rsidRPr="00AC399D" w:rsidRDefault="0011358B" w:rsidP="003C1026">
            <w:pPr>
              <w:pStyle w:val="Tabletext"/>
              <w:jc w:val="center"/>
              <w:rPr>
                <w:bCs/>
              </w:rPr>
            </w:pPr>
            <w:r w:rsidRPr="00AC399D">
              <w:rPr>
                <w:bCs/>
              </w:rPr>
              <w:t>20 – 35</w:t>
            </w:r>
          </w:p>
        </w:tc>
        <w:tc>
          <w:tcPr>
            <w:tcW w:w="2962" w:type="dxa"/>
            <w:tcBorders>
              <w:top w:val="nil"/>
              <w:left w:val="nil"/>
              <w:bottom w:val="nil"/>
              <w:right w:val="nil"/>
            </w:tcBorders>
            <w:vAlign w:val="center"/>
            <w:hideMark/>
          </w:tcPr>
          <w:p w14:paraId="5ECA32A6" w14:textId="77777777" w:rsidR="0011358B" w:rsidRPr="00AC399D" w:rsidRDefault="0011358B" w:rsidP="003C1026">
            <w:pPr>
              <w:pStyle w:val="Tabletext"/>
              <w:jc w:val="center"/>
              <w:rPr>
                <w:bCs/>
              </w:rPr>
            </w:pPr>
            <w:r w:rsidRPr="00AC399D">
              <w:rPr>
                <w:bCs/>
              </w:rPr>
              <w:t>±3.0%</w:t>
            </w:r>
          </w:p>
        </w:tc>
      </w:tr>
      <w:tr w:rsidR="0011358B" w:rsidRPr="00AC399D" w14:paraId="60EFCAE2" w14:textId="77777777" w:rsidTr="003C1026">
        <w:trPr>
          <w:trHeight w:val="288"/>
          <w:tblHeader/>
        </w:trPr>
        <w:tc>
          <w:tcPr>
            <w:tcW w:w="3887" w:type="dxa"/>
            <w:tcBorders>
              <w:top w:val="nil"/>
              <w:left w:val="nil"/>
              <w:bottom w:val="nil"/>
              <w:right w:val="nil"/>
            </w:tcBorders>
            <w:vAlign w:val="center"/>
            <w:hideMark/>
          </w:tcPr>
          <w:p w14:paraId="17C57ACD" w14:textId="77777777" w:rsidR="0011358B" w:rsidRPr="00AC399D" w:rsidRDefault="0011358B" w:rsidP="003C1026">
            <w:pPr>
              <w:pStyle w:val="Tabletext"/>
              <w:jc w:val="center"/>
              <w:rPr>
                <w:bCs/>
              </w:rPr>
            </w:pPr>
            <w:r w:rsidRPr="00AC399D">
              <w:rPr>
                <w:bCs/>
              </w:rPr>
              <w:t>No. 30</w:t>
            </w:r>
          </w:p>
        </w:tc>
        <w:tc>
          <w:tcPr>
            <w:tcW w:w="2871" w:type="dxa"/>
            <w:tcBorders>
              <w:top w:val="nil"/>
              <w:left w:val="nil"/>
              <w:bottom w:val="nil"/>
              <w:right w:val="nil"/>
            </w:tcBorders>
            <w:vAlign w:val="center"/>
            <w:hideMark/>
          </w:tcPr>
          <w:p w14:paraId="0E04B902" w14:textId="77777777" w:rsidR="0011358B" w:rsidRPr="00AC399D" w:rsidRDefault="0011358B" w:rsidP="003C1026">
            <w:pPr>
              <w:pStyle w:val="Tabletext"/>
              <w:jc w:val="center"/>
              <w:rPr>
                <w:bCs/>
              </w:rPr>
            </w:pPr>
            <w:r w:rsidRPr="00AC399D">
              <w:rPr>
                <w:bCs/>
              </w:rPr>
              <w:t>15 – 30</w:t>
            </w:r>
          </w:p>
        </w:tc>
        <w:tc>
          <w:tcPr>
            <w:tcW w:w="2962" w:type="dxa"/>
            <w:tcBorders>
              <w:top w:val="nil"/>
              <w:left w:val="nil"/>
              <w:bottom w:val="nil"/>
              <w:right w:val="nil"/>
            </w:tcBorders>
            <w:vAlign w:val="center"/>
            <w:hideMark/>
          </w:tcPr>
          <w:p w14:paraId="663A2D7C" w14:textId="77777777" w:rsidR="0011358B" w:rsidRPr="00AC399D" w:rsidRDefault="0011358B" w:rsidP="003C1026">
            <w:pPr>
              <w:pStyle w:val="Tabletext"/>
              <w:jc w:val="center"/>
              <w:rPr>
                <w:bCs/>
              </w:rPr>
            </w:pPr>
            <w:r w:rsidRPr="00AC399D">
              <w:rPr>
                <w:bCs/>
              </w:rPr>
              <w:t>±3.0%</w:t>
            </w:r>
          </w:p>
        </w:tc>
      </w:tr>
      <w:tr w:rsidR="0011358B" w:rsidRPr="00AC399D" w14:paraId="7C847AC7" w14:textId="77777777" w:rsidTr="003C1026">
        <w:trPr>
          <w:trHeight w:val="288"/>
          <w:tblHeader/>
        </w:trPr>
        <w:tc>
          <w:tcPr>
            <w:tcW w:w="3887" w:type="dxa"/>
            <w:tcBorders>
              <w:top w:val="nil"/>
              <w:left w:val="nil"/>
              <w:bottom w:val="nil"/>
              <w:right w:val="nil"/>
            </w:tcBorders>
            <w:vAlign w:val="center"/>
            <w:hideMark/>
          </w:tcPr>
          <w:p w14:paraId="6A471BF6" w14:textId="77777777" w:rsidR="0011358B" w:rsidRPr="00AC399D" w:rsidRDefault="0011358B" w:rsidP="003C1026">
            <w:pPr>
              <w:pStyle w:val="Tabletext"/>
              <w:jc w:val="center"/>
              <w:rPr>
                <w:bCs/>
              </w:rPr>
            </w:pPr>
            <w:r w:rsidRPr="00AC399D">
              <w:rPr>
                <w:bCs/>
              </w:rPr>
              <w:t>No. 50</w:t>
            </w:r>
          </w:p>
        </w:tc>
        <w:tc>
          <w:tcPr>
            <w:tcW w:w="2871" w:type="dxa"/>
            <w:tcBorders>
              <w:top w:val="nil"/>
              <w:left w:val="nil"/>
              <w:bottom w:val="nil"/>
              <w:right w:val="nil"/>
            </w:tcBorders>
            <w:vAlign w:val="center"/>
            <w:hideMark/>
          </w:tcPr>
          <w:p w14:paraId="4508A0BB" w14:textId="77777777" w:rsidR="0011358B" w:rsidRPr="00AC399D" w:rsidRDefault="0011358B" w:rsidP="003C1026">
            <w:pPr>
              <w:pStyle w:val="Tabletext"/>
              <w:jc w:val="center"/>
              <w:rPr>
                <w:bCs/>
              </w:rPr>
            </w:pPr>
            <w:r w:rsidRPr="00AC399D">
              <w:rPr>
                <w:bCs/>
              </w:rPr>
              <w:t>10 – 20</w:t>
            </w:r>
          </w:p>
        </w:tc>
        <w:tc>
          <w:tcPr>
            <w:tcW w:w="2962" w:type="dxa"/>
            <w:tcBorders>
              <w:top w:val="nil"/>
              <w:left w:val="nil"/>
              <w:bottom w:val="nil"/>
              <w:right w:val="nil"/>
            </w:tcBorders>
            <w:vAlign w:val="center"/>
            <w:hideMark/>
          </w:tcPr>
          <w:p w14:paraId="770B0324" w14:textId="77777777" w:rsidR="0011358B" w:rsidRPr="00AC399D" w:rsidRDefault="0011358B" w:rsidP="003C1026">
            <w:pPr>
              <w:pStyle w:val="Tabletext"/>
              <w:jc w:val="center"/>
              <w:rPr>
                <w:bCs/>
              </w:rPr>
            </w:pPr>
            <w:r w:rsidRPr="00AC399D">
              <w:rPr>
                <w:bCs/>
              </w:rPr>
              <w:t>±2.0%</w:t>
            </w:r>
          </w:p>
        </w:tc>
      </w:tr>
      <w:tr w:rsidR="0011358B" w:rsidRPr="00AC399D" w14:paraId="7080AFBB" w14:textId="77777777" w:rsidTr="003C1026">
        <w:trPr>
          <w:trHeight w:val="288"/>
          <w:tblHeader/>
        </w:trPr>
        <w:tc>
          <w:tcPr>
            <w:tcW w:w="3887" w:type="dxa"/>
            <w:tcBorders>
              <w:top w:val="nil"/>
              <w:left w:val="nil"/>
              <w:bottom w:val="nil"/>
              <w:right w:val="nil"/>
            </w:tcBorders>
            <w:vAlign w:val="center"/>
            <w:hideMark/>
          </w:tcPr>
          <w:p w14:paraId="01672A7E" w14:textId="77777777" w:rsidR="0011358B" w:rsidRPr="00AC399D" w:rsidRDefault="0011358B" w:rsidP="003C1026">
            <w:pPr>
              <w:pStyle w:val="Tabletext"/>
              <w:jc w:val="center"/>
              <w:rPr>
                <w:bCs/>
              </w:rPr>
            </w:pPr>
            <w:r w:rsidRPr="00AC399D">
              <w:rPr>
                <w:bCs/>
              </w:rPr>
              <w:t>No. 100</w:t>
            </w:r>
          </w:p>
        </w:tc>
        <w:tc>
          <w:tcPr>
            <w:tcW w:w="2871" w:type="dxa"/>
            <w:tcBorders>
              <w:top w:val="nil"/>
              <w:left w:val="nil"/>
              <w:bottom w:val="nil"/>
              <w:right w:val="nil"/>
            </w:tcBorders>
            <w:vAlign w:val="center"/>
            <w:hideMark/>
          </w:tcPr>
          <w:p w14:paraId="6DD5E389" w14:textId="77777777" w:rsidR="0011358B" w:rsidRPr="00AC399D" w:rsidRDefault="0011358B" w:rsidP="003C1026">
            <w:pPr>
              <w:pStyle w:val="Tabletext"/>
              <w:jc w:val="center"/>
              <w:rPr>
                <w:bCs/>
              </w:rPr>
            </w:pPr>
            <w:r w:rsidRPr="00AC399D">
              <w:rPr>
                <w:bCs/>
              </w:rPr>
              <w:t>5 – 15</w:t>
            </w:r>
          </w:p>
        </w:tc>
        <w:tc>
          <w:tcPr>
            <w:tcW w:w="2962" w:type="dxa"/>
            <w:tcBorders>
              <w:top w:val="nil"/>
              <w:left w:val="nil"/>
              <w:bottom w:val="nil"/>
              <w:right w:val="nil"/>
            </w:tcBorders>
            <w:vAlign w:val="center"/>
            <w:hideMark/>
          </w:tcPr>
          <w:p w14:paraId="4186EEB7" w14:textId="77777777" w:rsidR="0011358B" w:rsidRPr="00AC399D" w:rsidRDefault="0011358B" w:rsidP="003C1026">
            <w:pPr>
              <w:pStyle w:val="Tabletext"/>
              <w:jc w:val="center"/>
              <w:rPr>
                <w:bCs/>
              </w:rPr>
            </w:pPr>
            <w:r w:rsidRPr="00AC399D">
              <w:rPr>
                <w:bCs/>
              </w:rPr>
              <w:t>±2.0%</w:t>
            </w:r>
          </w:p>
        </w:tc>
      </w:tr>
      <w:tr w:rsidR="0011358B" w:rsidRPr="00AC399D" w14:paraId="2B728996" w14:textId="77777777" w:rsidTr="003C1026">
        <w:trPr>
          <w:trHeight w:val="288"/>
          <w:tblHeader/>
        </w:trPr>
        <w:tc>
          <w:tcPr>
            <w:tcW w:w="3887" w:type="dxa"/>
            <w:tcBorders>
              <w:top w:val="nil"/>
              <w:left w:val="nil"/>
              <w:bottom w:val="nil"/>
              <w:right w:val="nil"/>
            </w:tcBorders>
            <w:vAlign w:val="center"/>
            <w:hideMark/>
          </w:tcPr>
          <w:p w14:paraId="13E27D31" w14:textId="77777777" w:rsidR="0011358B" w:rsidRPr="00AC399D" w:rsidRDefault="0011358B" w:rsidP="003C1026">
            <w:pPr>
              <w:pStyle w:val="Tabletext"/>
              <w:jc w:val="center"/>
              <w:rPr>
                <w:bCs/>
              </w:rPr>
            </w:pPr>
            <w:r w:rsidRPr="00AC399D">
              <w:rPr>
                <w:bCs/>
              </w:rPr>
              <w:t>No. 200</w:t>
            </w:r>
          </w:p>
        </w:tc>
        <w:tc>
          <w:tcPr>
            <w:tcW w:w="2871" w:type="dxa"/>
            <w:tcBorders>
              <w:top w:val="nil"/>
              <w:left w:val="nil"/>
              <w:bottom w:val="nil"/>
              <w:right w:val="nil"/>
            </w:tcBorders>
            <w:vAlign w:val="center"/>
            <w:hideMark/>
          </w:tcPr>
          <w:p w14:paraId="72E975C6" w14:textId="77777777" w:rsidR="0011358B" w:rsidRPr="00AC399D" w:rsidRDefault="0011358B" w:rsidP="003C1026">
            <w:pPr>
              <w:pStyle w:val="Tabletext"/>
              <w:jc w:val="center"/>
              <w:rPr>
                <w:bCs/>
              </w:rPr>
            </w:pPr>
            <w:r w:rsidRPr="00AC399D">
              <w:rPr>
                <w:bCs/>
              </w:rPr>
              <w:t>5.0 – 8.0</w:t>
            </w:r>
          </w:p>
        </w:tc>
        <w:tc>
          <w:tcPr>
            <w:tcW w:w="2962" w:type="dxa"/>
            <w:tcBorders>
              <w:top w:val="nil"/>
              <w:left w:val="nil"/>
              <w:bottom w:val="nil"/>
              <w:right w:val="nil"/>
            </w:tcBorders>
            <w:vAlign w:val="center"/>
            <w:hideMark/>
          </w:tcPr>
          <w:p w14:paraId="015816E2" w14:textId="77777777" w:rsidR="0011358B" w:rsidRPr="00AC399D" w:rsidRDefault="0011358B" w:rsidP="003C1026">
            <w:pPr>
              <w:pStyle w:val="Tabletext"/>
              <w:jc w:val="center"/>
              <w:rPr>
                <w:bCs/>
              </w:rPr>
            </w:pPr>
            <w:r w:rsidRPr="00AC399D">
              <w:rPr>
                <w:bCs/>
              </w:rPr>
              <w:t>±1.0%</w:t>
            </w:r>
          </w:p>
        </w:tc>
      </w:tr>
      <w:tr w:rsidR="0011358B" w:rsidRPr="00AC399D" w14:paraId="5A16B328" w14:textId="77777777" w:rsidTr="003C1026">
        <w:trPr>
          <w:trHeight w:val="288"/>
          <w:tblHeader/>
        </w:trPr>
        <w:tc>
          <w:tcPr>
            <w:tcW w:w="3887" w:type="dxa"/>
            <w:tcBorders>
              <w:top w:val="nil"/>
              <w:left w:val="nil"/>
              <w:bottom w:val="nil"/>
              <w:right w:val="nil"/>
            </w:tcBorders>
            <w:vAlign w:val="center"/>
            <w:hideMark/>
          </w:tcPr>
          <w:p w14:paraId="6414FCC8" w14:textId="77777777" w:rsidR="0011358B" w:rsidRPr="00AC399D" w:rsidRDefault="0011358B" w:rsidP="003C1026">
            <w:pPr>
              <w:pStyle w:val="Tabletext"/>
              <w:jc w:val="center"/>
              <w:rPr>
                <w:bCs/>
                <w:vertAlign w:val="superscript"/>
              </w:rPr>
            </w:pPr>
            <w:r w:rsidRPr="00AC399D">
              <w:rPr>
                <w:bCs/>
              </w:rPr>
              <w:t>Asphalt Binder Content (Ignition Oven)</w:t>
            </w:r>
          </w:p>
        </w:tc>
        <w:tc>
          <w:tcPr>
            <w:tcW w:w="2871" w:type="dxa"/>
            <w:tcBorders>
              <w:top w:val="nil"/>
              <w:left w:val="nil"/>
              <w:bottom w:val="nil"/>
              <w:right w:val="nil"/>
            </w:tcBorders>
            <w:vAlign w:val="center"/>
            <w:hideMark/>
          </w:tcPr>
          <w:p w14:paraId="14328054" w14:textId="77777777" w:rsidR="0011358B" w:rsidRPr="00AC399D" w:rsidRDefault="0011358B" w:rsidP="003C1026">
            <w:pPr>
              <w:pStyle w:val="Tabletext"/>
              <w:jc w:val="center"/>
              <w:rPr>
                <w:bCs/>
              </w:rPr>
            </w:pPr>
          </w:p>
        </w:tc>
        <w:tc>
          <w:tcPr>
            <w:tcW w:w="2962" w:type="dxa"/>
            <w:tcBorders>
              <w:top w:val="nil"/>
              <w:left w:val="nil"/>
              <w:bottom w:val="nil"/>
              <w:right w:val="nil"/>
            </w:tcBorders>
            <w:vAlign w:val="center"/>
            <w:hideMark/>
          </w:tcPr>
          <w:p w14:paraId="7071D574" w14:textId="77777777" w:rsidR="0011358B" w:rsidRPr="00AC399D" w:rsidRDefault="0011358B" w:rsidP="003C1026">
            <w:pPr>
              <w:pStyle w:val="Tabletext"/>
              <w:jc w:val="center"/>
              <w:rPr>
                <w:bCs/>
              </w:rPr>
            </w:pPr>
            <w:r w:rsidRPr="00AC399D">
              <w:rPr>
                <w:bCs/>
              </w:rPr>
              <w:t>±0.40%</w:t>
            </w:r>
          </w:p>
        </w:tc>
      </w:tr>
      <w:tr w:rsidR="0011358B" w:rsidRPr="00AC399D" w14:paraId="28A68A6A" w14:textId="77777777" w:rsidTr="003C1026">
        <w:trPr>
          <w:trHeight w:val="288"/>
          <w:tblHeader/>
        </w:trPr>
        <w:tc>
          <w:tcPr>
            <w:tcW w:w="9720" w:type="dxa"/>
            <w:gridSpan w:val="3"/>
            <w:tcBorders>
              <w:top w:val="single" w:sz="4" w:space="0" w:color="auto"/>
              <w:left w:val="nil"/>
              <w:bottom w:val="double" w:sz="4" w:space="0" w:color="auto"/>
              <w:right w:val="nil"/>
            </w:tcBorders>
            <w:hideMark/>
          </w:tcPr>
          <w:p w14:paraId="33E3F4A7" w14:textId="77777777" w:rsidR="0011358B" w:rsidRPr="00AC399D" w:rsidRDefault="0011358B" w:rsidP="003C1026">
            <w:pPr>
              <w:pStyle w:val="Tablenote"/>
            </w:pPr>
            <w:r w:rsidRPr="00AC399D">
              <w:t>1.</w:t>
            </w:r>
            <w:r w:rsidRPr="00AC399D">
              <w:tab/>
              <w:t>Aggregate percent passing to be determined based on dry aggregate weight.</w:t>
            </w:r>
          </w:p>
          <w:p w14:paraId="4B2D6C74" w14:textId="77777777" w:rsidR="0011358B" w:rsidRPr="00AC399D" w:rsidRDefault="0011358B" w:rsidP="003C1026">
            <w:pPr>
              <w:pStyle w:val="Tablenote"/>
            </w:pPr>
            <w:r w:rsidRPr="00AC399D">
              <w:t>2.</w:t>
            </w:r>
            <w:r w:rsidRPr="00AC399D">
              <w:tab/>
              <w:t>Production tolerances are applied to the approved JMF for gradation and asphalt binder content.  Gradation results may not fall outside of the wide band gradation limits when tolerances are applied.</w:t>
            </w:r>
          </w:p>
        </w:tc>
      </w:tr>
    </w:tbl>
    <w:bookmarkEnd w:id="1110"/>
    <w:p w14:paraId="1818CA0B" w14:textId="77777777" w:rsidR="0011358B" w:rsidRPr="00AC399D" w:rsidRDefault="0011358B" w:rsidP="0011358B">
      <w:pPr>
        <w:pStyle w:val="Paragraph"/>
      </w:pPr>
      <w:r w:rsidRPr="00AC399D">
        <w:t>Design the HPTO to meet the requirements in Table 902.08.02-2.</w:t>
      </w:r>
    </w:p>
    <w:p w14:paraId="0A0BD10E" w14:textId="77777777" w:rsidR="0011358B" w:rsidRPr="00AC399D" w:rsidRDefault="0011358B" w:rsidP="0011358B">
      <w:pPr>
        <w:pStyle w:val="Blanklinehalf"/>
      </w:pPr>
    </w:p>
    <w:tbl>
      <w:tblPr>
        <w:tblW w:w="9720" w:type="dxa"/>
        <w:tblLook w:val="01E0" w:firstRow="1" w:lastRow="1" w:firstColumn="1" w:lastColumn="1" w:noHBand="0" w:noVBand="0"/>
      </w:tblPr>
      <w:tblGrid>
        <w:gridCol w:w="1980"/>
        <w:gridCol w:w="1440"/>
        <w:gridCol w:w="1440"/>
        <w:gridCol w:w="1620"/>
        <w:gridCol w:w="1461"/>
        <w:gridCol w:w="1779"/>
      </w:tblGrid>
      <w:tr w:rsidR="0011358B" w:rsidRPr="00AC399D" w14:paraId="2DF13464" w14:textId="77777777" w:rsidTr="003C1026">
        <w:trPr>
          <w:trHeight w:val="288"/>
          <w:tblHeader/>
        </w:trPr>
        <w:tc>
          <w:tcPr>
            <w:tcW w:w="9720" w:type="dxa"/>
            <w:gridSpan w:val="6"/>
            <w:tcBorders>
              <w:top w:val="double" w:sz="4" w:space="0" w:color="auto"/>
              <w:bottom w:val="single" w:sz="4" w:space="0" w:color="auto"/>
            </w:tcBorders>
            <w:vAlign w:val="center"/>
          </w:tcPr>
          <w:p w14:paraId="025FBD63" w14:textId="77777777" w:rsidR="0011358B" w:rsidRPr="00AC399D" w:rsidRDefault="0011358B" w:rsidP="003C1026">
            <w:pPr>
              <w:pStyle w:val="Tabletitle"/>
            </w:pPr>
            <w:bookmarkStart w:id="1111" w:name="_Hlk189470433"/>
            <w:r w:rsidRPr="00AC399D">
              <w:t>Table 902.08.02-</w:t>
            </w:r>
            <w:proofErr w:type="gramStart"/>
            <w:r w:rsidRPr="00AC399D">
              <w:t>2  Volumetric</w:t>
            </w:r>
            <w:proofErr w:type="gramEnd"/>
            <w:r w:rsidRPr="00AC399D">
              <w:t xml:space="preserve"> Requirements for Design and Control of HPTO</w:t>
            </w:r>
          </w:p>
        </w:tc>
      </w:tr>
      <w:tr w:rsidR="0011358B" w:rsidRPr="00AC399D" w14:paraId="5103FBF4" w14:textId="77777777" w:rsidTr="003C1026">
        <w:trPr>
          <w:trHeight w:val="288"/>
          <w:tblHeader/>
        </w:trPr>
        <w:tc>
          <w:tcPr>
            <w:tcW w:w="1980" w:type="dxa"/>
            <w:tcBorders>
              <w:top w:val="single" w:sz="4" w:space="0" w:color="auto"/>
              <w:right w:val="single" w:sz="4" w:space="0" w:color="auto"/>
            </w:tcBorders>
            <w:vAlign w:val="center"/>
          </w:tcPr>
          <w:p w14:paraId="1973A75D" w14:textId="77777777" w:rsidR="0011358B" w:rsidRPr="00AC399D" w:rsidRDefault="0011358B" w:rsidP="003C1026">
            <w:pPr>
              <w:keepNext/>
              <w:keepLines/>
              <w:jc w:val="center"/>
              <w:rPr>
                <w:b/>
                <w:bCs/>
                <w:sz w:val="18"/>
              </w:rPr>
            </w:pPr>
          </w:p>
        </w:tc>
        <w:tc>
          <w:tcPr>
            <w:tcW w:w="2880" w:type="dxa"/>
            <w:gridSpan w:val="2"/>
            <w:tcBorders>
              <w:top w:val="single" w:sz="4" w:space="0" w:color="auto"/>
              <w:left w:val="single" w:sz="4" w:space="0" w:color="auto"/>
              <w:bottom w:val="single" w:sz="4" w:space="0" w:color="auto"/>
              <w:right w:val="single" w:sz="4" w:space="0" w:color="auto"/>
            </w:tcBorders>
            <w:vAlign w:val="center"/>
          </w:tcPr>
          <w:p w14:paraId="04E86CC3" w14:textId="77777777" w:rsidR="0011358B" w:rsidRPr="00AC399D" w:rsidRDefault="0011358B" w:rsidP="003C1026">
            <w:pPr>
              <w:pStyle w:val="TableheaderCentered"/>
            </w:pPr>
            <w:r w:rsidRPr="00AC399D">
              <w:t>Required Density</w:t>
            </w:r>
          </w:p>
          <w:p w14:paraId="63A11D60" w14:textId="77777777" w:rsidR="0011358B" w:rsidRPr="00AC399D" w:rsidRDefault="0011358B" w:rsidP="003C1026">
            <w:pPr>
              <w:pStyle w:val="TableheaderCentered"/>
            </w:pPr>
            <w:r w:rsidRPr="00AC399D">
              <w:t>(% of Max Sp. Gr.)</w:t>
            </w:r>
          </w:p>
        </w:tc>
        <w:tc>
          <w:tcPr>
            <w:tcW w:w="1620" w:type="dxa"/>
            <w:tcBorders>
              <w:top w:val="single" w:sz="4" w:space="0" w:color="auto"/>
              <w:left w:val="single" w:sz="4" w:space="0" w:color="auto"/>
              <w:right w:val="single" w:sz="4" w:space="0" w:color="auto"/>
            </w:tcBorders>
            <w:vAlign w:val="center"/>
          </w:tcPr>
          <w:p w14:paraId="36F0CFFB" w14:textId="77777777" w:rsidR="0011358B" w:rsidRPr="00AC399D" w:rsidRDefault="0011358B" w:rsidP="003C1026">
            <w:pPr>
              <w:pStyle w:val="TableheaderCentered"/>
            </w:pPr>
            <w:r w:rsidRPr="00AC399D">
              <w:t>Voids in Mineral Aggregate</w:t>
            </w:r>
          </w:p>
        </w:tc>
        <w:tc>
          <w:tcPr>
            <w:tcW w:w="1461" w:type="dxa"/>
            <w:vMerge w:val="restart"/>
            <w:tcBorders>
              <w:top w:val="single" w:sz="4" w:space="0" w:color="auto"/>
              <w:left w:val="single" w:sz="4" w:space="0" w:color="auto"/>
              <w:right w:val="single" w:sz="4" w:space="0" w:color="auto"/>
            </w:tcBorders>
            <w:vAlign w:val="center"/>
          </w:tcPr>
          <w:p w14:paraId="4F679D6F" w14:textId="77777777" w:rsidR="0011358B" w:rsidRPr="00AC399D" w:rsidRDefault="0011358B" w:rsidP="003C1026">
            <w:pPr>
              <w:pStyle w:val="TableheaderCentered"/>
            </w:pPr>
            <w:r w:rsidRPr="00AC399D">
              <w:t>Dust-to-Binder Ratio</w:t>
            </w:r>
          </w:p>
        </w:tc>
        <w:tc>
          <w:tcPr>
            <w:tcW w:w="1779" w:type="dxa"/>
            <w:vMerge w:val="restart"/>
            <w:tcBorders>
              <w:top w:val="single" w:sz="4" w:space="0" w:color="auto"/>
              <w:left w:val="single" w:sz="4" w:space="0" w:color="auto"/>
            </w:tcBorders>
            <w:vAlign w:val="center"/>
          </w:tcPr>
          <w:p w14:paraId="550F8F94" w14:textId="77777777" w:rsidR="0011358B" w:rsidRPr="00AC399D" w:rsidRDefault="0011358B" w:rsidP="003C1026">
            <w:pPr>
              <w:pStyle w:val="TableheaderCentered"/>
            </w:pPr>
            <w:r w:rsidRPr="00AC399D">
              <w:t>Draindown</w:t>
            </w:r>
            <w:r w:rsidRPr="00AC399D">
              <w:rPr>
                <w:vertAlign w:val="superscript"/>
              </w:rPr>
              <w:t>1</w:t>
            </w:r>
            <w:r w:rsidRPr="00AC399D">
              <w:t xml:space="preserve"> AASHTO T 305</w:t>
            </w:r>
          </w:p>
        </w:tc>
      </w:tr>
      <w:tr w:rsidR="0011358B" w:rsidRPr="00AC399D" w14:paraId="5B391AEA" w14:textId="77777777" w:rsidTr="003C1026">
        <w:trPr>
          <w:trHeight w:val="288"/>
          <w:tblHeader/>
        </w:trPr>
        <w:tc>
          <w:tcPr>
            <w:tcW w:w="1980" w:type="dxa"/>
            <w:tcBorders>
              <w:bottom w:val="single" w:sz="4" w:space="0" w:color="auto"/>
              <w:right w:val="single" w:sz="4" w:space="0" w:color="auto"/>
            </w:tcBorders>
            <w:vAlign w:val="center"/>
          </w:tcPr>
          <w:p w14:paraId="20E59BA8" w14:textId="77777777" w:rsidR="0011358B" w:rsidRPr="00AC399D" w:rsidRDefault="0011358B" w:rsidP="003C1026">
            <w:pPr>
              <w:keepNext/>
              <w:keepLines/>
              <w:jc w:val="center"/>
              <w:rPr>
                <w:b/>
                <w:bCs/>
                <w:sz w:val="18"/>
              </w:rPr>
            </w:pPr>
          </w:p>
        </w:tc>
        <w:tc>
          <w:tcPr>
            <w:tcW w:w="1440" w:type="dxa"/>
            <w:tcBorders>
              <w:top w:val="single" w:sz="4" w:space="0" w:color="auto"/>
              <w:left w:val="single" w:sz="4" w:space="0" w:color="auto"/>
              <w:bottom w:val="single" w:sz="4" w:space="0" w:color="auto"/>
            </w:tcBorders>
            <w:vAlign w:val="center"/>
          </w:tcPr>
          <w:p w14:paraId="2391319B" w14:textId="77777777" w:rsidR="0011358B" w:rsidRPr="00AC399D" w:rsidRDefault="0011358B" w:rsidP="003C1026">
            <w:pPr>
              <w:pStyle w:val="TableheaderCentered"/>
            </w:pPr>
            <w:r w:rsidRPr="00AC399D">
              <w:t xml:space="preserve">@ </w:t>
            </w:r>
            <w:proofErr w:type="spellStart"/>
            <w:r w:rsidRPr="00AC399D">
              <w:t>N</w:t>
            </w:r>
            <w:r w:rsidRPr="00AC399D">
              <w:rPr>
                <w:vertAlign w:val="subscript"/>
              </w:rPr>
              <w:t>des</w:t>
            </w:r>
            <w:proofErr w:type="spellEnd"/>
          </w:p>
          <w:p w14:paraId="1428DC48" w14:textId="77777777" w:rsidR="0011358B" w:rsidRPr="00AC399D" w:rsidRDefault="0011358B" w:rsidP="003C1026">
            <w:pPr>
              <w:pStyle w:val="TableheaderCentered"/>
            </w:pPr>
            <w:r w:rsidRPr="00AC399D">
              <w:t>(50 gyrations)</w:t>
            </w:r>
          </w:p>
        </w:tc>
        <w:tc>
          <w:tcPr>
            <w:tcW w:w="1440" w:type="dxa"/>
            <w:tcBorders>
              <w:top w:val="single" w:sz="4" w:space="0" w:color="auto"/>
              <w:bottom w:val="single" w:sz="4" w:space="0" w:color="auto"/>
              <w:right w:val="single" w:sz="4" w:space="0" w:color="auto"/>
            </w:tcBorders>
            <w:vAlign w:val="center"/>
          </w:tcPr>
          <w:p w14:paraId="7E9768E1" w14:textId="77777777" w:rsidR="0011358B" w:rsidRPr="00AC399D" w:rsidRDefault="0011358B" w:rsidP="003C1026">
            <w:pPr>
              <w:pStyle w:val="TableheaderCentered"/>
            </w:pPr>
            <w:proofErr w:type="gramStart"/>
            <w:r w:rsidRPr="00AC399D">
              <w:t xml:space="preserve">@ </w:t>
            </w:r>
            <w:proofErr w:type="spellStart"/>
            <w:r w:rsidRPr="00AC399D">
              <w:t>N</w:t>
            </w:r>
            <w:r w:rsidRPr="00AC399D">
              <w:rPr>
                <w:vertAlign w:val="subscript"/>
              </w:rPr>
              <w:t>max</w:t>
            </w:r>
            <w:proofErr w:type="spellEnd"/>
            <w:proofErr w:type="gramEnd"/>
          </w:p>
          <w:p w14:paraId="119F7ED2" w14:textId="77777777" w:rsidR="0011358B" w:rsidRPr="00AC399D" w:rsidRDefault="0011358B" w:rsidP="003C1026">
            <w:pPr>
              <w:pStyle w:val="TableheaderCentered"/>
            </w:pPr>
            <w:r w:rsidRPr="00AC399D">
              <w:t>(100 gyrations)</w:t>
            </w:r>
          </w:p>
        </w:tc>
        <w:tc>
          <w:tcPr>
            <w:tcW w:w="1620" w:type="dxa"/>
            <w:tcBorders>
              <w:left w:val="single" w:sz="4" w:space="0" w:color="auto"/>
              <w:bottom w:val="single" w:sz="4" w:space="0" w:color="auto"/>
              <w:right w:val="single" w:sz="4" w:space="0" w:color="auto"/>
            </w:tcBorders>
            <w:vAlign w:val="center"/>
          </w:tcPr>
          <w:p w14:paraId="2ED0F42A" w14:textId="77777777" w:rsidR="0011358B" w:rsidRPr="00AC399D" w:rsidRDefault="0011358B" w:rsidP="003C1026">
            <w:pPr>
              <w:pStyle w:val="TableheaderCentered"/>
            </w:pPr>
            <w:r w:rsidRPr="00AC399D">
              <w:t>(VMA)</w:t>
            </w:r>
          </w:p>
        </w:tc>
        <w:tc>
          <w:tcPr>
            <w:tcW w:w="1461" w:type="dxa"/>
            <w:vMerge/>
            <w:tcBorders>
              <w:left w:val="single" w:sz="4" w:space="0" w:color="auto"/>
              <w:bottom w:val="single" w:sz="4" w:space="0" w:color="auto"/>
              <w:right w:val="single" w:sz="4" w:space="0" w:color="auto"/>
            </w:tcBorders>
            <w:vAlign w:val="center"/>
          </w:tcPr>
          <w:p w14:paraId="2133B9BD" w14:textId="77777777" w:rsidR="0011358B" w:rsidRPr="00AC399D" w:rsidRDefault="0011358B" w:rsidP="003C1026">
            <w:pPr>
              <w:keepNext/>
              <w:keepLines/>
              <w:jc w:val="center"/>
              <w:rPr>
                <w:b/>
                <w:bCs/>
                <w:sz w:val="18"/>
              </w:rPr>
            </w:pPr>
          </w:p>
        </w:tc>
        <w:tc>
          <w:tcPr>
            <w:tcW w:w="1779" w:type="dxa"/>
            <w:vMerge/>
            <w:tcBorders>
              <w:left w:val="single" w:sz="4" w:space="0" w:color="auto"/>
              <w:bottom w:val="single" w:sz="4" w:space="0" w:color="auto"/>
            </w:tcBorders>
            <w:vAlign w:val="center"/>
          </w:tcPr>
          <w:p w14:paraId="58695044" w14:textId="77777777" w:rsidR="0011358B" w:rsidRPr="00AC399D" w:rsidRDefault="0011358B" w:rsidP="003C1026">
            <w:pPr>
              <w:keepNext/>
              <w:keepLines/>
              <w:jc w:val="center"/>
              <w:rPr>
                <w:b/>
                <w:bCs/>
                <w:sz w:val="18"/>
              </w:rPr>
            </w:pPr>
          </w:p>
        </w:tc>
      </w:tr>
      <w:tr w:rsidR="0011358B" w:rsidRPr="00AC399D" w14:paraId="749EA06C" w14:textId="77777777" w:rsidTr="003C1026">
        <w:trPr>
          <w:trHeight w:val="288"/>
          <w:tblHeader/>
        </w:trPr>
        <w:tc>
          <w:tcPr>
            <w:tcW w:w="1980" w:type="dxa"/>
            <w:tcBorders>
              <w:top w:val="single" w:sz="4" w:space="0" w:color="auto"/>
              <w:bottom w:val="dotted" w:sz="4" w:space="0" w:color="auto"/>
            </w:tcBorders>
            <w:vAlign w:val="center"/>
          </w:tcPr>
          <w:p w14:paraId="38CA7786" w14:textId="77777777" w:rsidR="0011358B" w:rsidRPr="00AC399D" w:rsidRDefault="0011358B" w:rsidP="003C1026">
            <w:pPr>
              <w:pStyle w:val="TableheaderCentered"/>
            </w:pPr>
            <w:r w:rsidRPr="00AC399D">
              <w:t>Design Requirements</w:t>
            </w:r>
          </w:p>
        </w:tc>
        <w:tc>
          <w:tcPr>
            <w:tcW w:w="1440" w:type="dxa"/>
            <w:tcBorders>
              <w:top w:val="single" w:sz="4" w:space="0" w:color="auto"/>
              <w:left w:val="nil"/>
              <w:bottom w:val="dotted" w:sz="4" w:space="0" w:color="auto"/>
            </w:tcBorders>
            <w:vAlign w:val="center"/>
          </w:tcPr>
          <w:p w14:paraId="4A581477" w14:textId="77777777" w:rsidR="0011358B" w:rsidRPr="00AC399D" w:rsidRDefault="0011358B" w:rsidP="003C1026">
            <w:pPr>
              <w:pStyle w:val="Tabletext"/>
              <w:jc w:val="center"/>
              <w:rPr>
                <w:bCs/>
              </w:rPr>
            </w:pPr>
            <w:r w:rsidRPr="00AC399D">
              <w:rPr>
                <w:bCs/>
              </w:rPr>
              <w:t>96.0</w:t>
            </w:r>
          </w:p>
        </w:tc>
        <w:tc>
          <w:tcPr>
            <w:tcW w:w="1440" w:type="dxa"/>
            <w:tcBorders>
              <w:top w:val="single" w:sz="4" w:space="0" w:color="auto"/>
              <w:left w:val="nil"/>
              <w:bottom w:val="dotted" w:sz="4" w:space="0" w:color="auto"/>
            </w:tcBorders>
            <w:vAlign w:val="center"/>
          </w:tcPr>
          <w:p w14:paraId="3015E955" w14:textId="77777777" w:rsidR="0011358B" w:rsidRPr="00AC399D" w:rsidRDefault="0011358B" w:rsidP="003C1026">
            <w:pPr>
              <w:pStyle w:val="Tabletext"/>
              <w:jc w:val="center"/>
              <w:rPr>
                <w:bCs/>
              </w:rPr>
            </w:pPr>
            <w:r w:rsidRPr="00AC399D">
              <w:rPr>
                <w:bCs/>
              </w:rPr>
              <w:t>≤ 99.0</w:t>
            </w:r>
          </w:p>
        </w:tc>
        <w:tc>
          <w:tcPr>
            <w:tcW w:w="1620" w:type="dxa"/>
            <w:tcBorders>
              <w:top w:val="single" w:sz="4" w:space="0" w:color="auto"/>
              <w:left w:val="nil"/>
              <w:bottom w:val="dotted" w:sz="4" w:space="0" w:color="auto"/>
            </w:tcBorders>
            <w:vAlign w:val="center"/>
          </w:tcPr>
          <w:p w14:paraId="53A51C06" w14:textId="77777777" w:rsidR="0011358B" w:rsidRPr="00AC399D" w:rsidRDefault="0011358B" w:rsidP="003C1026">
            <w:pPr>
              <w:pStyle w:val="Tabletext"/>
              <w:jc w:val="center"/>
              <w:rPr>
                <w:bCs/>
              </w:rPr>
            </w:pPr>
            <w:r w:rsidRPr="00AC399D">
              <w:rPr>
                <w:bCs/>
              </w:rPr>
              <w:t>≥ 17.0 %</w:t>
            </w:r>
          </w:p>
        </w:tc>
        <w:tc>
          <w:tcPr>
            <w:tcW w:w="1461" w:type="dxa"/>
            <w:tcBorders>
              <w:top w:val="single" w:sz="4" w:space="0" w:color="auto"/>
              <w:left w:val="nil"/>
              <w:bottom w:val="dotted" w:sz="4" w:space="0" w:color="auto"/>
            </w:tcBorders>
            <w:vAlign w:val="center"/>
          </w:tcPr>
          <w:p w14:paraId="0030EA3A" w14:textId="77777777" w:rsidR="0011358B" w:rsidRPr="00AC399D" w:rsidRDefault="0011358B" w:rsidP="003C1026">
            <w:pPr>
              <w:pStyle w:val="Tabletext"/>
              <w:jc w:val="center"/>
              <w:rPr>
                <w:bCs/>
              </w:rPr>
            </w:pPr>
            <w:r w:rsidRPr="00AC399D">
              <w:rPr>
                <w:bCs/>
              </w:rPr>
              <w:t>0.6 – 1.2</w:t>
            </w:r>
          </w:p>
        </w:tc>
        <w:tc>
          <w:tcPr>
            <w:tcW w:w="1779" w:type="dxa"/>
            <w:tcBorders>
              <w:top w:val="single" w:sz="4" w:space="0" w:color="auto"/>
              <w:left w:val="nil"/>
              <w:bottom w:val="dotted" w:sz="4" w:space="0" w:color="auto"/>
              <w:right w:val="nil"/>
            </w:tcBorders>
            <w:vAlign w:val="center"/>
          </w:tcPr>
          <w:p w14:paraId="6F965097" w14:textId="77777777" w:rsidR="0011358B" w:rsidRPr="00AC399D" w:rsidRDefault="0011358B" w:rsidP="003C1026">
            <w:pPr>
              <w:pStyle w:val="Tabletext"/>
              <w:jc w:val="center"/>
              <w:rPr>
                <w:bCs/>
              </w:rPr>
            </w:pPr>
            <w:r w:rsidRPr="00AC399D">
              <w:rPr>
                <w:bCs/>
              </w:rPr>
              <w:t>≤ 0.1 %</w:t>
            </w:r>
          </w:p>
        </w:tc>
      </w:tr>
      <w:tr w:rsidR="0011358B" w:rsidRPr="00AC399D" w14:paraId="5100D897" w14:textId="77777777" w:rsidTr="003C1026">
        <w:trPr>
          <w:trHeight w:val="288"/>
          <w:tblHeader/>
        </w:trPr>
        <w:tc>
          <w:tcPr>
            <w:tcW w:w="1980" w:type="dxa"/>
            <w:tcBorders>
              <w:top w:val="dotted" w:sz="4" w:space="0" w:color="auto"/>
              <w:bottom w:val="single" w:sz="4" w:space="0" w:color="auto"/>
            </w:tcBorders>
            <w:vAlign w:val="center"/>
          </w:tcPr>
          <w:p w14:paraId="047D494C" w14:textId="77777777" w:rsidR="0011358B" w:rsidRPr="00AC399D" w:rsidRDefault="0011358B" w:rsidP="003C1026">
            <w:pPr>
              <w:pStyle w:val="TableheaderCentered"/>
            </w:pPr>
            <w:r w:rsidRPr="00AC399D">
              <w:t>Control Requirements</w:t>
            </w:r>
          </w:p>
        </w:tc>
        <w:tc>
          <w:tcPr>
            <w:tcW w:w="1440" w:type="dxa"/>
            <w:tcBorders>
              <w:top w:val="dotted" w:sz="4" w:space="0" w:color="auto"/>
              <w:left w:val="nil"/>
              <w:bottom w:val="single" w:sz="4" w:space="0" w:color="auto"/>
            </w:tcBorders>
            <w:vAlign w:val="center"/>
          </w:tcPr>
          <w:p w14:paraId="5571980A" w14:textId="77777777" w:rsidR="0011358B" w:rsidRPr="00AC399D" w:rsidRDefault="0011358B" w:rsidP="003C1026">
            <w:pPr>
              <w:pStyle w:val="Tabletext"/>
              <w:jc w:val="center"/>
            </w:pPr>
            <w:r w:rsidRPr="00AC399D">
              <w:t xml:space="preserve">95.0 – </w:t>
            </w:r>
            <w:r w:rsidRPr="00AC399D">
              <w:rPr>
                <w:bCs/>
              </w:rPr>
              <w:t>97</w:t>
            </w:r>
            <w:r w:rsidRPr="00AC399D">
              <w:t>.0</w:t>
            </w:r>
          </w:p>
        </w:tc>
        <w:tc>
          <w:tcPr>
            <w:tcW w:w="1440" w:type="dxa"/>
            <w:tcBorders>
              <w:top w:val="dotted" w:sz="4" w:space="0" w:color="auto"/>
              <w:left w:val="nil"/>
              <w:bottom w:val="single" w:sz="4" w:space="0" w:color="auto"/>
            </w:tcBorders>
            <w:vAlign w:val="center"/>
          </w:tcPr>
          <w:p w14:paraId="01E290A7" w14:textId="77777777" w:rsidR="0011358B" w:rsidRPr="00AC399D" w:rsidRDefault="0011358B" w:rsidP="003C1026">
            <w:pPr>
              <w:pStyle w:val="Tabletext"/>
              <w:jc w:val="center"/>
              <w:rPr>
                <w:bCs/>
              </w:rPr>
            </w:pPr>
            <w:r w:rsidRPr="00AC399D">
              <w:rPr>
                <w:bCs/>
              </w:rPr>
              <w:t>≤ 99.0</w:t>
            </w:r>
          </w:p>
        </w:tc>
        <w:tc>
          <w:tcPr>
            <w:tcW w:w="1620" w:type="dxa"/>
            <w:tcBorders>
              <w:top w:val="dotted" w:sz="4" w:space="0" w:color="auto"/>
              <w:left w:val="nil"/>
              <w:bottom w:val="single" w:sz="4" w:space="0" w:color="auto"/>
            </w:tcBorders>
            <w:vAlign w:val="center"/>
          </w:tcPr>
          <w:p w14:paraId="6BD4020D" w14:textId="77777777" w:rsidR="0011358B" w:rsidRPr="00AC399D" w:rsidRDefault="0011358B" w:rsidP="003C1026">
            <w:pPr>
              <w:pStyle w:val="Tabletext"/>
              <w:jc w:val="center"/>
              <w:rPr>
                <w:bCs/>
              </w:rPr>
            </w:pPr>
            <w:r w:rsidRPr="00AC399D">
              <w:rPr>
                <w:bCs/>
              </w:rPr>
              <w:t>≥ 17.0 %</w:t>
            </w:r>
          </w:p>
        </w:tc>
        <w:tc>
          <w:tcPr>
            <w:tcW w:w="1461" w:type="dxa"/>
            <w:tcBorders>
              <w:top w:val="dotted" w:sz="4" w:space="0" w:color="auto"/>
              <w:left w:val="nil"/>
              <w:bottom w:val="single" w:sz="4" w:space="0" w:color="auto"/>
            </w:tcBorders>
            <w:vAlign w:val="center"/>
          </w:tcPr>
          <w:p w14:paraId="3F5F8D15" w14:textId="77777777" w:rsidR="0011358B" w:rsidRPr="00AC399D" w:rsidRDefault="0011358B" w:rsidP="003C1026">
            <w:pPr>
              <w:pStyle w:val="Tabletext"/>
              <w:jc w:val="center"/>
              <w:rPr>
                <w:bCs/>
              </w:rPr>
            </w:pPr>
            <w:r w:rsidRPr="00AC399D">
              <w:rPr>
                <w:bCs/>
              </w:rPr>
              <w:t>0.6 – 1.3</w:t>
            </w:r>
          </w:p>
        </w:tc>
        <w:tc>
          <w:tcPr>
            <w:tcW w:w="1779" w:type="dxa"/>
            <w:tcBorders>
              <w:top w:val="dotted" w:sz="4" w:space="0" w:color="auto"/>
              <w:left w:val="nil"/>
              <w:bottom w:val="single" w:sz="4" w:space="0" w:color="auto"/>
              <w:right w:val="nil"/>
            </w:tcBorders>
            <w:vAlign w:val="center"/>
          </w:tcPr>
          <w:p w14:paraId="4FB43FCF" w14:textId="77777777" w:rsidR="0011358B" w:rsidRPr="00AC399D" w:rsidRDefault="0011358B" w:rsidP="003C1026">
            <w:pPr>
              <w:pStyle w:val="Tabletext"/>
              <w:jc w:val="center"/>
              <w:rPr>
                <w:bCs/>
              </w:rPr>
            </w:pPr>
            <w:r w:rsidRPr="00AC399D">
              <w:rPr>
                <w:bCs/>
              </w:rPr>
              <w:t>≤ 0.1 %</w:t>
            </w:r>
          </w:p>
        </w:tc>
      </w:tr>
      <w:tr w:rsidR="0011358B" w:rsidRPr="00AC399D" w14:paraId="1EEEC9D1" w14:textId="77777777" w:rsidTr="003C1026">
        <w:trPr>
          <w:trHeight w:val="288"/>
          <w:tblHeader/>
        </w:trPr>
        <w:tc>
          <w:tcPr>
            <w:tcW w:w="9720" w:type="dxa"/>
            <w:gridSpan w:val="6"/>
            <w:tcBorders>
              <w:top w:val="single" w:sz="4" w:space="0" w:color="auto"/>
              <w:bottom w:val="double" w:sz="4" w:space="0" w:color="auto"/>
            </w:tcBorders>
            <w:vAlign w:val="center"/>
          </w:tcPr>
          <w:p w14:paraId="28820461" w14:textId="77777777" w:rsidR="0011358B" w:rsidRPr="00AC399D" w:rsidRDefault="0011358B" w:rsidP="003C1026">
            <w:pPr>
              <w:pStyle w:val="Tablenote"/>
            </w:pPr>
            <w:r w:rsidRPr="00AC399D">
              <w:t>1.</w:t>
            </w:r>
            <w:r w:rsidRPr="00AC399D">
              <w:tab/>
            </w:r>
            <w:proofErr w:type="spellStart"/>
            <w:r w:rsidRPr="00AC399D">
              <w:t>Draindown</w:t>
            </w:r>
            <w:proofErr w:type="spellEnd"/>
            <w:r w:rsidRPr="00AC399D">
              <w:t xml:space="preserve"> testing is at the discretion of the ME.</w:t>
            </w:r>
          </w:p>
        </w:tc>
      </w:tr>
    </w:tbl>
    <w:bookmarkEnd w:id="1111"/>
    <w:p w14:paraId="49C122D4" w14:textId="77777777" w:rsidR="0011358B" w:rsidRPr="00AC399D" w:rsidRDefault="0011358B" w:rsidP="0011358B">
      <w:pPr>
        <w:pStyle w:val="Paragraph"/>
      </w:pPr>
      <w:r w:rsidRPr="00AC399D">
        <w:t>Ensure that the job mix formula provides a mixture that meets a minimum tensile strength ratio (TSR) of 85 percent when prepared according to AASHTO T 312 and tested according to AASHTO T 283 with the following exceptions:</w:t>
      </w:r>
    </w:p>
    <w:p w14:paraId="1161F8EF" w14:textId="77777777" w:rsidR="0011358B" w:rsidRPr="00AC399D" w:rsidRDefault="0011358B" w:rsidP="0011358B">
      <w:pPr>
        <w:pStyle w:val="List0indent"/>
      </w:pPr>
      <w:r w:rsidRPr="00AC399D">
        <w:t>1.</w:t>
      </w:r>
      <w:r w:rsidRPr="00AC399D">
        <w:tab/>
        <w:t xml:space="preserve">Before compaction, condition the mixture for 2 hours according to AASHTO R 30 Section 7.1. </w:t>
      </w:r>
    </w:p>
    <w:p w14:paraId="76979B19" w14:textId="77777777" w:rsidR="0011358B" w:rsidRPr="00AC399D" w:rsidRDefault="0011358B" w:rsidP="0011358B">
      <w:pPr>
        <w:pStyle w:val="List0indent"/>
      </w:pPr>
      <w:r w:rsidRPr="00AC399D">
        <w:t>2.</w:t>
      </w:r>
      <w:r w:rsidRPr="00AC399D">
        <w:tab/>
        <w:t xml:space="preserve">Compact specimens with 40 gyrations. </w:t>
      </w:r>
    </w:p>
    <w:p w14:paraId="312609B7" w14:textId="77777777" w:rsidR="0011358B" w:rsidRPr="00AC399D" w:rsidRDefault="0011358B" w:rsidP="0011358B">
      <w:pPr>
        <w:pStyle w:val="List0indent"/>
      </w:pPr>
      <w:r w:rsidRPr="00AC399D">
        <w:t>3.</w:t>
      </w:r>
      <w:r w:rsidRPr="00AC399D">
        <w:tab/>
        <w:t xml:space="preserve">Extrude specimens as soon as possible without damaging. </w:t>
      </w:r>
    </w:p>
    <w:p w14:paraId="1B4F803C" w14:textId="77777777" w:rsidR="0011358B" w:rsidRPr="00AC399D" w:rsidRDefault="0011358B" w:rsidP="0011358B">
      <w:pPr>
        <w:pStyle w:val="List0indent"/>
      </w:pPr>
      <w:r w:rsidRPr="00AC399D">
        <w:t>4.</w:t>
      </w:r>
      <w:r w:rsidRPr="00AC399D">
        <w:tab/>
        <w:t xml:space="preserve">Use AASHTO T 269 to determine void content. </w:t>
      </w:r>
    </w:p>
    <w:p w14:paraId="53F72D9A" w14:textId="77777777" w:rsidR="0011358B" w:rsidRPr="00AC399D" w:rsidRDefault="0011358B" w:rsidP="0011358B">
      <w:pPr>
        <w:pStyle w:val="List0indent"/>
      </w:pPr>
      <w:r w:rsidRPr="00AC399D">
        <w:t>5.</w:t>
      </w:r>
      <w:r w:rsidRPr="00AC399D">
        <w:tab/>
        <w:t xml:space="preserve">Record the void content of the specimens. </w:t>
      </w:r>
    </w:p>
    <w:p w14:paraId="4C9D4270" w14:textId="77777777" w:rsidR="0011358B" w:rsidRPr="00AC399D" w:rsidRDefault="0011358B" w:rsidP="0011358B">
      <w:pPr>
        <w:pStyle w:val="List0indent"/>
      </w:pPr>
      <w:r w:rsidRPr="00AC399D">
        <w:t>6.</w:t>
      </w:r>
      <w:r w:rsidRPr="00AC399D">
        <w:tab/>
        <w:t xml:space="preserve">If less than 55 percent saturation is achieved, the procedure does not need to be repeated, unless the difference in tensile strength between duplicate specimens is greater than 25 pounds per square inch. </w:t>
      </w:r>
    </w:p>
    <w:p w14:paraId="480AA631" w14:textId="77777777" w:rsidR="0011358B" w:rsidRPr="00AC399D" w:rsidRDefault="0011358B" w:rsidP="0011358B">
      <w:pPr>
        <w:pStyle w:val="List0indent"/>
      </w:pPr>
      <w:r w:rsidRPr="00AC399D">
        <w:t>7.</w:t>
      </w:r>
      <w:r w:rsidRPr="00AC399D">
        <w:tab/>
        <w:t>If visual stripping is detected, modify or readjust the mix.</w:t>
      </w:r>
    </w:p>
    <w:p w14:paraId="5B968808" w14:textId="77777777" w:rsidR="0011358B" w:rsidRPr="00AC399D" w:rsidRDefault="0011358B" w:rsidP="0011358B">
      <w:pPr>
        <w:pStyle w:val="Paragraph"/>
      </w:pPr>
      <w:r w:rsidRPr="00AC399D">
        <w:t>For each mix design, submit 3 gyratory specimens and 1 loose sample corresponding to the composition of the job mix formula, including the design asphalt content.  The ME will use these samples for verification of the properties of the job mix formula.  Compact the specimens to the design number of gyrations (</w:t>
      </w:r>
      <w:proofErr w:type="spellStart"/>
      <w:r w:rsidRPr="00AC399D">
        <w:t>N</w:t>
      </w:r>
      <w:r w:rsidRPr="00AC399D">
        <w:rPr>
          <w:vertAlign w:val="subscript"/>
        </w:rPr>
        <w:t>des</w:t>
      </w:r>
      <w:proofErr w:type="spellEnd"/>
      <w:r w:rsidRPr="00AC399D">
        <w:t xml:space="preserve">).  To be acceptable all 3 gyratory specimens must comply with the </w:t>
      </w:r>
      <w:proofErr w:type="spellStart"/>
      <w:r w:rsidRPr="00AC399D">
        <w:t>gradation</w:t>
      </w:r>
      <w:proofErr w:type="spellEnd"/>
      <w:r w:rsidRPr="00AC399D">
        <w:t xml:space="preserve"> requirements in Table 902.08.02-1 and with the design requirements in </w:t>
      </w:r>
      <w:r w:rsidRPr="00AC399D">
        <w:br/>
        <w:t>Table 902.08.02-2.  The ME reserves the right to be present at the time of molding the gyratory specimens.</w:t>
      </w:r>
    </w:p>
    <w:p w14:paraId="38ED79C4" w14:textId="77777777" w:rsidR="0011358B" w:rsidRPr="00AC399D" w:rsidRDefault="0011358B" w:rsidP="0011358B">
      <w:pPr>
        <w:pStyle w:val="Paragraph"/>
      </w:pPr>
      <w:r w:rsidRPr="00AC399D">
        <w:lastRenderedPageBreak/>
        <w:t xml:space="preserve">In addition, submit 11 gyratory specimens and 2 boxes of loose mix to the ME.  The ME will use these additional gyratory samples for performance testing of the HPTO mix.  The ME reserves the right to be present at the time of molding the gyratory specimens.  Ensure that the additional gyratory specimens are compacted according to AASHTO T 312.  Compact 6 of the specimens to 77 millimeters in height and an air void content of 5.0 ± 0.5 percent.  The ME will test the six </w:t>
      </w:r>
      <w:proofErr w:type="gramStart"/>
      <w:r w:rsidRPr="00AC399D">
        <w:t>77 millimeter</w:t>
      </w:r>
      <w:proofErr w:type="gramEnd"/>
      <w:r w:rsidRPr="00AC399D">
        <w:t xml:space="preserve"> specimens using an Asphalt Pavement Analyzer (APA) according to AASHTO T 340 at 64 °C, 100 pound per square inch hose pressure, and </w:t>
      </w:r>
      <w:proofErr w:type="gramStart"/>
      <w:r w:rsidRPr="00AC399D">
        <w:t>100 pound</w:t>
      </w:r>
      <w:proofErr w:type="gramEnd"/>
      <w:r w:rsidRPr="00AC399D">
        <w:t xml:space="preserve"> wheel load.  Compact the other 5 specimens to 115 </w:t>
      </w:r>
      <w:proofErr w:type="gramStart"/>
      <w:r w:rsidRPr="00AC399D">
        <w:t>millimeter</w:t>
      </w:r>
      <w:proofErr w:type="gramEnd"/>
      <w:r w:rsidRPr="00AC399D">
        <w:t xml:space="preserve"> in height.  These 5 specimens will be cut, from the middle of each 115 </w:t>
      </w:r>
      <w:proofErr w:type="gramStart"/>
      <w:r w:rsidRPr="00AC399D">
        <w:t>millimeter</w:t>
      </w:r>
      <w:proofErr w:type="gramEnd"/>
      <w:r w:rsidRPr="00AC399D">
        <w:t xml:space="preserve"> in height specimen, to 38 </w:t>
      </w:r>
      <w:proofErr w:type="gramStart"/>
      <w:r w:rsidRPr="00AC399D">
        <w:t>millimeter</w:t>
      </w:r>
      <w:proofErr w:type="gramEnd"/>
      <w:r w:rsidRPr="00AC399D">
        <w:t xml:space="preserve"> in height test specimens.  The air void content of the 5 cut specimen will be determined to ensure compliance with the target air void content of 5.0 ± 0.5 percent.  The ME will use the five 38 millimeter in height specimens to test using an Overlay Tester (NJDOT B-10) at 25 °C and a joint opening of 0.025 inch.  The ME will eliminate the high and low Overlay test results then average and report the middle 3 test results.  The ME will ensure that all submitted specimens are within the target air void content as tested at the Materials’ Central Lab.  The ME will not accept specimens lower than the target air void </w:t>
      </w:r>
      <w:proofErr w:type="gramStart"/>
      <w:r w:rsidRPr="00AC399D">
        <w:t>content, but</w:t>
      </w:r>
      <w:proofErr w:type="gramEnd"/>
      <w:r w:rsidRPr="00AC399D">
        <w:t xml:space="preserve"> may accept and test specimens higher than the target air void content.</w:t>
      </w:r>
    </w:p>
    <w:p w14:paraId="09652C66" w14:textId="77777777" w:rsidR="0011358B" w:rsidRPr="00AC399D" w:rsidRDefault="0011358B" w:rsidP="0011358B">
      <w:pPr>
        <w:pStyle w:val="Paragraph"/>
      </w:pPr>
      <w:r w:rsidRPr="00AC399D">
        <w:t xml:space="preserve">The ME will approve the JMF if the average rut depth for the 6 specimens in the Asphalt Pavement Analyzer testing is not more than 3.0 millimeters at 8,000 loading cycles and the average number of cycles to failure in the Overlay Tester is not less than 1,200.  If the JMF does not meet the APA and Overlay Tester criteria, redesign the HPTO mix and submit for retesting.  The JMF for the HPTO mixture is in effect until modification is approved by the ME.  </w:t>
      </w:r>
    </w:p>
    <w:p w14:paraId="0964F084" w14:textId="77777777" w:rsidR="0011358B" w:rsidRPr="00AC399D" w:rsidRDefault="0011358B" w:rsidP="0011358B">
      <w:pPr>
        <w:pStyle w:val="Paragraph"/>
      </w:pPr>
      <w:r w:rsidRPr="00AC399D">
        <w:t>When unsatisfactory results for any specified characteristic of the work make it necessary, the Contractor may establish a new JMF for approval.  In such instances, if corrective action is not taken, the ME may require an appropriate adjustment to the JMF.</w:t>
      </w:r>
    </w:p>
    <w:p w14:paraId="006BB8EC" w14:textId="77777777" w:rsidR="0011358B" w:rsidRPr="00AC399D" w:rsidRDefault="0011358B" w:rsidP="0011358B">
      <w:pPr>
        <w:pStyle w:val="Paragraph"/>
      </w:pPr>
      <w:r w:rsidRPr="00AC399D">
        <w:t>Should a change in sources or changes in the properties of materials occur, the ME will require that a new JMF be established and approved before production can continue.</w:t>
      </w:r>
    </w:p>
    <w:p w14:paraId="3FA1D55B" w14:textId="77777777" w:rsidR="0011358B" w:rsidRPr="00AC399D" w:rsidRDefault="0011358B" w:rsidP="0011358B">
      <w:pPr>
        <w:pStyle w:val="Paragraph"/>
      </w:pPr>
      <w:r w:rsidRPr="00AC399D">
        <w:t>The ME may verify a mix on an annual basis rather than on a project-to-project basis if the properties and proportions of the materials do not change.  If written verification is submitted by the HMA supplier that the same source and character of materials are to be used, the ME may waive the requirement for the design and verification of previously approved mixes.</w:t>
      </w:r>
    </w:p>
    <w:p w14:paraId="3E82D090" w14:textId="77777777" w:rsidR="0011358B" w:rsidRPr="0011358B" w:rsidRDefault="0011358B" w:rsidP="0011358B">
      <w:pPr>
        <w:pStyle w:val="HiddenTextSpec"/>
      </w:pPr>
      <w:r w:rsidRPr="0011358B">
        <w:t>1**************************************************************************************************************************1</w:t>
      </w:r>
    </w:p>
    <w:p w14:paraId="2AB7B473" w14:textId="77777777" w:rsidR="0011358B" w:rsidRPr="0011358B" w:rsidRDefault="0011358B" w:rsidP="0011358B"/>
    <w:p w14:paraId="4680C5E0" w14:textId="77777777" w:rsidR="007D5A67" w:rsidRDefault="007D5A67" w:rsidP="007D5A67">
      <w:pPr>
        <w:pStyle w:val="0000000Subpart"/>
      </w:pPr>
      <w:bookmarkStart w:id="1112" w:name="_Toc527352534"/>
      <w:bookmarkStart w:id="1113" w:name="_Toc530373592"/>
      <w:bookmarkStart w:id="1114" w:name="_Toc501717663"/>
      <w:bookmarkStart w:id="1115" w:name="_Toc153799163"/>
      <w:proofErr w:type="gramStart"/>
      <w:r w:rsidRPr="00611286">
        <w:t>902.08.03  Sampling</w:t>
      </w:r>
      <w:proofErr w:type="gramEnd"/>
      <w:r w:rsidRPr="00611286">
        <w:t xml:space="preserve"> and Testing</w:t>
      </w:r>
      <w:bookmarkEnd w:id="1112"/>
      <w:bookmarkEnd w:id="1113"/>
      <w:bookmarkEnd w:id="1114"/>
      <w:bookmarkEnd w:id="1115"/>
    </w:p>
    <w:p w14:paraId="079F664D" w14:textId="77777777" w:rsidR="00793DDF" w:rsidRPr="00793DDF" w:rsidRDefault="00793DDF" w:rsidP="00793DDF">
      <w:pPr>
        <w:pStyle w:val="HiddenTextSpec"/>
      </w:pPr>
      <w:r w:rsidRPr="00793DDF">
        <w:t>1**************************************************************************************************************************1</w:t>
      </w:r>
    </w:p>
    <w:p w14:paraId="0924557E" w14:textId="77777777" w:rsidR="00793DDF" w:rsidRPr="00793DDF" w:rsidRDefault="00793DDF" w:rsidP="00793DDF">
      <w:pPr>
        <w:pStyle w:val="HiddenTextSpec"/>
      </w:pPr>
      <w:r w:rsidRPr="00793DDF">
        <w:t>BDC25S-02 dated mar 27, 2025</w:t>
      </w:r>
    </w:p>
    <w:p w14:paraId="51F07B1E" w14:textId="77777777" w:rsidR="00793DDF" w:rsidRPr="00AC399D" w:rsidRDefault="00793DDF" w:rsidP="00793DDF">
      <w:pPr>
        <w:pStyle w:val="HiddenTextSpec"/>
        <w:rPr>
          <w:vanish w:val="0"/>
        </w:rPr>
      </w:pPr>
    </w:p>
    <w:p w14:paraId="11B01E85" w14:textId="77777777" w:rsidR="00793DDF" w:rsidRPr="00AC399D" w:rsidRDefault="00793DDF" w:rsidP="00793DDF">
      <w:pPr>
        <w:pStyle w:val="Instruction"/>
      </w:pPr>
      <w:r w:rsidRPr="00AC399D">
        <w:t>part b is changed to:</w:t>
      </w:r>
    </w:p>
    <w:p w14:paraId="2C8F8805" w14:textId="77777777" w:rsidR="00793DDF" w:rsidRPr="00AC399D" w:rsidRDefault="00793DDF" w:rsidP="00793DDF">
      <w:pPr>
        <w:pStyle w:val="A1paragraph0"/>
      </w:pPr>
      <w:r w:rsidRPr="00AC399D">
        <w:rPr>
          <w:b/>
          <w:bCs/>
        </w:rPr>
        <w:t>B.</w:t>
      </w:r>
      <w:r w:rsidRPr="00AC399D">
        <w:rPr>
          <w:b/>
          <w:bCs/>
        </w:rPr>
        <w:tab/>
        <w:t xml:space="preserve">Sampling.  </w:t>
      </w:r>
      <w:r w:rsidRPr="00AC399D">
        <w:t>The ME will take a sample of HPTO for volumetric acceptance testing from each 700 tons of a mix.  The ME will perform sampling according to AASHTO T 168, NJDOT B-2, or ASTM D 3665.  During production at the plant, a sample of asphalt binder will be taken once every 1,400 tons or as directed by the ME.</w:t>
      </w:r>
    </w:p>
    <w:p w14:paraId="1961E808" w14:textId="77777777" w:rsidR="00793DDF" w:rsidRPr="00793DDF" w:rsidRDefault="00793DDF" w:rsidP="00793DDF">
      <w:pPr>
        <w:pStyle w:val="HiddenTextSpec"/>
      </w:pPr>
      <w:r w:rsidRPr="00793DDF">
        <w:t>1**************************************************************************************************************************1</w:t>
      </w:r>
    </w:p>
    <w:p w14:paraId="74C1E9EC" w14:textId="77777777" w:rsidR="00793DDF" w:rsidRPr="00611286" w:rsidRDefault="00793DDF" w:rsidP="007D5A67">
      <w:pPr>
        <w:pStyle w:val="0000000Subpart"/>
      </w:pPr>
    </w:p>
    <w:p w14:paraId="5533EA28" w14:textId="77777777" w:rsidR="007D5A67" w:rsidRDefault="007D5A67" w:rsidP="007D5A67">
      <w:pPr>
        <w:pStyle w:val="HiddenTextSpec"/>
      </w:pPr>
      <w:r>
        <w:t>1**************************************************************************************************************************1</w:t>
      </w:r>
    </w:p>
    <w:p w14:paraId="43AADAD2" w14:textId="77777777" w:rsidR="007D5A67" w:rsidRDefault="007D5A67" w:rsidP="007D5A67">
      <w:pPr>
        <w:pStyle w:val="HiddenTextSpec"/>
      </w:pPr>
      <w:r w:rsidRPr="00020B41">
        <w:t>BDC</w:t>
      </w:r>
      <w:r>
        <w:t>24</w:t>
      </w:r>
      <w:r w:rsidRPr="00020B41">
        <w:t>S-</w:t>
      </w:r>
      <w:r>
        <w:t>12</w:t>
      </w:r>
      <w:r w:rsidRPr="00020B41">
        <w:t xml:space="preserve"> dated </w:t>
      </w:r>
      <w:r>
        <w:t>Jul 30, 2024</w:t>
      </w:r>
    </w:p>
    <w:p w14:paraId="0C997F69" w14:textId="77777777" w:rsidR="007D5A67" w:rsidRPr="00611286" w:rsidRDefault="007D5A67" w:rsidP="007D5A67">
      <w:pPr>
        <w:spacing w:before="120"/>
        <w:ind w:left="432" w:hanging="432"/>
        <w:rPr>
          <w:szCs w:val="22"/>
          <w:lang w:eastAsia="x-none"/>
        </w:rPr>
      </w:pPr>
      <w:r w:rsidRPr="00611286">
        <w:rPr>
          <w:b/>
          <w:bCs/>
        </w:rPr>
        <w:t>D.</w:t>
      </w:r>
      <w:r w:rsidRPr="00611286">
        <w:rPr>
          <w:b/>
          <w:bCs/>
        </w:rPr>
        <w:tab/>
        <w:t xml:space="preserve">Acceptance Testing and Requirements.  </w:t>
      </w:r>
    </w:p>
    <w:p w14:paraId="77B99FCE" w14:textId="77777777" w:rsidR="007D5A67" w:rsidRPr="00611286" w:rsidRDefault="007D5A67" w:rsidP="007D5A67">
      <w:pPr>
        <w:pStyle w:val="Instruction"/>
      </w:pPr>
      <w:r w:rsidRPr="00611286">
        <w:t>Part D is changed to:</w:t>
      </w:r>
    </w:p>
    <w:p w14:paraId="273498AD" w14:textId="77777777" w:rsidR="007D5A67" w:rsidRPr="00611286" w:rsidRDefault="007D5A67" w:rsidP="007D5A67">
      <w:pPr>
        <w:pStyle w:val="A2paragraph"/>
      </w:pPr>
      <w:r w:rsidRPr="00611286">
        <w:t xml:space="preserve">The ME will determine volumetric properties at </w:t>
      </w:r>
      <w:proofErr w:type="spellStart"/>
      <w:r w:rsidRPr="00611286">
        <w:t>N</w:t>
      </w:r>
      <w:r w:rsidRPr="00611286">
        <w:rPr>
          <w:vertAlign w:val="subscript"/>
        </w:rPr>
        <w:t>des</w:t>
      </w:r>
      <w:proofErr w:type="spellEnd"/>
      <w:r w:rsidRPr="00611286">
        <w:t xml:space="preserve"> for acceptance from samples taken, compacted, and tested at the HMA plant.  The ME will compact HPTO to 50 gyrations, using equipment according to AASHTO T 312.  The ME will determine bulk specific gravity of the compacted sample according to AASHTO T 166.  The ME will use the most current QC maximum specific gravity test result in calculating the volumetric properties of the HPTO.</w:t>
      </w:r>
    </w:p>
    <w:p w14:paraId="27D1DB9F" w14:textId="77777777" w:rsidR="007D5A67" w:rsidRPr="00611286" w:rsidRDefault="007D5A67" w:rsidP="007D5A67">
      <w:pPr>
        <w:pStyle w:val="A2paragraph"/>
      </w:pPr>
      <w:r w:rsidRPr="00611286">
        <w:t>The ME will determine the dust-to-binder ratio from the composition results as tested by the QC technician.</w:t>
      </w:r>
    </w:p>
    <w:p w14:paraId="52647469" w14:textId="77777777" w:rsidR="003777D1" w:rsidRPr="003777D1" w:rsidRDefault="003777D1" w:rsidP="003777D1">
      <w:pPr>
        <w:pStyle w:val="HiddenTextSpec"/>
        <w:tabs>
          <w:tab w:val="left" w:pos="1440"/>
          <w:tab w:val="left" w:pos="2880"/>
        </w:tabs>
      </w:pPr>
      <w:r w:rsidRPr="003777D1">
        <w:t>2**************************************************************************************2</w:t>
      </w:r>
    </w:p>
    <w:p w14:paraId="72D2B9C2" w14:textId="77777777" w:rsidR="003777D1" w:rsidRPr="003777D1" w:rsidRDefault="003777D1" w:rsidP="003777D1">
      <w:pPr>
        <w:pStyle w:val="HiddenTextSpec"/>
      </w:pPr>
      <w:r w:rsidRPr="003777D1">
        <w:t>BDC25S-02 dated mar 27, 2025</w:t>
      </w:r>
    </w:p>
    <w:p w14:paraId="192D2A9C" w14:textId="77777777" w:rsidR="003777D1" w:rsidRPr="00AC399D" w:rsidRDefault="003777D1" w:rsidP="003777D1">
      <w:pPr>
        <w:pStyle w:val="HiddenTextSpec"/>
        <w:rPr>
          <w:vanish w:val="0"/>
        </w:rPr>
      </w:pPr>
    </w:p>
    <w:p w14:paraId="74C86222" w14:textId="77777777" w:rsidR="003777D1" w:rsidRPr="00AC399D" w:rsidRDefault="003777D1" w:rsidP="003777D1">
      <w:pPr>
        <w:pStyle w:val="Instruction"/>
      </w:pPr>
      <w:r w:rsidRPr="00AC399D">
        <w:lastRenderedPageBreak/>
        <w:t>the third paragraph of part d is changed to:</w:t>
      </w:r>
    </w:p>
    <w:p w14:paraId="4669ACC9" w14:textId="77777777" w:rsidR="003777D1" w:rsidRPr="00AC399D" w:rsidRDefault="003777D1" w:rsidP="003777D1">
      <w:pPr>
        <w:pStyle w:val="A2paragraph"/>
      </w:pPr>
      <w:r w:rsidRPr="00AC399D">
        <w:t xml:space="preserve">Ensure that the HMA mixture conforms to the requirements specified in </w:t>
      </w:r>
      <w:hyperlink w:anchor="t90208022" w:history="1">
        <w:r w:rsidRPr="00AC399D">
          <w:t>Table 902.08.02-2</w:t>
        </w:r>
      </w:hyperlink>
      <w:r w:rsidRPr="00AC399D">
        <w:t xml:space="preserve">, and to the gradation and asphalt content requirements in </w:t>
      </w:r>
      <w:hyperlink w:anchor="t90208021" w:history="1">
        <w:r w:rsidRPr="00AC399D">
          <w:t>Table 902.08.02-1</w:t>
        </w:r>
      </w:hyperlink>
      <w:r w:rsidRPr="00AC399D">
        <w:t>.  If the test results are outside of the requirements specified in Table 902.08.02-1 or Table 902.08.02-2 for an acceptance sample, immediately run a quality control sample.  If the quality control sample is also outside of the control requirements specified in Table 902.08.02-1 or Table 902.08.02-2, determine if a plant adjustment is needed and take corrective action to bring the mix into compliance.  Take an additional quality control sample immediately after completing the corrective action to ensure that the mix is within the requirements.  If the mix is within the requirements based on the quality control sample results, then the ME will immediately take an acceptance sample to test and verify that the composition meets the requirements specified in Table 902.08.02-1 and Table 902.08.02-2.  If 2 consecutive acceptance or quality control samples are outside the requirements specified in Table 902.8.02-1 or Table 902.08.02-2, immediately stop production and shipping.</w:t>
      </w:r>
    </w:p>
    <w:p w14:paraId="5F166D5D" w14:textId="77777777" w:rsidR="003777D1" w:rsidRPr="003777D1" w:rsidRDefault="003777D1" w:rsidP="003777D1">
      <w:pPr>
        <w:pStyle w:val="HiddenTextSpec"/>
        <w:tabs>
          <w:tab w:val="left" w:pos="1440"/>
          <w:tab w:val="left" w:pos="2880"/>
        </w:tabs>
      </w:pPr>
      <w:r w:rsidRPr="003777D1">
        <w:t>2**************************************************************************************2</w:t>
      </w:r>
    </w:p>
    <w:p w14:paraId="7F53E03A" w14:textId="77777777" w:rsidR="007D5A67" w:rsidRPr="00611286" w:rsidRDefault="007D5A67" w:rsidP="007D5A67">
      <w:pPr>
        <w:pStyle w:val="A2paragraph"/>
      </w:pPr>
      <w:r w:rsidRPr="00611286">
        <w:t>After a production stop, obtain ME approval of a plant correction plan before resuming production.  Upon restarting production, do not transport mixture to the Project Limits before the results of a quality control sample from the mixture indicate that the mixture meets the requirements specified in Table 902.08.02-1 and Table 902.08.02-2 and ME approval.  The ME will reject mixture produced at initial restarting that does not meet the requirements specified in Table 902.08.02-1 and Table 902.08.02-2.</w:t>
      </w:r>
    </w:p>
    <w:p w14:paraId="3F8D41ED" w14:textId="30F99128" w:rsidR="00793DDF" w:rsidRDefault="007D5A67" w:rsidP="00793DDF">
      <w:pPr>
        <w:pStyle w:val="A2paragraph"/>
      </w:pPr>
      <w:r w:rsidRPr="00611286">
        <w:t xml:space="preserve">The ME will test a minimum of 1 sample per 3,500 tons for moisture, basing moisture determinations on the weight loss of an approximately </w:t>
      </w:r>
      <w:proofErr w:type="gramStart"/>
      <w:r w:rsidRPr="00611286">
        <w:t>1,600 gram</w:t>
      </w:r>
      <w:proofErr w:type="gramEnd"/>
      <w:r w:rsidRPr="00611286">
        <w:t xml:space="preserve"> sample of mixture heated for 1 hour in an oven at 280 ± 5 °F.  Ensure that the moisture content of the mixture at discharge from the plant does not exceed 1.0 percent.</w:t>
      </w:r>
    </w:p>
    <w:p w14:paraId="443A41BE" w14:textId="77777777" w:rsidR="00793DDF" w:rsidRPr="00793DDF" w:rsidRDefault="00793DDF" w:rsidP="00793DDF">
      <w:pPr>
        <w:pStyle w:val="HiddenTextSpec"/>
      </w:pPr>
      <w:r w:rsidRPr="00793DDF">
        <w:t>1**************************************************************************************************************************1</w:t>
      </w:r>
    </w:p>
    <w:p w14:paraId="09F8FB7B" w14:textId="77777777" w:rsidR="00793DDF" w:rsidRPr="00793DDF" w:rsidRDefault="00793DDF" w:rsidP="00793DDF">
      <w:pPr>
        <w:pStyle w:val="HiddenTextSpec"/>
      </w:pPr>
      <w:r w:rsidRPr="00793DDF">
        <w:t>BDC25S-02 dated mar 27, 2025</w:t>
      </w:r>
    </w:p>
    <w:p w14:paraId="59D6D847" w14:textId="77777777" w:rsidR="00793DDF" w:rsidRPr="00AC399D" w:rsidRDefault="00793DDF" w:rsidP="00793DDF">
      <w:pPr>
        <w:pStyle w:val="HiddenTextSpec"/>
        <w:jc w:val="left"/>
        <w:rPr>
          <w:vanish w:val="0"/>
        </w:rPr>
      </w:pPr>
    </w:p>
    <w:p w14:paraId="2FD44EEA" w14:textId="77777777" w:rsidR="00793DDF" w:rsidRPr="00AC399D" w:rsidRDefault="00793DDF" w:rsidP="00793DDF">
      <w:pPr>
        <w:pStyle w:val="A1paragraph0"/>
        <w:rPr>
          <w:b/>
          <w:bCs/>
        </w:rPr>
      </w:pPr>
      <w:r w:rsidRPr="00AC399D">
        <w:rPr>
          <w:b/>
          <w:bCs/>
        </w:rPr>
        <w:t>E.</w:t>
      </w:r>
      <w:r w:rsidRPr="00AC399D">
        <w:rPr>
          <w:b/>
          <w:bCs/>
        </w:rPr>
        <w:tab/>
        <w:t xml:space="preserve">Performance Testing.  </w:t>
      </w:r>
    </w:p>
    <w:p w14:paraId="7EE42771" w14:textId="77777777" w:rsidR="00793DDF" w:rsidRPr="00AC399D" w:rsidRDefault="00793DDF" w:rsidP="00793DDF">
      <w:pPr>
        <w:pStyle w:val="Instruction"/>
      </w:pPr>
      <w:r w:rsidRPr="00AC399D">
        <w:t>the fourth paragraph of part e is changed to:</w:t>
      </w:r>
    </w:p>
    <w:p w14:paraId="11CA2259" w14:textId="77777777" w:rsidR="00793DDF" w:rsidRPr="00AC399D" w:rsidRDefault="00793DDF" w:rsidP="00793DDF">
      <w:pPr>
        <w:pStyle w:val="A2paragraph"/>
        <w:rPr>
          <w:rFonts w:eastAsia="Calibri"/>
        </w:rPr>
      </w:pPr>
      <w:r w:rsidRPr="00AC399D">
        <w:rPr>
          <w:rFonts w:eastAsia="Calibri"/>
        </w:rPr>
        <w:t xml:space="preserve">If a </w:t>
      </w:r>
      <w:r w:rsidRPr="00AC399D">
        <w:t>sample</w:t>
      </w:r>
      <w:r w:rsidRPr="00AC399D">
        <w:rPr>
          <w:rFonts w:eastAsia="Calibri"/>
        </w:rPr>
        <w:t xml:space="preserve"> does not meet the criteria for performance testing as specified in Table 902.08.03-1, the Department will assess a pay adjustment as specified.  The Department will calculate the pay adjustment by multiplying the </w:t>
      </w:r>
      <w:proofErr w:type="gramStart"/>
      <w:r w:rsidRPr="00AC399D">
        <w:rPr>
          <w:rFonts w:eastAsia="Calibri"/>
        </w:rPr>
        <w:t>percent</w:t>
      </w:r>
      <w:proofErr w:type="gramEnd"/>
      <w:r w:rsidRPr="00AC399D">
        <w:rPr>
          <w:rFonts w:eastAsia="Calibri"/>
        </w:rPr>
        <w:t xml:space="preserve"> pay adjustment (PPA) by the quantity in the lot and the bid price for the HPTO item.  If APA rutting is greater than 8.0 millimeters or Overlay cycles </w:t>
      </w:r>
      <w:proofErr w:type="gramStart"/>
      <w:r w:rsidRPr="00AC399D">
        <w:rPr>
          <w:rFonts w:eastAsia="Calibri"/>
        </w:rPr>
        <w:t>is</w:t>
      </w:r>
      <w:proofErr w:type="gramEnd"/>
      <w:r w:rsidRPr="00AC399D">
        <w:rPr>
          <w:rFonts w:eastAsia="Calibri"/>
        </w:rPr>
        <w:t xml:space="preserve"> less than 400 or both, the Department will assess the maximum pay adjustment of PPA = -100 percent or may require removal and replacement.  PPA for both APA and Overlay are cumulative and may not exceed -100 percent in total.  If samples received are lower than the target air void range, 5.0 ± 0.5 percent, the Department will consider the samples untestable and assess a PPA of -100 percent or may require removal and replacement of the lot.  If the Department requires removal and replacement, then the replacement work is subject to the same requirements as the initial work.</w:t>
      </w:r>
    </w:p>
    <w:p w14:paraId="12947365" w14:textId="77777777" w:rsidR="00793DDF" w:rsidRPr="00AC399D" w:rsidRDefault="00793DDF" w:rsidP="00793DDF">
      <w:pPr>
        <w:spacing w:before="120"/>
        <w:ind w:left="432"/>
        <w:jc w:val="both"/>
        <w:rPr>
          <w:rFonts w:eastAsia="Calibri"/>
        </w:rPr>
      </w:pPr>
    </w:p>
    <w:p w14:paraId="641BB2F8" w14:textId="77777777" w:rsidR="00793DDF" w:rsidRPr="00AC399D" w:rsidRDefault="00793DDF" w:rsidP="00793DDF">
      <w:pPr>
        <w:pStyle w:val="Instruction"/>
      </w:pPr>
      <w:r w:rsidRPr="00AC399D">
        <w:t>tABLE 902.08.03-1 is changed to:</w:t>
      </w:r>
    </w:p>
    <w:p w14:paraId="15ADC6A9" w14:textId="77777777" w:rsidR="00793DDF" w:rsidRPr="00AC399D" w:rsidRDefault="00793DDF" w:rsidP="00793DDF">
      <w:pPr>
        <w:jc w:val="both"/>
        <w:rPr>
          <w:sz w:val="10"/>
          <w:szCs w:val="10"/>
        </w:rPr>
      </w:pPr>
    </w:p>
    <w:tbl>
      <w:tblPr>
        <w:tblW w:w="9100" w:type="dxa"/>
        <w:tblInd w:w="479" w:type="dxa"/>
        <w:tblBorders>
          <w:top w:val="double" w:sz="4" w:space="0" w:color="auto"/>
          <w:bottom w:val="double" w:sz="4" w:space="0" w:color="auto"/>
        </w:tblBorders>
        <w:tblLayout w:type="fixed"/>
        <w:tblCellMar>
          <w:top w:w="29" w:type="dxa"/>
          <w:left w:w="29" w:type="dxa"/>
          <w:bottom w:w="29" w:type="dxa"/>
          <w:right w:w="29" w:type="dxa"/>
        </w:tblCellMar>
        <w:tblLook w:val="01E0" w:firstRow="1" w:lastRow="1" w:firstColumn="1" w:lastColumn="1" w:noHBand="0" w:noVBand="0"/>
      </w:tblPr>
      <w:tblGrid>
        <w:gridCol w:w="3060"/>
        <w:gridCol w:w="1260"/>
        <w:gridCol w:w="2250"/>
        <w:gridCol w:w="2530"/>
      </w:tblGrid>
      <w:tr w:rsidR="00793DDF" w:rsidRPr="00AC399D" w14:paraId="2BB11072" w14:textId="77777777" w:rsidTr="003C1026">
        <w:trPr>
          <w:trHeight w:val="288"/>
        </w:trPr>
        <w:tc>
          <w:tcPr>
            <w:tcW w:w="9100" w:type="dxa"/>
            <w:gridSpan w:val="4"/>
            <w:tcBorders>
              <w:top w:val="double" w:sz="4" w:space="0" w:color="auto"/>
              <w:left w:val="nil"/>
              <w:bottom w:val="single" w:sz="4" w:space="0" w:color="auto"/>
              <w:right w:val="nil"/>
            </w:tcBorders>
            <w:vAlign w:val="center"/>
            <w:hideMark/>
          </w:tcPr>
          <w:p w14:paraId="46AB10D2" w14:textId="77777777" w:rsidR="00793DDF" w:rsidRPr="00AC399D" w:rsidRDefault="00793DDF" w:rsidP="003C1026">
            <w:pPr>
              <w:pStyle w:val="Tabletitle"/>
            </w:pPr>
            <w:r w:rsidRPr="00AC399D">
              <w:t>Table 902.08.03-</w:t>
            </w:r>
            <w:proofErr w:type="gramStart"/>
            <w:r w:rsidRPr="00AC399D">
              <w:t>1  Performance</w:t>
            </w:r>
            <w:proofErr w:type="gramEnd"/>
            <w:r w:rsidRPr="00AC399D">
              <w:t xml:space="preserve"> Testing Pay Adjustments for HPTO</w:t>
            </w:r>
          </w:p>
        </w:tc>
      </w:tr>
      <w:tr w:rsidR="00793DDF" w:rsidRPr="00AC399D" w14:paraId="3A911BA3" w14:textId="77777777" w:rsidTr="003C1026">
        <w:trPr>
          <w:trHeight w:val="288"/>
        </w:trPr>
        <w:tc>
          <w:tcPr>
            <w:tcW w:w="3060" w:type="dxa"/>
            <w:tcBorders>
              <w:top w:val="single" w:sz="4" w:space="0" w:color="auto"/>
              <w:left w:val="nil"/>
              <w:bottom w:val="nil"/>
              <w:right w:val="nil"/>
            </w:tcBorders>
            <w:vAlign w:val="center"/>
            <w:hideMark/>
          </w:tcPr>
          <w:p w14:paraId="42D0BC2E" w14:textId="77777777" w:rsidR="00793DDF" w:rsidRPr="00AC399D" w:rsidRDefault="00793DDF" w:rsidP="003C1026">
            <w:pPr>
              <w:pStyle w:val="TableheaderCentered"/>
            </w:pPr>
            <w:r w:rsidRPr="00AC399D">
              <w:t>Test</w:t>
            </w:r>
          </w:p>
        </w:tc>
        <w:tc>
          <w:tcPr>
            <w:tcW w:w="1260" w:type="dxa"/>
            <w:tcBorders>
              <w:top w:val="nil"/>
              <w:left w:val="nil"/>
              <w:bottom w:val="nil"/>
              <w:right w:val="nil"/>
            </w:tcBorders>
            <w:vAlign w:val="center"/>
            <w:hideMark/>
          </w:tcPr>
          <w:p w14:paraId="5CD01796" w14:textId="77777777" w:rsidR="00793DDF" w:rsidRPr="00AC399D" w:rsidRDefault="00793DDF" w:rsidP="003C1026">
            <w:pPr>
              <w:pStyle w:val="TableheaderCentered"/>
            </w:pPr>
            <w:r w:rsidRPr="00AC399D">
              <w:t>Requirement</w:t>
            </w:r>
          </w:p>
        </w:tc>
        <w:tc>
          <w:tcPr>
            <w:tcW w:w="2250" w:type="dxa"/>
            <w:tcBorders>
              <w:top w:val="nil"/>
              <w:left w:val="nil"/>
              <w:bottom w:val="nil"/>
              <w:right w:val="nil"/>
            </w:tcBorders>
            <w:vAlign w:val="center"/>
            <w:hideMark/>
          </w:tcPr>
          <w:p w14:paraId="3625BE65" w14:textId="77777777" w:rsidR="00793DDF" w:rsidRPr="00AC399D" w:rsidRDefault="00793DDF" w:rsidP="003C1026">
            <w:pPr>
              <w:pStyle w:val="TableheaderCentered"/>
            </w:pPr>
            <w:r w:rsidRPr="00AC399D">
              <w:t>Test Result</w:t>
            </w:r>
          </w:p>
        </w:tc>
        <w:tc>
          <w:tcPr>
            <w:tcW w:w="2530" w:type="dxa"/>
            <w:tcBorders>
              <w:top w:val="nil"/>
              <w:left w:val="nil"/>
              <w:bottom w:val="nil"/>
              <w:right w:val="nil"/>
            </w:tcBorders>
            <w:vAlign w:val="center"/>
            <w:hideMark/>
          </w:tcPr>
          <w:p w14:paraId="6105E78E" w14:textId="77777777" w:rsidR="00793DDF" w:rsidRPr="00AC399D" w:rsidRDefault="00793DDF" w:rsidP="003C1026">
            <w:pPr>
              <w:pStyle w:val="TableheaderCentered"/>
            </w:pPr>
            <w:r w:rsidRPr="00AC399D">
              <w:t>PPA</w:t>
            </w:r>
          </w:p>
        </w:tc>
      </w:tr>
      <w:tr w:rsidR="00793DDF" w:rsidRPr="00AC399D" w14:paraId="725C6EDD" w14:textId="77777777" w:rsidTr="003C1026">
        <w:trPr>
          <w:trHeight w:val="288"/>
        </w:trPr>
        <w:tc>
          <w:tcPr>
            <w:tcW w:w="3060" w:type="dxa"/>
            <w:tcBorders>
              <w:top w:val="single" w:sz="4" w:space="0" w:color="auto"/>
              <w:left w:val="nil"/>
              <w:bottom w:val="dotted" w:sz="4" w:space="0" w:color="auto"/>
              <w:right w:val="nil"/>
            </w:tcBorders>
            <w:vAlign w:val="center"/>
            <w:hideMark/>
          </w:tcPr>
          <w:p w14:paraId="6BDE0904" w14:textId="77777777" w:rsidR="00793DDF" w:rsidRPr="00AC399D" w:rsidRDefault="00793DDF" w:rsidP="003C1026">
            <w:pPr>
              <w:pStyle w:val="Tabletitle"/>
              <w:rPr>
                <w:bCs/>
              </w:rPr>
            </w:pPr>
            <w:proofErr w:type="gramStart"/>
            <w:r w:rsidRPr="00AC399D">
              <w:rPr>
                <w:bCs/>
              </w:rPr>
              <w:t xml:space="preserve">APA @ </w:t>
            </w:r>
            <w:proofErr w:type="gramEnd"/>
            <w:r w:rsidRPr="00AC399D">
              <w:rPr>
                <w:bCs/>
              </w:rPr>
              <w:t xml:space="preserve">8,000 </w:t>
            </w:r>
            <w:r w:rsidRPr="00AC399D">
              <w:t>loading</w:t>
            </w:r>
            <w:r w:rsidRPr="00AC399D">
              <w:rPr>
                <w:bCs/>
              </w:rPr>
              <w:t xml:space="preserve"> cycles, mm</w:t>
            </w:r>
          </w:p>
          <w:p w14:paraId="400CBF43" w14:textId="77777777" w:rsidR="00793DDF" w:rsidRPr="00AC399D" w:rsidRDefault="00793DDF" w:rsidP="003C1026">
            <w:pPr>
              <w:keepNext/>
              <w:jc w:val="center"/>
              <w:rPr>
                <w:sz w:val="18"/>
              </w:rPr>
            </w:pPr>
            <w:r w:rsidRPr="00AC399D">
              <w:rPr>
                <w:b/>
                <w:bCs/>
                <w:sz w:val="18"/>
              </w:rPr>
              <w:t>(AASHTO T 340)</w:t>
            </w:r>
          </w:p>
        </w:tc>
        <w:tc>
          <w:tcPr>
            <w:tcW w:w="1260" w:type="dxa"/>
            <w:tcBorders>
              <w:top w:val="single" w:sz="4" w:space="0" w:color="auto"/>
              <w:left w:val="nil"/>
              <w:bottom w:val="dotted" w:sz="4" w:space="0" w:color="auto"/>
              <w:right w:val="nil"/>
            </w:tcBorders>
            <w:vAlign w:val="center"/>
            <w:hideMark/>
          </w:tcPr>
          <w:p w14:paraId="44123AE4" w14:textId="77777777" w:rsidR="00793DDF" w:rsidRPr="00AC399D" w:rsidRDefault="00793DDF" w:rsidP="003C1026">
            <w:pPr>
              <w:pStyle w:val="Tabletext"/>
              <w:jc w:val="center"/>
            </w:pPr>
            <w:r w:rsidRPr="00AC399D">
              <w:t>3.0 maximum</w:t>
            </w:r>
          </w:p>
        </w:tc>
        <w:tc>
          <w:tcPr>
            <w:tcW w:w="2250" w:type="dxa"/>
            <w:tcBorders>
              <w:top w:val="single" w:sz="4" w:space="0" w:color="auto"/>
              <w:left w:val="nil"/>
              <w:bottom w:val="dotted" w:sz="4" w:space="0" w:color="auto"/>
              <w:right w:val="nil"/>
            </w:tcBorders>
            <w:vAlign w:val="center"/>
            <w:hideMark/>
          </w:tcPr>
          <w:p w14:paraId="0A6A1699" w14:textId="77777777" w:rsidR="00793DDF" w:rsidRPr="00AC399D" w:rsidRDefault="00793DDF" w:rsidP="003C1026">
            <w:pPr>
              <w:pStyle w:val="Tabletext"/>
              <w:jc w:val="center"/>
            </w:pPr>
            <w:r w:rsidRPr="00AC399D">
              <w:t>t ≤ 3.0</w:t>
            </w:r>
          </w:p>
          <w:p w14:paraId="22F18FED" w14:textId="77777777" w:rsidR="00793DDF" w:rsidRPr="00AC399D" w:rsidRDefault="00793DDF" w:rsidP="003C1026">
            <w:pPr>
              <w:pStyle w:val="Tabletext"/>
              <w:jc w:val="center"/>
            </w:pPr>
            <w:r w:rsidRPr="00AC399D">
              <w:t>3.0 &lt; t ≤ 8.0</w:t>
            </w:r>
          </w:p>
          <w:p w14:paraId="282B2E3F" w14:textId="77777777" w:rsidR="00793DDF" w:rsidRPr="00AC399D" w:rsidRDefault="00793DDF" w:rsidP="003C1026">
            <w:pPr>
              <w:pStyle w:val="Tabletext"/>
              <w:jc w:val="center"/>
            </w:pPr>
            <w:r w:rsidRPr="00AC399D">
              <w:t>t &gt; 8.0</w:t>
            </w:r>
          </w:p>
        </w:tc>
        <w:tc>
          <w:tcPr>
            <w:tcW w:w="2530" w:type="dxa"/>
            <w:tcBorders>
              <w:top w:val="single" w:sz="4" w:space="0" w:color="auto"/>
              <w:left w:val="nil"/>
              <w:bottom w:val="dotted" w:sz="4" w:space="0" w:color="auto"/>
              <w:right w:val="nil"/>
            </w:tcBorders>
            <w:vAlign w:val="center"/>
            <w:hideMark/>
          </w:tcPr>
          <w:p w14:paraId="1B99F4BD" w14:textId="77777777" w:rsidR="00793DDF" w:rsidRPr="00AC399D" w:rsidRDefault="00793DDF" w:rsidP="003C1026">
            <w:pPr>
              <w:pStyle w:val="Tabletext"/>
              <w:jc w:val="center"/>
            </w:pPr>
            <w:r w:rsidRPr="00AC399D">
              <w:t>0</w:t>
            </w:r>
          </w:p>
          <w:p w14:paraId="7C4EC5EE" w14:textId="77777777" w:rsidR="00793DDF" w:rsidRPr="00AC399D" w:rsidRDefault="00793DDF" w:rsidP="003C1026">
            <w:pPr>
              <w:pStyle w:val="Tabletext"/>
              <w:jc w:val="center"/>
            </w:pPr>
            <w:r w:rsidRPr="00AC399D">
              <w:t>-10(t-3)</w:t>
            </w:r>
          </w:p>
          <w:p w14:paraId="750C4267" w14:textId="77777777" w:rsidR="00793DDF" w:rsidRPr="00AC399D" w:rsidRDefault="00793DDF" w:rsidP="003C1026">
            <w:pPr>
              <w:pStyle w:val="Tabletext"/>
              <w:jc w:val="center"/>
            </w:pPr>
            <w:r w:rsidRPr="00AC399D">
              <w:t>-100 or Remove &amp; Replace</w:t>
            </w:r>
          </w:p>
        </w:tc>
      </w:tr>
      <w:tr w:rsidR="00793DDF" w:rsidRPr="00AC399D" w14:paraId="507792C1" w14:textId="77777777" w:rsidTr="003C1026">
        <w:trPr>
          <w:trHeight w:val="288"/>
        </w:trPr>
        <w:tc>
          <w:tcPr>
            <w:tcW w:w="3060" w:type="dxa"/>
            <w:tcBorders>
              <w:top w:val="dotted" w:sz="4" w:space="0" w:color="auto"/>
              <w:left w:val="nil"/>
              <w:bottom w:val="double" w:sz="4" w:space="0" w:color="auto"/>
              <w:right w:val="nil"/>
            </w:tcBorders>
            <w:vAlign w:val="center"/>
            <w:hideMark/>
          </w:tcPr>
          <w:p w14:paraId="5F160174" w14:textId="77777777" w:rsidR="00793DDF" w:rsidRPr="00AC399D" w:rsidRDefault="00793DDF" w:rsidP="003C1026">
            <w:pPr>
              <w:pStyle w:val="Tabletitle"/>
              <w:rPr>
                <w:bCs/>
              </w:rPr>
            </w:pPr>
            <w:r w:rsidRPr="00AC399D">
              <w:rPr>
                <w:bCs/>
              </w:rPr>
              <w:t xml:space="preserve">Overlay </w:t>
            </w:r>
            <w:r w:rsidRPr="00AC399D">
              <w:t>Tester</w:t>
            </w:r>
            <w:r w:rsidRPr="00AC399D">
              <w:rPr>
                <w:bCs/>
              </w:rPr>
              <w:t>, cycles</w:t>
            </w:r>
          </w:p>
          <w:p w14:paraId="6A42B201" w14:textId="77777777" w:rsidR="00793DDF" w:rsidRPr="00AC399D" w:rsidRDefault="00793DDF" w:rsidP="003C1026">
            <w:pPr>
              <w:keepNext/>
              <w:jc w:val="center"/>
              <w:rPr>
                <w:sz w:val="18"/>
              </w:rPr>
            </w:pPr>
            <w:r w:rsidRPr="00AC399D">
              <w:rPr>
                <w:b/>
                <w:bCs/>
                <w:sz w:val="18"/>
              </w:rPr>
              <w:t>(NJDOT B-10)</w:t>
            </w:r>
          </w:p>
        </w:tc>
        <w:tc>
          <w:tcPr>
            <w:tcW w:w="1260" w:type="dxa"/>
            <w:tcBorders>
              <w:top w:val="dotted" w:sz="4" w:space="0" w:color="auto"/>
              <w:left w:val="nil"/>
              <w:bottom w:val="double" w:sz="4" w:space="0" w:color="auto"/>
              <w:right w:val="nil"/>
            </w:tcBorders>
            <w:vAlign w:val="center"/>
            <w:hideMark/>
          </w:tcPr>
          <w:p w14:paraId="1BB3BBAA" w14:textId="77777777" w:rsidR="00793DDF" w:rsidRPr="00AC399D" w:rsidRDefault="00793DDF" w:rsidP="003C1026">
            <w:pPr>
              <w:pStyle w:val="Tabletext"/>
              <w:jc w:val="center"/>
            </w:pPr>
            <w:r w:rsidRPr="00AC399D">
              <w:t>1,200 minimum</w:t>
            </w:r>
          </w:p>
        </w:tc>
        <w:tc>
          <w:tcPr>
            <w:tcW w:w="2250" w:type="dxa"/>
            <w:tcBorders>
              <w:top w:val="dotted" w:sz="4" w:space="0" w:color="auto"/>
              <w:left w:val="nil"/>
              <w:bottom w:val="double" w:sz="4" w:space="0" w:color="auto"/>
              <w:right w:val="nil"/>
            </w:tcBorders>
            <w:vAlign w:val="center"/>
            <w:hideMark/>
          </w:tcPr>
          <w:p w14:paraId="5933206E" w14:textId="77777777" w:rsidR="00793DDF" w:rsidRPr="00AC399D" w:rsidRDefault="00793DDF" w:rsidP="003C1026">
            <w:pPr>
              <w:pStyle w:val="Tabletext"/>
              <w:jc w:val="center"/>
            </w:pPr>
            <w:r w:rsidRPr="00AC399D">
              <w:t>t ≥ 1,200</w:t>
            </w:r>
          </w:p>
          <w:p w14:paraId="196FF43B" w14:textId="77777777" w:rsidR="00793DDF" w:rsidRPr="00AC399D" w:rsidRDefault="00793DDF" w:rsidP="003C1026">
            <w:pPr>
              <w:pStyle w:val="Tabletext"/>
              <w:jc w:val="center"/>
            </w:pPr>
            <w:r w:rsidRPr="00AC399D">
              <w:t>1,200 &gt; t ≥ 400</w:t>
            </w:r>
          </w:p>
          <w:p w14:paraId="76F92DDB" w14:textId="77777777" w:rsidR="00793DDF" w:rsidRPr="00AC399D" w:rsidRDefault="00793DDF" w:rsidP="003C1026">
            <w:pPr>
              <w:pStyle w:val="Tabletext"/>
              <w:jc w:val="center"/>
            </w:pPr>
            <w:r w:rsidRPr="00AC399D">
              <w:t>t &lt; 400</w:t>
            </w:r>
          </w:p>
        </w:tc>
        <w:tc>
          <w:tcPr>
            <w:tcW w:w="2530" w:type="dxa"/>
            <w:tcBorders>
              <w:top w:val="dotted" w:sz="4" w:space="0" w:color="auto"/>
              <w:left w:val="nil"/>
              <w:bottom w:val="double" w:sz="4" w:space="0" w:color="auto"/>
              <w:right w:val="nil"/>
            </w:tcBorders>
            <w:vAlign w:val="center"/>
            <w:hideMark/>
          </w:tcPr>
          <w:p w14:paraId="50613420" w14:textId="77777777" w:rsidR="00793DDF" w:rsidRPr="00AC399D" w:rsidRDefault="00793DDF" w:rsidP="003C1026">
            <w:pPr>
              <w:pStyle w:val="Tabletext"/>
              <w:jc w:val="center"/>
            </w:pPr>
            <w:r w:rsidRPr="00AC399D">
              <w:t>0</w:t>
            </w:r>
          </w:p>
          <w:p w14:paraId="3C199C59" w14:textId="77777777" w:rsidR="00793DDF" w:rsidRPr="00AC399D" w:rsidRDefault="00793DDF" w:rsidP="003C1026">
            <w:pPr>
              <w:pStyle w:val="Tabletext"/>
              <w:jc w:val="center"/>
            </w:pPr>
            <w:r w:rsidRPr="00AC399D">
              <w:t>-(1,200-t)/16</w:t>
            </w:r>
          </w:p>
          <w:p w14:paraId="3D8FCB50" w14:textId="77777777" w:rsidR="00793DDF" w:rsidRPr="00AC399D" w:rsidRDefault="00793DDF" w:rsidP="003C1026">
            <w:pPr>
              <w:pStyle w:val="Tabletext"/>
              <w:jc w:val="center"/>
            </w:pPr>
            <w:r w:rsidRPr="00AC399D">
              <w:t>-100 or Remove &amp; Replace</w:t>
            </w:r>
          </w:p>
        </w:tc>
      </w:tr>
    </w:tbl>
    <w:p w14:paraId="1645D606" w14:textId="77777777" w:rsidR="00793DDF" w:rsidRPr="00AC399D" w:rsidRDefault="00793DDF" w:rsidP="00793DDF">
      <w:pPr>
        <w:pStyle w:val="HiddenTextSpec"/>
        <w:rPr>
          <w:vanish w:val="0"/>
        </w:rPr>
      </w:pPr>
      <w:r w:rsidRPr="00AC399D">
        <w:rPr>
          <w:vanish w:val="0"/>
        </w:rPr>
        <w:t>1**************************************************************************************************************************1</w:t>
      </w:r>
    </w:p>
    <w:p w14:paraId="3F31E2A0" w14:textId="77777777" w:rsidR="00793DDF" w:rsidRPr="00611286" w:rsidRDefault="00793DDF" w:rsidP="007D5A67">
      <w:pPr>
        <w:pStyle w:val="A2paragraph"/>
      </w:pPr>
    </w:p>
    <w:p w14:paraId="303453B2" w14:textId="77777777" w:rsidR="007D5A67" w:rsidRDefault="007D5A67" w:rsidP="007D5A67">
      <w:pPr>
        <w:pStyle w:val="HiddenTextSpec"/>
      </w:pPr>
      <w:r>
        <w:t>1**************************************************************************************************************************1</w:t>
      </w:r>
    </w:p>
    <w:p w14:paraId="627BADBA" w14:textId="77777777" w:rsidR="007D5A67" w:rsidRDefault="007D5A67" w:rsidP="007D5A67">
      <w:pPr>
        <w:pStyle w:val="HiddenTextSpec"/>
      </w:pPr>
    </w:p>
    <w:p w14:paraId="33613084" w14:textId="77777777" w:rsidR="00A55F62" w:rsidRDefault="00A55F62" w:rsidP="008B564A">
      <w:pPr>
        <w:pStyle w:val="HiddenTextSpec"/>
      </w:pPr>
    </w:p>
    <w:p w14:paraId="44D74618" w14:textId="77777777" w:rsidR="007F7005" w:rsidRPr="00D75F13" w:rsidRDefault="007F7005" w:rsidP="007F7005">
      <w:pPr>
        <w:pStyle w:val="00000Subsection"/>
      </w:pPr>
      <w:bookmarkStart w:id="1116" w:name="_Toc501717664"/>
      <w:bookmarkStart w:id="1117" w:name="_Toc140563786"/>
      <w:proofErr w:type="gramStart"/>
      <w:r w:rsidRPr="00D75F13">
        <w:lastRenderedPageBreak/>
        <w:t>902.09  Micro</w:t>
      </w:r>
      <w:proofErr w:type="gramEnd"/>
      <w:r w:rsidRPr="00D75F13">
        <w:t xml:space="preserve"> </w:t>
      </w:r>
      <w:r>
        <w:t>S</w:t>
      </w:r>
      <w:r w:rsidRPr="00D75F13">
        <w:t>urfacing</w:t>
      </w:r>
      <w:bookmarkEnd w:id="1116"/>
      <w:bookmarkEnd w:id="1117"/>
    </w:p>
    <w:p w14:paraId="001BF3BC" w14:textId="77777777" w:rsidR="007F7005" w:rsidRDefault="007F7005" w:rsidP="007F7005">
      <w:pPr>
        <w:pStyle w:val="HiddenTextSpec"/>
      </w:pPr>
      <w:r>
        <w:t>1**************************************************************************************************************************1</w:t>
      </w:r>
    </w:p>
    <w:p w14:paraId="4B622D5E" w14:textId="00A77F2B" w:rsidR="007F7005" w:rsidRDefault="007F7005" w:rsidP="007F7005">
      <w:pPr>
        <w:pStyle w:val="HiddenTextSpec"/>
      </w:pPr>
      <w:r w:rsidRPr="00020B41">
        <w:t>BDC</w:t>
      </w:r>
      <w:r>
        <w:t>23</w:t>
      </w:r>
      <w:r w:rsidRPr="00020B41">
        <w:t>S-</w:t>
      </w:r>
      <w:r>
        <w:t>12</w:t>
      </w:r>
      <w:r w:rsidRPr="00020B41">
        <w:t xml:space="preserve"> dated </w:t>
      </w:r>
      <w:r>
        <w:t>oCT 6, 2023</w:t>
      </w:r>
    </w:p>
    <w:p w14:paraId="2879D03E" w14:textId="77777777" w:rsidR="007F7005" w:rsidRPr="00B372A7" w:rsidRDefault="007F7005" w:rsidP="007F7005">
      <w:pPr>
        <w:pStyle w:val="0000000Subpart"/>
        <w:keepNext w:val="0"/>
        <w:widowControl w:val="0"/>
      </w:pPr>
      <w:bookmarkStart w:id="1118" w:name="_Toc501717667"/>
      <w:bookmarkStart w:id="1119" w:name="_Toc140563789"/>
      <w:proofErr w:type="gramStart"/>
      <w:r w:rsidRPr="001D4514">
        <w:t>902</w:t>
      </w:r>
      <w:r>
        <w:t>.</w:t>
      </w:r>
      <w:r w:rsidRPr="001D4514">
        <w:t>09</w:t>
      </w:r>
      <w:r w:rsidRPr="00B372A7">
        <w:t>.03  Sampling</w:t>
      </w:r>
      <w:proofErr w:type="gramEnd"/>
      <w:r w:rsidRPr="00B372A7">
        <w:t xml:space="preserve"> and Testing</w:t>
      </w:r>
      <w:bookmarkEnd w:id="1118"/>
      <w:bookmarkEnd w:id="1119"/>
    </w:p>
    <w:p w14:paraId="64369B8F" w14:textId="77777777" w:rsidR="007F7005" w:rsidRPr="00887AEB" w:rsidRDefault="007F7005" w:rsidP="007F7005">
      <w:pPr>
        <w:pStyle w:val="Instruction"/>
      </w:pPr>
      <w:r w:rsidRPr="00887AEB">
        <w:t>TABLE 902.09.03-1 is changed to:</w:t>
      </w:r>
    </w:p>
    <w:p w14:paraId="1DFAB044" w14:textId="77777777" w:rsidR="007F7005" w:rsidRDefault="007F7005" w:rsidP="007F7005">
      <w:pPr>
        <w:pStyle w:val="Blanklinehalf"/>
      </w:pPr>
    </w:p>
    <w:tbl>
      <w:tblPr>
        <w:tblW w:w="9828" w:type="dxa"/>
        <w:tblBorders>
          <w:top w:val="double" w:sz="4" w:space="0" w:color="auto"/>
          <w:bottom w:val="double" w:sz="4" w:space="0" w:color="auto"/>
          <w:insideH w:val="single" w:sz="4" w:space="0" w:color="000000"/>
          <w:insideV w:val="single" w:sz="4" w:space="0" w:color="000000"/>
        </w:tblBorders>
        <w:tblLook w:val="04A0" w:firstRow="1" w:lastRow="0" w:firstColumn="1" w:lastColumn="0" w:noHBand="0" w:noVBand="1"/>
      </w:tblPr>
      <w:tblGrid>
        <w:gridCol w:w="2232"/>
        <w:gridCol w:w="2556"/>
        <w:gridCol w:w="2682"/>
        <w:gridCol w:w="2358"/>
      </w:tblGrid>
      <w:tr w:rsidR="007F7005" w:rsidRPr="00D5055B" w14:paraId="4922B64D" w14:textId="77777777" w:rsidTr="00041626">
        <w:trPr>
          <w:trHeight w:val="288"/>
        </w:trPr>
        <w:tc>
          <w:tcPr>
            <w:tcW w:w="9828" w:type="dxa"/>
            <w:gridSpan w:val="4"/>
            <w:tcBorders>
              <w:right w:val="nil"/>
            </w:tcBorders>
            <w:vAlign w:val="center"/>
          </w:tcPr>
          <w:p w14:paraId="3548E916" w14:textId="77777777" w:rsidR="007F7005" w:rsidRPr="00D5055B" w:rsidRDefault="007F7005" w:rsidP="00041626">
            <w:pPr>
              <w:pStyle w:val="Tabletitle"/>
              <w:keepLines/>
              <w:tabs>
                <w:tab w:val="center" w:pos="4320"/>
                <w:tab w:val="right" w:pos="8640"/>
              </w:tabs>
            </w:pPr>
            <w:r w:rsidRPr="00D5055B">
              <w:t>Table 902.09.03-1 Gradation Requirements for Aggregate and Mineral Filler</w:t>
            </w:r>
          </w:p>
        </w:tc>
      </w:tr>
      <w:tr w:rsidR="007F7005" w:rsidRPr="00D5055B" w14:paraId="75793CB9" w14:textId="77777777" w:rsidTr="00041626">
        <w:trPr>
          <w:trHeight w:val="288"/>
        </w:trPr>
        <w:tc>
          <w:tcPr>
            <w:tcW w:w="2232" w:type="dxa"/>
            <w:tcBorders>
              <w:right w:val="nil"/>
            </w:tcBorders>
            <w:vAlign w:val="center"/>
          </w:tcPr>
          <w:p w14:paraId="53B8827C" w14:textId="77777777" w:rsidR="007F7005" w:rsidRPr="00D5055B" w:rsidRDefault="007F7005" w:rsidP="00041626">
            <w:pPr>
              <w:pStyle w:val="TableheaderCentered"/>
              <w:keepLines/>
            </w:pPr>
            <w:r w:rsidRPr="00D5055B">
              <w:t>Sieve Size</w:t>
            </w:r>
          </w:p>
        </w:tc>
        <w:tc>
          <w:tcPr>
            <w:tcW w:w="2556" w:type="dxa"/>
            <w:tcBorders>
              <w:left w:val="nil"/>
              <w:right w:val="nil"/>
            </w:tcBorders>
            <w:vAlign w:val="center"/>
          </w:tcPr>
          <w:p w14:paraId="6872B911" w14:textId="77777777" w:rsidR="007F7005" w:rsidRPr="00D5055B" w:rsidRDefault="007F7005" w:rsidP="00041626">
            <w:pPr>
              <w:pStyle w:val="TableheaderCentered"/>
              <w:keepLines/>
            </w:pPr>
            <w:r w:rsidRPr="00D5055B">
              <w:t>Type II Percent Passing</w:t>
            </w:r>
          </w:p>
        </w:tc>
        <w:tc>
          <w:tcPr>
            <w:tcW w:w="2682" w:type="dxa"/>
            <w:tcBorders>
              <w:left w:val="nil"/>
              <w:right w:val="nil"/>
            </w:tcBorders>
            <w:vAlign w:val="center"/>
          </w:tcPr>
          <w:p w14:paraId="1432C235" w14:textId="77777777" w:rsidR="007F7005" w:rsidRPr="00D5055B" w:rsidRDefault="007F7005" w:rsidP="00041626">
            <w:pPr>
              <w:pStyle w:val="TableheaderCentered"/>
              <w:keepLines/>
            </w:pPr>
            <w:r w:rsidRPr="00D5055B">
              <w:t>Type III Percent Passing</w:t>
            </w:r>
          </w:p>
        </w:tc>
        <w:tc>
          <w:tcPr>
            <w:tcW w:w="2358" w:type="dxa"/>
            <w:tcBorders>
              <w:left w:val="nil"/>
              <w:right w:val="nil"/>
            </w:tcBorders>
            <w:vAlign w:val="center"/>
          </w:tcPr>
          <w:p w14:paraId="7A51167C" w14:textId="77777777" w:rsidR="007F7005" w:rsidRPr="00D5055B" w:rsidRDefault="007F7005" w:rsidP="00041626">
            <w:pPr>
              <w:pStyle w:val="TableheaderCentered"/>
              <w:keepLines/>
            </w:pPr>
            <w:r w:rsidRPr="00D5055B">
              <w:t>Stockpile Tolerances</w:t>
            </w:r>
          </w:p>
          <w:p w14:paraId="13D88BD6" w14:textId="77777777" w:rsidR="007F7005" w:rsidRPr="00D5055B" w:rsidRDefault="007F7005" w:rsidP="00041626">
            <w:pPr>
              <w:pStyle w:val="TableheaderCentered"/>
              <w:keepLines/>
            </w:pPr>
            <w:r w:rsidRPr="00D5055B">
              <w:t>from JMF</w:t>
            </w:r>
            <w:r>
              <w:rPr>
                <w:vertAlign w:val="superscript"/>
              </w:rPr>
              <w:t>1</w:t>
            </w:r>
          </w:p>
        </w:tc>
      </w:tr>
      <w:tr w:rsidR="007F7005" w:rsidRPr="00D5055B" w14:paraId="016FBAB0" w14:textId="77777777" w:rsidTr="00041626">
        <w:trPr>
          <w:trHeight w:val="288"/>
        </w:trPr>
        <w:tc>
          <w:tcPr>
            <w:tcW w:w="2232" w:type="dxa"/>
            <w:tcBorders>
              <w:bottom w:val="nil"/>
              <w:right w:val="nil"/>
            </w:tcBorders>
            <w:vAlign w:val="center"/>
          </w:tcPr>
          <w:p w14:paraId="471B76F3" w14:textId="77777777" w:rsidR="007F7005" w:rsidRPr="00D5055B" w:rsidRDefault="007F7005" w:rsidP="00041626">
            <w:pPr>
              <w:pStyle w:val="Tabletext"/>
              <w:keepNext/>
              <w:keepLines/>
              <w:jc w:val="center"/>
            </w:pPr>
            <w:r w:rsidRPr="00D5055B">
              <w:t>3/8″</w:t>
            </w:r>
          </w:p>
        </w:tc>
        <w:tc>
          <w:tcPr>
            <w:tcW w:w="2556" w:type="dxa"/>
            <w:tcBorders>
              <w:left w:val="nil"/>
              <w:bottom w:val="nil"/>
              <w:right w:val="nil"/>
            </w:tcBorders>
            <w:vAlign w:val="center"/>
          </w:tcPr>
          <w:p w14:paraId="03AF17EE" w14:textId="77777777" w:rsidR="007F7005" w:rsidRPr="00D5055B" w:rsidRDefault="007F7005" w:rsidP="00041626">
            <w:pPr>
              <w:pStyle w:val="Tabletext"/>
              <w:keepNext/>
              <w:keepLines/>
              <w:jc w:val="center"/>
            </w:pPr>
            <w:r w:rsidRPr="00D5055B">
              <w:t>100</w:t>
            </w:r>
          </w:p>
        </w:tc>
        <w:tc>
          <w:tcPr>
            <w:tcW w:w="2682" w:type="dxa"/>
            <w:tcBorders>
              <w:left w:val="nil"/>
              <w:bottom w:val="nil"/>
              <w:right w:val="nil"/>
            </w:tcBorders>
            <w:vAlign w:val="center"/>
          </w:tcPr>
          <w:p w14:paraId="6F35BC28" w14:textId="77777777" w:rsidR="007F7005" w:rsidRPr="00D5055B" w:rsidRDefault="007F7005" w:rsidP="00041626">
            <w:pPr>
              <w:pStyle w:val="Tabletext"/>
              <w:keepNext/>
              <w:keepLines/>
              <w:jc w:val="center"/>
            </w:pPr>
            <w:r w:rsidRPr="00D5055B">
              <w:t>100</w:t>
            </w:r>
          </w:p>
        </w:tc>
        <w:tc>
          <w:tcPr>
            <w:tcW w:w="2358" w:type="dxa"/>
            <w:tcBorders>
              <w:left w:val="nil"/>
              <w:bottom w:val="nil"/>
            </w:tcBorders>
            <w:vAlign w:val="center"/>
          </w:tcPr>
          <w:p w14:paraId="7B803B4C" w14:textId="77777777" w:rsidR="007F7005" w:rsidRPr="00D5055B" w:rsidRDefault="007F7005" w:rsidP="00041626">
            <w:pPr>
              <w:pStyle w:val="Tabletext"/>
              <w:keepNext/>
              <w:keepLines/>
              <w:jc w:val="center"/>
            </w:pPr>
            <w:r w:rsidRPr="00D5055B">
              <w:t>–</w:t>
            </w:r>
          </w:p>
        </w:tc>
      </w:tr>
      <w:tr w:rsidR="007F7005" w:rsidRPr="00D5055B" w14:paraId="4828D855" w14:textId="77777777" w:rsidTr="00041626">
        <w:trPr>
          <w:trHeight w:val="288"/>
        </w:trPr>
        <w:tc>
          <w:tcPr>
            <w:tcW w:w="2232" w:type="dxa"/>
            <w:tcBorders>
              <w:top w:val="nil"/>
              <w:bottom w:val="nil"/>
              <w:right w:val="nil"/>
            </w:tcBorders>
            <w:vAlign w:val="center"/>
          </w:tcPr>
          <w:p w14:paraId="3659B0F4" w14:textId="77777777" w:rsidR="007F7005" w:rsidRPr="00D5055B" w:rsidRDefault="007F7005" w:rsidP="00041626">
            <w:pPr>
              <w:pStyle w:val="Tabletext"/>
              <w:keepNext/>
              <w:keepLines/>
              <w:jc w:val="center"/>
            </w:pPr>
            <w:r w:rsidRPr="00D5055B">
              <w:t>No. 4</w:t>
            </w:r>
          </w:p>
        </w:tc>
        <w:tc>
          <w:tcPr>
            <w:tcW w:w="2556" w:type="dxa"/>
            <w:tcBorders>
              <w:top w:val="nil"/>
              <w:left w:val="nil"/>
              <w:bottom w:val="nil"/>
              <w:right w:val="nil"/>
            </w:tcBorders>
            <w:vAlign w:val="center"/>
          </w:tcPr>
          <w:p w14:paraId="29E65144" w14:textId="77777777" w:rsidR="007F7005" w:rsidRPr="00D5055B" w:rsidRDefault="007F7005" w:rsidP="00041626">
            <w:pPr>
              <w:pStyle w:val="Tabletext"/>
              <w:keepNext/>
              <w:keepLines/>
              <w:jc w:val="center"/>
            </w:pPr>
            <w:r w:rsidRPr="00D5055B">
              <w:t>90</w:t>
            </w:r>
            <w:r>
              <w:t xml:space="preserve"> </w:t>
            </w:r>
            <w:r w:rsidRPr="00D5055B">
              <w:t>–</w:t>
            </w:r>
            <w:r>
              <w:t xml:space="preserve"> </w:t>
            </w:r>
            <w:r w:rsidRPr="00D5055B">
              <w:t>100</w:t>
            </w:r>
          </w:p>
        </w:tc>
        <w:tc>
          <w:tcPr>
            <w:tcW w:w="2682" w:type="dxa"/>
            <w:tcBorders>
              <w:top w:val="nil"/>
              <w:left w:val="nil"/>
              <w:bottom w:val="nil"/>
              <w:right w:val="nil"/>
            </w:tcBorders>
            <w:vAlign w:val="center"/>
          </w:tcPr>
          <w:p w14:paraId="03C86DBB" w14:textId="77777777" w:rsidR="007F7005" w:rsidRPr="00D5055B" w:rsidRDefault="007F7005" w:rsidP="00041626">
            <w:pPr>
              <w:pStyle w:val="Tabletext"/>
              <w:keepNext/>
              <w:keepLines/>
              <w:jc w:val="center"/>
            </w:pPr>
            <w:r w:rsidRPr="00D5055B">
              <w:t>70</w:t>
            </w:r>
            <w:r>
              <w:t xml:space="preserve"> </w:t>
            </w:r>
            <w:r w:rsidRPr="00D5055B">
              <w:t>–</w:t>
            </w:r>
            <w:r>
              <w:t xml:space="preserve"> </w:t>
            </w:r>
            <w:r w:rsidRPr="00D5055B">
              <w:t>90</w:t>
            </w:r>
          </w:p>
        </w:tc>
        <w:tc>
          <w:tcPr>
            <w:tcW w:w="2358" w:type="dxa"/>
            <w:tcBorders>
              <w:top w:val="nil"/>
              <w:left w:val="nil"/>
              <w:bottom w:val="nil"/>
            </w:tcBorders>
            <w:vAlign w:val="center"/>
          </w:tcPr>
          <w:p w14:paraId="3B26521C" w14:textId="77777777" w:rsidR="007F7005" w:rsidRPr="00D5055B" w:rsidRDefault="007F7005" w:rsidP="00041626">
            <w:pPr>
              <w:pStyle w:val="Tabletext"/>
              <w:keepNext/>
              <w:keepLines/>
              <w:jc w:val="center"/>
            </w:pPr>
            <w:r w:rsidRPr="00D5055B">
              <w:t>±4%</w:t>
            </w:r>
          </w:p>
        </w:tc>
      </w:tr>
      <w:tr w:rsidR="007F7005" w:rsidRPr="00D5055B" w14:paraId="25C063E2" w14:textId="77777777" w:rsidTr="00041626">
        <w:trPr>
          <w:trHeight w:val="288"/>
        </w:trPr>
        <w:tc>
          <w:tcPr>
            <w:tcW w:w="2232" w:type="dxa"/>
            <w:tcBorders>
              <w:top w:val="nil"/>
              <w:bottom w:val="nil"/>
              <w:right w:val="nil"/>
            </w:tcBorders>
            <w:vAlign w:val="center"/>
          </w:tcPr>
          <w:p w14:paraId="62001EC0" w14:textId="77777777" w:rsidR="007F7005" w:rsidRPr="00D5055B" w:rsidRDefault="007F7005" w:rsidP="00041626">
            <w:pPr>
              <w:pStyle w:val="Tabletext"/>
              <w:keepNext/>
              <w:keepLines/>
              <w:jc w:val="center"/>
            </w:pPr>
            <w:r w:rsidRPr="00D5055B">
              <w:t>No. 8</w:t>
            </w:r>
          </w:p>
        </w:tc>
        <w:tc>
          <w:tcPr>
            <w:tcW w:w="2556" w:type="dxa"/>
            <w:tcBorders>
              <w:top w:val="nil"/>
              <w:left w:val="nil"/>
              <w:bottom w:val="nil"/>
              <w:right w:val="nil"/>
            </w:tcBorders>
            <w:vAlign w:val="center"/>
          </w:tcPr>
          <w:p w14:paraId="39A89ED7" w14:textId="77777777" w:rsidR="007F7005" w:rsidRPr="00D5055B" w:rsidRDefault="007F7005" w:rsidP="00041626">
            <w:pPr>
              <w:pStyle w:val="Tabletext"/>
              <w:keepNext/>
              <w:keepLines/>
              <w:jc w:val="center"/>
            </w:pPr>
            <w:r w:rsidRPr="00D5055B">
              <w:t>65</w:t>
            </w:r>
            <w:r>
              <w:t xml:space="preserve"> </w:t>
            </w:r>
            <w:r w:rsidRPr="00D5055B">
              <w:t>–</w:t>
            </w:r>
            <w:r>
              <w:t xml:space="preserve"> </w:t>
            </w:r>
            <w:r w:rsidRPr="00D5055B">
              <w:t>90</w:t>
            </w:r>
          </w:p>
        </w:tc>
        <w:tc>
          <w:tcPr>
            <w:tcW w:w="2682" w:type="dxa"/>
            <w:tcBorders>
              <w:top w:val="nil"/>
              <w:left w:val="nil"/>
              <w:bottom w:val="nil"/>
              <w:right w:val="nil"/>
            </w:tcBorders>
            <w:vAlign w:val="center"/>
          </w:tcPr>
          <w:p w14:paraId="14E277F3" w14:textId="77777777" w:rsidR="007F7005" w:rsidRPr="00D5055B" w:rsidRDefault="007F7005" w:rsidP="00041626">
            <w:pPr>
              <w:pStyle w:val="Tabletext"/>
              <w:keepNext/>
              <w:keepLines/>
              <w:jc w:val="center"/>
            </w:pPr>
            <w:r w:rsidRPr="00D5055B">
              <w:t>45</w:t>
            </w:r>
            <w:r>
              <w:t xml:space="preserve"> </w:t>
            </w:r>
            <w:r w:rsidRPr="00D5055B">
              <w:t>–</w:t>
            </w:r>
            <w:r>
              <w:t xml:space="preserve"> </w:t>
            </w:r>
            <w:r w:rsidRPr="00D5055B">
              <w:t>70</w:t>
            </w:r>
          </w:p>
        </w:tc>
        <w:tc>
          <w:tcPr>
            <w:tcW w:w="2358" w:type="dxa"/>
            <w:tcBorders>
              <w:top w:val="nil"/>
              <w:left w:val="nil"/>
              <w:bottom w:val="nil"/>
            </w:tcBorders>
            <w:vAlign w:val="center"/>
          </w:tcPr>
          <w:p w14:paraId="4F205096" w14:textId="77777777" w:rsidR="007F7005" w:rsidRPr="00D5055B" w:rsidRDefault="007F7005" w:rsidP="00041626">
            <w:pPr>
              <w:pStyle w:val="Tabletext"/>
              <w:keepNext/>
              <w:keepLines/>
              <w:jc w:val="center"/>
            </w:pPr>
            <w:r w:rsidRPr="00D5055B">
              <w:t>±5%</w:t>
            </w:r>
          </w:p>
        </w:tc>
      </w:tr>
      <w:tr w:rsidR="007F7005" w:rsidRPr="00D5055B" w14:paraId="2E8D7213" w14:textId="77777777" w:rsidTr="00041626">
        <w:trPr>
          <w:trHeight w:val="288"/>
        </w:trPr>
        <w:tc>
          <w:tcPr>
            <w:tcW w:w="2232" w:type="dxa"/>
            <w:tcBorders>
              <w:top w:val="nil"/>
              <w:bottom w:val="nil"/>
              <w:right w:val="nil"/>
            </w:tcBorders>
            <w:vAlign w:val="center"/>
          </w:tcPr>
          <w:p w14:paraId="60C4A353" w14:textId="77777777" w:rsidR="007F7005" w:rsidRPr="00D5055B" w:rsidRDefault="007F7005" w:rsidP="00041626">
            <w:pPr>
              <w:pStyle w:val="Tabletext"/>
              <w:keepNext/>
              <w:keepLines/>
              <w:jc w:val="center"/>
            </w:pPr>
            <w:r w:rsidRPr="00D5055B">
              <w:t>No. 16</w:t>
            </w:r>
          </w:p>
        </w:tc>
        <w:tc>
          <w:tcPr>
            <w:tcW w:w="2556" w:type="dxa"/>
            <w:tcBorders>
              <w:top w:val="nil"/>
              <w:left w:val="nil"/>
              <w:bottom w:val="nil"/>
              <w:right w:val="nil"/>
            </w:tcBorders>
            <w:vAlign w:val="center"/>
          </w:tcPr>
          <w:p w14:paraId="72BA9944" w14:textId="77777777" w:rsidR="007F7005" w:rsidRPr="00D5055B" w:rsidRDefault="007F7005" w:rsidP="00041626">
            <w:pPr>
              <w:pStyle w:val="Tabletext"/>
              <w:keepNext/>
              <w:keepLines/>
              <w:jc w:val="center"/>
            </w:pPr>
            <w:r w:rsidRPr="00D5055B">
              <w:t>45</w:t>
            </w:r>
            <w:r>
              <w:t xml:space="preserve"> </w:t>
            </w:r>
            <w:r w:rsidRPr="00D5055B">
              <w:t>–</w:t>
            </w:r>
            <w:r>
              <w:t xml:space="preserve"> </w:t>
            </w:r>
            <w:r w:rsidRPr="00D5055B">
              <w:t>70</w:t>
            </w:r>
          </w:p>
        </w:tc>
        <w:tc>
          <w:tcPr>
            <w:tcW w:w="2682" w:type="dxa"/>
            <w:tcBorders>
              <w:top w:val="nil"/>
              <w:left w:val="nil"/>
              <w:bottom w:val="nil"/>
              <w:right w:val="nil"/>
            </w:tcBorders>
            <w:vAlign w:val="center"/>
          </w:tcPr>
          <w:p w14:paraId="7B96B80A" w14:textId="77777777" w:rsidR="007F7005" w:rsidRPr="00D5055B" w:rsidRDefault="007F7005" w:rsidP="00041626">
            <w:pPr>
              <w:pStyle w:val="Tabletext"/>
              <w:keepNext/>
              <w:keepLines/>
              <w:jc w:val="center"/>
            </w:pPr>
            <w:r w:rsidRPr="00D5055B">
              <w:t>28</w:t>
            </w:r>
            <w:r>
              <w:t xml:space="preserve"> </w:t>
            </w:r>
            <w:r w:rsidRPr="00D5055B">
              <w:t>–</w:t>
            </w:r>
            <w:r>
              <w:t xml:space="preserve"> </w:t>
            </w:r>
            <w:r w:rsidRPr="00D5055B">
              <w:t>50</w:t>
            </w:r>
          </w:p>
        </w:tc>
        <w:tc>
          <w:tcPr>
            <w:tcW w:w="2358" w:type="dxa"/>
            <w:tcBorders>
              <w:top w:val="nil"/>
              <w:left w:val="nil"/>
              <w:bottom w:val="nil"/>
            </w:tcBorders>
            <w:vAlign w:val="center"/>
          </w:tcPr>
          <w:p w14:paraId="601F5F07" w14:textId="77777777" w:rsidR="007F7005" w:rsidRPr="00D5055B" w:rsidRDefault="007F7005" w:rsidP="00041626">
            <w:pPr>
              <w:pStyle w:val="Tabletext"/>
              <w:keepNext/>
              <w:keepLines/>
              <w:jc w:val="center"/>
            </w:pPr>
            <w:r w:rsidRPr="00D5055B">
              <w:t>±4%</w:t>
            </w:r>
          </w:p>
        </w:tc>
      </w:tr>
      <w:tr w:rsidR="007F7005" w:rsidRPr="00D5055B" w14:paraId="209CCDE1" w14:textId="77777777" w:rsidTr="00041626">
        <w:trPr>
          <w:trHeight w:val="288"/>
        </w:trPr>
        <w:tc>
          <w:tcPr>
            <w:tcW w:w="2232" w:type="dxa"/>
            <w:tcBorders>
              <w:top w:val="nil"/>
              <w:bottom w:val="nil"/>
              <w:right w:val="nil"/>
            </w:tcBorders>
            <w:vAlign w:val="center"/>
          </w:tcPr>
          <w:p w14:paraId="035E1747" w14:textId="77777777" w:rsidR="007F7005" w:rsidRPr="00D5055B" w:rsidRDefault="007F7005" w:rsidP="00041626">
            <w:pPr>
              <w:pStyle w:val="Tabletext"/>
              <w:keepNext/>
              <w:keepLines/>
              <w:jc w:val="center"/>
            </w:pPr>
            <w:r w:rsidRPr="00D5055B">
              <w:t>No. 30</w:t>
            </w:r>
          </w:p>
        </w:tc>
        <w:tc>
          <w:tcPr>
            <w:tcW w:w="2556" w:type="dxa"/>
            <w:tcBorders>
              <w:top w:val="nil"/>
              <w:left w:val="nil"/>
              <w:bottom w:val="nil"/>
              <w:right w:val="nil"/>
            </w:tcBorders>
            <w:vAlign w:val="center"/>
          </w:tcPr>
          <w:p w14:paraId="4BAFA023" w14:textId="77777777" w:rsidR="007F7005" w:rsidRPr="00D5055B" w:rsidRDefault="007F7005" w:rsidP="00041626">
            <w:pPr>
              <w:pStyle w:val="Tabletext"/>
              <w:keepNext/>
              <w:keepLines/>
              <w:jc w:val="center"/>
            </w:pPr>
            <w:r w:rsidRPr="00D5055B">
              <w:t>30</w:t>
            </w:r>
            <w:r>
              <w:t xml:space="preserve"> </w:t>
            </w:r>
            <w:r w:rsidRPr="00D5055B">
              <w:t>–</w:t>
            </w:r>
            <w:r>
              <w:t xml:space="preserve"> </w:t>
            </w:r>
            <w:r w:rsidRPr="00D5055B">
              <w:t>50</w:t>
            </w:r>
          </w:p>
        </w:tc>
        <w:tc>
          <w:tcPr>
            <w:tcW w:w="2682" w:type="dxa"/>
            <w:tcBorders>
              <w:top w:val="nil"/>
              <w:left w:val="nil"/>
              <w:bottom w:val="nil"/>
              <w:right w:val="nil"/>
            </w:tcBorders>
            <w:vAlign w:val="center"/>
          </w:tcPr>
          <w:p w14:paraId="2B9F3209" w14:textId="77777777" w:rsidR="007F7005" w:rsidRPr="00D5055B" w:rsidRDefault="007F7005" w:rsidP="00041626">
            <w:pPr>
              <w:pStyle w:val="Tabletext"/>
              <w:keepNext/>
              <w:keepLines/>
              <w:jc w:val="center"/>
            </w:pPr>
            <w:r w:rsidRPr="00D5055B">
              <w:t>19</w:t>
            </w:r>
            <w:r>
              <w:t xml:space="preserve"> </w:t>
            </w:r>
            <w:r w:rsidRPr="00D5055B">
              <w:t>–</w:t>
            </w:r>
            <w:r>
              <w:t xml:space="preserve"> </w:t>
            </w:r>
            <w:r w:rsidRPr="00D5055B">
              <w:t>34</w:t>
            </w:r>
          </w:p>
        </w:tc>
        <w:tc>
          <w:tcPr>
            <w:tcW w:w="2358" w:type="dxa"/>
            <w:tcBorders>
              <w:top w:val="nil"/>
              <w:left w:val="nil"/>
              <w:bottom w:val="nil"/>
            </w:tcBorders>
            <w:vAlign w:val="center"/>
          </w:tcPr>
          <w:p w14:paraId="154F5C83" w14:textId="77777777" w:rsidR="007F7005" w:rsidRPr="00D5055B" w:rsidRDefault="007F7005" w:rsidP="00041626">
            <w:pPr>
              <w:pStyle w:val="Tabletext"/>
              <w:keepNext/>
              <w:keepLines/>
              <w:jc w:val="center"/>
            </w:pPr>
            <w:r w:rsidRPr="00D5055B">
              <w:t>±3%</w:t>
            </w:r>
          </w:p>
        </w:tc>
      </w:tr>
      <w:tr w:rsidR="007F7005" w:rsidRPr="00D5055B" w14:paraId="131FDEBF" w14:textId="77777777" w:rsidTr="00041626">
        <w:trPr>
          <w:trHeight w:val="288"/>
        </w:trPr>
        <w:tc>
          <w:tcPr>
            <w:tcW w:w="2232" w:type="dxa"/>
            <w:tcBorders>
              <w:top w:val="nil"/>
              <w:bottom w:val="nil"/>
              <w:right w:val="nil"/>
            </w:tcBorders>
            <w:vAlign w:val="center"/>
          </w:tcPr>
          <w:p w14:paraId="3A9304BC" w14:textId="77777777" w:rsidR="007F7005" w:rsidRPr="00D5055B" w:rsidRDefault="007F7005" w:rsidP="00041626">
            <w:pPr>
              <w:pStyle w:val="Tabletext"/>
              <w:keepNext/>
              <w:keepLines/>
              <w:jc w:val="center"/>
            </w:pPr>
            <w:r w:rsidRPr="00D5055B">
              <w:t>No. 50</w:t>
            </w:r>
          </w:p>
        </w:tc>
        <w:tc>
          <w:tcPr>
            <w:tcW w:w="2556" w:type="dxa"/>
            <w:tcBorders>
              <w:top w:val="nil"/>
              <w:left w:val="nil"/>
              <w:bottom w:val="nil"/>
              <w:right w:val="nil"/>
            </w:tcBorders>
            <w:vAlign w:val="center"/>
          </w:tcPr>
          <w:p w14:paraId="35296B87" w14:textId="77777777" w:rsidR="007F7005" w:rsidRPr="00D5055B" w:rsidRDefault="007F7005" w:rsidP="00041626">
            <w:pPr>
              <w:pStyle w:val="Tabletext"/>
              <w:keepNext/>
              <w:keepLines/>
              <w:jc w:val="center"/>
            </w:pPr>
            <w:r w:rsidRPr="00D5055B">
              <w:t>18</w:t>
            </w:r>
            <w:r>
              <w:t xml:space="preserve"> </w:t>
            </w:r>
            <w:r w:rsidRPr="00D5055B">
              <w:t>–</w:t>
            </w:r>
            <w:r>
              <w:t xml:space="preserve"> </w:t>
            </w:r>
            <w:r w:rsidRPr="00D5055B">
              <w:t>30</w:t>
            </w:r>
          </w:p>
        </w:tc>
        <w:tc>
          <w:tcPr>
            <w:tcW w:w="2682" w:type="dxa"/>
            <w:tcBorders>
              <w:top w:val="nil"/>
              <w:left w:val="nil"/>
              <w:bottom w:val="nil"/>
              <w:right w:val="nil"/>
            </w:tcBorders>
            <w:vAlign w:val="center"/>
          </w:tcPr>
          <w:p w14:paraId="110EDB9C" w14:textId="77777777" w:rsidR="007F7005" w:rsidRPr="00D5055B" w:rsidRDefault="007F7005" w:rsidP="00041626">
            <w:pPr>
              <w:pStyle w:val="Tabletext"/>
              <w:keepNext/>
              <w:keepLines/>
              <w:jc w:val="center"/>
            </w:pPr>
            <w:r w:rsidRPr="00D5055B">
              <w:t>12</w:t>
            </w:r>
            <w:r>
              <w:t xml:space="preserve"> </w:t>
            </w:r>
            <w:r w:rsidRPr="00D5055B">
              <w:t>–</w:t>
            </w:r>
            <w:r>
              <w:t xml:space="preserve"> </w:t>
            </w:r>
            <w:r w:rsidRPr="00D5055B">
              <w:t>25</w:t>
            </w:r>
          </w:p>
        </w:tc>
        <w:tc>
          <w:tcPr>
            <w:tcW w:w="2358" w:type="dxa"/>
            <w:tcBorders>
              <w:top w:val="nil"/>
              <w:left w:val="nil"/>
              <w:bottom w:val="nil"/>
            </w:tcBorders>
            <w:vAlign w:val="center"/>
          </w:tcPr>
          <w:p w14:paraId="020BA0AE" w14:textId="77777777" w:rsidR="007F7005" w:rsidRPr="00D5055B" w:rsidRDefault="007F7005" w:rsidP="00041626">
            <w:pPr>
              <w:pStyle w:val="Tabletext"/>
              <w:keepNext/>
              <w:keepLines/>
              <w:jc w:val="center"/>
            </w:pPr>
            <w:r w:rsidRPr="00D5055B">
              <w:t>±3%</w:t>
            </w:r>
          </w:p>
        </w:tc>
      </w:tr>
      <w:tr w:rsidR="007F7005" w:rsidRPr="00D5055B" w14:paraId="751A401B" w14:textId="77777777" w:rsidTr="00041626">
        <w:trPr>
          <w:trHeight w:val="288"/>
        </w:trPr>
        <w:tc>
          <w:tcPr>
            <w:tcW w:w="2232" w:type="dxa"/>
            <w:tcBorders>
              <w:top w:val="nil"/>
              <w:bottom w:val="nil"/>
              <w:right w:val="nil"/>
            </w:tcBorders>
            <w:vAlign w:val="center"/>
          </w:tcPr>
          <w:p w14:paraId="48B10D52" w14:textId="77777777" w:rsidR="007F7005" w:rsidRPr="00D5055B" w:rsidRDefault="007F7005" w:rsidP="00041626">
            <w:pPr>
              <w:pStyle w:val="Tabletext"/>
              <w:keepNext/>
              <w:keepLines/>
              <w:jc w:val="center"/>
            </w:pPr>
            <w:r w:rsidRPr="00D5055B">
              <w:t>No. 100</w:t>
            </w:r>
          </w:p>
        </w:tc>
        <w:tc>
          <w:tcPr>
            <w:tcW w:w="2556" w:type="dxa"/>
            <w:tcBorders>
              <w:top w:val="nil"/>
              <w:left w:val="nil"/>
              <w:bottom w:val="nil"/>
              <w:right w:val="nil"/>
            </w:tcBorders>
            <w:vAlign w:val="center"/>
          </w:tcPr>
          <w:p w14:paraId="4B58DBA7" w14:textId="77777777" w:rsidR="007F7005" w:rsidRPr="00D5055B" w:rsidRDefault="007F7005" w:rsidP="00041626">
            <w:pPr>
              <w:pStyle w:val="Tabletext"/>
              <w:keepNext/>
              <w:keepLines/>
              <w:jc w:val="center"/>
            </w:pPr>
            <w:r w:rsidRPr="00D5055B">
              <w:t>10</w:t>
            </w:r>
            <w:r>
              <w:t xml:space="preserve"> </w:t>
            </w:r>
            <w:r w:rsidRPr="00D5055B">
              <w:t>–</w:t>
            </w:r>
            <w:r>
              <w:t xml:space="preserve"> </w:t>
            </w:r>
            <w:r w:rsidRPr="00D5055B">
              <w:t>21</w:t>
            </w:r>
          </w:p>
        </w:tc>
        <w:tc>
          <w:tcPr>
            <w:tcW w:w="2682" w:type="dxa"/>
            <w:tcBorders>
              <w:top w:val="nil"/>
              <w:left w:val="nil"/>
              <w:bottom w:val="nil"/>
              <w:right w:val="nil"/>
            </w:tcBorders>
            <w:vAlign w:val="center"/>
          </w:tcPr>
          <w:p w14:paraId="2AEF7FD8" w14:textId="77777777" w:rsidR="007F7005" w:rsidRPr="00D5055B" w:rsidRDefault="007F7005" w:rsidP="00041626">
            <w:pPr>
              <w:pStyle w:val="Tabletext"/>
              <w:keepNext/>
              <w:keepLines/>
              <w:jc w:val="center"/>
            </w:pPr>
            <w:r w:rsidRPr="00D5055B">
              <w:t>7</w:t>
            </w:r>
            <w:r>
              <w:t xml:space="preserve"> </w:t>
            </w:r>
            <w:r w:rsidRPr="00D5055B">
              <w:t>–</w:t>
            </w:r>
            <w:r>
              <w:t xml:space="preserve"> </w:t>
            </w:r>
            <w:r w:rsidRPr="00D5055B">
              <w:t>18</w:t>
            </w:r>
          </w:p>
        </w:tc>
        <w:tc>
          <w:tcPr>
            <w:tcW w:w="2358" w:type="dxa"/>
            <w:tcBorders>
              <w:top w:val="nil"/>
              <w:left w:val="nil"/>
              <w:bottom w:val="nil"/>
            </w:tcBorders>
            <w:vAlign w:val="center"/>
          </w:tcPr>
          <w:p w14:paraId="410843B5" w14:textId="77777777" w:rsidR="007F7005" w:rsidRPr="00D5055B" w:rsidRDefault="007F7005" w:rsidP="00041626">
            <w:pPr>
              <w:pStyle w:val="Tabletext"/>
              <w:keepNext/>
              <w:keepLines/>
              <w:jc w:val="center"/>
            </w:pPr>
            <w:r w:rsidRPr="00D5055B">
              <w:t>±2%</w:t>
            </w:r>
          </w:p>
        </w:tc>
      </w:tr>
      <w:tr w:rsidR="007F7005" w:rsidRPr="00D5055B" w14:paraId="47EF52B6" w14:textId="77777777" w:rsidTr="00041626">
        <w:trPr>
          <w:trHeight w:val="288"/>
        </w:trPr>
        <w:tc>
          <w:tcPr>
            <w:tcW w:w="2232" w:type="dxa"/>
            <w:tcBorders>
              <w:top w:val="nil"/>
              <w:bottom w:val="single" w:sz="4" w:space="0" w:color="auto"/>
              <w:right w:val="nil"/>
            </w:tcBorders>
            <w:vAlign w:val="center"/>
          </w:tcPr>
          <w:p w14:paraId="0B1A4559" w14:textId="77777777" w:rsidR="007F7005" w:rsidRPr="00D5055B" w:rsidRDefault="007F7005" w:rsidP="00041626">
            <w:pPr>
              <w:pStyle w:val="Tabletext"/>
              <w:keepNext/>
              <w:keepLines/>
              <w:jc w:val="center"/>
            </w:pPr>
            <w:r w:rsidRPr="00D5055B">
              <w:t>No. 200</w:t>
            </w:r>
          </w:p>
        </w:tc>
        <w:tc>
          <w:tcPr>
            <w:tcW w:w="2556" w:type="dxa"/>
            <w:tcBorders>
              <w:top w:val="nil"/>
              <w:left w:val="nil"/>
              <w:bottom w:val="single" w:sz="4" w:space="0" w:color="auto"/>
              <w:right w:val="nil"/>
            </w:tcBorders>
            <w:vAlign w:val="center"/>
          </w:tcPr>
          <w:p w14:paraId="09E30C6D" w14:textId="77777777" w:rsidR="007F7005" w:rsidRPr="00D5055B" w:rsidRDefault="007F7005" w:rsidP="00041626">
            <w:pPr>
              <w:pStyle w:val="Tabletext"/>
              <w:keepNext/>
              <w:keepLines/>
              <w:jc w:val="center"/>
            </w:pPr>
            <w:r w:rsidRPr="00D5055B">
              <w:t>5</w:t>
            </w:r>
            <w:r>
              <w:t xml:space="preserve"> </w:t>
            </w:r>
            <w:r w:rsidRPr="00D5055B">
              <w:t>–</w:t>
            </w:r>
            <w:r>
              <w:t xml:space="preserve"> </w:t>
            </w:r>
            <w:r w:rsidRPr="00D5055B">
              <w:t>15</w:t>
            </w:r>
          </w:p>
        </w:tc>
        <w:tc>
          <w:tcPr>
            <w:tcW w:w="2682" w:type="dxa"/>
            <w:tcBorders>
              <w:top w:val="nil"/>
              <w:left w:val="nil"/>
              <w:bottom w:val="single" w:sz="4" w:space="0" w:color="auto"/>
              <w:right w:val="nil"/>
            </w:tcBorders>
            <w:vAlign w:val="center"/>
          </w:tcPr>
          <w:p w14:paraId="666061B3" w14:textId="77777777" w:rsidR="007F7005" w:rsidRPr="00D5055B" w:rsidRDefault="007F7005" w:rsidP="00041626">
            <w:pPr>
              <w:pStyle w:val="Tabletext"/>
              <w:keepNext/>
              <w:keepLines/>
              <w:jc w:val="center"/>
            </w:pPr>
            <w:r w:rsidRPr="00D5055B">
              <w:t>5</w:t>
            </w:r>
            <w:r>
              <w:t xml:space="preserve"> </w:t>
            </w:r>
            <w:r w:rsidRPr="00D5055B">
              <w:t>–</w:t>
            </w:r>
            <w:r>
              <w:t xml:space="preserve"> </w:t>
            </w:r>
            <w:r w:rsidRPr="00D5055B">
              <w:t>15</w:t>
            </w:r>
          </w:p>
        </w:tc>
        <w:tc>
          <w:tcPr>
            <w:tcW w:w="2358" w:type="dxa"/>
            <w:tcBorders>
              <w:top w:val="nil"/>
              <w:left w:val="nil"/>
              <w:bottom w:val="single" w:sz="4" w:space="0" w:color="auto"/>
            </w:tcBorders>
            <w:vAlign w:val="center"/>
          </w:tcPr>
          <w:p w14:paraId="1A910165" w14:textId="77777777" w:rsidR="007F7005" w:rsidRPr="00D5055B" w:rsidRDefault="007F7005" w:rsidP="00041626">
            <w:pPr>
              <w:pStyle w:val="Tabletext"/>
              <w:keepNext/>
              <w:keepLines/>
              <w:jc w:val="center"/>
            </w:pPr>
            <w:r w:rsidRPr="00D5055B">
              <w:t>±2%</w:t>
            </w:r>
          </w:p>
        </w:tc>
      </w:tr>
      <w:tr w:rsidR="007F7005" w:rsidRPr="00D5055B" w14:paraId="474B9C9B" w14:textId="77777777" w:rsidTr="00041626">
        <w:trPr>
          <w:trHeight w:val="288"/>
        </w:trPr>
        <w:tc>
          <w:tcPr>
            <w:tcW w:w="9828" w:type="dxa"/>
            <w:gridSpan w:val="4"/>
            <w:tcBorders>
              <w:top w:val="single" w:sz="4" w:space="0" w:color="auto"/>
            </w:tcBorders>
            <w:vAlign w:val="center"/>
          </w:tcPr>
          <w:p w14:paraId="4344F3D9" w14:textId="77777777" w:rsidR="007F7005" w:rsidRPr="00D5055B" w:rsidRDefault="007F7005" w:rsidP="00041626">
            <w:pPr>
              <w:pStyle w:val="Tablenote"/>
              <w:keepNext/>
              <w:keepLines/>
            </w:pPr>
            <w:r>
              <w:t>1.</w:t>
            </w:r>
            <w:r>
              <w:tab/>
              <w:t>Stockpile tolerances are for the approved JMF and may not fall outside of the wide band gradation limits.</w:t>
            </w:r>
          </w:p>
        </w:tc>
      </w:tr>
    </w:tbl>
    <w:p w14:paraId="5DA24684" w14:textId="77777777" w:rsidR="007F7005" w:rsidRPr="007F7005" w:rsidRDefault="007F7005" w:rsidP="007F7005">
      <w:pPr>
        <w:pStyle w:val="HiddenTextSpec"/>
        <w:rPr>
          <w:lang w:val="x-none"/>
        </w:rPr>
      </w:pPr>
    </w:p>
    <w:p w14:paraId="536ED91D" w14:textId="77777777" w:rsidR="007F7005" w:rsidRDefault="007F7005" w:rsidP="007F7005">
      <w:pPr>
        <w:pStyle w:val="HiddenTextSpec"/>
      </w:pPr>
      <w:r>
        <w:t>1**************************************************************************************************************************1</w:t>
      </w:r>
    </w:p>
    <w:p w14:paraId="7DE886C8" w14:textId="77777777" w:rsidR="00790254" w:rsidRDefault="00790254" w:rsidP="00790254">
      <w:pPr>
        <w:pStyle w:val="00000Subsection"/>
      </w:pPr>
      <w:bookmarkStart w:id="1120" w:name="_Toc501717668"/>
      <w:bookmarkStart w:id="1121" w:name="_Toc140563790"/>
      <w:proofErr w:type="gramStart"/>
      <w:r>
        <w:t>902.10</w:t>
      </w:r>
      <w:r w:rsidRPr="00B372A7">
        <w:t xml:space="preserve">  </w:t>
      </w:r>
      <w:r>
        <w:t>Slurry</w:t>
      </w:r>
      <w:proofErr w:type="gramEnd"/>
      <w:r>
        <w:t xml:space="preserve"> Seal</w:t>
      </w:r>
      <w:bookmarkEnd w:id="1120"/>
      <w:bookmarkEnd w:id="1121"/>
    </w:p>
    <w:p w14:paraId="2B55E04D" w14:textId="77777777" w:rsidR="00790254" w:rsidRDefault="00790254" w:rsidP="00790254">
      <w:pPr>
        <w:pStyle w:val="HiddenTextSpec"/>
      </w:pPr>
      <w:r>
        <w:t>1**************************************************************************************************************************1</w:t>
      </w:r>
    </w:p>
    <w:p w14:paraId="188AA3BF" w14:textId="77777777" w:rsidR="00790254" w:rsidRDefault="00790254" w:rsidP="00790254">
      <w:pPr>
        <w:pStyle w:val="HiddenTextSpec"/>
      </w:pPr>
      <w:r w:rsidRPr="00020B41">
        <w:t>BDC</w:t>
      </w:r>
      <w:r>
        <w:t>23</w:t>
      </w:r>
      <w:r w:rsidRPr="00020B41">
        <w:t>S-</w:t>
      </w:r>
      <w:r>
        <w:t>12</w:t>
      </w:r>
      <w:r w:rsidRPr="00020B41">
        <w:t xml:space="preserve"> dated </w:t>
      </w:r>
      <w:r>
        <w:t>oCT 6, 2023</w:t>
      </w:r>
    </w:p>
    <w:p w14:paraId="7AFDDACB" w14:textId="77777777" w:rsidR="00790254" w:rsidRPr="00B372A7" w:rsidRDefault="00790254" w:rsidP="00790254">
      <w:pPr>
        <w:pStyle w:val="0000000Subpart"/>
        <w:keepNext w:val="0"/>
        <w:widowControl w:val="0"/>
      </w:pPr>
      <w:bookmarkStart w:id="1122" w:name="_Toc501717671"/>
      <w:bookmarkStart w:id="1123" w:name="_Toc140563793"/>
      <w:proofErr w:type="gramStart"/>
      <w:r>
        <w:t>902.10</w:t>
      </w:r>
      <w:r w:rsidRPr="00B372A7">
        <w:t>.03  Sampling</w:t>
      </w:r>
      <w:proofErr w:type="gramEnd"/>
      <w:r w:rsidRPr="00B372A7">
        <w:t xml:space="preserve"> and Testing</w:t>
      </w:r>
      <w:bookmarkEnd w:id="1122"/>
      <w:bookmarkEnd w:id="1123"/>
    </w:p>
    <w:p w14:paraId="77BFA8E3" w14:textId="77777777" w:rsidR="00790254" w:rsidRPr="00887AEB" w:rsidRDefault="00790254" w:rsidP="00790254">
      <w:pPr>
        <w:pStyle w:val="Instruction"/>
      </w:pPr>
      <w:r w:rsidRPr="00887AEB">
        <w:t>TABLE 902.10.03-1 is changed to:</w:t>
      </w:r>
    </w:p>
    <w:p w14:paraId="0EBEF225" w14:textId="77777777" w:rsidR="00790254" w:rsidRDefault="00790254" w:rsidP="00790254">
      <w:pPr>
        <w:pStyle w:val="Blanklinehalf"/>
      </w:pPr>
    </w:p>
    <w:tbl>
      <w:tblPr>
        <w:tblW w:w="9720" w:type="dxa"/>
        <w:tblBorders>
          <w:top w:val="double" w:sz="4" w:space="0" w:color="auto"/>
          <w:bottom w:val="double" w:sz="4" w:space="0" w:color="auto"/>
          <w:insideH w:val="single" w:sz="4" w:space="0" w:color="000000"/>
          <w:insideV w:val="single" w:sz="4" w:space="0" w:color="000000"/>
        </w:tblBorders>
        <w:tblLook w:val="04A0" w:firstRow="1" w:lastRow="0" w:firstColumn="1" w:lastColumn="0" w:noHBand="0" w:noVBand="1"/>
      </w:tblPr>
      <w:tblGrid>
        <w:gridCol w:w="1440"/>
        <w:gridCol w:w="2070"/>
        <w:gridCol w:w="2070"/>
        <w:gridCol w:w="2250"/>
        <w:gridCol w:w="1890"/>
      </w:tblGrid>
      <w:tr w:rsidR="00790254" w:rsidRPr="00D5055B" w14:paraId="436930B6" w14:textId="77777777" w:rsidTr="00041626">
        <w:trPr>
          <w:trHeight w:val="288"/>
        </w:trPr>
        <w:tc>
          <w:tcPr>
            <w:tcW w:w="9720" w:type="dxa"/>
            <w:gridSpan w:val="5"/>
            <w:tcBorders>
              <w:right w:val="nil"/>
            </w:tcBorders>
            <w:vAlign w:val="center"/>
          </w:tcPr>
          <w:p w14:paraId="4E5C3BA6" w14:textId="77777777" w:rsidR="00790254" w:rsidRPr="00D5055B" w:rsidRDefault="00790254" w:rsidP="00041626">
            <w:pPr>
              <w:pStyle w:val="Tabletitle"/>
              <w:keepLines/>
              <w:tabs>
                <w:tab w:val="center" w:pos="4320"/>
                <w:tab w:val="right" w:pos="8640"/>
              </w:tabs>
              <w:rPr>
                <w:b w:val="0"/>
                <w:bCs/>
                <w:sz w:val="20"/>
              </w:rPr>
            </w:pPr>
            <w:r w:rsidRPr="00D5055B">
              <w:t>Table 902.10.03-</w:t>
            </w:r>
            <w:proofErr w:type="gramStart"/>
            <w:r w:rsidRPr="00D5055B">
              <w:t xml:space="preserve">1 </w:t>
            </w:r>
            <w:r>
              <w:t xml:space="preserve"> </w:t>
            </w:r>
            <w:r w:rsidRPr="00D5055B">
              <w:t>Gradation</w:t>
            </w:r>
            <w:proofErr w:type="gramEnd"/>
            <w:r w:rsidRPr="00D5055B">
              <w:t xml:space="preserve"> Requirements for Aggregate and Mineral Filler</w:t>
            </w:r>
          </w:p>
        </w:tc>
      </w:tr>
      <w:tr w:rsidR="00790254" w:rsidRPr="00D5055B" w14:paraId="1DEEEC76" w14:textId="77777777" w:rsidTr="00041626">
        <w:trPr>
          <w:trHeight w:val="288"/>
        </w:trPr>
        <w:tc>
          <w:tcPr>
            <w:tcW w:w="1440" w:type="dxa"/>
            <w:tcBorders>
              <w:right w:val="nil"/>
            </w:tcBorders>
            <w:vAlign w:val="center"/>
          </w:tcPr>
          <w:p w14:paraId="357E950D" w14:textId="77777777" w:rsidR="00790254" w:rsidRPr="00D5055B" w:rsidRDefault="00790254" w:rsidP="00041626">
            <w:pPr>
              <w:pStyle w:val="TableheaderCentered"/>
              <w:keepLines/>
            </w:pPr>
            <w:r w:rsidRPr="00D5055B">
              <w:t>Sieve Size</w:t>
            </w:r>
          </w:p>
        </w:tc>
        <w:tc>
          <w:tcPr>
            <w:tcW w:w="2070" w:type="dxa"/>
            <w:tcBorders>
              <w:left w:val="nil"/>
              <w:right w:val="nil"/>
            </w:tcBorders>
            <w:vAlign w:val="center"/>
          </w:tcPr>
          <w:p w14:paraId="5428F2E1" w14:textId="77777777" w:rsidR="00790254" w:rsidRPr="00D5055B" w:rsidRDefault="00790254" w:rsidP="00041626">
            <w:pPr>
              <w:pStyle w:val="TableheaderCentered"/>
              <w:keepLines/>
            </w:pPr>
            <w:r w:rsidRPr="00D5055B">
              <w:t>Type I Percent Passing</w:t>
            </w:r>
          </w:p>
        </w:tc>
        <w:tc>
          <w:tcPr>
            <w:tcW w:w="2070" w:type="dxa"/>
            <w:tcBorders>
              <w:left w:val="nil"/>
              <w:right w:val="nil"/>
            </w:tcBorders>
            <w:vAlign w:val="center"/>
          </w:tcPr>
          <w:p w14:paraId="41FA95CD" w14:textId="77777777" w:rsidR="00790254" w:rsidRPr="00D5055B" w:rsidRDefault="00790254" w:rsidP="00041626">
            <w:pPr>
              <w:pStyle w:val="TableheaderCentered"/>
              <w:keepLines/>
            </w:pPr>
            <w:r w:rsidRPr="00D5055B">
              <w:t>Type II Percent Passing</w:t>
            </w:r>
          </w:p>
        </w:tc>
        <w:tc>
          <w:tcPr>
            <w:tcW w:w="2250" w:type="dxa"/>
            <w:tcBorders>
              <w:left w:val="nil"/>
              <w:right w:val="nil"/>
            </w:tcBorders>
            <w:vAlign w:val="center"/>
          </w:tcPr>
          <w:p w14:paraId="4551C12C" w14:textId="77777777" w:rsidR="00790254" w:rsidRPr="00D5055B" w:rsidRDefault="00790254" w:rsidP="00041626">
            <w:pPr>
              <w:pStyle w:val="TableheaderCentered"/>
              <w:keepLines/>
            </w:pPr>
            <w:r w:rsidRPr="00D5055B">
              <w:t>Type III Percent Passing</w:t>
            </w:r>
          </w:p>
        </w:tc>
        <w:tc>
          <w:tcPr>
            <w:tcW w:w="1890" w:type="dxa"/>
            <w:tcBorders>
              <w:left w:val="nil"/>
              <w:right w:val="nil"/>
            </w:tcBorders>
            <w:vAlign w:val="center"/>
          </w:tcPr>
          <w:p w14:paraId="6C6C9DCF" w14:textId="77777777" w:rsidR="00790254" w:rsidRPr="00D5055B" w:rsidRDefault="00790254" w:rsidP="00041626">
            <w:pPr>
              <w:pStyle w:val="TableheaderCentered"/>
              <w:keepLines/>
            </w:pPr>
            <w:r w:rsidRPr="00D5055B">
              <w:t>Stockpile Tolerances</w:t>
            </w:r>
            <w:r>
              <w:t xml:space="preserve"> </w:t>
            </w:r>
            <w:r w:rsidRPr="00D5055B">
              <w:t>from JMF</w:t>
            </w:r>
            <w:r>
              <w:rPr>
                <w:vertAlign w:val="superscript"/>
              </w:rPr>
              <w:t>1</w:t>
            </w:r>
          </w:p>
        </w:tc>
      </w:tr>
      <w:tr w:rsidR="00790254" w:rsidRPr="00D5055B" w14:paraId="1D55AA72" w14:textId="77777777" w:rsidTr="00041626">
        <w:trPr>
          <w:trHeight w:val="288"/>
        </w:trPr>
        <w:tc>
          <w:tcPr>
            <w:tcW w:w="1440" w:type="dxa"/>
            <w:tcBorders>
              <w:bottom w:val="nil"/>
              <w:right w:val="nil"/>
            </w:tcBorders>
            <w:vAlign w:val="center"/>
          </w:tcPr>
          <w:p w14:paraId="71F231D2" w14:textId="77777777" w:rsidR="00790254" w:rsidRPr="00D5055B" w:rsidRDefault="00790254" w:rsidP="00041626">
            <w:pPr>
              <w:pStyle w:val="Tabletext"/>
              <w:keepNext/>
              <w:keepLines/>
              <w:jc w:val="center"/>
            </w:pPr>
            <w:r w:rsidRPr="00D5055B">
              <w:t>3/8″</w:t>
            </w:r>
          </w:p>
        </w:tc>
        <w:tc>
          <w:tcPr>
            <w:tcW w:w="2070" w:type="dxa"/>
            <w:tcBorders>
              <w:left w:val="nil"/>
              <w:bottom w:val="nil"/>
              <w:right w:val="nil"/>
            </w:tcBorders>
            <w:vAlign w:val="center"/>
          </w:tcPr>
          <w:p w14:paraId="736E4603" w14:textId="77777777" w:rsidR="00790254" w:rsidRPr="00D5055B" w:rsidRDefault="00790254" w:rsidP="00041626">
            <w:pPr>
              <w:pStyle w:val="Tabletext"/>
              <w:keepNext/>
              <w:keepLines/>
              <w:jc w:val="center"/>
            </w:pPr>
            <w:r w:rsidRPr="00D5055B">
              <w:t>100</w:t>
            </w:r>
          </w:p>
        </w:tc>
        <w:tc>
          <w:tcPr>
            <w:tcW w:w="2070" w:type="dxa"/>
            <w:tcBorders>
              <w:left w:val="nil"/>
              <w:bottom w:val="nil"/>
              <w:right w:val="nil"/>
            </w:tcBorders>
            <w:vAlign w:val="center"/>
          </w:tcPr>
          <w:p w14:paraId="6880E3B0" w14:textId="77777777" w:rsidR="00790254" w:rsidRPr="00D5055B" w:rsidRDefault="00790254" w:rsidP="00041626">
            <w:pPr>
              <w:pStyle w:val="Tabletext"/>
              <w:keepNext/>
              <w:keepLines/>
              <w:jc w:val="center"/>
            </w:pPr>
            <w:r w:rsidRPr="00D5055B">
              <w:t>100</w:t>
            </w:r>
          </w:p>
        </w:tc>
        <w:tc>
          <w:tcPr>
            <w:tcW w:w="2250" w:type="dxa"/>
            <w:tcBorders>
              <w:left w:val="nil"/>
              <w:bottom w:val="nil"/>
              <w:right w:val="nil"/>
            </w:tcBorders>
            <w:vAlign w:val="center"/>
          </w:tcPr>
          <w:p w14:paraId="33ABC7DB" w14:textId="77777777" w:rsidR="00790254" w:rsidRPr="00D5055B" w:rsidRDefault="00790254" w:rsidP="00041626">
            <w:pPr>
              <w:pStyle w:val="Tabletext"/>
              <w:keepNext/>
              <w:keepLines/>
              <w:jc w:val="center"/>
            </w:pPr>
            <w:r w:rsidRPr="00D5055B">
              <w:t>100</w:t>
            </w:r>
          </w:p>
        </w:tc>
        <w:tc>
          <w:tcPr>
            <w:tcW w:w="1890" w:type="dxa"/>
            <w:tcBorders>
              <w:left w:val="nil"/>
              <w:bottom w:val="nil"/>
            </w:tcBorders>
            <w:vAlign w:val="center"/>
          </w:tcPr>
          <w:p w14:paraId="601EEC21" w14:textId="77777777" w:rsidR="00790254" w:rsidRPr="00D5055B" w:rsidRDefault="00790254" w:rsidP="00041626">
            <w:pPr>
              <w:pStyle w:val="Tabletext"/>
              <w:keepNext/>
              <w:keepLines/>
              <w:jc w:val="center"/>
            </w:pPr>
            <w:r w:rsidRPr="00D5055B">
              <w:t>–</w:t>
            </w:r>
          </w:p>
        </w:tc>
      </w:tr>
      <w:tr w:rsidR="00790254" w:rsidRPr="00D5055B" w14:paraId="2D25DFB3" w14:textId="77777777" w:rsidTr="00041626">
        <w:trPr>
          <w:trHeight w:val="288"/>
        </w:trPr>
        <w:tc>
          <w:tcPr>
            <w:tcW w:w="1440" w:type="dxa"/>
            <w:tcBorders>
              <w:top w:val="nil"/>
              <w:bottom w:val="nil"/>
              <w:right w:val="nil"/>
            </w:tcBorders>
            <w:vAlign w:val="center"/>
          </w:tcPr>
          <w:p w14:paraId="7A78A5F0" w14:textId="77777777" w:rsidR="00790254" w:rsidRPr="00D5055B" w:rsidRDefault="00790254" w:rsidP="00041626">
            <w:pPr>
              <w:pStyle w:val="Tabletext"/>
              <w:keepNext/>
              <w:keepLines/>
              <w:jc w:val="center"/>
            </w:pPr>
            <w:r w:rsidRPr="00D5055B">
              <w:t>No. 4</w:t>
            </w:r>
          </w:p>
        </w:tc>
        <w:tc>
          <w:tcPr>
            <w:tcW w:w="2070" w:type="dxa"/>
            <w:tcBorders>
              <w:top w:val="nil"/>
              <w:left w:val="nil"/>
              <w:bottom w:val="nil"/>
              <w:right w:val="nil"/>
            </w:tcBorders>
            <w:vAlign w:val="center"/>
          </w:tcPr>
          <w:p w14:paraId="0182CFD1" w14:textId="77777777" w:rsidR="00790254" w:rsidRPr="00D5055B" w:rsidRDefault="00790254" w:rsidP="00041626">
            <w:pPr>
              <w:pStyle w:val="Tabletext"/>
              <w:keepNext/>
              <w:keepLines/>
              <w:jc w:val="center"/>
            </w:pPr>
            <w:r w:rsidRPr="00D5055B">
              <w:t>100</w:t>
            </w:r>
          </w:p>
        </w:tc>
        <w:tc>
          <w:tcPr>
            <w:tcW w:w="2070" w:type="dxa"/>
            <w:tcBorders>
              <w:top w:val="nil"/>
              <w:left w:val="nil"/>
              <w:bottom w:val="nil"/>
              <w:right w:val="nil"/>
            </w:tcBorders>
            <w:vAlign w:val="center"/>
          </w:tcPr>
          <w:p w14:paraId="126B407F" w14:textId="77777777" w:rsidR="00790254" w:rsidRPr="00D5055B" w:rsidRDefault="00790254" w:rsidP="00041626">
            <w:pPr>
              <w:pStyle w:val="Tabletext"/>
              <w:keepNext/>
              <w:keepLines/>
              <w:jc w:val="center"/>
            </w:pPr>
            <w:r w:rsidRPr="00D5055B">
              <w:t>90</w:t>
            </w:r>
            <w:r>
              <w:t xml:space="preserve"> </w:t>
            </w:r>
            <w:r w:rsidRPr="00D5055B">
              <w:t>–</w:t>
            </w:r>
            <w:r>
              <w:t xml:space="preserve"> </w:t>
            </w:r>
            <w:r w:rsidRPr="00D5055B">
              <w:t>100</w:t>
            </w:r>
          </w:p>
        </w:tc>
        <w:tc>
          <w:tcPr>
            <w:tcW w:w="2250" w:type="dxa"/>
            <w:tcBorders>
              <w:top w:val="nil"/>
              <w:left w:val="nil"/>
              <w:bottom w:val="nil"/>
              <w:right w:val="nil"/>
            </w:tcBorders>
            <w:vAlign w:val="center"/>
          </w:tcPr>
          <w:p w14:paraId="37960B20" w14:textId="77777777" w:rsidR="00790254" w:rsidRPr="00D5055B" w:rsidRDefault="00790254" w:rsidP="00041626">
            <w:pPr>
              <w:pStyle w:val="Tabletext"/>
              <w:keepNext/>
              <w:keepLines/>
              <w:jc w:val="center"/>
            </w:pPr>
            <w:r w:rsidRPr="00D5055B">
              <w:t>70</w:t>
            </w:r>
            <w:r>
              <w:t xml:space="preserve"> </w:t>
            </w:r>
            <w:r w:rsidRPr="00D5055B">
              <w:t>–</w:t>
            </w:r>
            <w:r>
              <w:t xml:space="preserve"> </w:t>
            </w:r>
            <w:r w:rsidRPr="00D5055B">
              <w:t>90</w:t>
            </w:r>
          </w:p>
        </w:tc>
        <w:tc>
          <w:tcPr>
            <w:tcW w:w="1890" w:type="dxa"/>
            <w:tcBorders>
              <w:top w:val="nil"/>
              <w:left w:val="nil"/>
              <w:bottom w:val="nil"/>
            </w:tcBorders>
            <w:vAlign w:val="center"/>
          </w:tcPr>
          <w:p w14:paraId="12359871" w14:textId="77777777" w:rsidR="00790254" w:rsidRPr="00D5055B" w:rsidRDefault="00790254" w:rsidP="00041626">
            <w:pPr>
              <w:pStyle w:val="Tabletext"/>
              <w:keepNext/>
              <w:keepLines/>
              <w:jc w:val="center"/>
            </w:pPr>
            <w:r w:rsidRPr="00D5055B">
              <w:t>±5%</w:t>
            </w:r>
          </w:p>
        </w:tc>
      </w:tr>
      <w:tr w:rsidR="00790254" w:rsidRPr="00D5055B" w14:paraId="1ECDDA17" w14:textId="77777777" w:rsidTr="00041626">
        <w:trPr>
          <w:trHeight w:val="288"/>
        </w:trPr>
        <w:tc>
          <w:tcPr>
            <w:tcW w:w="1440" w:type="dxa"/>
            <w:tcBorders>
              <w:top w:val="nil"/>
              <w:bottom w:val="nil"/>
              <w:right w:val="nil"/>
            </w:tcBorders>
            <w:vAlign w:val="center"/>
          </w:tcPr>
          <w:p w14:paraId="210395CB" w14:textId="77777777" w:rsidR="00790254" w:rsidRPr="00D5055B" w:rsidRDefault="00790254" w:rsidP="00041626">
            <w:pPr>
              <w:pStyle w:val="Tabletext"/>
              <w:keepNext/>
              <w:keepLines/>
              <w:jc w:val="center"/>
            </w:pPr>
            <w:r w:rsidRPr="00D5055B">
              <w:t>No. 8</w:t>
            </w:r>
          </w:p>
        </w:tc>
        <w:tc>
          <w:tcPr>
            <w:tcW w:w="2070" w:type="dxa"/>
            <w:tcBorders>
              <w:top w:val="nil"/>
              <w:left w:val="nil"/>
              <w:bottom w:val="nil"/>
              <w:right w:val="nil"/>
            </w:tcBorders>
            <w:vAlign w:val="center"/>
          </w:tcPr>
          <w:p w14:paraId="21965654" w14:textId="77777777" w:rsidR="00790254" w:rsidRPr="00D5055B" w:rsidRDefault="00790254" w:rsidP="00041626">
            <w:pPr>
              <w:pStyle w:val="Tabletext"/>
              <w:keepNext/>
              <w:keepLines/>
              <w:jc w:val="center"/>
            </w:pPr>
            <w:r w:rsidRPr="00D5055B">
              <w:t>90</w:t>
            </w:r>
            <w:r>
              <w:t xml:space="preserve"> </w:t>
            </w:r>
            <w:r w:rsidRPr="00D5055B">
              <w:t>–</w:t>
            </w:r>
            <w:r>
              <w:t xml:space="preserve"> </w:t>
            </w:r>
            <w:r w:rsidRPr="00D5055B">
              <w:t>100</w:t>
            </w:r>
          </w:p>
        </w:tc>
        <w:tc>
          <w:tcPr>
            <w:tcW w:w="2070" w:type="dxa"/>
            <w:tcBorders>
              <w:top w:val="nil"/>
              <w:left w:val="nil"/>
              <w:bottom w:val="nil"/>
              <w:right w:val="nil"/>
            </w:tcBorders>
            <w:vAlign w:val="center"/>
          </w:tcPr>
          <w:p w14:paraId="1F7A963B" w14:textId="77777777" w:rsidR="00790254" w:rsidRPr="00D5055B" w:rsidRDefault="00790254" w:rsidP="00041626">
            <w:pPr>
              <w:pStyle w:val="Tabletext"/>
              <w:keepNext/>
              <w:keepLines/>
              <w:jc w:val="center"/>
            </w:pPr>
            <w:r w:rsidRPr="00D5055B">
              <w:t>65</w:t>
            </w:r>
            <w:r>
              <w:t xml:space="preserve"> </w:t>
            </w:r>
            <w:r w:rsidRPr="00D5055B">
              <w:t>–</w:t>
            </w:r>
            <w:r>
              <w:t xml:space="preserve"> </w:t>
            </w:r>
            <w:r w:rsidRPr="00D5055B">
              <w:t>90</w:t>
            </w:r>
          </w:p>
        </w:tc>
        <w:tc>
          <w:tcPr>
            <w:tcW w:w="2250" w:type="dxa"/>
            <w:tcBorders>
              <w:top w:val="nil"/>
              <w:left w:val="nil"/>
              <w:bottom w:val="nil"/>
              <w:right w:val="nil"/>
            </w:tcBorders>
            <w:vAlign w:val="center"/>
          </w:tcPr>
          <w:p w14:paraId="3CE21460" w14:textId="77777777" w:rsidR="00790254" w:rsidRPr="00D5055B" w:rsidRDefault="00790254" w:rsidP="00041626">
            <w:pPr>
              <w:pStyle w:val="Tabletext"/>
              <w:keepNext/>
              <w:keepLines/>
              <w:jc w:val="center"/>
            </w:pPr>
            <w:r w:rsidRPr="00D5055B">
              <w:t>45</w:t>
            </w:r>
            <w:r>
              <w:t xml:space="preserve"> </w:t>
            </w:r>
            <w:r w:rsidRPr="00D5055B">
              <w:t>–</w:t>
            </w:r>
            <w:r>
              <w:t xml:space="preserve"> </w:t>
            </w:r>
            <w:r w:rsidRPr="00D5055B">
              <w:t>70</w:t>
            </w:r>
          </w:p>
        </w:tc>
        <w:tc>
          <w:tcPr>
            <w:tcW w:w="1890" w:type="dxa"/>
            <w:tcBorders>
              <w:top w:val="nil"/>
              <w:left w:val="nil"/>
              <w:bottom w:val="nil"/>
            </w:tcBorders>
            <w:vAlign w:val="center"/>
          </w:tcPr>
          <w:p w14:paraId="48347088" w14:textId="77777777" w:rsidR="00790254" w:rsidRPr="00D5055B" w:rsidRDefault="00790254" w:rsidP="00041626">
            <w:pPr>
              <w:pStyle w:val="Tabletext"/>
              <w:keepNext/>
              <w:keepLines/>
              <w:jc w:val="center"/>
            </w:pPr>
            <w:r w:rsidRPr="00D5055B">
              <w:t>±5%</w:t>
            </w:r>
          </w:p>
        </w:tc>
      </w:tr>
      <w:tr w:rsidR="00790254" w:rsidRPr="00D5055B" w14:paraId="4F3D4E07" w14:textId="77777777" w:rsidTr="00041626">
        <w:trPr>
          <w:trHeight w:val="288"/>
        </w:trPr>
        <w:tc>
          <w:tcPr>
            <w:tcW w:w="1440" w:type="dxa"/>
            <w:tcBorders>
              <w:top w:val="nil"/>
              <w:bottom w:val="nil"/>
              <w:right w:val="nil"/>
            </w:tcBorders>
            <w:vAlign w:val="center"/>
          </w:tcPr>
          <w:p w14:paraId="5A345F2C" w14:textId="77777777" w:rsidR="00790254" w:rsidRPr="00D5055B" w:rsidRDefault="00790254" w:rsidP="00041626">
            <w:pPr>
              <w:pStyle w:val="Tabletext"/>
              <w:keepNext/>
              <w:keepLines/>
              <w:jc w:val="center"/>
            </w:pPr>
            <w:r w:rsidRPr="00D5055B">
              <w:t>No. 16</w:t>
            </w:r>
          </w:p>
        </w:tc>
        <w:tc>
          <w:tcPr>
            <w:tcW w:w="2070" w:type="dxa"/>
            <w:tcBorders>
              <w:top w:val="nil"/>
              <w:left w:val="nil"/>
              <w:bottom w:val="nil"/>
              <w:right w:val="nil"/>
            </w:tcBorders>
            <w:vAlign w:val="center"/>
          </w:tcPr>
          <w:p w14:paraId="26340B61" w14:textId="77777777" w:rsidR="00790254" w:rsidRPr="00D5055B" w:rsidRDefault="00790254" w:rsidP="00041626">
            <w:pPr>
              <w:pStyle w:val="Tabletext"/>
              <w:keepNext/>
              <w:keepLines/>
              <w:jc w:val="center"/>
            </w:pPr>
            <w:r w:rsidRPr="00D5055B">
              <w:t>65</w:t>
            </w:r>
            <w:r>
              <w:t xml:space="preserve"> </w:t>
            </w:r>
            <w:r w:rsidRPr="00D5055B">
              <w:t>–</w:t>
            </w:r>
            <w:r>
              <w:t xml:space="preserve"> </w:t>
            </w:r>
            <w:r w:rsidRPr="00D5055B">
              <w:t>90</w:t>
            </w:r>
          </w:p>
        </w:tc>
        <w:tc>
          <w:tcPr>
            <w:tcW w:w="2070" w:type="dxa"/>
            <w:tcBorders>
              <w:top w:val="nil"/>
              <w:left w:val="nil"/>
              <w:bottom w:val="nil"/>
              <w:right w:val="nil"/>
            </w:tcBorders>
            <w:vAlign w:val="center"/>
          </w:tcPr>
          <w:p w14:paraId="35A54D66" w14:textId="77777777" w:rsidR="00790254" w:rsidRPr="00D5055B" w:rsidRDefault="00790254" w:rsidP="00041626">
            <w:pPr>
              <w:pStyle w:val="Tabletext"/>
              <w:keepNext/>
              <w:keepLines/>
              <w:jc w:val="center"/>
            </w:pPr>
            <w:r w:rsidRPr="00D5055B">
              <w:t>45</w:t>
            </w:r>
            <w:r>
              <w:t xml:space="preserve"> </w:t>
            </w:r>
            <w:r w:rsidRPr="00D5055B">
              <w:t>–</w:t>
            </w:r>
            <w:r>
              <w:t xml:space="preserve"> </w:t>
            </w:r>
            <w:r w:rsidRPr="00D5055B">
              <w:t>70</w:t>
            </w:r>
          </w:p>
        </w:tc>
        <w:tc>
          <w:tcPr>
            <w:tcW w:w="2250" w:type="dxa"/>
            <w:tcBorders>
              <w:top w:val="nil"/>
              <w:left w:val="nil"/>
              <w:bottom w:val="nil"/>
              <w:right w:val="nil"/>
            </w:tcBorders>
            <w:vAlign w:val="center"/>
          </w:tcPr>
          <w:p w14:paraId="21970EA2" w14:textId="77777777" w:rsidR="00790254" w:rsidRPr="00D5055B" w:rsidRDefault="00790254" w:rsidP="00041626">
            <w:pPr>
              <w:pStyle w:val="Tabletext"/>
              <w:keepNext/>
              <w:keepLines/>
              <w:jc w:val="center"/>
            </w:pPr>
            <w:r w:rsidRPr="00D5055B">
              <w:t>28</w:t>
            </w:r>
            <w:r>
              <w:t xml:space="preserve"> </w:t>
            </w:r>
            <w:r w:rsidRPr="00D5055B">
              <w:t>–</w:t>
            </w:r>
            <w:r>
              <w:t xml:space="preserve"> </w:t>
            </w:r>
            <w:r w:rsidRPr="00D5055B">
              <w:t>50</w:t>
            </w:r>
          </w:p>
        </w:tc>
        <w:tc>
          <w:tcPr>
            <w:tcW w:w="1890" w:type="dxa"/>
            <w:tcBorders>
              <w:top w:val="nil"/>
              <w:left w:val="nil"/>
              <w:bottom w:val="nil"/>
            </w:tcBorders>
            <w:vAlign w:val="center"/>
          </w:tcPr>
          <w:p w14:paraId="3B1928C1" w14:textId="77777777" w:rsidR="00790254" w:rsidRPr="00D5055B" w:rsidRDefault="00790254" w:rsidP="00041626">
            <w:pPr>
              <w:pStyle w:val="Tabletext"/>
              <w:keepNext/>
              <w:keepLines/>
              <w:jc w:val="center"/>
            </w:pPr>
            <w:r w:rsidRPr="00D5055B">
              <w:t>±5%</w:t>
            </w:r>
          </w:p>
        </w:tc>
      </w:tr>
      <w:tr w:rsidR="00790254" w:rsidRPr="00D5055B" w14:paraId="299D0560" w14:textId="77777777" w:rsidTr="00041626">
        <w:trPr>
          <w:trHeight w:val="288"/>
        </w:trPr>
        <w:tc>
          <w:tcPr>
            <w:tcW w:w="1440" w:type="dxa"/>
            <w:tcBorders>
              <w:top w:val="nil"/>
              <w:bottom w:val="nil"/>
              <w:right w:val="nil"/>
            </w:tcBorders>
            <w:vAlign w:val="center"/>
          </w:tcPr>
          <w:p w14:paraId="7DE73B2E" w14:textId="77777777" w:rsidR="00790254" w:rsidRPr="00D5055B" w:rsidRDefault="00790254" w:rsidP="00041626">
            <w:pPr>
              <w:pStyle w:val="Tabletext"/>
              <w:keepNext/>
              <w:keepLines/>
              <w:jc w:val="center"/>
            </w:pPr>
            <w:r w:rsidRPr="00D5055B">
              <w:t>No. 30</w:t>
            </w:r>
          </w:p>
        </w:tc>
        <w:tc>
          <w:tcPr>
            <w:tcW w:w="2070" w:type="dxa"/>
            <w:tcBorders>
              <w:top w:val="nil"/>
              <w:left w:val="nil"/>
              <w:bottom w:val="nil"/>
              <w:right w:val="nil"/>
            </w:tcBorders>
            <w:vAlign w:val="center"/>
          </w:tcPr>
          <w:p w14:paraId="2AD64F58" w14:textId="77777777" w:rsidR="00790254" w:rsidRPr="00D5055B" w:rsidRDefault="00790254" w:rsidP="00041626">
            <w:pPr>
              <w:pStyle w:val="Tabletext"/>
              <w:keepNext/>
              <w:keepLines/>
              <w:jc w:val="center"/>
            </w:pPr>
            <w:r w:rsidRPr="00D5055B">
              <w:t>40</w:t>
            </w:r>
            <w:r>
              <w:t xml:space="preserve"> </w:t>
            </w:r>
            <w:r w:rsidRPr="00D5055B">
              <w:t>–</w:t>
            </w:r>
            <w:r>
              <w:t xml:space="preserve"> </w:t>
            </w:r>
            <w:r w:rsidRPr="00D5055B">
              <w:t>65</w:t>
            </w:r>
          </w:p>
        </w:tc>
        <w:tc>
          <w:tcPr>
            <w:tcW w:w="2070" w:type="dxa"/>
            <w:tcBorders>
              <w:top w:val="nil"/>
              <w:left w:val="nil"/>
              <w:bottom w:val="nil"/>
              <w:right w:val="nil"/>
            </w:tcBorders>
            <w:vAlign w:val="center"/>
          </w:tcPr>
          <w:p w14:paraId="7AAEB1B7" w14:textId="77777777" w:rsidR="00790254" w:rsidRPr="00D5055B" w:rsidRDefault="00790254" w:rsidP="00041626">
            <w:pPr>
              <w:pStyle w:val="Tabletext"/>
              <w:keepNext/>
              <w:keepLines/>
              <w:jc w:val="center"/>
            </w:pPr>
            <w:r w:rsidRPr="00D5055B">
              <w:t>30</w:t>
            </w:r>
            <w:r>
              <w:t xml:space="preserve"> </w:t>
            </w:r>
            <w:r w:rsidRPr="00D5055B">
              <w:t>–</w:t>
            </w:r>
            <w:r>
              <w:t xml:space="preserve"> </w:t>
            </w:r>
            <w:r w:rsidRPr="00D5055B">
              <w:t>50</w:t>
            </w:r>
          </w:p>
        </w:tc>
        <w:tc>
          <w:tcPr>
            <w:tcW w:w="2250" w:type="dxa"/>
            <w:tcBorders>
              <w:top w:val="nil"/>
              <w:left w:val="nil"/>
              <w:bottom w:val="nil"/>
              <w:right w:val="nil"/>
            </w:tcBorders>
            <w:vAlign w:val="center"/>
          </w:tcPr>
          <w:p w14:paraId="1AE4B604" w14:textId="77777777" w:rsidR="00790254" w:rsidRPr="00D5055B" w:rsidRDefault="00790254" w:rsidP="00041626">
            <w:pPr>
              <w:pStyle w:val="Tabletext"/>
              <w:keepNext/>
              <w:keepLines/>
              <w:jc w:val="center"/>
            </w:pPr>
            <w:r w:rsidRPr="00D5055B">
              <w:t>19</w:t>
            </w:r>
            <w:r>
              <w:t xml:space="preserve"> </w:t>
            </w:r>
            <w:r w:rsidRPr="00D5055B">
              <w:t>–</w:t>
            </w:r>
            <w:r>
              <w:t xml:space="preserve"> </w:t>
            </w:r>
            <w:r w:rsidRPr="00D5055B">
              <w:t>34</w:t>
            </w:r>
          </w:p>
        </w:tc>
        <w:tc>
          <w:tcPr>
            <w:tcW w:w="1890" w:type="dxa"/>
            <w:tcBorders>
              <w:top w:val="nil"/>
              <w:left w:val="nil"/>
              <w:bottom w:val="nil"/>
            </w:tcBorders>
            <w:vAlign w:val="center"/>
          </w:tcPr>
          <w:p w14:paraId="532766BB" w14:textId="77777777" w:rsidR="00790254" w:rsidRPr="00D5055B" w:rsidRDefault="00790254" w:rsidP="00041626">
            <w:pPr>
              <w:pStyle w:val="Tabletext"/>
              <w:keepNext/>
              <w:keepLines/>
              <w:jc w:val="center"/>
            </w:pPr>
            <w:r w:rsidRPr="00D5055B">
              <w:t>±5%</w:t>
            </w:r>
          </w:p>
        </w:tc>
      </w:tr>
      <w:tr w:rsidR="00790254" w:rsidRPr="00D5055B" w14:paraId="7FBD913B" w14:textId="77777777" w:rsidTr="00041626">
        <w:trPr>
          <w:trHeight w:val="288"/>
        </w:trPr>
        <w:tc>
          <w:tcPr>
            <w:tcW w:w="1440" w:type="dxa"/>
            <w:tcBorders>
              <w:top w:val="nil"/>
              <w:bottom w:val="nil"/>
              <w:right w:val="nil"/>
            </w:tcBorders>
            <w:vAlign w:val="center"/>
          </w:tcPr>
          <w:p w14:paraId="07E40DDE" w14:textId="77777777" w:rsidR="00790254" w:rsidRPr="00D5055B" w:rsidRDefault="00790254" w:rsidP="00041626">
            <w:pPr>
              <w:pStyle w:val="Tabletext"/>
              <w:keepNext/>
              <w:keepLines/>
              <w:jc w:val="center"/>
            </w:pPr>
            <w:r w:rsidRPr="00D5055B">
              <w:t>No. 50</w:t>
            </w:r>
          </w:p>
        </w:tc>
        <w:tc>
          <w:tcPr>
            <w:tcW w:w="2070" w:type="dxa"/>
            <w:tcBorders>
              <w:top w:val="nil"/>
              <w:left w:val="nil"/>
              <w:bottom w:val="nil"/>
              <w:right w:val="nil"/>
            </w:tcBorders>
            <w:vAlign w:val="center"/>
          </w:tcPr>
          <w:p w14:paraId="52F4B6E5" w14:textId="77777777" w:rsidR="00790254" w:rsidRPr="00D5055B" w:rsidRDefault="00790254" w:rsidP="00041626">
            <w:pPr>
              <w:pStyle w:val="Tabletext"/>
              <w:keepNext/>
              <w:keepLines/>
              <w:jc w:val="center"/>
            </w:pPr>
            <w:r w:rsidRPr="00D5055B">
              <w:t>25</w:t>
            </w:r>
            <w:r>
              <w:t xml:space="preserve"> </w:t>
            </w:r>
            <w:r w:rsidRPr="00D5055B">
              <w:t>–</w:t>
            </w:r>
            <w:r>
              <w:t xml:space="preserve"> </w:t>
            </w:r>
            <w:r w:rsidRPr="00D5055B">
              <w:t>42</w:t>
            </w:r>
          </w:p>
        </w:tc>
        <w:tc>
          <w:tcPr>
            <w:tcW w:w="2070" w:type="dxa"/>
            <w:tcBorders>
              <w:top w:val="nil"/>
              <w:left w:val="nil"/>
              <w:bottom w:val="nil"/>
              <w:right w:val="nil"/>
            </w:tcBorders>
            <w:vAlign w:val="center"/>
          </w:tcPr>
          <w:p w14:paraId="11194058" w14:textId="77777777" w:rsidR="00790254" w:rsidRPr="00D5055B" w:rsidRDefault="00790254" w:rsidP="00041626">
            <w:pPr>
              <w:pStyle w:val="Tabletext"/>
              <w:keepNext/>
              <w:keepLines/>
              <w:jc w:val="center"/>
            </w:pPr>
            <w:r w:rsidRPr="00D5055B">
              <w:t>18</w:t>
            </w:r>
            <w:r>
              <w:t xml:space="preserve"> </w:t>
            </w:r>
            <w:r w:rsidRPr="00D5055B">
              <w:t>–</w:t>
            </w:r>
            <w:r>
              <w:t xml:space="preserve"> </w:t>
            </w:r>
            <w:r w:rsidRPr="00D5055B">
              <w:t>30</w:t>
            </w:r>
          </w:p>
        </w:tc>
        <w:tc>
          <w:tcPr>
            <w:tcW w:w="2250" w:type="dxa"/>
            <w:tcBorders>
              <w:top w:val="nil"/>
              <w:left w:val="nil"/>
              <w:bottom w:val="nil"/>
              <w:right w:val="nil"/>
            </w:tcBorders>
            <w:vAlign w:val="center"/>
          </w:tcPr>
          <w:p w14:paraId="10C61895" w14:textId="77777777" w:rsidR="00790254" w:rsidRPr="00D5055B" w:rsidRDefault="00790254" w:rsidP="00041626">
            <w:pPr>
              <w:pStyle w:val="Tabletext"/>
              <w:keepNext/>
              <w:keepLines/>
              <w:jc w:val="center"/>
            </w:pPr>
            <w:r w:rsidRPr="00D5055B">
              <w:t>12</w:t>
            </w:r>
            <w:r>
              <w:t xml:space="preserve"> </w:t>
            </w:r>
            <w:r w:rsidRPr="00D5055B">
              <w:t>–</w:t>
            </w:r>
            <w:r>
              <w:t xml:space="preserve"> </w:t>
            </w:r>
            <w:r w:rsidRPr="00D5055B">
              <w:t>25</w:t>
            </w:r>
          </w:p>
        </w:tc>
        <w:tc>
          <w:tcPr>
            <w:tcW w:w="1890" w:type="dxa"/>
            <w:tcBorders>
              <w:top w:val="nil"/>
              <w:left w:val="nil"/>
              <w:bottom w:val="nil"/>
            </w:tcBorders>
            <w:vAlign w:val="center"/>
          </w:tcPr>
          <w:p w14:paraId="1AA9D0D7" w14:textId="77777777" w:rsidR="00790254" w:rsidRPr="00D5055B" w:rsidRDefault="00790254" w:rsidP="00041626">
            <w:pPr>
              <w:pStyle w:val="Tabletext"/>
              <w:keepNext/>
              <w:keepLines/>
              <w:jc w:val="center"/>
            </w:pPr>
            <w:r w:rsidRPr="00D5055B">
              <w:t>±3%</w:t>
            </w:r>
          </w:p>
        </w:tc>
      </w:tr>
      <w:tr w:rsidR="00790254" w:rsidRPr="00D5055B" w14:paraId="0336CDAE" w14:textId="77777777" w:rsidTr="00041626">
        <w:trPr>
          <w:trHeight w:val="288"/>
        </w:trPr>
        <w:tc>
          <w:tcPr>
            <w:tcW w:w="1440" w:type="dxa"/>
            <w:tcBorders>
              <w:top w:val="nil"/>
              <w:bottom w:val="nil"/>
              <w:right w:val="nil"/>
            </w:tcBorders>
            <w:vAlign w:val="center"/>
          </w:tcPr>
          <w:p w14:paraId="26798F6D" w14:textId="77777777" w:rsidR="00790254" w:rsidRPr="00D5055B" w:rsidRDefault="00790254" w:rsidP="00041626">
            <w:pPr>
              <w:pStyle w:val="Tabletext"/>
              <w:keepNext/>
              <w:keepLines/>
              <w:jc w:val="center"/>
            </w:pPr>
            <w:r w:rsidRPr="00D5055B">
              <w:t>No. 100</w:t>
            </w:r>
          </w:p>
        </w:tc>
        <w:tc>
          <w:tcPr>
            <w:tcW w:w="2070" w:type="dxa"/>
            <w:tcBorders>
              <w:top w:val="nil"/>
              <w:left w:val="nil"/>
              <w:bottom w:val="nil"/>
              <w:right w:val="nil"/>
            </w:tcBorders>
            <w:vAlign w:val="center"/>
          </w:tcPr>
          <w:p w14:paraId="20802057" w14:textId="77777777" w:rsidR="00790254" w:rsidRPr="00D5055B" w:rsidRDefault="00790254" w:rsidP="00041626">
            <w:pPr>
              <w:pStyle w:val="Tabletext"/>
              <w:keepNext/>
              <w:keepLines/>
              <w:jc w:val="center"/>
            </w:pPr>
            <w:r w:rsidRPr="00D5055B">
              <w:t>15</w:t>
            </w:r>
            <w:r>
              <w:t xml:space="preserve"> </w:t>
            </w:r>
            <w:r w:rsidRPr="00D5055B">
              <w:t>–</w:t>
            </w:r>
            <w:r>
              <w:t xml:space="preserve"> </w:t>
            </w:r>
            <w:r w:rsidRPr="00D5055B">
              <w:t>30</w:t>
            </w:r>
          </w:p>
        </w:tc>
        <w:tc>
          <w:tcPr>
            <w:tcW w:w="2070" w:type="dxa"/>
            <w:tcBorders>
              <w:top w:val="nil"/>
              <w:left w:val="nil"/>
              <w:bottom w:val="nil"/>
              <w:right w:val="nil"/>
            </w:tcBorders>
            <w:vAlign w:val="center"/>
          </w:tcPr>
          <w:p w14:paraId="6E6577FA" w14:textId="77777777" w:rsidR="00790254" w:rsidRPr="00D5055B" w:rsidRDefault="00790254" w:rsidP="00041626">
            <w:pPr>
              <w:pStyle w:val="Tabletext"/>
              <w:keepNext/>
              <w:keepLines/>
              <w:jc w:val="center"/>
            </w:pPr>
            <w:r w:rsidRPr="00D5055B">
              <w:t>10</w:t>
            </w:r>
            <w:r>
              <w:t xml:space="preserve"> </w:t>
            </w:r>
            <w:r w:rsidRPr="00D5055B">
              <w:t>–</w:t>
            </w:r>
            <w:r>
              <w:t xml:space="preserve"> </w:t>
            </w:r>
            <w:r w:rsidRPr="00D5055B">
              <w:t>21</w:t>
            </w:r>
          </w:p>
        </w:tc>
        <w:tc>
          <w:tcPr>
            <w:tcW w:w="2250" w:type="dxa"/>
            <w:tcBorders>
              <w:top w:val="nil"/>
              <w:left w:val="nil"/>
              <w:bottom w:val="nil"/>
              <w:right w:val="nil"/>
            </w:tcBorders>
            <w:vAlign w:val="center"/>
          </w:tcPr>
          <w:p w14:paraId="45B8B1DF" w14:textId="77777777" w:rsidR="00790254" w:rsidRPr="00D5055B" w:rsidRDefault="00790254" w:rsidP="00041626">
            <w:pPr>
              <w:pStyle w:val="Tabletext"/>
              <w:keepNext/>
              <w:keepLines/>
              <w:jc w:val="center"/>
            </w:pPr>
            <w:r w:rsidRPr="00D5055B">
              <w:t>7</w:t>
            </w:r>
            <w:r>
              <w:t xml:space="preserve"> </w:t>
            </w:r>
            <w:r w:rsidRPr="00D5055B">
              <w:t>–</w:t>
            </w:r>
            <w:r>
              <w:t xml:space="preserve"> </w:t>
            </w:r>
            <w:r w:rsidRPr="00D5055B">
              <w:t>18</w:t>
            </w:r>
          </w:p>
        </w:tc>
        <w:tc>
          <w:tcPr>
            <w:tcW w:w="1890" w:type="dxa"/>
            <w:tcBorders>
              <w:top w:val="nil"/>
              <w:left w:val="nil"/>
              <w:bottom w:val="nil"/>
            </w:tcBorders>
            <w:vAlign w:val="center"/>
          </w:tcPr>
          <w:p w14:paraId="598CA22F" w14:textId="77777777" w:rsidR="00790254" w:rsidRPr="00D5055B" w:rsidRDefault="00790254" w:rsidP="00041626">
            <w:pPr>
              <w:pStyle w:val="Tabletext"/>
              <w:keepNext/>
              <w:keepLines/>
              <w:jc w:val="center"/>
            </w:pPr>
            <w:r w:rsidRPr="00D5055B">
              <w:t>±3%</w:t>
            </w:r>
          </w:p>
        </w:tc>
      </w:tr>
      <w:tr w:rsidR="00790254" w:rsidRPr="00D5055B" w14:paraId="4A57D9C6" w14:textId="77777777" w:rsidTr="00041626">
        <w:trPr>
          <w:trHeight w:val="288"/>
        </w:trPr>
        <w:tc>
          <w:tcPr>
            <w:tcW w:w="1440" w:type="dxa"/>
            <w:tcBorders>
              <w:top w:val="nil"/>
              <w:bottom w:val="single" w:sz="4" w:space="0" w:color="auto"/>
              <w:right w:val="nil"/>
            </w:tcBorders>
            <w:vAlign w:val="center"/>
          </w:tcPr>
          <w:p w14:paraId="687D2F33" w14:textId="77777777" w:rsidR="00790254" w:rsidRPr="00D5055B" w:rsidRDefault="00790254" w:rsidP="00041626">
            <w:pPr>
              <w:pStyle w:val="Tabletext"/>
              <w:keepNext/>
              <w:keepLines/>
              <w:jc w:val="center"/>
            </w:pPr>
            <w:r w:rsidRPr="00D5055B">
              <w:t>No. 200</w:t>
            </w:r>
          </w:p>
        </w:tc>
        <w:tc>
          <w:tcPr>
            <w:tcW w:w="2070" w:type="dxa"/>
            <w:tcBorders>
              <w:top w:val="nil"/>
              <w:left w:val="nil"/>
              <w:bottom w:val="single" w:sz="4" w:space="0" w:color="auto"/>
              <w:right w:val="nil"/>
            </w:tcBorders>
            <w:vAlign w:val="center"/>
          </w:tcPr>
          <w:p w14:paraId="2588B111" w14:textId="77777777" w:rsidR="00790254" w:rsidRPr="00D5055B" w:rsidRDefault="00790254" w:rsidP="00041626">
            <w:pPr>
              <w:pStyle w:val="Tabletext"/>
              <w:keepNext/>
              <w:keepLines/>
              <w:jc w:val="center"/>
            </w:pPr>
            <w:r w:rsidRPr="00D5055B">
              <w:t>10</w:t>
            </w:r>
            <w:r>
              <w:t xml:space="preserve"> </w:t>
            </w:r>
            <w:r w:rsidRPr="00D5055B">
              <w:t>–</w:t>
            </w:r>
            <w:r>
              <w:t xml:space="preserve"> </w:t>
            </w:r>
            <w:r w:rsidRPr="00D5055B">
              <w:t>20</w:t>
            </w:r>
          </w:p>
        </w:tc>
        <w:tc>
          <w:tcPr>
            <w:tcW w:w="2070" w:type="dxa"/>
            <w:tcBorders>
              <w:top w:val="nil"/>
              <w:left w:val="nil"/>
              <w:bottom w:val="single" w:sz="4" w:space="0" w:color="auto"/>
              <w:right w:val="nil"/>
            </w:tcBorders>
            <w:vAlign w:val="center"/>
          </w:tcPr>
          <w:p w14:paraId="07FD951F" w14:textId="77777777" w:rsidR="00790254" w:rsidRPr="00D5055B" w:rsidRDefault="00790254" w:rsidP="00041626">
            <w:pPr>
              <w:pStyle w:val="Tabletext"/>
              <w:keepNext/>
              <w:keepLines/>
              <w:jc w:val="center"/>
            </w:pPr>
            <w:r w:rsidRPr="00D5055B">
              <w:t>5</w:t>
            </w:r>
            <w:r>
              <w:t xml:space="preserve"> </w:t>
            </w:r>
            <w:r w:rsidRPr="00D5055B">
              <w:t>–</w:t>
            </w:r>
            <w:r>
              <w:t xml:space="preserve"> </w:t>
            </w:r>
            <w:r w:rsidRPr="00D5055B">
              <w:t>15</w:t>
            </w:r>
          </w:p>
        </w:tc>
        <w:tc>
          <w:tcPr>
            <w:tcW w:w="2250" w:type="dxa"/>
            <w:tcBorders>
              <w:top w:val="nil"/>
              <w:left w:val="nil"/>
              <w:bottom w:val="single" w:sz="4" w:space="0" w:color="auto"/>
              <w:right w:val="nil"/>
            </w:tcBorders>
            <w:vAlign w:val="center"/>
          </w:tcPr>
          <w:p w14:paraId="264E85BA" w14:textId="77777777" w:rsidR="00790254" w:rsidRPr="00D5055B" w:rsidRDefault="00790254" w:rsidP="00041626">
            <w:pPr>
              <w:pStyle w:val="Tabletext"/>
              <w:keepNext/>
              <w:keepLines/>
              <w:jc w:val="center"/>
            </w:pPr>
            <w:r w:rsidRPr="00D5055B">
              <w:t>5</w:t>
            </w:r>
            <w:r>
              <w:t xml:space="preserve"> </w:t>
            </w:r>
            <w:r w:rsidRPr="00D5055B">
              <w:t>–</w:t>
            </w:r>
            <w:r>
              <w:t xml:space="preserve"> </w:t>
            </w:r>
            <w:r w:rsidRPr="00D5055B">
              <w:t>15</w:t>
            </w:r>
          </w:p>
        </w:tc>
        <w:tc>
          <w:tcPr>
            <w:tcW w:w="1890" w:type="dxa"/>
            <w:tcBorders>
              <w:top w:val="nil"/>
              <w:left w:val="nil"/>
              <w:bottom w:val="nil"/>
            </w:tcBorders>
            <w:vAlign w:val="center"/>
          </w:tcPr>
          <w:p w14:paraId="2D6D04A4" w14:textId="77777777" w:rsidR="00790254" w:rsidRPr="00D5055B" w:rsidRDefault="00790254" w:rsidP="00041626">
            <w:pPr>
              <w:pStyle w:val="Tabletext"/>
              <w:keepNext/>
              <w:keepLines/>
              <w:jc w:val="center"/>
            </w:pPr>
            <w:r w:rsidRPr="00D5055B">
              <w:t>±2%</w:t>
            </w:r>
          </w:p>
        </w:tc>
      </w:tr>
      <w:tr w:rsidR="00790254" w:rsidRPr="00D5055B" w14:paraId="6C075809" w14:textId="77777777" w:rsidTr="00041626">
        <w:trPr>
          <w:trHeight w:val="288"/>
        </w:trPr>
        <w:tc>
          <w:tcPr>
            <w:tcW w:w="9720" w:type="dxa"/>
            <w:gridSpan w:val="5"/>
            <w:tcBorders>
              <w:top w:val="single" w:sz="4" w:space="0" w:color="auto"/>
            </w:tcBorders>
            <w:vAlign w:val="center"/>
          </w:tcPr>
          <w:p w14:paraId="274A64BC" w14:textId="77777777" w:rsidR="00790254" w:rsidRPr="00D5055B" w:rsidRDefault="00790254" w:rsidP="00041626">
            <w:pPr>
              <w:pStyle w:val="Tablenote"/>
              <w:keepNext/>
              <w:keepLines/>
            </w:pPr>
            <w:r>
              <w:t>1.</w:t>
            </w:r>
            <w:r>
              <w:tab/>
              <w:t>Stockpile tolerances are for the approved JMF and may not fall outside of the wide band gradation limits.</w:t>
            </w:r>
          </w:p>
        </w:tc>
      </w:tr>
    </w:tbl>
    <w:p w14:paraId="409733CB" w14:textId="77777777" w:rsidR="00790254" w:rsidRPr="00B742C5" w:rsidRDefault="00790254" w:rsidP="00790254">
      <w:pPr>
        <w:pStyle w:val="HiddenTextSpec"/>
        <w:rPr>
          <w:vanish w:val="0"/>
        </w:rPr>
      </w:pPr>
    </w:p>
    <w:p w14:paraId="3A9F2B3D" w14:textId="121812D5" w:rsidR="00790254" w:rsidRPr="00FC5E5E" w:rsidRDefault="00790254" w:rsidP="00790254">
      <w:pPr>
        <w:pStyle w:val="HiddenTextSpec"/>
      </w:pPr>
      <w:r w:rsidRPr="00FC5E5E">
        <w:t>1**************************************************************************************************************************1</w:t>
      </w:r>
    </w:p>
    <w:p w14:paraId="2246526E" w14:textId="77777777" w:rsidR="00532CA3" w:rsidRDefault="00532CA3" w:rsidP="00790254">
      <w:pPr>
        <w:pStyle w:val="HiddenTextSpec"/>
        <w:rPr>
          <w:vanish w:val="0"/>
        </w:rPr>
      </w:pPr>
    </w:p>
    <w:p w14:paraId="1FF8E5F2" w14:textId="77777777" w:rsidR="00260837" w:rsidRDefault="00260837" w:rsidP="00260837">
      <w:pPr>
        <w:pStyle w:val="00000Subsection"/>
      </w:pPr>
      <w:bookmarkStart w:id="1124" w:name="_Toc170381568"/>
      <w:r>
        <w:t>902.11 Binder Rich Intermediate Course</w:t>
      </w:r>
      <w:r w:rsidRPr="00067167">
        <w:t xml:space="preserve"> (BRIC)</w:t>
      </w:r>
      <w:bookmarkEnd w:id="1124"/>
    </w:p>
    <w:p w14:paraId="2A9A2612" w14:textId="77777777" w:rsidR="00260837" w:rsidRPr="00611286" w:rsidRDefault="00260837" w:rsidP="00260837">
      <w:pPr>
        <w:pStyle w:val="0000000Subpart"/>
      </w:pPr>
      <w:bookmarkStart w:id="1125" w:name="_Toc153799175"/>
      <w:proofErr w:type="gramStart"/>
      <w:r w:rsidRPr="00611286">
        <w:t>902.11.03  Sampling</w:t>
      </w:r>
      <w:proofErr w:type="gramEnd"/>
      <w:r w:rsidRPr="00611286">
        <w:t xml:space="preserve"> and Testing</w:t>
      </w:r>
      <w:bookmarkEnd w:id="1125"/>
    </w:p>
    <w:p w14:paraId="76B33A02" w14:textId="77777777" w:rsidR="00260837" w:rsidRDefault="00260837" w:rsidP="00260837">
      <w:pPr>
        <w:pStyle w:val="HiddenTextSpec"/>
      </w:pPr>
      <w:r>
        <w:t>1**************************************************************************************************************************1</w:t>
      </w:r>
    </w:p>
    <w:p w14:paraId="54C544C7" w14:textId="77777777" w:rsidR="00260837" w:rsidRDefault="00260837" w:rsidP="00260837">
      <w:pPr>
        <w:pStyle w:val="HiddenTextSpec"/>
      </w:pPr>
      <w:r w:rsidRPr="00020B41">
        <w:t>BDC</w:t>
      </w:r>
      <w:r>
        <w:t>24</w:t>
      </w:r>
      <w:r w:rsidRPr="00020B41">
        <w:t>S-</w:t>
      </w:r>
      <w:r>
        <w:t>12</w:t>
      </w:r>
      <w:r w:rsidRPr="00020B41">
        <w:t xml:space="preserve"> dated </w:t>
      </w:r>
      <w:r>
        <w:t>Jul 30, 2024</w:t>
      </w:r>
    </w:p>
    <w:p w14:paraId="2EEC6F6B" w14:textId="77777777" w:rsidR="00260837" w:rsidRPr="00611286" w:rsidRDefault="00260837" w:rsidP="00260837">
      <w:pPr>
        <w:pStyle w:val="A1paragraph0"/>
        <w:rPr>
          <w:b/>
          <w:bCs/>
        </w:rPr>
      </w:pPr>
      <w:r w:rsidRPr="00611286">
        <w:rPr>
          <w:b/>
          <w:bCs/>
        </w:rPr>
        <w:t>D.</w:t>
      </w:r>
      <w:r w:rsidRPr="00611286">
        <w:rPr>
          <w:b/>
          <w:bCs/>
        </w:rPr>
        <w:tab/>
        <w:t xml:space="preserve">Acceptance Testing and Requirements.  </w:t>
      </w:r>
    </w:p>
    <w:p w14:paraId="3F7B2FA4" w14:textId="77777777" w:rsidR="00260837" w:rsidRPr="00611286" w:rsidRDefault="00260837" w:rsidP="00260837">
      <w:pPr>
        <w:pStyle w:val="Instruction"/>
      </w:pPr>
      <w:r w:rsidRPr="00611286">
        <w:lastRenderedPageBreak/>
        <w:t>Part D is changed to:</w:t>
      </w:r>
    </w:p>
    <w:p w14:paraId="73DF8343" w14:textId="77777777" w:rsidR="00260837" w:rsidRPr="00611286" w:rsidRDefault="00260837" w:rsidP="00260837">
      <w:pPr>
        <w:pStyle w:val="A2paragraph"/>
      </w:pPr>
      <w:r w:rsidRPr="00611286">
        <w:t xml:space="preserve">The ME will determine volumetric properties at </w:t>
      </w:r>
      <w:proofErr w:type="spellStart"/>
      <w:r w:rsidRPr="00611286">
        <w:t>N</w:t>
      </w:r>
      <w:r w:rsidRPr="00611286">
        <w:rPr>
          <w:vertAlign w:val="subscript"/>
        </w:rPr>
        <w:t>des</w:t>
      </w:r>
      <w:proofErr w:type="spellEnd"/>
      <w:r w:rsidRPr="00611286">
        <w:t xml:space="preserve"> for acceptance from samples taken, compacted, and tested at the HMA plant.  The ME will compact HMA to the number of design gyrations (</w:t>
      </w:r>
      <w:proofErr w:type="spellStart"/>
      <w:r w:rsidRPr="00611286">
        <w:t>N</w:t>
      </w:r>
      <w:r w:rsidRPr="00611286">
        <w:rPr>
          <w:vertAlign w:val="subscript"/>
        </w:rPr>
        <w:t>des</w:t>
      </w:r>
      <w:proofErr w:type="spellEnd"/>
      <w:r w:rsidRPr="00611286">
        <w:t>) of 50 gyrations, using equipment according to AASHTO T 312.  The ME will determine bulk specific gravity of the compacted sample according to AASHTO T 166.  The ME will use the most current QC maximum specific gravity test result in calculating the volumetric properties of the HMA.</w:t>
      </w:r>
    </w:p>
    <w:p w14:paraId="60BB95A0" w14:textId="77777777" w:rsidR="00260837" w:rsidRPr="00611286" w:rsidRDefault="00260837" w:rsidP="00260837">
      <w:pPr>
        <w:pStyle w:val="A2paragraph"/>
      </w:pPr>
      <w:r w:rsidRPr="00611286">
        <w:t>The ME will determine the dust-to-binder ratio from the composition results as tested by the QC technician.</w:t>
      </w:r>
    </w:p>
    <w:p w14:paraId="176817BC" w14:textId="77777777" w:rsidR="00260837" w:rsidRPr="00611286" w:rsidRDefault="00260837" w:rsidP="00260837">
      <w:pPr>
        <w:pStyle w:val="A2paragraph"/>
      </w:pPr>
      <w:r w:rsidRPr="00611286">
        <w:t xml:space="preserve">Ensure that the HMA mixture conforms to the requirements specified in </w:t>
      </w:r>
      <w:hyperlink w:anchor="t90211032" w:history="1">
        <w:r w:rsidRPr="00E64BDC">
          <w:t>Table 902.11.03-2</w:t>
        </w:r>
      </w:hyperlink>
      <w:r w:rsidRPr="00611286">
        <w:t xml:space="preserve"> and to the </w:t>
      </w:r>
      <w:proofErr w:type="spellStart"/>
      <w:r w:rsidRPr="00611286">
        <w:t>gradation</w:t>
      </w:r>
      <w:proofErr w:type="spellEnd"/>
      <w:r w:rsidRPr="00611286">
        <w:t xml:space="preserve"> requirements in </w:t>
      </w:r>
      <w:hyperlink w:anchor="t90211031" w:history="1">
        <w:r w:rsidRPr="00E64BDC">
          <w:t>Table 902.11.03-1</w:t>
        </w:r>
      </w:hyperlink>
      <w:r w:rsidRPr="00611286">
        <w:t>.  If the test results are outside of the requirements specified in Table 902.11.03-1 or Table 902.11.03-2 for an acceptance sample, immediately run a quality control sample.  If the quality control sample is also outside of the requirements in Table 902.11.03-1 or Table 902.11.03-2, determine if a plant adjustment is needed and take corrective action to bring the mix into compliance.  Take an additional quality control sample immediately after completing the corrective action to ensure that the mix is within the requirements.  If the mix is within the requirements based on the quality control sample results, then the ME will immediately take an acceptance sample to test and verify that the composition meets the requirements specified in Table 902.11.03-1 and Table 902.11.03-2.  If 2 consecutive acceptance or quality control samples are outside the requirements specified in Table 902.11.03-1 or Table 902.11.03-2, immediately stop production and shipping.</w:t>
      </w:r>
    </w:p>
    <w:p w14:paraId="0F633D66" w14:textId="77777777" w:rsidR="00260837" w:rsidRPr="00611286" w:rsidRDefault="00260837" w:rsidP="00260837">
      <w:pPr>
        <w:pStyle w:val="A2paragraph"/>
      </w:pPr>
      <w:r w:rsidRPr="00611286">
        <w:t>After a production stop, obtain ME approval of a plant correction plan before resuming production.  Upon restarting production, do not transport mixture to the Project Limits before the results of a quality control sample from the mixture indicate that the mixture meets the requirements specified in Table 902.11.03-1 and Table 902.11.03-2 and ME approval.  The ME will reject mixture produced at initial restarting that does not meet the requirements specified in Table 902.11.03-1 and Table 902.11.03-2.</w:t>
      </w:r>
    </w:p>
    <w:p w14:paraId="6D372B13" w14:textId="77777777" w:rsidR="00260837" w:rsidRDefault="00260837" w:rsidP="00260837">
      <w:pPr>
        <w:pStyle w:val="A2paragraph"/>
      </w:pPr>
      <w:r w:rsidRPr="00611286">
        <w:t xml:space="preserve">The ME will test a minimum of 1 sample per lot for moisture, basing moisture determinations on the weight loss of an approximately </w:t>
      </w:r>
      <w:proofErr w:type="gramStart"/>
      <w:r w:rsidRPr="00611286">
        <w:t>1,600 gram</w:t>
      </w:r>
      <w:proofErr w:type="gramEnd"/>
      <w:r w:rsidRPr="00611286">
        <w:t xml:space="preserve"> sample of mixture heated for 1 hour in an oven at 280 ± 5 °F.  Ensure that the moisture content of the mixture at discharge from the plant does not exceed 1.0 percent.</w:t>
      </w:r>
    </w:p>
    <w:p w14:paraId="787C5A81" w14:textId="77777777" w:rsidR="00260837" w:rsidRDefault="00260837" w:rsidP="00260837">
      <w:pPr>
        <w:pStyle w:val="HiddenTextSpec"/>
      </w:pPr>
      <w:r>
        <w:t>1**************************************************************************************************************************1</w:t>
      </w:r>
    </w:p>
    <w:p w14:paraId="55A90890" w14:textId="77777777" w:rsidR="00260837" w:rsidRDefault="00260837" w:rsidP="00260837">
      <w:pPr>
        <w:pStyle w:val="HiddenTextSpec"/>
      </w:pPr>
    </w:p>
    <w:p w14:paraId="2C0F458B" w14:textId="77777777" w:rsidR="00204AF9" w:rsidRDefault="00204AF9" w:rsidP="00790254">
      <w:pPr>
        <w:pStyle w:val="HiddenTextSpec"/>
        <w:rPr>
          <w:vanish w:val="0"/>
        </w:rPr>
      </w:pPr>
    </w:p>
    <w:p w14:paraId="3BFD7702" w14:textId="77777777" w:rsidR="004801AF" w:rsidRPr="00D5055B" w:rsidRDefault="004801AF" w:rsidP="004801AF">
      <w:pPr>
        <w:pStyle w:val="00000Subsection"/>
      </w:pPr>
      <w:bookmarkStart w:id="1126" w:name="_Toc170381572"/>
      <w:proofErr w:type="gramStart"/>
      <w:r w:rsidRPr="00D5055B">
        <w:t>902.12  Asphalt</w:t>
      </w:r>
      <w:proofErr w:type="gramEnd"/>
      <w:r w:rsidRPr="00D5055B">
        <w:t xml:space="preserve"> Rubber Gap Graded Course</w:t>
      </w:r>
      <w:bookmarkEnd w:id="1126"/>
    </w:p>
    <w:p w14:paraId="05CB4A6B" w14:textId="77777777" w:rsidR="004801AF" w:rsidRPr="00D5055B" w:rsidRDefault="004801AF" w:rsidP="004801AF">
      <w:pPr>
        <w:pStyle w:val="0000000Subpart"/>
      </w:pPr>
      <w:bookmarkStart w:id="1127" w:name="_Toc182750591"/>
      <w:bookmarkStart w:id="1128" w:name="_Toc170381575"/>
      <w:proofErr w:type="gramStart"/>
      <w:r w:rsidRPr="00D5055B">
        <w:t>902.12.03  Sampling</w:t>
      </w:r>
      <w:proofErr w:type="gramEnd"/>
      <w:r w:rsidRPr="00D5055B">
        <w:t xml:space="preserve"> and Testing</w:t>
      </w:r>
      <w:bookmarkEnd w:id="1127"/>
      <w:bookmarkEnd w:id="1128"/>
    </w:p>
    <w:p w14:paraId="62F2914F" w14:textId="77777777" w:rsidR="004801AF" w:rsidRDefault="004801AF" w:rsidP="004801AF">
      <w:pPr>
        <w:pStyle w:val="HiddenTextSpec"/>
      </w:pPr>
      <w:r>
        <w:t>1**************************************************************************************************************************1</w:t>
      </w:r>
    </w:p>
    <w:p w14:paraId="0EBD6483" w14:textId="77777777" w:rsidR="004801AF" w:rsidRDefault="004801AF" w:rsidP="004801AF">
      <w:pPr>
        <w:pStyle w:val="HiddenTextSpec"/>
      </w:pPr>
      <w:r w:rsidRPr="00020B41">
        <w:t>BDC</w:t>
      </w:r>
      <w:r>
        <w:t>24</w:t>
      </w:r>
      <w:r w:rsidRPr="00020B41">
        <w:t>S-</w:t>
      </w:r>
      <w:r>
        <w:t>12</w:t>
      </w:r>
      <w:r w:rsidRPr="00020B41">
        <w:t xml:space="preserve"> dated </w:t>
      </w:r>
      <w:r>
        <w:t>Jul 30, 2024</w:t>
      </w:r>
    </w:p>
    <w:p w14:paraId="12C59CC8" w14:textId="77777777" w:rsidR="004801AF" w:rsidRPr="00611286" w:rsidRDefault="004801AF" w:rsidP="004801AF">
      <w:pPr>
        <w:pStyle w:val="Instruction"/>
      </w:pPr>
      <w:r w:rsidRPr="00611286">
        <w:t>The entire subpart is changed to:</w:t>
      </w:r>
    </w:p>
    <w:p w14:paraId="421C580F" w14:textId="77777777" w:rsidR="004801AF" w:rsidRPr="00E64BDC" w:rsidRDefault="004801AF" w:rsidP="004801AF">
      <w:pPr>
        <w:pStyle w:val="Paragraph"/>
        <w:rPr>
          <w:bCs/>
        </w:rPr>
      </w:pPr>
      <w:r w:rsidRPr="00611286">
        <w:rPr>
          <w:bCs/>
        </w:rPr>
        <w:t xml:space="preserve">Perform quality control testing as specified in </w:t>
      </w:r>
      <w:hyperlink w:anchor="s9020204C" w:history="1">
        <w:r w:rsidRPr="00E64BDC">
          <w:rPr>
            <w:bCs/>
          </w:rPr>
          <w:t>902.02.04.C</w:t>
        </w:r>
      </w:hyperlink>
      <w:r w:rsidRPr="00611286">
        <w:rPr>
          <w:bCs/>
        </w:rPr>
        <w:t xml:space="preserve">.  Ensure that the mix meets the requirements as specified in </w:t>
      </w:r>
      <w:hyperlink w:anchor="s9020204A" w:history="1">
        <w:r w:rsidRPr="00E64BDC">
          <w:rPr>
            <w:bCs/>
          </w:rPr>
          <w:t>902.02.</w:t>
        </w:r>
        <w:proofErr w:type="gramStart"/>
        <w:r w:rsidRPr="00E64BDC">
          <w:rPr>
            <w:bCs/>
          </w:rPr>
          <w:t>04.A</w:t>
        </w:r>
        <w:proofErr w:type="gramEnd"/>
      </w:hyperlink>
      <w:r w:rsidRPr="00611286">
        <w:rPr>
          <w:bCs/>
        </w:rPr>
        <w:t xml:space="preserve">, otherwise the RE or ME will reject the material.  </w:t>
      </w:r>
      <w:r w:rsidRPr="00E64BDC">
        <w:rPr>
          <w:bCs/>
        </w:rPr>
        <w:t>Ensure that the temperature of the mixture at discharge from the plant or surge and storage bins meets the WMA additive manufacturer’s recommendations.  Do not allow the mixture temperature to exceed 300 °F at discharge from the plant.</w:t>
      </w:r>
    </w:p>
    <w:p w14:paraId="546B0227" w14:textId="77777777" w:rsidR="004801AF" w:rsidRPr="00611286" w:rsidRDefault="004801AF" w:rsidP="004801AF">
      <w:pPr>
        <w:pStyle w:val="Paragraph"/>
        <w:rPr>
          <w:bCs/>
        </w:rPr>
      </w:pPr>
      <w:r w:rsidRPr="00611286">
        <w:rPr>
          <w:bCs/>
        </w:rPr>
        <w:t xml:space="preserve">During production at the plant, the ME will take a sample from each 700 tons of production to verify composition and air voids.  Conduct </w:t>
      </w:r>
      <w:proofErr w:type="spellStart"/>
      <w:r w:rsidRPr="00611286">
        <w:rPr>
          <w:bCs/>
        </w:rPr>
        <w:t>draindown</w:t>
      </w:r>
      <w:proofErr w:type="spellEnd"/>
      <w:r w:rsidRPr="00611286">
        <w:rPr>
          <w:bCs/>
        </w:rPr>
        <w:t xml:space="preserve">, </w:t>
      </w:r>
      <w:proofErr w:type="spellStart"/>
      <w:r w:rsidRPr="00611286">
        <w:rPr>
          <w:bCs/>
        </w:rPr>
        <w:t>VCA</w:t>
      </w:r>
      <w:r w:rsidRPr="00E936BE">
        <w:rPr>
          <w:bCs/>
          <w:vertAlign w:val="subscript"/>
        </w:rPr>
        <w:t>mix</w:t>
      </w:r>
      <w:proofErr w:type="spellEnd"/>
      <w:r w:rsidRPr="00611286">
        <w:rPr>
          <w:bCs/>
        </w:rPr>
        <w:t xml:space="preserve">, </w:t>
      </w:r>
      <w:proofErr w:type="spellStart"/>
      <w:r w:rsidRPr="00611286">
        <w:rPr>
          <w:bCs/>
        </w:rPr>
        <w:t>VCA</w:t>
      </w:r>
      <w:r w:rsidRPr="00E936BE">
        <w:rPr>
          <w:bCs/>
          <w:vertAlign w:val="subscript"/>
        </w:rPr>
        <w:t>dry</w:t>
      </w:r>
      <w:proofErr w:type="spellEnd"/>
      <w:r w:rsidRPr="00611286">
        <w:rPr>
          <w:bCs/>
        </w:rPr>
        <w:t>, and VMA testing every 3,500 tons or as directed by the ME.  Perform tests according to AASHTO R 46.</w:t>
      </w:r>
    </w:p>
    <w:p w14:paraId="283E6FAE" w14:textId="77777777" w:rsidR="004801AF" w:rsidRPr="00611286" w:rsidRDefault="004801AF" w:rsidP="004801AF">
      <w:pPr>
        <w:pStyle w:val="Paragraph"/>
        <w:rPr>
          <w:bCs/>
        </w:rPr>
      </w:pPr>
      <w:r w:rsidRPr="00611286">
        <w:rPr>
          <w:bCs/>
        </w:rPr>
        <w:t xml:space="preserve">If the testing results are outside of the production control tolerances specified in </w:t>
      </w:r>
      <w:hyperlink w:anchor="t90212021" w:history="1">
        <w:r w:rsidRPr="00E64BDC">
          <w:rPr>
            <w:bCs/>
          </w:rPr>
          <w:t>Table 902.12.02-1</w:t>
        </w:r>
      </w:hyperlink>
      <w:r w:rsidRPr="00611286">
        <w:rPr>
          <w:bCs/>
        </w:rPr>
        <w:t xml:space="preserve"> and </w:t>
      </w:r>
      <w:r>
        <w:rPr>
          <w:bCs/>
        </w:rPr>
        <w:br/>
      </w:r>
      <w:hyperlink w:anchor="t90212022" w:history="1">
        <w:r w:rsidRPr="00E64BDC">
          <w:rPr>
            <w:bCs/>
          </w:rPr>
          <w:t>Table 902.12.02-2</w:t>
        </w:r>
      </w:hyperlink>
      <w:r w:rsidRPr="00611286">
        <w:rPr>
          <w:bCs/>
        </w:rPr>
        <w:t xml:space="preserve"> for an acceptance sample, immediately run a quality control sample.  If the quality control sample is also outside of the control tolerances in </w:t>
      </w:r>
      <w:hyperlink w:anchor="t90212021" w:history="1">
        <w:r w:rsidRPr="00E64BDC">
          <w:rPr>
            <w:bCs/>
          </w:rPr>
          <w:t>Table 902.12.02-1</w:t>
        </w:r>
      </w:hyperlink>
      <w:r w:rsidRPr="00611286">
        <w:rPr>
          <w:bCs/>
        </w:rPr>
        <w:t xml:space="preserve">, determine if a plant adjustment is needed and take corrective action to bring the mix into compliance.  Take an additional quality control sample immediately after completing the corrective action to ensure that the mix is within </w:t>
      </w:r>
      <w:proofErr w:type="gramStart"/>
      <w:r w:rsidRPr="00611286">
        <w:rPr>
          <w:bCs/>
        </w:rPr>
        <w:t>tolerances</w:t>
      </w:r>
      <w:proofErr w:type="gramEnd"/>
      <w:r w:rsidRPr="00611286">
        <w:rPr>
          <w:bCs/>
        </w:rPr>
        <w:t xml:space="preserve">.  If the mix is within tolerances based on the quality control sample results, then the ME will immediately take an acceptance sample to test and verify that the composition meets the production control tolerances specified in Table 902.12.02-1 and Table 902.12.02-2.  If 2 </w:t>
      </w:r>
      <w:r w:rsidRPr="00E64BDC">
        <w:rPr>
          <w:bCs/>
        </w:rPr>
        <w:t>consecutive</w:t>
      </w:r>
      <w:r w:rsidRPr="00611286">
        <w:rPr>
          <w:bCs/>
        </w:rPr>
        <w:t xml:space="preserve"> acceptance or quality control samples are outside the tolerances specified in </w:t>
      </w:r>
      <w:hyperlink w:anchor="t90212021" w:history="1">
        <w:r w:rsidRPr="00E64BDC">
          <w:rPr>
            <w:bCs/>
          </w:rPr>
          <w:t>Table 902.12.02-1</w:t>
        </w:r>
      </w:hyperlink>
      <w:r w:rsidRPr="00611286">
        <w:rPr>
          <w:bCs/>
        </w:rPr>
        <w:t xml:space="preserve"> and </w:t>
      </w:r>
      <w:hyperlink w:anchor="t90212022" w:history="1">
        <w:r w:rsidRPr="00E64BDC">
          <w:rPr>
            <w:bCs/>
          </w:rPr>
          <w:t>Table 902.12.02-2</w:t>
        </w:r>
      </w:hyperlink>
      <w:r w:rsidRPr="00611286">
        <w:rPr>
          <w:bCs/>
        </w:rPr>
        <w:t>, immediately stop production and shipping.</w:t>
      </w:r>
    </w:p>
    <w:p w14:paraId="7E4F340F" w14:textId="77777777" w:rsidR="004801AF" w:rsidRPr="00611286" w:rsidRDefault="004801AF" w:rsidP="004801AF">
      <w:pPr>
        <w:pStyle w:val="Paragraph"/>
        <w:rPr>
          <w:bCs/>
        </w:rPr>
      </w:pPr>
      <w:r w:rsidRPr="00611286">
        <w:rPr>
          <w:bCs/>
        </w:rPr>
        <w:lastRenderedPageBreak/>
        <w:t>After a production stop, obtain ME approval of a plant correction plan before resuming production.  Upon restarting production, do not transport mixture to the Project Limits before the results of a quality control sample from the mixture indicate that the mixture meets JMF tolerances and ME approval.  The ME will reject mixture produced at initial restarting that does not meet tolerances.</w:t>
      </w:r>
    </w:p>
    <w:p w14:paraId="3F8D1916" w14:textId="77777777" w:rsidR="004801AF" w:rsidRDefault="004801AF" w:rsidP="004801AF">
      <w:pPr>
        <w:pStyle w:val="Paragraph"/>
      </w:pPr>
      <w:r w:rsidRPr="00611286">
        <w:rPr>
          <w:bCs/>
        </w:rPr>
        <w:t xml:space="preserve">The ME will perform sampling according to </w:t>
      </w:r>
      <w:hyperlink w:anchor="njdotb2" w:history="1">
        <w:r w:rsidRPr="00E64BDC">
          <w:rPr>
            <w:bCs/>
          </w:rPr>
          <w:t>NJDOT B-2</w:t>
        </w:r>
      </w:hyperlink>
      <w:r w:rsidRPr="00611286">
        <w:rPr>
          <w:bCs/>
        </w:rPr>
        <w:t xml:space="preserve"> or ASTM D 3665, and will perform testing for composition according to AASHTO T 308 </w:t>
      </w:r>
      <w:r w:rsidRPr="00E64BDC">
        <w:rPr>
          <w:bCs/>
        </w:rPr>
        <w:t>or</w:t>
      </w:r>
      <w:r w:rsidRPr="00611286">
        <w:rPr>
          <w:bCs/>
        </w:rPr>
        <w:t xml:space="preserve"> </w:t>
      </w:r>
      <w:hyperlink w:anchor="njdotb5" w:history="1">
        <w:r w:rsidRPr="00E64BDC">
          <w:rPr>
            <w:bCs/>
          </w:rPr>
          <w:t>NJDOT B-5</w:t>
        </w:r>
      </w:hyperlink>
      <w:r w:rsidRPr="00611286">
        <w:rPr>
          <w:bCs/>
        </w:rPr>
        <w:t xml:space="preserve">.  The ME will determine bulk specific gravity of the compacted sample according to AASHTO T 166. The ME will use the most current QC maximum specific gravity test result, obtained according to AASHTO T 209, in calculating the volumetric properties of the ARGG.  Perform testing for </w:t>
      </w:r>
      <w:proofErr w:type="spellStart"/>
      <w:r w:rsidRPr="00611286">
        <w:rPr>
          <w:bCs/>
        </w:rPr>
        <w:t>draindown</w:t>
      </w:r>
      <w:proofErr w:type="spellEnd"/>
      <w:r w:rsidRPr="00611286">
        <w:rPr>
          <w:bCs/>
        </w:rPr>
        <w:t xml:space="preserve"> according to AASHTO T 305.  During production at the plant, the ME will take a sample of the asphalt binder once every 3,500 tons or as directed by the ME.</w:t>
      </w:r>
    </w:p>
    <w:p w14:paraId="230841BA" w14:textId="77777777" w:rsidR="004801AF" w:rsidRDefault="004801AF" w:rsidP="004801AF">
      <w:pPr>
        <w:pStyle w:val="HiddenTextSpec"/>
      </w:pPr>
      <w:r>
        <w:t>1**************************************************************************************************************************1</w:t>
      </w:r>
    </w:p>
    <w:p w14:paraId="0ECE4328" w14:textId="77777777" w:rsidR="004801AF" w:rsidRDefault="004801AF" w:rsidP="004801AF">
      <w:pPr>
        <w:pStyle w:val="HiddenTextSpec"/>
      </w:pPr>
    </w:p>
    <w:p w14:paraId="2B773047" w14:textId="77777777" w:rsidR="004801AF" w:rsidRPr="00B742C5" w:rsidRDefault="004801AF" w:rsidP="00790254">
      <w:pPr>
        <w:pStyle w:val="HiddenTextSpec"/>
        <w:rPr>
          <w:vanish w:val="0"/>
        </w:rPr>
      </w:pPr>
    </w:p>
    <w:p w14:paraId="56F8C9D0" w14:textId="77777777" w:rsidR="009A1803" w:rsidRPr="006C1874" w:rsidRDefault="009A1803" w:rsidP="009A1803">
      <w:pPr>
        <w:pStyle w:val="0000000Subpart"/>
      </w:pPr>
      <w:r w:rsidRPr="00B742C5">
        <w:t>902.13. Hot Mix Asphalt High RAP</w:t>
      </w:r>
    </w:p>
    <w:p w14:paraId="11422C4B" w14:textId="399AA70D" w:rsidR="00C07FDE" w:rsidRPr="00604E04" w:rsidRDefault="00C07FDE" w:rsidP="00901CB4">
      <w:pPr>
        <w:pStyle w:val="0000000Subpart"/>
        <w:rPr>
          <w:vanish/>
          <w:color w:val="FF0000"/>
        </w:rPr>
      </w:pPr>
      <w:r w:rsidRPr="00604E04">
        <w:rPr>
          <w:vanish/>
          <w:color w:val="FF0000"/>
        </w:rPr>
        <w:t>FOR LOCAL AID PROJECTS</w:t>
      </w:r>
      <w:r w:rsidR="00901CB4">
        <w:rPr>
          <w:vanish/>
          <w:color w:val="FF0000"/>
        </w:rPr>
        <w:t xml:space="preserve"> THIS SECTION IS DELETED AND</w:t>
      </w:r>
      <w:r w:rsidRPr="00604E04">
        <w:rPr>
          <w:vanish/>
          <w:color w:val="FF0000"/>
        </w:rPr>
        <w:t xml:space="preserve"> </w:t>
      </w:r>
      <w:r w:rsidR="00BE0AF3" w:rsidRPr="00604E04">
        <w:rPr>
          <w:vanish/>
          <w:color w:val="FF0000"/>
        </w:rPr>
        <w:t>REPLACE</w:t>
      </w:r>
      <w:r w:rsidR="00901CB4">
        <w:rPr>
          <w:vanish/>
          <w:color w:val="FF0000"/>
        </w:rPr>
        <w:t>D</w:t>
      </w:r>
      <w:r w:rsidR="00BE0AF3" w:rsidRPr="00604E04">
        <w:rPr>
          <w:vanish/>
          <w:color w:val="FF0000"/>
        </w:rPr>
        <w:t xml:space="preserve"> WITH THE FOLLOWING</w:t>
      </w:r>
    </w:p>
    <w:p w14:paraId="7361573F" w14:textId="747DF7A8" w:rsidR="009A1803" w:rsidRPr="00B742C5" w:rsidRDefault="009A1803" w:rsidP="009A1803">
      <w:pPr>
        <w:pStyle w:val="0000000Subpart"/>
      </w:pPr>
      <w:r w:rsidRPr="00604E04">
        <w:t>This section is deleted and replaced with the following</w:t>
      </w:r>
      <w:r w:rsidR="004B4B4B" w:rsidRPr="00604E04">
        <w:t>:</w:t>
      </w:r>
    </w:p>
    <w:p w14:paraId="22301C5A" w14:textId="77777777" w:rsidR="009A1803" w:rsidRPr="00B742C5" w:rsidRDefault="009A1803" w:rsidP="009A1803">
      <w:pPr>
        <w:pStyle w:val="00000Subsection"/>
        <w:rPr>
          <w:rFonts w:asciiTheme="minorHAnsi" w:hAnsiTheme="minorHAnsi" w:cstheme="minorHAnsi"/>
          <w:sz w:val="32"/>
          <w:szCs w:val="32"/>
        </w:rPr>
      </w:pPr>
      <w:bookmarkStart w:id="1129" w:name="_Toc151019343"/>
      <w:bookmarkStart w:id="1130" w:name="_Toc501717672"/>
      <w:bookmarkStart w:id="1131" w:name="_Toc88381026"/>
      <w:proofErr w:type="gramStart"/>
      <w:r w:rsidRPr="00B742C5">
        <w:t>902.13  Hot</w:t>
      </w:r>
      <w:proofErr w:type="gramEnd"/>
      <w:r w:rsidRPr="00B742C5">
        <w:t xml:space="preserve"> Mix Asphalt High RAP</w:t>
      </w:r>
      <w:bookmarkEnd w:id="1129"/>
    </w:p>
    <w:p w14:paraId="2ABC6FF4" w14:textId="77777777" w:rsidR="009A1803" w:rsidRPr="00B742C5" w:rsidRDefault="009A1803" w:rsidP="009A1803">
      <w:pPr>
        <w:pStyle w:val="0000000Subpart"/>
      </w:pPr>
      <w:bookmarkStart w:id="1132" w:name="_Toc151019344"/>
      <w:proofErr w:type="gramStart"/>
      <w:r w:rsidRPr="00B742C5">
        <w:t>902.13.01  Mix</w:t>
      </w:r>
      <w:proofErr w:type="gramEnd"/>
      <w:r w:rsidRPr="00B742C5">
        <w:t xml:space="preserve"> Designations</w:t>
      </w:r>
      <w:bookmarkEnd w:id="1132"/>
    </w:p>
    <w:p w14:paraId="1A1FB384" w14:textId="77777777" w:rsidR="009A1803" w:rsidRPr="00B742C5" w:rsidRDefault="009A1803" w:rsidP="009A1803">
      <w:pPr>
        <w:pStyle w:val="Paragraph"/>
      </w:pPr>
      <w:r w:rsidRPr="00B742C5">
        <w:t>The requirements for specific HMA mixtures with required minimum amounts of RAP are identified by the abbreviated fields in the Item description as defined as follows:</w:t>
      </w:r>
    </w:p>
    <w:p w14:paraId="4D369A8E" w14:textId="77777777" w:rsidR="009A1803" w:rsidRPr="00B742C5" w:rsidRDefault="009A1803" w:rsidP="009A1803">
      <w:pPr>
        <w:pStyle w:val="Paragraph"/>
      </w:pPr>
      <w:r w:rsidRPr="00B742C5">
        <w:t>HOT MIX ASPHALT 12.5ME SURFACE COURSE HIGH RAP</w:t>
      </w:r>
    </w:p>
    <w:p w14:paraId="42D41DFD" w14:textId="77777777" w:rsidR="009A1803" w:rsidRPr="00B742C5" w:rsidRDefault="009A1803" w:rsidP="009A1803">
      <w:pPr>
        <w:pStyle w:val="11paragraph"/>
      </w:pPr>
      <w:r w:rsidRPr="00B742C5">
        <w:rPr>
          <w:b/>
        </w:rPr>
        <w:t>1.</w:t>
      </w:r>
      <w:r w:rsidRPr="00B742C5">
        <w:rPr>
          <w:b/>
        </w:rPr>
        <w:tab/>
        <w:t xml:space="preserve">“HOT MIX </w:t>
      </w:r>
      <w:proofErr w:type="gramStart"/>
      <w:r w:rsidRPr="00B742C5">
        <w:rPr>
          <w:b/>
        </w:rPr>
        <w:t>ASPHALT”</w:t>
      </w:r>
      <w:r w:rsidRPr="00B742C5">
        <w:t xml:space="preserve">  “</w:t>
      </w:r>
      <w:proofErr w:type="gramEnd"/>
      <w:r w:rsidRPr="00B742C5">
        <w:t xml:space="preserve">Hot Mix Asphalt” </w:t>
      </w:r>
      <w:proofErr w:type="gramStart"/>
      <w:r w:rsidRPr="00B742C5">
        <w:t>is located in</w:t>
      </w:r>
      <w:proofErr w:type="gramEnd"/>
      <w:r w:rsidRPr="00B742C5">
        <w:t xml:space="preserve"> the first field in the Item description for the purpose of identifying the mixture </w:t>
      </w:r>
      <w:r w:rsidRPr="00B742C5">
        <w:rPr>
          <w:bCs/>
        </w:rPr>
        <w:t>requirements</w:t>
      </w:r>
      <w:r w:rsidRPr="00B742C5">
        <w:t>.</w:t>
      </w:r>
    </w:p>
    <w:p w14:paraId="5E8F5C08" w14:textId="77777777" w:rsidR="009A1803" w:rsidRPr="00B742C5" w:rsidRDefault="009A1803" w:rsidP="009A1803">
      <w:pPr>
        <w:pStyle w:val="11paragraph"/>
      </w:pPr>
      <w:r w:rsidRPr="00B742C5">
        <w:rPr>
          <w:b/>
          <w:bCs/>
        </w:rPr>
        <w:t>2.</w:t>
      </w:r>
      <w:r w:rsidRPr="00B742C5">
        <w:rPr>
          <w:b/>
          <w:bCs/>
        </w:rPr>
        <w:tab/>
        <w:t>“</w:t>
      </w:r>
      <w:r w:rsidRPr="00B742C5">
        <w:rPr>
          <w:b/>
        </w:rPr>
        <w:t>12</w:t>
      </w:r>
      <w:r w:rsidRPr="00B742C5">
        <w:rPr>
          <w:b/>
          <w:bCs/>
        </w:rPr>
        <w:t>.5</w:t>
      </w:r>
      <w:proofErr w:type="gramStart"/>
      <w:r w:rsidRPr="00B742C5">
        <w:rPr>
          <w:b/>
          <w:bCs/>
        </w:rPr>
        <w:t>”</w:t>
      </w:r>
      <w:r w:rsidRPr="00B742C5">
        <w:t xml:space="preserve">  The</w:t>
      </w:r>
      <w:proofErr w:type="gramEnd"/>
      <w:r w:rsidRPr="00B742C5">
        <w:t xml:space="preserve"> </w:t>
      </w:r>
      <w:r w:rsidRPr="00B742C5">
        <w:rPr>
          <w:bCs/>
        </w:rPr>
        <w:t>second</w:t>
      </w:r>
      <w:r w:rsidRPr="00B742C5">
        <w:t xml:space="preserve"> field in the Item description designates the nominal maximum size aggregate (in millimeters) for the job mix formula (sizes are 4.75, 9.5, 12.5, 19, 25, and 37.5 mm).</w:t>
      </w:r>
    </w:p>
    <w:p w14:paraId="3CCA990A" w14:textId="77777777" w:rsidR="009A1803" w:rsidRPr="00B742C5" w:rsidRDefault="009A1803" w:rsidP="009A1803">
      <w:pPr>
        <w:pStyle w:val="11paragraph"/>
      </w:pPr>
      <w:r w:rsidRPr="00B742C5">
        <w:rPr>
          <w:b/>
          <w:bCs/>
        </w:rPr>
        <w:t>3.</w:t>
      </w:r>
      <w:r w:rsidRPr="00B742C5">
        <w:rPr>
          <w:b/>
          <w:bCs/>
        </w:rPr>
        <w:tab/>
        <w:t>“</w:t>
      </w:r>
      <w:proofErr w:type="gramStart"/>
      <w:r w:rsidRPr="00B742C5">
        <w:rPr>
          <w:b/>
          <w:bCs/>
        </w:rPr>
        <w:t>M”</w:t>
      </w:r>
      <w:r w:rsidRPr="00B742C5">
        <w:rPr>
          <w:bCs/>
        </w:rPr>
        <w:t xml:space="preserve"> </w:t>
      </w:r>
      <w:r w:rsidRPr="00B742C5">
        <w:t xml:space="preserve"> The</w:t>
      </w:r>
      <w:proofErr w:type="gramEnd"/>
      <w:r w:rsidRPr="00B742C5">
        <w:t xml:space="preserve"> third field in the Item description designates the design compaction level for the job mix formula based on traffic forecasts as listed in </w:t>
      </w:r>
      <w:hyperlink w:anchor="t90202032" w:history="1">
        <w:r w:rsidRPr="00B742C5">
          <w:rPr>
            <w:rStyle w:val="Hyperlink"/>
            <w:color w:val="auto"/>
          </w:rPr>
          <w:t>Table 902.02.03-2</w:t>
        </w:r>
      </w:hyperlink>
      <w:r w:rsidRPr="00B742C5">
        <w:t xml:space="preserve"> (levels are L=low and M=medium).</w:t>
      </w:r>
    </w:p>
    <w:p w14:paraId="435DF152" w14:textId="77777777" w:rsidR="009A1803" w:rsidRPr="00B742C5" w:rsidRDefault="009A1803" w:rsidP="009A1803">
      <w:pPr>
        <w:pStyle w:val="11paragraph"/>
      </w:pPr>
      <w:r w:rsidRPr="00B742C5">
        <w:rPr>
          <w:b/>
          <w:bCs/>
        </w:rPr>
        <w:t>4.</w:t>
      </w:r>
      <w:r w:rsidRPr="00B742C5">
        <w:rPr>
          <w:b/>
          <w:bCs/>
        </w:rPr>
        <w:tab/>
        <w:t>“</w:t>
      </w:r>
      <w:proofErr w:type="gramStart"/>
      <w:r w:rsidRPr="00B742C5">
        <w:rPr>
          <w:b/>
          <w:bCs/>
        </w:rPr>
        <w:t>E”</w:t>
      </w:r>
      <w:r w:rsidRPr="00B742C5">
        <w:t xml:space="preserve">  The</w:t>
      </w:r>
      <w:proofErr w:type="gramEnd"/>
      <w:r w:rsidRPr="00B742C5">
        <w:t xml:space="preserve"> fourth field in the Item description designates the high temperature designation of the performance-graded binder.  </w:t>
      </w:r>
      <w:r w:rsidRPr="00B742C5">
        <w:rPr>
          <w:bCs/>
        </w:rPr>
        <w:t>Options</w:t>
      </w:r>
      <w:r w:rsidRPr="00B742C5">
        <w:t xml:space="preserve"> are “64” for PG 64S-22 and “E” for PG 64E-22.</w:t>
      </w:r>
    </w:p>
    <w:p w14:paraId="05FFA4B8" w14:textId="77777777" w:rsidR="009A1803" w:rsidRPr="00B742C5" w:rsidRDefault="009A1803" w:rsidP="009A1803">
      <w:pPr>
        <w:pStyle w:val="11paragraph"/>
      </w:pPr>
      <w:r w:rsidRPr="00B742C5">
        <w:rPr>
          <w:b/>
          <w:bCs/>
        </w:rPr>
        <w:t>5.</w:t>
      </w:r>
      <w:r w:rsidRPr="00B742C5">
        <w:rPr>
          <w:b/>
          <w:bCs/>
        </w:rPr>
        <w:tab/>
        <w:t>“</w:t>
      </w:r>
      <w:r w:rsidRPr="00B742C5">
        <w:rPr>
          <w:b/>
        </w:rPr>
        <w:t>SURFACE</w:t>
      </w:r>
      <w:r w:rsidRPr="00B742C5">
        <w:rPr>
          <w:b/>
          <w:bCs/>
        </w:rPr>
        <w:t xml:space="preserve"> </w:t>
      </w:r>
      <w:proofErr w:type="gramStart"/>
      <w:r w:rsidRPr="00B742C5">
        <w:rPr>
          <w:b/>
          <w:bCs/>
        </w:rPr>
        <w:t>COURSE”</w:t>
      </w:r>
      <w:r w:rsidRPr="00B742C5">
        <w:rPr>
          <w:bCs/>
        </w:rPr>
        <w:t xml:space="preserve"> </w:t>
      </w:r>
      <w:r w:rsidRPr="00B742C5">
        <w:t xml:space="preserve"> The</w:t>
      </w:r>
      <w:proofErr w:type="gramEnd"/>
      <w:r w:rsidRPr="00B742C5">
        <w:t xml:space="preserve"> </w:t>
      </w:r>
      <w:r w:rsidRPr="00B742C5">
        <w:rPr>
          <w:bCs/>
        </w:rPr>
        <w:t>last</w:t>
      </w:r>
      <w:r w:rsidRPr="00B742C5">
        <w:t xml:space="preserve"> field in the Item description designates the intended use and location within the pavement structure (options are surface, intermediate, or base course).</w:t>
      </w:r>
    </w:p>
    <w:p w14:paraId="3B5ED6B9" w14:textId="77777777" w:rsidR="009A1803" w:rsidRPr="00B742C5" w:rsidRDefault="009A1803" w:rsidP="009A1803">
      <w:pPr>
        <w:pStyle w:val="11paragraph"/>
      </w:pPr>
      <w:r w:rsidRPr="00B742C5">
        <w:rPr>
          <w:b/>
        </w:rPr>
        <w:t>6.</w:t>
      </w:r>
      <w:r w:rsidRPr="00B742C5">
        <w:rPr>
          <w:b/>
        </w:rPr>
        <w:tab/>
        <w:t xml:space="preserve">“HIGH </w:t>
      </w:r>
      <w:proofErr w:type="gramStart"/>
      <w:r w:rsidRPr="00B742C5">
        <w:rPr>
          <w:b/>
        </w:rPr>
        <w:t>RAP”</w:t>
      </w:r>
      <w:r w:rsidRPr="00B742C5">
        <w:t xml:space="preserve">  This</w:t>
      </w:r>
      <w:proofErr w:type="gramEnd"/>
      <w:r w:rsidRPr="00B742C5">
        <w:t xml:space="preserve"> </w:t>
      </w:r>
      <w:r w:rsidRPr="00B742C5">
        <w:rPr>
          <w:bCs/>
        </w:rPr>
        <w:t>additional</w:t>
      </w:r>
      <w:r w:rsidRPr="00B742C5">
        <w:t xml:space="preserve"> field designates that there will be a minimum percentage of RAP required for the mixture in </w:t>
      </w:r>
      <w:hyperlink w:anchor="s9021302" w:history="1">
        <w:r w:rsidRPr="00B742C5">
          <w:rPr>
            <w:rStyle w:val="Hyperlink"/>
            <w:color w:val="auto"/>
          </w:rPr>
          <w:t>902.13.02</w:t>
        </w:r>
      </w:hyperlink>
      <w:r w:rsidRPr="00B742C5">
        <w:t>.</w:t>
      </w:r>
    </w:p>
    <w:p w14:paraId="406053AB" w14:textId="77777777" w:rsidR="009A1803" w:rsidRPr="00B742C5" w:rsidRDefault="009A1803" w:rsidP="009A1803">
      <w:pPr>
        <w:pStyle w:val="0000000Subpart"/>
      </w:pPr>
      <w:bookmarkStart w:id="1133" w:name="_Toc151019345"/>
      <w:proofErr w:type="gramStart"/>
      <w:r w:rsidRPr="00B742C5">
        <w:t>902.13.02  Composition</w:t>
      </w:r>
      <w:proofErr w:type="gramEnd"/>
      <w:r w:rsidRPr="00B742C5">
        <w:t xml:space="preserve"> of Mixture</w:t>
      </w:r>
      <w:bookmarkEnd w:id="1133"/>
    </w:p>
    <w:p w14:paraId="4A76A681" w14:textId="77777777" w:rsidR="009A1803" w:rsidRPr="00B742C5" w:rsidRDefault="009A1803" w:rsidP="009A1803">
      <w:pPr>
        <w:pStyle w:val="Paragraph"/>
      </w:pPr>
      <w:r w:rsidRPr="00B742C5">
        <w:fldChar w:fldCharType="begin"/>
      </w:r>
      <w:r w:rsidRPr="00B742C5">
        <w:instrText xml:space="preserve"> XE "HMA High </w:instrText>
      </w:r>
      <w:proofErr w:type="spellStart"/>
      <w:proofErr w:type="gramStart"/>
      <w:r w:rsidRPr="00B742C5">
        <w:instrText>RAP:Composition</w:instrText>
      </w:r>
      <w:proofErr w:type="spellEnd"/>
      <w:proofErr w:type="gramEnd"/>
      <w:r w:rsidRPr="00B742C5">
        <w:instrText xml:space="preserve"> of Mixture" </w:instrText>
      </w:r>
      <w:r w:rsidRPr="00B742C5">
        <w:fldChar w:fldCharType="end"/>
      </w:r>
      <w:r w:rsidRPr="00B742C5">
        <w:t>Provide materials as specified:</w:t>
      </w:r>
    </w:p>
    <w:p w14:paraId="44DE8578" w14:textId="77777777" w:rsidR="009A1803" w:rsidRPr="00B742C5" w:rsidRDefault="009A1803" w:rsidP="009A1803">
      <w:pPr>
        <w:pStyle w:val="Dotleader0indent"/>
      </w:pPr>
      <w:r w:rsidRPr="00B742C5">
        <w:t>Aggregates for Hot Mix Asphalt</w:t>
      </w:r>
      <w:r w:rsidRPr="00B742C5">
        <w:tab/>
      </w:r>
      <w:hyperlink w:anchor="s90105" w:history="1">
        <w:r w:rsidRPr="00B742C5">
          <w:rPr>
            <w:u w:val="single"/>
          </w:rPr>
          <w:t>901.05</w:t>
        </w:r>
      </w:hyperlink>
    </w:p>
    <w:p w14:paraId="27B327EF" w14:textId="77777777" w:rsidR="009A1803" w:rsidRPr="00B742C5" w:rsidRDefault="009A1803" w:rsidP="009A1803">
      <w:pPr>
        <w:pStyle w:val="Paragraph"/>
      </w:pPr>
      <w:r w:rsidRPr="00B742C5">
        <w:t xml:space="preserve">Use a virgin asphalt binder that will result in a mix that meets the performance requirements specified in </w:t>
      </w:r>
      <w:r w:rsidRPr="00B742C5">
        <w:br/>
      </w:r>
      <w:hyperlink w:anchor="t90213032" w:history="1">
        <w:r w:rsidRPr="00B742C5">
          <w:rPr>
            <w:rStyle w:val="Hyperlink"/>
            <w:color w:val="auto"/>
          </w:rPr>
          <w:t>Table 902.13.03-2</w:t>
        </w:r>
      </w:hyperlink>
      <w:r w:rsidRPr="00B742C5">
        <w:t xml:space="preserve">.  Ensure that the virgin asphalt binder meets the requirements of </w:t>
      </w:r>
      <w:hyperlink w:anchor="s9020101" w:history="1">
        <w:r w:rsidRPr="00B742C5">
          <w:rPr>
            <w:rStyle w:val="Hyperlink"/>
            <w:color w:val="auto"/>
          </w:rPr>
          <w:t>902.01.01</w:t>
        </w:r>
      </w:hyperlink>
      <w:r w:rsidRPr="00B742C5">
        <w:t xml:space="preserve"> except the performance grade.  Use a performance grade of asphalt binder as determined by the mix design and mix performance testing.  Submit a certificate of analysis (COA) showing the PG continuous grading (AASHTO R 29) for the asphalt binder used in the mix design.  </w:t>
      </w:r>
    </w:p>
    <w:p w14:paraId="1F0FBF69" w14:textId="77777777" w:rsidR="009A1803" w:rsidRPr="00B742C5" w:rsidRDefault="009A1803" w:rsidP="009A1803">
      <w:pPr>
        <w:pStyle w:val="Paragraph"/>
      </w:pPr>
      <w:r w:rsidRPr="00B742C5">
        <w:t xml:space="preserve">For quality assurance testing of the asphalt binder, the ME may sample the asphalt binder during production of the mix and compare the results with the COA submitted during test strip approval.  To analyze the binder the ME will test the </w:t>
      </w:r>
      <w:r w:rsidRPr="00B742C5">
        <w:lastRenderedPageBreak/>
        <w:t xml:space="preserve">binder at the nearest standard PG temperature then compare the results with the COA.  If the high (G*/ sin δ) and low (stiffness and m value) temperature passing test results are within 5 percent of the results from the passing temperature on the COA, then the ME will consider the asphalt binder comparable to the binder used during the test strip. </w:t>
      </w:r>
    </w:p>
    <w:p w14:paraId="3A2EF2D7" w14:textId="77777777" w:rsidR="009A1803" w:rsidRPr="00B742C5" w:rsidRDefault="009A1803" w:rsidP="009A1803">
      <w:pPr>
        <w:pStyle w:val="Paragraph"/>
      </w:pPr>
      <w:r w:rsidRPr="00B742C5">
        <w:t xml:space="preserve">Mix HMA HIGH RAP in a plant that is listed on the QPL for HMA Plants and conforms to the requirements for HMA Plants as specified in </w:t>
      </w:r>
      <w:hyperlink w:anchor="s100901" w:history="1">
        <w:r w:rsidRPr="00B742C5">
          <w:rPr>
            <w:u w:val="single"/>
          </w:rPr>
          <w:t>1009.01</w:t>
        </w:r>
      </w:hyperlink>
      <w:r w:rsidRPr="00B742C5">
        <w:t>.</w:t>
      </w:r>
    </w:p>
    <w:p w14:paraId="3626F7D3" w14:textId="77777777" w:rsidR="009A1803" w:rsidRPr="00B742C5" w:rsidRDefault="009A1803" w:rsidP="009A1803">
      <w:pPr>
        <w:pStyle w:val="Paragraph"/>
      </w:pPr>
      <w:r w:rsidRPr="00B742C5">
        <w:t xml:space="preserve">Composition of the mixture for HMA HIGH RAP surface course is coarse aggregate, fine aggregate, asphalt binder, and greater than 15 percent Reclaimed Asphalt Pavement (RAP), and may also include mineral filler, asphalt rejuvenator, and Warm Mix Asphalt (WMA) additives or processes as specified in </w:t>
      </w:r>
      <w:hyperlink w:anchor="s9020104" w:history="1">
        <w:r w:rsidRPr="00B742C5">
          <w:rPr>
            <w:rStyle w:val="Hyperlink"/>
            <w:color w:val="auto"/>
          </w:rPr>
          <w:t>902.01.04</w:t>
        </w:r>
      </w:hyperlink>
      <w:r w:rsidRPr="00B742C5">
        <w:t xml:space="preserve">.  When WMA is used it must meet the requirements as specified in </w:t>
      </w:r>
      <w:hyperlink w:anchor="s90210" w:history="1">
        <w:r w:rsidRPr="00B742C5">
          <w:rPr>
            <w:rStyle w:val="Hyperlink"/>
            <w:color w:val="auto"/>
          </w:rPr>
          <w:t>902.10</w:t>
        </w:r>
      </w:hyperlink>
      <w:r w:rsidRPr="00B742C5">
        <w:t>.  Ensure that the finished mix does not contain more than a total of 1 percent by weight contamination from Crushed Recycled Container Glass (CRCG).</w:t>
      </w:r>
    </w:p>
    <w:p w14:paraId="0FFE2BB4" w14:textId="77777777" w:rsidR="009A1803" w:rsidRPr="00B742C5" w:rsidRDefault="009A1803" w:rsidP="009A1803">
      <w:pPr>
        <w:pStyle w:val="Paragraph"/>
      </w:pPr>
      <w:r w:rsidRPr="00B742C5">
        <w:t xml:space="preserve">The composition of the mixture for HMA HIGH RAP base or intermediate course is coarse aggregate, fine aggregate, asphalt binder, and greater than 25 percent Reclaimed Asphalt Pavement (RAP),  and may also include mineral filler, up to 10 percent of additional recycled materials, asphalt rejuvenator, and Warm Mix Asphalt (WMA) additives or processes as specified in </w:t>
      </w:r>
      <w:hyperlink w:anchor="s9020104" w:history="1">
        <w:r w:rsidRPr="00B742C5">
          <w:rPr>
            <w:rStyle w:val="Hyperlink"/>
            <w:color w:val="auto"/>
          </w:rPr>
          <w:t>902.01.04</w:t>
        </w:r>
      </w:hyperlink>
      <w:r w:rsidRPr="00B742C5">
        <w:t xml:space="preserve">.  When WMA is used it must meet the requirements as specified in </w:t>
      </w:r>
      <w:hyperlink w:anchor="s90210" w:history="1">
        <w:r w:rsidRPr="00B742C5">
          <w:rPr>
            <w:rStyle w:val="Hyperlink"/>
            <w:color w:val="auto"/>
          </w:rPr>
          <w:t>902.10</w:t>
        </w:r>
      </w:hyperlink>
      <w:r w:rsidRPr="00B742C5">
        <w:t>.  The recycled materials may consist of a combination of RAP, CRCG, Ground Bituminous Shingle Material (GBSM), and RPCSA, with the following individual limits:</w:t>
      </w:r>
    </w:p>
    <w:p w14:paraId="24DF47E6" w14:textId="77777777" w:rsidR="009A1803" w:rsidRPr="0050135C" w:rsidRDefault="009A1803" w:rsidP="009A1803">
      <w:pPr>
        <w:pStyle w:val="Blanklinehalf"/>
        <w:rPr>
          <w:highlight w:val="yellow"/>
        </w:rPr>
      </w:pPr>
    </w:p>
    <w:tbl>
      <w:tblPr>
        <w:tblW w:w="9659" w:type="dxa"/>
        <w:jc w:val="center"/>
        <w:tblBorders>
          <w:top w:val="double" w:sz="4" w:space="0" w:color="auto"/>
          <w:bottom w:val="double" w:sz="4" w:space="0" w:color="auto"/>
        </w:tblBorders>
        <w:tblCellMar>
          <w:top w:w="29" w:type="dxa"/>
          <w:left w:w="29" w:type="dxa"/>
          <w:bottom w:w="29" w:type="dxa"/>
          <w:right w:w="29" w:type="dxa"/>
        </w:tblCellMar>
        <w:tblLook w:val="01E0" w:firstRow="1" w:lastRow="1" w:firstColumn="1" w:lastColumn="1" w:noHBand="0" w:noVBand="0"/>
      </w:tblPr>
      <w:tblGrid>
        <w:gridCol w:w="2672"/>
        <w:gridCol w:w="3027"/>
        <w:gridCol w:w="3960"/>
      </w:tblGrid>
      <w:tr w:rsidR="009A1803" w:rsidRPr="00C63FBC" w14:paraId="403817F9" w14:textId="77777777" w:rsidTr="00AC111E">
        <w:trPr>
          <w:trHeight w:val="173"/>
          <w:jc w:val="center"/>
        </w:trPr>
        <w:tc>
          <w:tcPr>
            <w:tcW w:w="9659" w:type="dxa"/>
            <w:gridSpan w:val="3"/>
            <w:tcBorders>
              <w:top w:val="double" w:sz="4" w:space="0" w:color="auto"/>
              <w:bottom w:val="single" w:sz="4" w:space="0" w:color="auto"/>
            </w:tcBorders>
            <w:vAlign w:val="center"/>
          </w:tcPr>
          <w:p w14:paraId="24D5FC2D" w14:textId="77777777" w:rsidR="009A1803" w:rsidRPr="00B742C5" w:rsidRDefault="009A1803" w:rsidP="00AC111E">
            <w:pPr>
              <w:pStyle w:val="Tabletitle"/>
            </w:pPr>
            <w:r w:rsidRPr="00B742C5">
              <w:t>Table 902.13.02-</w:t>
            </w:r>
            <w:proofErr w:type="gramStart"/>
            <w:r w:rsidRPr="00B742C5">
              <w:t>1  Use</w:t>
            </w:r>
            <w:proofErr w:type="gramEnd"/>
            <w:r w:rsidRPr="00B742C5">
              <w:t xml:space="preserve"> of Recycled Materials in Base or Intermediate Course</w:t>
            </w:r>
          </w:p>
        </w:tc>
      </w:tr>
      <w:tr w:rsidR="009A1803" w:rsidRPr="00C63FBC" w14:paraId="0A5008D1" w14:textId="77777777" w:rsidTr="00AC111E">
        <w:trPr>
          <w:trHeight w:val="173"/>
          <w:jc w:val="center"/>
        </w:trPr>
        <w:tc>
          <w:tcPr>
            <w:tcW w:w="2672" w:type="dxa"/>
            <w:tcBorders>
              <w:top w:val="single" w:sz="4" w:space="0" w:color="auto"/>
              <w:bottom w:val="single" w:sz="4" w:space="0" w:color="auto"/>
            </w:tcBorders>
            <w:vAlign w:val="center"/>
          </w:tcPr>
          <w:p w14:paraId="42FC8C31" w14:textId="77777777" w:rsidR="009A1803" w:rsidRPr="00B742C5" w:rsidRDefault="009A1803" w:rsidP="00AC111E">
            <w:pPr>
              <w:pStyle w:val="TableheaderCentered"/>
            </w:pPr>
            <w:r w:rsidRPr="00B742C5">
              <w:t>Recycled Material</w:t>
            </w:r>
          </w:p>
        </w:tc>
        <w:tc>
          <w:tcPr>
            <w:tcW w:w="3027" w:type="dxa"/>
            <w:tcBorders>
              <w:top w:val="single" w:sz="4" w:space="0" w:color="auto"/>
              <w:bottom w:val="single" w:sz="4" w:space="0" w:color="auto"/>
            </w:tcBorders>
            <w:vAlign w:val="center"/>
          </w:tcPr>
          <w:p w14:paraId="6D9AFA61" w14:textId="77777777" w:rsidR="009A1803" w:rsidRPr="00B742C5" w:rsidRDefault="009A1803" w:rsidP="00AC111E">
            <w:pPr>
              <w:pStyle w:val="TableheaderCentered"/>
            </w:pPr>
            <w:r w:rsidRPr="00B742C5">
              <w:t>Minimum Percentage</w:t>
            </w:r>
          </w:p>
        </w:tc>
        <w:tc>
          <w:tcPr>
            <w:tcW w:w="3960" w:type="dxa"/>
            <w:tcBorders>
              <w:top w:val="single" w:sz="4" w:space="0" w:color="auto"/>
              <w:bottom w:val="single" w:sz="4" w:space="0" w:color="auto"/>
            </w:tcBorders>
            <w:vAlign w:val="center"/>
          </w:tcPr>
          <w:p w14:paraId="6D845F7C" w14:textId="77777777" w:rsidR="009A1803" w:rsidRPr="00B742C5" w:rsidRDefault="009A1803" w:rsidP="00AC111E">
            <w:pPr>
              <w:pStyle w:val="TableheaderCentered"/>
            </w:pPr>
            <w:r w:rsidRPr="00B742C5">
              <w:t>Maximum Percentage</w:t>
            </w:r>
          </w:p>
        </w:tc>
      </w:tr>
      <w:tr w:rsidR="009A1803" w:rsidRPr="00C63FBC" w14:paraId="1B58DD24" w14:textId="77777777" w:rsidTr="00AC111E">
        <w:trPr>
          <w:trHeight w:val="173"/>
          <w:jc w:val="center"/>
        </w:trPr>
        <w:tc>
          <w:tcPr>
            <w:tcW w:w="2672" w:type="dxa"/>
            <w:tcBorders>
              <w:top w:val="single" w:sz="4" w:space="0" w:color="auto"/>
            </w:tcBorders>
            <w:vAlign w:val="center"/>
          </w:tcPr>
          <w:p w14:paraId="3B6EFBA3" w14:textId="77777777" w:rsidR="009A1803" w:rsidRPr="00B742C5" w:rsidRDefault="009A1803" w:rsidP="00AC111E">
            <w:pPr>
              <w:pStyle w:val="Tabletext"/>
            </w:pPr>
            <w:r w:rsidRPr="00B742C5">
              <w:t>RAP</w:t>
            </w:r>
          </w:p>
        </w:tc>
        <w:tc>
          <w:tcPr>
            <w:tcW w:w="3027" w:type="dxa"/>
            <w:vAlign w:val="center"/>
          </w:tcPr>
          <w:p w14:paraId="2BB88185" w14:textId="77777777" w:rsidR="009A1803" w:rsidRPr="00B742C5" w:rsidRDefault="009A1803" w:rsidP="00AC111E">
            <w:pPr>
              <w:pStyle w:val="Tabletext"/>
              <w:jc w:val="center"/>
              <w:rPr>
                <w:szCs w:val="18"/>
              </w:rPr>
            </w:pPr>
            <w:r w:rsidRPr="00B742C5">
              <w:rPr>
                <w:szCs w:val="18"/>
              </w:rPr>
              <w:t>Greater than 25</w:t>
            </w:r>
          </w:p>
        </w:tc>
        <w:tc>
          <w:tcPr>
            <w:tcW w:w="3960" w:type="dxa"/>
            <w:vAlign w:val="center"/>
          </w:tcPr>
          <w:p w14:paraId="604D94F8" w14:textId="77777777" w:rsidR="009A1803" w:rsidRPr="00B742C5" w:rsidRDefault="009A1803" w:rsidP="00AC111E">
            <w:pPr>
              <w:pStyle w:val="Tabletext"/>
              <w:jc w:val="center"/>
              <w:rPr>
                <w:szCs w:val="18"/>
              </w:rPr>
            </w:pPr>
            <w:r w:rsidRPr="00B742C5">
              <w:t>–</w:t>
            </w:r>
          </w:p>
        </w:tc>
      </w:tr>
      <w:tr w:rsidR="009A1803" w:rsidRPr="00C63FBC" w14:paraId="5D6EC73E" w14:textId="77777777" w:rsidTr="00AC111E">
        <w:trPr>
          <w:trHeight w:val="173"/>
          <w:jc w:val="center"/>
        </w:trPr>
        <w:tc>
          <w:tcPr>
            <w:tcW w:w="2672" w:type="dxa"/>
            <w:vAlign w:val="center"/>
          </w:tcPr>
          <w:p w14:paraId="3B2868E6" w14:textId="77777777" w:rsidR="009A1803" w:rsidRPr="00B742C5" w:rsidRDefault="009A1803" w:rsidP="00AC111E">
            <w:pPr>
              <w:pStyle w:val="Tabletext"/>
            </w:pPr>
            <w:r w:rsidRPr="00B742C5">
              <w:t>CRCG</w:t>
            </w:r>
          </w:p>
        </w:tc>
        <w:tc>
          <w:tcPr>
            <w:tcW w:w="3027" w:type="dxa"/>
            <w:vAlign w:val="center"/>
          </w:tcPr>
          <w:p w14:paraId="184D0996" w14:textId="77777777" w:rsidR="009A1803" w:rsidRPr="00B742C5" w:rsidRDefault="009A1803" w:rsidP="00AC111E">
            <w:pPr>
              <w:pStyle w:val="Tabletext"/>
              <w:jc w:val="center"/>
              <w:rPr>
                <w:szCs w:val="18"/>
              </w:rPr>
            </w:pPr>
            <w:r w:rsidRPr="00B742C5">
              <w:t>–</w:t>
            </w:r>
          </w:p>
        </w:tc>
        <w:tc>
          <w:tcPr>
            <w:tcW w:w="3960" w:type="dxa"/>
            <w:vAlign w:val="center"/>
          </w:tcPr>
          <w:p w14:paraId="5E7584A6" w14:textId="77777777" w:rsidR="009A1803" w:rsidRPr="00B742C5" w:rsidRDefault="009A1803" w:rsidP="00AC111E">
            <w:pPr>
              <w:pStyle w:val="Tabletext"/>
              <w:jc w:val="center"/>
              <w:rPr>
                <w:szCs w:val="18"/>
              </w:rPr>
            </w:pPr>
            <w:r w:rsidRPr="00B742C5">
              <w:rPr>
                <w:szCs w:val="18"/>
              </w:rPr>
              <w:t>10</w:t>
            </w:r>
          </w:p>
        </w:tc>
      </w:tr>
      <w:tr w:rsidR="009A1803" w:rsidRPr="00C63FBC" w14:paraId="6B5B3284" w14:textId="77777777" w:rsidTr="00AC111E">
        <w:trPr>
          <w:trHeight w:val="173"/>
          <w:jc w:val="center"/>
        </w:trPr>
        <w:tc>
          <w:tcPr>
            <w:tcW w:w="2672" w:type="dxa"/>
            <w:vAlign w:val="center"/>
          </w:tcPr>
          <w:p w14:paraId="7DDE87C9" w14:textId="77777777" w:rsidR="009A1803" w:rsidRPr="00B742C5" w:rsidRDefault="009A1803" w:rsidP="00AC111E">
            <w:pPr>
              <w:pStyle w:val="Tabletext"/>
            </w:pPr>
            <w:r w:rsidRPr="00B742C5">
              <w:t>GBSM</w:t>
            </w:r>
          </w:p>
        </w:tc>
        <w:tc>
          <w:tcPr>
            <w:tcW w:w="3027" w:type="dxa"/>
            <w:vAlign w:val="center"/>
          </w:tcPr>
          <w:p w14:paraId="5D0C2A4C" w14:textId="77777777" w:rsidR="009A1803" w:rsidRPr="00B742C5" w:rsidRDefault="009A1803" w:rsidP="00AC111E">
            <w:pPr>
              <w:pStyle w:val="Tabletext"/>
              <w:jc w:val="center"/>
              <w:rPr>
                <w:szCs w:val="18"/>
              </w:rPr>
            </w:pPr>
            <w:r w:rsidRPr="00B742C5">
              <w:t>–</w:t>
            </w:r>
          </w:p>
        </w:tc>
        <w:tc>
          <w:tcPr>
            <w:tcW w:w="3960" w:type="dxa"/>
            <w:vAlign w:val="center"/>
          </w:tcPr>
          <w:p w14:paraId="36BF7E40" w14:textId="77777777" w:rsidR="009A1803" w:rsidRPr="00B742C5" w:rsidRDefault="009A1803" w:rsidP="00AC111E">
            <w:pPr>
              <w:pStyle w:val="Tabletext"/>
              <w:jc w:val="center"/>
              <w:rPr>
                <w:szCs w:val="18"/>
              </w:rPr>
            </w:pPr>
            <w:r w:rsidRPr="00B742C5">
              <w:rPr>
                <w:szCs w:val="18"/>
              </w:rPr>
              <w:t>5</w:t>
            </w:r>
          </w:p>
        </w:tc>
      </w:tr>
      <w:tr w:rsidR="009A1803" w:rsidRPr="00C63FBC" w14:paraId="6949A1DB" w14:textId="77777777" w:rsidTr="00AC111E">
        <w:trPr>
          <w:trHeight w:val="173"/>
          <w:jc w:val="center"/>
        </w:trPr>
        <w:tc>
          <w:tcPr>
            <w:tcW w:w="2672" w:type="dxa"/>
            <w:vAlign w:val="center"/>
          </w:tcPr>
          <w:p w14:paraId="24ADE6EB" w14:textId="77777777" w:rsidR="009A1803" w:rsidRPr="00B742C5" w:rsidRDefault="009A1803" w:rsidP="00AC111E">
            <w:pPr>
              <w:pStyle w:val="Tabletext"/>
            </w:pPr>
            <w:r w:rsidRPr="00B742C5">
              <w:t>RPCSA</w:t>
            </w:r>
          </w:p>
        </w:tc>
        <w:tc>
          <w:tcPr>
            <w:tcW w:w="3027" w:type="dxa"/>
            <w:vAlign w:val="center"/>
          </w:tcPr>
          <w:p w14:paraId="3E808DAD" w14:textId="77777777" w:rsidR="009A1803" w:rsidRPr="00B742C5" w:rsidRDefault="009A1803" w:rsidP="00AC111E">
            <w:pPr>
              <w:pStyle w:val="Tabletext"/>
              <w:jc w:val="center"/>
              <w:rPr>
                <w:szCs w:val="18"/>
              </w:rPr>
            </w:pPr>
            <w:r w:rsidRPr="00B742C5">
              <w:t>–</w:t>
            </w:r>
          </w:p>
        </w:tc>
        <w:tc>
          <w:tcPr>
            <w:tcW w:w="3960" w:type="dxa"/>
            <w:vAlign w:val="center"/>
          </w:tcPr>
          <w:p w14:paraId="64C80A8D" w14:textId="77777777" w:rsidR="009A1803" w:rsidRPr="00B742C5" w:rsidRDefault="009A1803" w:rsidP="00AC111E">
            <w:pPr>
              <w:pStyle w:val="Tabletext"/>
              <w:jc w:val="center"/>
              <w:rPr>
                <w:szCs w:val="18"/>
              </w:rPr>
            </w:pPr>
            <w:r w:rsidRPr="00B742C5">
              <w:rPr>
                <w:szCs w:val="18"/>
              </w:rPr>
              <w:t>20</w:t>
            </w:r>
          </w:p>
        </w:tc>
      </w:tr>
    </w:tbl>
    <w:p w14:paraId="48D33835" w14:textId="77777777" w:rsidR="009A1803" w:rsidRPr="00B742C5" w:rsidRDefault="009A1803" w:rsidP="009A1803">
      <w:pPr>
        <w:pStyle w:val="Paragraph"/>
      </w:pPr>
      <w:r w:rsidRPr="00B742C5">
        <w:t xml:space="preserve">Combine the aggregates to ensure that the resulting mixture meets the grading requirements specified in </w:t>
      </w:r>
      <w:r w:rsidRPr="00B742C5">
        <w:br/>
      </w:r>
      <w:hyperlink w:anchor="t90202031" w:history="1">
        <w:r w:rsidRPr="00B742C5">
          <w:rPr>
            <w:u w:val="single"/>
          </w:rPr>
          <w:t>Table 902.02.03-1</w:t>
        </w:r>
      </w:hyperlink>
      <w:r w:rsidRPr="00B742C5">
        <w:t xml:space="preserve">.  In determining the percentage of aggregates of the various sizes necessary to meet </w:t>
      </w:r>
      <w:proofErr w:type="spellStart"/>
      <w:r w:rsidRPr="00B742C5">
        <w:t>gradation</w:t>
      </w:r>
      <w:proofErr w:type="spellEnd"/>
      <w:r w:rsidRPr="00B742C5">
        <w:t xml:space="preserve"> requirements, exclude the asphalt binder.</w:t>
      </w:r>
    </w:p>
    <w:p w14:paraId="6A202770" w14:textId="77777777" w:rsidR="009A1803" w:rsidRPr="00B742C5" w:rsidRDefault="009A1803" w:rsidP="009A1803">
      <w:pPr>
        <w:pStyle w:val="Paragraph"/>
      </w:pPr>
      <w:r w:rsidRPr="00B742C5">
        <w:t>Ensure that the combined coarse aggregate, when tested according to ASTM D 4791, has less than 10 percent flat and elongated pieces retained on the No. 4 sieve and larger.  Measure aggregate using the ratio of 5:1, comparing the length (longest dimension) to the thickness (smallest dimension) of the aggregate particles.</w:t>
      </w:r>
    </w:p>
    <w:p w14:paraId="6E95D9E3" w14:textId="77777777" w:rsidR="009A1803" w:rsidRPr="00B742C5" w:rsidRDefault="009A1803" w:rsidP="009A1803">
      <w:pPr>
        <w:pStyle w:val="Paragraph"/>
      </w:pPr>
      <w:r w:rsidRPr="00B742C5">
        <w:t xml:space="preserve">Ensure that the combined fine aggregate in the mixture conforms to the requirements specified in </w:t>
      </w:r>
      <w:hyperlink w:anchor="t90202022" w:history="1">
        <w:r w:rsidRPr="00B742C5">
          <w:rPr>
            <w:u w:val="single"/>
          </w:rPr>
          <w:t>Table 902.02.02-2</w:t>
        </w:r>
      </w:hyperlink>
      <w:r w:rsidRPr="00B742C5">
        <w:t>.  Ensure that the material passing the No. 40 sieve is non-plastic when tested according to AASHTO T 90.</w:t>
      </w:r>
    </w:p>
    <w:p w14:paraId="05D4D061" w14:textId="77777777" w:rsidR="009A1803" w:rsidRPr="00B742C5" w:rsidRDefault="009A1803" w:rsidP="009A1803">
      <w:pPr>
        <w:pStyle w:val="0000000Subpart"/>
      </w:pPr>
      <w:bookmarkStart w:id="1134" w:name="_Toc151019346"/>
      <w:proofErr w:type="gramStart"/>
      <w:r w:rsidRPr="00B742C5">
        <w:t>902.13.03  Mix</w:t>
      </w:r>
      <w:proofErr w:type="gramEnd"/>
      <w:r w:rsidRPr="00B742C5">
        <w:t xml:space="preserve"> Design</w:t>
      </w:r>
      <w:bookmarkEnd w:id="1134"/>
    </w:p>
    <w:p w14:paraId="504AD6E7" w14:textId="77777777" w:rsidR="009A1803" w:rsidRPr="00B742C5" w:rsidRDefault="009A1803" w:rsidP="009A1803">
      <w:pPr>
        <w:pStyle w:val="Paragraph"/>
      </w:pPr>
      <w:r w:rsidRPr="00B742C5">
        <w:fldChar w:fldCharType="begin"/>
      </w:r>
      <w:r w:rsidRPr="00B742C5">
        <w:instrText xml:space="preserve"> XE "HMA High </w:instrText>
      </w:r>
      <w:proofErr w:type="spellStart"/>
      <w:r w:rsidRPr="00B742C5">
        <w:instrText>RAP:Mix</w:instrText>
      </w:r>
      <w:proofErr w:type="spellEnd"/>
      <w:r w:rsidRPr="00B742C5">
        <w:instrText xml:space="preserve"> design" </w:instrText>
      </w:r>
      <w:r w:rsidRPr="00B742C5">
        <w:fldChar w:fldCharType="end"/>
      </w:r>
      <w:r w:rsidRPr="00B742C5">
        <w:t xml:space="preserve">At least 45 days before initial production, submit a job mix formula for the HMA HIGH RAP on forms supplied by the Department, to include a statement naming the source of each component and a report showing that the results meet the criteria specified in </w:t>
      </w:r>
      <w:hyperlink w:anchor="t90202031" w:history="1">
        <w:r w:rsidRPr="00B742C5">
          <w:rPr>
            <w:rStyle w:val="Hyperlink"/>
            <w:color w:val="auto"/>
          </w:rPr>
          <w:t>Table 902.02.03-1</w:t>
        </w:r>
      </w:hyperlink>
      <w:r w:rsidRPr="00B742C5">
        <w:t xml:space="preserve"> and </w:t>
      </w:r>
      <w:hyperlink w:anchor="t90213031" w:history="1">
        <w:r w:rsidRPr="00B742C5">
          <w:rPr>
            <w:rStyle w:val="Hyperlink"/>
            <w:color w:val="auto"/>
          </w:rPr>
          <w:t>Table 902.13.03-1</w:t>
        </w:r>
      </w:hyperlink>
      <w:r w:rsidRPr="00B742C5">
        <w:t>.</w:t>
      </w:r>
    </w:p>
    <w:p w14:paraId="62234890" w14:textId="77777777" w:rsidR="009A1803" w:rsidRPr="00B742C5" w:rsidRDefault="009A1803" w:rsidP="009A1803">
      <w:pPr>
        <w:pStyle w:val="Paragraph"/>
      </w:pPr>
      <w:r w:rsidRPr="00B742C5">
        <w:t>Include in the mix design the following based on the weight of the total mixture:</w:t>
      </w:r>
    </w:p>
    <w:p w14:paraId="7EA3A4AF" w14:textId="77777777" w:rsidR="009A1803" w:rsidRPr="00B742C5" w:rsidRDefault="009A1803" w:rsidP="009A1803">
      <w:pPr>
        <w:pStyle w:val="List0indent"/>
      </w:pPr>
      <w:r w:rsidRPr="00B742C5">
        <w:t>1.</w:t>
      </w:r>
      <w:r w:rsidRPr="00B742C5">
        <w:tab/>
        <w:t>Percentage of RAP or GBSM.</w:t>
      </w:r>
    </w:p>
    <w:p w14:paraId="66F1CEC0" w14:textId="77777777" w:rsidR="009A1803" w:rsidRPr="00B742C5" w:rsidRDefault="009A1803" w:rsidP="009A1803">
      <w:pPr>
        <w:pStyle w:val="List0indent"/>
      </w:pPr>
      <w:r w:rsidRPr="00B742C5">
        <w:t>2.</w:t>
      </w:r>
      <w:r w:rsidRPr="00B742C5">
        <w:tab/>
        <w:t>Percentage of asphalt binder in the RAP or GBSM.</w:t>
      </w:r>
    </w:p>
    <w:p w14:paraId="65957B48" w14:textId="77777777" w:rsidR="009A1803" w:rsidRPr="00B742C5" w:rsidRDefault="009A1803" w:rsidP="009A1803">
      <w:pPr>
        <w:pStyle w:val="List0indent"/>
      </w:pPr>
      <w:r w:rsidRPr="00B742C5">
        <w:t>3.</w:t>
      </w:r>
      <w:r w:rsidRPr="00B742C5">
        <w:tab/>
        <w:t>Percentage of new asphalt binder.</w:t>
      </w:r>
    </w:p>
    <w:p w14:paraId="32A769B3" w14:textId="77777777" w:rsidR="009A1803" w:rsidRPr="00B742C5" w:rsidRDefault="009A1803" w:rsidP="009A1803">
      <w:pPr>
        <w:pStyle w:val="List0indent"/>
      </w:pPr>
      <w:r w:rsidRPr="00B742C5">
        <w:t>4.</w:t>
      </w:r>
      <w:r w:rsidRPr="00B742C5">
        <w:tab/>
        <w:t>Total percentage of asphalt binder.</w:t>
      </w:r>
    </w:p>
    <w:p w14:paraId="5B8ECB1F" w14:textId="77777777" w:rsidR="009A1803" w:rsidRPr="00B742C5" w:rsidRDefault="009A1803" w:rsidP="009A1803">
      <w:pPr>
        <w:pStyle w:val="List0indent"/>
      </w:pPr>
      <w:r w:rsidRPr="00B742C5">
        <w:t>5.</w:t>
      </w:r>
      <w:r w:rsidRPr="00B742C5">
        <w:tab/>
        <w:t>Percentage of each type of virgin aggregate.</w:t>
      </w:r>
    </w:p>
    <w:p w14:paraId="10134EF6" w14:textId="77777777" w:rsidR="009A1803" w:rsidRPr="0050135C" w:rsidRDefault="009A1803" w:rsidP="009A1803">
      <w:pPr>
        <w:pStyle w:val="Blanklinehalf"/>
        <w:rPr>
          <w:highlight w:val="yellow"/>
        </w:rPr>
      </w:pPr>
    </w:p>
    <w:tbl>
      <w:tblPr>
        <w:tblW w:w="9749" w:type="dxa"/>
        <w:tblBorders>
          <w:top w:val="double" w:sz="4" w:space="0" w:color="auto"/>
          <w:bottom w:val="double" w:sz="4" w:space="0" w:color="auto"/>
          <w:insideH w:val="single" w:sz="4" w:space="0" w:color="auto"/>
        </w:tblBorders>
        <w:tblLayout w:type="fixed"/>
        <w:tblCellMar>
          <w:top w:w="29" w:type="dxa"/>
          <w:left w:w="29" w:type="dxa"/>
          <w:bottom w:w="29" w:type="dxa"/>
          <w:right w:w="29" w:type="dxa"/>
        </w:tblCellMar>
        <w:tblLook w:val="01E0" w:firstRow="1" w:lastRow="1" w:firstColumn="1" w:lastColumn="1" w:noHBand="0" w:noVBand="0"/>
      </w:tblPr>
      <w:tblGrid>
        <w:gridCol w:w="1214"/>
        <w:gridCol w:w="1163"/>
        <w:gridCol w:w="1313"/>
        <w:gridCol w:w="659"/>
        <w:gridCol w:w="720"/>
        <w:gridCol w:w="720"/>
        <w:gridCol w:w="630"/>
        <w:gridCol w:w="720"/>
        <w:gridCol w:w="1170"/>
        <w:gridCol w:w="1440"/>
      </w:tblGrid>
      <w:tr w:rsidR="009A1803" w:rsidRPr="00F15DF0" w14:paraId="6D1292AF" w14:textId="77777777" w:rsidTr="00AC111E">
        <w:trPr>
          <w:trHeight w:val="288"/>
        </w:trPr>
        <w:tc>
          <w:tcPr>
            <w:tcW w:w="9749" w:type="dxa"/>
            <w:gridSpan w:val="10"/>
            <w:vAlign w:val="center"/>
          </w:tcPr>
          <w:p w14:paraId="4FC90005" w14:textId="77777777" w:rsidR="009A1803" w:rsidRPr="00B742C5" w:rsidRDefault="009A1803" w:rsidP="00AC111E">
            <w:pPr>
              <w:pStyle w:val="Tabletitle"/>
              <w:keepLines/>
            </w:pPr>
            <w:r w:rsidRPr="00B742C5">
              <w:lastRenderedPageBreak/>
              <w:t>Table 902.13.03-</w:t>
            </w:r>
            <w:proofErr w:type="gramStart"/>
            <w:r w:rsidRPr="00B742C5">
              <w:t>1  HMA</w:t>
            </w:r>
            <w:proofErr w:type="gramEnd"/>
            <w:r w:rsidRPr="00B742C5">
              <w:t xml:space="preserve"> HIGH RAP Requirements for Design</w:t>
            </w:r>
          </w:p>
        </w:tc>
      </w:tr>
      <w:tr w:rsidR="009A1803" w:rsidRPr="00F15DF0" w14:paraId="53CD18FC" w14:textId="77777777" w:rsidTr="00AC111E">
        <w:trPr>
          <w:trHeight w:val="288"/>
        </w:trPr>
        <w:tc>
          <w:tcPr>
            <w:tcW w:w="1214" w:type="dxa"/>
            <w:vMerge w:val="restart"/>
            <w:tcBorders>
              <w:right w:val="single" w:sz="4" w:space="0" w:color="auto"/>
            </w:tcBorders>
            <w:vAlign w:val="center"/>
          </w:tcPr>
          <w:p w14:paraId="7C923FBA" w14:textId="77777777" w:rsidR="009A1803" w:rsidRPr="00B742C5" w:rsidRDefault="009A1803" w:rsidP="00AC111E">
            <w:pPr>
              <w:pStyle w:val="TableheaderCentered"/>
              <w:keepLines/>
            </w:pPr>
            <w:r w:rsidRPr="00B742C5">
              <w:t>Compaction Levels</w:t>
            </w:r>
          </w:p>
        </w:tc>
        <w:tc>
          <w:tcPr>
            <w:tcW w:w="2476" w:type="dxa"/>
            <w:gridSpan w:val="2"/>
            <w:vMerge w:val="restart"/>
            <w:tcBorders>
              <w:top w:val="single" w:sz="4" w:space="0" w:color="auto"/>
              <w:left w:val="single" w:sz="4" w:space="0" w:color="auto"/>
              <w:right w:val="single" w:sz="4" w:space="0" w:color="auto"/>
            </w:tcBorders>
            <w:vAlign w:val="center"/>
          </w:tcPr>
          <w:p w14:paraId="11A3C207" w14:textId="77777777" w:rsidR="009A1803" w:rsidRPr="00B742C5" w:rsidRDefault="009A1803" w:rsidP="00AC111E">
            <w:pPr>
              <w:pStyle w:val="TableheaderCentered"/>
              <w:keepLines/>
            </w:pPr>
            <w:r w:rsidRPr="00B742C5">
              <w:t>Required Density</w:t>
            </w:r>
          </w:p>
          <w:p w14:paraId="525738F8" w14:textId="77777777" w:rsidR="009A1803" w:rsidRPr="00B742C5" w:rsidRDefault="009A1803" w:rsidP="00AC111E">
            <w:pPr>
              <w:pStyle w:val="TableheaderCentered"/>
              <w:keepLines/>
            </w:pPr>
            <w:r w:rsidRPr="00B742C5">
              <w:t>(% of Theoretical Max. Specific Gravity)</w:t>
            </w:r>
          </w:p>
        </w:tc>
        <w:tc>
          <w:tcPr>
            <w:tcW w:w="3449" w:type="dxa"/>
            <w:gridSpan w:val="5"/>
            <w:tcBorders>
              <w:left w:val="single" w:sz="4" w:space="0" w:color="auto"/>
              <w:bottom w:val="single" w:sz="4" w:space="0" w:color="auto"/>
              <w:right w:val="single" w:sz="4" w:space="0" w:color="auto"/>
            </w:tcBorders>
            <w:vAlign w:val="center"/>
          </w:tcPr>
          <w:p w14:paraId="7731654C" w14:textId="77777777" w:rsidR="009A1803" w:rsidRPr="00B742C5" w:rsidRDefault="009A1803" w:rsidP="00AC111E">
            <w:pPr>
              <w:pStyle w:val="TableheaderCentered"/>
              <w:keepLines/>
            </w:pPr>
            <w:r w:rsidRPr="00B742C5">
              <w:t>Voids in Mineral Aggregate (VMA)</w:t>
            </w:r>
            <w:r w:rsidRPr="00B742C5">
              <w:rPr>
                <w:vertAlign w:val="superscript"/>
              </w:rPr>
              <w:t>2</w:t>
            </w:r>
            <w:r w:rsidRPr="00B742C5">
              <w:t>,</w:t>
            </w:r>
          </w:p>
          <w:p w14:paraId="3D080155" w14:textId="77777777" w:rsidR="009A1803" w:rsidRPr="00B742C5" w:rsidRDefault="009A1803" w:rsidP="00AC111E">
            <w:pPr>
              <w:pStyle w:val="TableheaderCentered"/>
              <w:keepLines/>
            </w:pPr>
            <w:r w:rsidRPr="00B742C5">
              <w:t>% (minimum)</w:t>
            </w:r>
          </w:p>
        </w:tc>
        <w:tc>
          <w:tcPr>
            <w:tcW w:w="1170" w:type="dxa"/>
            <w:vMerge w:val="restart"/>
            <w:tcBorders>
              <w:top w:val="single" w:sz="4" w:space="0" w:color="auto"/>
              <w:left w:val="single" w:sz="4" w:space="0" w:color="auto"/>
              <w:right w:val="single" w:sz="4" w:space="0" w:color="auto"/>
            </w:tcBorders>
            <w:vAlign w:val="center"/>
          </w:tcPr>
          <w:p w14:paraId="7727E2EE" w14:textId="77777777" w:rsidR="009A1803" w:rsidRPr="00B742C5" w:rsidRDefault="009A1803" w:rsidP="00AC111E">
            <w:pPr>
              <w:pStyle w:val="TableheaderCentered"/>
              <w:keepLines/>
            </w:pPr>
            <w:r w:rsidRPr="00B742C5">
              <w:t xml:space="preserve">Voids Filled </w:t>
            </w:r>
            <w:proofErr w:type="gramStart"/>
            <w:r w:rsidRPr="00B742C5">
              <w:t>With</w:t>
            </w:r>
            <w:proofErr w:type="gramEnd"/>
            <w:r w:rsidRPr="00B742C5">
              <w:t xml:space="preserve"> Asphalt (VFA) %</w:t>
            </w:r>
          </w:p>
        </w:tc>
        <w:tc>
          <w:tcPr>
            <w:tcW w:w="1440" w:type="dxa"/>
            <w:vMerge w:val="restart"/>
            <w:tcBorders>
              <w:top w:val="single" w:sz="4" w:space="0" w:color="auto"/>
              <w:left w:val="single" w:sz="4" w:space="0" w:color="auto"/>
              <w:right w:val="nil"/>
            </w:tcBorders>
            <w:vAlign w:val="center"/>
          </w:tcPr>
          <w:p w14:paraId="5039C87C" w14:textId="77777777" w:rsidR="009A1803" w:rsidRPr="00B742C5" w:rsidRDefault="009A1803" w:rsidP="00AC111E">
            <w:pPr>
              <w:pStyle w:val="TableheaderCentered"/>
              <w:keepLines/>
            </w:pPr>
            <w:r w:rsidRPr="00B742C5">
              <w:t>Dust-to-Binder Ratio</w:t>
            </w:r>
          </w:p>
        </w:tc>
      </w:tr>
      <w:tr w:rsidR="009A1803" w:rsidRPr="00F15DF0" w14:paraId="3EF308F1" w14:textId="77777777" w:rsidTr="00AC111E">
        <w:trPr>
          <w:trHeight w:val="288"/>
        </w:trPr>
        <w:tc>
          <w:tcPr>
            <w:tcW w:w="1214" w:type="dxa"/>
            <w:vMerge/>
            <w:tcBorders>
              <w:right w:val="single" w:sz="4" w:space="0" w:color="auto"/>
            </w:tcBorders>
            <w:vAlign w:val="center"/>
          </w:tcPr>
          <w:p w14:paraId="7E445083" w14:textId="77777777" w:rsidR="009A1803" w:rsidRPr="00B742C5" w:rsidRDefault="009A1803" w:rsidP="00AC111E">
            <w:pPr>
              <w:keepNext/>
              <w:keepLines/>
              <w:tabs>
                <w:tab w:val="center" w:pos="4320"/>
                <w:tab w:val="right" w:pos="8640"/>
              </w:tabs>
              <w:rPr>
                <w:b/>
                <w:sz w:val="18"/>
              </w:rPr>
            </w:pPr>
          </w:p>
        </w:tc>
        <w:tc>
          <w:tcPr>
            <w:tcW w:w="2476" w:type="dxa"/>
            <w:gridSpan w:val="2"/>
            <w:vMerge/>
            <w:tcBorders>
              <w:left w:val="single" w:sz="4" w:space="0" w:color="auto"/>
              <w:bottom w:val="single" w:sz="4" w:space="0" w:color="auto"/>
              <w:right w:val="single" w:sz="4" w:space="0" w:color="auto"/>
            </w:tcBorders>
            <w:vAlign w:val="center"/>
          </w:tcPr>
          <w:p w14:paraId="1DD1B10C" w14:textId="77777777" w:rsidR="009A1803" w:rsidRPr="00B742C5" w:rsidRDefault="009A1803" w:rsidP="00AC111E">
            <w:pPr>
              <w:keepNext/>
              <w:keepLines/>
              <w:tabs>
                <w:tab w:val="center" w:pos="4320"/>
                <w:tab w:val="right" w:pos="8640"/>
              </w:tabs>
              <w:rPr>
                <w:b/>
                <w:sz w:val="18"/>
              </w:rPr>
            </w:pPr>
          </w:p>
        </w:tc>
        <w:tc>
          <w:tcPr>
            <w:tcW w:w="3449" w:type="dxa"/>
            <w:gridSpan w:val="5"/>
            <w:tcBorders>
              <w:top w:val="single" w:sz="4" w:space="0" w:color="auto"/>
              <w:left w:val="single" w:sz="4" w:space="0" w:color="auto"/>
              <w:bottom w:val="single" w:sz="4" w:space="0" w:color="auto"/>
              <w:right w:val="single" w:sz="4" w:space="0" w:color="auto"/>
            </w:tcBorders>
            <w:vAlign w:val="center"/>
          </w:tcPr>
          <w:p w14:paraId="1081CBCA" w14:textId="77777777" w:rsidR="009A1803" w:rsidRPr="00B742C5" w:rsidRDefault="009A1803" w:rsidP="00AC111E">
            <w:pPr>
              <w:pStyle w:val="TableheaderCentered"/>
              <w:keepLines/>
            </w:pPr>
            <w:r w:rsidRPr="00B742C5">
              <w:t>Nominal Max.  Aggregate Size, mm</w:t>
            </w:r>
          </w:p>
        </w:tc>
        <w:tc>
          <w:tcPr>
            <w:tcW w:w="1170" w:type="dxa"/>
            <w:vMerge/>
            <w:tcBorders>
              <w:left w:val="single" w:sz="4" w:space="0" w:color="auto"/>
              <w:right w:val="single" w:sz="4" w:space="0" w:color="auto"/>
            </w:tcBorders>
            <w:vAlign w:val="center"/>
          </w:tcPr>
          <w:p w14:paraId="5E73C139" w14:textId="77777777" w:rsidR="009A1803" w:rsidRPr="00B742C5" w:rsidRDefault="009A1803" w:rsidP="00AC111E">
            <w:pPr>
              <w:keepNext/>
              <w:keepLines/>
              <w:tabs>
                <w:tab w:val="center" w:pos="4320"/>
                <w:tab w:val="right" w:pos="8640"/>
              </w:tabs>
              <w:rPr>
                <w:b/>
                <w:sz w:val="18"/>
              </w:rPr>
            </w:pPr>
          </w:p>
        </w:tc>
        <w:tc>
          <w:tcPr>
            <w:tcW w:w="1440" w:type="dxa"/>
            <w:vMerge/>
            <w:tcBorders>
              <w:left w:val="single" w:sz="4" w:space="0" w:color="auto"/>
              <w:right w:val="nil"/>
            </w:tcBorders>
            <w:vAlign w:val="center"/>
          </w:tcPr>
          <w:p w14:paraId="19C8946E" w14:textId="77777777" w:rsidR="009A1803" w:rsidRPr="00B742C5" w:rsidRDefault="009A1803" w:rsidP="00AC111E">
            <w:pPr>
              <w:keepNext/>
              <w:keepLines/>
              <w:tabs>
                <w:tab w:val="center" w:pos="4320"/>
                <w:tab w:val="right" w:pos="8640"/>
              </w:tabs>
              <w:rPr>
                <w:b/>
                <w:sz w:val="18"/>
              </w:rPr>
            </w:pPr>
          </w:p>
        </w:tc>
      </w:tr>
      <w:tr w:rsidR="009A1803" w:rsidRPr="00F15DF0" w14:paraId="6B2E0D1B" w14:textId="77777777" w:rsidTr="00AC111E">
        <w:trPr>
          <w:trHeight w:val="288"/>
        </w:trPr>
        <w:tc>
          <w:tcPr>
            <w:tcW w:w="1214" w:type="dxa"/>
            <w:vMerge/>
            <w:tcBorders>
              <w:bottom w:val="single" w:sz="4" w:space="0" w:color="auto"/>
              <w:right w:val="single" w:sz="4" w:space="0" w:color="auto"/>
            </w:tcBorders>
            <w:vAlign w:val="center"/>
          </w:tcPr>
          <w:p w14:paraId="0CAADC3F" w14:textId="77777777" w:rsidR="009A1803" w:rsidRPr="00B742C5" w:rsidRDefault="009A1803" w:rsidP="00AC111E">
            <w:pPr>
              <w:keepNext/>
              <w:keepLines/>
              <w:tabs>
                <w:tab w:val="center" w:pos="4320"/>
                <w:tab w:val="right" w:pos="8640"/>
              </w:tabs>
              <w:rPr>
                <w:b/>
                <w:sz w:val="18"/>
              </w:rPr>
            </w:pPr>
          </w:p>
        </w:tc>
        <w:tc>
          <w:tcPr>
            <w:tcW w:w="1163" w:type="dxa"/>
            <w:tcBorders>
              <w:top w:val="single" w:sz="4" w:space="0" w:color="auto"/>
              <w:left w:val="single" w:sz="4" w:space="0" w:color="auto"/>
              <w:bottom w:val="single" w:sz="4" w:space="0" w:color="auto"/>
            </w:tcBorders>
            <w:vAlign w:val="center"/>
          </w:tcPr>
          <w:p w14:paraId="11D0166F" w14:textId="77777777" w:rsidR="009A1803" w:rsidRPr="00B742C5" w:rsidRDefault="009A1803" w:rsidP="00AC111E">
            <w:pPr>
              <w:pStyle w:val="TableheaderCentered"/>
              <w:keepLines/>
            </w:pPr>
            <w:r w:rsidRPr="00B742C5">
              <w:t>@N</w:t>
            </w:r>
            <w:r w:rsidRPr="00B742C5">
              <w:rPr>
                <w:vertAlign w:val="subscript"/>
              </w:rPr>
              <w:t>des</w:t>
            </w:r>
            <w:r w:rsidRPr="00B742C5">
              <w:rPr>
                <w:vertAlign w:val="superscript"/>
              </w:rPr>
              <w:t>1</w:t>
            </w:r>
          </w:p>
        </w:tc>
        <w:tc>
          <w:tcPr>
            <w:tcW w:w="1313" w:type="dxa"/>
            <w:tcBorders>
              <w:top w:val="single" w:sz="4" w:space="0" w:color="auto"/>
              <w:bottom w:val="single" w:sz="4" w:space="0" w:color="auto"/>
              <w:right w:val="single" w:sz="4" w:space="0" w:color="auto"/>
            </w:tcBorders>
            <w:vAlign w:val="center"/>
          </w:tcPr>
          <w:p w14:paraId="76F966FB" w14:textId="77777777" w:rsidR="009A1803" w:rsidRPr="00B742C5" w:rsidRDefault="009A1803" w:rsidP="00AC111E">
            <w:pPr>
              <w:pStyle w:val="TableheaderCentered"/>
              <w:keepLines/>
            </w:pPr>
            <w:r w:rsidRPr="00B742C5">
              <w:t>@N</w:t>
            </w:r>
            <w:r w:rsidRPr="00B742C5">
              <w:rPr>
                <w:vertAlign w:val="subscript"/>
              </w:rPr>
              <w:t>max</w:t>
            </w:r>
          </w:p>
        </w:tc>
        <w:tc>
          <w:tcPr>
            <w:tcW w:w="659" w:type="dxa"/>
            <w:tcBorders>
              <w:top w:val="single" w:sz="4" w:space="0" w:color="auto"/>
              <w:left w:val="single" w:sz="4" w:space="0" w:color="auto"/>
              <w:bottom w:val="single" w:sz="4" w:space="0" w:color="auto"/>
            </w:tcBorders>
            <w:vAlign w:val="center"/>
          </w:tcPr>
          <w:p w14:paraId="58F09009" w14:textId="77777777" w:rsidR="009A1803" w:rsidRPr="00B742C5" w:rsidRDefault="009A1803" w:rsidP="00AC111E">
            <w:pPr>
              <w:pStyle w:val="TableheaderCentered"/>
              <w:keepLines/>
            </w:pPr>
            <w:r w:rsidRPr="00B742C5">
              <w:t>25.0</w:t>
            </w:r>
          </w:p>
        </w:tc>
        <w:tc>
          <w:tcPr>
            <w:tcW w:w="720" w:type="dxa"/>
            <w:tcBorders>
              <w:top w:val="single" w:sz="4" w:space="0" w:color="auto"/>
              <w:bottom w:val="single" w:sz="4" w:space="0" w:color="auto"/>
            </w:tcBorders>
            <w:vAlign w:val="center"/>
          </w:tcPr>
          <w:p w14:paraId="1FD295FE" w14:textId="77777777" w:rsidR="009A1803" w:rsidRPr="00B742C5" w:rsidRDefault="009A1803" w:rsidP="00AC111E">
            <w:pPr>
              <w:pStyle w:val="TableheaderCentered"/>
              <w:keepLines/>
            </w:pPr>
            <w:r w:rsidRPr="00B742C5">
              <w:t>19.0</w:t>
            </w:r>
          </w:p>
        </w:tc>
        <w:tc>
          <w:tcPr>
            <w:tcW w:w="720" w:type="dxa"/>
            <w:tcBorders>
              <w:top w:val="single" w:sz="4" w:space="0" w:color="auto"/>
              <w:bottom w:val="single" w:sz="4" w:space="0" w:color="auto"/>
            </w:tcBorders>
            <w:vAlign w:val="center"/>
          </w:tcPr>
          <w:p w14:paraId="6CD0FA40" w14:textId="77777777" w:rsidR="009A1803" w:rsidRPr="00B742C5" w:rsidRDefault="009A1803" w:rsidP="00AC111E">
            <w:pPr>
              <w:pStyle w:val="TableheaderCentered"/>
              <w:keepLines/>
            </w:pPr>
            <w:r w:rsidRPr="00B742C5">
              <w:t>12.5</w:t>
            </w:r>
          </w:p>
        </w:tc>
        <w:tc>
          <w:tcPr>
            <w:tcW w:w="630" w:type="dxa"/>
            <w:tcBorders>
              <w:top w:val="single" w:sz="4" w:space="0" w:color="auto"/>
              <w:bottom w:val="single" w:sz="4" w:space="0" w:color="auto"/>
            </w:tcBorders>
            <w:vAlign w:val="center"/>
          </w:tcPr>
          <w:p w14:paraId="281D664F" w14:textId="77777777" w:rsidR="009A1803" w:rsidRPr="00B742C5" w:rsidRDefault="009A1803" w:rsidP="00AC111E">
            <w:pPr>
              <w:pStyle w:val="TableheaderCentered"/>
              <w:keepLines/>
            </w:pPr>
            <w:r w:rsidRPr="00B742C5">
              <w:t>9.5</w:t>
            </w:r>
          </w:p>
        </w:tc>
        <w:tc>
          <w:tcPr>
            <w:tcW w:w="720" w:type="dxa"/>
            <w:tcBorders>
              <w:top w:val="single" w:sz="4" w:space="0" w:color="auto"/>
              <w:bottom w:val="single" w:sz="4" w:space="0" w:color="auto"/>
              <w:right w:val="single" w:sz="4" w:space="0" w:color="auto"/>
            </w:tcBorders>
            <w:vAlign w:val="center"/>
          </w:tcPr>
          <w:p w14:paraId="0AEA9E53" w14:textId="77777777" w:rsidR="009A1803" w:rsidRPr="00B742C5" w:rsidRDefault="009A1803" w:rsidP="00AC111E">
            <w:pPr>
              <w:pStyle w:val="TableheaderCentered"/>
              <w:keepLines/>
            </w:pPr>
            <w:r w:rsidRPr="00B742C5">
              <w:t>4.75</w:t>
            </w:r>
          </w:p>
        </w:tc>
        <w:tc>
          <w:tcPr>
            <w:tcW w:w="1170" w:type="dxa"/>
            <w:vMerge/>
            <w:tcBorders>
              <w:left w:val="single" w:sz="4" w:space="0" w:color="auto"/>
              <w:bottom w:val="single" w:sz="4" w:space="0" w:color="auto"/>
              <w:right w:val="single" w:sz="4" w:space="0" w:color="auto"/>
            </w:tcBorders>
            <w:vAlign w:val="center"/>
          </w:tcPr>
          <w:p w14:paraId="65C87D6A" w14:textId="77777777" w:rsidR="009A1803" w:rsidRPr="00B742C5" w:rsidRDefault="009A1803" w:rsidP="00AC111E">
            <w:pPr>
              <w:pStyle w:val="TableheaderCentered"/>
              <w:keepLines/>
            </w:pPr>
          </w:p>
        </w:tc>
        <w:tc>
          <w:tcPr>
            <w:tcW w:w="1440" w:type="dxa"/>
            <w:vMerge/>
            <w:tcBorders>
              <w:left w:val="single" w:sz="4" w:space="0" w:color="auto"/>
              <w:bottom w:val="single" w:sz="4" w:space="0" w:color="auto"/>
              <w:right w:val="nil"/>
            </w:tcBorders>
            <w:vAlign w:val="center"/>
          </w:tcPr>
          <w:p w14:paraId="57802C3D" w14:textId="77777777" w:rsidR="009A1803" w:rsidRPr="00B742C5" w:rsidRDefault="009A1803" w:rsidP="00AC111E">
            <w:pPr>
              <w:keepNext/>
              <w:keepLines/>
              <w:tabs>
                <w:tab w:val="center" w:pos="4320"/>
                <w:tab w:val="right" w:pos="8640"/>
              </w:tabs>
              <w:rPr>
                <w:b/>
                <w:sz w:val="18"/>
              </w:rPr>
            </w:pPr>
          </w:p>
        </w:tc>
      </w:tr>
      <w:tr w:rsidR="009A1803" w:rsidRPr="00F15DF0" w14:paraId="67B2CB00" w14:textId="77777777" w:rsidTr="00AC111E">
        <w:trPr>
          <w:trHeight w:val="288"/>
        </w:trPr>
        <w:tc>
          <w:tcPr>
            <w:tcW w:w="1214" w:type="dxa"/>
            <w:tcBorders>
              <w:top w:val="single" w:sz="4" w:space="0" w:color="auto"/>
              <w:bottom w:val="nil"/>
              <w:right w:val="dotted" w:sz="4" w:space="0" w:color="auto"/>
            </w:tcBorders>
            <w:vAlign w:val="center"/>
          </w:tcPr>
          <w:p w14:paraId="60B9A2B1" w14:textId="77777777" w:rsidR="009A1803" w:rsidRPr="00B742C5" w:rsidRDefault="009A1803" w:rsidP="00AC111E">
            <w:pPr>
              <w:pStyle w:val="Tabletext"/>
              <w:keepNext/>
              <w:keepLines/>
              <w:jc w:val="center"/>
              <w:rPr>
                <w:b/>
                <w:bCs/>
              </w:rPr>
            </w:pPr>
            <w:r w:rsidRPr="00B742C5">
              <w:rPr>
                <w:b/>
                <w:bCs/>
              </w:rPr>
              <w:t>L</w:t>
            </w:r>
          </w:p>
        </w:tc>
        <w:tc>
          <w:tcPr>
            <w:tcW w:w="1163" w:type="dxa"/>
            <w:tcBorders>
              <w:top w:val="single" w:sz="4" w:space="0" w:color="auto"/>
              <w:left w:val="dotted" w:sz="4" w:space="0" w:color="auto"/>
              <w:bottom w:val="nil"/>
            </w:tcBorders>
            <w:vAlign w:val="center"/>
          </w:tcPr>
          <w:p w14:paraId="4CA35111" w14:textId="77777777" w:rsidR="009A1803" w:rsidRPr="00B742C5" w:rsidRDefault="009A1803" w:rsidP="00AC111E">
            <w:pPr>
              <w:pStyle w:val="Tabletext"/>
              <w:keepNext/>
              <w:keepLines/>
              <w:jc w:val="center"/>
              <w:rPr>
                <w:vertAlign w:val="superscript"/>
              </w:rPr>
            </w:pPr>
            <w:r w:rsidRPr="00B742C5">
              <w:t>96.0</w:t>
            </w:r>
          </w:p>
        </w:tc>
        <w:tc>
          <w:tcPr>
            <w:tcW w:w="1313" w:type="dxa"/>
            <w:tcBorders>
              <w:top w:val="single" w:sz="4" w:space="0" w:color="auto"/>
              <w:bottom w:val="nil"/>
              <w:right w:val="dotted" w:sz="4" w:space="0" w:color="auto"/>
            </w:tcBorders>
            <w:vAlign w:val="center"/>
          </w:tcPr>
          <w:p w14:paraId="3069E12D" w14:textId="77777777" w:rsidR="009A1803" w:rsidRPr="00B742C5" w:rsidRDefault="009A1803" w:rsidP="00AC111E">
            <w:pPr>
              <w:pStyle w:val="Tabletext"/>
              <w:keepNext/>
              <w:keepLines/>
              <w:jc w:val="center"/>
            </w:pPr>
            <w:r w:rsidRPr="00B742C5">
              <w:t>≤ 98.0</w:t>
            </w:r>
          </w:p>
        </w:tc>
        <w:tc>
          <w:tcPr>
            <w:tcW w:w="659" w:type="dxa"/>
            <w:tcBorders>
              <w:top w:val="single" w:sz="4" w:space="0" w:color="auto"/>
              <w:left w:val="dotted" w:sz="4" w:space="0" w:color="auto"/>
              <w:bottom w:val="nil"/>
              <w:right w:val="nil"/>
            </w:tcBorders>
            <w:vAlign w:val="center"/>
          </w:tcPr>
          <w:p w14:paraId="68F059AE" w14:textId="77777777" w:rsidR="009A1803" w:rsidRPr="00B742C5" w:rsidRDefault="009A1803" w:rsidP="00AC111E">
            <w:pPr>
              <w:pStyle w:val="Tabletext"/>
              <w:keepNext/>
              <w:keepLines/>
              <w:jc w:val="center"/>
            </w:pPr>
            <w:r w:rsidRPr="00B742C5">
              <w:t>13.0</w:t>
            </w:r>
          </w:p>
        </w:tc>
        <w:tc>
          <w:tcPr>
            <w:tcW w:w="720" w:type="dxa"/>
            <w:tcBorders>
              <w:top w:val="single" w:sz="4" w:space="0" w:color="auto"/>
              <w:left w:val="nil"/>
              <w:bottom w:val="nil"/>
              <w:right w:val="nil"/>
            </w:tcBorders>
            <w:vAlign w:val="center"/>
          </w:tcPr>
          <w:p w14:paraId="67AD5C59" w14:textId="77777777" w:rsidR="009A1803" w:rsidRPr="00B742C5" w:rsidRDefault="009A1803" w:rsidP="00AC111E">
            <w:pPr>
              <w:pStyle w:val="Tabletext"/>
              <w:keepNext/>
              <w:keepLines/>
              <w:jc w:val="center"/>
            </w:pPr>
            <w:r w:rsidRPr="00B742C5">
              <w:t>14.0</w:t>
            </w:r>
          </w:p>
        </w:tc>
        <w:tc>
          <w:tcPr>
            <w:tcW w:w="720" w:type="dxa"/>
            <w:tcBorders>
              <w:top w:val="single" w:sz="4" w:space="0" w:color="auto"/>
              <w:left w:val="nil"/>
              <w:bottom w:val="nil"/>
              <w:right w:val="nil"/>
            </w:tcBorders>
            <w:vAlign w:val="center"/>
          </w:tcPr>
          <w:p w14:paraId="00BCB101" w14:textId="77777777" w:rsidR="009A1803" w:rsidRPr="00B742C5" w:rsidRDefault="009A1803" w:rsidP="00AC111E">
            <w:pPr>
              <w:pStyle w:val="Tabletext"/>
              <w:keepNext/>
              <w:keepLines/>
              <w:jc w:val="center"/>
            </w:pPr>
            <w:r w:rsidRPr="00B742C5">
              <w:t>15.0</w:t>
            </w:r>
          </w:p>
        </w:tc>
        <w:tc>
          <w:tcPr>
            <w:tcW w:w="630" w:type="dxa"/>
            <w:tcBorders>
              <w:top w:val="single" w:sz="4" w:space="0" w:color="auto"/>
              <w:left w:val="nil"/>
              <w:bottom w:val="nil"/>
              <w:right w:val="nil"/>
            </w:tcBorders>
            <w:vAlign w:val="center"/>
          </w:tcPr>
          <w:p w14:paraId="61DF31B4" w14:textId="77777777" w:rsidR="009A1803" w:rsidRPr="00B742C5" w:rsidRDefault="009A1803" w:rsidP="00AC111E">
            <w:pPr>
              <w:pStyle w:val="Tabletext"/>
              <w:keepNext/>
              <w:keepLines/>
              <w:jc w:val="center"/>
            </w:pPr>
            <w:r w:rsidRPr="00B742C5">
              <w:t>16.0</w:t>
            </w:r>
          </w:p>
        </w:tc>
        <w:tc>
          <w:tcPr>
            <w:tcW w:w="720" w:type="dxa"/>
            <w:tcBorders>
              <w:top w:val="single" w:sz="4" w:space="0" w:color="auto"/>
              <w:left w:val="nil"/>
              <w:bottom w:val="nil"/>
              <w:right w:val="dotted" w:sz="4" w:space="0" w:color="auto"/>
            </w:tcBorders>
            <w:vAlign w:val="center"/>
          </w:tcPr>
          <w:p w14:paraId="4A82A507" w14:textId="77777777" w:rsidR="009A1803" w:rsidRPr="00B742C5" w:rsidRDefault="009A1803" w:rsidP="00AC111E">
            <w:pPr>
              <w:pStyle w:val="Tabletext"/>
              <w:keepNext/>
              <w:keepLines/>
              <w:jc w:val="center"/>
            </w:pPr>
            <w:r w:rsidRPr="00B742C5">
              <w:t>17.0</w:t>
            </w:r>
          </w:p>
        </w:tc>
        <w:tc>
          <w:tcPr>
            <w:tcW w:w="1170" w:type="dxa"/>
            <w:tcBorders>
              <w:top w:val="single" w:sz="4" w:space="0" w:color="auto"/>
              <w:left w:val="dotted" w:sz="4" w:space="0" w:color="auto"/>
              <w:bottom w:val="nil"/>
              <w:right w:val="dotted" w:sz="4" w:space="0" w:color="auto"/>
            </w:tcBorders>
            <w:vAlign w:val="center"/>
          </w:tcPr>
          <w:p w14:paraId="1101CC4C" w14:textId="77777777" w:rsidR="009A1803" w:rsidRPr="00B742C5" w:rsidRDefault="009A1803" w:rsidP="00AC111E">
            <w:pPr>
              <w:pStyle w:val="Tabletext"/>
              <w:keepNext/>
              <w:keepLines/>
              <w:jc w:val="center"/>
            </w:pPr>
            <w:r w:rsidRPr="00B742C5">
              <w:t>70 – 85</w:t>
            </w:r>
          </w:p>
        </w:tc>
        <w:tc>
          <w:tcPr>
            <w:tcW w:w="1440" w:type="dxa"/>
            <w:tcBorders>
              <w:top w:val="single" w:sz="4" w:space="0" w:color="auto"/>
              <w:left w:val="dotted" w:sz="4" w:space="0" w:color="auto"/>
              <w:bottom w:val="nil"/>
              <w:right w:val="nil"/>
            </w:tcBorders>
            <w:vAlign w:val="center"/>
          </w:tcPr>
          <w:p w14:paraId="0D072F6B" w14:textId="77777777" w:rsidR="009A1803" w:rsidRPr="00B742C5" w:rsidRDefault="009A1803" w:rsidP="00AC111E">
            <w:pPr>
              <w:pStyle w:val="Tabletext"/>
              <w:keepNext/>
              <w:keepLines/>
              <w:jc w:val="center"/>
            </w:pPr>
            <w:r w:rsidRPr="00B742C5">
              <w:t>0.6 – 1.2</w:t>
            </w:r>
          </w:p>
        </w:tc>
      </w:tr>
      <w:tr w:rsidR="009A1803" w:rsidRPr="00F15DF0" w14:paraId="1AB653B5" w14:textId="77777777" w:rsidTr="00AC111E">
        <w:trPr>
          <w:trHeight w:val="288"/>
        </w:trPr>
        <w:tc>
          <w:tcPr>
            <w:tcW w:w="1214" w:type="dxa"/>
            <w:tcBorders>
              <w:top w:val="nil"/>
              <w:bottom w:val="nil"/>
              <w:right w:val="dotted" w:sz="4" w:space="0" w:color="auto"/>
            </w:tcBorders>
            <w:vAlign w:val="center"/>
          </w:tcPr>
          <w:p w14:paraId="5122A281" w14:textId="77777777" w:rsidR="009A1803" w:rsidRPr="00B742C5" w:rsidRDefault="009A1803" w:rsidP="00AC111E">
            <w:pPr>
              <w:pStyle w:val="Tabletext"/>
              <w:keepNext/>
              <w:keepLines/>
              <w:jc w:val="center"/>
              <w:rPr>
                <w:b/>
                <w:bCs/>
              </w:rPr>
            </w:pPr>
            <w:r w:rsidRPr="00B742C5">
              <w:rPr>
                <w:b/>
                <w:bCs/>
              </w:rPr>
              <w:t>M</w:t>
            </w:r>
          </w:p>
        </w:tc>
        <w:tc>
          <w:tcPr>
            <w:tcW w:w="1163" w:type="dxa"/>
            <w:tcBorders>
              <w:top w:val="nil"/>
              <w:left w:val="dotted" w:sz="4" w:space="0" w:color="auto"/>
              <w:bottom w:val="nil"/>
            </w:tcBorders>
            <w:vAlign w:val="center"/>
          </w:tcPr>
          <w:p w14:paraId="38C11118" w14:textId="77777777" w:rsidR="009A1803" w:rsidRPr="00B742C5" w:rsidRDefault="009A1803" w:rsidP="00AC111E">
            <w:pPr>
              <w:pStyle w:val="Tabletext"/>
              <w:keepNext/>
              <w:keepLines/>
              <w:jc w:val="center"/>
              <w:rPr>
                <w:vertAlign w:val="superscript"/>
              </w:rPr>
            </w:pPr>
            <w:r w:rsidRPr="00B742C5">
              <w:t>96.0</w:t>
            </w:r>
          </w:p>
        </w:tc>
        <w:tc>
          <w:tcPr>
            <w:tcW w:w="1313" w:type="dxa"/>
            <w:tcBorders>
              <w:top w:val="nil"/>
              <w:bottom w:val="nil"/>
              <w:right w:val="dotted" w:sz="4" w:space="0" w:color="auto"/>
            </w:tcBorders>
            <w:vAlign w:val="center"/>
          </w:tcPr>
          <w:p w14:paraId="61B9A494" w14:textId="77777777" w:rsidR="009A1803" w:rsidRPr="00B742C5" w:rsidRDefault="009A1803" w:rsidP="00AC111E">
            <w:pPr>
              <w:pStyle w:val="Tabletext"/>
              <w:keepNext/>
              <w:keepLines/>
              <w:jc w:val="center"/>
            </w:pPr>
            <w:r w:rsidRPr="00B742C5">
              <w:t>≤ 98.0</w:t>
            </w:r>
          </w:p>
        </w:tc>
        <w:tc>
          <w:tcPr>
            <w:tcW w:w="659" w:type="dxa"/>
            <w:tcBorders>
              <w:top w:val="nil"/>
              <w:left w:val="dotted" w:sz="4" w:space="0" w:color="auto"/>
              <w:bottom w:val="nil"/>
              <w:right w:val="nil"/>
            </w:tcBorders>
            <w:vAlign w:val="center"/>
          </w:tcPr>
          <w:p w14:paraId="29EB99F5" w14:textId="77777777" w:rsidR="009A1803" w:rsidRPr="00B742C5" w:rsidRDefault="009A1803" w:rsidP="00AC111E">
            <w:pPr>
              <w:pStyle w:val="Tabletext"/>
              <w:keepNext/>
              <w:keepLines/>
              <w:jc w:val="center"/>
            </w:pPr>
            <w:r w:rsidRPr="00B742C5">
              <w:t>13.0</w:t>
            </w:r>
          </w:p>
        </w:tc>
        <w:tc>
          <w:tcPr>
            <w:tcW w:w="720" w:type="dxa"/>
            <w:tcBorders>
              <w:top w:val="nil"/>
              <w:left w:val="nil"/>
              <w:bottom w:val="nil"/>
              <w:right w:val="nil"/>
            </w:tcBorders>
            <w:vAlign w:val="center"/>
          </w:tcPr>
          <w:p w14:paraId="4E7E1DD3" w14:textId="77777777" w:rsidR="009A1803" w:rsidRPr="00B742C5" w:rsidRDefault="009A1803" w:rsidP="00AC111E">
            <w:pPr>
              <w:pStyle w:val="Tabletext"/>
              <w:keepNext/>
              <w:keepLines/>
              <w:jc w:val="center"/>
            </w:pPr>
            <w:r w:rsidRPr="00B742C5">
              <w:t>14.0</w:t>
            </w:r>
          </w:p>
        </w:tc>
        <w:tc>
          <w:tcPr>
            <w:tcW w:w="720" w:type="dxa"/>
            <w:tcBorders>
              <w:top w:val="nil"/>
              <w:left w:val="nil"/>
              <w:bottom w:val="nil"/>
              <w:right w:val="nil"/>
            </w:tcBorders>
            <w:vAlign w:val="center"/>
          </w:tcPr>
          <w:p w14:paraId="574B0EFA" w14:textId="77777777" w:rsidR="009A1803" w:rsidRPr="00B742C5" w:rsidRDefault="009A1803" w:rsidP="00AC111E">
            <w:pPr>
              <w:pStyle w:val="Tabletext"/>
              <w:keepNext/>
              <w:keepLines/>
              <w:jc w:val="center"/>
            </w:pPr>
            <w:r w:rsidRPr="00B742C5">
              <w:t>15.0</w:t>
            </w:r>
          </w:p>
        </w:tc>
        <w:tc>
          <w:tcPr>
            <w:tcW w:w="630" w:type="dxa"/>
            <w:tcBorders>
              <w:top w:val="nil"/>
              <w:left w:val="nil"/>
              <w:bottom w:val="nil"/>
              <w:right w:val="nil"/>
            </w:tcBorders>
            <w:vAlign w:val="center"/>
          </w:tcPr>
          <w:p w14:paraId="758A792A" w14:textId="77777777" w:rsidR="009A1803" w:rsidRPr="00B742C5" w:rsidRDefault="009A1803" w:rsidP="00AC111E">
            <w:pPr>
              <w:pStyle w:val="Tabletext"/>
              <w:keepNext/>
              <w:keepLines/>
              <w:jc w:val="center"/>
            </w:pPr>
            <w:r w:rsidRPr="00B742C5">
              <w:t>16.0</w:t>
            </w:r>
          </w:p>
        </w:tc>
        <w:tc>
          <w:tcPr>
            <w:tcW w:w="720" w:type="dxa"/>
            <w:tcBorders>
              <w:top w:val="nil"/>
              <w:left w:val="nil"/>
              <w:bottom w:val="nil"/>
              <w:right w:val="dotted" w:sz="4" w:space="0" w:color="auto"/>
            </w:tcBorders>
            <w:vAlign w:val="center"/>
          </w:tcPr>
          <w:p w14:paraId="5C57331F" w14:textId="77777777" w:rsidR="009A1803" w:rsidRPr="00B742C5" w:rsidRDefault="009A1803" w:rsidP="00AC111E">
            <w:pPr>
              <w:pStyle w:val="Tabletext"/>
              <w:keepNext/>
              <w:keepLines/>
              <w:jc w:val="center"/>
            </w:pPr>
            <w:r w:rsidRPr="00B742C5">
              <w:t>17.0</w:t>
            </w:r>
          </w:p>
        </w:tc>
        <w:tc>
          <w:tcPr>
            <w:tcW w:w="1170" w:type="dxa"/>
            <w:tcBorders>
              <w:top w:val="nil"/>
              <w:left w:val="dotted" w:sz="4" w:space="0" w:color="auto"/>
              <w:bottom w:val="nil"/>
              <w:right w:val="dotted" w:sz="4" w:space="0" w:color="auto"/>
            </w:tcBorders>
            <w:vAlign w:val="center"/>
          </w:tcPr>
          <w:p w14:paraId="185117A3" w14:textId="77777777" w:rsidR="009A1803" w:rsidRPr="00B742C5" w:rsidRDefault="009A1803" w:rsidP="00AC111E">
            <w:pPr>
              <w:pStyle w:val="Tabletext"/>
              <w:keepNext/>
              <w:keepLines/>
              <w:jc w:val="center"/>
            </w:pPr>
            <w:r w:rsidRPr="00B742C5">
              <w:t>65 – 85</w:t>
            </w:r>
          </w:p>
        </w:tc>
        <w:tc>
          <w:tcPr>
            <w:tcW w:w="1440" w:type="dxa"/>
            <w:tcBorders>
              <w:top w:val="nil"/>
              <w:left w:val="dotted" w:sz="4" w:space="0" w:color="auto"/>
              <w:bottom w:val="nil"/>
              <w:right w:val="nil"/>
            </w:tcBorders>
            <w:vAlign w:val="center"/>
          </w:tcPr>
          <w:p w14:paraId="7A0486DA" w14:textId="77777777" w:rsidR="009A1803" w:rsidRPr="00B742C5" w:rsidRDefault="009A1803" w:rsidP="00AC111E">
            <w:pPr>
              <w:pStyle w:val="Tabletext"/>
              <w:keepNext/>
              <w:keepLines/>
              <w:jc w:val="center"/>
            </w:pPr>
            <w:r w:rsidRPr="00B742C5">
              <w:t>0.6 – 1.2</w:t>
            </w:r>
          </w:p>
        </w:tc>
      </w:tr>
      <w:tr w:rsidR="009A1803" w:rsidRPr="00F15DF0" w14:paraId="3C454513" w14:textId="77777777" w:rsidTr="00AC111E">
        <w:trPr>
          <w:trHeight w:val="288"/>
        </w:trPr>
        <w:tc>
          <w:tcPr>
            <w:tcW w:w="9749" w:type="dxa"/>
            <w:gridSpan w:val="10"/>
            <w:tcBorders>
              <w:top w:val="single" w:sz="4" w:space="0" w:color="auto"/>
            </w:tcBorders>
          </w:tcPr>
          <w:p w14:paraId="5FB5F9A1" w14:textId="77777777" w:rsidR="009A1803" w:rsidRPr="00B742C5" w:rsidRDefault="009A1803" w:rsidP="00AC111E">
            <w:pPr>
              <w:pStyle w:val="Tablenote"/>
              <w:keepNext/>
              <w:keepLines/>
            </w:pPr>
            <w:r w:rsidRPr="00B742C5">
              <w:t>1.</w:t>
            </w:r>
            <w:r w:rsidRPr="00B742C5">
              <w:tab/>
              <w:t xml:space="preserve">As determined from the values for the maximum specific gravity of the mix and the bulk specific gravity of the compacted mixture.  Maximum specific gravity of the mix is determined according to AASHTO T 209.  Bulk specific gravity of the compacted mixture is determined according to AASHTO T 166.  For verification, specimens must be between 95.0 and 97.0 percent of maximum specific gravity at </w:t>
            </w:r>
            <w:proofErr w:type="spellStart"/>
            <w:r w:rsidRPr="00B742C5">
              <w:t>N</w:t>
            </w:r>
            <w:r w:rsidRPr="00B742C5">
              <w:rPr>
                <w:vertAlign w:val="subscript"/>
              </w:rPr>
              <w:t>des</w:t>
            </w:r>
            <w:proofErr w:type="spellEnd"/>
            <w:r w:rsidRPr="00B742C5">
              <w:t>.</w:t>
            </w:r>
          </w:p>
          <w:p w14:paraId="63367C23" w14:textId="77777777" w:rsidR="009A1803" w:rsidRPr="00B742C5" w:rsidDel="00D463C4" w:rsidRDefault="009A1803" w:rsidP="00AC111E">
            <w:pPr>
              <w:pStyle w:val="Tablenote"/>
              <w:keepNext/>
              <w:keepLines/>
            </w:pPr>
            <w:r w:rsidRPr="00B742C5">
              <w:t>2.</w:t>
            </w:r>
            <w:r w:rsidRPr="00B742C5">
              <w:tab/>
              <w:t>For calculation of VMA, use bulk specific gravity of the combined aggregate include aggregate extracted from the RAP.</w:t>
            </w:r>
          </w:p>
        </w:tc>
      </w:tr>
    </w:tbl>
    <w:p w14:paraId="4877B521" w14:textId="77777777" w:rsidR="009A1803" w:rsidRPr="00B742C5" w:rsidRDefault="009A1803" w:rsidP="009A1803">
      <w:pPr>
        <w:pStyle w:val="Paragraph"/>
      </w:pPr>
      <w:r w:rsidRPr="00B742C5">
        <w:t xml:space="preserve">The job mix formula for the HMA HIGH RAP mixture establishes the percentage of dry weight of aggregate, including the aggregate from the RAP, passing each </w:t>
      </w:r>
      <w:proofErr w:type="gramStart"/>
      <w:r w:rsidRPr="00B742C5">
        <w:t>required sieve</w:t>
      </w:r>
      <w:proofErr w:type="gramEnd"/>
      <w:r w:rsidRPr="00B742C5">
        <w:t xml:space="preserve"> size and an optimum percentage of asphalt binder based upon the weight of the total mix.  Determine the optimum percentage of asphalt binder according to AASHTO R 35 and M 323 with an </w:t>
      </w:r>
      <w:proofErr w:type="spellStart"/>
      <w:r w:rsidRPr="00B742C5">
        <w:t>N</w:t>
      </w:r>
      <w:r w:rsidRPr="00B742C5">
        <w:rPr>
          <w:vertAlign w:val="subscript"/>
        </w:rPr>
        <w:t>des</w:t>
      </w:r>
      <w:proofErr w:type="spellEnd"/>
      <w:r w:rsidRPr="00B742C5">
        <w:rPr>
          <w:vertAlign w:val="subscript"/>
        </w:rPr>
        <w:t xml:space="preserve"> </w:t>
      </w:r>
      <w:r w:rsidRPr="00B742C5">
        <w:t xml:space="preserve">as required in </w:t>
      </w:r>
      <w:hyperlink w:anchor="t90202032" w:history="1">
        <w:r w:rsidRPr="00B742C5">
          <w:rPr>
            <w:rStyle w:val="Hyperlink"/>
            <w:color w:val="auto"/>
          </w:rPr>
          <w:t>Table 902.02.03-2</w:t>
        </w:r>
      </w:hyperlink>
      <w:r w:rsidRPr="00B742C5">
        <w:t xml:space="preserve">.  Before maximum specific gravity testing or compaction of specimens, condition the mix for 2 hours according to the requirements for conditioning for volumetric mix design in AASHTO R 30, Section 7.1.  If the absorption of the combined aggregate is more than 1.5 percent according to AASHTO T 84 and T 85, ensure that the mix is short term conditioned for 4 hours according to AASHTO R 30, Section 7.2 prior to compaction of specimens (AASHTO T 312) and determination of maximum specific gravity (AASHTO T 209).  Ensure that the job mix formula is within the master range specified in </w:t>
      </w:r>
      <w:hyperlink w:anchor="t90202031" w:history="1">
        <w:r w:rsidRPr="00B742C5">
          <w:rPr>
            <w:rStyle w:val="Hyperlink"/>
            <w:color w:val="auto"/>
          </w:rPr>
          <w:t>Table 902.02.03-1</w:t>
        </w:r>
      </w:hyperlink>
      <w:r w:rsidRPr="00B742C5">
        <w:t>.</w:t>
      </w:r>
    </w:p>
    <w:p w14:paraId="336C9AEA" w14:textId="77777777" w:rsidR="009A1803" w:rsidRPr="00B742C5" w:rsidRDefault="009A1803" w:rsidP="009A1803">
      <w:pPr>
        <w:pStyle w:val="Paragraph"/>
      </w:pPr>
      <w:r w:rsidRPr="00B742C5">
        <w:t>Ensure that the job mix formula provides a mixture that meets a minimum tensile strength ratio (TSR) of 80 percent when prepared according to AASHTO T 312 and tested according to AASHTO T 283.  Submit the TSR results with the mix design.</w:t>
      </w:r>
    </w:p>
    <w:p w14:paraId="687FDA5F" w14:textId="77777777" w:rsidR="009A1803" w:rsidRPr="00B742C5" w:rsidRDefault="009A1803" w:rsidP="009A1803">
      <w:pPr>
        <w:pStyle w:val="Paragraph"/>
      </w:pPr>
      <w:r w:rsidRPr="00B742C5">
        <w:t>Determine the correction factor of the mix including the RAP by using extracted aggregate from the RAP in the proposed proportions when testing is done to determine the correction factor as specified in AASHTO T 308.  Use extracted aggregate from the RAP in determining the bulk specific gravity of the aggregate blend for the mix design.</w:t>
      </w:r>
    </w:p>
    <w:p w14:paraId="0BE966C6" w14:textId="77777777" w:rsidR="009A1803" w:rsidRPr="00B742C5" w:rsidRDefault="009A1803" w:rsidP="009A1803">
      <w:pPr>
        <w:pStyle w:val="Paragraph"/>
      </w:pPr>
      <w:r w:rsidRPr="00B742C5">
        <w:t>For each mix design, submit with the mix design forms 3 gyratory specimens and 1 loose sample corresponding to the composition of the JMF.  Ensure that the samples include the percentage of RAP that is being proposed for the mix.  The ME will use these to verify the properties of the JMF.  Compact the specimens to the design number of gyrations (</w:t>
      </w:r>
      <w:proofErr w:type="spellStart"/>
      <w:r w:rsidRPr="00B742C5">
        <w:t>N</w:t>
      </w:r>
      <w:r w:rsidRPr="00B742C5">
        <w:rPr>
          <w:vertAlign w:val="subscript"/>
        </w:rPr>
        <w:t>des</w:t>
      </w:r>
      <w:proofErr w:type="spellEnd"/>
      <w:r w:rsidRPr="00B742C5">
        <w:t xml:space="preserve">).  For the mix design to be acceptable, all gyratory specimens must comply with the requirements specified in </w:t>
      </w:r>
      <w:r w:rsidRPr="00B742C5">
        <w:br/>
      </w:r>
      <w:hyperlink w:anchor="t90202031" w:history="1">
        <w:r w:rsidRPr="00B742C5">
          <w:rPr>
            <w:rStyle w:val="Hyperlink"/>
            <w:color w:val="auto"/>
          </w:rPr>
          <w:t>Table 902.02.03-1</w:t>
        </w:r>
      </w:hyperlink>
      <w:r w:rsidRPr="00B742C5">
        <w:t xml:space="preserve"> and </w:t>
      </w:r>
      <w:hyperlink w:anchor="t90213031" w:history="1">
        <w:r w:rsidRPr="00B742C5">
          <w:rPr>
            <w:rStyle w:val="Hyperlink"/>
            <w:color w:val="auto"/>
          </w:rPr>
          <w:t>Table 902.13.03-1</w:t>
        </w:r>
      </w:hyperlink>
      <w:r w:rsidRPr="00B742C5">
        <w:t>.  The ME reserves the right to be present at the time the gyratory specimens are molded.</w:t>
      </w:r>
    </w:p>
    <w:p w14:paraId="141881DD" w14:textId="7DF3ADDA" w:rsidR="009A1803" w:rsidRPr="00B742C5" w:rsidRDefault="009A1803" w:rsidP="009A1803">
      <w:pPr>
        <w:pStyle w:val="Paragraph"/>
      </w:pPr>
      <w:r w:rsidRPr="00B742C5">
        <w:t xml:space="preserve">In addition, submit 11 gyratory specimens and two </w:t>
      </w:r>
      <w:proofErr w:type="gramStart"/>
      <w:r w:rsidRPr="00B742C5">
        <w:t>5 gallon</w:t>
      </w:r>
      <w:proofErr w:type="gramEnd"/>
      <w:r w:rsidRPr="00B742C5">
        <w:t xml:space="preserve"> buckets of loose mix to the ME.  The ME will use these additional gyratory samples for performance testing of the HMA HIGH RAP mix.  The ME reserves the right to be present at the time of molding the gyratory specimens.  Ensure that the additional gyratory specimens are compacted according to AASHTO T 312.  Compact 6 of the specimens to 77 millimeter </w:t>
      </w:r>
      <w:proofErr w:type="gramStart"/>
      <w:r w:rsidRPr="00B742C5">
        <w:t>height, and</w:t>
      </w:r>
      <w:proofErr w:type="gramEnd"/>
      <w:r w:rsidRPr="00B742C5">
        <w:t xml:space="preserve"> have an air void content of 6.5 ± 0.5 percent.  The ME will test 6 specimens using an Asphalt Pavement Analyzer (APA) according to AASHTO T 340 at 64 °C, 100 pound per square inch hose pressure, and </w:t>
      </w:r>
      <w:proofErr w:type="gramStart"/>
      <w:r w:rsidRPr="00B742C5">
        <w:t>100 pound</w:t>
      </w:r>
      <w:proofErr w:type="gramEnd"/>
      <w:r w:rsidRPr="00B742C5">
        <w:t xml:space="preserve"> wheel load.  Compact the other 5 specimens to </w:t>
      </w:r>
      <w:proofErr w:type="gramStart"/>
      <w:r w:rsidRPr="00B742C5">
        <w:t>115 millimeter</w:t>
      </w:r>
      <w:proofErr w:type="gramEnd"/>
      <w:r w:rsidRPr="00B742C5">
        <w:t xml:space="preserve"> height.  These 5 specimens will be cut, from the middle of each </w:t>
      </w:r>
      <w:proofErr w:type="gramStart"/>
      <w:r w:rsidRPr="00B742C5">
        <w:t>115 millimeter</w:t>
      </w:r>
      <w:proofErr w:type="gramEnd"/>
      <w:r w:rsidRPr="00B742C5">
        <w:t xml:space="preserve"> height specimen, to </w:t>
      </w:r>
      <w:proofErr w:type="gramStart"/>
      <w:r w:rsidRPr="00B742C5">
        <w:t>38 millimeter</w:t>
      </w:r>
      <w:proofErr w:type="gramEnd"/>
      <w:r w:rsidRPr="00B742C5">
        <w:t xml:space="preserve"> height test specimens.  The air void content of the 5 cut specimen will be determined to ensure compliance with the target air void content of 6.5 ± 0.5 percent.  The ME will use the five </w:t>
      </w:r>
      <w:proofErr w:type="gramStart"/>
      <w:r w:rsidRPr="00B742C5">
        <w:t>38 millimeter</w:t>
      </w:r>
      <w:proofErr w:type="gramEnd"/>
      <w:r w:rsidRPr="00B742C5">
        <w:t xml:space="preserve"> height specimens to test using an Overlay Tester (</w:t>
      </w:r>
      <w:hyperlink w:anchor="njdotb10" w:history="1">
        <w:r w:rsidRPr="00B742C5">
          <w:rPr>
            <w:rStyle w:val="Hyperlink"/>
            <w:color w:val="auto"/>
          </w:rPr>
          <w:t>NJDOT B-10</w:t>
        </w:r>
      </w:hyperlink>
      <w:r w:rsidRPr="00B742C5">
        <w:t>) at 25 °C and a joint opening of 0.025 inch.  The ME will eliminate the high and low Overlay test results then average and report the middle 3 test results</w:t>
      </w:r>
      <w:r w:rsidRPr="005B5DEC">
        <w:t xml:space="preserve">.  The ME will ensure that all submitted specimens are within the target air void content as tested at the </w:t>
      </w:r>
      <w:r w:rsidR="005B5DEC" w:rsidRPr="005B5DEC">
        <w:t>Laboratory.</w:t>
      </w:r>
    </w:p>
    <w:p w14:paraId="0B3ABD27" w14:textId="77777777" w:rsidR="009A1803" w:rsidRPr="00B742C5" w:rsidRDefault="009A1803" w:rsidP="009A1803">
      <w:pPr>
        <w:pStyle w:val="Paragraph"/>
      </w:pPr>
      <w:r w:rsidRPr="00B742C5">
        <w:t xml:space="preserve">The ME will approve the JMF if the results meet the criteria in </w:t>
      </w:r>
      <w:hyperlink w:anchor="t90213032" w:history="1">
        <w:r w:rsidRPr="00B742C5">
          <w:rPr>
            <w:rStyle w:val="Hyperlink"/>
            <w:color w:val="auto"/>
          </w:rPr>
          <w:t>Table 902.13.03-2</w:t>
        </w:r>
      </w:hyperlink>
      <w:r w:rsidRPr="00B742C5">
        <w:t>.</w:t>
      </w:r>
    </w:p>
    <w:p w14:paraId="677727AE" w14:textId="77777777" w:rsidR="009A1803" w:rsidRPr="00B742C5" w:rsidRDefault="009A1803" w:rsidP="009A1803">
      <w:pPr>
        <w:pStyle w:val="Blanklinehalf"/>
      </w:pPr>
    </w:p>
    <w:tbl>
      <w:tblPr>
        <w:tblW w:w="5000" w:type="pct"/>
        <w:tblLook w:val="01E0" w:firstRow="1" w:lastRow="1" w:firstColumn="1" w:lastColumn="1" w:noHBand="0" w:noVBand="0"/>
      </w:tblPr>
      <w:tblGrid>
        <w:gridCol w:w="2431"/>
        <w:gridCol w:w="1892"/>
        <w:gridCol w:w="1711"/>
        <w:gridCol w:w="1602"/>
        <w:gridCol w:w="2084"/>
      </w:tblGrid>
      <w:tr w:rsidR="009A1803" w:rsidRPr="002018AE" w14:paraId="0ED02458" w14:textId="77777777" w:rsidTr="00AC111E">
        <w:trPr>
          <w:trHeight w:val="288"/>
        </w:trPr>
        <w:tc>
          <w:tcPr>
            <w:tcW w:w="5000" w:type="pct"/>
            <w:gridSpan w:val="5"/>
            <w:tcBorders>
              <w:top w:val="double" w:sz="4" w:space="0" w:color="auto"/>
            </w:tcBorders>
            <w:vAlign w:val="center"/>
          </w:tcPr>
          <w:p w14:paraId="613A25FC" w14:textId="77777777" w:rsidR="009A1803" w:rsidRPr="00B742C5" w:rsidRDefault="009A1803" w:rsidP="00AC111E">
            <w:pPr>
              <w:pStyle w:val="Tabletitle"/>
              <w:keepLines/>
            </w:pPr>
            <w:r w:rsidRPr="00B742C5">
              <w:lastRenderedPageBreak/>
              <w:t>Table 902.13.03-</w:t>
            </w:r>
            <w:proofErr w:type="gramStart"/>
            <w:r w:rsidRPr="00B742C5">
              <w:t>2  Performance</w:t>
            </w:r>
            <w:proofErr w:type="gramEnd"/>
            <w:r w:rsidRPr="00B742C5">
              <w:t xml:space="preserve"> Testing Requirements for HMA HIGH RAP Design</w:t>
            </w:r>
          </w:p>
        </w:tc>
      </w:tr>
      <w:tr w:rsidR="009A1803" w:rsidRPr="002018AE" w14:paraId="716BA6F1" w14:textId="77777777" w:rsidTr="00AC111E">
        <w:trPr>
          <w:trHeight w:val="288"/>
        </w:trPr>
        <w:tc>
          <w:tcPr>
            <w:tcW w:w="1251" w:type="pct"/>
            <w:vMerge w:val="restart"/>
            <w:tcBorders>
              <w:top w:val="single" w:sz="4" w:space="0" w:color="auto"/>
              <w:right w:val="single" w:sz="4" w:space="0" w:color="auto"/>
            </w:tcBorders>
            <w:vAlign w:val="center"/>
          </w:tcPr>
          <w:p w14:paraId="620EF7BE" w14:textId="77777777" w:rsidR="009A1803" w:rsidRPr="00B742C5" w:rsidRDefault="009A1803" w:rsidP="00AC111E">
            <w:pPr>
              <w:pStyle w:val="TableheaderCentered"/>
              <w:keepLines/>
            </w:pPr>
            <w:r w:rsidRPr="00B742C5">
              <w:t>Test</w:t>
            </w:r>
          </w:p>
        </w:tc>
        <w:tc>
          <w:tcPr>
            <w:tcW w:w="3749" w:type="pct"/>
            <w:gridSpan w:val="4"/>
            <w:tcBorders>
              <w:top w:val="single" w:sz="4" w:space="0" w:color="auto"/>
              <w:left w:val="single" w:sz="4" w:space="0" w:color="auto"/>
              <w:bottom w:val="single" w:sz="4" w:space="0" w:color="auto"/>
            </w:tcBorders>
            <w:vAlign w:val="center"/>
          </w:tcPr>
          <w:p w14:paraId="73432191" w14:textId="77777777" w:rsidR="009A1803" w:rsidRPr="00B742C5" w:rsidRDefault="009A1803" w:rsidP="00AC111E">
            <w:pPr>
              <w:pStyle w:val="TableheaderCentered"/>
              <w:keepLines/>
            </w:pPr>
            <w:r w:rsidRPr="00B742C5">
              <w:t>Requirement</w:t>
            </w:r>
          </w:p>
        </w:tc>
      </w:tr>
      <w:tr w:rsidR="009A1803" w:rsidRPr="002018AE" w14:paraId="2C758D17" w14:textId="77777777" w:rsidTr="00AC111E">
        <w:trPr>
          <w:trHeight w:val="288"/>
        </w:trPr>
        <w:tc>
          <w:tcPr>
            <w:tcW w:w="1251" w:type="pct"/>
            <w:vMerge/>
            <w:tcBorders>
              <w:right w:val="single" w:sz="4" w:space="0" w:color="auto"/>
            </w:tcBorders>
            <w:vAlign w:val="center"/>
          </w:tcPr>
          <w:p w14:paraId="49F061B6" w14:textId="77777777" w:rsidR="009A1803" w:rsidRPr="00B742C5" w:rsidRDefault="009A1803" w:rsidP="00AC111E">
            <w:pPr>
              <w:pStyle w:val="TableheaderCentered"/>
              <w:keepLines/>
            </w:pPr>
          </w:p>
        </w:tc>
        <w:tc>
          <w:tcPr>
            <w:tcW w:w="1853" w:type="pct"/>
            <w:gridSpan w:val="2"/>
            <w:tcBorders>
              <w:top w:val="single" w:sz="4" w:space="0" w:color="auto"/>
              <w:left w:val="single" w:sz="4" w:space="0" w:color="auto"/>
              <w:bottom w:val="single" w:sz="4" w:space="0" w:color="auto"/>
              <w:right w:val="single" w:sz="4" w:space="0" w:color="auto"/>
            </w:tcBorders>
            <w:vAlign w:val="center"/>
          </w:tcPr>
          <w:p w14:paraId="25E16E31" w14:textId="77777777" w:rsidR="009A1803" w:rsidRPr="00B742C5" w:rsidRDefault="009A1803" w:rsidP="00AC111E">
            <w:pPr>
              <w:pStyle w:val="TableheaderCentered"/>
              <w:keepLines/>
            </w:pPr>
            <w:r w:rsidRPr="00B742C5">
              <w:t>Surface Course</w:t>
            </w:r>
          </w:p>
        </w:tc>
        <w:tc>
          <w:tcPr>
            <w:tcW w:w="1897" w:type="pct"/>
            <w:gridSpan w:val="2"/>
            <w:tcBorders>
              <w:top w:val="single" w:sz="4" w:space="0" w:color="auto"/>
              <w:left w:val="single" w:sz="4" w:space="0" w:color="auto"/>
              <w:bottom w:val="single" w:sz="4" w:space="0" w:color="auto"/>
            </w:tcBorders>
            <w:vAlign w:val="center"/>
          </w:tcPr>
          <w:p w14:paraId="544D16EE" w14:textId="77777777" w:rsidR="009A1803" w:rsidRPr="00B742C5" w:rsidRDefault="009A1803" w:rsidP="00AC111E">
            <w:pPr>
              <w:pStyle w:val="TableheaderCentered"/>
              <w:keepLines/>
            </w:pPr>
            <w:r w:rsidRPr="00B742C5">
              <w:t>Intermediate and Base Course</w:t>
            </w:r>
          </w:p>
        </w:tc>
      </w:tr>
      <w:tr w:rsidR="009A1803" w:rsidRPr="002018AE" w14:paraId="46D86802" w14:textId="77777777" w:rsidTr="00AC111E">
        <w:trPr>
          <w:trHeight w:val="288"/>
        </w:trPr>
        <w:tc>
          <w:tcPr>
            <w:tcW w:w="1251" w:type="pct"/>
            <w:vMerge/>
            <w:tcBorders>
              <w:bottom w:val="single" w:sz="4" w:space="0" w:color="auto"/>
              <w:right w:val="single" w:sz="4" w:space="0" w:color="auto"/>
            </w:tcBorders>
            <w:vAlign w:val="center"/>
          </w:tcPr>
          <w:p w14:paraId="34B28306" w14:textId="77777777" w:rsidR="009A1803" w:rsidRPr="00B742C5" w:rsidRDefault="009A1803" w:rsidP="00AC111E">
            <w:pPr>
              <w:pStyle w:val="TableheaderCentered"/>
              <w:keepLines/>
            </w:pPr>
          </w:p>
        </w:tc>
        <w:tc>
          <w:tcPr>
            <w:tcW w:w="973" w:type="pct"/>
            <w:tcBorders>
              <w:top w:val="single" w:sz="4" w:space="0" w:color="auto"/>
              <w:left w:val="single" w:sz="4" w:space="0" w:color="auto"/>
              <w:bottom w:val="single" w:sz="4" w:space="0" w:color="auto"/>
            </w:tcBorders>
            <w:vAlign w:val="center"/>
          </w:tcPr>
          <w:p w14:paraId="3F594496" w14:textId="77777777" w:rsidR="009A1803" w:rsidRPr="00B742C5" w:rsidRDefault="009A1803" w:rsidP="00AC111E">
            <w:pPr>
              <w:pStyle w:val="TableheaderCentered"/>
              <w:keepLines/>
            </w:pPr>
            <w:r w:rsidRPr="00B742C5">
              <w:t>PG 64S-22</w:t>
            </w:r>
          </w:p>
        </w:tc>
        <w:tc>
          <w:tcPr>
            <w:tcW w:w="880" w:type="pct"/>
            <w:tcBorders>
              <w:top w:val="single" w:sz="4" w:space="0" w:color="auto"/>
              <w:left w:val="nil"/>
              <w:bottom w:val="single" w:sz="4" w:space="0" w:color="auto"/>
              <w:right w:val="single" w:sz="4" w:space="0" w:color="auto"/>
            </w:tcBorders>
            <w:vAlign w:val="center"/>
          </w:tcPr>
          <w:p w14:paraId="5EA90C4D" w14:textId="77777777" w:rsidR="009A1803" w:rsidRPr="00B742C5" w:rsidRDefault="009A1803" w:rsidP="00AC111E">
            <w:pPr>
              <w:pStyle w:val="TableheaderCentered"/>
              <w:keepLines/>
            </w:pPr>
            <w:r w:rsidRPr="00B742C5">
              <w:t>PG 64E-22</w:t>
            </w:r>
          </w:p>
        </w:tc>
        <w:tc>
          <w:tcPr>
            <w:tcW w:w="824" w:type="pct"/>
            <w:tcBorders>
              <w:top w:val="single" w:sz="4" w:space="0" w:color="auto"/>
              <w:left w:val="single" w:sz="4" w:space="0" w:color="auto"/>
              <w:bottom w:val="single" w:sz="4" w:space="0" w:color="auto"/>
            </w:tcBorders>
            <w:vAlign w:val="center"/>
          </w:tcPr>
          <w:p w14:paraId="1649CFB3" w14:textId="77777777" w:rsidR="009A1803" w:rsidRPr="00B742C5" w:rsidRDefault="009A1803" w:rsidP="00AC111E">
            <w:pPr>
              <w:pStyle w:val="TableheaderCentered"/>
              <w:keepLines/>
            </w:pPr>
            <w:r w:rsidRPr="00B742C5">
              <w:t>PG 64S-22</w:t>
            </w:r>
          </w:p>
        </w:tc>
        <w:tc>
          <w:tcPr>
            <w:tcW w:w="1072" w:type="pct"/>
            <w:tcBorders>
              <w:top w:val="single" w:sz="4" w:space="0" w:color="auto"/>
              <w:bottom w:val="single" w:sz="4" w:space="0" w:color="auto"/>
            </w:tcBorders>
            <w:vAlign w:val="center"/>
          </w:tcPr>
          <w:p w14:paraId="28B1C4D2" w14:textId="77777777" w:rsidR="009A1803" w:rsidRPr="00B742C5" w:rsidRDefault="009A1803" w:rsidP="00AC111E">
            <w:pPr>
              <w:pStyle w:val="TableheaderCentered"/>
              <w:keepLines/>
            </w:pPr>
            <w:r w:rsidRPr="00B742C5">
              <w:t>PG 64E-22</w:t>
            </w:r>
          </w:p>
        </w:tc>
      </w:tr>
      <w:tr w:rsidR="009A1803" w:rsidRPr="00F15DF0" w14:paraId="7C9AA964" w14:textId="77777777" w:rsidTr="00AC111E">
        <w:trPr>
          <w:trHeight w:val="288"/>
        </w:trPr>
        <w:tc>
          <w:tcPr>
            <w:tcW w:w="1251" w:type="pct"/>
            <w:tcBorders>
              <w:top w:val="single" w:sz="4" w:space="0" w:color="auto"/>
              <w:bottom w:val="dotted" w:sz="4" w:space="0" w:color="auto"/>
              <w:right w:val="dotted" w:sz="4" w:space="0" w:color="auto"/>
            </w:tcBorders>
          </w:tcPr>
          <w:p w14:paraId="771AE5A5" w14:textId="77777777" w:rsidR="009A1803" w:rsidRPr="00B742C5" w:rsidRDefault="009A1803" w:rsidP="00AC111E">
            <w:pPr>
              <w:pStyle w:val="Tabletext"/>
              <w:keepNext/>
              <w:keepLines/>
              <w:jc w:val="center"/>
            </w:pPr>
            <w:proofErr w:type="gramStart"/>
            <w:r w:rsidRPr="00B742C5">
              <w:t xml:space="preserve">APA @ </w:t>
            </w:r>
            <w:proofErr w:type="gramEnd"/>
            <w:r w:rsidRPr="00B742C5">
              <w:t>8,000 loading cycles</w:t>
            </w:r>
          </w:p>
          <w:p w14:paraId="5DE8F1BC" w14:textId="77777777" w:rsidR="009A1803" w:rsidRPr="00B742C5" w:rsidRDefault="009A1803" w:rsidP="00AC111E">
            <w:pPr>
              <w:pStyle w:val="Tabletext"/>
              <w:keepNext/>
              <w:keepLines/>
              <w:jc w:val="center"/>
            </w:pPr>
            <w:r w:rsidRPr="00B742C5">
              <w:t>(AASHTO T 340)</w:t>
            </w:r>
          </w:p>
        </w:tc>
        <w:tc>
          <w:tcPr>
            <w:tcW w:w="973" w:type="pct"/>
            <w:tcBorders>
              <w:top w:val="single" w:sz="4" w:space="0" w:color="auto"/>
              <w:left w:val="dotted" w:sz="4" w:space="0" w:color="auto"/>
              <w:bottom w:val="dotted" w:sz="4" w:space="0" w:color="auto"/>
            </w:tcBorders>
            <w:vAlign w:val="center"/>
          </w:tcPr>
          <w:p w14:paraId="4C8EB0CF" w14:textId="77777777" w:rsidR="009A1803" w:rsidRPr="00B742C5" w:rsidRDefault="009A1803" w:rsidP="00AC111E">
            <w:pPr>
              <w:pStyle w:val="Tabletext"/>
              <w:keepNext/>
              <w:keepLines/>
              <w:jc w:val="center"/>
            </w:pPr>
            <w:r w:rsidRPr="00B742C5">
              <w:t>≤ 7 mm</w:t>
            </w:r>
          </w:p>
        </w:tc>
        <w:tc>
          <w:tcPr>
            <w:tcW w:w="880" w:type="pct"/>
            <w:tcBorders>
              <w:top w:val="single" w:sz="4" w:space="0" w:color="auto"/>
              <w:bottom w:val="dotted" w:sz="4" w:space="0" w:color="auto"/>
              <w:right w:val="dotted" w:sz="4" w:space="0" w:color="auto"/>
            </w:tcBorders>
            <w:vAlign w:val="center"/>
          </w:tcPr>
          <w:p w14:paraId="1921C42D" w14:textId="77777777" w:rsidR="009A1803" w:rsidRPr="00B742C5" w:rsidRDefault="009A1803" w:rsidP="00AC111E">
            <w:pPr>
              <w:pStyle w:val="Tabletext"/>
              <w:keepNext/>
              <w:keepLines/>
              <w:jc w:val="center"/>
            </w:pPr>
            <w:r w:rsidRPr="00B742C5">
              <w:t>≤ 4 mm</w:t>
            </w:r>
          </w:p>
        </w:tc>
        <w:tc>
          <w:tcPr>
            <w:tcW w:w="824" w:type="pct"/>
            <w:tcBorders>
              <w:top w:val="single" w:sz="4" w:space="0" w:color="auto"/>
              <w:left w:val="dotted" w:sz="4" w:space="0" w:color="auto"/>
              <w:bottom w:val="dotted" w:sz="4" w:space="0" w:color="auto"/>
            </w:tcBorders>
            <w:vAlign w:val="center"/>
          </w:tcPr>
          <w:p w14:paraId="3F6FB70F" w14:textId="77777777" w:rsidR="009A1803" w:rsidRPr="00B742C5" w:rsidRDefault="009A1803" w:rsidP="00AC111E">
            <w:pPr>
              <w:pStyle w:val="Tabletext"/>
              <w:keepNext/>
              <w:keepLines/>
              <w:jc w:val="center"/>
            </w:pPr>
            <w:r w:rsidRPr="00B742C5">
              <w:t>≤ 7 mm</w:t>
            </w:r>
          </w:p>
        </w:tc>
        <w:tc>
          <w:tcPr>
            <w:tcW w:w="1072" w:type="pct"/>
            <w:tcBorders>
              <w:top w:val="single" w:sz="4" w:space="0" w:color="auto"/>
              <w:left w:val="nil"/>
              <w:bottom w:val="dotted" w:sz="4" w:space="0" w:color="auto"/>
            </w:tcBorders>
            <w:vAlign w:val="center"/>
          </w:tcPr>
          <w:p w14:paraId="3BCE8394" w14:textId="77777777" w:rsidR="009A1803" w:rsidRPr="00B742C5" w:rsidRDefault="009A1803" w:rsidP="00AC111E">
            <w:pPr>
              <w:pStyle w:val="Tabletext"/>
              <w:keepNext/>
              <w:keepLines/>
              <w:jc w:val="center"/>
            </w:pPr>
            <w:r w:rsidRPr="00B742C5">
              <w:t>≤ 4 mm</w:t>
            </w:r>
          </w:p>
        </w:tc>
      </w:tr>
      <w:tr w:rsidR="009A1803" w:rsidRPr="00F15DF0" w14:paraId="33AECFDD" w14:textId="77777777" w:rsidTr="00AC111E">
        <w:trPr>
          <w:trHeight w:val="288"/>
        </w:trPr>
        <w:tc>
          <w:tcPr>
            <w:tcW w:w="1251" w:type="pct"/>
            <w:tcBorders>
              <w:top w:val="dotted" w:sz="4" w:space="0" w:color="auto"/>
              <w:bottom w:val="double" w:sz="4" w:space="0" w:color="auto"/>
              <w:right w:val="dotted" w:sz="4" w:space="0" w:color="auto"/>
            </w:tcBorders>
          </w:tcPr>
          <w:p w14:paraId="54615F5B" w14:textId="77777777" w:rsidR="009A1803" w:rsidRPr="00B742C5" w:rsidRDefault="009A1803" w:rsidP="00AC111E">
            <w:pPr>
              <w:pStyle w:val="Tabletext"/>
              <w:keepNext/>
              <w:keepLines/>
              <w:jc w:val="center"/>
            </w:pPr>
            <w:r w:rsidRPr="00B742C5">
              <w:t>Overlay Tester</w:t>
            </w:r>
          </w:p>
          <w:p w14:paraId="369413FB" w14:textId="77777777" w:rsidR="009A1803" w:rsidRPr="00B742C5" w:rsidRDefault="009A1803" w:rsidP="00AC111E">
            <w:pPr>
              <w:pStyle w:val="Tabletext"/>
              <w:keepNext/>
              <w:keepLines/>
              <w:jc w:val="center"/>
            </w:pPr>
            <w:r w:rsidRPr="00B742C5">
              <w:t>(</w:t>
            </w:r>
            <w:hyperlink w:anchor="njdotb10" w:history="1">
              <w:r w:rsidRPr="00B742C5">
                <w:rPr>
                  <w:rStyle w:val="Hyperlink"/>
                  <w:color w:val="auto"/>
                </w:rPr>
                <w:t>NJDOT B-10</w:t>
              </w:r>
            </w:hyperlink>
            <w:r w:rsidRPr="00B742C5">
              <w:t>)</w:t>
            </w:r>
          </w:p>
        </w:tc>
        <w:tc>
          <w:tcPr>
            <w:tcW w:w="973" w:type="pct"/>
            <w:tcBorders>
              <w:top w:val="dotted" w:sz="4" w:space="0" w:color="auto"/>
              <w:left w:val="dotted" w:sz="4" w:space="0" w:color="auto"/>
              <w:bottom w:val="double" w:sz="4" w:space="0" w:color="auto"/>
            </w:tcBorders>
            <w:vAlign w:val="center"/>
          </w:tcPr>
          <w:p w14:paraId="69CF4991" w14:textId="77777777" w:rsidR="009A1803" w:rsidRPr="00B742C5" w:rsidRDefault="009A1803" w:rsidP="00AC111E">
            <w:pPr>
              <w:pStyle w:val="Tabletext"/>
              <w:keepNext/>
              <w:keepLines/>
              <w:jc w:val="center"/>
            </w:pPr>
            <w:r w:rsidRPr="00B742C5">
              <w:t>≥ 200 cycles</w:t>
            </w:r>
          </w:p>
        </w:tc>
        <w:tc>
          <w:tcPr>
            <w:tcW w:w="880" w:type="pct"/>
            <w:tcBorders>
              <w:top w:val="dotted" w:sz="4" w:space="0" w:color="auto"/>
              <w:bottom w:val="double" w:sz="4" w:space="0" w:color="auto"/>
              <w:right w:val="dotted" w:sz="4" w:space="0" w:color="auto"/>
            </w:tcBorders>
            <w:vAlign w:val="center"/>
          </w:tcPr>
          <w:p w14:paraId="50462128" w14:textId="77777777" w:rsidR="009A1803" w:rsidRPr="00B742C5" w:rsidRDefault="009A1803" w:rsidP="00AC111E">
            <w:pPr>
              <w:pStyle w:val="Tabletext"/>
              <w:keepNext/>
              <w:keepLines/>
              <w:jc w:val="center"/>
            </w:pPr>
            <w:r w:rsidRPr="00B742C5">
              <w:t>≥ 275 cycles</w:t>
            </w:r>
          </w:p>
        </w:tc>
        <w:tc>
          <w:tcPr>
            <w:tcW w:w="824" w:type="pct"/>
            <w:tcBorders>
              <w:top w:val="dotted" w:sz="4" w:space="0" w:color="auto"/>
              <w:left w:val="dotted" w:sz="4" w:space="0" w:color="auto"/>
              <w:bottom w:val="double" w:sz="4" w:space="0" w:color="auto"/>
            </w:tcBorders>
            <w:vAlign w:val="center"/>
          </w:tcPr>
          <w:p w14:paraId="2D72E16F" w14:textId="77777777" w:rsidR="009A1803" w:rsidRPr="00B742C5" w:rsidRDefault="009A1803" w:rsidP="00AC111E">
            <w:pPr>
              <w:pStyle w:val="Tabletext"/>
              <w:keepNext/>
              <w:keepLines/>
              <w:jc w:val="center"/>
            </w:pPr>
            <w:r w:rsidRPr="00B742C5">
              <w:t>≥ 100 cycles</w:t>
            </w:r>
          </w:p>
        </w:tc>
        <w:tc>
          <w:tcPr>
            <w:tcW w:w="1072" w:type="pct"/>
            <w:tcBorders>
              <w:top w:val="dotted" w:sz="4" w:space="0" w:color="auto"/>
              <w:left w:val="nil"/>
              <w:bottom w:val="double" w:sz="4" w:space="0" w:color="auto"/>
            </w:tcBorders>
            <w:vAlign w:val="center"/>
          </w:tcPr>
          <w:p w14:paraId="2B3F3A5D" w14:textId="77777777" w:rsidR="009A1803" w:rsidRPr="00B742C5" w:rsidRDefault="009A1803" w:rsidP="00AC111E">
            <w:pPr>
              <w:pStyle w:val="Tabletext"/>
              <w:keepNext/>
              <w:keepLines/>
              <w:jc w:val="center"/>
            </w:pPr>
            <w:r w:rsidRPr="00B742C5">
              <w:t>≥ 150 cycles</w:t>
            </w:r>
          </w:p>
        </w:tc>
      </w:tr>
    </w:tbl>
    <w:p w14:paraId="54690F1A" w14:textId="77777777" w:rsidR="009A1803" w:rsidRPr="0050135C" w:rsidRDefault="009A1803" w:rsidP="009A1803">
      <w:pPr>
        <w:pStyle w:val="Paragraph"/>
        <w:rPr>
          <w:highlight w:val="yellow"/>
        </w:rPr>
      </w:pPr>
    </w:p>
    <w:p w14:paraId="5D752CAA" w14:textId="77777777" w:rsidR="009A1803" w:rsidRPr="00B742C5" w:rsidRDefault="009A1803" w:rsidP="009A1803">
      <w:pPr>
        <w:pStyle w:val="Paragraph"/>
      </w:pPr>
      <w:r w:rsidRPr="00B742C5">
        <w:t>If the JMF does not meet the APA and Overlay Tester criteria, redesign the HMA HIGH RAP mix and submit for retesting.  The JMF for the HMA HIGH RAP mixture is in effect until modification is approved by the ME.</w:t>
      </w:r>
    </w:p>
    <w:p w14:paraId="733F55E3" w14:textId="77777777" w:rsidR="009A1803" w:rsidRPr="00B742C5" w:rsidRDefault="009A1803" w:rsidP="009A1803">
      <w:pPr>
        <w:pStyle w:val="Paragraph"/>
      </w:pPr>
      <w:r w:rsidRPr="00B742C5">
        <w:t>When unsatisfactory results for any specified characteristic of the work make it necessary, the Contractor may establish a new JMF for approval.  In such instances, if corrective action is not taken, the ME may require an appropriate adjustment to the JMF.</w:t>
      </w:r>
    </w:p>
    <w:p w14:paraId="5FCEE764" w14:textId="77777777" w:rsidR="009A1803" w:rsidRPr="00B742C5" w:rsidRDefault="009A1803" w:rsidP="009A1803">
      <w:pPr>
        <w:pStyle w:val="Paragraph"/>
      </w:pPr>
      <w:r w:rsidRPr="00B742C5">
        <w:t>Should a change in sources be made or any changes in the properties of materials occur, the ME will require that a new JMF be established and approved before production can continue.</w:t>
      </w:r>
    </w:p>
    <w:p w14:paraId="1F8FBFF8" w14:textId="77777777" w:rsidR="009A1803" w:rsidRPr="00B742C5" w:rsidRDefault="009A1803" w:rsidP="009A1803">
      <w:pPr>
        <w:pStyle w:val="0000000Subpart"/>
      </w:pPr>
      <w:bookmarkStart w:id="1135" w:name="_Toc151019347"/>
      <w:proofErr w:type="gramStart"/>
      <w:r w:rsidRPr="00B742C5">
        <w:t>902.13.04  Sampling</w:t>
      </w:r>
      <w:proofErr w:type="gramEnd"/>
      <w:r w:rsidRPr="00B742C5">
        <w:t xml:space="preserve"> and Testing</w:t>
      </w:r>
      <w:bookmarkEnd w:id="1135"/>
    </w:p>
    <w:p w14:paraId="68C4625C" w14:textId="77777777" w:rsidR="009A1803" w:rsidRPr="00B742C5" w:rsidRDefault="009A1803" w:rsidP="009A1803">
      <w:pPr>
        <w:pStyle w:val="A1paragraph0"/>
      </w:pPr>
      <w:r w:rsidRPr="00B742C5">
        <w:rPr>
          <w:b/>
          <w:bCs/>
        </w:rPr>
        <w:t>A.</w:t>
      </w:r>
      <w:r w:rsidRPr="00B742C5">
        <w:rPr>
          <w:b/>
          <w:bCs/>
        </w:rPr>
        <w:tab/>
        <w:t>General Acceptance Requirements.</w:t>
      </w:r>
      <w:r w:rsidRPr="00B742C5">
        <w:t xml:space="preserve">  </w:t>
      </w:r>
      <w:r w:rsidRPr="00B742C5">
        <w:fldChar w:fldCharType="begin"/>
      </w:r>
      <w:r w:rsidRPr="00B742C5">
        <w:instrText xml:space="preserve"> XE "HMA High </w:instrText>
      </w:r>
      <w:proofErr w:type="spellStart"/>
      <w:proofErr w:type="gramStart"/>
      <w:r w:rsidRPr="00B742C5">
        <w:instrText>RAP:Sampling</w:instrText>
      </w:r>
      <w:proofErr w:type="spellEnd"/>
      <w:proofErr w:type="gramEnd"/>
      <w:r w:rsidRPr="00B742C5">
        <w:instrText xml:space="preserve"> and testing" </w:instrText>
      </w:r>
      <w:r w:rsidRPr="00B742C5">
        <w:fldChar w:fldCharType="end"/>
      </w:r>
      <w:r w:rsidRPr="00B742C5">
        <w:t>The RE or ME may reject and require disposal of any batch or shipment that is rendered unfit for its intended use due to contamination, segregation, improper temperature, lumps of cold material, or incomplete coating of the aggregate.  For other than improper temperature, visual inspection of the material by the RE or ME is considered sufficient grounds for such rejection.</w:t>
      </w:r>
    </w:p>
    <w:p w14:paraId="50FE5862" w14:textId="77777777" w:rsidR="009A1803" w:rsidRPr="00B742C5" w:rsidRDefault="009A1803" w:rsidP="009A1803">
      <w:pPr>
        <w:pStyle w:val="A2paragraph"/>
      </w:pPr>
      <w:r w:rsidRPr="00B742C5">
        <w:t>Ensure that the temperature of the mix at discharge from the plant or storage silo meets the recommendation of the supplier of the asphalt binder, supplier of the asphalt modifier, and WMA manufacturer.  For HMA, do not allow the mixture temperature to exceed 330 °F at discharge from the plant.  For WMA, do not allow the mixture temperature to exceed 300 °F at discharge from the plant.</w:t>
      </w:r>
    </w:p>
    <w:p w14:paraId="48919632" w14:textId="77777777" w:rsidR="009A1803" w:rsidRPr="00B742C5" w:rsidRDefault="009A1803" w:rsidP="009A1803">
      <w:pPr>
        <w:pStyle w:val="A2paragraph"/>
      </w:pPr>
      <w:r w:rsidRPr="00B742C5">
        <w:t xml:space="preserve">Combine and mix the aggregates and asphalt binder to ensure that at least 95 percent of the coarse aggregate particles are entirely coated with asphalt binder as determined according to AASHTO T 195.  If the ME determines that there is an ongoing problem with coating, the ME may obtain random samples from 5 trucks and </w:t>
      </w:r>
      <w:proofErr w:type="gramStart"/>
      <w:r w:rsidRPr="00B742C5">
        <w:t>will determine</w:t>
      </w:r>
      <w:proofErr w:type="gramEnd"/>
      <w:r w:rsidRPr="00B742C5">
        <w:t xml:space="preserve"> the adequacy of the mixing on the average of particle counts made on these 5 test portions.  If the requirement for 95 percent coating is not met on each sample, modify plant operations, as necessary, to obtain the required degree of coating.</w:t>
      </w:r>
    </w:p>
    <w:p w14:paraId="143BD9E7" w14:textId="77777777" w:rsidR="009A1803" w:rsidRPr="00B742C5" w:rsidRDefault="009A1803" w:rsidP="009A1803">
      <w:pPr>
        <w:pStyle w:val="A1paragraph0"/>
      </w:pPr>
      <w:r w:rsidRPr="00B742C5">
        <w:rPr>
          <w:b/>
          <w:bCs/>
        </w:rPr>
        <w:t>B.</w:t>
      </w:r>
      <w:r w:rsidRPr="00B742C5">
        <w:rPr>
          <w:b/>
          <w:bCs/>
        </w:rPr>
        <w:tab/>
        <w:t>Sampling.</w:t>
      </w:r>
      <w:r w:rsidRPr="00B742C5">
        <w:t xml:space="preserve">  The Laboratory, as defined in subsection 912.13.04.D, will take 5 stratified random samples of HMA HIGH RAP for volumetric acceptance testing from each lot of approximately 3,500 tons of a mix.  When a lot of HMA HIGH RAP is less than 3,500 tons, the Laboratory will take samples at random for each mix at the rate of one sample for each 700 tons</w:t>
      </w:r>
      <w:r w:rsidRPr="00B742C5">
        <w:rPr>
          <w:i/>
        </w:rPr>
        <w:t>.</w:t>
      </w:r>
      <w:r w:rsidRPr="00B742C5">
        <w:t xml:space="preserve">  The Laboratory will perform sampling according to AASHTO T 168, </w:t>
      </w:r>
      <w:hyperlink w:anchor="njdotb2" w:history="1">
        <w:r w:rsidRPr="00B742C5">
          <w:rPr>
            <w:u w:val="single"/>
          </w:rPr>
          <w:t>NJDOT B-2</w:t>
        </w:r>
      </w:hyperlink>
      <w:r w:rsidRPr="00B742C5">
        <w:t>, or ASTM D 3665.  During production at the plant, a sample of asphalt binder will be taken once every 3,500 tons or as directed by the Laboratory.</w:t>
      </w:r>
    </w:p>
    <w:p w14:paraId="57232F4F" w14:textId="77777777" w:rsidR="009A1803" w:rsidRPr="00B742C5" w:rsidRDefault="009A1803" w:rsidP="009A1803">
      <w:pPr>
        <w:pStyle w:val="A2paragraph"/>
      </w:pPr>
      <w:r w:rsidRPr="00B742C5">
        <w:t>Use a portion of the samples taken for volumetric acceptance testing for composition testing.</w:t>
      </w:r>
    </w:p>
    <w:p w14:paraId="7BDAD2F8" w14:textId="77777777" w:rsidR="009A1803" w:rsidRPr="00B742C5" w:rsidRDefault="009A1803" w:rsidP="009A1803">
      <w:pPr>
        <w:pStyle w:val="A1paragraph0"/>
      </w:pPr>
      <w:r w:rsidRPr="00B742C5">
        <w:rPr>
          <w:b/>
          <w:bCs/>
        </w:rPr>
        <w:t>C.</w:t>
      </w:r>
      <w:r w:rsidRPr="00B742C5">
        <w:rPr>
          <w:b/>
          <w:bCs/>
        </w:rPr>
        <w:tab/>
        <w:t>Quality Control Testing.</w:t>
      </w:r>
      <w:r w:rsidRPr="00B742C5">
        <w:t xml:space="preserve">  The HMA HIGH RAP producer shall provide a quality control (QC) technician who is certified by the Society of Asphalt Technologists of New Jersey as an Asphalt Technologist, Level 2.  The QC technician may substitute equivalent technician certification by the Mid-Atlantic Region Technician Certification Program (MARTCP).  Ensure that the QC technician is present during periods of mix production for the sole purpose of quality control testing.  The RE will not perform the quality control testing or other routine test functions in the absence of, or instead of, the QC technician.</w:t>
      </w:r>
    </w:p>
    <w:p w14:paraId="14DC7C2B" w14:textId="77777777" w:rsidR="009A1803" w:rsidRPr="00B742C5" w:rsidRDefault="009A1803" w:rsidP="009A1803">
      <w:pPr>
        <w:pStyle w:val="A2paragraph"/>
      </w:pPr>
      <w:r w:rsidRPr="00B742C5">
        <w:t>The QC technician shall perform sampling and testing according to the approved quality control plan, to keep the mix within the limits specified for the mix being produced.  The QC technician may use acceptance test results or perform additional testing as necessary to control the mix.</w:t>
      </w:r>
    </w:p>
    <w:p w14:paraId="69942BB3" w14:textId="77777777" w:rsidR="009A1803" w:rsidRPr="00B742C5" w:rsidRDefault="009A1803" w:rsidP="009A1803">
      <w:pPr>
        <w:pStyle w:val="A2paragraph"/>
      </w:pPr>
      <w:r w:rsidRPr="00B742C5">
        <w:lastRenderedPageBreak/>
        <w:t>To determine the composition, perform ignition oven testing according to AASHTO T 308.</w:t>
      </w:r>
    </w:p>
    <w:p w14:paraId="745D6710" w14:textId="77777777" w:rsidR="009A1803" w:rsidRPr="00B742C5" w:rsidRDefault="009A1803" w:rsidP="009A1803">
      <w:pPr>
        <w:pStyle w:val="A2paragraph"/>
      </w:pPr>
      <w:r w:rsidRPr="00B742C5">
        <w:t>For each acceptance test, perform maximum specific gravity testing according to AASHTO T 209.  Sample and test coarse aggregate, fine aggregate, mineral filler, and RAP according to the approved quality control plan for the plant.</w:t>
      </w:r>
    </w:p>
    <w:p w14:paraId="3E47C660" w14:textId="77777777" w:rsidR="009A1803" w:rsidRPr="00B742C5" w:rsidRDefault="009A1803" w:rsidP="009A1803">
      <w:pPr>
        <w:pStyle w:val="A2paragraph"/>
      </w:pPr>
      <w:r w:rsidRPr="00B742C5">
        <w:t>Ensure that the supplier has in operation an ongoing daily quality control program to evaluate the RAP.  As a minimum, this program shall consist of the following:</w:t>
      </w:r>
    </w:p>
    <w:p w14:paraId="62922A90" w14:textId="77777777" w:rsidR="009A1803" w:rsidRPr="00B742C5" w:rsidRDefault="009A1803" w:rsidP="009A1803">
      <w:pPr>
        <w:pStyle w:val="List0indent"/>
      </w:pPr>
      <w:r w:rsidRPr="00B742C5">
        <w:t>1.</w:t>
      </w:r>
      <w:r w:rsidRPr="00B742C5">
        <w:tab/>
        <w:t xml:space="preserve">An evaluation performed to ensure that the material conforms to </w:t>
      </w:r>
      <w:hyperlink w:anchor="s9010504" w:history="1">
        <w:r w:rsidRPr="00B742C5">
          <w:rPr>
            <w:u w:val="single"/>
          </w:rPr>
          <w:t>901.05.04</w:t>
        </w:r>
      </w:hyperlink>
      <w:r w:rsidRPr="00B742C5">
        <w:t xml:space="preserve"> and compares favorably with the design submittal.</w:t>
      </w:r>
    </w:p>
    <w:p w14:paraId="1C77C06A" w14:textId="77777777" w:rsidR="009A1803" w:rsidRPr="00B742C5" w:rsidRDefault="009A1803" w:rsidP="009A1803">
      <w:pPr>
        <w:pStyle w:val="List0indent"/>
      </w:pPr>
      <w:r w:rsidRPr="00B742C5">
        <w:t>2.</w:t>
      </w:r>
      <w:r w:rsidRPr="00B742C5">
        <w:tab/>
        <w:t xml:space="preserve">An evaluation of the RAP material performed using a solvent or an ignition oven to qualitatively evaluate the aggregate components to determine conformance to </w:t>
      </w:r>
      <w:hyperlink w:anchor="s90105" w:history="1">
        <w:r w:rsidRPr="00B742C5">
          <w:rPr>
            <w:u w:val="single"/>
          </w:rPr>
          <w:t>901.05</w:t>
        </w:r>
      </w:hyperlink>
      <w:r w:rsidRPr="00B742C5">
        <w:t>.</w:t>
      </w:r>
    </w:p>
    <w:p w14:paraId="391D5DC7" w14:textId="77777777" w:rsidR="009A1803" w:rsidRPr="00B742C5" w:rsidRDefault="009A1803" w:rsidP="009A1803">
      <w:pPr>
        <w:pStyle w:val="List0indent"/>
      </w:pPr>
      <w:r w:rsidRPr="00B742C5">
        <w:t>3.</w:t>
      </w:r>
      <w:r w:rsidRPr="00B742C5">
        <w:tab/>
        <w:t>Quality control reports as directed by the ME.</w:t>
      </w:r>
    </w:p>
    <w:p w14:paraId="36A368C5" w14:textId="11BF4B75" w:rsidR="009A1803" w:rsidRPr="00B742C5" w:rsidRDefault="009A1803" w:rsidP="009A1803">
      <w:pPr>
        <w:pStyle w:val="A1paragraph0"/>
      </w:pPr>
      <w:r w:rsidRPr="00B742C5">
        <w:rPr>
          <w:b/>
          <w:bCs/>
        </w:rPr>
        <w:t>D.</w:t>
      </w:r>
      <w:r w:rsidRPr="00B742C5">
        <w:tab/>
      </w:r>
      <w:r w:rsidRPr="00B742C5">
        <w:rPr>
          <w:b/>
          <w:bCs/>
        </w:rPr>
        <w:t>Acceptance Testing and Requirements</w:t>
      </w:r>
      <w:r w:rsidRPr="00F02191">
        <w:rPr>
          <w:b/>
          <w:bCs/>
        </w:rPr>
        <w:t>.</w:t>
      </w:r>
      <w:r w:rsidRPr="00F02191">
        <w:t xml:space="preserve">  The RE</w:t>
      </w:r>
      <w:r w:rsidR="00D1628F" w:rsidRPr="00F02191">
        <w:t xml:space="preserve"> or LPA</w:t>
      </w:r>
      <w:r w:rsidRPr="00B742C5">
        <w:t xml:space="preserve"> will designate an independent testing agency (Laboratory) to perform the quality assurance sampling, testing and analysis. The Laboratory Technician (QC technician) who performs the quality assurance sampling shall be certified by the Society of Asphalt Technologists of New Jersey as an Asphalt Plant Technologist, Level 2. The Laboratory will determine volumetric properties at </w:t>
      </w:r>
      <w:proofErr w:type="spellStart"/>
      <w:r w:rsidRPr="00B742C5">
        <w:t>N</w:t>
      </w:r>
      <w:r w:rsidRPr="00B742C5">
        <w:rPr>
          <w:vertAlign w:val="subscript"/>
        </w:rPr>
        <w:t>des</w:t>
      </w:r>
      <w:proofErr w:type="spellEnd"/>
      <w:r w:rsidRPr="00B742C5">
        <w:t xml:space="preserve"> for acceptance from samples taken, compacted, and tested at the HMA plant.  The Laboratory Technician will compact HMA HIGH RAP to the number of design gyrations (</w:t>
      </w:r>
      <w:proofErr w:type="spellStart"/>
      <w:r w:rsidRPr="00B742C5">
        <w:t>N</w:t>
      </w:r>
      <w:r w:rsidRPr="00B742C5">
        <w:rPr>
          <w:vertAlign w:val="subscript"/>
        </w:rPr>
        <w:t>des</w:t>
      </w:r>
      <w:proofErr w:type="spellEnd"/>
      <w:r w:rsidRPr="00B742C5">
        <w:t xml:space="preserve">) specified in </w:t>
      </w:r>
      <w:hyperlink w:anchor="t90202032" w:history="1">
        <w:r w:rsidRPr="00B742C5">
          <w:rPr>
            <w:u w:val="single"/>
          </w:rPr>
          <w:t>Table 902.02.03-2</w:t>
        </w:r>
      </w:hyperlink>
      <w:r w:rsidRPr="00B742C5">
        <w:t xml:space="preserve">, using equipment according to AASHTO T 312.  The Laboratory will determine bulk specific gravity of the compacted sample according to AASHTO T 166.  The ME will use the most current QC maximum specific gravity test </w:t>
      </w:r>
      <w:proofErr w:type="gramStart"/>
      <w:r w:rsidRPr="00B742C5">
        <w:t>result</w:t>
      </w:r>
      <w:proofErr w:type="gramEnd"/>
      <w:r w:rsidRPr="00B742C5">
        <w:t xml:space="preserve"> in calculating the volumetric properties of the HMA HIGH RAP.</w:t>
      </w:r>
    </w:p>
    <w:p w14:paraId="35F7205D" w14:textId="77777777" w:rsidR="009A1803" w:rsidRPr="00B742C5" w:rsidRDefault="009A1803" w:rsidP="009A1803">
      <w:pPr>
        <w:pStyle w:val="A2paragraph"/>
      </w:pPr>
      <w:r w:rsidRPr="00B742C5">
        <w:t xml:space="preserve">The Laboratory will determine the dust-to-binder ratio from the composition results as tested by the QC technician.  </w:t>
      </w:r>
    </w:p>
    <w:p w14:paraId="64A15E9C" w14:textId="77777777" w:rsidR="009A1803" w:rsidRPr="00B742C5" w:rsidRDefault="009A1803" w:rsidP="009A1803">
      <w:pPr>
        <w:pStyle w:val="A2paragraph"/>
      </w:pPr>
      <w:r w:rsidRPr="00B742C5">
        <w:t xml:space="preserve">Ensure that the HMA HIGH RAP mixture conforms to the requirements specified in </w:t>
      </w:r>
      <w:hyperlink w:anchor="t90213041" w:history="1">
        <w:r w:rsidRPr="00B742C5">
          <w:rPr>
            <w:u w:val="single"/>
          </w:rPr>
          <w:t>Table 902.13.04-1</w:t>
        </w:r>
      </w:hyperlink>
      <w:r w:rsidRPr="00B742C5">
        <w:t xml:space="preserve">, and to the </w:t>
      </w:r>
      <w:proofErr w:type="spellStart"/>
      <w:r w:rsidRPr="00B742C5">
        <w:t>gradation</w:t>
      </w:r>
      <w:proofErr w:type="spellEnd"/>
      <w:r w:rsidRPr="00B742C5">
        <w:t xml:space="preserve"> requirements in </w:t>
      </w:r>
      <w:hyperlink w:anchor="t90202031" w:history="1">
        <w:r w:rsidRPr="00B742C5">
          <w:rPr>
            <w:u w:val="single"/>
          </w:rPr>
          <w:t>Table 902.02.03-1</w:t>
        </w:r>
      </w:hyperlink>
      <w:r w:rsidRPr="00B742C5">
        <w:t xml:space="preserve">.  If 2 samples in a lot fail to conform to the gradation or volumetric requirements, immediately initiate corrective action. </w:t>
      </w:r>
    </w:p>
    <w:p w14:paraId="1DB763CF" w14:textId="77777777" w:rsidR="009A1803" w:rsidRPr="00B742C5" w:rsidRDefault="009A1803" w:rsidP="009A1803">
      <w:pPr>
        <w:pStyle w:val="A2paragraph"/>
      </w:pPr>
      <w:r w:rsidRPr="00B742C5">
        <w:t xml:space="preserve">The Laboratory will test a minimum of 1 sample per lot for moisture, basing moisture determinations on the weight loss of an approximately </w:t>
      </w:r>
      <w:proofErr w:type="gramStart"/>
      <w:r w:rsidRPr="00B742C5">
        <w:t>1,600 gram</w:t>
      </w:r>
      <w:proofErr w:type="gramEnd"/>
      <w:r w:rsidRPr="00B742C5">
        <w:t xml:space="preserve"> sample of mixture heated for 1 hour in an oven at 280 ± 5 °F.  Ensure that the moisture content of the mixture at discharge from the plant does not exceed 1.0 percent.</w:t>
      </w:r>
    </w:p>
    <w:p w14:paraId="1F7CCD93" w14:textId="77777777" w:rsidR="009A1803" w:rsidRPr="00B742C5" w:rsidRDefault="009A1803" w:rsidP="009A1803">
      <w:pPr>
        <w:pStyle w:val="Blanklinehalf"/>
      </w:pPr>
    </w:p>
    <w:tbl>
      <w:tblPr>
        <w:tblStyle w:val="TableGrid"/>
        <w:tblW w:w="0" w:type="auto"/>
        <w:tblInd w:w="45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241"/>
        <w:gridCol w:w="2179"/>
        <w:gridCol w:w="900"/>
        <w:gridCol w:w="810"/>
        <w:gridCol w:w="900"/>
        <w:gridCol w:w="900"/>
        <w:gridCol w:w="900"/>
        <w:gridCol w:w="1440"/>
      </w:tblGrid>
      <w:tr w:rsidR="009A1803" w:rsidRPr="004E1B4F" w14:paraId="6F3F3F14" w14:textId="77777777" w:rsidTr="00AC111E">
        <w:trPr>
          <w:trHeight w:val="288"/>
        </w:trPr>
        <w:tc>
          <w:tcPr>
            <w:tcW w:w="9270" w:type="dxa"/>
            <w:gridSpan w:val="8"/>
            <w:tcBorders>
              <w:top w:val="double" w:sz="4" w:space="0" w:color="auto"/>
              <w:bottom w:val="single" w:sz="4" w:space="0" w:color="auto"/>
            </w:tcBorders>
            <w:vAlign w:val="center"/>
          </w:tcPr>
          <w:p w14:paraId="11E73DEC" w14:textId="77777777" w:rsidR="009A1803" w:rsidRPr="00B742C5" w:rsidRDefault="009A1803" w:rsidP="00AC111E">
            <w:pPr>
              <w:pStyle w:val="Tabletitle"/>
              <w:keepNext w:val="0"/>
              <w:widowControl w:val="0"/>
            </w:pPr>
            <w:r w:rsidRPr="00B742C5">
              <w:t>Table 902.13.04-</w:t>
            </w:r>
            <w:proofErr w:type="gramStart"/>
            <w:r w:rsidRPr="00B742C5">
              <w:t>1  HMA</w:t>
            </w:r>
            <w:proofErr w:type="gramEnd"/>
            <w:r w:rsidRPr="00B742C5">
              <w:t xml:space="preserve"> HIGH RAP Requirements for Control</w:t>
            </w:r>
          </w:p>
        </w:tc>
      </w:tr>
      <w:tr w:rsidR="009A1803" w:rsidRPr="004E1B4F" w14:paraId="2F5FE958" w14:textId="77777777" w:rsidTr="00AC111E">
        <w:trPr>
          <w:trHeight w:val="288"/>
        </w:trPr>
        <w:tc>
          <w:tcPr>
            <w:tcW w:w="1241" w:type="dxa"/>
            <w:vMerge w:val="restart"/>
            <w:tcBorders>
              <w:top w:val="single" w:sz="4" w:space="0" w:color="auto"/>
              <w:right w:val="single" w:sz="4" w:space="0" w:color="auto"/>
            </w:tcBorders>
            <w:vAlign w:val="center"/>
          </w:tcPr>
          <w:p w14:paraId="6863D2E1" w14:textId="77777777" w:rsidR="009A1803" w:rsidRPr="00B742C5" w:rsidRDefault="009A1803" w:rsidP="00AC111E">
            <w:pPr>
              <w:pStyle w:val="TableheaderCentered"/>
              <w:keepNext w:val="0"/>
              <w:widowControl w:val="0"/>
            </w:pPr>
            <w:r w:rsidRPr="00B742C5">
              <w:t>Compaction Levels</w:t>
            </w:r>
          </w:p>
        </w:tc>
        <w:tc>
          <w:tcPr>
            <w:tcW w:w="2179" w:type="dxa"/>
            <w:vMerge w:val="restart"/>
            <w:tcBorders>
              <w:top w:val="single" w:sz="4" w:space="0" w:color="auto"/>
              <w:left w:val="single" w:sz="4" w:space="0" w:color="auto"/>
              <w:right w:val="single" w:sz="4" w:space="0" w:color="auto"/>
            </w:tcBorders>
            <w:vAlign w:val="center"/>
          </w:tcPr>
          <w:p w14:paraId="589E023D" w14:textId="77777777" w:rsidR="009A1803" w:rsidRPr="00B742C5" w:rsidRDefault="009A1803" w:rsidP="00AC111E">
            <w:pPr>
              <w:pStyle w:val="TableheaderCentered"/>
            </w:pPr>
            <w:r w:rsidRPr="00B742C5">
              <w:t>Required Density</w:t>
            </w:r>
          </w:p>
          <w:p w14:paraId="40C8CBB5" w14:textId="77777777" w:rsidR="009A1803" w:rsidRPr="00B742C5" w:rsidRDefault="009A1803" w:rsidP="00AC111E">
            <w:pPr>
              <w:pStyle w:val="TableheaderCentered"/>
            </w:pPr>
            <w:r w:rsidRPr="00B742C5">
              <w:t>(% of Theoretical Max.</w:t>
            </w:r>
          </w:p>
          <w:p w14:paraId="723BA7A8" w14:textId="77777777" w:rsidR="009A1803" w:rsidRPr="00B742C5" w:rsidRDefault="009A1803" w:rsidP="00AC111E">
            <w:pPr>
              <w:pStyle w:val="TableheaderCentered"/>
            </w:pPr>
            <w:r w:rsidRPr="00B742C5">
              <w:t>Specific Gravity)</w:t>
            </w:r>
          </w:p>
        </w:tc>
        <w:tc>
          <w:tcPr>
            <w:tcW w:w="4410" w:type="dxa"/>
            <w:gridSpan w:val="5"/>
            <w:tcBorders>
              <w:top w:val="single" w:sz="4" w:space="0" w:color="auto"/>
              <w:left w:val="single" w:sz="4" w:space="0" w:color="auto"/>
              <w:bottom w:val="single" w:sz="4" w:space="0" w:color="auto"/>
              <w:right w:val="single" w:sz="4" w:space="0" w:color="auto"/>
            </w:tcBorders>
            <w:vAlign w:val="center"/>
          </w:tcPr>
          <w:p w14:paraId="759BCE1E" w14:textId="77777777" w:rsidR="009A1803" w:rsidRPr="00B742C5" w:rsidRDefault="009A1803" w:rsidP="00AC111E">
            <w:pPr>
              <w:pStyle w:val="TableheaderCentered"/>
              <w:keepNext w:val="0"/>
              <w:widowControl w:val="0"/>
            </w:pPr>
            <w:r w:rsidRPr="00B742C5">
              <w:t>Voids in Mineral Aggregate (VMA),</w:t>
            </w:r>
          </w:p>
          <w:p w14:paraId="753F38ED" w14:textId="77777777" w:rsidR="009A1803" w:rsidRPr="00B742C5" w:rsidRDefault="009A1803" w:rsidP="00AC111E">
            <w:pPr>
              <w:pStyle w:val="TableheaderCentered"/>
              <w:keepNext w:val="0"/>
              <w:widowControl w:val="0"/>
            </w:pPr>
            <w:r w:rsidRPr="00B742C5">
              <w:t>% (minimum)</w:t>
            </w:r>
          </w:p>
        </w:tc>
        <w:tc>
          <w:tcPr>
            <w:tcW w:w="1440" w:type="dxa"/>
            <w:vMerge w:val="restart"/>
            <w:tcBorders>
              <w:top w:val="single" w:sz="4" w:space="0" w:color="auto"/>
              <w:left w:val="single" w:sz="4" w:space="0" w:color="auto"/>
            </w:tcBorders>
            <w:vAlign w:val="center"/>
          </w:tcPr>
          <w:p w14:paraId="1577C8D2" w14:textId="77777777" w:rsidR="009A1803" w:rsidRPr="00B742C5" w:rsidRDefault="009A1803" w:rsidP="00AC111E">
            <w:pPr>
              <w:pStyle w:val="TableheaderCentered"/>
              <w:keepNext w:val="0"/>
              <w:widowControl w:val="0"/>
            </w:pPr>
            <w:r w:rsidRPr="00B742C5">
              <w:t>Dust-to-Binder Ratio</w:t>
            </w:r>
          </w:p>
        </w:tc>
      </w:tr>
      <w:tr w:rsidR="009A1803" w:rsidRPr="004E1B4F" w14:paraId="3EDA3683" w14:textId="77777777" w:rsidTr="00AC111E">
        <w:trPr>
          <w:trHeight w:val="288"/>
        </w:trPr>
        <w:tc>
          <w:tcPr>
            <w:tcW w:w="1241" w:type="dxa"/>
            <w:vMerge/>
            <w:tcBorders>
              <w:right w:val="single" w:sz="4" w:space="0" w:color="auto"/>
            </w:tcBorders>
            <w:vAlign w:val="center"/>
          </w:tcPr>
          <w:p w14:paraId="0D87B2A2" w14:textId="77777777" w:rsidR="009A1803" w:rsidRPr="00B742C5" w:rsidRDefault="009A1803" w:rsidP="00AC111E">
            <w:pPr>
              <w:pStyle w:val="Paragraph"/>
              <w:widowControl w:val="0"/>
              <w:jc w:val="center"/>
            </w:pPr>
          </w:p>
        </w:tc>
        <w:tc>
          <w:tcPr>
            <w:tcW w:w="2179" w:type="dxa"/>
            <w:vMerge/>
            <w:tcBorders>
              <w:left w:val="single" w:sz="4" w:space="0" w:color="auto"/>
              <w:right w:val="single" w:sz="4" w:space="0" w:color="auto"/>
            </w:tcBorders>
            <w:vAlign w:val="center"/>
          </w:tcPr>
          <w:p w14:paraId="29DCA647" w14:textId="77777777" w:rsidR="009A1803" w:rsidRPr="00B742C5" w:rsidRDefault="009A1803" w:rsidP="00AC111E">
            <w:pPr>
              <w:pStyle w:val="Paragraph"/>
              <w:widowControl w:val="0"/>
              <w:jc w:val="center"/>
            </w:pPr>
          </w:p>
        </w:tc>
        <w:tc>
          <w:tcPr>
            <w:tcW w:w="4410" w:type="dxa"/>
            <w:gridSpan w:val="5"/>
            <w:tcBorders>
              <w:top w:val="single" w:sz="4" w:space="0" w:color="auto"/>
              <w:left w:val="single" w:sz="4" w:space="0" w:color="auto"/>
              <w:bottom w:val="dotted" w:sz="4" w:space="0" w:color="auto"/>
              <w:right w:val="single" w:sz="4" w:space="0" w:color="auto"/>
            </w:tcBorders>
            <w:vAlign w:val="center"/>
          </w:tcPr>
          <w:p w14:paraId="10E3B8D4" w14:textId="77777777" w:rsidR="009A1803" w:rsidRPr="00B742C5" w:rsidRDefault="009A1803" w:rsidP="00AC111E">
            <w:pPr>
              <w:pStyle w:val="TableheaderCentered"/>
              <w:keepNext w:val="0"/>
              <w:widowControl w:val="0"/>
              <w:rPr>
                <w:bCs w:val="0"/>
                <w:color w:val="000000"/>
              </w:rPr>
            </w:pPr>
            <w:r w:rsidRPr="00B742C5">
              <w:t>Nominal Max.  Aggregate Size, mm</w:t>
            </w:r>
          </w:p>
        </w:tc>
        <w:tc>
          <w:tcPr>
            <w:tcW w:w="1440" w:type="dxa"/>
            <w:vMerge/>
            <w:tcBorders>
              <w:left w:val="single" w:sz="4" w:space="0" w:color="auto"/>
            </w:tcBorders>
            <w:vAlign w:val="center"/>
          </w:tcPr>
          <w:p w14:paraId="0B3657FD" w14:textId="77777777" w:rsidR="009A1803" w:rsidRPr="00B742C5" w:rsidRDefault="009A1803" w:rsidP="00AC111E">
            <w:pPr>
              <w:pStyle w:val="Paragraph"/>
              <w:widowControl w:val="0"/>
              <w:jc w:val="center"/>
            </w:pPr>
          </w:p>
        </w:tc>
      </w:tr>
      <w:tr w:rsidR="009A1803" w:rsidRPr="004E1B4F" w14:paraId="3130AD22" w14:textId="77777777" w:rsidTr="00AC111E">
        <w:trPr>
          <w:trHeight w:val="288"/>
        </w:trPr>
        <w:tc>
          <w:tcPr>
            <w:tcW w:w="1241" w:type="dxa"/>
            <w:vMerge/>
            <w:tcBorders>
              <w:bottom w:val="single" w:sz="4" w:space="0" w:color="auto"/>
              <w:right w:val="single" w:sz="4" w:space="0" w:color="auto"/>
            </w:tcBorders>
            <w:vAlign w:val="center"/>
          </w:tcPr>
          <w:p w14:paraId="546A22DE" w14:textId="77777777" w:rsidR="009A1803" w:rsidRPr="00B742C5" w:rsidRDefault="009A1803" w:rsidP="00AC111E">
            <w:pPr>
              <w:pStyle w:val="Paragraph"/>
              <w:widowControl w:val="0"/>
              <w:jc w:val="center"/>
            </w:pPr>
          </w:p>
        </w:tc>
        <w:tc>
          <w:tcPr>
            <w:tcW w:w="2179" w:type="dxa"/>
            <w:tcBorders>
              <w:left w:val="single" w:sz="4" w:space="0" w:color="auto"/>
              <w:bottom w:val="single" w:sz="4" w:space="0" w:color="auto"/>
              <w:right w:val="single" w:sz="4" w:space="0" w:color="auto"/>
            </w:tcBorders>
            <w:vAlign w:val="center"/>
          </w:tcPr>
          <w:p w14:paraId="06C89257" w14:textId="77777777" w:rsidR="009A1803" w:rsidRPr="00B742C5" w:rsidRDefault="009A1803" w:rsidP="00AC111E">
            <w:pPr>
              <w:pStyle w:val="TableheaderCentered"/>
              <w:rPr>
                <w:color w:val="000000"/>
                <w:vertAlign w:val="superscript"/>
              </w:rPr>
            </w:pPr>
            <w:r w:rsidRPr="00B742C5">
              <w:t>@N</w:t>
            </w:r>
            <w:r w:rsidRPr="00B742C5">
              <w:rPr>
                <w:vertAlign w:val="subscript"/>
              </w:rPr>
              <w:t>des</w:t>
            </w:r>
            <w:r w:rsidRPr="00B742C5">
              <w:rPr>
                <w:vertAlign w:val="superscript"/>
              </w:rPr>
              <w:t>1</w:t>
            </w:r>
          </w:p>
        </w:tc>
        <w:tc>
          <w:tcPr>
            <w:tcW w:w="900" w:type="dxa"/>
            <w:tcBorders>
              <w:top w:val="single" w:sz="4" w:space="0" w:color="auto"/>
              <w:left w:val="single" w:sz="4" w:space="0" w:color="auto"/>
              <w:bottom w:val="single" w:sz="4" w:space="0" w:color="auto"/>
            </w:tcBorders>
            <w:vAlign w:val="center"/>
          </w:tcPr>
          <w:p w14:paraId="57A2D877" w14:textId="77777777" w:rsidR="009A1803" w:rsidRPr="00B742C5" w:rsidRDefault="009A1803" w:rsidP="00AC111E">
            <w:pPr>
              <w:pStyle w:val="TableheaderCentered"/>
              <w:keepNext w:val="0"/>
              <w:widowControl w:val="0"/>
              <w:rPr>
                <w:b w:val="0"/>
                <w:bCs w:val="0"/>
                <w:color w:val="000000"/>
              </w:rPr>
            </w:pPr>
            <w:r w:rsidRPr="00B742C5">
              <w:t>25.0</w:t>
            </w:r>
          </w:p>
        </w:tc>
        <w:tc>
          <w:tcPr>
            <w:tcW w:w="810" w:type="dxa"/>
            <w:tcBorders>
              <w:top w:val="single" w:sz="4" w:space="0" w:color="auto"/>
              <w:left w:val="nil"/>
              <w:bottom w:val="single" w:sz="4" w:space="0" w:color="auto"/>
            </w:tcBorders>
            <w:vAlign w:val="center"/>
          </w:tcPr>
          <w:p w14:paraId="1D57244D" w14:textId="77777777" w:rsidR="009A1803" w:rsidRPr="00B742C5" w:rsidRDefault="009A1803" w:rsidP="00AC111E">
            <w:pPr>
              <w:pStyle w:val="TableheaderCentered"/>
              <w:keepNext w:val="0"/>
              <w:widowControl w:val="0"/>
            </w:pPr>
            <w:r w:rsidRPr="00B742C5">
              <w:t>19.0</w:t>
            </w:r>
          </w:p>
        </w:tc>
        <w:tc>
          <w:tcPr>
            <w:tcW w:w="900" w:type="dxa"/>
            <w:tcBorders>
              <w:top w:val="single" w:sz="4" w:space="0" w:color="auto"/>
              <w:left w:val="nil"/>
              <w:bottom w:val="single" w:sz="4" w:space="0" w:color="auto"/>
            </w:tcBorders>
            <w:vAlign w:val="center"/>
          </w:tcPr>
          <w:p w14:paraId="331853FF" w14:textId="77777777" w:rsidR="009A1803" w:rsidRPr="00B742C5" w:rsidRDefault="009A1803" w:rsidP="00AC111E">
            <w:pPr>
              <w:pStyle w:val="TableheaderCentered"/>
              <w:keepNext w:val="0"/>
              <w:widowControl w:val="0"/>
            </w:pPr>
            <w:r w:rsidRPr="00B742C5">
              <w:t>12.5</w:t>
            </w:r>
          </w:p>
        </w:tc>
        <w:tc>
          <w:tcPr>
            <w:tcW w:w="900" w:type="dxa"/>
            <w:tcBorders>
              <w:top w:val="single" w:sz="4" w:space="0" w:color="auto"/>
              <w:left w:val="nil"/>
              <w:bottom w:val="single" w:sz="4" w:space="0" w:color="auto"/>
            </w:tcBorders>
            <w:vAlign w:val="center"/>
          </w:tcPr>
          <w:p w14:paraId="475B360D" w14:textId="77777777" w:rsidR="009A1803" w:rsidRPr="00B742C5" w:rsidRDefault="009A1803" w:rsidP="00AC111E">
            <w:pPr>
              <w:pStyle w:val="TableheaderCentered"/>
              <w:keepNext w:val="0"/>
              <w:widowControl w:val="0"/>
            </w:pPr>
            <w:r w:rsidRPr="00B742C5">
              <w:t>9.5</w:t>
            </w:r>
          </w:p>
        </w:tc>
        <w:tc>
          <w:tcPr>
            <w:tcW w:w="900" w:type="dxa"/>
            <w:tcBorders>
              <w:top w:val="single" w:sz="4" w:space="0" w:color="auto"/>
              <w:left w:val="nil"/>
              <w:bottom w:val="single" w:sz="4" w:space="0" w:color="auto"/>
              <w:right w:val="single" w:sz="4" w:space="0" w:color="auto"/>
            </w:tcBorders>
            <w:vAlign w:val="center"/>
          </w:tcPr>
          <w:p w14:paraId="11357774" w14:textId="77777777" w:rsidR="009A1803" w:rsidRPr="00B742C5" w:rsidRDefault="009A1803" w:rsidP="00AC111E">
            <w:pPr>
              <w:pStyle w:val="TableheaderCentered"/>
              <w:keepNext w:val="0"/>
              <w:widowControl w:val="0"/>
            </w:pPr>
            <w:r w:rsidRPr="00B742C5">
              <w:t>4.75</w:t>
            </w:r>
          </w:p>
        </w:tc>
        <w:tc>
          <w:tcPr>
            <w:tcW w:w="1440" w:type="dxa"/>
            <w:vMerge/>
            <w:tcBorders>
              <w:left w:val="single" w:sz="4" w:space="0" w:color="auto"/>
              <w:bottom w:val="single" w:sz="4" w:space="0" w:color="auto"/>
            </w:tcBorders>
            <w:vAlign w:val="center"/>
          </w:tcPr>
          <w:p w14:paraId="4B3451BD" w14:textId="77777777" w:rsidR="009A1803" w:rsidRPr="00B742C5" w:rsidRDefault="009A1803" w:rsidP="00AC111E">
            <w:pPr>
              <w:pStyle w:val="Paragraph"/>
              <w:widowControl w:val="0"/>
              <w:jc w:val="center"/>
            </w:pPr>
          </w:p>
        </w:tc>
      </w:tr>
      <w:tr w:rsidR="009A1803" w:rsidRPr="004E1B4F" w14:paraId="79708CCE" w14:textId="77777777" w:rsidTr="00AC111E">
        <w:trPr>
          <w:trHeight w:val="288"/>
        </w:trPr>
        <w:tc>
          <w:tcPr>
            <w:tcW w:w="1241" w:type="dxa"/>
            <w:tcBorders>
              <w:top w:val="single" w:sz="4" w:space="0" w:color="auto"/>
              <w:bottom w:val="single" w:sz="4" w:space="0" w:color="auto"/>
              <w:right w:val="dotted" w:sz="4" w:space="0" w:color="auto"/>
            </w:tcBorders>
            <w:vAlign w:val="center"/>
          </w:tcPr>
          <w:p w14:paraId="336EB34A" w14:textId="77777777" w:rsidR="009A1803" w:rsidRPr="00B742C5" w:rsidRDefault="009A1803" w:rsidP="00AC111E">
            <w:pPr>
              <w:pStyle w:val="Tabletext"/>
              <w:widowControl w:val="0"/>
              <w:jc w:val="center"/>
              <w:rPr>
                <w:b/>
                <w:bCs/>
                <w:color w:val="000000"/>
              </w:rPr>
            </w:pPr>
            <w:r w:rsidRPr="00B742C5">
              <w:rPr>
                <w:b/>
                <w:bCs/>
              </w:rPr>
              <w:t>L, M</w:t>
            </w:r>
          </w:p>
        </w:tc>
        <w:tc>
          <w:tcPr>
            <w:tcW w:w="2179" w:type="dxa"/>
            <w:tcBorders>
              <w:top w:val="single" w:sz="4" w:space="0" w:color="auto"/>
              <w:left w:val="dotted" w:sz="4" w:space="0" w:color="auto"/>
              <w:bottom w:val="single" w:sz="4" w:space="0" w:color="auto"/>
              <w:right w:val="dotted" w:sz="4" w:space="0" w:color="auto"/>
            </w:tcBorders>
            <w:vAlign w:val="center"/>
          </w:tcPr>
          <w:p w14:paraId="38E0F1BA" w14:textId="77777777" w:rsidR="009A1803" w:rsidRPr="00B742C5" w:rsidRDefault="009A1803" w:rsidP="00AC111E">
            <w:pPr>
              <w:pStyle w:val="Tabletext"/>
              <w:widowControl w:val="0"/>
              <w:jc w:val="center"/>
            </w:pPr>
            <w:r w:rsidRPr="00B742C5">
              <w:t>95.0 – 98.5</w:t>
            </w:r>
          </w:p>
        </w:tc>
        <w:tc>
          <w:tcPr>
            <w:tcW w:w="900" w:type="dxa"/>
            <w:tcBorders>
              <w:top w:val="single" w:sz="4" w:space="0" w:color="auto"/>
              <w:left w:val="dotted" w:sz="4" w:space="0" w:color="auto"/>
              <w:bottom w:val="single" w:sz="4" w:space="0" w:color="auto"/>
            </w:tcBorders>
            <w:vAlign w:val="center"/>
          </w:tcPr>
          <w:p w14:paraId="28A6503A" w14:textId="77777777" w:rsidR="009A1803" w:rsidRPr="00B742C5" w:rsidRDefault="009A1803" w:rsidP="00AC111E">
            <w:pPr>
              <w:pStyle w:val="Tabletext"/>
              <w:widowControl w:val="0"/>
              <w:jc w:val="center"/>
            </w:pPr>
            <w:r w:rsidRPr="00B742C5">
              <w:t>13.0</w:t>
            </w:r>
          </w:p>
        </w:tc>
        <w:tc>
          <w:tcPr>
            <w:tcW w:w="810" w:type="dxa"/>
            <w:tcBorders>
              <w:top w:val="single" w:sz="4" w:space="0" w:color="auto"/>
              <w:left w:val="nil"/>
              <w:bottom w:val="single" w:sz="4" w:space="0" w:color="auto"/>
            </w:tcBorders>
            <w:vAlign w:val="center"/>
          </w:tcPr>
          <w:p w14:paraId="0F608AE1" w14:textId="77777777" w:rsidR="009A1803" w:rsidRPr="00B742C5" w:rsidRDefault="009A1803" w:rsidP="00AC111E">
            <w:pPr>
              <w:pStyle w:val="Tabletext"/>
              <w:widowControl w:val="0"/>
              <w:jc w:val="center"/>
            </w:pPr>
            <w:r w:rsidRPr="00B742C5">
              <w:t>14.0</w:t>
            </w:r>
          </w:p>
        </w:tc>
        <w:tc>
          <w:tcPr>
            <w:tcW w:w="900" w:type="dxa"/>
            <w:tcBorders>
              <w:top w:val="single" w:sz="4" w:space="0" w:color="auto"/>
              <w:bottom w:val="single" w:sz="4" w:space="0" w:color="auto"/>
            </w:tcBorders>
            <w:vAlign w:val="center"/>
          </w:tcPr>
          <w:p w14:paraId="05BC89FF" w14:textId="77777777" w:rsidR="009A1803" w:rsidRPr="00B742C5" w:rsidRDefault="009A1803" w:rsidP="00AC111E">
            <w:pPr>
              <w:pStyle w:val="Tabletext"/>
              <w:widowControl w:val="0"/>
              <w:jc w:val="center"/>
            </w:pPr>
            <w:r w:rsidRPr="00B742C5">
              <w:t>15.0</w:t>
            </w:r>
          </w:p>
        </w:tc>
        <w:tc>
          <w:tcPr>
            <w:tcW w:w="900" w:type="dxa"/>
            <w:tcBorders>
              <w:top w:val="single" w:sz="4" w:space="0" w:color="auto"/>
              <w:bottom w:val="single" w:sz="4" w:space="0" w:color="auto"/>
            </w:tcBorders>
            <w:vAlign w:val="center"/>
          </w:tcPr>
          <w:p w14:paraId="2D06AE37" w14:textId="77777777" w:rsidR="009A1803" w:rsidRPr="00B742C5" w:rsidRDefault="009A1803" w:rsidP="00AC111E">
            <w:pPr>
              <w:pStyle w:val="Tabletext"/>
              <w:widowControl w:val="0"/>
              <w:jc w:val="center"/>
            </w:pPr>
            <w:r w:rsidRPr="00B742C5">
              <w:t>16.0</w:t>
            </w:r>
          </w:p>
        </w:tc>
        <w:tc>
          <w:tcPr>
            <w:tcW w:w="900" w:type="dxa"/>
            <w:tcBorders>
              <w:top w:val="single" w:sz="4" w:space="0" w:color="auto"/>
              <w:bottom w:val="single" w:sz="4" w:space="0" w:color="auto"/>
              <w:right w:val="dotted" w:sz="4" w:space="0" w:color="auto"/>
            </w:tcBorders>
            <w:vAlign w:val="center"/>
          </w:tcPr>
          <w:p w14:paraId="74563EC2" w14:textId="77777777" w:rsidR="009A1803" w:rsidRPr="00B742C5" w:rsidRDefault="009A1803" w:rsidP="00AC111E">
            <w:pPr>
              <w:pStyle w:val="Tabletext"/>
              <w:widowControl w:val="0"/>
              <w:jc w:val="center"/>
            </w:pPr>
            <w:r w:rsidRPr="00B742C5">
              <w:t>17.0</w:t>
            </w:r>
          </w:p>
        </w:tc>
        <w:tc>
          <w:tcPr>
            <w:tcW w:w="1440" w:type="dxa"/>
            <w:tcBorders>
              <w:top w:val="single" w:sz="4" w:space="0" w:color="auto"/>
              <w:left w:val="dotted" w:sz="4" w:space="0" w:color="auto"/>
            </w:tcBorders>
            <w:vAlign w:val="center"/>
          </w:tcPr>
          <w:p w14:paraId="2BB27CF5" w14:textId="77777777" w:rsidR="009A1803" w:rsidRPr="00B742C5" w:rsidRDefault="009A1803" w:rsidP="00AC111E">
            <w:pPr>
              <w:pStyle w:val="Tabletext"/>
              <w:widowControl w:val="0"/>
              <w:jc w:val="center"/>
            </w:pPr>
            <w:r w:rsidRPr="00B742C5">
              <w:t>0.6 – 1.3</w:t>
            </w:r>
          </w:p>
        </w:tc>
      </w:tr>
      <w:tr w:rsidR="009A1803" w:rsidRPr="004E1B4F" w14:paraId="6156A5DD" w14:textId="77777777" w:rsidTr="00AC111E">
        <w:trPr>
          <w:trHeight w:val="288"/>
        </w:trPr>
        <w:tc>
          <w:tcPr>
            <w:tcW w:w="9270" w:type="dxa"/>
            <w:gridSpan w:val="8"/>
            <w:tcBorders>
              <w:top w:val="single" w:sz="4" w:space="0" w:color="auto"/>
              <w:bottom w:val="double" w:sz="4" w:space="0" w:color="auto"/>
            </w:tcBorders>
            <w:vAlign w:val="center"/>
          </w:tcPr>
          <w:p w14:paraId="6DD6B7D0" w14:textId="77777777" w:rsidR="009A1803" w:rsidRPr="00B742C5" w:rsidRDefault="009A1803" w:rsidP="00AC111E">
            <w:pPr>
              <w:pStyle w:val="Tablenote"/>
              <w:widowControl w:val="0"/>
            </w:pPr>
            <w:r w:rsidRPr="00B742C5">
              <w:t>1.</w:t>
            </w:r>
            <w:r w:rsidRPr="00B742C5">
              <w:tab/>
              <w:t>As determined from the values for the maximum specific gravity of the mix and the bulk specific gravity of the compacted mixture.  Maximum specific gravity of the mix is determined according to AASHTO T 209.  Bulk specific gravity of the compacted mixture is determined according to AASHTO T 166.</w:t>
            </w:r>
          </w:p>
        </w:tc>
      </w:tr>
    </w:tbl>
    <w:p w14:paraId="54260080" w14:textId="77777777" w:rsidR="009A1803" w:rsidRPr="00B742C5" w:rsidRDefault="009A1803" w:rsidP="009A1803">
      <w:pPr>
        <w:pStyle w:val="A1paragraph0"/>
      </w:pPr>
      <w:r w:rsidRPr="00B742C5">
        <w:rPr>
          <w:b/>
          <w:bCs/>
        </w:rPr>
        <w:t>E.</w:t>
      </w:r>
      <w:r w:rsidRPr="00B742C5">
        <w:rPr>
          <w:b/>
        </w:rPr>
        <w:tab/>
      </w:r>
      <w:r w:rsidRPr="00B742C5">
        <w:rPr>
          <w:b/>
          <w:bCs/>
        </w:rPr>
        <w:t>Performance</w:t>
      </w:r>
      <w:r w:rsidRPr="00B742C5">
        <w:rPr>
          <w:b/>
        </w:rPr>
        <w:t xml:space="preserve"> Testing for HMA HIGH RAP.  </w:t>
      </w:r>
    </w:p>
    <w:p w14:paraId="50EE19F2" w14:textId="77777777" w:rsidR="009A1803" w:rsidRPr="00B742C5" w:rsidRDefault="009A1803" w:rsidP="009A1803">
      <w:pPr>
        <w:pStyle w:val="A2paragraph"/>
        <w:rPr>
          <w:bCs/>
        </w:rPr>
      </w:pPr>
      <w:hyperlink w:anchor="t90213042" w:history="1">
        <w:r w:rsidRPr="00B742C5">
          <w:rPr>
            <w:rStyle w:val="Hyperlink"/>
            <w:color w:val="auto"/>
          </w:rPr>
          <w:t>Table 902.13.04-2</w:t>
        </w:r>
      </w:hyperlink>
      <w:r w:rsidRPr="00B742C5">
        <w:t xml:space="preserve"> and </w:t>
      </w:r>
      <w:hyperlink w:anchor="t90213043" w:history="1">
        <w:r w:rsidRPr="00B742C5">
          <w:rPr>
            <w:rStyle w:val="Hyperlink"/>
            <w:color w:val="auto"/>
          </w:rPr>
          <w:t>Table 902.13.04-3</w:t>
        </w:r>
      </w:hyperlink>
    </w:p>
    <w:p w14:paraId="596644E2" w14:textId="77777777" w:rsidR="009A1803" w:rsidRPr="0050135C" w:rsidRDefault="009A1803" w:rsidP="009A1803">
      <w:pPr>
        <w:pStyle w:val="Blanklinehalf"/>
        <w:rPr>
          <w:highlight w:val="yellow"/>
        </w:rPr>
      </w:pPr>
    </w:p>
    <w:p w14:paraId="436D887D" w14:textId="77777777" w:rsidR="009A1803" w:rsidRPr="00B742C5" w:rsidRDefault="009A1803" w:rsidP="009A1803">
      <w:pPr>
        <w:tabs>
          <w:tab w:val="left" w:pos="2040"/>
          <w:tab w:val="center" w:pos="4680"/>
        </w:tabs>
      </w:pPr>
      <w:r w:rsidRPr="00B742C5">
        <w:tab/>
      </w:r>
      <w:r w:rsidRPr="00B742C5">
        <w:tab/>
      </w:r>
    </w:p>
    <w:bookmarkEnd w:id="1130"/>
    <w:bookmarkEnd w:id="1131"/>
    <w:p w14:paraId="5C19FCF3" w14:textId="77777777" w:rsidR="009A1803" w:rsidRPr="00B742C5" w:rsidRDefault="009A1803" w:rsidP="009A1803">
      <w:pPr>
        <w:pStyle w:val="Paragraph"/>
      </w:pPr>
      <w:r w:rsidRPr="00B742C5">
        <w:t xml:space="preserve">Provide 6 gyratory specimens that are compacted according to AASHTO T 312 and 2 boxes of loose mix.  Compact all 6 specimens to 62 ± 1 millimeters in height and an air void content of 6.5 ± 0.5 percent.  The Laboratory will ensure that all specimens are within the target air void content.  The Laboratory will test 3 specimens for High Temperature Indirect Tensile Strength (HT-IDT) in accordance with ASTM D6931 and conditioned at 44 °C.  The Laboratory will test the remaining 3 specimens for IDEAL-CT Index in accordance with ASTM D8225 and conditioned at 25 °C.  </w:t>
      </w:r>
    </w:p>
    <w:p w14:paraId="6C09D270" w14:textId="77777777" w:rsidR="009A1803" w:rsidRPr="00B742C5" w:rsidRDefault="009A1803" w:rsidP="009A1803">
      <w:pPr>
        <w:pStyle w:val="A2paragraph"/>
        <w:ind w:left="0"/>
        <w:rPr>
          <w:rFonts w:eastAsia="Calibri"/>
        </w:rPr>
      </w:pPr>
      <w:r w:rsidRPr="00B742C5">
        <w:rPr>
          <w:rFonts w:eastAsia="Calibri"/>
        </w:rPr>
        <w:t xml:space="preserve">Ensure </w:t>
      </w:r>
      <w:r w:rsidRPr="00B742C5">
        <w:t>that</w:t>
      </w:r>
      <w:r w:rsidRPr="00B742C5">
        <w:rPr>
          <w:rFonts w:eastAsia="Calibri"/>
        </w:rPr>
        <w:t xml:space="preserve"> the first sample is taken during the construction of the test strip as specified </w:t>
      </w:r>
      <w:r w:rsidRPr="00C25086">
        <w:rPr>
          <w:rFonts w:eastAsia="Calibri"/>
        </w:rPr>
        <w:t xml:space="preserve">in </w:t>
      </w:r>
      <w:hyperlink w:anchor="s4060301C" w:history="1">
        <w:r w:rsidRPr="00C25086">
          <w:rPr>
            <w:rStyle w:val="Hyperlink"/>
            <w:rFonts w:eastAsia="Calibri"/>
            <w:color w:val="auto"/>
          </w:rPr>
          <w:t>406.03.01.C</w:t>
        </w:r>
      </w:hyperlink>
      <w:r w:rsidRPr="00B742C5">
        <w:rPr>
          <w:rFonts w:eastAsia="Calibri"/>
        </w:rPr>
        <w:t xml:space="preserve">.  Thereafter, sample every lot.  If the test strip is done within the Project Limits and the performance testing results are acceptable to the RE, the results will be included </w:t>
      </w:r>
      <w:proofErr w:type="gramStart"/>
      <w:r w:rsidRPr="00B742C5">
        <w:rPr>
          <w:rFonts w:eastAsia="Calibri"/>
        </w:rPr>
        <w:t>into</w:t>
      </w:r>
      <w:proofErr w:type="gramEnd"/>
      <w:r w:rsidRPr="00B742C5">
        <w:rPr>
          <w:rFonts w:eastAsia="Calibri"/>
        </w:rPr>
        <w:t xml:space="preserve"> the first lot.  A lot is defined as 1,400 tons. </w:t>
      </w:r>
    </w:p>
    <w:p w14:paraId="4FDAFC8F" w14:textId="77777777" w:rsidR="009A1803" w:rsidRPr="00F75E58" w:rsidRDefault="009A1803" w:rsidP="009A1803">
      <w:pPr>
        <w:pStyle w:val="Paragraph"/>
      </w:pPr>
      <w:r w:rsidRPr="00B742C5">
        <w:t xml:space="preserve">If a sample does not meet the criteria for performance testing as specified in 902.08.03-1, the RE will assess a pay adjustment as specified in </w:t>
      </w:r>
      <w:hyperlink w:anchor="t90213042" w:history="1">
        <w:r w:rsidRPr="00B742C5">
          <w:rPr>
            <w:rStyle w:val="Hyperlink"/>
            <w:color w:val="auto"/>
          </w:rPr>
          <w:t>Table 902.13.04-2</w:t>
        </w:r>
      </w:hyperlink>
      <w:r w:rsidRPr="00B742C5">
        <w:t xml:space="preserve"> and </w:t>
      </w:r>
      <w:hyperlink w:anchor="t90213043" w:history="1">
        <w:r w:rsidRPr="00B742C5">
          <w:rPr>
            <w:rStyle w:val="Hyperlink"/>
            <w:color w:val="auto"/>
          </w:rPr>
          <w:t>Table 902.13.04-3</w:t>
        </w:r>
      </w:hyperlink>
      <w:r w:rsidRPr="00B742C5">
        <w:t xml:space="preserve"> .  The RE will calculate the pay adjustment by </w:t>
      </w:r>
      <w:r w:rsidRPr="00B742C5">
        <w:lastRenderedPageBreak/>
        <w:t>multiplying the percent pay adjustment (PPA) by the quantity in the lot and the bid price for the HMA HIGH RAP item.  If High Temperature Indirect Tensile Strength is less than 20 and/or the IDEAL-CT Index is less than 200, the RE will assess the maximum pay adjustment of PPA = -100 percent or may require removal and replacement.  PPA for both High Temperature Indirect Tensile Strength and IDEAL-CT are cumulative and may not exceed -100 percent in total.  If samples received are lower than the target air void range of 6.5 ± 0.5 percent, the RE will consider the samples untestable and assess a PPA of -100 percent or may require removal and replacement of the lot.  If the RE requires removal and replacement, then the replacement work is subject to the same requirements as the initial work.</w:t>
      </w:r>
    </w:p>
    <w:p w14:paraId="1F17ED1E" w14:textId="77777777" w:rsidR="009A1803" w:rsidRDefault="009A1803" w:rsidP="009A1803">
      <w:pPr>
        <w:pStyle w:val="HiddenTextSpec"/>
      </w:pPr>
    </w:p>
    <w:p w14:paraId="73F05257" w14:textId="77777777" w:rsidR="009A1803" w:rsidRPr="0050373B" w:rsidRDefault="009A1803" w:rsidP="009A1803"/>
    <w:tbl>
      <w:tblPr>
        <w:tblStyle w:val="TableGrid"/>
        <w:tblW w:w="0" w:type="auto"/>
        <w:tblInd w:w="43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08"/>
        <w:gridCol w:w="2160"/>
        <w:gridCol w:w="2160"/>
        <w:gridCol w:w="3050"/>
      </w:tblGrid>
      <w:tr w:rsidR="009A1803" w:rsidRPr="00EA4E74" w14:paraId="715A1327" w14:textId="77777777" w:rsidTr="00AC111E">
        <w:trPr>
          <w:trHeight w:val="288"/>
        </w:trPr>
        <w:tc>
          <w:tcPr>
            <w:tcW w:w="9278" w:type="dxa"/>
            <w:gridSpan w:val="4"/>
            <w:tcBorders>
              <w:top w:val="double" w:sz="4" w:space="0" w:color="auto"/>
            </w:tcBorders>
            <w:vAlign w:val="center"/>
          </w:tcPr>
          <w:p w14:paraId="6593C784" w14:textId="77777777" w:rsidR="009A1803" w:rsidRPr="00EA4E74" w:rsidRDefault="009A1803" w:rsidP="00AC111E">
            <w:pPr>
              <w:pStyle w:val="Tabletitle"/>
              <w:keepLines/>
            </w:pPr>
            <w:r w:rsidRPr="00EA4E74">
              <w:t>Table 902.13.04-</w:t>
            </w:r>
            <w:proofErr w:type="gramStart"/>
            <w:r w:rsidRPr="00EA4E74">
              <w:t>2  Surface</w:t>
            </w:r>
            <w:proofErr w:type="gramEnd"/>
            <w:r w:rsidRPr="00EA4E74">
              <w:t xml:space="preserve"> Course Performance Testing Pay Adjustments for HMA HIGH RAP</w:t>
            </w:r>
          </w:p>
        </w:tc>
      </w:tr>
      <w:tr w:rsidR="009A1803" w:rsidRPr="00EA4E74" w14:paraId="7E1FDE22" w14:textId="77777777" w:rsidTr="00AC111E">
        <w:trPr>
          <w:trHeight w:val="288"/>
        </w:trPr>
        <w:tc>
          <w:tcPr>
            <w:tcW w:w="1908" w:type="dxa"/>
            <w:tcBorders>
              <w:top w:val="single" w:sz="4" w:space="0" w:color="auto"/>
              <w:right w:val="single" w:sz="4" w:space="0" w:color="auto"/>
            </w:tcBorders>
            <w:vAlign w:val="center"/>
          </w:tcPr>
          <w:p w14:paraId="279DB734" w14:textId="77777777" w:rsidR="009A1803" w:rsidRPr="00EA4E74" w:rsidRDefault="009A1803" w:rsidP="00AC111E">
            <w:pPr>
              <w:pStyle w:val="TableheaderCentered"/>
              <w:keepLines/>
            </w:pPr>
          </w:p>
        </w:tc>
        <w:tc>
          <w:tcPr>
            <w:tcW w:w="4320" w:type="dxa"/>
            <w:gridSpan w:val="2"/>
            <w:tcBorders>
              <w:top w:val="single" w:sz="4" w:space="0" w:color="auto"/>
              <w:left w:val="single" w:sz="4" w:space="0" w:color="auto"/>
              <w:bottom w:val="single" w:sz="4" w:space="0" w:color="auto"/>
              <w:right w:val="single" w:sz="4" w:space="0" w:color="auto"/>
            </w:tcBorders>
            <w:vAlign w:val="center"/>
          </w:tcPr>
          <w:p w14:paraId="688A1F6E" w14:textId="77777777" w:rsidR="009A1803" w:rsidRPr="00EA4E74" w:rsidRDefault="009A1803" w:rsidP="00AC111E">
            <w:pPr>
              <w:pStyle w:val="TableheaderCentered"/>
              <w:keepLines/>
              <w:rPr>
                <w:color w:val="000000"/>
              </w:rPr>
            </w:pPr>
            <w:r w:rsidRPr="00EA4E74">
              <w:t>Surface Course</w:t>
            </w:r>
          </w:p>
        </w:tc>
        <w:tc>
          <w:tcPr>
            <w:tcW w:w="3050" w:type="dxa"/>
            <w:tcBorders>
              <w:top w:val="single" w:sz="4" w:space="0" w:color="auto"/>
              <w:left w:val="single" w:sz="4" w:space="0" w:color="auto"/>
            </w:tcBorders>
            <w:vAlign w:val="center"/>
          </w:tcPr>
          <w:p w14:paraId="15E49B20" w14:textId="77777777" w:rsidR="009A1803" w:rsidRPr="00EA4E74" w:rsidRDefault="009A1803" w:rsidP="00AC111E">
            <w:pPr>
              <w:pStyle w:val="TableheaderCentered"/>
              <w:keepLines/>
              <w:rPr>
                <w:color w:val="000000"/>
              </w:rPr>
            </w:pPr>
            <w:r w:rsidRPr="00EA4E74">
              <w:t>PPA</w:t>
            </w:r>
          </w:p>
        </w:tc>
      </w:tr>
      <w:tr w:rsidR="009A1803" w:rsidRPr="00EA4E74" w14:paraId="3150C921" w14:textId="77777777" w:rsidTr="00AC111E">
        <w:trPr>
          <w:trHeight w:val="288"/>
        </w:trPr>
        <w:tc>
          <w:tcPr>
            <w:tcW w:w="1908" w:type="dxa"/>
            <w:tcBorders>
              <w:bottom w:val="single" w:sz="4" w:space="0" w:color="auto"/>
              <w:right w:val="single" w:sz="4" w:space="0" w:color="auto"/>
            </w:tcBorders>
            <w:vAlign w:val="center"/>
          </w:tcPr>
          <w:p w14:paraId="2799B171" w14:textId="77777777" w:rsidR="009A1803" w:rsidRPr="00EA4E74" w:rsidRDefault="009A1803" w:rsidP="00AC111E">
            <w:pPr>
              <w:pStyle w:val="TableheaderCentered"/>
              <w:keepLines/>
            </w:pPr>
          </w:p>
        </w:tc>
        <w:tc>
          <w:tcPr>
            <w:tcW w:w="2160" w:type="dxa"/>
            <w:tcBorders>
              <w:top w:val="single" w:sz="4" w:space="0" w:color="auto"/>
              <w:left w:val="single" w:sz="4" w:space="0" w:color="auto"/>
              <w:bottom w:val="single" w:sz="4" w:space="0" w:color="auto"/>
            </w:tcBorders>
            <w:vAlign w:val="center"/>
          </w:tcPr>
          <w:p w14:paraId="4E3915E4" w14:textId="77777777" w:rsidR="009A1803" w:rsidRPr="00EA4E74" w:rsidRDefault="009A1803" w:rsidP="00AC111E">
            <w:pPr>
              <w:pStyle w:val="TableheaderCentered"/>
              <w:keepLines/>
              <w:rPr>
                <w:color w:val="000000"/>
              </w:rPr>
            </w:pPr>
            <w:r w:rsidRPr="00EA4E74">
              <w:t>PG 64S-22</w:t>
            </w:r>
          </w:p>
        </w:tc>
        <w:tc>
          <w:tcPr>
            <w:tcW w:w="2160" w:type="dxa"/>
            <w:tcBorders>
              <w:top w:val="single" w:sz="4" w:space="0" w:color="auto"/>
              <w:bottom w:val="single" w:sz="4" w:space="0" w:color="auto"/>
              <w:right w:val="single" w:sz="4" w:space="0" w:color="auto"/>
            </w:tcBorders>
            <w:vAlign w:val="center"/>
          </w:tcPr>
          <w:p w14:paraId="7F099D7F" w14:textId="77777777" w:rsidR="009A1803" w:rsidRPr="00EA4E74" w:rsidRDefault="009A1803" w:rsidP="00AC111E">
            <w:pPr>
              <w:pStyle w:val="TableheaderCentered"/>
              <w:keepLines/>
            </w:pPr>
            <w:r w:rsidRPr="00EA4E74">
              <w:t>PG 64E-22</w:t>
            </w:r>
          </w:p>
        </w:tc>
        <w:tc>
          <w:tcPr>
            <w:tcW w:w="3050" w:type="dxa"/>
            <w:tcBorders>
              <w:left w:val="single" w:sz="4" w:space="0" w:color="auto"/>
              <w:bottom w:val="single" w:sz="4" w:space="0" w:color="auto"/>
            </w:tcBorders>
            <w:vAlign w:val="center"/>
          </w:tcPr>
          <w:p w14:paraId="2EEC10E4" w14:textId="77777777" w:rsidR="009A1803" w:rsidRPr="00EA4E74" w:rsidRDefault="009A1803" w:rsidP="00AC111E">
            <w:pPr>
              <w:pStyle w:val="TableheaderCentered"/>
              <w:keepLines/>
            </w:pPr>
          </w:p>
        </w:tc>
      </w:tr>
      <w:tr w:rsidR="009A1803" w:rsidRPr="00EA4E74" w14:paraId="1E4F2198" w14:textId="77777777" w:rsidTr="00AC111E">
        <w:trPr>
          <w:trHeight w:val="288"/>
        </w:trPr>
        <w:tc>
          <w:tcPr>
            <w:tcW w:w="1908" w:type="dxa"/>
            <w:vMerge w:val="restart"/>
            <w:tcBorders>
              <w:top w:val="single" w:sz="4" w:space="0" w:color="auto"/>
              <w:right w:val="dotted" w:sz="4" w:space="0" w:color="auto"/>
            </w:tcBorders>
            <w:vAlign w:val="center"/>
          </w:tcPr>
          <w:p w14:paraId="0340C9B7" w14:textId="77777777" w:rsidR="009A1803" w:rsidRPr="00EA4E74" w:rsidRDefault="009A1803" w:rsidP="00AC111E">
            <w:pPr>
              <w:pStyle w:val="Tabletext"/>
              <w:keepNext/>
              <w:keepLines/>
              <w:jc w:val="center"/>
              <w:rPr>
                <w:szCs w:val="18"/>
              </w:rPr>
            </w:pPr>
            <w:r w:rsidRPr="00EA4E74">
              <w:rPr>
                <w:szCs w:val="18"/>
              </w:rPr>
              <w:t xml:space="preserve"> High Temperature IDT (psi)</w:t>
            </w:r>
          </w:p>
          <w:p w14:paraId="678712F9" w14:textId="77777777" w:rsidR="009A1803" w:rsidRPr="00EA4E74" w:rsidRDefault="009A1803" w:rsidP="00AC111E">
            <w:pPr>
              <w:pStyle w:val="Tabletext"/>
              <w:keepNext/>
              <w:keepLines/>
              <w:jc w:val="center"/>
              <w:rPr>
                <w:bCs/>
              </w:rPr>
            </w:pPr>
            <w:r w:rsidRPr="00EA4E74">
              <w:rPr>
                <w:szCs w:val="18"/>
              </w:rPr>
              <w:t>(ASTM D6931)</w:t>
            </w:r>
          </w:p>
        </w:tc>
        <w:tc>
          <w:tcPr>
            <w:tcW w:w="2160" w:type="dxa"/>
            <w:tcBorders>
              <w:top w:val="single" w:sz="4" w:space="0" w:color="auto"/>
              <w:left w:val="dotted" w:sz="4" w:space="0" w:color="auto"/>
              <w:bottom w:val="dotted" w:sz="4" w:space="0" w:color="auto"/>
            </w:tcBorders>
            <w:vAlign w:val="center"/>
          </w:tcPr>
          <w:p w14:paraId="43EFBBB7" w14:textId="77777777" w:rsidR="009A1803" w:rsidRPr="00EA4E74" w:rsidRDefault="009A1803" w:rsidP="00AC111E">
            <w:pPr>
              <w:pStyle w:val="Tabletext"/>
              <w:keepNext/>
              <w:keepLines/>
              <w:jc w:val="center"/>
              <w:rPr>
                <w:bCs/>
              </w:rPr>
            </w:pPr>
            <w:r w:rsidRPr="00EA4E74">
              <w:rPr>
                <w:szCs w:val="18"/>
              </w:rPr>
              <w:t>t ≥ 25</w:t>
            </w:r>
          </w:p>
        </w:tc>
        <w:tc>
          <w:tcPr>
            <w:tcW w:w="2160" w:type="dxa"/>
            <w:tcBorders>
              <w:top w:val="single" w:sz="4" w:space="0" w:color="auto"/>
              <w:bottom w:val="dotted" w:sz="4" w:space="0" w:color="auto"/>
              <w:right w:val="dotted" w:sz="4" w:space="0" w:color="auto"/>
            </w:tcBorders>
            <w:vAlign w:val="center"/>
          </w:tcPr>
          <w:p w14:paraId="5F01437B" w14:textId="77777777" w:rsidR="009A1803" w:rsidRPr="00EA4E74" w:rsidRDefault="009A1803" w:rsidP="00AC111E">
            <w:pPr>
              <w:pStyle w:val="Tabletext"/>
              <w:keepNext/>
              <w:keepLines/>
              <w:jc w:val="center"/>
              <w:rPr>
                <w:bCs/>
              </w:rPr>
            </w:pPr>
            <w:r w:rsidRPr="00EA4E74">
              <w:rPr>
                <w:szCs w:val="18"/>
              </w:rPr>
              <w:t>t ≥ 34</w:t>
            </w:r>
          </w:p>
        </w:tc>
        <w:tc>
          <w:tcPr>
            <w:tcW w:w="3050" w:type="dxa"/>
            <w:tcBorders>
              <w:top w:val="single" w:sz="4" w:space="0" w:color="auto"/>
              <w:left w:val="dotted" w:sz="4" w:space="0" w:color="auto"/>
              <w:bottom w:val="dotted" w:sz="4" w:space="0" w:color="auto"/>
            </w:tcBorders>
            <w:vAlign w:val="center"/>
          </w:tcPr>
          <w:p w14:paraId="4E86A405" w14:textId="77777777" w:rsidR="009A1803" w:rsidRPr="00EA4E74" w:rsidRDefault="009A1803" w:rsidP="00AC111E">
            <w:pPr>
              <w:pStyle w:val="Tabletext"/>
              <w:keepNext/>
              <w:keepLines/>
              <w:jc w:val="center"/>
              <w:rPr>
                <w:bCs/>
              </w:rPr>
            </w:pPr>
            <w:r w:rsidRPr="00EA4E74">
              <w:rPr>
                <w:szCs w:val="18"/>
              </w:rPr>
              <w:t>0</w:t>
            </w:r>
          </w:p>
        </w:tc>
      </w:tr>
      <w:tr w:rsidR="009A1803" w:rsidRPr="00EA4E74" w14:paraId="26E224C9" w14:textId="77777777" w:rsidTr="00AC111E">
        <w:trPr>
          <w:trHeight w:val="288"/>
        </w:trPr>
        <w:tc>
          <w:tcPr>
            <w:tcW w:w="1908" w:type="dxa"/>
            <w:vMerge/>
            <w:tcBorders>
              <w:right w:val="dotted" w:sz="4" w:space="0" w:color="auto"/>
            </w:tcBorders>
            <w:vAlign w:val="center"/>
          </w:tcPr>
          <w:p w14:paraId="5CC88C86" w14:textId="77777777" w:rsidR="009A1803" w:rsidRPr="00EA4E74" w:rsidRDefault="009A1803" w:rsidP="00AC111E">
            <w:pPr>
              <w:pStyle w:val="Tabletext"/>
              <w:keepNext/>
              <w:keepLines/>
              <w:jc w:val="center"/>
              <w:rPr>
                <w:bCs/>
              </w:rPr>
            </w:pPr>
          </w:p>
        </w:tc>
        <w:tc>
          <w:tcPr>
            <w:tcW w:w="2160" w:type="dxa"/>
            <w:tcBorders>
              <w:top w:val="dotted" w:sz="4" w:space="0" w:color="auto"/>
              <w:left w:val="dotted" w:sz="4" w:space="0" w:color="auto"/>
              <w:bottom w:val="dotted" w:sz="4" w:space="0" w:color="auto"/>
            </w:tcBorders>
            <w:vAlign w:val="center"/>
          </w:tcPr>
          <w:p w14:paraId="14C3D563" w14:textId="77777777" w:rsidR="009A1803" w:rsidRPr="00EA4E74" w:rsidRDefault="009A1803" w:rsidP="00AC111E">
            <w:pPr>
              <w:pStyle w:val="Tabletext"/>
              <w:keepNext/>
              <w:keepLines/>
              <w:jc w:val="center"/>
              <w:rPr>
                <w:bCs/>
              </w:rPr>
            </w:pPr>
            <w:r w:rsidRPr="00EA4E74">
              <w:rPr>
                <w:szCs w:val="18"/>
              </w:rPr>
              <w:t>21 &lt; t ≤ 25</w:t>
            </w:r>
          </w:p>
        </w:tc>
        <w:tc>
          <w:tcPr>
            <w:tcW w:w="2160" w:type="dxa"/>
            <w:tcBorders>
              <w:top w:val="dotted" w:sz="4" w:space="0" w:color="auto"/>
              <w:bottom w:val="dotted" w:sz="4" w:space="0" w:color="auto"/>
              <w:right w:val="dotted" w:sz="4" w:space="0" w:color="auto"/>
            </w:tcBorders>
            <w:vAlign w:val="center"/>
          </w:tcPr>
          <w:p w14:paraId="37DDEF3D" w14:textId="77777777" w:rsidR="009A1803" w:rsidRPr="00EA4E74" w:rsidRDefault="009A1803" w:rsidP="00AC111E">
            <w:pPr>
              <w:pStyle w:val="Tabletext"/>
              <w:keepNext/>
              <w:keepLines/>
              <w:jc w:val="center"/>
              <w:rPr>
                <w:bCs/>
              </w:rPr>
            </w:pPr>
            <w:r w:rsidRPr="00EA4E74">
              <w:rPr>
                <w:szCs w:val="18"/>
              </w:rPr>
              <w:t>25 &lt; t ≤ 34</w:t>
            </w:r>
          </w:p>
        </w:tc>
        <w:tc>
          <w:tcPr>
            <w:tcW w:w="3050" w:type="dxa"/>
            <w:tcBorders>
              <w:top w:val="dotted" w:sz="4" w:space="0" w:color="auto"/>
              <w:left w:val="dotted" w:sz="4" w:space="0" w:color="auto"/>
              <w:bottom w:val="dotted" w:sz="4" w:space="0" w:color="auto"/>
            </w:tcBorders>
            <w:vAlign w:val="center"/>
          </w:tcPr>
          <w:p w14:paraId="582FBA72" w14:textId="77777777" w:rsidR="009A1803" w:rsidRPr="00EA4E74" w:rsidRDefault="009A1803" w:rsidP="00AC111E">
            <w:pPr>
              <w:pStyle w:val="Tabletext"/>
              <w:keepNext/>
              <w:keepLines/>
              <w:jc w:val="center"/>
              <w:rPr>
                <w:szCs w:val="18"/>
              </w:rPr>
            </w:pPr>
            <w:r w:rsidRPr="00EA4E74">
              <w:rPr>
                <w:szCs w:val="18"/>
              </w:rPr>
              <w:t>PG 64S-22: -(t-25)/0.08</w:t>
            </w:r>
          </w:p>
          <w:p w14:paraId="3A10859A" w14:textId="77777777" w:rsidR="009A1803" w:rsidRPr="00EA4E74" w:rsidRDefault="009A1803" w:rsidP="00AC111E">
            <w:pPr>
              <w:pStyle w:val="Tabletext"/>
              <w:keepNext/>
              <w:keepLines/>
              <w:jc w:val="center"/>
              <w:rPr>
                <w:bCs/>
              </w:rPr>
            </w:pPr>
            <w:r w:rsidRPr="00EA4E74">
              <w:rPr>
                <w:szCs w:val="18"/>
              </w:rPr>
              <w:t>PG 64E-22: -(t-34)/0.18</w:t>
            </w:r>
          </w:p>
        </w:tc>
      </w:tr>
      <w:tr w:rsidR="009A1803" w:rsidRPr="00EA4E74" w14:paraId="15ED008E" w14:textId="77777777" w:rsidTr="00AC111E">
        <w:trPr>
          <w:trHeight w:val="288"/>
        </w:trPr>
        <w:tc>
          <w:tcPr>
            <w:tcW w:w="1908" w:type="dxa"/>
            <w:vMerge/>
            <w:tcBorders>
              <w:bottom w:val="single" w:sz="4" w:space="0" w:color="auto"/>
              <w:right w:val="dotted" w:sz="4" w:space="0" w:color="auto"/>
            </w:tcBorders>
            <w:vAlign w:val="center"/>
          </w:tcPr>
          <w:p w14:paraId="4CAA0391" w14:textId="77777777" w:rsidR="009A1803" w:rsidRPr="00EA4E74" w:rsidRDefault="009A1803" w:rsidP="00AC111E">
            <w:pPr>
              <w:pStyle w:val="Tabletext"/>
              <w:keepNext/>
              <w:keepLines/>
              <w:jc w:val="center"/>
              <w:rPr>
                <w:bCs/>
              </w:rPr>
            </w:pPr>
          </w:p>
        </w:tc>
        <w:tc>
          <w:tcPr>
            <w:tcW w:w="2160" w:type="dxa"/>
            <w:tcBorders>
              <w:top w:val="dotted" w:sz="4" w:space="0" w:color="auto"/>
              <w:left w:val="dotted" w:sz="4" w:space="0" w:color="auto"/>
              <w:bottom w:val="single" w:sz="4" w:space="0" w:color="auto"/>
            </w:tcBorders>
            <w:vAlign w:val="center"/>
          </w:tcPr>
          <w:p w14:paraId="3157B5A2" w14:textId="77777777" w:rsidR="009A1803" w:rsidRPr="00EA4E74" w:rsidRDefault="009A1803" w:rsidP="00AC111E">
            <w:pPr>
              <w:pStyle w:val="Tabletext"/>
              <w:keepNext/>
              <w:keepLines/>
              <w:jc w:val="center"/>
              <w:rPr>
                <w:bCs/>
              </w:rPr>
            </w:pPr>
            <w:r w:rsidRPr="00EA4E74">
              <w:rPr>
                <w:bCs/>
              </w:rPr>
              <w:t>t &lt; 21</w:t>
            </w:r>
          </w:p>
        </w:tc>
        <w:tc>
          <w:tcPr>
            <w:tcW w:w="2160" w:type="dxa"/>
            <w:tcBorders>
              <w:top w:val="dotted" w:sz="4" w:space="0" w:color="auto"/>
              <w:bottom w:val="single" w:sz="4" w:space="0" w:color="auto"/>
              <w:right w:val="dotted" w:sz="4" w:space="0" w:color="auto"/>
            </w:tcBorders>
            <w:vAlign w:val="center"/>
          </w:tcPr>
          <w:p w14:paraId="0CDFC72B" w14:textId="77777777" w:rsidR="009A1803" w:rsidRPr="00EA4E74" w:rsidRDefault="009A1803" w:rsidP="00AC111E">
            <w:pPr>
              <w:pStyle w:val="Tabletext"/>
              <w:keepNext/>
              <w:keepLines/>
              <w:jc w:val="center"/>
              <w:rPr>
                <w:bCs/>
              </w:rPr>
            </w:pPr>
            <w:r w:rsidRPr="00EA4E74">
              <w:rPr>
                <w:szCs w:val="18"/>
              </w:rPr>
              <w:t>t &lt; 25</w:t>
            </w:r>
          </w:p>
        </w:tc>
        <w:tc>
          <w:tcPr>
            <w:tcW w:w="3050" w:type="dxa"/>
            <w:tcBorders>
              <w:top w:val="dotted" w:sz="4" w:space="0" w:color="auto"/>
              <w:left w:val="dotted" w:sz="4" w:space="0" w:color="auto"/>
              <w:bottom w:val="single" w:sz="4" w:space="0" w:color="auto"/>
            </w:tcBorders>
            <w:vAlign w:val="center"/>
          </w:tcPr>
          <w:p w14:paraId="7FE882C0" w14:textId="77777777" w:rsidR="009A1803" w:rsidRPr="00EA4E74" w:rsidRDefault="009A1803" w:rsidP="00AC111E">
            <w:pPr>
              <w:pStyle w:val="Tabletext"/>
              <w:keepNext/>
              <w:keepLines/>
              <w:jc w:val="center"/>
              <w:rPr>
                <w:bCs/>
              </w:rPr>
            </w:pPr>
            <w:r w:rsidRPr="00EA4E74">
              <w:rPr>
                <w:szCs w:val="18"/>
              </w:rPr>
              <w:t>-100 or Remove &amp; Replace</w:t>
            </w:r>
          </w:p>
        </w:tc>
      </w:tr>
      <w:tr w:rsidR="009A1803" w:rsidRPr="00EA4E74" w14:paraId="6ABE8B4A" w14:textId="77777777" w:rsidTr="00AC111E">
        <w:trPr>
          <w:trHeight w:val="288"/>
        </w:trPr>
        <w:tc>
          <w:tcPr>
            <w:tcW w:w="1908" w:type="dxa"/>
            <w:vMerge w:val="restart"/>
            <w:tcBorders>
              <w:top w:val="single" w:sz="4" w:space="0" w:color="auto"/>
              <w:right w:val="dotted" w:sz="4" w:space="0" w:color="auto"/>
            </w:tcBorders>
            <w:vAlign w:val="center"/>
          </w:tcPr>
          <w:p w14:paraId="403B045A" w14:textId="77777777" w:rsidR="009A1803" w:rsidRPr="00EA4E74" w:rsidRDefault="009A1803" w:rsidP="00AC111E">
            <w:pPr>
              <w:pStyle w:val="Tabletext"/>
              <w:keepNext/>
              <w:keepLines/>
              <w:jc w:val="center"/>
              <w:rPr>
                <w:szCs w:val="18"/>
              </w:rPr>
            </w:pPr>
            <w:r w:rsidRPr="00EA4E74">
              <w:rPr>
                <w:szCs w:val="18"/>
              </w:rPr>
              <w:t>IDEAL-CT Index</w:t>
            </w:r>
          </w:p>
          <w:p w14:paraId="3322D673" w14:textId="77777777" w:rsidR="009A1803" w:rsidRPr="00EA4E74" w:rsidRDefault="009A1803" w:rsidP="00AC111E">
            <w:pPr>
              <w:pStyle w:val="Tabletext"/>
              <w:keepNext/>
              <w:keepLines/>
              <w:jc w:val="center"/>
              <w:rPr>
                <w:szCs w:val="18"/>
              </w:rPr>
            </w:pPr>
            <w:r w:rsidRPr="00EA4E74">
              <w:rPr>
                <w:szCs w:val="18"/>
              </w:rPr>
              <w:t>(ASTM D8225)</w:t>
            </w:r>
          </w:p>
        </w:tc>
        <w:tc>
          <w:tcPr>
            <w:tcW w:w="2160" w:type="dxa"/>
            <w:tcBorders>
              <w:top w:val="single" w:sz="4" w:space="0" w:color="auto"/>
              <w:left w:val="dotted" w:sz="4" w:space="0" w:color="auto"/>
              <w:bottom w:val="dotted" w:sz="4" w:space="0" w:color="auto"/>
            </w:tcBorders>
            <w:vAlign w:val="center"/>
          </w:tcPr>
          <w:p w14:paraId="5A89C6E1" w14:textId="77777777" w:rsidR="009A1803" w:rsidRPr="00EA4E74" w:rsidRDefault="009A1803" w:rsidP="00AC111E">
            <w:pPr>
              <w:pStyle w:val="Tabletext"/>
              <w:keepNext/>
              <w:keepLines/>
              <w:jc w:val="center"/>
              <w:rPr>
                <w:bCs/>
              </w:rPr>
            </w:pPr>
            <w:r w:rsidRPr="00EA4E74">
              <w:rPr>
                <w:szCs w:val="18"/>
              </w:rPr>
              <w:t>t ≥ 130</w:t>
            </w:r>
          </w:p>
        </w:tc>
        <w:tc>
          <w:tcPr>
            <w:tcW w:w="2160" w:type="dxa"/>
            <w:tcBorders>
              <w:top w:val="single" w:sz="4" w:space="0" w:color="auto"/>
              <w:bottom w:val="dotted" w:sz="4" w:space="0" w:color="auto"/>
              <w:right w:val="dotted" w:sz="4" w:space="0" w:color="auto"/>
            </w:tcBorders>
            <w:vAlign w:val="center"/>
          </w:tcPr>
          <w:p w14:paraId="729F7C0E" w14:textId="77777777" w:rsidR="009A1803" w:rsidRPr="00EA4E74" w:rsidRDefault="009A1803" w:rsidP="00AC111E">
            <w:pPr>
              <w:pStyle w:val="Tabletext"/>
              <w:keepNext/>
              <w:keepLines/>
              <w:jc w:val="center"/>
              <w:rPr>
                <w:bCs/>
              </w:rPr>
            </w:pPr>
            <w:r w:rsidRPr="00EA4E74">
              <w:rPr>
                <w:szCs w:val="18"/>
              </w:rPr>
              <w:t>t ≥ 150</w:t>
            </w:r>
          </w:p>
        </w:tc>
        <w:tc>
          <w:tcPr>
            <w:tcW w:w="3050" w:type="dxa"/>
            <w:tcBorders>
              <w:top w:val="single" w:sz="4" w:space="0" w:color="auto"/>
              <w:left w:val="dotted" w:sz="4" w:space="0" w:color="auto"/>
              <w:bottom w:val="dotted" w:sz="4" w:space="0" w:color="auto"/>
            </w:tcBorders>
            <w:vAlign w:val="center"/>
          </w:tcPr>
          <w:p w14:paraId="6B670883" w14:textId="77777777" w:rsidR="009A1803" w:rsidRPr="00EA4E74" w:rsidRDefault="009A1803" w:rsidP="00AC111E">
            <w:pPr>
              <w:pStyle w:val="Tabletext"/>
              <w:keepNext/>
              <w:keepLines/>
              <w:jc w:val="center"/>
              <w:rPr>
                <w:bCs/>
              </w:rPr>
            </w:pPr>
            <w:r w:rsidRPr="00EA4E74">
              <w:rPr>
                <w:szCs w:val="18"/>
              </w:rPr>
              <w:t>0</w:t>
            </w:r>
          </w:p>
        </w:tc>
      </w:tr>
      <w:tr w:rsidR="009A1803" w:rsidRPr="00EA4E74" w14:paraId="28DFB311" w14:textId="77777777" w:rsidTr="00AC111E">
        <w:trPr>
          <w:trHeight w:val="288"/>
        </w:trPr>
        <w:tc>
          <w:tcPr>
            <w:tcW w:w="1908" w:type="dxa"/>
            <w:vMerge/>
            <w:tcBorders>
              <w:right w:val="dotted" w:sz="4" w:space="0" w:color="auto"/>
            </w:tcBorders>
            <w:vAlign w:val="center"/>
          </w:tcPr>
          <w:p w14:paraId="2AF27FE8" w14:textId="77777777" w:rsidR="009A1803" w:rsidRPr="00EA4E74" w:rsidRDefault="009A1803" w:rsidP="00AC111E">
            <w:pPr>
              <w:pStyle w:val="Tabletext"/>
              <w:keepNext/>
              <w:keepLines/>
              <w:jc w:val="center"/>
              <w:rPr>
                <w:bCs/>
              </w:rPr>
            </w:pPr>
          </w:p>
        </w:tc>
        <w:tc>
          <w:tcPr>
            <w:tcW w:w="2160" w:type="dxa"/>
            <w:tcBorders>
              <w:top w:val="dotted" w:sz="4" w:space="0" w:color="auto"/>
              <w:left w:val="dotted" w:sz="4" w:space="0" w:color="auto"/>
              <w:bottom w:val="dotted" w:sz="4" w:space="0" w:color="auto"/>
            </w:tcBorders>
            <w:vAlign w:val="center"/>
          </w:tcPr>
          <w:p w14:paraId="3421C1F2" w14:textId="77777777" w:rsidR="009A1803" w:rsidRPr="00EA4E74" w:rsidRDefault="009A1803" w:rsidP="00AC111E">
            <w:pPr>
              <w:pStyle w:val="Tabletext"/>
              <w:keepNext/>
              <w:keepLines/>
              <w:jc w:val="center"/>
              <w:rPr>
                <w:bCs/>
              </w:rPr>
            </w:pPr>
            <w:r w:rsidRPr="00EA4E74">
              <w:rPr>
                <w:szCs w:val="18"/>
              </w:rPr>
              <w:t>130 &gt; t ≥ 120</w:t>
            </w:r>
          </w:p>
        </w:tc>
        <w:tc>
          <w:tcPr>
            <w:tcW w:w="2160" w:type="dxa"/>
            <w:tcBorders>
              <w:top w:val="dotted" w:sz="4" w:space="0" w:color="auto"/>
              <w:bottom w:val="dotted" w:sz="4" w:space="0" w:color="auto"/>
              <w:right w:val="dotted" w:sz="4" w:space="0" w:color="auto"/>
            </w:tcBorders>
            <w:vAlign w:val="center"/>
          </w:tcPr>
          <w:p w14:paraId="0E1A3284" w14:textId="77777777" w:rsidR="009A1803" w:rsidRPr="00EA4E74" w:rsidRDefault="009A1803" w:rsidP="00AC111E">
            <w:pPr>
              <w:pStyle w:val="Tabletext"/>
              <w:keepNext/>
              <w:keepLines/>
              <w:jc w:val="center"/>
              <w:rPr>
                <w:bCs/>
              </w:rPr>
            </w:pPr>
            <w:r w:rsidRPr="00EA4E74">
              <w:rPr>
                <w:szCs w:val="18"/>
              </w:rPr>
              <w:t>150 &gt; t ≥ 130</w:t>
            </w:r>
          </w:p>
        </w:tc>
        <w:tc>
          <w:tcPr>
            <w:tcW w:w="3050" w:type="dxa"/>
            <w:tcBorders>
              <w:top w:val="dotted" w:sz="4" w:space="0" w:color="auto"/>
              <w:left w:val="dotted" w:sz="4" w:space="0" w:color="auto"/>
              <w:bottom w:val="dotted" w:sz="4" w:space="0" w:color="auto"/>
            </w:tcBorders>
            <w:vAlign w:val="center"/>
          </w:tcPr>
          <w:p w14:paraId="1E109E03" w14:textId="77777777" w:rsidR="009A1803" w:rsidRPr="00EA4E74" w:rsidRDefault="009A1803" w:rsidP="00AC111E">
            <w:pPr>
              <w:pStyle w:val="Tabletext"/>
              <w:keepNext/>
              <w:keepLines/>
              <w:jc w:val="center"/>
              <w:rPr>
                <w:szCs w:val="18"/>
              </w:rPr>
            </w:pPr>
            <w:r w:rsidRPr="00EA4E74">
              <w:rPr>
                <w:szCs w:val="18"/>
              </w:rPr>
              <w:t>Surface PG 64S-22: -(t-130)/0.2</w:t>
            </w:r>
          </w:p>
          <w:p w14:paraId="7E8AAB6F" w14:textId="77777777" w:rsidR="009A1803" w:rsidRPr="00EA4E74" w:rsidRDefault="009A1803" w:rsidP="00AC111E">
            <w:pPr>
              <w:pStyle w:val="Tabletext"/>
              <w:keepNext/>
              <w:keepLines/>
              <w:jc w:val="center"/>
              <w:rPr>
                <w:bCs/>
              </w:rPr>
            </w:pPr>
            <w:r w:rsidRPr="00EA4E74">
              <w:rPr>
                <w:szCs w:val="18"/>
              </w:rPr>
              <w:t>Surface PG 64E-22: -(t-150)/0.4</w:t>
            </w:r>
          </w:p>
        </w:tc>
      </w:tr>
      <w:tr w:rsidR="009A1803" w:rsidRPr="00EA4E74" w14:paraId="4F8C97C8" w14:textId="77777777" w:rsidTr="00AC111E">
        <w:trPr>
          <w:trHeight w:val="288"/>
        </w:trPr>
        <w:tc>
          <w:tcPr>
            <w:tcW w:w="1908" w:type="dxa"/>
            <w:vMerge/>
            <w:tcBorders>
              <w:bottom w:val="double" w:sz="4" w:space="0" w:color="auto"/>
              <w:right w:val="dotted" w:sz="4" w:space="0" w:color="auto"/>
            </w:tcBorders>
            <w:vAlign w:val="center"/>
          </w:tcPr>
          <w:p w14:paraId="28E562D4" w14:textId="77777777" w:rsidR="009A1803" w:rsidRPr="00EA4E74" w:rsidRDefault="009A1803" w:rsidP="00AC111E">
            <w:pPr>
              <w:pStyle w:val="Tabletext"/>
              <w:keepNext/>
              <w:keepLines/>
              <w:jc w:val="center"/>
              <w:rPr>
                <w:bCs/>
              </w:rPr>
            </w:pPr>
          </w:p>
        </w:tc>
        <w:tc>
          <w:tcPr>
            <w:tcW w:w="2160" w:type="dxa"/>
            <w:tcBorders>
              <w:top w:val="dotted" w:sz="4" w:space="0" w:color="auto"/>
              <w:left w:val="dotted" w:sz="4" w:space="0" w:color="auto"/>
              <w:bottom w:val="double" w:sz="4" w:space="0" w:color="auto"/>
            </w:tcBorders>
            <w:vAlign w:val="center"/>
          </w:tcPr>
          <w:p w14:paraId="030D15B8" w14:textId="77777777" w:rsidR="009A1803" w:rsidRPr="00EA4E74" w:rsidRDefault="009A1803" w:rsidP="00AC111E">
            <w:pPr>
              <w:pStyle w:val="Tabletext"/>
              <w:keepNext/>
              <w:keepLines/>
              <w:jc w:val="center"/>
              <w:rPr>
                <w:bCs/>
              </w:rPr>
            </w:pPr>
            <w:r w:rsidRPr="00EA4E74">
              <w:rPr>
                <w:szCs w:val="18"/>
              </w:rPr>
              <w:t>t &lt; 120</w:t>
            </w:r>
          </w:p>
        </w:tc>
        <w:tc>
          <w:tcPr>
            <w:tcW w:w="2160" w:type="dxa"/>
            <w:tcBorders>
              <w:top w:val="dotted" w:sz="4" w:space="0" w:color="auto"/>
              <w:bottom w:val="double" w:sz="4" w:space="0" w:color="auto"/>
              <w:right w:val="dotted" w:sz="4" w:space="0" w:color="auto"/>
            </w:tcBorders>
            <w:vAlign w:val="center"/>
          </w:tcPr>
          <w:p w14:paraId="2806D7E3" w14:textId="77777777" w:rsidR="009A1803" w:rsidRPr="00EA4E74" w:rsidRDefault="009A1803" w:rsidP="00AC111E">
            <w:pPr>
              <w:pStyle w:val="Tabletext"/>
              <w:keepNext/>
              <w:keepLines/>
              <w:jc w:val="center"/>
              <w:rPr>
                <w:bCs/>
              </w:rPr>
            </w:pPr>
            <w:r w:rsidRPr="00EA4E74">
              <w:rPr>
                <w:szCs w:val="18"/>
              </w:rPr>
              <w:t>t &lt; 130</w:t>
            </w:r>
          </w:p>
        </w:tc>
        <w:tc>
          <w:tcPr>
            <w:tcW w:w="3050" w:type="dxa"/>
            <w:tcBorders>
              <w:top w:val="dotted" w:sz="4" w:space="0" w:color="auto"/>
              <w:left w:val="dotted" w:sz="4" w:space="0" w:color="auto"/>
              <w:bottom w:val="double" w:sz="4" w:space="0" w:color="auto"/>
            </w:tcBorders>
            <w:vAlign w:val="center"/>
          </w:tcPr>
          <w:p w14:paraId="2994E11B" w14:textId="77777777" w:rsidR="009A1803" w:rsidRPr="00EA4E74" w:rsidRDefault="009A1803" w:rsidP="00AC111E">
            <w:pPr>
              <w:pStyle w:val="Tabletext"/>
              <w:keepNext/>
              <w:keepLines/>
              <w:jc w:val="center"/>
              <w:rPr>
                <w:bCs/>
              </w:rPr>
            </w:pPr>
            <w:r w:rsidRPr="00EA4E74">
              <w:rPr>
                <w:szCs w:val="18"/>
              </w:rPr>
              <w:t>-100 or Remove &amp; Replace</w:t>
            </w:r>
          </w:p>
        </w:tc>
      </w:tr>
    </w:tbl>
    <w:p w14:paraId="5FA7BEBA" w14:textId="77777777" w:rsidR="009A1803" w:rsidRPr="00EA4E74" w:rsidRDefault="009A1803" w:rsidP="009A1803"/>
    <w:tbl>
      <w:tblPr>
        <w:tblStyle w:val="TableGrid"/>
        <w:tblW w:w="0" w:type="auto"/>
        <w:tblInd w:w="43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62"/>
        <w:gridCol w:w="2066"/>
        <w:gridCol w:w="2066"/>
        <w:gridCol w:w="2934"/>
      </w:tblGrid>
      <w:tr w:rsidR="009A1803" w:rsidRPr="00EA4E74" w14:paraId="3B96AB71" w14:textId="77777777" w:rsidTr="00AC111E">
        <w:trPr>
          <w:trHeight w:val="288"/>
        </w:trPr>
        <w:tc>
          <w:tcPr>
            <w:tcW w:w="8928" w:type="dxa"/>
            <w:gridSpan w:val="4"/>
            <w:tcBorders>
              <w:top w:val="double" w:sz="4" w:space="0" w:color="auto"/>
            </w:tcBorders>
            <w:vAlign w:val="center"/>
          </w:tcPr>
          <w:p w14:paraId="414CD510" w14:textId="77777777" w:rsidR="009A1803" w:rsidRPr="00EA4E74" w:rsidRDefault="009A1803" w:rsidP="00AC111E">
            <w:pPr>
              <w:pStyle w:val="Tabletitle"/>
              <w:keepLines/>
            </w:pPr>
            <w:r w:rsidRPr="00EA4E74">
              <w:t>Table 902.13.04-</w:t>
            </w:r>
            <w:proofErr w:type="gramStart"/>
            <w:r w:rsidRPr="00EA4E74">
              <w:t>3  Intermediate</w:t>
            </w:r>
            <w:proofErr w:type="gramEnd"/>
            <w:r w:rsidRPr="00EA4E74">
              <w:t xml:space="preserve"> and Base Course Performance Testing Pay Adjustments for HMA HIGH RAP</w:t>
            </w:r>
          </w:p>
        </w:tc>
      </w:tr>
      <w:tr w:rsidR="009A1803" w:rsidRPr="00EA4E74" w14:paraId="2BC9CD2D" w14:textId="77777777" w:rsidTr="00AC111E">
        <w:trPr>
          <w:trHeight w:val="288"/>
        </w:trPr>
        <w:tc>
          <w:tcPr>
            <w:tcW w:w="1862" w:type="dxa"/>
            <w:vMerge w:val="restart"/>
            <w:tcBorders>
              <w:top w:val="single" w:sz="4" w:space="0" w:color="auto"/>
              <w:right w:val="single" w:sz="4" w:space="0" w:color="auto"/>
            </w:tcBorders>
            <w:vAlign w:val="center"/>
          </w:tcPr>
          <w:p w14:paraId="1E3BE5B8" w14:textId="77777777" w:rsidR="009A1803" w:rsidRPr="00EA4E74" w:rsidRDefault="009A1803" w:rsidP="00AC111E">
            <w:pPr>
              <w:pStyle w:val="TableheaderCentered"/>
              <w:keepLines/>
            </w:pPr>
          </w:p>
        </w:tc>
        <w:tc>
          <w:tcPr>
            <w:tcW w:w="4132" w:type="dxa"/>
            <w:gridSpan w:val="2"/>
            <w:tcBorders>
              <w:top w:val="single" w:sz="4" w:space="0" w:color="auto"/>
              <w:left w:val="single" w:sz="4" w:space="0" w:color="auto"/>
              <w:bottom w:val="single" w:sz="4" w:space="0" w:color="auto"/>
              <w:right w:val="single" w:sz="4" w:space="0" w:color="auto"/>
            </w:tcBorders>
            <w:vAlign w:val="center"/>
          </w:tcPr>
          <w:p w14:paraId="7AE88B3F" w14:textId="77777777" w:rsidR="009A1803" w:rsidRPr="00EA4E74" w:rsidRDefault="009A1803" w:rsidP="00AC111E">
            <w:pPr>
              <w:pStyle w:val="TableheaderCentered"/>
              <w:keepLines/>
              <w:rPr>
                <w:bCs w:val="0"/>
                <w:color w:val="000000"/>
              </w:rPr>
            </w:pPr>
            <w:r w:rsidRPr="00EA4E74">
              <w:t>Intermediate and Base Course</w:t>
            </w:r>
          </w:p>
        </w:tc>
        <w:tc>
          <w:tcPr>
            <w:tcW w:w="2934" w:type="dxa"/>
            <w:vMerge w:val="restart"/>
            <w:tcBorders>
              <w:top w:val="single" w:sz="4" w:space="0" w:color="auto"/>
              <w:left w:val="single" w:sz="4" w:space="0" w:color="auto"/>
            </w:tcBorders>
            <w:vAlign w:val="center"/>
          </w:tcPr>
          <w:p w14:paraId="4632F40F" w14:textId="77777777" w:rsidR="009A1803" w:rsidRPr="00EA4E74" w:rsidRDefault="009A1803" w:rsidP="00AC111E">
            <w:pPr>
              <w:pStyle w:val="TableheaderCentered"/>
              <w:keepLines/>
              <w:rPr>
                <w:bCs w:val="0"/>
                <w:color w:val="000000"/>
              </w:rPr>
            </w:pPr>
            <w:r w:rsidRPr="00EA4E74">
              <w:t>PPA</w:t>
            </w:r>
          </w:p>
        </w:tc>
      </w:tr>
      <w:tr w:rsidR="009A1803" w:rsidRPr="00EA4E74" w14:paraId="63645C91" w14:textId="77777777" w:rsidTr="00AC111E">
        <w:trPr>
          <w:trHeight w:val="288"/>
        </w:trPr>
        <w:tc>
          <w:tcPr>
            <w:tcW w:w="1862" w:type="dxa"/>
            <w:vMerge/>
            <w:tcBorders>
              <w:bottom w:val="single" w:sz="4" w:space="0" w:color="auto"/>
              <w:right w:val="single" w:sz="4" w:space="0" w:color="auto"/>
            </w:tcBorders>
            <w:vAlign w:val="center"/>
          </w:tcPr>
          <w:p w14:paraId="77D0F622" w14:textId="77777777" w:rsidR="009A1803" w:rsidRPr="00EA4E74" w:rsidRDefault="009A1803" w:rsidP="00AC111E">
            <w:pPr>
              <w:pStyle w:val="Tabletitle"/>
              <w:keepLines/>
              <w:rPr>
                <w:bCs/>
              </w:rPr>
            </w:pPr>
          </w:p>
        </w:tc>
        <w:tc>
          <w:tcPr>
            <w:tcW w:w="2066" w:type="dxa"/>
            <w:tcBorders>
              <w:top w:val="single" w:sz="4" w:space="0" w:color="auto"/>
              <w:left w:val="single" w:sz="4" w:space="0" w:color="auto"/>
              <w:bottom w:val="single" w:sz="4" w:space="0" w:color="auto"/>
            </w:tcBorders>
            <w:vAlign w:val="center"/>
          </w:tcPr>
          <w:p w14:paraId="267F7ECC" w14:textId="77777777" w:rsidR="009A1803" w:rsidRPr="00EA4E74" w:rsidRDefault="009A1803" w:rsidP="00AC111E">
            <w:pPr>
              <w:pStyle w:val="TableheaderCentered"/>
              <w:keepLines/>
            </w:pPr>
            <w:r w:rsidRPr="00EA4E74">
              <w:t>PG 64S-22</w:t>
            </w:r>
          </w:p>
        </w:tc>
        <w:tc>
          <w:tcPr>
            <w:tcW w:w="2066" w:type="dxa"/>
            <w:tcBorders>
              <w:top w:val="single" w:sz="4" w:space="0" w:color="auto"/>
              <w:bottom w:val="single" w:sz="4" w:space="0" w:color="auto"/>
              <w:right w:val="single" w:sz="4" w:space="0" w:color="auto"/>
            </w:tcBorders>
            <w:vAlign w:val="center"/>
          </w:tcPr>
          <w:p w14:paraId="0430291C" w14:textId="77777777" w:rsidR="009A1803" w:rsidRPr="00EA4E74" w:rsidRDefault="009A1803" w:rsidP="00AC111E">
            <w:pPr>
              <w:pStyle w:val="TableheaderCentered"/>
              <w:keepLines/>
            </w:pPr>
            <w:r w:rsidRPr="00EA4E74">
              <w:t>PG 64E-22</w:t>
            </w:r>
          </w:p>
        </w:tc>
        <w:tc>
          <w:tcPr>
            <w:tcW w:w="2934" w:type="dxa"/>
            <w:vMerge/>
            <w:tcBorders>
              <w:left w:val="single" w:sz="4" w:space="0" w:color="auto"/>
              <w:bottom w:val="single" w:sz="4" w:space="0" w:color="auto"/>
            </w:tcBorders>
            <w:vAlign w:val="center"/>
          </w:tcPr>
          <w:p w14:paraId="46A5D836" w14:textId="77777777" w:rsidR="009A1803" w:rsidRPr="00EA4E74" w:rsidRDefault="009A1803" w:rsidP="00AC111E">
            <w:pPr>
              <w:pStyle w:val="Tabletitle"/>
              <w:keepLines/>
              <w:rPr>
                <w:bCs/>
              </w:rPr>
            </w:pPr>
          </w:p>
        </w:tc>
      </w:tr>
      <w:tr w:rsidR="009A1803" w:rsidRPr="00EA4E74" w14:paraId="4A284A1B" w14:textId="77777777" w:rsidTr="00AC111E">
        <w:trPr>
          <w:trHeight w:val="288"/>
        </w:trPr>
        <w:tc>
          <w:tcPr>
            <w:tcW w:w="1862" w:type="dxa"/>
            <w:vMerge w:val="restart"/>
            <w:tcBorders>
              <w:top w:val="single" w:sz="4" w:space="0" w:color="auto"/>
              <w:right w:val="dotted" w:sz="4" w:space="0" w:color="auto"/>
            </w:tcBorders>
            <w:vAlign w:val="center"/>
          </w:tcPr>
          <w:p w14:paraId="1C40156C" w14:textId="77777777" w:rsidR="009A1803" w:rsidRPr="00EA4E74" w:rsidRDefault="009A1803" w:rsidP="00AC111E">
            <w:pPr>
              <w:pStyle w:val="Tabletext"/>
              <w:keepNext/>
              <w:keepLines/>
              <w:jc w:val="center"/>
              <w:rPr>
                <w:szCs w:val="18"/>
              </w:rPr>
            </w:pPr>
            <w:r w:rsidRPr="00EA4E74">
              <w:rPr>
                <w:szCs w:val="18"/>
              </w:rPr>
              <w:t>High Temperature IDT (psi)</w:t>
            </w:r>
          </w:p>
          <w:p w14:paraId="6182958B" w14:textId="77777777" w:rsidR="009A1803" w:rsidRPr="00EA4E74" w:rsidRDefault="009A1803" w:rsidP="00AC111E">
            <w:pPr>
              <w:pStyle w:val="Tabletext"/>
              <w:keepNext/>
              <w:keepLines/>
              <w:jc w:val="center"/>
              <w:rPr>
                <w:bCs/>
              </w:rPr>
            </w:pPr>
            <w:r w:rsidRPr="00EA4E74">
              <w:rPr>
                <w:szCs w:val="18"/>
              </w:rPr>
              <w:t>(ASTM D6931)</w:t>
            </w:r>
          </w:p>
        </w:tc>
        <w:tc>
          <w:tcPr>
            <w:tcW w:w="2066" w:type="dxa"/>
            <w:tcBorders>
              <w:top w:val="single" w:sz="4" w:space="0" w:color="auto"/>
              <w:left w:val="dotted" w:sz="4" w:space="0" w:color="auto"/>
              <w:bottom w:val="dotted" w:sz="4" w:space="0" w:color="auto"/>
              <w:right w:val="dotted" w:sz="4" w:space="0" w:color="auto"/>
            </w:tcBorders>
            <w:vAlign w:val="center"/>
          </w:tcPr>
          <w:p w14:paraId="69AFD002" w14:textId="77777777" w:rsidR="009A1803" w:rsidRPr="00EA4E74" w:rsidRDefault="009A1803" w:rsidP="00AC111E">
            <w:pPr>
              <w:pStyle w:val="Tabletext"/>
              <w:keepNext/>
              <w:keepLines/>
              <w:jc w:val="center"/>
              <w:rPr>
                <w:bCs/>
              </w:rPr>
            </w:pPr>
            <w:r w:rsidRPr="00EA4E74">
              <w:t>t ≥ 25</w:t>
            </w:r>
          </w:p>
        </w:tc>
        <w:tc>
          <w:tcPr>
            <w:tcW w:w="2066" w:type="dxa"/>
            <w:tcBorders>
              <w:top w:val="single" w:sz="4" w:space="0" w:color="auto"/>
              <w:left w:val="dotted" w:sz="4" w:space="0" w:color="auto"/>
              <w:bottom w:val="dotted" w:sz="4" w:space="0" w:color="auto"/>
              <w:right w:val="dotted" w:sz="4" w:space="0" w:color="auto"/>
            </w:tcBorders>
            <w:vAlign w:val="center"/>
          </w:tcPr>
          <w:p w14:paraId="18CBC6C1" w14:textId="77777777" w:rsidR="009A1803" w:rsidRPr="00EA4E74" w:rsidRDefault="009A1803" w:rsidP="00AC111E">
            <w:pPr>
              <w:pStyle w:val="Tabletext"/>
              <w:keepNext/>
              <w:keepLines/>
              <w:jc w:val="center"/>
              <w:rPr>
                <w:bCs/>
              </w:rPr>
            </w:pPr>
            <w:r w:rsidRPr="00EA4E74">
              <w:rPr>
                <w:bCs/>
              </w:rPr>
              <w:t>t ≥ 34</w:t>
            </w:r>
          </w:p>
        </w:tc>
        <w:tc>
          <w:tcPr>
            <w:tcW w:w="2934" w:type="dxa"/>
            <w:tcBorders>
              <w:top w:val="single" w:sz="4" w:space="0" w:color="auto"/>
              <w:left w:val="dotted" w:sz="4" w:space="0" w:color="auto"/>
              <w:bottom w:val="dotted" w:sz="4" w:space="0" w:color="auto"/>
            </w:tcBorders>
            <w:vAlign w:val="center"/>
          </w:tcPr>
          <w:p w14:paraId="5C948E69" w14:textId="77777777" w:rsidR="009A1803" w:rsidRPr="00EA4E74" w:rsidRDefault="009A1803" w:rsidP="00AC111E">
            <w:pPr>
              <w:pStyle w:val="Tabletext"/>
              <w:keepNext/>
              <w:keepLines/>
              <w:jc w:val="center"/>
              <w:rPr>
                <w:bCs/>
              </w:rPr>
            </w:pPr>
            <w:r w:rsidRPr="00EA4E74">
              <w:t>0</w:t>
            </w:r>
          </w:p>
        </w:tc>
      </w:tr>
      <w:tr w:rsidR="009A1803" w:rsidRPr="00EA4E74" w14:paraId="7DFDD1F1" w14:textId="77777777" w:rsidTr="00AC111E">
        <w:trPr>
          <w:trHeight w:val="288"/>
        </w:trPr>
        <w:tc>
          <w:tcPr>
            <w:tcW w:w="1862" w:type="dxa"/>
            <w:vMerge/>
            <w:tcBorders>
              <w:right w:val="dotted" w:sz="4" w:space="0" w:color="auto"/>
            </w:tcBorders>
            <w:vAlign w:val="center"/>
          </w:tcPr>
          <w:p w14:paraId="06AFC03C" w14:textId="77777777" w:rsidR="009A1803" w:rsidRPr="00EA4E74" w:rsidRDefault="009A1803" w:rsidP="00AC111E">
            <w:pPr>
              <w:pStyle w:val="Tabletext"/>
              <w:keepNext/>
              <w:keepLines/>
              <w:jc w:val="center"/>
              <w:rPr>
                <w:bCs/>
              </w:rPr>
            </w:pPr>
          </w:p>
        </w:tc>
        <w:tc>
          <w:tcPr>
            <w:tcW w:w="2066" w:type="dxa"/>
            <w:tcBorders>
              <w:top w:val="dotted" w:sz="4" w:space="0" w:color="auto"/>
              <w:left w:val="dotted" w:sz="4" w:space="0" w:color="auto"/>
              <w:bottom w:val="dotted" w:sz="4" w:space="0" w:color="auto"/>
              <w:right w:val="dotted" w:sz="4" w:space="0" w:color="auto"/>
            </w:tcBorders>
            <w:vAlign w:val="center"/>
          </w:tcPr>
          <w:p w14:paraId="1F6E69C8" w14:textId="77777777" w:rsidR="009A1803" w:rsidRPr="00EA4E74" w:rsidRDefault="009A1803" w:rsidP="00AC111E">
            <w:pPr>
              <w:pStyle w:val="Tabletext"/>
              <w:keepNext/>
              <w:keepLines/>
              <w:jc w:val="center"/>
              <w:rPr>
                <w:bCs/>
              </w:rPr>
            </w:pPr>
            <w:r w:rsidRPr="00EA4E74">
              <w:t xml:space="preserve">21 &lt; t </w:t>
            </w:r>
            <w:r w:rsidRPr="00EA4E74">
              <w:rPr>
                <w:szCs w:val="18"/>
              </w:rPr>
              <w:t>≤</w:t>
            </w:r>
            <w:r w:rsidRPr="00EA4E74">
              <w:t xml:space="preserve"> 25</w:t>
            </w:r>
          </w:p>
        </w:tc>
        <w:tc>
          <w:tcPr>
            <w:tcW w:w="2066" w:type="dxa"/>
            <w:tcBorders>
              <w:top w:val="dotted" w:sz="4" w:space="0" w:color="auto"/>
              <w:left w:val="dotted" w:sz="4" w:space="0" w:color="auto"/>
              <w:bottom w:val="dotted" w:sz="4" w:space="0" w:color="auto"/>
              <w:right w:val="dotted" w:sz="4" w:space="0" w:color="auto"/>
            </w:tcBorders>
            <w:vAlign w:val="center"/>
          </w:tcPr>
          <w:p w14:paraId="69DCE908" w14:textId="77777777" w:rsidR="009A1803" w:rsidRPr="00EA4E74" w:rsidRDefault="009A1803" w:rsidP="00AC111E">
            <w:pPr>
              <w:pStyle w:val="Tabletext"/>
              <w:keepNext/>
              <w:keepLines/>
              <w:jc w:val="center"/>
              <w:rPr>
                <w:bCs/>
              </w:rPr>
            </w:pPr>
            <w:r w:rsidRPr="00EA4E74">
              <w:t xml:space="preserve">25 &lt; t </w:t>
            </w:r>
            <w:r w:rsidRPr="00EA4E74">
              <w:rPr>
                <w:szCs w:val="18"/>
              </w:rPr>
              <w:t>≤</w:t>
            </w:r>
            <w:r w:rsidRPr="00EA4E74">
              <w:t xml:space="preserve"> 34</w:t>
            </w:r>
          </w:p>
        </w:tc>
        <w:tc>
          <w:tcPr>
            <w:tcW w:w="2934" w:type="dxa"/>
            <w:tcBorders>
              <w:top w:val="dotted" w:sz="4" w:space="0" w:color="auto"/>
              <w:left w:val="dotted" w:sz="4" w:space="0" w:color="auto"/>
              <w:bottom w:val="dotted" w:sz="4" w:space="0" w:color="auto"/>
            </w:tcBorders>
            <w:vAlign w:val="center"/>
          </w:tcPr>
          <w:p w14:paraId="5AE4CDC4" w14:textId="77777777" w:rsidR="009A1803" w:rsidRPr="00EA4E74" w:rsidRDefault="009A1803" w:rsidP="00AC111E">
            <w:pPr>
              <w:pStyle w:val="Tabletext"/>
              <w:keepNext/>
              <w:keepLines/>
              <w:jc w:val="center"/>
            </w:pPr>
            <w:r w:rsidRPr="00EA4E74">
              <w:t>PG 64S-22: -(t-25)/0.08</w:t>
            </w:r>
          </w:p>
          <w:p w14:paraId="16B6CDB2" w14:textId="77777777" w:rsidR="009A1803" w:rsidRPr="00EA4E74" w:rsidRDefault="009A1803" w:rsidP="00AC111E">
            <w:pPr>
              <w:pStyle w:val="Tabletext"/>
              <w:keepNext/>
              <w:keepLines/>
              <w:jc w:val="center"/>
              <w:rPr>
                <w:bCs/>
              </w:rPr>
            </w:pPr>
            <w:r w:rsidRPr="00EA4E74">
              <w:t>PG 64E-22: -(t-34)/0.18</w:t>
            </w:r>
          </w:p>
        </w:tc>
      </w:tr>
      <w:tr w:rsidR="009A1803" w:rsidRPr="00EA4E74" w14:paraId="078BF4B9" w14:textId="77777777" w:rsidTr="00AC111E">
        <w:trPr>
          <w:trHeight w:val="288"/>
        </w:trPr>
        <w:tc>
          <w:tcPr>
            <w:tcW w:w="1862" w:type="dxa"/>
            <w:vMerge/>
            <w:tcBorders>
              <w:bottom w:val="single" w:sz="4" w:space="0" w:color="auto"/>
              <w:right w:val="dotted" w:sz="4" w:space="0" w:color="auto"/>
            </w:tcBorders>
            <w:vAlign w:val="center"/>
          </w:tcPr>
          <w:p w14:paraId="0D6C182B" w14:textId="77777777" w:rsidR="009A1803" w:rsidRPr="00EA4E74" w:rsidRDefault="009A1803" w:rsidP="00AC111E">
            <w:pPr>
              <w:pStyle w:val="Tabletext"/>
              <w:keepNext/>
              <w:keepLines/>
              <w:jc w:val="center"/>
              <w:rPr>
                <w:bCs/>
              </w:rPr>
            </w:pPr>
          </w:p>
        </w:tc>
        <w:tc>
          <w:tcPr>
            <w:tcW w:w="2066" w:type="dxa"/>
            <w:tcBorders>
              <w:top w:val="dotted" w:sz="4" w:space="0" w:color="auto"/>
              <w:left w:val="dotted" w:sz="4" w:space="0" w:color="auto"/>
              <w:bottom w:val="single" w:sz="4" w:space="0" w:color="auto"/>
              <w:right w:val="dotted" w:sz="4" w:space="0" w:color="auto"/>
            </w:tcBorders>
            <w:vAlign w:val="center"/>
          </w:tcPr>
          <w:p w14:paraId="06E7E8CA" w14:textId="77777777" w:rsidR="009A1803" w:rsidRPr="00EA4E74" w:rsidRDefault="009A1803" w:rsidP="00AC111E">
            <w:pPr>
              <w:pStyle w:val="Tabletext"/>
              <w:keepNext/>
              <w:keepLines/>
              <w:jc w:val="center"/>
              <w:rPr>
                <w:bCs/>
              </w:rPr>
            </w:pPr>
            <w:r w:rsidRPr="00EA4E74">
              <w:t>t &lt; 21</w:t>
            </w:r>
          </w:p>
        </w:tc>
        <w:tc>
          <w:tcPr>
            <w:tcW w:w="2066" w:type="dxa"/>
            <w:tcBorders>
              <w:top w:val="dotted" w:sz="4" w:space="0" w:color="auto"/>
              <w:left w:val="dotted" w:sz="4" w:space="0" w:color="auto"/>
              <w:bottom w:val="single" w:sz="4" w:space="0" w:color="auto"/>
              <w:right w:val="dotted" w:sz="4" w:space="0" w:color="auto"/>
            </w:tcBorders>
            <w:vAlign w:val="center"/>
          </w:tcPr>
          <w:p w14:paraId="09DA4595" w14:textId="77777777" w:rsidR="009A1803" w:rsidRPr="00EA4E74" w:rsidRDefault="009A1803" w:rsidP="00AC111E">
            <w:pPr>
              <w:pStyle w:val="Tabletext"/>
              <w:keepNext/>
              <w:keepLines/>
              <w:jc w:val="center"/>
              <w:rPr>
                <w:bCs/>
              </w:rPr>
            </w:pPr>
            <w:r w:rsidRPr="00EA4E74">
              <w:t>t &lt; 25</w:t>
            </w:r>
          </w:p>
        </w:tc>
        <w:tc>
          <w:tcPr>
            <w:tcW w:w="2934" w:type="dxa"/>
            <w:tcBorders>
              <w:top w:val="dotted" w:sz="4" w:space="0" w:color="auto"/>
              <w:left w:val="dotted" w:sz="4" w:space="0" w:color="auto"/>
              <w:bottom w:val="single" w:sz="4" w:space="0" w:color="auto"/>
            </w:tcBorders>
            <w:vAlign w:val="center"/>
          </w:tcPr>
          <w:p w14:paraId="15AC2173" w14:textId="77777777" w:rsidR="009A1803" w:rsidRPr="00EA4E74" w:rsidRDefault="009A1803" w:rsidP="00AC111E">
            <w:pPr>
              <w:pStyle w:val="Tabletext"/>
              <w:keepNext/>
              <w:keepLines/>
              <w:jc w:val="center"/>
              <w:rPr>
                <w:bCs/>
              </w:rPr>
            </w:pPr>
            <w:r w:rsidRPr="00EA4E74">
              <w:t>-100 or Remove &amp; Replace</w:t>
            </w:r>
          </w:p>
        </w:tc>
      </w:tr>
      <w:tr w:rsidR="009A1803" w:rsidRPr="00EA4E74" w14:paraId="765FBC0B" w14:textId="77777777" w:rsidTr="00AC111E">
        <w:trPr>
          <w:trHeight w:val="288"/>
        </w:trPr>
        <w:tc>
          <w:tcPr>
            <w:tcW w:w="1862" w:type="dxa"/>
            <w:vMerge w:val="restart"/>
            <w:tcBorders>
              <w:top w:val="single" w:sz="4" w:space="0" w:color="auto"/>
              <w:right w:val="dotted" w:sz="4" w:space="0" w:color="auto"/>
            </w:tcBorders>
            <w:vAlign w:val="center"/>
          </w:tcPr>
          <w:p w14:paraId="1F381CAC" w14:textId="77777777" w:rsidR="009A1803" w:rsidRPr="00EA4E74" w:rsidRDefault="009A1803" w:rsidP="00AC111E">
            <w:pPr>
              <w:pStyle w:val="Tabletext"/>
              <w:keepNext/>
              <w:keepLines/>
              <w:jc w:val="center"/>
              <w:rPr>
                <w:szCs w:val="18"/>
              </w:rPr>
            </w:pPr>
            <w:r w:rsidRPr="00EA4E74">
              <w:rPr>
                <w:szCs w:val="18"/>
              </w:rPr>
              <w:t>IDEAL-CT Index</w:t>
            </w:r>
          </w:p>
          <w:p w14:paraId="46B0C68E" w14:textId="77777777" w:rsidR="009A1803" w:rsidRPr="00EA4E74" w:rsidRDefault="009A1803" w:rsidP="00AC111E">
            <w:pPr>
              <w:pStyle w:val="Tabletext"/>
              <w:keepNext/>
              <w:keepLines/>
              <w:jc w:val="center"/>
              <w:rPr>
                <w:bCs/>
              </w:rPr>
            </w:pPr>
            <w:r w:rsidRPr="00EA4E74">
              <w:rPr>
                <w:szCs w:val="18"/>
              </w:rPr>
              <w:t>(ASTM D8225)</w:t>
            </w:r>
          </w:p>
        </w:tc>
        <w:tc>
          <w:tcPr>
            <w:tcW w:w="2066" w:type="dxa"/>
            <w:tcBorders>
              <w:top w:val="single" w:sz="4" w:space="0" w:color="auto"/>
              <w:left w:val="dotted" w:sz="4" w:space="0" w:color="auto"/>
              <w:bottom w:val="dotted" w:sz="4" w:space="0" w:color="auto"/>
              <w:right w:val="dotted" w:sz="4" w:space="0" w:color="auto"/>
            </w:tcBorders>
            <w:vAlign w:val="center"/>
          </w:tcPr>
          <w:p w14:paraId="06BE07C9" w14:textId="77777777" w:rsidR="009A1803" w:rsidRPr="00EA4E74" w:rsidRDefault="009A1803" w:rsidP="00AC111E">
            <w:pPr>
              <w:pStyle w:val="Tabletext"/>
              <w:keepNext/>
              <w:keepLines/>
              <w:jc w:val="center"/>
              <w:rPr>
                <w:bCs/>
              </w:rPr>
            </w:pPr>
            <w:r w:rsidRPr="00EA4E74">
              <w:t xml:space="preserve">t ≥ 100 </w:t>
            </w:r>
          </w:p>
        </w:tc>
        <w:tc>
          <w:tcPr>
            <w:tcW w:w="2066" w:type="dxa"/>
            <w:tcBorders>
              <w:top w:val="single" w:sz="4" w:space="0" w:color="auto"/>
              <w:left w:val="dotted" w:sz="4" w:space="0" w:color="auto"/>
              <w:bottom w:val="dotted" w:sz="4" w:space="0" w:color="auto"/>
              <w:right w:val="dotted" w:sz="4" w:space="0" w:color="auto"/>
            </w:tcBorders>
            <w:vAlign w:val="center"/>
          </w:tcPr>
          <w:p w14:paraId="433D6776" w14:textId="77777777" w:rsidR="009A1803" w:rsidRPr="00EA4E74" w:rsidRDefault="009A1803" w:rsidP="00AC111E">
            <w:pPr>
              <w:pStyle w:val="Tabletext"/>
              <w:keepNext/>
              <w:keepLines/>
              <w:jc w:val="center"/>
              <w:rPr>
                <w:bCs/>
              </w:rPr>
            </w:pPr>
            <w:r w:rsidRPr="00EA4E74">
              <w:t xml:space="preserve">t ≥ 120 </w:t>
            </w:r>
          </w:p>
        </w:tc>
        <w:tc>
          <w:tcPr>
            <w:tcW w:w="2934" w:type="dxa"/>
            <w:tcBorders>
              <w:top w:val="single" w:sz="4" w:space="0" w:color="auto"/>
              <w:left w:val="dotted" w:sz="4" w:space="0" w:color="auto"/>
              <w:bottom w:val="dotted" w:sz="4" w:space="0" w:color="auto"/>
            </w:tcBorders>
            <w:vAlign w:val="center"/>
          </w:tcPr>
          <w:p w14:paraId="25B6F19C" w14:textId="77777777" w:rsidR="009A1803" w:rsidRPr="00EA4E74" w:rsidRDefault="009A1803" w:rsidP="00AC111E">
            <w:pPr>
              <w:pStyle w:val="Tabletext"/>
              <w:keepNext/>
              <w:keepLines/>
              <w:jc w:val="center"/>
              <w:rPr>
                <w:bCs/>
              </w:rPr>
            </w:pPr>
            <w:r w:rsidRPr="00EA4E74">
              <w:t>0</w:t>
            </w:r>
          </w:p>
        </w:tc>
      </w:tr>
      <w:tr w:rsidR="009A1803" w:rsidRPr="00EA4E74" w14:paraId="55B82EE6" w14:textId="77777777" w:rsidTr="00AC111E">
        <w:trPr>
          <w:trHeight w:val="288"/>
        </w:trPr>
        <w:tc>
          <w:tcPr>
            <w:tcW w:w="1862" w:type="dxa"/>
            <w:vMerge/>
            <w:tcBorders>
              <w:right w:val="dotted" w:sz="4" w:space="0" w:color="auto"/>
            </w:tcBorders>
            <w:vAlign w:val="center"/>
          </w:tcPr>
          <w:p w14:paraId="51BDF20C" w14:textId="77777777" w:rsidR="009A1803" w:rsidRPr="00EA4E74" w:rsidRDefault="009A1803" w:rsidP="00AC111E">
            <w:pPr>
              <w:pStyle w:val="Tabletext"/>
              <w:keepNext/>
              <w:keepLines/>
              <w:jc w:val="center"/>
              <w:rPr>
                <w:bCs/>
              </w:rPr>
            </w:pPr>
          </w:p>
        </w:tc>
        <w:tc>
          <w:tcPr>
            <w:tcW w:w="2066" w:type="dxa"/>
            <w:tcBorders>
              <w:top w:val="dotted" w:sz="4" w:space="0" w:color="auto"/>
              <w:left w:val="dotted" w:sz="4" w:space="0" w:color="auto"/>
              <w:bottom w:val="dotted" w:sz="4" w:space="0" w:color="auto"/>
              <w:right w:val="dotted" w:sz="4" w:space="0" w:color="auto"/>
            </w:tcBorders>
            <w:vAlign w:val="center"/>
          </w:tcPr>
          <w:p w14:paraId="7EFBA087" w14:textId="77777777" w:rsidR="009A1803" w:rsidRPr="00EA4E74" w:rsidRDefault="009A1803" w:rsidP="00AC111E">
            <w:pPr>
              <w:pStyle w:val="Tabletext"/>
              <w:keepNext/>
              <w:keepLines/>
              <w:jc w:val="center"/>
              <w:rPr>
                <w:bCs/>
              </w:rPr>
            </w:pPr>
            <w:r w:rsidRPr="00EA4E74">
              <w:t>100 &gt; t ≥ 91</w:t>
            </w:r>
          </w:p>
        </w:tc>
        <w:tc>
          <w:tcPr>
            <w:tcW w:w="2066" w:type="dxa"/>
            <w:tcBorders>
              <w:top w:val="dotted" w:sz="4" w:space="0" w:color="auto"/>
              <w:left w:val="dotted" w:sz="4" w:space="0" w:color="auto"/>
              <w:bottom w:val="dotted" w:sz="4" w:space="0" w:color="auto"/>
              <w:right w:val="dotted" w:sz="4" w:space="0" w:color="auto"/>
            </w:tcBorders>
            <w:vAlign w:val="center"/>
          </w:tcPr>
          <w:p w14:paraId="164A6A02" w14:textId="77777777" w:rsidR="009A1803" w:rsidRPr="00EA4E74" w:rsidRDefault="009A1803" w:rsidP="00AC111E">
            <w:pPr>
              <w:pStyle w:val="Tabletext"/>
              <w:keepNext/>
              <w:keepLines/>
              <w:jc w:val="center"/>
              <w:rPr>
                <w:bCs/>
              </w:rPr>
            </w:pPr>
            <w:r w:rsidRPr="00EA4E74">
              <w:t>120 &gt; t ≥ 104</w:t>
            </w:r>
          </w:p>
        </w:tc>
        <w:tc>
          <w:tcPr>
            <w:tcW w:w="2934" w:type="dxa"/>
            <w:tcBorders>
              <w:top w:val="dotted" w:sz="4" w:space="0" w:color="auto"/>
              <w:left w:val="dotted" w:sz="4" w:space="0" w:color="auto"/>
              <w:bottom w:val="dotted" w:sz="4" w:space="0" w:color="auto"/>
            </w:tcBorders>
            <w:vAlign w:val="center"/>
          </w:tcPr>
          <w:p w14:paraId="3FD19815" w14:textId="77777777" w:rsidR="009A1803" w:rsidRPr="00EA4E74" w:rsidRDefault="009A1803" w:rsidP="00AC111E">
            <w:pPr>
              <w:pStyle w:val="Tabletext"/>
              <w:keepNext/>
              <w:keepLines/>
              <w:jc w:val="center"/>
            </w:pPr>
            <w:r w:rsidRPr="00EA4E74">
              <w:t xml:space="preserve">Intermediate PG 64S-22: </w:t>
            </w:r>
          </w:p>
          <w:p w14:paraId="66C430CC" w14:textId="77777777" w:rsidR="009A1803" w:rsidRPr="00EA4E74" w:rsidRDefault="009A1803" w:rsidP="00AC111E">
            <w:pPr>
              <w:pStyle w:val="Tabletext"/>
              <w:keepNext/>
              <w:keepLines/>
              <w:jc w:val="center"/>
            </w:pPr>
            <w:r w:rsidRPr="00EA4E74">
              <w:t>-(t-100)/0.18</w:t>
            </w:r>
          </w:p>
          <w:p w14:paraId="0F90F3C7" w14:textId="77777777" w:rsidR="009A1803" w:rsidRPr="00EA4E74" w:rsidRDefault="009A1803" w:rsidP="00AC111E">
            <w:pPr>
              <w:pStyle w:val="Tabletext"/>
              <w:keepNext/>
              <w:keepLines/>
              <w:jc w:val="center"/>
            </w:pPr>
            <w:r w:rsidRPr="00EA4E74">
              <w:t xml:space="preserve">Intermediate PG 64E-22: </w:t>
            </w:r>
          </w:p>
          <w:p w14:paraId="46E4E1D3" w14:textId="77777777" w:rsidR="009A1803" w:rsidRPr="00EA4E74" w:rsidRDefault="009A1803" w:rsidP="00AC111E">
            <w:pPr>
              <w:pStyle w:val="Tabletext"/>
              <w:keepNext/>
              <w:keepLines/>
              <w:jc w:val="center"/>
              <w:rPr>
                <w:bCs/>
              </w:rPr>
            </w:pPr>
            <w:r w:rsidRPr="00EA4E74">
              <w:t>-(t-120)/0.32</w:t>
            </w:r>
          </w:p>
        </w:tc>
      </w:tr>
      <w:tr w:rsidR="009A1803" w14:paraId="76AB02E2" w14:textId="77777777" w:rsidTr="00AC111E">
        <w:trPr>
          <w:trHeight w:val="288"/>
        </w:trPr>
        <w:tc>
          <w:tcPr>
            <w:tcW w:w="1862" w:type="dxa"/>
            <w:vMerge/>
            <w:tcBorders>
              <w:bottom w:val="double" w:sz="4" w:space="0" w:color="auto"/>
              <w:right w:val="dotted" w:sz="4" w:space="0" w:color="auto"/>
            </w:tcBorders>
            <w:vAlign w:val="center"/>
          </w:tcPr>
          <w:p w14:paraId="15EBFFD4" w14:textId="77777777" w:rsidR="009A1803" w:rsidRPr="00EA4E74" w:rsidRDefault="009A1803" w:rsidP="00AC111E">
            <w:pPr>
              <w:pStyle w:val="Tabletext"/>
              <w:keepNext/>
              <w:keepLines/>
              <w:jc w:val="center"/>
              <w:rPr>
                <w:bCs/>
              </w:rPr>
            </w:pPr>
          </w:p>
        </w:tc>
        <w:tc>
          <w:tcPr>
            <w:tcW w:w="2066" w:type="dxa"/>
            <w:tcBorders>
              <w:top w:val="dotted" w:sz="4" w:space="0" w:color="auto"/>
              <w:left w:val="dotted" w:sz="4" w:space="0" w:color="auto"/>
              <w:bottom w:val="double" w:sz="4" w:space="0" w:color="auto"/>
              <w:right w:val="dotted" w:sz="4" w:space="0" w:color="auto"/>
            </w:tcBorders>
            <w:vAlign w:val="center"/>
          </w:tcPr>
          <w:p w14:paraId="19C22C6E" w14:textId="77777777" w:rsidR="009A1803" w:rsidRPr="00EA4E74" w:rsidRDefault="009A1803" w:rsidP="00AC111E">
            <w:pPr>
              <w:pStyle w:val="Tabletext"/>
              <w:keepNext/>
              <w:keepLines/>
              <w:jc w:val="center"/>
              <w:rPr>
                <w:bCs/>
              </w:rPr>
            </w:pPr>
            <w:r w:rsidRPr="00EA4E74">
              <w:t xml:space="preserve">t </w:t>
            </w:r>
            <w:r w:rsidRPr="00EA4E74">
              <w:rPr>
                <w:szCs w:val="18"/>
              </w:rPr>
              <w:t>&lt;</w:t>
            </w:r>
            <w:r w:rsidRPr="00EA4E74">
              <w:t xml:space="preserve"> 91</w:t>
            </w:r>
          </w:p>
        </w:tc>
        <w:tc>
          <w:tcPr>
            <w:tcW w:w="2066" w:type="dxa"/>
            <w:tcBorders>
              <w:top w:val="dotted" w:sz="4" w:space="0" w:color="auto"/>
              <w:left w:val="dotted" w:sz="4" w:space="0" w:color="auto"/>
              <w:bottom w:val="double" w:sz="4" w:space="0" w:color="auto"/>
              <w:right w:val="dotted" w:sz="4" w:space="0" w:color="auto"/>
            </w:tcBorders>
            <w:vAlign w:val="center"/>
          </w:tcPr>
          <w:p w14:paraId="492F2538" w14:textId="77777777" w:rsidR="009A1803" w:rsidRPr="00EA4E74" w:rsidRDefault="009A1803" w:rsidP="00AC111E">
            <w:pPr>
              <w:pStyle w:val="Tabletext"/>
              <w:keepNext/>
              <w:keepLines/>
              <w:jc w:val="center"/>
              <w:rPr>
                <w:bCs/>
              </w:rPr>
            </w:pPr>
            <w:r w:rsidRPr="00EA4E74">
              <w:t xml:space="preserve">t </w:t>
            </w:r>
            <w:r w:rsidRPr="00EA4E74">
              <w:rPr>
                <w:szCs w:val="18"/>
              </w:rPr>
              <w:t>&lt;</w:t>
            </w:r>
            <w:r w:rsidRPr="00EA4E74">
              <w:t xml:space="preserve"> 104</w:t>
            </w:r>
          </w:p>
        </w:tc>
        <w:tc>
          <w:tcPr>
            <w:tcW w:w="2934" w:type="dxa"/>
            <w:tcBorders>
              <w:top w:val="dotted" w:sz="4" w:space="0" w:color="auto"/>
              <w:left w:val="dotted" w:sz="4" w:space="0" w:color="auto"/>
              <w:bottom w:val="double" w:sz="4" w:space="0" w:color="auto"/>
            </w:tcBorders>
            <w:vAlign w:val="center"/>
          </w:tcPr>
          <w:p w14:paraId="30B3A418" w14:textId="77777777" w:rsidR="009A1803" w:rsidRDefault="009A1803" w:rsidP="00AC111E">
            <w:pPr>
              <w:pStyle w:val="Tabletext"/>
              <w:keepNext/>
              <w:keepLines/>
              <w:jc w:val="center"/>
              <w:rPr>
                <w:bCs/>
              </w:rPr>
            </w:pPr>
            <w:r w:rsidRPr="00EA4E74">
              <w:t>-100 or Remove &amp; Replace</w:t>
            </w:r>
          </w:p>
        </w:tc>
      </w:tr>
    </w:tbl>
    <w:p w14:paraId="199A93F6" w14:textId="77777777" w:rsidR="009A1803" w:rsidRPr="0050373B" w:rsidRDefault="009A1803" w:rsidP="009A1803"/>
    <w:p w14:paraId="5A2B0195" w14:textId="77777777" w:rsidR="009A1803" w:rsidRDefault="009A1803" w:rsidP="009A1803">
      <w:pPr>
        <w:pStyle w:val="HiddenTextSpec"/>
        <w:jc w:val="left"/>
        <w:rPr>
          <w:vanish w:val="0"/>
        </w:rPr>
      </w:pPr>
    </w:p>
    <w:p w14:paraId="70C5C8C0" w14:textId="77777777" w:rsidR="00532CA3" w:rsidRPr="004C452C" w:rsidRDefault="00532CA3" w:rsidP="00790254">
      <w:pPr>
        <w:pStyle w:val="HiddenTextSpec"/>
      </w:pPr>
    </w:p>
    <w:p w14:paraId="25CC06F4" w14:textId="77777777" w:rsidR="007E613F" w:rsidRDefault="007E613F" w:rsidP="007E613F">
      <w:pPr>
        <w:pStyle w:val="HiddenTextSpec"/>
        <w:rPr>
          <w:vanish w:val="0"/>
        </w:rPr>
      </w:pPr>
      <w:r w:rsidRPr="004C452C">
        <w:t>1**************************************************************************************************************************1</w:t>
      </w:r>
    </w:p>
    <w:p w14:paraId="1F3393FC" w14:textId="77777777" w:rsidR="007E613F" w:rsidRPr="00EE44F5" w:rsidRDefault="007E613F" w:rsidP="007E613F">
      <w:pPr>
        <w:pStyle w:val="00000Subsection"/>
      </w:pPr>
      <w:proofErr w:type="gramStart"/>
      <w:r w:rsidRPr="00EE44F5">
        <w:t>902.14  Bridge</w:t>
      </w:r>
      <w:proofErr w:type="gramEnd"/>
      <w:r w:rsidRPr="00EE44F5">
        <w:t xml:space="preserve"> Deck Waterproof Surface Course (BDWSC)</w:t>
      </w:r>
    </w:p>
    <w:p w14:paraId="18C1001E" w14:textId="77777777" w:rsidR="007E613F" w:rsidRPr="00EE44F5" w:rsidRDefault="007E613F" w:rsidP="007E613F">
      <w:pPr>
        <w:pStyle w:val="0000000Subpart"/>
        <w:rPr>
          <w:b w:val="0"/>
          <w:bCs w:val="0"/>
        </w:rPr>
      </w:pPr>
      <w:bookmarkStart w:id="1136" w:name="_Toc153799188"/>
      <w:proofErr w:type="gramStart"/>
      <w:r w:rsidRPr="00EE44F5">
        <w:t>902.14.03  Sampling</w:t>
      </w:r>
      <w:proofErr w:type="gramEnd"/>
      <w:r w:rsidRPr="00EE44F5">
        <w:t xml:space="preserve"> and Testing</w:t>
      </w:r>
      <w:bookmarkEnd w:id="1136"/>
    </w:p>
    <w:p w14:paraId="3F2E4302" w14:textId="77777777" w:rsidR="007E613F" w:rsidRPr="004C452C" w:rsidRDefault="007E613F" w:rsidP="007E613F">
      <w:pPr>
        <w:pStyle w:val="HiddenTextSpec"/>
      </w:pPr>
      <w:r w:rsidRPr="004C452C">
        <w:t>1**************************************************************************************************************************1</w:t>
      </w:r>
    </w:p>
    <w:p w14:paraId="6CCD81D6" w14:textId="77777777" w:rsidR="007E613F" w:rsidRPr="004C452C" w:rsidRDefault="007E613F" w:rsidP="007E613F">
      <w:pPr>
        <w:pStyle w:val="HiddenTextSpec"/>
      </w:pPr>
      <w:r w:rsidRPr="004C452C">
        <w:t>BDC24S-12 dated Jul 30, 2024</w:t>
      </w:r>
    </w:p>
    <w:p w14:paraId="22FACDFA" w14:textId="77777777" w:rsidR="007E613F" w:rsidRPr="00EE44F5" w:rsidRDefault="007E613F" w:rsidP="007E613F">
      <w:pPr>
        <w:pStyle w:val="A1paragraph0"/>
        <w:rPr>
          <w:b/>
        </w:rPr>
      </w:pPr>
      <w:r w:rsidRPr="00EE44F5">
        <w:rPr>
          <w:b/>
        </w:rPr>
        <w:t>D.</w:t>
      </w:r>
      <w:r w:rsidRPr="00EE44F5">
        <w:rPr>
          <w:b/>
        </w:rPr>
        <w:tab/>
      </w:r>
      <w:r w:rsidRPr="00EE44F5">
        <w:rPr>
          <w:b/>
          <w:bCs/>
        </w:rPr>
        <w:t>Acceptance</w:t>
      </w:r>
      <w:r w:rsidRPr="00EE44F5">
        <w:rPr>
          <w:b/>
        </w:rPr>
        <w:t xml:space="preserve"> </w:t>
      </w:r>
      <w:r w:rsidRPr="00EE44F5">
        <w:rPr>
          <w:b/>
          <w:bCs/>
        </w:rPr>
        <w:t>Testing</w:t>
      </w:r>
      <w:r w:rsidRPr="00EE44F5">
        <w:rPr>
          <w:b/>
        </w:rPr>
        <w:t xml:space="preserve"> and Requirements.  </w:t>
      </w:r>
    </w:p>
    <w:p w14:paraId="0ABCC491" w14:textId="77777777" w:rsidR="007E613F" w:rsidRPr="00EE44F5" w:rsidRDefault="007E613F" w:rsidP="007E613F">
      <w:pPr>
        <w:pStyle w:val="Instruction"/>
      </w:pPr>
      <w:r w:rsidRPr="00EE44F5">
        <w:t>Part D is changed to:</w:t>
      </w:r>
    </w:p>
    <w:p w14:paraId="06CDB2DD" w14:textId="77777777" w:rsidR="007E613F" w:rsidRPr="00EE44F5" w:rsidRDefault="007E613F" w:rsidP="007E613F">
      <w:pPr>
        <w:pStyle w:val="A2paragraph"/>
      </w:pPr>
      <w:r w:rsidRPr="00EE44F5">
        <w:t xml:space="preserve">The ME will determine volumetric properties at </w:t>
      </w:r>
      <w:proofErr w:type="spellStart"/>
      <w:r w:rsidRPr="00EE44F5">
        <w:t>N</w:t>
      </w:r>
      <w:r w:rsidRPr="00EE44F5">
        <w:rPr>
          <w:vertAlign w:val="subscript"/>
        </w:rPr>
        <w:t>des</w:t>
      </w:r>
      <w:proofErr w:type="spellEnd"/>
      <w:r w:rsidRPr="00EE44F5">
        <w:t xml:space="preserve"> for acceptance from samples taken, compacted, and tested at the HMA plant.  The ME will compact HMA to the 50 design gyrations (</w:t>
      </w:r>
      <w:proofErr w:type="spellStart"/>
      <w:r w:rsidRPr="00EE44F5">
        <w:t>N</w:t>
      </w:r>
      <w:r w:rsidRPr="00EE44F5">
        <w:rPr>
          <w:vertAlign w:val="subscript"/>
        </w:rPr>
        <w:t>des</w:t>
      </w:r>
      <w:proofErr w:type="spellEnd"/>
      <w:r w:rsidRPr="00EE44F5">
        <w:t xml:space="preserve">), using equipment according to AASHTO T 312.  The ME will determine bulk specific gravity of the compacted sample according to AASHTO T 166.  The ME will use the most current QC maximum specific gravity test </w:t>
      </w:r>
      <w:proofErr w:type="gramStart"/>
      <w:r w:rsidRPr="00EE44F5">
        <w:t>result</w:t>
      </w:r>
      <w:proofErr w:type="gramEnd"/>
      <w:r w:rsidRPr="00EE44F5">
        <w:t xml:space="preserve"> in calculating the volumetric properties of the BDWSC.</w:t>
      </w:r>
    </w:p>
    <w:p w14:paraId="1C538701" w14:textId="77777777" w:rsidR="007E613F" w:rsidRPr="00EE44F5" w:rsidRDefault="007E613F" w:rsidP="007E613F">
      <w:pPr>
        <w:pStyle w:val="A2paragraph"/>
      </w:pPr>
      <w:r w:rsidRPr="00EE44F5">
        <w:lastRenderedPageBreak/>
        <w:t>The ME will determine the dust-to-binder ratio from the composition results as tested by the QC technician.</w:t>
      </w:r>
    </w:p>
    <w:p w14:paraId="4B6EE61D" w14:textId="77777777" w:rsidR="007E613F" w:rsidRDefault="007E613F" w:rsidP="007E613F">
      <w:pPr>
        <w:pStyle w:val="A2paragraph"/>
      </w:pPr>
      <w:r w:rsidRPr="00EE44F5">
        <w:t xml:space="preserve">Ensure that the HMA mixture conforms to the requirements specified in </w:t>
      </w:r>
      <w:hyperlink w:anchor="t90214021" w:history="1">
        <w:r w:rsidRPr="00EE44F5">
          <w:t>Table 902.14.02-1</w:t>
        </w:r>
      </w:hyperlink>
      <w:r w:rsidRPr="00EE44F5">
        <w:t xml:space="preserve"> and </w:t>
      </w:r>
      <w:hyperlink w:anchor="t90214022" w:history="1">
        <w:r w:rsidRPr="00EE44F5">
          <w:t>Table 902.14.02-2</w:t>
        </w:r>
      </w:hyperlink>
      <w:r w:rsidRPr="00EE44F5">
        <w:t xml:space="preserve">.  If the test results are outside of the requirements specified in Table 902.14.02-1 or Table 902.14.02-2 for an acceptance sample, immediately run a quality control sample.  If the quality control sample is also outside of the requirements in Table 902.14.02-1 or Table 902.14.02-2, determine if a plant adjustment is needed and take corrective action to bring the mix into compliance.  Take an additional quality control sample immediately after completing the corrective action to ensure that the mix is within the requirements.  If the mix is within the requirements based on the quality control sample results, then the ME will immediately take an acceptance sample to test and verify that the composition meets the requirements specified in Table 902.14.02-1 and Table 902.14.02-2.  If 2 consecutive acceptance or quality control samples are outside the requirements specified in Table 902.14.02-1 or </w:t>
      </w:r>
      <w:r w:rsidRPr="00EE44F5">
        <w:br/>
        <w:t>Table 902.14.02-2, immediately stop production and shipping.</w:t>
      </w:r>
    </w:p>
    <w:p w14:paraId="6314241F" w14:textId="77777777" w:rsidR="00370D83" w:rsidRPr="00EE44F5" w:rsidRDefault="00370D83" w:rsidP="00370D83">
      <w:pPr>
        <w:pStyle w:val="A2paragraph"/>
      </w:pPr>
      <w:r w:rsidRPr="00EE44F5">
        <w:t>After a production stop, obtain ME approval of a plant correction plan before resuming production.  Upon restarting production, do not transport mixture to the Project Limits before the results of a quality control sample from the mixture indicate that the mixture meets the requirements specified in Table 902.14.02-1 and Table 902.14.02-2 and ME approval.  The ME will reject mixture produced at initial restarting that does not meet the requirements specified in Table 902.14.02-1 and Table 902.14.02-2.</w:t>
      </w:r>
    </w:p>
    <w:p w14:paraId="16BA95F3" w14:textId="77777777" w:rsidR="00370D83" w:rsidRPr="00EE44F5" w:rsidRDefault="00370D83" w:rsidP="00370D83">
      <w:pPr>
        <w:pStyle w:val="A2paragraph"/>
      </w:pPr>
      <w:r w:rsidRPr="00EE44F5">
        <w:t xml:space="preserve">The ME will test a minimum of 1 sample per lot for moisture, basing moisture determinations on the weight loss of an approximately </w:t>
      </w:r>
      <w:proofErr w:type="gramStart"/>
      <w:r w:rsidRPr="00EE44F5">
        <w:t>1,600 gram</w:t>
      </w:r>
      <w:proofErr w:type="gramEnd"/>
      <w:r w:rsidRPr="00EE44F5">
        <w:t xml:space="preserve"> sample of mixture heated for 1 hour in an oven at 280 ± 5 °F.  Ensure that the moisture content of the mixture at discharge from the plant does not exceed 1.0 percent.</w:t>
      </w:r>
    </w:p>
    <w:p w14:paraId="1AC93DBE" w14:textId="77777777" w:rsidR="00ED5902" w:rsidRDefault="00ED5902" w:rsidP="00ED5902">
      <w:pPr>
        <w:pStyle w:val="HiddenTextSpec"/>
      </w:pPr>
      <w:r>
        <w:t>1**************************************************************************************************************************1</w:t>
      </w:r>
    </w:p>
    <w:p w14:paraId="355260E4" w14:textId="77777777" w:rsidR="00ED5902" w:rsidRDefault="00ED5902" w:rsidP="00ED5902">
      <w:pPr>
        <w:pStyle w:val="HiddenTextSpec"/>
      </w:pPr>
    </w:p>
    <w:p w14:paraId="345BCD84" w14:textId="77777777" w:rsidR="00ED5902" w:rsidRPr="00293871" w:rsidRDefault="00ED5902" w:rsidP="00ED5902">
      <w:pPr>
        <w:pStyle w:val="HiddenTextSpec"/>
      </w:pPr>
      <w:r w:rsidRPr="00293871">
        <w:t>1**************************************************************************************************************************1</w:t>
      </w:r>
    </w:p>
    <w:p w14:paraId="38B04884" w14:textId="77777777" w:rsidR="00ED5902" w:rsidRDefault="00ED5902" w:rsidP="00ED5902">
      <w:pPr>
        <w:pStyle w:val="HiddenTextSpec"/>
      </w:pPr>
      <w:r w:rsidRPr="00293871">
        <w:t>BDC</w:t>
      </w:r>
      <w:r>
        <w:t>25</w:t>
      </w:r>
      <w:r w:rsidRPr="00293871">
        <w:t>s-</w:t>
      </w:r>
      <w:r>
        <w:t>16</w:t>
      </w:r>
      <w:r w:rsidRPr="00293871">
        <w:t xml:space="preserve"> dated </w:t>
      </w:r>
      <w:r>
        <w:t>sep 30</w:t>
      </w:r>
      <w:r w:rsidRPr="00293871">
        <w:t>, 20</w:t>
      </w:r>
      <w:r>
        <w:t>25</w:t>
      </w:r>
    </w:p>
    <w:p w14:paraId="5DDABBDB" w14:textId="77777777" w:rsidR="00ED5902" w:rsidRPr="00293871" w:rsidRDefault="00ED5902" w:rsidP="00ED5902">
      <w:pPr>
        <w:pStyle w:val="HiddenTextSpec"/>
      </w:pPr>
    </w:p>
    <w:p w14:paraId="2B659A79" w14:textId="77777777" w:rsidR="00ED5902" w:rsidRDefault="00ED5902" w:rsidP="00ED5902">
      <w:pPr>
        <w:pStyle w:val="Instruction"/>
      </w:pPr>
      <w:r>
        <w:t>the following subsection is added:</w:t>
      </w:r>
    </w:p>
    <w:p w14:paraId="73E3EC98" w14:textId="77777777" w:rsidR="00ED5902" w:rsidRPr="00F72257" w:rsidRDefault="00ED5902" w:rsidP="00ED5902">
      <w:pPr>
        <w:pStyle w:val="00000Subsection"/>
      </w:pPr>
      <w:bookmarkStart w:id="1137" w:name="s90216"/>
      <w:bookmarkStart w:id="1138" w:name="_Toc209680452"/>
      <w:proofErr w:type="gramStart"/>
      <w:r w:rsidRPr="00F72257">
        <w:t xml:space="preserve">902.16  </w:t>
      </w:r>
      <w:r>
        <w:t>Ultra</w:t>
      </w:r>
      <w:bookmarkEnd w:id="1137"/>
      <w:proofErr w:type="gramEnd"/>
      <w:r w:rsidRPr="00F72257">
        <w:t>-High Performance Thin Overlay (ULTRA-HPTO)</w:t>
      </w:r>
      <w:bookmarkEnd w:id="1138"/>
    </w:p>
    <w:p w14:paraId="09F87EDB" w14:textId="77777777" w:rsidR="00ED5902" w:rsidRPr="00F72257" w:rsidRDefault="00ED5902" w:rsidP="00ED5902">
      <w:pPr>
        <w:pStyle w:val="0000000Subpart"/>
      </w:pPr>
      <w:bookmarkStart w:id="1139" w:name="_Toc516060119"/>
      <w:bookmarkStart w:id="1140" w:name="_Toc209680453"/>
      <w:proofErr w:type="gramStart"/>
      <w:r w:rsidRPr="00F72257">
        <w:t>902.16.01  Composition</w:t>
      </w:r>
      <w:proofErr w:type="gramEnd"/>
      <w:r w:rsidRPr="00F72257">
        <w:t xml:space="preserve"> of Mixture</w:t>
      </w:r>
      <w:bookmarkEnd w:id="1139"/>
      <w:bookmarkEnd w:id="1140"/>
    </w:p>
    <w:p w14:paraId="1D273FF3" w14:textId="77777777" w:rsidR="00ED5902" w:rsidRPr="00F72257" w:rsidRDefault="00ED5902" w:rsidP="00ED5902">
      <w:pPr>
        <w:pStyle w:val="Paragraph"/>
      </w:pPr>
      <w:r w:rsidRPr="00F72257">
        <w:t xml:space="preserve">Mix Ultra-HPTO in a plant that is listed on the QPL and conforms to the requirements for HMA Plants as specified in </w:t>
      </w:r>
      <w:r w:rsidRPr="003E309E">
        <w:t>1009.01.</w:t>
      </w:r>
      <w:r w:rsidRPr="00F72257">
        <w:t xml:space="preserve">  The composition of the mixture for Ultra-HPTO is coarse aggregate, fine aggregate, and asphalt binder, and may also include mineral filler and a WMA additive.  Do not use Reclaimed Asphalt Pavement (RAP), Ground Bituminous Shingle Material, Remediated Petroleum Contaminated Soil Aggregate, or Crushed Recycled Container Glass (CRCG).  Use asphalt binder and aggregates that meet the following requirements:</w:t>
      </w:r>
    </w:p>
    <w:p w14:paraId="05CCFD16" w14:textId="77777777" w:rsidR="00ED5902" w:rsidRPr="00F72257" w:rsidRDefault="00ED5902" w:rsidP="00ED5902">
      <w:pPr>
        <w:pStyle w:val="11paragraph"/>
      </w:pPr>
      <w:r w:rsidRPr="00F72257">
        <w:t>1.</w:t>
      </w:r>
      <w:r w:rsidRPr="00F72257">
        <w:tab/>
        <w:t xml:space="preserve">Use polymer modified asphalt binder that is specially formulated for meeting the mix performance criteria as specified in </w:t>
      </w:r>
      <w:r w:rsidRPr="00AD4CF6">
        <w:t>902.16.02</w:t>
      </w:r>
      <w:r w:rsidRPr="00F72257">
        <w:t xml:space="preserve"> and conforms to AASHTO M 332 including compliance with the elastic response requirement in Figure 1 of AASHTO R 92.  Consult with the asphalt binder supplier to obtain the appropriate material for the specific mix design.  Submit a certificate of analysis (COA) showing the PG continuous grading (AASHTO R 29) for the asphalt binder used in the mix design.  </w:t>
      </w:r>
    </w:p>
    <w:p w14:paraId="2415E420" w14:textId="77777777" w:rsidR="00ED5902" w:rsidRPr="00F72257" w:rsidRDefault="00ED5902" w:rsidP="00ED5902">
      <w:pPr>
        <w:pStyle w:val="12paragraph"/>
      </w:pPr>
      <w:r w:rsidRPr="00F72257">
        <w:t>For quality assurance testing of the asphalt binder, the ME may sample the asphalt binder during production of the mix and compare the results with the COA submitted at the time of test strip.  To analyze the binder the ME will test the binder at the nearest standard PG temperature then compare the results with the COA.  If the high (G*/ sin δ) and low (stiffness and m value) temperature passing test results are within 5 percent of the results from the passing temperature on the COA, then the ME will consider the asphalt binder comparable to the binder used during test strip.</w:t>
      </w:r>
    </w:p>
    <w:p w14:paraId="76DD5CC3" w14:textId="77777777" w:rsidR="00ED5902" w:rsidRPr="00F72257" w:rsidRDefault="00ED5902" w:rsidP="00ED5902">
      <w:pPr>
        <w:pStyle w:val="11paragraph"/>
      </w:pPr>
      <w:r w:rsidRPr="00F72257">
        <w:t>2.</w:t>
      </w:r>
      <w:r w:rsidRPr="00F72257">
        <w:tab/>
        <w:t xml:space="preserve">WMA additives may be used in the mix and must conform to </w:t>
      </w:r>
      <w:r w:rsidRPr="00AD4CF6">
        <w:t>902.01.04</w:t>
      </w:r>
      <w:r w:rsidRPr="00F72257">
        <w:t>.  If a WMA additive is pre-blended in the asphalt binder or added at the HMA plant, ensure that the mix meets the mix performance criteria in this specification and will not be negatively impacted by the WMA additive.  Follow the manufacturer’s recommendations for percentage of WMA additive needed.  Controlled asphalt foaming system WMA is prohibited for use in this mixture.</w:t>
      </w:r>
    </w:p>
    <w:p w14:paraId="253CAD70" w14:textId="77777777" w:rsidR="00ED5902" w:rsidRPr="00F72257" w:rsidRDefault="00ED5902" w:rsidP="00ED5902">
      <w:pPr>
        <w:pStyle w:val="11paragraph"/>
      </w:pPr>
      <w:r w:rsidRPr="00F72257">
        <w:t>3.</w:t>
      </w:r>
      <w:r w:rsidRPr="00F72257">
        <w:tab/>
        <w:t xml:space="preserve">Use coarse aggregate that is </w:t>
      </w:r>
      <w:proofErr w:type="gramStart"/>
      <w:r w:rsidRPr="00F72257">
        <w:t>gneiss</w:t>
      </w:r>
      <w:proofErr w:type="gramEnd"/>
      <w:r w:rsidRPr="00F72257">
        <w:t xml:space="preserve">, granite, quartzite, or trap rock and </w:t>
      </w:r>
      <w:proofErr w:type="gramStart"/>
      <w:r w:rsidRPr="00F72257">
        <w:t>conforms</w:t>
      </w:r>
      <w:proofErr w:type="gramEnd"/>
      <w:r w:rsidRPr="00F72257">
        <w:t xml:space="preserve"> </w:t>
      </w:r>
      <w:r w:rsidRPr="00AD4CF6">
        <w:t>to 901.05.01</w:t>
      </w:r>
      <w:r w:rsidRPr="00F72257">
        <w:t>.</w:t>
      </w:r>
    </w:p>
    <w:p w14:paraId="23D65A43" w14:textId="77777777" w:rsidR="00ED5902" w:rsidRPr="00F72257" w:rsidRDefault="00ED5902" w:rsidP="00ED5902">
      <w:pPr>
        <w:pStyle w:val="11paragraph"/>
      </w:pPr>
      <w:r w:rsidRPr="00F72257">
        <w:lastRenderedPageBreak/>
        <w:t>4.</w:t>
      </w:r>
      <w:r w:rsidRPr="00F72257">
        <w:tab/>
        <w:t xml:space="preserve">For fine aggregate, use 100 percent stone sand conforming to </w:t>
      </w:r>
      <w:r w:rsidRPr="00AD4CF6">
        <w:t>901.05.02</w:t>
      </w:r>
      <w:r w:rsidRPr="00F72257">
        <w:t xml:space="preserve"> and having an uncompacted void content of at least 45 percent when tested according to AASHTO T 304, Method A.  In addition, the minimum sand equivalent is 45 percent when tested according to AASHTO T 176.</w:t>
      </w:r>
    </w:p>
    <w:p w14:paraId="71517522" w14:textId="77777777" w:rsidR="00ED5902" w:rsidRPr="00F72257" w:rsidRDefault="00ED5902" w:rsidP="00ED5902">
      <w:pPr>
        <w:pStyle w:val="11paragraph"/>
      </w:pPr>
      <w:r w:rsidRPr="00F72257">
        <w:t>5.</w:t>
      </w:r>
      <w:r w:rsidRPr="00F72257">
        <w:tab/>
        <w:t xml:space="preserve">If necessary, use mineral filler as specified </w:t>
      </w:r>
      <w:r w:rsidRPr="00AD4CF6">
        <w:t>in 901.05.03</w:t>
      </w:r>
      <w:r w:rsidRPr="00F72257">
        <w:t xml:space="preserve">. </w:t>
      </w:r>
    </w:p>
    <w:p w14:paraId="5D078D6A" w14:textId="77777777" w:rsidR="00ED5902" w:rsidRPr="00F72257" w:rsidRDefault="00ED5902" w:rsidP="00ED5902">
      <w:pPr>
        <w:pStyle w:val="0000000Subpart"/>
      </w:pPr>
      <w:bookmarkStart w:id="1141" w:name="_Toc516060120"/>
      <w:bookmarkStart w:id="1142" w:name="_Toc209680454"/>
      <w:bookmarkStart w:id="1143" w:name="s9021602"/>
      <w:proofErr w:type="gramStart"/>
      <w:r w:rsidRPr="00F72257">
        <w:t>902.16.02  Mix</w:t>
      </w:r>
      <w:proofErr w:type="gramEnd"/>
      <w:r w:rsidRPr="00F72257">
        <w:t xml:space="preserve"> Design</w:t>
      </w:r>
      <w:bookmarkEnd w:id="1141"/>
      <w:bookmarkEnd w:id="1142"/>
    </w:p>
    <w:bookmarkEnd w:id="1143"/>
    <w:p w14:paraId="05C9034A" w14:textId="77777777" w:rsidR="00ED5902" w:rsidRPr="00F72257" w:rsidRDefault="00ED5902" w:rsidP="00ED5902">
      <w:pPr>
        <w:pStyle w:val="Paragraph"/>
      </w:pPr>
      <w:r w:rsidRPr="00F72257">
        <w:t xml:space="preserve">At least 45 days before initial production, submit a job mix formula for the Ultra-HPTO on forms supplied by the Department.  Include a statement naming the source of each component and a report showing the results meet the criteria specified in </w:t>
      </w:r>
      <w:r w:rsidRPr="00AD4CF6">
        <w:t>Tables 902.16.02-1</w:t>
      </w:r>
      <w:r w:rsidRPr="00F72257">
        <w:t xml:space="preserve"> and </w:t>
      </w:r>
      <w:r w:rsidRPr="00AD4CF6">
        <w:t>902.16.02-2</w:t>
      </w:r>
      <w:r w:rsidRPr="00F72257">
        <w:t>.</w:t>
      </w:r>
    </w:p>
    <w:p w14:paraId="0B8FD0F4" w14:textId="77777777" w:rsidR="00ED5902" w:rsidRPr="00F72257" w:rsidRDefault="00ED5902" w:rsidP="00ED5902">
      <w:pPr>
        <w:pStyle w:val="Paragraph"/>
      </w:pPr>
      <w:r w:rsidRPr="00F72257">
        <w:t xml:space="preserve">For the job mix formula for the Ultra-HPTO mixture, establish the percentage of dry weight of aggregate passing each required sieve size and an optimum percentage of asphalt binder based upon the weight of the total mix.  Determine the optimum percentage of asphalt binder according to AASHTO R 35 and M 323 with an </w:t>
      </w:r>
      <w:proofErr w:type="spellStart"/>
      <w:r w:rsidRPr="00F72257">
        <w:t>N</w:t>
      </w:r>
      <w:r w:rsidRPr="00F72257">
        <w:rPr>
          <w:vertAlign w:val="subscript"/>
        </w:rPr>
        <w:t>des</w:t>
      </w:r>
      <w:proofErr w:type="spellEnd"/>
      <w:r w:rsidRPr="00F72257">
        <w:t xml:space="preserve"> of 50 gyrations.  Before maximum specific gravity testing or compaction of specimens, condition the mix for 2 hours according to the requirements for conditioning for volumetric mix design in AASHTO R 30, Section 7.1.  If the absorption of the combined aggregate is more than 1.5 percent according to AASHTO T 84 and T 85, condition the mix for 4 hours according to AASHTO R 30, Section 7.2 prior to compaction of specimens (AASHTO T 312) and determination of maximum specific gravity (AASHTO T 209).  Ensure that the job mix formula is within the master range specified in, </w:t>
      </w:r>
      <w:r w:rsidRPr="00AD4CF6">
        <w:t>Table 902.16.02-1</w:t>
      </w:r>
      <w:r w:rsidRPr="00F72257">
        <w:t>.</w:t>
      </w:r>
    </w:p>
    <w:p w14:paraId="274FD46B" w14:textId="77777777" w:rsidR="00ED5902" w:rsidRPr="00F72257" w:rsidRDefault="00ED5902" w:rsidP="00ED5902">
      <w:pPr>
        <w:jc w:val="both"/>
        <w:rPr>
          <w:sz w:val="10"/>
          <w:szCs w:val="10"/>
        </w:rPr>
      </w:pPr>
    </w:p>
    <w:tbl>
      <w:tblPr>
        <w:tblW w:w="0" w:type="auto"/>
        <w:tblInd w:w="119" w:type="dxa"/>
        <w:tblBorders>
          <w:top w:val="double" w:sz="4" w:space="0" w:color="auto"/>
          <w:bottom w:val="double" w:sz="4" w:space="0" w:color="auto"/>
        </w:tblBorders>
        <w:tblCellMar>
          <w:top w:w="29" w:type="dxa"/>
          <w:left w:w="29" w:type="dxa"/>
          <w:bottom w:w="29" w:type="dxa"/>
          <w:right w:w="29" w:type="dxa"/>
        </w:tblCellMar>
        <w:tblLook w:val="01E0" w:firstRow="1" w:lastRow="1" w:firstColumn="1" w:lastColumn="1" w:noHBand="0" w:noVBand="0"/>
      </w:tblPr>
      <w:tblGrid>
        <w:gridCol w:w="3768"/>
        <w:gridCol w:w="2871"/>
        <w:gridCol w:w="2962"/>
      </w:tblGrid>
      <w:tr w:rsidR="00ED5902" w:rsidRPr="00F72257" w14:paraId="3497E5FE" w14:textId="77777777" w:rsidTr="002A0FFD">
        <w:trPr>
          <w:trHeight w:val="124"/>
        </w:trPr>
        <w:tc>
          <w:tcPr>
            <w:tcW w:w="9630" w:type="dxa"/>
            <w:gridSpan w:val="3"/>
            <w:tcBorders>
              <w:top w:val="double" w:sz="4" w:space="0" w:color="auto"/>
              <w:left w:val="nil"/>
              <w:bottom w:val="single" w:sz="4" w:space="0" w:color="auto"/>
              <w:right w:val="nil"/>
            </w:tcBorders>
            <w:hideMark/>
          </w:tcPr>
          <w:p w14:paraId="3C94D40E" w14:textId="77777777" w:rsidR="00ED5902" w:rsidRPr="00F72257" w:rsidRDefault="00ED5902" w:rsidP="002A0FFD">
            <w:pPr>
              <w:pStyle w:val="Tableheader"/>
              <w:jc w:val="center"/>
              <w:rPr>
                <w:bCs/>
                <w:sz w:val="20"/>
              </w:rPr>
            </w:pPr>
            <w:bookmarkStart w:id="1144" w:name="t90216021"/>
            <w:r w:rsidRPr="00F72257">
              <w:rPr>
                <w:bCs/>
              </w:rPr>
              <w:t>Table 902.16.02-</w:t>
            </w:r>
            <w:proofErr w:type="gramStart"/>
            <w:r w:rsidRPr="00F72257">
              <w:rPr>
                <w:bCs/>
              </w:rPr>
              <w:t>1</w:t>
            </w:r>
            <w:bookmarkEnd w:id="1144"/>
            <w:r w:rsidRPr="00F72257">
              <w:rPr>
                <w:bCs/>
              </w:rPr>
              <w:t xml:space="preserve">  JMF</w:t>
            </w:r>
            <w:proofErr w:type="gramEnd"/>
            <w:r w:rsidRPr="00F72257">
              <w:rPr>
                <w:bCs/>
              </w:rPr>
              <w:t xml:space="preserve"> Requirements for Ultra-HPTO</w:t>
            </w:r>
          </w:p>
        </w:tc>
      </w:tr>
      <w:tr w:rsidR="00ED5902" w:rsidRPr="00F72257" w14:paraId="66E01FCB" w14:textId="77777777" w:rsidTr="002A0FFD">
        <w:trPr>
          <w:trHeight w:val="46"/>
        </w:trPr>
        <w:tc>
          <w:tcPr>
            <w:tcW w:w="3780" w:type="dxa"/>
            <w:tcBorders>
              <w:top w:val="single" w:sz="4" w:space="0" w:color="auto"/>
              <w:left w:val="nil"/>
              <w:bottom w:val="single" w:sz="4" w:space="0" w:color="auto"/>
              <w:right w:val="nil"/>
            </w:tcBorders>
            <w:hideMark/>
          </w:tcPr>
          <w:p w14:paraId="425F10FF" w14:textId="77777777" w:rsidR="00ED5902" w:rsidRPr="00F72257" w:rsidRDefault="00ED5902" w:rsidP="002A0FFD">
            <w:pPr>
              <w:pStyle w:val="Tableheader"/>
              <w:jc w:val="center"/>
              <w:rPr>
                <w:bCs/>
              </w:rPr>
            </w:pPr>
            <w:r w:rsidRPr="00F72257">
              <w:rPr>
                <w:bCs/>
              </w:rPr>
              <w:t>Sieve Sizes</w:t>
            </w:r>
          </w:p>
        </w:tc>
        <w:tc>
          <w:tcPr>
            <w:tcW w:w="2880" w:type="dxa"/>
            <w:tcBorders>
              <w:top w:val="single" w:sz="4" w:space="0" w:color="auto"/>
              <w:left w:val="nil"/>
              <w:bottom w:val="single" w:sz="4" w:space="0" w:color="auto"/>
              <w:right w:val="nil"/>
            </w:tcBorders>
            <w:hideMark/>
          </w:tcPr>
          <w:p w14:paraId="541BEAAA" w14:textId="77777777" w:rsidR="00ED5902" w:rsidRPr="00F72257" w:rsidRDefault="00ED5902" w:rsidP="002A0FFD">
            <w:pPr>
              <w:pStyle w:val="Tableheader"/>
              <w:jc w:val="center"/>
              <w:rPr>
                <w:bCs/>
              </w:rPr>
            </w:pPr>
            <w:r w:rsidRPr="00F72257">
              <w:rPr>
                <w:bCs/>
              </w:rPr>
              <w:t>Percent Passing</w:t>
            </w:r>
            <w:r w:rsidRPr="00F72257">
              <w:rPr>
                <w:bCs/>
                <w:vertAlign w:val="superscript"/>
              </w:rPr>
              <w:t>1</w:t>
            </w:r>
          </w:p>
        </w:tc>
        <w:tc>
          <w:tcPr>
            <w:tcW w:w="2970" w:type="dxa"/>
            <w:tcBorders>
              <w:top w:val="single" w:sz="4" w:space="0" w:color="auto"/>
              <w:left w:val="nil"/>
              <w:bottom w:val="single" w:sz="4" w:space="0" w:color="auto"/>
              <w:right w:val="nil"/>
            </w:tcBorders>
            <w:hideMark/>
          </w:tcPr>
          <w:p w14:paraId="4E066867" w14:textId="77777777" w:rsidR="00ED5902" w:rsidRPr="00F72257" w:rsidRDefault="00ED5902" w:rsidP="002A0FFD">
            <w:pPr>
              <w:pStyle w:val="Tableheader"/>
              <w:jc w:val="center"/>
              <w:rPr>
                <w:bCs/>
              </w:rPr>
            </w:pPr>
            <w:r w:rsidRPr="00F72257">
              <w:rPr>
                <w:bCs/>
              </w:rPr>
              <w:t>Production Control Tolerances</w:t>
            </w:r>
            <w:r w:rsidRPr="00F72257">
              <w:rPr>
                <w:bCs/>
                <w:vertAlign w:val="superscript"/>
              </w:rPr>
              <w:t>2</w:t>
            </w:r>
          </w:p>
        </w:tc>
      </w:tr>
      <w:tr w:rsidR="00ED5902" w:rsidRPr="00F72257" w14:paraId="4357292A" w14:textId="77777777" w:rsidTr="002A0FFD">
        <w:tc>
          <w:tcPr>
            <w:tcW w:w="3780" w:type="dxa"/>
            <w:tcBorders>
              <w:top w:val="nil"/>
              <w:left w:val="nil"/>
              <w:bottom w:val="nil"/>
              <w:right w:val="nil"/>
            </w:tcBorders>
            <w:vAlign w:val="center"/>
            <w:hideMark/>
          </w:tcPr>
          <w:p w14:paraId="3F30898F" w14:textId="77777777" w:rsidR="00ED5902" w:rsidRPr="00F72257" w:rsidRDefault="00ED5902" w:rsidP="002A0FFD">
            <w:pPr>
              <w:pStyle w:val="Tabletext"/>
              <w:jc w:val="center"/>
              <w:rPr>
                <w:bCs/>
              </w:rPr>
            </w:pPr>
            <w:r w:rsidRPr="00F72257">
              <w:rPr>
                <w:bCs/>
              </w:rPr>
              <w:t>3/8"</w:t>
            </w:r>
          </w:p>
        </w:tc>
        <w:tc>
          <w:tcPr>
            <w:tcW w:w="2880" w:type="dxa"/>
            <w:tcBorders>
              <w:top w:val="nil"/>
              <w:left w:val="nil"/>
              <w:bottom w:val="nil"/>
              <w:right w:val="nil"/>
            </w:tcBorders>
            <w:vAlign w:val="center"/>
            <w:hideMark/>
          </w:tcPr>
          <w:p w14:paraId="441A127C" w14:textId="77777777" w:rsidR="00ED5902" w:rsidRPr="00F72257" w:rsidRDefault="00ED5902" w:rsidP="002A0FFD">
            <w:pPr>
              <w:pStyle w:val="Tabletext"/>
              <w:jc w:val="center"/>
              <w:rPr>
                <w:bCs/>
              </w:rPr>
            </w:pPr>
            <w:r w:rsidRPr="00F72257">
              <w:rPr>
                <w:bCs/>
              </w:rPr>
              <w:t>100</w:t>
            </w:r>
          </w:p>
        </w:tc>
        <w:tc>
          <w:tcPr>
            <w:tcW w:w="2970" w:type="dxa"/>
            <w:tcBorders>
              <w:top w:val="nil"/>
              <w:left w:val="nil"/>
              <w:bottom w:val="nil"/>
              <w:right w:val="nil"/>
            </w:tcBorders>
            <w:vAlign w:val="center"/>
            <w:hideMark/>
          </w:tcPr>
          <w:p w14:paraId="3743E93A" w14:textId="77777777" w:rsidR="00ED5902" w:rsidRPr="00F72257" w:rsidRDefault="00ED5902" w:rsidP="002A0FFD">
            <w:pPr>
              <w:pStyle w:val="Tabletext"/>
              <w:jc w:val="center"/>
              <w:rPr>
                <w:bCs/>
              </w:rPr>
            </w:pPr>
            <w:r w:rsidRPr="00F72257">
              <w:rPr>
                <w:bCs/>
              </w:rPr>
              <w:t>±0.0%</w:t>
            </w:r>
          </w:p>
        </w:tc>
      </w:tr>
      <w:tr w:rsidR="00ED5902" w:rsidRPr="00F72257" w14:paraId="23DD8AB7" w14:textId="77777777" w:rsidTr="002A0FFD">
        <w:tc>
          <w:tcPr>
            <w:tcW w:w="3780" w:type="dxa"/>
            <w:tcBorders>
              <w:top w:val="nil"/>
              <w:left w:val="nil"/>
              <w:bottom w:val="nil"/>
              <w:right w:val="nil"/>
            </w:tcBorders>
            <w:vAlign w:val="center"/>
            <w:hideMark/>
          </w:tcPr>
          <w:p w14:paraId="01D31AF6" w14:textId="77777777" w:rsidR="00ED5902" w:rsidRPr="00F72257" w:rsidRDefault="00ED5902" w:rsidP="002A0FFD">
            <w:pPr>
              <w:pStyle w:val="Tabletext"/>
              <w:jc w:val="center"/>
              <w:rPr>
                <w:bCs/>
              </w:rPr>
            </w:pPr>
            <w:r w:rsidRPr="00F72257">
              <w:rPr>
                <w:bCs/>
              </w:rPr>
              <w:t>No. 4</w:t>
            </w:r>
          </w:p>
        </w:tc>
        <w:tc>
          <w:tcPr>
            <w:tcW w:w="2880" w:type="dxa"/>
            <w:tcBorders>
              <w:top w:val="nil"/>
              <w:left w:val="nil"/>
              <w:bottom w:val="nil"/>
              <w:right w:val="nil"/>
            </w:tcBorders>
            <w:vAlign w:val="center"/>
            <w:hideMark/>
          </w:tcPr>
          <w:p w14:paraId="1ABDF5A8" w14:textId="77777777" w:rsidR="00ED5902" w:rsidRPr="00F72257" w:rsidRDefault="00ED5902" w:rsidP="002A0FFD">
            <w:pPr>
              <w:pStyle w:val="Tabletext"/>
              <w:jc w:val="center"/>
              <w:rPr>
                <w:bCs/>
              </w:rPr>
            </w:pPr>
            <w:r w:rsidRPr="00F72257">
              <w:rPr>
                <w:bCs/>
              </w:rPr>
              <w:t>65-85</w:t>
            </w:r>
          </w:p>
        </w:tc>
        <w:tc>
          <w:tcPr>
            <w:tcW w:w="2970" w:type="dxa"/>
            <w:tcBorders>
              <w:top w:val="nil"/>
              <w:left w:val="nil"/>
              <w:bottom w:val="nil"/>
              <w:right w:val="nil"/>
            </w:tcBorders>
            <w:vAlign w:val="center"/>
            <w:hideMark/>
          </w:tcPr>
          <w:p w14:paraId="048600E9" w14:textId="77777777" w:rsidR="00ED5902" w:rsidRPr="00F72257" w:rsidRDefault="00ED5902" w:rsidP="002A0FFD">
            <w:pPr>
              <w:pStyle w:val="Tabletext"/>
              <w:jc w:val="center"/>
              <w:rPr>
                <w:bCs/>
              </w:rPr>
            </w:pPr>
            <w:r w:rsidRPr="00F72257">
              <w:rPr>
                <w:bCs/>
              </w:rPr>
              <w:t>±4.0%</w:t>
            </w:r>
          </w:p>
        </w:tc>
      </w:tr>
      <w:tr w:rsidR="00ED5902" w:rsidRPr="00F72257" w14:paraId="1986FA70" w14:textId="77777777" w:rsidTr="002A0FFD">
        <w:tc>
          <w:tcPr>
            <w:tcW w:w="3780" w:type="dxa"/>
            <w:tcBorders>
              <w:top w:val="nil"/>
              <w:left w:val="nil"/>
              <w:bottom w:val="nil"/>
              <w:right w:val="nil"/>
            </w:tcBorders>
            <w:vAlign w:val="center"/>
            <w:hideMark/>
          </w:tcPr>
          <w:p w14:paraId="051F5E6F" w14:textId="77777777" w:rsidR="00ED5902" w:rsidRPr="00F72257" w:rsidRDefault="00ED5902" w:rsidP="002A0FFD">
            <w:pPr>
              <w:pStyle w:val="Tabletext"/>
              <w:jc w:val="center"/>
              <w:rPr>
                <w:bCs/>
              </w:rPr>
            </w:pPr>
            <w:r w:rsidRPr="00F72257">
              <w:rPr>
                <w:bCs/>
              </w:rPr>
              <w:t>No. 8</w:t>
            </w:r>
          </w:p>
        </w:tc>
        <w:tc>
          <w:tcPr>
            <w:tcW w:w="2880" w:type="dxa"/>
            <w:tcBorders>
              <w:top w:val="nil"/>
              <w:left w:val="nil"/>
              <w:bottom w:val="nil"/>
              <w:right w:val="nil"/>
            </w:tcBorders>
            <w:vAlign w:val="center"/>
            <w:hideMark/>
          </w:tcPr>
          <w:p w14:paraId="1F767489" w14:textId="77777777" w:rsidR="00ED5902" w:rsidRPr="00F72257" w:rsidRDefault="00ED5902" w:rsidP="002A0FFD">
            <w:pPr>
              <w:pStyle w:val="Tabletext"/>
              <w:jc w:val="center"/>
              <w:rPr>
                <w:bCs/>
              </w:rPr>
            </w:pPr>
            <w:r w:rsidRPr="00F72257">
              <w:rPr>
                <w:bCs/>
              </w:rPr>
              <w:t>30-45</w:t>
            </w:r>
          </w:p>
        </w:tc>
        <w:tc>
          <w:tcPr>
            <w:tcW w:w="2970" w:type="dxa"/>
            <w:tcBorders>
              <w:top w:val="nil"/>
              <w:left w:val="nil"/>
              <w:bottom w:val="nil"/>
              <w:right w:val="nil"/>
            </w:tcBorders>
            <w:vAlign w:val="center"/>
            <w:hideMark/>
          </w:tcPr>
          <w:p w14:paraId="1E6165B1" w14:textId="77777777" w:rsidR="00ED5902" w:rsidRPr="00F72257" w:rsidRDefault="00ED5902" w:rsidP="002A0FFD">
            <w:pPr>
              <w:pStyle w:val="Tabletext"/>
              <w:jc w:val="center"/>
              <w:rPr>
                <w:bCs/>
              </w:rPr>
            </w:pPr>
            <w:r w:rsidRPr="00F72257">
              <w:rPr>
                <w:bCs/>
              </w:rPr>
              <w:t>±4.0%</w:t>
            </w:r>
          </w:p>
        </w:tc>
      </w:tr>
      <w:tr w:rsidR="00ED5902" w:rsidRPr="00F72257" w14:paraId="0D9FE049" w14:textId="77777777" w:rsidTr="002A0FFD">
        <w:tc>
          <w:tcPr>
            <w:tcW w:w="3780" w:type="dxa"/>
            <w:tcBorders>
              <w:top w:val="nil"/>
              <w:left w:val="nil"/>
              <w:bottom w:val="nil"/>
              <w:right w:val="nil"/>
            </w:tcBorders>
            <w:vAlign w:val="center"/>
            <w:hideMark/>
          </w:tcPr>
          <w:p w14:paraId="6A426AEF" w14:textId="77777777" w:rsidR="00ED5902" w:rsidRPr="00F72257" w:rsidRDefault="00ED5902" w:rsidP="002A0FFD">
            <w:pPr>
              <w:pStyle w:val="Tabletext"/>
              <w:jc w:val="center"/>
              <w:rPr>
                <w:bCs/>
              </w:rPr>
            </w:pPr>
            <w:r w:rsidRPr="00F72257">
              <w:rPr>
                <w:bCs/>
              </w:rPr>
              <w:t>No. 16</w:t>
            </w:r>
          </w:p>
        </w:tc>
        <w:tc>
          <w:tcPr>
            <w:tcW w:w="2880" w:type="dxa"/>
            <w:tcBorders>
              <w:top w:val="nil"/>
              <w:left w:val="nil"/>
              <w:bottom w:val="nil"/>
              <w:right w:val="nil"/>
            </w:tcBorders>
            <w:vAlign w:val="center"/>
            <w:hideMark/>
          </w:tcPr>
          <w:p w14:paraId="110D4146" w14:textId="77777777" w:rsidR="00ED5902" w:rsidRPr="00F72257" w:rsidRDefault="00ED5902" w:rsidP="002A0FFD">
            <w:pPr>
              <w:pStyle w:val="Tabletext"/>
              <w:jc w:val="center"/>
              <w:rPr>
                <w:bCs/>
              </w:rPr>
            </w:pPr>
            <w:r w:rsidRPr="00F72257">
              <w:rPr>
                <w:bCs/>
              </w:rPr>
              <w:t>20-35</w:t>
            </w:r>
          </w:p>
        </w:tc>
        <w:tc>
          <w:tcPr>
            <w:tcW w:w="2970" w:type="dxa"/>
            <w:tcBorders>
              <w:top w:val="nil"/>
              <w:left w:val="nil"/>
              <w:bottom w:val="nil"/>
              <w:right w:val="nil"/>
            </w:tcBorders>
            <w:vAlign w:val="center"/>
            <w:hideMark/>
          </w:tcPr>
          <w:p w14:paraId="448DC3DD" w14:textId="77777777" w:rsidR="00ED5902" w:rsidRPr="00F72257" w:rsidRDefault="00ED5902" w:rsidP="002A0FFD">
            <w:pPr>
              <w:pStyle w:val="Tabletext"/>
              <w:jc w:val="center"/>
              <w:rPr>
                <w:bCs/>
              </w:rPr>
            </w:pPr>
            <w:r w:rsidRPr="00F72257">
              <w:rPr>
                <w:bCs/>
              </w:rPr>
              <w:t>±3.0%</w:t>
            </w:r>
          </w:p>
        </w:tc>
      </w:tr>
      <w:tr w:rsidR="00ED5902" w:rsidRPr="00F72257" w14:paraId="6E02EF52" w14:textId="77777777" w:rsidTr="002A0FFD">
        <w:tc>
          <w:tcPr>
            <w:tcW w:w="3780" w:type="dxa"/>
            <w:tcBorders>
              <w:top w:val="nil"/>
              <w:left w:val="nil"/>
              <w:bottom w:val="nil"/>
              <w:right w:val="nil"/>
            </w:tcBorders>
            <w:vAlign w:val="center"/>
            <w:hideMark/>
          </w:tcPr>
          <w:p w14:paraId="496C12AE" w14:textId="77777777" w:rsidR="00ED5902" w:rsidRPr="00F72257" w:rsidRDefault="00ED5902" w:rsidP="002A0FFD">
            <w:pPr>
              <w:pStyle w:val="Tabletext"/>
              <w:jc w:val="center"/>
              <w:rPr>
                <w:bCs/>
              </w:rPr>
            </w:pPr>
            <w:r w:rsidRPr="00F72257">
              <w:rPr>
                <w:bCs/>
              </w:rPr>
              <w:t>No. 30</w:t>
            </w:r>
          </w:p>
        </w:tc>
        <w:tc>
          <w:tcPr>
            <w:tcW w:w="2880" w:type="dxa"/>
            <w:tcBorders>
              <w:top w:val="nil"/>
              <w:left w:val="nil"/>
              <w:bottom w:val="nil"/>
              <w:right w:val="nil"/>
            </w:tcBorders>
            <w:vAlign w:val="center"/>
            <w:hideMark/>
          </w:tcPr>
          <w:p w14:paraId="521585F6" w14:textId="77777777" w:rsidR="00ED5902" w:rsidRPr="00F72257" w:rsidRDefault="00ED5902" w:rsidP="002A0FFD">
            <w:pPr>
              <w:pStyle w:val="Tabletext"/>
              <w:jc w:val="center"/>
              <w:rPr>
                <w:bCs/>
              </w:rPr>
            </w:pPr>
            <w:r w:rsidRPr="00F72257">
              <w:rPr>
                <w:bCs/>
              </w:rPr>
              <w:t>15-30</w:t>
            </w:r>
          </w:p>
        </w:tc>
        <w:tc>
          <w:tcPr>
            <w:tcW w:w="2970" w:type="dxa"/>
            <w:tcBorders>
              <w:top w:val="nil"/>
              <w:left w:val="nil"/>
              <w:bottom w:val="nil"/>
              <w:right w:val="nil"/>
            </w:tcBorders>
            <w:vAlign w:val="center"/>
            <w:hideMark/>
          </w:tcPr>
          <w:p w14:paraId="1EC105A9" w14:textId="77777777" w:rsidR="00ED5902" w:rsidRPr="00F72257" w:rsidRDefault="00ED5902" w:rsidP="002A0FFD">
            <w:pPr>
              <w:pStyle w:val="Tabletext"/>
              <w:jc w:val="center"/>
              <w:rPr>
                <w:bCs/>
              </w:rPr>
            </w:pPr>
            <w:r w:rsidRPr="00F72257">
              <w:rPr>
                <w:bCs/>
              </w:rPr>
              <w:t>±3.0%</w:t>
            </w:r>
          </w:p>
        </w:tc>
      </w:tr>
      <w:tr w:rsidR="00ED5902" w:rsidRPr="00F72257" w14:paraId="71CF0CA4" w14:textId="77777777" w:rsidTr="002A0FFD">
        <w:tc>
          <w:tcPr>
            <w:tcW w:w="3780" w:type="dxa"/>
            <w:tcBorders>
              <w:top w:val="nil"/>
              <w:left w:val="nil"/>
              <w:bottom w:val="nil"/>
              <w:right w:val="nil"/>
            </w:tcBorders>
            <w:vAlign w:val="center"/>
            <w:hideMark/>
          </w:tcPr>
          <w:p w14:paraId="01A40F35" w14:textId="77777777" w:rsidR="00ED5902" w:rsidRPr="00F72257" w:rsidRDefault="00ED5902" w:rsidP="002A0FFD">
            <w:pPr>
              <w:pStyle w:val="Tabletext"/>
              <w:jc w:val="center"/>
              <w:rPr>
                <w:bCs/>
              </w:rPr>
            </w:pPr>
            <w:r w:rsidRPr="00F72257">
              <w:rPr>
                <w:bCs/>
              </w:rPr>
              <w:t>No. 50</w:t>
            </w:r>
          </w:p>
        </w:tc>
        <w:tc>
          <w:tcPr>
            <w:tcW w:w="2880" w:type="dxa"/>
            <w:tcBorders>
              <w:top w:val="nil"/>
              <w:left w:val="nil"/>
              <w:bottom w:val="nil"/>
              <w:right w:val="nil"/>
            </w:tcBorders>
            <w:vAlign w:val="center"/>
            <w:hideMark/>
          </w:tcPr>
          <w:p w14:paraId="0DE825D2" w14:textId="77777777" w:rsidR="00ED5902" w:rsidRPr="00F72257" w:rsidRDefault="00ED5902" w:rsidP="002A0FFD">
            <w:pPr>
              <w:pStyle w:val="Tabletext"/>
              <w:jc w:val="center"/>
              <w:rPr>
                <w:bCs/>
              </w:rPr>
            </w:pPr>
            <w:r w:rsidRPr="00F72257">
              <w:rPr>
                <w:bCs/>
              </w:rPr>
              <w:t>10-20</w:t>
            </w:r>
          </w:p>
        </w:tc>
        <w:tc>
          <w:tcPr>
            <w:tcW w:w="2970" w:type="dxa"/>
            <w:tcBorders>
              <w:top w:val="nil"/>
              <w:left w:val="nil"/>
              <w:bottom w:val="nil"/>
              <w:right w:val="nil"/>
            </w:tcBorders>
            <w:vAlign w:val="center"/>
            <w:hideMark/>
          </w:tcPr>
          <w:p w14:paraId="1DFF9A4C" w14:textId="77777777" w:rsidR="00ED5902" w:rsidRPr="00F72257" w:rsidRDefault="00ED5902" w:rsidP="002A0FFD">
            <w:pPr>
              <w:pStyle w:val="Tabletext"/>
              <w:jc w:val="center"/>
              <w:rPr>
                <w:bCs/>
              </w:rPr>
            </w:pPr>
            <w:r w:rsidRPr="00F72257">
              <w:rPr>
                <w:bCs/>
              </w:rPr>
              <w:t>±3.0%</w:t>
            </w:r>
          </w:p>
        </w:tc>
      </w:tr>
      <w:tr w:rsidR="00ED5902" w:rsidRPr="00F72257" w14:paraId="06BDBEA3" w14:textId="77777777" w:rsidTr="002A0FFD">
        <w:tc>
          <w:tcPr>
            <w:tcW w:w="3780" w:type="dxa"/>
            <w:tcBorders>
              <w:top w:val="nil"/>
              <w:left w:val="nil"/>
              <w:bottom w:val="nil"/>
              <w:right w:val="nil"/>
            </w:tcBorders>
            <w:vAlign w:val="center"/>
            <w:hideMark/>
          </w:tcPr>
          <w:p w14:paraId="2F24EC86" w14:textId="77777777" w:rsidR="00ED5902" w:rsidRPr="00F72257" w:rsidRDefault="00ED5902" w:rsidP="002A0FFD">
            <w:pPr>
              <w:pStyle w:val="Tabletext"/>
              <w:jc w:val="center"/>
              <w:rPr>
                <w:bCs/>
              </w:rPr>
            </w:pPr>
            <w:r w:rsidRPr="00F72257">
              <w:rPr>
                <w:bCs/>
              </w:rPr>
              <w:t>No. 100</w:t>
            </w:r>
          </w:p>
        </w:tc>
        <w:tc>
          <w:tcPr>
            <w:tcW w:w="2880" w:type="dxa"/>
            <w:tcBorders>
              <w:top w:val="nil"/>
              <w:left w:val="nil"/>
              <w:bottom w:val="nil"/>
              <w:right w:val="nil"/>
            </w:tcBorders>
            <w:vAlign w:val="center"/>
            <w:hideMark/>
          </w:tcPr>
          <w:p w14:paraId="369292FE" w14:textId="77777777" w:rsidR="00ED5902" w:rsidRPr="00F72257" w:rsidRDefault="00ED5902" w:rsidP="002A0FFD">
            <w:pPr>
              <w:pStyle w:val="Tabletext"/>
              <w:jc w:val="center"/>
              <w:rPr>
                <w:bCs/>
              </w:rPr>
            </w:pPr>
            <w:r w:rsidRPr="00F72257">
              <w:rPr>
                <w:bCs/>
              </w:rPr>
              <w:t>5-15</w:t>
            </w:r>
          </w:p>
        </w:tc>
        <w:tc>
          <w:tcPr>
            <w:tcW w:w="2970" w:type="dxa"/>
            <w:tcBorders>
              <w:top w:val="nil"/>
              <w:left w:val="nil"/>
              <w:bottom w:val="nil"/>
              <w:right w:val="nil"/>
            </w:tcBorders>
            <w:vAlign w:val="center"/>
            <w:hideMark/>
          </w:tcPr>
          <w:p w14:paraId="301DEA99" w14:textId="77777777" w:rsidR="00ED5902" w:rsidRPr="00F72257" w:rsidRDefault="00ED5902" w:rsidP="002A0FFD">
            <w:pPr>
              <w:pStyle w:val="Tabletext"/>
              <w:jc w:val="center"/>
              <w:rPr>
                <w:bCs/>
              </w:rPr>
            </w:pPr>
            <w:r w:rsidRPr="00F72257">
              <w:rPr>
                <w:bCs/>
              </w:rPr>
              <w:t>±3.0%</w:t>
            </w:r>
          </w:p>
        </w:tc>
      </w:tr>
      <w:tr w:rsidR="00ED5902" w:rsidRPr="00F72257" w14:paraId="46570EBC" w14:textId="77777777" w:rsidTr="002A0FFD">
        <w:tc>
          <w:tcPr>
            <w:tcW w:w="3780" w:type="dxa"/>
            <w:tcBorders>
              <w:top w:val="nil"/>
              <w:left w:val="nil"/>
              <w:bottom w:val="single" w:sz="4" w:space="0" w:color="auto"/>
              <w:right w:val="nil"/>
            </w:tcBorders>
            <w:vAlign w:val="center"/>
            <w:hideMark/>
          </w:tcPr>
          <w:p w14:paraId="38471888" w14:textId="77777777" w:rsidR="00ED5902" w:rsidRPr="00F72257" w:rsidRDefault="00ED5902" w:rsidP="002A0FFD">
            <w:pPr>
              <w:pStyle w:val="Tabletext"/>
              <w:jc w:val="center"/>
              <w:rPr>
                <w:bCs/>
              </w:rPr>
            </w:pPr>
            <w:r w:rsidRPr="00F72257">
              <w:rPr>
                <w:bCs/>
              </w:rPr>
              <w:t>No. 200</w:t>
            </w:r>
          </w:p>
        </w:tc>
        <w:tc>
          <w:tcPr>
            <w:tcW w:w="2880" w:type="dxa"/>
            <w:tcBorders>
              <w:top w:val="nil"/>
              <w:left w:val="nil"/>
              <w:bottom w:val="single" w:sz="4" w:space="0" w:color="auto"/>
              <w:right w:val="nil"/>
            </w:tcBorders>
            <w:vAlign w:val="center"/>
            <w:hideMark/>
          </w:tcPr>
          <w:p w14:paraId="1A84DE6B" w14:textId="77777777" w:rsidR="00ED5902" w:rsidRPr="00F72257" w:rsidRDefault="00ED5902" w:rsidP="002A0FFD">
            <w:pPr>
              <w:pStyle w:val="Tabletext"/>
              <w:jc w:val="center"/>
              <w:rPr>
                <w:bCs/>
              </w:rPr>
            </w:pPr>
            <w:r w:rsidRPr="00F72257">
              <w:rPr>
                <w:bCs/>
              </w:rPr>
              <w:t>5.0-8.0</w:t>
            </w:r>
          </w:p>
        </w:tc>
        <w:tc>
          <w:tcPr>
            <w:tcW w:w="2970" w:type="dxa"/>
            <w:tcBorders>
              <w:top w:val="nil"/>
              <w:left w:val="nil"/>
              <w:bottom w:val="single" w:sz="4" w:space="0" w:color="auto"/>
              <w:right w:val="nil"/>
            </w:tcBorders>
            <w:vAlign w:val="center"/>
            <w:hideMark/>
          </w:tcPr>
          <w:p w14:paraId="76556D82" w14:textId="77777777" w:rsidR="00ED5902" w:rsidRPr="00F72257" w:rsidRDefault="00ED5902" w:rsidP="002A0FFD">
            <w:pPr>
              <w:pStyle w:val="Tabletext"/>
              <w:jc w:val="center"/>
              <w:rPr>
                <w:bCs/>
              </w:rPr>
            </w:pPr>
            <w:r w:rsidRPr="00F72257">
              <w:rPr>
                <w:bCs/>
              </w:rPr>
              <w:t>±2.0%</w:t>
            </w:r>
          </w:p>
        </w:tc>
      </w:tr>
      <w:tr w:rsidR="00ED5902" w:rsidRPr="00F72257" w14:paraId="36F09EAA" w14:textId="77777777" w:rsidTr="002A0FFD">
        <w:tc>
          <w:tcPr>
            <w:tcW w:w="3780" w:type="dxa"/>
            <w:tcBorders>
              <w:top w:val="nil"/>
              <w:left w:val="nil"/>
              <w:bottom w:val="nil"/>
              <w:right w:val="nil"/>
            </w:tcBorders>
            <w:vAlign w:val="center"/>
            <w:hideMark/>
          </w:tcPr>
          <w:p w14:paraId="14DD1B8A" w14:textId="77777777" w:rsidR="00ED5902" w:rsidRPr="00F72257" w:rsidRDefault="00ED5902" w:rsidP="002A0FFD">
            <w:pPr>
              <w:pStyle w:val="Tabletext"/>
              <w:jc w:val="center"/>
              <w:rPr>
                <w:bCs/>
                <w:vertAlign w:val="superscript"/>
              </w:rPr>
            </w:pPr>
            <w:r w:rsidRPr="00F72257">
              <w:rPr>
                <w:bCs/>
              </w:rPr>
              <w:t>Asphalt Binder Content (Ignition Oven)</w:t>
            </w:r>
          </w:p>
        </w:tc>
        <w:tc>
          <w:tcPr>
            <w:tcW w:w="2880" w:type="dxa"/>
            <w:tcBorders>
              <w:top w:val="nil"/>
              <w:left w:val="nil"/>
              <w:bottom w:val="nil"/>
              <w:right w:val="nil"/>
            </w:tcBorders>
            <w:vAlign w:val="center"/>
            <w:hideMark/>
          </w:tcPr>
          <w:p w14:paraId="01763D6D" w14:textId="77777777" w:rsidR="00ED5902" w:rsidRPr="00F72257" w:rsidRDefault="00ED5902" w:rsidP="002A0FFD">
            <w:pPr>
              <w:rPr>
                <w:bCs/>
                <w:sz w:val="18"/>
              </w:rPr>
            </w:pPr>
          </w:p>
        </w:tc>
        <w:tc>
          <w:tcPr>
            <w:tcW w:w="2970" w:type="dxa"/>
            <w:tcBorders>
              <w:top w:val="nil"/>
              <w:left w:val="nil"/>
              <w:bottom w:val="nil"/>
              <w:right w:val="nil"/>
            </w:tcBorders>
            <w:vAlign w:val="center"/>
            <w:hideMark/>
          </w:tcPr>
          <w:p w14:paraId="301F2C3B" w14:textId="77777777" w:rsidR="00ED5902" w:rsidRPr="00F72257" w:rsidRDefault="00ED5902" w:rsidP="002A0FFD">
            <w:pPr>
              <w:pStyle w:val="Tabletext"/>
              <w:jc w:val="center"/>
              <w:rPr>
                <w:bCs/>
              </w:rPr>
            </w:pPr>
            <w:r w:rsidRPr="00F72257">
              <w:rPr>
                <w:bCs/>
              </w:rPr>
              <w:t>±0.40%</w:t>
            </w:r>
          </w:p>
        </w:tc>
      </w:tr>
      <w:tr w:rsidR="00ED5902" w:rsidRPr="00F72257" w14:paraId="250A2495" w14:textId="77777777" w:rsidTr="002A0FFD">
        <w:trPr>
          <w:trHeight w:val="771"/>
        </w:trPr>
        <w:tc>
          <w:tcPr>
            <w:tcW w:w="9630" w:type="dxa"/>
            <w:gridSpan w:val="3"/>
            <w:tcBorders>
              <w:top w:val="single" w:sz="4" w:space="0" w:color="auto"/>
              <w:left w:val="nil"/>
              <w:bottom w:val="double" w:sz="4" w:space="0" w:color="auto"/>
              <w:right w:val="nil"/>
            </w:tcBorders>
            <w:hideMark/>
          </w:tcPr>
          <w:p w14:paraId="4803ACD2" w14:textId="77777777" w:rsidR="00ED5902" w:rsidRPr="00F72257" w:rsidRDefault="00ED5902" w:rsidP="002A0FFD">
            <w:pPr>
              <w:pStyle w:val="Tablenote"/>
            </w:pPr>
            <w:r w:rsidRPr="00F72257">
              <w:t>1.</w:t>
            </w:r>
            <w:r w:rsidRPr="00F72257">
              <w:tab/>
              <w:t>Aggregate percent passing to be determined based on dry aggregate weight.</w:t>
            </w:r>
          </w:p>
          <w:p w14:paraId="5009DA57" w14:textId="77777777" w:rsidR="00ED5902" w:rsidRPr="00F72257" w:rsidRDefault="00ED5902" w:rsidP="002A0FFD">
            <w:pPr>
              <w:pStyle w:val="Tablenote"/>
              <w:rPr>
                <w:sz w:val="20"/>
              </w:rPr>
            </w:pPr>
            <w:r w:rsidRPr="00F72257">
              <w:t>2</w:t>
            </w:r>
            <w:proofErr w:type="gramStart"/>
            <w:r w:rsidRPr="00F72257">
              <w:t>.</w:t>
            </w:r>
            <w:r w:rsidRPr="00F72257">
              <w:tab/>
            </w:r>
            <w:r w:rsidRPr="00F72257">
              <w:rPr>
                <w:szCs w:val="18"/>
              </w:rPr>
              <w:t xml:space="preserve"> Production</w:t>
            </w:r>
            <w:proofErr w:type="gramEnd"/>
            <w:r w:rsidRPr="00F72257">
              <w:rPr>
                <w:szCs w:val="18"/>
              </w:rPr>
              <w:t xml:space="preserve"> tolerances are applied to the approved JMF for gradation and asphalt binder content. Gradation results may not fall outside of the wide band gradation limits when tolerances are applied</w:t>
            </w:r>
          </w:p>
        </w:tc>
      </w:tr>
    </w:tbl>
    <w:p w14:paraId="112A2DF7" w14:textId="77777777" w:rsidR="00ED5902" w:rsidRPr="00F72257" w:rsidRDefault="00ED5902" w:rsidP="00ED5902">
      <w:pPr>
        <w:pStyle w:val="Paragraph"/>
      </w:pPr>
      <w:r w:rsidRPr="00F72257">
        <w:t>Design the Ultra-HPTO</w:t>
      </w:r>
      <w:r w:rsidRPr="00F72257" w:rsidDel="00FA1A4F">
        <w:t xml:space="preserve"> </w:t>
      </w:r>
      <w:r w:rsidRPr="00F72257">
        <w:t xml:space="preserve">to meet the requirements in </w:t>
      </w:r>
      <w:r w:rsidRPr="00AD4CF6">
        <w:t>Table 902.16.02-2</w:t>
      </w:r>
      <w:r w:rsidRPr="00F72257">
        <w:t>.</w:t>
      </w:r>
    </w:p>
    <w:p w14:paraId="1A321B4C" w14:textId="77777777" w:rsidR="00ED5902" w:rsidRPr="00F72257" w:rsidRDefault="00ED5902" w:rsidP="00ED5902">
      <w:pPr>
        <w:jc w:val="both"/>
        <w:rPr>
          <w:sz w:val="10"/>
          <w:szCs w:val="10"/>
        </w:rPr>
      </w:pPr>
    </w:p>
    <w:tbl>
      <w:tblPr>
        <w:tblW w:w="9630" w:type="dxa"/>
        <w:jc w:val="center"/>
        <w:tblLook w:val="01E0" w:firstRow="1" w:lastRow="1" w:firstColumn="1" w:lastColumn="1" w:noHBand="0" w:noVBand="0"/>
      </w:tblPr>
      <w:tblGrid>
        <w:gridCol w:w="2001"/>
        <w:gridCol w:w="1440"/>
        <w:gridCol w:w="1440"/>
        <w:gridCol w:w="1620"/>
        <w:gridCol w:w="1350"/>
        <w:gridCol w:w="1779"/>
      </w:tblGrid>
      <w:tr w:rsidR="00ED5902" w:rsidRPr="00F72257" w14:paraId="3E5A9F4E" w14:textId="77777777" w:rsidTr="002A0FFD">
        <w:trPr>
          <w:jc w:val="center"/>
        </w:trPr>
        <w:tc>
          <w:tcPr>
            <w:tcW w:w="9630" w:type="dxa"/>
            <w:gridSpan w:val="6"/>
            <w:tcBorders>
              <w:top w:val="double" w:sz="4" w:space="0" w:color="auto"/>
              <w:bottom w:val="single" w:sz="4" w:space="0" w:color="auto"/>
            </w:tcBorders>
          </w:tcPr>
          <w:p w14:paraId="0F4DFFCA" w14:textId="77777777" w:rsidR="00ED5902" w:rsidRPr="00F72257" w:rsidRDefault="00ED5902" w:rsidP="002A0FFD">
            <w:pPr>
              <w:pStyle w:val="Tableheader"/>
              <w:jc w:val="center"/>
              <w:rPr>
                <w:bCs/>
                <w:sz w:val="20"/>
              </w:rPr>
            </w:pPr>
            <w:bookmarkStart w:id="1145" w:name="t90216022"/>
            <w:r w:rsidRPr="00F72257">
              <w:rPr>
                <w:bCs/>
              </w:rPr>
              <w:t>Table 902.16.02-</w:t>
            </w:r>
            <w:proofErr w:type="gramStart"/>
            <w:r w:rsidRPr="00F72257">
              <w:rPr>
                <w:bCs/>
              </w:rPr>
              <w:t>2</w:t>
            </w:r>
            <w:bookmarkEnd w:id="1145"/>
            <w:r w:rsidRPr="00F72257">
              <w:rPr>
                <w:bCs/>
              </w:rPr>
              <w:t xml:space="preserve">  Volumetric</w:t>
            </w:r>
            <w:proofErr w:type="gramEnd"/>
            <w:r w:rsidRPr="00F72257">
              <w:rPr>
                <w:bCs/>
              </w:rPr>
              <w:t xml:space="preserve"> Requirements for Design and Control of Ultra-HPTO</w:t>
            </w:r>
          </w:p>
        </w:tc>
      </w:tr>
      <w:tr w:rsidR="00ED5902" w:rsidRPr="00F72257" w14:paraId="1448ECFE" w14:textId="77777777" w:rsidTr="002A0FFD">
        <w:trPr>
          <w:jc w:val="center"/>
        </w:trPr>
        <w:tc>
          <w:tcPr>
            <w:tcW w:w="2001" w:type="dxa"/>
            <w:tcBorders>
              <w:top w:val="single" w:sz="4" w:space="0" w:color="auto"/>
            </w:tcBorders>
          </w:tcPr>
          <w:p w14:paraId="359E52A5" w14:textId="77777777" w:rsidR="00ED5902" w:rsidRPr="00F72257" w:rsidRDefault="00ED5902" w:rsidP="002A0FFD">
            <w:pPr>
              <w:keepNext/>
              <w:rPr>
                <w:b/>
                <w:bCs/>
                <w:sz w:val="18"/>
              </w:rPr>
            </w:pPr>
          </w:p>
        </w:tc>
        <w:tc>
          <w:tcPr>
            <w:tcW w:w="2880" w:type="dxa"/>
            <w:gridSpan w:val="2"/>
            <w:tcBorders>
              <w:top w:val="single" w:sz="4" w:space="0" w:color="auto"/>
            </w:tcBorders>
            <w:vAlign w:val="center"/>
          </w:tcPr>
          <w:p w14:paraId="15D55F95" w14:textId="77777777" w:rsidR="00ED5902" w:rsidRPr="00F72257" w:rsidRDefault="00ED5902" w:rsidP="002A0FFD">
            <w:pPr>
              <w:pStyle w:val="Tableheader"/>
              <w:jc w:val="center"/>
              <w:rPr>
                <w:bCs/>
              </w:rPr>
            </w:pPr>
            <w:r w:rsidRPr="00F72257">
              <w:rPr>
                <w:bCs/>
              </w:rPr>
              <w:t>Required Density</w:t>
            </w:r>
          </w:p>
          <w:p w14:paraId="35C0903A" w14:textId="77777777" w:rsidR="00ED5902" w:rsidRPr="00F72257" w:rsidRDefault="00ED5902" w:rsidP="002A0FFD">
            <w:pPr>
              <w:pStyle w:val="Tableheader"/>
              <w:jc w:val="center"/>
              <w:rPr>
                <w:bCs/>
              </w:rPr>
            </w:pPr>
            <w:r w:rsidRPr="00F72257">
              <w:rPr>
                <w:bCs/>
              </w:rPr>
              <w:t>(% of Max Sp. Gr.)</w:t>
            </w:r>
          </w:p>
        </w:tc>
        <w:tc>
          <w:tcPr>
            <w:tcW w:w="1620" w:type="dxa"/>
            <w:tcBorders>
              <w:top w:val="single" w:sz="4" w:space="0" w:color="auto"/>
            </w:tcBorders>
            <w:vAlign w:val="center"/>
          </w:tcPr>
          <w:p w14:paraId="3769C448" w14:textId="77777777" w:rsidR="00ED5902" w:rsidRPr="00F72257" w:rsidRDefault="00ED5902" w:rsidP="002A0FFD">
            <w:pPr>
              <w:pStyle w:val="Tableheader"/>
              <w:jc w:val="center"/>
              <w:rPr>
                <w:bCs/>
              </w:rPr>
            </w:pPr>
            <w:r w:rsidRPr="00F72257">
              <w:rPr>
                <w:bCs/>
              </w:rPr>
              <w:t>Voids in Mineral Aggregate</w:t>
            </w:r>
          </w:p>
        </w:tc>
        <w:tc>
          <w:tcPr>
            <w:tcW w:w="1350" w:type="dxa"/>
            <w:tcBorders>
              <w:top w:val="single" w:sz="4" w:space="0" w:color="auto"/>
            </w:tcBorders>
            <w:vAlign w:val="center"/>
          </w:tcPr>
          <w:p w14:paraId="6F9BD55F" w14:textId="77777777" w:rsidR="00ED5902" w:rsidRPr="00F72257" w:rsidRDefault="00ED5902" w:rsidP="002A0FFD">
            <w:pPr>
              <w:pStyle w:val="Tableheader"/>
              <w:jc w:val="center"/>
              <w:rPr>
                <w:bCs/>
              </w:rPr>
            </w:pPr>
            <w:r w:rsidRPr="00F72257">
              <w:rPr>
                <w:bCs/>
              </w:rPr>
              <w:t>Dust to Binder Ratio</w:t>
            </w:r>
          </w:p>
        </w:tc>
        <w:tc>
          <w:tcPr>
            <w:tcW w:w="1779" w:type="dxa"/>
            <w:tcBorders>
              <w:top w:val="single" w:sz="4" w:space="0" w:color="auto"/>
            </w:tcBorders>
            <w:vAlign w:val="center"/>
          </w:tcPr>
          <w:p w14:paraId="485587D6" w14:textId="77777777" w:rsidR="00ED5902" w:rsidRPr="00F72257" w:rsidRDefault="00ED5902" w:rsidP="002A0FFD">
            <w:pPr>
              <w:pStyle w:val="Tableheader"/>
              <w:jc w:val="center"/>
              <w:rPr>
                <w:bCs/>
              </w:rPr>
            </w:pPr>
            <w:r w:rsidRPr="00F72257">
              <w:rPr>
                <w:bCs/>
              </w:rPr>
              <w:t>Draindown</w:t>
            </w:r>
            <w:r w:rsidRPr="00F72257">
              <w:rPr>
                <w:bCs/>
                <w:vertAlign w:val="superscript"/>
              </w:rPr>
              <w:t>1</w:t>
            </w:r>
            <w:r w:rsidRPr="00F72257">
              <w:rPr>
                <w:bCs/>
              </w:rPr>
              <w:t xml:space="preserve"> AASHTO T 305</w:t>
            </w:r>
          </w:p>
        </w:tc>
      </w:tr>
      <w:tr w:rsidR="00ED5902" w:rsidRPr="00F72257" w14:paraId="1DAE6078" w14:textId="77777777" w:rsidTr="002A0FFD">
        <w:trPr>
          <w:jc w:val="center"/>
        </w:trPr>
        <w:tc>
          <w:tcPr>
            <w:tcW w:w="2001" w:type="dxa"/>
            <w:tcBorders>
              <w:bottom w:val="single" w:sz="4" w:space="0" w:color="auto"/>
            </w:tcBorders>
          </w:tcPr>
          <w:p w14:paraId="4CB8945B" w14:textId="77777777" w:rsidR="00ED5902" w:rsidRPr="00F72257" w:rsidRDefault="00ED5902" w:rsidP="002A0FFD">
            <w:pPr>
              <w:widowControl w:val="0"/>
              <w:rPr>
                <w:b/>
                <w:bCs/>
                <w:sz w:val="18"/>
              </w:rPr>
            </w:pPr>
          </w:p>
        </w:tc>
        <w:tc>
          <w:tcPr>
            <w:tcW w:w="1440" w:type="dxa"/>
            <w:tcBorders>
              <w:bottom w:val="single" w:sz="4" w:space="0" w:color="auto"/>
            </w:tcBorders>
            <w:vAlign w:val="center"/>
          </w:tcPr>
          <w:p w14:paraId="602036DB" w14:textId="77777777" w:rsidR="00ED5902" w:rsidRPr="00F72257" w:rsidRDefault="00ED5902" w:rsidP="002A0FFD">
            <w:pPr>
              <w:pStyle w:val="Tableheader"/>
              <w:jc w:val="center"/>
              <w:rPr>
                <w:bCs/>
              </w:rPr>
            </w:pPr>
            <w:r w:rsidRPr="00F72257">
              <w:rPr>
                <w:bCs/>
              </w:rPr>
              <w:t xml:space="preserve">@ </w:t>
            </w:r>
            <w:proofErr w:type="spellStart"/>
            <w:r w:rsidRPr="00F72257">
              <w:rPr>
                <w:bCs/>
              </w:rPr>
              <w:t>Ndes</w:t>
            </w:r>
            <w:proofErr w:type="spellEnd"/>
            <w:r w:rsidRPr="00F72257">
              <w:rPr>
                <w:bCs/>
              </w:rPr>
              <w:t xml:space="preserve"> </w:t>
            </w:r>
          </w:p>
          <w:p w14:paraId="4EE55A8E" w14:textId="77777777" w:rsidR="00ED5902" w:rsidRPr="00F72257" w:rsidRDefault="00ED5902" w:rsidP="002A0FFD">
            <w:pPr>
              <w:pStyle w:val="Tableheader"/>
              <w:jc w:val="center"/>
              <w:rPr>
                <w:bCs/>
              </w:rPr>
            </w:pPr>
            <w:r w:rsidRPr="00F72257">
              <w:rPr>
                <w:bCs/>
              </w:rPr>
              <w:t>(50 gyrations)</w:t>
            </w:r>
          </w:p>
        </w:tc>
        <w:tc>
          <w:tcPr>
            <w:tcW w:w="1440" w:type="dxa"/>
            <w:tcBorders>
              <w:bottom w:val="single" w:sz="4" w:space="0" w:color="auto"/>
            </w:tcBorders>
            <w:vAlign w:val="center"/>
          </w:tcPr>
          <w:p w14:paraId="4FCFE21C" w14:textId="77777777" w:rsidR="00ED5902" w:rsidRPr="00F72257" w:rsidRDefault="00ED5902" w:rsidP="002A0FFD">
            <w:pPr>
              <w:pStyle w:val="Tableheader"/>
              <w:jc w:val="center"/>
              <w:rPr>
                <w:bCs/>
              </w:rPr>
            </w:pPr>
            <w:proofErr w:type="gramStart"/>
            <w:r w:rsidRPr="00F72257">
              <w:rPr>
                <w:bCs/>
              </w:rPr>
              <w:t xml:space="preserve">@ </w:t>
            </w:r>
            <w:proofErr w:type="spellStart"/>
            <w:r w:rsidRPr="00F72257">
              <w:rPr>
                <w:bCs/>
              </w:rPr>
              <w:t>Nmax</w:t>
            </w:r>
            <w:proofErr w:type="spellEnd"/>
            <w:proofErr w:type="gramEnd"/>
            <w:r w:rsidRPr="00F72257">
              <w:rPr>
                <w:bCs/>
              </w:rPr>
              <w:t xml:space="preserve"> </w:t>
            </w:r>
          </w:p>
          <w:p w14:paraId="752234EB" w14:textId="77777777" w:rsidR="00ED5902" w:rsidRPr="00F72257" w:rsidRDefault="00ED5902" w:rsidP="002A0FFD">
            <w:pPr>
              <w:pStyle w:val="Tableheader"/>
              <w:jc w:val="center"/>
              <w:rPr>
                <w:bCs/>
              </w:rPr>
            </w:pPr>
            <w:r w:rsidRPr="00F72257">
              <w:rPr>
                <w:bCs/>
              </w:rPr>
              <w:t>(100 gyrations)</w:t>
            </w:r>
          </w:p>
        </w:tc>
        <w:tc>
          <w:tcPr>
            <w:tcW w:w="1620" w:type="dxa"/>
            <w:tcBorders>
              <w:bottom w:val="single" w:sz="4" w:space="0" w:color="auto"/>
            </w:tcBorders>
            <w:vAlign w:val="center"/>
          </w:tcPr>
          <w:p w14:paraId="3C551907" w14:textId="77777777" w:rsidR="00ED5902" w:rsidRPr="00F72257" w:rsidRDefault="00ED5902" w:rsidP="002A0FFD">
            <w:pPr>
              <w:pStyle w:val="Tableheader"/>
              <w:jc w:val="center"/>
              <w:rPr>
                <w:bCs/>
              </w:rPr>
            </w:pPr>
            <w:r w:rsidRPr="00F72257">
              <w:rPr>
                <w:bCs/>
              </w:rPr>
              <w:t>(VMA)</w:t>
            </w:r>
          </w:p>
        </w:tc>
        <w:tc>
          <w:tcPr>
            <w:tcW w:w="1350" w:type="dxa"/>
            <w:tcBorders>
              <w:bottom w:val="single" w:sz="4" w:space="0" w:color="auto"/>
            </w:tcBorders>
            <w:vAlign w:val="center"/>
          </w:tcPr>
          <w:p w14:paraId="27ADEC8C" w14:textId="77777777" w:rsidR="00ED5902" w:rsidRPr="00F72257" w:rsidRDefault="00ED5902" w:rsidP="002A0FFD">
            <w:pPr>
              <w:widowControl w:val="0"/>
              <w:rPr>
                <w:b/>
                <w:bCs/>
                <w:sz w:val="18"/>
              </w:rPr>
            </w:pPr>
          </w:p>
        </w:tc>
        <w:tc>
          <w:tcPr>
            <w:tcW w:w="1779" w:type="dxa"/>
            <w:tcBorders>
              <w:bottom w:val="single" w:sz="4" w:space="0" w:color="auto"/>
            </w:tcBorders>
            <w:vAlign w:val="center"/>
          </w:tcPr>
          <w:p w14:paraId="565889E1" w14:textId="77777777" w:rsidR="00ED5902" w:rsidRPr="00F72257" w:rsidRDefault="00ED5902" w:rsidP="002A0FFD">
            <w:pPr>
              <w:widowControl w:val="0"/>
              <w:rPr>
                <w:b/>
                <w:bCs/>
                <w:sz w:val="18"/>
              </w:rPr>
            </w:pPr>
          </w:p>
        </w:tc>
      </w:tr>
      <w:tr w:rsidR="00ED5902" w:rsidRPr="00F72257" w14:paraId="480A1D65" w14:textId="77777777" w:rsidTr="002A0FFD">
        <w:trPr>
          <w:trHeight w:val="296"/>
          <w:jc w:val="center"/>
        </w:trPr>
        <w:tc>
          <w:tcPr>
            <w:tcW w:w="2001" w:type="dxa"/>
            <w:tcBorders>
              <w:top w:val="single" w:sz="4" w:space="0" w:color="auto"/>
            </w:tcBorders>
            <w:vAlign w:val="center"/>
          </w:tcPr>
          <w:p w14:paraId="45B7AC5E" w14:textId="77777777" w:rsidR="00ED5902" w:rsidRPr="00F72257" w:rsidRDefault="00ED5902" w:rsidP="002A0FFD">
            <w:pPr>
              <w:pStyle w:val="Tableheader"/>
              <w:jc w:val="center"/>
              <w:rPr>
                <w:bCs/>
              </w:rPr>
            </w:pPr>
            <w:r w:rsidRPr="00F72257">
              <w:rPr>
                <w:bCs/>
              </w:rPr>
              <w:t>Design Requirements</w:t>
            </w:r>
          </w:p>
        </w:tc>
        <w:tc>
          <w:tcPr>
            <w:tcW w:w="1440" w:type="dxa"/>
            <w:tcBorders>
              <w:top w:val="single" w:sz="4" w:space="0" w:color="auto"/>
              <w:left w:val="nil"/>
              <w:bottom w:val="dotted" w:sz="4" w:space="0" w:color="auto"/>
            </w:tcBorders>
            <w:vAlign w:val="center"/>
          </w:tcPr>
          <w:p w14:paraId="325C64A5" w14:textId="77777777" w:rsidR="00ED5902" w:rsidRPr="00F72257" w:rsidRDefault="00ED5902" w:rsidP="002A0FFD">
            <w:pPr>
              <w:pStyle w:val="Tabletext"/>
              <w:jc w:val="center"/>
              <w:rPr>
                <w:bCs/>
              </w:rPr>
            </w:pPr>
            <w:r w:rsidRPr="00F72257">
              <w:rPr>
                <w:bCs/>
              </w:rPr>
              <w:t>96.0</w:t>
            </w:r>
          </w:p>
        </w:tc>
        <w:tc>
          <w:tcPr>
            <w:tcW w:w="1440" w:type="dxa"/>
            <w:tcBorders>
              <w:top w:val="single" w:sz="4" w:space="0" w:color="auto"/>
              <w:left w:val="nil"/>
              <w:bottom w:val="dotted" w:sz="4" w:space="0" w:color="auto"/>
            </w:tcBorders>
            <w:vAlign w:val="center"/>
          </w:tcPr>
          <w:p w14:paraId="1D8DE742" w14:textId="77777777" w:rsidR="00ED5902" w:rsidRPr="00F72257" w:rsidRDefault="00ED5902" w:rsidP="002A0FFD">
            <w:pPr>
              <w:pStyle w:val="Tabletext"/>
              <w:jc w:val="center"/>
              <w:rPr>
                <w:bCs/>
              </w:rPr>
            </w:pPr>
            <w:r w:rsidRPr="00F72257">
              <w:rPr>
                <w:bCs/>
              </w:rPr>
              <w:t>≤ 99.0</w:t>
            </w:r>
          </w:p>
        </w:tc>
        <w:tc>
          <w:tcPr>
            <w:tcW w:w="1620" w:type="dxa"/>
            <w:tcBorders>
              <w:top w:val="single" w:sz="4" w:space="0" w:color="auto"/>
              <w:left w:val="nil"/>
              <w:bottom w:val="dotted" w:sz="4" w:space="0" w:color="auto"/>
            </w:tcBorders>
            <w:vAlign w:val="center"/>
          </w:tcPr>
          <w:p w14:paraId="67ED963B" w14:textId="77777777" w:rsidR="00ED5902" w:rsidRPr="00F72257" w:rsidRDefault="00ED5902" w:rsidP="002A0FFD">
            <w:pPr>
              <w:pStyle w:val="Tabletext"/>
              <w:jc w:val="center"/>
              <w:rPr>
                <w:bCs/>
              </w:rPr>
            </w:pPr>
            <w:r w:rsidRPr="00F72257">
              <w:rPr>
                <w:bCs/>
              </w:rPr>
              <w:t>≥ 17.0 %</w:t>
            </w:r>
          </w:p>
        </w:tc>
        <w:tc>
          <w:tcPr>
            <w:tcW w:w="1350" w:type="dxa"/>
            <w:tcBorders>
              <w:top w:val="single" w:sz="4" w:space="0" w:color="auto"/>
              <w:left w:val="nil"/>
              <w:bottom w:val="dotted" w:sz="4" w:space="0" w:color="auto"/>
            </w:tcBorders>
            <w:vAlign w:val="center"/>
          </w:tcPr>
          <w:p w14:paraId="20A94BAC" w14:textId="77777777" w:rsidR="00ED5902" w:rsidRPr="00F72257" w:rsidRDefault="00ED5902" w:rsidP="002A0FFD">
            <w:pPr>
              <w:pStyle w:val="Tabletext"/>
              <w:jc w:val="center"/>
              <w:rPr>
                <w:bCs/>
              </w:rPr>
            </w:pPr>
            <w:r w:rsidRPr="00F72257">
              <w:rPr>
                <w:bCs/>
              </w:rPr>
              <w:t>0.6 - 1.2</w:t>
            </w:r>
          </w:p>
        </w:tc>
        <w:tc>
          <w:tcPr>
            <w:tcW w:w="1779" w:type="dxa"/>
            <w:tcBorders>
              <w:top w:val="single" w:sz="4" w:space="0" w:color="auto"/>
              <w:left w:val="nil"/>
              <w:bottom w:val="dotted" w:sz="4" w:space="0" w:color="auto"/>
              <w:right w:val="nil"/>
            </w:tcBorders>
            <w:vAlign w:val="center"/>
          </w:tcPr>
          <w:p w14:paraId="19C8D117" w14:textId="77777777" w:rsidR="00ED5902" w:rsidRPr="00F72257" w:rsidRDefault="00ED5902" w:rsidP="002A0FFD">
            <w:pPr>
              <w:pStyle w:val="Tabletext"/>
              <w:jc w:val="center"/>
              <w:rPr>
                <w:bCs/>
              </w:rPr>
            </w:pPr>
            <w:r w:rsidRPr="00F72257">
              <w:rPr>
                <w:bCs/>
              </w:rPr>
              <w:t>≤ 0.1 %</w:t>
            </w:r>
          </w:p>
        </w:tc>
      </w:tr>
      <w:tr w:rsidR="00ED5902" w:rsidRPr="00F72257" w14:paraId="3DB5B209" w14:textId="77777777" w:rsidTr="002A0FFD">
        <w:trPr>
          <w:trHeight w:val="270"/>
          <w:jc w:val="center"/>
        </w:trPr>
        <w:tc>
          <w:tcPr>
            <w:tcW w:w="2001" w:type="dxa"/>
            <w:tcBorders>
              <w:bottom w:val="single" w:sz="4" w:space="0" w:color="auto"/>
            </w:tcBorders>
            <w:vAlign w:val="center"/>
          </w:tcPr>
          <w:p w14:paraId="471694D1" w14:textId="77777777" w:rsidR="00ED5902" w:rsidRPr="00F72257" w:rsidRDefault="00ED5902" w:rsidP="002A0FFD">
            <w:pPr>
              <w:pStyle w:val="Tableheader"/>
              <w:jc w:val="center"/>
              <w:rPr>
                <w:bCs/>
              </w:rPr>
            </w:pPr>
            <w:r w:rsidRPr="00F72257">
              <w:rPr>
                <w:bCs/>
              </w:rPr>
              <w:t>Control Requirements</w:t>
            </w:r>
          </w:p>
        </w:tc>
        <w:tc>
          <w:tcPr>
            <w:tcW w:w="1440" w:type="dxa"/>
            <w:tcBorders>
              <w:top w:val="dotted" w:sz="4" w:space="0" w:color="auto"/>
              <w:left w:val="nil"/>
              <w:bottom w:val="single" w:sz="4" w:space="0" w:color="auto"/>
            </w:tcBorders>
            <w:vAlign w:val="center"/>
          </w:tcPr>
          <w:p w14:paraId="4857E9B2" w14:textId="77777777" w:rsidR="00ED5902" w:rsidRPr="00F72257" w:rsidRDefault="00ED5902" w:rsidP="002A0FFD">
            <w:pPr>
              <w:pStyle w:val="Tabletext"/>
              <w:jc w:val="center"/>
              <w:rPr>
                <w:bCs/>
              </w:rPr>
            </w:pPr>
            <w:r w:rsidRPr="00F72257">
              <w:rPr>
                <w:bCs/>
              </w:rPr>
              <w:t>95.0 - 97.0</w:t>
            </w:r>
          </w:p>
        </w:tc>
        <w:tc>
          <w:tcPr>
            <w:tcW w:w="1440" w:type="dxa"/>
            <w:tcBorders>
              <w:top w:val="dotted" w:sz="4" w:space="0" w:color="auto"/>
              <w:left w:val="nil"/>
              <w:bottom w:val="single" w:sz="4" w:space="0" w:color="auto"/>
            </w:tcBorders>
            <w:vAlign w:val="center"/>
          </w:tcPr>
          <w:p w14:paraId="6FAD2E59" w14:textId="77777777" w:rsidR="00ED5902" w:rsidRPr="00F72257" w:rsidRDefault="00ED5902" w:rsidP="002A0FFD">
            <w:pPr>
              <w:pStyle w:val="Tabletext"/>
              <w:jc w:val="center"/>
              <w:rPr>
                <w:bCs/>
              </w:rPr>
            </w:pPr>
            <w:r w:rsidRPr="00F72257">
              <w:rPr>
                <w:bCs/>
              </w:rPr>
              <w:t>≤ 99.0</w:t>
            </w:r>
          </w:p>
        </w:tc>
        <w:tc>
          <w:tcPr>
            <w:tcW w:w="1620" w:type="dxa"/>
            <w:tcBorders>
              <w:top w:val="dotted" w:sz="4" w:space="0" w:color="auto"/>
              <w:left w:val="nil"/>
              <w:bottom w:val="single" w:sz="4" w:space="0" w:color="auto"/>
            </w:tcBorders>
            <w:vAlign w:val="center"/>
          </w:tcPr>
          <w:p w14:paraId="61D8009E" w14:textId="77777777" w:rsidR="00ED5902" w:rsidRPr="00F72257" w:rsidRDefault="00ED5902" w:rsidP="002A0FFD">
            <w:pPr>
              <w:pStyle w:val="Tabletext"/>
              <w:jc w:val="center"/>
              <w:rPr>
                <w:bCs/>
              </w:rPr>
            </w:pPr>
            <w:r w:rsidRPr="00F72257">
              <w:rPr>
                <w:bCs/>
              </w:rPr>
              <w:t>≥ 17.0 %</w:t>
            </w:r>
          </w:p>
        </w:tc>
        <w:tc>
          <w:tcPr>
            <w:tcW w:w="1350" w:type="dxa"/>
            <w:tcBorders>
              <w:top w:val="dotted" w:sz="4" w:space="0" w:color="auto"/>
              <w:left w:val="nil"/>
              <w:bottom w:val="single" w:sz="4" w:space="0" w:color="auto"/>
            </w:tcBorders>
            <w:vAlign w:val="center"/>
          </w:tcPr>
          <w:p w14:paraId="369CAA01" w14:textId="77777777" w:rsidR="00ED5902" w:rsidRPr="00F72257" w:rsidRDefault="00ED5902" w:rsidP="002A0FFD">
            <w:pPr>
              <w:pStyle w:val="Tabletext"/>
              <w:jc w:val="center"/>
              <w:rPr>
                <w:bCs/>
              </w:rPr>
            </w:pPr>
            <w:r w:rsidRPr="00F72257">
              <w:rPr>
                <w:bCs/>
              </w:rPr>
              <w:t>0.6 - 1.3</w:t>
            </w:r>
          </w:p>
        </w:tc>
        <w:tc>
          <w:tcPr>
            <w:tcW w:w="1779" w:type="dxa"/>
            <w:tcBorders>
              <w:top w:val="dotted" w:sz="4" w:space="0" w:color="auto"/>
              <w:left w:val="nil"/>
              <w:bottom w:val="single" w:sz="4" w:space="0" w:color="auto"/>
              <w:right w:val="nil"/>
            </w:tcBorders>
            <w:vAlign w:val="center"/>
          </w:tcPr>
          <w:p w14:paraId="3332C4D3" w14:textId="77777777" w:rsidR="00ED5902" w:rsidRPr="00F72257" w:rsidRDefault="00ED5902" w:rsidP="002A0FFD">
            <w:pPr>
              <w:pStyle w:val="Tabletext"/>
              <w:jc w:val="center"/>
              <w:rPr>
                <w:bCs/>
              </w:rPr>
            </w:pPr>
            <w:r w:rsidRPr="00F72257">
              <w:rPr>
                <w:bCs/>
              </w:rPr>
              <w:t>≤ 0.1 %</w:t>
            </w:r>
          </w:p>
        </w:tc>
      </w:tr>
      <w:tr w:rsidR="00ED5902" w:rsidRPr="00F72257" w14:paraId="722E9DB6" w14:textId="77777777" w:rsidTr="002A0FFD">
        <w:tblPrEx>
          <w:jc w:val="left"/>
        </w:tblPrEx>
        <w:trPr>
          <w:cantSplit/>
          <w:trHeight w:val="288"/>
        </w:trPr>
        <w:tc>
          <w:tcPr>
            <w:tcW w:w="9630" w:type="dxa"/>
            <w:gridSpan w:val="6"/>
            <w:tcBorders>
              <w:top w:val="single" w:sz="4" w:space="0" w:color="auto"/>
              <w:bottom w:val="double" w:sz="4" w:space="0" w:color="auto"/>
            </w:tcBorders>
            <w:vAlign w:val="center"/>
          </w:tcPr>
          <w:p w14:paraId="7E7BE5DF" w14:textId="77777777" w:rsidR="00ED5902" w:rsidRPr="00F72257" w:rsidRDefault="00ED5902" w:rsidP="002A0FFD">
            <w:pPr>
              <w:pStyle w:val="Tablenote"/>
            </w:pPr>
            <w:r w:rsidRPr="0097549B">
              <w:t>1.</w:t>
            </w:r>
            <w:r w:rsidRPr="0097549B">
              <w:tab/>
            </w:r>
            <w:proofErr w:type="spellStart"/>
            <w:r w:rsidRPr="0097549B">
              <w:t>Draindown</w:t>
            </w:r>
            <w:proofErr w:type="spellEnd"/>
            <w:r w:rsidRPr="0097549B">
              <w:t xml:space="preserve"> testing is at the discretion of the ME.</w:t>
            </w:r>
          </w:p>
        </w:tc>
      </w:tr>
    </w:tbl>
    <w:p w14:paraId="01653925" w14:textId="77777777" w:rsidR="00ED5902" w:rsidRPr="00F72257" w:rsidRDefault="00ED5902" w:rsidP="00ED5902">
      <w:pPr>
        <w:pStyle w:val="Paragraph"/>
      </w:pPr>
      <w:r w:rsidRPr="00F72257">
        <w:t>Ensure that the job mix formula provides a mixture that meets a minimum tensile strength ratio (TSR) of 85 percent when prepared according to AASHTO T 312 and tested according to AASHTO T 283 with the following exceptions:</w:t>
      </w:r>
    </w:p>
    <w:p w14:paraId="234DF4D2" w14:textId="77777777" w:rsidR="00ED5902" w:rsidRPr="00F72257" w:rsidRDefault="00ED5902" w:rsidP="00ED5902">
      <w:pPr>
        <w:pStyle w:val="List0indent"/>
      </w:pPr>
      <w:r w:rsidRPr="00F72257">
        <w:t>1.</w:t>
      </w:r>
      <w:r w:rsidRPr="00F72257">
        <w:tab/>
        <w:t xml:space="preserve">Before compaction, condition the mixture for 2 hours according to AASHTO R 30 Section 7.1. </w:t>
      </w:r>
    </w:p>
    <w:p w14:paraId="00B5CE7F" w14:textId="77777777" w:rsidR="00ED5902" w:rsidRPr="00F72257" w:rsidRDefault="00ED5902" w:rsidP="00ED5902">
      <w:pPr>
        <w:pStyle w:val="List0indent"/>
      </w:pPr>
      <w:r w:rsidRPr="00F72257">
        <w:t>2.</w:t>
      </w:r>
      <w:r w:rsidRPr="00F72257">
        <w:tab/>
        <w:t xml:space="preserve">Compact specimens with 40 gyrations. </w:t>
      </w:r>
    </w:p>
    <w:p w14:paraId="59BF9193" w14:textId="77777777" w:rsidR="00ED5902" w:rsidRPr="00F72257" w:rsidRDefault="00ED5902" w:rsidP="00ED5902">
      <w:pPr>
        <w:pStyle w:val="List0indent"/>
      </w:pPr>
      <w:r w:rsidRPr="00F72257">
        <w:t>3.</w:t>
      </w:r>
      <w:r w:rsidRPr="00F72257">
        <w:tab/>
        <w:t xml:space="preserve">Extrude specimens as soon as possible without damaging. </w:t>
      </w:r>
    </w:p>
    <w:p w14:paraId="254095C6" w14:textId="77777777" w:rsidR="00ED5902" w:rsidRPr="00F72257" w:rsidRDefault="00ED5902" w:rsidP="00ED5902">
      <w:pPr>
        <w:pStyle w:val="List0indent"/>
      </w:pPr>
      <w:r w:rsidRPr="00F72257">
        <w:t>4.</w:t>
      </w:r>
      <w:r w:rsidRPr="00F72257">
        <w:tab/>
        <w:t xml:space="preserve">Use AASHTO T 269 to determine void content. </w:t>
      </w:r>
    </w:p>
    <w:p w14:paraId="39BEA0B3" w14:textId="77777777" w:rsidR="00ED5902" w:rsidRPr="00F72257" w:rsidRDefault="00ED5902" w:rsidP="00ED5902">
      <w:pPr>
        <w:pStyle w:val="List0indent"/>
      </w:pPr>
      <w:r w:rsidRPr="00F72257">
        <w:t>5.</w:t>
      </w:r>
      <w:r w:rsidRPr="00F72257">
        <w:tab/>
        <w:t xml:space="preserve">Record the void content of the specimens. </w:t>
      </w:r>
    </w:p>
    <w:p w14:paraId="6127CFB6" w14:textId="77777777" w:rsidR="00ED5902" w:rsidRPr="00F72257" w:rsidRDefault="00ED5902" w:rsidP="00ED5902">
      <w:pPr>
        <w:pStyle w:val="List0indent"/>
      </w:pPr>
      <w:r w:rsidRPr="00F72257">
        <w:lastRenderedPageBreak/>
        <w:t>6.</w:t>
      </w:r>
      <w:r w:rsidRPr="00F72257">
        <w:tab/>
        <w:t xml:space="preserve">If less than 55 percent saturation is achieved, the procedure does not need to be repeated, unless the difference in tensile strength between duplicate specimens is greater than 25 pounds per square inch. </w:t>
      </w:r>
    </w:p>
    <w:p w14:paraId="4F586D68" w14:textId="77777777" w:rsidR="00ED5902" w:rsidRPr="00F72257" w:rsidRDefault="00ED5902" w:rsidP="00ED5902">
      <w:pPr>
        <w:pStyle w:val="List0indent"/>
      </w:pPr>
      <w:r w:rsidRPr="00F72257">
        <w:t>7.</w:t>
      </w:r>
      <w:r w:rsidRPr="00F72257">
        <w:tab/>
        <w:t>If visual stripping is detected, modify or readjust the mix.</w:t>
      </w:r>
    </w:p>
    <w:p w14:paraId="0E6A0507" w14:textId="77777777" w:rsidR="00ED5902" w:rsidRPr="00F72257" w:rsidRDefault="00ED5902" w:rsidP="00ED5902">
      <w:pPr>
        <w:pStyle w:val="Paragraph"/>
      </w:pPr>
      <w:r w:rsidRPr="00F72257">
        <w:t>For each mix design, submit 3 gyratory specimens and 1 loose sample corresponding to the composition of the job mix formula, including the design asphalt content.  The ME will use these samples for verification of the properties of the job mix formula.  Compact the specimens to the design number of gyrations (</w:t>
      </w:r>
      <w:proofErr w:type="spellStart"/>
      <w:r w:rsidRPr="00F72257">
        <w:t>N</w:t>
      </w:r>
      <w:r w:rsidRPr="00F72257">
        <w:rPr>
          <w:vertAlign w:val="subscript"/>
        </w:rPr>
        <w:t>des</w:t>
      </w:r>
      <w:proofErr w:type="spellEnd"/>
      <w:r w:rsidRPr="00F72257">
        <w:t xml:space="preserve">).  To be acceptable all three gyratory specimens must comply with the </w:t>
      </w:r>
      <w:proofErr w:type="spellStart"/>
      <w:r w:rsidRPr="00F72257">
        <w:t>gradation</w:t>
      </w:r>
      <w:proofErr w:type="spellEnd"/>
      <w:r w:rsidRPr="00F72257">
        <w:t xml:space="preserve"> requirements in Table </w:t>
      </w:r>
      <w:hyperlink r:id="rId64" w:anchor="t90208031" w:history="1">
        <w:r w:rsidRPr="00F72257">
          <w:t>902.16.02-1</w:t>
        </w:r>
      </w:hyperlink>
      <w:r w:rsidRPr="00F72257">
        <w:t xml:space="preserve"> and with the design requirements in </w:t>
      </w:r>
      <w:r w:rsidRPr="00AD4CF6">
        <w:t>Table 902.16.02-2</w:t>
      </w:r>
      <w:r w:rsidRPr="00F72257">
        <w:t>.  The ME reserves the right to be present at the time of molding the gyratory specimens.</w:t>
      </w:r>
    </w:p>
    <w:p w14:paraId="144F93A5" w14:textId="77777777" w:rsidR="00ED5902" w:rsidRPr="00F72257" w:rsidRDefault="00ED5902" w:rsidP="00ED5902">
      <w:pPr>
        <w:pStyle w:val="Paragraph"/>
      </w:pPr>
      <w:r w:rsidRPr="00F72257">
        <w:t>In addition, submit 11 gyratory specimens and two boxes of loose mix to the ME.  The ME will use these additional gyratory samples for performance testing of the Ultra-HPTO</w:t>
      </w:r>
      <w:r w:rsidRPr="00F72257" w:rsidDel="00FA1A4F">
        <w:t xml:space="preserve"> </w:t>
      </w:r>
      <w:r w:rsidRPr="00F72257">
        <w:t xml:space="preserve">mix.  The ME reserves the right to be present at the time of molding the gyratory specimens.  Ensure that the additional gyratory specimens are compacted according to AASHTO T 312.  Compact 6 of the specimens to 77 millimeters in height and an air void content of 5.0 ± 0.5 percent.  The ME will test the six </w:t>
      </w:r>
      <w:proofErr w:type="gramStart"/>
      <w:r w:rsidRPr="00F72257">
        <w:t>77 millimeter</w:t>
      </w:r>
      <w:proofErr w:type="gramEnd"/>
      <w:r w:rsidRPr="00F72257">
        <w:t xml:space="preserve"> specimens using an Asphalt Pavement Analyzer (APA) according to AASHTO T 340 at 64 °C, 100 pound per square inch hose pressure, and </w:t>
      </w:r>
      <w:proofErr w:type="gramStart"/>
      <w:r w:rsidRPr="00F72257">
        <w:t>100 pound</w:t>
      </w:r>
      <w:proofErr w:type="gramEnd"/>
      <w:r w:rsidRPr="00F72257">
        <w:t xml:space="preserve"> wheel load.  Compact the other 5 specimens to 115 </w:t>
      </w:r>
      <w:proofErr w:type="gramStart"/>
      <w:r w:rsidRPr="00F72257">
        <w:t>millimeter</w:t>
      </w:r>
      <w:proofErr w:type="gramEnd"/>
      <w:r w:rsidRPr="00F72257">
        <w:t xml:space="preserve"> in height.  These 5 specimens will be cut, from the middle of each 115 </w:t>
      </w:r>
      <w:proofErr w:type="gramStart"/>
      <w:r w:rsidRPr="00F72257">
        <w:t>millimeter</w:t>
      </w:r>
      <w:proofErr w:type="gramEnd"/>
      <w:r w:rsidRPr="00F72257">
        <w:t xml:space="preserve"> in height specimen, to 38 </w:t>
      </w:r>
      <w:proofErr w:type="gramStart"/>
      <w:r w:rsidRPr="00F72257">
        <w:t>millimeter</w:t>
      </w:r>
      <w:proofErr w:type="gramEnd"/>
      <w:r w:rsidRPr="00F72257">
        <w:t xml:space="preserve"> in height test specimens.  The air void content of the 5 cut specimen will be determined to ensure compliance with the target air void content of 5.0 ± 0.5 percent.  The ME will use the five 38 millimeter in height specimens to test using an Overlay Tester (</w:t>
      </w:r>
      <w:r w:rsidRPr="00AD4CF6">
        <w:t>NJDOT B-10</w:t>
      </w:r>
      <w:r w:rsidRPr="00F72257">
        <w:t xml:space="preserve">) at 25 °C and a joint opening of 0.025 inch.  The ME will eliminate the highest and lowest Overlay test results </w:t>
      </w:r>
      <w:proofErr w:type="gramStart"/>
      <w:r w:rsidRPr="00F72257">
        <w:t>then</w:t>
      </w:r>
      <w:proofErr w:type="gramEnd"/>
      <w:r w:rsidRPr="00F72257">
        <w:t xml:space="preserve"> average and report the middle 3 test results.  The ME will ensure that all submitted specimens are within the target air void content as tested at the Material’s Central Lab. The ME will not accept specimens lower than the target air void </w:t>
      </w:r>
      <w:proofErr w:type="gramStart"/>
      <w:r w:rsidRPr="00F72257">
        <w:t>content, but</w:t>
      </w:r>
      <w:proofErr w:type="gramEnd"/>
      <w:r w:rsidRPr="00F72257">
        <w:t xml:space="preserve"> may accept and test specimens higher than the target air void content.</w:t>
      </w:r>
    </w:p>
    <w:p w14:paraId="4BDFD9F6" w14:textId="77777777" w:rsidR="00ED5902" w:rsidRPr="00F72257" w:rsidRDefault="00ED5902" w:rsidP="00ED5902">
      <w:pPr>
        <w:pStyle w:val="Paragraph"/>
      </w:pPr>
      <w:r w:rsidRPr="00F72257">
        <w:t>The ME will approve the JMF if the average rut depth for the 6 specimens in the Asphalt Pavement Analyzer testing is not more than 3 millimeters at 8,000 loading cycles and the average number of cycles to failure in the Overlay Tester is not less than 2500.  If the JMF does not meet the APA and Overlay Tester criteria, redesign the Ultra-HPTO</w:t>
      </w:r>
      <w:r w:rsidRPr="00F72257" w:rsidDel="00FA1A4F">
        <w:t xml:space="preserve"> </w:t>
      </w:r>
      <w:r w:rsidRPr="00F72257">
        <w:t>mix and submit for retesting.  The JMF for the Ultra-HPTO</w:t>
      </w:r>
      <w:r w:rsidRPr="00F72257" w:rsidDel="00FA1A4F">
        <w:t xml:space="preserve"> </w:t>
      </w:r>
      <w:r w:rsidRPr="00F72257">
        <w:t xml:space="preserve">mixture is in effect until modification is approved by the ME. </w:t>
      </w:r>
    </w:p>
    <w:p w14:paraId="65B994F9" w14:textId="77777777" w:rsidR="00ED5902" w:rsidRPr="00F72257" w:rsidRDefault="00ED5902" w:rsidP="00ED5902">
      <w:pPr>
        <w:pStyle w:val="Paragraph"/>
      </w:pPr>
      <w:r w:rsidRPr="00F72257">
        <w:t>When unsatisfactory results for any specified characteristic of the work make it necessary, the Contractor may establish a new JMF for approval.  In such instances, if corrective action is not taken, the ME may require an appropriate adjustment to the JMF.</w:t>
      </w:r>
    </w:p>
    <w:p w14:paraId="1B94EFCC" w14:textId="77777777" w:rsidR="00ED5902" w:rsidRPr="00F72257" w:rsidRDefault="00ED5902" w:rsidP="00ED5902">
      <w:pPr>
        <w:pStyle w:val="Paragraph"/>
      </w:pPr>
      <w:r w:rsidRPr="00F72257">
        <w:t>Should a change in sources or changes in the properties of materials occur, the ME will require that a new JMF be established and approved before production can resume.</w:t>
      </w:r>
    </w:p>
    <w:p w14:paraId="3BC028B2" w14:textId="77777777" w:rsidR="00ED5902" w:rsidRPr="00F72257" w:rsidRDefault="00ED5902" w:rsidP="00ED5902">
      <w:pPr>
        <w:pStyle w:val="Paragraph"/>
      </w:pPr>
      <w:r w:rsidRPr="00F72257">
        <w:t>The ME may verify a mix on an annual basis rather than on a project-to-project basis if the properties and proportions of the materials do not change.  If written verification is submitted by the HMA supplier that the same source and character of materials are to be used, the ME may waive the requirement for the design and verification of previously approved mixes.</w:t>
      </w:r>
    </w:p>
    <w:p w14:paraId="55E6085C" w14:textId="77777777" w:rsidR="00ED5902" w:rsidRPr="00F72257" w:rsidRDefault="00ED5902" w:rsidP="00ED5902">
      <w:pPr>
        <w:pStyle w:val="0000000Subpart"/>
      </w:pPr>
      <w:bookmarkStart w:id="1146" w:name="_Toc516060121"/>
      <w:bookmarkStart w:id="1147" w:name="_Toc209680455"/>
      <w:proofErr w:type="gramStart"/>
      <w:r w:rsidRPr="00F72257">
        <w:t>902.16.03  Sampling</w:t>
      </w:r>
      <w:proofErr w:type="gramEnd"/>
      <w:r w:rsidRPr="00F72257">
        <w:t xml:space="preserve"> and Testing</w:t>
      </w:r>
      <w:bookmarkEnd w:id="1146"/>
      <w:bookmarkEnd w:id="1147"/>
    </w:p>
    <w:p w14:paraId="74DB8723" w14:textId="77777777" w:rsidR="00ED5902" w:rsidRPr="0097549B" w:rsidRDefault="00ED5902" w:rsidP="00ED5902">
      <w:pPr>
        <w:pStyle w:val="A1paragraph0"/>
      </w:pPr>
      <w:r w:rsidRPr="0097549B">
        <w:rPr>
          <w:b/>
          <w:bCs/>
        </w:rPr>
        <w:t>A.</w:t>
      </w:r>
      <w:r w:rsidRPr="0097549B">
        <w:rPr>
          <w:b/>
          <w:bCs/>
        </w:rPr>
        <w:tab/>
        <w:t>General Acceptance Requirements</w:t>
      </w:r>
      <w:r w:rsidRPr="00A14A81">
        <w:rPr>
          <w:b/>
          <w:bCs/>
        </w:rPr>
        <w:t xml:space="preserve">.  </w:t>
      </w:r>
      <w:r w:rsidRPr="0097549B">
        <w:t xml:space="preserve">The RE or ME may reject and require disposal of any batch or shipment that is rendered unfit for its intended use due to contamination, segregation, improper temperature, lumps of cold material, or incomplete coating of the aggregate.  For other than improper temperature, visual inspection of the material by the RE or ME is considered sufficient grounds for such rejection. </w:t>
      </w:r>
    </w:p>
    <w:p w14:paraId="24DC4220" w14:textId="77777777" w:rsidR="00ED5902" w:rsidRPr="00F72257" w:rsidRDefault="00ED5902" w:rsidP="00ED5902">
      <w:pPr>
        <w:pStyle w:val="A2paragraph"/>
      </w:pPr>
      <w:r w:rsidRPr="00F72257">
        <w:t>Ensure that the temperature of the Ultra-HPTO</w:t>
      </w:r>
      <w:r w:rsidRPr="00F72257" w:rsidDel="00FA1A4F">
        <w:t xml:space="preserve"> </w:t>
      </w:r>
      <w:r w:rsidRPr="00F72257">
        <w:t>at discharge from the plant or surge and storage bins is maintained between 300 and 330 °F.  For mixes produced using a WMA additive or process, ensure that the temperature of the mixture at discharge from the plant or surge and storage bins is at least 10 °F above the WMA manufacturer’s recommended laydown temperature.</w:t>
      </w:r>
    </w:p>
    <w:p w14:paraId="30E19B92" w14:textId="77777777" w:rsidR="00ED5902" w:rsidRPr="00F72257" w:rsidRDefault="00ED5902" w:rsidP="00ED5902">
      <w:pPr>
        <w:pStyle w:val="A2paragraph"/>
      </w:pPr>
      <w:r w:rsidRPr="00F72257">
        <w:t xml:space="preserve">Combine and mix the aggregates and asphalt binder to ensure that at least 95 percent of the coarse aggregate particles are entirely coated with asphalt binder as determined according to AASHTO T 195.  If the ME determines that there is an on-going problem with coating, the ME may obtain random samples from 5 trucks and </w:t>
      </w:r>
      <w:proofErr w:type="gramStart"/>
      <w:r w:rsidRPr="00F72257">
        <w:t>will determine</w:t>
      </w:r>
      <w:proofErr w:type="gramEnd"/>
      <w:r w:rsidRPr="00F72257">
        <w:t xml:space="preserve"> the adequacy of the mixing on the average of particle counts made on these 5 test portions.  If the requirement for 95 percent coating is not met on each sample, modify plant operations, as necessary, to obtain the required degree of coating.</w:t>
      </w:r>
    </w:p>
    <w:p w14:paraId="5A19F0A0" w14:textId="77777777" w:rsidR="00ED5902" w:rsidRPr="00F72257" w:rsidRDefault="00ED5902" w:rsidP="00ED5902">
      <w:pPr>
        <w:pStyle w:val="A1paragraph0"/>
      </w:pPr>
      <w:r w:rsidRPr="00F72257">
        <w:rPr>
          <w:b/>
          <w:bCs/>
        </w:rPr>
        <w:lastRenderedPageBreak/>
        <w:t>B.</w:t>
      </w:r>
      <w:r w:rsidRPr="00F72257">
        <w:rPr>
          <w:b/>
          <w:bCs/>
        </w:rPr>
        <w:tab/>
        <w:t xml:space="preserve">Sampling.  </w:t>
      </w:r>
      <w:r w:rsidRPr="00F72257">
        <w:t>The ME will take a sample of Ultra-HPTO</w:t>
      </w:r>
      <w:r w:rsidRPr="00F72257" w:rsidDel="00FA1A4F">
        <w:t xml:space="preserve"> </w:t>
      </w:r>
      <w:r w:rsidRPr="00F72257">
        <w:t xml:space="preserve">for volumetric acceptance testing from each 700 tons of a mix.  The ME will perform sampling according to AASHTO T 168, </w:t>
      </w:r>
      <w:r w:rsidRPr="00AD4CF6">
        <w:t>NJDOT B-2</w:t>
      </w:r>
      <w:r w:rsidRPr="00F72257">
        <w:t>, or ASTM D 3665.  During production at the plant, a sample of asphalt binder will be taken once every 1,400 tons or as directed by the ME.</w:t>
      </w:r>
    </w:p>
    <w:p w14:paraId="303119FF" w14:textId="77777777" w:rsidR="00ED5902" w:rsidRPr="00F72257" w:rsidRDefault="00ED5902" w:rsidP="00ED5902">
      <w:pPr>
        <w:pStyle w:val="A1paragraph0"/>
      </w:pPr>
      <w:r w:rsidRPr="00F72257">
        <w:rPr>
          <w:b/>
          <w:bCs/>
        </w:rPr>
        <w:t>C.</w:t>
      </w:r>
      <w:r w:rsidRPr="00F72257">
        <w:rPr>
          <w:b/>
          <w:bCs/>
        </w:rPr>
        <w:tab/>
        <w:t xml:space="preserve">Quality Control Testing.  </w:t>
      </w:r>
      <w:r w:rsidRPr="00F72257">
        <w:t xml:space="preserve">The HMA producer is required to provide a quality control (QC) technician who is certified by the Society of Asphalt Technologists of New Jersey as an Asphalt Technologist, Level 2.  The QC technician may substitute equivalent technician certification by the Mid-Atlantic Region Technician Certification Program (MARTCP).  Ensure that the QC technician is present during periods of </w:t>
      </w:r>
      <w:proofErr w:type="gramStart"/>
      <w:r w:rsidRPr="00F72257">
        <w:t>mix</w:t>
      </w:r>
      <w:proofErr w:type="gramEnd"/>
      <w:r w:rsidRPr="00F72257">
        <w:t xml:space="preserve"> production for the sole purpose of quality control testing and to assist the ME.  The ME will not perform </w:t>
      </w:r>
      <w:proofErr w:type="gramStart"/>
      <w:r w:rsidRPr="00F72257">
        <w:t>the quality</w:t>
      </w:r>
      <w:proofErr w:type="gramEnd"/>
      <w:r w:rsidRPr="00F72257">
        <w:t xml:space="preserve"> control testing or other routine test functions in the absence of, or instead of, the QC technician.</w:t>
      </w:r>
    </w:p>
    <w:p w14:paraId="66BF0661" w14:textId="77777777" w:rsidR="00ED5902" w:rsidRPr="00F72257" w:rsidRDefault="00ED5902" w:rsidP="00ED5902">
      <w:pPr>
        <w:pStyle w:val="A2paragraph"/>
      </w:pPr>
      <w:r w:rsidRPr="00F72257">
        <w:t>The QC technician is required to perform sampling and testing according to the approved quality control plan, to keep the mix within the limits specified for the Ultra-HPTO</w:t>
      </w:r>
      <w:r w:rsidRPr="00F72257" w:rsidDel="00FA1A4F">
        <w:t xml:space="preserve"> </w:t>
      </w:r>
      <w:r w:rsidRPr="00F72257">
        <w:t>mix being produced.  The QC technician may use acceptance test results or perform additional testing as necessary to control the mix.</w:t>
      </w:r>
    </w:p>
    <w:p w14:paraId="4964A0AA" w14:textId="77777777" w:rsidR="00ED5902" w:rsidRPr="00F72257" w:rsidRDefault="00ED5902" w:rsidP="00ED5902">
      <w:pPr>
        <w:pStyle w:val="A2paragraph"/>
      </w:pPr>
      <w:r w:rsidRPr="00F72257">
        <w:t>To determine the composition, perform ignition oven testing according to AASHTO T 308.  For each acceptance test, perform maximum specific gravity testing according to AASHTO T 209 on a test portion of the sample taken by the ME.  Sample and test coarse aggregate, fine aggregate, mineral filler, and asphalt binder according to the approved quality control plan for the plant.</w:t>
      </w:r>
    </w:p>
    <w:p w14:paraId="3474630A" w14:textId="77777777" w:rsidR="00ED5902" w:rsidRPr="00F72257" w:rsidRDefault="00ED5902" w:rsidP="00ED5902">
      <w:pPr>
        <w:pStyle w:val="A1paragraph0"/>
      </w:pPr>
      <w:r w:rsidRPr="00F72257">
        <w:rPr>
          <w:b/>
          <w:bCs/>
        </w:rPr>
        <w:t>D.</w:t>
      </w:r>
      <w:r w:rsidRPr="00F72257">
        <w:rPr>
          <w:b/>
          <w:bCs/>
        </w:rPr>
        <w:tab/>
        <w:t xml:space="preserve">Acceptance Testing and Requirements.  </w:t>
      </w:r>
      <w:r w:rsidRPr="00F72257">
        <w:t xml:space="preserve">The ME will determine volumetric properties at </w:t>
      </w:r>
      <w:proofErr w:type="spellStart"/>
      <w:r w:rsidRPr="00F72257">
        <w:t>N</w:t>
      </w:r>
      <w:r w:rsidRPr="00F72257">
        <w:rPr>
          <w:vertAlign w:val="subscript"/>
        </w:rPr>
        <w:t>des</w:t>
      </w:r>
      <w:proofErr w:type="spellEnd"/>
      <w:r w:rsidRPr="00F72257">
        <w:t xml:space="preserve"> for acceptance from samples taken, compacted, and tested at the HMA plant.  The ME will compact Ultra-HPTO</w:t>
      </w:r>
      <w:r w:rsidRPr="00F72257" w:rsidDel="00FA1A4F">
        <w:t xml:space="preserve"> </w:t>
      </w:r>
      <w:r w:rsidRPr="00F72257">
        <w:t xml:space="preserve">to 50 gyrations, using equipment according to AASHTO T 312.  The ME will determine bulk specific gravity of the compacted sample according to AASHTO T 166.  The ME will use the most current QC maximum specific gravity test </w:t>
      </w:r>
      <w:proofErr w:type="gramStart"/>
      <w:r w:rsidRPr="00F72257">
        <w:t>result</w:t>
      </w:r>
      <w:proofErr w:type="gramEnd"/>
      <w:r w:rsidRPr="00F72257">
        <w:t xml:space="preserve"> in calculating the volumetric properties of the Ultra-HPTO.</w:t>
      </w:r>
    </w:p>
    <w:p w14:paraId="700842D5" w14:textId="77777777" w:rsidR="00ED5902" w:rsidRPr="00F72257" w:rsidRDefault="00ED5902" w:rsidP="00ED5902">
      <w:pPr>
        <w:pStyle w:val="A2paragraph"/>
      </w:pPr>
      <w:r w:rsidRPr="00F72257">
        <w:t>The ME will determine the dust-to-binder ratio from the composition results as tested by the QC technician.</w:t>
      </w:r>
    </w:p>
    <w:p w14:paraId="07F8DB2C" w14:textId="77777777" w:rsidR="00ED5902" w:rsidRPr="00F72257" w:rsidRDefault="00ED5902" w:rsidP="00ED5902">
      <w:pPr>
        <w:pStyle w:val="A2paragraph"/>
      </w:pPr>
      <w:r w:rsidRPr="00F72257">
        <w:t xml:space="preserve">Ensure that the HMA mixture conforms to the requirements specified in </w:t>
      </w:r>
      <w:r w:rsidRPr="00AD4CF6">
        <w:t>Table 902.16.02-2</w:t>
      </w:r>
      <w:r w:rsidRPr="00F72257">
        <w:t xml:space="preserve">, and to the gradation and asphalt content requirements in </w:t>
      </w:r>
      <w:r w:rsidRPr="00AD4CF6">
        <w:t>Table 902.16.02-1</w:t>
      </w:r>
      <w:r w:rsidRPr="00F72257">
        <w:t xml:space="preserve">.  If the test results are outside of the requirements specified in </w:t>
      </w:r>
      <w:r w:rsidRPr="00AD4CF6">
        <w:t>Table 902.16.02-1</w:t>
      </w:r>
      <w:r w:rsidRPr="00F72257">
        <w:rPr>
          <w:color w:val="0000FF"/>
          <w:u w:val="single"/>
        </w:rPr>
        <w:t xml:space="preserve"> </w:t>
      </w:r>
      <w:r w:rsidRPr="00F72257">
        <w:t xml:space="preserve">or </w:t>
      </w:r>
      <w:r w:rsidRPr="00AD4CF6">
        <w:t>Table 902.16.02-2</w:t>
      </w:r>
      <w:r w:rsidRPr="00F72257">
        <w:t xml:space="preserve"> for an acceptance sample, immediately run a quality control sample.  If the quality control sample is also outside of the control requirements specified in </w:t>
      </w:r>
      <w:r w:rsidRPr="00AD4CF6">
        <w:t>Table 902.16.02-1</w:t>
      </w:r>
      <w:r w:rsidRPr="00F72257">
        <w:t xml:space="preserve"> or </w:t>
      </w:r>
      <w:r>
        <w:br/>
      </w:r>
      <w:r w:rsidRPr="00AD4CF6">
        <w:t>Table 902.16.02-2</w:t>
      </w:r>
      <w:r w:rsidRPr="00F72257">
        <w:t xml:space="preserve">, determine if a plant adjustment is needed and take corrective action to bring the mix into compliance.  Take an additional quality control sample immediately after completing the corrective action to ensure that the mix is within the requirements.  If the mix is within the requirements based on the quality control sample results, then the ME will immediately take an acceptance sample to test and verify that the composition meets the requirements specified in </w:t>
      </w:r>
      <w:r w:rsidRPr="00AD4CF6">
        <w:t>Table 902.16.02-1</w:t>
      </w:r>
      <w:r w:rsidRPr="00F72257">
        <w:rPr>
          <w:color w:val="0000FF"/>
          <w:u w:val="single"/>
        </w:rPr>
        <w:t xml:space="preserve"> </w:t>
      </w:r>
      <w:r w:rsidRPr="00F72257">
        <w:t xml:space="preserve">and </w:t>
      </w:r>
      <w:r w:rsidRPr="00AD4CF6">
        <w:t>Table 902.16.02-2</w:t>
      </w:r>
      <w:r w:rsidRPr="00F72257">
        <w:t xml:space="preserve">.  If 2 consecutive acceptance or quality control samples are outside the requirements specified in </w:t>
      </w:r>
      <w:r w:rsidRPr="00AD4CF6">
        <w:t>Table 902.16.02-1</w:t>
      </w:r>
      <w:r w:rsidRPr="00F72257">
        <w:t xml:space="preserve"> or </w:t>
      </w:r>
      <w:r w:rsidRPr="00AD4CF6">
        <w:t>Table 902.16.02-2</w:t>
      </w:r>
      <w:r w:rsidRPr="00F72257">
        <w:t>, immediately stop production and shipping.</w:t>
      </w:r>
    </w:p>
    <w:p w14:paraId="70FCC8C6" w14:textId="77777777" w:rsidR="00ED5902" w:rsidRPr="00F72257" w:rsidRDefault="00ED5902" w:rsidP="00ED5902">
      <w:pPr>
        <w:pStyle w:val="A2paragraph"/>
      </w:pPr>
      <w:r w:rsidRPr="00F72257">
        <w:t xml:space="preserve">After a production stop, obtain ME approval of a plant correction plan before resuming production.  Upon restarting production, do not transport mixture to the Project Limits before the results of a quality control sample from the mixture indicate that the mixture meets the requirements specified in </w:t>
      </w:r>
      <w:r w:rsidRPr="00AD4CF6">
        <w:t>Table 902.16.02-1</w:t>
      </w:r>
      <w:r w:rsidRPr="00F72257">
        <w:t xml:space="preserve"> and </w:t>
      </w:r>
      <w:r w:rsidRPr="00AD4CF6">
        <w:t>Table 902.16.02-2</w:t>
      </w:r>
      <w:r w:rsidRPr="00F72257">
        <w:t xml:space="preserve"> and ME approval.  The ME will reject mixture produced at initial restarting that does not meet the requirements specified in </w:t>
      </w:r>
      <w:r w:rsidRPr="00AD4CF6">
        <w:t>Table 902.16.02-1</w:t>
      </w:r>
      <w:r w:rsidRPr="00F72257">
        <w:t xml:space="preserve"> and </w:t>
      </w:r>
      <w:r w:rsidRPr="00AD4CF6">
        <w:t>Table 902.16.02-2</w:t>
      </w:r>
      <w:r w:rsidRPr="00F72257">
        <w:t>.</w:t>
      </w:r>
    </w:p>
    <w:p w14:paraId="2CAF5110" w14:textId="77777777" w:rsidR="00ED5902" w:rsidRPr="00F72257" w:rsidRDefault="00ED5902" w:rsidP="00ED5902">
      <w:pPr>
        <w:pStyle w:val="A2paragraph"/>
      </w:pPr>
      <w:r w:rsidRPr="00F72257">
        <w:t xml:space="preserve">The ME will </w:t>
      </w:r>
      <w:r w:rsidRPr="0055669C">
        <w:t>test</w:t>
      </w:r>
      <w:r w:rsidRPr="00F72257">
        <w:t xml:space="preserve"> a minimum of 1 sample per 3500 tons for moisture, basing moisture determinations on the weight loss of an approximately </w:t>
      </w:r>
      <w:proofErr w:type="gramStart"/>
      <w:r w:rsidRPr="00F72257">
        <w:t>1600 gram</w:t>
      </w:r>
      <w:proofErr w:type="gramEnd"/>
      <w:r w:rsidRPr="00F72257">
        <w:t xml:space="preserve"> sample of mixture heated for 1 hour in an oven at 280 ± 5 °F.  Ensure that the moisture content of the mixture at discharge from the plant does not exceed 1.0 percent.</w:t>
      </w:r>
    </w:p>
    <w:p w14:paraId="5CC59379" w14:textId="77777777" w:rsidR="00ED5902" w:rsidRPr="00F72257" w:rsidRDefault="00ED5902" w:rsidP="00ED5902">
      <w:pPr>
        <w:pStyle w:val="A1paragraph0"/>
      </w:pPr>
      <w:r w:rsidRPr="00F72257">
        <w:rPr>
          <w:b/>
          <w:bCs/>
        </w:rPr>
        <w:t>E.</w:t>
      </w:r>
      <w:r w:rsidRPr="00F72257">
        <w:rPr>
          <w:b/>
          <w:bCs/>
        </w:rPr>
        <w:tab/>
        <w:t xml:space="preserve">Performance Testing.  </w:t>
      </w:r>
      <w:r w:rsidRPr="00F72257">
        <w:rPr>
          <w:rFonts w:eastAsia="Calibri"/>
        </w:rPr>
        <w:t xml:space="preserve">Provide 11 gyratory specimens that are compacted according to AASHTO T 312 and 2 boxes of loose mix.  </w:t>
      </w:r>
      <w:r w:rsidRPr="00F72257">
        <w:t xml:space="preserve">Compact 6 of the specimens to 77 </w:t>
      </w:r>
      <w:proofErr w:type="gramStart"/>
      <w:r w:rsidRPr="00F72257">
        <w:t>millimeter</w:t>
      </w:r>
      <w:proofErr w:type="gramEnd"/>
      <w:r w:rsidRPr="00F72257">
        <w:t xml:space="preserve"> in height and an air void content of 5.0 ± 0.5 percent.</w:t>
      </w:r>
      <w:r w:rsidRPr="00F72257">
        <w:rPr>
          <w:rFonts w:eastAsia="Calibri"/>
        </w:rPr>
        <w:t xml:space="preserve">  </w:t>
      </w:r>
      <w:r w:rsidRPr="00F72257">
        <w:t xml:space="preserve">Compact the other 5 specimens to 115 </w:t>
      </w:r>
      <w:proofErr w:type="gramStart"/>
      <w:r w:rsidRPr="00F72257">
        <w:t>millimeter</w:t>
      </w:r>
      <w:proofErr w:type="gramEnd"/>
      <w:r w:rsidRPr="00F72257">
        <w:t xml:space="preserve"> in height.  These 5 specimens will be cut, from the middle of each 115 </w:t>
      </w:r>
      <w:proofErr w:type="gramStart"/>
      <w:r w:rsidRPr="00F72257">
        <w:t>millimeter</w:t>
      </w:r>
      <w:proofErr w:type="gramEnd"/>
      <w:r w:rsidRPr="00F72257">
        <w:t xml:space="preserve"> in height specimen, to 38 </w:t>
      </w:r>
      <w:proofErr w:type="gramStart"/>
      <w:r w:rsidRPr="00F72257">
        <w:t>millimeter</w:t>
      </w:r>
      <w:proofErr w:type="gramEnd"/>
      <w:r w:rsidRPr="00F72257">
        <w:t xml:space="preserve"> in height test specimens.  The air void content of the 5 cut test specimens will be determined to ensure compliance with the target air void content of 5.0 ± 0.5 percent.</w:t>
      </w:r>
    </w:p>
    <w:p w14:paraId="22B77FCC" w14:textId="77777777" w:rsidR="00ED5902" w:rsidRPr="00F72257" w:rsidRDefault="00ED5902" w:rsidP="00ED5902">
      <w:pPr>
        <w:pStyle w:val="A2paragraph"/>
      </w:pPr>
      <w:r w:rsidRPr="00F72257">
        <w:t xml:space="preserve">The ME will </w:t>
      </w:r>
      <w:r w:rsidRPr="008842B8">
        <w:t>use</w:t>
      </w:r>
      <w:r w:rsidRPr="00F72257">
        <w:t xml:space="preserve"> the boxes of loose mix to determine the maximum specific gravity of the mix according to AASHTO T 209.  The ME will use the gyratory samples for performance testing of the Ultra-HPTO</w:t>
      </w:r>
      <w:r w:rsidRPr="00F72257" w:rsidDel="00FA1A4F">
        <w:t xml:space="preserve"> </w:t>
      </w:r>
      <w:r w:rsidRPr="00F72257">
        <w:t xml:space="preserve">mix.  </w:t>
      </w:r>
      <w:r w:rsidRPr="00F72257">
        <w:rPr>
          <w:rFonts w:eastAsia="Calibri"/>
        </w:rPr>
        <w:t xml:space="preserve">The ME will test six 77 </w:t>
      </w:r>
      <w:r w:rsidRPr="00F72257">
        <w:t>millimeter in</w:t>
      </w:r>
      <w:r w:rsidRPr="00F72257">
        <w:rPr>
          <w:rFonts w:eastAsia="Calibri"/>
        </w:rPr>
        <w:t xml:space="preserve"> height specimens using an Asphalt Pavement Analyzer (APA) according to AASHTO T 340 at 64 °C, 100 pound per square inch hose pressure, and </w:t>
      </w:r>
      <w:proofErr w:type="gramStart"/>
      <w:r w:rsidRPr="00F72257">
        <w:rPr>
          <w:rFonts w:eastAsia="Calibri"/>
        </w:rPr>
        <w:t>100 pound</w:t>
      </w:r>
      <w:proofErr w:type="gramEnd"/>
      <w:r w:rsidRPr="00F72257">
        <w:rPr>
          <w:rFonts w:eastAsia="Calibri"/>
        </w:rPr>
        <w:t xml:space="preserve"> wheel load.  </w:t>
      </w:r>
      <w:r w:rsidRPr="00F72257">
        <w:t>The ME will use the five 38 millimeter in height specimens to test using an Overlay Tester (</w:t>
      </w:r>
      <w:r w:rsidRPr="00AD4CF6">
        <w:t>NJDOT B-10</w:t>
      </w:r>
      <w:r w:rsidRPr="00F72257">
        <w:t xml:space="preserve">) at 25 °C and a joint opening of 0.025 inch.  The ME </w:t>
      </w:r>
      <w:r w:rsidRPr="00F72257">
        <w:lastRenderedPageBreak/>
        <w:t xml:space="preserve">will eliminate the highest and lowest Overlay test result </w:t>
      </w:r>
      <w:proofErr w:type="gramStart"/>
      <w:r w:rsidRPr="00F72257">
        <w:t>then</w:t>
      </w:r>
      <w:proofErr w:type="gramEnd"/>
      <w:r w:rsidRPr="00F72257">
        <w:t xml:space="preserve"> average and report the middle 3 test results.</w:t>
      </w:r>
      <w:r w:rsidRPr="00F72257">
        <w:rPr>
          <w:rFonts w:eastAsia="Calibri"/>
        </w:rPr>
        <w:t xml:space="preserve">  The ME will ensure that all submitted specimens are within the target air void content as tested at the Material’s Central Lab.  </w:t>
      </w:r>
      <w:r w:rsidRPr="00F72257">
        <w:t xml:space="preserve">The ME will not accept specimens lower than the target air void </w:t>
      </w:r>
      <w:proofErr w:type="gramStart"/>
      <w:r w:rsidRPr="00F72257">
        <w:t>content, but</w:t>
      </w:r>
      <w:proofErr w:type="gramEnd"/>
      <w:r w:rsidRPr="00F72257">
        <w:t xml:space="preserve"> may accept and test specimens higher than the target air void content.</w:t>
      </w:r>
    </w:p>
    <w:p w14:paraId="74AE6BBB" w14:textId="77777777" w:rsidR="00ED5902" w:rsidRPr="00F72257" w:rsidRDefault="00ED5902" w:rsidP="00ED5902">
      <w:pPr>
        <w:pStyle w:val="A2paragraph"/>
        <w:rPr>
          <w:rFonts w:eastAsia="Calibri"/>
        </w:rPr>
      </w:pPr>
      <w:r w:rsidRPr="00F72257">
        <w:rPr>
          <w:rFonts w:eastAsia="Calibri"/>
        </w:rPr>
        <w:t xml:space="preserve">Ensure </w:t>
      </w:r>
      <w:r w:rsidRPr="00F72257">
        <w:t>that</w:t>
      </w:r>
      <w:r w:rsidRPr="00F72257">
        <w:rPr>
          <w:rFonts w:eastAsia="Calibri"/>
        </w:rPr>
        <w:t xml:space="preserve"> </w:t>
      </w:r>
      <w:r w:rsidRPr="00A14A81">
        <w:t>the</w:t>
      </w:r>
      <w:r w:rsidRPr="00F72257">
        <w:rPr>
          <w:rFonts w:eastAsia="Calibri"/>
        </w:rPr>
        <w:t xml:space="preserve"> first sample is taken during the construction of the test strip as specified in </w:t>
      </w:r>
      <w:r w:rsidRPr="00AD4CF6">
        <w:t>406.03.01.C</w:t>
      </w:r>
      <w:r w:rsidRPr="00F72257">
        <w:rPr>
          <w:rFonts w:eastAsia="Calibri"/>
        </w:rPr>
        <w:t xml:space="preserve">.  Thereafter, sample every lot or as directed by the ME.  If the test strip is done within the project limits and the performance testing results are acceptable to the ME, the results will be included </w:t>
      </w:r>
      <w:proofErr w:type="gramStart"/>
      <w:r w:rsidRPr="00F72257">
        <w:rPr>
          <w:rFonts w:eastAsia="Calibri"/>
        </w:rPr>
        <w:t>into</w:t>
      </w:r>
      <w:proofErr w:type="gramEnd"/>
      <w:r w:rsidRPr="00F72257">
        <w:rPr>
          <w:rFonts w:eastAsia="Calibri"/>
        </w:rPr>
        <w:t xml:space="preserve"> the first lot.  A lot is defined as material placed on the traveled way within the project limits. </w:t>
      </w:r>
    </w:p>
    <w:p w14:paraId="6267CEBB" w14:textId="77777777" w:rsidR="00ED5902" w:rsidRPr="00F72257" w:rsidRDefault="00ED5902" w:rsidP="00ED5902">
      <w:pPr>
        <w:pStyle w:val="A2paragraph"/>
        <w:rPr>
          <w:rFonts w:eastAsia="Calibri"/>
        </w:rPr>
      </w:pPr>
      <w:r w:rsidRPr="00F72257">
        <w:rPr>
          <w:rFonts w:eastAsia="Calibri"/>
        </w:rPr>
        <w:t xml:space="preserve">If a </w:t>
      </w:r>
      <w:r w:rsidRPr="00F72257">
        <w:t>sample</w:t>
      </w:r>
      <w:r w:rsidRPr="00F72257">
        <w:rPr>
          <w:rFonts w:eastAsia="Calibri"/>
        </w:rPr>
        <w:t xml:space="preserve"> </w:t>
      </w:r>
      <w:r w:rsidRPr="00A14A81">
        <w:t>does</w:t>
      </w:r>
      <w:r w:rsidRPr="00F72257">
        <w:rPr>
          <w:rFonts w:eastAsia="Calibri"/>
        </w:rPr>
        <w:t xml:space="preserve"> not meet the criteria for performance testing as specified in </w:t>
      </w:r>
      <w:r w:rsidRPr="00AD4CF6">
        <w:t>Table 902.16.03-1</w:t>
      </w:r>
      <w:r w:rsidRPr="00F72257">
        <w:rPr>
          <w:rFonts w:eastAsia="Calibri"/>
        </w:rPr>
        <w:t xml:space="preserve">, the Department will assess a pay adjustment as specified.  The Department will calculate the pay adjustment by multiplying the </w:t>
      </w:r>
      <w:proofErr w:type="gramStart"/>
      <w:r w:rsidRPr="00F72257">
        <w:rPr>
          <w:rFonts w:eastAsia="Calibri"/>
        </w:rPr>
        <w:t>percent</w:t>
      </w:r>
      <w:proofErr w:type="gramEnd"/>
      <w:r w:rsidRPr="00F72257">
        <w:rPr>
          <w:rFonts w:eastAsia="Calibri"/>
        </w:rPr>
        <w:t xml:space="preserve"> pay adjustment (PPA) by the quantity in the lot and the bid price for the </w:t>
      </w:r>
      <w:r w:rsidRPr="00F72257">
        <w:t>Ultra-HPTO</w:t>
      </w:r>
      <w:r w:rsidRPr="00F72257" w:rsidDel="00FA1A4F">
        <w:rPr>
          <w:rFonts w:eastAsia="Calibri"/>
        </w:rPr>
        <w:t xml:space="preserve"> </w:t>
      </w:r>
      <w:r w:rsidRPr="00F72257">
        <w:rPr>
          <w:rFonts w:eastAsia="Calibri"/>
        </w:rPr>
        <w:t xml:space="preserve">item.  If APA rutting is greater than 8.0 millimeters or Overlay cycles </w:t>
      </w:r>
      <w:proofErr w:type="gramStart"/>
      <w:r w:rsidRPr="00F72257">
        <w:rPr>
          <w:rFonts w:eastAsia="Calibri"/>
        </w:rPr>
        <w:t>is</w:t>
      </w:r>
      <w:proofErr w:type="gramEnd"/>
      <w:r w:rsidRPr="00F72257">
        <w:rPr>
          <w:rFonts w:eastAsia="Calibri"/>
        </w:rPr>
        <w:t xml:space="preserve"> less than 1000 or both, the Department will assess the maximum pay adjustment of PPA = -100 percent or may require removal and replacement.  PPA for both APA and Overlay are cumulative and may not exceed -100 percent in total.  If samples received are lower than the target air void range, 5.0 ± 0.5 percent, the Department will consider the samples un-testable and assess a PPA of -100 percent or may require removal and replacement of the lot.  If the Department requires removal and replacement, then the replacement work is subject to the same requirements as the initial work.</w:t>
      </w:r>
    </w:p>
    <w:p w14:paraId="4372C80E" w14:textId="77777777" w:rsidR="00ED5902" w:rsidRPr="00F72257" w:rsidRDefault="00ED5902" w:rsidP="00ED5902">
      <w:pPr>
        <w:jc w:val="both"/>
        <w:rPr>
          <w:sz w:val="10"/>
          <w:szCs w:val="10"/>
        </w:rPr>
      </w:pPr>
    </w:p>
    <w:tbl>
      <w:tblPr>
        <w:tblW w:w="9100" w:type="dxa"/>
        <w:tblInd w:w="479" w:type="dxa"/>
        <w:tblBorders>
          <w:top w:val="double" w:sz="4" w:space="0" w:color="auto"/>
          <w:bottom w:val="double" w:sz="4" w:space="0" w:color="auto"/>
        </w:tblBorders>
        <w:tblLayout w:type="fixed"/>
        <w:tblCellMar>
          <w:top w:w="29" w:type="dxa"/>
          <w:left w:w="29" w:type="dxa"/>
          <w:bottom w:w="29" w:type="dxa"/>
          <w:right w:w="29" w:type="dxa"/>
        </w:tblCellMar>
        <w:tblLook w:val="01E0" w:firstRow="1" w:lastRow="1" w:firstColumn="1" w:lastColumn="1" w:noHBand="0" w:noVBand="0"/>
      </w:tblPr>
      <w:tblGrid>
        <w:gridCol w:w="3060"/>
        <w:gridCol w:w="1260"/>
        <w:gridCol w:w="2250"/>
        <w:gridCol w:w="2530"/>
      </w:tblGrid>
      <w:tr w:rsidR="00ED5902" w:rsidRPr="00F72257" w14:paraId="12EF60A9" w14:textId="77777777" w:rsidTr="002A0FFD">
        <w:trPr>
          <w:trHeight w:val="124"/>
        </w:trPr>
        <w:tc>
          <w:tcPr>
            <w:tcW w:w="9100" w:type="dxa"/>
            <w:gridSpan w:val="4"/>
            <w:tcBorders>
              <w:top w:val="double" w:sz="4" w:space="0" w:color="auto"/>
              <w:left w:val="nil"/>
              <w:bottom w:val="single" w:sz="4" w:space="0" w:color="auto"/>
              <w:right w:val="nil"/>
            </w:tcBorders>
            <w:hideMark/>
          </w:tcPr>
          <w:p w14:paraId="25719F0C" w14:textId="77777777" w:rsidR="00ED5902" w:rsidRPr="0097549B" w:rsidRDefault="00ED5902" w:rsidP="002A0FFD">
            <w:pPr>
              <w:pStyle w:val="Tableheader"/>
              <w:jc w:val="center"/>
              <w:rPr>
                <w:bCs/>
                <w:sz w:val="20"/>
              </w:rPr>
            </w:pPr>
            <w:bookmarkStart w:id="1148" w:name="t90216031"/>
            <w:r w:rsidRPr="0097549B">
              <w:rPr>
                <w:bCs/>
              </w:rPr>
              <w:t>Table 902.16.03-</w:t>
            </w:r>
            <w:proofErr w:type="gramStart"/>
            <w:r w:rsidRPr="0097549B">
              <w:rPr>
                <w:bCs/>
              </w:rPr>
              <w:t>1</w:t>
            </w:r>
            <w:bookmarkEnd w:id="1148"/>
            <w:r w:rsidRPr="0097549B">
              <w:rPr>
                <w:bCs/>
              </w:rPr>
              <w:t xml:space="preserve">  Performance</w:t>
            </w:r>
            <w:proofErr w:type="gramEnd"/>
            <w:r w:rsidRPr="0097549B">
              <w:rPr>
                <w:bCs/>
              </w:rPr>
              <w:t xml:space="preserve"> Testing Pay Adjustments for Ultra-HPTO</w:t>
            </w:r>
          </w:p>
        </w:tc>
      </w:tr>
      <w:tr w:rsidR="00ED5902" w:rsidRPr="00F72257" w14:paraId="6C6201E2" w14:textId="77777777" w:rsidTr="002A0FFD">
        <w:trPr>
          <w:trHeight w:val="58"/>
        </w:trPr>
        <w:tc>
          <w:tcPr>
            <w:tcW w:w="3060" w:type="dxa"/>
            <w:tcBorders>
              <w:top w:val="single" w:sz="4" w:space="0" w:color="auto"/>
              <w:left w:val="nil"/>
              <w:bottom w:val="nil"/>
              <w:right w:val="nil"/>
            </w:tcBorders>
            <w:hideMark/>
          </w:tcPr>
          <w:p w14:paraId="045BE9F2" w14:textId="77777777" w:rsidR="00ED5902" w:rsidRPr="00F72257" w:rsidRDefault="00ED5902" w:rsidP="002A0FFD">
            <w:pPr>
              <w:pStyle w:val="Tableheader"/>
              <w:jc w:val="center"/>
              <w:rPr>
                <w:bCs/>
              </w:rPr>
            </w:pPr>
            <w:r w:rsidRPr="00F72257">
              <w:rPr>
                <w:bCs/>
              </w:rPr>
              <w:t>Test</w:t>
            </w:r>
          </w:p>
        </w:tc>
        <w:tc>
          <w:tcPr>
            <w:tcW w:w="1260" w:type="dxa"/>
            <w:tcBorders>
              <w:top w:val="nil"/>
              <w:left w:val="nil"/>
              <w:bottom w:val="nil"/>
              <w:right w:val="nil"/>
            </w:tcBorders>
            <w:hideMark/>
          </w:tcPr>
          <w:p w14:paraId="552AA561" w14:textId="77777777" w:rsidR="00ED5902" w:rsidRPr="00F72257" w:rsidRDefault="00ED5902" w:rsidP="002A0FFD">
            <w:pPr>
              <w:pStyle w:val="Tableheader"/>
              <w:jc w:val="center"/>
              <w:rPr>
                <w:bCs/>
              </w:rPr>
            </w:pPr>
            <w:r w:rsidRPr="00F72257">
              <w:rPr>
                <w:bCs/>
              </w:rPr>
              <w:t>Requirement</w:t>
            </w:r>
          </w:p>
        </w:tc>
        <w:tc>
          <w:tcPr>
            <w:tcW w:w="2250" w:type="dxa"/>
            <w:tcBorders>
              <w:top w:val="nil"/>
              <w:left w:val="nil"/>
              <w:bottom w:val="nil"/>
              <w:right w:val="nil"/>
            </w:tcBorders>
            <w:hideMark/>
          </w:tcPr>
          <w:p w14:paraId="60176A7B" w14:textId="77777777" w:rsidR="00ED5902" w:rsidRPr="00F72257" w:rsidRDefault="00ED5902" w:rsidP="002A0FFD">
            <w:pPr>
              <w:pStyle w:val="Tableheader"/>
              <w:jc w:val="center"/>
              <w:rPr>
                <w:bCs/>
              </w:rPr>
            </w:pPr>
            <w:r w:rsidRPr="00F72257">
              <w:rPr>
                <w:bCs/>
              </w:rPr>
              <w:t>Test Result</w:t>
            </w:r>
          </w:p>
        </w:tc>
        <w:tc>
          <w:tcPr>
            <w:tcW w:w="2530" w:type="dxa"/>
            <w:tcBorders>
              <w:top w:val="nil"/>
              <w:left w:val="nil"/>
              <w:bottom w:val="nil"/>
              <w:right w:val="nil"/>
            </w:tcBorders>
            <w:hideMark/>
          </w:tcPr>
          <w:p w14:paraId="7D5CCE44" w14:textId="77777777" w:rsidR="00ED5902" w:rsidRPr="00F72257" w:rsidRDefault="00ED5902" w:rsidP="002A0FFD">
            <w:pPr>
              <w:pStyle w:val="Tableheader"/>
              <w:jc w:val="center"/>
              <w:rPr>
                <w:bCs/>
              </w:rPr>
            </w:pPr>
            <w:r w:rsidRPr="00F72257">
              <w:rPr>
                <w:bCs/>
              </w:rPr>
              <w:t>PPA</w:t>
            </w:r>
          </w:p>
        </w:tc>
      </w:tr>
      <w:tr w:rsidR="00ED5902" w:rsidRPr="00F72257" w14:paraId="2512F262" w14:textId="77777777" w:rsidTr="002A0FFD">
        <w:trPr>
          <w:trHeight w:val="46"/>
        </w:trPr>
        <w:tc>
          <w:tcPr>
            <w:tcW w:w="3060" w:type="dxa"/>
            <w:tcBorders>
              <w:top w:val="single" w:sz="4" w:space="0" w:color="auto"/>
              <w:left w:val="nil"/>
              <w:bottom w:val="single" w:sz="4" w:space="0" w:color="auto"/>
              <w:right w:val="nil"/>
            </w:tcBorders>
            <w:vAlign w:val="center"/>
            <w:hideMark/>
          </w:tcPr>
          <w:p w14:paraId="06EF2C9F" w14:textId="77777777" w:rsidR="00ED5902" w:rsidRPr="00F72257" w:rsidRDefault="00ED5902" w:rsidP="002A0FFD">
            <w:pPr>
              <w:pStyle w:val="Tableheader"/>
              <w:jc w:val="center"/>
              <w:rPr>
                <w:bCs/>
              </w:rPr>
            </w:pPr>
            <w:proofErr w:type="gramStart"/>
            <w:r w:rsidRPr="00F72257">
              <w:rPr>
                <w:bCs/>
              </w:rPr>
              <w:t xml:space="preserve">APA @ </w:t>
            </w:r>
            <w:proofErr w:type="gramEnd"/>
            <w:r w:rsidRPr="00F72257">
              <w:rPr>
                <w:bCs/>
              </w:rPr>
              <w:t>8,000 loading cycles, mm</w:t>
            </w:r>
          </w:p>
          <w:p w14:paraId="208F8A6F" w14:textId="77777777" w:rsidR="00ED5902" w:rsidRPr="00F72257" w:rsidRDefault="00ED5902" w:rsidP="002A0FFD">
            <w:pPr>
              <w:keepNext/>
              <w:rPr>
                <w:b/>
                <w:bCs/>
                <w:sz w:val="18"/>
              </w:rPr>
            </w:pPr>
            <w:r w:rsidRPr="00F72257">
              <w:rPr>
                <w:b/>
                <w:bCs/>
                <w:sz w:val="18"/>
              </w:rPr>
              <w:t>(AASHTO T 340)</w:t>
            </w:r>
          </w:p>
        </w:tc>
        <w:tc>
          <w:tcPr>
            <w:tcW w:w="1260" w:type="dxa"/>
            <w:tcBorders>
              <w:top w:val="single" w:sz="4" w:space="0" w:color="auto"/>
              <w:left w:val="nil"/>
              <w:bottom w:val="single" w:sz="4" w:space="0" w:color="auto"/>
              <w:right w:val="nil"/>
            </w:tcBorders>
            <w:vAlign w:val="center"/>
            <w:hideMark/>
          </w:tcPr>
          <w:p w14:paraId="3DBE806B" w14:textId="77777777" w:rsidR="00ED5902" w:rsidRPr="00F72257" w:rsidRDefault="00ED5902" w:rsidP="002A0FFD">
            <w:pPr>
              <w:pStyle w:val="Tabletext"/>
              <w:jc w:val="center"/>
            </w:pPr>
            <w:r w:rsidRPr="00F72257">
              <w:t>3.0 maximum</w:t>
            </w:r>
          </w:p>
        </w:tc>
        <w:tc>
          <w:tcPr>
            <w:tcW w:w="2250" w:type="dxa"/>
            <w:tcBorders>
              <w:top w:val="single" w:sz="4" w:space="0" w:color="auto"/>
              <w:left w:val="nil"/>
              <w:bottom w:val="single" w:sz="4" w:space="0" w:color="auto"/>
              <w:right w:val="nil"/>
            </w:tcBorders>
            <w:hideMark/>
          </w:tcPr>
          <w:p w14:paraId="50515645" w14:textId="77777777" w:rsidR="00ED5902" w:rsidRPr="00F72257" w:rsidRDefault="00ED5902" w:rsidP="002A0FFD">
            <w:pPr>
              <w:pStyle w:val="Tabletext"/>
              <w:jc w:val="center"/>
            </w:pPr>
            <w:r w:rsidRPr="00F72257">
              <w:t>t ≤ 3.0</w:t>
            </w:r>
          </w:p>
          <w:p w14:paraId="5B678741" w14:textId="77777777" w:rsidR="00ED5902" w:rsidRPr="00F72257" w:rsidRDefault="00ED5902" w:rsidP="002A0FFD">
            <w:pPr>
              <w:pStyle w:val="Tabletext"/>
              <w:jc w:val="center"/>
            </w:pPr>
            <w:r w:rsidRPr="00F72257">
              <w:t>3.0 &lt; t ≤ 8.0</w:t>
            </w:r>
          </w:p>
          <w:p w14:paraId="2DBCC1EC" w14:textId="77777777" w:rsidR="00ED5902" w:rsidRPr="00F72257" w:rsidRDefault="00ED5902" w:rsidP="002A0FFD">
            <w:pPr>
              <w:pStyle w:val="Tabletext"/>
              <w:jc w:val="center"/>
            </w:pPr>
            <w:r w:rsidRPr="00F72257">
              <w:t>t &gt; 8.0</w:t>
            </w:r>
          </w:p>
        </w:tc>
        <w:tc>
          <w:tcPr>
            <w:tcW w:w="2530" w:type="dxa"/>
            <w:tcBorders>
              <w:top w:val="single" w:sz="4" w:space="0" w:color="auto"/>
              <w:left w:val="nil"/>
              <w:bottom w:val="single" w:sz="4" w:space="0" w:color="auto"/>
              <w:right w:val="nil"/>
            </w:tcBorders>
            <w:hideMark/>
          </w:tcPr>
          <w:p w14:paraId="3D68577F" w14:textId="77777777" w:rsidR="00ED5902" w:rsidRPr="00F72257" w:rsidRDefault="00ED5902" w:rsidP="002A0FFD">
            <w:pPr>
              <w:pStyle w:val="Tabletext"/>
              <w:jc w:val="center"/>
            </w:pPr>
            <w:r w:rsidRPr="00F72257">
              <w:t>0</w:t>
            </w:r>
          </w:p>
          <w:p w14:paraId="66F17807" w14:textId="77777777" w:rsidR="00ED5902" w:rsidRPr="00F72257" w:rsidRDefault="00ED5902" w:rsidP="002A0FFD">
            <w:pPr>
              <w:pStyle w:val="Tabletext"/>
              <w:jc w:val="center"/>
            </w:pPr>
            <w:r w:rsidRPr="00F72257">
              <w:t>-10(t-3)</w:t>
            </w:r>
          </w:p>
          <w:p w14:paraId="58969D07" w14:textId="77777777" w:rsidR="00ED5902" w:rsidRPr="00F72257" w:rsidRDefault="00ED5902" w:rsidP="002A0FFD">
            <w:pPr>
              <w:pStyle w:val="Tabletext"/>
              <w:jc w:val="center"/>
            </w:pPr>
            <w:r w:rsidRPr="00F72257">
              <w:t>-100 or Remove &amp; Replace</w:t>
            </w:r>
          </w:p>
        </w:tc>
      </w:tr>
      <w:tr w:rsidR="00ED5902" w:rsidRPr="00F72257" w14:paraId="5E23B87B" w14:textId="77777777" w:rsidTr="002A0FFD">
        <w:tc>
          <w:tcPr>
            <w:tcW w:w="3060" w:type="dxa"/>
            <w:tcBorders>
              <w:top w:val="nil"/>
              <w:left w:val="nil"/>
              <w:bottom w:val="nil"/>
              <w:right w:val="nil"/>
            </w:tcBorders>
            <w:vAlign w:val="center"/>
            <w:hideMark/>
          </w:tcPr>
          <w:p w14:paraId="62E94F19" w14:textId="77777777" w:rsidR="00ED5902" w:rsidRPr="00F72257" w:rsidRDefault="00ED5902" w:rsidP="002A0FFD">
            <w:pPr>
              <w:pStyle w:val="Tableheader"/>
              <w:jc w:val="center"/>
              <w:rPr>
                <w:bCs/>
              </w:rPr>
            </w:pPr>
            <w:r w:rsidRPr="00F72257">
              <w:rPr>
                <w:bCs/>
              </w:rPr>
              <w:t>Overlay Tester, cycles</w:t>
            </w:r>
          </w:p>
          <w:p w14:paraId="2B8C6672" w14:textId="77777777" w:rsidR="00ED5902" w:rsidRPr="00F72257" w:rsidRDefault="00ED5902" w:rsidP="002A0FFD">
            <w:pPr>
              <w:keepNext/>
              <w:rPr>
                <w:b/>
                <w:bCs/>
                <w:sz w:val="18"/>
              </w:rPr>
            </w:pPr>
            <w:r w:rsidRPr="00F72257">
              <w:rPr>
                <w:b/>
                <w:bCs/>
                <w:sz w:val="18"/>
              </w:rPr>
              <w:t>(NJDOT B-10)</w:t>
            </w:r>
          </w:p>
        </w:tc>
        <w:tc>
          <w:tcPr>
            <w:tcW w:w="1260" w:type="dxa"/>
            <w:tcBorders>
              <w:top w:val="nil"/>
              <w:left w:val="nil"/>
              <w:bottom w:val="nil"/>
              <w:right w:val="nil"/>
            </w:tcBorders>
            <w:vAlign w:val="center"/>
            <w:hideMark/>
          </w:tcPr>
          <w:p w14:paraId="444300A0" w14:textId="77777777" w:rsidR="00ED5902" w:rsidRPr="00F72257" w:rsidRDefault="00ED5902" w:rsidP="002A0FFD">
            <w:pPr>
              <w:pStyle w:val="Tabletext"/>
              <w:jc w:val="center"/>
            </w:pPr>
            <w:r w:rsidRPr="00F72257">
              <w:t>2500 minimum</w:t>
            </w:r>
          </w:p>
        </w:tc>
        <w:tc>
          <w:tcPr>
            <w:tcW w:w="2250" w:type="dxa"/>
            <w:tcBorders>
              <w:top w:val="nil"/>
              <w:left w:val="nil"/>
              <w:bottom w:val="nil"/>
              <w:right w:val="nil"/>
            </w:tcBorders>
            <w:hideMark/>
          </w:tcPr>
          <w:p w14:paraId="597BD277" w14:textId="77777777" w:rsidR="00ED5902" w:rsidRPr="00F72257" w:rsidRDefault="00ED5902" w:rsidP="002A0FFD">
            <w:pPr>
              <w:pStyle w:val="Tabletext"/>
              <w:jc w:val="center"/>
            </w:pPr>
            <w:r w:rsidRPr="00F72257">
              <w:t xml:space="preserve">t ≥ 2500 </w:t>
            </w:r>
          </w:p>
          <w:p w14:paraId="7E45FEFC" w14:textId="77777777" w:rsidR="00ED5902" w:rsidRPr="00F72257" w:rsidRDefault="00ED5902" w:rsidP="002A0FFD">
            <w:pPr>
              <w:pStyle w:val="Tabletext"/>
              <w:jc w:val="center"/>
            </w:pPr>
            <w:r w:rsidRPr="00F72257">
              <w:t>2500 &gt; t ≥ 1000</w:t>
            </w:r>
          </w:p>
          <w:p w14:paraId="5E540EFE" w14:textId="77777777" w:rsidR="00ED5902" w:rsidRPr="00F72257" w:rsidRDefault="00ED5902" w:rsidP="002A0FFD">
            <w:pPr>
              <w:pStyle w:val="Tabletext"/>
              <w:jc w:val="center"/>
            </w:pPr>
            <w:r w:rsidRPr="00F72257">
              <w:t>t &lt; 1000</w:t>
            </w:r>
          </w:p>
        </w:tc>
        <w:tc>
          <w:tcPr>
            <w:tcW w:w="2530" w:type="dxa"/>
            <w:tcBorders>
              <w:top w:val="nil"/>
              <w:left w:val="nil"/>
              <w:bottom w:val="nil"/>
              <w:right w:val="nil"/>
            </w:tcBorders>
            <w:hideMark/>
          </w:tcPr>
          <w:p w14:paraId="59D01371" w14:textId="77777777" w:rsidR="00ED5902" w:rsidRPr="00F72257" w:rsidRDefault="00ED5902" w:rsidP="002A0FFD">
            <w:pPr>
              <w:pStyle w:val="Tabletext"/>
              <w:jc w:val="center"/>
            </w:pPr>
            <w:r w:rsidRPr="00F72257">
              <w:t>0</w:t>
            </w:r>
          </w:p>
          <w:p w14:paraId="1E86C8D8" w14:textId="77777777" w:rsidR="00ED5902" w:rsidRPr="00F72257" w:rsidRDefault="00ED5902" w:rsidP="002A0FFD">
            <w:pPr>
              <w:pStyle w:val="Tabletext"/>
              <w:jc w:val="center"/>
            </w:pPr>
            <w:r w:rsidRPr="00F72257">
              <w:t>-(2500-t)/30</w:t>
            </w:r>
          </w:p>
          <w:p w14:paraId="33D3C46F" w14:textId="77777777" w:rsidR="00ED5902" w:rsidRPr="00F72257" w:rsidRDefault="00ED5902" w:rsidP="002A0FFD">
            <w:pPr>
              <w:pStyle w:val="Tabletext"/>
              <w:jc w:val="center"/>
            </w:pPr>
            <w:r w:rsidRPr="00F72257">
              <w:t>-100 or Remove &amp; Replace</w:t>
            </w:r>
          </w:p>
        </w:tc>
      </w:tr>
      <w:tr w:rsidR="00ED5902" w:rsidRPr="00F72257" w14:paraId="04A7E682" w14:textId="77777777" w:rsidTr="002A0FFD">
        <w:tc>
          <w:tcPr>
            <w:tcW w:w="3060" w:type="dxa"/>
            <w:tcBorders>
              <w:top w:val="nil"/>
              <w:left w:val="nil"/>
              <w:bottom w:val="double" w:sz="4" w:space="0" w:color="auto"/>
              <w:right w:val="nil"/>
            </w:tcBorders>
            <w:vAlign w:val="center"/>
          </w:tcPr>
          <w:p w14:paraId="1B691E94" w14:textId="77777777" w:rsidR="00ED5902" w:rsidRPr="00F72257" w:rsidRDefault="00ED5902" w:rsidP="002A0FFD">
            <w:pPr>
              <w:pStyle w:val="Tableheader"/>
              <w:jc w:val="center"/>
              <w:rPr>
                <w:bCs/>
              </w:rPr>
            </w:pPr>
          </w:p>
        </w:tc>
        <w:tc>
          <w:tcPr>
            <w:tcW w:w="1260" w:type="dxa"/>
            <w:tcBorders>
              <w:top w:val="nil"/>
              <w:left w:val="nil"/>
              <w:bottom w:val="double" w:sz="4" w:space="0" w:color="auto"/>
              <w:right w:val="nil"/>
            </w:tcBorders>
            <w:vAlign w:val="center"/>
          </w:tcPr>
          <w:p w14:paraId="2AC6C9B7" w14:textId="77777777" w:rsidR="00ED5902" w:rsidRPr="00F72257" w:rsidRDefault="00ED5902" w:rsidP="002A0FFD">
            <w:pPr>
              <w:pStyle w:val="Tabletext"/>
              <w:jc w:val="center"/>
            </w:pPr>
          </w:p>
        </w:tc>
        <w:tc>
          <w:tcPr>
            <w:tcW w:w="2250" w:type="dxa"/>
            <w:tcBorders>
              <w:top w:val="nil"/>
              <w:left w:val="nil"/>
              <w:bottom w:val="double" w:sz="4" w:space="0" w:color="auto"/>
              <w:right w:val="nil"/>
            </w:tcBorders>
          </w:tcPr>
          <w:p w14:paraId="273542EE" w14:textId="77777777" w:rsidR="00ED5902" w:rsidRPr="00F72257" w:rsidRDefault="00ED5902" w:rsidP="002A0FFD">
            <w:pPr>
              <w:pStyle w:val="Tabletext"/>
              <w:jc w:val="center"/>
            </w:pPr>
          </w:p>
        </w:tc>
        <w:tc>
          <w:tcPr>
            <w:tcW w:w="2530" w:type="dxa"/>
            <w:tcBorders>
              <w:top w:val="nil"/>
              <w:left w:val="nil"/>
              <w:bottom w:val="double" w:sz="4" w:space="0" w:color="auto"/>
              <w:right w:val="nil"/>
            </w:tcBorders>
          </w:tcPr>
          <w:p w14:paraId="415568F2" w14:textId="77777777" w:rsidR="00ED5902" w:rsidRPr="00F72257" w:rsidRDefault="00ED5902" w:rsidP="002A0FFD">
            <w:pPr>
              <w:pStyle w:val="Tabletext"/>
              <w:jc w:val="center"/>
            </w:pPr>
          </w:p>
        </w:tc>
      </w:tr>
    </w:tbl>
    <w:p w14:paraId="3842AD7E" w14:textId="77777777" w:rsidR="00ED5902" w:rsidRPr="00293871" w:rsidRDefault="00ED5902" w:rsidP="00ED5902">
      <w:pPr>
        <w:pStyle w:val="HiddenTextSpec"/>
      </w:pPr>
      <w:r w:rsidRPr="00293871">
        <w:t>1**************************************************************************************************************************1</w:t>
      </w:r>
    </w:p>
    <w:p w14:paraId="7D8057A0" w14:textId="77777777" w:rsidR="008F29EE" w:rsidRPr="00EE44F5" w:rsidRDefault="008F29EE" w:rsidP="007E613F">
      <w:pPr>
        <w:pStyle w:val="A2paragraph"/>
      </w:pPr>
    </w:p>
    <w:p w14:paraId="216E5708" w14:textId="77777777" w:rsidR="00D5599D" w:rsidRPr="00B97E4C" w:rsidRDefault="005D09D9" w:rsidP="00D5599D">
      <w:pPr>
        <w:pStyle w:val="000Section"/>
      </w:pPr>
      <w:bookmarkStart w:id="1149" w:name="s9021302"/>
      <w:bookmarkStart w:id="1150" w:name="t90213021"/>
      <w:bookmarkStart w:id="1151" w:name="t90213031"/>
      <w:bookmarkStart w:id="1152" w:name="t90213032"/>
      <w:bookmarkStart w:id="1153" w:name="t90213041"/>
      <w:bookmarkStart w:id="1154" w:name="t90213042"/>
      <w:bookmarkStart w:id="1155" w:name="s90214"/>
      <w:bookmarkStart w:id="1156" w:name="s9021401"/>
      <w:bookmarkStart w:id="1157" w:name="s9021402"/>
      <w:bookmarkStart w:id="1158" w:name="t90214021"/>
      <w:bookmarkStart w:id="1159" w:name="t90214022"/>
      <w:bookmarkStart w:id="1160" w:name="s9021403"/>
      <w:bookmarkStart w:id="1161" w:name="t90214031"/>
      <w:bookmarkStart w:id="1162" w:name="s90215"/>
      <w:bookmarkStart w:id="1163" w:name="t902151"/>
      <w:bookmarkEnd w:id="1099"/>
      <w:bookmarkEnd w:id="1100"/>
      <w:bookmarkEnd w:id="1101"/>
      <w:bookmarkEnd w:id="1149"/>
      <w:bookmarkEnd w:id="1150"/>
      <w:bookmarkEnd w:id="1151"/>
      <w:bookmarkEnd w:id="1152"/>
      <w:bookmarkEnd w:id="1153"/>
      <w:bookmarkEnd w:id="1154"/>
      <w:bookmarkEnd w:id="1155"/>
      <w:bookmarkEnd w:id="1156"/>
      <w:bookmarkEnd w:id="1157"/>
      <w:bookmarkEnd w:id="1158"/>
      <w:bookmarkEnd w:id="1159"/>
      <w:bookmarkEnd w:id="1160"/>
      <w:bookmarkEnd w:id="1161"/>
      <w:bookmarkEnd w:id="1162"/>
      <w:bookmarkEnd w:id="1163"/>
      <w:r w:rsidRPr="00B97E4C">
        <w:t>Section 903 – Concrete</w:t>
      </w:r>
      <w:bookmarkEnd w:id="981"/>
      <w:bookmarkEnd w:id="982"/>
      <w:bookmarkEnd w:id="983"/>
      <w:bookmarkEnd w:id="984"/>
      <w:bookmarkEnd w:id="985"/>
    </w:p>
    <w:p w14:paraId="0981B6ED" w14:textId="77777777" w:rsidR="00BE60D9" w:rsidRPr="00B97E4C" w:rsidRDefault="00BE60D9" w:rsidP="00BE60D9">
      <w:pPr>
        <w:pStyle w:val="00000Subsection"/>
      </w:pPr>
      <w:bookmarkStart w:id="1164" w:name="_Toc88381006"/>
      <w:bookmarkStart w:id="1165" w:name="_Toc142048413"/>
      <w:bookmarkStart w:id="1166" w:name="_Toc175378403"/>
      <w:bookmarkStart w:id="1167" w:name="_Toc175471301"/>
      <w:bookmarkStart w:id="1168" w:name="_Toc501717673"/>
      <w:bookmarkStart w:id="1169" w:name="_Toc35343153"/>
      <w:bookmarkStart w:id="1170" w:name="_Toc142048425"/>
      <w:bookmarkStart w:id="1171" w:name="_Toc175378415"/>
      <w:bookmarkStart w:id="1172" w:name="_Toc175471313"/>
      <w:bookmarkStart w:id="1173" w:name="_Toc176676869"/>
      <w:proofErr w:type="gramStart"/>
      <w:r w:rsidRPr="00B97E4C">
        <w:t>903.01  Cement</w:t>
      </w:r>
      <w:bookmarkEnd w:id="1164"/>
      <w:bookmarkEnd w:id="1165"/>
      <w:bookmarkEnd w:id="1166"/>
      <w:bookmarkEnd w:id="1167"/>
      <w:bookmarkEnd w:id="1168"/>
      <w:bookmarkEnd w:id="1169"/>
      <w:proofErr w:type="gramEnd"/>
    </w:p>
    <w:p w14:paraId="732C1812" w14:textId="77777777" w:rsidR="00BE60D9" w:rsidRPr="00293871" w:rsidRDefault="00BE60D9" w:rsidP="00C11C6F">
      <w:pPr>
        <w:pStyle w:val="HiddenTextSpec"/>
      </w:pPr>
      <w:r w:rsidRPr="00293871">
        <w:t>1**************************************************************************************************************************1</w:t>
      </w:r>
    </w:p>
    <w:p w14:paraId="7DA45529" w14:textId="2D562C15" w:rsidR="00BE60D9" w:rsidRPr="00293871" w:rsidRDefault="00BE60D9" w:rsidP="00C11C6F">
      <w:pPr>
        <w:pStyle w:val="HiddenTextSpec"/>
      </w:pPr>
      <w:r w:rsidRPr="00293871">
        <w:t>BDC</w:t>
      </w:r>
      <w:r>
        <w:t>21</w:t>
      </w:r>
      <w:r w:rsidRPr="00293871">
        <w:t>s-</w:t>
      </w:r>
      <w:r>
        <w:t>02</w:t>
      </w:r>
      <w:r w:rsidRPr="00293871">
        <w:t xml:space="preserve"> dated </w:t>
      </w:r>
      <w:r>
        <w:t>Mar</w:t>
      </w:r>
      <w:r w:rsidRPr="00293871">
        <w:t xml:space="preserve"> </w:t>
      </w:r>
      <w:r>
        <w:t>24</w:t>
      </w:r>
      <w:r w:rsidRPr="00293871">
        <w:t>, 20</w:t>
      </w:r>
      <w:r>
        <w:t>21</w:t>
      </w:r>
    </w:p>
    <w:p w14:paraId="2463F205" w14:textId="77777777" w:rsidR="00BE60D9" w:rsidRPr="00C11C6F" w:rsidRDefault="00BE60D9" w:rsidP="00C11C6F">
      <w:pPr>
        <w:pStyle w:val="HiddenTextSpec"/>
      </w:pPr>
    </w:p>
    <w:p w14:paraId="50535E90" w14:textId="15916373" w:rsidR="00BE60D9" w:rsidRPr="000843C3" w:rsidRDefault="00BE60D9" w:rsidP="00BE60D9">
      <w:pPr>
        <w:pStyle w:val="Instruction"/>
      </w:pPr>
      <w:r w:rsidRPr="00452237">
        <w:t>the entire Subsection text is changed to:</w:t>
      </w:r>
    </w:p>
    <w:p w14:paraId="295FAA8F" w14:textId="77777777" w:rsidR="00BE60D9" w:rsidRPr="00BB20F5" w:rsidRDefault="00BE60D9" w:rsidP="00BE60D9">
      <w:pPr>
        <w:pStyle w:val="Paragraph"/>
      </w:pPr>
      <w:r w:rsidRPr="00BB20F5">
        <w:t xml:space="preserve">Use cement, listed on the QPL, that is either </w:t>
      </w:r>
      <w:proofErr w:type="spellStart"/>
      <w:r w:rsidRPr="00BB20F5">
        <w:t>portland</w:t>
      </w:r>
      <w:proofErr w:type="spellEnd"/>
      <w:r w:rsidRPr="00BB20F5">
        <w:t xml:space="preserve"> cement or blended hydraulic cement and conforms to the following:</w:t>
      </w:r>
    </w:p>
    <w:p w14:paraId="561EE72C" w14:textId="77777777" w:rsidR="00BE60D9" w:rsidRPr="00BB20F5" w:rsidRDefault="00BE60D9" w:rsidP="00BE60D9">
      <w:pPr>
        <w:pStyle w:val="Dotleader0indent"/>
      </w:pPr>
      <w:r w:rsidRPr="00BB20F5">
        <w:t>Portland Cement, Type I, II, and Type III</w:t>
      </w:r>
      <w:r w:rsidRPr="00BB20F5">
        <w:tab/>
        <w:t>ASTM C 150</w:t>
      </w:r>
    </w:p>
    <w:p w14:paraId="7A9757CD" w14:textId="77777777" w:rsidR="00BE60D9" w:rsidRPr="00BB20F5" w:rsidRDefault="00BE60D9" w:rsidP="00BE60D9">
      <w:pPr>
        <w:pStyle w:val="Dotleader0indent"/>
      </w:pPr>
      <w:r w:rsidRPr="00BB20F5">
        <w:t>Blended Hydraulic Cement, Type IS, IP, and IL</w:t>
      </w:r>
      <w:r w:rsidRPr="00BB20F5">
        <w:tab/>
        <w:t>ASTM C 595</w:t>
      </w:r>
    </w:p>
    <w:p w14:paraId="1B1044FE" w14:textId="77777777" w:rsidR="00BE60D9" w:rsidRDefault="00BE60D9" w:rsidP="00BE60D9">
      <w:pPr>
        <w:pStyle w:val="Paragraph"/>
      </w:pPr>
      <w:r w:rsidRPr="0021493C">
        <w:t xml:space="preserve">Only use Type III </w:t>
      </w:r>
      <w:proofErr w:type="spellStart"/>
      <w:r w:rsidRPr="0021493C">
        <w:t>portland</w:t>
      </w:r>
      <w:proofErr w:type="spellEnd"/>
      <w:r w:rsidRPr="0021493C">
        <w:t xml:space="preserve"> cement for Class V concrete, prestressed Items, and</w:t>
      </w:r>
      <w:r>
        <w:t xml:space="preserve"> </w:t>
      </w:r>
      <w:r w:rsidRPr="0021493C">
        <w:t>precast Items.</w:t>
      </w:r>
    </w:p>
    <w:p w14:paraId="5A337EF1" w14:textId="77777777" w:rsidR="00BE60D9" w:rsidRPr="00BB20F5" w:rsidRDefault="00BE60D9" w:rsidP="00BE60D9">
      <w:pPr>
        <w:pStyle w:val="Paragraph"/>
      </w:pPr>
      <w:r w:rsidRPr="00BB20F5">
        <w:t xml:space="preserve">Use </w:t>
      </w:r>
      <w:proofErr w:type="spellStart"/>
      <w:r w:rsidRPr="00BB20F5">
        <w:t>portland</w:t>
      </w:r>
      <w:proofErr w:type="spellEnd"/>
      <w:r w:rsidRPr="00BB20F5">
        <w:t xml:space="preserve"> cement pre-blended with a maximum of 25 percent fly ash, by weight, or a maximum of 5 percent silica fume by weight, or with a maximum of 50 percent slag by weight for blended hydraulic cement Type IS or IP.  Use </w:t>
      </w:r>
      <w:proofErr w:type="spellStart"/>
      <w:r w:rsidRPr="00BB20F5">
        <w:t>portland</w:t>
      </w:r>
      <w:proofErr w:type="spellEnd"/>
      <w:r w:rsidRPr="00BB20F5">
        <w:t xml:space="preserve"> cement pre-blended with a minimum of 5 percent limestone content and a maximum of 15 percent limestone content by weight for blended hydraulic cement Type IL.  Ensure that a scaling test according to ASTM C 672 is completed on the mix design if more than 30 percent slag is used and that the concrete has a visual rating less than 3 after 50 cycles.</w:t>
      </w:r>
    </w:p>
    <w:p w14:paraId="0499C603" w14:textId="77777777" w:rsidR="00BE60D9" w:rsidRDefault="00BE60D9" w:rsidP="00BE60D9">
      <w:pPr>
        <w:pStyle w:val="Paragraph"/>
        <w:rPr>
          <w:rFonts w:eastAsiaTheme="minorHAnsi"/>
        </w:rPr>
      </w:pPr>
      <w:r w:rsidRPr="00BB20F5">
        <w:rPr>
          <w:rFonts w:eastAsiaTheme="minorHAnsi"/>
        </w:rPr>
        <w:t xml:space="preserve">Do </w:t>
      </w:r>
      <w:r w:rsidRPr="00BB20F5">
        <w:t>not</w:t>
      </w:r>
      <w:r w:rsidRPr="00BB20F5">
        <w:rPr>
          <w:rFonts w:eastAsiaTheme="minorHAnsi"/>
        </w:rPr>
        <w:t xml:space="preserve"> add additional mineral admixtures to blended hydraulic cements Type IS or IP at the concrete plant unless approved by the ME.  The use of additional mineral admixtures in blended hydraulic cement Type IL at the concrete plant is permitted if the mineral admixture is listed on the QPL</w:t>
      </w:r>
    </w:p>
    <w:p w14:paraId="1A4E0821" w14:textId="77777777" w:rsidR="00BE60D9" w:rsidRPr="00BB20F5" w:rsidRDefault="00BE60D9" w:rsidP="00BE60D9">
      <w:pPr>
        <w:pStyle w:val="Paragraph"/>
      </w:pPr>
      <w:r w:rsidRPr="00BB20F5">
        <w:t>Do not mix different brands of cement, the same brand of cement from different mills, or different types of cement.</w:t>
      </w:r>
    </w:p>
    <w:p w14:paraId="3E9AA5D1" w14:textId="77777777" w:rsidR="00BE60D9" w:rsidRPr="00BB20F5" w:rsidRDefault="00BE60D9" w:rsidP="00BE60D9">
      <w:pPr>
        <w:pStyle w:val="Paragraph"/>
      </w:pPr>
      <w:r w:rsidRPr="00BB20F5">
        <w:lastRenderedPageBreak/>
        <w:t>Provide suitable means for storing and protecting the cement against dampness.  The ME will reject cement that has become partially set or that contains lumps of caked cement.  Ensure that the temperature of the cement at the time of delivery to the mixer does not exceed 160 °F.</w:t>
      </w:r>
    </w:p>
    <w:p w14:paraId="14A43C18" w14:textId="77777777" w:rsidR="00BE60D9" w:rsidRDefault="00BE60D9" w:rsidP="00BE60D9">
      <w:pPr>
        <w:pStyle w:val="HiddenTextSpec"/>
      </w:pPr>
      <w:r>
        <w:t>1**************************************************************************************************************************1</w:t>
      </w:r>
    </w:p>
    <w:p w14:paraId="224B2EAF" w14:textId="0DA712EB" w:rsidR="00D5599D" w:rsidRPr="00B97E4C" w:rsidRDefault="00D5599D" w:rsidP="00D5599D">
      <w:pPr>
        <w:pStyle w:val="0000000Subpart"/>
      </w:pPr>
      <w:proofErr w:type="gramStart"/>
      <w:r w:rsidRPr="00B97E4C">
        <w:t>903.03.05  Control</w:t>
      </w:r>
      <w:proofErr w:type="gramEnd"/>
      <w:r w:rsidRPr="00B97E4C">
        <w:t xml:space="preserve"> and Acceptance Testing Requirements</w:t>
      </w:r>
      <w:bookmarkEnd w:id="1170"/>
      <w:bookmarkEnd w:id="1171"/>
      <w:bookmarkEnd w:id="1172"/>
      <w:bookmarkEnd w:id="1173"/>
    </w:p>
    <w:p w14:paraId="21651768" w14:textId="77777777" w:rsidR="00BE60D9" w:rsidRDefault="00BE60D9" w:rsidP="00BE60D9">
      <w:pPr>
        <w:pStyle w:val="HiddenTextSpec"/>
      </w:pPr>
      <w:r>
        <w:t>1**************************************************************************************************************************1</w:t>
      </w:r>
    </w:p>
    <w:p w14:paraId="394AB495" w14:textId="3975D156" w:rsidR="00D5599D" w:rsidRPr="00B97E4C" w:rsidRDefault="00D5599D" w:rsidP="00D5599D">
      <w:pPr>
        <w:pStyle w:val="A1paragraph0"/>
      </w:pPr>
      <w:r w:rsidRPr="00A95032">
        <w:rPr>
          <w:b/>
          <w:bCs/>
        </w:rPr>
        <w:t>E.</w:t>
      </w:r>
      <w:r w:rsidRPr="00A95032">
        <w:rPr>
          <w:b/>
          <w:bCs/>
        </w:rPr>
        <w:tab/>
        <w:t>Acceptance Testing for Strength for Pay-Adjustment Items.</w:t>
      </w:r>
    </w:p>
    <w:p w14:paraId="1FDEF580" w14:textId="77777777" w:rsidR="002E7FAF" w:rsidRDefault="002E7FAF" w:rsidP="00A95032">
      <w:pPr>
        <w:pStyle w:val="HiddenTextSpec"/>
      </w:pPr>
      <w:bookmarkStart w:id="1174" w:name="_Toc88381085"/>
      <w:bookmarkStart w:id="1175" w:name="_Toc142048555"/>
      <w:bookmarkStart w:id="1176" w:name="_Toc175378551"/>
      <w:bookmarkStart w:id="1177" w:name="_Toc175471449"/>
      <w:bookmarkStart w:id="1178" w:name="_Toc176677005"/>
      <w:r>
        <w:t xml:space="preserve">INCLUDE ONLY THE </w:t>
      </w:r>
      <w:r w:rsidR="006308FA">
        <w:t xml:space="preserve">following </w:t>
      </w:r>
      <w:r>
        <w:t>ITEMS</w:t>
      </w:r>
      <w:r w:rsidR="0041189F">
        <w:t>,</w:t>
      </w:r>
      <w:r>
        <w:t xml:space="preserve"> </w:t>
      </w:r>
      <w:r w:rsidR="006308FA">
        <w:t>as APPLICABLE</w:t>
      </w:r>
      <w:r w:rsidR="0041189F">
        <w:t>,</w:t>
      </w:r>
      <w:r w:rsidR="006308FA">
        <w:t xml:space="preserve"> </w:t>
      </w:r>
      <w:r>
        <w:t>for pay adjustment</w:t>
      </w:r>
    </w:p>
    <w:p w14:paraId="477CE24E" w14:textId="77777777" w:rsidR="00074924" w:rsidRDefault="006308FA" w:rsidP="00A95032">
      <w:pPr>
        <w:pStyle w:val="HiddenTextSpec"/>
      </w:pPr>
      <w:r>
        <w:t>(do not include any variance such as: concrete bridge deck</w:t>
      </w:r>
      <w:r w:rsidR="0041189F">
        <w:t xml:space="preserve">, </w:t>
      </w:r>
      <w:r>
        <w:t>hpc)</w:t>
      </w:r>
    </w:p>
    <w:p w14:paraId="1D029AA9" w14:textId="2598D708" w:rsidR="0090075D" w:rsidRDefault="0090075D" w:rsidP="003A5A69">
      <w:pPr>
        <w:pStyle w:val="11paragraph"/>
      </w:pPr>
      <w:r>
        <w:t>Concrete Items which are subject to pay adjustment and the base prices are as follows:</w:t>
      </w:r>
    </w:p>
    <w:p w14:paraId="737E0AD2" w14:textId="77777777" w:rsidR="004A1618" w:rsidRDefault="004A1618" w:rsidP="004A1618">
      <w:pPr>
        <w:pStyle w:val="Blanklinehalf"/>
      </w:pPr>
    </w:p>
    <w:tbl>
      <w:tblPr>
        <w:tblW w:w="9320" w:type="dxa"/>
        <w:tblInd w:w="450" w:type="dxa"/>
        <w:tblLook w:val="0000" w:firstRow="0" w:lastRow="0" w:firstColumn="0" w:lastColumn="0" w:noHBand="0" w:noVBand="0"/>
      </w:tblPr>
      <w:tblGrid>
        <w:gridCol w:w="1257"/>
        <w:gridCol w:w="5853"/>
        <w:gridCol w:w="847"/>
        <w:gridCol w:w="1363"/>
      </w:tblGrid>
      <w:tr w:rsidR="00EE13EE" w:rsidRPr="00DA5BAC" w14:paraId="4239CD8C" w14:textId="77777777" w:rsidTr="00B057F5">
        <w:trPr>
          <w:trHeight w:val="288"/>
        </w:trPr>
        <w:tc>
          <w:tcPr>
            <w:tcW w:w="1257" w:type="dxa"/>
            <w:tcBorders>
              <w:top w:val="double" w:sz="4" w:space="0" w:color="auto"/>
              <w:left w:val="nil"/>
              <w:bottom w:val="single" w:sz="4" w:space="0" w:color="auto"/>
              <w:right w:val="nil"/>
            </w:tcBorders>
            <w:noWrap/>
            <w:vAlign w:val="center"/>
          </w:tcPr>
          <w:p w14:paraId="07F41473" w14:textId="77777777" w:rsidR="00EE13EE" w:rsidRPr="00672840" w:rsidRDefault="00EE13EE" w:rsidP="00B057F5">
            <w:pPr>
              <w:pStyle w:val="Tableheader"/>
              <w:keepNext w:val="0"/>
              <w:widowControl w:val="0"/>
            </w:pPr>
            <w:r w:rsidRPr="00672840">
              <w:t>ITEMS</w:t>
            </w:r>
          </w:p>
        </w:tc>
        <w:tc>
          <w:tcPr>
            <w:tcW w:w="5853" w:type="dxa"/>
            <w:tcBorders>
              <w:top w:val="double" w:sz="4" w:space="0" w:color="auto"/>
              <w:left w:val="nil"/>
              <w:bottom w:val="single" w:sz="4" w:space="0" w:color="auto"/>
              <w:right w:val="nil"/>
            </w:tcBorders>
            <w:noWrap/>
            <w:vAlign w:val="center"/>
          </w:tcPr>
          <w:p w14:paraId="39C12518" w14:textId="77777777" w:rsidR="00EE13EE" w:rsidRPr="00672840" w:rsidRDefault="00EE13EE" w:rsidP="00B057F5">
            <w:pPr>
              <w:pStyle w:val="Tableheader"/>
              <w:keepNext w:val="0"/>
              <w:widowControl w:val="0"/>
            </w:pPr>
            <w:r w:rsidRPr="00672840">
              <w:t>DESCRIPTION</w:t>
            </w:r>
          </w:p>
        </w:tc>
        <w:tc>
          <w:tcPr>
            <w:tcW w:w="847" w:type="dxa"/>
            <w:tcBorders>
              <w:top w:val="double" w:sz="4" w:space="0" w:color="auto"/>
              <w:left w:val="nil"/>
              <w:bottom w:val="single" w:sz="4" w:space="0" w:color="auto"/>
              <w:right w:val="nil"/>
            </w:tcBorders>
            <w:noWrap/>
            <w:vAlign w:val="center"/>
          </w:tcPr>
          <w:p w14:paraId="41B8CEBA" w14:textId="77777777" w:rsidR="00EE13EE" w:rsidRPr="00672840" w:rsidRDefault="00EE13EE" w:rsidP="00CD5689">
            <w:pPr>
              <w:pStyle w:val="TableheaderCentered"/>
            </w:pPr>
            <w:r w:rsidRPr="00672840">
              <w:t>UNIT</w:t>
            </w:r>
          </w:p>
        </w:tc>
        <w:tc>
          <w:tcPr>
            <w:tcW w:w="1363" w:type="dxa"/>
            <w:tcBorders>
              <w:top w:val="double" w:sz="4" w:space="0" w:color="auto"/>
              <w:left w:val="nil"/>
              <w:bottom w:val="single" w:sz="4" w:space="0" w:color="auto"/>
              <w:right w:val="nil"/>
            </w:tcBorders>
            <w:vAlign w:val="center"/>
          </w:tcPr>
          <w:p w14:paraId="69DF9A92" w14:textId="77777777" w:rsidR="00EE13EE" w:rsidRPr="00672840" w:rsidRDefault="00EE13EE" w:rsidP="00CD5689">
            <w:pPr>
              <w:pStyle w:val="TableheaderCentered"/>
            </w:pPr>
            <w:r w:rsidRPr="00672840">
              <w:t>BASE PRICE</w:t>
            </w:r>
          </w:p>
        </w:tc>
      </w:tr>
      <w:tr w:rsidR="00EE13EE" w:rsidRPr="00DA5BAC" w14:paraId="77CE3083" w14:textId="77777777" w:rsidTr="00B057F5">
        <w:trPr>
          <w:trHeight w:val="288"/>
        </w:trPr>
        <w:tc>
          <w:tcPr>
            <w:tcW w:w="1257" w:type="dxa"/>
            <w:tcBorders>
              <w:top w:val="single" w:sz="4" w:space="0" w:color="auto"/>
              <w:left w:val="nil"/>
              <w:bottom w:val="nil"/>
              <w:right w:val="nil"/>
            </w:tcBorders>
            <w:noWrap/>
            <w:vAlign w:val="center"/>
          </w:tcPr>
          <w:p w14:paraId="3E8F4D06" w14:textId="77777777" w:rsidR="00EE13EE" w:rsidRPr="00672840" w:rsidRDefault="00EE13EE" w:rsidP="00B057F5">
            <w:pPr>
              <w:pStyle w:val="Tabletext"/>
              <w:widowControl w:val="0"/>
            </w:pPr>
            <w:r w:rsidRPr="00672840">
              <w:t>507021P</w:t>
            </w:r>
          </w:p>
        </w:tc>
        <w:tc>
          <w:tcPr>
            <w:tcW w:w="5853" w:type="dxa"/>
            <w:tcBorders>
              <w:top w:val="single" w:sz="4" w:space="0" w:color="auto"/>
              <w:left w:val="nil"/>
              <w:bottom w:val="nil"/>
              <w:right w:val="nil"/>
            </w:tcBorders>
            <w:noWrap/>
            <w:vAlign w:val="center"/>
          </w:tcPr>
          <w:p w14:paraId="1A8ABEDE" w14:textId="77777777" w:rsidR="00EE13EE" w:rsidRPr="00672840" w:rsidRDefault="00EE13EE" w:rsidP="00B057F5">
            <w:pPr>
              <w:pStyle w:val="Tabletext"/>
              <w:widowControl w:val="0"/>
            </w:pPr>
            <w:r w:rsidRPr="00672840">
              <w:t>CONCRETE BRIDGE DECK</w:t>
            </w:r>
          </w:p>
        </w:tc>
        <w:tc>
          <w:tcPr>
            <w:tcW w:w="847" w:type="dxa"/>
            <w:tcBorders>
              <w:top w:val="single" w:sz="4" w:space="0" w:color="auto"/>
              <w:left w:val="nil"/>
              <w:bottom w:val="nil"/>
              <w:right w:val="nil"/>
            </w:tcBorders>
            <w:noWrap/>
            <w:vAlign w:val="center"/>
          </w:tcPr>
          <w:p w14:paraId="57C8FC66" w14:textId="77777777" w:rsidR="00EE13EE" w:rsidRPr="0085263D" w:rsidRDefault="00EE13EE" w:rsidP="00B057F5">
            <w:pPr>
              <w:pStyle w:val="Tabletext"/>
              <w:widowControl w:val="0"/>
              <w:jc w:val="center"/>
            </w:pPr>
            <w:r w:rsidRPr="0085263D">
              <w:t>CY</w:t>
            </w:r>
          </w:p>
        </w:tc>
        <w:tc>
          <w:tcPr>
            <w:tcW w:w="1363" w:type="dxa"/>
            <w:tcBorders>
              <w:top w:val="single" w:sz="4" w:space="0" w:color="auto"/>
              <w:left w:val="nil"/>
              <w:bottom w:val="nil"/>
              <w:right w:val="nil"/>
            </w:tcBorders>
            <w:noWrap/>
            <w:vAlign w:val="center"/>
          </w:tcPr>
          <w:p w14:paraId="5487C645" w14:textId="77777777" w:rsidR="00EE13EE" w:rsidRPr="0085263D" w:rsidRDefault="00DA5BAC" w:rsidP="00B057F5">
            <w:pPr>
              <w:pStyle w:val="Tabletext"/>
              <w:widowControl w:val="0"/>
              <w:jc w:val="center"/>
            </w:pPr>
            <w:r w:rsidRPr="0085263D">
              <w:t>$500.00</w:t>
            </w:r>
          </w:p>
        </w:tc>
      </w:tr>
      <w:tr w:rsidR="00EE13EE" w:rsidRPr="00DA5BAC" w14:paraId="08BCAD02" w14:textId="77777777" w:rsidTr="00B057F5">
        <w:trPr>
          <w:trHeight w:val="288"/>
        </w:trPr>
        <w:tc>
          <w:tcPr>
            <w:tcW w:w="1257" w:type="dxa"/>
            <w:tcBorders>
              <w:top w:val="nil"/>
              <w:left w:val="nil"/>
              <w:bottom w:val="nil"/>
              <w:right w:val="nil"/>
            </w:tcBorders>
            <w:noWrap/>
            <w:vAlign w:val="center"/>
          </w:tcPr>
          <w:p w14:paraId="3C27FD90" w14:textId="77777777" w:rsidR="00EE13EE" w:rsidRPr="00672840" w:rsidRDefault="00EE13EE" w:rsidP="00B057F5">
            <w:pPr>
              <w:pStyle w:val="Tabletext"/>
              <w:widowControl w:val="0"/>
            </w:pPr>
            <w:r w:rsidRPr="00672840">
              <w:t>507036P</w:t>
            </w:r>
          </w:p>
        </w:tc>
        <w:tc>
          <w:tcPr>
            <w:tcW w:w="5853" w:type="dxa"/>
            <w:tcBorders>
              <w:top w:val="nil"/>
              <w:left w:val="nil"/>
              <w:bottom w:val="nil"/>
              <w:right w:val="nil"/>
            </w:tcBorders>
            <w:noWrap/>
            <w:vAlign w:val="center"/>
          </w:tcPr>
          <w:p w14:paraId="65374D69" w14:textId="77777777" w:rsidR="00EE13EE" w:rsidRPr="00672840" w:rsidRDefault="00EE13EE" w:rsidP="00B057F5">
            <w:pPr>
              <w:pStyle w:val="Tabletext"/>
              <w:widowControl w:val="0"/>
            </w:pPr>
            <w:r w:rsidRPr="00672840">
              <w:t>CONCRETE BRIDGE PARAPET</w:t>
            </w:r>
          </w:p>
        </w:tc>
        <w:tc>
          <w:tcPr>
            <w:tcW w:w="847" w:type="dxa"/>
            <w:tcBorders>
              <w:top w:val="nil"/>
              <w:left w:val="nil"/>
              <w:bottom w:val="nil"/>
              <w:right w:val="nil"/>
            </w:tcBorders>
            <w:noWrap/>
            <w:vAlign w:val="center"/>
          </w:tcPr>
          <w:p w14:paraId="15A195A8"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vAlign w:val="center"/>
          </w:tcPr>
          <w:p w14:paraId="72F6FFB5" w14:textId="365B9E2A" w:rsidR="00EE13EE" w:rsidRPr="00DA5BAC" w:rsidRDefault="00EE13EE" w:rsidP="00B057F5">
            <w:pPr>
              <w:pStyle w:val="Tabletext"/>
              <w:widowControl w:val="0"/>
              <w:jc w:val="center"/>
            </w:pPr>
            <w:r w:rsidRPr="00DA5BAC">
              <w:t>$305.00</w:t>
            </w:r>
          </w:p>
        </w:tc>
      </w:tr>
      <w:tr w:rsidR="00EE13EE" w:rsidRPr="00DA5BAC" w14:paraId="7B0578F8" w14:textId="77777777" w:rsidTr="00B057F5">
        <w:trPr>
          <w:trHeight w:val="288"/>
        </w:trPr>
        <w:tc>
          <w:tcPr>
            <w:tcW w:w="1257" w:type="dxa"/>
            <w:tcBorders>
              <w:top w:val="nil"/>
              <w:left w:val="nil"/>
              <w:bottom w:val="nil"/>
              <w:right w:val="nil"/>
            </w:tcBorders>
            <w:noWrap/>
            <w:vAlign w:val="center"/>
          </w:tcPr>
          <w:p w14:paraId="4945C8B8" w14:textId="77777777" w:rsidR="00EE13EE" w:rsidRPr="00672840" w:rsidRDefault="00EE13EE" w:rsidP="00B057F5">
            <w:pPr>
              <w:pStyle w:val="Tabletext"/>
              <w:widowControl w:val="0"/>
            </w:pPr>
            <w:r w:rsidRPr="00672840">
              <w:t>505039P</w:t>
            </w:r>
          </w:p>
        </w:tc>
        <w:tc>
          <w:tcPr>
            <w:tcW w:w="5853" w:type="dxa"/>
            <w:tcBorders>
              <w:top w:val="nil"/>
              <w:left w:val="nil"/>
              <w:bottom w:val="nil"/>
              <w:right w:val="nil"/>
            </w:tcBorders>
            <w:noWrap/>
            <w:vAlign w:val="center"/>
          </w:tcPr>
          <w:p w14:paraId="15320E04" w14:textId="77777777" w:rsidR="00EE13EE" w:rsidRPr="00672840" w:rsidRDefault="00EE13EE" w:rsidP="00B057F5">
            <w:pPr>
              <w:pStyle w:val="Tabletext"/>
              <w:widowControl w:val="0"/>
            </w:pPr>
            <w:r w:rsidRPr="00672840">
              <w:t>PRESTRESSED CONCRETE SLAB BEAM, (TYPE SII-36), 36" X 15"</w:t>
            </w:r>
          </w:p>
        </w:tc>
        <w:tc>
          <w:tcPr>
            <w:tcW w:w="847" w:type="dxa"/>
            <w:tcBorders>
              <w:top w:val="nil"/>
              <w:left w:val="nil"/>
              <w:bottom w:val="nil"/>
              <w:right w:val="nil"/>
            </w:tcBorders>
            <w:noWrap/>
            <w:vAlign w:val="center"/>
          </w:tcPr>
          <w:p w14:paraId="3C507AC2"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vAlign w:val="center"/>
          </w:tcPr>
          <w:p w14:paraId="76822D01" w14:textId="73CF718B" w:rsidR="00EE13EE" w:rsidRPr="00DA5BAC" w:rsidRDefault="00EE13EE" w:rsidP="00B057F5">
            <w:pPr>
              <w:pStyle w:val="Tabletext"/>
              <w:widowControl w:val="0"/>
              <w:jc w:val="center"/>
            </w:pPr>
            <w:r w:rsidRPr="00DA5BAC">
              <w:t>$125.00</w:t>
            </w:r>
          </w:p>
        </w:tc>
      </w:tr>
      <w:tr w:rsidR="00EE13EE" w:rsidRPr="00DA5BAC" w14:paraId="7775B20B" w14:textId="77777777" w:rsidTr="00B057F5">
        <w:trPr>
          <w:trHeight w:val="288"/>
        </w:trPr>
        <w:tc>
          <w:tcPr>
            <w:tcW w:w="1257" w:type="dxa"/>
            <w:tcBorders>
              <w:top w:val="nil"/>
              <w:left w:val="nil"/>
              <w:bottom w:val="nil"/>
              <w:right w:val="nil"/>
            </w:tcBorders>
            <w:noWrap/>
            <w:vAlign w:val="center"/>
          </w:tcPr>
          <w:p w14:paraId="1BFEBACE" w14:textId="77777777" w:rsidR="00EE13EE" w:rsidRPr="00672840" w:rsidRDefault="00EE13EE" w:rsidP="00B057F5">
            <w:pPr>
              <w:pStyle w:val="Tabletext"/>
              <w:widowControl w:val="0"/>
            </w:pPr>
            <w:r w:rsidRPr="00672840">
              <w:t>505042P</w:t>
            </w:r>
          </w:p>
        </w:tc>
        <w:tc>
          <w:tcPr>
            <w:tcW w:w="5853" w:type="dxa"/>
            <w:tcBorders>
              <w:top w:val="nil"/>
              <w:left w:val="nil"/>
              <w:bottom w:val="nil"/>
              <w:right w:val="nil"/>
            </w:tcBorders>
            <w:noWrap/>
            <w:vAlign w:val="center"/>
          </w:tcPr>
          <w:p w14:paraId="16513C4B" w14:textId="77777777" w:rsidR="00EE13EE" w:rsidRPr="00672840" w:rsidRDefault="00EE13EE" w:rsidP="00B057F5">
            <w:pPr>
              <w:pStyle w:val="Tabletext"/>
              <w:widowControl w:val="0"/>
            </w:pPr>
            <w:r w:rsidRPr="00672840">
              <w:t>PRESTRESSED CONCRETE SLAB BEAM, (TYPE SIII-36), 36" X 18"</w:t>
            </w:r>
          </w:p>
        </w:tc>
        <w:tc>
          <w:tcPr>
            <w:tcW w:w="847" w:type="dxa"/>
            <w:tcBorders>
              <w:top w:val="nil"/>
              <w:left w:val="nil"/>
              <w:bottom w:val="nil"/>
              <w:right w:val="nil"/>
            </w:tcBorders>
            <w:noWrap/>
            <w:vAlign w:val="center"/>
          </w:tcPr>
          <w:p w14:paraId="4582B95A"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vAlign w:val="center"/>
          </w:tcPr>
          <w:p w14:paraId="430D7CB3" w14:textId="7843DBDA" w:rsidR="00EE13EE" w:rsidRPr="00DA5BAC" w:rsidRDefault="00EE13EE" w:rsidP="00B057F5">
            <w:pPr>
              <w:pStyle w:val="Tabletext"/>
              <w:widowControl w:val="0"/>
              <w:jc w:val="center"/>
            </w:pPr>
            <w:r w:rsidRPr="00DA5BAC">
              <w:t>$130.00</w:t>
            </w:r>
          </w:p>
        </w:tc>
      </w:tr>
      <w:tr w:rsidR="00EE13EE" w:rsidRPr="00DA5BAC" w14:paraId="23381423" w14:textId="77777777" w:rsidTr="00B057F5">
        <w:trPr>
          <w:trHeight w:val="288"/>
        </w:trPr>
        <w:tc>
          <w:tcPr>
            <w:tcW w:w="1257" w:type="dxa"/>
            <w:tcBorders>
              <w:top w:val="nil"/>
              <w:left w:val="nil"/>
              <w:bottom w:val="nil"/>
              <w:right w:val="nil"/>
            </w:tcBorders>
            <w:noWrap/>
            <w:vAlign w:val="center"/>
          </w:tcPr>
          <w:p w14:paraId="793C5A16" w14:textId="77777777" w:rsidR="00EE13EE" w:rsidRPr="00672840" w:rsidRDefault="00EE13EE" w:rsidP="00B057F5">
            <w:pPr>
              <w:pStyle w:val="Tabletext"/>
              <w:widowControl w:val="0"/>
            </w:pPr>
            <w:r w:rsidRPr="00672840">
              <w:t>505015P</w:t>
            </w:r>
          </w:p>
        </w:tc>
        <w:tc>
          <w:tcPr>
            <w:tcW w:w="5853" w:type="dxa"/>
            <w:tcBorders>
              <w:top w:val="nil"/>
              <w:left w:val="nil"/>
              <w:bottom w:val="nil"/>
              <w:right w:val="nil"/>
            </w:tcBorders>
            <w:noWrap/>
            <w:vAlign w:val="center"/>
          </w:tcPr>
          <w:p w14:paraId="1B58F535" w14:textId="77777777" w:rsidR="00EE13EE" w:rsidRPr="00672840" w:rsidRDefault="00EE13EE" w:rsidP="00B057F5">
            <w:pPr>
              <w:pStyle w:val="Tabletext"/>
              <w:widowControl w:val="0"/>
            </w:pPr>
            <w:r w:rsidRPr="00672840">
              <w:t>PRESTRESSED CONCRETE BOX BEAM, (TYPE BI-36), 36" X 27"</w:t>
            </w:r>
          </w:p>
        </w:tc>
        <w:tc>
          <w:tcPr>
            <w:tcW w:w="847" w:type="dxa"/>
            <w:tcBorders>
              <w:top w:val="nil"/>
              <w:left w:val="nil"/>
              <w:bottom w:val="nil"/>
              <w:right w:val="nil"/>
            </w:tcBorders>
            <w:noWrap/>
            <w:vAlign w:val="center"/>
          </w:tcPr>
          <w:p w14:paraId="3EC3A56E"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vAlign w:val="center"/>
          </w:tcPr>
          <w:p w14:paraId="72AE491F" w14:textId="5E562BDC" w:rsidR="00EE13EE" w:rsidRPr="00DA5BAC" w:rsidRDefault="00EE13EE" w:rsidP="00B057F5">
            <w:pPr>
              <w:pStyle w:val="Tabletext"/>
              <w:widowControl w:val="0"/>
              <w:jc w:val="center"/>
            </w:pPr>
            <w:r w:rsidRPr="00DA5BAC">
              <w:t>$170.00</w:t>
            </w:r>
          </w:p>
        </w:tc>
      </w:tr>
      <w:tr w:rsidR="00EE13EE" w:rsidRPr="00DA5BAC" w14:paraId="0B039E6D" w14:textId="77777777" w:rsidTr="00B057F5">
        <w:trPr>
          <w:trHeight w:val="288"/>
        </w:trPr>
        <w:tc>
          <w:tcPr>
            <w:tcW w:w="1257" w:type="dxa"/>
            <w:tcBorders>
              <w:top w:val="nil"/>
              <w:left w:val="nil"/>
              <w:bottom w:val="nil"/>
              <w:right w:val="nil"/>
            </w:tcBorders>
            <w:noWrap/>
            <w:vAlign w:val="center"/>
          </w:tcPr>
          <w:p w14:paraId="39694F84" w14:textId="77777777" w:rsidR="00EE13EE" w:rsidRPr="00672840" w:rsidRDefault="00EE13EE" w:rsidP="00B057F5">
            <w:pPr>
              <w:pStyle w:val="Tabletext"/>
              <w:widowControl w:val="0"/>
            </w:pPr>
            <w:r w:rsidRPr="00672840">
              <w:t>505045P</w:t>
            </w:r>
          </w:p>
        </w:tc>
        <w:tc>
          <w:tcPr>
            <w:tcW w:w="5853" w:type="dxa"/>
            <w:tcBorders>
              <w:top w:val="nil"/>
              <w:left w:val="nil"/>
              <w:bottom w:val="nil"/>
              <w:right w:val="nil"/>
            </w:tcBorders>
            <w:noWrap/>
            <w:vAlign w:val="center"/>
          </w:tcPr>
          <w:p w14:paraId="181C5BC3" w14:textId="77777777" w:rsidR="00EE13EE" w:rsidRPr="00672840" w:rsidRDefault="00EE13EE" w:rsidP="00B057F5">
            <w:pPr>
              <w:pStyle w:val="Tabletext"/>
              <w:widowControl w:val="0"/>
            </w:pPr>
            <w:r w:rsidRPr="00672840">
              <w:t>PRESTRESSED CONCRETE SLAB BEAM, (TYPE SIV-36), 36" X 21"</w:t>
            </w:r>
          </w:p>
        </w:tc>
        <w:tc>
          <w:tcPr>
            <w:tcW w:w="847" w:type="dxa"/>
            <w:tcBorders>
              <w:top w:val="nil"/>
              <w:left w:val="nil"/>
              <w:bottom w:val="nil"/>
              <w:right w:val="nil"/>
            </w:tcBorders>
            <w:noWrap/>
            <w:vAlign w:val="center"/>
          </w:tcPr>
          <w:p w14:paraId="12F91565"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vAlign w:val="center"/>
          </w:tcPr>
          <w:p w14:paraId="78B67717" w14:textId="2ADD85E4" w:rsidR="00EE13EE" w:rsidRPr="00DA5BAC" w:rsidRDefault="00EE13EE" w:rsidP="00B057F5">
            <w:pPr>
              <w:pStyle w:val="Tabletext"/>
              <w:widowControl w:val="0"/>
              <w:jc w:val="center"/>
            </w:pPr>
            <w:r w:rsidRPr="00DA5BAC">
              <w:t>$160.00</w:t>
            </w:r>
          </w:p>
        </w:tc>
      </w:tr>
      <w:tr w:rsidR="00EE13EE" w:rsidRPr="00DA5BAC" w14:paraId="6F5D9288" w14:textId="77777777" w:rsidTr="00B057F5">
        <w:trPr>
          <w:trHeight w:val="288"/>
        </w:trPr>
        <w:tc>
          <w:tcPr>
            <w:tcW w:w="1257" w:type="dxa"/>
            <w:tcBorders>
              <w:top w:val="nil"/>
              <w:left w:val="nil"/>
              <w:bottom w:val="nil"/>
              <w:right w:val="nil"/>
            </w:tcBorders>
            <w:noWrap/>
            <w:vAlign w:val="center"/>
          </w:tcPr>
          <w:p w14:paraId="24E172D2" w14:textId="77777777" w:rsidR="00EE13EE" w:rsidRPr="00672840" w:rsidRDefault="00EE13EE" w:rsidP="00B057F5">
            <w:pPr>
              <w:pStyle w:val="Tabletext"/>
              <w:widowControl w:val="0"/>
            </w:pPr>
            <w:r w:rsidRPr="00672840">
              <w:t>505018P</w:t>
            </w:r>
          </w:p>
        </w:tc>
        <w:tc>
          <w:tcPr>
            <w:tcW w:w="5853" w:type="dxa"/>
            <w:tcBorders>
              <w:top w:val="nil"/>
              <w:left w:val="nil"/>
              <w:bottom w:val="nil"/>
              <w:right w:val="nil"/>
            </w:tcBorders>
            <w:noWrap/>
            <w:vAlign w:val="center"/>
          </w:tcPr>
          <w:p w14:paraId="77FEB71B" w14:textId="77777777" w:rsidR="00EE13EE" w:rsidRPr="00672840" w:rsidRDefault="00EE13EE" w:rsidP="00B057F5">
            <w:pPr>
              <w:pStyle w:val="Tabletext"/>
              <w:widowControl w:val="0"/>
            </w:pPr>
            <w:r w:rsidRPr="00672840">
              <w:t>PRESTRESSED CONCRETE BOX BEAM, (TYPE BII-36), 36" X 33"</w:t>
            </w:r>
          </w:p>
        </w:tc>
        <w:tc>
          <w:tcPr>
            <w:tcW w:w="847" w:type="dxa"/>
            <w:tcBorders>
              <w:top w:val="nil"/>
              <w:left w:val="nil"/>
              <w:bottom w:val="nil"/>
              <w:right w:val="nil"/>
            </w:tcBorders>
            <w:noWrap/>
            <w:vAlign w:val="center"/>
          </w:tcPr>
          <w:p w14:paraId="01C37854"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vAlign w:val="center"/>
          </w:tcPr>
          <w:p w14:paraId="42EBE92F" w14:textId="0F66560C" w:rsidR="00EE13EE" w:rsidRPr="00DA5BAC" w:rsidRDefault="00EE13EE" w:rsidP="00B057F5">
            <w:pPr>
              <w:pStyle w:val="Tabletext"/>
              <w:widowControl w:val="0"/>
              <w:jc w:val="center"/>
            </w:pPr>
            <w:r w:rsidRPr="00DA5BAC">
              <w:t>$170.00</w:t>
            </w:r>
          </w:p>
        </w:tc>
      </w:tr>
      <w:tr w:rsidR="00EE13EE" w:rsidRPr="00DA5BAC" w14:paraId="36613934" w14:textId="77777777" w:rsidTr="00B057F5">
        <w:trPr>
          <w:trHeight w:val="288"/>
        </w:trPr>
        <w:tc>
          <w:tcPr>
            <w:tcW w:w="1257" w:type="dxa"/>
            <w:tcBorders>
              <w:top w:val="nil"/>
              <w:left w:val="nil"/>
              <w:bottom w:val="nil"/>
              <w:right w:val="nil"/>
            </w:tcBorders>
            <w:noWrap/>
            <w:vAlign w:val="center"/>
          </w:tcPr>
          <w:p w14:paraId="73CB4FCF" w14:textId="77777777" w:rsidR="00EE13EE" w:rsidRPr="00672840" w:rsidRDefault="00EE13EE" w:rsidP="00B057F5">
            <w:pPr>
              <w:pStyle w:val="Tabletext"/>
              <w:widowControl w:val="0"/>
            </w:pPr>
            <w:r w:rsidRPr="00672840">
              <w:t>505021P</w:t>
            </w:r>
          </w:p>
        </w:tc>
        <w:tc>
          <w:tcPr>
            <w:tcW w:w="5853" w:type="dxa"/>
            <w:tcBorders>
              <w:top w:val="nil"/>
              <w:left w:val="nil"/>
              <w:bottom w:val="nil"/>
              <w:right w:val="nil"/>
            </w:tcBorders>
            <w:noWrap/>
            <w:vAlign w:val="center"/>
          </w:tcPr>
          <w:p w14:paraId="59C1A153" w14:textId="77777777" w:rsidR="00EE13EE" w:rsidRPr="00672840" w:rsidRDefault="00EE13EE" w:rsidP="00B057F5">
            <w:pPr>
              <w:pStyle w:val="Tabletext"/>
              <w:widowControl w:val="0"/>
            </w:pPr>
            <w:r w:rsidRPr="00672840">
              <w:t>PRESTRESSED CONCRETE BOX BEAM, (TYPE BIII-36), 36" X 39"</w:t>
            </w:r>
          </w:p>
        </w:tc>
        <w:tc>
          <w:tcPr>
            <w:tcW w:w="847" w:type="dxa"/>
            <w:tcBorders>
              <w:top w:val="nil"/>
              <w:left w:val="nil"/>
              <w:bottom w:val="nil"/>
              <w:right w:val="nil"/>
            </w:tcBorders>
            <w:noWrap/>
            <w:vAlign w:val="center"/>
          </w:tcPr>
          <w:p w14:paraId="7456C0FF"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vAlign w:val="center"/>
          </w:tcPr>
          <w:p w14:paraId="3F36DA4B" w14:textId="63FFB225" w:rsidR="00EE13EE" w:rsidRPr="00DA5BAC" w:rsidRDefault="00EE13EE" w:rsidP="00B057F5">
            <w:pPr>
              <w:pStyle w:val="Tabletext"/>
              <w:widowControl w:val="0"/>
              <w:jc w:val="center"/>
            </w:pPr>
            <w:r w:rsidRPr="00DA5BAC">
              <w:t>$175.00</w:t>
            </w:r>
          </w:p>
        </w:tc>
      </w:tr>
      <w:tr w:rsidR="00EE13EE" w:rsidRPr="00DA5BAC" w14:paraId="755D5E47" w14:textId="77777777" w:rsidTr="00B057F5">
        <w:trPr>
          <w:trHeight w:val="288"/>
        </w:trPr>
        <w:tc>
          <w:tcPr>
            <w:tcW w:w="1257" w:type="dxa"/>
            <w:tcBorders>
              <w:top w:val="nil"/>
              <w:left w:val="nil"/>
              <w:bottom w:val="nil"/>
              <w:right w:val="nil"/>
            </w:tcBorders>
            <w:noWrap/>
            <w:vAlign w:val="center"/>
          </w:tcPr>
          <w:p w14:paraId="4ADC3E15" w14:textId="77777777" w:rsidR="00EE13EE" w:rsidRPr="00672840" w:rsidRDefault="00EE13EE" w:rsidP="00B057F5">
            <w:pPr>
              <w:pStyle w:val="Tabletext"/>
              <w:widowControl w:val="0"/>
            </w:pPr>
            <w:r w:rsidRPr="00672840">
              <w:t>505024P</w:t>
            </w:r>
          </w:p>
        </w:tc>
        <w:tc>
          <w:tcPr>
            <w:tcW w:w="5853" w:type="dxa"/>
            <w:tcBorders>
              <w:top w:val="nil"/>
              <w:left w:val="nil"/>
              <w:bottom w:val="nil"/>
              <w:right w:val="nil"/>
            </w:tcBorders>
            <w:noWrap/>
            <w:vAlign w:val="center"/>
          </w:tcPr>
          <w:p w14:paraId="7E467C53" w14:textId="77777777" w:rsidR="00EE13EE" w:rsidRPr="00672840" w:rsidRDefault="00EE13EE" w:rsidP="00B057F5">
            <w:pPr>
              <w:pStyle w:val="Tabletext"/>
              <w:widowControl w:val="0"/>
            </w:pPr>
            <w:r w:rsidRPr="00672840">
              <w:t>PRESTRESSED CONCRETE BOX BEAM, (TYPE BIV-36), 36" X 42"</w:t>
            </w:r>
          </w:p>
        </w:tc>
        <w:tc>
          <w:tcPr>
            <w:tcW w:w="847" w:type="dxa"/>
            <w:tcBorders>
              <w:top w:val="nil"/>
              <w:left w:val="nil"/>
              <w:bottom w:val="nil"/>
              <w:right w:val="nil"/>
            </w:tcBorders>
            <w:noWrap/>
            <w:vAlign w:val="center"/>
          </w:tcPr>
          <w:p w14:paraId="711C6E0A"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vAlign w:val="center"/>
          </w:tcPr>
          <w:p w14:paraId="6AB6796E" w14:textId="63622096" w:rsidR="00EE13EE" w:rsidRPr="00DA5BAC" w:rsidRDefault="00EE13EE" w:rsidP="00B057F5">
            <w:pPr>
              <w:pStyle w:val="Tabletext"/>
              <w:widowControl w:val="0"/>
              <w:jc w:val="center"/>
            </w:pPr>
            <w:r w:rsidRPr="00DA5BAC">
              <w:t>$185.00</w:t>
            </w:r>
          </w:p>
        </w:tc>
      </w:tr>
      <w:tr w:rsidR="00EE13EE" w:rsidRPr="00DA5BAC" w14:paraId="7A7354DE" w14:textId="77777777" w:rsidTr="00B057F5">
        <w:trPr>
          <w:trHeight w:val="288"/>
        </w:trPr>
        <w:tc>
          <w:tcPr>
            <w:tcW w:w="1257" w:type="dxa"/>
            <w:tcBorders>
              <w:top w:val="nil"/>
              <w:left w:val="nil"/>
              <w:bottom w:val="nil"/>
              <w:right w:val="nil"/>
            </w:tcBorders>
            <w:noWrap/>
            <w:vAlign w:val="center"/>
          </w:tcPr>
          <w:p w14:paraId="19F6CA86" w14:textId="77777777" w:rsidR="00EE13EE" w:rsidRPr="00672840" w:rsidRDefault="00EE13EE" w:rsidP="00B057F5">
            <w:pPr>
              <w:pStyle w:val="Tabletext"/>
              <w:widowControl w:val="0"/>
            </w:pPr>
            <w:r w:rsidRPr="00672840">
              <w:t>505003P</w:t>
            </w:r>
          </w:p>
        </w:tc>
        <w:tc>
          <w:tcPr>
            <w:tcW w:w="5853" w:type="dxa"/>
            <w:tcBorders>
              <w:top w:val="nil"/>
              <w:left w:val="nil"/>
              <w:bottom w:val="nil"/>
              <w:right w:val="nil"/>
            </w:tcBorders>
            <w:noWrap/>
            <w:vAlign w:val="center"/>
          </w:tcPr>
          <w:p w14:paraId="2BC42C8E" w14:textId="77777777" w:rsidR="00EE13EE" w:rsidRPr="00672840" w:rsidRDefault="00EE13EE" w:rsidP="00B057F5">
            <w:pPr>
              <w:pStyle w:val="Tabletext"/>
              <w:widowControl w:val="0"/>
            </w:pPr>
            <w:r w:rsidRPr="00672840">
              <w:t>PRETENSIONED PRESTRESSED CONCRETE BEAM, 45"</w:t>
            </w:r>
          </w:p>
        </w:tc>
        <w:tc>
          <w:tcPr>
            <w:tcW w:w="847" w:type="dxa"/>
            <w:tcBorders>
              <w:top w:val="nil"/>
              <w:left w:val="nil"/>
              <w:bottom w:val="nil"/>
              <w:right w:val="nil"/>
            </w:tcBorders>
            <w:noWrap/>
            <w:vAlign w:val="center"/>
          </w:tcPr>
          <w:p w14:paraId="1FEE0E11"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vAlign w:val="center"/>
          </w:tcPr>
          <w:p w14:paraId="0A9E6AC9" w14:textId="468910F4" w:rsidR="00EE13EE" w:rsidRPr="00DA5BAC" w:rsidRDefault="00EE13EE" w:rsidP="00B057F5">
            <w:pPr>
              <w:pStyle w:val="Tabletext"/>
              <w:widowControl w:val="0"/>
              <w:jc w:val="center"/>
            </w:pPr>
            <w:r w:rsidRPr="00DA5BAC">
              <w:t>$155.00</w:t>
            </w:r>
          </w:p>
        </w:tc>
      </w:tr>
      <w:tr w:rsidR="00EE13EE" w:rsidRPr="00DA5BAC" w14:paraId="06CC1164" w14:textId="77777777" w:rsidTr="00B057F5">
        <w:trPr>
          <w:trHeight w:val="288"/>
        </w:trPr>
        <w:tc>
          <w:tcPr>
            <w:tcW w:w="1257" w:type="dxa"/>
            <w:tcBorders>
              <w:top w:val="nil"/>
              <w:left w:val="nil"/>
              <w:bottom w:val="nil"/>
              <w:right w:val="nil"/>
            </w:tcBorders>
            <w:noWrap/>
            <w:vAlign w:val="center"/>
          </w:tcPr>
          <w:p w14:paraId="358BBD2A" w14:textId="77777777" w:rsidR="00EE13EE" w:rsidRPr="00672840" w:rsidRDefault="00EE13EE" w:rsidP="00B057F5">
            <w:pPr>
              <w:pStyle w:val="Tabletext"/>
              <w:widowControl w:val="0"/>
            </w:pPr>
            <w:r w:rsidRPr="00672840">
              <w:t>505006P</w:t>
            </w:r>
          </w:p>
        </w:tc>
        <w:tc>
          <w:tcPr>
            <w:tcW w:w="5853" w:type="dxa"/>
            <w:tcBorders>
              <w:top w:val="nil"/>
              <w:left w:val="nil"/>
              <w:bottom w:val="nil"/>
              <w:right w:val="nil"/>
            </w:tcBorders>
            <w:noWrap/>
            <w:vAlign w:val="center"/>
          </w:tcPr>
          <w:p w14:paraId="4CE4B91E" w14:textId="77777777" w:rsidR="00EE13EE" w:rsidRPr="00672840" w:rsidRDefault="00EE13EE" w:rsidP="00B057F5">
            <w:pPr>
              <w:pStyle w:val="Tabletext"/>
              <w:widowControl w:val="0"/>
            </w:pPr>
            <w:r w:rsidRPr="00672840">
              <w:t>PRETENSIONED PRESTRESSED CONCRETE BEAM, 54"</w:t>
            </w:r>
          </w:p>
        </w:tc>
        <w:tc>
          <w:tcPr>
            <w:tcW w:w="847" w:type="dxa"/>
            <w:tcBorders>
              <w:top w:val="nil"/>
              <w:left w:val="nil"/>
              <w:bottom w:val="nil"/>
              <w:right w:val="nil"/>
            </w:tcBorders>
            <w:noWrap/>
            <w:vAlign w:val="center"/>
          </w:tcPr>
          <w:p w14:paraId="7D9E8AF6"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vAlign w:val="center"/>
          </w:tcPr>
          <w:p w14:paraId="4646021E" w14:textId="135C4127" w:rsidR="00EE13EE" w:rsidRPr="00DA5BAC" w:rsidRDefault="00EE13EE" w:rsidP="00B057F5">
            <w:pPr>
              <w:pStyle w:val="Tabletext"/>
              <w:widowControl w:val="0"/>
              <w:jc w:val="center"/>
            </w:pPr>
            <w:r w:rsidRPr="00DA5BAC">
              <w:t>$155.00</w:t>
            </w:r>
          </w:p>
        </w:tc>
      </w:tr>
      <w:tr w:rsidR="00EE13EE" w:rsidRPr="00DA5BAC" w14:paraId="285165BD" w14:textId="77777777" w:rsidTr="00B057F5">
        <w:trPr>
          <w:trHeight w:val="288"/>
        </w:trPr>
        <w:tc>
          <w:tcPr>
            <w:tcW w:w="1257" w:type="dxa"/>
            <w:tcBorders>
              <w:top w:val="nil"/>
              <w:left w:val="nil"/>
              <w:bottom w:val="nil"/>
              <w:right w:val="nil"/>
            </w:tcBorders>
            <w:noWrap/>
            <w:vAlign w:val="center"/>
          </w:tcPr>
          <w:p w14:paraId="5DC3F0A9" w14:textId="77777777" w:rsidR="00EE13EE" w:rsidRPr="00672840" w:rsidRDefault="00EE13EE" w:rsidP="00B057F5">
            <w:pPr>
              <w:pStyle w:val="Tabletext"/>
              <w:widowControl w:val="0"/>
            </w:pPr>
            <w:r w:rsidRPr="00672840">
              <w:t>505048P</w:t>
            </w:r>
          </w:p>
        </w:tc>
        <w:tc>
          <w:tcPr>
            <w:tcW w:w="5853" w:type="dxa"/>
            <w:tcBorders>
              <w:top w:val="nil"/>
              <w:left w:val="nil"/>
              <w:bottom w:val="nil"/>
              <w:right w:val="nil"/>
            </w:tcBorders>
            <w:noWrap/>
            <w:vAlign w:val="center"/>
          </w:tcPr>
          <w:p w14:paraId="40F45A3D" w14:textId="77777777" w:rsidR="00EE13EE" w:rsidRPr="00672840" w:rsidRDefault="00EE13EE" w:rsidP="00B057F5">
            <w:pPr>
              <w:pStyle w:val="Tabletext"/>
              <w:widowControl w:val="0"/>
            </w:pPr>
            <w:r w:rsidRPr="00672840">
              <w:t>PRESTRESSED CONCRETE SLAB BEAM, (TYPE SII-48), 48" X 15"</w:t>
            </w:r>
          </w:p>
        </w:tc>
        <w:tc>
          <w:tcPr>
            <w:tcW w:w="847" w:type="dxa"/>
            <w:tcBorders>
              <w:top w:val="nil"/>
              <w:left w:val="nil"/>
              <w:bottom w:val="nil"/>
              <w:right w:val="nil"/>
            </w:tcBorders>
            <w:noWrap/>
            <w:vAlign w:val="center"/>
          </w:tcPr>
          <w:p w14:paraId="79369DA3"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vAlign w:val="center"/>
          </w:tcPr>
          <w:p w14:paraId="3F4A815B" w14:textId="553C26D8" w:rsidR="00EE13EE" w:rsidRPr="00DA5BAC" w:rsidRDefault="00EE13EE" w:rsidP="00B057F5">
            <w:pPr>
              <w:pStyle w:val="Tabletext"/>
              <w:widowControl w:val="0"/>
              <w:jc w:val="center"/>
            </w:pPr>
            <w:r w:rsidRPr="00DA5BAC">
              <w:t>$160.00</w:t>
            </w:r>
          </w:p>
        </w:tc>
      </w:tr>
      <w:tr w:rsidR="00EE13EE" w:rsidRPr="00DA5BAC" w14:paraId="1E226228" w14:textId="77777777" w:rsidTr="00B057F5">
        <w:trPr>
          <w:trHeight w:val="288"/>
        </w:trPr>
        <w:tc>
          <w:tcPr>
            <w:tcW w:w="1257" w:type="dxa"/>
            <w:tcBorders>
              <w:top w:val="nil"/>
              <w:left w:val="nil"/>
              <w:bottom w:val="nil"/>
              <w:right w:val="nil"/>
            </w:tcBorders>
            <w:noWrap/>
            <w:vAlign w:val="center"/>
          </w:tcPr>
          <w:p w14:paraId="55B8C9CB" w14:textId="77777777" w:rsidR="00EE13EE" w:rsidRPr="00672840" w:rsidRDefault="00EE13EE" w:rsidP="00B057F5">
            <w:pPr>
              <w:pStyle w:val="Tabletext"/>
              <w:widowControl w:val="0"/>
            </w:pPr>
            <w:r w:rsidRPr="00672840">
              <w:t>505051P</w:t>
            </w:r>
          </w:p>
        </w:tc>
        <w:tc>
          <w:tcPr>
            <w:tcW w:w="5853" w:type="dxa"/>
            <w:tcBorders>
              <w:top w:val="nil"/>
              <w:left w:val="nil"/>
              <w:bottom w:val="nil"/>
              <w:right w:val="nil"/>
            </w:tcBorders>
            <w:noWrap/>
            <w:vAlign w:val="center"/>
          </w:tcPr>
          <w:p w14:paraId="2D224B30" w14:textId="77777777" w:rsidR="00EE13EE" w:rsidRPr="00672840" w:rsidRDefault="00EE13EE" w:rsidP="00B057F5">
            <w:pPr>
              <w:pStyle w:val="Tabletext"/>
              <w:widowControl w:val="0"/>
            </w:pPr>
            <w:r w:rsidRPr="00672840">
              <w:t>PRESTRESSED CONCRETE SLAB BEAM, (TYPE SIII-48), 48" X 18"</w:t>
            </w:r>
          </w:p>
        </w:tc>
        <w:tc>
          <w:tcPr>
            <w:tcW w:w="847" w:type="dxa"/>
            <w:tcBorders>
              <w:top w:val="nil"/>
              <w:left w:val="nil"/>
              <w:bottom w:val="nil"/>
              <w:right w:val="nil"/>
            </w:tcBorders>
            <w:noWrap/>
            <w:vAlign w:val="center"/>
          </w:tcPr>
          <w:p w14:paraId="17AB2D22"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vAlign w:val="center"/>
          </w:tcPr>
          <w:p w14:paraId="1CEF29C6" w14:textId="7FAB16B7" w:rsidR="00EE13EE" w:rsidRPr="00DA5BAC" w:rsidRDefault="00EE13EE" w:rsidP="00B057F5">
            <w:pPr>
              <w:pStyle w:val="Tabletext"/>
              <w:widowControl w:val="0"/>
              <w:jc w:val="center"/>
            </w:pPr>
            <w:r w:rsidRPr="00DA5BAC">
              <w:t>$135.00</w:t>
            </w:r>
          </w:p>
        </w:tc>
      </w:tr>
      <w:tr w:rsidR="00EE13EE" w:rsidRPr="00DA5BAC" w14:paraId="1A976B25" w14:textId="77777777" w:rsidTr="00B057F5">
        <w:trPr>
          <w:trHeight w:val="288"/>
        </w:trPr>
        <w:tc>
          <w:tcPr>
            <w:tcW w:w="1257" w:type="dxa"/>
            <w:tcBorders>
              <w:top w:val="nil"/>
              <w:left w:val="nil"/>
              <w:bottom w:val="nil"/>
              <w:right w:val="nil"/>
            </w:tcBorders>
            <w:noWrap/>
            <w:vAlign w:val="center"/>
          </w:tcPr>
          <w:p w14:paraId="281C481D" w14:textId="77777777" w:rsidR="00EE13EE" w:rsidRPr="00672840" w:rsidRDefault="00EE13EE" w:rsidP="00B057F5">
            <w:pPr>
              <w:pStyle w:val="Tabletext"/>
              <w:widowControl w:val="0"/>
            </w:pPr>
            <w:r w:rsidRPr="00672840">
              <w:t>505009P</w:t>
            </w:r>
          </w:p>
        </w:tc>
        <w:tc>
          <w:tcPr>
            <w:tcW w:w="5853" w:type="dxa"/>
            <w:tcBorders>
              <w:top w:val="nil"/>
              <w:left w:val="nil"/>
              <w:bottom w:val="nil"/>
              <w:right w:val="nil"/>
            </w:tcBorders>
            <w:noWrap/>
            <w:vAlign w:val="center"/>
          </w:tcPr>
          <w:p w14:paraId="6007411F" w14:textId="77777777" w:rsidR="00EE13EE" w:rsidRPr="00672840" w:rsidRDefault="00EE13EE" w:rsidP="00B057F5">
            <w:pPr>
              <w:pStyle w:val="Tabletext"/>
              <w:widowControl w:val="0"/>
            </w:pPr>
            <w:r w:rsidRPr="00672840">
              <w:t>PRETENSIONED PRESTRESSED CONCRETE BEAM, 63"</w:t>
            </w:r>
          </w:p>
        </w:tc>
        <w:tc>
          <w:tcPr>
            <w:tcW w:w="847" w:type="dxa"/>
            <w:tcBorders>
              <w:top w:val="nil"/>
              <w:left w:val="nil"/>
              <w:bottom w:val="nil"/>
              <w:right w:val="nil"/>
            </w:tcBorders>
            <w:noWrap/>
            <w:vAlign w:val="center"/>
          </w:tcPr>
          <w:p w14:paraId="115A3222"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vAlign w:val="center"/>
          </w:tcPr>
          <w:p w14:paraId="4C41FD18" w14:textId="61935A0C" w:rsidR="00EE13EE" w:rsidRPr="00DA5BAC" w:rsidRDefault="00EE13EE" w:rsidP="00B057F5">
            <w:pPr>
              <w:pStyle w:val="Tabletext"/>
              <w:widowControl w:val="0"/>
              <w:jc w:val="center"/>
            </w:pPr>
            <w:r w:rsidRPr="00DA5BAC">
              <w:t>$185.00</w:t>
            </w:r>
          </w:p>
        </w:tc>
      </w:tr>
      <w:tr w:rsidR="00EE13EE" w:rsidRPr="00DA5BAC" w14:paraId="00011903" w14:textId="77777777" w:rsidTr="00B057F5">
        <w:trPr>
          <w:trHeight w:val="288"/>
        </w:trPr>
        <w:tc>
          <w:tcPr>
            <w:tcW w:w="1257" w:type="dxa"/>
            <w:tcBorders>
              <w:top w:val="nil"/>
              <w:left w:val="nil"/>
              <w:bottom w:val="nil"/>
              <w:right w:val="nil"/>
            </w:tcBorders>
            <w:noWrap/>
            <w:vAlign w:val="center"/>
          </w:tcPr>
          <w:p w14:paraId="3DF633B9" w14:textId="77777777" w:rsidR="00EE13EE" w:rsidRPr="00672840" w:rsidRDefault="00EE13EE" w:rsidP="00B057F5">
            <w:pPr>
              <w:pStyle w:val="Tabletext"/>
              <w:widowControl w:val="0"/>
            </w:pPr>
            <w:r w:rsidRPr="00672840">
              <w:t>505027P</w:t>
            </w:r>
          </w:p>
        </w:tc>
        <w:tc>
          <w:tcPr>
            <w:tcW w:w="5853" w:type="dxa"/>
            <w:tcBorders>
              <w:top w:val="nil"/>
              <w:left w:val="nil"/>
              <w:bottom w:val="nil"/>
              <w:right w:val="nil"/>
            </w:tcBorders>
            <w:noWrap/>
            <w:vAlign w:val="center"/>
          </w:tcPr>
          <w:p w14:paraId="292B0C69" w14:textId="77777777" w:rsidR="00EE13EE" w:rsidRPr="00672840" w:rsidRDefault="00EE13EE" w:rsidP="00B057F5">
            <w:pPr>
              <w:pStyle w:val="Tabletext"/>
              <w:widowControl w:val="0"/>
            </w:pPr>
            <w:r w:rsidRPr="00672840">
              <w:t>PRESTRESSED CONCRETE BOX BEAM, (TYPE BI-48), 48" X 27"</w:t>
            </w:r>
          </w:p>
        </w:tc>
        <w:tc>
          <w:tcPr>
            <w:tcW w:w="847" w:type="dxa"/>
            <w:tcBorders>
              <w:top w:val="nil"/>
              <w:left w:val="nil"/>
              <w:bottom w:val="nil"/>
              <w:right w:val="nil"/>
            </w:tcBorders>
            <w:noWrap/>
            <w:vAlign w:val="center"/>
          </w:tcPr>
          <w:p w14:paraId="7387E791"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vAlign w:val="center"/>
          </w:tcPr>
          <w:p w14:paraId="3FCB9432" w14:textId="6CF26A07" w:rsidR="00EE13EE" w:rsidRPr="00DA5BAC" w:rsidRDefault="00EE13EE" w:rsidP="00B057F5">
            <w:pPr>
              <w:pStyle w:val="Tabletext"/>
              <w:widowControl w:val="0"/>
              <w:jc w:val="center"/>
            </w:pPr>
            <w:r w:rsidRPr="00DA5BAC">
              <w:t>$215.00</w:t>
            </w:r>
          </w:p>
        </w:tc>
      </w:tr>
      <w:tr w:rsidR="00EE13EE" w:rsidRPr="00DA5BAC" w14:paraId="5989AF72" w14:textId="77777777" w:rsidTr="00B057F5">
        <w:trPr>
          <w:trHeight w:val="288"/>
        </w:trPr>
        <w:tc>
          <w:tcPr>
            <w:tcW w:w="1257" w:type="dxa"/>
            <w:tcBorders>
              <w:top w:val="nil"/>
              <w:left w:val="nil"/>
              <w:bottom w:val="nil"/>
              <w:right w:val="nil"/>
            </w:tcBorders>
            <w:noWrap/>
            <w:vAlign w:val="center"/>
          </w:tcPr>
          <w:p w14:paraId="45292935" w14:textId="77777777" w:rsidR="00EE13EE" w:rsidRPr="00672840" w:rsidRDefault="00EE13EE" w:rsidP="00B057F5">
            <w:pPr>
              <w:pStyle w:val="Tabletext"/>
              <w:widowControl w:val="0"/>
            </w:pPr>
            <w:r w:rsidRPr="00672840">
              <w:t>505054P</w:t>
            </w:r>
          </w:p>
        </w:tc>
        <w:tc>
          <w:tcPr>
            <w:tcW w:w="5853" w:type="dxa"/>
            <w:tcBorders>
              <w:top w:val="nil"/>
              <w:left w:val="nil"/>
              <w:bottom w:val="nil"/>
              <w:right w:val="nil"/>
            </w:tcBorders>
            <w:noWrap/>
            <w:vAlign w:val="center"/>
          </w:tcPr>
          <w:p w14:paraId="571EBB08" w14:textId="77777777" w:rsidR="00EE13EE" w:rsidRPr="00672840" w:rsidRDefault="00EE13EE" w:rsidP="00B057F5">
            <w:pPr>
              <w:pStyle w:val="Tabletext"/>
              <w:widowControl w:val="0"/>
            </w:pPr>
            <w:r w:rsidRPr="00672840">
              <w:t>PRESTRESSED CONCRETE SLAB BEAM, (TYPE SIV-48), 48" X 21"</w:t>
            </w:r>
          </w:p>
        </w:tc>
        <w:tc>
          <w:tcPr>
            <w:tcW w:w="847" w:type="dxa"/>
            <w:tcBorders>
              <w:top w:val="nil"/>
              <w:left w:val="nil"/>
              <w:bottom w:val="nil"/>
              <w:right w:val="nil"/>
            </w:tcBorders>
            <w:noWrap/>
            <w:vAlign w:val="center"/>
          </w:tcPr>
          <w:p w14:paraId="50FA155F"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vAlign w:val="center"/>
          </w:tcPr>
          <w:p w14:paraId="2512B3D5" w14:textId="2ADA8F6C" w:rsidR="00EE13EE" w:rsidRPr="00DA5BAC" w:rsidRDefault="00EE13EE" w:rsidP="00B057F5">
            <w:pPr>
              <w:pStyle w:val="Tabletext"/>
              <w:widowControl w:val="0"/>
              <w:jc w:val="center"/>
            </w:pPr>
            <w:r w:rsidRPr="00DA5BAC">
              <w:t>$215.00</w:t>
            </w:r>
          </w:p>
        </w:tc>
      </w:tr>
      <w:tr w:rsidR="00EE13EE" w:rsidRPr="00DA5BAC" w14:paraId="6092C8C6" w14:textId="77777777" w:rsidTr="00B057F5">
        <w:trPr>
          <w:trHeight w:val="288"/>
        </w:trPr>
        <w:tc>
          <w:tcPr>
            <w:tcW w:w="1257" w:type="dxa"/>
            <w:tcBorders>
              <w:top w:val="nil"/>
              <w:left w:val="nil"/>
              <w:bottom w:val="nil"/>
              <w:right w:val="nil"/>
            </w:tcBorders>
            <w:noWrap/>
            <w:vAlign w:val="center"/>
          </w:tcPr>
          <w:p w14:paraId="121C83AE" w14:textId="77777777" w:rsidR="00EE13EE" w:rsidRPr="00672840" w:rsidRDefault="00EE13EE" w:rsidP="00B057F5">
            <w:pPr>
              <w:pStyle w:val="Tabletext"/>
              <w:widowControl w:val="0"/>
            </w:pPr>
            <w:r w:rsidRPr="00672840">
              <w:t>505030P</w:t>
            </w:r>
          </w:p>
        </w:tc>
        <w:tc>
          <w:tcPr>
            <w:tcW w:w="5853" w:type="dxa"/>
            <w:tcBorders>
              <w:top w:val="nil"/>
              <w:left w:val="nil"/>
              <w:bottom w:val="nil"/>
              <w:right w:val="nil"/>
            </w:tcBorders>
            <w:noWrap/>
            <w:vAlign w:val="center"/>
          </w:tcPr>
          <w:p w14:paraId="6AF466D3" w14:textId="77777777" w:rsidR="00EE13EE" w:rsidRPr="00672840" w:rsidRDefault="00EE13EE" w:rsidP="00B057F5">
            <w:pPr>
              <w:pStyle w:val="Tabletext"/>
              <w:widowControl w:val="0"/>
            </w:pPr>
            <w:r w:rsidRPr="00672840">
              <w:t>PRESTRESSED CONCRETE BOX BEAM, (TYPE BII-48), 48" X 33"</w:t>
            </w:r>
          </w:p>
        </w:tc>
        <w:tc>
          <w:tcPr>
            <w:tcW w:w="847" w:type="dxa"/>
            <w:tcBorders>
              <w:top w:val="nil"/>
              <w:left w:val="nil"/>
              <w:bottom w:val="nil"/>
              <w:right w:val="nil"/>
            </w:tcBorders>
            <w:noWrap/>
            <w:vAlign w:val="center"/>
          </w:tcPr>
          <w:p w14:paraId="3D19AAD5"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vAlign w:val="center"/>
          </w:tcPr>
          <w:p w14:paraId="1CBB82BA" w14:textId="1DBCE5E6" w:rsidR="00EE13EE" w:rsidRPr="00DA5BAC" w:rsidRDefault="00EE13EE" w:rsidP="00B057F5">
            <w:pPr>
              <w:pStyle w:val="Tabletext"/>
              <w:widowControl w:val="0"/>
              <w:jc w:val="center"/>
            </w:pPr>
            <w:r w:rsidRPr="00DA5BAC">
              <w:t>$185.00</w:t>
            </w:r>
          </w:p>
        </w:tc>
      </w:tr>
      <w:tr w:rsidR="00EE13EE" w:rsidRPr="00DA5BAC" w14:paraId="5F3BB372" w14:textId="77777777" w:rsidTr="00B057F5">
        <w:trPr>
          <w:trHeight w:val="288"/>
        </w:trPr>
        <w:tc>
          <w:tcPr>
            <w:tcW w:w="1257" w:type="dxa"/>
            <w:tcBorders>
              <w:top w:val="nil"/>
              <w:left w:val="nil"/>
              <w:bottom w:val="nil"/>
              <w:right w:val="nil"/>
            </w:tcBorders>
            <w:noWrap/>
            <w:vAlign w:val="center"/>
          </w:tcPr>
          <w:p w14:paraId="7A2D3E66" w14:textId="77777777" w:rsidR="00EE13EE" w:rsidRPr="00672840" w:rsidRDefault="00EE13EE" w:rsidP="00B057F5">
            <w:pPr>
              <w:pStyle w:val="Tabletext"/>
              <w:widowControl w:val="0"/>
            </w:pPr>
            <w:r w:rsidRPr="00672840">
              <w:t>505033P</w:t>
            </w:r>
          </w:p>
        </w:tc>
        <w:tc>
          <w:tcPr>
            <w:tcW w:w="5853" w:type="dxa"/>
            <w:tcBorders>
              <w:top w:val="nil"/>
              <w:left w:val="nil"/>
              <w:bottom w:val="nil"/>
              <w:right w:val="nil"/>
            </w:tcBorders>
            <w:noWrap/>
            <w:vAlign w:val="center"/>
          </w:tcPr>
          <w:p w14:paraId="34BFD387" w14:textId="77777777" w:rsidR="00EE13EE" w:rsidRPr="00672840" w:rsidRDefault="00EE13EE" w:rsidP="00B057F5">
            <w:pPr>
              <w:pStyle w:val="Tabletext"/>
              <w:widowControl w:val="0"/>
            </w:pPr>
            <w:r w:rsidRPr="00672840">
              <w:t>PRESTRESSED CONCRETE BOX BEAM, (TYPE BIII-48), 48" X 39"</w:t>
            </w:r>
          </w:p>
        </w:tc>
        <w:tc>
          <w:tcPr>
            <w:tcW w:w="847" w:type="dxa"/>
            <w:tcBorders>
              <w:top w:val="nil"/>
              <w:left w:val="nil"/>
              <w:bottom w:val="nil"/>
              <w:right w:val="nil"/>
            </w:tcBorders>
            <w:noWrap/>
            <w:vAlign w:val="center"/>
          </w:tcPr>
          <w:p w14:paraId="3E22C147"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vAlign w:val="center"/>
          </w:tcPr>
          <w:p w14:paraId="565D9576" w14:textId="72CC5CDA" w:rsidR="00EE13EE" w:rsidRPr="00DA5BAC" w:rsidRDefault="00EE13EE" w:rsidP="00B057F5">
            <w:pPr>
              <w:pStyle w:val="Tabletext"/>
              <w:widowControl w:val="0"/>
              <w:jc w:val="center"/>
            </w:pPr>
            <w:r w:rsidRPr="00DA5BAC">
              <w:t>$220.00</w:t>
            </w:r>
          </w:p>
        </w:tc>
      </w:tr>
      <w:tr w:rsidR="00EE13EE" w:rsidRPr="00DA5BAC" w14:paraId="6A2CF768" w14:textId="77777777" w:rsidTr="00B057F5">
        <w:trPr>
          <w:trHeight w:val="288"/>
        </w:trPr>
        <w:tc>
          <w:tcPr>
            <w:tcW w:w="1257" w:type="dxa"/>
            <w:tcBorders>
              <w:top w:val="nil"/>
              <w:left w:val="nil"/>
              <w:bottom w:val="nil"/>
              <w:right w:val="nil"/>
            </w:tcBorders>
            <w:noWrap/>
            <w:vAlign w:val="center"/>
          </w:tcPr>
          <w:p w14:paraId="1060059E" w14:textId="77777777" w:rsidR="00EE13EE" w:rsidRPr="00672840" w:rsidRDefault="00EE13EE" w:rsidP="00B057F5">
            <w:pPr>
              <w:pStyle w:val="Tabletext"/>
              <w:widowControl w:val="0"/>
            </w:pPr>
            <w:r w:rsidRPr="00672840">
              <w:t>505036P</w:t>
            </w:r>
          </w:p>
        </w:tc>
        <w:tc>
          <w:tcPr>
            <w:tcW w:w="5853" w:type="dxa"/>
            <w:tcBorders>
              <w:top w:val="nil"/>
              <w:left w:val="nil"/>
              <w:bottom w:val="nil"/>
              <w:right w:val="nil"/>
            </w:tcBorders>
            <w:noWrap/>
            <w:vAlign w:val="center"/>
          </w:tcPr>
          <w:p w14:paraId="4EC432C6" w14:textId="77777777" w:rsidR="00EE13EE" w:rsidRPr="00672840" w:rsidRDefault="00EE13EE" w:rsidP="00B057F5">
            <w:pPr>
              <w:pStyle w:val="Tabletext"/>
              <w:widowControl w:val="0"/>
            </w:pPr>
            <w:r w:rsidRPr="00672840">
              <w:t>PRESTRESSED CONCRETE BOX BEAM, (TYPE BIV-48), 48" X 42"</w:t>
            </w:r>
          </w:p>
        </w:tc>
        <w:tc>
          <w:tcPr>
            <w:tcW w:w="847" w:type="dxa"/>
            <w:tcBorders>
              <w:top w:val="nil"/>
              <w:left w:val="nil"/>
              <w:bottom w:val="nil"/>
              <w:right w:val="nil"/>
            </w:tcBorders>
            <w:noWrap/>
            <w:vAlign w:val="center"/>
          </w:tcPr>
          <w:p w14:paraId="57DCAE7E"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vAlign w:val="center"/>
          </w:tcPr>
          <w:p w14:paraId="481F0C70" w14:textId="25130F28" w:rsidR="00EE13EE" w:rsidRPr="00DA5BAC" w:rsidRDefault="00EE13EE" w:rsidP="00B057F5">
            <w:pPr>
              <w:pStyle w:val="Tabletext"/>
              <w:widowControl w:val="0"/>
              <w:jc w:val="center"/>
            </w:pPr>
            <w:r w:rsidRPr="00DA5BAC">
              <w:t>$230.00</w:t>
            </w:r>
          </w:p>
        </w:tc>
      </w:tr>
      <w:tr w:rsidR="00EE13EE" w:rsidRPr="00DA5BAC" w14:paraId="1CBDE7E0" w14:textId="77777777" w:rsidTr="00B057F5">
        <w:trPr>
          <w:trHeight w:val="288"/>
        </w:trPr>
        <w:tc>
          <w:tcPr>
            <w:tcW w:w="1257" w:type="dxa"/>
            <w:tcBorders>
              <w:top w:val="nil"/>
              <w:left w:val="nil"/>
              <w:bottom w:val="nil"/>
              <w:right w:val="nil"/>
            </w:tcBorders>
            <w:noWrap/>
            <w:vAlign w:val="center"/>
          </w:tcPr>
          <w:p w14:paraId="5A1C3F00" w14:textId="77777777" w:rsidR="00EE13EE" w:rsidRPr="00672840" w:rsidRDefault="00EE13EE" w:rsidP="00B057F5">
            <w:pPr>
              <w:pStyle w:val="Tabletext"/>
              <w:widowControl w:val="0"/>
            </w:pPr>
            <w:r w:rsidRPr="00672840">
              <w:t>505012P</w:t>
            </w:r>
          </w:p>
        </w:tc>
        <w:tc>
          <w:tcPr>
            <w:tcW w:w="5853" w:type="dxa"/>
            <w:tcBorders>
              <w:top w:val="nil"/>
              <w:left w:val="nil"/>
              <w:bottom w:val="nil"/>
              <w:right w:val="nil"/>
            </w:tcBorders>
            <w:noWrap/>
            <w:vAlign w:val="center"/>
          </w:tcPr>
          <w:p w14:paraId="08A9C443" w14:textId="77777777" w:rsidR="00EE13EE" w:rsidRPr="00672840" w:rsidRDefault="00EE13EE" w:rsidP="00B057F5">
            <w:pPr>
              <w:pStyle w:val="Tabletext"/>
              <w:widowControl w:val="0"/>
            </w:pPr>
            <w:r w:rsidRPr="00672840">
              <w:t>PRETENSIONED PRESTRESSED CONCRETE BEAM, 72"</w:t>
            </w:r>
          </w:p>
        </w:tc>
        <w:tc>
          <w:tcPr>
            <w:tcW w:w="847" w:type="dxa"/>
            <w:tcBorders>
              <w:top w:val="nil"/>
              <w:left w:val="nil"/>
              <w:bottom w:val="nil"/>
              <w:right w:val="nil"/>
            </w:tcBorders>
            <w:noWrap/>
            <w:vAlign w:val="center"/>
          </w:tcPr>
          <w:p w14:paraId="73DAE8F9"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vAlign w:val="center"/>
          </w:tcPr>
          <w:p w14:paraId="30287FDC" w14:textId="67394406" w:rsidR="00EE13EE" w:rsidRPr="00DA5BAC" w:rsidRDefault="00EE13EE" w:rsidP="00B057F5">
            <w:pPr>
              <w:pStyle w:val="Tabletext"/>
              <w:widowControl w:val="0"/>
              <w:jc w:val="center"/>
            </w:pPr>
            <w:r w:rsidRPr="00DA5BAC">
              <w:t>$200.00</w:t>
            </w:r>
          </w:p>
        </w:tc>
      </w:tr>
      <w:tr w:rsidR="00EE13EE" w:rsidRPr="00DA5BAC" w14:paraId="33CBCDB3" w14:textId="77777777" w:rsidTr="00B057F5">
        <w:trPr>
          <w:trHeight w:val="288"/>
        </w:trPr>
        <w:tc>
          <w:tcPr>
            <w:tcW w:w="1257" w:type="dxa"/>
            <w:tcBorders>
              <w:top w:val="nil"/>
              <w:left w:val="nil"/>
              <w:bottom w:val="nil"/>
              <w:right w:val="nil"/>
            </w:tcBorders>
            <w:noWrap/>
            <w:vAlign w:val="center"/>
          </w:tcPr>
          <w:p w14:paraId="3C7544C2" w14:textId="77777777" w:rsidR="00EE13EE" w:rsidRPr="00672840" w:rsidRDefault="00EE13EE" w:rsidP="00B057F5">
            <w:pPr>
              <w:pStyle w:val="Tabletext"/>
              <w:widowControl w:val="0"/>
            </w:pPr>
            <w:r w:rsidRPr="00672840">
              <w:t>502045M</w:t>
            </w:r>
          </w:p>
        </w:tc>
        <w:tc>
          <w:tcPr>
            <w:tcW w:w="5853" w:type="dxa"/>
            <w:tcBorders>
              <w:top w:val="nil"/>
              <w:left w:val="nil"/>
              <w:bottom w:val="nil"/>
              <w:right w:val="nil"/>
            </w:tcBorders>
            <w:noWrap/>
            <w:vAlign w:val="center"/>
          </w:tcPr>
          <w:p w14:paraId="79DB8BC8" w14:textId="77777777" w:rsidR="00EE13EE" w:rsidRPr="00672840" w:rsidRDefault="00EE13EE" w:rsidP="00B057F5">
            <w:pPr>
              <w:pStyle w:val="Tabletext"/>
              <w:widowControl w:val="0"/>
            </w:pPr>
            <w:r w:rsidRPr="00672840">
              <w:t>CAST-IN-PLACE CONCRETE PILE, DRIVEN, 12" DIAMETER</w:t>
            </w:r>
          </w:p>
        </w:tc>
        <w:tc>
          <w:tcPr>
            <w:tcW w:w="847" w:type="dxa"/>
            <w:tcBorders>
              <w:top w:val="nil"/>
              <w:left w:val="nil"/>
              <w:bottom w:val="nil"/>
              <w:right w:val="nil"/>
            </w:tcBorders>
            <w:noWrap/>
            <w:vAlign w:val="center"/>
          </w:tcPr>
          <w:p w14:paraId="768E7888"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vAlign w:val="center"/>
          </w:tcPr>
          <w:p w14:paraId="52B2E36E" w14:textId="1AF399DC" w:rsidR="00EE13EE" w:rsidRPr="00DA5BAC" w:rsidRDefault="00EE13EE" w:rsidP="00B057F5">
            <w:pPr>
              <w:pStyle w:val="Tabletext"/>
              <w:widowControl w:val="0"/>
              <w:jc w:val="center"/>
            </w:pPr>
            <w:r w:rsidRPr="00DA5BAC">
              <w:t>$</w:t>
            </w:r>
            <w:r w:rsidR="00DA5BAC">
              <w:t>5</w:t>
            </w:r>
            <w:r w:rsidRPr="00DA5BAC">
              <w:t>0.00</w:t>
            </w:r>
          </w:p>
        </w:tc>
      </w:tr>
      <w:tr w:rsidR="00EE13EE" w:rsidRPr="00DA5BAC" w14:paraId="20903DAB" w14:textId="77777777" w:rsidTr="00B057F5">
        <w:trPr>
          <w:trHeight w:val="288"/>
        </w:trPr>
        <w:tc>
          <w:tcPr>
            <w:tcW w:w="1257" w:type="dxa"/>
            <w:tcBorders>
              <w:top w:val="nil"/>
              <w:left w:val="nil"/>
              <w:bottom w:val="nil"/>
              <w:right w:val="nil"/>
            </w:tcBorders>
            <w:noWrap/>
            <w:vAlign w:val="center"/>
          </w:tcPr>
          <w:p w14:paraId="2C9F2498" w14:textId="77777777" w:rsidR="00EE13EE" w:rsidRPr="00672840" w:rsidRDefault="00EE13EE" w:rsidP="00B057F5">
            <w:pPr>
              <w:pStyle w:val="Tabletext"/>
              <w:widowControl w:val="0"/>
            </w:pPr>
            <w:r w:rsidRPr="00672840">
              <w:t>502090M</w:t>
            </w:r>
          </w:p>
        </w:tc>
        <w:tc>
          <w:tcPr>
            <w:tcW w:w="5853" w:type="dxa"/>
            <w:tcBorders>
              <w:top w:val="nil"/>
              <w:left w:val="nil"/>
              <w:bottom w:val="nil"/>
              <w:right w:val="nil"/>
            </w:tcBorders>
            <w:noWrap/>
            <w:vAlign w:val="center"/>
          </w:tcPr>
          <w:p w14:paraId="704BA984" w14:textId="77777777" w:rsidR="00EE13EE" w:rsidRPr="00672840" w:rsidRDefault="00EE13EE" w:rsidP="00B057F5">
            <w:pPr>
              <w:pStyle w:val="Tabletext"/>
              <w:widowControl w:val="0"/>
            </w:pPr>
            <w:r w:rsidRPr="00672840">
              <w:t>PRECAST CONCRETE PILE, DRIVEN, 12" X 12"</w:t>
            </w:r>
          </w:p>
        </w:tc>
        <w:tc>
          <w:tcPr>
            <w:tcW w:w="847" w:type="dxa"/>
            <w:tcBorders>
              <w:top w:val="nil"/>
              <w:left w:val="nil"/>
              <w:bottom w:val="nil"/>
              <w:right w:val="nil"/>
            </w:tcBorders>
            <w:noWrap/>
            <w:vAlign w:val="center"/>
          </w:tcPr>
          <w:p w14:paraId="21B3260A"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vAlign w:val="center"/>
          </w:tcPr>
          <w:p w14:paraId="70C7157D" w14:textId="0E62542F" w:rsidR="00EE13EE" w:rsidRPr="00DA5BAC" w:rsidRDefault="00EE13EE" w:rsidP="00B057F5">
            <w:pPr>
              <w:pStyle w:val="Tabletext"/>
              <w:widowControl w:val="0"/>
              <w:jc w:val="center"/>
            </w:pPr>
            <w:r w:rsidRPr="00DA5BAC">
              <w:t>$90.00</w:t>
            </w:r>
          </w:p>
        </w:tc>
      </w:tr>
      <w:tr w:rsidR="00EE13EE" w:rsidRPr="001438D9" w14:paraId="1702BCBC" w14:textId="77777777" w:rsidTr="00B057F5">
        <w:trPr>
          <w:trHeight w:val="288"/>
        </w:trPr>
        <w:tc>
          <w:tcPr>
            <w:tcW w:w="1257" w:type="dxa"/>
            <w:tcBorders>
              <w:top w:val="nil"/>
              <w:left w:val="nil"/>
              <w:bottom w:val="nil"/>
              <w:right w:val="nil"/>
            </w:tcBorders>
            <w:noWrap/>
            <w:vAlign w:val="center"/>
          </w:tcPr>
          <w:p w14:paraId="589A9A44" w14:textId="77777777" w:rsidR="00EE13EE" w:rsidRPr="00672840" w:rsidRDefault="00EE13EE" w:rsidP="00B057F5">
            <w:pPr>
              <w:pStyle w:val="Tabletext"/>
              <w:widowControl w:val="0"/>
            </w:pPr>
            <w:r w:rsidRPr="00672840">
              <w:t>502132M</w:t>
            </w:r>
          </w:p>
        </w:tc>
        <w:tc>
          <w:tcPr>
            <w:tcW w:w="5853" w:type="dxa"/>
            <w:tcBorders>
              <w:top w:val="nil"/>
              <w:left w:val="nil"/>
              <w:bottom w:val="nil"/>
              <w:right w:val="nil"/>
            </w:tcBorders>
            <w:noWrap/>
            <w:vAlign w:val="center"/>
          </w:tcPr>
          <w:p w14:paraId="3E1D180B" w14:textId="77777777" w:rsidR="00EE13EE" w:rsidRPr="00672840" w:rsidRDefault="00EE13EE" w:rsidP="00B057F5">
            <w:pPr>
              <w:pStyle w:val="Tabletext"/>
              <w:widowControl w:val="0"/>
            </w:pPr>
            <w:r w:rsidRPr="00672840">
              <w:t>PRESTRESSED CONCRETE PILE, DRIVEN, 12" X 12"</w:t>
            </w:r>
          </w:p>
        </w:tc>
        <w:tc>
          <w:tcPr>
            <w:tcW w:w="847" w:type="dxa"/>
            <w:tcBorders>
              <w:top w:val="nil"/>
              <w:left w:val="nil"/>
              <w:bottom w:val="nil"/>
              <w:right w:val="nil"/>
            </w:tcBorders>
            <w:noWrap/>
            <w:vAlign w:val="center"/>
          </w:tcPr>
          <w:p w14:paraId="7D3022B4"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noWrap/>
            <w:vAlign w:val="center"/>
          </w:tcPr>
          <w:p w14:paraId="3AB042E2" w14:textId="77777777" w:rsidR="00EE13EE" w:rsidRPr="0085263D" w:rsidRDefault="00DA5BAC" w:rsidP="00B057F5">
            <w:pPr>
              <w:pStyle w:val="Tabletext"/>
              <w:widowControl w:val="0"/>
              <w:jc w:val="center"/>
            </w:pPr>
            <w:r w:rsidRPr="00DA5BAC">
              <w:t>$</w:t>
            </w:r>
            <w:r>
              <w:t>5</w:t>
            </w:r>
            <w:r w:rsidRPr="00DA5BAC">
              <w:t>0.00</w:t>
            </w:r>
          </w:p>
        </w:tc>
      </w:tr>
      <w:tr w:rsidR="00EE13EE" w:rsidRPr="001438D9" w14:paraId="01DB4FA6" w14:textId="77777777" w:rsidTr="00B057F5">
        <w:trPr>
          <w:trHeight w:val="288"/>
        </w:trPr>
        <w:tc>
          <w:tcPr>
            <w:tcW w:w="1257" w:type="dxa"/>
            <w:tcBorders>
              <w:top w:val="nil"/>
              <w:left w:val="nil"/>
              <w:bottom w:val="nil"/>
              <w:right w:val="nil"/>
            </w:tcBorders>
            <w:noWrap/>
            <w:vAlign w:val="center"/>
          </w:tcPr>
          <w:p w14:paraId="5F0F2999" w14:textId="77777777" w:rsidR="00EE13EE" w:rsidRPr="00672840" w:rsidRDefault="00EE13EE" w:rsidP="00B057F5">
            <w:pPr>
              <w:pStyle w:val="Tabletext"/>
              <w:widowControl w:val="0"/>
            </w:pPr>
            <w:r w:rsidRPr="00672840">
              <w:t>502135M</w:t>
            </w:r>
          </w:p>
        </w:tc>
        <w:tc>
          <w:tcPr>
            <w:tcW w:w="5853" w:type="dxa"/>
            <w:tcBorders>
              <w:top w:val="nil"/>
              <w:left w:val="nil"/>
              <w:bottom w:val="nil"/>
              <w:right w:val="nil"/>
            </w:tcBorders>
            <w:noWrap/>
            <w:vAlign w:val="center"/>
          </w:tcPr>
          <w:p w14:paraId="63BBC05A" w14:textId="77777777" w:rsidR="00EE13EE" w:rsidRPr="00672840" w:rsidRDefault="00EE13EE" w:rsidP="00B057F5">
            <w:pPr>
              <w:pStyle w:val="Tabletext"/>
              <w:widowControl w:val="0"/>
            </w:pPr>
            <w:r w:rsidRPr="00672840">
              <w:t>PRESTRESSED CONCRETE PILE, DRIVEN, 14" X 14"</w:t>
            </w:r>
          </w:p>
        </w:tc>
        <w:tc>
          <w:tcPr>
            <w:tcW w:w="847" w:type="dxa"/>
            <w:tcBorders>
              <w:top w:val="nil"/>
              <w:left w:val="nil"/>
              <w:bottom w:val="nil"/>
              <w:right w:val="nil"/>
            </w:tcBorders>
            <w:noWrap/>
            <w:vAlign w:val="center"/>
          </w:tcPr>
          <w:p w14:paraId="34CF1A82"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noWrap/>
            <w:vAlign w:val="center"/>
          </w:tcPr>
          <w:p w14:paraId="0838B097" w14:textId="77777777" w:rsidR="00EE13EE" w:rsidRPr="0085263D" w:rsidRDefault="00DA5BAC" w:rsidP="00B057F5">
            <w:pPr>
              <w:pStyle w:val="Tabletext"/>
              <w:widowControl w:val="0"/>
              <w:jc w:val="center"/>
            </w:pPr>
            <w:r w:rsidRPr="00DA5BAC">
              <w:t>$</w:t>
            </w:r>
            <w:r>
              <w:t>5</w:t>
            </w:r>
            <w:r w:rsidRPr="00DA5BAC">
              <w:t>0.00</w:t>
            </w:r>
          </w:p>
        </w:tc>
      </w:tr>
      <w:tr w:rsidR="00EE13EE" w:rsidRPr="001438D9" w14:paraId="15111714" w14:textId="77777777" w:rsidTr="00B057F5">
        <w:trPr>
          <w:trHeight w:val="288"/>
        </w:trPr>
        <w:tc>
          <w:tcPr>
            <w:tcW w:w="1257" w:type="dxa"/>
            <w:tcBorders>
              <w:top w:val="nil"/>
              <w:left w:val="nil"/>
              <w:bottom w:val="nil"/>
              <w:right w:val="nil"/>
            </w:tcBorders>
            <w:noWrap/>
            <w:vAlign w:val="center"/>
          </w:tcPr>
          <w:p w14:paraId="558B4F06" w14:textId="77777777" w:rsidR="00EE13EE" w:rsidRPr="00672840" w:rsidRDefault="00EE13EE" w:rsidP="00B057F5">
            <w:pPr>
              <w:pStyle w:val="Tabletext"/>
              <w:widowControl w:val="0"/>
            </w:pPr>
            <w:r w:rsidRPr="00672840">
              <w:t>502138M</w:t>
            </w:r>
          </w:p>
        </w:tc>
        <w:tc>
          <w:tcPr>
            <w:tcW w:w="5853" w:type="dxa"/>
            <w:tcBorders>
              <w:top w:val="nil"/>
              <w:left w:val="nil"/>
              <w:bottom w:val="nil"/>
              <w:right w:val="nil"/>
            </w:tcBorders>
            <w:noWrap/>
            <w:vAlign w:val="center"/>
          </w:tcPr>
          <w:p w14:paraId="5C636A1A" w14:textId="77777777" w:rsidR="00EE13EE" w:rsidRPr="00672840" w:rsidRDefault="00EE13EE" w:rsidP="00B057F5">
            <w:pPr>
              <w:pStyle w:val="Tabletext"/>
              <w:widowControl w:val="0"/>
            </w:pPr>
            <w:r w:rsidRPr="00672840">
              <w:t>PRESTRESSED CONCRETE PILE, DRIVEN, 16" X 16"</w:t>
            </w:r>
          </w:p>
        </w:tc>
        <w:tc>
          <w:tcPr>
            <w:tcW w:w="847" w:type="dxa"/>
            <w:tcBorders>
              <w:top w:val="nil"/>
              <w:left w:val="nil"/>
              <w:bottom w:val="nil"/>
              <w:right w:val="nil"/>
            </w:tcBorders>
            <w:noWrap/>
            <w:vAlign w:val="center"/>
          </w:tcPr>
          <w:p w14:paraId="6CEA5EE1"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noWrap/>
            <w:vAlign w:val="center"/>
          </w:tcPr>
          <w:p w14:paraId="7646CC1B" w14:textId="77777777" w:rsidR="00EE13EE" w:rsidRPr="0085263D" w:rsidRDefault="00DA5BAC" w:rsidP="00B057F5">
            <w:pPr>
              <w:pStyle w:val="Tabletext"/>
              <w:widowControl w:val="0"/>
              <w:jc w:val="center"/>
            </w:pPr>
            <w:r w:rsidRPr="00DA5BAC">
              <w:t>$</w:t>
            </w:r>
            <w:r>
              <w:t>5</w:t>
            </w:r>
            <w:r w:rsidRPr="00DA5BAC">
              <w:t>0.00</w:t>
            </w:r>
          </w:p>
        </w:tc>
      </w:tr>
      <w:tr w:rsidR="00EE13EE" w:rsidRPr="001438D9" w14:paraId="0903FA4D" w14:textId="77777777" w:rsidTr="00B057F5">
        <w:trPr>
          <w:trHeight w:val="288"/>
        </w:trPr>
        <w:tc>
          <w:tcPr>
            <w:tcW w:w="1257" w:type="dxa"/>
            <w:tcBorders>
              <w:top w:val="nil"/>
              <w:left w:val="nil"/>
              <w:bottom w:val="nil"/>
              <w:right w:val="nil"/>
            </w:tcBorders>
            <w:noWrap/>
            <w:vAlign w:val="center"/>
          </w:tcPr>
          <w:p w14:paraId="4BAF2A10" w14:textId="77777777" w:rsidR="00EE13EE" w:rsidRPr="00672840" w:rsidRDefault="00EE13EE" w:rsidP="00B057F5">
            <w:pPr>
              <w:pStyle w:val="Tabletext"/>
              <w:widowControl w:val="0"/>
            </w:pPr>
            <w:r w:rsidRPr="00672840">
              <w:t>502141M</w:t>
            </w:r>
          </w:p>
        </w:tc>
        <w:tc>
          <w:tcPr>
            <w:tcW w:w="5853" w:type="dxa"/>
            <w:tcBorders>
              <w:top w:val="nil"/>
              <w:left w:val="nil"/>
              <w:bottom w:val="nil"/>
              <w:right w:val="nil"/>
            </w:tcBorders>
            <w:noWrap/>
            <w:vAlign w:val="center"/>
          </w:tcPr>
          <w:p w14:paraId="19ED92D0" w14:textId="77777777" w:rsidR="00EE13EE" w:rsidRPr="00672840" w:rsidRDefault="00EE13EE" w:rsidP="00B057F5">
            <w:pPr>
              <w:pStyle w:val="Tabletext"/>
              <w:widowControl w:val="0"/>
            </w:pPr>
            <w:r w:rsidRPr="00672840">
              <w:t>PRESTRESSED CONCRETE PILE, DRIVEN, 18" X 18"</w:t>
            </w:r>
          </w:p>
        </w:tc>
        <w:tc>
          <w:tcPr>
            <w:tcW w:w="847" w:type="dxa"/>
            <w:tcBorders>
              <w:top w:val="nil"/>
              <w:left w:val="nil"/>
              <w:bottom w:val="nil"/>
              <w:right w:val="nil"/>
            </w:tcBorders>
            <w:noWrap/>
            <w:vAlign w:val="center"/>
          </w:tcPr>
          <w:p w14:paraId="4A25F7B9"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noWrap/>
            <w:vAlign w:val="center"/>
          </w:tcPr>
          <w:p w14:paraId="2D9D5CF5" w14:textId="77777777" w:rsidR="00EE13EE" w:rsidRPr="0085263D" w:rsidRDefault="00DA5BAC" w:rsidP="00B057F5">
            <w:pPr>
              <w:pStyle w:val="Tabletext"/>
              <w:widowControl w:val="0"/>
              <w:jc w:val="center"/>
            </w:pPr>
            <w:r w:rsidRPr="00DA5BAC">
              <w:t>$</w:t>
            </w:r>
            <w:r>
              <w:t>5</w:t>
            </w:r>
            <w:r w:rsidRPr="00DA5BAC">
              <w:t>0.00</w:t>
            </w:r>
          </w:p>
        </w:tc>
      </w:tr>
      <w:tr w:rsidR="00EE13EE" w:rsidRPr="001438D9" w14:paraId="273D300C" w14:textId="77777777" w:rsidTr="00B057F5">
        <w:trPr>
          <w:trHeight w:val="288"/>
        </w:trPr>
        <w:tc>
          <w:tcPr>
            <w:tcW w:w="1257" w:type="dxa"/>
            <w:tcBorders>
              <w:top w:val="nil"/>
              <w:left w:val="nil"/>
              <w:bottom w:val="nil"/>
              <w:right w:val="nil"/>
            </w:tcBorders>
            <w:noWrap/>
            <w:vAlign w:val="center"/>
          </w:tcPr>
          <w:p w14:paraId="78A60089" w14:textId="77777777" w:rsidR="00EE13EE" w:rsidRPr="00672840" w:rsidRDefault="00EE13EE" w:rsidP="00B057F5">
            <w:pPr>
              <w:pStyle w:val="Tabletext"/>
              <w:widowControl w:val="0"/>
            </w:pPr>
            <w:r w:rsidRPr="00672840">
              <w:t>502144M</w:t>
            </w:r>
          </w:p>
        </w:tc>
        <w:tc>
          <w:tcPr>
            <w:tcW w:w="5853" w:type="dxa"/>
            <w:tcBorders>
              <w:top w:val="nil"/>
              <w:left w:val="nil"/>
              <w:bottom w:val="nil"/>
              <w:right w:val="nil"/>
            </w:tcBorders>
            <w:noWrap/>
            <w:vAlign w:val="center"/>
          </w:tcPr>
          <w:p w14:paraId="136F7A30" w14:textId="77777777" w:rsidR="00EE13EE" w:rsidRPr="00672840" w:rsidRDefault="00EE13EE" w:rsidP="00B057F5">
            <w:pPr>
              <w:pStyle w:val="Tabletext"/>
              <w:widowControl w:val="0"/>
            </w:pPr>
            <w:r w:rsidRPr="00672840">
              <w:t>PRESTRESSED CONCRETE PILE, DRIVEN, 20" X 20"</w:t>
            </w:r>
          </w:p>
        </w:tc>
        <w:tc>
          <w:tcPr>
            <w:tcW w:w="847" w:type="dxa"/>
            <w:tcBorders>
              <w:top w:val="nil"/>
              <w:left w:val="nil"/>
              <w:bottom w:val="nil"/>
              <w:right w:val="nil"/>
            </w:tcBorders>
            <w:noWrap/>
            <w:vAlign w:val="center"/>
          </w:tcPr>
          <w:p w14:paraId="36AF4500"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noWrap/>
            <w:vAlign w:val="center"/>
          </w:tcPr>
          <w:p w14:paraId="7CF6E85D" w14:textId="77777777" w:rsidR="00EE13EE" w:rsidRPr="0085263D" w:rsidRDefault="00DA5BAC" w:rsidP="00B057F5">
            <w:pPr>
              <w:pStyle w:val="Tabletext"/>
              <w:widowControl w:val="0"/>
              <w:jc w:val="center"/>
            </w:pPr>
            <w:r w:rsidRPr="00DA5BAC">
              <w:t>$</w:t>
            </w:r>
            <w:r>
              <w:t>75</w:t>
            </w:r>
            <w:r w:rsidRPr="00DA5BAC">
              <w:t>.00</w:t>
            </w:r>
          </w:p>
        </w:tc>
      </w:tr>
      <w:tr w:rsidR="00EE13EE" w:rsidRPr="001438D9" w14:paraId="7D65B983" w14:textId="77777777" w:rsidTr="00B057F5">
        <w:trPr>
          <w:trHeight w:val="288"/>
        </w:trPr>
        <w:tc>
          <w:tcPr>
            <w:tcW w:w="1257" w:type="dxa"/>
            <w:tcBorders>
              <w:top w:val="nil"/>
              <w:left w:val="nil"/>
              <w:bottom w:val="nil"/>
              <w:right w:val="nil"/>
            </w:tcBorders>
            <w:noWrap/>
            <w:vAlign w:val="center"/>
          </w:tcPr>
          <w:p w14:paraId="7169045D" w14:textId="77777777" w:rsidR="00EE13EE" w:rsidRPr="00672840" w:rsidRDefault="00EE13EE" w:rsidP="00B057F5">
            <w:pPr>
              <w:pStyle w:val="Tabletext"/>
              <w:widowControl w:val="0"/>
            </w:pPr>
            <w:r w:rsidRPr="00672840">
              <w:t>502147M</w:t>
            </w:r>
          </w:p>
        </w:tc>
        <w:tc>
          <w:tcPr>
            <w:tcW w:w="5853" w:type="dxa"/>
            <w:tcBorders>
              <w:top w:val="nil"/>
              <w:left w:val="nil"/>
              <w:bottom w:val="nil"/>
              <w:right w:val="nil"/>
            </w:tcBorders>
            <w:noWrap/>
            <w:vAlign w:val="center"/>
          </w:tcPr>
          <w:p w14:paraId="64D952FA" w14:textId="77777777" w:rsidR="00EE13EE" w:rsidRPr="00672840" w:rsidRDefault="00EE13EE" w:rsidP="00B057F5">
            <w:pPr>
              <w:pStyle w:val="Tabletext"/>
              <w:widowControl w:val="0"/>
            </w:pPr>
            <w:r w:rsidRPr="00672840">
              <w:t>PRESTRESSED CONCRETE PILE, DRIVEN, 22" X 22"</w:t>
            </w:r>
          </w:p>
        </w:tc>
        <w:tc>
          <w:tcPr>
            <w:tcW w:w="847" w:type="dxa"/>
            <w:tcBorders>
              <w:top w:val="nil"/>
              <w:left w:val="nil"/>
              <w:bottom w:val="nil"/>
              <w:right w:val="nil"/>
            </w:tcBorders>
            <w:noWrap/>
            <w:vAlign w:val="center"/>
          </w:tcPr>
          <w:p w14:paraId="00512FF1"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noWrap/>
            <w:vAlign w:val="center"/>
          </w:tcPr>
          <w:p w14:paraId="45A8F256" w14:textId="77777777" w:rsidR="00EE13EE" w:rsidRPr="0085263D" w:rsidRDefault="00DA5BAC" w:rsidP="00B057F5">
            <w:pPr>
              <w:pStyle w:val="Tabletext"/>
              <w:widowControl w:val="0"/>
              <w:jc w:val="center"/>
            </w:pPr>
            <w:r w:rsidRPr="00DA5BAC">
              <w:t>$</w:t>
            </w:r>
            <w:r>
              <w:t>75</w:t>
            </w:r>
            <w:r w:rsidRPr="00DA5BAC">
              <w:t>.00</w:t>
            </w:r>
          </w:p>
        </w:tc>
      </w:tr>
      <w:tr w:rsidR="00EE13EE" w:rsidRPr="001438D9" w14:paraId="0B56E148" w14:textId="77777777" w:rsidTr="00B057F5">
        <w:trPr>
          <w:trHeight w:val="288"/>
        </w:trPr>
        <w:tc>
          <w:tcPr>
            <w:tcW w:w="1257" w:type="dxa"/>
            <w:tcBorders>
              <w:top w:val="nil"/>
              <w:left w:val="nil"/>
              <w:bottom w:val="nil"/>
              <w:right w:val="nil"/>
            </w:tcBorders>
            <w:noWrap/>
            <w:vAlign w:val="center"/>
          </w:tcPr>
          <w:p w14:paraId="428AD0DF" w14:textId="77777777" w:rsidR="00EE13EE" w:rsidRPr="00672840" w:rsidRDefault="00EE13EE" w:rsidP="00B057F5">
            <w:pPr>
              <w:pStyle w:val="Tabletext"/>
              <w:widowControl w:val="0"/>
            </w:pPr>
            <w:r w:rsidRPr="00672840">
              <w:t>502150M</w:t>
            </w:r>
          </w:p>
        </w:tc>
        <w:tc>
          <w:tcPr>
            <w:tcW w:w="5853" w:type="dxa"/>
            <w:tcBorders>
              <w:top w:val="nil"/>
              <w:left w:val="nil"/>
              <w:bottom w:val="nil"/>
              <w:right w:val="nil"/>
            </w:tcBorders>
            <w:noWrap/>
            <w:vAlign w:val="center"/>
          </w:tcPr>
          <w:p w14:paraId="627BE5A2" w14:textId="77777777" w:rsidR="00EE13EE" w:rsidRPr="00672840" w:rsidRDefault="00EE13EE" w:rsidP="00B057F5">
            <w:pPr>
              <w:pStyle w:val="Tabletext"/>
              <w:widowControl w:val="0"/>
            </w:pPr>
            <w:r w:rsidRPr="00672840">
              <w:t>PRESTRESSED CONCRETE PILE, DRIVEN, 24" X 24"</w:t>
            </w:r>
          </w:p>
        </w:tc>
        <w:tc>
          <w:tcPr>
            <w:tcW w:w="847" w:type="dxa"/>
            <w:tcBorders>
              <w:top w:val="nil"/>
              <w:left w:val="nil"/>
              <w:bottom w:val="nil"/>
              <w:right w:val="nil"/>
            </w:tcBorders>
            <w:noWrap/>
            <w:vAlign w:val="center"/>
          </w:tcPr>
          <w:p w14:paraId="462563E6" w14:textId="77777777" w:rsidR="00EE13EE" w:rsidRPr="0085263D" w:rsidRDefault="00EE13EE" w:rsidP="00B057F5">
            <w:pPr>
              <w:pStyle w:val="Tabletext"/>
              <w:widowControl w:val="0"/>
              <w:jc w:val="center"/>
            </w:pPr>
            <w:r w:rsidRPr="0085263D">
              <w:t>LF</w:t>
            </w:r>
          </w:p>
        </w:tc>
        <w:tc>
          <w:tcPr>
            <w:tcW w:w="1363" w:type="dxa"/>
            <w:tcBorders>
              <w:top w:val="nil"/>
              <w:left w:val="nil"/>
              <w:bottom w:val="nil"/>
              <w:right w:val="nil"/>
            </w:tcBorders>
            <w:noWrap/>
            <w:vAlign w:val="center"/>
          </w:tcPr>
          <w:p w14:paraId="2376458C" w14:textId="77777777" w:rsidR="00EE13EE" w:rsidRPr="0085263D" w:rsidRDefault="00DA5BAC" w:rsidP="00B057F5">
            <w:pPr>
              <w:pStyle w:val="Tabletext"/>
              <w:widowControl w:val="0"/>
              <w:jc w:val="center"/>
            </w:pPr>
            <w:r w:rsidRPr="00DA5BAC">
              <w:t>$</w:t>
            </w:r>
            <w:r>
              <w:t>75</w:t>
            </w:r>
            <w:r w:rsidRPr="00DA5BAC">
              <w:t>.00</w:t>
            </w:r>
          </w:p>
        </w:tc>
      </w:tr>
      <w:tr w:rsidR="00DA5BAC" w:rsidRPr="001438D9" w14:paraId="1096A43E" w14:textId="77777777" w:rsidTr="00B057F5">
        <w:trPr>
          <w:trHeight w:val="288"/>
        </w:trPr>
        <w:tc>
          <w:tcPr>
            <w:tcW w:w="1257" w:type="dxa"/>
            <w:tcBorders>
              <w:top w:val="nil"/>
              <w:left w:val="nil"/>
              <w:bottom w:val="nil"/>
              <w:right w:val="nil"/>
            </w:tcBorders>
            <w:noWrap/>
            <w:vAlign w:val="center"/>
          </w:tcPr>
          <w:p w14:paraId="1F0D3D55" w14:textId="77777777" w:rsidR="00DA5BAC" w:rsidRPr="00672840" w:rsidRDefault="00DA5BAC" w:rsidP="00B057F5">
            <w:pPr>
              <w:pStyle w:val="Tabletext"/>
              <w:widowControl w:val="0"/>
            </w:pPr>
            <w:r w:rsidRPr="00672840">
              <w:t>50215</w:t>
            </w:r>
            <w:r w:rsidR="00750484" w:rsidRPr="00672840">
              <w:t>1</w:t>
            </w:r>
            <w:r w:rsidRPr="00672840">
              <w:t>M</w:t>
            </w:r>
          </w:p>
        </w:tc>
        <w:tc>
          <w:tcPr>
            <w:tcW w:w="5853" w:type="dxa"/>
            <w:tcBorders>
              <w:top w:val="nil"/>
              <w:left w:val="nil"/>
              <w:bottom w:val="nil"/>
              <w:right w:val="nil"/>
            </w:tcBorders>
            <w:noWrap/>
            <w:vAlign w:val="center"/>
          </w:tcPr>
          <w:p w14:paraId="59F6A5DE" w14:textId="77777777" w:rsidR="00DA5BAC" w:rsidRPr="00672840" w:rsidRDefault="00DA5BAC" w:rsidP="00B057F5">
            <w:pPr>
              <w:pStyle w:val="Tabletext"/>
              <w:widowControl w:val="0"/>
            </w:pPr>
            <w:r w:rsidRPr="00672840">
              <w:t xml:space="preserve">PRESTRESSED CONCRETE PILE, DRIVEN, </w:t>
            </w:r>
            <w:r w:rsidR="00750484" w:rsidRPr="00672840">
              <w:t>30</w:t>
            </w:r>
            <w:r w:rsidRPr="00672840">
              <w:t xml:space="preserve">" X </w:t>
            </w:r>
            <w:r w:rsidR="00750484" w:rsidRPr="00672840">
              <w:t>30</w:t>
            </w:r>
            <w:r w:rsidRPr="00672840">
              <w:t>"</w:t>
            </w:r>
          </w:p>
        </w:tc>
        <w:tc>
          <w:tcPr>
            <w:tcW w:w="847" w:type="dxa"/>
            <w:tcBorders>
              <w:top w:val="nil"/>
              <w:left w:val="nil"/>
              <w:bottom w:val="nil"/>
              <w:right w:val="nil"/>
            </w:tcBorders>
            <w:noWrap/>
            <w:vAlign w:val="center"/>
          </w:tcPr>
          <w:p w14:paraId="66461422" w14:textId="77777777" w:rsidR="00DA5BAC" w:rsidRPr="0085263D" w:rsidRDefault="00DA5BAC" w:rsidP="00B057F5">
            <w:pPr>
              <w:pStyle w:val="Tabletext"/>
              <w:widowControl w:val="0"/>
              <w:jc w:val="center"/>
            </w:pPr>
            <w:r w:rsidRPr="0085263D">
              <w:t>LF</w:t>
            </w:r>
          </w:p>
        </w:tc>
        <w:tc>
          <w:tcPr>
            <w:tcW w:w="1363" w:type="dxa"/>
            <w:tcBorders>
              <w:top w:val="nil"/>
              <w:left w:val="nil"/>
              <w:bottom w:val="nil"/>
              <w:right w:val="nil"/>
            </w:tcBorders>
            <w:noWrap/>
            <w:vAlign w:val="center"/>
          </w:tcPr>
          <w:p w14:paraId="297F3811" w14:textId="77777777" w:rsidR="00DA5BAC" w:rsidRPr="0085263D" w:rsidRDefault="00DA5BAC" w:rsidP="00B057F5">
            <w:pPr>
              <w:pStyle w:val="Tabletext"/>
              <w:widowControl w:val="0"/>
              <w:jc w:val="center"/>
            </w:pPr>
            <w:r w:rsidRPr="00DA5BAC">
              <w:t>$</w:t>
            </w:r>
            <w:r>
              <w:t>75</w:t>
            </w:r>
            <w:r w:rsidRPr="00DA5BAC">
              <w:t>.00</w:t>
            </w:r>
          </w:p>
        </w:tc>
      </w:tr>
      <w:tr w:rsidR="00DA5BAC" w:rsidRPr="001438D9" w14:paraId="3C0950C9" w14:textId="77777777" w:rsidTr="00B057F5">
        <w:trPr>
          <w:trHeight w:val="288"/>
        </w:trPr>
        <w:tc>
          <w:tcPr>
            <w:tcW w:w="1257" w:type="dxa"/>
            <w:tcBorders>
              <w:top w:val="nil"/>
              <w:left w:val="nil"/>
              <w:bottom w:val="double" w:sz="4" w:space="0" w:color="auto"/>
              <w:right w:val="nil"/>
            </w:tcBorders>
            <w:noWrap/>
            <w:vAlign w:val="center"/>
          </w:tcPr>
          <w:p w14:paraId="7E279D9C" w14:textId="77777777" w:rsidR="00DA5BAC" w:rsidRPr="00672840" w:rsidRDefault="00DA5BAC" w:rsidP="00B057F5">
            <w:pPr>
              <w:pStyle w:val="Tabletext"/>
              <w:widowControl w:val="0"/>
            </w:pPr>
            <w:r w:rsidRPr="00672840">
              <w:t>50215</w:t>
            </w:r>
            <w:r w:rsidR="008D29D3" w:rsidRPr="00672840">
              <w:t>6</w:t>
            </w:r>
            <w:r w:rsidRPr="00672840">
              <w:t>M</w:t>
            </w:r>
          </w:p>
        </w:tc>
        <w:tc>
          <w:tcPr>
            <w:tcW w:w="5853" w:type="dxa"/>
            <w:tcBorders>
              <w:top w:val="nil"/>
              <w:left w:val="nil"/>
              <w:bottom w:val="double" w:sz="4" w:space="0" w:color="auto"/>
              <w:right w:val="nil"/>
            </w:tcBorders>
            <w:noWrap/>
            <w:vAlign w:val="center"/>
          </w:tcPr>
          <w:p w14:paraId="50D667A0" w14:textId="77777777" w:rsidR="00DA5BAC" w:rsidRPr="00672840" w:rsidRDefault="00DA5BAC" w:rsidP="00B057F5">
            <w:pPr>
              <w:pStyle w:val="Tabletext"/>
              <w:widowControl w:val="0"/>
            </w:pPr>
            <w:r w:rsidRPr="00672840">
              <w:t xml:space="preserve">PRESTRESSED CONCRETE PILE, </w:t>
            </w:r>
            <w:r w:rsidR="00750484" w:rsidRPr="00672840">
              <w:t>DRIVEN</w:t>
            </w:r>
            <w:r w:rsidRPr="00672840">
              <w:t>, 54" DIAMETER</w:t>
            </w:r>
          </w:p>
        </w:tc>
        <w:tc>
          <w:tcPr>
            <w:tcW w:w="847" w:type="dxa"/>
            <w:tcBorders>
              <w:top w:val="nil"/>
              <w:left w:val="nil"/>
              <w:bottom w:val="double" w:sz="4" w:space="0" w:color="auto"/>
              <w:right w:val="nil"/>
            </w:tcBorders>
            <w:noWrap/>
            <w:vAlign w:val="center"/>
          </w:tcPr>
          <w:p w14:paraId="4C524C00" w14:textId="77777777" w:rsidR="00DA5BAC" w:rsidRPr="0085263D" w:rsidRDefault="00DA5BAC" w:rsidP="00B057F5">
            <w:pPr>
              <w:pStyle w:val="Tabletext"/>
              <w:widowControl w:val="0"/>
              <w:jc w:val="center"/>
            </w:pPr>
            <w:r w:rsidRPr="0085263D">
              <w:t>LF</w:t>
            </w:r>
          </w:p>
        </w:tc>
        <w:tc>
          <w:tcPr>
            <w:tcW w:w="1363" w:type="dxa"/>
            <w:tcBorders>
              <w:top w:val="nil"/>
              <w:left w:val="nil"/>
              <w:bottom w:val="double" w:sz="4" w:space="0" w:color="auto"/>
              <w:right w:val="nil"/>
            </w:tcBorders>
            <w:noWrap/>
            <w:vAlign w:val="center"/>
          </w:tcPr>
          <w:p w14:paraId="0C3A84E7" w14:textId="77777777" w:rsidR="00DA5BAC" w:rsidRPr="0085263D" w:rsidRDefault="00DA5BAC" w:rsidP="00B057F5">
            <w:pPr>
              <w:pStyle w:val="Tabletext"/>
              <w:widowControl w:val="0"/>
              <w:jc w:val="center"/>
            </w:pPr>
            <w:r w:rsidRPr="00DA5BAC">
              <w:t>$</w:t>
            </w:r>
            <w:r w:rsidR="00750484">
              <w:t>200</w:t>
            </w:r>
            <w:r w:rsidRPr="00DA5BAC">
              <w:t>.00</w:t>
            </w:r>
          </w:p>
        </w:tc>
      </w:tr>
    </w:tbl>
    <w:p w14:paraId="1D0485FF" w14:textId="77777777" w:rsidR="00BF47C1" w:rsidRDefault="00BF47C1" w:rsidP="00BF47C1">
      <w:pPr>
        <w:pStyle w:val="HiddenTextSpec"/>
      </w:pPr>
      <w:bookmarkStart w:id="1179" w:name="s90404"/>
      <w:bookmarkStart w:id="1180" w:name="s9060405"/>
      <w:bookmarkStart w:id="1181" w:name="_Toc88381054"/>
      <w:bookmarkStart w:id="1182" w:name="_Toc142048539"/>
      <w:bookmarkStart w:id="1183" w:name="_Toc175378531"/>
      <w:bookmarkStart w:id="1184" w:name="_Toc175471429"/>
      <w:bookmarkStart w:id="1185" w:name="_Toc501717802"/>
      <w:bookmarkStart w:id="1186" w:name="_Toc110434136"/>
      <w:bookmarkStart w:id="1187" w:name="_Toc88381079"/>
      <w:bookmarkStart w:id="1188" w:name="_Toc142048551"/>
      <w:bookmarkStart w:id="1189" w:name="_Toc175378547"/>
      <w:bookmarkStart w:id="1190" w:name="_Toc175471445"/>
      <w:bookmarkStart w:id="1191" w:name="_Toc182750749"/>
      <w:bookmarkEnd w:id="1179"/>
      <w:bookmarkEnd w:id="1180"/>
      <w:r>
        <w:t>1**************************************************************************************************************************1</w:t>
      </w:r>
    </w:p>
    <w:p w14:paraId="5195472D" w14:textId="77777777" w:rsidR="00BF47C1" w:rsidRPr="003C4956" w:rsidRDefault="00BF47C1" w:rsidP="00BF47C1">
      <w:pPr>
        <w:pStyle w:val="0000000Subpart"/>
      </w:pPr>
      <w:proofErr w:type="gramStart"/>
      <w:r w:rsidRPr="003C4956">
        <w:lastRenderedPageBreak/>
        <w:t xml:space="preserve">903.06.01 </w:t>
      </w:r>
      <w:r>
        <w:t xml:space="preserve"> </w:t>
      </w:r>
      <w:r w:rsidRPr="003C4956">
        <w:t>SCC</w:t>
      </w:r>
      <w:proofErr w:type="gramEnd"/>
      <w:r w:rsidRPr="003C4956">
        <w:t xml:space="preserve"> for Drilled Shafts</w:t>
      </w:r>
    </w:p>
    <w:p w14:paraId="66D86462" w14:textId="77777777" w:rsidR="00BF47C1" w:rsidRPr="00D75581" w:rsidRDefault="00BF47C1" w:rsidP="00BF47C1">
      <w:pPr>
        <w:pStyle w:val="HiddenTextSpec"/>
      </w:pPr>
      <w:r>
        <w:t>1</w:t>
      </w:r>
      <w:r w:rsidRPr="00D75581">
        <w:t>**************************************************************************************************************************1</w:t>
      </w:r>
    </w:p>
    <w:p w14:paraId="168FF80B" w14:textId="77777777" w:rsidR="00BF47C1" w:rsidRDefault="00BF47C1" w:rsidP="00BF47C1">
      <w:pPr>
        <w:pStyle w:val="HiddenTextSpec"/>
      </w:pPr>
      <w:r w:rsidRPr="00D75581">
        <w:t>BDC2</w:t>
      </w:r>
      <w:r>
        <w:t>5</w:t>
      </w:r>
      <w:r w:rsidRPr="00D75581">
        <w:t>S-</w:t>
      </w:r>
      <w:r>
        <w:t>17 dated oct 22, 2025</w:t>
      </w:r>
    </w:p>
    <w:p w14:paraId="2C2B7BD0" w14:textId="77777777" w:rsidR="00BF47C1" w:rsidRPr="00DC5842" w:rsidRDefault="00BF47C1" w:rsidP="00BF47C1">
      <w:pPr>
        <w:pStyle w:val="Instruction"/>
      </w:pPr>
      <w:r w:rsidRPr="00DC5842">
        <w:t>THE SUBPART IS CHANGED TO:</w:t>
      </w:r>
    </w:p>
    <w:p w14:paraId="1B39AEC9" w14:textId="77777777" w:rsidR="00BF47C1" w:rsidRDefault="00BF47C1" w:rsidP="00BF47C1">
      <w:pPr>
        <w:pStyle w:val="0000000Subpart"/>
      </w:pPr>
      <w:bookmarkStart w:id="1192" w:name="_Toc211855279"/>
      <w:proofErr w:type="gramStart"/>
      <w:r w:rsidRPr="005A5692">
        <w:t xml:space="preserve">903.06.01 </w:t>
      </w:r>
      <w:r>
        <w:t xml:space="preserve"> </w:t>
      </w:r>
      <w:r w:rsidRPr="005A5692">
        <w:t>SCC</w:t>
      </w:r>
      <w:proofErr w:type="gramEnd"/>
      <w:r w:rsidRPr="005A5692">
        <w:t xml:space="preserve"> For Cast-In-Place Concrete</w:t>
      </w:r>
      <w:bookmarkEnd w:id="1192"/>
    </w:p>
    <w:p w14:paraId="0EF30ECB" w14:textId="77777777" w:rsidR="00BF47C1" w:rsidRPr="005A5692" w:rsidRDefault="00BF47C1" w:rsidP="00BF47C1">
      <w:pPr>
        <w:pStyle w:val="A1paragraph0"/>
      </w:pPr>
      <w:r>
        <w:rPr>
          <w:b/>
        </w:rPr>
        <w:t>A.</w:t>
      </w:r>
      <w:r>
        <w:rPr>
          <w:b/>
        </w:rPr>
        <w:tab/>
      </w:r>
      <w:r w:rsidRPr="005A5692">
        <w:rPr>
          <w:b/>
        </w:rPr>
        <w:t>Composition</w:t>
      </w:r>
      <w:r w:rsidRPr="005A5692">
        <w:rPr>
          <w:b/>
          <w:bCs/>
        </w:rPr>
        <w:t>.</w:t>
      </w:r>
      <w:r w:rsidRPr="005A5692">
        <w:t xml:space="preserve">  Produce SCC conforming to the composition requirements specified in </w:t>
      </w:r>
      <w:r w:rsidRPr="00FC12B2">
        <w:t>903.03.01</w:t>
      </w:r>
      <w:r w:rsidRPr="005A5692">
        <w:t xml:space="preserve">, except use a Type </w:t>
      </w:r>
      <w:proofErr w:type="spellStart"/>
      <w:r w:rsidRPr="005A5692">
        <w:t>F</w:t>
      </w:r>
      <w:proofErr w:type="spellEnd"/>
      <w:r w:rsidRPr="005A5692">
        <w:t xml:space="preserve"> admixture and a viscosity modifying admixture (VMA).  Use Type F and VMA admixtures, as specified in </w:t>
      </w:r>
      <w:r w:rsidRPr="00FC12B2">
        <w:t>903.02.02</w:t>
      </w:r>
      <w:r w:rsidRPr="005A5692">
        <w:t xml:space="preserve"> and </w:t>
      </w:r>
      <w:r w:rsidRPr="00FC12B2">
        <w:t>903.02.04</w:t>
      </w:r>
      <w:r w:rsidRPr="005A5692">
        <w:t>, at a dosage to produce a flowable concrete that does not require vibration for consolidation.  Proportion the aggregates so that the fine aggregate is less than 50 percent by weight of the total aggregate.</w:t>
      </w:r>
    </w:p>
    <w:p w14:paraId="1D8B36F3" w14:textId="77777777" w:rsidR="00BF47C1" w:rsidRPr="005A5692" w:rsidRDefault="00BF47C1" w:rsidP="00BF47C1">
      <w:pPr>
        <w:pStyle w:val="A1paragraph0"/>
      </w:pPr>
      <w:r>
        <w:rPr>
          <w:rFonts w:eastAsia="Calibri"/>
          <w:b/>
        </w:rPr>
        <w:t>B.</w:t>
      </w:r>
      <w:r>
        <w:rPr>
          <w:rFonts w:eastAsia="Calibri"/>
          <w:b/>
        </w:rPr>
        <w:tab/>
      </w:r>
      <w:r w:rsidRPr="005A5692">
        <w:rPr>
          <w:rFonts w:eastAsia="Calibri"/>
          <w:b/>
        </w:rPr>
        <w:t>Mix Design and Verification.</w:t>
      </w:r>
      <w:r w:rsidRPr="005A5692">
        <w:t xml:space="preserve"> </w:t>
      </w:r>
      <w:r>
        <w:t xml:space="preserve"> </w:t>
      </w:r>
      <w:r w:rsidRPr="005A5692">
        <w:t xml:space="preserve">Design the mix as specified in </w:t>
      </w:r>
      <w:r w:rsidRPr="00FC12B2">
        <w:t>903.03.02</w:t>
      </w:r>
      <w:r w:rsidRPr="005A5692">
        <w:rPr>
          <w:color w:val="330099"/>
          <w:u w:val="single"/>
        </w:rPr>
        <w:t xml:space="preserve"> </w:t>
      </w:r>
      <w:r w:rsidRPr="005A5692">
        <w:t xml:space="preserve">or </w:t>
      </w:r>
      <w:r w:rsidRPr="00FC12B2">
        <w:t>903.05.02</w:t>
      </w:r>
      <w:r w:rsidRPr="005A5692">
        <w:t xml:space="preserve"> to conform to the strength requirements, water-cement ratio, and cement content for the specified concrete of the item being cast. Ensure the SCC conforms to the requirements specified in Table </w:t>
      </w:r>
      <w:r w:rsidRPr="00FC12B2">
        <w:t>903.06.01-1</w:t>
      </w:r>
      <w:r w:rsidRPr="005A5692">
        <w:t>.</w:t>
      </w:r>
    </w:p>
    <w:p w14:paraId="00C7BA69" w14:textId="77777777" w:rsidR="00BF47C1" w:rsidRPr="005A5692" w:rsidRDefault="00BF47C1" w:rsidP="00BF47C1">
      <w:pPr>
        <w:ind w:left="720"/>
        <w:contextualSpacing/>
      </w:pPr>
      <w:bookmarkStart w:id="1193" w:name="_Hlk207699374"/>
    </w:p>
    <w:tbl>
      <w:tblPr>
        <w:tblW w:w="9270" w:type="dxa"/>
        <w:tblInd w:w="450" w:type="dxa"/>
        <w:tblBorders>
          <w:top w:val="double" w:sz="4" w:space="0" w:color="auto"/>
          <w:bottom w:val="double" w:sz="4" w:space="0" w:color="auto"/>
          <w:insideH w:val="single" w:sz="4" w:space="0" w:color="auto"/>
        </w:tblBorders>
        <w:tblLayout w:type="fixed"/>
        <w:tblCellMar>
          <w:top w:w="29" w:type="dxa"/>
          <w:left w:w="29" w:type="dxa"/>
          <w:bottom w:w="29" w:type="dxa"/>
          <w:right w:w="29" w:type="dxa"/>
        </w:tblCellMar>
        <w:tblLook w:val="01E0" w:firstRow="1" w:lastRow="1" w:firstColumn="1" w:lastColumn="1" w:noHBand="0" w:noVBand="0"/>
      </w:tblPr>
      <w:tblGrid>
        <w:gridCol w:w="3150"/>
        <w:gridCol w:w="3330"/>
        <w:gridCol w:w="2790"/>
      </w:tblGrid>
      <w:tr w:rsidR="00BF47C1" w:rsidRPr="005A5692" w14:paraId="01500262" w14:textId="77777777" w:rsidTr="002A0FFD">
        <w:trPr>
          <w:trHeight w:val="303"/>
        </w:trPr>
        <w:tc>
          <w:tcPr>
            <w:tcW w:w="9270" w:type="dxa"/>
            <w:gridSpan w:val="3"/>
            <w:vAlign w:val="center"/>
          </w:tcPr>
          <w:p w14:paraId="0946EF1E" w14:textId="77777777" w:rsidR="00BF47C1" w:rsidRPr="000730B6" w:rsidRDefault="00BF47C1" w:rsidP="002A0FFD">
            <w:pPr>
              <w:pStyle w:val="Tableheader"/>
              <w:jc w:val="center"/>
              <w:rPr>
                <w:b w:val="0"/>
                <w:bCs/>
              </w:rPr>
            </w:pPr>
            <w:bookmarkStart w:id="1194" w:name="t90306011"/>
            <w:bookmarkEnd w:id="1193"/>
            <w:r w:rsidRPr="000730B6">
              <w:rPr>
                <w:bCs/>
              </w:rPr>
              <w:t xml:space="preserve">Table 903.06.01-1 </w:t>
            </w:r>
            <w:bookmarkEnd w:id="1194"/>
            <w:r w:rsidRPr="000730B6">
              <w:rPr>
                <w:bCs/>
              </w:rPr>
              <w:t>Requirements for SCC for Cast-in-Place Concrete</w:t>
            </w:r>
          </w:p>
        </w:tc>
      </w:tr>
      <w:tr w:rsidR="00BF47C1" w:rsidRPr="005A5692" w14:paraId="73ABFE95" w14:textId="77777777" w:rsidTr="002A0FFD">
        <w:trPr>
          <w:trHeight w:val="303"/>
        </w:trPr>
        <w:tc>
          <w:tcPr>
            <w:tcW w:w="3150" w:type="dxa"/>
            <w:tcBorders>
              <w:bottom w:val="single" w:sz="4" w:space="0" w:color="auto"/>
            </w:tcBorders>
            <w:vAlign w:val="center"/>
          </w:tcPr>
          <w:p w14:paraId="75781638" w14:textId="77777777" w:rsidR="00BF47C1" w:rsidRPr="005A5692" w:rsidRDefault="00BF47C1" w:rsidP="002A0FFD">
            <w:pPr>
              <w:pStyle w:val="Tableheader"/>
              <w:jc w:val="center"/>
              <w:rPr>
                <w:b w:val="0"/>
                <w:bCs/>
              </w:rPr>
            </w:pPr>
            <w:r w:rsidRPr="005A5692">
              <w:rPr>
                <w:bCs/>
              </w:rPr>
              <w:t>Property</w:t>
            </w:r>
          </w:p>
        </w:tc>
        <w:tc>
          <w:tcPr>
            <w:tcW w:w="3330" w:type="dxa"/>
            <w:tcBorders>
              <w:bottom w:val="single" w:sz="4" w:space="0" w:color="auto"/>
            </w:tcBorders>
            <w:vAlign w:val="center"/>
          </w:tcPr>
          <w:p w14:paraId="1AF955C6" w14:textId="77777777" w:rsidR="00BF47C1" w:rsidRPr="005A5692" w:rsidRDefault="00BF47C1" w:rsidP="002A0FFD">
            <w:pPr>
              <w:pStyle w:val="Tableheader"/>
              <w:jc w:val="center"/>
              <w:rPr>
                <w:b w:val="0"/>
                <w:bCs/>
              </w:rPr>
            </w:pPr>
            <w:r w:rsidRPr="005A5692">
              <w:rPr>
                <w:bCs/>
              </w:rPr>
              <w:t>Test Method</w:t>
            </w:r>
          </w:p>
        </w:tc>
        <w:tc>
          <w:tcPr>
            <w:tcW w:w="2790" w:type="dxa"/>
            <w:tcBorders>
              <w:bottom w:val="single" w:sz="4" w:space="0" w:color="auto"/>
            </w:tcBorders>
            <w:vAlign w:val="center"/>
          </w:tcPr>
          <w:p w14:paraId="6A5C5815" w14:textId="77777777" w:rsidR="00BF47C1" w:rsidRPr="005A5692" w:rsidRDefault="00BF47C1" w:rsidP="002A0FFD">
            <w:pPr>
              <w:pStyle w:val="Tableheader"/>
              <w:jc w:val="center"/>
              <w:rPr>
                <w:b w:val="0"/>
                <w:bCs/>
              </w:rPr>
            </w:pPr>
            <w:r w:rsidRPr="005A5692">
              <w:rPr>
                <w:bCs/>
              </w:rPr>
              <w:t>Requirement</w:t>
            </w:r>
          </w:p>
        </w:tc>
      </w:tr>
      <w:tr w:rsidR="00BF47C1" w:rsidRPr="005A5692" w14:paraId="0F40F59D" w14:textId="77777777" w:rsidTr="002A0FFD">
        <w:tblPrEx>
          <w:tblBorders>
            <w:top w:val="none" w:sz="0" w:space="0" w:color="auto"/>
            <w:bottom w:val="none" w:sz="0" w:space="0" w:color="auto"/>
            <w:insideH w:val="none" w:sz="0" w:space="0" w:color="auto"/>
          </w:tblBorders>
          <w:tblCellMar>
            <w:top w:w="0" w:type="dxa"/>
            <w:left w:w="0" w:type="dxa"/>
            <w:bottom w:w="0" w:type="dxa"/>
            <w:right w:w="0" w:type="dxa"/>
          </w:tblCellMar>
        </w:tblPrEx>
        <w:trPr>
          <w:trHeight w:val="288"/>
        </w:trPr>
        <w:tc>
          <w:tcPr>
            <w:tcW w:w="3150" w:type="dxa"/>
          </w:tcPr>
          <w:p w14:paraId="28529BFB" w14:textId="77777777" w:rsidR="00BF47C1" w:rsidRPr="005A5692" w:rsidRDefault="00BF47C1" w:rsidP="002A0FFD">
            <w:pPr>
              <w:pStyle w:val="Tabletext"/>
              <w:keepNext/>
              <w:keepLines/>
              <w:rPr>
                <w:szCs w:val="18"/>
              </w:rPr>
            </w:pPr>
            <w:r w:rsidRPr="005A5692">
              <w:rPr>
                <w:szCs w:val="18"/>
              </w:rPr>
              <w:t>Air Content for Drilled Shafts</w:t>
            </w:r>
          </w:p>
        </w:tc>
        <w:tc>
          <w:tcPr>
            <w:tcW w:w="3330" w:type="dxa"/>
          </w:tcPr>
          <w:p w14:paraId="0436BDC9" w14:textId="77777777" w:rsidR="00BF47C1" w:rsidRPr="004815BD" w:rsidRDefault="00BF47C1" w:rsidP="002A0FFD">
            <w:pPr>
              <w:pStyle w:val="Tabletext"/>
            </w:pPr>
          </w:p>
        </w:tc>
        <w:tc>
          <w:tcPr>
            <w:tcW w:w="2790" w:type="dxa"/>
          </w:tcPr>
          <w:p w14:paraId="431B7414" w14:textId="77777777" w:rsidR="00BF47C1" w:rsidRPr="005A5692" w:rsidRDefault="00BF47C1" w:rsidP="002A0FFD">
            <w:pPr>
              <w:ind w:left="145"/>
              <w:rPr>
                <w:sz w:val="18"/>
                <w:szCs w:val="18"/>
              </w:rPr>
            </w:pPr>
          </w:p>
        </w:tc>
      </w:tr>
      <w:tr w:rsidR="00BF47C1" w:rsidRPr="005A5692" w14:paraId="5C44ADD7" w14:textId="77777777" w:rsidTr="002A0FFD">
        <w:tblPrEx>
          <w:tblBorders>
            <w:top w:val="none" w:sz="0" w:space="0" w:color="auto"/>
            <w:bottom w:val="none" w:sz="0" w:space="0" w:color="auto"/>
            <w:insideH w:val="none" w:sz="0" w:space="0" w:color="auto"/>
          </w:tblBorders>
          <w:tblCellMar>
            <w:top w:w="0" w:type="dxa"/>
            <w:left w:w="0" w:type="dxa"/>
            <w:bottom w:w="0" w:type="dxa"/>
            <w:right w:w="0" w:type="dxa"/>
          </w:tblCellMar>
        </w:tblPrEx>
        <w:trPr>
          <w:trHeight w:val="288"/>
        </w:trPr>
        <w:tc>
          <w:tcPr>
            <w:tcW w:w="3150" w:type="dxa"/>
          </w:tcPr>
          <w:p w14:paraId="4A1B536A" w14:textId="77777777" w:rsidR="00BF47C1" w:rsidRPr="005A5692" w:rsidRDefault="00BF47C1" w:rsidP="002A0FFD">
            <w:pPr>
              <w:pStyle w:val="Tabletext"/>
              <w:keepNext/>
              <w:keepLines/>
              <w:rPr>
                <w:szCs w:val="18"/>
              </w:rPr>
            </w:pPr>
            <w:r w:rsidRPr="005A5692">
              <w:rPr>
                <w:szCs w:val="18"/>
              </w:rPr>
              <w:t xml:space="preserve">  Coarse</w:t>
            </w:r>
            <w:r w:rsidRPr="005A5692">
              <w:rPr>
                <w:spacing w:val="-8"/>
                <w:szCs w:val="18"/>
              </w:rPr>
              <w:t xml:space="preserve"> </w:t>
            </w:r>
            <w:r w:rsidRPr="005A5692">
              <w:rPr>
                <w:szCs w:val="18"/>
              </w:rPr>
              <w:t>Aggregate</w:t>
            </w:r>
            <w:r w:rsidRPr="005A5692">
              <w:rPr>
                <w:spacing w:val="-3"/>
                <w:szCs w:val="18"/>
              </w:rPr>
              <w:t xml:space="preserve"> </w:t>
            </w:r>
            <w:r w:rsidRPr="005A5692">
              <w:rPr>
                <w:szCs w:val="18"/>
              </w:rPr>
              <w:t>No.</w:t>
            </w:r>
            <w:r w:rsidRPr="005A5692">
              <w:rPr>
                <w:spacing w:val="-5"/>
                <w:szCs w:val="18"/>
              </w:rPr>
              <w:t xml:space="preserve"> 57</w:t>
            </w:r>
          </w:p>
        </w:tc>
        <w:tc>
          <w:tcPr>
            <w:tcW w:w="3330" w:type="dxa"/>
            <w:vMerge w:val="restart"/>
            <w:vAlign w:val="center"/>
          </w:tcPr>
          <w:p w14:paraId="155BD902" w14:textId="77777777" w:rsidR="00BF47C1" w:rsidRPr="005A5692" w:rsidRDefault="00BF47C1" w:rsidP="002A0FFD">
            <w:pPr>
              <w:pStyle w:val="Tabletext"/>
              <w:keepNext/>
              <w:keepLines/>
              <w:jc w:val="center"/>
              <w:rPr>
                <w:sz w:val="20"/>
              </w:rPr>
            </w:pPr>
            <w:r w:rsidRPr="005A5692">
              <w:t>AASHTO T 152</w:t>
            </w:r>
          </w:p>
        </w:tc>
        <w:tc>
          <w:tcPr>
            <w:tcW w:w="2790" w:type="dxa"/>
          </w:tcPr>
          <w:p w14:paraId="7FA0F0D9" w14:textId="77777777" w:rsidR="00BF47C1" w:rsidRPr="00843CC2" w:rsidRDefault="00BF47C1" w:rsidP="002A0FFD">
            <w:pPr>
              <w:pStyle w:val="Tabletext"/>
              <w:keepNext/>
              <w:keepLines/>
              <w:jc w:val="center"/>
            </w:pPr>
            <w:r w:rsidRPr="00843CC2">
              <w:t>6.5 ± 1.5 percent</w:t>
            </w:r>
          </w:p>
        </w:tc>
      </w:tr>
      <w:tr w:rsidR="00BF47C1" w:rsidRPr="005A5692" w14:paraId="1DDE46D4" w14:textId="77777777" w:rsidTr="002A0FFD">
        <w:tblPrEx>
          <w:tblBorders>
            <w:top w:val="none" w:sz="0" w:space="0" w:color="auto"/>
            <w:bottom w:val="none" w:sz="0" w:space="0" w:color="auto"/>
            <w:insideH w:val="none" w:sz="0" w:space="0" w:color="auto"/>
          </w:tblBorders>
          <w:tblCellMar>
            <w:top w:w="0" w:type="dxa"/>
            <w:left w:w="0" w:type="dxa"/>
            <w:bottom w:w="0" w:type="dxa"/>
            <w:right w:w="0" w:type="dxa"/>
          </w:tblCellMar>
        </w:tblPrEx>
        <w:trPr>
          <w:trHeight w:val="288"/>
        </w:trPr>
        <w:tc>
          <w:tcPr>
            <w:tcW w:w="3150" w:type="dxa"/>
          </w:tcPr>
          <w:p w14:paraId="51CDF86E" w14:textId="77777777" w:rsidR="00BF47C1" w:rsidRPr="005A5692" w:rsidRDefault="00BF47C1" w:rsidP="002A0FFD">
            <w:pPr>
              <w:pStyle w:val="Tabletext"/>
              <w:keepNext/>
              <w:keepLines/>
              <w:rPr>
                <w:szCs w:val="18"/>
              </w:rPr>
            </w:pPr>
            <w:r w:rsidRPr="005A5692">
              <w:rPr>
                <w:szCs w:val="18"/>
              </w:rPr>
              <w:t xml:space="preserve">  Coarse</w:t>
            </w:r>
            <w:r w:rsidRPr="005A5692">
              <w:rPr>
                <w:spacing w:val="-8"/>
                <w:szCs w:val="18"/>
              </w:rPr>
              <w:t xml:space="preserve"> </w:t>
            </w:r>
            <w:r w:rsidRPr="005A5692">
              <w:rPr>
                <w:szCs w:val="18"/>
              </w:rPr>
              <w:t>Aggregate</w:t>
            </w:r>
            <w:r w:rsidRPr="005A5692">
              <w:rPr>
                <w:spacing w:val="-3"/>
                <w:szCs w:val="18"/>
              </w:rPr>
              <w:t xml:space="preserve"> </w:t>
            </w:r>
            <w:r w:rsidRPr="005A5692">
              <w:rPr>
                <w:szCs w:val="18"/>
              </w:rPr>
              <w:t>No.</w:t>
            </w:r>
            <w:r w:rsidRPr="005A5692">
              <w:rPr>
                <w:spacing w:val="-5"/>
                <w:szCs w:val="18"/>
              </w:rPr>
              <w:t xml:space="preserve"> 67</w:t>
            </w:r>
          </w:p>
        </w:tc>
        <w:tc>
          <w:tcPr>
            <w:tcW w:w="3330" w:type="dxa"/>
            <w:vMerge/>
          </w:tcPr>
          <w:p w14:paraId="65C0804E" w14:textId="77777777" w:rsidR="00BF47C1" w:rsidRPr="005A5692" w:rsidRDefault="00BF47C1" w:rsidP="002A0FFD">
            <w:pPr>
              <w:keepNext/>
              <w:keepLines/>
              <w:ind w:left="145"/>
              <w:rPr>
                <w:sz w:val="18"/>
              </w:rPr>
            </w:pPr>
          </w:p>
        </w:tc>
        <w:tc>
          <w:tcPr>
            <w:tcW w:w="2790" w:type="dxa"/>
          </w:tcPr>
          <w:p w14:paraId="25072334" w14:textId="77777777" w:rsidR="00BF47C1" w:rsidRPr="00843CC2" w:rsidRDefault="00BF47C1" w:rsidP="002A0FFD">
            <w:pPr>
              <w:pStyle w:val="Tabletext"/>
              <w:keepNext/>
              <w:keepLines/>
              <w:jc w:val="center"/>
            </w:pPr>
            <w:r w:rsidRPr="00843CC2">
              <w:t>6.5 ± 1.5 percent</w:t>
            </w:r>
          </w:p>
        </w:tc>
      </w:tr>
      <w:tr w:rsidR="00BF47C1" w:rsidRPr="005A5692" w14:paraId="1D607729" w14:textId="77777777" w:rsidTr="002A0FFD">
        <w:tblPrEx>
          <w:tblBorders>
            <w:top w:val="none" w:sz="0" w:space="0" w:color="auto"/>
            <w:bottom w:val="none" w:sz="0" w:space="0" w:color="auto"/>
            <w:insideH w:val="none" w:sz="0" w:space="0" w:color="auto"/>
          </w:tblBorders>
          <w:tblCellMar>
            <w:top w:w="0" w:type="dxa"/>
            <w:left w:w="0" w:type="dxa"/>
            <w:bottom w:w="0" w:type="dxa"/>
            <w:right w:w="0" w:type="dxa"/>
          </w:tblCellMar>
        </w:tblPrEx>
        <w:trPr>
          <w:trHeight w:val="288"/>
        </w:trPr>
        <w:tc>
          <w:tcPr>
            <w:tcW w:w="3150" w:type="dxa"/>
          </w:tcPr>
          <w:p w14:paraId="734FEAAF" w14:textId="77777777" w:rsidR="00BF47C1" w:rsidRPr="005A5692" w:rsidRDefault="00BF47C1" w:rsidP="002A0FFD">
            <w:pPr>
              <w:pStyle w:val="Tabletext"/>
              <w:keepNext/>
              <w:keepLines/>
              <w:rPr>
                <w:szCs w:val="18"/>
              </w:rPr>
            </w:pPr>
            <w:r w:rsidRPr="005A5692">
              <w:rPr>
                <w:szCs w:val="18"/>
              </w:rPr>
              <w:t xml:space="preserve">  Coarse</w:t>
            </w:r>
            <w:r w:rsidRPr="005A5692">
              <w:rPr>
                <w:spacing w:val="-8"/>
                <w:szCs w:val="18"/>
              </w:rPr>
              <w:t xml:space="preserve"> </w:t>
            </w:r>
            <w:r w:rsidRPr="005A5692">
              <w:rPr>
                <w:szCs w:val="18"/>
              </w:rPr>
              <w:t>Aggregate</w:t>
            </w:r>
            <w:r w:rsidRPr="005A5692">
              <w:rPr>
                <w:spacing w:val="-3"/>
                <w:szCs w:val="18"/>
              </w:rPr>
              <w:t xml:space="preserve"> </w:t>
            </w:r>
            <w:r w:rsidRPr="005A5692">
              <w:rPr>
                <w:szCs w:val="18"/>
              </w:rPr>
              <w:t>No.</w:t>
            </w:r>
            <w:r w:rsidRPr="005A5692">
              <w:rPr>
                <w:spacing w:val="-5"/>
                <w:szCs w:val="18"/>
              </w:rPr>
              <w:t xml:space="preserve"> </w:t>
            </w:r>
            <w:r w:rsidRPr="005A5692">
              <w:rPr>
                <w:spacing w:val="-10"/>
                <w:szCs w:val="18"/>
              </w:rPr>
              <w:t>8</w:t>
            </w:r>
          </w:p>
        </w:tc>
        <w:tc>
          <w:tcPr>
            <w:tcW w:w="3330" w:type="dxa"/>
            <w:vMerge/>
          </w:tcPr>
          <w:p w14:paraId="5BEB3A34" w14:textId="77777777" w:rsidR="00BF47C1" w:rsidRPr="005A5692" w:rsidRDefault="00BF47C1" w:rsidP="002A0FFD">
            <w:pPr>
              <w:ind w:left="145"/>
            </w:pPr>
          </w:p>
        </w:tc>
        <w:tc>
          <w:tcPr>
            <w:tcW w:w="2790" w:type="dxa"/>
          </w:tcPr>
          <w:p w14:paraId="6A24B5D4" w14:textId="77777777" w:rsidR="00BF47C1" w:rsidRPr="00843CC2" w:rsidRDefault="00BF47C1" w:rsidP="002A0FFD">
            <w:pPr>
              <w:pStyle w:val="Tabletext"/>
              <w:keepNext/>
              <w:keepLines/>
              <w:jc w:val="center"/>
            </w:pPr>
            <w:r w:rsidRPr="00843CC2">
              <w:t>7.5 ± 1.5 percent</w:t>
            </w:r>
          </w:p>
        </w:tc>
      </w:tr>
      <w:tr w:rsidR="00BF47C1" w:rsidRPr="005A5692" w14:paraId="60D9513F" w14:textId="77777777" w:rsidTr="002A0FFD">
        <w:tblPrEx>
          <w:tblBorders>
            <w:top w:val="none" w:sz="0" w:space="0" w:color="auto"/>
            <w:bottom w:val="none" w:sz="0" w:space="0" w:color="auto"/>
            <w:insideH w:val="none" w:sz="0" w:space="0" w:color="auto"/>
          </w:tblBorders>
          <w:tblCellMar>
            <w:top w:w="0" w:type="dxa"/>
            <w:left w:w="0" w:type="dxa"/>
            <w:bottom w:w="0" w:type="dxa"/>
            <w:right w:w="0" w:type="dxa"/>
          </w:tblCellMar>
        </w:tblPrEx>
        <w:trPr>
          <w:trHeight w:val="288"/>
        </w:trPr>
        <w:tc>
          <w:tcPr>
            <w:tcW w:w="3150" w:type="dxa"/>
          </w:tcPr>
          <w:p w14:paraId="18C81E03" w14:textId="77777777" w:rsidR="00BF47C1" w:rsidRPr="005A5692" w:rsidRDefault="00BF47C1" w:rsidP="002A0FFD">
            <w:pPr>
              <w:pStyle w:val="Tabletext"/>
              <w:keepNext/>
              <w:keepLines/>
              <w:rPr>
                <w:szCs w:val="18"/>
              </w:rPr>
            </w:pPr>
            <w:r w:rsidRPr="005A5692">
              <w:rPr>
                <w:szCs w:val="18"/>
              </w:rPr>
              <w:t>Air Content for All Other Items</w:t>
            </w:r>
          </w:p>
        </w:tc>
        <w:tc>
          <w:tcPr>
            <w:tcW w:w="3330" w:type="dxa"/>
          </w:tcPr>
          <w:p w14:paraId="503422D2" w14:textId="77777777" w:rsidR="00BF47C1" w:rsidRPr="005A5692" w:rsidRDefault="00BF47C1" w:rsidP="002A0FFD">
            <w:pPr>
              <w:ind w:left="145"/>
            </w:pPr>
          </w:p>
        </w:tc>
        <w:tc>
          <w:tcPr>
            <w:tcW w:w="2790" w:type="dxa"/>
          </w:tcPr>
          <w:p w14:paraId="7B28A1EF" w14:textId="77777777" w:rsidR="00BF47C1" w:rsidRPr="00843CC2" w:rsidRDefault="00BF47C1" w:rsidP="002A0FFD">
            <w:pPr>
              <w:pStyle w:val="Tabletext"/>
              <w:keepNext/>
              <w:keepLines/>
              <w:jc w:val="center"/>
            </w:pPr>
          </w:p>
        </w:tc>
      </w:tr>
      <w:tr w:rsidR="00BF47C1" w:rsidRPr="005A5692" w14:paraId="301EA0B0" w14:textId="77777777" w:rsidTr="002A0FFD">
        <w:tblPrEx>
          <w:tblBorders>
            <w:top w:val="none" w:sz="0" w:space="0" w:color="auto"/>
            <w:bottom w:val="none" w:sz="0" w:space="0" w:color="auto"/>
            <w:insideH w:val="none" w:sz="0" w:space="0" w:color="auto"/>
          </w:tblBorders>
          <w:tblCellMar>
            <w:top w:w="0" w:type="dxa"/>
            <w:left w:w="0" w:type="dxa"/>
            <w:bottom w:w="0" w:type="dxa"/>
            <w:right w:w="0" w:type="dxa"/>
          </w:tblCellMar>
        </w:tblPrEx>
        <w:trPr>
          <w:trHeight w:val="288"/>
        </w:trPr>
        <w:tc>
          <w:tcPr>
            <w:tcW w:w="3150" w:type="dxa"/>
          </w:tcPr>
          <w:p w14:paraId="0C0ECECF" w14:textId="77777777" w:rsidR="00BF47C1" w:rsidRPr="005A5692" w:rsidRDefault="00BF47C1" w:rsidP="002A0FFD">
            <w:pPr>
              <w:pStyle w:val="Tabletext"/>
              <w:keepNext/>
              <w:keepLines/>
              <w:rPr>
                <w:szCs w:val="18"/>
              </w:rPr>
            </w:pPr>
            <w:r w:rsidRPr="005A5692">
              <w:rPr>
                <w:szCs w:val="18"/>
              </w:rPr>
              <w:t xml:space="preserve">  Coarse</w:t>
            </w:r>
            <w:r w:rsidRPr="005A5692">
              <w:rPr>
                <w:spacing w:val="-8"/>
                <w:szCs w:val="18"/>
              </w:rPr>
              <w:t xml:space="preserve"> </w:t>
            </w:r>
            <w:r w:rsidRPr="005A5692">
              <w:rPr>
                <w:szCs w:val="18"/>
              </w:rPr>
              <w:t>Aggregate</w:t>
            </w:r>
            <w:r w:rsidRPr="005A5692">
              <w:rPr>
                <w:spacing w:val="-3"/>
                <w:szCs w:val="18"/>
              </w:rPr>
              <w:t xml:space="preserve"> </w:t>
            </w:r>
            <w:r w:rsidRPr="005A5692">
              <w:rPr>
                <w:szCs w:val="18"/>
              </w:rPr>
              <w:t>No.</w:t>
            </w:r>
            <w:r w:rsidRPr="005A5692">
              <w:rPr>
                <w:spacing w:val="-5"/>
                <w:szCs w:val="18"/>
              </w:rPr>
              <w:t xml:space="preserve"> 57</w:t>
            </w:r>
          </w:p>
        </w:tc>
        <w:tc>
          <w:tcPr>
            <w:tcW w:w="3330" w:type="dxa"/>
          </w:tcPr>
          <w:p w14:paraId="2F208469" w14:textId="77777777" w:rsidR="00BF47C1" w:rsidRPr="005A5692" w:rsidRDefault="00BF47C1" w:rsidP="002A0FFD">
            <w:pPr>
              <w:keepNext/>
              <w:keepLines/>
              <w:ind w:left="145"/>
              <w:rPr>
                <w:sz w:val="18"/>
              </w:rPr>
            </w:pPr>
          </w:p>
        </w:tc>
        <w:tc>
          <w:tcPr>
            <w:tcW w:w="2790" w:type="dxa"/>
          </w:tcPr>
          <w:p w14:paraId="0D84863E" w14:textId="77777777" w:rsidR="00BF47C1" w:rsidRPr="00843CC2" w:rsidRDefault="00BF47C1" w:rsidP="002A0FFD">
            <w:pPr>
              <w:pStyle w:val="Tabletext"/>
              <w:keepNext/>
              <w:keepLines/>
              <w:jc w:val="center"/>
            </w:pPr>
            <w:r w:rsidRPr="00843CC2">
              <w:t>6.0 ± 1.5 percent</w:t>
            </w:r>
          </w:p>
        </w:tc>
      </w:tr>
      <w:tr w:rsidR="00BF47C1" w:rsidRPr="005A5692" w14:paraId="57B3B1FA" w14:textId="77777777" w:rsidTr="002A0FFD">
        <w:tblPrEx>
          <w:tblBorders>
            <w:top w:val="none" w:sz="0" w:space="0" w:color="auto"/>
            <w:bottom w:val="none" w:sz="0" w:space="0" w:color="auto"/>
            <w:insideH w:val="none" w:sz="0" w:space="0" w:color="auto"/>
          </w:tblBorders>
          <w:tblCellMar>
            <w:top w:w="0" w:type="dxa"/>
            <w:left w:w="0" w:type="dxa"/>
            <w:bottom w:w="0" w:type="dxa"/>
            <w:right w:w="0" w:type="dxa"/>
          </w:tblCellMar>
        </w:tblPrEx>
        <w:trPr>
          <w:trHeight w:val="288"/>
        </w:trPr>
        <w:tc>
          <w:tcPr>
            <w:tcW w:w="3150" w:type="dxa"/>
          </w:tcPr>
          <w:p w14:paraId="22074134" w14:textId="77777777" w:rsidR="00BF47C1" w:rsidRPr="005A5692" w:rsidRDefault="00BF47C1" w:rsidP="002A0FFD">
            <w:pPr>
              <w:pStyle w:val="Tabletext"/>
              <w:keepNext/>
              <w:keepLines/>
              <w:rPr>
                <w:szCs w:val="18"/>
              </w:rPr>
            </w:pPr>
            <w:r w:rsidRPr="005A5692">
              <w:rPr>
                <w:szCs w:val="18"/>
              </w:rPr>
              <w:t xml:space="preserve">  Coarse</w:t>
            </w:r>
            <w:r w:rsidRPr="005A5692">
              <w:rPr>
                <w:spacing w:val="-8"/>
                <w:szCs w:val="18"/>
              </w:rPr>
              <w:t xml:space="preserve"> </w:t>
            </w:r>
            <w:r w:rsidRPr="005A5692">
              <w:rPr>
                <w:szCs w:val="18"/>
              </w:rPr>
              <w:t>Aggregate</w:t>
            </w:r>
            <w:r w:rsidRPr="005A5692">
              <w:rPr>
                <w:spacing w:val="-3"/>
                <w:szCs w:val="18"/>
              </w:rPr>
              <w:t xml:space="preserve"> </w:t>
            </w:r>
            <w:r w:rsidRPr="005A5692">
              <w:rPr>
                <w:szCs w:val="18"/>
              </w:rPr>
              <w:t>No.</w:t>
            </w:r>
            <w:r w:rsidRPr="005A5692">
              <w:rPr>
                <w:spacing w:val="-5"/>
                <w:szCs w:val="18"/>
              </w:rPr>
              <w:t xml:space="preserve"> 67</w:t>
            </w:r>
          </w:p>
        </w:tc>
        <w:tc>
          <w:tcPr>
            <w:tcW w:w="3330" w:type="dxa"/>
          </w:tcPr>
          <w:p w14:paraId="0B5D2363" w14:textId="77777777" w:rsidR="00BF47C1" w:rsidRPr="005A5692" w:rsidRDefault="00BF47C1" w:rsidP="002A0FFD">
            <w:pPr>
              <w:pStyle w:val="Tabletext"/>
              <w:keepNext/>
              <w:keepLines/>
              <w:jc w:val="center"/>
            </w:pPr>
            <w:r w:rsidRPr="005A5692">
              <w:t>AASHTO T 152</w:t>
            </w:r>
          </w:p>
        </w:tc>
        <w:tc>
          <w:tcPr>
            <w:tcW w:w="2790" w:type="dxa"/>
          </w:tcPr>
          <w:p w14:paraId="0F2348FC" w14:textId="77777777" w:rsidR="00BF47C1" w:rsidRPr="00843CC2" w:rsidRDefault="00BF47C1" w:rsidP="002A0FFD">
            <w:pPr>
              <w:pStyle w:val="Tabletext"/>
              <w:keepNext/>
              <w:keepLines/>
              <w:jc w:val="center"/>
            </w:pPr>
            <w:r w:rsidRPr="00843CC2">
              <w:t>6.0 ± 1.5 percent</w:t>
            </w:r>
          </w:p>
        </w:tc>
      </w:tr>
      <w:tr w:rsidR="00BF47C1" w:rsidRPr="005A5692" w14:paraId="7FA964F3" w14:textId="77777777" w:rsidTr="002A0FFD">
        <w:tblPrEx>
          <w:tblBorders>
            <w:top w:val="none" w:sz="0" w:space="0" w:color="auto"/>
            <w:bottom w:val="none" w:sz="0" w:space="0" w:color="auto"/>
            <w:insideH w:val="none" w:sz="0" w:space="0" w:color="auto"/>
          </w:tblBorders>
          <w:tblCellMar>
            <w:top w:w="0" w:type="dxa"/>
            <w:left w:w="0" w:type="dxa"/>
            <w:bottom w:w="0" w:type="dxa"/>
            <w:right w:w="0" w:type="dxa"/>
          </w:tblCellMar>
        </w:tblPrEx>
        <w:trPr>
          <w:trHeight w:val="288"/>
        </w:trPr>
        <w:tc>
          <w:tcPr>
            <w:tcW w:w="3150" w:type="dxa"/>
          </w:tcPr>
          <w:p w14:paraId="23BFBA22" w14:textId="77777777" w:rsidR="00BF47C1" w:rsidRPr="005A5692" w:rsidRDefault="00BF47C1" w:rsidP="002A0FFD">
            <w:pPr>
              <w:pStyle w:val="Tabletext"/>
              <w:keepNext/>
              <w:keepLines/>
              <w:rPr>
                <w:szCs w:val="18"/>
              </w:rPr>
            </w:pPr>
            <w:r w:rsidRPr="005A5692">
              <w:rPr>
                <w:szCs w:val="18"/>
              </w:rPr>
              <w:t xml:space="preserve">  Coarse</w:t>
            </w:r>
            <w:r w:rsidRPr="005A5692">
              <w:rPr>
                <w:spacing w:val="-8"/>
                <w:szCs w:val="18"/>
              </w:rPr>
              <w:t xml:space="preserve"> </w:t>
            </w:r>
            <w:r w:rsidRPr="005A5692">
              <w:rPr>
                <w:szCs w:val="18"/>
              </w:rPr>
              <w:t>Aggregate</w:t>
            </w:r>
            <w:r w:rsidRPr="005A5692">
              <w:rPr>
                <w:spacing w:val="-3"/>
                <w:szCs w:val="18"/>
              </w:rPr>
              <w:t xml:space="preserve"> </w:t>
            </w:r>
            <w:r w:rsidRPr="005A5692">
              <w:rPr>
                <w:szCs w:val="18"/>
              </w:rPr>
              <w:t>No.</w:t>
            </w:r>
            <w:r w:rsidRPr="005A5692">
              <w:rPr>
                <w:spacing w:val="-5"/>
                <w:szCs w:val="18"/>
              </w:rPr>
              <w:t xml:space="preserve"> </w:t>
            </w:r>
            <w:r w:rsidRPr="005A5692">
              <w:rPr>
                <w:spacing w:val="-10"/>
                <w:szCs w:val="18"/>
              </w:rPr>
              <w:t>8</w:t>
            </w:r>
          </w:p>
        </w:tc>
        <w:tc>
          <w:tcPr>
            <w:tcW w:w="3330" w:type="dxa"/>
          </w:tcPr>
          <w:p w14:paraId="0D547CED" w14:textId="77777777" w:rsidR="00BF47C1" w:rsidRPr="005A5692" w:rsidRDefault="00BF47C1" w:rsidP="002A0FFD">
            <w:pPr>
              <w:ind w:left="145"/>
            </w:pPr>
          </w:p>
        </w:tc>
        <w:tc>
          <w:tcPr>
            <w:tcW w:w="2790" w:type="dxa"/>
          </w:tcPr>
          <w:p w14:paraId="7D494A04" w14:textId="77777777" w:rsidR="00BF47C1" w:rsidRPr="00843CC2" w:rsidRDefault="00BF47C1" w:rsidP="002A0FFD">
            <w:pPr>
              <w:pStyle w:val="Tabletext"/>
              <w:keepNext/>
              <w:keepLines/>
              <w:jc w:val="center"/>
            </w:pPr>
            <w:r w:rsidRPr="00843CC2">
              <w:t>6.5 ± 1.5 percent</w:t>
            </w:r>
          </w:p>
        </w:tc>
      </w:tr>
      <w:tr w:rsidR="00BF47C1" w:rsidRPr="005A5692" w14:paraId="295A5BF1" w14:textId="77777777" w:rsidTr="002A0FFD">
        <w:tblPrEx>
          <w:tblBorders>
            <w:top w:val="none" w:sz="0" w:space="0" w:color="auto"/>
            <w:bottom w:val="none" w:sz="0" w:space="0" w:color="auto"/>
            <w:insideH w:val="none" w:sz="0" w:space="0" w:color="auto"/>
          </w:tblBorders>
          <w:tblCellMar>
            <w:top w:w="0" w:type="dxa"/>
            <w:left w:w="0" w:type="dxa"/>
            <w:bottom w:w="0" w:type="dxa"/>
            <w:right w:w="0" w:type="dxa"/>
          </w:tblCellMar>
        </w:tblPrEx>
        <w:trPr>
          <w:trHeight w:val="288"/>
        </w:trPr>
        <w:tc>
          <w:tcPr>
            <w:tcW w:w="3150" w:type="dxa"/>
            <w:vAlign w:val="center"/>
          </w:tcPr>
          <w:p w14:paraId="2092B4E4" w14:textId="77777777" w:rsidR="00BF47C1" w:rsidRPr="005A5692" w:rsidRDefault="00BF47C1" w:rsidP="002A0FFD">
            <w:pPr>
              <w:pStyle w:val="Tabletext"/>
              <w:keepNext/>
              <w:keepLines/>
              <w:rPr>
                <w:szCs w:val="18"/>
              </w:rPr>
            </w:pPr>
            <w:bookmarkStart w:id="1195" w:name="_Hlk207267908"/>
            <w:r w:rsidRPr="005A5692">
              <w:rPr>
                <w:szCs w:val="18"/>
              </w:rPr>
              <w:t>Slump Flow for Drilled Shaft</w:t>
            </w:r>
          </w:p>
        </w:tc>
        <w:tc>
          <w:tcPr>
            <w:tcW w:w="3330" w:type="dxa"/>
            <w:vAlign w:val="center"/>
          </w:tcPr>
          <w:p w14:paraId="373256FC" w14:textId="77777777" w:rsidR="00BF47C1" w:rsidRPr="003E2B88" w:rsidRDefault="00BF47C1" w:rsidP="002A0FFD">
            <w:pPr>
              <w:pStyle w:val="Tabletext"/>
              <w:keepNext/>
              <w:keepLines/>
              <w:jc w:val="center"/>
              <w:rPr>
                <w:rStyle w:val="Hyperlink"/>
              </w:rPr>
            </w:pPr>
            <w:r w:rsidRPr="00FC12B2">
              <w:t>NJDOT C-4</w:t>
            </w:r>
          </w:p>
        </w:tc>
        <w:tc>
          <w:tcPr>
            <w:tcW w:w="2790" w:type="dxa"/>
            <w:vAlign w:val="center"/>
          </w:tcPr>
          <w:p w14:paraId="213FD851" w14:textId="77777777" w:rsidR="00BF47C1" w:rsidRPr="005A5692" w:rsidRDefault="00BF47C1" w:rsidP="002A0FFD">
            <w:pPr>
              <w:pStyle w:val="Tabletext"/>
              <w:jc w:val="center"/>
              <w:rPr>
                <w:szCs w:val="18"/>
              </w:rPr>
            </w:pPr>
            <w:r w:rsidRPr="005A5692">
              <w:rPr>
                <w:szCs w:val="18"/>
              </w:rPr>
              <w:t>18 to 24 inches</w:t>
            </w:r>
          </w:p>
        </w:tc>
      </w:tr>
      <w:tr w:rsidR="00BF47C1" w:rsidRPr="005A5692" w14:paraId="32800C7E" w14:textId="77777777" w:rsidTr="002A0FFD">
        <w:tblPrEx>
          <w:tblBorders>
            <w:top w:val="none" w:sz="0" w:space="0" w:color="auto"/>
            <w:bottom w:val="none" w:sz="0" w:space="0" w:color="auto"/>
            <w:insideH w:val="none" w:sz="0" w:space="0" w:color="auto"/>
          </w:tblBorders>
          <w:tblCellMar>
            <w:top w:w="0" w:type="dxa"/>
            <w:left w:w="0" w:type="dxa"/>
            <w:bottom w:w="0" w:type="dxa"/>
            <w:right w:w="0" w:type="dxa"/>
          </w:tblCellMar>
        </w:tblPrEx>
        <w:trPr>
          <w:trHeight w:val="288"/>
        </w:trPr>
        <w:tc>
          <w:tcPr>
            <w:tcW w:w="3150" w:type="dxa"/>
            <w:vAlign w:val="center"/>
          </w:tcPr>
          <w:p w14:paraId="0A85EF17" w14:textId="77777777" w:rsidR="00BF47C1" w:rsidRPr="005A5692" w:rsidRDefault="00BF47C1" w:rsidP="002A0FFD">
            <w:pPr>
              <w:pStyle w:val="Tabletext"/>
              <w:keepNext/>
              <w:keepLines/>
              <w:rPr>
                <w:szCs w:val="18"/>
              </w:rPr>
            </w:pPr>
            <w:r w:rsidRPr="005A5692">
              <w:rPr>
                <w:szCs w:val="18"/>
              </w:rPr>
              <w:t>Slump Flow for All Other Items</w:t>
            </w:r>
          </w:p>
        </w:tc>
        <w:tc>
          <w:tcPr>
            <w:tcW w:w="3330" w:type="dxa"/>
            <w:vAlign w:val="center"/>
          </w:tcPr>
          <w:p w14:paraId="4F320438" w14:textId="77777777" w:rsidR="00BF47C1" w:rsidRPr="003E2B88" w:rsidRDefault="00BF47C1" w:rsidP="002A0FFD">
            <w:pPr>
              <w:pStyle w:val="Tabletext"/>
              <w:keepNext/>
              <w:keepLines/>
              <w:jc w:val="center"/>
              <w:rPr>
                <w:rStyle w:val="Hyperlink"/>
              </w:rPr>
            </w:pPr>
            <w:r w:rsidRPr="00FC12B2">
              <w:t>NJDOT C-4</w:t>
            </w:r>
          </w:p>
        </w:tc>
        <w:tc>
          <w:tcPr>
            <w:tcW w:w="2790" w:type="dxa"/>
            <w:vAlign w:val="center"/>
          </w:tcPr>
          <w:p w14:paraId="4CD8C165" w14:textId="77777777" w:rsidR="00BF47C1" w:rsidRPr="005A5692" w:rsidRDefault="00BF47C1" w:rsidP="002A0FFD">
            <w:pPr>
              <w:pStyle w:val="Tabletext"/>
              <w:jc w:val="center"/>
              <w:rPr>
                <w:szCs w:val="18"/>
              </w:rPr>
            </w:pPr>
            <w:r w:rsidRPr="005A5692">
              <w:rPr>
                <w:szCs w:val="18"/>
              </w:rPr>
              <w:t>22 to 30 inches</w:t>
            </w:r>
          </w:p>
        </w:tc>
      </w:tr>
      <w:bookmarkEnd w:id="1195"/>
      <w:tr w:rsidR="00BF47C1" w:rsidRPr="005A5692" w14:paraId="18DF5C66" w14:textId="77777777" w:rsidTr="002A0FFD">
        <w:tblPrEx>
          <w:tblBorders>
            <w:top w:val="none" w:sz="0" w:space="0" w:color="auto"/>
            <w:bottom w:val="none" w:sz="0" w:space="0" w:color="auto"/>
            <w:insideH w:val="none" w:sz="0" w:space="0" w:color="auto"/>
          </w:tblBorders>
          <w:tblCellMar>
            <w:top w:w="0" w:type="dxa"/>
            <w:left w:w="0" w:type="dxa"/>
            <w:bottom w:w="0" w:type="dxa"/>
            <w:right w:w="0" w:type="dxa"/>
          </w:tblCellMar>
        </w:tblPrEx>
        <w:trPr>
          <w:trHeight w:val="288"/>
        </w:trPr>
        <w:tc>
          <w:tcPr>
            <w:tcW w:w="3150" w:type="dxa"/>
          </w:tcPr>
          <w:p w14:paraId="756C1E94" w14:textId="77777777" w:rsidR="00BF47C1" w:rsidRPr="005A5692" w:rsidRDefault="00BF47C1" w:rsidP="002A0FFD">
            <w:pPr>
              <w:pStyle w:val="Tabletext"/>
              <w:keepNext/>
              <w:keepLines/>
            </w:pPr>
            <w:r w:rsidRPr="005A5692">
              <w:t xml:space="preserve">Visual </w:t>
            </w:r>
            <w:r w:rsidRPr="000730B6">
              <w:rPr>
                <w:szCs w:val="18"/>
              </w:rPr>
              <w:t>Stability</w:t>
            </w:r>
            <w:r w:rsidRPr="005A5692">
              <w:t xml:space="preserve"> Index</w:t>
            </w:r>
          </w:p>
        </w:tc>
        <w:tc>
          <w:tcPr>
            <w:tcW w:w="3330" w:type="dxa"/>
          </w:tcPr>
          <w:p w14:paraId="4FDE07AE" w14:textId="77777777" w:rsidR="00BF47C1" w:rsidRPr="003E2B88" w:rsidRDefault="00BF47C1" w:rsidP="002A0FFD">
            <w:pPr>
              <w:keepNext/>
              <w:keepLines/>
              <w:ind w:left="145"/>
              <w:rPr>
                <w:rStyle w:val="Hyperlink"/>
              </w:rPr>
            </w:pPr>
          </w:p>
        </w:tc>
        <w:tc>
          <w:tcPr>
            <w:tcW w:w="2790" w:type="dxa"/>
          </w:tcPr>
          <w:p w14:paraId="13D9780E" w14:textId="77777777" w:rsidR="00BF47C1" w:rsidRPr="005A5692" w:rsidRDefault="00BF47C1" w:rsidP="002A0FFD">
            <w:pPr>
              <w:pStyle w:val="Tabletext"/>
              <w:jc w:val="center"/>
              <w:rPr>
                <w:szCs w:val="18"/>
              </w:rPr>
            </w:pPr>
          </w:p>
        </w:tc>
      </w:tr>
      <w:tr w:rsidR="00BF47C1" w:rsidRPr="005A5692" w14:paraId="57AFA50A" w14:textId="77777777" w:rsidTr="002A0FFD">
        <w:tblPrEx>
          <w:tblBorders>
            <w:top w:val="none" w:sz="0" w:space="0" w:color="auto"/>
            <w:bottom w:val="none" w:sz="0" w:space="0" w:color="auto"/>
            <w:insideH w:val="none" w:sz="0" w:space="0" w:color="auto"/>
          </w:tblBorders>
          <w:tblCellMar>
            <w:top w:w="0" w:type="dxa"/>
            <w:left w:w="0" w:type="dxa"/>
            <w:bottom w:w="0" w:type="dxa"/>
            <w:right w:w="0" w:type="dxa"/>
          </w:tblCellMar>
        </w:tblPrEx>
        <w:trPr>
          <w:trHeight w:val="288"/>
        </w:trPr>
        <w:tc>
          <w:tcPr>
            <w:tcW w:w="3150" w:type="dxa"/>
          </w:tcPr>
          <w:p w14:paraId="4BE86815" w14:textId="77777777" w:rsidR="00BF47C1" w:rsidRPr="005A5692" w:rsidRDefault="00BF47C1" w:rsidP="002A0FFD">
            <w:pPr>
              <w:pStyle w:val="Tabletext"/>
              <w:keepNext/>
              <w:keepLines/>
            </w:pPr>
            <w:r w:rsidRPr="005A5692">
              <w:t xml:space="preserve">  </w:t>
            </w:r>
            <w:r w:rsidRPr="000730B6">
              <w:rPr>
                <w:szCs w:val="18"/>
              </w:rPr>
              <w:t>Plastic</w:t>
            </w:r>
            <w:r w:rsidRPr="005A5692">
              <w:t xml:space="preserve"> Concrete</w:t>
            </w:r>
          </w:p>
        </w:tc>
        <w:tc>
          <w:tcPr>
            <w:tcW w:w="3330" w:type="dxa"/>
          </w:tcPr>
          <w:p w14:paraId="2DEDBBDB" w14:textId="77777777" w:rsidR="00BF47C1" w:rsidRPr="003E2B88" w:rsidRDefault="00BF47C1" w:rsidP="002A0FFD">
            <w:pPr>
              <w:pStyle w:val="Tabletext"/>
              <w:keepNext/>
              <w:keepLines/>
              <w:jc w:val="center"/>
              <w:rPr>
                <w:rStyle w:val="Hyperlink"/>
              </w:rPr>
            </w:pPr>
            <w:r w:rsidRPr="00FC12B2">
              <w:t>NJDOT C-4</w:t>
            </w:r>
          </w:p>
        </w:tc>
        <w:tc>
          <w:tcPr>
            <w:tcW w:w="2790" w:type="dxa"/>
          </w:tcPr>
          <w:p w14:paraId="144C8C50" w14:textId="77777777" w:rsidR="00BF47C1" w:rsidRPr="005A5692" w:rsidRDefault="00BF47C1" w:rsidP="002A0FFD">
            <w:pPr>
              <w:pStyle w:val="Tabletext"/>
              <w:jc w:val="center"/>
              <w:rPr>
                <w:szCs w:val="18"/>
              </w:rPr>
            </w:pPr>
            <w:r w:rsidRPr="005A5692">
              <w:rPr>
                <w:szCs w:val="18"/>
              </w:rPr>
              <w:t>1 maximum</w:t>
            </w:r>
          </w:p>
        </w:tc>
      </w:tr>
      <w:tr w:rsidR="00BF47C1" w:rsidRPr="005A5692" w14:paraId="15E4AB07" w14:textId="77777777" w:rsidTr="002A0FFD">
        <w:tblPrEx>
          <w:tblBorders>
            <w:top w:val="none" w:sz="0" w:space="0" w:color="auto"/>
            <w:bottom w:val="none" w:sz="0" w:space="0" w:color="auto"/>
            <w:insideH w:val="none" w:sz="0" w:space="0" w:color="auto"/>
          </w:tblBorders>
          <w:tblCellMar>
            <w:top w:w="0" w:type="dxa"/>
            <w:left w:w="0" w:type="dxa"/>
            <w:bottom w:w="0" w:type="dxa"/>
            <w:right w:w="0" w:type="dxa"/>
          </w:tblCellMar>
        </w:tblPrEx>
        <w:trPr>
          <w:trHeight w:val="288"/>
        </w:trPr>
        <w:tc>
          <w:tcPr>
            <w:tcW w:w="3150" w:type="dxa"/>
            <w:tcBorders>
              <w:bottom w:val="double" w:sz="4" w:space="0" w:color="000000"/>
            </w:tcBorders>
          </w:tcPr>
          <w:p w14:paraId="085B5185" w14:textId="77777777" w:rsidR="00BF47C1" w:rsidRPr="005A5692" w:rsidRDefault="00BF47C1" w:rsidP="002A0FFD">
            <w:pPr>
              <w:pStyle w:val="Tabletext"/>
              <w:keepNext/>
              <w:keepLines/>
            </w:pPr>
            <w:r w:rsidRPr="005A5692">
              <w:t xml:space="preserve">  Hardened </w:t>
            </w:r>
            <w:r w:rsidRPr="000730B6">
              <w:rPr>
                <w:szCs w:val="18"/>
              </w:rPr>
              <w:t>Concrete</w:t>
            </w:r>
          </w:p>
        </w:tc>
        <w:tc>
          <w:tcPr>
            <w:tcW w:w="3330" w:type="dxa"/>
            <w:tcBorders>
              <w:bottom w:val="double" w:sz="4" w:space="0" w:color="000000"/>
            </w:tcBorders>
          </w:tcPr>
          <w:p w14:paraId="32530979" w14:textId="77777777" w:rsidR="00BF47C1" w:rsidRPr="003E2B88" w:rsidRDefault="00BF47C1" w:rsidP="002A0FFD">
            <w:pPr>
              <w:pStyle w:val="Tabletext"/>
              <w:keepNext/>
              <w:keepLines/>
              <w:jc w:val="center"/>
              <w:rPr>
                <w:rStyle w:val="Hyperlink"/>
              </w:rPr>
            </w:pPr>
            <w:r w:rsidRPr="00FC12B2">
              <w:t>NJDOT C-5</w:t>
            </w:r>
          </w:p>
        </w:tc>
        <w:tc>
          <w:tcPr>
            <w:tcW w:w="2790" w:type="dxa"/>
            <w:tcBorders>
              <w:bottom w:val="double" w:sz="4" w:space="0" w:color="000000"/>
            </w:tcBorders>
          </w:tcPr>
          <w:p w14:paraId="369F3C9A" w14:textId="77777777" w:rsidR="00BF47C1" w:rsidRPr="005A5692" w:rsidRDefault="00BF47C1" w:rsidP="002A0FFD">
            <w:pPr>
              <w:pStyle w:val="Tabletext"/>
              <w:jc w:val="center"/>
              <w:rPr>
                <w:szCs w:val="18"/>
              </w:rPr>
            </w:pPr>
            <w:r w:rsidRPr="005A5692">
              <w:rPr>
                <w:szCs w:val="18"/>
              </w:rPr>
              <w:t>1 maximum</w:t>
            </w:r>
          </w:p>
        </w:tc>
      </w:tr>
    </w:tbl>
    <w:p w14:paraId="0081DF2C" w14:textId="77777777" w:rsidR="00BF47C1" w:rsidRDefault="00BF47C1" w:rsidP="00BF47C1">
      <w:pPr>
        <w:pStyle w:val="A2paragraph"/>
      </w:pPr>
      <w:r w:rsidRPr="005A5692">
        <w:t xml:space="preserve">Perform mix design verification as specified in </w:t>
      </w:r>
      <w:bookmarkStart w:id="1196" w:name="_Hlk207096358"/>
      <w:r w:rsidRPr="00FC12B2">
        <w:t>903.03.02</w:t>
      </w:r>
      <w:bookmarkEnd w:id="1196"/>
      <w:r w:rsidRPr="00FC12B2">
        <w:t xml:space="preserve"> </w:t>
      </w:r>
      <w:r w:rsidRPr="005A5692">
        <w:t xml:space="preserve">or </w:t>
      </w:r>
      <w:r w:rsidRPr="00FC12B2">
        <w:rPr>
          <w:rFonts w:eastAsia="Calibri"/>
        </w:rPr>
        <w:t>903.05.02</w:t>
      </w:r>
      <w:r w:rsidRPr="005A5692">
        <w:t xml:space="preserve"> verification batch, ensure that the air content is in the top half of the allowable range and the slump flow is between 21 to 24 inches for drilled shaft items and between 22 and 28 inches for all other items.  Perform air content, slump flow, and visual stability index (plastic concrete) testing on the verification batch.  Make concrete cylinders for compression testing as specified in </w:t>
      </w:r>
      <w:r w:rsidRPr="00FC12B2">
        <w:rPr>
          <w:rFonts w:eastAsia="Calibri"/>
        </w:rPr>
        <w:t>903.03.02</w:t>
      </w:r>
      <w:r w:rsidRPr="005A5692">
        <w:t xml:space="preserve"> and make 2 additional 4 × </w:t>
      </w:r>
      <w:proofErr w:type="gramStart"/>
      <w:r w:rsidRPr="005A5692">
        <w:t>8 inch</w:t>
      </w:r>
      <w:proofErr w:type="gramEnd"/>
      <w:r w:rsidRPr="005A5692">
        <w:t xml:space="preserve"> cylinders for evaluation of the visual stability index of the hardened concrete.  Saw the additional cylinders </w:t>
      </w:r>
      <w:proofErr w:type="gramStart"/>
      <w:r w:rsidRPr="005A5692">
        <w:t>length-wise</w:t>
      </w:r>
      <w:proofErr w:type="gramEnd"/>
      <w:r w:rsidRPr="005A5692">
        <w:t xml:space="preserve"> according to </w:t>
      </w:r>
      <w:r w:rsidRPr="00FC12B2">
        <w:rPr>
          <w:rFonts w:eastAsia="Calibri"/>
        </w:rPr>
        <w:t>NJDOT C-5</w:t>
      </w:r>
      <w:r w:rsidRPr="005A5692">
        <w:rPr>
          <w:rFonts w:eastAsia="Calibri"/>
          <w:color w:val="330099"/>
          <w:u w:val="single"/>
        </w:rPr>
        <w:t>.</w:t>
      </w:r>
      <w:r w:rsidRPr="005A5692">
        <w:t xml:space="preserve">  The ME will perform the compressive strength testing and the visual evaluation to assign a visual stability index </w:t>
      </w:r>
      <w:proofErr w:type="gramStart"/>
      <w:r w:rsidRPr="005A5692">
        <w:t>in order to</w:t>
      </w:r>
      <w:proofErr w:type="gramEnd"/>
      <w:r w:rsidRPr="005A5692">
        <w:t xml:space="preserve"> approve the mix.</w:t>
      </w:r>
    </w:p>
    <w:p w14:paraId="115B543C" w14:textId="77777777" w:rsidR="00BF47C1" w:rsidRPr="005A5692" w:rsidRDefault="00BF47C1" w:rsidP="00BF47C1">
      <w:pPr>
        <w:pStyle w:val="A1paragraph0"/>
      </w:pPr>
      <w:r>
        <w:rPr>
          <w:rFonts w:eastAsia="Calibri"/>
          <w:b/>
          <w:bCs/>
        </w:rPr>
        <w:t>C.</w:t>
      </w:r>
      <w:r>
        <w:rPr>
          <w:rFonts w:eastAsia="Calibri"/>
          <w:b/>
          <w:bCs/>
        </w:rPr>
        <w:tab/>
      </w:r>
      <w:r w:rsidRPr="005A5692">
        <w:rPr>
          <w:rFonts w:eastAsia="Calibri"/>
          <w:b/>
          <w:bCs/>
        </w:rPr>
        <w:t>Verification of Pumpability.</w:t>
      </w:r>
      <w:r w:rsidRPr="005A5692">
        <w:t xml:space="preserve">  Verify pumpability at least 10 days before pouring the SCC.  Demonstrate the pumpability of the SCC to the ME by pumping a trial batch through the pump proposed for placing the SCC.  Use the proposed methods for mixing the concrete including any anticipated time delays.  The ME will test the SCC before and after pumping to verify that the SCC meets the requirements of </w:t>
      </w:r>
      <w:r w:rsidRPr="00FC12B2">
        <w:t>Table 903.06.01-1</w:t>
      </w:r>
      <w:r w:rsidRPr="005A5692">
        <w:t xml:space="preserve"> after pumping.</w:t>
      </w:r>
    </w:p>
    <w:p w14:paraId="77BB2C94" w14:textId="77777777" w:rsidR="00BF47C1" w:rsidRPr="005A5692" w:rsidRDefault="00BF47C1" w:rsidP="00BF47C1">
      <w:pPr>
        <w:pStyle w:val="A1paragraph0"/>
        <w:rPr>
          <w:rFonts w:eastAsia="Calibri"/>
        </w:rPr>
      </w:pPr>
      <w:r>
        <w:rPr>
          <w:rFonts w:eastAsia="Calibri"/>
          <w:b/>
          <w:bCs/>
        </w:rPr>
        <w:t>D.</w:t>
      </w:r>
      <w:r>
        <w:rPr>
          <w:rFonts w:eastAsia="Calibri"/>
          <w:b/>
          <w:bCs/>
        </w:rPr>
        <w:tab/>
      </w:r>
      <w:r w:rsidRPr="005A5692">
        <w:rPr>
          <w:rFonts w:eastAsia="Calibri"/>
          <w:b/>
          <w:bCs/>
        </w:rPr>
        <w:t>Mixing.</w:t>
      </w:r>
      <w:r w:rsidRPr="005A5692">
        <w:rPr>
          <w:rFonts w:eastAsia="Calibri"/>
          <w:b/>
          <w:spacing w:val="47"/>
        </w:rPr>
        <w:t xml:space="preserve">  </w:t>
      </w:r>
      <w:r w:rsidRPr="005A5692">
        <w:rPr>
          <w:rFonts w:eastAsia="Calibri"/>
        </w:rPr>
        <w:t xml:space="preserve">Mix SCC as specified in </w:t>
      </w:r>
      <w:r w:rsidRPr="00FC12B2">
        <w:t>903.03.03</w:t>
      </w:r>
      <w:r w:rsidRPr="005A5692">
        <w:rPr>
          <w:rFonts w:eastAsia="Calibri"/>
        </w:rPr>
        <w:t>.</w:t>
      </w:r>
    </w:p>
    <w:p w14:paraId="62AA2A9A" w14:textId="77777777" w:rsidR="00BF47C1" w:rsidRPr="005A5692" w:rsidRDefault="00BF47C1" w:rsidP="00BF47C1">
      <w:pPr>
        <w:pStyle w:val="A1paragraph0"/>
      </w:pPr>
      <w:r>
        <w:rPr>
          <w:rFonts w:eastAsia="Calibri"/>
          <w:b/>
          <w:bCs/>
        </w:rPr>
        <w:t>E.</w:t>
      </w:r>
      <w:r>
        <w:rPr>
          <w:rFonts w:eastAsia="Calibri"/>
          <w:b/>
          <w:bCs/>
        </w:rPr>
        <w:tab/>
      </w:r>
      <w:r w:rsidRPr="005A5692">
        <w:rPr>
          <w:rFonts w:eastAsia="Calibri"/>
          <w:b/>
          <w:bCs/>
        </w:rPr>
        <w:t>Control and Acceptance Testing.</w:t>
      </w:r>
      <w:r w:rsidRPr="005A5692">
        <w:rPr>
          <w:bCs/>
          <w:spacing w:val="44"/>
        </w:rPr>
        <w:t xml:space="preserve">  </w:t>
      </w:r>
      <w:r w:rsidRPr="005A5692">
        <w:t xml:space="preserve">Perform quality control testing as specified in </w:t>
      </w:r>
      <w:r w:rsidRPr="00FC12B2">
        <w:t>903.03.05</w:t>
      </w:r>
      <w:r w:rsidRPr="005A5692">
        <w:t>.</w:t>
      </w:r>
    </w:p>
    <w:p w14:paraId="35314FB4" w14:textId="77777777" w:rsidR="00BF47C1" w:rsidRPr="005A5692" w:rsidRDefault="00BF47C1" w:rsidP="00BF47C1">
      <w:pPr>
        <w:pStyle w:val="A2paragraph"/>
      </w:pPr>
      <w:r w:rsidRPr="005A5692">
        <w:t xml:space="preserve">The ME will perform acceptance testing as specified in </w:t>
      </w:r>
      <w:r w:rsidRPr="00FC12B2">
        <w:t>903.03.05</w:t>
      </w:r>
      <w:r w:rsidRPr="005A5692">
        <w:t xml:space="preserve"> for the specified class of concrete for the item, except that the provisions for slump testing are replaced with requirements for slump flow testing and visual `stability index on the plastic concrete.  The ME will perform the slump flow testing and the visual stability index according </w:t>
      </w:r>
      <w:r w:rsidRPr="000C127A">
        <w:t xml:space="preserve">to </w:t>
      </w:r>
      <w:r w:rsidRPr="00FC12B2">
        <w:t>NJDOT C-4</w:t>
      </w:r>
      <w:r w:rsidRPr="005A5692">
        <w:t xml:space="preserve">, at the sampling rate specified for slump testing for the specified class of concrete.  The ME will perform visual stability index on the hardened concrete according to </w:t>
      </w:r>
      <w:r w:rsidRPr="00FC12B2">
        <w:t>NJDOT C-5</w:t>
      </w:r>
      <w:r w:rsidRPr="005A5692">
        <w:t xml:space="preserve"> at a rate of at least 1 per day.  If the </w:t>
      </w:r>
      <w:r w:rsidRPr="005A5692">
        <w:lastRenderedPageBreak/>
        <w:t xml:space="preserve">visual stability index on the hardened concrete does not conform to the criteria specified in </w:t>
      </w:r>
      <w:r w:rsidRPr="00FC12B2">
        <w:t>Table 903.06.01-1</w:t>
      </w:r>
      <w:r w:rsidRPr="005A5692">
        <w:t>, the ME will require redesign of the mix.</w:t>
      </w:r>
    </w:p>
    <w:p w14:paraId="3FCB8C99" w14:textId="77777777" w:rsidR="00BF47C1" w:rsidRPr="005A5692" w:rsidRDefault="00BF47C1" w:rsidP="00BF47C1">
      <w:pPr>
        <w:pStyle w:val="A2paragraph"/>
      </w:pPr>
      <w:r w:rsidRPr="005A5692">
        <w:t xml:space="preserve">In the performance of quality control or acceptance testing, without remixing the sample, fill cylinder molds, slump flow cones, and air buckets in one lift.  Do not vibrate, rod, or tap to consolidate the SCC.  </w:t>
      </w:r>
    </w:p>
    <w:p w14:paraId="7EDDAC1C" w14:textId="77777777" w:rsidR="00BF47C1" w:rsidRDefault="00BF47C1" w:rsidP="00BF47C1">
      <w:pPr>
        <w:pStyle w:val="HiddenTextSpec"/>
      </w:pPr>
      <w:r>
        <w:t>1**************************************************************************************************************************1</w:t>
      </w:r>
    </w:p>
    <w:p w14:paraId="7D255FB6" w14:textId="77777777" w:rsidR="00EB0781" w:rsidRPr="00B97E4C" w:rsidRDefault="00EB0781" w:rsidP="00EB0781">
      <w:pPr>
        <w:pStyle w:val="000Section"/>
      </w:pPr>
      <w:r w:rsidRPr="00B97E4C">
        <w:t>Section 909 – Drainage</w:t>
      </w:r>
      <w:bookmarkEnd w:id="1181"/>
      <w:bookmarkEnd w:id="1182"/>
      <w:bookmarkEnd w:id="1183"/>
      <w:bookmarkEnd w:id="1184"/>
      <w:bookmarkEnd w:id="1185"/>
      <w:bookmarkEnd w:id="1186"/>
    </w:p>
    <w:p w14:paraId="669AF632" w14:textId="77777777" w:rsidR="00520D1D" w:rsidRPr="003655BF" w:rsidRDefault="00520D1D" w:rsidP="00520D1D">
      <w:pPr>
        <w:pStyle w:val="0000000Subpart"/>
      </w:pPr>
      <w:bookmarkStart w:id="1197" w:name="_Toc501717810"/>
      <w:bookmarkStart w:id="1198" w:name="_Toc71534526"/>
      <w:proofErr w:type="gramStart"/>
      <w:r w:rsidRPr="003655BF">
        <w:t>909.02.02  HDPE</w:t>
      </w:r>
      <w:proofErr w:type="gramEnd"/>
      <w:r w:rsidRPr="003655BF">
        <w:t xml:space="preserve"> Pipe</w:t>
      </w:r>
      <w:bookmarkEnd w:id="1197"/>
      <w:bookmarkEnd w:id="1198"/>
    </w:p>
    <w:p w14:paraId="183411A9" w14:textId="77777777" w:rsidR="00EB0781" w:rsidRPr="00D75581" w:rsidRDefault="00EB0781" w:rsidP="00EB0781">
      <w:pPr>
        <w:pStyle w:val="HiddenTextSpec"/>
      </w:pPr>
      <w:r>
        <w:t>1</w:t>
      </w:r>
      <w:r w:rsidRPr="00D75581">
        <w:t>**************************************************************************************************************************1</w:t>
      </w:r>
    </w:p>
    <w:p w14:paraId="20963B11" w14:textId="63A7EFAE" w:rsidR="00EB0781" w:rsidRDefault="00EB0781" w:rsidP="00EB0781">
      <w:pPr>
        <w:pStyle w:val="HiddenTextSpec"/>
      </w:pPr>
      <w:r w:rsidRPr="00D75581">
        <w:t>BDC2</w:t>
      </w:r>
      <w:r>
        <w:t>1</w:t>
      </w:r>
      <w:r w:rsidRPr="00D75581">
        <w:t>S-</w:t>
      </w:r>
      <w:r>
        <w:t>12 dated Aug 16, 2022</w:t>
      </w:r>
    </w:p>
    <w:p w14:paraId="3CA2D6E7" w14:textId="77777777" w:rsidR="00520D1D" w:rsidRDefault="00520D1D" w:rsidP="00EB0781">
      <w:pPr>
        <w:pStyle w:val="HiddenTextSpec"/>
      </w:pPr>
    </w:p>
    <w:p w14:paraId="77C80E7B" w14:textId="77777777" w:rsidR="00EB0781" w:rsidRPr="003655BF" w:rsidRDefault="00EB0781" w:rsidP="00EB0781">
      <w:pPr>
        <w:pStyle w:val="Instruction"/>
      </w:pPr>
      <w:r w:rsidRPr="003655BF">
        <w:t>The Subpart heading is changed to:</w:t>
      </w:r>
    </w:p>
    <w:p w14:paraId="50E06A36" w14:textId="77777777" w:rsidR="00EB0781" w:rsidRPr="003655BF" w:rsidRDefault="00EB0781" w:rsidP="00EB0781">
      <w:pPr>
        <w:pStyle w:val="0000000Subpart"/>
      </w:pPr>
      <w:proofErr w:type="gramStart"/>
      <w:r w:rsidRPr="003655BF">
        <w:t>909.02.02  HDPE</w:t>
      </w:r>
      <w:proofErr w:type="gramEnd"/>
      <w:r w:rsidRPr="003655BF">
        <w:t xml:space="preserve"> Pipe </w:t>
      </w:r>
      <w:bookmarkStart w:id="1199" w:name="_Hlk110430213"/>
      <w:r w:rsidRPr="003655BF">
        <w:t xml:space="preserve">and Polypropylene (PP) </w:t>
      </w:r>
      <w:bookmarkEnd w:id="1199"/>
      <w:r w:rsidRPr="003655BF">
        <w:t xml:space="preserve">Pipe </w:t>
      </w:r>
    </w:p>
    <w:p w14:paraId="4C577840" w14:textId="77777777" w:rsidR="00EB0781" w:rsidRPr="003655BF" w:rsidRDefault="00EB0781" w:rsidP="00EB0781">
      <w:pPr>
        <w:pStyle w:val="Instruction"/>
      </w:pPr>
      <w:r w:rsidRPr="003655BF">
        <w:t>The entire subpart is changed to:</w:t>
      </w:r>
    </w:p>
    <w:p w14:paraId="52AD18E6" w14:textId="77777777" w:rsidR="00EB0781" w:rsidRPr="003655BF" w:rsidRDefault="00EB0781" w:rsidP="00EB0781">
      <w:pPr>
        <w:pStyle w:val="Paragraph"/>
      </w:pPr>
      <w:bookmarkStart w:id="1200" w:name="_Hlk110430223"/>
      <w:r w:rsidRPr="003655BF">
        <w:t xml:space="preserve">Use corrugated HDPE drainage pipe that conforms to AASHTO M 294 and is Type S (smooth interior with annular corrugations) with gasketed silt-tight joints. </w:t>
      </w:r>
    </w:p>
    <w:p w14:paraId="55A10DBD" w14:textId="77777777" w:rsidR="00EB0781" w:rsidRPr="003655BF" w:rsidRDefault="00EB0781" w:rsidP="00EB0781">
      <w:pPr>
        <w:pStyle w:val="Paragraph"/>
      </w:pPr>
      <w:r w:rsidRPr="003655BF">
        <w:t>Use corrugated polypropylene (PP) drainage pipe that conforms to AASHTO M 330 and is Type S (smooth interior with annular corrugations) with gasketed silt-tight joints.</w:t>
      </w:r>
    </w:p>
    <w:p w14:paraId="1E98F1DD" w14:textId="77777777" w:rsidR="00EB0781" w:rsidRPr="003655BF" w:rsidRDefault="00EB0781" w:rsidP="00EB0781">
      <w:pPr>
        <w:pStyle w:val="Paragraph"/>
      </w:pPr>
      <w:r w:rsidRPr="003655BF">
        <w:t>Use HDPE and polypropylene (PP) pipe from a manufacturer who is an AASHTO NTPEP (National Transportation Product Evaluation Program) certified manufacturer.  For a list of NTPEP certified manufacturers, see the following webpage: https://data.ntpep.org/.</w:t>
      </w:r>
    </w:p>
    <w:p w14:paraId="6C837BD5" w14:textId="77777777" w:rsidR="00EB0781" w:rsidRPr="00FE3158" w:rsidRDefault="00EB0781" w:rsidP="00EB0781">
      <w:pPr>
        <w:pStyle w:val="Paragraph"/>
      </w:pPr>
      <w:r w:rsidRPr="003655BF">
        <w:t>Submit a certification of compliance, as specified in 106.07, for HDPE and polypropylene (PP) pipe.</w:t>
      </w:r>
    </w:p>
    <w:bookmarkEnd w:id="1200"/>
    <w:p w14:paraId="678ED7CE" w14:textId="77777777" w:rsidR="00EB0781" w:rsidRPr="00D75581" w:rsidRDefault="00EB0781" w:rsidP="00EB0781">
      <w:pPr>
        <w:pStyle w:val="HiddenTextSpec"/>
      </w:pPr>
      <w:r>
        <w:t>1</w:t>
      </w:r>
      <w:r w:rsidRPr="00D75581">
        <w:t>**************************************************************************************************************************1</w:t>
      </w:r>
    </w:p>
    <w:p w14:paraId="4C6CF1B5" w14:textId="0358E3AA" w:rsidR="009B6BD0" w:rsidRPr="00B97E4C" w:rsidRDefault="009B6BD0" w:rsidP="009B6BD0">
      <w:pPr>
        <w:pStyle w:val="000Section"/>
      </w:pPr>
      <w:r w:rsidRPr="00B97E4C">
        <w:t xml:space="preserve">Section 910 – Masonry </w:t>
      </w:r>
      <w:bookmarkEnd w:id="1187"/>
      <w:bookmarkEnd w:id="1188"/>
      <w:r w:rsidRPr="00B97E4C">
        <w:t>Units</w:t>
      </w:r>
      <w:bookmarkEnd w:id="1189"/>
      <w:bookmarkEnd w:id="1190"/>
      <w:bookmarkEnd w:id="1191"/>
    </w:p>
    <w:p w14:paraId="0A81798F" w14:textId="77777777" w:rsidR="00BD0EAE" w:rsidRPr="00B97E4C" w:rsidRDefault="00BD0EAE" w:rsidP="00BD0EAE">
      <w:pPr>
        <w:pStyle w:val="00000Subsection"/>
      </w:pPr>
      <w:proofErr w:type="gramStart"/>
      <w:r w:rsidRPr="00B97E4C">
        <w:t>910.04  Stone</w:t>
      </w:r>
      <w:proofErr w:type="gramEnd"/>
      <w:r w:rsidRPr="00B97E4C">
        <w:t xml:space="preserve"> Curb</w:t>
      </w:r>
      <w:bookmarkEnd w:id="1174"/>
      <w:bookmarkEnd w:id="1175"/>
      <w:bookmarkEnd w:id="1176"/>
      <w:bookmarkEnd w:id="1177"/>
      <w:bookmarkEnd w:id="1178"/>
    </w:p>
    <w:p w14:paraId="24211D65" w14:textId="77777777" w:rsidR="000C50A7" w:rsidRDefault="000C50A7" w:rsidP="000C50A7">
      <w:pPr>
        <w:pStyle w:val="HiddenTextSpec"/>
      </w:pPr>
      <w:r>
        <w:t>1**************************************************************************************************************************1</w:t>
      </w:r>
    </w:p>
    <w:p w14:paraId="2571793E" w14:textId="77777777" w:rsidR="000C50A7" w:rsidRDefault="000C50A7" w:rsidP="000C50A7">
      <w:pPr>
        <w:pStyle w:val="HiddenTextSpec"/>
      </w:pPr>
      <w:r w:rsidRPr="000C50A7">
        <w:t>provide lithology, color, and texture</w:t>
      </w:r>
      <w:r>
        <w:t xml:space="preserve"> of stone curb</w:t>
      </w:r>
    </w:p>
    <w:p w14:paraId="0D45194A" w14:textId="77777777" w:rsidR="00FE7C17" w:rsidRPr="00833166" w:rsidRDefault="00FE7C17" w:rsidP="00D83391">
      <w:pPr>
        <w:pStyle w:val="HiddenTextSpec"/>
      </w:pPr>
    </w:p>
    <w:p w14:paraId="13EBB601" w14:textId="77777777" w:rsidR="002A2BF3" w:rsidRDefault="002A2BF3" w:rsidP="002A2BF3">
      <w:pPr>
        <w:pStyle w:val="HiddenTextSpec"/>
      </w:pPr>
      <w:r>
        <w:t>1**************************************************************************************************************************1</w:t>
      </w:r>
    </w:p>
    <w:p w14:paraId="54B21236" w14:textId="77777777" w:rsidR="00504418" w:rsidRDefault="00504418" w:rsidP="00504418">
      <w:pPr>
        <w:pStyle w:val="00000Subsection"/>
      </w:pPr>
      <w:bookmarkStart w:id="1201" w:name="_Toc88381086"/>
      <w:bookmarkStart w:id="1202" w:name="_Toc142048556"/>
      <w:bookmarkStart w:id="1203" w:name="_Toc175378552"/>
      <w:bookmarkStart w:id="1204" w:name="_Toc175471450"/>
      <w:bookmarkStart w:id="1205" w:name="_Toc176677006"/>
      <w:proofErr w:type="gramStart"/>
      <w:r w:rsidRPr="00B97E4C">
        <w:t>910.05  Stone</w:t>
      </w:r>
      <w:proofErr w:type="gramEnd"/>
      <w:r w:rsidRPr="00B97E4C">
        <w:t xml:space="preserve"> </w:t>
      </w:r>
      <w:proofErr w:type="gramStart"/>
      <w:r w:rsidRPr="00B97E4C">
        <w:t>Facing for</w:t>
      </w:r>
      <w:proofErr w:type="gramEnd"/>
      <w:r w:rsidRPr="00B97E4C">
        <w:t xml:space="preserve"> Pier Shafts</w:t>
      </w:r>
      <w:bookmarkEnd w:id="1201"/>
      <w:bookmarkEnd w:id="1202"/>
      <w:bookmarkEnd w:id="1203"/>
      <w:bookmarkEnd w:id="1204"/>
      <w:bookmarkEnd w:id="1205"/>
    </w:p>
    <w:p w14:paraId="4E719741" w14:textId="77777777" w:rsidR="002A2BF3" w:rsidRDefault="002A2BF3" w:rsidP="002A2BF3">
      <w:pPr>
        <w:pStyle w:val="HiddenTextSpec"/>
      </w:pPr>
      <w:r>
        <w:t>1**************************************************************************************************************************1</w:t>
      </w:r>
    </w:p>
    <w:p w14:paraId="76C47931" w14:textId="77777777" w:rsidR="002A2BF3" w:rsidRDefault="002A2BF3" w:rsidP="002A2BF3">
      <w:pPr>
        <w:pStyle w:val="HiddenTextSpec"/>
      </w:pPr>
      <w:r w:rsidRPr="000C50A7">
        <w:t>provide lithology, color, and texture</w:t>
      </w:r>
      <w:r>
        <w:t xml:space="preserve"> of </w:t>
      </w:r>
      <w:r w:rsidRPr="00B97E4C">
        <w:t>Stone Facing for Pier Shafts</w:t>
      </w:r>
    </w:p>
    <w:p w14:paraId="6A6A522C" w14:textId="77777777" w:rsidR="002A2BF3" w:rsidRPr="00833166" w:rsidRDefault="002A2BF3" w:rsidP="00D83391">
      <w:pPr>
        <w:pStyle w:val="HiddenTextSpec"/>
      </w:pPr>
    </w:p>
    <w:p w14:paraId="48129FFA" w14:textId="77777777" w:rsidR="002A2BF3" w:rsidRDefault="002A2BF3" w:rsidP="002A2BF3">
      <w:pPr>
        <w:pStyle w:val="HiddenTextSpec"/>
      </w:pPr>
      <w:r>
        <w:t>1**************************************************************************************************************************1</w:t>
      </w:r>
    </w:p>
    <w:p w14:paraId="0D90037A" w14:textId="77777777" w:rsidR="000D3961" w:rsidRDefault="000D3961" w:rsidP="000D3961">
      <w:pPr>
        <w:pStyle w:val="00000Subsection"/>
      </w:pPr>
      <w:bookmarkStart w:id="1206" w:name="_Toc88381087"/>
      <w:bookmarkStart w:id="1207" w:name="_Toc142048557"/>
      <w:bookmarkStart w:id="1208" w:name="_Toc175378553"/>
      <w:bookmarkStart w:id="1209" w:name="_Toc175471451"/>
      <w:bookmarkStart w:id="1210" w:name="_Toc176677007"/>
      <w:proofErr w:type="gramStart"/>
      <w:r w:rsidRPr="00B97E4C">
        <w:t>910.06  Stone</w:t>
      </w:r>
      <w:proofErr w:type="gramEnd"/>
      <w:r w:rsidRPr="00B97E4C">
        <w:t xml:space="preserve"> Paving Block</w:t>
      </w:r>
      <w:bookmarkEnd w:id="1206"/>
      <w:bookmarkEnd w:id="1207"/>
      <w:bookmarkEnd w:id="1208"/>
      <w:bookmarkEnd w:id="1209"/>
      <w:bookmarkEnd w:id="1210"/>
    </w:p>
    <w:p w14:paraId="68E22800" w14:textId="77777777" w:rsidR="002E2D80" w:rsidRDefault="002E2D80" w:rsidP="002E2D80">
      <w:pPr>
        <w:pStyle w:val="HiddenTextSpec"/>
      </w:pPr>
      <w:r>
        <w:t>1**************************************************************************************************************************1</w:t>
      </w:r>
    </w:p>
    <w:p w14:paraId="4725692F" w14:textId="77777777" w:rsidR="002E2D80" w:rsidRDefault="002E2D80" w:rsidP="002E2D80">
      <w:pPr>
        <w:pStyle w:val="HiddenTextSpec"/>
      </w:pPr>
      <w:r w:rsidRPr="000C50A7">
        <w:t xml:space="preserve">provide </w:t>
      </w:r>
      <w:r w:rsidRPr="002E2D80">
        <w:t>color, texture, and uniformity</w:t>
      </w:r>
      <w:r>
        <w:t xml:space="preserve"> of </w:t>
      </w:r>
      <w:r w:rsidRPr="00B97E4C">
        <w:t>Stone Paving Block</w:t>
      </w:r>
    </w:p>
    <w:p w14:paraId="0140FA1C" w14:textId="77777777" w:rsidR="002E2D80" w:rsidRPr="00833166" w:rsidRDefault="002E2D80" w:rsidP="00D83391">
      <w:pPr>
        <w:pStyle w:val="HiddenTextSpec"/>
      </w:pPr>
    </w:p>
    <w:p w14:paraId="69C3D0AB" w14:textId="77777777" w:rsidR="002E2D80" w:rsidRDefault="002E2D80" w:rsidP="002E2D80">
      <w:pPr>
        <w:pStyle w:val="HiddenTextSpec"/>
      </w:pPr>
      <w:r>
        <w:t>1**************************************************************************************************************************1</w:t>
      </w:r>
    </w:p>
    <w:p w14:paraId="5013E0C2" w14:textId="77777777" w:rsidR="00E158AF" w:rsidRPr="00B97E4C" w:rsidRDefault="00E158AF" w:rsidP="00E158AF">
      <w:pPr>
        <w:pStyle w:val="000Section"/>
      </w:pPr>
      <w:bookmarkStart w:id="1211" w:name="t91102021"/>
      <w:bookmarkStart w:id="1212" w:name="_Toc88381089"/>
      <w:bookmarkStart w:id="1213" w:name="_Toc142048558"/>
      <w:bookmarkStart w:id="1214" w:name="_Toc175378554"/>
      <w:bookmarkStart w:id="1215" w:name="_Toc175471452"/>
      <w:bookmarkStart w:id="1216" w:name="_Toc501717826"/>
      <w:bookmarkStart w:id="1217" w:name="_Toc109218393"/>
      <w:bookmarkStart w:id="1218" w:name="_Toc88381161"/>
      <w:bookmarkStart w:id="1219" w:name="_Toc142048621"/>
      <w:bookmarkStart w:id="1220" w:name="_Toc175378619"/>
      <w:bookmarkStart w:id="1221" w:name="_Toc175471517"/>
      <w:bookmarkStart w:id="1222" w:name="_Toc182750821"/>
      <w:bookmarkStart w:id="1223" w:name="_Toc88381175"/>
      <w:bookmarkStart w:id="1224" w:name="_Toc175378649"/>
      <w:bookmarkStart w:id="1225" w:name="_Toc175471547"/>
      <w:bookmarkStart w:id="1226" w:name="_Toc182750851"/>
      <w:bookmarkEnd w:id="1211"/>
      <w:r w:rsidRPr="00B97E4C">
        <w:lastRenderedPageBreak/>
        <w:t>Section 911 – Signs, Sign Supports, and Delineators</w:t>
      </w:r>
      <w:bookmarkEnd w:id="1212"/>
      <w:bookmarkEnd w:id="1213"/>
      <w:bookmarkEnd w:id="1214"/>
      <w:bookmarkEnd w:id="1215"/>
      <w:bookmarkEnd w:id="1216"/>
      <w:bookmarkEnd w:id="1217"/>
    </w:p>
    <w:p w14:paraId="60C020FC" w14:textId="77777777" w:rsidR="00E158AF" w:rsidRPr="000D67D9" w:rsidRDefault="00E158AF" w:rsidP="00E158AF">
      <w:pPr>
        <w:pStyle w:val="0000000Subpart"/>
      </w:pPr>
      <w:bookmarkStart w:id="1227" w:name="s91101"/>
      <w:bookmarkStart w:id="1228" w:name="_Toc106112249"/>
      <w:bookmarkEnd w:id="1227"/>
      <w:proofErr w:type="gramStart"/>
      <w:r w:rsidRPr="000D67D9">
        <w:t>911.01.01  Materials</w:t>
      </w:r>
      <w:bookmarkEnd w:id="1228"/>
      <w:proofErr w:type="gramEnd"/>
    </w:p>
    <w:p w14:paraId="45BE5A3C" w14:textId="77777777" w:rsidR="00E158AF" w:rsidRPr="000D67D9" w:rsidRDefault="00E158AF" w:rsidP="00E158AF">
      <w:pPr>
        <w:pStyle w:val="A1paragraph0"/>
        <w:rPr>
          <w:b/>
          <w:bCs/>
        </w:rPr>
      </w:pPr>
      <w:bookmarkStart w:id="1229" w:name="_Toc88381093"/>
      <w:r w:rsidRPr="000D67D9">
        <w:rPr>
          <w:b/>
          <w:bCs/>
        </w:rPr>
        <w:t>B.</w:t>
      </w:r>
      <w:r w:rsidRPr="000D67D9">
        <w:rPr>
          <w:b/>
          <w:bCs/>
        </w:rPr>
        <w:tab/>
        <w:t>Retroreflective Sheeting.</w:t>
      </w:r>
      <w:bookmarkEnd w:id="1229"/>
      <w:r w:rsidRPr="000D67D9">
        <w:rPr>
          <w:b/>
          <w:bCs/>
        </w:rPr>
        <w:t xml:space="preserve">  </w:t>
      </w:r>
    </w:p>
    <w:p w14:paraId="0742827C" w14:textId="77777777" w:rsidR="00E158AF" w:rsidRPr="00D75581" w:rsidRDefault="00E158AF" w:rsidP="00E158AF">
      <w:pPr>
        <w:pStyle w:val="HiddenTextSpec"/>
      </w:pPr>
      <w:r>
        <w:t>1</w:t>
      </w:r>
      <w:r w:rsidRPr="00D75581">
        <w:t>**************************************************************************************************************************1</w:t>
      </w:r>
    </w:p>
    <w:p w14:paraId="1D948346" w14:textId="73F01B47" w:rsidR="00E158AF" w:rsidRDefault="00E158AF" w:rsidP="00E158AF">
      <w:pPr>
        <w:pStyle w:val="HiddenTextSpec"/>
      </w:pPr>
      <w:r w:rsidRPr="00D75581">
        <w:t>BDC2</w:t>
      </w:r>
      <w:r>
        <w:t>2</w:t>
      </w:r>
      <w:r w:rsidRPr="00D75581">
        <w:t>S-</w:t>
      </w:r>
      <w:r>
        <w:t>12 dated Oct 05, 2022</w:t>
      </w:r>
    </w:p>
    <w:p w14:paraId="32987ED9" w14:textId="3A016FB6" w:rsidR="00E158AF" w:rsidRDefault="00E158AF" w:rsidP="00E158AF">
      <w:pPr>
        <w:pStyle w:val="Instruction"/>
      </w:pPr>
      <w:r w:rsidRPr="000D67D9">
        <w:t>Table 911.01.01-2 is changed to:</w:t>
      </w:r>
    </w:p>
    <w:p w14:paraId="231EE66A" w14:textId="77777777" w:rsidR="00041459" w:rsidRDefault="00041459" w:rsidP="00041459">
      <w:pPr>
        <w:pStyle w:val="HiddenTextSpec"/>
        <w:tabs>
          <w:tab w:val="left" w:pos="1440"/>
          <w:tab w:val="left" w:pos="2880"/>
        </w:tabs>
      </w:pPr>
      <w:bookmarkStart w:id="1230" w:name="_Hlk138151373"/>
      <w:r>
        <w:t>2</w:t>
      </w:r>
      <w:r w:rsidRPr="00B15231">
        <w:t>***********</w:t>
      </w:r>
      <w:r>
        <w:t>*********</w:t>
      </w:r>
      <w:r w:rsidRPr="00B15231">
        <w:t>*****</w:t>
      </w:r>
      <w:r>
        <w:t>***********************************</w:t>
      </w:r>
      <w:r w:rsidRPr="00B15231">
        <w:t>**************************</w:t>
      </w:r>
      <w:r>
        <w:t>2</w:t>
      </w:r>
    </w:p>
    <w:bookmarkEnd w:id="1230"/>
    <w:p w14:paraId="737A416D" w14:textId="4B9C7FCE" w:rsidR="00041459" w:rsidRDefault="00041459" w:rsidP="00041459">
      <w:pPr>
        <w:pStyle w:val="HiddenTextSpec"/>
      </w:pPr>
      <w:r w:rsidRPr="00D04190">
        <w:t>BDC</w:t>
      </w:r>
      <w:r>
        <w:t>22</w:t>
      </w:r>
      <w:r w:rsidRPr="00D04190">
        <w:t>S-</w:t>
      </w:r>
      <w:r>
        <w:t>16</w:t>
      </w:r>
      <w:r w:rsidRPr="00D04190">
        <w:t xml:space="preserve"> dated </w:t>
      </w:r>
      <w:r w:rsidRPr="00E06BEF">
        <w:t>Ju</w:t>
      </w:r>
      <w:r>
        <w:t xml:space="preserve">ly </w:t>
      </w:r>
      <w:r w:rsidR="00383801">
        <w:t>17</w:t>
      </w:r>
      <w:r w:rsidRPr="00E06BEF">
        <w:t>, 202</w:t>
      </w:r>
      <w:r>
        <w:t>3</w:t>
      </w:r>
    </w:p>
    <w:p w14:paraId="2AFD5FC5" w14:textId="6E2CDCAE" w:rsidR="00041459" w:rsidRPr="00041459" w:rsidRDefault="00041459" w:rsidP="00041459">
      <w:pPr>
        <w:pStyle w:val="Instruction"/>
      </w:pPr>
      <w:r>
        <w:t>the second sign type in table 911.01.01-2 is changed to:</w:t>
      </w:r>
    </w:p>
    <w:p w14:paraId="1F471683" w14:textId="77777777" w:rsidR="00E158AF" w:rsidRPr="000D67D9" w:rsidRDefault="00E158AF" w:rsidP="000118A2">
      <w:pPr>
        <w:pStyle w:val="Blanklinehalf"/>
      </w:pPr>
    </w:p>
    <w:tbl>
      <w:tblPr>
        <w:tblW w:w="9378" w:type="dxa"/>
        <w:tblInd w:w="432" w:type="dxa"/>
        <w:tblBorders>
          <w:top w:val="double" w:sz="4" w:space="0" w:color="auto"/>
          <w:bottom w:val="double" w:sz="4" w:space="0" w:color="auto"/>
        </w:tblBorders>
        <w:tblLayout w:type="fixed"/>
        <w:tblCellMar>
          <w:top w:w="29" w:type="dxa"/>
          <w:left w:w="29" w:type="dxa"/>
          <w:bottom w:w="29" w:type="dxa"/>
          <w:right w:w="29" w:type="dxa"/>
        </w:tblCellMar>
        <w:tblLook w:val="01E0" w:firstRow="1" w:lastRow="1" w:firstColumn="1" w:lastColumn="1" w:noHBand="0" w:noVBand="0"/>
      </w:tblPr>
      <w:tblGrid>
        <w:gridCol w:w="5462"/>
        <w:gridCol w:w="2002"/>
        <w:gridCol w:w="1914"/>
      </w:tblGrid>
      <w:tr w:rsidR="00E158AF" w:rsidRPr="000D67D9" w14:paraId="391B2696" w14:textId="77777777" w:rsidTr="00FF50F9">
        <w:trPr>
          <w:trHeight w:val="288"/>
        </w:trPr>
        <w:tc>
          <w:tcPr>
            <w:tcW w:w="9360" w:type="dxa"/>
            <w:gridSpan w:val="3"/>
            <w:tcBorders>
              <w:bottom w:val="single" w:sz="4" w:space="0" w:color="auto"/>
            </w:tcBorders>
            <w:vAlign w:val="center"/>
          </w:tcPr>
          <w:p w14:paraId="0537649A" w14:textId="77777777" w:rsidR="00E158AF" w:rsidRPr="000D67D9" w:rsidRDefault="00E158AF" w:rsidP="00FF50F9">
            <w:pPr>
              <w:pStyle w:val="Tabletitle"/>
              <w:keepLines/>
              <w:tabs>
                <w:tab w:val="center" w:pos="4320"/>
                <w:tab w:val="right" w:pos="8640"/>
              </w:tabs>
            </w:pPr>
            <w:bookmarkStart w:id="1231" w:name="t91101012"/>
            <w:bookmarkEnd w:id="1231"/>
            <w:r w:rsidRPr="000D67D9">
              <w:t>Table 911.01.01-</w:t>
            </w:r>
            <w:proofErr w:type="gramStart"/>
            <w:r w:rsidRPr="000D67D9">
              <w:t>2  Allowable</w:t>
            </w:r>
            <w:proofErr w:type="gramEnd"/>
            <w:r w:rsidRPr="000D67D9">
              <w:t xml:space="preserve"> Sign Sheeting Types</w:t>
            </w:r>
          </w:p>
        </w:tc>
      </w:tr>
      <w:tr w:rsidR="00E158AF" w:rsidRPr="000D67D9" w14:paraId="469B7FED" w14:textId="77777777" w:rsidTr="00FF50F9">
        <w:trPr>
          <w:trHeight w:val="288"/>
        </w:trPr>
        <w:tc>
          <w:tcPr>
            <w:tcW w:w="5452" w:type="dxa"/>
            <w:tcBorders>
              <w:top w:val="single" w:sz="4" w:space="0" w:color="auto"/>
              <w:bottom w:val="single" w:sz="4" w:space="0" w:color="auto"/>
            </w:tcBorders>
            <w:vAlign w:val="center"/>
          </w:tcPr>
          <w:p w14:paraId="61A41CA3" w14:textId="77777777" w:rsidR="00E158AF" w:rsidRPr="000D67D9" w:rsidRDefault="00E158AF" w:rsidP="00FF50F9">
            <w:pPr>
              <w:pStyle w:val="Tableheader"/>
            </w:pPr>
            <w:r w:rsidRPr="003B5B62">
              <w:t>Sign Type</w:t>
            </w:r>
          </w:p>
        </w:tc>
        <w:tc>
          <w:tcPr>
            <w:tcW w:w="1998" w:type="dxa"/>
            <w:tcBorders>
              <w:top w:val="single" w:sz="4" w:space="0" w:color="auto"/>
              <w:bottom w:val="single" w:sz="4" w:space="0" w:color="auto"/>
            </w:tcBorders>
            <w:vAlign w:val="center"/>
          </w:tcPr>
          <w:p w14:paraId="6FEB7260" w14:textId="77777777" w:rsidR="00E158AF" w:rsidRPr="000D67D9" w:rsidRDefault="00E158AF" w:rsidP="00FF50F9">
            <w:pPr>
              <w:pStyle w:val="TableheaderCentered"/>
              <w:keepLines/>
              <w:tabs>
                <w:tab w:val="center" w:pos="4320"/>
                <w:tab w:val="right" w:pos="8640"/>
              </w:tabs>
            </w:pPr>
            <w:r w:rsidRPr="000D67D9">
              <w:t>Test Method</w:t>
            </w:r>
          </w:p>
        </w:tc>
        <w:tc>
          <w:tcPr>
            <w:tcW w:w="1910" w:type="dxa"/>
            <w:tcBorders>
              <w:top w:val="single" w:sz="4" w:space="0" w:color="auto"/>
              <w:bottom w:val="single" w:sz="4" w:space="0" w:color="auto"/>
            </w:tcBorders>
            <w:vAlign w:val="center"/>
          </w:tcPr>
          <w:p w14:paraId="368FD2EC" w14:textId="77777777" w:rsidR="00E158AF" w:rsidRPr="000D67D9" w:rsidRDefault="00E158AF" w:rsidP="00FF50F9">
            <w:pPr>
              <w:pStyle w:val="TableheaderCentered"/>
              <w:keepLines/>
              <w:tabs>
                <w:tab w:val="center" w:pos="4320"/>
                <w:tab w:val="right" w:pos="8640"/>
              </w:tabs>
            </w:pPr>
            <w:r w:rsidRPr="000D67D9">
              <w:t>Type</w:t>
            </w:r>
          </w:p>
        </w:tc>
      </w:tr>
      <w:tr w:rsidR="00E158AF" w:rsidRPr="000D67D9" w14:paraId="0878BA98" w14:textId="77777777" w:rsidTr="00FF50F9">
        <w:trPr>
          <w:trHeight w:val="288"/>
        </w:trPr>
        <w:tc>
          <w:tcPr>
            <w:tcW w:w="5452" w:type="dxa"/>
            <w:tcBorders>
              <w:top w:val="single" w:sz="4" w:space="0" w:color="auto"/>
              <w:bottom w:val="dotted" w:sz="4" w:space="0" w:color="auto"/>
            </w:tcBorders>
            <w:vAlign w:val="center"/>
          </w:tcPr>
          <w:p w14:paraId="568778EB" w14:textId="77777777" w:rsidR="00E158AF" w:rsidRPr="000D67D9" w:rsidRDefault="00E158AF" w:rsidP="00FF50F9">
            <w:pPr>
              <w:pStyle w:val="Tabletext"/>
              <w:keepNext/>
              <w:keepLines/>
            </w:pPr>
            <w:r w:rsidRPr="000D67D9">
              <w:t>Regulatory and Warning Signs</w:t>
            </w:r>
          </w:p>
        </w:tc>
        <w:tc>
          <w:tcPr>
            <w:tcW w:w="1998" w:type="dxa"/>
            <w:tcBorders>
              <w:top w:val="single" w:sz="4" w:space="0" w:color="auto"/>
              <w:bottom w:val="dotted" w:sz="4" w:space="0" w:color="auto"/>
            </w:tcBorders>
            <w:vAlign w:val="center"/>
          </w:tcPr>
          <w:p w14:paraId="2636B6B3" w14:textId="77777777" w:rsidR="00E158AF" w:rsidRPr="000D67D9" w:rsidRDefault="00E158AF" w:rsidP="00FF50F9">
            <w:pPr>
              <w:pStyle w:val="Tabletext"/>
              <w:keepNext/>
              <w:keepLines/>
              <w:jc w:val="center"/>
            </w:pPr>
            <w:r w:rsidRPr="000D67D9">
              <w:t>ASTM D 4956</w:t>
            </w:r>
          </w:p>
        </w:tc>
        <w:tc>
          <w:tcPr>
            <w:tcW w:w="1910" w:type="dxa"/>
            <w:tcBorders>
              <w:top w:val="single" w:sz="4" w:space="0" w:color="auto"/>
              <w:bottom w:val="dotted" w:sz="4" w:space="0" w:color="auto"/>
            </w:tcBorders>
            <w:vAlign w:val="center"/>
          </w:tcPr>
          <w:p w14:paraId="1C0BB703" w14:textId="77777777" w:rsidR="00E158AF" w:rsidRPr="000D67D9" w:rsidRDefault="00E158AF" w:rsidP="00FF50F9">
            <w:pPr>
              <w:pStyle w:val="Tabletext"/>
              <w:keepNext/>
              <w:keepLines/>
              <w:jc w:val="center"/>
            </w:pPr>
            <w:r w:rsidRPr="000D67D9">
              <w:rPr>
                <w:szCs w:val="18"/>
              </w:rPr>
              <w:t>Type III, Type VIII, Type IX or Type XI</w:t>
            </w:r>
            <w:r w:rsidRPr="000118A2">
              <w:rPr>
                <w:vertAlign w:val="superscript"/>
              </w:rPr>
              <w:t>1</w:t>
            </w:r>
          </w:p>
        </w:tc>
      </w:tr>
      <w:tr w:rsidR="00E158AF" w:rsidRPr="000D67D9" w14:paraId="4C4A8A52" w14:textId="77777777" w:rsidTr="00FF50F9">
        <w:trPr>
          <w:trHeight w:val="288"/>
        </w:trPr>
        <w:tc>
          <w:tcPr>
            <w:tcW w:w="5452" w:type="dxa"/>
            <w:tcBorders>
              <w:top w:val="dotted" w:sz="4" w:space="0" w:color="auto"/>
              <w:bottom w:val="dotted" w:sz="4" w:space="0" w:color="auto"/>
            </w:tcBorders>
            <w:vAlign w:val="center"/>
          </w:tcPr>
          <w:p w14:paraId="1A9B1E28" w14:textId="5F24BB5B" w:rsidR="00E158AF" w:rsidRPr="000D67D9" w:rsidRDefault="00E158AF" w:rsidP="00FF50F9">
            <w:pPr>
              <w:pStyle w:val="Tabletext"/>
              <w:keepNext/>
              <w:keepLines/>
            </w:pPr>
            <w:r w:rsidRPr="000D67D9">
              <w:t xml:space="preserve">Guide Signs Mounted on Steel “U” </w:t>
            </w:r>
            <w:r w:rsidR="00041459">
              <w:t xml:space="preserve">or Square Tube </w:t>
            </w:r>
            <w:r w:rsidRPr="000D67D9">
              <w:t>Posts</w:t>
            </w:r>
          </w:p>
        </w:tc>
        <w:tc>
          <w:tcPr>
            <w:tcW w:w="1998" w:type="dxa"/>
            <w:tcBorders>
              <w:top w:val="dotted" w:sz="4" w:space="0" w:color="auto"/>
              <w:bottom w:val="dotted" w:sz="4" w:space="0" w:color="auto"/>
            </w:tcBorders>
            <w:vAlign w:val="center"/>
          </w:tcPr>
          <w:p w14:paraId="4BE09C34" w14:textId="77777777" w:rsidR="00E158AF" w:rsidRPr="000D67D9" w:rsidRDefault="00E158AF" w:rsidP="00FF50F9">
            <w:pPr>
              <w:pStyle w:val="Tabletext"/>
              <w:keepNext/>
              <w:keepLines/>
              <w:jc w:val="center"/>
            </w:pPr>
            <w:r w:rsidRPr="000D67D9">
              <w:t>ASTM D 4956</w:t>
            </w:r>
          </w:p>
        </w:tc>
        <w:tc>
          <w:tcPr>
            <w:tcW w:w="1910" w:type="dxa"/>
            <w:tcBorders>
              <w:top w:val="dotted" w:sz="4" w:space="0" w:color="auto"/>
              <w:bottom w:val="dotted" w:sz="4" w:space="0" w:color="auto"/>
            </w:tcBorders>
            <w:vAlign w:val="center"/>
          </w:tcPr>
          <w:p w14:paraId="02D54F29" w14:textId="77777777" w:rsidR="00E158AF" w:rsidRPr="000D67D9" w:rsidRDefault="00E158AF" w:rsidP="00FF50F9">
            <w:pPr>
              <w:pStyle w:val="Tabletext"/>
              <w:keepNext/>
              <w:keepLines/>
              <w:jc w:val="center"/>
            </w:pPr>
            <w:r w:rsidRPr="000D67D9">
              <w:rPr>
                <w:szCs w:val="18"/>
              </w:rPr>
              <w:t>Type III, Type VIII, Type IX or Type XI</w:t>
            </w:r>
          </w:p>
        </w:tc>
      </w:tr>
      <w:tr w:rsidR="00E158AF" w:rsidRPr="000D67D9" w14:paraId="4C488586" w14:textId="77777777" w:rsidTr="00FF50F9">
        <w:trPr>
          <w:trHeight w:val="288"/>
        </w:trPr>
        <w:tc>
          <w:tcPr>
            <w:tcW w:w="5452" w:type="dxa"/>
            <w:tcBorders>
              <w:top w:val="dotted" w:sz="4" w:space="0" w:color="auto"/>
              <w:bottom w:val="dotted" w:sz="4" w:space="0" w:color="auto"/>
            </w:tcBorders>
            <w:vAlign w:val="center"/>
          </w:tcPr>
          <w:p w14:paraId="62A94EFF" w14:textId="77777777" w:rsidR="00E158AF" w:rsidRPr="000D67D9" w:rsidRDefault="00E158AF" w:rsidP="00FF50F9">
            <w:pPr>
              <w:pStyle w:val="Tabletext"/>
              <w:keepNext/>
              <w:keepLines/>
            </w:pPr>
            <w:r w:rsidRPr="000D67D9">
              <w:t>Guide Signs Mounted on Overhead Sign Structures, Breakaway Sign Supports, or Non-breakaway Sign Supports</w:t>
            </w:r>
          </w:p>
        </w:tc>
        <w:tc>
          <w:tcPr>
            <w:tcW w:w="1998" w:type="dxa"/>
            <w:tcBorders>
              <w:top w:val="dotted" w:sz="4" w:space="0" w:color="auto"/>
              <w:bottom w:val="single" w:sz="4" w:space="0" w:color="auto"/>
            </w:tcBorders>
            <w:vAlign w:val="center"/>
          </w:tcPr>
          <w:p w14:paraId="14486A00" w14:textId="77777777" w:rsidR="00E158AF" w:rsidRPr="000D67D9" w:rsidRDefault="00E158AF" w:rsidP="00FF50F9">
            <w:pPr>
              <w:pStyle w:val="Tabletext"/>
              <w:keepNext/>
              <w:keepLines/>
              <w:jc w:val="center"/>
            </w:pPr>
            <w:r w:rsidRPr="000D67D9">
              <w:t>ASTM D 4956</w:t>
            </w:r>
          </w:p>
        </w:tc>
        <w:tc>
          <w:tcPr>
            <w:tcW w:w="1910" w:type="dxa"/>
            <w:tcBorders>
              <w:top w:val="dotted" w:sz="4" w:space="0" w:color="auto"/>
              <w:bottom w:val="dotted" w:sz="4" w:space="0" w:color="auto"/>
            </w:tcBorders>
            <w:vAlign w:val="center"/>
          </w:tcPr>
          <w:p w14:paraId="391741EA" w14:textId="77777777" w:rsidR="00E158AF" w:rsidRPr="000D67D9" w:rsidRDefault="00E158AF" w:rsidP="00FF50F9">
            <w:pPr>
              <w:pStyle w:val="Tabletext"/>
              <w:keepNext/>
              <w:keepLines/>
              <w:jc w:val="center"/>
            </w:pPr>
            <w:r w:rsidRPr="000D67D9">
              <w:rPr>
                <w:szCs w:val="18"/>
              </w:rPr>
              <w:t>Type VIII, Type IX or Type XI</w:t>
            </w:r>
            <w:r w:rsidRPr="000118A2">
              <w:rPr>
                <w:vertAlign w:val="superscript"/>
              </w:rPr>
              <w:t>2</w:t>
            </w:r>
          </w:p>
        </w:tc>
      </w:tr>
      <w:tr w:rsidR="00E158AF" w:rsidRPr="000D67D9" w14:paraId="3B56B48E" w14:textId="77777777" w:rsidTr="00FF50F9">
        <w:tblPrEx>
          <w:tblBorders>
            <w:top w:val="none" w:sz="0" w:space="0" w:color="auto"/>
            <w:bottom w:val="none" w:sz="0" w:space="0" w:color="auto"/>
          </w:tblBorders>
          <w:tblCellMar>
            <w:top w:w="0" w:type="dxa"/>
            <w:left w:w="0" w:type="dxa"/>
            <w:bottom w:w="0" w:type="dxa"/>
            <w:right w:w="0" w:type="dxa"/>
          </w:tblCellMar>
          <w:tblLook w:val="0000" w:firstRow="0" w:lastRow="0" w:firstColumn="0" w:lastColumn="0" w:noHBand="0" w:noVBand="0"/>
        </w:tblPrEx>
        <w:trPr>
          <w:trHeight w:val="474"/>
        </w:trPr>
        <w:tc>
          <w:tcPr>
            <w:tcW w:w="9360" w:type="dxa"/>
            <w:gridSpan w:val="3"/>
            <w:tcBorders>
              <w:top w:val="single" w:sz="4" w:space="0" w:color="auto"/>
              <w:left w:val="none" w:sz="6" w:space="0" w:color="auto"/>
              <w:bottom w:val="double" w:sz="2" w:space="0" w:color="000000"/>
              <w:right w:val="none" w:sz="6" w:space="0" w:color="auto"/>
            </w:tcBorders>
            <w:vAlign w:val="center"/>
          </w:tcPr>
          <w:p w14:paraId="15374584" w14:textId="0F4A46AE" w:rsidR="00E158AF" w:rsidRPr="0057611A" w:rsidRDefault="0057611A" w:rsidP="0057611A">
            <w:pPr>
              <w:pStyle w:val="Tablenote"/>
            </w:pPr>
            <w:r>
              <w:t>1.</w:t>
            </w:r>
            <w:r>
              <w:tab/>
            </w:r>
            <w:r w:rsidR="00E158AF" w:rsidRPr="0057611A">
              <w:t xml:space="preserve">Ground-mounted signs with white </w:t>
            </w:r>
            <w:proofErr w:type="gramStart"/>
            <w:r w:rsidR="00E158AF" w:rsidRPr="0057611A">
              <w:t>background</w:t>
            </w:r>
            <w:proofErr w:type="gramEnd"/>
            <w:r w:rsidR="00E158AF" w:rsidRPr="0057611A">
              <w:t xml:space="preserve"> shall be ASTM Type IX.</w:t>
            </w:r>
          </w:p>
          <w:p w14:paraId="047298A5" w14:textId="17B8FFCF" w:rsidR="00E158AF" w:rsidRPr="0057611A" w:rsidRDefault="0057611A" w:rsidP="0057611A">
            <w:pPr>
              <w:pStyle w:val="Tablenote"/>
            </w:pPr>
            <w:r>
              <w:t>2.</w:t>
            </w:r>
            <w:r>
              <w:tab/>
            </w:r>
            <w:r w:rsidR="00E158AF" w:rsidRPr="0057611A">
              <w:t>Do not use ASTM Type XI sheeting with any existing sign lighting improvement or signs that are lit.</w:t>
            </w:r>
          </w:p>
        </w:tc>
      </w:tr>
    </w:tbl>
    <w:p w14:paraId="6CE414B4" w14:textId="77777777" w:rsidR="00041459" w:rsidRDefault="00041459" w:rsidP="00041459">
      <w:pPr>
        <w:pStyle w:val="HiddenTextSpec"/>
        <w:tabs>
          <w:tab w:val="left" w:pos="1440"/>
          <w:tab w:val="left" w:pos="2880"/>
        </w:tabs>
      </w:pPr>
      <w:r>
        <w:t>2</w:t>
      </w:r>
      <w:r w:rsidRPr="00B15231">
        <w:t>***********</w:t>
      </w:r>
      <w:r>
        <w:t>*********</w:t>
      </w:r>
      <w:r w:rsidRPr="00B15231">
        <w:t>*****</w:t>
      </w:r>
      <w:r>
        <w:t>***********************************</w:t>
      </w:r>
      <w:r w:rsidRPr="00B15231">
        <w:t>**************************</w:t>
      </w:r>
      <w:r>
        <w:t>2</w:t>
      </w:r>
    </w:p>
    <w:p w14:paraId="78EDC488" w14:textId="77777777" w:rsidR="00041459" w:rsidRDefault="00041459" w:rsidP="00E158AF">
      <w:pPr>
        <w:pStyle w:val="HiddenTextSpec"/>
      </w:pPr>
    </w:p>
    <w:p w14:paraId="5CDE01B7" w14:textId="5D67F9FA" w:rsidR="00E158AF" w:rsidRPr="00D75581" w:rsidRDefault="00E158AF" w:rsidP="00E158AF">
      <w:pPr>
        <w:pStyle w:val="HiddenTextSpec"/>
      </w:pPr>
      <w:r>
        <w:t>1</w:t>
      </w:r>
      <w:r w:rsidRPr="00D75581">
        <w:t>**************************************************************************************************************************1</w:t>
      </w:r>
    </w:p>
    <w:p w14:paraId="27441689" w14:textId="77777777" w:rsidR="001B1DE9" w:rsidRPr="00B97E4C" w:rsidRDefault="001B1DE9" w:rsidP="001B1DE9">
      <w:pPr>
        <w:pStyle w:val="0000000Subpart"/>
      </w:pPr>
      <w:bookmarkStart w:id="1232" w:name="_Toc88381097"/>
      <w:bookmarkStart w:id="1233" w:name="_Toc142048561"/>
      <w:bookmarkStart w:id="1234" w:name="_Toc175378557"/>
      <w:bookmarkStart w:id="1235" w:name="_Toc175471455"/>
      <w:bookmarkStart w:id="1236" w:name="_Toc501717829"/>
      <w:bookmarkStart w:id="1237" w:name="_Toc115772557"/>
      <w:proofErr w:type="gramStart"/>
      <w:r w:rsidRPr="00B97E4C">
        <w:t xml:space="preserve">911.01.02  </w:t>
      </w:r>
      <w:r w:rsidRPr="00BC5042">
        <w:t>Fabrication</w:t>
      </w:r>
      <w:bookmarkEnd w:id="1232"/>
      <w:bookmarkEnd w:id="1233"/>
      <w:bookmarkEnd w:id="1234"/>
      <w:bookmarkEnd w:id="1235"/>
      <w:bookmarkEnd w:id="1236"/>
      <w:bookmarkEnd w:id="1237"/>
      <w:proofErr w:type="gramEnd"/>
    </w:p>
    <w:p w14:paraId="5AC40FD2" w14:textId="77777777" w:rsidR="001B1DE9" w:rsidRDefault="001B1DE9" w:rsidP="001B1DE9">
      <w:pPr>
        <w:pStyle w:val="HiddenTextSpec"/>
      </w:pPr>
      <w:r>
        <w:t>1**************************************************************************************************************************1</w:t>
      </w:r>
    </w:p>
    <w:p w14:paraId="2E9FE353" w14:textId="7CCAEE29" w:rsidR="001B1DE9" w:rsidRDefault="001B1DE9" w:rsidP="001B1DE9">
      <w:pPr>
        <w:pStyle w:val="HiddenTextSpec"/>
      </w:pPr>
      <w:r>
        <w:t>BDC23S-02 dated Mar 13, 2023</w:t>
      </w:r>
    </w:p>
    <w:p w14:paraId="198627FB" w14:textId="65116674" w:rsidR="001B1DE9" w:rsidRDefault="001B1DE9" w:rsidP="001B1DE9">
      <w:pPr>
        <w:pStyle w:val="A1paragraph0"/>
        <w:rPr>
          <w:b/>
          <w:bCs/>
        </w:rPr>
      </w:pPr>
      <w:bookmarkStart w:id="1238" w:name="s9110102A"/>
      <w:r w:rsidRPr="00B97E4C">
        <w:rPr>
          <w:b/>
          <w:bCs/>
        </w:rPr>
        <w:t>A</w:t>
      </w:r>
      <w:bookmarkEnd w:id="1238"/>
      <w:r w:rsidRPr="00B97E4C">
        <w:rPr>
          <w:b/>
          <w:bCs/>
        </w:rPr>
        <w:t>.</w:t>
      </w:r>
      <w:r w:rsidRPr="00B97E4C">
        <w:rPr>
          <w:b/>
          <w:bCs/>
        </w:rPr>
        <w:tab/>
        <w:t>Sign Panels.</w:t>
      </w:r>
    </w:p>
    <w:p w14:paraId="04522B2D" w14:textId="77777777" w:rsidR="001B1DE9" w:rsidRPr="00B97E4C" w:rsidRDefault="001B1DE9" w:rsidP="001B1DE9">
      <w:pPr>
        <w:pStyle w:val="Instruction"/>
      </w:pPr>
      <w:r w:rsidRPr="008B5C98">
        <w:t xml:space="preserve">The second paragraph in Part </w:t>
      </w:r>
      <w:r>
        <w:t>A</w:t>
      </w:r>
      <w:r w:rsidRPr="008B5C98">
        <w:t xml:space="preserve"> is changed to:</w:t>
      </w:r>
    </w:p>
    <w:p w14:paraId="5F4F0A87" w14:textId="6B89CC4B" w:rsidR="001B1DE9" w:rsidRDefault="001B1DE9" w:rsidP="001B1DE9">
      <w:pPr>
        <w:pStyle w:val="A2paragraph"/>
      </w:pPr>
      <w:r w:rsidRPr="00B97E4C">
        <w:t xml:space="preserve">Fabricate flat sheet signs from a single piece of sheet aluminum without joints, using the </w:t>
      </w:r>
      <w:proofErr w:type="gramStart"/>
      <w:r w:rsidRPr="00B97E4C">
        <w:t>thicknesses</w:t>
      </w:r>
      <w:proofErr w:type="gramEnd"/>
      <w:r w:rsidRPr="00B97E4C">
        <w:t xml:space="preserve"> specified in </w:t>
      </w:r>
      <w:r w:rsidRPr="00193FA6">
        <w:t>Table 911.01.02-1</w:t>
      </w:r>
      <w:r>
        <w:t xml:space="preserve">.  Drill or punch </w:t>
      </w:r>
      <w:proofErr w:type="gramStart"/>
      <w:r>
        <w:t xml:space="preserve">3/8 </w:t>
      </w:r>
      <w:r w:rsidRPr="00B97E4C">
        <w:t>inch</w:t>
      </w:r>
      <w:proofErr w:type="gramEnd"/>
      <w:r w:rsidRPr="00B97E4C">
        <w:t xml:space="preserve"> diameter holes in the sign blank for attachment to sign supports.  Locate holes according to the</w:t>
      </w:r>
      <w:r>
        <w:t xml:space="preserve"> 2004 Edition of </w:t>
      </w:r>
      <w:r w:rsidRPr="00F87C3C">
        <w:t>Standard Highway Signs and Markings</w:t>
      </w:r>
      <w:r>
        <w:t xml:space="preserve"> Book</w:t>
      </w:r>
      <w:r w:rsidRPr="00B97E4C">
        <w:t>.  If the panel is larger than 5 feet in any dimension, reinforce the panel with z-bars.</w:t>
      </w:r>
    </w:p>
    <w:p w14:paraId="198F2E9B" w14:textId="77777777" w:rsidR="00825165" w:rsidRDefault="00825165" w:rsidP="00825165">
      <w:pPr>
        <w:pStyle w:val="HiddenTextSpec"/>
        <w:tabs>
          <w:tab w:val="left" w:pos="1440"/>
          <w:tab w:val="left" w:pos="2880"/>
        </w:tabs>
      </w:pPr>
      <w:r>
        <w:t>2</w:t>
      </w:r>
      <w:r w:rsidRPr="00B15231">
        <w:t>***********</w:t>
      </w:r>
      <w:r>
        <w:t>*********</w:t>
      </w:r>
      <w:r w:rsidRPr="00B15231">
        <w:t>*****</w:t>
      </w:r>
      <w:r>
        <w:t>***********************************</w:t>
      </w:r>
      <w:r w:rsidRPr="00B15231">
        <w:t>**************************</w:t>
      </w:r>
      <w:r>
        <w:t>2</w:t>
      </w:r>
    </w:p>
    <w:p w14:paraId="24FBB6AB" w14:textId="0C660572" w:rsidR="00825165" w:rsidRDefault="00825165" w:rsidP="00825165">
      <w:pPr>
        <w:pStyle w:val="HiddenTextSpec"/>
      </w:pPr>
      <w:r w:rsidRPr="00D04190">
        <w:t>BDC</w:t>
      </w:r>
      <w:r>
        <w:t>22</w:t>
      </w:r>
      <w:r w:rsidRPr="00D04190">
        <w:t>S-</w:t>
      </w:r>
      <w:r>
        <w:t>16</w:t>
      </w:r>
      <w:r w:rsidRPr="00D04190">
        <w:t xml:space="preserve"> dated </w:t>
      </w:r>
      <w:r w:rsidRPr="00E06BEF">
        <w:t>Ju</w:t>
      </w:r>
      <w:r>
        <w:t xml:space="preserve">ly </w:t>
      </w:r>
      <w:r w:rsidR="00383801">
        <w:t>17</w:t>
      </w:r>
      <w:r w:rsidRPr="00E06BEF">
        <w:t>, 202</w:t>
      </w:r>
      <w:r>
        <w:t>3</w:t>
      </w:r>
    </w:p>
    <w:p w14:paraId="5BD0688A" w14:textId="77777777" w:rsidR="00825165" w:rsidRDefault="00825165" w:rsidP="00825165">
      <w:pPr>
        <w:pStyle w:val="HiddenTextSpec"/>
      </w:pPr>
    </w:p>
    <w:p w14:paraId="71818A16" w14:textId="6058638F" w:rsidR="00825165" w:rsidRDefault="00825165" w:rsidP="00825165">
      <w:pPr>
        <w:pStyle w:val="Instruction"/>
      </w:pPr>
      <w:r>
        <w:t>the third paragraph of part a is changed to:</w:t>
      </w:r>
    </w:p>
    <w:p w14:paraId="444A99A2" w14:textId="77777777" w:rsidR="00825165" w:rsidRPr="003E319F" w:rsidRDefault="00825165" w:rsidP="000466BA">
      <w:pPr>
        <w:pStyle w:val="A2paragraph"/>
      </w:pPr>
      <w:r w:rsidRPr="003E319F">
        <w:t xml:space="preserve">For multiple panel signs, use </w:t>
      </w:r>
      <w:proofErr w:type="gramStart"/>
      <w:r w:rsidRPr="003E319F">
        <w:t>1 foot wide</w:t>
      </w:r>
      <w:proofErr w:type="gramEnd"/>
      <w:r w:rsidRPr="003E319F">
        <w:t xml:space="preserve"> extruded sections bolted together.  Join sign panel sections together at the flanges with </w:t>
      </w:r>
      <w:proofErr w:type="gramStart"/>
      <w:r w:rsidRPr="003E319F">
        <w:t>3/8 inch</w:t>
      </w:r>
      <w:proofErr w:type="gramEnd"/>
      <w:r w:rsidRPr="003E319F">
        <w:t xml:space="preserve"> bolts.  Attach the sign panels to vertical supports, ensuring that the span between vertical supports is a maximum of 18 feet.  Do not use extruded sign panels with steel “U” or square tube post sign supports.  Use the same material and color for trim molding that is used for the sign face.</w:t>
      </w:r>
    </w:p>
    <w:p w14:paraId="3EE7BACA" w14:textId="77777777" w:rsidR="00825165" w:rsidRDefault="00825165" w:rsidP="00825165">
      <w:pPr>
        <w:pStyle w:val="HiddenTextSpec"/>
        <w:tabs>
          <w:tab w:val="left" w:pos="1440"/>
          <w:tab w:val="left" w:pos="2880"/>
        </w:tabs>
      </w:pPr>
      <w:r>
        <w:t>2</w:t>
      </w:r>
      <w:r w:rsidRPr="00B15231">
        <w:t>***********</w:t>
      </w:r>
      <w:r>
        <w:t>*********</w:t>
      </w:r>
      <w:r w:rsidRPr="00B15231">
        <w:t>*****</w:t>
      </w:r>
      <w:r>
        <w:t>***********************************</w:t>
      </w:r>
      <w:r w:rsidRPr="00B15231">
        <w:t>**************************</w:t>
      </w:r>
      <w:r>
        <w:t>2</w:t>
      </w:r>
    </w:p>
    <w:p w14:paraId="6B73127F" w14:textId="77777777" w:rsidR="00825165" w:rsidRPr="00B97E4C" w:rsidRDefault="00825165" w:rsidP="004D65CA">
      <w:pPr>
        <w:pStyle w:val="Instruction"/>
      </w:pPr>
    </w:p>
    <w:p w14:paraId="7653CB2F" w14:textId="0552319A" w:rsidR="001B1DE9" w:rsidRDefault="001B1DE9" w:rsidP="001B1DE9">
      <w:pPr>
        <w:pStyle w:val="A1paragraph0"/>
      </w:pPr>
      <w:bookmarkStart w:id="1239" w:name="_Toc88381094"/>
      <w:r w:rsidRPr="00B97E4C">
        <w:rPr>
          <w:b/>
          <w:bCs/>
        </w:rPr>
        <w:t>C</w:t>
      </w:r>
      <w:bookmarkEnd w:id="1239"/>
      <w:r w:rsidRPr="00B97E4C">
        <w:rPr>
          <w:b/>
          <w:bCs/>
        </w:rPr>
        <w:t>.</w:t>
      </w:r>
      <w:r w:rsidRPr="00B97E4C">
        <w:rPr>
          <w:b/>
          <w:bCs/>
        </w:rPr>
        <w:tab/>
        <w:t>Legends and Borders.</w:t>
      </w:r>
    </w:p>
    <w:p w14:paraId="07A6CABB" w14:textId="77777777" w:rsidR="001B1DE9" w:rsidRDefault="001B1DE9" w:rsidP="001B1DE9">
      <w:pPr>
        <w:pStyle w:val="Instruction"/>
      </w:pPr>
      <w:r>
        <w:t>The first paragraph in Part C is changed to:</w:t>
      </w:r>
    </w:p>
    <w:p w14:paraId="24BC16C4" w14:textId="6EF4ABCB" w:rsidR="001B1DE9" w:rsidRPr="00B97E4C" w:rsidRDefault="001B1DE9" w:rsidP="001B1DE9">
      <w:pPr>
        <w:pStyle w:val="A2paragraph"/>
      </w:pPr>
      <w:r w:rsidRPr="00B97E4C">
        <w:t>The legend for each sign consists of letters, numerals, shields, and other symbols.  Use</w:t>
      </w:r>
      <w:r>
        <w:t xml:space="preserve"> </w:t>
      </w:r>
      <w:r w:rsidRPr="00B97E4C">
        <w:t xml:space="preserve">Series E Modified 2000 lettering that conforms to </w:t>
      </w:r>
      <w:r w:rsidRPr="009C2E59">
        <w:t xml:space="preserve">the </w:t>
      </w:r>
      <w:r w:rsidRPr="00142BF6">
        <w:t>2004 Edition of Standard Highway Signs and Markings Book</w:t>
      </w:r>
      <w:r w:rsidRPr="009C2E59">
        <w:t>.  Ensure that the lettering is aligned, spaced</w:t>
      </w:r>
      <w:r>
        <w:t>,</w:t>
      </w:r>
      <w:r w:rsidRPr="009C2E59">
        <w:t xml:space="preserve"> and sized according to </w:t>
      </w:r>
      <w:r w:rsidRPr="00142BF6">
        <w:t>2004 Edition of Standard Highway Signs and Markings Book</w:t>
      </w:r>
      <w:r>
        <w:t>, its 2012 Supplement,</w:t>
      </w:r>
      <w:r w:rsidRPr="00142BF6">
        <w:t xml:space="preserve"> </w:t>
      </w:r>
      <w:r w:rsidRPr="009C2E59">
        <w:t>and</w:t>
      </w:r>
      <w:r w:rsidRPr="00B97E4C">
        <w:t xml:space="preserve"> the working drawings.  Apply the legend and borders using the following methods:</w:t>
      </w:r>
    </w:p>
    <w:p w14:paraId="4EFE1D9D" w14:textId="06FF7750" w:rsidR="001B1DE9" w:rsidRDefault="001B1DE9" w:rsidP="001B1DE9">
      <w:pPr>
        <w:pStyle w:val="HiddenTextSpec"/>
      </w:pPr>
      <w:r>
        <w:t>1**************************************************************************************************************************1</w:t>
      </w:r>
    </w:p>
    <w:p w14:paraId="1EBA0983" w14:textId="77777777" w:rsidR="001B1DE9" w:rsidRPr="00B97E4C" w:rsidRDefault="001B1DE9" w:rsidP="001B1DE9">
      <w:pPr>
        <w:pStyle w:val="0000000Subpart"/>
      </w:pPr>
      <w:bookmarkStart w:id="1240" w:name="_Toc142048563"/>
      <w:bookmarkStart w:id="1241" w:name="_Toc175378559"/>
      <w:bookmarkStart w:id="1242" w:name="_Toc175471457"/>
      <w:bookmarkStart w:id="1243" w:name="_Toc501717831"/>
      <w:bookmarkStart w:id="1244" w:name="_Toc115772559"/>
      <w:proofErr w:type="gramStart"/>
      <w:r w:rsidRPr="00B97E4C">
        <w:lastRenderedPageBreak/>
        <w:t>911.01.04  Acceptance</w:t>
      </w:r>
      <w:proofErr w:type="gramEnd"/>
      <w:r w:rsidRPr="00B97E4C">
        <w:t xml:space="preserve"> Inspection</w:t>
      </w:r>
      <w:bookmarkEnd w:id="1240"/>
      <w:bookmarkEnd w:id="1241"/>
      <w:bookmarkEnd w:id="1242"/>
      <w:bookmarkEnd w:id="1243"/>
      <w:bookmarkEnd w:id="1244"/>
    </w:p>
    <w:p w14:paraId="5F83C95D" w14:textId="77777777" w:rsidR="001B1DE9" w:rsidRDefault="001B1DE9" w:rsidP="001B1DE9">
      <w:pPr>
        <w:pStyle w:val="HiddenTextSpec"/>
      </w:pPr>
      <w:r>
        <w:t>1**************************************************************************************************************************1</w:t>
      </w:r>
    </w:p>
    <w:p w14:paraId="5DD0EC12" w14:textId="09F3C534" w:rsidR="001B1DE9" w:rsidRDefault="001B1DE9" w:rsidP="001B1DE9">
      <w:pPr>
        <w:pStyle w:val="HiddenTextSpec"/>
      </w:pPr>
      <w:r>
        <w:t>BDC23S-02 dated Mar 13, 2023</w:t>
      </w:r>
    </w:p>
    <w:p w14:paraId="67E114AF" w14:textId="77777777" w:rsidR="001B1DE9" w:rsidRDefault="001B1DE9" w:rsidP="001B1DE9">
      <w:pPr>
        <w:pStyle w:val="HiddenTextSpec"/>
      </w:pPr>
    </w:p>
    <w:p w14:paraId="3673D998" w14:textId="77777777" w:rsidR="001B1DE9" w:rsidRDefault="001B1DE9" w:rsidP="001B1DE9">
      <w:pPr>
        <w:pStyle w:val="Instruction"/>
      </w:pPr>
      <w:r>
        <w:t>The first paragraph is changed to:</w:t>
      </w:r>
    </w:p>
    <w:p w14:paraId="156F6C52" w14:textId="37B5269F" w:rsidR="001B1DE9" w:rsidRPr="00240497" w:rsidRDefault="001B1DE9" w:rsidP="001B1DE9">
      <w:pPr>
        <w:pStyle w:val="Paragraph"/>
      </w:pPr>
      <w:r w:rsidRPr="00240497">
        <w:t xml:space="preserve">Notify the </w:t>
      </w:r>
      <w:r w:rsidR="00EA4E74" w:rsidRPr="0052578E">
        <w:t>RE</w:t>
      </w:r>
      <w:r w:rsidRPr="0052578E">
        <w:t xml:space="preserve"> a</w:t>
      </w:r>
      <w:r w:rsidRPr="00240497">
        <w:t xml:space="preserve">t least 3 days before shipping to the Project so that arrangements for inspection can be made.  The </w:t>
      </w:r>
      <w:r w:rsidR="00083854">
        <w:t>RE</w:t>
      </w:r>
      <w:r w:rsidRPr="00240497">
        <w:t xml:space="preserve"> will reject signs not fabricated according to the 2004 Edition of Standard Highway Signs and Markings Book, its 2012 Supplement,</w:t>
      </w:r>
      <w:r w:rsidRPr="00240497" w:rsidDel="00142BF6">
        <w:t xml:space="preserve"> </w:t>
      </w:r>
      <w:r w:rsidRPr="00240497">
        <w:t xml:space="preserve">and the Plans.  The </w:t>
      </w:r>
      <w:r w:rsidR="00083854">
        <w:t>RE</w:t>
      </w:r>
      <w:r w:rsidRPr="00240497">
        <w:t xml:space="preserve"> will ensure that finished signs are clear and legible without smudging, blisters, delamination, loose edges, or </w:t>
      </w:r>
      <w:r w:rsidRPr="0052578E">
        <w:t xml:space="preserve">other blemishes.  The </w:t>
      </w:r>
      <w:r w:rsidR="00083854" w:rsidRPr="0052578E">
        <w:t>RE</w:t>
      </w:r>
      <w:r w:rsidRPr="0052578E">
        <w:t xml:space="preserve"> will also </w:t>
      </w:r>
      <w:r w:rsidRPr="00240497">
        <w:t>ensure that the colors have a consistent chromaticity across all signs of the same color.</w:t>
      </w:r>
    </w:p>
    <w:p w14:paraId="2F4B49D1" w14:textId="77777777" w:rsidR="001B1DE9" w:rsidRDefault="001B1DE9" w:rsidP="001B1DE9">
      <w:pPr>
        <w:pStyle w:val="HiddenTextSpec"/>
      </w:pPr>
      <w:r>
        <w:t>1**************************************************************************************************************************1</w:t>
      </w:r>
    </w:p>
    <w:p w14:paraId="28493CD5" w14:textId="77777777" w:rsidR="00041459" w:rsidRDefault="00041459" w:rsidP="001B1DE9">
      <w:pPr>
        <w:pStyle w:val="HiddenTextSpec"/>
      </w:pPr>
    </w:p>
    <w:p w14:paraId="7237FA69" w14:textId="7FD74337" w:rsidR="00041459" w:rsidRDefault="00041459" w:rsidP="00041459">
      <w:pPr>
        <w:pStyle w:val="00000Subsection"/>
      </w:pPr>
      <w:r>
        <w:t>911.02 Sign Supports</w:t>
      </w:r>
    </w:p>
    <w:p w14:paraId="75D7A4C7" w14:textId="132DACA8" w:rsidR="00041459" w:rsidRPr="00041459" w:rsidRDefault="00041459" w:rsidP="004D65CA">
      <w:pPr>
        <w:pStyle w:val="0000000Subpart"/>
      </w:pPr>
      <w:r>
        <w:t>911.02.01 Steel “U” Post Sign Supports</w:t>
      </w:r>
    </w:p>
    <w:p w14:paraId="03C523B6" w14:textId="77777777" w:rsidR="00041459" w:rsidRDefault="00041459" w:rsidP="00041459">
      <w:pPr>
        <w:pStyle w:val="HiddenTextSpec"/>
      </w:pPr>
      <w:r>
        <w:t>1**************************************************************************************************************************1</w:t>
      </w:r>
    </w:p>
    <w:p w14:paraId="3CF79ED6" w14:textId="1A71A336" w:rsidR="00041459" w:rsidRDefault="00041459" w:rsidP="00041459">
      <w:pPr>
        <w:pStyle w:val="HiddenTextSpec"/>
      </w:pPr>
      <w:r>
        <w:t xml:space="preserve">BDC22S-16 dated July </w:t>
      </w:r>
      <w:r w:rsidR="00383801">
        <w:t>17</w:t>
      </w:r>
      <w:r>
        <w:t>, 2023</w:t>
      </w:r>
    </w:p>
    <w:p w14:paraId="1CDCE6FE" w14:textId="77777777" w:rsidR="00041459" w:rsidRDefault="00041459" w:rsidP="001B1DE9">
      <w:pPr>
        <w:pStyle w:val="HiddenTextSpec"/>
      </w:pPr>
    </w:p>
    <w:p w14:paraId="4FD1AEF4" w14:textId="13DE0583" w:rsidR="00041459" w:rsidRDefault="00041459" w:rsidP="00041459">
      <w:pPr>
        <w:pStyle w:val="Instruction"/>
      </w:pPr>
      <w:r>
        <w:t xml:space="preserve">the subpart </w:t>
      </w:r>
      <w:r w:rsidR="00E41A5E">
        <w:t>is renamed</w:t>
      </w:r>
      <w:r>
        <w:t xml:space="preserve"> to:</w:t>
      </w:r>
    </w:p>
    <w:p w14:paraId="613CF1DF" w14:textId="1854534D" w:rsidR="00041459" w:rsidRDefault="00E41A5E" w:rsidP="00041459">
      <w:pPr>
        <w:pStyle w:val="0000000Subpart"/>
      </w:pPr>
      <w:r>
        <w:t xml:space="preserve">911.02.01 </w:t>
      </w:r>
      <w:r w:rsidR="00041459">
        <w:t>Steel “</w:t>
      </w:r>
      <w:proofErr w:type="spellStart"/>
      <w:r w:rsidR="00041459">
        <w:t>U”and</w:t>
      </w:r>
      <w:proofErr w:type="spellEnd"/>
      <w:r w:rsidR="00041459">
        <w:t xml:space="preserve"> Square Tube Post Sign Supports</w:t>
      </w:r>
    </w:p>
    <w:p w14:paraId="6ED130B6" w14:textId="3EF6589E" w:rsidR="00041459" w:rsidRDefault="00E41A5E" w:rsidP="00041459">
      <w:pPr>
        <w:pStyle w:val="Instruction"/>
      </w:pPr>
      <w:r>
        <w:t>The following is added at the end:</w:t>
      </w:r>
    </w:p>
    <w:p w14:paraId="5B4A92C8" w14:textId="4235CB72" w:rsidR="00E41A5E" w:rsidRPr="003E319F" w:rsidRDefault="00E41A5E" w:rsidP="004D65CA">
      <w:pPr>
        <w:pStyle w:val="Paragraph"/>
      </w:pPr>
      <w:r w:rsidRPr="003E319F">
        <w:t xml:space="preserve">Use steel “U” post sign supports conforming to ASTM A 499, Grade 50 or 60, with the length of post and minimum pounds per foot as shown on the Plans.  </w:t>
      </w:r>
      <w:bookmarkStart w:id="1245" w:name="_Hlk109747375"/>
      <w:r w:rsidRPr="003E319F">
        <w:t xml:space="preserve">Provide 18-8 stainless steel 5/16 × 18 UNC hexagonal headed bolts and nuts conforming to ASTM A 320, Grade B8, Class 1, for securing the signs to the steel “U” post.  </w:t>
      </w:r>
      <w:bookmarkEnd w:id="1245"/>
      <w:r w:rsidRPr="003E319F">
        <w:t>Provide sign mounting bolts that are sized to extend beyond the end of each nut by no more than 3/4 inches when fully tightened.</w:t>
      </w:r>
    </w:p>
    <w:p w14:paraId="56EDE0C4" w14:textId="6D7241F0" w:rsidR="00E41A5E" w:rsidRPr="003E319F" w:rsidRDefault="00E41A5E" w:rsidP="004D65CA">
      <w:pPr>
        <w:pStyle w:val="Paragraph"/>
      </w:pPr>
      <w:r w:rsidRPr="003E319F">
        <w:t xml:space="preserve">Submit a certification of compliance, as specified in </w:t>
      </w:r>
      <w:r w:rsidR="004D65CA" w:rsidRPr="005626F6">
        <w:t>106.07</w:t>
      </w:r>
      <w:r w:rsidRPr="003E319F">
        <w:t>, for “U” posts.</w:t>
      </w:r>
    </w:p>
    <w:p w14:paraId="7ED49E6F" w14:textId="19C1F256" w:rsidR="00E41A5E" w:rsidRDefault="00E41A5E" w:rsidP="004D65CA">
      <w:pPr>
        <w:pStyle w:val="Paragraph"/>
      </w:pPr>
      <w:bookmarkStart w:id="1246" w:name="_Hlk138141921"/>
      <w:r w:rsidRPr="003E319F">
        <w:t>Use square steel tube post sign supports conforming to ASTM A 1011, Grade 50, with the length of post and minimum pounds per foot as shown on the Plans.  Provide 18-8 stainless steel 5/16 × 18 UNC hexagonal headed bolts and nuts conforming to ASTM A 320, Grade B8, Class 1, for securing the signs to the square steel tube post.  Provide sign mounting bolts that are sized to extend beyond the end of each nut by no more than 3/4 inches when fully tightened.</w:t>
      </w:r>
    </w:p>
    <w:p w14:paraId="3DCF035B" w14:textId="5508C2B7" w:rsidR="00E41A5E" w:rsidRPr="003E319F" w:rsidRDefault="00E41A5E" w:rsidP="004D65CA">
      <w:pPr>
        <w:pStyle w:val="Paragraph"/>
      </w:pPr>
      <w:bookmarkStart w:id="1247" w:name="_Hlk138141957"/>
      <w:bookmarkEnd w:id="1246"/>
      <w:r w:rsidRPr="003E319F">
        <w:t xml:space="preserve">Submit a certification of compliance, as specified in </w:t>
      </w:r>
      <w:r w:rsidR="004D65CA" w:rsidRPr="005626F6">
        <w:t>106.07</w:t>
      </w:r>
      <w:r w:rsidRPr="003E319F">
        <w:t>, for square steel tube posts.</w:t>
      </w:r>
      <w:bookmarkStart w:id="1248" w:name="s9110202"/>
      <w:bookmarkStart w:id="1249" w:name="s9110203"/>
      <w:bookmarkEnd w:id="1248"/>
      <w:bookmarkEnd w:id="1249"/>
    </w:p>
    <w:bookmarkEnd w:id="1247"/>
    <w:p w14:paraId="3B586586" w14:textId="77777777" w:rsidR="00E41A5E" w:rsidRDefault="00E41A5E" w:rsidP="00E41A5E">
      <w:pPr>
        <w:pStyle w:val="HiddenTextSpec"/>
      </w:pPr>
      <w:r>
        <w:t>1**************************************************************************************************************************1</w:t>
      </w:r>
    </w:p>
    <w:p w14:paraId="08B4D867" w14:textId="77777777" w:rsidR="00E41A5E" w:rsidRDefault="00E41A5E" w:rsidP="004D65CA">
      <w:pPr>
        <w:pStyle w:val="Instruction"/>
      </w:pPr>
    </w:p>
    <w:p w14:paraId="45EC885C" w14:textId="029C5F8E" w:rsidR="00DA25E2" w:rsidRPr="00191C1E" w:rsidRDefault="00DA25E2" w:rsidP="00DA25E2">
      <w:pPr>
        <w:pStyle w:val="000Section"/>
      </w:pPr>
      <w:r w:rsidRPr="005955DB">
        <w:t>S</w:t>
      </w:r>
      <w:r>
        <w:t>ection</w:t>
      </w:r>
      <w:r w:rsidRPr="005955DB">
        <w:t xml:space="preserve"> 912 – </w:t>
      </w:r>
      <w:r>
        <w:t>Paints, Coatings, Traffic Stripes, and Traffic Markings</w:t>
      </w:r>
    </w:p>
    <w:p w14:paraId="1E380EC9" w14:textId="77777777" w:rsidR="00DA25E2" w:rsidRPr="0017791C" w:rsidRDefault="00DA25E2" w:rsidP="00DA25E2">
      <w:pPr>
        <w:pStyle w:val="0000000Subpart"/>
      </w:pPr>
      <w:bookmarkStart w:id="1250" w:name="_Toc142048576"/>
      <w:bookmarkStart w:id="1251" w:name="_Toc175378572"/>
      <w:bookmarkStart w:id="1252" w:name="_Toc175471470"/>
      <w:bookmarkStart w:id="1253" w:name="_Toc501717843"/>
      <w:bookmarkStart w:id="1254" w:name="_Toc9230008"/>
      <w:r w:rsidRPr="0017791C">
        <w:t>912.01.04 Concrete Stain</w:t>
      </w:r>
      <w:bookmarkEnd w:id="1250"/>
      <w:bookmarkEnd w:id="1251"/>
      <w:bookmarkEnd w:id="1252"/>
      <w:bookmarkEnd w:id="1253"/>
      <w:bookmarkEnd w:id="1254"/>
    </w:p>
    <w:p w14:paraId="25981F38" w14:textId="77777777" w:rsidR="00DA25E2" w:rsidRPr="00D75581" w:rsidRDefault="00DA25E2" w:rsidP="00DA25E2">
      <w:pPr>
        <w:pStyle w:val="HiddenTextSpec"/>
      </w:pPr>
      <w:bookmarkStart w:id="1255" w:name="_Hlk87447976"/>
      <w:r>
        <w:t>1</w:t>
      </w:r>
      <w:r w:rsidRPr="00D75581">
        <w:t>**************************************************************************************************************************1</w:t>
      </w:r>
    </w:p>
    <w:p w14:paraId="57F26C34" w14:textId="77777777" w:rsidR="00DA25E2" w:rsidRDefault="00DA25E2" w:rsidP="00DA25E2">
      <w:pPr>
        <w:pStyle w:val="HiddenTextSpec"/>
      </w:pPr>
      <w:r w:rsidRPr="00D75581">
        <w:t>BDC20S-</w:t>
      </w:r>
      <w:r>
        <w:t>10 dated Sep 11, 2020</w:t>
      </w:r>
    </w:p>
    <w:bookmarkEnd w:id="1255"/>
    <w:p w14:paraId="00CF657F" w14:textId="77777777" w:rsidR="00DA25E2" w:rsidRPr="00A74266" w:rsidRDefault="00DA25E2" w:rsidP="00DA25E2">
      <w:pPr>
        <w:pStyle w:val="Instruction"/>
      </w:pPr>
      <w:r w:rsidRPr="00A74266">
        <w:t xml:space="preserve">The </w:t>
      </w:r>
      <w:r w:rsidRPr="00BD752D">
        <w:t>subsection</w:t>
      </w:r>
      <w:r w:rsidRPr="00A74266">
        <w:t xml:space="preserve"> is changed to:</w:t>
      </w:r>
    </w:p>
    <w:p w14:paraId="2F756126" w14:textId="2B27F5F7" w:rsidR="00DA25E2" w:rsidRDefault="00DA25E2" w:rsidP="00DA25E2">
      <w:pPr>
        <w:pStyle w:val="Paragraph"/>
      </w:pPr>
      <w:r w:rsidRPr="0017791C">
        <w:t>Provide a penetrating stain that is a single component, water-based acrylic coating</w:t>
      </w:r>
      <w:r>
        <w:t xml:space="preserve">, </w:t>
      </w:r>
      <w:r w:rsidRPr="0017791C">
        <w:t>alkali resistant</w:t>
      </w:r>
      <w:r>
        <w:t>,</w:t>
      </w:r>
      <w:r w:rsidRPr="0017791C">
        <w:t xml:space="preserve"> and water repellant.  Primer is required for application on smooth concrete.  Provide a primer that is </w:t>
      </w:r>
      <w:r>
        <w:t xml:space="preserve">a </w:t>
      </w:r>
      <w:r w:rsidRPr="0017791C">
        <w:t>penetrating, water based, water repellent concrete sealer.</w:t>
      </w:r>
      <w:r>
        <w:t xml:space="preserve">  Ensure that the stain conforms to the requirements in Table 912.01.04-1.</w:t>
      </w:r>
    </w:p>
    <w:p w14:paraId="3713C745" w14:textId="77777777" w:rsidR="000118A2" w:rsidRPr="0017791C" w:rsidRDefault="000118A2" w:rsidP="000118A2">
      <w:pPr>
        <w:pStyle w:val="Blanklinehalf"/>
      </w:pPr>
    </w:p>
    <w:tbl>
      <w:tblPr>
        <w:tblpPr w:leftFromText="180" w:rightFromText="180" w:vertAnchor="text" w:horzAnchor="margin" w:tblpY="127"/>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116"/>
        <w:gridCol w:w="3117"/>
        <w:gridCol w:w="3117"/>
      </w:tblGrid>
      <w:tr w:rsidR="00DA25E2" w:rsidRPr="0017791C" w14:paraId="7C447F5F" w14:textId="77777777" w:rsidTr="002F5362">
        <w:trPr>
          <w:cantSplit/>
          <w:trHeight w:val="144"/>
        </w:trPr>
        <w:tc>
          <w:tcPr>
            <w:tcW w:w="9350" w:type="dxa"/>
            <w:gridSpan w:val="3"/>
            <w:tcBorders>
              <w:top w:val="double" w:sz="4" w:space="0" w:color="auto"/>
              <w:left w:val="nil"/>
              <w:bottom w:val="single" w:sz="4" w:space="0" w:color="auto"/>
              <w:right w:val="nil"/>
            </w:tcBorders>
          </w:tcPr>
          <w:p w14:paraId="451CC87F" w14:textId="77777777" w:rsidR="00DA25E2" w:rsidRPr="00227BE7" w:rsidRDefault="00DA25E2" w:rsidP="002F5362">
            <w:pPr>
              <w:pStyle w:val="Tabletitle"/>
              <w:keepLines/>
              <w:tabs>
                <w:tab w:val="center" w:pos="4320"/>
                <w:tab w:val="right" w:pos="8640"/>
              </w:tabs>
              <w:rPr>
                <w:rFonts w:eastAsia="Calibri"/>
                <w:szCs w:val="18"/>
              </w:rPr>
            </w:pPr>
            <w:r w:rsidRPr="00227BE7">
              <w:rPr>
                <w:rFonts w:eastAsia="Calibri"/>
                <w:szCs w:val="18"/>
              </w:rPr>
              <w:t>Table 912.01.04-1 Requirements for Concrete Stain</w:t>
            </w:r>
          </w:p>
        </w:tc>
      </w:tr>
      <w:tr w:rsidR="00DA25E2" w:rsidRPr="0017791C" w14:paraId="450F0AA3" w14:textId="77777777" w:rsidTr="002F5362">
        <w:trPr>
          <w:cantSplit/>
          <w:trHeight w:val="144"/>
        </w:trPr>
        <w:tc>
          <w:tcPr>
            <w:tcW w:w="3116" w:type="dxa"/>
            <w:tcBorders>
              <w:left w:val="nil"/>
              <w:bottom w:val="single" w:sz="4" w:space="0" w:color="auto"/>
              <w:right w:val="nil"/>
            </w:tcBorders>
          </w:tcPr>
          <w:p w14:paraId="6AD74FC1" w14:textId="77777777" w:rsidR="00DA25E2" w:rsidRPr="00227BE7" w:rsidRDefault="00DA25E2" w:rsidP="002F5362">
            <w:pPr>
              <w:pStyle w:val="Tableheader"/>
              <w:rPr>
                <w:rFonts w:eastAsia="Calibri"/>
                <w:szCs w:val="18"/>
              </w:rPr>
            </w:pPr>
            <w:r w:rsidRPr="00306FD3">
              <w:t>Property</w:t>
            </w:r>
          </w:p>
        </w:tc>
        <w:tc>
          <w:tcPr>
            <w:tcW w:w="3117" w:type="dxa"/>
            <w:tcBorders>
              <w:left w:val="nil"/>
              <w:bottom w:val="single" w:sz="4" w:space="0" w:color="auto"/>
              <w:right w:val="nil"/>
            </w:tcBorders>
          </w:tcPr>
          <w:p w14:paraId="611B7CD9" w14:textId="77777777" w:rsidR="00DA25E2" w:rsidRPr="00014792" w:rsidRDefault="00DA25E2" w:rsidP="002F5362">
            <w:pPr>
              <w:pStyle w:val="TableheaderCentered"/>
              <w:keepLines/>
              <w:tabs>
                <w:tab w:val="center" w:pos="4320"/>
                <w:tab w:val="right" w:pos="8640"/>
              </w:tabs>
            </w:pPr>
            <w:r w:rsidRPr="00014792">
              <w:t>Value</w:t>
            </w:r>
          </w:p>
        </w:tc>
        <w:tc>
          <w:tcPr>
            <w:tcW w:w="3117" w:type="dxa"/>
            <w:tcBorders>
              <w:left w:val="nil"/>
              <w:bottom w:val="single" w:sz="4" w:space="0" w:color="auto"/>
              <w:right w:val="nil"/>
            </w:tcBorders>
          </w:tcPr>
          <w:p w14:paraId="769173A9" w14:textId="77777777" w:rsidR="00DA25E2" w:rsidRPr="00014792" w:rsidRDefault="00DA25E2" w:rsidP="002F5362">
            <w:pPr>
              <w:pStyle w:val="TableheaderCentered"/>
              <w:keepLines/>
              <w:tabs>
                <w:tab w:val="center" w:pos="4320"/>
                <w:tab w:val="right" w:pos="8640"/>
              </w:tabs>
            </w:pPr>
            <w:r w:rsidRPr="00014792">
              <w:t>ASTM Test Method</w:t>
            </w:r>
          </w:p>
        </w:tc>
      </w:tr>
      <w:tr w:rsidR="00DA25E2" w:rsidRPr="0017791C" w14:paraId="0FC7C329" w14:textId="77777777" w:rsidTr="002F5362">
        <w:trPr>
          <w:cantSplit/>
          <w:trHeight w:val="144"/>
        </w:trPr>
        <w:tc>
          <w:tcPr>
            <w:tcW w:w="3116" w:type="dxa"/>
            <w:tcBorders>
              <w:top w:val="single" w:sz="4" w:space="0" w:color="auto"/>
              <w:left w:val="nil"/>
              <w:bottom w:val="nil"/>
              <w:right w:val="nil"/>
            </w:tcBorders>
          </w:tcPr>
          <w:p w14:paraId="6D17ECF3" w14:textId="77777777" w:rsidR="00DA25E2" w:rsidRPr="00B70588" w:rsidRDefault="00DA25E2" w:rsidP="002F5362">
            <w:pPr>
              <w:pStyle w:val="Tabletext"/>
              <w:keepNext/>
              <w:keepLines/>
            </w:pPr>
            <w:r w:rsidRPr="00B70588">
              <w:t>Dry – to – Touch Time</w:t>
            </w:r>
          </w:p>
        </w:tc>
        <w:tc>
          <w:tcPr>
            <w:tcW w:w="3117" w:type="dxa"/>
            <w:tcBorders>
              <w:top w:val="single" w:sz="4" w:space="0" w:color="auto"/>
              <w:left w:val="nil"/>
              <w:bottom w:val="nil"/>
              <w:right w:val="nil"/>
            </w:tcBorders>
          </w:tcPr>
          <w:p w14:paraId="49EA0908" w14:textId="77777777" w:rsidR="00DA25E2" w:rsidRPr="002A5B11" w:rsidRDefault="00DA25E2" w:rsidP="002F5362">
            <w:pPr>
              <w:pStyle w:val="Tabletext"/>
              <w:keepNext/>
              <w:keepLines/>
              <w:jc w:val="center"/>
            </w:pPr>
            <w:r w:rsidRPr="002A5B11">
              <w:t>Max. 1 hour</w:t>
            </w:r>
          </w:p>
        </w:tc>
        <w:tc>
          <w:tcPr>
            <w:tcW w:w="3117" w:type="dxa"/>
            <w:tcBorders>
              <w:top w:val="single" w:sz="4" w:space="0" w:color="auto"/>
              <w:left w:val="nil"/>
              <w:bottom w:val="nil"/>
              <w:right w:val="nil"/>
            </w:tcBorders>
          </w:tcPr>
          <w:p w14:paraId="32696155" w14:textId="77777777" w:rsidR="00DA25E2" w:rsidRPr="002A5B11" w:rsidRDefault="00DA25E2" w:rsidP="002F5362">
            <w:pPr>
              <w:pStyle w:val="Tabletext"/>
              <w:keepNext/>
              <w:keepLines/>
              <w:jc w:val="center"/>
            </w:pPr>
            <w:r w:rsidRPr="002A5B11">
              <w:t>D 1640</w:t>
            </w:r>
          </w:p>
        </w:tc>
      </w:tr>
      <w:tr w:rsidR="00DA25E2" w:rsidRPr="0017791C" w14:paraId="42CD435E" w14:textId="77777777" w:rsidTr="002F5362">
        <w:trPr>
          <w:cantSplit/>
          <w:trHeight w:val="144"/>
        </w:trPr>
        <w:tc>
          <w:tcPr>
            <w:tcW w:w="3116" w:type="dxa"/>
            <w:tcBorders>
              <w:top w:val="nil"/>
              <w:left w:val="nil"/>
              <w:bottom w:val="nil"/>
              <w:right w:val="nil"/>
            </w:tcBorders>
          </w:tcPr>
          <w:p w14:paraId="7D96C818" w14:textId="77777777" w:rsidR="00DA25E2" w:rsidRPr="00B70588" w:rsidRDefault="00DA25E2" w:rsidP="002F5362">
            <w:pPr>
              <w:pStyle w:val="Tabletext"/>
              <w:keepNext/>
              <w:keepLines/>
            </w:pPr>
            <w:r w:rsidRPr="00B70588">
              <w:t>Dry – to – Recoat Time</w:t>
            </w:r>
          </w:p>
        </w:tc>
        <w:tc>
          <w:tcPr>
            <w:tcW w:w="3117" w:type="dxa"/>
            <w:tcBorders>
              <w:top w:val="nil"/>
              <w:left w:val="nil"/>
              <w:bottom w:val="nil"/>
              <w:right w:val="nil"/>
            </w:tcBorders>
          </w:tcPr>
          <w:p w14:paraId="1C873682" w14:textId="77777777" w:rsidR="00DA25E2" w:rsidRPr="002A5B11" w:rsidRDefault="00DA25E2" w:rsidP="002F5362">
            <w:pPr>
              <w:pStyle w:val="Tabletext"/>
              <w:keepNext/>
              <w:keepLines/>
              <w:jc w:val="center"/>
            </w:pPr>
            <w:r w:rsidRPr="002A5B11">
              <w:t>Max. 4 hour</w:t>
            </w:r>
          </w:p>
        </w:tc>
        <w:tc>
          <w:tcPr>
            <w:tcW w:w="3117" w:type="dxa"/>
            <w:tcBorders>
              <w:top w:val="nil"/>
              <w:left w:val="nil"/>
              <w:bottom w:val="nil"/>
              <w:right w:val="nil"/>
            </w:tcBorders>
          </w:tcPr>
          <w:p w14:paraId="0A42E163" w14:textId="77777777" w:rsidR="00DA25E2" w:rsidRPr="002A5B11" w:rsidRDefault="00DA25E2" w:rsidP="002F5362">
            <w:pPr>
              <w:pStyle w:val="Tabletext"/>
              <w:keepNext/>
              <w:keepLines/>
              <w:jc w:val="center"/>
            </w:pPr>
            <w:r w:rsidRPr="002A5B11">
              <w:t>D 1640</w:t>
            </w:r>
          </w:p>
        </w:tc>
      </w:tr>
      <w:tr w:rsidR="00DA25E2" w:rsidRPr="0017791C" w14:paraId="501FC9E6" w14:textId="77777777" w:rsidTr="002F5362">
        <w:trPr>
          <w:cantSplit/>
          <w:trHeight w:val="144"/>
        </w:trPr>
        <w:tc>
          <w:tcPr>
            <w:tcW w:w="3116" w:type="dxa"/>
            <w:tcBorders>
              <w:top w:val="nil"/>
              <w:left w:val="nil"/>
              <w:bottom w:val="nil"/>
              <w:right w:val="nil"/>
            </w:tcBorders>
          </w:tcPr>
          <w:p w14:paraId="579E5406" w14:textId="77777777" w:rsidR="00DA25E2" w:rsidRPr="00B70588" w:rsidRDefault="00DA25E2" w:rsidP="002F5362">
            <w:pPr>
              <w:pStyle w:val="Tabletext"/>
              <w:keepNext/>
              <w:keepLines/>
            </w:pPr>
            <w:r w:rsidRPr="00B70588">
              <w:t>Weight per Gallon</w:t>
            </w:r>
          </w:p>
        </w:tc>
        <w:tc>
          <w:tcPr>
            <w:tcW w:w="3117" w:type="dxa"/>
            <w:tcBorders>
              <w:top w:val="nil"/>
              <w:left w:val="nil"/>
              <w:bottom w:val="nil"/>
              <w:right w:val="nil"/>
            </w:tcBorders>
          </w:tcPr>
          <w:p w14:paraId="700A5314" w14:textId="77777777" w:rsidR="00DA25E2" w:rsidRPr="002A5B11" w:rsidRDefault="00DA25E2" w:rsidP="002F5362">
            <w:pPr>
              <w:pStyle w:val="Tabletext"/>
              <w:keepNext/>
              <w:keepLines/>
              <w:jc w:val="center"/>
            </w:pPr>
            <w:r w:rsidRPr="002A5B11">
              <w:t>11.0</w:t>
            </w:r>
            <w:r>
              <w:t xml:space="preserve"> </w:t>
            </w:r>
            <w:r w:rsidRPr="002A5B11">
              <w:t>+</w:t>
            </w:r>
            <w:r>
              <w:t xml:space="preserve"> </w:t>
            </w:r>
            <w:r w:rsidRPr="002A5B11">
              <w:t>0.5 lbs.</w:t>
            </w:r>
          </w:p>
        </w:tc>
        <w:tc>
          <w:tcPr>
            <w:tcW w:w="3117" w:type="dxa"/>
            <w:tcBorders>
              <w:top w:val="nil"/>
              <w:left w:val="nil"/>
              <w:bottom w:val="nil"/>
              <w:right w:val="nil"/>
            </w:tcBorders>
          </w:tcPr>
          <w:p w14:paraId="57220B7E" w14:textId="77777777" w:rsidR="00DA25E2" w:rsidRPr="002A5B11" w:rsidRDefault="00DA25E2" w:rsidP="002F5362">
            <w:pPr>
              <w:pStyle w:val="Tabletext"/>
              <w:keepNext/>
              <w:keepLines/>
              <w:jc w:val="center"/>
            </w:pPr>
            <w:r w:rsidRPr="002A5B11">
              <w:t>D 1475</w:t>
            </w:r>
          </w:p>
        </w:tc>
      </w:tr>
      <w:tr w:rsidR="00DA25E2" w:rsidRPr="0017791C" w14:paraId="709F5304" w14:textId="77777777" w:rsidTr="002F5362">
        <w:trPr>
          <w:cantSplit/>
          <w:trHeight w:val="144"/>
        </w:trPr>
        <w:tc>
          <w:tcPr>
            <w:tcW w:w="3116" w:type="dxa"/>
            <w:tcBorders>
              <w:top w:val="nil"/>
              <w:left w:val="nil"/>
              <w:bottom w:val="nil"/>
              <w:right w:val="nil"/>
            </w:tcBorders>
          </w:tcPr>
          <w:p w14:paraId="6E915052" w14:textId="77777777" w:rsidR="00DA25E2" w:rsidRPr="00B70588" w:rsidRDefault="00DA25E2" w:rsidP="002F5362">
            <w:pPr>
              <w:pStyle w:val="Tabletext"/>
              <w:keepNext/>
              <w:keepLines/>
            </w:pPr>
            <w:r w:rsidRPr="00B70588">
              <w:t>Weight Solids</w:t>
            </w:r>
          </w:p>
        </w:tc>
        <w:tc>
          <w:tcPr>
            <w:tcW w:w="3117" w:type="dxa"/>
            <w:tcBorders>
              <w:top w:val="nil"/>
              <w:left w:val="nil"/>
              <w:bottom w:val="nil"/>
              <w:right w:val="nil"/>
            </w:tcBorders>
          </w:tcPr>
          <w:p w14:paraId="57C35CD6" w14:textId="77777777" w:rsidR="00DA25E2" w:rsidRPr="002A5B11" w:rsidRDefault="00DA25E2" w:rsidP="002F5362">
            <w:pPr>
              <w:pStyle w:val="Tabletext"/>
              <w:keepNext/>
              <w:keepLines/>
              <w:jc w:val="center"/>
            </w:pPr>
            <w:r w:rsidRPr="002A5B11">
              <w:t>52</w:t>
            </w:r>
            <w:r>
              <w:t xml:space="preserve"> </w:t>
            </w:r>
            <w:r w:rsidRPr="002A5B11">
              <w:t>+</w:t>
            </w:r>
            <w:r>
              <w:t xml:space="preserve"> </w:t>
            </w:r>
            <w:r w:rsidRPr="002A5B11">
              <w:t>2%</w:t>
            </w:r>
          </w:p>
        </w:tc>
        <w:tc>
          <w:tcPr>
            <w:tcW w:w="3117" w:type="dxa"/>
            <w:tcBorders>
              <w:top w:val="nil"/>
              <w:left w:val="nil"/>
              <w:bottom w:val="nil"/>
              <w:right w:val="nil"/>
            </w:tcBorders>
          </w:tcPr>
          <w:p w14:paraId="7CCD721A" w14:textId="77777777" w:rsidR="00DA25E2" w:rsidRPr="002A5B11" w:rsidRDefault="00DA25E2" w:rsidP="002F5362">
            <w:pPr>
              <w:pStyle w:val="Tabletext"/>
              <w:keepNext/>
              <w:keepLines/>
              <w:jc w:val="center"/>
            </w:pPr>
            <w:r w:rsidRPr="002A5B11">
              <w:t>D 2369</w:t>
            </w:r>
          </w:p>
        </w:tc>
      </w:tr>
      <w:tr w:rsidR="00DA25E2" w:rsidRPr="0017791C" w14:paraId="1BBC64DE" w14:textId="77777777" w:rsidTr="002F5362">
        <w:trPr>
          <w:cantSplit/>
          <w:trHeight w:val="144"/>
        </w:trPr>
        <w:tc>
          <w:tcPr>
            <w:tcW w:w="3116" w:type="dxa"/>
            <w:tcBorders>
              <w:top w:val="nil"/>
              <w:left w:val="nil"/>
              <w:bottom w:val="nil"/>
              <w:right w:val="nil"/>
            </w:tcBorders>
          </w:tcPr>
          <w:p w14:paraId="2B40BF29" w14:textId="77777777" w:rsidR="00DA25E2" w:rsidRPr="00B70588" w:rsidRDefault="00DA25E2" w:rsidP="002F5362">
            <w:pPr>
              <w:pStyle w:val="Tabletext"/>
              <w:keepNext/>
              <w:keepLines/>
            </w:pPr>
            <w:r w:rsidRPr="00B70588">
              <w:lastRenderedPageBreak/>
              <w:t>Adhesion, Tape Test</w:t>
            </w:r>
          </w:p>
        </w:tc>
        <w:tc>
          <w:tcPr>
            <w:tcW w:w="3117" w:type="dxa"/>
            <w:tcBorders>
              <w:top w:val="nil"/>
              <w:left w:val="nil"/>
              <w:bottom w:val="nil"/>
              <w:right w:val="nil"/>
            </w:tcBorders>
          </w:tcPr>
          <w:p w14:paraId="6DF2415D" w14:textId="77777777" w:rsidR="00DA25E2" w:rsidRPr="002A5B11" w:rsidRDefault="00DA25E2" w:rsidP="002F5362">
            <w:pPr>
              <w:pStyle w:val="Tabletext"/>
              <w:keepNext/>
              <w:keepLines/>
              <w:jc w:val="center"/>
            </w:pPr>
            <w:r w:rsidRPr="002A5B11">
              <w:t>Min. 4A</w:t>
            </w:r>
          </w:p>
        </w:tc>
        <w:tc>
          <w:tcPr>
            <w:tcW w:w="3117" w:type="dxa"/>
            <w:tcBorders>
              <w:top w:val="nil"/>
              <w:left w:val="nil"/>
              <w:bottom w:val="nil"/>
              <w:right w:val="nil"/>
            </w:tcBorders>
          </w:tcPr>
          <w:p w14:paraId="01C272D7" w14:textId="77777777" w:rsidR="00DA25E2" w:rsidRPr="002A5B11" w:rsidRDefault="00DA25E2" w:rsidP="002F5362">
            <w:pPr>
              <w:pStyle w:val="Tabletext"/>
              <w:keepNext/>
              <w:keepLines/>
              <w:jc w:val="center"/>
            </w:pPr>
            <w:r w:rsidRPr="002A5B11">
              <w:t>D 3359</w:t>
            </w:r>
          </w:p>
        </w:tc>
      </w:tr>
      <w:tr w:rsidR="00DA25E2" w:rsidRPr="0017791C" w14:paraId="0741BC0E" w14:textId="77777777" w:rsidTr="002F5362">
        <w:trPr>
          <w:cantSplit/>
          <w:trHeight w:val="144"/>
        </w:trPr>
        <w:tc>
          <w:tcPr>
            <w:tcW w:w="3116" w:type="dxa"/>
            <w:tcBorders>
              <w:top w:val="nil"/>
              <w:left w:val="nil"/>
              <w:bottom w:val="nil"/>
              <w:right w:val="nil"/>
            </w:tcBorders>
          </w:tcPr>
          <w:p w14:paraId="25766C6C" w14:textId="77777777" w:rsidR="00DA25E2" w:rsidRPr="00B70588" w:rsidRDefault="00DA25E2" w:rsidP="002F5362">
            <w:pPr>
              <w:pStyle w:val="Tabletext"/>
              <w:keepNext/>
              <w:keepLines/>
            </w:pPr>
            <w:r w:rsidRPr="00B70588">
              <w:t>Gloss</w:t>
            </w:r>
          </w:p>
        </w:tc>
        <w:tc>
          <w:tcPr>
            <w:tcW w:w="3117" w:type="dxa"/>
            <w:tcBorders>
              <w:top w:val="nil"/>
              <w:left w:val="nil"/>
              <w:bottom w:val="nil"/>
              <w:right w:val="nil"/>
            </w:tcBorders>
          </w:tcPr>
          <w:p w14:paraId="4B2A388F" w14:textId="77777777" w:rsidR="00DA25E2" w:rsidRPr="002A5B11" w:rsidRDefault="00DA25E2" w:rsidP="002F5362">
            <w:pPr>
              <w:pStyle w:val="Tabletext"/>
              <w:keepNext/>
              <w:keepLines/>
              <w:jc w:val="center"/>
            </w:pPr>
            <w:r w:rsidRPr="002A5B11">
              <w:t>Flat</w:t>
            </w:r>
          </w:p>
        </w:tc>
        <w:tc>
          <w:tcPr>
            <w:tcW w:w="3117" w:type="dxa"/>
            <w:tcBorders>
              <w:top w:val="nil"/>
              <w:left w:val="nil"/>
              <w:bottom w:val="nil"/>
              <w:right w:val="nil"/>
            </w:tcBorders>
          </w:tcPr>
          <w:p w14:paraId="2DC8B12C" w14:textId="77777777" w:rsidR="00DA25E2" w:rsidRPr="002A5B11" w:rsidRDefault="00DA25E2" w:rsidP="002F5362">
            <w:pPr>
              <w:pStyle w:val="Tabletext"/>
              <w:keepNext/>
              <w:keepLines/>
              <w:jc w:val="center"/>
            </w:pPr>
            <w:r w:rsidRPr="002A5B11">
              <w:t>D 523</w:t>
            </w:r>
          </w:p>
        </w:tc>
      </w:tr>
      <w:tr w:rsidR="00DA25E2" w:rsidRPr="0017791C" w14:paraId="1768DD4F" w14:textId="77777777" w:rsidTr="002F5362">
        <w:trPr>
          <w:cantSplit/>
          <w:trHeight w:val="144"/>
        </w:trPr>
        <w:tc>
          <w:tcPr>
            <w:tcW w:w="3116" w:type="dxa"/>
            <w:tcBorders>
              <w:top w:val="nil"/>
              <w:left w:val="nil"/>
              <w:bottom w:val="nil"/>
              <w:right w:val="nil"/>
            </w:tcBorders>
          </w:tcPr>
          <w:p w14:paraId="7FD81B1B" w14:textId="77777777" w:rsidR="00DA25E2" w:rsidRPr="00B70588" w:rsidRDefault="00DA25E2" w:rsidP="002F5362">
            <w:pPr>
              <w:pStyle w:val="Tabletext"/>
              <w:keepNext/>
              <w:keepLines/>
            </w:pPr>
            <w:r w:rsidRPr="00B70588">
              <w:t>Weathering</w:t>
            </w:r>
          </w:p>
        </w:tc>
        <w:tc>
          <w:tcPr>
            <w:tcW w:w="3117" w:type="dxa"/>
            <w:tcBorders>
              <w:top w:val="nil"/>
              <w:left w:val="nil"/>
              <w:bottom w:val="nil"/>
              <w:right w:val="nil"/>
            </w:tcBorders>
          </w:tcPr>
          <w:p w14:paraId="2094D997" w14:textId="77777777" w:rsidR="00DA25E2" w:rsidRPr="002A5B11" w:rsidRDefault="00DA25E2" w:rsidP="002F5362">
            <w:pPr>
              <w:pStyle w:val="Tabletext"/>
              <w:keepNext/>
              <w:keepLines/>
              <w:jc w:val="center"/>
            </w:pPr>
            <w:r w:rsidRPr="002A5B11">
              <w:t xml:space="preserve">&lt;3.0 </w:t>
            </w:r>
            <w:proofErr w:type="spellStart"/>
            <w:proofErr w:type="gramStart"/>
            <w:r w:rsidRPr="002A5B11">
              <w:t>dE</w:t>
            </w:r>
            <w:proofErr w:type="spellEnd"/>
            <w:r w:rsidRPr="002A5B11">
              <w:t xml:space="preserve"> @</w:t>
            </w:r>
            <w:proofErr w:type="gramEnd"/>
            <w:r>
              <w:t xml:space="preserve"> </w:t>
            </w:r>
            <w:r w:rsidRPr="002A5B11">
              <w:t>3,000 hrs.</w:t>
            </w:r>
          </w:p>
        </w:tc>
        <w:tc>
          <w:tcPr>
            <w:tcW w:w="3117" w:type="dxa"/>
            <w:tcBorders>
              <w:top w:val="nil"/>
              <w:left w:val="nil"/>
              <w:bottom w:val="nil"/>
              <w:right w:val="nil"/>
            </w:tcBorders>
          </w:tcPr>
          <w:p w14:paraId="096C3639" w14:textId="77777777" w:rsidR="00DA25E2" w:rsidRPr="002A5B11" w:rsidRDefault="00DA25E2" w:rsidP="002F5362">
            <w:pPr>
              <w:pStyle w:val="Tabletext"/>
              <w:keepNext/>
              <w:keepLines/>
              <w:jc w:val="center"/>
            </w:pPr>
            <w:r w:rsidRPr="002A5B11">
              <w:t>G 154</w:t>
            </w:r>
            <w:r>
              <w:t xml:space="preserve"> </w:t>
            </w:r>
            <w:r w:rsidRPr="002A5B11">
              <w:t>/</w:t>
            </w:r>
            <w:r>
              <w:t xml:space="preserve"> </w:t>
            </w:r>
            <w:r w:rsidRPr="002A5B11">
              <w:t>D 4587</w:t>
            </w:r>
          </w:p>
        </w:tc>
      </w:tr>
      <w:tr w:rsidR="00DA25E2" w:rsidRPr="0017791C" w14:paraId="5653989A" w14:textId="77777777" w:rsidTr="002F5362">
        <w:trPr>
          <w:cantSplit/>
          <w:trHeight w:val="144"/>
        </w:trPr>
        <w:tc>
          <w:tcPr>
            <w:tcW w:w="3116" w:type="dxa"/>
            <w:tcBorders>
              <w:top w:val="nil"/>
              <w:left w:val="nil"/>
              <w:bottom w:val="double" w:sz="4" w:space="0" w:color="auto"/>
              <w:right w:val="nil"/>
            </w:tcBorders>
          </w:tcPr>
          <w:p w14:paraId="2CFEE6CF" w14:textId="77777777" w:rsidR="00DA25E2" w:rsidRPr="00B70588" w:rsidRDefault="00DA25E2" w:rsidP="002F5362">
            <w:pPr>
              <w:pStyle w:val="Tabletext"/>
              <w:keepNext/>
              <w:keepLines/>
            </w:pPr>
            <w:r w:rsidRPr="00B70588">
              <w:t>VOC</w:t>
            </w:r>
          </w:p>
        </w:tc>
        <w:tc>
          <w:tcPr>
            <w:tcW w:w="3117" w:type="dxa"/>
            <w:tcBorders>
              <w:top w:val="nil"/>
              <w:left w:val="nil"/>
              <w:bottom w:val="double" w:sz="4" w:space="0" w:color="auto"/>
              <w:right w:val="nil"/>
            </w:tcBorders>
          </w:tcPr>
          <w:p w14:paraId="49E95523" w14:textId="77777777" w:rsidR="00DA25E2" w:rsidRPr="002A5B11" w:rsidRDefault="00DA25E2" w:rsidP="002F5362">
            <w:pPr>
              <w:pStyle w:val="Tabletext"/>
              <w:keepNext/>
              <w:keepLines/>
              <w:jc w:val="center"/>
            </w:pPr>
            <w:r w:rsidRPr="002A5B11">
              <w:t>&lt;100 g/L</w:t>
            </w:r>
          </w:p>
        </w:tc>
        <w:tc>
          <w:tcPr>
            <w:tcW w:w="3117" w:type="dxa"/>
            <w:tcBorders>
              <w:top w:val="nil"/>
              <w:left w:val="nil"/>
              <w:bottom w:val="double" w:sz="4" w:space="0" w:color="auto"/>
              <w:right w:val="nil"/>
            </w:tcBorders>
          </w:tcPr>
          <w:p w14:paraId="1773F390" w14:textId="77777777" w:rsidR="00DA25E2" w:rsidRPr="002A5B11" w:rsidRDefault="00DA25E2" w:rsidP="002F5362">
            <w:pPr>
              <w:pStyle w:val="Tabletext"/>
              <w:keepNext/>
              <w:keepLines/>
              <w:jc w:val="center"/>
            </w:pPr>
            <w:r w:rsidRPr="002A5B11">
              <w:t>D 2369</w:t>
            </w:r>
          </w:p>
        </w:tc>
      </w:tr>
    </w:tbl>
    <w:p w14:paraId="55687E96" w14:textId="4658861C" w:rsidR="00DA25E2" w:rsidRDefault="00DA25E2" w:rsidP="00DA25E2">
      <w:pPr>
        <w:pStyle w:val="HiddenTextSpec"/>
      </w:pPr>
      <w:r>
        <w:t>1</w:t>
      </w:r>
      <w:r w:rsidRPr="00D75581">
        <w:t>**************************************************************************************************************************1</w:t>
      </w:r>
    </w:p>
    <w:p w14:paraId="0B4C7E20" w14:textId="77777777" w:rsidR="0023771B" w:rsidRPr="00B97E4C" w:rsidRDefault="0023771B" w:rsidP="0023771B">
      <w:pPr>
        <w:pStyle w:val="0000000Subpart"/>
      </w:pPr>
      <w:proofErr w:type="gramStart"/>
      <w:r w:rsidRPr="00B97E4C">
        <w:t>912.04.02  Removable</w:t>
      </w:r>
      <w:proofErr w:type="gramEnd"/>
      <w:r w:rsidRPr="00B97E4C">
        <w:t xml:space="preserve"> Pavement Marking Tape</w:t>
      </w:r>
    </w:p>
    <w:p w14:paraId="108F49C0" w14:textId="77777777" w:rsidR="0023771B" w:rsidRDefault="0023771B" w:rsidP="005D1515">
      <w:pPr>
        <w:pStyle w:val="A1paragraph0"/>
        <w:numPr>
          <w:ilvl w:val="0"/>
          <w:numId w:val="7"/>
        </w:numPr>
        <w:ind w:left="432" w:hanging="432"/>
      </w:pPr>
      <w:bookmarkStart w:id="1256" w:name="s9120402A"/>
      <w:bookmarkEnd w:id="1256"/>
      <w:r w:rsidRPr="00B97E4C">
        <w:rPr>
          <w:b/>
          <w:bCs/>
        </w:rPr>
        <w:t>Temporary Pavement Tape.</w:t>
      </w:r>
      <w:r w:rsidRPr="00B97E4C">
        <w:t xml:space="preserve">  </w:t>
      </w:r>
    </w:p>
    <w:p w14:paraId="640D0019" w14:textId="77777777" w:rsidR="0023771B" w:rsidRDefault="0023771B" w:rsidP="0023771B">
      <w:pPr>
        <w:pStyle w:val="HiddenTextSpec"/>
      </w:pPr>
      <w:r>
        <w:t>1**************************************************************************************************************************1</w:t>
      </w:r>
    </w:p>
    <w:p w14:paraId="61C9A582" w14:textId="77777777" w:rsidR="0023771B" w:rsidRPr="005A70EA" w:rsidRDefault="0023771B" w:rsidP="0023771B">
      <w:pPr>
        <w:pStyle w:val="HiddenTextSpec"/>
      </w:pPr>
      <w:r w:rsidRPr="005A70EA">
        <w:t>BDC22S-06 dated JUL 13, 2022</w:t>
      </w:r>
    </w:p>
    <w:p w14:paraId="0FDF51AF" w14:textId="77777777" w:rsidR="0023771B" w:rsidRPr="0023771B" w:rsidRDefault="0023771B" w:rsidP="0023771B">
      <w:pPr>
        <w:pStyle w:val="HiddenTextSpec"/>
      </w:pPr>
    </w:p>
    <w:p w14:paraId="054D57CE" w14:textId="77777777" w:rsidR="0023771B" w:rsidRDefault="0023771B" w:rsidP="0023771B">
      <w:pPr>
        <w:pStyle w:val="Instruction"/>
      </w:pPr>
      <w:r>
        <w:t>THE fourth paragraph in part a is changed to:</w:t>
      </w:r>
    </w:p>
    <w:p w14:paraId="032E3A47" w14:textId="77777777" w:rsidR="0023771B" w:rsidRDefault="0023771B" w:rsidP="0023771B">
      <w:pPr>
        <w:pStyle w:val="A2paragraph"/>
      </w:pPr>
      <w:r>
        <w:t>P</w:t>
      </w:r>
      <w:r w:rsidRPr="00B97E4C">
        <w:t xml:space="preserve">rovide a </w:t>
      </w:r>
      <w:proofErr w:type="gramStart"/>
      <w:r w:rsidRPr="00B97E4C">
        <w:t>certification</w:t>
      </w:r>
      <w:proofErr w:type="gramEnd"/>
      <w:r w:rsidRPr="00B97E4C">
        <w:t xml:space="preserve"> of compliance, as specified in </w:t>
      </w:r>
      <w:r w:rsidRPr="00FC219D">
        <w:t>106.07</w:t>
      </w:r>
      <w:r w:rsidRPr="00B97E4C">
        <w:t>, for temporary pavement tape.</w:t>
      </w:r>
    </w:p>
    <w:p w14:paraId="1F7E715D" w14:textId="77777777" w:rsidR="0023771B" w:rsidRDefault="0023771B" w:rsidP="0023771B">
      <w:pPr>
        <w:pStyle w:val="HiddenTextSpec"/>
        <w:jc w:val="both"/>
      </w:pPr>
      <w:bookmarkStart w:id="1257" w:name="s9120402B"/>
      <w:bookmarkEnd w:id="1257"/>
      <w:r>
        <w:t>1**************************************************************************************************************************1</w:t>
      </w:r>
    </w:p>
    <w:p w14:paraId="50CFBFC6" w14:textId="77777777" w:rsidR="0023771B" w:rsidRDefault="0023771B" w:rsidP="005D1515">
      <w:pPr>
        <w:pStyle w:val="A1paragraph0"/>
        <w:numPr>
          <w:ilvl w:val="0"/>
          <w:numId w:val="7"/>
        </w:numPr>
        <w:ind w:left="432" w:hanging="432"/>
        <w:rPr>
          <w:bCs/>
        </w:rPr>
      </w:pPr>
      <w:r w:rsidRPr="00B97E4C">
        <w:rPr>
          <w:b/>
          <w:bCs/>
        </w:rPr>
        <w:t>Removable Black Line Masking Tape.</w:t>
      </w:r>
      <w:r w:rsidRPr="00B97E4C">
        <w:rPr>
          <w:bCs/>
        </w:rPr>
        <w:t xml:space="preserve">  </w:t>
      </w:r>
    </w:p>
    <w:p w14:paraId="4CFCE83E" w14:textId="77777777" w:rsidR="0023771B" w:rsidRDefault="0023771B" w:rsidP="0023771B">
      <w:pPr>
        <w:pStyle w:val="HiddenTextSpec"/>
      </w:pPr>
      <w:r>
        <w:t>1**************************************************************************************************************************1</w:t>
      </w:r>
    </w:p>
    <w:p w14:paraId="1D668025" w14:textId="77777777" w:rsidR="0023771B" w:rsidRPr="00E751F9" w:rsidRDefault="0023771B" w:rsidP="0023771B">
      <w:pPr>
        <w:pStyle w:val="HiddenTextSpec"/>
      </w:pPr>
      <w:r w:rsidRPr="00E751F9">
        <w:t>BDC22S-06 dated JUL 13, 2022</w:t>
      </w:r>
    </w:p>
    <w:p w14:paraId="004EDB52" w14:textId="77777777" w:rsidR="0023771B" w:rsidRPr="00E751F9" w:rsidRDefault="0023771B" w:rsidP="0023771B">
      <w:pPr>
        <w:pStyle w:val="HiddenTextSpec"/>
      </w:pPr>
    </w:p>
    <w:p w14:paraId="6C407E07" w14:textId="77777777" w:rsidR="0023771B" w:rsidRDefault="0023771B" w:rsidP="0023771B">
      <w:pPr>
        <w:pStyle w:val="Instruction"/>
      </w:pPr>
      <w:r>
        <w:t>THE third paragraph in part b is changed to:</w:t>
      </w:r>
    </w:p>
    <w:p w14:paraId="012FB6F4" w14:textId="77777777" w:rsidR="0023771B" w:rsidRPr="00B97E4C" w:rsidRDefault="0023771B" w:rsidP="0023771B">
      <w:pPr>
        <w:pStyle w:val="A2paragraph"/>
      </w:pPr>
      <w:r>
        <w:t>P</w:t>
      </w:r>
      <w:r w:rsidRPr="00B97E4C">
        <w:t xml:space="preserve">rovide a certification of compliance, as specified in </w:t>
      </w:r>
      <w:r w:rsidRPr="00FC219D">
        <w:t>106.07</w:t>
      </w:r>
      <w:r w:rsidRPr="00B97E4C">
        <w:t>, for removable black masking tape.</w:t>
      </w:r>
    </w:p>
    <w:p w14:paraId="1E8A596D" w14:textId="77777777" w:rsidR="0023771B" w:rsidRDefault="0023771B" w:rsidP="0023771B">
      <w:pPr>
        <w:pStyle w:val="HiddenTextSpec"/>
        <w:jc w:val="both"/>
      </w:pPr>
      <w:r>
        <w:t>1**************************************************************************************************************************1</w:t>
      </w:r>
    </w:p>
    <w:p w14:paraId="679AB9FC" w14:textId="77777777" w:rsidR="00287D42" w:rsidRPr="00B97E4C" w:rsidRDefault="00287D42" w:rsidP="00287D42">
      <w:pPr>
        <w:pStyle w:val="000Section"/>
      </w:pPr>
      <w:bookmarkStart w:id="1258" w:name="_Toc501717857"/>
      <w:bookmarkStart w:id="1259" w:name="_Toc98399908"/>
      <w:bookmarkStart w:id="1260" w:name="_Toc501717871"/>
      <w:bookmarkStart w:id="1261" w:name="_Toc98399922"/>
      <w:bookmarkStart w:id="1262" w:name="_Toc501717872"/>
      <w:bookmarkStart w:id="1263" w:name="_Toc86838009"/>
      <w:r w:rsidRPr="00B97E4C">
        <w:t xml:space="preserve">Section 913 – </w:t>
      </w:r>
      <w:r w:rsidRPr="00537771">
        <w:t>Guide Rail, Fence, Railing</w:t>
      </w:r>
      <w:r>
        <w:t>, and Box</w:t>
      </w:r>
      <w:r w:rsidRPr="00537771">
        <w:t xml:space="preserve"> B</w:t>
      </w:r>
      <w:r>
        <w:t>eam</w:t>
      </w:r>
      <w:bookmarkEnd w:id="1258"/>
      <w:bookmarkEnd w:id="1259"/>
    </w:p>
    <w:p w14:paraId="282CEB5F" w14:textId="77777777" w:rsidR="00A44029" w:rsidRPr="00D75581" w:rsidRDefault="00A44029" w:rsidP="00A44029">
      <w:pPr>
        <w:pStyle w:val="HiddenTextSpec"/>
      </w:pPr>
      <w:r>
        <w:t>1</w:t>
      </w:r>
      <w:r w:rsidRPr="00D75581">
        <w:t>**************************************************************************************************************************1</w:t>
      </w:r>
    </w:p>
    <w:p w14:paraId="01AA22D2" w14:textId="536C627B" w:rsidR="00A44029" w:rsidRDefault="00A44029" w:rsidP="00A44029">
      <w:pPr>
        <w:pStyle w:val="HiddenTextSpec"/>
      </w:pPr>
      <w:r w:rsidRPr="00D75581">
        <w:t>BDC2</w:t>
      </w:r>
      <w:r>
        <w:t>1</w:t>
      </w:r>
      <w:r w:rsidRPr="00D75581">
        <w:t>S-</w:t>
      </w:r>
      <w:r>
        <w:t>13 dated mAR 21, 2022</w:t>
      </w:r>
    </w:p>
    <w:bookmarkEnd w:id="1260"/>
    <w:bookmarkEnd w:id="1261"/>
    <w:p w14:paraId="6AFE2811" w14:textId="006156FE" w:rsidR="00A44029" w:rsidRPr="00537771" w:rsidRDefault="00A44029" w:rsidP="00A44029">
      <w:pPr>
        <w:pStyle w:val="00000Subsection"/>
      </w:pPr>
      <w:proofErr w:type="gramStart"/>
      <w:r w:rsidRPr="00537771">
        <w:t>913.04  Box</w:t>
      </w:r>
      <w:proofErr w:type="gramEnd"/>
      <w:r w:rsidRPr="00537771">
        <w:t xml:space="preserve"> Beam for Construction Barrier Curb</w:t>
      </w:r>
    </w:p>
    <w:p w14:paraId="579D8238" w14:textId="54ADB1C4" w:rsidR="00287D42" w:rsidRDefault="00287D42" w:rsidP="00287D42">
      <w:pPr>
        <w:pStyle w:val="Instruction"/>
      </w:pPr>
      <w:r>
        <w:t>The first paragraph is changed to:</w:t>
      </w:r>
    </w:p>
    <w:p w14:paraId="10C91A88" w14:textId="339172F2" w:rsidR="00287D42" w:rsidRPr="003C690E" w:rsidRDefault="00287D42" w:rsidP="00287D42">
      <w:pPr>
        <w:pStyle w:val="Paragraph"/>
      </w:pPr>
      <w:r w:rsidRPr="003C690E">
        <w:t xml:space="preserve">Ensure that the box beam is made of cold-formed welded and seamless structural tubing.  Ensure that the box beam </w:t>
      </w:r>
      <w:r w:rsidRPr="003B144B">
        <w:t>conforms to ASTM A 500, Cold-Formed Welded and Seamless Carbon Steel Structural Tubing in Rounds and Shapes, Grade C.</w:t>
      </w:r>
    </w:p>
    <w:p w14:paraId="73D5D7A5" w14:textId="77777777" w:rsidR="00287D42" w:rsidRPr="00D75581" w:rsidRDefault="00287D42" w:rsidP="00287D42">
      <w:pPr>
        <w:pStyle w:val="HiddenTextSpec"/>
      </w:pPr>
      <w:r>
        <w:t>1</w:t>
      </w:r>
      <w:r w:rsidRPr="00D75581">
        <w:t>**************************************************************************************************************************1</w:t>
      </w:r>
    </w:p>
    <w:p w14:paraId="7C713F56" w14:textId="77777777" w:rsidR="000576A2" w:rsidRPr="00B97E4C" w:rsidRDefault="000576A2" w:rsidP="000576A2">
      <w:pPr>
        <w:pStyle w:val="000Section"/>
      </w:pPr>
      <w:r w:rsidRPr="00B97E4C">
        <w:t>Section 914 – Joint Materials</w:t>
      </w:r>
      <w:bookmarkEnd w:id="1262"/>
      <w:bookmarkEnd w:id="1263"/>
    </w:p>
    <w:p w14:paraId="63CD490D" w14:textId="719F84E9" w:rsidR="000576A2" w:rsidRDefault="000576A2" w:rsidP="000576A2">
      <w:pPr>
        <w:pStyle w:val="0000000Subpart"/>
      </w:pPr>
      <w:bookmarkStart w:id="1264" w:name="s91401"/>
      <w:bookmarkEnd w:id="1264"/>
      <w:proofErr w:type="gramStart"/>
      <w:r w:rsidRPr="00B97E4C">
        <w:t>914.04.03  Modular</w:t>
      </w:r>
      <w:proofErr w:type="gramEnd"/>
    </w:p>
    <w:p w14:paraId="6EF37D07" w14:textId="77777777" w:rsidR="00A04BC2" w:rsidRPr="00D75581" w:rsidRDefault="00A04BC2" w:rsidP="00A04BC2">
      <w:pPr>
        <w:pStyle w:val="HiddenTextSpec"/>
      </w:pPr>
      <w:r>
        <w:t>1</w:t>
      </w:r>
      <w:r w:rsidRPr="00D75581">
        <w:t>**************************************************************************************************************************1</w:t>
      </w:r>
    </w:p>
    <w:p w14:paraId="0E106065" w14:textId="52D515F5" w:rsidR="00A04BC2" w:rsidRDefault="00A04BC2" w:rsidP="00A04BC2">
      <w:pPr>
        <w:pStyle w:val="HiddenTextSpec"/>
      </w:pPr>
      <w:r w:rsidRPr="00D75581">
        <w:t>BDC2</w:t>
      </w:r>
      <w:r>
        <w:t>1</w:t>
      </w:r>
      <w:r w:rsidRPr="00D75581">
        <w:t>S-</w:t>
      </w:r>
      <w:r>
        <w:t>08 dated NOV 18, 2021</w:t>
      </w:r>
    </w:p>
    <w:p w14:paraId="302F373A" w14:textId="77777777" w:rsidR="00A04BC2" w:rsidRDefault="00A04BC2" w:rsidP="00A04BC2">
      <w:pPr>
        <w:pStyle w:val="HiddenTextSpec"/>
      </w:pPr>
    </w:p>
    <w:p w14:paraId="55785A7A" w14:textId="77777777" w:rsidR="000576A2" w:rsidRDefault="000576A2" w:rsidP="000576A2">
      <w:pPr>
        <w:pStyle w:val="Instruction"/>
      </w:pPr>
      <w:r>
        <w:t>The SUBPART is renamed TO:</w:t>
      </w:r>
    </w:p>
    <w:p w14:paraId="0533E399" w14:textId="77777777" w:rsidR="000576A2" w:rsidRPr="00B97E4C" w:rsidRDefault="000576A2" w:rsidP="000576A2">
      <w:pPr>
        <w:pStyle w:val="0000000Subpart"/>
      </w:pPr>
      <w:proofErr w:type="gramStart"/>
      <w:r w:rsidRPr="00B97E4C">
        <w:t>914.04.03  Modular</w:t>
      </w:r>
      <w:proofErr w:type="gramEnd"/>
      <w:r>
        <w:t xml:space="preserve"> Expansion Joint Assemblies</w:t>
      </w:r>
    </w:p>
    <w:p w14:paraId="32AF1FED" w14:textId="77777777" w:rsidR="000576A2" w:rsidRDefault="000576A2" w:rsidP="000576A2">
      <w:pPr>
        <w:pStyle w:val="A1paragraph0"/>
        <w:rPr>
          <w:b/>
          <w:bCs/>
        </w:rPr>
      </w:pPr>
      <w:r>
        <w:rPr>
          <w:b/>
          <w:bCs/>
        </w:rPr>
        <w:t>B.</w:t>
      </w:r>
      <w:r>
        <w:rPr>
          <w:b/>
          <w:bCs/>
        </w:rPr>
        <w:tab/>
        <w:t>Materials.</w:t>
      </w:r>
    </w:p>
    <w:p w14:paraId="03689B8C" w14:textId="77777777" w:rsidR="000576A2" w:rsidRPr="00544038" w:rsidRDefault="000576A2" w:rsidP="000576A2">
      <w:pPr>
        <w:pStyle w:val="Instruction"/>
      </w:pPr>
      <w:r w:rsidRPr="00544038">
        <w:t>Part 1 is changed to:</w:t>
      </w:r>
    </w:p>
    <w:p w14:paraId="5F23F22B" w14:textId="77777777" w:rsidR="000576A2" w:rsidRPr="00C83E3F" w:rsidRDefault="000576A2" w:rsidP="000576A2">
      <w:pPr>
        <w:pStyle w:val="List0indent"/>
      </w:pPr>
      <w:r w:rsidRPr="00544038">
        <w:t>1.</w:t>
      </w:r>
      <w:r w:rsidRPr="00544038">
        <w:tab/>
        <w:t xml:space="preserve">Use structural steel conforming to the requirements of AASHTO M 270M / M 270 (ASTM A 709 / A 709M), Grade </w:t>
      </w:r>
      <w:proofErr w:type="gramStart"/>
      <w:r w:rsidRPr="00544038">
        <w:t>50</w:t>
      </w:r>
      <w:proofErr w:type="gramEnd"/>
      <w:r w:rsidRPr="00544038">
        <w:t xml:space="preserve">, or Grade 50W with Zone 2 CVN requirements for </w:t>
      </w:r>
      <w:proofErr w:type="spellStart"/>
      <w:r w:rsidRPr="00544038">
        <w:t>centerbeams</w:t>
      </w:r>
      <w:proofErr w:type="spellEnd"/>
      <w:r w:rsidRPr="00544038">
        <w:t>, supporting beams, and yokes.  Use structural steel AASHTO M 270 M / M (ASTM A 709 / A 709M) Grade 36, Grade 50, or Grade 50W for other steel components.  Do not use aluminum components.</w:t>
      </w:r>
    </w:p>
    <w:p w14:paraId="010E5130" w14:textId="77777777" w:rsidR="000576A2" w:rsidRDefault="000576A2" w:rsidP="000576A2">
      <w:pPr>
        <w:pStyle w:val="Instruction"/>
      </w:pPr>
    </w:p>
    <w:p w14:paraId="1D4D51B1" w14:textId="77777777" w:rsidR="000576A2" w:rsidRDefault="000576A2" w:rsidP="000576A2">
      <w:pPr>
        <w:pStyle w:val="Instruction"/>
      </w:pPr>
      <w:r>
        <w:t>Part 3 is changed to:</w:t>
      </w:r>
    </w:p>
    <w:p w14:paraId="3A43B012" w14:textId="77777777" w:rsidR="000576A2" w:rsidRPr="009A6EFC" w:rsidRDefault="000576A2" w:rsidP="000576A2">
      <w:pPr>
        <w:pStyle w:val="List0indent"/>
      </w:pPr>
      <w:r w:rsidRPr="00C83E3F">
        <w:lastRenderedPageBreak/>
        <w:t>3.</w:t>
      </w:r>
      <w:r w:rsidRPr="00C83E3F">
        <w:tab/>
        <w:t>Use PTFE that is 100 percent virgin material, woven PTFE fabric, or dimpled PTFE conforming to the material requirements in Sectio</w:t>
      </w:r>
      <w:r>
        <w:t xml:space="preserve">n 14 </w:t>
      </w:r>
      <w:r w:rsidRPr="00C83E3F">
        <w:t>of the AASHTO LRFD Bridge Design Specifications, and Section 19 of AASHTO LRFD Bridg</w:t>
      </w:r>
      <w:r>
        <w:t>e Construction Specifications.</w:t>
      </w:r>
    </w:p>
    <w:p w14:paraId="51C66D6E" w14:textId="77777777" w:rsidR="000576A2" w:rsidRDefault="000576A2" w:rsidP="000576A2">
      <w:pPr>
        <w:pStyle w:val="Instruction"/>
      </w:pPr>
    </w:p>
    <w:p w14:paraId="4460F0AC" w14:textId="77777777" w:rsidR="000576A2" w:rsidRDefault="000576A2" w:rsidP="000576A2">
      <w:pPr>
        <w:pStyle w:val="Instruction"/>
      </w:pPr>
      <w:r>
        <w:t>The 2</w:t>
      </w:r>
      <w:r>
        <w:rPr>
          <w:vertAlign w:val="superscript"/>
        </w:rPr>
        <w:t>nd</w:t>
      </w:r>
      <w:r>
        <w:t xml:space="preserve"> PARAGRAPH is changed to:</w:t>
      </w:r>
    </w:p>
    <w:p w14:paraId="55FDDCE9" w14:textId="77777777" w:rsidR="000576A2" w:rsidRPr="00CB67F9" w:rsidRDefault="000576A2" w:rsidP="000576A2">
      <w:pPr>
        <w:pStyle w:val="A2paragraph"/>
      </w:pPr>
      <w:r w:rsidRPr="00C83E3F">
        <w:t>Perform prequalification tests, Open Movement and Vibration (OMV) testing and Seal</w:t>
      </w:r>
      <w:r>
        <w:t xml:space="preserve"> Push-Out</w:t>
      </w:r>
      <w:r w:rsidRPr="007F52D3">
        <w:t xml:space="preserve"> </w:t>
      </w:r>
      <w:r w:rsidRPr="00C83E3F">
        <w:t xml:space="preserve">(SPO) testing, according to AASHTO LRFD Construction Specifications Section 19/A19 and provide testing </w:t>
      </w:r>
      <w:r w:rsidRPr="00CB67F9">
        <w:t>report.  Certify that the tested modular expansion joint assembly has passed the prequalification tests required in AASHTO LRFD Construction Specifications.</w:t>
      </w:r>
    </w:p>
    <w:p w14:paraId="0710BC1A" w14:textId="77777777" w:rsidR="000576A2" w:rsidRPr="00CB67F9" w:rsidRDefault="000576A2" w:rsidP="000576A2">
      <w:pPr>
        <w:pStyle w:val="Instruction"/>
      </w:pPr>
    </w:p>
    <w:p w14:paraId="280CE2AD" w14:textId="77777777" w:rsidR="000576A2" w:rsidRPr="00CB67F9" w:rsidRDefault="000576A2" w:rsidP="000576A2">
      <w:pPr>
        <w:pStyle w:val="Instruction"/>
      </w:pPr>
      <w:r w:rsidRPr="00CB67F9">
        <w:t>The following is added AT THE end:</w:t>
      </w:r>
    </w:p>
    <w:p w14:paraId="1160C74A" w14:textId="77777777" w:rsidR="000576A2" w:rsidRPr="00CB67F9" w:rsidRDefault="000576A2" w:rsidP="000576A2">
      <w:pPr>
        <w:pStyle w:val="A2paragraph"/>
      </w:pPr>
      <w:r w:rsidRPr="00CB67F9">
        <w:t>Provide certification that materials of bearings, springs, and equidistant devices used in the project product are identical to those used in the prequalification tests in material composition and formulation, and conform to the same manufacturing process, fabrication procedure, and configuration as those used in the prequalification tests.  In addition, certify that these materials and fabrication procedures are as per working drawing plans and specifications provided by the manufacturer at the time of approval.</w:t>
      </w:r>
    </w:p>
    <w:p w14:paraId="699D5550" w14:textId="7CDE3CD5" w:rsidR="00A04BC2" w:rsidRDefault="00A04BC2" w:rsidP="00A04BC2">
      <w:pPr>
        <w:pStyle w:val="HiddenTextSpec"/>
      </w:pPr>
      <w:r>
        <w:t>1</w:t>
      </w:r>
      <w:r w:rsidRPr="00D75581">
        <w:t>**************************************************************************************************************************1</w:t>
      </w:r>
    </w:p>
    <w:p w14:paraId="01689AB8" w14:textId="77777777" w:rsidR="00066988" w:rsidRPr="00B97E4C" w:rsidRDefault="00066988" w:rsidP="00066988">
      <w:pPr>
        <w:pStyle w:val="000Section"/>
      </w:pPr>
      <w:bookmarkStart w:id="1265" w:name="_Toc88381153"/>
      <w:bookmarkStart w:id="1266" w:name="_Toc142048610"/>
      <w:bookmarkStart w:id="1267" w:name="_Toc175378608"/>
      <w:bookmarkStart w:id="1268" w:name="_Toc175471506"/>
      <w:bookmarkStart w:id="1269" w:name="_Toc501717880"/>
      <w:bookmarkStart w:id="1270" w:name="_Toc122528450"/>
      <w:r w:rsidRPr="00B97E4C">
        <w:t xml:space="preserve">Section 915 – Timber and Timber </w:t>
      </w:r>
      <w:bookmarkEnd w:id="1265"/>
      <w:bookmarkEnd w:id="1266"/>
      <w:r w:rsidRPr="00B97E4C">
        <w:t>Treatment</w:t>
      </w:r>
      <w:bookmarkEnd w:id="1267"/>
      <w:bookmarkEnd w:id="1268"/>
      <w:bookmarkEnd w:id="1269"/>
      <w:bookmarkEnd w:id="1270"/>
    </w:p>
    <w:p w14:paraId="6D820046" w14:textId="77777777" w:rsidR="0070496E" w:rsidRPr="00B97E4C" w:rsidRDefault="0070496E" w:rsidP="0070496E">
      <w:pPr>
        <w:pStyle w:val="00000Subsection"/>
      </w:pPr>
      <w:bookmarkStart w:id="1271" w:name="s91501"/>
      <w:bookmarkStart w:id="1272" w:name="_Toc88381158"/>
      <w:bookmarkStart w:id="1273" w:name="_Toc142048614"/>
      <w:bookmarkStart w:id="1274" w:name="_Toc175378612"/>
      <w:bookmarkStart w:id="1275" w:name="_Toc175471510"/>
      <w:bookmarkStart w:id="1276" w:name="_Toc501717884"/>
      <w:bookmarkStart w:id="1277" w:name="_Toc122517354"/>
      <w:bookmarkEnd w:id="1271"/>
      <w:proofErr w:type="gramStart"/>
      <w:r w:rsidRPr="00B97E4C">
        <w:t>915.04  Dimension</w:t>
      </w:r>
      <w:proofErr w:type="gramEnd"/>
      <w:r w:rsidRPr="00B97E4C">
        <w:t xml:space="preserve"> Lumber, Timber, and Decking for Structures</w:t>
      </w:r>
      <w:bookmarkEnd w:id="1272"/>
      <w:bookmarkEnd w:id="1273"/>
      <w:bookmarkEnd w:id="1274"/>
      <w:bookmarkEnd w:id="1275"/>
      <w:bookmarkEnd w:id="1276"/>
      <w:bookmarkEnd w:id="1277"/>
    </w:p>
    <w:p w14:paraId="2F515D90" w14:textId="77777777" w:rsidR="0070496E" w:rsidRDefault="0070496E" w:rsidP="0070496E">
      <w:pPr>
        <w:pStyle w:val="HiddenTextSpec"/>
      </w:pPr>
      <w:r>
        <w:t>1**************************************************************************************************************************1</w:t>
      </w:r>
    </w:p>
    <w:p w14:paraId="5F7F38F3" w14:textId="77777777" w:rsidR="0070496E" w:rsidRDefault="0070496E" w:rsidP="0070496E">
      <w:pPr>
        <w:pStyle w:val="HiddenTextSpec"/>
      </w:pPr>
      <w:r w:rsidRPr="00C22BC8">
        <w:t>BDC</w:t>
      </w:r>
      <w:r>
        <w:t>22</w:t>
      </w:r>
      <w:r w:rsidRPr="00C22BC8">
        <w:t>s-0</w:t>
      </w:r>
      <w:r>
        <w:t>8</w:t>
      </w:r>
      <w:r w:rsidRPr="00C22BC8">
        <w:t xml:space="preserve"> dated </w:t>
      </w:r>
      <w:r>
        <w:t>JAN</w:t>
      </w:r>
      <w:r w:rsidRPr="00C22BC8">
        <w:t xml:space="preserve"> </w:t>
      </w:r>
      <w:r>
        <w:t>13</w:t>
      </w:r>
      <w:r w:rsidRPr="00C22BC8">
        <w:t>, 20</w:t>
      </w:r>
      <w:r>
        <w:t>23</w:t>
      </w:r>
    </w:p>
    <w:p w14:paraId="2EB8A1BD" w14:textId="77777777" w:rsidR="0070496E" w:rsidRPr="00BC7960" w:rsidRDefault="0070496E" w:rsidP="0070496E">
      <w:pPr>
        <w:pStyle w:val="HiddenTextSpec"/>
      </w:pPr>
    </w:p>
    <w:p w14:paraId="7C2192DE" w14:textId="77777777" w:rsidR="0070496E" w:rsidRPr="00E018BE" w:rsidRDefault="0070496E" w:rsidP="0070496E">
      <w:pPr>
        <w:pStyle w:val="Instruction"/>
      </w:pPr>
      <w:r>
        <w:t xml:space="preserve">the </w:t>
      </w:r>
      <w:r w:rsidRPr="00E018BE">
        <w:t>First paragraph is changed to:</w:t>
      </w:r>
    </w:p>
    <w:p w14:paraId="2F0C4C3B" w14:textId="77777777" w:rsidR="0070496E" w:rsidRPr="00B97E4C" w:rsidRDefault="0070496E" w:rsidP="0070496E">
      <w:pPr>
        <w:pStyle w:val="Paragraph"/>
      </w:pPr>
      <w:r w:rsidRPr="00B97E4C">
        <w:t>Use dimension lumber, timber, glued-laminated timber, and decking for structures that conform to AASHTO M 168 with the following modifications:</w:t>
      </w:r>
    </w:p>
    <w:p w14:paraId="05D53766" w14:textId="77777777" w:rsidR="0070496E" w:rsidRPr="00B97E4C" w:rsidRDefault="0070496E" w:rsidP="0070496E">
      <w:pPr>
        <w:pStyle w:val="List0indent"/>
      </w:pPr>
      <w:r w:rsidRPr="00B97E4C">
        <w:t>1.</w:t>
      </w:r>
      <w:r w:rsidRPr="00B97E4C">
        <w:tab/>
        <w:t xml:space="preserve">Manufacture dimension lumber and timber from Southern pine or Douglas fir of structural grade that conforms to the grading rules of the Southern Pine Inspection Bureau or the Western Lumber Inspection Bureau.  Ensure that the grading is performed by an agency approved by the Board of Review of the American Lumber Standards Committee.  Use Southern pine that </w:t>
      </w:r>
      <w:r>
        <w:t xml:space="preserve">is designated and graded as No. </w:t>
      </w:r>
      <w:r w:rsidRPr="00B97E4C">
        <w:t xml:space="preserve">2 if </w:t>
      </w:r>
      <w:r>
        <w:t xml:space="preserve">2 to 4 inches nominal thickness and as No. </w:t>
      </w:r>
      <w:r w:rsidRPr="00B97E4C">
        <w:t xml:space="preserve">1 if </w:t>
      </w:r>
      <w:r>
        <w:t>5 inches nominal thickness</w:t>
      </w:r>
      <w:r w:rsidRPr="00B97E4C">
        <w:t xml:space="preserve"> or thicker.  Use Douglas fir that is designated and graded as Dense No. 1.</w:t>
      </w:r>
    </w:p>
    <w:p w14:paraId="5FBAEDDD" w14:textId="77777777" w:rsidR="0070496E" w:rsidRPr="00B97E4C" w:rsidRDefault="0070496E" w:rsidP="0070496E">
      <w:pPr>
        <w:pStyle w:val="List0indent"/>
      </w:pPr>
      <w:r w:rsidRPr="00B97E4C">
        <w:t>2.</w:t>
      </w:r>
      <w:r w:rsidRPr="00B97E4C">
        <w:tab/>
        <w:t xml:space="preserve">For decking subjected to vehicular traffic, use timber that is graded as </w:t>
      </w:r>
      <w:r>
        <w:t xml:space="preserve">No. 1 Dense Southern Pine or </w:t>
      </w:r>
      <w:r>
        <w:br/>
        <w:t xml:space="preserve">Douglas-fir lumber and </w:t>
      </w:r>
      <w:proofErr w:type="gramStart"/>
      <w:r>
        <w:t xml:space="preserve">timbers </w:t>
      </w:r>
      <w:r w:rsidRPr="00B97E4C">
        <w:t>.</w:t>
      </w:r>
      <w:proofErr w:type="gramEnd"/>
      <w:r w:rsidRPr="00B97E4C">
        <w:t xml:space="preserve">  Dress timber for bridge decking square edged S4S.</w:t>
      </w:r>
    </w:p>
    <w:p w14:paraId="21441EC3" w14:textId="77777777" w:rsidR="0070496E" w:rsidRPr="00B97E4C" w:rsidRDefault="0070496E" w:rsidP="0070496E">
      <w:pPr>
        <w:pStyle w:val="List0indent"/>
      </w:pPr>
      <w:r w:rsidRPr="00B97E4C">
        <w:t>3.</w:t>
      </w:r>
      <w:r w:rsidRPr="00B97E4C">
        <w:tab/>
        <w:t xml:space="preserve">For decking used exclusively by pedestrians, use </w:t>
      </w:r>
      <w:r>
        <w:t xml:space="preserve">No. 1 grade Southern Pine or Douglas-fir lumber and timbers that are </w:t>
      </w:r>
      <w:r w:rsidRPr="00B97E4C">
        <w:t>dressed square edged S4S.</w:t>
      </w:r>
    </w:p>
    <w:p w14:paraId="4D5CF2C2" w14:textId="77777777" w:rsidR="0070496E" w:rsidRDefault="0070496E" w:rsidP="0070496E">
      <w:pPr>
        <w:pStyle w:val="List0indent"/>
      </w:pPr>
      <w:r w:rsidRPr="00B97E4C">
        <w:t>4.</w:t>
      </w:r>
      <w:r w:rsidRPr="00B97E4C">
        <w:tab/>
        <w:t xml:space="preserve">Treat timber as specified in </w:t>
      </w:r>
      <w:r w:rsidRPr="00E9726C">
        <w:t>915.05</w:t>
      </w:r>
      <w:r w:rsidRPr="00B97E4C">
        <w:t>, except do not preserve timber railing systems and decking used by pedestrians with creosote.  In addition, do not preserve timber decking to be covered with an HMA overlay with creosote.</w:t>
      </w:r>
    </w:p>
    <w:p w14:paraId="01D9E71B" w14:textId="77777777" w:rsidR="0070496E" w:rsidRDefault="0070496E" w:rsidP="0070496E">
      <w:pPr>
        <w:pStyle w:val="HiddenTextSpec"/>
      </w:pPr>
      <w:r>
        <w:t>1**************************************************************************************************************************1</w:t>
      </w:r>
    </w:p>
    <w:p w14:paraId="721DC8E7" w14:textId="77777777" w:rsidR="005B5388" w:rsidRPr="00B97E4C" w:rsidRDefault="005B5388" w:rsidP="005B5388">
      <w:pPr>
        <w:pStyle w:val="00000Subsection"/>
      </w:pPr>
      <w:proofErr w:type="gramStart"/>
      <w:r w:rsidRPr="00B97E4C">
        <w:t>915.05  Timber</w:t>
      </w:r>
      <w:proofErr w:type="gramEnd"/>
      <w:r w:rsidRPr="00B97E4C">
        <w:t xml:space="preserve"> Treatment</w:t>
      </w:r>
    </w:p>
    <w:p w14:paraId="7BB12D64" w14:textId="77777777" w:rsidR="005B5388" w:rsidRDefault="005B5388" w:rsidP="005B5388">
      <w:pPr>
        <w:pStyle w:val="HiddenTextSpec"/>
      </w:pPr>
      <w:r>
        <w:t>1**************************************************************************************************************************1</w:t>
      </w:r>
    </w:p>
    <w:p w14:paraId="57274FAF" w14:textId="77777777" w:rsidR="005B5388" w:rsidRDefault="005B5388" w:rsidP="005B5388">
      <w:pPr>
        <w:pStyle w:val="HiddenTextSpec"/>
      </w:pPr>
      <w:r w:rsidRPr="00C22BC8">
        <w:t>BDC</w:t>
      </w:r>
      <w:r>
        <w:t>22</w:t>
      </w:r>
      <w:r w:rsidRPr="00C22BC8">
        <w:t>s-0</w:t>
      </w:r>
      <w:r>
        <w:t>8</w:t>
      </w:r>
      <w:r w:rsidRPr="00C22BC8">
        <w:t xml:space="preserve"> dated </w:t>
      </w:r>
      <w:r>
        <w:t>JAN</w:t>
      </w:r>
      <w:r w:rsidRPr="00C22BC8">
        <w:t xml:space="preserve"> </w:t>
      </w:r>
      <w:r>
        <w:t>13</w:t>
      </w:r>
      <w:r w:rsidRPr="00C22BC8">
        <w:t>, 20</w:t>
      </w:r>
      <w:r>
        <w:t>23</w:t>
      </w:r>
    </w:p>
    <w:p w14:paraId="1A28DE3E" w14:textId="77777777" w:rsidR="005B5388" w:rsidRPr="00BC7960" w:rsidRDefault="005B5388" w:rsidP="005B5388">
      <w:pPr>
        <w:pStyle w:val="HiddenTextSpec"/>
      </w:pPr>
    </w:p>
    <w:p w14:paraId="2CE2B90E" w14:textId="77777777" w:rsidR="005B5388" w:rsidRPr="00E018BE" w:rsidRDefault="005B5388" w:rsidP="005B5388">
      <w:pPr>
        <w:pStyle w:val="Instruction"/>
      </w:pPr>
      <w:r w:rsidRPr="00E018BE">
        <w:t xml:space="preserve">The </w:t>
      </w:r>
      <w:r>
        <w:t>entire subsection is</w:t>
      </w:r>
      <w:r w:rsidRPr="00E018BE">
        <w:t xml:space="preserve"> changed to:</w:t>
      </w:r>
    </w:p>
    <w:p w14:paraId="10E22156" w14:textId="77777777" w:rsidR="005B5388" w:rsidRPr="009C569F" w:rsidRDefault="005B5388" w:rsidP="005B5388">
      <w:pPr>
        <w:pStyle w:val="Paragraph"/>
      </w:pPr>
      <w:r w:rsidRPr="009C569F">
        <w:t xml:space="preserve">Treat wood species according to AASHTO M 133 and AWPA Standards </w:t>
      </w:r>
      <w:r w:rsidRPr="00E206E8">
        <w:t>U1-20 and T1-20, including those</w:t>
      </w:r>
      <w:r w:rsidRPr="009C569F">
        <w:t xml:space="preserve"> as summarized in </w:t>
      </w:r>
      <w:r w:rsidRPr="00E9726C">
        <w:t>Table 915.05-1</w:t>
      </w:r>
      <w:r w:rsidRPr="009C569F">
        <w:t xml:space="preserve">, </w:t>
      </w:r>
      <w:r w:rsidRPr="00E9726C">
        <w:t>Table 915.05-2</w:t>
      </w:r>
      <w:r w:rsidRPr="009C569F">
        <w:t xml:space="preserve">, and </w:t>
      </w:r>
      <w:r w:rsidRPr="00E9726C">
        <w:t>Table 915.05-3</w:t>
      </w:r>
      <w:r w:rsidRPr="009C569F">
        <w:t>.</w:t>
      </w:r>
    </w:p>
    <w:p w14:paraId="4E258C26" w14:textId="77777777" w:rsidR="005B5388" w:rsidRPr="009C569F" w:rsidRDefault="005B5388" w:rsidP="005B5388">
      <w:pPr>
        <w:pStyle w:val="Blanklinehalf"/>
      </w:pPr>
    </w:p>
    <w:tbl>
      <w:tblPr>
        <w:tblW w:w="9792" w:type="dxa"/>
        <w:tblBorders>
          <w:top w:val="double" w:sz="4" w:space="0" w:color="auto"/>
          <w:bottom w:val="double" w:sz="4" w:space="0" w:color="auto"/>
        </w:tblBorders>
        <w:tblLayout w:type="fixed"/>
        <w:tblCellMar>
          <w:top w:w="29" w:type="dxa"/>
          <w:left w:w="29" w:type="dxa"/>
          <w:bottom w:w="29" w:type="dxa"/>
          <w:right w:w="29" w:type="dxa"/>
        </w:tblCellMar>
        <w:tblLook w:val="01E0" w:firstRow="1" w:lastRow="1" w:firstColumn="1" w:lastColumn="1" w:noHBand="0" w:noVBand="0"/>
      </w:tblPr>
      <w:tblGrid>
        <w:gridCol w:w="2024"/>
        <w:gridCol w:w="2390"/>
        <w:gridCol w:w="2689"/>
        <w:gridCol w:w="2689"/>
      </w:tblGrid>
      <w:tr w:rsidR="005B5388" w:rsidRPr="009C569F" w14:paraId="3BE49963" w14:textId="77777777" w:rsidTr="00153FCB">
        <w:tc>
          <w:tcPr>
            <w:tcW w:w="8849" w:type="dxa"/>
            <w:gridSpan w:val="4"/>
            <w:tcBorders>
              <w:bottom w:val="single" w:sz="4" w:space="0" w:color="auto"/>
            </w:tcBorders>
          </w:tcPr>
          <w:p w14:paraId="117E7895" w14:textId="77777777" w:rsidR="005B5388" w:rsidRPr="009C569F" w:rsidRDefault="005B5388" w:rsidP="00153FCB">
            <w:pPr>
              <w:pStyle w:val="Tabletitle"/>
              <w:keepLines/>
              <w:tabs>
                <w:tab w:val="center" w:pos="4320"/>
                <w:tab w:val="right" w:pos="8640"/>
              </w:tabs>
            </w:pPr>
            <w:bookmarkStart w:id="1278" w:name="t915051"/>
            <w:bookmarkEnd w:id="1278"/>
            <w:r>
              <w:lastRenderedPageBreak/>
              <w:t xml:space="preserve">Table </w:t>
            </w:r>
            <w:r w:rsidRPr="009C569F">
              <w:t>915.05-</w:t>
            </w:r>
            <w:proofErr w:type="gramStart"/>
            <w:r w:rsidRPr="009C569F">
              <w:t>1  Treatment</w:t>
            </w:r>
            <w:proofErr w:type="gramEnd"/>
            <w:r w:rsidRPr="009C569F">
              <w:t xml:space="preserve"> for Sawn Timber Posts</w:t>
            </w:r>
          </w:p>
        </w:tc>
      </w:tr>
      <w:tr w:rsidR="005B5388" w:rsidRPr="009C569F" w14:paraId="126BE5BC" w14:textId="77777777" w:rsidTr="00153FCB">
        <w:tc>
          <w:tcPr>
            <w:tcW w:w="1829" w:type="dxa"/>
            <w:tcBorders>
              <w:top w:val="single" w:sz="4" w:space="0" w:color="auto"/>
              <w:bottom w:val="single" w:sz="4" w:space="0" w:color="auto"/>
            </w:tcBorders>
            <w:vAlign w:val="center"/>
          </w:tcPr>
          <w:p w14:paraId="4BDD39B7" w14:textId="77777777" w:rsidR="005B5388" w:rsidRPr="009C569F" w:rsidRDefault="005B5388" w:rsidP="00153FCB">
            <w:pPr>
              <w:pStyle w:val="Tableheader"/>
              <w:keepLines/>
              <w:tabs>
                <w:tab w:val="center" w:pos="4320"/>
                <w:tab w:val="right" w:pos="8640"/>
              </w:tabs>
            </w:pPr>
            <w:r w:rsidRPr="009C569F">
              <w:t>Type of Wood</w:t>
            </w:r>
          </w:p>
        </w:tc>
        <w:tc>
          <w:tcPr>
            <w:tcW w:w="2160" w:type="dxa"/>
            <w:tcBorders>
              <w:top w:val="single" w:sz="4" w:space="0" w:color="auto"/>
              <w:bottom w:val="single" w:sz="4" w:space="0" w:color="auto"/>
            </w:tcBorders>
            <w:vAlign w:val="center"/>
          </w:tcPr>
          <w:p w14:paraId="00FBF7A7" w14:textId="77777777" w:rsidR="005B5388" w:rsidRPr="009C569F" w:rsidRDefault="005B5388" w:rsidP="00153FCB">
            <w:pPr>
              <w:pStyle w:val="Tableheader"/>
              <w:keepLines/>
              <w:tabs>
                <w:tab w:val="center" w:pos="4320"/>
                <w:tab w:val="right" w:pos="8640"/>
              </w:tabs>
            </w:pPr>
            <w:r w:rsidRPr="009C569F">
              <w:t>Location/Environment</w:t>
            </w:r>
          </w:p>
        </w:tc>
        <w:tc>
          <w:tcPr>
            <w:tcW w:w="2430" w:type="dxa"/>
            <w:tcBorders>
              <w:top w:val="single" w:sz="4" w:space="0" w:color="auto"/>
              <w:bottom w:val="single" w:sz="4" w:space="0" w:color="auto"/>
            </w:tcBorders>
            <w:vAlign w:val="center"/>
          </w:tcPr>
          <w:p w14:paraId="5D5870CC" w14:textId="77777777" w:rsidR="005B5388" w:rsidRPr="009C569F" w:rsidRDefault="005B5388" w:rsidP="00153FCB">
            <w:pPr>
              <w:pStyle w:val="TableheaderCentered"/>
            </w:pPr>
            <w:r w:rsidRPr="009C569F">
              <w:t>AASHTO Treatments</w:t>
            </w:r>
          </w:p>
        </w:tc>
        <w:tc>
          <w:tcPr>
            <w:tcW w:w="2430" w:type="dxa"/>
            <w:tcBorders>
              <w:top w:val="single" w:sz="4" w:space="0" w:color="auto"/>
              <w:bottom w:val="single" w:sz="4" w:space="0" w:color="auto"/>
            </w:tcBorders>
            <w:vAlign w:val="center"/>
          </w:tcPr>
          <w:p w14:paraId="24EC259E" w14:textId="77777777" w:rsidR="005B5388" w:rsidRPr="009C569F" w:rsidRDefault="005B5388" w:rsidP="00153FCB">
            <w:pPr>
              <w:pStyle w:val="TableheaderCentered"/>
            </w:pPr>
            <w:r w:rsidRPr="009C569F">
              <w:t>AWPA Standard Reference for Minimum Retention Level</w:t>
            </w:r>
          </w:p>
        </w:tc>
      </w:tr>
      <w:tr w:rsidR="005B5388" w:rsidRPr="009C569F" w14:paraId="11690397" w14:textId="77777777" w:rsidTr="00153FCB">
        <w:tc>
          <w:tcPr>
            <w:tcW w:w="1829" w:type="dxa"/>
            <w:tcBorders>
              <w:top w:val="single" w:sz="4" w:space="0" w:color="auto"/>
            </w:tcBorders>
            <w:vAlign w:val="center"/>
          </w:tcPr>
          <w:p w14:paraId="50590DC6" w14:textId="77777777" w:rsidR="005B5388" w:rsidRPr="009C569F" w:rsidRDefault="005B5388" w:rsidP="00153FCB">
            <w:pPr>
              <w:pStyle w:val="Tabletext"/>
              <w:keepNext/>
              <w:keepLines/>
            </w:pPr>
            <w:r w:rsidRPr="009C569F">
              <w:t>Southern Pine</w:t>
            </w:r>
          </w:p>
        </w:tc>
        <w:tc>
          <w:tcPr>
            <w:tcW w:w="2160" w:type="dxa"/>
            <w:tcBorders>
              <w:top w:val="single" w:sz="4" w:space="0" w:color="auto"/>
            </w:tcBorders>
            <w:vAlign w:val="center"/>
          </w:tcPr>
          <w:p w14:paraId="037252C7" w14:textId="77777777" w:rsidR="005B5388" w:rsidRPr="009C569F" w:rsidRDefault="005B5388" w:rsidP="00153FCB">
            <w:pPr>
              <w:pStyle w:val="Tabletext"/>
              <w:keepNext/>
              <w:keepLines/>
            </w:pPr>
            <w:r w:rsidRPr="009C569F">
              <w:t>Soil or Fresh Water</w:t>
            </w:r>
          </w:p>
        </w:tc>
        <w:tc>
          <w:tcPr>
            <w:tcW w:w="2430" w:type="dxa"/>
            <w:tcBorders>
              <w:top w:val="single" w:sz="4" w:space="0" w:color="auto"/>
            </w:tcBorders>
          </w:tcPr>
          <w:p w14:paraId="53DE5AB5" w14:textId="77777777" w:rsidR="005B5388" w:rsidRPr="009C569F" w:rsidRDefault="005B5388" w:rsidP="00153FCB">
            <w:pPr>
              <w:pStyle w:val="Tabletext"/>
              <w:keepNext/>
              <w:keepLines/>
              <w:jc w:val="center"/>
            </w:pPr>
            <w:r w:rsidRPr="009C569F">
              <w:t>CCA or Pentachlorophenol</w:t>
            </w:r>
          </w:p>
        </w:tc>
        <w:tc>
          <w:tcPr>
            <w:tcW w:w="2430" w:type="dxa"/>
            <w:tcBorders>
              <w:top w:val="single" w:sz="4" w:space="0" w:color="auto"/>
            </w:tcBorders>
          </w:tcPr>
          <w:p w14:paraId="144AB75C" w14:textId="77777777" w:rsidR="005B5388" w:rsidRPr="009C569F" w:rsidRDefault="005B5388" w:rsidP="00153FCB">
            <w:pPr>
              <w:pStyle w:val="Tabletext"/>
              <w:keepNext/>
              <w:keepLines/>
              <w:jc w:val="center"/>
            </w:pPr>
            <w:r w:rsidRPr="009C569F">
              <w:t>UC4A</w:t>
            </w:r>
          </w:p>
        </w:tc>
      </w:tr>
      <w:tr w:rsidR="005B5388" w:rsidRPr="009C569F" w14:paraId="143B2258" w14:textId="77777777" w:rsidTr="00153FCB">
        <w:tc>
          <w:tcPr>
            <w:tcW w:w="1829" w:type="dxa"/>
            <w:vAlign w:val="center"/>
          </w:tcPr>
          <w:p w14:paraId="04BB700E" w14:textId="77777777" w:rsidR="005B5388" w:rsidRPr="009C569F" w:rsidRDefault="005B5388" w:rsidP="00153FCB">
            <w:pPr>
              <w:pStyle w:val="Tabletext"/>
              <w:keepNext/>
              <w:keepLines/>
            </w:pPr>
            <w:r w:rsidRPr="009C569F">
              <w:t>Douglas Fir</w:t>
            </w:r>
          </w:p>
        </w:tc>
        <w:tc>
          <w:tcPr>
            <w:tcW w:w="2160" w:type="dxa"/>
            <w:vAlign w:val="center"/>
          </w:tcPr>
          <w:p w14:paraId="25C68568" w14:textId="77777777" w:rsidR="005B5388" w:rsidRPr="009C569F" w:rsidRDefault="005B5388" w:rsidP="00153FCB">
            <w:pPr>
              <w:pStyle w:val="Tabletext"/>
              <w:keepNext/>
              <w:keepLines/>
            </w:pPr>
            <w:r w:rsidRPr="009C569F">
              <w:t>Soil or Fresh Water</w:t>
            </w:r>
          </w:p>
        </w:tc>
        <w:tc>
          <w:tcPr>
            <w:tcW w:w="2430" w:type="dxa"/>
          </w:tcPr>
          <w:p w14:paraId="4BF8A2B9" w14:textId="77777777" w:rsidR="005B5388" w:rsidRPr="009C569F" w:rsidRDefault="005B5388" w:rsidP="00153FCB">
            <w:pPr>
              <w:pStyle w:val="Tabletext"/>
              <w:keepNext/>
              <w:keepLines/>
              <w:jc w:val="center"/>
            </w:pPr>
            <w:r w:rsidRPr="009C569F">
              <w:t>ACZA</w:t>
            </w:r>
          </w:p>
        </w:tc>
        <w:tc>
          <w:tcPr>
            <w:tcW w:w="2430" w:type="dxa"/>
          </w:tcPr>
          <w:p w14:paraId="1C877909" w14:textId="77777777" w:rsidR="005B5388" w:rsidRPr="009C569F" w:rsidRDefault="005B5388" w:rsidP="00153FCB">
            <w:pPr>
              <w:pStyle w:val="Tabletext"/>
              <w:keepNext/>
              <w:keepLines/>
              <w:jc w:val="center"/>
            </w:pPr>
            <w:r w:rsidRPr="009C569F">
              <w:t>UC4A</w:t>
            </w:r>
          </w:p>
        </w:tc>
      </w:tr>
    </w:tbl>
    <w:p w14:paraId="3BA135CD" w14:textId="77777777" w:rsidR="005B5388" w:rsidRPr="009C569F" w:rsidRDefault="005B5388" w:rsidP="005B5388">
      <w:pPr>
        <w:pStyle w:val="Blankline"/>
      </w:pPr>
    </w:p>
    <w:tbl>
      <w:tblPr>
        <w:tblW w:w="9792" w:type="dxa"/>
        <w:tblLayout w:type="fixed"/>
        <w:tblCellMar>
          <w:top w:w="29" w:type="dxa"/>
          <w:left w:w="29" w:type="dxa"/>
          <w:bottom w:w="29" w:type="dxa"/>
          <w:right w:w="29" w:type="dxa"/>
        </w:tblCellMar>
        <w:tblLook w:val="01E0" w:firstRow="1" w:lastRow="1" w:firstColumn="1" w:lastColumn="1" w:noHBand="0" w:noVBand="0"/>
      </w:tblPr>
      <w:tblGrid>
        <w:gridCol w:w="2022"/>
        <w:gridCol w:w="2388"/>
        <w:gridCol w:w="2675"/>
        <w:gridCol w:w="2707"/>
      </w:tblGrid>
      <w:tr w:rsidR="005B5388" w:rsidRPr="009C569F" w14:paraId="53CAC488" w14:textId="77777777" w:rsidTr="00153FCB">
        <w:tc>
          <w:tcPr>
            <w:tcW w:w="8856" w:type="dxa"/>
            <w:gridSpan w:val="4"/>
            <w:tcBorders>
              <w:top w:val="double" w:sz="4" w:space="0" w:color="auto"/>
              <w:bottom w:val="single" w:sz="4" w:space="0" w:color="auto"/>
            </w:tcBorders>
          </w:tcPr>
          <w:p w14:paraId="3299DD47" w14:textId="77777777" w:rsidR="005B5388" w:rsidRPr="00EF1A93" w:rsidRDefault="005B5388" w:rsidP="00153FCB">
            <w:pPr>
              <w:pStyle w:val="Tabletitle"/>
              <w:keepLines/>
            </w:pPr>
            <w:bookmarkStart w:id="1279" w:name="t915052"/>
            <w:bookmarkEnd w:id="1279"/>
            <w:r w:rsidRPr="00EF1A93">
              <w:t>Table 915.05-</w:t>
            </w:r>
            <w:proofErr w:type="gramStart"/>
            <w:r w:rsidRPr="00EF1A93">
              <w:t>2  Treatment</w:t>
            </w:r>
            <w:proofErr w:type="gramEnd"/>
            <w:r w:rsidRPr="00EF1A93">
              <w:t xml:space="preserve"> for Round Timber Piles</w:t>
            </w:r>
          </w:p>
        </w:tc>
      </w:tr>
      <w:tr w:rsidR="005B5388" w:rsidRPr="009C569F" w14:paraId="12E17F9B" w14:textId="77777777" w:rsidTr="00153FCB">
        <w:tc>
          <w:tcPr>
            <w:tcW w:w="1829" w:type="dxa"/>
            <w:tcBorders>
              <w:top w:val="single" w:sz="4" w:space="0" w:color="auto"/>
              <w:bottom w:val="single" w:sz="4" w:space="0" w:color="auto"/>
            </w:tcBorders>
            <w:vAlign w:val="center"/>
          </w:tcPr>
          <w:p w14:paraId="24E28A26" w14:textId="77777777" w:rsidR="005B5388" w:rsidRPr="009C569F" w:rsidRDefault="005B5388" w:rsidP="00153FCB">
            <w:pPr>
              <w:pStyle w:val="Tableheader"/>
              <w:keepLines/>
              <w:tabs>
                <w:tab w:val="center" w:pos="4320"/>
                <w:tab w:val="right" w:pos="8640"/>
              </w:tabs>
            </w:pPr>
            <w:r w:rsidRPr="009C569F">
              <w:t>Type of Wood</w:t>
            </w:r>
          </w:p>
        </w:tc>
        <w:tc>
          <w:tcPr>
            <w:tcW w:w="2160" w:type="dxa"/>
            <w:tcBorders>
              <w:top w:val="single" w:sz="4" w:space="0" w:color="auto"/>
              <w:bottom w:val="single" w:sz="4" w:space="0" w:color="auto"/>
            </w:tcBorders>
            <w:vAlign w:val="center"/>
          </w:tcPr>
          <w:p w14:paraId="21DA8722" w14:textId="77777777" w:rsidR="005B5388" w:rsidRPr="009C569F" w:rsidRDefault="005B5388" w:rsidP="00153FCB">
            <w:pPr>
              <w:pStyle w:val="Tableheader"/>
              <w:keepLines/>
              <w:tabs>
                <w:tab w:val="center" w:pos="4320"/>
                <w:tab w:val="right" w:pos="8640"/>
              </w:tabs>
            </w:pPr>
            <w:r w:rsidRPr="009C569F">
              <w:t>Location/Environment</w:t>
            </w:r>
          </w:p>
        </w:tc>
        <w:tc>
          <w:tcPr>
            <w:tcW w:w="2419" w:type="dxa"/>
            <w:tcBorders>
              <w:top w:val="single" w:sz="4" w:space="0" w:color="auto"/>
              <w:bottom w:val="single" w:sz="4" w:space="0" w:color="auto"/>
            </w:tcBorders>
            <w:vAlign w:val="center"/>
          </w:tcPr>
          <w:p w14:paraId="577EE716" w14:textId="77777777" w:rsidR="005B5388" w:rsidRPr="009C569F" w:rsidRDefault="005B5388" w:rsidP="00153FCB">
            <w:pPr>
              <w:pStyle w:val="TableheaderCentered"/>
            </w:pPr>
            <w:r w:rsidRPr="009C569F">
              <w:t>AASHTO Treatments</w:t>
            </w:r>
          </w:p>
        </w:tc>
        <w:tc>
          <w:tcPr>
            <w:tcW w:w="2448" w:type="dxa"/>
            <w:tcBorders>
              <w:top w:val="single" w:sz="4" w:space="0" w:color="auto"/>
              <w:bottom w:val="single" w:sz="4" w:space="0" w:color="auto"/>
            </w:tcBorders>
            <w:vAlign w:val="center"/>
          </w:tcPr>
          <w:p w14:paraId="3A7418A0" w14:textId="77777777" w:rsidR="005B5388" w:rsidRPr="009C569F" w:rsidRDefault="005B5388" w:rsidP="00153FCB">
            <w:pPr>
              <w:pStyle w:val="TableheaderCentered"/>
            </w:pPr>
            <w:r w:rsidRPr="009C569F">
              <w:t>AWPA Standard Reference for Minimum Retention Level</w:t>
            </w:r>
          </w:p>
        </w:tc>
      </w:tr>
      <w:tr w:rsidR="005B5388" w:rsidRPr="009C569F" w14:paraId="29ECCD1D" w14:textId="77777777" w:rsidTr="00153FCB">
        <w:tc>
          <w:tcPr>
            <w:tcW w:w="1829" w:type="dxa"/>
            <w:tcBorders>
              <w:top w:val="single" w:sz="4" w:space="0" w:color="auto"/>
            </w:tcBorders>
          </w:tcPr>
          <w:p w14:paraId="6FE909BD" w14:textId="77777777" w:rsidR="005B5388" w:rsidRPr="009C569F" w:rsidRDefault="005B5388" w:rsidP="00153FCB">
            <w:pPr>
              <w:pStyle w:val="Tabletext"/>
              <w:keepNext/>
              <w:keepLines/>
            </w:pPr>
            <w:r w:rsidRPr="009C569F">
              <w:t>Southern Pine</w:t>
            </w:r>
          </w:p>
        </w:tc>
        <w:tc>
          <w:tcPr>
            <w:tcW w:w="2160" w:type="dxa"/>
            <w:tcBorders>
              <w:top w:val="single" w:sz="4" w:space="0" w:color="auto"/>
            </w:tcBorders>
          </w:tcPr>
          <w:p w14:paraId="5A278CD9" w14:textId="77777777" w:rsidR="005B5388" w:rsidRPr="009C569F" w:rsidRDefault="005B5388" w:rsidP="00153FCB">
            <w:pPr>
              <w:pStyle w:val="Tabletext"/>
              <w:keepNext/>
              <w:keepLines/>
            </w:pPr>
            <w:r w:rsidRPr="009C569F">
              <w:t>Soil or Fresh Water</w:t>
            </w:r>
          </w:p>
        </w:tc>
        <w:tc>
          <w:tcPr>
            <w:tcW w:w="2419" w:type="dxa"/>
            <w:tcBorders>
              <w:top w:val="single" w:sz="4" w:space="0" w:color="auto"/>
            </w:tcBorders>
            <w:vAlign w:val="center"/>
          </w:tcPr>
          <w:p w14:paraId="3A533DF8" w14:textId="77777777" w:rsidR="005B5388" w:rsidRPr="009C569F" w:rsidRDefault="005B5388" w:rsidP="00153FCB">
            <w:pPr>
              <w:pStyle w:val="Tabletext"/>
              <w:keepNext/>
              <w:keepLines/>
              <w:jc w:val="center"/>
            </w:pPr>
            <w:r w:rsidRPr="009C569F">
              <w:t>CCA</w:t>
            </w:r>
          </w:p>
        </w:tc>
        <w:tc>
          <w:tcPr>
            <w:tcW w:w="2448" w:type="dxa"/>
            <w:tcBorders>
              <w:top w:val="single" w:sz="4" w:space="0" w:color="auto"/>
            </w:tcBorders>
            <w:vAlign w:val="center"/>
          </w:tcPr>
          <w:p w14:paraId="267D2478" w14:textId="77777777" w:rsidR="005B5388" w:rsidRPr="009C569F" w:rsidRDefault="005B5388" w:rsidP="00153FCB">
            <w:pPr>
              <w:pStyle w:val="Tabletext"/>
              <w:keepNext/>
              <w:keepLines/>
              <w:jc w:val="center"/>
            </w:pPr>
            <w:r w:rsidRPr="009C569F">
              <w:t>UC4C</w:t>
            </w:r>
          </w:p>
        </w:tc>
      </w:tr>
      <w:tr w:rsidR="005B5388" w:rsidRPr="009C569F" w14:paraId="08D7342D" w14:textId="77777777" w:rsidTr="00153FCB">
        <w:tc>
          <w:tcPr>
            <w:tcW w:w="1829" w:type="dxa"/>
          </w:tcPr>
          <w:p w14:paraId="7C8589E1" w14:textId="77777777" w:rsidR="005B5388" w:rsidRPr="009C569F" w:rsidRDefault="005B5388" w:rsidP="00153FCB">
            <w:pPr>
              <w:pStyle w:val="Tabletext"/>
              <w:keepNext/>
              <w:keepLines/>
            </w:pPr>
            <w:r w:rsidRPr="009C569F">
              <w:t>Southern Pine</w:t>
            </w:r>
          </w:p>
        </w:tc>
        <w:tc>
          <w:tcPr>
            <w:tcW w:w="2160" w:type="dxa"/>
          </w:tcPr>
          <w:p w14:paraId="2A076D5B" w14:textId="77777777" w:rsidR="005B5388" w:rsidRPr="009C569F" w:rsidRDefault="005B5388" w:rsidP="00153FCB">
            <w:pPr>
              <w:pStyle w:val="Tabletext"/>
              <w:keepNext/>
              <w:keepLines/>
            </w:pPr>
            <w:r w:rsidRPr="009C569F">
              <w:t>Marine</w:t>
            </w:r>
          </w:p>
        </w:tc>
        <w:tc>
          <w:tcPr>
            <w:tcW w:w="2419" w:type="dxa"/>
            <w:vAlign w:val="center"/>
          </w:tcPr>
          <w:p w14:paraId="79FB1632" w14:textId="77777777" w:rsidR="005B5388" w:rsidRPr="009C569F" w:rsidRDefault="005B5388" w:rsidP="00153FCB">
            <w:pPr>
              <w:pStyle w:val="Tabletext"/>
              <w:keepNext/>
              <w:keepLines/>
              <w:jc w:val="center"/>
            </w:pPr>
            <w:r w:rsidRPr="009C569F">
              <w:t>CCA</w:t>
            </w:r>
          </w:p>
        </w:tc>
        <w:tc>
          <w:tcPr>
            <w:tcW w:w="2448" w:type="dxa"/>
            <w:vAlign w:val="center"/>
          </w:tcPr>
          <w:p w14:paraId="308F69B6" w14:textId="77777777" w:rsidR="005B5388" w:rsidRPr="009C569F" w:rsidRDefault="005B5388" w:rsidP="00153FCB">
            <w:pPr>
              <w:pStyle w:val="Tabletext"/>
              <w:keepNext/>
              <w:keepLines/>
              <w:jc w:val="center"/>
            </w:pPr>
            <w:r w:rsidRPr="009C569F">
              <w:t>UC5B</w:t>
            </w:r>
          </w:p>
        </w:tc>
      </w:tr>
      <w:tr w:rsidR="005B5388" w:rsidRPr="009C569F" w14:paraId="5D562CC7" w14:textId="77777777" w:rsidTr="00153FCB">
        <w:tc>
          <w:tcPr>
            <w:tcW w:w="1829" w:type="dxa"/>
          </w:tcPr>
          <w:p w14:paraId="42F959A5" w14:textId="77777777" w:rsidR="005B5388" w:rsidRPr="009C569F" w:rsidRDefault="005B5388" w:rsidP="00153FCB">
            <w:pPr>
              <w:pStyle w:val="Tabletext"/>
              <w:keepNext/>
              <w:keepLines/>
            </w:pPr>
            <w:r w:rsidRPr="009C569F">
              <w:t>Douglas Fir</w:t>
            </w:r>
          </w:p>
        </w:tc>
        <w:tc>
          <w:tcPr>
            <w:tcW w:w="2160" w:type="dxa"/>
          </w:tcPr>
          <w:p w14:paraId="72F0EABA" w14:textId="77777777" w:rsidR="005B5388" w:rsidRPr="009C569F" w:rsidRDefault="005B5388" w:rsidP="00153FCB">
            <w:pPr>
              <w:pStyle w:val="Tabletext"/>
              <w:keepNext/>
              <w:keepLines/>
            </w:pPr>
            <w:r w:rsidRPr="009C569F">
              <w:t>Soil or Fresh Water</w:t>
            </w:r>
          </w:p>
        </w:tc>
        <w:tc>
          <w:tcPr>
            <w:tcW w:w="2419" w:type="dxa"/>
            <w:vAlign w:val="center"/>
          </w:tcPr>
          <w:p w14:paraId="1F69CEF8" w14:textId="77777777" w:rsidR="005B5388" w:rsidRPr="009C569F" w:rsidRDefault="005B5388" w:rsidP="00153FCB">
            <w:pPr>
              <w:pStyle w:val="Tabletext"/>
              <w:keepNext/>
              <w:keepLines/>
              <w:jc w:val="center"/>
            </w:pPr>
            <w:r w:rsidRPr="009C569F">
              <w:t>ACZA</w:t>
            </w:r>
          </w:p>
        </w:tc>
        <w:tc>
          <w:tcPr>
            <w:tcW w:w="2448" w:type="dxa"/>
            <w:vAlign w:val="center"/>
          </w:tcPr>
          <w:p w14:paraId="3935BB10" w14:textId="77777777" w:rsidR="005B5388" w:rsidRPr="009C569F" w:rsidRDefault="005B5388" w:rsidP="00153FCB">
            <w:pPr>
              <w:pStyle w:val="Tabletext"/>
              <w:keepNext/>
              <w:keepLines/>
              <w:jc w:val="center"/>
            </w:pPr>
            <w:r w:rsidRPr="009C569F">
              <w:t>UC4C</w:t>
            </w:r>
          </w:p>
        </w:tc>
      </w:tr>
      <w:tr w:rsidR="005B5388" w:rsidRPr="009C569F" w14:paraId="1AED411A" w14:textId="77777777" w:rsidTr="00153FCB">
        <w:tc>
          <w:tcPr>
            <w:tcW w:w="1829" w:type="dxa"/>
            <w:tcBorders>
              <w:bottom w:val="double" w:sz="4" w:space="0" w:color="auto"/>
            </w:tcBorders>
          </w:tcPr>
          <w:p w14:paraId="4E00B193" w14:textId="77777777" w:rsidR="005B5388" w:rsidRPr="009C569F" w:rsidRDefault="005B5388" w:rsidP="00153FCB">
            <w:pPr>
              <w:pStyle w:val="Tabletext"/>
              <w:keepNext/>
              <w:keepLines/>
            </w:pPr>
            <w:r w:rsidRPr="009C569F">
              <w:t>Douglas Fir</w:t>
            </w:r>
          </w:p>
        </w:tc>
        <w:tc>
          <w:tcPr>
            <w:tcW w:w="2160" w:type="dxa"/>
            <w:tcBorders>
              <w:bottom w:val="double" w:sz="4" w:space="0" w:color="auto"/>
            </w:tcBorders>
          </w:tcPr>
          <w:p w14:paraId="0BA921BB" w14:textId="77777777" w:rsidR="005B5388" w:rsidRPr="009C569F" w:rsidRDefault="005B5388" w:rsidP="00153FCB">
            <w:pPr>
              <w:pStyle w:val="Tabletext"/>
              <w:keepNext/>
              <w:keepLines/>
            </w:pPr>
            <w:r w:rsidRPr="009C569F">
              <w:t>Marine</w:t>
            </w:r>
          </w:p>
        </w:tc>
        <w:tc>
          <w:tcPr>
            <w:tcW w:w="2419" w:type="dxa"/>
            <w:tcBorders>
              <w:bottom w:val="double" w:sz="4" w:space="0" w:color="auto"/>
            </w:tcBorders>
            <w:vAlign w:val="center"/>
          </w:tcPr>
          <w:p w14:paraId="727FC7CA" w14:textId="77777777" w:rsidR="005B5388" w:rsidRPr="009C569F" w:rsidRDefault="005B5388" w:rsidP="00153FCB">
            <w:pPr>
              <w:pStyle w:val="Tabletext"/>
              <w:keepNext/>
              <w:keepLines/>
              <w:jc w:val="center"/>
            </w:pPr>
            <w:r w:rsidRPr="009C569F">
              <w:t>ACZA</w:t>
            </w:r>
          </w:p>
        </w:tc>
        <w:tc>
          <w:tcPr>
            <w:tcW w:w="2448" w:type="dxa"/>
            <w:tcBorders>
              <w:bottom w:val="double" w:sz="4" w:space="0" w:color="auto"/>
            </w:tcBorders>
            <w:vAlign w:val="center"/>
          </w:tcPr>
          <w:p w14:paraId="2B208DD0" w14:textId="77777777" w:rsidR="005B5388" w:rsidRPr="009C569F" w:rsidRDefault="005B5388" w:rsidP="00153FCB">
            <w:pPr>
              <w:pStyle w:val="Tabletext"/>
              <w:keepNext/>
              <w:keepLines/>
              <w:jc w:val="center"/>
            </w:pPr>
            <w:r w:rsidRPr="009C569F">
              <w:t>UC5B</w:t>
            </w:r>
          </w:p>
        </w:tc>
      </w:tr>
    </w:tbl>
    <w:p w14:paraId="1AE74270" w14:textId="77777777" w:rsidR="005B5388" w:rsidRPr="009C569F" w:rsidRDefault="005B5388" w:rsidP="005B5388">
      <w:pPr>
        <w:pStyle w:val="Blankline"/>
      </w:pPr>
    </w:p>
    <w:tbl>
      <w:tblPr>
        <w:tblW w:w="9792" w:type="dxa"/>
        <w:tblLayout w:type="fixed"/>
        <w:tblCellMar>
          <w:top w:w="29" w:type="dxa"/>
          <w:left w:w="29" w:type="dxa"/>
          <w:bottom w:w="29" w:type="dxa"/>
          <w:right w:w="29" w:type="dxa"/>
        </w:tblCellMar>
        <w:tblLook w:val="01E0" w:firstRow="1" w:lastRow="1" w:firstColumn="1" w:lastColumn="1" w:noHBand="0" w:noVBand="0"/>
      </w:tblPr>
      <w:tblGrid>
        <w:gridCol w:w="2022"/>
        <w:gridCol w:w="2388"/>
        <w:gridCol w:w="2675"/>
        <w:gridCol w:w="2707"/>
      </w:tblGrid>
      <w:tr w:rsidR="005B5388" w:rsidRPr="009C569F" w14:paraId="6F3032E9" w14:textId="77777777" w:rsidTr="00153FCB">
        <w:tc>
          <w:tcPr>
            <w:tcW w:w="9792" w:type="dxa"/>
            <w:gridSpan w:val="4"/>
            <w:tcBorders>
              <w:top w:val="double" w:sz="4" w:space="0" w:color="auto"/>
              <w:bottom w:val="single" w:sz="4" w:space="0" w:color="auto"/>
            </w:tcBorders>
          </w:tcPr>
          <w:p w14:paraId="34EC7ACF" w14:textId="77777777" w:rsidR="005B5388" w:rsidRPr="008E2F14" w:rsidRDefault="005B5388" w:rsidP="00153FCB">
            <w:pPr>
              <w:pStyle w:val="Tabletitle"/>
              <w:keepLines/>
            </w:pPr>
            <w:bookmarkStart w:id="1280" w:name="t915053"/>
            <w:bookmarkEnd w:id="1280"/>
            <w:r w:rsidRPr="008E2F14">
              <w:t>Table 915.05-</w:t>
            </w:r>
            <w:proofErr w:type="gramStart"/>
            <w:r w:rsidRPr="008E2F14">
              <w:t>3  Treatment</w:t>
            </w:r>
            <w:proofErr w:type="gramEnd"/>
            <w:r w:rsidRPr="008E2F14">
              <w:t xml:space="preserve"> for Timber Sheet Piling and Timber for Structures</w:t>
            </w:r>
          </w:p>
        </w:tc>
      </w:tr>
      <w:tr w:rsidR="005B5388" w:rsidRPr="009C569F" w14:paraId="25118C21" w14:textId="77777777" w:rsidTr="00153FCB">
        <w:tc>
          <w:tcPr>
            <w:tcW w:w="2022" w:type="dxa"/>
            <w:tcBorders>
              <w:top w:val="single" w:sz="4" w:space="0" w:color="auto"/>
              <w:bottom w:val="single" w:sz="4" w:space="0" w:color="auto"/>
            </w:tcBorders>
            <w:vAlign w:val="center"/>
          </w:tcPr>
          <w:p w14:paraId="271DFB13" w14:textId="77777777" w:rsidR="005B5388" w:rsidRPr="009C569F" w:rsidRDefault="005B5388" w:rsidP="00153FCB">
            <w:pPr>
              <w:pStyle w:val="Tableheader"/>
              <w:keepLines/>
              <w:tabs>
                <w:tab w:val="center" w:pos="4320"/>
                <w:tab w:val="right" w:pos="8640"/>
              </w:tabs>
            </w:pPr>
            <w:r w:rsidRPr="009C569F">
              <w:t>Type of Wood</w:t>
            </w:r>
          </w:p>
        </w:tc>
        <w:tc>
          <w:tcPr>
            <w:tcW w:w="2388" w:type="dxa"/>
            <w:tcBorders>
              <w:top w:val="single" w:sz="4" w:space="0" w:color="auto"/>
              <w:bottom w:val="single" w:sz="4" w:space="0" w:color="auto"/>
            </w:tcBorders>
            <w:vAlign w:val="center"/>
          </w:tcPr>
          <w:p w14:paraId="4435C711" w14:textId="77777777" w:rsidR="005B5388" w:rsidRPr="009C569F" w:rsidRDefault="005B5388" w:rsidP="00153FCB">
            <w:pPr>
              <w:pStyle w:val="Tableheader"/>
              <w:keepLines/>
              <w:tabs>
                <w:tab w:val="center" w:pos="4320"/>
                <w:tab w:val="right" w:pos="8640"/>
              </w:tabs>
            </w:pPr>
            <w:r w:rsidRPr="009C569F">
              <w:t>Location/Environment</w:t>
            </w:r>
          </w:p>
        </w:tc>
        <w:tc>
          <w:tcPr>
            <w:tcW w:w="2675" w:type="dxa"/>
            <w:tcBorders>
              <w:top w:val="single" w:sz="4" w:space="0" w:color="auto"/>
              <w:bottom w:val="single" w:sz="4" w:space="0" w:color="auto"/>
            </w:tcBorders>
            <w:vAlign w:val="center"/>
          </w:tcPr>
          <w:p w14:paraId="5E22B5BC" w14:textId="77777777" w:rsidR="005B5388" w:rsidRPr="009C569F" w:rsidRDefault="005B5388" w:rsidP="00153FCB">
            <w:pPr>
              <w:pStyle w:val="TableheaderCentered"/>
            </w:pPr>
            <w:r w:rsidRPr="009C569F">
              <w:t>AASHTO Treatments</w:t>
            </w:r>
          </w:p>
        </w:tc>
        <w:tc>
          <w:tcPr>
            <w:tcW w:w="2707" w:type="dxa"/>
            <w:tcBorders>
              <w:top w:val="single" w:sz="4" w:space="0" w:color="auto"/>
              <w:bottom w:val="single" w:sz="4" w:space="0" w:color="auto"/>
            </w:tcBorders>
            <w:vAlign w:val="center"/>
          </w:tcPr>
          <w:p w14:paraId="74A2CFF9" w14:textId="77777777" w:rsidR="005B5388" w:rsidRPr="009C569F" w:rsidRDefault="005B5388" w:rsidP="00153FCB">
            <w:pPr>
              <w:pStyle w:val="TableheaderCentered"/>
            </w:pPr>
            <w:r w:rsidRPr="009C569F">
              <w:t>AWPA Standard Reference for Minimum Retention Level</w:t>
            </w:r>
          </w:p>
        </w:tc>
      </w:tr>
      <w:tr w:rsidR="005B5388" w:rsidRPr="009C569F" w14:paraId="66447CE3" w14:textId="77777777" w:rsidTr="00153FCB">
        <w:tc>
          <w:tcPr>
            <w:tcW w:w="2022" w:type="dxa"/>
            <w:tcBorders>
              <w:top w:val="single" w:sz="4" w:space="0" w:color="auto"/>
            </w:tcBorders>
          </w:tcPr>
          <w:p w14:paraId="2D398D74" w14:textId="77777777" w:rsidR="005B5388" w:rsidRPr="009C569F" w:rsidRDefault="005B5388" w:rsidP="00153FCB">
            <w:pPr>
              <w:pStyle w:val="Tabletext"/>
              <w:keepNext/>
              <w:keepLines/>
            </w:pPr>
            <w:r w:rsidRPr="009C569F">
              <w:t>Southern Pine</w:t>
            </w:r>
          </w:p>
        </w:tc>
        <w:tc>
          <w:tcPr>
            <w:tcW w:w="2388" w:type="dxa"/>
            <w:tcBorders>
              <w:top w:val="single" w:sz="4" w:space="0" w:color="auto"/>
            </w:tcBorders>
          </w:tcPr>
          <w:p w14:paraId="13F46F37" w14:textId="77777777" w:rsidR="005B5388" w:rsidRPr="009C569F" w:rsidRDefault="005B5388" w:rsidP="00153FCB">
            <w:pPr>
              <w:pStyle w:val="Tabletext"/>
              <w:keepNext/>
              <w:keepLines/>
            </w:pPr>
            <w:r w:rsidRPr="009C569F">
              <w:t>Soil or Fresh Water</w:t>
            </w:r>
          </w:p>
        </w:tc>
        <w:tc>
          <w:tcPr>
            <w:tcW w:w="2675" w:type="dxa"/>
            <w:tcBorders>
              <w:top w:val="single" w:sz="4" w:space="0" w:color="auto"/>
            </w:tcBorders>
            <w:vAlign w:val="center"/>
          </w:tcPr>
          <w:p w14:paraId="235B3CD1" w14:textId="77777777" w:rsidR="005B5388" w:rsidRPr="009C569F" w:rsidRDefault="005B5388" w:rsidP="00153FCB">
            <w:pPr>
              <w:pStyle w:val="Tabletext"/>
              <w:keepNext/>
              <w:keepLines/>
              <w:jc w:val="center"/>
            </w:pPr>
            <w:r w:rsidRPr="009C569F">
              <w:t>CCA or Pentachlorophenol</w:t>
            </w:r>
          </w:p>
        </w:tc>
        <w:tc>
          <w:tcPr>
            <w:tcW w:w="2707" w:type="dxa"/>
            <w:tcBorders>
              <w:top w:val="single" w:sz="4" w:space="0" w:color="auto"/>
            </w:tcBorders>
            <w:vAlign w:val="center"/>
          </w:tcPr>
          <w:p w14:paraId="7E38DB5D" w14:textId="77777777" w:rsidR="005B5388" w:rsidRPr="009C569F" w:rsidRDefault="005B5388" w:rsidP="00153FCB">
            <w:pPr>
              <w:pStyle w:val="Tabletext"/>
              <w:keepNext/>
              <w:keepLines/>
              <w:jc w:val="center"/>
            </w:pPr>
            <w:r w:rsidRPr="009C569F">
              <w:t>UC4B</w:t>
            </w:r>
          </w:p>
        </w:tc>
      </w:tr>
      <w:tr w:rsidR="005B5388" w:rsidRPr="009C569F" w14:paraId="5CFBAB25" w14:textId="77777777" w:rsidTr="00153FCB">
        <w:tc>
          <w:tcPr>
            <w:tcW w:w="2022" w:type="dxa"/>
          </w:tcPr>
          <w:p w14:paraId="6C780547" w14:textId="77777777" w:rsidR="005B5388" w:rsidRPr="009C569F" w:rsidRDefault="005B5388" w:rsidP="00153FCB">
            <w:pPr>
              <w:pStyle w:val="Tabletext"/>
              <w:keepNext/>
              <w:keepLines/>
            </w:pPr>
            <w:r w:rsidRPr="009C569F">
              <w:t>Southern Pine</w:t>
            </w:r>
          </w:p>
        </w:tc>
        <w:tc>
          <w:tcPr>
            <w:tcW w:w="2388" w:type="dxa"/>
          </w:tcPr>
          <w:p w14:paraId="536F5573" w14:textId="77777777" w:rsidR="005B5388" w:rsidRPr="009C569F" w:rsidRDefault="005B5388" w:rsidP="00153FCB">
            <w:pPr>
              <w:pStyle w:val="Tabletext"/>
              <w:keepNext/>
              <w:keepLines/>
            </w:pPr>
            <w:r w:rsidRPr="009C569F">
              <w:t>Marine</w:t>
            </w:r>
          </w:p>
        </w:tc>
        <w:tc>
          <w:tcPr>
            <w:tcW w:w="2675" w:type="dxa"/>
            <w:vAlign w:val="center"/>
          </w:tcPr>
          <w:p w14:paraId="712E02E7" w14:textId="77777777" w:rsidR="005B5388" w:rsidRPr="009C569F" w:rsidRDefault="005B5388" w:rsidP="00153FCB">
            <w:pPr>
              <w:pStyle w:val="Tabletext"/>
              <w:keepNext/>
              <w:keepLines/>
              <w:jc w:val="center"/>
            </w:pPr>
            <w:r w:rsidRPr="009C569F">
              <w:t>CCA</w:t>
            </w:r>
          </w:p>
        </w:tc>
        <w:tc>
          <w:tcPr>
            <w:tcW w:w="2707" w:type="dxa"/>
            <w:vAlign w:val="center"/>
          </w:tcPr>
          <w:p w14:paraId="0D3247DD" w14:textId="77777777" w:rsidR="005B5388" w:rsidRPr="009C569F" w:rsidRDefault="005B5388" w:rsidP="00153FCB">
            <w:pPr>
              <w:pStyle w:val="Tabletext"/>
              <w:keepNext/>
              <w:keepLines/>
              <w:jc w:val="center"/>
            </w:pPr>
            <w:r w:rsidRPr="009C569F">
              <w:t>UC5B</w:t>
            </w:r>
          </w:p>
        </w:tc>
      </w:tr>
      <w:tr w:rsidR="005B5388" w:rsidRPr="009C569F" w14:paraId="15A77792" w14:textId="77777777" w:rsidTr="00153FCB">
        <w:tc>
          <w:tcPr>
            <w:tcW w:w="2022" w:type="dxa"/>
          </w:tcPr>
          <w:p w14:paraId="3DE19DAE" w14:textId="77777777" w:rsidR="005B5388" w:rsidRPr="009C569F" w:rsidRDefault="005B5388" w:rsidP="00153FCB">
            <w:pPr>
              <w:pStyle w:val="Tabletext"/>
              <w:keepNext/>
              <w:keepLines/>
            </w:pPr>
            <w:r w:rsidRPr="009C569F">
              <w:t>Douglas Fir</w:t>
            </w:r>
          </w:p>
        </w:tc>
        <w:tc>
          <w:tcPr>
            <w:tcW w:w="2388" w:type="dxa"/>
          </w:tcPr>
          <w:p w14:paraId="136B03FD" w14:textId="77777777" w:rsidR="005B5388" w:rsidRPr="009C569F" w:rsidRDefault="005B5388" w:rsidP="00153FCB">
            <w:pPr>
              <w:pStyle w:val="Tabletext"/>
              <w:keepNext/>
              <w:keepLines/>
            </w:pPr>
            <w:r w:rsidRPr="009C569F">
              <w:t>Soil or Fresh Water</w:t>
            </w:r>
          </w:p>
        </w:tc>
        <w:tc>
          <w:tcPr>
            <w:tcW w:w="2675" w:type="dxa"/>
            <w:vAlign w:val="center"/>
          </w:tcPr>
          <w:p w14:paraId="0B84CA58" w14:textId="77777777" w:rsidR="005B5388" w:rsidRPr="009C569F" w:rsidRDefault="005B5388" w:rsidP="00153FCB">
            <w:pPr>
              <w:pStyle w:val="Tabletext"/>
              <w:keepNext/>
              <w:keepLines/>
              <w:jc w:val="center"/>
            </w:pPr>
            <w:r w:rsidRPr="009C569F">
              <w:t>ACZA</w:t>
            </w:r>
          </w:p>
        </w:tc>
        <w:tc>
          <w:tcPr>
            <w:tcW w:w="2707" w:type="dxa"/>
            <w:vAlign w:val="center"/>
          </w:tcPr>
          <w:p w14:paraId="005345C0" w14:textId="77777777" w:rsidR="005B5388" w:rsidRPr="009C569F" w:rsidRDefault="005B5388" w:rsidP="00153FCB">
            <w:pPr>
              <w:pStyle w:val="Tabletext"/>
              <w:keepNext/>
              <w:keepLines/>
              <w:jc w:val="center"/>
            </w:pPr>
            <w:r w:rsidRPr="009C569F">
              <w:t>UC4B</w:t>
            </w:r>
          </w:p>
        </w:tc>
      </w:tr>
      <w:tr w:rsidR="005B5388" w:rsidRPr="009C569F" w14:paraId="28E91E5A" w14:textId="77777777" w:rsidTr="00153FCB">
        <w:tc>
          <w:tcPr>
            <w:tcW w:w="2022" w:type="dxa"/>
            <w:tcBorders>
              <w:bottom w:val="double" w:sz="4" w:space="0" w:color="auto"/>
            </w:tcBorders>
          </w:tcPr>
          <w:p w14:paraId="54A2E4F2" w14:textId="77777777" w:rsidR="005B5388" w:rsidRPr="009C569F" w:rsidRDefault="005B5388" w:rsidP="00153FCB">
            <w:pPr>
              <w:pStyle w:val="Tabletext"/>
              <w:keepNext/>
              <w:keepLines/>
            </w:pPr>
            <w:r w:rsidRPr="009C569F">
              <w:t>Douglas Fir</w:t>
            </w:r>
          </w:p>
        </w:tc>
        <w:tc>
          <w:tcPr>
            <w:tcW w:w="2388" w:type="dxa"/>
            <w:tcBorders>
              <w:bottom w:val="double" w:sz="4" w:space="0" w:color="auto"/>
            </w:tcBorders>
          </w:tcPr>
          <w:p w14:paraId="0835F602" w14:textId="77777777" w:rsidR="005B5388" w:rsidRPr="009C569F" w:rsidRDefault="005B5388" w:rsidP="00153FCB">
            <w:pPr>
              <w:pStyle w:val="Tabletext"/>
              <w:keepNext/>
              <w:keepLines/>
            </w:pPr>
            <w:r w:rsidRPr="009C569F">
              <w:t>Marine</w:t>
            </w:r>
          </w:p>
        </w:tc>
        <w:tc>
          <w:tcPr>
            <w:tcW w:w="2675" w:type="dxa"/>
            <w:tcBorders>
              <w:bottom w:val="double" w:sz="4" w:space="0" w:color="auto"/>
            </w:tcBorders>
            <w:vAlign w:val="center"/>
          </w:tcPr>
          <w:p w14:paraId="192B6B78" w14:textId="77777777" w:rsidR="005B5388" w:rsidRPr="009C569F" w:rsidRDefault="005B5388" w:rsidP="00153FCB">
            <w:pPr>
              <w:pStyle w:val="Tabletext"/>
              <w:keepNext/>
              <w:keepLines/>
              <w:jc w:val="center"/>
            </w:pPr>
            <w:r w:rsidRPr="009C569F">
              <w:t>ACZA</w:t>
            </w:r>
          </w:p>
        </w:tc>
        <w:tc>
          <w:tcPr>
            <w:tcW w:w="2707" w:type="dxa"/>
            <w:tcBorders>
              <w:bottom w:val="double" w:sz="4" w:space="0" w:color="auto"/>
            </w:tcBorders>
            <w:vAlign w:val="center"/>
          </w:tcPr>
          <w:p w14:paraId="31C68BAC" w14:textId="77777777" w:rsidR="005B5388" w:rsidRPr="009C569F" w:rsidRDefault="005B5388" w:rsidP="00153FCB">
            <w:pPr>
              <w:pStyle w:val="Tabletext"/>
              <w:keepNext/>
              <w:keepLines/>
              <w:jc w:val="center"/>
            </w:pPr>
            <w:r w:rsidRPr="009C569F">
              <w:t>UC5B</w:t>
            </w:r>
          </w:p>
        </w:tc>
      </w:tr>
    </w:tbl>
    <w:p w14:paraId="123E2682" w14:textId="3E258C57" w:rsidR="005B5388" w:rsidRPr="009C569F" w:rsidRDefault="005B5388" w:rsidP="005B5388">
      <w:pPr>
        <w:pStyle w:val="Paragraph"/>
      </w:pPr>
      <w:r w:rsidRPr="009C569F">
        <w:t xml:space="preserve">Notify the </w:t>
      </w:r>
      <w:r w:rsidR="00FD1F2F">
        <w:t>RE</w:t>
      </w:r>
      <w:r w:rsidRPr="009C569F">
        <w:t xml:space="preserve"> at least 14 days before treating timber.  If directed by the </w:t>
      </w:r>
      <w:r w:rsidR="00FD1F2F">
        <w:t>RE</w:t>
      </w:r>
      <w:r w:rsidRPr="009C569F">
        <w:t xml:space="preserve">, perform an assay to determine the retention of preservative according to AASHTO M </w:t>
      </w:r>
      <w:r w:rsidRPr="00E206E8">
        <w:t>133 and referenced AWPA standards</w:t>
      </w:r>
      <w:r w:rsidRPr="009C569F">
        <w:t xml:space="preserve">.  Submit certification of compliance as specified in </w:t>
      </w:r>
      <w:r w:rsidRPr="00E9726C">
        <w:t>106.07</w:t>
      </w:r>
      <w:r w:rsidRPr="009C569F">
        <w:t>.  Attach the assay report to the certification.</w:t>
      </w:r>
    </w:p>
    <w:p w14:paraId="75580B76" w14:textId="4185C3CA" w:rsidR="005B5388" w:rsidRPr="009C569F" w:rsidRDefault="005B5388" w:rsidP="005B5388">
      <w:pPr>
        <w:pStyle w:val="Paragraph"/>
      </w:pPr>
      <w:r w:rsidRPr="009C569F">
        <w:t xml:space="preserve">The use of uncoated pressure-treated timber using the above timber treatments, as specified in </w:t>
      </w:r>
      <w:r w:rsidRPr="00E9726C">
        <w:t>Table 915.05-1</w:t>
      </w:r>
      <w:r w:rsidRPr="009C569F">
        <w:t xml:space="preserve">, </w:t>
      </w:r>
      <w:r w:rsidRPr="00E9726C">
        <w:t>Table 915.05-2</w:t>
      </w:r>
      <w:r w:rsidRPr="009C569F">
        <w:t xml:space="preserve">, and </w:t>
      </w:r>
      <w:r w:rsidRPr="00E9726C">
        <w:t>Table 915.05-3</w:t>
      </w:r>
      <w:r w:rsidRPr="009C569F">
        <w:t xml:space="preserve">, may not be permitted in areas containing shellfish or submerged aquatic vegetation, or in other </w:t>
      </w:r>
      <w:proofErr w:type="gramStart"/>
      <w:r w:rsidRPr="009C569F">
        <w:t>environmental</w:t>
      </w:r>
      <w:proofErr w:type="gramEnd"/>
      <w:r w:rsidRPr="009C569F">
        <w:t xml:space="preserve"> sensitive areas.  Alternative materials, such as plastic, natural cedar or other untreated wood, polymer coated pressure-treated wood, concrete or other inert products, may be required by regulatory agencies.  Prior to using treated timber products, contact the</w:t>
      </w:r>
      <w:r w:rsidR="00911BD0">
        <w:t xml:space="preserve"> </w:t>
      </w:r>
      <w:proofErr w:type="gramStart"/>
      <w:r w:rsidR="0054356D">
        <w:t xml:space="preserve">RE </w:t>
      </w:r>
      <w:r w:rsidRPr="009C569F">
        <w:t>.</w:t>
      </w:r>
      <w:proofErr w:type="gramEnd"/>
      <w:r w:rsidRPr="009C569F">
        <w:t xml:space="preserve"> </w:t>
      </w:r>
    </w:p>
    <w:p w14:paraId="4DBC9D96" w14:textId="46D31873" w:rsidR="005B5388" w:rsidRPr="009C569F" w:rsidRDefault="005B5388" w:rsidP="005B5388">
      <w:pPr>
        <w:pStyle w:val="Paragraph"/>
      </w:pPr>
      <w:r w:rsidRPr="00E206E8">
        <w:t xml:space="preserve">All lumber and timber, including those </w:t>
      </w:r>
      <w:r w:rsidRPr="009C569F">
        <w:t xml:space="preserve">specified in </w:t>
      </w:r>
      <w:r w:rsidRPr="00E9726C">
        <w:t>Table 915.05-1</w:t>
      </w:r>
      <w:r w:rsidRPr="009C569F">
        <w:t xml:space="preserve">, </w:t>
      </w:r>
      <w:r w:rsidRPr="00E9726C">
        <w:t>Table 915.05-2</w:t>
      </w:r>
      <w:r w:rsidRPr="009C569F">
        <w:t xml:space="preserve">, and </w:t>
      </w:r>
      <w:r w:rsidRPr="00E9726C">
        <w:t>Table 915.05-3</w:t>
      </w:r>
      <w:r w:rsidRPr="009C569F">
        <w:t>, must be pressure treated according to current AWPA or AASHTO M 133 standards.  Preservatives are subject to EPA Guidelines 2004 with restricted use of CCA preservatives.</w:t>
      </w:r>
    </w:p>
    <w:p w14:paraId="57F656BD" w14:textId="77777777" w:rsidR="005B5388" w:rsidRDefault="005B5388" w:rsidP="005B5388">
      <w:pPr>
        <w:pStyle w:val="HiddenTextSpec"/>
      </w:pPr>
      <w:r>
        <w:t>1**************************************************************************************************************************1</w:t>
      </w:r>
    </w:p>
    <w:p w14:paraId="18292DE4" w14:textId="1E7B4FA1" w:rsidR="006B0ED5" w:rsidRDefault="006B0ED5" w:rsidP="006B0ED5">
      <w:pPr>
        <w:pStyle w:val="000Section"/>
      </w:pPr>
      <w:r w:rsidRPr="00B97E4C">
        <w:t>Section 917 – Landscaping M</w:t>
      </w:r>
      <w:bookmarkEnd w:id="1218"/>
      <w:bookmarkEnd w:id="1219"/>
      <w:r w:rsidRPr="00B97E4C">
        <w:t>aterials</w:t>
      </w:r>
      <w:bookmarkEnd w:id="1220"/>
      <w:bookmarkEnd w:id="1221"/>
      <w:bookmarkEnd w:id="1222"/>
    </w:p>
    <w:p w14:paraId="7ED24610" w14:textId="77777777" w:rsidR="00645A9C" w:rsidRDefault="00645A9C" w:rsidP="00645A9C">
      <w:pPr>
        <w:pStyle w:val="HiddenTextSpec"/>
      </w:pPr>
      <w:bookmarkStart w:id="1281" w:name="_Toc142048633"/>
      <w:bookmarkStart w:id="1282" w:name="_Toc175378644"/>
      <w:bookmarkStart w:id="1283" w:name="_Toc175471542"/>
      <w:bookmarkStart w:id="1284" w:name="_Toc182750846"/>
      <w:r>
        <w:t>1**************************************************************************************************************************1</w:t>
      </w:r>
    </w:p>
    <w:p w14:paraId="63D6C387" w14:textId="77777777" w:rsidR="008D5446" w:rsidRPr="00B97E4C" w:rsidRDefault="008D5446" w:rsidP="008D5446">
      <w:pPr>
        <w:pStyle w:val="00000Subsection"/>
      </w:pPr>
      <w:bookmarkStart w:id="1285" w:name="_Toc88381169"/>
      <w:bookmarkStart w:id="1286" w:name="_Toc142048632"/>
      <w:bookmarkStart w:id="1287" w:name="_Toc175378643"/>
      <w:bookmarkStart w:id="1288" w:name="_Toc175471541"/>
      <w:bookmarkStart w:id="1289" w:name="_Toc497325825"/>
      <w:proofErr w:type="gramStart"/>
      <w:r w:rsidRPr="00B97E4C">
        <w:t>917.</w:t>
      </w:r>
      <w:r>
        <w:t>07</w:t>
      </w:r>
      <w:r w:rsidRPr="00B97E4C">
        <w:t xml:space="preserve">  Sod</w:t>
      </w:r>
      <w:bookmarkEnd w:id="1285"/>
      <w:bookmarkEnd w:id="1286"/>
      <w:bookmarkEnd w:id="1287"/>
      <w:bookmarkEnd w:id="1288"/>
      <w:bookmarkEnd w:id="1289"/>
      <w:proofErr w:type="gramEnd"/>
    </w:p>
    <w:p w14:paraId="41180BA7" w14:textId="77777777" w:rsidR="00645A9C" w:rsidRPr="00833166" w:rsidRDefault="008D5446" w:rsidP="00645A9C">
      <w:pPr>
        <w:pStyle w:val="HiddenTextSpec"/>
      </w:pPr>
      <w:r>
        <w:t>Specify if require</w:t>
      </w:r>
      <w:r w:rsidR="0051272C">
        <w:t>d</w:t>
      </w:r>
      <w:r>
        <w:t xml:space="preserve"> other SOD</w:t>
      </w:r>
    </w:p>
    <w:p w14:paraId="26FFFCF6" w14:textId="77777777" w:rsidR="00645A9C" w:rsidRDefault="00645A9C" w:rsidP="00645A9C">
      <w:pPr>
        <w:pStyle w:val="HiddenTextSpec"/>
      </w:pPr>
      <w:r>
        <w:t>1**************************************************************************************************************************1</w:t>
      </w:r>
    </w:p>
    <w:p w14:paraId="45983CFD" w14:textId="77777777" w:rsidR="006B0ED5" w:rsidRPr="00B97E4C" w:rsidRDefault="006B0ED5" w:rsidP="006B0ED5">
      <w:pPr>
        <w:pStyle w:val="00000Subsection"/>
      </w:pPr>
      <w:proofErr w:type="gramStart"/>
      <w:r w:rsidRPr="00B97E4C">
        <w:t>917.</w:t>
      </w:r>
      <w:r w:rsidR="00D046CA">
        <w:t>08</w:t>
      </w:r>
      <w:r w:rsidRPr="00B97E4C">
        <w:t xml:space="preserve">  Plant</w:t>
      </w:r>
      <w:proofErr w:type="gramEnd"/>
      <w:r w:rsidRPr="00B97E4C">
        <w:t xml:space="preserve"> Materials</w:t>
      </w:r>
      <w:bookmarkEnd w:id="1281"/>
      <w:bookmarkEnd w:id="1282"/>
      <w:bookmarkEnd w:id="1283"/>
      <w:bookmarkEnd w:id="1284"/>
    </w:p>
    <w:p w14:paraId="7C6884A8" w14:textId="77777777" w:rsidR="006B0ED5" w:rsidRPr="00B97E4C" w:rsidRDefault="006B0ED5" w:rsidP="006B0ED5">
      <w:pPr>
        <w:pStyle w:val="A1paragraph0"/>
      </w:pPr>
      <w:r w:rsidRPr="00B97E4C">
        <w:rPr>
          <w:b/>
          <w:bCs/>
        </w:rPr>
        <w:t>H.</w:t>
      </w:r>
      <w:r w:rsidRPr="00B97E4C">
        <w:rPr>
          <w:b/>
          <w:bCs/>
        </w:rPr>
        <w:tab/>
        <w:t>Inspection.</w:t>
      </w:r>
    </w:p>
    <w:p w14:paraId="50B61D90" w14:textId="77777777" w:rsidR="006B0ED5" w:rsidRDefault="006B0ED5" w:rsidP="006B0ED5">
      <w:pPr>
        <w:pStyle w:val="HiddenTextSpec"/>
      </w:pPr>
      <w:r>
        <w:t>1**************************************************************************************************************************1</w:t>
      </w:r>
    </w:p>
    <w:p w14:paraId="7598F2F4" w14:textId="77777777" w:rsidR="006B0ED5" w:rsidRDefault="006B0ED5" w:rsidP="006B0ED5">
      <w:pPr>
        <w:pStyle w:val="HiddenTextSpec"/>
      </w:pPr>
      <w:r>
        <w:t>complete and include THE FOLLOWING</w:t>
      </w:r>
      <w:r w:rsidR="00BC4398">
        <w:t xml:space="preserve"> if </w:t>
      </w:r>
      <w:r w:rsidR="00025013">
        <w:t xml:space="preserve">the time frame </w:t>
      </w:r>
      <w:r w:rsidR="009B3F59">
        <w:t xml:space="preserve">for the </w:t>
      </w:r>
      <w:r w:rsidR="00BC4398" w:rsidRPr="00B97E4C">
        <w:t>delivery</w:t>
      </w:r>
      <w:r w:rsidR="00BC4398">
        <w:t xml:space="preserve"> notification </w:t>
      </w:r>
      <w:r w:rsidR="00025013">
        <w:t>to the RE is other than 72 hours</w:t>
      </w:r>
    </w:p>
    <w:p w14:paraId="07AD6C16" w14:textId="77777777" w:rsidR="006B0ED5" w:rsidRDefault="006B0ED5" w:rsidP="006B0ED5">
      <w:pPr>
        <w:pStyle w:val="HiddenTextSpec"/>
      </w:pPr>
    </w:p>
    <w:p w14:paraId="37647DA8" w14:textId="4B8CDB34" w:rsidR="006C2BC3" w:rsidRPr="00B97E4C" w:rsidRDefault="006C2BC3" w:rsidP="006C2BC3">
      <w:pPr>
        <w:pStyle w:val="A2paragraph"/>
      </w:pPr>
      <w:r w:rsidRPr="00B97E4C">
        <w:t xml:space="preserve">Notify the RE at least </w:t>
      </w:r>
      <w:r>
        <w:t>____</w:t>
      </w:r>
      <w:r w:rsidR="00A20127">
        <w:t xml:space="preserve"> </w:t>
      </w:r>
      <w:r>
        <w:t>(hours or days)</w:t>
      </w:r>
      <w:r w:rsidRPr="00B97E4C">
        <w:t xml:space="preserve"> in advance of delivery to the Pr</w:t>
      </w:r>
      <w:r w:rsidR="00463649">
        <w:t>oject Limits for installation.</w:t>
      </w:r>
    </w:p>
    <w:p w14:paraId="253565D5" w14:textId="2A2BF800" w:rsidR="00074924" w:rsidRDefault="00074924" w:rsidP="00074924">
      <w:pPr>
        <w:pStyle w:val="HiddenTextSpec"/>
      </w:pPr>
      <w:r>
        <w:t>1**************************************************************************************************************************1</w:t>
      </w:r>
    </w:p>
    <w:p w14:paraId="662F16DF" w14:textId="77777777" w:rsidR="002142D7" w:rsidRPr="00B97E4C" w:rsidRDefault="002142D7" w:rsidP="002142D7">
      <w:pPr>
        <w:pStyle w:val="000Section"/>
      </w:pPr>
      <w:bookmarkStart w:id="1290" w:name="_Toc175378668"/>
      <w:bookmarkStart w:id="1291" w:name="_Toc175471566"/>
      <w:bookmarkStart w:id="1292" w:name="_Toc501717938"/>
      <w:bookmarkStart w:id="1293" w:name="_Toc29535969"/>
      <w:r w:rsidRPr="00B97E4C">
        <w:lastRenderedPageBreak/>
        <w:t>Section 919 – Miscellaneous</w:t>
      </w:r>
      <w:bookmarkEnd w:id="1290"/>
      <w:bookmarkEnd w:id="1291"/>
      <w:bookmarkEnd w:id="1292"/>
      <w:bookmarkEnd w:id="1293"/>
    </w:p>
    <w:p w14:paraId="4400E316" w14:textId="77777777" w:rsidR="002142D7" w:rsidRPr="00B97E4C" w:rsidRDefault="002142D7" w:rsidP="002142D7">
      <w:pPr>
        <w:pStyle w:val="00000Subsection"/>
      </w:pPr>
      <w:bookmarkStart w:id="1294" w:name="_Toc142048640"/>
      <w:bookmarkStart w:id="1295" w:name="_Toc175378673"/>
      <w:bookmarkStart w:id="1296" w:name="_Toc175471571"/>
      <w:bookmarkStart w:id="1297" w:name="_Toc501717943"/>
      <w:bookmarkStart w:id="1298" w:name="_Toc29535974"/>
      <w:proofErr w:type="gramStart"/>
      <w:r w:rsidRPr="00B97E4C">
        <w:t>919.05  Geo</w:t>
      </w:r>
      <w:r>
        <w:t>m</w:t>
      </w:r>
      <w:r w:rsidRPr="00B97E4C">
        <w:t>embrane</w:t>
      </w:r>
      <w:proofErr w:type="gramEnd"/>
      <w:r w:rsidRPr="00B97E4C">
        <w:t xml:space="preserve"> Liner</w:t>
      </w:r>
      <w:bookmarkEnd w:id="1294"/>
      <w:bookmarkEnd w:id="1295"/>
      <w:bookmarkEnd w:id="1296"/>
      <w:bookmarkEnd w:id="1297"/>
      <w:bookmarkEnd w:id="1298"/>
    </w:p>
    <w:p w14:paraId="037C8DB0" w14:textId="4B833177" w:rsidR="0099724A" w:rsidRDefault="0099724A" w:rsidP="0099724A">
      <w:pPr>
        <w:pStyle w:val="HiddenTextSpec"/>
      </w:pPr>
      <w:r>
        <w:t>1**************************************************************************************************************************1</w:t>
      </w:r>
    </w:p>
    <w:p w14:paraId="3370A2F2" w14:textId="4F8B749A" w:rsidR="0099724A" w:rsidRDefault="0099724A" w:rsidP="0099724A">
      <w:pPr>
        <w:pStyle w:val="HiddenTextSpec"/>
      </w:pPr>
      <w:r w:rsidRPr="00C22BC8">
        <w:t>BDC</w:t>
      </w:r>
      <w:r>
        <w:t>19</w:t>
      </w:r>
      <w:r w:rsidRPr="00C22BC8">
        <w:t>s-0</w:t>
      </w:r>
      <w:r>
        <w:t>9</w:t>
      </w:r>
      <w:r w:rsidRPr="00C22BC8">
        <w:t xml:space="preserve"> dated </w:t>
      </w:r>
      <w:r>
        <w:t>JAN</w:t>
      </w:r>
      <w:r w:rsidRPr="00C22BC8">
        <w:t xml:space="preserve"> </w:t>
      </w:r>
      <w:r>
        <w:t>14</w:t>
      </w:r>
      <w:r w:rsidRPr="00C22BC8">
        <w:t>, 20</w:t>
      </w:r>
      <w:r>
        <w:t>20</w:t>
      </w:r>
    </w:p>
    <w:p w14:paraId="0327FB5B" w14:textId="77777777" w:rsidR="0099724A" w:rsidRPr="00BC7960" w:rsidRDefault="0099724A" w:rsidP="0099724A">
      <w:pPr>
        <w:pStyle w:val="HiddenTextSpec"/>
      </w:pPr>
    </w:p>
    <w:p w14:paraId="095E85F4" w14:textId="4F771E01" w:rsidR="002142D7" w:rsidRDefault="002142D7" w:rsidP="002142D7">
      <w:pPr>
        <w:pStyle w:val="Instruction"/>
      </w:pPr>
      <w:r>
        <w:t>Table 919.05-1 is changed to:</w:t>
      </w:r>
    </w:p>
    <w:tbl>
      <w:tblPr>
        <w:tblW w:w="9792" w:type="dxa"/>
        <w:tblBorders>
          <w:top w:val="double" w:sz="4" w:space="0" w:color="auto"/>
          <w:bottom w:val="double" w:sz="4" w:space="0" w:color="auto"/>
        </w:tblBorders>
        <w:tblLayout w:type="fixed"/>
        <w:tblCellMar>
          <w:top w:w="29" w:type="dxa"/>
          <w:left w:w="29" w:type="dxa"/>
          <w:bottom w:w="29" w:type="dxa"/>
          <w:right w:w="29" w:type="dxa"/>
        </w:tblCellMar>
        <w:tblLook w:val="01E0" w:firstRow="1" w:lastRow="1" w:firstColumn="1" w:lastColumn="1" w:noHBand="0" w:noVBand="0"/>
      </w:tblPr>
      <w:tblGrid>
        <w:gridCol w:w="3320"/>
        <w:gridCol w:w="3319"/>
        <w:gridCol w:w="3153"/>
      </w:tblGrid>
      <w:tr w:rsidR="002142D7" w:rsidRPr="00072A4C" w14:paraId="5D3FDF71" w14:textId="77777777" w:rsidTr="008A0AE6">
        <w:trPr>
          <w:trHeight w:val="288"/>
        </w:trPr>
        <w:tc>
          <w:tcPr>
            <w:tcW w:w="8496" w:type="dxa"/>
            <w:gridSpan w:val="3"/>
            <w:tcBorders>
              <w:bottom w:val="single" w:sz="4" w:space="0" w:color="auto"/>
            </w:tcBorders>
            <w:vAlign w:val="center"/>
          </w:tcPr>
          <w:p w14:paraId="462A3BAB" w14:textId="77777777" w:rsidR="002142D7" w:rsidRPr="00B97E4C" w:rsidRDefault="002142D7" w:rsidP="008A0AE6">
            <w:pPr>
              <w:pStyle w:val="Tabletitle"/>
              <w:keepLines/>
              <w:tabs>
                <w:tab w:val="center" w:pos="4320"/>
                <w:tab w:val="right" w:pos="8640"/>
              </w:tabs>
            </w:pPr>
            <w:r w:rsidRPr="00B97E4C">
              <w:t>Table 919.05-</w:t>
            </w:r>
            <w:proofErr w:type="gramStart"/>
            <w:r w:rsidRPr="00B97E4C">
              <w:t>1  Requirements</w:t>
            </w:r>
            <w:proofErr w:type="gramEnd"/>
            <w:r w:rsidRPr="00B97E4C">
              <w:t xml:space="preserve"> for HDPE Resin</w:t>
            </w:r>
          </w:p>
        </w:tc>
      </w:tr>
      <w:tr w:rsidR="002142D7" w:rsidRPr="00072A4C" w14:paraId="58376169" w14:textId="77777777" w:rsidTr="008A0AE6">
        <w:trPr>
          <w:trHeight w:val="288"/>
        </w:trPr>
        <w:tc>
          <w:tcPr>
            <w:tcW w:w="2880" w:type="dxa"/>
            <w:tcBorders>
              <w:top w:val="single" w:sz="4" w:space="0" w:color="auto"/>
              <w:bottom w:val="single" w:sz="4" w:space="0" w:color="auto"/>
            </w:tcBorders>
            <w:vAlign w:val="center"/>
          </w:tcPr>
          <w:p w14:paraId="766BE776" w14:textId="77777777" w:rsidR="002142D7" w:rsidRPr="00B97E4C" w:rsidRDefault="002142D7" w:rsidP="008A0AE6">
            <w:pPr>
              <w:pStyle w:val="Tableheader"/>
            </w:pPr>
            <w:r w:rsidRPr="00B97E4C">
              <w:t>Property</w:t>
            </w:r>
          </w:p>
        </w:tc>
        <w:tc>
          <w:tcPr>
            <w:tcW w:w="2880" w:type="dxa"/>
            <w:tcBorders>
              <w:top w:val="single" w:sz="4" w:space="0" w:color="auto"/>
              <w:bottom w:val="single" w:sz="4" w:space="0" w:color="auto"/>
            </w:tcBorders>
            <w:vAlign w:val="center"/>
          </w:tcPr>
          <w:p w14:paraId="249B8BE9" w14:textId="77777777" w:rsidR="002142D7" w:rsidRPr="00B97E4C" w:rsidRDefault="002142D7" w:rsidP="00CD5689">
            <w:pPr>
              <w:pStyle w:val="TableheaderCentered"/>
            </w:pPr>
            <w:r w:rsidRPr="00B97E4C">
              <w:t>Test Method</w:t>
            </w:r>
          </w:p>
        </w:tc>
        <w:tc>
          <w:tcPr>
            <w:tcW w:w="2736" w:type="dxa"/>
            <w:tcBorders>
              <w:top w:val="single" w:sz="4" w:space="0" w:color="auto"/>
              <w:bottom w:val="single" w:sz="4" w:space="0" w:color="auto"/>
            </w:tcBorders>
            <w:vAlign w:val="center"/>
          </w:tcPr>
          <w:p w14:paraId="7E532ECD" w14:textId="77777777" w:rsidR="002142D7" w:rsidRPr="00B97E4C" w:rsidRDefault="002142D7" w:rsidP="00CD5689">
            <w:pPr>
              <w:pStyle w:val="TableheaderCentered"/>
            </w:pPr>
            <w:r w:rsidRPr="00B97E4C">
              <w:t>Requirements</w:t>
            </w:r>
          </w:p>
        </w:tc>
      </w:tr>
      <w:tr w:rsidR="002142D7" w:rsidRPr="00B97E4C" w14:paraId="6317E376" w14:textId="77777777" w:rsidTr="008A0AE6">
        <w:trPr>
          <w:trHeight w:val="288"/>
        </w:trPr>
        <w:tc>
          <w:tcPr>
            <w:tcW w:w="2880" w:type="dxa"/>
            <w:tcBorders>
              <w:top w:val="single" w:sz="4" w:space="0" w:color="auto"/>
            </w:tcBorders>
            <w:vAlign w:val="center"/>
          </w:tcPr>
          <w:p w14:paraId="5FA0EB8F" w14:textId="77777777" w:rsidR="002142D7" w:rsidRDefault="002142D7" w:rsidP="008A0AE6">
            <w:pPr>
              <w:pStyle w:val="Tabletext"/>
              <w:keepNext/>
              <w:keepLines/>
            </w:pPr>
            <w:r w:rsidRPr="00B97E4C">
              <w:t>Specific Gravity</w:t>
            </w:r>
          </w:p>
          <w:p w14:paraId="3B79B4CD" w14:textId="77777777" w:rsidR="002142D7" w:rsidRPr="00B97E4C" w:rsidRDefault="002142D7" w:rsidP="008A0AE6">
            <w:pPr>
              <w:pStyle w:val="Tabletext"/>
              <w:keepNext/>
              <w:keepLines/>
            </w:pPr>
            <w:r>
              <w:t>(Resin &amp; Carbon Black)</w:t>
            </w:r>
          </w:p>
        </w:tc>
        <w:tc>
          <w:tcPr>
            <w:tcW w:w="2880" w:type="dxa"/>
            <w:tcBorders>
              <w:top w:val="single" w:sz="4" w:space="0" w:color="auto"/>
            </w:tcBorders>
            <w:vAlign w:val="center"/>
          </w:tcPr>
          <w:p w14:paraId="4719ECDF" w14:textId="77777777" w:rsidR="002142D7" w:rsidRPr="00B97E4C" w:rsidRDefault="002142D7" w:rsidP="008A0AE6">
            <w:pPr>
              <w:pStyle w:val="Tabletext"/>
              <w:keepNext/>
              <w:keepLines/>
              <w:jc w:val="center"/>
            </w:pPr>
            <w:r w:rsidRPr="00B97E4C">
              <w:t>ASTM D 792</w:t>
            </w:r>
          </w:p>
        </w:tc>
        <w:tc>
          <w:tcPr>
            <w:tcW w:w="2736" w:type="dxa"/>
            <w:tcBorders>
              <w:top w:val="single" w:sz="4" w:space="0" w:color="auto"/>
            </w:tcBorders>
            <w:vAlign w:val="center"/>
          </w:tcPr>
          <w:p w14:paraId="48A0FD07" w14:textId="77777777" w:rsidR="002142D7" w:rsidRPr="00B97E4C" w:rsidRDefault="002142D7" w:rsidP="008A0AE6">
            <w:pPr>
              <w:pStyle w:val="Tabletext"/>
              <w:keepNext/>
              <w:keepLines/>
              <w:jc w:val="center"/>
            </w:pPr>
            <w:r w:rsidRPr="00B97E4C">
              <w:t>&gt; 0.940</w:t>
            </w:r>
          </w:p>
        </w:tc>
      </w:tr>
      <w:tr w:rsidR="002142D7" w:rsidRPr="00B97E4C" w14:paraId="58D68298" w14:textId="77777777" w:rsidTr="008A0AE6">
        <w:trPr>
          <w:trHeight w:val="288"/>
        </w:trPr>
        <w:tc>
          <w:tcPr>
            <w:tcW w:w="2880" w:type="dxa"/>
            <w:vAlign w:val="center"/>
          </w:tcPr>
          <w:p w14:paraId="267E119E" w14:textId="77777777" w:rsidR="002142D7" w:rsidRPr="00B97E4C" w:rsidRDefault="002142D7" w:rsidP="008A0AE6">
            <w:pPr>
              <w:pStyle w:val="Tabletext"/>
              <w:keepNext/>
              <w:keepLines/>
            </w:pPr>
            <w:r w:rsidRPr="00B97E4C">
              <w:t>Melt Index</w:t>
            </w:r>
          </w:p>
        </w:tc>
        <w:tc>
          <w:tcPr>
            <w:tcW w:w="2880" w:type="dxa"/>
            <w:vAlign w:val="center"/>
          </w:tcPr>
          <w:p w14:paraId="4D769584" w14:textId="77777777" w:rsidR="002142D7" w:rsidRPr="00B97E4C" w:rsidRDefault="002142D7" w:rsidP="008A0AE6">
            <w:pPr>
              <w:pStyle w:val="Tabletext"/>
              <w:keepNext/>
              <w:keepLines/>
              <w:jc w:val="center"/>
            </w:pPr>
            <w:r w:rsidRPr="00B97E4C">
              <w:t>ASTM D 1238</w:t>
            </w:r>
          </w:p>
        </w:tc>
        <w:tc>
          <w:tcPr>
            <w:tcW w:w="2736" w:type="dxa"/>
            <w:vAlign w:val="center"/>
          </w:tcPr>
          <w:p w14:paraId="5952CEDB" w14:textId="77777777" w:rsidR="002142D7" w:rsidRPr="00B97E4C" w:rsidRDefault="002142D7" w:rsidP="008A0AE6">
            <w:pPr>
              <w:pStyle w:val="Tabletext"/>
              <w:keepNext/>
              <w:keepLines/>
              <w:jc w:val="center"/>
            </w:pPr>
            <w:r w:rsidRPr="00B97E4C">
              <w:t>&lt; 0.4 g/10 min</w:t>
            </w:r>
          </w:p>
        </w:tc>
      </w:tr>
      <w:tr w:rsidR="002142D7" w:rsidRPr="00072A4C" w14:paraId="4F5172E0" w14:textId="77777777" w:rsidTr="008A0AE6">
        <w:trPr>
          <w:trHeight w:val="288"/>
        </w:trPr>
        <w:tc>
          <w:tcPr>
            <w:tcW w:w="2880" w:type="dxa"/>
            <w:vAlign w:val="center"/>
          </w:tcPr>
          <w:p w14:paraId="385CF5A8" w14:textId="77777777" w:rsidR="002142D7" w:rsidRPr="00B97E4C" w:rsidRDefault="002142D7" w:rsidP="008A0AE6">
            <w:pPr>
              <w:pStyle w:val="Tabletext"/>
              <w:keepNext/>
              <w:keepLines/>
            </w:pPr>
            <w:r w:rsidRPr="00B97E4C">
              <w:t>Carbon Black Content</w:t>
            </w:r>
          </w:p>
        </w:tc>
        <w:tc>
          <w:tcPr>
            <w:tcW w:w="2880" w:type="dxa"/>
            <w:vAlign w:val="center"/>
          </w:tcPr>
          <w:p w14:paraId="61491235" w14:textId="77777777" w:rsidR="002142D7" w:rsidRPr="00B97E4C" w:rsidRDefault="002142D7" w:rsidP="008A0AE6">
            <w:pPr>
              <w:pStyle w:val="Tabletext"/>
              <w:keepNext/>
              <w:keepLines/>
              <w:jc w:val="center"/>
            </w:pPr>
            <w:r w:rsidRPr="00B97E4C">
              <w:t>ASTM D 1603</w:t>
            </w:r>
          </w:p>
        </w:tc>
        <w:tc>
          <w:tcPr>
            <w:tcW w:w="2736" w:type="dxa"/>
            <w:vAlign w:val="center"/>
          </w:tcPr>
          <w:p w14:paraId="4B4C75D6" w14:textId="77777777" w:rsidR="002142D7" w:rsidRPr="00B97E4C" w:rsidRDefault="002142D7" w:rsidP="008A0AE6">
            <w:pPr>
              <w:pStyle w:val="Tabletext"/>
              <w:keepNext/>
              <w:keepLines/>
              <w:jc w:val="center"/>
            </w:pPr>
            <w:r w:rsidRPr="00B97E4C">
              <w:t xml:space="preserve">2 </w:t>
            </w:r>
            <w:r>
              <w:t>–</w:t>
            </w:r>
            <w:r w:rsidRPr="00B97E4C">
              <w:t xml:space="preserve"> 3</w:t>
            </w:r>
            <w:r>
              <w:t xml:space="preserve"> </w:t>
            </w:r>
            <w:r w:rsidRPr="00B97E4C">
              <w:t>%</w:t>
            </w:r>
          </w:p>
        </w:tc>
      </w:tr>
    </w:tbl>
    <w:p w14:paraId="65B195E8" w14:textId="77777777" w:rsidR="002142D7" w:rsidRDefault="002142D7" w:rsidP="002142D7">
      <w:pPr>
        <w:pStyle w:val="HiddenTextSpec"/>
      </w:pPr>
      <w:r>
        <w:t>1**************************************************************************************************************************1</w:t>
      </w:r>
    </w:p>
    <w:p w14:paraId="0C906104" w14:textId="77777777" w:rsidR="00001583" w:rsidRPr="00B97E4C" w:rsidRDefault="00001583" w:rsidP="00001583">
      <w:pPr>
        <w:pStyle w:val="000Division"/>
      </w:pPr>
      <w:bookmarkStart w:id="1299" w:name="_Toc175378683"/>
      <w:bookmarkStart w:id="1300" w:name="_Toc175471581"/>
      <w:bookmarkStart w:id="1301" w:name="_Toc182750885"/>
      <w:bookmarkEnd w:id="1223"/>
      <w:bookmarkEnd w:id="1224"/>
      <w:bookmarkEnd w:id="1225"/>
      <w:bookmarkEnd w:id="1226"/>
      <w:r w:rsidRPr="00B97E4C">
        <w:lastRenderedPageBreak/>
        <w:t>Division 1000 – E</w:t>
      </w:r>
      <w:bookmarkEnd w:id="1299"/>
      <w:r w:rsidRPr="00B97E4C">
        <w:t>quipment</w:t>
      </w:r>
      <w:bookmarkEnd w:id="1300"/>
      <w:bookmarkEnd w:id="1301"/>
    </w:p>
    <w:p w14:paraId="19E6989E" w14:textId="77777777" w:rsidR="00BC14D2" w:rsidRPr="00594285" w:rsidRDefault="00594285" w:rsidP="00594285">
      <w:pPr>
        <w:pStyle w:val="000Section"/>
      </w:pPr>
      <w:r w:rsidRPr="00594285">
        <w:t>Section 1001 – Traffic Control Equipment</w:t>
      </w:r>
    </w:p>
    <w:p w14:paraId="7049EEE0" w14:textId="77777777" w:rsidR="001B1DE9" w:rsidRDefault="001B1DE9" w:rsidP="001B1DE9">
      <w:pPr>
        <w:pStyle w:val="00000Subsection"/>
        <w:rPr>
          <w:szCs w:val="22"/>
          <w:lang w:eastAsia="x-none"/>
        </w:rPr>
      </w:pPr>
      <w:bookmarkStart w:id="1302" w:name="_Toc9233551"/>
      <w:bookmarkStart w:id="1303" w:name="_Toc501717958"/>
      <w:bookmarkStart w:id="1304" w:name="_Toc175471585"/>
      <w:bookmarkStart w:id="1305" w:name="_Toc175378687"/>
      <w:bookmarkStart w:id="1306" w:name="_Toc142048649"/>
      <w:bookmarkStart w:id="1307" w:name="_Toc142048707"/>
      <w:bookmarkStart w:id="1308" w:name="_Toc175378744"/>
      <w:bookmarkStart w:id="1309" w:name="_Toc175471642"/>
      <w:bookmarkStart w:id="1310" w:name="_Toc182750946"/>
      <w:proofErr w:type="gramStart"/>
      <w:r w:rsidRPr="00B97E4C">
        <w:t>1001.01  Flashing</w:t>
      </w:r>
      <w:proofErr w:type="gramEnd"/>
      <w:r w:rsidRPr="00B97E4C">
        <w:t xml:space="preserve"> Arrow Board</w:t>
      </w:r>
    </w:p>
    <w:p w14:paraId="5F5DEC3A" w14:textId="77777777" w:rsidR="001B1DE9" w:rsidRDefault="001B1DE9" w:rsidP="001B1DE9">
      <w:pPr>
        <w:pStyle w:val="Instruction"/>
      </w:pPr>
      <w:r>
        <w:t>SUBSECTION HEADING AND The entire TEXT ARE changed to:</w:t>
      </w:r>
    </w:p>
    <w:p w14:paraId="2628AEDB" w14:textId="77777777" w:rsidR="001B1DE9" w:rsidRDefault="001B1DE9" w:rsidP="001B1DE9">
      <w:pPr>
        <w:pStyle w:val="HiddenTextSpec"/>
      </w:pPr>
      <w:r>
        <w:t>1**************************************************************************************************************************1</w:t>
      </w:r>
    </w:p>
    <w:p w14:paraId="01C8CA2D" w14:textId="77777777" w:rsidR="001B1DE9" w:rsidRDefault="001B1DE9" w:rsidP="001B1DE9">
      <w:pPr>
        <w:pStyle w:val="HiddenTextSpec"/>
      </w:pPr>
      <w:r>
        <w:t>BDC23S-02 dated Mar 13, 2023</w:t>
      </w:r>
    </w:p>
    <w:p w14:paraId="14AC020C" w14:textId="77777777" w:rsidR="001B1DE9" w:rsidRPr="00B97E4C" w:rsidRDefault="001B1DE9" w:rsidP="001B1DE9">
      <w:pPr>
        <w:pStyle w:val="00000Subsection"/>
      </w:pPr>
      <w:bookmarkStart w:id="1311" w:name="_Toc142048647"/>
      <w:bookmarkStart w:id="1312" w:name="_Toc175378685"/>
      <w:bookmarkStart w:id="1313" w:name="_Toc175471583"/>
      <w:bookmarkStart w:id="1314" w:name="_Toc501717956"/>
      <w:bookmarkStart w:id="1315" w:name="_Toc119502092"/>
      <w:proofErr w:type="gramStart"/>
      <w:r w:rsidRPr="00B97E4C">
        <w:t>1001.01  Arrow</w:t>
      </w:r>
      <w:proofErr w:type="gramEnd"/>
      <w:r w:rsidRPr="00B97E4C">
        <w:t xml:space="preserve"> Board</w:t>
      </w:r>
      <w:bookmarkEnd w:id="1311"/>
      <w:bookmarkEnd w:id="1312"/>
      <w:bookmarkEnd w:id="1313"/>
      <w:bookmarkEnd w:id="1314"/>
      <w:bookmarkEnd w:id="1315"/>
    </w:p>
    <w:p w14:paraId="25D73BDC" w14:textId="77777777" w:rsidR="001B1DE9" w:rsidRPr="00240497" w:rsidRDefault="001B1DE9" w:rsidP="001B1DE9">
      <w:pPr>
        <w:pStyle w:val="Paragraph"/>
      </w:pPr>
      <w:r w:rsidRPr="00240497">
        <w:t>Provide either Type A or Type C or both types of arrow boards.  Ensure the arrow board elements conform to the MUTCD and the following requirements:</w:t>
      </w:r>
    </w:p>
    <w:p w14:paraId="4D2034EC" w14:textId="77777777" w:rsidR="001B1DE9" w:rsidRPr="00B97E4C" w:rsidRDefault="001B1DE9" w:rsidP="001B1DE9">
      <w:pPr>
        <w:pStyle w:val="List0indent"/>
      </w:pPr>
      <w:r w:rsidRPr="00B97E4C">
        <w:t>1.</w:t>
      </w:r>
      <w:r w:rsidRPr="00B97E4C">
        <w:tab/>
        <w:t>Non-reflective, black boards equipped with battery-operated amber lights.</w:t>
      </w:r>
    </w:p>
    <w:p w14:paraId="679B1EF1" w14:textId="77777777" w:rsidR="001B1DE9" w:rsidRPr="00B97E4C" w:rsidRDefault="001B1DE9" w:rsidP="001B1DE9">
      <w:pPr>
        <w:pStyle w:val="List0indent"/>
      </w:pPr>
      <w:r w:rsidRPr="00B97E4C">
        <w:t>2.</w:t>
      </w:r>
      <w:r w:rsidRPr="00B97E4C">
        <w:tab/>
        <w:t>A minimum peak luminous intensity of 8</w:t>
      </w:r>
      <w:r>
        <w:t>,</w:t>
      </w:r>
      <w:r w:rsidRPr="00B97E4C">
        <w:t xml:space="preserve">800 candelas and equipped with photocells that will automatically reduce the luminous intensity to </w:t>
      </w:r>
      <w:r>
        <w:t>1,</w:t>
      </w:r>
      <w:r w:rsidRPr="00B97E4C">
        <w:t>500 candelas when the ambient light level drops to 5</w:t>
      </w:r>
      <w:r>
        <w:t xml:space="preserve"> </w:t>
      </w:r>
      <w:r w:rsidRPr="00B97E4C">
        <w:t>foot-candles.</w:t>
      </w:r>
    </w:p>
    <w:p w14:paraId="44FF0241" w14:textId="77777777" w:rsidR="001B1DE9" w:rsidRPr="00B97E4C" w:rsidRDefault="001B1DE9" w:rsidP="001B1DE9">
      <w:pPr>
        <w:pStyle w:val="List0indent"/>
      </w:pPr>
      <w:r w:rsidRPr="00B97E4C">
        <w:t>3.</w:t>
      </w:r>
      <w:r w:rsidRPr="00B97E4C">
        <w:tab/>
        <w:t>A light on the rear face of the board to indicate that the lights are operating.</w:t>
      </w:r>
    </w:p>
    <w:p w14:paraId="06065760" w14:textId="77777777" w:rsidR="001B1DE9" w:rsidRPr="00B97E4C" w:rsidRDefault="001B1DE9" w:rsidP="001B1DE9">
      <w:pPr>
        <w:pStyle w:val="List0indent"/>
      </w:pPr>
      <w:r w:rsidRPr="00B97E4C">
        <w:t>4.</w:t>
      </w:r>
      <w:r w:rsidRPr="00B97E4C">
        <w:tab/>
        <w:t>Solid state controls with polarity and surge protection.</w:t>
      </w:r>
    </w:p>
    <w:p w14:paraId="3C52B699" w14:textId="77777777" w:rsidR="001B1DE9" w:rsidRPr="00B97E4C" w:rsidRDefault="001B1DE9" w:rsidP="001B1DE9">
      <w:pPr>
        <w:pStyle w:val="List0indent"/>
      </w:pPr>
      <w:r w:rsidRPr="00B97E4C">
        <w:t>5.</w:t>
      </w:r>
      <w:r w:rsidRPr="00B97E4C">
        <w:tab/>
        <w:t>Panel operation controls mounted in a lockable enclosure.</w:t>
      </w:r>
    </w:p>
    <w:p w14:paraId="4C33D250" w14:textId="77777777" w:rsidR="001B1DE9" w:rsidRPr="00240497" w:rsidRDefault="001B1DE9" w:rsidP="001B1DE9">
      <w:pPr>
        <w:pStyle w:val="Paragraph"/>
      </w:pPr>
      <w:r w:rsidRPr="00240497">
        <w:t>Ensure the arrow boards are equipped with a diesel charged battery system.  Do not use gasoline powered systems.  With RE approval, the Contractor may use the arrow boards equipped with solar charged battery systems in non-moving operations.  The Department may require a solar charged battery system in noise sensitive areas.</w:t>
      </w:r>
    </w:p>
    <w:p w14:paraId="7B1832E2" w14:textId="77777777" w:rsidR="001B1DE9" w:rsidRDefault="001B1DE9" w:rsidP="001B1DE9">
      <w:pPr>
        <w:pStyle w:val="Paragraph"/>
      </w:pPr>
      <w:r w:rsidRPr="00240497">
        <w:t>Securely mount arrow boards on a manufacturer-approved 2 wheeled towing trailer.</w:t>
      </w:r>
    </w:p>
    <w:p w14:paraId="752F0A27" w14:textId="77777777" w:rsidR="001B1DE9" w:rsidRDefault="001B1DE9" w:rsidP="001B1DE9">
      <w:pPr>
        <w:pStyle w:val="HiddenTextSpec"/>
      </w:pPr>
      <w:r>
        <w:t>1**************************************************************************************************************************1</w:t>
      </w:r>
    </w:p>
    <w:p w14:paraId="7F5B2124" w14:textId="77777777" w:rsidR="001E2A4D" w:rsidRDefault="001E2A4D" w:rsidP="00D75581">
      <w:pPr>
        <w:pStyle w:val="00000Subsection"/>
      </w:pPr>
      <w:proofErr w:type="gramStart"/>
      <w:r>
        <w:t>1001.03  Traffic</w:t>
      </w:r>
      <w:proofErr w:type="gramEnd"/>
      <w:r>
        <w:t xml:space="preserve"> Control Truck with Mounted Crash Cushions</w:t>
      </w:r>
      <w:bookmarkEnd w:id="1302"/>
      <w:bookmarkEnd w:id="1303"/>
      <w:bookmarkEnd w:id="1304"/>
      <w:bookmarkEnd w:id="1305"/>
      <w:bookmarkEnd w:id="1306"/>
    </w:p>
    <w:p w14:paraId="4A7BA644" w14:textId="77777777" w:rsidR="00F1292F" w:rsidRDefault="00F1292F" w:rsidP="00F1292F">
      <w:pPr>
        <w:pStyle w:val="HiddenTextSpec"/>
      </w:pPr>
      <w:r>
        <w:t>1**************************************************************************************************************************1</w:t>
      </w:r>
    </w:p>
    <w:p w14:paraId="5CFF38D0" w14:textId="22F317C2" w:rsidR="001B1DE9" w:rsidRDefault="001B1DE9" w:rsidP="001B1DE9">
      <w:pPr>
        <w:pStyle w:val="HiddenTextSpec"/>
      </w:pPr>
      <w:r>
        <w:t>BDC23S-02 dated Mar 13, 2023</w:t>
      </w:r>
    </w:p>
    <w:p w14:paraId="62E33149" w14:textId="77777777" w:rsidR="001B1DE9" w:rsidRDefault="001B1DE9" w:rsidP="001B1DE9">
      <w:pPr>
        <w:pStyle w:val="HiddenTextSpec"/>
      </w:pPr>
    </w:p>
    <w:p w14:paraId="02AA8DCC" w14:textId="77777777" w:rsidR="001B1DE9" w:rsidRDefault="001B1DE9" w:rsidP="001B1DE9">
      <w:pPr>
        <w:pStyle w:val="Instruction"/>
      </w:pPr>
      <w:r>
        <w:t>The entire subsection is changed to:</w:t>
      </w:r>
    </w:p>
    <w:p w14:paraId="3D39D31A" w14:textId="589D15B8" w:rsidR="001B1DE9" w:rsidRPr="00240497" w:rsidRDefault="001B1DE9" w:rsidP="001B1DE9">
      <w:pPr>
        <w:pStyle w:val="Paragraph"/>
      </w:pPr>
      <w:r w:rsidRPr="00240497">
        <w:t xml:space="preserve">Provide a truck affixed with a bed-mounted type C arrow board, as specified in </w:t>
      </w:r>
      <w:r w:rsidRPr="00193FA6">
        <w:t>1001.01</w:t>
      </w:r>
      <w:r w:rsidRPr="00240497">
        <w:t xml:space="preserve">, and a rear mounted crash cushion.  Ensure the weight of the truck with the type C arrow board and the rear mounted crash cushion is minimum total weight of 10 tons.  The Contractor may use ballast to meet the weight requirement.  When using ballast, ensure that it is securely fastened to the truck.  Provide crash cushions that </w:t>
      </w:r>
      <w:proofErr w:type="gramStart"/>
      <w:r w:rsidRPr="00240497">
        <w:t>conforms</w:t>
      </w:r>
      <w:proofErr w:type="gramEnd"/>
      <w:r w:rsidRPr="00240497">
        <w:t xml:space="preserve"> to the following requirements:</w:t>
      </w:r>
    </w:p>
    <w:p w14:paraId="6E64648F" w14:textId="44F8EC44" w:rsidR="001B1DE9" w:rsidRDefault="001B1DE9" w:rsidP="001B1DE9">
      <w:pPr>
        <w:pStyle w:val="List0indent"/>
      </w:pPr>
      <w:r>
        <w:t>1.</w:t>
      </w:r>
      <w:r>
        <w:tab/>
        <w:t xml:space="preserve">Meets crash-worthiness requirements as specified in </w:t>
      </w:r>
      <w:r w:rsidRPr="00193FA6">
        <w:t>159.03.02</w:t>
      </w:r>
      <w:r>
        <w:t>.</w:t>
      </w:r>
    </w:p>
    <w:p w14:paraId="1C72B32B" w14:textId="77777777" w:rsidR="001B1DE9" w:rsidRDefault="001B1DE9" w:rsidP="001B1DE9">
      <w:pPr>
        <w:pStyle w:val="List0indent"/>
      </w:pPr>
      <w:r>
        <w:t>2.</w:t>
      </w:r>
      <w:r>
        <w:tab/>
        <w:t>Designed to be attached to the rear of a truck.</w:t>
      </w:r>
    </w:p>
    <w:p w14:paraId="77503DC7" w14:textId="77777777" w:rsidR="001B1DE9" w:rsidRDefault="001B1DE9" w:rsidP="001B1DE9">
      <w:pPr>
        <w:pStyle w:val="List0indent"/>
      </w:pPr>
      <w:r>
        <w:t>3.</w:t>
      </w:r>
      <w:r>
        <w:tab/>
        <w:t xml:space="preserve">Equipped with a </w:t>
      </w:r>
      <w:proofErr w:type="gramStart"/>
      <w:r>
        <w:t>90 degree</w:t>
      </w:r>
      <w:proofErr w:type="gramEnd"/>
      <w:r>
        <w:t xml:space="preserve"> hydraulic tilt system to raise and lower the crash cushion.  The tilt system shall have a locking mechanism to secure the crash cushion when in the raised position.</w:t>
      </w:r>
    </w:p>
    <w:p w14:paraId="5C5EEE3B" w14:textId="77777777" w:rsidR="001B1DE9" w:rsidRDefault="001B1DE9" w:rsidP="001B1DE9">
      <w:pPr>
        <w:pStyle w:val="List0indent"/>
      </w:pPr>
      <w:r>
        <w:t>4.</w:t>
      </w:r>
      <w:r>
        <w:tab/>
        <w:t xml:space="preserve">If equipped with </w:t>
      </w:r>
      <w:proofErr w:type="gramStart"/>
      <w:r>
        <w:t>energy absorbing</w:t>
      </w:r>
      <w:proofErr w:type="gramEnd"/>
      <w:r>
        <w:t xml:space="preserve"> modules, ensure that they are painted yellow.</w:t>
      </w:r>
    </w:p>
    <w:p w14:paraId="40E63FD9" w14:textId="77777777" w:rsidR="001B1DE9" w:rsidRDefault="001B1DE9" w:rsidP="001B1DE9">
      <w:pPr>
        <w:pStyle w:val="List0indent"/>
      </w:pPr>
      <w:r>
        <w:t>5.</w:t>
      </w:r>
      <w:r>
        <w:tab/>
        <w:t>Displays alternating 6 inch wide black and yellow bands, composed of Type III-retroreflective sheeting, as specified in ASTM D 4956, in an inverted “V” chevron pattern on the surface of the rear module that faces traffic.  When in the raised position, ensure that the surface of the rear facing module also displays the chevron pattern.</w:t>
      </w:r>
    </w:p>
    <w:p w14:paraId="5C2C4FAE" w14:textId="77777777" w:rsidR="001B1DE9" w:rsidRDefault="001B1DE9" w:rsidP="001B1DE9">
      <w:pPr>
        <w:pStyle w:val="List0indent"/>
      </w:pPr>
      <w:r>
        <w:t>6.</w:t>
      </w:r>
      <w:r>
        <w:tab/>
        <w:t xml:space="preserve">Equipped with standard trailer lighting systems, including brake lights, taillights, and turn signals that are visible </w:t>
      </w:r>
      <w:bookmarkStart w:id="1316" w:name="_bookmark1740"/>
      <w:bookmarkEnd w:id="1316"/>
      <w:r>
        <w:t>in the raised and lowered positions.</w:t>
      </w:r>
    </w:p>
    <w:p w14:paraId="6248B58C" w14:textId="77777777" w:rsidR="00F1292F" w:rsidRDefault="00F1292F" w:rsidP="00F1292F">
      <w:pPr>
        <w:pStyle w:val="HiddenTextSpec"/>
      </w:pPr>
      <w:r>
        <w:t>1**************************************************************************************************************************1</w:t>
      </w:r>
    </w:p>
    <w:p w14:paraId="490F7A10" w14:textId="77777777" w:rsidR="001E2A4D" w:rsidRPr="00E76C8C" w:rsidRDefault="001E2A4D" w:rsidP="00F1292F">
      <w:pPr>
        <w:pStyle w:val="Blankline"/>
      </w:pPr>
    </w:p>
    <w:p w14:paraId="3E79A7C9" w14:textId="77777777" w:rsidR="00166311" w:rsidRPr="00E76C8C" w:rsidRDefault="00166311" w:rsidP="00166311">
      <w:pPr>
        <w:pStyle w:val="HiddenTextSpec"/>
      </w:pPr>
      <w:r w:rsidRPr="00E76C8C">
        <w:t>1**************************************************************************************************************************1</w:t>
      </w:r>
    </w:p>
    <w:p w14:paraId="5C26A14F" w14:textId="77777777" w:rsidR="00166311" w:rsidRPr="0054740F" w:rsidRDefault="00166311" w:rsidP="00166311">
      <w:pPr>
        <w:pStyle w:val="HiddenTextSpec"/>
      </w:pPr>
      <w:r w:rsidRPr="0054740F">
        <w:t xml:space="preserve">include the following subsections if ANY OF THESE </w:t>
      </w:r>
      <w:r w:rsidR="00E443EB">
        <w:t>equipment</w:t>
      </w:r>
      <w:r w:rsidRPr="0054740F">
        <w:t xml:space="preserve"> are REQUESTED BY Traffic Operations</w:t>
      </w:r>
    </w:p>
    <w:p w14:paraId="510744FD" w14:textId="77777777" w:rsidR="00166311" w:rsidRPr="0054740F" w:rsidRDefault="00166311" w:rsidP="00166311">
      <w:pPr>
        <w:pStyle w:val="HiddenTextSpec"/>
      </w:pPr>
    </w:p>
    <w:p w14:paraId="4CA682E7" w14:textId="77777777" w:rsidR="00802504" w:rsidRPr="00382008" w:rsidRDefault="00802504" w:rsidP="00166311">
      <w:pPr>
        <w:pStyle w:val="HiddenTextSpec"/>
        <w:rPr>
          <w:b/>
        </w:rPr>
      </w:pPr>
    </w:p>
    <w:p w14:paraId="4123A801" w14:textId="77777777" w:rsidR="00166311" w:rsidRPr="0054740F" w:rsidRDefault="00166311" w:rsidP="00166311">
      <w:pPr>
        <w:pStyle w:val="Instruction"/>
      </w:pPr>
      <w:r w:rsidRPr="0054740F">
        <w:lastRenderedPageBreak/>
        <w:t>The following subsection is added:</w:t>
      </w:r>
    </w:p>
    <w:p w14:paraId="0FF0FEC4" w14:textId="77777777" w:rsidR="00A44507" w:rsidRDefault="00594285" w:rsidP="00594285">
      <w:pPr>
        <w:pStyle w:val="00000Subsection"/>
      </w:pPr>
      <w:bookmarkStart w:id="1317" w:name="_Toc68929159"/>
      <w:bookmarkStart w:id="1318" w:name="_Toc163036033"/>
      <w:proofErr w:type="gramStart"/>
      <w:r w:rsidRPr="00594285">
        <w:t>1001.04  Portable</w:t>
      </w:r>
      <w:proofErr w:type="gramEnd"/>
      <w:r w:rsidRPr="00594285">
        <w:t xml:space="preserve"> Variable Message Sign </w:t>
      </w:r>
      <w:r w:rsidR="00B1264A">
        <w:t>w</w:t>
      </w:r>
      <w:r w:rsidRPr="00594285">
        <w:t>ith Remote Communication</w:t>
      </w:r>
    </w:p>
    <w:p w14:paraId="629D1E97" w14:textId="77777777" w:rsidR="00DA5C34" w:rsidRPr="00DA5C34" w:rsidRDefault="00DA5C34" w:rsidP="00B742C5"/>
    <w:p w14:paraId="3E697E6C" w14:textId="48D5F115" w:rsidR="00790A74" w:rsidRPr="00790A74" w:rsidRDefault="00790A74" w:rsidP="00B742C5">
      <w:r>
        <w:t>I</w:t>
      </w:r>
      <w:r w:rsidR="00D25CAE">
        <w:t xml:space="preserve">F REQUESTED FOR </w:t>
      </w:r>
      <w:proofErr w:type="gramStart"/>
      <w:r w:rsidR="00D25CAE">
        <w:t>A NJDOT</w:t>
      </w:r>
      <w:proofErr w:type="gramEnd"/>
      <w:r w:rsidR="00D25CAE">
        <w:t xml:space="preserve"> FACILITY</w:t>
      </w:r>
    </w:p>
    <w:p w14:paraId="2B6A54DC" w14:textId="77777777" w:rsidR="00A44507" w:rsidRPr="003C1CDE" w:rsidRDefault="00A44507" w:rsidP="00A44507">
      <w:pPr>
        <w:pStyle w:val="Paragraph"/>
      </w:pPr>
      <w:r w:rsidRPr="003C1CDE">
        <w:t xml:space="preserve">Provide a NTCIP compliant portable variable message sign as described under </w:t>
      </w:r>
      <w:r w:rsidRPr="00BB5B8B">
        <w:t>1001.02</w:t>
      </w:r>
      <w:r w:rsidRPr="003C1CDE">
        <w:t xml:space="preserve"> with the exceptions noted below and </w:t>
      </w:r>
      <w:proofErr w:type="gramStart"/>
      <w:r w:rsidRPr="003C1CDE">
        <w:t>each equipped</w:t>
      </w:r>
      <w:proofErr w:type="gramEnd"/>
      <w:r w:rsidRPr="003C1CDE">
        <w:t xml:space="preserve"> with broadband cellular modem.</w:t>
      </w:r>
    </w:p>
    <w:p w14:paraId="2946437B" w14:textId="77777777" w:rsidR="00A44507" w:rsidRPr="003C1CDE" w:rsidRDefault="00A44507" w:rsidP="00A44507">
      <w:pPr>
        <w:pStyle w:val="Paragraph"/>
      </w:pPr>
      <w:r w:rsidRPr="003C1CDE">
        <w:t xml:space="preserve">Ensure that the sign panel is </w:t>
      </w:r>
      <w:proofErr w:type="gramStart"/>
      <w:r w:rsidRPr="003C1CDE">
        <w:t>color</w:t>
      </w:r>
      <w:proofErr w:type="gramEnd"/>
      <w:r w:rsidRPr="003C1CDE">
        <w:t xml:space="preserve"> full matrix model that displays a combination of letters and graphic images.</w:t>
      </w:r>
    </w:p>
    <w:p w14:paraId="07978B12" w14:textId="6CA35C14" w:rsidR="00A44507" w:rsidRPr="003C1CDE" w:rsidRDefault="00A44507" w:rsidP="00A44507">
      <w:pPr>
        <w:pStyle w:val="Paragraph"/>
      </w:pPr>
      <w:r w:rsidRPr="003C1CDE">
        <w:t xml:space="preserve">Ensure that the sign panel </w:t>
      </w:r>
      <w:proofErr w:type="gramStart"/>
      <w:r w:rsidRPr="003C1CDE">
        <w:t>is capable of displaying</w:t>
      </w:r>
      <w:proofErr w:type="gramEnd"/>
      <w:r w:rsidRPr="003C1CDE">
        <w:t xml:space="preserve"> </w:t>
      </w:r>
      <w:r w:rsidR="00691574">
        <w:t>3</w:t>
      </w:r>
      <w:r w:rsidRPr="003C1CDE">
        <w:t xml:space="preserve"> lines of text with variable size characters.</w:t>
      </w:r>
    </w:p>
    <w:p w14:paraId="5BBEECA8" w14:textId="484794FD" w:rsidR="00A44507" w:rsidRPr="003C1CDE" w:rsidRDefault="00A44507" w:rsidP="00A44507">
      <w:pPr>
        <w:pStyle w:val="Paragraph"/>
      </w:pPr>
      <w:r w:rsidRPr="003C1CDE">
        <w:t xml:space="preserve">Ensure </w:t>
      </w:r>
      <w:r w:rsidR="00691574">
        <w:t>9</w:t>
      </w:r>
      <w:r w:rsidRPr="003C1CDE">
        <w:t xml:space="preserve"> characters are displayed per line for posting travel times.  For this </w:t>
      </w:r>
      <w:proofErr w:type="gramStart"/>
      <w:r w:rsidR="00691574">
        <w:t>9</w:t>
      </w:r>
      <w:r w:rsidRPr="003C1CDE">
        <w:t xml:space="preserve"> character</w:t>
      </w:r>
      <w:proofErr w:type="gramEnd"/>
      <w:r w:rsidRPr="003C1CDE">
        <w:t xml:space="preserve"> requirement, smaller size characters may be allowed that meets MUTCD guidelines.</w:t>
      </w:r>
    </w:p>
    <w:p w14:paraId="4689CEEF" w14:textId="77777777" w:rsidR="00A44507" w:rsidRPr="003C1CDE" w:rsidRDefault="00A44507" w:rsidP="00A44507">
      <w:pPr>
        <w:pStyle w:val="Paragraph"/>
      </w:pPr>
      <w:r w:rsidRPr="003C1CDE">
        <w:t>Ensure that the panel is also capable of displaying 8 characters per line with a minimum character height of 18 inches.</w:t>
      </w:r>
    </w:p>
    <w:p w14:paraId="2FD481DD" w14:textId="77777777" w:rsidR="00A44507" w:rsidRDefault="00A44507" w:rsidP="00A44507">
      <w:pPr>
        <w:pStyle w:val="Paragraph"/>
      </w:pPr>
      <w:r w:rsidRPr="003C1CDE">
        <w:t xml:space="preserve">Ensure that the PVMSRC can be integrated with the Department’s central DMS control software for remote </w:t>
      </w:r>
      <w:proofErr w:type="gramStart"/>
      <w:r w:rsidRPr="003C1CDE">
        <w:t>operation</w:t>
      </w:r>
      <w:proofErr w:type="gramEnd"/>
      <w:r w:rsidRPr="003C1CDE">
        <w:t>.</w:t>
      </w:r>
    </w:p>
    <w:p w14:paraId="0686C95D" w14:textId="77777777" w:rsidR="00166311" w:rsidRDefault="00594285" w:rsidP="00594285">
      <w:pPr>
        <w:pStyle w:val="00000Subsection"/>
      </w:pPr>
      <w:proofErr w:type="gramStart"/>
      <w:r w:rsidRPr="0054740F">
        <w:t xml:space="preserve">1001.05  </w:t>
      </w:r>
      <w:r w:rsidRPr="00594285">
        <w:t>Portable</w:t>
      </w:r>
      <w:proofErr w:type="gramEnd"/>
      <w:r w:rsidRPr="00594285">
        <w:t xml:space="preserve"> Trailer Mounted </w:t>
      </w:r>
      <w:r w:rsidR="001517DC">
        <w:t>CCTV</w:t>
      </w:r>
      <w:r w:rsidRPr="00594285">
        <w:t xml:space="preserve"> Camera</w:t>
      </w:r>
      <w:bookmarkEnd w:id="1317"/>
      <w:r w:rsidRPr="00594285">
        <w:t xml:space="preserve"> Assembly</w:t>
      </w:r>
      <w:bookmarkEnd w:id="1318"/>
    </w:p>
    <w:p w14:paraId="293259F3" w14:textId="77777777" w:rsidR="00DA5C34" w:rsidRPr="00DA5C34" w:rsidRDefault="00DA5C34" w:rsidP="00B742C5"/>
    <w:p w14:paraId="1C79930C" w14:textId="26D66F95" w:rsidR="00DA5C34" w:rsidRDefault="00DA5C34" w:rsidP="00DA5C34">
      <w:r>
        <w:t xml:space="preserve">IF REQUESTED FOR </w:t>
      </w:r>
      <w:proofErr w:type="gramStart"/>
      <w:r>
        <w:t>A NJDOT</w:t>
      </w:r>
      <w:proofErr w:type="gramEnd"/>
      <w:r>
        <w:t xml:space="preserve"> FACILITY</w:t>
      </w:r>
      <w:r w:rsidR="00604F09">
        <w:t xml:space="preserve"> ADD THE FOLLOWING:</w:t>
      </w:r>
    </w:p>
    <w:p w14:paraId="31D1E5F4" w14:textId="77777777" w:rsidR="00DA5C34" w:rsidRPr="00DA5C34" w:rsidRDefault="00DA5C34" w:rsidP="00B742C5"/>
    <w:p w14:paraId="7BE7B299" w14:textId="77777777" w:rsidR="00166311" w:rsidRPr="00B15231" w:rsidRDefault="00166311" w:rsidP="00166311">
      <w:pPr>
        <w:pStyle w:val="HiddenTextSpec"/>
        <w:tabs>
          <w:tab w:val="left" w:pos="1440"/>
          <w:tab w:val="left" w:pos="2880"/>
        </w:tabs>
      </w:pPr>
      <w:r>
        <w:t>2</w:t>
      </w:r>
      <w:r w:rsidRPr="00B15231">
        <w:t>***********</w:t>
      </w:r>
      <w:r>
        <w:t>*********</w:t>
      </w:r>
      <w:r w:rsidRPr="00B15231">
        <w:t>*****</w:t>
      </w:r>
      <w:r>
        <w:t>***********************************</w:t>
      </w:r>
      <w:r w:rsidRPr="00B15231">
        <w:t>**************************</w:t>
      </w:r>
      <w:r>
        <w:t>2</w:t>
      </w:r>
    </w:p>
    <w:p w14:paraId="70E33563" w14:textId="77777777" w:rsidR="00166311" w:rsidRPr="0054740F" w:rsidRDefault="00166311" w:rsidP="00166311">
      <w:pPr>
        <w:pStyle w:val="HiddenTextSpec"/>
      </w:pPr>
    </w:p>
    <w:p w14:paraId="01BBD267" w14:textId="77777777" w:rsidR="00166311" w:rsidRPr="0054740F" w:rsidRDefault="00166311" w:rsidP="00166311">
      <w:pPr>
        <w:pStyle w:val="Paragraph"/>
      </w:pPr>
      <w:r w:rsidRPr="0054740F">
        <w:t xml:space="preserve">Provide a Portable Trailer Mounted CCTV Camera Assembly </w:t>
      </w:r>
      <w:r>
        <w:t xml:space="preserve">(PTMCCA) </w:t>
      </w:r>
      <w:r w:rsidRPr="0054740F">
        <w:t>with the following:</w:t>
      </w:r>
    </w:p>
    <w:p w14:paraId="1D83584A" w14:textId="77777777" w:rsidR="00166311" w:rsidRPr="00135DE3" w:rsidRDefault="00166311" w:rsidP="00166311">
      <w:pPr>
        <w:pStyle w:val="A1paragraph0"/>
        <w:rPr>
          <w:b/>
          <w:bCs/>
        </w:rPr>
      </w:pPr>
      <w:r w:rsidRPr="00135DE3">
        <w:rPr>
          <w:b/>
          <w:bCs/>
        </w:rPr>
        <w:t>A.</w:t>
      </w:r>
      <w:r w:rsidRPr="00135DE3">
        <w:rPr>
          <w:b/>
          <w:bCs/>
        </w:rPr>
        <w:tab/>
        <w:t>Trailer Platform</w:t>
      </w:r>
    </w:p>
    <w:p w14:paraId="52DEE26E" w14:textId="3B49F365" w:rsidR="00166311" w:rsidRPr="00135DE3" w:rsidRDefault="00166311" w:rsidP="00D4302C">
      <w:pPr>
        <w:pStyle w:val="List0indent"/>
      </w:pPr>
      <w:r w:rsidRPr="00135DE3">
        <w:t>1.</w:t>
      </w:r>
      <w:r w:rsidRPr="00135DE3">
        <w:tab/>
        <w:t xml:space="preserve">Maximum size, including tongue, 14 </w:t>
      </w:r>
      <w:r w:rsidRPr="0075027A">
        <w:t>feet</w:t>
      </w:r>
      <w:r w:rsidRPr="00135DE3">
        <w:t xml:space="preserve"> long by 7</w:t>
      </w:r>
      <w:r w:rsidRPr="0075027A">
        <w:t xml:space="preserve"> feet</w:t>
      </w:r>
      <w:r w:rsidR="00D4302C">
        <w:t xml:space="preserve"> wide by 8 feet high.</w:t>
      </w:r>
    </w:p>
    <w:p w14:paraId="4BA174BF" w14:textId="77777777" w:rsidR="00166311" w:rsidRPr="00135DE3" w:rsidRDefault="00166311" w:rsidP="00D4302C">
      <w:pPr>
        <w:pStyle w:val="List0indent"/>
      </w:pPr>
      <w:r w:rsidRPr="00135DE3">
        <w:t>2.</w:t>
      </w:r>
      <w:r w:rsidRPr="00135DE3">
        <w:tab/>
        <w:t>NJDOT approved lighting package to include electrical brake and marker lights with wire connections.</w:t>
      </w:r>
    </w:p>
    <w:p w14:paraId="0C08949D" w14:textId="77777777" w:rsidR="00166311" w:rsidRPr="00135DE3" w:rsidRDefault="00166311" w:rsidP="00D4302C">
      <w:pPr>
        <w:pStyle w:val="List0indent"/>
      </w:pPr>
      <w:r w:rsidRPr="00135DE3">
        <w:t>3.</w:t>
      </w:r>
      <w:r w:rsidRPr="00135DE3">
        <w:tab/>
        <w:t>Primed and painted with powder coated orange color.</w:t>
      </w:r>
    </w:p>
    <w:p w14:paraId="4039FA9D" w14:textId="3D8D0316" w:rsidR="00166311" w:rsidRPr="00135DE3" w:rsidRDefault="00166311" w:rsidP="00D4302C">
      <w:pPr>
        <w:pStyle w:val="List0indent"/>
      </w:pPr>
      <w:r w:rsidRPr="00135DE3">
        <w:t>4.</w:t>
      </w:r>
      <w:r w:rsidRPr="00135DE3">
        <w:tab/>
        <w:t xml:space="preserve">Fitted with manual telescoping outriggers with adjustable jacks sized </w:t>
      </w:r>
      <w:r w:rsidR="00D4302C">
        <w:t>to counter full mast extension.</w:t>
      </w:r>
    </w:p>
    <w:p w14:paraId="0B503FFD" w14:textId="544D112B" w:rsidR="00166311" w:rsidRPr="00135DE3" w:rsidRDefault="00166311" w:rsidP="00D4302C">
      <w:pPr>
        <w:pStyle w:val="List0indent"/>
      </w:pPr>
      <w:r w:rsidRPr="00135DE3">
        <w:t>5.</w:t>
      </w:r>
      <w:r w:rsidRPr="00135DE3">
        <w:tab/>
        <w:t>Four 3</w:t>
      </w:r>
      <w:r w:rsidR="00691574">
        <w:t>,</w:t>
      </w:r>
      <w:r w:rsidRPr="00135DE3">
        <w:t>500 pounds, drop leg, top wind screw jacks.</w:t>
      </w:r>
    </w:p>
    <w:p w14:paraId="20B3966B" w14:textId="77777777" w:rsidR="00166311" w:rsidRPr="00135DE3" w:rsidRDefault="00166311" w:rsidP="00D4302C">
      <w:pPr>
        <w:pStyle w:val="List0indent"/>
      </w:pPr>
      <w:r w:rsidRPr="00135DE3">
        <w:t>6.</w:t>
      </w:r>
      <w:r w:rsidRPr="00135DE3">
        <w:tab/>
        <w:t>All equipment secured to prevent theft or separation from platform.</w:t>
      </w:r>
    </w:p>
    <w:p w14:paraId="249E419E" w14:textId="77777777" w:rsidR="00166311" w:rsidRPr="00135DE3" w:rsidRDefault="00166311" w:rsidP="00D4302C">
      <w:pPr>
        <w:pStyle w:val="List0indent"/>
      </w:pPr>
      <w:r w:rsidRPr="00135DE3">
        <w:t>7.</w:t>
      </w:r>
      <w:r w:rsidRPr="00135DE3">
        <w:tab/>
        <w:t>24/7 operation in all weather conditions.</w:t>
      </w:r>
    </w:p>
    <w:p w14:paraId="66480D75" w14:textId="77777777" w:rsidR="00166311" w:rsidRPr="00135DE3" w:rsidRDefault="00166311" w:rsidP="00D4302C">
      <w:pPr>
        <w:pStyle w:val="List0indent"/>
      </w:pPr>
      <w:r w:rsidRPr="00135DE3">
        <w:t>8.</w:t>
      </w:r>
      <w:r w:rsidRPr="00135DE3">
        <w:tab/>
        <w:t>One locking NEMA-4 equipment box for operational controls.</w:t>
      </w:r>
    </w:p>
    <w:p w14:paraId="75393125" w14:textId="77777777" w:rsidR="00166311" w:rsidRPr="00135DE3" w:rsidRDefault="00166311" w:rsidP="00D4302C">
      <w:pPr>
        <w:pStyle w:val="List0indent"/>
      </w:pPr>
      <w:r w:rsidRPr="00135DE3">
        <w:t>9.</w:t>
      </w:r>
      <w:r w:rsidRPr="00135DE3">
        <w:tab/>
        <w:t>Removable wheels (with wheel locks) when trailer is in deployed position.</w:t>
      </w:r>
    </w:p>
    <w:p w14:paraId="2E1F4B02" w14:textId="77777777" w:rsidR="00166311" w:rsidRPr="00135DE3" w:rsidRDefault="00166311" w:rsidP="00D4302C">
      <w:pPr>
        <w:pStyle w:val="List0indent"/>
      </w:pPr>
      <w:r w:rsidRPr="00135DE3">
        <w:t>10.</w:t>
      </w:r>
      <w:r w:rsidRPr="00135DE3">
        <w:tab/>
        <w:t>Operation manual with a copy placed in the storage bin.</w:t>
      </w:r>
    </w:p>
    <w:p w14:paraId="018D5B3B" w14:textId="77777777" w:rsidR="00166311" w:rsidRPr="00135DE3" w:rsidRDefault="00166311" w:rsidP="00166311">
      <w:pPr>
        <w:pStyle w:val="A1paragraph0"/>
        <w:rPr>
          <w:b/>
          <w:bCs/>
        </w:rPr>
      </w:pPr>
      <w:r w:rsidRPr="00135DE3">
        <w:rPr>
          <w:b/>
          <w:bCs/>
        </w:rPr>
        <w:t>B.</w:t>
      </w:r>
      <w:r w:rsidRPr="00135DE3">
        <w:rPr>
          <w:b/>
          <w:bCs/>
        </w:rPr>
        <w:tab/>
        <w:t>Mast</w:t>
      </w:r>
    </w:p>
    <w:p w14:paraId="26F18F32" w14:textId="77777777" w:rsidR="00166311" w:rsidRPr="00135DE3" w:rsidRDefault="00166311" w:rsidP="00D4302C">
      <w:pPr>
        <w:pStyle w:val="List0indent"/>
      </w:pPr>
      <w:r w:rsidRPr="00135DE3">
        <w:t>1.</w:t>
      </w:r>
      <w:r w:rsidRPr="00135DE3">
        <w:tab/>
        <w:t>150 pounds payload capacity.</w:t>
      </w:r>
    </w:p>
    <w:p w14:paraId="1C0F43D0" w14:textId="77777777" w:rsidR="00166311" w:rsidRPr="00135DE3" w:rsidRDefault="00166311" w:rsidP="00D4302C">
      <w:pPr>
        <w:pStyle w:val="List0indent"/>
      </w:pPr>
      <w:r w:rsidRPr="00135DE3">
        <w:t>2.</w:t>
      </w:r>
      <w:r w:rsidRPr="00135DE3">
        <w:tab/>
        <w:t>29 feet to 32 feet of extension with capability to mount antenna at 20 feet, 25 feet or at the top, 10 feet maximum nested length of mast - 3 to 9 sections.</w:t>
      </w:r>
    </w:p>
    <w:p w14:paraId="10A94EF5" w14:textId="77777777" w:rsidR="00166311" w:rsidRPr="00135DE3" w:rsidRDefault="00166311" w:rsidP="00D4302C">
      <w:pPr>
        <w:pStyle w:val="List0indent"/>
      </w:pPr>
      <w:r w:rsidRPr="00135DE3">
        <w:t>3.</w:t>
      </w:r>
      <w:r w:rsidRPr="00135DE3">
        <w:tab/>
        <w:t>Un–guyed.</w:t>
      </w:r>
    </w:p>
    <w:p w14:paraId="4A46B44E" w14:textId="77777777" w:rsidR="00166311" w:rsidRPr="00135DE3" w:rsidRDefault="00166311" w:rsidP="00D4302C">
      <w:pPr>
        <w:pStyle w:val="List0indent"/>
      </w:pPr>
      <w:r w:rsidRPr="00135DE3">
        <w:t>4.</w:t>
      </w:r>
      <w:r w:rsidRPr="00135DE3">
        <w:tab/>
        <w:t>Driven by galvanized steel cable.</w:t>
      </w:r>
    </w:p>
    <w:p w14:paraId="157FE560" w14:textId="77777777" w:rsidR="00166311" w:rsidRPr="00135DE3" w:rsidRDefault="00166311" w:rsidP="00D4302C">
      <w:pPr>
        <w:pStyle w:val="List0indent"/>
      </w:pPr>
      <w:r w:rsidRPr="00135DE3">
        <w:t>5.</w:t>
      </w:r>
      <w:r w:rsidRPr="00135DE3">
        <w:tab/>
        <w:t>Spiral conduit for cables.</w:t>
      </w:r>
    </w:p>
    <w:p w14:paraId="668F452D" w14:textId="62293B26" w:rsidR="00166311" w:rsidRPr="00135DE3" w:rsidRDefault="00166311" w:rsidP="00D4302C">
      <w:pPr>
        <w:pStyle w:val="List0indent"/>
      </w:pPr>
      <w:r w:rsidRPr="00135DE3">
        <w:t>6.</w:t>
      </w:r>
      <w:r w:rsidRPr="00135DE3">
        <w:tab/>
        <w:t>Compactly retractable when nested into storage container at the bottom</w:t>
      </w:r>
      <w:r w:rsidR="007C588B">
        <w:t>,</w:t>
      </w:r>
      <w:r w:rsidRPr="00135DE3">
        <w:t xml:space="preserve"> </w:t>
      </w:r>
      <w:r w:rsidR="00691574">
        <w:t>and</w:t>
      </w:r>
      <w:r w:rsidRPr="00135DE3">
        <w:t xml:space="preserve"> foldable for easy transport.</w:t>
      </w:r>
    </w:p>
    <w:p w14:paraId="215DBD1F" w14:textId="77777777" w:rsidR="00166311" w:rsidRPr="00135DE3" w:rsidRDefault="00166311" w:rsidP="00D4302C">
      <w:pPr>
        <w:pStyle w:val="List0indent"/>
      </w:pPr>
      <w:r w:rsidRPr="00135DE3">
        <w:t>7.</w:t>
      </w:r>
      <w:r w:rsidRPr="00135DE3">
        <w:tab/>
        <w:t>Operated by a power winch with a safety brake.</w:t>
      </w:r>
    </w:p>
    <w:p w14:paraId="242D05B6" w14:textId="77777777" w:rsidR="00166311" w:rsidRPr="00135DE3" w:rsidRDefault="00166311" w:rsidP="00D4302C">
      <w:pPr>
        <w:pStyle w:val="List0indent"/>
      </w:pPr>
      <w:r w:rsidRPr="00135DE3">
        <w:t>8.</w:t>
      </w:r>
      <w:r w:rsidRPr="00135DE3">
        <w:tab/>
        <w:t>Capable of being raised or lowered during sustained wind speeds of 30 miles per hour.</w:t>
      </w:r>
    </w:p>
    <w:p w14:paraId="6E40DA7A" w14:textId="77777777" w:rsidR="00166311" w:rsidRPr="00135DE3" w:rsidRDefault="00166311" w:rsidP="00166311">
      <w:pPr>
        <w:pStyle w:val="A1paragraph0"/>
        <w:rPr>
          <w:b/>
          <w:bCs/>
        </w:rPr>
      </w:pPr>
      <w:r w:rsidRPr="00135DE3">
        <w:rPr>
          <w:b/>
          <w:bCs/>
        </w:rPr>
        <w:t>C.</w:t>
      </w:r>
      <w:r w:rsidRPr="00135DE3">
        <w:rPr>
          <w:b/>
          <w:bCs/>
        </w:rPr>
        <w:tab/>
        <w:t>Power Source</w:t>
      </w:r>
    </w:p>
    <w:p w14:paraId="490A5F79" w14:textId="74EA9B64" w:rsidR="00166311" w:rsidRDefault="00166311" w:rsidP="00166311">
      <w:pPr>
        <w:pStyle w:val="A2paragraph"/>
      </w:pPr>
      <w:r>
        <w:t xml:space="preserve">Equip the PTMCCA with either a diesel charged or a solar charged battery system.  Ensure that the PTMCCA is also capable of operating on </w:t>
      </w:r>
      <w:proofErr w:type="gramStart"/>
      <w:r>
        <w:t>120</w:t>
      </w:r>
      <w:r w:rsidR="007C588B">
        <w:t xml:space="preserve"> </w:t>
      </w:r>
      <w:r>
        <w:t>volt</w:t>
      </w:r>
      <w:proofErr w:type="gramEnd"/>
      <w:r>
        <w:t xml:space="preserve"> AC electrical service.  The Department may require a solar charged battery system in noise sensitive areas.  Provide the power with a battery </w:t>
      </w:r>
      <w:r w:rsidR="00BD47ED">
        <w:t>backup</w:t>
      </w:r>
      <w:r>
        <w:t xml:space="preserve"> system capable of providing continuous operation when the primary power source fails.  Ensure that the power source meets the following requirements:</w:t>
      </w:r>
    </w:p>
    <w:p w14:paraId="2DFD8730" w14:textId="77777777" w:rsidR="00166311" w:rsidRPr="00135DE3" w:rsidRDefault="00166311" w:rsidP="00166311">
      <w:pPr>
        <w:pStyle w:val="11paragraph"/>
      </w:pPr>
      <w:r w:rsidRPr="004B427B">
        <w:rPr>
          <w:b/>
        </w:rPr>
        <w:lastRenderedPageBreak/>
        <w:t>1.</w:t>
      </w:r>
      <w:r w:rsidRPr="004B427B">
        <w:rPr>
          <w:b/>
        </w:rPr>
        <w:tab/>
        <w:t>Diesel</w:t>
      </w:r>
      <w:r w:rsidRPr="00135DE3">
        <w:t xml:space="preserve">.  Ensure that the fuel tank </w:t>
      </w:r>
      <w:proofErr w:type="gramStart"/>
      <w:r w:rsidRPr="00135DE3">
        <w:t>is capable of operating</w:t>
      </w:r>
      <w:proofErr w:type="gramEnd"/>
      <w:r w:rsidRPr="00135DE3">
        <w:t xml:space="preserve"> the sign for a period of 72 hours without refueling.  Equip with an exhaust muffler and a United States Department of Forestry approved spark arrester.  Ensure that the engine is shock mounted to reduce vibration and locked in a ventilated enclosure.</w:t>
      </w:r>
    </w:p>
    <w:p w14:paraId="72381B4B" w14:textId="77777777" w:rsidR="00166311" w:rsidRPr="00135DE3" w:rsidRDefault="00166311" w:rsidP="00166311">
      <w:pPr>
        <w:pStyle w:val="11paragraph"/>
      </w:pPr>
      <w:r w:rsidRPr="004B427B">
        <w:rPr>
          <w:b/>
        </w:rPr>
        <w:t>2.</w:t>
      </w:r>
      <w:r w:rsidRPr="004B427B">
        <w:rPr>
          <w:b/>
        </w:rPr>
        <w:tab/>
        <w:t>Solar.</w:t>
      </w:r>
      <w:r w:rsidRPr="00135DE3">
        <w:t xml:space="preserve">  Provide solar panels capable of recharging the batteries at a rate of 4 hours of sun for 24 hours of camera usage.  Ensure that the battery capacity </w:t>
      </w:r>
      <w:proofErr w:type="gramStart"/>
      <w:r w:rsidRPr="00135DE3">
        <w:t>is capable of operating</w:t>
      </w:r>
      <w:proofErr w:type="gramEnd"/>
      <w:r w:rsidRPr="00135DE3">
        <w:t xml:space="preserve"> the sign for a period of 18 days without sunlight.</w:t>
      </w:r>
    </w:p>
    <w:p w14:paraId="6D7C0ACC" w14:textId="77777777" w:rsidR="00166311" w:rsidRPr="00135DE3" w:rsidRDefault="00166311" w:rsidP="00166311">
      <w:pPr>
        <w:pStyle w:val="A1paragraph0"/>
        <w:rPr>
          <w:b/>
          <w:bCs/>
        </w:rPr>
      </w:pPr>
      <w:r w:rsidRPr="00135DE3">
        <w:rPr>
          <w:b/>
          <w:bCs/>
        </w:rPr>
        <w:t>D.</w:t>
      </w:r>
      <w:r w:rsidRPr="00135DE3">
        <w:rPr>
          <w:b/>
          <w:bCs/>
        </w:rPr>
        <w:tab/>
        <w:t>Electronics</w:t>
      </w:r>
    </w:p>
    <w:p w14:paraId="4AB72C5E" w14:textId="77777777" w:rsidR="00166311" w:rsidRPr="00135DE3" w:rsidRDefault="00166311" w:rsidP="004B427B">
      <w:pPr>
        <w:pStyle w:val="List0indent"/>
      </w:pPr>
      <w:r w:rsidRPr="00135DE3">
        <w:t>1.</w:t>
      </w:r>
      <w:r w:rsidRPr="00135DE3">
        <w:tab/>
        <w:t>Cellular (CDMA), microwave, or 802.11 bandwidth option.</w:t>
      </w:r>
    </w:p>
    <w:p w14:paraId="702E0084" w14:textId="77777777" w:rsidR="00166311" w:rsidRPr="00135DE3" w:rsidRDefault="00166311" w:rsidP="004B427B">
      <w:pPr>
        <w:pStyle w:val="List0indent"/>
      </w:pPr>
      <w:r w:rsidRPr="00135DE3">
        <w:t>2.</w:t>
      </w:r>
      <w:r w:rsidRPr="00135DE3">
        <w:tab/>
        <w:t>Work lights in all cabinets.</w:t>
      </w:r>
    </w:p>
    <w:p w14:paraId="2FD6B726" w14:textId="485B409E" w:rsidR="00166311" w:rsidRPr="00135DE3" w:rsidRDefault="00166311" w:rsidP="004B427B">
      <w:pPr>
        <w:pStyle w:val="List0indent"/>
      </w:pPr>
      <w:r w:rsidRPr="00135DE3">
        <w:t>3.</w:t>
      </w:r>
      <w:r w:rsidRPr="00135DE3">
        <w:tab/>
        <w:t>Remote trailer diagnostics (batter</w:t>
      </w:r>
      <w:r w:rsidR="004B427B">
        <w:t>y level, charging output, etc.)</w:t>
      </w:r>
    </w:p>
    <w:p w14:paraId="5B3CF58F" w14:textId="77777777" w:rsidR="00166311" w:rsidRPr="00135DE3" w:rsidRDefault="00166311" w:rsidP="00166311">
      <w:pPr>
        <w:pStyle w:val="A1paragraph0"/>
        <w:rPr>
          <w:b/>
          <w:bCs/>
        </w:rPr>
      </w:pPr>
      <w:r w:rsidRPr="00135DE3">
        <w:rPr>
          <w:b/>
          <w:bCs/>
        </w:rPr>
        <w:t>E.</w:t>
      </w:r>
      <w:r w:rsidRPr="00135DE3">
        <w:rPr>
          <w:b/>
          <w:bCs/>
        </w:rPr>
        <w:tab/>
        <w:t>Camera and Software</w:t>
      </w:r>
    </w:p>
    <w:p w14:paraId="4CA55719" w14:textId="77777777" w:rsidR="00166311" w:rsidRDefault="00166311" w:rsidP="00166311">
      <w:pPr>
        <w:pStyle w:val="A2paragraph"/>
      </w:pPr>
      <w:r>
        <w:t>Ensure that the camera has the following characteristics:</w:t>
      </w:r>
    </w:p>
    <w:p w14:paraId="7E0B465A" w14:textId="77777777" w:rsidR="00166311" w:rsidRPr="00135DE3" w:rsidRDefault="00166311" w:rsidP="004B427B">
      <w:pPr>
        <w:pStyle w:val="List0indent"/>
      </w:pPr>
      <w:r w:rsidRPr="00135DE3">
        <w:t>1.</w:t>
      </w:r>
      <w:r w:rsidRPr="00135DE3">
        <w:tab/>
        <w:t xml:space="preserve">Dome Camera in a </w:t>
      </w:r>
      <w:proofErr w:type="gramStart"/>
      <w:r w:rsidRPr="00135DE3">
        <w:t>heavy duty</w:t>
      </w:r>
      <w:proofErr w:type="gramEnd"/>
      <w:r w:rsidRPr="00135DE3">
        <w:t xml:space="preserve"> plastic dome or with a weather resistant case.</w:t>
      </w:r>
    </w:p>
    <w:p w14:paraId="1196D698" w14:textId="77777777" w:rsidR="00166311" w:rsidRPr="00135DE3" w:rsidRDefault="00166311" w:rsidP="004B427B">
      <w:pPr>
        <w:pStyle w:val="List0indent"/>
      </w:pPr>
      <w:r w:rsidRPr="00135DE3">
        <w:t>2.</w:t>
      </w:r>
      <w:r w:rsidRPr="00135DE3">
        <w:tab/>
        <w:t>Impact resistant viewing window.</w:t>
      </w:r>
    </w:p>
    <w:p w14:paraId="62B34E46" w14:textId="77777777" w:rsidR="00166311" w:rsidRPr="00135DE3" w:rsidRDefault="00166311" w:rsidP="004B427B">
      <w:pPr>
        <w:pStyle w:val="List0indent"/>
      </w:pPr>
      <w:r w:rsidRPr="00135DE3">
        <w:t>3.</w:t>
      </w:r>
      <w:r w:rsidRPr="00135DE3">
        <w:tab/>
        <w:t>Minimum resolution of NTSC 704 (H) x 480 (V).</w:t>
      </w:r>
    </w:p>
    <w:p w14:paraId="13CEB118" w14:textId="77777777" w:rsidR="00166311" w:rsidRPr="00135DE3" w:rsidRDefault="00166311" w:rsidP="004B427B">
      <w:pPr>
        <w:pStyle w:val="List0indent"/>
      </w:pPr>
      <w:r w:rsidRPr="00135DE3">
        <w:t>4.</w:t>
      </w:r>
      <w:r w:rsidRPr="00135DE3">
        <w:tab/>
        <w:t>Backlight compensation.</w:t>
      </w:r>
    </w:p>
    <w:p w14:paraId="7B6C9B24" w14:textId="77777777" w:rsidR="00166311" w:rsidRPr="00135DE3" w:rsidRDefault="00166311" w:rsidP="004B427B">
      <w:pPr>
        <w:pStyle w:val="List0indent"/>
      </w:pPr>
      <w:r w:rsidRPr="00135DE3">
        <w:t>5.</w:t>
      </w:r>
      <w:r w:rsidRPr="00135DE3">
        <w:tab/>
        <w:t>Image stabilization.</w:t>
      </w:r>
    </w:p>
    <w:p w14:paraId="1088A17A" w14:textId="77777777" w:rsidR="00166311" w:rsidRPr="00135DE3" w:rsidRDefault="00166311" w:rsidP="004B427B">
      <w:pPr>
        <w:pStyle w:val="List0indent"/>
      </w:pPr>
      <w:r w:rsidRPr="00135DE3">
        <w:t>6.</w:t>
      </w:r>
      <w:r w:rsidRPr="00135DE3">
        <w:tab/>
        <w:t>Light Sensitivity 0.02 lux NIR Mode.</w:t>
      </w:r>
    </w:p>
    <w:p w14:paraId="64A78049" w14:textId="77777777" w:rsidR="00166311" w:rsidRPr="00135DE3" w:rsidRDefault="00166311" w:rsidP="004B427B">
      <w:pPr>
        <w:pStyle w:val="List0indent"/>
      </w:pPr>
      <w:r w:rsidRPr="00135DE3">
        <w:t>7.</w:t>
      </w:r>
      <w:r w:rsidRPr="00135DE3">
        <w:tab/>
        <w:t>Auto Focus with Manual Focus capability.</w:t>
      </w:r>
    </w:p>
    <w:p w14:paraId="08F16EDA" w14:textId="77777777" w:rsidR="00166311" w:rsidRPr="00135DE3" w:rsidRDefault="00166311" w:rsidP="004B427B">
      <w:pPr>
        <w:pStyle w:val="List0indent"/>
      </w:pPr>
      <w:r w:rsidRPr="00135DE3">
        <w:t>8.</w:t>
      </w:r>
      <w:r w:rsidRPr="00135DE3">
        <w:tab/>
        <w:t>Auto White Balance with Manual White Balance capability.</w:t>
      </w:r>
    </w:p>
    <w:p w14:paraId="31365E1D" w14:textId="77777777" w:rsidR="00166311" w:rsidRPr="00135DE3" w:rsidRDefault="00166311" w:rsidP="004B427B">
      <w:pPr>
        <w:pStyle w:val="List0indent"/>
      </w:pPr>
      <w:r w:rsidRPr="00135DE3">
        <w:t>9.</w:t>
      </w:r>
      <w:r w:rsidRPr="00135DE3">
        <w:tab/>
        <w:t>Motorized Zoom up to 16x optical, 10x digital.</w:t>
      </w:r>
    </w:p>
    <w:p w14:paraId="0DC54BDD" w14:textId="77777777" w:rsidR="00166311" w:rsidRPr="00135DE3" w:rsidRDefault="00166311" w:rsidP="004B427B">
      <w:pPr>
        <w:pStyle w:val="List0indent"/>
      </w:pPr>
      <w:r w:rsidRPr="00135DE3">
        <w:t>10.</w:t>
      </w:r>
      <w:r w:rsidRPr="00135DE3">
        <w:tab/>
        <w:t>Motorized Pan-Tilt, pan 360°, tilt 180°.</w:t>
      </w:r>
    </w:p>
    <w:p w14:paraId="64FC2224" w14:textId="77777777" w:rsidR="00166311" w:rsidRPr="00135DE3" w:rsidRDefault="00166311" w:rsidP="004B427B">
      <w:pPr>
        <w:pStyle w:val="List0indent"/>
      </w:pPr>
      <w:r w:rsidRPr="00135DE3">
        <w:t>11.</w:t>
      </w:r>
      <w:r w:rsidRPr="00135DE3">
        <w:tab/>
        <w:t>Thermostatically controlled heater and defroster -50° to 140°F operating range.</w:t>
      </w:r>
    </w:p>
    <w:p w14:paraId="37B6BC82" w14:textId="77777777" w:rsidR="00166311" w:rsidRPr="00135DE3" w:rsidRDefault="00166311" w:rsidP="004B427B">
      <w:pPr>
        <w:pStyle w:val="List0indent"/>
      </w:pPr>
      <w:r w:rsidRPr="00135DE3">
        <w:t>12.</w:t>
      </w:r>
      <w:r w:rsidRPr="00135DE3">
        <w:tab/>
        <w:t>Windshield wiper.</w:t>
      </w:r>
    </w:p>
    <w:p w14:paraId="786AA39C" w14:textId="77777777" w:rsidR="00166311" w:rsidRPr="00135DE3" w:rsidRDefault="00166311" w:rsidP="004B427B">
      <w:pPr>
        <w:pStyle w:val="List0indent"/>
      </w:pPr>
      <w:r w:rsidRPr="00135DE3">
        <w:t>13.</w:t>
      </w:r>
      <w:r w:rsidRPr="00135DE3">
        <w:tab/>
        <w:t>24/7 operation in all weather conditions.</w:t>
      </w:r>
    </w:p>
    <w:p w14:paraId="2E139674" w14:textId="77777777" w:rsidR="00166311" w:rsidRPr="00135DE3" w:rsidRDefault="00166311" w:rsidP="004B427B">
      <w:pPr>
        <w:pStyle w:val="List0indent"/>
      </w:pPr>
      <w:r w:rsidRPr="00135DE3">
        <w:t>14.</w:t>
      </w:r>
      <w:r w:rsidRPr="00135DE3">
        <w:tab/>
        <w:t>Time and date stamp.</w:t>
      </w:r>
    </w:p>
    <w:p w14:paraId="407FA081" w14:textId="77777777" w:rsidR="00166311" w:rsidRDefault="00166311" w:rsidP="00166311">
      <w:pPr>
        <w:pStyle w:val="A2paragraph"/>
      </w:pPr>
      <w:r>
        <w:t>Ensure the software provides the following functionality:</w:t>
      </w:r>
    </w:p>
    <w:p w14:paraId="7B3D4FD3" w14:textId="6A9550AD" w:rsidR="00166311" w:rsidRPr="00135DE3" w:rsidRDefault="00166311" w:rsidP="00141407">
      <w:pPr>
        <w:pStyle w:val="List0indent"/>
      </w:pPr>
      <w:r w:rsidRPr="00135DE3">
        <w:t>1.</w:t>
      </w:r>
      <w:r w:rsidRPr="00135DE3">
        <w:tab/>
        <w:t>Remote control of pan, tilt</w:t>
      </w:r>
      <w:r w:rsidR="007C588B">
        <w:t>,</w:t>
      </w:r>
      <w:r w:rsidRPr="00135DE3">
        <w:t xml:space="preserve"> and zoom.</w:t>
      </w:r>
    </w:p>
    <w:p w14:paraId="7A2C3F1F" w14:textId="77777777" w:rsidR="00166311" w:rsidRPr="00135DE3" w:rsidRDefault="00166311" w:rsidP="00141407">
      <w:pPr>
        <w:pStyle w:val="List0indent"/>
      </w:pPr>
      <w:r w:rsidRPr="00135DE3">
        <w:t>2.</w:t>
      </w:r>
      <w:r w:rsidRPr="00135DE3">
        <w:tab/>
        <w:t>Display of streaming video in MPEG format, motion-JPEG, and single snapshot JPEG images, remotely interchangeable by using central software.</w:t>
      </w:r>
    </w:p>
    <w:p w14:paraId="0E7E70A4" w14:textId="0242A16A" w:rsidR="00166311" w:rsidRPr="00135DE3" w:rsidRDefault="00166311" w:rsidP="00141407">
      <w:pPr>
        <w:pStyle w:val="List0indent"/>
      </w:pPr>
      <w:r w:rsidRPr="00135DE3">
        <w:t>3.</w:t>
      </w:r>
      <w:r w:rsidRPr="00135DE3">
        <w:tab/>
        <w:t>Preset controls of pan/tilt/zoom combinations.  Ensure all presets are accessible from a drop-down menu with descriptive name of preset.  Set first 8 presets with quic</w:t>
      </w:r>
      <w:r w:rsidR="00141407">
        <w:t>k-</w:t>
      </w:r>
      <w:r w:rsidRPr="00135DE3">
        <w:t>launch icons with graphical representation of the preset views.</w:t>
      </w:r>
    </w:p>
    <w:p w14:paraId="23B3F81B" w14:textId="05E3402E" w:rsidR="00166311" w:rsidRPr="00135DE3" w:rsidRDefault="00166311" w:rsidP="00141407">
      <w:pPr>
        <w:pStyle w:val="List0indent"/>
      </w:pPr>
      <w:r w:rsidRPr="00135DE3">
        <w:t>4.</w:t>
      </w:r>
      <w:r w:rsidRPr="00135DE3">
        <w:tab/>
        <w:t xml:space="preserve">Display of all the project’s webcams </w:t>
      </w:r>
      <w:proofErr w:type="gramStart"/>
      <w:r w:rsidRPr="00135DE3">
        <w:t>in</w:t>
      </w:r>
      <w:proofErr w:type="gramEnd"/>
      <w:r w:rsidRPr="00135DE3">
        <w:t xml:space="preserve"> a single view screen.</w:t>
      </w:r>
    </w:p>
    <w:p w14:paraId="4A41E3F2" w14:textId="77777777" w:rsidR="00166311" w:rsidRPr="00135DE3" w:rsidRDefault="00166311" w:rsidP="00141407">
      <w:pPr>
        <w:pStyle w:val="List0indent"/>
      </w:pPr>
      <w:r w:rsidRPr="00135DE3">
        <w:t>5.</w:t>
      </w:r>
      <w:r w:rsidRPr="00135DE3">
        <w:tab/>
        <w:t>Display of local time and weather conditions including temperature and humidity.</w:t>
      </w:r>
    </w:p>
    <w:p w14:paraId="5CD2A755" w14:textId="05A098DA" w:rsidR="00166311" w:rsidRPr="00135DE3" w:rsidRDefault="005C766B" w:rsidP="00141407">
      <w:pPr>
        <w:pStyle w:val="List0indent"/>
      </w:pPr>
      <w:r>
        <w:t>6.</w:t>
      </w:r>
      <w:r>
        <w:tab/>
        <w:t>Saving images and sending e</w:t>
      </w:r>
      <w:r w:rsidR="00166311" w:rsidRPr="00135DE3">
        <w:t>mail images.</w:t>
      </w:r>
    </w:p>
    <w:p w14:paraId="186A61B7" w14:textId="77777777" w:rsidR="00166311" w:rsidRDefault="00166311" w:rsidP="00166311">
      <w:pPr>
        <w:pStyle w:val="HiddenTextSpec"/>
        <w:tabs>
          <w:tab w:val="left" w:pos="2880"/>
        </w:tabs>
      </w:pPr>
      <w:r>
        <w:t>3************************************************3</w:t>
      </w:r>
    </w:p>
    <w:p w14:paraId="30CC387B" w14:textId="10BAA7A1" w:rsidR="00166311" w:rsidRPr="00135DE3" w:rsidRDefault="00166311" w:rsidP="00007A44">
      <w:pPr>
        <w:pStyle w:val="List0indent"/>
      </w:pPr>
      <w:r w:rsidRPr="00135DE3">
        <w:t>7.</w:t>
      </w:r>
      <w:r w:rsidRPr="00135DE3">
        <w:tab/>
        <w:t xml:space="preserve">Viewing archived images via a graphical calendar control and storing archived images at least every </w:t>
      </w:r>
      <w:r w:rsidR="007C588B">
        <w:t>5</w:t>
      </w:r>
      <w:r w:rsidRPr="00135DE3">
        <w:t xml:space="preserve"> minutes.</w:t>
      </w:r>
    </w:p>
    <w:p w14:paraId="259F8567" w14:textId="77777777" w:rsidR="00166311" w:rsidRDefault="00166311" w:rsidP="00166311">
      <w:pPr>
        <w:pStyle w:val="HiddenTextSpec"/>
        <w:tabs>
          <w:tab w:val="left" w:pos="2880"/>
        </w:tabs>
      </w:pPr>
      <w:r>
        <w:t>3************************************************3</w:t>
      </w:r>
    </w:p>
    <w:p w14:paraId="73CD752A" w14:textId="042BEF01" w:rsidR="00166311" w:rsidRPr="00135DE3" w:rsidRDefault="00166311" w:rsidP="00007A44">
      <w:pPr>
        <w:pStyle w:val="List0indent"/>
      </w:pPr>
      <w:r w:rsidRPr="00135DE3">
        <w:t>8.</w:t>
      </w:r>
      <w:r w:rsidRPr="00135DE3">
        <w:tab/>
        <w:t xml:space="preserve">Three levels of password protection: </w:t>
      </w:r>
      <w:r w:rsidR="006E3FBF" w:rsidRPr="00135DE3">
        <w:t>administrator</w:t>
      </w:r>
      <w:r w:rsidR="00007A44">
        <w:t>, user, and guest</w:t>
      </w:r>
      <w:r w:rsidRPr="00135DE3">
        <w:t xml:space="preserve"> individual user accounts.</w:t>
      </w:r>
    </w:p>
    <w:p w14:paraId="2C14C7AB" w14:textId="77777777" w:rsidR="00166311" w:rsidRPr="00135DE3" w:rsidRDefault="00166311" w:rsidP="00007A44">
      <w:pPr>
        <w:pStyle w:val="List0indent"/>
      </w:pPr>
      <w:r w:rsidRPr="00135DE3">
        <w:t>9.</w:t>
      </w:r>
      <w:r w:rsidRPr="00135DE3">
        <w:tab/>
        <w:t>Monitoring and controlling the cameras using web access.</w:t>
      </w:r>
    </w:p>
    <w:p w14:paraId="343CA4E4" w14:textId="77777777" w:rsidR="00166311" w:rsidRPr="00B15231" w:rsidRDefault="00166311" w:rsidP="00166311">
      <w:pPr>
        <w:pStyle w:val="HiddenTextSpec"/>
        <w:tabs>
          <w:tab w:val="left" w:pos="1440"/>
          <w:tab w:val="left" w:pos="2880"/>
        </w:tabs>
      </w:pPr>
      <w:r>
        <w:t>2</w:t>
      </w:r>
      <w:r w:rsidRPr="00B15231">
        <w:t>***********</w:t>
      </w:r>
      <w:r>
        <w:t>*********</w:t>
      </w:r>
      <w:r w:rsidRPr="00B15231">
        <w:t>*****</w:t>
      </w:r>
      <w:r>
        <w:t>***********************************</w:t>
      </w:r>
      <w:r w:rsidRPr="00B15231">
        <w:t>**************************</w:t>
      </w:r>
      <w:r>
        <w:t>2</w:t>
      </w:r>
    </w:p>
    <w:p w14:paraId="158E9A65" w14:textId="7240190B" w:rsidR="00166311" w:rsidRDefault="00166311" w:rsidP="00166311">
      <w:pPr>
        <w:pStyle w:val="HiddenTextSpec"/>
      </w:pPr>
      <w:r w:rsidRPr="00E76C8C">
        <w:t>1**************************************************************************************************************************1</w:t>
      </w:r>
    </w:p>
    <w:p w14:paraId="2CA9BB10" w14:textId="77777777" w:rsidR="007E2A79" w:rsidRPr="00B97E4C" w:rsidRDefault="007E2A79" w:rsidP="007E2A79">
      <w:pPr>
        <w:pStyle w:val="000Section"/>
      </w:pPr>
      <w:bookmarkStart w:id="1319" w:name="_Toc117392350"/>
      <w:bookmarkStart w:id="1320" w:name="_Toc117518790"/>
      <w:bookmarkStart w:id="1321" w:name="_Toc120506077"/>
      <w:bookmarkStart w:id="1322" w:name="_Toc126395200"/>
      <w:bookmarkStart w:id="1323" w:name="_Toc142048655"/>
      <w:bookmarkStart w:id="1324" w:name="_Toc175378693"/>
      <w:bookmarkStart w:id="1325" w:name="_Toc175471591"/>
      <w:bookmarkStart w:id="1326" w:name="_Toc501717964"/>
      <w:bookmarkStart w:id="1327" w:name="_Toc37933232"/>
      <w:r w:rsidRPr="00B97E4C">
        <w:t>Section 1003 – HMA Site Equipment</w:t>
      </w:r>
      <w:bookmarkEnd w:id="1319"/>
      <w:bookmarkEnd w:id="1320"/>
      <w:bookmarkEnd w:id="1321"/>
      <w:bookmarkEnd w:id="1322"/>
      <w:bookmarkEnd w:id="1323"/>
      <w:bookmarkEnd w:id="1324"/>
      <w:bookmarkEnd w:id="1325"/>
      <w:bookmarkEnd w:id="1326"/>
      <w:bookmarkEnd w:id="1327"/>
    </w:p>
    <w:p w14:paraId="2D36E26C" w14:textId="5D93B15D" w:rsidR="007E2A79" w:rsidRPr="0057611A" w:rsidRDefault="007E2A79" w:rsidP="0057611A">
      <w:pPr>
        <w:pStyle w:val="00000Subsection"/>
      </w:pPr>
      <w:bookmarkStart w:id="1328" w:name="s100301"/>
      <w:bookmarkStart w:id="1329" w:name="_Toc117518794"/>
      <w:bookmarkStart w:id="1330" w:name="_Toc120506081"/>
      <w:bookmarkStart w:id="1331" w:name="_Toc142048656"/>
      <w:bookmarkStart w:id="1332" w:name="_Toc175378694"/>
      <w:bookmarkStart w:id="1333" w:name="_Toc175471592"/>
      <w:bookmarkStart w:id="1334" w:name="_Toc501717965"/>
      <w:bookmarkStart w:id="1335" w:name="_Toc37933233"/>
      <w:bookmarkEnd w:id="1328"/>
      <w:proofErr w:type="gramStart"/>
      <w:r w:rsidRPr="0057611A">
        <w:t>1003.01  Materials</w:t>
      </w:r>
      <w:proofErr w:type="gramEnd"/>
      <w:r w:rsidRPr="0057611A">
        <w:t xml:space="preserve"> Transfer Vehicle (MTV)</w:t>
      </w:r>
      <w:bookmarkEnd w:id="1329"/>
      <w:bookmarkEnd w:id="1330"/>
      <w:bookmarkEnd w:id="1331"/>
      <w:bookmarkEnd w:id="1332"/>
      <w:bookmarkEnd w:id="1333"/>
      <w:bookmarkEnd w:id="1334"/>
      <w:bookmarkEnd w:id="1335"/>
    </w:p>
    <w:p w14:paraId="169C4F62" w14:textId="77777777" w:rsidR="007E2A79" w:rsidRPr="00020C7B" w:rsidRDefault="007E2A79" w:rsidP="007E2A79">
      <w:pPr>
        <w:pStyle w:val="HiddenTextSpec"/>
      </w:pPr>
      <w:r w:rsidRPr="00020C7B">
        <w:t>1**************************************************************************************************************************1</w:t>
      </w:r>
    </w:p>
    <w:p w14:paraId="059E315B" w14:textId="77777777" w:rsidR="007E2A79" w:rsidRDefault="007E2A79" w:rsidP="007E2A79">
      <w:pPr>
        <w:pStyle w:val="HiddenTextSpec"/>
      </w:pPr>
      <w:r>
        <w:t>BDC 20S-05 dated jun 5, 2020</w:t>
      </w:r>
    </w:p>
    <w:p w14:paraId="364CE449" w14:textId="7C103ABE" w:rsidR="007E2A79" w:rsidRDefault="007E2A79" w:rsidP="00166311">
      <w:pPr>
        <w:pStyle w:val="HiddenTextSpec"/>
      </w:pPr>
    </w:p>
    <w:p w14:paraId="6D7DA09F" w14:textId="77777777" w:rsidR="007E2A79" w:rsidRDefault="007E2A79" w:rsidP="007E2A79">
      <w:pPr>
        <w:pStyle w:val="Instruction"/>
      </w:pPr>
      <w:r w:rsidRPr="008A2205">
        <w:lastRenderedPageBreak/>
        <w:t>THE FOLLOWING IS ADDED</w:t>
      </w:r>
      <w:r>
        <w:t xml:space="preserve"> AFTER THE LAST PARAGRAPH</w:t>
      </w:r>
      <w:r w:rsidRPr="008A2205">
        <w:t>:</w:t>
      </w:r>
    </w:p>
    <w:p w14:paraId="0787DC5E" w14:textId="77777777" w:rsidR="007E2A79" w:rsidRDefault="007E2A79" w:rsidP="007E2A79">
      <w:pPr>
        <w:pStyle w:val="Paragraph"/>
      </w:pPr>
      <w:r w:rsidRPr="00EF2F2B">
        <w:t xml:space="preserve">Ensure the </w:t>
      </w:r>
      <w:r>
        <w:t xml:space="preserve">MTVs Gross Weight and maximum speed limit do not exceed the load restrictions as shown in 105.09 </w:t>
      </w:r>
      <w:r w:rsidRPr="00B97E4C">
        <w:t>Special Provisions</w:t>
      </w:r>
      <w:r>
        <w:t>.</w:t>
      </w:r>
    </w:p>
    <w:p w14:paraId="27214CCC" w14:textId="77777777" w:rsidR="007E2A79" w:rsidRDefault="007E2A79" w:rsidP="007E2A79">
      <w:pPr>
        <w:pStyle w:val="HiddenTextSpec"/>
      </w:pPr>
      <w:r w:rsidRPr="00020C7B">
        <w:t>1**************************************************************************************************************************1</w:t>
      </w:r>
    </w:p>
    <w:p w14:paraId="73BEC535" w14:textId="1568135A" w:rsidR="00B61776" w:rsidRPr="0057611A" w:rsidRDefault="00B61776" w:rsidP="00B61776">
      <w:pPr>
        <w:pStyle w:val="000Section"/>
      </w:pPr>
      <w:r w:rsidRPr="009B529C">
        <w:t xml:space="preserve">Section 1008 – </w:t>
      </w:r>
      <w:r w:rsidR="005D4271">
        <w:t xml:space="preserve">Miscellaneous </w:t>
      </w:r>
      <w:r w:rsidR="005D4271" w:rsidRPr="0057611A">
        <w:t>Equipment</w:t>
      </w:r>
    </w:p>
    <w:p w14:paraId="682ED51C" w14:textId="77777777" w:rsidR="00B61776" w:rsidRPr="00020C7B" w:rsidRDefault="00B61776" w:rsidP="00B61776">
      <w:pPr>
        <w:pStyle w:val="HiddenTextSpec"/>
      </w:pPr>
      <w:r w:rsidRPr="00020C7B">
        <w:t>1**************************************************************************************************************************1</w:t>
      </w:r>
    </w:p>
    <w:p w14:paraId="67B27181" w14:textId="7BF439D1" w:rsidR="00B61776" w:rsidRDefault="00B61776" w:rsidP="00B61776">
      <w:pPr>
        <w:pStyle w:val="HiddenTextSpec"/>
      </w:pPr>
      <w:r>
        <w:t>BDC23s-08 dated jun 6, 2023</w:t>
      </w:r>
    </w:p>
    <w:p w14:paraId="1A2CA54B" w14:textId="77777777" w:rsidR="00B61776" w:rsidRDefault="00B61776" w:rsidP="00B61776">
      <w:pPr>
        <w:pStyle w:val="HiddenTextSpec"/>
      </w:pPr>
    </w:p>
    <w:p w14:paraId="65930CD3" w14:textId="77777777" w:rsidR="00B61776" w:rsidRPr="009B529C" w:rsidRDefault="00B61776" w:rsidP="00B61776">
      <w:pPr>
        <w:pStyle w:val="Instruction"/>
      </w:pPr>
      <w:r w:rsidRPr="009B529C">
        <w:t xml:space="preserve">THE FOLLOWING </w:t>
      </w:r>
      <w:r>
        <w:t>SUB</w:t>
      </w:r>
      <w:r w:rsidRPr="009B529C">
        <w:t>SECTION IS ADDED:</w:t>
      </w:r>
    </w:p>
    <w:p w14:paraId="555FF695" w14:textId="294FAE3A" w:rsidR="00B61776" w:rsidRPr="0057611A" w:rsidRDefault="00B61776" w:rsidP="0057611A">
      <w:pPr>
        <w:pStyle w:val="00000Subsection"/>
      </w:pPr>
      <w:proofErr w:type="gramStart"/>
      <w:r w:rsidRPr="0057611A">
        <w:t>1008.07  Concrete</w:t>
      </w:r>
      <w:proofErr w:type="gramEnd"/>
      <w:r w:rsidRPr="0057611A">
        <w:t xml:space="preserve"> Vertical Curb Saw</w:t>
      </w:r>
    </w:p>
    <w:p w14:paraId="5D839C9A" w14:textId="77777777" w:rsidR="00B61776" w:rsidRPr="00937487" w:rsidRDefault="00B61776" w:rsidP="00B61776">
      <w:pPr>
        <w:pStyle w:val="Paragraph"/>
      </w:pPr>
      <w:r w:rsidRPr="00937487">
        <w:t xml:space="preserve">Provide a power-driven vertical curb saw with </w:t>
      </w:r>
      <w:proofErr w:type="gramStart"/>
      <w:r w:rsidRPr="00937487">
        <w:t>horizontally-oriented</w:t>
      </w:r>
      <w:proofErr w:type="gramEnd"/>
      <w:r w:rsidRPr="00937487">
        <w:t xml:space="preserve"> blade capable of </w:t>
      </w:r>
      <w:proofErr w:type="gramStart"/>
      <w:r w:rsidRPr="00937487">
        <w:t>sawing</w:t>
      </w:r>
      <w:proofErr w:type="gramEnd"/>
      <w:r w:rsidRPr="00937487">
        <w:t xml:space="preserve"> to the required dimensions without causing uncontrolled cracking.  Equip the vertical curb saw with water-cooled, circular, diamond-edge blades or abrasive wheels, and alignment guides.  Ensure that the vertical curb saw is capable of immediately collecting the slurry produced from the operations.  The Contractor may use a vertical curb saw that does not collect slurry if the RE approves an alternate slurry collection method. </w:t>
      </w:r>
    </w:p>
    <w:p w14:paraId="1D1B9E0F" w14:textId="77777777" w:rsidR="00B61776" w:rsidRPr="00937487" w:rsidRDefault="00B61776" w:rsidP="00B61776">
      <w:pPr>
        <w:pStyle w:val="Paragraph"/>
      </w:pPr>
      <w:r w:rsidRPr="00937487">
        <w:t xml:space="preserve">When </w:t>
      </w:r>
      <w:proofErr w:type="spellStart"/>
      <w:r w:rsidRPr="00937487">
        <w:t>sawcutting</w:t>
      </w:r>
      <w:proofErr w:type="spellEnd"/>
      <w:r w:rsidRPr="00937487">
        <w:t xml:space="preserve"> grooves, use a multi-bladed saw with an adequate number of blades and alignment wheels. </w:t>
      </w:r>
    </w:p>
    <w:p w14:paraId="478B5E52" w14:textId="77777777" w:rsidR="00B61776" w:rsidRPr="00937487" w:rsidRDefault="00B61776" w:rsidP="00B61776">
      <w:pPr>
        <w:pStyle w:val="Paragraph"/>
      </w:pPr>
      <w:r w:rsidRPr="00937487">
        <w:t xml:space="preserve">Provide within the Project Limits spare saw blades and at least </w:t>
      </w:r>
      <w:r>
        <w:t>one</w:t>
      </w:r>
      <w:r w:rsidRPr="00937487">
        <w:t xml:space="preserve"> standby saw that meets the above requirements.</w:t>
      </w:r>
    </w:p>
    <w:p w14:paraId="2B6161FD" w14:textId="3779996E" w:rsidR="00B61776" w:rsidRPr="00020C7B" w:rsidRDefault="00B61776" w:rsidP="007E2A79">
      <w:pPr>
        <w:pStyle w:val="HiddenTextSpec"/>
      </w:pPr>
      <w:r w:rsidRPr="00020C7B">
        <w:t>1**************************************************************************************************************************1</w:t>
      </w:r>
    </w:p>
    <w:p w14:paraId="6C4346BC" w14:textId="77777777" w:rsidR="007C44EC" w:rsidRPr="00B97E4C" w:rsidRDefault="007C44EC" w:rsidP="007C44EC">
      <w:pPr>
        <w:pStyle w:val="000Section"/>
      </w:pPr>
      <w:bookmarkStart w:id="1336" w:name="_Toc120506131"/>
      <w:bookmarkStart w:id="1337" w:name="_Toc126395207"/>
      <w:bookmarkStart w:id="1338" w:name="_Toc142048699"/>
      <w:bookmarkStart w:id="1339" w:name="_Toc175378736"/>
      <w:bookmarkStart w:id="1340" w:name="_Toc175471634"/>
      <w:bookmarkStart w:id="1341" w:name="_Toc501718007"/>
      <w:bookmarkStart w:id="1342" w:name="_Toc43791779"/>
      <w:bookmarkEnd w:id="1307"/>
      <w:bookmarkEnd w:id="1308"/>
      <w:bookmarkEnd w:id="1309"/>
      <w:bookmarkEnd w:id="1310"/>
      <w:r w:rsidRPr="00B97E4C">
        <w:t>Section 1009 – HMA Plant Equipment</w:t>
      </w:r>
      <w:bookmarkEnd w:id="1336"/>
      <w:bookmarkEnd w:id="1337"/>
      <w:bookmarkEnd w:id="1338"/>
      <w:bookmarkEnd w:id="1339"/>
      <w:bookmarkEnd w:id="1340"/>
      <w:bookmarkEnd w:id="1341"/>
      <w:bookmarkEnd w:id="1342"/>
    </w:p>
    <w:p w14:paraId="20397599" w14:textId="77777777" w:rsidR="001649DA" w:rsidRPr="00B97E4C" w:rsidRDefault="001649DA" w:rsidP="001649DA">
      <w:pPr>
        <w:pStyle w:val="00000Subsection"/>
      </w:pPr>
      <w:bookmarkStart w:id="1343" w:name="_Toc120506132"/>
      <w:bookmarkStart w:id="1344" w:name="_Toc117518853"/>
      <w:bookmarkStart w:id="1345" w:name="_Toc142048700"/>
      <w:bookmarkStart w:id="1346" w:name="_Toc175378737"/>
      <w:bookmarkStart w:id="1347" w:name="_Toc175471635"/>
      <w:bookmarkStart w:id="1348" w:name="_Toc501718008"/>
      <w:bookmarkStart w:id="1349" w:name="_Toc35343488"/>
      <w:proofErr w:type="gramStart"/>
      <w:r w:rsidRPr="00B97E4C">
        <w:t>1009.01  HMA</w:t>
      </w:r>
      <w:proofErr w:type="gramEnd"/>
      <w:r w:rsidRPr="00B97E4C">
        <w:t xml:space="preserve"> </w:t>
      </w:r>
      <w:bookmarkEnd w:id="1343"/>
      <w:bookmarkEnd w:id="1344"/>
      <w:bookmarkEnd w:id="1345"/>
      <w:r w:rsidRPr="00B97E4C">
        <w:t>Plant</w:t>
      </w:r>
      <w:bookmarkEnd w:id="1346"/>
      <w:bookmarkEnd w:id="1347"/>
      <w:bookmarkEnd w:id="1348"/>
      <w:bookmarkEnd w:id="1349"/>
    </w:p>
    <w:p w14:paraId="3190D9BD" w14:textId="77777777" w:rsidR="001649DA" w:rsidRDefault="001649DA" w:rsidP="001649DA">
      <w:pPr>
        <w:pStyle w:val="A1paragraph0"/>
        <w:rPr>
          <w:b/>
          <w:bCs/>
        </w:rPr>
      </w:pPr>
      <w:r w:rsidRPr="00B97E4C">
        <w:rPr>
          <w:b/>
          <w:bCs/>
        </w:rPr>
        <w:t>A.</w:t>
      </w:r>
      <w:r w:rsidRPr="00B97E4C">
        <w:rPr>
          <w:b/>
          <w:bCs/>
        </w:rPr>
        <w:tab/>
        <w:t>Requirements for HMA Mixing Plants.</w:t>
      </w:r>
    </w:p>
    <w:p w14:paraId="4CAD11B4" w14:textId="77777777" w:rsidR="009148C4" w:rsidRPr="00D75581" w:rsidRDefault="009148C4" w:rsidP="009148C4">
      <w:pPr>
        <w:pStyle w:val="HiddenTextSpec"/>
      </w:pPr>
      <w:r>
        <w:t>1</w:t>
      </w:r>
      <w:r w:rsidRPr="00D75581">
        <w:t>**************************************************************************************************************************1</w:t>
      </w:r>
    </w:p>
    <w:p w14:paraId="268CFE6F" w14:textId="0975DD83" w:rsidR="009148C4" w:rsidRDefault="009148C4" w:rsidP="009148C4">
      <w:pPr>
        <w:pStyle w:val="HiddenTextSpec"/>
      </w:pPr>
      <w:r w:rsidRPr="00D75581">
        <w:t>BDC2</w:t>
      </w:r>
      <w:r w:rsidR="004901BD">
        <w:t>4</w:t>
      </w:r>
      <w:r w:rsidRPr="00D75581">
        <w:t>S-0</w:t>
      </w:r>
      <w:r w:rsidR="004901BD">
        <w:t>6</w:t>
      </w:r>
      <w:r>
        <w:t xml:space="preserve"> dated </w:t>
      </w:r>
      <w:r w:rsidR="004901BD">
        <w:t>May 28</w:t>
      </w:r>
      <w:r>
        <w:t>, 202</w:t>
      </w:r>
      <w:r w:rsidR="004901BD">
        <w:t>4</w:t>
      </w:r>
    </w:p>
    <w:p w14:paraId="5DC61EA5" w14:textId="77777777" w:rsidR="004901BD" w:rsidRPr="00E402AB" w:rsidRDefault="004901BD" w:rsidP="004901BD">
      <w:pPr>
        <w:spacing w:before="120"/>
        <w:ind w:left="864" w:hanging="432"/>
        <w:rPr>
          <w:szCs w:val="22"/>
          <w:lang w:eastAsia="x-none"/>
        </w:rPr>
      </w:pPr>
      <w:r w:rsidRPr="00E402AB">
        <w:rPr>
          <w:b/>
        </w:rPr>
        <w:t>4.</w:t>
      </w:r>
      <w:r w:rsidRPr="00E402AB">
        <w:rPr>
          <w:b/>
        </w:rPr>
        <w:tab/>
        <w:t>Equipment for Preparation of Asphalt Binder.</w:t>
      </w:r>
      <w:r w:rsidRPr="00E402AB">
        <w:t xml:space="preserve"> </w:t>
      </w:r>
    </w:p>
    <w:p w14:paraId="14928C98" w14:textId="77777777" w:rsidR="004901BD" w:rsidRPr="00747A5F" w:rsidRDefault="004901BD" w:rsidP="004901BD">
      <w:pPr>
        <w:pStyle w:val="Instruction"/>
      </w:pPr>
      <w:r w:rsidRPr="00E402AB">
        <w:t>The 4th paragraph in Part 4 is changed to:</w:t>
      </w:r>
    </w:p>
    <w:p w14:paraId="552855DF" w14:textId="77777777" w:rsidR="004901BD" w:rsidRDefault="004901BD" w:rsidP="004901BD">
      <w:pPr>
        <w:spacing w:before="120"/>
        <w:ind w:left="864"/>
      </w:pPr>
      <w:r w:rsidRPr="00E402AB">
        <w:t>Provide valves according to ASTMD 140, except ensure that a sampling valve is also located in the lowest third of each storage tank.  If any additive is added at the HMA plant, provide a sampling valve according to AASHTO M 156, Section 4.3.4.</w:t>
      </w:r>
    </w:p>
    <w:p w14:paraId="478FACC4" w14:textId="77777777" w:rsidR="009148C4" w:rsidRPr="00D75581" w:rsidRDefault="009148C4" w:rsidP="009148C4">
      <w:pPr>
        <w:pStyle w:val="HiddenTextSpec"/>
      </w:pPr>
      <w:r>
        <w:t>1</w:t>
      </w:r>
      <w:r w:rsidRPr="00D75581">
        <w:t>**************************************************************************************************************************1</w:t>
      </w:r>
    </w:p>
    <w:p w14:paraId="3EEE3005" w14:textId="6C1D0D37" w:rsidR="007C44EC" w:rsidRPr="00D75581" w:rsidRDefault="007C44EC" w:rsidP="001649DA">
      <w:pPr>
        <w:pStyle w:val="HiddenTextSpec"/>
      </w:pPr>
      <w:bookmarkStart w:id="1350" w:name="_Hlk74053432"/>
      <w:r>
        <w:t>1</w:t>
      </w:r>
      <w:r w:rsidRPr="00D75581">
        <w:t>**************************************************************************************************************************1</w:t>
      </w:r>
    </w:p>
    <w:p w14:paraId="52B51784" w14:textId="647AC8F5" w:rsidR="007C44EC" w:rsidRDefault="007C44EC" w:rsidP="007C44EC">
      <w:pPr>
        <w:pStyle w:val="HiddenTextSpec"/>
      </w:pPr>
      <w:r w:rsidRPr="00D75581">
        <w:t>BDC20S-0</w:t>
      </w:r>
      <w:r>
        <w:t xml:space="preserve">9 dated Jul </w:t>
      </w:r>
      <w:r w:rsidR="00E94F21">
        <w:t>6</w:t>
      </w:r>
      <w:r>
        <w:t>, 2020</w:t>
      </w:r>
    </w:p>
    <w:bookmarkEnd w:id="1350"/>
    <w:p w14:paraId="6C36F5D6" w14:textId="77777777" w:rsidR="00DD6C70" w:rsidRDefault="00DD6C70" w:rsidP="00DD6C70">
      <w:pPr>
        <w:pStyle w:val="11paragraph"/>
      </w:pPr>
      <w:r w:rsidRPr="00B97E4C">
        <w:rPr>
          <w:b/>
        </w:rPr>
        <w:t>8.</w:t>
      </w:r>
      <w:r w:rsidRPr="00B97E4C">
        <w:rPr>
          <w:b/>
        </w:rPr>
        <w:tab/>
        <w:t>Safety.</w:t>
      </w:r>
    </w:p>
    <w:p w14:paraId="25166EDB" w14:textId="4F91600C" w:rsidR="001649DA" w:rsidRDefault="001649DA" w:rsidP="001649DA">
      <w:pPr>
        <w:pStyle w:val="Instruction"/>
      </w:pPr>
      <w:r>
        <w:t xml:space="preserve">THE </w:t>
      </w:r>
      <w:r w:rsidR="004901BD">
        <w:t>3rd</w:t>
      </w:r>
      <w:r>
        <w:t xml:space="preserve"> paragraph i</w:t>
      </w:r>
      <w:r w:rsidR="004901BD">
        <w:t>n part 8 is</w:t>
      </w:r>
      <w:r>
        <w:t xml:space="preserve"> changed to:</w:t>
      </w:r>
    </w:p>
    <w:p w14:paraId="68A78958" w14:textId="77777777" w:rsidR="001649DA" w:rsidRDefault="001649DA" w:rsidP="001649DA">
      <w:pPr>
        <w:pStyle w:val="12paragraph"/>
      </w:pPr>
      <w:r w:rsidRPr="00B97E4C">
        <w:t xml:space="preserve">When plant production occurs during </w:t>
      </w:r>
      <w:r w:rsidRPr="009F6AE5">
        <w:t>night operations</w:t>
      </w:r>
      <w:r w:rsidRPr="00B97E4C">
        <w:t>, provide permanently fixed lighting throughout the plant operations, plant laboratory, and truck scale areas to ensure a clear view of the operations.  Also provide permanently mounted lighting at the sampling platforms to sufficiently illuminate the bed of the truck for inspection and sampling operations.</w:t>
      </w:r>
    </w:p>
    <w:p w14:paraId="4601B96A" w14:textId="77777777" w:rsidR="007C44EC" w:rsidRDefault="007C44EC" w:rsidP="007C44EC">
      <w:pPr>
        <w:pStyle w:val="HiddenTextSpec"/>
      </w:pPr>
      <w:r>
        <w:t>1</w:t>
      </w:r>
      <w:r w:rsidRPr="00D75581">
        <w:t>**************************************************************************************************************************1</w:t>
      </w:r>
    </w:p>
    <w:p w14:paraId="1D6D2669" w14:textId="02D2B553" w:rsidR="00472443" w:rsidRDefault="00643A61" w:rsidP="009F1A1B">
      <w:pPr>
        <w:pStyle w:val="00000Subsection"/>
      </w:pPr>
      <w:bookmarkStart w:id="1351" w:name="_Toc501718010"/>
      <w:bookmarkStart w:id="1352" w:name="_Toc132009424"/>
      <w:proofErr w:type="gramStart"/>
      <w:r>
        <w:t>10</w:t>
      </w:r>
      <w:r w:rsidR="00472443" w:rsidRPr="00E402AB">
        <w:t>09.03  Asphalt</w:t>
      </w:r>
      <w:proofErr w:type="gramEnd"/>
      <w:r w:rsidR="00472443" w:rsidRPr="00E402AB">
        <w:t>-Rubber Binder Blending Equipment</w:t>
      </w:r>
      <w:bookmarkEnd w:id="1351"/>
      <w:bookmarkEnd w:id="1352"/>
    </w:p>
    <w:p w14:paraId="549CCD96" w14:textId="108D7278" w:rsidR="004901BD" w:rsidRPr="00D75581" w:rsidRDefault="004901BD" w:rsidP="004901BD">
      <w:pPr>
        <w:pStyle w:val="HiddenTextSpec"/>
      </w:pPr>
      <w:r>
        <w:t>1</w:t>
      </w:r>
      <w:r w:rsidRPr="00D75581">
        <w:t>**************************************************************************************************************************1</w:t>
      </w:r>
    </w:p>
    <w:p w14:paraId="1E87D9C6" w14:textId="77777777" w:rsidR="004901BD" w:rsidRDefault="004901BD" w:rsidP="004901BD">
      <w:pPr>
        <w:pStyle w:val="HiddenTextSpec"/>
      </w:pPr>
      <w:r w:rsidRPr="00D75581">
        <w:t>BDC2</w:t>
      </w:r>
      <w:r>
        <w:t>4</w:t>
      </w:r>
      <w:r w:rsidRPr="00D75581">
        <w:t>S-0</w:t>
      </w:r>
      <w:r>
        <w:t>6 dated May 28, 2024</w:t>
      </w:r>
    </w:p>
    <w:p w14:paraId="47807874" w14:textId="77777777" w:rsidR="00472443" w:rsidRPr="00747A5F" w:rsidRDefault="00472443" w:rsidP="00472443">
      <w:pPr>
        <w:pStyle w:val="Instruction"/>
      </w:pPr>
      <w:r w:rsidRPr="00E402AB">
        <w:t>The 5th paragraph is changed to:</w:t>
      </w:r>
    </w:p>
    <w:p w14:paraId="2699DC73" w14:textId="77777777" w:rsidR="00472443" w:rsidRPr="00E402AB" w:rsidRDefault="00472443" w:rsidP="00472443">
      <w:pPr>
        <w:pStyle w:val="Paragraph"/>
      </w:pPr>
      <w:r w:rsidRPr="00E402AB">
        <w:lastRenderedPageBreak/>
        <w:t>Provide valves according to ASTMD 140, except ensure that a sampling valve is also located in the lowest third of each storage tank.</w:t>
      </w:r>
    </w:p>
    <w:p w14:paraId="648907A5" w14:textId="77777777" w:rsidR="004901BD" w:rsidRPr="00D75581" w:rsidRDefault="004901BD" w:rsidP="004901BD">
      <w:pPr>
        <w:pStyle w:val="HiddenTextSpec"/>
      </w:pPr>
      <w:r>
        <w:t>1</w:t>
      </w:r>
      <w:r w:rsidRPr="00D75581">
        <w:t>**************************************************************************************************************************1</w:t>
      </w:r>
    </w:p>
    <w:p w14:paraId="0B9951BA" w14:textId="77777777" w:rsidR="004901BD" w:rsidRPr="00D75581" w:rsidRDefault="004901BD" w:rsidP="007C44EC">
      <w:pPr>
        <w:pStyle w:val="HiddenTextSpec"/>
      </w:pPr>
    </w:p>
    <w:p w14:paraId="5F917D2C" w14:textId="77777777" w:rsidR="00CE4B2C" w:rsidRPr="00B97E4C" w:rsidRDefault="00CE4B2C" w:rsidP="00CE4B2C">
      <w:pPr>
        <w:pStyle w:val="000Division"/>
      </w:pPr>
      <w:bookmarkStart w:id="1353" w:name="_Toc175378748"/>
      <w:bookmarkStart w:id="1354" w:name="_Toc175471646"/>
      <w:bookmarkStart w:id="1355" w:name="_Toc501718023"/>
      <w:bookmarkStart w:id="1356" w:name="_Toc71534739"/>
      <w:r w:rsidRPr="00B97E4C">
        <w:lastRenderedPageBreak/>
        <w:t>NJDOT Test Methods</w:t>
      </w:r>
      <w:bookmarkEnd w:id="1353"/>
      <w:bookmarkEnd w:id="1354"/>
      <w:bookmarkEnd w:id="1355"/>
      <w:bookmarkEnd w:id="1356"/>
    </w:p>
    <w:p w14:paraId="0801F961" w14:textId="77777777" w:rsidR="00CE4B2C" w:rsidRPr="00344C09" w:rsidRDefault="00CE4B2C" w:rsidP="00CE4B2C">
      <w:pPr>
        <w:pStyle w:val="000Section"/>
      </w:pPr>
      <w:bookmarkStart w:id="1357" w:name="_Toc71534766"/>
      <w:r w:rsidRPr="00344C09">
        <w:t xml:space="preserve">NJDOT R-1 – Determining </w:t>
      </w:r>
      <w:r>
        <w:t>Ride Quality of Pavement S</w:t>
      </w:r>
      <w:r w:rsidRPr="00344C09">
        <w:t>urfaces</w:t>
      </w:r>
      <w:bookmarkEnd w:id="1357"/>
    </w:p>
    <w:p w14:paraId="03DEE420" w14:textId="77777777" w:rsidR="003609E0" w:rsidRPr="00051E48" w:rsidRDefault="003609E0" w:rsidP="003609E0">
      <w:pPr>
        <w:pStyle w:val="A1paragraph0"/>
      </w:pPr>
      <w:r>
        <w:rPr>
          <w:b/>
        </w:rPr>
        <w:t>B.</w:t>
      </w:r>
      <w:r>
        <w:rPr>
          <w:b/>
        </w:rPr>
        <w:tab/>
      </w:r>
      <w:r w:rsidRPr="00051E48">
        <w:rPr>
          <w:b/>
        </w:rPr>
        <w:t>Apparatus</w:t>
      </w:r>
      <w:r>
        <w:rPr>
          <w:b/>
        </w:rPr>
        <w:t>.</w:t>
      </w:r>
    </w:p>
    <w:p w14:paraId="18E26456" w14:textId="77777777" w:rsidR="003609E0" w:rsidRPr="00D75581" w:rsidRDefault="003609E0" w:rsidP="003609E0">
      <w:pPr>
        <w:pStyle w:val="HiddenTextSpec"/>
      </w:pPr>
      <w:r>
        <w:t>1</w:t>
      </w:r>
      <w:r w:rsidRPr="00D75581">
        <w:t>**************************************************************************************************************************1</w:t>
      </w:r>
    </w:p>
    <w:p w14:paraId="4030005F" w14:textId="77777777" w:rsidR="003609E0" w:rsidRDefault="003609E0" w:rsidP="003609E0">
      <w:pPr>
        <w:pStyle w:val="HiddenTextSpec"/>
      </w:pPr>
      <w:r w:rsidRPr="00D75581">
        <w:t>BDC2</w:t>
      </w:r>
      <w:r>
        <w:t>1</w:t>
      </w:r>
      <w:r w:rsidRPr="00D75581">
        <w:t>S</w:t>
      </w:r>
      <w:r>
        <w:t>-06 dated Jun 11, 2021</w:t>
      </w:r>
    </w:p>
    <w:p w14:paraId="0C8B2125" w14:textId="77777777" w:rsidR="003609E0" w:rsidRDefault="003609E0" w:rsidP="003609E0">
      <w:pPr>
        <w:pStyle w:val="Instruction"/>
      </w:pPr>
      <w:r>
        <w:t>Part</w:t>
      </w:r>
      <w:r w:rsidRPr="00FF1373">
        <w:t xml:space="preserve"> b is changed to:</w:t>
      </w:r>
    </w:p>
    <w:p w14:paraId="508339BE" w14:textId="77777777" w:rsidR="003609E0" w:rsidRPr="00051E48" w:rsidRDefault="003609E0" w:rsidP="003609E0">
      <w:pPr>
        <w:pStyle w:val="A1paragraph0"/>
      </w:pPr>
      <w:r w:rsidRPr="00051E48">
        <w:t>Use the following apparatus:</w:t>
      </w:r>
    </w:p>
    <w:p w14:paraId="554B1BCB" w14:textId="77777777" w:rsidR="003609E0" w:rsidRPr="00051E48" w:rsidRDefault="003609E0" w:rsidP="003609E0">
      <w:pPr>
        <w:pStyle w:val="List0indent"/>
      </w:pPr>
      <w:r>
        <w:rPr>
          <w:bCs/>
        </w:rPr>
        <w:t>1.</w:t>
      </w:r>
      <w:r>
        <w:rPr>
          <w:bCs/>
        </w:rPr>
        <w:tab/>
      </w:r>
      <w:r w:rsidRPr="00051E48">
        <w:rPr>
          <w:bCs/>
        </w:rPr>
        <w:t>Class 1 IPS</w:t>
      </w:r>
      <w:r w:rsidRPr="002803D6">
        <w:t xml:space="preserve"> </w:t>
      </w:r>
      <w:r w:rsidRPr="00051E48">
        <w:t>that meets the requirements of ASTM E 950, Sections 4.0, 5.0 and 6.0 of AASHTO M 328, and the following:</w:t>
      </w:r>
    </w:p>
    <w:p w14:paraId="3D76188F" w14:textId="77777777" w:rsidR="003609E0" w:rsidRDefault="003609E0" w:rsidP="003609E0">
      <w:pPr>
        <w:pStyle w:val="List1indent"/>
      </w:pPr>
      <w:r>
        <w:t>a.</w:t>
      </w:r>
      <w:r>
        <w:tab/>
      </w:r>
      <w:r w:rsidRPr="00051E48">
        <w:t>Valid certification.</w:t>
      </w:r>
    </w:p>
    <w:p w14:paraId="7698E94F" w14:textId="77777777" w:rsidR="003609E0" w:rsidRPr="00051E48" w:rsidRDefault="003609E0" w:rsidP="003609E0">
      <w:pPr>
        <w:pStyle w:val="List1indent"/>
      </w:pPr>
      <w:r>
        <w:t>b</w:t>
      </w:r>
      <w:r>
        <w:tab/>
        <w:t>Recertification after any major component repairs or replacements.</w:t>
      </w:r>
    </w:p>
    <w:p w14:paraId="633B60DA" w14:textId="77777777" w:rsidR="003609E0" w:rsidRPr="00051E48" w:rsidRDefault="003609E0" w:rsidP="003609E0">
      <w:pPr>
        <w:pStyle w:val="List1indent"/>
      </w:pPr>
      <w:r>
        <w:t>c.</w:t>
      </w:r>
      <w:r>
        <w:tab/>
      </w:r>
      <w:r w:rsidRPr="00051E48">
        <w:t xml:space="preserve">The data system provides the raw profile data in </w:t>
      </w:r>
      <w:r>
        <w:t xml:space="preserve">format readable in </w:t>
      </w:r>
      <w:proofErr w:type="spellStart"/>
      <w:r>
        <w:t>ProVal</w:t>
      </w:r>
      <w:proofErr w:type="spellEnd"/>
      <w:r w:rsidRPr="00051E48">
        <w:t>.</w:t>
      </w:r>
    </w:p>
    <w:p w14:paraId="77FF6D6C" w14:textId="77777777" w:rsidR="003609E0" w:rsidRPr="00051E48" w:rsidRDefault="003609E0" w:rsidP="003609E0">
      <w:pPr>
        <w:pStyle w:val="List1indent"/>
      </w:pPr>
      <w:r>
        <w:t>d.</w:t>
      </w:r>
      <w:r>
        <w:tab/>
      </w:r>
      <w:r w:rsidRPr="00051E48">
        <w:t xml:space="preserve">Current version </w:t>
      </w:r>
      <w:proofErr w:type="gramStart"/>
      <w:r w:rsidRPr="00051E48">
        <w:t>of  pavement</w:t>
      </w:r>
      <w:proofErr w:type="gramEnd"/>
      <w:r w:rsidRPr="00051E48">
        <w:t xml:space="preserve"> profile analysis software installed on the IPS computer to compute the IRI.</w:t>
      </w:r>
    </w:p>
    <w:p w14:paraId="1D15CD76" w14:textId="77777777" w:rsidR="003609E0" w:rsidRPr="00051E48" w:rsidRDefault="003609E0" w:rsidP="003609E0">
      <w:pPr>
        <w:pStyle w:val="List0indent"/>
      </w:pPr>
      <w:r>
        <w:t>2.</w:t>
      </w:r>
      <w:r>
        <w:tab/>
      </w:r>
      <w:r w:rsidRPr="00051E48">
        <w:t>Base plate and gauge blocks, of 1</w:t>
      </w:r>
      <w:r>
        <w:t xml:space="preserve"> </w:t>
      </w:r>
      <w:r w:rsidRPr="00051E48">
        <w:t xml:space="preserve">inch and </w:t>
      </w:r>
      <w:proofErr w:type="gramStart"/>
      <w:r w:rsidRPr="00051E48">
        <w:t>2</w:t>
      </w:r>
      <w:r>
        <w:t xml:space="preserve"> </w:t>
      </w:r>
      <w:r w:rsidRPr="00051E48">
        <w:t>inch</w:t>
      </w:r>
      <w:proofErr w:type="gramEnd"/>
      <w:r w:rsidRPr="00051E48">
        <w:t xml:space="preserve"> thickness, provided by the manufacturer to verify daily </w:t>
      </w:r>
      <w:r w:rsidRPr="00600434">
        <w:rPr>
          <w:bCs/>
        </w:rPr>
        <w:t>vertical</w:t>
      </w:r>
      <w:r w:rsidRPr="00051E48">
        <w:t xml:space="preserve"> calibration.</w:t>
      </w:r>
    </w:p>
    <w:p w14:paraId="6877D9D8" w14:textId="77777777" w:rsidR="003609E0" w:rsidRPr="00051E48" w:rsidRDefault="003609E0" w:rsidP="003609E0">
      <w:pPr>
        <w:pStyle w:val="List0indent"/>
      </w:pPr>
      <w:r>
        <w:t>3.</w:t>
      </w:r>
      <w:r>
        <w:tab/>
      </w:r>
      <w:r w:rsidRPr="00051E48">
        <w:t>Retro-reflective traffic marking tape or other approved mechanism to automatically trigger the start and stop of profile measurements.</w:t>
      </w:r>
    </w:p>
    <w:p w14:paraId="58ED133A" w14:textId="0B8D6B9F" w:rsidR="003609E0" w:rsidRDefault="003609E0" w:rsidP="003609E0">
      <w:pPr>
        <w:pStyle w:val="HiddenTextSpec"/>
      </w:pPr>
      <w:r>
        <w:t>1</w:t>
      </w:r>
      <w:r w:rsidRPr="00D75581">
        <w:t>**************************************************************************************************************************1</w:t>
      </w:r>
    </w:p>
    <w:p w14:paraId="4B666231" w14:textId="77777777" w:rsidR="003609E0" w:rsidRPr="00D75581" w:rsidRDefault="003609E0" w:rsidP="003609E0">
      <w:pPr>
        <w:pStyle w:val="HiddenTextSpec"/>
      </w:pPr>
    </w:p>
    <w:p w14:paraId="1A077728" w14:textId="77777777" w:rsidR="003609E0" w:rsidRDefault="003609E0" w:rsidP="003609E0">
      <w:pPr>
        <w:pStyle w:val="A1paragraph0"/>
        <w:rPr>
          <w:bCs/>
        </w:rPr>
      </w:pPr>
      <w:r>
        <w:rPr>
          <w:b/>
          <w:bCs/>
        </w:rPr>
        <w:t>C.</w:t>
      </w:r>
      <w:r>
        <w:rPr>
          <w:b/>
          <w:bCs/>
        </w:rPr>
        <w:tab/>
      </w:r>
      <w:r w:rsidRPr="00051E48">
        <w:rPr>
          <w:b/>
          <w:bCs/>
        </w:rPr>
        <w:t>Procedure.</w:t>
      </w:r>
    </w:p>
    <w:p w14:paraId="2B730044" w14:textId="77777777" w:rsidR="003609E0" w:rsidRPr="00D75581" w:rsidRDefault="003609E0" w:rsidP="003609E0">
      <w:pPr>
        <w:pStyle w:val="HiddenTextSpec"/>
      </w:pPr>
      <w:r>
        <w:t>1</w:t>
      </w:r>
      <w:r w:rsidRPr="00D75581">
        <w:t>**************************************************************************************************************************1</w:t>
      </w:r>
    </w:p>
    <w:p w14:paraId="75DDF629" w14:textId="77777777" w:rsidR="003609E0" w:rsidRDefault="003609E0" w:rsidP="003609E0">
      <w:pPr>
        <w:pStyle w:val="HiddenTextSpec"/>
      </w:pPr>
      <w:r w:rsidRPr="00D75581">
        <w:t>BDC2</w:t>
      </w:r>
      <w:r>
        <w:t>1</w:t>
      </w:r>
      <w:r w:rsidRPr="00D75581">
        <w:t>S</w:t>
      </w:r>
      <w:r>
        <w:t>-06 dated Jun 11, 2021</w:t>
      </w:r>
    </w:p>
    <w:p w14:paraId="5F396B58" w14:textId="77777777" w:rsidR="003609E0" w:rsidRDefault="003609E0" w:rsidP="003609E0">
      <w:pPr>
        <w:pStyle w:val="Instruction"/>
      </w:pPr>
      <w:r>
        <w:t>Part</w:t>
      </w:r>
      <w:r w:rsidRPr="00FF1373">
        <w:t xml:space="preserve"> </w:t>
      </w:r>
      <w:r w:rsidRPr="004742A9">
        <w:t>C</w:t>
      </w:r>
      <w:r w:rsidRPr="00FF1373">
        <w:t xml:space="preserve"> is changed to:</w:t>
      </w:r>
    </w:p>
    <w:p w14:paraId="38D7F0E7" w14:textId="77777777" w:rsidR="003609E0" w:rsidRDefault="003609E0" w:rsidP="003609E0">
      <w:pPr>
        <w:pStyle w:val="A1paragraph0"/>
        <w:rPr>
          <w:bCs/>
        </w:rPr>
      </w:pPr>
      <w:r w:rsidRPr="00600434">
        <w:rPr>
          <w:bCs/>
        </w:rPr>
        <w:t>Perform the following steps:</w:t>
      </w:r>
    </w:p>
    <w:p w14:paraId="4F4190E7" w14:textId="77777777" w:rsidR="003609E0" w:rsidRPr="00051E48" w:rsidRDefault="003609E0" w:rsidP="003609E0">
      <w:pPr>
        <w:pStyle w:val="List0indent"/>
      </w:pPr>
      <w:r>
        <w:t>1.</w:t>
      </w:r>
      <w:r>
        <w:tab/>
      </w:r>
      <w:r w:rsidRPr="00051E48">
        <w:t xml:space="preserve">Turn on the inertial profiler and warm up all electronic equipment in accordance with the </w:t>
      </w:r>
      <w:proofErr w:type="gramStart"/>
      <w:r w:rsidRPr="00051E48">
        <w:t>manufacturer</w:t>
      </w:r>
      <w:proofErr w:type="gramEnd"/>
      <w:r w:rsidRPr="00051E48">
        <w:t xml:space="preserve"> recommendations </w:t>
      </w:r>
      <w:r>
        <w:t>before</w:t>
      </w:r>
      <w:r w:rsidRPr="00051E48">
        <w:t xml:space="preserve"> testing.</w:t>
      </w:r>
    </w:p>
    <w:p w14:paraId="2160D698" w14:textId="77777777" w:rsidR="003609E0" w:rsidRPr="00051E48" w:rsidRDefault="003609E0" w:rsidP="003609E0">
      <w:pPr>
        <w:pStyle w:val="List0indent"/>
      </w:pPr>
      <w:r>
        <w:t>2.</w:t>
      </w:r>
      <w:r>
        <w:tab/>
      </w:r>
      <w:r w:rsidRPr="00051E48">
        <w:t xml:space="preserve">Perform Block and Bounce </w:t>
      </w:r>
      <w:proofErr w:type="gramStart"/>
      <w:r w:rsidRPr="00051E48">
        <w:t>tests</w:t>
      </w:r>
      <w:proofErr w:type="gramEnd"/>
      <w:r w:rsidRPr="00051E48">
        <w:t xml:space="preserve"> each day </w:t>
      </w:r>
      <w:r>
        <w:t>before</w:t>
      </w:r>
      <w:r w:rsidRPr="00051E48">
        <w:t xml:space="preserve"> collecting data. Record the results in the calibration log. Ensure tolerances are within the certified limits.</w:t>
      </w:r>
    </w:p>
    <w:p w14:paraId="1B15558B" w14:textId="77777777" w:rsidR="003609E0" w:rsidRPr="00051E48" w:rsidRDefault="003609E0" w:rsidP="003609E0">
      <w:pPr>
        <w:pStyle w:val="List0indent"/>
      </w:pPr>
      <w:r>
        <w:t>3.</w:t>
      </w:r>
      <w:r>
        <w:tab/>
      </w:r>
      <w:r w:rsidRPr="00051E48">
        <w:t xml:space="preserve">Ensure retro-reflective traffic marking tape or other approved mechanism is placed at the beginning and end of each direction of travel lane. </w:t>
      </w:r>
    </w:p>
    <w:p w14:paraId="1C7F848C" w14:textId="77777777" w:rsidR="003609E0" w:rsidRPr="00051E48" w:rsidRDefault="003609E0" w:rsidP="003609E0">
      <w:pPr>
        <w:pStyle w:val="List0indent"/>
      </w:pPr>
      <w:r>
        <w:t>4.</w:t>
      </w:r>
      <w:r>
        <w:tab/>
      </w:r>
      <w:r w:rsidRPr="00051E48">
        <w:t xml:space="preserve">Enter project information </w:t>
      </w:r>
      <w:proofErr w:type="gramStart"/>
      <w:r w:rsidRPr="00051E48">
        <w:t>in</w:t>
      </w:r>
      <w:proofErr w:type="gramEnd"/>
      <w:r w:rsidRPr="00051E48">
        <w:t xml:space="preserve"> the </w:t>
      </w:r>
      <w:r>
        <w:t xml:space="preserve">test equipment </w:t>
      </w:r>
      <w:r w:rsidRPr="00051E48">
        <w:t xml:space="preserve">system. </w:t>
      </w:r>
    </w:p>
    <w:p w14:paraId="630CBA89" w14:textId="77777777" w:rsidR="003609E0" w:rsidRPr="00051E48" w:rsidRDefault="003609E0" w:rsidP="003609E0">
      <w:pPr>
        <w:pStyle w:val="List0indent"/>
      </w:pPr>
      <w:r>
        <w:t>5.</w:t>
      </w:r>
      <w:r>
        <w:tab/>
      </w:r>
      <w:r w:rsidRPr="00051E48">
        <w:t xml:space="preserve">Make provisions to start and stop recording </w:t>
      </w:r>
      <w:proofErr w:type="gramStart"/>
      <w:r w:rsidRPr="00051E48">
        <w:t>profile</w:t>
      </w:r>
      <w:proofErr w:type="gramEnd"/>
      <w:r w:rsidRPr="00051E48">
        <w:t xml:space="preserve"> at the beginning and end of testing.  </w:t>
      </w:r>
      <w:r w:rsidRPr="00907423">
        <w:t>If an automatic trigger mechanism is not installed, make provision to initiate start and end of data recording manually by pressing an appropriate key(s) on the computer.</w:t>
      </w:r>
      <w:r w:rsidRPr="00051E48">
        <w:t xml:space="preserve"> </w:t>
      </w:r>
    </w:p>
    <w:p w14:paraId="7A5D0523" w14:textId="77777777" w:rsidR="003609E0" w:rsidRPr="00051E48" w:rsidRDefault="003609E0" w:rsidP="003609E0">
      <w:pPr>
        <w:pStyle w:val="List0indent"/>
      </w:pPr>
      <w:r>
        <w:t>6.</w:t>
      </w:r>
      <w:r>
        <w:tab/>
      </w:r>
      <w:r w:rsidRPr="00051E48">
        <w:t>Ensure that the required speed</w:t>
      </w:r>
      <w:r>
        <w:t>,</w:t>
      </w:r>
      <w:r w:rsidRPr="00051E48">
        <w:t xml:space="preserve"> </w:t>
      </w:r>
      <w:r>
        <w:t xml:space="preserve">as recommended by the manufacturer, </w:t>
      </w:r>
      <w:r w:rsidRPr="00051E48">
        <w:t xml:space="preserve">is achieved and </w:t>
      </w:r>
      <w:r>
        <w:t xml:space="preserve">that the </w:t>
      </w:r>
      <w:r w:rsidRPr="00051E48">
        <w:t xml:space="preserve">system is collecting profile data </w:t>
      </w:r>
      <w:r>
        <w:t>before</w:t>
      </w:r>
      <w:r w:rsidRPr="00051E48">
        <w:t xml:space="preserve"> recording profile. </w:t>
      </w:r>
    </w:p>
    <w:p w14:paraId="5D9B1B14" w14:textId="77777777" w:rsidR="003609E0" w:rsidRPr="00051E48" w:rsidRDefault="003609E0" w:rsidP="003609E0">
      <w:pPr>
        <w:pStyle w:val="List0indent"/>
      </w:pPr>
      <w:r>
        <w:t>7.</w:t>
      </w:r>
      <w:r>
        <w:tab/>
      </w:r>
      <w:r w:rsidRPr="00051E48">
        <w:t xml:space="preserve">For each test section, perform </w:t>
      </w:r>
      <w:r>
        <w:t>3</w:t>
      </w:r>
      <w:r w:rsidRPr="00051E48">
        <w:t xml:space="preserve"> test runs to collect data of both wheel paths of each lane in the longitudinal direction of travel.  The wheel path is defined as being located approximately 3 feet on each side of the centerline of the lane and extending for the full length of the lane.  Lanes are defined by striping.</w:t>
      </w:r>
    </w:p>
    <w:p w14:paraId="226AC8C7" w14:textId="77777777" w:rsidR="003609E0" w:rsidRPr="00051E48" w:rsidRDefault="003609E0" w:rsidP="003609E0">
      <w:pPr>
        <w:pStyle w:val="List0indent"/>
      </w:pPr>
      <w:r>
        <w:t>8.</w:t>
      </w:r>
      <w:r>
        <w:tab/>
      </w:r>
      <w:r w:rsidRPr="00051E48">
        <w:t xml:space="preserve">Save data from each run separately </w:t>
      </w:r>
      <w:r>
        <w:t>before the next</w:t>
      </w:r>
      <w:r w:rsidRPr="00051E48">
        <w:t xml:space="preserve"> run or lane testing, clearly identifying each test </w:t>
      </w:r>
      <w:r>
        <w:t>run</w:t>
      </w:r>
      <w:r w:rsidRPr="00051E48">
        <w:t>, lane identification, and run number.</w:t>
      </w:r>
    </w:p>
    <w:p w14:paraId="75A52D17" w14:textId="77777777" w:rsidR="003609E0" w:rsidRDefault="003609E0" w:rsidP="003609E0">
      <w:pPr>
        <w:pStyle w:val="HiddenTextSpec"/>
      </w:pPr>
      <w:r>
        <w:t>1</w:t>
      </w:r>
      <w:r w:rsidRPr="00D75581">
        <w:t>**************************************************************************************************************************1</w:t>
      </w:r>
    </w:p>
    <w:p w14:paraId="1EC6A178" w14:textId="77777777" w:rsidR="00AC6A0B" w:rsidRDefault="00AC6A0B" w:rsidP="003609E0">
      <w:pPr>
        <w:pStyle w:val="HiddenTextSpec"/>
      </w:pPr>
    </w:p>
    <w:p w14:paraId="169C5BF8" w14:textId="77777777" w:rsidR="00AC6A0B" w:rsidRDefault="00AC6A0B" w:rsidP="003609E0">
      <w:pPr>
        <w:pStyle w:val="HiddenTextSpec"/>
      </w:pPr>
    </w:p>
    <w:p w14:paraId="30692D9F" w14:textId="287AD591" w:rsidR="00CE4B2C" w:rsidRPr="00135DE3" w:rsidRDefault="00CE4B2C" w:rsidP="00BC14D2">
      <w:pPr>
        <w:pStyle w:val="11paragraph"/>
        <w:sectPr w:rsidR="00CE4B2C" w:rsidRPr="00135DE3" w:rsidSect="00570D7F">
          <w:headerReference w:type="default" r:id="rId65"/>
          <w:footerReference w:type="default" r:id="rId66"/>
          <w:headerReference w:type="first" r:id="rId67"/>
          <w:footerReference w:type="first" r:id="rId68"/>
          <w:pgSz w:w="12240" w:h="15840" w:code="1"/>
          <w:pgMar w:top="1440" w:right="1080" w:bottom="1440" w:left="1440" w:header="720" w:footer="720" w:gutter="0"/>
          <w:cols w:space="720"/>
        </w:sectPr>
      </w:pPr>
    </w:p>
    <w:p w14:paraId="1A778AE8" w14:textId="77777777" w:rsidR="00360DCC" w:rsidRPr="00150F41" w:rsidRDefault="00360DCC" w:rsidP="00360DCC">
      <w:pPr>
        <w:pStyle w:val="HiddenTextSpec"/>
        <w:rPr>
          <w:rFonts w:cs="Arial"/>
        </w:rPr>
      </w:pPr>
      <w:r w:rsidRPr="00150F41">
        <w:rPr>
          <w:rFonts w:cs="Arial"/>
        </w:rPr>
        <w:lastRenderedPageBreak/>
        <w:t>Attachments</w:t>
      </w:r>
    </w:p>
    <w:p w14:paraId="7718A930" w14:textId="77777777" w:rsidR="00360DCC" w:rsidRPr="00150F41" w:rsidRDefault="00360DCC" w:rsidP="00360DCC">
      <w:pPr>
        <w:pStyle w:val="HiddenTextSpec"/>
        <w:rPr>
          <w:rFonts w:cs="Arial"/>
        </w:rPr>
      </w:pPr>
    </w:p>
    <w:p w14:paraId="081F9E83" w14:textId="77777777" w:rsidR="00360DCC" w:rsidRPr="00150F41" w:rsidRDefault="00360DCC" w:rsidP="00360DCC">
      <w:pPr>
        <w:pStyle w:val="HiddenTextSpec"/>
        <w:rPr>
          <w:rFonts w:cs="Arial"/>
        </w:rPr>
      </w:pPr>
    </w:p>
    <w:p w14:paraId="5C165628" w14:textId="77777777" w:rsidR="00360DCC" w:rsidRPr="00150F41" w:rsidRDefault="00360DCC" w:rsidP="00360DCC">
      <w:pPr>
        <w:pStyle w:val="HiddenTextSpec"/>
        <w:rPr>
          <w:rFonts w:cs="Arial"/>
        </w:rPr>
      </w:pPr>
    </w:p>
    <w:p w14:paraId="5FF43218" w14:textId="77777777" w:rsidR="00360DCC" w:rsidRPr="00150F41" w:rsidRDefault="00360DCC" w:rsidP="00360DCC">
      <w:pPr>
        <w:pStyle w:val="HiddenTextSpec"/>
        <w:rPr>
          <w:rFonts w:cs="Arial"/>
        </w:rPr>
      </w:pPr>
    </w:p>
    <w:p w14:paraId="36329C55" w14:textId="77777777" w:rsidR="00360DCC" w:rsidRPr="00150F41" w:rsidRDefault="00360DCC" w:rsidP="00360DCC">
      <w:pPr>
        <w:pStyle w:val="HiddenTextSpec"/>
        <w:rPr>
          <w:rFonts w:cs="Arial"/>
        </w:rPr>
      </w:pPr>
      <w:r w:rsidRPr="00150F41">
        <w:rPr>
          <w:rFonts w:cs="Arial"/>
        </w:rPr>
        <w:t>INclude fhwa attachments for FHWA funded projects</w:t>
      </w:r>
    </w:p>
    <w:p w14:paraId="4EA44C02" w14:textId="77777777" w:rsidR="00360DCC" w:rsidRPr="00150F41" w:rsidRDefault="00360DCC" w:rsidP="00360DCC">
      <w:pPr>
        <w:pStyle w:val="HiddenTextSpec"/>
        <w:rPr>
          <w:rFonts w:cs="Arial"/>
        </w:rPr>
      </w:pPr>
    </w:p>
    <w:p w14:paraId="142F20AD" w14:textId="77777777" w:rsidR="00360DCC" w:rsidRPr="00150F41" w:rsidRDefault="00360DCC" w:rsidP="00360DCC">
      <w:pPr>
        <w:pStyle w:val="HiddenTextSpec"/>
        <w:rPr>
          <w:rFonts w:cs="Arial"/>
        </w:rPr>
      </w:pPr>
    </w:p>
    <w:p w14:paraId="6F0541BF" w14:textId="77777777" w:rsidR="00360DCC" w:rsidRPr="00150F41" w:rsidRDefault="00360DCC" w:rsidP="00360DCC">
      <w:pPr>
        <w:pStyle w:val="HiddenTextSpec"/>
        <w:rPr>
          <w:rFonts w:cs="Arial"/>
        </w:rPr>
      </w:pPr>
    </w:p>
    <w:p w14:paraId="37B81F5E" w14:textId="77777777" w:rsidR="00360DCC" w:rsidRPr="00150F41" w:rsidRDefault="00360DCC" w:rsidP="00360DCC">
      <w:pPr>
        <w:pStyle w:val="HiddenTextSpec"/>
        <w:rPr>
          <w:rFonts w:cs="Arial"/>
        </w:rPr>
      </w:pPr>
      <w:r w:rsidRPr="00150F41">
        <w:rPr>
          <w:rFonts w:cs="Arial"/>
        </w:rPr>
        <w:t>1*********************************************************************************************************************1</w:t>
      </w:r>
    </w:p>
    <w:p w14:paraId="2D98310A" w14:textId="77777777" w:rsidR="00360DCC" w:rsidRPr="00150F41" w:rsidRDefault="00360DCC" w:rsidP="00360DCC">
      <w:pPr>
        <w:pStyle w:val="HiddenTextSpec"/>
        <w:rPr>
          <w:rFonts w:cs="Arial"/>
        </w:rPr>
      </w:pPr>
      <w:r w:rsidRPr="00150F41">
        <w:rPr>
          <w:rFonts w:cs="Arial"/>
        </w:rPr>
        <w:t>upon receiving the information, fill in the blank (GOALS FOR THIS PROJECT) on the appropriate FHWA attachment.</w:t>
      </w:r>
    </w:p>
    <w:p w14:paraId="429E28F2" w14:textId="77777777" w:rsidR="00360DCC" w:rsidRPr="00150F41" w:rsidRDefault="00360DCC" w:rsidP="00360DCC">
      <w:pPr>
        <w:pStyle w:val="HiddenTextSpec"/>
        <w:rPr>
          <w:rFonts w:cs="Arial"/>
        </w:rPr>
      </w:pPr>
      <w:r w:rsidRPr="00150F41">
        <w:rPr>
          <w:rFonts w:cs="Arial"/>
        </w:rPr>
        <w:t>(FHWA ATTAchment NO. 1 for ESBE or FHWA attachment NO. 1 for DBE)</w:t>
      </w:r>
    </w:p>
    <w:p w14:paraId="48959D5C" w14:textId="77777777" w:rsidR="00360DCC" w:rsidRPr="00150F41" w:rsidRDefault="00360DCC" w:rsidP="00360DCC">
      <w:pPr>
        <w:pStyle w:val="HiddenTextSpec"/>
        <w:rPr>
          <w:rFonts w:cs="Arial"/>
        </w:rPr>
      </w:pPr>
      <w:r w:rsidRPr="00150F41">
        <w:rPr>
          <w:rFonts w:cs="Arial"/>
        </w:rPr>
        <w:t>delete the inappropriate fhwa ATTACHMENT</w:t>
      </w:r>
    </w:p>
    <w:p w14:paraId="2EC2BD45" w14:textId="77777777" w:rsidR="00360DCC" w:rsidRPr="00FF0C74" w:rsidRDefault="00360DCC" w:rsidP="00360DCC">
      <w:pPr>
        <w:pStyle w:val="000Section"/>
        <w:rPr>
          <w:rFonts w:ascii="Arial" w:hAnsi="Arial"/>
          <w:bCs/>
        </w:rPr>
      </w:pPr>
      <w:r w:rsidRPr="00FF0C74">
        <w:rPr>
          <w:rFonts w:ascii="Arial" w:hAnsi="Arial"/>
          <w:bCs/>
        </w:rPr>
        <w:t>FEDERAL AID PROJECT ATTACHMENT 1</w:t>
      </w:r>
    </w:p>
    <w:p w14:paraId="7FE3DAA7" w14:textId="77777777" w:rsidR="00360DCC" w:rsidRPr="00150F41" w:rsidRDefault="00360DCC" w:rsidP="00360DCC">
      <w:pPr>
        <w:pStyle w:val="00000Subsection"/>
        <w:rPr>
          <w:rFonts w:ascii="Arial" w:hAnsi="Arial" w:cs="Arial"/>
        </w:rPr>
      </w:pPr>
      <w:r w:rsidRPr="00150F41">
        <w:rPr>
          <w:rFonts w:ascii="Arial" w:hAnsi="Arial" w:cs="Arial"/>
        </w:rPr>
        <w:t xml:space="preserve">DISADVANTAGED BUSINESS ENTERPRISE UTILIZATION </w:t>
      </w:r>
    </w:p>
    <w:p w14:paraId="3BF02EAC" w14:textId="77777777" w:rsidR="00420ABF" w:rsidRDefault="00420ABF" w:rsidP="00360DCC">
      <w:pPr>
        <w:pStyle w:val="a1paragraph"/>
        <w:rPr>
          <w:rFonts w:ascii="Arial" w:hAnsi="Arial" w:cs="Arial"/>
          <w:b/>
          <w:bCs/>
        </w:rPr>
      </w:pPr>
    </w:p>
    <w:p w14:paraId="5DFCC24B" w14:textId="4EA11B8E" w:rsidR="00360DCC" w:rsidRPr="006819D2" w:rsidRDefault="00420ABF" w:rsidP="00360DCC">
      <w:pPr>
        <w:pStyle w:val="a1paragraph"/>
        <w:rPr>
          <w:rFonts w:ascii="Arial" w:hAnsi="Arial"/>
        </w:rPr>
      </w:pPr>
      <w:r w:rsidRPr="00420ABF">
        <w:rPr>
          <w:rFonts w:ascii="Arial" w:hAnsi="Arial" w:cs="Arial"/>
          <w:b/>
          <w:bCs/>
        </w:rPr>
        <w:t xml:space="preserve">This page left intentionally blank. </w:t>
      </w:r>
      <w:r w:rsidRPr="00E25740">
        <w:rPr>
          <w:rFonts w:ascii="Arial" w:hAnsi="Arial" w:cs="Arial"/>
          <w:b/>
          <w:bCs/>
          <w:u w:val="single"/>
        </w:rPr>
        <w:t>There is no DBE or ESBE goal for the project.</w:t>
      </w:r>
    </w:p>
    <w:p w14:paraId="44B6B08E" w14:textId="77777777" w:rsidR="00360DCC" w:rsidRPr="006819D2" w:rsidRDefault="00360DCC" w:rsidP="00360DCC">
      <w:pPr>
        <w:pStyle w:val="a1paragraph"/>
        <w:rPr>
          <w:rFonts w:ascii="Arial" w:hAnsi="Arial"/>
        </w:rPr>
        <w:sectPr w:rsidR="00360DCC" w:rsidRPr="006819D2" w:rsidSect="00570D7F">
          <w:headerReference w:type="default" r:id="rId69"/>
          <w:footerReference w:type="default" r:id="rId70"/>
          <w:pgSz w:w="12240" w:h="15840" w:code="1"/>
          <w:pgMar w:top="1440" w:right="1080" w:bottom="1440" w:left="1440" w:header="288" w:footer="432" w:gutter="0"/>
          <w:pgNumType w:start="1"/>
          <w:cols w:space="720"/>
          <w:docGrid w:linePitch="299"/>
        </w:sectPr>
      </w:pPr>
    </w:p>
    <w:p w14:paraId="32493DAB" w14:textId="77777777" w:rsidR="00360DCC" w:rsidRPr="00150F41" w:rsidRDefault="00360DCC" w:rsidP="00360DCC">
      <w:pPr>
        <w:pStyle w:val="000Section"/>
        <w:rPr>
          <w:rFonts w:ascii="Arial" w:hAnsi="Arial" w:cs="Arial"/>
        </w:rPr>
      </w:pPr>
      <w:r w:rsidRPr="00FF0C74">
        <w:rPr>
          <w:rFonts w:ascii="Arial" w:hAnsi="Arial"/>
          <w:bCs/>
        </w:rPr>
        <w:lastRenderedPageBreak/>
        <w:t xml:space="preserve">FEDERAL AID PROJECT ATTACHMENT </w:t>
      </w:r>
      <w:r w:rsidRPr="00150F41">
        <w:rPr>
          <w:rFonts w:ascii="Arial" w:hAnsi="Arial" w:cs="Arial"/>
        </w:rPr>
        <w:t>2</w:t>
      </w:r>
    </w:p>
    <w:p w14:paraId="3ECF897C" w14:textId="77777777" w:rsidR="00360DCC" w:rsidRPr="003F2A75" w:rsidRDefault="00360DCC" w:rsidP="00360DCC">
      <w:pPr>
        <w:pStyle w:val="00000Subsection"/>
        <w:rPr>
          <w:rFonts w:ascii="Arial" w:hAnsi="Arial"/>
          <w:bCs/>
        </w:rPr>
      </w:pPr>
      <w:r w:rsidRPr="003F2A75">
        <w:rPr>
          <w:rFonts w:ascii="Arial" w:hAnsi="Arial"/>
          <w:bCs/>
        </w:rPr>
        <w:t>SPECIFIC EQUAL EMPLOYMENT OPPORTUNITY RESPONSIBILITIES ON NJDOT FEDERAL AID PROJECTS</w:t>
      </w:r>
    </w:p>
    <w:p w14:paraId="3ADA3503" w14:textId="77777777" w:rsidR="00360DCC" w:rsidRPr="003F2A75" w:rsidRDefault="00360DCC" w:rsidP="00360DCC">
      <w:pPr>
        <w:pStyle w:val="00000Subsection"/>
        <w:rPr>
          <w:rFonts w:ascii="Arial" w:hAnsi="Arial"/>
          <w:bCs/>
        </w:rPr>
      </w:pPr>
      <w:r w:rsidRPr="003F2A75">
        <w:rPr>
          <w:rFonts w:ascii="Arial" w:hAnsi="Arial"/>
          <w:bCs/>
        </w:rPr>
        <w:t>(23 CFR, PART 230, SUBPART A, APPENDIX A TO SUBPART A - SPECIAL PROVISIONS)</w:t>
      </w:r>
    </w:p>
    <w:p w14:paraId="60307B32" w14:textId="77777777" w:rsidR="00360DCC" w:rsidRPr="00150F41" w:rsidRDefault="00360DCC" w:rsidP="00360DCC">
      <w:pPr>
        <w:pStyle w:val="Paragraph"/>
        <w:rPr>
          <w:rFonts w:ascii="Arial" w:hAnsi="Arial" w:cs="Arial"/>
        </w:rPr>
      </w:pPr>
      <w:r w:rsidRPr="00150F41">
        <w:rPr>
          <w:rFonts w:ascii="Arial" w:hAnsi="Arial" w:cs="Arial"/>
        </w:rPr>
        <w:t>The Contractor is obligated to comply with the policies, procedures and guidelines relative to the implementation of an Equal Employment Opportunity Program on Federal and Federal Aid Highway construction contracts, except for those contracts awarded under 23 U.S.C. 117, and to the preparation and submission of reports pursuant thereto as per 23 CFR, Part 230, Subpart A, Appendix A to Subpart A - Special Provisions.</w:t>
      </w:r>
    </w:p>
    <w:p w14:paraId="3EF31577" w14:textId="77777777" w:rsidR="00360DCC" w:rsidRPr="00150F41" w:rsidRDefault="00360DCC" w:rsidP="00360DCC">
      <w:pPr>
        <w:pStyle w:val="A1paragraph0"/>
        <w:rPr>
          <w:rFonts w:ascii="Arial" w:hAnsi="Arial" w:cs="Arial"/>
          <w:b/>
        </w:rPr>
      </w:pPr>
      <w:r w:rsidRPr="00150F41">
        <w:rPr>
          <w:rFonts w:ascii="Arial" w:hAnsi="Arial" w:cs="Arial"/>
          <w:b/>
        </w:rPr>
        <w:t>A.</w:t>
      </w:r>
      <w:r w:rsidRPr="00150F41">
        <w:rPr>
          <w:rFonts w:ascii="Arial" w:hAnsi="Arial" w:cs="Arial"/>
          <w:b/>
        </w:rPr>
        <w:tab/>
        <w:t>General</w:t>
      </w:r>
    </w:p>
    <w:p w14:paraId="0E8B4A14" w14:textId="77777777" w:rsidR="00360DCC" w:rsidRPr="00150F41" w:rsidRDefault="00360DCC" w:rsidP="00360DCC">
      <w:pPr>
        <w:pStyle w:val="List0indent"/>
        <w:rPr>
          <w:rFonts w:ascii="Arial" w:hAnsi="Arial" w:cs="Arial"/>
        </w:rPr>
      </w:pPr>
      <w:r w:rsidRPr="00150F41">
        <w:rPr>
          <w:rFonts w:ascii="Arial" w:hAnsi="Arial" w:cs="Arial"/>
          <w:b/>
        </w:rPr>
        <w:t>1.</w:t>
      </w:r>
      <w:r w:rsidRPr="00150F41">
        <w:rPr>
          <w:rFonts w:ascii="Arial" w:hAnsi="Arial" w:cs="Arial"/>
          <w:b/>
        </w:rPr>
        <w:tab/>
        <w:t>Equal Employment Opportunity Requirements.</w:t>
      </w:r>
      <w:r w:rsidRPr="00150F41">
        <w:rPr>
          <w:rFonts w:ascii="Arial" w:hAnsi="Arial" w:cs="Arial"/>
        </w:rPr>
        <w:t xml:space="preserve">  Equal employment opportunity requirements not to discriminate and to take affirmative action to assure equal employment opportunity as required by </w:t>
      </w:r>
      <w:r w:rsidRPr="00ED7EF8">
        <w:rPr>
          <w:rFonts w:ascii="Arial" w:hAnsi="Arial" w:cs="Arial"/>
        </w:rPr>
        <w:t>Executive Order 11246</w:t>
      </w:r>
      <w:r w:rsidRPr="00150F41">
        <w:rPr>
          <w:rFonts w:ascii="Arial" w:hAnsi="Arial" w:cs="Arial"/>
        </w:rPr>
        <w:t xml:space="preserve"> and Executive Order 11375 are set forth in Required Contract, Provisions (Form FHWA-1273 or 1316, as appropriate) and these Special Provisions which are imposed pursuant to 23 USC 140, as established by Section 22 of the Federal Aid Highway Act of 1968.  The requirements set forth in the Contract constitute the specific affirmative action requirements for project activities under this Contract and supplement the equal employment opportunity requirements set forth in the Required Contract Provisions.</w:t>
      </w:r>
    </w:p>
    <w:p w14:paraId="10A59E8F" w14:textId="77777777" w:rsidR="00360DCC" w:rsidRPr="00150F41" w:rsidRDefault="00360DCC" w:rsidP="00360DCC">
      <w:pPr>
        <w:pStyle w:val="List0indent"/>
        <w:rPr>
          <w:rFonts w:ascii="Arial" w:hAnsi="Arial" w:cs="Arial"/>
        </w:rPr>
      </w:pPr>
      <w:r w:rsidRPr="00150F41">
        <w:rPr>
          <w:rFonts w:ascii="Arial" w:hAnsi="Arial" w:cs="Arial"/>
          <w:b/>
        </w:rPr>
        <w:t>2.</w:t>
      </w:r>
      <w:r w:rsidRPr="00150F41">
        <w:rPr>
          <w:rFonts w:ascii="Arial" w:hAnsi="Arial" w:cs="Arial"/>
        </w:rPr>
        <w:tab/>
        <w:t>The Contractor will work with the State agencies and the Federal Government in carrying out Equal Employment Opportunity obligations and in their review of activities under the contract.</w:t>
      </w:r>
    </w:p>
    <w:p w14:paraId="3CC09DC1" w14:textId="77777777" w:rsidR="00360DCC" w:rsidRPr="00150F41" w:rsidRDefault="00360DCC" w:rsidP="00360DCC">
      <w:pPr>
        <w:pStyle w:val="List0indent"/>
        <w:rPr>
          <w:rFonts w:ascii="Arial" w:hAnsi="Arial" w:cs="Arial"/>
        </w:rPr>
      </w:pPr>
      <w:r w:rsidRPr="00150F41">
        <w:rPr>
          <w:rFonts w:ascii="Arial" w:hAnsi="Arial" w:cs="Arial"/>
          <w:b/>
        </w:rPr>
        <w:t>3.</w:t>
      </w:r>
      <w:r w:rsidRPr="00150F41">
        <w:rPr>
          <w:rFonts w:ascii="Arial" w:hAnsi="Arial" w:cs="Arial"/>
        </w:rPr>
        <w:tab/>
        <w:t xml:space="preserve">The Contractor, and all subcontractors holding subcontracts, not including material suppliers, of $10,000 or more, will comply with the following minimum specific requirement activities of Equal Employment Opportunity:  (The equal employment opportunity requirements of </w:t>
      </w:r>
      <w:r w:rsidRPr="00ED7EF8">
        <w:rPr>
          <w:rFonts w:ascii="Arial" w:hAnsi="Arial" w:cs="Arial"/>
        </w:rPr>
        <w:t>Executive Order 11246, as set forth in Volume 6, Chapter 4, Section 1, Subsection 1 of the Fed</w:t>
      </w:r>
      <w:r w:rsidRPr="00150F41">
        <w:rPr>
          <w:rFonts w:ascii="Arial" w:hAnsi="Arial" w:cs="Arial"/>
        </w:rPr>
        <w:t xml:space="preserve">eral-Aid Highway Program Manual, are applicable to material suppliers, as well as contractors and subcontractors.)  The Contractor will include these requirements in every subcontract of $10,000 or more with such modification of language </w:t>
      </w:r>
      <w:proofErr w:type="gramStart"/>
      <w:r w:rsidRPr="00150F41">
        <w:rPr>
          <w:rFonts w:ascii="Arial" w:hAnsi="Arial" w:cs="Arial"/>
        </w:rPr>
        <w:t>as</w:t>
      </w:r>
      <w:proofErr w:type="gramEnd"/>
      <w:r w:rsidRPr="00150F41">
        <w:rPr>
          <w:rFonts w:ascii="Arial" w:hAnsi="Arial" w:cs="Arial"/>
        </w:rPr>
        <w:t xml:space="preserve"> is necessary to make them binding on the subcontractor.</w:t>
      </w:r>
    </w:p>
    <w:p w14:paraId="4470CBBB" w14:textId="77777777" w:rsidR="00360DCC" w:rsidRPr="00150F41" w:rsidRDefault="00360DCC" w:rsidP="00360DCC">
      <w:pPr>
        <w:pStyle w:val="A1paragraph0"/>
        <w:rPr>
          <w:rFonts w:ascii="Arial" w:hAnsi="Arial" w:cs="Arial"/>
        </w:rPr>
      </w:pPr>
      <w:r w:rsidRPr="00150F41">
        <w:rPr>
          <w:rFonts w:ascii="Arial" w:hAnsi="Arial" w:cs="Arial"/>
          <w:b/>
        </w:rPr>
        <w:t>B.</w:t>
      </w:r>
      <w:r w:rsidRPr="00150F41">
        <w:rPr>
          <w:rFonts w:ascii="Arial" w:hAnsi="Arial" w:cs="Arial"/>
          <w:b/>
        </w:rPr>
        <w:tab/>
        <w:t>Equal Employment Opportunity Policy.</w:t>
      </w:r>
      <w:r w:rsidRPr="00150F41">
        <w:rPr>
          <w:rFonts w:ascii="Arial" w:hAnsi="Arial" w:cs="Arial"/>
        </w:rPr>
        <w:t xml:space="preserve">  The Contractor will accept as its operating policy the following statement which is designed to further the provisions of equal employment opportunity to all persons without regard to their race, color, religion, sex, or national origin, and to promote the full realization of equal employment opportunity through a positive continuing program:</w:t>
      </w:r>
    </w:p>
    <w:p w14:paraId="36449DE0" w14:textId="77777777" w:rsidR="00360DCC" w:rsidRPr="00150F41" w:rsidRDefault="00360DCC" w:rsidP="00360DCC">
      <w:pPr>
        <w:pStyle w:val="A2paragraph"/>
        <w:rPr>
          <w:rFonts w:ascii="Arial" w:hAnsi="Arial" w:cs="Arial"/>
        </w:rPr>
      </w:pPr>
      <w:r w:rsidRPr="00150F41">
        <w:rPr>
          <w:rFonts w:ascii="Arial" w:hAnsi="Arial" w:cs="Arial"/>
        </w:rPr>
        <w:t xml:space="preserve">“It is the policy of this Company to assure that applicants are employed, and that employees are treated during employment, without regard to their race, religion, sex, sexual orientation, gender identity, color, national origin, age or disability.  Such action shall </w:t>
      </w:r>
      <w:proofErr w:type="gramStart"/>
      <w:r w:rsidRPr="00150F41">
        <w:rPr>
          <w:rFonts w:ascii="Arial" w:hAnsi="Arial" w:cs="Arial"/>
        </w:rPr>
        <w:t>include:</w:t>
      </w:r>
      <w:proofErr w:type="gramEnd"/>
      <w:r w:rsidRPr="00150F41">
        <w:rPr>
          <w:rFonts w:ascii="Arial" w:hAnsi="Arial" w:cs="Arial"/>
        </w:rPr>
        <w:t xml:space="preserve">  employment, upgrading, demotion, or transfer; recruitment or recruitment advertising; layoff or termination; rates of pay or other forms of compensation; and selection for training, including apprenticeship, pre-apprenticeship, and/or on-the-job training.”</w:t>
      </w:r>
    </w:p>
    <w:p w14:paraId="01696528" w14:textId="77777777" w:rsidR="00360DCC" w:rsidRPr="00150F41" w:rsidRDefault="00360DCC" w:rsidP="00360DCC">
      <w:pPr>
        <w:pStyle w:val="A1paragraph0"/>
        <w:rPr>
          <w:rFonts w:ascii="Arial" w:hAnsi="Arial" w:cs="Arial"/>
        </w:rPr>
      </w:pPr>
      <w:r w:rsidRPr="00150F41">
        <w:rPr>
          <w:rFonts w:ascii="Arial" w:hAnsi="Arial" w:cs="Arial"/>
          <w:b/>
        </w:rPr>
        <w:t>C.</w:t>
      </w:r>
      <w:r w:rsidRPr="00150F41">
        <w:rPr>
          <w:rFonts w:ascii="Arial" w:hAnsi="Arial" w:cs="Arial"/>
          <w:b/>
        </w:rPr>
        <w:tab/>
        <w:t>Equal Employment Opportunity Officer.</w:t>
      </w:r>
      <w:r w:rsidRPr="00150F41">
        <w:rPr>
          <w:rFonts w:ascii="Arial" w:hAnsi="Arial" w:cs="Arial"/>
        </w:rPr>
        <w:t xml:space="preserve">  The Contractor will designate and make known to the Department contracting officers an Equal Employment Opportunity Officer (hereinafter referred to as the EEO Officer) who will have the responsibility for and must be capable of effectively administering and promoting an active EEO contractor program and who must be assigned adequate authority and responsibility to do so.</w:t>
      </w:r>
    </w:p>
    <w:p w14:paraId="435A6DA6" w14:textId="77777777" w:rsidR="00360DCC" w:rsidRPr="00150F41" w:rsidRDefault="00360DCC" w:rsidP="00360DCC">
      <w:pPr>
        <w:pStyle w:val="A1paragraph0"/>
        <w:rPr>
          <w:rFonts w:ascii="Arial" w:hAnsi="Arial" w:cs="Arial"/>
          <w:b/>
        </w:rPr>
      </w:pPr>
      <w:r w:rsidRPr="00150F41">
        <w:rPr>
          <w:rFonts w:ascii="Arial" w:hAnsi="Arial" w:cs="Arial"/>
          <w:b/>
        </w:rPr>
        <w:t>D.</w:t>
      </w:r>
      <w:r w:rsidRPr="00150F41">
        <w:rPr>
          <w:rFonts w:ascii="Arial" w:hAnsi="Arial" w:cs="Arial"/>
          <w:b/>
        </w:rPr>
        <w:tab/>
        <w:t>Dissemination of Policy</w:t>
      </w:r>
    </w:p>
    <w:p w14:paraId="7F2D4308" w14:textId="77777777" w:rsidR="00360DCC" w:rsidRPr="00150F41" w:rsidRDefault="00360DCC" w:rsidP="00360DCC">
      <w:pPr>
        <w:pStyle w:val="List0indent"/>
        <w:rPr>
          <w:rFonts w:ascii="Arial" w:hAnsi="Arial" w:cs="Arial"/>
        </w:rPr>
      </w:pPr>
      <w:r w:rsidRPr="00150F41">
        <w:rPr>
          <w:rFonts w:ascii="Arial" w:hAnsi="Arial" w:cs="Arial"/>
          <w:b/>
        </w:rPr>
        <w:t>1.</w:t>
      </w:r>
      <w:r w:rsidRPr="00150F41">
        <w:rPr>
          <w:rFonts w:ascii="Arial" w:hAnsi="Arial" w:cs="Arial"/>
          <w:b/>
        </w:rPr>
        <w:tab/>
        <w:t>Implementation.</w:t>
      </w:r>
      <w:r w:rsidRPr="00150F41">
        <w:rPr>
          <w:rFonts w:ascii="Arial" w:hAnsi="Arial" w:cs="Arial"/>
        </w:rPr>
        <w:t xml:space="preserve">  All members of the Contractor’s staff who are authorized to hire, supervise, promote, and discharge employees, or who recommended such action, or who are substantially involved in such action, will be made fully cognizant of, and will implement, the Contractor’s equal employment opportunity policy and contractual responsibilities to provide equal employment opportunity in each grade and classification of employment.  To ensure compliance with the above agreement, the following actions will be taken as a minimum:</w:t>
      </w:r>
    </w:p>
    <w:p w14:paraId="06718B63" w14:textId="77777777" w:rsidR="00360DCC" w:rsidRPr="00150F41" w:rsidRDefault="00360DCC" w:rsidP="00360DCC">
      <w:pPr>
        <w:pStyle w:val="List1indent"/>
        <w:rPr>
          <w:rFonts w:ascii="Arial" w:hAnsi="Arial" w:cs="Arial"/>
        </w:rPr>
      </w:pPr>
      <w:r w:rsidRPr="00150F41">
        <w:rPr>
          <w:rFonts w:ascii="Arial" w:hAnsi="Arial" w:cs="Arial"/>
          <w:b/>
        </w:rPr>
        <w:lastRenderedPageBreak/>
        <w:t>a.</w:t>
      </w:r>
      <w:r w:rsidRPr="00150F41">
        <w:rPr>
          <w:rFonts w:ascii="Arial" w:hAnsi="Arial" w:cs="Arial"/>
          <w:b/>
        </w:rPr>
        <w:tab/>
        <w:t>Initial Project Site Meeting.</w:t>
      </w:r>
      <w:r w:rsidRPr="00150F41">
        <w:rPr>
          <w:rFonts w:ascii="Arial" w:hAnsi="Arial" w:cs="Arial"/>
        </w:rPr>
        <w:t xml:space="preserve">  Conduct an initial project site meeting with key </w:t>
      </w:r>
      <w:proofErr w:type="gramStart"/>
      <w:r w:rsidRPr="00150F41">
        <w:rPr>
          <w:rFonts w:ascii="Arial" w:hAnsi="Arial" w:cs="Arial"/>
        </w:rPr>
        <w:t>supervisory</w:t>
      </w:r>
      <w:proofErr w:type="gramEnd"/>
      <w:r w:rsidRPr="00150F41">
        <w:rPr>
          <w:rFonts w:ascii="Arial" w:hAnsi="Arial" w:cs="Arial"/>
        </w:rPr>
        <w:t xml:space="preserve"> and office personnel before or at the start of work, and then not less than once every 6 months, at which time the Contractor’s Equal Employment Opportunity policy and its implementation will be reviewed and explained.  The meetings will be conducted by the EEO Officer.</w:t>
      </w:r>
    </w:p>
    <w:p w14:paraId="4CFD03A5" w14:textId="77777777" w:rsidR="00360DCC" w:rsidRPr="00150F41" w:rsidRDefault="00360DCC" w:rsidP="00360DCC">
      <w:pPr>
        <w:pStyle w:val="List1indent"/>
        <w:rPr>
          <w:rFonts w:ascii="Arial" w:hAnsi="Arial" w:cs="Arial"/>
        </w:rPr>
      </w:pPr>
      <w:r w:rsidRPr="00150F41">
        <w:rPr>
          <w:rFonts w:ascii="Arial" w:hAnsi="Arial" w:cs="Arial"/>
          <w:b/>
        </w:rPr>
        <w:t>b.</w:t>
      </w:r>
      <w:r w:rsidRPr="00150F41">
        <w:rPr>
          <w:rFonts w:ascii="Arial" w:hAnsi="Arial" w:cs="Arial"/>
          <w:b/>
        </w:rPr>
        <w:tab/>
        <w:t>EEO Obligations.</w:t>
      </w:r>
      <w:r w:rsidRPr="00150F41">
        <w:rPr>
          <w:rFonts w:ascii="Arial" w:hAnsi="Arial" w:cs="Arial"/>
        </w:rPr>
        <w:t xml:space="preserve">  All new supervisory and office personnel will be given </w:t>
      </w:r>
      <w:proofErr w:type="gramStart"/>
      <w:r w:rsidRPr="00150F41">
        <w:rPr>
          <w:rFonts w:ascii="Arial" w:hAnsi="Arial" w:cs="Arial"/>
        </w:rPr>
        <w:t>a thorough</w:t>
      </w:r>
      <w:proofErr w:type="gramEnd"/>
      <w:r w:rsidRPr="00150F41">
        <w:rPr>
          <w:rFonts w:ascii="Arial" w:hAnsi="Arial" w:cs="Arial"/>
        </w:rPr>
        <w:t xml:space="preserve"> indoctrination by the EEO Officer or other knowledgeable company official covering all major aspects of the Contractor’s equal employment opportunity obligations within 30 days following their reporting for duty with the Contractor.</w:t>
      </w:r>
    </w:p>
    <w:p w14:paraId="2181B100" w14:textId="77777777" w:rsidR="00360DCC" w:rsidRPr="00150F41" w:rsidRDefault="00360DCC" w:rsidP="00360DCC">
      <w:pPr>
        <w:pStyle w:val="List1indent"/>
        <w:rPr>
          <w:rFonts w:ascii="Arial" w:hAnsi="Arial" w:cs="Arial"/>
        </w:rPr>
      </w:pPr>
      <w:r w:rsidRPr="00150F41">
        <w:rPr>
          <w:rFonts w:ascii="Arial" w:hAnsi="Arial" w:cs="Arial"/>
          <w:b/>
        </w:rPr>
        <w:t>c.</w:t>
      </w:r>
      <w:r w:rsidRPr="00150F41">
        <w:rPr>
          <w:rFonts w:ascii="Arial" w:hAnsi="Arial" w:cs="Arial"/>
          <w:b/>
        </w:rPr>
        <w:tab/>
      </w:r>
      <w:r w:rsidRPr="00150F41">
        <w:rPr>
          <w:rFonts w:ascii="Arial" w:hAnsi="Arial" w:cs="Arial"/>
        </w:rPr>
        <w:t>All personnel engaged in direct recruitment for the project will be instructed by the EEO Officer or appropriate company official in the Contractor’s procedures for locating and hiring minority and female employees.</w:t>
      </w:r>
    </w:p>
    <w:p w14:paraId="07702199" w14:textId="77777777" w:rsidR="00360DCC" w:rsidRPr="00150F41" w:rsidRDefault="00360DCC" w:rsidP="00360DCC">
      <w:pPr>
        <w:pStyle w:val="List0indent"/>
        <w:rPr>
          <w:rStyle w:val="11paragraphChar"/>
          <w:rFonts w:ascii="Arial" w:eastAsia="Calibri" w:hAnsi="Arial" w:cs="Arial"/>
        </w:rPr>
      </w:pPr>
      <w:r w:rsidRPr="00150F41">
        <w:rPr>
          <w:rFonts w:ascii="Arial" w:hAnsi="Arial" w:cs="Arial"/>
          <w:b/>
        </w:rPr>
        <w:t>2.</w:t>
      </w:r>
      <w:r w:rsidRPr="00150F41">
        <w:rPr>
          <w:rFonts w:ascii="Arial" w:hAnsi="Arial" w:cs="Arial"/>
        </w:rPr>
        <w:tab/>
        <w:t>Take</w:t>
      </w:r>
      <w:r w:rsidRPr="00150F41">
        <w:rPr>
          <w:rStyle w:val="11paragraphChar"/>
          <w:rFonts w:ascii="Arial" w:eastAsia="Calibri" w:hAnsi="Arial" w:cs="Arial"/>
        </w:rPr>
        <w:t xml:space="preserve"> the following actions </w:t>
      </w:r>
      <w:proofErr w:type="gramStart"/>
      <w:r w:rsidRPr="00150F41">
        <w:rPr>
          <w:rStyle w:val="11paragraphChar"/>
          <w:rFonts w:ascii="Arial" w:eastAsia="Calibri" w:hAnsi="Arial" w:cs="Arial"/>
        </w:rPr>
        <w:t>to  make</w:t>
      </w:r>
      <w:proofErr w:type="gramEnd"/>
      <w:r w:rsidRPr="00150F41">
        <w:rPr>
          <w:rStyle w:val="11paragraphChar"/>
          <w:rFonts w:ascii="Arial" w:eastAsia="Calibri" w:hAnsi="Arial" w:cs="Arial"/>
        </w:rPr>
        <w:t xml:space="preserve"> the Contractor’s equal employment opportunity policy known to all employees, prospective employees and potential sources of employees, i.e., schools, employment agencies, labor unions (where appropriate), college placement officers, etc.:</w:t>
      </w:r>
    </w:p>
    <w:p w14:paraId="73C5A0D4" w14:textId="77777777" w:rsidR="00360DCC" w:rsidRPr="00150F41" w:rsidRDefault="00360DCC" w:rsidP="00360DCC">
      <w:pPr>
        <w:pStyle w:val="List1indent"/>
        <w:rPr>
          <w:rFonts w:ascii="Arial" w:hAnsi="Arial" w:cs="Arial"/>
        </w:rPr>
      </w:pPr>
      <w:r w:rsidRPr="00150F41">
        <w:rPr>
          <w:rFonts w:ascii="Arial" w:hAnsi="Arial" w:cs="Arial"/>
        </w:rPr>
        <w:t>a.</w:t>
      </w:r>
      <w:r w:rsidRPr="00150F41">
        <w:rPr>
          <w:rFonts w:ascii="Arial" w:hAnsi="Arial" w:cs="Arial"/>
        </w:rPr>
        <w:tab/>
        <w:t>Place notices and posters setting forth the Contractor’s equal employment opportunity policy in areas readily accessible to employees, applicants for employment and potential employees.</w:t>
      </w:r>
    </w:p>
    <w:p w14:paraId="7FB7D255" w14:textId="77777777" w:rsidR="00360DCC" w:rsidRPr="00150F41" w:rsidRDefault="00360DCC" w:rsidP="00360DCC">
      <w:pPr>
        <w:pStyle w:val="List1indent"/>
        <w:rPr>
          <w:rFonts w:ascii="Arial" w:hAnsi="Arial" w:cs="Arial"/>
        </w:rPr>
      </w:pPr>
      <w:r w:rsidRPr="00150F41">
        <w:rPr>
          <w:rFonts w:ascii="Arial" w:hAnsi="Arial" w:cs="Arial"/>
        </w:rPr>
        <w:t>b.</w:t>
      </w:r>
      <w:r w:rsidRPr="00150F41">
        <w:rPr>
          <w:rFonts w:ascii="Arial" w:hAnsi="Arial" w:cs="Arial"/>
        </w:rPr>
        <w:tab/>
        <w:t>Bring the Contractor’s equal employment opportunity policy and the procedures to implement such policy to the attention of employees by means of meetings, employee handbooks, and/or other appropriate means.</w:t>
      </w:r>
    </w:p>
    <w:p w14:paraId="4A0D07AE" w14:textId="77777777" w:rsidR="00360DCC" w:rsidRPr="00150F41" w:rsidRDefault="00360DCC" w:rsidP="00360DCC">
      <w:pPr>
        <w:pStyle w:val="A1paragraph0"/>
        <w:rPr>
          <w:rFonts w:ascii="Arial" w:hAnsi="Arial" w:cs="Arial"/>
          <w:b/>
        </w:rPr>
      </w:pPr>
      <w:r w:rsidRPr="00150F41">
        <w:rPr>
          <w:rFonts w:ascii="Arial" w:hAnsi="Arial" w:cs="Arial"/>
          <w:b/>
        </w:rPr>
        <w:t>E.</w:t>
      </w:r>
      <w:r w:rsidRPr="00150F41">
        <w:rPr>
          <w:rFonts w:ascii="Arial" w:hAnsi="Arial" w:cs="Arial"/>
          <w:b/>
        </w:rPr>
        <w:tab/>
        <w:t>Recruitment</w:t>
      </w:r>
    </w:p>
    <w:p w14:paraId="70EC8157" w14:textId="77777777" w:rsidR="00360DCC" w:rsidRPr="00150F41" w:rsidRDefault="00360DCC" w:rsidP="00360DCC">
      <w:pPr>
        <w:pStyle w:val="List0indent"/>
        <w:rPr>
          <w:rFonts w:ascii="Arial" w:hAnsi="Arial" w:cs="Arial"/>
        </w:rPr>
      </w:pPr>
      <w:r w:rsidRPr="00150F41">
        <w:rPr>
          <w:rFonts w:ascii="Arial" w:hAnsi="Arial" w:cs="Arial"/>
        </w:rPr>
        <w:t>1.</w:t>
      </w:r>
      <w:r w:rsidRPr="00150F41">
        <w:rPr>
          <w:rFonts w:ascii="Arial" w:hAnsi="Arial" w:cs="Arial"/>
        </w:rPr>
        <w:tab/>
        <w:t>When advertising for employees, include in all advertisements for employees the notation: “An Equal Opportunity Employer”.  Publish all such advertisements in newspapers or other publications having a large circulation among minorities and women in the area from which the project work force would normally be derived.</w:t>
      </w:r>
    </w:p>
    <w:p w14:paraId="3C2ACC5C" w14:textId="77777777" w:rsidR="00360DCC" w:rsidRPr="00150F41" w:rsidRDefault="00360DCC" w:rsidP="00360DCC">
      <w:pPr>
        <w:pStyle w:val="List0indent"/>
        <w:rPr>
          <w:rFonts w:ascii="Arial" w:hAnsi="Arial" w:cs="Arial"/>
        </w:rPr>
      </w:pPr>
      <w:r w:rsidRPr="00150F41">
        <w:rPr>
          <w:rFonts w:ascii="Arial" w:hAnsi="Arial" w:cs="Arial"/>
        </w:rPr>
        <w:t>2.</w:t>
      </w:r>
      <w:r w:rsidRPr="00150F41">
        <w:rPr>
          <w:rFonts w:ascii="Arial" w:hAnsi="Arial" w:cs="Arial"/>
        </w:rPr>
        <w:tab/>
        <w:t>Unless precluded by a valid bargaining agreement, conduct systematic and direct recruitment through public and private employee referral sources likely to yield qualified minority and female applicants, including, but not limited to, State employment agencies, schools, colleges and minority-group organizations.  To meet this requirement, the Contractor will, through their EEO Officer, identify sources of potential minority and female group employees, and establish procedures with such identified sources whereby minority and female group applicants may be referred to the Contractor for employment consideration.</w:t>
      </w:r>
    </w:p>
    <w:p w14:paraId="50EEB2AC" w14:textId="77777777" w:rsidR="00360DCC" w:rsidRPr="00150F41" w:rsidRDefault="00360DCC" w:rsidP="00360DCC">
      <w:pPr>
        <w:pStyle w:val="List0indent"/>
        <w:rPr>
          <w:rFonts w:ascii="Arial" w:hAnsi="Arial" w:cs="Arial"/>
        </w:rPr>
      </w:pPr>
      <w:r w:rsidRPr="00150F41">
        <w:rPr>
          <w:rFonts w:ascii="Arial" w:hAnsi="Arial" w:cs="Arial"/>
        </w:rPr>
        <w:t>3.</w:t>
      </w:r>
      <w:r w:rsidRPr="00150F41">
        <w:rPr>
          <w:rFonts w:ascii="Arial" w:hAnsi="Arial" w:cs="Arial"/>
        </w:rPr>
        <w:tab/>
        <w:t xml:space="preserve">In the event the Contractor has a valid bargaining agreement providing for exclusive hiring hall referrals, he/she is expected to observe the provisions of that agreement to the extent that the system permits the Contractor’s compliance with the equal employment opportunity contract provisions.  (The US Department of Labor has held that where implementation of such agreements </w:t>
      </w:r>
      <w:proofErr w:type="gramStart"/>
      <w:r w:rsidRPr="00150F41">
        <w:rPr>
          <w:rFonts w:ascii="Arial" w:hAnsi="Arial" w:cs="Arial"/>
        </w:rPr>
        <w:t>have</w:t>
      </w:r>
      <w:proofErr w:type="gramEnd"/>
      <w:r w:rsidRPr="00150F41">
        <w:rPr>
          <w:rFonts w:ascii="Arial" w:hAnsi="Arial" w:cs="Arial"/>
        </w:rPr>
        <w:t xml:space="preserve"> the effect of discriminating against minorities or women, or obligates the Contractor to do the same, such implementation violates </w:t>
      </w:r>
      <w:r w:rsidRPr="00ED7EF8">
        <w:rPr>
          <w:rFonts w:ascii="Arial" w:hAnsi="Arial" w:cs="Arial"/>
        </w:rPr>
        <w:t>Executive Order 11246, as</w:t>
      </w:r>
      <w:r w:rsidRPr="00150F41">
        <w:rPr>
          <w:rFonts w:ascii="Arial" w:hAnsi="Arial" w:cs="Arial"/>
        </w:rPr>
        <w:t xml:space="preserve"> amended).</w:t>
      </w:r>
    </w:p>
    <w:p w14:paraId="704954BC" w14:textId="77777777" w:rsidR="00360DCC" w:rsidRPr="00150F41" w:rsidRDefault="00360DCC" w:rsidP="00360DCC">
      <w:pPr>
        <w:pStyle w:val="List0indent"/>
        <w:rPr>
          <w:rFonts w:ascii="Arial" w:hAnsi="Arial" w:cs="Arial"/>
        </w:rPr>
      </w:pPr>
      <w:r w:rsidRPr="00150F41">
        <w:rPr>
          <w:rFonts w:ascii="Arial" w:hAnsi="Arial" w:cs="Arial"/>
        </w:rPr>
        <w:t>4.</w:t>
      </w:r>
      <w:r w:rsidRPr="00150F41">
        <w:rPr>
          <w:rFonts w:ascii="Arial" w:hAnsi="Arial" w:cs="Arial"/>
        </w:rPr>
        <w:tab/>
        <w:t>Encourage present employees to refer minority and female applicants for employment by posting appropriate notices or bulletins in areas accessible to all such employees.  In addition, information and procedures pertaining to the referral of applicants will be discussed with employees.</w:t>
      </w:r>
    </w:p>
    <w:p w14:paraId="4844B1D9" w14:textId="77777777" w:rsidR="00360DCC" w:rsidRPr="00150F41" w:rsidRDefault="00360DCC" w:rsidP="00360DCC">
      <w:pPr>
        <w:pStyle w:val="A1paragraph0"/>
        <w:rPr>
          <w:rFonts w:ascii="Arial" w:hAnsi="Arial" w:cs="Arial"/>
        </w:rPr>
      </w:pPr>
      <w:r w:rsidRPr="00150F41">
        <w:rPr>
          <w:rFonts w:ascii="Arial" w:hAnsi="Arial" w:cs="Arial"/>
          <w:b/>
        </w:rPr>
        <w:t>F.</w:t>
      </w:r>
      <w:r w:rsidRPr="00150F41">
        <w:rPr>
          <w:rFonts w:ascii="Arial" w:hAnsi="Arial" w:cs="Arial"/>
          <w:b/>
        </w:rPr>
        <w:tab/>
        <w:t>Personnel Actions.</w:t>
      </w:r>
      <w:r w:rsidRPr="00150F41">
        <w:rPr>
          <w:rFonts w:ascii="Arial" w:hAnsi="Arial" w:cs="Arial"/>
        </w:rPr>
        <w:t xml:space="preserve">  Wages, working conditions and employee benefits shall be established and administered, and personnel actions of every type, including hiring, upgrading, promotion, transfer, demotion, layoff, and termination, shall be taken without regard to race, color, religion, sex, sexual orientation, gender identity, national origin, age or disability.  The following procedures shall be followed:</w:t>
      </w:r>
    </w:p>
    <w:p w14:paraId="0E67ADEC" w14:textId="77777777" w:rsidR="00360DCC" w:rsidRPr="00150F41" w:rsidRDefault="00360DCC" w:rsidP="00360DCC">
      <w:pPr>
        <w:pStyle w:val="List0indent"/>
        <w:rPr>
          <w:rFonts w:ascii="Arial" w:hAnsi="Arial" w:cs="Arial"/>
        </w:rPr>
      </w:pPr>
      <w:r w:rsidRPr="00150F41">
        <w:rPr>
          <w:rFonts w:ascii="Arial" w:hAnsi="Arial" w:cs="Arial"/>
        </w:rPr>
        <w:t>1.</w:t>
      </w:r>
      <w:r w:rsidRPr="00150F41">
        <w:rPr>
          <w:rFonts w:ascii="Arial" w:hAnsi="Arial" w:cs="Arial"/>
        </w:rPr>
        <w:tab/>
        <w:t>Conduct a project site inspection at the start of work, and periodically thereafter, to ensure that working conditions and employee facilities do not indicate discriminatory treatment of project site personnel.</w:t>
      </w:r>
    </w:p>
    <w:p w14:paraId="3A87F347" w14:textId="77777777" w:rsidR="00360DCC" w:rsidRPr="00150F41" w:rsidRDefault="00360DCC" w:rsidP="00360DCC">
      <w:pPr>
        <w:pStyle w:val="List0indent"/>
        <w:rPr>
          <w:rFonts w:ascii="Arial" w:hAnsi="Arial" w:cs="Arial"/>
        </w:rPr>
      </w:pPr>
      <w:r w:rsidRPr="00150F41">
        <w:rPr>
          <w:rFonts w:ascii="Arial" w:hAnsi="Arial" w:cs="Arial"/>
        </w:rPr>
        <w:t>2.</w:t>
      </w:r>
      <w:r w:rsidRPr="00150F41">
        <w:rPr>
          <w:rFonts w:ascii="Arial" w:hAnsi="Arial" w:cs="Arial"/>
        </w:rPr>
        <w:tab/>
        <w:t>Periodically evaluate the spread of wages paid within each classification to determine any evidence of discriminatory wage practices.</w:t>
      </w:r>
    </w:p>
    <w:p w14:paraId="0C8CBBA5" w14:textId="77777777" w:rsidR="00360DCC" w:rsidRPr="00150F41" w:rsidRDefault="00360DCC" w:rsidP="00360DCC">
      <w:pPr>
        <w:pStyle w:val="List0indent"/>
        <w:rPr>
          <w:rFonts w:ascii="Arial" w:hAnsi="Arial" w:cs="Arial"/>
        </w:rPr>
      </w:pPr>
      <w:r w:rsidRPr="00150F41">
        <w:rPr>
          <w:rFonts w:ascii="Arial" w:hAnsi="Arial" w:cs="Arial"/>
        </w:rPr>
        <w:t>3.</w:t>
      </w:r>
      <w:r w:rsidRPr="00150F41">
        <w:rPr>
          <w:rFonts w:ascii="Arial" w:hAnsi="Arial" w:cs="Arial"/>
        </w:rPr>
        <w:tab/>
        <w:t>Periodically review selected personnel actions in depth to determine whether there is evidence of discrimination.  Where evidence is found, the Contractor will promptly take corrective action.  If the review indicates that the discrimination may extend beyond the actions reviewed, such corrective action shall include all affected persons.</w:t>
      </w:r>
    </w:p>
    <w:p w14:paraId="0E075C0C" w14:textId="77777777" w:rsidR="00360DCC" w:rsidRPr="00150F41" w:rsidRDefault="00360DCC" w:rsidP="00360DCC">
      <w:pPr>
        <w:pStyle w:val="List0indent"/>
        <w:rPr>
          <w:rFonts w:ascii="Arial" w:hAnsi="Arial" w:cs="Arial"/>
        </w:rPr>
      </w:pPr>
      <w:r w:rsidRPr="00150F41">
        <w:rPr>
          <w:rFonts w:ascii="Arial" w:hAnsi="Arial" w:cs="Arial"/>
        </w:rPr>
        <w:lastRenderedPageBreak/>
        <w:t>4.</w:t>
      </w:r>
      <w:r w:rsidRPr="00150F41">
        <w:rPr>
          <w:rFonts w:ascii="Arial" w:hAnsi="Arial" w:cs="Arial"/>
        </w:rPr>
        <w:tab/>
        <w:t xml:space="preserve">Promptly investigate all complaints of alleged discrimination made to the Contractor in connection with its obligations under this Contract, and will resolve or attempt to resolve such complaints, within a reasonable time.  If the investigation indicates that the discrimination may affect </w:t>
      </w:r>
      <w:proofErr w:type="gramStart"/>
      <w:r w:rsidRPr="00150F41">
        <w:rPr>
          <w:rFonts w:ascii="Arial" w:hAnsi="Arial" w:cs="Arial"/>
        </w:rPr>
        <w:t>persons</w:t>
      </w:r>
      <w:proofErr w:type="gramEnd"/>
      <w:r w:rsidRPr="00150F41">
        <w:rPr>
          <w:rFonts w:ascii="Arial" w:hAnsi="Arial" w:cs="Arial"/>
        </w:rPr>
        <w:t xml:space="preserve"> other than the complainant, corrective action shall include such other </w:t>
      </w:r>
      <w:proofErr w:type="gramStart"/>
      <w:r w:rsidRPr="00150F41">
        <w:rPr>
          <w:rFonts w:ascii="Arial" w:hAnsi="Arial" w:cs="Arial"/>
        </w:rPr>
        <w:t>persons</w:t>
      </w:r>
      <w:proofErr w:type="gramEnd"/>
      <w:r w:rsidRPr="00150F41">
        <w:rPr>
          <w:rFonts w:ascii="Arial" w:hAnsi="Arial" w:cs="Arial"/>
        </w:rPr>
        <w:t>.  Upon completion of each investigation, inform complainants of all their avenues of appeal.</w:t>
      </w:r>
    </w:p>
    <w:p w14:paraId="4B62E730" w14:textId="77777777" w:rsidR="00360DCC" w:rsidRPr="00150F41" w:rsidRDefault="00360DCC" w:rsidP="00360DCC">
      <w:pPr>
        <w:pStyle w:val="A1paragraph0"/>
        <w:rPr>
          <w:rFonts w:ascii="Arial" w:hAnsi="Arial" w:cs="Arial"/>
          <w:b/>
        </w:rPr>
      </w:pPr>
      <w:r w:rsidRPr="00150F41">
        <w:rPr>
          <w:rFonts w:ascii="Arial" w:hAnsi="Arial" w:cs="Arial"/>
          <w:b/>
        </w:rPr>
        <w:t>G.</w:t>
      </w:r>
      <w:r w:rsidRPr="00150F41">
        <w:rPr>
          <w:rFonts w:ascii="Arial" w:hAnsi="Arial" w:cs="Arial"/>
          <w:b/>
        </w:rPr>
        <w:tab/>
        <w:t>Training and Promotion</w:t>
      </w:r>
    </w:p>
    <w:p w14:paraId="2C4C0A6F" w14:textId="77777777" w:rsidR="00360DCC" w:rsidRPr="00150F41" w:rsidRDefault="00360DCC" w:rsidP="00360DCC">
      <w:pPr>
        <w:pStyle w:val="List0indent"/>
        <w:rPr>
          <w:rFonts w:ascii="Arial" w:hAnsi="Arial" w:cs="Arial"/>
        </w:rPr>
      </w:pPr>
      <w:r w:rsidRPr="00150F41">
        <w:rPr>
          <w:rFonts w:ascii="Arial" w:hAnsi="Arial" w:cs="Arial"/>
        </w:rPr>
        <w:t>1.</w:t>
      </w:r>
      <w:r w:rsidRPr="00150F41">
        <w:rPr>
          <w:rFonts w:ascii="Arial" w:hAnsi="Arial" w:cs="Arial"/>
        </w:rPr>
        <w:tab/>
        <w:t>Assist in locating, qualifying, and increasing the skills of minority and women who are applicants for employment or current employees.</w:t>
      </w:r>
    </w:p>
    <w:p w14:paraId="7C3910AC" w14:textId="77777777" w:rsidR="00360DCC" w:rsidRPr="00150F41" w:rsidRDefault="00360DCC" w:rsidP="00360DCC">
      <w:pPr>
        <w:pStyle w:val="List0indent"/>
        <w:rPr>
          <w:rFonts w:ascii="Arial" w:hAnsi="Arial" w:cs="Arial"/>
        </w:rPr>
      </w:pPr>
      <w:r w:rsidRPr="00150F41">
        <w:rPr>
          <w:rFonts w:ascii="Arial" w:hAnsi="Arial" w:cs="Arial"/>
        </w:rPr>
        <w:t>2.</w:t>
      </w:r>
      <w:r w:rsidRPr="00150F41">
        <w:rPr>
          <w:rFonts w:ascii="Arial" w:hAnsi="Arial" w:cs="Arial"/>
        </w:rPr>
        <w:tab/>
        <w:t>Advise employees and applicants for employment of available training programs and entrance requirements for each.</w:t>
      </w:r>
    </w:p>
    <w:p w14:paraId="34419A36" w14:textId="77777777" w:rsidR="00360DCC" w:rsidRPr="00150F41" w:rsidRDefault="00360DCC" w:rsidP="00360DCC">
      <w:pPr>
        <w:pStyle w:val="List0indent"/>
        <w:rPr>
          <w:rFonts w:ascii="Arial" w:hAnsi="Arial" w:cs="Arial"/>
        </w:rPr>
      </w:pPr>
      <w:r w:rsidRPr="00150F41">
        <w:rPr>
          <w:rFonts w:ascii="Arial" w:hAnsi="Arial" w:cs="Arial"/>
        </w:rPr>
        <w:t>3.</w:t>
      </w:r>
      <w:r w:rsidRPr="00150F41">
        <w:rPr>
          <w:rFonts w:ascii="Arial" w:hAnsi="Arial" w:cs="Arial"/>
        </w:rPr>
        <w:tab/>
        <w:t>Periodically review the training and promotion potential of minority and female employees and encourage eligible employees to apply for such training and promotion.</w:t>
      </w:r>
    </w:p>
    <w:p w14:paraId="53C5C9AE" w14:textId="77777777" w:rsidR="00360DCC" w:rsidRPr="00150F41" w:rsidRDefault="00360DCC" w:rsidP="00360DCC">
      <w:pPr>
        <w:pStyle w:val="A1paragraph0"/>
        <w:rPr>
          <w:rFonts w:ascii="Arial" w:hAnsi="Arial" w:cs="Arial"/>
        </w:rPr>
      </w:pPr>
      <w:r w:rsidRPr="00150F41">
        <w:rPr>
          <w:rFonts w:ascii="Arial" w:hAnsi="Arial" w:cs="Arial"/>
          <w:b/>
        </w:rPr>
        <w:t>H.</w:t>
      </w:r>
      <w:r w:rsidRPr="00150F41">
        <w:rPr>
          <w:rFonts w:ascii="Arial" w:hAnsi="Arial" w:cs="Arial"/>
          <w:b/>
        </w:rPr>
        <w:tab/>
        <w:t xml:space="preserve">On-the-Job Training.  </w:t>
      </w:r>
      <w:r w:rsidRPr="00150F41">
        <w:rPr>
          <w:rFonts w:ascii="Arial" w:hAnsi="Arial" w:cs="Arial"/>
        </w:rPr>
        <w:t xml:space="preserve">The Contractor, as part of their equal employment opportunity affirmative action program, shall provide on-the-job training aimed at developing full journey people in the type of craft or job classification involved on the project.  </w:t>
      </w:r>
    </w:p>
    <w:p w14:paraId="65D6FDA9" w14:textId="77777777" w:rsidR="00360DCC" w:rsidRPr="00150F41" w:rsidRDefault="00360DCC" w:rsidP="00360DCC">
      <w:pPr>
        <w:pStyle w:val="List0indent"/>
        <w:rPr>
          <w:rFonts w:ascii="Arial" w:eastAsia="Calibri" w:hAnsi="Arial" w:cs="Arial"/>
        </w:rPr>
      </w:pPr>
      <w:r w:rsidRPr="00150F41">
        <w:rPr>
          <w:rFonts w:ascii="Arial" w:eastAsia="Calibri" w:hAnsi="Arial" w:cs="Arial"/>
        </w:rPr>
        <w:t>1.</w:t>
      </w:r>
      <w:r w:rsidRPr="00150F41">
        <w:rPr>
          <w:rFonts w:ascii="Arial" w:eastAsia="Calibri" w:hAnsi="Arial" w:cs="Arial"/>
        </w:rPr>
        <w:tab/>
        <w:t>Apprenticeship and Training Programs</w:t>
      </w:r>
    </w:p>
    <w:p w14:paraId="03CE3A5A" w14:textId="77777777" w:rsidR="00360DCC" w:rsidRPr="00150F41" w:rsidRDefault="00360DCC" w:rsidP="00360DCC">
      <w:pPr>
        <w:pStyle w:val="12paragraph"/>
        <w:rPr>
          <w:rFonts w:ascii="Arial" w:hAnsi="Arial" w:cs="Arial"/>
        </w:rPr>
      </w:pPr>
      <w:r w:rsidRPr="00150F41">
        <w:rPr>
          <w:rFonts w:ascii="Arial" w:hAnsi="Arial" w:cs="Arial"/>
        </w:rPr>
        <w:t>The minimum length and type of training for each position will be established in the training program selected by the Contractor and approved by the Department and the Federal Highway Administration.  The Department will approve a program if it is reasonably calculated to meet the equal employment opportunity obligations of the Contractor and to qualify the average apprentice or trainee for journeyperson status in the craft concerned by the end of the training period.</w:t>
      </w:r>
    </w:p>
    <w:p w14:paraId="19A14F23" w14:textId="77777777" w:rsidR="00360DCC" w:rsidRPr="00150F41" w:rsidRDefault="00360DCC" w:rsidP="00360DCC">
      <w:pPr>
        <w:pStyle w:val="12paragraph"/>
        <w:rPr>
          <w:rFonts w:ascii="Arial" w:hAnsi="Arial" w:cs="Arial"/>
        </w:rPr>
      </w:pPr>
      <w:r w:rsidRPr="00150F41">
        <w:rPr>
          <w:rFonts w:ascii="Arial" w:hAnsi="Arial" w:cs="Arial"/>
        </w:rPr>
        <w:t>Apprenticeship programs registered with the US Department of Labor, Bureau of Apprenticeship and Training, (BAT) or with a State apprenticeship agency recognized by USDOL BAT and training programs approved but not necessarily sponsored by the US Department of Labor, Employment and Training Administration, Bureau of Apprenticeship and Training shall also be considered acceptable provided such programs are being administered in a manner consistent with the equal employment obligations of Federal-aid highway contracts.  Approval or acceptance of a training program shall be obtained from the DCR/AA prior to commencing work in the classifications covered by the Contractor’s training program.  The Division will review guidelines developed by the Contractor for approval or disapproval in accordance with the Training Guideline Approval Process described in the “Revised Standard Training Guidelines”.  The Division will also review existing guidelines for revision based on the same process.</w:t>
      </w:r>
    </w:p>
    <w:p w14:paraId="5C65AD48" w14:textId="77777777" w:rsidR="00360DCC" w:rsidRPr="00150F41" w:rsidRDefault="00360DCC" w:rsidP="00360DCC">
      <w:pPr>
        <w:pStyle w:val="12paragraph"/>
        <w:rPr>
          <w:rFonts w:ascii="Arial" w:hAnsi="Arial" w:cs="Arial"/>
        </w:rPr>
      </w:pPr>
      <w:r w:rsidRPr="00150F41">
        <w:rPr>
          <w:rFonts w:ascii="Arial" w:hAnsi="Arial" w:cs="Arial"/>
        </w:rPr>
        <w:t xml:space="preserve">It is the intention of these provisions that training be provided in construction crafts rather than clerk-typist or secretarial-type positions.  Training is permitted in </w:t>
      </w:r>
      <w:proofErr w:type="gramStart"/>
      <w:r w:rsidRPr="00150F41">
        <w:rPr>
          <w:rFonts w:ascii="Arial" w:hAnsi="Arial" w:cs="Arial"/>
        </w:rPr>
        <w:t>lower level</w:t>
      </w:r>
      <w:proofErr w:type="gramEnd"/>
      <w:r w:rsidRPr="00150F41">
        <w:rPr>
          <w:rFonts w:ascii="Arial" w:hAnsi="Arial" w:cs="Arial"/>
        </w:rPr>
        <w:t xml:space="preserve"> management positions (e.g., timekeepers), where the training is oriented </w:t>
      </w:r>
      <w:proofErr w:type="gramStart"/>
      <w:r w:rsidRPr="00150F41">
        <w:rPr>
          <w:rFonts w:ascii="Arial" w:hAnsi="Arial" w:cs="Arial"/>
        </w:rPr>
        <w:t>toward</w:t>
      </w:r>
      <w:proofErr w:type="gramEnd"/>
      <w:r w:rsidRPr="00150F41">
        <w:rPr>
          <w:rFonts w:ascii="Arial" w:hAnsi="Arial" w:cs="Arial"/>
        </w:rPr>
        <w:t xml:space="preserve"> project site applications.  Training in semi-skilled laborer positions is permitted provided that significant and meaningful training is available on the project site and approved by DCR/AA.  Some offsite, classroom training (e.g., safety, first aid instruction) may be permitted </w:t>
      </w:r>
      <w:proofErr w:type="gramStart"/>
      <w:r w:rsidRPr="00150F41">
        <w:rPr>
          <w:rFonts w:ascii="Arial" w:hAnsi="Arial" w:cs="Arial"/>
        </w:rPr>
        <w:t>as long as</w:t>
      </w:r>
      <w:proofErr w:type="gramEnd"/>
      <w:r w:rsidRPr="00150F41">
        <w:rPr>
          <w:rFonts w:ascii="Arial" w:hAnsi="Arial" w:cs="Arial"/>
        </w:rPr>
        <w:t xml:space="preserve"> such training is an integral part of an approved training program and does not comprise a significant part of the overall training.</w:t>
      </w:r>
    </w:p>
    <w:p w14:paraId="43B58C81" w14:textId="77777777" w:rsidR="00360DCC" w:rsidRPr="00150F41" w:rsidRDefault="00360DCC" w:rsidP="00360DCC">
      <w:pPr>
        <w:pStyle w:val="List0indent"/>
        <w:rPr>
          <w:rFonts w:ascii="Arial" w:eastAsia="Calibri" w:hAnsi="Arial" w:cs="Arial"/>
        </w:rPr>
      </w:pPr>
      <w:r w:rsidRPr="00150F41">
        <w:rPr>
          <w:rFonts w:ascii="Arial" w:eastAsia="Calibri" w:hAnsi="Arial" w:cs="Arial"/>
        </w:rPr>
        <w:t>2.</w:t>
      </w:r>
      <w:r w:rsidRPr="00150F41">
        <w:rPr>
          <w:rFonts w:ascii="Arial" w:eastAsia="Calibri" w:hAnsi="Arial" w:cs="Arial"/>
        </w:rPr>
        <w:tab/>
        <w:t>Contractor Submission and Department Approval of the Initial Training Program</w:t>
      </w:r>
    </w:p>
    <w:p w14:paraId="26DC198A" w14:textId="77777777" w:rsidR="00360DCC" w:rsidRPr="00150F41" w:rsidRDefault="00360DCC" w:rsidP="00360DCC">
      <w:pPr>
        <w:pStyle w:val="12paragraph"/>
        <w:rPr>
          <w:rFonts w:ascii="Arial" w:hAnsi="Arial" w:cs="Arial"/>
        </w:rPr>
      </w:pPr>
      <w:r w:rsidRPr="00150F41">
        <w:rPr>
          <w:rFonts w:ascii="Arial" w:hAnsi="Arial" w:cs="Arial"/>
        </w:rPr>
        <w:t>At or after the preconstruction conference, and prior to the start of Work, submit a Training Program to the RE for review and comments prior to DCR/AA review and approval.  The Contractor’s training program shall include:</w:t>
      </w:r>
    </w:p>
    <w:p w14:paraId="64CC9374" w14:textId="77777777" w:rsidR="00360DCC" w:rsidRPr="00150F41" w:rsidRDefault="00360DCC" w:rsidP="00360DCC">
      <w:pPr>
        <w:pStyle w:val="List1indent"/>
        <w:rPr>
          <w:rFonts w:ascii="Arial" w:hAnsi="Arial" w:cs="Arial"/>
        </w:rPr>
      </w:pPr>
      <w:r w:rsidRPr="00150F41">
        <w:rPr>
          <w:rFonts w:ascii="Arial" w:hAnsi="Arial" w:cs="Arial"/>
        </w:rPr>
        <w:t>a.</w:t>
      </w:r>
      <w:r w:rsidRPr="00150F41">
        <w:rPr>
          <w:rFonts w:ascii="Arial" w:hAnsi="Arial" w:cs="Arial"/>
        </w:rPr>
        <w:tab/>
        <w:t>Number of trainees or apprentices to be trained in all selected Training Positions,</w:t>
      </w:r>
    </w:p>
    <w:p w14:paraId="1741BE8E" w14:textId="77777777" w:rsidR="00360DCC" w:rsidRPr="00150F41" w:rsidRDefault="00360DCC" w:rsidP="00360DCC">
      <w:pPr>
        <w:pStyle w:val="List1indent"/>
        <w:rPr>
          <w:rFonts w:ascii="Arial" w:hAnsi="Arial" w:cs="Arial"/>
        </w:rPr>
      </w:pPr>
      <w:r w:rsidRPr="00150F41">
        <w:rPr>
          <w:rFonts w:ascii="Arial" w:hAnsi="Arial" w:cs="Arial"/>
        </w:rPr>
        <w:t>b.</w:t>
      </w:r>
      <w:r w:rsidRPr="00150F41">
        <w:rPr>
          <w:rFonts w:ascii="Arial" w:hAnsi="Arial" w:cs="Arial"/>
        </w:rPr>
        <w:tab/>
        <w:t>Standard Program Hours for all positions,</w:t>
      </w:r>
    </w:p>
    <w:p w14:paraId="50381943" w14:textId="77777777" w:rsidR="00360DCC" w:rsidRPr="00150F41" w:rsidRDefault="00360DCC" w:rsidP="00360DCC">
      <w:pPr>
        <w:pStyle w:val="List1indent"/>
        <w:rPr>
          <w:rFonts w:ascii="Arial" w:hAnsi="Arial" w:cs="Arial"/>
        </w:rPr>
      </w:pPr>
      <w:r w:rsidRPr="00150F41">
        <w:rPr>
          <w:rFonts w:ascii="Arial" w:hAnsi="Arial" w:cs="Arial"/>
        </w:rPr>
        <w:t>c.</w:t>
      </w:r>
      <w:r w:rsidRPr="00150F41">
        <w:rPr>
          <w:rFonts w:ascii="Arial" w:hAnsi="Arial" w:cs="Arial"/>
        </w:rPr>
        <w:tab/>
        <w:t xml:space="preserve">Estimate of the Minimum Available Hours </w:t>
      </w:r>
      <w:proofErr w:type="gramStart"/>
      <w:r w:rsidRPr="00150F41">
        <w:rPr>
          <w:rFonts w:ascii="Arial" w:hAnsi="Arial" w:cs="Arial"/>
        </w:rPr>
        <w:t>actually</w:t>
      </w:r>
      <w:proofErr w:type="gramEnd"/>
      <w:r w:rsidRPr="00150F41">
        <w:rPr>
          <w:rFonts w:ascii="Arial" w:hAnsi="Arial" w:cs="Arial"/>
        </w:rPr>
        <w:t xml:space="preserve"> feasible on the project toward completion of the Standard Program Hours per position,</w:t>
      </w:r>
    </w:p>
    <w:p w14:paraId="132E0AB7" w14:textId="77777777" w:rsidR="00360DCC" w:rsidRPr="00150F41" w:rsidRDefault="00360DCC" w:rsidP="00360DCC">
      <w:pPr>
        <w:pStyle w:val="List1indent"/>
        <w:rPr>
          <w:rFonts w:ascii="Arial" w:hAnsi="Arial" w:cs="Arial"/>
        </w:rPr>
      </w:pPr>
      <w:r w:rsidRPr="00150F41">
        <w:rPr>
          <w:rFonts w:ascii="Arial" w:hAnsi="Arial" w:cs="Arial"/>
        </w:rPr>
        <w:t>d.</w:t>
      </w:r>
      <w:r w:rsidRPr="00150F41">
        <w:rPr>
          <w:rFonts w:ascii="Arial" w:hAnsi="Arial" w:cs="Arial"/>
        </w:rPr>
        <w:tab/>
        <w:t>Training schedule of Estimated Start Dates for the apprentices or trainees, developed and coordinated with the project’s work progress schedule,</w:t>
      </w:r>
    </w:p>
    <w:p w14:paraId="685DCD1E" w14:textId="77777777" w:rsidR="00360DCC" w:rsidRPr="00150F41" w:rsidRDefault="00360DCC" w:rsidP="00360DCC">
      <w:pPr>
        <w:pStyle w:val="List1indent"/>
        <w:rPr>
          <w:rFonts w:ascii="Arial" w:hAnsi="Arial" w:cs="Arial"/>
        </w:rPr>
      </w:pPr>
      <w:r w:rsidRPr="00150F41">
        <w:rPr>
          <w:rFonts w:ascii="Arial" w:hAnsi="Arial" w:cs="Arial"/>
        </w:rPr>
        <w:t>e.</w:t>
      </w:r>
      <w:r w:rsidRPr="00150F41">
        <w:rPr>
          <w:rFonts w:ascii="Arial" w:hAnsi="Arial" w:cs="Arial"/>
        </w:rPr>
        <w:tab/>
        <w:t>Training Guidelines for all positions, and</w:t>
      </w:r>
    </w:p>
    <w:p w14:paraId="7192F267" w14:textId="77777777" w:rsidR="00360DCC" w:rsidRPr="00150F41" w:rsidRDefault="00360DCC" w:rsidP="00360DCC">
      <w:pPr>
        <w:pStyle w:val="List1indent"/>
        <w:rPr>
          <w:rFonts w:ascii="Arial" w:hAnsi="Arial" w:cs="Arial"/>
        </w:rPr>
      </w:pPr>
      <w:r w:rsidRPr="00150F41">
        <w:rPr>
          <w:rFonts w:ascii="Arial" w:hAnsi="Arial" w:cs="Arial"/>
        </w:rPr>
        <w:t>f.</w:t>
      </w:r>
      <w:r w:rsidRPr="00150F41">
        <w:rPr>
          <w:rFonts w:ascii="Arial" w:hAnsi="Arial" w:cs="Arial"/>
        </w:rPr>
        <w:tab/>
        <w:t>Training that will be provided by the Contractor and provided by Subcontractors.</w:t>
      </w:r>
    </w:p>
    <w:p w14:paraId="2D6A58F3" w14:textId="77777777" w:rsidR="00360DCC" w:rsidRPr="00150F41" w:rsidRDefault="00360DCC" w:rsidP="00360DCC">
      <w:pPr>
        <w:pStyle w:val="12paragraph"/>
        <w:rPr>
          <w:rFonts w:ascii="Arial" w:hAnsi="Arial" w:cs="Arial"/>
        </w:rPr>
      </w:pPr>
      <w:r w:rsidRPr="00150F41">
        <w:rPr>
          <w:rFonts w:ascii="Arial" w:hAnsi="Arial" w:cs="Arial"/>
        </w:rPr>
        <w:lastRenderedPageBreak/>
        <w:t xml:space="preserve">The number of apprentices and trainees shall be distributed among the work classifications </w:t>
      </w:r>
      <w:proofErr w:type="gramStart"/>
      <w:r w:rsidRPr="00150F41">
        <w:rPr>
          <w:rFonts w:ascii="Arial" w:hAnsi="Arial" w:cs="Arial"/>
        </w:rPr>
        <w:t>on the basis of</w:t>
      </w:r>
      <w:proofErr w:type="gramEnd"/>
      <w:r w:rsidRPr="00150F41">
        <w:rPr>
          <w:rFonts w:ascii="Arial" w:hAnsi="Arial" w:cs="Arial"/>
        </w:rPr>
        <w:t xml:space="preserve"> the Contractor’s needs and the availability of journey people in the various crafts within a reasonable area of recruitment.  Submit timely, revised Training Programs, as required throughout the project to ensure that feasible and Maximum Available Training is provided.  Maximum Available Training is defined as bringing each apprentice or trainee onto the project when work first becomes available in his/her craft and providing all available training until hours are no longer available.</w:t>
      </w:r>
    </w:p>
    <w:p w14:paraId="63E31BBF" w14:textId="77777777" w:rsidR="00360DCC" w:rsidRPr="00150F41" w:rsidRDefault="00360DCC" w:rsidP="00360DCC">
      <w:pPr>
        <w:pStyle w:val="List0indent"/>
        <w:rPr>
          <w:rFonts w:ascii="Arial" w:eastAsia="Calibri" w:hAnsi="Arial" w:cs="Arial"/>
        </w:rPr>
      </w:pPr>
      <w:r w:rsidRPr="00150F41">
        <w:rPr>
          <w:rFonts w:ascii="Arial" w:eastAsia="Calibri" w:hAnsi="Arial" w:cs="Arial"/>
        </w:rPr>
        <w:t>3.</w:t>
      </w:r>
      <w:r w:rsidRPr="00150F41">
        <w:rPr>
          <w:rFonts w:ascii="Arial" w:eastAsia="Calibri" w:hAnsi="Arial" w:cs="Arial"/>
        </w:rPr>
        <w:tab/>
        <w:t>Assignment of Training to Subcontractors</w:t>
      </w:r>
    </w:p>
    <w:p w14:paraId="1AAC5471" w14:textId="77777777" w:rsidR="00360DCC" w:rsidRPr="00150F41" w:rsidRDefault="00360DCC" w:rsidP="00360DCC">
      <w:pPr>
        <w:pStyle w:val="12paragraph"/>
        <w:rPr>
          <w:rFonts w:ascii="Arial" w:hAnsi="Arial" w:cs="Arial"/>
        </w:rPr>
      </w:pPr>
      <w:proofErr w:type="gramStart"/>
      <w:r w:rsidRPr="00150F41">
        <w:rPr>
          <w:rFonts w:ascii="Arial" w:hAnsi="Arial" w:cs="Arial"/>
        </w:rPr>
        <w:t>In the event that</w:t>
      </w:r>
      <w:proofErr w:type="gramEnd"/>
      <w:r w:rsidRPr="00150F41">
        <w:rPr>
          <w:rFonts w:ascii="Arial" w:hAnsi="Arial" w:cs="Arial"/>
        </w:rPr>
        <w:t xml:space="preserve"> portions of the Contract work are subcontracted, determine how many, if any, of the apprentices or trainees are to be trained by subcontractors, provided, however, that the Contractor shall retain the primary responsibility for meeting the training requirements imposed by these Training Special Provisions.  Ensure that these Training Special Provisions are made applicable to such subcontracts.</w:t>
      </w:r>
    </w:p>
    <w:p w14:paraId="603035A9" w14:textId="77777777" w:rsidR="00360DCC" w:rsidRPr="00150F41" w:rsidRDefault="00360DCC" w:rsidP="00360DCC">
      <w:pPr>
        <w:pStyle w:val="List0indent"/>
        <w:rPr>
          <w:rFonts w:ascii="Arial" w:eastAsia="Calibri" w:hAnsi="Arial" w:cs="Arial"/>
        </w:rPr>
      </w:pPr>
      <w:r w:rsidRPr="00150F41">
        <w:rPr>
          <w:rFonts w:ascii="Arial" w:eastAsia="Calibri" w:hAnsi="Arial" w:cs="Arial"/>
        </w:rPr>
        <w:t>4.</w:t>
      </w:r>
      <w:r w:rsidRPr="00150F41">
        <w:rPr>
          <w:rFonts w:ascii="Arial" w:eastAsia="Calibri" w:hAnsi="Arial" w:cs="Arial"/>
        </w:rPr>
        <w:tab/>
        <w:t>Reimbursement of the Contractor for Providing Training</w:t>
      </w:r>
    </w:p>
    <w:p w14:paraId="34878098" w14:textId="77777777" w:rsidR="00360DCC" w:rsidRPr="00150F41" w:rsidRDefault="00360DCC" w:rsidP="00360DCC">
      <w:pPr>
        <w:pStyle w:val="12paragraph"/>
        <w:rPr>
          <w:rFonts w:ascii="Arial" w:hAnsi="Arial" w:cs="Arial"/>
        </w:rPr>
      </w:pPr>
      <w:r w:rsidRPr="00150F41">
        <w:rPr>
          <w:rFonts w:ascii="Arial" w:hAnsi="Arial" w:cs="Arial"/>
        </w:rPr>
        <w:t xml:space="preserve">The Contractor will be credited for each apprentice or trainee employed on the construction site who is currently enrolled or becomes enrolled in an approved program and will be reimbursed for such apprentices or trainees as provided hereinafter.  Payment will be made under the pay item Trainees at the bid price in the Proposal per person-hour of training given an employee on this contract in accordance with an approved training program. If approved, payment will be made for training </w:t>
      </w:r>
      <w:proofErr w:type="gramStart"/>
      <w:r w:rsidRPr="00150F41">
        <w:rPr>
          <w:rFonts w:ascii="Arial" w:hAnsi="Arial" w:cs="Arial"/>
        </w:rPr>
        <w:t>persons</w:t>
      </w:r>
      <w:proofErr w:type="gramEnd"/>
      <w:r w:rsidRPr="00150F41">
        <w:rPr>
          <w:rFonts w:ascii="Arial" w:hAnsi="Arial" w:cs="Arial"/>
        </w:rPr>
        <w:t xml:space="preserve"> </w:t>
      </w:r>
      <w:proofErr w:type="gramStart"/>
      <w:r w:rsidRPr="00150F41">
        <w:rPr>
          <w:rFonts w:ascii="Arial" w:hAnsi="Arial" w:cs="Arial"/>
        </w:rPr>
        <w:t>in excess of</w:t>
      </w:r>
      <w:proofErr w:type="gramEnd"/>
      <w:r w:rsidRPr="00150F41">
        <w:rPr>
          <w:rFonts w:ascii="Arial" w:hAnsi="Arial" w:cs="Arial"/>
        </w:rPr>
        <w:t xml:space="preserve"> the number specified herein.  This reimbursement will be made even though the Contractor receives additional training program funds from other sources, provided such other sources do not specifically prohibit the Contractor from receiving other reimbursement.  Offsite, classroom training reimbursement may only be made to the Contractor when the company does one or more of the following and the apprentices or trainees are concurrently employed on a Federal-aid project:  contributes to the cost of the training and/or provides instruction to apprentices or trainees or pays their wages during the offsite, classroom training (e.g., safety, first aid instruction) period.</w:t>
      </w:r>
    </w:p>
    <w:p w14:paraId="4D5D05C9" w14:textId="77777777" w:rsidR="00360DCC" w:rsidRPr="00150F41" w:rsidRDefault="00360DCC" w:rsidP="00360DCC">
      <w:pPr>
        <w:pStyle w:val="12paragraph"/>
        <w:rPr>
          <w:rFonts w:ascii="Arial" w:hAnsi="Arial" w:cs="Arial"/>
        </w:rPr>
      </w:pPr>
      <w:r w:rsidRPr="00150F41">
        <w:rPr>
          <w:rFonts w:ascii="Arial" w:hAnsi="Arial" w:cs="Arial"/>
        </w:rPr>
        <w:t>Pay apprentices and trainees according to the project-specific New Jersey Department of Labor Prevailing Wage Rate Determination for the project.  Trainees will be paid at least 60 percent of the appropriate minimum journeyman's rate specified in the Contract for the first half of the training period, 75 percent for the third quarter of the training period, and 90 percent for the last quarter of the training period, unless apprentices or trainees in an approved existing program are enrolled as trainees on this project.  In that case, the appropriate rates approved by the Departments of Labor or Transportation in connection with the existing program shall apply to all trainees being trained for the same classification who are covered by this Training Special Provision.</w:t>
      </w:r>
    </w:p>
    <w:p w14:paraId="04B3BD33" w14:textId="77777777" w:rsidR="00360DCC" w:rsidRPr="00150F41" w:rsidRDefault="00360DCC" w:rsidP="00360DCC">
      <w:pPr>
        <w:pStyle w:val="A1paragraph0"/>
        <w:rPr>
          <w:rFonts w:ascii="Arial" w:hAnsi="Arial" w:cs="Arial"/>
          <w:b/>
        </w:rPr>
      </w:pPr>
      <w:r w:rsidRPr="00150F41">
        <w:rPr>
          <w:rFonts w:ascii="Arial" w:hAnsi="Arial" w:cs="Arial"/>
          <w:b/>
        </w:rPr>
        <w:t>I.</w:t>
      </w:r>
      <w:r w:rsidRPr="00150F41">
        <w:rPr>
          <w:rFonts w:ascii="Arial" w:hAnsi="Arial" w:cs="Arial"/>
          <w:b/>
        </w:rPr>
        <w:tab/>
        <w:t>Apprentice/Trainee Requirements of the Contract</w:t>
      </w:r>
    </w:p>
    <w:p w14:paraId="7E6E0472" w14:textId="20EA3752" w:rsidR="00360DCC" w:rsidRPr="00150F41" w:rsidRDefault="00360DCC" w:rsidP="00360DCC">
      <w:pPr>
        <w:pStyle w:val="A2paragraph"/>
        <w:rPr>
          <w:rFonts w:ascii="Arial" w:hAnsi="Arial" w:cs="Arial"/>
        </w:rPr>
      </w:pPr>
      <w:r w:rsidRPr="00150F41">
        <w:rPr>
          <w:rFonts w:ascii="Arial" w:hAnsi="Arial" w:cs="Arial"/>
        </w:rPr>
        <w:t>The number of training positions will be____</w:t>
      </w:r>
      <w:r w:rsidR="00420ABF" w:rsidRPr="00E25740">
        <w:rPr>
          <w:rFonts w:ascii="Arial" w:hAnsi="Arial" w:cs="Arial"/>
          <w:position w:val="-1"/>
          <w:u w:val="single"/>
        </w:rPr>
        <w:t>0</w:t>
      </w:r>
      <w:r w:rsidRPr="00150F41">
        <w:rPr>
          <w:rFonts w:ascii="Arial" w:hAnsi="Arial" w:cs="Arial"/>
        </w:rPr>
        <w:t>____, where feasible, consisting of at least___</w:t>
      </w:r>
      <w:r w:rsidR="00420ABF" w:rsidRPr="0037527B">
        <w:rPr>
          <w:rFonts w:ascii="Arial" w:hAnsi="Arial" w:cs="Arial"/>
          <w:position w:val="-1"/>
          <w:u w:val="single"/>
        </w:rPr>
        <w:t>0</w:t>
      </w:r>
      <w:r w:rsidRPr="00150F41">
        <w:rPr>
          <w:rFonts w:ascii="Arial" w:hAnsi="Arial" w:cs="Arial"/>
        </w:rPr>
        <w:t>___ APPRENTICES and ___</w:t>
      </w:r>
      <w:r w:rsidR="00420ABF" w:rsidRPr="0037527B">
        <w:rPr>
          <w:rFonts w:ascii="Arial" w:hAnsi="Arial" w:cs="Arial"/>
          <w:position w:val="-1"/>
          <w:u w:val="single"/>
        </w:rPr>
        <w:t>0</w:t>
      </w:r>
      <w:r w:rsidRPr="00150F41">
        <w:rPr>
          <w:rFonts w:ascii="Arial" w:hAnsi="Arial" w:cs="Arial"/>
        </w:rPr>
        <w:t>___TRAINEES.  TRAINEE HOURS=_____</w:t>
      </w:r>
      <w:r w:rsidR="00420ABF" w:rsidRPr="0037527B">
        <w:rPr>
          <w:rFonts w:ascii="Arial" w:hAnsi="Arial" w:cs="Arial"/>
          <w:position w:val="-1"/>
          <w:u w:val="single"/>
        </w:rPr>
        <w:t>0</w:t>
      </w:r>
      <w:r w:rsidRPr="00150F41">
        <w:rPr>
          <w:rFonts w:ascii="Arial" w:hAnsi="Arial" w:cs="Arial"/>
        </w:rPr>
        <w:t>_____.</w:t>
      </w:r>
    </w:p>
    <w:p w14:paraId="5DAD8F16" w14:textId="77777777" w:rsidR="00360DCC" w:rsidRPr="00150F41" w:rsidRDefault="00360DCC" w:rsidP="00360DCC">
      <w:pPr>
        <w:pStyle w:val="A2paragraph"/>
        <w:rPr>
          <w:rFonts w:ascii="Arial" w:hAnsi="Arial" w:cs="Arial"/>
        </w:rPr>
      </w:pPr>
      <w:r w:rsidRPr="00150F41">
        <w:rPr>
          <w:rFonts w:ascii="Arial" w:hAnsi="Arial" w:cs="Arial"/>
        </w:rPr>
        <w:t xml:space="preserve">Apprentices are defined as registered members of an approved apprenticeship program recognized by the United States Department of Labor (USDOL) Bureau of Apprenticeship and Training (BAT) or a New Jersey State apprenticeship agency recognized by USDOL BAT (e.g., New Jersey Department of Education).  Graduates of the Pre-Apprenticeship Training Cooperative Program shall be classified as apprentices.  Trainees are defined as skilled, semi-skilled or </w:t>
      </w:r>
      <w:proofErr w:type="gramStart"/>
      <w:r w:rsidRPr="00150F41">
        <w:rPr>
          <w:rFonts w:ascii="Arial" w:hAnsi="Arial" w:cs="Arial"/>
        </w:rPr>
        <w:t>lower level</w:t>
      </w:r>
      <w:proofErr w:type="gramEnd"/>
      <w:r w:rsidRPr="00150F41">
        <w:rPr>
          <w:rFonts w:ascii="Arial" w:hAnsi="Arial" w:cs="Arial"/>
        </w:rPr>
        <w:t xml:space="preserve"> management individuals receiving training per one of the approved NJDOT “Revised Standard Training Guidelines” (available from the DCR/AA).</w:t>
      </w:r>
    </w:p>
    <w:p w14:paraId="66571AA1" w14:textId="77777777" w:rsidR="00360DCC" w:rsidRPr="00150F41" w:rsidRDefault="00360DCC" w:rsidP="00360DCC">
      <w:pPr>
        <w:pStyle w:val="A2paragraph"/>
        <w:rPr>
          <w:rFonts w:ascii="Arial" w:hAnsi="Arial" w:cs="Arial"/>
        </w:rPr>
      </w:pPr>
      <w:r w:rsidRPr="00150F41">
        <w:rPr>
          <w:rFonts w:ascii="Arial" w:hAnsi="Arial" w:cs="Arial"/>
        </w:rPr>
        <w:t xml:space="preserve">Where feasible, assign at least 50% of the training positions to Skilled Crafts which include but are not limited to Carpenters, </w:t>
      </w:r>
      <w:proofErr w:type="spellStart"/>
      <w:r w:rsidRPr="00150F41">
        <w:rPr>
          <w:rFonts w:ascii="Arial" w:hAnsi="Arial" w:cs="Arial"/>
        </w:rPr>
        <w:t>Dockbuilders</w:t>
      </w:r>
      <w:proofErr w:type="spellEnd"/>
      <w:r w:rsidRPr="00150F41">
        <w:rPr>
          <w:rFonts w:ascii="Arial" w:hAnsi="Arial" w:cs="Arial"/>
        </w:rPr>
        <w:t>, Electricians, Ironworkers and Operating Engineers.</w:t>
      </w:r>
    </w:p>
    <w:p w14:paraId="36A571F3" w14:textId="77777777" w:rsidR="00360DCC" w:rsidRPr="00150F41" w:rsidRDefault="00360DCC" w:rsidP="00360DCC">
      <w:pPr>
        <w:pStyle w:val="List0indent"/>
        <w:rPr>
          <w:rFonts w:ascii="Arial" w:eastAsia="Calibri" w:hAnsi="Arial" w:cs="Arial"/>
        </w:rPr>
      </w:pPr>
      <w:r w:rsidRPr="00150F41">
        <w:rPr>
          <w:rFonts w:ascii="Arial" w:eastAsia="Calibri" w:hAnsi="Arial" w:cs="Arial"/>
        </w:rPr>
        <w:t>1.</w:t>
      </w:r>
      <w:r w:rsidRPr="00150F41">
        <w:rPr>
          <w:rFonts w:ascii="Arial" w:eastAsia="Calibri" w:hAnsi="Arial" w:cs="Arial"/>
        </w:rPr>
        <w:tab/>
        <w:t>Requirements for Recruitment, Selection and Approval of Apprentices and Trainees</w:t>
      </w:r>
    </w:p>
    <w:p w14:paraId="04113A7E" w14:textId="77777777" w:rsidR="00360DCC" w:rsidRPr="00150F41" w:rsidRDefault="00360DCC" w:rsidP="00360DCC">
      <w:pPr>
        <w:pStyle w:val="12paragraph"/>
        <w:rPr>
          <w:rFonts w:ascii="Arial" w:hAnsi="Arial" w:cs="Arial"/>
        </w:rPr>
      </w:pPr>
      <w:r w:rsidRPr="00150F41">
        <w:rPr>
          <w:rFonts w:ascii="Arial" w:hAnsi="Arial" w:cs="Arial"/>
        </w:rPr>
        <w:t>Apprentices or trainees should be in their first year of apprenticeship or training.  Interview and screen trainee candidates to determine if their actual work experience is equivalent to or exceeds that offered by the training program prior to submitting candidates on the Apprentice/Trainee Approval Memorandum (Form CR-1), via the RE, to the Division for review and approval or disapproval.</w:t>
      </w:r>
    </w:p>
    <w:p w14:paraId="23FDA4A1" w14:textId="77777777" w:rsidR="00360DCC" w:rsidRPr="00150F41" w:rsidRDefault="00360DCC" w:rsidP="00360DCC">
      <w:pPr>
        <w:pStyle w:val="12paragraph"/>
        <w:rPr>
          <w:rFonts w:ascii="Arial" w:hAnsi="Arial" w:cs="Arial"/>
        </w:rPr>
      </w:pPr>
      <w:r w:rsidRPr="00150F41">
        <w:rPr>
          <w:rFonts w:ascii="Arial" w:hAnsi="Arial" w:cs="Arial"/>
        </w:rPr>
        <w:lastRenderedPageBreak/>
        <w:t>Training and upgrading of minorities (e.g., Blacks, Asians or Pacific Islanders, Native Americans or Alaskan Natives, Hispanics) and women toward journeyperson status is a primary objective of these Training Special Provisions.  Accordingly, the Contractor shall make every effort to enroll minorities and women, by conducting systematic and direct recruitment through public and private sources likely to yield minority and female apprentices or trainees, to the extent that such persons are available within a reasonable area of recruitment.  This training commitment is not intended, and shall not be used, to discriminate against any applicant for training, whether a member of a minority group or not.</w:t>
      </w:r>
    </w:p>
    <w:p w14:paraId="54A17873" w14:textId="77777777" w:rsidR="00360DCC" w:rsidRPr="00150F41" w:rsidRDefault="00360DCC" w:rsidP="00360DCC">
      <w:pPr>
        <w:pStyle w:val="12paragraph"/>
        <w:rPr>
          <w:rFonts w:ascii="Arial" w:hAnsi="Arial" w:cs="Arial"/>
        </w:rPr>
      </w:pPr>
      <w:r w:rsidRPr="00150F41">
        <w:rPr>
          <w:rFonts w:ascii="Arial" w:hAnsi="Arial" w:cs="Arial"/>
        </w:rPr>
        <w:t>No employee shall be employed as an apprentice or trainee in any position in which he or she has successfully completed a training course leading to journeyperson status or in which he or she has been employed as a journeyperson.  The Contractor shall satisfy this requirement by including appropriate questions in the employment application or by other suitable means and by submitting an accurate and complete “Apprentice/Trainee Approval Memorandum” (Form CR-1) prior to the apprentice or trainee starting work on the project.  Regardless of the methods used, the Contractor’s records should document the findings in each case.</w:t>
      </w:r>
    </w:p>
    <w:p w14:paraId="5196A3F3" w14:textId="77777777" w:rsidR="00360DCC" w:rsidRPr="00150F41" w:rsidRDefault="00360DCC" w:rsidP="00360DCC">
      <w:pPr>
        <w:pStyle w:val="12paragraph"/>
        <w:rPr>
          <w:rFonts w:ascii="Arial" w:hAnsi="Arial" w:cs="Arial"/>
        </w:rPr>
      </w:pPr>
      <w:r w:rsidRPr="00150F41">
        <w:rPr>
          <w:rFonts w:ascii="Arial" w:hAnsi="Arial" w:cs="Arial"/>
        </w:rPr>
        <w:t xml:space="preserve">Skilled craft trainees may complete up to </w:t>
      </w:r>
      <w:proofErr w:type="gramStart"/>
      <w:r w:rsidRPr="00150F41">
        <w:rPr>
          <w:rFonts w:ascii="Arial" w:hAnsi="Arial" w:cs="Arial"/>
        </w:rPr>
        <w:t>3,000</w:t>
      </w:r>
      <w:proofErr w:type="gramEnd"/>
      <w:r w:rsidRPr="00150F41">
        <w:rPr>
          <w:rFonts w:ascii="Arial" w:hAnsi="Arial" w:cs="Arial"/>
        </w:rPr>
        <w:t xml:space="preserve"> total training hours on Department projects, with </w:t>
      </w:r>
      <w:proofErr w:type="gramStart"/>
      <w:r w:rsidRPr="00150F41">
        <w:rPr>
          <w:rFonts w:ascii="Arial" w:hAnsi="Arial" w:cs="Arial"/>
        </w:rPr>
        <w:t>an extension of an</w:t>
      </w:r>
      <w:proofErr w:type="gramEnd"/>
      <w:r w:rsidRPr="00150F41">
        <w:rPr>
          <w:rFonts w:ascii="Arial" w:hAnsi="Arial" w:cs="Arial"/>
        </w:rPr>
        <w:t xml:space="preserve"> additional 1,000 hours permitted on a case-by-case basis.  Semi-skilled and lower-level management trainees attain journeyperson status upon completion of a training guideline and may complete up to three (3) different positions.</w:t>
      </w:r>
    </w:p>
    <w:p w14:paraId="1B1C88C2" w14:textId="77777777" w:rsidR="00360DCC" w:rsidRPr="00150F41" w:rsidRDefault="00360DCC" w:rsidP="00360DCC">
      <w:pPr>
        <w:pStyle w:val="List0indent"/>
        <w:rPr>
          <w:rFonts w:ascii="Arial" w:eastAsia="Calibri" w:hAnsi="Arial" w:cs="Arial"/>
        </w:rPr>
      </w:pPr>
      <w:r w:rsidRPr="00150F41">
        <w:rPr>
          <w:rFonts w:ascii="Arial" w:eastAsia="Calibri" w:hAnsi="Arial" w:cs="Arial"/>
        </w:rPr>
        <w:t>2.</w:t>
      </w:r>
      <w:r w:rsidRPr="00150F41">
        <w:rPr>
          <w:rFonts w:ascii="Arial" w:eastAsia="Calibri" w:hAnsi="Arial" w:cs="Arial"/>
        </w:rPr>
        <w:tab/>
        <w:t>Documentation Required to be Signed by Apprentices or Trainees, and provided to the Department</w:t>
      </w:r>
    </w:p>
    <w:p w14:paraId="30B72809" w14:textId="77777777" w:rsidR="00360DCC" w:rsidRPr="00150F41" w:rsidRDefault="00360DCC" w:rsidP="00360DCC">
      <w:pPr>
        <w:pStyle w:val="12paragraph"/>
        <w:rPr>
          <w:rFonts w:ascii="Arial" w:hAnsi="Arial" w:cs="Arial"/>
        </w:rPr>
      </w:pPr>
      <w:r w:rsidRPr="00150F41">
        <w:rPr>
          <w:rFonts w:ascii="Arial" w:hAnsi="Arial" w:cs="Arial"/>
        </w:rPr>
        <w:t>Prior to the apprentice/trainee starting work on the project, submit an accurate, complete and signed Apprentice/Trainee Approval Memorandum for each apprentice/trainee to the RE for review, and final approval by DCR/AA.  Once the notice that said apprentice/trainee has been approved to work on the Contract, said apprentice/trainee may start work on the Contract.  No credit will be given for apprentices/trainees prior to said apprentice/trainee being approved by DCR/AA.</w:t>
      </w:r>
    </w:p>
    <w:p w14:paraId="7D87A587" w14:textId="77777777" w:rsidR="00360DCC" w:rsidRPr="00150F41" w:rsidRDefault="00360DCC" w:rsidP="00360DCC">
      <w:pPr>
        <w:pStyle w:val="12paragraph"/>
        <w:rPr>
          <w:rFonts w:ascii="Arial" w:hAnsi="Arial" w:cs="Arial"/>
        </w:rPr>
      </w:pPr>
      <w:r w:rsidRPr="00150F41">
        <w:rPr>
          <w:rFonts w:ascii="Arial" w:hAnsi="Arial" w:cs="Arial"/>
        </w:rPr>
        <w:t>At the start of training, provide the RE and each apprentice or trainee with an applicable “Training Guideline” and, at the conclusion of training, an accurate and complete “Training Certificate for Reporting Hours to NJDOT” (Form CR-3), showing hours of training satisfactorily completed.</w:t>
      </w:r>
    </w:p>
    <w:p w14:paraId="57E61817" w14:textId="77777777" w:rsidR="00360DCC" w:rsidRPr="00150F41" w:rsidRDefault="00360DCC" w:rsidP="00360DCC">
      <w:pPr>
        <w:pStyle w:val="12paragraph"/>
        <w:rPr>
          <w:rFonts w:ascii="Arial" w:hAnsi="Arial" w:cs="Arial"/>
        </w:rPr>
      </w:pPr>
      <w:r w:rsidRPr="00150F41">
        <w:rPr>
          <w:rFonts w:ascii="Arial" w:hAnsi="Arial" w:cs="Arial"/>
        </w:rPr>
        <w:t>Maintain and submit an accurate and complete “NJDOT Contractor’s 1409 Quarterly Training Report” (Form-CR-1409) to the RE within ten (10) days of the end of each training quarter (e.g., January 10, April 10, July 10, October 10); also provide a copy to each apprentice or trainee.</w:t>
      </w:r>
    </w:p>
    <w:p w14:paraId="31370180" w14:textId="77777777" w:rsidR="00360DCC" w:rsidRPr="00150F41" w:rsidRDefault="00360DCC" w:rsidP="00360DCC">
      <w:pPr>
        <w:pStyle w:val="12paragraph"/>
        <w:rPr>
          <w:rFonts w:ascii="Arial" w:hAnsi="Arial" w:cs="Arial"/>
        </w:rPr>
      </w:pPr>
      <w:r w:rsidRPr="00150F41">
        <w:rPr>
          <w:rFonts w:ascii="Arial" w:hAnsi="Arial" w:cs="Arial"/>
        </w:rPr>
        <w:t>Maintain and submit accurate and complete “Biweekly Training Reports” (Form CR-2) to the RE, and each apprentice or trainee, as periodic reports documenting their performance under the Contract.</w:t>
      </w:r>
    </w:p>
    <w:p w14:paraId="2641487E" w14:textId="77777777" w:rsidR="00360DCC" w:rsidRPr="00150F41" w:rsidRDefault="00360DCC" w:rsidP="00360DCC">
      <w:pPr>
        <w:pStyle w:val="List0indent"/>
        <w:rPr>
          <w:rFonts w:ascii="Arial" w:eastAsia="Calibri" w:hAnsi="Arial" w:cs="Arial"/>
        </w:rPr>
      </w:pPr>
      <w:r w:rsidRPr="00150F41">
        <w:rPr>
          <w:rFonts w:ascii="Arial" w:eastAsia="Calibri" w:hAnsi="Arial" w:cs="Arial"/>
        </w:rPr>
        <w:t>3.</w:t>
      </w:r>
      <w:r w:rsidRPr="00150F41">
        <w:rPr>
          <w:rFonts w:ascii="Arial" w:eastAsia="Calibri" w:hAnsi="Arial" w:cs="Arial"/>
        </w:rPr>
        <w:tab/>
        <w:t>Determining Good Faith Compliance of Contract Apprentice/Trainee Program</w:t>
      </w:r>
    </w:p>
    <w:p w14:paraId="3186DE12" w14:textId="77777777" w:rsidR="00360DCC" w:rsidRPr="00150F41" w:rsidRDefault="00360DCC" w:rsidP="00360DCC">
      <w:pPr>
        <w:pStyle w:val="12paragraph"/>
        <w:rPr>
          <w:rFonts w:ascii="Arial" w:hAnsi="Arial" w:cs="Arial"/>
        </w:rPr>
      </w:pPr>
      <w:r w:rsidRPr="00150F41">
        <w:rPr>
          <w:rFonts w:ascii="Arial" w:hAnsi="Arial" w:cs="Arial"/>
        </w:rPr>
        <w:t>Per the approved program or guideline, provide Maximum Available Training to apprentices and trainees by beginning their training as soon as feasible with the start of craft work utilizing the skill involved on the project construction site and by retaining them as long as training opportunities exist in their crafts or until their training program positions are completed.</w:t>
      </w:r>
    </w:p>
    <w:p w14:paraId="1E021948" w14:textId="77777777" w:rsidR="00360DCC" w:rsidRPr="00150F41" w:rsidRDefault="00360DCC" w:rsidP="00360DCC">
      <w:pPr>
        <w:pStyle w:val="12paragraph"/>
        <w:rPr>
          <w:rFonts w:ascii="Arial" w:hAnsi="Arial" w:cs="Arial"/>
        </w:rPr>
      </w:pPr>
      <w:r w:rsidRPr="00150F41">
        <w:rPr>
          <w:rFonts w:ascii="Arial" w:hAnsi="Arial" w:cs="Arial"/>
        </w:rPr>
        <w:t xml:space="preserve">Recall apprentices or trainees released due to reductions in force when the </w:t>
      </w:r>
      <w:proofErr w:type="gramStart"/>
      <w:r w:rsidRPr="00150F41">
        <w:rPr>
          <w:rFonts w:ascii="Arial" w:hAnsi="Arial" w:cs="Arial"/>
        </w:rPr>
        <w:t>work scope</w:t>
      </w:r>
      <w:proofErr w:type="gramEnd"/>
      <w:r w:rsidRPr="00150F41">
        <w:rPr>
          <w:rFonts w:ascii="Arial" w:hAnsi="Arial" w:cs="Arial"/>
        </w:rPr>
        <w:t xml:space="preserve"> permits and they are available to return.  When they are unavailable to resume training on the project site, submit written proof of recall efforts and replacement candidates and/or positions in a timely manner.  Do not terminate apprentices or trainees prior to completion of their training program positions without Department consultation and authorization.  Apprentices or trainees are not required to be on board for the entire length of the Contract.</w:t>
      </w:r>
    </w:p>
    <w:p w14:paraId="5190903C" w14:textId="77777777" w:rsidR="00360DCC" w:rsidRPr="00150F41" w:rsidRDefault="00360DCC" w:rsidP="00360DCC">
      <w:pPr>
        <w:pStyle w:val="12paragraph"/>
        <w:rPr>
          <w:rFonts w:ascii="Arial" w:hAnsi="Arial" w:cs="Arial"/>
        </w:rPr>
      </w:pPr>
      <w:r w:rsidRPr="00150F41">
        <w:rPr>
          <w:rFonts w:ascii="Arial" w:hAnsi="Arial" w:cs="Arial"/>
        </w:rPr>
        <w:t xml:space="preserve">The Contractor shall have fulfilled the contractual responsibilities under these Training Special Provisions as specified in 23 CFR 230, Appendix B to Subpart A of Part 230 if the company has provided Acceptable Training to the number of apprentices or trainees specified in this contract and/or by providing the remaining hours required to complete training positions begun by apprentices or trainees on other projects.  The number trained shall be determined </w:t>
      </w:r>
      <w:proofErr w:type="gramStart"/>
      <w:r w:rsidRPr="00150F41">
        <w:rPr>
          <w:rFonts w:ascii="Arial" w:hAnsi="Arial" w:cs="Arial"/>
        </w:rPr>
        <w:t>on the basis of</w:t>
      </w:r>
      <w:proofErr w:type="gramEnd"/>
      <w:r w:rsidRPr="00150F41">
        <w:rPr>
          <w:rFonts w:ascii="Arial" w:hAnsi="Arial" w:cs="Arial"/>
        </w:rPr>
        <w:t xml:space="preserve"> the total number enrolled on the Contract for a significant period.</w:t>
      </w:r>
    </w:p>
    <w:p w14:paraId="31FA26AA" w14:textId="77777777" w:rsidR="00360DCC" w:rsidRPr="00150F41" w:rsidRDefault="00360DCC" w:rsidP="00360DCC">
      <w:pPr>
        <w:pStyle w:val="12paragraph"/>
        <w:rPr>
          <w:rFonts w:ascii="Arial" w:hAnsi="Arial" w:cs="Arial"/>
        </w:rPr>
      </w:pPr>
      <w:r w:rsidRPr="00150F41">
        <w:rPr>
          <w:rFonts w:ascii="Arial" w:hAnsi="Arial" w:cs="Arial"/>
        </w:rPr>
        <w:lastRenderedPageBreak/>
        <w:t xml:space="preserve">Demonstrate all steps that have been taken in pursuance of enrolling minorities and women in the training program positions, prior to a determination as to whether the Contractor </w:t>
      </w:r>
      <w:proofErr w:type="gramStart"/>
      <w:r w:rsidRPr="00150F41">
        <w:rPr>
          <w:rFonts w:ascii="Arial" w:hAnsi="Arial" w:cs="Arial"/>
        </w:rPr>
        <w:t>is in compliance with</w:t>
      </w:r>
      <w:proofErr w:type="gramEnd"/>
      <w:r w:rsidRPr="00150F41">
        <w:rPr>
          <w:rFonts w:ascii="Arial" w:hAnsi="Arial" w:cs="Arial"/>
        </w:rPr>
        <w:t xml:space="preserve"> the Training Special Provisions of the Contract.</w:t>
      </w:r>
    </w:p>
    <w:p w14:paraId="64AA0B91" w14:textId="77777777" w:rsidR="00360DCC" w:rsidRPr="00150F41" w:rsidRDefault="00360DCC" w:rsidP="00360DCC">
      <w:pPr>
        <w:pStyle w:val="12paragraph"/>
        <w:rPr>
          <w:rFonts w:ascii="Arial" w:hAnsi="Arial" w:cs="Arial"/>
        </w:rPr>
      </w:pPr>
      <w:r w:rsidRPr="00150F41">
        <w:rPr>
          <w:rFonts w:ascii="Arial" w:hAnsi="Arial" w:cs="Arial"/>
        </w:rPr>
        <w:t xml:space="preserve">Submit to the RE written training program summaries at the 50% time and/or cost stage of the contract </w:t>
      </w:r>
      <w:proofErr w:type="gramStart"/>
      <w:r w:rsidRPr="00150F41">
        <w:rPr>
          <w:rFonts w:ascii="Arial" w:hAnsi="Arial" w:cs="Arial"/>
        </w:rPr>
        <w:t>and also</w:t>
      </w:r>
      <w:proofErr w:type="gramEnd"/>
      <w:r w:rsidRPr="00150F41">
        <w:rPr>
          <w:rFonts w:ascii="Arial" w:hAnsi="Arial" w:cs="Arial"/>
        </w:rPr>
        <w:t xml:space="preserve"> prior to project completion, describing all good faith efforts and particularly addressing Maximum Available Training for incomplete training positions, per the procedure found in the revised “Instructions for Implementing the Training Special Provisions”.</w:t>
      </w:r>
    </w:p>
    <w:p w14:paraId="6A8AA246" w14:textId="77777777" w:rsidR="00360DCC" w:rsidRPr="00150F41" w:rsidRDefault="00360DCC" w:rsidP="00360DCC">
      <w:pPr>
        <w:pStyle w:val="List0indent"/>
        <w:rPr>
          <w:rFonts w:ascii="Arial" w:eastAsia="Calibri" w:hAnsi="Arial" w:cs="Arial"/>
        </w:rPr>
      </w:pPr>
      <w:r w:rsidRPr="00150F41">
        <w:rPr>
          <w:rFonts w:ascii="Arial" w:eastAsia="Calibri" w:hAnsi="Arial" w:cs="Arial"/>
        </w:rPr>
        <w:t>4.</w:t>
      </w:r>
      <w:r w:rsidRPr="00150F41">
        <w:rPr>
          <w:rFonts w:ascii="Arial" w:eastAsia="Calibri" w:hAnsi="Arial" w:cs="Arial"/>
        </w:rPr>
        <w:tab/>
        <w:t>Enforcement Measures and Contractor’s Rating</w:t>
      </w:r>
    </w:p>
    <w:p w14:paraId="63804725" w14:textId="77777777" w:rsidR="00360DCC" w:rsidRPr="00150F41" w:rsidRDefault="00360DCC" w:rsidP="00360DCC">
      <w:pPr>
        <w:pStyle w:val="12paragraph"/>
        <w:rPr>
          <w:rFonts w:ascii="Arial" w:hAnsi="Arial" w:cs="Arial"/>
        </w:rPr>
      </w:pPr>
      <w:r w:rsidRPr="00150F41">
        <w:rPr>
          <w:rFonts w:ascii="Arial" w:hAnsi="Arial" w:cs="Arial"/>
        </w:rPr>
        <w:t>Payment will not be made if either the failure to provide the required training or the failure to hire the apprentice or trainee as a journeyperson is caused by the Contractor and evidences a lack of good faith on the part of the Contractor in meeting the requirements of the Contract.</w:t>
      </w:r>
    </w:p>
    <w:p w14:paraId="4B364FFA" w14:textId="77777777" w:rsidR="00360DCC" w:rsidRPr="00150F41" w:rsidRDefault="00360DCC" w:rsidP="00360DCC">
      <w:pPr>
        <w:pStyle w:val="12paragraph"/>
        <w:rPr>
          <w:rFonts w:ascii="Arial" w:hAnsi="Arial" w:cs="Arial"/>
        </w:rPr>
      </w:pPr>
      <w:r w:rsidRPr="00150F41">
        <w:rPr>
          <w:rFonts w:ascii="Arial" w:hAnsi="Arial" w:cs="Arial"/>
        </w:rPr>
        <w:t>Per established procedures and scheduled Contract Compliance Reviews, the Contractor’s performance will be rated and reviewed periodically by the Department.</w:t>
      </w:r>
    </w:p>
    <w:p w14:paraId="7DA6F51F" w14:textId="77777777" w:rsidR="00360DCC" w:rsidRPr="00150F41" w:rsidRDefault="00360DCC" w:rsidP="00360DCC">
      <w:pPr>
        <w:pStyle w:val="12paragraph"/>
        <w:rPr>
          <w:rFonts w:ascii="Arial" w:hAnsi="Arial" w:cs="Arial"/>
        </w:rPr>
      </w:pPr>
      <w:r w:rsidRPr="00150F41">
        <w:rPr>
          <w:rFonts w:ascii="Arial" w:hAnsi="Arial" w:cs="Arial"/>
        </w:rPr>
        <w:t>Failure of a Contractor to comply with the Training Special Provisions of the Contract, and as specified in 23 CFR Part 230, Appendix B to Subpart A of Part 230, may result in the actions as set forth as specified in Section 105.</w:t>
      </w:r>
    </w:p>
    <w:p w14:paraId="09169529" w14:textId="77777777" w:rsidR="00360DCC" w:rsidRPr="00150F41" w:rsidRDefault="00360DCC" w:rsidP="00360DCC">
      <w:pPr>
        <w:pStyle w:val="A1paragraph0"/>
        <w:rPr>
          <w:rFonts w:ascii="Arial" w:hAnsi="Arial" w:cs="Arial"/>
        </w:rPr>
      </w:pPr>
      <w:r w:rsidRPr="00150F41">
        <w:rPr>
          <w:rFonts w:ascii="Arial" w:hAnsi="Arial" w:cs="Arial"/>
          <w:b/>
        </w:rPr>
        <w:t>J.</w:t>
      </w:r>
      <w:r w:rsidRPr="00150F41">
        <w:rPr>
          <w:rFonts w:ascii="Arial" w:hAnsi="Arial" w:cs="Arial"/>
          <w:b/>
        </w:rPr>
        <w:tab/>
        <w:t>Unions.</w:t>
      </w:r>
      <w:r w:rsidRPr="00150F41">
        <w:rPr>
          <w:rFonts w:ascii="Arial" w:hAnsi="Arial" w:cs="Arial"/>
        </w:rPr>
        <w:t xml:space="preserve">  If the Contractor relies in whole or in part upon unions as a source of employees, use good faith efforts to obtain the cooperation of such unions to increase opportunities for minorities and women within the unions, and to </w:t>
      </w:r>
      <w:proofErr w:type="gramStart"/>
      <w:r w:rsidRPr="00150F41">
        <w:rPr>
          <w:rFonts w:ascii="Arial" w:hAnsi="Arial" w:cs="Arial"/>
        </w:rPr>
        <w:t>effect</w:t>
      </w:r>
      <w:proofErr w:type="gramEnd"/>
      <w:r w:rsidRPr="00150F41">
        <w:rPr>
          <w:rFonts w:ascii="Arial" w:hAnsi="Arial" w:cs="Arial"/>
        </w:rPr>
        <w:t xml:space="preserve"> such union referrals to the construction project.  Actions by the Contractor, either directly or through a contractor’s association acting as agent, will include the procedures set forth below:</w:t>
      </w:r>
    </w:p>
    <w:p w14:paraId="4264F2C7" w14:textId="77777777" w:rsidR="00360DCC" w:rsidRPr="00150F41" w:rsidRDefault="00360DCC" w:rsidP="00360DCC">
      <w:pPr>
        <w:pStyle w:val="List0indent"/>
        <w:rPr>
          <w:rFonts w:ascii="Arial" w:hAnsi="Arial" w:cs="Arial"/>
        </w:rPr>
      </w:pPr>
      <w:r w:rsidRPr="00150F41">
        <w:rPr>
          <w:rFonts w:ascii="Arial" w:hAnsi="Arial" w:cs="Arial"/>
        </w:rPr>
        <w:t>1.</w:t>
      </w:r>
      <w:r w:rsidRPr="00150F41">
        <w:rPr>
          <w:rFonts w:ascii="Arial" w:hAnsi="Arial" w:cs="Arial"/>
        </w:rPr>
        <w:tab/>
        <w:t xml:space="preserve">Use maximum effort to develop, in cooperation with the unions, joint training programs aimed at qualifying more minorities and women for union membership and increasing their skills </w:t>
      </w:r>
      <w:proofErr w:type="gramStart"/>
      <w:r w:rsidRPr="00150F41">
        <w:rPr>
          <w:rFonts w:ascii="Arial" w:hAnsi="Arial" w:cs="Arial"/>
        </w:rPr>
        <w:t>in order for</w:t>
      </w:r>
      <w:proofErr w:type="gramEnd"/>
      <w:r w:rsidRPr="00150F41">
        <w:rPr>
          <w:rFonts w:ascii="Arial" w:hAnsi="Arial" w:cs="Arial"/>
        </w:rPr>
        <w:t xml:space="preserve"> them to qualify for higher paying employment.</w:t>
      </w:r>
    </w:p>
    <w:p w14:paraId="35C28E91" w14:textId="77777777" w:rsidR="00360DCC" w:rsidRPr="00150F41" w:rsidRDefault="00360DCC" w:rsidP="00360DCC">
      <w:pPr>
        <w:pStyle w:val="List0indent"/>
        <w:rPr>
          <w:rFonts w:ascii="Arial" w:hAnsi="Arial" w:cs="Arial"/>
        </w:rPr>
      </w:pPr>
      <w:r w:rsidRPr="00150F41">
        <w:rPr>
          <w:rFonts w:ascii="Arial" w:hAnsi="Arial" w:cs="Arial"/>
        </w:rPr>
        <w:t>2.</w:t>
      </w:r>
      <w:r w:rsidRPr="00150F41">
        <w:rPr>
          <w:rFonts w:ascii="Arial" w:hAnsi="Arial" w:cs="Arial"/>
        </w:rPr>
        <w:tab/>
        <w:t>Use maximum effort to incorporate an equal employment opportunity clause into each union agreement to the end that such union will be contractually bound to refer applicants without regard to race, color, religion, sex, sexual orientation, gender identity, national origin, age, or disability.</w:t>
      </w:r>
    </w:p>
    <w:p w14:paraId="03E41517" w14:textId="77777777" w:rsidR="00360DCC" w:rsidRPr="00150F41" w:rsidRDefault="00360DCC" w:rsidP="00360DCC">
      <w:pPr>
        <w:pStyle w:val="List0indent"/>
        <w:rPr>
          <w:rFonts w:ascii="Arial" w:hAnsi="Arial" w:cs="Arial"/>
        </w:rPr>
      </w:pPr>
      <w:r w:rsidRPr="00150F41">
        <w:rPr>
          <w:rFonts w:ascii="Arial" w:hAnsi="Arial" w:cs="Arial"/>
        </w:rPr>
        <w:t>3.</w:t>
      </w:r>
      <w:r w:rsidRPr="00150F41">
        <w:rPr>
          <w:rFonts w:ascii="Arial" w:hAnsi="Arial" w:cs="Arial"/>
        </w:rPr>
        <w:tab/>
        <w:t xml:space="preserve">Obtain information concerning the referral practices and policies of the labor unions except that to the extent such information is within the exclusive possession of the labor </w:t>
      </w:r>
      <w:proofErr w:type="gramStart"/>
      <w:r w:rsidRPr="00150F41">
        <w:rPr>
          <w:rFonts w:ascii="Arial" w:hAnsi="Arial" w:cs="Arial"/>
        </w:rPr>
        <w:t>unions</w:t>
      </w:r>
      <w:proofErr w:type="gramEnd"/>
      <w:r w:rsidRPr="00150F41">
        <w:rPr>
          <w:rFonts w:ascii="Arial" w:hAnsi="Arial" w:cs="Arial"/>
        </w:rPr>
        <w:t xml:space="preserve"> and such labor unions refuse to furnish this information to the Contractor, certify to the Department and set forth what efforts have been made to obtain this information.</w:t>
      </w:r>
    </w:p>
    <w:p w14:paraId="6009C09C" w14:textId="77777777" w:rsidR="00360DCC" w:rsidRPr="00150F41" w:rsidRDefault="00360DCC" w:rsidP="00360DCC">
      <w:pPr>
        <w:pStyle w:val="List0indent"/>
        <w:rPr>
          <w:rFonts w:ascii="Arial" w:hAnsi="Arial" w:cs="Arial"/>
        </w:rPr>
      </w:pPr>
      <w:r w:rsidRPr="00150F41">
        <w:rPr>
          <w:rFonts w:ascii="Arial" w:hAnsi="Arial" w:cs="Arial"/>
        </w:rPr>
        <w:t>4.</w:t>
      </w:r>
      <w:r w:rsidRPr="00150F41">
        <w:rPr>
          <w:rFonts w:ascii="Arial" w:hAnsi="Arial" w:cs="Arial"/>
        </w:rPr>
        <w:tab/>
        <w:t xml:space="preserve">In the event the unions are unable to provide the Contractor with a reasonable flow of minority and female referrals within the time limit set forth in the collective bargaining agreement, through independent recruitment efforts, fill the employment vacancies without regard to race, color, religion, sex, sexual orientation, gender identity, national origin, age or disability, making full efforts to obtain qualified and/or qualifiable minorities and women.  (The US Department of Labor has held that it shall be no excuse that the union with which the Contractor has a collective bargaining agreement providing for exclusive referral failed to refer minority employees).  In the event the union referral practice prevents the Contractor from meeting the obligations pursuant to </w:t>
      </w:r>
      <w:r w:rsidRPr="00ED7EF8">
        <w:rPr>
          <w:rFonts w:ascii="Arial" w:hAnsi="Arial" w:cs="Arial"/>
        </w:rPr>
        <w:t>Executive Order 11246,</w:t>
      </w:r>
      <w:r w:rsidRPr="00150F41">
        <w:rPr>
          <w:rFonts w:ascii="Arial" w:hAnsi="Arial" w:cs="Arial"/>
        </w:rPr>
        <w:t xml:space="preserve"> as amended, and these special provisions, such Contractor shall immediately notify the Department.</w:t>
      </w:r>
    </w:p>
    <w:p w14:paraId="712F15C8" w14:textId="77777777" w:rsidR="00360DCC" w:rsidRPr="00150F41" w:rsidRDefault="00360DCC" w:rsidP="00360DCC">
      <w:pPr>
        <w:pStyle w:val="A1paragraph0"/>
        <w:rPr>
          <w:rFonts w:ascii="Arial" w:hAnsi="Arial" w:cs="Arial"/>
          <w:b/>
        </w:rPr>
      </w:pPr>
      <w:r w:rsidRPr="00150F41">
        <w:rPr>
          <w:rFonts w:ascii="Arial" w:hAnsi="Arial" w:cs="Arial"/>
          <w:b/>
        </w:rPr>
        <w:t>K.</w:t>
      </w:r>
      <w:r w:rsidRPr="00150F41">
        <w:rPr>
          <w:rFonts w:ascii="Arial" w:hAnsi="Arial" w:cs="Arial"/>
          <w:b/>
        </w:rPr>
        <w:tab/>
        <w:t xml:space="preserve">Subcontracting </w:t>
      </w:r>
    </w:p>
    <w:p w14:paraId="36639630" w14:textId="77777777" w:rsidR="00360DCC" w:rsidRPr="00150F41" w:rsidRDefault="00360DCC" w:rsidP="00360DCC">
      <w:pPr>
        <w:pStyle w:val="List0indent"/>
        <w:rPr>
          <w:rFonts w:ascii="Arial" w:hAnsi="Arial" w:cs="Arial"/>
        </w:rPr>
      </w:pPr>
      <w:r w:rsidRPr="00150F41">
        <w:rPr>
          <w:rFonts w:ascii="Arial" w:hAnsi="Arial" w:cs="Arial"/>
        </w:rPr>
        <w:t>1.</w:t>
      </w:r>
      <w:r w:rsidRPr="00150F41">
        <w:rPr>
          <w:rFonts w:ascii="Arial" w:hAnsi="Arial" w:cs="Arial"/>
        </w:rPr>
        <w:tab/>
        <w:t>Use maximum effort to solicit bids from and to utilize minority subcontractors or subcontractors with meaningful minority and female representation among their employees.  The Contractor may use lists of minority-owned construction firms as issued by the Department.</w:t>
      </w:r>
    </w:p>
    <w:p w14:paraId="25858515" w14:textId="77777777" w:rsidR="00360DCC" w:rsidRPr="00150F41" w:rsidRDefault="00360DCC" w:rsidP="00360DCC">
      <w:pPr>
        <w:pStyle w:val="List0indent"/>
        <w:rPr>
          <w:rFonts w:ascii="Arial" w:hAnsi="Arial" w:cs="Arial"/>
        </w:rPr>
      </w:pPr>
      <w:r w:rsidRPr="00150F41">
        <w:rPr>
          <w:rFonts w:ascii="Arial" w:hAnsi="Arial" w:cs="Arial"/>
        </w:rPr>
        <w:t>2.</w:t>
      </w:r>
      <w:r w:rsidRPr="00150F41">
        <w:rPr>
          <w:rFonts w:ascii="Arial" w:hAnsi="Arial" w:cs="Arial"/>
        </w:rPr>
        <w:tab/>
        <w:t>Ensure subcontractor compliance with the Contract Equal Employment Opportunity obligations.</w:t>
      </w:r>
    </w:p>
    <w:p w14:paraId="0E4F41B6" w14:textId="77777777" w:rsidR="00360DCC" w:rsidRPr="00150F41" w:rsidRDefault="00360DCC" w:rsidP="00360DCC">
      <w:pPr>
        <w:pStyle w:val="A1paragraph0"/>
        <w:rPr>
          <w:rFonts w:ascii="Arial" w:hAnsi="Arial" w:cs="Arial"/>
          <w:b/>
        </w:rPr>
      </w:pPr>
      <w:r w:rsidRPr="00150F41">
        <w:rPr>
          <w:rFonts w:ascii="Arial" w:hAnsi="Arial" w:cs="Arial"/>
          <w:b/>
        </w:rPr>
        <w:t>L.</w:t>
      </w:r>
      <w:r w:rsidRPr="00150F41">
        <w:rPr>
          <w:rFonts w:ascii="Arial" w:hAnsi="Arial" w:cs="Arial"/>
          <w:b/>
        </w:rPr>
        <w:tab/>
        <w:t>Records and Reports</w:t>
      </w:r>
    </w:p>
    <w:p w14:paraId="119896BF" w14:textId="77777777" w:rsidR="00360DCC" w:rsidRPr="00150F41" w:rsidRDefault="00360DCC" w:rsidP="00360DCC">
      <w:pPr>
        <w:pStyle w:val="List0indent"/>
        <w:rPr>
          <w:rFonts w:ascii="Arial" w:hAnsi="Arial" w:cs="Arial"/>
        </w:rPr>
      </w:pPr>
      <w:r w:rsidRPr="00150F41">
        <w:rPr>
          <w:rFonts w:ascii="Arial" w:hAnsi="Arial" w:cs="Arial"/>
        </w:rPr>
        <w:t>1.</w:t>
      </w:r>
      <w:r w:rsidRPr="00150F41">
        <w:rPr>
          <w:rFonts w:ascii="Arial" w:hAnsi="Arial" w:cs="Arial"/>
        </w:rPr>
        <w:tab/>
        <w:t>Maintain records necessary to determine compliance with the Contractor’s equal employment opportunity requirements.  Documents will include the following:</w:t>
      </w:r>
    </w:p>
    <w:p w14:paraId="25DBD6A2" w14:textId="77777777" w:rsidR="00360DCC" w:rsidRPr="00150F41" w:rsidRDefault="00360DCC" w:rsidP="00360DCC">
      <w:pPr>
        <w:pStyle w:val="List1indent"/>
        <w:rPr>
          <w:rFonts w:ascii="Arial" w:hAnsi="Arial" w:cs="Arial"/>
        </w:rPr>
      </w:pPr>
      <w:r w:rsidRPr="00150F41">
        <w:rPr>
          <w:rFonts w:ascii="Arial" w:hAnsi="Arial" w:cs="Arial"/>
        </w:rPr>
        <w:t>a.</w:t>
      </w:r>
      <w:r w:rsidRPr="00150F41">
        <w:rPr>
          <w:rFonts w:ascii="Arial" w:hAnsi="Arial" w:cs="Arial"/>
        </w:rPr>
        <w:tab/>
        <w:t>Number of minorities, non-minorities, and women employed in each work classification on the Contract.</w:t>
      </w:r>
    </w:p>
    <w:p w14:paraId="7DC5D5FF" w14:textId="77777777" w:rsidR="00360DCC" w:rsidRPr="00150F41" w:rsidRDefault="00360DCC" w:rsidP="00360DCC">
      <w:pPr>
        <w:pStyle w:val="List1indent"/>
        <w:rPr>
          <w:rFonts w:ascii="Arial" w:hAnsi="Arial" w:cs="Arial"/>
        </w:rPr>
      </w:pPr>
      <w:r w:rsidRPr="00150F41">
        <w:rPr>
          <w:rFonts w:ascii="Arial" w:hAnsi="Arial" w:cs="Arial"/>
        </w:rPr>
        <w:lastRenderedPageBreak/>
        <w:t>b.</w:t>
      </w:r>
      <w:r w:rsidRPr="00150F41">
        <w:rPr>
          <w:rFonts w:ascii="Arial" w:hAnsi="Arial" w:cs="Arial"/>
        </w:rPr>
        <w:tab/>
        <w:t>Progress and efforts being made in cooperation with unions to increase employment opportunities for minorities and women (applicable only to Contractors who rely in whole or in part on unions as a source of their work force).</w:t>
      </w:r>
    </w:p>
    <w:p w14:paraId="29AF8CFA" w14:textId="77777777" w:rsidR="00360DCC" w:rsidRPr="00150F41" w:rsidRDefault="00360DCC" w:rsidP="00360DCC">
      <w:pPr>
        <w:pStyle w:val="List1indent"/>
        <w:rPr>
          <w:rFonts w:ascii="Arial" w:hAnsi="Arial" w:cs="Arial"/>
        </w:rPr>
      </w:pPr>
      <w:r w:rsidRPr="00150F41">
        <w:rPr>
          <w:rFonts w:ascii="Arial" w:hAnsi="Arial" w:cs="Arial"/>
        </w:rPr>
        <w:t>c.</w:t>
      </w:r>
      <w:r w:rsidRPr="00150F41">
        <w:rPr>
          <w:rFonts w:ascii="Arial" w:hAnsi="Arial" w:cs="Arial"/>
        </w:rPr>
        <w:tab/>
        <w:t>Progress and efforts being made in locating, hiring, training, qualifying, and upgrading minority and female employees, and</w:t>
      </w:r>
    </w:p>
    <w:p w14:paraId="4EC017AE" w14:textId="77777777" w:rsidR="00360DCC" w:rsidRPr="00150F41" w:rsidRDefault="00360DCC" w:rsidP="00360DCC">
      <w:pPr>
        <w:pStyle w:val="List1indent"/>
        <w:rPr>
          <w:rFonts w:ascii="Arial" w:hAnsi="Arial" w:cs="Arial"/>
        </w:rPr>
      </w:pPr>
      <w:r w:rsidRPr="00150F41">
        <w:rPr>
          <w:rFonts w:ascii="Arial" w:hAnsi="Arial" w:cs="Arial"/>
        </w:rPr>
        <w:t>d.</w:t>
      </w:r>
      <w:r w:rsidRPr="00150F41">
        <w:rPr>
          <w:rFonts w:ascii="Arial" w:hAnsi="Arial" w:cs="Arial"/>
        </w:rPr>
        <w:tab/>
        <w:t>Progress and efforts being made in securing the services of minority and female subcontractors or subcontractors with meaningful minority and female representation among their employees.</w:t>
      </w:r>
    </w:p>
    <w:p w14:paraId="3A594547" w14:textId="77777777" w:rsidR="00360DCC" w:rsidRPr="00150F41" w:rsidRDefault="00360DCC" w:rsidP="00360DCC">
      <w:pPr>
        <w:pStyle w:val="List0indent"/>
        <w:rPr>
          <w:rFonts w:ascii="Arial" w:hAnsi="Arial" w:cs="Arial"/>
        </w:rPr>
      </w:pPr>
      <w:r w:rsidRPr="00150F41">
        <w:rPr>
          <w:rFonts w:ascii="Arial" w:hAnsi="Arial" w:cs="Arial"/>
        </w:rPr>
        <w:t>2.</w:t>
      </w:r>
      <w:r w:rsidRPr="00150F41">
        <w:rPr>
          <w:rFonts w:ascii="Arial" w:hAnsi="Arial" w:cs="Arial"/>
        </w:rPr>
        <w:tab/>
        <w:t>All such documents must be retained for a period of 3 years following completion of the Contract work and shall be available at reasonable times and places for inspection by authorized representatives of the Department and the Federal funding agencies.</w:t>
      </w:r>
    </w:p>
    <w:p w14:paraId="0DC3912F" w14:textId="77777777" w:rsidR="00360DCC" w:rsidRPr="00150F41" w:rsidRDefault="00360DCC" w:rsidP="00360DCC">
      <w:pPr>
        <w:pStyle w:val="List0indent"/>
        <w:rPr>
          <w:rFonts w:ascii="Arial" w:hAnsi="Arial" w:cs="Arial"/>
        </w:rPr>
        <w:sectPr w:rsidR="00360DCC" w:rsidRPr="00150F41" w:rsidSect="00570D7F">
          <w:headerReference w:type="even" r:id="rId71"/>
          <w:headerReference w:type="default" r:id="rId72"/>
          <w:footerReference w:type="even" r:id="rId73"/>
          <w:footerReference w:type="default" r:id="rId74"/>
          <w:headerReference w:type="first" r:id="rId75"/>
          <w:pgSz w:w="12240" w:h="15840" w:code="1"/>
          <w:pgMar w:top="1440" w:right="1080" w:bottom="1440" w:left="1440" w:header="720" w:footer="720" w:gutter="0"/>
          <w:pgNumType w:start="1"/>
          <w:cols w:space="720"/>
          <w:docGrid w:linePitch="299"/>
        </w:sectPr>
      </w:pPr>
    </w:p>
    <w:p w14:paraId="22A56A21" w14:textId="77777777" w:rsidR="00360DCC" w:rsidRPr="00150F41" w:rsidRDefault="00360DCC" w:rsidP="00360DCC">
      <w:pPr>
        <w:pStyle w:val="000Section"/>
        <w:rPr>
          <w:rFonts w:ascii="Arial" w:hAnsi="Arial" w:cs="Arial"/>
        </w:rPr>
      </w:pPr>
      <w:bookmarkStart w:id="1358" w:name="FHWA_2"/>
      <w:r w:rsidRPr="00FF0C74">
        <w:rPr>
          <w:rFonts w:ascii="Arial" w:hAnsi="Arial"/>
          <w:bCs/>
        </w:rPr>
        <w:lastRenderedPageBreak/>
        <w:t xml:space="preserve">FEDERAL AID PROJECT ATTACHMENT </w:t>
      </w:r>
      <w:r w:rsidRPr="00150F41">
        <w:rPr>
          <w:rFonts w:ascii="Arial" w:hAnsi="Arial" w:cs="Arial"/>
        </w:rPr>
        <w:t>3</w:t>
      </w:r>
    </w:p>
    <w:bookmarkEnd w:id="1358"/>
    <w:p w14:paraId="3EE5345A" w14:textId="77777777" w:rsidR="00360DCC" w:rsidRPr="00BD7DEB" w:rsidRDefault="00360DCC" w:rsidP="00360DCC">
      <w:pPr>
        <w:pStyle w:val="00000Subsection"/>
        <w:rPr>
          <w:rFonts w:ascii="Arial" w:hAnsi="Arial"/>
          <w:bCs/>
        </w:rPr>
      </w:pPr>
      <w:r w:rsidRPr="00BD7DEB">
        <w:rPr>
          <w:rFonts w:ascii="Arial" w:hAnsi="Arial"/>
          <w:bCs/>
        </w:rPr>
        <w:t>REQUIREMENTS FOR AFFIRMATIVE ACTION TO ENSURE EQUAL EMPLOYMENT OPPORTUNITY ON NJDOT FEDERAL AID PROJECTS</w:t>
      </w:r>
    </w:p>
    <w:p w14:paraId="7A163BA8" w14:textId="77777777" w:rsidR="00360DCC" w:rsidRPr="00BD7DEB" w:rsidRDefault="00360DCC" w:rsidP="00360DCC">
      <w:pPr>
        <w:pStyle w:val="00000Subsection"/>
        <w:rPr>
          <w:rFonts w:ascii="Arial" w:hAnsi="Arial"/>
          <w:bCs/>
        </w:rPr>
      </w:pPr>
      <w:r w:rsidRPr="00BD7DEB">
        <w:rPr>
          <w:rFonts w:ascii="Arial" w:hAnsi="Arial"/>
          <w:bCs/>
        </w:rPr>
        <w:t>(MINORITY AND WOMEN WORK EMPLOYMENT GOAL OBLIGATIONS)</w:t>
      </w:r>
    </w:p>
    <w:p w14:paraId="40C585F2" w14:textId="77777777" w:rsidR="00360DCC" w:rsidRPr="00E17188" w:rsidRDefault="00360DCC" w:rsidP="00E17188">
      <w:pPr>
        <w:pStyle w:val="A1paragraph0"/>
        <w:rPr>
          <w:rFonts w:ascii="Arial" w:hAnsi="Arial"/>
          <w:b/>
        </w:rPr>
      </w:pPr>
      <w:r w:rsidRPr="00E17188">
        <w:rPr>
          <w:rFonts w:ascii="Arial" w:hAnsi="Arial"/>
          <w:b/>
        </w:rPr>
        <w:t>A.</w:t>
      </w:r>
      <w:r w:rsidRPr="00E17188">
        <w:rPr>
          <w:rFonts w:ascii="Arial" w:hAnsi="Arial"/>
          <w:b/>
        </w:rPr>
        <w:tab/>
        <w:t>Employment Goals.</w:t>
      </w:r>
    </w:p>
    <w:p w14:paraId="74B06AEE" w14:textId="77777777" w:rsidR="00360DCC" w:rsidRPr="00E17188" w:rsidRDefault="00360DCC" w:rsidP="00E17188">
      <w:pPr>
        <w:pStyle w:val="A2paragraph"/>
        <w:rPr>
          <w:rFonts w:ascii="Arial" w:hAnsi="Arial"/>
        </w:rPr>
      </w:pPr>
      <w:r w:rsidRPr="00E17188">
        <w:rPr>
          <w:rFonts w:ascii="Arial" w:hAnsi="Arial"/>
        </w:rPr>
        <w:t>The goals for minority and female participation, in the covered area, expressed in percentage terms for the Contractor’s aggregate work force in each trade, on all construction work are:</w:t>
      </w:r>
    </w:p>
    <w:p w14:paraId="2F033163" w14:textId="77777777" w:rsidR="00360DCC" w:rsidRPr="00EC016F" w:rsidRDefault="00360DCC" w:rsidP="00E17188">
      <w:pPr>
        <w:pStyle w:val="Blanklinehalf"/>
      </w:pPr>
    </w:p>
    <w:tbl>
      <w:tblPr>
        <w:tblW w:w="6704" w:type="dxa"/>
        <w:tblInd w:w="1211" w:type="dxa"/>
        <w:tblLook w:val="04A0" w:firstRow="1" w:lastRow="0" w:firstColumn="1" w:lastColumn="0" w:noHBand="0" w:noVBand="1"/>
      </w:tblPr>
      <w:tblGrid>
        <w:gridCol w:w="2700"/>
        <w:gridCol w:w="2070"/>
        <w:gridCol w:w="1934"/>
      </w:tblGrid>
      <w:tr w:rsidR="00360DCC" w:rsidRPr="00EC016F" w14:paraId="30947B7A" w14:textId="77777777" w:rsidTr="00A73444">
        <w:trPr>
          <w:trHeight w:val="585"/>
        </w:trPr>
        <w:tc>
          <w:tcPr>
            <w:tcW w:w="6704" w:type="dxa"/>
            <w:gridSpan w:val="3"/>
            <w:tcBorders>
              <w:top w:val="single" w:sz="4" w:space="0" w:color="auto"/>
              <w:left w:val="single" w:sz="4" w:space="0" w:color="auto"/>
              <w:bottom w:val="single" w:sz="4" w:space="0" w:color="000000"/>
              <w:right w:val="single" w:sz="4" w:space="0" w:color="auto"/>
            </w:tcBorders>
            <w:noWrap/>
            <w:vAlign w:val="center"/>
          </w:tcPr>
          <w:p w14:paraId="288A5F6F" w14:textId="77777777" w:rsidR="00360DCC" w:rsidRPr="00E17188" w:rsidRDefault="00360DCC" w:rsidP="00E17188">
            <w:pPr>
              <w:pStyle w:val="Tabletitle"/>
              <w:rPr>
                <w:rFonts w:ascii="Arial" w:hAnsi="Arial"/>
                <w:bCs/>
              </w:rPr>
            </w:pPr>
            <w:r w:rsidRPr="00E17188">
              <w:rPr>
                <w:rFonts w:ascii="Arial" w:hAnsi="Arial"/>
                <w:bCs/>
              </w:rPr>
              <w:t>Minority And Women Employment Goal Obligations</w:t>
            </w:r>
          </w:p>
          <w:p w14:paraId="5F7BEF34" w14:textId="77777777" w:rsidR="00360DCC" w:rsidRPr="00E17188" w:rsidRDefault="00360DCC" w:rsidP="00E17188">
            <w:pPr>
              <w:pStyle w:val="Tabletitle"/>
              <w:rPr>
                <w:rFonts w:ascii="Arial" w:hAnsi="Arial"/>
                <w:bCs/>
              </w:rPr>
            </w:pPr>
            <w:r w:rsidRPr="00E17188">
              <w:rPr>
                <w:rFonts w:ascii="Arial" w:hAnsi="Arial"/>
                <w:bCs/>
              </w:rPr>
              <w:t>For Construction Contractors and Subcontractors on Federal Aid Projects</w:t>
            </w:r>
          </w:p>
        </w:tc>
      </w:tr>
      <w:tr w:rsidR="00360DCC" w:rsidRPr="00EC016F" w14:paraId="2E005BD1" w14:textId="77777777" w:rsidTr="00A73444">
        <w:trPr>
          <w:trHeight w:val="521"/>
        </w:trPr>
        <w:tc>
          <w:tcPr>
            <w:tcW w:w="2700" w:type="dxa"/>
            <w:vMerge w:val="restart"/>
            <w:tcBorders>
              <w:top w:val="single" w:sz="4" w:space="0" w:color="auto"/>
              <w:left w:val="single" w:sz="4" w:space="0" w:color="auto"/>
              <w:bottom w:val="single" w:sz="4" w:space="0" w:color="000000"/>
              <w:right w:val="single" w:sz="4" w:space="0" w:color="auto"/>
            </w:tcBorders>
            <w:noWrap/>
            <w:vAlign w:val="center"/>
            <w:hideMark/>
          </w:tcPr>
          <w:p w14:paraId="4B51CC24" w14:textId="77777777" w:rsidR="00360DCC" w:rsidRPr="00CD5689" w:rsidRDefault="00360DCC" w:rsidP="00CD5689">
            <w:pPr>
              <w:pStyle w:val="TableheaderCentered"/>
              <w:rPr>
                <w:rFonts w:ascii="Arial" w:hAnsi="Arial" w:cs="Arial"/>
              </w:rPr>
            </w:pPr>
            <w:r w:rsidRPr="00CD5689">
              <w:rPr>
                <w:rFonts w:ascii="Arial" w:hAnsi="Arial" w:cs="Arial"/>
              </w:rPr>
              <w:t>County</w:t>
            </w:r>
          </w:p>
        </w:tc>
        <w:tc>
          <w:tcPr>
            <w:tcW w:w="2070" w:type="dxa"/>
            <w:tcBorders>
              <w:top w:val="single" w:sz="4" w:space="0" w:color="auto"/>
              <w:left w:val="nil"/>
              <w:bottom w:val="nil"/>
              <w:right w:val="single" w:sz="4" w:space="0" w:color="auto"/>
            </w:tcBorders>
            <w:vAlign w:val="center"/>
            <w:hideMark/>
          </w:tcPr>
          <w:p w14:paraId="1C114C3C" w14:textId="77777777" w:rsidR="00360DCC" w:rsidRPr="00CD5689" w:rsidRDefault="00360DCC" w:rsidP="00CD5689">
            <w:pPr>
              <w:pStyle w:val="TableheaderCentered"/>
              <w:rPr>
                <w:rFonts w:ascii="Arial" w:hAnsi="Arial" w:cs="Arial"/>
              </w:rPr>
            </w:pPr>
            <w:r w:rsidRPr="00CD5689">
              <w:rPr>
                <w:rFonts w:ascii="Arial" w:hAnsi="Arial" w:cs="Arial"/>
              </w:rPr>
              <w:t>Minority Participation</w:t>
            </w:r>
          </w:p>
        </w:tc>
        <w:tc>
          <w:tcPr>
            <w:tcW w:w="1934" w:type="dxa"/>
            <w:tcBorders>
              <w:top w:val="single" w:sz="4" w:space="0" w:color="auto"/>
              <w:left w:val="nil"/>
              <w:bottom w:val="nil"/>
              <w:right w:val="single" w:sz="4" w:space="0" w:color="auto"/>
            </w:tcBorders>
            <w:vAlign w:val="center"/>
            <w:hideMark/>
          </w:tcPr>
          <w:p w14:paraId="5EA65464" w14:textId="77777777" w:rsidR="00360DCC" w:rsidRPr="00CD5689" w:rsidRDefault="00360DCC" w:rsidP="00CD5689">
            <w:pPr>
              <w:pStyle w:val="TableheaderCentered"/>
              <w:rPr>
                <w:rFonts w:ascii="Arial" w:hAnsi="Arial" w:cs="Arial"/>
              </w:rPr>
            </w:pPr>
            <w:r w:rsidRPr="00CD5689">
              <w:rPr>
                <w:rFonts w:ascii="Arial" w:hAnsi="Arial" w:cs="Arial"/>
              </w:rPr>
              <w:t>Women Participation</w:t>
            </w:r>
          </w:p>
        </w:tc>
      </w:tr>
      <w:tr w:rsidR="00360DCC" w:rsidRPr="00EC016F" w14:paraId="4797BAEC" w14:textId="77777777" w:rsidTr="00A73444">
        <w:trPr>
          <w:trHeight w:val="300"/>
        </w:trPr>
        <w:tc>
          <w:tcPr>
            <w:tcW w:w="2700" w:type="dxa"/>
            <w:vMerge/>
            <w:tcBorders>
              <w:top w:val="single" w:sz="4" w:space="0" w:color="auto"/>
              <w:left w:val="single" w:sz="4" w:space="0" w:color="auto"/>
              <w:bottom w:val="single" w:sz="4" w:space="0" w:color="000000"/>
              <w:right w:val="single" w:sz="4" w:space="0" w:color="auto"/>
            </w:tcBorders>
            <w:vAlign w:val="center"/>
            <w:hideMark/>
          </w:tcPr>
          <w:p w14:paraId="5ECF3272" w14:textId="77777777" w:rsidR="00360DCC" w:rsidRPr="00E17188" w:rsidRDefault="00360DCC" w:rsidP="00E17188">
            <w:pPr>
              <w:pStyle w:val="TableheaderCentered"/>
              <w:rPr>
                <w:rFonts w:ascii="Arial" w:hAnsi="Arial"/>
              </w:rPr>
            </w:pPr>
          </w:p>
        </w:tc>
        <w:tc>
          <w:tcPr>
            <w:tcW w:w="2070" w:type="dxa"/>
            <w:tcBorders>
              <w:top w:val="nil"/>
              <w:left w:val="nil"/>
              <w:bottom w:val="single" w:sz="4" w:space="0" w:color="auto"/>
              <w:right w:val="single" w:sz="4" w:space="0" w:color="auto"/>
            </w:tcBorders>
            <w:noWrap/>
            <w:vAlign w:val="center"/>
            <w:hideMark/>
          </w:tcPr>
          <w:p w14:paraId="4DCF313B" w14:textId="77777777" w:rsidR="00360DCC" w:rsidRPr="00E17188" w:rsidRDefault="00360DCC" w:rsidP="00CD5689">
            <w:pPr>
              <w:pStyle w:val="TableheaderCentered"/>
              <w:rPr>
                <w:rFonts w:ascii="Arial" w:hAnsi="Arial"/>
              </w:rPr>
            </w:pPr>
            <w:r w:rsidRPr="00E17188">
              <w:rPr>
                <w:rFonts w:ascii="Arial" w:hAnsi="Arial"/>
              </w:rPr>
              <w:t>Percent</w:t>
            </w:r>
          </w:p>
        </w:tc>
        <w:tc>
          <w:tcPr>
            <w:tcW w:w="1934" w:type="dxa"/>
            <w:tcBorders>
              <w:top w:val="nil"/>
              <w:left w:val="nil"/>
              <w:bottom w:val="single" w:sz="4" w:space="0" w:color="auto"/>
              <w:right w:val="single" w:sz="4" w:space="0" w:color="auto"/>
            </w:tcBorders>
            <w:noWrap/>
            <w:vAlign w:val="center"/>
            <w:hideMark/>
          </w:tcPr>
          <w:p w14:paraId="20A07AE7" w14:textId="77777777" w:rsidR="00360DCC" w:rsidRPr="00E17188" w:rsidRDefault="00360DCC" w:rsidP="00CD5689">
            <w:pPr>
              <w:pStyle w:val="TableheaderCentered"/>
              <w:rPr>
                <w:rFonts w:ascii="Arial" w:hAnsi="Arial"/>
              </w:rPr>
            </w:pPr>
            <w:r w:rsidRPr="00CD5689">
              <w:rPr>
                <w:rFonts w:ascii="Arial" w:hAnsi="Arial" w:cs="Arial"/>
              </w:rPr>
              <w:t>Percent</w:t>
            </w:r>
          </w:p>
        </w:tc>
      </w:tr>
      <w:tr w:rsidR="00360DCC" w:rsidRPr="00EC016F" w14:paraId="4E468105" w14:textId="77777777" w:rsidTr="00A73444">
        <w:trPr>
          <w:trHeight w:val="300"/>
        </w:trPr>
        <w:tc>
          <w:tcPr>
            <w:tcW w:w="2700" w:type="dxa"/>
            <w:tcBorders>
              <w:top w:val="nil"/>
              <w:left w:val="single" w:sz="4" w:space="0" w:color="auto"/>
              <w:bottom w:val="single" w:sz="4" w:space="0" w:color="auto"/>
              <w:right w:val="single" w:sz="4" w:space="0" w:color="auto"/>
            </w:tcBorders>
            <w:noWrap/>
            <w:vAlign w:val="center"/>
            <w:hideMark/>
          </w:tcPr>
          <w:p w14:paraId="22EAC2C2" w14:textId="77777777" w:rsidR="00360DCC" w:rsidRPr="00E17188" w:rsidRDefault="00360DCC" w:rsidP="00E17188">
            <w:pPr>
              <w:pStyle w:val="Tabletext"/>
              <w:jc w:val="center"/>
              <w:rPr>
                <w:rFonts w:ascii="Arial" w:hAnsi="Arial"/>
              </w:rPr>
            </w:pPr>
            <w:r w:rsidRPr="00E17188">
              <w:rPr>
                <w:rFonts w:ascii="Arial" w:hAnsi="Arial"/>
              </w:rPr>
              <w:t>Atlantic</w:t>
            </w:r>
          </w:p>
        </w:tc>
        <w:tc>
          <w:tcPr>
            <w:tcW w:w="2070" w:type="dxa"/>
            <w:tcBorders>
              <w:top w:val="nil"/>
              <w:left w:val="nil"/>
              <w:bottom w:val="single" w:sz="4" w:space="0" w:color="auto"/>
              <w:right w:val="single" w:sz="4" w:space="0" w:color="auto"/>
            </w:tcBorders>
            <w:noWrap/>
            <w:vAlign w:val="center"/>
            <w:hideMark/>
          </w:tcPr>
          <w:p w14:paraId="233E49D8" w14:textId="77777777" w:rsidR="00360DCC" w:rsidRPr="00E17188" w:rsidRDefault="00360DCC" w:rsidP="00E17188">
            <w:pPr>
              <w:pStyle w:val="Tabletext"/>
              <w:jc w:val="center"/>
              <w:rPr>
                <w:rFonts w:ascii="Arial" w:hAnsi="Arial"/>
              </w:rPr>
            </w:pPr>
            <w:r w:rsidRPr="00E17188">
              <w:rPr>
                <w:rFonts w:ascii="Arial" w:hAnsi="Arial"/>
              </w:rPr>
              <w:t>18.2</w:t>
            </w:r>
          </w:p>
        </w:tc>
        <w:tc>
          <w:tcPr>
            <w:tcW w:w="1934" w:type="dxa"/>
            <w:tcBorders>
              <w:top w:val="nil"/>
              <w:left w:val="nil"/>
              <w:bottom w:val="single" w:sz="4" w:space="0" w:color="auto"/>
              <w:right w:val="single" w:sz="4" w:space="0" w:color="auto"/>
            </w:tcBorders>
            <w:noWrap/>
            <w:vAlign w:val="center"/>
            <w:hideMark/>
          </w:tcPr>
          <w:p w14:paraId="27A3B43E" w14:textId="77777777" w:rsidR="00360DCC" w:rsidRPr="00E17188" w:rsidRDefault="00360DCC" w:rsidP="00E17188">
            <w:pPr>
              <w:pStyle w:val="Tabletext"/>
              <w:jc w:val="center"/>
              <w:rPr>
                <w:rFonts w:ascii="Arial" w:hAnsi="Arial"/>
              </w:rPr>
            </w:pPr>
            <w:r w:rsidRPr="00E17188">
              <w:rPr>
                <w:rFonts w:ascii="Arial" w:hAnsi="Arial"/>
              </w:rPr>
              <w:t>6.9</w:t>
            </w:r>
          </w:p>
        </w:tc>
      </w:tr>
      <w:tr w:rsidR="00360DCC" w:rsidRPr="00EC016F" w14:paraId="5154B277" w14:textId="77777777" w:rsidTr="00A73444">
        <w:trPr>
          <w:trHeight w:val="300"/>
        </w:trPr>
        <w:tc>
          <w:tcPr>
            <w:tcW w:w="2700" w:type="dxa"/>
            <w:tcBorders>
              <w:top w:val="nil"/>
              <w:left w:val="single" w:sz="4" w:space="0" w:color="auto"/>
              <w:bottom w:val="single" w:sz="4" w:space="0" w:color="auto"/>
              <w:right w:val="single" w:sz="4" w:space="0" w:color="auto"/>
            </w:tcBorders>
            <w:noWrap/>
            <w:vAlign w:val="center"/>
            <w:hideMark/>
          </w:tcPr>
          <w:p w14:paraId="01D07623" w14:textId="77777777" w:rsidR="00360DCC" w:rsidRPr="00E17188" w:rsidRDefault="00360DCC" w:rsidP="00E17188">
            <w:pPr>
              <w:pStyle w:val="Tabletext"/>
              <w:jc w:val="center"/>
              <w:rPr>
                <w:rFonts w:ascii="Arial" w:hAnsi="Arial"/>
              </w:rPr>
            </w:pPr>
            <w:r w:rsidRPr="00E17188">
              <w:rPr>
                <w:rFonts w:ascii="Arial" w:hAnsi="Arial"/>
              </w:rPr>
              <w:t>Bergen</w:t>
            </w:r>
          </w:p>
        </w:tc>
        <w:tc>
          <w:tcPr>
            <w:tcW w:w="2070" w:type="dxa"/>
            <w:tcBorders>
              <w:top w:val="nil"/>
              <w:left w:val="nil"/>
              <w:bottom w:val="single" w:sz="4" w:space="0" w:color="auto"/>
              <w:right w:val="single" w:sz="4" w:space="0" w:color="auto"/>
            </w:tcBorders>
            <w:noWrap/>
            <w:vAlign w:val="center"/>
            <w:hideMark/>
          </w:tcPr>
          <w:p w14:paraId="3550BD9C" w14:textId="77777777" w:rsidR="00360DCC" w:rsidRPr="00E17188" w:rsidRDefault="00360DCC" w:rsidP="00E17188">
            <w:pPr>
              <w:pStyle w:val="Tabletext"/>
              <w:jc w:val="center"/>
              <w:rPr>
                <w:rFonts w:ascii="Arial" w:hAnsi="Arial"/>
              </w:rPr>
            </w:pPr>
            <w:r w:rsidRPr="00E17188">
              <w:rPr>
                <w:rFonts w:ascii="Arial" w:hAnsi="Arial"/>
              </w:rPr>
              <w:t>22.6</w:t>
            </w:r>
          </w:p>
        </w:tc>
        <w:tc>
          <w:tcPr>
            <w:tcW w:w="1934" w:type="dxa"/>
            <w:tcBorders>
              <w:top w:val="nil"/>
              <w:left w:val="nil"/>
              <w:bottom w:val="single" w:sz="4" w:space="0" w:color="auto"/>
              <w:right w:val="single" w:sz="4" w:space="0" w:color="auto"/>
            </w:tcBorders>
            <w:noWrap/>
            <w:vAlign w:val="center"/>
            <w:hideMark/>
          </w:tcPr>
          <w:p w14:paraId="7586D98B" w14:textId="77777777" w:rsidR="00360DCC" w:rsidRPr="00E17188" w:rsidRDefault="00360DCC" w:rsidP="00E17188">
            <w:pPr>
              <w:pStyle w:val="Tabletext"/>
              <w:jc w:val="center"/>
              <w:rPr>
                <w:rFonts w:ascii="Arial" w:hAnsi="Arial"/>
              </w:rPr>
            </w:pPr>
            <w:r w:rsidRPr="00E17188">
              <w:rPr>
                <w:rFonts w:ascii="Arial" w:hAnsi="Arial"/>
              </w:rPr>
              <w:t>6.9</w:t>
            </w:r>
          </w:p>
        </w:tc>
      </w:tr>
      <w:tr w:rsidR="00360DCC" w:rsidRPr="00EC016F" w14:paraId="761C4D01" w14:textId="77777777" w:rsidTr="00A73444">
        <w:trPr>
          <w:trHeight w:val="300"/>
        </w:trPr>
        <w:tc>
          <w:tcPr>
            <w:tcW w:w="2700" w:type="dxa"/>
            <w:tcBorders>
              <w:top w:val="nil"/>
              <w:left w:val="single" w:sz="4" w:space="0" w:color="auto"/>
              <w:bottom w:val="single" w:sz="4" w:space="0" w:color="auto"/>
              <w:right w:val="single" w:sz="4" w:space="0" w:color="auto"/>
            </w:tcBorders>
            <w:noWrap/>
            <w:vAlign w:val="center"/>
            <w:hideMark/>
          </w:tcPr>
          <w:p w14:paraId="394F5A92" w14:textId="77777777" w:rsidR="00360DCC" w:rsidRPr="00E17188" w:rsidRDefault="00360DCC" w:rsidP="00E17188">
            <w:pPr>
              <w:pStyle w:val="Tabletext"/>
              <w:jc w:val="center"/>
              <w:rPr>
                <w:rFonts w:ascii="Arial" w:hAnsi="Arial"/>
              </w:rPr>
            </w:pPr>
            <w:r w:rsidRPr="00E17188">
              <w:rPr>
                <w:rFonts w:ascii="Arial" w:hAnsi="Arial"/>
              </w:rPr>
              <w:t>Burlington</w:t>
            </w:r>
          </w:p>
        </w:tc>
        <w:tc>
          <w:tcPr>
            <w:tcW w:w="2070" w:type="dxa"/>
            <w:tcBorders>
              <w:top w:val="nil"/>
              <w:left w:val="nil"/>
              <w:bottom w:val="single" w:sz="4" w:space="0" w:color="auto"/>
              <w:right w:val="single" w:sz="4" w:space="0" w:color="auto"/>
            </w:tcBorders>
            <w:noWrap/>
            <w:vAlign w:val="center"/>
            <w:hideMark/>
          </w:tcPr>
          <w:p w14:paraId="345256A0" w14:textId="77777777" w:rsidR="00360DCC" w:rsidRPr="00E17188" w:rsidRDefault="00360DCC" w:rsidP="00E17188">
            <w:pPr>
              <w:pStyle w:val="Tabletext"/>
              <w:jc w:val="center"/>
              <w:rPr>
                <w:rFonts w:ascii="Arial" w:hAnsi="Arial"/>
              </w:rPr>
            </w:pPr>
            <w:r w:rsidRPr="00E17188">
              <w:rPr>
                <w:rFonts w:ascii="Arial" w:hAnsi="Arial"/>
              </w:rPr>
              <w:t>17.3</w:t>
            </w:r>
          </w:p>
        </w:tc>
        <w:tc>
          <w:tcPr>
            <w:tcW w:w="1934" w:type="dxa"/>
            <w:tcBorders>
              <w:top w:val="nil"/>
              <w:left w:val="nil"/>
              <w:bottom w:val="single" w:sz="4" w:space="0" w:color="auto"/>
              <w:right w:val="single" w:sz="4" w:space="0" w:color="auto"/>
            </w:tcBorders>
            <w:noWrap/>
            <w:vAlign w:val="center"/>
            <w:hideMark/>
          </w:tcPr>
          <w:p w14:paraId="55D20BD2" w14:textId="77777777" w:rsidR="00360DCC" w:rsidRPr="00E17188" w:rsidRDefault="00360DCC" w:rsidP="00E17188">
            <w:pPr>
              <w:pStyle w:val="Tabletext"/>
              <w:jc w:val="center"/>
              <w:rPr>
                <w:rFonts w:ascii="Arial" w:hAnsi="Arial"/>
              </w:rPr>
            </w:pPr>
            <w:r w:rsidRPr="00E17188">
              <w:rPr>
                <w:rFonts w:ascii="Arial" w:hAnsi="Arial"/>
              </w:rPr>
              <w:t>6.9</w:t>
            </w:r>
          </w:p>
        </w:tc>
      </w:tr>
      <w:tr w:rsidR="00360DCC" w:rsidRPr="00EC016F" w14:paraId="406EF663" w14:textId="77777777" w:rsidTr="00A73444">
        <w:trPr>
          <w:trHeight w:val="300"/>
        </w:trPr>
        <w:tc>
          <w:tcPr>
            <w:tcW w:w="2700" w:type="dxa"/>
            <w:tcBorders>
              <w:top w:val="nil"/>
              <w:left w:val="single" w:sz="4" w:space="0" w:color="auto"/>
              <w:bottom w:val="single" w:sz="4" w:space="0" w:color="auto"/>
              <w:right w:val="single" w:sz="4" w:space="0" w:color="auto"/>
            </w:tcBorders>
            <w:noWrap/>
            <w:vAlign w:val="center"/>
            <w:hideMark/>
          </w:tcPr>
          <w:p w14:paraId="36C317C6" w14:textId="77777777" w:rsidR="00360DCC" w:rsidRPr="00E17188" w:rsidRDefault="00360DCC" w:rsidP="00E17188">
            <w:pPr>
              <w:pStyle w:val="Tabletext"/>
              <w:jc w:val="center"/>
              <w:rPr>
                <w:rFonts w:ascii="Arial" w:hAnsi="Arial"/>
              </w:rPr>
            </w:pPr>
            <w:r w:rsidRPr="00E17188">
              <w:rPr>
                <w:rFonts w:ascii="Arial" w:hAnsi="Arial"/>
              </w:rPr>
              <w:t>Camden</w:t>
            </w:r>
          </w:p>
        </w:tc>
        <w:tc>
          <w:tcPr>
            <w:tcW w:w="2070" w:type="dxa"/>
            <w:tcBorders>
              <w:top w:val="nil"/>
              <w:left w:val="nil"/>
              <w:bottom w:val="single" w:sz="4" w:space="0" w:color="auto"/>
              <w:right w:val="single" w:sz="4" w:space="0" w:color="auto"/>
            </w:tcBorders>
            <w:noWrap/>
            <w:vAlign w:val="center"/>
            <w:hideMark/>
          </w:tcPr>
          <w:p w14:paraId="7573DCDF" w14:textId="77777777" w:rsidR="00360DCC" w:rsidRPr="00E17188" w:rsidRDefault="00360DCC" w:rsidP="00E17188">
            <w:pPr>
              <w:pStyle w:val="Tabletext"/>
              <w:jc w:val="center"/>
              <w:rPr>
                <w:rFonts w:ascii="Arial" w:hAnsi="Arial"/>
              </w:rPr>
            </w:pPr>
            <w:r w:rsidRPr="00E17188">
              <w:rPr>
                <w:rFonts w:ascii="Arial" w:hAnsi="Arial"/>
              </w:rPr>
              <w:t>17.3</w:t>
            </w:r>
          </w:p>
        </w:tc>
        <w:tc>
          <w:tcPr>
            <w:tcW w:w="1934" w:type="dxa"/>
            <w:tcBorders>
              <w:top w:val="nil"/>
              <w:left w:val="nil"/>
              <w:bottom w:val="single" w:sz="4" w:space="0" w:color="auto"/>
              <w:right w:val="single" w:sz="4" w:space="0" w:color="auto"/>
            </w:tcBorders>
            <w:noWrap/>
            <w:vAlign w:val="center"/>
            <w:hideMark/>
          </w:tcPr>
          <w:p w14:paraId="78ED3DF6" w14:textId="77777777" w:rsidR="00360DCC" w:rsidRPr="00E17188" w:rsidRDefault="00360DCC" w:rsidP="00E17188">
            <w:pPr>
              <w:pStyle w:val="Tabletext"/>
              <w:jc w:val="center"/>
              <w:rPr>
                <w:rFonts w:ascii="Arial" w:hAnsi="Arial"/>
              </w:rPr>
            </w:pPr>
            <w:r w:rsidRPr="00E17188">
              <w:rPr>
                <w:rFonts w:ascii="Arial" w:hAnsi="Arial"/>
              </w:rPr>
              <w:t>6.9</w:t>
            </w:r>
          </w:p>
        </w:tc>
      </w:tr>
      <w:tr w:rsidR="00360DCC" w:rsidRPr="00EC016F" w14:paraId="1D79C223" w14:textId="77777777" w:rsidTr="00A73444">
        <w:trPr>
          <w:trHeight w:val="300"/>
        </w:trPr>
        <w:tc>
          <w:tcPr>
            <w:tcW w:w="2700" w:type="dxa"/>
            <w:tcBorders>
              <w:top w:val="nil"/>
              <w:left w:val="single" w:sz="4" w:space="0" w:color="auto"/>
              <w:bottom w:val="single" w:sz="4" w:space="0" w:color="auto"/>
              <w:right w:val="single" w:sz="4" w:space="0" w:color="auto"/>
            </w:tcBorders>
            <w:noWrap/>
            <w:vAlign w:val="center"/>
            <w:hideMark/>
          </w:tcPr>
          <w:p w14:paraId="7BEEFCB8" w14:textId="77777777" w:rsidR="00360DCC" w:rsidRPr="00E17188" w:rsidRDefault="00360DCC" w:rsidP="00E17188">
            <w:pPr>
              <w:pStyle w:val="Tabletext"/>
              <w:jc w:val="center"/>
              <w:rPr>
                <w:rFonts w:ascii="Arial" w:hAnsi="Arial"/>
              </w:rPr>
            </w:pPr>
            <w:r w:rsidRPr="00E17188">
              <w:rPr>
                <w:rFonts w:ascii="Arial" w:hAnsi="Arial"/>
              </w:rPr>
              <w:t>Cape May</w:t>
            </w:r>
          </w:p>
        </w:tc>
        <w:tc>
          <w:tcPr>
            <w:tcW w:w="2070" w:type="dxa"/>
            <w:tcBorders>
              <w:top w:val="nil"/>
              <w:left w:val="nil"/>
              <w:bottom w:val="single" w:sz="4" w:space="0" w:color="auto"/>
              <w:right w:val="single" w:sz="4" w:space="0" w:color="auto"/>
            </w:tcBorders>
            <w:noWrap/>
            <w:vAlign w:val="center"/>
            <w:hideMark/>
          </w:tcPr>
          <w:p w14:paraId="1A6206FF" w14:textId="77777777" w:rsidR="00360DCC" w:rsidRPr="00E17188" w:rsidRDefault="00360DCC" w:rsidP="00E17188">
            <w:pPr>
              <w:pStyle w:val="Tabletext"/>
              <w:jc w:val="center"/>
              <w:rPr>
                <w:rFonts w:ascii="Arial" w:hAnsi="Arial"/>
              </w:rPr>
            </w:pPr>
            <w:r w:rsidRPr="00E17188">
              <w:rPr>
                <w:rFonts w:ascii="Arial" w:hAnsi="Arial"/>
              </w:rPr>
              <w:t>14.5</w:t>
            </w:r>
          </w:p>
        </w:tc>
        <w:tc>
          <w:tcPr>
            <w:tcW w:w="1934" w:type="dxa"/>
            <w:tcBorders>
              <w:top w:val="nil"/>
              <w:left w:val="nil"/>
              <w:bottom w:val="single" w:sz="4" w:space="0" w:color="auto"/>
              <w:right w:val="single" w:sz="4" w:space="0" w:color="auto"/>
            </w:tcBorders>
            <w:noWrap/>
            <w:vAlign w:val="center"/>
            <w:hideMark/>
          </w:tcPr>
          <w:p w14:paraId="3DB32AB2" w14:textId="77777777" w:rsidR="00360DCC" w:rsidRPr="00E17188" w:rsidRDefault="00360DCC" w:rsidP="00E17188">
            <w:pPr>
              <w:pStyle w:val="Tabletext"/>
              <w:jc w:val="center"/>
              <w:rPr>
                <w:rFonts w:ascii="Arial" w:hAnsi="Arial"/>
              </w:rPr>
            </w:pPr>
            <w:r w:rsidRPr="00E17188">
              <w:rPr>
                <w:rFonts w:ascii="Arial" w:hAnsi="Arial"/>
              </w:rPr>
              <w:t>6.9</w:t>
            </w:r>
          </w:p>
        </w:tc>
      </w:tr>
      <w:tr w:rsidR="00360DCC" w:rsidRPr="00EC016F" w14:paraId="65A564A6" w14:textId="77777777" w:rsidTr="00A73444">
        <w:trPr>
          <w:trHeight w:val="300"/>
        </w:trPr>
        <w:tc>
          <w:tcPr>
            <w:tcW w:w="2700" w:type="dxa"/>
            <w:tcBorders>
              <w:top w:val="nil"/>
              <w:left w:val="single" w:sz="4" w:space="0" w:color="auto"/>
              <w:bottom w:val="single" w:sz="4" w:space="0" w:color="auto"/>
              <w:right w:val="single" w:sz="4" w:space="0" w:color="auto"/>
            </w:tcBorders>
            <w:noWrap/>
            <w:vAlign w:val="center"/>
            <w:hideMark/>
          </w:tcPr>
          <w:p w14:paraId="63197987" w14:textId="77777777" w:rsidR="00360DCC" w:rsidRPr="00E17188" w:rsidRDefault="00360DCC" w:rsidP="00E17188">
            <w:pPr>
              <w:pStyle w:val="Tabletext"/>
              <w:jc w:val="center"/>
              <w:rPr>
                <w:rFonts w:ascii="Arial" w:hAnsi="Arial"/>
              </w:rPr>
            </w:pPr>
            <w:r w:rsidRPr="00E17188">
              <w:rPr>
                <w:rFonts w:ascii="Arial" w:hAnsi="Arial"/>
              </w:rPr>
              <w:t>Cumberland</w:t>
            </w:r>
          </w:p>
        </w:tc>
        <w:tc>
          <w:tcPr>
            <w:tcW w:w="2070" w:type="dxa"/>
            <w:tcBorders>
              <w:top w:val="nil"/>
              <w:left w:val="nil"/>
              <w:bottom w:val="single" w:sz="4" w:space="0" w:color="auto"/>
              <w:right w:val="single" w:sz="4" w:space="0" w:color="auto"/>
            </w:tcBorders>
            <w:noWrap/>
            <w:vAlign w:val="center"/>
            <w:hideMark/>
          </w:tcPr>
          <w:p w14:paraId="63580E73" w14:textId="77777777" w:rsidR="00360DCC" w:rsidRPr="00E17188" w:rsidRDefault="00360DCC" w:rsidP="00E17188">
            <w:pPr>
              <w:pStyle w:val="Tabletext"/>
              <w:jc w:val="center"/>
              <w:rPr>
                <w:rFonts w:ascii="Arial" w:hAnsi="Arial"/>
              </w:rPr>
            </w:pPr>
            <w:r w:rsidRPr="00E17188">
              <w:rPr>
                <w:rFonts w:ascii="Arial" w:hAnsi="Arial"/>
              </w:rPr>
              <w:t>16.0</w:t>
            </w:r>
          </w:p>
        </w:tc>
        <w:tc>
          <w:tcPr>
            <w:tcW w:w="1934" w:type="dxa"/>
            <w:tcBorders>
              <w:top w:val="nil"/>
              <w:left w:val="nil"/>
              <w:bottom w:val="single" w:sz="4" w:space="0" w:color="auto"/>
              <w:right w:val="single" w:sz="4" w:space="0" w:color="auto"/>
            </w:tcBorders>
            <w:noWrap/>
            <w:vAlign w:val="center"/>
            <w:hideMark/>
          </w:tcPr>
          <w:p w14:paraId="442F4CE2" w14:textId="77777777" w:rsidR="00360DCC" w:rsidRPr="00E17188" w:rsidRDefault="00360DCC" w:rsidP="00E17188">
            <w:pPr>
              <w:pStyle w:val="Tabletext"/>
              <w:jc w:val="center"/>
              <w:rPr>
                <w:rFonts w:ascii="Arial" w:hAnsi="Arial"/>
              </w:rPr>
            </w:pPr>
            <w:r w:rsidRPr="00E17188">
              <w:rPr>
                <w:rFonts w:ascii="Arial" w:hAnsi="Arial"/>
              </w:rPr>
              <w:t>6.9</w:t>
            </w:r>
          </w:p>
        </w:tc>
      </w:tr>
      <w:tr w:rsidR="00360DCC" w:rsidRPr="00EC016F" w14:paraId="75CF68BC" w14:textId="77777777" w:rsidTr="00A73444">
        <w:trPr>
          <w:trHeight w:val="300"/>
        </w:trPr>
        <w:tc>
          <w:tcPr>
            <w:tcW w:w="2700" w:type="dxa"/>
            <w:tcBorders>
              <w:top w:val="nil"/>
              <w:left w:val="single" w:sz="4" w:space="0" w:color="auto"/>
              <w:bottom w:val="single" w:sz="4" w:space="0" w:color="auto"/>
              <w:right w:val="single" w:sz="4" w:space="0" w:color="auto"/>
            </w:tcBorders>
            <w:noWrap/>
            <w:vAlign w:val="center"/>
            <w:hideMark/>
          </w:tcPr>
          <w:p w14:paraId="15131963" w14:textId="77777777" w:rsidR="00360DCC" w:rsidRPr="00E17188" w:rsidRDefault="00360DCC" w:rsidP="00E17188">
            <w:pPr>
              <w:pStyle w:val="Tabletext"/>
              <w:jc w:val="center"/>
              <w:rPr>
                <w:rFonts w:ascii="Arial" w:hAnsi="Arial"/>
              </w:rPr>
            </w:pPr>
            <w:r w:rsidRPr="00E17188">
              <w:rPr>
                <w:rFonts w:ascii="Arial" w:hAnsi="Arial"/>
              </w:rPr>
              <w:t>Essex</w:t>
            </w:r>
          </w:p>
        </w:tc>
        <w:tc>
          <w:tcPr>
            <w:tcW w:w="2070" w:type="dxa"/>
            <w:tcBorders>
              <w:top w:val="nil"/>
              <w:left w:val="nil"/>
              <w:bottom w:val="single" w:sz="4" w:space="0" w:color="auto"/>
              <w:right w:val="single" w:sz="4" w:space="0" w:color="auto"/>
            </w:tcBorders>
            <w:noWrap/>
            <w:vAlign w:val="center"/>
            <w:hideMark/>
          </w:tcPr>
          <w:p w14:paraId="18C19FB8" w14:textId="77777777" w:rsidR="00360DCC" w:rsidRPr="00E17188" w:rsidRDefault="00360DCC" w:rsidP="00E17188">
            <w:pPr>
              <w:pStyle w:val="Tabletext"/>
              <w:jc w:val="center"/>
              <w:rPr>
                <w:rFonts w:ascii="Arial" w:hAnsi="Arial"/>
              </w:rPr>
            </w:pPr>
            <w:r w:rsidRPr="00E17188">
              <w:rPr>
                <w:rFonts w:ascii="Arial" w:hAnsi="Arial"/>
              </w:rPr>
              <w:t>17.3</w:t>
            </w:r>
          </w:p>
        </w:tc>
        <w:tc>
          <w:tcPr>
            <w:tcW w:w="1934" w:type="dxa"/>
            <w:tcBorders>
              <w:top w:val="nil"/>
              <w:left w:val="nil"/>
              <w:bottom w:val="single" w:sz="4" w:space="0" w:color="auto"/>
              <w:right w:val="single" w:sz="4" w:space="0" w:color="auto"/>
            </w:tcBorders>
            <w:noWrap/>
            <w:vAlign w:val="center"/>
            <w:hideMark/>
          </w:tcPr>
          <w:p w14:paraId="57190486" w14:textId="77777777" w:rsidR="00360DCC" w:rsidRPr="00E17188" w:rsidRDefault="00360DCC" w:rsidP="00E17188">
            <w:pPr>
              <w:pStyle w:val="Tabletext"/>
              <w:jc w:val="center"/>
              <w:rPr>
                <w:rFonts w:ascii="Arial" w:hAnsi="Arial"/>
              </w:rPr>
            </w:pPr>
            <w:r w:rsidRPr="00E17188">
              <w:rPr>
                <w:rFonts w:ascii="Arial" w:hAnsi="Arial"/>
              </w:rPr>
              <w:t>6.9</w:t>
            </w:r>
          </w:p>
        </w:tc>
      </w:tr>
      <w:tr w:rsidR="00360DCC" w:rsidRPr="00EC016F" w14:paraId="5ED37DCC" w14:textId="77777777" w:rsidTr="00A73444">
        <w:trPr>
          <w:trHeight w:val="300"/>
        </w:trPr>
        <w:tc>
          <w:tcPr>
            <w:tcW w:w="2700" w:type="dxa"/>
            <w:tcBorders>
              <w:top w:val="nil"/>
              <w:left w:val="single" w:sz="4" w:space="0" w:color="auto"/>
              <w:bottom w:val="single" w:sz="4" w:space="0" w:color="auto"/>
              <w:right w:val="single" w:sz="4" w:space="0" w:color="auto"/>
            </w:tcBorders>
            <w:noWrap/>
            <w:vAlign w:val="center"/>
            <w:hideMark/>
          </w:tcPr>
          <w:p w14:paraId="30F1EF41" w14:textId="77777777" w:rsidR="00360DCC" w:rsidRPr="00E17188" w:rsidRDefault="00360DCC" w:rsidP="00E17188">
            <w:pPr>
              <w:pStyle w:val="Tabletext"/>
              <w:jc w:val="center"/>
              <w:rPr>
                <w:rFonts w:ascii="Arial" w:hAnsi="Arial"/>
              </w:rPr>
            </w:pPr>
            <w:r w:rsidRPr="00E17188">
              <w:rPr>
                <w:rFonts w:ascii="Arial" w:hAnsi="Arial"/>
              </w:rPr>
              <w:t>Gloucester</w:t>
            </w:r>
          </w:p>
        </w:tc>
        <w:tc>
          <w:tcPr>
            <w:tcW w:w="2070" w:type="dxa"/>
            <w:tcBorders>
              <w:top w:val="nil"/>
              <w:left w:val="nil"/>
              <w:bottom w:val="single" w:sz="4" w:space="0" w:color="auto"/>
              <w:right w:val="single" w:sz="4" w:space="0" w:color="auto"/>
            </w:tcBorders>
            <w:noWrap/>
            <w:vAlign w:val="center"/>
            <w:hideMark/>
          </w:tcPr>
          <w:p w14:paraId="4C746D4D" w14:textId="77777777" w:rsidR="00360DCC" w:rsidRPr="00E17188" w:rsidRDefault="00360DCC" w:rsidP="00E17188">
            <w:pPr>
              <w:pStyle w:val="Tabletext"/>
              <w:jc w:val="center"/>
              <w:rPr>
                <w:rFonts w:ascii="Arial" w:hAnsi="Arial"/>
              </w:rPr>
            </w:pPr>
            <w:r w:rsidRPr="00E17188">
              <w:rPr>
                <w:rFonts w:ascii="Arial" w:hAnsi="Arial"/>
              </w:rPr>
              <w:t>17.3</w:t>
            </w:r>
          </w:p>
        </w:tc>
        <w:tc>
          <w:tcPr>
            <w:tcW w:w="1934" w:type="dxa"/>
            <w:tcBorders>
              <w:top w:val="nil"/>
              <w:left w:val="nil"/>
              <w:bottom w:val="single" w:sz="4" w:space="0" w:color="auto"/>
              <w:right w:val="single" w:sz="4" w:space="0" w:color="auto"/>
            </w:tcBorders>
            <w:noWrap/>
            <w:vAlign w:val="center"/>
            <w:hideMark/>
          </w:tcPr>
          <w:p w14:paraId="2991F0E6" w14:textId="77777777" w:rsidR="00360DCC" w:rsidRPr="00E17188" w:rsidRDefault="00360DCC" w:rsidP="00E17188">
            <w:pPr>
              <w:pStyle w:val="Tabletext"/>
              <w:jc w:val="center"/>
              <w:rPr>
                <w:rFonts w:ascii="Arial" w:hAnsi="Arial"/>
              </w:rPr>
            </w:pPr>
            <w:r w:rsidRPr="00E17188">
              <w:rPr>
                <w:rFonts w:ascii="Arial" w:hAnsi="Arial"/>
              </w:rPr>
              <w:t>6.9</w:t>
            </w:r>
          </w:p>
        </w:tc>
      </w:tr>
      <w:tr w:rsidR="00360DCC" w:rsidRPr="00EC016F" w14:paraId="3D0B1350" w14:textId="77777777" w:rsidTr="00A73444">
        <w:trPr>
          <w:trHeight w:val="300"/>
        </w:trPr>
        <w:tc>
          <w:tcPr>
            <w:tcW w:w="2700" w:type="dxa"/>
            <w:tcBorders>
              <w:top w:val="nil"/>
              <w:left w:val="single" w:sz="4" w:space="0" w:color="auto"/>
              <w:bottom w:val="single" w:sz="4" w:space="0" w:color="auto"/>
              <w:right w:val="single" w:sz="4" w:space="0" w:color="auto"/>
            </w:tcBorders>
            <w:noWrap/>
            <w:vAlign w:val="center"/>
            <w:hideMark/>
          </w:tcPr>
          <w:p w14:paraId="728DD791" w14:textId="77777777" w:rsidR="00360DCC" w:rsidRPr="00E17188" w:rsidRDefault="00360DCC" w:rsidP="00E17188">
            <w:pPr>
              <w:pStyle w:val="Tabletext"/>
              <w:jc w:val="center"/>
              <w:rPr>
                <w:rFonts w:ascii="Arial" w:hAnsi="Arial"/>
              </w:rPr>
            </w:pPr>
            <w:r w:rsidRPr="00E17188">
              <w:rPr>
                <w:rFonts w:ascii="Arial" w:hAnsi="Arial"/>
              </w:rPr>
              <w:t>Hudson</w:t>
            </w:r>
          </w:p>
        </w:tc>
        <w:tc>
          <w:tcPr>
            <w:tcW w:w="2070" w:type="dxa"/>
            <w:tcBorders>
              <w:top w:val="nil"/>
              <w:left w:val="nil"/>
              <w:bottom w:val="single" w:sz="4" w:space="0" w:color="auto"/>
              <w:right w:val="single" w:sz="4" w:space="0" w:color="auto"/>
            </w:tcBorders>
            <w:noWrap/>
            <w:vAlign w:val="center"/>
            <w:hideMark/>
          </w:tcPr>
          <w:p w14:paraId="4693DB6C" w14:textId="77777777" w:rsidR="00360DCC" w:rsidRPr="00E17188" w:rsidRDefault="00360DCC" w:rsidP="00E17188">
            <w:pPr>
              <w:pStyle w:val="Tabletext"/>
              <w:jc w:val="center"/>
              <w:rPr>
                <w:rFonts w:ascii="Arial" w:hAnsi="Arial"/>
              </w:rPr>
            </w:pPr>
            <w:r w:rsidRPr="00E17188">
              <w:rPr>
                <w:rFonts w:ascii="Arial" w:hAnsi="Arial"/>
              </w:rPr>
              <w:t>12.8</w:t>
            </w:r>
          </w:p>
        </w:tc>
        <w:tc>
          <w:tcPr>
            <w:tcW w:w="1934" w:type="dxa"/>
            <w:tcBorders>
              <w:top w:val="nil"/>
              <w:left w:val="nil"/>
              <w:bottom w:val="single" w:sz="4" w:space="0" w:color="auto"/>
              <w:right w:val="single" w:sz="4" w:space="0" w:color="auto"/>
            </w:tcBorders>
            <w:noWrap/>
            <w:vAlign w:val="center"/>
            <w:hideMark/>
          </w:tcPr>
          <w:p w14:paraId="3155A0EB" w14:textId="77777777" w:rsidR="00360DCC" w:rsidRPr="00E17188" w:rsidRDefault="00360DCC" w:rsidP="00E17188">
            <w:pPr>
              <w:pStyle w:val="Tabletext"/>
              <w:jc w:val="center"/>
              <w:rPr>
                <w:rFonts w:ascii="Arial" w:hAnsi="Arial"/>
              </w:rPr>
            </w:pPr>
            <w:r w:rsidRPr="00E17188">
              <w:rPr>
                <w:rFonts w:ascii="Arial" w:hAnsi="Arial"/>
              </w:rPr>
              <w:t>6.9</w:t>
            </w:r>
          </w:p>
        </w:tc>
      </w:tr>
      <w:tr w:rsidR="00360DCC" w:rsidRPr="00EC016F" w14:paraId="745A495E" w14:textId="77777777" w:rsidTr="00A73444">
        <w:trPr>
          <w:trHeight w:val="300"/>
        </w:trPr>
        <w:tc>
          <w:tcPr>
            <w:tcW w:w="2700" w:type="dxa"/>
            <w:tcBorders>
              <w:top w:val="nil"/>
              <w:left w:val="single" w:sz="4" w:space="0" w:color="auto"/>
              <w:bottom w:val="single" w:sz="4" w:space="0" w:color="auto"/>
              <w:right w:val="single" w:sz="4" w:space="0" w:color="auto"/>
            </w:tcBorders>
            <w:noWrap/>
            <w:vAlign w:val="center"/>
            <w:hideMark/>
          </w:tcPr>
          <w:p w14:paraId="6CF0C9E3" w14:textId="77777777" w:rsidR="00360DCC" w:rsidRPr="00E17188" w:rsidRDefault="00360DCC" w:rsidP="00E17188">
            <w:pPr>
              <w:pStyle w:val="Tabletext"/>
              <w:jc w:val="center"/>
              <w:rPr>
                <w:rFonts w:ascii="Arial" w:hAnsi="Arial"/>
              </w:rPr>
            </w:pPr>
            <w:r w:rsidRPr="00E17188">
              <w:rPr>
                <w:rFonts w:ascii="Arial" w:hAnsi="Arial"/>
              </w:rPr>
              <w:t>Hunterdon</w:t>
            </w:r>
          </w:p>
        </w:tc>
        <w:tc>
          <w:tcPr>
            <w:tcW w:w="2070" w:type="dxa"/>
            <w:tcBorders>
              <w:top w:val="nil"/>
              <w:left w:val="nil"/>
              <w:bottom w:val="single" w:sz="4" w:space="0" w:color="auto"/>
              <w:right w:val="single" w:sz="4" w:space="0" w:color="auto"/>
            </w:tcBorders>
            <w:noWrap/>
            <w:vAlign w:val="center"/>
            <w:hideMark/>
          </w:tcPr>
          <w:p w14:paraId="6C7E03E5" w14:textId="77777777" w:rsidR="00360DCC" w:rsidRPr="00E17188" w:rsidRDefault="00360DCC" w:rsidP="00E17188">
            <w:pPr>
              <w:pStyle w:val="Tabletext"/>
              <w:jc w:val="center"/>
              <w:rPr>
                <w:rFonts w:ascii="Arial" w:hAnsi="Arial"/>
              </w:rPr>
            </w:pPr>
            <w:r w:rsidRPr="00E17188">
              <w:rPr>
                <w:rFonts w:ascii="Arial" w:hAnsi="Arial"/>
              </w:rPr>
              <w:t>17</w:t>
            </w:r>
          </w:p>
        </w:tc>
        <w:tc>
          <w:tcPr>
            <w:tcW w:w="1934" w:type="dxa"/>
            <w:tcBorders>
              <w:top w:val="nil"/>
              <w:left w:val="nil"/>
              <w:bottom w:val="single" w:sz="4" w:space="0" w:color="auto"/>
              <w:right w:val="single" w:sz="4" w:space="0" w:color="auto"/>
            </w:tcBorders>
            <w:noWrap/>
            <w:vAlign w:val="center"/>
            <w:hideMark/>
          </w:tcPr>
          <w:p w14:paraId="396860E7" w14:textId="77777777" w:rsidR="00360DCC" w:rsidRPr="00E17188" w:rsidRDefault="00360DCC" w:rsidP="00E17188">
            <w:pPr>
              <w:pStyle w:val="Tabletext"/>
              <w:jc w:val="center"/>
              <w:rPr>
                <w:rFonts w:ascii="Arial" w:hAnsi="Arial"/>
              </w:rPr>
            </w:pPr>
            <w:r w:rsidRPr="00E17188">
              <w:rPr>
                <w:rFonts w:ascii="Arial" w:hAnsi="Arial"/>
              </w:rPr>
              <w:t>6.9</w:t>
            </w:r>
          </w:p>
        </w:tc>
      </w:tr>
      <w:tr w:rsidR="00360DCC" w:rsidRPr="00EC016F" w14:paraId="64904F2A" w14:textId="77777777" w:rsidTr="00A73444">
        <w:trPr>
          <w:trHeight w:val="300"/>
        </w:trPr>
        <w:tc>
          <w:tcPr>
            <w:tcW w:w="2700" w:type="dxa"/>
            <w:tcBorders>
              <w:top w:val="nil"/>
              <w:left w:val="single" w:sz="4" w:space="0" w:color="auto"/>
              <w:bottom w:val="single" w:sz="4" w:space="0" w:color="auto"/>
              <w:right w:val="single" w:sz="4" w:space="0" w:color="auto"/>
            </w:tcBorders>
            <w:noWrap/>
            <w:vAlign w:val="center"/>
            <w:hideMark/>
          </w:tcPr>
          <w:p w14:paraId="46BD97FB" w14:textId="77777777" w:rsidR="00360DCC" w:rsidRPr="00E17188" w:rsidRDefault="00360DCC" w:rsidP="00E17188">
            <w:pPr>
              <w:pStyle w:val="Tabletext"/>
              <w:jc w:val="center"/>
              <w:rPr>
                <w:rFonts w:ascii="Arial" w:hAnsi="Arial"/>
              </w:rPr>
            </w:pPr>
            <w:r w:rsidRPr="00E17188">
              <w:rPr>
                <w:rFonts w:ascii="Arial" w:hAnsi="Arial"/>
              </w:rPr>
              <w:t>Mercer</w:t>
            </w:r>
          </w:p>
        </w:tc>
        <w:tc>
          <w:tcPr>
            <w:tcW w:w="2070" w:type="dxa"/>
            <w:tcBorders>
              <w:top w:val="nil"/>
              <w:left w:val="nil"/>
              <w:bottom w:val="single" w:sz="4" w:space="0" w:color="auto"/>
              <w:right w:val="single" w:sz="4" w:space="0" w:color="auto"/>
            </w:tcBorders>
            <w:noWrap/>
            <w:vAlign w:val="center"/>
            <w:hideMark/>
          </w:tcPr>
          <w:p w14:paraId="727C4355" w14:textId="77777777" w:rsidR="00360DCC" w:rsidRPr="00E17188" w:rsidRDefault="00360DCC" w:rsidP="00E17188">
            <w:pPr>
              <w:pStyle w:val="Tabletext"/>
              <w:jc w:val="center"/>
              <w:rPr>
                <w:rFonts w:ascii="Arial" w:hAnsi="Arial"/>
              </w:rPr>
            </w:pPr>
            <w:r w:rsidRPr="00E17188">
              <w:rPr>
                <w:rFonts w:ascii="Arial" w:hAnsi="Arial"/>
              </w:rPr>
              <w:t>16.4</w:t>
            </w:r>
          </w:p>
        </w:tc>
        <w:tc>
          <w:tcPr>
            <w:tcW w:w="1934" w:type="dxa"/>
            <w:tcBorders>
              <w:top w:val="nil"/>
              <w:left w:val="nil"/>
              <w:bottom w:val="single" w:sz="4" w:space="0" w:color="auto"/>
              <w:right w:val="single" w:sz="4" w:space="0" w:color="auto"/>
            </w:tcBorders>
            <w:noWrap/>
            <w:vAlign w:val="center"/>
            <w:hideMark/>
          </w:tcPr>
          <w:p w14:paraId="24301B34" w14:textId="77777777" w:rsidR="00360DCC" w:rsidRPr="00E17188" w:rsidRDefault="00360DCC" w:rsidP="00E17188">
            <w:pPr>
              <w:pStyle w:val="Tabletext"/>
              <w:jc w:val="center"/>
              <w:rPr>
                <w:rFonts w:ascii="Arial" w:hAnsi="Arial"/>
              </w:rPr>
            </w:pPr>
            <w:r w:rsidRPr="00E17188">
              <w:rPr>
                <w:rFonts w:ascii="Arial" w:hAnsi="Arial"/>
              </w:rPr>
              <w:t>6.9</w:t>
            </w:r>
          </w:p>
        </w:tc>
      </w:tr>
      <w:tr w:rsidR="00360DCC" w:rsidRPr="00EC016F" w14:paraId="13187B4D" w14:textId="77777777" w:rsidTr="00A73444">
        <w:trPr>
          <w:trHeight w:val="300"/>
        </w:trPr>
        <w:tc>
          <w:tcPr>
            <w:tcW w:w="2700" w:type="dxa"/>
            <w:tcBorders>
              <w:top w:val="nil"/>
              <w:left w:val="single" w:sz="4" w:space="0" w:color="auto"/>
              <w:bottom w:val="single" w:sz="4" w:space="0" w:color="auto"/>
              <w:right w:val="single" w:sz="4" w:space="0" w:color="auto"/>
            </w:tcBorders>
            <w:noWrap/>
            <w:vAlign w:val="center"/>
            <w:hideMark/>
          </w:tcPr>
          <w:p w14:paraId="0F39DDB8" w14:textId="77777777" w:rsidR="00360DCC" w:rsidRPr="00E17188" w:rsidRDefault="00360DCC" w:rsidP="00E17188">
            <w:pPr>
              <w:pStyle w:val="Tabletext"/>
              <w:jc w:val="center"/>
              <w:rPr>
                <w:rFonts w:ascii="Arial" w:hAnsi="Arial"/>
              </w:rPr>
            </w:pPr>
            <w:r w:rsidRPr="00E17188">
              <w:rPr>
                <w:rFonts w:ascii="Arial" w:hAnsi="Arial"/>
              </w:rPr>
              <w:t>Middlesex</w:t>
            </w:r>
          </w:p>
        </w:tc>
        <w:tc>
          <w:tcPr>
            <w:tcW w:w="2070" w:type="dxa"/>
            <w:tcBorders>
              <w:top w:val="nil"/>
              <w:left w:val="nil"/>
              <w:bottom w:val="single" w:sz="4" w:space="0" w:color="auto"/>
              <w:right w:val="single" w:sz="4" w:space="0" w:color="auto"/>
            </w:tcBorders>
            <w:noWrap/>
            <w:vAlign w:val="center"/>
            <w:hideMark/>
          </w:tcPr>
          <w:p w14:paraId="39FB9F0E" w14:textId="77777777" w:rsidR="00360DCC" w:rsidRPr="00E17188" w:rsidRDefault="00360DCC" w:rsidP="00E17188">
            <w:pPr>
              <w:pStyle w:val="Tabletext"/>
              <w:jc w:val="center"/>
              <w:rPr>
                <w:rFonts w:ascii="Arial" w:hAnsi="Arial"/>
              </w:rPr>
            </w:pPr>
            <w:r w:rsidRPr="00E17188">
              <w:rPr>
                <w:rFonts w:ascii="Arial" w:hAnsi="Arial"/>
              </w:rPr>
              <w:t>5.8</w:t>
            </w:r>
          </w:p>
        </w:tc>
        <w:tc>
          <w:tcPr>
            <w:tcW w:w="1934" w:type="dxa"/>
            <w:tcBorders>
              <w:top w:val="nil"/>
              <w:left w:val="nil"/>
              <w:bottom w:val="single" w:sz="4" w:space="0" w:color="auto"/>
              <w:right w:val="single" w:sz="4" w:space="0" w:color="auto"/>
            </w:tcBorders>
            <w:noWrap/>
            <w:vAlign w:val="center"/>
            <w:hideMark/>
          </w:tcPr>
          <w:p w14:paraId="0511B34E" w14:textId="77777777" w:rsidR="00360DCC" w:rsidRPr="00E17188" w:rsidRDefault="00360DCC" w:rsidP="00E17188">
            <w:pPr>
              <w:pStyle w:val="Tabletext"/>
              <w:jc w:val="center"/>
              <w:rPr>
                <w:rFonts w:ascii="Arial" w:hAnsi="Arial"/>
              </w:rPr>
            </w:pPr>
            <w:r w:rsidRPr="00E17188">
              <w:rPr>
                <w:rFonts w:ascii="Arial" w:hAnsi="Arial"/>
              </w:rPr>
              <w:t>6.9</w:t>
            </w:r>
          </w:p>
        </w:tc>
      </w:tr>
      <w:tr w:rsidR="00360DCC" w:rsidRPr="00EC016F" w14:paraId="7E7647B0" w14:textId="77777777" w:rsidTr="00A73444">
        <w:trPr>
          <w:trHeight w:val="300"/>
        </w:trPr>
        <w:tc>
          <w:tcPr>
            <w:tcW w:w="2700" w:type="dxa"/>
            <w:tcBorders>
              <w:top w:val="nil"/>
              <w:left w:val="single" w:sz="4" w:space="0" w:color="auto"/>
              <w:bottom w:val="single" w:sz="4" w:space="0" w:color="auto"/>
              <w:right w:val="single" w:sz="4" w:space="0" w:color="auto"/>
            </w:tcBorders>
            <w:noWrap/>
            <w:vAlign w:val="center"/>
            <w:hideMark/>
          </w:tcPr>
          <w:p w14:paraId="2D3EE2C9" w14:textId="77777777" w:rsidR="00360DCC" w:rsidRPr="00E17188" w:rsidRDefault="00360DCC" w:rsidP="00E17188">
            <w:pPr>
              <w:pStyle w:val="Tabletext"/>
              <w:jc w:val="center"/>
              <w:rPr>
                <w:rFonts w:ascii="Arial" w:hAnsi="Arial"/>
              </w:rPr>
            </w:pPr>
            <w:r w:rsidRPr="00E17188">
              <w:rPr>
                <w:rFonts w:ascii="Arial" w:hAnsi="Arial"/>
              </w:rPr>
              <w:t>Monmouth</w:t>
            </w:r>
          </w:p>
        </w:tc>
        <w:tc>
          <w:tcPr>
            <w:tcW w:w="2070" w:type="dxa"/>
            <w:tcBorders>
              <w:top w:val="nil"/>
              <w:left w:val="nil"/>
              <w:bottom w:val="single" w:sz="4" w:space="0" w:color="auto"/>
              <w:right w:val="single" w:sz="4" w:space="0" w:color="auto"/>
            </w:tcBorders>
            <w:noWrap/>
            <w:vAlign w:val="center"/>
            <w:hideMark/>
          </w:tcPr>
          <w:p w14:paraId="608EFA21" w14:textId="77777777" w:rsidR="00360DCC" w:rsidRPr="00E17188" w:rsidRDefault="00360DCC" w:rsidP="00E17188">
            <w:pPr>
              <w:pStyle w:val="Tabletext"/>
              <w:jc w:val="center"/>
              <w:rPr>
                <w:rFonts w:ascii="Arial" w:hAnsi="Arial"/>
              </w:rPr>
            </w:pPr>
            <w:r w:rsidRPr="00E17188">
              <w:rPr>
                <w:rFonts w:ascii="Arial" w:hAnsi="Arial"/>
              </w:rPr>
              <w:t>9.5</w:t>
            </w:r>
          </w:p>
        </w:tc>
        <w:tc>
          <w:tcPr>
            <w:tcW w:w="1934" w:type="dxa"/>
            <w:tcBorders>
              <w:top w:val="nil"/>
              <w:left w:val="nil"/>
              <w:bottom w:val="single" w:sz="4" w:space="0" w:color="auto"/>
              <w:right w:val="single" w:sz="4" w:space="0" w:color="auto"/>
            </w:tcBorders>
            <w:noWrap/>
            <w:vAlign w:val="center"/>
            <w:hideMark/>
          </w:tcPr>
          <w:p w14:paraId="681EBE45" w14:textId="77777777" w:rsidR="00360DCC" w:rsidRPr="00E17188" w:rsidRDefault="00360DCC" w:rsidP="00E17188">
            <w:pPr>
              <w:pStyle w:val="Tabletext"/>
              <w:jc w:val="center"/>
              <w:rPr>
                <w:rFonts w:ascii="Arial" w:hAnsi="Arial"/>
              </w:rPr>
            </w:pPr>
            <w:r w:rsidRPr="00E17188">
              <w:rPr>
                <w:rFonts w:ascii="Arial" w:hAnsi="Arial"/>
              </w:rPr>
              <w:t>6.9</w:t>
            </w:r>
          </w:p>
        </w:tc>
      </w:tr>
      <w:tr w:rsidR="00360DCC" w:rsidRPr="00EC016F" w14:paraId="2937C08B" w14:textId="77777777" w:rsidTr="00A73444">
        <w:trPr>
          <w:trHeight w:val="300"/>
        </w:trPr>
        <w:tc>
          <w:tcPr>
            <w:tcW w:w="2700" w:type="dxa"/>
            <w:tcBorders>
              <w:top w:val="nil"/>
              <w:left w:val="single" w:sz="4" w:space="0" w:color="auto"/>
              <w:bottom w:val="single" w:sz="4" w:space="0" w:color="auto"/>
              <w:right w:val="single" w:sz="4" w:space="0" w:color="auto"/>
            </w:tcBorders>
            <w:noWrap/>
            <w:vAlign w:val="center"/>
            <w:hideMark/>
          </w:tcPr>
          <w:p w14:paraId="1AA916FD" w14:textId="77777777" w:rsidR="00360DCC" w:rsidRPr="00E17188" w:rsidRDefault="00360DCC" w:rsidP="00E17188">
            <w:pPr>
              <w:pStyle w:val="Tabletext"/>
              <w:jc w:val="center"/>
              <w:rPr>
                <w:rFonts w:ascii="Arial" w:hAnsi="Arial"/>
              </w:rPr>
            </w:pPr>
            <w:r w:rsidRPr="00E17188">
              <w:rPr>
                <w:rFonts w:ascii="Arial" w:hAnsi="Arial"/>
              </w:rPr>
              <w:t>Morris</w:t>
            </w:r>
          </w:p>
        </w:tc>
        <w:tc>
          <w:tcPr>
            <w:tcW w:w="2070" w:type="dxa"/>
            <w:tcBorders>
              <w:top w:val="nil"/>
              <w:left w:val="nil"/>
              <w:bottom w:val="single" w:sz="4" w:space="0" w:color="auto"/>
              <w:right w:val="single" w:sz="4" w:space="0" w:color="auto"/>
            </w:tcBorders>
            <w:noWrap/>
            <w:vAlign w:val="center"/>
            <w:hideMark/>
          </w:tcPr>
          <w:p w14:paraId="63E398B0" w14:textId="77777777" w:rsidR="00360DCC" w:rsidRPr="00E17188" w:rsidRDefault="00360DCC" w:rsidP="00E17188">
            <w:pPr>
              <w:pStyle w:val="Tabletext"/>
              <w:jc w:val="center"/>
              <w:rPr>
                <w:rFonts w:ascii="Arial" w:hAnsi="Arial"/>
              </w:rPr>
            </w:pPr>
            <w:r w:rsidRPr="00E17188">
              <w:rPr>
                <w:rFonts w:ascii="Arial" w:hAnsi="Arial"/>
              </w:rPr>
              <w:t>17.3</w:t>
            </w:r>
          </w:p>
        </w:tc>
        <w:tc>
          <w:tcPr>
            <w:tcW w:w="1934" w:type="dxa"/>
            <w:tcBorders>
              <w:top w:val="nil"/>
              <w:left w:val="nil"/>
              <w:bottom w:val="single" w:sz="4" w:space="0" w:color="auto"/>
              <w:right w:val="single" w:sz="4" w:space="0" w:color="auto"/>
            </w:tcBorders>
            <w:noWrap/>
            <w:vAlign w:val="center"/>
            <w:hideMark/>
          </w:tcPr>
          <w:p w14:paraId="2D657B4B" w14:textId="77777777" w:rsidR="00360DCC" w:rsidRPr="00E17188" w:rsidRDefault="00360DCC" w:rsidP="00E17188">
            <w:pPr>
              <w:pStyle w:val="Tabletext"/>
              <w:jc w:val="center"/>
              <w:rPr>
                <w:rFonts w:ascii="Arial" w:hAnsi="Arial"/>
              </w:rPr>
            </w:pPr>
            <w:r w:rsidRPr="00E17188">
              <w:rPr>
                <w:rFonts w:ascii="Arial" w:hAnsi="Arial"/>
              </w:rPr>
              <w:t>6.9</w:t>
            </w:r>
          </w:p>
        </w:tc>
      </w:tr>
      <w:tr w:rsidR="00360DCC" w:rsidRPr="00EC016F" w14:paraId="2AD19F5B" w14:textId="77777777" w:rsidTr="00A73444">
        <w:trPr>
          <w:trHeight w:val="300"/>
        </w:trPr>
        <w:tc>
          <w:tcPr>
            <w:tcW w:w="2700" w:type="dxa"/>
            <w:tcBorders>
              <w:top w:val="nil"/>
              <w:left w:val="single" w:sz="4" w:space="0" w:color="auto"/>
              <w:bottom w:val="single" w:sz="4" w:space="0" w:color="auto"/>
              <w:right w:val="single" w:sz="4" w:space="0" w:color="auto"/>
            </w:tcBorders>
            <w:noWrap/>
            <w:vAlign w:val="center"/>
            <w:hideMark/>
          </w:tcPr>
          <w:p w14:paraId="5AE2553C" w14:textId="77777777" w:rsidR="00360DCC" w:rsidRPr="00E17188" w:rsidRDefault="00360DCC" w:rsidP="00E17188">
            <w:pPr>
              <w:pStyle w:val="Tabletext"/>
              <w:jc w:val="center"/>
              <w:rPr>
                <w:rFonts w:ascii="Arial" w:hAnsi="Arial"/>
              </w:rPr>
            </w:pPr>
            <w:r w:rsidRPr="00E17188">
              <w:rPr>
                <w:rFonts w:ascii="Arial" w:hAnsi="Arial"/>
              </w:rPr>
              <w:t>Ocean</w:t>
            </w:r>
          </w:p>
        </w:tc>
        <w:tc>
          <w:tcPr>
            <w:tcW w:w="2070" w:type="dxa"/>
            <w:tcBorders>
              <w:top w:val="nil"/>
              <w:left w:val="nil"/>
              <w:bottom w:val="single" w:sz="4" w:space="0" w:color="auto"/>
              <w:right w:val="single" w:sz="4" w:space="0" w:color="auto"/>
            </w:tcBorders>
            <w:noWrap/>
            <w:vAlign w:val="center"/>
            <w:hideMark/>
          </w:tcPr>
          <w:p w14:paraId="37ECB63D" w14:textId="77777777" w:rsidR="00360DCC" w:rsidRPr="00E17188" w:rsidRDefault="00360DCC" w:rsidP="00E17188">
            <w:pPr>
              <w:pStyle w:val="Tabletext"/>
              <w:jc w:val="center"/>
              <w:rPr>
                <w:rFonts w:ascii="Arial" w:hAnsi="Arial"/>
              </w:rPr>
            </w:pPr>
            <w:r w:rsidRPr="00E17188">
              <w:rPr>
                <w:rFonts w:ascii="Arial" w:hAnsi="Arial"/>
              </w:rPr>
              <w:t>17</w:t>
            </w:r>
          </w:p>
        </w:tc>
        <w:tc>
          <w:tcPr>
            <w:tcW w:w="1934" w:type="dxa"/>
            <w:tcBorders>
              <w:top w:val="nil"/>
              <w:left w:val="nil"/>
              <w:bottom w:val="single" w:sz="4" w:space="0" w:color="auto"/>
              <w:right w:val="single" w:sz="4" w:space="0" w:color="auto"/>
            </w:tcBorders>
            <w:noWrap/>
            <w:vAlign w:val="center"/>
            <w:hideMark/>
          </w:tcPr>
          <w:p w14:paraId="0F181B07" w14:textId="77777777" w:rsidR="00360DCC" w:rsidRPr="00E17188" w:rsidRDefault="00360DCC" w:rsidP="00E17188">
            <w:pPr>
              <w:pStyle w:val="Tabletext"/>
              <w:jc w:val="center"/>
              <w:rPr>
                <w:rFonts w:ascii="Arial" w:hAnsi="Arial"/>
              </w:rPr>
            </w:pPr>
            <w:r w:rsidRPr="00E17188">
              <w:rPr>
                <w:rFonts w:ascii="Arial" w:hAnsi="Arial"/>
              </w:rPr>
              <w:t>6.9</w:t>
            </w:r>
          </w:p>
        </w:tc>
      </w:tr>
      <w:tr w:rsidR="00360DCC" w:rsidRPr="00EC016F" w14:paraId="660C7B38" w14:textId="77777777" w:rsidTr="00A73444">
        <w:trPr>
          <w:trHeight w:val="300"/>
        </w:trPr>
        <w:tc>
          <w:tcPr>
            <w:tcW w:w="2700" w:type="dxa"/>
            <w:tcBorders>
              <w:top w:val="nil"/>
              <w:left w:val="single" w:sz="4" w:space="0" w:color="auto"/>
              <w:bottom w:val="single" w:sz="4" w:space="0" w:color="auto"/>
              <w:right w:val="single" w:sz="4" w:space="0" w:color="auto"/>
            </w:tcBorders>
            <w:noWrap/>
            <w:vAlign w:val="center"/>
            <w:hideMark/>
          </w:tcPr>
          <w:p w14:paraId="46DB284C" w14:textId="77777777" w:rsidR="00360DCC" w:rsidRPr="00E17188" w:rsidRDefault="00360DCC" w:rsidP="00E17188">
            <w:pPr>
              <w:pStyle w:val="Tabletext"/>
              <w:jc w:val="center"/>
              <w:rPr>
                <w:rFonts w:ascii="Arial" w:hAnsi="Arial"/>
              </w:rPr>
            </w:pPr>
            <w:r w:rsidRPr="00E17188">
              <w:rPr>
                <w:rFonts w:ascii="Arial" w:hAnsi="Arial"/>
              </w:rPr>
              <w:t>Passaic</w:t>
            </w:r>
          </w:p>
        </w:tc>
        <w:tc>
          <w:tcPr>
            <w:tcW w:w="2070" w:type="dxa"/>
            <w:tcBorders>
              <w:top w:val="nil"/>
              <w:left w:val="nil"/>
              <w:bottom w:val="single" w:sz="4" w:space="0" w:color="auto"/>
              <w:right w:val="single" w:sz="4" w:space="0" w:color="auto"/>
            </w:tcBorders>
            <w:noWrap/>
            <w:vAlign w:val="center"/>
            <w:hideMark/>
          </w:tcPr>
          <w:p w14:paraId="60A5B4F6" w14:textId="77777777" w:rsidR="00360DCC" w:rsidRPr="00E17188" w:rsidRDefault="00360DCC" w:rsidP="00E17188">
            <w:pPr>
              <w:pStyle w:val="Tabletext"/>
              <w:jc w:val="center"/>
              <w:rPr>
                <w:rFonts w:ascii="Arial" w:hAnsi="Arial"/>
              </w:rPr>
            </w:pPr>
            <w:r w:rsidRPr="00E17188">
              <w:rPr>
                <w:rFonts w:ascii="Arial" w:hAnsi="Arial"/>
              </w:rPr>
              <w:t>12.9</w:t>
            </w:r>
          </w:p>
        </w:tc>
        <w:tc>
          <w:tcPr>
            <w:tcW w:w="1934" w:type="dxa"/>
            <w:tcBorders>
              <w:top w:val="nil"/>
              <w:left w:val="nil"/>
              <w:bottom w:val="single" w:sz="4" w:space="0" w:color="auto"/>
              <w:right w:val="single" w:sz="4" w:space="0" w:color="auto"/>
            </w:tcBorders>
            <w:noWrap/>
            <w:vAlign w:val="center"/>
            <w:hideMark/>
          </w:tcPr>
          <w:p w14:paraId="501C3AE6" w14:textId="77777777" w:rsidR="00360DCC" w:rsidRPr="00E17188" w:rsidRDefault="00360DCC" w:rsidP="00E17188">
            <w:pPr>
              <w:pStyle w:val="Tabletext"/>
              <w:jc w:val="center"/>
              <w:rPr>
                <w:rFonts w:ascii="Arial" w:hAnsi="Arial"/>
              </w:rPr>
            </w:pPr>
            <w:r w:rsidRPr="00E17188">
              <w:rPr>
                <w:rFonts w:ascii="Arial" w:hAnsi="Arial"/>
              </w:rPr>
              <w:t>6.9</w:t>
            </w:r>
          </w:p>
        </w:tc>
      </w:tr>
      <w:tr w:rsidR="00360DCC" w:rsidRPr="00EC016F" w14:paraId="3F5A9E7F" w14:textId="77777777" w:rsidTr="00A73444">
        <w:trPr>
          <w:trHeight w:val="300"/>
        </w:trPr>
        <w:tc>
          <w:tcPr>
            <w:tcW w:w="2700" w:type="dxa"/>
            <w:tcBorders>
              <w:top w:val="nil"/>
              <w:left w:val="single" w:sz="4" w:space="0" w:color="auto"/>
              <w:bottom w:val="single" w:sz="4" w:space="0" w:color="auto"/>
              <w:right w:val="single" w:sz="4" w:space="0" w:color="auto"/>
            </w:tcBorders>
            <w:noWrap/>
            <w:vAlign w:val="center"/>
            <w:hideMark/>
          </w:tcPr>
          <w:p w14:paraId="07E0023E" w14:textId="77777777" w:rsidR="00360DCC" w:rsidRPr="00E17188" w:rsidRDefault="00360DCC" w:rsidP="00E17188">
            <w:pPr>
              <w:pStyle w:val="Tabletext"/>
              <w:jc w:val="center"/>
              <w:rPr>
                <w:rFonts w:ascii="Arial" w:hAnsi="Arial"/>
              </w:rPr>
            </w:pPr>
            <w:r w:rsidRPr="00E17188">
              <w:rPr>
                <w:rFonts w:ascii="Arial" w:hAnsi="Arial"/>
              </w:rPr>
              <w:t>Salem</w:t>
            </w:r>
          </w:p>
        </w:tc>
        <w:tc>
          <w:tcPr>
            <w:tcW w:w="2070" w:type="dxa"/>
            <w:tcBorders>
              <w:top w:val="nil"/>
              <w:left w:val="nil"/>
              <w:bottom w:val="single" w:sz="4" w:space="0" w:color="auto"/>
              <w:right w:val="single" w:sz="4" w:space="0" w:color="auto"/>
            </w:tcBorders>
            <w:noWrap/>
            <w:vAlign w:val="center"/>
            <w:hideMark/>
          </w:tcPr>
          <w:p w14:paraId="37C2B168" w14:textId="77777777" w:rsidR="00360DCC" w:rsidRPr="00E17188" w:rsidRDefault="00360DCC" w:rsidP="00E17188">
            <w:pPr>
              <w:pStyle w:val="Tabletext"/>
              <w:jc w:val="center"/>
              <w:rPr>
                <w:rFonts w:ascii="Arial" w:hAnsi="Arial"/>
              </w:rPr>
            </w:pPr>
            <w:r w:rsidRPr="00E17188">
              <w:rPr>
                <w:rFonts w:ascii="Arial" w:hAnsi="Arial"/>
              </w:rPr>
              <w:t>12.3</w:t>
            </w:r>
          </w:p>
        </w:tc>
        <w:tc>
          <w:tcPr>
            <w:tcW w:w="1934" w:type="dxa"/>
            <w:tcBorders>
              <w:top w:val="nil"/>
              <w:left w:val="nil"/>
              <w:bottom w:val="single" w:sz="4" w:space="0" w:color="auto"/>
              <w:right w:val="single" w:sz="4" w:space="0" w:color="auto"/>
            </w:tcBorders>
            <w:noWrap/>
            <w:vAlign w:val="center"/>
            <w:hideMark/>
          </w:tcPr>
          <w:p w14:paraId="431CB50D" w14:textId="77777777" w:rsidR="00360DCC" w:rsidRPr="00E17188" w:rsidRDefault="00360DCC" w:rsidP="00E17188">
            <w:pPr>
              <w:pStyle w:val="Tabletext"/>
              <w:jc w:val="center"/>
              <w:rPr>
                <w:rFonts w:ascii="Arial" w:hAnsi="Arial"/>
              </w:rPr>
            </w:pPr>
            <w:r w:rsidRPr="00E17188">
              <w:rPr>
                <w:rFonts w:ascii="Arial" w:hAnsi="Arial"/>
              </w:rPr>
              <w:t>6.9</w:t>
            </w:r>
          </w:p>
        </w:tc>
      </w:tr>
      <w:tr w:rsidR="00360DCC" w:rsidRPr="00EC016F" w14:paraId="1C34F2A8" w14:textId="77777777" w:rsidTr="00A73444">
        <w:trPr>
          <w:trHeight w:val="300"/>
        </w:trPr>
        <w:tc>
          <w:tcPr>
            <w:tcW w:w="2700" w:type="dxa"/>
            <w:tcBorders>
              <w:top w:val="nil"/>
              <w:left w:val="single" w:sz="4" w:space="0" w:color="auto"/>
              <w:bottom w:val="single" w:sz="4" w:space="0" w:color="auto"/>
              <w:right w:val="single" w:sz="4" w:space="0" w:color="auto"/>
            </w:tcBorders>
            <w:noWrap/>
            <w:vAlign w:val="center"/>
            <w:hideMark/>
          </w:tcPr>
          <w:p w14:paraId="127F41C3" w14:textId="77777777" w:rsidR="00360DCC" w:rsidRPr="00E17188" w:rsidRDefault="00360DCC" w:rsidP="00E17188">
            <w:pPr>
              <w:pStyle w:val="Tabletext"/>
              <w:jc w:val="center"/>
              <w:rPr>
                <w:rFonts w:ascii="Arial" w:hAnsi="Arial"/>
              </w:rPr>
            </w:pPr>
            <w:r w:rsidRPr="00E17188">
              <w:rPr>
                <w:rFonts w:ascii="Arial" w:hAnsi="Arial"/>
              </w:rPr>
              <w:t>Somerset</w:t>
            </w:r>
          </w:p>
        </w:tc>
        <w:tc>
          <w:tcPr>
            <w:tcW w:w="2070" w:type="dxa"/>
            <w:tcBorders>
              <w:top w:val="nil"/>
              <w:left w:val="nil"/>
              <w:bottom w:val="single" w:sz="4" w:space="0" w:color="auto"/>
              <w:right w:val="single" w:sz="4" w:space="0" w:color="auto"/>
            </w:tcBorders>
            <w:noWrap/>
            <w:vAlign w:val="center"/>
            <w:hideMark/>
          </w:tcPr>
          <w:p w14:paraId="370A7E3A" w14:textId="77777777" w:rsidR="00360DCC" w:rsidRPr="00E17188" w:rsidRDefault="00360DCC" w:rsidP="00E17188">
            <w:pPr>
              <w:pStyle w:val="Tabletext"/>
              <w:jc w:val="center"/>
              <w:rPr>
                <w:rFonts w:ascii="Arial" w:hAnsi="Arial"/>
              </w:rPr>
            </w:pPr>
            <w:r w:rsidRPr="00E17188">
              <w:rPr>
                <w:rFonts w:ascii="Arial" w:hAnsi="Arial"/>
              </w:rPr>
              <w:t>17.3</w:t>
            </w:r>
          </w:p>
        </w:tc>
        <w:tc>
          <w:tcPr>
            <w:tcW w:w="1934" w:type="dxa"/>
            <w:tcBorders>
              <w:top w:val="nil"/>
              <w:left w:val="nil"/>
              <w:bottom w:val="single" w:sz="4" w:space="0" w:color="auto"/>
              <w:right w:val="single" w:sz="4" w:space="0" w:color="auto"/>
            </w:tcBorders>
            <w:noWrap/>
            <w:vAlign w:val="center"/>
            <w:hideMark/>
          </w:tcPr>
          <w:p w14:paraId="28994D3D" w14:textId="77777777" w:rsidR="00360DCC" w:rsidRPr="00E17188" w:rsidRDefault="00360DCC" w:rsidP="00E17188">
            <w:pPr>
              <w:pStyle w:val="Tabletext"/>
              <w:jc w:val="center"/>
              <w:rPr>
                <w:rFonts w:ascii="Arial" w:hAnsi="Arial"/>
              </w:rPr>
            </w:pPr>
            <w:r w:rsidRPr="00E17188">
              <w:rPr>
                <w:rFonts w:ascii="Arial" w:hAnsi="Arial"/>
              </w:rPr>
              <w:t>6.9</w:t>
            </w:r>
          </w:p>
        </w:tc>
      </w:tr>
      <w:tr w:rsidR="00360DCC" w:rsidRPr="00EC016F" w14:paraId="56822A4C" w14:textId="77777777" w:rsidTr="00A73444">
        <w:trPr>
          <w:trHeight w:val="300"/>
        </w:trPr>
        <w:tc>
          <w:tcPr>
            <w:tcW w:w="2700" w:type="dxa"/>
            <w:tcBorders>
              <w:top w:val="nil"/>
              <w:left w:val="single" w:sz="4" w:space="0" w:color="auto"/>
              <w:bottom w:val="single" w:sz="4" w:space="0" w:color="auto"/>
              <w:right w:val="single" w:sz="4" w:space="0" w:color="auto"/>
            </w:tcBorders>
            <w:noWrap/>
            <w:vAlign w:val="center"/>
            <w:hideMark/>
          </w:tcPr>
          <w:p w14:paraId="364DD42C" w14:textId="77777777" w:rsidR="00360DCC" w:rsidRPr="00E17188" w:rsidRDefault="00360DCC" w:rsidP="00E17188">
            <w:pPr>
              <w:pStyle w:val="Tabletext"/>
              <w:jc w:val="center"/>
              <w:rPr>
                <w:rFonts w:ascii="Arial" w:hAnsi="Arial"/>
              </w:rPr>
            </w:pPr>
            <w:r w:rsidRPr="00E17188">
              <w:rPr>
                <w:rFonts w:ascii="Arial" w:hAnsi="Arial"/>
              </w:rPr>
              <w:t>Sussex</w:t>
            </w:r>
          </w:p>
        </w:tc>
        <w:tc>
          <w:tcPr>
            <w:tcW w:w="2070" w:type="dxa"/>
            <w:tcBorders>
              <w:top w:val="nil"/>
              <w:left w:val="nil"/>
              <w:bottom w:val="single" w:sz="4" w:space="0" w:color="auto"/>
              <w:right w:val="single" w:sz="4" w:space="0" w:color="auto"/>
            </w:tcBorders>
            <w:noWrap/>
            <w:vAlign w:val="center"/>
            <w:hideMark/>
          </w:tcPr>
          <w:p w14:paraId="62D17E37" w14:textId="77777777" w:rsidR="00360DCC" w:rsidRPr="00E17188" w:rsidRDefault="00360DCC" w:rsidP="00E17188">
            <w:pPr>
              <w:pStyle w:val="Tabletext"/>
              <w:jc w:val="center"/>
              <w:rPr>
                <w:rFonts w:ascii="Arial" w:hAnsi="Arial"/>
              </w:rPr>
            </w:pPr>
            <w:r w:rsidRPr="00E17188">
              <w:rPr>
                <w:rFonts w:ascii="Arial" w:hAnsi="Arial"/>
              </w:rPr>
              <w:t>17</w:t>
            </w:r>
          </w:p>
        </w:tc>
        <w:tc>
          <w:tcPr>
            <w:tcW w:w="1934" w:type="dxa"/>
            <w:tcBorders>
              <w:top w:val="nil"/>
              <w:left w:val="nil"/>
              <w:bottom w:val="single" w:sz="4" w:space="0" w:color="auto"/>
              <w:right w:val="single" w:sz="4" w:space="0" w:color="auto"/>
            </w:tcBorders>
            <w:noWrap/>
            <w:vAlign w:val="center"/>
            <w:hideMark/>
          </w:tcPr>
          <w:p w14:paraId="19E3E2D8" w14:textId="77777777" w:rsidR="00360DCC" w:rsidRPr="00E17188" w:rsidRDefault="00360DCC" w:rsidP="00E17188">
            <w:pPr>
              <w:pStyle w:val="Tabletext"/>
              <w:jc w:val="center"/>
              <w:rPr>
                <w:rFonts w:ascii="Arial" w:hAnsi="Arial"/>
              </w:rPr>
            </w:pPr>
            <w:r w:rsidRPr="00E17188">
              <w:rPr>
                <w:rFonts w:ascii="Arial" w:hAnsi="Arial"/>
              </w:rPr>
              <w:t>6.9</w:t>
            </w:r>
          </w:p>
        </w:tc>
      </w:tr>
      <w:tr w:rsidR="00360DCC" w:rsidRPr="00EC016F" w14:paraId="35B60B27" w14:textId="77777777" w:rsidTr="00A73444">
        <w:trPr>
          <w:trHeight w:val="300"/>
        </w:trPr>
        <w:tc>
          <w:tcPr>
            <w:tcW w:w="2700" w:type="dxa"/>
            <w:tcBorders>
              <w:top w:val="nil"/>
              <w:left w:val="single" w:sz="4" w:space="0" w:color="auto"/>
              <w:bottom w:val="single" w:sz="4" w:space="0" w:color="auto"/>
              <w:right w:val="single" w:sz="4" w:space="0" w:color="auto"/>
            </w:tcBorders>
            <w:noWrap/>
            <w:vAlign w:val="center"/>
            <w:hideMark/>
          </w:tcPr>
          <w:p w14:paraId="5A9D776E" w14:textId="77777777" w:rsidR="00360DCC" w:rsidRPr="00E17188" w:rsidRDefault="00360DCC" w:rsidP="00E17188">
            <w:pPr>
              <w:pStyle w:val="Tabletext"/>
              <w:jc w:val="center"/>
              <w:rPr>
                <w:rFonts w:ascii="Arial" w:hAnsi="Arial"/>
              </w:rPr>
            </w:pPr>
            <w:r w:rsidRPr="00E17188">
              <w:rPr>
                <w:rFonts w:ascii="Arial" w:hAnsi="Arial"/>
              </w:rPr>
              <w:t>Union</w:t>
            </w:r>
          </w:p>
        </w:tc>
        <w:tc>
          <w:tcPr>
            <w:tcW w:w="2070" w:type="dxa"/>
            <w:tcBorders>
              <w:top w:val="nil"/>
              <w:left w:val="nil"/>
              <w:bottom w:val="single" w:sz="4" w:space="0" w:color="auto"/>
              <w:right w:val="single" w:sz="4" w:space="0" w:color="auto"/>
            </w:tcBorders>
            <w:noWrap/>
            <w:vAlign w:val="center"/>
            <w:hideMark/>
          </w:tcPr>
          <w:p w14:paraId="65FB9E49" w14:textId="77777777" w:rsidR="00360DCC" w:rsidRPr="00E17188" w:rsidRDefault="00360DCC" w:rsidP="00E17188">
            <w:pPr>
              <w:pStyle w:val="Tabletext"/>
              <w:jc w:val="center"/>
              <w:rPr>
                <w:rFonts w:ascii="Arial" w:hAnsi="Arial"/>
              </w:rPr>
            </w:pPr>
            <w:r w:rsidRPr="00E17188">
              <w:rPr>
                <w:rFonts w:ascii="Arial" w:hAnsi="Arial"/>
              </w:rPr>
              <w:t>17.3</w:t>
            </w:r>
          </w:p>
        </w:tc>
        <w:tc>
          <w:tcPr>
            <w:tcW w:w="1934" w:type="dxa"/>
            <w:tcBorders>
              <w:top w:val="nil"/>
              <w:left w:val="nil"/>
              <w:bottom w:val="single" w:sz="4" w:space="0" w:color="auto"/>
              <w:right w:val="single" w:sz="4" w:space="0" w:color="auto"/>
            </w:tcBorders>
            <w:noWrap/>
            <w:vAlign w:val="center"/>
            <w:hideMark/>
          </w:tcPr>
          <w:p w14:paraId="00F442DF" w14:textId="77777777" w:rsidR="00360DCC" w:rsidRPr="00E17188" w:rsidRDefault="00360DCC" w:rsidP="00E17188">
            <w:pPr>
              <w:pStyle w:val="Tabletext"/>
              <w:jc w:val="center"/>
              <w:rPr>
                <w:rFonts w:ascii="Arial" w:hAnsi="Arial"/>
              </w:rPr>
            </w:pPr>
            <w:r w:rsidRPr="00E17188">
              <w:rPr>
                <w:rFonts w:ascii="Arial" w:hAnsi="Arial"/>
              </w:rPr>
              <w:t>6.9</w:t>
            </w:r>
          </w:p>
        </w:tc>
      </w:tr>
      <w:tr w:rsidR="00360DCC" w:rsidRPr="00EC016F" w14:paraId="1038216B" w14:textId="77777777" w:rsidTr="00A73444">
        <w:trPr>
          <w:trHeight w:val="300"/>
        </w:trPr>
        <w:tc>
          <w:tcPr>
            <w:tcW w:w="2700" w:type="dxa"/>
            <w:tcBorders>
              <w:top w:val="nil"/>
              <w:left w:val="single" w:sz="4" w:space="0" w:color="auto"/>
              <w:bottom w:val="single" w:sz="4" w:space="0" w:color="auto"/>
              <w:right w:val="single" w:sz="4" w:space="0" w:color="auto"/>
            </w:tcBorders>
            <w:noWrap/>
            <w:vAlign w:val="center"/>
            <w:hideMark/>
          </w:tcPr>
          <w:p w14:paraId="23D69C1B" w14:textId="77777777" w:rsidR="00360DCC" w:rsidRPr="00E17188" w:rsidRDefault="00360DCC" w:rsidP="00E17188">
            <w:pPr>
              <w:pStyle w:val="Tabletext"/>
              <w:jc w:val="center"/>
              <w:rPr>
                <w:rFonts w:ascii="Arial" w:hAnsi="Arial"/>
              </w:rPr>
            </w:pPr>
            <w:r w:rsidRPr="00E17188">
              <w:rPr>
                <w:rFonts w:ascii="Arial" w:hAnsi="Arial"/>
              </w:rPr>
              <w:t>Warren</w:t>
            </w:r>
          </w:p>
        </w:tc>
        <w:tc>
          <w:tcPr>
            <w:tcW w:w="2070" w:type="dxa"/>
            <w:tcBorders>
              <w:top w:val="nil"/>
              <w:left w:val="nil"/>
              <w:bottom w:val="single" w:sz="4" w:space="0" w:color="auto"/>
              <w:right w:val="single" w:sz="4" w:space="0" w:color="auto"/>
            </w:tcBorders>
            <w:noWrap/>
            <w:vAlign w:val="center"/>
            <w:hideMark/>
          </w:tcPr>
          <w:p w14:paraId="7B2F7AF1" w14:textId="77777777" w:rsidR="00360DCC" w:rsidRPr="00E17188" w:rsidRDefault="00360DCC" w:rsidP="00E17188">
            <w:pPr>
              <w:pStyle w:val="Tabletext"/>
              <w:jc w:val="center"/>
              <w:rPr>
                <w:rFonts w:ascii="Arial" w:hAnsi="Arial"/>
              </w:rPr>
            </w:pPr>
            <w:r w:rsidRPr="00E17188">
              <w:rPr>
                <w:rFonts w:ascii="Arial" w:hAnsi="Arial"/>
              </w:rPr>
              <w:t>1.6</w:t>
            </w:r>
          </w:p>
        </w:tc>
        <w:tc>
          <w:tcPr>
            <w:tcW w:w="1934" w:type="dxa"/>
            <w:tcBorders>
              <w:top w:val="nil"/>
              <w:left w:val="nil"/>
              <w:bottom w:val="single" w:sz="4" w:space="0" w:color="auto"/>
              <w:right w:val="single" w:sz="4" w:space="0" w:color="auto"/>
            </w:tcBorders>
            <w:noWrap/>
            <w:vAlign w:val="center"/>
            <w:hideMark/>
          </w:tcPr>
          <w:p w14:paraId="678C6629" w14:textId="77777777" w:rsidR="00360DCC" w:rsidRPr="00E17188" w:rsidRDefault="00360DCC" w:rsidP="00E17188">
            <w:pPr>
              <w:pStyle w:val="Tabletext"/>
              <w:jc w:val="center"/>
              <w:rPr>
                <w:rFonts w:ascii="Arial" w:hAnsi="Arial"/>
              </w:rPr>
            </w:pPr>
            <w:r w:rsidRPr="00E17188">
              <w:rPr>
                <w:rFonts w:ascii="Arial" w:hAnsi="Arial"/>
              </w:rPr>
              <w:t>6.9</w:t>
            </w:r>
          </w:p>
        </w:tc>
      </w:tr>
    </w:tbl>
    <w:p w14:paraId="5466B646" w14:textId="77777777" w:rsidR="00360DCC" w:rsidRPr="00E17188" w:rsidRDefault="00360DCC" w:rsidP="00E17188">
      <w:pPr>
        <w:pStyle w:val="A2paragraph"/>
        <w:rPr>
          <w:rFonts w:ascii="Arial" w:hAnsi="Arial"/>
        </w:rPr>
      </w:pPr>
      <w:r w:rsidRPr="00E17188">
        <w:rPr>
          <w:rFonts w:ascii="Arial" w:hAnsi="Arial"/>
        </w:rPr>
        <w:t>These goals are applicable to all the Contractor’s construction work (</w:t>
      </w:r>
      <w:proofErr w:type="gramStart"/>
      <w:r w:rsidRPr="00E17188">
        <w:rPr>
          <w:rFonts w:ascii="Arial" w:hAnsi="Arial"/>
        </w:rPr>
        <w:t>whether or not</w:t>
      </w:r>
      <w:proofErr w:type="gramEnd"/>
      <w:r w:rsidRPr="00E17188">
        <w:rPr>
          <w:rFonts w:ascii="Arial" w:hAnsi="Arial"/>
        </w:rPr>
        <w:t xml:space="preserve"> it is Federal or Federally assisted) performed in the covered area.  If the Contractor performs construction work in a geographical area located outside of the covered area, it shall apply the goals established for such geographical area where the work is </w:t>
      </w:r>
      <w:proofErr w:type="gramStart"/>
      <w:r w:rsidRPr="00E17188">
        <w:rPr>
          <w:rFonts w:ascii="Arial" w:hAnsi="Arial"/>
        </w:rPr>
        <w:t>actually performed</w:t>
      </w:r>
      <w:proofErr w:type="gramEnd"/>
      <w:r w:rsidRPr="00E17188">
        <w:rPr>
          <w:rFonts w:ascii="Arial" w:hAnsi="Arial"/>
        </w:rPr>
        <w:t xml:space="preserve">.  </w:t>
      </w:r>
      <w:proofErr w:type="gramStart"/>
      <w:r w:rsidRPr="00E17188">
        <w:rPr>
          <w:rFonts w:ascii="Arial" w:hAnsi="Arial"/>
        </w:rPr>
        <w:t>With regard to</w:t>
      </w:r>
      <w:proofErr w:type="gramEnd"/>
      <w:r w:rsidRPr="00E17188">
        <w:rPr>
          <w:rFonts w:ascii="Arial" w:hAnsi="Arial"/>
        </w:rPr>
        <w:t xml:space="preserve"> this second area, the Contractor also is subject to the goals for both its Federally involved and non-Federally involved construction.</w:t>
      </w:r>
    </w:p>
    <w:p w14:paraId="036B824F" w14:textId="0B62FE21" w:rsidR="00360DCC" w:rsidRPr="00E17188" w:rsidRDefault="00360DCC" w:rsidP="00E17188">
      <w:pPr>
        <w:pStyle w:val="A2paragraph"/>
        <w:rPr>
          <w:rFonts w:ascii="Arial" w:hAnsi="Arial"/>
        </w:rPr>
      </w:pPr>
      <w:r w:rsidRPr="00E17188">
        <w:rPr>
          <w:rFonts w:ascii="Arial" w:hAnsi="Arial"/>
        </w:rPr>
        <w:t xml:space="preserve">The Contractor’s compliance with </w:t>
      </w:r>
      <w:r w:rsidRPr="00ED7EF8">
        <w:rPr>
          <w:rFonts w:ascii="Arial" w:hAnsi="Arial"/>
        </w:rPr>
        <w:t>the Executive Order 11246 and</w:t>
      </w:r>
      <w:r w:rsidRPr="00E17188">
        <w:rPr>
          <w:rFonts w:ascii="Arial" w:hAnsi="Arial"/>
        </w:rPr>
        <w:t xml:space="preserve"> the regulations in 41 CFR Part 60-4 shall be based on its implementation of the Equal Opportunity Clause, specific affirmative action obligations </w:t>
      </w:r>
      <w:r w:rsidRPr="00E17188">
        <w:rPr>
          <w:rFonts w:ascii="Arial" w:hAnsi="Arial"/>
        </w:rPr>
        <w:lastRenderedPageBreak/>
        <w:t xml:space="preserve">required by the specifications set forth in 41 CFR 60-4(3)a, and its efforts to meet the goals.  The hours of minority and female employment and training must be substantially uniform throughout the length of the Contract, and in each trade.  Make a good faith effort to employ minorities and women evenly on each project.  The transfer of minority or female employees or trainees from Contractor to Contractor or from project to project for sole purpose of meeting the Contractor’s goals is a violation of the Contract, the </w:t>
      </w:r>
      <w:r w:rsidRPr="00ED7EF8">
        <w:rPr>
          <w:rFonts w:ascii="Arial" w:hAnsi="Arial"/>
        </w:rPr>
        <w:t>Executive Order</w:t>
      </w:r>
      <w:r w:rsidRPr="00E17188">
        <w:rPr>
          <w:rFonts w:ascii="Arial" w:hAnsi="Arial"/>
        </w:rPr>
        <w:t xml:space="preserve"> and the regulations in 41 CFR Part 60-4.  Compliance with the goals will be measured against the total work hours performed.</w:t>
      </w:r>
    </w:p>
    <w:p w14:paraId="4E72D33C" w14:textId="77777777" w:rsidR="00360DCC" w:rsidRPr="00E17188" w:rsidRDefault="00360DCC" w:rsidP="00E17188">
      <w:pPr>
        <w:pStyle w:val="A2paragraph"/>
        <w:rPr>
          <w:rFonts w:ascii="Arial" w:hAnsi="Arial"/>
        </w:rPr>
      </w:pPr>
      <w:r w:rsidRPr="00E17188">
        <w:rPr>
          <w:rFonts w:ascii="Arial" w:hAnsi="Arial"/>
        </w:rPr>
        <w:t xml:space="preserve">If a project </w:t>
      </w:r>
      <w:proofErr w:type="gramStart"/>
      <w:r w:rsidRPr="00E17188">
        <w:rPr>
          <w:rFonts w:ascii="Arial" w:hAnsi="Arial"/>
        </w:rPr>
        <w:t>is located in</w:t>
      </w:r>
      <w:proofErr w:type="gramEnd"/>
      <w:r w:rsidRPr="00E17188">
        <w:rPr>
          <w:rFonts w:ascii="Arial" w:hAnsi="Arial"/>
        </w:rPr>
        <w:t xml:space="preserve"> more than one county, the minority work hour goal, only, will be determined by the county which serves as the primary source of hiring or, if workers are obtained almost equally from one or more counties, the single minority goal will be the average of the affected county goals.</w:t>
      </w:r>
    </w:p>
    <w:p w14:paraId="261E8A07" w14:textId="77777777" w:rsidR="00360DCC" w:rsidRPr="00E17188" w:rsidRDefault="00360DCC" w:rsidP="00E17188">
      <w:pPr>
        <w:pStyle w:val="A1paragraph0"/>
        <w:rPr>
          <w:rFonts w:ascii="Arial" w:hAnsi="Arial"/>
          <w:b/>
          <w:bCs/>
        </w:rPr>
      </w:pPr>
      <w:r w:rsidRPr="00E17188">
        <w:rPr>
          <w:rFonts w:ascii="Arial" w:hAnsi="Arial"/>
          <w:b/>
          <w:bCs/>
        </w:rPr>
        <w:t>B.</w:t>
      </w:r>
      <w:r w:rsidRPr="00E17188">
        <w:rPr>
          <w:rFonts w:ascii="Arial" w:hAnsi="Arial"/>
          <w:b/>
          <w:bCs/>
        </w:rPr>
        <w:tab/>
        <w:t>Reporting Requirements.</w:t>
      </w:r>
    </w:p>
    <w:p w14:paraId="7CA1F13A" w14:textId="77777777" w:rsidR="00360DCC" w:rsidRPr="00E17188" w:rsidRDefault="00360DCC" w:rsidP="00E17188">
      <w:pPr>
        <w:pStyle w:val="11paragraph"/>
        <w:rPr>
          <w:rFonts w:ascii="Arial" w:hAnsi="Arial"/>
        </w:rPr>
      </w:pPr>
      <w:r w:rsidRPr="00E17188">
        <w:rPr>
          <w:rFonts w:ascii="Arial" w:hAnsi="Arial"/>
        </w:rPr>
        <w:t>1.</w:t>
      </w:r>
      <w:r w:rsidRPr="00E17188">
        <w:rPr>
          <w:rFonts w:ascii="Arial" w:hAnsi="Arial"/>
        </w:rPr>
        <w:tab/>
        <w:t xml:space="preserve">Provide the Department with written notification in triplicate within 10 working days of award of any construction subcontract </w:t>
      </w:r>
      <w:proofErr w:type="gramStart"/>
      <w:r w:rsidRPr="00E17188">
        <w:rPr>
          <w:rFonts w:ascii="Arial" w:hAnsi="Arial"/>
        </w:rPr>
        <w:t>in excess of</w:t>
      </w:r>
      <w:proofErr w:type="gramEnd"/>
      <w:r w:rsidRPr="00E17188">
        <w:rPr>
          <w:rFonts w:ascii="Arial" w:hAnsi="Arial"/>
        </w:rPr>
        <w:t xml:space="preserve"> $10,000 at any tier for construction work under the contract resulting from this solicitation.  The notification will list the name, address and telephone number of the subcontractor; employer identification number of the subcontractor; estimated dollar amount of the subcontract; estimated starting and completion dates of the subcontract; and the geographical area in which the contract is to be performed.</w:t>
      </w:r>
    </w:p>
    <w:p w14:paraId="6BB0313C" w14:textId="77777777" w:rsidR="00360DCC" w:rsidRPr="00E17188" w:rsidRDefault="00360DCC" w:rsidP="00E17188">
      <w:pPr>
        <w:pStyle w:val="11paragraph"/>
        <w:rPr>
          <w:rFonts w:ascii="Arial" w:hAnsi="Arial"/>
        </w:rPr>
      </w:pPr>
      <w:r w:rsidRPr="00E17188">
        <w:rPr>
          <w:rFonts w:ascii="Arial" w:hAnsi="Arial"/>
        </w:rPr>
        <w:t>2.</w:t>
      </w:r>
      <w:r w:rsidRPr="00E17188">
        <w:rPr>
          <w:rFonts w:ascii="Arial" w:hAnsi="Arial"/>
        </w:rPr>
        <w:tab/>
        <w:t xml:space="preserve">Directly provide the Department with employment workforce data of the number and work hours of minority and non-minority group members and women employed in each work classification for the Contract.  The Contractor, subcontractors, professional service firms and others working on the project must submit this information via a web-based application through the New Jersey portal, Vendor Workforce Reporting Manager.  Instructions on how to complete Form CC-257R are provided within the web application.  Instructions for registering and receiving the authentication code to access the web based application can be found at the Contractor Manpower Project Reporting CC-257R website at: </w:t>
      </w:r>
      <w:hyperlink r:id="rId76" w:history="1">
        <w:r w:rsidRPr="00E17188">
          <w:rPr>
            <w:rStyle w:val="Hyperlink"/>
            <w:rFonts w:ascii="Arial" w:hAnsi="Arial"/>
          </w:rPr>
          <w:t>http://www.state.nj.us/transportation/business/civilrights/pdf/cc257.pdf</w:t>
        </w:r>
      </w:hyperlink>
      <w:r w:rsidRPr="00E17188">
        <w:rPr>
          <w:rFonts w:ascii="Arial" w:hAnsi="Arial"/>
        </w:rPr>
        <w:t>.</w:t>
      </w:r>
    </w:p>
    <w:p w14:paraId="615DABAD" w14:textId="77777777" w:rsidR="00360DCC" w:rsidRPr="00E17188" w:rsidRDefault="00360DCC" w:rsidP="00E17188">
      <w:pPr>
        <w:pStyle w:val="List1indent"/>
        <w:rPr>
          <w:rFonts w:ascii="Arial" w:hAnsi="Arial"/>
        </w:rPr>
      </w:pPr>
      <w:r w:rsidRPr="00E17188">
        <w:rPr>
          <w:rFonts w:ascii="Arial" w:hAnsi="Arial"/>
        </w:rPr>
        <w:t>a.</w:t>
      </w:r>
      <w:r w:rsidRPr="00E17188">
        <w:rPr>
          <w:rFonts w:ascii="Arial" w:hAnsi="Arial"/>
        </w:rPr>
        <w:tab/>
        <w:t xml:space="preserve">On a monthly basis, submit Form CC-257R through the </w:t>
      </w:r>
      <w:proofErr w:type="gramStart"/>
      <w:r w:rsidRPr="00E17188">
        <w:rPr>
          <w:rFonts w:ascii="Arial" w:hAnsi="Arial"/>
        </w:rPr>
        <w:t>web based</w:t>
      </w:r>
      <w:proofErr w:type="gramEnd"/>
      <w:r w:rsidRPr="00E17188">
        <w:rPr>
          <w:rFonts w:ascii="Arial" w:hAnsi="Arial"/>
        </w:rPr>
        <w:t xml:space="preserve"> application within 10 days following the end of each reporting month.</w:t>
      </w:r>
    </w:p>
    <w:p w14:paraId="619006CE" w14:textId="77777777" w:rsidR="00360DCC" w:rsidRPr="00E17188" w:rsidRDefault="00360DCC" w:rsidP="00E17188">
      <w:pPr>
        <w:pStyle w:val="List1indent"/>
        <w:rPr>
          <w:rFonts w:ascii="Arial" w:hAnsi="Arial"/>
        </w:rPr>
      </w:pPr>
      <w:r w:rsidRPr="00E17188">
        <w:rPr>
          <w:rFonts w:ascii="Arial" w:hAnsi="Arial"/>
        </w:rPr>
        <w:t>b.</w:t>
      </w:r>
      <w:r w:rsidRPr="00E17188">
        <w:rPr>
          <w:rFonts w:ascii="Arial" w:hAnsi="Arial"/>
        </w:rPr>
        <w:tab/>
        <w:t>In addition to the above, submit a hard copy of the electronic Form CC-257R to the RE within 10 days following the end of each reporting month</w:t>
      </w:r>
    </w:p>
    <w:p w14:paraId="6D61E972" w14:textId="77777777" w:rsidR="00360DCC" w:rsidRPr="00E17188" w:rsidRDefault="00360DCC" w:rsidP="00E17188">
      <w:pPr>
        <w:pStyle w:val="List1indent"/>
        <w:rPr>
          <w:rFonts w:ascii="Arial" w:hAnsi="Arial"/>
        </w:rPr>
      </w:pPr>
      <w:r w:rsidRPr="00E17188">
        <w:rPr>
          <w:rFonts w:ascii="Arial" w:hAnsi="Arial"/>
        </w:rPr>
        <w:t>c.</w:t>
      </w:r>
      <w:r w:rsidRPr="00E17188">
        <w:rPr>
          <w:rFonts w:ascii="Arial" w:hAnsi="Arial"/>
        </w:rPr>
        <w:tab/>
        <w:t>Submit a copy of the confirmation e-mail of the successful submission of Monthly Employment Utilization Report to the RE within 10 days following the end of each reporting month.</w:t>
      </w:r>
    </w:p>
    <w:p w14:paraId="6045A7BC" w14:textId="77777777" w:rsidR="00360DCC" w:rsidRPr="00E17188" w:rsidRDefault="00360DCC" w:rsidP="00E17188">
      <w:pPr>
        <w:pStyle w:val="11paragraph"/>
        <w:rPr>
          <w:rFonts w:ascii="Arial" w:hAnsi="Arial"/>
        </w:rPr>
      </w:pPr>
      <w:r w:rsidRPr="00E17188">
        <w:rPr>
          <w:rFonts w:ascii="Arial" w:hAnsi="Arial"/>
        </w:rPr>
        <w:t>3.</w:t>
      </w:r>
      <w:r w:rsidRPr="00E17188">
        <w:rPr>
          <w:rFonts w:ascii="Arial" w:hAnsi="Arial"/>
        </w:rPr>
        <w:tab/>
        <w:t xml:space="preserve">All employment data must be accurate and consistent with the certified payroll records.  The Contractor is responsible for ensuring compliance with these reporting requirements.  Failure of the Contractor, subcontractors, professional service firms and others working on the Contract, to report monthly employment data may result in payments being delayed or withheld as per </w:t>
      </w:r>
      <w:proofErr w:type="gramStart"/>
      <w:r w:rsidRPr="00E17188">
        <w:rPr>
          <w:rFonts w:ascii="Arial" w:hAnsi="Arial"/>
        </w:rPr>
        <w:t>105.01, or</w:t>
      </w:r>
      <w:proofErr w:type="gramEnd"/>
      <w:r w:rsidRPr="00E17188">
        <w:rPr>
          <w:rFonts w:ascii="Arial" w:hAnsi="Arial"/>
        </w:rPr>
        <w:t xml:space="preserve"> impact the Contractor’s prequalification rating with the Department.</w:t>
      </w:r>
    </w:p>
    <w:p w14:paraId="7268DEC0" w14:textId="77777777" w:rsidR="00360DCC" w:rsidRPr="006819D2" w:rsidRDefault="00360DCC" w:rsidP="00360DCC">
      <w:pPr>
        <w:pStyle w:val="a1paragraph"/>
        <w:rPr>
          <w:rFonts w:ascii="Arial" w:hAnsi="Arial"/>
        </w:rPr>
        <w:sectPr w:rsidR="00360DCC" w:rsidRPr="006819D2" w:rsidSect="00570D7F">
          <w:headerReference w:type="even" r:id="rId77"/>
          <w:headerReference w:type="default" r:id="rId78"/>
          <w:footerReference w:type="default" r:id="rId79"/>
          <w:headerReference w:type="first" r:id="rId80"/>
          <w:pgSz w:w="12240" w:h="15840" w:code="1"/>
          <w:pgMar w:top="1440" w:right="1080" w:bottom="1440" w:left="1440" w:header="720" w:footer="720" w:gutter="0"/>
          <w:pgNumType w:start="1"/>
          <w:cols w:space="720"/>
          <w:docGrid w:linePitch="299"/>
        </w:sectPr>
      </w:pPr>
    </w:p>
    <w:p w14:paraId="3C366E94" w14:textId="77777777" w:rsidR="00360DCC" w:rsidRPr="00150F41" w:rsidRDefault="00360DCC" w:rsidP="00360DCC">
      <w:pPr>
        <w:pStyle w:val="000Section"/>
        <w:rPr>
          <w:rFonts w:ascii="Arial" w:hAnsi="Arial" w:cs="Arial"/>
        </w:rPr>
      </w:pPr>
      <w:r w:rsidRPr="00FF0C74">
        <w:rPr>
          <w:rFonts w:ascii="Arial" w:hAnsi="Arial"/>
          <w:bCs/>
        </w:rPr>
        <w:lastRenderedPageBreak/>
        <w:t xml:space="preserve">FEDERAL AID PROJECT ATTACHMENT </w:t>
      </w:r>
      <w:r w:rsidRPr="00150F41">
        <w:rPr>
          <w:rFonts w:ascii="Arial" w:hAnsi="Arial" w:cs="Arial"/>
        </w:rPr>
        <w:t>4</w:t>
      </w:r>
    </w:p>
    <w:p w14:paraId="0F3CF3DE" w14:textId="77777777" w:rsidR="00360DCC" w:rsidRPr="00BD7DEB" w:rsidRDefault="00360DCC" w:rsidP="00360DCC">
      <w:pPr>
        <w:pStyle w:val="00000Subsection"/>
        <w:rPr>
          <w:rFonts w:ascii="Arial" w:hAnsi="Arial"/>
          <w:bCs/>
        </w:rPr>
      </w:pPr>
      <w:r w:rsidRPr="00BD7DEB">
        <w:rPr>
          <w:rFonts w:ascii="Arial" w:hAnsi="Arial"/>
          <w:bCs/>
        </w:rPr>
        <w:t>FEDERAL EQUAL EMPLOYMENT OPPORTUNITY CONTRACT SPECIFICATIONS FOR NJDOT FEDERAL AID PROJECTS</w:t>
      </w:r>
    </w:p>
    <w:p w14:paraId="306445CB" w14:textId="77777777" w:rsidR="00360DCC" w:rsidRPr="003F2A75" w:rsidRDefault="00360DCC" w:rsidP="00360DCC">
      <w:pPr>
        <w:pStyle w:val="00000Subsection"/>
        <w:rPr>
          <w:rFonts w:ascii="Arial" w:hAnsi="Arial"/>
          <w:bCs/>
        </w:rPr>
      </w:pPr>
      <w:r w:rsidRPr="003F2A75">
        <w:rPr>
          <w:rFonts w:ascii="Arial" w:hAnsi="Arial"/>
          <w:bCs/>
        </w:rPr>
        <w:t xml:space="preserve">(AS REQUIRED PER </w:t>
      </w:r>
      <w:r w:rsidRPr="00ED7EF8">
        <w:rPr>
          <w:rFonts w:ascii="Arial" w:hAnsi="Arial"/>
          <w:bCs/>
        </w:rPr>
        <w:t>EXECUTIVE ORDER 11246 AS</w:t>
      </w:r>
      <w:r w:rsidRPr="003F2A75">
        <w:rPr>
          <w:rFonts w:ascii="Arial" w:hAnsi="Arial"/>
          <w:bCs/>
        </w:rPr>
        <w:t xml:space="preserve"> AMENDED BY EXECUTIVE ORDER 11375 AND IMPLEMENTING REGULATIONS AT 41 C.F.R. PART 60)</w:t>
      </w:r>
    </w:p>
    <w:p w14:paraId="11D654CA" w14:textId="77777777" w:rsidR="00360DCC" w:rsidRPr="00AF34EE" w:rsidRDefault="00360DCC" w:rsidP="00AF34EE">
      <w:pPr>
        <w:pStyle w:val="A1paragraph0"/>
        <w:rPr>
          <w:rFonts w:ascii="Arial" w:hAnsi="Arial"/>
        </w:rPr>
      </w:pPr>
      <w:r w:rsidRPr="00AF34EE">
        <w:rPr>
          <w:rFonts w:ascii="Arial" w:hAnsi="Arial"/>
        </w:rPr>
        <w:t>A.</w:t>
      </w:r>
      <w:r w:rsidRPr="00AF34EE">
        <w:rPr>
          <w:rFonts w:ascii="Arial" w:hAnsi="Arial"/>
        </w:rPr>
        <w:tab/>
        <w:t>As used in these Specifications:</w:t>
      </w:r>
    </w:p>
    <w:p w14:paraId="667F8D44" w14:textId="77777777" w:rsidR="00360DCC" w:rsidRPr="00A15519" w:rsidRDefault="00360DCC" w:rsidP="00A15519">
      <w:pPr>
        <w:pStyle w:val="List0indent"/>
        <w:rPr>
          <w:rFonts w:ascii="Arial" w:hAnsi="Arial"/>
        </w:rPr>
      </w:pPr>
      <w:r w:rsidRPr="00A15519">
        <w:rPr>
          <w:rFonts w:ascii="Arial" w:hAnsi="Arial"/>
        </w:rPr>
        <w:t>1.</w:t>
      </w:r>
      <w:r w:rsidRPr="00A15519">
        <w:rPr>
          <w:rFonts w:ascii="Arial" w:hAnsi="Arial"/>
        </w:rPr>
        <w:tab/>
        <w:t>Covered area means the County or Counties in which the Project is located.</w:t>
      </w:r>
    </w:p>
    <w:p w14:paraId="465B5945" w14:textId="77777777" w:rsidR="00360DCC" w:rsidRPr="00A15519" w:rsidRDefault="00360DCC" w:rsidP="00A15519">
      <w:pPr>
        <w:pStyle w:val="List0indent"/>
        <w:rPr>
          <w:rFonts w:ascii="Arial" w:hAnsi="Arial"/>
        </w:rPr>
      </w:pPr>
      <w:r w:rsidRPr="00A15519">
        <w:rPr>
          <w:rFonts w:ascii="Arial" w:hAnsi="Arial"/>
        </w:rPr>
        <w:t>2.</w:t>
      </w:r>
      <w:r w:rsidRPr="00A15519">
        <w:rPr>
          <w:rFonts w:ascii="Arial" w:hAnsi="Arial"/>
        </w:rPr>
        <w:tab/>
        <w:t>Director means Director, Office of Federal Contract Compliance Programs, United States Department of Labor or any person to whom the Director delegates authority.</w:t>
      </w:r>
    </w:p>
    <w:p w14:paraId="397C97AA" w14:textId="77777777" w:rsidR="00360DCC" w:rsidRPr="00A15519" w:rsidRDefault="00360DCC" w:rsidP="00A15519">
      <w:pPr>
        <w:pStyle w:val="List0indent"/>
        <w:rPr>
          <w:rFonts w:ascii="Arial" w:hAnsi="Arial"/>
        </w:rPr>
      </w:pPr>
      <w:r w:rsidRPr="00A15519">
        <w:rPr>
          <w:rFonts w:ascii="Arial" w:hAnsi="Arial"/>
        </w:rPr>
        <w:t>3.</w:t>
      </w:r>
      <w:r w:rsidRPr="00A15519">
        <w:rPr>
          <w:rFonts w:ascii="Arial" w:hAnsi="Arial"/>
        </w:rPr>
        <w:tab/>
        <w:t>Employer identification number means the Federal Social Security number used on the Employer’s Quarterly Federal Tax Return, US Treasury Department Form 941.</w:t>
      </w:r>
    </w:p>
    <w:p w14:paraId="7BD3284D" w14:textId="77777777" w:rsidR="00360DCC" w:rsidRPr="00A15519" w:rsidRDefault="00360DCC" w:rsidP="00A15519">
      <w:pPr>
        <w:pStyle w:val="List0indent"/>
        <w:rPr>
          <w:rFonts w:ascii="Arial" w:hAnsi="Arial"/>
        </w:rPr>
      </w:pPr>
      <w:r w:rsidRPr="00A15519">
        <w:rPr>
          <w:rFonts w:ascii="Arial" w:hAnsi="Arial"/>
        </w:rPr>
        <w:t>4.</w:t>
      </w:r>
      <w:r w:rsidRPr="00A15519">
        <w:rPr>
          <w:rFonts w:ascii="Arial" w:hAnsi="Arial"/>
        </w:rPr>
        <w:tab/>
        <w:t>Minority includes:</w:t>
      </w:r>
    </w:p>
    <w:p w14:paraId="6EBE001D" w14:textId="77777777" w:rsidR="00360DCC" w:rsidRPr="00A15519" w:rsidRDefault="00360DCC" w:rsidP="00A15519">
      <w:pPr>
        <w:pStyle w:val="List1indent"/>
        <w:rPr>
          <w:rFonts w:ascii="Arial" w:hAnsi="Arial"/>
        </w:rPr>
      </w:pPr>
      <w:r w:rsidRPr="00A15519">
        <w:rPr>
          <w:rFonts w:ascii="Arial" w:hAnsi="Arial"/>
        </w:rPr>
        <w:t>a.</w:t>
      </w:r>
      <w:r w:rsidRPr="00A15519">
        <w:rPr>
          <w:rFonts w:ascii="Arial" w:hAnsi="Arial"/>
        </w:rPr>
        <w:tab/>
        <w:t>Black (a person having origins in any of the black African racial groups not of Hispanic origin</w:t>
      </w:r>
      <w:proofErr w:type="gramStart"/>
      <w:r w:rsidRPr="00A15519">
        <w:rPr>
          <w:rFonts w:ascii="Arial" w:hAnsi="Arial"/>
        </w:rPr>
        <w:t>);</w:t>
      </w:r>
      <w:proofErr w:type="gramEnd"/>
    </w:p>
    <w:p w14:paraId="0A175957" w14:textId="77777777" w:rsidR="00360DCC" w:rsidRPr="00A15519" w:rsidRDefault="00360DCC" w:rsidP="00A15519">
      <w:pPr>
        <w:pStyle w:val="List1indent"/>
        <w:rPr>
          <w:rFonts w:ascii="Arial" w:hAnsi="Arial"/>
        </w:rPr>
      </w:pPr>
      <w:r w:rsidRPr="00A15519">
        <w:rPr>
          <w:rFonts w:ascii="Arial" w:hAnsi="Arial"/>
        </w:rPr>
        <w:t>b.</w:t>
      </w:r>
      <w:r w:rsidRPr="00A15519">
        <w:rPr>
          <w:rFonts w:ascii="Arial" w:hAnsi="Arial"/>
        </w:rPr>
        <w:tab/>
        <w:t>Hispanic (a person of Mexican, Puerto Rican, Cuban, Central or South American or other Spanish culture or origin, regardless of race</w:t>
      </w:r>
      <w:proofErr w:type="gramStart"/>
      <w:r w:rsidRPr="00A15519">
        <w:rPr>
          <w:rFonts w:ascii="Arial" w:hAnsi="Arial"/>
        </w:rPr>
        <w:t>);</w:t>
      </w:r>
      <w:proofErr w:type="gramEnd"/>
    </w:p>
    <w:p w14:paraId="3CCB1B5F" w14:textId="77777777" w:rsidR="00360DCC" w:rsidRPr="00A15519" w:rsidRDefault="00360DCC" w:rsidP="00A15519">
      <w:pPr>
        <w:pStyle w:val="List1indent"/>
        <w:rPr>
          <w:rFonts w:ascii="Arial" w:hAnsi="Arial"/>
        </w:rPr>
      </w:pPr>
      <w:r w:rsidRPr="00A15519">
        <w:rPr>
          <w:rFonts w:ascii="Arial" w:hAnsi="Arial"/>
        </w:rPr>
        <w:t>c.</w:t>
      </w:r>
      <w:r w:rsidRPr="00A15519">
        <w:rPr>
          <w:rFonts w:ascii="Arial" w:hAnsi="Arial"/>
        </w:rPr>
        <w:tab/>
        <w:t>Asian and Pacific Islander (a person having originals in any of the original peoples of the Far East, Southeast Asia, the Indian Subcontinent, or the Pacific Islands); and</w:t>
      </w:r>
    </w:p>
    <w:p w14:paraId="56E5F143" w14:textId="77777777" w:rsidR="00360DCC" w:rsidRPr="00A15519" w:rsidRDefault="00360DCC" w:rsidP="00A15519">
      <w:pPr>
        <w:pStyle w:val="List1indent"/>
        <w:rPr>
          <w:rFonts w:ascii="Arial" w:hAnsi="Arial"/>
        </w:rPr>
      </w:pPr>
      <w:r w:rsidRPr="00A15519">
        <w:rPr>
          <w:rFonts w:ascii="Arial" w:hAnsi="Arial"/>
        </w:rPr>
        <w:t>d.</w:t>
      </w:r>
      <w:r w:rsidRPr="00A15519">
        <w:rPr>
          <w:rFonts w:ascii="Arial" w:hAnsi="Arial"/>
        </w:rPr>
        <w:tab/>
        <w:t>American Indian or Alaskan Native (a person having origins in any of the original peoples of North America and maintaining identifiable tribal affiliations through membership and participating or community identification).</w:t>
      </w:r>
    </w:p>
    <w:p w14:paraId="4E658ACE" w14:textId="77777777" w:rsidR="00360DCC" w:rsidRPr="00AF34EE" w:rsidRDefault="00360DCC" w:rsidP="00AF34EE">
      <w:pPr>
        <w:pStyle w:val="A1paragraph0"/>
        <w:rPr>
          <w:rFonts w:ascii="Arial" w:hAnsi="Arial"/>
        </w:rPr>
      </w:pPr>
      <w:r w:rsidRPr="00AF34EE">
        <w:rPr>
          <w:rFonts w:ascii="Arial" w:hAnsi="Arial"/>
        </w:rPr>
        <w:t>B.</w:t>
      </w:r>
      <w:r w:rsidRPr="00AF34EE">
        <w:rPr>
          <w:rFonts w:ascii="Arial" w:hAnsi="Arial"/>
        </w:rPr>
        <w:tab/>
        <w:t>Whenever the Contractor, or any subcontractor at any tier, subcontracts a portion of the work involving any construction trade, it shall physically include in each subcontract in excess of $10,000 the provisions of these specifications and the Notice which contains the applicable goals for minority and female participation and which is set forth in the solicitations from which this contract resulted.</w:t>
      </w:r>
    </w:p>
    <w:p w14:paraId="288AD728" w14:textId="77777777" w:rsidR="00360DCC" w:rsidRPr="00AF34EE" w:rsidRDefault="00360DCC" w:rsidP="00AF34EE">
      <w:pPr>
        <w:pStyle w:val="A1paragraph0"/>
        <w:rPr>
          <w:rFonts w:ascii="Arial" w:hAnsi="Arial"/>
        </w:rPr>
      </w:pPr>
      <w:r w:rsidRPr="00AF34EE">
        <w:rPr>
          <w:rFonts w:ascii="Arial" w:hAnsi="Arial"/>
        </w:rPr>
        <w:t>C.</w:t>
      </w:r>
      <w:r w:rsidRPr="00AF34EE">
        <w:rPr>
          <w:rFonts w:ascii="Arial" w:hAnsi="Arial"/>
        </w:rPr>
        <w:tab/>
        <w:t>Implement the specific affirmative action standards provided in paragraphs F1 through 16 of these specifications.  The goals set forth in the solicitation from which this contract resulted are expressed as percentages of the total hours of employment and training of minority and female utilization the Contractor should reasonably be able to achieve in each construction trade in which it has employees in the covered area.  Covered Construction Contractors performing construction work in geographical areas where they do not have a Federal or Federally assisted construction contract shall apply the minority and female goals established for the geographical area where the work is being performed.  The Contractor is expected to make substantially uniform progress in meeting its goals in each craft during the period specified.</w:t>
      </w:r>
    </w:p>
    <w:p w14:paraId="716CD698" w14:textId="77777777" w:rsidR="00360DCC" w:rsidRPr="00AF34EE" w:rsidRDefault="00360DCC" w:rsidP="00AF34EE">
      <w:pPr>
        <w:pStyle w:val="A1paragraph0"/>
        <w:rPr>
          <w:rFonts w:ascii="Arial" w:hAnsi="Arial"/>
        </w:rPr>
      </w:pPr>
      <w:r w:rsidRPr="00AF34EE">
        <w:rPr>
          <w:rFonts w:ascii="Arial" w:hAnsi="Arial"/>
        </w:rPr>
        <w:t>D.</w:t>
      </w:r>
      <w:r w:rsidRPr="00AF34EE">
        <w:rPr>
          <w:rFonts w:ascii="Arial" w:hAnsi="Arial"/>
        </w:rPr>
        <w:tab/>
        <w:t xml:space="preserve">Neither the provisions of any collective bargaining agreement nor the failure by a union with whom the Contractor has a collective bargaining agreement to refer either minorities or women excuses the Contractor’s obligations under these Specifications, </w:t>
      </w:r>
      <w:r w:rsidRPr="00ED7EF8">
        <w:rPr>
          <w:rFonts w:ascii="Arial" w:hAnsi="Arial"/>
        </w:rPr>
        <w:t>Executive Order 11246,</w:t>
      </w:r>
      <w:r w:rsidRPr="00AF34EE">
        <w:rPr>
          <w:rFonts w:ascii="Arial" w:hAnsi="Arial"/>
        </w:rPr>
        <w:t xml:space="preserve"> or the regulations promulgated pursuant thereto.</w:t>
      </w:r>
    </w:p>
    <w:p w14:paraId="777186D7" w14:textId="77777777" w:rsidR="00360DCC" w:rsidRPr="00AF34EE" w:rsidRDefault="00360DCC" w:rsidP="00AF34EE">
      <w:pPr>
        <w:pStyle w:val="A1paragraph0"/>
        <w:rPr>
          <w:rFonts w:ascii="Arial" w:hAnsi="Arial"/>
        </w:rPr>
      </w:pPr>
      <w:r w:rsidRPr="00AF34EE">
        <w:rPr>
          <w:rFonts w:ascii="Arial" w:hAnsi="Arial"/>
        </w:rPr>
        <w:t>E.</w:t>
      </w:r>
      <w:r w:rsidRPr="00AF34EE">
        <w:rPr>
          <w:rFonts w:ascii="Arial" w:hAnsi="Arial"/>
        </w:rPr>
        <w:tab/>
        <w:t>In order for the nonworking training hours of apprentices and trainees to be counted in meeting the goals, such apprentices and trainees must be employed by the Contractor during the training period, and the Contractor must have made a commitment to employ the apprentices and trainees at the completion of their training, subject to the availability of employment opportunities.  Trainees must be trained pursuant to training programs approved by the US Department of Labor.</w:t>
      </w:r>
    </w:p>
    <w:p w14:paraId="594EEF99" w14:textId="77777777" w:rsidR="00360DCC" w:rsidRPr="00AF34EE" w:rsidRDefault="00360DCC" w:rsidP="00AF34EE">
      <w:pPr>
        <w:pStyle w:val="A1paragraph0"/>
        <w:rPr>
          <w:rFonts w:ascii="Arial" w:hAnsi="Arial"/>
        </w:rPr>
      </w:pPr>
      <w:r w:rsidRPr="00AF34EE">
        <w:rPr>
          <w:rFonts w:ascii="Arial" w:hAnsi="Arial"/>
        </w:rPr>
        <w:t>F.</w:t>
      </w:r>
      <w:r w:rsidRPr="00AF34EE">
        <w:rPr>
          <w:rFonts w:ascii="Arial" w:hAnsi="Arial"/>
        </w:rPr>
        <w:tab/>
        <w:t>Take specific affirmative action to ensure equal employment opportunity.  The evaluation of the Contractor’s compliance with these specifications shall be based upon its effort to achieve maximum results from its actions.  Document these efforts fully, and shall implement affirmative action steps at least as extensive as the following:</w:t>
      </w:r>
    </w:p>
    <w:p w14:paraId="444AA669" w14:textId="77777777" w:rsidR="00360DCC" w:rsidRPr="00AF34EE" w:rsidRDefault="00360DCC" w:rsidP="00AF34EE">
      <w:pPr>
        <w:pStyle w:val="11paragraph"/>
        <w:rPr>
          <w:rFonts w:ascii="Arial" w:hAnsi="Arial"/>
        </w:rPr>
      </w:pPr>
      <w:r w:rsidRPr="00AF34EE">
        <w:rPr>
          <w:rFonts w:ascii="Arial" w:hAnsi="Arial"/>
        </w:rPr>
        <w:t>1.</w:t>
      </w:r>
      <w:r w:rsidRPr="00AF34EE">
        <w:rPr>
          <w:rFonts w:ascii="Arial" w:hAnsi="Arial"/>
        </w:rPr>
        <w:tab/>
        <w:t xml:space="preserve">Ensure and maintain a working environment free of harassment, intimidation, and coercion at all sites, and in all facilities at which the Contractor’s employees are assigned to work.  Where possible, assign </w:t>
      </w:r>
      <w:r w:rsidRPr="00AF34EE">
        <w:rPr>
          <w:rFonts w:ascii="Arial" w:hAnsi="Arial"/>
        </w:rPr>
        <w:lastRenderedPageBreak/>
        <w:t>two or more women to each construction project.  Specifically ensure that all foreman, superintendents, and other on-site supervisory personnel are aware of and carry out the Contractor’s obligation to maintain such a working environment with specific attention to minority or female individuals working at such sites or in such facilities.</w:t>
      </w:r>
    </w:p>
    <w:p w14:paraId="7EDEDE36" w14:textId="77777777" w:rsidR="00360DCC" w:rsidRPr="00AF34EE" w:rsidRDefault="00360DCC" w:rsidP="00AF34EE">
      <w:pPr>
        <w:pStyle w:val="11paragraph"/>
        <w:rPr>
          <w:rFonts w:ascii="Arial" w:hAnsi="Arial"/>
        </w:rPr>
      </w:pPr>
      <w:r w:rsidRPr="00AF34EE">
        <w:rPr>
          <w:rFonts w:ascii="Arial" w:hAnsi="Arial"/>
        </w:rPr>
        <w:t>2.</w:t>
      </w:r>
      <w:r w:rsidRPr="00AF34EE">
        <w:rPr>
          <w:rFonts w:ascii="Arial" w:hAnsi="Arial"/>
        </w:rPr>
        <w:tab/>
        <w:t>Establish and maintain a current list of minority and female recruitment sources, provide written notification to minority and female recruitment sources and to community organizations when the Contractor or its unions have employment opportunities available, and maintain a record of the organizations’ responses.</w:t>
      </w:r>
    </w:p>
    <w:p w14:paraId="46FFB62D" w14:textId="77777777" w:rsidR="00360DCC" w:rsidRPr="00AF34EE" w:rsidRDefault="00360DCC" w:rsidP="00AF34EE">
      <w:pPr>
        <w:pStyle w:val="11paragraph"/>
        <w:rPr>
          <w:rFonts w:ascii="Arial" w:hAnsi="Arial"/>
        </w:rPr>
      </w:pPr>
      <w:r w:rsidRPr="00AF34EE">
        <w:rPr>
          <w:rFonts w:ascii="Arial" w:hAnsi="Arial"/>
        </w:rPr>
        <w:t>3.</w:t>
      </w:r>
      <w:r w:rsidRPr="00AF34EE">
        <w:rPr>
          <w:rFonts w:ascii="Arial" w:hAnsi="Arial"/>
        </w:rPr>
        <w:tab/>
        <w:t xml:space="preserve">Maintain a current file of the names, addresses and telephone numbers of each minority and female off-the-street applicant and minority or female referral from a union, a recruitment source or community and of what action was taken with respect to each such individual.  If such individual was sent to the union hiring hall for referral and was not </w:t>
      </w:r>
      <w:proofErr w:type="gramStart"/>
      <w:r w:rsidRPr="00AF34EE">
        <w:rPr>
          <w:rFonts w:ascii="Arial" w:hAnsi="Arial"/>
        </w:rPr>
        <w:t>referred back</w:t>
      </w:r>
      <w:proofErr w:type="gramEnd"/>
      <w:r w:rsidRPr="00AF34EE">
        <w:rPr>
          <w:rFonts w:ascii="Arial" w:hAnsi="Arial"/>
        </w:rPr>
        <w:t xml:space="preserve"> to the Contractor by the union or, if </w:t>
      </w:r>
      <w:proofErr w:type="gramStart"/>
      <w:r w:rsidRPr="00AF34EE">
        <w:rPr>
          <w:rFonts w:ascii="Arial" w:hAnsi="Arial"/>
        </w:rPr>
        <w:t>referred back</w:t>
      </w:r>
      <w:proofErr w:type="gramEnd"/>
      <w:r w:rsidRPr="00AF34EE">
        <w:rPr>
          <w:rFonts w:ascii="Arial" w:hAnsi="Arial"/>
        </w:rPr>
        <w:t xml:space="preserve"> to the Contractor, this shall be documented in the file with the reason therefore, along with whatever additional actions the Contractor may have taken.</w:t>
      </w:r>
    </w:p>
    <w:p w14:paraId="5AFCC03A" w14:textId="77777777" w:rsidR="00360DCC" w:rsidRPr="00AF34EE" w:rsidRDefault="00360DCC" w:rsidP="00AF34EE">
      <w:pPr>
        <w:pStyle w:val="11paragraph"/>
        <w:rPr>
          <w:rFonts w:ascii="Arial" w:hAnsi="Arial"/>
        </w:rPr>
      </w:pPr>
      <w:r w:rsidRPr="00AF34EE">
        <w:rPr>
          <w:rFonts w:ascii="Arial" w:hAnsi="Arial"/>
        </w:rPr>
        <w:t>4.</w:t>
      </w:r>
      <w:r w:rsidRPr="00AF34EE">
        <w:rPr>
          <w:rFonts w:ascii="Arial" w:hAnsi="Arial"/>
        </w:rPr>
        <w:tab/>
        <w:t>Provide immediate written notification to the Director when the union or unions with which the Contractor has a collective bargaining agreement has not referred to the Contractor a minority person or woman sent by the Contractor, or when the Contractor has other information that the union referral process has impeded the Contractor’s efforts to meet its obligations.</w:t>
      </w:r>
    </w:p>
    <w:p w14:paraId="2D674FC8" w14:textId="77777777" w:rsidR="00360DCC" w:rsidRPr="00AF34EE" w:rsidRDefault="00360DCC" w:rsidP="00AF34EE">
      <w:pPr>
        <w:pStyle w:val="11paragraph"/>
        <w:rPr>
          <w:rFonts w:ascii="Arial" w:hAnsi="Arial"/>
        </w:rPr>
      </w:pPr>
      <w:r w:rsidRPr="00AF34EE">
        <w:rPr>
          <w:rFonts w:ascii="Arial" w:hAnsi="Arial"/>
        </w:rPr>
        <w:t>5.</w:t>
      </w:r>
      <w:r w:rsidRPr="00AF34EE">
        <w:rPr>
          <w:rFonts w:ascii="Arial" w:hAnsi="Arial"/>
        </w:rPr>
        <w:tab/>
        <w:t>Develop on-the-job training opportunities and/or participate in training programs for the area which expressly include minorities and women including upgrading programs and apprenticeship and trainee programs relevant to the Contractor’s employment needs, especially those programs funded or approved by the Department of Labor.  The Contractor shall provide notice of these programs to the source compiled under F2 above.</w:t>
      </w:r>
    </w:p>
    <w:p w14:paraId="6F6C75E8" w14:textId="77777777" w:rsidR="00360DCC" w:rsidRPr="00AF34EE" w:rsidRDefault="00360DCC" w:rsidP="00AF34EE">
      <w:pPr>
        <w:pStyle w:val="11paragraph"/>
        <w:rPr>
          <w:rFonts w:ascii="Arial" w:hAnsi="Arial"/>
        </w:rPr>
      </w:pPr>
      <w:r w:rsidRPr="00AF34EE">
        <w:rPr>
          <w:rFonts w:ascii="Arial" w:hAnsi="Arial"/>
        </w:rPr>
        <w:t>6.</w:t>
      </w:r>
      <w:r w:rsidRPr="00AF34EE">
        <w:rPr>
          <w:rFonts w:ascii="Arial" w:hAnsi="Arial"/>
        </w:rPr>
        <w:tab/>
        <w:t>Disseminate the Contractor’s EEO policy by providing notice of the policy to unions and training programs and requesting their cooperation in assisting the Contractor in meeting its EEO obligations by including it in any policy manual and collective bargaining agreement; by publicizing it in the company newspaper, annual report, etc. by specific review of the policy with all management personnel and with all minority and female employees at least once a year; and by posting the company EEO policy on bulletin boards accessible to all employees at each location where construction work is performed.</w:t>
      </w:r>
    </w:p>
    <w:p w14:paraId="2EF445B6" w14:textId="77777777" w:rsidR="00360DCC" w:rsidRPr="00AF34EE" w:rsidRDefault="00360DCC" w:rsidP="00AF34EE">
      <w:pPr>
        <w:pStyle w:val="11paragraph"/>
        <w:rPr>
          <w:rFonts w:ascii="Arial" w:hAnsi="Arial"/>
        </w:rPr>
      </w:pPr>
      <w:r w:rsidRPr="00AF34EE">
        <w:rPr>
          <w:rFonts w:ascii="Arial" w:hAnsi="Arial"/>
        </w:rPr>
        <w:t>7.</w:t>
      </w:r>
      <w:r w:rsidRPr="00AF34EE">
        <w:rPr>
          <w:rFonts w:ascii="Arial" w:hAnsi="Arial"/>
        </w:rPr>
        <w:tab/>
        <w:t xml:space="preserve">Review, at least annually, the company’s EEO policy and affirmative action obligations under these specifications with all employees having any responsibility for hiring, assignment, layoff, termination or other employment decisions including specific review of these items with on-site supervisory personnel such as Superintendents, General Foremen, etc., prior to the initiation of construction work at any job site.  A written record shall be made and maintained identifying the time and place of these meetings, </w:t>
      </w:r>
      <w:proofErr w:type="gramStart"/>
      <w:r w:rsidRPr="00AF34EE">
        <w:rPr>
          <w:rFonts w:ascii="Arial" w:hAnsi="Arial"/>
        </w:rPr>
        <w:t>persons</w:t>
      </w:r>
      <w:proofErr w:type="gramEnd"/>
      <w:r w:rsidRPr="00AF34EE">
        <w:rPr>
          <w:rFonts w:ascii="Arial" w:hAnsi="Arial"/>
        </w:rPr>
        <w:t xml:space="preserve"> attending, subject matter discussed, and disposition of the subject matter.</w:t>
      </w:r>
    </w:p>
    <w:p w14:paraId="6C23177A" w14:textId="77777777" w:rsidR="00360DCC" w:rsidRPr="00AF34EE" w:rsidRDefault="00360DCC" w:rsidP="00AF34EE">
      <w:pPr>
        <w:pStyle w:val="11paragraph"/>
        <w:rPr>
          <w:rFonts w:ascii="Arial" w:hAnsi="Arial"/>
        </w:rPr>
      </w:pPr>
      <w:r w:rsidRPr="00AF34EE">
        <w:rPr>
          <w:rFonts w:ascii="Arial" w:hAnsi="Arial"/>
        </w:rPr>
        <w:t>8.</w:t>
      </w:r>
      <w:r w:rsidRPr="00AF34EE">
        <w:rPr>
          <w:rFonts w:ascii="Arial" w:hAnsi="Arial"/>
        </w:rPr>
        <w:tab/>
        <w:t>Disseminate the Contractor’s EEO policy externally by including it in any advertising in the news media, specifically including minority and female news media, and providing written notification to and discussing the Contractor’s EEO policy with other Contractors and Subcontractors with whom the Contractor does or anticipates doing business.</w:t>
      </w:r>
    </w:p>
    <w:p w14:paraId="1948A4A6" w14:textId="77777777" w:rsidR="00360DCC" w:rsidRPr="00AF34EE" w:rsidRDefault="00360DCC" w:rsidP="00AF34EE">
      <w:pPr>
        <w:pStyle w:val="11paragraph"/>
        <w:rPr>
          <w:rFonts w:ascii="Arial" w:hAnsi="Arial"/>
        </w:rPr>
      </w:pPr>
      <w:r w:rsidRPr="00AF34EE">
        <w:rPr>
          <w:rFonts w:ascii="Arial" w:hAnsi="Arial"/>
        </w:rPr>
        <w:t>9.</w:t>
      </w:r>
      <w:r w:rsidRPr="00AF34EE">
        <w:rPr>
          <w:rFonts w:ascii="Arial" w:hAnsi="Arial"/>
        </w:rPr>
        <w:tab/>
        <w:t>Direct its recruitment efforts, both oral and written, to minority, female and community organizations, to schools with minority and female students and to minority and female recruitment and training organizations serving the Contractor’s recruitment area and employment needs.  Not later than one month prior to the date for the acceptance of applications for apprenticeship or other training by any recruitment source, the Contractor shall send written notification to organizations such as the above, describing the openings, screening procedures, and tests to be used in the selection process.</w:t>
      </w:r>
    </w:p>
    <w:p w14:paraId="12E13B91" w14:textId="77777777" w:rsidR="00360DCC" w:rsidRPr="00AF34EE" w:rsidRDefault="00360DCC" w:rsidP="00AF34EE">
      <w:pPr>
        <w:pStyle w:val="11paragraph"/>
        <w:rPr>
          <w:rFonts w:ascii="Arial" w:hAnsi="Arial"/>
        </w:rPr>
      </w:pPr>
      <w:r w:rsidRPr="00AF34EE">
        <w:rPr>
          <w:rFonts w:ascii="Arial" w:hAnsi="Arial"/>
        </w:rPr>
        <w:t>10.</w:t>
      </w:r>
      <w:r w:rsidRPr="00AF34EE">
        <w:rPr>
          <w:rFonts w:ascii="Arial" w:hAnsi="Arial"/>
        </w:rPr>
        <w:tab/>
        <w:t xml:space="preserve">Encourage present minority and female employees to recruit other minority persons and women and, where reasonable, provide after school, summer and vacation employment to minority and female youth both on the site and in other areas of a </w:t>
      </w:r>
      <w:proofErr w:type="gramStart"/>
      <w:r w:rsidRPr="00AF34EE">
        <w:rPr>
          <w:rFonts w:ascii="Arial" w:hAnsi="Arial"/>
        </w:rPr>
        <w:t>Contractor’s</w:t>
      </w:r>
      <w:proofErr w:type="gramEnd"/>
      <w:r w:rsidRPr="00AF34EE">
        <w:rPr>
          <w:rFonts w:ascii="Arial" w:hAnsi="Arial"/>
        </w:rPr>
        <w:t xml:space="preserve"> work force.</w:t>
      </w:r>
    </w:p>
    <w:p w14:paraId="65B6D32F" w14:textId="77777777" w:rsidR="00360DCC" w:rsidRPr="00AF34EE" w:rsidRDefault="00360DCC" w:rsidP="00AF34EE">
      <w:pPr>
        <w:pStyle w:val="11paragraph"/>
        <w:rPr>
          <w:rFonts w:ascii="Arial" w:hAnsi="Arial"/>
        </w:rPr>
      </w:pPr>
      <w:r w:rsidRPr="00AF34EE">
        <w:rPr>
          <w:rFonts w:ascii="Arial" w:hAnsi="Arial"/>
        </w:rPr>
        <w:t>11.</w:t>
      </w:r>
      <w:r w:rsidRPr="00AF34EE">
        <w:rPr>
          <w:rFonts w:ascii="Arial" w:hAnsi="Arial"/>
        </w:rPr>
        <w:tab/>
        <w:t>Validate all tests and other selection requirements where there is an obligation to do so under 41 CFR Part 60-3.</w:t>
      </w:r>
    </w:p>
    <w:p w14:paraId="31D0A40B" w14:textId="77777777" w:rsidR="00360DCC" w:rsidRPr="00AF34EE" w:rsidRDefault="00360DCC" w:rsidP="00AF34EE">
      <w:pPr>
        <w:pStyle w:val="11paragraph"/>
        <w:rPr>
          <w:rFonts w:ascii="Arial" w:hAnsi="Arial"/>
        </w:rPr>
      </w:pPr>
      <w:r w:rsidRPr="00AF34EE">
        <w:rPr>
          <w:rFonts w:ascii="Arial" w:hAnsi="Arial"/>
        </w:rPr>
        <w:lastRenderedPageBreak/>
        <w:t>12.</w:t>
      </w:r>
      <w:r w:rsidRPr="00AF34EE">
        <w:rPr>
          <w:rFonts w:ascii="Arial" w:hAnsi="Arial"/>
        </w:rPr>
        <w:tab/>
        <w:t>Conduct, at least annually, an inventory and evaluation at least of all minority and female personnel for promotional opportunities and encourage these employees to seek or to prepare for, through appropriate training, etc., such opportunities.</w:t>
      </w:r>
    </w:p>
    <w:p w14:paraId="2C31F80A" w14:textId="77777777" w:rsidR="00360DCC" w:rsidRPr="00AF34EE" w:rsidRDefault="00360DCC" w:rsidP="00AF34EE">
      <w:pPr>
        <w:pStyle w:val="11paragraph"/>
        <w:rPr>
          <w:rFonts w:ascii="Arial" w:hAnsi="Arial"/>
        </w:rPr>
      </w:pPr>
      <w:r w:rsidRPr="00AF34EE">
        <w:rPr>
          <w:rFonts w:ascii="Arial" w:hAnsi="Arial"/>
        </w:rPr>
        <w:t>13.</w:t>
      </w:r>
      <w:r w:rsidRPr="00AF34EE">
        <w:rPr>
          <w:rFonts w:ascii="Arial" w:hAnsi="Arial"/>
        </w:rPr>
        <w:tab/>
        <w:t>Ensure that seniority practices, job classifications, work assignments and other personnel practices do not have a discriminatory effect by continually monitoring all personnel and employment related activities to ensure that the EEO policy and the Contractor’s obligations under these specifications are being carried out.</w:t>
      </w:r>
    </w:p>
    <w:p w14:paraId="14055A66" w14:textId="77777777" w:rsidR="00360DCC" w:rsidRPr="00AF34EE" w:rsidRDefault="00360DCC" w:rsidP="00AF34EE">
      <w:pPr>
        <w:pStyle w:val="11paragraph"/>
        <w:rPr>
          <w:rFonts w:ascii="Arial" w:hAnsi="Arial"/>
        </w:rPr>
      </w:pPr>
      <w:r w:rsidRPr="00AF34EE">
        <w:rPr>
          <w:rFonts w:ascii="Arial" w:hAnsi="Arial"/>
        </w:rPr>
        <w:t>14.</w:t>
      </w:r>
      <w:r w:rsidRPr="00AF34EE">
        <w:rPr>
          <w:rFonts w:ascii="Arial" w:hAnsi="Arial"/>
        </w:rPr>
        <w:tab/>
        <w:t xml:space="preserve">Ensure that all facilities and company activities are provided in a manner such that segregation </w:t>
      </w:r>
      <w:proofErr w:type="gramStart"/>
      <w:r w:rsidRPr="00AF34EE">
        <w:rPr>
          <w:rFonts w:ascii="Arial" w:hAnsi="Arial"/>
        </w:rPr>
        <w:t>on the basis of</w:t>
      </w:r>
      <w:proofErr w:type="gramEnd"/>
      <w:r w:rsidRPr="00AF34EE">
        <w:rPr>
          <w:rFonts w:ascii="Arial" w:hAnsi="Arial"/>
        </w:rPr>
        <w:t xml:space="preserve"> race, color, religion, sex, sexual orientation, gender identity, national origin cannot result.  Do not require such segregated use by written or oral policies, nor tolerate such use by employee custom.  Provide separate or single-user restrooms and necessary dressing or sleeping areas to assure privacy between sexes.</w:t>
      </w:r>
    </w:p>
    <w:p w14:paraId="2C69A876" w14:textId="77777777" w:rsidR="00360DCC" w:rsidRPr="00AF34EE" w:rsidRDefault="00360DCC" w:rsidP="00AF34EE">
      <w:pPr>
        <w:pStyle w:val="11paragraph"/>
        <w:rPr>
          <w:rFonts w:ascii="Arial" w:hAnsi="Arial"/>
        </w:rPr>
      </w:pPr>
      <w:r w:rsidRPr="00AF34EE">
        <w:rPr>
          <w:rFonts w:ascii="Arial" w:hAnsi="Arial"/>
        </w:rPr>
        <w:t>15.</w:t>
      </w:r>
      <w:r w:rsidRPr="00AF34EE">
        <w:rPr>
          <w:rFonts w:ascii="Arial" w:hAnsi="Arial"/>
        </w:rPr>
        <w:tab/>
        <w:t>Document and maintain a record of all solicitations of offers for subcontracts from minority and female construction Contraction and suppliers, including circulation of solicitations to minority and female contractor associations and other business associations.</w:t>
      </w:r>
    </w:p>
    <w:p w14:paraId="6C70938D" w14:textId="77777777" w:rsidR="00360DCC" w:rsidRPr="00AF34EE" w:rsidRDefault="00360DCC" w:rsidP="00AF34EE">
      <w:pPr>
        <w:pStyle w:val="11paragraph"/>
        <w:rPr>
          <w:rFonts w:ascii="Arial" w:hAnsi="Arial"/>
        </w:rPr>
      </w:pPr>
      <w:r w:rsidRPr="00AF34EE">
        <w:rPr>
          <w:rFonts w:ascii="Arial" w:hAnsi="Arial"/>
        </w:rPr>
        <w:t>16.</w:t>
      </w:r>
      <w:r w:rsidRPr="00AF34EE">
        <w:rPr>
          <w:rFonts w:ascii="Arial" w:hAnsi="Arial"/>
        </w:rPr>
        <w:tab/>
        <w:t>Conduct a review, at least annually, of all supervisors’ adherence to and performance under the Contractor’s EEO policies and affirmative action obligations.</w:t>
      </w:r>
    </w:p>
    <w:p w14:paraId="35D97C83" w14:textId="77777777" w:rsidR="00360DCC" w:rsidRPr="00AF34EE" w:rsidRDefault="00360DCC" w:rsidP="00AF34EE">
      <w:pPr>
        <w:pStyle w:val="A1paragraph0"/>
        <w:rPr>
          <w:rFonts w:ascii="Arial" w:hAnsi="Arial"/>
        </w:rPr>
      </w:pPr>
      <w:r w:rsidRPr="00AF34EE">
        <w:rPr>
          <w:rFonts w:ascii="Arial" w:hAnsi="Arial"/>
        </w:rPr>
        <w:t>G.</w:t>
      </w:r>
      <w:r w:rsidRPr="00AF34EE">
        <w:rPr>
          <w:rFonts w:ascii="Arial" w:hAnsi="Arial"/>
        </w:rPr>
        <w:tab/>
        <w:t>Contractors are encouraged to participate in voluntary associations which assist in fulfilling one or more of their affirmative action obligations (F1 through 16).  The efforts of a Contractor association, joint contractor union, Contractor-Community, or other similar group of which the Contractor is a member and participant may be asserted as fulfilling any one or more of its obligations under F1 through 16 of these Specifications provided that the Contractor actively participates in the group, makes every effort to assure that the group has a positive impact on the employment of minorities and women in the industry, ensures that the concrete benefits of the program are reflected in the Contractor’s minority and female work force participation, makes a good faith effort to meet its individual goals and timetables, and can provide access to documentation which demonstrates the effectiveness of actions taken on behalf of the Contractor. The obligation to comply, however, is the Contractor’s and failure of such a group to fulfill an obligation shall not be a defense for the Contractor’s noncompliance.</w:t>
      </w:r>
    </w:p>
    <w:p w14:paraId="738A83D4" w14:textId="77777777" w:rsidR="00360DCC" w:rsidRPr="00AF34EE" w:rsidRDefault="00360DCC" w:rsidP="00AF34EE">
      <w:pPr>
        <w:pStyle w:val="A1paragraph0"/>
        <w:rPr>
          <w:rFonts w:ascii="Arial" w:hAnsi="Arial"/>
        </w:rPr>
      </w:pPr>
      <w:r w:rsidRPr="00AF34EE">
        <w:rPr>
          <w:rFonts w:ascii="Arial" w:hAnsi="Arial"/>
        </w:rPr>
        <w:t>H.</w:t>
      </w:r>
      <w:r w:rsidRPr="00AF34EE">
        <w:rPr>
          <w:rFonts w:ascii="Arial" w:hAnsi="Arial"/>
        </w:rPr>
        <w:tab/>
        <w:t xml:space="preserve">A single goal for minorities and a separate single goal for women </w:t>
      </w:r>
      <w:proofErr w:type="gramStart"/>
      <w:r w:rsidRPr="00AF34EE">
        <w:rPr>
          <w:rFonts w:ascii="Arial" w:hAnsi="Arial"/>
        </w:rPr>
        <w:t>have</w:t>
      </w:r>
      <w:proofErr w:type="gramEnd"/>
      <w:r w:rsidRPr="00AF34EE">
        <w:rPr>
          <w:rFonts w:ascii="Arial" w:hAnsi="Arial"/>
        </w:rPr>
        <w:t xml:space="preserve"> been established.  The Contractor, however, is required to provide equal employment opportunity and to take affirmative action for all minority groups, both male and female, and all women both minority and nonminority.  Consequently, the Contractor may be in violation of the Executive Order if a particular group is employed in a substantially disparate manner (for example, even though the Contractor has achieved its goals for women generally, the Contractor may be in violation of the Executive Order if a specific minority group of women is underutilized).</w:t>
      </w:r>
    </w:p>
    <w:p w14:paraId="23F05ED8" w14:textId="77777777" w:rsidR="00360DCC" w:rsidRPr="00AF34EE" w:rsidRDefault="00360DCC" w:rsidP="00AF34EE">
      <w:pPr>
        <w:pStyle w:val="A1paragraph0"/>
        <w:rPr>
          <w:rFonts w:ascii="Arial" w:hAnsi="Arial"/>
        </w:rPr>
      </w:pPr>
      <w:r w:rsidRPr="00AF34EE">
        <w:rPr>
          <w:rFonts w:ascii="Arial" w:hAnsi="Arial"/>
        </w:rPr>
        <w:t>I.</w:t>
      </w:r>
      <w:r w:rsidRPr="00AF34EE">
        <w:rPr>
          <w:rFonts w:ascii="Arial" w:hAnsi="Arial"/>
        </w:rPr>
        <w:tab/>
        <w:t>Do not use the goals and timetables or affirmative action standards to discriminate against any person because of race, creed, color, national origin, age, ancestry, nationality, gender, disability, sex, affectional or sexual orientation, gender identity or expression, religion, and liability for military service.</w:t>
      </w:r>
    </w:p>
    <w:p w14:paraId="57733DA3" w14:textId="77777777" w:rsidR="00360DCC" w:rsidRPr="00AF34EE" w:rsidRDefault="00360DCC" w:rsidP="00AF34EE">
      <w:pPr>
        <w:pStyle w:val="A1paragraph0"/>
        <w:rPr>
          <w:rFonts w:ascii="Arial" w:hAnsi="Arial"/>
        </w:rPr>
      </w:pPr>
      <w:r w:rsidRPr="00AF34EE">
        <w:rPr>
          <w:rFonts w:ascii="Arial" w:hAnsi="Arial"/>
        </w:rPr>
        <w:t>J.</w:t>
      </w:r>
      <w:r w:rsidRPr="00AF34EE">
        <w:rPr>
          <w:rFonts w:ascii="Arial" w:hAnsi="Arial"/>
        </w:rPr>
        <w:tab/>
        <w:t xml:space="preserve">Do not </w:t>
      </w:r>
      <w:proofErr w:type="gramStart"/>
      <w:r w:rsidRPr="00AF34EE">
        <w:rPr>
          <w:rFonts w:ascii="Arial" w:hAnsi="Arial"/>
        </w:rPr>
        <w:t>enter into</w:t>
      </w:r>
      <w:proofErr w:type="gramEnd"/>
      <w:r w:rsidRPr="00AF34EE">
        <w:rPr>
          <w:rFonts w:ascii="Arial" w:hAnsi="Arial"/>
        </w:rPr>
        <w:t xml:space="preserve"> any Subcontract with any person or firm debarred from Government contracts pursuant </w:t>
      </w:r>
      <w:r w:rsidRPr="00F97AB6">
        <w:rPr>
          <w:rFonts w:ascii="Arial" w:hAnsi="Arial"/>
        </w:rPr>
        <w:t>to Executive Order 11246.</w:t>
      </w:r>
    </w:p>
    <w:p w14:paraId="7B1086C1" w14:textId="77777777" w:rsidR="00360DCC" w:rsidRPr="00AF34EE" w:rsidRDefault="00360DCC" w:rsidP="00AF34EE">
      <w:pPr>
        <w:pStyle w:val="A1paragraph0"/>
        <w:rPr>
          <w:rFonts w:ascii="Arial" w:hAnsi="Arial"/>
        </w:rPr>
      </w:pPr>
      <w:r w:rsidRPr="00AF34EE">
        <w:rPr>
          <w:rFonts w:ascii="Arial" w:hAnsi="Arial"/>
        </w:rPr>
        <w:t>K.</w:t>
      </w:r>
      <w:r w:rsidRPr="00AF34EE">
        <w:rPr>
          <w:rFonts w:ascii="Arial" w:hAnsi="Arial"/>
        </w:rPr>
        <w:tab/>
        <w:t xml:space="preserve">Carry out such sanctions and penalties for violation of these specifications and of the Equal Opportunity Clause, including suspensions, termination and cancellation of existing subcontracts as may be imposed or ordered </w:t>
      </w:r>
      <w:r w:rsidRPr="00F97AB6">
        <w:rPr>
          <w:rFonts w:ascii="Arial" w:hAnsi="Arial"/>
        </w:rPr>
        <w:t>pursuant to Executive Order 11246, as</w:t>
      </w:r>
      <w:r w:rsidRPr="00AF34EE">
        <w:rPr>
          <w:rFonts w:ascii="Arial" w:hAnsi="Arial"/>
        </w:rPr>
        <w:t xml:space="preserve"> amended, and its implementing regulations, by the Office of </w:t>
      </w:r>
      <w:proofErr w:type="gramStart"/>
      <w:r w:rsidRPr="00AF34EE">
        <w:rPr>
          <w:rFonts w:ascii="Arial" w:hAnsi="Arial"/>
        </w:rPr>
        <w:t>Federal Contract</w:t>
      </w:r>
      <w:proofErr w:type="gramEnd"/>
      <w:r w:rsidRPr="00AF34EE">
        <w:rPr>
          <w:rFonts w:ascii="Arial" w:hAnsi="Arial"/>
        </w:rPr>
        <w:t xml:space="preserve"> Compliance Programs.  Any </w:t>
      </w:r>
      <w:r w:rsidRPr="00F97AB6">
        <w:rPr>
          <w:rFonts w:ascii="Arial" w:hAnsi="Arial"/>
        </w:rPr>
        <w:t>Contractor who fails to carry out such sanctions and penalties shall be in violation of these specifications and Executive Order 11246 as</w:t>
      </w:r>
      <w:r w:rsidRPr="00AF34EE">
        <w:rPr>
          <w:rFonts w:ascii="Arial" w:hAnsi="Arial"/>
        </w:rPr>
        <w:t xml:space="preserve"> amended.</w:t>
      </w:r>
    </w:p>
    <w:p w14:paraId="440E9392" w14:textId="77777777" w:rsidR="00360DCC" w:rsidRPr="00AF34EE" w:rsidRDefault="00360DCC" w:rsidP="00AF34EE">
      <w:pPr>
        <w:pStyle w:val="A1paragraph0"/>
        <w:rPr>
          <w:rFonts w:ascii="Arial" w:hAnsi="Arial"/>
        </w:rPr>
      </w:pPr>
      <w:r w:rsidRPr="00AF34EE">
        <w:rPr>
          <w:rFonts w:ascii="Arial" w:hAnsi="Arial"/>
        </w:rPr>
        <w:t>L.</w:t>
      </w:r>
      <w:r w:rsidRPr="00AF34EE">
        <w:rPr>
          <w:rFonts w:ascii="Arial" w:hAnsi="Arial"/>
        </w:rPr>
        <w:tab/>
        <w:t xml:space="preserve">Implement specific affirmative action steps, at least as extensive as those standards prescribed in paragraph F of these specifications, </w:t>
      </w:r>
      <w:proofErr w:type="gramStart"/>
      <w:r w:rsidRPr="00AF34EE">
        <w:rPr>
          <w:rFonts w:ascii="Arial" w:hAnsi="Arial"/>
        </w:rPr>
        <w:t>so as to</w:t>
      </w:r>
      <w:proofErr w:type="gramEnd"/>
      <w:r w:rsidRPr="00AF34EE">
        <w:rPr>
          <w:rFonts w:ascii="Arial" w:hAnsi="Arial"/>
        </w:rPr>
        <w:t xml:space="preserve"> achieve maximum results from its efforts to ensure equal employment opportunity.  If the Contractor fails to comply with the requirements of the Executive Order, the implementing regulations or these specifications, the Director shall proceed in accordance with 41 CFR 60-4.8.</w:t>
      </w:r>
    </w:p>
    <w:p w14:paraId="7E4032CF" w14:textId="77777777" w:rsidR="00360DCC" w:rsidRPr="00AF34EE" w:rsidRDefault="00360DCC" w:rsidP="00AF34EE">
      <w:pPr>
        <w:pStyle w:val="A1paragraph0"/>
        <w:rPr>
          <w:rFonts w:ascii="Arial" w:hAnsi="Arial"/>
        </w:rPr>
      </w:pPr>
      <w:r w:rsidRPr="00AF34EE">
        <w:rPr>
          <w:rFonts w:ascii="Arial" w:hAnsi="Arial"/>
        </w:rPr>
        <w:lastRenderedPageBreak/>
        <w:t>M.</w:t>
      </w:r>
      <w:r w:rsidRPr="00AF34EE">
        <w:rPr>
          <w:rFonts w:ascii="Arial" w:hAnsi="Arial"/>
        </w:rPr>
        <w:tab/>
        <w:t xml:space="preserve">Designate a responsible official to monitor all </w:t>
      </w:r>
      <w:proofErr w:type="gramStart"/>
      <w:r w:rsidRPr="00AF34EE">
        <w:rPr>
          <w:rFonts w:ascii="Arial" w:hAnsi="Arial"/>
        </w:rPr>
        <w:t>employment related</w:t>
      </w:r>
      <w:proofErr w:type="gramEnd"/>
      <w:r w:rsidRPr="00AF34EE">
        <w:rPr>
          <w:rFonts w:ascii="Arial" w:hAnsi="Arial"/>
        </w:rPr>
        <w:t xml:space="preserve"> activity to ensure that the company EEO policy is being carried out, to submit reports relating to the provisions hereof as may be required by the Government and to keep records.  Records shall at least include for each employee the name, address, telephone number, construction trade, union affiliation if any, employee identification number when assigned, social security number, race, sex, status (such as mechanic, apprentice, trainee, helper, or laborer), dates of changes in status, hours worked per week in the indicated trade, rate of pay, and locations at which the work was performed.  Records shall be maintained in an easily understandable and retrievable form; however, to the degree that existing records satisfy this requirement, contractors shall not be required to maintain separate records.</w:t>
      </w:r>
    </w:p>
    <w:p w14:paraId="7FEA292E" w14:textId="77777777" w:rsidR="00360DCC" w:rsidRPr="00AF34EE" w:rsidRDefault="00360DCC" w:rsidP="00AF34EE">
      <w:pPr>
        <w:pStyle w:val="A1paragraph0"/>
        <w:rPr>
          <w:rFonts w:ascii="Arial" w:hAnsi="Arial"/>
        </w:rPr>
      </w:pPr>
      <w:proofErr w:type="gramStart"/>
      <w:r w:rsidRPr="00AF34EE">
        <w:rPr>
          <w:rFonts w:ascii="Arial" w:hAnsi="Arial"/>
        </w:rPr>
        <w:t>N.</w:t>
      </w:r>
      <w:r w:rsidRPr="00AF34EE">
        <w:rPr>
          <w:rFonts w:ascii="Arial" w:hAnsi="Arial"/>
        </w:rPr>
        <w:tab/>
        <w:t>Nothing</w:t>
      </w:r>
      <w:proofErr w:type="gramEnd"/>
      <w:r w:rsidRPr="00AF34EE">
        <w:rPr>
          <w:rFonts w:ascii="Arial" w:hAnsi="Arial"/>
        </w:rPr>
        <w:t xml:space="preserve"> herein provided shall be construed as a limitation upon the application of other laws which establish different standards of compliance or upon the application of requirements for the hiring of local or other area residents (such as those under the Public Works Employment Act of 1977 and the Community Development Block Grant Program).</w:t>
      </w:r>
    </w:p>
    <w:p w14:paraId="553ABED3" w14:textId="77777777" w:rsidR="00360DCC" w:rsidRPr="00AF34EE" w:rsidRDefault="00360DCC" w:rsidP="00AF34EE">
      <w:pPr>
        <w:pStyle w:val="A1paragraph0"/>
        <w:rPr>
          <w:rFonts w:ascii="Arial" w:hAnsi="Arial"/>
        </w:rPr>
      </w:pPr>
      <w:r w:rsidRPr="00AF34EE">
        <w:rPr>
          <w:rFonts w:ascii="Arial" w:hAnsi="Arial"/>
        </w:rPr>
        <w:t>O.</w:t>
      </w:r>
      <w:r w:rsidRPr="00AF34EE">
        <w:rPr>
          <w:rFonts w:ascii="Arial" w:hAnsi="Arial"/>
        </w:rPr>
        <w:tab/>
        <w:t>Failure of the Contractor or subcontractors to comply with the nondiscrimination provisions of the Contract may result in payment being delayed or withheld as specified in 105.01; default as specified in 108.14, liquidated damages as specified in 108.20, or termination of the Contract as specified in 108.15.02 pending corrective and appropriate measures taken by the Contractor to the satisfaction of the Department.</w:t>
      </w:r>
    </w:p>
    <w:p w14:paraId="49B77AE5" w14:textId="77777777" w:rsidR="00360DCC" w:rsidRPr="006819D2" w:rsidRDefault="00360DCC" w:rsidP="00360DCC">
      <w:pPr>
        <w:pStyle w:val="a1paragraph"/>
        <w:rPr>
          <w:rFonts w:ascii="Arial" w:hAnsi="Arial"/>
        </w:rPr>
      </w:pPr>
    </w:p>
    <w:p w14:paraId="1EF27FA8" w14:textId="77777777" w:rsidR="00360DCC" w:rsidRPr="006819D2" w:rsidRDefault="00360DCC" w:rsidP="00360DCC">
      <w:pPr>
        <w:pStyle w:val="a1paragraph"/>
        <w:rPr>
          <w:rFonts w:ascii="Arial" w:hAnsi="Arial"/>
        </w:rPr>
        <w:sectPr w:rsidR="00360DCC" w:rsidRPr="006819D2" w:rsidSect="00570D7F">
          <w:headerReference w:type="even" r:id="rId81"/>
          <w:headerReference w:type="default" r:id="rId82"/>
          <w:footerReference w:type="default" r:id="rId83"/>
          <w:headerReference w:type="first" r:id="rId84"/>
          <w:pgSz w:w="12240" w:h="15840" w:code="1"/>
          <w:pgMar w:top="1440" w:right="1080" w:bottom="1440" w:left="1440" w:header="720" w:footer="720" w:gutter="0"/>
          <w:pgNumType w:start="1"/>
          <w:cols w:space="720"/>
          <w:docGrid w:linePitch="299"/>
        </w:sectPr>
      </w:pPr>
    </w:p>
    <w:p w14:paraId="5818090D" w14:textId="77777777" w:rsidR="00360DCC" w:rsidRPr="00150F41" w:rsidRDefault="00360DCC" w:rsidP="00360DCC">
      <w:pPr>
        <w:pStyle w:val="000Section"/>
        <w:rPr>
          <w:rFonts w:ascii="Arial" w:hAnsi="Arial" w:cs="Arial"/>
        </w:rPr>
      </w:pPr>
      <w:r w:rsidRPr="00FF0C74">
        <w:rPr>
          <w:rFonts w:ascii="Arial" w:hAnsi="Arial"/>
          <w:bCs/>
        </w:rPr>
        <w:lastRenderedPageBreak/>
        <w:t xml:space="preserve">FEDERAL AID PROJECT ATTACHMENT </w:t>
      </w:r>
      <w:r w:rsidRPr="00150F41">
        <w:rPr>
          <w:rFonts w:ascii="Arial" w:hAnsi="Arial" w:cs="Arial"/>
        </w:rPr>
        <w:t>5</w:t>
      </w:r>
    </w:p>
    <w:p w14:paraId="2D201A54" w14:textId="77777777" w:rsidR="00360DCC" w:rsidRPr="003F2A75" w:rsidRDefault="00360DCC" w:rsidP="00360DCC">
      <w:pPr>
        <w:pStyle w:val="00000Subsection"/>
        <w:rPr>
          <w:rFonts w:ascii="Arial" w:hAnsi="Arial"/>
          <w:bCs/>
        </w:rPr>
      </w:pPr>
      <w:r w:rsidRPr="003F2A75">
        <w:rPr>
          <w:rFonts w:ascii="Arial" w:hAnsi="Arial"/>
          <w:bCs/>
        </w:rPr>
        <w:t>STATE OF NEW JERSEY MANDATORY EQUAL EMPLOYMENT OPPORTUNITY LANGUAGE ON NJDOT FEDERAL AID PROJECTS</w:t>
      </w:r>
    </w:p>
    <w:p w14:paraId="439EE3DA" w14:textId="77777777" w:rsidR="00360DCC" w:rsidRPr="00150F41" w:rsidRDefault="00360DCC" w:rsidP="00360DCC">
      <w:pPr>
        <w:pStyle w:val="00000Subsection"/>
        <w:rPr>
          <w:rFonts w:ascii="Arial" w:hAnsi="Arial" w:cs="Arial"/>
        </w:rPr>
      </w:pPr>
      <w:r w:rsidRPr="00150F41">
        <w:rPr>
          <w:rFonts w:ascii="Arial" w:hAnsi="Arial" w:cs="Arial"/>
        </w:rPr>
        <w:t>(N.J.S.A. 10:5-31 et seq. (P.L.1975, c.127) N.J.A.C. 17:27-1.1 et seq.)</w:t>
      </w:r>
    </w:p>
    <w:p w14:paraId="41980C25" w14:textId="77777777" w:rsidR="00360DCC" w:rsidRPr="00150F41" w:rsidRDefault="00360DCC" w:rsidP="00360DCC">
      <w:pPr>
        <w:pStyle w:val="Paragraph"/>
        <w:rPr>
          <w:rFonts w:ascii="Arial" w:hAnsi="Arial" w:cs="Arial"/>
        </w:rPr>
      </w:pPr>
      <w:r w:rsidRPr="00150F41">
        <w:rPr>
          <w:rFonts w:ascii="Arial" w:hAnsi="Arial" w:cs="Arial"/>
        </w:rPr>
        <w:t>During the performance of this contract, the contractor agrees as follows:</w:t>
      </w:r>
    </w:p>
    <w:p w14:paraId="0116BB24" w14:textId="77777777" w:rsidR="00360DCC" w:rsidRPr="00150F41" w:rsidRDefault="00360DCC" w:rsidP="00360DCC">
      <w:pPr>
        <w:pStyle w:val="Paragraph"/>
        <w:rPr>
          <w:rFonts w:ascii="Arial" w:hAnsi="Arial" w:cs="Arial"/>
        </w:rPr>
      </w:pPr>
      <w:r w:rsidRPr="00150F41">
        <w:rPr>
          <w:rFonts w:ascii="Arial" w:hAnsi="Arial" w:cs="Arial"/>
        </w:rPr>
        <w:t xml:space="preserve">The Contractor or subcontractor, where applicable, will not discriminate against any employee or applicant for employment because of age, race, creed, color, national origin, ancestry, marital status, affectional or sexual orientation, gender identity or expression, disability, nationality or sex.  Except with respect to affectional or sexual orientation and gender identity or expression, the Contractor will ensure that equal employment opportunity is afforded to such applicants in recruitment and employment, and that employees are treated during employment, without regard to their age, race, creed, color, national origin, ancestry, marital status, affectional or sexual orientation, gender identity or expression, disability, nationality or sex.  Such equal employment </w:t>
      </w:r>
      <w:proofErr w:type="gramStart"/>
      <w:r w:rsidRPr="00150F41">
        <w:rPr>
          <w:rFonts w:ascii="Arial" w:hAnsi="Arial" w:cs="Arial"/>
        </w:rPr>
        <w:t>opportunity</w:t>
      </w:r>
      <w:proofErr w:type="gramEnd"/>
      <w:r w:rsidRPr="00150F41">
        <w:rPr>
          <w:rFonts w:ascii="Arial" w:hAnsi="Arial" w:cs="Arial"/>
        </w:rPr>
        <w:t xml:space="preserve"> shall include, but not be limited to the following: employment, upgrading, demotion, or transfer; recruitment or recruitment advertising; layoff or termination; rates of pay or other forms of compensation; and selection for training, including apprenticeship.  The Contractor agrees to post in conspicuous places, available to employees and applicants for employment, notices to be provided by the Department setting forth provisions of this nondiscrimination clause.</w:t>
      </w:r>
    </w:p>
    <w:p w14:paraId="6016036E" w14:textId="77777777" w:rsidR="00360DCC" w:rsidRPr="00150F41" w:rsidRDefault="00360DCC" w:rsidP="00360DCC">
      <w:pPr>
        <w:pStyle w:val="Paragraph"/>
        <w:rPr>
          <w:rFonts w:ascii="Arial" w:hAnsi="Arial" w:cs="Arial"/>
        </w:rPr>
      </w:pPr>
      <w:r w:rsidRPr="00150F41">
        <w:rPr>
          <w:rFonts w:ascii="Arial" w:hAnsi="Arial" w:cs="Arial"/>
        </w:rPr>
        <w:t xml:space="preserve">The Contractor or subcontractor, where applicable will, in all solicitations or advertisements for employees placed by or on behalf of the Contractor, state that all qualified applicants will receive consideration for employment without regard to age, race, creed, color, national origin, ancestry, marital status, affectional or sexual orientation, gender identity or expression, disability, nationality or sex. </w:t>
      </w:r>
    </w:p>
    <w:p w14:paraId="478E8B5F" w14:textId="77777777" w:rsidR="00360DCC" w:rsidRPr="00150F41" w:rsidRDefault="00360DCC" w:rsidP="00360DCC">
      <w:pPr>
        <w:pStyle w:val="Paragraph"/>
        <w:rPr>
          <w:rFonts w:ascii="Arial" w:hAnsi="Arial" w:cs="Arial"/>
        </w:rPr>
      </w:pPr>
      <w:r w:rsidRPr="00150F41">
        <w:rPr>
          <w:rFonts w:ascii="Arial" w:hAnsi="Arial" w:cs="Arial"/>
        </w:rPr>
        <w:t xml:space="preserve">The Contractor or subcontractor will send to each labor union, with which it has a collective bargaining agreement, a notice, to be provided by the agency contracting officer, advising the labor union or workers' representative of the contractor's commitments under this act and shall post copies of the notice in conspicuous places available to employees and applicants for employment. </w:t>
      </w:r>
    </w:p>
    <w:p w14:paraId="42859CD8" w14:textId="77777777" w:rsidR="00360DCC" w:rsidRPr="00150F41" w:rsidRDefault="00360DCC" w:rsidP="00360DCC">
      <w:pPr>
        <w:pStyle w:val="Paragraph"/>
        <w:rPr>
          <w:rFonts w:ascii="Arial" w:hAnsi="Arial" w:cs="Arial"/>
        </w:rPr>
      </w:pPr>
      <w:r w:rsidRPr="00150F41">
        <w:rPr>
          <w:rFonts w:ascii="Arial" w:hAnsi="Arial" w:cs="Arial"/>
        </w:rPr>
        <w:t>The Contractor or subcontractor, where applicable, agrees to comply with any regulations promulgated by the Treasurer, pursuant to N.J.S.A. 10:5-31 et seq., as amended and supplemented from time to time and the Americans with Disabilities Act.</w:t>
      </w:r>
    </w:p>
    <w:p w14:paraId="1ADEE270" w14:textId="77777777" w:rsidR="00360DCC" w:rsidRPr="00150F41" w:rsidRDefault="00360DCC" w:rsidP="00360DCC">
      <w:pPr>
        <w:pStyle w:val="Paragraph"/>
        <w:rPr>
          <w:rFonts w:ascii="Arial" w:hAnsi="Arial" w:cs="Arial"/>
        </w:rPr>
      </w:pPr>
      <w:r w:rsidRPr="00150F41">
        <w:rPr>
          <w:rFonts w:ascii="Arial" w:hAnsi="Arial" w:cs="Arial"/>
        </w:rPr>
        <w:t>When hiring or scheduling workers in each construction trade, the Contractor or subcontractor agrees to make good faith efforts to employ minority and women workers in each construction trade consistent with the targeted employment goal prescribed by N.J.A.C. l7:27-7.2; provided, however, that the Dept. of LWD, Construction EEO Monitoring Program, may, in its discretion, exempt a contractor or subcontractor from compliance with the good faith procedures prescribed by the following provisions, A, B, and C, as long as the Dept. of LWD, Construction EEO Monitoring Program is satisfied that the Contractor or subcontractor is employing workers provided by a union which provides evidence, in accordance with standards prescribed by the Dept. of LWD, Construction EEO Monitoring Program, that its percentage of active “card carrying” members who are minority and women workers is equal to or greater than the targeted employment goal established in accordance with N.J.A.C. 17:27-7.2. The Contractor or subcontractor agrees that a good faith effort shall include compliance with the following procedures:</w:t>
      </w:r>
    </w:p>
    <w:p w14:paraId="73A19F9A" w14:textId="77777777" w:rsidR="00360DCC" w:rsidRPr="00150F41" w:rsidRDefault="00360DCC" w:rsidP="00360DCC">
      <w:pPr>
        <w:pStyle w:val="A1paragraph0"/>
        <w:rPr>
          <w:rFonts w:ascii="Arial" w:hAnsi="Arial" w:cs="Arial"/>
        </w:rPr>
      </w:pPr>
      <w:r w:rsidRPr="00150F41">
        <w:rPr>
          <w:rFonts w:ascii="Arial" w:hAnsi="Arial" w:cs="Arial"/>
        </w:rPr>
        <w:t>A.</w:t>
      </w:r>
      <w:r w:rsidRPr="00150F41">
        <w:rPr>
          <w:rFonts w:ascii="Arial" w:hAnsi="Arial" w:cs="Arial"/>
        </w:rPr>
        <w:tab/>
        <w:t xml:space="preserve">If the Contractor or subcontractor has a referral agreement or arrangement with a union for a construction trade, the Contractor or subcontractor shall, within three business days of the contract award, seek assurances from the union that it will cooperate with the Contractor or sub-contractor as it fulfills its affirmative action obligations under this contract and in accordance with the rules promulgated by the Treasurer pursuant to N.J.S.A. 10:5-31 et. seq., as supplemented and amended from time to time and the Americans with Disabilities Act.  If the Contractor or subcontractor is unable to obtain said assurances from the construction trade union at least five business days prior to the commencement of construction work, the Contractor or sub-contractor agrees to afford equal employment opportunities minority and women workers directly, consistent with this chapter.  If the Contractor's or subcontractor's prior experience </w:t>
      </w:r>
      <w:r w:rsidRPr="00150F41">
        <w:rPr>
          <w:rFonts w:ascii="Arial" w:hAnsi="Arial" w:cs="Arial"/>
        </w:rPr>
        <w:lastRenderedPageBreak/>
        <w:t>with a construction trade union, regardless of whether the union has provided said assurances, indicates a significant possibility that the trade union will not refer sufficient minority and women workers consistent with affording equal employment opportunities as specified in this chapter, the Contractor or subcontractor agrees to be prepared to provide such opportunities to minority and women workers directly, consistent with this chapter, by complying with the hiring or scheduling procedures prescribed under “B” below; and the Contractor or subcontractor further agrees to take said action immediately if it determines that the union is not referring minority and women workers consistent with the equal employment opportunity goals set forth in this chapter.</w:t>
      </w:r>
    </w:p>
    <w:p w14:paraId="1A74CAA3" w14:textId="77777777" w:rsidR="00360DCC" w:rsidRPr="00150F41" w:rsidRDefault="00360DCC" w:rsidP="00360DCC">
      <w:pPr>
        <w:pStyle w:val="A1paragraph0"/>
        <w:rPr>
          <w:rFonts w:ascii="Arial" w:hAnsi="Arial" w:cs="Arial"/>
        </w:rPr>
      </w:pPr>
      <w:r w:rsidRPr="00150F41">
        <w:rPr>
          <w:rFonts w:ascii="Arial" w:hAnsi="Arial" w:cs="Arial"/>
        </w:rPr>
        <w:t>B.</w:t>
      </w:r>
      <w:r w:rsidRPr="00150F41">
        <w:rPr>
          <w:rFonts w:ascii="Arial" w:hAnsi="Arial" w:cs="Arial"/>
        </w:rPr>
        <w:tab/>
        <w:t>If good faith efforts to meet targeted employment goals have not or cannot be met for each construction trade by adhering to the procedures of “A” above, or if the contractor does not have a referral agreement or arrangement with a union for a construction trade, the Contractor or subcontractor agrees to take the following actions:</w:t>
      </w:r>
    </w:p>
    <w:p w14:paraId="0D8E9414" w14:textId="77777777" w:rsidR="00360DCC" w:rsidRPr="00150F41" w:rsidRDefault="00360DCC" w:rsidP="00360DCC">
      <w:pPr>
        <w:pStyle w:val="List0indent"/>
        <w:rPr>
          <w:rFonts w:ascii="Arial" w:hAnsi="Arial" w:cs="Arial"/>
        </w:rPr>
      </w:pPr>
      <w:r w:rsidRPr="00150F41">
        <w:rPr>
          <w:rFonts w:ascii="Arial" w:hAnsi="Arial" w:cs="Arial"/>
        </w:rPr>
        <w:t>1.</w:t>
      </w:r>
      <w:r w:rsidRPr="00150F41">
        <w:rPr>
          <w:rFonts w:ascii="Arial" w:hAnsi="Arial" w:cs="Arial"/>
        </w:rPr>
        <w:tab/>
        <w:t xml:space="preserve">To notify the public agency compliance officer, the Dept. of LWD, Construction EEO Monitoring Program, and minority and women referral organizations listed by the Division pursuant to N.J.A.C. 17:27-5.3, of its workforce needs, and request referral of minority and women </w:t>
      </w:r>
      <w:proofErr w:type="gramStart"/>
      <w:r w:rsidRPr="00150F41">
        <w:rPr>
          <w:rFonts w:ascii="Arial" w:hAnsi="Arial" w:cs="Arial"/>
        </w:rPr>
        <w:t>workers;</w:t>
      </w:r>
      <w:proofErr w:type="gramEnd"/>
    </w:p>
    <w:p w14:paraId="31D373F8" w14:textId="77777777" w:rsidR="00360DCC" w:rsidRPr="00150F41" w:rsidRDefault="00360DCC" w:rsidP="00360DCC">
      <w:pPr>
        <w:pStyle w:val="List0indent"/>
        <w:rPr>
          <w:rFonts w:ascii="Arial" w:hAnsi="Arial" w:cs="Arial"/>
        </w:rPr>
      </w:pPr>
      <w:r w:rsidRPr="00150F41">
        <w:rPr>
          <w:rFonts w:ascii="Arial" w:hAnsi="Arial" w:cs="Arial"/>
        </w:rPr>
        <w:t>2.</w:t>
      </w:r>
      <w:r w:rsidRPr="00150F41">
        <w:rPr>
          <w:rFonts w:ascii="Arial" w:hAnsi="Arial" w:cs="Arial"/>
        </w:rPr>
        <w:tab/>
        <w:t xml:space="preserve">To notify any minority and women workers who have been listed with it as awaiting available </w:t>
      </w:r>
      <w:proofErr w:type="gramStart"/>
      <w:r w:rsidRPr="00150F41">
        <w:rPr>
          <w:rFonts w:ascii="Arial" w:hAnsi="Arial" w:cs="Arial"/>
        </w:rPr>
        <w:t>vacancies;</w:t>
      </w:r>
      <w:proofErr w:type="gramEnd"/>
    </w:p>
    <w:p w14:paraId="1814CD7C" w14:textId="77777777" w:rsidR="00360DCC" w:rsidRPr="00150F41" w:rsidRDefault="00360DCC" w:rsidP="00360DCC">
      <w:pPr>
        <w:pStyle w:val="List0indent"/>
        <w:rPr>
          <w:rFonts w:ascii="Arial" w:hAnsi="Arial" w:cs="Arial"/>
        </w:rPr>
      </w:pPr>
      <w:r w:rsidRPr="00150F41">
        <w:rPr>
          <w:rFonts w:ascii="Arial" w:hAnsi="Arial" w:cs="Arial"/>
        </w:rPr>
        <w:t>3.</w:t>
      </w:r>
      <w:r w:rsidRPr="00150F41">
        <w:rPr>
          <w:rFonts w:ascii="Arial" w:hAnsi="Arial" w:cs="Arial"/>
        </w:rPr>
        <w:tab/>
        <w:t xml:space="preserve">Prior to commencement of work, to request that the local construction trade union refer minority and women workers to fill job openings, provided the Contractor or subcontractor has a referral agreement or arrangement with a union for the construction </w:t>
      </w:r>
      <w:proofErr w:type="gramStart"/>
      <w:r w:rsidRPr="00150F41">
        <w:rPr>
          <w:rFonts w:ascii="Arial" w:hAnsi="Arial" w:cs="Arial"/>
        </w:rPr>
        <w:t>trade;</w:t>
      </w:r>
      <w:proofErr w:type="gramEnd"/>
    </w:p>
    <w:p w14:paraId="711BC019" w14:textId="77777777" w:rsidR="00360DCC" w:rsidRPr="00150F41" w:rsidRDefault="00360DCC" w:rsidP="00360DCC">
      <w:pPr>
        <w:pStyle w:val="List0indent"/>
        <w:rPr>
          <w:rFonts w:ascii="Arial" w:hAnsi="Arial" w:cs="Arial"/>
        </w:rPr>
      </w:pPr>
      <w:r w:rsidRPr="00150F41">
        <w:rPr>
          <w:rFonts w:ascii="Arial" w:hAnsi="Arial" w:cs="Arial"/>
        </w:rPr>
        <w:t>4.</w:t>
      </w:r>
      <w:r w:rsidRPr="00150F41">
        <w:rPr>
          <w:rFonts w:ascii="Arial" w:hAnsi="Arial" w:cs="Arial"/>
        </w:rPr>
        <w:tab/>
        <w:t xml:space="preserve">To leave standing requests for additional referral to minority and women workers with the local construction trade union, provided the Contractor or subcontractor has a referral agreement or arrangement with a union for the construction trade, the State Training and Employment Service and other approved referral sources in the </w:t>
      </w:r>
      <w:proofErr w:type="gramStart"/>
      <w:r w:rsidRPr="00150F41">
        <w:rPr>
          <w:rFonts w:ascii="Arial" w:hAnsi="Arial" w:cs="Arial"/>
        </w:rPr>
        <w:t>area;</w:t>
      </w:r>
      <w:proofErr w:type="gramEnd"/>
    </w:p>
    <w:p w14:paraId="50A565CF" w14:textId="77777777" w:rsidR="00360DCC" w:rsidRPr="00150F41" w:rsidRDefault="00360DCC" w:rsidP="00360DCC">
      <w:pPr>
        <w:pStyle w:val="List0indent"/>
        <w:rPr>
          <w:rFonts w:ascii="Arial" w:hAnsi="Arial" w:cs="Arial"/>
        </w:rPr>
      </w:pPr>
      <w:r w:rsidRPr="00150F41">
        <w:rPr>
          <w:rFonts w:ascii="Arial" w:hAnsi="Arial" w:cs="Arial"/>
        </w:rPr>
        <w:t>5.</w:t>
      </w:r>
      <w:r w:rsidRPr="00150F41">
        <w:rPr>
          <w:rFonts w:ascii="Arial" w:hAnsi="Arial" w:cs="Arial"/>
        </w:rPr>
        <w:tab/>
        <w:t xml:space="preserve">If it is necessary to lay off some of the workers </w:t>
      </w:r>
      <w:proofErr w:type="gramStart"/>
      <w:r w:rsidRPr="00150F41">
        <w:rPr>
          <w:rFonts w:ascii="Arial" w:hAnsi="Arial" w:cs="Arial"/>
        </w:rPr>
        <w:t>in a given</w:t>
      </w:r>
      <w:proofErr w:type="gramEnd"/>
      <w:r w:rsidRPr="00150F41">
        <w:rPr>
          <w:rFonts w:ascii="Arial" w:hAnsi="Arial" w:cs="Arial"/>
        </w:rPr>
        <w:t xml:space="preserve"> trade on the construction site, layoffs shall be conducted in compliance with the equal employment opportunity and non-discrimination standards set forth in this regulation, as well as with applicable Federal and State court </w:t>
      </w:r>
      <w:proofErr w:type="gramStart"/>
      <w:r w:rsidRPr="00150F41">
        <w:rPr>
          <w:rFonts w:ascii="Arial" w:hAnsi="Arial" w:cs="Arial"/>
        </w:rPr>
        <w:t>decisions;</w:t>
      </w:r>
      <w:proofErr w:type="gramEnd"/>
    </w:p>
    <w:p w14:paraId="743F913C" w14:textId="77777777" w:rsidR="00360DCC" w:rsidRPr="00150F41" w:rsidRDefault="00360DCC" w:rsidP="00360DCC">
      <w:pPr>
        <w:pStyle w:val="List0indent"/>
        <w:rPr>
          <w:rFonts w:ascii="Arial" w:hAnsi="Arial" w:cs="Arial"/>
        </w:rPr>
      </w:pPr>
      <w:r w:rsidRPr="00150F41">
        <w:rPr>
          <w:rFonts w:ascii="Arial" w:hAnsi="Arial" w:cs="Arial"/>
        </w:rPr>
        <w:t>6.</w:t>
      </w:r>
      <w:r w:rsidRPr="00150F41">
        <w:rPr>
          <w:rFonts w:ascii="Arial" w:hAnsi="Arial" w:cs="Arial"/>
        </w:rPr>
        <w:tab/>
        <w:t>To adhere to the following procedure when minority and women workers apply or are referred to the contractor or subcontractor:</w:t>
      </w:r>
    </w:p>
    <w:p w14:paraId="45B39F3C" w14:textId="77777777" w:rsidR="00360DCC" w:rsidRPr="00150F41" w:rsidRDefault="00360DCC" w:rsidP="00360DCC">
      <w:pPr>
        <w:pStyle w:val="List1indent"/>
        <w:rPr>
          <w:rFonts w:ascii="Arial" w:hAnsi="Arial" w:cs="Arial"/>
        </w:rPr>
      </w:pPr>
      <w:r w:rsidRPr="00150F41">
        <w:rPr>
          <w:rFonts w:ascii="Arial" w:hAnsi="Arial" w:cs="Arial"/>
        </w:rPr>
        <w:t>a.</w:t>
      </w:r>
      <w:r w:rsidRPr="00150F41">
        <w:rPr>
          <w:rFonts w:ascii="Arial" w:hAnsi="Arial" w:cs="Arial"/>
        </w:rPr>
        <w:tab/>
        <w:t>The Contactor or subcontractor shall interview the referred minority or women worker.</w:t>
      </w:r>
    </w:p>
    <w:p w14:paraId="16F0A521" w14:textId="77777777" w:rsidR="00360DCC" w:rsidRPr="00150F41" w:rsidRDefault="00360DCC" w:rsidP="00360DCC">
      <w:pPr>
        <w:pStyle w:val="List1indent"/>
        <w:rPr>
          <w:rFonts w:ascii="Arial" w:hAnsi="Arial" w:cs="Arial"/>
        </w:rPr>
      </w:pPr>
      <w:r w:rsidRPr="00150F41">
        <w:rPr>
          <w:rFonts w:ascii="Arial" w:hAnsi="Arial" w:cs="Arial"/>
        </w:rPr>
        <w:t>b.</w:t>
      </w:r>
      <w:r w:rsidRPr="00150F41">
        <w:rPr>
          <w:rFonts w:ascii="Arial" w:hAnsi="Arial" w:cs="Arial"/>
        </w:rPr>
        <w:tab/>
        <w:t xml:space="preserve">If said individuals have never previously received any document or certification signifying a level of qualification lower than that required </w:t>
      </w:r>
      <w:proofErr w:type="gramStart"/>
      <w:r w:rsidRPr="00150F41">
        <w:rPr>
          <w:rFonts w:ascii="Arial" w:hAnsi="Arial" w:cs="Arial"/>
        </w:rPr>
        <w:t>in order to</w:t>
      </w:r>
      <w:proofErr w:type="gramEnd"/>
      <w:r w:rsidRPr="00150F41">
        <w:rPr>
          <w:rFonts w:ascii="Arial" w:hAnsi="Arial" w:cs="Arial"/>
        </w:rPr>
        <w:t xml:space="preserve"> perform the work of the construction trade, the contractor or subcontractor shall in good faith determine the qualifications of such individuals.  The Contractor or subcontractor shall hire or schedule those individuals who satisfy appropriate qualification standards in conformity with the equal employment opportunity and non-discrimination principles set forth in this chapter.  However, a Contractor or subcontractor shall determine that the individual at least possesses the requisite </w:t>
      </w:r>
      <w:proofErr w:type="gramStart"/>
      <w:r w:rsidRPr="00150F41">
        <w:rPr>
          <w:rFonts w:ascii="Arial" w:hAnsi="Arial" w:cs="Arial"/>
        </w:rPr>
        <w:t>skills,</w:t>
      </w:r>
      <w:proofErr w:type="gramEnd"/>
      <w:r w:rsidRPr="00150F41">
        <w:rPr>
          <w:rFonts w:ascii="Arial" w:hAnsi="Arial" w:cs="Arial"/>
        </w:rPr>
        <w:t xml:space="preserve"> and experience recognized by a union, apprentice program or a referral agency, provided the referral agency is acceptable to the Dept. of LWD, Construction EEO Monitoring Program.  If necessary, the Contractor or subcontractor shall hire or schedule minority and women workers who qualify as trainees pursuant to these rules.  </w:t>
      </w:r>
      <w:proofErr w:type="gramStart"/>
      <w:r w:rsidRPr="00150F41">
        <w:rPr>
          <w:rFonts w:ascii="Arial" w:hAnsi="Arial" w:cs="Arial"/>
        </w:rPr>
        <w:t>All of</w:t>
      </w:r>
      <w:proofErr w:type="gramEnd"/>
      <w:r w:rsidRPr="00150F41">
        <w:rPr>
          <w:rFonts w:ascii="Arial" w:hAnsi="Arial" w:cs="Arial"/>
        </w:rPr>
        <w:t xml:space="preserve"> the requirements, however, are limited by the provisions of “C” below.</w:t>
      </w:r>
    </w:p>
    <w:p w14:paraId="28FB9EC8" w14:textId="77777777" w:rsidR="00360DCC" w:rsidRPr="00150F41" w:rsidRDefault="00360DCC" w:rsidP="00360DCC">
      <w:pPr>
        <w:pStyle w:val="List1indent"/>
        <w:rPr>
          <w:rFonts w:ascii="Arial" w:hAnsi="Arial" w:cs="Arial"/>
        </w:rPr>
      </w:pPr>
      <w:r w:rsidRPr="00150F41">
        <w:rPr>
          <w:rFonts w:ascii="Arial" w:hAnsi="Arial" w:cs="Arial"/>
        </w:rPr>
        <w:t>c.</w:t>
      </w:r>
      <w:r w:rsidRPr="00150F41">
        <w:rPr>
          <w:rFonts w:ascii="Arial" w:hAnsi="Arial" w:cs="Arial"/>
        </w:rPr>
        <w:tab/>
        <w:t xml:space="preserve">The name of any interested women or minority individual shall be maintained on a waiting </w:t>
      </w:r>
      <w:proofErr w:type="gramStart"/>
      <w:r w:rsidRPr="00150F41">
        <w:rPr>
          <w:rFonts w:ascii="Arial" w:hAnsi="Arial" w:cs="Arial"/>
        </w:rPr>
        <w:t>list, and</w:t>
      </w:r>
      <w:proofErr w:type="gramEnd"/>
      <w:r w:rsidRPr="00150F41">
        <w:rPr>
          <w:rFonts w:ascii="Arial" w:hAnsi="Arial" w:cs="Arial"/>
        </w:rPr>
        <w:t xml:space="preserve"> shall be considered for employment as described in (i) above, whenever vacancies occur.  At the request of the Dept. of LWD, Construction EEO Monitoring Program, the Contractor or subcontractor shall provide evidence of its good faith efforts to employ women and minorities from the list to fill vacancies.</w:t>
      </w:r>
    </w:p>
    <w:p w14:paraId="5807368C" w14:textId="77777777" w:rsidR="00360DCC" w:rsidRPr="00150F41" w:rsidRDefault="00360DCC" w:rsidP="00360DCC">
      <w:pPr>
        <w:pStyle w:val="List1indent"/>
        <w:rPr>
          <w:rFonts w:ascii="Arial" w:hAnsi="Arial" w:cs="Arial"/>
        </w:rPr>
      </w:pPr>
      <w:r w:rsidRPr="00150F41">
        <w:rPr>
          <w:rFonts w:ascii="Arial" w:hAnsi="Arial" w:cs="Arial"/>
        </w:rPr>
        <w:t>d.</w:t>
      </w:r>
      <w:r w:rsidRPr="00150F41">
        <w:rPr>
          <w:rFonts w:ascii="Arial" w:hAnsi="Arial" w:cs="Arial"/>
        </w:rPr>
        <w:tab/>
        <w:t>If, for any reason, said Contractor or subcontractor determines that a minority individual or a woman is not qualified or if the individual qualifies as an advanced trainee or apprentice, the Contractor or subcontractor shall inform the individual in writing of the reasons for the determination, maintain a copy of the determination in its files, and send a copy to the public agency compliance officer and to the Dept. of LWD, Construction EEO Monitoring Program.</w:t>
      </w:r>
    </w:p>
    <w:p w14:paraId="1E4B5C9D" w14:textId="77777777" w:rsidR="00412DCE" w:rsidRDefault="00412DCE" w:rsidP="00360DCC">
      <w:pPr>
        <w:pStyle w:val="List0indent"/>
        <w:rPr>
          <w:rFonts w:ascii="Arial" w:hAnsi="Arial" w:cs="Arial"/>
        </w:rPr>
      </w:pPr>
    </w:p>
    <w:p w14:paraId="27C4752C" w14:textId="6C268F10" w:rsidR="00360DCC" w:rsidRPr="00150F41" w:rsidRDefault="00360DCC" w:rsidP="00360DCC">
      <w:pPr>
        <w:pStyle w:val="List0indent"/>
        <w:rPr>
          <w:rFonts w:ascii="Arial" w:hAnsi="Arial" w:cs="Arial"/>
        </w:rPr>
      </w:pPr>
      <w:r w:rsidRPr="00150F41">
        <w:rPr>
          <w:rFonts w:ascii="Arial" w:hAnsi="Arial" w:cs="Arial"/>
        </w:rPr>
        <w:lastRenderedPageBreak/>
        <w:t>7.</w:t>
      </w:r>
      <w:r w:rsidRPr="00150F41">
        <w:rPr>
          <w:rFonts w:ascii="Arial" w:hAnsi="Arial" w:cs="Arial"/>
        </w:rPr>
        <w:tab/>
        <w:t xml:space="preserve">To keep a complete and accurate record of all requests made for the referral of workers in any trade covered by the contract, on forms made available by the Dept. of LWD, Construction EEO Monitoring Program and submitted promptly to the Dept. of LWD, Construction EEO Monitoring Program upon request. </w:t>
      </w:r>
    </w:p>
    <w:p w14:paraId="36CFEA6F" w14:textId="77777777" w:rsidR="00360DCC" w:rsidRPr="00150F41" w:rsidRDefault="00360DCC" w:rsidP="00360DCC">
      <w:pPr>
        <w:pStyle w:val="A1paragraph0"/>
        <w:rPr>
          <w:rFonts w:ascii="Arial" w:hAnsi="Arial" w:cs="Arial"/>
        </w:rPr>
      </w:pPr>
      <w:r w:rsidRPr="00150F41">
        <w:rPr>
          <w:rFonts w:ascii="Arial" w:hAnsi="Arial" w:cs="Arial"/>
        </w:rPr>
        <w:t>C.</w:t>
      </w:r>
      <w:r w:rsidRPr="00150F41">
        <w:rPr>
          <w:rFonts w:ascii="Arial" w:hAnsi="Arial" w:cs="Arial"/>
        </w:rPr>
        <w:tab/>
        <w:t>The Contractor or subcontractor agrees that nothing contained in “B” above shall preclude the Contractor or subcontractor from complying with the union hiring hall or apprentice-ship policies in any applicable collective bargaining agreement or union hiring hall arrangement, and, where required by custom or agreement, it shall send journeymen and trainees to the union for referral, or to the apprenticeship program for admission, pursuant to such agreement or arrangement.  However, where the practices of a union or apprenticeship program will result in the exclusion of minorities and women or the failure to refer minorities and women consistent with the targeted county employment goal, the Contractor or subcontractor shall consider for employment persons referred pursuant to “B” above without regard to such agreement or arrangement; provided further, however, that the Contractor or subcontractor shall not be required to employ women and minority advanced trainees and trainees in numbers which result in the employment of advanced trainees and trainees as a percentage of the total workforce for the construction trade, which percentage significantly exceeds the apprentice to journey worker ratio specified in the applicable collective bargaining agreement, or in the absence of a collective bargaining agreement, exceeds the ratio established by practice in the area for said construction trade. Also, the Contractor or subcontractor agrees that, in implementing the procedures of “B” above, it shall, where applicable, employ minority and women workers residing within the geographical jurisdiction of the union.</w:t>
      </w:r>
    </w:p>
    <w:p w14:paraId="616168CF" w14:textId="77777777" w:rsidR="00360DCC" w:rsidRPr="00150F41" w:rsidRDefault="00360DCC" w:rsidP="00360DCC">
      <w:pPr>
        <w:pStyle w:val="A2paragraph"/>
        <w:rPr>
          <w:rFonts w:ascii="Arial" w:hAnsi="Arial" w:cs="Arial"/>
        </w:rPr>
      </w:pPr>
      <w:r w:rsidRPr="00150F41">
        <w:rPr>
          <w:rFonts w:ascii="Arial" w:hAnsi="Arial" w:cs="Arial"/>
        </w:rPr>
        <w:t>After notification of award, but prior to signing a construction contract, the Contractor shall submit to the Department and the Department of LWD, Construction EEO Monitoring Program an initial project workforce report (Form AA-201) electronically provided to the Department by the Department of LWD, Construction EEO Monitoring Program, through its web-site, for distribution to and completion by the Contractor, in accordance with N.J.A.C. 17:27-7.  The Contractor also agrees to submit a copy of the Monthly Project Workforce Report once a month thereafter for the duration of this contract to the Dept. of LWD, Construction EEO Monitoring Program, and to the Department.</w:t>
      </w:r>
    </w:p>
    <w:p w14:paraId="70FEA7C9" w14:textId="77777777" w:rsidR="00360DCC" w:rsidRPr="00150F41" w:rsidRDefault="00360DCC" w:rsidP="00360DCC">
      <w:pPr>
        <w:pStyle w:val="A2paragraph"/>
        <w:rPr>
          <w:rFonts w:ascii="Arial" w:hAnsi="Arial" w:cs="Arial"/>
        </w:rPr>
      </w:pPr>
      <w:r w:rsidRPr="00150F41">
        <w:rPr>
          <w:rFonts w:ascii="Arial" w:hAnsi="Arial" w:cs="Arial"/>
        </w:rPr>
        <w:t>The Contractor agrees to cooperate with the public agency in the payment of budgeted funds, as is necessary, for on-the-job and/or off-the-job programs for outreach and training of minorities and women.</w:t>
      </w:r>
    </w:p>
    <w:p w14:paraId="7477BB02" w14:textId="77777777" w:rsidR="00360DCC" w:rsidRPr="00150F41" w:rsidRDefault="00360DCC" w:rsidP="00360DCC">
      <w:pPr>
        <w:pStyle w:val="A1paragraph0"/>
        <w:rPr>
          <w:rFonts w:ascii="Arial" w:hAnsi="Arial" w:cs="Arial"/>
        </w:rPr>
      </w:pPr>
      <w:r w:rsidRPr="00150F41">
        <w:rPr>
          <w:rFonts w:ascii="Arial" w:hAnsi="Arial" w:cs="Arial"/>
        </w:rPr>
        <w:t>D.</w:t>
      </w:r>
      <w:r w:rsidRPr="00150F41">
        <w:rPr>
          <w:rFonts w:ascii="Arial" w:hAnsi="Arial" w:cs="Arial"/>
        </w:rPr>
        <w:tab/>
        <w:t>The Contractor and its subcontractors shall furnish such reports or other documents to the Dept. of LWD, Construction EEO Monitoring Program as may be requested by the Dept. of LWD, Construction EEO Monitoring Program from time to time in order to carry out the purposes of these regulations, and public agencies shall furnish such information as may be re-quested by the Dept. of LWD, Construction EEO Monitoring Program for conducting a compliance investigation pursuant to N.J.A.C. 17:27-1.1 et seq.</w:t>
      </w:r>
    </w:p>
    <w:p w14:paraId="304E38A2" w14:textId="77777777" w:rsidR="00360DCC" w:rsidRPr="00150F41" w:rsidRDefault="00360DCC" w:rsidP="00360DCC">
      <w:pPr>
        <w:pStyle w:val="A2paragraph"/>
        <w:rPr>
          <w:rFonts w:ascii="Arial" w:hAnsi="Arial" w:cs="Arial"/>
        </w:rPr>
      </w:pPr>
      <w:r w:rsidRPr="00150F41">
        <w:rPr>
          <w:rFonts w:ascii="Arial" w:hAnsi="Arial" w:cs="Arial"/>
        </w:rPr>
        <w:t xml:space="preserve">It is the policy of the NJDOT that its contracts should create a </w:t>
      </w:r>
      <w:proofErr w:type="gramStart"/>
      <w:r w:rsidRPr="00150F41">
        <w:rPr>
          <w:rFonts w:ascii="Arial" w:hAnsi="Arial" w:cs="Arial"/>
        </w:rPr>
        <w:t>work-force</w:t>
      </w:r>
      <w:proofErr w:type="gramEnd"/>
      <w:r w:rsidRPr="00150F41">
        <w:rPr>
          <w:rFonts w:ascii="Arial" w:hAnsi="Arial" w:cs="Arial"/>
        </w:rPr>
        <w:t xml:space="preserve"> that reflects the diversity of the State of New Jersey.  Therefore, contractors engaged by the NJDOT to perform under a construction contract shall put forth a good faith effort to engage in recruitment and employment practices that further the goal of fostering equal opportunities to minorities and women.</w:t>
      </w:r>
    </w:p>
    <w:p w14:paraId="43DF70E6" w14:textId="77777777" w:rsidR="00360DCC" w:rsidRPr="00150F41" w:rsidRDefault="00360DCC" w:rsidP="00360DCC">
      <w:pPr>
        <w:pStyle w:val="A2paragraph"/>
        <w:rPr>
          <w:rFonts w:ascii="Arial" w:hAnsi="Arial" w:cs="Arial"/>
        </w:rPr>
      </w:pPr>
      <w:r w:rsidRPr="00150F41">
        <w:rPr>
          <w:rFonts w:ascii="Arial" w:hAnsi="Arial" w:cs="Arial"/>
        </w:rPr>
        <w:t xml:space="preserve">The Contractor must demonstrate to the NJDOT satisfaction that a good faith effort was made to ensure that minorities and women have been afforded equal opportunity to gain employment under the NJDOT contract with the Contractor.  Payment may be withheld from a </w:t>
      </w:r>
      <w:proofErr w:type="gramStart"/>
      <w:r w:rsidRPr="00150F41">
        <w:rPr>
          <w:rFonts w:ascii="Arial" w:hAnsi="Arial" w:cs="Arial"/>
        </w:rPr>
        <w:t>Contractor’s</w:t>
      </w:r>
      <w:proofErr w:type="gramEnd"/>
      <w:r w:rsidRPr="00150F41">
        <w:rPr>
          <w:rFonts w:ascii="Arial" w:hAnsi="Arial" w:cs="Arial"/>
        </w:rPr>
        <w:t xml:space="preserve"> contract for failure to comply with these provisions. </w:t>
      </w:r>
    </w:p>
    <w:p w14:paraId="6DFAFD6C" w14:textId="77777777" w:rsidR="00360DCC" w:rsidRPr="00150F41" w:rsidRDefault="00360DCC" w:rsidP="00360DCC">
      <w:pPr>
        <w:pStyle w:val="A2paragraph"/>
        <w:rPr>
          <w:rFonts w:ascii="Arial" w:hAnsi="Arial" w:cs="Arial"/>
        </w:rPr>
      </w:pPr>
      <w:r w:rsidRPr="00150F41">
        <w:rPr>
          <w:rFonts w:ascii="Arial" w:hAnsi="Arial" w:cs="Arial"/>
        </w:rPr>
        <w:t>Evidence of a “good faith effort” includes, but is not limited to:</w:t>
      </w:r>
    </w:p>
    <w:p w14:paraId="50D8F838" w14:textId="77777777" w:rsidR="00360DCC" w:rsidRPr="00150F41" w:rsidRDefault="00360DCC" w:rsidP="00360DCC">
      <w:pPr>
        <w:pStyle w:val="List0indent"/>
        <w:rPr>
          <w:rFonts w:ascii="Arial" w:hAnsi="Arial" w:cs="Arial"/>
        </w:rPr>
      </w:pPr>
      <w:r w:rsidRPr="00150F41">
        <w:rPr>
          <w:rFonts w:ascii="Arial" w:hAnsi="Arial" w:cs="Arial"/>
        </w:rPr>
        <w:t>1.</w:t>
      </w:r>
      <w:r w:rsidRPr="00150F41">
        <w:rPr>
          <w:rFonts w:ascii="Arial" w:hAnsi="Arial" w:cs="Arial"/>
        </w:rPr>
        <w:tab/>
        <w:t xml:space="preserve">The Contractor shall recruit prospective employees through the New Jersey Career Connections website, managed by the Department of Labor and Workforce Development, available online at:  </w:t>
      </w:r>
      <w:r w:rsidR="006B5537">
        <w:fldChar w:fldCharType="begin"/>
      </w:r>
      <w:r w:rsidR="006B5537">
        <w:instrText>HYPERLINK</w:instrText>
      </w:r>
      <w:r w:rsidR="006B5537">
        <w:fldChar w:fldCharType="separate"/>
      </w:r>
      <w:r w:rsidR="00AA6753">
        <w:rPr>
          <w:b/>
          <w:bCs/>
        </w:rPr>
        <w:t>Error! Hyperlink reference not valid.</w:t>
      </w:r>
      <w:r w:rsidR="006B5537">
        <w:rPr>
          <w:b/>
          <w:bCs/>
        </w:rPr>
        <w:fldChar w:fldCharType="end"/>
      </w:r>
      <w:r w:rsidRPr="00150F41">
        <w:rPr>
          <w:rFonts w:ascii="Arial" w:hAnsi="Arial" w:cs="Arial"/>
        </w:rPr>
        <w:t xml:space="preserve"> </w:t>
      </w:r>
      <w:hyperlink r:id="rId85" w:history="1">
        <w:r w:rsidRPr="00150F41">
          <w:rPr>
            <w:rStyle w:val="Hyperlink"/>
            <w:rFonts w:ascii="Arial" w:hAnsi="Arial" w:cs="Arial"/>
          </w:rPr>
          <w:t>http://careerconnections.nj.gov/careerconnections/for_businesses.shtml</w:t>
        </w:r>
      </w:hyperlink>
    </w:p>
    <w:p w14:paraId="2EB74A0C" w14:textId="77777777" w:rsidR="00360DCC" w:rsidRPr="00150F41" w:rsidRDefault="00360DCC" w:rsidP="00360DCC">
      <w:pPr>
        <w:pStyle w:val="List0indent"/>
        <w:rPr>
          <w:rFonts w:ascii="Arial" w:hAnsi="Arial" w:cs="Arial"/>
        </w:rPr>
      </w:pPr>
      <w:r w:rsidRPr="00150F41">
        <w:rPr>
          <w:rFonts w:ascii="Arial" w:hAnsi="Arial" w:cs="Arial"/>
        </w:rPr>
        <w:t>2.</w:t>
      </w:r>
      <w:r w:rsidRPr="00150F41">
        <w:rPr>
          <w:rFonts w:ascii="Arial" w:hAnsi="Arial" w:cs="Arial"/>
        </w:rPr>
        <w:tab/>
        <w:t xml:space="preserve">The Contractor shall keep specific records of its efforts, including records of all individuals interviewed and hired, including the specific numbers of minorities and </w:t>
      </w:r>
      <w:proofErr w:type="gramStart"/>
      <w:r w:rsidRPr="00150F41">
        <w:rPr>
          <w:rFonts w:ascii="Arial" w:hAnsi="Arial" w:cs="Arial"/>
        </w:rPr>
        <w:t>women;</w:t>
      </w:r>
      <w:proofErr w:type="gramEnd"/>
    </w:p>
    <w:p w14:paraId="48A06FB2" w14:textId="77777777" w:rsidR="00360DCC" w:rsidRPr="00150F41" w:rsidRDefault="00360DCC" w:rsidP="00360DCC">
      <w:pPr>
        <w:pStyle w:val="List0indent"/>
        <w:rPr>
          <w:rFonts w:ascii="Arial" w:hAnsi="Arial" w:cs="Arial"/>
        </w:rPr>
      </w:pPr>
      <w:r w:rsidRPr="00150F41">
        <w:rPr>
          <w:rFonts w:ascii="Arial" w:hAnsi="Arial" w:cs="Arial"/>
        </w:rPr>
        <w:t>3.</w:t>
      </w:r>
      <w:r w:rsidRPr="00150F41">
        <w:rPr>
          <w:rFonts w:ascii="Arial" w:hAnsi="Arial" w:cs="Arial"/>
        </w:rPr>
        <w:tab/>
        <w:t>The Contractor shall actively solicit and shall provide the NJDOT with proof of solicitations for employment, including but not limited to advertisements in general circulation media, professional service publications and electronic media; and</w:t>
      </w:r>
    </w:p>
    <w:p w14:paraId="4DE9E87D" w14:textId="77777777" w:rsidR="00360DCC" w:rsidRPr="00150F41" w:rsidRDefault="00360DCC" w:rsidP="00360DCC">
      <w:pPr>
        <w:pStyle w:val="List0indent"/>
        <w:rPr>
          <w:rFonts w:ascii="Arial" w:hAnsi="Arial" w:cs="Arial"/>
        </w:rPr>
      </w:pPr>
      <w:r w:rsidRPr="00150F41">
        <w:rPr>
          <w:rFonts w:ascii="Arial" w:hAnsi="Arial" w:cs="Arial"/>
        </w:rPr>
        <w:lastRenderedPageBreak/>
        <w:t>4.</w:t>
      </w:r>
      <w:r w:rsidRPr="00150F41">
        <w:rPr>
          <w:rFonts w:ascii="Arial" w:hAnsi="Arial" w:cs="Arial"/>
        </w:rPr>
        <w:tab/>
        <w:t>The Contractor shall provide evidence of efforts described at 2 above to the NJDOT no less frequently than once every 12 months.</w:t>
      </w:r>
    </w:p>
    <w:p w14:paraId="2188E1AC" w14:textId="77777777" w:rsidR="00360DCC" w:rsidRPr="00150F41" w:rsidRDefault="00360DCC" w:rsidP="00360DCC">
      <w:pPr>
        <w:pStyle w:val="List0indent"/>
        <w:rPr>
          <w:rFonts w:ascii="Arial" w:hAnsi="Arial" w:cs="Arial"/>
        </w:rPr>
      </w:pPr>
      <w:r w:rsidRPr="00150F41">
        <w:rPr>
          <w:rFonts w:ascii="Arial" w:hAnsi="Arial" w:cs="Arial"/>
        </w:rPr>
        <w:t>5.</w:t>
      </w:r>
      <w:r w:rsidRPr="00150F41">
        <w:rPr>
          <w:rFonts w:ascii="Arial" w:hAnsi="Arial" w:cs="Arial"/>
        </w:rPr>
        <w:tab/>
        <w:t>The Contractor shall comply with the requirements set forth at N.J.A.C. 17:27-1.1 et seq.</w:t>
      </w:r>
    </w:p>
    <w:p w14:paraId="1B464A4B" w14:textId="77777777" w:rsidR="00360DCC" w:rsidRPr="006819D2" w:rsidRDefault="00360DCC" w:rsidP="00360DCC">
      <w:pPr>
        <w:pStyle w:val="a1paragraph"/>
        <w:rPr>
          <w:rFonts w:ascii="Arial" w:hAnsi="Arial"/>
        </w:rPr>
        <w:sectPr w:rsidR="00360DCC" w:rsidRPr="006819D2" w:rsidSect="00570D7F">
          <w:headerReference w:type="even" r:id="rId86"/>
          <w:headerReference w:type="default" r:id="rId87"/>
          <w:footerReference w:type="default" r:id="rId88"/>
          <w:headerReference w:type="first" r:id="rId89"/>
          <w:pgSz w:w="12240" w:h="15840" w:code="1"/>
          <w:pgMar w:top="1440" w:right="1080" w:bottom="1440" w:left="1440" w:header="576" w:footer="720" w:gutter="0"/>
          <w:pgNumType w:start="1"/>
          <w:cols w:space="720"/>
          <w:docGrid w:linePitch="299"/>
        </w:sectPr>
      </w:pPr>
    </w:p>
    <w:p w14:paraId="729CEBAC" w14:textId="77777777" w:rsidR="00360DCC" w:rsidRPr="00150F41" w:rsidRDefault="00360DCC" w:rsidP="00360DCC">
      <w:pPr>
        <w:pStyle w:val="000Section"/>
        <w:rPr>
          <w:rFonts w:ascii="Arial" w:hAnsi="Arial" w:cs="Arial"/>
        </w:rPr>
      </w:pPr>
      <w:r w:rsidRPr="00FF0C74">
        <w:rPr>
          <w:rFonts w:ascii="Arial" w:hAnsi="Arial"/>
          <w:bCs/>
        </w:rPr>
        <w:lastRenderedPageBreak/>
        <w:t xml:space="preserve">FEDERAL AID PROJECT ATTACHMENT </w:t>
      </w:r>
      <w:r w:rsidRPr="00150F41">
        <w:rPr>
          <w:rFonts w:ascii="Arial" w:hAnsi="Arial" w:cs="Arial"/>
        </w:rPr>
        <w:t>6</w:t>
      </w:r>
    </w:p>
    <w:p w14:paraId="090A09D1" w14:textId="77777777" w:rsidR="00360DCC" w:rsidRPr="003F2A75" w:rsidRDefault="00360DCC" w:rsidP="00360DCC">
      <w:pPr>
        <w:pStyle w:val="00000Subsection"/>
        <w:rPr>
          <w:rFonts w:ascii="Arial" w:hAnsi="Arial"/>
          <w:bCs/>
        </w:rPr>
      </w:pPr>
      <w:r w:rsidRPr="003F2A75">
        <w:rPr>
          <w:rFonts w:ascii="Arial" w:hAnsi="Arial"/>
          <w:bCs/>
        </w:rPr>
        <w:t>INVESTIGATING, REPORTING AND RESOLVING EMPLOYMENT DISCRIMINATION AND SEXUAL HARASSMENT COMPLAINTS ON NJDOT FEDERAL AID PROJECTS</w:t>
      </w:r>
    </w:p>
    <w:p w14:paraId="612752CB" w14:textId="77777777" w:rsidR="00360DCC" w:rsidRPr="00150F41" w:rsidRDefault="00360DCC" w:rsidP="00360DCC">
      <w:pPr>
        <w:pStyle w:val="Paragraph"/>
        <w:rPr>
          <w:rFonts w:ascii="Arial" w:hAnsi="Arial" w:cs="Arial"/>
        </w:rPr>
      </w:pPr>
      <w:r w:rsidRPr="00150F41">
        <w:rPr>
          <w:rFonts w:ascii="Arial" w:hAnsi="Arial" w:cs="Arial"/>
        </w:rPr>
        <w:t xml:space="preserve">The Contractor and subcontractors </w:t>
      </w:r>
      <w:proofErr w:type="gramStart"/>
      <w:r w:rsidRPr="00150F41">
        <w:rPr>
          <w:rFonts w:ascii="Arial" w:hAnsi="Arial" w:cs="Arial"/>
        </w:rPr>
        <w:t>agrees</w:t>
      </w:r>
      <w:proofErr w:type="gramEnd"/>
      <w:r w:rsidRPr="00150F41">
        <w:rPr>
          <w:rFonts w:ascii="Arial" w:hAnsi="Arial" w:cs="Arial"/>
        </w:rPr>
        <w:t xml:space="preserve"> to the following requirements </w:t>
      </w:r>
      <w:proofErr w:type="gramStart"/>
      <w:r w:rsidRPr="00150F41">
        <w:rPr>
          <w:rFonts w:ascii="Arial" w:hAnsi="Arial" w:cs="Arial"/>
        </w:rPr>
        <w:t>in order to</w:t>
      </w:r>
      <w:proofErr w:type="gramEnd"/>
      <w:r w:rsidRPr="00150F41">
        <w:rPr>
          <w:rFonts w:ascii="Arial" w:hAnsi="Arial" w:cs="Arial"/>
        </w:rPr>
        <w:t xml:space="preserve"> implement fully the nondiscrimination provisions of the Contract.</w:t>
      </w:r>
    </w:p>
    <w:p w14:paraId="3CA0149B" w14:textId="77777777" w:rsidR="00360DCC" w:rsidRPr="00150F41" w:rsidRDefault="00360DCC" w:rsidP="00360DCC">
      <w:pPr>
        <w:pStyle w:val="Paragraph"/>
        <w:rPr>
          <w:rFonts w:ascii="Arial" w:hAnsi="Arial" w:cs="Arial"/>
        </w:rPr>
      </w:pPr>
      <w:r w:rsidRPr="00150F41">
        <w:rPr>
          <w:rFonts w:ascii="Arial" w:hAnsi="Arial" w:cs="Arial"/>
        </w:rPr>
        <w:t xml:space="preserve">The Contractor agrees that in instances when it receives from any person working on the project site a verbal or written complaint of employment discrimination, </w:t>
      </w:r>
      <w:r w:rsidRPr="00F97AB6">
        <w:rPr>
          <w:rFonts w:ascii="Arial" w:hAnsi="Arial" w:cs="Arial"/>
        </w:rPr>
        <w:t>prohibited under N.J.S.A. 10:5-1 et seq., 10:2-1 et seq., 42 U.S.C. 2000(d) et seq., 42 U.S.C. 2000 (e) et seq. and Executive Order 11246, it</w:t>
      </w:r>
      <w:r w:rsidRPr="00150F41">
        <w:rPr>
          <w:rFonts w:ascii="Arial" w:hAnsi="Arial" w:cs="Arial"/>
        </w:rPr>
        <w:t xml:space="preserve"> shall take the following actions:</w:t>
      </w:r>
    </w:p>
    <w:p w14:paraId="6443567F" w14:textId="77777777" w:rsidR="00360DCC" w:rsidRPr="00150F41" w:rsidRDefault="00360DCC" w:rsidP="00360DCC">
      <w:pPr>
        <w:pStyle w:val="A1paragraph0"/>
        <w:rPr>
          <w:rFonts w:ascii="Arial" w:hAnsi="Arial" w:cs="Arial"/>
        </w:rPr>
      </w:pPr>
      <w:r w:rsidRPr="00150F41">
        <w:rPr>
          <w:rFonts w:ascii="Arial" w:hAnsi="Arial" w:cs="Arial"/>
        </w:rPr>
        <w:t>A.</w:t>
      </w:r>
      <w:r w:rsidRPr="00150F41">
        <w:rPr>
          <w:rFonts w:ascii="Arial" w:hAnsi="Arial" w:cs="Arial"/>
        </w:rPr>
        <w:tab/>
        <w:t>Within one (1) working day commence an investigation of the complaint which shall include but not be limited to interviewing the complainant, the respondent, and all possible witnesses to the alleged act or acts of discrimination or sexual harassment.</w:t>
      </w:r>
    </w:p>
    <w:p w14:paraId="065A3E53" w14:textId="77777777" w:rsidR="00360DCC" w:rsidRPr="00150F41" w:rsidRDefault="00360DCC" w:rsidP="00360DCC">
      <w:pPr>
        <w:pStyle w:val="A1paragraph0"/>
        <w:rPr>
          <w:rFonts w:ascii="Arial" w:hAnsi="Arial" w:cs="Arial"/>
        </w:rPr>
      </w:pPr>
      <w:r w:rsidRPr="00150F41">
        <w:rPr>
          <w:rFonts w:ascii="Arial" w:hAnsi="Arial" w:cs="Arial"/>
        </w:rPr>
        <w:t>B.</w:t>
      </w:r>
      <w:r w:rsidRPr="00150F41">
        <w:rPr>
          <w:rFonts w:ascii="Arial" w:hAnsi="Arial" w:cs="Arial"/>
        </w:rPr>
        <w:tab/>
        <w:t>Prepare and keep for its use and file a detailed written investigative report which includes the following information:</w:t>
      </w:r>
    </w:p>
    <w:p w14:paraId="4F15B71D" w14:textId="77777777" w:rsidR="00360DCC" w:rsidRPr="00150F41" w:rsidRDefault="00360DCC" w:rsidP="00360DCC">
      <w:pPr>
        <w:pStyle w:val="List0indent"/>
        <w:rPr>
          <w:rFonts w:ascii="Arial" w:hAnsi="Arial" w:cs="Arial"/>
        </w:rPr>
      </w:pPr>
      <w:r w:rsidRPr="00150F41">
        <w:rPr>
          <w:rFonts w:ascii="Arial" w:hAnsi="Arial" w:cs="Arial"/>
        </w:rPr>
        <w:t>1.</w:t>
      </w:r>
      <w:r w:rsidRPr="00150F41">
        <w:rPr>
          <w:rFonts w:ascii="Arial" w:hAnsi="Arial" w:cs="Arial"/>
        </w:rPr>
        <w:tab/>
        <w:t>Investigatory activities and findings.</w:t>
      </w:r>
    </w:p>
    <w:p w14:paraId="0F1EBFE3" w14:textId="77777777" w:rsidR="00360DCC" w:rsidRPr="00150F41" w:rsidRDefault="00360DCC" w:rsidP="00360DCC">
      <w:pPr>
        <w:pStyle w:val="List0indent"/>
        <w:rPr>
          <w:rFonts w:ascii="Arial" w:hAnsi="Arial" w:cs="Arial"/>
        </w:rPr>
      </w:pPr>
      <w:r w:rsidRPr="00150F41">
        <w:rPr>
          <w:rFonts w:ascii="Arial" w:hAnsi="Arial" w:cs="Arial"/>
        </w:rPr>
        <w:t>2.</w:t>
      </w:r>
      <w:r w:rsidRPr="00150F41">
        <w:rPr>
          <w:rFonts w:ascii="Arial" w:hAnsi="Arial" w:cs="Arial"/>
        </w:rPr>
        <w:tab/>
        <w:t>Dates and parties involved and activities involved in resolving the complaint.</w:t>
      </w:r>
    </w:p>
    <w:p w14:paraId="29B40D9B" w14:textId="77777777" w:rsidR="00360DCC" w:rsidRPr="00150F41" w:rsidRDefault="00360DCC" w:rsidP="00360DCC">
      <w:pPr>
        <w:pStyle w:val="List0indent"/>
        <w:rPr>
          <w:rFonts w:ascii="Arial" w:hAnsi="Arial" w:cs="Arial"/>
        </w:rPr>
      </w:pPr>
      <w:r w:rsidRPr="00150F41">
        <w:rPr>
          <w:rFonts w:ascii="Arial" w:hAnsi="Arial" w:cs="Arial"/>
        </w:rPr>
        <w:t>3.</w:t>
      </w:r>
      <w:r w:rsidRPr="00150F41">
        <w:rPr>
          <w:rFonts w:ascii="Arial" w:hAnsi="Arial" w:cs="Arial"/>
        </w:rPr>
        <w:tab/>
        <w:t>Resolution and corrective action taken if discrimination or sexual harassment is found to have taken place.</w:t>
      </w:r>
    </w:p>
    <w:p w14:paraId="7B7AB83D" w14:textId="77777777" w:rsidR="00360DCC" w:rsidRPr="00150F41" w:rsidRDefault="00360DCC" w:rsidP="00360DCC">
      <w:pPr>
        <w:pStyle w:val="List0indent"/>
        <w:rPr>
          <w:rFonts w:ascii="Arial" w:hAnsi="Arial" w:cs="Arial"/>
        </w:rPr>
      </w:pPr>
      <w:r w:rsidRPr="00150F41">
        <w:rPr>
          <w:rFonts w:ascii="Arial" w:hAnsi="Arial" w:cs="Arial"/>
        </w:rPr>
        <w:t>4.</w:t>
      </w:r>
      <w:r w:rsidRPr="00150F41">
        <w:rPr>
          <w:rFonts w:ascii="Arial" w:hAnsi="Arial" w:cs="Arial"/>
        </w:rPr>
        <w:tab/>
        <w:t>A signed copy of resolution of complaint by complainant and Contractor.</w:t>
      </w:r>
    </w:p>
    <w:p w14:paraId="2DFB008F" w14:textId="77777777" w:rsidR="00360DCC" w:rsidRPr="00150F41" w:rsidRDefault="00360DCC" w:rsidP="00360DCC">
      <w:pPr>
        <w:pStyle w:val="A2paragraph"/>
        <w:rPr>
          <w:rFonts w:ascii="Arial" w:hAnsi="Arial" w:cs="Arial"/>
        </w:rPr>
      </w:pPr>
      <w:r w:rsidRPr="00150F41">
        <w:rPr>
          <w:rFonts w:ascii="Arial" w:hAnsi="Arial" w:cs="Arial"/>
        </w:rPr>
        <w:t>In addition to keeping in its files the above-noted detailed written investigative report, the Contractor shall keep for possible future review by the Department all other records, including but not limited to, interview memos and statements.</w:t>
      </w:r>
    </w:p>
    <w:p w14:paraId="1151464B" w14:textId="77777777" w:rsidR="00360DCC" w:rsidRPr="00150F41" w:rsidRDefault="00360DCC" w:rsidP="00360DCC">
      <w:pPr>
        <w:pStyle w:val="A1paragraph0"/>
        <w:rPr>
          <w:rFonts w:ascii="Arial" w:hAnsi="Arial" w:cs="Arial"/>
        </w:rPr>
      </w:pPr>
      <w:r w:rsidRPr="00150F41">
        <w:rPr>
          <w:rFonts w:ascii="Arial" w:hAnsi="Arial" w:cs="Arial"/>
        </w:rPr>
        <w:t>C.</w:t>
      </w:r>
      <w:r w:rsidRPr="00150F41">
        <w:rPr>
          <w:rFonts w:ascii="Arial" w:hAnsi="Arial" w:cs="Arial"/>
        </w:rPr>
        <w:tab/>
        <w:t xml:space="preserve">Upon </w:t>
      </w:r>
      <w:proofErr w:type="gramStart"/>
      <w:r w:rsidRPr="00150F41">
        <w:rPr>
          <w:rFonts w:ascii="Arial" w:hAnsi="Arial" w:cs="Arial"/>
        </w:rPr>
        <w:t>the request</w:t>
      </w:r>
      <w:proofErr w:type="gramEnd"/>
      <w:r w:rsidRPr="00150F41">
        <w:rPr>
          <w:rFonts w:ascii="Arial" w:hAnsi="Arial" w:cs="Arial"/>
        </w:rPr>
        <w:t xml:space="preserve"> of the Department, provides to the Department within ten (10) calendar days a copy of its detailed written investigative report and all other records on the complaint investigation and resolution.</w:t>
      </w:r>
    </w:p>
    <w:p w14:paraId="760264A3" w14:textId="77777777" w:rsidR="00360DCC" w:rsidRPr="00150F41" w:rsidRDefault="00360DCC" w:rsidP="00360DCC">
      <w:pPr>
        <w:pStyle w:val="A1paragraph0"/>
        <w:rPr>
          <w:rFonts w:ascii="Arial" w:hAnsi="Arial" w:cs="Arial"/>
        </w:rPr>
      </w:pPr>
      <w:r w:rsidRPr="00150F41">
        <w:rPr>
          <w:rFonts w:ascii="Arial" w:hAnsi="Arial" w:cs="Arial"/>
        </w:rPr>
        <w:t>D.</w:t>
      </w:r>
      <w:r w:rsidRPr="00150F41">
        <w:rPr>
          <w:rFonts w:ascii="Arial" w:hAnsi="Arial" w:cs="Arial"/>
        </w:rPr>
        <w:tab/>
        <w:t xml:space="preserve">Take appropriate disciplinary action against any Contractor employee, official or agent who has committed acts of discrimination or sexual harassment against any contractor employee or person working on the project.  If the person committing the discrimination is a subcontractor employee, then the Contractor is required to attempt to effectuate corrective and/or disciplinary action by the subcontractor </w:t>
      </w:r>
      <w:proofErr w:type="gramStart"/>
      <w:r w:rsidRPr="00150F41">
        <w:rPr>
          <w:rFonts w:ascii="Arial" w:hAnsi="Arial" w:cs="Arial"/>
        </w:rPr>
        <w:t>in order to</w:t>
      </w:r>
      <w:proofErr w:type="gramEnd"/>
      <w:r w:rsidRPr="00150F41">
        <w:rPr>
          <w:rFonts w:ascii="Arial" w:hAnsi="Arial" w:cs="Arial"/>
        </w:rPr>
        <w:t xml:space="preserve"> establish compliance with the Contract.</w:t>
      </w:r>
    </w:p>
    <w:p w14:paraId="54DBC6A9" w14:textId="77777777" w:rsidR="00360DCC" w:rsidRPr="00150F41" w:rsidRDefault="00360DCC" w:rsidP="00360DCC">
      <w:pPr>
        <w:pStyle w:val="A1paragraph0"/>
        <w:rPr>
          <w:rFonts w:ascii="Arial" w:hAnsi="Arial" w:cs="Arial"/>
        </w:rPr>
      </w:pPr>
      <w:r w:rsidRPr="00150F41">
        <w:rPr>
          <w:rFonts w:ascii="Arial" w:hAnsi="Arial" w:cs="Arial"/>
        </w:rPr>
        <w:t>E.</w:t>
      </w:r>
      <w:r w:rsidRPr="00150F41">
        <w:rPr>
          <w:rFonts w:ascii="Arial" w:hAnsi="Arial" w:cs="Arial"/>
        </w:rPr>
        <w:tab/>
        <w:t xml:space="preserve">Take appropriate disciplinary action against any Contractor employee, official or agent who retaliates, coerces or intimidates any complaint and/or person who provides information or assistance to any investigation of complaints of discrimination or sexual harassment.  If the person retaliating, coercing or intimidating a complainant or other person assisting an investigation is a subcontractor’s employee, then the Contractor is required to attempt to effectuate corrective and/or disciplinary action by the subcontractor </w:t>
      </w:r>
      <w:proofErr w:type="gramStart"/>
      <w:r w:rsidRPr="00150F41">
        <w:rPr>
          <w:rFonts w:ascii="Arial" w:hAnsi="Arial" w:cs="Arial"/>
        </w:rPr>
        <w:t>in order to</w:t>
      </w:r>
      <w:proofErr w:type="gramEnd"/>
      <w:r w:rsidRPr="00150F41">
        <w:rPr>
          <w:rFonts w:ascii="Arial" w:hAnsi="Arial" w:cs="Arial"/>
        </w:rPr>
        <w:t xml:space="preserve"> establish compliance with the Contract.</w:t>
      </w:r>
    </w:p>
    <w:p w14:paraId="0E612E92" w14:textId="77777777" w:rsidR="00360DCC" w:rsidRPr="00150F41" w:rsidRDefault="00360DCC" w:rsidP="00360DCC">
      <w:pPr>
        <w:pStyle w:val="A1paragraph0"/>
        <w:rPr>
          <w:rFonts w:ascii="Arial" w:hAnsi="Arial" w:cs="Arial"/>
        </w:rPr>
      </w:pPr>
      <w:r w:rsidRPr="00150F41">
        <w:rPr>
          <w:rFonts w:ascii="Arial" w:hAnsi="Arial" w:cs="Arial"/>
        </w:rPr>
        <w:t>F.</w:t>
      </w:r>
      <w:r w:rsidRPr="00150F41">
        <w:rPr>
          <w:rFonts w:ascii="Arial" w:hAnsi="Arial" w:cs="Arial"/>
        </w:rPr>
        <w:tab/>
        <w:t>Ensure to the maximum extent possible that the privacy interests of all persons who give confidential information in aid of the Contractor’s employment discrimination investigation are protected.</w:t>
      </w:r>
    </w:p>
    <w:p w14:paraId="41443D1A" w14:textId="77777777" w:rsidR="00360DCC" w:rsidRPr="00150F41" w:rsidRDefault="00360DCC" w:rsidP="00360DCC">
      <w:pPr>
        <w:pStyle w:val="A2paragraph"/>
        <w:rPr>
          <w:rFonts w:ascii="Arial" w:hAnsi="Arial" w:cs="Arial"/>
        </w:rPr>
      </w:pPr>
      <w:r w:rsidRPr="00150F41">
        <w:rPr>
          <w:rFonts w:ascii="Arial" w:hAnsi="Arial" w:cs="Arial"/>
        </w:rPr>
        <w:t>In conjunction with the above requirements, the Contractor shall develop and post a written sexual harassment policy for its work force.</w:t>
      </w:r>
    </w:p>
    <w:p w14:paraId="71E8F2C6" w14:textId="77777777" w:rsidR="00360DCC" w:rsidRPr="00150F41" w:rsidRDefault="00360DCC" w:rsidP="00360DCC">
      <w:pPr>
        <w:pStyle w:val="A2paragraph"/>
        <w:rPr>
          <w:rFonts w:ascii="Arial" w:hAnsi="Arial" w:cs="Arial"/>
        </w:rPr>
      </w:pPr>
      <w:r w:rsidRPr="00150F41">
        <w:rPr>
          <w:rFonts w:ascii="Arial" w:hAnsi="Arial" w:cs="Arial"/>
        </w:rPr>
        <w:t xml:space="preserve">Failure by the Contractor and subcontractors to comply with the above requirements may be cause for the Department to institute against the Contractor </w:t>
      </w:r>
      <w:proofErr w:type="gramStart"/>
      <w:r w:rsidRPr="00150F41">
        <w:rPr>
          <w:rFonts w:ascii="Arial" w:hAnsi="Arial" w:cs="Arial"/>
        </w:rPr>
        <w:t>any and all</w:t>
      </w:r>
      <w:proofErr w:type="gramEnd"/>
      <w:r w:rsidRPr="00150F41">
        <w:rPr>
          <w:rFonts w:ascii="Arial" w:hAnsi="Arial" w:cs="Arial"/>
        </w:rPr>
        <w:t xml:space="preserve"> enforcement proceedings and/or sanctions authorized by the Contract or by State and/or Federal law.</w:t>
      </w:r>
    </w:p>
    <w:p w14:paraId="10B67817" w14:textId="77777777" w:rsidR="00360DCC" w:rsidRPr="00150F41" w:rsidRDefault="00360DCC" w:rsidP="00360DCC">
      <w:pPr>
        <w:pStyle w:val="A1paragraph0"/>
        <w:rPr>
          <w:rFonts w:ascii="Arial" w:hAnsi="Arial" w:cs="Arial"/>
          <w:b/>
          <w:bCs/>
        </w:rPr>
        <w:sectPr w:rsidR="00360DCC" w:rsidRPr="00150F41" w:rsidSect="00570D7F">
          <w:headerReference w:type="even" r:id="rId90"/>
          <w:headerReference w:type="default" r:id="rId91"/>
          <w:footerReference w:type="default" r:id="rId92"/>
          <w:headerReference w:type="first" r:id="rId93"/>
          <w:pgSz w:w="12240" w:h="15840" w:code="1"/>
          <w:pgMar w:top="1440" w:right="1080" w:bottom="1440" w:left="1440" w:header="576" w:footer="720" w:gutter="0"/>
          <w:pgNumType w:start="1"/>
          <w:cols w:space="720"/>
          <w:docGrid w:linePitch="299"/>
        </w:sectPr>
      </w:pPr>
    </w:p>
    <w:p w14:paraId="4329BC08" w14:textId="77777777" w:rsidR="00360DCC" w:rsidRPr="00150F41" w:rsidRDefault="00360DCC" w:rsidP="00360DCC">
      <w:pPr>
        <w:pStyle w:val="000Section"/>
        <w:rPr>
          <w:rFonts w:ascii="Arial" w:hAnsi="Arial" w:cs="Arial"/>
        </w:rPr>
      </w:pPr>
      <w:r w:rsidRPr="00FF0C74">
        <w:rPr>
          <w:rFonts w:ascii="Arial" w:hAnsi="Arial"/>
          <w:bCs/>
        </w:rPr>
        <w:lastRenderedPageBreak/>
        <w:t xml:space="preserve">FEDERAL AID PROJECT ATTACHMENT </w:t>
      </w:r>
      <w:r w:rsidRPr="00150F41">
        <w:rPr>
          <w:rFonts w:ascii="Arial" w:hAnsi="Arial" w:cs="Arial"/>
        </w:rPr>
        <w:t>7</w:t>
      </w:r>
    </w:p>
    <w:p w14:paraId="331F6928" w14:textId="77777777" w:rsidR="00360DCC" w:rsidRPr="003F2A75" w:rsidRDefault="00360DCC" w:rsidP="00360DCC">
      <w:pPr>
        <w:pStyle w:val="00000Subsection"/>
        <w:rPr>
          <w:rFonts w:ascii="Arial" w:hAnsi="Arial"/>
          <w:bCs/>
        </w:rPr>
      </w:pPr>
      <w:r w:rsidRPr="003F2A75">
        <w:rPr>
          <w:rFonts w:ascii="Arial" w:hAnsi="Arial"/>
          <w:bCs/>
        </w:rPr>
        <w:t>PAYROLL REQUIREMENTS FOR NJDOT FEDERAL AID PROJECTS</w:t>
      </w:r>
    </w:p>
    <w:p w14:paraId="7D325108" w14:textId="0585EED3" w:rsidR="00360DCC" w:rsidRPr="00C26BFF" w:rsidRDefault="00360DCC" w:rsidP="00C26BFF">
      <w:pPr>
        <w:pStyle w:val="A1paragraph0"/>
        <w:rPr>
          <w:rFonts w:ascii="Arial" w:hAnsi="Arial"/>
          <w:b/>
          <w:bCs/>
        </w:rPr>
      </w:pPr>
      <w:r w:rsidRPr="00C26BFF">
        <w:rPr>
          <w:rFonts w:ascii="Arial" w:hAnsi="Arial"/>
          <w:b/>
          <w:bCs/>
        </w:rPr>
        <w:t>A.</w:t>
      </w:r>
      <w:r w:rsidRPr="00C26BFF">
        <w:rPr>
          <w:rFonts w:ascii="Arial" w:hAnsi="Arial"/>
          <w:b/>
          <w:bCs/>
        </w:rPr>
        <w:tab/>
      </w:r>
      <w:r w:rsidR="006E0B09">
        <w:rPr>
          <w:rFonts w:ascii="Arial" w:hAnsi="Arial"/>
          <w:b/>
          <w:bCs/>
        </w:rPr>
        <w:t xml:space="preserve">Certified </w:t>
      </w:r>
      <w:r w:rsidRPr="00C26BFF">
        <w:rPr>
          <w:rFonts w:ascii="Arial" w:hAnsi="Arial"/>
          <w:b/>
          <w:bCs/>
        </w:rPr>
        <w:t xml:space="preserve">Payroll Reports.  </w:t>
      </w:r>
      <w:r w:rsidRPr="00C26BFF">
        <w:rPr>
          <w:rFonts w:ascii="Arial" w:hAnsi="Arial"/>
          <w:bCs/>
        </w:rPr>
        <w:t xml:space="preserve">Each Contractor and subcontractor shall furnish the RE with </w:t>
      </w:r>
      <w:r w:rsidR="006E0B09">
        <w:rPr>
          <w:rFonts w:ascii="Arial" w:hAnsi="Arial"/>
          <w:bCs/>
        </w:rPr>
        <w:t xml:space="preserve">certified </w:t>
      </w:r>
      <w:r w:rsidRPr="00C26BFF">
        <w:rPr>
          <w:rFonts w:ascii="Arial" w:hAnsi="Arial"/>
          <w:bCs/>
        </w:rPr>
        <w:t xml:space="preserve">payroll reports for each week of contract work.  Such reports shall be submitted within </w:t>
      </w:r>
      <w:r w:rsidR="00310180">
        <w:rPr>
          <w:rFonts w:ascii="Arial" w:hAnsi="Arial"/>
          <w:bCs/>
        </w:rPr>
        <w:t>7</w:t>
      </w:r>
      <w:r w:rsidRPr="00C26BFF">
        <w:rPr>
          <w:rFonts w:ascii="Arial" w:hAnsi="Arial"/>
          <w:bCs/>
        </w:rPr>
        <w:t xml:space="preserve"> days of the date of payment covered thereby and shall contain the following information:</w:t>
      </w:r>
    </w:p>
    <w:p w14:paraId="0E5BA5BB" w14:textId="77777777" w:rsidR="00360DCC" w:rsidRPr="00C26BFF" w:rsidRDefault="00360DCC" w:rsidP="00C26BFF">
      <w:pPr>
        <w:pStyle w:val="List0indent"/>
        <w:rPr>
          <w:rFonts w:ascii="Arial" w:hAnsi="Arial"/>
        </w:rPr>
      </w:pPr>
      <w:r w:rsidRPr="00C26BFF">
        <w:rPr>
          <w:rFonts w:ascii="Arial" w:hAnsi="Arial"/>
        </w:rPr>
        <w:t>1.</w:t>
      </w:r>
      <w:r w:rsidRPr="00C26BFF">
        <w:rPr>
          <w:rFonts w:ascii="Arial" w:hAnsi="Arial"/>
        </w:rPr>
        <w:tab/>
        <w:t xml:space="preserve">Each employee’s full name and an individually identifying number, (e.g. the last four digits of the employee’s social security number) of </w:t>
      </w:r>
      <w:proofErr w:type="gramStart"/>
      <w:r w:rsidRPr="00C26BFF">
        <w:rPr>
          <w:rFonts w:ascii="Arial" w:hAnsi="Arial"/>
        </w:rPr>
        <w:t>each such</w:t>
      </w:r>
      <w:proofErr w:type="gramEnd"/>
      <w:r w:rsidRPr="00C26BFF">
        <w:rPr>
          <w:rFonts w:ascii="Arial" w:hAnsi="Arial"/>
        </w:rPr>
        <w:t xml:space="preserve"> employee.</w:t>
      </w:r>
    </w:p>
    <w:p w14:paraId="6CF1BA4B" w14:textId="77777777" w:rsidR="00360DCC" w:rsidRPr="00C26BFF" w:rsidRDefault="00360DCC" w:rsidP="00C26BFF">
      <w:pPr>
        <w:pStyle w:val="List0indent"/>
        <w:rPr>
          <w:rFonts w:ascii="Arial" w:hAnsi="Arial"/>
        </w:rPr>
      </w:pPr>
      <w:r w:rsidRPr="00C26BFF">
        <w:rPr>
          <w:rFonts w:ascii="Arial" w:hAnsi="Arial"/>
        </w:rPr>
        <w:t>2.</w:t>
      </w:r>
      <w:r w:rsidRPr="00C26BFF">
        <w:rPr>
          <w:rFonts w:ascii="Arial" w:hAnsi="Arial"/>
        </w:rPr>
        <w:tab/>
        <w:t>The ethnicity and gender of each employee.</w:t>
      </w:r>
    </w:p>
    <w:p w14:paraId="1084B467" w14:textId="219E4E6E" w:rsidR="00360DCC" w:rsidRPr="00C26BFF" w:rsidRDefault="00360DCC" w:rsidP="00C26BFF">
      <w:pPr>
        <w:pStyle w:val="List0indent"/>
        <w:rPr>
          <w:rFonts w:ascii="Arial" w:hAnsi="Arial"/>
        </w:rPr>
      </w:pPr>
      <w:r w:rsidRPr="00C26BFF">
        <w:rPr>
          <w:rFonts w:ascii="Arial" w:hAnsi="Arial"/>
        </w:rPr>
        <w:t>3.</w:t>
      </w:r>
      <w:r w:rsidRPr="00C26BFF">
        <w:rPr>
          <w:rFonts w:ascii="Arial" w:hAnsi="Arial"/>
        </w:rPr>
        <w:tab/>
        <w:t xml:space="preserve">Each employee’s </w:t>
      </w:r>
      <w:r w:rsidR="006E0B09">
        <w:rPr>
          <w:rFonts w:ascii="Arial" w:hAnsi="Arial"/>
        </w:rPr>
        <w:t>correct</w:t>
      </w:r>
      <w:r w:rsidRPr="00C26BFF">
        <w:rPr>
          <w:rFonts w:ascii="Arial" w:hAnsi="Arial"/>
        </w:rPr>
        <w:t xml:space="preserve"> classification (s)</w:t>
      </w:r>
      <w:r w:rsidR="006E0B09">
        <w:rPr>
          <w:rFonts w:ascii="Arial" w:hAnsi="Arial"/>
        </w:rPr>
        <w:t xml:space="preserve"> of work </w:t>
      </w:r>
      <w:proofErr w:type="gramStart"/>
      <w:r w:rsidR="006E0B09">
        <w:rPr>
          <w:rFonts w:ascii="Arial" w:hAnsi="Arial"/>
        </w:rPr>
        <w:t>actually performed</w:t>
      </w:r>
      <w:proofErr w:type="gramEnd"/>
      <w:r w:rsidRPr="00C26BFF">
        <w:rPr>
          <w:rFonts w:ascii="Arial" w:hAnsi="Arial"/>
        </w:rPr>
        <w:t>.</w:t>
      </w:r>
    </w:p>
    <w:p w14:paraId="4E098F49" w14:textId="760B7872" w:rsidR="00360DCC" w:rsidRPr="00C26BFF" w:rsidRDefault="00360DCC" w:rsidP="00C26BFF">
      <w:pPr>
        <w:pStyle w:val="List0indent"/>
        <w:rPr>
          <w:rFonts w:ascii="Arial" w:hAnsi="Arial"/>
        </w:rPr>
      </w:pPr>
      <w:r w:rsidRPr="00C26BFF">
        <w:rPr>
          <w:rFonts w:ascii="Arial" w:hAnsi="Arial"/>
        </w:rPr>
        <w:t>4.</w:t>
      </w:r>
      <w:r w:rsidRPr="00C26BFF">
        <w:rPr>
          <w:rFonts w:ascii="Arial" w:hAnsi="Arial"/>
        </w:rPr>
        <w:tab/>
        <w:t xml:space="preserve">Entries indicating each employee’s basis hourly wage rate(s) and, where applicable, the overtime hourly wage rate(s).  Any </w:t>
      </w:r>
      <w:r w:rsidR="006E0B09">
        <w:rPr>
          <w:rFonts w:ascii="Arial" w:hAnsi="Arial"/>
        </w:rPr>
        <w:t xml:space="preserve">rates of contributions for </w:t>
      </w:r>
      <w:r w:rsidRPr="00C26BFF">
        <w:rPr>
          <w:rFonts w:ascii="Arial" w:hAnsi="Arial"/>
        </w:rPr>
        <w:t>fringe benefits paid to approved plans, funds or programs on behalf of the employee must be indicated.  Any fringe benefits paid to the employee in cash must be indicated.</w:t>
      </w:r>
    </w:p>
    <w:p w14:paraId="5FCAC261" w14:textId="77777777" w:rsidR="00360DCC" w:rsidRPr="00C26BFF" w:rsidRDefault="00360DCC" w:rsidP="00C26BFF">
      <w:pPr>
        <w:pStyle w:val="List0indent"/>
        <w:rPr>
          <w:rFonts w:ascii="Arial" w:hAnsi="Arial"/>
        </w:rPr>
      </w:pPr>
      <w:r w:rsidRPr="00C26BFF">
        <w:rPr>
          <w:rFonts w:ascii="Arial" w:hAnsi="Arial"/>
        </w:rPr>
        <w:t>5.</w:t>
      </w:r>
      <w:r w:rsidRPr="00C26BFF">
        <w:rPr>
          <w:rFonts w:ascii="Arial" w:hAnsi="Arial"/>
        </w:rPr>
        <w:tab/>
        <w:t>Each employee’s daily and weekly hours worked in each classification, including actual overtime hours worked (not adjusted).</w:t>
      </w:r>
    </w:p>
    <w:p w14:paraId="008FDB6F" w14:textId="77777777" w:rsidR="00360DCC" w:rsidRPr="00C26BFF" w:rsidRDefault="00360DCC" w:rsidP="00C26BFF">
      <w:pPr>
        <w:pStyle w:val="List0indent"/>
        <w:rPr>
          <w:rFonts w:ascii="Arial" w:hAnsi="Arial"/>
        </w:rPr>
      </w:pPr>
      <w:r w:rsidRPr="00C26BFF">
        <w:rPr>
          <w:rFonts w:ascii="Arial" w:hAnsi="Arial"/>
        </w:rPr>
        <w:t>6.</w:t>
      </w:r>
      <w:r w:rsidRPr="00C26BFF">
        <w:rPr>
          <w:rFonts w:ascii="Arial" w:hAnsi="Arial"/>
        </w:rPr>
        <w:tab/>
        <w:t>Each employee’s gross wage.</w:t>
      </w:r>
    </w:p>
    <w:p w14:paraId="29E1DCC9" w14:textId="77777777" w:rsidR="00360DCC" w:rsidRPr="00C26BFF" w:rsidRDefault="00360DCC" w:rsidP="00C26BFF">
      <w:pPr>
        <w:pStyle w:val="List0indent"/>
        <w:rPr>
          <w:rFonts w:ascii="Arial" w:hAnsi="Arial"/>
        </w:rPr>
      </w:pPr>
      <w:r w:rsidRPr="00C26BFF">
        <w:rPr>
          <w:rFonts w:ascii="Arial" w:hAnsi="Arial"/>
        </w:rPr>
        <w:t>7.</w:t>
      </w:r>
      <w:r w:rsidRPr="00C26BFF">
        <w:rPr>
          <w:rFonts w:ascii="Arial" w:hAnsi="Arial"/>
        </w:rPr>
        <w:tab/>
        <w:t>The itemized deductions made.</w:t>
      </w:r>
    </w:p>
    <w:p w14:paraId="58DFCBFB" w14:textId="77777777" w:rsidR="00360DCC" w:rsidRPr="00C26BFF" w:rsidRDefault="00360DCC" w:rsidP="00C26BFF">
      <w:pPr>
        <w:pStyle w:val="List0indent"/>
        <w:rPr>
          <w:rFonts w:ascii="Arial" w:hAnsi="Arial"/>
        </w:rPr>
      </w:pPr>
      <w:r w:rsidRPr="00C26BFF">
        <w:rPr>
          <w:rFonts w:ascii="Arial" w:hAnsi="Arial"/>
        </w:rPr>
        <w:t>8.</w:t>
      </w:r>
      <w:r w:rsidRPr="00C26BFF">
        <w:rPr>
          <w:rFonts w:ascii="Arial" w:hAnsi="Arial"/>
        </w:rPr>
        <w:tab/>
        <w:t>The net wages paid.</w:t>
      </w:r>
    </w:p>
    <w:p w14:paraId="1CA15409" w14:textId="77777777" w:rsidR="00360DCC" w:rsidRPr="00C26BFF" w:rsidRDefault="00360DCC" w:rsidP="00C26BFF">
      <w:pPr>
        <w:pStyle w:val="A1paragraph0"/>
        <w:rPr>
          <w:rFonts w:ascii="Arial" w:eastAsia="Calibri" w:hAnsi="Arial"/>
        </w:rPr>
      </w:pPr>
      <w:r w:rsidRPr="00C26BFF">
        <w:rPr>
          <w:rFonts w:ascii="Arial" w:hAnsi="Arial"/>
          <w:b/>
        </w:rPr>
        <w:t>B.</w:t>
      </w:r>
      <w:r w:rsidRPr="00C26BFF">
        <w:rPr>
          <w:rStyle w:val="11paragraphChar"/>
          <w:rFonts w:ascii="Arial" w:eastAsia="Calibri" w:hAnsi="Arial"/>
          <w:b/>
        </w:rPr>
        <w:tab/>
      </w:r>
      <w:r w:rsidRPr="00C26BFF">
        <w:rPr>
          <w:rFonts w:ascii="Arial" w:hAnsi="Arial"/>
          <w:b/>
        </w:rPr>
        <w:t>Statement</w:t>
      </w:r>
      <w:r w:rsidRPr="00C26BFF">
        <w:rPr>
          <w:rStyle w:val="11paragraphChar"/>
          <w:rFonts w:ascii="Arial" w:eastAsia="Calibri" w:hAnsi="Arial"/>
          <w:b/>
        </w:rPr>
        <w:t xml:space="preserve"> of Wages.</w:t>
      </w:r>
      <w:r w:rsidRPr="00C26BFF">
        <w:rPr>
          <w:rStyle w:val="11paragraphChar"/>
          <w:rFonts w:ascii="Arial" w:eastAsia="Calibri" w:hAnsi="Arial"/>
        </w:rPr>
        <w:t xml:space="preserve">  </w:t>
      </w:r>
      <w:r w:rsidRPr="00C26BFF">
        <w:rPr>
          <w:rFonts w:ascii="Arial" w:eastAsia="Calibri" w:hAnsi="Arial"/>
        </w:rPr>
        <w:t xml:space="preserve">Each Contractor or subcontractor shall furnish a statement each week to the RE with respect to the wages paid each of its employees engaged in contract work covered by the Copeland Act, as amended during the </w:t>
      </w:r>
      <w:r w:rsidRPr="00C26BFF">
        <w:rPr>
          <w:rFonts w:ascii="Arial" w:hAnsi="Arial"/>
        </w:rPr>
        <w:t>preceding</w:t>
      </w:r>
      <w:r w:rsidRPr="00C26BFF">
        <w:rPr>
          <w:rFonts w:ascii="Arial" w:eastAsia="Calibri" w:hAnsi="Arial"/>
        </w:rPr>
        <w:t xml:space="preserve"> weekly payroll period.  The statement shall be executed by the Contractor or subcontractor or by an authorized officer or employee of the Contractor or subcontractors who supervises the payment of wages.  Contractors and subcontractors must use the certification set forth on the Department’s CR-347, or any form with identical wording.  </w:t>
      </w:r>
      <w:r w:rsidRPr="00C26BFF">
        <w:rPr>
          <w:rFonts w:ascii="Arial" w:hAnsi="Arial"/>
          <w:u w:val="single"/>
        </w:rPr>
        <w:t>Each payroll submitted must be accompanied by a signed “Statement of Compliance”</w:t>
      </w:r>
      <w:r w:rsidRPr="00C26BFF">
        <w:rPr>
          <w:rFonts w:ascii="Arial" w:hAnsi="Arial"/>
        </w:rPr>
        <w:t xml:space="preserve">. </w:t>
      </w:r>
    </w:p>
    <w:p w14:paraId="74219204" w14:textId="0C521979" w:rsidR="00360DCC" w:rsidRPr="00C26BFF" w:rsidRDefault="00360DCC" w:rsidP="00C26BFF">
      <w:pPr>
        <w:pStyle w:val="A1paragraph0"/>
        <w:rPr>
          <w:rFonts w:ascii="Arial" w:hAnsi="Arial"/>
        </w:rPr>
      </w:pPr>
      <w:r w:rsidRPr="00C26BFF">
        <w:rPr>
          <w:rFonts w:ascii="Arial" w:hAnsi="Arial"/>
          <w:b/>
        </w:rPr>
        <w:t>C.</w:t>
      </w:r>
      <w:r w:rsidRPr="00C26BFF">
        <w:rPr>
          <w:rFonts w:ascii="Arial" w:hAnsi="Arial"/>
          <w:b/>
        </w:rPr>
        <w:tab/>
        <w:t>Maintaining Records.</w:t>
      </w:r>
      <w:r w:rsidRPr="00C26BFF">
        <w:rPr>
          <w:rFonts w:ascii="Arial" w:hAnsi="Arial"/>
        </w:rPr>
        <w:t xml:space="preserve">  </w:t>
      </w:r>
      <w:r w:rsidR="006E0B09">
        <w:rPr>
          <w:rFonts w:ascii="Arial" w:hAnsi="Arial"/>
        </w:rPr>
        <w:t>Contractor and subcontractors shall maintain payroll records for a period of three</w:t>
      </w:r>
      <w:r w:rsidR="00310180">
        <w:rPr>
          <w:rFonts w:ascii="Arial" w:hAnsi="Arial"/>
        </w:rPr>
        <w:t> </w:t>
      </w:r>
      <w:r w:rsidR="006E0B09">
        <w:rPr>
          <w:rFonts w:ascii="Arial" w:hAnsi="Arial"/>
        </w:rPr>
        <w:t xml:space="preserve">(3) years after all work on the Contract is completed. </w:t>
      </w:r>
      <w:r w:rsidRPr="00C26BFF">
        <w:rPr>
          <w:rFonts w:ascii="Arial" w:hAnsi="Arial"/>
        </w:rPr>
        <w:t>Contractor and subcontractor shall maintain complete</w:t>
      </w:r>
      <w:r w:rsidR="006E0B09">
        <w:rPr>
          <w:rFonts w:ascii="Arial" w:hAnsi="Arial"/>
        </w:rPr>
        <w:t xml:space="preserve"> payroll records to </w:t>
      </w:r>
      <w:proofErr w:type="gramStart"/>
      <w:r w:rsidR="006E0B09">
        <w:rPr>
          <w:rFonts w:ascii="Arial" w:hAnsi="Arial"/>
        </w:rPr>
        <w:t>include:</w:t>
      </w:r>
      <w:proofErr w:type="gramEnd"/>
      <w:r w:rsidR="006E0B09">
        <w:rPr>
          <w:rFonts w:ascii="Arial" w:hAnsi="Arial"/>
        </w:rPr>
        <w:t xml:space="preserve"> name,</w:t>
      </w:r>
      <w:r w:rsidRPr="00C26BFF">
        <w:rPr>
          <w:rFonts w:ascii="Arial" w:hAnsi="Arial"/>
        </w:rPr>
        <w:t xml:space="preserve"> social security numbers</w:t>
      </w:r>
      <w:r w:rsidR="006E0B09">
        <w:rPr>
          <w:rFonts w:ascii="Arial" w:hAnsi="Arial"/>
        </w:rPr>
        <w:t>, last known address, telephone number and e-mail address</w:t>
      </w:r>
      <w:r w:rsidRPr="00C26BFF">
        <w:rPr>
          <w:rFonts w:ascii="Arial" w:hAnsi="Arial"/>
        </w:rPr>
        <w:t xml:space="preserve"> for </w:t>
      </w:r>
      <w:r w:rsidR="006E0B09">
        <w:rPr>
          <w:rFonts w:ascii="Arial" w:hAnsi="Arial"/>
        </w:rPr>
        <w:t xml:space="preserve">each </w:t>
      </w:r>
      <w:r w:rsidRPr="00C26BFF">
        <w:rPr>
          <w:rFonts w:ascii="Arial" w:hAnsi="Arial"/>
        </w:rPr>
        <w:t>employee.  Government agencies are entitled to request or review all relevant payroll information, including social security numbers and addresses of employees.  Contractors and subcontractors are required to provide such information upon request.</w:t>
      </w:r>
    </w:p>
    <w:p w14:paraId="46EB9EDC" w14:textId="77777777" w:rsidR="00360DCC" w:rsidRPr="00C26BFF" w:rsidRDefault="00360DCC" w:rsidP="00C26BFF">
      <w:pPr>
        <w:pStyle w:val="A1paragraph0"/>
        <w:rPr>
          <w:rFonts w:ascii="Arial" w:hAnsi="Arial"/>
        </w:rPr>
      </w:pPr>
      <w:r w:rsidRPr="00C26BFF">
        <w:rPr>
          <w:rFonts w:ascii="Arial" w:hAnsi="Arial"/>
          <w:b/>
        </w:rPr>
        <w:t>D.</w:t>
      </w:r>
      <w:r w:rsidRPr="00C26BFF">
        <w:rPr>
          <w:rFonts w:ascii="Arial" w:hAnsi="Arial"/>
          <w:b/>
        </w:rPr>
        <w:tab/>
        <w:t>Lack of Compliance.</w:t>
      </w:r>
      <w:r w:rsidRPr="00C26BFF">
        <w:rPr>
          <w:rFonts w:ascii="Arial" w:hAnsi="Arial"/>
        </w:rPr>
        <w:t xml:space="preserve">  Failure of the Contractor or subcontractor to comply with the payroll requirements may result in payment being delayed or withheld as specified in Section 105, default as specified in Section 108 or termination of the Contract as specified in Section 108.</w:t>
      </w:r>
    </w:p>
    <w:p w14:paraId="7AEB0B6C" w14:textId="77777777" w:rsidR="00C34BB3" w:rsidRDefault="00360DCC" w:rsidP="00C34BB3">
      <w:pPr>
        <w:pStyle w:val="A1paragraph0"/>
        <w:rPr>
          <w:rFonts w:ascii="Arial" w:hAnsi="Arial"/>
          <w:b/>
        </w:rPr>
      </w:pPr>
      <w:r w:rsidRPr="00C77D5D">
        <w:rPr>
          <w:rFonts w:ascii="Arial" w:hAnsi="Arial"/>
          <w:b/>
        </w:rPr>
        <w:t>E.</w:t>
      </w:r>
      <w:r w:rsidRPr="00C77D5D">
        <w:rPr>
          <w:rFonts w:ascii="Arial" w:hAnsi="Arial"/>
          <w:b/>
        </w:rPr>
        <w:tab/>
        <w:t>Diane B. Allen Equal Pay Act, N.J.S.A. 34:11-56.14b</w:t>
      </w:r>
    </w:p>
    <w:p w14:paraId="3F6C53A3" w14:textId="4688B4F8" w:rsidR="00A72CA0" w:rsidRDefault="00BA16EC" w:rsidP="00C34BB3">
      <w:pPr>
        <w:pStyle w:val="A1paragraph0"/>
        <w:rPr>
          <w:rFonts w:ascii="Arial" w:hAnsi="Arial"/>
          <w:bCs/>
        </w:rPr>
      </w:pPr>
      <w:r w:rsidRPr="00560135">
        <w:rPr>
          <w:rFonts w:ascii="Arial" w:hAnsi="Arial"/>
          <w:b/>
        </w:rPr>
        <w:t>For</w:t>
      </w:r>
      <w:r w:rsidR="00A72CA0" w:rsidRPr="00560135">
        <w:rPr>
          <w:rFonts w:ascii="Arial" w:hAnsi="Arial"/>
          <w:b/>
        </w:rPr>
        <w:t xml:space="preserve"> Local Aid projects</w:t>
      </w:r>
      <w:r w:rsidR="00A72CA0" w:rsidRPr="00A72CA0">
        <w:rPr>
          <w:rFonts w:ascii="Arial" w:hAnsi="Arial"/>
          <w:bCs/>
        </w:rPr>
        <w:t>.</w:t>
      </w:r>
    </w:p>
    <w:p w14:paraId="63D1F5A4" w14:textId="48D94671" w:rsidR="00D742CB" w:rsidRPr="00A72CA0" w:rsidRDefault="00D742CB" w:rsidP="00C34BB3">
      <w:pPr>
        <w:pStyle w:val="A1paragraph0"/>
        <w:rPr>
          <w:rFonts w:ascii="Arial" w:hAnsi="Arial"/>
          <w:bCs/>
        </w:rPr>
      </w:pPr>
      <w:r w:rsidRPr="00D742CB">
        <w:rPr>
          <w:rFonts w:ascii="Arial" w:hAnsi="Arial"/>
          <w:bCs/>
        </w:rPr>
        <w:t xml:space="preserve">This requirement </w:t>
      </w:r>
      <w:r w:rsidRPr="00560135">
        <w:rPr>
          <w:rFonts w:ascii="Arial" w:hAnsi="Arial"/>
          <w:b/>
        </w:rPr>
        <w:t>DOES NOT</w:t>
      </w:r>
      <w:r w:rsidRPr="00D742CB">
        <w:rPr>
          <w:rFonts w:ascii="Arial" w:hAnsi="Arial"/>
          <w:bCs/>
        </w:rPr>
        <w:t xml:space="preserve"> apply to employers who are contracting with local governments (for example: municipalities and counties).</w:t>
      </w:r>
    </w:p>
    <w:p w14:paraId="72B17BEA" w14:textId="23CE6D05" w:rsidR="00C34BB3" w:rsidRDefault="00C34BB3" w:rsidP="00C34BB3">
      <w:pPr>
        <w:pStyle w:val="A1paragraph0"/>
        <w:rPr>
          <w:rFonts w:ascii="Arial" w:hAnsi="Arial" w:cs="Arial"/>
          <w:b/>
          <w:bCs/>
        </w:rPr>
      </w:pPr>
    </w:p>
    <w:p w14:paraId="33CCA534" w14:textId="0C9495AC" w:rsidR="0000332A" w:rsidRDefault="0000332A" w:rsidP="006E0B09">
      <w:pPr>
        <w:pStyle w:val="A2paragraph"/>
        <w:spacing w:before="0"/>
        <w:rPr>
          <w:rFonts w:ascii="Arial" w:hAnsi="Arial" w:cs="Arial"/>
          <w:b/>
          <w:bCs/>
        </w:rPr>
      </w:pPr>
    </w:p>
    <w:p w14:paraId="000223B9" w14:textId="2CB8421A" w:rsidR="0000332A" w:rsidRDefault="0000332A" w:rsidP="00360DCC">
      <w:pPr>
        <w:pStyle w:val="A1paragraph0"/>
        <w:rPr>
          <w:rFonts w:ascii="Arial" w:hAnsi="Arial" w:cs="Arial"/>
          <w:b/>
          <w:bCs/>
        </w:rPr>
        <w:sectPr w:rsidR="0000332A" w:rsidSect="00570D7F">
          <w:headerReference w:type="even" r:id="rId94"/>
          <w:headerReference w:type="default" r:id="rId95"/>
          <w:footerReference w:type="default" r:id="rId96"/>
          <w:headerReference w:type="first" r:id="rId97"/>
          <w:pgSz w:w="12240" w:h="15840" w:code="1"/>
          <w:pgMar w:top="1152" w:right="1080" w:bottom="1152" w:left="1440" w:header="576" w:footer="576" w:gutter="0"/>
          <w:pgNumType w:start="1"/>
          <w:cols w:space="720"/>
          <w:docGrid w:linePitch="299"/>
        </w:sectPr>
      </w:pPr>
    </w:p>
    <w:p w14:paraId="386E7825" w14:textId="77777777" w:rsidR="007E78B7" w:rsidRPr="007E78B7" w:rsidRDefault="007E78B7" w:rsidP="007E78B7">
      <w:pPr>
        <w:keepNext/>
        <w:jc w:val="center"/>
        <w:outlineLvl w:val="1"/>
        <w:rPr>
          <w:rFonts w:ascii="Arial" w:hAnsi="Arial"/>
          <w:b/>
          <w:bCs/>
          <w:caps/>
          <w:sz w:val="24"/>
        </w:rPr>
      </w:pPr>
      <w:bookmarkStart w:id="1359" w:name="_Hlk112655409"/>
      <w:r w:rsidRPr="007E78B7">
        <w:rPr>
          <w:rFonts w:ascii="Arial" w:hAnsi="Arial"/>
          <w:b/>
          <w:bCs/>
          <w:caps/>
          <w:sz w:val="24"/>
        </w:rPr>
        <w:lastRenderedPageBreak/>
        <w:t>FEDERAL AID PROJECT ATTACHMENT 8</w:t>
      </w:r>
    </w:p>
    <w:p w14:paraId="0103E4DC" w14:textId="77777777" w:rsidR="007E78B7" w:rsidRPr="007E78B7" w:rsidRDefault="007E78B7" w:rsidP="007E78B7">
      <w:pPr>
        <w:keepNext/>
        <w:jc w:val="center"/>
        <w:outlineLvl w:val="2"/>
        <w:rPr>
          <w:rFonts w:ascii="Arial" w:hAnsi="Arial" w:cs="Arial"/>
          <w:b/>
          <w:caps/>
          <w:sz w:val="24"/>
        </w:rPr>
      </w:pPr>
      <w:r w:rsidRPr="007E78B7">
        <w:rPr>
          <w:rFonts w:ascii="Arial" w:hAnsi="Arial" w:cs="Arial"/>
          <w:b/>
          <w:caps/>
          <w:sz w:val="24"/>
        </w:rPr>
        <w:t>FHWA-1273</w:t>
      </w:r>
    </w:p>
    <w:p w14:paraId="0D6F85FF" w14:textId="77777777" w:rsidR="007E78B7" w:rsidRPr="007E78B7" w:rsidRDefault="007E78B7" w:rsidP="007E78B7">
      <w:pPr>
        <w:jc w:val="center"/>
        <w:rPr>
          <w:rFonts w:ascii="Arial" w:hAnsi="Arial" w:cs="Arial"/>
          <w:b/>
          <w:bCs/>
          <w:sz w:val="18"/>
          <w:szCs w:val="22"/>
        </w:rPr>
      </w:pPr>
      <w:r w:rsidRPr="007E78B7">
        <w:rPr>
          <w:rFonts w:ascii="Arial" w:hAnsi="Arial" w:cs="Arial"/>
          <w:b/>
          <w:bCs/>
          <w:sz w:val="18"/>
          <w:szCs w:val="22"/>
        </w:rPr>
        <w:t>REQUIRED CONTRACT PROVISIONS</w:t>
      </w:r>
    </w:p>
    <w:p w14:paraId="0A74325A" w14:textId="77777777" w:rsidR="007E78B7" w:rsidRPr="007E78B7" w:rsidRDefault="007E78B7" w:rsidP="007E78B7">
      <w:pPr>
        <w:jc w:val="center"/>
        <w:rPr>
          <w:rFonts w:ascii="Arial" w:hAnsi="Arial" w:cs="Arial"/>
          <w:b/>
          <w:bCs/>
          <w:sz w:val="18"/>
          <w:szCs w:val="22"/>
        </w:rPr>
      </w:pPr>
      <w:r w:rsidRPr="007E78B7">
        <w:rPr>
          <w:rFonts w:ascii="Arial" w:hAnsi="Arial" w:cs="Arial"/>
          <w:b/>
          <w:bCs/>
          <w:sz w:val="18"/>
          <w:szCs w:val="22"/>
        </w:rPr>
        <w:t>FEDERAL-AID CONSTRUCTION CONTRACTS</w:t>
      </w:r>
    </w:p>
    <w:p w14:paraId="6EE0EFBA" w14:textId="77777777" w:rsidR="00A36A6F" w:rsidRPr="00A36A6F" w:rsidRDefault="00A36A6F" w:rsidP="00A36A6F">
      <w:pPr>
        <w:widowControl w:val="0"/>
        <w:autoSpaceDE w:val="0"/>
        <w:autoSpaceDN w:val="0"/>
        <w:spacing w:before="225"/>
        <w:rPr>
          <w:rFonts w:ascii="Arial" w:eastAsia="Arial" w:hAnsi="Arial" w:cs="Arial"/>
          <w:b/>
          <w:szCs w:val="16"/>
        </w:rPr>
      </w:pPr>
    </w:p>
    <w:p w14:paraId="4659A3A3" w14:textId="77777777" w:rsidR="00A36A6F" w:rsidRPr="00A36A6F" w:rsidRDefault="00A36A6F" w:rsidP="00A36A6F">
      <w:pPr>
        <w:widowControl w:val="0"/>
        <w:autoSpaceDE w:val="0"/>
        <w:autoSpaceDN w:val="0"/>
        <w:rPr>
          <w:rFonts w:ascii="Arial" w:eastAsia="Arial" w:hAnsi="Arial" w:cs="Arial"/>
          <w:szCs w:val="22"/>
        </w:rPr>
        <w:sectPr w:rsidR="00A36A6F" w:rsidRPr="00A36A6F" w:rsidSect="00570D7F">
          <w:headerReference w:type="default" r:id="rId98"/>
          <w:footerReference w:type="default" r:id="rId99"/>
          <w:pgSz w:w="12240" w:h="15840"/>
          <w:pgMar w:top="1360" w:right="1340" w:bottom="440" w:left="1320" w:header="576" w:footer="576" w:gutter="0"/>
          <w:pgNumType w:start="1"/>
          <w:cols w:space="720"/>
          <w:docGrid w:linePitch="272"/>
        </w:sectPr>
      </w:pPr>
    </w:p>
    <w:p w14:paraId="77E781CC" w14:textId="77777777" w:rsidR="00A36A6F" w:rsidRPr="00A36A6F" w:rsidRDefault="00A36A6F" w:rsidP="00A36A6F">
      <w:pPr>
        <w:widowControl w:val="0"/>
        <w:autoSpaceDE w:val="0"/>
        <w:autoSpaceDN w:val="0"/>
        <w:spacing w:before="96"/>
        <w:rPr>
          <w:rFonts w:ascii="Arial" w:eastAsia="Arial" w:hAnsi="Arial" w:cs="Arial"/>
          <w:b/>
          <w:sz w:val="16"/>
          <w:szCs w:val="16"/>
        </w:rPr>
      </w:pPr>
    </w:p>
    <w:p w14:paraId="076B6A4C" w14:textId="77777777" w:rsidR="00A36A6F" w:rsidRPr="00A36A6F" w:rsidRDefault="00A36A6F" w:rsidP="005D1515">
      <w:pPr>
        <w:widowControl w:val="0"/>
        <w:numPr>
          <w:ilvl w:val="0"/>
          <w:numId w:val="39"/>
        </w:numPr>
        <w:tabs>
          <w:tab w:val="left" w:pos="555"/>
        </w:tabs>
        <w:autoSpaceDE w:val="0"/>
        <w:autoSpaceDN w:val="0"/>
        <w:spacing w:line="184" w:lineRule="exact"/>
        <w:ind w:hanging="435"/>
        <w:rPr>
          <w:rFonts w:ascii="Arial" w:eastAsia="Arial" w:hAnsi="Arial" w:cs="Arial"/>
          <w:sz w:val="16"/>
          <w:szCs w:val="22"/>
        </w:rPr>
      </w:pPr>
      <w:r w:rsidRPr="00A36A6F">
        <w:rPr>
          <w:rFonts w:ascii="Arial" w:eastAsia="Arial" w:hAnsi="Arial" w:cs="Arial"/>
          <w:spacing w:val="-2"/>
          <w:sz w:val="16"/>
          <w:szCs w:val="22"/>
        </w:rPr>
        <w:t>General</w:t>
      </w:r>
    </w:p>
    <w:p w14:paraId="3ED98A66" w14:textId="77777777" w:rsidR="00A36A6F" w:rsidRPr="00A36A6F" w:rsidRDefault="00A36A6F" w:rsidP="00C42335">
      <w:pPr>
        <w:widowControl w:val="0"/>
        <w:numPr>
          <w:ilvl w:val="0"/>
          <w:numId w:val="39"/>
        </w:numPr>
        <w:tabs>
          <w:tab w:val="left" w:pos="555"/>
        </w:tabs>
        <w:autoSpaceDE w:val="0"/>
        <w:autoSpaceDN w:val="0"/>
        <w:spacing w:line="184" w:lineRule="exact"/>
        <w:rPr>
          <w:rFonts w:ascii="Arial" w:eastAsia="Arial" w:hAnsi="Arial" w:cs="Arial"/>
          <w:sz w:val="16"/>
          <w:szCs w:val="22"/>
        </w:rPr>
      </w:pPr>
      <w:r w:rsidRPr="00C42335">
        <w:rPr>
          <w:rFonts w:ascii="Arial" w:eastAsia="Arial" w:hAnsi="Arial" w:cs="Arial"/>
          <w:sz w:val="16"/>
          <w:szCs w:val="22"/>
        </w:rPr>
        <w:t>Nondiscrimination</w:t>
      </w:r>
    </w:p>
    <w:p w14:paraId="3A9F4C03" w14:textId="77777777" w:rsidR="00A36A6F" w:rsidRPr="00A36A6F" w:rsidRDefault="00A36A6F" w:rsidP="00C42335">
      <w:pPr>
        <w:widowControl w:val="0"/>
        <w:numPr>
          <w:ilvl w:val="0"/>
          <w:numId w:val="39"/>
        </w:numPr>
        <w:tabs>
          <w:tab w:val="left" w:pos="555"/>
        </w:tabs>
        <w:autoSpaceDE w:val="0"/>
        <w:autoSpaceDN w:val="0"/>
        <w:spacing w:line="184" w:lineRule="exact"/>
        <w:rPr>
          <w:rFonts w:ascii="Arial" w:eastAsia="Arial" w:hAnsi="Arial" w:cs="Arial"/>
          <w:sz w:val="16"/>
          <w:szCs w:val="22"/>
        </w:rPr>
      </w:pPr>
      <w:r w:rsidRPr="00C42335">
        <w:rPr>
          <w:rFonts w:ascii="Arial" w:eastAsia="Arial" w:hAnsi="Arial" w:cs="Arial"/>
          <w:sz w:val="16"/>
          <w:szCs w:val="22"/>
        </w:rPr>
        <w:t>Non-segregated Facilities</w:t>
      </w:r>
    </w:p>
    <w:p w14:paraId="0C33EA95" w14:textId="77777777" w:rsidR="00A36A6F" w:rsidRPr="00A36A6F" w:rsidRDefault="00A36A6F" w:rsidP="005D1515">
      <w:pPr>
        <w:widowControl w:val="0"/>
        <w:numPr>
          <w:ilvl w:val="0"/>
          <w:numId w:val="39"/>
        </w:numPr>
        <w:tabs>
          <w:tab w:val="left" w:pos="555"/>
        </w:tabs>
        <w:autoSpaceDE w:val="0"/>
        <w:autoSpaceDN w:val="0"/>
        <w:spacing w:line="184" w:lineRule="exact"/>
        <w:rPr>
          <w:rFonts w:ascii="Arial" w:eastAsia="Arial" w:hAnsi="Arial" w:cs="Arial"/>
          <w:sz w:val="16"/>
          <w:szCs w:val="22"/>
        </w:rPr>
      </w:pPr>
      <w:r w:rsidRPr="00A36A6F">
        <w:rPr>
          <w:rFonts w:ascii="Arial" w:eastAsia="Arial" w:hAnsi="Arial" w:cs="Arial"/>
          <w:sz w:val="16"/>
          <w:szCs w:val="22"/>
        </w:rPr>
        <w:t>Davis-Bacon</w:t>
      </w:r>
      <w:r w:rsidRPr="00C42335">
        <w:rPr>
          <w:rFonts w:ascii="Arial" w:eastAsia="Arial" w:hAnsi="Arial" w:cs="Arial"/>
          <w:sz w:val="16"/>
          <w:szCs w:val="22"/>
        </w:rPr>
        <w:t xml:space="preserve"> </w:t>
      </w:r>
      <w:r w:rsidRPr="00A36A6F">
        <w:rPr>
          <w:rFonts w:ascii="Arial" w:eastAsia="Arial" w:hAnsi="Arial" w:cs="Arial"/>
          <w:sz w:val="16"/>
          <w:szCs w:val="22"/>
        </w:rPr>
        <w:t>and</w:t>
      </w:r>
      <w:r w:rsidRPr="00C42335">
        <w:rPr>
          <w:rFonts w:ascii="Arial" w:eastAsia="Arial" w:hAnsi="Arial" w:cs="Arial"/>
          <w:sz w:val="16"/>
          <w:szCs w:val="22"/>
        </w:rPr>
        <w:t xml:space="preserve"> </w:t>
      </w:r>
      <w:r w:rsidRPr="00A36A6F">
        <w:rPr>
          <w:rFonts w:ascii="Arial" w:eastAsia="Arial" w:hAnsi="Arial" w:cs="Arial"/>
          <w:sz w:val="16"/>
          <w:szCs w:val="22"/>
        </w:rPr>
        <w:t>Related</w:t>
      </w:r>
      <w:r w:rsidRPr="00C42335">
        <w:rPr>
          <w:rFonts w:ascii="Arial" w:eastAsia="Arial" w:hAnsi="Arial" w:cs="Arial"/>
          <w:sz w:val="16"/>
          <w:szCs w:val="22"/>
        </w:rPr>
        <w:t xml:space="preserve"> </w:t>
      </w:r>
      <w:r w:rsidRPr="00A36A6F">
        <w:rPr>
          <w:rFonts w:ascii="Arial" w:eastAsia="Arial" w:hAnsi="Arial" w:cs="Arial"/>
          <w:sz w:val="16"/>
          <w:szCs w:val="22"/>
        </w:rPr>
        <w:t>Act</w:t>
      </w:r>
      <w:r w:rsidRPr="00C42335">
        <w:rPr>
          <w:rFonts w:ascii="Arial" w:eastAsia="Arial" w:hAnsi="Arial" w:cs="Arial"/>
          <w:sz w:val="16"/>
          <w:szCs w:val="22"/>
        </w:rPr>
        <w:t xml:space="preserve"> Provisions</w:t>
      </w:r>
    </w:p>
    <w:p w14:paraId="3EBB014A" w14:textId="77777777" w:rsidR="00A36A6F" w:rsidRPr="00A36A6F" w:rsidRDefault="00A36A6F" w:rsidP="00C42335">
      <w:pPr>
        <w:widowControl w:val="0"/>
        <w:numPr>
          <w:ilvl w:val="0"/>
          <w:numId w:val="39"/>
        </w:numPr>
        <w:tabs>
          <w:tab w:val="left" w:pos="555"/>
        </w:tabs>
        <w:autoSpaceDE w:val="0"/>
        <w:autoSpaceDN w:val="0"/>
        <w:spacing w:line="184" w:lineRule="exact"/>
        <w:rPr>
          <w:rFonts w:ascii="Arial" w:eastAsia="Arial" w:hAnsi="Arial" w:cs="Arial"/>
          <w:sz w:val="16"/>
          <w:szCs w:val="22"/>
        </w:rPr>
      </w:pPr>
      <w:r w:rsidRPr="00A36A6F">
        <w:rPr>
          <w:rFonts w:ascii="Arial" w:eastAsia="Arial" w:hAnsi="Arial" w:cs="Arial"/>
          <w:sz w:val="16"/>
          <w:szCs w:val="22"/>
        </w:rPr>
        <w:t>Contract</w:t>
      </w:r>
      <w:r w:rsidRPr="00C42335">
        <w:rPr>
          <w:rFonts w:ascii="Arial" w:eastAsia="Arial" w:hAnsi="Arial" w:cs="Arial"/>
          <w:sz w:val="16"/>
          <w:szCs w:val="22"/>
        </w:rPr>
        <w:t xml:space="preserve"> </w:t>
      </w:r>
      <w:r w:rsidRPr="00A36A6F">
        <w:rPr>
          <w:rFonts w:ascii="Arial" w:eastAsia="Arial" w:hAnsi="Arial" w:cs="Arial"/>
          <w:sz w:val="16"/>
          <w:szCs w:val="22"/>
        </w:rPr>
        <w:t>Work</w:t>
      </w:r>
      <w:r w:rsidRPr="00C42335">
        <w:rPr>
          <w:rFonts w:ascii="Arial" w:eastAsia="Arial" w:hAnsi="Arial" w:cs="Arial"/>
          <w:sz w:val="16"/>
          <w:szCs w:val="22"/>
        </w:rPr>
        <w:t xml:space="preserve"> </w:t>
      </w:r>
      <w:r w:rsidRPr="00A36A6F">
        <w:rPr>
          <w:rFonts w:ascii="Arial" w:eastAsia="Arial" w:hAnsi="Arial" w:cs="Arial"/>
          <w:sz w:val="16"/>
          <w:szCs w:val="22"/>
        </w:rPr>
        <w:t>Hours</w:t>
      </w:r>
      <w:r w:rsidRPr="00C42335">
        <w:rPr>
          <w:rFonts w:ascii="Arial" w:eastAsia="Arial" w:hAnsi="Arial" w:cs="Arial"/>
          <w:sz w:val="16"/>
          <w:szCs w:val="22"/>
        </w:rPr>
        <w:t xml:space="preserve"> </w:t>
      </w:r>
      <w:r w:rsidRPr="00A36A6F">
        <w:rPr>
          <w:rFonts w:ascii="Arial" w:eastAsia="Arial" w:hAnsi="Arial" w:cs="Arial"/>
          <w:sz w:val="16"/>
          <w:szCs w:val="22"/>
        </w:rPr>
        <w:t>and</w:t>
      </w:r>
      <w:r w:rsidRPr="00C42335">
        <w:rPr>
          <w:rFonts w:ascii="Arial" w:eastAsia="Arial" w:hAnsi="Arial" w:cs="Arial"/>
          <w:sz w:val="16"/>
          <w:szCs w:val="22"/>
        </w:rPr>
        <w:t xml:space="preserve"> </w:t>
      </w:r>
      <w:r w:rsidRPr="00A36A6F">
        <w:rPr>
          <w:rFonts w:ascii="Arial" w:eastAsia="Arial" w:hAnsi="Arial" w:cs="Arial"/>
          <w:sz w:val="16"/>
          <w:szCs w:val="22"/>
        </w:rPr>
        <w:t>Safety</w:t>
      </w:r>
      <w:r w:rsidRPr="00C42335">
        <w:rPr>
          <w:rFonts w:ascii="Arial" w:eastAsia="Arial" w:hAnsi="Arial" w:cs="Arial"/>
          <w:sz w:val="16"/>
          <w:szCs w:val="22"/>
        </w:rPr>
        <w:t xml:space="preserve"> </w:t>
      </w:r>
      <w:r w:rsidRPr="00A36A6F">
        <w:rPr>
          <w:rFonts w:ascii="Arial" w:eastAsia="Arial" w:hAnsi="Arial" w:cs="Arial"/>
          <w:sz w:val="16"/>
          <w:szCs w:val="22"/>
        </w:rPr>
        <w:t>Standards</w:t>
      </w:r>
      <w:r w:rsidRPr="00C42335">
        <w:rPr>
          <w:rFonts w:ascii="Arial" w:eastAsia="Arial" w:hAnsi="Arial" w:cs="Arial"/>
          <w:sz w:val="16"/>
          <w:szCs w:val="22"/>
        </w:rPr>
        <w:t xml:space="preserve"> </w:t>
      </w:r>
      <w:r w:rsidRPr="00A36A6F">
        <w:rPr>
          <w:rFonts w:ascii="Arial" w:eastAsia="Arial" w:hAnsi="Arial" w:cs="Arial"/>
          <w:sz w:val="16"/>
          <w:szCs w:val="22"/>
        </w:rPr>
        <w:t xml:space="preserve">Act </w:t>
      </w:r>
      <w:r w:rsidRPr="00C42335">
        <w:rPr>
          <w:rFonts w:ascii="Arial" w:eastAsia="Arial" w:hAnsi="Arial" w:cs="Arial"/>
          <w:sz w:val="16"/>
          <w:szCs w:val="22"/>
        </w:rPr>
        <w:t>Provisions</w:t>
      </w:r>
    </w:p>
    <w:p w14:paraId="272D3F56" w14:textId="77777777" w:rsidR="00A36A6F" w:rsidRPr="00A36A6F" w:rsidRDefault="00A36A6F" w:rsidP="00C42335">
      <w:pPr>
        <w:widowControl w:val="0"/>
        <w:numPr>
          <w:ilvl w:val="0"/>
          <w:numId w:val="39"/>
        </w:numPr>
        <w:tabs>
          <w:tab w:val="left" w:pos="555"/>
        </w:tabs>
        <w:autoSpaceDE w:val="0"/>
        <w:autoSpaceDN w:val="0"/>
        <w:spacing w:line="184" w:lineRule="exact"/>
        <w:rPr>
          <w:rFonts w:ascii="Arial" w:eastAsia="Arial" w:hAnsi="Arial" w:cs="Arial"/>
          <w:sz w:val="16"/>
          <w:szCs w:val="22"/>
        </w:rPr>
      </w:pPr>
      <w:r w:rsidRPr="00A36A6F">
        <w:rPr>
          <w:rFonts w:ascii="Arial" w:eastAsia="Arial" w:hAnsi="Arial" w:cs="Arial"/>
          <w:sz w:val="16"/>
          <w:szCs w:val="22"/>
        </w:rPr>
        <w:t>Subletting</w:t>
      </w:r>
      <w:r w:rsidRPr="00C42335">
        <w:rPr>
          <w:rFonts w:ascii="Arial" w:eastAsia="Arial" w:hAnsi="Arial" w:cs="Arial"/>
          <w:sz w:val="16"/>
          <w:szCs w:val="22"/>
        </w:rPr>
        <w:t xml:space="preserve"> </w:t>
      </w:r>
      <w:r w:rsidRPr="00A36A6F">
        <w:rPr>
          <w:rFonts w:ascii="Arial" w:eastAsia="Arial" w:hAnsi="Arial" w:cs="Arial"/>
          <w:sz w:val="16"/>
          <w:szCs w:val="22"/>
        </w:rPr>
        <w:t>or</w:t>
      </w:r>
      <w:r w:rsidRPr="00A36A6F">
        <w:rPr>
          <w:rFonts w:ascii="Arial" w:eastAsia="Arial" w:hAnsi="Arial" w:cs="Arial"/>
          <w:spacing w:val="-8"/>
          <w:sz w:val="16"/>
          <w:szCs w:val="22"/>
        </w:rPr>
        <w:t xml:space="preserve"> </w:t>
      </w:r>
      <w:r w:rsidRPr="00A36A6F">
        <w:rPr>
          <w:rFonts w:ascii="Arial" w:eastAsia="Arial" w:hAnsi="Arial" w:cs="Arial"/>
          <w:sz w:val="16"/>
          <w:szCs w:val="22"/>
        </w:rPr>
        <w:t>Assigning</w:t>
      </w:r>
      <w:r w:rsidRPr="00A36A6F">
        <w:rPr>
          <w:rFonts w:ascii="Arial" w:eastAsia="Arial" w:hAnsi="Arial" w:cs="Arial"/>
          <w:spacing w:val="-8"/>
          <w:sz w:val="16"/>
          <w:szCs w:val="22"/>
        </w:rPr>
        <w:t xml:space="preserve"> </w:t>
      </w:r>
      <w:r w:rsidRPr="00A36A6F">
        <w:rPr>
          <w:rFonts w:ascii="Arial" w:eastAsia="Arial" w:hAnsi="Arial" w:cs="Arial"/>
          <w:sz w:val="16"/>
          <w:szCs w:val="22"/>
        </w:rPr>
        <w:t>the</w:t>
      </w:r>
      <w:r w:rsidRPr="00A36A6F">
        <w:rPr>
          <w:rFonts w:ascii="Arial" w:eastAsia="Arial" w:hAnsi="Arial" w:cs="Arial"/>
          <w:spacing w:val="-8"/>
          <w:sz w:val="16"/>
          <w:szCs w:val="22"/>
        </w:rPr>
        <w:t xml:space="preserve"> </w:t>
      </w:r>
      <w:r w:rsidRPr="00A36A6F">
        <w:rPr>
          <w:rFonts w:ascii="Arial" w:eastAsia="Arial" w:hAnsi="Arial" w:cs="Arial"/>
          <w:spacing w:val="-2"/>
          <w:sz w:val="16"/>
          <w:szCs w:val="22"/>
        </w:rPr>
        <w:t>Contract</w:t>
      </w:r>
    </w:p>
    <w:p w14:paraId="0DE39CB6" w14:textId="77777777" w:rsidR="00A36A6F" w:rsidRPr="00A36A6F" w:rsidRDefault="00A36A6F" w:rsidP="005D1515">
      <w:pPr>
        <w:widowControl w:val="0"/>
        <w:numPr>
          <w:ilvl w:val="0"/>
          <w:numId w:val="39"/>
        </w:numPr>
        <w:tabs>
          <w:tab w:val="left" w:pos="554"/>
        </w:tabs>
        <w:autoSpaceDE w:val="0"/>
        <w:autoSpaceDN w:val="0"/>
        <w:spacing w:line="184" w:lineRule="exact"/>
        <w:ind w:left="554" w:hanging="434"/>
        <w:rPr>
          <w:rFonts w:ascii="Arial" w:eastAsia="Arial" w:hAnsi="Arial" w:cs="Arial"/>
          <w:sz w:val="16"/>
          <w:szCs w:val="22"/>
        </w:rPr>
      </w:pPr>
      <w:r w:rsidRPr="00A36A6F">
        <w:rPr>
          <w:rFonts w:ascii="Arial" w:eastAsia="Arial" w:hAnsi="Arial" w:cs="Arial"/>
          <w:sz w:val="16"/>
          <w:szCs w:val="22"/>
        </w:rPr>
        <w:t>Safety:</w:t>
      </w:r>
      <w:r w:rsidRPr="00A36A6F">
        <w:rPr>
          <w:rFonts w:ascii="Arial" w:eastAsia="Arial" w:hAnsi="Arial" w:cs="Arial"/>
          <w:spacing w:val="-7"/>
          <w:sz w:val="16"/>
          <w:szCs w:val="22"/>
        </w:rPr>
        <w:t xml:space="preserve"> </w:t>
      </w:r>
      <w:r w:rsidRPr="00A36A6F">
        <w:rPr>
          <w:rFonts w:ascii="Arial" w:eastAsia="Arial" w:hAnsi="Arial" w:cs="Arial"/>
          <w:sz w:val="16"/>
          <w:szCs w:val="22"/>
        </w:rPr>
        <w:t>Accident</w:t>
      </w:r>
      <w:r w:rsidRPr="00A36A6F">
        <w:rPr>
          <w:rFonts w:ascii="Arial" w:eastAsia="Arial" w:hAnsi="Arial" w:cs="Arial"/>
          <w:spacing w:val="-8"/>
          <w:sz w:val="16"/>
          <w:szCs w:val="22"/>
        </w:rPr>
        <w:t xml:space="preserve"> </w:t>
      </w:r>
      <w:r w:rsidRPr="00A36A6F">
        <w:rPr>
          <w:rFonts w:ascii="Arial" w:eastAsia="Arial" w:hAnsi="Arial" w:cs="Arial"/>
          <w:spacing w:val="-2"/>
          <w:sz w:val="16"/>
          <w:szCs w:val="22"/>
        </w:rPr>
        <w:t>Prevention</w:t>
      </w:r>
    </w:p>
    <w:p w14:paraId="6FFFBD1E" w14:textId="77777777" w:rsidR="00A36A6F" w:rsidRPr="00A36A6F" w:rsidRDefault="00A36A6F" w:rsidP="005D1515">
      <w:pPr>
        <w:widowControl w:val="0"/>
        <w:numPr>
          <w:ilvl w:val="0"/>
          <w:numId w:val="39"/>
        </w:numPr>
        <w:tabs>
          <w:tab w:val="left" w:pos="554"/>
        </w:tabs>
        <w:autoSpaceDE w:val="0"/>
        <w:autoSpaceDN w:val="0"/>
        <w:spacing w:line="184" w:lineRule="exact"/>
        <w:ind w:left="554" w:hanging="434"/>
        <w:rPr>
          <w:rFonts w:ascii="Arial" w:eastAsia="Arial" w:hAnsi="Arial" w:cs="Arial"/>
          <w:sz w:val="16"/>
          <w:szCs w:val="22"/>
        </w:rPr>
      </w:pPr>
      <w:r w:rsidRPr="00A36A6F">
        <w:rPr>
          <w:rFonts w:ascii="Arial" w:eastAsia="Arial" w:hAnsi="Arial" w:cs="Arial"/>
          <w:sz w:val="16"/>
          <w:szCs w:val="22"/>
        </w:rPr>
        <w:t>False</w:t>
      </w:r>
      <w:r w:rsidRPr="00A36A6F">
        <w:rPr>
          <w:rFonts w:ascii="Arial" w:eastAsia="Arial" w:hAnsi="Arial" w:cs="Arial"/>
          <w:spacing w:val="-9"/>
          <w:sz w:val="16"/>
          <w:szCs w:val="22"/>
        </w:rPr>
        <w:t xml:space="preserve"> </w:t>
      </w:r>
      <w:r w:rsidRPr="00A36A6F">
        <w:rPr>
          <w:rFonts w:ascii="Arial" w:eastAsia="Arial" w:hAnsi="Arial" w:cs="Arial"/>
          <w:sz w:val="16"/>
          <w:szCs w:val="22"/>
        </w:rPr>
        <w:t>Statements</w:t>
      </w:r>
      <w:r w:rsidRPr="00A36A6F">
        <w:rPr>
          <w:rFonts w:ascii="Arial" w:eastAsia="Arial" w:hAnsi="Arial" w:cs="Arial"/>
          <w:spacing w:val="-7"/>
          <w:sz w:val="16"/>
          <w:szCs w:val="22"/>
        </w:rPr>
        <w:t xml:space="preserve"> </w:t>
      </w:r>
      <w:r w:rsidRPr="00A36A6F">
        <w:rPr>
          <w:rFonts w:ascii="Arial" w:eastAsia="Arial" w:hAnsi="Arial" w:cs="Arial"/>
          <w:sz w:val="16"/>
          <w:szCs w:val="22"/>
        </w:rPr>
        <w:t>Concerning</w:t>
      </w:r>
      <w:r w:rsidRPr="00A36A6F">
        <w:rPr>
          <w:rFonts w:ascii="Arial" w:eastAsia="Arial" w:hAnsi="Arial" w:cs="Arial"/>
          <w:spacing w:val="-8"/>
          <w:sz w:val="16"/>
          <w:szCs w:val="22"/>
        </w:rPr>
        <w:t xml:space="preserve"> </w:t>
      </w:r>
      <w:r w:rsidRPr="00A36A6F">
        <w:rPr>
          <w:rFonts w:ascii="Arial" w:eastAsia="Arial" w:hAnsi="Arial" w:cs="Arial"/>
          <w:sz w:val="16"/>
          <w:szCs w:val="22"/>
        </w:rPr>
        <w:t>Highway</w:t>
      </w:r>
      <w:r w:rsidRPr="00A36A6F">
        <w:rPr>
          <w:rFonts w:ascii="Arial" w:eastAsia="Arial" w:hAnsi="Arial" w:cs="Arial"/>
          <w:spacing w:val="-8"/>
          <w:sz w:val="16"/>
          <w:szCs w:val="22"/>
        </w:rPr>
        <w:t xml:space="preserve"> </w:t>
      </w:r>
      <w:r w:rsidRPr="00A36A6F">
        <w:rPr>
          <w:rFonts w:ascii="Arial" w:eastAsia="Arial" w:hAnsi="Arial" w:cs="Arial"/>
          <w:spacing w:val="-2"/>
          <w:sz w:val="16"/>
          <w:szCs w:val="22"/>
        </w:rPr>
        <w:t>Projects</w:t>
      </w:r>
    </w:p>
    <w:p w14:paraId="41072148" w14:textId="77777777" w:rsidR="00A36A6F" w:rsidRPr="00A36A6F" w:rsidRDefault="00A36A6F" w:rsidP="005D1515">
      <w:pPr>
        <w:widowControl w:val="0"/>
        <w:numPr>
          <w:ilvl w:val="0"/>
          <w:numId w:val="39"/>
        </w:numPr>
        <w:tabs>
          <w:tab w:val="left" w:pos="555"/>
        </w:tabs>
        <w:autoSpaceDE w:val="0"/>
        <w:autoSpaceDN w:val="0"/>
        <w:spacing w:before="1"/>
        <w:ind w:right="438"/>
        <w:rPr>
          <w:rFonts w:ascii="Arial" w:eastAsia="Arial" w:hAnsi="Arial" w:cs="Arial"/>
          <w:sz w:val="16"/>
          <w:szCs w:val="22"/>
        </w:rPr>
      </w:pPr>
      <w:r w:rsidRPr="00A36A6F">
        <w:rPr>
          <w:rFonts w:ascii="Arial" w:eastAsia="Arial" w:hAnsi="Arial" w:cs="Arial"/>
          <w:sz w:val="16"/>
          <w:szCs w:val="22"/>
        </w:rPr>
        <w:t>Implementation</w:t>
      </w:r>
      <w:r w:rsidRPr="00A36A6F">
        <w:rPr>
          <w:rFonts w:ascii="Arial" w:eastAsia="Arial" w:hAnsi="Arial" w:cs="Arial"/>
          <w:spacing w:val="-6"/>
          <w:sz w:val="16"/>
          <w:szCs w:val="22"/>
        </w:rPr>
        <w:t xml:space="preserve"> </w:t>
      </w:r>
      <w:r w:rsidRPr="00A36A6F">
        <w:rPr>
          <w:rFonts w:ascii="Arial" w:eastAsia="Arial" w:hAnsi="Arial" w:cs="Arial"/>
          <w:sz w:val="16"/>
          <w:szCs w:val="22"/>
        </w:rPr>
        <w:t>of</w:t>
      </w:r>
      <w:r w:rsidRPr="00A36A6F">
        <w:rPr>
          <w:rFonts w:ascii="Arial" w:eastAsia="Arial" w:hAnsi="Arial" w:cs="Arial"/>
          <w:spacing w:val="-6"/>
          <w:sz w:val="16"/>
          <w:szCs w:val="22"/>
        </w:rPr>
        <w:t xml:space="preserve"> </w:t>
      </w:r>
      <w:r w:rsidRPr="00A36A6F">
        <w:rPr>
          <w:rFonts w:ascii="Arial" w:eastAsia="Arial" w:hAnsi="Arial" w:cs="Arial"/>
          <w:sz w:val="16"/>
          <w:szCs w:val="22"/>
        </w:rPr>
        <w:t>Clean</w:t>
      </w:r>
      <w:r w:rsidRPr="00A36A6F">
        <w:rPr>
          <w:rFonts w:ascii="Arial" w:eastAsia="Arial" w:hAnsi="Arial" w:cs="Arial"/>
          <w:spacing w:val="-6"/>
          <w:sz w:val="16"/>
          <w:szCs w:val="22"/>
        </w:rPr>
        <w:t xml:space="preserve"> </w:t>
      </w:r>
      <w:r w:rsidRPr="00A36A6F">
        <w:rPr>
          <w:rFonts w:ascii="Arial" w:eastAsia="Arial" w:hAnsi="Arial" w:cs="Arial"/>
          <w:sz w:val="16"/>
          <w:szCs w:val="22"/>
        </w:rPr>
        <w:t>Air</w:t>
      </w:r>
      <w:r w:rsidRPr="00A36A6F">
        <w:rPr>
          <w:rFonts w:ascii="Arial" w:eastAsia="Arial" w:hAnsi="Arial" w:cs="Arial"/>
          <w:spacing w:val="-6"/>
          <w:sz w:val="16"/>
          <w:szCs w:val="22"/>
        </w:rPr>
        <w:t xml:space="preserve"> </w:t>
      </w:r>
      <w:r w:rsidRPr="00A36A6F">
        <w:rPr>
          <w:rFonts w:ascii="Arial" w:eastAsia="Arial" w:hAnsi="Arial" w:cs="Arial"/>
          <w:sz w:val="16"/>
          <w:szCs w:val="22"/>
        </w:rPr>
        <w:t>Act</w:t>
      </w:r>
      <w:r w:rsidRPr="00A36A6F">
        <w:rPr>
          <w:rFonts w:ascii="Arial" w:eastAsia="Arial" w:hAnsi="Arial" w:cs="Arial"/>
          <w:spacing w:val="-6"/>
          <w:sz w:val="16"/>
          <w:szCs w:val="22"/>
        </w:rPr>
        <w:t xml:space="preserve"> </w:t>
      </w:r>
      <w:r w:rsidRPr="00A36A6F">
        <w:rPr>
          <w:rFonts w:ascii="Arial" w:eastAsia="Arial" w:hAnsi="Arial" w:cs="Arial"/>
          <w:sz w:val="16"/>
          <w:szCs w:val="22"/>
        </w:rPr>
        <w:t>and</w:t>
      </w:r>
      <w:r w:rsidRPr="00A36A6F">
        <w:rPr>
          <w:rFonts w:ascii="Arial" w:eastAsia="Arial" w:hAnsi="Arial" w:cs="Arial"/>
          <w:spacing w:val="-6"/>
          <w:sz w:val="16"/>
          <w:szCs w:val="22"/>
        </w:rPr>
        <w:t xml:space="preserve"> </w:t>
      </w:r>
      <w:r w:rsidRPr="00A36A6F">
        <w:rPr>
          <w:rFonts w:ascii="Arial" w:eastAsia="Arial" w:hAnsi="Arial" w:cs="Arial"/>
          <w:sz w:val="16"/>
          <w:szCs w:val="22"/>
        </w:rPr>
        <w:t>Federal</w:t>
      </w:r>
      <w:r w:rsidRPr="00A36A6F">
        <w:rPr>
          <w:rFonts w:ascii="Arial" w:eastAsia="Arial" w:hAnsi="Arial" w:cs="Arial"/>
          <w:spacing w:val="-5"/>
          <w:sz w:val="16"/>
          <w:szCs w:val="22"/>
        </w:rPr>
        <w:t xml:space="preserve"> </w:t>
      </w:r>
      <w:r w:rsidRPr="00A36A6F">
        <w:rPr>
          <w:rFonts w:ascii="Arial" w:eastAsia="Arial" w:hAnsi="Arial" w:cs="Arial"/>
          <w:sz w:val="16"/>
          <w:szCs w:val="22"/>
        </w:rPr>
        <w:t>Water Pollution Control Act</w:t>
      </w:r>
    </w:p>
    <w:p w14:paraId="4994AAE3" w14:textId="77777777" w:rsidR="00A36A6F" w:rsidRPr="00A36A6F" w:rsidRDefault="00A36A6F" w:rsidP="005D1515">
      <w:pPr>
        <w:widowControl w:val="0"/>
        <w:numPr>
          <w:ilvl w:val="0"/>
          <w:numId w:val="39"/>
        </w:numPr>
        <w:tabs>
          <w:tab w:val="left" w:pos="552"/>
        </w:tabs>
        <w:autoSpaceDE w:val="0"/>
        <w:autoSpaceDN w:val="0"/>
        <w:ind w:left="552" w:right="627" w:hanging="433"/>
        <w:rPr>
          <w:rFonts w:ascii="Arial" w:eastAsia="Arial" w:hAnsi="Arial" w:cs="Arial"/>
          <w:sz w:val="16"/>
          <w:szCs w:val="22"/>
        </w:rPr>
      </w:pPr>
      <w:r w:rsidRPr="00A36A6F">
        <w:rPr>
          <w:rFonts w:ascii="Arial" w:eastAsia="Arial" w:hAnsi="Arial" w:cs="Arial"/>
          <w:sz w:val="16"/>
          <w:szCs w:val="22"/>
        </w:rPr>
        <w:t>Certification</w:t>
      </w:r>
      <w:r w:rsidRPr="00A36A6F">
        <w:rPr>
          <w:rFonts w:ascii="Arial" w:eastAsia="Arial" w:hAnsi="Arial" w:cs="Arial"/>
          <w:spacing w:val="-12"/>
          <w:sz w:val="16"/>
          <w:szCs w:val="22"/>
        </w:rPr>
        <w:t xml:space="preserve"> </w:t>
      </w:r>
      <w:r w:rsidRPr="00A36A6F">
        <w:rPr>
          <w:rFonts w:ascii="Arial" w:eastAsia="Arial" w:hAnsi="Arial" w:cs="Arial"/>
          <w:sz w:val="16"/>
          <w:szCs w:val="22"/>
        </w:rPr>
        <w:t>Regarding</w:t>
      </w:r>
      <w:r w:rsidRPr="00A36A6F">
        <w:rPr>
          <w:rFonts w:ascii="Arial" w:eastAsia="Arial" w:hAnsi="Arial" w:cs="Arial"/>
          <w:spacing w:val="-11"/>
          <w:sz w:val="16"/>
          <w:szCs w:val="22"/>
        </w:rPr>
        <w:t xml:space="preserve"> </w:t>
      </w:r>
      <w:r w:rsidRPr="00A36A6F">
        <w:rPr>
          <w:rFonts w:ascii="Arial" w:eastAsia="Arial" w:hAnsi="Arial" w:cs="Arial"/>
          <w:sz w:val="16"/>
          <w:szCs w:val="22"/>
        </w:rPr>
        <w:t>Debarment,</w:t>
      </w:r>
      <w:r w:rsidRPr="00A36A6F">
        <w:rPr>
          <w:rFonts w:ascii="Arial" w:eastAsia="Arial" w:hAnsi="Arial" w:cs="Arial"/>
          <w:spacing w:val="-11"/>
          <w:sz w:val="16"/>
          <w:szCs w:val="22"/>
        </w:rPr>
        <w:t xml:space="preserve"> </w:t>
      </w:r>
      <w:r w:rsidRPr="00A36A6F">
        <w:rPr>
          <w:rFonts w:ascii="Arial" w:eastAsia="Arial" w:hAnsi="Arial" w:cs="Arial"/>
          <w:sz w:val="16"/>
          <w:szCs w:val="22"/>
        </w:rPr>
        <w:t>Suspension, Ineligibility and Voluntary Exclusion</w:t>
      </w:r>
    </w:p>
    <w:p w14:paraId="676C973C" w14:textId="77777777" w:rsidR="00A36A6F" w:rsidRPr="00A36A6F" w:rsidRDefault="00A36A6F" w:rsidP="005D1515">
      <w:pPr>
        <w:widowControl w:val="0"/>
        <w:numPr>
          <w:ilvl w:val="0"/>
          <w:numId w:val="39"/>
        </w:numPr>
        <w:tabs>
          <w:tab w:val="left" w:pos="552"/>
        </w:tabs>
        <w:autoSpaceDE w:val="0"/>
        <w:autoSpaceDN w:val="0"/>
        <w:ind w:left="552" w:right="557" w:hanging="433"/>
        <w:rPr>
          <w:rFonts w:ascii="Arial" w:eastAsia="Arial" w:hAnsi="Arial" w:cs="Arial"/>
          <w:sz w:val="16"/>
          <w:szCs w:val="22"/>
        </w:rPr>
      </w:pPr>
      <w:r w:rsidRPr="00A36A6F">
        <w:rPr>
          <w:rFonts w:ascii="Arial" w:eastAsia="Arial" w:hAnsi="Arial" w:cs="Arial"/>
          <w:sz w:val="16"/>
          <w:szCs w:val="22"/>
        </w:rPr>
        <w:t>Certification</w:t>
      </w:r>
      <w:r w:rsidRPr="00A36A6F">
        <w:rPr>
          <w:rFonts w:ascii="Arial" w:eastAsia="Arial" w:hAnsi="Arial" w:cs="Arial"/>
          <w:spacing w:val="-7"/>
          <w:sz w:val="16"/>
          <w:szCs w:val="22"/>
        </w:rPr>
        <w:t xml:space="preserve"> </w:t>
      </w:r>
      <w:r w:rsidRPr="00A36A6F">
        <w:rPr>
          <w:rFonts w:ascii="Arial" w:eastAsia="Arial" w:hAnsi="Arial" w:cs="Arial"/>
          <w:sz w:val="16"/>
          <w:szCs w:val="22"/>
        </w:rPr>
        <w:t>Regarding</w:t>
      </w:r>
      <w:r w:rsidRPr="00A36A6F">
        <w:rPr>
          <w:rFonts w:ascii="Arial" w:eastAsia="Arial" w:hAnsi="Arial" w:cs="Arial"/>
          <w:spacing w:val="-7"/>
          <w:sz w:val="16"/>
          <w:szCs w:val="22"/>
        </w:rPr>
        <w:t xml:space="preserve"> </w:t>
      </w:r>
      <w:r w:rsidRPr="00A36A6F">
        <w:rPr>
          <w:rFonts w:ascii="Arial" w:eastAsia="Arial" w:hAnsi="Arial" w:cs="Arial"/>
          <w:sz w:val="16"/>
          <w:szCs w:val="22"/>
        </w:rPr>
        <w:t>Use</w:t>
      </w:r>
      <w:r w:rsidRPr="00A36A6F">
        <w:rPr>
          <w:rFonts w:ascii="Arial" w:eastAsia="Arial" w:hAnsi="Arial" w:cs="Arial"/>
          <w:spacing w:val="-7"/>
          <w:sz w:val="16"/>
          <w:szCs w:val="22"/>
        </w:rPr>
        <w:t xml:space="preserve"> </w:t>
      </w:r>
      <w:r w:rsidRPr="00A36A6F">
        <w:rPr>
          <w:rFonts w:ascii="Arial" w:eastAsia="Arial" w:hAnsi="Arial" w:cs="Arial"/>
          <w:sz w:val="16"/>
          <w:szCs w:val="22"/>
        </w:rPr>
        <w:t>of</w:t>
      </w:r>
      <w:r w:rsidRPr="00A36A6F">
        <w:rPr>
          <w:rFonts w:ascii="Arial" w:eastAsia="Arial" w:hAnsi="Arial" w:cs="Arial"/>
          <w:spacing w:val="-7"/>
          <w:sz w:val="16"/>
          <w:szCs w:val="22"/>
        </w:rPr>
        <w:t xml:space="preserve"> </w:t>
      </w:r>
      <w:r w:rsidRPr="00A36A6F">
        <w:rPr>
          <w:rFonts w:ascii="Arial" w:eastAsia="Arial" w:hAnsi="Arial" w:cs="Arial"/>
          <w:sz w:val="16"/>
          <w:szCs w:val="22"/>
        </w:rPr>
        <w:t>Contract</w:t>
      </w:r>
      <w:r w:rsidRPr="00A36A6F">
        <w:rPr>
          <w:rFonts w:ascii="Arial" w:eastAsia="Arial" w:hAnsi="Arial" w:cs="Arial"/>
          <w:spacing w:val="-7"/>
          <w:sz w:val="16"/>
          <w:szCs w:val="22"/>
        </w:rPr>
        <w:t xml:space="preserve"> </w:t>
      </w:r>
      <w:r w:rsidRPr="00A36A6F">
        <w:rPr>
          <w:rFonts w:ascii="Arial" w:eastAsia="Arial" w:hAnsi="Arial" w:cs="Arial"/>
          <w:sz w:val="16"/>
          <w:szCs w:val="22"/>
        </w:rPr>
        <w:t>Funds</w:t>
      </w:r>
      <w:r w:rsidRPr="00A36A6F">
        <w:rPr>
          <w:rFonts w:ascii="Arial" w:eastAsia="Arial" w:hAnsi="Arial" w:cs="Arial"/>
          <w:spacing w:val="-6"/>
          <w:sz w:val="16"/>
          <w:szCs w:val="22"/>
        </w:rPr>
        <w:t xml:space="preserve"> </w:t>
      </w:r>
      <w:r w:rsidRPr="00A36A6F">
        <w:rPr>
          <w:rFonts w:ascii="Arial" w:eastAsia="Arial" w:hAnsi="Arial" w:cs="Arial"/>
          <w:sz w:val="16"/>
          <w:szCs w:val="22"/>
        </w:rPr>
        <w:t xml:space="preserve">for </w:t>
      </w:r>
      <w:r w:rsidRPr="00A36A6F">
        <w:rPr>
          <w:rFonts w:ascii="Arial" w:eastAsia="Arial" w:hAnsi="Arial" w:cs="Arial"/>
          <w:spacing w:val="-2"/>
          <w:sz w:val="16"/>
          <w:szCs w:val="22"/>
        </w:rPr>
        <w:t>Lobbying</w:t>
      </w:r>
    </w:p>
    <w:p w14:paraId="4BF2D1A8" w14:textId="77777777" w:rsidR="00A36A6F" w:rsidRPr="00A36A6F" w:rsidRDefault="00A36A6F" w:rsidP="005D1515">
      <w:pPr>
        <w:widowControl w:val="0"/>
        <w:numPr>
          <w:ilvl w:val="0"/>
          <w:numId w:val="39"/>
        </w:numPr>
        <w:tabs>
          <w:tab w:val="left" w:pos="120"/>
          <w:tab w:val="left" w:pos="535"/>
        </w:tabs>
        <w:autoSpaceDE w:val="0"/>
        <w:autoSpaceDN w:val="0"/>
        <w:spacing w:line="480" w:lineRule="auto"/>
        <w:ind w:left="120" w:right="1591" w:hanging="1"/>
        <w:rPr>
          <w:rFonts w:ascii="Arial" w:eastAsia="Arial" w:hAnsi="Arial" w:cs="Arial"/>
          <w:sz w:val="16"/>
          <w:szCs w:val="22"/>
        </w:rPr>
      </w:pPr>
      <w:r w:rsidRPr="00A36A6F">
        <w:rPr>
          <w:rFonts w:ascii="Arial" w:eastAsia="Arial" w:hAnsi="Arial" w:cs="Arial"/>
          <w:sz w:val="16"/>
          <w:szCs w:val="22"/>
        </w:rPr>
        <w:t>Use</w:t>
      </w:r>
      <w:r w:rsidRPr="00A36A6F">
        <w:rPr>
          <w:rFonts w:ascii="Arial" w:eastAsia="Arial" w:hAnsi="Arial" w:cs="Arial"/>
          <w:spacing w:val="-9"/>
          <w:sz w:val="16"/>
          <w:szCs w:val="22"/>
        </w:rPr>
        <w:t xml:space="preserve"> </w:t>
      </w:r>
      <w:r w:rsidRPr="00A36A6F">
        <w:rPr>
          <w:rFonts w:ascii="Arial" w:eastAsia="Arial" w:hAnsi="Arial" w:cs="Arial"/>
          <w:sz w:val="16"/>
          <w:szCs w:val="22"/>
        </w:rPr>
        <w:t>of</w:t>
      </w:r>
      <w:r w:rsidRPr="00A36A6F">
        <w:rPr>
          <w:rFonts w:ascii="Arial" w:eastAsia="Arial" w:hAnsi="Arial" w:cs="Arial"/>
          <w:spacing w:val="-9"/>
          <w:sz w:val="16"/>
          <w:szCs w:val="22"/>
        </w:rPr>
        <w:t xml:space="preserve"> </w:t>
      </w:r>
      <w:r w:rsidRPr="00A36A6F">
        <w:rPr>
          <w:rFonts w:ascii="Arial" w:eastAsia="Arial" w:hAnsi="Arial" w:cs="Arial"/>
          <w:sz w:val="16"/>
          <w:szCs w:val="22"/>
        </w:rPr>
        <w:t>United</w:t>
      </w:r>
      <w:r w:rsidRPr="00A36A6F">
        <w:rPr>
          <w:rFonts w:ascii="Arial" w:eastAsia="Arial" w:hAnsi="Arial" w:cs="Arial"/>
          <w:spacing w:val="-9"/>
          <w:sz w:val="16"/>
          <w:szCs w:val="22"/>
        </w:rPr>
        <w:t xml:space="preserve"> </w:t>
      </w:r>
      <w:r w:rsidRPr="00A36A6F">
        <w:rPr>
          <w:rFonts w:ascii="Arial" w:eastAsia="Arial" w:hAnsi="Arial" w:cs="Arial"/>
          <w:sz w:val="16"/>
          <w:szCs w:val="22"/>
        </w:rPr>
        <w:t>States-Flag</w:t>
      </w:r>
      <w:r w:rsidRPr="00A36A6F">
        <w:rPr>
          <w:rFonts w:ascii="Arial" w:eastAsia="Arial" w:hAnsi="Arial" w:cs="Arial"/>
          <w:spacing w:val="-9"/>
          <w:sz w:val="16"/>
          <w:szCs w:val="22"/>
        </w:rPr>
        <w:t xml:space="preserve"> </w:t>
      </w:r>
      <w:r w:rsidRPr="00A36A6F">
        <w:rPr>
          <w:rFonts w:ascii="Arial" w:eastAsia="Arial" w:hAnsi="Arial" w:cs="Arial"/>
          <w:sz w:val="16"/>
          <w:szCs w:val="22"/>
        </w:rPr>
        <w:t xml:space="preserve">Vessels: </w:t>
      </w:r>
      <w:r w:rsidRPr="00A36A6F">
        <w:rPr>
          <w:rFonts w:ascii="Arial" w:eastAsia="Arial" w:hAnsi="Arial" w:cs="Arial"/>
          <w:spacing w:val="-2"/>
          <w:sz w:val="16"/>
          <w:szCs w:val="22"/>
        </w:rPr>
        <w:t>ATTACHMENTS</w:t>
      </w:r>
    </w:p>
    <w:p w14:paraId="3D61F359" w14:textId="77777777" w:rsidR="00A36A6F" w:rsidRPr="00A36A6F" w:rsidRDefault="00A36A6F" w:rsidP="00A36A6F">
      <w:pPr>
        <w:widowControl w:val="0"/>
        <w:autoSpaceDE w:val="0"/>
        <w:autoSpaceDN w:val="0"/>
        <w:ind w:right="38"/>
        <w:rPr>
          <w:rFonts w:ascii="Arial" w:eastAsia="Arial" w:hAnsi="Arial" w:cs="Arial"/>
          <w:sz w:val="16"/>
          <w:szCs w:val="16"/>
        </w:rPr>
      </w:pPr>
      <w:r w:rsidRPr="00A36A6F">
        <w:rPr>
          <w:rFonts w:ascii="Arial" w:eastAsia="Arial" w:hAnsi="Arial" w:cs="Arial"/>
          <w:sz w:val="16"/>
          <w:szCs w:val="16"/>
        </w:rPr>
        <w:t>A. Employment and Materials Preference for Appalachian Development</w:t>
      </w:r>
      <w:r w:rsidRPr="00A36A6F">
        <w:rPr>
          <w:rFonts w:ascii="Arial" w:eastAsia="Arial" w:hAnsi="Arial" w:cs="Arial"/>
          <w:spacing w:val="-7"/>
          <w:sz w:val="16"/>
          <w:szCs w:val="16"/>
        </w:rPr>
        <w:t xml:space="preserve"> </w:t>
      </w:r>
      <w:r w:rsidRPr="00A36A6F">
        <w:rPr>
          <w:rFonts w:ascii="Arial" w:eastAsia="Arial" w:hAnsi="Arial" w:cs="Arial"/>
          <w:sz w:val="16"/>
          <w:szCs w:val="16"/>
        </w:rPr>
        <w:t>Highway</w:t>
      </w:r>
      <w:r w:rsidRPr="00A36A6F">
        <w:rPr>
          <w:rFonts w:ascii="Arial" w:eastAsia="Arial" w:hAnsi="Arial" w:cs="Arial"/>
          <w:spacing w:val="-6"/>
          <w:sz w:val="16"/>
          <w:szCs w:val="16"/>
        </w:rPr>
        <w:t xml:space="preserve"> </w:t>
      </w:r>
      <w:r w:rsidRPr="00A36A6F">
        <w:rPr>
          <w:rFonts w:ascii="Arial" w:eastAsia="Arial" w:hAnsi="Arial" w:cs="Arial"/>
          <w:sz w:val="16"/>
          <w:szCs w:val="16"/>
        </w:rPr>
        <w:t>System</w:t>
      </w:r>
      <w:r w:rsidRPr="00A36A6F">
        <w:rPr>
          <w:rFonts w:ascii="Arial" w:eastAsia="Arial" w:hAnsi="Arial" w:cs="Arial"/>
          <w:spacing w:val="-6"/>
          <w:sz w:val="16"/>
          <w:szCs w:val="16"/>
        </w:rPr>
        <w:t xml:space="preserve"> </w:t>
      </w:r>
      <w:r w:rsidRPr="00A36A6F">
        <w:rPr>
          <w:rFonts w:ascii="Arial" w:eastAsia="Arial" w:hAnsi="Arial" w:cs="Arial"/>
          <w:sz w:val="16"/>
          <w:szCs w:val="16"/>
        </w:rPr>
        <w:t>or</w:t>
      </w:r>
      <w:r w:rsidRPr="00A36A6F">
        <w:rPr>
          <w:rFonts w:ascii="Arial" w:eastAsia="Arial" w:hAnsi="Arial" w:cs="Arial"/>
          <w:spacing w:val="-7"/>
          <w:sz w:val="16"/>
          <w:szCs w:val="16"/>
        </w:rPr>
        <w:t xml:space="preserve"> </w:t>
      </w:r>
      <w:r w:rsidRPr="00A36A6F">
        <w:rPr>
          <w:rFonts w:ascii="Arial" w:eastAsia="Arial" w:hAnsi="Arial" w:cs="Arial"/>
          <w:sz w:val="16"/>
          <w:szCs w:val="16"/>
        </w:rPr>
        <w:t>Appalachian</w:t>
      </w:r>
      <w:r w:rsidRPr="00A36A6F">
        <w:rPr>
          <w:rFonts w:ascii="Arial" w:eastAsia="Arial" w:hAnsi="Arial" w:cs="Arial"/>
          <w:spacing w:val="-7"/>
          <w:sz w:val="16"/>
          <w:szCs w:val="16"/>
        </w:rPr>
        <w:t xml:space="preserve"> </w:t>
      </w:r>
      <w:r w:rsidRPr="00A36A6F">
        <w:rPr>
          <w:rFonts w:ascii="Arial" w:eastAsia="Arial" w:hAnsi="Arial" w:cs="Arial"/>
          <w:sz w:val="16"/>
          <w:szCs w:val="16"/>
        </w:rPr>
        <w:t>Local</w:t>
      </w:r>
      <w:r w:rsidRPr="00A36A6F">
        <w:rPr>
          <w:rFonts w:ascii="Arial" w:eastAsia="Arial" w:hAnsi="Arial" w:cs="Arial"/>
          <w:spacing w:val="-6"/>
          <w:sz w:val="16"/>
          <w:szCs w:val="16"/>
        </w:rPr>
        <w:t xml:space="preserve"> </w:t>
      </w:r>
      <w:r w:rsidRPr="00A36A6F">
        <w:rPr>
          <w:rFonts w:ascii="Arial" w:eastAsia="Arial" w:hAnsi="Arial" w:cs="Arial"/>
          <w:sz w:val="16"/>
          <w:szCs w:val="16"/>
        </w:rPr>
        <w:t>Access Road Contracts (included in Appalachian contracts only)</w:t>
      </w:r>
    </w:p>
    <w:p w14:paraId="71C16496" w14:textId="77777777" w:rsidR="00A36A6F" w:rsidRPr="00A36A6F" w:rsidRDefault="00A36A6F" w:rsidP="00A36A6F">
      <w:pPr>
        <w:widowControl w:val="0"/>
        <w:autoSpaceDE w:val="0"/>
        <w:autoSpaceDN w:val="0"/>
        <w:rPr>
          <w:rFonts w:ascii="Arial" w:eastAsia="Arial" w:hAnsi="Arial" w:cs="Arial"/>
          <w:sz w:val="16"/>
          <w:szCs w:val="16"/>
        </w:rPr>
      </w:pPr>
    </w:p>
    <w:p w14:paraId="233CC4BB" w14:textId="77777777" w:rsidR="00A36A6F" w:rsidRPr="00A36A6F" w:rsidRDefault="00A36A6F" w:rsidP="00A36A6F">
      <w:pPr>
        <w:widowControl w:val="0"/>
        <w:autoSpaceDE w:val="0"/>
        <w:autoSpaceDN w:val="0"/>
        <w:rPr>
          <w:rFonts w:ascii="Arial" w:eastAsia="Arial" w:hAnsi="Arial" w:cs="Arial"/>
          <w:sz w:val="16"/>
          <w:szCs w:val="16"/>
        </w:rPr>
      </w:pPr>
    </w:p>
    <w:p w14:paraId="6D5405AF" w14:textId="25F52505" w:rsidR="00A36A6F" w:rsidRPr="0020486D" w:rsidRDefault="00A36A6F" w:rsidP="005D1515">
      <w:pPr>
        <w:pStyle w:val="ListParagraph"/>
        <w:numPr>
          <w:ilvl w:val="1"/>
          <w:numId w:val="39"/>
        </w:numPr>
        <w:spacing w:before="96"/>
        <w:rPr>
          <w:rFonts w:ascii="Arial" w:eastAsia="Arial" w:hAnsi="Arial" w:cs="Arial"/>
          <w:b/>
          <w:bCs/>
          <w:sz w:val="16"/>
          <w:szCs w:val="16"/>
        </w:rPr>
      </w:pPr>
      <w:r w:rsidRPr="0020486D">
        <w:rPr>
          <w:rFonts w:ascii="Arial" w:eastAsia="Arial" w:hAnsi="Arial" w:cs="Arial"/>
          <w:b/>
          <w:bCs/>
          <w:spacing w:val="-2"/>
          <w:sz w:val="16"/>
          <w:szCs w:val="16"/>
        </w:rPr>
        <w:t>GENERAL</w:t>
      </w:r>
    </w:p>
    <w:p w14:paraId="4B6AFCEA" w14:textId="77777777" w:rsidR="00A36A6F" w:rsidRPr="00A36A6F" w:rsidRDefault="00A36A6F" w:rsidP="005D1515">
      <w:pPr>
        <w:widowControl w:val="0"/>
        <w:numPr>
          <w:ilvl w:val="2"/>
          <w:numId w:val="39"/>
        </w:numPr>
        <w:tabs>
          <w:tab w:val="left" w:pos="341"/>
        </w:tabs>
        <w:autoSpaceDE w:val="0"/>
        <w:autoSpaceDN w:val="0"/>
        <w:spacing w:before="183"/>
        <w:ind w:right="109" w:firstLine="0"/>
        <w:rPr>
          <w:rFonts w:ascii="Arial" w:eastAsia="Arial" w:hAnsi="Arial" w:cs="Arial"/>
          <w:sz w:val="16"/>
          <w:szCs w:val="22"/>
        </w:rPr>
      </w:pPr>
      <w:r w:rsidRPr="00A36A6F">
        <w:rPr>
          <w:rFonts w:ascii="Arial" w:eastAsia="Arial" w:hAnsi="Arial" w:cs="Arial"/>
          <w:sz w:val="16"/>
          <w:szCs w:val="22"/>
        </w:rPr>
        <w:t>Form</w:t>
      </w:r>
      <w:r w:rsidRPr="00A36A6F">
        <w:rPr>
          <w:rFonts w:ascii="Arial" w:eastAsia="Arial" w:hAnsi="Arial" w:cs="Arial"/>
          <w:spacing w:val="-2"/>
          <w:sz w:val="16"/>
          <w:szCs w:val="22"/>
        </w:rPr>
        <w:t xml:space="preserve"> </w:t>
      </w:r>
      <w:r w:rsidRPr="00A36A6F">
        <w:rPr>
          <w:rFonts w:ascii="Arial" w:eastAsia="Arial" w:hAnsi="Arial" w:cs="Arial"/>
          <w:sz w:val="16"/>
          <w:szCs w:val="22"/>
        </w:rPr>
        <w:t>FHWA-1273</w:t>
      </w:r>
      <w:r w:rsidRPr="00A36A6F">
        <w:rPr>
          <w:rFonts w:ascii="Arial" w:eastAsia="Arial" w:hAnsi="Arial" w:cs="Arial"/>
          <w:spacing w:val="-4"/>
          <w:sz w:val="16"/>
          <w:szCs w:val="22"/>
        </w:rPr>
        <w:t xml:space="preserve"> </w:t>
      </w:r>
      <w:r w:rsidRPr="00A36A6F">
        <w:rPr>
          <w:rFonts w:ascii="Arial" w:eastAsia="Arial" w:hAnsi="Arial" w:cs="Arial"/>
          <w:sz w:val="16"/>
          <w:szCs w:val="22"/>
        </w:rPr>
        <w:t>must</w:t>
      </w:r>
      <w:r w:rsidRPr="00A36A6F">
        <w:rPr>
          <w:rFonts w:ascii="Arial" w:eastAsia="Arial" w:hAnsi="Arial" w:cs="Arial"/>
          <w:spacing w:val="-4"/>
          <w:sz w:val="16"/>
          <w:szCs w:val="22"/>
        </w:rPr>
        <w:t xml:space="preserve"> </w:t>
      </w:r>
      <w:r w:rsidRPr="00A36A6F">
        <w:rPr>
          <w:rFonts w:ascii="Arial" w:eastAsia="Arial" w:hAnsi="Arial" w:cs="Arial"/>
          <w:sz w:val="16"/>
          <w:szCs w:val="22"/>
        </w:rPr>
        <w:t>be</w:t>
      </w:r>
      <w:r w:rsidRPr="00A36A6F">
        <w:rPr>
          <w:rFonts w:ascii="Arial" w:eastAsia="Arial" w:hAnsi="Arial" w:cs="Arial"/>
          <w:spacing w:val="-4"/>
          <w:sz w:val="16"/>
          <w:szCs w:val="22"/>
        </w:rPr>
        <w:t xml:space="preserve"> </w:t>
      </w:r>
      <w:r w:rsidRPr="00A36A6F">
        <w:rPr>
          <w:rFonts w:ascii="Arial" w:eastAsia="Arial" w:hAnsi="Arial" w:cs="Arial"/>
          <w:sz w:val="16"/>
          <w:szCs w:val="22"/>
        </w:rPr>
        <w:t>physically</w:t>
      </w:r>
      <w:r w:rsidRPr="00A36A6F">
        <w:rPr>
          <w:rFonts w:ascii="Arial" w:eastAsia="Arial" w:hAnsi="Arial" w:cs="Arial"/>
          <w:spacing w:val="-4"/>
          <w:sz w:val="16"/>
          <w:szCs w:val="22"/>
        </w:rPr>
        <w:t xml:space="preserve"> </w:t>
      </w:r>
      <w:r w:rsidRPr="00A36A6F">
        <w:rPr>
          <w:rFonts w:ascii="Arial" w:eastAsia="Arial" w:hAnsi="Arial" w:cs="Arial"/>
          <w:sz w:val="16"/>
          <w:szCs w:val="22"/>
        </w:rPr>
        <w:t>incorporated</w:t>
      </w:r>
      <w:r w:rsidRPr="00A36A6F">
        <w:rPr>
          <w:rFonts w:ascii="Arial" w:eastAsia="Arial" w:hAnsi="Arial" w:cs="Arial"/>
          <w:spacing w:val="-4"/>
          <w:sz w:val="16"/>
          <w:szCs w:val="22"/>
        </w:rPr>
        <w:t xml:space="preserve"> </w:t>
      </w:r>
      <w:r w:rsidRPr="00A36A6F">
        <w:rPr>
          <w:rFonts w:ascii="Arial" w:eastAsia="Arial" w:hAnsi="Arial" w:cs="Arial"/>
          <w:sz w:val="16"/>
          <w:szCs w:val="22"/>
        </w:rPr>
        <w:t>in</w:t>
      </w:r>
      <w:r w:rsidRPr="00A36A6F">
        <w:rPr>
          <w:rFonts w:ascii="Arial" w:eastAsia="Arial" w:hAnsi="Arial" w:cs="Arial"/>
          <w:spacing w:val="-4"/>
          <w:sz w:val="16"/>
          <w:szCs w:val="22"/>
        </w:rPr>
        <w:t xml:space="preserve"> </w:t>
      </w:r>
      <w:r w:rsidRPr="00A36A6F">
        <w:rPr>
          <w:rFonts w:ascii="Arial" w:eastAsia="Arial" w:hAnsi="Arial" w:cs="Arial"/>
          <w:sz w:val="16"/>
          <w:szCs w:val="22"/>
        </w:rPr>
        <w:t>each construction contract funded under title 23, United States Code, as required in 23 CFR 633.102(b) (excluding emergency</w:t>
      </w:r>
      <w:r w:rsidRPr="00A36A6F">
        <w:rPr>
          <w:rFonts w:ascii="Arial" w:eastAsia="Arial" w:hAnsi="Arial" w:cs="Arial"/>
          <w:spacing w:val="-5"/>
          <w:sz w:val="16"/>
          <w:szCs w:val="22"/>
        </w:rPr>
        <w:t xml:space="preserve"> </w:t>
      </w:r>
      <w:r w:rsidRPr="00A36A6F">
        <w:rPr>
          <w:rFonts w:ascii="Arial" w:eastAsia="Arial" w:hAnsi="Arial" w:cs="Arial"/>
          <w:sz w:val="16"/>
          <w:szCs w:val="22"/>
        </w:rPr>
        <w:t>contracts</w:t>
      </w:r>
      <w:r w:rsidRPr="00A36A6F">
        <w:rPr>
          <w:rFonts w:ascii="Arial" w:eastAsia="Arial" w:hAnsi="Arial" w:cs="Arial"/>
          <w:spacing w:val="-5"/>
          <w:sz w:val="16"/>
          <w:szCs w:val="22"/>
        </w:rPr>
        <w:t xml:space="preserve"> </w:t>
      </w:r>
      <w:r w:rsidRPr="00A36A6F">
        <w:rPr>
          <w:rFonts w:ascii="Arial" w:eastAsia="Arial" w:hAnsi="Arial" w:cs="Arial"/>
          <w:sz w:val="16"/>
          <w:szCs w:val="22"/>
        </w:rPr>
        <w:t>solely</w:t>
      </w:r>
      <w:r w:rsidRPr="00A36A6F">
        <w:rPr>
          <w:rFonts w:ascii="Arial" w:eastAsia="Arial" w:hAnsi="Arial" w:cs="Arial"/>
          <w:spacing w:val="-5"/>
          <w:sz w:val="16"/>
          <w:szCs w:val="22"/>
        </w:rPr>
        <w:t xml:space="preserve"> </w:t>
      </w:r>
      <w:r w:rsidRPr="00A36A6F">
        <w:rPr>
          <w:rFonts w:ascii="Arial" w:eastAsia="Arial" w:hAnsi="Arial" w:cs="Arial"/>
          <w:sz w:val="16"/>
          <w:szCs w:val="22"/>
        </w:rPr>
        <w:t>intended</w:t>
      </w:r>
      <w:r w:rsidRPr="00A36A6F">
        <w:rPr>
          <w:rFonts w:ascii="Arial" w:eastAsia="Arial" w:hAnsi="Arial" w:cs="Arial"/>
          <w:spacing w:val="-6"/>
          <w:sz w:val="16"/>
          <w:szCs w:val="22"/>
        </w:rPr>
        <w:t xml:space="preserve"> </w:t>
      </w:r>
      <w:r w:rsidRPr="00A36A6F">
        <w:rPr>
          <w:rFonts w:ascii="Arial" w:eastAsia="Arial" w:hAnsi="Arial" w:cs="Arial"/>
          <w:sz w:val="16"/>
          <w:szCs w:val="22"/>
        </w:rPr>
        <w:t>for</w:t>
      </w:r>
      <w:r w:rsidRPr="00A36A6F">
        <w:rPr>
          <w:rFonts w:ascii="Arial" w:eastAsia="Arial" w:hAnsi="Arial" w:cs="Arial"/>
          <w:spacing w:val="-6"/>
          <w:sz w:val="16"/>
          <w:szCs w:val="22"/>
        </w:rPr>
        <w:t xml:space="preserve"> </w:t>
      </w:r>
      <w:r w:rsidRPr="00A36A6F">
        <w:rPr>
          <w:rFonts w:ascii="Arial" w:eastAsia="Arial" w:hAnsi="Arial" w:cs="Arial"/>
          <w:sz w:val="16"/>
          <w:szCs w:val="22"/>
        </w:rPr>
        <w:t>debris</w:t>
      </w:r>
      <w:r w:rsidRPr="00A36A6F">
        <w:rPr>
          <w:rFonts w:ascii="Arial" w:eastAsia="Arial" w:hAnsi="Arial" w:cs="Arial"/>
          <w:spacing w:val="-5"/>
          <w:sz w:val="16"/>
          <w:szCs w:val="22"/>
        </w:rPr>
        <w:t xml:space="preserve"> </w:t>
      </w:r>
      <w:r w:rsidRPr="00A36A6F">
        <w:rPr>
          <w:rFonts w:ascii="Arial" w:eastAsia="Arial" w:hAnsi="Arial" w:cs="Arial"/>
          <w:sz w:val="16"/>
          <w:szCs w:val="22"/>
        </w:rPr>
        <w:t>removal).</w:t>
      </w:r>
      <w:r w:rsidRPr="00A36A6F">
        <w:rPr>
          <w:rFonts w:ascii="Arial" w:eastAsia="Arial" w:hAnsi="Arial" w:cs="Arial"/>
          <w:spacing w:val="34"/>
          <w:sz w:val="16"/>
          <w:szCs w:val="22"/>
        </w:rPr>
        <w:t xml:space="preserve"> </w:t>
      </w:r>
      <w:r w:rsidRPr="00A36A6F">
        <w:rPr>
          <w:rFonts w:ascii="Arial" w:eastAsia="Arial" w:hAnsi="Arial" w:cs="Arial"/>
          <w:sz w:val="16"/>
          <w:szCs w:val="22"/>
        </w:rPr>
        <w:t xml:space="preserve">The contractor (or subcontractor) must insert this form in each subcontract and further require its inclusion in all lower tier subcontracts (excluding purchase orders, </w:t>
      </w:r>
      <w:proofErr w:type="gramStart"/>
      <w:r w:rsidRPr="00A36A6F">
        <w:rPr>
          <w:rFonts w:ascii="Arial" w:eastAsia="Arial" w:hAnsi="Arial" w:cs="Arial"/>
          <w:sz w:val="16"/>
          <w:szCs w:val="22"/>
        </w:rPr>
        <w:t>rental</w:t>
      </w:r>
      <w:proofErr w:type="gramEnd"/>
      <w:r w:rsidRPr="00A36A6F">
        <w:rPr>
          <w:rFonts w:ascii="Arial" w:eastAsia="Arial" w:hAnsi="Arial" w:cs="Arial"/>
          <w:sz w:val="16"/>
          <w:szCs w:val="22"/>
        </w:rPr>
        <w:t xml:space="preserve"> agreements and other agreements for supplies or services).</w:t>
      </w:r>
      <w:r w:rsidRPr="00A36A6F">
        <w:rPr>
          <w:rFonts w:ascii="Arial" w:eastAsia="Arial" w:hAnsi="Arial" w:cs="Arial"/>
          <w:spacing w:val="40"/>
          <w:sz w:val="16"/>
          <w:szCs w:val="22"/>
        </w:rPr>
        <w:t xml:space="preserve"> </w:t>
      </w:r>
      <w:r w:rsidRPr="00A36A6F">
        <w:rPr>
          <w:rFonts w:ascii="Arial" w:eastAsia="Arial" w:hAnsi="Arial" w:cs="Arial"/>
          <w:sz w:val="16"/>
          <w:szCs w:val="22"/>
        </w:rPr>
        <w:t xml:space="preserve">23 CFR </w:t>
      </w:r>
      <w:r w:rsidRPr="00A36A6F">
        <w:rPr>
          <w:rFonts w:ascii="Arial" w:eastAsia="Arial" w:hAnsi="Arial" w:cs="Arial"/>
          <w:spacing w:val="-2"/>
          <w:sz w:val="16"/>
          <w:szCs w:val="22"/>
        </w:rPr>
        <w:t>633.102(e).</w:t>
      </w:r>
    </w:p>
    <w:p w14:paraId="62757E0A" w14:textId="77777777" w:rsidR="00A36A6F" w:rsidRPr="00A36A6F" w:rsidRDefault="00A36A6F" w:rsidP="00A36A6F">
      <w:pPr>
        <w:widowControl w:val="0"/>
        <w:autoSpaceDE w:val="0"/>
        <w:autoSpaceDN w:val="0"/>
        <w:spacing w:before="183"/>
        <w:ind w:right="38"/>
        <w:rPr>
          <w:rFonts w:ascii="Arial" w:eastAsia="Arial" w:hAnsi="Arial" w:cs="Arial"/>
          <w:sz w:val="16"/>
          <w:szCs w:val="16"/>
        </w:rPr>
      </w:pPr>
      <w:r w:rsidRPr="00A36A6F">
        <w:rPr>
          <w:rFonts w:ascii="Arial" w:eastAsia="Arial" w:hAnsi="Arial" w:cs="Arial"/>
          <w:sz w:val="16"/>
          <w:szCs w:val="16"/>
        </w:rPr>
        <w:t>The applicable requirements of Form FHWA-1273 are incorporated by reference for work done under any purchase order, rental agreement or agreement for other services.</w:t>
      </w:r>
      <w:r w:rsidRPr="00A36A6F">
        <w:rPr>
          <w:rFonts w:ascii="Arial" w:eastAsia="Arial" w:hAnsi="Arial" w:cs="Arial"/>
          <w:spacing w:val="40"/>
          <w:sz w:val="16"/>
          <w:szCs w:val="16"/>
        </w:rPr>
        <w:t xml:space="preserve"> </w:t>
      </w:r>
      <w:r w:rsidRPr="00A36A6F">
        <w:rPr>
          <w:rFonts w:ascii="Arial" w:eastAsia="Arial" w:hAnsi="Arial" w:cs="Arial"/>
          <w:sz w:val="16"/>
          <w:szCs w:val="16"/>
        </w:rPr>
        <w:t xml:space="preserve">The prime contractor shall be responsible for compliance </w:t>
      </w:r>
      <w:proofErr w:type="gramStart"/>
      <w:r w:rsidRPr="00A36A6F">
        <w:rPr>
          <w:rFonts w:ascii="Arial" w:eastAsia="Arial" w:hAnsi="Arial" w:cs="Arial"/>
          <w:sz w:val="16"/>
          <w:szCs w:val="16"/>
        </w:rPr>
        <w:t>by</w:t>
      </w:r>
      <w:proofErr w:type="gramEnd"/>
      <w:r w:rsidRPr="00A36A6F">
        <w:rPr>
          <w:rFonts w:ascii="Arial" w:eastAsia="Arial" w:hAnsi="Arial" w:cs="Arial"/>
          <w:sz w:val="16"/>
          <w:szCs w:val="16"/>
        </w:rPr>
        <w:t xml:space="preserve"> any subcontractor,</w:t>
      </w:r>
      <w:r w:rsidRPr="00A36A6F">
        <w:rPr>
          <w:rFonts w:ascii="Arial" w:eastAsia="Arial" w:hAnsi="Arial" w:cs="Arial"/>
          <w:spacing w:val="-6"/>
          <w:sz w:val="16"/>
          <w:szCs w:val="16"/>
        </w:rPr>
        <w:t xml:space="preserve"> </w:t>
      </w:r>
      <w:r w:rsidRPr="00A36A6F">
        <w:rPr>
          <w:rFonts w:ascii="Arial" w:eastAsia="Arial" w:hAnsi="Arial" w:cs="Arial"/>
          <w:sz w:val="16"/>
          <w:szCs w:val="16"/>
        </w:rPr>
        <w:t>lower-tier</w:t>
      </w:r>
      <w:r w:rsidRPr="00A36A6F">
        <w:rPr>
          <w:rFonts w:ascii="Arial" w:eastAsia="Arial" w:hAnsi="Arial" w:cs="Arial"/>
          <w:spacing w:val="-6"/>
          <w:sz w:val="16"/>
          <w:szCs w:val="16"/>
        </w:rPr>
        <w:t xml:space="preserve"> </w:t>
      </w:r>
      <w:r w:rsidRPr="00A36A6F">
        <w:rPr>
          <w:rFonts w:ascii="Arial" w:eastAsia="Arial" w:hAnsi="Arial" w:cs="Arial"/>
          <w:sz w:val="16"/>
          <w:szCs w:val="16"/>
        </w:rPr>
        <w:t>subcontractor</w:t>
      </w:r>
      <w:r w:rsidRPr="00A36A6F">
        <w:rPr>
          <w:rFonts w:ascii="Arial" w:eastAsia="Arial" w:hAnsi="Arial" w:cs="Arial"/>
          <w:spacing w:val="-6"/>
          <w:sz w:val="16"/>
          <w:szCs w:val="16"/>
        </w:rPr>
        <w:t xml:space="preserve"> </w:t>
      </w:r>
      <w:r w:rsidRPr="00A36A6F">
        <w:rPr>
          <w:rFonts w:ascii="Arial" w:eastAsia="Arial" w:hAnsi="Arial" w:cs="Arial"/>
          <w:sz w:val="16"/>
          <w:szCs w:val="16"/>
        </w:rPr>
        <w:t>or</w:t>
      </w:r>
      <w:r w:rsidRPr="00A36A6F">
        <w:rPr>
          <w:rFonts w:ascii="Arial" w:eastAsia="Arial" w:hAnsi="Arial" w:cs="Arial"/>
          <w:spacing w:val="-6"/>
          <w:sz w:val="16"/>
          <w:szCs w:val="16"/>
        </w:rPr>
        <w:t xml:space="preserve"> </w:t>
      </w:r>
      <w:r w:rsidRPr="00A36A6F">
        <w:rPr>
          <w:rFonts w:ascii="Arial" w:eastAsia="Arial" w:hAnsi="Arial" w:cs="Arial"/>
          <w:sz w:val="16"/>
          <w:szCs w:val="16"/>
        </w:rPr>
        <w:t>service</w:t>
      </w:r>
      <w:r w:rsidRPr="00A36A6F">
        <w:rPr>
          <w:rFonts w:ascii="Arial" w:eastAsia="Arial" w:hAnsi="Arial" w:cs="Arial"/>
          <w:spacing w:val="-6"/>
          <w:sz w:val="16"/>
          <w:szCs w:val="16"/>
        </w:rPr>
        <w:t xml:space="preserve"> </w:t>
      </w:r>
      <w:r w:rsidRPr="00A36A6F">
        <w:rPr>
          <w:rFonts w:ascii="Arial" w:eastAsia="Arial" w:hAnsi="Arial" w:cs="Arial"/>
          <w:sz w:val="16"/>
          <w:szCs w:val="16"/>
        </w:rPr>
        <w:t>provider.</w:t>
      </w:r>
      <w:r w:rsidRPr="00A36A6F">
        <w:rPr>
          <w:rFonts w:ascii="Arial" w:eastAsia="Arial" w:hAnsi="Arial" w:cs="Arial"/>
          <w:spacing w:val="34"/>
          <w:sz w:val="16"/>
          <w:szCs w:val="16"/>
        </w:rPr>
        <w:t xml:space="preserve"> </w:t>
      </w:r>
      <w:r w:rsidRPr="00A36A6F">
        <w:rPr>
          <w:rFonts w:ascii="Arial" w:eastAsia="Arial" w:hAnsi="Arial" w:cs="Arial"/>
          <w:sz w:val="16"/>
          <w:szCs w:val="16"/>
        </w:rPr>
        <w:t>23 CFR 633.102(e).</w:t>
      </w:r>
    </w:p>
    <w:p w14:paraId="50712817" w14:textId="77777777" w:rsidR="00A36A6F" w:rsidRPr="00A36A6F" w:rsidRDefault="00A36A6F" w:rsidP="00A36A6F">
      <w:pPr>
        <w:widowControl w:val="0"/>
        <w:autoSpaceDE w:val="0"/>
        <w:autoSpaceDN w:val="0"/>
        <w:spacing w:before="1"/>
        <w:rPr>
          <w:rFonts w:ascii="Arial" w:eastAsia="Arial" w:hAnsi="Arial" w:cs="Arial"/>
          <w:sz w:val="16"/>
          <w:szCs w:val="16"/>
        </w:rPr>
      </w:pPr>
    </w:p>
    <w:p w14:paraId="201BC7C2" w14:textId="77777777" w:rsidR="00A36A6F" w:rsidRPr="00A36A6F" w:rsidRDefault="00A36A6F" w:rsidP="00A36A6F">
      <w:pPr>
        <w:widowControl w:val="0"/>
        <w:autoSpaceDE w:val="0"/>
        <w:autoSpaceDN w:val="0"/>
        <w:ind w:right="38"/>
        <w:rPr>
          <w:rFonts w:ascii="Arial" w:eastAsia="Arial" w:hAnsi="Arial" w:cs="Arial"/>
          <w:sz w:val="16"/>
          <w:szCs w:val="16"/>
        </w:rPr>
      </w:pPr>
      <w:proofErr w:type="gramStart"/>
      <w:r w:rsidRPr="00A36A6F">
        <w:rPr>
          <w:rFonts w:ascii="Arial" w:eastAsia="Arial" w:hAnsi="Arial" w:cs="Arial"/>
          <w:sz w:val="16"/>
          <w:szCs w:val="16"/>
        </w:rPr>
        <w:t>Form FHWA</w:t>
      </w:r>
      <w:proofErr w:type="gramEnd"/>
      <w:r w:rsidRPr="00A36A6F">
        <w:rPr>
          <w:rFonts w:ascii="Arial" w:eastAsia="Arial" w:hAnsi="Arial" w:cs="Arial"/>
          <w:sz w:val="16"/>
          <w:szCs w:val="16"/>
        </w:rPr>
        <w:t>-1273 must be included in all Federal-aid design- build contracts, in all subcontracts and in lower tier subcontracts (excluding subcontracts for design services, purchase orders, rental agreements and other agreements for supplies</w:t>
      </w:r>
      <w:r w:rsidRPr="00A36A6F">
        <w:rPr>
          <w:rFonts w:ascii="Arial" w:eastAsia="Arial" w:hAnsi="Arial" w:cs="Arial"/>
          <w:spacing w:val="-4"/>
          <w:sz w:val="16"/>
          <w:szCs w:val="16"/>
        </w:rPr>
        <w:t xml:space="preserve"> </w:t>
      </w:r>
      <w:r w:rsidRPr="00A36A6F">
        <w:rPr>
          <w:rFonts w:ascii="Arial" w:eastAsia="Arial" w:hAnsi="Arial" w:cs="Arial"/>
          <w:sz w:val="16"/>
          <w:szCs w:val="16"/>
        </w:rPr>
        <w:t>or</w:t>
      </w:r>
      <w:r w:rsidRPr="00A36A6F">
        <w:rPr>
          <w:rFonts w:ascii="Arial" w:eastAsia="Arial" w:hAnsi="Arial" w:cs="Arial"/>
          <w:spacing w:val="-5"/>
          <w:sz w:val="16"/>
          <w:szCs w:val="16"/>
        </w:rPr>
        <w:t xml:space="preserve"> </w:t>
      </w:r>
      <w:r w:rsidRPr="00A36A6F">
        <w:rPr>
          <w:rFonts w:ascii="Arial" w:eastAsia="Arial" w:hAnsi="Arial" w:cs="Arial"/>
          <w:sz w:val="16"/>
          <w:szCs w:val="16"/>
        </w:rPr>
        <w:t>services)</w:t>
      </w:r>
      <w:r w:rsidRPr="00A36A6F">
        <w:rPr>
          <w:rFonts w:ascii="Arial" w:eastAsia="Arial" w:hAnsi="Arial" w:cs="Arial"/>
          <w:spacing w:val="-5"/>
          <w:sz w:val="16"/>
          <w:szCs w:val="16"/>
        </w:rPr>
        <w:t xml:space="preserve"> </w:t>
      </w:r>
      <w:r w:rsidRPr="00A36A6F">
        <w:rPr>
          <w:rFonts w:ascii="Arial" w:eastAsia="Arial" w:hAnsi="Arial" w:cs="Arial"/>
          <w:sz w:val="16"/>
          <w:szCs w:val="16"/>
        </w:rPr>
        <w:t>in</w:t>
      </w:r>
      <w:r w:rsidRPr="00A36A6F">
        <w:rPr>
          <w:rFonts w:ascii="Arial" w:eastAsia="Arial" w:hAnsi="Arial" w:cs="Arial"/>
          <w:spacing w:val="-5"/>
          <w:sz w:val="16"/>
          <w:szCs w:val="16"/>
        </w:rPr>
        <w:t xml:space="preserve"> </w:t>
      </w:r>
      <w:r w:rsidRPr="00A36A6F">
        <w:rPr>
          <w:rFonts w:ascii="Arial" w:eastAsia="Arial" w:hAnsi="Arial" w:cs="Arial"/>
          <w:sz w:val="16"/>
          <w:szCs w:val="16"/>
        </w:rPr>
        <w:t>accordance</w:t>
      </w:r>
      <w:r w:rsidRPr="00A36A6F">
        <w:rPr>
          <w:rFonts w:ascii="Arial" w:eastAsia="Arial" w:hAnsi="Arial" w:cs="Arial"/>
          <w:spacing w:val="-5"/>
          <w:sz w:val="16"/>
          <w:szCs w:val="16"/>
        </w:rPr>
        <w:t xml:space="preserve"> </w:t>
      </w:r>
      <w:r w:rsidRPr="00A36A6F">
        <w:rPr>
          <w:rFonts w:ascii="Arial" w:eastAsia="Arial" w:hAnsi="Arial" w:cs="Arial"/>
          <w:sz w:val="16"/>
          <w:szCs w:val="16"/>
        </w:rPr>
        <w:t>with</w:t>
      </w:r>
      <w:r w:rsidRPr="00A36A6F">
        <w:rPr>
          <w:rFonts w:ascii="Arial" w:eastAsia="Arial" w:hAnsi="Arial" w:cs="Arial"/>
          <w:spacing w:val="-5"/>
          <w:sz w:val="16"/>
          <w:szCs w:val="16"/>
        </w:rPr>
        <w:t xml:space="preserve"> </w:t>
      </w:r>
      <w:r w:rsidRPr="00A36A6F">
        <w:rPr>
          <w:rFonts w:ascii="Arial" w:eastAsia="Arial" w:hAnsi="Arial" w:cs="Arial"/>
          <w:sz w:val="16"/>
          <w:szCs w:val="16"/>
        </w:rPr>
        <w:t>23</w:t>
      </w:r>
      <w:r w:rsidRPr="00A36A6F">
        <w:rPr>
          <w:rFonts w:ascii="Arial" w:eastAsia="Arial" w:hAnsi="Arial" w:cs="Arial"/>
          <w:spacing w:val="-5"/>
          <w:sz w:val="16"/>
          <w:szCs w:val="16"/>
        </w:rPr>
        <w:t xml:space="preserve"> </w:t>
      </w:r>
      <w:r w:rsidRPr="00A36A6F">
        <w:rPr>
          <w:rFonts w:ascii="Arial" w:eastAsia="Arial" w:hAnsi="Arial" w:cs="Arial"/>
          <w:sz w:val="16"/>
          <w:szCs w:val="16"/>
        </w:rPr>
        <w:t>CFR</w:t>
      </w:r>
      <w:r w:rsidRPr="00A36A6F">
        <w:rPr>
          <w:rFonts w:ascii="Arial" w:eastAsia="Arial" w:hAnsi="Arial" w:cs="Arial"/>
          <w:spacing w:val="-3"/>
          <w:sz w:val="16"/>
          <w:szCs w:val="16"/>
        </w:rPr>
        <w:t xml:space="preserve"> </w:t>
      </w:r>
      <w:r w:rsidRPr="00A36A6F">
        <w:rPr>
          <w:rFonts w:ascii="Arial" w:eastAsia="Arial" w:hAnsi="Arial" w:cs="Arial"/>
          <w:sz w:val="16"/>
          <w:szCs w:val="16"/>
        </w:rPr>
        <w:t>633.102.</w:t>
      </w:r>
      <w:r w:rsidRPr="00A36A6F">
        <w:rPr>
          <w:rFonts w:ascii="Arial" w:eastAsia="Arial" w:hAnsi="Arial" w:cs="Arial"/>
          <w:spacing w:val="36"/>
          <w:sz w:val="16"/>
          <w:szCs w:val="16"/>
        </w:rPr>
        <w:t xml:space="preserve"> </w:t>
      </w:r>
      <w:r w:rsidRPr="00A36A6F">
        <w:rPr>
          <w:rFonts w:ascii="Arial" w:eastAsia="Arial" w:hAnsi="Arial" w:cs="Arial"/>
          <w:sz w:val="16"/>
          <w:szCs w:val="16"/>
        </w:rPr>
        <w:t xml:space="preserve">The design-builder shall be responsible for compliance </w:t>
      </w:r>
      <w:proofErr w:type="gramStart"/>
      <w:r w:rsidRPr="00A36A6F">
        <w:rPr>
          <w:rFonts w:ascii="Arial" w:eastAsia="Arial" w:hAnsi="Arial" w:cs="Arial"/>
          <w:sz w:val="16"/>
          <w:szCs w:val="16"/>
        </w:rPr>
        <w:t>by</w:t>
      </w:r>
      <w:proofErr w:type="gramEnd"/>
      <w:r w:rsidRPr="00A36A6F">
        <w:rPr>
          <w:rFonts w:ascii="Arial" w:eastAsia="Arial" w:hAnsi="Arial" w:cs="Arial"/>
          <w:sz w:val="16"/>
          <w:szCs w:val="16"/>
        </w:rPr>
        <w:t xml:space="preserve"> any subcontractor, lower-tier subcontractor or service provider.</w:t>
      </w:r>
    </w:p>
    <w:p w14:paraId="64CB294D" w14:textId="77777777" w:rsidR="00A36A6F" w:rsidRPr="00A36A6F" w:rsidRDefault="00A36A6F" w:rsidP="00A36A6F">
      <w:pPr>
        <w:widowControl w:val="0"/>
        <w:autoSpaceDE w:val="0"/>
        <w:autoSpaceDN w:val="0"/>
        <w:spacing w:before="183"/>
        <w:ind w:right="48"/>
        <w:rPr>
          <w:rFonts w:ascii="Arial" w:eastAsia="Arial" w:hAnsi="Arial" w:cs="Arial"/>
          <w:sz w:val="16"/>
          <w:szCs w:val="16"/>
        </w:rPr>
      </w:pPr>
      <w:r w:rsidRPr="00A36A6F">
        <w:rPr>
          <w:rFonts w:ascii="Arial" w:eastAsia="Arial" w:hAnsi="Arial" w:cs="Arial"/>
          <w:sz w:val="16"/>
          <w:szCs w:val="16"/>
        </w:rPr>
        <w:t>Contracting agencies may reference Form FHWA-1273 in solicitation-for-bids or request-for-proposals documents, however, the Form FHWA-1273 must be physically incorporated</w:t>
      </w:r>
      <w:r w:rsidRPr="00A36A6F">
        <w:rPr>
          <w:rFonts w:ascii="Arial" w:eastAsia="Arial" w:hAnsi="Arial" w:cs="Arial"/>
          <w:spacing w:val="-5"/>
          <w:sz w:val="16"/>
          <w:szCs w:val="16"/>
        </w:rPr>
        <w:t xml:space="preserve"> </w:t>
      </w:r>
      <w:r w:rsidRPr="00A36A6F">
        <w:rPr>
          <w:rFonts w:ascii="Arial" w:eastAsia="Arial" w:hAnsi="Arial" w:cs="Arial"/>
          <w:sz w:val="16"/>
          <w:szCs w:val="16"/>
        </w:rPr>
        <w:t>(not</w:t>
      </w:r>
      <w:r w:rsidRPr="00A36A6F">
        <w:rPr>
          <w:rFonts w:ascii="Arial" w:eastAsia="Arial" w:hAnsi="Arial" w:cs="Arial"/>
          <w:spacing w:val="-5"/>
          <w:sz w:val="16"/>
          <w:szCs w:val="16"/>
        </w:rPr>
        <w:t xml:space="preserve"> </w:t>
      </w:r>
      <w:r w:rsidRPr="00A36A6F">
        <w:rPr>
          <w:rFonts w:ascii="Arial" w:eastAsia="Arial" w:hAnsi="Arial" w:cs="Arial"/>
          <w:sz w:val="16"/>
          <w:szCs w:val="16"/>
        </w:rPr>
        <w:t>referenced)</w:t>
      </w:r>
      <w:r w:rsidRPr="00A36A6F">
        <w:rPr>
          <w:rFonts w:ascii="Arial" w:eastAsia="Arial" w:hAnsi="Arial" w:cs="Arial"/>
          <w:spacing w:val="-7"/>
          <w:sz w:val="16"/>
          <w:szCs w:val="16"/>
        </w:rPr>
        <w:t xml:space="preserve"> </w:t>
      </w:r>
      <w:r w:rsidRPr="00A36A6F">
        <w:rPr>
          <w:rFonts w:ascii="Arial" w:eastAsia="Arial" w:hAnsi="Arial" w:cs="Arial"/>
          <w:sz w:val="16"/>
          <w:szCs w:val="16"/>
        </w:rPr>
        <w:t>in</w:t>
      </w:r>
      <w:r w:rsidRPr="00A36A6F">
        <w:rPr>
          <w:rFonts w:ascii="Arial" w:eastAsia="Arial" w:hAnsi="Arial" w:cs="Arial"/>
          <w:spacing w:val="-7"/>
          <w:sz w:val="16"/>
          <w:szCs w:val="16"/>
        </w:rPr>
        <w:t xml:space="preserve"> </w:t>
      </w:r>
      <w:r w:rsidRPr="00A36A6F">
        <w:rPr>
          <w:rFonts w:ascii="Arial" w:eastAsia="Arial" w:hAnsi="Arial" w:cs="Arial"/>
          <w:sz w:val="16"/>
          <w:szCs w:val="16"/>
        </w:rPr>
        <w:t>all</w:t>
      </w:r>
      <w:r w:rsidRPr="00A36A6F">
        <w:rPr>
          <w:rFonts w:ascii="Arial" w:eastAsia="Arial" w:hAnsi="Arial" w:cs="Arial"/>
          <w:spacing w:val="-6"/>
          <w:sz w:val="16"/>
          <w:szCs w:val="16"/>
        </w:rPr>
        <w:t xml:space="preserve"> </w:t>
      </w:r>
      <w:r w:rsidRPr="00A36A6F">
        <w:rPr>
          <w:rFonts w:ascii="Arial" w:eastAsia="Arial" w:hAnsi="Arial" w:cs="Arial"/>
          <w:sz w:val="16"/>
          <w:szCs w:val="16"/>
        </w:rPr>
        <w:t>contracts,</w:t>
      </w:r>
      <w:r w:rsidRPr="00A36A6F">
        <w:rPr>
          <w:rFonts w:ascii="Arial" w:eastAsia="Arial" w:hAnsi="Arial" w:cs="Arial"/>
          <w:spacing w:val="-7"/>
          <w:sz w:val="16"/>
          <w:szCs w:val="16"/>
        </w:rPr>
        <w:t xml:space="preserve"> </w:t>
      </w:r>
      <w:r w:rsidRPr="00A36A6F">
        <w:rPr>
          <w:rFonts w:ascii="Arial" w:eastAsia="Arial" w:hAnsi="Arial" w:cs="Arial"/>
          <w:sz w:val="16"/>
          <w:szCs w:val="16"/>
        </w:rPr>
        <w:t>subcontracts</w:t>
      </w:r>
      <w:r w:rsidRPr="00A36A6F">
        <w:rPr>
          <w:rFonts w:ascii="Arial" w:eastAsia="Arial" w:hAnsi="Arial" w:cs="Arial"/>
          <w:spacing w:val="-6"/>
          <w:sz w:val="16"/>
          <w:szCs w:val="16"/>
        </w:rPr>
        <w:t xml:space="preserve"> </w:t>
      </w:r>
      <w:r w:rsidRPr="00A36A6F">
        <w:rPr>
          <w:rFonts w:ascii="Arial" w:eastAsia="Arial" w:hAnsi="Arial" w:cs="Arial"/>
          <w:sz w:val="16"/>
          <w:szCs w:val="16"/>
        </w:rPr>
        <w:t>and lower-tier subcontracts (excluding purchase orders, rental agreements and other agreements for supplies or services related to a construction contract).</w:t>
      </w:r>
      <w:r w:rsidRPr="00A36A6F">
        <w:rPr>
          <w:rFonts w:ascii="Arial" w:eastAsia="Arial" w:hAnsi="Arial" w:cs="Arial"/>
          <w:spacing w:val="40"/>
          <w:sz w:val="16"/>
          <w:szCs w:val="16"/>
        </w:rPr>
        <w:t xml:space="preserve"> </w:t>
      </w:r>
      <w:r w:rsidRPr="00A36A6F">
        <w:rPr>
          <w:rFonts w:ascii="Arial" w:eastAsia="Arial" w:hAnsi="Arial" w:cs="Arial"/>
          <w:sz w:val="16"/>
          <w:szCs w:val="16"/>
        </w:rPr>
        <w:t>23 CFR 633.102(b).</w:t>
      </w:r>
    </w:p>
    <w:p w14:paraId="60FC6848" w14:textId="77777777" w:rsidR="00A36A6F" w:rsidRPr="00A36A6F" w:rsidRDefault="00A36A6F" w:rsidP="00A36A6F">
      <w:pPr>
        <w:widowControl w:val="0"/>
        <w:autoSpaceDE w:val="0"/>
        <w:autoSpaceDN w:val="0"/>
        <w:rPr>
          <w:rFonts w:ascii="Arial" w:eastAsia="Arial" w:hAnsi="Arial" w:cs="Arial"/>
          <w:sz w:val="16"/>
          <w:szCs w:val="16"/>
        </w:rPr>
      </w:pPr>
    </w:p>
    <w:p w14:paraId="4E396EEB" w14:textId="77777777" w:rsidR="00A36A6F" w:rsidRPr="00A36A6F" w:rsidRDefault="00A36A6F" w:rsidP="005D1515">
      <w:pPr>
        <w:widowControl w:val="0"/>
        <w:numPr>
          <w:ilvl w:val="2"/>
          <w:numId w:val="39"/>
        </w:numPr>
        <w:tabs>
          <w:tab w:val="left" w:pos="341"/>
        </w:tabs>
        <w:autoSpaceDE w:val="0"/>
        <w:autoSpaceDN w:val="0"/>
        <w:ind w:right="348" w:firstLine="0"/>
        <w:rPr>
          <w:rFonts w:ascii="Arial" w:eastAsia="Arial" w:hAnsi="Arial" w:cs="Arial"/>
          <w:sz w:val="16"/>
          <w:szCs w:val="22"/>
        </w:rPr>
      </w:pPr>
      <w:r w:rsidRPr="00A36A6F">
        <w:rPr>
          <w:rFonts w:ascii="Arial" w:eastAsia="Arial" w:hAnsi="Arial" w:cs="Arial"/>
          <w:sz w:val="16"/>
          <w:szCs w:val="22"/>
        </w:rPr>
        <w:t>Subject</w:t>
      </w:r>
      <w:r w:rsidRPr="00A36A6F">
        <w:rPr>
          <w:rFonts w:ascii="Arial" w:eastAsia="Arial" w:hAnsi="Arial" w:cs="Arial"/>
          <w:spacing w:val="-6"/>
          <w:sz w:val="16"/>
          <w:szCs w:val="22"/>
        </w:rPr>
        <w:t xml:space="preserve"> </w:t>
      </w:r>
      <w:r w:rsidRPr="00A36A6F">
        <w:rPr>
          <w:rFonts w:ascii="Arial" w:eastAsia="Arial" w:hAnsi="Arial" w:cs="Arial"/>
          <w:sz w:val="16"/>
          <w:szCs w:val="22"/>
        </w:rPr>
        <w:t>to</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4"/>
          <w:sz w:val="16"/>
          <w:szCs w:val="22"/>
        </w:rPr>
        <w:t xml:space="preserve"> </w:t>
      </w:r>
      <w:r w:rsidRPr="00A36A6F">
        <w:rPr>
          <w:rFonts w:ascii="Arial" w:eastAsia="Arial" w:hAnsi="Arial" w:cs="Arial"/>
          <w:sz w:val="16"/>
          <w:szCs w:val="22"/>
        </w:rPr>
        <w:t>applicability</w:t>
      </w:r>
      <w:r w:rsidRPr="00A36A6F">
        <w:rPr>
          <w:rFonts w:ascii="Arial" w:eastAsia="Arial" w:hAnsi="Arial" w:cs="Arial"/>
          <w:spacing w:val="-5"/>
          <w:sz w:val="16"/>
          <w:szCs w:val="22"/>
        </w:rPr>
        <w:t xml:space="preserve"> </w:t>
      </w:r>
      <w:r w:rsidRPr="00A36A6F">
        <w:rPr>
          <w:rFonts w:ascii="Arial" w:eastAsia="Arial" w:hAnsi="Arial" w:cs="Arial"/>
          <w:sz w:val="16"/>
          <w:szCs w:val="22"/>
        </w:rPr>
        <w:t>criteria</w:t>
      </w:r>
      <w:r w:rsidRPr="00A36A6F">
        <w:rPr>
          <w:rFonts w:ascii="Arial" w:eastAsia="Arial" w:hAnsi="Arial" w:cs="Arial"/>
          <w:spacing w:val="-6"/>
          <w:sz w:val="16"/>
          <w:szCs w:val="22"/>
        </w:rPr>
        <w:t xml:space="preserve"> </w:t>
      </w:r>
      <w:r w:rsidRPr="00A36A6F">
        <w:rPr>
          <w:rFonts w:ascii="Arial" w:eastAsia="Arial" w:hAnsi="Arial" w:cs="Arial"/>
          <w:sz w:val="16"/>
          <w:szCs w:val="22"/>
        </w:rPr>
        <w:t>noted</w:t>
      </w:r>
      <w:r w:rsidRPr="00A36A6F">
        <w:rPr>
          <w:rFonts w:ascii="Arial" w:eastAsia="Arial" w:hAnsi="Arial" w:cs="Arial"/>
          <w:spacing w:val="-6"/>
          <w:sz w:val="16"/>
          <w:szCs w:val="22"/>
        </w:rPr>
        <w:t xml:space="preserve"> </w:t>
      </w:r>
      <w:r w:rsidRPr="00A36A6F">
        <w:rPr>
          <w:rFonts w:ascii="Arial" w:eastAsia="Arial" w:hAnsi="Arial" w:cs="Arial"/>
          <w:sz w:val="16"/>
          <w:szCs w:val="22"/>
        </w:rPr>
        <w:t>in</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following sections, these contract provisions shall apply to all work</w:t>
      </w:r>
    </w:p>
    <w:p w14:paraId="0C610245" w14:textId="77777777" w:rsidR="00A36A6F" w:rsidRPr="00A36A6F" w:rsidRDefault="00A36A6F" w:rsidP="00A36A6F">
      <w:pPr>
        <w:widowControl w:val="0"/>
        <w:autoSpaceDE w:val="0"/>
        <w:autoSpaceDN w:val="0"/>
        <w:spacing w:before="95"/>
        <w:ind w:right="132"/>
        <w:rPr>
          <w:rFonts w:ascii="Arial" w:eastAsia="Arial" w:hAnsi="Arial" w:cs="Arial"/>
          <w:sz w:val="16"/>
          <w:szCs w:val="16"/>
        </w:rPr>
      </w:pPr>
      <w:r w:rsidRPr="00A36A6F">
        <w:rPr>
          <w:rFonts w:ascii="Arial" w:eastAsia="Arial" w:hAnsi="Arial" w:cs="Arial"/>
          <w:sz w:val="16"/>
          <w:szCs w:val="16"/>
        </w:rPr>
        <w:br w:type="column"/>
      </w:r>
      <w:r w:rsidRPr="00A36A6F">
        <w:rPr>
          <w:rFonts w:ascii="Arial" w:eastAsia="Arial" w:hAnsi="Arial" w:cs="Arial"/>
          <w:sz w:val="16"/>
          <w:szCs w:val="16"/>
        </w:rPr>
        <w:t>performed</w:t>
      </w:r>
      <w:r w:rsidRPr="00A36A6F">
        <w:rPr>
          <w:rFonts w:ascii="Arial" w:eastAsia="Arial" w:hAnsi="Arial" w:cs="Arial"/>
          <w:spacing w:val="-6"/>
          <w:sz w:val="16"/>
          <w:szCs w:val="16"/>
        </w:rPr>
        <w:t xml:space="preserve"> </w:t>
      </w:r>
      <w:r w:rsidRPr="00A36A6F">
        <w:rPr>
          <w:rFonts w:ascii="Arial" w:eastAsia="Arial" w:hAnsi="Arial" w:cs="Arial"/>
          <w:sz w:val="16"/>
          <w:szCs w:val="16"/>
        </w:rPr>
        <w:t>on</w:t>
      </w:r>
      <w:r w:rsidRPr="00A36A6F">
        <w:rPr>
          <w:rFonts w:ascii="Arial" w:eastAsia="Arial" w:hAnsi="Arial" w:cs="Arial"/>
          <w:spacing w:val="-6"/>
          <w:sz w:val="16"/>
          <w:szCs w:val="16"/>
        </w:rPr>
        <w:t xml:space="preserve"> </w:t>
      </w:r>
      <w:r w:rsidRPr="00A36A6F">
        <w:rPr>
          <w:rFonts w:ascii="Arial" w:eastAsia="Arial" w:hAnsi="Arial" w:cs="Arial"/>
          <w:sz w:val="16"/>
          <w:szCs w:val="16"/>
        </w:rPr>
        <w:t>the</w:t>
      </w:r>
      <w:r w:rsidRPr="00A36A6F">
        <w:rPr>
          <w:rFonts w:ascii="Arial" w:eastAsia="Arial" w:hAnsi="Arial" w:cs="Arial"/>
          <w:spacing w:val="-4"/>
          <w:sz w:val="16"/>
          <w:szCs w:val="16"/>
        </w:rPr>
        <w:t xml:space="preserve"> </w:t>
      </w:r>
      <w:r w:rsidRPr="00A36A6F">
        <w:rPr>
          <w:rFonts w:ascii="Arial" w:eastAsia="Arial" w:hAnsi="Arial" w:cs="Arial"/>
          <w:sz w:val="16"/>
          <w:szCs w:val="16"/>
        </w:rPr>
        <w:t>contract</w:t>
      </w:r>
      <w:r w:rsidRPr="00A36A6F">
        <w:rPr>
          <w:rFonts w:ascii="Arial" w:eastAsia="Arial" w:hAnsi="Arial" w:cs="Arial"/>
          <w:spacing w:val="-6"/>
          <w:sz w:val="16"/>
          <w:szCs w:val="16"/>
        </w:rPr>
        <w:t xml:space="preserve"> </w:t>
      </w:r>
      <w:r w:rsidRPr="00A36A6F">
        <w:rPr>
          <w:rFonts w:ascii="Arial" w:eastAsia="Arial" w:hAnsi="Arial" w:cs="Arial"/>
          <w:sz w:val="16"/>
          <w:szCs w:val="16"/>
        </w:rPr>
        <w:t>by</w:t>
      </w:r>
      <w:r w:rsidRPr="00A36A6F">
        <w:rPr>
          <w:rFonts w:ascii="Arial" w:eastAsia="Arial" w:hAnsi="Arial" w:cs="Arial"/>
          <w:spacing w:val="-5"/>
          <w:sz w:val="16"/>
          <w:szCs w:val="16"/>
        </w:rPr>
        <w:t xml:space="preserve"> </w:t>
      </w:r>
      <w:r w:rsidRPr="00A36A6F">
        <w:rPr>
          <w:rFonts w:ascii="Arial" w:eastAsia="Arial" w:hAnsi="Arial" w:cs="Arial"/>
          <w:sz w:val="16"/>
          <w:szCs w:val="16"/>
        </w:rPr>
        <w:t>the</w:t>
      </w:r>
      <w:r w:rsidRPr="00A36A6F">
        <w:rPr>
          <w:rFonts w:ascii="Arial" w:eastAsia="Arial" w:hAnsi="Arial" w:cs="Arial"/>
          <w:spacing w:val="-6"/>
          <w:sz w:val="16"/>
          <w:szCs w:val="16"/>
        </w:rPr>
        <w:t xml:space="preserve"> </w:t>
      </w:r>
      <w:r w:rsidRPr="00A36A6F">
        <w:rPr>
          <w:rFonts w:ascii="Arial" w:eastAsia="Arial" w:hAnsi="Arial" w:cs="Arial"/>
          <w:sz w:val="16"/>
          <w:szCs w:val="16"/>
        </w:rPr>
        <w:t>contractor's</w:t>
      </w:r>
      <w:r w:rsidRPr="00A36A6F">
        <w:rPr>
          <w:rFonts w:ascii="Arial" w:eastAsia="Arial" w:hAnsi="Arial" w:cs="Arial"/>
          <w:spacing w:val="-5"/>
          <w:sz w:val="16"/>
          <w:szCs w:val="16"/>
        </w:rPr>
        <w:t xml:space="preserve"> </w:t>
      </w:r>
      <w:r w:rsidRPr="00A36A6F">
        <w:rPr>
          <w:rFonts w:ascii="Arial" w:eastAsia="Arial" w:hAnsi="Arial" w:cs="Arial"/>
          <w:sz w:val="16"/>
          <w:szCs w:val="16"/>
        </w:rPr>
        <w:t>own</w:t>
      </w:r>
      <w:r w:rsidRPr="00A36A6F">
        <w:rPr>
          <w:rFonts w:ascii="Arial" w:eastAsia="Arial" w:hAnsi="Arial" w:cs="Arial"/>
          <w:spacing w:val="-6"/>
          <w:sz w:val="16"/>
          <w:szCs w:val="16"/>
        </w:rPr>
        <w:t xml:space="preserve"> </w:t>
      </w:r>
      <w:r w:rsidRPr="00A36A6F">
        <w:rPr>
          <w:rFonts w:ascii="Arial" w:eastAsia="Arial" w:hAnsi="Arial" w:cs="Arial"/>
          <w:sz w:val="16"/>
          <w:szCs w:val="16"/>
        </w:rPr>
        <w:t>organization and with the assistance of workers under the contractor's immediate superintendence and to all work performed on the contract by piecework, station work, or by subcontract.</w:t>
      </w:r>
      <w:r w:rsidRPr="00A36A6F">
        <w:rPr>
          <w:rFonts w:ascii="Arial" w:eastAsia="Arial" w:hAnsi="Arial" w:cs="Arial"/>
          <w:spacing w:val="40"/>
          <w:sz w:val="16"/>
          <w:szCs w:val="16"/>
        </w:rPr>
        <w:t xml:space="preserve"> </w:t>
      </w:r>
      <w:r w:rsidRPr="00A36A6F">
        <w:rPr>
          <w:rFonts w:ascii="Arial" w:eastAsia="Arial" w:hAnsi="Arial" w:cs="Arial"/>
          <w:sz w:val="16"/>
          <w:szCs w:val="16"/>
        </w:rPr>
        <w:t>23 CFR 633.102(d).</w:t>
      </w:r>
    </w:p>
    <w:p w14:paraId="00A0BCD4" w14:textId="77777777" w:rsidR="00A36A6F" w:rsidRPr="00A36A6F" w:rsidRDefault="00A36A6F" w:rsidP="005D1515">
      <w:pPr>
        <w:widowControl w:val="0"/>
        <w:numPr>
          <w:ilvl w:val="2"/>
          <w:numId w:val="39"/>
        </w:numPr>
        <w:tabs>
          <w:tab w:val="left" w:pos="341"/>
        </w:tabs>
        <w:autoSpaceDE w:val="0"/>
        <w:autoSpaceDN w:val="0"/>
        <w:spacing w:before="182"/>
        <w:ind w:right="215" w:firstLine="0"/>
        <w:rPr>
          <w:rFonts w:ascii="Arial" w:eastAsia="Arial" w:hAnsi="Arial" w:cs="Arial"/>
          <w:sz w:val="16"/>
          <w:szCs w:val="22"/>
        </w:rPr>
      </w:pPr>
      <w:r w:rsidRPr="00A36A6F">
        <w:rPr>
          <w:rFonts w:ascii="Arial" w:eastAsia="Arial" w:hAnsi="Arial" w:cs="Arial"/>
          <w:sz w:val="16"/>
          <w:szCs w:val="22"/>
        </w:rPr>
        <w:t>A breach of any of the stipulations contained in these Required Contract Provisions may be sufficient grounds for withholding of progress payments, withholding of final payment,</w:t>
      </w:r>
      <w:r w:rsidRPr="00A36A6F">
        <w:rPr>
          <w:rFonts w:ascii="Arial" w:eastAsia="Arial" w:hAnsi="Arial" w:cs="Arial"/>
          <w:spacing w:val="-6"/>
          <w:sz w:val="16"/>
          <w:szCs w:val="22"/>
        </w:rPr>
        <w:t xml:space="preserve"> </w:t>
      </w:r>
      <w:r w:rsidRPr="00A36A6F">
        <w:rPr>
          <w:rFonts w:ascii="Arial" w:eastAsia="Arial" w:hAnsi="Arial" w:cs="Arial"/>
          <w:sz w:val="16"/>
          <w:szCs w:val="22"/>
        </w:rPr>
        <w:t>termination</w:t>
      </w:r>
      <w:r w:rsidRPr="00A36A6F">
        <w:rPr>
          <w:rFonts w:ascii="Arial" w:eastAsia="Arial" w:hAnsi="Arial" w:cs="Arial"/>
          <w:spacing w:val="-6"/>
          <w:sz w:val="16"/>
          <w:szCs w:val="22"/>
        </w:rPr>
        <w:t xml:space="preserve"> </w:t>
      </w:r>
      <w:r w:rsidRPr="00A36A6F">
        <w:rPr>
          <w:rFonts w:ascii="Arial" w:eastAsia="Arial" w:hAnsi="Arial" w:cs="Arial"/>
          <w:sz w:val="16"/>
          <w:szCs w:val="22"/>
        </w:rPr>
        <w:t>of</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contract,</w:t>
      </w:r>
      <w:r w:rsidRPr="00A36A6F">
        <w:rPr>
          <w:rFonts w:ascii="Arial" w:eastAsia="Arial" w:hAnsi="Arial" w:cs="Arial"/>
          <w:spacing w:val="-6"/>
          <w:sz w:val="16"/>
          <w:szCs w:val="22"/>
        </w:rPr>
        <w:t xml:space="preserve"> </w:t>
      </w:r>
      <w:r w:rsidRPr="00A36A6F">
        <w:rPr>
          <w:rFonts w:ascii="Arial" w:eastAsia="Arial" w:hAnsi="Arial" w:cs="Arial"/>
          <w:sz w:val="16"/>
          <w:szCs w:val="22"/>
        </w:rPr>
        <w:t>suspension</w:t>
      </w:r>
      <w:r w:rsidRPr="00A36A6F">
        <w:rPr>
          <w:rFonts w:ascii="Arial" w:eastAsia="Arial" w:hAnsi="Arial" w:cs="Arial"/>
          <w:spacing w:val="-6"/>
          <w:sz w:val="16"/>
          <w:szCs w:val="22"/>
        </w:rPr>
        <w:t xml:space="preserve"> </w:t>
      </w:r>
      <w:r w:rsidRPr="00A36A6F">
        <w:rPr>
          <w:rFonts w:ascii="Arial" w:eastAsia="Arial" w:hAnsi="Arial" w:cs="Arial"/>
          <w:sz w:val="16"/>
          <w:szCs w:val="22"/>
        </w:rPr>
        <w:t>/</w:t>
      </w:r>
      <w:r w:rsidRPr="00A36A6F">
        <w:rPr>
          <w:rFonts w:ascii="Arial" w:eastAsia="Arial" w:hAnsi="Arial" w:cs="Arial"/>
          <w:spacing w:val="-6"/>
          <w:sz w:val="16"/>
          <w:szCs w:val="22"/>
        </w:rPr>
        <w:t xml:space="preserve"> </w:t>
      </w:r>
      <w:r w:rsidRPr="00A36A6F">
        <w:rPr>
          <w:rFonts w:ascii="Arial" w:eastAsia="Arial" w:hAnsi="Arial" w:cs="Arial"/>
          <w:sz w:val="16"/>
          <w:szCs w:val="22"/>
        </w:rPr>
        <w:t>debarment or any other action determined to be appropriate by the contracting agency and FHWA.</w:t>
      </w:r>
    </w:p>
    <w:p w14:paraId="3178C77D" w14:textId="77777777" w:rsidR="00A36A6F" w:rsidRPr="00A36A6F" w:rsidRDefault="00A36A6F" w:rsidP="00A36A6F">
      <w:pPr>
        <w:widowControl w:val="0"/>
        <w:autoSpaceDE w:val="0"/>
        <w:autoSpaceDN w:val="0"/>
        <w:spacing w:before="1"/>
        <w:rPr>
          <w:rFonts w:ascii="Arial" w:eastAsia="Arial" w:hAnsi="Arial" w:cs="Arial"/>
          <w:sz w:val="16"/>
          <w:szCs w:val="16"/>
        </w:rPr>
      </w:pPr>
    </w:p>
    <w:p w14:paraId="0189E247" w14:textId="77777777" w:rsidR="00A36A6F" w:rsidRPr="00A36A6F" w:rsidRDefault="00A36A6F" w:rsidP="005D1515">
      <w:pPr>
        <w:widowControl w:val="0"/>
        <w:numPr>
          <w:ilvl w:val="2"/>
          <w:numId w:val="39"/>
        </w:numPr>
        <w:tabs>
          <w:tab w:val="left" w:pos="341"/>
        </w:tabs>
        <w:autoSpaceDE w:val="0"/>
        <w:autoSpaceDN w:val="0"/>
        <w:ind w:right="152" w:firstLine="0"/>
        <w:rPr>
          <w:rFonts w:ascii="Arial" w:eastAsia="Arial" w:hAnsi="Arial" w:cs="Arial"/>
          <w:sz w:val="16"/>
          <w:szCs w:val="22"/>
        </w:rPr>
      </w:pPr>
      <w:r w:rsidRPr="00A36A6F">
        <w:rPr>
          <w:rFonts w:ascii="Arial" w:eastAsia="Arial" w:hAnsi="Arial" w:cs="Arial"/>
          <w:sz w:val="16"/>
          <w:szCs w:val="22"/>
        </w:rPr>
        <w:t>Selection</w:t>
      </w:r>
      <w:r w:rsidRPr="00A36A6F">
        <w:rPr>
          <w:rFonts w:ascii="Arial" w:eastAsia="Arial" w:hAnsi="Arial" w:cs="Arial"/>
          <w:spacing w:val="-6"/>
          <w:sz w:val="16"/>
          <w:szCs w:val="22"/>
        </w:rPr>
        <w:t xml:space="preserve"> </w:t>
      </w:r>
      <w:r w:rsidRPr="00A36A6F">
        <w:rPr>
          <w:rFonts w:ascii="Arial" w:eastAsia="Arial" w:hAnsi="Arial" w:cs="Arial"/>
          <w:sz w:val="16"/>
          <w:szCs w:val="22"/>
        </w:rPr>
        <w:t>of</w:t>
      </w:r>
      <w:r w:rsidRPr="00A36A6F">
        <w:rPr>
          <w:rFonts w:ascii="Arial" w:eastAsia="Arial" w:hAnsi="Arial" w:cs="Arial"/>
          <w:spacing w:val="-6"/>
          <w:sz w:val="16"/>
          <w:szCs w:val="22"/>
        </w:rPr>
        <w:t xml:space="preserve"> </w:t>
      </w:r>
      <w:r w:rsidRPr="00A36A6F">
        <w:rPr>
          <w:rFonts w:ascii="Arial" w:eastAsia="Arial" w:hAnsi="Arial" w:cs="Arial"/>
          <w:sz w:val="16"/>
          <w:szCs w:val="22"/>
        </w:rPr>
        <w:t>Labor:</w:t>
      </w:r>
      <w:r w:rsidRPr="00A36A6F">
        <w:rPr>
          <w:rFonts w:ascii="Arial" w:eastAsia="Arial" w:hAnsi="Arial" w:cs="Arial"/>
          <w:spacing w:val="-6"/>
          <w:sz w:val="16"/>
          <w:szCs w:val="22"/>
        </w:rPr>
        <w:t xml:space="preserve"> </w:t>
      </w:r>
      <w:r w:rsidRPr="00A36A6F">
        <w:rPr>
          <w:rFonts w:ascii="Arial" w:eastAsia="Arial" w:hAnsi="Arial" w:cs="Arial"/>
          <w:sz w:val="16"/>
          <w:szCs w:val="22"/>
        </w:rPr>
        <w:t>During</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4"/>
          <w:sz w:val="16"/>
          <w:szCs w:val="22"/>
        </w:rPr>
        <w:t xml:space="preserve"> </w:t>
      </w:r>
      <w:r w:rsidRPr="00A36A6F">
        <w:rPr>
          <w:rFonts w:ascii="Arial" w:eastAsia="Arial" w:hAnsi="Arial" w:cs="Arial"/>
          <w:sz w:val="16"/>
          <w:szCs w:val="22"/>
        </w:rPr>
        <w:t>performance</w:t>
      </w:r>
      <w:r w:rsidRPr="00A36A6F">
        <w:rPr>
          <w:rFonts w:ascii="Arial" w:eastAsia="Arial" w:hAnsi="Arial" w:cs="Arial"/>
          <w:spacing w:val="-6"/>
          <w:sz w:val="16"/>
          <w:szCs w:val="22"/>
        </w:rPr>
        <w:t xml:space="preserve"> </w:t>
      </w:r>
      <w:r w:rsidRPr="00A36A6F">
        <w:rPr>
          <w:rFonts w:ascii="Arial" w:eastAsia="Arial" w:hAnsi="Arial" w:cs="Arial"/>
          <w:sz w:val="16"/>
          <w:szCs w:val="22"/>
        </w:rPr>
        <w:t>of</w:t>
      </w:r>
      <w:r w:rsidRPr="00A36A6F">
        <w:rPr>
          <w:rFonts w:ascii="Arial" w:eastAsia="Arial" w:hAnsi="Arial" w:cs="Arial"/>
          <w:spacing w:val="-6"/>
          <w:sz w:val="16"/>
          <w:szCs w:val="22"/>
        </w:rPr>
        <w:t xml:space="preserve"> </w:t>
      </w:r>
      <w:r w:rsidRPr="00A36A6F">
        <w:rPr>
          <w:rFonts w:ascii="Arial" w:eastAsia="Arial" w:hAnsi="Arial" w:cs="Arial"/>
          <w:sz w:val="16"/>
          <w:szCs w:val="22"/>
        </w:rPr>
        <w:t>this</w:t>
      </w:r>
      <w:r w:rsidRPr="00A36A6F">
        <w:rPr>
          <w:rFonts w:ascii="Arial" w:eastAsia="Arial" w:hAnsi="Arial" w:cs="Arial"/>
          <w:spacing w:val="-5"/>
          <w:sz w:val="16"/>
          <w:szCs w:val="22"/>
        </w:rPr>
        <w:t xml:space="preserve"> </w:t>
      </w:r>
      <w:r w:rsidRPr="00A36A6F">
        <w:rPr>
          <w:rFonts w:ascii="Arial" w:eastAsia="Arial" w:hAnsi="Arial" w:cs="Arial"/>
          <w:sz w:val="16"/>
          <w:szCs w:val="22"/>
        </w:rPr>
        <w:t>contract, the contractor shall not use convict labor for any purpose within the limits of a construction project on a Federal-aid highway unless it is labor performed by convicts who are on parole, supervised release, or probation.</w:t>
      </w:r>
      <w:r w:rsidRPr="00A36A6F">
        <w:rPr>
          <w:rFonts w:ascii="Arial" w:eastAsia="Arial" w:hAnsi="Arial" w:cs="Arial"/>
          <w:spacing w:val="40"/>
          <w:sz w:val="16"/>
          <w:szCs w:val="22"/>
        </w:rPr>
        <w:t xml:space="preserve"> </w:t>
      </w:r>
      <w:r w:rsidRPr="00A36A6F">
        <w:rPr>
          <w:rFonts w:ascii="Arial" w:eastAsia="Arial" w:hAnsi="Arial" w:cs="Arial"/>
          <w:sz w:val="16"/>
          <w:szCs w:val="22"/>
        </w:rPr>
        <w:t>23 U.S.C. 114(b). The term Federal-aid highway does not include roadways functionally classified as local roads or rural minor collectors. 23 U.S.C. 101(a).</w:t>
      </w:r>
    </w:p>
    <w:p w14:paraId="21BA70EF" w14:textId="77777777" w:rsidR="00A36A6F" w:rsidRPr="00A36A6F" w:rsidRDefault="00A36A6F" w:rsidP="00A36A6F">
      <w:pPr>
        <w:widowControl w:val="0"/>
        <w:autoSpaceDE w:val="0"/>
        <w:autoSpaceDN w:val="0"/>
        <w:rPr>
          <w:rFonts w:ascii="Arial" w:eastAsia="Arial" w:hAnsi="Arial" w:cs="Arial"/>
          <w:sz w:val="16"/>
          <w:szCs w:val="16"/>
        </w:rPr>
      </w:pPr>
    </w:p>
    <w:p w14:paraId="088B4653" w14:textId="77777777" w:rsidR="00A36A6F" w:rsidRPr="00A36A6F" w:rsidRDefault="00A36A6F" w:rsidP="00A36A6F">
      <w:pPr>
        <w:widowControl w:val="0"/>
        <w:autoSpaceDE w:val="0"/>
        <w:autoSpaceDN w:val="0"/>
        <w:spacing w:before="2"/>
        <w:rPr>
          <w:rFonts w:ascii="Arial" w:eastAsia="Arial" w:hAnsi="Arial" w:cs="Arial"/>
          <w:sz w:val="16"/>
          <w:szCs w:val="16"/>
        </w:rPr>
      </w:pPr>
    </w:p>
    <w:p w14:paraId="62159C0B" w14:textId="77777777" w:rsidR="00A36A6F" w:rsidRPr="00A36A6F" w:rsidRDefault="00A36A6F" w:rsidP="005D1515">
      <w:pPr>
        <w:pStyle w:val="ListParagraph"/>
        <w:numPr>
          <w:ilvl w:val="1"/>
          <w:numId w:val="39"/>
        </w:numPr>
        <w:spacing w:before="96"/>
        <w:rPr>
          <w:rFonts w:ascii="Arial" w:eastAsia="Arial" w:hAnsi="Arial" w:cs="Arial"/>
          <w:sz w:val="16"/>
          <w:szCs w:val="22"/>
        </w:rPr>
      </w:pPr>
      <w:r w:rsidRPr="00A36A6F">
        <w:rPr>
          <w:rFonts w:ascii="Arial" w:eastAsia="Arial" w:hAnsi="Arial" w:cs="Arial"/>
          <w:b/>
          <w:bCs/>
          <w:spacing w:val="-2"/>
          <w:sz w:val="16"/>
          <w:szCs w:val="16"/>
        </w:rPr>
        <w:t>NONDISCRIMINATION</w:t>
      </w:r>
      <w:r w:rsidRPr="00A36A6F">
        <w:rPr>
          <w:rFonts w:ascii="Arial" w:eastAsia="Arial" w:hAnsi="Arial" w:cs="Arial"/>
          <w:b/>
          <w:spacing w:val="-8"/>
          <w:sz w:val="16"/>
          <w:szCs w:val="22"/>
        </w:rPr>
        <w:t xml:space="preserve"> </w:t>
      </w:r>
      <w:r w:rsidRPr="00A36A6F">
        <w:rPr>
          <w:rFonts w:ascii="Arial" w:eastAsia="Arial" w:hAnsi="Arial" w:cs="Arial"/>
          <w:sz w:val="16"/>
          <w:szCs w:val="22"/>
        </w:rPr>
        <w:t>(23</w:t>
      </w:r>
      <w:r w:rsidRPr="00A36A6F">
        <w:rPr>
          <w:rFonts w:ascii="Arial" w:eastAsia="Arial" w:hAnsi="Arial" w:cs="Arial"/>
          <w:spacing w:val="-8"/>
          <w:sz w:val="16"/>
          <w:szCs w:val="22"/>
        </w:rPr>
        <w:t xml:space="preserve"> </w:t>
      </w:r>
      <w:r w:rsidRPr="00A36A6F">
        <w:rPr>
          <w:rFonts w:ascii="Arial" w:eastAsia="Arial" w:hAnsi="Arial" w:cs="Arial"/>
          <w:sz w:val="16"/>
          <w:szCs w:val="22"/>
        </w:rPr>
        <w:t>CFR</w:t>
      </w:r>
      <w:r w:rsidRPr="00A36A6F">
        <w:rPr>
          <w:rFonts w:ascii="Arial" w:eastAsia="Arial" w:hAnsi="Arial" w:cs="Arial"/>
          <w:spacing w:val="-7"/>
          <w:sz w:val="16"/>
          <w:szCs w:val="22"/>
        </w:rPr>
        <w:t xml:space="preserve"> </w:t>
      </w:r>
      <w:r w:rsidRPr="00A36A6F">
        <w:rPr>
          <w:rFonts w:ascii="Arial" w:eastAsia="Arial" w:hAnsi="Arial" w:cs="Arial"/>
          <w:sz w:val="16"/>
          <w:szCs w:val="22"/>
        </w:rPr>
        <w:t>230.107(a);</w:t>
      </w:r>
      <w:r w:rsidRPr="00A36A6F">
        <w:rPr>
          <w:rFonts w:ascii="Arial" w:eastAsia="Arial" w:hAnsi="Arial" w:cs="Arial"/>
          <w:spacing w:val="-8"/>
          <w:sz w:val="16"/>
          <w:szCs w:val="22"/>
        </w:rPr>
        <w:t xml:space="preserve"> </w:t>
      </w:r>
      <w:r w:rsidRPr="00A36A6F">
        <w:rPr>
          <w:rFonts w:ascii="Arial" w:eastAsia="Arial" w:hAnsi="Arial" w:cs="Arial"/>
          <w:sz w:val="16"/>
          <w:szCs w:val="22"/>
        </w:rPr>
        <w:t>23</w:t>
      </w:r>
      <w:r w:rsidRPr="00A36A6F">
        <w:rPr>
          <w:rFonts w:ascii="Arial" w:eastAsia="Arial" w:hAnsi="Arial" w:cs="Arial"/>
          <w:spacing w:val="-8"/>
          <w:sz w:val="16"/>
          <w:szCs w:val="22"/>
        </w:rPr>
        <w:t xml:space="preserve"> </w:t>
      </w:r>
      <w:r w:rsidRPr="00A36A6F">
        <w:rPr>
          <w:rFonts w:ascii="Arial" w:eastAsia="Arial" w:hAnsi="Arial" w:cs="Arial"/>
          <w:sz w:val="16"/>
          <w:szCs w:val="22"/>
        </w:rPr>
        <w:t>CFR</w:t>
      </w:r>
      <w:r w:rsidRPr="00A36A6F">
        <w:rPr>
          <w:rFonts w:ascii="Arial" w:eastAsia="Arial" w:hAnsi="Arial" w:cs="Arial"/>
          <w:spacing w:val="-8"/>
          <w:sz w:val="16"/>
          <w:szCs w:val="22"/>
        </w:rPr>
        <w:t xml:space="preserve"> </w:t>
      </w:r>
      <w:r w:rsidRPr="00A36A6F">
        <w:rPr>
          <w:rFonts w:ascii="Arial" w:eastAsia="Arial" w:hAnsi="Arial" w:cs="Arial"/>
          <w:spacing w:val="-4"/>
          <w:sz w:val="16"/>
          <w:szCs w:val="22"/>
        </w:rPr>
        <w:t>Part</w:t>
      </w:r>
    </w:p>
    <w:p w14:paraId="72102D2E" w14:textId="77777777" w:rsidR="00A36A6F" w:rsidRPr="00A36A6F" w:rsidRDefault="00A36A6F" w:rsidP="00A36A6F">
      <w:pPr>
        <w:widowControl w:val="0"/>
        <w:autoSpaceDE w:val="0"/>
        <w:autoSpaceDN w:val="0"/>
        <w:spacing w:line="184" w:lineRule="exact"/>
        <w:rPr>
          <w:rFonts w:ascii="Arial" w:eastAsia="Arial" w:hAnsi="Arial" w:cs="Arial"/>
          <w:sz w:val="16"/>
          <w:szCs w:val="16"/>
        </w:rPr>
      </w:pPr>
      <w:r w:rsidRPr="00A36A6F">
        <w:rPr>
          <w:rFonts w:ascii="Arial" w:eastAsia="Arial" w:hAnsi="Arial" w:cs="Arial"/>
          <w:sz w:val="16"/>
          <w:szCs w:val="16"/>
        </w:rPr>
        <w:t>230,</w:t>
      </w:r>
      <w:r w:rsidRPr="00A36A6F">
        <w:rPr>
          <w:rFonts w:ascii="Arial" w:eastAsia="Arial" w:hAnsi="Arial" w:cs="Arial"/>
          <w:spacing w:val="-6"/>
          <w:sz w:val="16"/>
          <w:szCs w:val="16"/>
        </w:rPr>
        <w:t xml:space="preserve"> </w:t>
      </w:r>
      <w:r w:rsidRPr="00A36A6F">
        <w:rPr>
          <w:rFonts w:ascii="Arial" w:eastAsia="Arial" w:hAnsi="Arial" w:cs="Arial"/>
          <w:sz w:val="16"/>
          <w:szCs w:val="16"/>
        </w:rPr>
        <w:t>Subpart</w:t>
      </w:r>
      <w:r w:rsidRPr="00A36A6F">
        <w:rPr>
          <w:rFonts w:ascii="Arial" w:eastAsia="Arial" w:hAnsi="Arial" w:cs="Arial"/>
          <w:spacing w:val="-5"/>
          <w:sz w:val="16"/>
          <w:szCs w:val="16"/>
        </w:rPr>
        <w:t xml:space="preserve"> </w:t>
      </w:r>
      <w:r w:rsidRPr="00A36A6F">
        <w:rPr>
          <w:rFonts w:ascii="Arial" w:eastAsia="Arial" w:hAnsi="Arial" w:cs="Arial"/>
          <w:sz w:val="16"/>
          <w:szCs w:val="16"/>
        </w:rPr>
        <w:t>A,</w:t>
      </w:r>
      <w:r w:rsidRPr="00A36A6F">
        <w:rPr>
          <w:rFonts w:ascii="Arial" w:eastAsia="Arial" w:hAnsi="Arial" w:cs="Arial"/>
          <w:spacing w:val="-3"/>
          <w:sz w:val="16"/>
          <w:szCs w:val="16"/>
        </w:rPr>
        <w:t xml:space="preserve"> </w:t>
      </w:r>
      <w:r w:rsidRPr="00A36A6F">
        <w:rPr>
          <w:rFonts w:ascii="Arial" w:eastAsia="Arial" w:hAnsi="Arial" w:cs="Arial"/>
          <w:sz w:val="16"/>
          <w:szCs w:val="16"/>
        </w:rPr>
        <w:t>Appendix</w:t>
      </w:r>
      <w:r w:rsidRPr="00A36A6F">
        <w:rPr>
          <w:rFonts w:ascii="Arial" w:eastAsia="Arial" w:hAnsi="Arial" w:cs="Arial"/>
          <w:spacing w:val="-4"/>
          <w:sz w:val="16"/>
          <w:szCs w:val="16"/>
        </w:rPr>
        <w:t xml:space="preserve"> </w:t>
      </w:r>
      <w:r w:rsidRPr="00A36A6F">
        <w:rPr>
          <w:rFonts w:ascii="Arial" w:eastAsia="Arial" w:hAnsi="Arial" w:cs="Arial"/>
          <w:sz w:val="16"/>
          <w:szCs w:val="16"/>
        </w:rPr>
        <w:t>A;</w:t>
      </w:r>
      <w:r w:rsidRPr="00A36A6F">
        <w:rPr>
          <w:rFonts w:ascii="Arial" w:eastAsia="Arial" w:hAnsi="Arial" w:cs="Arial"/>
          <w:spacing w:val="-5"/>
          <w:sz w:val="16"/>
          <w:szCs w:val="16"/>
        </w:rPr>
        <w:t xml:space="preserve"> </w:t>
      </w:r>
      <w:r w:rsidRPr="00A36A6F">
        <w:rPr>
          <w:rFonts w:ascii="Arial" w:eastAsia="Arial" w:hAnsi="Arial" w:cs="Arial"/>
          <w:sz w:val="16"/>
          <w:szCs w:val="16"/>
        </w:rPr>
        <w:t>EO</w:t>
      </w:r>
      <w:r w:rsidRPr="00A36A6F">
        <w:rPr>
          <w:rFonts w:ascii="Arial" w:eastAsia="Arial" w:hAnsi="Arial" w:cs="Arial"/>
          <w:spacing w:val="-4"/>
          <w:sz w:val="16"/>
          <w:szCs w:val="16"/>
        </w:rPr>
        <w:t xml:space="preserve"> </w:t>
      </w:r>
      <w:r w:rsidRPr="00A36A6F">
        <w:rPr>
          <w:rFonts w:ascii="Arial" w:eastAsia="Arial" w:hAnsi="Arial" w:cs="Arial"/>
          <w:spacing w:val="-2"/>
          <w:sz w:val="16"/>
          <w:szCs w:val="16"/>
        </w:rPr>
        <w:t>11246)</w:t>
      </w:r>
    </w:p>
    <w:p w14:paraId="71A24015" w14:textId="77777777" w:rsidR="00A36A6F" w:rsidRPr="00A36A6F" w:rsidRDefault="00A36A6F" w:rsidP="00A36A6F">
      <w:pPr>
        <w:widowControl w:val="0"/>
        <w:autoSpaceDE w:val="0"/>
        <w:autoSpaceDN w:val="0"/>
        <w:rPr>
          <w:rFonts w:ascii="Arial" w:eastAsia="Arial" w:hAnsi="Arial" w:cs="Arial"/>
          <w:sz w:val="16"/>
          <w:szCs w:val="16"/>
        </w:rPr>
      </w:pPr>
    </w:p>
    <w:p w14:paraId="788167ED" w14:textId="77777777" w:rsidR="00A36A6F" w:rsidRPr="00A36A6F" w:rsidRDefault="00A36A6F" w:rsidP="00A36A6F">
      <w:pPr>
        <w:widowControl w:val="0"/>
        <w:autoSpaceDE w:val="0"/>
        <w:autoSpaceDN w:val="0"/>
        <w:ind w:right="147"/>
        <w:rPr>
          <w:rFonts w:ascii="Arial" w:eastAsia="Arial" w:hAnsi="Arial" w:cs="Arial"/>
          <w:sz w:val="16"/>
          <w:szCs w:val="16"/>
        </w:rPr>
      </w:pPr>
      <w:r w:rsidRPr="00A36A6F">
        <w:rPr>
          <w:rFonts w:ascii="Arial" w:eastAsia="Arial" w:hAnsi="Arial" w:cs="Arial"/>
          <w:sz w:val="16"/>
          <w:szCs w:val="16"/>
        </w:rPr>
        <w:t>The provisions of this section related to 23 CFR Part 230, Subpart A, Appendix A are applicable to all Federal-aid construction contracts and to all related construction subcontracts of $10,000 or more.</w:t>
      </w:r>
      <w:r w:rsidRPr="00A36A6F">
        <w:rPr>
          <w:rFonts w:ascii="Arial" w:eastAsia="Arial" w:hAnsi="Arial" w:cs="Arial"/>
          <w:spacing w:val="40"/>
          <w:sz w:val="16"/>
          <w:szCs w:val="16"/>
        </w:rPr>
        <w:t xml:space="preserve"> </w:t>
      </w:r>
      <w:r w:rsidRPr="00A36A6F">
        <w:rPr>
          <w:rFonts w:ascii="Arial" w:eastAsia="Arial" w:hAnsi="Arial" w:cs="Arial"/>
          <w:sz w:val="16"/>
          <w:szCs w:val="16"/>
        </w:rPr>
        <w:t>The provisions of 23 CFR Part</w:t>
      </w:r>
      <w:r w:rsidRPr="00A36A6F">
        <w:rPr>
          <w:rFonts w:ascii="Arial" w:eastAsia="Arial" w:hAnsi="Arial" w:cs="Arial"/>
          <w:spacing w:val="-5"/>
          <w:sz w:val="16"/>
          <w:szCs w:val="16"/>
        </w:rPr>
        <w:t xml:space="preserve"> </w:t>
      </w:r>
      <w:r w:rsidRPr="00A36A6F">
        <w:rPr>
          <w:rFonts w:ascii="Arial" w:eastAsia="Arial" w:hAnsi="Arial" w:cs="Arial"/>
          <w:sz w:val="16"/>
          <w:szCs w:val="16"/>
        </w:rPr>
        <w:t>230</w:t>
      </w:r>
      <w:r w:rsidRPr="00A36A6F">
        <w:rPr>
          <w:rFonts w:ascii="Arial" w:eastAsia="Arial" w:hAnsi="Arial" w:cs="Arial"/>
          <w:spacing w:val="-5"/>
          <w:sz w:val="16"/>
          <w:szCs w:val="16"/>
        </w:rPr>
        <w:t xml:space="preserve"> </w:t>
      </w:r>
      <w:r w:rsidRPr="00A36A6F">
        <w:rPr>
          <w:rFonts w:ascii="Arial" w:eastAsia="Arial" w:hAnsi="Arial" w:cs="Arial"/>
          <w:sz w:val="16"/>
          <w:szCs w:val="16"/>
        </w:rPr>
        <w:t>are</w:t>
      </w:r>
      <w:r w:rsidRPr="00A36A6F">
        <w:rPr>
          <w:rFonts w:ascii="Arial" w:eastAsia="Arial" w:hAnsi="Arial" w:cs="Arial"/>
          <w:spacing w:val="-5"/>
          <w:sz w:val="16"/>
          <w:szCs w:val="16"/>
        </w:rPr>
        <w:t xml:space="preserve"> </w:t>
      </w:r>
      <w:r w:rsidRPr="00A36A6F">
        <w:rPr>
          <w:rFonts w:ascii="Arial" w:eastAsia="Arial" w:hAnsi="Arial" w:cs="Arial"/>
          <w:sz w:val="16"/>
          <w:szCs w:val="16"/>
        </w:rPr>
        <w:t>not</w:t>
      </w:r>
      <w:r w:rsidRPr="00A36A6F">
        <w:rPr>
          <w:rFonts w:ascii="Arial" w:eastAsia="Arial" w:hAnsi="Arial" w:cs="Arial"/>
          <w:spacing w:val="-3"/>
          <w:sz w:val="16"/>
          <w:szCs w:val="16"/>
        </w:rPr>
        <w:t xml:space="preserve"> </w:t>
      </w:r>
      <w:r w:rsidRPr="00A36A6F">
        <w:rPr>
          <w:rFonts w:ascii="Arial" w:eastAsia="Arial" w:hAnsi="Arial" w:cs="Arial"/>
          <w:sz w:val="16"/>
          <w:szCs w:val="16"/>
        </w:rPr>
        <w:t>applicable</w:t>
      </w:r>
      <w:r w:rsidRPr="00A36A6F">
        <w:rPr>
          <w:rFonts w:ascii="Arial" w:eastAsia="Arial" w:hAnsi="Arial" w:cs="Arial"/>
          <w:spacing w:val="-5"/>
          <w:sz w:val="16"/>
          <w:szCs w:val="16"/>
        </w:rPr>
        <w:t xml:space="preserve"> </w:t>
      </w:r>
      <w:r w:rsidRPr="00A36A6F">
        <w:rPr>
          <w:rFonts w:ascii="Arial" w:eastAsia="Arial" w:hAnsi="Arial" w:cs="Arial"/>
          <w:sz w:val="16"/>
          <w:szCs w:val="16"/>
        </w:rPr>
        <w:t>to</w:t>
      </w:r>
      <w:r w:rsidRPr="00A36A6F">
        <w:rPr>
          <w:rFonts w:ascii="Arial" w:eastAsia="Arial" w:hAnsi="Arial" w:cs="Arial"/>
          <w:spacing w:val="-5"/>
          <w:sz w:val="16"/>
          <w:szCs w:val="16"/>
        </w:rPr>
        <w:t xml:space="preserve"> </w:t>
      </w:r>
      <w:r w:rsidRPr="00A36A6F">
        <w:rPr>
          <w:rFonts w:ascii="Arial" w:eastAsia="Arial" w:hAnsi="Arial" w:cs="Arial"/>
          <w:sz w:val="16"/>
          <w:szCs w:val="16"/>
        </w:rPr>
        <w:t>material</w:t>
      </w:r>
      <w:r w:rsidRPr="00A36A6F">
        <w:rPr>
          <w:rFonts w:ascii="Arial" w:eastAsia="Arial" w:hAnsi="Arial" w:cs="Arial"/>
          <w:spacing w:val="-4"/>
          <w:sz w:val="16"/>
          <w:szCs w:val="16"/>
        </w:rPr>
        <w:t xml:space="preserve"> </w:t>
      </w:r>
      <w:r w:rsidRPr="00A36A6F">
        <w:rPr>
          <w:rFonts w:ascii="Arial" w:eastAsia="Arial" w:hAnsi="Arial" w:cs="Arial"/>
          <w:sz w:val="16"/>
          <w:szCs w:val="16"/>
        </w:rPr>
        <w:t>supply,</w:t>
      </w:r>
      <w:r w:rsidRPr="00A36A6F">
        <w:rPr>
          <w:rFonts w:ascii="Arial" w:eastAsia="Arial" w:hAnsi="Arial" w:cs="Arial"/>
          <w:spacing w:val="-5"/>
          <w:sz w:val="16"/>
          <w:szCs w:val="16"/>
        </w:rPr>
        <w:t xml:space="preserve"> </w:t>
      </w:r>
      <w:r w:rsidRPr="00A36A6F">
        <w:rPr>
          <w:rFonts w:ascii="Arial" w:eastAsia="Arial" w:hAnsi="Arial" w:cs="Arial"/>
          <w:sz w:val="16"/>
          <w:szCs w:val="16"/>
        </w:rPr>
        <w:t>engineering,</w:t>
      </w:r>
      <w:r w:rsidRPr="00A36A6F">
        <w:rPr>
          <w:rFonts w:ascii="Arial" w:eastAsia="Arial" w:hAnsi="Arial" w:cs="Arial"/>
          <w:spacing w:val="-5"/>
          <w:sz w:val="16"/>
          <w:szCs w:val="16"/>
        </w:rPr>
        <w:t xml:space="preserve"> </w:t>
      </w:r>
      <w:r w:rsidRPr="00A36A6F">
        <w:rPr>
          <w:rFonts w:ascii="Arial" w:eastAsia="Arial" w:hAnsi="Arial" w:cs="Arial"/>
          <w:sz w:val="16"/>
          <w:szCs w:val="16"/>
        </w:rPr>
        <w:t>or architectural service contracts.</w:t>
      </w:r>
    </w:p>
    <w:p w14:paraId="177CEA82" w14:textId="77777777" w:rsidR="00A36A6F" w:rsidRPr="00A36A6F" w:rsidRDefault="00A36A6F" w:rsidP="00A36A6F">
      <w:pPr>
        <w:widowControl w:val="0"/>
        <w:autoSpaceDE w:val="0"/>
        <w:autoSpaceDN w:val="0"/>
        <w:spacing w:before="183"/>
        <w:ind w:right="147"/>
        <w:rPr>
          <w:rFonts w:ascii="Arial" w:eastAsia="Arial" w:hAnsi="Arial" w:cs="Arial"/>
          <w:sz w:val="16"/>
          <w:szCs w:val="16"/>
        </w:rPr>
      </w:pPr>
      <w:r w:rsidRPr="00A36A6F">
        <w:rPr>
          <w:rFonts w:ascii="Arial" w:eastAsia="Arial" w:hAnsi="Arial" w:cs="Arial"/>
          <w:sz w:val="16"/>
          <w:szCs w:val="16"/>
        </w:rPr>
        <w:t xml:space="preserve">In addition, the contractor and all subcontractors must comply with the following </w:t>
      </w:r>
      <w:r w:rsidRPr="00F97AB6">
        <w:rPr>
          <w:rFonts w:ascii="Arial" w:eastAsia="Arial" w:hAnsi="Arial" w:cs="Arial"/>
          <w:sz w:val="16"/>
          <w:szCs w:val="16"/>
        </w:rPr>
        <w:t>policies: Executive Order 11246, 41</w:t>
      </w:r>
      <w:r w:rsidRPr="00A36A6F">
        <w:rPr>
          <w:rFonts w:ascii="Arial" w:eastAsia="Arial" w:hAnsi="Arial" w:cs="Arial"/>
          <w:sz w:val="16"/>
          <w:szCs w:val="16"/>
        </w:rPr>
        <w:t xml:space="preserve"> CFR Part</w:t>
      </w:r>
      <w:r w:rsidRPr="00A36A6F">
        <w:rPr>
          <w:rFonts w:ascii="Arial" w:eastAsia="Arial" w:hAnsi="Arial" w:cs="Arial"/>
          <w:spacing w:val="-5"/>
          <w:sz w:val="16"/>
          <w:szCs w:val="16"/>
        </w:rPr>
        <w:t xml:space="preserve"> </w:t>
      </w:r>
      <w:r w:rsidRPr="00A36A6F">
        <w:rPr>
          <w:rFonts w:ascii="Arial" w:eastAsia="Arial" w:hAnsi="Arial" w:cs="Arial"/>
          <w:sz w:val="16"/>
          <w:szCs w:val="16"/>
        </w:rPr>
        <w:t>60,</w:t>
      </w:r>
      <w:r w:rsidRPr="00A36A6F">
        <w:rPr>
          <w:rFonts w:ascii="Arial" w:eastAsia="Arial" w:hAnsi="Arial" w:cs="Arial"/>
          <w:spacing w:val="-5"/>
          <w:sz w:val="16"/>
          <w:szCs w:val="16"/>
        </w:rPr>
        <w:t xml:space="preserve"> </w:t>
      </w:r>
      <w:r w:rsidRPr="00A36A6F">
        <w:rPr>
          <w:rFonts w:ascii="Arial" w:eastAsia="Arial" w:hAnsi="Arial" w:cs="Arial"/>
          <w:sz w:val="16"/>
          <w:szCs w:val="16"/>
        </w:rPr>
        <w:t>29</w:t>
      </w:r>
      <w:r w:rsidRPr="00A36A6F">
        <w:rPr>
          <w:rFonts w:ascii="Arial" w:eastAsia="Arial" w:hAnsi="Arial" w:cs="Arial"/>
          <w:spacing w:val="-3"/>
          <w:sz w:val="16"/>
          <w:szCs w:val="16"/>
        </w:rPr>
        <w:t xml:space="preserve"> </w:t>
      </w:r>
      <w:r w:rsidRPr="00A36A6F">
        <w:rPr>
          <w:rFonts w:ascii="Arial" w:eastAsia="Arial" w:hAnsi="Arial" w:cs="Arial"/>
          <w:sz w:val="16"/>
          <w:szCs w:val="16"/>
        </w:rPr>
        <w:t>CFR</w:t>
      </w:r>
      <w:r w:rsidRPr="00A36A6F">
        <w:rPr>
          <w:rFonts w:ascii="Arial" w:eastAsia="Arial" w:hAnsi="Arial" w:cs="Arial"/>
          <w:spacing w:val="-3"/>
          <w:sz w:val="16"/>
          <w:szCs w:val="16"/>
        </w:rPr>
        <w:t xml:space="preserve"> </w:t>
      </w:r>
      <w:r w:rsidRPr="00A36A6F">
        <w:rPr>
          <w:rFonts w:ascii="Arial" w:eastAsia="Arial" w:hAnsi="Arial" w:cs="Arial"/>
          <w:sz w:val="16"/>
          <w:szCs w:val="16"/>
        </w:rPr>
        <w:t>Parts</w:t>
      </w:r>
      <w:r w:rsidRPr="00A36A6F">
        <w:rPr>
          <w:rFonts w:ascii="Arial" w:eastAsia="Arial" w:hAnsi="Arial" w:cs="Arial"/>
          <w:spacing w:val="-4"/>
          <w:sz w:val="16"/>
          <w:szCs w:val="16"/>
        </w:rPr>
        <w:t xml:space="preserve"> </w:t>
      </w:r>
      <w:r w:rsidRPr="00A36A6F">
        <w:rPr>
          <w:rFonts w:ascii="Arial" w:eastAsia="Arial" w:hAnsi="Arial" w:cs="Arial"/>
          <w:sz w:val="16"/>
          <w:szCs w:val="16"/>
        </w:rPr>
        <w:t>1625-1627,</w:t>
      </w:r>
      <w:r w:rsidRPr="00A36A6F">
        <w:rPr>
          <w:rFonts w:ascii="Arial" w:eastAsia="Arial" w:hAnsi="Arial" w:cs="Arial"/>
          <w:spacing w:val="-3"/>
          <w:sz w:val="16"/>
          <w:szCs w:val="16"/>
        </w:rPr>
        <w:t xml:space="preserve"> </w:t>
      </w:r>
      <w:r w:rsidRPr="00A36A6F">
        <w:rPr>
          <w:rFonts w:ascii="Arial" w:eastAsia="Arial" w:hAnsi="Arial" w:cs="Arial"/>
          <w:sz w:val="16"/>
          <w:szCs w:val="16"/>
        </w:rPr>
        <w:t>23</w:t>
      </w:r>
      <w:r w:rsidRPr="00A36A6F">
        <w:rPr>
          <w:rFonts w:ascii="Arial" w:eastAsia="Arial" w:hAnsi="Arial" w:cs="Arial"/>
          <w:spacing w:val="-5"/>
          <w:sz w:val="16"/>
          <w:szCs w:val="16"/>
        </w:rPr>
        <w:t xml:space="preserve"> </w:t>
      </w:r>
      <w:r w:rsidRPr="00A36A6F">
        <w:rPr>
          <w:rFonts w:ascii="Arial" w:eastAsia="Arial" w:hAnsi="Arial" w:cs="Arial"/>
          <w:sz w:val="16"/>
          <w:szCs w:val="16"/>
        </w:rPr>
        <w:t>U.S.C.</w:t>
      </w:r>
      <w:r w:rsidRPr="00A36A6F">
        <w:rPr>
          <w:rFonts w:ascii="Arial" w:eastAsia="Arial" w:hAnsi="Arial" w:cs="Arial"/>
          <w:spacing w:val="-5"/>
          <w:sz w:val="16"/>
          <w:szCs w:val="16"/>
        </w:rPr>
        <w:t xml:space="preserve"> </w:t>
      </w:r>
      <w:r w:rsidRPr="00A36A6F">
        <w:rPr>
          <w:rFonts w:ascii="Arial" w:eastAsia="Arial" w:hAnsi="Arial" w:cs="Arial"/>
          <w:sz w:val="16"/>
          <w:szCs w:val="16"/>
        </w:rPr>
        <w:t>140,</w:t>
      </w:r>
      <w:r w:rsidRPr="00A36A6F">
        <w:rPr>
          <w:rFonts w:ascii="Arial" w:eastAsia="Arial" w:hAnsi="Arial" w:cs="Arial"/>
          <w:spacing w:val="-3"/>
          <w:sz w:val="16"/>
          <w:szCs w:val="16"/>
        </w:rPr>
        <w:t xml:space="preserve"> </w:t>
      </w:r>
      <w:r w:rsidRPr="00A36A6F">
        <w:rPr>
          <w:rFonts w:ascii="Arial" w:eastAsia="Arial" w:hAnsi="Arial" w:cs="Arial"/>
          <w:sz w:val="16"/>
          <w:szCs w:val="16"/>
        </w:rPr>
        <w:t>Section</w:t>
      </w:r>
      <w:r w:rsidRPr="00A36A6F">
        <w:rPr>
          <w:rFonts w:ascii="Arial" w:eastAsia="Arial" w:hAnsi="Arial" w:cs="Arial"/>
          <w:spacing w:val="-5"/>
          <w:sz w:val="16"/>
          <w:szCs w:val="16"/>
        </w:rPr>
        <w:t xml:space="preserve"> </w:t>
      </w:r>
      <w:r w:rsidRPr="00A36A6F">
        <w:rPr>
          <w:rFonts w:ascii="Arial" w:eastAsia="Arial" w:hAnsi="Arial" w:cs="Arial"/>
          <w:sz w:val="16"/>
          <w:szCs w:val="16"/>
        </w:rPr>
        <w:t>504</w:t>
      </w:r>
    </w:p>
    <w:p w14:paraId="2E3D36FF" w14:textId="77777777" w:rsidR="00A36A6F" w:rsidRPr="00A36A6F" w:rsidRDefault="00A36A6F" w:rsidP="00A36A6F">
      <w:pPr>
        <w:widowControl w:val="0"/>
        <w:autoSpaceDE w:val="0"/>
        <w:autoSpaceDN w:val="0"/>
        <w:ind w:right="123"/>
        <w:jc w:val="both"/>
        <w:rPr>
          <w:rFonts w:ascii="Arial" w:eastAsia="Arial" w:hAnsi="Arial" w:cs="Arial"/>
          <w:sz w:val="16"/>
          <w:szCs w:val="16"/>
        </w:rPr>
      </w:pPr>
      <w:r w:rsidRPr="00A36A6F">
        <w:rPr>
          <w:rFonts w:ascii="Arial" w:eastAsia="Arial" w:hAnsi="Arial" w:cs="Arial"/>
          <w:sz w:val="16"/>
          <w:szCs w:val="16"/>
        </w:rPr>
        <w:t>of</w:t>
      </w:r>
      <w:r w:rsidRPr="00A36A6F">
        <w:rPr>
          <w:rFonts w:ascii="Arial" w:eastAsia="Arial" w:hAnsi="Arial" w:cs="Arial"/>
          <w:spacing w:val="-5"/>
          <w:sz w:val="16"/>
          <w:szCs w:val="16"/>
        </w:rPr>
        <w:t xml:space="preserve"> </w:t>
      </w:r>
      <w:r w:rsidRPr="00A36A6F">
        <w:rPr>
          <w:rFonts w:ascii="Arial" w:eastAsia="Arial" w:hAnsi="Arial" w:cs="Arial"/>
          <w:sz w:val="16"/>
          <w:szCs w:val="16"/>
        </w:rPr>
        <w:t>the</w:t>
      </w:r>
      <w:r w:rsidRPr="00A36A6F">
        <w:rPr>
          <w:rFonts w:ascii="Arial" w:eastAsia="Arial" w:hAnsi="Arial" w:cs="Arial"/>
          <w:spacing w:val="-5"/>
          <w:sz w:val="16"/>
          <w:szCs w:val="16"/>
        </w:rPr>
        <w:t xml:space="preserve"> </w:t>
      </w:r>
      <w:r w:rsidRPr="00A36A6F">
        <w:rPr>
          <w:rFonts w:ascii="Arial" w:eastAsia="Arial" w:hAnsi="Arial" w:cs="Arial"/>
          <w:sz w:val="16"/>
          <w:szCs w:val="16"/>
        </w:rPr>
        <w:t>Rehabilitation</w:t>
      </w:r>
      <w:r w:rsidRPr="00A36A6F">
        <w:rPr>
          <w:rFonts w:ascii="Arial" w:eastAsia="Arial" w:hAnsi="Arial" w:cs="Arial"/>
          <w:spacing w:val="-5"/>
          <w:sz w:val="16"/>
          <w:szCs w:val="16"/>
        </w:rPr>
        <w:t xml:space="preserve"> </w:t>
      </w:r>
      <w:r w:rsidRPr="00A36A6F">
        <w:rPr>
          <w:rFonts w:ascii="Arial" w:eastAsia="Arial" w:hAnsi="Arial" w:cs="Arial"/>
          <w:sz w:val="16"/>
          <w:szCs w:val="16"/>
        </w:rPr>
        <w:t>Act</w:t>
      </w:r>
      <w:r w:rsidRPr="00A36A6F">
        <w:rPr>
          <w:rFonts w:ascii="Arial" w:eastAsia="Arial" w:hAnsi="Arial" w:cs="Arial"/>
          <w:spacing w:val="-5"/>
          <w:sz w:val="16"/>
          <w:szCs w:val="16"/>
        </w:rPr>
        <w:t xml:space="preserve"> </w:t>
      </w:r>
      <w:r w:rsidRPr="00A36A6F">
        <w:rPr>
          <w:rFonts w:ascii="Arial" w:eastAsia="Arial" w:hAnsi="Arial" w:cs="Arial"/>
          <w:sz w:val="16"/>
          <w:szCs w:val="16"/>
        </w:rPr>
        <w:t>of</w:t>
      </w:r>
      <w:r w:rsidRPr="00A36A6F">
        <w:rPr>
          <w:rFonts w:ascii="Arial" w:eastAsia="Arial" w:hAnsi="Arial" w:cs="Arial"/>
          <w:spacing w:val="-5"/>
          <w:sz w:val="16"/>
          <w:szCs w:val="16"/>
        </w:rPr>
        <w:t xml:space="preserve"> </w:t>
      </w:r>
      <w:r w:rsidRPr="00A36A6F">
        <w:rPr>
          <w:rFonts w:ascii="Arial" w:eastAsia="Arial" w:hAnsi="Arial" w:cs="Arial"/>
          <w:sz w:val="16"/>
          <w:szCs w:val="16"/>
        </w:rPr>
        <w:t>1973,</w:t>
      </w:r>
      <w:r w:rsidRPr="00A36A6F">
        <w:rPr>
          <w:rFonts w:ascii="Arial" w:eastAsia="Arial" w:hAnsi="Arial" w:cs="Arial"/>
          <w:spacing w:val="-3"/>
          <w:sz w:val="16"/>
          <w:szCs w:val="16"/>
        </w:rPr>
        <w:t xml:space="preserve"> </w:t>
      </w:r>
      <w:r w:rsidRPr="00A36A6F">
        <w:rPr>
          <w:rFonts w:ascii="Arial" w:eastAsia="Arial" w:hAnsi="Arial" w:cs="Arial"/>
          <w:sz w:val="16"/>
          <w:szCs w:val="16"/>
        </w:rPr>
        <w:t>as</w:t>
      </w:r>
      <w:r w:rsidRPr="00A36A6F">
        <w:rPr>
          <w:rFonts w:ascii="Arial" w:eastAsia="Arial" w:hAnsi="Arial" w:cs="Arial"/>
          <w:spacing w:val="-4"/>
          <w:sz w:val="16"/>
          <w:szCs w:val="16"/>
        </w:rPr>
        <w:t xml:space="preserve"> </w:t>
      </w:r>
      <w:r w:rsidRPr="00A36A6F">
        <w:rPr>
          <w:rFonts w:ascii="Arial" w:eastAsia="Arial" w:hAnsi="Arial" w:cs="Arial"/>
          <w:sz w:val="16"/>
          <w:szCs w:val="16"/>
        </w:rPr>
        <w:t>amended</w:t>
      </w:r>
      <w:r w:rsidRPr="00A36A6F">
        <w:rPr>
          <w:rFonts w:ascii="Arial" w:eastAsia="Arial" w:hAnsi="Arial" w:cs="Arial"/>
          <w:spacing w:val="-5"/>
          <w:sz w:val="16"/>
          <w:szCs w:val="16"/>
        </w:rPr>
        <w:t xml:space="preserve"> </w:t>
      </w:r>
      <w:r w:rsidRPr="00A36A6F">
        <w:rPr>
          <w:rFonts w:ascii="Arial" w:eastAsia="Arial" w:hAnsi="Arial" w:cs="Arial"/>
          <w:sz w:val="16"/>
          <w:szCs w:val="16"/>
        </w:rPr>
        <w:t>(29</w:t>
      </w:r>
      <w:r w:rsidRPr="00A36A6F">
        <w:rPr>
          <w:rFonts w:ascii="Arial" w:eastAsia="Arial" w:hAnsi="Arial" w:cs="Arial"/>
          <w:spacing w:val="-2"/>
          <w:sz w:val="16"/>
          <w:szCs w:val="16"/>
        </w:rPr>
        <w:t xml:space="preserve"> </w:t>
      </w:r>
      <w:r w:rsidRPr="00A36A6F">
        <w:rPr>
          <w:rFonts w:ascii="Arial" w:eastAsia="Arial" w:hAnsi="Arial" w:cs="Arial"/>
          <w:sz w:val="16"/>
          <w:szCs w:val="16"/>
        </w:rPr>
        <w:t>U.S.C.</w:t>
      </w:r>
      <w:r w:rsidRPr="00A36A6F">
        <w:rPr>
          <w:rFonts w:ascii="Arial" w:eastAsia="Arial" w:hAnsi="Arial" w:cs="Arial"/>
          <w:spacing w:val="-5"/>
          <w:sz w:val="16"/>
          <w:szCs w:val="16"/>
        </w:rPr>
        <w:t xml:space="preserve"> </w:t>
      </w:r>
      <w:r w:rsidRPr="00A36A6F">
        <w:rPr>
          <w:rFonts w:ascii="Arial" w:eastAsia="Arial" w:hAnsi="Arial" w:cs="Arial"/>
          <w:sz w:val="16"/>
          <w:szCs w:val="16"/>
        </w:rPr>
        <w:t>794), Title</w:t>
      </w:r>
      <w:r w:rsidRPr="00A36A6F">
        <w:rPr>
          <w:rFonts w:ascii="Arial" w:eastAsia="Arial" w:hAnsi="Arial" w:cs="Arial"/>
          <w:spacing w:val="-1"/>
          <w:sz w:val="16"/>
          <w:szCs w:val="16"/>
        </w:rPr>
        <w:t xml:space="preserve"> </w:t>
      </w:r>
      <w:r w:rsidRPr="00A36A6F">
        <w:rPr>
          <w:rFonts w:ascii="Arial" w:eastAsia="Arial" w:hAnsi="Arial" w:cs="Arial"/>
          <w:sz w:val="16"/>
          <w:szCs w:val="16"/>
        </w:rPr>
        <w:t>VI</w:t>
      </w:r>
      <w:r w:rsidRPr="00A36A6F">
        <w:rPr>
          <w:rFonts w:ascii="Arial" w:eastAsia="Arial" w:hAnsi="Arial" w:cs="Arial"/>
          <w:spacing w:val="-1"/>
          <w:sz w:val="16"/>
          <w:szCs w:val="16"/>
        </w:rPr>
        <w:t xml:space="preserve"> </w:t>
      </w:r>
      <w:r w:rsidRPr="00A36A6F">
        <w:rPr>
          <w:rFonts w:ascii="Arial" w:eastAsia="Arial" w:hAnsi="Arial" w:cs="Arial"/>
          <w:sz w:val="16"/>
          <w:szCs w:val="16"/>
        </w:rPr>
        <w:t>of</w:t>
      </w:r>
      <w:r w:rsidRPr="00A36A6F">
        <w:rPr>
          <w:rFonts w:ascii="Arial" w:eastAsia="Arial" w:hAnsi="Arial" w:cs="Arial"/>
          <w:spacing w:val="-1"/>
          <w:sz w:val="16"/>
          <w:szCs w:val="16"/>
        </w:rPr>
        <w:t xml:space="preserve"> </w:t>
      </w:r>
      <w:r w:rsidRPr="00A36A6F">
        <w:rPr>
          <w:rFonts w:ascii="Arial" w:eastAsia="Arial" w:hAnsi="Arial" w:cs="Arial"/>
          <w:sz w:val="16"/>
          <w:szCs w:val="16"/>
        </w:rPr>
        <w:t>the</w:t>
      </w:r>
      <w:r w:rsidRPr="00A36A6F">
        <w:rPr>
          <w:rFonts w:ascii="Arial" w:eastAsia="Arial" w:hAnsi="Arial" w:cs="Arial"/>
          <w:spacing w:val="-1"/>
          <w:sz w:val="16"/>
          <w:szCs w:val="16"/>
        </w:rPr>
        <w:t xml:space="preserve"> </w:t>
      </w:r>
      <w:r w:rsidRPr="00A36A6F">
        <w:rPr>
          <w:rFonts w:ascii="Arial" w:eastAsia="Arial" w:hAnsi="Arial" w:cs="Arial"/>
          <w:sz w:val="16"/>
          <w:szCs w:val="16"/>
        </w:rPr>
        <w:t>Civil Rights Act</w:t>
      </w:r>
      <w:r w:rsidRPr="00A36A6F">
        <w:rPr>
          <w:rFonts w:ascii="Arial" w:eastAsia="Arial" w:hAnsi="Arial" w:cs="Arial"/>
          <w:spacing w:val="-1"/>
          <w:sz w:val="16"/>
          <w:szCs w:val="16"/>
        </w:rPr>
        <w:t xml:space="preserve"> </w:t>
      </w:r>
      <w:r w:rsidRPr="00A36A6F">
        <w:rPr>
          <w:rFonts w:ascii="Arial" w:eastAsia="Arial" w:hAnsi="Arial" w:cs="Arial"/>
          <w:sz w:val="16"/>
          <w:szCs w:val="16"/>
        </w:rPr>
        <w:t>of</w:t>
      </w:r>
      <w:r w:rsidRPr="00A36A6F">
        <w:rPr>
          <w:rFonts w:ascii="Arial" w:eastAsia="Arial" w:hAnsi="Arial" w:cs="Arial"/>
          <w:spacing w:val="-1"/>
          <w:sz w:val="16"/>
          <w:szCs w:val="16"/>
        </w:rPr>
        <w:t xml:space="preserve"> </w:t>
      </w:r>
      <w:r w:rsidRPr="00A36A6F">
        <w:rPr>
          <w:rFonts w:ascii="Arial" w:eastAsia="Arial" w:hAnsi="Arial" w:cs="Arial"/>
          <w:sz w:val="16"/>
          <w:szCs w:val="16"/>
        </w:rPr>
        <w:t>1964,</w:t>
      </w:r>
      <w:r w:rsidRPr="00A36A6F">
        <w:rPr>
          <w:rFonts w:ascii="Arial" w:eastAsia="Arial" w:hAnsi="Arial" w:cs="Arial"/>
          <w:spacing w:val="-1"/>
          <w:sz w:val="16"/>
          <w:szCs w:val="16"/>
        </w:rPr>
        <w:t xml:space="preserve"> </w:t>
      </w:r>
      <w:r w:rsidRPr="00A36A6F">
        <w:rPr>
          <w:rFonts w:ascii="Arial" w:eastAsia="Arial" w:hAnsi="Arial" w:cs="Arial"/>
          <w:sz w:val="16"/>
          <w:szCs w:val="16"/>
        </w:rPr>
        <w:t>as amended</w:t>
      </w:r>
      <w:r w:rsidRPr="00A36A6F">
        <w:rPr>
          <w:rFonts w:ascii="Arial" w:eastAsia="Arial" w:hAnsi="Arial" w:cs="Arial"/>
          <w:spacing w:val="-1"/>
          <w:sz w:val="16"/>
          <w:szCs w:val="16"/>
        </w:rPr>
        <w:t xml:space="preserve"> </w:t>
      </w:r>
      <w:r w:rsidRPr="00A36A6F">
        <w:rPr>
          <w:rFonts w:ascii="Arial" w:eastAsia="Arial" w:hAnsi="Arial" w:cs="Arial"/>
          <w:sz w:val="16"/>
          <w:szCs w:val="16"/>
        </w:rPr>
        <w:t>(42</w:t>
      </w:r>
      <w:r w:rsidRPr="00A36A6F">
        <w:rPr>
          <w:rFonts w:ascii="Arial" w:eastAsia="Arial" w:hAnsi="Arial" w:cs="Arial"/>
          <w:spacing w:val="-1"/>
          <w:sz w:val="16"/>
          <w:szCs w:val="16"/>
        </w:rPr>
        <w:t xml:space="preserve"> </w:t>
      </w:r>
      <w:r w:rsidRPr="00A36A6F">
        <w:rPr>
          <w:rFonts w:ascii="Arial" w:eastAsia="Arial" w:hAnsi="Arial" w:cs="Arial"/>
          <w:sz w:val="16"/>
          <w:szCs w:val="16"/>
        </w:rPr>
        <w:t>U.S.C. 2000d</w:t>
      </w:r>
      <w:r w:rsidRPr="00A36A6F">
        <w:rPr>
          <w:rFonts w:ascii="Arial" w:eastAsia="Arial" w:hAnsi="Arial" w:cs="Arial"/>
          <w:spacing w:val="-4"/>
          <w:sz w:val="16"/>
          <w:szCs w:val="16"/>
        </w:rPr>
        <w:t xml:space="preserve"> </w:t>
      </w:r>
      <w:r w:rsidRPr="00A36A6F">
        <w:rPr>
          <w:rFonts w:ascii="Arial" w:eastAsia="Arial" w:hAnsi="Arial" w:cs="Arial"/>
          <w:sz w:val="16"/>
          <w:szCs w:val="16"/>
        </w:rPr>
        <w:t>et</w:t>
      </w:r>
      <w:r w:rsidRPr="00A36A6F">
        <w:rPr>
          <w:rFonts w:ascii="Arial" w:eastAsia="Arial" w:hAnsi="Arial" w:cs="Arial"/>
          <w:spacing w:val="-4"/>
          <w:sz w:val="16"/>
          <w:szCs w:val="16"/>
        </w:rPr>
        <w:t xml:space="preserve"> </w:t>
      </w:r>
      <w:r w:rsidRPr="00A36A6F">
        <w:rPr>
          <w:rFonts w:ascii="Arial" w:eastAsia="Arial" w:hAnsi="Arial" w:cs="Arial"/>
          <w:sz w:val="16"/>
          <w:szCs w:val="16"/>
        </w:rPr>
        <w:t>seq.),</w:t>
      </w:r>
      <w:r w:rsidRPr="00A36A6F">
        <w:rPr>
          <w:rFonts w:ascii="Arial" w:eastAsia="Arial" w:hAnsi="Arial" w:cs="Arial"/>
          <w:spacing w:val="-2"/>
          <w:sz w:val="16"/>
          <w:szCs w:val="16"/>
        </w:rPr>
        <w:t xml:space="preserve"> </w:t>
      </w:r>
      <w:r w:rsidRPr="00A36A6F">
        <w:rPr>
          <w:rFonts w:ascii="Arial" w:eastAsia="Arial" w:hAnsi="Arial" w:cs="Arial"/>
          <w:sz w:val="16"/>
          <w:szCs w:val="16"/>
        </w:rPr>
        <w:t>and</w:t>
      </w:r>
      <w:r w:rsidRPr="00A36A6F">
        <w:rPr>
          <w:rFonts w:ascii="Arial" w:eastAsia="Arial" w:hAnsi="Arial" w:cs="Arial"/>
          <w:spacing w:val="-4"/>
          <w:sz w:val="16"/>
          <w:szCs w:val="16"/>
        </w:rPr>
        <w:t xml:space="preserve"> </w:t>
      </w:r>
      <w:r w:rsidRPr="00A36A6F">
        <w:rPr>
          <w:rFonts w:ascii="Arial" w:eastAsia="Arial" w:hAnsi="Arial" w:cs="Arial"/>
          <w:sz w:val="16"/>
          <w:szCs w:val="16"/>
        </w:rPr>
        <w:t>related</w:t>
      </w:r>
      <w:r w:rsidRPr="00A36A6F">
        <w:rPr>
          <w:rFonts w:ascii="Arial" w:eastAsia="Arial" w:hAnsi="Arial" w:cs="Arial"/>
          <w:spacing w:val="-4"/>
          <w:sz w:val="16"/>
          <w:szCs w:val="16"/>
        </w:rPr>
        <w:t xml:space="preserve"> </w:t>
      </w:r>
      <w:r w:rsidRPr="00A36A6F">
        <w:rPr>
          <w:rFonts w:ascii="Arial" w:eastAsia="Arial" w:hAnsi="Arial" w:cs="Arial"/>
          <w:sz w:val="16"/>
          <w:szCs w:val="16"/>
        </w:rPr>
        <w:t>regulations</w:t>
      </w:r>
      <w:r w:rsidRPr="00A36A6F">
        <w:rPr>
          <w:rFonts w:ascii="Arial" w:eastAsia="Arial" w:hAnsi="Arial" w:cs="Arial"/>
          <w:spacing w:val="-3"/>
          <w:sz w:val="16"/>
          <w:szCs w:val="16"/>
        </w:rPr>
        <w:t xml:space="preserve"> </w:t>
      </w:r>
      <w:r w:rsidRPr="00A36A6F">
        <w:rPr>
          <w:rFonts w:ascii="Arial" w:eastAsia="Arial" w:hAnsi="Arial" w:cs="Arial"/>
          <w:sz w:val="16"/>
          <w:szCs w:val="16"/>
        </w:rPr>
        <w:t>including</w:t>
      </w:r>
      <w:r w:rsidRPr="00A36A6F">
        <w:rPr>
          <w:rFonts w:ascii="Arial" w:eastAsia="Arial" w:hAnsi="Arial" w:cs="Arial"/>
          <w:spacing w:val="-4"/>
          <w:sz w:val="16"/>
          <w:szCs w:val="16"/>
        </w:rPr>
        <w:t xml:space="preserve"> </w:t>
      </w:r>
      <w:r w:rsidRPr="00A36A6F">
        <w:rPr>
          <w:rFonts w:ascii="Arial" w:eastAsia="Arial" w:hAnsi="Arial" w:cs="Arial"/>
          <w:sz w:val="16"/>
          <w:szCs w:val="16"/>
        </w:rPr>
        <w:t>49</w:t>
      </w:r>
      <w:r w:rsidRPr="00A36A6F">
        <w:rPr>
          <w:rFonts w:ascii="Arial" w:eastAsia="Arial" w:hAnsi="Arial" w:cs="Arial"/>
          <w:spacing w:val="-4"/>
          <w:sz w:val="16"/>
          <w:szCs w:val="16"/>
        </w:rPr>
        <w:t xml:space="preserve"> </w:t>
      </w:r>
      <w:r w:rsidRPr="00A36A6F">
        <w:rPr>
          <w:rFonts w:ascii="Arial" w:eastAsia="Arial" w:hAnsi="Arial" w:cs="Arial"/>
          <w:sz w:val="16"/>
          <w:szCs w:val="16"/>
        </w:rPr>
        <w:t>CFR</w:t>
      </w:r>
      <w:r w:rsidRPr="00A36A6F">
        <w:rPr>
          <w:rFonts w:ascii="Arial" w:eastAsia="Arial" w:hAnsi="Arial" w:cs="Arial"/>
          <w:spacing w:val="-4"/>
          <w:sz w:val="16"/>
          <w:szCs w:val="16"/>
        </w:rPr>
        <w:t xml:space="preserve"> </w:t>
      </w:r>
      <w:r w:rsidRPr="00A36A6F">
        <w:rPr>
          <w:rFonts w:ascii="Arial" w:eastAsia="Arial" w:hAnsi="Arial" w:cs="Arial"/>
          <w:sz w:val="16"/>
          <w:szCs w:val="16"/>
        </w:rPr>
        <w:t>Parts 21, 26, and 27; and 23 CFR Parts 200, 230, and 633.</w:t>
      </w:r>
    </w:p>
    <w:p w14:paraId="7D73B032" w14:textId="77777777" w:rsidR="00A36A6F" w:rsidRPr="00A36A6F" w:rsidRDefault="00A36A6F" w:rsidP="00A36A6F">
      <w:pPr>
        <w:widowControl w:val="0"/>
        <w:autoSpaceDE w:val="0"/>
        <w:autoSpaceDN w:val="0"/>
        <w:spacing w:before="1"/>
        <w:rPr>
          <w:rFonts w:ascii="Arial" w:eastAsia="Arial" w:hAnsi="Arial" w:cs="Arial"/>
          <w:sz w:val="16"/>
          <w:szCs w:val="16"/>
        </w:rPr>
      </w:pPr>
    </w:p>
    <w:p w14:paraId="5A3B6D04" w14:textId="77777777" w:rsidR="00A36A6F" w:rsidRPr="00A36A6F" w:rsidRDefault="00A36A6F" w:rsidP="00A36A6F">
      <w:pPr>
        <w:widowControl w:val="0"/>
        <w:autoSpaceDE w:val="0"/>
        <w:autoSpaceDN w:val="0"/>
        <w:ind w:right="132"/>
        <w:rPr>
          <w:rFonts w:ascii="Arial" w:eastAsia="Arial" w:hAnsi="Arial" w:cs="Arial"/>
          <w:sz w:val="16"/>
          <w:szCs w:val="16"/>
        </w:rPr>
      </w:pPr>
      <w:r w:rsidRPr="00A36A6F">
        <w:rPr>
          <w:rFonts w:ascii="Arial" w:eastAsia="Arial" w:hAnsi="Arial" w:cs="Arial"/>
          <w:sz w:val="16"/>
          <w:szCs w:val="16"/>
        </w:rPr>
        <w:t>The</w:t>
      </w:r>
      <w:r w:rsidRPr="00A36A6F">
        <w:rPr>
          <w:rFonts w:ascii="Arial" w:eastAsia="Arial" w:hAnsi="Arial" w:cs="Arial"/>
          <w:spacing w:val="-3"/>
          <w:sz w:val="16"/>
          <w:szCs w:val="16"/>
        </w:rPr>
        <w:t xml:space="preserve"> </w:t>
      </w:r>
      <w:r w:rsidRPr="00A36A6F">
        <w:rPr>
          <w:rFonts w:ascii="Arial" w:eastAsia="Arial" w:hAnsi="Arial" w:cs="Arial"/>
          <w:sz w:val="16"/>
          <w:szCs w:val="16"/>
        </w:rPr>
        <w:t>contractor</w:t>
      </w:r>
      <w:r w:rsidRPr="00A36A6F">
        <w:rPr>
          <w:rFonts w:ascii="Arial" w:eastAsia="Arial" w:hAnsi="Arial" w:cs="Arial"/>
          <w:spacing w:val="-3"/>
          <w:sz w:val="16"/>
          <w:szCs w:val="16"/>
        </w:rPr>
        <w:t xml:space="preserve"> </w:t>
      </w:r>
      <w:r w:rsidRPr="00A36A6F">
        <w:rPr>
          <w:rFonts w:ascii="Arial" w:eastAsia="Arial" w:hAnsi="Arial" w:cs="Arial"/>
          <w:sz w:val="16"/>
          <w:szCs w:val="16"/>
        </w:rPr>
        <w:t>and</w:t>
      </w:r>
      <w:r w:rsidRPr="00A36A6F">
        <w:rPr>
          <w:rFonts w:ascii="Arial" w:eastAsia="Arial" w:hAnsi="Arial" w:cs="Arial"/>
          <w:spacing w:val="-3"/>
          <w:sz w:val="16"/>
          <w:szCs w:val="16"/>
        </w:rPr>
        <w:t xml:space="preserve"> </w:t>
      </w:r>
      <w:r w:rsidRPr="00A36A6F">
        <w:rPr>
          <w:rFonts w:ascii="Arial" w:eastAsia="Arial" w:hAnsi="Arial" w:cs="Arial"/>
          <w:sz w:val="16"/>
          <w:szCs w:val="16"/>
        </w:rPr>
        <w:t>all</w:t>
      </w:r>
      <w:r w:rsidRPr="00A36A6F">
        <w:rPr>
          <w:rFonts w:ascii="Arial" w:eastAsia="Arial" w:hAnsi="Arial" w:cs="Arial"/>
          <w:spacing w:val="-2"/>
          <w:sz w:val="16"/>
          <w:szCs w:val="16"/>
        </w:rPr>
        <w:t xml:space="preserve"> </w:t>
      </w:r>
      <w:r w:rsidRPr="00A36A6F">
        <w:rPr>
          <w:rFonts w:ascii="Arial" w:eastAsia="Arial" w:hAnsi="Arial" w:cs="Arial"/>
          <w:sz w:val="16"/>
          <w:szCs w:val="16"/>
        </w:rPr>
        <w:t>subcontractors</w:t>
      </w:r>
      <w:r w:rsidRPr="00A36A6F">
        <w:rPr>
          <w:rFonts w:ascii="Arial" w:eastAsia="Arial" w:hAnsi="Arial" w:cs="Arial"/>
          <w:spacing w:val="-2"/>
          <w:sz w:val="16"/>
          <w:szCs w:val="16"/>
        </w:rPr>
        <w:t xml:space="preserve"> </w:t>
      </w:r>
      <w:r w:rsidRPr="00A36A6F">
        <w:rPr>
          <w:rFonts w:ascii="Arial" w:eastAsia="Arial" w:hAnsi="Arial" w:cs="Arial"/>
          <w:sz w:val="16"/>
          <w:szCs w:val="16"/>
        </w:rPr>
        <w:t>must</w:t>
      </w:r>
      <w:r w:rsidRPr="00A36A6F">
        <w:rPr>
          <w:rFonts w:ascii="Arial" w:eastAsia="Arial" w:hAnsi="Arial" w:cs="Arial"/>
          <w:spacing w:val="-3"/>
          <w:sz w:val="16"/>
          <w:szCs w:val="16"/>
        </w:rPr>
        <w:t xml:space="preserve"> </w:t>
      </w:r>
      <w:r w:rsidRPr="00A36A6F">
        <w:rPr>
          <w:rFonts w:ascii="Arial" w:eastAsia="Arial" w:hAnsi="Arial" w:cs="Arial"/>
          <w:sz w:val="16"/>
          <w:szCs w:val="16"/>
        </w:rPr>
        <w:t>comply</w:t>
      </w:r>
      <w:r w:rsidRPr="00A36A6F">
        <w:rPr>
          <w:rFonts w:ascii="Arial" w:eastAsia="Arial" w:hAnsi="Arial" w:cs="Arial"/>
          <w:spacing w:val="-2"/>
          <w:sz w:val="16"/>
          <w:szCs w:val="16"/>
        </w:rPr>
        <w:t xml:space="preserve"> </w:t>
      </w:r>
      <w:proofErr w:type="gramStart"/>
      <w:r w:rsidRPr="00A36A6F">
        <w:rPr>
          <w:rFonts w:ascii="Arial" w:eastAsia="Arial" w:hAnsi="Arial" w:cs="Arial"/>
          <w:sz w:val="16"/>
          <w:szCs w:val="16"/>
        </w:rPr>
        <w:t>with:</w:t>
      </w:r>
      <w:proofErr w:type="gramEnd"/>
      <w:r w:rsidRPr="00A36A6F">
        <w:rPr>
          <w:rFonts w:ascii="Arial" w:eastAsia="Arial" w:hAnsi="Arial" w:cs="Arial"/>
          <w:spacing w:val="39"/>
          <w:sz w:val="16"/>
          <w:szCs w:val="16"/>
        </w:rPr>
        <w:t xml:space="preserve"> </w:t>
      </w:r>
      <w:r w:rsidRPr="00A36A6F">
        <w:rPr>
          <w:rFonts w:ascii="Arial" w:eastAsia="Arial" w:hAnsi="Arial" w:cs="Arial"/>
          <w:sz w:val="16"/>
          <w:szCs w:val="16"/>
        </w:rPr>
        <w:t>the requirements</w:t>
      </w:r>
      <w:r w:rsidRPr="00A36A6F">
        <w:rPr>
          <w:rFonts w:ascii="Arial" w:eastAsia="Arial" w:hAnsi="Arial" w:cs="Arial"/>
          <w:spacing w:val="-4"/>
          <w:sz w:val="16"/>
          <w:szCs w:val="16"/>
        </w:rPr>
        <w:t xml:space="preserve"> </w:t>
      </w:r>
      <w:r w:rsidRPr="00A36A6F">
        <w:rPr>
          <w:rFonts w:ascii="Arial" w:eastAsia="Arial" w:hAnsi="Arial" w:cs="Arial"/>
          <w:sz w:val="16"/>
          <w:szCs w:val="16"/>
        </w:rPr>
        <w:t>of</w:t>
      </w:r>
      <w:r w:rsidRPr="00A36A6F">
        <w:rPr>
          <w:rFonts w:ascii="Arial" w:eastAsia="Arial" w:hAnsi="Arial" w:cs="Arial"/>
          <w:spacing w:val="-5"/>
          <w:sz w:val="16"/>
          <w:szCs w:val="16"/>
        </w:rPr>
        <w:t xml:space="preserve"> </w:t>
      </w:r>
      <w:r w:rsidRPr="00A36A6F">
        <w:rPr>
          <w:rFonts w:ascii="Arial" w:eastAsia="Arial" w:hAnsi="Arial" w:cs="Arial"/>
          <w:sz w:val="16"/>
          <w:szCs w:val="16"/>
        </w:rPr>
        <w:t>the</w:t>
      </w:r>
      <w:r w:rsidRPr="00A36A6F">
        <w:rPr>
          <w:rFonts w:ascii="Arial" w:eastAsia="Arial" w:hAnsi="Arial" w:cs="Arial"/>
          <w:spacing w:val="-5"/>
          <w:sz w:val="16"/>
          <w:szCs w:val="16"/>
        </w:rPr>
        <w:t xml:space="preserve"> </w:t>
      </w:r>
      <w:r w:rsidRPr="00A36A6F">
        <w:rPr>
          <w:rFonts w:ascii="Arial" w:eastAsia="Arial" w:hAnsi="Arial" w:cs="Arial"/>
          <w:sz w:val="16"/>
          <w:szCs w:val="16"/>
        </w:rPr>
        <w:t>Equal</w:t>
      </w:r>
      <w:r w:rsidRPr="00A36A6F">
        <w:rPr>
          <w:rFonts w:ascii="Arial" w:eastAsia="Arial" w:hAnsi="Arial" w:cs="Arial"/>
          <w:spacing w:val="-4"/>
          <w:sz w:val="16"/>
          <w:szCs w:val="16"/>
        </w:rPr>
        <w:t xml:space="preserve"> </w:t>
      </w:r>
      <w:r w:rsidRPr="00A36A6F">
        <w:rPr>
          <w:rFonts w:ascii="Arial" w:eastAsia="Arial" w:hAnsi="Arial" w:cs="Arial"/>
          <w:sz w:val="16"/>
          <w:szCs w:val="16"/>
        </w:rPr>
        <w:t>Opportunity</w:t>
      </w:r>
      <w:r w:rsidRPr="00A36A6F">
        <w:rPr>
          <w:rFonts w:ascii="Arial" w:eastAsia="Arial" w:hAnsi="Arial" w:cs="Arial"/>
          <w:spacing w:val="-4"/>
          <w:sz w:val="16"/>
          <w:szCs w:val="16"/>
        </w:rPr>
        <w:t xml:space="preserve"> </w:t>
      </w:r>
      <w:r w:rsidRPr="00A36A6F">
        <w:rPr>
          <w:rFonts w:ascii="Arial" w:eastAsia="Arial" w:hAnsi="Arial" w:cs="Arial"/>
          <w:sz w:val="16"/>
          <w:szCs w:val="16"/>
        </w:rPr>
        <w:t>Clause</w:t>
      </w:r>
      <w:r w:rsidRPr="00A36A6F">
        <w:rPr>
          <w:rFonts w:ascii="Arial" w:eastAsia="Arial" w:hAnsi="Arial" w:cs="Arial"/>
          <w:spacing w:val="-5"/>
          <w:sz w:val="16"/>
          <w:szCs w:val="16"/>
        </w:rPr>
        <w:t xml:space="preserve"> </w:t>
      </w:r>
      <w:r w:rsidRPr="00A36A6F">
        <w:rPr>
          <w:rFonts w:ascii="Arial" w:eastAsia="Arial" w:hAnsi="Arial" w:cs="Arial"/>
          <w:sz w:val="16"/>
          <w:szCs w:val="16"/>
        </w:rPr>
        <w:t>in</w:t>
      </w:r>
      <w:r w:rsidRPr="00A36A6F">
        <w:rPr>
          <w:rFonts w:ascii="Arial" w:eastAsia="Arial" w:hAnsi="Arial" w:cs="Arial"/>
          <w:spacing w:val="-5"/>
          <w:sz w:val="16"/>
          <w:szCs w:val="16"/>
        </w:rPr>
        <w:t xml:space="preserve"> </w:t>
      </w:r>
      <w:r w:rsidRPr="00A36A6F">
        <w:rPr>
          <w:rFonts w:ascii="Arial" w:eastAsia="Arial" w:hAnsi="Arial" w:cs="Arial"/>
          <w:sz w:val="16"/>
          <w:szCs w:val="16"/>
        </w:rPr>
        <w:t>41</w:t>
      </w:r>
      <w:r w:rsidRPr="00A36A6F">
        <w:rPr>
          <w:rFonts w:ascii="Arial" w:eastAsia="Arial" w:hAnsi="Arial" w:cs="Arial"/>
          <w:spacing w:val="-5"/>
          <w:sz w:val="16"/>
          <w:szCs w:val="16"/>
        </w:rPr>
        <w:t xml:space="preserve"> </w:t>
      </w:r>
      <w:r w:rsidRPr="00A36A6F">
        <w:rPr>
          <w:rFonts w:ascii="Arial" w:eastAsia="Arial" w:hAnsi="Arial" w:cs="Arial"/>
          <w:sz w:val="16"/>
          <w:szCs w:val="16"/>
        </w:rPr>
        <w:t>CFR</w:t>
      </w:r>
      <w:r w:rsidRPr="00A36A6F">
        <w:rPr>
          <w:rFonts w:ascii="Arial" w:eastAsia="Arial" w:hAnsi="Arial" w:cs="Arial"/>
          <w:spacing w:val="-5"/>
          <w:sz w:val="16"/>
          <w:szCs w:val="16"/>
        </w:rPr>
        <w:t xml:space="preserve"> </w:t>
      </w:r>
      <w:r w:rsidRPr="00A36A6F">
        <w:rPr>
          <w:rFonts w:ascii="Arial" w:eastAsia="Arial" w:hAnsi="Arial" w:cs="Arial"/>
          <w:sz w:val="16"/>
          <w:szCs w:val="16"/>
        </w:rPr>
        <w:t>60- 1.4(b)</w:t>
      </w:r>
      <w:r w:rsidRPr="00A36A6F">
        <w:rPr>
          <w:rFonts w:ascii="Arial" w:eastAsia="Arial" w:hAnsi="Arial" w:cs="Arial"/>
          <w:spacing w:val="-1"/>
          <w:sz w:val="16"/>
          <w:szCs w:val="16"/>
        </w:rPr>
        <w:t xml:space="preserve"> </w:t>
      </w:r>
      <w:r w:rsidRPr="00A36A6F">
        <w:rPr>
          <w:rFonts w:ascii="Arial" w:eastAsia="Arial" w:hAnsi="Arial" w:cs="Arial"/>
          <w:sz w:val="16"/>
          <w:szCs w:val="16"/>
        </w:rPr>
        <w:t>and,</w:t>
      </w:r>
      <w:r w:rsidRPr="00A36A6F">
        <w:rPr>
          <w:rFonts w:ascii="Arial" w:eastAsia="Arial" w:hAnsi="Arial" w:cs="Arial"/>
          <w:spacing w:val="-1"/>
          <w:sz w:val="16"/>
          <w:szCs w:val="16"/>
        </w:rPr>
        <w:t xml:space="preserve"> </w:t>
      </w:r>
      <w:r w:rsidRPr="00A36A6F">
        <w:rPr>
          <w:rFonts w:ascii="Arial" w:eastAsia="Arial" w:hAnsi="Arial" w:cs="Arial"/>
          <w:sz w:val="16"/>
          <w:szCs w:val="16"/>
        </w:rPr>
        <w:t>for all construction</w:t>
      </w:r>
      <w:r w:rsidRPr="00A36A6F">
        <w:rPr>
          <w:rFonts w:ascii="Arial" w:eastAsia="Arial" w:hAnsi="Arial" w:cs="Arial"/>
          <w:spacing w:val="-1"/>
          <w:sz w:val="16"/>
          <w:szCs w:val="16"/>
        </w:rPr>
        <w:t xml:space="preserve"> </w:t>
      </w:r>
      <w:r w:rsidRPr="00A36A6F">
        <w:rPr>
          <w:rFonts w:ascii="Arial" w:eastAsia="Arial" w:hAnsi="Arial" w:cs="Arial"/>
          <w:sz w:val="16"/>
          <w:szCs w:val="16"/>
        </w:rPr>
        <w:t>contracts exceeding</w:t>
      </w:r>
      <w:r w:rsidRPr="00A36A6F">
        <w:rPr>
          <w:rFonts w:ascii="Arial" w:eastAsia="Arial" w:hAnsi="Arial" w:cs="Arial"/>
          <w:spacing w:val="-1"/>
          <w:sz w:val="16"/>
          <w:szCs w:val="16"/>
        </w:rPr>
        <w:t xml:space="preserve"> </w:t>
      </w:r>
      <w:r w:rsidRPr="00A36A6F">
        <w:rPr>
          <w:rFonts w:ascii="Arial" w:eastAsia="Arial" w:hAnsi="Arial" w:cs="Arial"/>
          <w:sz w:val="16"/>
          <w:szCs w:val="16"/>
        </w:rPr>
        <w:t>$10,000, the Standard Federal Equal Employment Opportunity Construction Contract Specifications in 41 CFR 60-4.3.</w:t>
      </w:r>
    </w:p>
    <w:p w14:paraId="34D22039" w14:textId="77777777" w:rsidR="00A36A6F" w:rsidRPr="00A36A6F" w:rsidRDefault="00A36A6F" w:rsidP="00A36A6F">
      <w:pPr>
        <w:widowControl w:val="0"/>
        <w:autoSpaceDE w:val="0"/>
        <w:autoSpaceDN w:val="0"/>
        <w:spacing w:before="184"/>
        <w:ind w:right="137"/>
        <w:rPr>
          <w:rFonts w:ascii="Arial" w:eastAsia="Arial" w:hAnsi="Arial" w:cs="Arial"/>
          <w:sz w:val="16"/>
          <w:szCs w:val="16"/>
        </w:rPr>
      </w:pPr>
      <w:r w:rsidRPr="00A36A6F">
        <w:rPr>
          <w:rFonts w:ascii="Arial" w:eastAsia="Arial" w:hAnsi="Arial" w:cs="Arial"/>
          <w:sz w:val="16"/>
          <w:szCs w:val="16"/>
        </w:rPr>
        <w:t>Note:</w:t>
      </w:r>
      <w:r w:rsidRPr="00A36A6F">
        <w:rPr>
          <w:rFonts w:ascii="Arial" w:eastAsia="Arial" w:hAnsi="Arial" w:cs="Arial"/>
          <w:spacing w:val="-3"/>
          <w:sz w:val="16"/>
          <w:szCs w:val="16"/>
        </w:rPr>
        <w:t xml:space="preserve"> </w:t>
      </w:r>
      <w:r w:rsidRPr="00A36A6F">
        <w:rPr>
          <w:rFonts w:ascii="Arial" w:eastAsia="Arial" w:hAnsi="Arial" w:cs="Arial"/>
          <w:sz w:val="16"/>
          <w:szCs w:val="16"/>
        </w:rPr>
        <w:t>The</w:t>
      </w:r>
      <w:r w:rsidRPr="00A36A6F">
        <w:rPr>
          <w:rFonts w:ascii="Arial" w:eastAsia="Arial" w:hAnsi="Arial" w:cs="Arial"/>
          <w:spacing w:val="-1"/>
          <w:sz w:val="16"/>
          <w:szCs w:val="16"/>
        </w:rPr>
        <w:t xml:space="preserve"> </w:t>
      </w:r>
      <w:r w:rsidRPr="00A36A6F">
        <w:rPr>
          <w:rFonts w:ascii="Arial" w:eastAsia="Arial" w:hAnsi="Arial" w:cs="Arial"/>
          <w:sz w:val="16"/>
          <w:szCs w:val="16"/>
        </w:rPr>
        <w:t>U.S.</w:t>
      </w:r>
      <w:r w:rsidRPr="00A36A6F">
        <w:rPr>
          <w:rFonts w:ascii="Arial" w:eastAsia="Arial" w:hAnsi="Arial" w:cs="Arial"/>
          <w:spacing w:val="-3"/>
          <w:sz w:val="16"/>
          <w:szCs w:val="16"/>
        </w:rPr>
        <w:t xml:space="preserve"> </w:t>
      </w:r>
      <w:r w:rsidRPr="00A36A6F">
        <w:rPr>
          <w:rFonts w:ascii="Arial" w:eastAsia="Arial" w:hAnsi="Arial" w:cs="Arial"/>
          <w:sz w:val="16"/>
          <w:szCs w:val="16"/>
        </w:rPr>
        <w:t>Department</w:t>
      </w:r>
      <w:r w:rsidRPr="00A36A6F">
        <w:rPr>
          <w:rFonts w:ascii="Arial" w:eastAsia="Arial" w:hAnsi="Arial" w:cs="Arial"/>
          <w:spacing w:val="-3"/>
          <w:sz w:val="16"/>
          <w:szCs w:val="16"/>
        </w:rPr>
        <w:t xml:space="preserve"> </w:t>
      </w:r>
      <w:r w:rsidRPr="00A36A6F">
        <w:rPr>
          <w:rFonts w:ascii="Arial" w:eastAsia="Arial" w:hAnsi="Arial" w:cs="Arial"/>
          <w:sz w:val="16"/>
          <w:szCs w:val="16"/>
        </w:rPr>
        <w:t>of</w:t>
      </w:r>
      <w:r w:rsidRPr="00A36A6F">
        <w:rPr>
          <w:rFonts w:ascii="Arial" w:eastAsia="Arial" w:hAnsi="Arial" w:cs="Arial"/>
          <w:spacing w:val="-3"/>
          <w:sz w:val="16"/>
          <w:szCs w:val="16"/>
        </w:rPr>
        <w:t xml:space="preserve"> </w:t>
      </w:r>
      <w:r w:rsidRPr="00A36A6F">
        <w:rPr>
          <w:rFonts w:ascii="Arial" w:eastAsia="Arial" w:hAnsi="Arial" w:cs="Arial"/>
          <w:sz w:val="16"/>
          <w:szCs w:val="16"/>
        </w:rPr>
        <w:t>Labor</w:t>
      </w:r>
      <w:r w:rsidRPr="00A36A6F">
        <w:rPr>
          <w:rFonts w:ascii="Arial" w:eastAsia="Arial" w:hAnsi="Arial" w:cs="Arial"/>
          <w:spacing w:val="-3"/>
          <w:sz w:val="16"/>
          <w:szCs w:val="16"/>
        </w:rPr>
        <w:t xml:space="preserve"> </w:t>
      </w:r>
      <w:r w:rsidRPr="00A36A6F">
        <w:rPr>
          <w:rFonts w:ascii="Arial" w:eastAsia="Arial" w:hAnsi="Arial" w:cs="Arial"/>
          <w:sz w:val="16"/>
          <w:szCs w:val="16"/>
        </w:rPr>
        <w:t>has</w:t>
      </w:r>
      <w:r w:rsidRPr="00A36A6F">
        <w:rPr>
          <w:rFonts w:ascii="Arial" w:eastAsia="Arial" w:hAnsi="Arial" w:cs="Arial"/>
          <w:spacing w:val="-2"/>
          <w:sz w:val="16"/>
          <w:szCs w:val="16"/>
        </w:rPr>
        <w:t xml:space="preserve"> </w:t>
      </w:r>
      <w:r w:rsidRPr="00A36A6F">
        <w:rPr>
          <w:rFonts w:ascii="Arial" w:eastAsia="Arial" w:hAnsi="Arial" w:cs="Arial"/>
          <w:sz w:val="16"/>
          <w:szCs w:val="16"/>
        </w:rPr>
        <w:t>exclusive</w:t>
      </w:r>
      <w:r w:rsidRPr="00A36A6F">
        <w:rPr>
          <w:rFonts w:ascii="Arial" w:eastAsia="Arial" w:hAnsi="Arial" w:cs="Arial"/>
          <w:spacing w:val="-4"/>
          <w:sz w:val="16"/>
          <w:szCs w:val="16"/>
        </w:rPr>
        <w:t xml:space="preserve"> </w:t>
      </w:r>
      <w:r w:rsidRPr="00A36A6F">
        <w:rPr>
          <w:rFonts w:ascii="Arial" w:eastAsia="Arial" w:hAnsi="Arial" w:cs="Arial"/>
          <w:sz w:val="16"/>
          <w:szCs w:val="16"/>
        </w:rPr>
        <w:t>authority</w:t>
      </w:r>
      <w:r w:rsidRPr="00A36A6F">
        <w:rPr>
          <w:rFonts w:ascii="Arial" w:eastAsia="Arial" w:hAnsi="Arial" w:cs="Arial"/>
          <w:spacing w:val="-2"/>
          <w:sz w:val="16"/>
          <w:szCs w:val="16"/>
        </w:rPr>
        <w:t xml:space="preserve"> </w:t>
      </w:r>
      <w:r w:rsidRPr="00A36A6F">
        <w:rPr>
          <w:rFonts w:ascii="Arial" w:eastAsia="Arial" w:hAnsi="Arial" w:cs="Arial"/>
          <w:sz w:val="16"/>
          <w:szCs w:val="16"/>
        </w:rPr>
        <w:t xml:space="preserve">to determine compliance with </w:t>
      </w:r>
      <w:r w:rsidRPr="00F97AB6">
        <w:rPr>
          <w:rFonts w:ascii="Arial" w:eastAsia="Arial" w:hAnsi="Arial" w:cs="Arial"/>
          <w:sz w:val="16"/>
          <w:szCs w:val="16"/>
        </w:rPr>
        <w:t>Executive Order 11246 and</w:t>
      </w:r>
      <w:r w:rsidRPr="00A36A6F">
        <w:rPr>
          <w:rFonts w:ascii="Arial" w:eastAsia="Arial" w:hAnsi="Arial" w:cs="Arial"/>
          <w:sz w:val="16"/>
          <w:szCs w:val="16"/>
        </w:rPr>
        <w:t xml:space="preserve"> the policies of the Secretary of Labor including 41 CFR Part 60, and 29 CFR Parts 1625-1627.</w:t>
      </w:r>
      <w:r w:rsidRPr="00A36A6F">
        <w:rPr>
          <w:rFonts w:ascii="Arial" w:eastAsia="Arial" w:hAnsi="Arial" w:cs="Arial"/>
          <w:spacing w:val="40"/>
          <w:sz w:val="16"/>
          <w:szCs w:val="16"/>
        </w:rPr>
        <w:t xml:space="preserve"> </w:t>
      </w:r>
      <w:r w:rsidRPr="00A36A6F">
        <w:rPr>
          <w:rFonts w:ascii="Arial" w:eastAsia="Arial" w:hAnsi="Arial" w:cs="Arial"/>
          <w:sz w:val="16"/>
          <w:szCs w:val="16"/>
        </w:rPr>
        <w:t>The contracting agency and</w:t>
      </w:r>
      <w:r w:rsidRPr="00A36A6F">
        <w:rPr>
          <w:rFonts w:ascii="Arial" w:eastAsia="Arial" w:hAnsi="Arial" w:cs="Arial"/>
          <w:spacing w:val="40"/>
          <w:sz w:val="16"/>
          <w:szCs w:val="16"/>
        </w:rPr>
        <w:t xml:space="preserve"> </w:t>
      </w:r>
      <w:r w:rsidRPr="00A36A6F">
        <w:rPr>
          <w:rFonts w:ascii="Arial" w:eastAsia="Arial" w:hAnsi="Arial" w:cs="Arial"/>
          <w:sz w:val="16"/>
          <w:szCs w:val="16"/>
        </w:rPr>
        <w:t>the FHWA have the authority and the responsibility to ensure compliance with 23 U.S.C. 140, Section 504 of the Rehabilitation Act of 1973, as amended (29 U.S.C. 794), and Title</w:t>
      </w:r>
      <w:r w:rsidRPr="00A36A6F">
        <w:rPr>
          <w:rFonts w:ascii="Arial" w:eastAsia="Arial" w:hAnsi="Arial" w:cs="Arial"/>
          <w:spacing w:val="-2"/>
          <w:sz w:val="16"/>
          <w:szCs w:val="16"/>
        </w:rPr>
        <w:t xml:space="preserve"> </w:t>
      </w:r>
      <w:r w:rsidRPr="00A36A6F">
        <w:rPr>
          <w:rFonts w:ascii="Arial" w:eastAsia="Arial" w:hAnsi="Arial" w:cs="Arial"/>
          <w:sz w:val="16"/>
          <w:szCs w:val="16"/>
        </w:rPr>
        <w:t>VI</w:t>
      </w:r>
      <w:r w:rsidRPr="00A36A6F">
        <w:rPr>
          <w:rFonts w:ascii="Arial" w:eastAsia="Arial" w:hAnsi="Arial" w:cs="Arial"/>
          <w:spacing w:val="-2"/>
          <w:sz w:val="16"/>
          <w:szCs w:val="16"/>
        </w:rPr>
        <w:t xml:space="preserve"> </w:t>
      </w:r>
      <w:r w:rsidRPr="00A36A6F">
        <w:rPr>
          <w:rFonts w:ascii="Arial" w:eastAsia="Arial" w:hAnsi="Arial" w:cs="Arial"/>
          <w:sz w:val="16"/>
          <w:szCs w:val="16"/>
        </w:rPr>
        <w:t>of</w:t>
      </w:r>
      <w:r w:rsidRPr="00A36A6F">
        <w:rPr>
          <w:rFonts w:ascii="Arial" w:eastAsia="Arial" w:hAnsi="Arial" w:cs="Arial"/>
          <w:spacing w:val="-2"/>
          <w:sz w:val="16"/>
          <w:szCs w:val="16"/>
        </w:rPr>
        <w:t xml:space="preserve"> </w:t>
      </w:r>
      <w:r w:rsidRPr="00A36A6F">
        <w:rPr>
          <w:rFonts w:ascii="Arial" w:eastAsia="Arial" w:hAnsi="Arial" w:cs="Arial"/>
          <w:sz w:val="16"/>
          <w:szCs w:val="16"/>
        </w:rPr>
        <w:t>the</w:t>
      </w:r>
      <w:r w:rsidRPr="00A36A6F">
        <w:rPr>
          <w:rFonts w:ascii="Arial" w:eastAsia="Arial" w:hAnsi="Arial" w:cs="Arial"/>
          <w:spacing w:val="-2"/>
          <w:sz w:val="16"/>
          <w:szCs w:val="16"/>
        </w:rPr>
        <w:t xml:space="preserve"> </w:t>
      </w:r>
      <w:r w:rsidRPr="00A36A6F">
        <w:rPr>
          <w:rFonts w:ascii="Arial" w:eastAsia="Arial" w:hAnsi="Arial" w:cs="Arial"/>
          <w:sz w:val="16"/>
          <w:szCs w:val="16"/>
        </w:rPr>
        <w:t>Civil</w:t>
      </w:r>
      <w:r w:rsidRPr="00A36A6F">
        <w:rPr>
          <w:rFonts w:ascii="Arial" w:eastAsia="Arial" w:hAnsi="Arial" w:cs="Arial"/>
          <w:spacing w:val="-1"/>
          <w:sz w:val="16"/>
          <w:szCs w:val="16"/>
        </w:rPr>
        <w:t xml:space="preserve"> </w:t>
      </w:r>
      <w:r w:rsidRPr="00A36A6F">
        <w:rPr>
          <w:rFonts w:ascii="Arial" w:eastAsia="Arial" w:hAnsi="Arial" w:cs="Arial"/>
          <w:sz w:val="16"/>
          <w:szCs w:val="16"/>
        </w:rPr>
        <w:t>Rights</w:t>
      </w:r>
      <w:r w:rsidRPr="00A36A6F">
        <w:rPr>
          <w:rFonts w:ascii="Arial" w:eastAsia="Arial" w:hAnsi="Arial" w:cs="Arial"/>
          <w:spacing w:val="-1"/>
          <w:sz w:val="16"/>
          <w:szCs w:val="16"/>
        </w:rPr>
        <w:t xml:space="preserve"> </w:t>
      </w:r>
      <w:r w:rsidRPr="00A36A6F">
        <w:rPr>
          <w:rFonts w:ascii="Arial" w:eastAsia="Arial" w:hAnsi="Arial" w:cs="Arial"/>
          <w:sz w:val="16"/>
          <w:szCs w:val="16"/>
        </w:rPr>
        <w:t>Act</w:t>
      </w:r>
      <w:r w:rsidRPr="00A36A6F">
        <w:rPr>
          <w:rFonts w:ascii="Arial" w:eastAsia="Arial" w:hAnsi="Arial" w:cs="Arial"/>
          <w:spacing w:val="-2"/>
          <w:sz w:val="16"/>
          <w:szCs w:val="16"/>
        </w:rPr>
        <w:t xml:space="preserve"> </w:t>
      </w:r>
      <w:r w:rsidRPr="00A36A6F">
        <w:rPr>
          <w:rFonts w:ascii="Arial" w:eastAsia="Arial" w:hAnsi="Arial" w:cs="Arial"/>
          <w:sz w:val="16"/>
          <w:szCs w:val="16"/>
        </w:rPr>
        <w:t>of</w:t>
      </w:r>
      <w:r w:rsidRPr="00A36A6F">
        <w:rPr>
          <w:rFonts w:ascii="Arial" w:eastAsia="Arial" w:hAnsi="Arial" w:cs="Arial"/>
          <w:spacing w:val="-2"/>
          <w:sz w:val="16"/>
          <w:szCs w:val="16"/>
        </w:rPr>
        <w:t xml:space="preserve"> </w:t>
      </w:r>
      <w:r w:rsidRPr="00A36A6F">
        <w:rPr>
          <w:rFonts w:ascii="Arial" w:eastAsia="Arial" w:hAnsi="Arial" w:cs="Arial"/>
          <w:sz w:val="16"/>
          <w:szCs w:val="16"/>
        </w:rPr>
        <w:t>1964,</w:t>
      </w:r>
      <w:r w:rsidRPr="00A36A6F">
        <w:rPr>
          <w:rFonts w:ascii="Arial" w:eastAsia="Arial" w:hAnsi="Arial" w:cs="Arial"/>
          <w:spacing w:val="-2"/>
          <w:sz w:val="16"/>
          <w:szCs w:val="16"/>
        </w:rPr>
        <w:t xml:space="preserve"> </w:t>
      </w:r>
      <w:r w:rsidRPr="00A36A6F">
        <w:rPr>
          <w:rFonts w:ascii="Arial" w:eastAsia="Arial" w:hAnsi="Arial" w:cs="Arial"/>
          <w:sz w:val="16"/>
          <w:szCs w:val="16"/>
        </w:rPr>
        <w:t>as</w:t>
      </w:r>
      <w:r w:rsidRPr="00A36A6F">
        <w:rPr>
          <w:rFonts w:ascii="Arial" w:eastAsia="Arial" w:hAnsi="Arial" w:cs="Arial"/>
          <w:spacing w:val="-1"/>
          <w:sz w:val="16"/>
          <w:szCs w:val="16"/>
        </w:rPr>
        <w:t xml:space="preserve"> </w:t>
      </w:r>
      <w:r w:rsidRPr="00A36A6F">
        <w:rPr>
          <w:rFonts w:ascii="Arial" w:eastAsia="Arial" w:hAnsi="Arial" w:cs="Arial"/>
          <w:sz w:val="16"/>
          <w:szCs w:val="16"/>
        </w:rPr>
        <w:t>amended</w:t>
      </w:r>
      <w:r w:rsidRPr="00A36A6F">
        <w:rPr>
          <w:rFonts w:ascii="Arial" w:eastAsia="Arial" w:hAnsi="Arial" w:cs="Arial"/>
          <w:spacing w:val="-2"/>
          <w:sz w:val="16"/>
          <w:szCs w:val="16"/>
        </w:rPr>
        <w:t xml:space="preserve"> </w:t>
      </w:r>
      <w:r w:rsidRPr="00A36A6F">
        <w:rPr>
          <w:rFonts w:ascii="Arial" w:eastAsia="Arial" w:hAnsi="Arial" w:cs="Arial"/>
          <w:sz w:val="16"/>
          <w:szCs w:val="16"/>
        </w:rPr>
        <w:t>(42</w:t>
      </w:r>
      <w:r w:rsidRPr="00A36A6F">
        <w:rPr>
          <w:rFonts w:ascii="Arial" w:eastAsia="Arial" w:hAnsi="Arial" w:cs="Arial"/>
          <w:spacing w:val="-2"/>
          <w:sz w:val="16"/>
          <w:szCs w:val="16"/>
        </w:rPr>
        <w:t xml:space="preserve"> </w:t>
      </w:r>
      <w:r w:rsidRPr="00A36A6F">
        <w:rPr>
          <w:rFonts w:ascii="Arial" w:eastAsia="Arial" w:hAnsi="Arial" w:cs="Arial"/>
          <w:sz w:val="16"/>
          <w:szCs w:val="16"/>
        </w:rPr>
        <w:t>U.S.C. 2000d</w:t>
      </w:r>
      <w:r w:rsidRPr="00A36A6F">
        <w:rPr>
          <w:rFonts w:ascii="Arial" w:eastAsia="Arial" w:hAnsi="Arial" w:cs="Arial"/>
          <w:spacing w:val="-5"/>
          <w:sz w:val="16"/>
          <w:szCs w:val="16"/>
        </w:rPr>
        <w:t xml:space="preserve"> </w:t>
      </w:r>
      <w:r w:rsidRPr="00A36A6F">
        <w:rPr>
          <w:rFonts w:ascii="Arial" w:eastAsia="Arial" w:hAnsi="Arial" w:cs="Arial"/>
          <w:sz w:val="16"/>
          <w:szCs w:val="16"/>
        </w:rPr>
        <w:t>et</w:t>
      </w:r>
      <w:r w:rsidRPr="00A36A6F">
        <w:rPr>
          <w:rFonts w:ascii="Arial" w:eastAsia="Arial" w:hAnsi="Arial" w:cs="Arial"/>
          <w:spacing w:val="-5"/>
          <w:sz w:val="16"/>
          <w:szCs w:val="16"/>
        </w:rPr>
        <w:t xml:space="preserve"> </w:t>
      </w:r>
      <w:r w:rsidRPr="00A36A6F">
        <w:rPr>
          <w:rFonts w:ascii="Arial" w:eastAsia="Arial" w:hAnsi="Arial" w:cs="Arial"/>
          <w:sz w:val="16"/>
          <w:szCs w:val="16"/>
        </w:rPr>
        <w:t>seq.),</w:t>
      </w:r>
      <w:r w:rsidRPr="00A36A6F">
        <w:rPr>
          <w:rFonts w:ascii="Arial" w:eastAsia="Arial" w:hAnsi="Arial" w:cs="Arial"/>
          <w:spacing w:val="-3"/>
          <w:sz w:val="16"/>
          <w:szCs w:val="16"/>
        </w:rPr>
        <w:t xml:space="preserve"> </w:t>
      </w:r>
      <w:r w:rsidRPr="00A36A6F">
        <w:rPr>
          <w:rFonts w:ascii="Arial" w:eastAsia="Arial" w:hAnsi="Arial" w:cs="Arial"/>
          <w:sz w:val="16"/>
          <w:szCs w:val="16"/>
        </w:rPr>
        <w:t>and</w:t>
      </w:r>
      <w:r w:rsidRPr="00A36A6F">
        <w:rPr>
          <w:rFonts w:ascii="Arial" w:eastAsia="Arial" w:hAnsi="Arial" w:cs="Arial"/>
          <w:spacing w:val="-5"/>
          <w:sz w:val="16"/>
          <w:szCs w:val="16"/>
        </w:rPr>
        <w:t xml:space="preserve"> </w:t>
      </w:r>
      <w:r w:rsidRPr="00A36A6F">
        <w:rPr>
          <w:rFonts w:ascii="Arial" w:eastAsia="Arial" w:hAnsi="Arial" w:cs="Arial"/>
          <w:sz w:val="16"/>
          <w:szCs w:val="16"/>
        </w:rPr>
        <w:t>related</w:t>
      </w:r>
      <w:r w:rsidRPr="00A36A6F">
        <w:rPr>
          <w:rFonts w:ascii="Arial" w:eastAsia="Arial" w:hAnsi="Arial" w:cs="Arial"/>
          <w:spacing w:val="-5"/>
          <w:sz w:val="16"/>
          <w:szCs w:val="16"/>
        </w:rPr>
        <w:t xml:space="preserve"> </w:t>
      </w:r>
      <w:r w:rsidRPr="00A36A6F">
        <w:rPr>
          <w:rFonts w:ascii="Arial" w:eastAsia="Arial" w:hAnsi="Arial" w:cs="Arial"/>
          <w:sz w:val="16"/>
          <w:szCs w:val="16"/>
        </w:rPr>
        <w:t>regulations</w:t>
      </w:r>
      <w:r w:rsidRPr="00A36A6F">
        <w:rPr>
          <w:rFonts w:ascii="Arial" w:eastAsia="Arial" w:hAnsi="Arial" w:cs="Arial"/>
          <w:spacing w:val="-4"/>
          <w:sz w:val="16"/>
          <w:szCs w:val="16"/>
        </w:rPr>
        <w:t xml:space="preserve"> </w:t>
      </w:r>
      <w:r w:rsidRPr="00A36A6F">
        <w:rPr>
          <w:rFonts w:ascii="Arial" w:eastAsia="Arial" w:hAnsi="Arial" w:cs="Arial"/>
          <w:sz w:val="16"/>
          <w:szCs w:val="16"/>
        </w:rPr>
        <w:t>including</w:t>
      </w:r>
      <w:r w:rsidRPr="00A36A6F">
        <w:rPr>
          <w:rFonts w:ascii="Arial" w:eastAsia="Arial" w:hAnsi="Arial" w:cs="Arial"/>
          <w:spacing w:val="-5"/>
          <w:sz w:val="16"/>
          <w:szCs w:val="16"/>
        </w:rPr>
        <w:t xml:space="preserve"> </w:t>
      </w:r>
      <w:r w:rsidRPr="00A36A6F">
        <w:rPr>
          <w:rFonts w:ascii="Arial" w:eastAsia="Arial" w:hAnsi="Arial" w:cs="Arial"/>
          <w:sz w:val="16"/>
          <w:szCs w:val="16"/>
        </w:rPr>
        <w:t>49</w:t>
      </w:r>
      <w:r w:rsidRPr="00A36A6F">
        <w:rPr>
          <w:rFonts w:ascii="Arial" w:eastAsia="Arial" w:hAnsi="Arial" w:cs="Arial"/>
          <w:spacing w:val="-5"/>
          <w:sz w:val="16"/>
          <w:szCs w:val="16"/>
        </w:rPr>
        <w:t xml:space="preserve"> </w:t>
      </w:r>
      <w:r w:rsidRPr="00A36A6F">
        <w:rPr>
          <w:rFonts w:ascii="Arial" w:eastAsia="Arial" w:hAnsi="Arial" w:cs="Arial"/>
          <w:sz w:val="16"/>
          <w:szCs w:val="16"/>
        </w:rPr>
        <w:t>CFR</w:t>
      </w:r>
      <w:r w:rsidRPr="00A36A6F">
        <w:rPr>
          <w:rFonts w:ascii="Arial" w:eastAsia="Arial" w:hAnsi="Arial" w:cs="Arial"/>
          <w:spacing w:val="-5"/>
          <w:sz w:val="16"/>
          <w:szCs w:val="16"/>
        </w:rPr>
        <w:t xml:space="preserve"> </w:t>
      </w:r>
      <w:r w:rsidRPr="00A36A6F">
        <w:rPr>
          <w:rFonts w:ascii="Arial" w:eastAsia="Arial" w:hAnsi="Arial" w:cs="Arial"/>
          <w:sz w:val="16"/>
          <w:szCs w:val="16"/>
        </w:rPr>
        <w:t>Parts 21, 26, and 27; and 23 CFR Parts 200, 230, and 633.</w:t>
      </w:r>
    </w:p>
    <w:p w14:paraId="7C2B0884" w14:textId="77777777" w:rsidR="00A36A6F" w:rsidRPr="00A36A6F" w:rsidRDefault="00A36A6F" w:rsidP="00A36A6F">
      <w:pPr>
        <w:widowControl w:val="0"/>
        <w:autoSpaceDE w:val="0"/>
        <w:autoSpaceDN w:val="0"/>
        <w:spacing w:before="183"/>
        <w:ind w:right="175"/>
        <w:rPr>
          <w:rFonts w:ascii="Arial" w:eastAsia="Arial" w:hAnsi="Arial" w:cs="Arial"/>
          <w:sz w:val="16"/>
          <w:szCs w:val="16"/>
        </w:rPr>
      </w:pPr>
      <w:r w:rsidRPr="00A36A6F">
        <w:rPr>
          <w:rFonts w:ascii="Arial" w:eastAsia="Arial" w:hAnsi="Arial" w:cs="Arial"/>
          <w:sz w:val="16"/>
          <w:szCs w:val="16"/>
        </w:rPr>
        <w:t>The following provision is adopted from 23 CFR Part 230, Subpart</w:t>
      </w:r>
      <w:r w:rsidRPr="00A36A6F">
        <w:rPr>
          <w:rFonts w:ascii="Arial" w:eastAsia="Arial" w:hAnsi="Arial" w:cs="Arial"/>
          <w:spacing w:val="-6"/>
          <w:sz w:val="16"/>
          <w:szCs w:val="16"/>
        </w:rPr>
        <w:t xml:space="preserve"> </w:t>
      </w:r>
      <w:r w:rsidRPr="00A36A6F">
        <w:rPr>
          <w:rFonts w:ascii="Arial" w:eastAsia="Arial" w:hAnsi="Arial" w:cs="Arial"/>
          <w:sz w:val="16"/>
          <w:szCs w:val="16"/>
        </w:rPr>
        <w:t>A,</w:t>
      </w:r>
      <w:r w:rsidRPr="00A36A6F">
        <w:rPr>
          <w:rFonts w:ascii="Arial" w:eastAsia="Arial" w:hAnsi="Arial" w:cs="Arial"/>
          <w:spacing w:val="-6"/>
          <w:sz w:val="16"/>
          <w:szCs w:val="16"/>
        </w:rPr>
        <w:t xml:space="preserve"> </w:t>
      </w:r>
      <w:r w:rsidRPr="00A36A6F">
        <w:rPr>
          <w:rFonts w:ascii="Arial" w:eastAsia="Arial" w:hAnsi="Arial" w:cs="Arial"/>
          <w:sz w:val="16"/>
          <w:szCs w:val="16"/>
        </w:rPr>
        <w:t>Appendix</w:t>
      </w:r>
      <w:r w:rsidRPr="00A36A6F">
        <w:rPr>
          <w:rFonts w:ascii="Arial" w:eastAsia="Arial" w:hAnsi="Arial" w:cs="Arial"/>
          <w:spacing w:val="-5"/>
          <w:sz w:val="16"/>
          <w:szCs w:val="16"/>
        </w:rPr>
        <w:t xml:space="preserve"> </w:t>
      </w:r>
      <w:r w:rsidRPr="00A36A6F">
        <w:rPr>
          <w:rFonts w:ascii="Arial" w:eastAsia="Arial" w:hAnsi="Arial" w:cs="Arial"/>
          <w:sz w:val="16"/>
          <w:szCs w:val="16"/>
        </w:rPr>
        <w:t>A,</w:t>
      </w:r>
      <w:r w:rsidRPr="00A36A6F">
        <w:rPr>
          <w:rFonts w:ascii="Arial" w:eastAsia="Arial" w:hAnsi="Arial" w:cs="Arial"/>
          <w:spacing w:val="-6"/>
          <w:sz w:val="16"/>
          <w:szCs w:val="16"/>
        </w:rPr>
        <w:t xml:space="preserve"> </w:t>
      </w:r>
      <w:r w:rsidRPr="00A36A6F">
        <w:rPr>
          <w:rFonts w:ascii="Arial" w:eastAsia="Arial" w:hAnsi="Arial" w:cs="Arial"/>
          <w:sz w:val="16"/>
          <w:szCs w:val="16"/>
        </w:rPr>
        <w:t>with</w:t>
      </w:r>
      <w:r w:rsidRPr="00A36A6F">
        <w:rPr>
          <w:rFonts w:ascii="Arial" w:eastAsia="Arial" w:hAnsi="Arial" w:cs="Arial"/>
          <w:spacing w:val="-6"/>
          <w:sz w:val="16"/>
          <w:szCs w:val="16"/>
        </w:rPr>
        <w:t xml:space="preserve"> </w:t>
      </w:r>
      <w:r w:rsidRPr="00A36A6F">
        <w:rPr>
          <w:rFonts w:ascii="Arial" w:eastAsia="Arial" w:hAnsi="Arial" w:cs="Arial"/>
          <w:sz w:val="16"/>
          <w:szCs w:val="16"/>
        </w:rPr>
        <w:t>appropriate</w:t>
      </w:r>
      <w:r w:rsidRPr="00A36A6F">
        <w:rPr>
          <w:rFonts w:ascii="Arial" w:eastAsia="Arial" w:hAnsi="Arial" w:cs="Arial"/>
          <w:spacing w:val="-6"/>
          <w:sz w:val="16"/>
          <w:szCs w:val="16"/>
        </w:rPr>
        <w:t xml:space="preserve"> </w:t>
      </w:r>
      <w:r w:rsidRPr="00A36A6F">
        <w:rPr>
          <w:rFonts w:ascii="Arial" w:eastAsia="Arial" w:hAnsi="Arial" w:cs="Arial"/>
          <w:sz w:val="16"/>
          <w:szCs w:val="16"/>
        </w:rPr>
        <w:t>revisions</w:t>
      </w:r>
      <w:r w:rsidRPr="00A36A6F">
        <w:rPr>
          <w:rFonts w:ascii="Arial" w:eastAsia="Arial" w:hAnsi="Arial" w:cs="Arial"/>
          <w:spacing w:val="-5"/>
          <w:sz w:val="16"/>
          <w:szCs w:val="16"/>
        </w:rPr>
        <w:t xml:space="preserve"> </w:t>
      </w:r>
      <w:r w:rsidRPr="00A36A6F">
        <w:rPr>
          <w:rFonts w:ascii="Arial" w:eastAsia="Arial" w:hAnsi="Arial" w:cs="Arial"/>
          <w:sz w:val="16"/>
          <w:szCs w:val="16"/>
        </w:rPr>
        <w:t>to</w:t>
      </w:r>
      <w:r w:rsidRPr="00A36A6F">
        <w:rPr>
          <w:rFonts w:ascii="Arial" w:eastAsia="Arial" w:hAnsi="Arial" w:cs="Arial"/>
          <w:spacing w:val="-6"/>
          <w:sz w:val="16"/>
          <w:szCs w:val="16"/>
        </w:rPr>
        <w:t xml:space="preserve"> </w:t>
      </w:r>
      <w:r w:rsidRPr="00A36A6F">
        <w:rPr>
          <w:rFonts w:ascii="Arial" w:eastAsia="Arial" w:hAnsi="Arial" w:cs="Arial"/>
          <w:sz w:val="16"/>
          <w:szCs w:val="16"/>
        </w:rPr>
        <w:t xml:space="preserve">conform to the U.S. Department of Labor (US DOL) and FHWA </w:t>
      </w:r>
      <w:r w:rsidRPr="00A36A6F">
        <w:rPr>
          <w:rFonts w:ascii="Arial" w:eastAsia="Arial" w:hAnsi="Arial" w:cs="Arial"/>
          <w:spacing w:val="-2"/>
          <w:sz w:val="16"/>
          <w:szCs w:val="16"/>
        </w:rPr>
        <w:t>requirements.</w:t>
      </w:r>
    </w:p>
    <w:p w14:paraId="19F299AE" w14:textId="77777777" w:rsidR="00A36A6F" w:rsidRPr="00A36A6F" w:rsidRDefault="00A36A6F" w:rsidP="00A36A6F">
      <w:pPr>
        <w:widowControl w:val="0"/>
        <w:autoSpaceDE w:val="0"/>
        <w:autoSpaceDN w:val="0"/>
        <w:rPr>
          <w:rFonts w:ascii="Arial" w:eastAsia="Arial" w:hAnsi="Arial" w:cs="Arial"/>
          <w:sz w:val="22"/>
          <w:szCs w:val="22"/>
        </w:rPr>
        <w:sectPr w:rsidR="00A36A6F" w:rsidRPr="00A36A6F" w:rsidSect="00570D7F">
          <w:type w:val="continuous"/>
          <w:pgSz w:w="12240" w:h="15840"/>
          <w:pgMar w:top="1360" w:right="1340" w:bottom="440" w:left="1320" w:header="0" w:footer="254" w:gutter="0"/>
          <w:cols w:num="2" w:space="720" w:equalWidth="0">
            <w:col w:w="4614" w:space="282"/>
            <w:col w:w="4684"/>
          </w:cols>
        </w:sectPr>
      </w:pPr>
    </w:p>
    <w:p w14:paraId="0AFE6714" w14:textId="77777777" w:rsidR="00A36A6F" w:rsidRPr="00A36A6F" w:rsidRDefault="00A36A6F" w:rsidP="005D1515">
      <w:pPr>
        <w:widowControl w:val="0"/>
        <w:numPr>
          <w:ilvl w:val="2"/>
          <w:numId w:val="39"/>
        </w:numPr>
        <w:tabs>
          <w:tab w:val="left" w:pos="296"/>
        </w:tabs>
        <w:autoSpaceDE w:val="0"/>
        <w:autoSpaceDN w:val="0"/>
        <w:spacing w:before="83"/>
        <w:ind w:right="49" w:firstLine="0"/>
        <w:rPr>
          <w:rFonts w:ascii="Arial" w:eastAsia="Arial" w:hAnsi="Arial" w:cs="Arial"/>
          <w:b/>
          <w:sz w:val="16"/>
          <w:szCs w:val="22"/>
        </w:rPr>
      </w:pPr>
      <w:r w:rsidRPr="00A36A6F">
        <w:rPr>
          <w:rFonts w:ascii="Arial" w:eastAsia="Arial" w:hAnsi="Arial" w:cs="Arial"/>
          <w:b/>
          <w:sz w:val="16"/>
          <w:szCs w:val="22"/>
        </w:rPr>
        <w:lastRenderedPageBreak/>
        <w:t xml:space="preserve">Equal Employment Opportunity: </w:t>
      </w:r>
      <w:r w:rsidRPr="00A36A6F">
        <w:rPr>
          <w:rFonts w:ascii="Arial" w:eastAsia="Arial" w:hAnsi="Arial" w:cs="Arial"/>
          <w:sz w:val="16"/>
          <w:szCs w:val="22"/>
        </w:rPr>
        <w:t>Equal Employment Opportunity (EEO) requirements not to discriminate and to take</w:t>
      </w:r>
      <w:r w:rsidRPr="00A36A6F">
        <w:rPr>
          <w:rFonts w:ascii="Arial" w:eastAsia="Arial" w:hAnsi="Arial" w:cs="Arial"/>
          <w:spacing w:val="-1"/>
          <w:sz w:val="16"/>
          <w:szCs w:val="22"/>
        </w:rPr>
        <w:t xml:space="preserve"> </w:t>
      </w:r>
      <w:r w:rsidRPr="00A36A6F">
        <w:rPr>
          <w:rFonts w:ascii="Arial" w:eastAsia="Arial" w:hAnsi="Arial" w:cs="Arial"/>
          <w:sz w:val="16"/>
          <w:szCs w:val="22"/>
        </w:rPr>
        <w:t>affirmative</w:t>
      </w:r>
      <w:r w:rsidRPr="00A36A6F">
        <w:rPr>
          <w:rFonts w:ascii="Arial" w:eastAsia="Arial" w:hAnsi="Arial" w:cs="Arial"/>
          <w:spacing w:val="-1"/>
          <w:sz w:val="16"/>
          <w:szCs w:val="22"/>
        </w:rPr>
        <w:t xml:space="preserve"> </w:t>
      </w:r>
      <w:r w:rsidRPr="00A36A6F">
        <w:rPr>
          <w:rFonts w:ascii="Arial" w:eastAsia="Arial" w:hAnsi="Arial" w:cs="Arial"/>
          <w:sz w:val="16"/>
          <w:szCs w:val="22"/>
        </w:rPr>
        <w:t>action</w:t>
      </w:r>
      <w:r w:rsidRPr="00A36A6F">
        <w:rPr>
          <w:rFonts w:ascii="Arial" w:eastAsia="Arial" w:hAnsi="Arial" w:cs="Arial"/>
          <w:spacing w:val="-1"/>
          <w:sz w:val="16"/>
          <w:szCs w:val="22"/>
        </w:rPr>
        <w:t xml:space="preserve"> </w:t>
      </w:r>
      <w:r w:rsidRPr="00A36A6F">
        <w:rPr>
          <w:rFonts w:ascii="Arial" w:eastAsia="Arial" w:hAnsi="Arial" w:cs="Arial"/>
          <w:sz w:val="16"/>
          <w:szCs w:val="22"/>
        </w:rPr>
        <w:t>to</w:t>
      </w:r>
      <w:r w:rsidRPr="00A36A6F">
        <w:rPr>
          <w:rFonts w:ascii="Arial" w:eastAsia="Arial" w:hAnsi="Arial" w:cs="Arial"/>
          <w:spacing w:val="-1"/>
          <w:sz w:val="16"/>
          <w:szCs w:val="22"/>
        </w:rPr>
        <w:t xml:space="preserve"> </w:t>
      </w:r>
      <w:r w:rsidRPr="00A36A6F">
        <w:rPr>
          <w:rFonts w:ascii="Arial" w:eastAsia="Arial" w:hAnsi="Arial" w:cs="Arial"/>
          <w:sz w:val="16"/>
          <w:szCs w:val="22"/>
        </w:rPr>
        <w:t>assure</w:t>
      </w:r>
      <w:r w:rsidRPr="00A36A6F">
        <w:rPr>
          <w:rFonts w:ascii="Arial" w:eastAsia="Arial" w:hAnsi="Arial" w:cs="Arial"/>
          <w:spacing w:val="-1"/>
          <w:sz w:val="16"/>
          <w:szCs w:val="22"/>
        </w:rPr>
        <w:t xml:space="preserve"> </w:t>
      </w:r>
      <w:r w:rsidRPr="00A36A6F">
        <w:rPr>
          <w:rFonts w:ascii="Arial" w:eastAsia="Arial" w:hAnsi="Arial" w:cs="Arial"/>
          <w:sz w:val="16"/>
          <w:szCs w:val="22"/>
        </w:rPr>
        <w:t>equal opportunity as set</w:t>
      </w:r>
      <w:r w:rsidRPr="00A36A6F">
        <w:rPr>
          <w:rFonts w:ascii="Arial" w:eastAsia="Arial" w:hAnsi="Arial" w:cs="Arial"/>
          <w:spacing w:val="-1"/>
          <w:sz w:val="16"/>
          <w:szCs w:val="22"/>
        </w:rPr>
        <w:t xml:space="preserve"> </w:t>
      </w:r>
      <w:r w:rsidRPr="00A36A6F">
        <w:rPr>
          <w:rFonts w:ascii="Arial" w:eastAsia="Arial" w:hAnsi="Arial" w:cs="Arial"/>
          <w:sz w:val="16"/>
          <w:szCs w:val="22"/>
        </w:rPr>
        <w:t>forth under laws, executive orders, rules, regulations (</w:t>
      </w:r>
      <w:r w:rsidRPr="00A36A6F">
        <w:rPr>
          <w:rFonts w:ascii="Arial" w:eastAsia="Arial" w:hAnsi="Arial" w:cs="Arial"/>
          <w:i/>
          <w:sz w:val="16"/>
          <w:szCs w:val="22"/>
        </w:rPr>
        <w:t xml:space="preserve">see </w:t>
      </w:r>
      <w:r w:rsidRPr="00A36A6F">
        <w:rPr>
          <w:rFonts w:ascii="Arial" w:eastAsia="Arial" w:hAnsi="Arial" w:cs="Arial"/>
          <w:sz w:val="16"/>
          <w:szCs w:val="22"/>
        </w:rPr>
        <w:t>28 CFR Part</w:t>
      </w:r>
      <w:r w:rsidRPr="00A36A6F">
        <w:rPr>
          <w:rFonts w:ascii="Arial" w:eastAsia="Arial" w:hAnsi="Arial" w:cs="Arial"/>
          <w:spacing w:val="-4"/>
          <w:sz w:val="16"/>
          <w:szCs w:val="22"/>
        </w:rPr>
        <w:t xml:space="preserve"> </w:t>
      </w:r>
      <w:r w:rsidRPr="00A36A6F">
        <w:rPr>
          <w:rFonts w:ascii="Arial" w:eastAsia="Arial" w:hAnsi="Arial" w:cs="Arial"/>
          <w:sz w:val="16"/>
          <w:szCs w:val="22"/>
        </w:rPr>
        <w:t>35,</w:t>
      </w:r>
      <w:r w:rsidRPr="00A36A6F">
        <w:rPr>
          <w:rFonts w:ascii="Arial" w:eastAsia="Arial" w:hAnsi="Arial" w:cs="Arial"/>
          <w:spacing w:val="-4"/>
          <w:sz w:val="16"/>
          <w:szCs w:val="22"/>
        </w:rPr>
        <w:t xml:space="preserve"> </w:t>
      </w:r>
      <w:r w:rsidRPr="00A36A6F">
        <w:rPr>
          <w:rFonts w:ascii="Arial" w:eastAsia="Arial" w:hAnsi="Arial" w:cs="Arial"/>
          <w:sz w:val="16"/>
          <w:szCs w:val="22"/>
        </w:rPr>
        <w:t>29</w:t>
      </w:r>
      <w:r w:rsidRPr="00A36A6F">
        <w:rPr>
          <w:rFonts w:ascii="Arial" w:eastAsia="Arial" w:hAnsi="Arial" w:cs="Arial"/>
          <w:spacing w:val="-3"/>
          <w:sz w:val="16"/>
          <w:szCs w:val="22"/>
        </w:rPr>
        <w:t xml:space="preserve"> </w:t>
      </w:r>
      <w:r w:rsidRPr="00A36A6F">
        <w:rPr>
          <w:rFonts w:ascii="Arial" w:eastAsia="Arial" w:hAnsi="Arial" w:cs="Arial"/>
          <w:sz w:val="16"/>
          <w:szCs w:val="22"/>
        </w:rPr>
        <w:t>CFR</w:t>
      </w:r>
      <w:r w:rsidRPr="00A36A6F">
        <w:rPr>
          <w:rFonts w:ascii="Arial" w:eastAsia="Arial" w:hAnsi="Arial" w:cs="Arial"/>
          <w:spacing w:val="-3"/>
          <w:sz w:val="16"/>
          <w:szCs w:val="22"/>
        </w:rPr>
        <w:t xml:space="preserve"> </w:t>
      </w:r>
      <w:r w:rsidRPr="00A36A6F">
        <w:rPr>
          <w:rFonts w:ascii="Arial" w:eastAsia="Arial" w:hAnsi="Arial" w:cs="Arial"/>
          <w:sz w:val="16"/>
          <w:szCs w:val="22"/>
        </w:rPr>
        <w:t>Part</w:t>
      </w:r>
      <w:r w:rsidRPr="00A36A6F">
        <w:rPr>
          <w:rFonts w:ascii="Arial" w:eastAsia="Arial" w:hAnsi="Arial" w:cs="Arial"/>
          <w:spacing w:val="-4"/>
          <w:sz w:val="16"/>
          <w:szCs w:val="22"/>
        </w:rPr>
        <w:t xml:space="preserve"> </w:t>
      </w:r>
      <w:r w:rsidRPr="00A36A6F">
        <w:rPr>
          <w:rFonts w:ascii="Arial" w:eastAsia="Arial" w:hAnsi="Arial" w:cs="Arial"/>
          <w:sz w:val="16"/>
          <w:szCs w:val="22"/>
        </w:rPr>
        <w:t>1630,</w:t>
      </w:r>
      <w:r w:rsidRPr="00A36A6F">
        <w:rPr>
          <w:rFonts w:ascii="Arial" w:eastAsia="Arial" w:hAnsi="Arial" w:cs="Arial"/>
          <w:spacing w:val="-4"/>
          <w:sz w:val="16"/>
          <w:szCs w:val="22"/>
        </w:rPr>
        <w:t xml:space="preserve"> </w:t>
      </w:r>
      <w:r w:rsidRPr="00A36A6F">
        <w:rPr>
          <w:rFonts w:ascii="Arial" w:eastAsia="Arial" w:hAnsi="Arial" w:cs="Arial"/>
          <w:sz w:val="16"/>
          <w:szCs w:val="22"/>
        </w:rPr>
        <w:t>29</w:t>
      </w:r>
      <w:r w:rsidRPr="00A36A6F">
        <w:rPr>
          <w:rFonts w:ascii="Arial" w:eastAsia="Arial" w:hAnsi="Arial" w:cs="Arial"/>
          <w:spacing w:val="-4"/>
          <w:sz w:val="16"/>
          <w:szCs w:val="22"/>
        </w:rPr>
        <w:t xml:space="preserve"> </w:t>
      </w:r>
      <w:r w:rsidRPr="00A36A6F">
        <w:rPr>
          <w:rFonts w:ascii="Arial" w:eastAsia="Arial" w:hAnsi="Arial" w:cs="Arial"/>
          <w:sz w:val="16"/>
          <w:szCs w:val="22"/>
        </w:rPr>
        <w:t>CFR</w:t>
      </w:r>
      <w:r w:rsidRPr="00A36A6F">
        <w:rPr>
          <w:rFonts w:ascii="Arial" w:eastAsia="Arial" w:hAnsi="Arial" w:cs="Arial"/>
          <w:spacing w:val="-4"/>
          <w:sz w:val="16"/>
          <w:szCs w:val="22"/>
        </w:rPr>
        <w:t xml:space="preserve"> </w:t>
      </w:r>
      <w:r w:rsidRPr="00A36A6F">
        <w:rPr>
          <w:rFonts w:ascii="Arial" w:eastAsia="Arial" w:hAnsi="Arial" w:cs="Arial"/>
          <w:sz w:val="16"/>
          <w:szCs w:val="22"/>
        </w:rPr>
        <w:t>Parts</w:t>
      </w:r>
      <w:r w:rsidRPr="00A36A6F">
        <w:rPr>
          <w:rFonts w:ascii="Arial" w:eastAsia="Arial" w:hAnsi="Arial" w:cs="Arial"/>
          <w:spacing w:val="-3"/>
          <w:sz w:val="16"/>
          <w:szCs w:val="22"/>
        </w:rPr>
        <w:t xml:space="preserve"> </w:t>
      </w:r>
      <w:r w:rsidRPr="00A36A6F">
        <w:rPr>
          <w:rFonts w:ascii="Arial" w:eastAsia="Arial" w:hAnsi="Arial" w:cs="Arial"/>
          <w:sz w:val="16"/>
          <w:szCs w:val="22"/>
        </w:rPr>
        <w:t>1625-1627,</w:t>
      </w:r>
      <w:r w:rsidRPr="00A36A6F">
        <w:rPr>
          <w:rFonts w:ascii="Arial" w:eastAsia="Arial" w:hAnsi="Arial" w:cs="Arial"/>
          <w:spacing w:val="-4"/>
          <w:sz w:val="16"/>
          <w:szCs w:val="22"/>
        </w:rPr>
        <w:t xml:space="preserve"> </w:t>
      </w:r>
      <w:r w:rsidRPr="00A36A6F">
        <w:rPr>
          <w:rFonts w:ascii="Arial" w:eastAsia="Arial" w:hAnsi="Arial" w:cs="Arial"/>
          <w:sz w:val="16"/>
          <w:szCs w:val="22"/>
        </w:rPr>
        <w:t>41</w:t>
      </w:r>
      <w:r w:rsidRPr="00A36A6F">
        <w:rPr>
          <w:rFonts w:ascii="Arial" w:eastAsia="Arial" w:hAnsi="Arial" w:cs="Arial"/>
          <w:spacing w:val="-4"/>
          <w:sz w:val="16"/>
          <w:szCs w:val="22"/>
        </w:rPr>
        <w:t xml:space="preserve"> </w:t>
      </w:r>
      <w:r w:rsidRPr="00A36A6F">
        <w:rPr>
          <w:rFonts w:ascii="Arial" w:eastAsia="Arial" w:hAnsi="Arial" w:cs="Arial"/>
          <w:sz w:val="16"/>
          <w:szCs w:val="22"/>
        </w:rPr>
        <w:t>CFR</w:t>
      </w:r>
    </w:p>
    <w:p w14:paraId="5CC52CF3" w14:textId="77777777" w:rsidR="00A36A6F" w:rsidRPr="00A36A6F" w:rsidRDefault="00A36A6F" w:rsidP="00A36A6F">
      <w:pPr>
        <w:widowControl w:val="0"/>
        <w:autoSpaceDE w:val="0"/>
        <w:autoSpaceDN w:val="0"/>
        <w:ind w:right="15"/>
        <w:rPr>
          <w:rFonts w:ascii="Arial" w:eastAsia="Arial" w:hAnsi="Arial" w:cs="Arial"/>
          <w:sz w:val="16"/>
          <w:szCs w:val="16"/>
        </w:rPr>
      </w:pPr>
      <w:r w:rsidRPr="00A36A6F">
        <w:rPr>
          <w:rFonts w:ascii="Arial" w:eastAsia="Arial" w:hAnsi="Arial" w:cs="Arial"/>
          <w:sz w:val="16"/>
          <w:szCs w:val="16"/>
        </w:rPr>
        <w:t>Part 60 and 49 CFR Part 27) and orders of the Secretary of Labor as modified by the provisions prescribed herein, and imposed pursuant to 23 U.S.C. 140, shall constitute the EEO and specific affirmative action standards for the contractor's project activities under this contract. The provisions of the Americans with Disabilities Act of 1990 (42 U.S.C. 12101 et seq.) set forth under 28 CFR Part 35 and 29 CFR Part 1630 are</w:t>
      </w:r>
      <w:r w:rsidRPr="00A36A6F">
        <w:rPr>
          <w:rFonts w:ascii="Arial" w:eastAsia="Arial" w:hAnsi="Arial" w:cs="Arial"/>
          <w:spacing w:val="-5"/>
          <w:sz w:val="16"/>
          <w:szCs w:val="16"/>
        </w:rPr>
        <w:t xml:space="preserve"> </w:t>
      </w:r>
      <w:r w:rsidRPr="00A36A6F">
        <w:rPr>
          <w:rFonts w:ascii="Arial" w:eastAsia="Arial" w:hAnsi="Arial" w:cs="Arial"/>
          <w:sz w:val="16"/>
          <w:szCs w:val="16"/>
        </w:rPr>
        <w:t>incorporated</w:t>
      </w:r>
      <w:r w:rsidRPr="00A36A6F">
        <w:rPr>
          <w:rFonts w:ascii="Arial" w:eastAsia="Arial" w:hAnsi="Arial" w:cs="Arial"/>
          <w:spacing w:val="-3"/>
          <w:sz w:val="16"/>
          <w:szCs w:val="16"/>
        </w:rPr>
        <w:t xml:space="preserve"> </w:t>
      </w:r>
      <w:r w:rsidRPr="00A36A6F">
        <w:rPr>
          <w:rFonts w:ascii="Arial" w:eastAsia="Arial" w:hAnsi="Arial" w:cs="Arial"/>
          <w:sz w:val="16"/>
          <w:szCs w:val="16"/>
        </w:rPr>
        <w:t>by</w:t>
      </w:r>
      <w:r w:rsidRPr="00A36A6F">
        <w:rPr>
          <w:rFonts w:ascii="Arial" w:eastAsia="Arial" w:hAnsi="Arial" w:cs="Arial"/>
          <w:spacing w:val="-4"/>
          <w:sz w:val="16"/>
          <w:szCs w:val="16"/>
        </w:rPr>
        <w:t xml:space="preserve"> </w:t>
      </w:r>
      <w:r w:rsidRPr="00A36A6F">
        <w:rPr>
          <w:rFonts w:ascii="Arial" w:eastAsia="Arial" w:hAnsi="Arial" w:cs="Arial"/>
          <w:sz w:val="16"/>
          <w:szCs w:val="16"/>
        </w:rPr>
        <w:t>reference</w:t>
      </w:r>
      <w:r w:rsidRPr="00A36A6F">
        <w:rPr>
          <w:rFonts w:ascii="Arial" w:eastAsia="Arial" w:hAnsi="Arial" w:cs="Arial"/>
          <w:spacing w:val="-5"/>
          <w:sz w:val="16"/>
          <w:szCs w:val="16"/>
        </w:rPr>
        <w:t xml:space="preserve"> </w:t>
      </w:r>
      <w:r w:rsidRPr="00A36A6F">
        <w:rPr>
          <w:rFonts w:ascii="Arial" w:eastAsia="Arial" w:hAnsi="Arial" w:cs="Arial"/>
          <w:sz w:val="16"/>
          <w:szCs w:val="16"/>
        </w:rPr>
        <w:t>in</w:t>
      </w:r>
      <w:r w:rsidRPr="00A36A6F">
        <w:rPr>
          <w:rFonts w:ascii="Arial" w:eastAsia="Arial" w:hAnsi="Arial" w:cs="Arial"/>
          <w:spacing w:val="-5"/>
          <w:sz w:val="16"/>
          <w:szCs w:val="16"/>
        </w:rPr>
        <w:t xml:space="preserve"> </w:t>
      </w:r>
      <w:r w:rsidRPr="00A36A6F">
        <w:rPr>
          <w:rFonts w:ascii="Arial" w:eastAsia="Arial" w:hAnsi="Arial" w:cs="Arial"/>
          <w:sz w:val="16"/>
          <w:szCs w:val="16"/>
        </w:rPr>
        <w:t>this</w:t>
      </w:r>
      <w:r w:rsidRPr="00A36A6F">
        <w:rPr>
          <w:rFonts w:ascii="Arial" w:eastAsia="Arial" w:hAnsi="Arial" w:cs="Arial"/>
          <w:spacing w:val="-4"/>
          <w:sz w:val="16"/>
          <w:szCs w:val="16"/>
        </w:rPr>
        <w:t xml:space="preserve"> </w:t>
      </w:r>
      <w:r w:rsidRPr="00A36A6F">
        <w:rPr>
          <w:rFonts w:ascii="Arial" w:eastAsia="Arial" w:hAnsi="Arial" w:cs="Arial"/>
          <w:sz w:val="16"/>
          <w:szCs w:val="16"/>
        </w:rPr>
        <w:t>contract.</w:t>
      </w:r>
      <w:r w:rsidRPr="00A36A6F">
        <w:rPr>
          <w:rFonts w:ascii="Arial" w:eastAsia="Arial" w:hAnsi="Arial" w:cs="Arial"/>
          <w:spacing w:val="-5"/>
          <w:sz w:val="16"/>
          <w:szCs w:val="16"/>
        </w:rPr>
        <w:t xml:space="preserve"> </w:t>
      </w:r>
      <w:r w:rsidRPr="00A36A6F">
        <w:rPr>
          <w:rFonts w:ascii="Arial" w:eastAsia="Arial" w:hAnsi="Arial" w:cs="Arial"/>
          <w:sz w:val="16"/>
          <w:szCs w:val="16"/>
        </w:rPr>
        <w:t>In</w:t>
      </w:r>
      <w:r w:rsidRPr="00A36A6F">
        <w:rPr>
          <w:rFonts w:ascii="Arial" w:eastAsia="Arial" w:hAnsi="Arial" w:cs="Arial"/>
          <w:spacing w:val="-5"/>
          <w:sz w:val="16"/>
          <w:szCs w:val="16"/>
        </w:rPr>
        <w:t xml:space="preserve"> </w:t>
      </w:r>
      <w:r w:rsidRPr="00A36A6F">
        <w:rPr>
          <w:rFonts w:ascii="Arial" w:eastAsia="Arial" w:hAnsi="Arial" w:cs="Arial"/>
          <w:sz w:val="16"/>
          <w:szCs w:val="16"/>
        </w:rPr>
        <w:t>the</w:t>
      </w:r>
      <w:r w:rsidRPr="00A36A6F">
        <w:rPr>
          <w:rFonts w:ascii="Arial" w:eastAsia="Arial" w:hAnsi="Arial" w:cs="Arial"/>
          <w:spacing w:val="-5"/>
          <w:sz w:val="16"/>
          <w:szCs w:val="16"/>
        </w:rPr>
        <w:t xml:space="preserve"> </w:t>
      </w:r>
      <w:r w:rsidRPr="00A36A6F">
        <w:rPr>
          <w:rFonts w:ascii="Arial" w:eastAsia="Arial" w:hAnsi="Arial" w:cs="Arial"/>
          <w:sz w:val="16"/>
          <w:szCs w:val="16"/>
        </w:rPr>
        <w:t>execution of this contract, the contractor agrees to comply with the following minimum specific requirement activities of EEO:</w:t>
      </w:r>
    </w:p>
    <w:p w14:paraId="135A5972" w14:textId="77777777" w:rsidR="00A36A6F" w:rsidRPr="00A36A6F" w:rsidRDefault="00A36A6F" w:rsidP="005D1515">
      <w:pPr>
        <w:widowControl w:val="0"/>
        <w:numPr>
          <w:ilvl w:val="0"/>
          <w:numId w:val="32"/>
        </w:numPr>
        <w:tabs>
          <w:tab w:val="left" w:pos="439"/>
        </w:tabs>
        <w:autoSpaceDE w:val="0"/>
        <w:autoSpaceDN w:val="0"/>
        <w:spacing w:before="183"/>
        <w:ind w:right="41" w:firstLine="143"/>
        <w:rPr>
          <w:rFonts w:ascii="Arial" w:eastAsia="Arial" w:hAnsi="Arial" w:cs="Arial"/>
          <w:sz w:val="16"/>
          <w:szCs w:val="22"/>
        </w:rPr>
      </w:pPr>
      <w:r w:rsidRPr="00A36A6F">
        <w:rPr>
          <w:rFonts w:ascii="Arial" w:eastAsia="Arial" w:hAnsi="Arial" w:cs="Arial"/>
          <w:sz w:val="16"/>
          <w:szCs w:val="22"/>
        </w:rPr>
        <w:t>The contractor will work with the contracting agency and the Federal Government to ensure that it has made every good</w:t>
      </w:r>
      <w:r w:rsidRPr="00A36A6F">
        <w:rPr>
          <w:rFonts w:ascii="Arial" w:eastAsia="Arial" w:hAnsi="Arial" w:cs="Arial"/>
          <w:spacing w:val="-5"/>
          <w:sz w:val="16"/>
          <w:szCs w:val="22"/>
        </w:rPr>
        <w:t xml:space="preserve"> </w:t>
      </w:r>
      <w:r w:rsidRPr="00A36A6F">
        <w:rPr>
          <w:rFonts w:ascii="Arial" w:eastAsia="Arial" w:hAnsi="Arial" w:cs="Arial"/>
          <w:sz w:val="16"/>
          <w:szCs w:val="22"/>
        </w:rPr>
        <w:t>faith</w:t>
      </w:r>
      <w:r w:rsidRPr="00A36A6F">
        <w:rPr>
          <w:rFonts w:ascii="Arial" w:eastAsia="Arial" w:hAnsi="Arial" w:cs="Arial"/>
          <w:spacing w:val="-5"/>
          <w:sz w:val="16"/>
          <w:szCs w:val="22"/>
        </w:rPr>
        <w:t xml:space="preserve"> </w:t>
      </w:r>
      <w:r w:rsidRPr="00A36A6F">
        <w:rPr>
          <w:rFonts w:ascii="Arial" w:eastAsia="Arial" w:hAnsi="Arial" w:cs="Arial"/>
          <w:sz w:val="16"/>
          <w:szCs w:val="22"/>
        </w:rPr>
        <w:t>effort</w:t>
      </w:r>
      <w:r w:rsidRPr="00A36A6F">
        <w:rPr>
          <w:rFonts w:ascii="Arial" w:eastAsia="Arial" w:hAnsi="Arial" w:cs="Arial"/>
          <w:spacing w:val="-5"/>
          <w:sz w:val="16"/>
          <w:szCs w:val="22"/>
        </w:rPr>
        <w:t xml:space="preserve"> </w:t>
      </w:r>
      <w:r w:rsidRPr="00A36A6F">
        <w:rPr>
          <w:rFonts w:ascii="Arial" w:eastAsia="Arial" w:hAnsi="Arial" w:cs="Arial"/>
          <w:sz w:val="16"/>
          <w:szCs w:val="22"/>
        </w:rPr>
        <w:t>to</w:t>
      </w:r>
      <w:r w:rsidRPr="00A36A6F">
        <w:rPr>
          <w:rFonts w:ascii="Arial" w:eastAsia="Arial" w:hAnsi="Arial" w:cs="Arial"/>
          <w:spacing w:val="-5"/>
          <w:sz w:val="16"/>
          <w:szCs w:val="22"/>
        </w:rPr>
        <w:t xml:space="preserve"> </w:t>
      </w:r>
      <w:r w:rsidRPr="00A36A6F">
        <w:rPr>
          <w:rFonts w:ascii="Arial" w:eastAsia="Arial" w:hAnsi="Arial" w:cs="Arial"/>
          <w:sz w:val="16"/>
          <w:szCs w:val="22"/>
        </w:rPr>
        <w:t>provide</w:t>
      </w:r>
      <w:r w:rsidRPr="00A36A6F">
        <w:rPr>
          <w:rFonts w:ascii="Arial" w:eastAsia="Arial" w:hAnsi="Arial" w:cs="Arial"/>
          <w:spacing w:val="-5"/>
          <w:sz w:val="16"/>
          <w:szCs w:val="22"/>
        </w:rPr>
        <w:t xml:space="preserve"> </w:t>
      </w:r>
      <w:r w:rsidRPr="00A36A6F">
        <w:rPr>
          <w:rFonts w:ascii="Arial" w:eastAsia="Arial" w:hAnsi="Arial" w:cs="Arial"/>
          <w:sz w:val="16"/>
          <w:szCs w:val="22"/>
        </w:rPr>
        <w:t>equal</w:t>
      </w:r>
      <w:r w:rsidRPr="00A36A6F">
        <w:rPr>
          <w:rFonts w:ascii="Arial" w:eastAsia="Arial" w:hAnsi="Arial" w:cs="Arial"/>
          <w:spacing w:val="-4"/>
          <w:sz w:val="16"/>
          <w:szCs w:val="22"/>
        </w:rPr>
        <w:t xml:space="preserve"> </w:t>
      </w:r>
      <w:r w:rsidRPr="00A36A6F">
        <w:rPr>
          <w:rFonts w:ascii="Arial" w:eastAsia="Arial" w:hAnsi="Arial" w:cs="Arial"/>
          <w:sz w:val="16"/>
          <w:szCs w:val="22"/>
        </w:rPr>
        <w:t>opportunity</w:t>
      </w:r>
      <w:r w:rsidRPr="00A36A6F">
        <w:rPr>
          <w:rFonts w:ascii="Arial" w:eastAsia="Arial" w:hAnsi="Arial" w:cs="Arial"/>
          <w:spacing w:val="-4"/>
          <w:sz w:val="16"/>
          <w:szCs w:val="22"/>
        </w:rPr>
        <w:t xml:space="preserve"> </w:t>
      </w:r>
      <w:r w:rsidRPr="00A36A6F">
        <w:rPr>
          <w:rFonts w:ascii="Arial" w:eastAsia="Arial" w:hAnsi="Arial" w:cs="Arial"/>
          <w:sz w:val="16"/>
          <w:szCs w:val="22"/>
        </w:rPr>
        <w:t>with</w:t>
      </w:r>
      <w:r w:rsidRPr="00A36A6F">
        <w:rPr>
          <w:rFonts w:ascii="Arial" w:eastAsia="Arial" w:hAnsi="Arial" w:cs="Arial"/>
          <w:spacing w:val="-5"/>
          <w:sz w:val="16"/>
          <w:szCs w:val="22"/>
        </w:rPr>
        <w:t xml:space="preserve"> </w:t>
      </w:r>
      <w:r w:rsidRPr="00A36A6F">
        <w:rPr>
          <w:rFonts w:ascii="Arial" w:eastAsia="Arial" w:hAnsi="Arial" w:cs="Arial"/>
          <w:sz w:val="16"/>
          <w:szCs w:val="22"/>
        </w:rPr>
        <w:t>respect</w:t>
      </w:r>
      <w:r w:rsidRPr="00A36A6F">
        <w:rPr>
          <w:rFonts w:ascii="Arial" w:eastAsia="Arial" w:hAnsi="Arial" w:cs="Arial"/>
          <w:spacing w:val="-5"/>
          <w:sz w:val="16"/>
          <w:szCs w:val="22"/>
        </w:rPr>
        <w:t xml:space="preserve"> </w:t>
      </w:r>
      <w:r w:rsidRPr="00A36A6F">
        <w:rPr>
          <w:rFonts w:ascii="Arial" w:eastAsia="Arial" w:hAnsi="Arial" w:cs="Arial"/>
          <w:sz w:val="16"/>
          <w:szCs w:val="22"/>
        </w:rPr>
        <w:t>to</w:t>
      </w:r>
      <w:r w:rsidRPr="00A36A6F">
        <w:rPr>
          <w:rFonts w:ascii="Arial" w:eastAsia="Arial" w:hAnsi="Arial" w:cs="Arial"/>
          <w:spacing w:val="-5"/>
          <w:sz w:val="16"/>
          <w:szCs w:val="22"/>
        </w:rPr>
        <w:t xml:space="preserve"> </w:t>
      </w:r>
      <w:proofErr w:type="gramStart"/>
      <w:r w:rsidRPr="00A36A6F">
        <w:rPr>
          <w:rFonts w:ascii="Arial" w:eastAsia="Arial" w:hAnsi="Arial" w:cs="Arial"/>
          <w:sz w:val="16"/>
          <w:szCs w:val="22"/>
        </w:rPr>
        <w:t>all of</w:t>
      </w:r>
      <w:proofErr w:type="gramEnd"/>
      <w:r w:rsidRPr="00A36A6F">
        <w:rPr>
          <w:rFonts w:ascii="Arial" w:eastAsia="Arial" w:hAnsi="Arial" w:cs="Arial"/>
          <w:sz w:val="16"/>
          <w:szCs w:val="22"/>
        </w:rPr>
        <w:t xml:space="preserve"> its terms and conditions of employment and in their review of activities under the contract.</w:t>
      </w:r>
      <w:r w:rsidRPr="00A36A6F">
        <w:rPr>
          <w:rFonts w:ascii="Arial" w:eastAsia="Arial" w:hAnsi="Arial" w:cs="Arial"/>
          <w:spacing w:val="40"/>
          <w:sz w:val="16"/>
          <w:szCs w:val="22"/>
        </w:rPr>
        <w:t xml:space="preserve"> </w:t>
      </w:r>
      <w:r w:rsidRPr="00A36A6F">
        <w:rPr>
          <w:rFonts w:ascii="Arial" w:eastAsia="Arial" w:hAnsi="Arial" w:cs="Arial"/>
          <w:sz w:val="16"/>
          <w:szCs w:val="22"/>
        </w:rPr>
        <w:t>23 CFR 230.409 (g)(4) &amp; (5).</w:t>
      </w:r>
    </w:p>
    <w:p w14:paraId="0C2624DD" w14:textId="77777777" w:rsidR="00A36A6F" w:rsidRPr="00A36A6F" w:rsidRDefault="00A36A6F" w:rsidP="00A36A6F">
      <w:pPr>
        <w:widowControl w:val="0"/>
        <w:autoSpaceDE w:val="0"/>
        <w:autoSpaceDN w:val="0"/>
        <w:rPr>
          <w:rFonts w:ascii="Arial" w:eastAsia="Arial" w:hAnsi="Arial" w:cs="Arial"/>
          <w:sz w:val="16"/>
          <w:szCs w:val="16"/>
        </w:rPr>
      </w:pPr>
    </w:p>
    <w:p w14:paraId="2E60D979" w14:textId="77777777" w:rsidR="00A36A6F" w:rsidRPr="00A36A6F" w:rsidRDefault="00A36A6F" w:rsidP="005D1515">
      <w:pPr>
        <w:widowControl w:val="0"/>
        <w:numPr>
          <w:ilvl w:val="0"/>
          <w:numId w:val="32"/>
        </w:numPr>
        <w:tabs>
          <w:tab w:val="left" w:pos="473"/>
        </w:tabs>
        <w:autoSpaceDE w:val="0"/>
        <w:autoSpaceDN w:val="0"/>
        <w:ind w:right="432" w:firstLine="177"/>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contractor</w:t>
      </w:r>
      <w:r w:rsidRPr="00A36A6F">
        <w:rPr>
          <w:rFonts w:ascii="Arial" w:eastAsia="Arial" w:hAnsi="Arial" w:cs="Arial"/>
          <w:spacing w:val="-5"/>
          <w:sz w:val="16"/>
          <w:szCs w:val="22"/>
        </w:rPr>
        <w:t xml:space="preserve"> </w:t>
      </w:r>
      <w:r w:rsidRPr="00A36A6F">
        <w:rPr>
          <w:rFonts w:ascii="Arial" w:eastAsia="Arial" w:hAnsi="Arial" w:cs="Arial"/>
          <w:sz w:val="16"/>
          <w:szCs w:val="22"/>
        </w:rPr>
        <w:t>will</w:t>
      </w:r>
      <w:r w:rsidRPr="00A36A6F">
        <w:rPr>
          <w:rFonts w:ascii="Arial" w:eastAsia="Arial" w:hAnsi="Arial" w:cs="Arial"/>
          <w:spacing w:val="-5"/>
          <w:sz w:val="16"/>
          <w:szCs w:val="22"/>
        </w:rPr>
        <w:t xml:space="preserve"> </w:t>
      </w:r>
      <w:r w:rsidRPr="00A36A6F">
        <w:rPr>
          <w:rFonts w:ascii="Arial" w:eastAsia="Arial" w:hAnsi="Arial" w:cs="Arial"/>
          <w:sz w:val="16"/>
          <w:szCs w:val="22"/>
        </w:rPr>
        <w:t>accept</w:t>
      </w:r>
      <w:r w:rsidRPr="00A36A6F">
        <w:rPr>
          <w:rFonts w:ascii="Arial" w:eastAsia="Arial" w:hAnsi="Arial" w:cs="Arial"/>
          <w:spacing w:val="-5"/>
          <w:sz w:val="16"/>
          <w:szCs w:val="22"/>
        </w:rPr>
        <w:t xml:space="preserve"> </w:t>
      </w:r>
      <w:r w:rsidRPr="00A36A6F">
        <w:rPr>
          <w:rFonts w:ascii="Arial" w:eastAsia="Arial" w:hAnsi="Arial" w:cs="Arial"/>
          <w:sz w:val="16"/>
          <w:szCs w:val="22"/>
        </w:rPr>
        <w:t>as</w:t>
      </w:r>
      <w:r w:rsidRPr="00A36A6F">
        <w:rPr>
          <w:rFonts w:ascii="Arial" w:eastAsia="Arial" w:hAnsi="Arial" w:cs="Arial"/>
          <w:spacing w:val="-5"/>
          <w:sz w:val="16"/>
          <w:szCs w:val="22"/>
        </w:rPr>
        <w:t xml:space="preserve"> </w:t>
      </w:r>
      <w:r w:rsidRPr="00A36A6F">
        <w:rPr>
          <w:rFonts w:ascii="Arial" w:eastAsia="Arial" w:hAnsi="Arial" w:cs="Arial"/>
          <w:sz w:val="16"/>
          <w:szCs w:val="22"/>
        </w:rPr>
        <w:t>its</w:t>
      </w:r>
      <w:r w:rsidRPr="00A36A6F">
        <w:rPr>
          <w:rFonts w:ascii="Arial" w:eastAsia="Arial" w:hAnsi="Arial" w:cs="Arial"/>
          <w:spacing w:val="-5"/>
          <w:sz w:val="16"/>
          <w:szCs w:val="22"/>
        </w:rPr>
        <w:t xml:space="preserve"> </w:t>
      </w:r>
      <w:r w:rsidRPr="00A36A6F">
        <w:rPr>
          <w:rFonts w:ascii="Arial" w:eastAsia="Arial" w:hAnsi="Arial" w:cs="Arial"/>
          <w:sz w:val="16"/>
          <w:szCs w:val="22"/>
        </w:rPr>
        <w:t>operating</w:t>
      </w:r>
      <w:r w:rsidRPr="00A36A6F">
        <w:rPr>
          <w:rFonts w:ascii="Arial" w:eastAsia="Arial" w:hAnsi="Arial" w:cs="Arial"/>
          <w:spacing w:val="-5"/>
          <w:sz w:val="16"/>
          <w:szCs w:val="22"/>
        </w:rPr>
        <w:t xml:space="preserve"> </w:t>
      </w:r>
      <w:r w:rsidRPr="00A36A6F">
        <w:rPr>
          <w:rFonts w:ascii="Arial" w:eastAsia="Arial" w:hAnsi="Arial" w:cs="Arial"/>
          <w:sz w:val="16"/>
          <w:szCs w:val="22"/>
        </w:rPr>
        <w:t>policy</w:t>
      </w:r>
      <w:r w:rsidRPr="00A36A6F">
        <w:rPr>
          <w:rFonts w:ascii="Arial" w:eastAsia="Arial" w:hAnsi="Arial" w:cs="Arial"/>
          <w:spacing w:val="-5"/>
          <w:sz w:val="16"/>
          <w:szCs w:val="22"/>
        </w:rPr>
        <w:t xml:space="preserve"> </w:t>
      </w:r>
      <w:r w:rsidRPr="00A36A6F">
        <w:rPr>
          <w:rFonts w:ascii="Arial" w:eastAsia="Arial" w:hAnsi="Arial" w:cs="Arial"/>
          <w:sz w:val="16"/>
          <w:szCs w:val="22"/>
        </w:rPr>
        <w:t>the following statement:</w:t>
      </w:r>
    </w:p>
    <w:p w14:paraId="5483D0B8" w14:textId="77777777" w:rsidR="00A36A6F" w:rsidRPr="00A36A6F" w:rsidRDefault="00A36A6F" w:rsidP="00A36A6F">
      <w:pPr>
        <w:widowControl w:val="0"/>
        <w:autoSpaceDE w:val="0"/>
        <w:autoSpaceDN w:val="0"/>
        <w:rPr>
          <w:rFonts w:ascii="Arial" w:eastAsia="Arial" w:hAnsi="Arial" w:cs="Arial"/>
          <w:sz w:val="16"/>
          <w:szCs w:val="16"/>
        </w:rPr>
      </w:pPr>
    </w:p>
    <w:p w14:paraId="5FEB13E9" w14:textId="77777777" w:rsidR="00A36A6F" w:rsidRPr="00A36A6F" w:rsidRDefault="00A36A6F" w:rsidP="00A36A6F">
      <w:pPr>
        <w:widowControl w:val="0"/>
        <w:autoSpaceDE w:val="0"/>
        <w:autoSpaceDN w:val="0"/>
        <w:ind w:right="15"/>
        <w:rPr>
          <w:rFonts w:ascii="Arial" w:eastAsia="Arial" w:hAnsi="Arial" w:cs="Arial"/>
          <w:sz w:val="16"/>
          <w:szCs w:val="16"/>
        </w:rPr>
      </w:pPr>
      <w:r w:rsidRPr="00A36A6F">
        <w:rPr>
          <w:rFonts w:ascii="Arial" w:eastAsia="Arial" w:hAnsi="Arial" w:cs="Arial"/>
          <w:sz w:val="16"/>
          <w:szCs w:val="16"/>
        </w:rPr>
        <w:t>"It is the policy of this Company to assure that applicants are employed, and that employees are treated during employment, without regard to their race, religion, sex, sexual</w:t>
      </w:r>
      <w:r w:rsidRPr="00A36A6F">
        <w:rPr>
          <w:rFonts w:ascii="Arial" w:eastAsia="Arial" w:hAnsi="Arial" w:cs="Arial"/>
          <w:spacing w:val="-6"/>
          <w:sz w:val="16"/>
          <w:szCs w:val="16"/>
        </w:rPr>
        <w:t xml:space="preserve"> </w:t>
      </w:r>
      <w:r w:rsidRPr="00A36A6F">
        <w:rPr>
          <w:rFonts w:ascii="Arial" w:eastAsia="Arial" w:hAnsi="Arial" w:cs="Arial"/>
          <w:sz w:val="16"/>
          <w:szCs w:val="16"/>
        </w:rPr>
        <w:t>orientation,</w:t>
      </w:r>
      <w:r w:rsidRPr="00A36A6F">
        <w:rPr>
          <w:rFonts w:ascii="Arial" w:eastAsia="Arial" w:hAnsi="Arial" w:cs="Arial"/>
          <w:spacing w:val="-6"/>
          <w:sz w:val="16"/>
          <w:szCs w:val="16"/>
        </w:rPr>
        <w:t xml:space="preserve"> </w:t>
      </w:r>
      <w:r w:rsidRPr="00A36A6F">
        <w:rPr>
          <w:rFonts w:ascii="Arial" w:eastAsia="Arial" w:hAnsi="Arial" w:cs="Arial"/>
          <w:sz w:val="16"/>
          <w:szCs w:val="16"/>
        </w:rPr>
        <w:t>gender</w:t>
      </w:r>
      <w:r w:rsidRPr="00A36A6F">
        <w:rPr>
          <w:rFonts w:ascii="Arial" w:eastAsia="Arial" w:hAnsi="Arial" w:cs="Arial"/>
          <w:spacing w:val="-6"/>
          <w:sz w:val="16"/>
          <w:szCs w:val="16"/>
        </w:rPr>
        <w:t xml:space="preserve"> </w:t>
      </w:r>
      <w:r w:rsidRPr="00A36A6F">
        <w:rPr>
          <w:rFonts w:ascii="Arial" w:eastAsia="Arial" w:hAnsi="Arial" w:cs="Arial"/>
          <w:sz w:val="16"/>
          <w:szCs w:val="16"/>
        </w:rPr>
        <w:t>identity,</w:t>
      </w:r>
      <w:r w:rsidRPr="00A36A6F">
        <w:rPr>
          <w:rFonts w:ascii="Arial" w:eastAsia="Arial" w:hAnsi="Arial" w:cs="Arial"/>
          <w:spacing w:val="-6"/>
          <w:sz w:val="16"/>
          <w:szCs w:val="16"/>
        </w:rPr>
        <w:t xml:space="preserve"> </w:t>
      </w:r>
      <w:r w:rsidRPr="00A36A6F">
        <w:rPr>
          <w:rFonts w:ascii="Arial" w:eastAsia="Arial" w:hAnsi="Arial" w:cs="Arial"/>
          <w:sz w:val="16"/>
          <w:szCs w:val="16"/>
        </w:rPr>
        <w:t>color,</w:t>
      </w:r>
      <w:r w:rsidRPr="00A36A6F">
        <w:rPr>
          <w:rFonts w:ascii="Arial" w:eastAsia="Arial" w:hAnsi="Arial" w:cs="Arial"/>
          <w:spacing w:val="-6"/>
          <w:sz w:val="16"/>
          <w:szCs w:val="16"/>
        </w:rPr>
        <w:t xml:space="preserve"> </w:t>
      </w:r>
      <w:r w:rsidRPr="00A36A6F">
        <w:rPr>
          <w:rFonts w:ascii="Arial" w:eastAsia="Arial" w:hAnsi="Arial" w:cs="Arial"/>
          <w:sz w:val="16"/>
          <w:szCs w:val="16"/>
        </w:rPr>
        <w:t>national</w:t>
      </w:r>
      <w:r w:rsidRPr="00A36A6F">
        <w:rPr>
          <w:rFonts w:ascii="Arial" w:eastAsia="Arial" w:hAnsi="Arial" w:cs="Arial"/>
          <w:spacing w:val="-6"/>
          <w:sz w:val="16"/>
          <w:szCs w:val="16"/>
        </w:rPr>
        <w:t xml:space="preserve"> </w:t>
      </w:r>
      <w:r w:rsidRPr="00A36A6F">
        <w:rPr>
          <w:rFonts w:ascii="Arial" w:eastAsia="Arial" w:hAnsi="Arial" w:cs="Arial"/>
          <w:sz w:val="16"/>
          <w:szCs w:val="16"/>
        </w:rPr>
        <w:t>origin,</w:t>
      </w:r>
      <w:r w:rsidRPr="00A36A6F">
        <w:rPr>
          <w:rFonts w:ascii="Arial" w:eastAsia="Arial" w:hAnsi="Arial" w:cs="Arial"/>
          <w:spacing w:val="-6"/>
          <w:sz w:val="16"/>
          <w:szCs w:val="16"/>
        </w:rPr>
        <w:t xml:space="preserve"> </w:t>
      </w:r>
      <w:r w:rsidRPr="00A36A6F">
        <w:rPr>
          <w:rFonts w:ascii="Arial" w:eastAsia="Arial" w:hAnsi="Arial" w:cs="Arial"/>
          <w:sz w:val="16"/>
          <w:szCs w:val="16"/>
        </w:rPr>
        <w:t>age or disability.</w:t>
      </w:r>
      <w:r w:rsidRPr="00A36A6F">
        <w:rPr>
          <w:rFonts w:ascii="Arial" w:eastAsia="Arial" w:hAnsi="Arial" w:cs="Arial"/>
          <w:spacing w:val="40"/>
          <w:sz w:val="16"/>
          <w:szCs w:val="16"/>
        </w:rPr>
        <w:t xml:space="preserve"> </w:t>
      </w:r>
      <w:r w:rsidRPr="00A36A6F">
        <w:rPr>
          <w:rFonts w:ascii="Arial" w:eastAsia="Arial" w:hAnsi="Arial" w:cs="Arial"/>
          <w:sz w:val="16"/>
          <w:szCs w:val="16"/>
        </w:rPr>
        <w:t xml:space="preserve">Such </w:t>
      </w:r>
      <w:proofErr w:type="gramStart"/>
      <w:r w:rsidRPr="00A36A6F">
        <w:rPr>
          <w:rFonts w:ascii="Arial" w:eastAsia="Arial" w:hAnsi="Arial" w:cs="Arial"/>
          <w:sz w:val="16"/>
          <w:szCs w:val="16"/>
        </w:rPr>
        <w:t>action</w:t>
      </w:r>
      <w:proofErr w:type="gramEnd"/>
      <w:r w:rsidRPr="00A36A6F">
        <w:rPr>
          <w:rFonts w:ascii="Arial" w:eastAsia="Arial" w:hAnsi="Arial" w:cs="Arial"/>
          <w:sz w:val="16"/>
          <w:szCs w:val="16"/>
        </w:rPr>
        <w:t xml:space="preserve"> shall </w:t>
      </w:r>
      <w:proofErr w:type="gramStart"/>
      <w:r w:rsidRPr="00A36A6F">
        <w:rPr>
          <w:rFonts w:ascii="Arial" w:eastAsia="Arial" w:hAnsi="Arial" w:cs="Arial"/>
          <w:sz w:val="16"/>
          <w:szCs w:val="16"/>
        </w:rPr>
        <w:t>include:</w:t>
      </w:r>
      <w:proofErr w:type="gramEnd"/>
      <w:r w:rsidRPr="00A36A6F">
        <w:rPr>
          <w:rFonts w:ascii="Arial" w:eastAsia="Arial" w:hAnsi="Arial" w:cs="Arial"/>
          <w:sz w:val="16"/>
          <w:szCs w:val="16"/>
        </w:rPr>
        <w:t xml:space="preserve"> employment, upgrading, demotion, or transfer; recruitment or recruitment advertising;</w:t>
      </w:r>
      <w:r w:rsidRPr="00A36A6F">
        <w:rPr>
          <w:rFonts w:ascii="Arial" w:eastAsia="Arial" w:hAnsi="Arial" w:cs="Arial"/>
          <w:spacing w:val="-1"/>
          <w:sz w:val="16"/>
          <w:szCs w:val="16"/>
        </w:rPr>
        <w:t xml:space="preserve"> </w:t>
      </w:r>
      <w:r w:rsidRPr="00A36A6F">
        <w:rPr>
          <w:rFonts w:ascii="Arial" w:eastAsia="Arial" w:hAnsi="Arial" w:cs="Arial"/>
          <w:sz w:val="16"/>
          <w:szCs w:val="16"/>
        </w:rPr>
        <w:t>layoff</w:t>
      </w:r>
      <w:r w:rsidRPr="00A36A6F">
        <w:rPr>
          <w:rFonts w:ascii="Arial" w:eastAsia="Arial" w:hAnsi="Arial" w:cs="Arial"/>
          <w:spacing w:val="-1"/>
          <w:sz w:val="16"/>
          <w:szCs w:val="16"/>
        </w:rPr>
        <w:t xml:space="preserve"> </w:t>
      </w:r>
      <w:r w:rsidRPr="00A36A6F">
        <w:rPr>
          <w:rFonts w:ascii="Arial" w:eastAsia="Arial" w:hAnsi="Arial" w:cs="Arial"/>
          <w:sz w:val="16"/>
          <w:szCs w:val="16"/>
        </w:rPr>
        <w:t>or</w:t>
      </w:r>
      <w:r w:rsidRPr="00A36A6F">
        <w:rPr>
          <w:rFonts w:ascii="Arial" w:eastAsia="Arial" w:hAnsi="Arial" w:cs="Arial"/>
          <w:spacing w:val="-1"/>
          <w:sz w:val="16"/>
          <w:szCs w:val="16"/>
        </w:rPr>
        <w:t xml:space="preserve"> </w:t>
      </w:r>
      <w:r w:rsidRPr="00A36A6F">
        <w:rPr>
          <w:rFonts w:ascii="Arial" w:eastAsia="Arial" w:hAnsi="Arial" w:cs="Arial"/>
          <w:sz w:val="16"/>
          <w:szCs w:val="16"/>
        </w:rPr>
        <w:t>termination; rates of</w:t>
      </w:r>
      <w:r w:rsidRPr="00A36A6F">
        <w:rPr>
          <w:rFonts w:ascii="Arial" w:eastAsia="Arial" w:hAnsi="Arial" w:cs="Arial"/>
          <w:spacing w:val="-1"/>
          <w:sz w:val="16"/>
          <w:szCs w:val="16"/>
        </w:rPr>
        <w:t xml:space="preserve"> </w:t>
      </w:r>
      <w:r w:rsidRPr="00A36A6F">
        <w:rPr>
          <w:rFonts w:ascii="Arial" w:eastAsia="Arial" w:hAnsi="Arial" w:cs="Arial"/>
          <w:sz w:val="16"/>
          <w:szCs w:val="16"/>
        </w:rPr>
        <w:t>pay or</w:t>
      </w:r>
      <w:r w:rsidRPr="00A36A6F">
        <w:rPr>
          <w:rFonts w:ascii="Arial" w:eastAsia="Arial" w:hAnsi="Arial" w:cs="Arial"/>
          <w:spacing w:val="-1"/>
          <w:sz w:val="16"/>
          <w:szCs w:val="16"/>
        </w:rPr>
        <w:t xml:space="preserve"> </w:t>
      </w:r>
      <w:r w:rsidRPr="00A36A6F">
        <w:rPr>
          <w:rFonts w:ascii="Arial" w:eastAsia="Arial" w:hAnsi="Arial" w:cs="Arial"/>
          <w:sz w:val="16"/>
          <w:szCs w:val="16"/>
        </w:rPr>
        <w:t>other</w:t>
      </w:r>
      <w:r w:rsidRPr="00A36A6F">
        <w:rPr>
          <w:rFonts w:ascii="Arial" w:eastAsia="Arial" w:hAnsi="Arial" w:cs="Arial"/>
          <w:spacing w:val="-1"/>
          <w:sz w:val="16"/>
          <w:szCs w:val="16"/>
        </w:rPr>
        <w:t xml:space="preserve"> </w:t>
      </w:r>
      <w:r w:rsidRPr="00A36A6F">
        <w:rPr>
          <w:rFonts w:ascii="Arial" w:eastAsia="Arial" w:hAnsi="Arial" w:cs="Arial"/>
          <w:sz w:val="16"/>
          <w:szCs w:val="16"/>
        </w:rPr>
        <w:t xml:space="preserve">forms of compensation; and selection for training, including apprenticeship, pre-apprenticeship, and/or on-the-job </w:t>
      </w:r>
      <w:r w:rsidRPr="00A36A6F">
        <w:rPr>
          <w:rFonts w:ascii="Arial" w:eastAsia="Arial" w:hAnsi="Arial" w:cs="Arial"/>
          <w:spacing w:val="-2"/>
          <w:sz w:val="16"/>
          <w:szCs w:val="16"/>
        </w:rPr>
        <w:t>training."</w:t>
      </w:r>
    </w:p>
    <w:p w14:paraId="5867AF27" w14:textId="77777777" w:rsidR="00A36A6F" w:rsidRPr="00A36A6F" w:rsidRDefault="00A36A6F" w:rsidP="00A36A6F">
      <w:pPr>
        <w:widowControl w:val="0"/>
        <w:autoSpaceDE w:val="0"/>
        <w:autoSpaceDN w:val="0"/>
        <w:rPr>
          <w:rFonts w:ascii="Arial" w:eastAsia="Arial" w:hAnsi="Arial" w:cs="Arial"/>
          <w:sz w:val="16"/>
          <w:szCs w:val="16"/>
        </w:rPr>
      </w:pPr>
    </w:p>
    <w:p w14:paraId="1CB75F62" w14:textId="77777777" w:rsidR="00A36A6F" w:rsidRPr="00A36A6F" w:rsidRDefault="00A36A6F" w:rsidP="005D1515">
      <w:pPr>
        <w:widowControl w:val="0"/>
        <w:numPr>
          <w:ilvl w:val="2"/>
          <w:numId w:val="39"/>
        </w:numPr>
        <w:tabs>
          <w:tab w:val="left" w:pos="341"/>
        </w:tabs>
        <w:autoSpaceDE w:val="0"/>
        <w:autoSpaceDN w:val="0"/>
        <w:ind w:right="40" w:firstLine="0"/>
        <w:rPr>
          <w:rFonts w:ascii="Arial" w:eastAsia="Arial" w:hAnsi="Arial" w:cs="Arial"/>
          <w:b/>
          <w:sz w:val="16"/>
          <w:szCs w:val="22"/>
        </w:rPr>
      </w:pPr>
      <w:r w:rsidRPr="00A36A6F">
        <w:rPr>
          <w:rFonts w:ascii="Arial" w:eastAsia="Arial" w:hAnsi="Arial" w:cs="Arial"/>
          <w:b/>
          <w:sz w:val="16"/>
          <w:szCs w:val="22"/>
        </w:rPr>
        <w:t xml:space="preserve">EEO Officer: </w:t>
      </w:r>
      <w:r w:rsidRPr="00A36A6F">
        <w:rPr>
          <w:rFonts w:ascii="Arial" w:eastAsia="Arial" w:hAnsi="Arial" w:cs="Arial"/>
          <w:sz w:val="16"/>
          <w:szCs w:val="22"/>
        </w:rPr>
        <w:t>The contractor will designate and make known</w:t>
      </w:r>
      <w:r w:rsidRPr="00A36A6F">
        <w:rPr>
          <w:rFonts w:ascii="Arial" w:eastAsia="Arial" w:hAnsi="Arial" w:cs="Arial"/>
          <w:spacing w:val="-5"/>
          <w:sz w:val="16"/>
          <w:szCs w:val="22"/>
        </w:rPr>
        <w:t xml:space="preserve"> </w:t>
      </w:r>
      <w:r w:rsidRPr="00A36A6F">
        <w:rPr>
          <w:rFonts w:ascii="Arial" w:eastAsia="Arial" w:hAnsi="Arial" w:cs="Arial"/>
          <w:sz w:val="16"/>
          <w:szCs w:val="22"/>
        </w:rPr>
        <w:t>to</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contracting</w:t>
      </w:r>
      <w:r w:rsidRPr="00A36A6F">
        <w:rPr>
          <w:rFonts w:ascii="Arial" w:eastAsia="Arial" w:hAnsi="Arial" w:cs="Arial"/>
          <w:spacing w:val="-5"/>
          <w:sz w:val="16"/>
          <w:szCs w:val="22"/>
        </w:rPr>
        <w:t xml:space="preserve"> </w:t>
      </w:r>
      <w:r w:rsidRPr="00A36A6F">
        <w:rPr>
          <w:rFonts w:ascii="Arial" w:eastAsia="Arial" w:hAnsi="Arial" w:cs="Arial"/>
          <w:sz w:val="16"/>
          <w:szCs w:val="22"/>
        </w:rPr>
        <w:t>officers</w:t>
      </w:r>
      <w:r w:rsidRPr="00A36A6F">
        <w:rPr>
          <w:rFonts w:ascii="Arial" w:eastAsia="Arial" w:hAnsi="Arial" w:cs="Arial"/>
          <w:spacing w:val="-4"/>
          <w:sz w:val="16"/>
          <w:szCs w:val="22"/>
        </w:rPr>
        <w:t xml:space="preserve"> </w:t>
      </w:r>
      <w:r w:rsidRPr="00A36A6F">
        <w:rPr>
          <w:rFonts w:ascii="Arial" w:eastAsia="Arial" w:hAnsi="Arial" w:cs="Arial"/>
          <w:sz w:val="16"/>
          <w:szCs w:val="22"/>
        </w:rPr>
        <w:t>an</w:t>
      </w:r>
      <w:r w:rsidRPr="00A36A6F">
        <w:rPr>
          <w:rFonts w:ascii="Arial" w:eastAsia="Arial" w:hAnsi="Arial" w:cs="Arial"/>
          <w:spacing w:val="-5"/>
          <w:sz w:val="16"/>
          <w:szCs w:val="22"/>
        </w:rPr>
        <w:t xml:space="preserve"> </w:t>
      </w:r>
      <w:r w:rsidRPr="00A36A6F">
        <w:rPr>
          <w:rFonts w:ascii="Arial" w:eastAsia="Arial" w:hAnsi="Arial" w:cs="Arial"/>
          <w:sz w:val="16"/>
          <w:szCs w:val="22"/>
        </w:rPr>
        <w:t>EEO</w:t>
      </w:r>
      <w:r w:rsidRPr="00A36A6F">
        <w:rPr>
          <w:rFonts w:ascii="Arial" w:eastAsia="Arial" w:hAnsi="Arial" w:cs="Arial"/>
          <w:spacing w:val="-4"/>
          <w:sz w:val="16"/>
          <w:szCs w:val="22"/>
        </w:rPr>
        <w:t xml:space="preserve"> </w:t>
      </w:r>
      <w:r w:rsidRPr="00A36A6F">
        <w:rPr>
          <w:rFonts w:ascii="Arial" w:eastAsia="Arial" w:hAnsi="Arial" w:cs="Arial"/>
          <w:sz w:val="16"/>
          <w:szCs w:val="22"/>
        </w:rPr>
        <w:t>Officer</w:t>
      </w:r>
      <w:r w:rsidRPr="00A36A6F">
        <w:rPr>
          <w:rFonts w:ascii="Arial" w:eastAsia="Arial" w:hAnsi="Arial" w:cs="Arial"/>
          <w:spacing w:val="-5"/>
          <w:sz w:val="16"/>
          <w:szCs w:val="22"/>
        </w:rPr>
        <w:t xml:space="preserve"> </w:t>
      </w:r>
      <w:r w:rsidRPr="00A36A6F">
        <w:rPr>
          <w:rFonts w:ascii="Arial" w:eastAsia="Arial" w:hAnsi="Arial" w:cs="Arial"/>
          <w:sz w:val="16"/>
          <w:szCs w:val="22"/>
        </w:rPr>
        <w:t>who</w:t>
      </w:r>
      <w:r w:rsidRPr="00A36A6F">
        <w:rPr>
          <w:rFonts w:ascii="Arial" w:eastAsia="Arial" w:hAnsi="Arial" w:cs="Arial"/>
          <w:spacing w:val="-5"/>
          <w:sz w:val="16"/>
          <w:szCs w:val="22"/>
        </w:rPr>
        <w:t xml:space="preserve"> </w:t>
      </w:r>
      <w:r w:rsidRPr="00A36A6F">
        <w:rPr>
          <w:rFonts w:ascii="Arial" w:eastAsia="Arial" w:hAnsi="Arial" w:cs="Arial"/>
          <w:sz w:val="16"/>
          <w:szCs w:val="22"/>
        </w:rPr>
        <w:t>will</w:t>
      </w:r>
      <w:r w:rsidRPr="00A36A6F">
        <w:rPr>
          <w:rFonts w:ascii="Arial" w:eastAsia="Arial" w:hAnsi="Arial" w:cs="Arial"/>
          <w:spacing w:val="-4"/>
          <w:sz w:val="16"/>
          <w:szCs w:val="22"/>
        </w:rPr>
        <w:t xml:space="preserve"> </w:t>
      </w:r>
      <w:r w:rsidRPr="00A36A6F">
        <w:rPr>
          <w:rFonts w:ascii="Arial" w:eastAsia="Arial" w:hAnsi="Arial" w:cs="Arial"/>
          <w:sz w:val="16"/>
          <w:szCs w:val="22"/>
        </w:rPr>
        <w:t>have the responsibility for and must be capable of effectively administering</w:t>
      </w:r>
      <w:r w:rsidRPr="00A36A6F">
        <w:rPr>
          <w:rFonts w:ascii="Arial" w:eastAsia="Arial" w:hAnsi="Arial" w:cs="Arial"/>
          <w:spacing w:val="-1"/>
          <w:sz w:val="16"/>
          <w:szCs w:val="22"/>
        </w:rPr>
        <w:t xml:space="preserve"> </w:t>
      </w:r>
      <w:r w:rsidRPr="00A36A6F">
        <w:rPr>
          <w:rFonts w:ascii="Arial" w:eastAsia="Arial" w:hAnsi="Arial" w:cs="Arial"/>
          <w:sz w:val="16"/>
          <w:szCs w:val="22"/>
        </w:rPr>
        <w:t>and</w:t>
      </w:r>
      <w:r w:rsidRPr="00A36A6F">
        <w:rPr>
          <w:rFonts w:ascii="Arial" w:eastAsia="Arial" w:hAnsi="Arial" w:cs="Arial"/>
          <w:spacing w:val="-1"/>
          <w:sz w:val="16"/>
          <w:szCs w:val="22"/>
        </w:rPr>
        <w:t xml:space="preserve"> </w:t>
      </w:r>
      <w:r w:rsidRPr="00A36A6F">
        <w:rPr>
          <w:rFonts w:ascii="Arial" w:eastAsia="Arial" w:hAnsi="Arial" w:cs="Arial"/>
          <w:sz w:val="16"/>
          <w:szCs w:val="22"/>
        </w:rPr>
        <w:t>promoting</w:t>
      </w:r>
      <w:r w:rsidRPr="00A36A6F">
        <w:rPr>
          <w:rFonts w:ascii="Arial" w:eastAsia="Arial" w:hAnsi="Arial" w:cs="Arial"/>
          <w:spacing w:val="-1"/>
          <w:sz w:val="16"/>
          <w:szCs w:val="22"/>
        </w:rPr>
        <w:t xml:space="preserve"> </w:t>
      </w:r>
      <w:r w:rsidRPr="00A36A6F">
        <w:rPr>
          <w:rFonts w:ascii="Arial" w:eastAsia="Arial" w:hAnsi="Arial" w:cs="Arial"/>
          <w:sz w:val="16"/>
          <w:szCs w:val="22"/>
        </w:rPr>
        <w:t>an active</w:t>
      </w:r>
      <w:r w:rsidRPr="00A36A6F">
        <w:rPr>
          <w:rFonts w:ascii="Arial" w:eastAsia="Arial" w:hAnsi="Arial" w:cs="Arial"/>
          <w:spacing w:val="-1"/>
          <w:sz w:val="16"/>
          <w:szCs w:val="22"/>
        </w:rPr>
        <w:t xml:space="preserve"> </w:t>
      </w:r>
      <w:r w:rsidRPr="00A36A6F">
        <w:rPr>
          <w:rFonts w:ascii="Arial" w:eastAsia="Arial" w:hAnsi="Arial" w:cs="Arial"/>
          <w:sz w:val="16"/>
          <w:szCs w:val="22"/>
        </w:rPr>
        <w:t>EEO</w:t>
      </w:r>
      <w:r w:rsidRPr="00A36A6F">
        <w:rPr>
          <w:rFonts w:ascii="Arial" w:eastAsia="Arial" w:hAnsi="Arial" w:cs="Arial"/>
          <w:spacing w:val="-1"/>
          <w:sz w:val="16"/>
          <w:szCs w:val="22"/>
        </w:rPr>
        <w:t xml:space="preserve"> </w:t>
      </w:r>
      <w:r w:rsidRPr="00A36A6F">
        <w:rPr>
          <w:rFonts w:ascii="Arial" w:eastAsia="Arial" w:hAnsi="Arial" w:cs="Arial"/>
          <w:sz w:val="16"/>
          <w:szCs w:val="22"/>
        </w:rPr>
        <w:t>program and</w:t>
      </w:r>
      <w:r w:rsidRPr="00A36A6F">
        <w:rPr>
          <w:rFonts w:ascii="Arial" w:eastAsia="Arial" w:hAnsi="Arial" w:cs="Arial"/>
          <w:spacing w:val="-1"/>
          <w:sz w:val="16"/>
          <w:szCs w:val="22"/>
        </w:rPr>
        <w:t xml:space="preserve"> </w:t>
      </w:r>
      <w:r w:rsidRPr="00A36A6F">
        <w:rPr>
          <w:rFonts w:ascii="Arial" w:eastAsia="Arial" w:hAnsi="Arial" w:cs="Arial"/>
          <w:sz w:val="16"/>
          <w:szCs w:val="22"/>
        </w:rPr>
        <w:t xml:space="preserve">who must be assigned adequate authority and responsibility to do </w:t>
      </w:r>
      <w:r w:rsidRPr="00A36A6F">
        <w:rPr>
          <w:rFonts w:ascii="Arial" w:eastAsia="Arial" w:hAnsi="Arial" w:cs="Arial"/>
          <w:spacing w:val="-4"/>
          <w:sz w:val="16"/>
          <w:szCs w:val="22"/>
        </w:rPr>
        <w:t>so.</w:t>
      </w:r>
    </w:p>
    <w:p w14:paraId="41D301E0" w14:textId="77777777" w:rsidR="00A36A6F" w:rsidRPr="00A36A6F" w:rsidRDefault="00A36A6F" w:rsidP="00A36A6F">
      <w:pPr>
        <w:widowControl w:val="0"/>
        <w:autoSpaceDE w:val="0"/>
        <w:autoSpaceDN w:val="0"/>
        <w:rPr>
          <w:rFonts w:ascii="Arial" w:eastAsia="Arial" w:hAnsi="Arial" w:cs="Arial"/>
          <w:sz w:val="16"/>
          <w:szCs w:val="16"/>
        </w:rPr>
      </w:pPr>
    </w:p>
    <w:p w14:paraId="56FBCEF5" w14:textId="77777777" w:rsidR="00A36A6F" w:rsidRPr="00A36A6F" w:rsidRDefault="00A36A6F" w:rsidP="005D1515">
      <w:pPr>
        <w:widowControl w:val="0"/>
        <w:numPr>
          <w:ilvl w:val="2"/>
          <w:numId w:val="39"/>
        </w:numPr>
        <w:tabs>
          <w:tab w:val="left" w:pos="341"/>
        </w:tabs>
        <w:autoSpaceDE w:val="0"/>
        <w:autoSpaceDN w:val="0"/>
        <w:ind w:right="86" w:firstLine="0"/>
        <w:rPr>
          <w:rFonts w:ascii="Arial" w:eastAsia="Arial" w:hAnsi="Arial" w:cs="Arial"/>
          <w:b/>
          <w:sz w:val="16"/>
          <w:szCs w:val="22"/>
        </w:rPr>
      </w:pPr>
      <w:r w:rsidRPr="00A36A6F">
        <w:rPr>
          <w:rFonts w:ascii="Arial" w:eastAsia="Arial" w:hAnsi="Arial" w:cs="Arial"/>
          <w:b/>
          <w:sz w:val="16"/>
          <w:szCs w:val="22"/>
        </w:rPr>
        <w:t>Dissemination</w:t>
      </w:r>
      <w:r w:rsidRPr="00A36A6F">
        <w:rPr>
          <w:rFonts w:ascii="Arial" w:eastAsia="Arial" w:hAnsi="Arial" w:cs="Arial"/>
          <w:b/>
          <w:spacing w:val="-1"/>
          <w:sz w:val="16"/>
          <w:szCs w:val="22"/>
        </w:rPr>
        <w:t xml:space="preserve"> </w:t>
      </w:r>
      <w:r w:rsidRPr="00A36A6F">
        <w:rPr>
          <w:rFonts w:ascii="Arial" w:eastAsia="Arial" w:hAnsi="Arial" w:cs="Arial"/>
          <w:b/>
          <w:sz w:val="16"/>
          <w:szCs w:val="22"/>
        </w:rPr>
        <w:t>of</w:t>
      </w:r>
      <w:r w:rsidRPr="00A36A6F">
        <w:rPr>
          <w:rFonts w:ascii="Arial" w:eastAsia="Arial" w:hAnsi="Arial" w:cs="Arial"/>
          <w:b/>
          <w:spacing w:val="-1"/>
          <w:sz w:val="16"/>
          <w:szCs w:val="22"/>
        </w:rPr>
        <w:t xml:space="preserve"> </w:t>
      </w:r>
      <w:r w:rsidRPr="00A36A6F">
        <w:rPr>
          <w:rFonts w:ascii="Arial" w:eastAsia="Arial" w:hAnsi="Arial" w:cs="Arial"/>
          <w:b/>
          <w:sz w:val="16"/>
          <w:szCs w:val="22"/>
        </w:rPr>
        <w:t xml:space="preserve">Policy: </w:t>
      </w:r>
      <w:r w:rsidRPr="00A36A6F">
        <w:rPr>
          <w:rFonts w:ascii="Arial" w:eastAsia="Arial" w:hAnsi="Arial" w:cs="Arial"/>
          <w:sz w:val="16"/>
          <w:szCs w:val="22"/>
        </w:rPr>
        <w:t>All members of</w:t>
      </w:r>
      <w:r w:rsidRPr="00A36A6F">
        <w:rPr>
          <w:rFonts w:ascii="Arial" w:eastAsia="Arial" w:hAnsi="Arial" w:cs="Arial"/>
          <w:spacing w:val="-1"/>
          <w:sz w:val="16"/>
          <w:szCs w:val="22"/>
        </w:rPr>
        <w:t xml:space="preserve"> </w:t>
      </w:r>
      <w:r w:rsidRPr="00A36A6F">
        <w:rPr>
          <w:rFonts w:ascii="Arial" w:eastAsia="Arial" w:hAnsi="Arial" w:cs="Arial"/>
          <w:sz w:val="16"/>
          <w:szCs w:val="22"/>
        </w:rPr>
        <w:t>the contractor's staff who are authorized to hire, supervise, promote, and discharge employees, or who recommend such action or are substantially involved in such action, will be made fully cognizant of and will implement the contractor's EEO policy and</w:t>
      </w:r>
      <w:r w:rsidRPr="00A36A6F">
        <w:rPr>
          <w:rFonts w:ascii="Arial" w:eastAsia="Arial" w:hAnsi="Arial" w:cs="Arial"/>
          <w:spacing w:val="-1"/>
          <w:sz w:val="16"/>
          <w:szCs w:val="22"/>
        </w:rPr>
        <w:t xml:space="preserve"> </w:t>
      </w:r>
      <w:r w:rsidRPr="00A36A6F">
        <w:rPr>
          <w:rFonts w:ascii="Arial" w:eastAsia="Arial" w:hAnsi="Arial" w:cs="Arial"/>
          <w:sz w:val="16"/>
          <w:szCs w:val="22"/>
        </w:rPr>
        <w:t>contractual responsibilities to</w:t>
      </w:r>
      <w:r w:rsidRPr="00A36A6F">
        <w:rPr>
          <w:rFonts w:ascii="Arial" w:eastAsia="Arial" w:hAnsi="Arial" w:cs="Arial"/>
          <w:spacing w:val="-2"/>
          <w:sz w:val="16"/>
          <w:szCs w:val="22"/>
        </w:rPr>
        <w:t xml:space="preserve"> </w:t>
      </w:r>
      <w:r w:rsidRPr="00A36A6F">
        <w:rPr>
          <w:rFonts w:ascii="Arial" w:eastAsia="Arial" w:hAnsi="Arial" w:cs="Arial"/>
          <w:sz w:val="16"/>
          <w:szCs w:val="22"/>
        </w:rPr>
        <w:t>provide</w:t>
      </w:r>
      <w:r w:rsidRPr="00A36A6F">
        <w:rPr>
          <w:rFonts w:ascii="Arial" w:eastAsia="Arial" w:hAnsi="Arial" w:cs="Arial"/>
          <w:spacing w:val="-1"/>
          <w:sz w:val="16"/>
          <w:szCs w:val="22"/>
        </w:rPr>
        <w:t xml:space="preserve"> </w:t>
      </w:r>
      <w:r w:rsidRPr="00A36A6F">
        <w:rPr>
          <w:rFonts w:ascii="Arial" w:eastAsia="Arial" w:hAnsi="Arial" w:cs="Arial"/>
          <w:sz w:val="16"/>
          <w:szCs w:val="22"/>
        </w:rPr>
        <w:t>EEO</w:t>
      </w:r>
      <w:r w:rsidRPr="00A36A6F">
        <w:rPr>
          <w:rFonts w:ascii="Arial" w:eastAsia="Arial" w:hAnsi="Arial" w:cs="Arial"/>
          <w:spacing w:val="-1"/>
          <w:sz w:val="16"/>
          <w:szCs w:val="22"/>
        </w:rPr>
        <w:t xml:space="preserve"> </w:t>
      </w:r>
      <w:r w:rsidRPr="00A36A6F">
        <w:rPr>
          <w:rFonts w:ascii="Arial" w:eastAsia="Arial" w:hAnsi="Arial" w:cs="Arial"/>
          <w:sz w:val="16"/>
          <w:szCs w:val="22"/>
        </w:rPr>
        <w:t>in</w:t>
      </w:r>
      <w:r w:rsidRPr="00A36A6F">
        <w:rPr>
          <w:rFonts w:ascii="Arial" w:eastAsia="Arial" w:hAnsi="Arial" w:cs="Arial"/>
          <w:spacing w:val="-1"/>
          <w:sz w:val="16"/>
          <w:szCs w:val="22"/>
        </w:rPr>
        <w:t xml:space="preserve"> </w:t>
      </w:r>
      <w:r w:rsidRPr="00A36A6F">
        <w:rPr>
          <w:rFonts w:ascii="Arial" w:eastAsia="Arial" w:hAnsi="Arial" w:cs="Arial"/>
          <w:sz w:val="16"/>
          <w:szCs w:val="22"/>
        </w:rPr>
        <w:t>each</w:t>
      </w:r>
      <w:r w:rsidRPr="00A36A6F">
        <w:rPr>
          <w:rFonts w:ascii="Arial" w:eastAsia="Arial" w:hAnsi="Arial" w:cs="Arial"/>
          <w:spacing w:val="-1"/>
          <w:sz w:val="16"/>
          <w:szCs w:val="22"/>
        </w:rPr>
        <w:t xml:space="preserve"> </w:t>
      </w:r>
      <w:r w:rsidRPr="00A36A6F">
        <w:rPr>
          <w:rFonts w:ascii="Arial" w:eastAsia="Arial" w:hAnsi="Arial" w:cs="Arial"/>
          <w:sz w:val="16"/>
          <w:szCs w:val="22"/>
        </w:rPr>
        <w:t>grade and classification of employment.</w:t>
      </w:r>
      <w:r w:rsidRPr="00A36A6F">
        <w:rPr>
          <w:rFonts w:ascii="Arial" w:eastAsia="Arial" w:hAnsi="Arial" w:cs="Arial"/>
          <w:spacing w:val="40"/>
          <w:sz w:val="16"/>
          <w:szCs w:val="22"/>
        </w:rPr>
        <w:t xml:space="preserve"> </w:t>
      </w:r>
      <w:r w:rsidRPr="00A36A6F">
        <w:rPr>
          <w:rFonts w:ascii="Arial" w:eastAsia="Arial" w:hAnsi="Arial" w:cs="Arial"/>
          <w:sz w:val="16"/>
          <w:szCs w:val="22"/>
        </w:rPr>
        <w:t>To ensure that the above agreement</w:t>
      </w:r>
      <w:r w:rsidRPr="00A36A6F">
        <w:rPr>
          <w:rFonts w:ascii="Arial" w:eastAsia="Arial" w:hAnsi="Arial" w:cs="Arial"/>
          <w:spacing w:val="-3"/>
          <w:sz w:val="16"/>
          <w:szCs w:val="22"/>
        </w:rPr>
        <w:t xml:space="preserve"> </w:t>
      </w:r>
      <w:r w:rsidRPr="00A36A6F">
        <w:rPr>
          <w:rFonts w:ascii="Arial" w:eastAsia="Arial" w:hAnsi="Arial" w:cs="Arial"/>
          <w:sz w:val="16"/>
          <w:szCs w:val="22"/>
        </w:rPr>
        <w:t>will</w:t>
      </w:r>
      <w:r w:rsidRPr="00A36A6F">
        <w:rPr>
          <w:rFonts w:ascii="Arial" w:eastAsia="Arial" w:hAnsi="Arial" w:cs="Arial"/>
          <w:spacing w:val="-4"/>
          <w:sz w:val="16"/>
          <w:szCs w:val="22"/>
        </w:rPr>
        <w:t xml:space="preserve"> </w:t>
      </w:r>
      <w:r w:rsidRPr="00A36A6F">
        <w:rPr>
          <w:rFonts w:ascii="Arial" w:eastAsia="Arial" w:hAnsi="Arial" w:cs="Arial"/>
          <w:sz w:val="16"/>
          <w:szCs w:val="22"/>
        </w:rPr>
        <w:t>be</w:t>
      </w:r>
      <w:r w:rsidRPr="00A36A6F">
        <w:rPr>
          <w:rFonts w:ascii="Arial" w:eastAsia="Arial" w:hAnsi="Arial" w:cs="Arial"/>
          <w:spacing w:val="-5"/>
          <w:sz w:val="16"/>
          <w:szCs w:val="22"/>
        </w:rPr>
        <w:t xml:space="preserve"> </w:t>
      </w:r>
      <w:r w:rsidRPr="00A36A6F">
        <w:rPr>
          <w:rFonts w:ascii="Arial" w:eastAsia="Arial" w:hAnsi="Arial" w:cs="Arial"/>
          <w:sz w:val="16"/>
          <w:szCs w:val="22"/>
        </w:rPr>
        <w:t>met,</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following</w:t>
      </w:r>
      <w:r w:rsidRPr="00A36A6F">
        <w:rPr>
          <w:rFonts w:ascii="Arial" w:eastAsia="Arial" w:hAnsi="Arial" w:cs="Arial"/>
          <w:spacing w:val="-5"/>
          <w:sz w:val="16"/>
          <w:szCs w:val="22"/>
        </w:rPr>
        <w:t xml:space="preserve"> </w:t>
      </w:r>
      <w:r w:rsidRPr="00A36A6F">
        <w:rPr>
          <w:rFonts w:ascii="Arial" w:eastAsia="Arial" w:hAnsi="Arial" w:cs="Arial"/>
          <w:sz w:val="16"/>
          <w:szCs w:val="22"/>
        </w:rPr>
        <w:t>actions</w:t>
      </w:r>
      <w:r w:rsidRPr="00A36A6F">
        <w:rPr>
          <w:rFonts w:ascii="Arial" w:eastAsia="Arial" w:hAnsi="Arial" w:cs="Arial"/>
          <w:spacing w:val="-4"/>
          <w:sz w:val="16"/>
          <w:szCs w:val="22"/>
        </w:rPr>
        <w:t xml:space="preserve"> </w:t>
      </w:r>
      <w:r w:rsidRPr="00A36A6F">
        <w:rPr>
          <w:rFonts w:ascii="Arial" w:eastAsia="Arial" w:hAnsi="Arial" w:cs="Arial"/>
          <w:sz w:val="16"/>
          <w:szCs w:val="22"/>
        </w:rPr>
        <w:t>will</w:t>
      </w:r>
      <w:r w:rsidRPr="00A36A6F">
        <w:rPr>
          <w:rFonts w:ascii="Arial" w:eastAsia="Arial" w:hAnsi="Arial" w:cs="Arial"/>
          <w:spacing w:val="-4"/>
          <w:sz w:val="16"/>
          <w:szCs w:val="22"/>
        </w:rPr>
        <w:t xml:space="preserve"> </w:t>
      </w:r>
      <w:r w:rsidRPr="00A36A6F">
        <w:rPr>
          <w:rFonts w:ascii="Arial" w:eastAsia="Arial" w:hAnsi="Arial" w:cs="Arial"/>
          <w:sz w:val="16"/>
          <w:szCs w:val="22"/>
        </w:rPr>
        <w:t>be</w:t>
      </w:r>
      <w:r w:rsidRPr="00A36A6F">
        <w:rPr>
          <w:rFonts w:ascii="Arial" w:eastAsia="Arial" w:hAnsi="Arial" w:cs="Arial"/>
          <w:spacing w:val="-5"/>
          <w:sz w:val="16"/>
          <w:szCs w:val="22"/>
        </w:rPr>
        <w:t xml:space="preserve"> </w:t>
      </w:r>
      <w:r w:rsidRPr="00A36A6F">
        <w:rPr>
          <w:rFonts w:ascii="Arial" w:eastAsia="Arial" w:hAnsi="Arial" w:cs="Arial"/>
          <w:sz w:val="16"/>
          <w:szCs w:val="22"/>
        </w:rPr>
        <w:t>taken</w:t>
      </w:r>
      <w:r w:rsidRPr="00A36A6F">
        <w:rPr>
          <w:rFonts w:ascii="Arial" w:eastAsia="Arial" w:hAnsi="Arial" w:cs="Arial"/>
          <w:spacing w:val="-5"/>
          <w:sz w:val="16"/>
          <w:szCs w:val="22"/>
        </w:rPr>
        <w:t xml:space="preserve"> </w:t>
      </w:r>
      <w:r w:rsidRPr="00A36A6F">
        <w:rPr>
          <w:rFonts w:ascii="Arial" w:eastAsia="Arial" w:hAnsi="Arial" w:cs="Arial"/>
          <w:sz w:val="16"/>
          <w:szCs w:val="22"/>
        </w:rPr>
        <w:t>as</w:t>
      </w:r>
      <w:r w:rsidRPr="00A36A6F">
        <w:rPr>
          <w:rFonts w:ascii="Arial" w:eastAsia="Arial" w:hAnsi="Arial" w:cs="Arial"/>
          <w:spacing w:val="-4"/>
          <w:sz w:val="16"/>
          <w:szCs w:val="22"/>
        </w:rPr>
        <w:t xml:space="preserve"> </w:t>
      </w:r>
      <w:r w:rsidRPr="00A36A6F">
        <w:rPr>
          <w:rFonts w:ascii="Arial" w:eastAsia="Arial" w:hAnsi="Arial" w:cs="Arial"/>
          <w:sz w:val="16"/>
          <w:szCs w:val="22"/>
        </w:rPr>
        <w:t xml:space="preserve">a </w:t>
      </w:r>
      <w:r w:rsidRPr="00A36A6F">
        <w:rPr>
          <w:rFonts w:ascii="Arial" w:eastAsia="Arial" w:hAnsi="Arial" w:cs="Arial"/>
          <w:spacing w:val="-2"/>
          <w:sz w:val="16"/>
          <w:szCs w:val="22"/>
        </w:rPr>
        <w:t>minimum:</w:t>
      </w:r>
    </w:p>
    <w:p w14:paraId="153F6C04" w14:textId="77777777" w:rsidR="00A36A6F" w:rsidRPr="00A36A6F" w:rsidRDefault="00A36A6F" w:rsidP="005D1515">
      <w:pPr>
        <w:widowControl w:val="0"/>
        <w:numPr>
          <w:ilvl w:val="0"/>
          <w:numId w:val="31"/>
        </w:numPr>
        <w:tabs>
          <w:tab w:val="left" w:pos="484"/>
        </w:tabs>
        <w:autoSpaceDE w:val="0"/>
        <w:autoSpaceDN w:val="0"/>
        <w:spacing w:before="183"/>
        <w:ind w:right="60" w:firstLine="143"/>
        <w:rPr>
          <w:rFonts w:ascii="Arial" w:eastAsia="Arial" w:hAnsi="Arial" w:cs="Arial"/>
          <w:sz w:val="16"/>
          <w:szCs w:val="22"/>
        </w:rPr>
      </w:pPr>
      <w:r w:rsidRPr="00A36A6F">
        <w:rPr>
          <w:rFonts w:ascii="Arial" w:eastAsia="Arial" w:hAnsi="Arial" w:cs="Arial"/>
          <w:sz w:val="16"/>
          <w:szCs w:val="22"/>
        </w:rPr>
        <w:t>Periodic meetings of supervisory and personnel office employees</w:t>
      </w:r>
      <w:r w:rsidRPr="00A36A6F">
        <w:rPr>
          <w:rFonts w:ascii="Arial" w:eastAsia="Arial" w:hAnsi="Arial" w:cs="Arial"/>
          <w:spacing w:val="-4"/>
          <w:sz w:val="16"/>
          <w:szCs w:val="22"/>
        </w:rPr>
        <w:t xml:space="preserve"> </w:t>
      </w:r>
      <w:r w:rsidRPr="00A36A6F">
        <w:rPr>
          <w:rFonts w:ascii="Arial" w:eastAsia="Arial" w:hAnsi="Arial" w:cs="Arial"/>
          <w:sz w:val="16"/>
          <w:szCs w:val="22"/>
        </w:rPr>
        <w:t>will</w:t>
      </w:r>
      <w:r w:rsidRPr="00A36A6F">
        <w:rPr>
          <w:rFonts w:ascii="Arial" w:eastAsia="Arial" w:hAnsi="Arial" w:cs="Arial"/>
          <w:spacing w:val="-4"/>
          <w:sz w:val="16"/>
          <w:szCs w:val="22"/>
        </w:rPr>
        <w:t xml:space="preserve"> </w:t>
      </w:r>
      <w:r w:rsidRPr="00A36A6F">
        <w:rPr>
          <w:rFonts w:ascii="Arial" w:eastAsia="Arial" w:hAnsi="Arial" w:cs="Arial"/>
          <w:sz w:val="16"/>
          <w:szCs w:val="22"/>
        </w:rPr>
        <w:t>be</w:t>
      </w:r>
      <w:r w:rsidRPr="00A36A6F">
        <w:rPr>
          <w:rFonts w:ascii="Arial" w:eastAsia="Arial" w:hAnsi="Arial" w:cs="Arial"/>
          <w:spacing w:val="-5"/>
          <w:sz w:val="16"/>
          <w:szCs w:val="22"/>
        </w:rPr>
        <w:t xml:space="preserve"> </w:t>
      </w:r>
      <w:r w:rsidRPr="00A36A6F">
        <w:rPr>
          <w:rFonts w:ascii="Arial" w:eastAsia="Arial" w:hAnsi="Arial" w:cs="Arial"/>
          <w:sz w:val="16"/>
          <w:szCs w:val="22"/>
        </w:rPr>
        <w:t>conducted</w:t>
      </w:r>
      <w:r w:rsidRPr="00A36A6F">
        <w:rPr>
          <w:rFonts w:ascii="Arial" w:eastAsia="Arial" w:hAnsi="Arial" w:cs="Arial"/>
          <w:spacing w:val="-5"/>
          <w:sz w:val="16"/>
          <w:szCs w:val="22"/>
        </w:rPr>
        <w:t xml:space="preserve"> </w:t>
      </w:r>
      <w:r w:rsidRPr="00A36A6F">
        <w:rPr>
          <w:rFonts w:ascii="Arial" w:eastAsia="Arial" w:hAnsi="Arial" w:cs="Arial"/>
          <w:sz w:val="16"/>
          <w:szCs w:val="22"/>
        </w:rPr>
        <w:t>before</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start</w:t>
      </w:r>
      <w:r w:rsidRPr="00A36A6F">
        <w:rPr>
          <w:rFonts w:ascii="Arial" w:eastAsia="Arial" w:hAnsi="Arial" w:cs="Arial"/>
          <w:spacing w:val="-5"/>
          <w:sz w:val="16"/>
          <w:szCs w:val="22"/>
        </w:rPr>
        <w:t xml:space="preserve"> </w:t>
      </w:r>
      <w:r w:rsidRPr="00A36A6F">
        <w:rPr>
          <w:rFonts w:ascii="Arial" w:eastAsia="Arial" w:hAnsi="Arial" w:cs="Arial"/>
          <w:sz w:val="16"/>
          <w:szCs w:val="22"/>
        </w:rPr>
        <w:t>of</w:t>
      </w:r>
      <w:r w:rsidRPr="00A36A6F">
        <w:rPr>
          <w:rFonts w:ascii="Arial" w:eastAsia="Arial" w:hAnsi="Arial" w:cs="Arial"/>
          <w:spacing w:val="-5"/>
          <w:sz w:val="16"/>
          <w:szCs w:val="22"/>
        </w:rPr>
        <w:t xml:space="preserve"> </w:t>
      </w:r>
      <w:r w:rsidRPr="00A36A6F">
        <w:rPr>
          <w:rFonts w:ascii="Arial" w:eastAsia="Arial" w:hAnsi="Arial" w:cs="Arial"/>
          <w:sz w:val="16"/>
          <w:szCs w:val="22"/>
        </w:rPr>
        <w:t>work</w:t>
      </w:r>
      <w:r w:rsidRPr="00A36A6F">
        <w:rPr>
          <w:rFonts w:ascii="Arial" w:eastAsia="Arial" w:hAnsi="Arial" w:cs="Arial"/>
          <w:spacing w:val="-4"/>
          <w:sz w:val="16"/>
          <w:szCs w:val="22"/>
        </w:rPr>
        <w:t xml:space="preserve"> </w:t>
      </w:r>
      <w:r w:rsidRPr="00A36A6F">
        <w:rPr>
          <w:rFonts w:ascii="Arial" w:eastAsia="Arial" w:hAnsi="Arial" w:cs="Arial"/>
          <w:sz w:val="16"/>
          <w:szCs w:val="22"/>
        </w:rPr>
        <w:t>and</w:t>
      </w:r>
      <w:r w:rsidRPr="00A36A6F">
        <w:rPr>
          <w:rFonts w:ascii="Arial" w:eastAsia="Arial" w:hAnsi="Arial" w:cs="Arial"/>
          <w:spacing w:val="-5"/>
          <w:sz w:val="16"/>
          <w:szCs w:val="22"/>
        </w:rPr>
        <w:t xml:space="preserve"> </w:t>
      </w:r>
      <w:r w:rsidRPr="00A36A6F">
        <w:rPr>
          <w:rFonts w:ascii="Arial" w:eastAsia="Arial" w:hAnsi="Arial" w:cs="Arial"/>
          <w:sz w:val="16"/>
          <w:szCs w:val="22"/>
        </w:rPr>
        <w:t>then not less often than once every six months, at which time the contractor's EEO policy and its implementation will be reviewed and explained.</w:t>
      </w:r>
      <w:r w:rsidRPr="00A36A6F">
        <w:rPr>
          <w:rFonts w:ascii="Arial" w:eastAsia="Arial" w:hAnsi="Arial" w:cs="Arial"/>
          <w:spacing w:val="40"/>
          <w:sz w:val="16"/>
          <w:szCs w:val="22"/>
        </w:rPr>
        <w:t xml:space="preserve"> </w:t>
      </w:r>
      <w:r w:rsidRPr="00A36A6F">
        <w:rPr>
          <w:rFonts w:ascii="Arial" w:eastAsia="Arial" w:hAnsi="Arial" w:cs="Arial"/>
          <w:sz w:val="16"/>
          <w:szCs w:val="22"/>
        </w:rPr>
        <w:t xml:space="preserve">The meetings will be conducted by the EEO Officer or other knowledgeable company </w:t>
      </w:r>
      <w:proofErr w:type="gramStart"/>
      <w:r w:rsidRPr="00A36A6F">
        <w:rPr>
          <w:rFonts w:ascii="Arial" w:eastAsia="Arial" w:hAnsi="Arial" w:cs="Arial"/>
          <w:sz w:val="16"/>
          <w:szCs w:val="22"/>
        </w:rPr>
        <w:t>official</w:t>
      </w:r>
      <w:proofErr w:type="gramEnd"/>
      <w:r w:rsidRPr="00A36A6F">
        <w:rPr>
          <w:rFonts w:ascii="Arial" w:eastAsia="Arial" w:hAnsi="Arial" w:cs="Arial"/>
          <w:sz w:val="16"/>
          <w:szCs w:val="22"/>
        </w:rPr>
        <w:t>.</w:t>
      </w:r>
    </w:p>
    <w:p w14:paraId="3D1F9538" w14:textId="77777777" w:rsidR="00A36A6F" w:rsidRPr="00A36A6F" w:rsidRDefault="00A36A6F" w:rsidP="00A36A6F">
      <w:pPr>
        <w:widowControl w:val="0"/>
        <w:autoSpaceDE w:val="0"/>
        <w:autoSpaceDN w:val="0"/>
        <w:spacing w:before="1"/>
        <w:rPr>
          <w:rFonts w:ascii="Arial" w:eastAsia="Arial" w:hAnsi="Arial" w:cs="Arial"/>
          <w:sz w:val="16"/>
          <w:szCs w:val="16"/>
        </w:rPr>
      </w:pPr>
    </w:p>
    <w:p w14:paraId="7FAC4EEB" w14:textId="77777777" w:rsidR="00A36A6F" w:rsidRPr="00A36A6F" w:rsidRDefault="00A36A6F" w:rsidP="005D1515">
      <w:pPr>
        <w:widowControl w:val="0"/>
        <w:numPr>
          <w:ilvl w:val="0"/>
          <w:numId w:val="31"/>
        </w:numPr>
        <w:tabs>
          <w:tab w:val="left" w:pos="484"/>
        </w:tabs>
        <w:autoSpaceDE w:val="0"/>
        <w:autoSpaceDN w:val="0"/>
        <w:ind w:right="38" w:firstLine="143"/>
        <w:rPr>
          <w:rFonts w:ascii="Arial" w:eastAsia="Arial" w:hAnsi="Arial" w:cs="Arial"/>
          <w:sz w:val="16"/>
          <w:szCs w:val="22"/>
        </w:rPr>
      </w:pPr>
      <w:r w:rsidRPr="00A36A6F">
        <w:rPr>
          <w:rFonts w:ascii="Arial" w:eastAsia="Arial" w:hAnsi="Arial" w:cs="Arial"/>
          <w:sz w:val="16"/>
          <w:szCs w:val="22"/>
        </w:rPr>
        <w:t>All</w:t>
      </w:r>
      <w:r w:rsidRPr="00A36A6F">
        <w:rPr>
          <w:rFonts w:ascii="Arial" w:eastAsia="Arial" w:hAnsi="Arial" w:cs="Arial"/>
          <w:spacing w:val="-5"/>
          <w:sz w:val="16"/>
          <w:szCs w:val="22"/>
        </w:rPr>
        <w:t xml:space="preserve"> </w:t>
      </w:r>
      <w:r w:rsidRPr="00A36A6F">
        <w:rPr>
          <w:rFonts w:ascii="Arial" w:eastAsia="Arial" w:hAnsi="Arial" w:cs="Arial"/>
          <w:sz w:val="16"/>
          <w:szCs w:val="22"/>
        </w:rPr>
        <w:t>new</w:t>
      </w:r>
      <w:r w:rsidRPr="00A36A6F">
        <w:rPr>
          <w:rFonts w:ascii="Arial" w:eastAsia="Arial" w:hAnsi="Arial" w:cs="Arial"/>
          <w:spacing w:val="-5"/>
          <w:sz w:val="16"/>
          <w:szCs w:val="22"/>
        </w:rPr>
        <w:t xml:space="preserve"> </w:t>
      </w:r>
      <w:r w:rsidRPr="00A36A6F">
        <w:rPr>
          <w:rFonts w:ascii="Arial" w:eastAsia="Arial" w:hAnsi="Arial" w:cs="Arial"/>
          <w:sz w:val="16"/>
          <w:szCs w:val="22"/>
        </w:rPr>
        <w:t>supervisory</w:t>
      </w:r>
      <w:r w:rsidRPr="00A36A6F">
        <w:rPr>
          <w:rFonts w:ascii="Arial" w:eastAsia="Arial" w:hAnsi="Arial" w:cs="Arial"/>
          <w:spacing w:val="-5"/>
          <w:sz w:val="16"/>
          <w:szCs w:val="22"/>
        </w:rPr>
        <w:t xml:space="preserve"> </w:t>
      </w:r>
      <w:r w:rsidRPr="00A36A6F">
        <w:rPr>
          <w:rFonts w:ascii="Arial" w:eastAsia="Arial" w:hAnsi="Arial" w:cs="Arial"/>
          <w:sz w:val="16"/>
          <w:szCs w:val="22"/>
        </w:rPr>
        <w:t>or</w:t>
      </w:r>
      <w:r w:rsidRPr="00A36A6F">
        <w:rPr>
          <w:rFonts w:ascii="Arial" w:eastAsia="Arial" w:hAnsi="Arial" w:cs="Arial"/>
          <w:spacing w:val="-5"/>
          <w:sz w:val="16"/>
          <w:szCs w:val="22"/>
        </w:rPr>
        <w:t xml:space="preserve"> </w:t>
      </w:r>
      <w:r w:rsidRPr="00A36A6F">
        <w:rPr>
          <w:rFonts w:ascii="Arial" w:eastAsia="Arial" w:hAnsi="Arial" w:cs="Arial"/>
          <w:sz w:val="16"/>
          <w:szCs w:val="22"/>
        </w:rPr>
        <w:t>personnel</w:t>
      </w:r>
      <w:r w:rsidRPr="00A36A6F">
        <w:rPr>
          <w:rFonts w:ascii="Arial" w:eastAsia="Arial" w:hAnsi="Arial" w:cs="Arial"/>
          <w:spacing w:val="-5"/>
          <w:sz w:val="16"/>
          <w:szCs w:val="22"/>
        </w:rPr>
        <w:t xml:space="preserve"> </w:t>
      </w:r>
      <w:r w:rsidRPr="00A36A6F">
        <w:rPr>
          <w:rFonts w:ascii="Arial" w:eastAsia="Arial" w:hAnsi="Arial" w:cs="Arial"/>
          <w:sz w:val="16"/>
          <w:szCs w:val="22"/>
        </w:rPr>
        <w:t>office</w:t>
      </w:r>
      <w:r w:rsidRPr="00A36A6F">
        <w:rPr>
          <w:rFonts w:ascii="Arial" w:eastAsia="Arial" w:hAnsi="Arial" w:cs="Arial"/>
          <w:spacing w:val="-5"/>
          <w:sz w:val="16"/>
          <w:szCs w:val="22"/>
        </w:rPr>
        <w:t xml:space="preserve"> </w:t>
      </w:r>
      <w:r w:rsidRPr="00A36A6F">
        <w:rPr>
          <w:rFonts w:ascii="Arial" w:eastAsia="Arial" w:hAnsi="Arial" w:cs="Arial"/>
          <w:sz w:val="16"/>
          <w:szCs w:val="22"/>
        </w:rPr>
        <w:t>employees</w:t>
      </w:r>
      <w:r w:rsidRPr="00A36A6F">
        <w:rPr>
          <w:rFonts w:ascii="Arial" w:eastAsia="Arial" w:hAnsi="Arial" w:cs="Arial"/>
          <w:spacing w:val="-5"/>
          <w:sz w:val="16"/>
          <w:szCs w:val="22"/>
        </w:rPr>
        <w:t xml:space="preserve"> </w:t>
      </w:r>
      <w:r w:rsidRPr="00A36A6F">
        <w:rPr>
          <w:rFonts w:ascii="Arial" w:eastAsia="Arial" w:hAnsi="Arial" w:cs="Arial"/>
          <w:sz w:val="16"/>
          <w:szCs w:val="22"/>
        </w:rPr>
        <w:t>will</w:t>
      </w:r>
      <w:r w:rsidRPr="00A36A6F">
        <w:rPr>
          <w:rFonts w:ascii="Arial" w:eastAsia="Arial" w:hAnsi="Arial" w:cs="Arial"/>
          <w:spacing w:val="-5"/>
          <w:sz w:val="16"/>
          <w:szCs w:val="22"/>
        </w:rPr>
        <w:t xml:space="preserve"> </w:t>
      </w:r>
      <w:r w:rsidRPr="00A36A6F">
        <w:rPr>
          <w:rFonts w:ascii="Arial" w:eastAsia="Arial" w:hAnsi="Arial" w:cs="Arial"/>
          <w:sz w:val="16"/>
          <w:szCs w:val="22"/>
        </w:rPr>
        <w:t xml:space="preserve">be given </w:t>
      </w:r>
      <w:proofErr w:type="gramStart"/>
      <w:r w:rsidRPr="00A36A6F">
        <w:rPr>
          <w:rFonts w:ascii="Arial" w:eastAsia="Arial" w:hAnsi="Arial" w:cs="Arial"/>
          <w:sz w:val="16"/>
          <w:szCs w:val="22"/>
        </w:rPr>
        <w:t>a thorough</w:t>
      </w:r>
      <w:proofErr w:type="gramEnd"/>
      <w:r w:rsidRPr="00A36A6F">
        <w:rPr>
          <w:rFonts w:ascii="Arial" w:eastAsia="Arial" w:hAnsi="Arial" w:cs="Arial"/>
          <w:sz w:val="16"/>
          <w:szCs w:val="22"/>
        </w:rPr>
        <w:t xml:space="preserve"> indoctrination by the EEO Officer, covering all major aspects of the contractor's EEO obligations within thirty</w:t>
      </w:r>
      <w:r w:rsidRPr="00A36A6F">
        <w:rPr>
          <w:rFonts w:ascii="Arial" w:eastAsia="Arial" w:hAnsi="Arial" w:cs="Arial"/>
          <w:spacing w:val="-3"/>
          <w:sz w:val="16"/>
          <w:szCs w:val="22"/>
        </w:rPr>
        <w:t xml:space="preserve"> </w:t>
      </w:r>
      <w:r w:rsidRPr="00A36A6F">
        <w:rPr>
          <w:rFonts w:ascii="Arial" w:eastAsia="Arial" w:hAnsi="Arial" w:cs="Arial"/>
          <w:sz w:val="16"/>
          <w:szCs w:val="22"/>
        </w:rPr>
        <w:t>days</w:t>
      </w:r>
      <w:r w:rsidRPr="00A36A6F">
        <w:rPr>
          <w:rFonts w:ascii="Arial" w:eastAsia="Arial" w:hAnsi="Arial" w:cs="Arial"/>
          <w:spacing w:val="-3"/>
          <w:sz w:val="16"/>
          <w:szCs w:val="22"/>
        </w:rPr>
        <w:t xml:space="preserve"> </w:t>
      </w:r>
      <w:r w:rsidRPr="00A36A6F">
        <w:rPr>
          <w:rFonts w:ascii="Arial" w:eastAsia="Arial" w:hAnsi="Arial" w:cs="Arial"/>
          <w:sz w:val="16"/>
          <w:szCs w:val="22"/>
        </w:rPr>
        <w:t>following</w:t>
      </w:r>
      <w:r w:rsidRPr="00A36A6F">
        <w:rPr>
          <w:rFonts w:ascii="Arial" w:eastAsia="Arial" w:hAnsi="Arial" w:cs="Arial"/>
          <w:spacing w:val="-4"/>
          <w:sz w:val="16"/>
          <w:szCs w:val="22"/>
        </w:rPr>
        <w:t xml:space="preserve"> </w:t>
      </w:r>
      <w:r w:rsidRPr="00A36A6F">
        <w:rPr>
          <w:rFonts w:ascii="Arial" w:eastAsia="Arial" w:hAnsi="Arial" w:cs="Arial"/>
          <w:sz w:val="16"/>
          <w:szCs w:val="22"/>
        </w:rPr>
        <w:t>their</w:t>
      </w:r>
      <w:r w:rsidRPr="00A36A6F">
        <w:rPr>
          <w:rFonts w:ascii="Arial" w:eastAsia="Arial" w:hAnsi="Arial" w:cs="Arial"/>
          <w:spacing w:val="-4"/>
          <w:sz w:val="16"/>
          <w:szCs w:val="22"/>
        </w:rPr>
        <w:t xml:space="preserve"> </w:t>
      </w:r>
      <w:r w:rsidRPr="00A36A6F">
        <w:rPr>
          <w:rFonts w:ascii="Arial" w:eastAsia="Arial" w:hAnsi="Arial" w:cs="Arial"/>
          <w:sz w:val="16"/>
          <w:szCs w:val="22"/>
        </w:rPr>
        <w:t>reporting</w:t>
      </w:r>
      <w:r w:rsidRPr="00A36A6F">
        <w:rPr>
          <w:rFonts w:ascii="Arial" w:eastAsia="Arial" w:hAnsi="Arial" w:cs="Arial"/>
          <w:spacing w:val="-2"/>
          <w:sz w:val="16"/>
          <w:szCs w:val="22"/>
        </w:rPr>
        <w:t xml:space="preserve"> </w:t>
      </w:r>
      <w:r w:rsidRPr="00A36A6F">
        <w:rPr>
          <w:rFonts w:ascii="Arial" w:eastAsia="Arial" w:hAnsi="Arial" w:cs="Arial"/>
          <w:sz w:val="16"/>
          <w:szCs w:val="22"/>
        </w:rPr>
        <w:t>for</w:t>
      </w:r>
      <w:r w:rsidRPr="00A36A6F">
        <w:rPr>
          <w:rFonts w:ascii="Arial" w:eastAsia="Arial" w:hAnsi="Arial" w:cs="Arial"/>
          <w:spacing w:val="-4"/>
          <w:sz w:val="16"/>
          <w:szCs w:val="22"/>
        </w:rPr>
        <w:t xml:space="preserve"> </w:t>
      </w:r>
      <w:r w:rsidRPr="00A36A6F">
        <w:rPr>
          <w:rFonts w:ascii="Arial" w:eastAsia="Arial" w:hAnsi="Arial" w:cs="Arial"/>
          <w:sz w:val="16"/>
          <w:szCs w:val="22"/>
        </w:rPr>
        <w:t>duty</w:t>
      </w:r>
      <w:r w:rsidRPr="00A36A6F">
        <w:rPr>
          <w:rFonts w:ascii="Arial" w:eastAsia="Arial" w:hAnsi="Arial" w:cs="Arial"/>
          <w:spacing w:val="-3"/>
          <w:sz w:val="16"/>
          <w:szCs w:val="22"/>
        </w:rPr>
        <w:t xml:space="preserve"> </w:t>
      </w:r>
      <w:r w:rsidRPr="00A36A6F">
        <w:rPr>
          <w:rFonts w:ascii="Arial" w:eastAsia="Arial" w:hAnsi="Arial" w:cs="Arial"/>
          <w:sz w:val="16"/>
          <w:szCs w:val="22"/>
        </w:rPr>
        <w:t>with</w:t>
      </w:r>
      <w:r w:rsidRPr="00A36A6F">
        <w:rPr>
          <w:rFonts w:ascii="Arial" w:eastAsia="Arial" w:hAnsi="Arial" w:cs="Arial"/>
          <w:spacing w:val="-4"/>
          <w:sz w:val="16"/>
          <w:szCs w:val="22"/>
        </w:rPr>
        <w:t xml:space="preserve"> </w:t>
      </w:r>
      <w:r w:rsidRPr="00A36A6F">
        <w:rPr>
          <w:rFonts w:ascii="Arial" w:eastAsia="Arial" w:hAnsi="Arial" w:cs="Arial"/>
          <w:sz w:val="16"/>
          <w:szCs w:val="22"/>
        </w:rPr>
        <w:t>the</w:t>
      </w:r>
      <w:r w:rsidRPr="00A36A6F">
        <w:rPr>
          <w:rFonts w:ascii="Arial" w:eastAsia="Arial" w:hAnsi="Arial" w:cs="Arial"/>
          <w:spacing w:val="-2"/>
          <w:sz w:val="16"/>
          <w:szCs w:val="22"/>
        </w:rPr>
        <w:t xml:space="preserve"> </w:t>
      </w:r>
      <w:r w:rsidRPr="00A36A6F">
        <w:rPr>
          <w:rFonts w:ascii="Arial" w:eastAsia="Arial" w:hAnsi="Arial" w:cs="Arial"/>
          <w:sz w:val="16"/>
          <w:szCs w:val="22"/>
        </w:rPr>
        <w:t>contractor.</w:t>
      </w:r>
    </w:p>
    <w:p w14:paraId="105C9BD0" w14:textId="77777777" w:rsidR="00A36A6F" w:rsidRPr="00A36A6F" w:rsidRDefault="00A36A6F" w:rsidP="005D1515">
      <w:pPr>
        <w:widowControl w:val="0"/>
        <w:numPr>
          <w:ilvl w:val="0"/>
          <w:numId w:val="31"/>
        </w:numPr>
        <w:tabs>
          <w:tab w:val="left" w:pos="475"/>
        </w:tabs>
        <w:autoSpaceDE w:val="0"/>
        <w:autoSpaceDN w:val="0"/>
        <w:spacing w:before="183"/>
        <w:ind w:right="170" w:firstLine="143"/>
        <w:rPr>
          <w:rFonts w:ascii="Arial" w:eastAsia="Arial" w:hAnsi="Arial" w:cs="Arial"/>
          <w:sz w:val="16"/>
          <w:szCs w:val="22"/>
        </w:rPr>
      </w:pPr>
      <w:r w:rsidRPr="00A36A6F">
        <w:rPr>
          <w:rFonts w:ascii="Arial" w:eastAsia="Arial" w:hAnsi="Arial" w:cs="Arial"/>
          <w:sz w:val="16"/>
          <w:szCs w:val="22"/>
        </w:rPr>
        <w:t>All personnel who</w:t>
      </w:r>
      <w:r w:rsidRPr="00A36A6F">
        <w:rPr>
          <w:rFonts w:ascii="Arial" w:eastAsia="Arial" w:hAnsi="Arial" w:cs="Arial"/>
          <w:spacing w:val="-1"/>
          <w:sz w:val="16"/>
          <w:szCs w:val="22"/>
        </w:rPr>
        <w:t xml:space="preserve"> </w:t>
      </w:r>
      <w:r w:rsidRPr="00A36A6F">
        <w:rPr>
          <w:rFonts w:ascii="Arial" w:eastAsia="Arial" w:hAnsi="Arial" w:cs="Arial"/>
          <w:sz w:val="16"/>
          <w:szCs w:val="22"/>
        </w:rPr>
        <w:t>are engaged</w:t>
      </w:r>
      <w:r w:rsidRPr="00A36A6F">
        <w:rPr>
          <w:rFonts w:ascii="Arial" w:eastAsia="Arial" w:hAnsi="Arial" w:cs="Arial"/>
          <w:spacing w:val="-1"/>
          <w:sz w:val="16"/>
          <w:szCs w:val="22"/>
        </w:rPr>
        <w:t xml:space="preserve"> </w:t>
      </w:r>
      <w:r w:rsidRPr="00A36A6F">
        <w:rPr>
          <w:rFonts w:ascii="Arial" w:eastAsia="Arial" w:hAnsi="Arial" w:cs="Arial"/>
          <w:sz w:val="16"/>
          <w:szCs w:val="22"/>
        </w:rPr>
        <w:t>in</w:t>
      </w:r>
      <w:r w:rsidRPr="00A36A6F">
        <w:rPr>
          <w:rFonts w:ascii="Arial" w:eastAsia="Arial" w:hAnsi="Arial" w:cs="Arial"/>
          <w:spacing w:val="-1"/>
          <w:sz w:val="16"/>
          <w:szCs w:val="22"/>
        </w:rPr>
        <w:t xml:space="preserve"> </w:t>
      </w:r>
      <w:r w:rsidRPr="00A36A6F">
        <w:rPr>
          <w:rFonts w:ascii="Arial" w:eastAsia="Arial" w:hAnsi="Arial" w:cs="Arial"/>
          <w:sz w:val="16"/>
          <w:szCs w:val="22"/>
        </w:rPr>
        <w:t>direct</w:t>
      </w:r>
      <w:r w:rsidRPr="00A36A6F">
        <w:rPr>
          <w:rFonts w:ascii="Arial" w:eastAsia="Arial" w:hAnsi="Arial" w:cs="Arial"/>
          <w:spacing w:val="-1"/>
          <w:sz w:val="16"/>
          <w:szCs w:val="22"/>
        </w:rPr>
        <w:t xml:space="preserve"> </w:t>
      </w:r>
      <w:r w:rsidRPr="00A36A6F">
        <w:rPr>
          <w:rFonts w:ascii="Arial" w:eastAsia="Arial" w:hAnsi="Arial" w:cs="Arial"/>
          <w:sz w:val="16"/>
          <w:szCs w:val="22"/>
        </w:rPr>
        <w:t>recruitment</w:t>
      </w:r>
      <w:r w:rsidRPr="00A36A6F">
        <w:rPr>
          <w:rFonts w:ascii="Arial" w:eastAsia="Arial" w:hAnsi="Arial" w:cs="Arial"/>
          <w:spacing w:val="-1"/>
          <w:sz w:val="16"/>
          <w:szCs w:val="22"/>
        </w:rPr>
        <w:t xml:space="preserve"> </w:t>
      </w:r>
      <w:r w:rsidRPr="00A36A6F">
        <w:rPr>
          <w:rFonts w:ascii="Arial" w:eastAsia="Arial" w:hAnsi="Arial" w:cs="Arial"/>
          <w:sz w:val="16"/>
          <w:szCs w:val="22"/>
        </w:rPr>
        <w:t>for the project will be instructed by the EEO Officer in the contractor's</w:t>
      </w:r>
      <w:r w:rsidRPr="00A36A6F">
        <w:rPr>
          <w:rFonts w:ascii="Arial" w:eastAsia="Arial" w:hAnsi="Arial" w:cs="Arial"/>
          <w:spacing w:val="-6"/>
          <w:sz w:val="16"/>
          <w:szCs w:val="22"/>
        </w:rPr>
        <w:t xml:space="preserve"> </w:t>
      </w:r>
      <w:r w:rsidRPr="00A36A6F">
        <w:rPr>
          <w:rFonts w:ascii="Arial" w:eastAsia="Arial" w:hAnsi="Arial" w:cs="Arial"/>
          <w:sz w:val="16"/>
          <w:szCs w:val="22"/>
        </w:rPr>
        <w:t>procedures</w:t>
      </w:r>
      <w:r w:rsidRPr="00A36A6F">
        <w:rPr>
          <w:rFonts w:ascii="Arial" w:eastAsia="Arial" w:hAnsi="Arial" w:cs="Arial"/>
          <w:spacing w:val="-6"/>
          <w:sz w:val="16"/>
          <w:szCs w:val="22"/>
        </w:rPr>
        <w:t xml:space="preserve"> </w:t>
      </w:r>
      <w:r w:rsidRPr="00A36A6F">
        <w:rPr>
          <w:rFonts w:ascii="Arial" w:eastAsia="Arial" w:hAnsi="Arial" w:cs="Arial"/>
          <w:sz w:val="16"/>
          <w:szCs w:val="22"/>
        </w:rPr>
        <w:t>for</w:t>
      </w:r>
      <w:r w:rsidRPr="00A36A6F">
        <w:rPr>
          <w:rFonts w:ascii="Arial" w:eastAsia="Arial" w:hAnsi="Arial" w:cs="Arial"/>
          <w:spacing w:val="-6"/>
          <w:sz w:val="16"/>
          <w:szCs w:val="22"/>
        </w:rPr>
        <w:t xml:space="preserve"> </w:t>
      </w:r>
      <w:r w:rsidRPr="00A36A6F">
        <w:rPr>
          <w:rFonts w:ascii="Arial" w:eastAsia="Arial" w:hAnsi="Arial" w:cs="Arial"/>
          <w:sz w:val="16"/>
          <w:szCs w:val="22"/>
        </w:rPr>
        <w:t>locating</w:t>
      </w:r>
      <w:r w:rsidRPr="00A36A6F">
        <w:rPr>
          <w:rFonts w:ascii="Arial" w:eastAsia="Arial" w:hAnsi="Arial" w:cs="Arial"/>
          <w:spacing w:val="-6"/>
          <w:sz w:val="16"/>
          <w:szCs w:val="22"/>
        </w:rPr>
        <w:t xml:space="preserve"> </w:t>
      </w:r>
      <w:r w:rsidRPr="00A36A6F">
        <w:rPr>
          <w:rFonts w:ascii="Arial" w:eastAsia="Arial" w:hAnsi="Arial" w:cs="Arial"/>
          <w:sz w:val="16"/>
          <w:szCs w:val="22"/>
        </w:rPr>
        <w:t>and</w:t>
      </w:r>
      <w:r w:rsidRPr="00A36A6F">
        <w:rPr>
          <w:rFonts w:ascii="Arial" w:eastAsia="Arial" w:hAnsi="Arial" w:cs="Arial"/>
          <w:spacing w:val="-6"/>
          <w:sz w:val="16"/>
          <w:szCs w:val="22"/>
        </w:rPr>
        <w:t xml:space="preserve"> </w:t>
      </w:r>
      <w:r w:rsidRPr="00A36A6F">
        <w:rPr>
          <w:rFonts w:ascii="Arial" w:eastAsia="Arial" w:hAnsi="Arial" w:cs="Arial"/>
          <w:sz w:val="16"/>
          <w:szCs w:val="22"/>
        </w:rPr>
        <w:t>hiring</w:t>
      </w:r>
      <w:r w:rsidRPr="00A36A6F">
        <w:rPr>
          <w:rFonts w:ascii="Arial" w:eastAsia="Arial" w:hAnsi="Arial" w:cs="Arial"/>
          <w:spacing w:val="-6"/>
          <w:sz w:val="16"/>
          <w:szCs w:val="22"/>
        </w:rPr>
        <w:t xml:space="preserve"> </w:t>
      </w:r>
      <w:r w:rsidRPr="00A36A6F">
        <w:rPr>
          <w:rFonts w:ascii="Arial" w:eastAsia="Arial" w:hAnsi="Arial" w:cs="Arial"/>
          <w:sz w:val="16"/>
          <w:szCs w:val="22"/>
        </w:rPr>
        <w:t>minorities</w:t>
      </w:r>
      <w:r w:rsidRPr="00A36A6F">
        <w:rPr>
          <w:rFonts w:ascii="Arial" w:eastAsia="Arial" w:hAnsi="Arial" w:cs="Arial"/>
          <w:spacing w:val="-6"/>
          <w:sz w:val="16"/>
          <w:szCs w:val="22"/>
        </w:rPr>
        <w:t xml:space="preserve"> </w:t>
      </w:r>
      <w:r w:rsidRPr="00A36A6F">
        <w:rPr>
          <w:rFonts w:ascii="Arial" w:eastAsia="Arial" w:hAnsi="Arial" w:cs="Arial"/>
          <w:sz w:val="16"/>
          <w:szCs w:val="22"/>
        </w:rPr>
        <w:t xml:space="preserve">and </w:t>
      </w:r>
      <w:r w:rsidRPr="00A36A6F">
        <w:rPr>
          <w:rFonts w:ascii="Arial" w:eastAsia="Arial" w:hAnsi="Arial" w:cs="Arial"/>
          <w:spacing w:val="-2"/>
          <w:sz w:val="16"/>
          <w:szCs w:val="22"/>
        </w:rPr>
        <w:t>women.</w:t>
      </w:r>
    </w:p>
    <w:p w14:paraId="4BD23994" w14:textId="77777777" w:rsidR="00A36A6F" w:rsidRPr="00A36A6F" w:rsidRDefault="00A36A6F" w:rsidP="005D1515">
      <w:pPr>
        <w:widowControl w:val="0"/>
        <w:numPr>
          <w:ilvl w:val="0"/>
          <w:numId w:val="31"/>
        </w:numPr>
        <w:tabs>
          <w:tab w:val="left" w:pos="484"/>
        </w:tabs>
        <w:autoSpaceDE w:val="0"/>
        <w:autoSpaceDN w:val="0"/>
        <w:spacing w:before="81"/>
        <w:ind w:right="186" w:firstLine="143"/>
        <w:rPr>
          <w:rFonts w:ascii="Arial" w:eastAsia="Arial" w:hAnsi="Arial" w:cs="Arial"/>
          <w:sz w:val="16"/>
          <w:szCs w:val="22"/>
        </w:rPr>
      </w:pPr>
      <w:r w:rsidRPr="00A36A6F">
        <w:rPr>
          <w:rFonts w:ascii="Arial" w:eastAsia="Arial" w:hAnsi="Arial" w:cs="Arial"/>
          <w:sz w:val="22"/>
          <w:szCs w:val="22"/>
        </w:rPr>
        <w:br w:type="column"/>
      </w:r>
      <w:r w:rsidRPr="00A36A6F">
        <w:rPr>
          <w:rFonts w:ascii="Arial" w:eastAsia="Arial" w:hAnsi="Arial" w:cs="Arial"/>
          <w:sz w:val="16"/>
          <w:szCs w:val="22"/>
        </w:rPr>
        <w:t>Notices and posters setting forth the contractor's EEO policy</w:t>
      </w:r>
      <w:r w:rsidRPr="00A36A6F">
        <w:rPr>
          <w:rFonts w:ascii="Arial" w:eastAsia="Arial" w:hAnsi="Arial" w:cs="Arial"/>
          <w:spacing w:val="-4"/>
          <w:sz w:val="16"/>
          <w:szCs w:val="22"/>
        </w:rPr>
        <w:t xml:space="preserve"> </w:t>
      </w:r>
      <w:r w:rsidRPr="00A36A6F">
        <w:rPr>
          <w:rFonts w:ascii="Arial" w:eastAsia="Arial" w:hAnsi="Arial" w:cs="Arial"/>
          <w:sz w:val="16"/>
          <w:szCs w:val="22"/>
        </w:rPr>
        <w:t>will</w:t>
      </w:r>
      <w:r w:rsidRPr="00A36A6F">
        <w:rPr>
          <w:rFonts w:ascii="Arial" w:eastAsia="Arial" w:hAnsi="Arial" w:cs="Arial"/>
          <w:spacing w:val="-4"/>
          <w:sz w:val="16"/>
          <w:szCs w:val="22"/>
        </w:rPr>
        <w:t xml:space="preserve"> </w:t>
      </w:r>
      <w:r w:rsidRPr="00A36A6F">
        <w:rPr>
          <w:rFonts w:ascii="Arial" w:eastAsia="Arial" w:hAnsi="Arial" w:cs="Arial"/>
          <w:sz w:val="16"/>
          <w:szCs w:val="22"/>
        </w:rPr>
        <w:t>be</w:t>
      </w:r>
      <w:r w:rsidRPr="00A36A6F">
        <w:rPr>
          <w:rFonts w:ascii="Arial" w:eastAsia="Arial" w:hAnsi="Arial" w:cs="Arial"/>
          <w:spacing w:val="-5"/>
          <w:sz w:val="16"/>
          <w:szCs w:val="22"/>
        </w:rPr>
        <w:t xml:space="preserve"> </w:t>
      </w:r>
      <w:r w:rsidRPr="00A36A6F">
        <w:rPr>
          <w:rFonts w:ascii="Arial" w:eastAsia="Arial" w:hAnsi="Arial" w:cs="Arial"/>
          <w:sz w:val="16"/>
          <w:szCs w:val="22"/>
        </w:rPr>
        <w:t>placed</w:t>
      </w:r>
      <w:r w:rsidRPr="00A36A6F">
        <w:rPr>
          <w:rFonts w:ascii="Arial" w:eastAsia="Arial" w:hAnsi="Arial" w:cs="Arial"/>
          <w:spacing w:val="-5"/>
          <w:sz w:val="16"/>
          <w:szCs w:val="22"/>
        </w:rPr>
        <w:t xml:space="preserve"> </w:t>
      </w:r>
      <w:r w:rsidRPr="00A36A6F">
        <w:rPr>
          <w:rFonts w:ascii="Arial" w:eastAsia="Arial" w:hAnsi="Arial" w:cs="Arial"/>
          <w:sz w:val="16"/>
          <w:szCs w:val="22"/>
        </w:rPr>
        <w:t>in</w:t>
      </w:r>
      <w:r w:rsidRPr="00A36A6F">
        <w:rPr>
          <w:rFonts w:ascii="Arial" w:eastAsia="Arial" w:hAnsi="Arial" w:cs="Arial"/>
          <w:spacing w:val="-5"/>
          <w:sz w:val="16"/>
          <w:szCs w:val="22"/>
        </w:rPr>
        <w:t xml:space="preserve"> </w:t>
      </w:r>
      <w:r w:rsidRPr="00A36A6F">
        <w:rPr>
          <w:rFonts w:ascii="Arial" w:eastAsia="Arial" w:hAnsi="Arial" w:cs="Arial"/>
          <w:sz w:val="16"/>
          <w:szCs w:val="22"/>
        </w:rPr>
        <w:t>areas</w:t>
      </w:r>
      <w:r w:rsidRPr="00A36A6F">
        <w:rPr>
          <w:rFonts w:ascii="Arial" w:eastAsia="Arial" w:hAnsi="Arial" w:cs="Arial"/>
          <w:spacing w:val="-4"/>
          <w:sz w:val="16"/>
          <w:szCs w:val="22"/>
        </w:rPr>
        <w:t xml:space="preserve"> </w:t>
      </w:r>
      <w:r w:rsidRPr="00A36A6F">
        <w:rPr>
          <w:rFonts w:ascii="Arial" w:eastAsia="Arial" w:hAnsi="Arial" w:cs="Arial"/>
          <w:sz w:val="16"/>
          <w:szCs w:val="22"/>
        </w:rPr>
        <w:t>readily</w:t>
      </w:r>
      <w:r w:rsidRPr="00A36A6F">
        <w:rPr>
          <w:rFonts w:ascii="Arial" w:eastAsia="Arial" w:hAnsi="Arial" w:cs="Arial"/>
          <w:spacing w:val="-4"/>
          <w:sz w:val="16"/>
          <w:szCs w:val="22"/>
        </w:rPr>
        <w:t xml:space="preserve"> </w:t>
      </w:r>
      <w:r w:rsidRPr="00A36A6F">
        <w:rPr>
          <w:rFonts w:ascii="Arial" w:eastAsia="Arial" w:hAnsi="Arial" w:cs="Arial"/>
          <w:sz w:val="16"/>
          <w:szCs w:val="22"/>
        </w:rPr>
        <w:t>accessible</w:t>
      </w:r>
      <w:r w:rsidRPr="00A36A6F">
        <w:rPr>
          <w:rFonts w:ascii="Arial" w:eastAsia="Arial" w:hAnsi="Arial" w:cs="Arial"/>
          <w:spacing w:val="-5"/>
          <w:sz w:val="16"/>
          <w:szCs w:val="22"/>
        </w:rPr>
        <w:t xml:space="preserve"> </w:t>
      </w:r>
      <w:r w:rsidRPr="00A36A6F">
        <w:rPr>
          <w:rFonts w:ascii="Arial" w:eastAsia="Arial" w:hAnsi="Arial" w:cs="Arial"/>
          <w:sz w:val="16"/>
          <w:szCs w:val="22"/>
        </w:rPr>
        <w:t>to</w:t>
      </w:r>
      <w:r w:rsidRPr="00A36A6F">
        <w:rPr>
          <w:rFonts w:ascii="Arial" w:eastAsia="Arial" w:hAnsi="Arial" w:cs="Arial"/>
          <w:spacing w:val="-5"/>
          <w:sz w:val="16"/>
          <w:szCs w:val="22"/>
        </w:rPr>
        <w:t xml:space="preserve"> </w:t>
      </w:r>
      <w:r w:rsidRPr="00A36A6F">
        <w:rPr>
          <w:rFonts w:ascii="Arial" w:eastAsia="Arial" w:hAnsi="Arial" w:cs="Arial"/>
          <w:sz w:val="16"/>
          <w:szCs w:val="22"/>
        </w:rPr>
        <w:t>employees, applicants for employment and potential employees.</w:t>
      </w:r>
    </w:p>
    <w:p w14:paraId="5AF7B363" w14:textId="77777777" w:rsidR="00A36A6F" w:rsidRPr="00A36A6F" w:rsidRDefault="00A36A6F" w:rsidP="00A36A6F">
      <w:pPr>
        <w:widowControl w:val="0"/>
        <w:autoSpaceDE w:val="0"/>
        <w:autoSpaceDN w:val="0"/>
        <w:rPr>
          <w:rFonts w:ascii="Arial" w:eastAsia="Arial" w:hAnsi="Arial" w:cs="Arial"/>
          <w:sz w:val="16"/>
          <w:szCs w:val="16"/>
        </w:rPr>
      </w:pPr>
    </w:p>
    <w:p w14:paraId="6BA9C7E3" w14:textId="77777777" w:rsidR="00A36A6F" w:rsidRPr="00A36A6F" w:rsidRDefault="00A36A6F" w:rsidP="005D1515">
      <w:pPr>
        <w:widowControl w:val="0"/>
        <w:numPr>
          <w:ilvl w:val="0"/>
          <w:numId w:val="31"/>
        </w:numPr>
        <w:tabs>
          <w:tab w:val="left" w:pos="484"/>
        </w:tabs>
        <w:autoSpaceDE w:val="0"/>
        <w:autoSpaceDN w:val="0"/>
        <w:spacing w:before="1"/>
        <w:ind w:right="338" w:firstLine="143"/>
        <w:rPr>
          <w:rFonts w:ascii="Arial" w:eastAsia="Arial" w:hAnsi="Arial" w:cs="Arial"/>
          <w:sz w:val="16"/>
          <w:szCs w:val="22"/>
        </w:rPr>
      </w:pPr>
      <w:r w:rsidRPr="00A36A6F">
        <w:rPr>
          <w:rFonts w:ascii="Arial" w:eastAsia="Arial" w:hAnsi="Arial" w:cs="Arial"/>
          <w:sz w:val="16"/>
          <w:szCs w:val="22"/>
        </w:rPr>
        <w:t>The contractor's EEO policy and the procedures to implement such policy will be brought to the attention of employees</w:t>
      </w:r>
      <w:r w:rsidRPr="00A36A6F">
        <w:rPr>
          <w:rFonts w:ascii="Arial" w:eastAsia="Arial" w:hAnsi="Arial" w:cs="Arial"/>
          <w:spacing w:val="-6"/>
          <w:sz w:val="16"/>
          <w:szCs w:val="22"/>
        </w:rPr>
        <w:t xml:space="preserve"> </w:t>
      </w:r>
      <w:r w:rsidRPr="00A36A6F">
        <w:rPr>
          <w:rFonts w:ascii="Arial" w:eastAsia="Arial" w:hAnsi="Arial" w:cs="Arial"/>
          <w:sz w:val="16"/>
          <w:szCs w:val="22"/>
        </w:rPr>
        <w:t>by</w:t>
      </w:r>
      <w:r w:rsidRPr="00A36A6F">
        <w:rPr>
          <w:rFonts w:ascii="Arial" w:eastAsia="Arial" w:hAnsi="Arial" w:cs="Arial"/>
          <w:spacing w:val="-6"/>
          <w:sz w:val="16"/>
          <w:szCs w:val="22"/>
        </w:rPr>
        <w:t xml:space="preserve"> </w:t>
      </w:r>
      <w:r w:rsidRPr="00A36A6F">
        <w:rPr>
          <w:rFonts w:ascii="Arial" w:eastAsia="Arial" w:hAnsi="Arial" w:cs="Arial"/>
          <w:sz w:val="16"/>
          <w:szCs w:val="22"/>
        </w:rPr>
        <w:t>means</w:t>
      </w:r>
      <w:r w:rsidRPr="00A36A6F">
        <w:rPr>
          <w:rFonts w:ascii="Arial" w:eastAsia="Arial" w:hAnsi="Arial" w:cs="Arial"/>
          <w:spacing w:val="-6"/>
          <w:sz w:val="16"/>
          <w:szCs w:val="22"/>
        </w:rPr>
        <w:t xml:space="preserve"> </w:t>
      </w:r>
      <w:r w:rsidRPr="00A36A6F">
        <w:rPr>
          <w:rFonts w:ascii="Arial" w:eastAsia="Arial" w:hAnsi="Arial" w:cs="Arial"/>
          <w:sz w:val="16"/>
          <w:szCs w:val="22"/>
        </w:rPr>
        <w:t>of</w:t>
      </w:r>
      <w:r w:rsidRPr="00A36A6F">
        <w:rPr>
          <w:rFonts w:ascii="Arial" w:eastAsia="Arial" w:hAnsi="Arial" w:cs="Arial"/>
          <w:spacing w:val="-6"/>
          <w:sz w:val="16"/>
          <w:szCs w:val="22"/>
        </w:rPr>
        <w:t xml:space="preserve"> </w:t>
      </w:r>
      <w:r w:rsidRPr="00A36A6F">
        <w:rPr>
          <w:rFonts w:ascii="Arial" w:eastAsia="Arial" w:hAnsi="Arial" w:cs="Arial"/>
          <w:sz w:val="16"/>
          <w:szCs w:val="22"/>
        </w:rPr>
        <w:t>meetings,</w:t>
      </w:r>
      <w:r w:rsidRPr="00A36A6F">
        <w:rPr>
          <w:rFonts w:ascii="Arial" w:eastAsia="Arial" w:hAnsi="Arial" w:cs="Arial"/>
          <w:spacing w:val="-6"/>
          <w:sz w:val="16"/>
          <w:szCs w:val="22"/>
        </w:rPr>
        <w:t xml:space="preserve"> </w:t>
      </w:r>
      <w:r w:rsidRPr="00A36A6F">
        <w:rPr>
          <w:rFonts w:ascii="Arial" w:eastAsia="Arial" w:hAnsi="Arial" w:cs="Arial"/>
          <w:sz w:val="16"/>
          <w:szCs w:val="22"/>
        </w:rPr>
        <w:t>employee</w:t>
      </w:r>
      <w:r w:rsidRPr="00A36A6F">
        <w:rPr>
          <w:rFonts w:ascii="Arial" w:eastAsia="Arial" w:hAnsi="Arial" w:cs="Arial"/>
          <w:spacing w:val="-6"/>
          <w:sz w:val="16"/>
          <w:szCs w:val="22"/>
        </w:rPr>
        <w:t xml:space="preserve"> </w:t>
      </w:r>
      <w:r w:rsidRPr="00A36A6F">
        <w:rPr>
          <w:rFonts w:ascii="Arial" w:eastAsia="Arial" w:hAnsi="Arial" w:cs="Arial"/>
          <w:sz w:val="16"/>
          <w:szCs w:val="22"/>
        </w:rPr>
        <w:t>handbooks,</w:t>
      </w:r>
      <w:r w:rsidRPr="00A36A6F">
        <w:rPr>
          <w:rFonts w:ascii="Arial" w:eastAsia="Arial" w:hAnsi="Arial" w:cs="Arial"/>
          <w:spacing w:val="-6"/>
          <w:sz w:val="16"/>
          <w:szCs w:val="22"/>
        </w:rPr>
        <w:t xml:space="preserve"> </w:t>
      </w:r>
      <w:r w:rsidRPr="00A36A6F">
        <w:rPr>
          <w:rFonts w:ascii="Arial" w:eastAsia="Arial" w:hAnsi="Arial" w:cs="Arial"/>
          <w:sz w:val="16"/>
          <w:szCs w:val="22"/>
        </w:rPr>
        <w:t>or other appropriate means.</w:t>
      </w:r>
    </w:p>
    <w:p w14:paraId="6B663105" w14:textId="77777777" w:rsidR="00A36A6F" w:rsidRPr="00A36A6F" w:rsidRDefault="00A36A6F" w:rsidP="005D1515">
      <w:pPr>
        <w:widowControl w:val="0"/>
        <w:numPr>
          <w:ilvl w:val="2"/>
          <w:numId w:val="39"/>
        </w:numPr>
        <w:tabs>
          <w:tab w:val="left" w:pos="296"/>
        </w:tabs>
        <w:autoSpaceDE w:val="0"/>
        <w:autoSpaceDN w:val="0"/>
        <w:spacing w:before="183"/>
        <w:ind w:right="214" w:firstLine="0"/>
        <w:rPr>
          <w:rFonts w:ascii="Arial" w:eastAsia="Arial" w:hAnsi="Arial" w:cs="Arial"/>
          <w:b/>
          <w:sz w:val="16"/>
          <w:szCs w:val="22"/>
        </w:rPr>
      </w:pPr>
      <w:r w:rsidRPr="00A36A6F">
        <w:rPr>
          <w:rFonts w:ascii="Arial" w:eastAsia="Arial" w:hAnsi="Arial" w:cs="Arial"/>
          <w:b/>
          <w:sz w:val="16"/>
          <w:szCs w:val="22"/>
        </w:rPr>
        <w:t xml:space="preserve">Recruitment: </w:t>
      </w:r>
      <w:r w:rsidRPr="00A36A6F">
        <w:rPr>
          <w:rFonts w:ascii="Arial" w:eastAsia="Arial" w:hAnsi="Arial" w:cs="Arial"/>
          <w:sz w:val="16"/>
          <w:szCs w:val="22"/>
        </w:rPr>
        <w:t>When advertising for employees, the contractor</w:t>
      </w:r>
      <w:r w:rsidRPr="00A36A6F">
        <w:rPr>
          <w:rFonts w:ascii="Arial" w:eastAsia="Arial" w:hAnsi="Arial" w:cs="Arial"/>
          <w:spacing w:val="-6"/>
          <w:sz w:val="16"/>
          <w:szCs w:val="22"/>
        </w:rPr>
        <w:t xml:space="preserve"> </w:t>
      </w:r>
      <w:r w:rsidRPr="00A36A6F">
        <w:rPr>
          <w:rFonts w:ascii="Arial" w:eastAsia="Arial" w:hAnsi="Arial" w:cs="Arial"/>
          <w:sz w:val="16"/>
          <w:szCs w:val="22"/>
        </w:rPr>
        <w:t>will</w:t>
      </w:r>
      <w:r w:rsidRPr="00A36A6F">
        <w:rPr>
          <w:rFonts w:ascii="Arial" w:eastAsia="Arial" w:hAnsi="Arial" w:cs="Arial"/>
          <w:spacing w:val="-5"/>
          <w:sz w:val="16"/>
          <w:szCs w:val="22"/>
        </w:rPr>
        <w:t xml:space="preserve"> </w:t>
      </w:r>
      <w:r w:rsidRPr="00A36A6F">
        <w:rPr>
          <w:rFonts w:ascii="Arial" w:eastAsia="Arial" w:hAnsi="Arial" w:cs="Arial"/>
          <w:sz w:val="16"/>
          <w:szCs w:val="22"/>
        </w:rPr>
        <w:t>include</w:t>
      </w:r>
      <w:r w:rsidRPr="00A36A6F">
        <w:rPr>
          <w:rFonts w:ascii="Arial" w:eastAsia="Arial" w:hAnsi="Arial" w:cs="Arial"/>
          <w:spacing w:val="-6"/>
          <w:sz w:val="16"/>
          <w:szCs w:val="22"/>
        </w:rPr>
        <w:t xml:space="preserve"> </w:t>
      </w:r>
      <w:r w:rsidRPr="00A36A6F">
        <w:rPr>
          <w:rFonts w:ascii="Arial" w:eastAsia="Arial" w:hAnsi="Arial" w:cs="Arial"/>
          <w:sz w:val="16"/>
          <w:szCs w:val="22"/>
        </w:rPr>
        <w:t>in</w:t>
      </w:r>
      <w:r w:rsidRPr="00A36A6F">
        <w:rPr>
          <w:rFonts w:ascii="Arial" w:eastAsia="Arial" w:hAnsi="Arial" w:cs="Arial"/>
          <w:spacing w:val="-6"/>
          <w:sz w:val="16"/>
          <w:szCs w:val="22"/>
        </w:rPr>
        <w:t xml:space="preserve"> </w:t>
      </w:r>
      <w:r w:rsidRPr="00A36A6F">
        <w:rPr>
          <w:rFonts w:ascii="Arial" w:eastAsia="Arial" w:hAnsi="Arial" w:cs="Arial"/>
          <w:sz w:val="16"/>
          <w:szCs w:val="22"/>
        </w:rPr>
        <w:t>all</w:t>
      </w:r>
      <w:r w:rsidRPr="00A36A6F">
        <w:rPr>
          <w:rFonts w:ascii="Arial" w:eastAsia="Arial" w:hAnsi="Arial" w:cs="Arial"/>
          <w:spacing w:val="-5"/>
          <w:sz w:val="16"/>
          <w:szCs w:val="22"/>
        </w:rPr>
        <w:t xml:space="preserve"> </w:t>
      </w:r>
      <w:r w:rsidRPr="00A36A6F">
        <w:rPr>
          <w:rFonts w:ascii="Arial" w:eastAsia="Arial" w:hAnsi="Arial" w:cs="Arial"/>
          <w:sz w:val="16"/>
          <w:szCs w:val="22"/>
        </w:rPr>
        <w:t>advertisements</w:t>
      </w:r>
      <w:r w:rsidRPr="00A36A6F">
        <w:rPr>
          <w:rFonts w:ascii="Arial" w:eastAsia="Arial" w:hAnsi="Arial" w:cs="Arial"/>
          <w:spacing w:val="-5"/>
          <w:sz w:val="16"/>
          <w:szCs w:val="22"/>
        </w:rPr>
        <w:t xml:space="preserve"> </w:t>
      </w:r>
      <w:r w:rsidRPr="00A36A6F">
        <w:rPr>
          <w:rFonts w:ascii="Arial" w:eastAsia="Arial" w:hAnsi="Arial" w:cs="Arial"/>
          <w:sz w:val="16"/>
          <w:szCs w:val="22"/>
        </w:rPr>
        <w:t>for</w:t>
      </w:r>
      <w:r w:rsidRPr="00A36A6F">
        <w:rPr>
          <w:rFonts w:ascii="Arial" w:eastAsia="Arial" w:hAnsi="Arial" w:cs="Arial"/>
          <w:spacing w:val="-6"/>
          <w:sz w:val="16"/>
          <w:szCs w:val="22"/>
        </w:rPr>
        <w:t xml:space="preserve"> </w:t>
      </w:r>
      <w:r w:rsidRPr="00A36A6F">
        <w:rPr>
          <w:rFonts w:ascii="Arial" w:eastAsia="Arial" w:hAnsi="Arial" w:cs="Arial"/>
          <w:sz w:val="16"/>
          <w:szCs w:val="22"/>
        </w:rPr>
        <w:t>employees</w:t>
      </w:r>
      <w:r w:rsidRPr="00A36A6F">
        <w:rPr>
          <w:rFonts w:ascii="Arial" w:eastAsia="Arial" w:hAnsi="Arial" w:cs="Arial"/>
          <w:spacing w:val="-5"/>
          <w:sz w:val="16"/>
          <w:szCs w:val="22"/>
        </w:rPr>
        <w:t xml:space="preserve"> </w:t>
      </w:r>
      <w:r w:rsidRPr="00A36A6F">
        <w:rPr>
          <w:rFonts w:ascii="Arial" w:eastAsia="Arial" w:hAnsi="Arial" w:cs="Arial"/>
          <w:sz w:val="16"/>
          <w:szCs w:val="22"/>
        </w:rPr>
        <w:t>the notation: "An Equal Opportunity Employer."</w:t>
      </w:r>
      <w:r w:rsidRPr="00A36A6F">
        <w:rPr>
          <w:rFonts w:ascii="Arial" w:eastAsia="Arial" w:hAnsi="Arial" w:cs="Arial"/>
          <w:spacing w:val="40"/>
          <w:sz w:val="16"/>
          <w:szCs w:val="22"/>
        </w:rPr>
        <w:t xml:space="preserve"> </w:t>
      </w:r>
      <w:r w:rsidRPr="00A36A6F">
        <w:rPr>
          <w:rFonts w:ascii="Arial" w:eastAsia="Arial" w:hAnsi="Arial" w:cs="Arial"/>
          <w:sz w:val="16"/>
          <w:szCs w:val="22"/>
        </w:rPr>
        <w:t>All such advertisements will be placed in publications having a large circulation among minorities and women in the area from which the project work force would normally be derived.</w:t>
      </w:r>
    </w:p>
    <w:p w14:paraId="4A7379D6" w14:textId="77777777" w:rsidR="00A36A6F" w:rsidRPr="00A36A6F" w:rsidRDefault="00A36A6F" w:rsidP="005D1515">
      <w:pPr>
        <w:widowControl w:val="0"/>
        <w:numPr>
          <w:ilvl w:val="0"/>
          <w:numId w:val="30"/>
        </w:numPr>
        <w:tabs>
          <w:tab w:val="left" w:pos="484"/>
        </w:tabs>
        <w:autoSpaceDE w:val="0"/>
        <w:autoSpaceDN w:val="0"/>
        <w:spacing w:before="183"/>
        <w:ind w:right="321" w:firstLine="143"/>
        <w:rPr>
          <w:rFonts w:ascii="Arial" w:eastAsia="Arial" w:hAnsi="Arial" w:cs="Arial"/>
          <w:sz w:val="16"/>
          <w:szCs w:val="22"/>
        </w:rPr>
      </w:pPr>
      <w:r w:rsidRPr="00A36A6F">
        <w:rPr>
          <w:rFonts w:ascii="Arial" w:eastAsia="Arial" w:hAnsi="Arial" w:cs="Arial"/>
          <w:sz w:val="16"/>
          <w:szCs w:val="22"/>
        </w:rPr>
        <w:t>The contractor will, unless precluded by a valid bargaining agreement, conduct systematic and direct recruitment through public and private employee referral sources likely to yield qualified minorities and women.</w:t>
      </w:r>
      <w:r w:rsidRPr="00A36A6F">
        <w:rPr>
          <w:rFonts w:ascii="Arial" w:eastAsia="Arial" w:hAnsi="Arial" w:cs="Arial"/>
          <w:spacing w:val="40"/>
          <w:sz w:val="16"/>
          <w:szCs w:val="22"/>
        </w:rPr>
        <w:t xml:space="preserve"> </w:t>
      </w:r>
      <w:r w:rsidRPr="00A36A6F">
        <w:rPr>
          <w:rFonts w:ascii="Arial" w:eastAsia="Arial" w:hAnsi="Arial" w:cs="Arial"/>
          <w:sz w:val="16"/>
          <w:szCs w:val="22"/>
        </w:rPr>
        <w:t>To meet</w:t>
      </w:r>
      <w:r w:rsidRPr="00A36A6F">
        <w:rPr>
          <w:rFonts w:ascii="Arial" w:eastAsia="Arial" w:hAnsi="Arial" w:cs="Arial"/>
          <w:spacing w:val="-3"/>
          <w:sz w:val="16"/>
          <w:szCs w:val="22"/>
        </w:rPr>
        <w:t xml:space="preserve"> </w:t>
      </w:r>
      <w:r w:rsidRPr="00A36A6F">
        <w:rPr>
          <w:rFonts w:ascii="Arial" w:eastAsia="Arial" w:hAnsi="Arial" w:cs="Arial"/>
          <w:sz w:val="16"/>
          <w:szCs w:val="22"/>
        </w:rPr>
        <w:t>this</w:t>
      </w:r>
      <w:r w:rsidRPr="00A36A6F">
        <w:rPr>
          <w:rFonts w:ascii="Arial" w:eastAsia="Arial" w:hAnsi="Arial" w:cs="Arial"/>
          <w:spacing w:val="-2"/>
          <w:sz w:val="16"/>
          <w:szCs w:val="22"/>
        </w:rPr>
        <w:t xml:space="preserve"> </w:t>
      </w:r>
      <w:r w:rsidRPr="00A36A6F">
        <w:rPr>
          <w:rFonts w:ascii="Arial" w:eastAsia="Arial" w:hAnsi="Arial" w:cs="Arial"/>
          <w:sz w:val="16"/>
          <w:szCs w:val="22"/>
        </w:rPr>
        <w:t>requirement,</w:t>
      </w:r>
      <w:r w:rsidRPr="00A36A6F">
        <w:rPr>
          <w:rFonts w:ascii="Arial" w:eastAsia="Arial" w:hAnsi="Arial" w:cs="Arial"/>
          <w:spacing w:val="-3"/>
          <w:sz w:val="16"/>
          <w:szCs w:val="22"/>
        </w:rPr>
        <w:t xml:space="preserve"> </w:t>
      </w:r>
      <w:r w:rsidRPr="00A36A6F">
        <w:rPr>
          <w:rFonts w:ascii="Arial" w:eastAsia="Arial" w:hAnsi="Arial" w:cs="Arial"/>
          <w:sz w:val="16"/>
          <w:szCs w:val="22"/>
        </w:rPr>
        <w:t>the</w:t>
      </w:r>
      <w:r w:rsidRPr="00A36A6F">
        <w:rPr>
          <w:rFonts w:ascii="Arial" w:eastAsia="Arial" w:hAnsi="Arial" w:cs="Arial"/>
          <w:spacing w:val="-3"/>
          <w:sz w:val="16"/>
          <w:szCs w:val="22"/>
        </w:rPr>
        <w:t xml:space="preserve"> </w:t>
      </w:r>
      <w:r w:rsidRPr="00A36A6F">
        <w:rPr>
          <w:rFonts w:ascii="Arial" w:eastAsia="Arial" w:hAnsi="Arial" w:cs="Arial"/>
          <w:sz w:val="16"/>
          <w:szCs w:val="22"/>
        </w:rPr>
        <w:t>contractor</w:t>
      </w:r>
      <w:r w:rsidRPr="00A36A6F">
        <w:rPr>
          <w:rFonts w:ascii="Arial" w:eastAsia="Arial" w:hAnsi="Arial" w:cs="Arial"/>
          <w:spacing w:val="-2"/>
          <w:sz w:val="16"/>
          <w:szCs w:val="22"/>
        </w:rPr>
        <w:t xml:space="preserve"> </w:t>
      </w:r>
      <w:r w:rsidRPr="00A36A6F">
        <w:rPr>
          <w:rFonts w:ascii="Arial" w:eastAsia="Arial" w:hAnsi="Arial" w:cs="Arial"/>
          <w:sz w:val="16"/>
          <w:szCs w:val="22"/>
        </w:rPr>
        <w:t>will</w:t>
      </w:r>
      <w:r w:rsidRPr="00A36A6F">
        <w:rPr>
          <w:rFonts w:ascii="Arial" w:eastAsia="Arial" w:hAnsi="Arial" w:cs="Arial"/>
          <w:spacing w:val="-2"/>
          <w:sz w:val="16"/>
          <w:szCs w:val="22"/>
        </w:rPr>
        <w:t xml:space="preserve"> </w:t>
      </w:r>
      <w:r w:rsidRPr="00A36A6F">
        <w:rPr>
          <w:rFonts w:ascii="Arial" w:eastAsia="Arial" w:hAnsi="Arial" w:cs="Arial"/>
          <w:sz w:val="16"/>
          <w:szCs w:val="22"/>
        </w:rPr>
        <w:t>identify</w:t>
      </w:r>
      <w:r w:rsidRPr="00A36A6F">
        <w:rPr>
          <w:rFonts w:ascii="Arial" w:eastAsia="Arial" w:hAnsi="Arial" w:cs="Arial"/>
          <w:spacing w:val="-2"/>
          <w:sz w:val="16"/>
          <w:szCs w:val="22"/>
        </w:rPr>
        <w:t xml:space="preserve"> </w:t>
      </w:r>
      <w:r w:rsidRPr="00A36A6F">
        <w:rPr>
          <w:rFonts w:ascii="Arial" w:eastAsia="Arial" w:hAnsi="Arial" w:cs="Arial"/>
          <w:sz w:val="16"/>
          <w:szCs w:val="22"/>
        </w:rPr>
        <w:t>sources</w:t>
      </w:r>
      <w:r w:rsidRPr="00A36A6F">
        <w:rPr>
          <w:rFonts w:ascii="Arial" w:eastAsia="Arial" w:hAnsi="Arial" w:cs="Arial"/>
          <w:spacing w:val="-2"/>
          <w:sz w:val="16"/>
          <w:szCs w:val="22"/>
        </w:rPr>
        <w:t xml:space="preserve"> </w:t>
      </w:r>
      <w:r w:rsidRPr="00A36A6F">
        <w:rPr>
          <w:rFonts w:ascii="Arial" w:eastAsia="Arial" w:hAnsi="Arial" w:cs="Arial"/>
          <w:sz w:val="16"/>
          <w:szCs w:val="22"/>
        </w:rPr>
        <w:t>of potential minority group employees and establish with such identified</w:t>
      </w:r>
      <w:r w:rsidRPr="00A36A6F">
        <w:rPr>
          <w:rFonts w:ascii="Arial" w:eastAsia="Arial" w:hAnsi="Arial" w:cs="Arial"/>
          <w:spacing w:val="-3"/>
          <w:sz w:val="16"/>
          <w:szCs w:val="22"/>
        </w:rPr>
        <w:t xml:space="preserve"> </w:t>
      </w:r>
      <w:r w:rsidRPr="00A36A6F">
        <w:rPr>
          <w:rFonts w:ascii="Arial" w:eastAsia="Arial" w:hAnsi="Arial" w:cs="Arial"/>
          <w:sz w:val="16"/>
          <w:szCs w:val="22"/>
        </w:rPr>
        <w:t>sources</w:t>
      </w:r>
      <w:r w:rsidRPr="00A36A6F">
        <w:rPr>
          <w:rFonts w:ascii="Arial" w:eastAsia="Arial" w:hAnsi="Arial" w:cs="Arial"/>
          <w:spacing w:val="-2"/>
          <w:sz w:val="16"/>
          <w:szCs w:val="22"/>
        </w:rPr>
        <w:t xml:space="preserve"> </w:t>
      </w:r>
      <w:r w:rsidRPr="00A36A6F">
        <w:rPr>
          <w:rFonts w:ascii="Arial" w:eastAsia="Arial" w:hAnsi="Arial" w:cs="Arial"/>
          <w:sz w:val="16"/>
          <w:szCs w:val="22"/>
        </w:rPr>
        <w:t>procedures</w:t>
      </w:r>
      <w:r w:rsidRPr="00A36A6F">
        <w:rPr>
          <w:rFonts w:ascii="Arial" w:eastAsia="Arial" w:hAnsi="Arial" w:cs="Arial"/>
          <w:spacing w:val="-2"/>
          <w:sz w:val="16"/>
          <w:szCs w:val="22"/>
        </w:rPr>
        <w:t xml:space="preserve"> </w:t>
      </w:r>
      <w:r w:rsidRPr="00A36A6F">
        <w:rPr>
          <w:rFonts w:ascii="Arial" w:eastAsia="Arial" w:hAnsi="Arial" w:cs="Arial"/>
          <w:sz w:val="16"/>
          <w:szCs w:val="22"/>
        </w:rPr>
        <w:t>whereby</w:t>
      </w:r>
      <w:r w:rsidRPr="00A36A6F">
        <w:rPr>
          <w:rFonts w:ascii="Arial" w:eastAsia="Arial" w:hAnsi="Arial" w:cs="Arial"/>
          <w:spacing w:val="-2"/>
          <w:sz w:val="16"/>
          <w:szCs w:val="22"/>
        </w:rPr>
        <w:t xml:space="preserve"> </w:t>
      </w:r>
      <w:r w:rsidRPr="00A36A6F">
        <w:rPr>
          <w:rFonts w:ascii="Arial" w:eastAsia="Arial" w:hAnsi="Arial" w:cs="Arial"/>
          <w:sz w:val="16"/>
          <w:szCs w:val="22"/>
        </w:rPr>
        <w:t>minority</w:t>
      </w:r>
      <w:r w:rsidRPr="00A36A6F">
        <w:rPr>
          <w:rFonts w:ascii="Arial" w:eastAsia="Arial" w:hAnsi="Arial" w:cs="Arial"/>
          <w:spacing w:val="-2"/>
          <w:sz w:val="16"/>
          <w:szCs w:val="22"/>
        </w:rPr>
        <w:t xml:space="preserve"> </w:t>
      </w:r>
      <w:r w:rsidRPr="00A36A6F">
        <w:rPr>
          <w:rFonts w:ascii="Arial" w:eastAsia="Arial" w:hAnsi="Arial" w:cs="Arial"/>
          <w:sz w:val="16"/>
          <w:szCs w:val="22"/>
        </w:rPr>
        <w:t>and</w:t>
      </w:r>
      <w:r w:rsidRPr="00A36A6F">
        <w:rPr>
          <w:rFonts w:ascii="Arial" w:eastAsia="Arial" w:hAnsi="Arial" w:cs="Arial"/>
          <w:spacing w:val="-3"/>
          <w:sz w:val="16"/>
          <w:szCs w:val="22"/>
        </w:rPr>
        <w:t xml:space="preserve"> </w:t>
      </w:r>
      <w:r w:rsidRPr="00A36A6F">
        <w:rPr>
          <w:rFonts w:ascii="Arial" w:eastAsia="Arial" w:hAnsi="Arial" w:cs="Arial"/>
          <w:sz w:val="16"/>
          <w:szCs w:val="22"/>
        </w:rPr>
        <w:t>women applicants</w:t>
      </w:r>
      <w:r w:rsidRPr="00A36A6F">
        <w:rPr>
          <w:rFonts w:ascii="Arial" w:eastAsia="Arial" w:hAnsi="Arial" w:cs="Arial"/>
          <w:spacing w:val="-5"/>
          <w:sz w:val="16"/>
          <w:szCs w:val="22"/>
        </w:rPr>
        <w:t xml:space="preserve"> </w:t>
      </w:r>
      <w:r w:rsidRPr="00A36A6F">
        <w:rPr>
          <w:rFonts w:ascii="Arial" w:eastAsia="Arial" w:hAnsi="Arial" w:cs="Arial"/>
          <w:sz w:val="16"/>
          <w:szCs w:val="22"/>
        </w:rPr>
        <w:t>may</w:t>
      </w:r>
      <w:r w:rsidRPr="00A36A6F">
        <w:rPr>
          <w:rFonts w:ascii="Arial" w:eastAsia="Arial" w:hAnsi="Arial" w:cs="Arial"/>
          <w:spacing w:val="-5"/>
          <w:sz w:val="16"/>
          <w:szCs w:val="22"/>
        </w:rPr>
        <w:t xml:space="preserve"> </w:t>
      </w:r>
      <w:r w:rsidRPr="00A36A6F">
        <w:rPr>
          <w:rFonts w:ascii="Arial" w:eastAsia="Arial" w:hAnsi="Arial" w:cs="Arial"/>
          <w:sz w:val="16"/>
          <w:szCs w:val="22"/>
        </w:rPr>
        <w:t>be</w:t>
      </w:r>
      <w:r w:rsidRPr="00A36A6F">
        <w:rPr>
          <w:rFonts w:ascii="Arial" w:eastAsia="Arial" w:hAnsi="Arial" w:cs="Arial"/>
          <w:spacing w:val="-6"/>
          <w:sz w:val="16"/>
          <w:szCs w:val="22"/>
        </w:rPr>
        <w:t xml:space="preserve"> </w:t>
      </w:r>
      <w:r w:rsidRPr="00A36A6F">
        <w:rPr>
          <w:rFonts w:ascii="Arial" w:eastAsia="Arial" w:hAnsi="Arial" w:cs="Arial"/>
          <w:sz w:val="16"/>
          <w:szCs w:val="22"/>
        </w:rPr>
        <w:t>referred</w:t>
      </w:r>
      <w:r w:rsidRPr="00A36A6F">
        <w:rPr>
          <w:rFonts w:ascii="Arial" w:eastAsia="Arial" w:hAnsi="Arial" w:cs="Arial"/>
          <w:spacing w:val="-6"/>
          <w:sz w:val="16"/>
          <w:szCs w:val="22"/>
        </w:rPr>
        <w:t xml:space="preserve"> </w:t>
      </w:r>
      <w:r w:rsidRPr="00A36A6F">
        <w:rPr>
          <w:rFonts w:ascii="Arial" w:eastAsia="Arial" w:hAnsi="Arial" w:cs="Arial"/>
          <w:sz w:val="16"/>
          <w:szCs w:val="22"/>
        </w:rPr>
        <w:t>to</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4"/>
          <w:sz w:val="16"/>
          <w:szCs w:val="22"/>
        </w:rPr>
        <w:t xml:space="preserve"> </w:t>
      </w:r>
      <w:r w:rsidRPr="00A36A6F">
        <w:rPr>
          <w:rFonts w:ascii="Arial" w:eastAsia="Arial" w:hAnsi="Arial" w:cs="Arial"/>
          <w:sz w:val="16"/>
          <w:szCs w:val="22"/>
        </w:rPr>
        <w:t>contractor</w:t>
      </w:r>
      <w:r w:rsidRPr="00A36A6F">
        <w:rPr>
          <w:rFonts w:ascii="Arial" w:eastAsia="Arial" w:hAnsi="Arial" w:cs="Arial"/>
          <w:spacing w:val="-6"/>
          <w:sz w:val="16"/>
          <w:szCs w:val="22"/>
        </w:rPr>
        <w:t xml:space="preserve"> </w:t>
      </w:r>
      <w:r w:rsidRPr="00A36A6F">
        <w:rPr>
          <w:rFonts w:ascii="Arial" w:eastAsia="Arial" w:hAnsi="Arial" w:cs="Arial"/>
          <w:sz w:val="16"/>
          <w:szCs w:val="22"/>
        </w:rPr>
        <w:t>for</w:t>
      </w:r>
      <w:r w:rsidRPr="00A36A6F">
        <w:rPr>
          <w:rFonts w:ascii="Arial" w:eastAsia="Arial" w:hAnsi="Arial" w:cs="Arial"/>
          <w:spacing w:val="-5"/>
          <w:sz w:val="16"/>
          <w:szCs w:val="22"/>
        </w:rPr>
        <w:t xml:space="preserve"> </w:t>
      </w:r>
      <w:r w:rsidRPr="00A36A6F">
        <w:rPr>
          <w:rFonts w:ascii="Arial" w:eastAsia="Arial" w:hAnsi="Arial" w:cs="Arial"/>
          <w:sz w:val="16"/>
          <w:szCs w:val="22"/>
        </w:rPr>
        <w:t xml:space="preserve">employment </w:t>
      </w:r>
      <w:r w:rsidRPr="00A36A6F">
        <w:rPr>
          <w:rFonts w:ascii="Arial" w:eastAsia="Arial" w:hAnsi="Arial" w:cs="Arial"/>
          <w:spacing w:val="-2"/>
          <w:sz w:val="16"/>
          <w:szCs w:val="22"/>
        </w:rPr>
        <w:t>consideration.</w:t>
      </w:r>
    </w:p>
    <w:p w14:paraId="4B15EBAC" w14:textId="77777777" w:rsidR="00A36A6F" w:rsidRPr="00A36A6F" w:rsidRDefault="00A36A6F" w:rsidP="00A36A6F">
      <w:pPr>
        <w:widowControl w:val="0"/>
        <w:autoSpaceDE w:val="0"/>
        <w:autoSpaceDN w:val="0"/>
        <w:rPr>
          <w:rFonts w:ascii="Arial" w:eastAsia="Arial" w:hAnsi="Arial" w:cs="Arial"/>
          <w:sz w:val="16"/>
          <w:szCs w:val="16"/>
        </w:rPr>
      </w:pPr>
    </w:p>
    <w:p w14:paraId="22FEF2AA" w14:textId="77777777" w:rsidR="00A36A6F" w:rsidRPr="00A36A6F" w:rsidRDefault="00A36A6F" w:rsidP="005D1515">
      <w:pPr>
        <w:widowControl w:val="0"/>
        <w:numPr>
          <w:ilvl w:val="0"/>
          <w:numId w:val="30"/>
        </w:numPr>
        <w:tabs>
          <w:tab w:val="left" w:pos="484"/>
        </w:tabs>
        <w:autoSpaceDE w:val="0"/>
        <w:autoSpaceDN w:val="0"/>
        <w:spacing w:before="1"/>
        <w:ind w:right="132" w:firstLine="143"/>
        <w:rPr>
          <w:rFonts w:ascii="Arial" w:eastAsia="Arial" w:hAnsi="Arial" w:cs="Arial"/>
          <w:sz w:val="16"/>
          <w:szCs w:val="22"/>
        </w:rPr>
      </w:pPr>
      <w:r w:rsidRPr="00A36A6F">
        <w:rPr>
          <w:rFonts w:ascii="Arial" w:eastAsia="Arial" w:hAnsi="Arial" w:cs="Arial"/>
          <w:sz w:val="16"/>
          <w:szCs w:val="22"/>
        </w:rPr>
        <w:t xml:space="preserve">In the event the contractor has a valid bargaining agreement </w:t>
      </w:r>
      <w:proofErr w:type="gramStart"/>
      <w:r w:rsidRPr="00A36A6F">
        <w:rPr>
          <w:rFonts w:ascii="Arial" w:eastAsia="Arial" w:hAnsi="Arial" w:cs="Arial"/>
          <w:sz w:val="16"/>
          <w:szCs w:val="22"/>
        </w:rPr>
        <w:t>providing for</w:t>
      </w:r>
      <w:proofErr w:type="gramEnd"/>
      <w:r w:rsidRPr="00A36A6F">
        <w:rPr>
          <w:rFonts w:ascii="Arial" w:eastAsia="Arial" w:hAnsi="Arial" w:cs="Arial"/>
          <w:sz w:val="16"/>
          <w:szCs w:val="22"/>
        </w:rPr>
        <w:t xml:space="preserve"> exclusive hiring hall referrals, the contractor is expected to observe the provisions of that agreement</w:t>
      </w:r>
      <w:r w:rsidRPr="00A36A6F">
        <w:rPr>
          <w:rFonts w:ascii="Arial" w:eastAsia="Arial" w:hAnsi="Arial" w:cs="Arial"/>
          <w:spacing w:val="-5"/>
          <w:sz w:val="16"/>
          <w:szCs w:val="22"/>
        </w:rPr>
        <w:t xml:space="preserve"> </w:t>
      </w:r>
      <w:r w:rsidRPr="00A36A6F">
        <w:rPr>
          <w:rFonts w:ascii="Arial" w:eastAsia="Arial" w:hAnsi="Arial" w:cs="Arial"/>
          <w:sz w:val="16"/>
          <w:szCs w:val="22"/>
        </w:rPr>
        <w:t>to</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4"/>
          <w:sz w:val="16"/>
          <w:szCs w:val="22"/>
        </w:rPr>
        <w:t xml:space="preserve"> </w:t>
      </w:r>
      <w:r w:rsidRPr="00A36A6F">
        <w:rPr>
          <w:rFonts w:ascii="Arial" w:eastAsia="Arial" w:hAnsi="Arial" w:cs="Arial"/>
          <w:sz w:val="16"/>
          <w:szCs w:val="22"/>
        </w:rPr>
        <w:t>extent</w:t>
      </w:r>
      <w:r w:rsidRPr="00A36A6F">
        <w:rPr>
          <w:rFonts w:ascii="Arial" w:eastAsia="Arial" w:hAnsi="Arial" w:cs="Arial"/>
          <w:spacing w:val="-5"/>
          <w:sz w:val="16"/>
          <w:szCs w:val="22"/>
        </w:rPr>
        <w:t xml:space="preserve"> </w:t>
      </w:r>
      <w:r w:rsidRPr="00A36A6F">
        <w:rPr>
          <w:rFonts w:ascii="Arial" w:eastAsia="Arial" w:hAnsi="Arial" w:cs="Arial"/>
          <w:sz w:val="16"/>
          <w:szCs w:val="22"/>
        </w:rPr>
        <w:t>that</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system</w:t>
      </w:r>
      <w:r w:rsidRPr="00A36A6F">
        <w:rPr>
          <w:rFonts w:ascii="Arial" w:eastAsia="Arial" w:hAnsi="Arial" w:cs="Arial"/>
          <w:spacing w:val="-5"/>
          <w:sz w:val="16"/>
          <w:szCs w:val="22"/>
        </w:rPr>
        <w:t xml:space="preserve"> </w:t>
      </w:r>
      <w:r w:rsidRPr="00A36A6F">
        <w:rPr>
          <w:rFonts w:ascii="Arial" w:eastAsia="Arial" w:hAnsi="Arial" w:cs="Arial"/>
          <w:sz w:val="16"/>
          <w:szCs w:val="22"/>
        </w:rPr>
        <w:t>meets</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contractor's compliance with EEO contract provisions.</w:t>
      </w:r>
      <w:r w:rsidRPr="00A36A6F">
        <w:rPr>
          <w:rFonts w:ascii="Arial" w:eastAsia="Arial" w:hAnsi="Arial" w:cs="Arial"/>
          <w:spacing w:val="40"/>
          <w:sz w:val="16"/>
          <w:szCs w:val="22"/>
        </w:rPr>
        <w:t xml:space="preserve"> </w:t>
      </w:r>
      <w:r w:rsidRPr="00A36A6F">
        <w:rPr>
          <w:rFonts w:ascii="Arial" w:eastAsia="Arial" w:hAnsi="Arial" w:cs="Arial"/>
          <w:sz w:val="16"/>
          <w:szCs w:val="22"/>
        </w:rPr>
        <w:t>Where implementation of such an agreement has the effect of discriminating against minorities or women, or obligates the contractor to do the same, such implementation violates Federal nondiscrimination provisions.</w:t>
      </w:r>
    </w:p>
    <w:p w14:paraId="29B01AAF" w14:textId="77777777" w:rsidR="00A36A6F" w:rsidRPr="00A36A6F" w:rsidRDefault="00A36A6F" w:rsidP="005D1515">
      <w:pPr>
        <w:widowControl w:val="0"/>
        <w:numPr>
          <w:ilvl w:val="0"/>
          <w:numId w:val="30"/>
        </w:numPr>
        <w:tabs>
          <w:tab w:val="left" w:pos="475"/>
        </w:tabs>
        <w:autoSpaceDE w:val="0"/>
        <w:autoSpaceDN w:val="0"/>
        <w:spacing w:before="183"/>
        <w:ind w:right="328" w:firstLine="143"/>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contractor</w:t>
      </w:r>
      <w:r w:rsidRPr="00A36A6F">
        <w:rPr>
          <w:rFonts w:ascii="Arial" w:eastAsia="Arial" w:hAnsi="Arial" w:cs="Arial"/>
          <w:spacing w:val="-6"/>
          <w:sz w:val="16"/>
          <w:szCs w:val="22"/>
        </w:rPr>
        <w:t xml:space="preserve"> </w:t>
      </w:r>
      <w:r w:rsidRPr="00A36A6F">
        <w:rPr>
          <w:rFonts w:ascii="Arial" w:eastAsia="Arial" w:hAnsi="Arial" w:cs="Arial"/>
          <w:sz w:val="16"/>
          <w:szCs w:val="22"/>
        </w:rPr>
        <w:t>will</w:t>
      </w:r>
      <w:r w:rsidRPr="00A36A6F">
        <w:rPr>
          <w:rFonts w:ascii="Arial" w:eastAsia="Arial" w:hAnsi="Arial" w:cs="Arial"/>
          <w:spacing w:val="-5"/>
          <w:sz w:val="16"/>
          <w:szCs w:val="22"/>
        </w:rPr>
        <w:t xml:space="preserve"> </w:t>
      </w:r>
      <w:r w:rsidRPr="00A36A6F">
        <w:rPr>
          <w:rFonts w:ascii="Arial" w:eastAsia="Arial" w:hAnsi="Arial" w:cs="Arial"/>
          <w:sz w:val="16"/>
          <w:szCs w:val="22"/>
        </w:rPr>
        <w:t>encourage</w:t>
      </w:r>
      <w:r w:rsidRPr="00A36A6F">
        <w:rPr>
          <w:rFonts w:ascii="Arial" w:eastAsia="Arial" w:hAnsi="Arial" w:cs="Arial"/>
          <w:spacing w:val="-6"/>
          <w:sz w:val="16"/>
          <w:szCs w:val="22"/>
        </w:rPr>
        <w:t xml:space="preserve"> </w:t>
      </w:r>
      <w:r w:rsidRPr="00A36A6F">
        <w:rPr>
          <w:rFonts w:ascii="Arial" w:eastAsia="Arial" w:hAnsi="Arial" w:cs="Arial"/>
          <w:sz w:val="16"/>
          <w:szCs w:val="22"/>
        </w:rPr>
        <w:t>its</w:t>
      </w:r>
      <w:r w:rsidRPr="00A36A6F">
        <w:rPr>
          <w:rFonts w:ascii="Arial" w:eastAsia="Arial" w:hAnsi="Arial" w:cs="Arial"/>
          <w:spacing w:val="-5"/>
          <w:sz w:val="16"/>
          <w:szCs w:val="22"/>
        </w:rPr>
        <w:t xml:space="preserve"> </w:t>
      </w:r>
      <w:r w:rsidRPr="00A36A6F">
        <w:rPr>
          <w:rFonts w:ascii="Arial" w:eastAsia="Arial" w:hAnsi="Arial" w:cs="Arial"/>
          <w:sz w:val="16"/>
          <w:szCs w:val="22"/>
        </w:rPr>
        <w:t>present</w:t>
      </w:r>
      <w:r w:rsidRPr="00A36A6F">
        <w:rPr>
          <w:rFonts w:ascii="Arial" w:eastAsia="Arial" w:hAnsi="Arial" w:cs="Arial"/>
          <w:spacing w:val="-6"/>
          <w:sz w:val="16"/>
          <w:szCs w:val="22"/>
        </w:rPr>
        <w:t xml:space="preserve"> </w:t>
      </w:r>
      <w:r w:rsidRPr="00A36A6F">
        <w:rPr>
          <w:rFonts w:ascii="Arial" w:eastAsia="Arial" w:hAnsi="Arial" w:cs="Arial"/>
          <w:sz w:val="16"/>
          <w:szCs w:val="22"/>
        </w:rPr>
        <w:t>employees</w:t>
      </w:r>
      <w:r w:rsidRPr="00A36A6F">
        <w:rPr>
          <w:rFonts w:ascii="Arial" w:eastAsia="Arial" w:hAnsi="Arial" w:cs="Arial"/>
          <w:spacing w:val="-5"/>
          <w:sz w:val="16"/>
          <w:szCs w:val="22"/>
        </w:rPr>
        <w:t xml:space="preserve"> </w:t>
      </w:r>
      <w:r w:rsidRPr="00A36A6F">
        <w:rPr>
          <w:rFonts w:ascii="Arial" w:eastAsia="Arial" w:hAnsi="Arial" w:cs="Arial"/>
          <w:sz w:val="16"/>
          <w:szCs w:val="22"/>
        </w:rPr>
        <w:t xml:space="preserve">to refer minorities and women as applicants for employment. Information and procedures </w:t>
      </w:r>
      <w:proofErr w:type="gramStart"/>
      <w:r w:rsidRPr="00A36A6F">
        <w:rPr>
          <w:rFonts w:ascii="Arial" w:eastAsia="Arial" w:hAnsi="Arial" w:cs="Arial"/>
          <w:sz w:val="16"/>
          <w:szCs w:val="22"/>
        </w:rPr>
        <w:t>with regard to</w:t>
      </w:r>
      <w:proofErr w:type="gramEnd"/>
      <w:r w:rsidRPr="00A36A6F">
        <w:rPr>
          <w:rFonts w:ascii="Arial" w:eastAsia="Arial" w:hAnsi="Arial" w:cs="Arial"/>
          <w:sz w:val="16"/>
          <w:szCs w:val="22"/>
        </w:rPr>
        <w:t xml:space="preserve"> referring such applicants will be discussed with employees.</w:t>
      </w:r>
    </w:p>
    <w:p w14:paraId="63FC6485" w14:textId="77777777" w:rsidR="00A36A6F" w:rsidRPr="00A36A6F" w:rsidRDefault="00A36A6F" w:rsidP="005D1515">
      <w:pPr>
        <w:widowControl w:val="0"/>
        <w:numPr>
          <w:ilvl w:val="2"/>
          <w:numId w:val="39"/>
        </w:numPr>
        <w:tabs>
          <w:tab w:val="left" w:pos="341"/>
        </w:tabs>
        <w:autoSpaceDE w:val="0"/>
        <w:autoSpaceDN w:val="0"/>
        <w:spacing w:before="183"/>
        <w:ind w:right="170" w:firstLine="0"/>
        <w:rPr>
          <w:rFonts w:ascii="Arial" w:eastAsia="Arial" w:hAnsi="Arial" w:cs="Arial"/>
          <w:b/>
          <w:sz w:val="16"/>
          <w:szCs w:val="22"/>
        </w:rPr>
      </w:pPr>
      <w:r w:rsidRPr="00A36A6F">
        <w:rPr>
          <w:rFonts w:ascii="Arial" w:eastAsia="Arial" w:hAnsi="Arial" w:cs="Arial"/>
          <w:b/>
          <w:sz w:val="16"/>
          <w:szCs w:val="22"/>
        </w:rPr>
        <w:t xml:space="preserve">Personnel Actions: </w:t>
      </w:r>
      <w:r w:rsidRPr="00A36A6F">
        <w:rPr>
          <w:rFonts w:ascii="Arial" w:eastAsia="Arial" w:hAnsi="Arial" w:cs="Arial"/>
          <w:sz w:val="16"/>
          <w:szCs w:val="22"/>
        </w:rPr>
        <w:t>Wages, working conditions, and employee</w:t>
      </w:r>
      <w:r w:rsidRPr="00A36A6F">
        <w:rPr>
          <w:rFonts w:ascii="Arial" w:eastAsia="Arial" w:hAnsi="Arial" w:cs="Arial"/>
          <w:spacing w:val="-4"/>
          <w:sz w:val="16"/>
          <w:szCs w:val="22"/>
        </w:rPr>
        <w:t xml:space="preserve"> </w:t>
      </w:r>
      <w:r w:rsidRPr="00A36A6F">
        <w:rPr>
          <w:rFonts w:ascii="Arial" w:eastAsia="Arial" w:hAnsi="Arial" w:cs="Arial"/>
          <w:sz w:val="16"/>
          <w:szCs w:val="22"/>
        </w:rPr>
        <w:t>benefits</w:t>
      </w:r>
      <w:r w:rsidRPr="00A36A6F">
        <w:rPr>
          <w:rFonts w:ascii="Arial" w:eastAsia="Arial" w:hAnsi="Arial" w:cs="Arial"/>
          <w:spacing w:val="-3"/>
          <w:sz w:val="16"/>
          <w:szCs w:val="22"/>
        </w:rPr>
        <w:t xml:space="preserve"> </w:t>
      </w:r>
      <w:r w:rsidRPr="00A36A6F">
        <w:rPr>
          <w:rFonts w:ascii="Arial" w:eastAsia="Arial" w:hAnsi="Arial" w:cs="Arial"/>
          <w:sz w:val="16"/>
          <w:szCs w:val="22"/>
        </w:rPr>
        <w:t>shall</w:t>
      </w:r>
      <w:r w:rsidRPr="00A36A6F">
        <w:rPr>
          <w:rFonts w:ascii="Arial" w:eastAsia="Arial" w:hAnsi="Arial" w:cs="Arial"/>
          <w:spacing w:val="-3"/>
          <w:sz w:val="16"/>
          <w:szCs w:val="22"/>
        </w:rPr>
        <w:t xml:space="preserve"> </w:t>
      </w:r>
      <w:r w:rsidRPr="00A36A6F">
        <w:rPr>
          <w:rFonts w:ascii="Arial" w:eastAsia="Arial" w:hAnsi="Arial" w:cs="Arial"/>
          <w:sz w:val="16"/>
          <w:szCs w:val="22"/>
        </w:rPr>
        <w:t>be</w:t>
      </w:r>
      <w:r w:rsidRPr="00A36A6F">
        <w:rPr>
          <w:rFonts w:ascii="Arial" w:eastAsia="Arial" w:hAnsi="Arial" w:cs="Arial"/>
          <w:spacing w:val="-4"/>
          <w:sz w:val="16"/>
          <w:szCs w:val="22"/>
        </w:rPr>
        <w:t xml:space="preserve"> </w:t>
      </w:r>
      <w:r w:rsidRPr="00A36A6F">
        <w:rPr>
          <w:rFonts w:ascii="Arial" w:eastAsia="Arial" w:hAnsi="Arial" w:cs="Arial"/>
          <w:sz w:val="16"/>
          <w:szCs w:val="22"/>
        </w:rPr>
        <w:t>established</w:t>
      </w:r>
      <w:r w:rsidRPr="00A36A6F">
        <w:rPr>
          <w:rFonts w:ascii="Arial" w:eastAsia="Arial" w:hAnsi="Arial" w:cs="Arial"/>
          <w:spacing w:val="-4"/>
          <w:sz w:val="16"/>
          <w:szCs w:val="22"/>
        </w:rPr>
        <w:t xml:space="preserve"> </w:t>
      </w:r>
      <w:r w:rsidRPr="00A36A6F">
        <w:rPr>
          <w:rFonts w:ascii="Arial" w:eastAsia="Arial" w:hAnsi="Arial" w:cs="Arial"/>
          <w:sz w:val="16"/>
          <w:szCs w:val="22"/>
        </w:rPr>
        <w:t>and</w:t>
      </w:r>
      <w:r w:rsidRPr="00A36A6F">
        <w:rPr>
          <w:rFonts w:ascii="Arial" w:eastAsia="Arial" w:hAnsi="Arial" w:cs="Arial"/>
          <w:spacing w:val="-4"/>
          <w:sz w:val="16"/>
          <w:szCs w:val="22"/>
        </w:rPr>
        <w:t xml:space="preserve"> </w:t>
      </w:r>
      <w:r w:rsidRPr="00A36A6F">
        <w:rPr>
          <w:rFonts w:ascii="Arial" w:eastAsia="Arial" w:hAnsi="Arial" w:cs="Arial"/>
          <w:sz w:val="16"/>
          <w:szCs w:val="22"/>
        </w:rPr>
        <w:t>administered,</w:t>
      </w:r>
      <w:r w:rsidRPr="00A36A6F">
        <w:rPr>
          <w:rFonts w:ascii="Arial" w:eastAsia="Arial" w:hAnsi="Arial" w:cs="Arial"/>
          <w:spacing w:val="-4"/>
          <w:sz w:val="16"/>
          <w:szCs w:val="22"/>
        </w:rPr>
        <w:t xml:space="preserve"> </w:t>
      </w:r>
      <w:r w:rsidRPr="00A36A6F">
        <w:rPr>
          <w:rFonts w:ascii="Arial" w:eastAsia="Arial" w:hAnsi="Arial" w:cs="Arial"/>
          <w:sz w:val="16"/>
          <w:szCs w:val="22"/>
        </w:rPr>
        <w:t>and personnel actions of every type, including hiring, upgrading, promotion,</w:t>
      </w:r>
      <w:r w:rsidRPr="00A36A6F">
        <w:rPr>
          <w:rFonts w:ascii="Arial" w:eastAsia="Arial" w:hAnsi="Arial" w:cs="Arial"/>
          <w:spacing w:val="-6"/>
          <w:sz w:val="16"/>
          <w:szCs w:val="22"/>
        </w:rPr>
        <w:t xml:space="preserve"> </w:t>
      </w:r>
      <w:r w:rsidRPr="00A36A6F">
        <w:rPr>
          <w:rFonts w:ascii="Arial" w:eastAsia="Arial" w:hAnsi="Arial" w:cs="Arial"/>
          <w:sz w:val="16"/>
          <w:szCs w:val="22"/>
        </w:rPr>
        <w:t>transfer,</w:t>
      </w:r>
      <w:r w:rsidRPr="00A36A6F">
        <w:rPr>
          <w:rFonts w:ascii="Arial" w:eastAsia="Arial" w:hAnsi="Arial" w:cs="Arial"/>
          <w:spacing w:val="-6"/>
          <w:sz w:val="16"/>
          <w:szCs w:val="22"/>
        </w:rPr>
        <w:t xml:space="preserve"> </w:t>
      </w:r>
      <w:r w:rsidRPr="00A36A6F">
        <w:rPr>
          <w:rFonts w:ascii="Arial" w:eastAsia="Arial" w:hAnsi="Arial" w:cs="Arial"/>
          <w:sz w:val="16"/>
          <w:szCs w:val="22"/>
        </w:rPr>
        <w:t>demotion,</w:t>
      </w:r>
      <w:r w:rsidRPr="00A36A6F">
        <w:rPr>
          <w:rFonts w:ascii="Arial" w:eastAsia="Arial" w:hAnsi="Arial" w:cs="Arial"/>
          <w:spacing w:val="-6"/>
          <w:sz w:val="16"/>
          <w:szCs w:val="22"/>
        </w:rPr>
        <w:t xml:space="preserve"> </w:t>
      </w:r>
      <w:r w:rsidRPr="00A36A6F">
        <w:rPr>
          <w:rFonts w:ascii="Arial" w:eastAsia="Arial" w:hAnsi="Arial" w:cs="Arial"/>
          <w:sz w:val="16"/>
          <w:szCs w:val="22"/>
        </w:rPr>
        <w:t>layoff,</w:t>
      </w:r>
      <w:r w:rsidRPr="00A36A6F">
        <w:rPr>
          <w:rFonts w:ascii="Arial" w:eastAsia="Arial" w:hAnsi="Arial" w:cs="Arial"/>
          <w:spacing w:val="-6"/>
          <w:sz w:val="16"/>
          <w:szCs w:val="22"/>
        </w:rPr>
        <w:t xml:space="preserve"> </w:t>
      </w:r>
      <w:r w:rsidRPr="00A36A6F">
        <w:rPr>
          <w:rFonts w:ascii="Arial" w:eastAsia="Arial" w:hAnsi="Arial" w:cs="Arial"/>
          <w:sz w:val="16"/>
          <w:szCs w:val="22"/>
        </w:rPr>
        <w:t>and</w:t>
      </w:r>
      <w:r w:rsidRPr="00A36A6F">
        <w:rPr>
          <w:rFonts w:ascii="Arial" w:eastAsia="Arial" w:hAnsi="Arial" w:cs="Arial"/>
          <w:spacing w:val="-6"/>
          <w:sz w:val="16"/>
          <w:szCs w:val="22"/>
        </w:rPr>
        <w:t xml:space="preserve"> </w:t>
      </w:r>
      <w:r w:rsidRPr="00A36A6F">
        <w:rPr>
          <w:rFonts w:ascii="Arial" w:eastAsia="Arial" w:hAnsi="Arial" w:cs="Arial"/>
          <w:sz w:val="16"/>
          <w:szCs w:val="22"/>
        </w:rPr>
        <w:t>termination,</w:t>
      </w:r>
      <w:r w:rsidRPr="00A36A6F">
        <w:rPr>
          <w:rFonts w:ascii="Arial" w:eastAsia="Arial" w:hAnsi="Arial" w:cs="Arial"/>
          <w:spacing w:val="-6"/>
          <w:sz w:val="16"/>
          <w:szCs w:val="22"/>
        </w:rPr>
        <w:t xml:space="preserve"> </w:t>
      </w:r>
      <w:r w:rsidRPr="00A36A6F">
        <w:rPr>
          <w:rFonts w:ascii="Arial" w:eastAsia="Arial" w:hAnsi="Arial" w:cs="Arial"/>
          <w:sz w:val="16"/>
          <w:szCs w:val="22"/>
        </w:rPr>
        <w:t>shall</w:t>
      </w:r>
      <w:r w:rsidRPr="00A36A6F">
        <w:rPr>
          <w:rFonts w:ascii="Arial" w:eastAsia="Arial" w:hAnsi="Arial" w:cs="Arial"/>
          <w:spacing w:val="-5"/>
          <w:sz w:val="16"/>
          <w:szCs w:val="22"/>
        </w:rPr>
        <w:t xml:space="preserve"> </w:t>
      </w:r>
      <w:r w:rsidRPr="00A36A6F">
        <w:rPr>
          <w:rFonts w:ascii="Arial" w:eastAsia="Arial" w:hAnsi="Arial" w:cs="Arial"/>
          <w:sz w:val="16"/>
          <w:szCs w:val="22"/>
        </w:rPr>
        <w:t>be taken without regard to race, color, religion, sex, sexual orientation, gender identity, national origin, age or disability. The following procedures shall be followed:</w:t>
      </w:r>
    </w:p>
    <w:p w14:paraId="64A91DF4" w14:textId="77777777" w:rsidR="00A36A6F" w:rsidRPr="00A36A6F" w:rsidRDefault="00A36A6F" w:rsidP="00A36A6F">
      <w:pPr>
        <w:widowControl w:val="0"/>
        <w:autoSpaceDE w:val="0"/>
        <w:autoSpaceDN w:val="0"/>
        <w:rPr>
          <w:rFonts w:ascii="Arial" w:eastAsia="Arial" w:hAnsi="Arial" w:cs="Arial"/>
          <w:sz w:val="16"/>
          <w:szCs w:val="16"/>
        </w:rPr>
      </w:pPr>
    </w:p>
    <w:p w14:paraId="46EEF919" w14:textId="77777777" w:rsidR="00A36A6F" w:rsidRPr="00A36A6F" w:rsidRDefault="00A36A6F" w:rsidP="005D1515">
      <w:pPr>
        <w:widowControl w:val="0"/>
        <w:numPr>
          <w:ilvl w:val="0"/>
          <w:numId w:val="29"/>
        </w:numPr>
        <w:tabs>
          <w:tab w:val="left" w:pos="484"/>
        </w:tabs>
        <w:autoSpaceDE w:val="0"/>
        <w:autoSpaceDN w:val="0"/>
        <w:ind w:right="143" w:firstLine="143"/>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contractor</w:t>
      </w:r>
      <w:r w:rsidRPr="00A36A6F">
        <w:rPr>
          <w:rFonts w:ascii="Arial" w:eastAsia="Arial" w:hAnsi="Arial" w:cs="Arial"/>
          <w:spacing w:val="-6"/>
          <w:sz w:val="16"/>
          <w:szCs w:val="22"/>
        </w:rPr>
        <w:t xml:space="preserve"> </w:t>
      </w:r>
      <w:r w:rsidRPr="00A36A6F">
        <w:rPr>
          <w:rFonts w:ascii="Arial" w:eastAsia="Arial" w:hAnsi="Arial" w:cs="Arial"/>
          <w:sz w:val="16"/>
          <w:szCs w:val="22"/>
        </w:rPr>
        <w:t>will</w:t>
      </w:r>
      <w:r w:rsidRPr="00A36A6F">
        <w:rPr>
          <w:rFonts w:ascii="Arial" w:eastAsia="Arial" w:hAnsi="Arial" w:cs="Arial"/>
          <w:spacing w:val="-5"/>
          <w:sz w:val="16"/>
          <w:szCs w:val="22"/>
        </w:rPr>
        <w:t xml:space="preserve"> </w:t>
      </w:r>
      <w:r w:rsidRPr="00A36A6F">
        <w:rPr>
          <w:rFonts w:ascii="Arial" w:eastAsia="Arial" w:hAnsi="Arial" w:cs="Arial"/>
          <w:sz w:val="16"/>
          <w:szCs w:val="22"/>
        </w:rPr>
        <w:t>conduct</w:t>
      </w:r>
      <w:r w:rsidRPr="00A36A6F">
        <w:rPr>
          <w:rFonts w:ascii="Arial" w:eastAsia="Arial" w:hAnsi="Arial" w:cs="Arial"/>
          <w:spacing w:val="-6"/>
          <w:sz w:val="16"/>
          <w:szCs w:val="22"/>
        </w:rPr>
        <w:t xml:space="preserve"> </w:t>
      </w:r>
      <w:r w:rsidRPr="00A36A6F">
        <w:rPr>
          <w:rFonts w:ascii="Arial" w:eastAsia="Arial" w:hAnsi="Arial" w:cs="Arial"/>
          <w:sz w:val="16"/>
          <w:szCs w:val="22"/>
        </w:rPr>
        <w:t>periodic</w:t>
      </w:r>
      <w:r w:rsidRPr="00A36A6F">
        <w:rPr>
          <w:rFonts w:ascii="Arial" w:eastAsia="Arial" w:hAnsi="Arial" w:cs="Arial"/>
          <w:spacing w:val="-5"/>
          <w:sz w:val="16"/>
          <w:szCs w:val="22"/>
        </w:rPr>
        <w:t xml:space="preserve"> </w:t>
      </w:r>
      <w:r w:rsidRPr="00A36A6F">
        <w:rPr>
          <w:rFonts w:ascii="Arial" w:eastAsia="Arial" w:hAnsi="Arial" w:cs="Arial"/>
          <w:sz w:val="16"/>
          <w:szCs w:val="22"/>
        </w:rPr>
        <w:t>inspections</w:t>
      </w:r>
      <w:r w:rsidRPr="00A36A6F">
        <w:rPr>
          <w:rFonts w:ascii="Arial" w:eastAsia="Arial" w:hAnsi="Arial" w:cs="Arial"/>
          <w:spacing w:val="-6"/>
          <w:sz w:val="16"/>
          <w:szCs w:val="22"/>
        </w:rPr>
        <w:t xml:space="preserve"> </w:t>
      </w:r>
      <w:r w:rsidRPr="00A36A6F">
        <w:rPr>
          <w:rFonts w:ascii="Arial" w:eastAsia="Arial" w:hAnsi="Arial" w:cs="Arial"/>
          <w:sz w:val="16"/>
          <w:szCs w:val="22"/>
        </w:rPr>
        <w:t>of</w:t>
      </w:r>
      <w:r w:rsidRPr="00A36A6F">
        <w:rPr>
          <w:rFonts w:ascii="Arial" w:eastAsia="Arial" w:hAnsi="Arial" w:cs="Arial"/>
          <w:spacing w:val="-6"/>
          <w:sz w:val="16"/>
          <w:szCs w:val="22"/>
        </w:rPr>
        <w:t xml:space="preserve"> </w:t>
      </w:r>
      <w:r w:rsidRPr="00A36A6F">
        <w:rPr>
          <w:rFonts w:ascii="Arial" w:eastAsia="Arial" w:hAnsi="Arial" w:cs="Arial"/>
          <w:sz w:val="16"/>
          <w:szCs w:val="22"/>
        </w:rPr>
        <w:t xml:space="preserve">project sites to ensure that working conditions and employee facilities do not indicate discriminatory treatment of project site </w:t>
      </w:r>
      <w:r w:rsidRPr="00A36A6F">
        <w:rPr>
          <w:rFonts w:ascii="Arial" w:eastAsia="Arial" w:hAnsi="Arial" w:cs="Arial"/>
          <w:spacing w:val="-2"/>
          <w:sz w:val="16"/>
          <w:szCs w:val="22"/>
        </w:rPr>
        <w:t>personnel.</w:t>
      </w:r>
    </w:p>
    <w:p w14:paraId="58D71DA8" w14:textId="77777777" w:rsidR="00A36A6F" w:rsidRPr="00A36A6F" w:rsidRDefault="00A36A6F" w:rsidP="00A36A6F">
      <w:pPr>
        <w:widowControl w:val="0"/>
        <w:autoSpaceDE w:val="0"/>
        <w:autoSpaceDN w:val="0"/>
        <w:spacing w:before="1"/>
        <w:rPr>
          <w:rFonts w:ascii="Arial" w:eastAsia="Arial" w:hAnsi="Arial" w:cs="Arial"/>
          <w:sz w:val="16"/>
          <w:szCs w:val="16"/>
        </w:rPr>
      </w:pPr>
    </w:p>
    <w:p w14:paraId="4F998D3F" w14:textId="77777777" w:rsidR="00A36A6F" w:rsidRPr="00A36A6F" w:rsidRDefault="00A36A6F" w:rsidP="005D1515">
      <w:pPr>
        <w:widowControl w:val="0"/>
        <w:numPr>
          <w:ilvl w:val="0"/>
          <w:numId w:val="29"/>
        </w:numPr>
        <w:tabs>
          <w:tab w:val="left" w:pos="484"/>
        </w:tabs>
        <w:autoSpaceDE w:val="0"/>
        <w:autoSpaceDN w:val="0"/>
        <w:ind w:right="426" w:firstLine="143"/>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contractor</w:t>
      </w:r>
      <w:r w:rsidRPr="00A36A6F">
        <w:rPr>
          <w:rFonts w:ascii="Arial" w:eastAsia="Arial" w:hAnsi="Arial" w:cs="Arial"/>
          <w:spacing w:val="-6"/>
          <w:sz w:val="16"/>
          <w:szCs w:val="22"/>
        </w:rPr>
        <w:t xml:space="preserve"> </w:t>
      </w:r>
      <w:r w:rsidRPr="00A36A6F">
        <w:rPr>
          <w:rFonts w:ascii="Arial" w:eastAsia="Arial" w:hAnsi="Arial" w:cs="Arial"/>
          <w:sz w:val="16"/>
          <w:szCs w:val="22"/>
        </w:rPr>
        <w:t>will</w:t>
      </w:r>
      <w:r w:rsidRPr="00A36A6F">
        <w:rPr>
          <w:rFonts w:ascii="Arial" w:eastAsia="Arial" w:hAnsi="Arial" w:cs="Arial"/>
          <w:spacing w:val="-5"/>
          <w:sz w:val="16"/>
          <w:szCs w:val="22"/>
        </w:rPr>
        <w:t xml:space="preserve"> </w:t>
      </w:r>
      <w:r w:rsidRPr="00A36A6F">
        <w:rPr>
          <w:rFonts w:ascii="Arial" w:eastAsia="Arial" w:hAnsi="Arial" w:cs="Arial"/>
          <w:sz w:val="16"/>
          <w:szCs w:val="22"/>
        </w:rPr>
        <w:t>periodically</w:t>
      </w:r>
      <w:r w:rsidRPr="00A36A6F">
        <w:rPr>
          <w:rFonts w:ascii="Arial" w:eastAsia="Arial" w:hAnsi="Arial" w:cs="Arial"/>
          <w:spacing w:val="-6"/>
          <w:sz w:val="16"/>
          <w:szCs w:val="22"/>
        </w:rPr>
        <w:t xml:space="preserve"> </w:t>
      </w:r>
      <w:r w:rsidRPr="00A36A6F">
        <w:rPr>
          <w:rFonts w:ascii="Arial" w:eastAsia="Arial" w:hAnsi="Arial" w:cs="Arial"/>
          <w:sz w:val="16"/>
          <w:szCs w:val="22"/>
        </w:rPr>
        <w:t>evaluate</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spread</w:t>
      </w:r>
      <w:r w:rsidRPr="00A36A6F">
        <w:rPr>
          <w:rFonts w:ascii="Arial" w:eastAsia="Arial" w:hAnsi="Arial" w:cs="Arial"/>
          <w:spacing w:val="-6"/>
          <w:sz w:val="16"/>
          <w:szCs w:val="22"/>
        </w:rPr>
        <w:t xml:space="preserve"> </w:t>
      </w:r>
      <w:r w:rsidRPr="00A36A6F">
        <w:rPr>
          <w:rFonts w:ascii="Arial" w:eastAsia="Arial" w:hAnsi="Arial" w:cs="Arial"/>
          <w:sz w:val="16"/>
          <w:szCs w:val="22"/>
        </w:rPr>
        <w:t>of wages paid within each classification to determine any evidence of discriminatory wage practices.</w:t>
      </w:r>
    </w:p>
    <w:p w14:paraId="50CC9436" w14:textId="77777777" w:rsidR="00A36A6F" w:rsidRPr="00A36A6F" w:rsidRDefault="00A36A6F" w:rsidP="005D1515">
      <w:pPr>
        <w:widowControl w:val="0"/>
        <w:numPr>
          <w:ilvl w:val="0"/>
          <w:numId w:val="29"/>
        </w:numPr>
        <w:tabs>
          <w:tab w:val="left" w:pos="475"/>
        </w:tabs>
        <w:autoSpaceDE w:val="0"/>
        <w:autoSpaceDN w:val="0"/>
        <w:spacing w:before="183"/>
        <w:ind w:right="143" w:firstLine="143"/>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3"/>
          <w:sz w:val="16"/>
          <w:szCs w:val="22"/>
        </w:rPr>
        <w:t xml:space="preserve"> </w:t>
      </w:r>
      <w:r w:rsidRPr="00A36A6F">
        <w:rPr>
          <w:rFonts w:ascii="Arial" w:eastAsia="Arial" w:hAnsi="Arial" w:cs="Arial"/>
          <w:sz w:val="16"/>
          <w:szCs w:val="22"/>
        </w:rPr>
        <w:t>contractor</w:t>
      </w:r>
      <w:r w:rsidRPr="00A36A6F">
        <w:rPr>
          <w:rFonts w:ascii="Arial" w:eastAsia="Arial" w:hAnsi="Arial" w:cs="Arial"/>
          <w:spacing w:val="-3"/>
          <w:sz w:val="16"/>
          <w:szCs w:val="22"/>
        </w:rPr>
        <w:t xml:space="preserve"> </w:t>
      </w:r>
      <w:r w:rsidRPr="00A36A6F">
        <w:rPr>
          <w:rFonts w:ascii="Arial" w:eastAsia="Arial" w:hAnsi="Arial" w:cs="Arial"/>
          <w:sz w:val="16"/>
          <w:szCs w:val="22"/>
        </w:rPr>
        <w:t>will</w:t>
      </w:r>
      <w:r w:rsidRPr="00A36A6F">
        <w:rPr>
          <w:rFonts w:ascii="Arial" w:eastAsia="Arial" w:hAnsi="Arial" w:cs="Arial"/>
          <w:spacing w:val="-2"/>
          <w:sz w:val="16"/>
          <w:szCs w:val="22"/>
        </w:rPr>
        <w:t xml:space="preserve"> </w:t>
      </w:r>
      <w:r w:rsidRPr="00A36A6F">
        <w:rPr>
          <w:rFonts w:ascii="Arial" w:eastAsia="Arial" w:hAnsi="Arial" w:cs="Arial"/>
          <w:sz w:val="16"/>
          <w:szCs w:val="22"/>
        </w:rPr>
        <w:t>periodically</w:t>
      </w:r>
      <w:r w:rsidRPr="00A36A6F">
        <w:rPr>
          <w:rFonts w:ascii="Arial" w:eastAsia="Arial" w:hAnsi="Arial" w:cs="Arial"/>
          <w:spacing w:val="-3"/>
          <w:sz w:val="16"/>
          <w:szCs w:val="22"/>
        </w:rPr>
        <w:t xml:space="preserve"> </w:t>
      </w:r>
      <w:r w:rsidRPr="00A36A6F">
        <w:rPr>
          <w:rFonts w:ascii="Arial" w:eastAsia="Arial" w:hAnsi="Arial" w:cs="Arial"/>
          <w:sz w:val="16"/>
          <w:szCs w:val="22"/>
        </w:rPr>
        <w:t>review</w:t>
      </w:r>
      <w:r w:rsidRPr="00A36A6F">
        <w:rPr>
          <w:rFonts w:ascii="Arial" w:eastAsia="Arial" w:hAnsi="Arial" w:cs="Arial"/>
          <w:spacing w:val="-3"/>
          <w:sz w:val="16"/>
          <w:szCs w:val="22"/>
        </w:rPr>
        <w:t xml:space="preserve"> </w:t>
      </w:r>
      <w:r w:rsidRPr="00A36A6F">
        <w:rPr>
          <w:rFonts w:ascii="Arial" w:eastAsia="Arial" w:hAnsi="Arial" w:cs="Arial"/>
          <w:sz w:val="16"/>
          <w:szCs w:val="22"/>
        </w:rPr>
        <w:t>selected</w:t>
      </w:r>
      <w:r w:rsidRPr="00A36A6F">
        <w:rPr>
          <w:rFonts w:ascii="Arial" w:eastAsia="Arial" w:hAnsi="Arial" w:cs="Arial"/>
          <w:spacing w:val="-3"/>
          <w:sz w:val="16"/>
          <w:szCs w:val="22"/>
        </w:rPr>
        <w:t xml:space="preserve"> </w:t>
      </w:r>
      <w:r w:rsidRPr="00A36A6F">
        <w:rPr>
          <w:rFonts w:ascii="Arial" w:eastAsia="Arial" w:hAnsi="Arial" w:cs="Arial"/>
          <w:sz w:val="16"/>
          <w:szCs w:val="22"/>
        </w:rPr>
        <w:t>personnel actions in depth to determine whether there is evidence of discrimination.</w:t>
      </w:r>
      <w:r w:rsidRPr="00A36A6F">
        <w:rPr>
          <w:rFonts w:ascii="Arial" w:eastAsia="Arial" w:hAnsi="Arial" w:cs="Arial"/>
          <w:spacing w:val="40"/>
          <w:sz w:val="16"/>
          <w:szCs w:val="22"/>
        </w:rPr>
        <w:t xml:space="preserve"> </w:t>
      </w:r>
      <w:r w:rsidRPr="00A36A6F">
        <w:rPr>
          <w:rFonts w:ascii="Arial" w:eastAsia="Arial" w:hAnsi="Arial" w:cs="Arial"/>
          <w:sz w:val="16"/>
          <w:szCs w:val="22"/>
        </w:rPr>
        <w:t>Where evidence is found, the contractor will promptly</w:t>
      </w:r>
      <w:r w:rsidRPr="00A36A6F">
        <w:rPr>
          <w:rFonts w:ascii="Arial" w:eastAsia="Arial" w:hAnsi="Arial" w:cs="Arial"/>
          <w:spacing w:val="-4"/>
          <w:sz w:val="16"/>
          <w:szCs w:val="22"/>
        </w:rPr>
        <w:t xml:space="preserve"> </w:t>
      </w:r>
      <w:r w:rsidRPr="00A36A6F">
        <w:rPr>
          <w:rFonts w:ascii="Arial" w:eastAsia="Arial" w:hAnsi="Arial" w:cs="Arial"/>
          <w:sz w:val="16"/>
          <w:szCs w:val="22"/>
        </w:rPr>
        <w:t>take</w:t>
      </w:r>
      <w:r w:rsidRPr="00A36A6F">
        <w:rPr>
          <w:rFonts w:ascii="Arial" w:eastAsia="Arial" w:hAnsi="Arial" w:cs="Arial"/>
          <w:spacing w:val="-5"/>
          <w:sz w:val="16"/>
          <w:szCs w:val="22"/>
        </w:rPr>
        <w:t xml:space="preserve"> </w:t>
      </w:r>
      <w:r w:rsidRPr="00A36A6F">
        <w:rPr>
          <w:rFonts w:ascii="Arial" w:eastAsia="Arial" w:hAnsi="Arial" w:cs="Arial"/>
          <w:sz w:val="16"/>
          <w:szCs w:val="22"/>
        </w:rPr>
        <w:t>corrective</w:t>
      </w:r>
      <w:r w:rsidRPr="00A36A6F">
        <w:rPr>
          <w:rFonts w:ascii="Arial" w:eastAsia="Arial" w:hAnsi="Arial" w:cs="Arial"/>
          <w:spacing w:val="-5"/>
          <w:sz w:val="16"/>
          <w:szCs w:val="22"/>
        </w:rPr>
        <w:t xml:space="preserve"> </w:t>
      </w:r>
      <w:r w:rsidRPr="00A36A6F">
        <w:rPr>
          <w:rFonts w:ascii="Arial" w:eastAsia="Arial" w:hAnsi="Arial" w:cs="Arial"/>
          <w:sz w:val="16"/>
          <w:szCs w:val="22"/>
        </w:rPr>
        <w:t>action.</w:t>
      </w:r>
      <w:r w:rsidRPr="00A36A6F">
        <w:rPr>
          <w:rFonts w:ascii="Arial" w:eastAsia="Arial" w:hAnsi="Arial" w:cs="Arial"/>
          <w:spacing w:val="36"/>
          <w:sz w:val="16"/>
          <w:szCs w:val="22"/>
        </w:rPr>
        <w:t xml:space="preserve"> </w:t>
      </w:r>
      <w:r w:rsidRPr="00A36A6F">
        <w:rPr>
          <w:rFonts w:ascii="Arial" w:eastAsia="Arial" w:hAnsi="Arial" w:cs="Arial"/>
          <w:sz w:val="16"/>
          <w:szCs w:val="22"/>
        </w:rPr>
        <w:t>If</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review</w:t>
      </w:r>
      <w:r w:rsidRPr="00A36A6F">
        <w:rPr>
          <w:rFonts w:ascii="Arial" w:eastAsia="Arial" w:hAnsi="Arial" w:cs="Arial"/>
          <w:spacing w:val="-5"/>
          <w:sz w:val="16"/>
          <w:szCs w:val="22"/>
        </w:rPr>
        <w:t xml:space="preserve"> </w:t>
      </w:r>
      <w:r w:rsidRPr="00A36A6F">
        <w:rPr>
          <w:rFonts w:ascii="Arial" w:eastAsia="Arial" w:hAnsi="Arial" w:cs="Arial"/>
          <w:sz w:val="16"/>
          <w:szCs w:val="22"/>
        </w:rPr>
        <w:t>indicates</w:t>
      </w:r>
      <w:r w:rsidRPr="00A36A6F">
        <w:rPr>
          <w:rFonts w:ascii="Arial" w:eastAsia="Arial" w:hAnsi="Arial" w:cs="Arial"/>
          <w:spacing w:val="-4"/>
          <w:sz w:val="16"/>
          <w:szCs w:val="22"/>
        </w:rPr>
        <w:t xml:space="preserve"> </w:t>
      </w:r>
      <w:r w:rsidRPr="00A36A6F">
        <w:rPr>
          <w:rFonts w:ascii="Arial" w:eastAsia="Arial" w:hAnsi="Arial" w:cs="Arial"/>
          <w:sz w:val="16"/>
          <w:szCs w:val="22"/>
        </w:rPr>
        <w:t>that</w:t>
      </w:r>
      <w:r w:rsidRPr="00A36A6F">
        <w:rPr>
          <w:rFonts w:ascii="Arial" w:eastAsia="Arial" w:hAnsi="Arial" w:cs="Arial"/>
          <w:spacing w:val="-5"/>
          <w:sz w:val="16"/>
          <w:szCs w:val="22"/>
        </w:rPr>
        <w:t xml:space="preserve"> </w:t>
      </w:r>
      <w:r w:rsidRPr="00A36A6F">
        <w:rPr>
          <w:rFonts w:ascii="Arial" w:eastAsia="Arial" w:hAnsi="Arial" w:cs="Arial"/>
          <w:sz w:val="16"/>
          <w:szCs w:val="22"/>
        </w:rPr>
        <w:t>the discrimination may extend beyond the actions reviewed, such corrective action shall include all affected persons.</w:t>
      </w:r>
    </w:p>
    <w:p w14:paraId="535EABCA" w14:textId="77777777" w:rsidR="00A36A6F" w:rsidRPr="00A36A6F" w:rsidRDefault="00A36A6F" w:rsidP="005D1515">
      <w:pPr>
        <w:widowControl w:val="0"/>
        <w:numPr>
          <w:ilvl w:val="0"/>
          <w:numId w:val="29"/>
        </w:numPr>
        <w:tabs>
          <w:tab w:val="left" w:pos="484"/>
        </w:tabs>
        <w:autoSpaceDE w:val="0"/>
        <w:autoSpaceDN w:val="0"/>
        <w:spacing w:before="184"/>
        <w:ind w:right="240" w:firstLine="143"/>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contractor</w:t>
      </w:r>
      <w:r w:rsidRPr="00A36A6F">
        <w:rPr>
          <w:rFonts w:ascii="Arial" w:eastAsia="Arial" w:hAnsi="Arial" w:cs="Arial"/>
          <w:spacing w:val="-6"/>
          <w:sz w:val="16"/>
          <w:szCs w:val="22"/>
        </w:rPr>
        <w:t xml:space="preserve"> </w:t>
      </w:r>
      <w:r w:rsidRPr="00A36A6F">
        <w:rPr>
          <w:rFonts w:ascii="Arial" w:eastAsia="Arial" w:hAnsi="Arial" w:cs="Arial"/>
          <w:sz w:val="16"/>
          <w:szCs w:val="22"/>
        </w:rPr>
        <w:t>will</w:t>
      </w:r>
      <w:r w:rsidRPr="00A36A6F">
        <w:rPr>
          <w:rFonts w:ascii="Arial" w:eastAsia="Arial" w:hAnsi="Arial" w:cs="Arial"/>
          <w:spacing w:val="-5"/>
          <w:sz w:val="16"/>
          <w:szCs w:val="22"/>
        </w:rPr>
        <w:t xml:space="preserve"> </w:t>
      </w:r>
      <w:r w:rsidRPr="00A36A6F">
        <w:rPr>
          <w:rFonts w:ascii="Arial" w:eastAsia="Arial" w:hAnsi="Arial" w:cs="Arial"/>
          <w:sz w:val="16"/>
          <w:szCs w:val="22"/>
        </w:rPr>
        <w:t>promptly</w:t>
      </w:r>
      <w:r w:rsidRPr="00A36A6F">
        <w:rPr>
          <w:rFonts w:ascii="Arial" w:eastAsia="Arial" w:hAnsi="Arial" w:cs="Arial"/>
          <w:spacing w:val="-5"/>
          <w:sz w:val="16"/>
          <w:szCs w:val="22"/>
        </w:rPr>
        <w:t xml:space="preserve"> </w:t>
      </w:r>
      <w:r w:rsidRPr="00A36A6F">
        <w:rPr>
          <w:rFonts w:ascii="Arial" w:eastAsia="Arial" w:hAnsi="Arial" w:cs="Arial"/>
          <w:sz w:val="16"/>
          <w:szCs w:val="22"/>
        </w:rPr>
        <w:t>investigate</w:t>
      </w:r>
      <w:r w:rsidRPr="00A36A6F">
        <w:rPr>
          <w:rFonts w:ascii="Arial" w:eastAsia="Arial" w:hAnsi="Arial" w:cs="Arial"/>
          <w:spacing w:val="-6"/>
          <w:sz w:val="16"/>
          <w:szCs w:val="22"/>
        </w:rPr>
        <w:t xml:space="preserve"> </w:t>
      </w:r>
      <w:r w:rsidRPr="00A36A6F">
        <w:rPr>
          <w:rFonts w:ascii="Arial" w:eastAsia="Arial" w:hAnsi="Arial" w:cs="Arial"/>
          <w:sz w:val="16"/>
          <w:szCs w:val="22"/>
        </w:rPr>
        <w:t>all</w:t>
      </w:r>
      <w:r w:rsidRPr="00A36A6F">
        <w:rPr>
          <w:rFonts w:ascii="Arial" w:eastAsia="Arial" w:hAnsi="Arial" w:cs="Arial"/>
          <w:spacing w:val="-5"/>
          <w:sz w:val="16"/>
          <w:szCs w:val="22"/>
        </w:rPr>
        <w:t xml:space="preserve"> </w:t>
      </w:r>
      <w:r w:rsidRPr="00A36A6F">
        <w:rPr>
          <w:rFonts w:ascii="Arial" w:eastAsia="Arial" w:hAnsi="Arial" w:cs="Arial"/>
          <w:sz w:val="16"/>
          <w:szCs w:val="22"/>
        </w:rPr>
        <w:t>complaints</w:t>
      </w:r>
      <w:r w:rsidRPr="00A36A6F">
        <w:rPr>
          <w:rFonts w:ascii="Arial" w:eastAsia="Arial" w:hAnsi="Arial" w:cs="Arial"/>
          <w:spacing w:val="-5"/>
          <w:sz w:val="16"/>
          <w:szCs w:val="22"/>
        </w:rPr>
        <w:t xml:space="preserve"> </w:t>
      </w:r>
      <w:r w:rsidRPr="00A36A6F">
        <w:rPr>
          <w:rFonts w:ascii="Arial" w:eastAsia="Arial" w:hAnsi="Arial" w:cs="Arial"/>
          <w:sz w:val="16"/>
          <w:szCs w:val="22"/>
        </w:rPr>
        <w:t xml:space="preserve">of alleged discrimination made </w:t>
      </w:r>
      <w:proofErr w:type="gramStart"/>
      <w:r w:rsidRPr="00A36A6F">
        <w:rPr>
          <w:rFonts w:ascii="Arial" w:eastAsia="Arial" w:hAnsi="Arial" w:cs="Arial"/>
          <w:sz w:val="16"/>
          <w:szCs w:val="22"/>
        </w:rPr>
        <w:t>to</w:t>
      </w:r>
      <w:proofErr w:type="gramEnd"/>
      <w:r w:rsidRPr="00A36A6F">
        <w:rPr>
          <w:rFonts w:ascii="Arial" w:eastAsia="Arial" w:hAnsi="Arial" w:cs="Arial"/>
          <w:sz w:val="16"/>
          <w:szCs w:val="22"/>
        </w:rPr>
        <w:t xml:space="preserve"> the contractor in connection with</w:t>
      </w:r>
      <w:r w:rsidRPr="00A36A6F">
        <w:rPr>
          <w:rFonts w:ascii="Arial" w:eastAsia="Arial" w:hAnsi="Arial" w:cs="Arial"/>
          <w:spacing w:val="-1"/>
          <w:sz w:val="16"/>
          <w:szCs w:val="22"/>
        </w:rPr>
        <w:t xml:space="preserve"> </w:t>
      </w:r>
      <w:r w:rsidRPr="00A36A6F">
        <w:rPr>
          <w:rFonts w:ascii="Arial" w:eastAsia="Arial" w:hAnsi="Arial" w:cs="Arial"/>
          <w:sz w:val="16"/>
          <w:szCs w:val="22"/>
        </w:rPr>
        <w:t>its obligations under</w:t>
      </w:r>
      <w:r w:rsidRPr="00A36A6F">
        <w:rPr>
          <w:rFonts w:ascii="Arial" w:eastAsia="Arial" w:hAnsi="Arial" w:cs="Arial"/>
          <w:spacing w:val="-1"/>
          <w:sz w:val="16"/>
          <w:szCs w:val="22"/>
        </w:rPr>
        <w:t xml:space="preserve"> </w:t>
      </w:r>
      <w:r w:rsidRPr="00A36A6F">
        <w:rPr>
          <w:rFonts w:ascii="Arial" w:eastAsia="Arial" w:hAnsi="Arial" w:cs="Arial"/>
          <w:sz w:val="16"/>
          <w:szCs w:val="22"/>
        </w:rPr>
        <w:t>this contract,</w:t>
      </w:r>
      <w:r w:rsidRPr="00A36A6F">
        <w:rPr>
          <w:rFonts w:ascii="Arial" w:eastAsia="Arial" w:hAnsi="Arial" w:cs="Arial"/>
          <w:spacing w:val="-1"/>
          <w:sz w:val="16"/>
          <w:szCs w:val="22"/>
        </w:rPr>
        <w:t xml:space="preserve"> </w:t>
      </w:r>
      <w:r w:rsidRPr="00A36A6F">
        <w:rPr>
          <w:rFonts w:ascii="Arial" w:eastAsia="Arial" w:hAnsi="Arial" w:cs="Arial"/>
          <w:sz w:val="16"/>
          <w:szCs w:val="22"/>
        </w:rPr>
        <w:t>will attempt</w:t>
      </w:r>
      <w:r w:rsidRPr="00A36A6F">
        <w:rPr>
          <w:rFonts w:ascii="Arial" w:eastAsia="Arial" w:hAnsi="Arial" w:cs="Arial"/>
          <w:spacing w:val="-1"/>
          <w:sz w:val="16"/>
          <w:szCs w:val="22"/>
        </w:rPr>
        <w:t xml:space="preserve"> </w:t>
      </w:r>
      <w:r w:rsidRPr="00A36A6F">
        <w:rPr>
          <w:rFonts w:ascii="Arial" w:eastAsia="Arial" w:hAnsi="Arial" w:cs="Arial"/>
          <w:sz w:val="16"/>
          <w:szCs w:val="22"/>
        </w:rPr>
        <w:t>to</w:t>
      </w:r>
      <w:r w:rsidRPr="00A36A6F">
        <w:rPr>
          <w:rFonts w:ascii="Arial" w:eastAsia="Arial" w:hAnsi="Arial" w:cs="Arial"/>
          <w:spacing w:val="-1"/>
          <w:sz w:val="16"/>
          <w:szCs w:val="22"/>
        </w:rPr>
        <w:t xml:space="preserve"> </w:t>
      </w:r>
      <w:r w:rsidRPr="00A36A6F">
        <w:rPr>
          <w:rFonts w:ascii="Arial" w:eastAsia="Arial" w:hAnsi="Arial" w:cs="Arial"/>
          <w:sz w:val="16"/>
          <w:szCs w:val="22"/>
        </w:rPr>
        <w:t>resolve such complaints, and will take appropriate corrective action</w:t>
      </w:r>
    </w:p>
    <w:p w14:paraId="71F14BDB" w14:textId="77777777" w:rsidR="00A36A6F" w:rsidRPr="00A36A6F" w:rsidRDefault="00A36A6F" w:rsidP="00A36A6F">
      <w:pPr>
        <w:widowControl w:val="0"/>
        <w:autoSpaceDE w:val="0"/>
        <w:autoSpaceDN w:val="0"/>
        <w:rPr>
          <w:rFonts w:ascii="Arial" w:eastAsia="Arial" w:hAnsi="Arial" w:cs="Arial"/>
          <w:sz w:val="16"/>
          <w:szCs w:val="22"/>
        </w:rPr>
        <w:sectPr w:rsidR="00A36A6F" w:rsidRPr="00A36A6F" w:rsidSect="00570D7F">
          <w:pgSz w:w="12240" w:h="15840"/>
          <w:pgMar w:top="1540" w:right="1340" w:bottom="440" w:left="1320" w:header="576" w:footer="576" w:gutter="0"/>
          <w:cols w:num="2" w:space="720" w:equalWidth="0">
            <w:col w:w="4573" w:space="323"/>
            <w:col w:w="4684"/>
          </w:cols>
          <w:docGrid w:linePitch="272"/>
        </w:sectPr>
      </w:pPr>
    </w:p>
    <w:p w14:paraId="50F80AD7" w14:textId="77777777" w:rsidR="00A36A6F" w:rsidRPr="00A36A6F" w:rsidRDefault="00A36A6F" w:rsidP="00A36A6F">
      <w:pPr>
        <w:widowControl w:val="0"/>
        <w:autoSpaceDE w:val="0"/>
        <w:autoSpaceDN w:val="0"/>
        <w:spacing w:before="80"/>
        <w:ind w:right="13"/>
        <w:rPr>
          <w:rFonts w:ascii="Arial" w:eastAsia="Arial" w:hAnsi="Arial" w:cs="Arial"/>
          <w:sz w:val="16"/>
          <w:szCs w:val="16"/>
        </w:rPr>
      </w:pPr>
      <w:r w:rsidRPr="00A36A6F">
        <w:rPr>
          <w:rFonts w:ascii="Arial" w:eastAsia="Arial" w:hAnsi="Arial" w:cs="Arial"/>
          <w:sz w:val="16"/>
          <w:szCs w:val="16"/>
        </w:rPr>
        <w:lastRenderedPageBreak/>
        <w:t>within</w:t>
      </w:r>
      <w:r w:rsidRPr="00A36A6F">
        <w:rPr>
          <w:rFonts w:ascii="Arial" w:eastAsia="Arial" w:hAnsi="Arial" w:cs="Arial"/>
          <w:spacing w:val="-5"/>
          <w:sz w:val="16"/>
          <w:szCs w:val="16"/>
        </w:rPr>
        <w:t xml:space="preserve"> </w:t>
      </w:r>
      <w:r w:rsidRPr="00A36A6F">
        <w:rPr>
          <w:rFonts w:ascii="Arial" w:eastAsia="Arial" w:hAnsi="Arial" w:cs="Arial"/>
          <w:sz w:val="16"/>
          <w:szCs w:val="16"/>
        </w:rPr>
        <w:t>a</w:t>
      </w:r>
      <w:r w:rsidRPr="00A36A6F">
        <w:rPr>
          <w:rFonts w:ascii="Arial" w:eastAsia="Arial" w:hAnsi="Arial" w:cs="Arial"/>
          <w:spacing w:val="-5"/>
          <w:sz w:val="16"/>
          <w:szCs w:val="16"/>
        </w:rPr>
        <w:t xml:space="preserve"> </w:t>
      </w:r>
      <w:r w:rsidRPr="00A36A6F">
        <w:rPr>
          <w:rFonts w:ascii="Arial" w:eastAsia="Arial" w:hAnsi="Arial" w:cs="Arial"/>
          <w:sz w:val="16"/>
          <w:szCs w:val="16"/>
        </w:rPr>
        <w:t>reasonable</w:t>
      </w:r>
      <w:r w:rsidRPr="00A36A6F">
        <w:rPr>
          <w:rFonts w:ascii="Arial" w:eastAsia="Arial" w:hAnsi="Arial" w:cs="Arial"/>
          <w:spacing w:val="-5"/>
          <w:sz w:val="16"/>
          <w:szCs w:val="16"/>
        </w:rPr>
        <w:t xml:space="preserve"> </w:t>
      </w:r>
      <w:r w:rsidRPr="00A36A6F">
        <w:rPr>
          <w:rFonts w:ascii="Arial" w:eastAsia="Arial" w:hAnsi="Arial" w:cs="Arial"/>
          <w:sz w:val="16"/>
          <w:szCs w:val="16"/>
        </w:rPr>
        <w:t>time.</w:t>
      </w:r>
      <w:r w:rsidRPr="00A36A6F">
        <w:rPr>
          <w:rFonts w:ascii="Arial" w:eastAsia="Arial" w:hAnsi="Arial" w:cs="Arial"/>
          <w:spacing w:val="36"/>
          <w:sz w:val="16"/>
          <w:szCs w:val="16"/>
        </w:rPr>
        <w:t xml:space="preserve"> </w:t>
      </w:r>
      <w:r w:rsidRPr="00A36A6F">
        <w:rPr>
          <w:rFonts w:ascii="Arial" w:eastAsia="Arial" w:hAnsi="Arial" w:cs="Arial"/>
          <w:sz w:val="16"/>
          <w:szCs w:val="16"/>
        </w:rPr>
        <w:t>If</w:t>
      </w:r>
      <w:r w:rsidRPr="00A36A6F">
        <w:rPr>
          <w:rFonts w:ascii="Arial" w:eastAsia="Arial" w:hAnsi="Arial" w:cs="Arial"/>
          <w:spacing w:val="-5"/>
          <w:sz w:val="16"/>
          <w:szCs w:val="16"/>
        </w:rPr>
        <w:t xml:space="preserve"> </w:t>
      </w:r>
      <w:r w:rsidRPr="00A36A6F">
        <w:rPr>
          <w:rFonts w:ascii="Arial" w:eastAsia="Arial" w:hAnsi="Arial" w:cs="Arial"/>
          <w:sz w:val="16"/>
          <w:szCs w:val="16"/>
        </w:rPr>
        <w:t>the</w:t>
      </w:r>
      <w:r w:rsidRPr="00A36A6F">
        <w:rPr>
          <w:rFonts w:ascii="Arial" w:eastAsia="Arial" w:hAnsi="Arial" w:cs="Arial"/>
          <w:spacing w:val="-5"/>
          <w:sz w:val="16"/>
          <w:szCs w:val="16"/>
        </w:rPr>
        <w:t xml:space="preserve"> </w:t>
      </w:r>
      <w:r w:rsidRPr="00A36A6F">
        <w:rPr>
          <w:rFonts w:ascii="Arial" w:eastAsia="Arial" w:hAnsi="Arial" w:cs="Arial"/>
          <w:sz w:val="16"/>
          <w:szCs w:val="16"/>
        </w:rPr>
        <w:t>investigation</w:t>
      </w:r>
      <w:r w:rsidRPr="00A36A6F">
        <w:rPr>
          <w:rFonts w:ascii="Arial" w:eastAsia="Arial" w:hAnsi="Arial" w:cs="Arial"/>
          <w:spacing w:val="-5"/>
          <w:sz w:val="16"/>
          <w:szCs w:val="16"/>
        </w:rPr>
        <w:t xml:space="preserve"> </w:t>
      </w:r>
      <w:r w:rsidRPr="00A36A6F">
        <w:rPr>
          <w:rFonts w:ascii="Arial" w:eastAsia="Arial" w:hAnsi="Arial" w:cs="Arial"/>
          <w:sz w:val="16"/>
          <w:szCs w:val="16"/>
        </w:rPr>
        <w:t>indicates</w:t>
      </w:r>
      <w:r w:rsidRPr="00A36A6F">
        <w:rPr>
          <w:rFonts w:ascii="Arial" w:eastAsia="Arial" w:hAnsi="Arial" w:cs="Arial"/>
          <w:spacing w:val="-4"/>
          <w:sz w:val="16"/>
          <w:szCs w:val="16"/>
        </w:rPr>
        <w:t xml:space="preserve"> </w:t>
      </w:r>
      <w:r w:rsidRPr="00A36A6F">
        <w:rPr>
          <w:rFonts w:ascii="Arial" w:eastAsia="Arial" w:hAnsi="Arial" w:cs="Arial"/>
          <w:sz w:val="16"/>
          <w:szCs w:val="16"/>
        </w:rPr>
        <w:t>that</w:t>
      </w:r>
      <w:r w:rsidRPr="00A36A6F">
        <w:rPr>
          <w:rFonts w:ascii="Arial" w:eastAsia="Arial" w:hAnsi="Arial" w:cs="Arial"/>
          <w:spacing w:val="-5"/>
          <w:sz w:val="16"/>
          <w:szCs w:val="16"/>
        </w:rPr>
        <w:t xml:space="preserve"> </w:t>
      </w:r>
      <w:r w:rsidRPr="00A36A6F">
        <w:rPr>
          <w:rFonts w:ascii="Arial" w:eastAsia="Arial" w:hAnsi="Arial" w:cs="Arial"/>
          <w:sz w:val="16"/>
          <w:szCs w:val="16"/>
        </w:rPr>
        <w:t xml:space="preserve">the discrimination may affect </w:t>
      </w:r>
      <w:proofErr w:type="gramStart"/>
      <w:r w:rsidRPr="00A36A6F">
        <w:rPr>
          <w:rFonts w:ascii="Arial" w:eastAsia="Arial" w:hAnsi="Arial" w:cs="Arial"/>
          <w:sz w:val="16"/>
          <w:szCs w:val="16"/>
        </w:rPr>
        <w:t>persons</w:t>
      </w:r>
      <w:proofErr w:type="gramEnd"/>
      <w:r w:rsidRPr="00A36A6F">
        <w:rPr>
          <w:rFonts w:ascii="Arial" w:eastAsia="Arial" w:hAnsi="Arial" w:cs="Arial"/>
          <w:sz w:val="16"/>
          <w:szCs w:val="16"/>
        </w:rPr>
        <w:t xml:space="preserve"> other than the complainant, such</w:t>
      </w:r>
      <w:r w:rsidRPr="00A36A6F">
        <w:rPr>
          <w:rFonts w:ascii="Arial" w:eastAsia="Arial" w:hAnsi="Arial" w:cs="Arial"/>
          <w:spacing w:val="-4"/>
          <w:sz w:val="16"/>
          <w:szCs w:val="16"/>
        </w:rPr>
        <w:t xml:space="preserve"> </w:t>
      </w:r>
      <w:r w:rsidRPr="00A36A6F">
        <w:rPr>
          <w:rFonts w:ascii="Arial" w:eastAsia="Arial" w:hAnsi="Arial" w:cs="Arial"/>
          <w:sz w:val="16"/>
          <w:szCs w:val="16"/>
        </w:rPr>
        <w:t>corrective</w:t>
      </w:r>
      <w:r w:rsidRPr="00A36A6F">
        <w:rPr>
          <w:rFonts w:ascii="Arial" w:eastAsia="Arial" w:hAnsi="Arial" w:cs="Arial"/>
          <w:spacing w:val="-4"/>
          <w:sz w:val="16"/>
          <w:szCs w:val="16"/>
        </w:rPr>
        <w:t xml:space="preserve"> </w:t>
      </w:r>
      <w:r w:rsidRPr="00A36A6F">
        <w:rPr>
          <w:rFonts w:ascii="Arial" w:eastAsia="Arial" w:hAnsi="Arial" w:cs="Arial"/>
          <w:sz w:val="16"/>
          <w:szCs w:val="16"/>
        </w:rPr>
        <w:t>action</w:t>
      </w:r>
      <w:r w:rsidRPr="00A36A6F">
        <w:rPr>
          <w:rFonts w:ascii="Arial" w:eastAsia="Arial" w:hAnsi="Arial" w:cs="Arial"/>
          <w:spacing w:val="-4"/>
          <w:sz w:val="16"/>
          <w:szCs w:val="16"/>
        </w:rPr>
        <w:t xml:space="preserve"> </w:t>
      </w:r>
      <w:r w:rsidRPr="00A36A6F">
        <w:rPr>
          <w:rFonts w:ascii="Arial" w:eastAsia="Arial" w:hAnsi="Arial" w:cs="Arial"/>
          <w:sz w:val="16"/>
          <w:szCs w:val="16"/>
        </w:rPr>
        <w:t>shall</w:t>
      </w:r>
      <w:r w:rsidRPr="00A36A6F">
        <w:rPr>
          <w:rFonts w:ascii="Arial" w:eastAsia="Arial" w:hAnsi="Arial" w:cs="Arial"/>
          <w:spacing w:val="-3"/>
          <w:sz w:val="16"/>
          <w:szCs w:val="16"/>
        </w:rPr>
        <w:t xml:space="preserve"> </w:t>
      </w:r>
      <w:r w:rsidRPr="00A36A6F">
        <w:rPr>
          <w:rFonts w:ascii="Arial" w:eastAsia="Arial" w:hAnsi="Arial" w:cs="Arial"/>
          <w:sz w:val="16"/>
          <w:szCs w:val="16"/>
        </w:rPr>
        <w:t>include</w:t>
      </w:r>
      <w:r w:rsidRPr="00A36A6F">
        <w:rPr>
          <w:rFonts w:ascii="Arial" w:eastAsia="Arial" w:hAnsi="Arial" w:cs="Arial"/>
          <w:spacing w:val="-4"/>
          <w:sz w:val="16"/>
          <w:szCs w:val="16"/>
        </w:rPr>
        <w:t xml:space="preserve"> </w:t>
      </w:r>
      <w:r w:rsidRPr="00A36A6F">
        <w:rPr>
          <w:rFonts w:ascii="Arial" w:eastAsia="Arial" w:hAnsi="Arial" w:cs="Arial"/>
          <w:sz w:val="16"/>
          <w:szCs w:val="16"/>
        </w:rPr>
        <w:t>such</w:t>
      </w:r>
      <w:r w:rsidRPr="00A36A6F">
        <w:rPr>
          <w:rFonts w:ascii="Arial" w:eastAsia="Arial" w:hAnsi="Arial" w:cs="Arial"/>
          <w:spacing w:val="-4"/>
          <w:sz w:val="16"/>
          <w:szCs w:val="16"/>
        </w:rPr>
        <w:t xml:space="preserve"> </w:t>
      </w:r>
      <w:r w:rsidRPr="00A36A6F">
        <w:rPr>
          <w:rFonts w:ascii="Arial" w:eastAsia="Arial" w:hAnsi="Arial" w:cs="Arial"/>
          <w:sz w:val="16"/>
          <w:szCs w:val="16"/>
        </w:rPr>
        <w:t>other</w:t>
      </w:r>
      <w:r w:rsidRPr="00A36A6F">
        <w:rPr>
          <w:rFonts w:ascii="Arial" w:eastAsia="Arial" w:hAnsi="Arial" w:cs="Arial"/>
          <w:spacing w:val="-4"/>
          <w:sz w:val="16"/>
          <w:szCs w:val="16"/>
        </w:rPr>
        <w:t xml:space="preserve"> </w:t>
      </w:r>
      <w:proofErr w:type="gramStart"/>
      <w:r w:rsidRPr="00A36A6F">
        <w:rPr>
          <w:rFonts w:ascii="Arial" w:eastAsia="Arial" w:hAnsi="Arial" w:cs="Arial"/>
          <w:sz w:val="16"/>
          <w:szCs w:val="16"/>
        </w:rPr>
        <w:t>persons</w:t>
      </w:r>
      <w:proofErr w:type="gramEnd"/>
      <w:r w:rsidRPr="00A36A6F">
        <w:rPr>
          <w:rFonts w:ascii="Arial" w:eastAsia="Arial" w:hAnsi="Arial" w:cs="Arial"/>
          <w:sz w:val="16"/>
          <w:szCs w:val="16"/>
        </w:rPr>
        <w:t>.</w:t>
      </w:r>
      <w:r w:rsidRPr="00A36A6F">
        <w:rPr>
          <w:rFonts w:ascii="Arial" w:eastAsia="Arial" w:hAnsi="Arial" w:cs="Arial"/>
          <w:spacing w:val="37"/>
          <w:sz w:val="16"/>
          <w:szCs w:val="16"/>
        </w:rPr>
        <w:t xml:space="preserve"> </w:t>
      </w:r>
      <w:r w:rsidRPr="00A36A6F">
        <w:rPr>
          <w:rFonts w:ascii="Arial" w:eastAsia="Arial" w:hAnsi="Arial" w:cs="Arial"/>
          <w:sz w:val="16"/>
          <w:szCs w:val="16"/>
        </w:rPr>
        <w:t xml:space="preserve">Upon completion of each investigation, the contractor will inform every complainant of </w:t>
      </w:r>
      <w:proofErr w:type="gramStart"/>
      <w:r w:rsidRPr="00A36A6F">
        <w:rPr>
          <w:rFonts w:ascii="Arial" w:eastAsia="Arial" w:hAnsi="Arial" w:cs="Arial"/>
          <w:sz w:val="16"/>
          <w:szCs w:val="16"/>
        </w:rPr>
        <w:t>all of</w:t>
      </w:r>
      <w:proofErr w:type="gramEnd"/>
      <w:r w:rsidRPr="00A36A6F">
        <w:rPr>
          <w:rFonts w:ascii="Arial" w:eastAsia="Arial" w:hAnsi="Arial" w:cs="Arial"/>
          <w:sz w:val="16"/>
          <w:szCs w:val="16"/>
        </w:rPr>
        <w:t xml:space="preserve"> their avenues of appeal.</w:t>
      </w:r>
    </w:p>
    <w:p w14:paraId="56C4C4BA" w14:textId="77777777" w:rsidR="00A36A6F" w:rsidRPr="00A36A6F" w:rsidRDefault="00A36A6F" w:rsidP="005D1515">
      <w:pPr>
        <w:widowControl w:val="0"/>
        <w:numPr>
          <w:ilvl w:val="2"/>
          <w:numId w:val="39"/>
        </w:numPr>
        <w:tabs>
          <w:tab w:val="left" w:pos="341"/>
        </w:tabs>
        <w:autoSpaceDE w:val="0"/>
        <w:autoSpaceDN w:val="0"/>
        <w:spacing w:before="183"/>
        <w:ind w:right="170" w:firstLine="0"/>
        <w:rPr>
          <w:rFonts w:ascii="Arial" w:eastAsia="Arial" w:hAnsi="Arial" w:cs="Arial"/>
          <w:b/>
          <w:bCs/>
          <w:sz w:val="16"/>
          <w:szCs w:val="16"/>
        </w:rPr>
      </w:pPr>
      <w:r w:rsidRPr="00A36A6F">
        <w:rPr>
          <w:rFonts w:ascii="Arial" w:eastAsia="Arial" w:hAnsi="Arial" w:cs="Arial"/>
          <w:b/>
          <w:sz w:val="16"/>
          <w:szCs w:val="22"/>
        </w:rPr>
        <w:t>Training and Promotion:</w:t>
      </w:r>
    </w:p>
    <w:p w14:paraId="55BBFF9E" w14:textId="77777777" w:rsidR="00A36A6F" w:rsidRPr="00A36A6F" w:rsidRDefault="00A36A6F" w:rsidP="00A36A6F">
      <w:pPr>
        <w:widowControl w:val="0"/>
        <w:autoSpaceDE w:val="0"/>
        <w:autoSpaceDN w:val="0"/>
        <w:spacing w:before="1"/>
        <w:rPr>
          <w:rFonts w:ascii="Arial" w:eastAsia="Arial" w:hAnsi="Arial" w:cs="Arial"/>
          <w:b/>
          <w:sz w:val="16"/>
          <w:szCs w:val="16"/>
        </w:rPr>
      </w:pPr>
    </w:p>
    <w:p w14:paraId="284A2764" w14:textId="77777777" w:rsidR="00A36A6F" w:rsidRPr="00A36A6F" w:rsidRDefault="00A36A6F" w:rsidP="005D1515">
      <w:pPr>
        <w:widowControl w:val="0"/>
        <w:numPr>
          <w:ilvl w:val="0"/>
          <w:numId w:val="28"/>
        </w:numPr>
        <w:tabs>
          <w:tab w:val="left" w:pos="484"/>
        </w:tabs>
        <w:autoSpaceDE w:val="0"/>
        <w:autoSpaceDN w:val="0"/>
        <w:ind w:right="82" w:firstLine="143"/>
        <w:rPr>
          <w:rFonts w:ascii="Arial" w:eastAsia="Arial" w:hAnsi="Arial" w:cs="Arial"/>
          <w:sz w:val="16"/>
          <w:szCs w:val="22"/>
        </w:rPr>
      </w:pPr>
      <w:r w:rsidRPr="00A36A6F">
        <w:rPr>
          <w:rFonts w:ascii="Arial" w:eastAsia="Arial" w:hAnsi="Arial" w:cs="Arial"/>
          <w:sz w:val="16"/>
          <w:szCs w:val="22"/>
        </w:rPr>
        <w:t>The contractor will assist in locating, qualifying, and increasing the skills of minorities and women who are applicants</w:t>
      </w:r>
      <w:r w:rsidRPr="00A36A6F">
        <w:rPr>
          <w:rFonts w:ascii="Arial" w:eastAsia="Arial" w:hAnsi="Arial" w:cs="Arial"/>
          <w:spacing w:val="-5"/>
          <w:sz w:val="16"/>
          <w:szCs w:val="22"/>
        </w:rPr>
        <w:t xml:space="preserve"> </w:t>
      </w:r>
      <w:r w:rsidRPr="00A36A6F">
        <w:rPr>
          <w:rFonts w:ascii="Arial" w:eastAsia="Arial" w:hAnsi="Arial" w:cs="Arial"/>
          <w:sz w:val="16"/>
          <w:szCs w:val="22"/>
        </w:rPr>
        <w:t>for</w:t>
      </w:r>
      <w:r w:rsidRPr="00A36A6F">
        <w:rPr>
          <w:rFonts w:ascii="Arial" w:eastAsia="Arial" w:hAnsi="Arial" w:cs="Arial"/>
          <w:spacing w:val="-6"/>
          <w:sz w:val="16"/>
          <w:szCs w:val="22"/>
        </w:rPr>
        <w:t xml:space="preserve"> </w:t>
      </w:r>
      <w:r w:rsidRPr="00A36A6F">
        <w:rPr>
          <w:rFonts w:ascii="Arial" w:eastAsia="Arial" w:hAnsi="Arial" w:cs="Arial"/>
          <w:sz w:val="16"/>
          <w:szCs w:val="22"/>
        </w:rPr>
        <w:t>employment</w:t>
      </w:r>
      <w:r w:rsidRPr="00A36A6F">
        <w:rPr>
          <w:rFonts w:ascii="Arial" w:eastAsia="Arial" w:hAnsi="Arial" w:cs="Arial"/>
          <w:spacing w:val="-6"/>
          <w:sz w:val="16"/>
          <w:szCs w:val="22"/>
        </w:rPr>
        <w:t xml:space="preserve"> </w:t>
      </w:r>
      <w:r w:rsidRPr="00A36A6F">
        <w:rPr>
          <w:rFonts w:ascii="Arial" w:eastAsia="Arial" w:hAnsi="Arial" w:cs="Arial"/>
          <w:sz w:val="16"/>
          <w:szCs w:val="22"/>
        </w:rPr>
        <w:t>or</w:t>
      </w:r>
      <w:r w:rsidRPr="00A36A6F">
        <w:rPr>
          <w:rFonts w:ascii="Arial" w:eastAsia="Arial" w:hAnsi="Arial" w:cs="Arial"/>
          <w:spacing w:val="-6"/>
          <w:sz w:val="16"/>
          <w:szCs w:val="22"/>
        </w:rPr>
        <w:t xml:space="preserve"> </w:t>
      </w:r>
      <w:r w:rsidRPr="00A36A6F">
        <w:rPr>
          <w:rFonts w:ascii="Arial" w:eastAsia="Arial" w:hAnsi="Arial" w:cs="Arial"/>
          <w:sz w:val="16"/>
          <w:szCs w:val="22"/>
        </w:rPr>
        <w:t>current</w:t>
      </w:r>
      <w:r w:rsidRPr="00A36A6F">
        <w:rPr>
          <w:rFonts w:ascii="Arial" w:eastAsia="Arial" w:hAnsi="Arial" w:cs="Arial"/>
          <w:spacing w:val="-6"/>
          <w:sz w:val="16"/>
          <w:szCs w:val="22"/>
        </w:rPr>
        <w:t xml:space="preserve"> </w:t>
      </w:r>
      <w:r w:rsidRPr="00A36A6F">
        <w:rPr>
          <w:rFonts w:ascii="Arial" w:eastAsia="Arial" w:hAnsi="Arial" w:cs="Arial"/>
          <w:sz w:val="16"/>
          <w:szCs w:val="22"/>
        </w:rPr>
        <w:t>employees.</w:t>
      </w:r>
      <w:r w:rsidRPr="00A36A6F">
        <w:rPr>
          <w:rFonts w:ascii="Arial" w:eastAsia="Arial" w:hAnsi="Arial" w:cs="Arial"/>
          <w:spacing w:val="34"/>
          <w:sz w:val="16"/>
          <w:szCs w:val="22"/>
        </w:rPr>
        <w:t xml:space="preserve"> </w:t>
      </w:r>
      <w:r w:rsidRPr="00A36A6F">
        <w:rPr>
          <w:rFonts w:ascii="Arial" w:eastAsia="Arial" w:hAnsi="Arial" w:cs="Arial"/>
          <w:sz w:val="16"/>
          <w:szCs w:val="22"/>
        </w:rPr>
        <w:t>Such</w:t>
      </w:r>
      <w:r w:rsidRPr="00A36A6F">
        <w:rPr>
          <w:rFonts w:ascii="Arial" w:eastAsia="Arial" w:hAnsi="Arial" w:cs="Arial"/>
          <w:spacing w:val="-6"/>
          <w:sz w:val="16"/>
          <w:szCs w:val="22"/>
        </w:rPr>
        <w:t xml:space="preserve"> </w:t>
      </w:r>
      <w:r w:rsidRPr="00A36A6F">
        <w:rPr>
          <w:rFonts w:ascii="Arial" w:eastAsia="Arial" w:hAnsi="Arial" w:cs="Arial"/>
          <w:sz w:val="16"/>
          <w:szCs w:val="22"/>
        </w:rPr>
        <w:t xml:space="preserve">efforts should be aimed at developing </w:t>
      </w:r>
      <w:proofErr w:type="gramStart"/>
      <w:r w:rsidRPr="00A36A6F">
        <w:rPr>
          <w:rFonts w:ascii="Arial" w:eastAsia="Arial" w:hAnsi="Arial" w:cs="Arial"/>
          <w:sz w:val="16"/>
          <w:szCs w:val="22"/>
        </w:rPr>
        <w:t>full journey</w:t>
      </w:r>
      <w:proofErr w:type="gramEnd"/>
      <w:r w:rsidRPr="00A36A6F">
        <w:rPr>
          <w:rFonts w:ascii="Arial" w:eastAsia="Arial" w:hAnsi="Arial" w:cs="Arial"/>
          <w:sz w:val="16"/>
          <w:szCs w:val="22"/>
        </w:rPr>
        <w:t xml:space="preserve"> level status employees in the type of trade or job classification involved.</w:t>
      </w:r>
    </w:p>
    <w:p w14:paraId="3FD5FCBF" w14:textId="77777777" w:rsidR="00A36A6F" w:rsidRPr="00A36A6F" w:rsidRDefault="00A36A6F" w:rsidP="005D1515">
      <w:pPr>
        <w:widowControl w:val="0"/>
        <w:numPr>
          <w:ilvl w:val="0"/>
          <w:numId w:val="28"/>
        </w:numPr>
        <w:tabs>
          <w:tab w:val="left" w:pos="484"/>
        </w:tabs>
        <w:autoSpaceDE w:val="0"/>
        <w:autoSpaceDN w:val="0"/>
        <w:spacing w:before="182"/>
        <w:ind w:right="139" w:firstLine="143"/>
        <w:rPr>
          <w:rFonts w:ascii="Arial" w:eastAsia="Arial" w:hAnsi="Arial" w:cs="Arial"/>
          <w:sz w:val="16"/>
          <w:szCs w:val="22"/>
        </w:rPr>
      </w:pPr>
      <w:r w:rsidRPr="00A36A6F">
        <w:rPr>
          <w:rFonts w:ascii="Arial" w:eastAsia="Arial" w:hAnsi="Arial" w:cs="Arial"/>
          <w:sz w:val="16"/>
          <w:szCs w:val="22"/>
        </w:rPr>
        <w:t>Consistent</w:t>
      </w:r>
      <w:r w:rsidRPr="00A36A6F">
        <w:rPr>
          <w:rFonts w:ascii="Arial" w:eastAsia="Arial" w:hAnsi="Arial" w:cs="Arial"/>
          <w:spacing w:val="-7"/>
          <w:sz w:val="16"/>
          <w:szCs w:val="22"/>
        </w:rPr>
        <w:t xml:space="preserve"> </w:t>
      </w:r>
      <w:r w:rsidRPr="00A36A6F">
        <w:rPr>
          <w:rFonts w:ascii="Arial" w:eastAsia="Arial" w:hAnsi="Arial" w:cs="Arial"/>
          <w:sz w:val="16"/>
          <w:szCs w:val="22"/>
        </w:rPr>
        <w:t>with</w:t>
      </w:r>
      <w:r w:rsidRPr="00A36A6F">
        <w:rPr>
          <w:rFonts w:ascii="Arial" w:eastAsia="Arial" w:hAnsi="Arial" w:cs="Arial"/>
          <w:spacing w:val="-7"/>
          <w:sz w:val="16"/>
          <w:szCs w:val="22"/>
        </w:rPr>
        <w:t xml:space="preserve"> </w:t>
      </w:r>
      <w:r w:rsidRPr="00A36A6F">
        <w:rPr>
          <w:rFonts w:ascii="Arial" w:eastAsia="Arial" w:hAnsi="Arial" w:cs="Arial"/>
          <w:sz w:val="16"/>
          <w:szCs w:val="22"/>
        </w:rPr>
        <w:t>the</w:t>
      </w:r>
      <w:r w:rsidRPr="00A36A6F">
        <w:rPr>
          <w:rFonts w:ascii="Arial" w:eastAsia="Arial" w:hAnsi="Arial" w:cs="Arial"/>
          <w:spacing w:val="-7"/>
          <w:sz w:val="16"/>
          <w:szCs w:val="22"/>
        </w:rPr>
        <w:t xml:space="preserve"> </w:t>
      </w:r>
      <w:r w:rsidRPr="00A36A6F">
        <w:rPr>
          <w:rFonts w:ascii="Arial" w:eastAsia="Arial" w:hAnsi="Arial" w:cs="Arial"/>
          <w:sz w:val="16"/>
          <w:szCs w:val="22"/>
        </w:rPr>
        <w:t>contractor's</w:t>
      </w:r>
      <w:r w:rsidRPr="00A36A6F">
        <w:rPr>
          <w:rFonts w:ascii="Arial" w:eastAsia="Arial" w:hAnsi="Arial" w:cs="Arial"/>
          <w:spacing w:val="-5"/>
          <w:sz w:val="16"/>
          <w:szCs w:val="22"/>
        </w:rPr>
        <w:t xml:space="preserve"> </w:t>
      </w:r>
      <w:r w:rsidRPr="00A36A6F">
        <w:rPr>
          <w:rFonts w:ascii="Arial" w:eastAsia="Arial" w:hAnsi="Arial" w:cs="Arial"/>
          <w:sz w:val="16"/>
          <w:szCs w:val="22"/>
        </w:rPr>
        <w:t>work</w:t>
      </w:r>
      <w:r w:rsidRPr="00A36A6F">
        <w:rPr>
          <w:rFonts w:ascii="Arial" w:eastAsia="Arial" w:hAnsi="Arial" w:cs="Arial"/>
          <w:spacing w:val="-6"/>
          <w:sz w:val="16"/>
          <w:szCs w:val="22"/>
        </w:rPr>
        <w:t xml:space="preserve"> </w:t>
      </w:r>
      <w:r w:rsidRPr="00A36A6F">
        <w:rPr>
          <w:rFonts w:ascii="Arial" w:eastAsia="Arial" w:hAnsi="Arial" w:cs="Arial"/>
          <w:sz w:val="16"/>
          <w:szCs w:val="22"/>
        </w:rPr>
        <w:t>force</w:t>
      </w:r>
      <w:r w:rsidRPr="00A36A6F">
        <w:rPr>
          <w:rFonts w:ascii="Arial" w:eastAsia="Arial" w:hAnsi="Arial" w:cs="Arial"/>
          <w:spacing w:val="-7"/>
          <w:sz w:val="16"/>
          <w:szCs w:val="22"/>
        </w:rPr>
        <w:t xml:space="preserve"> </w:t>
      </w:r>
      <w:r w:rsidRPr="00A36A6F">
        <w:rPr>
          <w:rFonts w:ascii="Arial" w:eastAsia="Arial" w:hAnsi="Arial" w:cs="Arial"/>
          <w:sz w:val="16"/>
          <w:szCs w:val="22"/>
        </w:rPr>
        <w:t>requirements and as permissible under Federal and State regulations, the contractor shall make full use of training programs (i.e., apprenticeship and on-the-job training programs for the geographical area of contract performance).</w:t>
      </w:r>
      <w:r w:rsidRPr="00A36A6F">
        <w:rPr>
          <w:rFonts w:ascii="Arial" w:eastAsia="Arial" w:hAnsi="Arial" w:cs="Arial"/>
          <w:spacing w:val="40"/>
          <w:sz w:val="16"/>
          <w:szCs w:val="22"/>
        </w:rPr>
        <w:t xml:space="preserve"> </w:t>
      </w:r>
      <w:r w:rsidRPr="00A36A6F">
        <w:rPr>
          <w:rFonts w:ascii="Arial" w:eastAsia="Arial" w:hAnsi="Arial" w:cs="Arial"/>
          <w:sz w:val="16"/>
          <w:szCs w:val="22"/>
        </w:rPr>
        <w:t>In the event a special provision for training is provided under this contract, this subparagraph will be superseded as indicated in the special provision.</w:t>
      </w:r>
      <w:r w:rsidRPr="00A36A6F">
        <w:rPr>
          <w:rFonts w:ascii="Arial" w:eastAsia="Arial" w:hAnsi="Arial" w:cs="Arial"/>
          <w:spacing w:val="40"/>
          <w:sz w:val="16"/>
          <w:szCs w:val="22"/>
        </w:rPr>
        <w:t xml:space="preserve"> </w:t>
      </w:r>
      <w:r w:rsidRPr="00A36A6F">
        <w:rPr>
          <w:rFonts w:ascii="Arial" w:eastAsia="Arial" w:hAnsi="Arial" w:cs="Arial"/>
          <w:sz w:val="16"/>
          <w:szCs w:val="22"/>
        </w:rPr>
        <w:t>The contracting agency may reserve training</w:t>
      </w:r>
      <w:r w:rsidRPr="00A36A6F">
        <w:rPr>
          <w:rFonts w:ascii="Arial" w:eastAsia="Arial" w:hAnsi="Arial" w:cs="Arial"/>
          <w:spacing w:val="-1"/>
          <w:sz w:val="16"/>
          <w:szCs w:val="22"/>
        </w:rPr>
        <w:t xml:space="preserve"> </w:t>
      </w:r>
      <w:r w:rsidRPr="00A36A6F">
        <w:rPr>
          <w:rFonts w:ascii="Arial" w:eastAsia="Arial" w:hAnsi="Arial" w:cs="Arial"/>
          <w:sz w:val="16"/>
          <w:szCs w:val="22"/>
        </w:rPr>
        <w:t>positions for</w:t>
      </w:r>
      <w:r w:rsidRPr="00A36A6F">
        <w:rPr>
          <w:rFonts w:ascii="Arial" w:eastAsia="Arial" w:hAnsi="Arial" w:cs="Arial"/>
          <w:spacing w:val="-1"/>
          <w:sz w:val="16"/>
          <w:szCs w:val="22"/>
        </w:rPr>
        <w:t xml:space="preserve"> </w:t>
      </w:r>
      <w:r w:rsidRPr="00A36A6F">
        <w:rPr>
          <w:rFonts w:ascii="Arial" w:eastAsia="Arial" w:hAnsi="Arial" w:cs="Arial"/>
          <w:sz w:val="16"/>
          <w:szCs w:val="22"/>
        </w:rPr>
        <w:t>persons who receive</w:t>
      </w:r>
      <w:r w:rsidRPr="00A36A6F">
        <w:rPr>
          <w:rFonts w:ascii="Arial" w:eastAsia="Arial" w:hAnsi="Arial" w:cs="Arial"/>
          <w:spacing w:val="-1"/>
          <w:sz w:val="16"/>
          <w:szCs w:val="22"/>
        </w:rPr>
        <w:t xml:space="preserve"> </w:t>
      </w:r>
      <w:r w:rsidRPr="00A36A6F">
        <w:rPr>
          <w:rFonts w:ascii="Arial" w:eastAsia="Arial" w:hAnsi="Arial" w:cs="Arial"/>
          <w:sz w:val="16"/>
          <w:szCs w:val="22"/>
        </w:rPr>
        <w:t>welfare</w:t>
      </w:r>
      <w:r w:rsidRPr="00A36A6F">
        <w:rPr>
          <w:rFonts w:ascii="Arial" w:eastAsia="Arial" w:hAnsi="Arial" w:cs="Arial"/>
          <w:spacing w:val="-1"/>
          <w:sz w:val="16"/>
          <w:szCs w:val="22"/>
        </w:rPr>
        <w:t xml:space="preserve"> </w:t>
      </w:r>
      <w:r w:rsidRPr="00A36A6F">
        <w:rPr>
          <w:rFonts w:ascii="Arial" w:eastAsia="Arial" w:hAnsi="Arial" w:cs="Arial"/>
          <w:sz w:val="16"/>
          <w:szCs w:val="22"/>
        </w:rPr>
        <w:t>assistance in accordance with 23 U.S.C. 140(a).</w:t>
      </w:r>
    </w:p>
    <w:p w14:paraId="0F4E07ED" w14:textId="77777777" w:rsidR="00A36A6F" w:rsidRPr="00A36A6F" w:rsidRDefault="00A36A6F" w:rsidP="00A36A6F">
      <w:pPr>
        <w:widowControl w:val="0"/>
        <w:autoSpaceDE w:val="0"/>
        <w:autoSpaceDN w:val="0"/>
        <w:spacing w:before="1"/>
        <w:rPr>
          <w:rFonts w:ascii="Arial" w:eastAsia="Arial" w:hAnsi="Arial" w:cs="Arial"/>
          <w:sz w:val="16"/>
          <w:szCs w:val="16"/>
        </w:rPr>
      </w:pPr>
    </w:p>
    <w:p w14:paraId="3F92CF16" w14:textId="77777777" w:rsidR="00A36A6F" w:rsidRPr="00A36A6F" w:rsidRDefault="00A36A6F" w:rsidP="005D1515">
      <w:pPr>
        <w:widowControl w:val="0"/>
        <w:numPr>
          <w:ilvl w:val="0"/>
          <w:numId w:val="28"/>
        </w:numPr>
        <w:tabs>
          <w:tab w:val="left" w:pos="475"/>
        </w:tabs>
        <w:autoSpaceDE w:val="0"/>
        <w:autoSpaceDN w:val="0"/>
        <w:ind w:right="195" w:firstLine="143"/>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contractor</w:t>
      </w:r>
      <w:r w:rsidRPr="00A36A6F">
        <w:rPr>
          <w:rFonts w:ascii="Arial" w:eastAsia="Arial" w:hAnsi="Arial" w:cs="Arial"/>
          <w:spacing w:val="-6"/>
          <w:sz w:val="16"/>
          <w:szCs w:val="22"/>
        </w:rPr>
        <w:t xml:space="preserve"> </w:t>
      </w:r>
      <w:r w:rsidRPr="00A36A6F">
        <w:rPr>
          <w:rFonts w:ascii="Arial" w:eastAsia="Arial" w:hAnsi="Arial" w:cs="Arial"/>
          <w:sz w:val="16"/>
          <w:szCs w:val="22"/>
        </w:rPr>
        <w:t>will</w:t>
      </w:r>
      <w:r w:rsidRPr="00A36A6F">
        <w:rPr>
          <w:rFonts w:ascii="Arial" w:eastAsia="Arial" w:hAnsi="Arial" w:cs="Arial"/>
          <w:spacing w:val="-5"/>
          <w:sz w:val="16"/>
          <w:szCs w:val="22"/>
        </w:rPr>
        <w:t xml:space="preserve"> </w:t>
      </w:r>
      <w:r w:rsidRPr="00A36A6F">
        <w:rPr>
          <w:rFonts w:ascii="Arial" w:eastAsia="Arial" w:hAnsi="Arial" w:cs="Arial"/>
          <w:sz w:val="16"/>
          <w:szCs w:val="22"/>
        </w:rPr>
        <w:t>advise</w:t>
      </w:r>
      <w:r w:rsidRPr="00A36A6F">
        <w:rPr>
          <w:rFonts w:ascii="Arial" w:eastAsia="Arial" w:hAnsi="Arial" w:cs="Arial"/>
          <w:spacing w:val="-6"/>
          <w:sz w:val="16"/>
          <w:szCs w:val="22"/>
        </w:rPr>
        <w:t xml:space="preserve"> </w:t>
      </w:r>
      <w:r w:rsidRPr="00A36A6F">
        <w:rPr>
          <w:rFonts w:ascii="Arial" w:eastAsia="Arial" w:hAnsi="Arial" w:cs="Arial"/>
          <w:sz w:val="16"/>
          <w:szCs w:val="22"/>
        </w:rPr>
        <w:t>employees</w:t>
      </w:r>
      <w:r w:rsidRPr="00A36A6F">
        <w:rPr>
          <w:rFonts w:ascii="Arial" w:eastAsia="Arial" w:hAnsi="Arial" w:cs="Arial"/>
          <w:spacing w:val="-5"/>
          <w:sz w:val="16"/>
          <w:szCs w:val="22"/>
        </w:rPr>
        <w:t xml:space="preserve"> </w:t>
      </w:r>
      <w:r w:rsidRPr="00A36A6F">
        <w:rPr>
          <w:rFonts w:ascii="Arial" w:eastAsia="Arial" w:hAnsi="Arial" w:cs="Arial"/>
          <w:sz w:val="16"/>
          <w:szCs w:val="22"/>
        </w:rPr>
        <w:t>and</w:t>
      </w:r>
      <w:r w:rsidRPr="00A36A6F">
        <w:rPr>
          <w:rFonts w:ascii="Arial" w:eastAsia="Arial" w:hAnsi="Arial" w:cs="Arial"/>
          <w:spacing w:val="-6"/>
          <w:sz w:val="16"/>
          <w:szCs w:val="22"/>
        </w:rPr>
        <w:t xml:space="preserve"> </w:t>
      </w:r>
      <w:r w:rsidRPr="00A36A6F">
        <w:rPr>
          <w:rFonts w:ascii="Arial" w:eastAsia="Arial" w:hAnsi="Arial" w:cs="Arial"/>
          <w:sz w:val="16"/>
          <w:szCs w:val="22"/>
        </w:rPr>
        <w:t>applicants</w:t>
      </w:r>
      <w:r w:rsidRPr="00A36A6F">
        <w:rPr>
          <w:rFonts w:ascii="Arial" w:eastAsia="Arial" w:hAnsi="Arial" w:cs="Arial"/>
          <w:spacing w:val="-5"/>
          <w:sz w:val="16"/>
          <w:szCs w:val="22"/>
        </w:rPr>
        <w:t xml:space="preserve"> </w:t>
      </w:r>
      <w:r w:rsidRPr="00A36A6F">
        <w:rPr>
          <w:rFonts w:ascii="Arial" w:eastAsia="Arial" w:hAnsi="Arial" w:cs="Arial"/>
          <w:sz w:val="16"/>
          <w:szCs w:val="22"/>
        </w:rPr>
        <w:t>for employment of available training programs and entrance requirements for each.</w:t>
      </w:r>
    </w:p>
    <w:p w14:paraId="7E1F5D79" w14:textId="77777777" w:rsidR="00A36A6F" w:rsidRPr="00A36A6F" w:rsidRDefault="00A36A6F" w:rsidP="005D1515">
      <w:pPr>
        <w:widowControl w:val="0"/>
        <w:numPr>
          <w:ilvl w:val="0"/>
          <w:numId w:val="28"/>
        </w:numPr>
        <w:tabs>
          <w:tab w:val="left" w:pos="484"/>
        </w:tabs>
        <w:autoSpaceDE w:val="0"/>
        <w:autoSpaceDN w:val="0"/>
        <w:spacing w:before="183"/>
        <w:ind w:right="320" w:firstLine="143"/>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contractor</w:t>
      </w:r>
      <w:r w:rsidRPr="00A36A6F">
        <w:rPr>
          <w:rFonts w:ascii="Arial" w:eastAsia="Arial" w:hAnsi="Arial" w:cs="Arial"/>
          <w:spacing w:val="-6"/>
          <w:sz w:val="16"/>
          <w:szCs w:val="22"/>
        </w:rPr>
        <w:t xml:space="preserve"> </w:t>
      </w:r>
      <w:r w:rsidRPr="00A36A6F">
        <w:rPr>
          <w:rFonts w:ascii="Arial" w:eastAsia="Arial" w:hAnsi="Arial" w:cs="Arial"/>
          <w:sz w:val="16"/>
          <w:szCs w:val="22"/>
        </w:rPr>
        <w:t>will</w:t>
      </w:r>
      <w:r w:rsidRPr="00A36A6F">
        <w:rPr>
          <w:rFonts w:ascii="Arial" w:eastAsia="Arial" w:hAnsi="Arial" w:cs="Arial"/>
          <w:spacing w:val="-5"/>
          <w:sz w:val="16"/>
          <w:szCs w:val="22"/>
        </w:rPr>
        <w:t xml:space="preserve"> </w:t>
      </w:r>
      <w:r w:rsidRPr="00A36A6F">
        <w:rPr>
          <w:rFonts w:ascii="Arial" w:eastAsia="Arial" w:hAnsi="Arial" w:cs="Arial"/>
          <w:sz w:val="16"/>
          <w:szCs w:val="22"/>
        </w:rPr>
        <w:t>periodically</w:t>
      </w:r>
      <w:r w:rsidRPr="00A36A6F">
        <w:rPr>
          <w:rFonts w:ascii="Arial" w:eastAsia="Arial" w:hAnsi="Arial" w:cs="Arial"/>
          <w:spacing w:val="-6"/>
          <w:sz w:val="16"/>
          <w:szCs w:val="22"/>
        </w:rPr>
        <w:t xml:space="preserve"> </w:t>
      </w:r>
      <w:r w:rsidRPr="00A36A6F">
        <w:rPr>
          <w:rFonts w:ascii="Arial" w:eastAsia="Arial" w:hAnsi="Arial" w:cs="Arial"/>
          <w:sz w:val="16"/>
          <w:szCs w:val="22"/>
        </w:rPr>
        <w:t>review</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training</w:t>
      </w:r>
      <w:r w:rsidRPr="00A36A6F">
        <w:rPr>
          <w:rFonts w:ascii="Arial" w:eastAsia="Arial" w:hAnsi="Arial" w:cs="Arial"/>
          <w:spacing w:val="-6"/>
          <w:sz w:val="16"/>
          <w:szCs w:val="22"/>
        </w:rPr>
        <w:t xml:space="preserve"> </w:t>
      </w:r>
      <w:r w:rsidRPr="00A36A6F">
        <w:rPr>
          <w:rFonts w:ascii="Arial" w:eastAsia="Arial" w:hAnsi="Arial" w:cs="Arial"/>
          <w:sz w:val="16"/>
          <w:szCs w:val="22"/>
        </w:rPr>
        <w:t>and promotion potential of employees who are minorities and women and will encourage eligible employees to apply for such training and promotion.</w:t>
      </w:r>
    </w:p>
    <w:p w14:paraId="1451ED09" w14:textId="77777777" w:rsidR="00A36A6F" w:rsidRPr="00A36A6F" w:rsidRDefault="00A36A6F" w:rsidP="00A36A6F">
      <w:pPr>
        <w:widowControl w:val="0"/>
        <w:autoSpaceDE w:val="0"/>
        <w:autoSpaceDN w:val="0"/>
        <w:rPr>
          <w:rFonts w:ascii="Arial" w:eastAsia="Arial" w:hAnsi="Arial" w:cs="Arial"/>
          <w:sz w:val="16"/>
          <w:szCs w:val="16"/>
        </w:rPr>
      </w:pPr>
    </w:p>
    <w:p w14:paraId="25FF3256" w14:textId="77777777" w:rsidR="00A36A6F" w:rsidRPr="00A36A6F" w:rsidRDefault="00A36A6F" w:rsidP="005D1515">
      <w:pPr>
        <w:widowControl w:val="0"/>
        <w:numPr>
          <w:ilvl w:val="2"/>
          <w:numId w:val="39"/>
        </w:numPr>
        <w:tabs>
          <w:tab w:val="left" w:pos="120"/>
          <w:tab w:val="left" w:pos="295"/>
        </w:tabs>
        <w:autoSpaceDE w:val="0"/>
        <w:autoSpaceDN w:val="0"/>
        <w:spacing w:before="1"/>
        <w:ind w:right="108" w:hanging="1"/>
        <w:rPr>
          <w:rFonts w:ascii="Arial" w:eastAsia="Arial" w:hAnsi="Arial" w:cs="Arial"/>
          <w:b/>
          <w:sz w:val="16"/>
          <w:szCs w:val="22"/>
        </w:rPr>
      </w:pPr>
      <w:r w:rsidRPr="00A36A6F">
        <w:rPr>
          <w:rFonts w:ascii="Arial" w:eastAsia="Arial" w:hAnsi="Arial" w:cs="Arial"/>
          <w:b/>
          <w:sz w:val="16"/>
          <w:szCs w:val="22"/>
        </w:rPr>
        <w:t>Unions:</w:t>
      </w:r>
      <w:r w:rsidRPr="00A36A6F">
        <w:rPr>
          <w:rFonts w:ascii="Arial" w:eastAsia="Arial" w:hAnsi="Arial" w:cs="Arial"/>
          <w:b/>
          <w:spacing w:val="-6"/>
          <w:sz w:val="16"/>
          <w:szCs w:val="22"/>
        </w:rPr>
        <w:t xml:space="preserve"> </w:t>
      </w:r>
      <w:r w:rsidRPr="00A36A6F">
        <w:rPr>
          <w:rFonts w:ascii="Arial" w:eastAsia="Arial" w:hAnsi="Arial" w:cs="Arial"/>
          <w:sz w:val="16"/>
          <w:szCs w:val="22"/>
        </w:rPr>
        <w:t>If</w:t>
      </w:r>
      <w:r w:rsidRPr="00A36A6F">
        <w:rPr>
          <w:rFonts w:ascii="Arial" w:eastAsia="Arial" w:hAnsi="Arial" w:cs="Arial"/>
          <w:spacing w:val="-7"/>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contractor</w:t>
      </w:r>
      <w:r w:rsidRPr="00A36A6F">
        <w:rPr>
          <w:rFonts w:ascii="Arial" w:eastAsia="Arial" w:hAnsi="Arial" w:cs="Arial"/>
          <w:spacing w:val="-7"/>
          <w:sz w:val="16"/>
          <w:szCs w:val="22"/>
        </w:rPr>
        <w:t xml:space="preserve"> </w:t>
      </w:r>
      <w:r w:rsidRPr="00A36A6F">
        <w:rPr>
          <w:rFonts w:ascii="Arial" w:eastAsia="Arial" w:hAnsi="Arial" w:cs="Arial"/>
          <w:sz w:val="16"/>
          <w:szCs w:val="22"/>
        </w:rPr>
        <w:t>relies</w:t>
      </w:r>
      <w:r w:rsidRPr="00A36A6F">
        <w:rPr>
          <w:rFonts w:ascii="Arial" w:eastAsia="Arial" w:hAnsi="Arial" w:cs="Arial"/>
          <w:spacing w:val="-6"/>
          <w:sz w:val="16"/>
          <w:szCs w:val="22"/>
        </w:rPr>
        <w:t xml:space="preserve"> </w:t>
      </w:r>
      <w:r w:rsidRPr="00A36A6F">
        <w:rPr>
          <w:rFonts w:ascii="Arial" w:eastAsia="Arial" w:hAnsi="Arial" w:cs="Arial"/>
          <w:sz w:val="16"/>
          <w:szCs w:val="22"/>
        </w:rPr>
        <w:t>in</w:t>
      </w:r>
      <w:r w:rsidRPr="00A36A6F">
        <w:rPr>
          <w:rFonts w:ascii="Arial" w:eastAsia="Arial" w:hAnsi="Arial" w:cs="Arial"/>
          <w:spacing w:val="-7"/>
          <w:sz w:val="16"/>
          <w:szCs w:val="22"/>
        </w:rPr>
        <w:t xml:space="preserve"> </w:t>
      </w:r>
      <w:r w:rsidRPr="00A36A6F">
        <w:rPr>
          <w:rFonts w:ascii="Arial" w:eastAsia="Arial" w:hAnsi="Arial" w:cs="Arial"/>
          <w:sz w:val="16"/>
          <w:szCs w:val="22"/>
        </w:rPr>
        <w:t>whole</w:t>
      </w:r>
      <w:r w:rsidRPr="00A36A6F">
        <w:rPr>
          <w:rFonts w:ascii="Arial" w:eastAsia="Arial" w:hAnsi="Arial" w:cs="Arial"/>
          <w:spacing w:val="-7"/>
          <w:sz w:val="16"/>
          <w:szCs w:val="22"/>
        </w:rPr>
        <w:t xml:space="preserve"> </w:t>
      </w:r>
      <w:r w:rsidRPr="00A36A6F">
        <w:rPr>
          <w:rFonts w:ascii="Arial" w:eastAsia="Arial" w:hAnsi="Arial" w:cs="Arial"/>
          <w:sz w:val="16"/>
          <w:szCs w:val="22"/>
        </w:rPr>
        <w:t>or</w:t>
      </w:r>
      <w:r w:rsidRPr="00A36A6F">
        <w:rPr>
          <w:rFonts w:ascii="Arial" w:eastAsia="Arial" w:hAnsi="Arial" w:cs="Arial"/>
          <w:spacing w:val="-7"/>
          <w:sz w:val="16"/>
          <w:szCs w:val="22"/>
        </w:rPr>
        <w:t xml:space="preserve"> </w:t>
      </w:r>
      <w:r w:rsidRPr="00A36A6F">
        <w:rPr>
          <w:rFonts w:ascii="Arial" w:eastAsia="Arial" w:hAnsi="Arial" w:cs="Arial"/>
          <w:sz w:val="16"/>
          <w:szCs w:val="22"/>
        </w:rPr>
        <w:t>in</w:t>
      </w:r>
      <w:r w:rsidRPr="00A36A6F">
        <w:rPr>
          <w:rFonts w:ascii="Arial" w:eastAsia="Arial" w:hAnsi="Arial" w:cs="Arial"/>
          <w:spacing w:val="-7"/>
          <w:sz w:val="16"/>
          <w:szCs w:val="22"/>
        </w:rPr>
        <w:t xml:space="preserve"> </w:t>
      </w:r>
      <w:r w:rsidRPr="00A36A6F">
        <w:rPr>
          <w:rFonts w:ascii="Arial" w:eastAsia="Arial" w:hAnsi="Arial" w:cs="Arial"/>
          <w:sz w:val="16"/>
          <w:szCs w:val="22"/>
        </w:rPr>
        <w:t>part</w:t>
      </w:r>
      <w:r w:rsidRPr="00A36A6F">
        <w:rPr>
          <w:rFonts w:ascii="Arial" w:eastAsia="Arial" w:hAnsi="Arial" w:cs="Arial"/>
          <w:spacing w:val="-5"/>
          <w:sz w:val="16"/>
          <w:szCs w:val="22"/>
        </w:rPr>
        <w:t xml:space="preserve"> </w:t>
      </w:r>
      <w:r w:rsidRPr="00A36A6F">
        <w:rPr>
          <w:rFonts w:ascii="Arial" w:eastAsia="Arial" w:hAnsi="Arial" w:cs="Arial"/>
          <w:sz w:val="16"/>
          <w:szCs w:val="22"/>
        </w:rPr>
        <w:t>upon</w:t>
      </w:r>
      <w:r w:rsidRPr="00A36A6F">
        <w:rPr>
          <w:rFonts w:ascii="Arial" w:eastAsia="Arial" w:hAnsi="Arial" w:cs="Arial"/>
          <w:spacing w:val="-7"/>
          <w:sz w:val="16"/>
          <w:szCs w:val="22"/>
        </w:rPr>
        <w:t xml:space="preserve"> </w:t>
      </w:r>
      <w:r w:rsidRPr="00A36A6F">
        <w:rPr>
          <w:rFonts w:ascii="Arial" w:eastAsia="Arial" w:hAnsi="Arial" w:cs="Arial"/>
          <w:sz w:val="16"/>
          <w:szCs w:val="22"/>
        </w:rPr>
        <w:t>unions as a source of employees, the contractor will use good faith efforts to obtain the cooperation of such unions to increase opportunities for minorities and women.</w:t>
      </w:r>
      <w:r w:rsidRPr="00A36A6F">
        <w:rPr>
          <w:rFonts w:ascii="Arial" w:eastAsia="Arial" w:hAnsi="Arial" w:cs="Arial"/>
          <w:spacing w:val="40"/>
          <w:sz w:val="16"/>
          <w:szCs w:val="22"/>
        </w:rPr>
        <w:t xml:space="preserve"> </w:t>
      </w:r>
      <w:r w:rsidRPr="00A36A6F">
        <w:rPr>
          <w:rFonts w:ascii="Arial" w:eastAsia="Arial" w:hAnsi="Arial" w:cs="Arial"/>
          <w:sz w:val="16"/>
          <w:szCs w:val="22"/>
        </w:rPr>
        <w:t>23 CFR</w:t>
      </w:r>
    </w:p>
    <w:p w14:paraId="4A3ACC55" w14:textId="77777777" w:rsidR="00A36A6F" w:rsidRPr="00A36A6F" w:rsidRDefault="00A36A6F" w:rsidP="00A36A6F">
      <w:pPr>
        <w:widowControl w:val="0"/>
        <w:autoSpaceDE w:val="0"/>
        <w:autoSpaceDN w:val="0"/>
        <w:ind w:right="13"/>
        <w:rPr>
          <w:rFonts w:ascii="Arial" w:eastAsia="Arial" w:hAnsi="Arial" w:cs="Arial"/>
          <w:sz w:val="16"/>
          <w:szCs w:val="16"/>
        </w:rPr>
      </w:pPr>
      <w:r w:rsidRPr="00A36A6F">
        <w:rPr>
          <w:rFonts w:ascii="Arial" w:eastAsia="Arial" w:hAnsi="Arial" w:cs="Arial"/>
          <w:sz w:val="16"/>
          <w:szCs w:val="16"/>
        </w:rPr>
        <w:t>230.409.</w:t>
      </w:r>
      <w:r w:rsidRPr="00A36A6F">
        <w:rPr>
          <w:rFonts w:ascii="Arial" w:eastAsia="Arial" w:hAnsi="Arial" w:cs="Arial"/>
          <w:spacing w:val="36"/>
          <w:sz w:val="16"/>
          <w:szCs w:val="16"/>
        </w:rPr>
        <w:t xml:space="preserve"> </w:t>
      </w:r>
      <w:r w:rsidRPr="00A36A6F">
        <w:rPr>
          <w:rFonts w:ascii="Arial" w:eastAsia="Arial" w:hAnsi="Arial" w:cs="Arial"/>
          <w:sz w:val="16"/>
          <w:szCs w:val="16"/>
        </w:rPr>
        <w:t>Actions</w:t>
      </w:r>
      <w:r w:rsidRPr="00A36A6F">
        <w:rPr>
          <w:rFonts w:ascii="Arial" w:eastAsia="Arial" w:hAnsi="Arial" w:cs="Arial"/>
          <w:spacing w:val="-4"/>
          <w:sz w:val="16"/>
          <w:szCs w:val="16"/>
        </w:rPr>
        <w:t xml:space="preserve"> </w:t>
      </w:r>
      <w:r w:rsidRPr="00A36A6F">
        <w:rPr>
          <w:rFonts w:ascii="Arial" w:eastAsia="Arial" w:hAnsi="Arial" w:cs="Arial"/>
          <w:sz w:val="16"/>
          <w:szCs w:val="16"/>
        </w:rPr>
        <w:t>by</w:t>
      </w:r>
      <w:r w:rsidRPr="00A36A6F">
        <w:rPr>
          <w:rFonts w:ascii="Arial" w:eastAsia="Arial" w:hAnsi="Arial" w:cs="Arial"/>
          <w:spacing w:val="-4"/>
          <w:sz w:val="16"/>
          <w:szCs w:val="16"/>
        </w:rPr>
        <w:t xml:space="preserve"> </w:t>
      </w:r>
      <w:r w:rsidRPr="00A36A6F">
        <w:rPr>
          <w:rFonts w:ascii="Arial" w:eastAsia="Arial" w:hAnsi="Arial" w:cs="Arial"/>
          <w:sz w:val="16"/>
          <w:szCs w:val="16"/>
        </w:rPr>
        <w:t>the</w:t>
      </w:r>
      <w:r w:rsidRPr="00A36A6F">
        <w:rPr>
          <w:rFonts w:ascii="Arial" w:eastAsia="Arial" w:hAnsi="Arial" w:cs="Arial"/>
          <w:spacing w:val="-5"/>
          <w:sz w:val="16"/>
          <w:szCs w:val="16"/>
        </w:rPr>
        <w:t xml:space="preserve"> </w:t>
      </w:r>
      <w:r w:rsidRPr="00A36A6F">
        <w:rPr>
          <w:rFonts w:ascii="Arial" w:eastAsia="Arial" w:hAnsi="Arial" w:cs="Arial"/>
          <w:sz w:val="16"/>
          <w:szCs w:val="16"/>
        </w:rPr>
        <w:t>contractor,</w:t>
      </w:r>
      <w:r w:rsidRPr="00A36A6F">
        <w:rPr>
          <w:rFonts w:ascii="Arial" w:eastAsia="Arial" w:hAnsi="Arial" w:cs="Arial"/>
          <w:spacing w:val="-5"/>
          <w:sz w:val="16"/>
          <w:szCs w:val="16"/>
        </w:rPr>
        <w:t xml:space="preserve"> </w:t>
      </w:r>
      <w:r w:rsidRPr="00A36A6F">
        <w:rPr>
          <w:rFonts w:ascii="Arial" w:eastAsia="Arial" w:hAnsi="Arial" w:cs="Arial"/>
          <w:sz w:val="16"/>
          <w:szCs w:val="16"/>
        </w:rPr>
        <w:t>either</w:t>
      </w:r>
      <w:r w:rsidRPr="00A36A6F">
        <w:rPr>
          <w:rFonts w:ascii="Arial" w:eastAsia="Arial" w:hAnsi="Arial" w:cs="Arial"/>
          <w:spacing w:val="-5"/>
          <w:sz w:val="16"/>
          <w:szCs w:val="16"/>
        </w:rPr>
        <w:t xml:space="preserve"> </w:t>
      </w:r>
      <w:r w:rsidRPr="00A36A6F">
        <w:rPr>
          <w:rFonts w:ascii="Arial" w:eastAsia="Arial" w:hAnsi="Arial" w:cs="Arial"/>
          <w:sz w:val="16"/>
          <w:szCs w:val="16"/>
        </w:rPr>
        <w:t>directly</w:t>
      </w:r>
      <w:r w:rsidRPr="00A36A6F">
        <w:rPr>
          <w:rFonts w:ascii="Arial" w:eastAsia="Arial" w:hAnsi="Arial" w:cs="Arial"/>
          <w:spacing w:val="-4"/>
          <w:sz w:val="16"/>
          <w:szCs w:val="16"/>
        </w:rPr>
        <w:t xml:space="preserve"> </w:t>
      </w:r>
      <w:r w:rsidRPr="00A36A6F">
        <w:rPr>
          <w:rFonts w:ascii="Arial" w:eastAsia="Arial" w:hAnsi="Arial" w:cs="Arial"/>
          <w:sz w:val="16"/>
          <w:szCs w:val="16"/>
        </w:rPr>
        <w:t>or</w:t>
      </w:r>
      <w:r w:rsidRPr="00A36A6F">
        <w:rPr>
          <w:rFonts w:ascii="Arial" w:eastAsia="Arial" w:hAnsi="Arial" w:cs="Arial"/>
          <w:spacing w:val="-5"/>
          <w:sz w:val="16"/>
          <w:szCs w:val="16"/>
        </w:rPr>
        <w:t xml:space="preserve"> </w:t>
      </w:r>
      <w:r w:rsidRPr="00A36A6F">
        <w:rPr>
          <w:rFonts w:ascii="Arial" w:eastAsia="Arial" w:hAnsi="Arial" w:cs="Arial"/>
          <w:sz w:val="16"/>
          <w:szCs w:val="16"/>
        </w:rPr>
        <w:t>through</w:t>
      </w:r>
      <w:r w:rsidRPr="00A36A6F">
        <w:rPr>
          <w:rFonts w:ascii="Arial" w:eastAsia="Arial" w:hAnsi="Arial" w:cs="Arial"/>
          <w:spacing w:val="-5"/>
          <w:sz w:val="16"/>
          <w:szCs w:val="16"/>
        </w:rPr>
        <w:t xml:space="preserve"> </w:t>
      </w:r>
      <w:r w:rsidRPr="00A36A6F">
        <w:rPr>
          <w:rFonts w:ascii="Arial" w:eastAsia="Arial" w:hAnsi="Arial" w:cs="Arial"/>
          <w:sz w:val="16"/>
          <w:szCs w:val="16"/>
        </w:rPr>
        <w:t>a contractor's association acting as agent, will include the procedures set forth below:</w:t>
      </w:r>
    </w:p>
    <w:p w14:paraId="4CBDB078" w14:textId="77777777" w:rsidR="00A36A6F" w:rsidRPr="00A36A6F" w:rsidRDefault="00A36A6F" w:rsidP="005D1515">
      <w:pPr>
        <w:widowControl w:val="0"/>
        <w:numPr>
          <w:ilvl w:val="0"/>
          <w:numId w:val="38"/>
        </w:numPr>
        <w:tabs>
          <w:tab w:val="left" w:pos="484"/>
        </w:tabs>
        <w:autoSpaceDE w:val="0"/>
        <w:autoSpaceDN w:val="0"/>
        <w:spacing w:before="182"/>
        <w:ind w:right="55" w:firstLine="143"/>
        <w:rPr>
          <w:rFonts w:ascii="Arial" w:eastAsia="Arial" w:hAnsi="Arial" w:cs="Arial"/>
          <w:sz w:val="16"/>
          <w:szCs w:val="22"/>
        </w:rPr>
      </w:pPr>
      <w:r w:rsidRPr="00A36A6F">
        <w:rPr>
          <w:rFonts w:ascii="Arial" w:eastAsia="Arial" w:hAnsi="Arial" w:cs="Arial"/>
          <w:sz w:val="16"/>
          <w:szCs w:val="22"/>
        </w:rPr>
        <w:t>The contractor will use good faith efforts to develop, in cooperation with the unions, joint training programs aimed toward qualifying more minorities and women for membership in</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unions</w:t>
      </w:r>
      <w:r w:rsidRPr="00A36A6F">
        <w:rPr>
          <w:rFonts w:ascii="Arial" w:eastAsia="Arial" w:hAnsi="Arial" w:cs="Arial"/>
          <w:spacing w:val="-4"/>
          <w:sz w:val="16"/>
          <w:szCs w:val="22"/>
        </w:rPr>
        <w:t xml:space="preserve"> </w:t>
      </w:r>
      <w:r w:rsidRPr="00A36A6F">
        <w:rPr>
          <w:rFonts w:ascii="Arial" w:eastAsia="Arial" w:hAnsi="Arial" w:cs="Arial"/>
          <w:sz w:val="16"/>
          <w:szCs w:val="22"/>
        </w:rPr>
        <w:t>and</w:t>
      </w:r>
      <w:r w:rsidRPr="00A36A6F">
        <w:rPr>
          <w:rFonts w:ascii="Arial" w:eastAsia="Arial" w:hAnsi="Arial" w:cs="Arial"/>
          <w:spacing w:val="-3"/>
          <w:sz w:val="16"/>
          <w:szCs w:val="22"/>
        </w:rPr>
        <w:t xml:space="preserve"> </w:t>
      </w:r>
      <w:r w:rsidRPr="00A36A6F">
        <w:rPr>
          <w:rFonts w:ascii="Arial" w:eastAsia="Arial" w:hAnsi="Arial" w:cs="Arial"/>
          <w:sz w:val="16"/>
          <w:szCs w:val="22"/>
        </w:rPr>
        <w:t>increasing</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skills</w:t>
      </w:r>
      <w:r w:rsidRPr="00A36A6F">
        <w:rPr>
          <w:rFonts w:ascii="Arial" w:eastAsia="Arial" w:hAnsi="Arial" w:cs="Arial"/>
          <w:spacing w:val="-4"/>
          <w:sz w:val="16"/>
          <w:szCs w:val="22"/>
        </w:rPr>
        <w:t xml:space="preserve"> </w:t>
      </w:r>
      <w:r w:rsidRPr="00A36A6F">
        <w:rPr>
          <w:rFonts w:ascii="Arial" w:eastAsia="Arial" w:hAnsi="Arial" w:cs="Arial"/>
          <w:sz w:val="16"/>
          <w:szCs w:val="22"/>
        </w:rPr>
        <w:t>of</w:t>
      </w:r>
      <w:r w:rsidRPr="00A36A6F">
        <w:rPr>
          <w:rFonts w:ascii="Arial" w:eastAsia="Arial" w:hAnsi="Arial" w:cs="Arial"/>
          <w:spacing w:val="-5"/>
          <w:sz w:val="16"/>
          <w:szCs w:val="22"/>
        </w:rPr>
        <w:t xml:space="preserve"> </w:t>
      </w:r>
      <w:r w:rsidRPr="00A36A6F">
        <w:rPr>
          <w:rFonts w:ascii="Arial" w:eastAsia="Arial" w:hAnsi="Arial" w:cs="Arial"/>
          <w:sz w:val="16"/>
          <w:szCs w:val="22"/>
        </w:rPr>
        <w:t>minorities</w:t>
      </w:r>
      <w:r w:rsidRPr="00A36A6F">
        <w:rPr>
          <w:rFonts w:ascii="Arial" w:eastAsia="Arial" w:hAnsi="Arial" w:cs="Arial"/>
          <w:spacing w:val="-5"/>
          <w:sz w:val="16"/>
          <w:szCs w:val="22"/>
        </w:rPr>
        <w:t xml:space="preserve"> </w:t>
      </w:r>
      <w:r w:rsidRPr="00A36A6F">
        <w:rPr>
          <w:rFonts w:ascii="Arial" w:eastAsia="Arial" w:hAnsi="Arial" w:cs="Arial"/>
          <w:sz w:val="16"/>
          <w:szCs w:val="22"/>
        </w:rPr>
        <w:t>and</w:t>
      </w:r>
      <w:r w:rsidRPr="00A36A6F">
        <w:rPr>
          <w:rFonts w:ascii="Arial" w:eastAsia="Arial" w:hAnsi="Arial" w:cs="Arial"/>
          <w:spacing w:val="-5"/>
          <w:sz w:val="16"/>
          <w:szCs w:val="22"/>
        </w:rPr>
        <w:t xml:space="preserve"> </w:t>
      </w:r>
      <w:r w:rsidRPr="00A36A6F">
        <w:rPr>
          <w:rFonts w:ascii="Arial" w:eastAsia="Arial" w:hAnsi="Arial" w:cs="Arial"/>
          <w:sz w:val="16"/>
          <w:szCs w:val="22"/>
        </w:rPr>
        <w:t>women so that they may qualify for higher paying employment.</w:t>
      </w:r>
    </w:p>
    <w:p w14:paraId="2427D266" w14:textId="77777777" w:rsidR="00A36A6F" w:rsidRPr="00A36A6F" w:rsidRDefault="00A36A6F" w:rsidP="00A36A6F">
      <w:pPr>
        <w:widowControl w:val="0"/>
        <w:autoSpaceDE w:val="0"/>
        <w:autoSpaceDN w:val="0"/>
        <w:rPr>
          <w:rFonts w:ascii="Arial" w:eastAsia="Arial" w:hAnsi="Arial" w:cs="Arial"/>
          <w:sz w:val="16"/>
          <w:szCs w:val="16"/>
        </w:rPr>
      </w:pPr>
    </w:p>
    <w:p w14:paraId="26BF4EA0" w14:textId="77777777" w:rsidR="00A36A6F" w:rsidRPr="00A36A6F" w:rsidRDefault="00A36A6F" w:rsidP="005D1515">
      <w:pPr>
        <w:widowControl w:val="0"/>
        <w:numPr>
          <w:ilvl w:val="0"/>
          <w:numId w:val="38"/>
        </w:numPr>
        <w:tabs>
          <w:tab w:val="left" w:pos="484"/>
        </w:tabs>
        <w:autoSpaceDE w:val="0"/>
        <w:autoSpaceDN w:val="0"/>
        <w:ind w:right="38" w:firstLine="143"/>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contractor</w:t>
      </w:r>
      <w:r w:rsidRPr="00A36A6F">
        <w:rPr>
          <w:rFonts w:ascii="Arial" w:eastAsia="Arial" w:hAnsi="Arial" w:cs="Arial"/>
          <w:spacing w:val="-5"/>
          <w:sz w:val="16"/>
          <w:szCs w:val="22"/>
        </w:rPr>
        <w:t xml:space="preserve"> </w:t>
      </w:r>
      <w:r w:rsidRPr="00A36A6F">
        <w:rPr>
          <w:rFonts w:ascii="Arial" w:eastAsia="Arial" w:hAnsi="Arial" w:cs="Arial"/>
          <w:sz w:val="16"/>
          <w:szCs w:val="22"/>
        </w:rPr>
        <w:t>will</w:t>
      </w:r>
      <w:r w:rsidRPr="00A36A6F">
        <w:rPr>
          <w:rFonts w:ascii="Arial" w:eastAsia="Arial" w:hAnsi="Arial" w:cs="Arial"/>
          <w:spacing w:val="-4"/>
          <w:sz w:val="16"/>
          <w:szCs w:val="22"/>
        </w:rPr>
        <w:t xml:space="preserve"> </w:t>
      </w:r>
      <w:r w:rsidRPr="00A36A6F">
        <w:rPr>
          <w:rFonts w:ascii="Arial" w:eastAsia="Arial" w:hAnsi="Arial" w:cs="Arial"/>
          <w:sz w:val="16"/>
          <w:szCs w:val="22"/>
        </w:rPr>
        <w:t>use</w:t>
      </w:r>
      <w:r w:rsidRPr="00A36A6F">
        <w:rPr>
          <w:rFonts w:ascii="Arial" w:eastAsia="Arial" w:hAnsi="Arial" w:cs="Arial"/>
          <w:spacing w:val="-5"/>
          <w:sz w:val="16"/>
          <w:szCs w:val="22"/>
        </w:rPr>
        <w:t xml:space="preserve"> </w:t>
      </w:r>
      <w:r w:rsidRPr="00A36A6F">
        <w:rPr>
          <w:rFonts w:ascii="Arial" w:eastAsia="Arial" w:hAnsi="Arial" w:cs="Arial"/>
          <w:sz w:val="16"/>
          <w:szCs w:val="22"/>
        </w:rPr>
        <w:t>good</w:t>
      </w:r>
      <w:r w:rsidRPr="00A36A6F">
        <w:rPr>
          <w:rFonts w:ascii="Arial" w:eastAsia="Arial" w:hAnsi="Arial" w:cs="Arial"/>
          <w:spacing w:val="-5"/>
          <w:sz w:val="16"/>
          <w:szCs w:val="22"/>
        </w:rPr>
        <w:t xml:space="preserve"> </w:t>
      </w:r>
      <w:r w:rsidRPr="00A36A6F">
        <w:rPr>
          <w:rFonts w:ascii="Arial" w:eastAsia="Arial" w:hAnsi="Arial" w:cs="Arial"/>
          <w:sz w:val="16"/>
          <w:szCs w:val="22"/>
        </w:rPr>
        <w:t>faith</w:t>
      </w:r>
      <w:r w:rsidRPr="00A36A6F">
        <w:rPr>
          <w:rFonts w:ascii="Arial" w:eastAsia="Arial" w:hAnsi="Arial" w:cs="Arial"/>
          <w:spacing w:val="-5"/>
          <w:sz w:val="16"/>
          <w:szCs w:val="22"/>
        </w:rPr>
        <w:t xml:space="preserve"> </w:t>
      </w:r>
      <w:r w:rsidRPr="00A36A6F">
        <w:rPr>
          <w:rFonts w:ascii="Arial" w:eastAsia="Arial" w:hAnsi="Arial" w:cs="Arial"/>
          <w:sz w:val="16"/>
          <w:szCs w:val="22"/>
        </w:rPr>
        <w:t>efforts</w:t>
      </w:r>
      <w:r w:rsidRPr="00A36A6F">
        <w:rPr>
          <w:rFonts w:ascii="Arial" w:eastAsia="Arial" w:hAnsi="Arial" w:cs="Arial"/>
          <w:spacing w:val="-4"/>
          <w:sz w:val="16"/>
          <w:szCs w:val="22"/>
        </w:rPr>
        <w:t xml:space="preserve"> </w:t>
      </w:r>
      <w:r w:rsidRPr="00A36A6F">
        <w:rPr>
          <w:rFonts w:ascii="Arial" w:eastAsia="Arial" w:hAnsi="Arial" w:cs="Arial"/>
          <w:sz w:val="16"/>
          <w:szCs w:val="22"/>
        </w:rPr>
        <w:t>to</w:t>
      </w:r>
      <w:r w:rsidRPr="00A36A6F">
        <w:rPr>
          <w:rFonts w:ascii="Arial" w:eastAsia="Arial" w:hAnsi="Arial" w:cs="Arial"/>
          <w:spacing w:val="-5"/>
          <w:sz w:val="16"/>
          <w:szCs w:val="22"/>
        </w:rPr>
        <w:t xml:space="preserve"> </w:t>
      </w:r>
      <w:r w:rsidRPr="00A36A6F">
        <w:rPr>
          <w:rFonts w:ascii="Arial" w:eastAsia="Arial" w:hAnsi="Arial" w:cs="Arial"/>
          <w:sz w:val="16"/>
          <w:szCs w:val="22"/>
        </w:rPr>
        <w:t>incorporate</w:t>
      </w:r>
      <w:r w:rsidRPr="00A36A6F">
        <w:rPr>
          <w:rFonts w:ascii="Arial" w:eastAsia="Arial" w:hAnsi="Arial" w:cs="Arial"/>
          <w:spacing w:val="-5"/>
          <w:sz w:val="16"/>
          <w:szCs w:val="22"/>
        </w:rPr>
        <w:t xml:space="preserve"> </w:t>
      </w:r>
      <w:r w:rsidRPr="00A36A6F">
        <w:rPr>
          <w:rFonts w:ascii="Arial" w:eastAsia="Arial" w:hAnsi="Arial" w:cs="Arial"/>
          <w:sz w:val="16"/>
          <w:szCs w:val="22"/>
        </w:rPr>
        <w:t>an EEO clause into each union agreement to the end that such union will be contractually bound to refer applicants without regard to their race, color, religion, sex, sexual orientation, gender identity, national origin, age, or disability.</w:t>
      </w:r>
    </w:p>
    <w:p w14:paraId="1438131D" w14:textId="77777777" w:rsidR="00A36A6F" w:rsidRPr="00A36A6F" w:rsidRDefault="00A36A6F" w:rsidP="00A36A6F">
      <w:pPr>
        <w:widowControl w:val="0"/>
        <w:autoSpaceDE w:val="0"/>
        <w:autoSpaceDN w:val="0"/>
        <w:rPr>
          <w:rFonts w:ascii="Arial" w:eastAsia="Arial" w:hAnsi="Arial" w:cs="Arial"/>
          <w:sz w:val="16"/>
          <w:szCs w:val="16"/>
        </w:rPr>
      </w:pPr>
    </w:p>
    <w:p w14:paraId="464201D9" w14:textId="77777777" w:rsidR="00A36A6F" w:rsidRPr="00A36A6F" w:rsidRDefault="00A36A6F" w:rsidP="005D1515">
      <w:pPr>
        <w:widowControl w:val="0"/>
        <w:numPr>
          <w:ilvl w:val="0"/>
          <w:numId w:val="38"/>
        </w:numPr>
        <w:tabs>
          <w:tab w:val="left" w:pos="475"/>
        </w:tabs>
        <w:autoSpaceDE w:val="0"/>
        <w:autoSpaceDN w:val="0"/>
        <w:ind w:right="189" w:firstLine="143"/>
        <w:rPr>
          <w:rFonts w:ascii="Arial" w:eastAsia="Arial" w:hAnsi="Arial" w:cs="Arial"/>
          <w:sz w:val="16"/>
          <w:szCs w:val="22"/>
        </w:rPr>
      </w:pPr>
      <w:r w:rsidRPr="00A36A6F">
        <w:rPr>
          <w:rFonts w:ascii="Arial" w:eastAsia="Arial" w:hAnsi="Arial" w:cs="Arial"/>
          <w:sz w:val="16"/>
          <w:szCs w:val="22"/>
        </w:rPr>
        <w:t>The contractor is to obtain information as to the referral practices and policies of the labor union except that to the extent</w:t>
      </w:r>
      <w:r w:rsidRPr="00A36A6F">
        <w:rPr>
          <w:rFonts w:ascii="Arial" w:eastAsia="Arial" w:hAnsi="Arial" w:cs="Arial"/>
          <w:spacing w:val="-1"/>
          <w:sz w:val="16"/>
          <w:szCs w:val="22"/>
        </w:rPr>
        <w:t xml:space="preserve"> </w:t>
      </w:r>
      <w:r w:rsidRPr="00A36A6F">
        <w:rPr>
          <w:rFonts w:ascii="Arial" w:eastAsia="Arial" w:hAnsi="Arial" w:cs="Arial"/>
          <w:sz w:val="16"/>
          <w:szCs w:val="22"/>
        </w:rPr>
        <w:t>such</w:t>
      </w:r>
      <w:r w:rsidRPr="00A36A6F">
        <w:rPr>
          <w:rFonts w:ascii="Arial" w:eastAsia="Arial" w:hAnsi="Arial" w:cs="Arial"/>
          <w:spacing w:val="-1"/>
          <w:sz w:val="16"/>
          <w:szCs w:val="22"/>
        </w:rPr>
        <w:t xml:space="preserve"> </w:t>
      </w:r>
      <w:r w:rsidRPr="00A36A6F">
        <w:rPr>
          <w:rFonts w:ascii="Arial" w:eastAsia="Arial" w:hAnsi="Arial" w:cs="Arial"/>
          <w:sz w:val="16"/>
          <w:szCs w:val="22"/>
        </w:rPr>
        <w:t>information</w:t>
      </w:r>
      <w:r w:rsidRPr="00A36A6F">
        <w:rPr>
          <w:rFonts w:ascii="Arial" w:eastAsia="Arial" w:hAnsi="Arial" w:cs="Arial"/>
          <w:spacing w:val="-1"/>
          <w:sz w:val="16"/>
          <w:szCs w:val="22"/>
        </w:rPr>
        <w:t xml:space="preserve"> </w:t>
      </w:r>
      <w:r w:rsidRPr="00A36A6F">
        <w:rPr>
          <w:rFonts w:ascii="Arial" w:eastAsia="Arial" w:hAnsi="Arial" w:cs="Arial"/>
          <w:sz w:val="16"/>
          <w:szCs w:val="22"/>
        </w:rPr>
        <w:t>is within</w:t>
      </w:r>
      <w:r w:rsidRPr="00A36A6F">
        <w:rPr>
          <w:rFonts w:ascii="Arial" w:eastAsia="Arial" w:hAnsi="Arial" w:cs="Arial"/>
          <w:spacing w:val="-1"/>
          <w:sz w:val="16"/>
          <w:szCs w:val="22"/>
        </w:rPr>
        <w:t xml:space="preserve"> </w:t>
      </w:r>
      <w:r w:rsidRPr="00A36A6F">
        <w:rPr>
          <w:rFonts w:ascii="Arial" w:eastAsia="Arial" w:hAnsi="Arial" w:cs="Arial"/>
          <w:sz w:val="16"/>
          <w:szCs w:val="22"/>
        </w:rPr>
        <w:t>the</w:t>
      </w:r>
      <w:r w:rsidRPr="00A36A6F">
        <w:rPr>
          <w:rFonts w:ascii="Arial" w:eastAsia="Arial" w:hAnsi="Arial" w:cs="Arial"/>
          <w:spacing w:val="-1"/>
          <w:sz w:val="16"/>
          <w:szCs w:val="22"/>
        </w:rPr>
        <w:t xml:space="preserve"> </w:t>
      </w:r>
      <w:r w:rsidRPr="00A36A6F">
        <w:rPr>
          <w:rFonts w:ascii="Arial" w:eastAsia="Arial" w:hAnsi="Arial" w:cs="Arial"/>
          <w:sz w:val="16"/>
          <w:szCs w:val="22"/>
        </w:rPr>
        <w:t>exclusive</w:t>
      </w:r>
      <w:r w:rsidRPr="00A36A6F">
        <w:rPr>
          <w:rFonts w:ascii="Arial" w:eastAsia="Arial" w:hAnsi="Arial" w:cs="Arial"/>
          <w:spacing w:val="-1"/>
          <w:sz w:val="16"/>
          <w:szCs w:val="22"/>
        </w:rPr>
        <w:t xml:space="preserve"> </w:t>
      </w:r>
      <w:r w:rsidRPr="00A36A6F">
        <w:rPr>
          <w:rFonts w:ascii="Arial" w:eastAsia="Arial" w:hAnsi="Arial" w:cs="Arial"/>
          <w:sz w:val="16"/>
          <w:szCs w:val="22"/>
        </w:rPr>
        <w:t>possession</w:t>
      </w:r>
      <w:r w:rsidRPr="00A36A6F">
        <w:rPr>
          <w:rFonts w:ascii="Arial" w:eastAsia="Arial" w:hAnsi="Arial" w:cs="Arial"/>
          <w:spacing w:val="-1"/>
          <w:sz w:val="16"/>
          <w:szCs w:val="22"/>
        </w:rPr>
        <w:t xml:space="preserve"> </w:t>
      </w:r>
      <w:r w:rsidRPr="00A36A6F">
        <w:rPr>
          <w:rFonts w:ascii="Arial" w:eastAsia="Arial" w:hAnsi="Arial" w:cs="Arial"/>
          <w:sz w:val="16"/>
          <w:szCs w:val="22"/>
        </w:rPr>
        <w:t>of the labor union and such labor union refuses to furnish such information</w:t>
      </w:r>
      <w:r w:rsidRPr="00A36A6F">
        <w:rPr>
          <w:rFonts w:ascii="Arial" w:eastAsia="Arial" w:hAnsi="Arial" w:cs="Arial"/>
          <w:spacing w:val="-5"/>
          <w:sz w:val="16"/>
          <w:szCs w:val="22"/>
        </w:rPr>
        <w:t xml:space="preserve"> </w:t>
      </w:r>
      <w:r w:rsidRPr="00A36A6F">
        <w:rPr>
          <w:rFonts w:ascii="Arial" w:eastAsia="Arial" w:hAnsi="Arial" w:cs="Arial"/>
          <w:sz w:val="16"/>
          <w:szCs w:val="22"/>
        </w:rPr>
        <w:t>to</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contractor,</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3"/>
          <w:sz w:val="16"/>
          <w:szCs w:val="22"/>
        </w:rPr>
        <w:t xml:space="preserve"> </w:t>
      </w:r>
      <w:r w:rsidRPr="00A36A6F">
        <w:rPr>
          <w:rFonts w:ascii="Arial" w:eastAsia="Arial" w:hAnsi="Arial" w:cs="Arial"/>
          <w:sz w:val="16"/>
          <w:szCs w:val="22"/>
        </w:rPr>
        <w:t>contractor</w:t>
      </w:r>
      <w:r w:rsidRPr="00A36A6F">
        <w:rPr>
          <w:rFonts w:ascii="Arial" w:eastAsia="Arial" w:hAnsi="Arial" w:cs="Arial"/>
          <w:spacing w:val="-5"/>
          <w:sz w:val="16"/>
          <w:szCs w:val="22"/>
        </w:rPr>
        <w:t xml:space="preserve"> </w:t>
      </w:r>
      <w:r w:rsidRPr="00A36A6F">
        <w:rPr>
          <w:rFonts w:ascii="Arial" w:eastAsia="Arial" w:hAnsi="Arial" w:cs="Arial"/>
          <w:sz w:val="16"/>
          <w:szCs w:val="22"/>
        </w:rPr>
        <w:t>shall</w:t>
      </w:r>
      <w:r w:rsidRPr="00A36A6F">
        <w:rPr>
          <w:rFonts w:ascii="Arial" w:eastAsia="Arial" w:hAnsi="Arial" w:cs="Arial"/>
          <w:spacing w:val="-4"/>
          <w:sz w:val="16"/>
          <w:szCs w:val="22"/>
        </w:rPr>
        <w:t xml:space="preserve"> </w:t>
      </w:r>
      <w:r w:rsidRPr="00A36A6F">
        <w:rPr>
          <w:rFonts w:ascii="Arial" w:eastAsia="Arial" w:hAnsi="Arial" w:cs="Arial"/>
          <w:sz w:val="16"/>
          <w:szCs w:val="22"/>
        </w:rPr>
        <w:t>so</w:t>
      </w:r>
      <w:r w:rsidRPr="00A36A6F">
        <w:rPr>
          <w:rFonts w:ascii="Arial" w:eastAsia="Arial" w:hAnsi="Arial" w:cs="Arial"/>
          <w:spacing w:val="-5"/>
          <w:sz w:val="16"/>
          <w:szCs w:val="22"/>
        </w:rPr>
        <w:t xml:space="preserve"> </w:t>
      </w:r>
      <w:r w:rsidRPr="00A36A6F">
        <w:rPr>
          <w:rFonts w:ascii="Arial" w:eastAsia="Arial" w:hAnsi="Arial" w:cs="Arial"/>
          <w:sz w:val="16"/>
          <w:szCs w:val="22"/>
        </w:rPr>
        <w:t>certify</w:t>
      </w:r>
      <w:r w:rsidRPr="00A36A6F">
        <w:rPr>
          <w:rFonts w:ascii="Arial" w:eastAsia="Arial" w:hAnsi="Arial" w:cs="Arial"/>
          <w:spacing w:val="-4"/>
          <w:sz w:val="16"/>
          <w:szCs w:val="22"/>
        </w:rPr>
        <w:t xml:space="preserve"> </w:t>
      </w:r>
      <w:r w:rsidRPr="00A36A6F">
        <w:rPr>
          <w:rFonts w:ascii="Arial" w:eastAsia="Arial" w:hAnsi="Arial" w:cs="Arial"/>
          <w:sz w:val="16"/>
          <w:szCs w:val="22"/>
        </w:rPr>
        <w:t>to the contracting agency and shall set forth what efforts have been made to obtain such information.</w:t>
      </w:r>
    </w:p>
    <w:p w14:paraId="6D4DB227" w14:textId="77777777" w:rsidR="00A36A6F" w:rsidRPr="00A36A6F" w:rsidRDefault="00A36A6F" w:rsidP="00A36A6F">
      <w:pPr>
        <w:widowControl w:val="0"/>
        <w:autoSpaceDE w:val="0"/>
        <w:autoSpaceDN w:val="0"/>
        <w:rPr>
          <w:rFonts w:ascii="Arial" w:eastAsia="Arial" w:hAnsi="Arial" w:cs="Arial"/>
          <w:sz w:val="16"/>
          <w:szCs w:val="16"/>
        </w:rPr>
      </w:pPr>
    </w:p>
    <w:p w14:paraId="58B87794" w14:textId="77777777" w:rsidR="00A36A6F" w:rsidRPr="00A36A6F" w:rsidRDefault="00A36A6F" w:rsidP="005D1515">
      <w:pPr>
        <w:widowControl w:val="0"/>
        <w:numPr>
          <w:ilvl w:val="0"/>
          <w:numId w:val="38"/>
        </w:numPr>
        <w:tabs>
          <w:tab w:val="left" w:pos="484"/>
        </w:tabs>
        <w:autoSpaceDE w:val="0"/>
        <w:autoSpaceDN w:val="0"/>
        <w:spacing w:before="1"/>
        <w:ind w:right="72" w:firstLine="143"/>
        <w:rPr>
          <w:rFonts w:ascii="Arial" w:eastAsia="Arial" w:hAnsi="Arial" w:cs="Arial"/>
          <w:sz w:val="16"/>
          <w:szCs w:val="22"/>
        </w:rPr>
      </w:pPr>
      <w:r w:rsidRPr="00A36A6F">
        <w:rPr>
          <w:rFonts w:ascii="Arial" w:eastAsia="Arial" w:hAnsi="Arial" w:cs="Arial"/>
          <w:sz w:val="16"/>
          <w:szCs w:val="22"/>
        </w:rPr>
        <w:t>In the event the union is unable to provide the contractor with</w:t>
      </w:r>
      <w:r w:rsidRPr="00A36A6F">
        <w:rPr>
          <w:rFonts w:ascii="Arial" w:eastAsia="Arial" w:hAnsi="Arial" w:cs="Arial"/>
          <w:spacing w:val="-4"/>
          <w:sz w:val="16"/>
          <w:szCs w:val="22"/>
        </w:rPr>
        <w:t xml:space="preserve"> </w:t>
      </w:r>
      <w:r w:rsidRPr="00A36A6F">
        <w:rPr>
          <w:rFonts w:ascii="Arial" w:eastAsia="Arial" w:hAnsi="Arial" w:cs="Arial"/>
          <w:sz w:val="16"/>
          <w:szCs w:val="22"/>
        </w:rPr>
        <w:t>a</w:t>
      </w:r>
      <w:r w:rsidRPr="00A36A6F">
        <w:rPr>
          <w:rFonts w:ascii="Arial" w:eastAsia="Arial" w:hAnsi="Arial" w:cs="Arial"/>
          <w:spacing w:val="-4"/>
          <w:sz w:val="16"/>
          <w:szCs w:val="22"/>
        </w:rPr>
        <w:t xml:space="preserve"> </w:t>
      </w:r>
      <w:r w:rsidRPr="00A36A6F">
        <w:rPr>
          <w:rFonts w:ascii="Arial" w:eastAsia="Arial" w:hAnsi="Arial" w:cs="Arial"/>
          <w:sz w:val="16"/>
          <w:szCs w:val="22"/>
        </w:rPr>
        <w:t>reasonable</w:t>
      </w:r>
      <w:r w:rsidRPr="00A36A6F">
        <w:rPr>
          <w:rFonts w:ascii="Arial" w:eastAsia="Arial" w:hAnsi="Arial" w:cs="Arial"/>
          <w:spacing w:val="-4"/>
          <w:sz w:val="16"/>
          <w:szCs w:val="22"/>
        </w:rPr>
        <w:t xml:space="preserve"> </w:t>
      </w:r>
      <w:r w:rsidRPr="00A36A6F">
        <w:rPr>
          <w:rFonts w:ascii="Arial" w:eastAsia="Arial" w:hAnsi="Arial" w:cs="Arial"/>
          <w:sz w:val="16"/>
          <w:szCs w:val="22"/>
        </w:rPr>
        <w:t>flow</w:t>
      </w:r>
      <w:r w:rsidRPr="00A36A6F">
        <w:rPr>
          <w:rFonts w:ascii="Arial" w:eastAsia="Arial" w:hAnsi="Arial" w:cs="Arial"/>
          <w:spacing w:val="-4"/>
          <w:sz w:val="16"/>
          <w:szCs w:val="22"/>
        </w:rPr>
        <w:t xml:space="preserve"> </w:t>
      </w:r>
      <w:r w:rsidRPr="00A36A6F">
        <w:rPr>
          <w:rFonts w:ascii="Arial" w:eastAsia="Arial" w:hAnsi="Arial" w:cs="Arial"/>
          <w:sz w:val="16"/>
          <w:szCs w:val="22"/>
        </w:rPr>
        <w:t>of</w:t>
      </w:r>
      <w:r w:rsidRPr="00A36A6F">
        <w:rPr>
          <w:rFonts w:ascii="Arial" w:eastAsia="Arial" w:hAnsi="Arial" w:cs="Arial"/>
          <w:spacing w:val="-4"/>
          <w:sz w:val="16"/>
          <w:szCs w:val="22"/>
        </w:rPr>
        <w:t xml:space="preserve"> </w:t>
      </w:r>
      <w:r w:rsidRPr="00A36A6F">
        <w:rPr>
          <w:rFonts w:ascii="Arial" w:eastAsia="Arial" w:hAnsi="Arial" w:cs="Arial"/>
          <w:sz w:val="16"/>
          <w:szCs w:val="22"/>
        </w:rPr>
        <w:t>referrals</w:t>
      </w:r>
      <w:r w:rsidRPr="00A36A6F">
        <w:rPr>
          <w:rFonts w:ascii="Arial" w:eastAsia="Arial" w:hAnsi="Arial" w:cs="Arial"/>
          <w:spacing w:val="-2"/>
          <w:sz w:val="16"/>
          <w:szCs w:val="22"/>
        </w:rPr>
        <w:t xml:space="preserve"> </w:t>
      </w:r>
      <w:r w:rsidRPr="00A36A6F">
        <w:rPr>
          <w:rFonts w:ascii="Arial" w:eastAsia="Arial" w:hAnsi="Arial" w:cs="Arial"/>
          <w:sz w:val="16"/>
          <w:szCs w:val="22"/>
        </w:rPr>
        <w:t>within</w:t>
      </w:r>
      <w:r w:rsidRPr="00A36A6F">
        <w:rPr>
          <w:rFonts w:ascii="Arial" w:eastAsia="Arial" w:hAnsi="Arial" w:cs="Arial"/>
          <w:spacing w:val="-4"/>
          <w:sz w:val="16"/>
          <w:szCs w:val="22"/>
        </w:rPr>
        <w:t xml:space="preserve"> </w:t>
      </w:r>
      <w:r w:rsidRPr="00A36A6F">
        <w:rPr>
          <w:rFonts w:ascii="Arial" w:eastAsia="Arial" w:hAnsi="Arial" w:cs="Arial"/>
          <w:sz w:val="16"/>
          <w:szCs w:val="22"/>
        </w:rPr>
        <w:t>the</w:t>
      </w:r>
      <w:r w:rsidRPr="00A36A6F">
        <w:rPr>
          <w:rFonts w:ascii="Arial" w:eastAsia="Arial" w:hAnsi="Arial" w:cs="Arial"/>
          <w:spacing w:val="-4"/>
          <w:sz w:val="16"/>
          <w:szCs w:val="22"/>
        </w:rPr>
        <w:t xml:space="preserve"> </w:t>
      </w:r>
      <w:r w:rsidRPr="00A36A6F">
        <w:rPr>
          <w:rFonts w:ascii="Arial" w:eastAsia="Arial" w:hAnsi="Arial" w:cs="Arial"/>
          <w:sz w:val="16"/>
          <w:szCs w:val="22"/>
        </w:rPr>
        <w:t>time</w:t>
      </w:r>
      <w:r w:rsidRPr="00A36A6F">
        <w:rPr>
          <w:rFonts w:ascii="Arial" w:eastAsia="Arial" w:hAnsi="Arial" w:cs="Arial"/>
          <w:spacing w:val="-4"/>
          <w:sz w:val="16"/>
          <w:szCs w:val="22"/>
        </w:rPr>
        <w:t xml:space="preserve"> </w:t>
      </w:r>
      <w:r w:rsidRPr="00A36A6F">
        <w:rPr>
          <w:rFonts w:ascii="Arial" w:eastAsia="Arial" w:hAnsi="Arial" w:cs="Arial"/>
          <w:sz w:val="16"/>
          <w:szCs w:val="22"/>
        </w:rPr>
        <w:t>limit</w:t>
      </w:r>
      <w:r w:rsidRPr="00A36A6F">
        <w:rPr>
          <w:rFonts w:ascii="Arial" w:eastAsia="Arial" w:hAnsi="Arial" w:cs="Arial"/>
          <w:spacing w:val="-4"/>
          <w:sz w:val="16"/>
          <w:szCs w:val="22"/>
        </w:rPr>
        <w:t xml:space="preserve"> </w:t>
      </w:r>
      <w:r w:rsidRPr="00A36A6F">
        <w:rPr>
          <w:rFonts w:ascii="Arial" w:eastAsia="Arial" w:hAnsi="Arial" w:cs="Arial"/>
          <w:sz w:val="16"/>
          <w:szCs w:val="22"/>
        </w:rPr>
        <w:t>set</w:t>
      </w:r>
      <w:r w:rsidRPr="00A36A6F">
        <w:rPr>
          <w:rFonts w:ascii="Arial" w:eastAsia="Arial" w:hAnsi="Arial" w:cs="Arial"/>
          <w:spacing w:val="-4"/>
          <w:sz w:val="16"/>
          <w:szCs w:val="22"/>
        </w:rPr>
        <w:t xml:space="preserve"> </w:t>
      </w:r>
      <w:r w:rsidRPr="00A36A6F">
        <w:rPr>
          <w:rFonts w:ascii="Arial" w:eastAsia="Arial" w:hAnsi="Arial" w:cs="Arial"/>
          <w:sz w:val="16"/>
          <w:szCs w:val="22"/>
        </w:rPr>
        <w:t>forth in the collective bargaining agreement, the contractor will, through independent recruitment efforts, fill the employment vacancies without regard to race, color, religion, sex, sexual orientation, gender identity, national origin, age, or disability; making full efforts to obtain qualified and/or qualifiable minorities and women.</w:t>
      </w:r>
      <w:r w:rsidRPr="00A36A6F">
        <w:rPr>
          <w:rFonts w:ascii="Arial" w:eastAsia="Arial" w:hAnsi="Arial" w:cs="Arial"/>
          <w:spacing w:val="40"/>
          <w:sz w:val="16"/>
          <w:szCs w:val="22"/>
        </w:rPr>
        <w:t xml:space="preserve"> </w:t>
      </w:r>
      <w:r w:rsidRPr="00A36A6F">
        <w:rPr>
          <w:rFonts w:ascii="Arial" w:eastAsia="Arial" w:hAnsi="Arial" w:cs="Arial"/>
          <w:sz w:val="16"/>
          <w:szCs w:val="22"/>
        </w:rPr>
        <w:t>The failure of a union to provide</w:t>
      </w:r>
    </w:p>
    <w:p w14:paraId="37D05AE2" w14:textId="77777777" w:rsidR="00A36A6F" w:rsidRPr="00A36A6F" w:rsidRDefault="00A36A6F" w:rsidP="00A36A6F">
      <w:pPr>
        <w:widowControl w:val="0"/>
        <w:autoSpaceDE w:val="0"/>
        <w:autoSpaceDN w:val="0"/>
        <w:spacing w:before="77"/>
        <w:ind w:right="147"/>
        <w:rPr>
          <w:rFonts w:ascii="Arial" w:eastAsia="Arial" w:hAnsi="Arial" w:cs="Arial"/>
          <w:sz w:val="16"/>
          <w:szCs w:val="16"/>
        </w:rPr>
      </w:pPr>
      <w:r w:rsidRPr="00A36A6F">
        <w:rPr>
          <w:rFonts w:ascii="Arial" w:eastAsia="Arial" w:hAnsi="Arial" w:cs="Arial"/>
          <w:sz w:val="16"/>
          <w:szCs w:val="16"/>
        </w:rPr>
        <w:br w:type="column"/>
      </w:r>
      <w:r w:rsidRPr="00A36A6F">
        <w:rPr>
          <w:rFonts w:ascii="Arial" w:eastAsia="Arial" w:hAnsi="Arial" w:cs="Arial"/>
          <w:sz w:val="16"/>
          <w:szCs w:val="16"/>
        </w:rPr>
        <w:t xml:space="preserve">sufficient referrals (even though it is obligated to provide exclusive referrals under the terms of a collective bargaining agreement) </w:t>
      </w:r>
      <w:proofErr w:type="gramStart"/>
      <w:r w:rsidRPr="00A36A6F">
        <w:rPr>
          <w:rFonts w:ascii="Arial" w:eastAsia="Arial" w:hAnsi="Arial" w:cs="Arial"/>
          <w:sz w:val="16"/>
          <w:szCs w:val="16"/>
        </w:rPr>
        <w:t>does</w:t>
      </w:r>
      <w:proofErr w:type="gramEnd"/>
      <w:r w:rsidRPr="00A36A6F">
        <w:rPr>
          <w:rFonts w:ascii="Arial" w:eastAsia="Arial" w:hAnsi="Arial" w:cs="Arial"/>
          <w:sz w:val="16"/>
          <w:szCs w:val="16"/>
        </w:rPr>
        <w:t xml:space="preserve"> not relieve the contractor from the requirements</w:t>
      </w:r>
      <w:r w:rsidRPr="00A36A6F">
        <w:rPr>
          <w:rFonts w:ascii="Arial" w:eastAsia="Arial" w:hAnsi="Arial" w:cs="Arial"/>
          <w:spacing w:val="-3"/>
          <w:sz w:val="16"/>
          <w:szCs w:val="16"/>
        </w:rPr>
        <w:t xml:space="preserve"> </w:t>
      </w:r>
      <w:r w:rsidRPr="00A36A6F">
        <w:rPr>
          <w:rFonts w:ascii="Arial" w:eastAsia="Arial" w:hAnsi="Arial" w:cs="Arial"/>
          <w:sz w:val="16"/>
          <w:szCs w:val="16"/>
        </w:rPr>
        <w:t>of</w:t>
      </w:r>
      <w:r w:rsidRPr="00A36A6F">
        <w:rPr>
          <w:rFonts w:ascii="Arial" w:eastAsia="Arial" w:hAnsi="Arial" w:cs="Arial"/>
          <w:spacing w:val="-4"/>
          <w:sz w:val="16"/>
          <w:szCs w:val="16"/>
        </w:rPr>
        <w:t xml:space="preserve"> </w:t>
      </w:r>
      <w:r w:rsidRPr="00A36A6F">
        <w:rPr>
          <w:rFonts w:ascii="Arial" w:eastAsia="Arial" w:hAnsi="Arial" w:cs="Arial"/>
          <w:sz w:val="16"/>
          <w:szCs w:val="16"/>
        </w:rPr>
        <w:t>this</w:t>
      </w:r>
      <w:r w:rsidRPr="00A36A6F">
        <w:rPr>
          <w:rFonts w:ascii="Arial" w:eastAsia="Arial" w:hAnsi="Arial" w:cs="Arial"/>
          <w:spacing w:val="-3"/>
          <w:sz w:val="16"/>
          <w:szCs w:val="16"/>
        </w:rPr>
        <w:t xml:space="preserve"> </w:t>
      </w:r>
      <w:r w:rsidRPr="00A36A6F">
        <w:rPr>
          <w:rFonts w:ascii="Arial" w:eastAsia="Arial" w:hAnsi="Arial" w:cs="Arial"/>
          <w:sz w:val="16"/>
          <w:szCs w:val="16"/>
        </w:rPr>
        <w:t>paragraph.</w:t>
      </w:r>
      <w:r w:rsidRPr="00A36A6F">
        <w:rPr>
          <w:rFonts w:ascii="Arial" w:eastAsia="Arial" w:hAnsi="Arial" w:cs="Arial"/>
          <w:spacing w:val="40"/>
          <w:sz w:val="16"/>
          <w:szCs w:val="16"/>
        </w:rPr>
        <w:t xml:space="preserve"> </w:t>
      </w:r>
      <w:r w:rsidRPr="00A36A6F">
        <w:rPr>
          <w:rFonts w:ascii="Arial" w:eastAsia="Arial" w:hAnsi="Arial" w:cs="Arial"/>
          <w:sz w:val="16"/>
          <w:szCs w:val="16"/>
        </w:rPr>
        <w:t>In</w:t>
      </w:r>
      <w:r w:rsidRPr="00A36A6F">
        <w:rPr>
          <w:rFonts w:ascii="Arial" w:eastAsia="Arial" w:hAnsi="Arial" w:cs="Arial"/>
          <w:spacing w:val="-4"/>
          <w:sz w:val="16"/>
          <w:szCs w:val="16"/>
        </w:rPr>
        <w:t xml:space="preserve"> </w:t>
      </w:r>
      <w:r w:rsidRPr="00A36A6F">
        <w:rPr>
          <w:rFonts w:ascii="Arial" w:eastAsia="Arial" w:hAnsi="Arial" w:cs="Arial"/>
          <w:sz w:val="16"/>
          <w:szCs w:val="16"/>
        </w:rPr>
        <w:t>the</w:t>
      </w:r>
      <w:r w:rsidRPr="00A36A6F">
        <w:rPr>
          <w:rFonts w:ascii="Arial" w:eastAsia="Arial" w:hAnsi="Arial" w:cs="Arial"/>
          <w:spacing w:val="-4"/>
          <w:sz w:val="16"/>
          <w:szCs w:val="16"/>
        </w:rPr>
        <w:t xml:space="preserve"> </w:t>
      </w:r>
      <w:r w:rsidRPr="00A36A6F">
        <w:rPr>
          <w:rFonts w:ascii="Arial" w:eastAsia="Arial" w:hAnsi="Arial" w:cs="Arial"/>
          <w:sz w:val="16"/>
          <w:szCs w:val="16"/>
        </w:rPr>
        <w:t>event</w:t>
      </w:r>
      <w:r w:rsidRPr="00A36A6F">
        <w:rPr>
          <w:rFonts w:ascii="Arial" w:eastAsia="Arial" w:hAnsi="Arial" w:cs="Arial"/>
          <w:spacing w:val="-4"/>
          <w:sz w:val="16"/>
          <w:szCs w:val="16"/>
        </w:rPr>
        <w:t xml:space="preserve"> </w:t>
      </w:r>
      <w:r w:rsidRPr="00A36A6F">
        <w:rPr>
          <w:rFonts w:ascii="Arial" w:eastAsia="Arial" w:hAnsi="Arial" w:cs="Arial"/>
          <w:sz w:val="16"/>
          <w:szCs w:val="16"/>
        </w:rPr>
        <w:t>the</w:t>
      </w:r>
      <w:r w:rsidRPr="00A36A6F">
        <w:rPr>
          <w:rFonts w:ascii="Arial" w:eastAsia="Arial" w:hAnsi="Arial" w:cs="Arial"/>
          <w:spacing w:val="-4"/>
          <w:sz w:val="16"/>
          <w:szCs w:val="16"/>
        </w:rPr>
        <w:t xml:space="preserve"> </w:t>
      </w:r>
      <w:r w:rsidRPr="00A36A6F">
        <w:rPr>
          <w:rFonts w:ascii="Arial" w:eastAsia="Arial" w:hAnsi="Arial" w:cs="Arial"/>
          <w:sz w:val="16"/>
          <w:szCs w:val="16"/>
        </w:rPr>
        <w:t>union</w:t>
      </w:r>
      <w:r w:rsidRPr="00A36A6F">
        <w:rPr>
          <w:rFonts w:ascii="Arial" w:eastAsia="Arial" w:hAnsi="Arial" w:cs="Arial"/>
          <w:spacing w:val="-4"/>
          <w:sz w:val="16"/>
          <w:szCs w:val="16"/>
        </w:rPr>
        <w:t xml:space="preserve"> </w:t>
      </w:r>
      <w:r w:rsidRPr="00A36A6F">
        <w:rPr>
          <w:rFonts w:ascii="Arial" w:eastAsia="Arial" w:hAnsi="Arial" w:cs="Arial"/>
          <w:sz w:val="16"/>
          <w:szCs w:val="16"/>
        </w:rPr>
        <w:t xml:space="preserve">referral practice prevents the contractor from meeting the obligations pursuant </w:t>
      </w:r>
      <w:r w:rsidRPr="00F97AB6">
        <w:rPr>
          <w:rFonts w:ascii="Arial" w:eastAsia="Arial" w:hAnsi="Arial" w:cs="Arial"/>
          <w:sz w:val="16"/>
          <w:szCs w:val="16"/>
        </w:rPr>
        <w:t>to Executive Order 11246, as</w:t>
      </w:r>
      <w:r w:rsidRPr="00A36A6F">
        <w:rPr>
          <w:rFonts w:ascii="Arial" w:eastAsia="Arial" w:hAnsi="Arial" w:cs="Arial"/>
          <w:sz w:val="16"/>
          <w:szCs w:val="16"/>
        </w:rPr>
        <w:t xml:space="preserve"> amended, and these special</w:t>
      </w:r>
      <w:r w:rsidRPr="00A36A6F">
        <w:rPr>
          <w:rFonts w:ascii="Arial" w:eastAsia="Arial" w:hAnsi="Arial" w:cs="Arial"/>
          <w:spacing w:val="-5"/>
          <w:sz w:val="16"/>
          <w:szCs w:val="16"/>
        </w:rPr>
        <w:t xml:space="preserve"> </w:t>
      </w:r>
      <w:r w:rsidRPr="00A36A6F">
        <w:rPr>
          <w:rFonts w:ascii="Arial" w:eastAsia="Arial" w:hAnsi="Arial" w:cs="Arial"/>
          <w:sz w:val="16"/>
          <w:szCs w:val="16"/>
        </w:rPr>
        <w:t>provisions,</w:t>
      </w:r>
      <w:r w:rsidRPr="00A36A6F">
        <w:rPr>
          <w:rFonts w:ascii="Arial" w:eastAsia="Arial" w:hAnsi="Arial" w:cs="Arial"/>
          <w:spacing w:val="-6"/>
          <w:sz w:val="16"/>
          <w:szCs w:val="16"/>
        </w:rPr>
        <w:t xml:space="preserve"> </w:t>
      </w:r>
      <w:r w:rsidRPr="00A36A6F">
        <w:rPr>
          <w:rFonts w:ascii="Arial" w:eastAsia="Arial" w:hAnsi="Arial" w:cs="Arial"/>
          <w:sz w:val="16"/>
          <w:szCs w:val="16"/>
        </w:rPr>
        <w:t>such</w:t>
      </w:r>
      <w:r w:rsidRPr="00A36A6F">
        <w:rPr>
          <w:rFonts w:ascii="Arial" w:eastAsia="Arial" w:hAnsi="Arial" w:cs="Arial"/>
          <w:spacing w:val="-6"/>
          <w:sz w:val="16"/>
          <w:szCs w:val="16"/>
        </w:rPr>
        <w:t xml:space="preserve"> </w:t>
      </w:r>
      <w:proofErr w:type="gramStart"/>
      <w:r w:rsidRPr="00A36A6F">
        <w:rPr>
          <w:rFonts w:ascii="Arial" w:eastAsia="Arial" w:hAnsi="Arial" w:cs="Arial"/>
          <w:sz w:val="16"/>
          <w:szCs w:val="16"/>
        </w:rPr>
        <w:t>contractor</w:t>
      </w:r>
      <w:proofErr w:type="gramEnd"/>
      <w:r w:rsidRPr="00A36A6F">
        <w:rPr>
          <w:rFonts w:ascii="Arial" w:eastAsia="Arial" w:hAnsi="Arial" w:cs="Arial"/>
          <w:spacing w:val="-6"/>
          <w:sz w:val="16"/>
          <w:szCs w:val="16"/>
        </w:rPr>
        <w:t xml:space="preserve"> </w:t>
      </w:r>
      <w:r w:rsidRPr="00A36A6F">
        <w:rPr>
          <w:rFonts w:ascii="Arial" w:eastAsia="Arial" w:hAnsi="Arial" w:cs="Arial"/>
          <w:sz w:val="16"/>
          <w:szCs w:val="16"/>
        </w:rPr>
        <w:t>shall</w:t>
      </w:r>
      <w:r w:rsidRPr="00A36A6F">
        <w:rPr>
          <w:rFonts w:ascii="Arial" w:eastAsia="Arial" w:hAnsi="Arial" w:cs="Arial"/>
          <w:spacing w:val="-5"/>
          <w:sz w:val="16"/>
          <w:szCs w:val="16"/>
        </w:rPr>
        <w:t xml:space="preserve"> </w:t>
      </w:r>
      <w:r w:rsidRPr="00A36A6F">
        <w:rPr>
          <w:rFonts w:ascii="Arial" w:eastAsia="Arial" w:hAnsi="Arial" w:cs="Arial"/>
          <w:sz w:val="16"/>
          <w:szCs w:val="16"/>
        </w:rPr>
        <w:t>immediately</w:t>
      </w:r>
      <w:r w:rsidRPr="00A36A6F">
        <w:rPr>
          <w:rFonts w:ascii="Arial" w:eastAsia="Arial" w:hAnsi="Arial" w:cs="Arial"/>
          <w:spacing w:val="-5"/>
          <w:sz w:val="16"/>
          <w:szCs w:val="16"/>
        </w:rPr>
        <w:t xml:space="preserve"> </w:t>
      </w:r>
      <w:r w:rsidRPr="00A36A6F">
        <w:rPr>
          <w:rFonts w:ascii="Arial" w:eastAsia="Arial" w:hAnsi="Arial" w:cs="Arial"/>
          <w:sz w:val="16"/>
          <w:szCs w:val="16"/>
        </w:rPr>
        <w:t>notify</w:t>
      </w:r>
      <w:r w:rsidRPr="00A36A6F">
        <w:rPr>
          <w:rFonts w:ascii="Arial" w:eastAsia="Arial" w:hAnsi="Arial" w:cs="Arial"/>
          <w:spacing w:val="-5"/>
          <w:sz w:val="16"/>
          <w:szCs w:val="16"/>
        </w:rPr>
        <w:t xml:space="preserve"> </w:t>
      </w:r>
      <w:r w:rsidRPr="00A36A6F">
        <w:rPr>
          <w:rFonts w:ascii="Arial" w:eastAsia="Arial" w:hAnsi="Arial" w:cs="Arial"/>
          <w:sz w:val="16"/>
          <w:szCs w:val="16"/>
        </w:rPr>
        <w:t>the contracting agency.</w:t>
      </w:r>
    </w:p>
    <w:p w14:paraId="4F3B5C14" w14:textId="77777777" w:rsidR="00A36A6F" w:rsidRPr="00A36A6F" w:rsidRDefault="00A36A6F" w:rsidP="00A36A6F">
      <w:pPr>
        <w:widowControl w:val="0"/>
        <w:autoSpaceDE w:val="0"/>
        <w:autoSpaceDN w:val="0"/>
        <w:rPr>
          <w:rFonts w:ascii="Arial" w:eastAsia="Arial" w:hAnsi="Arial" w:cs="Arial"/>
          <w:sz w:val="16"/>
          <w:szCs w:val="16"/>
        </w:rPr>
      </w:pPr>
    </w:p>
    <w:p w14:paraId="33484C26" w14:textId="77777777" w:rsidR="00A36A6F" w:rsidRPr="00A36A6F" w:rsidRDefault="00A36A6F" w:rsidP="005D1515">
      <w:pPr>
        <w:widowControl w:val="0"/>
        <w:numPr>
          <w:ilvl w:val="2"/>
          <w:numId w:val="39"/>
        </w:numPr>
        <w:tabs>
          <w:tab w:val="left" w:pos="341"/>
        </w:tabs>
        <w:autoSpaceDE w:val="0"/>
        <w:autoSpaceDN w:val="0"/>
        <w:ind w:right="115" w:firstLine="0"/>
        <w:rPr>
          <w:rFonts w:ascii="Arial" w:eastAsia="Arial" w:hAnsi="Arial" w:cs="Arial"/>
          <w:b/>
          <w:sz w:val="16"/>
          <w:szCs w:val="22"/>
        </w:rPr>
      </w:pPr>
      <w:r w:rsidRPr="00A36A6F">
        <w:rPr>
          <w:rFonts w:ascii="Arial" w:eastAsia="Arial" w:hAnsi="Arial" w:cs="Arial"/>
          <w:b/>
          <w:sz w:val="16"/>
          <w:szCs w:val="22"/>
        </w:rPr>
        <w:t>Reasonable Accommodation for Applicants / Employees</w:t>
      </w:r>
      <w:r w:rsidRPr="00A36A6F">
        <w:rPr>
          <w:rFonts w:ascii="Arial" w:eastAsia="Arial" w:hAnsi="Arial" w:cs="Arial"/>
          <w:b/>
          <w:spacing w:val="-4"/>
          <w:sz w:val="16"/>
          <w:szCs w:val="22"/>
        </w:rPr>
        <w:t xml:space="preserve"> </w:t>
      </w:r>
      <w:r w:rsidRPr="00A36A6F">
        <w:rPr>
          <w:rFonts w:ascii="Arial" w:eastAsia="Arial" w:hAnsi="Arial" w:cs="Arial"/>
          <w:b/>
          <w:sz w:val="16"/>
          <w:szCs w:val="22"/>
        </w:rPr>
        <w:t>with</w:t>
      </w:r>
      <w:r w:rsidRPr="00A36A6F">
        <w:rPr>
          <w:rFonts w:ascii="Arial" w:eastAsia="Arial" w:hAnsi="Arial" w:cs="Arial"/>
          <w:b/>
          <w:spacing w:val="-4"/>
          <w:sz w:val="16"/>
          <w:szCs w:val="22"/>
        </w:rPr>
        <w:t xml:space="preserve"> </w:t>
      </w:r>
      <w:r w:rsidRPr="00A36A6F">
        <w:rPr>
          <w:rFonts w:ascii="Arial" w:eastAsia="Arial" w:hAnsi="Arial" w:cs="Arial"/>
          <w:b/>
          <w:sz w:val="16"/>
          <w:szCs w:val="22"/>
        </w:rPr>
        <w:t>Disabilities:</w:t>
      </w:r>
      <w:r w:rsidRPr="00A36A6F">
        <w:rPr>
          <w:rFonts w:ascii="Arial" w:eastAsia="Arial" w:hAnsi="Arial" w:cs="Arial"/>
          <w:b/>
          <w:spacing w:val="3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contractor</w:t>
      </w:r>
      <w:r w:rsidRPr="00A36A6F">
        <w:rPr>
          <w:rFonts w:ascii="Arial" w:eastAsia="Arial" w:hAnsi="Arial" w:cs="Arial"/>
          <w:spacing w:val="-6"/>
          <w:sz w:val="16"/>
          <w:szCs w:val="22"/>
        </w:rPr>
        <w:t xml:space="preserve"> </w:t>
      </w:r>
      <w:r w:rsidRPr="00A36A6F">
        <w:rPr>
          <w:rFonts w:ascii="Arial" w:eastAsia="Arial" w:hAnsi="Arial" w:cs="Arial"/>
          <w:sz w:val="16"/>
          <w:szCs w:val="22"/>
        </w:rPr>
        <w:t>must</w:t>
      </w:r>
      <w:r w:rsidRPr="00A36A6F">
        <w:rPr>
          <w:rFonts w:ascii="Arial" w:eastAsia="Arial" w:hAnsi="Arial" w:cs="Arial"/>
          <w:spacing w:val="-6"/>
          <w:sz w:val="16"/>
          <w:szCs w:val="22"/>
        </w:rPr>
        <w:t xml:space="preserve"> </w:t>
      </w:r>
      <w:r w:rsidRPr="00A36A6F">
        <w:rPr>
          <w:rFonts w:ascii="Arial" w:eastAsia="Arial" w:hAnsi="Arial" w:cs="Arial"/>
          <w:sz w:val="16"/>
          <w:szCs w:val="22"/>
        </w:rPr>
        <w:t>be</w:t>
      </w:r>
      <w:r w:rsidRPr="00A36A6F">
        <w:rPr>
          <w:rFonts w:ascii="Arial" w:eastAsia="Arial" w:hAnsi="Arial" w:cs="Arial"/>
          <w:spacing w:val="-6"/>
          <w:sz w:val="16"/>
          <w:szCs w:val="22"/>
        </w:rPr>
        <w:t xml:space="preserve"> </w:t>
      </w:r>
      <w:r w:rsidRPr="00A36A6F">
        <w:rPr>
          <w:rFonts w:ascii="Arial" w:eastAsia="Arial" w:hAnsi="Arial" w:cs="Arial"/>
          <w:sz w:val="16"/>
          <w:szCs w:val="22"/>
        </w:rPr>
        <w:t>familiar with the requirements for and comply with the Americans with Disabilities Act and all rules and regulations established thereunder.</w:t>
      </w:r>
      <w:r w:rsidRPr="00A36A6F">
        <w:rPr>
          <w:rFonts w:ascii="Arial" w:eastAsia="Arial" w:hAnsi="Arial" w:cs="Arial"/>
          <w:spacing w:val="40"/>
          <w:sz w:val="16"/>
          <w:szCs w:val="22"/>
        </w:rPr>
        <w:t xml:space="preserve"> </w:t>
      </w:r>
      <w:r w:rsidRPr="00A36A6F">
        <w:rPr>
          <w:rFonts w:ascii="Arial" w:eastAsia="Arial" w:hAnsi="Arial" w:cs="Arial"/>
          <w:sz w:val="16"/>
          <w:szCs w:val="22"/>
        </w:rPr>
        <w:t xml:space="preserve">Employers must provide reasonable accommodation in all employment activities unless to do so would cause </w:t>
      </w:r>
      <w:proofErr w:type="gramStart"/>
      <w:r w:rsidRPr="00A36A6F">
        <w:rPr>
          <w:rFonts w:ascii="Arial" w:eastAsia="Arial" w:hAnsi="Arial" w:cs="Arial"/>
          <w:sz w:val="16"/>
          <w:szCs w:val="22"/>
        </w:rPr>
        <w:t>an undue</w:t>
      </w:r>
      <w:proofErr w:type="gramEnd"/>
      <w:r w:rsidRPr="00A36A6F">
        <w:rPr>
          <w:rFonts w:ascii="Arial" w:eastAsia="Arial" w:hAnsi="Arial" w:cs="Arial"/>
          <w:sz w:val="16"/>
          <w:szCs w:val="22"/>
        </w:rPr>
        <w:t xml:space="preserve"> hardship.</w:t>
      </w:r>
    </w:p>
    <w:p w14:paraId="779E2252" w14:textId="77777777" w:rsidR="00A36A6F" w:rsidRPr="00A36A6F" w:rsidRDefault="00A36A6F" w:rsidP="005D1515">
      <w:pPr>
        <w:widowControl w:val="0"/>
        <w:numPr>
          <w:ilvl w:val="2"/>
          <w:numId w:val="39"/>
        </w:numPr>
        <w:tabs>
          <w:tab w:val="left" w:pos="296"/>
        </w:tabs>
        <w:autoSpaceDE w:val="0"/>
        <w:autoSpaceDN w:val="0"/>
        <w:spacing w:before="183"/>
        <w:ind w:right="133" w:firstLine="0"/>
        <w:rPr>
          <w:rFonts w:ascii="Arial" w:eastAsia="Arial" w:hAnsi="Arial" w:cs="Arial"/>
          <w:b/>
          <w:sz w:val="16"/>
          <w:szCs w:val="22"/>
        </w:rPr>
      </w:pPr>
      <w:r w:rsidRPr="00A36A6F">
        <w:rPr>
          <w:rFonts w:ascii="Arial" w:eastAsia="Arial" w:hAnsi="Arial" w:cs="Arial"/>
          <w:b/>
          <w:sz w:val="16"/>
          <w:szCs w:val="22"/>
        </w:rPr>
        <w:t xml:space="preserve">Selection of Subcontractors, Procurement of Materials and Leasing of Equipment: </w:t>
      </w:r>
      <w:r w:rsidRPr="00A36A6F">
        <w:rPr>
          <w:rFonts w:ascii="Arial" w:eastAsia="Arial" w:hAnsi="Arial" w:cs="Arial"/>
          <w:sz w:val="16"/>
          <w:szCs w:val="22"/>
        </w:rPr>
        <w:t>The contractor shall not discriminate</w:t>
      </w:r>
      <w:r w:rsidRPr="00A36A6F">
        <w:rPr>
          <w:rFonts w:ascii="Arial" w:eastAsia="Arial" w:hAnsi="Arial" w:cs="Arial"/>
          <w:spacing w:val="-5"/>
          <w:sz w:val="16"/>
          <w:szCs w:val="22"/>
        </w:rPr>
        <w:t xml:space="preserve"> </w:t>
      </w:r>
      <w:r w:rsidRPr="00A36A6F">
        <w:rPr>
          <w:rFonts w:ascii="Arial" w:eastAsia="Arial" w:hAnsi="Arial" w:cs="Arial"/>
          <w:sz w:val="16"/>
          <w:szCs w:val="22"/>
        </w:rPr>
        <w:t>on</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grounds</w:t>
      </w:r>
      <w:r w:rsidRPr="00A36A6F">
        <w:rPr>
          <w:rFonts w:ascii="Arial" w:eastAsia="Arial" w:hAnsi="Arial" w:cs="Arial"/>
          <w:spacing w:val="-4"/>
          <w:sz w:val="16"/>
          <w:szCs w:val="22"/>
        </w:rPr>
        <w:t xml:space="preserve"> </w:t>
      </w:r>
      <w:r w:rsidRPr="00A36A6F">
        <w:rPr>
          <w:rFonts w:ascii="Arial" w:eastAsia="Arial" w:hAnsi="Arial" w:cs="Arial"/>
          <w:sz w:val="16"/>
          <w:szCs w:val="22"/>
        </w:rPr>
        <w:t>of</w:t>
      </w:r>
      <w:r w:rsidRPr="00A36A6F">
        <w:rPr>
          <w:rFonts w:ascii="Arial" w:eastAsia="Arial" w:hAnsi="Arial" w:cs="Arial"/>
          <w:spacing w:val="-3"/>
          <w:sz w:val="16"/>
          <w:szCs w:val="22"/>
        </w:rPr>
        <w:t xml:space="preserve"> </w:t>
      </w:r>
      <w:r w:rsidRPr="00A36A6F">
        <w:rPr>
          <w:rFonts w:ascii="Arial" w:eastAsia="Arial" w:hAnsi="Arial" w:cs="Arial"/>
          <w:sz w:val="16"/>
          <w:szCs w:val="22"/>
        </w:rPr>
        <w:t>race,</w:t>
      </w:r>
      <w:r w:rsidRPr="00A36A6F">
        <w:rPr>
          <w:rFonts w:ascii="Arial" w:eastAsia="Arial" w:hAnsi="Arial" w:cs="Arial"/>
          <w:spacing w:val="-5"/>
          <w:sz w:val="16"/>
          <w:szCs w:val="22"/>
        </w:rPr>
        <w:t xml:space="preserve"> </w:t>
      </w:r>
      <w:r w:rsidRPr="00A36A6F">
        <w:rPr>
          <w:rFonts w:ascii="Arial" w:eastAsia="Arial" w:hAnsi="Arial" w:cs="Arial"/>
          <w:sz w:val="16"/>
          <w:szCs w:val="22"/>
        </w:rPr>
        <w:t>color,</w:t>
      </w:r>
      <w:r w:rsidRPr="00A36A6F">
        <w:rPr>
          <w:rFonts w:ascii="Arial" w:eastAsia="Arial" w:hAnsi="Arial" w:cs="Arial"/>
          <w:spacing w:val="-5"/>
          <w:sz w:val="16"/>
          <w:szCs w:val="22"/>
        </w:rPr>
        <w:t xml:space="preserve"> </w:t>
      </w:r>
      <w:r w:rsidRPr="00A36A6F">
        <w:rPr>
          <w:rFonts w:ascii="Arial" w:eastAsia="Arial" w:hAnsi="Arial" w:cs="Arial"/>
          <w:sz w:val="16"/>
          <w:szCs w:val="22"/>
        </w:rPr>
        <w:t>religion,</w:t>
      </w:r>
      <w:r w:rsidRPr="00A36A6F">
        <w:rPr>
          <w:rFonts w:ascii="Arial" w:eastAsia="Arial" w:hAnsi="Arial" w:cs="Arial"/>
          <w:spacing w:val="-5"/>
          <w:sz w:val="16"/>
          <w:szCs w:val="22"/>
        </w:rPr>
        <w:t xml:space="preserve"> </w:t>
      </w:r>
      <w:r w:rsidRPr="00A36A6F">
        <w:rPr>
          <w:rFonts w:ascii="Arial" w:eastAsia="Arial" w:hAnsi="Arial" w:cs="Arial"/>
          <w:sz w:val="16"/>
          <w:szCs w:val="22"/>
        </w:rPr>
        <w:t>sex,</w:t>
      </w:r>
      <w:r w:rsidRPr="00A36A6F">
        <w:rPr>
          <w:rFonts w:ascii="Arial" w:eastAsia="Arial" w:hAnsi="Arial" w:cs="Arial"/>
          <w:spacing w:val="-5"/>
          <w:sz w:val="16"/>
          <w:szCs w:val="22"/>
        </w:rPr>
        <w:t xml:space="preserve"> </w:t>
      </w:r>
      <w:r w:rsidRPr="00A36A6F">
        <w:rPr>
          <w:rFonts w:ascii="Arial" w:eastAsia="Arial" w:hAnsi="Arial" w:cs="Arial"/>
          <w:sz w:val="16"/>
          <w:szCs w:val="22"/>
        </w:rPr>
        <w:t>sexual orientation, gender identity, national origin, age, or disability in the selection and retention of subcontractors, including procurement of materials and leases of equipment.</w:t>
      </w:r>
      <w:r w:rsidRPr="00A36A6F">
        <w:rPr>
          <w:rFonts w:ascii="Arial" w:eastAsia="Arial" w:hAnsi="Arial" w:cs="Arial"/>
          <w:spacing w:val="40"/>
          <w:sz w:val="16"/>
          <w:szCs w:val="22"/>
        </w:rPr>
        <w:t xml:space="preserve"> </w:t>
      </w:r>
      <w:r w:rsidRPr="00A36A6F">
        <w:rPr>
          <w:rFonts w:ascii="Arial" w:eastAsia="Arial" w:hAnsi="Arial" w:cs="Arial"/>
          <w:sz w:val="16"/>
          <w:szCs w:val="22"/>
        </w:rPr>
        <w:t>The contractor shall take all necessary and reasonable steps to ensure nondiscrimination in the administration of this contract.</w:t>
      </w:r>
    </w:p>
    <w:p w14:paraId="08979FCD" w14:textId="77777777" w:rsidR="00A36A6F" w:rsidRPr="00A36A6F" w:rsidRDefault="00A36A6F" w:rsidP="00A36A6F">
      <w:pPr>
        <w:widowControl w:val="0"/>
        <w:autoSpaceDE w:val="0"/>
        <w:autoSpaceDN w:val="0"/>
        <w:rPr>
          <w:rFonts w:ascii="Arial" w:eastAsia="Arial" w:hAnsi="Arial" w:cs="Arial"/>
          <w:sz w:val="16"/>
          <w:szCs w:val="16"/>
        </w:rPr>
      </w:pPr>
    </w:p>
    <w:p w14:paraId="3BDA2043" w14:textId="77777777" w:rsidR="00A36A6F" w:rsidRPr="00A36A6F" w:rsidRDefault="00A36A6F" w:rsidP="005D1515">
      <w:pPr>
        <w:widowControl w:val="0"/>
        <w:numPr>
          <w:ilvl w:val="0"/>
          <w:numId w:val="27"/>
        </w:numPr>
        <w:tabs>
          <w:tab w:val="left" w:pos="484"/>
        </w:tabs>
        <w:autoSpaceDE w:val="0"/>
        <w:autoSpaceDN w:val="0"/>
        <w:ind w:right="372" w:firstLine="143"/>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7"/>
          <w:sz w:val="16"/>
          <w:szCs w:val="22"/>
        </w:rPr>
        <w:t xml:space="preserve"> </w:t>
      </w:r>
      <w:r w:rsidRPr="00A36A6F">
        <w:rPr>
          <w:rFonts w:ascii="Arial" w:eastAsia="Arial" w:hAnsi="Arial" w:cs="Arial"/>
          <w:sz w:val="16"/>
          <w:szCs w:val="22"/>
        </w:rPr>
        <w:t>contractor</w:t>
      </w:r>
      <w:r w:rsidRPr="00A36A6F">
        <w:rPr>
          <w:rFonts w:ascii="Arial" w:eastAsia="Arial" w:hAnsi="Arial" w:cs="Arial"/>
          <w:spacing w:val="-7"/>
          <w:sz w:val="16"/>
          <w:szCs w:val="22"/>
        </w:rPr>
        <w:t xml:space="preserve"> </w:t>
      </w:r>
      <w:r w:rsidRPr="00A36A6F">
        <w:rPr>
          <w:rFonts w:ascii="Arial" w:eastAsia="Arial" w:hAnsi="Arial" w:cs="Arial"/>
          <w:sz w:val="16"/>
          <w:szCs w:val="22"/>
        </w:rPr>
        <w:t>shall</w:t>
      </w:r>
      <w:r w:rsidRPr="00A36A6F">
        <w:rPr>
          <w:rFonts w:ascii="Arial" w:eastAsia="Arial" w:hAnsi="Arial" w:cs="Arial"/>
          <w:spacing w:val="-6"/>
          <w:sz w:val="16"/>
          <w:szCs w:val="22"/>
        </w:rPr>
        <w:t xml:space="preserve"> </w:t>
      </w:r>
      <w:r w:rsidRPr="00A36A6F">
        <w:rPr>
          <w:rFonts w:ascii="Arial" w:eastAsia="Arial" w:hAnsi="Arial" w:cs="Arial"/>
          <w:sz w:val="16"/>
          <w:szCs w:val="22"/>
        </w:rPr>
        <w:t>notify</w:t>
      </w:r>
      <w:r w:rsidRPr="00A36A6F">
        <w:rPr>
          <w:rFonts w:ascii="Arial" w:eastAsia="Arial" w:hAnsi="Arial" w:cs="Arial"/>
          <w:spacing w:val="-6"/>
          <w:sz w:val="16"/>
          <w:szCs w:val="22"/>
        </w:rPr>
        <w:t xml:space="preserve"> </w:t>
      </w:r>
      <w:r w:rsidRPr="00A36A6F">
        <w:rPr>
          <w:rFonts w:ascii="Arial" w:eastAsia="Arial" w:hAnsi="Arial" w:cs="Arial"/>
          <w:sz w:val="16"/>
          <w:szCs w:val="22"/>
        </w:rPr>
        <w:t>all</w:t>
      </w:r>
      <w:r w:rsidRPr="00A36A6F">
        <w:rPr>
          <w:rFonts w:ascii="Arial" w:eastAsia="Arial" w:hAnsi="Arial" w:cs="Arial"/>
          <w:spacing w:val="-6"/>
          <w:sz w:val="16"/>
          <w:szCs w:val="22"/>
        </w:rPr>
        <w:t xml:space="preserve"> </w:t>
      </w:r>
      <w:r w:rsidRPr="00A36A6F">
        <w:rPr>
          <w:rFonts w:ascii="Arial" w:eastAsia="Arial" w:hAnsi="Arial" w:cs="Arial"/>
          <w:sz w:val="16"/>
          <w:szCs w:val="22"/>
        </w:rPr>
        <w:t>potential</w:t>
      </w:r>
      <w:r w:rsidRPr="00A36A6F">
        <w:rPr>
          <w:rFonts w:ascii="Arial" w:eastAsia="Arial" w:hAnsi="Arial" w:cs="Arial"/>
          <w:spacing w:val="-6"/>
          <w:sz w:val="16"/>
          <w:szCs w:val="22"/>
        </w:rPr>
        <w:t xml:space="preserve"> </w:t>
      </w:r>
      <w:r w:rsidRPr="00A36A6F">
        <w:rPr>
          <w:rFonts w:ascii="Arial" w:eastAsia="Arial" w:hAnsi="Arial" w:cs="Arial"/>
          <w:sz w:val="16"/>
          <w:szCs w:val="22"/>
        </w:rPr>
        <w:t xml:space="preserve">subcontractors, suppliers, and lessors of their EEO obligations under this </w:t>
      </w:r>
      <w:r w:rsidRPr="00A36A6F">
        <w:rPr>
          <w:rFonts w:ascii="Arial" w:eastAsia="Arial" w:hAnsi="Arial" w:cs="Arial"/>
          <w:spacing w:val="-2"/>
          <w:sz w:val="16"/>
          <w:szCs w:val="22"/>
        </w:rPr>
        <w:t>contract.</w:t>
      </w:r>
    </w:p>
    <w:p w14:paraId="3A148B4C" w14:textId="77777777" w:rsidR="00A36A6F" w:rsidRPr="00A36A6F" w:rsidRDefault="00A36A6F" w:rsidP="00A36A6F">
      <w:pPr>
        <w:widowControl w:val="0"/>
        <w:autoSpaceDE w:val="0"/>
        <w:autoSpaceDN w:val="0"/>
        <w:rPr>
          <w:rFonts w:ascii="Arial" w:eastAsia="Arial" w:hAnsi="Arial" w:cs="Arial"/>
          <w:sz w:val="16"/>
          <w:szCs w:val="16"/>
        </w:rPr>
      </w:pPr>
    </w:p>
    <w:p w14:paraId="4130BE19" w14:textId="77777777" w:rsidR="00A36A6F" w:rsidRPr="00A36A6F" w:rsidRDefault="00A36A6F" w:rsidP="005D1515">
      <w:pPr>
        <w:widowControl w:val="0"/>
        <w:numPr>
          <w:ilvl w:val="0"/>
          <w:numId w:val="27"/>
        </w:numPr>
        <w:tabs>
          <w:tab w:val="left" w:pos="484"/>
        </w:tabs>
        <w:autoSpaceDE w:val="0"/>
        <w:autoSpaceDN w:val="0"/>
        <w:spacing w:before="1"/>
        <w:ind w:right="650" w:firstLine="143"/>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contractor</w:t>
      </w:r>
      <w:r w:rsidRPr="00A36A6F">
        <w:rPr>
          <w:rFonts w:ascii="Arial" w:eastAsia="Arial" w:hAnsi="Arial" w:cs="Arial"/>
          <w:spacing w:val="-6"/>
          <w:sz w:val="16"/>
          <w:szCs w:val="22"/>
        </w:rPr>
        <w:t xml:space="preserve"> </w:t>
      </w:r>
      <w:r w:rsidRPr="00A36A6F">
        <w:rPr>
          <w:rFonts w:ascii="Arial" w:eastAsia="Arial" w:hAnsi="Arial" w:cs="Arial"/>
          <w:sz w:val="16"/>
          <w:szCs w:val="22"/>
        </w:rPr>
        <w:t>will</w:t>
      </w:r>
      <w:r w:rsidRPr="00A36A6F">
        <w:rPr>
          <w:rFonts w:ascii="Arial" w:eastAsia="Arial" w:hAnsi="Arial" w:cs="Arial"/>
          <w:spacing w:val="-5"/>
          <w:sz w:val="16"/>
          <w:szCs w:val="22"/>
        </w:rPr>
        <w:t xml:space="preserve"> </w:t>
      </w:r>
      <w:r w:rsidRPr="00A36A6F">
        <w:rPr>
          <w:rFonts w:ascii="Arial" w:eastAsia="Arial" w:hAnsi="Arial" w:cs="Arial"/>
          <w:sz w:val="16"/>
          <w:szCs w:val="22"/>
        </w:rPr>
        <w:t>use</w:t>
      </w:r>
      <w:r w:rsidRPr="00A36A6F">
        <w:rPr>
          <w:rFonts w:ascii="Arial" w:eastAsia="Arial" w:hAnsi="Arial" w:cs="Arial"/>
          <w:spacing w:val="-6"/>
          <w:sz w:val="16"/>
          <w:szCs w:val="22"/>
        </w:rPr>
        <w:t xml:space="preserve"> </w:t>
      </w:r>
      <w:r w:rsidRPr="00A36A6F">
        <w:rPr>
          <w:rFonts w:ascii="Arial" w:eastAsia="Arial" w:hAnsi="Arial" w:cs="Arial"/>
          <w:sz w:val="16"/>
          <w:szCs w:val="22"/>
        </w:rPr>
        <w:t>good</w:t>
      </w:r>
      <w:r w:rsidRPr="00A36A6F">
        <w:rPr>
          <w:rFonts w:ascii="Arial" w:eastAsia="Arial" w:hAnsi="Arial" w:cs="Arial"/>
          <w:spacing w:val="-6"/>
          <w:sz w:val="16"/>
          <w:szCs w:val="22"/>
        </w:rPr>
        <w:t xml:space="preserve"> </w:t>
      </w:r>
      <w:r w:rsidRPr="00A36A6F">
        <w:rPr>
          <w:rFonts w:ascii="Arial" w:eastAsia="Arial" w:hAnsi="Arial" w:cs="Arial"/>
          <w:sz w:val="16"/>
          <w:szCs w:val="22"/>
        </w:rPr>
        <w:t>faith</w:t>
      </w:r>
      <w:r w:rsidRPr="00A36A6F">
        <w:rPr>
          <w:rFonts w:ascii="Arial" w:eastAsia="Arial" w:hAnsi="Arial" w:cs="Arial"/>
          <w:spacing w:val="-6"/>
          <w:sz w:val="16"/>
          <w:szCs w:val="22"/>
        </w:rPr>
        <w:t xml:space="preserve"> </w:t>
      </w:r>
      <w:r w:rsidRPr="00A36A6F">
        <w:rPr>
          <w:rFonts w:ascii="Arial" w:eastAsia="Arial" w:hAnsi="Arial" w:cs="Arial"/>
          <w:sz w:val="16"/>
          <w:szCs w:val="22"/>
        </w:rPr>
        <w:t>efforts</w:t>
      </w:r>
      <w:r w:rsidRPr="00A36A6F">
        <w:rPr>
          <w:rFonts w:ascii="Arial" w:eastAsia="Arial" w:hAnsi="Arial" w:cs="Arial"/>
          <w:spacing w:val="-5"/>
          <w:sz w:val="16"/>
          <w:szCs w:val="22"/>
        </w:rPr>
        <w:t xml:space="preserve"> </w:t>
      </w:r>
      <w:r w:rsidRPr="00A36A6F">
        <w:rPr>
          <w:rFonts w:ascii="Arial" w:eastAsia="Arial" w:hAnsi="Arial" w:cs="Arial"/>
          <w:sz w:val="16"/>
          <w:szCs w:val="22"/>
        </w:rPr>
        <w:t>to</w:t>
      </w:r>
      <w:r w:rsidRPr="00A36A6F">
        <w:rPr>
          <w:rFonts w:ascii="Arial" w:eastAsia="Arial" w:hAnsi="Arial" w:cs="Arial"/>
          <w:spacing w:val="-6"/>
          <w:sz w:val="16"/>
          <w:szCs w:val="22"/>
        </w:rPr>
        <w:t xml:space="preserve"> </w:t>
      </w:r>
      <w:r w:rsidRPr="00A36A6F">
        <w:rPr>
          <w:rFonts w:ascii="Arial" w:eastAsia="Arial" w:hAnsi="Arial" w:cs="Arial"/>
          <w:sz w:val="16"/>
          <w:szCs w:val="22"/>
        </w:rPr>
        <w:t>ensure subcontractor compliance with their EEO obligations.</w:t>
      </w:r>
    </w:p>
    <w:p w14:paraId="05F9969C" w14:textId="77777777" w:rsidR="00A36A6F" w:rsidRPr="00A36A6F" w:rsidRDefault="00A36A6F" w:rsidP="00A36A6F">
      <w:pPr>
        <w:widowControl w:val="0"/>
        <w:autoSpaceDE w:val="0"/>
        <w:autoSpaceDN w:val="0"/>
        <w:spacing w:before="183"/>
        <w:rPr>
          <w:rFonts w:ascii="Arial" w:eastAsia="Arial" w:hAnsi="Arial" w:cs="Arial"/>
          <w:sz w:val="16"/>
          <w:szCs w:val="16"/>
        </w:rPr>
      </w:pPr>
    </w:p>
    <w:p w14:paraId="531383C3" w14:textId="77777777" w:rsidR="00A36A6F" w:rsidRPr="00A36A6F" w:rsidRDefault="00A36A6F" w:rsidP="005D1515">
      <w:pPr>
        <w:widowControl w:val="0"/>
        <w:numPr>
          <w:ilvl w:val="2"/>
          <w:numId w:val="39"/>
        </w:numPr>
        <w:tabs>
          <w:tab w:val="left" w:pos="341"/>
        </w:tabs>
        <w:autoSpaceDE w:val="0"/>
        <w:autoSpaceDN w:val="0"/>
        <w:spacing w:before="183"/>
        <w:ind w:right="170" w:firstLine="0"/>
        <w:rPr>
          <w:rFonts w:ascii="Arial" w:eastAsia="Arial" w:hAnsi="Arial" w:cs="Arial"/>
          <w:b/>
          <w:bCs/>
          <w:sz w:val="16"/>
          <w:szCs w:val="16"/>
        </w:rPr>
      </w:pPr>
      <w:r w:rsidRPr="00A36A6F">
        <w:rPr>
          <w:rFonts w:ascii="Arial" w:eastAsia="Arial" w:hAnsi="Arial" w:cs="Arial"/>
          <w:b/>
          <w:sz w:val="16"/>
          <w:szCs w:val="22"/>
        </w:rPr>
        <w:t>Assurances Required:</w:t>
      </w:r>
    </w:p>
    <w:p w14:paraId="2EB2A64F" w14:textId="77777777" w:rsidR="00A36A6F" w:rsidRPr="00A36A6F" w:rsidRDefault="00A36A6F" w:rsidP="00A36A6F">
      <w:pPr>
        <w:widowControl w:val="0"/>
        <w:autoSpaceDE w:val="0"/>
        <w:autoSpaceDN w:val="0"/>
        <w:rPr>
          <w:rFonts w:ascii="Arial" w:eastAsia="Arial" w:hAnsi="Arial" w:cs="Arial"/>
          <w:b/>
          <w:sz w:val="16"/>
          <w:szCs w:val="16"/>
        </w:rPr>
      </w:pPr>
    </w:p>
    <w:p w14:paraId="16A2EFB5" w14:textId="77777777" w:rsidR="00A36A6F" w:rsidRPr="00A36A6F" w:rsidRDefault="00A36A6F" w:rsidP="005D1515">
      <w:pPr>
        <w:widowControl w:val="0"/>
        <w:numPr>
          <w:ilvl w:val="0"/>
          <w:numId w:val="26"/>
        </w:numPr>
        <w:tabs>
          <w:tab w:val="left" w:pos="550"/>
        </w:tabs>
        <w:autoSpaceDE w:val="0"/>
        <w:autoSpaceDN w:val="0"/>
        <w:spacing w:before="1"/>
        <w:ind w:right="293" w:firstLine="143"/>
        <w:rPr>
          <w:rFonts w:ascii="Arial" w:eastAsia="Arial" w:hAnsi="Arial" w:cs="Arial"/>
          <w:sz w:val="16"/>
          <w:szCs w:val="22"/>
        </w:rPr>
      </w:pPr>
      <w:r w:rsidRPr="00A36A6F">
        <w:rPr>
          <w:rFonts w:ascii="Arial" w:eastAsia="Arial" w:hAnsi="Arial" w:cs="Arial"/>
          <w:sz w:val="16"/>
          <w:szCs w:val="22"/>
        </w:rPr>
        <w:t>The requirements of 49 CFR Part 26 and the State DOT’s</w:t>
      </w:r>
      <w:r w:rsidRPr="00A36A6F">
        <w:rPr>
          <w:rFonts w:ascii="Arial" w:eastAsia="Arial" w:hAnsi="Arial" w:cs="Arial"/>
          <w:spacing w:val="-10"/>
          <w:sz w:val="16"/>
          <w:szCs w:val="22"/>
        </w:rPr>
        <w:t xml:space="preserve"> </w:t>
      </w:r>
      <w:r w:rsidRPr="00A36A6F">
        <w:rPr>
          <w:rFonts w:ascii="Arial" w:eastAsia="Arial" w:hAnsi="Arial" w:cs="Arial"/>
          <w:sz w:val="16"/>
          <w:szCs w:val="22"/>
        </w:rPr>
        <w:t>FHWA-approved</w:t>
      </w:r>
      <w:r w:rsidRPr="00A36A6F">
        <w:rPr>
          <w:rFonts w:ascii="Arial" w:eastAsia="Arial" w:hAnsi="Arial" w:cs="Arial"/>
          <w:spacing w:val="-10"/>
          <w:sz w:val="16"/>
          <w:szCs w:val="22"/>
        </w:rPr>
        <w:t xml:space="preserve"> </w:t>
      </w:r>
      <w:r w:rsidRPr="00A36A6F">
        <w:rPr>
          <w:rFonts w:ascii="Arial" w:eastAsia="Arial" w:hAnsi="Arial" w:cs="Arial"/>
          <w:sz w:val="16"/>
          <w:szCs w:val="22"/>
        </w:rPr>
        <w:t>Disadvantaged</w:t>
      </w:r>
      <w:r w:rsidRPr="00A36A6F">
        <w:rPr>
          <w:rFonts w:ascii="Arial" w:eastAsia="Arial" w:hAnsi="Arial" w:cs="Arial"/>
          <w:spacing w:val="-10"/>
          <w:sz w:val="16"/>
          <w:szCs w:val="22"/>
        </w:rPr>
        <w:t xml:space="preserve"> </w:t>
      </w:r>
      <w:r w:rsidRPr="00A36A6F">
        <w:rPr>
          <w:rFonts w:ascii="Arial" w:eastAsia="Arial" w:hAnsi="Arial" w:cs="Arial"/>
          <w:sz w:val="16"/>
          <w:szCs w:val="22"/>
        </w:rPr>
        <w:t>Business</w:t>
      </w:r>
      <w:r w:rsidRPr="00A36A6F">
        <w:rPr>
          <w:rFonts w:ascii="Arial" w:eastAsia="Arial" w:hAnsi="Arial" w:cs="Arial"/>
          <w:spacing w:val="-10"/>
          <w:sz w:val="16"/>
          <w:szCs w:val="22"/>
        </w:rPr>
        <w:t xml:space="preserve"> </w:t>
      </w:r>
      <w:r w:rsidRPr="00A36A6F">
        <w:rPr>
          <w:rFonts w:ascii="Arial" w:eastAsia="Arial" w:hAnsi="Arial" w:cs="Arial"/>
          <w:sz w:val="16"/>
          <w:szCs w:val="22"/>
        </w:rPr>
        <w:t>Enterprise (DBE) program are incorporated by reference.</w:t>
      </w:r>
    </w:p>
    <w:p w14:paraId="03D29F6A" w14:textId="77777777" w:rsidR="00A36A6F" w:rsidRPr="00A36A6F" w:rsidRDefault="00A36A6F" w:rsidP="00A36A6F">
      <w:pPr>
        <w:widowControl w:val="0"/>
        <w:autoSpaceDE w:val="0"/>
        <w:autoSpaceDN w:val="0"/>
        <w:spacing w:before="3"/>
        <w:rPr>
          <w:rFonts w:ascii="Arial" w:eastAsia="Arial" w:hAnsi="Arial" w:cs="Arial"/>
          <w:sz w:val="16"/>
          <w:szCs w:val="16"/>
        </w:rPr>
      </w:pPr>
    </w:p>
    <w:p w14:paraId="423A62E0" w14:textId="77777777" w:rsidR="00A36A6F" w:rsidRPr="00A36A6F" w:rsidRDefault="00A36A6F" w:rsidP="005D1515">
      <w:pPr>
        <w:widowControl w:val="0"/>
        <w:numPr>
          <w:ilvl w:val="0"/>
          <w:numId w:val="26"/>
        </w:numPr>
        <w:tabs>
          <w:tab w:val="left" w:pos="550"/>
        </w:tabs>
        <w:autoSpaceDE w:val="0"/>
        <w:autoSpaceDN w:val="0"/>
        <w:ind w:right="153" w:firstLine="144"/>
        <w:rPr>
          <w:rFonts w:ascii="Arial" w:eastAsia="Arial" w:hAnsi="Arial" w:cs="Arial"/>
          <w:sz w:val="16"/>
          <w:szCs w:val="22"/>
        </w:rPr>
      </w:pPr>
      <w:r w:rsidRPr="00A36A6F">
        <w:rPr>
          <w:rFonts w:ascii="Arial" w:eastAsia="Arial" w:hAnsi="Arial" w:cs="Arial"/>
          <w:sz w:val="16"/>
          <w:szCs w:val="22"/>
        </w:rPr>
        <w:t xml:space="preserve">The contractor, subrecipient or subcontractor shall not discriminate </w:t>
      </w:r>
      <w:proofErr w:type="gramStart"/>
      <w:r w:rsidRPr="00A36A6F">
        <w:rPr>
          <w:rFonts w:ascii="Arial" w:eastAsia="Arial" w:hAnsi="Arial" w:cs="Arial"/>
          <w:sz w:val="16"/>
          <w:szCs w:val="22"/>
        </w:rPr>
        <w:t>on the basis of</w:t>
      </w:r>
      <w:proofErr w:type="gramEnd"/>
      <w:r w:rsidRPr="00A36A6F">
        <w:rPr>
          <w:rFonts w:ascii="Arial" w:eastAsia="Arial" w:hAnsi="Arial" w:cs="Arial"/>
          <w:sz w:val="16"/>
          <w:szCs w:val="22"/>
        </w:rPr>
        <w:t xml:space="preserve"> race, color, national origin, or sex in the performance of this contract. The contractor shall carry out applicable requirements of 49 CFR part 26 in the award and administration of DOT-assisted contracts. Failure by the contractor</w:t>
      </w:r>
      <w:r w:rsidRPr="00A36A6F">
        <w:rPr>
          <w:rFonts w:ascii="Arial" w:eastAsia="Arial" w:hAnsi="Arial" w:cs="Arial"/>
          <w:spacing w:val="-5"/>
          <w:sz w:val="16"/>
          <w:szCs w:val="22"/>
        </w:rPr>
        <w:t xml:space="preserve"> </w:t>
      </w:r>
      <w:r w:rsidRPr="00A36A6F">
        <w:rPr>
          <w:rFonts w:ascii="Arial" w:eastAsia="Arial" w:hAnsi="Arial" w:cs="Arial"/>
          <w:sz w:val="16"/>
          <w:szCs w:val="22"/>
        </w:rPr>
        <w:t>to</w:t>
      </w:r>
      <w:r w:rsidRPr="00A36A6F">
        <w:rPr>
          <w:rFonts w:ascii="Arial" w:eastAsia="Arial" w:hAnsi="Arial" w:cs="Arial"/>
          <w:spacing w:val="-5"/>
          <w:sz w:val="16"/>
          <w:szCs w:val="22"/>
        </w:rPr>
        <w:t xml:space="preserve"> </w:t>
      </w:r>
      <w:r w:rsidRPr="00A36A6F">
        <w:rPr>
          <w:rFonts w:ascii="Arial" w:eastAsia="Arial" w:hAnsi="Arial" w:cs="Arial"/>
          <w:sz w:val="16"/>
          <w:szCs w:val="22"/>
        </w:rPr>
        <w:t>carry</w:t>
      </w:r>
      <w:r w:rsidRPr="00A36A6F">
        <w:rPr>
          <w:rFonts w:ascii="Arial" w:eastAsia="Arial" w:hAnsi="Arial" w:cs="Arial"/>
          <w:spacing w:val="-4"/>
          <w:sz w:val="16"/>
          <w:szCs w:val="22"/>
        </w:rPr>
        <w:t xml:space="preserve"> </w:t>
      </w:r>
      <w:r w:rsidRPr="00A36A6F">
        <w:rPr>
          <w:rFonts w:ascii="Arial" w:eastAsia="Arial" w:hAnsi="Arial" w:cs="Arial"/>
          <w:sz w:val="16"/>
          <w:szCs w:val="22"/>
        </w:rPr>
        <w:t>out</w:t>
      </w:r>
      <w:r w:rsidRPr="00A36A6F">
        <w:rPr>
          <w:rFonts w:ascii="Arial" w:eastAsia="Arial" w:hAnsi="Arial" w:cs="Arial"/>
          <w:spacing w:val="-5"/>
          <w:sz w:val="16"/>
          <w:szCs w:val="22"/>
        </w:rPr>
        <w:t xml:space="preserve"> </w:t>
      </w:r>
      <w:r w:rsidRPr="00A36A6F">
        <w:rPr>
          <w:rFonts w:ascii="Arial" w:eastAsia="Arial" w:hAnsi="Arial" w:cs="Arial"/>
          <w:sz w:val="16"/>
          <w:szCs w:val="22"/>
        </w:rPr>
        <w:t>these</w:t>
      </w:r>
      <w:r w:rsidRPr="00A36A6F">
        <w:rPr>
          <w:rFonts w:ascii="Arial" w:eastAsia="Arial" w:hAnsi="Arial" w:cs="Arial"/>
          <w:spacing w:val="-5"/>
          <w:sz w:val="16"/>
          <w:szCs w:val="22"/>
        </w:rPr>
        <w:t xml:space="preserve"> </w:t>
      </w:r>
      <w:r w:rsidRPr="00A36A6F">
        <w:rPr>
          <w:rFonts w:ascii="Arial" w:eastAsia="Arial" w:hAnsi="Arial" w:cs="Arial"/>
          <w:sz w:val="16"/>
          <w:szCs w:val="22"/>
        </w:rPr>
        <w:t>requirements</w:t>
      </w:r>
      <w:r w:rsidRPr="00A36A6F">
        <w:rPr>
          <w:rFonts w:ascii="Arial" w:eastAsia="Arial" w:hAnsi="Arial" w:cs="Arial"/>
          <w:spacing w:val="-4"/>
          <w:sz w:val="16"/>
          <w:szCs w:val="22"/>
        </w:rPr>
        <w:t xml:space="preserve"> </w:t>
      </w:r>
      <w:r w:rsidRPr="00A36A6F">
        <w:rPr>
          <w:rFonts w:ascii="Arial" w:eastAsia="Arial" w:hAnsi="Arial" w:cs="Arial"/>
          <w:sz w:val="16"/>
          <w:szCs w:val="22"/>
        </w:rPr>
        <w:t>is</w:t>
      </w:r>
      <w:r w:rsidRPr="00A36A6F">
        <w:rPr>
          <w:rFonts w:ascii="Arial" w:eastAsia="Arial" w:hAnsi="Arial" w:cs="Arial"/>
          <w:spacing w:val="-4"/>
          <w:sz w:val="16"/>
          <w:szCs w:val="22"/>
        </w:rPr>
        <w:t xml:space="preserve"> </w:t>
      </w:r>
      <w:r w:rsidRPr="00A36A6F">
        <w:rPr>
          <w:rFonts w:ascii="Arial" w:eastAsia="Arial" w:hAnsi="Arial" w:cs="Arial"/>
          <w:sz w:val="16"/>
          <w:szCs w:val="22"/>
        </w:rPr>
        <w:t>a</w:t>
      </w:r>
      <w:r w:rsidRPr="00A36A6F">
        <w:rPr>
          <w:rFonts w:ascii="Arial" w:eastAsia="Arial" w:hAnsi="Arial" w:cs="Arial"/>
          <w:spacing w:val="-5"/>
          <w:sz w:val="16"/>
          <w:szCs w:val="22"/>
        </w:rPr>
        <w:t xml:space="preserve"> </w:t>
      </w:r>
      <w:r w:rsidRPr="00A36A6F">
        <w:rPr>
          <w:rFonts w:ascii="Arial" w:eastAsia="Arial" w:hAnsi="Arial" w:cs="Arial"/>
          <w:sz w:val="16"/>
          <w:szCs w:val="22"/>
        </w:rPr>
        <w:t>material</w:t>
      </w:r>
      <w:r w:rsidRPr="00A36A6F">
        <w:rPr>
          <w:rFonts w:ascii="Arial" w:eastAsia="Arial" w:hAnsi="Arial" w:cs="Arial"/>
          <w:spacing w:val="-4"/>
          <w:sz w:val="16"/>
          <w:szCs w:val="22"/>
        </w:rPr>
        <w:t xml:space="preserve"> </w:t>
      </w:r>
      <w:r w:rsidRPr="00A36A6F">
        <w:rPr>
          <w:rFonts w:ascii="Arial" w:eastAsia="Arial" w:hAnsi="Arial" w:cs="Arial"/>
          <w:sz w:val="16"/>
          <w:szCs w:val="22"/>
        </w:rPr>
        <w:t>breach of this contract, which may result in the termination of this contract or such other remedy as the recipient deems appropriate, which may include, but is not limited to:</w:t>
      </w:r>
    </w:p>
    <w:p w14:paraId="54EFFC26" w14:textId="77777777" w:rsidR="00A36A6F" w:rsidRPr="00A36A6F" w:rsidRDefault="00A36A6F" w:rsidP="005D1515">
      <w:pPr>
        <w:widowControl w:val="0"/>
        <w:numPr>
          <w:ilvl w:val="1"/>
          <w:numId w:val="26"/>
        </w:numPr>
        <w:tabs>
          <w:tab w:val="left" w:pos="500"/>
        </w:tabs>
        <w:autoSpaceDE w:val="0"/>
        <w:autoSpaceDN w:val="0"/>
        <w:spacing w:line="184" w:lineRule="exact"/>
        <w:ind w:left="500" w:hanging="237"/>
        <w:rPr>
          <w:rFonts w:ascii="Arial" w:eastAsia="Arial" w:hAnsi="Arial" w:cs="Arial"/>
          <w:sz w:val="16"/>
          <w:szCs w:val="22"/>
        </w:rPr>
      </w:pPr>
      <w:r w:rsidRPr="00A36A6F">
        <w:rPr>
          <w:rFonts w:ascii="Arial" w:eastAsia="Arial" w:hAnsi="Arial" w:cs="Arial"/>
          <w:sz w:val="16"/>
          <w:szCs w:val="22"/>
        </w:rPr>
        <w:t>Withholding</w:t>
      </w:r>
      <w:r w:rsidRPr="00A36A6F">
        <w:rPr>
          <w:rFonts w:ascii="Arial" w:eastAsia="Arial" w:hAnsi="Arial" w:cs="Arial"/>
          <w:spacing w:val="-10"/>
          <w:sz w:val="16"/>
          <w:szCs w:val="22"/>
        </w:rPr>
        <w:t xml:space="preserve"> </w:t>
      </w:r>
      <w:r w:rsidRPr="00A36A6F">
        <w:rPr>
          <w:rFonts w:ascii="Arial" w:eastAsia="Arial" w:hAnsi="Arial" w:cs="Arial"/>
          <w:sz w:val="16"/>
          <w:szCs w:val="22"/>
        </w:rPr>
        <w:t>monthly</w:t>
      </w:r>
      <w:r w:rsidRPr="00A36A6F">
        <w:rPr>
          <w:rFonts w:ascii="Arial" w:eastAsia="Arial" w:hAnsi="Arial" w:cs="Arial"/>
          <w:spacing w:val="-11"/>
          <w:sz w:val="16"/>
          <w:szCs w:val="22"/>
        </w:rPr>
        <w:t xml:space="preserve"> </w:t>
      </w:r>
      <w:r w:rsidRPr="00A36A6F">
        <w:rPr>
          <w:rFonts w:ascii="Arial" w:eastAsia="Arial" w:hAnsi="Arial" w:cs="Arial"/>
          <w:sz w:val="16"/>
          <w:szCs w:val="22"/>
        </w:rPr>
        <w:t>progress</w:t>
      </w:r>
      <w:r w:rsidRPr="00A36A6F">
        <w:rPr>
          <w:rFonts w:ascii="Arial" w:eastAsia="Arial" w:hAnsi="Arial" w:cs="Arial"/>
          <w:spacing w:val="-10"/>
          <w:sz w:val="16"/>
          <w:szCs w:val="22"/>
        </w:rPr>
        <w:t xml:space="preserve"> </w:t>
      </w:r>
      <w:proofErr w:type="gramStart"/>
      <w:r w:rsidRPr="00A36A6F">
        <w:rPr>
          <w:rFonts w:ascii="Arial" w:eastAsia="Arial" w:hAnsi="Arial" w:cs="Arial"/>
          <w:spacing w:val="-2"/>
          <w:sz w:val="16"/>
          <w:szCs w:val="22"/>
        </w:rPr>
        <w:t>payments;</w:t>
      </w:r>
      <w:proofErr w:type="gramEnd"/>
    </w:p>
    <w:p w14:paraId="15A9104E" w14:textId="77777777" w:rsidR="00A36A6F" w:rsidRPr="00A36A6F" w:rsidRDefault="00A36A6F" w:rsidP="005D1515">
      <w:pPr>
        <w:widowControl w:val="0"/>
        <w:numPr>
          <w:ilvl w:val="1"/>
          <w:numId w:val="26"/>
        </w:numPr>
        <w:tabs>
          <w:tab w:val="left" w:pos="500"/>
        </w:tabs>
        <w:autoSpaceDE w:val="0"/>
        <w:autoSpaceDN w:val="0"/>
        <w:spacing w:line="184" w:lineRule="exact"/>
        <w:ind w:left="500" w:hanging="237"/>
        <w:rPr>
          <w:rFonts w:ascii="Arial" w:eastAsia="Arial" w:hAnsi="Arial" w:cs="Arial"/>
          <w:sz w:val="16"/>
          <w:szCs w:val="22"/>
        </w:rPr>
      </w:pPr>
      <w:r w:rsidRPr="00A36A6F">
        <w:rPr>
          <w:rFonts w:ascii="Arial" w:eastAsia="Arial" w:hAnsi="Arial" w:cs="Arial"/>
          <w:sz w:val="16"/>
          <w:szCs w:val="22"/>
        </w:rPr>
        <w:t>Assessing</w:t>
      </w:r>
      <w:r w:rsidRPr="00A36A6F">
        <w:rPr>
          <w:rFonts w:ascii="Arial" w:eastAsia="Arial" w:hAnsi="Arial" w:cs="Arial"/>
          <w:spacing w:val="-10"/>
          <w:sz w:val="16"/>
          <w:szCs w:val="22"/>
        </w:rPr>
        <w:t xml:space="preserve"> </w:t>
      </w:r>
      <w:proofErr w:type="gramStart"/>
      <w:r w:rsidRPr="00A36A6F">
        <w:rPr>
          <w:rFonts w:ascii="Arial" w:eastAsia="Arial" w:hAnsi="Arial" w:cs="Arial"/>
          <w:spacing w:val="-2"/>
          <w:sz w:val="16"/>
          <w:szCs w:val="22"/>
        </w:rPr>
        <w:t>sanctions;</w:t>
      </w:r>
      <w:proofErr w:type="gramEnd"/>
    </w:p>
    <w:p w14:paraId="11E3334A" w14:textId="77777777" w:rsidR="00A36A6F" w:rsidRPr="00A36A6F" w:rsidRDefault="00A36A6F" w:rsidP="005D1515">
      <w:pPr>
        <w:widowControl w:val="0"/>
        <w:numPr>
          <w:ilvl w:val="1"/>
          <w:numId w:val="26"/>
        </w:numPr>
        <w:tabs>
          <w:tab w:val="left" w:pos="500"/>
        </w:tabs>
        <w:autoSpaceDE w:val="0"/>
        <w:autoSpaceDN w:val="0"/>
        <w:spacing w:line="184" w:lineRule="exact"/>
        <w:ind w:left="500" w:hanging="237"/>
        <w:rPr>
          <w:rFonts w:ascii="Arial" w:eastAsia="Arial" w:hAnsi="Arial" w:cs="Arial"/>
          <w:sz w:val="16"/>
          <w:szCs w:val="22"/>
        </w:rPr>
      </w:pPr>
      <w:r w:rsidRPr="00A36A6F">
        <w:rPr>
          <w:rFonts w:ascii="Arial" w:eastAsia="Arial" w:hAnsi="Arial" w:cs="Arial"/>
          <w:sz w:val="16"/>
          <w:szCs w:val="22"/>
        </w:rPr>
        <w:t>Liquidated</w:t>
      </w:r>
      <w:r w:rsidRPr="00A36A6F">
        <w:rPr>
          <w:rFonts w:ascii="Arial" w:eastAsia="Arial" w:hAnsi="Arial" w:cs="Arial"/>
          <w:spacing w:val="-11"/>
          <w:sz w:val="16"/>
          <w:szCs w:val="22"/>
        </w:rPr>
        <w:t xml:space="preserve"> </w:t>
      </w:r>
      <w:r w:rsidRPr="00A36A6F">
        <w:rPr>
          <w:rFonts w:ascii="Arial" w:eastAsia="Arial" w:hAnsi="Arial" w:cs="Arial"/>
          <w:sz w:val="16"/>
          <w:szCs w:val="22"/>
        </w:rPr>
        <w:t>damages;</w:t>
      </w:r>
      <w:r w:rsidRPr="00A36A6F">
        <w:rPr>
          <w:rFonts w:ascii="Arial" w:eastAsia="Arial" w:hAnsi="Arial" w:cs="Arial"/>
          <w:spacing w:val="-11"/>
          <w:sz w:val="16"/>
          <w:szCs w:val="22"/>
        </w:rPr>
        <w:t xml:space="preserve"> </w:t>
      </w:r>
      <w:r w:rsidRPr="00A36A6F">
        <w:rPr>
          <w:rFonts w:ascii="Arial" w:eastAsia="Arial" w:hAnsi="Arial" w:cs="Arial"/>
          <w:spacing w:val="-2"/>
          <w:sz w:val="16"/>
          <w:szCs w:val="22"/>
        </w:rPr>
        <w:t>and/or</w:t>
      </w:r>
    </w:p>
    <w:p w14:paraId="54336524" w14:textId="77777777" w:rsidR="00A36A6F" w:rsidRPr="00A36A6F" w:rsidRDefault="00A36A6F" w:rsidP="005D1515">
      <w:pPr>
        <w:widowControl w:val="0"/>
        <w:numPr>
          <w:ilvl w:val="1"/>
          <w:numId w:val="26"/>
        </w:numPr>
        <w:tabs>
          <w:tab w:val="left" w:pos="500"/>
        </w:tabs>
        <w:autoSpaceDE w:val="0"/>
        <w:autoSpaceDN w:val="0"/>
        <w:spacing w:before="1"/>
        <w:ind w:left="120" w:right="293" w:firstLine="143"/>
        <w:rPr>
          <w:rFonts w:ascii="Arial" w:eastAsia="Arial" w:hAnsi="Arial" w:cs="Arial"/>
          <w:sz w:val="16"/>
          <w:szCs w:val="22"/>
        </w:rPr>
      </w:pPr>
      <w:r w:rsidRPr="00A36A6F">
        <w:rPr>
          <w:rFonts w:ascii="Arial" w:eastAsia="Arial" w:hAnsi="Arial" w:cs="Arial"/>
          <w:sz w:val="16"/>
          <w:szCs w:val="22"/>
        </w:rPr>
        <w:t>Disqualifying</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contractor</w:t>
      </w:r>
      <w:r w:rsidRPr="00A36A6F">
        <w:rPr>
          <w:rFonts w:ascii="Arial" w:eastAsia="Arial" w:hAnsi="Arial" w:cs="Arial"/>
          <w:spacing w:val="-6"/>
          <w:sz w:val="16"/>
          <w:szCs w:val="22"/>
        </w:rPr>
        <w:t xml:space="preserve"> </w:t>
      </w:r>
      <w:r w:rsidRPr="00A36A6F">
        <w:rPr>
          <w:rFonts w:ascii="Arial" w:eastAsia="Arial" w:hAnsi="Arial" w:cs="Arial"/>
          <w:sz w:val="16"/>
          <w:szCs w:val="22"/>
        </w:rPr>
        <w:t>from</w:t>
      </w:r>
      <w:r w:rsidRPr="00A36A6F">
        <w:rPr>
          <w:rFonts w:ascii="Arial" w:eastAsia="Arial" w:hAnsi="Arial" w:cs="Arial"/>
          <w:spacing w:val="-5"/>
          <w:sz w:val="16"/>
          <w:szCs w:val="22"/>
        </w:rPr>
        <w:t xml:space="preserve"> </w:t>
      </w:r>
      <w:r w:rsidRPr="00A36A6F">
        <w:rPr>
          <w:rFonts w:ascii="Arial" w:eastAsia="Arial" w:hAnsi="Arial" w:cs="Arial"/>
          <w:sz w:val="16"/>
          <w:szCs w:val="22"/>
        </w:rPr>
        <w:t>future</w:t>
      </w:r>
      <w:r w:rsidRPr="00A36A6F">
        <w:rPr>
          <w:rFonts w:ascii="Arial" w:eastAsia="Arial" w:hAnsi="Arial" w:cs="Arial"/>
          <w:spacing w:val="-6"/>
          <w:sz w:val="16"/>
          <w:szCs w:val="22"/>
        </w:rPr>
        <w:t xml:space="preserve"> </w:t>
      </w:r>
      <w:r w:rsidRPr="00A36A6F">
        <w:rPr>
          <w:rFonts w:ascii="Arial" w:eastAsia="Arial" w:hAnsi="Arial" w:cs="Arial"/>
          <w:sz w:val="16"/>
          <w:szCs w:val="22"/>
        </w:rPr>
        <w:t>bidding</w:t>
      </w:r>
      <w:r w:rsidRPr="00A36A6F">
        <w:rPr>
          <w:rFonts w:ascii="Arial" w:eastAsia="Arial" w:hAnsi="Arial" w:cs="Arial"/>
          <w:spacing w:val="-4"/>
          <w:sz w:val="16"/>
          <w:szCs w:val="22"/>
        </w:rPr>
        <w:t xml:space="preserve"> </w:t>
      </w:r>
      <w:r w:rsidRPr="00A36A6F">
        <w:rPr>
          <w:rFonts w:ascii="Arial" w:eastAsia="Arial" w:hAnsi="Arial" w:cs="Arial"/>
          <w:sz w:val="16"/>
          <w:szCs w:val="22"/>
        </w:rPr>
        <w:t>as</w:t>
      </w:r>
      <w:r w:rsidRPr="00A36A6F">
        <w:rPr>
          <w:rFonts w:ascii="Arial" w:eastAsia="Arial" w:hAnsi="Arial" w:cs="Arial"/>
          <w:spacing w:val="-5"/>
          <w:sz w:val="16"/>
          <w:szCs w:val="22"/>
        </w:rPr>
        <w:t xml:space="preserve"> </w:t>
      </w:r>
      <w:r w:rsidRPr="00A36A6F">
        <w:rPr>
          <w:rFonts w:ascii="Arial" w:eastAsia="Arial" w:hAnsi="Arial" w:cs="Arial"/>
          <w:sz w:val="16"/>
          <w:szCs w:val="22"/>
        </w:rPr>
        <w:t xml:space="preserve">non- </w:t>
      </w:r>
      <w:r w:rsidRPr="00A36A6F">
        <w:rPr>
          <w:rFonts w:ascii="Arial" w:eastAsia="Arial" w:hAnsi="Arial" w:cs="Arial"/>
          <w:spacing w:val="-2"/>
          <w:sz w:val="16"/>
          <w:szCs w:val="22"/>
        </w:rPr>
        <w:t>responsible.</w:t>
      </w:r>
    </w:p>
    <w:p w14:paraId="52BBE5F3" w14:textId="77777777" w:rsidR="00A36A6F" w:rsidRPr="00A36A6F" w:rsidRDefault="00A36A6F" w:rsidP="005D1515">
      <w:pPr>
        <w:widowControl w:val="0"/>
        <w:numPr>
          <w:ilvl w:val="0"/>
          <w:numId w:val="26"/>
        </w:numPr>
        <w:tabs>
          <w:tab w:val="left" w:pos="549"/>
        </w:tabs>
        <w:autoSpaceDE w:val="0"/>
        <w:autoSpaceDN w:val="0"/>
        <w:ind w:right="250" w:firstLine="143"/>
        <w:rPr>
          <w:rFonts w:ascii="Arial" w:eastAsia="Arial" w:hAnsi="Arial" w:cs="Arial"/>
          <w:sz w:val="16"/>
          <w:szCs w:val="22"/>
        </w:rPr>
      </w:pPr>
      <w:r w:rsidRPr="00A36A6F">
        <w:rPr>
          <w:rFonts w:ascii="Arial" w:eastAsia="Arial" w:hAnsi="Arial" w:cs="Arial"/>
          <w:sz w:val="16"/>
          <w:szCs w:val="22"/>
        </w:rPr>
        <w:t>The Title VI and nondiscrimination provisions of U.S. DOT</w:t>
      </w:r>
      <w:r w:rsidRPr="00A36A6F">
        <w:rPr>
          <w:rFonts w:ascii="Arial" w:eastAsia="Arial" w:hAnsi="Arial" w:cs="Arial"/>
          <w:spacing w:val="-5"/>
          <w:sz w:val="16"/>
          <w:szCs w:val="22"/>
        </w:rPr>
        <w:t xml:space="preserve"> </w:t>
      </w:r>
      <w:r w:rsidRPr="00A36A6F">
        <w:rPr>
          <w:rFonts w:ascii="Arial" w:eastAsia="Arial" w:hAnsi="Arial" w:cs="Arial"/>
          <w:sz w:val="16"/>
          <w:szCs w:val="22"/>
        </w:rPr>
        <w:t>Order</w:t>
      </w:r>
      <w:r w:rsidRPr="00A36A6F">
        <w:rPr>
          <w:rFonts w:ascii="Arial" w:eastAsia="Arial" w:hAnsi="Arial" w:cs="Arial"/>
          <w:spacing w:val="-5"/>
          <w:sz w:val="16"/>
          <w:szCs w:val="22"/>
        </w:rPr>
        <w:t xml:space="preserve"> </w:t>
      </w:r>
      <w:r w:rsidRPr="00A36A6F">
        <w:rPr>
          <w:rFonts w:ascii="Arial" w:eastAsia="Arial" w:hAnsi="Arial" w:cs="Arial"/>
          <w:sz w:val="16"/>
          <w:szCs w:val="22"/>
        </w:rPr>
        <w:t>1050.2A</w:t>
      </w:r>
      <w:r w:rsidRPr="00A36A6F">
        <w:rPr>
          <w:rFonts w:ascii="Arial" w:eastAsia="Arial" w:hAnsi="Arial" w:cs="Arial"/>
          <w:spacing w:val="-5"/>
          <w:sz w:val="16"/>
          <w:szCs w:val="22"/>
        </w:rPr>
        <w:t xml:space="preserve"> </w:t>
      </w:r>
      <w:r w:rsidRPr="00A36A6F">
        <w:rPr>
          <w:rFonts w:ascii="Arial" w:eastAsia="Arial" w:hAnsi="Arial" w:cs="Arial"/>
          <w:sz w:val="16"/>
          <w:szCs w:val="22"/>
        </w:rPr>
        <w:t>at</w:t>
      </w:r>
      <w:r w:rsidRPr="00A36A6F">
        <w:rPr>
          <w:rFonts w:ascii="Arial" w:eastAsia="Arial" w:hAnsi="Arial" w:cs="Arial"/>
          <w:spacing w:val="-5"/>
          <w:sz w:val="16"/>
          <w:szCs w:val="22"/>
        </w:rPr>
        <w:t xml:space="preserve"> </w:t>
      </w:r>
      <w:r w:rsidRPr="00A36A6F">
        <w:rPr>
          <w:rFonts w:ascii="Arial" w:eastAsia="Arial" w:hAnsi="Arial" w:cs="Arial"/>
          <w:sz w:val="16"/>
          <w:szCs w:val="22"/>
        </w:rPr>
        <w:t>Appendixes</w:t>
      </w:r>
      <w:r w:rsidRPr="00A36A6F">
        <w:rPr>
          <w:rFonts w:ascii="Arial" w:eastAsia="Arial" w:hAnsi="Arial" w:cs="Arial"/>
          <w:spacing w:val="-5"/>
          <w:sz w:val="16"/>
          <w:szCs w:val="22"/>
        </w:rPr>
        <w:t xml:space="preserve"> </w:t>
      </w:r>
      <w:r w:rsidRPr="00A36A6F">
        <w:rPr>
          <w:rFonts w:ascii="Arial" w:eastAsia="Arial" w:hAnsi="Arial" w:cs="Arial"/>
          <w:sz w:val="16"/>
          <w:szCs w:val="22"/>
        </w:rPr>
        <w:t>A</w:t>
      </w:r>
      <w:r w:rsidRPr="00A36A6F">
        <w:rPr>
          <w:rFonts w:ascii="Arial" w:eastAsia="Arial" w:hAnsi="Arial" w:cs="Arial"/>
          <w:spacing w:val="-5"/>
          <w:sz w:val="16"/>
          <w:szCs w:val="22"/>
        </w:rPr>
        <w:t xml:space="preserve"> </w:t>
      </w:r>
      <w:r w:rsidRPr="00A36A6F">
        <w:rPr>
          <w:rFonts w:ascii="Arial" w:eastAsia="Arial" w:hAnsi="Arial" w:cs="Arial"/>
          <w:sz w:val="16"/>
          <w:szCs w:val="22"/>
        </w:rPr>
        <w:t>and</w:t>
      </w:r>
      <w:r w:rsidRPr="00A36A6F">
        <w:rPr>
          <w:rFonts w:ascii="Arial" w:eastAsia="Arial" w:hAnsi="Arial" w:cs="Arial"/>
          <w:spacing w:val="-5"/>
          <w:sz w:val="16"/>
          <w:szCs w:val="22"/>
        </w:rPr>
        <w:t xml:space="preserve"> </w:t>
      </w:r>
      <w:r w:rsidRPr="00A36A6F">
        <w:rPr>
          <w:rFonts w:ascii="Arial" w:eastAsia="Arial" w:hAnsi="Arial" w:cs="Arial"/>
          <w:sz w:val="16"/>
          <w:szCs w:val="22"/>
        </w:rPr>
        <w:t>E</w:t>
      </w:r>
      <w:r w:rsidRPr="00A36A6F">
        <w:rPr>
          <w:rFonts w:ascii="Arial" w:eastAsia="Arial" w:hAnsi="Arial" w:cs="Arial"/>
          <w:spacing w:val="-5"/>
          <w:sz w:val="16"/>
          <w:szCs w:val="22"/>
        </w:rPr>
        <w:t xml:space="preserve"> </w:t>
      </w:r>
      <w:r w:rsidRPr="00A36A6F">
        <w:rPr>
          <w:rFonts w:ascii="Arial" w:eastAsia="Arial" w:hAnsi="Arial" w:cs="Arial"/>
          <w:sz w:val="16"/>
          <w:szCs w:val="22"/>
        </w:rPr>
        <w:t>are</w:t>
      </w:r>
      <w:r w:rsidRPr="00A36A6F">
        <w:rPr>
          <w:rFonts w:ascii="Arial" w:eastAsia="Arial" w:hAnsi="Arial" w:cs="Arial"/>
          <w:spacing w:val="-5"/>
          <w:sz w:val="16"/>
          <w:szCs w:val="22"/>
        </w:rPr>
        <w:t xml:space="preserve"> </w:t>
      </w:r>
      <w:r w:rsidRPr="00A36A6F">
        <w:rPr>
          <w:rFonts w:ascii="Arial" w:eastAsia="Arial" w:hAnsi="Arial" w:cs="Arial"/>
          <w:sz w:val="16"/>
          <w:szCs w:val="22"/>
        </w:rPr>
        <w:t>incorporated by reference.</w:t>
      </w:r>
      <w:r w:rsidRPr="00A36A6F">
        <w:rPr>
          <w:rFonts w:ascii="Arial" w:eastAsia="Arial" w:hAnsi="Arial" w:cs="Arial"/>
          <w:spacing w:val="40"/>
          <w:sz w:val="16"/>
          <w:szCs w:val="22"/>
        </w:rPr>
        <w:t xml:space="preserve"> </w:t>
      </w:r>
      <w:r w:rsidRPr="00A36A6F">
        <w:rPr>
          <w:rFonts w:ascii="Arial" w:eastAsia="Arial" w:hAnsi="Arial" w:cs="Arial"/>
          <w:sz w:val="16"/>
          <w:szCs w:val="22"/>
        </w:rPr>
        <w:t>49 CFR Part 21.</w:t>
      </w:r>
    </w:p>
    <w:p w14:paraId="0D718D3F" w14:textId="77777777" w:rsidR="00A36A6F" w:rsidRPr="00A36A6F" w:rsidRDefault="00A36A6F" w:rsidP="005D1515">
      <w:pPr>
        <w:widowControl w:val="0"/>
        <w:numPr>
          <w:ilvl w:val="2"/>
          <w:numId w:val="39"/>
        </w:numPr>
        <w:tabs>
          <w:tab w:val="left" w:pos="385"/>
        </w:tabs>
        <w:autoSpaceDE w:val="0"/>
        <w:autoSpaceDN w:val="0"/>
        <w:spacing w:before="184"/>
        <w:ind w:right="286" w:firstLine="0"/>
        <w:rPr>
          <w:rFonts w:ascii="Arial" w:eastAsia="Arial" w:hAnsi="Arial" w:cs="Arial"/>
          <w:b/>
          <w:sz w:val="16"/>
          <w:szCs w:val="22"/>
        </w:rPr>
      </w:pPr>
      <w:r w:rsidRPr="00A36A6F">
        <w:rPr>
          <w:rFonts w:ascii="Arial" w:eastAsia="Arial" w:hAnsi="Arial" w:cs="Arial"/>
          <w:b/>
          <w:sz w:val="16"/>
          <w:szCs w:val="22"/>
        </w:rPr>
        <w:t xml:space="preserve">Records and Reports: </w:t>
      </w:r>
      <w:r w:rsidRPr="00A36A6F">
        <w:rPr>
          <w:rFonts w:ascii="Arial" w:eastAsia="Arial" w:hAnsi="Arial" w:cs="Arial"/>
          <w:sz w:val="16"/>
          <w:szCs w:val="22"/>
        </w:rPr>
        <w:t>The contractor shall keep such records</w:t>
      </w:r>
      <w:r w:rsidRPr="00A36A6F">
        <w:rPr>
          <w:rFonts w:ascii="Arial" w:eastAsia="Arial" w:hAnsi="Arial" w:cs="Arial"/>
          <w:spacing w:val="-5"/>
          <w:sz w:val="16"/>
          <w:szCs w:val="22"/>
        </w:rPr>
        <w:t xml:space="preserve"> </w:t>
      </w:r>
      <w:r w:rsidRPr="00A36A6F">
        <w:rPr>
          <w:rFonts w:ascii="Arial" w:eastAsia="Arial" w:hAnsi="Arial" w:cs="Arial"/>
          <w:sz w:val="16"/>
          <w:szCs w:val="22"/>
        </w:rPr>
        <w:t>as</w:t>
      </w:r>
      <w:r w:rsidRPr="00A36A6F">
        <w:rPr>
          <w:rFonts w:ascii="Arial" w:eastAsia="Arial" w:hAnsi="Arial" w:cs="Arial"/>
          <w:spacing w:val="-5"/>
          <w:sz w:val="16"/>
          <w:szCs w:val="22"/>
        </w:rPr>
        <w:t xml:space="preserve"> </w:t>
      </w:r>
      <w:r w:rsidRPr="00A36A6F">
        <w:rPr>
          <w:rFonts w:ascii="Arial" w:eastAsia="Arial" w:hAnsi="Arial" w:cs="Arial"/>
          <w:sz w:val="16"/>
          <w:szCs w:val="22"/>
        </w:rPr>
        <w:t>necessary</w:t>
      </w:r>
      <w:r w:rsidRPr="00A36A6F">
        <w:rPr>
          <w:rFonts w:ascii="Arial" w:eastAsia="Arial" w:hAnsi="Arial" w:cs="Arial"/>
          <w:spacing w:val="-5"/>
          <w:sz w:val="16"/>
          <w:szCs w:val="22"/>
        </w:rPr>
        <w:t xml:space="preserve"> </w:t>
      </w:r>
      <w:r w:rsidRPr="00A36A6F">
        <w:rPr>
          <w:rFonts w:ascii="Arial" w:eastAsia="Arial" w:hAnsi="Arial" w:cs="Arial"/>
          <w:sz w:val="16"/>
          <w:szCs w:val="22"/>
        </w:rPr>
        <w:t>to</w:t>
      </w:r>
      <w:r w:rsidRPr="00A36A6F">
        <w:rPr>
          <w:rFonts w:ascii="Arial" w:eastAsia="Arial" w:hAnsi="Arial" w:cs="Arial"/>
          <w:spacing w:val="-6"/>
          <w:sz w:val="16"/>
          <w:szCs w:val="22"/>
        </w:rPr>
        <w:t xml:space="preserve"> </w:t>
      </w:r>
      <w:r w:rsidRPr="00A36A6F">
        <w:rPr>
          <w:rFonts w:ascii="Arial" w:eastAsia="Arial" w:hAnsi="Arial" w:cs="Arial"/>
          <w:sz w:val="16"/>
          <w:szCs w:val="22"/>
        </w:rPr>
        <w:t>document</w:t>
      </w:r>
      <w:r w:rsidRPr="00A36A6F">
        <w:rPr>
          <w:rFonts w:ascii="Arial" w:eastAsia="Arial" w:hAnsi="Arial" w:cs="Arial"/>
          <w:spacing w:val="-4"/>
          <w:sz w:val="16"/>
          <w:szCs w:val="22"/>
        </w:rPr>
        <w:t xml:space="preserve"> </w:t>
      </w:r>
      <w:r w:rsidRPr="00A36A6F">
        <w:rPr>
          <w:rFonts w:ascii="Arial" w:eastAsia="Arial" w:hAnsi="Arial" w:cs="Arial"/>
          <w:sz w:val="16"/>
          <w:szCs w:val="22"/>
        </w:rPr>
        <w:t>compliance</w:t>
      </w:r>
      <w:r w:rsidRPr="00A36A6F">
        <w:rPr>
          <w:rFonts w:ascii="Arial" w:eastAsia="Arial" w:hAnsi="Arial" w:cs="Arial"/>
          <w:spacing w:val="-6"/>
          <w:sz w:val="16"/>
          <w:szCs w:val="22"/>
        </w:rPr>
        <w:t xml:space="preserve"> </w:t>
      </w:r>
      <w:r w:rsidRPr="00A36A6F">
        <w:rPr>
          <w:rFonts w:ascii="Arial" w:eastAsia="Arial" w:hAnsi="Arial" w:cs="Arial"/>
          <w:sz w:val="16"/>
          <w:szCs w:val="22"/>
        </w:rPr>
        <w:t>with</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EEO requirements.</w:t>
      </w:r>
      <w:r w:rsidRPr="00A36A6F">
        <w:rPr>
          <w:rFonts w:ascii="Arial" w:eastAsia="Arial" w:hAnsi="Arial" w:cs="Arial"/>
          <w:spacing w:val="39"/>
          <w:sz w:val="16"/>
          <w:szCs w:val="22"/>
        </w:rPr>
        <w:t xml:space="preserve"> </w:t>
      </w:r>
      <w:r w:rsidRPr="00A36A6F">
        <w:rPr>
          <w:rFonts w:ascii="Arial" w:eastAsia="Arial" w:hAnsi="Arial" w:cs="Arial"/>
          <w:sz w:val="16"/>
          <w:szCs w:val="22"/>
        </w:rPr>
        <w:t>Such</w:t>
      </w:r>
      <w:r w:rsidRPr="00A36A6F">
        <w:rPr>
          <w:rFonts w:ascii="Arial" w:eastAsia="Arial" w:hAnsi="Arial" w:cs="Arial"/>
          <w:spacing w:val="-3"/>
          <w:sz w:val="16"/>
          <w:szCs w:val="22"/>
        </w:rPr>
        <w:t xml:space="preserve"> </w:t>
      </w:r>
      <w:r w:rsidRPr="00A36A6F">
        <w:rPr>
          <w:rFonts w:ascii="Arial" w:eastAsia="Arial" w:hAnsi="Arial" w:cs="Arial"/>
          <w:sz w:val="16"/>
          <w:szCs w:val="22"/>
        </w:rPr>
        <w:t>records</w:t>
      </w:r>
      <w:r w:rsidRPr="00A36A6F">
        <w:rPr>
          <w:rFonts w:ascii="Arial" w:eastAsia="Arial" w:hAnsi="Arial" w:cs="Arial"/>
          <w:spacing w:val="-2"/>
          <w:sz w:val="16"/>
          <w:szCs w:val="22"/>
        </w:rPr>
        <w:t xml:space="preserve"> </w:t>
      </w:r>
      <w:r w:rsidRPr="00A36A6F">
        <w:rPr>
          <w:rFonts w:ascii="Arial" w:eastAsia="Arial" w:hAnsi="Arial" w:cs="Arial"/>
          <w:sz w:val="16"/>
          <w:szCs w:val="22"/>
        </w:rPr>
        <w:t>shall</w:t>
      </w:r>
      <w:r w:rsidRPr="00A36A6F">
        <w:rPr>
          <w:rFonts w:ascii="Arial" w:eastAsia="Arial" w:hAnsi="Arial" w:cs="Arial"/>
          <w:spacing w:val="-2"/>
          <w:sz w:val="16"/>
          <w:szCs w:val="22"/>
        </w:rPr>
        <w:t xml:space="preserve"> </w:t>
      </w:r>
      <w:r w:rsidRPr="00A36A6F">
        <w:rPr>
          <w:rFonts w:ascii="Arial" w:eastAsia="Arial" w:hAnsi="Arial" w:cs="Arial"/>
          <w:sz w:val="16"/>
          <w:szCs w:val="22"/>
        </w:rPr>
        <w:t>be</w:t>
      </w:r>
      <w:r w:rsidRPr="00A36A6F">
        <w:rPr>
          <w:rFonts w:ascii="Arial" w:eastAsia="Arial" w:hAnsi="Arial" w:cs="Arial"/>
          <w:spacing w:val="-3"/>
          <w:sz w:val="16"/>
          <w:szCs w:val="22"/>
        </w:rPr>
        <w:t xml:space="preserve"> </w:t>
      </w:r>
      <w:r w:rsidRPr="00A36A6F">
        <w:rPr>
          <w:rFonts w:ascii="Arial" w:eastAsia="Arial" w:hAnsi="Arial" w:cs="Arial"/>
          <w:sz w:val="16"/>
          <w:szCs w:val="22"/>
        </w:rPr>
        <w:t>retained</w:t>
      </w:r>
      <w:r w:rsidRPr="00A36A6F">
        <w:rPr>
          <w:rFonts w:ascii="Arial" w:eastAsia="Arial" w:hAnsi="Arial" w:cs="Arial"/>
          <w:spacing w:val="-3"/>
          <w:sz w:val="16"/>
          <w:szCs w:val="22"/>
        </w:rPr>
        <w:t xml:space="preserve"> </w:t>
      </w:r>
      <w:r w:rsidRPr="00A36A6F">
        <w:rPr>
          <w:rFonts w:ascii="Arial" w:eastAsia="Arial" w:hAnsi="Arial" w:cs="Arial"/>
          <w:sz w:val="16"/>
          <w:szCs w:val="22"/>
        </w:rPr>
        <w:t>for</w:t>
      </w:r>
      <w:r w:rsidRPr="00A36A6F">
        <w:rPr>
          <w:rFonts w:ascii="Arial" w:eastAsia="Arial" w:hAnsi="Arial" w:cs="Arial"/>
          <w:spacing w:val="-3"/>
          <w:sz w:val="16"/>
          <w:szCs w:val="22"/>
        </w:rPr>
        <w:t xml:space="preserve"> </w:t>
      </w:r>
      <w:r w:rsidRPr="00A36A6F">
        <w:rPr>
          <w:rFonts w:ascii="Arial" w:eastAsia="Arial" w:hAnsi="Arial" w:cs="Arial"/>
          <w:sz w:val="16"/>
          <w:szCs w:val="22"/>
        </w:rPr>
        <w:t>a</w:t>
      </w:r>
      <w:r w:rsidRPr="00A36A6F">
        <w:rPr>
          <w:rFonts w:ascii="Arial" w:eastAsia="Arial" w:hAnsi="Arial" w:cs="Arial"/>
          <w:spacing w:val="-1"/>
          <w:sz w:val="16"/>
          <w:szCs w:val="22"/>
        </w:rPr>
        <w:t xml:space="preserve"> </w:t>
      </w:r>
      <w:r w:rsidRPr="00A36A6F">
        <w:rPr>
          <w:rFonts w:ascii="Arial" w:eastAsia="Arial" w:hAnsi="Arial" w:cs="Arial"/>
          <w:sz w:val="16"/>
          <w:szCs w:val="22"/>
        </w:rPr>
        <w:t>period</w:t>
      </w:r>
      <w:r w:rsidRPr="00A36A6F">
        <w:rPr>
          <w:rFonts w:ascii="Arial" w:eastAsia="Arial" w:hAnsi="Arial" w:cs="Arial"/>
          <w:spacing w:val="-3"/>
          <w:sz w:val="16"/>
          <w:szCs w:val="22"/>
        </w:rPr>
        <w:t xml:space="preserve"> </w:t>
      </w:r>
      <w:r w:rsidRPr="00A36A6F">
        <w:rPr>
          <w:rFonts w:ascii="Arial" w:eastAsia="Arial" w:hAnsi="Arial" w:cs="Arial"/>
          <w:sz w:val="16"/>
          <w:szCs w:val="22"/>
        </w:rPr>
        <w:t>of three years following the date of the final payment to the contractor for all contract work and shall be available at reasonable times and places for inspection by authorized representatives of the contracting agency and the FHWA.</w:t>
      </w:r>
    </w:p>
    <w:p w14:paraId="584467ED" w14:textId="77777777" w:rsidR="00A36A6F" w:rsidRPr="00A36A6F" w:rsidRDefault="00A36A6F" w:rsidP="005D1515">
      <w:pPr>
        <w:widowControl w:val="0"/>
        <w:numPr>
          <w:ilvl w:val="0"/>
          <w:numId w:val="25"/>
        </w:numPr>
        <w:tabs>
          <w:tab w:val="left" w:pos="484"/>
        </w:tabs>
        <w:autoSpaceDE w:val="0"/>
        <w:autoSpaceDN w:val="0"/>
        <w:spacing w:before="183"/>
        <w:ind w:right="374" w:firstLine="143"/>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records</w:t>
      </w:r>
      <w:r w:rsidRPr="00A36A6F">
        <w:rPr>
          <w:rFonts w:ascii="Arial" w:eastAsia="Arial" w:hAnsi="Arial" w:cs="Arial"/>
          <w:spacing w:val="-5"/>
          <w:sz w:val="16"/>
          <w:szCs w:val="22"/>
        </w:rPr>
        <w:t xml:space="preserve"> </w:t>
      </w:r>
      <w:r w:rsidRPr="00A36A6F">
        <w:rPr>
          <w:rFonts w:ascii="Arial" w:eastAsia="Arial" w:hAnsi="Arial" w:cs="Arial"/>
          <w:sz w:val="16"/>
          <w:szCs w:val="22"/>
        </w:rPr>
        <w:t>kept</w:t>
      </w:r>
      <w:r w:rsidRPr="00A36A6F">
        <w:rPr>
          <w:rFonts w:ascii="Arial" w:eastAsia="Arial" w:hAnsi="Arial" w:cs="Arial"/>
          <w:spacing w:val="-6"/>
          <w:sz w:val="16"/>
          <w:szCs w:val="22"/>
        </w:rPr>
        <w:t xml:space="preserve"> </w:t>
      </w:r>
      <w:r w:rsidRPr="00A36A6F">
        <w:rPr>
          <w:rFonts w:ascii="Arial" w:eastAsia="Arial" w:hAnsi="Arial" w:cs="Arial"/>
          <w:sz w:val="16"/>
          <w:szCs w:val="22"/>
        </w:rPr>
        <w:t>by</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contractor</w:t>
      </w:r>
      <w:r w:rsidRPr="00A36A6F">
        <w:rPr>
          <w:rFonts w:ascii="Arial" w:eastAsia="Arial" w:hAnsi="Arial" w:cs="Arial"/>
          <w:spacing w:val="-6"/>
          <w:sz w:val="16"/>
          <w:szCs w:val="22"/>
        </w:rPr>
        <w:t xml:space="preserve"> </w:t>
      </w:r>
      <w:r w:rsidRPr="00A36A6F">
        <w:rPr>
          <w:rFonts w:ascii="Arial" w:eastAsia="Arial" w:hAnsi="Arial" w:cs="Arial"/>
          <w:sz w:val="16"/>
          <w:szCs w:val="22"/>
        </w:rPr>
        <w:t>shall</w:t>
      </w:r>
      <w:r w:rsidRPr="00A36A6F">
        <w:rPr>
          <w:rFonts w:ascii="Arial" w:eastAsia="Arial" w:hAnsi="Arial" w:cs="Arial"/>
          <w:spacing w:val="-5"/>
          <w:sz w:val="16"/>
          <w:szCs w:val="22"/>
        </w:rPr>
        <w:t xml:space="preserve"> </w:t>
      </w:r>
      <w:r w:rsidRPr="00A36A6F">
        <w:rPr>
          <w:rFonts w:ascii="Arial" w:eastAsia="Arial" w:hAnsi="Arial" w:cs="Arial"/>
          <w:sz w:val="16"/>
          <w:szCs w:val="22"/>
        </w:rPr>
        <w:t>document</w:t>
      </w:r>
      <w:r w:rsidRPr="00A36A6F">
        <w:rPr>
          <w:rFonts w:ascii="Arial" w:eastAsia="Arial" w:hAnsi="Arial" w:cs="Arial"/>
          <w:spacing w:val="-6"/>
          <w:sz w:val="16"/>
          <w:szCs w:val="22"/>
        </w:rPr>
        <w:t xml:space="preserve"> </w:t>
      </w:r>
      <w:r w:rsidRPr="00A36A6F">
        <w:rPr>
          <w:rFonts w:ascii="Arial" w:eastAsia="Arial" w:hAnsi="Arial" w:cs="Arial"/>
          <w:sz w:val="16"/>
          <w:szCs w:val="22"/>
        </w:rPr>
        <w:t xml:space="preserve">the </w:t>
      </w:r>
      <w:r w:rsidRPr="00A36A6F">
        <w:rPr>
          <w:rFonts w:ascii="Arial" w:eastAsia="Arial" w:hAnsi="Arial" w:cs="Arial"/>
          <w:spacing w:val="-2"/>
          <w:sz w:val="16"/>
          <w:szCs w:val="22"/>
        </w:rPr>
        <w:t>following:</w:t>
      </w:r>
    </w:p>
    <w:p w14:paraId="5353D839" w14:textId="77777777" w:rsidR="00A36A6F" w:rsidRPr="00A36A6F" w:rsidRDefault="00A36A6F" w:rsidP="00A36A6F">
      <w:pPr>
        <w:widowControl w:val="0"/>
        <w:autoSpaceDE w:val="0"/>
        <w:autoSpaceDN w:val="0"/>
        <w:rPr>
          <w:rFonts w:ascii="Arial" w:eastAsia="Arial" w:hAnsi="Arial" w:cs="Arial"/>
          <w:sz w:val="16"/>
          <w:szCs w:val="22"/>
        </w:rPr>
        <w:sectPr w:rsidR="00A36A6F" w:rsidRPr="00A36A6F" w:rsidSect="00570D7F">
          <w:pgSz w:w="12240" w:h="15840"/>
          <w:pgMar w:top="1360" w:right="1340" w:bottom="440" w:left="1320" w:header="576" w:footer="576" w:gutter="0"/>
          <w:cols w:num="2" w:space="720" w:equalWidth="0">
            <w:col w:w="4605" w:space="291"/>
            <w:col w:w="4684"/>
          </w:cols>
          <w:docGrid w:linePitch="272"/>
        </w:sectPr>
      </w:pPr>
    </w:p>
    <w:p w14:paraId="529AD67A" w14:textId="77777777" w:rsidR="00A36A6F" w:rsidRPr="00A36A6F" w:rsidRDefault="00A36A6F" w:rsidP="005D1515">
      <w:pPr>
        <w:widowControl w:val="0"/>
        <w:numPr>
          <w:ilvl w:val="1"/>
          <w:numId w:val="25"/>
        </w:numPr>
        <w:tabs>
          <w:tab w:val="left" w:pos="644"/>
        </w:tabs>
        <w:autoSpaceDE w:val="0"/>
        <w:autoSpaceDN w:val="0"/>
        <w:spacing w:before="80"/>
        <w:ind w:right="226" w:firstLine="288"/>
        <w:rPr>
          <w:rFonts w:ascii="Arial" w:eastAsia="Arial" w:hAnsi="Arial" w:cs="Arial"/>
          <w:sz w:val="16"/>
          <w:szCs w:val="22"/>
        </w:rPr>
      </w:pPr>
      <w:bookmarkStart w:id="1360" w:name="III._NONSEGREGATED_FACILITIES"/>
      <w:bookmarkStart w:id="1361" w:name="IV._DAVIS-BACON_AND_RELATED_ACT_PROVISIO"/>
      <w:bookmarkEnd w:id="1360"/>
      <w:bookmarkEnd w:id="1361"/>
      <w:r w:rsidRPr="00A36A6F">
        <w:rPr>
          <w:rFonts w:ascii="Arial" w:eastAsia="Arial" w:hAnsi="Arial" w:cs="Arial"/>
          <w:sz w:val="16"/>
          <w:szCs w:val="22"/>
        </w:rPr>
        <w:lastRenderedPageBreak/>
        <w:t>The number and work hours of minority and non- minority</w:t>
      </w:r>
      <w:r w:rsidRPr="00A36A6F">
        <w:rPr>
          <w:rFonts w:ascii="Arial" w:eastAsia="Arial" w:hAnsi="Arial" w:cs="Arial"/>
          <w:spacing w:val="-5"/>
          <w:sz w:val="16"/>
          <w:szCs w:val="22"/>
        </w:rPr>
        <w:t xml:space="preserve"> </w:t>
      </w:r>
      <w:r w:rsidRPr="00A36A6F">
        <w:rPr>
          <w:rFonts w:ascii="Arial" w:eastAsia="Arial" w:hAnsi="Arial" w:cs="Arial"/>
          <w:sz w:val="16"/>
          <w:szCs w:val="22"/>
        </w:rPr>
        <w:t>group</w:t>
      </w:r>
      <w:r w:rsidRPr="00A36A6F">
        <w:rPr>
          <w:rFonts w:ascii="Arial" w:eastAsia="Arial" w:hAnsi="Arial" w:cs="Arial"/>
          <w:spacing w:val="-6"/>
          <w:sz w:val="16"/>
          <w:szCs w:val="22"/>
        </w:rPr>
        <w:t xml:space="preserve"> </w:t>
      </w:r>
      <w:r w:rsidRPr="00A36A6F">
        <w:rPr>
          <w:rFonts w:ascii="Arial" w:eastAsia="Arial" w:hAnsi="Arial" w:cs="Arial"/>
          <w:sz w:val="16"/>
          <w:szCs w:val="22"/>
        </w:rPr>
        <w:t>members</w:t>
      </w:r>
      <w:r w:rsidRPr="00A36A6F">
        <w:rPr>
          <w:rFonts w:ascii="Arial" w:eastAsia="Arial" w:hAnsi="Arial" w:cs="Arial"/>
          <w:spacing w:val="-5"/>
          <w:sz w:val="16"/>
          <w:szCs w:val="22"/>
        </w:rPr>
        <w:t xml:space="preserve"> </w:t>
      </w:r>
      <w:r w:rsidRPr="00A36A6F">
        <w:rPr>
          <w:rFonts w:ascii="Arial" w:eastAsia="Arial" w:hAnsi="Arial" w:cs="Arial"/>
          <w:sz w:val="16"/>
          <w:szCs w:val="22"/>
        </w:rPr>
        <w:t>and</w:t>
      </w:r>
      <w:r w:rsidRPr="00A36A6F">
        <w:rPr>
          <w:rFonts w:ascii="Arial" w:eastAsia="Arial" w:hAnsi="Arial" w:cs="Arial"/>
          <w:spacing w:val="-6"/>
          <w:sz w:val="16"/>
          <w:szCs w:val="22"/>
        </w:rPr>
        <w:t xml:space="preserve"> </w:t>
      </w:r>
      <w:r w:rsidRPr="00A36A6F">
        <w:rPr>
          <w:rFonts w:ascii="Arial" w:eastAsia="Arial" w:hAnsi="Arial" w:cs="Arial"/>
          <w:sz w:val="16"/>
          <w:szCs w:val="22"/>
        </w:rPr>
        <w:t>women</w:t>
      </w:r>
      <w:r w:rsidRPr="00A36A6F">
        <w:rPr>
          <w:rFonts w:ascii="Arial" w:eastAsia="Arial" w:hAnsi="Arial" w:cs="Arial"/>
          <w:spacing w:val="-6"/>
          <w:sz w:val="16"/>
          <w:szCs w:val="22"/>
        </w:rPr>
        <w:t xml:space="preserve"> </w:t>
      </w:r>
      <w:r w:rsidRPr="00A36A6F">
        <w:rPr>
          <w:rFonts w:ascii="Arial" w:eastAsia="Arial" w:hAnsi="Arial" w:cs="Arial"/>
          <w:sz w:val="16"/>
          <w:szCs w:val="22"/>
        </w:rPr>
        <w:t>employed</w:t>
      </w:r>
      <w:r w:rsidRPr="00A36A6F">
        <w:rPr>
          <w:rFonts w:ascii="Arial" w:eastAsia="Arial" w:hAnsi="Arial" w:cs="Arial"/>
          <w:spacing w:val="-6"/>
          <w:sz w:val="16"/>
          <w:szCs w:val="22"/>
        </w:rPr>
        <w:t xml:space="preserve"> </w:t>
      </w:r>
      <w:r w:rsidRPr="00A36A6F">
        <w:rPr>
          <w:rFonts w:ascii="Arial" w:eastAsia="Arial" w:hAnsi="Arial" w:cs="Arial"/>
          <w:sz w:val="16"/>
          <w:szCs w:val="22"/>
        </w:rPr>
        <w:t>in</w:t>
      </w:r>
      <w:r w:rsidRPr="00A36A6F">
        <w:rPr>
          <w:rFonts w:ascii="Arial" w:eastAsia="Arial" w:hAnsi="Arial" w:cs="Arial"/>
          <w:spacing w:val="-6"/>
          <w:sz w:val="16"/>
          <w:szCs w:val="22"/>
        </w:rPr>
        <w:t xml:space="preserve"> </w:t>
      </w:r>
      <w:r w:rsidRPr="00A36A6F">
        <w:rPr>
          <w:rFonts w:ascii="Arial" w:eastAsia="Arial" w:hAnsi="Arial" w:cs="Arial"/>
          <w:sz w:val="16"/>
          <w:szCs w:val="22"/>
        </w:rPr>
        <w:t>each</w:t>
      </w:r>
      <w:r w:rsidRPr="00A36A6F">
        <w:rPr>
          <w:rFonts w:ascii="Arial" w:eastAsia="Arial" w:hAnsi="Arial" w:cs="Arial"/>
          <w:spacing w:val="-6"/>
          <w:sz w:val="16"/>
          <w:szCs w:val="22"/>
        </w:rPr>
        <w:t xml:space="preserve"> </w:t>
      </w:r>
      <w:r w:rsidRPr="00A36A6F">
        <w:rPr>
          <w:rFonts w:ascii="Arial" w:eastAsia="Arial" w:hAnsi="Arial" w:cs="Arial"/>
          <w:sz w:val="16"/>
          <w:szCs w:val="22"/>
        </w:rPr>
        <w:t xml:space="preserve">work classification on the </w:t>
      </w:r>
      <w:proofErr w:type="gramStart"/>
      <w:r w:rsidRPr="00A36A6F">
        <w:rPr>
          <w:rFonts w:ascii="Arial" w:eastAsia="Arial" w:hAnsi="Arial" w:cs="Arial"/>
          <w:sz w:val="16"/>
          <w:szCs w:val="22"/>
        </w:rPr>
        <w:t>project;</w:t>
      </w:r>
      <w:proofErr w:type="gramEnd"/>
    </w:p>
    <w:p w14:paraId="1922E302" w14:textId="77777777" w:rsidR="00A36A6F" w:rsidRPr="00A36A6F" w:rsidRDefault="00A36A6F" w:rsidP="005D1515">
      <w:pPr>
        <w:widowControl w:val="0"/>
        <w:numPr>
          <w:ilvl w:val="1"/>
          <w:numId w:val="25"/>
        </w:numPr>
        <w:tabs>
          <w:tab w:val="left" w:pos="643"/>
        </w:tabs>
        <w:autoSpaceDE w:val="0"/>
        <w:autoSpaceDN w:val="0"/>
        <w:spacing w:before="183"/>
        <w:ind w:left="263" w:right="301" w:firstLine="143"/>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progress</w:t>
      </w:r>
      <w:r w:rsidRPr="00A36A6F">
        <w:rPr>
          <w:rFonts w:ascii="Arial" w:eastAsia="Arial" w:hAnsi="Arial" w:cs="Arial"/>
          <w:spacing w:val="-4"/>
          <w:sz w:val="16"/>
          <w:szCs w:val="22"/>
        </w:rPr>
        <w:t xml:space="preserve"> </w:t>
      </w:r>
      <w:r w:rsidRPr="00A36A6F">
        <w:rPr>
          <w:rFonts w:ascii="Arial" w:eastAsia="Arial" w:hAnsi="Arial" w:cs="Arial"/>
          <w:sz w:val="16"/>
          <w:szCs w:val="22"/>
        </w:rPr>
        <w:t>and</w:t>
      </w:r>
      <w:r w:rsidRPr="00A36A6F">
        <w:rPr>
          <w:rFonts w:ascii="Arial" w:eastAsia="Arial" w:hAnsi="Arial" w:cs="Arial"/>
          <w:spacing w:val="-6"/>
          <w:sz w:val="16"/>
          <w:szCs w:val="22"/>
        </w:rPr>
        <w:t xml:space="preserve"> </w:t>
      </w:r>
      <w:r w:rsidRPr="00A36A6F">
        <w:rPr>
          <w:rFonts w:ascii="Arial" w:eastAsia="Arial" w:hAnsi="Arial" w:cs="Arial"/>
          <w:sz w:val="16"/>
          <w:szCs w:val="22"/>
        </w:rPr>
        <w:t>efforts</w:t>
      </w:r>
      <w:r w:rsidRPr="00A36A6F">
        <w:rPr>
          <w:rFonts w:ascii="Arial" w:eastAsia="Arial" w:hAnsi="Arial" w:cs="Arial"/>
          <w:spacing w:val="-5"/>
          <w:sz w:val="16"/>
          <w:szCs w:val="22"/>
        </w:rPr>
        <w:t xml:space="preserve"> </w:t>
      </w:r>
      <w:r w:rsidRPr="00A36A6F">
        <w:rPr>
          <w:rFonts w:ascii="Arial" w:eastAsia="Arial" w:hAnsi="Arial" w:cs="Arial"/>
          <w:sz w:val="16"/>
          <w:szCs w:val="22"/>
        </w:rPr>
        <w:t>being</w:t>
      </w:r>
      <w:r w:rsidRPr="00A36A6F">
        <w:rPr>
          <w:rFonts w:ascii="Arial" w:eastAsia="Arial" w:hAnsi="Arial" w:cs="Arial"/>
          <w:spacing w:val="-4"/>
          <w:sz w:val="16"/>
          <w:szCs w:val="22"/>
        </w:rPr>
        <w:t xml:space="preserve"> </w:t>
      </w:r>
      <w:r w:rsidRPr="00A36A6F">
        <w:rPr>
          <w:rFonts w:ascii="Arial" w:eastAsia="Arial" w:hAnsi="Arial" w:cs="Arial"/>
          <w:sz w:val="16"/>
          <w:szCs w:val="22"/>
        </w:rPr>
        <w:t>made</w:t>
      </w:r>
      <w:r w:rsidRPr="00A36A6F">
        <w:rPr>
          <w:rFonts w:ascii="Arial" w:eastAsia="Arial" w:hAnsi="Arial" w:cs="Arial"/>
          <w:spacing w:val="-6"/>
          <w:sz w:val="16"/>
          <w:szCs w:val="22"/>
        </w:rPr>
        <w:t xml:space="preserve"> </w:t>
      </w:r>
      <w:r w:rsidRPr="00A36A6F">
        <w:rPr>
          <w:rFonts w:ascii="Arial" w:eastAsia="Arial" w:hAnsi="Arial" w:cs="Arial"/>
          <w:sz w:val="16"/>
          <w:szCs w:val="22"/>
        </w:rPr>
        <w:t>in</w:t>
      </w:r>
      <w:r w:rsidRPr="00A36A6F">
        <w:rPr>
          <w:rFonts w:ascii="Arial" w:eastAsia="Arial" w:hAnsi="Arial" w:cs="Arial"/>
          <w:spacing w:val="-6"/>
          <w:sz w:val="16"/>
          <w:szCs w:val="22"/>
        </w:rPr>
        <w:t xml:space="preserve"> </w:t>
      </w:r>
      <w:r w:rsidRPr="00A36A6F">
        <w:rPr>
          <w:rFonts w:ascii="Arial" w:eastAsia="Arial" w:hAnsi="Arial" w:cs="Arial"/>
          <w:sz w:val="16"/>
          <w:szCs w:val="22"/>
        </w:rPr>
        <w:t>cooperation with unions, when applicable, to increase employment opportunities for minorities and women; and</w:t>
      </w:r>
    </w:p>
    <w:p w14:paraId="6A6B91A6" w14:textId="77777777" w:rsidR="00A36A6F" w:rsidRPr="00A36A6F" w:rsidRDefault="00A36A6F" w:rsidP="00A36A6F">
      <w:pPr>
        <w:widowControl w:val="0"/>
        <w:autoSpaceDE w:val="0"/>
        <w:autoSpaceDN w:val="0"/>
        <w:spacing w:before="1"/>
        <w:rPr>
          <w:rFonts w:ascii="Arial" w:eastAsia="Arial" w:hAnsi="Arial" w:cs="Arial"/>
          <w:sz w:val="16"/>
          <w:szCs w:val="16"/>
        </w:rPr>
      </w:pPr>
    </w:p>
    <w:p w14:paraId="3BBF89E9" w14:textId="77777777" w:rsidR="00A36A6F" w:rsidRPr="00A36A6F" w:rsidRDefault="00A36A6F" w:rsidP="005D1515">
      <w:pPr>
        <w:widowControl w:val="0"/>
        <w:numPr>
          <w:ilvl w:val="1"/>
          <w:numId w:val="25"/>
        </w:numPr>
        <w:tabs>
          <w:tab w:val="left" w:pos="644"/>
        </w:tabs>
        <w:autoSpaceDE w:val="0"/>
        <w:autoSpaceDN w:val="0"/>
        <w:ind w:left="264" w:right="61" w:firstLine="143"/>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progress</w:t>
      </w:r>
      <w:r w:rsidRPr="00A36A6F">
        <w:rPr>
          <w:rFonts w:ascii="Arial" w:eastAsia="Arial" w:hAnsi="Arial" w:cs="Arial"/>
          <w:spacing w:val="-4"/>
          <w:sz w:val="16"/>
          <w:szCs w:val="22"/>
        </w:rPr>
        <w:t xml:space="preserve"> </w:t>
      </w:r>
      <w:r w:rsidRPr="00A36A6F">
        <w:rPr>
          <w:rFonts w:ascii="Arial" w:eastAsia="Arial" w:hAnsi="Arial" w:cs="Arial"/>
          <w:sz w:val="16"/>
          <w:szCs w:val="22"/>
        </w:rPr>
        <w:t>and</w:t>
      </w:r>
      <w:r w:rsidRPr="00A36A6F">
        <w:rPr>
          <w:rFonts w:ascii="Arial" w:eastAsia="Arial" w:hAnsi="Arial" w:cs="Arial"/>
          <w:spacing w:val="-6"/>
          <w:sz w:val="16"/>
          <w:szCs w:val="22"/>
        </w:rPr>
        <w:t xml:space="preserve"> </w:t>
      </w:r>
      <w:r w:rsidRPr="00A36A6F">
        <w:rPr>
          <w:rFonts w:ascii="Arial" w:eastAsia="Arial" w:hAnsi="Arial" w:cs="Arial"/>
          <w:sz w:val="16"/>
          <w:szCs w:val="22"/>
        </w:rPr>
        <w:t>efforts</w:t>
      </w:r>
      <w:r w:rsidRPr="00A36A6F">
        <w:rPr>
          <w:rFonts w:ascii="Arial" w:eastAsia="Arial" w:hAnsi="Arial" w:cs="Arial"/>
          <w:spacing w:val="-5"/>
          <w:sz w:val="16"/>
          <w:szCs w:val="22"/>
        </w:rPr>
        <w:t xml:space="preserve"> </w:t>
      </w:r>
      <w:r w:rsidRPr="00A36A6F">
        <w:rPr>
          <w:rFonts w:ascii="Arial" w:eastAsia="Arial" w:hAnsi="Arial" w:cs="Arial"/>
          <w:sz w:val="16"/>
          <w:szCs w:val="22"/>
        </w:rPr>
        <w:t>being</w:t>
      </w:r>
      <w:r w:rsidRPr="00A36A6F">
        <w:rPr>
          <w:rFonts w:ascii="Arial" w:eastAsia="Arial" w:hAnsi="Arial" w:cs="Arial"/>
          <w:spacing w:val="-4"/>
          <w:sz w:val="16"/>
          <w:szCs w:val="22"/>
        </w:rPr>
        <w:t xml:space="preserve"> </w:t>
      </w:r>
      <w:r w:rsidRPr="00A36A6F">
        <w:rPr>
          <w:rFonts w:ascii="Arial" w:eastAsia="Arial" w:hAnsi="Arial" w:cs="Arial"/>
          <w:sz w:val="16"/>
          <w:szCs w:val="22"/>
        </w:rPr>
        <w:t>made</w:t>
      </w:r>
      <w:r w:rsidRPr="00A36A6F">
        <w:rPr>
          <w:rFonts w:ascii="Arial" w:eastAsia="Arial" w:hAnsi="Arial" w:cs="Arial"/>
          <w:spacing w:val="-6"/>
          <w:sz w:val="16"/>
          <w:szCs w:val="22"/>
        </w:rPr>
        <w:t xml:space="preserve"> </w:t>
      </w:r>
      <w:r w:rsidRPr="00A36A6F">
        <w:rPr>
          <w:rFonts w:ascii="Arial" w:eastAsia="Arial" w:hAnsi="Arial" w:cs="Arial"/>
          <w:sz w:val="16"/>
          <w:szCs w:val="22"/>
        </w:rPr>
        <w:t>in</w:t>
      </w:r>
      <w:r w:rsidRPr="00A36A6F">
        <w:rPr>
          <w:rFonts w:ascii="Arial" w:eastAsia="Arial" w:hAnsi="Arial" w:cs="Arial"/>
          <w:spacing w:val="-6"/>
          <w:sz w:val="16"/>
          <w:szCs w:val="22"/>
        </w:rPr>
        <w:t xml:space="preserve"> </w:t>
      </w:r>
      <w:r w:rsidRPr="00A36A6F">
        <w:rPr>
          <w:rFonts w:ascii="Arial" w:eastAsia="Arial" w:hAnsi="Arial" w:cs="Arial"/>
          <w:sz w:val="16"/>
          <w:szCs w:val="22"/>
        </w:rPr>
        <w:t>locating,</w:t>
      </w:r>
      <w:r w:rsidRPr="00A36A6F">
        <w:rPr>
          <w:rFonts w:ascii="Arial" w:eastAsia="Arial" w:hAnsi="Arial" w:cs="Arial"/>
          <w:spacing w:val="-6"/>
          <w:sz w:val="16"/>
          <w:szCs w:val="22"/>
        </w:rPr>
        <w:t xml:space="preserve"> </w:t>
      </w:r>
      <w:r w:rsidRPr="00A36A6F">
        <w:rPr>
          <w:rFonts w:ascii="Arial" w:eastAsia="Arial" w:hAnsi="Arial" w:cs="Arial"/>
          <w:sz w:val="16"/>
          <w:szCs w:val="22"/>
        </w:rPr>
        <w:t>hiring, training, qualifying, and upgrading minorities and women.</w:t>
      </w:r>
    </w:p>
    <w:p w14:paraId="3E1A8C1B" w14:textId="77777777" w:rsidR="00A36A6F" w:rsidRPr="00A36A6F" w:rsidRDefault="00A36A6F" w:rsidP="00A36A6F">
      <w:pPr>
        <w:widowControl w:val="0"/>
        <w:autoSpaceDE w:val="0"/>
        <w:autoSpaceDN w:val="0"/>
        <w:rPr>
          <w:rFonts w:ascii="Arial" w:eastAsia="Arial" w:hAnsi="Arial" w:cs="Arial"/>
          <w:sz w:val="16"/>
          <w:szCs w:val="16"/>
        </w:rPr>
      </w:pPr>
    </w:p>
    <w:p w14:paraId="1B7DC732" w14:textId="77777777" w:rsidR="00A36A6F" w:rsidRPr="00A36A6F" w:rsidRDefault="00A36A6F" w:rsidP="005D1515">
      <w:pPr>
        <w:widowControl w:val="0"/>
        <w:numPr>
          <w:ilvl w:val="0"/>
          <w:numId w:val="25"/>
        </w:numPr>
        <w:tabs>
          <w:tab w:val="left" w:pos="485"/>
        </w:tabs>
        <w:autoSpaceDE w:val="0"/>
        <w:autoSpaceDN w:val="0"/>
        <w:ind w:right="57" w:firstLine="144"/>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2"/>
          <w:sz w:val="16"/>
          <w:szCs w:val="22"/>
        </w:rPr>
        <w:t xml:space="preserve"> </w:t>
      </w:r>
      <w:r w:rsidRPr="00A36A6F">
        <w:rPr>
          <w:rFonts w:ascii="Arial" w:eastAsia="Arial" w:hAnsi="Arial" w:cs="Arial"/>
          <w:sz w:val="16"/>
          <w:szCs w:val="22"/>
        </w:rPr>
        <w:t>contractors</w:t>
      </w:r>
      <w:r w:rsidRPr="00A36A6F">
        <w:rPr>
          <w:rFonts w:ascii="Arial" w:eastAsia="Arial" w:hAnsi="Arial" w:cs="Arial"/>
          <w:spacing w:val="-1"/>
          <w:sz w:val="16"/>
          <w:szCs w:val="22"/>
        </w:rPr>
        <w:t xml:space="preserve"> </w:t>
      </w:r>
      <w:r w:rsidRPr="00A36A6F">
        <w:rPr>
          <w:rFonts w:ascii="Arial" w:eastAsia="Arial" w:hAnsi="Arial" w:cs="Arial"/>
          <w:sz w:val="16"/>
          <w:szCs w:val="22"/>
        </w:rPr>
        <w:t>and</w:t>
      </w:r>
      <w:r w:rsidRPr="00A36A6F">
        <w:rPr>
          <w:rFonts w:ascii="Arial" w:eastAsia="Arial" w:hAnsi="Arial" w:cs="Arial"/>
          <w:spacing w:val="-2"/>
          <w:sz w:val="16"/>
          <w:szCs w:val="22"/>
        </w:rPr>
        <w:t xml:space="preserve"> </w:t>
      </w:r>
      <w:r w:rsidRPr="00A36A6F">
        <w:rPr>
          <w:rFonts w:ascii="Arial" w:eastAsia="Arial" w:hAnsi="Arial" w:cs="Arial"/>
          <w:sz w:val="16"/>
          <w:szCs w:val="22"/>
        </w:rPr>
        <w:t>subcontractors</w:t>
      </w:r>
      <w:r w:rsidRPr="00A36A6F">
        <w:rPr>
          <w:rFonts w:ascii="Arial" w:eastAsia="Arial" w:hAnsi="Arial" w:cs="Arial"/>
          <w:spacing w:val="-1"/>
          <w:sz w:val="16"/>
          <w:szCs w:val="22"/>
        </w:rPr>
        <w:t xml:space="preserve"> </w:t>
      </w:r>
      <w:r w:rsidRPr="00A36A6F">
        <w:rPr>
          <w:rFonts w:ascii="Arial" w:eastAsia="Arial" w:hAnsi="Arial" w:cs="Arial"/>
          <w:sz w:val="16"/>
          <w:szCs w:val="22"/>
        </w:rPr>
        <w:t>will</w:t>
      </w:r>
      <w:r w:rsidRPr="00A36A6F">
        <w:rPr>
          <w:rFonts w:ascii="Arial" w:eastAsia="Arial" w:hAnsi="Arial" w:cs="Arial"/>
          <w:spacing w:val="-1"/>
          <w:sz w:val="16"/>
          <w:szCs w:val="22"/>
        </w:rPr>
        <w:t xml:space="preserve"> </w:t>
      </w:r>
      <w:r w:rsidRPr="00A36A6F">
        <w:rPr>
          <w:rFonts w:ascii="Arial" w:eastAsia="Arial" w:hAnsi="Arial" w:cs="Arial"/>
          <w:sz w:val="16"/>
          <w:szCs w:val="22"/>
        </w:rPr>
        <w:t>submit</w:t>
      </w:r>
      <w:r w:rsidRPr="00A36A6F">
        <w:rPr>
          <w:rFonts w:ascii="Arial" w:eastAsia="Arial" w:hAnsi="Arial" w:cs="Arial"/>
          <w:spacing w:val="-3"/>
          <w:sz w:val="16"/>
          <w:szCs w:val="22"/>
        </w:rPr>
        <w:t xml:space="preserve"> </w:t>
      </w:r>
      <w:r w:rsidRPr="00A36A6F">
        <w:rPr>
          <w:rFonts w:ascii="Arial" w:eastAsia="Arial" w:hAnsi="Arial" w:cs="Arial"/>
          <w:sz w:val="16"/>
          <w:szCs w:val="22"/>
        </w:rPr>
        <w:t>an</w:t>
      </w:r>
      <w:r w:rsidRPr="00A36A6F">
        <w:rPr>
          <w:rFonts w:ascii="Arial" w:eastAsia="Arial" w:hAnsi="Arial" w:cs="Arial"/>
          <w:spacing w:val="-2"/>
          <w:sz w:val="16"/>
          <w:szCs w:val="22"/>
        </w:rPr>
        <w:t xml:space="preserve"> </w:t>
      </w:r>
      <w:r w:rsidRPr="00A36A6F">
        <w:rPr>
          <w:rFonts w:ascii="Arial" w:eastAsia="Arial" w:hAnsi="Arial" w:cs="Arial"/>
          <w:sz w:val="16"/>
          <w:szCs w:val="22"/>
        </w:rPr>
        <w:t>annual report to the contracting agency each July for the duration of the</w:t>
      </w:r>
      <w:r w:rsidRPr="00A36A6F">
        <w:rPr>
          <w:rFonts w:ascii="Arial" w:eastAsia="Arial" w:hAnsi="Arial" w:cs="Arial"/>
          <w:spacing w:val="-3"/>
          <w:sz w:val="16"/>
          <w:szCs w:val="22"/>
        </w:rPr>
        <w:t xml:space="preserve"> </w:t>
      </w:r>
      <w:r w:rsidRPr="00A36A6F">
        <w:rPr>
          <w:rFonts w:ascii="Arial" w:eastAsia="Arial" w:hAnsi="Arial" w:cs="Arial"/>
          <w:sz w:val="16"/>
          <w:szCs w:val="22"/>
        </w:rPr>
        <w:t>project</w:t>
      </w:r>
      <w:r w:rsidRPr="00A36A6F">
        <w:rPr>
          <w:rFonts w:ascii="Arial" w:eastAsia="Arial" w:hAnsi="Arial" w:cs="Arial"/>
          <w:spacing w:val="-3"/>
          <w:sz w:val="16"/>
          <w:szCs w:val="22"/>
        </w:rPr>
        <w:t xml:space="preserve"> </w:t>
      </w:r>
      <w:r w:rsidRPr="00A36A6F">
        <w:rPr>
          <w:rFonts w:ascii="Arial" w:eastAsia="Arial" w:hAnsi="Arial" w:cs="Arial"/>
          <w:sz w:val="16"/>
          <w:szCs w:val="22"/>
        </w:rPr>
        <w:t>indicating</w:t>
      </w:r>
      <w:r w:rsidRPr="00A36A6F">
        <w:rPr>
          <w:rFonts w:ascii="Arial" w:eastAsia="Arial" w:hAnsi="Arial" w:cs="Arial"/>
          <w:spacing w:val="-3"/>
          <w:sz w:val="16"/>
          <w:szCs w:val="22"/>
        </w:rPr>
        <w:t xml:space="preserve"> </w:t>
      </w:r>
      <w:r w:rsidRPr="00A36A6F">
        <w:rPr>
          <w:rFonts w:ascii="Arial" w:eastAsia="Arial" w:hAnsi="Arial" w:cs="Arial"/>
          <w:sz w:val="16"/>
          <w:szCs w:val="22"/>
        </w:rPr>
        <w:t>the</w:t>
      </w:r>
      <w:r w:rsidRPr="00A36A6F">
        <w:rPr>
          <w:rFonts w:ascii="Arial" w:eastAsia="Arial" w:hAnsi="Arial" w:cs="Arial"/>
          <w:spacing w:val="-3"/>
          <w:sz w:val="16"/>
          <w:szCs w:val="22"/>
        </w:rPr>
        <w:t xml:space="preserve"> </w:t>
      </w:r>
      <w:r w:rsidRPr="00A36A6F">
        <w:rPr>
          <w:rFonts w:ascii="Arial" w:eastAsia="Arial" w:hAnsi="Arial" w:cs="Arial"/>
          <w:sz w:val="16"/>
          <w:szCs w:val="22"/>
        </w:rPr>
        <w:t>number</w:t>
      </w:r>
      <w:r w:rsidRPr="00A36A6F">
        <w:rPr>
          <w:rFonts w:ascii="Arial" w:eastAsia="Arial" w:hAnsi="Arial" w:cs="Arial"/>
          <w:spacing w:val="-1"/>
          <w:sz w:val="16"/>
          <w:szCs w:val="22"/>
        </w:rPr>
        <w:t xml:space="preserve"> </w:t>
      </w:r>
      <w:r w:rsidRPr="00A36A6F">
        <w:rPr>
          <w:rFonts w:ascii="Arial" w:eastAsia="Arial" w:hAnsi="Arial" w:cs="Arial"/>
          <w:sz w:val="16"/>
          <w:szCs w:val="22"/>
        </w:rPr>
        <w:t>of</w:t>
      </w:r>
      <w:r w:rsidRPr="00A36A6F">
        <w:rPr>
          <w:rFonts w:ascii="Arial" w:eastAsia="Arial" w:hAnsi="Arial" w:cs="Arial"/>
          <w:spacing w:val="-3"/>
          <w:sz w:val="16"/>
          <w:szCs w:val="22"/>
        </w:rPr>
        <w:t xml:space="preserve"> </w:t>
      </w:r>
      <w:r w:rsidRPr="00A36A6F">
        <w:rPr>
          <w:rFonts w:ascii="Arial" w:eastAsia="Arial" w:hAnsi="Arial" w:cs="Arial"/>
          <w:sz w:val="16"/>
          <w:szCs w:val="22"/>
        </w:rPr>
        <w:t>minority,</w:t>
      </w:r>
      <w:r w:rsidRPr="00A36A6F">
        <w:rPr>
          <w:rFonts w:ascii="Arial" w:eastAsia="Arial" w:hAnsi="Arial" w:cs="Arial"/>
          <w:spacing w:val="-3"/>
          <w:sz w:val="16"/>
          <w:szCs w:val="22"/>
        </w:rPr>
        <w:t xml:space="preserve"> </w:t>
      </w:r>
      <w:r w:rsidRPr="00A36A6F">
        <w:rPr>
          <w:rFonts w:ascii="Arial" w:eastAsia="Arial" w:hAnsi="Arial" w:cs="Arial"/>
          <w:sz w:val="16"/>
          <w:szCs w:val="22"/>
        </w:rPr>
        <w:t>women,</w:t>
      </w:r>
      <w:r w:rsidRPr="00A36A6F">
        <w:rPr>
          <w:rFonts w:ascii="Arial" w:eastAsia="Arial" w:hAnsi="Arial" w:cs="Arial"/>
          <w:spacing w:val="-3"/>
          <w:sz w:val="16"/>
          <w:szCs w:val="22"/>
        </w:rPr>
        <w:t xml:space="preserve"> </w:t>
      </w:r>
      <w:r w:rsidRPr="00A36A6F">
        <w:rPr>
          <w:rFonts w:ascii="Arial" w:eastAsia="Arial" w:hAnsi="Arial" w:cs="Arial"/>
          <w:sz w:val="16"/>
          <w:szCs w:val="22"/>
        </w:rPr>
        <w:t>and</w:t>
      </w:r>
      <w:r w:rsidRPr="00A36A6F">
        <w:rPr>
          <w:rFonts w:ascii="Arial" w:eastAsia="Arial" w:hAnsi="Arial" w:cs="Arial"/>
          <w:spacing w:val="-3"/>
          <w:sz w:val="16"/>
          <w:szCs w:val="22"/>
        </w:rPr>
        <w:t xml:space="preserve"> </w:t>
      </w:r>
      <w:r w:rsidRPr="00A36A6F">
        <w:rPr>
          <w:rFonts w:ascii="Arial" w:eastAsia="Arial" w:hAnsi="Arial" w:cs="Arial"/>
          <w:sz w:val="16"/>
          <w:szCs w:val="22"/>
        </w:rPr>
        <w:t>non- minority group employees currently engaged in each work classification</w:t>
      </w:r>
      <w:r w:rsidRPr="00A36A6F">
        <w:rPr>
          <w:rFonts w:ascii="Arial" w:eastAsia="Arial" w:hAnsi="Arial" w:cs="Arial"/>
          <w:spacing w:val="-5"/>
          <w:sz w:val="16"/>
          <w:szCs w:val="22"/>
        </w:rPr>
        <w:t xml:space="preserve"> </w:t>
      </w:r>
      <w:r w:rsidRPr="00A36A6F">
        <w:rPr>
          <w:rFonts w:ascii="Arial" w:eastAsia="Arial" w:hAnsi="Arial" w:cs="Arial"/>
          <w:sz w:val="16"/>
          <w:szCs w:val="22"/>
        </w:rPr>
        <w:t>required</w:t>
      </w:r>
      <w:r w:rsidRPr="00A36A6F">
        <w:rPr>
          <w:rFonts w:ascii="Arial" w:eastAsia="Arial" w:hAnsi="Arial" w:cs="Arial"/>
          <w:spacing w:val="-5"/>
          <w:sz w:val="16"/>
          <w:szCs w:val="22"/>
        </w:rPr>
        <w:t xml:space="preserve"> </w:t>
      </w:r>
      <w:r w:rsidRPr="00A36A6F">
        <w:rPr>
          <w:rFonts w:ascii="Arial" w:eastAsia="Arial" w:hAnsi="Arial" w:cs="Arial"/>
          <w:sz w:val="16"/>
          <w:szCs w:val="22"/>
        </w:rPr>
        <w:t>by</w:t>
      </w:r>
      <w:r w:rsidRPr="00A36A6F">
        <w:rPr>
          <w:rFonts w:ascii="Arial" w:eastAsia="Arial" w:hAnsi="Arial" w:cs="Arial"/>
          <w:spacing w:val="-4"/>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contract</w:t>
      </w:r>
      <w:r w:rsidRPr="00A36A6F">
        <w:rPr>
          <w:rFonts w:ascii="Arial" w:eastAsia="Arial" w:hAnsi="Arial" w:cs="Arial"/>
          <w:spacing w:val="-5"/>
          <w:sz w:val="16"/>
          <w:szCs w:val="22"/>
        </w:rPr>
        <w:t xml:space="preserve"> </w:t>
      </w:r>
      <w:r w:rsidRPr="00A36A6F">
        <w:rPr>
          <w:rFonts w:ascii="Arial" w:eastAsia="Arial" w:hAnsi="Arial" w:cs="Arial"/>
          <w:sz w:val="16"/>
          <w:szCs w:val="22"/>
        </w:rPr>
        <w:t>work.</w:t>
      </w:r>
      <w:r w:rsidRPr="00A36A6F">
        <w:rPr>
          <w:rFonts w:ascii="Arial" w:eastAsia="Arial" w:hAnsi="Arial" w:cs="Arial"/>
          <w:spacing w:val="35"/>
          <w:sz w:val="16"/>
          <w:szCs w:val="22"/>
        </w:rPr>
        <w:t xml:space="preserve"> </w:t>
      </w:r>
      <w:r w:rsidRPr="00A36A6F">
        <w:rPr>
          <w:rFonts w:ascii="Arial" w:eastAsia="Arial" w:hAnsi="Arial" w:cs="Arial"/>
          <w:sz w:val="16"/>
          <w:szCs w:val="22"/>
        </w:rPr>
        <w:t>This</w:t>
      </w:r>
      <w:r w:rsidRPr="00A36A6F">
        <w:rPr>
          <w:rFonts w:ascii="Arial" w:eastAsia="Arial" w:hAnsi="Arial" w:cs="Arial"/>
          <w:spacing w:val="-4"/>
          <w:sz w:val="16"/>
          <w:szCs w:val="22"/>
        </w:rPr>
        <w:t xml:space="preserve"> </w:t>
      </w:r>
      <w:r w:rsidRPr="00A36A6F">
        <w:rPr>
          <w:rFonts w:ascii="Arial" w:eastAsia="Arial" w:hAnsi="Arial" w:cs="Arial"/>
          <w:sz w:val="16"/>
          <w:szCs w:val="22"/>
        </w:rPr>
        <w:t>information</w:t>
      </w:r>
      <w:r w:rsidRPr="00A36A6F">
        <w:rPr>
          <w:rFonts w:ascii="Arial" w:eastAsia="Arial" w:hAnsi="Arial" w:cs="Arial"/>
          <w:spacing w:val="-5"/>
          <w:sz w:val="16"/>
          <w:szCs w:val="22"/>
        </w:rPr>
        <w:t xml:space="preserve"> </w:t>
      </w:r>
      <w:r w:rsidRPr="00A36A6F">
        <w:rPr>
          <w:rFonts w:ascii="Arial" w:eastAsia="Arial" w:hAnsi="Arial" w:cs="Arial"/>
          <w:sz w:val="16"/>
          <w:szCs w:val="22"/>
        </w:rPr>
        <w:t>is to</w:t>
      </w:r>
      <w:r w:rsidRPr="00A36A6F">
        <w:rPr>
          <w:rFonts w:ascii="Arial" w:eastAsia="Arial" w:hAnsi="Arial" w:cs="Arial"/>
          <w:spacing w:val="-1"/>
          <w:sz w:val="16"/>
          <w:szCs w:val="22"/>
        </w:rPr>
        <w:t xml:space="preserve"> </w:t>
      </w:r>
      <w:r w:rsidRPr="00A36A6F">
        <w:rPr>
          <w:rFonts w:ascii="Arial" w:eastAsia="Arial" w:hAnsi="Arial" w:cs="Arial"/>
          <w:sz w:val="16"/>
          <w:szCs w:val="22"/>
        </w:rPr>
        <w:t>be</w:t>
      </w:r>
      <w:r w:rsidRPr="00A36A6F">
        <w:rPr>
          <w:rFonts w:ascii="Arial" w:eastAsia="Arial" w:hAnsi="Arial" w:cs="Arial"/>
          <w:spacing w:val="-1"/>
          <w:sz w:val="16"/>
          <w:szCs w:val="22"/>
        </w:rPr>
        <w:t xml:space="preserve"> </w:t>
      </w:r>
      <w:r w:rsidRPr="00A36A6F">
        <w:rPr>
          <w:rFonts w:ascii="Arial" w:eastAsia="Arial" w:hAnsi="Arial" w:cs="Arial"/>
          <w:sz w:val="16"/>
          <w:szCs w:val="22"/>
        </w:rPr>
        <w:t>reported</w:t>
      </w:r>
      <w:r w:rsidRPr="00A36A6F">
        <w:rPr>
          <w:rFonts w:ascii="Arial" w:eastAsia="Arial" w:hAnsi="Arial" w:cs="Arial"/>
          <w:spacing w:val="-1"/>
          <w:sz w:val="16"/>
          <w:szCs w:val="22"/>
        </w:rPr>
        <w:t xml:space="preserve"> </w:t>
      </w:r>
      <w:r w:rsidRPr="00A36A6F">
        <w:rPr>
          <w:rFonts w:ascii="Arial" w:eastAsia="Arial" w:hAnsi="Arial" w:cs="Arial"/>
          <w:sz w:val="16"/>
          <w:szCs w:val="22"/>
        </w:rPr>
        <w:t xml:space="preserve">on </w:t>
      </w:r>
      <w:hyperlink r:id="rId100">
        <w:r w:rsidRPr="00A36A6F">
          <w:rPr>
            <w:rFonts w:ascii="Arial" w:eastAsia="Arial" w:hAnsi="Arial" w:cs="Arial"/>
            <w:color w:val="0000FF"/>
            <w:sz w:val="16"/>
            <w:szCs w:val="22"/>
            <w:u w:val="single" w:color="0000FF"/>
          </w:rPr>
          <w:t>Form FHWA-1391</w:t>
        </w:r>
        <w:r w:rsidRPr="00A36A6F">
          <w:rPr>
            <w:rFonts w:ascii="Arial" w:eastAsia="Arial" w:hAnsi="Arial" w:cs="Arial"/>
            <w:sz w:val="16"/>
            <w:szCs w:val="22"/>
          </w:rPr>
          <w:t>.</w:t>
        </w:r>
      </w:hyperlink>
      <w:r w:rsidRPr="00A36A6F">
        <w:rPr>
          <w:rFonts w:ascii="Arial" w:eastAsia="Arial" w:hAnsi="Arial" w:cs="Arial"/>
          <w:spacing w:val="40"/>
          <w:sz w:val="16"/>
          <w:szCs w:val="22"/>
        </w:rPr>
        <w:t xml:space="preserve"> </w:t>
      </w:r>
      <w:r w:rsidRPr="00A36A6F">
        <w:rPr>
          <w:rFonts w:ascii="Arial" w:eastAsia="Arial" w:hAnsi="Arial" w:cs="Arial"/>
          <w:sz w:val="16"/>
          <w:szCs w:val="22"/>
        </w:rPr>
        <w:t>The</w:t>
      </w:r>
      <w:r w:rsidRPr="00A36A6F">
        <w:rPr>
          <w:rFonts w:ascii="Arial" w:eastAsia="Arial" w:hAnsi="Arial" w:cs="Arial"/>
          <w:spacing w:val="-1"/>
          <w:sz w:val="16"/>
          <w:szCs w:val="22"/>
        </w:rPr>
        <w:t xml:space="preserve"> </w:t>
      </w:r>
      <w:r w:rsidRPr="00A36A6F">
        <w:rPr>
          <w:rFonts w:ascii="Arial" w:eastAsia="Arial" w:hAnsi="Arial" w:cs="Arial"/>
          <w:sz w:val="16"/>
          <w:szCs w:val="22"/>
        </w:rPr>
        <w:t>staffing data</w:t>
      </w:r>
      <w:r w:rsidRPr="00A36A6F">
        <w:rPr>
          <w:rFonts w:ascii="Arial" w:eastAsia="Arial" w:hAnsi="Arial" w:cs="Arial"/>
          <w:spacing w:val="-1"/>
          <w:sz w:val="16"/>
          <w:szCs w:val="22"/>
        </w:rPr>
        <w:t xml:space="preserve"> </w:t>
      </w:r>
      <w:r w:rsidRPr="00A36A6F">
        <w:rPr>
          <w:rFonts w:ascii="Arial" w:eastAsia="Arial" w:hAnsi="Arial" w:cs="Arial"/>
          <w:sz w:val="16"/>
          <w:szCs w:val="22"/>
        </w:rPr>
        <w:t>should represent the project work force on board in all or any part of the last payroll period preceding the end of July.</w:t>
      </w:r>
      <w:r w:rsidRPr="00A36A6F">
        <w:rPr>
          <w:rFonts w:ascii="Arial" w:eastAsia="Arial" w:hAnsi="Arial" w:cs="Arial"/>
          <w:spacing w:val="40"/>
          <w:sz w:val="16"/>
          <w:szCs w:val="22"/>
        </w:rPr>
        <w:t xml:space="preserve"> </w:t>
      </w:r>
      <w:r w:rsidRPr="00A36A6F">
        <w:rPr>
          <w:rFonts w:ascii="Arial" w:eastAsia="Arial" w:hAnsi="Arial" w:cs="Arial"/>
          <w:sz w:val="16"/>
          <w:szCs w:val="22"/>
        </w:rPr>
        <w:t xml:space="preserve">If on-the-job training is </w:t>
      </w:r>
      <w:proofErr w:type="gramStart"/>
      <w:r w:rsidRPr="00A36A6F">
        <w:rPr>
          <w:rFonts w:ascii="Arial" w:eastAsia="Arial" w:hAnsi="Arial" w:cs="Arial"/>
          <w:sz w:val="16"/>
          <w:szCs w:val="22"/>
        </w:rPr>
        <w:t>being required</w:t>
      </w:r>
      <w:proofErr w:type="gramEnd"/>
      <w:r w:rsidRPr="00A36A6F">
        <w:rPr>
          <w:rFonts w:ascii="Arial" w:eastAsia="Arial" w:hAnsi="Arial" w:cs="Arial"/>
          <w:sz w:val="16"/>
          <w:szCs w:val="22"/>
        </w:rPr>
        <w:t xml:space="preserve"> by special provision, the contractor will be required to collect and report training data.</w:t>
      </w:r>
      <w:r w:rsidRPr="00A36A6F">
        <w:rPr>
          <w:rFonts w:ascii="Arial" w:eastAsia="Arial" w:hAnsi="Arial" w:cs="Arial"/>
          <w:spacing w:val="40"/>
          <w:sz w:val="16"/>
          <w:szCs w:val="22"/>
        </w:rPr>
        <w:t xml:space="preserve"> </w:t>
      </w:r>
      <w:r w:rsidRPr="00A36A6F">
        <w:rPr>
          <w:rFonts w:ascii="Arial" w:eastAsia="Arial" w:hAnsi="Arial" w:cs="Arial"/>
          <w:sz w:val="16"/>
          <w:szCs w:val="22"/>
        </w:rPr>
        <w:t>The employment</w:t>
      </w:r>
      <w:r w:rsidRPr="00A36A6F">
        <w:rPr>
          <w:rFonts w:ascii="Arial" w:eastAsia="Arial" w:hAnsi="Arial" w:cs="Arial"/>
          <w:spacing w:val="-5"/>
          <w:sz w:val="16"/>
          <w:szCs w:val="22"/>
        </w:rPr>
        <w:t xml:space="preserve"> </w:t>
      </w:r>
      <w:r w:rsidRPr="00A36A6F">
        <w:rPr>
          <w:rFonts w:ascii="Arial" w:eastAsia="Arial" w:hAnsi="Arial" w:cs="Arial"/>
          <w:sz w:val="16"/>
          <w:szCs w:val="22"/>
        </w:rPr>
        <w:t>data</w:t>
      </w:r>
      <w:r w:rsidRPr="00A36A6F">
        <w:rPr>
          <w:rFonts w:ascii="Arial" w:eastAsia="Arial" w:hAnsi="Arial" w:cs="Arial"/>
          <w:spacing w:val="-3"/>
          <w:sz w:val="16"/>
          <w:szCs w:val="22"/>
        </w:rPr>
        <w:t xml:space="preserve"> </w:t>
      </w:r>
      <w:r w:rsidRPr="00A36A6F">
        <w:rPr>
          <w:rFonts w:ascii="Arial" w:eastAsia="Arial" w:hAnsi="Arial" w:cs="Arial"/>
          <w:sz w:val="16"/>
          <w:szCs w:val="22"/>
        </w:rPr>
        <w:t>should</w:t>
      </w:r>
      <w:r w:rsidRPr="00A36A6F">
        <w:rPr>
          <w:rFonts w:ascii="Arial" w:eastAsia="Arial" w:hAnsi="Arial" w:cs="Arial"/>
          <w:spacing w:val="-5"/>
          <w:sz w:val="16"/>
          <w:szCs w:val="22"/>
        </w:rPr>
        <w:t xml:space="preserve"> </w:t>
      </w:r>
      <w:r w:rsidRPr="00A36A6F">
        <w:rPr>
          <w:rFonts w:ascii="Arial" w:eastAsia="Arial" w:hAnsi="Arial" w:cs="Arial"/>
          <w:sz w:val="16"/>
          <w:szCs w:val="22"/>
        </w:rPr>
        <w:t>reflect</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proofErr w:type="gramStart"/>
      <w:r w:rsidRPr="00A36A6F">
        <w:rPr>
          <w:rFonts w:ascii="Arial" w:eastAsia="Arial" w:hAnsi="Arial" w:cs="Arial"/>
          <w:sz w:val="16"/>
          <w:szCs w:val="22"/>
        </w:rPr>
        <w:t>work</w:t>
      </w:r>
      <w:r w:rsidRPr="00A36A6F">
        <w:rPr>
          <w:rFonts w:ascii="Arial" w:eastAsia="Arial" w:hAnsi="Arial" w:cs="Arial"/>
          <w:spacing w:val="-4"/>
          <w:sz w:val="16"/>
          <w:szCs w:val="22"/>
        </w:rPr>
        <w:t xml:space="preserve"> </w:t>
      </w:r>
      <w:r w:rsidRPr="00A36A6F">
        <w:rPr>
          <w:rFonts w:ascii="Arial" w:eastAsia="Arial" w:hAnsi="Arial" w:cs="Arial"/>
          <w:sz w:val="16"/>
          <w:szCs w:val="22"/>
        </w:rPr>
        <w:t>force</w:t>
      </w:r>
      <w:proofErr w:type="gramEnd"/>
      <w:r w:rsidRPr="00A36A6F">
        <w:rPr>
          <w:rFonts w:ascii="Arial" w:eastAsia="Arial" w:hAnsi="Arial" w:cs="Arial"/>
          <w:spacing w:val="-5"/>
          <w:sz w:val="16"/>
          <w:szCs w:val="22"/>
        </w:rPr>
        <w:t xml:space="preserve"> </w:t>
      </w:r>
      <w:r w:rsidRPr="00A36A6F">
        <w:rPr>
          <w:rFonts w:ascii="Arial" w:eastAsia="Arial" w:hAnsi="Arial" w:cs="Arial"/>
          <w:sz w:val="16"/>
          <w:szCs w:val="22"/>
        </w:rPr>
        <w:t>on</w:t>
      </w:r>
      <w:r w:rsidRPr="00A36A6F">
        <w:rPr>
          <w:rFonts w:ascii="Arial" w:eastAsia="Arial" w:hAnsi="Arial" w:cs="Arial"/>
          <w:spacing w:val="-3"/>
          <w:sz w:val="16"/>
          <w:szCs w:val="22"/>
        </w:rPr>
        <w:t xml:space="preserve"> </w:t>
      </w:r>
      <w:r w:rsidRPr="00A36A6F">
        <w:rPr>
          <w:rFonts w:ascii="Arial" w:eastAsia="Arial" w:hAnsi="Arial" w:cs="Arial"/>
          <w:sz w:val="16"/>
          <w:szCs w:val="22"/>
        </w:rPr>
        <w:t>board</w:t>
      </w:r>
      <w:r w:rsidRPr="00A36A6F">
        <w:rPr>
          <w:rFonts w:ascii="Arial" w:eastAsia="Arial" w:hAnsi="Arial" w:cs="Arial"/>
          <w:spacing w:val="-5"/>
          <w:sz w:val="16"/>
          <w:szCs w:val="22"/>
        </w:rPr>
        <w:t xml:space="preserve"> </w:t>
      </w:r>
      <w:r w:rsidRPr="00A36A6F">
        <w:rPr>
          <w:rFonts w:ascii="Arial" w:eastAsia="Arial" w:hAnsi="Arial" w:cs="Arial"/>
          <w:sz w:val="16"/>
          <w:szCs w:val="22"/>
        </w:rPr>
        <w:t xml:space="preserve">during all or any part of the last payroll period preceding the end of </w:t>
      </w:r>
      <w:r w:rsidRPr="00A36A6F">
        <w:rPr>
          <w:rFonts w:ascii="Arial" w:eastAsia="Arial" w:hAnsi="Arial" w:cs="Arial"/>
          <w:spacing w:val="-4"/>
          <w:sz w:val="16"/>
          <w:szCs w:val="22"/>
        </w:rPr>
        <w:t>July.</w:t>
      </w:r>
    </w:p>
    <w:p w14:paraId="434F8568" w14:textId="77777777" w:rsidR="00A36A6F" w:rsidRPr="00A36A6F" w:rsidRDefault="00A36A6F" w:rsidP="00A36A6F">
      <w:pPr>
        <w:widowControl w:val="0"/>
        <w:autoSpaceDE w:val="0"/>
        <w:autoSpaceDN w:val="0"/>
        <w:spacing w:before="183"/>
        <w:rPr>
          <w:rFonts w:ascii="Arial" w:eastAsia="Arial" w:hAnsi="Arial" w:cs="Arial"/>
          <w:sz w:val="16"/>
          <w:szCs w:val="16"/>
        </w:rPr>
      </w:pPr>
    </w:p>
    <w:p w14:paraId="5CBDC21E" w14:textId="77777777" w:rsidR="00A36A6F" w:rsidRPr="00A36A6F" w:rsidRDefault="00A36A6F" w:rsidP="005D1515">
      <w:pPr>
        <w:pStyle w:val="ListParagraph"/>
        <w:numPr>
          <w:ilvl w:val="1"/>
          <w:numId w:val="39"/>
        </w:numPr>
        <w:spacing w:before="96"/>
        <w:rPr>
          <w:rFonts w:ascii="Arial" w:eastAsia="Arial" w:hAnsi="Arial" w:cs="Arial"/>
          <w:b/>
          <w:bCs/>
          <w:sz w:val="16"/>
          <w:szCs w:val="16"/>
        </w:rPr>
      </w:pPr>
      <w:r w:rsidRPr="00A36A6F">
        <w:rPr>
          <w:rFonts w:ascii="Arial" w:eastAsia="Arial" w:hAnsi="Arial" w:cs="Arial"/>
          <w:b/>
          <w:bCs/>
          <w:spacing w:val="-2"/>
          <w:sz w:val="16"/>
          <w:szCs w:val="16"/>
        </w:rPr>
        <w:t>NONSEGREGATED</w:t>
      </w:r>
      <w:r w:rsidRPr="00A36A6F">
        <w:rPr>
          <w:rFonts w:ascii="Arial" w:eastAsia="Arial" w:hAnsi="Arial" w:cs="Arial"/>
          <w:b/>
          <w:bCs/>
          <w:spacing w:val="9"/>
          <w:sz w:val="16"/>
          <w:szCs w:val="16"/>
        </w:rPr>
        <w:t xml:space="preserve"> </w:t>
      </w:r>
      <w:r w:rsidRPr="00A36A6F">
        <w:rPr>
          <w:rFonts w:ascii="Arial" w:eastAsia="Arial" w:hAnsi="Arial" w:cs="Arial"/>
          <w:b/>
          <w:bCs/>
          <w:spacing w:val="-2"/>
          <w:sz w:val="16"/>
          <w:szCs w:val="16"/>
        </w:rPr>
        <w:t>FACILITIES</w:t>
      </w:r>
    </w:p>
    <w:p w14:paraId="76CCE2D8" w14:textId="77777777" w:rsidR="00A36A6F" w:rsidRPr="00A36A6F" w:rsidRDefault="00A36A6F" w:rsidP="00A36A6F">
      <w:pPr>
        <w:widowControl w:val="0"/>
        <w:autoSpaceDE w:val="0"/>
        <w:autoSpaceDN w:val="0"/>
        <w:rPr>
          <w:rFonts w:ascii="Arial" w:eastAsia="Arial" w:hAnsi="Arial" w:cs="Arial"/>
          <w:b/>
          <w:sz w:val="16"/>
          <w:szCs w:val="16"/>
        </w:rPr>
      </w:pPr>
    </w:p>
    <w:p w14:paraId="2D277287" w14:textId="77777777" w:rsidR="00A36A6F" w:rsidRPr="00A36A6F" w:rsidRDefault="00A36A6F" w:rsidP="00A36A6F">
      <w:pPr>
        <w:widowControl w:val="0"/>
        <w:autoSpaceDE w:val="0"/>
        <w:autoSpaceDN w:val="0"/>
        <w:ind w:right="117"/>
        <w:rPr>
          <w:rFonts w:ascii="Arial" w:eastAsia="Arial" w:hAnsi="Arial" w:cs="Arial"/>
          <w:sz w:val="16"/>
          <w:szCs w:val="16"/>
        </w:rPr>
      </w:pPr>
      <w:r w:rsidRPr="00A36A6F">
        <w:rPr>
          <w:rFonts w:ascii="Arial" w:eastAsia="Arial" w:hAnsi="Arial" w:cs="Arial"/>
          <w:sz w:val="16"/>
          <w:szCs w:val="16"/>
        </w:rPr>
        <w:t>This provision is applicable to all Federal-aid construction contracts</w:t>
      </w:r>
      <w:r w:rsidRPr="00A36A6F">
        <w:rPr>
          <w:rFonts w:ascii="Arial" w:eastAsia="Arial" w:hAnsi="Arial" w:cs="Arial"/>
          <w:spacing w:val="-5"/>
          <w:sz w:val="16"/>
          <w:szCs w:val="16"/>
        </w:rPr>
        <w:t xml:space="preserve"> </w:t>
      </w:r>
      <w:r w:rsidRPr="00A36A6F">
        <w:rPr>
          <w:rFonts w:ascii="Arial" w:eastAsia="Arial" w:hAnsi="Arial" w:cs="Arial"/>
          <w:sz w:val="16"/>
          <w:szCs w:val="16"/>
        </w:rPr>
        <w:t>and</w:t>
      </w:r>
      <w:r w:rsidRPr="00A36A6F">
        <w:rPr>
          <w:rFonts w:ascii="Arial" w:eastAsia="Arial" w:hAnsi="Arial" w:cs="Arial"/>
          <w:spacing w:val="-6"/>
          <w:sz w:val="16"/>
          <w:szCs w:val="16"/>
        </w:rPr>
        <w:t xml:space="preserve"> </w:t>
      </w:r>
      <w:r w:rsidRPr="00A36A6F">
        <w:rPr>
          <w:rFonts w:ascii="Arial" w:eastAsia="Arial" w:hAnsi="Arial" w:cs="Arial"/>
          <w:sz w:val="16"/>
          <w:szCs w:val="16"/>
        </w:rPr>
        <w:t>to</w:t>
      </w:r>
      <w:r w:rsidRPr="00A36A6F">
        <w:rPr>
          <w:rFonts w:ascii="Arial" w:eastAsia="Arial" w:hAnsi="Arial" w:cs="Arial"/>
          <w:spacing w:val="-4"/>
          <w:sz w:val="16"/>
          <w:szCs w:val="16"/>
        </w:rPr>
        <w:t xml:space="preserve"> </w:t>
      </w:r>
      <w:r w:rsidRPr="00A36A6F">
        <w:rPr>
          <w:rFonts w:ascii="Arial" w:eastAsia="Arial" w:hAnsi="Arial" w:cs="Arial"/>
          <w:sz w:val="16"/>
          <w:szCs w:val="16"/>
        </w:rPr>
        <w:t>all</w:t>
      </w:r>
      <w:r w:rsidRPr="00A36A6F">
        <w:rPr>
          <w:rFonts w:ascii="Arial" w:eastAsia="Arial" w:hAnsi="Arial" w:cs="Arial"/>
          <w:spacing w:val="-5"/>
          <w:sz w:val="16"/>
          <w:szCs w:val="16"/>
        </w:rPr>
        <w:t xml:space="preserve"> </w:t>
      </w:r>
      <w:r w:rsidRPr="00A36A6F">
        <w:rPr>
          <w:rFonts w:ascii="Arial" w:eastAsia="Arial" w:hAnsi="Arial" w:cs="Arial"/>
          <w:sz w:val="16"/>
          <w:szCs w:val="16"/>
        </w:rPr>
        <w:t>related</w:t>
      </w:r>
      <w:r w:rsidRPr="00A36A6F">
        <w:rPr>
          <w:rFonts w:ascii="Arial" w:eastAsia="Arial" w:hAnsi="Arial" w:cs="Arial"/>
          <w:spacing w:val="-6"/>
          <w:sz w:val="16"/>
          <w:szCs w:val="16"/>
        </w:rPr>
        <w:t xml:space="preserve"> </w:t>
      </w:r>
      <w:r w:rsidRPr="00A36A6F">
        <w:rPr>
          <w:rFonts w:ascii="Arial" w:eastAsia="Arial" w:hAnsi="Arial" w:cs="Arial"/>
          <w:sz w:val="16"/>
          <w:szCs w:val="16"/>
        </w:rPr>
        <w:t>construction</w:t>
      </w:r>
      <w:r w:rsidRPr="00A36A6F">
        <w:rPr>
          <w:rFonts w:ascii="Arial" w:eastAsia="Arial" w:hAnsi="Arial" w:cs="Arial"/>
          <w:spacing w:val="-6"/>
          <w:sz w:val="16"/>
          <w:szCs w:val="16"/>
        </w:rPr>
        <w:t xml:space="preserve"> </w:t>
      </w:r>
      <w:r w:rsidRPr="00A36A6F">
        <w:rPr>
          <w:rFonts w:ascii="Arial" w:eastAsia="Arial" w:hAnsi="Arial" w:cs="Arial"/>
          <w:sz w:val="16"/>
          <w:szCs w:val="16"/>
        </w:rPr>
        <w:t>subcontracts</w:t>
      </w:r>
      <w:r w:rsidRPr="00A36A6F">
        <w:rPr>
          <w:rFonts w:ascii="Arial" w:eastAsia="Arial" w:hAnsi="Arial" w:cs="Arial"/>
          <w:spacing w:val="-5"/>
          <w:sz w:val="16"/>
          <w:szCs w:val="16"/>
        </w:rPr>
        <w:t xml:space="preserve"> </w:t>
      </w:r>
      <w:r w:rsidRPr="00A36A6F">
        <w:rPr>
          <w:rFonts w:ascii="Arial" w:eastAsia="Arial" w:hAnsi="Arial" w:cs="Arial"/>
          <w:sz w:val="16"/>
          <w:szCs w:val="16"/>
        </w:rPr>
        <w:t>of</w:t>
      </w:r>
      <w:r w:rsidRPr="00A36A6F">
        <w:rPr>
          <w:rFonts w:ascii="Arial" w:eastAsia="Arial" w:hAnsi="Arial" w:cs="Arial"/>
          <w:spacing w:val="-6"/>
          <w:sz w:val="16"/>
          <w:szCs w:val="16"/>
        </w:rPr>
        <w:t xml:space="preserve"> </w:t>
      </w:r>
      <w:r w:rsidRPr="00A36A6F">
        <w:rPr>
          <w:rFonts w:ascii="Arial" w:eastAsia="Arial" w:hAnsi="Arial" w:cs="Arial"/>
          <w:sz w:val="16"/>
          <w:szCs w:val="16"/>
        </w:rPr>
        <w:t>more than $10,000.</w:t>
      </w:r>
      <w:r w:rsidRPr="00A36A6F">
        <w:rPr>
          <w:rFonts w:ascii="Arial" w:eastAsia="Arial" w:hAnsi="Arial" w:cs="Arial"/>
          <w:spacing w:val="40"/>
          <w:sz w:val="16"/>
          <w:szCs w:val="16"/>
        </w:rPr>
        <w:t xml:space="preserve"> </w:t>
      </w:r>
      <w:r w:rsidRPr="00A36A6F">
        <w:rPr>
          <w:rFonts w:ascii="Arial" w:eastAsia="Arial" w:hAnsi="Arial" w:cs="Arial"/>
          <w:sz w:val="16"/>
          <w:szCs w:val="16"/>
        </w:rPr>
        <w:t>41 CFR 60-1.5.</w:t>
      </w:r>
    </w:p>
    <w:p w14:paraId="5D617AD6" w14:textId="77777777" w:rsidR="00A36A6F" w:rsidRPr="00A36A6F" w:rsidRDefault="00A36A6F" w:rsidP="00A36A6F">
      <w:pPr>
        <w:widowControl w:val="0"/>
        <w:autoSpaceDE w:val="0"/>
        <w:autoSpaceDN w:val="0"/>
        <w:rPr>
          <w:rFonts w:ascii="Arial" w:eastAsia="Arial" w:hAnsi="Arial" w:cs="Arial"/>
          <w:sz w:val="16"/>
          <w:szCs w:val="16"/>
        </w:rPr>
      </w:pPr>
    </w:p>
    <w:p w14:paraId="7FB23CC1" w14:textId="77777777" w:rsidR="00A36A6F" w:rsidRPr="00A36A6F" w:rsidRDefault="00A36A6F" w:rsidP="00A36A6F">
      <w:pPr>
        <w:widowControl w:val="0"/>
        <w:autoSpaceDE w:val="0"/>
        <w:autoSpaceDN w:val="0"/>
        <w:ind w:right="54"/>
        <w:rPr>
          <w:rFonts w:ascii="Arial" w:eastAsia="Arial" w:hAnsi="Arial" w:cs="Arial"/>
          <w:sz w:val="16"/>
          <w:szCs w:val="16"/>
        </w:rPr>
      </w:pPr>
      <w:r w:rsidRPr="00A36A6F">
        <w:rPr>
          <w:rFonts w:ascii="Arial" w:eastAsia="Arial" w:hAnsi="Arial" w:cs="Arial"/>
          <w:sz w:val="16"/>
          <w:szCs w:val="16"/>
        </w:rPr>
        <w:t xml:space="preserve">As prescribed by 41 CFR 60-1.8, the contractor must ensure that facilities provided for employees are provided in such a manner that segregation </w:t>
      </w:r>
      <w:proofErr w:type="gramStart"/>
      <w:r w:rsidRPr="00A36A6F">
        <w:rPr>
          <w:rFonts w:ascii="Arial" w:eastAsia="Arial" w:hAnsi="Arial" w:cs="Arial"/>
          <w:sz w:val="16"/>
          <w:szCs w:val="16"/>
        </w:rPr>
        <w:t>on the basis of</w:t>
      </w:r>
      <w:proofErr w:type="gramEnd"/>
      <w:r w:rsidRPr="00A36A6F">
        <w:rPr>
          <w:rFonts w:ascii="Arial" w:eastAsia="Arial" w:hAnsi="Arial" w:cs="Arial"/>
          <w:sz w:val="16"/>
          <w:szCs w:val="16"/>
        </w:rPr>
        <w:t xml:space="preserve"> race, color, religion, sex, sexual orientation, gender identity, or national origin cannot result.</w:t>
      </w:r>
      <w:r w:rsidRPr="00A36A6F">
        <w:rPr>
          <w:rFonts w:ascii="Arial" w:eastAsia="Arial" w:hAnsi="Arial" w:cs="Arial"/>
          <w:spacing w:val="40"/>
          <w:sz w:val="16"/>
          <w:szCs w:val="16"/>
        </w:rPr>
        <w:t xml:space="preserve"> </w:t>
      </w:r>
      <w:r w:rsidRPr="00A36A6F">
        <w:rPr>
          <w:rFonts w:ascii="Arial" w:eastAsia="Arial" w:hAnsi="Arial" w:cs="Arial"/>
          <w:sz w:val="16"/>
          <w:szCs w:val="16"/>
        </w:rPr>
        <w:t>The contractor may neither require such segregated</w:t>
      </w:r>
      <w:r w:rsidRPr="00A36A6F">
        <w:rPr>
          <w:rFonts w:ascii="Arial" w:eastAsia="Arial" w:hAnsi="Arial" w:cs="Arial"/>
          <w:spacing w:val="-3"/>
          <w:sz w:val="16"/>
          <w:szCs w:val="16"/>
        </w:rPr>
        <w:t xml:space="preserve"> </w:t>
      </w:r>
      <w:r w:rsidRPr="00A36A6F">
        <w:rPr>
          <w:rFonts w:ascii="Arial" w:eastAsia="Arial" w:hAnsi="Arial" w:cs="Arial"/>
          <w:sz w:val="16"/>
          <w:szCs w:val="16"/>
        </w:rPr>
        <w:t>use</w:t>
      </w:r>
      <w:r w:rsidRPr="00A36A6F">
        <w:rPr>
          <w:rFonts w:ascii="Arial" w:eastAsia="Arial" w:hAnsi="Arial" w:cs="Arial"/>
          <w:spacing w:val="-1"/>
          <w:sz w:val="16"/>
          <w:szCs w:val="16"/>
        </w:rPr>
        <w:t xml:space="preserve"> </w:t>
      </w:r>
      <w:r w:rsidRPr="00A36A6F">
        <w:rPr>
          <w:rFonts w:ascii="Arial" w:eastAsia="Arial" w:hAnsi="Arial" w:cs="Arial"/>
          <w:sz w:val="16"/>
          <w:szCs w:val="16"/>
        </w:rPr>
        <w:t>by</w:t>
      </w:r>
      <w:r w:rsidRPr="00A36A6F">
        <w:rPr>
          <w:rFonts w:ascii="Arial" w:eastAsia="Arial" w:hAnsi="Arial" w:cs="Arial"/>
          <w:spacing w:val="-2"/>
          <w:sz w:val="16"/>
          <w:szCs w:val="16"/>
        </w:rPr>
        <w:t xml:space="preserve"> </w:t>
      </w:r>
      <w:r w:rsidRPr="00A36A6F">
        <w:rPr>
          <w:rFonts w:ascii="Arial" w:eastAsia="Arial" w:hAnsi="Arial" w:cs="Arial"/>
          <w:sz w:val="16"/>
          <w:szCs w:val="16"/>
        </w:rPr>
        <w:t>written</w:t>
      </w:r>
      <w:r w:rsidRPr="00A36A6F">
        <w:rPr>
          <w:rFonts w:ascii="Arial" w:eastAsia="Arial" w:hAnsi="Arial" w:cs="Arial"/>
          <w:spacing w:val="-3"/>
          <w:sz w:val="16"/>
          <w:szCs w:val="16"/>
        </w:rPr>
        <w:t xml:space="preserve"> </w:t>
      </w:r>
      <w:r w:rsidRPr="00A36A6F">
        <w:rPr>
          <w:rFonts w:ascii="Arial" w:eastAsia="Arial" w:hAnsi="Arial" w:cs="Arial"/>
          <w:sz w:val="16"/>
          <w:szCs w:val="16"/>
        </w:rPr>
        <w:t>or</w:t>
      </w:r>
      <w:r w:rsidRPr="00A36A6F">
        <w:rPr>
          <w:rFonts w:ascii="Arial" w:eastAsia="Arial" w:hAnsi="Arial" w:cs="Arial"/>
          <w:spacing w:val="-3"/>
          <w:sz w:val="16"/>
          <w:szCs w:val="16"/>
        </w:rPr>
        <w:t xml:space="preserve"> </w:t>
      </w:r>
      <w:r w:rsidRPr="00A36A6F">
        <w:rPr>
          <w:rFonts w:ascii="Arial" w:eastAsia="Arial" w:hAnsi="Arial" w:cs="Arial"/>
          <w:sz w:val="16"/>
          <w:szCs w:val="16"/>
        </w:rPr>
        <w:t>oral</w:t>
      </w:r>
      <w:r w:rsidRPr="00A36A6F">
        <w:rPr>
          <w:rFonts w:ascii="Arial" w:eastAsia="Arial" w:hAnsi="Arial" w:cs="Arial"/>
          <w:spacing w:val="-1"/>
          <w:sz w:val="16"/>
          <w:szCs w:val="16"/>
        </w:rPr>
        <w:t xml:space="preserve"> </w:t>
      </w:r>
      <w:r w:rsidRPr="00A36A6F">
        <w:rPr>
          <w:rFonts w:ascii="Arial" w:eastAsia="Arial" w:hAnsi="Arial" w:cs="Arial"/>
          <w:sz w:val="16"/>
          <w:szCs w:val="16"/>
        </w:rPr>
        <w:t>policies</w:t>
      </w:r>
      <w:r w:rsidRPr="00A36A6F">
        <w:rPr>
          <w:rFonts w:ascii="Arial" w:eastAsia="Arial" w:hAnsi="Arial" w:cs="Arial"/>
          <w:spacing w:val="-2"/>
          <w:sz w:val="16"/>
          <w:szCs w:val="16"/>
        </w:rPr>
        <w:t xml:space="preserve"> </w:t>
      </w:r>
      <w:r w:rsidRPr="00A36A6F">
        <w:rPr>
          <w:rFonts w:ascii="Arial" w:eastAsia="Arial" w:hAnsi="Arial" w:cs="Arial"/>
          <w:sz w:val="16"/>
          <w:szCs w:val="16"/>
        </w:rPr>
        <w:t>nor</w:t>
      </w:r>
      <w:r w:rsidRPr="00A36A6F">
        <w:rPr>
          <w:rFonts w:ascii="Arial" w:eastAsia="Arial" w:hAnsi="Arial" w:cs="Arial"/>
          <w:spacing w:val="-3"/>
          <w:sz w:val="16"/>
          <w:szCs w:val="16"/>
        </w:rPr>
        <w:t xml:space="preserve"> </w:t>
      </w:r>
      <w:r w:rsidRPr="00A36A6F">
        <w:rPr>
          <w:rFonts w:ascii="Arial" w:eastAsia="Arial" w:hAnsi="Arial" w:cs="Arial"/>
          <w:sz w:val="16"/>
          <w:szCs w:val="16"/>
        </w:rPr>
        <w:t>tolerate</w:t>
      </w:r>
      <w:r w:rsidRPr="00A36A6F">
        <w:rPr>
          <w:rFonts w:ascii="Arial" w:eastAsia="Arial" w:hAnsi="Arial" w:cs="Arial"/>
          <w:spacing w:val="-3"/>
          <w:sz w:val="16"/>
          <w:szCs w:val="16"/>
        </w:rPr>
        <w:t xml:space="preserve"> </w:t>
      </w:r>
      <w:r w:rsidRPr="00A36A6F">
        <w:rPr>
          <w:rFonts w:ascii="Arial" w:eastAsia="Arial" w:hAnsi="Arial" w:cs="Arial"/>
          <w:sz w:val="16"/>
          <w:szCs w:val="16"/>
        </w:rPr>
        <w:t>such</w:t>
      </w:r>
      <w:r w:rsidRPr="00A36A6F">
        <w:rPr>
          <w:rFonts w:ascii="Arial" w:eastAsia="Arial" w:hAnsi="Arial" w:cs="Arial"/>
          <w:spacing w:val="-3"/>
          <w:sz w:val="16"/>
          <w:szCs w:val="16"/>
        </w:rPr>
        <w:t xml:space="preserve"> </w:t>
      </w:r>
      <w:r w:rsidRPr="00A36A6F">
        <w:rPr>
          <w:rFonts w:ascii="Arial" w:eastAsia="Arial" w:hAnsi="Arial" w:cs="Arial"/>
          <w:sz w:val="16"/>
          <w:szCs w:val="16"/>
        </w:rPr>
        <w:t>use by employee custom.</w:t>
      </w:r>
      <w:r w:rsidRPr="00A36A6F">
        <w:rPr>
          <w:rFonts w:ascii="Arial" w:eastAsia="Arial" w:hAnsi="Arial" w:cs="Arial"/>
          <w:spacing w:val="40"/>
          <w:sz w:val="16"/>
          <w:szCs w:val="16"/>
        </w:rPr>
        <w:t xml:space="preserve"> </w:t>
      </w:r>
      <w:r w:rsidRPr="00A36A6F">
        <w:rPr>
          <w:rFonts w:ascii="Arial" w:eastAsia="Arial" w:hAnsi="Arial" w:cs="Arial"/>
          <w:sz w:val="16"/>
          <w:szCs w:val="16"/>
        </w:rPr>
        <w:t>The contractor's obligation extends further to ensure that its employees are not assigned to perform their services at any location under the contractor's control</w:t>
      </w:r>
      <w:r w:rsidRPr="00A36A6F">
        <w:rPr>
          <w:rFonts w:ascii="Arial" w:eastAsia="Arial" w:hAnsi="Arial" w:cs="Arial"/>
          <w:spacing w:val="-5"/>
          <w:sz w:val="16"/>
          <w:szCs w:val="16"/>
        </w:rPr>
        <w:t xml:space="preserve"> </w:t>
      </w:r>
      <w:r w:rsidRPr="00A36A6F">
        <w:rPr>
          <w:rFonts w:ascii="Arial" w:eastAsia="Arial" w:hAnsi="Arial" w:cs="Arial"/>
          <w:sz w:val="16"/>
          <w:szCs w:val="16"/>
        </w:rPr>
        <w:t>where</w:t>
      </w:r>
      <w:r w:rsidRPr="00A36A6F">
        <w:rPr>
          <w:rFonts w:ascii="Arial" w:eastAsia="Arial" w:hAnsi="Arial" w:cs="Arial"/>
          <w:spacing w:val="-5"/>
          <w:sz w:val="16"/>
          <w:szCs w:val="16"/>
        </w:rPr>
        <w:t xml:space="preserve"> </w:t>
      </w:r>
      <w:r w:rsidRPr="00A36A6F">
        <w:rPr>
          <w:rFonts w:ascii="Arial" w:eastAsia="Arial" w:hAnsi="Arial" w:cs="Arial"/>
          <w:sz w:val="16"/>
          <w:szCs w:val="16"/>
        </w:rPr>
        <w:t>the</w:t>
      </w:r>
      <w:r w:rsidRPr="00A36A6F">
        <w:rPr>
          <w:rFonts w:ascii="Arial" w:eastAsia="Arial" w:hAnsi="Arial" w:cs="Arial"/>
          <w:spacing w:val="-4"/>
          <w:sz w:val="16"/>
          <w:szCs w:val="16"/>
        </w:rPr>
        <w:t xml:space="preserve"> </w:t>
      </w:r>
      <w:r w:rsidRPr="00A36A6F">
        <w:rPr>
          <w:rFonts w:ascii="Arial" w:eastAsia="Arial" w:hAnsi="Arial" w:cs="Arial"/>
          <w:sz w:val="16"/>
          <w:szCs w:val="16"/>
        </w:rPr>
        <w:t>facilities</w:t>
      </w:r>
      <w:r w:rsidRPr="00A36A6F">
        <w:rPr>
          <w:rFonts w:ascii="Arial" w:eastAsia="Arial" w:hAnsi="Arial" w:cs="Arial"/>
          <w:spacing w:val="-5"/>
          <w:sz w:val="16"/>
          <w:szCs w:val="16"/>
        </w:rPr>
        <w:t xml:space="preserve"> </w:t>
      </w:r>
      <w:r w:rsidRPr="00A36A6F">
        <w:rPr>
          <w:rFonts w:ascii="Arial" w:eastAsia="Arial" w:hAnsi="Arial" w:cs="Arial"/>
          <w:sz w:val="16"/>
          <w:szCs w:val="16"/>
        </w:rPr>
        <w:t>are</w:t>
      </w:r>
      <w:r w:rsidRPr="00A36A6F">
        <w:rPr>
          <w:rFonts w:ascii="Arial" w:eastAsia="Arial" w:hAnsi="Arial" w:cs="Arial"/>
          <w:spacing w:val="-5"/>
          <w:sz w:val="16"/>
          <w:szCs w:val="16"/>
        </w:rPr>
        <w:t xml:space="preserve"> </w:t>
      </w:r>
      <w:r w:rsidRPr="00A36A6F">
        <w:rPr>
          <w:rFonts w:ascii="Arial" w:eastAsia="Arial" w:hAnsi="Arial" w:cs="Arial"/>
          <w:sz w:val="16"/>
          <w:szCs w:val="16"/>
        </w:rPr>
        <w:t>segregated.</w:t>
      </w:r>
      <w:r w:rsidRPr="00A36A6F">
        <w:rPr>
          <w:rFonts w:ascii="Arial" w:eastAsia="Arial" w:hAnsi="Arial" w:cs="Arial"/>
          <w:spacing w:val="36"/>
          <w:sz w:val="16"/>
          <w:szCs w:val="16"/>
        </w:rPr>
        <w:t xml:space="preserve"> </w:t>
      </w:r>
      <w:r w:rsidRPr="00A36A6F">
        <w:rPr>
          <w:rFonts w:ascii="Arial" w:eastAsia="Arial" w:hAnsi="Arial" w:cs="Arial"/>
          <w:sz w:val="16"/>
          <w:szCs w:val="16"/>
        </w:rPr>
        <w:t>The</w:t>
      </w:r>
      <w:r w:rsidRPr="00A36A6F">
        <w:rPr>
          <w:rFonts w:ascii="Arial" w:eastAsia="Arial" w:hAnsi="Arial" w:cs="Arial"/>
          <w:spacing w:val="-5"/>
          <w:sz w:val="16"/>
          <w:szCs w:val="16"/>
        </w:rPr>
        <w:t xml:space="preserve"> </w:t>
      </w:r>
      <w:r w:rsidRPr="00A36A6F">
        <w:rPr>
          <w:rFonts w:ascii="Arial" w:eastAsia="Arial" w:hAnsi="Arial" w:cs="Arial"/>
          <w:sz w:val="16"/>
          <w:szCs w:val="16"/>
        </w:rPr>
        <w:t>term</w:t>
      </w:r>
      <w:r w:rsidRPr="00A36A6F">
        <w:rPr>
          <w:rFonts w:ascii="Arial" w:eastAsia="Arial" w:hAnsi="Arial" w:cs="Arial"/>
          <w:spacing w:val="-5"/>
          <w:sz w:val="16"/>
          <w:szCs w:val="16"/>
        </w:rPr>
        <w:t xml:space="preserve"> </w:t>
      </w:r>
      <w:r w:rsidRPr="00A36A6F">
        <w:rPr>
          <w:rFonts w:ascii="Arial" w:eastAsia="Arial" w:hAnsi="Arial" w:cs="Arial"/>
          <w:sz w:val="16"/>
          <w:szCs w:val="16"/>
        </w:rPr>
        <w:t>"facilities" includes waiting rooms, work areas, restaurants and other eating areas, time clocks, restrooms, washrooms, locker</w:t>
      </w:r>
      <w:r w:rsidRPr="00A36A6F">
        <w:rPr>
          <w:rFonts w:ascii="Arial" w:eastAsia="Arial" w:hAnsi="Arial" w:cs="Arial"/>
          <w:spacing w:val="40"/>
          <w:sz w:val="16"/>
          <w:szCs w:val="16"/>
        </w:rPr>
        <w:t xml:space="preserve"> </w:t>
      </w:r>
      <w:r w:rsidRPr="00A36A6F">
        <w:rPr>
          <w:rFonts w:ascii="Arial" w:eastAsia="Arial" w:hAnsi="Arial" w:cs="Arial"/>
          <w:sz w:val="16"/>
          <w:szCs w:val="16"/>
        </w:rPr>
        <w:t>rooms and other storage or dressing areas, parking lots, drinking fountains, recreation or entertainment areas, transportation, and housing provided for employees.</w:t>
      </w:r>
      <w:r w:rsidRPr="00A36A6F">
        <w:rPr>
          <w:rFonts w:ascii="Arial" w:eastAsia="Arial" w:hAnsi="Arial" w:cs="Arial"/>
          <w:spacing w:val="40"/>
          <w:sz w:val="16"/>
          <w:szCs w:val="16"/>
        </w:rPr>
        <w:t xml:space="preserve"> </w:t>
      </w:r>
      <w:r w:rsidRPr="00A36A6F">
        <w:rPr>
          <w:rFonts w:ascii="Arial" w:eastAsia="Arial" w:hAnsi="Arial" w:cs="Arial"/>
          <w:sz w:val="16"/>
          <w:szCs w:val="16"/>
        </w:rPr>
        <w:t xml:space="preserve">The contractor </w:t>
      </w:r>
      <w:proofErr w:type="gramStart"/>
      <w:r w:rsidRPr="00A36A6F">
        <w:rPr>
          <w:rFonts w:ascii="Arial" w:eastAsia="Arial" w:hAnsi="Arial" w:cs="Arial"/>
          <w:sz w:val="16"/>
          <w:szCs w:val="16"/>
        </w:rPr>
        <w:t>shall</w:t>
      </w:r>
      <w:proofErr w:type="gramEnd"/>
      <w:r w:rsidRPr="00A36A6F">
        <w:rPr>
          <w:rFonts w:ascii="Arial" w:eastAsia="Arial" w:hAnsi="Arial" w:cs="Arial"/>
          <w:sz w:val="16"/>
          <w:szCs w:val="16"/>
        </w:rPr>
        <w:t xml:space="preserve"> provide separate or single-user restrooms and necessary dressing or sleeping areas to assure privacy between sexes.</w:t>
      </w:r>
    </w:p>
    <w:p w14:paraId="73D1B038" w14:textId="77777777" w:rsidR="00A36A6F" w:rsidRPr="00A36A6F" w:rsidRDefault="00A36A6F" w:rsidP="00A36A6F">
      <w:pPr>
        <w:widowControl w:val="0"/>
        <w:autoSpaceDE w:val="0"/>
        <w:autoSpaceDN w:val="0"/>
        <w:rPr>
          <w:rFonts w:ascii="Arial" w:eastAsia="Arial" w:hAnsi="Arial" w:cs="Arial"/>
          <w:sz w:val="16"/>
          <w:szCs w:val="16"/>
        </w:rPr>
      </w:pPr>
    </w:p>
    <w:p w14:paraId="4E625B24" w14:textId="77777777" w:rsidR="00A36A6F" w:rsidRPr="00A36A6F" w:rsidRDefault="00A36A6F" w:rsidP="00A36A6F">
      <w:pPr>
        <w:widowControl w:val="0"/>
        <w:autoSpaceDE w:val="0"/>
        <w:autoSpaceDN w:val="0"/>
        <w:rPr>
          <w:rFonts w:ascii="Arial" w:eastAsia="Arial" w:hAnsi="Arial" w:cs="Arial"/>
          <w:sz w:val="16"/>
          <w:szCs w:val="16"/>
        </w:rPr>
      </w:pPr>
    </w:p>
    <w:p w14:paraId="2E4F453A" w14:textId="77777777" w:rsidR="00A36A6F" w:rsidRPr="00A36A6F" w:rsidRDefault="00A36A6F" w:rsidP="005D1515">
      <w:pPr>
        <w:pStyle w:val="ListParagraph"/>
        <w:numPr>
          <w:ilvl w:val="1"/>
          <w:numId w:val="39"/>
        </w:numPr>
        <w:spacing w:before="96"/>
        <w:rPr>
          <w:rFonts w:ascii="Arial" w:eastAsia="Arial" w:hAnsi="Arial" w:cs="Arial"/>
          <w:b/>
          <w:bCs/>
          <w:sz w:val="16"/>
          <w:szCs w:val="16"/>
        </w:rPr>
      </w:pPr>
      <w:r w:rsidRPr="00A36A6F">
        <w:rPr>
          <w:rFonts w:ascii="Arial" w:eastAsia="Arial" w:hAnsi="Arial" w:cs="Arial"/>
          <w:b/>
          <w:bCs/>
          <w:sz w:val="16"/>
          <w:szCs w:val="16"/>
        </w:rPr>
        <w:t>DAVIS-BACON</w:t>
      </w:r>
      <w:r w:rsidRPr="00A36A6F">
        <w:rPr>
          <w:rFonts w:ascii="Arial" w:eastAsia="Arial" w:hAnsi="Arial" w:cs="Arial"/>
          <w:b/>
          <w:bCs/>
          <w:spacing w:val="-8"/>
          <w:sz w:val="16"/>
          <w:szCs w:val="16"/>
        </w:rPr>
        <w:t xml:space="preserve"> </w:t>
      </w:r>
      <w:r w:rsidRPr="00A36A6F">
        <w:rPr>
          <w:rFonts w:ascii="Arial" w:eastAsia="Arial" w:hAnsi="Arial" w:cs="Arial"/>
          <w:b/>
          <w:bCs/>
          <w:sz w:val="16"/>
          <w:szCs w:val="16"/>
        </w:rPr>
        <w:t>AND</w:t>
      </w:r>
      <w:r w:rsidRPr="00A36A6F">
        <w:rPr>
          <w:rFonts w:ascii="Arial" w:eastAsia="Arial" w:hAnsi="Arial" w:cs="Arial"/>
          <w:b/>
          <w:bCs/>
          <w:spacing w:val="-8"/>
          <w:sz w:val="16"/>
          <w:szCs w:val="16"/>
        </w:rPr>
        <w:t xml:space="preserve"> </w:t>
      </w:r>
      <w:r w:rsidRPr="00A36A6F">
        <w:rPr>
          <w:rFonts w:ascii="Arial" w:eastAsia="Arial" w:hAnsi="Arial" w:cs="Arial"/>
          <w:b/>
          <w:bCs/>
          <w:sz w:val="16"/>
          <w:szCs w:val="16"/>
        </w:rPr>
        <w:t>RELATED</w:t>
      </w:r>
      <w:r w:rsidRPr="00A36A6F">
        <w:rPr>
          <w:rFonts w:ascii="Arial" w:eastAsia="Arial" w:hAnsi="Arial" w:cs="Arial"/>
          <w:b/>
          <w:bCs/>
          <w:spacing w:val="-7"/>
          <w:sz w:val="16"/>
          <w:szCs w:val="16"/>
        </w:rPr>
        <w:t xml:space="preserve"> </w:t>
      </w:r>
      <w:r w:rsidRPr="00A36A6F">
        <w:rPr>
          <w:rFonts w:ascii="Arial" w:eastAsia="Arial" w:hAnsi="Arial" w:cs="Arial"/>
          <w:b/>
          <w:bCs/>
          <w:sz w:val="16"/>
          <w:szCs w:val="16"/>
        </w:rPr>
        <w:t>ACT</w:t>
      </w:r>
      <w:r w:rsidRPr="00A36A6F">
        <w:rPr>
          <w:rFonts w:ascii="Arial" w:eastAsia="Arial" w:hAnsi="Arial" w:cs="Arial"/>
          <w:b/>
          <w:bCs/>
          <w:spacing w:val="-7"/>
          <w:sz w:val="16"/>
          <w:szCs w:val="16"/>
        </w:rPr>
        <w:t xml:space="preserve"> </w:t>
      </w:r>
      <w:r w:rsidRPr="00A36A6F">
        <w:rPr>
          <w:rFonts w:ascii="Arial" w:eastAsia="Arial" w:hAnsi="Arial" w:cs="Arial"/>
          <w:b/>
          <w:bCs/>
          <w:spacing w:val="-2"/>
          <w:sz w:val="16"/>
          <w:szCs w:val="16"/>
        </w:rPr>
        <w:t>PROVISIONS</w:t>
      </w:r>
    </w:p>
    <w:p w14:paraId="321F910C" w14:textId="77777777" w:rsidR="00A36A6F" w:rsidRPr="00A36A6F" w:rsidRDefault="00A36A6F" w:rsidP="00A36A6F">
      <w:pPr>
        <w:widowControl w:val="0"/>
        <w:autoSpaceDE w:val="0"/>
        <w:autoSpaceDN w:val="0"/>
        <w:spacing w:before="96"/>
        <w:rPr>
          <w:rFonts w:ascii="Arial" w:eastAsia="Arial" w:hAnsi="Arial" w:cs="Arial"/>
          <w:b/>
          <w:sz w:val="16"/>
          <w:szCs w:val="16"/>
        </w:rPr>
      </w:pPr>
    </w:p>
    <w:p w14:paraId="000C3E13" w14:textId="77777777" w:rsidR="00A36A6F" w:rsidRPr="00A36A6F" w:rsidRDefault="00A36A6F" w:rsidP="00A36A6F">
      <w:pPr>
        <w:widowControl w:val="0"/>
        <w:autoSpaceDE w:val="0"/>
        <w:autoSpaceDN w:val="0"/>
        <w:ind w:right="117"/>
        <w:rPr>
          <w:rFonts w:ascii="Arial" w:eastAsia="Arial" w:hAnsi="Arial" w:cs="Arial"/>
          <w:sz w:val="16"/>
          <w:szCs w:val="16"/>
        </w:rPr>
      </w:pPr>
      <w:r w:rsidRPr="00A36A6F">
        <w:rPr>
          <w:rFonts w:ascii="Arial" w:eastAsia="Arial" w:hAnsi="Arial" w:cs="Arial"/>
          <w:sz w:val="16"/>
          <w:szCs w:val="16"/>
        </w:rPr>
        <w:t>This section is applicable to all Federal-aid construction projects</w:t>
      </w:r>
      <w:r w:rsidRPr="00A36A6F">
        <w:rPr>
          <w:rFonts w:ascii="Arial" w:eastAsia="Arial" w:hAnsi="Arial" w:cs="Arial"/>
          <w:spacing w:val="-2"/>
          <w:sz w:val="16"/>
          <w:szCs w:val="16"/>
        </w:rPr>
        <w:t xml:space="preserve"> </w:t>
      </w:r>
      <w:r w:rsidRPr="00A36A6F">
        <w:rPr>
          <w:rFonts w:ascii="Arial" w:eastAsia="Arial" w:hAnsi="Arial" w:cs="Arial"/>
          <w:sz w:val="16"/>
          <w:szCs w:val="16"/>
        </w:rPr>
        <w:t>exceeding</w:t>
      </w:r>
      <w:r w:rsidRPr="00A36A6F">
        <w:rPr>
          <w:rFonts w:ascii="Arial" w:eastAsia="Arial" w:hAnsi="Arial" w:cs="Arial"/>
          <w:spacing w:val="-3"/>
          <w:sz w:val="16"/>
          <w:szCs w:val="16"/>
        </w:rPr>
        <w:t xml:space="preserve"> </w:t>
      </w:r>
      <w:r w:rsidRPr="00A36A6F">
        <w:rPr>
          <w:rFonts w:ascii="Arial" w:eastAsia="Arial" w:hAnsi="Arial" w:cs="Arial"/>
          <w:sz w:val="16"/>
          <w:szCs w:val="16"/>
        </w:rPr>
        <w:t>$2,000</w:t>
      </w:r>
      <w:r w:rsidRPr="00A36A6F">
        <w:rPr>
          <w:rFonts w:ascii="Arial" w:eastAsia="Arial" w:hAnsi="Arial" w:cs="Arial"/>
          <w:spacing w:val="-3"/>
          <w:sz w:val="16"/>
          <w:szCs w:val="16"/>
        </w:rPr>
        <w:t xml:space="preserve"> </w:t>
      </w:r>
      <w:r w:rsidRPr="00A36A6F">
        <w:rPr>
          <w:rFonts w:ascii="Arial" w:eastAsia="Arial" w:hAnsi="Arial" w:cs="Arial"/>
          <w:sz w:val="16"/>
          <w:szCs w:val="16"/>
        </w:rPr>
        <w:t>and</w:t>
      </w:r>
      <w:r w:rsidRPr="00A36A6F">
        <w:rPr>
          <w:rFonts w:ascii="Arial" w:eastAsia="Arial" w:hAnsi="Arial" w:cs="Arial"/>
          <w:spacing w:val="-3"/>
          <w:sz w:val="16"/>
          <w:szCs w:val="16"/>
        </w:rPr>
        <w:t xml:space="preserve"> </w:t>
      </w:r>
      <w:r w:rsidRPr="00A36A6F">
        <w:rPr>
          <w:rFonts w:ascii="Arial" w:eastAsia="Arial" w:hAnsi="Arial" w:cs="Arial"/>
          <w:sz w:val="16"/>
          <w:szCs w:val="16"/>
        </w:rPr>
        <w:t>to</w:t>
      </w:r>
      <w:r w:rsidRPr="00A36A6F">
        <w:rPr>
          <w:rFonts w:ascii="Arial" w:eastAsia="Arial" w:hAnsi="Arial" w:cs="Arial"/>
          <w:spacing w:val="-1"/>
          <w:sz w:val="16"/>
          <w:szCs w:val="16"/>
        </w:rPr>
        <w:t xml:space="preserve"> </w:t>
      </w:r>
      <w:r w:rsidRPr="00A36A6F">
        <w:rPr>
          <w:rFonts w:ascii="Arial" w:eastAsia="Arial" w:hAnsi="Arial" w:cs="Arial"/>
          <w:sz w:val="16"/>
          <w:szCs w:val="16"/>
        </w:rPr>
        <w:t>all</w:t>
      </w:r>
      <w:r w:rsidRPr="00A36A6F">
        <w:rPr>
          <w:rFonts w:ascii="Arial" w:eastAsia="Arial" w:hAnsi="Arial" w:cs="Arial"/>
          <w:spacing w:val="-2"/>
          <w:sz w:val="16"/>
          <w:szCs w:val="16"/>
        </w:rPr>
        <w:t xml:space="preserve"> </w:t>
      </w:r>
      <w:r w:rsidRPr="00A36A6F">
        <w:rPr>
          <w:rFonts w:ascii="Arial" w:eastAsia="Arial" w:hAnsi="Arial" w:cs="Arial"/>
          <w:sz w:val="16"/>
          <w:szCs w:val="16"/>
        </w:rPr>
        <w:t>related</w:t>
      </w:r>
      <w:r w:rsidRPr="00A36A6F">
        <w:rPr>
          <w:rFonts w:ascii="Arial" w:eastAsia="Arial" w:hAnsi="Arial" w:cs="Arial"/>
          <w:spacing w:val="-3"/>
          <w:sz w:val="16"/>
          <w:szCs w:val="16"/>
        </w:rPr>
        <w:t xml:space="preserve"> </w:t>
      </w:r>
      <w:r w:rsidRPr="00A36A6F">
        <w:rPr>
          <w:rFonts w:ascii="Arial" w:eastAsia="Arial" w:hAnsi="Arial" w:cs="Arial"/>
          <w:sz w:val="16"/>
          <w:szCs w:val="16"/>
        </w:rPr>
        <w:t>subcontracts</w:t>
      </w:r>
      <w:r w:rsidRPr="00A36A6F">
        <w:rPr>
          <w:rFonts w:ascii="Arial" w:eastAsia="Arial" w:hAnsi="Arial" w:cs="Arial"/>
          <w:spacing w:val="-2"/>
          <w:sz w:val="16"/>
          <w:szCs w:val="16"/>
        </w:rPr>
        <w:t xml:space="preserve"> </w:t>
      </w:r>
      <w:r w:rsidRPr="00A36A6F">
        <w:rPr>
          <w:rFonts w:ascii="Arial" w:eastAsia="Arial" w:hAnsi="Arial" w:cs="Arial"/>
          <w:sz w:val="16"/>
          <w:szCs w:val="16"/>
        </w:rPr>
        <w:t>and lower-tier subcontracts (regardless of subcontract size), in accordance with 29 CFR 5.5.</w:t>
      </w:r>
      <w:r w:rsidRPr="00A36A6F">
        <w:rPr>
          <w:rFonts w:ascii="Arial" w:eastAsia="Arial" w:hAnsi="Arial" w:cs="Arial"/>
          <w:spacing w:val="40"/>
          <w:sz w:val="16"/>
          <w:szCs w:val="16"/>
        </w:rPr>
        <w:t xml:space="preserve"> </w:t>
      </w:r>
      <w:r w:rsidRPr="00A36A6F">
        <w:rPr>
          <w:rFonts w:ascii="Arial" w:eastAsia="Arial" w:hAnsi="Arial" w:cs="Arial"/>
          <w:sz w:val="16"/>
          <w:szCs w:val="16"/>
        </w:rPr>
        <w:t>The requirements apply to all projects located within the right-of-way of a roadway that is functionally</w:t>
      </w:r>
      <w:r w:rsidRPr="00A36A6F">
        <w:rPr>
          <w:rFonts w:ascii="Arial" w:eastAsia="Arial" w:hAnsi="Arial" w:cs="Arial"/>
          <w:spacing w:val="-5"/>
          <w:sz w:val="16"/>
          <w:szCs w:val="16"/>
        </w:rPr>
        <w:t xml:space="preserve"> </w:t>
      </w:r>
      <w:r w:rsidRPr="00A36A6F">
        <w:rPr>
          <w:rFonts w:ascii="Arial" w:eastAsia="Arial" w:hAnsi="Arial" w:cs="Arial"/>
          <w:sz w:val="16"/>
          <w:szCs w:val="16"/>
        </w:rPr>
        <w:t>classified</w:t>
      </w:r>
      <w:r w:rsidRPr="00A36A6F">
        <w:rPr>
          <w:rFonts w:ascii="Arial" w:eastAsia="Arial" w:hAnsi="Arial" w:cs="Arial"/>
          <w:spacing w:val="-6"/>
          <w:sz w:val="16"/>
          <w:szCs w:val="16"/>
        </w:rPr>
        <w:t xml:space="preserve"> </w:t>
      </w:r>
      <w:r w:rsidRPr="00A36A6F">
        <w:rPr>
          <w:rFonts w:ascii="Arial" w:eastAsia="Arial" w:hAnsi="Arial" w:cs="Arial"/>
          <w:sz w:val="16"/>
          <w:szCs w:val="16"/>
        </w:rPr>
        <w:t>as</w:t>
      </w:r>
      <w:r w:rsidRPr="00A36A6F">
        <w:rPr>
          <w:rFonts w:ascii="Arial" w:eastAsia="Arial" w:hAnsi="Arial" w:cs="Arial"/>
          <w:spacing w:val="-5"/>
          <w:sz w:val="16"/>
          <w:szCs w:val="16"/>
        </w:rPr>
        <w:t xml:space="preserve"> </w:t>
      </w:r>
      <w:r w:rsidRPr="00A36A6F">
        <w:rPr>
          <w:rFonts w:ascii="Arial" w:eastAsia="Arial" w:hAnsi="Arial" w:cs="Arial"/>
          <w:sz w:val="16"/>
          <w:szCs w:val="16"/>
        </w:rPr>
        <w:t>Federal-aid</w:t>
      </w:r>
      <w:r w:rsidRPr="00A36A6F">
        <w:rPr>
          <w:rFonts w:ascii="Arial" w:eastAsia="Arial" w:hAnsi="Arial" w:cs="Arial"/>
          <w:spacing w:val="-6"/>
          <w:sz w:val="16"/>
          <w:szCs w:val="16"/>
        </w:rPr>
        <w:t xml:space="preserve"> </w:t>
      </w:r>
      <w:r w:rsidRPr="00A36A6F">
        <w:rPr>
          <w:rFonts w:ascii="Arial" w:eastAsia="Arial" w:hAnsi="Arial" w:cs="Arial"/>
          <w:sz w:val="16"/>
          <w:szCs w:val="16"/>
        </w:rPr>
        <w:t>highway.</w:t>
      </w:r>
      <w:r w:rsidRPr="00A36A6F">
        <w:rPr>
          <w:rFonts w:ascii="Arial" w:eastAsia="Arial" w:hAnsi="Arial" w:cs="Arial"/>
          <w:spacing w:val="34"/>
          <w:sz w:val="16"/>
          <w:szCs w:val="16"/>
        </w:rPr>
        <w:t xml:space="preserve"> </w:t>
      </w:r>
      <w:r w:rsidRPr="00A36A6F">
        <w:rPr>
          <w:rFonts w:ascii="Arial" w:eastAsia="Arial" w:hAnsi="Arial" w:cs="Arial"/>
          <w:sz w:val="16"/>
          <w:szCs w:val="16"/>
        </w:rPr>
        <w:t>23</w:t>
      </w:r>
      <w:r w:rsidRPr="00A36A6F">
        <w:rPr>
          <w:rFonts w:ascii="Arial" w:eastAsia="Arial" w:hAnsi="Arial" w:cs="Arial"/>
          <w:spacing w:val="-4"/>
          <w:sz w:val="16"/>
          <w:szCs w:val="16"/>
        </w:rPr>
        <w:t xml:space="preserve"> </w:t>
      </w:r>
      <w:r w:rsidRPr="00A36A6F">
        <w:rPr>
          <w:rFonts w:ascii="Arial" w:eastAsia="Arial" w:hAnsi="Arial" w:cs="Arial"/>
          <w:sz w:val="16"/>
          <w:szCs w:val="16"/>
        </w:rPr>
        <w:t>U.S.C.</w:t>
      </w:r>
      <w:r w:rsidRPr="00A36A6F">
        <w:rPr>
          <w:rFonts w:ascii="Arial" w:eastAsia="Arial" w:hAnsi="Arial" w:cs="Arial"/>
          <w:spacing w:val="-6"/>
          <w:sz w:val="16"/>
          <w:szCs w:val="16"/>
        </w:rPr>
        <w:t xml:space="preserve"> </w:t>
      </w:r>
      <w:r w:rsidRPr="00A36A6F">
        <w:rPr>
          <w:rFonts w:ascii="Arial" w:eastAsia="Arial" w:hAnsi="Arial" w:cs="Arial"/>
          <w:sz w:val="16"/>
          <w:szCs w:val="16"/>
        </w:rPr>
        <w:t>113. This excludes roadways functionally classified as local roads or rural minor collectors, which are exempt.</w:t>
      </w:r>
      <w:r w:rsidRPr="00A36A6F">
        <w:rPr>
          <w:rFonts w:ascii="Arial" w:eastAsia="Arial" w:hAnsi="Arial" w:cs="Arial"/>
          <w:spacing w:val="40"/>
          <w:sz w:val="16"/>
          <w:szCs w:val="16"/>
        </w:rPr>
        <w:t xml:space="preserve"> </w:t>
      </w:r>
      <w:r w:rsidRPr="00A36A6F">
        <w:rPr>
          <w:rFonts w:ascii="Arial" w:eastAsia="Arial" w:hAnsi="Arial" w:cs="Arial"/>
          <w:sz w:val="16"/>
          <w:szCs w:val="16"/>
        </w:rPr>
        <w:t>23 U.S.C. 101.</w:t>
      </w:r>
    </w:p>
    <w:p w14:paraId="70B601AB" w14:textId="77777777" w:rsidR="00A36A6F" w:rsidRPr="00A36A6F" w:rsidRDefault="00A36A6F" w:rsidP="00A36A6F">
      <w:pPr>
        <w:widowControl w:val="0"/>
        <w:autoSpaceDE w:val="0"/>
        <w:autoSpaceDN w:val="0"/>
        <w:rPr>
          <w:rFonts w:ascii="Arial" w:eastAsia="Arial" w:hAnsi="Arial" w:cs="Arial"/>
          <w:sz w:val="16"/>
          <w:szCs w:val="16"/>
        </w:rPr>
      </w:pPr>
      <w:r w:rsidRPr="00A36A6F">
        <w:rPr>
          <w:rFonts w:ascii="Arial" w:eastAsia="Arial" w:hAnsi="Arial" w:cs="Arial"/>
          <w:sz w:val="16"/>
          <w:szCs w:val="16"/>
        </w:rPr>
        <w:t>Where applicable law requires that projects be treated as a project</w:t>
      </w:r>
      <w:r w:rsidRPr="00A36A6F">
        <w:rPr>
          <w:rFonts w:ascii="Arial" w:eastAsia="Arial" w:hAnsi="Arial" w:cs="Arial"/>
          <w:spacing w:val="-5"/>
          <w:sz w:val="16"/>
          <w:szCs w:val="16"/>
        </w:rPr>
        <w:t xml:space="preserve"> </w:t>
      </w:r>
      <w:r w:rsidRPr="00A36A6F">
        <w:rPr>
          <w:rFonts w:ascii="Arial" w:eastAsia="Arial" w:hAnsi="Arial" w:cs="Arial"/>
          <w:sz w:val="16"/>
          <w:szCs w:val="16"/>
        </w:rPr>
        <w:t>on</w:t>
      </w:r>
      <w:r w:rsidRPr="00A36A6F">
        <w:rPr>
          <w:rFonts w:ascii="Arial" w:eastAsia="Arial" w:hAnsi="Arial" w:cs="Arial"/>
          <w:spacing w:val="-5"/>
          <w:sz w:val="16"/>
          <w:szCs w:val="16"/>
        </w:rPr>
        <w:t xml:space="preserve"> </w:t>
      </w:r>
      <w:r w:rsidRPr="00A36A6F">
        <w:rPr>
          <w:rFonts w:ascii="Arial" w:eastAsia="Arial" w:hAnsi="Arial" w:cs="Arial"/>
          <w:sz w:val="16"/>
          <w:szCs w:val="16"/>
        </w:rPr>
        <w:t>a</w:t>
      </w:r>
      <w:r w:rsidRPr="00A36A6F">
        <w:rPr>
          <w:rFonts w:ascii="Arial" w:eastAsia="Arial" w:hAnsi="Arial" w:cs="Arial"/>
          <w:spacing w:val="-5"/>
          <w:sz w:val="16"/>
          <w:szCs w:val="16"/>
        </w:rPr>
        <w:t xml:space="preserve"> </w:t>
      </w:r>
      <w:r w:rsidRPr="00A36A6F">
        <w:rPr>
          <w:rFonts w:ascii="Arial" w:eastAsia="Arial" w:hAnsi="Arial" w:cs="Arial"/>
          <w:sz w:val="16"/>
          <w:szCs w:val="16"/>
        </w:rPr>
        <w:t>Federal-aid</w:t>
      </w:r>
      <w:r w:rsidRPr="00A36A6F">
        <w:rPr>
          <w:rFonts w:ascii="Arial" w:eastAsia="Arial" w:hAnsi="Arial" w:cs="Arial"/>
          <w:spacing w:val="-5"/>
          <w:sz w:val="16"/>
          <w:szCs w:val="16"/>
        </w:rPr>
        <w:t xml:space="preserve"> </w:t>
      </w:r>
      <w:r w:rsidRPr="00A36A6F">
        <w:rPr>
          <w:rFonts w:ascii="Arial" w:eastAsia="Arial" w:hAnsi="Arial" w:cs="Arial"/>
          <w:sz w:val="16"/>
          <w:szCs w:val="16"/>
        </w:rPr>
        <w:t>highway,</w:t>
      </w:r>
      <w:r w:rsidRPr="00A36A6F">
        <w:rPr>
          <w:rFonts w:ascii="Arial" w:eastAsia="Arial" w:hAnsi="Arial" w:cs="Arial"/>
          <w:spacing w:val="-3"/>
          <w:sz w:val="16"/>
          <w:szCs w:val="16"/>
        </w:rPr>
        <w:t xml:space="preserve"> </w:t>
      </w:r>
      <w:r w:rsidRPr="00A36A6F">
        <w:rPr>
          <w:rFonts w:ascii="Arial" w:eastAsia="Arial" w:hAnsi="Arial" w:cs="Arial"/>
          <w:sz w:val="16"/>
          <w:szCs w:val="16"/>
        </w:rPr>
        <w:t>the</w:t>
      </w:r>
      <w:r w:rsidRPr="00A36A6F">
        <w:rPr>
          <w:rFonts w:ascii="Arial" w:eastAsia="Arial" w:hAnsi="Arial" w:cs="Arial"/>
          <w:spacing w:val="-5"/>
          <w:sz w:val="16"/>
          <w:szCs w:val="16"/>
        </w:rPr>
        <w:t xml:space="preserve"> </w:t>
      </w:r>
      <w:r w:rsidRPr="00A36A6F">
        <w:rPr>
          <w:rFonts w:ascii="Arial" w:eastAsia="Arial" w:hAnsi="Arial" w:cs="Arial"/>
          <w:sz w:val="16"/>
          <w:szCs w:val="16"/>
        </w:rPr>
        <w:t>provisions</w:t>
      </w:r>
      <w:r w:rsidRPr="00A36A6F">
        <w:rPr>
          <w:rFonts w:ascii="Arial" w:eastAsia="Arial" w:hAnsi="Arial" w:cs="Arial"/>
          <w:spacing w:val="-4"/>
          <w:sz w:val="16"/>
          <w:szCs w:val="16"/>
        </w:rPr>
        <w:t xml:space="preserve"> </w:t>
      </w:r>
      <w:r w:rsidRPr="00A36A6F">
        <w:rPr>
          <w:rFonts w:ascii="Arial" w:eastAsia="Arial" w:hAnsi="Arial" w:cs="Arial"/>
          <w:sz w:val="16"/>
          <w:szCs w:val="16"/>
        </w:rPr>
        <w:t>of</w:t>
      </w:r>
      <w:r w:rsidRPr="00A36A6F">
        <w:rPr>
          <w:rFonts w:ascii="Arial" w:eastAsia="Arial" w:hAnsi="Arial" w:cs="Arial"/>
          <w:spacing w:val="-5"/>
          <w:sz w:val="16"/>
          <w:szCs w:val="16"/>
        </w:rPr>
        <w:t xml:space="preserve"> </w:t>
      </w:r>
      <w:r w:rsidRPr="00A36A6F">
        <w:rPr>
          <w:rFonts w:ascii="Arial" w:eastAsia="Arial" w:hAnsi="Arial" w:cs="Arial"/>
          <w:sz w:val="16"/>
          <w:szCs w:val="16"/>
        </w:rPr>
        <w:t>this</w:t>
      </w:r>
      <w:r w:rsidRPr="00A36A6F">
        <w:rPr>
          <w:rFonts w:ascii="Arial" w:eastAsia="Arial" w:hAnsi="Arial" w:cs="Arial"/>
          <w:spacing w:val="-4"/>
          <w:sz w:val="16"/>
          <w:szCs w:val="16"/>
        </w:rPr>
        <w:t xml:space="preserve"> </w:t>
      </w:r>
      <w:r w:rsidRPr="00A36A6F">
        <w:rPr>
          <w:rFonts w:ascii="Arial" w:eastAsia="Arial" w:hAnsi="Arial" w:cs="Arial"/>
          <w:sz w:val="16"/>
          <w:szCs w:val="16"/>
        </w:rPr>
        <w:t>subpart will apply regardless of the location of the project.</w:t>
      </w:r>
      <w:r w:rsidRPr="00A36A6F">
        <w:rPr>
          <w:rFonts w:ascii="Arial" w:eastAsia="Arial" w:hAnsi="Arial" w:cs="Arial"/>
          <w:spacing w:val="40"/>
          <w:sz w:val="16"/>
          <w:szCs w:val="16"/>
        </w:rPr>
        <w:t xml:space="preserve"> </w:t>
      </w:r>
      <w:r w:rsidRPr="00A36A6F">
        <w:rPr>
          <w:rFonts w:ascii="Arial" w:eastAsia="Arial" w:hAnsi="Arial" w:cs="Arial"/>
          <w:sz w:val="16"/>
          <w:szCs w:val="16"/>
        </w:rPr>
        <w:t xml:space="preserve">Examples </w:t>
      </w:r>
      <w:proofErr w:type="gramStart"/>
      <w:r w:rsidRPr="00A36A6F">
        <w:rPr>
          <w:rFonts w:ascii="Arial" w:eastAsia="Arial" w:hAnsi="Arial" w:cs="Arial"/>
          <w:sz w:val="16"/>
          <w:szCs w:val="16"/>
        </w:rPr>
        <w:t>include:</w:t>
      </w:r>
      <w:proofErr w:type="gramEnd"/>
      <w:r w:rsidRPr="00A36A6F">
        <w:rPr>
          <w:rFonts w:ascii="Arial" w:eastAsia="Arial" w:hAnsi="Arial" w:cs="Arial"/>
          <w:sz w:val="16"/>
          <w:szCs w:val="16"/>
        </w:rPr>
        <w:t xml:space="preserve"> Surface Transportation Block Grant Program projects funded under 23 U.S.C. 133 [excluding recreational trails projects], the Nationally Significant Freight and Highway</w:t>
      </w:r>
    </w:p>
    <w:p w14:paraId="116AE1C1" w14:textId="77777777" w:rsidR="00A36A6F" w:rsidRPr="00A36A6F" w:rsidRDefault="00A36A6F" w:rsidP="00A36A6F">
      <w:pPr>
        <w:widowControl w:val="0"/>
        <w:autoSpaceDE w:val="0"/>
        <w:autoSpaceDN w:val="0"/>
        <w:spacing w:before="78"/>
        <w:rPr>
          <w:rFonts w:ascii="Arial" w:eastAsia="Arial" w:hAnsi="Arial" w:cs="Arial"/>
          <w:sz w:val="16"/>
          <w:szCs w:val="16"/>
        </w:rPr>
      </w:pPr>
      <w:r w:rsidRPr="00A36A6F">
        <w:rPr>
          <w:rFonts w:ascii="Arial" w:eastAsia="Arial" w:hAnsi="Arial" w:cs="Arial"/>
          <w:sz w:val="16"/>
          <w:szCs w:val="16"/>
        </w:rPr>
        <w:br w:type="column"/>
      </w:r>
      <w:r w:rsidRPr="00A36A6F">
        <w:rPr>
          <w:rFonts w:ascii="Arial" w:eastAsia="Arial" w:hAnsi="Arial" w:cs="Arial"/>
          <w:sz w:val="16"/>
          <w:szCs w:val="16"/>
        </w:rPr>
        <w:t>Projects</w:t>
      </w:r>
      <w:r w:rsidRPr="00A36A6F">
        <w:rPr>
          <w:rFonts w:ascii="Arial" w:eastAsia="Arial" w:hAnsi="Arial" w:cs="Arial"/>
          <w:spacing w:val="-5"/>
          <w:sz w:val="16"/>
          <w:szCs w:val="16"/>
        </w:rPr>
        <w:t xml:space="preserve"> </w:t>
      </w:r>
      <w:r w:rsidRPr="00A36A6F">
        <w:rPr>
          <w:rFonts w:ascii="Arial" w:eastAsia="Arial" w:hAnsi="Arial" w:cs="Arial"/>
          <w:sz w:val="16"/>
          <w:szCs w:val="16"/>
        </w:rPr>
        <w:t>funded</w:t>
      </w:r>
      <w:r w:rsidRPr="00A36A6F">
        <w:rPr>
          <w:rFonts w:ascii="Arial" w:eastAsia="Arial" w:hAnsi="Arial" w:cs="Arial"/>
          <w:spacing w:val="-4"/>
          <w:sz w:val="16"/>
          <w:szCs w:val="16"/>
        </w:rPr>
        <w:t xml:space="preserve"> </w:t>
      </w:r>
      <w:r w:rsidRPr="00A36A6F">
        <w:rPr>
          <w:rFonts w:ascii="Arial" w:eastAsia="Arial" w:hAnsi="Arial" w:cs="Arial"/>
          <w:sz w:val="16"/>
          <w:szCs w:val="16"/>
        </w:rPr>
        <w:t>under</w:t>
      </w:r>
      <w:r w:rsidRPr="00A36A6F">
        <w:rPr>
          <w:rFonts w:ascii="Arial" w:eastAsia="Arial" w:hAnsi="Arial" w:cs="Arial"/>
          <w:spacing w:val="-5"/>
          <w:sz w:val="16"/>
          <w:szCs w:val="16"/>
        </w:rPr>
        <w:t xml:space="preserve"> </w:t>
      </w:r>
      <w:r w:rsidRPr="00A36A6F">
        <w:rPr>
          <w:rFonts w:ascii="Arial" w:eastAsia="Arial" w:hAnsi="Arial" w:cs="Arial"/>
          <w:sz w:val="16"/>
          <w:szCs w:val="16"/>
        </w:rPr>
        <w:t>23</w:t>
      </w:r>
      <w:r w:rsidRPr="00A36A6F">
        <w:rPr>
          <w:rFonts w:ascii="Arial" w:eastAsia="Arial" w:hAnsi="Arial" w:cs="Arial"/>
          <w:spacing w:val="-4"/>
          <w:sz w:val="16"/>
          <w:szCs w:val="16"/>
        </w:rPr>
        <w:t xml:space="preserve"> </w:t>
      </w:r>
      <w:r w:rsidRPr="00A36A6F">
        <w:rPr>
          <w:rFonts w:ascii="Arial" w:eastAsia="Arial" w:hAnsi="Arial" w:cs="Arial"/>
          <w:sz w:val="16"/>
          <w:szCs w:val="16"/>
        </w:rPr>
        <w:t>U.S.C.</w:t>
      </w:r>
      <w:r w:rsidRPr="00A36A6F">
        <w:rPr>
          <w:rFonts w:ascii="Arial" w:eastAsia="Arial" w:hAnsi="Arial" w:cs="Arial"/>
          <w:spacing w:val="-4"/>
          <w:sz w:val="16"/>
          <w:szCs w:val="16"/>
        </w:rPr>
        <w:t xml:space="preserve"> </w:t>
      </w:r>
      <w:r w:rsidRPr="00A36A6F">
        <w:rPr>
          <w:rFonts w:ascii="Arial" w:eastAsia="Arial" w:hAnsi="Arial" w:cs="Arial"/>
          <w:sz w:val="16"/>
          <w:szCs w:val="16"/>
        </w:rPr>
        <w:t>117,</w:t>
      </w:r>
      <w:r w:rsidRPr="00A36A6F">
        <w:rPr>
          <w:rFonts w:ascii="Arial" w:eastAsia="Arial" w:hAnsi="Arial" w:cs="Arial"/>
          <w:spacing w:val="-6"/>
          <w:sz w:val="16"/>
          <w:szCs w:val="16"/>
        </w:rPr>
        <w:t xml:space="preserve"> </w:t>
      </w:r>
      <w:r w:rsidRPr="00A36A6F">
        <w:rPr>
          <w:rFonts w:ascii="Arial" w:eastAsia="Arial" w:hAnsi="Arial" w:cs="Arial"/>
          <w:sz w:val="16"/>
          <w:szCs w:val="16"/>
        </w:rPr>
        <w:t>and</w:t>
      </w:r>
      <w:r w:rsidRPr="00A36A6F">
        <w:rPr>
          <w:rFonts w:ascii="Arial" w:eastAsia="Arial" w:hAnsi="Arial" w:cs="Arial"/>
          <w:spacing w:val="-6"/>
          <w:sz w:val="16"/>
          <w:szCs w:val="16"/>
        </w:rPr>
        <w:t xml:space="preserve"> </w:t>
      </w:r>
      <w:r w:rsidRPr="00A36A6F">
        <w:rPr>
          <w:rFonts w:ascii="Arial" w:eastAsia="Arial" w:hAnsi="Arial" w:cs="Arial"/>
          <w:sz w:val="16"/>
          <w:szCs w:val="16"/>
        </w:rPr>
        <w:t>National</w:t>
      </w:r>
      <w:r w:rsidRPr="00A36A6F">
        <w:rPr>
          <w:rFonts w:ascii="Arial" w:eastAsia="Arial" w:hAnsi="Arial" w:cs="Arial"/>
          <w:spacing w:val="-5"/>
          <w:sz w:val="16"/>
          <w:szCs w:val="16"/>
        </w:rPr>
        <w:t xml:space="preserve"> </w:t>
      </w:r>
      <w:r w:rsidRPr="00A36A6F">
        <w:rPr>
          <w:rFonts w:ascii="Arial" w:eastAsia="Arial" w:hAnsi="Arial" w:cs="Arial"/>
          <w:sz w:val="16"/>
          <w:szCs w:val="16"/>
        </w:rPr>
        <w:t>Highway Freight Program projects funded under 23 U.S.C. 167.</w:t>
      </w:r>
    </w:p>
    <w:p w14:paraId="4C636821"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1C9E8A9D" w14:textId="77777777" w:rsidR="00A36A6F" w:rsidRPr="00A36A6F" w:rsidRDefault="00A36A6F" w:rsidP="00A36A6F">
      <w:pPr>
        <w:widowControl w:val="0"/>
        <w:autoSpaceDE w:val="0"/>
        <w:autoSpaceDN w:val="0"/>
        <w:ind w:right="175"/>
        <w:rPr>
          <w:rFonts w:ascii="Arial" w:eastAsia="Arial" w:hAnsi="Arial" w:cs="Arial"/>
          <w:sz w:val="16"/>
          <w:szCs w:val="16"/>
        </w:rPr>
      </w:pPr>
      <w:r w:rsidRPr="00A36A6F">
        <w:rPr>
          <w:rFonts w:ascii="Arial" w:eastAsia="Arial" w:hAnsi="Arial" w:cs="Arial"/>
          <w:sz w:val="16"/>
          <w:szCs w:val="16"/>
        </w:rPr>
        <w:t>The following provisions are from the U.S. Department of Labor regulations in 29 CFR 5.5 “Contract provisions and related</w:t>
      </w:r>
      <w:r w:rsidRPr="00A36A6F">
        <w:rPr>
          <w:rFonts w:ascii="Arial" w:eastAsia="Arial" w:hAnsi="Arial" w:cs="Arial"/>
          <w:spacing w:val="-5"/>
          <w:sz w:val="16"/>
          <w:szCs w:val="16"/>
        </w:rPr>
        <w:t xml:space="preserve"> </w:t>
      </w:r>
      <w:r w:rsidRPr="00A36A6F">
        <w:rPr>
          <w:rFonts w:ascii="Arial" w:eastAsia="Arial" w:hAnsi="Arial" w:cs="Arial"/>
          <w:sz w:val="16"/>
          <w:szCs w:val="16"/>
        </w:rPr>
        <w:t>matters”</w:t>
      </w:r>
      <w:r w:rsidRPr="00A36A6F">
        <w:rPr>
          <w:rFonts w:ascii="Arial" w:eastAsia="Arial" w:hAnsi="Arial" w:cs="Arial"/>
          <w:spacing w:val="-4"/>
          <w:sz w:val="16"/>
          <w:szCs w:val="16"/>
        </w:rPr>
        <w:t xml:space="preserve"> </w:t>
      </w:r>
      <w:r w:rsidRPr="00A36A6F">
        <w:rPr>
          <w:rFonts w:ascii="Arial" w:eastAsia="Arial" w:hAnsi="Arial" w:cs="Arial"/>
          <w:sz w:val="16"/>
          <w:szCs w:val="16"/>
        </w:rPr>
        <w:t>with</w:t>
      </w:r>
      <w:r w:rsidRPr="00A36A6F">
        <w:rPr>
          <w:rFonts w:ascii="Arial" w:eastAsia="Arial" w:hAnsi="Arial" w:cs="Arial"/>
          <w:spacing w:val="-5"/>
          <w:sz w:val="16"/>
          <w:szCs w:val="16"/>
        </w:rPr>
        <w:t xml:space="preserve"> </w:t>
      </w:r>
      <w:r w:rsidRPr="00A36A6F">
        <w:rPr>
          <w:rFonts w:ascii="Arial" w:eastAsia="Arial" w:hAnsi="Arial" w:cs="Arial"/>
          <w:sz w:val="16"/>
          <w:szCs w:val="16"/>
        </w:rPr>
        <w:t>minor</w:t>
      </w:r>
      <w:r w:rsidRPr="00A36A6F">
        <w:rPr>
          <w:rFonts w:ascii="Arial" w:eastAsia="Arial" w:hAnsi="Arial" w:cs="Arial"/>
          <w:spacing w:val="-5"/>
          <w:sz w:val="16"/>
          <w:szCs w:val="16"/>
        </w:rPr>
        <w:t xml:space="preserve"> </w:t>
      </w:r>
      <w:r w:rsidRPr="00A36A6F">
        <w:rPr>
          <w:rFonts w:ascii="Arial" w:eastAsia="Arial" w:hAnsi="Arial" w:cs="Arial"/>
          <w:sz w:val="16"/>
          <w:szCs w:val="16"/>
        </w:rPr>
        <w:t>revisions</w:t>
      </w:r>
      <w:r w:rsidRPr="00A36A6F">
        <w:rPr>
          <w:rFonts w:ascii="Arial" w:eastAsia="Arial" w:hAnsi="Arial" w:cs="Arial"/>
          <w:spacing w:val="-4"/>
          <w:sz w:val="16"/>
          <w:szCs w:val="16"/>
        </w:rPr>
        <w:t xml:space="preserve"> </w:t>
      </w:r>
      <w:r w:rsidRPr="00A36A6F">
        <w:rPr>
          <w:rFonts w:ascii="Arial" w:eastAsia="Arial" w:hAnsi="Arial" w:cs="Arial"/>
          <w:sz w:val="16"/>
          <w:szCs w:val="16"/>
        </w:rPr>
        <w:t>to</w:t>
      </w:r>
      <w:r w:rsidRPr="00A36A6F">
        <w:rPr>
          <w:rFonts w:ascii="Arial" w:eastAsia="Arial" w:hAnsi="Arial" w:cs="Arial"/>
          <w:spacing w:val="-5"/>
          <w:sz w:val="16"/>
          <w:szCs w:val="16"/>
        </w:rPr>
        <w:t xml:space="preserve"> </w:t>
      </w:r>
      <w:r w:rsidRPr="00A36A6F">
        <w:rPr>
          <w:rFonts w:ascii="Arial" w:eastAsia="Arial" w:hAnsi="Arial" w:cs="Arial"/>
          <w:sz w:val="16"/>
          <w:szCs w:val="16"/>
        </w:rPr>
        <w:t>conform</w:t>
      </w:r>
      <w:r w:rsidRPr="00A36A6F">
        <w:rPr>
          <w:rFonts w:ascii="Arial" w:eastAsia="Arial" w:hAnsi="Arial" w:cs="Arial"/>
          <w:spacing w:val="-4"/>
          <w:sz w:val="16"/>
          <w:szCs w:val="16"/>
        </w:rPr>
        <w:t xml:space="preserve"> </w:t>
      </w:r>
      <w:r w:rsidRPr="00A36A6F">
        <w:rPr>
          <w:rFonts w:ascii="Arial" w:eastAsia="Arial" w:hAnsi="Arial" w:cs="Arial"/>
          <w:sz w:val="16"/>
          <w:szCs w:val="16"/>
        </w:rPr>
        <w:t>to</w:t>
      </w:r>
      <w:r w:rsidRPr="00A36A6F">
        <w:rPr>
          <w:rFonts w:ascii="Arial" w:eastAsia="Arial" w:hAnsi="Arial" w:cs="Arial"/>
          <w:spacing w:val="-5"/>
          <w:sz w:val="16"/>
          <w:szCs w:val="16"/>
        </w:rPr>
        <w:t xml:space="preserve"> </w:t>
      </w:r>
      <w:r w:rsidRPr="00A36A6F">
        <w:rPr>
          <w:rFonts w:ascii="Arial" w:eastAsia="Arial" w:hAnsi="Arial" w:cs="Arial"/>
          <w:sz w:val="16"/>
          <w:szCs w:val="16"/>
        </w:rPr>
        <w:t>the</w:t>
      </w:r>
      <w:r w:rsidRPr="00A36A6F">
        <w:rPr>
          <w:rFonts w:ascii="Arial" w:eastAsia="Arial" w:hAnsi="Arial" w:cs="Arial"/>
          <w:spacing w:val="-5"/>
          <w:sz w:val="16"/>
          <w:szCs w:val="16"/>
        </w:rPr>
        <w:t xml:space="preserve"> </w:t>
      </w:r>
      <w:r w:rsidRPr="00A36A6F">
        <w:rPr>
          <w:rFonts w:ascii="Arial" w:eastAsia="Arial" w:hAnsi="Arial" w:cs="Arial"/>
          <w:sz w:val="16"/>
          <w:szCs w:val="16"/>
        </w:rPr>
        <w:t>FHWA- 1273 format and FHWA program requirements.</w:t>
      </w:r>
    </w:p>
    <w:p w14:paraId="09386D99" w14:textId="77777777" w:rsidR="00A36A6F" w:rsidRPr="00A36A6F" w:rsidRDefault="00A36A6F" w:rsidP="00A36A6F">
      <w:pPr>
        <w:widowControl w:val="0"/>
        <w:autoSpaceDE w:val="0"/>
        <w:autoSpaceDN w:val="0"/>
        <w:spacing w:before="98"/>
        <w:rPr>
          <w:rFonts w:ascii="Arial" w:eastAsia="Arial" w:hAnsi="Arial" w:cs="Arial"/>
          <w:sz w:val="16"/>
          <w:szCs w:val="16"/>
        </w:rPr>
      </w:pPr>
    </w:p>
    <w:p w14:paraId="54D141C6" w14:textId="77777777" w:rsidR="00A36A6F" w:rsidRPr="00A36A6F" w:rsidRDefault="00A36A6F" w:rsidP="005D1515">
      <w:pPr>
        <w:widowControl w:val="0"/>
        <w:numPr>
          <w:ilvl w:val="2"/>
          <w:numId w:val="39"/>
        </w:numPr>
        <w:tabs>
          <w:tab w:val="left" w:pos="341"/>
        </w:tabs>
        <w:autoSpaceDE w:val="0"/>
        <w:autoSpaceDN w:val="0"/>
        <w:ind w:left="341" w:hanging="221"/>
        <w:rPr>
          <w:rFonts w:ascii="Arial" w:eastAsia="Arial" w:hAnsi="Arial" w:cs="Arial"/>
          <w:b/>
          <w:sz w:val="16"/>
          <w:szCs w:val="22"/>
        </w:rPr>
      </w:pPr>
      <w:r w:rsidRPr="00A36A6F">
        <w:rPr>
          <w:rFonts w:ascii="Arial" w:eastAsia="Arial" w:hAnsi="Arial" w:cs="Arial"/>
          <w:b/>
          <w:sz w:val="16"/>
          <w:szCs w:val="22"/>
        </w:rPr>
        <w:t>Minimum</w:t>
      </w:r>
      <w:r w:rsidRPr="00A36A6F">
        <w:rPr>
          <w:rFonts w:ascii="Arial" w:eastAsia="Arial" w:hAnsi="Arial" w:cs="Arial"/>
          <w:b/>
          <w:spacing w:val="-6"/>
          <w:sz w:val="16"/>
          <w:szCs w:val="22"/>
        </w:rPr>
        <w:t xml:space="preserve"> </w:t>
      </w:r>
      <w:r w:rsidRPr="00A36A6F">
        <w:rPr>
          <w:rFonts w:ascii="Arial" w:eastAsia="Arial" w:hAnsi="Arial" w:cs="Arial"/>
          <w:b/>
          <w:sz w:val="16"/>
          <w:szCs w:val="22"/>
        </w:rPr>
        <w:t>wages</w:t>
      </w:r>
      <w:r w:rsidRPr="00A36A6F">
        <w:rPr>
          <w:rFonts w:ascii="Arial" w:eastAsia="Arial" w:hAnsi="Arial" w:cs="Arial"/>
          <w:b/>
          <w:spacing w:val="-6"/>
          <w:sz w:val="16"/>
          <w:szCs w:val="22"/>
        </w:rPr>
        <w:t xml:space="preserve"> </w:t>
      </w:r>
      <w:r w:rsidRPr="00A36A6F">
        <w:rPr>
          <w:rFonts w:ascii="Arial" w:eastAsia="Arial" w:hAnsi="Arial" w:cs="Arial"/>
          <w:sz w:val="16"/>
          <w:szCs w:val="22"/>
        </w:rPr>
        <w:t>(29</w:t>
      </w:r>
      <w:r w:rsidRPr="00A36A6F">
        <w:rPr>
          <w:rFonts w:ascii="Arial" w:eastAsia="Arial" w:hAnsi="Arial" w:cs="Arial"/>
          <w:spacing w:val="-5"/>
          <w:sz w:val="16"/>
          <w:szCs w:val="22"/>
        </w:rPr>
        <w:t xml:space="preserve"> </w:t>
      </w:r>
      <w:r w:rsidRPr="00A36A6F">
        <w:rPr>
          <w:rFonts w:ascii="Arial" w:eastAsia="Arial" w:hAnsi="Arial" w:cs="Arial"/>
          <w:sz w:val="16"/>
          <w:szCs w:val="22"/>
        </w:rPr>
        <w:t>CFR</w:t>
      </w:r>
      <w:r w:rsidRPr="00A36A6F">
        <w:rPr>
          <w:rFonts w:ascii="Arial" w:eastAsia="Arial" w:hAnsi="Arial" w:cs="Arial"/>
          <w:spacing w:val="-7"/>
          <w:sz w:val="16"/>
          <w:szCs w:val="22"/>
        </w:rPr>
        <w:t xml:space="preserve"> </w:t>
      </w:r>
      <w:r w:rsidRPr="00A36A6F">
        <w:rPr>
          <w:rFonts w:ascii="Arial" w:eastAsia="Arial" w:hAnsi="Arial" w:cs="Arial"/>
          <w:spacing w:val="-4"/>
          <w:sz w:val="16"/>
          <w:szCs w:val="22"/>
        </w:rPr>
        <w:t>5.5)</w:t>
      </w:r>
    </w:p>
    <w:p w14:paraId="7AD535CC" w14:textId="77777777" w:rsidR="00A36A6F" w:rsidRPr="00A36A6F" w:rsidRDefault="00A36A6F" w:rsidP="00A36A6F">
      <w:pPr>
        <w:widowControl w:val="0"/>
        <w:autoSpaceDE w:val="0"/>
        <w:autoSpaceDN w:val="0"/>
        <w:spacing w:before="94"/>
        <w:rPr>
          <w:rFonts w:ascii="Arial" w:eastAsia="Arial" w:hAnsi="Arial" w:cs="Arial"/>
          <w:sz w:val="16"/>
          <w:szCs w:val="16"/>
        </w:rPr>
      </w:pPr>
    </w:p>
    <w:p w14:paraId="607DD063" w14:textId="77777777" w:rsidR="00A36A6F" w:rsidRPr="00A36A6F" w:rsidRDefault="00A36A6F" w:rsidP="005D1515">
      <w:pPr>
        <w:widowControl w:val="0"/>
        <w:numPr>
          <w:ilvl w:val="0"/>
          <w:numId w:val="33"/>
        </w:numPr>
        <w:tabs>
          <w:tab w:val="left" w:pos="439"/>
        </w:tabs>
        <w:autoSpaceDE w:val="0"/>
        <w:autoSpaceDN w:val="0"/>
        <w:ind w:right="153" w:firstLine="144"/>
        <w:rPr>
          <w:rFonts w:ascii="Arial" w:eastAsia="Arial" w:hAnsi="Arial" w:cs="Arial"/>
          <w:sz w:val="16"/>
          <w:szCs w:val="22"/>
        </w:rPr>
      </w:pPr>
      <w:r w:rsidRPr="00A36A6F">
        <w:rPr>
          <w:rFonts w:ascii="Arial" w:eastAsia="Arial" w:hAnsi="Arial" w:cs="Arial"/>
          <w:i/>
          <w:sz w:val="16"/>
          <w:szCs w:val="22"/>
        </w:rPr>
        <w:t xml:space="preserve">Wage rates and fringe benefits. </w:t>
      </w:r>
      <w:r w:rsidRPr="00A36A6F">
        <w:rPr>
          <w:rFonts w:ascii="Arial" w:eastAsia="Arial" w:hAnsi="Arial" w:cs="Arial"/>
          <w:sz w:val="16"/>
          <w:szCs w:val="22"/>
        </w:rPr>
        <w:t>All laborers and mechanics employed or working upon the site of the work (or otherwise working in construction or development of the project under a development statute), will be paid unconditionally and not less often than once a week, and without subsequent deduction or rebate on any account (except such payroll deductions as are permitted by regulations issued by the Secretary of Labor under the Copeland</w:t>
      </w:r>
      <w:r w:rsidRPr="00A36A6F">
        <w:rPr>
          <w:rFonts w:ascii="Arial" w:eastAsia="Arial" w:hAnsi="Arial" w:cs="Arial"/>
          <w:spacing w:val="-2"/>
          <w:sz w:val="16"/>
          <w:szCs w:val="22"/>
        </w:rPr>
        <w:t xml:space="preserve"> </w:t>
      </w:r>
      <w:r w:rsidRPr="00A36A6F">
        <w:rPr>
          <w:rFonts w:ascii="Arial" w:eastAsia="Arial" w:hAnsi="Arial" w:cs="Arial"/>
          <w:sz w:val="16"/>
          <w:szCs w:val="22"/>
        </w:rPr>
        <w:t>Act</w:t>
      </w:r>
      <w:r w:rsidRPr="00A36A6F">
        <w:rPr>
          <w:rFonts w:ascii="Arial" w:eastAsia="Arial" w:hAnsi="Arial" w:cs="Arial"/>
          <w:spacing w:val="-2"/>
          <w:sz w:val="16"/>
          <w:szCs w:val="22"/>
        </w:rPr>
        <w:t xml:space="preserve"> </w:t>
      </w:r>
      <w:hyperlink r:id="rId101">
        <w:r w:rsidRPr="00A36A6F">
          <w:rPr>
            <w:rFonts w:ascii="Arial" w:eastAsia="Arial" w:hAnsi="Arial" w:cs="Arial"/>
            <w:sz w:val="16"/>
            <w:szCs w:val="22"/>
          </w:rPr>
          <w:t>(</w:t>
        </w:r>
        <w:r w:rsidRPr="00A36A6F">
          <w:rPr>
            <w:rFonts w:ascii="Arial" w:eastAsia="Arial" w:hAnsi="Arial" w:cs="Arial"/>
            <w:color w:val="0000FF"/>
            <w:sz w:val="16"/>
            <w:szCs w:val="22"/>
            <w:u w:val="single" w:color="0000FF"/>
          </w:rPr>
          <w:t>29</w:t>
        </w:r>
        <w:r w:rsidRPr="00A36A6F">
          <w:rPr>
            <w:rFonts w:ascii="Arial" w:eastAsia="Arial" w:hAnsi="Arial" w:cs="Arial"/>
            <w:color w:val="0000FF"/>
            <w:spacing w:val="-2"/>
            <w:sz w:val="16"/>
            <w:szCs w:val="22"/>
            <w:u w:val="single" w:color="0000FF"/>
          </w:rPr>
          <w:t xml:space="preserve"> </w:t>
        </w:r>
        <w:r w:rsidRPr="00A36A6F">
          <w:rPr>
            <w:rFonts w:ascii="Arial" w:eastAsia="Arial" w:hAnsi="Arial" w:cs="Arial"/>
            <w:color w:val="0000FF"/>
            <w:sz w:val="16"/>
            <w:szCs w:val="22"/>
            <w:u w:val="single" w:color="0000FF"/>
          </w:rPr>
          <w:t>CFR</w:t>
        </w:r>
        <w:r w:rsidRPr="00A36A6F">
          <w:rPr>
            <w:rFonts w:ascii="Arial" w:eastAsia="Arial" w:hAnsi="Arial" w:cs="Arial"/>
            <w:color w:val="0000FF"/>
            <w:spacing w:val="-2"/>
            <w:sz w:val="16"/>
            <w:szCs w:val="22"/>
            <w:u w:val="single" w:color="0000FF"/>
          </w:rPr>
          <w:t xml:space="preserve"> </w:t>
        </w:r>
        <w:r w:rsidRPr="00A36A6F">
          <w:rPr>
            <w:rFonts w:ascii="Arial" w:eastAsia="Arial" w:hAnsi="Arial" w:cs="Arial"/>
            <w:color w:val="0000FF"/>
            <w:sz w:val="16"/>
            <w:szCs w:val="22"/>
            <w:u w:val="single" w:color="0000FF"/>
          </w:rPr>
          <w:t>part</w:t>
        </w:r>
        <w:r w:rsidRPr="00A36A6F">
          <w:rPr>
            <w:rFonts w:ascii="Arial" w:eastAsia="Arial" w:hAnsi="Arial" w:cs="Arial"/>
            <w:color w:val="0000FF"/>
            <w:spacing w:val="-2"/>
            <w:sz w:val="16"/>
            <w:szCs w:val="22"/>
            <w:u w:val="single" w:color="0000FF"/>
          </w:rPr>
          <w:t xml:space="preserve"> </w:t>
        </w:r>
        <w:r w:rsidRPr="00A36A6F">
          <w:rPr>
            <w:rFonts w:ascii="Arial" w:eastAsia="Arial" w:hAnsi="Arial" w:cs="Arial"/>
            <w:color w:val="0000FF"/>
            <w:sz w:val="16"/>
            <w:szCs w:val="22"/>
            <w:u w:val="single" w:color="0000FF"/>
          </w:rPr>
          <w:t>3</w:t>
        </w:r>
        <w:r w:rsidRPr="00A36A6F">
          <w:rPr>
            <w:rFonts w:ascii="Arial" w:eastAsia="Arial" w:hAnsi="Arial" w:cs="Arial"/>
            <w:sz w:val="16"/>
            <w:szCs w:val="22"/>
          </w:rPr>
          <w:t>)</w:t>
        </w:r>
      </w:hyperlink>
      <w:r w:rsidRPr="00A36A6F">
        <w:rPr>
          <w:rFonts w:ascii="Arial" w:eastAsia="Arial" w:hAnsi="Arial" w:cs="Arial"/>
          <w:sz w:val="16"/>
          <w:szCs w:val="22"/>
        </w:rPr>
        <w:t>),</w:t>
      </w:r>
      <w:r w:rsidRPr="00A36A6F">
        <w:rPr>
          <w:rFonts w:ascii="Arial" w:eastAsia="Arial" w:hAnsi="Arial" w:cs="Arial"/>
          <w:spacing w:val="-2"/>
          <w:sz w:val="16"/>
          <w:szCs w:val="22"/>
        </w:rPr>
        <w:t xml:space="preserve"> </w:t>
      </w:r>
      <w:r w:rsidRPr="00A36A6F">
        <w:rPr>
          <w:rFonts w:ascii="Arial" w:eastAsia="Arial" w:hAnsi="Arial" w:cs="Arial"/>
          <w:sz w:val="16"/>
          <w:szCs w:val="22"/>
        </w:rPr>
        <w:t>the</w:t>
      </w:r>
      <w:r w:rsidRPr="00A36A6F">
        <w:rPr>
          <w:rFonts w:ascii="Arial" w:eastAsia="Arial" w:hAnsi="Arial" w:cs="Arial"/>
          <w:spacing w:val="-2"/>
          <w:sz w:val="16"/>
          <w:szCs w:val="22"/>
        </w:rPr>
        <w:t xml:space="preserve"> </w:t>
      </w:r>
      <w:r w:rsidRPr="00A36A6F">
        <w:rPr>
          <w:rFonts w:ascii="Arial" w:eastAsia="Arial" w:hAnsi="Arial" w:cs="Arial"/>
          <w:sz w:val="16"/>
          <w:szCs w:val="22"/>
        </w:rPr>
        <w:t>full</w:t>
      </w:r>
      <w:r w:rsidRPr="00A36A6F">
        <w:rPr>
          <w:rFonts w:ascii="Arial" w:eastAsia="Arial" w:hAnsi="Arial" w:cs="Arial"/>
          <w:spacing w:val="-1"/>
          <w:sz w:val="16"/>
          <w:szCs w:val="22"/>
        </w:rPr>
        <w:t xml:space="preserve"> </w:t>
      </w:r>
      <w:r w:rsidRPr="00A36A6F">
        <w:rPr>
          <w:rFonts w:ascii="Arial" w:eastAsia="Arial" w:hAnsi="Arial" w:cs="Arial"/>
          <w:sz w:val="16"/>
          <w:szCs w:val="22"/>
        </w:rPr>
        <w:t>amount</w:t>
      </w:r>
      <w:r w:rsidRPr="00A36A6F">
        <w:rPr>
          <w:rFonts w:ascii="Arial" w:eastAsia="Arial" w:hAnsi="Arial" w:cs="Arial"/>
          <w:spacing w:val="-2"/>
          <w:sz w:val="16"/>
          <w:szCs w:val="22"/>
        </w:rPr>
        <w:t xml:space="preserve"> </w:t>
      </w:r>
      <w:r w:rsidRPr="00A36A6F">
        <w:rPr>
          <w:rFonts w:ascii="Arial" w:eastAsia="Arial" w:hAnsi="Arial" w:cs="Arial"/>
          <w:sz w:val="16"/>
          <w:szCs w:val="22"/>
        </w:rPr>
        <w:t>of basic</w:t>
      </w:r>
      <w:r w:rsidRPr="00A36A6F">
        <w:rPr>
          <w:rFonts w:ascii="Arial" w:eastAsia="Arial" w:hAnsi="Arial" w:cs="Arial"/>
          <w:spacing w:val="-1"/>
          <w:sz w:val="16"/>
          <w:szCs w:val="22"/>
        </w:rPr>
        <w:t xml:space="preserve"> </w:t>
      </w:r>
      <w:r w:rsidRPr="00A36A6F">
        <w:rPr>
          <w:rFonts w:ascii="Arial" w:eastAsia="Arial" w:hAnsi="Arial" w:cs="Arial"/>
          <w:sz w:val="16"/>
          <w:szCs w:val="22"/>
        </w:rPr>
        <w:t>hourly wages and bona fide fringe benefits (or cash equivalents thereof) due at time of payment computed at rates not less than those contained in the wage determination of the Secretary of Labor which is attached hereto and made a part hereof, regardless of any contractual relationship which may be alleged to exist between the contractor and such laborers and mechanics. As provided in paragraphs (d) and (e) of 29 CFR</w:t>
      </w:r>
      <w:r w:rsidRPr="00A36A6F">
        <w:rPr>
          <w:rFonts w:ascii="Arial" w:eastAsia="Arial" w:hAnsi="Arial" w:cs="Arial"/>
          <w:spacing w:val="-6"/>
          <w:sz w:val="16"/>
          <w:szCs w:val="22"/>
        </w:rPr>
        <w:t xml:space="preserve"> </w:t>
      </w:r>
      <w:r w:rsidRPr="00A36A6F">
        <w:rPr>
          <w:rFonts w:ascii="Arial" w:eastAsia="Arial" w:hAnsi="Arial" w:cs="Arial"/>
          <w:sz w:val="16"/>
          <w:szCs w:val="22"/>
        </w:rPr>
        <w:t>5.5,</w:t>
      </w:r>
      <w:r w:rsidRPr="00A36A6F">
        <w:rPr>
          <w:rFonts w:ascii="Arial" w:eastAsia="Arial" w:hAnsi="Arial" w:cs="Arial"/>
          <w:spacing w:val="-4"/>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appropriate</w:t>
      </w:r>
      <w:r w:rsidRPr="00A36A6F">
        <w:rPr>
          <w:rFonts w:ascii="Arial" w:eastAsia="Arial" w:hAnsi="Arial" w:cs="Arial"/>
          <w:spacing w:val="-6"/>
          <w:sz w:val="16"/>
          <w:szCs w:val="22"/>
        </w:rPr>
        <w:t xml:space="preserve"> </w:t>
      </w:r>
      <w:r w:rsidRPr="00A36A6F">
        <w:rPr>
          <w:rFonts w:ascii="Arial" w:eastAsia="Arial" w:hAnsi="Arial" w:cs="Arial"/>
          <w:sz w:val="16"/>
          <w:szCs w:val="22"/>
        </w:rPr>
        <w:t>wage</w:t>
      </w:r>
      <w:r w:rsidRPr="00A36A6F">
        <w:rPr>
          <w:rFonts w:ascii="Arial" w:eastAsia="Arial" w:hAnsi="Arial" w:cs="Arial"/>
          <w:spacing w:val="-6"/>
          <w:sz w:val="16"/>
          <w:szCs w:val="22"/>
        </w:rPr>
        <w:t xml:space="preserve"> </w:t>
      </w:r>
      <w:r w:rsidRPr="00A36A6F">
        <w:rPr>
          <w:rFonts w:ascii="Arial" w:eastAsia="Arial" w:hAnsi="Arial" w:cs="Arial"/>
          <w:sz w:val="16"/>
          <w:szCs w:val="22"/>
        </w:rPr>
        <w:t>determinations</w:t>
      </w:r>
      <w:r w:rsidRPr="00A36A6F">
        <w:rPr>
          <w:rFonts w:ascii="Arial" w:eastAsia="Arial" w:hAnsi="Arial" w:cs="Arial"/>
          <w:spacing w:val="-5"/>
          <w:sz w:val="16"/>
          <w:szCs w:val="22"/>
        </w:rPr>
        <w:t xml:space="preserve"> </w:t>
      </w:r>
      <w:r w:rsidRPr="00A36A6F">
        <w:rPr>
          <w:rFonts w:ascii="Arial" w:eastAsia="Arial" w:hAnsi="Arial" w:cs="Arial"/>
          <w:sz w:val="16"/>
          <w:szCs w:val="22"/>
        </w:rPr>
        <w:t>are</w:t>
      </w:r>
      <w:r w:rsidRPr="00A36A6F">
        <w:rPr>
          <w:rFonts w:ascii="Arial" w:eastAsia="Arial" w:hAnsi="Arial" w:cs="Arial"/>
          <w:spacing w:val="-4"/>
          <w:sz w:val="16"/>
          <w:szCs w:val="22"/>
        </w:rPr>
        <w:t xml:space="preserve"> </w:t>
      </w:r>
      <w:r w:rsidRPr="00A36A6F">
        <w:rPr>
          <w:rFonts w:ascii="Arial" w:eastAsia="Arial" w:hAnsi="Arial" w:cs="Arial"/>
          <w:sz w:val="16"/>
          <w:szCs w:val="22"/>
        </w:rPr>
        <w:t>effective</w:t>
      </w:r>
      <w:r w:rsidRPr="00A36A6F">
        <w:rPr>
          <w:rFonts w:ascii="Arial" w:eastAsia="Arial" w:hAnsi="Arial" w:cs="Arial"/>
          <w:spacing w:val="-6"/>
          <w:sz w:val="16"/>
          <w:szCs w:val="22"/>
        </w:rPr>
        <w:t xml:space="preserve"> </w:t>
      </w:r>
      <w:r w:rsidRPr="00A36A6F">
        <w:rPr>
          <w:rFonts w:ascii="Arial" w:eastAsia="Arial" w:hAnsi="Arial" w:cs="Arial"/>
          <w:sz w:val="16"/>
          <w:szCs w:val="22"/>
        </w:rPr>
        <w:t xml:space="preserve">by operation of law even if they have not been attached to the contract. Contributions made or costs reasonably anticipated for bona fide fringe benefits under the Davis-Bacon Act </w:t>
      </w:r>
      <w:hyperlink r:id="rId102">
        <w:r w:rsidRPr="00A36A6F">
          <w:rPr>
            <w:rFonts w:ascii="Arial" w:eastAsia="Arial" w:hAnsi="Arial" w:cs="Arial"/>
            <w:sz w:val="16"/>
            <w:szCs w:val="22"/>
          </w:rPr>
          <w:t>(</w:t>
        </w:r>
        <w:r w:rsidRPr="00A36A6F">
          <w:rPr>
            <w:rFonts w:ascii="Arial" w:eastAsia="Arial" w:hAnsi="Arial" w:cs="Arial"/>
            <w:color w:val="0000FF"/>
            <w:sz w:val="16"/>
            <w:szCs w:val="22"/>
            <w:u w:val="single" w:color="0000FF"/>
          </w:rPr>
          <w:t>40</w:t>
        </w:r>
      </w:hyperlink>
    </w:p>
    <w:p w14:paraId="55B05AC7" w14:textId="77777777" w:rsidR="00A36A6F" w:rsidRPr="00A36A6F" w:rsidRDefault="00A36A6F" w:rsidP="00A36A6F">
      <w:pPr>
        <w:widowControl w:val="0"/>
        <w:autoSpaceDE w:val="0"/>
        <w:autoSpaceDN w:val="0"/>
        <w:spacing w:before="2"/>
        <w:ind w:right="109"/>
        <w:rPr>
          <w:rFonts w:ascii="Arial" w:eastAsia="Arial" w:hAnsi="Arial" w:cs="Arial"/>
          <w:sz w:val="16"/>
          <w:szCs w:val="16"/>
        </w:rPr>
      </w:pPr>
      <w:hyperlink r:id="rId103">
        <w:r w:rsidRPr="00A36A6F">
          <w:rPr>
            <w:rFonts w:ascii="Arial" w:eastAsia="Arial" w:hAnsi="Arial" w:cs="Arial"/>
            <w:color w:val="0000FF"/>
            <w:sz w:val="16"/>
            <w:szCs w:val="16"/>
            <w:u w:val="single" w:color="0000FF"/>
          </w:rPr>
          <w:t>U.S.C. 3141(2)(B)</w:t>
        </w:r>
        <w:r w:rsidRPr="00A36A6F">
          <w:rPr>
            <w:rFonts w:ascii="Arial" w:eastAsia="Arial" w:hAnsi="Arial" w:cs="Arial"/>
            <w:sz w:val="16"/>
            <w:szCs w:val="16"/>
          </w:rPr>
          <w:t>)</w:t>
        </w:r>
      </w:hyperlink>
      <w:r w:rsidRPr="00A36A6F">
        <w:rPr>
          <w:rFonts w:ascii="Arial" w:eastAsia="Arial" w:hAnsi="Arial" w:cs="Arial"/>
          <w:sz w:val="16"/>
          <w:szCs w:val="16"/>
        </w:rPr>
        <w:t xml:space="preserve"> on behalf of laborers or mechanics are considered wages paid to such laborers or mechanics, subject to</w:t>
      </w:r>
      <w:r w:rsidRPr="00A36A6F">
        <w:rPr>
          <w:rFonts w:ascii="Arial" w:eastAsia="Arial" w:hAnsi="Arial" w:cs="Arial"/>
          <w:spacing w:val="-1"/>
          <w:sz w:val="16"/>
          <w:szCs w:val="16"/>
        </w:rPr>
        <w:t xml:space="preserve"> </w:t>
      </w:r>
      <w:r w:rsidRPr="00A36A6F">
        <w:rPr>
          <w:rFonts w:ascii="Arial" w:eastAsia="Arial" w:hAnsi="Arial" w:cs="Arial"/>
          <w:sz w:val="16"/>
          <w:szCs w:val="16"/>
        </w:rPr>
        <w:t>the</w:t>
      </w:r>
      <w:r w:rsidRPr="00A36A6F">
        <w:rPr>
          <w:rFonts w:ascii="Arial" w:eastAsia="Arial" w:hAnsi="Arial" w:cs="Arial"/>
          <w:spacing w:val="-1"/>
          <w:sz w:val="16"/>
          <w:szCs w:val="16"/>
        </w:rPr>
        <w:t xml:space="preserve"> </w:t>
      </w:r>
      <w:r w:rsidRPr="00A36A6F">
        <w:rPr>
          <w:rFonts w:ascii="Arial" w:eastAsia="Arial" w:hAnsi="Arial" w:cs="Arial"/>
          <w:sz w:val="16"/>
          <w:szCs w:val="16"/>
        </w:rPr>
        <w:t>provisions of</w:t>
      </w:r>
      <w:r w:rsidRPr="00A36A6F">
        <w:rPr>
          <w:rFonts w:ascii="Arial" w:eastAsia="Arial" w:hAnsi="Arial" w:cs="Arial"/>
          <w:spacing w:val="-1"/>
          <w:sz w:val="16"/>
          <w:szCs w:val="16"/>
        </w:rPr>
        <w:t xml:space="preserve"> </w:t>
      </w:r>
      <w:r w:rsidRPr="00A36A6F">
        <w:rPr>
          <w:rFonts w:ascii="Arial" w:eastAsia="Arial" w:hAnsi="Arial" w:cs="Arial"/>
          <w:sz w:val="16"/>
          <w:szCs w:val="16"/>
        </w:rPr>
        <w:t>paragraph</w:t>
      </w:r>
      <w:r w:rsidRPr="00A36A6F">
        <w:rPr>
          <w:rFonts w:ascii="Arial" w:eastAsia="Arial" w:hAnsi="Arial" w:cs="Arial"/>
          <w:spacing w:val="-1"/>
          <w:sz w:val="16"/>
          <w:szCs w:val="16"/>
        </w:rPr>
        <w:t xml:space="preserve"> </w:t>
      </w:r>
      <w:r w:rsidRPr="00A36A6F">
        <w:rPr>
          <w:rFonts w:ascii="Arial" w:eastAsia="Arial" w:hAnsi="Arial" w:cs="Arial"/>
          <w:sz w:val="16"/>
          <w:szCs w:val="16"/>
        </w:rPr>
        <w:t>1.e. of</w:t>
      </w:r>
      <w:r w:rsidRPr="00A36A6F">
        <w:rPr>
          <w:rFonts w:ascii="Arial" w:eastAsia="Arial" w:hAnsi="Arial" w:cs="Arial"/>
          <w:spacing w:val="-1"/>
          <w:sz w:val="16"/>
          <w:szCs w:val="16"/>
        </w:rPr>
        <w:t xml:space="preserve"> </w:t>
      </w:r>
      <w:r w:rsidRPr="00A36A6F">
        <w:rPr>
          <w:rFonts w:ascii="Arial" w:eastAsia="Arial" w:hAnsi="Arial" w:cs="Arial"/>
          <w:sz w:val="16"/>
          <w:szCs w:val="16"/>
        </w:rPr>
        <w:t>this section;</w:t>
      </w:r>
      <w:r w:rsidRPr="00A36A6F">
        <w:rPr>
          <w:rFonts w:ascii="Arial" w:eastAsia="Arial" w:hAnsi="Arial" w:cs="Arial"/>
          <w:spacing w:val="-1"/>
          <w:sz w:val="16"/>
          <w:szCs w:val="16"/>
        </w:rPr>
        <w:t xml:space="preserve"> </w:t>
      </w:r>
      <w:r w:rsidRPr="00A36A6F">
        <w:rPr>
          <w:rFonts w:ascii="Arial" w:eastAsia="Arial" w:hAnsi="Arial" w:cs="Arial"/>
          <w:sz w:val="16"/>
          <w:szCs w:val="16"/>
        </w:rPr>
        <w:t>also,</w:t>
      </w:r>
      <w:r w:rsidRPr="00A36A6F">
        <w:rPr>
          <w:rFonts w:ascii="Arial" w:eastAsia="Arial" w:hAnsi="Arial" w:cs="Arial"/>
          <w:spacing w:val="-1"/>
          <w:sz w:val="16"/>
          <w:szCs w:val="16"/>
        </w:rPr>
        <w:t xml:space="preserve"> </w:t>
      </w:r>
      <w:r w:rsidRPr="00A36A6F">
        <w:rPr>
          <w:rFonts w:ascii="Arial" w:eastAsia="Arial" w:hAnsi="Arial" w:cs="Arial"/>
          <w:sz w:val="16"/>
          <w:szCs w:val="16"/>
        </w:rPr>
        <w:t>regular contributions made or costs incurred for more than a weekly period</w:t>
      </w:r>
      <w:r w:rsidRPr="00A36A6F">
        <w:rPr>
          <w:rFonts w:ascii="Arial" w:eastAsia="Arial" w:hAnsi="Arial" w:cs="Arial"/>
          <w:spacing w:val="-2"/>
          <w:sz w:val="16"/>
          <w:szCs w:val="16"/>
        </w:rPr>
        <w:t xml:space="preserve"> </w:t>
      </w:r>
      <w:r w:rsidRPr="00A36A6F">
        <w:rPr>
          <w:rFonts w:ascii="Arial" w:eastAsia="Arial" w:hAnsi="Arial" w:cs="Arial"/>
          <w:sz w:val="16"/>
          <w:szCs w:val="16"/>
        </w:rPr>
        <w:t>(but not</w:t>
      </w:r>
      <w:r w:rsidRPr="00A36A6F">
        <w:rPr>
          <w:rFonts w:ascii="Arial" w:eastAsia="Arial" w:hAnsi="Arial" w:cs="Arial"/>
          <w:spacing w:val="-2"/>
          <w:sz w:val="16"/>
          <w:szCs w:val="16"/>
        </w:rPr>
        <w:t xml:space="preserve"> </w:t>
      </w:r>
      <w:r w:rsidRPr="00A36A6F">
        <w:rPr>
          <w:rFonts w:ascii="Arial" w:eastAsia="Arial" w:hAnsi="Arial" w:cs="Arial"/>
          <w:sz w:val="16"/>
          <w:szCs w:val="16"/>
        </w:rPr>
        <w:t>less</w:t>
      </w:r>
      <w:r w:rsidRPr="00A36A6F">
        <w:rPr>
          <w:rFonts w:ascii="Arial" w:eastAsia="Arial" w:hAnsi="Arial" w:cs="Arial"/>
          <w:spacing w:val="-1"/>
          <w:sz w:val="16"/>
          <w:szCs w:val="16"/>
        </w:rPr>
        <w:t xml:space="preserve"> </w:t>
      </w:r>
      <w:r w:rsidRPr="00A36A6F">
        <w:rPr>
          <w:rFonts w:ascii="Arial" w:eastAsia="Arial" w:hAnsi="Arial" w:cs="Arial"/>
          <w:sz w:val="16"/>
          <w:szCs w:val="16"/>
        </w:rPr>
        <w:t>often</w:t>
      </w:r>
      <w:r w:rsidRPr="00A36A6F">
        <w:rPr>
          <w:rFonts w:ascii="Arial" w:eastAsia="Arial" w:hAnsi="Arial" w:cs="Arial"/>
          <w:spacing w:val="-2"/>
          <w:sz w:val="16"/>
          <w:szCs w:val="16"/>
        </w:rPr>
        <w:t xml:space="preserve"> </w:t>
      </w:r>
      <w:r w:rsidRPr="00A36A6F">
        <w:rPr>
          <w:rFonts w:ascii="Arial" w:eastAsia="Arial" w:hAnsi="Arial" w:cs="Arial"/>
          <w:sz w:val="16"/>
          <w:szCs w:val="16"/>
        </w:rPr>
        <w:t>than</w:t>
      </w:r>
      <w:r w:rsidRPr="00A36A6F">
        <w:rPr>
          <w:rFonts w:ascii="Arial" w:eastAsia="Arial" w:hAnsi="Arial" w:cs="Arial"/>
          <w:spacing w:val="-2"/>
          <w:sz w:val="16"/>
          <w:szCs w:val="16"/>
        </w:rPr>
        <w:t xml:space="preserve"> </w:t>
      </w:r>
      <w:r w:rsidRPr="00A36A6F">
        <w:rPr>
          <w:rFonts w:ascii="Arial" w:eastAsia="Arial" w:hAnsi="Arial" w:cs="Arial"/>
          <w:sz w:val="16"/>
          <w:szCs w:val="16"/>
        </w:rPr>
        <w:t>quarterly)</w:t>
      </w:r>
      <w:r w:rsidRPr="00A36A6F">
        <w:rPr>
          <w:rFonts w:ascii="Arial" w:eastAsia="Arial" w:hAnsi="Arial" w:cs="Arial"/>
          <w:spacing w:val="-2"/>
          <w:sz w:val="16"/>
          <w:szCs w:val="16"/>
        </w:rPr>
        <w:t xml:space="preserve"> </w:t>
      </w:r>
      <w:r w:rsidRPr="00A36A6F">
        <w:rPr>
          <w:rFonts w:ascii="Arial" w:eastAsia="Arial" w:hAnsi="Arial" w:cs="Arial"/>
          <w:sz w:val="16"/>
          <w:szCs w:val="16"/>
        </w:rPr>
        <w:t>under</w:t>
      </w:r>
      <w:r w:rsidRPr="00A36A6F">
        <w:rPr>
          <w:rFonts w:ascii="Arial" w:eastAsia="Arial" w:hAnsi="Arial" w:cs="Arial"/>
          <w:spacing w:val="-2"/>
          <w:sz w:val="16"/>
          <w:szCs w:val="16"/>
        </w:rPr>
        <w:t xml:space="preserve"> </w:t>
      </w:r>
      <w:r w:rsidRPr="00A36A6F">
        <w:rPr>
          <w:rFonts w:ascii="Arial" w:eastAsia="Arial" w:hAnsi="Arial" w:cs="Arial"/>
          <w:sz w:val="16"/>
          <w:szCs w:val="16"/>
        </w:rPr>
        <w:t>plans,</w:t>
      </w:r>
      <w:r w:rsidRPr="00A36A6F">
        <w:rPr>
          <w:rFonts w:ascii="Arial" w:eastAsia="Arial" w:hAnsi="Arial" w:cs="Arial"/>
          <w:spacing w:val="-2"/>
          <w:sz w:val="16"/>
          <w:szCs w:val="16"/>
        </w:rPr>
        <w:t xml:space="preserve"> </w:t>
      </w:r>
      <w:r w:rsidRPr="00A36A6F">
        <w:rPr>
          <w:rFonts w:ascii="Arial" w:eastAsia="Arial" w:hAnsi="Arial" w:cs="Arial"/>
          <w:sz w:val="16"/>
          <w:szCs w:val="16"/>
        </w:rPr>
        <w:t>funds,</w:t>
      </w:r>
      <w:r w:rsidRPr="00A36A6F">
        <w:rPr>
          <w:rFonts w:ascii="Arial" w:eastAsia="Arial" w:hAnsi="Arial" w:cs="Arial"/>
          <w:spacing w:val="-2"/>
          <w:sz w:val="16"/>
          <w:szCs w:val="16"/>
        </w:rPr>
        <w:t xml:space="preserve"> </w:t>
      </w:r>
      <w:r w:rsidRPr="00A36A6F">
        <w:rPr>
          <w:rFonts w:ascii="Arial" w:eastAsia="Arial" w:hAnsi="Arial" w:cs="Arial"/>
          <w:sz w:val="16"/>
          <w:szCs w:val="16"/>
        </w:rPr>
        <w:t>or programs which cover the particular weekly period, are deemed to be constructively made or incurred during such weekly period. Such laborers and mechanics must</w:t>
      </w:r>
      <w:r w:rsidRPr="00A36A6F">
        <w:rPr>
          <w:rFonts w:ascii="Arial" w:eastAsia="Arial" w:hAnsi="Arial" w:cs="Arial"/>
          <w:spacing w:val="-1"/>
          <w:sz w:val="16"/>
          <w:szCs w:val="16"/>
        </w:rPr>
        <w:t xml:space="preserve"> </w:t>
      </w:r>
      <w:r w:rsidRPr="00A36A6F">
        <w:rPr>
          <w:rFonts w:ascii="Arial" w:eastAsia="Arial" w:hAnsi="Arial" w:cs="Arial"/>
          <w:sz w:val="16"/>
          <w:szCs w:val="16"/>
        </w:rPr>
        <w:t xml:space="preserve">be paid the appropriate wage rate and fringe benefits on the wage determination for the classification(s) of work </w:t>
      </w:r>
      <w:proofErr w:type="gramStart"/>
      <w:r w:rsidRPr="00A36A6F">
        <w:rPr>
          <w:rFonts w:ascii="Arial" w:eastAsia="Arial" w:hAnsi="Arial" w:cs="Arial"/>
          <w:sz w:val="16"/>
          <w:szCs w:val="16"/>
        </w:rPr>
        <w:t>actually performed</w:t>
      </w:r>
      <w:proofErr w:type="gramEnd"/>
      <w:r w:rsidRPr="00A36A6F">
        <w:rPr>
          <w:rFonts w:ascii="Arial" w:eastAsia="Arial" w:hAnsi="Arial" w:cs="Arial"/>
          <w:sz w:val="16"/>
          <w:szCs w:val="16"/>
        </w:rPr>
        <w:t>, without regard to skill, except as provided in paragraph</w:t>
      </w:r>
      <w:r w:rsidRPr="00A36A6F">
        <w:rPr>
          <w:rFonts w:ascii="Arial" w:eastAsia="Arial" w:hAnsi="Arial" w:cs="Arial"/>
          <w:spacing w:val="-6"/>
          <w:sz w:val="16"/>
          <w:szCs w:val="16"/>
        </w:rPr>
        <w:t xml:space="preserve"> </w:t>
      </w:r>
      <w:r w:rsidRPr="00A36A6F">
        <w:rPr>
          <w:rFonts w:ascii="Arial" w:eastAsia="Arial" w:hAnsi="Arial" w:cs="Arial"/>
          <w:sz w:val="16"/>
          <w:szCs w:val="16"/>
        </w:rPr>
        <w:t>4.</w:t>
      </w:r>
      <w:r w:rsidRPr="00A36A6F">
        <w:rPr>
          <w:rFonts w:ascii="Arial" w:eastAsia="Arial" w:hAnsi="Arial" w:cs="Arial"/>
          <w:spacing w:val="-6"/>
          <w:sz w:val="16"/>
          <w:szCs w:val="16"/>
        </w:rPr>
        <w:t xml:space="preserve"> </w:t>
      </w:r>
      <w:r w:rsidRPr="00A36A6F">
        <w:rPr>
          <w:rFonts w:ascii="Arial" w:eastAsia="Arial" w:hAnsi="Arial" w:cs="Arial"/>
          <w:sz w:val="16"/>
          <w:szCs w:val="16"/>
        </w:rPr>
        <w:t>of</w:t>
      </w:r>
      <w:r w:rsidRPr="00A36A6F">
        <w:rPr>
          <w:rFonts w:ascii="Arial" w:eastAsia="Arial" w:hAnsi="Arial" w:cs="Arial"/>
          <w:spacing w:val="-6"/>
          <w:sz w:val="16"/>
          <w:szCs w:val="16"/>
        </w:rPr>
        <w:t xml:space="preserve"> </w:t>
      </w:r>
      <w:r w:rsidRPr="00A36A6F">
        <w:rPr>
          <w:rFonts w:ascii="Arial" w:eastAsia="Arial" w:hAnsi="Arial" w:cs="Arial"/>
          <w:sz w:val="16"/>
          <w:szCs w:val="16"/>
        </w:rPr>
        <w:t>this</w:t>
      </w:r>
      <w:r w:rsidRPr="00A36A6F">
        <w:rPr>
          <w:rFonts w:ascii="Arial" w:eastAsia="Arial" w:hAnsi="Arial" w:cs="Arial"/>
          <w:spacing w:val="-5"/>
          <w:sz w:val="16"/>
          <w:szCs w:val="16"/>
        </w:rPr>
        <w:t xml:space="preserve"> </w:t>
      </w:r>
      <w:r w:rsidRPr="00A36A6F">
        <w:rPr>
          <w:rFonts w:ascii="Arial" w:eastAsia="Arial" w:hAnsi="Arial" w:cs="Arial"/>
          <w:sz w:val="16"/>
          <w:szCs w:val="16"/>
        </w:rPr>
        <w:t>section.</w:t>
      </w:r>
      <w:r w:rsidRPr="00A36A6F">
        <w:rPr>
          <w:rFonts w:ascii="Arial" w:eastAsia="Arial" w:hAnsi="Arial" w:cs="Arial"/>
          <w:spacing w:val="-6"/>
          <w:sz w:val="16"/>
          <w:szCs w:val="16"/>
        </w:rPr>
        <w:t xml:space="preserve"> </w:t>
      </w:r>
      <w:r w:rsidRPr="00A36A6F">
        <w:rPr>
          <w:rFonts w:ascii="Arial" w:eastAsia="Arial" w:hAnsi="Arial" w:cs="Arial"/>
          <w:sz w:val="16"/>
          <w:szCs w:val="16"/>
        </w:rPr>
        <w:t>Laborers</w:t>
      </w:r>
      <w:r w:rsidRPr="00A36A6F">
        <w:rPr>
          <w:rFonts w:ascii="Arial" w:eastAsia="Arial" w:hAnsi="Arial" w:cs="Arial"/>
          <w:spacing w:val="-5"/>
          <w:sz w:val="16"/>
          <w:szCs w:val="16"/>
        </w:rPr>
        <w:t xml:space="preserve"> </w:t>
      </w:r>
      <w:r w:rsidRPr="00A36A6F">
        <w:rPr>
          <w:rFonts w:ascii="Arial" w:eastAsia="Arial" w:hAnsi="Arial" w:cs="Arial"/>
          <w:sz w:val="16"/>
          <w:szCs w:val="16"/>
        </w:rPr>
        <w:t>or</w:t>
      </w:r>
      <w:r w:rsidRPr="00A36A6F">
        <w:rPr>
          <w:rFonts w:ascii="Arial" w:eastAsia="Arial" w:hAnsi="Arial" w:cs="Arial"/>
          <w:spacing w:val="-6"/>
          <w:sz w:val="16"/>
          <w:szCs w:val="16"/>
        </w:rPr>
        <w:t xml:space="preserve"> </w:t>
      </w:r>
      <w:r w:rsidRPr="00A36A6F">
        <w:rPr>
          <w:rFonts w:ascii="Arial" w:eastAsia="Arial" w:hAnsi="Arial" w:cs="Arial"/>
          <w:sz w:val="16"/>
          <w:szCs w:val="16"/>
        </w:rPr>
        <w:t>mechanics</w:t>
      </w:r>
      <w:r w:rsidRPr="00A36A6F">
        <w:rPr>
          <w:rFonts w:ascii="Arial" w:eastAsia="Arial" w:hAnsi="Arial" w:cs="Arial"/>
          <w:spacing w:val="-5"/>
          <w:sz w:val="16"/>
          <w:szCs w:val="16"/>
        </w:rPr>
        <w:t xml:space="preserve"> </w:t>
      </w:r>
      <w:r w:rsidRPr="00A36A6F">
        <w:rPr>
          <w:rFonts w:ascii="Arial" w:eastAsia="Arial" w:hAnsi="Arial" w:cs="Arial"/>
          <w:sz w:val="16"/>
          <w:szCs w:val="16"/>
        </w:rPr>
        <w:t xml:space="preserve">performing work in more than one classification may be compensated at the rate specified for each classification for the time </w:t>
      </w:r>
      <w:proofErr w:type="gramStart"/>
      <w:r w:rsidRPr="00A36A6F">
        <w:rPr>
          <w:rFonts w:ascii="Arial" w:eastAsia="Arial" w:hAnsi="Arial" w:cs="Arial"/>
          <w:sz w:val="16"/>
          <w:szCs w:val="16"/>
        </w:rPr>
        <w:t>actually worked</w:t>
      </w:r>
      <w:proofErr w:type="gramEnd"/>
      <w:r w:rsidRPr="00A36A6F">
        <w:rPr>
          <w:rFonts w:ascii="Arial" w:eastAsia="Arial" w:hAnsi="Arial" w:cs="Arial"/>
          <w:sz w:val="16"/>
          <w:szCs w:val="16"/>
        </w:rPr>
        <w:t xml:space="preserve"> therein: </w:t>
      </w:r>
      <w:r w:rsidRPr="00A36A6F">
        <w:rPr>
          <w:rFonts w:ascii="Arial" w:eastAsia="Arial" w:hAnsi="Arial" w:cs="Arial"/>
          <w:i/>
          <w:sz w:val="16"/>
          <w:szCs w:val="16"/>
        </w:rPr>
        <w:t xml:space="preserve">Provided, </w:t>
      </w:r>
      <w:r w:rsidRPr="00A36A6F">
        <w:rPr>
          <w:rFonts w:ascii="Arial" w:eastAsia="Arial" w:hAnsi="Arial" w:cs="Arial"/>
          <w:sz w:val="16"/>
          <w:szCs w:val="16"/>
        </w:rPr>
        <w:t xml:space="preserve">That the employer's payroll records accurately set forth the time spent in each classification in which work is performed. The wage determination (including any additional classifications and wage rates conformed under paragraph 1.c. of this section) and the Davis-Bacon poster (WH–1321) must be </w:t>
      </w:r>
      <w:proofErr w:type="gramStart"/>
      <w:r w:rsidRPr="00A36A6F">
        <w:rPr>
          <w:rFonts w:ascii="Arial" w:eastAsia="Arial" w:hAnsi="Arial" w:cs="Arial"/>
          <w:sz w:val="16"/>
          <w:szCs w:val="16"/>
        </w:rPr>
        <w:t>posted at all times</w:t>
      </w:r>
      <w:proofErr w:type="gramEnd"/>
      <w:r w:rsidRPr="00A36A6F">
        <w:rPr>
          <w:rFonts w:ascii="Arial" w:eastAsia="Arial" w:hAnsi="Arial" w:cs="Arial"/>
          <w:sz w:val="16"/>
          <w:szCs w:val="16"/>
        </w:rPr>
        <w:t xml:space="preserve"> by the contractor and its subcontractors at the site of the work in a prominent and accessible place where it can be easily seen by the workers.</w:t>
      </w:r>
    </w:p>
    <w:p w14:paraId="699764F3"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7008A441" w14:textId="77777777" w:rsidR="00A36A6F" w:rsidRPr="00A36A6F" w:rsidRDefault="00A36A6F" w:rsidP="005D1515">
      <w:pPr>
        <w:widowControl w:val="0"/>
        <w:numPr>
          <w:ilvl w:val="0"/>
          <w:numId w:val="33"/>
        </w:numPr>
        <w:tabs>
          <w:tab w:val="left" w:pos="438"/>
        </w:tabs>
        <w:autoSpaceDE w:val="0"/>
        <w:autoSpaceDN w:val="0"/>
        <w:spacing w:before="1"/>
        <w:ind w:right="109" w:firstLine="143"/>
        <w:rPr>
          <w:rFonts w:ascii="Arial" w:eastAsia="Arial" w:hAnsi="Arial" w:cs="Arial"/>
          <w:sz w:val="16"/>
          <w:szCs w:val="22"/>
        </w:rPr>
      </w:pPr>
      <w:r w:rsidRPr="00A36A6F">
        <w:rPr>
          <w:rFonts w:ascii="Arial" w:eastAsia="Arial" w:hAnsi="Arial" w:cs="Arial"/>
          <w:i/>
          <w:sz w:val="16"/>
          <w:szCs w:val="22"/>
        </w:rPr>
        <w:t>Frequently</w:t>
      </w:r>
      <w:r w:rsidRPr="00A36A6F">
        <w:rPr>
          <w:rFonts w:ascii="Arial" w:eastAsia="Arial" w:hAnsi="Arial" w:cs="Arial"/>
          <w:i/>
          <w:spacing w:val="-5"/>
          <w:sz w:val="16"/>
          <w:szCs w:val="22"/>
        </w:rPr>
        <w:t xml:space="preserve"> </w:t>
      </w:r>
      <w:r w:rsidRPr="00A36A6F">
        <w:rPr>
          <w:rFonts w:ascii="Arial" w:eastAsia="Arial" w:hAnsi="Arial" w:cs="Arial"/>
          <w:i/>
          <w:sz w:val="16"/>
          <w:szCs w:val="22"/>
        </w:rPr>
        <w:t>recurring</w:t>
      </w:r>
      <w:r w:rsidRPr="00A36A6F">
        <w:rPr>
          <w:rFonts w:ascii="Arial" w:eastAsia="Arial" w:hAnsi="Arial" w:cs="Arial"/>
          <w:i/>
          <w:spacing w:val="-6"/>
          <w:sz w:val="16"/>
          <w:szCs w:val="22"/>
        </w:rPr>
        <w:t xml:space="preserve"> </w:t>
      </w:r>
      <w:r w:rsidRPr="00A36A6F">
        <w:rPr>
          <w:rFonts w:ascii="Arial" w:eastAsia="Arial" w:hAnsi="Arial" w:cs="Arial"/>
          <w:i/>
          <w:sz w:val="16"/>
          <w:szCs w:val="22"/>
        </w:rPr>
        <w:t>classifications.</w:t>
      </w:r>
      <w:r w:rsidRPr="00A36A6F">
        <w:rPr>
          <w:rFonts w:ascii="Arial" w:eastAsia="Arial" w:hAnsi="Arial" w:cs="Arial"/>
          <w:i/>
          <w:spacing w:val="-6"/>
          <w:sz w:val="16"/>
          <w:szCs w:val="22"/>
        </w:rPr>
        <w:t xml:space="preserve"> </w:t>
      </w:r>
      <w:r w:rsidRPr="00A36A6F">
        <w:rPr>
          <w:rFonts w:ascii="Arial" w:eastAsia="Arial" w:hAnsi="Arial" w:cs="Arial"/>
          <w:sz w:val="16"/>
          <w:szCs w:val="22"/>
        </w:rPr>
        <w:t>(1)</w:t>
      </w:r>
      <w:r w:rsidRPr="00A36A6F">
        <w:rPr>
          <w:rFonts w:ascii="Arial" w:eastAsia="Arial" w:hAnsi="Arial" w:cs="Arial"/>
          <w:spacing w:val="-6"/>
          <w:sz w:val="16"/>
          <w:szCs w:val="22"/>
        </w:rPr>
        <w:t xml:space="preserve"> </w:t>
      </w:r>
      <w:r w:rsidRPr="00A36A6F">
        <w:rPr>
          <w:rFonts w:ascii="Arial" w:eastAsia="Arial" w:hAnsi="Arial" w:cs="Arial"/>
          <w:sz w:val="16"/>
          <w:szCs w:val="22"/>
        </w:rPr>
        <w:t>In</w:t>
      </w:r>
      <w:r w:rsidRPr="00A36A6F">
        <w:rPr>
          <w:rFonts w:ascii="Arial" w:eastAsia="Arial" w:hAnsi="Arial" w:cs="Arial"/>
          <w:spacing w:val="-6"/>
          <w:sz w:val="16"/>
          <w:szCs w:val="22"/>
        </w:rPr>
        <w:t xml:space="preserve"> </w:t>
      </w:r>
      <w:r w:rsidRPr="00A36A6F">
        <w:rPr>
          <w:rFonts w:ascii="Arial" w:eastAsia="Arial" w:hAnsi="Arial" w:cs="Arial"/>
          <w:sz w:val="16"/>
          <w:szCs w:val="22"/>
        </w:rPr>
        <w:t>addition</w:t>
      </w:r>
      <w:r w:rsidRPr="00A36A6F">
        <w:rPr>
          <w:rFonts w:ascii="Arial" w:eastAsia="Arial" w:hAnsi="Arial" w:cs="Arial"/>
          <w:spacing w:val="-6"/>
          <w:sz w:val="16"/>
          <w:szCs w:val="22"/>
        </w:rPr>
        <w:t xml:space="preserve"> </w:t>
      </w:r>
      <w:r w:rsidRPr="00A36A6F">
        <w:rPr>
          <w:rFonts w:ascii="Arial" w:eastAsia="Arial" w:hAnsi="Arial" w:cs="Arial"/>
          <w:sz w:val="16"/>
          <w:szCs w:val="22"/>
        </w:rPr>
        <w:t>to</w:t>
      </w:r>
      <w:r w:rsidRPr="00A36A6F">
        <w:rPr>
          <w:rFonts w:ascii="Arial" w:eastAsia="Arial" w:hAnsi="Arial" w:cs="Arial"/>
          <w:spacing w:val="-6"/>
          <w:sz w:val="16"/>
          <w:szCs w:val="22"/>
        </w:rPr>
        <w:t xml:space="preserve"> </w:t>
      </w:r>
      <w:r w:rsidRPr="00A36A6F">
        <w:rPr>
          <w:rFonts w:ascii="Arial" w:eastAsia="Arial" w:hAnsi="Arial" w:cs="Arial"/>
          <w:sz w:val="16"/>
          <w:szCs w:val="22"/>
        </w:rPr>
        <w:t xml:space="preserve">wage and fringe benefit rates that have been determined to be prevailing under the procedures set forth in </w:t>
      </w:r>
      <w:hyperlink r:id="rId104">
        <w:r w:rsidRPr="00A36A6F">
          <w:rPr>
            <w:rFonts w:ascii="Arial" w:eastAsia="Arial" w:hAnsi="Arial" w:cs="Arial"/>
            <w:color w:val="0000FF"/>
            <w:sz w:val="16"/>
            <w:szCs w:val="22"/>
            <w:u w:val="single" w:color="0000FF"/>
          </w:rPr>
          <w:t>29 CFR part 1</w:t>
        </w:r>
        <w:r w:rsidRPr="00A36A6F">
          <w:rPr>
            <w:rFonts w:ascii="Arial" w:eastAsia="Arial" w:hAnsi="Arial" w:cs="Arial"/>
            <w:sz w:val="16"/>
            <w:szCs w:val="22"/>
          </w:rPr>
          <w:t>,</w:t>
        </w:r>
      </w:hyperlink>
      <w:r w:rsidRPr="00A36A6F">
        <w:rPr>
          <w:rFonts w:ascii="Arial" w:eastAsia="Arial" w:hAnsi="Arial" w:cs="Arial"/>
          <w:sz w:val="16"/>
          <w:szCs w:val="22"/>
        </w:rPr>
        <w:t xml:space="preserve"> a wage determination may contain, pursuant to §</w:t>
      </w:r>
      <w:r w:rsidRPr="00A36A6F">
        <w:rPr>
          <w:rFonts w:ascii="Arial" w:eastAsia="Arial" w:hAnsi="Arial" w:cs="Arial"/>
          <w:spacing w:val="-3"/>
          <w:sz w:val="16"/>
          <w:szCs w:val="22"/>
        </w:rPr>
        <w:t xml:space="preserve"> </w:t>
      </w:r>
      <w:r w:rsidRPr="00A36A6F">
        <w:rPr>
          <w:rFonts w:ascii="Arial" w:eastAsia="Arial" w:hAnsi="Arial" w:cs="Arial"/>
          <w:sz w:val="16"/>
          <w:szCs w:val="22"/>
        </w:rPr>
        <w:t xml:space="preserve">1.3(f), wage and fringe benefit rates for classifications of laborers and mechanics for which conformance requests are regularly submitted pursuant to paragraph 1.c. of this section, provided </w:t>
      </w:r>
      <w:r w:rsidRPr="00A36A6F">
        <w:rPr>
          <w:rFonts w:ascii="Arial" w:eastAsia="Arial" w:hAnsi="Arial" w:cs="Arial"/>
          <w:spacing w:val="-4"/>
          <w:sz w:val="16"/>
          <w:szCs w:val="22"/>
        </w:rPr>
        <w:t>that:</w:t>
      </w:r>
    </w:p>
    <w:p w14:paraId="1692339F"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01D324B8" w14:textId="77777777" w:rsidR="00A36A6F" w:rsidRPr="00A36A6F" w:rsidRDefault="00A36A6F" w:rsidP="005D1515">
      <w:pPr>
        <w:widowControl w:val="0"/>
        <w:numPr>
          <w:ilvl w:val="0"/>
          <w:numId w:val="37"/>
        </w:numPr>
        <w:tabs>
          <w:tab w:val="left" w:pos="590"/>
        </w:tabs>
        <w:autoSpaceDE w:val="0"/>
        <w:autoSpaceDN w:val="0"/>
        <w:ind w:right="285" w:firstLine="143"/>
        <w:rPr>
          <w:rFonts w:ascii="Arial" w:eastAsia="Arial" w:hAnsi="Arial" w:cs="Arial"/>
          <w:sz w:val="16"/>
          <w:szCs w:val="22"/>
        </w:rPr>
      </w:pPr>
      <w:r w:rsidRPr="00A36A6F">
        <w:rPr>
          <w:rFonts w:ascii="Arial" w:eastAsia="Arial" w:hAnsi="Arial" w:cs="Arial"/>
          <w:sz w:val="16"/>
          <w:szCs w:val="22"/>
        </w:rPr>
        <w:t>The work performed by the classification is not performed</w:t>
      </w:r>
      <w:r w:rsidRPr="00A36A6F">
        <w:rPr>
          <w:rFonts w:ascii="Arial" w:eastAsia="Arial" w:hAnsi="Arial" w:cs="Arial"/>
          <w:spacing w:val="-6"/>
          <w:sz w:val="16"/>
          <w:szCs w:val="22"/>
        </w:rPr>
        <w:t xml:space="preserve"> </w:t>
      </w:r>
      <w:r w:rsidRPr="00A36A6F">
        <w:rPr>
          <w:rFonts w:ascii="Arial" w:eastAsia="Arial" w:hAnsi="Arial" w:cs="Arial"/>
          <w:sz w:val="16"/>
          <w:szCs w:val="22"/>
        </w:rPr>
        <w:t>by</w:t>
      </w:r>
      <w:r w:rsidRPr="00A36A6F">
        <w:rPr>
          <w:rFonts w:ascii="Arial" w:eastAsia="Arial" w:hAnsi="Arial" w:cs="Arial"/>
          <w:spacing w:val="-5"/>
          <w:sz w:val="16"/>
          <w:szCs w:val="22"/>
        </w:rPr>
        <w:t xml:space="preserve"> </w:t>
      </w:r>
      <w:r w:rsidRPr="00A36A6F">
        <w:rPr>
          <w:rFonts w:ascii="Arial" w:eastAsia="Arial" w:hAnsi="Arial" w:cs="Arial"/>
          <w:sz w:val="16"/>
          <w:szCs w:val="22"/>
        </w:rPr>
        <w:t>a</w:t>
      </w:r>
      <w:r w:rsidRPr="00A36A6F">
        <w:rPr>
          <w:rFonts w:ascii="Arial" w:eastAsia="Arial" w:hAnsi="Arial" w:cs="Arial"/>
          <w:spacing w:val="-6"/>
          <w:sz w:val="16"/>
          <w:szCs w:val="22"/>
        </w:rPr>
        <w:t xml:space="preserve"> </w:t>
      </w:r>
      <w:r w:rsidRPr="00A36A6F">
        <w:rPr>
          <w:rFonts w:ascii="Arial" w:eastAsia="Arial" w:hAnsi="Arial" w:cs="Arial"/>
          <w:sz w:val="16"/>
          <w:szCs w:val="22"/>
        </w:rPr>
        <w:t>classification</w:t>
      </w:r>
      <w:r w:rsidRPr="00A36A6F">
        <w:rPr>
          <w:rFonts w:ascii="Arial" w:eastAsia="Arial" w:hAnsi="Arial" w:cs="Arial"/>
          <w:spacing w:val="-6"/>
          <w:sz w:val="16"/>
          <w:szCs w:val="22"/>
        </w:rPr>
        <w:t xml:space="preserve"> </w:t>
      </w:r>
      <w:r w:rsidRPr="00A36A6F">
        <w:rPr>
          <w:rFonts w:ascii="Arial" w:eastAsia="Arial" w:hAnsi="Arial" w:cs="Arial"/>
          <w:sz w:val="16"/>
          <w:szCs w:val="22"/>
        </w:rPr>
        <w:t>in</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wage</w:t>
      </w:r>
      <w:r w:rsidRPr="00A36A6F">
        <w:rPr>
          <w:rFonts w:ascii="Arial" w:eastAsia="Arial" w:hAnsi="Arial" w:cs="Arial"/>
          <w:spacing w:val="-6"/>
          <w:sz w:val="16"/>
          <w:szCs w:val="22"/>
        </w:rPr>
        <w:t xml:space="preserve"> </w:t>
      </w:r>
      <w:r w:rsidRPr="00A36A6F">
        <w:rPr>
          <w:rFonts w:ascii="Arial" w:eastAsia="Arial" w:hAnsi="Arial" w:cs="Arial"/>
          <w:sz w:val="16"/>
          <w:szCs w:val="22"/>
        </w:rPr>
        <w:t>determination</w:t>
      </w:r>
      <w:r w:rsidRPr="00A36A6F">
        <w:rPr>
          <w:rFonts w:ascii="Arial" w:eastAsia="Arial" w:hAnsi="Arial" w:cs="Arial"/>
          <w:spacing w:val="-6"/>
          <w:sz w:val="16"/>
          <w:szCs w:val="22"/>
        </w:rPr>
        <w:t xml:space="preserve"> </w:t>
      </w:r>
      <w:r w:rsidRPr="00A36A6F">
        <w:rPr>
          <w:rFonts w:ascii="Arial" w:eastAsia="Arial" w:hAnsi="Arial" w:cs="Arial"/>
          <w:sz w:val="16"/>
          <w:szCs w:val="22"/>
        </w:rPr>
        <w:t xml:space="preserve">for which a prevailing wage rate has been </w:t>
      </w:r>
      <w:proofErr w:type="gramStart"/>
      <w:r w:rsidRPr="00A36A6F">
        <w:rPr>
          <w:rFonts w:ascii="Arial" w:eastAsia="Arial" w:hAnsi="Arial" w:cs="Arial"/>
          <w:sz w:val="16"/>
          <w:szCs w:val="22"/>
        </w:rPr>
        <w:t>determined;</w:t>
      </w:r>
      <w:proofErr w:type="gramEnd"/>
    </w:p>
    <w:p w14:paraId="1C346509" w14:textId="77777777" w:rsidR="00A36A6F" w:rsidRPr="00A36A6F" w:rsidRDefault="00A36A6F" w:rsidP="00A36A6F">
      <w:pPr>
        <w:widowControl w:val="0"/>
        <w:autoSpaceDE w:val="0"/>
        <w:autoSpaceDN w:val="0"/>
        <w:rPr>
          <w:rFonts w:ascii="Arial" w:eastAsia="Arial" w:hAnsi="Arial" w:cs="Arial"/>
          <w:sz w:val="16"/>
          <w:szCs w:val="22"/>
        </w:rPr>
        <w:sectPr w:rsidR="00A36A6F" w:rsidRPr="00A36A6F" w:rsidSect="00570D7F">
          <w:pgSz w:w="12240" w:h="15840"/>
          <w:pgMar w:top="1360" w:right="1340" w:bottom="440" w:left="1320" w:header="576" w:footer="576" w:gutter="0"/>
          <w:cols w:num="2" w:space="720" w:equalWidth="0">
            <w:col w:w="4623" w:space="273"/>
            <w:col w:w="4684"/>
          </w:cols>
          <w:docGrid w:linePitch="272"/>
        </w:sectPr>
      </w:pPr>
    </w:p>
    <w:p w14:paraId="2114DAF9" w14:textId="77777777" w:rsidR="00A36A6F" w:rsidRPr="00A36A6F" w:rsidRDefault="00A36A6F" w:rsidP="005D1515">
      <w:pPr>
        <w:widowControl w:val="0"/>
        <w:numPr>
          <w:ilvl w:val="0"/>
          <w:numId w:val="37"/>
        </w:numPr>
        <w:tabs>
          <w:tab w:val="left" w:pos="626"/>
        </w:tabs>
        <w:autoSpaceDE w:val="0"/>
        <w:autoSpaceDN w:val="0"/>
        <w:spacing w:before="80"/>
        <w:ind w:left="264" w:right="918" w:firstLine="143"/>
        <w:rPr>
          <w:rFonts w:ascii="Arial" w:eastAsia="Arial" w:hAnsi="Arial" w:cs="Arial"/>
          <w:sz w:val="16"/>
          <w:szCs w:val="22"/>
        </w:rPr>
      </w:pPr>
      <w:r w:rsidRPr="00A36A6F">
        <w:rPr>
          <w:rFonts w:ascii="Arial" w:eastAsia="Arial" w:hAnsi="Arial" w:cs="Arial"/>
          <w:sz w:val="16"/>
          <w:szCs w:val="22"/>
        </w:rPr>
        <w:lastRenderedPageBreak/>
        <w:t>The</w:t>
      </w:r>
      <w:r w:rsidRPr="00A36A6F">
        <w:rPr>
          <w:rFonts w:ascii="Arial" w:eastAsia="Arial" w:hAnsi="Arial" w:cs="Arial"/>
          <w:spacing w:val="-5"/>
          <w:sz w:val="16"/>
          <w:szCs w:val="22"/>
        </w:rPr>
        <w:t xml:space="preserve"> </w:t>
      </w:r>
      <w:r w:rsidRPr="00A36A6F">
        <w:rPr>
          <w:rFonts w:ascii="Arial" w:eastAsia="Arial" w:hAnsi="Arial" w:cs="Arial"/>
          <w:sz w:val="16"/>
          <w:szCs w:val="22"/>
        </w:rPr>
        <w:t>classification</w:t>
      </w:r>
      <w:r w:rsidRPr="00A36A6F">
        <w:rPr>
          <w:rFonts w:ascii="Arial" w:eastAsia="Arial" w:hAnsi="Arial" w:cs="Arial"/>
          <w:spacing w:val="-5"/>
          <w:sz w:val="16"/>
          <w:szCs w:val="22"/>
        </w:rPr>
        <w:t xml:space="preserve"> </w:t>
      </w:r>
      <w:r w:rsidRPr="00A36A6F">
        <w:rPr>
          <w:rFonts w:ascii="Arial" w:eastAsia="Arial" w:hAnsi="Arial" w:cs="Arial"/>
          <w:sz w:val="16"/>
          <w:szCs w:val="22"/>
        </w:rPr>
        <w:t>is</w:t>
      </w:r>
      <w:r w:rsidRPr="00A36A6F">
        <w:rPr>
          <w:rFonts w:ascii="Arial" w:eastAsia="Arial" w:hAnsi="Arial" w:cs="Arial"/>
          <w:spacing w:val="-4"/>
          <w:sz w:val="16"/>
          <w:szCs w:val="22"/>
        </w:rPr>
        <w:t xml:space="preserve"> </w:t>
      </w:r>
      <w:r w:rsidRPr="00A36A6F">
        <w:rPr>
          <w:rFonts w:ascii="Arial" w:eastAsia="Arial" w:hAnsi="Arial" w:cs="Arial"/>
          <w:sz w:val="16"/>
          <w:szCs w:val="22"/>
        </w:rPr>
        <w:t>used</w:t>
      </w:r>
      <w:r w:rsidRPr="00A36A6F">
        <w:rPr>
          <w:rFonts w:ascii="Arial" w:eastAsia="Arial" w:hAnsi="Arial" w:cs="Arial"/>
          <w:spacing w:val="-5"/>
          <w:sz w:val="16"/>
          <w:szCs w:val="22"/>
        </w:rPr>
        <w:t xml:space="preserve"> </w:t>
      </w:r>
      <w:r w:rsidRPr="00A36A6F">
        <w:rPr>
          <w:rFonts w:ascii="Arial" w:eastAsia="Arial" w:hAnsi="Arial" w:cs="Arial"/>
          <w:sz w:val="16"/>
          <w:szCs w:val="22"/>
        </w:rPr>
        <w:t>in</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area</w:t>
      </w:r>
      <w:r w:rsidRPr="00A36A6F">
        <w:rPr>
          <w:rFonts w:ascii="Arial" w:eastAsia="Arial" w:hAnsi="Arial" w:cs="Arial"/>
          <w:spacing w:val="-5"/>
          <w:sz w:val="16"/>
          <w:szCs w:val="22"/>
        </w:rPr>
        <w:t xml:space="preserve"> </w:t>
      </w:r>
      <w:r w:rsidRPr="00A36A6F">
        <w:rPr>
          <w:rFonts w:ascii="Arial" w:eastAsia="Arial" w:hAnsi="Arial" w:cs="Arial"/>
          <w:sz w:val="16"/>
          <w:szCs w:val="22"/>
        </w:rPr>
        <w:t>by</w:t>
      </w:r>
      <w:r w:rsidRPr="00A36A6F">
        <w:rPr>
          <w:rFonts w:ascii="Arial" w:eastAsia="Arial" w:hAnsi="Arial" w:cs="Arial"/>
          <w:spacing w:val="-4"/>
          <w:sz w:val="16"/>
          <w:szCs w:val="22"/>
        </w:rPr>
        <w:t xml:space="preserve"> </w:t>
      </w:r>
      <w:r w:rsidRPr="00A36A6F">
        <w:rPr>
          <w:rFonts w:ascii="Arial" w:eastAsia="Arial" w:hAnsi="Arial" w:cs="Arial"/>
          <w:sz w:val="16"/>
          <w:szCs w:val="22"/>
        </w:rPr>
        <w:t>the construction industry; and</w:t>
      </w:r>
    </w:p>
    <w:p w14:paraId="38213EA0"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6E6C547E" w14:textId="77777777" w:rsidR="00A36A6F" w:rsidRPr="00A36A6F" w:rsidRDefault="00A36A6F" w:rsidP="005D1515">
      <w:pPr>
        <w:widowControl w:val="0"/>
        <w:numPr>
          <w:ilvl w:val="0"/>
          <w:numId w:val="37"/>
        </w:numPr>
        <w:tabs>
          <w:tab w:val="left" w:pos="662"/>
        </w:tabs>
        <w:autoSpaceDE w:val="0"/>
        <w:autoSpaceDN w:val="0"/>
        <w:spacing w:before="1"/>
        <w:ind w:left="264" w:right="54" w:firstLine="143"/>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wage</w:t>
      </w:r>
      <w:r w:rsidRPr="00A36A6F">
        <w:rPr>
          <w:rFonts w:ascii="Arial" w:eastAsia="Arial" w:hAnsi="Arial" w:cs="Arial"/>
          <w:spacing w:val="-3"/>
          <w:sz w:val="16"/>
          <w:szCs w:val="22"/>
        </w:rPr>
        <w:t xml:space="preserve"> </w:t>
      </w:r>
      <w:r w:rsidRPr="00A36A6F">
        <w:rPr>
          <w:rFonts w:ascii="Arial" w:eastAsia="Arial" w:hAnsi="Arial" w:cs="Arial"/>
          <w:sz w:val="16"/>
          <w:szCs w:val="22"/>
        </w:rPr>
        <w:t>rate</w:t>
      </w:r>
      <w:r w:rsidRPr="00A36A6F">
        <w:rPr>
          <w:rFonts w:ascii="Arial" w:eastAsia="Arial" w:hAnsi="Arial" w:cs="Arial"/>
          <w:spacing w:val="-5"/>
          <w:sz w:val="16"/>
          <w:szCs w:val="22"/>
        </w:rPr>
        <w:t xml:space="preserve"> </w:t>
      </w:r>
      <w:r w:rsidRPr="00A36A6F">
        <w:rPr>
          <w:rFonts w:ascii="Arial" w:eastAsia="Arial" w:hAnsi="Arial" w:cs="Arial"/>
          <w:sz w:val="16"/>
          <w:szCs w:val="22"/>
        </w:rPr>
        <w:t>for</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classification</w:t>
      </w:r>
      <w:r w:rsidRPr="00A36A6F">
        <w:rPr>
          <w:rFonts w:ascii="Arial" w:eastAsia="Arial" w:hAnsi="Arial" w:cs="Arial"/>
          <w:spacing w:val="-5"/>
          <w:sz w:val="16"/>
          <w:szCs w:val="22"/>
        </w:rPr>
        <w:t xml:space="preserve"> </w:t>
      </w:r>
      <w:r w:rsidRPr="00A36A6F">
        <w:rPr>
          <w:rFonts w:ascii="Arial" w:eastAsia="Arial" w:hAnsi="Arial" w:cs="Arial"/>
          <w:sz w:val="16"/>
          <w:szCs w:val="22"/>
        </w:rPr>
        <w:t>bears</w:t>
      </w:r>
      <w:r w:rsidRPr="00A36A6F">
        <w:rPr>
          <w:rFonts w:ascii="Arial" w:eastAsia="Arial" w:hAnsi="Arial" w:cs="Arial"/>
          <w:spacing w:val="-4"/>
          <w:sz w:val="16"/>
          <w:szCs w:val="22"/>
        </w:rPr>
        <w:t xml:space="preserve"> </w:t>
      </w:r>
      <w:r w:rsidRPr="00A36A6F">
        <w:rPr>
          <w:rFonts w:ascii="Arial" w:eastAsia="Arial" w:hAnsi="Arial" w:cs="Arial"/>
          <w:sz w:val="16"/>
          <w:szCs w:val="22"/>
        </w:rPr>
        <w:t>a</w:t>
      </w:r>
      <w:r w:rsidRPr="00A36A6F">
        <w:rPr>
          <w:rFonts w:ascii="Arial" w:eastAsia="Arial" w:hAnsi="Arial" w:cs="Arial"/>
          <w:spacing w:val="-5"/>
          <w:sz w:val="16"/>
          <w:szCs w:val="22"/>
        </w:rPr>
        <w:t xml:space="preserve"> </w:t>
      </w:r>
      <w:r w:rsidRPr="00A36A6F">
        <w:rPr>
          <w:rFonts w:ascii="Arial" w:eastAsia="Arial" w:hAnsi="Arial" w:cs="Arial"/>
          <w:sz w:val="16"/>
          <w:szCs w:val="22"/>
        </w:rPr>
        <w:t>reasonable relationship to the prevailing wage rates contained in the wage determination.</w:t>
      </w:r>
    </w:p>
    <w:p w14:paraId="4CF253D8"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078758DE" w14:textId="77777777" w:rsidR="00A36A6F" w:rsidRPr="00A36A6F" w:rsidRDefault="00A36A6F" w:rsidP="00A36A6F">
      <w:pPr>
        <w:widowControl w:val="0"/>
        <w:autoSpaceDE w:val="0"/>
        <w:autoSpaceDN w:val="0"/>
        <w:ind w:right="148"/>
        <w:rPr>
          <w:rFonts w:ascii="Arial" w:eastAsia="Arial" w:hAnsi="Arial" w:cs="Arial"/>
          <w:sz w:val="16"/>
          <w:szCs w:val="16"/>
        </w:rPr>
      </w:pPr>
      <w:r w:rsidRPr="00A36A6F">
        <w:rPr>
          <w:rFonts w:ascii="Arial" w:eastAsia="Arial" w:hAnsi="Arial" w:cs="Arial"/>
          <w:sz w:val="16"/>
          <w:szCs w:val="16"/>
        </w:rPr>
        <w:t>(2) The Administrator will establish wage rates for such classifications</w:t>
      </w:r>
      <w:r w:rsidRPr="00A36A6F">
        <w:rPr>
          <w:rFonts w:ascii="Arial" w:eastAsia="Arial" w:hAnsi="Arial" w:cs="Arial"/>
          <w:spacing w:val="-1"/>
          <w:sz w:val="16"/>
          <w:szCs w:val="16"/>
        </w:rPr>
        <w:t xml:space="preserve"> </w:t>
      </w:r>
      <w:r w:rsidRPr="00A36A6F">
        <w:rPr>
          <w:rFonts w:ascii="Arial" w:eastAsia="Arial" w:hAnsi="Arial" w:cs="Arial"/>
          <w:sz w:val="16"/>
          <w:szCs w:val="16"/>
        </w:rPr>
        <w:t>in</w:t>
      </w:r>
      <w:r w:rsidRPr="00A36A6F">
        <w:rPr>
          <w:rFonts w:ascii="Arial" w:eastAsia="Arial" w:hAnsi="Arial" w:cs="Arial"/>
          <w:spacing w:val="-3"/>
          <w:sz w:val="16"/>
          <w:szCs w:val="16"/>
        </w:rPr>
        <w:t xml:space="preserve"> </w:t>
      </w:r>
      <w:r w:rsidRPr="00A36A6F">
        <w:rPr>
          <w:rFonts w:ascii="Arial" w:eastAsia="Arial" w:hAnsi="Arial" w:cs="Arial"/>
          <w:sz w:val="16"/>
          <w:szCs w:val="16"/>
        </w:rPr>
        <w:t>accordance</w:t>
      </w:r>
      <w:r w:rsidRPr="00A36A6F">
        <w:rPr>
          <w:rFonts w:ascii="Arial" w:eastAsia="Arial" w:hAnsi="Arial" w:cs="Arial"/>
          <w:spacing w:val="-2"/>
          <w:sz w:val="16"/>
          <w:szCs w:val="16"/>
        </w:rPr>
        <w:t xml:space="preserve"> </w:t>
      </w:r>
      <w:r w:rsidRPr="00A36A6F">
        <w:rPr>
          <w:rFonts w:ascii="Arial" w:eastAsia="Arial" w:hAnsi="Arial" w:cs="Arial"/>
          <w:sz w:val="16"/>
          <w:szCs w:val="16"/>
        </w:rPr>
        <w:t>with</w:t>
      </w:r>
      <w:r w:rsidRPr="00A36A6F">
        <w:rPr>
          <w:rFonts w:ascii="Arial" w:eastAsia="Arial" w:hAnsi="Arial" w:cs="Arial"/>
          <w:spacing w:val="-2"/>
          <w:sz w:val="16"/>
          <w:szCs w:val="16"/>
        </w:rPr>
        <w:t xml:space="preserve"> </w:t>
      </w:r>
      <w:r w:rsidRPr="00A36A6F">
        <w:rPr>
          <w:rFonts w:ascii="Arial" w:eastAsia="Arial" w:hAnsi="Arial" w:cs="Arial"/>
          <w:sz w:val="16"/>
          <w:szCs w:val="16"/>
        </w:rPr>
        <w:t>paragraph</w:t>
      </w:r>
      <w:r w:rsidRPr="00A36A6F">
        <w:rPr>
          <w:rFonts w:ascii="Arial" w:eastAsia="Arial" w:hAnsi="Arial" w:cs="Arial"/>
          <w:spacing w:val="-2"/>
          <w:sz w:val="16"/>
          <w:szCs w:val="16"/>
        </w:rPr>
        <w:t xml:space="preserve"> </w:t>
      </w:r>
      <w:r w:rsidRPr="00A36A6F">
        <w:rPr>
          <w:rFonts w:ascii="Arial" w:eastAsia="Arial" w:hAnsi="Arial" w:cs="Arial"/>
          <w:sz w:val="16"/>
          <w:szCs w:val="16"/>
        </w:rPr>
        <w:t>1.c.(1)(iii)</w:t>
      </w:r>
      <w:r w:rsidRPr="00A36A6F">
        <w:rPr>
          <w:rFonts w:ascii="Arial" w:eastAsia="Arial" w:hAnsi="Arial" w:cs="Arial"/>
          <w:spacing w:val="-2"/>
          <w:sz w:val="16"/>
          <w:szCs w:val="16"/>
        </w:rPr>
        <w:t xml:space="preserve"> </w:t>
      </w:r>
      <w:r w:rsidRPr="00A36A6F">
        <w:rPr>
          <w:rFonts w:ascii="Arial" w:eastAsia="Arial" w:hAnsi="Arial" w:cs="Arial"/>
          <w:sz w:val="16"/>
          <w:szCs w:val="16"/>
        </w:rPr>
        <w:t>of</w:t>
      </w:r>
      <w:r w:rsidRPr="00A36A6F">
        <w:rPr>
          <w:rFonts w:ascii="Arial" w:eastAsia="Arial" w:hAnsi="Arial" w:cs="Arial"/>
          <w:spacing w:val="-2"/>
          <w:sz w:val="16"/>
          <w:szCs w:val="16"/>
        </w:rPr>
        <w:t xml:space="preserve"> </w:t>
      </w:r>
      <w:r w:rsidRPr="00A36A6F">
        <w:rPr>
          <w:rFonts w:ascii="Arial" w:eastAsia="Arial" w:hAnsi="Arial" w:cs="Arial"/>
          <w:sz w:val="16"/>
          <w:szCs w:val="16"/>
        </w:rPr>
        <w:t>this section.</w:t>
      </w:r>
      <w:r w:rsidRPr="00A36A6F">
        <w:rPr>
          <w:rFonts w:ascii="Arial" w:eastAsia="Arial" w:hAnsi="Arial" w:cs="Arial"/>
          <w:spacing w:val="-5"/>
          <w:sz w:val="16"/>
          <w:szCs w:val="16"/>
        </w:rPr>
        <w:t xml:space="preserve"> </w:t>
      </w:r>
      <w:r w:rsidRPr="00A36A6F">
        <w:rPr>
          <w:rFonts w:ascii="Arial" w:eastAsia="Arial" w:hAnsi="Arial" w:cs="Arial"/>
          <w:sz w:val="16"/>
          <w:szCs w:val="16"/>
        </w:rPr>
        <w:t>Work</w:t>
      </w:r>
      <w:r w:rsidRPr="00A36A6F">
        <w:rPr>
          <w:rFonts w:ascii="Arial" w:eastAsia="Arial" w:hAnsi="Arial" w:cs="Arial"/>
          <w:spacing w:val="-4"/>
          <w:sz w:val="16"/>
          <w:szCs w:val="16"/>
        </w:rPr>
        <w:t xml:space="preserve"> </w:t>
      </w:r>
      <w:r w:rsidRPr="00A36A6F">
        <w:rPr>
          <w:rFonts w:ascii="Arial" w:eastAsia="Arial" w:hAnsi="Arial" w:cs="Arial"/>
          <w:sz w:val="16"/>
          <w:szCs w:val="16"/>
        </w:rPr>
        <w:t>performed</w:t>
      </w:r>
      <w:r w:rsidRPr="00A36A6F">
        <w:rPr>
          <w:rFonts w:ascii="Arial" w:eastAsia="Arial" w:hAnsi="Arial" w:cs="Arial"/>
          <w:spacing w:val="-5"/>
          <w:sz w:val="16"/>
          <w:szCs w:val="16"/>
        </w:rPr>
        <w:t xml:space="preserve"> </w:t>
      </w:r>
      <w:r w:rsidRPr="00A36A6F">
        <w:rPr>
          <w:rFonts w:ascii="Arial" w:eastAsia="Arial" w:hAnsi="Arial" w:cs="Arial"/>
          <w:sz w:val="16"/>
          <w:szCs w:val="16"/>
        </w:rPr>
        <w:t>in</w:t>
      </w:r>
      <w:r w:rsidRPr="00A36A6F">
        <w:rPr>
          <w:rFonts w:ascii="Arial" w:eastAsia="Arial" w:hAnsi="Arial" w:cs="Arial"/>
          <w:spacing w:val="-5"/>
          <w:sz w:val="16"/>
          <w:szCs w:val="16"/>
        </w:rPr>
        <w:t xml:space="preserve"> </w:t>
      </w:r>
      <w:r w:rsidRPr="00A36A6F">
        <w:rPr>
          <w:rFonts w:ascii="Arial" w:eastAsia="Arial" w:hAnsi="Arial" w:cs="Arial"/>
          <w:sz w:val="16"/>
          <w:szCs w:val="16"/>
        </w:rPr>
        <w:t>such</w:t>
      </w:r>
      <w:r w:rsidRPr="00A36A6F">
        <w:rPr>
          <w:rFonts w:ascii="Arial" w:eastAsia="Arial" w:hAnsi="Arial" w:cs="Arial"/>
          <w:spacing w:val="-3"/>
          <w:sz w:val="16"/>
          <w:szCs w:val="16"/>
        </w:rPr>
        <w:t xml:space="preserve"> </w:t>
      </w:r>
      <w:r w:rsidRPr="00A36A6F">
        <w:rPr>
          <w:rFonts w:ascii="Arial" w:eastAsia="Arial" w:hAnsi="Arial" w:cs="Arial"/>
          <w:sz w:val="16"/>
          <w:szCs w:val="16"/>
        </w:rPr>
        <w:t>a</w:t>
      </w:r>
      <w:r w:rsidRPr="00A36A6F">
        <w:rPr>
          <w:rFonts w:ascii="Arial" w:eastAsia="Arial" w:hAnsi="Arial" w:cs="Arial"/>
          <w:spacing w:val="-5"/>
          <w:sz w:val="16"/>
          <w:szCs w:val="16"/>
        </w:rPr>
        <w:t xml:space="preserve"> </w:t>
      </w:r>
      <w:r w:rsidRPr="00A36A6F">
        <w:rPr>
          <w:rFonts w:ascii="Arial" w:eastAsia="Arial" w:hAnsi="Arial" w:cs="Arial"/>
          <w:sz w:val="16"/>
          <w:szCs w:val="16"/>
        </w:rPr>
        <w:t>classification</w:t>
      </w:r>
      <w:r w:rsidRPr="00A36A6F">
        <w:rPr>
          <w:rFonts w:ascii="Arial" w:eastAsia="Arial" w:hAnsi="Arial" w:cs="Arial"/>
          <w:spacing w:val="-5"/>
          <w:sz w:val="16"/>
          <w:szCs w:val="16"/>
        </w:rPr>
        <w:t xml:space="preserve"> </w:t>
      </w:r>
      <w:r w:rsidRPr="00A36A6F">
        <w:rPr>
          <w:rFonts w:ascii="Arial" w:eastAsia="Arial" w:hAnsi="Arial" w:cs="Arial"/>
          <w:sz w:val="16"/>
          <w:szCs w:val="16"/>
        </w:rPr>
        <w:t>must</w:t>
      </w:r>
      <w:r w:rsidRPr="00A36A6F">
        <w:rPr>
          <w:rFonts w:ascii="Arial" w:eastAsia="Arial" w:hAnsi="Arial" w:cs="Arial"/>
          <w:spacing w:val="-5"/>
          <w:sz w:val="16"/>
          <w:szCs w:val="16"/>
        </w:rPr>
        <w:t xml:space="preserve"> </w:t>
      </w:r>
      <w:r w:rsidRPr="00A36A6F">
        <w:rPr>
          <w:rFonts w:ascii="Arial" w:eastAsia="Arial" w:hAnsi="Arial" w:cs="Arial"/>
          <w:sz w:val="16"/>
          <w:szCs w:val="16"/>
        </w:rPr>
        <w:t>be</w:t>
      </w:r>
      <w:r w:rsidRPr="00A36A6F">
        <w:rPr>
          <w:rFonts w:ascii="Arial" w:eastAsia="Arial" w:hAnsi="Arial" w:cs="Arial"/>
          <w:spacing w:val="-5"/>
          <w:sz w:val="16"/>
          <w:szCs w:val="16"/>
        </w:rPr>
        <w:t xml:space="preserve"> </w:t>
      </w:r>
      <w:r w:rsidRPr="00A36A6F">
        <w:rPr>
          <w:rFonts w:ascii="Arial" w:eastAsia="Arial" w:hAnsi="Arial" w:cs="Arial"/>
          <w:sz w:val="16"/>
          <w:szCs w:val="16"/>
        </w:rPr>
        <w:t>paid at no less than the wage and fringe benefit rate listed on the wage determination for such classification.</w:t>
      </w:r>
    </w:p>
    <w:p w14:paraId="6E68F67E"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4BC5224E" w14:textId="77777777" w:rsidR="00A36A6F" w:rsidRPr="00A36A6F" w:rsidRDefault="00A36A6F" w:rsidP="005D1515">
      <w:pPr>
        <w:widowControl w:val="0"/>
        <w:numPr>
          <w:ilvl w:val="0"/>
          <w:numId w:val="33"/>
        </w:numPr>
        <w:tabs>
          <w:tab w:val="left" w:pos="430"/>
        </w:tabs>
        <w:autoSpaceDE w:val="0"/>
        <w:autoSpaceDN w:val="0"/>
        <w:ind w:left="120" w:right="57" w:firstLine="143"/>
        <w:rPr>
          <w:rFonts w:ascii="Arial" w:eastAsia="Arial" w:hAnsi="Arial" w:cs="Arial"/>
          <w:sz w:val="16"/>
          <w:szCs w:val="22"/>
        </w:rPr>
      </w:pPr>
      <w:r w:rsidRPr="00A36A6F">
        <w:rPr>
          <w:rFonts w:ascii="Arial" w:eastAsia="Arial" w:hAnsi="Arial" w:cs="Arial"/>
          <w:i/>
          <w:sz w:val="16"/>
          <w:szCs w:val="22"/>
        </w:rPr>
        <w:t>Conformance.</w:t>
      </w:r>
      <w:r w:rsidRPr="00A36A6F">
        <w:rPr>
          <w:rFonts w:ascii="Arial" w:eastAsia="Arial" w:hAnsi="Arial" w:cs="Arial"/>
          <w:i/>
          <w:spacing w:val="-4"/>
          <w:sz w:val="16"/>
          <w:szCs w:val="22"/>
        </w:rPr>
        <w:t xml:space="preserve"> </w:t>
      </w:r>
      <w:r w:rsidRPr="00A36A6F">
        <w:rPr>
          <w:rFonts w:ascii="Arial" w:eastAsia="Arial" w:hAnsi="Arial" w:cs="Arial"/>
          <w:sz w:val="16"/>
          <w:szCs w:val="22"/>
        </w:rPr>
        <w:t>(1)</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contracting</w:t>
      </w:r>
      <w:r w:rsidRPr="00A36A6F">
        <w:rPr>
          <w:rFonts w:ascii="Arial" w:eastAsia="Arial" w:hAnsi="Arial" w:cs="Arial"/>
          <w:spacing w:val="-6"/>
          <w:sz w:val="16"/>
          <w:szCs w:val="22"/>
        </w:rPr>
        <w:t xml:space="preserve"> </w:t>
      </w:r>
      <w:r w:rsidRPr="00A36A6F">
        <w:rPr>
          <w:rFonts w:ascii="Arial" w:eastAsia="Arial" w:hAnsi="Arial" w:cs="Arial"/>
          <w:sz w:val="16"/>
          <w:szCs w:val="22"/>
        </w:rPr>
        <w:t>officer</w:t>
      </w:r>
      <w:r w:rsidRPr="00A36A6F">
        <w:rPr>
          <w:rFonts w:ascii="Arial" w:eastAsia="Arial" w:hAnsi="Arial" w:cs="Arial"/>
          <w:spacing w:val="-6"/>
          <w:sz w:val="16"/>
          <w:szCs w:val="22"/>
        </w:rPr>
        <w:t xml:space="preserve"> </w:t>
      </w:r>
      <w:r w:rsidRPr="00A36A6F">
        <w:rPr>
          <w:rFonts w:ascii="Arial" w:eastAsia="Arial" w:hAnsi="Arial" w:cs="Arial"/>
          <w:sz w:val="16"/>
          <w:szCs w:val="22"/>
        </w:rPr>
        <w:t>must</w:t>
      </w:r>
      <w:r w:rsidRPr="00A36A6F">
        <w:rPr>
          <w:rFonts w:ascii="Arial" w:eastAsia="Arial" w:hAnsi="Arial" w:cs="Arial"/>
          <w:spacing w:val="-6"/>
          <w:sz w:val="16"/>
          <w:szCs w:val="22"/>
        </w:rPr>
        <w:t xml:space="preserve"> </w:t>
      </w:r>
      <w:r w:rsidRPr="00A36A6F">
        <w:rPr>
          <w:rFonts w:ascii="Arial" w:eastAsia="Arial" w:hAnsi="Arial" w:cs="Arial"/>
          <w:sz w:val="16"/>
          <w:szCs w:val="22"/>
        </w:rPr>
        <w:t>require</w:t>
      </w:r>
      <w:r w:rsidRPr="00A36A6F">
        <w:rPr>
          <w:rFonts w:ascii="Arial" w:eastAsia="Arial" w:hAnsi="Arial" w:cs="Arial"/>
          <w:spacing w:val="-6"/>
          <w:sz w:val="16"/>
          <w:szCs w:val="22"/>
        </w:rPr>
        <w:t xml:space="preserve"> </w:t>
      </w:r>
      <w:r w:rsidRPr="00A36A6F">
        <w:rPr>
          <w:rFonts w:ascii="Arial" w:eastAsia="Arial" w:hAnsi="Arial" w:cs="Arial"/>
          <w:sz w:val="16"/>
          <w:szCs w:val="22"/>
        </w:rPr>
        <w:t>that any</w:t>
      </w:r>
      <w:r w:rsidRPr="00A36A6F">
        <w:rPr>
          <w:rFonts w:ascii="Arial" w:eastAsia="Arial" w:hAnsi="Arial" w:cs="Arial"/>
          <w:spacing w:val="-2"/>
          <w:sz w:val="16"/>
          <w:szCs w:val="22"/>
        </w:rPr>
        <w:t xml:space="preserve"> </w:t>
      </w:r>
      <w:r w:rsidRPr="00A36A6F">
        <w:rPr>
          <w:rFonts w:ascii="Arial" w:eastAsia="Arial" w:hAnsi="Arial" w:cs="Arial"/>
          <w:sz w:val="16"/>
          <w:szCs w:val="22"/>
        </w:rPr>
        <w:t>class</w:t>
      </w:r>
      <w:r w:rsidRPr="00A36A6F">
        <w:rPr>
          <w:rFonts w:ascii="Arial" w:eastAsia="Arial" w:hAnsi="Arial" w:cs="Arial"/>
          <w:spacing w:val="-2"/>
          <w:sz w:val="16"/>
          <w:szCs w:val="22"/>
        </w:rPr>
        <w:t xml:space="preserve"> </w:t>
      </w:r>
      <w:r w:rsidRPr="00A36A6F">
        <w:rPr>
          <w:rFonts w:ascii="Arial" w:eastAsia="Arial" w:hAnsi="Arial" w:cs="Arial"/>
          <w:sz w:val="16"/>
          <w:szCs w:val="22"/>
        </w:rPr>
        <w:t>of</w:t>
      </w:r>
      <w:r w:rsidRPr="00A36A6F">
        <w:rPr>
          <w:rFonts w:ascii="Arial" w:eastAsia="Arial" w:hAnsi="Arial" w:cs="Arial"/>
          <w:spacing w:val="-3"/>
          <w:sz w:val="16"/>
          <w:szCs w:val="22"/>
        </w:rPr>
        <w:t xml:space="preserve"> </w:t>
      </w:r>
      <w:r w:rsidRPr="00A36A6F">
        <w:rPr>
          <w:rFonts w:ascii="Arial" w:eastAsia="Arial" w:hAnsi="Arial" w:cs="Arial"/>
          <w:sz w:val="16"/>
          <w:szCs w:val="22"/>
        </w:rPr>
        <w:t>laborers</w:t>
      </w:r>
      <w:r w:rsidRPr="00A36A6F">
        <w:rPr>
          <w:rFonts w:ascii="Arial" w:eastAsia="Arial" w:hAnsi="Arial" w:cs="Arial"/>
          <w:spacing w:val="-2"/>
          <w:sz w:val="16"/>
          <w:szCs w:val="22"/>
        </w:rPr>
        <w:t xml:space="preserve"> </w:t>
      </w:r>
      <w:r w:rsidRPr="00A36A6F">
        <w:rPr>
          <w:rFonts w:ascii="Arial" w:eastAsia="Arial" w:hAnsi="Arial" w:cs="Arial"/>
          <w:sz w:val="16"/>
          <w:szCs w:val="22"/>
        </w:rPr>
        <w:t>or</w:t>
      </w:r>
      <w:r w:rsidRPr="00A36A6F">
        <w:rPr>
          <w:rFonts w:ascii="Arial" w:eastAsia="Arial" w:hAnsi="Arial" w:cs="Arial"/>
          <w:spacing w:val="-3"/>
          <w:sz w:val="16"/>
          <w:szCs w:val="22"/>
        </w:rPr>
        <w:t xml:space="preserve"> </w:t>
      </w:r>
      <w:r w:rsidRPr="00A36A6F">
        <w:rPr>
          <w:rFonts w:ascii="Arial" w:eastAsia="Arial" w:hAnsi="Arial" w:cs="Arial"/>
          <w:sz w:val="16"/>
          <w:szCs w:val="22"/>
        </w:rPr>
        <w:t>mechanics,</w:t>
      </w:r>
      <w:r w:rsidRPr="00A36A6F">
        <w:rPr>
          <w:rFonts w:ascii="Arial" w:eastAsia="Arial" w:hAnsi="Arial" w:cs="Arial"/>
          <w:spacing w:val="-3"/>
          <w:sz w:val="16"/>
          <w:szCs w:val="22"/>
        </w:rPr>
        <w:t xml:space="preserve"> </w:t>
      </w:r>
      <w:r w:rsidRPr="00A36A6F">
        <w:rPr>
          <w:rFonts w:ascii="Arial" w:eastAsia="Arial" w:hAnsi="Arial" w:cs="Arial"/>
          <w:sz w:val="16"/>
          <w:szCs w:val="22"/>
        </w:rPr>
        <w:t>including</w:t>
      </w:r>
      <w:r w:rsidRPr="00A36A6F">
        <w:rPr>
          <w:rFonts w:ascii="Arial" w:eastAsia="Arial" w:hAnsi="Arial" w:cs="Arial"/>
          <w:spacing w:val="-3"/>
          <w:sz w:val="16"/>
          <w:szCs w:val="22"/>
        </w:rPr>
        <w:t xml:space="preserve"> </w:t>
      </w:r>
      <w:r w:rsidRPr="00A36A6F">
        <w:rPr>
          <w:rFonts w:ascii="Arial" w:eastAsia="Arial" w:hAnsi="Arial" w:cs="Arial"/>
          <w:sz w:val="16"/>
          <w:szCs w:val="22"/>
        </w:rPr>
        <w:t>helpers,</w:t>
      </w:r>
      <w:r w:rsidRPr="00A36A6F">
        <w:rPr>
          <w:rFonts w:ascii="Arial" w:eastAsia="Arial" w:hAnsi="Arial" w:cs="Arial"/>
          <w:spacing w:val="-3"/>
          <w:sz w:val="16"/>
          <w:szCs w:val="22"/>
        </w:rPr>
        <w:t xml:space="preserve"> </w:t>
      </w:r>
      <w:r w:rsidRPr="00A36A6F">
        <w:rPr>
          <w:rFonts w:ascii="Arial" w:eastAsia="Arial" w:hAnsi="Arial" w:cs="Arial"/>
          <w:sz w:val="16"/>
          <w:szCs w:val="22"/>
        </w:rPr>
        <w:t>which</w:t>
      </w:r>
      <w:r w:rsidRPr="00A36A6F">
        <w:rPr>
          <w:rFonts w:ascii="Arial" w:eastAsia="Arial" w:hAnsi="Arial" w:cs="Arial"/>
          <w:spacing w:val="-3"/>
          <w:sz w:val="16"/>
          <w:szCs w:val="22"/>
        </w:rPr>
        <w:t xml:space="preserve"> </w:t>
      </w:r>
      <w:r w:rsidRPr="00A36A6F">
        <w:rPr>
          <w:rFonts w:ascii="Arial" w:eastAsia="Arial" w:hAnsi="Arial" w:cs="Arial"/>
          <w:sz w:val="16"/>
          <w:szCs w:val="22"/>
        </w:rPr>
        <w:t xml:space="preserve">is not listed in the wage </w:t>
      </w:r>
      <w:proofErr w:type="gramStart"/>
      <w:r w:rsidRPr="00A36A6F">
        <w:rPr>
          <w:rFonts w:ascii="Arial" w:eastAsia="Arial" w:hAnsi="Arial" w:cs="Arial"/>
          <w:sz w:val="16"/>
          <w:szCs w:val="22"/>
        </w:rPr>
        <w:t>determination</w:t>
      </w:r>
      <w:proofErr w:type="gramEnd"/>
      <w:r w:rsidRPr="00A36A6F">
        <w:rPr>
          <w:rFonts w:ascii="Arial" w:eastAsia="Arial" w:hAnsi="Arial" w:cs="Arial"/>
          <w:sz w:val="16"/>
          <w:szCs w:val="22"/>
        </w:rPr>
        <w:t xml:space="preserve"> and which is to be employed</w:t>
      </w:r>
      <w:r w:rsidRPr="00A36A6F">
        <w:rPr>
          <w:rFonts w:ascii="Arial" w:eastAsia="Arial" w:hAnsi="Arial" w:cs="Arial"/>
          <w:spacing w:val="-4"/>
          <w:sz w:val="16"/>
          <w:szCs w:val="22"/>
        </w:rPr>
        <w:t xml:space="preserve"> </w:t>
      </w:r>
      <w:r w:rsidRPr="00A36A6F">
        <w:rPr>
          <w:rFonts w:ascii="Arial" w:eastAsia="Arial" w:hAnsi="Arial" w:cs="Arial"/>
          <w:sz w:val="16"/>
          <w:szCs w:val="22"/>
        </w:rPr>
        <w:t>under</w:t>
      </w:r>
      <w:r w:rsidRPr="00A36A6F">
        <w:rPr>
          <w:rFonts w:ascii="Arial" w:eastAsia="Arial" w:hAnsi="Arial" w:cs="Arial"/>
          <w:spacing w:val="-3"/>
          <w:sz w:val="16"/>
          <w:szCs w:val="22"/>
        </w:rPr>
        <w:t xml:space="preserve"> </w:t>
      </w:r>
      <w:r w:rsidRPr="00A36A6F">
        <w:rPr>
          <w:rFonts w:ascii="Arial" w:eastAsia="Arial" w:hAnsi="Arial" w:cs="Arial"/>
          <w:sz w:val="16"/>
          <w:szCs w:val="22"/>
        </w:rPr>
        <w:t>the</w:t>
      </w:r>
      <w:r w:rsidRPr="00A36A6F">
        <w:rPr>
          <w:rFonts w:ascii="Arial" w:eastAsia="Arial" w:hAnsi="Arial" w:cs="Arial"/>
          <w:spacing w:val="-4"/>
          <w:sz w:val="16"/>
          <w:szCs w:val="22"/>
        </w:rPr>
        <w:t xml:space="preserve"> </w:t>
      </w:r>
      <w:r w:rsidRPr="00A36A6F">
        <w:rPr>
          <w:rFonts w:ascii="Arial" w:eastAsia="Arial" w:hAnsi="Arial" w:cs="Arial"/>
          <w:sz w:val="16"/>
          <w:szCs w:val="22"/>
        </w:rPr>
        <w:t>contract</w:t>
      </w:r>
      <w:r w:rsidRPr="00A36A6F">
        <w:rPr>
          <w:rFonts w:ascii="Arial" w:eastAsia="Arial" w:hAnsi="Arial" w:cs="Arial"/>
          <w:spacing w:val="-4"/>
          <w:sz w:val="16"/>
          <w:szCs w:val="22"/>
        </w:rPr>
        <w:t xml:space="preserve"> </w:t>
      </w:r>
      <w:r w:rsidRPr="00A36A6F">
        <w:rPr>
          <w:rFonts w:ascii="Arial" w:eastAsia="Arial" w:hAnsi="Arial" w:cs="Arial"/>
          <w:sz w:val="16"/>
          <w:szCs w:val="22"/>
        </w:rPr>
        <w:t>be</w:t>
      </w:r>
      <w:r w:rsidRPr="00A36A6F">
        <w:rPr>
          <w:rFonts w:ascii="Arial" w:eastAsia="Arial" w:hAnsi="Arial" w:cs="Arial"/>
          <w:spacing w:val="-4"/>
          <w:sz w:val="16"/>
          <w:szCs w:val="22"/>
        </w:rPr>
        <w:t xml:space="preserve"> </w:t>
      </w:r>
      <w:r w:rsidRPr="00A36A6F">
        <w:rPr>
          <w:rFonts w:ascii="Arial" w:eastAsia="Arial" w:hAnsi="Arial" w:cs="Arial"/>
          <w:sz w:val="16"/>
          <w:szCs w:val="22"/>
        </w:rPr>
        <w:t>classified</w:t>
      </w:r>
      <w:r w:rsidRPr="00A36A6F">
        <w:rPr>
          <w:rFonts w:ascii="Arial" w:eastAsia="Arial" w:hAnsi="Arial" w:cs="Arial"/>
          <w:spacing w:val="-4"/>
          <w:sz w:val="16"/>
          <w:szCs w:val="22"/>
        </w:rPr>
        <w:t xml:space="preserve"> </w:t>
      </w:r>
      <w:r w:rsidRPr="00A36A6F">
        <w:rPr>
          <w:rFonts w:ascii="Arial" w:eastAsia="Arial" w:hAnsi="Arial" w:cs="Arial"/>
          <w:sz w:val="16"/>
          <w:szCs w:val="22"/>
        </w:rPr>
        <w:t>in</w:t>
      </w:r>
      <w:r w:rsidRPr="00A36A6F">
        <w:rPr>
          <w:rFonts w:ascii="Arial" w:eastAsia="Arial" w:hAnsi="Arial" w:cs="Arial"/>
          <w:spacing w:val="-4"/>
          <w:sz w:val="16"/>
          <w:szCs w:val="22"/>
        </w:rPr>
        <w:t xml:space="preserve"> </w:t>
      </w:r>
      <w:r w:rsidRPr="00A36A6F">
        <w:rPr>
          <w:rFonts w:ascii="Arial" w:eastAsia="Arial" w:hAnsi="Arial" w:cs="Arial"/>
          <w:sz w:val="16"/>
          <w:szCs w:val="22"/>
        </w:rPr>
        <w:t>conformance</w:t>
      </w:r>
      <w:r w:rsidRPr="00A36A6F">
        <w:rPr>
          <w:rFonts w:ascii="Arial" w:eastAsia="Arial" w:hAnsi="Arial" w:cs="Arial"/>
          <w:spacing w:val="-4"/>
          <w:sz w:val="16"/>
          <w:szCs w:val="22"/>
        </w:rPr>
        <w:t xml:space="preserve"> </w:t>
      </w:r>
      <w:r w:rsidRPr="00A36A6F">
        <w:rPr>
          <w:rFonts w:ascii="Arial" w:eastAsia="Arial" w:hAnsi="Arial" w:cs="Arial"/>
          <w:sz w:val="16"/>
          <w:szCs w:val="22"/>
        </w:rPr>
        <w:t>with the wage determination. Conformance of an additional classification and wage rate and fringe benefits is appropriate only when the following criteria have been met:</w:t>
      </w:r>
    </w:p>
    <w:p w14:paraId="64C1DEC7"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7C8C6D54" w14:textId="77777777" w:rsidR="00A36A6F" w:rsidRPr="00A36A6F" w:rsidRDefault="00A36A6F" w:rsidP="005D1515">
      <w:pPr>
        <w:widowControl w:val="0"/>
        <w:numPr>
          <w:ilvl w:val="0"/>
          <w:numId w:val="36"/>
        </w:numPr>
        <w:tabs>
          <w:tab w:val="left" w:pos="591"/>
        </w:tabs>
        <w:autoSpaceDE w:val="0"/>
        <w:autoSpaceDN w:val="0"/>
        <w:spacing w:before="1"/>
        <w:ind w:right="271" w:firstLine="143"/>
        <w:rPr>
          <w:rFonts w:ascii="Arial" w:eastAsia="Arial" w:hAnsi="Arial" w:cs="Arial"/>
          <w:sz w:val="16"/>
          <w:szCs w:val="22"/>
        </w:rPr>
      </w:pPr>
      <w:r w:rsidRPr="00A36A6F">
        <w:rPr>
          <w:rFonts w:ascii="Arial" w:eastAsia="Arial" w:hAnsi="Arial" w:cs="Arial"/>
          <w:sz w:val="16"/>
          <w:szCs w:val="22"/>
        </w:rPr>
        <w:t>The work to be performed by the classification requested</w:t>
      </w:r>
      <w:r w:rsidRPr="00A36A6F">
        <w:rPr>
          <w:rFonts w:ascii="Arial" w:eastAsia="Arial" w:hAnsi="Arial" w:cs="Arial"/>
          <w:spacing w:val="-5"/>
          <w:sz w:val="16"/>
          <w:szCs w:val="22"/>
        </w:rPr>
        <w:t xml:space="preserve"> </w:t>
      </w:r>
      <w:r w:rsidRPr="00A36A6F">
        <w:rPr>
          <w:rFonts w:ascii="Arial" w:eastAsia="Arial" w:hAnsi="Arial" w:cs="Arial"/>
          <w:sz w:val="16"/>
          <w:szCs w:val="22"/>
        </w:rPr>
        <w:t>is</w:t>
      </w:r>
      <w:r w:rsidRPr="00A36A6F">
        <w:rPr>
          <w:rFonts w:ascii="Arial" w:eastAsia="Arial" w:hAnsi="Arial" w:cs="Arial"/>
          <w:spacing w:val="-4"/>
          <w:sz w:val="16"/>
          <w:szCs w:val="22"/>
        </w:rPr>
        <w:t xml:space="preserve"> </w:t>
      </w:r>
      <w:r w:rsidRPr="00A36A6F">
        <w:rPr>
          <w:rFonts w:ascii="Arial" w:eastAsia="Arial" w:hAnsi="Arial" w:cs="Arial"/>
          <w:sz w:val="16"/>
          <w:szCs w:val="22"/>
        </w:rPr>
        <w:t>not</w:t>
      </w:r>
      <w:r w:rsidRPr="00A36A6F">
        <w:rPr>
          <w:rFonts w:ascii="Arial" w:eastAsia="Arial" w:hAnsi="Arial" w:cs="Arial"/>
          <w:spacing w:val="-4"/>
          <w:sz w:val="16"/>
          <w:szCs w:val="22"/>
        </w:rPr>
        <w:t xml:space="preserve"> </w:t>
      </w:r>
      <w:r w:rsidRPr="00A36A6F">
        <w:rPr>
          <w:rFonts w:ascii="Arial" w:eastAsia="Arial" w:hAnsi="Arial" w:cs="Arial"/>
          <w:sz w:val="16"/>
          <w:szCs w:val="22"/>
        </w:rPr>
        <w:t>performed</w:t>
      </w:r>
      <w:r w:rsidRPr="00A36A6F">
        <w:rPr>
          <w:rFonts w:ascii="Arial" w:eastAsia="Arial" w:hAnsi="Arial" w:cs="Arial"/>
          <w:spacing w:val="-5"/>
          <w:sz w:val="16"/>
          <w:szCs w:val="22"/>
        </w:rPr>
        <w:t xml:space="preserve"> </w:t>
      </w:r>
      <w:r w:rsidRPr="00A36A6F">
        <w:rPr>
          <w:rFonts w:ascii="Arial" w:eastAsia="Arial" w:hAnsi="Arial" w:cs="Arial"/>
          <w:sz w:val="16"/>
          <w:szCs w:val="22"/>
        </w:rPr>
        <w:t>by</w:t>
      </w:r>
      <w:r w:rsidRPr="00A36A6F">
        <w:rPr>
          <w:rFonts w:ascii="Arial" w:eastAsia="Arial" w:hAnsi="Arial" w:cs="Arial"/>
          <w:spacing w:val="-4"/>
          <w:sz w:val="16"/>
          <w:szCs w:val="22"/>
        </w:rPr>
        <w:t xml:space="preserve"> </w:t>
      </w:r>
      <w:r w:rsidRPr="00A36A6F">
        <w:rPr>
          <w:rFonts w:ascii="Arial" w:eastAsia="Arial" w:hAnsi="Arial" w:cs="Arial"/>
          <w:sz w:val="16"/>
          <w:szCs w:val="22"/>
        </w:rPr>
        <w:t>a</w:t>
      </w:r>
      <w:r w:rsidRPr="00A36A6F">
        <w:rPr>
          <w:rFonts w:ascii="Arial" w:eastAsia="Arial" w:hAnsi="Arial" w:cs="Arial"/>
          <w:spacing w:val="-5"/>
          <w:sz w:val="16"/>
          <w:szCs w:val="22"/>
        </w:rPr>
        <w:t xml:space="preserve"> </w:t>
      </w:r>
      <w:r w:rsidRPr="00A36A6F">
        <w:rPr>
          <w:rFonts w:ascii="Arial" w:eastAsia="Arial" w:hAnsi="Arial" w:cs="Arial"/>
          <w:sz w:val="16"/>
          <w:szCs w:val="22"/>
        </w:rPr>
        <w:t>classification</w:t>
      </w:r>
      <w:r w:rsidRPr="00A36A6F">
        <w:rPr>
          <w:rFonts w:ascii="Arial" w:eastAsia="Arial" w:hAnsi="Arial" w:cs="Arial"/>
          <w:spacing w:val="-5"/>
          <w:sz w:val="16"/>
          <w:szCs w:val="22"/>
        </w:rPr>
        <w:t xml:space="preserve"> </w:t>
      </w:r>
      <w:r w:rsidRPr="00A36A6F">
        <w:rPr>
          <w:rFonts w:ascii="Arial" w:eastAsia="Arial" w:hAnsi="Arial" w:cs="Arial"/>
          <w:sz w:val="16"/>
          <w:szCs w:val="22"/>
        </w:rPr>
        <w:t>in</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wage determination; and</w:t>
      </w:r>
    </w:p>
    <w:p w14:paraId="324B2514"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07DA49F5" w14:textId="77777777" w:rsidR="00A36A6F" w:rsidRPr="00A36A6F" w:rsidRDefault="00A36A6F" w:rsidP="005D1515">
      <w:pPr>
        <w:widowControl w:val="0"/>
        <w:numPr>
          <w:ilvl w:val="0"/>
          <w:numId w:val="36"/>
        </w:numPr>
        <w:tabs>
          <w:tab w:val="left" w:pos="626"/>
        </w:tabs>
        <w:autoSpaceDE w:val="0"/>
        <w:autoSpaceDN w:val="0"/>
        <w:ind w:right="918" w:firstLine="143"/>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classification</w:t>
      </w:r>
      <w:r w:rsidRPr="00A36A6F">
        <w:rPr>
          <w:rFonts w:ascii="Arial" w:eastAsia="Arial" w:hAnsi="Arial" w:cs="Arial"/>
          <w:spacing w:val="-5"/>
          <w:sz w:val="16"/>
          <w:szCs w:val="22"/>
        </w:rPr>
        <w:t xml:space="preserve"> </w:t>
      </w:r>
      <w:r w:rsidRPr="00A36A6F">
        <w:rPr>
          <w:rFonts w:ascii="Arial" w:eastAsia="Arial" w:hAnsi="Arial" w:cs="Arial"/>
          <w:sz w:val="16"/>
          <w:szCs w:val="22"/>
        </w:rPr>
        <w:t>is</w:t>
      </w:r>
      <w:r w:rsidRPr="00A36A6F">
        <w:rPr>
          <w:rFonts w:ascii="Arial" w:eastAsia="Arial" w:hAnsi="Arial" w:cs="Arial"/>
          <w:spacing w:val="-4"/>
          <w:sz w:val="16"/>
          <w:szCs w:val="22"/>
        </w:rPr>
        <w:t xml:space="preserve"> </w:t>
      </w:r>
      <w:r w:rsidRPr="00A36A6F">
        <w:rPr>
          <w:rFonts w:ascii="Arial" w:eastAsia="Arial" w:hAnsi="Arial" w:cs="Arial"/>
          <w:sz w:val="16"/>
          <w:szCs w:val="22"/>
        </w:rPr>
        <w:t>used</w:t>
      </w:r>
      <w:r w:rsidRPr="00A36A6F">
        <w:rPr>
          <w:rFonts w:ascii="Arial" w:eastAsia="Arial" w:hAnsi="Arial" w:cs="Arial"/>
          <w:spacing w:val="-5"/>
          <w:sz w:val="16"/>
          <w:szCs w:val="22"/>
        </w:rPr>
        <w:t xml:space="preserve"> </w:t>
      </w:r>
      <w:r w:rsidRPr="00A36A6F">
        <w:rPr>
          <w:rFonts w:ascii="Arial" w:eastAsia="Arial" w:hAnsi="Arial" w:cs="Arial"/>
          <w:sz w:val="16"/>
          <w:szCs w:val="22"/>
        </w:rPr>
        <w:t>in</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area</w:t>
      </w:r>
      <w:r w:rsidRPr="00A36A6F">
        <w:rPr>
          <w:rFonts w:ascii="Arial" w:eastAsia="Arial" w:hAnsi="Arial" w:cs="Arial"/>
          <w:spacing w:val="-5"/>
          <w:sz w:val="16"/>
          <w:szCs w:val="22"/>
        </w:rPr>
        <w:t xml:space="preserve"> </w:t>
      </w:r>
      <w:r w:rsidRPr="00A36A6F">
        <w:rPr>
          <w:rFonts w:ascii="Arial" w:eastAsia="Arial" w:hAnsi="Arial" w:cs="Arial"/>
          <w:sz w:val="16"/>
          <w:szCs w:val="22"/>
        </w:rPr>
        <w:t>by</w:t>
      </w:r>
      <w:r w:rsidRPr="00A36A6F">
        <w:rPr>
          <w:rFonts w:ascii="Arial" w:eastAsia="Arial" w:hAnsi="Arial" w:cs="Arial"/>
          <w:spacing w:val="-4"/>
          <w:sz w:val="16"/>
          <w:szCs w:val="22"/>
        </w:rPr>
        <w:t xml:space="preserve"> </w:t>
      </w:r>
      <w:r w:rsidRPr="00A36A6F">
        <w:rPr>
          <w:rFonts w:ascii="Arial" w:eastAsia="Arial" w:hAnsi="Arial" w:cs="Arial"/>
          <w:sz w:val="16"/>
          <w:szCs w:val="22"/>
        </w:rPr>
        <w:t>the construction industry; and</w:t>
      </w:r>
    </w:p>
    <w:p w14:paraId="5C53FFBD"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1D86D74B" w14:textId="77777777" w:rsidR="00A36A6F" w:rsidRPr="00A36A6F" w:rsidRDefault="00A36A6F" w:rsidP="005D1515">
      <w:pPr>
        <w:widowControl w:val="0"/>
        <w:numPr>
          <w:ilvl w:val="0"/>
          <w:numId w:val="36"/>
        </w:numPr>
        <w:tabs>
          <w:tab w:val="left" w:pos="662"/>
        </w:tabs>
        <w:autoSpaceDE w:val="0"/>
        <w:autoSpaceDN w:val="0"/>
        <w:ind w:right="38" w:firstLine="143"/>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proposed</w:t>
      </w:r>
      <w:r w:rsidRPr="00A36A6F">
        <w:rPr>
          <w:rFonts w:ascii="Arial" w:eastAsia="Arial" w:hAnsi="Arial" w:cs="Arial"/>
          <w:spacing w:val="-5"/>
          <w:sz w:val="16"/>
          <w:szCs w:val="22"/>
        </w:rPr>
        <w:t xml:space="preserve"> </w:t>
      </w:r>
      <w:r w:rsidRPr="00A36A6F">
        <w:rPr>
          <w:rFonts w:ascii="Arial" w:eastAsia="Arial" w:hAnsi="Arial" w:cs="Arial"/>
          <w:sz w:val="16"/>
          <w:szCs w:val="22"/>
        </w:rPr>
        <w:t>wage</w:t>
      </w:r>
      <w:r w:rsidRPr="00A36A6F">
        <w:rPr>
          <w:rFonts w:ascii="Arial" w:eastAsia="Arial" w:hAnsi="Arial" w:cs="Arial"/>
          <w:spacing w:val="-5"/>
          <w:sz w:val="16"/>
          <w:szCs w:val="22"/>
        </w:rPr>
        <w:t xml:space="preserve"> </w:t>
      </w:r>
      <w:r w:rsidRPr="00A36A6F">
        <w:rPr>
          <w:rFonts w:ascii="Arial" w:eastAsia="Arial" w:hAnsi="Arial" w:cs="Arial"/>
          <w:sz w:val="16"/>
          <w:szCs w:val="22"/>
        </w:rPr>
        <w:t>rate,</w:t>
      </w:r>
      <w:r w:rsidRPr="00A36A6F">
        <w:rPr>
          <w:rFonts w:ascii="Arial" w:eastAsia="Arial" w:hAnsi="Arial" w:cs="Arial"/>
          <w:spacing w:val="-5"/>
          <w:sz w:val="16"/>
          <w:szCs w:val="22"/>
        </w:rPr>
        <w:t xml:space="preserve"> </w:t>
      </w:r>
      <w:r w:rsidRPr="00A36A6F">
        <w:rPr>
          <w:rFonts w:ascii="Arial" w:eastAsia="Arial" w:hAnsi="Arial" w:cs="Arial"/>
          <w:sz w:val="16"/>
          <w:szCs w:val="22"/>
        </w:rPr>
        <w:t>including</w:t>
      </w:r>
      <w:r w:rsidRPr="00A36A6F">
        <w:rPr>
          <w:rFonts w:ascii="Arial" w:eastAsia="Arial" w:hAnsi="Arial" w:cs="Arial"/>
          <w:spacing w:val="-5"/>
          <w:sz w:val="16"/>
          <w:szCs w:val="22"/>
        </w:rPr>
        <w:t xml:space="preserve"> </w:t>
      </w:r>
      <w:r w:rsidRPr="00A36A6F">
        <w:rPr>
          <w:rFonts w:ascii="Arial" w:eastAsia="Arial" w:hAnsi="Arial" w:cs="Arial"/>
          <w:sz w:val="16"/>
          <w:szCs w:val="22"/>
        </w:rPr>
        <w:t>any</w:t>
      </w:r>
      <w:r w:rsidRPr="00A36A6F">
        <w:rPr>
          <w:rFonts w:ascii="Arial" w:eastAsia="Arial" w:hAnsi="Arial" w:cs="Arial"/>
          <w:spacing w:val="-4"/>
          <w:sz w:val="16"/>
          <w:szCs w:val="22"/>
        </w:rPr>
        <w:t xml:space="preserve"> </w:t>
      </w:r>
      <w:r w:rsidRPr="00A36A6F">
        <w:rPr>
          <w:rFonts w:ascii="Arial" w:eastAsia="Arial" w:hAnsi="Arial" w:cs="Arial"/>
          <w:sz w:val="16"/>
          <w:szCs w:val="22"/>
        </w:rPr>
        <w:t>bona</w:t>
      </w:r>
      <w:r w:rsidRPr="00A36A6F">
        <w:rPr>
          <w:rFonts w:ascii="Arial" w:eastAsia="Arial" w:hAnsi="Arial" w:cs="Arial"/>
          <w:spacing w:val="-5"/>
          <w:sz w:val="16"/>
          <w:szCs w:val="22"/>
        </w:rPr>
        <w:t xml:space="preserve"> </w:t>
      </w:r>
      <w:r w:rsidRPr="00A36A6F">
        <w:rPr>
          <w:rFonts w:ascii="Arial" w:eastAsia="Arial" w:hAnsi="Arial" w:cs="Arial"/>
          <w:sz w:val="16"/>
          <w:szCs w:val="22"/>
        </w:rPr>
        <w:t>fide</w:t>
      </w:r>
      <w:r w:rsidRPr="00A36A6F">
        <w:rPr>
          <w:rFonts w:ascii="Arial" w:eastAsia="Arial" w:hAnsi="Arial" w:cs="Arial"/>
          <w:spacing w:val="-5"/>
          <w:sz w:val="16"/>
          <w:szCs w:val="22"/>
        </w:rPr>
        <w:t xml:space="preserve"> </w:t>
      </w:r>
      <w:r w:rsidRPr="00A36A6F">
        <w:rPr>
          <w:rFonts w:ascii="Arial" w:eastAsia="Arial" w:hAnsi="Arial" w:cs="Arial"/>
          <w:sz w:val="16"/>
          <w:szCs w:val="22"/>
        </w:rPr>
        <w:t>fringe benefits, bears a reasonable relationship to the wage rates contained in the wage determination.</w:t>
      </w:r>
    </w:p>
    <w:p w14:paraId="58FE25B9"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28F9FD01" w14:textId="77777777" w:rsidR="00A36A6F" w:rsidRPr="00A36A6F" w:rsidRDefault="00A36A6F" w:rsidP="005D1515">
      <w:pPr>
        <w:widowControl w:val="0"/>
        <w:numPr>
          <w:ilvl w:val="0"/>
          <w:numId w:val="35"/>
        </w:numPr>
        <w:tabs>
          <w:tab w:val="left" w:pos="500"/>
        </w:tabs>
        <w:autoSpaceDE w:val="0"/>
        <w:autoSpaceDN w:val="0"/>
        <w:ind w:right="405" w:firstLine="143"/>
        <w:rPr>
          <w:rFonts w:ascii="Arial" w:eastAsia="Arial" w:hAnsi="Arial" w:cs="Arial"/>
          <w:sz w:val="16"/>
          <w:szCs w:val="22"/>
        </w:rPr>
      </w:pPr>
      <w:r w:rsidRPr="00A36A6F">
        <w:rPr>
          <w:rFonts w:ascii="Arial" w:eastAsia="Arial" w:hAnsi="Arial" w:cs="Arial"/>
          <w:sz w:val="16"/>
          <w:szCs w:val="22"/>
        </w:rPr>
        <w:t>The conformance process may not be used to split, subdivide,</w:t>
      </w:r>
      <w:r w:rsidRPr="00A36A6F">
        <w:rPr>
          <w:rFonts w:ascii="Arial" w:eastAsia="Arial" w:hAnsi="Arial" w:cs="Arial"/>
          <w:spacing w:val="-7"/>
          <w:sz w:val="16"/>
          <w:szCs w:val="22"/>
        </w:rPr>
        <w:t xml:space="preserve"> </w:t>
      </w:r>
      <w:r w:rsidRPr="00A36A6F">
        <w:rPr>
          <w:rFonts w:ascii="Arial" w:eastAsia="Arial" w:hAnsi="Arial" w:cs="Arial"/>
          <w:sz w:val="16"/>
          <w:szCs w:val="22"/>
        </w:rPr>
        <w:t>or</w:t>
      </w:r>
      <w:r w:rsidRPr="00A36A6F">
        <w:rPr>
          <w:rFonts w:ascii="Arial" w:eastAsia="Arial" w:hAnsi="Arial" w:cs="Arial"/>
          <w:spacing w:val="-7"/>
          <w:sz w:val="16"/>
          <w:szCs w:val="22"/>
        </w:rPr>
        <w:t xml:space="preserve"> </w:t>
      </w:r>
      <w:r w:rsidRPr="00A36A6F">
        <w:rPr>
          <w:rFonts w:ascii="Arial" w:eastAsia="Arial" w:hAnsi="Arial" w:cs="Arial"/>
          <w:sz w:val="16"/>
          <w:szCs w:val="22"/>
        </w:rPr>
        <w:t>otherwise</w:t>
      </w:r>
      <w:r w:rsidRPr="00A36A6F">
        <w:rPr>
          <w:rFonts w:ascii="Arial" w:eastAsia="Arial" w:hAnsi="Arial" w:cs="Arial"/>
          <w:spacing w:val="-7"/>
          <w:sz w:val="16"/>
          <w:szCs w:val="22"/>
        </w:rPr>
        <w:t xml:space="preserve"> </w:t>
      </w:r>
      <w:r w:rsidRPr="00A36A6F">
        <w:rPr>
          <w:rFonts w:ascii="Arial" w:eastAsia="Arial" w:hAnsi="Arial" w:cs="Arial"/>
          <w:sz w:val="16"/>
          <w:szCs w:val="22"/>
        </w:rPr>
        <w:t>avoid</w:t>
      </w:r>
      <w:r w:rsidRPr="00A36A6F">
        <w:rPr>
          <w:rFonts w:ascii="Arial" w:eastAsia="Arial" w:hAnsi="Arial" w:cs="Arial"/>
          <w:spacing w:val="-7"/>
          <w:sz w:val="16"/>
          <w:szCs w:val="22"/>
        </w:rPr>
        <w:t xml:space="preserve"> </w:t>
      </w:r>
      <w:r w:rsidRPr="00A36A6F">
        <w:rPr>
          <w:rFonts w:ascii="Arial" w:eastAsia="Arial" w:hAnsi="Arial" w:cs="Arial"/>
          <w:sz w:val="16"/>
          <w:szCs w:val="22"/>
        </w:rPr>
        <w:t>application</w:t>
      </w:r>
      <w:r w:rsidRPr="00A36A6F">
        <w:rPr>
          <w:rFonts w:ascii="Arial" w:eastAsia="Arial" w:hAnsi="Arial" w:cs="Arial"/>
          <w:spacing w:val="-7"/>
          <w:sz w:val="16"/>
          <w:szCs w:val="22"/>
        </w:rPr>
        <w:t xml:space="preserve"> </w:t>
      </w:r>
      <w:r w:rsidRPr="00A36A6F">
        <w:rPr>
          <w:rFonts w:ascii="Arial" w:eastAsia="Arial" w:hAnsi="Arial" w:cs="Arial"/>
          <w:sz w:val="16"/>
          <w:szCs w:val="22"/>
        </w:rPr>
        <w:t>of</w:t>
      </w:r>
      <w:r w:rsidRPr="00A36A6F">
        <w:rPr>
          <w:rFonts w:ascii="Arial" w:eastAsia="Arial" w:hAnsi="Arial" w:cs="Arial"/>
          <w:spacing w:val="-7"/>
          <w:sz w:val="16"/>
          <w:szCs w:val="22"/>
        </w:rPr>
        <w:t xml:space="preserve"> </w:t>
      </w:r>
      <w:r w:rsidRPr="00A36A6F">
        <w:rPr>
          <w:rFonts w:ascii="Arial" w:eastAsia="Arial" w:hAnsi="Arial" w:cs="Arial"/>
          <w:sz w:val="16"/>
          <w:szCs w:val="22"/>
        </w:rPr>
        <w:t>classifications listed in the wage determination.</w:t>
      </w:r>
    </w:p>
    <w:p w14:paraId="196BDE31"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5A37B492" w14:textId="77777777" w:rsidR="00A36A6F" w:rsidRPr="00A36A6F" w:rsidRDefault="00A36A6F" w:rsidP="005D1515">
      <w:pPr>
        <w:widowControl w:val="0"/>
        <w:numPr>
          <w:ilvl w:val="0"/>
          <w:numId w:val="35"/>
        </w:numPr>
        <w:tabs>
          <w:tab w:val="left" w:pos="501"/>
        </w:tabs>
        <w:autoSpaceDE w:val="0"/>
        <w:autoSpaceDN w:val="0"/>
        <w:spacing w:before="1"/>
        <w:ind w:right="58" w:firstLine="144"/>
        <w:rPr>
          <w:rFonts w:ascii="Arial" w:eastAsia="Arial" w:hAnsi="Arial" w:cs="Arial"/>
          <w:sz w:val="16"/>
          <w:szCs w:val="22"/>
        </w:rPr>
      </w:pPr>
      <w:r w:rsidRPr="00A36A6F">
        <w:rPr>
          <w:rFonts w:ascii="Arial" w:eastAsia="Arial" w:hAnsi="Arial" w:cs="Arial"/>
          <w:sz w:val="16"/>
          <w:szCs w:val="22"/>
        </w:rPr>
        <w:t xml:space="preserve">If the contractor and the laborers and mechanics to be employed in the classification (if known), or their representatives, and the contracting officer agree on the classification and wage rate (including the amount designated for fringe benefits where appropriate), a report of the action taken will be sent by the contracting officer by email to </w:t>
      </w:r>
      <w:hyperlink r:id="rId105">
        <w:r w:rsidRPr="00A36A6F">
          <w:rPr>
            <w:rFonts w:ascii="Arial" w:eastAsia="Arial" w:hAnsi="Arial" w:cs="Arial"/>
            <w:i/>
            <w:color w:val="0000FF"/>
            <w:sz w:val="16"/>
            <w:szCs w:val="22"/>
            <w:u w:val="single" w:color="0000FF"/>
          </w:rPr>
          <w:t>DBAconformance@dol.gov</w:t>
        </w:r>
        <w:r w:rsidRPr="00A36A6F">
          <w:rPr>
            <w:rFonts w:ascii="Arial" w:eastAsia="Arial" w:hAnsi="Arial" w:cs="Arial"/>
            <w:sz w:val="16"/>
            <w:szCs w:val="22"/>
          </w:rPr>
          <w:t>.</w:t>
        </w:r>
      </w:hyperlink>
      <w:r w:rsidRPr="00A36A6F">
        <w:rPr>
          <w:rFonts w:ascii="Arial" w:eastAsia="Arial" w:hAnsi="Arial" w:cs="Arial"/>
          <w:sz w:val="16"/>
          <w:szCs w:val="22"/>
        </w:rPr>
        <w:t xml:space="preserve"> The Administrator, or an authorized representative, will approve, modify, or disapprove every additional classification action within 30 days of receipt and so advise the contracting officer or will notify the contracting</w:t>
      </w:r>
      <w:r w:rsidRPr="00A36A6F">
        <w:rPr>
          <w:rFonts w:ascii="Arial" w:eastAsia="Arial" w:hAnsi="Arial" w:cs="Arial"/>
          <w:spacing w:val="-6"/>
          <w:sz w:val="16"/>
          <w:szCs w:val="22"/>
        </w:rPr>
        <w:t xml:space="preserve"> </w:t>
      </w:r>
      <w:r w:rsidRPr="00A36A6F">
        <w:rPr>
          <w:rFonts w:ascii="Arial" w:eastAsia="Arial" w:hAnsi="Arial" w:cs="Arial"/>
          <w:sz w:val="16"/>
          <w:szCs w:val="22"/>
        </w:rPr>
        <w:t>officer</w:t>
      </w:r>
      <w:r w:rsidRPr="00A36A6F">
        <w:rPr>
          <w:rFonts w:ascii="Arial" w:eastAsia="Arial" w:hAnsi="Arial" w:cs="Arial"/>
          <w:spacing w:val="-6"/>
          <w:sz w:val="16"/>
          <w:szCs w:val="22"/>
        </w:rPr>
        <w:t xml:space="preserve"> </w:t>
      </w:r>
      <w:r w:rsidRPr="00A36A6F">
        <w:rPr>
          <w:rFonts w:ascii="Arial" w:eastAsia="Arial" w:hAnsi="Arial" w:cs="Arial"/>
          <w:sz w:val="16"/>
          <w:szCs w:val="22"/>
        </w:rPr>
        <w:t>within</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30–day</w:t>
      </w:r>
      <w:r w:rsidRPr="00A36A6F">
        <w:rPr>
          <w:rFonts w:ascii="Arial" w:eastAsia="Arial" w:hAnsi="Arial" w:cs="Arial"/>
          <w:spacing w:val="-5"/>
          <w:sz w:val="16"/>
          <w:szCs w:val="22"/>
        </w:rPr>
        <w:t xml:space="preserve"> </w:t>
      </w:r>
      <w:r w:rsidRPr="00A36A6F">
        <w:rPr>
          <w:rFonts w:ascii="Arial" w:eastAsia="Arial" w:hAnsi="Arial" w:cs="Arial"/>
          <w:sz w:val="16"/>
          <w:szCs w:val="22"/>
        </w:rPr>
        <w:t>period</w:t>
      </w:r>
      <w:r w:rsidRPr="00A36A6F">
        <w:rPr>
          <w:rFonts w:ascii="Arial" w:eastAsia="Arial" w:hAnsi="Arial" w:cs="Arial"/>
          <w:spacing w:val="-6"/>
          <w:sz w:val="16"/>
          <w:szCs w:val="22"/>
        </w:rPr>
        <w:t xml:space="preserve"> </w:t>
      </w:r>
      <w:r w:rsidRPr="00A36A6F">
        <w:rPr>
          <w:rFonts w:ascii="Arial" w:eastAsia="Arial" w:hAnsi="Arial" w:cs="Arial"/>
          <w:sz w:val="16"/>
          <w:szCs w:val="22"/>
        </w:rPr>
        <w:t>that</w:t>
      </w:r>
      <w:r w:rsidRPr="00A36A6F">
        <w:rPr>
          <w:rFonts w:ascii="Arial" w:eastAsia="Arial" w:hAnsi="Arial" w:cs="Arial"/>
          <w:spacing w:val="-6"/>
          <w:sz w:val="16"/>
          <w:szCs w:val="22"/>
        </w:rPr>
        <w:t xml:space="preserve"> </w:t>
      </w:r>
      <w:r w:rsidRPr="00A36A6F">
        <w:rPr>
          <w:rFonts w:ascii="Arial" w:eastAsia="Arial" w:hAnsi="Arial" w:cs="Arial"/>
          <w:sz w:val="16"/>
          <w:szCs w:val="22"/>
        </w:rPr>
        <w:t>additional</w:t>
      </w:r>
      <w:r w:rsidRPr="00A36A6F">
        <w:rPr>
          <w:rFonts w:ascii="Arial" w:eastAsia="Arial" w:hAnsi="Arial" w:cs="Arial"/>
          <w:spacing w:val="-5"/>
          <w:sz w:val="16"/>
          <w:szCs w:val="22"/>
        </w:rPr>
        <w:t xml:space="preserve"> </w:t>
      </w:r>
      <w:r w:rsidRPr="00A36A6F">
        <w:rPr>
          <w:rFonts w:ascii="Arial" w:eastAsia="Arial" w:hAnsi="Arial" w:cs="Arial"/>
          <w:sz w:val="16"/>
          <w:szCs w:val="22"/>
        </w:rPr>
        <w:t>time is necessary.</w:t>
      </w:r>
    </w:p>
    <w:p w14:paraId="26173CC7"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64835BCF" w14:textId="77777777" w:rsidR="00A36A6F" w:rsidRPr="00A36A6F" w:rsidRDefault="00A36A6F" w:rsidP="005D1515">
      <w:pPr>
        <w:widowControl w:val="0"/>
        <w:numPr>
          <w:ilvl w:val="0"/>
          <w:numId w:val="35"/>
        </w:numPr>
        <w:tabs>
          <w:tab w:val="left" w:pos="500"/>
        </w:tabs>
        <w:autoSpaceDE w:val="0"/>
        <w:autoSpaceDN w:val="0"/>
        <w:ind w:right="58" w:firstLine="143"/>
        <w:rPr>
          <w:rFonts w:ascii="Arial" w:eastAsia="Arial" w:hAnsi="Arial" w:cs="Arial"/>
          <w:sz w:val="16"/>
          <w:szCs w:val="22"/>
        </w:rPr>
      </w:pPr>
      <w:r w:rsidRPr="00A36A6F">
        <w:rPr>
          <w:rFonts w:ascii="Arial" w:eastAsia="Arial" w:hAnsi="Arial" w:cs="Arial"/>
          <w:sz w:val="16"/>
          <w:szCs w:val="22"/>
        </w:rPr>
        <w:t xml:space="preserve">In the event the contractor, the laborers or mechanics to be employed in the classification or their representatives, and the contracting officer do not agree on the proposed classification and wage rate (including the amount designated for fringe benefits, where appropriate), the contracting officer will, by email to </w:t>
      </w:r>
      <w:hyperlink r:id="rId106">
        <w:r w:rsidRPr="00A36A6F">
          <w:rPr>
            <w:rFonts w:ascii="Arial" w:eastAsia="Arial" w:hAnsi="Arial" w:cs="Arial"/>
            <w:i/>
            <w:color w:val="0000FF"/>
            <w:sz w:val="16"/>
            <w:szCs w:val="22"/>
            <w:u w:val="single" w:color="0000FF"/>
          </w:rPr>
          <w:t>DBAconformance@dol.gov</w:t>
        </w:r>
        <w:r w:rsidRPr="00A36A6F">
          <w:rPr>
            <w:rFonts w:ascii="Arial" w:eastAsia="Arial" w:hAnsi="Arial" w:cs="Arial"/>
            <w:i/>
            <w:sz w:val="16"/>
            <w:szCs w:val="22"/>
          </w:rPr>
          <w:t>,</w:t>
        </w:r>
      </w:hyperlink>
      <w:r w:rsidRPr="00A36A6F">
        <w:rPr>
          <w:rFonts w:ascii="Arial" w:eastAsia="Arial" w:hAnsi="Arial" w:cs="Arial"/>
          <w:i/>
          <w:sz w:val="16"/>
          <w:szCs w:val="22"/>
        </w:rPr>
        <w:t xml:space="preserve"> </w:t>
      </w:r>
      <w:r w:rsidRPr="00A36A6F">
        <w:rPr>
          <w:rFonts w:ascii="Arial" w:eastAsia="Arial" w:hAnsi="Arial" w:cs="Arial"/>
          <w:sz w:val="16"/>
          <w:szCs w:val="22"/>
        </w:rPr>
        <w:t>refer the questions, including the views of all interested parties and the recommendation</w:t>
      </w:r>
      <w:r w:rsidRPr="00A36A6F">
        <w:rPr>
          <w:rFonts w:ascii="Arial" w:eastAsia="Arial" w:hAnsi="Arial" w:cs="Arial"/>
          <w:spacing w:val="-3"/>
          <w:sz w:val="16"/>
          <w:szCs w:val="22"/>
        </w:rPr>
        <w:t xml:space="preserve"> </w:t>
      </w:r>
      <w:r w:rsidRPr="00A36A6F">
        <w:rPr>
          <w:rFonts w:ascii="Arial" w:eastAsia="Arial" w:hAnsi="Arial" w:cs="Arial"/>
          <w:sz w:val="16"/>
          <w:szCs w:val="22"/>
        </w:rPr>
        <w:t>of</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contracting</w:t>
      </w:r>
      <w:r w:rsidRPr="00A36A6F">
        <w:rPr>
          <w:rFonts w:ascii="Arial" w:eastAsia="Arial" w:hAnsi="Arial" w:cs="Arial"/>
          <w:spacing w:val="-5"/>
          <w:sz w:val="16"/>
          <w:szCs w:val="22"/>
        </w:rPr>
        <w:t xml:space="preserve"> </w:t>
      </w:r>
      <w:r w:rsidRPr="00A36A6F">
        <w:rPr>
          <w:rFonts w:ascii="Arial" w:eastAsia="Arial" w:hAnsi="Arial" w:cs="Arial"/>
          <w:sz w:val="16"/>
          <w:szCs w:val="22"/>
        </w:rPr>
        <w:t>officer,</w:t>
      </w:r>
      <w:r w:rsidRPr="00A36A6F">
        <w:rPr>
          <w:rFonts w:ascii="Arial" w:eastAsia="Arial" w:hAnsi="Arial" w:cs="Arial"/>
          <w:spacing w:val="-5"/>
          <w:sz w:val="16"/>
          <w:szCs w:val="22"/>
        </w:rPr>
        <w:t xml:space="preserve"> </w:t>
      </w:r>
      <w:r w:rsidRPr="00A36A6F">
        <w:rPr>
          <w:rFonts w:ascii="Arial" w:eastAsia="Arial" w:hAnsi="Arial" w:cs="Arial"/>
          <w:sz w:val="16"/>
          <w:szCs w:val="22"/>
        </w:rPr>
        <w:t>to</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Administrator for determination. The Administrator, or an authorized representative, will issue a determination within 30 days of receipt and so advise the contracting officer or will notify the contracting</w:t>
      </w:r>
      <w:r w:rsidRPr="00A36A6F">
        <w:rPr>
          <w:rFonts w:ascii="Arial" w:eastAsia="Arial" w:hAnsi="Arial" w:cs="Arial"/>
          <w:spacing w:val="-6"/>
          <w:sz w:val="16"/>
          <w:szCs w:val="22"/>
        </w:rPr>
        <w:t xml:space="preserve"> </w:t>
      </w:r>
      <w:r w:rsidRPr="00A36A6F">
        <w:rPr>
          <w:rFonts w:ascii="Arial" w:eastAsia="Arial" w:hAnsi="Arial" w:cs="Arial"/>
          <w:sz w:val="16"/>
          <w:szCs w:val="22"/>
        </w:rPr>
        <w:t>officer</w:t>
      </w:r>
      <w:r w:rsidRPr="00A36A6F">
        <w:rPr>
          <w:rFonts w:ascii="Arial" w:eastAsia="Arial" w:hAnsi="Arial" w:cs="Arial"/>
          <w:spacing w:val="-6"/>
          <w:sz w:val="16"/>
          <w:szCs w:val="22"/>
        </w:rPr>
        <w:t xml:space="preserve"> </w:t>
      </w:r>
      <w:r w:rsidRPr="00A36A6F">
        <w:rPr>
          <w:rFonts w:ascii="Arial" w:eastAsia="Arial" w:hAnsi="Arial" w:cs="Arial"/>
          <w:sz w:val="16"/>
          <w:szCs w:val="22"/>
        </w:rPr>
        <w:t>within</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30–day</w:t>
      </w:r>
      <w:r w:rsidRPr="00A36A6F">
        <w:rPr>
          <w:rFonts w:ascii="Arial" w:eastAsia="Arial" w:hAnsi="Arial" w:cs="Arial"/>
          <w:spacing w:val="-5"/>
          <w:sz w:val="16"/>
          <w:szCs w:val="22"/>
        </w:rPr>
        <w:t xml:space="preserve"> </w:t>
      </w:r>
      <w:r w:rsidRPr="00A36A6F">
        <w:rPr>
          <w:rFonts w:ascii="Arial" w:eastAsia="Arial" w:hAnsi="Arial" w:cs="Arial"/>
          <w:sz w:val="16"/>
          <w:szCs w:val="22"/>
        </w:rPr>
        <w:t>period</w:t>
      </w:r>
      <w:r w:rsidRPr="00A36A6F">
        <w:rPr>
          <w:rFonts w:ascii="Arial" w:eastAsia="Arial" w:hAnsi="Arial" w:cs="Arial"/>
          <w:spacing w:val="-6"/>
          <w:sz w:val="16"/>
          <w:szCs w:val="22"/>
        </w:rPr>
        <w:t xml:space="preserve"> </w:t>
      </w:r>
      <w:r w:rsidRPr="00A36A6F">
        <w:rPr>
          <w:rFonts w:ascii="Arial" w:eastAsia="Arial" w:hAnsi="Arial" w:cs="Arial"/>
          <w:sz w:val="16"/>
          <w:szCs w:val="22"/>
        </w:rPr>
        <w:t>that</w:t>
      </w:r>
      <w:r w:rsidRPr="00A36A6F">
        <w:rPr>
          <w:rFonts w:ascii="Arial" w:eastAsia="Arial" w:hAnsi="Arial" w:cs="Arial"/>
          <w:spacing w:val="-6"/>
          <w:sz w:val="16"/>
          <w:szCs w:val="22"/>
        </w:rPr>
        <w:t xml:space="preserve"> </w:t>
      </w:r>
      <w:r w:rsidRPr="00A36A6F">
        <w:rPr>
          <w:rFonts w:ascii="Arial" w:eastAsia="Arial" w:hAnsi="Arial" w:cs="Arial"/>
          <w:sz w:val="16"/>
          <w:szCs w:val="22"/>
        </w:rPr>
        <w:t>additional</w:t>
      </w:r>
      <w:r w:rsidRPr="00A36A6F">
        <w:rPr>
          <w:rFonts w:ascii="Arial" w:eastAsia="Arial" w:hAnsi="Arial" w:cs="Arial"/>
          <w:spacing w:val="-5"/>
          <w:sz w:val="16"/>
          <w:szCs w:val="22"/>
        </w:rPr>
        <w:t xml:space="preserve"> </w:t>
      </w:r>
      <w:r w:rsidRPr="00A36A6F">
        <w:rPr>
          <w:rFonts w:ascii="Arial" w:eastAsia="Arial" w:hAnsi="Arial" w:cs="Arial"/>
          <w:sz w:val="16"/>
          <w:szCs w:val="22"/>
        </w:rPr>
        <w:t>time is necessary.</w:t>
      </w:r>
    </w:p>
    <w:p w14:paraId="1E65F2E9"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48249EE6" w14:textId="77777777" w:rsidR="00A36A6F" w:rsidRPr="00A36A6F" w:rsidRDefault="00A36A6F" w:rsidP="005D1515">
      <w:pPr>
        <w:widowControl w:val="0"/>
        <w:numPr>
          <w:ilvl w:val="0"/>
          <w:numId w:val="35"/>
        </w:numPr>
        <w:tabs>
          <w:tab w:val="left" w:pos="500"/>
        </w:tabs>
        <w:autoSpaceDE w:val="0"/>
        <w:autoSpaceDN w:val="0"/>
        <w:ind w:right="173" w:firstLine="143"/>
        <w:rPr>
          <w:rFonts w:ascii="Arial" w:eastAsia="Arial" w:hAnsi="Arial" w:cs="Arial"/>
          <w:sz w:val="16"/>
          <w:szCs w:val="22"/>
        </w:rPr>
      </w:pPr>
      <w:r w:rsidRPr="00A36A6F">
        <w:rPr>
          <w:rFonts w:ascii="Arial" w:eastAsia="Arial" w:hAnsi="Arial" w:cs="Arial"/>
          <w:sz w:val="16"/>
          <w:szCs w:val="22"/>
        </w:rPr>
        <w:t>The contracting officer must promptly notify the contractor</w:t>
      </w:r>
      <w:r w:rsidRPr="00A36A6F">
        <w:rPr>
          <w:rFonts w:ascii="Arial" w:eastAsia="Arial" w:hAnsi="Arial" w:cs="Arial"/>
          <w:spacing w:val="-5"/>
          <w:sz w:val="16"/>
          <w:szCs w:val="22"/>
        </w:rPr>
        <w:t xml:space="preserve"> </w:t>
      </w:r>
      <w:r w:rsidRPr="00A36A6F">
        <w:rPr>
          <w:rFonts w:ascii="Arial" w:eastAsia="Arial" w:hAnsi="Arial" w:cs="Arial"/>
          <w:sz w:val="16"/>
          <w:szCs w:val="22"/>
        </w:rPr>
        <w:t>of</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3"/>
          <w:sz w:val="16"/>
          <w:szCs w:val="22"/>
        </w:rPr>
        <w:t xml:space="preserve"> </w:t>
      </w:r>
      <w:r w:rsidRPr="00A36A6F">
        <w:rPr>
          <w:rFonts w:ascii="Arial" w:eastAsia="Arial" w:hAnsi="Arial" w:cs="Arial"/>
          <w:sz w:val="16"/>
          <w:szCs w:val="22"/>
        </w:rPr>
        <w:t>action</w:t>
      </w:r>
      <w:r w:rsidRPr="00A36A6F">
        <w:rPr>
          <w:rFonts w:ascii="Arial" w:eastAsia="Arial" w:hAnsi="Arial" w:cs="Arial"/>
          <w:spacing w:val="-5"/>
          <w:sz w:val="16"/>
          <w:szCs w:val="22"/>
        </w:rPr>
        <w:t xml:space="preserve"> </w:t>
      </w:r>
      <w:r w:rsidRPr="00A36A6F">
        <w:rPr>
          <w:rFonts w:ascii="Arial" w:eastAsia="Arial" w:hAnsi="Arial" w:cs="Arial"/>
          <w:sz w:val="16"/>
          <w:szCs w:val="22"/>
        </w:rPr>
        <w:t>taken</w:t>
      </w:r>
      <w:r w:rsidRPr="00A36A6F">
        <w:rPr>
          <w:rFonts w:ascii="Arial" w:eastAsia="Arial" w:hAnsi="Arial" w:cs="Arial"/>
          <w:spacing w:val="-5"/>
          <w:sz w:val="16"/>
          <w:szCs w:val="22"/>
        </w:rPr>
        <w:t xml:space="preserve"> </w:t>
      </w:r>
      <w:r w:rsidRPr="00A36A6F">
        <w:rPr>
          <w:rFonts w:ascii="Arial" w:eastAsia="Arial" w:hAnsi="Arial" w:cs="Arial"/>
          <w:sz w:val="16"/>
          <w:szCs w:val="22"/>
        </w:rPr>
        <w:t>by</w:t>
      </w:r>
      <w:r w:rsidRPr="00A36A6F">
        <w:rPr>
          <w:rFonts w:ascii="Arial" w:eastAsia="Arial" w:hAnsi="Arial" w:cs="Arial"/>
          <w:spacing w:val="-4"/>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Wage</w:t>
      </w:r>
      <w:r w:rsidRPr="00A36A6F">
        <w:rPr>
          <w:rFonts w:ascii="Arial" w:eastAsia="Arial" w:hAnsi="Arial" w:cs="Arial"/>
          <w:spacing w:val="-5"/>
          <w:sz w:val="16"/>
          <w:szCs w:val="22"/>
        </w:rPr>
        <w:t xml:space="preserve"> </w:t>
      </w:r>
      <w:r w:rsidRPr="00A36A6F">
        <w:rPr>
          <w:rFonts w:ascii="Arial" w:eastAsia="Arial" w:hAnsi="Arial" w:cs="Arial"/>
          <w:sz w:val="16"/>
          <w:szCs w:val="22"/>
        </w:rPr>
        <w:t>and</w:t>
      </w:r>
      <w:r w:rsidRPr="00A36A6F">
        <w:rPr>
          <w:rFonts w:ascii="Arial" w:eastAsia="Arial" w:hAnsi="Arial" w:cs="Arial"/>
          <w:spacing w:val="-5"/>
          <w:sz w:val="16"/>
          <w:szCs w:val="22"/>
        </w:rPr>
        <w:t xml:space="preserve"> </w:t>
      </w:r>
      <w:r w:rsidRPr="00A36A6F">
        <w:rPr>
          <w:rFonts w:ascii="Arial" w:eastAsia="Arial" w:hAnsi="Arial" w:cs="Arial"/>
          <w:sz w:val="16"/>
          <w:szCs w:val="22"/>
        </w:rPr>
        <w:t>Hour</w:t>
      </w:r>
      <w:r w:rsidRPr="00A36A6F">
        <w:rPr>
          <w:rFonts w:ascii="Arial" w:eastAsia="Arial" w:hAnsi="Arial" w:cs="Arial"/>
          <w:spacing w:val="-5"/>
          <w:sz w:val="16"/>
          <w:szCs w:val="22"/>
        </w:rPr>
        <w:t xml:space="preserve"> </w:t>
      </w:r>
      <w:r w:rsidRPr="00A36A6F">
        <w:rPr>
          <w:rFonts w:ascii="Arial" w:eastAsia="Arial" w:hAnsi="Arial" w:cs="Arial"/>
          <w:sz w:val="16"/>
          <w:szCs w:val="22"/>
        </w:rPr>
        <w:t>Division</w:t>
      </w:r>
    </w:p>
    <w:p w14:paraId="3FF0B79E" w14:textId="77777777" w:rsidR="00A36A6F" w:rsidRPr="00A36A6F" w:rsidRDefault="00A36A6F" w:rsidP="00A36A6F">
      <w:pPr>
        <w:widowControl w:val="0"/>
        <w:autoSpaceDE w:val="0"/>
        <w:autoSpaceDN w:val="0"/>
        <w:spacing w:before="80"/>
        <w:ind w:right="109"/>
        <w:rPr>
          <w:rFonts w:ascii="Arial" w:eastAsia="Arial" w:hAnsi="Arial" w:cs="Arial"/>
          <w:sz w:val="16"/>
          <w:szCs w:val="16"/>
        </w:rPr>
      </w:pPr>
      <w:r w:rsidRPr="00A36A6F">
        <w:rPr>
          <w:rFonts w:ascii="Arial" w:eastAsia="Arial" w:hAnsi="Arial" w:cs="Arial"/>
          <w:sz w:val="16"/>
          <w:szCs w:val="16"/>
        </w:rPr>
        <w:br w:type="column"/>
      </w:r>
      <w:r w:rsidRPr="00A36A6F">
        <w:rPr>
          <w:rFonts w:ascii="Arial" w:eastAsia="Arial" w:hAnsi="Arial" w:cs="Arial"/>
          <w:sz w:val="16"/>
          <w:szCs w:val="16"/>
        </w:rPr>
        <w:t>under</w:t>
      </w:r>
      <w:r w:rsidRPr="00A36A6F">
        <w:rPr>
          <w:rFonts w:ascii="Arial" w:eastAsia="Arial" w:hAnsi="Arial" w:cs="Arial"/>
          <w:spacing w:val="-5"/>
          <w:sz w:val="16"/>
          <w:szCs w:val="16"/>
        </w:rPr>
        <w:t xml:space="preserve"> </w:t>
      </w:r>
      <w:r w:rsidRPr="00A36A6F">
        <w:rPr>
          <w:rFonts w:ascii="Arial" w:eastAsia="Arial" w:hAnsi="Arial" w:cs="Arial"/>
          <w:sz w:val="16"/>
          <w:szCs w:val="16"/>
        </w:rPr>
        <w:t>paragraphs</w:t>
      </w:r>
      <w:r w:rsidRPr="00A36A6F">
        <w:rPr>
          <w:rFonts w:ascii="Arial" w:eastAsia="Arial" w:hAnsi="Arial" w:cs="Arial"/>
          <w:spacing w:val="-4"/>
          <w:sz w:val="16"/>
          <w:szCs w:val="16"/>
        </w:rPr>
        <w:t xml:space="preserve"> </w:t>
      </w:r>
      <w:r w:rsidRPr="00A36A6F">
        <w:rPr>
          <w:rFonts w:ascii="Arial" w:eastAsia="Arial" w:hAnsi="Arial" w:cs="Arial"/>
          <w:sz w:val="16"/>
          <w:szCs w:val="16"/>
        </w:rPr>
        <w:t>1.c.(3)</w:t>
      </w:r>
      <w:r w:rsidRPr="00A36A6F">
        <w:rPr>
          <w:rFonts w:ascii="Arial" w:eastAsia="Arial" w:hAnsi="Arial" w:cs="Arial"/>
          <w:spacing w:val="-5"/>
          <w:sz w:val="16"/>
          <w:szCs w:val="16"/>
        </w:rPr>
        <w:t xml:space="preserve"> </w:t>
      </w:r>
      <w:r w:rsidRPr="00A36A6F">
        <w:rPr>
          <w:rFonts w:ascii="Arial" w:eastAsia="Arial" w:hAnsi="Arial" w:cs="Arial"/>
          <w:sz w:val="16"/>
          <w:szCs w:val="16"/>
        </w:rPr>
        <w:t>and</w:t>
      </w:r>
      <w:r w:rsidRPr="00A36A6F">
        <w:rPr>
          <w:rFonts w:ascii="Arial" w:eastAsia="Arial" w:hAnsi="Arial" w:cs="Arial"/>
          <w:spacing w:val="-5"/>
          <w:sz w:val="16"/>
          <w:szCs w:val="16"/>
        </w:rPr>
        <w:t xml:space="preserve"> </w:t>
      </w:r>
      <w:r w:rsidRPr="00A36A6F">
        <w:rPr>
          <w:rFonts w:ascii="Arial" w:eastAsia="Arial" w:hAnsi="Arial" w:cs="Arial"/>
          <w:sz w:val="16"/>
          <w:szCs w:val="16"/>
        </w:rPr>
        <w:t>(4)</w:t>
      </w:r>
      <w:r w:rsidRPr="00A36A6F">
        <w:rPr>
          <w:rFonts w:ascii="Arial" w:eastAsia="Arial" w:hAnsi="Arial" w:cs="Arial"/>
          <w:spacing w:val="-4"/>
          <w:sz w:val="16"/>
          <w:szCs w:val="16"/>
        </w:rPr>
        <w:t xml:space="preserve"> </w:t>
      </w:r>
      <w:r w:rsidRPr="00A36A6F">
        <w:rPr>
          <w:rFonts w:ascii="Arial" w:eastAsia="Arial" w:hAnsi="Arial" w:cs="Arial"/>
          <w:sz w:val="16"/>
          <w:szCs w:val="16"/>
        </w:rPr>
        <w:t>of</w:t>
      </w:r>
      <w:r w:rsidRPr="00A36A6F">
        <w:rPr>
          <w:rFonts w:ascii="Arial" w:eastAsia="Arial" w:hAnsi="Arial" w:cs="Arial"/>
          <w:spacing w:val="-5"/>
          <w:sz w:val="16"/>
          <w:szCs w:val="16"/>
        </w:rPr>
        <w:t xml:space="preserve"> </w:t>
      </w:r>
      <w:r w:rsidRPr="00A36A6F">
        <w:rPr>
          <w:rFonts w:ascii="Arial" w:eastAsia="Arial" w:hAnsi="Arial" w:cs="Arial"/>
          <w:sz w:val="16"/>
          <w:szCs w:val="16"/>
        </w:rPr>
        <w:t>this</w:t>
      </w:r>
      <w:r w:rsidRPr="00A36A6F">
        <w:rPr>
          <w:rFonts w:ascii="Arial" w:eastAsia="Arial" w:hAnsi="Arial" w:cs="Arial"/>
          <w:spacing w:val="-4"/>
          <w:sz w:val="16"/>
          <w:szCs w:val="16"/>
        </w:rPr>
        <w:t xml:space="preserve"> </w:t>
      </w:r>
      <w:r w:rsidRPr="00A36A6F">
        <w:rPr>
          <w:rFonts w:ascii="Arial" w:eastAsia="Arial" w:hAnsi="Arial" w:cs="Arial"/>
          <w:sz w:val="16"/>
          <w:szCs w:val="16"/>
        </w:rPr>
        <w:t>section.</w:t>
      </w:r>
      <w:r w:rsidRPr="00A36A6F">
        <w:rPr>
          <w:rFonts w:ascii="Arial" w:eastAsia="Arial" w:hAnsi="Arial" w:cs="Arial"/>
          <w:spacing w:val="-5"/>
          <w:sz w:val="16"/>
          <w:szCs w:val="16"/>
        </w:rPr>
        <w:t xml:space="preserve"> </w:t>
      </w:r>
      <w:r w:rsidRPr="00A36A6F">
        <w:rPr>
          <w:rFonts w:ascii="Arial" w:eastAsia="Arial" w:hAnsi="Arial" w:cs="Arial"/>
          <w:sz w:val="16"/>
          <w:szCs w:val="16"/>
        </w:rPr>
        <w:t>The</w:t>
      </w:r>
      <w:r w:rsidRPr="00A36A6F">
        <w:rPr>
          <w:rFonts w:ascii="Arial" w:eastAsia="Arial" w:hAnsi="Arial" w:cs="Arial"/>
          <w:spacing w:val="-5"/>
          <w:sz w:val="16"/>
          <w:szCs w:val="16"/>
        </w:rPr>
        <w:t xml:space="preserve"> </w:t>
      </w:r>
      <w:r w:rsidRPr="00A36A6F">
        <w:rPr>
          <w:rFonts w:ascii="Arial" w:eastAsia="Arial" w:hAnsi="Arial" w:cs="Arial"/>
          <w:sz w:val="16"/>
          <w:szCs w:val="16"/>
        </w:rPr>
        <w:t xml:space="preserve">contractor must furnish a written copy of such determination to each affected </w:t>
      </w:r>
      <w:proofErr w:type="gramStart"/>
      <w:r w:rsidRPr="00A36A6F">
        <w:rPr>
          <w:rFonts w:ascii="Arial" w:eastAsia="Arial" w:hAnsi="Arial" w:cs="Arial"/>
          <w:sz w:val="16"/>
          <w:szCs w:val="16"/>
        </w:rPr>
        <w:t>worker</w:t>
      </w:r>
      <w:proofErr w:type="gramEnd"/>
      <w:r w:rsidRPr="00A36A6F">
        <w:rPr>
          <w:rFonts w:ascii="Arial" w:eastAsia="Arial" w:hAnsi="Arial" w:cs="Arial"/>
          <w:sz w:val="16"/>
          <w:szCs w:val="16"/>
        </w:rPr>
        <w:t xml:space="preserve"> or it must be posted as a part of the wage determination. The wage rate (including fringe benefits where appropriate)</w:t>
      </w:r>
      <w:r w:rsidRPr="00A36A6F">
        <w:rPr>
          <w:rFonts w:ascii="Arial" w:eastAsia="Arial" w:hAnsi="Arial" w:cs="Arial"/>
          <w:spacing w:val="-3"/>
          <w:sz w:val="16"/>
          <w:szCs w:val="16"/>
        </w:rPr>
        <w:t xml:space="preserve"> </w:t>
      </w:r>
      <w:r w:rsidRPr="00A36A6F">
        <w:rPr>
          <w:rFonts w:ascii="Arial" w:eastAsia="Arial" w:hAnsi="Arial" w:cs="Arial"/>
          <w:sz w:val="16"/>
          <w:szCs w:val="16"/>
        </w:rPr>
        <w:t>determined</w:t>
      </w:r>
      <w:r w:rsidRPr="00A36A6F">
        <w:rPr>
          <w:rFonts w:ascii="Arial" w:eastAsia="Arial" w:hAnsi="Arial" w:cs="Arial"/>
          <w:spacing w:val="-3"/>
          <w:sz w:val="16"/>
          <w:szCs w:val="16"/>
        </w:rPr>
        <w:t xml:space="preserve"> </w:t>
      </w:r>
      <w:r w:rsidRPr="00A36A6F">
        <w:rPr>
          <w:rFonts w:ascii="Arial" w:eastAsia="Arial" w:hAnsi="Arial" w:cs="Arial"/>
          <w:sz w:val="16"/>
          <w:szCs w:val="16"/>
        </w:rPr>
        <w:t>pursuant</w:t>
      </w:r>
      <w:r w:rsidRPr="00A36A6F">
        <w:rPr>
          <w:rFonts w:ascii="Arial" w:eastAsia="Arial" w:hAnsi="Arial" w:cs="Arial"/>
          <w:spacing w:val="-1"/>
          <w:sz w:val="16"/>
          <w:szCs w:val="16"/>
        </w:rPr>
        <w:t xml:space="preserve"> </w:t>
      </w:r>
      <w:r w:rsidRPr="00A36A6F">
        <w:rPr>
          <w:rFonts w:ascii="Arial" w:eastAsia="Arial" w:hAnsi="Arial" w:cs="Arial"/>
          <w:sz w:val="16"/>
          <w:szCs w:val="16"/>
        </w:rPr>
        <w:t>to</w:t>
      </w:r>
      <w:r w:rsidRPr="00A36A6F">
        <w:rPr>
          <w:rFonts w:ascii="Arial" w:eastAsia="Arial" w:hAnsi="Arial" w:cs="Arial"/>
          <w:spacing w:val="-3"/>
          <w:sz w:val="16"/>
          <w:szCs w:val="16"/>
        </w:rPr>
        <w:t xml:space="preserve"> </w:t>
      </w:r>
      <w:r w:rsidRPr="00A36A6F">
        <w:rPr>
          <w:rFonts w:ascii="Arial" w:eastAsia="Arial" w:hAnsi="Arial" w:cs="Arial"/>
          <w:sz w:val="16"/>
          <w:szCs w:val="16"/>
        </w:rPr>
        <w:t>paragraph</w:t>
      </w:r>
      <w:r w:rsidRPr="00A36A6F">
        <w:rPr>
          <w:rFonts w:ascii="Arial" w:eastAsia="Arial" w:hAnsi="Arial" w:cs="Arial"/>
          <w:spacing w:val="-3"/>
          <w:sz w:val="16"/>
          <w:szCs w:val="16"/>
        </w:rPr>
        <w:t xml:space="preserve"> </w:t>
      </w:r>
      <w:r w:rsidRPr="00A36A6F">
        <w:rPr>
          <w:rFonts w:ascii="Arial" w:eastAsia="Arial" w:hAnsi="Arial" w:cs="Arial"/>
          <w:sz w:val="16"/>
          <w:szCs w:val="16"/>
        </w:rPr>
        <w:t>1.c.(3)</w:t>
      </w:r>
      <w:r w:rsidRPr="00A36A6F">
        <w:rPr>
          <w:rFonts w:ascii="Arial" w:eastAsia="Arial" w:hAnsi="Arial" w:cs="Arial"/>
          <w:spacing w:val="-3"/>
          <w:sz w:val="16"/>
          <w:szCs w:val="16"/>
        </w:rPr>
        <w:t xml:space="preserve"> </w:t>
      </w:r>
      <w:r w:rsidRPr="00A36A6F">
        <w:rPr>
          <w:rFonts w:ascii="Arial" w:eastAsia="Arial" w:hAnsi="Arial" w:cs="Arial"/>
          <w:sz w:val="16"/>
          <w:szCs w:val="16"/>
        </w:rPr>
        <w:t>or</w:t>
      </w:r>
      <w:r w:rsidRPr="00A36A6F">
        <w:rPr>
          <w:rFonts w:ascii="Arial" w:eastAsia="Arial" w:hAnsi="Arial" w:cs="Arial"/>
          <w:spacing w:val="-3"/>
          <w:sz w:val="16"/>
          <w:szCs w:val="16"/>
        </w:rPr>
        <w:t xml:space="preserve"> </w:t>
      </w:r>
      <w:r w:rsidRPr="00A36A6F">
        <w:rPr>
          <w:rFonts w:ascii="Arial" w:eastAsia="Arial" w:hAnsi="Arial" w:cs="Arial"/>
          <w:sz w:val="16"/>
          <w:szCs w:val="16"/>
        </w:rPr>
        <w:t>(4)</w:t>
      </w:r>
      <w:r w:rsidRPr="00A36A6F">
        <w:rPr>
          <w:rFonts w:ascii="Arial" w:eastAsia="Arial" w:hAnsi="Arial" w:cs="Arial"/>
          <w:spacing w:val="-3"/>
          <w:sz w:val="16"/>
          <w:szCs w:val="16"/>
        </w:rPr>
        <w:t xml:space="preserve"> </w:t>
      </w:r>
      <w:r w:rsidRPr="00A36A6F">
        <w:rPr>
          <w:rFonts w:ascii="Arial" w:eastAsia="Arial" w:hAnsi="Arial" w:cs="Arial"/>
          <w:sz w:val="16"/>
          <w:szCs w:val="16"/>
        </w:rPr>
        <w:t>of this section must be paid to all workers performing work in the classification under this contract from the first day on which work is performed in the classification.</w:t>
      </w:r>
    </w:p>
    <w:p w14:paraId="10C10EFA"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596859D8" w14:textId="77777777" w:rsidR="00A36A6F" w:rsidRPr="00A36A6F" w:rsidRDefault="00A36A6F" w:rsidP="005D1515">
      <w:pPr>
        <w:widowControl w:val="0"/>
        <w:numPr>
          <w:ilvl w:val="0"/>
          <w:numId w:val="33"/>
        </w:numPr>
        <w:tabs>
          <w:tab w:val="left" w:pos="439"/>
        </w:tabs>
        <w:autoSpaceDE w:val="0"/>
        <w:autoSpaceDN w:val="0"/>
        <w:spacing w:before="1"/>
        <w:ind w:left="120" w:right="285" w:firstLine="143"/>
        <w:rPr>
          <w:rFonts w:ascii="Arial" w:eastAsia="Arial" w:hAnsi="Arial" w:cs="Arial"/>
          <w:sz w:val="16"/>
          <w:szCs w:val="22"/>
        </w:rPr>
      </w:pPr>
      <w:r w:rsidRPr="00A36A6F">
        <w:rPr>
          <w:rFonts w:ascii="Arial" w:eastAsia="Arial" w:hAnsi="Arial" w:cs="Arial"/>
          <w:i/>
          <w:sz w:val="16"/>
          <w:szCs w:val="22"/>
        </w:rPr>
        <w:t xml:space="preserve">Fringe benefits not expressed as an hourly rate. </w:t>
      </w:r>
      <w:r w:rsidRPr="00A36A6F">
        <w:rPr>
          <w:rFonts w:ascii="Arial" w:eastAsia="Arial" w:hAnsi="Arial" w:cs="Arial"/>
          <w:sz w:val="16"/>
          <w:szCs w:val="22"/>
        </w:rPr>
        <w:t>Whenever</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minimum</w:t>
      </w:r>
      <w:r w:rsidRPr="00A36A6F">
        <w:rPr>
          <w:rFonts w:ascii="Arial" w:eastAsia="Arial" w:hAnsi="Arial" w:cs="Arial"/>
          <w:spacing w:val="-5"/>
          <w:sz w:val="16"/>
          <w:szCs w:val="22"/>
        </w:rPr>
        <w:t xml:space="preserve"> </w:t>
      </w:r>
      <w:r w:rsidRPr="00A36A6F">
        <w:rPr>
          <w:rFonts w:ascii="Arial" w:eastAsia="Arial" w:hAnsi="Arial" w:cs="Arial"/>
          <w:sz w:val="16"/>
          <w:szCs w:val="22"/>
        </w:rPr>
        <w:t>wage</w:t>
      </w:r>
      <w:r w:rsidRPr="00A36A6F">
        <w:rPr>
          <w:rFonts w:ascii="Arial" w:eastAsia="Arial" w:hAnsi="Arial" w:cs="Arial"/>
          <w:spacing w:val="-6"/>
          <w:sz w:val="16"/>
          <w:szCs w:val="22"/>
        </w:rPr>
        <w:t xml:space="preserve"> </w:t>
      </w:r>
      <w:r w:rsidRPr="00A36A6F">
        <w:rPr>
          <w:rFonts w:ascii="Arial" w:eastAsia="Arial" w:hAnsi="Arial" w:cs="Arial"/>
          <w:sz w:val="16"/>
          <w:szCs w:val="22"/>
        </w:rPr>
        <w:t>rate</w:t>
      </w:r>
      <w:r w:rsidRPr="00A36A6F">
        <w:rPr>
          <w:rFonts w:ascii="Arial" w:eastAsia="Arial" w:hAnsi="Arial" w:cs="Arial"/>
          <w:spacing w:val="-4"/>
          <w:sz w:val="16"/>
          <w:szCs w:val="22"/>
        </w:rPr>
        <w:t xml:space="preserve"> </w:t>
      </w:r>
      <w:r w:rsidRPr="00A36A6F">
        <w:rPr>
          <w:rFonts w:ascii="Arial" w:eastAsia="Arial" w:hAnsi="Arial" w:cs="Arial"/>
          <w:sz w:val="16"/>
          <w:szCs w:val="22"/>
        </w:rPr>
        <w:t>prescribed</w:t>
      </w:r>
      <w:r w:rsidRPr="00A36A6F">
        <w:rPr>
          <w:rFonts w:ascii="Arial" w:eastAsia="Arial" w:hAnsi="Arial" w:cs="Arial"/>
          <w:spacing w:val="-6"/>
          <w:sz w:val="16"/>
          <w:szCs w:val="22"/>
        </w:rPr>
        <w:t xml:space="preserve"> </w:t>
      </w:r>
      <w:r w:rsidRPr="00A36A6F">
        <w:rPr>
          <w:rFonts w:ascii="Arial" w:eastAsia="Arial" w:hAnsi="Arial" w:cs="Arial"/>
          <w:sz w:val="16"/>
          <w:szCs w:val="22"/>
        </w:rPr>
        <w:t>in</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4"/>
          <w:sz w:val="16"/>
          <w:szCs w:val="22"/>
        </w:rPr>
        <w:t xml:space="preserve"> </w:t>
      </w:r>
      <w:r w:rsidRPr="00A36A6F">
        <w:rPr>
          <w:rFonts w:ascii="Arial" w:eastAsia="Arial" w:hAnsi="Arial" w:cs="Arial"/>
          <w:sz w:val="16"/>
          <w:szCs w:val="22"/>
        </w:rPr>
        <w:t>contract for</w:t>
      </w:r>
      <w:r w:rsidRPr="00A36A6F">
        <w:rPr>
          <w:rFonts w:ascii="Arial" w:eastAsia="Arial" w:hAnsi="Arial" w:cs="Arial"/>
          <w:spacing w:val="-3"/>
          <w:sz w:val="16"/>
          <w:szCs w:val="22"/>
        </w:rPr>
        <w:t xml:space="preserve"> </w:t>
      </w:r>
      <w:r w:rsidRPr="00A36A6F">
        <w:rPr>
          <w:rFonts w:ascii="Arial" w:eastAsia="Arial" w:hAnsi="Arial" w:cs="Arial"/>
          <w:sz w:val="16"/>
          <w:szCs w:val="22"/>
        </w:rPr>
        <w:t>a</w:t>
      </w:r>
      <w:r w:rsidRPr="00A36A6F">
        <w:rPr>
          <w:rFonts w:ascii="Arial" w:eastAsia="Arial" w:hAnsi="Arial" w:cs="Arial"/>
          <w:spacing w:val="-3"/>
          <w:sz w:val="16"/>
          <w:szCs w:val="22"/>
        </w:rPr>
        <w:t xml:space="preserve"> </w:t>
      </w:r>
      <w:r w:rsidRPr="00A36A6F">
        <w:rPr>
          <w:rFonts w:ascii="Arial" w:eastAsia="Arial" w:hAnsi="Arial" w:cs="Arial"/>
          <w:sz w:val="16"/>
          <w:szCs w:val="22"/>
        </w:rPr>
        <w:t>class</w:t>
      </w:r>
      <w:r w:rsidRPr="00A36A6F">
        <w:rPr>
          <w:rFonts w:ascii="Arial" w:eastAsia="Arial" w:hAnsi="Arial" w:cs="Arial"/>
          <w:spacing w:val="-2"/>
          <w:sz w:val="16"/>
          <w:szCs w:val="22"/>
        </w:rPr>
        <w:t xml:space="preserve"> </w:t>
      </w:r>
      <w:r w:rsidRPr="00A36A6F">
        <w:rPr>
          <w:rFonts w:ascii="Arial" w:eastAsia="Arial" w:hAnsi="Arial" w:cs="Arial"/>
          <w:sz w:val="16"/>
          <w:szCs w:val="22"/>
        </w:rPr>
        <w:t>of</w:t>
      </w:r>
      <w:r w:rsidRPr="00A36A6F">
        <w:rPr>
          <w:rFonts w:ascii="Arial" w:eastAsia="Arial" w:hAnsi="Arial" w:cs="Arial"/>
          <w:spacing w:val="-3"/>
          <w:sz w:val="16"/>
          <w:szCs w:val="22"/>
        </w:rPr>
        <w:t xml:space="preserve"> </w:t>
      </w:r>
      <w:r w:rsidRPr="00A36A6F">
        <w:rPr>
          <w:rFonts w:ascii="Arial" w:eastAsia="Arial" w:hAnsi="Arial" w:cs="Arial"/>
          <w:sz w:val="16"/>
          <w:szCs w:val="22"/>
        </w:rPr>
        <w:t>laborers</w:t>
      </w:r>
      <w:r w:rsidRPr="00A36A6F">
        <w:rPr>
          <w:rFonts w:ascii="Arial" w:eastAsia="Arial" w:hAnsi="Arial" w:cs="Arial"/>
          <w:spacing w:val="-2"/>
          <w:sz w:val="16"/>
          <w:szCs w:val="22"/>
        </w:rPr>
        <w:t xml:space="preserve"> </w:t>
      </w:r>
      <w:r w:rsidRPr="00A36A6F">
        <w:rPr>
          <w:rFonts w:ascii="Arial" w:eastAsia="Arial" w:hAnsi="Arial" w:cs="Arial"/>
          <w:sz w:val="16"/>
          <w:szCs w:val="22"/>
        </w:rPr>
        <w:t>or</w:t>
      </w:r>
      <w:r w:rsidRPr="00A36A6F">
        <w:rPr>
          <w:rFonts w:ascii="Arial" w:eastAsia="Arial" w:hAnsi="Arial" w:cs="Arial"/>
          <w:spacing w:val="-3"/>
          <w:sz w:val="16"/>
          <w:szCs w:val="22"/>
        </w:rPr>
        <w:t xml:space="preserve"> </w:t>
      </w:r>
      <w:r w:rsidRPr="00A36A6F">
        <w:rPr>
          <w:rFonts w:ascii="Arial" w:eastAsia="Arial" w:hAnsi="Arial" w:cs="Arial"/>
          <w:sz w:val="16"/>
          <w:szCs w:val="22"/>
        </w:rPr>
        <w:t>mechanics</w:t>
      </w:r>
      <w:r w:rsidRPr="00A36A6F">
        <w:rPr>
          <w:rFonts w:ascii="Arial" w:eastAsia="Arial" w:hAnsi="Arial" w:cs="Arial"/>
          <w:spacing w:val="-2"/>
          <w:sz w:val="16"/>
          <w:szCs w:val="22"/>
        </w:rPr>
        <w:t xml:space="preserve"> </w:t>
      </w:r>
      <w:r w:rsidRPr="00A36A6F">
        <w:rPr>
          <w:rFonts w:ascii="Arial" w:eastAsia="Arial" w:hAnsi="Arial" w:cs="Arial"/>
          <w:sz w:val="16"/>
          <w:szCs w:val="22"/>
        </w:rPr>
        <w:t>includes</w:t>
      </w:r>
      <w:r w:rsidRPr="00A36A6F">
        <w:rPr>
          <w:rFonts w:ascii="Arial" w:eastAsia="Arial" w:hAnsi="Arial" w:cs="Arial"/>
          <w:spacing w:val="-2"/>
          <w:sz w:val="16"/>
          <w:szCs w:val="22"/>
        </w:rPr>
        <w:t xml:space="preserve"> </w:t>
      </w:r>
      <w:r w:rsidRPr="00A36A6F">
        <w:rPr>
          <w:rFonts w:ascii="Arial" w:eastAsia="Arial" w:hAnsi="Arial" w:cs="Arial"/>
          <w:sz w:val="16"/>
          <w:szCs w:val="22"/>
        </w:rPr>
        <w:t>a</w:t>
      </w:r>
      <w:r w:rsidRPr="00A36A6F">
        <w:rPr>
          <w:rFonts w:ascii="Arial" w:eastAsia="Arial" w:hAnsi="Arial" w:cs="Arial"/>
          <w:spacing w:val="-3"/>
          <w:sz w:val="16"/>
          <w:szCs w:val="22"/>
        </w:rPr>
        <w:t xml:space="preserve"> </w:t>
      </w:r>
      <w:r w:rsidRPr="00A36A6F">
        <w:rPr>
          <w:rFonts w:ascii="Arial" w:eastAsia="Arial" w:hAnsi="Arial" w:cs="Arial"/>
          <w:sz w:val="16"/>
          <w:szCs w:val="22"/>
        </w:rPr>
        <w:t>fringe</w:t>
      </w:r>
      <w:r w:rsidRPr="00A36A6F">
        <w:rPr>
          <w:rFonts w:ascii="Arial" w:eastAsia="Arial" w:hAnsi="Arial" w:cs="Arial"/>
          <w:spacing w:val="-3"/>
          <w:sz w:val="16"/>
          <w:szCs w:val="22"/>
        </w:rPr>
        <w:t xml:space="preserve"> </w:t>
      </w:r>
      <w:r w:rsidRPr="00A36A6F">
        <w:rPr>
          <w:rFonts w:ascii="Arial" w:eastAsia="Arial" w:hAnsi="Arial" w:cs="Arial"/>
          <w:sz w:val="16"/>
          <w:szCs w:val="22"/>
        </w:rPr>
        <w:t>benefit which</w:t>
      </w:r>
      <w:r w:rsidRPr="00A36A6F">
        <w:rPr>
          <w:rFonts w:ascii="Arial" w:eastAsia="Arial" w:hAnsi="Arial" w:cs="Arial"/>
          <w:spacing w:val="-4"/>
          <w:sz w:val="16"/>
          <w:szCs w:val="22"/>
        </w:rPr>
        <w:t xml:space="preserve"> </w:t>
      </w:r>
      <w:r w:rsidRPr="00A36A6F">
        <w:rPr>
          <w:rFonts w:ascii="Arial" w:eastAsia="Arial" w:hAnsi="Arial" w:cs="Arial"/>
          <w:sz w:val="16"/>
          <w:szCs w:val="22"/>
        </w:rPr>
        <w:t>is</w:t>
      </w:r>
      <w:r w:rsidRPr="00A36A6F">
        <w:rPr>
          <w:rFonts w:ascii="Arial" w:eastAsia="Arial" w:hAnsi="Arial" w:cs="Arial"/>
          <w:spacing w:val="-3"/>
          <w:sz w:val="16"/>
          <w:szCs w:val="22"/>
        </w:rPr>
        <w:t xml:space="preserve"> </w:t>
      </w:r>
      <w:r w:rsidRPr="00A36A6F">
        <w:rPr>
          <w:rFonts w:ascii="Arial" w:eastAsia="Arial" w:hAnsi="Arial" w:cs="Arial"/>
          <w:sz w:val="16"/>
          <w:szCs w:val="22"/>
        </w:rPr>
        <w:t>not</w:t>
      </w:r>
      <w:r w:rsidRPr="00A36A6F">
        <w:rPr>
          <w:rFonts w:ascii="Arial" w:eastAsia="Arial" w:hAnsi="Arial" w:cs="Arial"/>
          <w:spacing w:val="-4"/>
          <w:sz w:val="16"/>
          <w:szCs w:val="22"/>
        </w:rPr>
        <w:t xml:space="preserve"> </w:t>
      </w:r>
      <w:r w:rsidRPr="00A36A6F">
        <w:rPr>
          <w:rFonts w:ascii="Arial" w:eastAsia="Arial" w:hAnsi="Arial" w:cs="Arial"/>
          <w:sz w:val="16"/>
          <w:szCs w:val="22"/>
        </w:rPr>
        <w:t>expressed</w:t>
      </w:r>
      <w:r w:rsidRPr="00A36A6F">
        <w:rPr>
          <w:rFonts w:ascii="Arial" w:eastAsia="Arial" w:hAnsi="Arial" w:cs="Arial"/>
          <w:spacing w:val="-4"/>
          <w:sz w:val="16"/>
          <w:szCs w:val="22"/>
        </w:rPr>
        <w:t xml:space="preserve"> </w:t>
      </w:r>
      <w:r w:rsidRPr="00A36A6F">
        <w:rPr>
          <w:rFonts w:ascii="Arial" w:eastAsia="Arial" w:hAnsi="Arial" w:cs="Arial"/>
          <w:sz w:val="16"/>
          <w:szCs w:val="22"/>
        </w:rPr>
        <w:t>as</w:t>
      </w:r>
      <w:r w:rsidRPr="00A36A6F">
        <w:rPr>
          <w:rFonts w:ascii="Arial" w:eastAsia="Arial" w:hAnsi="Arial" w:cs="Arial"/>
          <w:spacing w:val="-3"/>
          <w:sz w:val="16"/>
          <w:szCs w:val="22"/>
        </w:rPr>
        <w:t xml:space="preserve"> </w:t>
      </w:r>
      <w:r w:rsidRPr="00A36A6F">
        <w:rPr>
          <w:rFonts w:ascii="Arial" w:eastAsia="Arial" w:hAnsi="Arial" w:cs="Arial"/>
          <w:sz w:val="16"/>
          <w:szCs w:val="22"/>
        </w:rPr>
        <w:t>an</w:t>
      </w:r>
      <w:r w:rsidRPr="00A36A6F">
        <w:rPr>
          <w:rFonts w:ascii="Arial" w:eastAsia="Arial" w:hAnsi="Arial" w:cs="Arial"/>
          <w:spacing w:val="-4"/>
          <w:sz w:val="16"/>
          <w:szCs w:val="22"/>
        </w:rPr>
        <w:t xml:space="preserve"> </w:t>
      </w:r>
      <w:r w:rsidRPr="00A36A6F">
        <w:rPr>
          <w:rFonts w:ascii="Arial" w:eastAsia="Arial" w:hAnsi="Arial" w:cs="Arial"/>
          <w:sz w:val="16"/>
          <w:szCs w:val="22"/>
        </w:rPr>
        <w:t>hourly</w:t>
      </w:r>
      <w:r w:rsidRPr="00A36A6F">
        <w:rPr>
          <w:rFonts w:ascii="Arial" w:eastAsia="Arial" w:hAnsi="Arial" w:cs="Arial"/>
          <w:spacing w:val="-3"/>
          <w:sz w:val="16"/>
          <w:szCs w:val="22"/>
        </w:rPr>
        <w:t xml:space="preserve"> </w:t>
      </w:r>
      <w:r w:rsidRPr="00A36A6F">
        <w:rPr>
          <w:rFonts w:ascii="Arial" w:eastAsia="Arial" w:hAnsi="Arial" w:cs="Arial"/>
          <w:sz w:val="16"/>
          <w:szCs w:val="22"/>
        </w:rPr>
        <w:t>rate,</w:t>
      </w:r>
      <w:r w:rsidRPr="00A36A6F">
        <w:rPr>
          <w:rFonts w:ascii="Arial" w:eastAsia="Arial" w:hAnsi="Arial" w:cs="Arial"/>
          <w:spacing w:val="-4"/>
          <w:sz w:val="16"/>
          <w:szCs w:val="22"/>
        </w:rPr>
        <w:t xml:space="preserve"> </w:t>
      </w:r>
      <w:r w:rsidRPr="00A36A6F">
        <w:rPr>
          <w:rFonts w:ascii="Arial" w:eastAsia="Arial" w:hAnsi="Arial" w:cs="Arial"/>
          <w:sz w:val="16"/>
          <w:szCs w:val="22"/>
        </w:rPr>
        <w:t>the</w:t>
      </w:r>
      <w:r w:rsidRPr="00A36A6F">
        <w:rPr>
          <w:rFonts w:ascii="Arial" w:eastAsia="Arial" w:hAnsi="Arial" w:cs="Arial"/>
          <w:spacing w:val="-4"/>
          <w:sz w:val="16"/>
          <w:szCs w:val="22"/>
        </w:rPr>
        <w:t xml:space="preserve"> </w:t>
      </w:r>
      <w:r w:rsidRPr="00A36A6F">
        <w:rPr>
          <w:rFonts w:ascii="Arial" w:eastAsia="Arial" w:hAnsi="Arial" w:cs="Arial"/>
          <w:sz w:val="16"/>
          <w:szCs w:val="22"/>
        </w:rPr>
        <w:t>contractor</w:t>
      </w:r>
      <w:r w:rsidRPr="00A36A6F">
        <w:rPr>
          <w:rFonts w:ascii="Arial" w:eastAsia="Arial" w:hAnsi="Arial" w:cs="Arial"/>
          <w:spacing w:val="-4"/>
          <w:sz w:val="16"/>
          <w:szCs w:val="22"/>
        </w:rPr>
        <w:t xml:space="preserve"> </w:t>
      </w:r>
      <w:r w:rsidRPr="00A36A6F">
        <w:rPr>
          <w:rFonts w:ascii="Arial" w:eastAsia="Arial" w:hAnsi="Arial" w:cs="Arial"/>
          <w:sz w:val="16"/>
          <w:szCs w:val="22"/>
        </w:rPr>
        <w:t>may either</w:t>
      </w:r>
      <w:r w:rsidRPr="00A36A6F">
        <w:rPr>
          <w:rFonts w:ascii="Arial" w:eastAsia="Arial" w:hAnsi="Arial" w:cs="Arial"/>
          <w:spacing w:val="-2"/>
          <w:sz w:val="16"/>
          <w:szCs w:val="22"/>
        </w:rPr>
        <w:t xml:space="preserve"> </w:t>
      </w:r>
      <w:r w:rsidRPr="00A36A6F">
        <w:rPr>
          <w:rFonts w:ascii="Arial" w:eastAsia="Arial" w:hAnsi="Arial" w:cs="Arial"/>
          <w:sz w:val="16"/>
          <w:szCs w:val="22"/>
        </w:rPr>
        <w:t>pay</w:t>
      </w:r>
      <w:r w:rsidRPr="00A36A6F">
        <w:rPr>
          <w:rFonts w:ascii="Arial" w:eastAsia="Arial" w:hAnsi="Arial" w:cs="Arial"/>
          <w:spacing w:val="-1"/>
          <w:sz w:val="16"/>
          <w:szCs w:val="22"/>
        </w:rPr>
        <w:t xml:space="preserve"> </w:t>
      </w:r>
      <w:r w:rsidRPr="00A36A6F">
        <w:rPr>
          <w:rFonts w:ascii="Arial" w:eastAsia="Arial" w:hAnsi="Arial" w:cs="Arial"/>
          <w:sz w:val="16"/>
          <w:szCs w:val="22"/>
        </w:rPr>
        <w:t>the</w:t>
      </w:r>
      <w:r w:rsidRPr="00A36A6F">
        <w:rPr>
          <w:rFonts w:ascii="Arial" w:eastAsia="Arial" w:hAnsi="Arial" w:cs="Arial"/>
          <w:spacing w:val="-2"/>
          <w:sz w:val="16"/>
          <w:szCs w:val="22"/>
        </w:rPr>
        <w:t xml:space="preserve"> </w:t>
      </w:r>
      <w:r w:rsidRPr="00A36A6F">
        <w:rPr>
          <w:rFonts w:ascii="Arial" w:eastAsia="Arial" w:hAnsi="Arial" w:cs="Arial"/>
          <w:sz w:val="16"/>
          <w:szCs w:val="22"/>
        </w:rPr>
        <w:t>benefit</w:t>
      </w:r>
      <w:r w:rsidRPr="00A36A6F">
        <w:rPr>
          <w:rFonts w:ascii="Arial" w:eastAsia="Arial" w:hAnsi="Arial" w:cs="Arial"/>
          <w:spacing w:val="-2"/>
          <w:sz w:val="16"/>
          <w:szCs w:val="22"/>
        </w:rPr>
        <w:t xml:space="preserve"> </w:t>
      </w:r>
      <w:r w:rsidRPr="00A36A6F">
        <w:rPr>
          <w:rFonts w:ascii="Arial" w:eastAsia="Arial" w:hAnsi="Arial" w:cs="Arial"/>
          <w:sz w:val="16"/>
          <w:szCs w:val="22"/>
        </w:rPr>
        <w:t>as</w:t>
      </w:r>
      <w:r w:rsidRPr="00A36A6F">
        <w:rPr>
          <w:rFonts w:ascii="Arial" w:eastAsia="Arial" w:hAnsi="Arial" w:cs="Arial"/>
          <w:spacing w:val="-1"/>
          <w:sz w:val="16"/>
          <w:szCs w:val="22"/>
        </w:rPr>
        <w:t xml:space="preserve"> </w:t>
      </w:r>
      <w:r w:rsidRPr="00A36A6F">
        <w:rPr>
          <w:rFonts w:ascii="Arial" w:eastAsia="Arial" w:hAnsi="Arial" w:cs="Arial"/>
          <w:sz w:val="16"/>
          <w:szCs w:val="22"/>
        </w:rPr>
        <w:t>stated</w:t>
      </w:r>
      <w:r w:rsidRPr="00A36A6F">
        <w:rPr>
          <w:rFonts w:ascii="Arial" w:eastAsia="Arial" w:hAnsi="Arial" w:cs="Arial"/>
          <w:spacing w:val="-2"/>
          <w:sz w:val="16"/>
          <w:szCs w:val="22"/>
        </w:rPr>
        <w:t xml:space="preserve"> </w:t>
      </w:r>
      <w:r w:rsidRPr="00A36A6F">
        <w:rPr>
          <w:rFonts w:ascii="Arial" w:eastAsia="Arial" w:hAnsi="Arial" w:cs="Arial"/>
          <w:sz w:val="16"/>
          <w:szCs w:val="22"/>
        </w:rPr>
        <w:t>in</w:t>
      </w:r>
      <w:r w:rsidRPr="00A36A6F">
        <w:rPr>
          <w:rFonts w:ascii="Arial" w:eastAsia="Arial" w:hAnsi="Arial" w:cs="Arial"/>
          <w:spacing w:val="-2"/>
          <w:sz w:val="16"/>
          <w:szCs w:val="22"/>
        </w:rPr>
        <w:t xml:space="preserve"> </w:t>
      </w:r>
      <w:r w:rsidRPr="00A36A6F">
        <w:rPr>
          <w:rFonts w:ascii="Arial" w:eastAsia="Arial" w:hAnsi="Arial" w:cs="Arial"/>
          <w:sz w:val="16"/>
          <w:szCs w:val="22"/>
        </w:rPr>
        <w:t>the</w:t>
      </w:r>
      <w:r w:rsidRPr="00A36A6F">
        <w:rPr>
          <w:rFonts w:ascii="Arial" w:eastAsia="Arial" w:hAnsi="Arial" w:cs="Arial"/>
          <w:spacing w:val="-2"/>
          <w:sz w:val="16"/>
          <w:szCs w:val="22"/>
        </w:rPr>
        <w:t xml:space="preserve"> </w:t>
      </w:r>
      <w:r w:rsidRPr="00A36A6F">
        <w:rPr>
          <w:rFonts w:ascii="Arial" w:eastAsia="Arial" w:hAnsi="Arial" w:cs="Arial"/>
          <w:sz w:val="16"/>
          <w:szCs w:val="22"/>
        </w:rPr>
        <w:t>wage</w:t>
      </w:r>
      <w:r w:rsidRPr="00A36A6F">
        <w:rPr>
          <w:rFonts w:ascii="Arial" w:eastAsia="Arial" w:hAnsi="Arial" w:cs="Arial"/>
          <w:spacing w:val="-2"/>
          <w:sz w:val="16"/>
          <w:szCs w:val="22"/>
        </w:rPr>
        <w:t xml:space="preserve"> </w:t>
      </w:r>
      <w:r w:rsidRPr="00A36A6F">
        <w:rPr>
          <w:rFonts w:ascii="Arial" w:eastAsia="Arial" w:hAnsi="Arial" w:cs="Arial"/>
          <w:sz w:val="16"/>
          <w:szCs w:val="22"/>
        </w:rPr>
        <w:t>determination</w:t>
      </w:r>
      <w:r w:rsidRPr="00A36A6F">
        <w:rPr>
          <w:rFonts w:ascii="Arial" w:eastAsia="Arial" w:hAnsi="Arial" w:cs="Arial"/>
          <w:spacing w:val="-2"/>
          <w:sz w:val="16"/>
          <w:szCs w:val="22"/>
        </w:rPr>
        <w:t xml:space="preserve"> </w:t>
      </w:r>
      <w:r w:rsidRPr="00A36A6F">
        <w:rPr>
          <w:rFonts w:ascii="Arial" w:eastAsia="Arial" w:hAnsi="Arial" w:cs="Arial"/>
          <w:sz w:val="16"/>
          <w:szCs w:val="22"/>
        </w:rPr>
        <w:t>or may pay another bona fide fringe benefit or an hourly cash equivalent thereof.</w:t>
      </w:r>
    </w:p>
    <w:p w14:paraId="134BA92F"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58A63143" w14:textId="77777777" w:rsidR="00A36A6F" w:rsidRPr="00A36A6F" w:rsidRDefault="00A36A6F" w:rsidP="005D1515">
      <w:pPr>
        <w:widowControl w:val="0"/>
        <w:numPr>
          <w:ilvl w:val="0"/>
          <w:numId w:val="33"/>
        </w:numPr>
        <w:tabs>
          <w:tab w:val="left" w:pos="439"/>
        </w:tabs>
        <w:autoSpaceDE w:val="0"/>
        <w:autoSpaceDN w:val="0"/>
        <w:ind w:left="120" w:right="126" w:firstLine="143"/>
        <w:rPr>
          <w:rFonts w:ascii="Arial" w:eastAsia="Arial" w:hAnsi="Arial" w:cs="Arial"/>
          <w:sz w:val="16"/>
          <w:szCs w:val="22"/>
        </w:rPr>
      </w:pPr>
      <w:r w:rsidRPr="00A36A6F">
        <w:rPr>
          <w:rFonts w:ascii="Arial" w:eastAsia="Arial" w:hAnsi="Arial" w:cs="Arial"/>
          <w:i/>
          <w:sz w:val="16"/>
          <w:szCs w:val="22"/>
        </w:rPr>
        <w:t xml:space="preserve">Unfunded plans. </w:t>
      </w:r>
      <w:r w:rsidRPr="00A36A6F">
        <w:rPr>
          <w:rFonts w:ascii="Arial" w:eastAsia="Arial" w:hAnsi="Arial" w:cs="Arial"/>
          <w:sz w:val="16"/>
          <w:szCs w:val="22"/>
        </w:rPr>
        <w:t>If the contractor does not make</w:t>
      </w:r>
      <w:r w:rsidRPr="00A36A6F">
        <w:rPr>
          <w:rFonts w:ascii="Arial" w:eastAsia="Arial" w:hAnsi="Arial" w:cs="Arial"/>
          <w:spacing w:val="40"/>
          <w:sz w:val="16"/>
          <w:szCs w:val="22"/>
        </w:rPr>
        <w:t xml:space="preserve"> </w:t>
      </w:r>
      <w:r w:rsidRPr="00A36A6F">
        <w:rPr>
          <w:rFonts w:ascii="Arial" w:eastAsia="Arial" w:hAnsi="Arial" w:cs="Arial"/>
          <w:sz w:val="16"/>
          <w:szCs w:val="22"/>
        </w:rPr>
        <w:t>payments</w:t>
      </w:r>
      <w:r w:rsidRPr="00A36A6F">
        <w:rPr>
          <w:rFonts w:ascii="Arial" w:eastAsia="Arial" w:hAnsi="Arial" w:cs="Arial"/>
          <w:spacing w:val="-4"/>
          <w:sz w:val="16"/>
          <w:szCs w:val="22"/>
        </w:rPr>
        <w:t xml:space="preserve"> </w:t>
      </w:r>
      <w:r w:rsidRPr="00A36A6F">
        <w:rPr>
          <w:rFonts w:ascii="Arial" w:eastAsia="Arial" w:hAnsi="Arial" w:cs="Arial"/>
          <w:sz w:val="16"/>
          <w:szCs w:val="22"/>
        </w:rPr>
        <w:t>to</w:t>
      </w:r>
      <w:r w:rsidRPr="00A36A6F">
        <w:rPr>
          <w:rFonts w:ascii="Arial" w:eastAsia="Arial" w:hAnsi="Arial" w:cs="Arial"/>
          <w:spacing w:val="-5"/>
          <w:sz w:val="16"/>
          <w:szCs w:val="22"/>
        </w:rPr>
        <w:t xml:space="preserve"> </w:t>
      </w:r>
      <w:r w:rsidRPr="00A36A6F">
        <w:rPr>
          <w:rFonts w:ascii="Arial" w:eastAsia="Arial" w:hAnsi="Arial" w:cs="Arial"/>
          <w:sz w:val="16"/>
          <w:szCs w:val="22"/>
        </w:rPr>
        <w:t>a</w:t>
      </w:r>
      <w:r w:rsidRPr="00A36A6F">
        <w:rPr>
          <w:rFonts w:ascii="Arial" w:eastAsia="Arial" w:hAnsi="Arial" w:cs="Arial"/>
          <w:spacing w:val="-5"/>
          <w:sz w:val="16"/>
          <w:szCs w:val="22"/>
        </w:rPr>
        <w:t xml:space="preserve"> </w:t>
      </w:r>
      <w:r w:rsidRPr="00A36A6F">
        <w:rPr>
          <w:rFonts w:ascii="Arial" w:eastAsia="Arial" w:hAnsi="Arial" w:cs="Arial"/>
          <w:sz w:val="16"/>
          <w:szCs w:val="22"/>
        </w:rPr>
        <w:t>trustee</w:t>
      </w:r>
      <w:r w:rsidRPr="00A36A6F">
        <w:rPr>
          <w:rFonts w:ascii="Arial" w:eastAsia="Arial" w:hAnsi="Arial" w:cs="Arial"/>
          <w:spacing w:val="-5"/>
          <w:sz w:val="16"/>
          <w:szCs w:val="22"/>
        </w:rPr>
        <w:t xml:space="preserve"> </w:t>
      </w:r>
      <w:r w:rsidRPr="00A36A6F">
        <w:rPr>
          <w:rFonts w:ascii="Arial" w:eastAsia="Arial" w:hAnsi="Arial" w:cs="Arial"/>
          <w:sz w:val="16"/>
          <w:szCs w:val="22"/>
        </w:rPr>
        <w:t>or</w:t>
      </w:r>
      <w:r w:rsidRPr="00A36A6F">
        <w:rPr>
          <w:rFonts w:ascii="Arial" w:eastAsia="Arial" w:hAnsi="Arial" w:cs="Arial"/>
          <w:spacing w:val="-5"/>
          <w:sz w:val="16"/>
          <w:szCs w:val="22"/>
        </w:rPr>
        <w:t xml:space="preserve"> </w:t>
      </w:r>
      <w:r w:rsidRPr="00A36A6F">
        <w:rPr>
          <w:rFonts w:ascii="Arial" w:eastAsia="Arial" w:hAnsi="Arial" w:cs="Arial"/>
          <w:sz w:val="16"/>
          <w:szCs w:val="22"/>
        </w:rPr>
        <w:t>other</w:t>
      </w:r>
      <w:r w:rsidRPr="00A36A6F">
        <w:rPr>
          <w:rFonts w:ascii="Arial" w:eastAsia="Arial" w:hAnsi="Arial" w:cs="Arial"/>
          <w:spacing w:val="-5"/>
          <w:sz w:val="16"/>
          <w:szCs w:val="22"/>
        </w:rPr>
        <w:t xml:space="preserve"> </w:t>
      </w:r>
      <w:r w:rsidRPr="00A36A6F">
        <w:rPr>
          <w:rFonts w:ascii="Arial" w:eastAsia="Arial" w:hAnsi="Arial" w:cs="Arial"/>
          <w:sz w:val="16"/>
          <w:szCs w:val="22"/>
        </w:rPr>
        <w:t>third</w:t>
      </w:r>
      <w:r w:rsidRPr="00A36A6F">
        <w:rPr>
          <w:rFonts w:ascii="Arial" w:eastAsia="Arial" w:hAnsi="Arial" w:cs="Arial"/>
          <w:spacing w:val="-5"/>
          <w:sz w:val="16"/>
          <w:szCs w:val="22"/>
        </w:rPr>
        <w:t xml:space="preserve"> </w:t>
      </w:r>
      <w:r w:rsidRPr="00A36A6F">
        <w:rPr>
          <w:rFonts w:ascii="Arial" w:eastAsia="Arial" w:hAnsi="Arial" w:cs="Arial"/>
          <w:sz w:val="16"/>
          <w:szCs w:val="22"/>
        </w:rPr>
        <w:t>person,</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contractor</w:t>
      </w:r>
      <w:r w:rsidRPr="00A36A6F">
        <w:rPr>
          <w:rFonts w:ascii="Arial" w:eastAsia="Arial" w:hAnsi="Arial" w:cs="Arial"/>
          <w:spacing w:val="-5"/>
          <w:sz w:val="16"/>
          <w:szCs w:val="22"/>
        </w:rPr>
        <w:t xml:space="preserve"> </w:t>
      </w:r>
      <w:r w:rsidRPr="00A36A6F">
        <w:rPr>
          <w:rFonts w:ascii="Arial" w:eastAsia="Arial" w:hAnsi="Arial" w:cs="Arial"/>
          <w:sz w:val="16"/>
          <w:szCs w:val="22"/>
        </w:rPr>
        <w:t xml:space="preserve">may consider as part of the wages of any laborer or mechanic the amount of any costs reasonably anticipated in providing bona fide fringe benefits under a plan or program, </w:t>
      </w:r>
      <w:r w:rsidRPr="00A36A6F">
        <w:rPr>
          <w:rFonts w:ascii="Arial" w:eastAsia="Arial" w:hAnsi="Arial" w:cs="Arial"/>
          <w:i/>
          <w:sz w:val="16"/>
          <w:szCs w:val="22"/>
        </w:rPr>
        <w:t xml:space="preserve">Provided, </w:t>
      </w:r>
      <w:r w:rsidRPr="00A36A6F">
        <w:rPr>
          <w:rFonts w:ascii="Arial" w:eastAsia="Arial" w:hAnsi="Arial" w:cs="Arial"/>
          <w:sz w:val="16"/>
          <w:szCs w:val="22"/>
        </w:rPr>
        <w:t>That</w:t>
      </w:r>
      <w:r w:rsidRPr="00A36A6F">
        <w:rPr>
          <w:rFonts w:ascii="Arial" w:eastAsia="Arial" w:hAnsi="Arial" w:cs="Arial"/>
          <w:spacing w:val="40"/>
          <w:sz w:val="16"/>
          <w:szCs w:val="22"/>
        </w:rPr>
        <w:t xml:space="preserve"> </w:t>
      </w:r>
      <w:r w:rsidRPr="00A36A6F">
        <w:rPr>
          <w:rFonts w:ascii="Arial" w:eastAsia="Arial" w:hAnsi="Arial" w:cs="Arial"/>
          <w:sz w:val="16"/>
          <w:szCs w:val="22"/>
        </w:rPr>
        <w:t>the Secretary of Labor has found, upon the written request of the contractor, in accordance with the criteria set forth in</w:t>
      </w:r>
    </w:p>
    <w:p w14:paraId="7ABCB239" w14:textId="77777777" w:rsidR="00A36A6F" w:rsidRPr="00A36A6F" w:rsidRDefault="00A36A6F" w:rsidP="00A36A6F">
      <w:pPr>
        <w:widowControl w:val="0"/>
        <w:autoSpaceDE w:val="0"/>
        <w:autoSpaceDN w:val="0"/>
        <w:ind w:right="147"/>
        <w:rPr>
          <w:rFonts w:ascii="Arial" w:eastAsia="Arial" w:hAnsi="Arial" w:cs="Arial"/>
          <w:sz w:val="16"/>
          <w:szCs w:val="16"/>
        </w:rPr>
      </w:pPr>
      <w:r w:rsidRPr="00A36A6F">
        <w:rPr>
          <w:rFonts w:ascii="Arial" w:eastAsia="Arial" w:hAnsi="Arial" w:cs="Arial"/>
          <w:sz w:val="16"/>
          <w:szCs w:val="16"/>
        </w:rPr>
        <w:t>§</w:t>
      </w:r>
      <w:r w:rsidRPr="00A36A6F">
        <w:rPr>
          <w:rFonts w:ascii="Arial" w:eastAsia="Arial" w:hAnsi="Arial" w:cs="Arial"/>
          <w:spacing w:val="-13"/>
          <w:sz w:val="16"/>
          <w:szCs w:val="16"/>
        </w:rPr>
        <w:t xml:space="preserve"> </w:t>
      </w:r>
      <w:r w:rsidRPr="00A36A6F">
        <w:rPr>
          <w:rFonts w:ascii="Arial" w:eastAsia="Arial" w:hAnsi="Arial" w:cs="Arial"/>
          <w:sz w:val="16"/>
          <w:szCs w:val="16"/>
        </w:rPr>
        <w:t>5.28,</w:t>
      </w:r>
      <w:r w:rsidRPr="00A36A6F">
        <w:rPr>
          <w:rFonts w:ascii="Arial" w:eastAsia="Arial" w:hAnsi="Arial" w:cs="Arial"/>
          <w:spacing w:val="-8"/>
          <w:sz w:val="16"/>
          <w:szCs w:val="16"/>
        </w:rPr>
        <w:t xml:space="preserve"> </w:t>
      </w:r>
      <w:r w:rsidRPr="00A36A6F">
        <w:rPr>
          <w:rFonts w:ascii="Arial" w:eastAsia="Arial" w:hAnsi="Arial" w:cs="Arial"/>
          <w:sz w:val="16"/>
          <w:szCs w:val="16"/>
        </w:rPr>
        <w:t>that</w:t>
      </w:r>
      <w:r w:rsidRPr="00A36A6F">
        <w:rPr>
          <w:rFonts w:ascii="Arial" w:eastAsia="Arial" w:hAnsi="Arial" w:cs="Arial"/>
          <w:spacing w:val="-5"/>
          <w:sz w:val="16"/>
          <w:szCs w:val="16"/>
        </w:rPr>
        <w:t xml:space="preserve"> </w:t>
      </w:r>
      <w:r w:rsidRPr="00A36A6F">
        <w:rPr>
          <w:rFonts w:ascii="Arial" w:eastAsia="Arial" w:hAnsi="Arial" w:cs="Arial"/>
          <w:sz w:val="16"/>
          <w:szCs w:val="16"/>
        </w:rPr>
        <w:t>the</w:t>
      </w:r>
      <w:r w:rsidRPr="00A36A6F">
        <w:rPr>
          <w:rFonts w:ascii="Arial" w:eastAsia="Arial" w:hAnsi="Arial" w:cs="Arial"/>
          <w:spacing w:val="-5"/>
          <w:sz w:val="16"/>
          <w:szCs w:val="16"/>
        </w:rPr>
        <w:t xml:space="preserve"> </w:t>
      </w:r>
      <w:r w:rsidRPr="00A36A6F">
        <w:rPr>
          <w:rFonts w:ascii="Arial" w:eastAsia="Arial" w:hAnsi="Arial" w:cs="Arial"/>
          <w:sz w:val="16"/>
          <w:szCs w:val="16"/>
        </w:rPr>
        <w:t>applicable</w:t>
      </w:r>
      <w:r w:rsidRPr="00A36A6F">
        <w:rPr>
          <w:rFonts w:ascii="Arial" w:eastAsia="Arial" w:hAnsi="Arial" w:cs="Arial"/>
          <w:spacing w:val="-5"/>
          <w:sz w:val="16"/>
          <w:szCs w:val="16"/>
        </w:rPr>
        <w:t xml:space="preserve"> </w:t>
      </w:r>
      <w:r w:rsidRPr="00A36A6F">
        <w:rPr>
          <w:rFonts w:ascii="Arial" w:eastAsia="Arial" w:hAnsi="Arial" w:cs="Arial"/>
          <w:sz w:val="16"/>
          <w:szCs w:val="16"/>
        </w:rPr>
        <w:t>standards</w:t>
      </w:r>
      <w:r w:rsidRPr="00A36A6F">
        <w:rPr>
          <w:rFonts w:ascii="Arial" w:eastAsia="Arial" w:hAnsi="Arial" w:cs="Arial"/>
          <w:spacing w:val="-4"/>
          <w:sz w:val="16"/>
          <w:szCs w:val="16"/>
        </w:rPr>
        <w:t xml:space="preserve"> </w:t>
      </w:r>
      <w:r w:rsidRPr="00A36A6F">
        <w:rPr>
          <w:rFonts w:ascii="Arial" w:eastAsia="Arial" w:hAnsi="Arial" w:cs="Arial"/>
          <w:sz w:val="16"/>
          <w:szCs w:val="16"/>
        </w:rPr>
        <w:t>of</w:t>
      </w:r>
      <w:r w:rsidRPr="00A36A6F">
        <w:rPr>
          <w:rFonts w:ascii="Arial" w:eastAsia="Arial" w:hAnsi="Arial" w:cs="Arial"/>
          <w:spacing w:val="-5"/>
          <w:sz w:val="16"/>
          <w:szCs w:val="16"/>
        </w:rPr>
        <w:t xml:space="preserve"> </w:t>
      </w:r>
      <w:r w:rsidRPr="00A36A6F">
        <w:rPr>
          <w:rFonts w:ascii="Arial" w:eastAsia="Arial" w:hAnsi="Arial" w:cs="Arial"/>
          <w:sz w:val="16"/>
          <w:szCs w:val="16"/>
        </w:rPr>
        <w:t>the</w:t>
      </w:r>
      <w:r w:rsidRPr="00A36A6F">
        <w:rPr>
          <w:rFonts w:ascii="Arial" w:eastAsia="Arial" w:hAnsi="Arial" w:cs="Arial"/>
          <w:spacing w:val="-5"/>
          <w:sz w:val="16"/>
          <w:szCs w:val="16"/>
        </w:rPr>
        <w:t xml:space="preserve"> </w:t>
      </w:r>
      <w:r w:rsidRPr="00A36A6F">
        <w:rPr>
          <w:rFonts w:ascii="Arial" w:eastAsia="Arial" w:hAnsi="Arial" w:cs="Arial"/>
          <w:sz w:val="16"/>
          <w:szCs w:val="16"/>
        </w:rPr>
        <w:t>Davis-Bacon</w:t>
      </w:r>
      <w:r w:rsidRPr="00A36A6F">
        <w:rPr>
          <w:rFonts w:ascii="Arial" w:eastAsia="Arial" w:hAnsi="Arial" w:cs="Arial"/>
          <w:spacing w:val="-5"/>
          <w:sz w:val="16"/>
          <w:szCs w:val="16"/>
        </w:rPr>
        <w:t xml:space="preserve"> </w:t>
      </w:r>
      <w:r w:rsidRPr="00A36A6F">
        <w:rPr>
          <w:rFonts w:ascii="Arial" w:eastAsia="Arial" w:hAnsi="Arial" w:cs="Arial"/>
          <w:sz w:val="16"/>
          <w:szCs w:val="16"/>
        </w:rPr>
        <w:t xml:space="preserve">Act have been met. The Secretary of Labor may require the contractor to set </w:t>
      </w:r>
      <w:proofErr w:type="gramStart"/>
      <w:r w:rsidRPr="00A36A6F">
        <w:rPr>
          <w:rFonts w:ascii="Arial" w:eastAsia="Arial" w:hAnsi="Arial" w:cs="Arial"/>
          <w:sz w:val="16"/>
          <w:szCs w:val="16"/>
        </w:rPr>
        <w:t>aside in</w:t>
      </w:r>
      <w:proofErr w:type="gramEnd"/>
      <w:r w:rsidRPr="00A36A6F">
        <w:rPr>
          <w:rFonts w:ascii="Arial" w:eastAsia="Arial" w:hAnsi="Arial" w:cs="Arial"/>
          <w:sz w:val="16"/>
          <w:szCs w:val="16"/>
        </w:rPr>
        <w:t xml:space="preserve"> a </w:t>
      </w:r>
      <w:proofErr w:type="gramStart"/>
      <w:r w:rsidRPr="00A36A6F">
        <w:rPr>
          <w:rFonts w:ascii="Arial" w:eastAsia="Arial" w:hAnsi="Arial" w:cs="Arial"/>
          <w:sz w:val="16"/>
          <w:szCs w:val="16"/>
        </w:rPr>
        <w:t>separate account assets</w:t>
      </w:r>
      <w:proofErr w:type="gramEnd"/>
      <w:r w:rsidRPr="00A36A6F">
        <w:rPr>
          <w:rFonts w:ascii="Arial" w:eastAsia="Arial" w:hAnsi="Arial" w:cs="Arial"/>
          <w:sz w:val="16"/>
          <w:szCs w:val="16"/>
        </w:rPr>
        <w:t xml:space="preserve"> for the meeting of obligations under the plan or program.</w:t>
      </w:r>
    </w:p>
    <w:p w14:paraId="340E4193"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21F66A76" w14:textId="77777777" w:rsidR="00A36A6F" w:rsidRPr="00A36A6F" w:rsidRDefault="00A36A6F" w:rsidP="005D1515">
      <w:pPr>
        <w:widowControl w:val="0"/>
        <w:numPr>
          <w:ilvl w:val="0"/>
          <w:numId w:val="33"/>
        </w:numPr>
        <w:tabs>
          <w:tab w:val="left" w:pos="395"/>
        </w:tabs>
        <w:autoSpaceDE w:val="0"/>
        <w:autoSpaceDN w:val="0"/>
        <w:spacing w:before="1"/>
        <w:ind w:left="120" w:right="188" w:firstLine="143"/>
        <w:rPr>
          <w:rFonts w:ascii="Arial" w:eastAsia="Arial" w:hAnsi="Arial" w:cs="Arial"/>
          <w:sz w:val="16"/>
          <w:szCs w:val="22"/>
        </w:rPr>
      </w:pPr>
      <w:r w:rsidRPr="00A36A6F">
        <w:rPr>
          <w:rFonts w:ascii="Arial" w:eastAsia="Arial" w:hAnsi="Arial" w:cs="Arial"/>
          <w:i/>
          <w:sz w:val="16"/>
          <w:szCs w:val="22"/>
        </w:rPr>
        <w:t xml:space="preserve">Interest. </w:t>
      </w:r>
      <w:r w:rsidRPr="00A36A6F">
        <w:rPr>
          <w:rFonts w:ascii="Arial" w:eastAsia="Arial" w:hAnsi="Arial" w:cs="Arial"/>
          <w:sz w:val="16"/>
          <w:szCs w:val="22"/>
        </w:rPr>
        <w:t>In the event of a failure to pay all or part of the wages</w:t>
      </w:r>
      <w:r w:rsidRPr="00A36A6F">
        <w:rPr>
          <w:rFonts w:ascii="Arial" w:eastAsia="Arial" w:hAnsi="Arial" w:cs="Arial"/>
          <w:spacing w:val="-4"/>
          <w:sz w:val="16"/>
          <w:szCs w:val="22"/>
        </w:rPr>
        <w:t xml:space="preserve"> </w:t>
      </w:r>
      <w:r w:rsidRPr="00A36A6F">
        <w:rPr>
          <w:rFonts w:ascii="Arial" w:eastAsia="Arial" w:hAnsi="Arial" w:cs="Arial"/>
          <w:sz w:val="16"/>
          <w:szCs w:val="22"/>
        </w:rPr>
        <w:t>required</w:t>
      </w:r>
      <w:r w:rsidRPr="00A36A6F">
        <w:rPr>
          <w:rFonts w:ascii="Arial" w:eastAsia="Arial" w:hAnsi="Arial" w:cs="Arial"/>
          <w:spacing w:val="-5"/>
          <w:sz w:val="16"/>
          <w:szCs w:val="22"/>
        </w:rPr>
        <w:t xml:space="preserve"> </w:t>
      </w:r>
      <w:r w:rsidRPr="00A36A6F">
        <w:rPr>
          <w:rFonts w:ascii="Arial" w:eastAsia="Arial" w:hAnsi="Arial" w:cs="Arial"/>
          <w:sz w:val="16"/>
          <w:szCs w:val="22"/>
        </w:rPr>
        <w:t>by</w:t>
      </w:r>
      <w:r w:rsidRPr="00A36A6F">
        <w:rPr>
          <w:rFonts w:ascii="Arial" w:eastAsia="Arial" w:hAnsi="Arial" w:cs="Arial"/>
          <w:spacing w:val="-4"/>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contract,</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contractor</w:t>
      </w:r>
      <w:r w:rsidRPr="00A36A6F">
        <w:rPr>
          <w:rFonts w:ascii="Arial" w:eastAsia="Arial" w:hAnsi="Arial" w:cs="Arial"/>
          <w:spacing w:val="-5"/>
          <w:sz w:val="16"/>
          <w:szCs w:val="22"/>
        </w:rPr>
        <w:t xml:space="preserve"> </w:t>
      </w:r>
      <w:r w:rsidRPr="00A36A6F">
        <w:rPr>
          <w:rFonts w:ascii="Arial" w:eastAsia="Arial" w:hAnsi="Arial" w:cs="Arial"/>
          <w:sz w:val="16"/>
          <w:szCs w:val="22"/>
        </w:rPr>
        <w:t>will</w:t>
      </w:r>
      <w:r w:rsidRPr="00A36A6F">
        <w:rPr>
          <w:rFonts w:ascii="Arial" w:eastAsia="Arial" w:hAnsi="Arial" w:cs="Arial"/>
          <w:spacing w:val="-4"/>
          <w:sz w:val="16"/>
          <w:szCs w:val="22"/>
        </w:rPr>
        <w:t xml:space="preserve"> </w:t>
      </w:r>
      <w:r w:rsidRPr="00A36A6F">
        <w:rPr>
          <w:rFonts w:ascii="Arial" w:eastAsia="Arial" w:hAnsi="Arial" w:cs="Arial"/>
          <w:sz w:val="16"/>
          <w:szCs w:val="22"/>
        </w:rPr>
        <w:t>be</w:t>
      </w:r>
      <w:r w:rsidRPr="00A36A6F">
        <w:rPr>
          <w:rFonts w:ascii="Arial" w:eastAsia="Arial" w:hAnsi="Arial" w:cs="Arial"/>
          <w:spacing w:val="-5"/>
          <w:sz w:val="16"/>
          <w:szCs w:val="22"/>
        </w:rPr>
        <w:t xml:space="preserve"> </w:t>
      </w:r>
      <w:r w:rsidRPr="00A36A6F">
        <w:rPr>
          <w:rFonts w:ascii="Arial" w:eastAsia="Arial" w:hAnsi="Arial" w:cs="Arial"/>
          <w:sz w:val="16"/>
          <w:szCs w:val="22"/>
        </w:rPr>
        <w:t>required to pay interest on any underpayment of wages.</w:t>
      </w:r>
    </w:p>
    <w:p w14:paraId="055F0457" w14:textId="77777777" w:rsidR="00A36A6F" w:rsidRPr="00A36A6F" w:rsidRDefault="00A36A6F" w:rsidP="00A36A6F">
      <w:pPr>
        <w:widowControl w:val="0"/>
        <w:autoSpaceDE w:val="0"/>
        <w:autoSpaceDN w:val="0"/>
        <w:spacing w:before="97"/>
        <w:rPr>
          <w:rFonts w:ascii="Arial" w:eastAsia="Arial" w:hAnsi="Arial" w:cs="Arial"/>
          <w:sz w:val="16"/>
          <w:szCs w:val="16"/>
        </w:rPr>
      </w:pPr>
    </w:p>
    <w:p w14:paraId="29363E6C" w14:textId="77777777" w:rsidR="00A36A6F" w:rsidRPr="00A36A6F" w:rsidRDefault="00A36A6F" w:rsidP="005D1515">
      <w:pPr>
        <w:widowControl w:val="0"/>
        <w:numPr>
          <w:ilvl w:val="2"/>
          <w:numId w:val="39"/>
        </w:numPr>
        <w:tabs>
          <w:tab w:val="left" w:pos="341"/>
        </w:tabs>
        <w:autoSpaceDE w:val="0"/>
        <w:autoSpaceDN w:val="0"/>
        <w:spacing w:before="1"/>
        <w:ind w:left="341" w:hanging="221"/>
        <w:rPr>
          <w:rFonts w:ascii="Arial" w:eastAsia="Arial" w:hAnsi="Arial" w:cs="Arial"/>
          <w:b/>
          <w:sz w:val="16"/>
          <w:szCs w:val="22"/>
        </w:rPr>
      </w:pPr>
      <w:r w:rsidRPr="00A36A6F">
        <w:rPr>
          <w:rFonts w:ascii="Arial" w:eastAsia="Arial" w:hAnsi="Arial" w:cs="Arial"/>
          <w:b/>
          <w:sz w:val="16"/>
          <w:szCs w:val="22"/>
        </w:rPr>
        <w:t>Withholding</w:t>
      </w:r>
      <w:r w:rsidRPr="00A36A6F">
        <w:rPr>
          <w:rFonts w:ascii="Arial" w:eastAsia="Arial" w:hAnsi="Arial" w:cs="Arial"/>
          <w:b/>
          <w:spacing w:val="-8"/>
          <w:sz w:val="16"/>
          <w:szCs w:val="22"/>
        </w:rPr>
        <w:t xml:space="preserve"> </w:t>
      </w:r>
      <w:r w:rsidRPr="00A36A6F">
        <w:rPr>
          <w:rFonts w:ascii="Arial" w:eastAsia="Arial" w:hAnsi="Arial" w:cs="Arial"/>
          <w:sz w:val="16"/>
          <w:szCs w:val="22"/>
        </w:rPr>
        <w:t>(29</w:t>
      </w:r>
      <w:r w:rsidRPr="00A36A6F">
        <w:rPr>
          <w:rFonts w:ascii="Arial" w:eastAsia="Arial" w:hAnsi="Arial" w:cs="Arial"/>
          <w:spacing w:val="-7"/>
          <w:sz w:val="16"/>
          <w:szCs w:val="22"/>
        </w:rPr>
        <w:t xml:space="preserve"> </w:t>
      </w:r>
      <w:r w:rsidRPr="00A36A6F">
        <w:rPr>
          <w:rFonts w:ascii="Arial" w:eastAsia="Arial" w:hAnsi="Arial" w:cs="Arial"/>
          <w:sz w:val="16"/>
          <w:szCs w:val="22"/>
        </w:rPr>
        <w:t>CFR</w:t>
      </w:r>
      <w:r w:rsidRPr="00A36A6F">
        <w:rPr>
          <w:rFonts w:ascii="Arial" w:eastAsia="Arial" w:hAnsi="Arial" w:cs="Arial"/>
          <w:spacing w:val="-8"/>
          <w:sz w:val="16"/>
          <w:szCs w:val="22"/>
        </w:rPr>
        <w:t xml:space="preserve"> </w:t>
      </w:r>
      <w:r w:rsidRPr="00A36A6F">
        <w:rPr>
          <w:rFonts w:ascii="Arial" w:eastAsia="Arial" w:hAnsi="Arial" w:cs="Arial"/>
          <w:spacing w:val="-4"/>
          <w:sz w:val="16"/>
          <w:szCs w:val="22"/>
        </w:rPr>
        <w:t>5.5)</w:t>
      </w:r>
    </w:p>
    <w:p w14:paraId="21056D48" w14:textId="77777777" w:rsidR="00A36A6F" w:rsidRPr="00A36A6F" w:rsidRDefault="00A36A6F" w:rsidP="00A36A6F">
      <w:pPr>
        <w:widowControl w:val="0"/>
        <w:autoSpaceDE w:val="0"/>
        <w:autoSpaceDN w:val="0"/>
        <w:spacing w:before="94"/>
        <w:rPr>
          <w:rFonts w:ascii="Arial" w:eastAsia="Arial" w:hAnsi="Arial" w:cs="Arial"/>
          <w:sz w:val="16"/>
          <w:szCs w:val="16"/>
        </w:rPr>
      </w:pPr>
    </w:p>
    <w:p w14:paraId="683E37E6" w14:textId="77777777" w:rsidR="00A36A6F" w:rsidRPr="00A36A6F" w:rsidRDefault="00A36A6F" w:rsidP="005D1515">
      <w:pPr>
        <w:widowControl w:val="0"/>
        <w:numPr>
          <w:ilvl w:val="0"/>
          <w:numId w:val="34"/>
        </w:numPr>
        <w:tabs>
          <w:tab w:val="left" w:pos="439"/>
        </w:tabs>
        <w:autoSpaceDE w:val="0"/>
        <w:autoSpaceDN w:val="0"/>
        <w:ind w:right="110" w:firstLine="143"/>
        <w:rPr>
          <w:rFonts w:ascii="Arial" w:eastAsia="Arial" w:hAnsi="Arial" w:cs="Arial"/>
          <w:sz w:val="16"/>
          <w:szCs w:val="22"/>
        </w:rPr>
      </w:pPr>
      <w:r w:rsidRPr="00A36A6F">
        <w:rPr>
          <w:rFonts w:ascii="Arial" w:eastAsia="Arial" w:hAnsi="Arial" w:cs="Arial"/>
          <w:i/>
          <w:sz w:val="16"/>
          <w:szCs w:val="22"/>
        </w:rPr>
        <w:t xml:space="preserve">Withholding requirements. </w:t>
      </w:r>
      <w:r w:rsidRPr="00A36A6F">
        <w:rPr>
          <w:rFonts w:ascii="Arial" w:eastAsia="Arial" w:hAnsi="Arial" w:cs="Arial"/>
          <w:sz w:val="16"/>
          <w:szCs w:val="22"/>
        </w:rPr>
        <w:t>The contracting agency may, upon its own action, or must, upon written request of an authorized</w:t>
      </w:r>
      <w:r w:rsidRPr="00A36A6F">
        <w:rPr>
          <w:rFonts w:ascii="Arial" w:eastAsia="Arial" w:hAnsi="Arial" w:cs="Arial"/>
          <w:spacing w:val="-4"/>
          <w:sz w:val="16"/>
          <w:szCs w:val="22"/>
        </w:rPr>
        <w:t xml:space="preserve"> </w:t>
      </w:r>
      <w:r w:rsidRPr="00A36A6F">
        <w:rPr>
          <w:rFonts w:ascii="Arial" w:eastAsia="Arial" w:hAnsi="Arial" w:cs="Arial"/>
          <w:sz w:val="16"/>
          <w:szCs w:val="22"/>
        </w:rPr>
        <w:t>representative</w:t>
      </w:r>
      <w:r w:rsidRPr="00A36A6F">
        <w:rPr>
          <w:rFonts w:ascii="Arial" w:eastAsia="Arial" w:hAnsi="Arial" w:cs="Arial"/>
          <w:spacing w:val="-4"/>
          <w:sz w:val="16"/>
          <w:szCs w:val="22"/>
        </w:rPr>
        <w:t xml:space="preserve"> </w:t>
      </w:r>
      <w:r w:rsidRPr="00A36A6F">
        <w:rPr>
          <w:rFonts w:ascii="Arial" w:eastAsia="Arial" w:hAnsi="Arial" w:cs="Arial"/>
          <w:sz w:val="16"/>
          <w:szCs w:val="22"/>
        </w:rPr>
        <w:t>of</w:t>
      </w:r>
      <w:r w:rsidRPr="00A36A6F">
        <w:rPr>
          <w:rFonts w:ascii="Arial" w:eastAsia="Arial" w:hAnsi="Arial" w:cs="Arial"/>
          <w:spacing w:val="-4"/>
          <w:sz w:val="16"/>
          <w:szCs w:val="22"/>
        </w:rPr>
        <w:t xml:space="preserve"> </w:t>
      </w:r>
      <w:r w:rsidRPr="00A36A6F">
        <w:rPr>
          <w:rFonts w:ascii="Arial" w:eastAsia="Arial" w:hAnsi="Arial" w:cs="Arial"/>
          <w:sz w:val="16"/>
          <w:szCs w:val="22"/>
        </w:rPr>
        <w:t>the</w:t>
      </w:r>
      <w:r w:rsidRPr="00A36A6F">
        <w:rPr>
          <w:rFonts w:ascii="Arial" w:eastAsia="Arial" w:hAnsi="Arial" w:cs="Arial"/>
          <w:spacing w:val="-4"/>
          <w:sz w:val="16"/>
          <w:szCs w:val="22"/>
        </w:rPr>
        <w:t xml:space="preserve"> </w:t>
      </w:r>
      <w:r w:rsidRPr="00A36A6F">
        <w:rPr>
          <w:rFonts w:ascii="Arial" w:eastAsia="Arial" w:hAnsi="Arial" w:cs="Arial"/>
          <w:sz w:val="16"/>
          <w:szCs w:val="22"/>
        </w:rPr>
        <w:t>Department</w:t>
      </w:r>
      <w:r w:rsidRPr="00A36A6F">
        <w:rPr>
          <w:rFonts w:ascii="Arial" w:eastAsia="Arial" w:hAnsi="Arial" w:cs="Arial"/>
          <w:spacing w:val="-4"/>
          <w:sz w:val="16"/>
          <w:szCs w:val="22"/>
        </w:rPr>
        <w:t xml:space="preserve"> </w:t>
      </w:r>
      <w:r w:rsidRPr="00A36A6F">
        <w:rPr>
          <w:rFonts w:ascii="Arial" w:eastAsia="Arial" w:hAnsi="Arial" w:cs="Arial"/>
          <w:sz w:val="16"/>
          <w:szCs w:val="22"/>
        </w:rPr>
        <w:t>of</w:t>
      </w:r>
      <w:r w:rsidRPr="00A36A6F">
        <w:rPr>
          <w:rFonts w:ascii="Arial" w:eastAsia="Arial" w:hAnsi="Arial" w:cs="Arial"/>
          <w:spacing w:val="-4"/>
          <w:sz w:val="16"/>
          <w:szCs w:val="22"/>
        </w:rPr>
        <w:t xml:space="preserve"> </w:t>
      </w:r>
      <w:r w:rsidRPr="00A36A6F">
        <w:rPr>
          <w:rFonts w:ascii="Arial" w:eastAsia="Arial" w:hAnsi="Arial" w:cs="Arial"/>
          <w:sz w:val="16"/>
          <w:szCs w:val="22"/>
        </w:rPr>
        <w:t>Labor,</w:t>
      </w:r>
      <w:r w:rsidRPr="00A36A6F">
        <w:rPr>
          <w:rFonts w:ascii="Arial" w:eastAsia="Arial" w:hAnsi="Arial" w:cs="Arial"/>
          <w:spacing w:val="-4"/>
          <w:sz w:val="16"/>
          <w:szCs w:val="22"/>
        </w:rPr>
        <w:t xml:space="preserve"> </w:t>
      </w:r>
      <w:r w:rsidRPr="00A36A6F">
        <w:rPr>
          <w:rFonts w:ascii="Arial" w:eastAsia="Arial" w:hAnsi="Arial" w:cs="Arial"/>
          <w:sz w:val="16"/>
          <w:szCs w:val="22"/>
        </w:rPr>
        <w:t>withhold or cause to be withheld from the contractor so much of the accrued payments or advances as may be considered necessary</w:t>
      </w:r>
      <w:r w:rsidRPr="00A36A6F">
        <w:rPr>
          <w:rFonts w:ascii="Arial" w:eastAsia="Arial" w:hAnsi="Arial" w:cs="Arial"/>
          <w:spacing w:val="-4"/>
          <w:sz w:val="16"/>
          <w:szCs w:val="22"/>
        </w:rPr>
        <w:t xml:space="preserve"> </w:t>
      </w:r>
      <w:r w:rsidRPr="00A36A6F">
        <w:rPr>
          <w:rFonts w:ascii="Arial" w:eastAsia="Arial" w:hAnsi="Arial" w:cs="Arial"/>
          <w:sz w:val="16"/>
          <w:szCs w:val="22"/>
        </w:rPr>
        <w:t>to</w:t>
      </w:r>
      <w:r w:rsidRPr="00A36A6F">
        <w:rPr>
          <w:rFonts w:ascii="Arial" w:eastAsia="Arial" w:hAnsi="Arial" w:cs="Arial"/>
          <w:spacing w:val="-5"/>
          <w:sz w:val="16"/>
          <w:szCs w:val="22"/>
        </w:rPr>
        <w:t xml:space="preserve"> </w:t>
      </w:r>
      <w:r w:rsidRPr="00A36A6F">
        <w:rPr>
          <w:rFonts w:ascii="Arial" w:eastAsia="Arial" w:hAnsi="Arial" w:cs="Arial"/>
          <w:sz w:val="16"/>
          <w:szCs w:val="22"/>
        </w:rPr>
        <w:t>satisfy</w:t>
      </w:r>
      <w:r w:rsidRPr="00A36A6F">
        <w:rPr>
          <w:rFonts w:ascii="Arial" w:eastAsia="Arial" w:hAnsi="Arial" w:cs="Arial"/>
          <w:spacing w:val="-4"/>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liabilities</w:t>
      </w:r>
      <w:r w:rsidRPr="00A36A6F">
        <w:rPr>
          <w:rFonts w:ascii="Arial" w:eastAsia="Arial" w:hAnsi="Arial" w:cs="Arial"/>
          <w:spacing w:val="-5"/>
          <w:sz w:val="16"/>
          <w:szCs w:val="22"/>
        </w:rPr>
        <w:t xml:space="preserve"> </w:t>
      </w:r>
      <w:r w:rsidRPr="00A36A6F">
        <w:rPr>
          <w:rFonts w:ascii="Arial" w:eastAsia="Arial" w:hAnsi="Arial" w:cs="Arial"/>
          <w:sz w:val="16"/>
          <w:szCs w:val="22"/>
        </w:rPr>
        <w:t>of</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prime</w:t>
      </w:r>
      <w:r w:rsidRPr="00A36A6F">
        <w:rPr>
          <w:rFonts w:ascii="Arial" w:eastAsia="Arial" w:hAnsi="Arial" w:cs="Arial"/>
          <w:spacing w:val="-5"/>
          <w:sz w:val="16"/>
          <w:szCs w:val="22"/>
        </w:rPr>
        <w:t xml:space="preserve"> </w:t>
      </w:r>
      <w:r w:rsidRPr="00A36A6F">
        <w:rPr>
          <w:rFonts w:ascii="Arial" w:eastAsia="Arial" w:hAnsi="Arial" w:cs="Arial"/>
          <w:sz w:val="16"/>
          <w:szCs w:val="22"/>
        </w:rPr>
        <w:t>contractor</w:t>
      </w:r>
      <w:r w:rsidRPr="00A36A6F">
        <w:rPr>
          <w:rFonts w:ascii="Arial" w:eastAsia="Arial" w:hAnsi="Arial" w:cs="Arial"/>
          <w:spacing w:val="-5"/>
          <w:sz w:val="16"/>
          <w:szCs w:val="22"/>
        </w:rPr>
        <w:t xml:space="preserve"> </w:t>
      </w:r>
      <w:r w:rsidRPr="00A36A6F">
        <w:rPr>
          <w:rFonts w:ascii="Arial" w:eastAsia="Arial" w:hAnsi="Arial" w:cs="Arial"/>
          <w:sz w:val="16"/>
          <w:szCs w:val="22"/>
        </w:rPr>
        <w:t>or</w:t>
      </w:r>
      <w:r w:rsidRPr="00A36A6F">
        <w:rPr>
          <w:rFonts w:ascii="Arial" w:eastAsia="Arial" w:hAnsi="Arial" w:cs="Arial"/>
          <w:spacing w:val="-4"/>
          <w:sz w:val="16"/>
          <w:szCs w:val="22"/>
        </w:rPr>
        <w:t xml:space="preserve"> </w:t>
      </w:r>
      <w:r w:rsidRPr="00A36A6F">
        <w:rPr>
          <w:rFonts w:ascii="Arial" w:eastAsia="Arial" w:hAnsi="Arial" w:cs="Arial"/>
          <w:sz w:val="16"/>
          <w:szCs w:val="22"/>
        </w:rPr>
        <w:t>any subcontractor</w:t>
      </w:r>
      <w:r w:rsidRPr="00A36A6F">
        <w:rPr>
          <w:rFonts w:ascii="Arial" w:eastAsia="Arial" w:hAnsi="Arial" w:cs="Arial"/>
          <w:spacing w:val="-4"/>
          <w:sz w:val="16"/>
          <w:szCs w:val="22"/>
        </w:rPr>
        <w:t xml:space="preserve"> </w:t>
      </w:r>
      <w:r w:rsidRPr="00A36A6F">
        <w:rPr>
          <w:rFonts w:ascii="Arial" w:eastAsia="Arial" w:hAnsi="Arial" w:cs="Arial"/>
          <w:sz w:val="16"/>
          <w:szCs w:val="22"/>
        </w:rPr>
        <w:t>for</w:t>
      </w:r>
      <w:r w:rsidRPr="00A36A6F">
        <w:rPr>
          <w:rFonts w:ascii="Arial" w:eastAsia="Arial" w:hAnsi="Arial" w:cs="Arial"/>
          <w:spacing w:val="-3"/>
          <w:sz w:val="16"/>
          <w:szCs w:val="22"/>
        </w:rPr>
        <w:t xml:space="preserve"> </w:t>
      </w:r>
      <w:r w:rsidRPr="00A36A6F">
        <w:rPr>
          <w:rFonts w:ascii="Arial" w:eastAsia="Arial" w:hAnsi="Arial" w:cs="Arial"/>
          <w:sz w:val="16"/>
          <w:szCs w:val="22"/>
        </w:rPr>
        <w:t>the</w:t>
      </w:r>
      <w:r w:rsidRPr="00A36A6F">
        <w:rPr>
          <w:rFonts w:ascii="Arial" w:eastAsia="Arial" w:hAnsi="Arial" w:cs="Arial"/>
          <w:spacing w:val="-4"/>
          <w:sz w:val="16"/>
          <w:szCs w:val="22"/>
        </w:rPr>
        <w:t xml:space="preserve"> </w:t>
      </w:r>
      <w:r w:rsidRPr="00A36A6F">
        <w:rPr>
          <w:rFonts w:ascii="Arial" w:eastAsia="Arial" w:hAnsi="Arial" w:cs="Arial"/>
          <w:sz w:val="16"/>
          <w:szCs w:val="22"/>
        </w:rPr>
        <w:t>full</w:t>
      </w:r>
      <w:r w:rsidRPr="00A36A6F">
        <w:rPr>
          <w:rFonts w:ascii="Arial" w:eastAsia="Arial" w:hAnsi="Arial" w:cs="Arial"/>
          <w:spacing w:val="-3"/>
          <w:sz w:val="16"/>
          <w:szCs w:val="22"/>
        </w:rPr>
        <w:t xml:space="preserve"> </w:t>
      </w:r>
      <w:r w:rsidRPr="00A36A6F">
        <w:rPr>
          <w:rFonts w:ascii="Arial" w:eastAsia="Arial" w:hAnsi="Arial" w:cs="Arial"/>
          <w:sz w:val="16"/>
          <w:szCs w:val="22"/>
        </w:rPr>
        <w:t>amount</w:t>
      </w:r>
      <w:r w:rsidRPr="00A36A6F">
        <w:rPr>
          <w:rFonts w:ascii="Arial" w:eastAsia="Arial" w:hAnsi="Arial" w:cs="Arial"/>
          <w:spacing w:val="-4"/>
          <w:sz w:val="16"/>
          <w:szCs w:val="22"/>
        </w:rPr>
        <w:t xml:space="preserve"> </w:t>
      </w:r>
      <w:r w:rsidRPr="00A36A6F">
        <w:rPr>
          <w:rFonts w:ascii="Arial" w:eastAsia="Arial" w:hAnsi="Arial" w:cs="Arial"/>
          <w:sz w:val="16"/>
          <w:szCs w:val="22"/>
        </w:rPr>
        <w:t>of</w:t>
      </w:r>
      <w:r w:rsidRPr="00A36A6F">
        <w:rPr>
          <w:rFonts w:ascii="Arial" w:eastAsia="Arial" w:hAnsi="Arial" w:cs="Arial"/>
          <w:spacing w:val="-4"/>
          <w:sz w:val="16"/>
          <w:szCs w:val="22"/>
        </w:rPr>
        <w:t xml:space="preserve"> </w:t>
      </w:r>
      <w:r w:rsidRPr="00A36A6F">
        <w:rPr>
          <w:rFonts w:ascii="Arial" w:eastAsia="Arial" w:hAnsi="Arial" w:cs="Arial"/>
          <w:sz w:val="16"/>
          <w:szCs w:val="22"/>
        </w:rPr>
        <w:t>wages</w:t>
      </w:r>
      <w:r w:rsidRPr="00A36A6F">
        <w:rPr>
          <w:rFonts w:ascii="Arial" w:eastAsia="Arial" w:hAnsi="Arial" w:cs="Arial"/>
          <w:spacing w:val="-3"/>
          <w:sz w:val="16"/>
          <w:szCs w:val="22"/>
        </w:rPr>
        <w:t xml:space="preserve"> </w:t>
      </w:r>
      <w:r w:rsidRPr="00A36A6F">
        <w:rPr>
          <w:rFonts w:ascii="Arial" w:eastAsia="Arial" w:hAnsi="Arial" w:cs="Arial"/>
          <w:sz w:val="16"/>
          <w:szCs w:val="22"/>
        </w:rPr>
        <w:t>and</w:t>
      </w:r>
      <w:r w:rsidRPr="00A36A6F">
        <w:rPr>
          <w:rFonts w:ascii="Arial" w:eastAsia="Arial" w:hAnsi="Arial" w:cs="Arial"/>
          <w:spacing w:val="-4"/>
          <w:sz w:val="16"/>
          <w:szCs w:val="22"/>
        </w:rPr>
        <w:t xml:space="preserve"> </w:t>
      </w:r>
      <w:r w:rsidRPr="00A36A6F">
        <w:rPr>
          <w:rFonts w:ascii="Arial" w:eastAsia="Arial" w:hAnsi="Arial" w:cs="Arial"/>
          <w:sz w:val="16"/>
          <w:szCs w:val="22"/>
        </w:rPr>
        <w:t>monetary</w:t>
      </w:r>
      <w:r w:rsidRPr="00A36A6F">
        <w:rPr>
          <w:rFonts w:ascii="Arial" w:eastAsia="Arial" w:hAnsi="Arial" w:cs="Arial"/>
          <w:spacing w:val="-3"/>
          <w:sz w:val="16"/>
          <w:szCs w:val="22"/>
        </w:rPr>
        <w:t xml:space="preserve"> </w:t>
      </w:r>
      <w:r w:rsidRPr="00A36A6F">
        <w:rPr>
          <w:rFonts w:ascii="Arial" w:eastAsia="Arial" w:hAnsi="Arial" w:cs="Arial"/>
          <w:sz w:val="16"/>
          <w:szCs w:val="22"/>
        </w:rPr>
        <w:t>relief, including interest, required by the clauses set forth in this section for violations of this contract, or to satisfy any such liabilities required by any other Federal contract, or federally assisted contract subject to Davis-Bacon labor standards, that is held by the same prime contractor (as defined in §</w:t>
      </w:r>
      <w:r w:rsidRPr="00A36A6F">
        <w:rPr>
          <w:rFonts w:ascii="Arial" w:eastAsia="Arial" w:hAnsi="Arial" w:cs="Arial"/>
          <w:spacing w:val="-11"/>
          <w:sz w:val="16"/>
          <w:szCs w:val="22"/>
        </w:rPr>
        <w:t xml:space="preserve"> </w:t>
      </w:r>
      <w:r w:rsidRPr="00A36A6F">
        <w:rPr>
          <w:rFonts w:ascii="Arial" w:eastAsia="Arial" w:hAnsi="Arial" w:cs="Arial"/>
          <w:sz w:val="16"/>
          <w:szCs w:val="22"/>
        </w:rPr>
        <w:t>5.2). The necessary funds may be withheld from the contractor under this contract, any other Federal contract with the same prime contractor, or any other federally assisted contract that is subject to Davis-Bacon labor standards requirements and is held by the same prime contractor, regardless of whether the other contract was awarded or assisted by the same agency, and such funds may be used to satisfy the contractor liability for which the funds were withheld. In the event of a</w:t>
      </w:r>
      <w:r w:rsidRPr="00A36A6F">
        <w:rPr>
          <w:rFonts w:ascii="Arial" w:eastAsia="Arial" w:hAnsi="Arial" w:cs="Arial"/>
          <w:spacing w:val="40"/>
          <w:sz w:val="16"/>
          <w:szCs w:val="22"/>
        </w:rPr>
        <w:t xml:space="preserve"> </w:t>
      </w:r>
      <w:r w:rsidRPr="00A36A6F">
        <w:rPr>
          <w:rFonts w:ascii="Arial" w:eastAsia="Arial" w:hAnsi="Arial" w:cs="Arial"/>
          <w:sz w:val="16"/>
          <w:szCs w:val="22"/>
        </w:rPr>
        <w:t>contractor's failure to pay any laborer or mechanic, including any apprentice or helper working on the site of the work all or part of the wages required by the contract, or upon the contractor's</w:t>
      </w:r>
      <w:r w:rsidRPr="00A36A6F">
        <w:rPr>
          <w:rFonts w:ascii="Arial" w:eastAsia="Arial" w:hAnsi="Arial" w:cs="Arial"/>
          <w:spacing w:val="-3"/>
          <w:sz w:val="16"/>
          <w:szCs w:val="22"/>
        </w:rPr>
        <w:t xml:space="preserve"> </w:t>
      </w:r>
      <w:r w:rsidRPr="00A36A6F">
        <w:rPr>
          <w:rFonts w:ascii="Arial" w:eastAsia="Arial" w:hAnsi="Arial" w:cs="Arial"/>
          <w:sz w:val="16"/>
          <w:szCs w:val="22"/>
        </w:rPr>
        <w:t>failure</w:t>
      </w:r>
      <w:r w:rsidRPr="00A36A6F">
        <w:rPr>
          <w:rFonts w:ascii="Arial" w:eastAsia="Arial" w:hAnsi="Arial" w:cs="Arial"/>
          <w:spacing w:val="-4"/>
          <w:sz w:val="16"/>
          <w:szCs w:val="22"/>
        </w:rPr>
        <w:t xml:space="preserve"> </w:t>
      </w:r>
      <w:r w:rsidRPr="00A36A6F">
        <w:rPr>
          <w:rFonts w:ascii="Arial" w:eastAsia="Arial" w:hAnsi="Arial" w:cs="Arial"/>
          <w:sz w:val="16"/>
          <w:szCs w:val="22"/>
        </w:rPr>
        <w:t>to</w:t>
      </w:r>
      <w:r w:rsidRPr="00A36A6F">
        <w:rPr>
          <w:rFonts w:ascii="Arial" w:eastAsia="Arial" w:hAnsi="Arial" w:cs="Arial"/>
          <w:spacing w:val="-4"/>
          <w:sz w:val="16"/>
          <w:szCs w:val="22"/>
        </w:rPr>
        <w:t xml:space="preserve"> </w:t>
      </w:r>
      <w:r w:rsidRPr="00A36A6F">
        <w:rPr>
          <w:rFonts w:ascii="Arial" w:eastAsia="Arial" w:hAnsi="Arial" w:cs="Arial"/>
          <w:sz w:val="16"/>
          <w:szCs w:val="22"/>
        </w:rPr>
        <w:t>submit</w:t>
      </w:r>
      <w:r w:rsidRPr="00A36A6F">
        <w:rPr>
          <w:rFonts w:ascii="Arial" w:eastAsia="Arial" w:hAnsi="Arial" w:cs="Arial"/>
          <w:spacing w:val="-4"/>
          <w:sz w:val="16"/>
          <w:szCs w:val="22"/>
        </w:rPr>
        <w:t xml:space="preserve"> </w:t>
      </w:r>
      <w:r w:rsidRPr="00A36A6F">
        <w:rPr>
          <w:rFonts w:ascii="Arial" w:eastAsia="Arial" w:hAnsi="Arial" w:cs="Arial"/>
          <w:sz w:val="16"/>
          <w:szCs w:val="22"/>
        </w:rPr>
        <w:t>the</w:t>
      </w:r>
      <w:r w:rsidRPr="00A36A6F">
        <w:rPr>
          <w:rFonts w:ascii="Arial" w:eastAsia="Arial" w:hAnsi="Arial" w:cs="Arial"/>
          <w:spacing w:val="-4"/>
          <w:sz w:val="16"/>
          <w:szCs w:val="22"/>
        </w:rPr>
        <w:t xml:space="preserve"> </w:t>
      </w:r>
      <w:r w:rsidRPr="00A36A6F">
        <w:rPr>
          <w:rFonts w:ascii="Arial" w:eastAsia="Arial" w:hAnsi="Arial" w:cs="Arial"/>
          <w:sz w:val="16"/>
          <w:szCs w:val="22"/>
        </w:rPr>
        <w:t>required</w:t>
      </w:r>
      <w:r w:rsidRPr="00A36A6F">
        <w:rPr>
          <w:rFonts w:ascii="Arial" w:eastAsia="Arial" w:hAnsi="Arial" w:cs="Arial"/>
          <w:spacing w:val="-4"/>
          <w:sz w:val="16"/>
          <w:szCs w:val="22"/>
        </w:rPr>
        <w:t xml:space="preserve"> </w:t>
      </w:r>
      <w:r w:rsidRPr="00A36A6F">
        <w:rPr>
          <w:rFonts w:ascii="Arial" w:eastAsia="Arial" w:hAnsi="Arial" w:cs="Arial"/>
          <w:sz w:val="16"/>
          <w:szCs w:val="22"/>
        </w:rPr>
        <w:t>records</w:t>
      </w:r>
      <w:r w:rsidRPr="00A36A6F">
        <w:rPr>
          <w:rFonts w:ascii="Arial" w:eastAsia="Arial" w:hAnsi="Arial" w:cs="Arial"/>
          <w:spacing w:val="-3"/>
          <w:sz w:val="16"/>
          <w:szCs w:val="22"/>
        </w:rPr>
        <w:t xml:space="preserve"> </w:t>
      </w:r>
      <w:r w:rsidRPr="00A36A6F">
        <w:rPr>
          <w:rFonts w:ascii="Arial" w:eastAsia="Arial" w:hAnsi="Arial" w:cs="Arial"/>
          <w:sz w:val="16"/>
          <w:szCs w:val="22"/>
        </w:rPr>
        <w:t>as</w:t>
      </w:r>
      <w:r w:rsidRPr="00A36A6F">
        <w:rPr>
          <w:rFonts w:ascii="Arial" w:eastAsia="Arial" w:hAnsi="Arial" w:cs="Arial"/>
          <w:spacing w:val="-3"/>
          <w:sz w:val="16"/>
          <w:szCs w:val="22"/>
        </w:rPr>
        <w:t xml:space="preserve"> </w:t>
      </w:r>
      <w:r w:rsidRPr="00A36A6F">
        <w:rPr>
          <w:rFonts w:ascii="Arial" w:eastAsia="Arial" w:hAnsi="Arial" w:cs="Arial"/>
          <w:sz w:val="16"/>
          <w:szCs w:val="22"/>
        </w:rPr>
        <w:t>discussed in paragraph 3.d. of this section, the contracting agency may on its own initiative and after written notice to the contractor, take such action as may be necessary to cause the</w:t>
      </w:r>
      <w:r w:rsidRPr="00A36A6F">
        <w:rPr>
          <w:rFonts w:ascii="Arial" w:eastAsia="Arial" w:hAnsi="Arial" w:cs="Arial"/>
          <w:spacing w:val="40"/>
          <w:sz w:val="16"/>
          <w:szCs w:val="22"/>
        </w:rPr>
        <w:t xml:space="preserve"> </w:t>
      </w:r>
      <w:r w:rsidRPr="00A36A6F">
        <w:rPr>
          <w:rFonts w:ascii="Arial" w:eastAsia="Arial" w:hAnsi="Arial" w:cs="Arial"/>
          <w:sz w:val="16"/>
          <w:szCs w:val="22"/>
        </w:rPr>
        <w:t>suspension of any further payment, advance, or guarantee of funds until such violations have ceased.</w:t>
      </w:r>
    </w:p>
    <w:p w14:paraId="35F35D1B"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54479386" w14:textId="77777777" w:rsidR="00A36A6F" w:rsidRPr="00A36A6F" w:rsidRDefault="00A36A6F" w:rsidP="005D1515">
      <w:pPr>
        <w:widowControl w:val="0"/>
        <w:numPr>
          <w:ilvl w:val="0"/>
          <w:numId w:val="34"/>
        </w:numPr>
        <w:tabs>
          <w:tab w:val="left" w:pos="439"/>
        </w:tabs>
        <w:autoSpaceDE w:val="0"/>
        <w:autoSpaceDN w:val="0"/>
        <w:ind w:right="180" w:firstLine="143"/>
        <w:rPr>
          <w:rFonts w:ascii="Arial" w:eastAsia="Arial" w:hAnsi="Arial" w:cs="Arial"/>
          <w:sz w:val="16"/>
          <w:szCs w:val="22"/>
        </w:rPr>
      </w:pPr>
      <w:r w:rsidRPr="00A36A6F">
        <w:rPr>
          <w:rFonts w:ascii="Arial" w:eastAsia="Arial" w:hAnsi="Arial" w:cs="Arial"/>
          <w:i/>
          <w:sz w:val="16"/>
          <w:szCs w:val="22"/>
        </w:rPr>
        <w:t xml:space="preserve">Priority to withheld funds. </w:t>
      </w:r>
      <w:r w:rsidRPr="00A36A6F">
        <w:rPr>
          <w:rFonts w:ascii="Arial" w:eastAsia="Arial" w:hAnsi="Arial" w:cs="Arial"/>
          <w:sz w:val="16"/>
          <w:szCs w:val="22"/>
        </w:rPr>
        <w:t>The Department has priority to funds</w:t>
      </w:r>
      <w:r w:rsidRPr="00A36A6F">
        <w:rPr>
          <w:rFonts w:ascii="Arial" w:eastAsia="Arial" w:hAnsi="Arial" w:cs="Arial"/>
          <w:spacing w:val="-5"/>
          <w:sz w:val="16"/>
          <w:szCs w:val="22"/>
        </w:rPr>
        <w:t xml:space="preserve"> </w:t>
      </w:r>
      <w:r w:rsidRPr="00A36A6F">
        <w:rPr>
          <w:rFonts w:ascii="Arial" w:eastAsia="Arial" w:hAnsi="Arial" w:cs="Arial"/>
          <w:sz w:val="16"/>
          <w:szCs w:val="22"/>
        </w:rPr>
        <w:t>withheld</w:t>
      </w:r>
      <w:r w:rsidRPr="00A36A6F">
        <w:rPr>
          <w:rFonts w:ascii="Arial" w:eastAsia="Arial" w:hAnsi="Arial" w:cs="Arial"/>
          <w:spacing w:val="-5"/>
          <w:sz w:val="16"/>
          <w:szCs w:val="22"/>
        </w:rPr>
        <w:t xml:space="preserve"> </w:t>
      </w:r>
      <w:r w:rsidRPr="00A36A6F">
        <w:rPr>
          <w:rFonts w:ascii="Arial" w:eastAsia="Arial" w:hAnsi="Arial" w:cs="Arial"/>
          <w:sz w:val="16"/>
          <w:szCs w:val="22"/>
        </w:rPr>
        <w:t>or</w:t>
      </w:r>
      <w:r w:rsidRPr="00A36A6F">
        <w:rPr>
          <w:rFonts w:ascii="Arial" w:eastAsia="Arial" w:hAnsi="Arial" w:cs="Arial"/>
          <w:spacing w:val="-5"/>
          <w:sz w:val="16"/>
          <w:szCs w:val="22"/>
        </w:rPr>
        <w:t xml:space="preserve"> </w:t>
      </w:r>
      <w:r w:rsidRPr="00A36A6F">
        <w:rPr>
          <w:rFonts w:ascii="Arial" w:eastAsia="Arial" w:hAnsi="Arial" w:cs="Arial"/>
          <w:sz w:val="16"/>
          <w:szCs w:val="22"/>
        </w:rPr>
        <w:t>to</w:t>
      </w:r>
      <w:r w:rsidRPr="00A36A6F">
        <w:rPr>
          <w:rFonts w:ascii="Arial" w:eastAsia="Arial" w:hAnsi="Arial" w:cs="Arial"/>
          <w:spacing w:val="-5"/>
          <w:sz w:val="16"/>
          <w:szCs w:val="22"/>
        </w:rPr>
        <w:t xml:space="preserve"> </w:t>
      </w:r>
      <w:r w:rsidRPr="00A36A6F">
        <w:rPr>
          <w:rFonts w:ascii="Arial" w:eastAsia="Arial" w:hAnsi="Arial" w:cs="Arial"/>
          <w:sz w:val="16"/>
          <w:szCs w:val="22"/>
        </w:rPr>
        <w:t>be</w:t>
      </w:r>
      <w:r w:rsidRPr="00A36A6F">
        <w:rPr>
          <w:rFonts w:ascii="Arial" w:eastAsia="Arial" w:hAnsi="Arial" w:cs="Arial"/>
          <w:spacing w:val="-5"/>
          <w:sz w:val="16"/>
          <w:szCs w:val="22"/>
        </w:rPr>
        <w:t xml:space="preserve"> </w:t>
      </w:r>
      <w:r w:rsidRPr="00A36A6F">
        <w:rPr>
          <w:rFonts w:ascii="Arial" w:eastAsia="Arial" w:hAnsi="Arial" w:cs="Arial"/>
          <w:sz w:val="16"/>
          <w:szCs w:val="22"/>
        </w:rPr>
        <w:t>withheld</w:t>
      </w:r>
      <w:r w:rsidRPr="00A36A6F">
        <w:rPr>
          <w:rFonts w:ascii="Arial" w:eastAsia="Arial" w:hAnsi="Arial" w:cs="Arial"/>
          <w:spacing w:val="-5"/>
          <w:sz w:val="16"/>
          <w:szCs w:val="22"/>
        </w:rPr>
        <w:t xml:space="preserve"> </w:t>
      </w:r>
      <w:r w:rsidRPr="00A36A6F">
        <w:rPr>
          <w:rFonts w:ascii="Arial" w:eastAsia="Arial" w:hAnsi="Arial" w:cs="Arial"/>
          <w:sz w:val="16"/>
          <w:szCs w:val="22"/>
        </w:rPr>
        <w:t>in</w:t>
      </w:r>
      <w:r w:rsidRPr="00A36A6F">
        <w:rPr>
          <w:rFonts w:ascii="Arial" w:eastAsia="Arial" w:hAnsi="Arial" w:cs="Arial"/>
          <w:spacing w:val="-4"/>
          <w:sz w:val="16"/>
          <w:szCs w:val="22"/>
        </w:rPr>
        <w:t xml:space="preserve"> </w:t>
      </w:r>
      <w:r w:rsidRPr="00A36A6F">
        <w:rPr>
          <w:rFonts w:ascii="Arial" w:eastAsia="Arial" w:hAnsi="Arial" w:cs="Arial"/>
          <w:sz w:val="16"/>
          <w:szCs w:val="22"/>
        </w:rPr>
        <w:t>accordance</w:t>
      </w:r>
      <w:r w:rsidRPr="00A36A6F">
        <w:rPr>
          <w:rFonts w:ascii="Arial" w:eastAsia="Arial" w:hAnsi="Arial" w:cs="Arial"/>
          <w:spacing w:val="-5"/>
          <w:sz w:val="16"/>
          <w:szCs w:val="22"/>
        </w:rPr>
        <w:t xml:space="preserve"> </w:t>
      </w:r>
      <w:r w:rsidRPr="00A36A6F">
        <w:rPr>
          <w:rFonts w:ascii="Arial" w:eastAsia="Arial" w:hAnsi="Arial" w:cs="Arial"/>
          <w:sz w:val="16"/>
          <w:szCs w:val="22"/>
        </w:rPr>
        <w:t>with</w:t>
      </w:r>
      <w:r w:rsidRPr="00A36A6F">
        <w:rPr>
          <w:rFonts w:ascii="Arial" w:eastAsia="Arial" w:hAnsi="Arial" w:cs="Arial"/>
          <w:spacing w:val="-5"/>
          <w:sz w:val="16"/>
          <w:szCs w:val="22"/>
        </w:rPr>
        <w:t xml:space="preserve"> </w:t>
      </w:r>
      <w:r w:rsidRPr="00A36A6F">
        <w:rPr>
          <w:rFonts w:ascii="Arial" w:eastAsia="Arial" w:hAnsi="Arial" w:cs="Arial"/>
          <w:sz w:val="16"/>
          <w:szCs w:val="22"/>
        </w:rPr>
        <w:t>paragraph</w:t>
      </w:r>
    </w:p>
    <w:p w14:paraId="58F356CB" w14:textId="77777777" w:rsidR="00A36A6F" w:rsidRPr="00A36A6F" w:rsidRDefault="00A36A6F" w:rsidP="00A36A6F">
      <w:pPr>
        <w:widowControl w:val="0"/>
        <w:autoSpaceDE w:val="0"/>
        <w:autoSpaceDN w:val="0"/>
        <w:rPr>
          <w:rFonts w:ascii="Arial" w:eastAsia="Arial" w:hAnsi="Arial" w:cs="Arial"/>
          <w:sz w:val="16"/>
          <w:szCs w:val="22"/>
        </w:rPr>
        <w:sectPr w:rsidR="00A36A6F" w:rsidRPr="00A36A6F" w:rsidSect="00570D7F">
          <w:pgSz w:w="12240" w:h="15840"/>
          <w:pgMar w:top="1360" w:right="1340" w:bottom="440" w:left="1320" w:header="576" w:footer="576" w:gutter="0"/>
          <w:cols w:num="2" w:space="720" w:equalWidth="0">
            <w:col w:w="4608" w:space="288"/>
            <w:col w:w="4684"/>
          </w:cols>
          <w:docGrid w:linePitch="272"/>
        </w:sectPr>
      </w:pPr>
    </w:p>
    <w:p w14:paraId="0A557ECB" w14:textId="77777777" w:rsidR="00A36A6F" w:rsidRPr="00A36A6F" w:rsidRDefault="00A36A6F" w:rsidP="005D1515">
      <w:pPr>
        <w:widowControl w:val="0"/>
        <w:numPr>
          <w:ilvl w:val="3"/>
          <w:numId w:val="39"/>
        </w:numPr>
        <w:tabs>
          <w:tab w:val="left" w:pos="429"/>
        </w:tabs>
        <w:autoSpaceDE w:val="0"/>
        <w:autoSpaceDN w:val="0"/>
        <w:spacing w:before="80"/>
        <w:ind w:right="153" w:firstLine="0"/>
        <w:rPr>
          <w:rFonts w:ascii="Arial" w:eastAsia="Arial" w:hAnsi="Arial" w:cs="Arial"/>
          <w:sz w:val="16"/>
          <w:szCs w:val="22"/>
        </w:rPr>
      </w:pPr>
      <w:r w:rsidRPr="00A36A6F">
        <w:rPr>
          <w:rFonts w:ascii="Arial" w:eastAsia="Arial" w:hAnsi="Arial" w:cs="Arial"/>
          <w:sz w:val="16"/>
          <w:szCs w:val="22"/>
        </w:rPr>
        <w:lastRenderedPageBreak/>
        <w:t>of</w:t>
      </w:r>
      <w:r w:rsidRPr="00A36A6F">
        <w:rPr>
          <w:rFonts w:ascii="Arial" w:eastAsia="Arial" w:hAnsi="Arial" w:cs="Arial"/>
          <w:spacing w:val="-4"/>
          <w:sz w:val="16"/>
          <w:szCs w:val="22"/>
        </w:rPr>
        <w:t xml:space="preserve"> </w:t>
      </w:r>
      <w:r w:rsidRPr="00A36A6F">
        <w:rPr>
          <w:rFonts w:ascii="Arial" w:eastAsia="Arial" w:hAnsi="Arial" w:cs="Arial"/>
          <w:sz w:val="16"/>
          <w:szCs w:val="22"/>
        </w:rPr>
        <w:t>this</w:t>
      </w:r>
      <w:r w:rsidRPr="00A36A6F">
        <w:rPr>
          <w:rFonts w:ascii="Arial" w:eastAsia="Arial" w:hAnsi="Arial" w:cs="Arial"/>
          <w:spacing w:val="-3"/>
          <w:sz w:val="16"/>
          <w:szCs w:val="22"/>
        </w:rPr>
        <w:t xml:space="preserve"> </w:t>
      </w:r>
      <w:r w:rsidRPr="00A36A6F">
        <w:rPr>
          <w:rFonts w:ascii="Arial" w:eastAsia="Arial" w:hAnsi="Arial" w:cs="Arial"/>
          <w:sz w:val="16"/>
          <w:szCs w:val="22"/>
        </w:rPr>
        <w:t>section</w:t>
      </w:r>
      <w:r w:rsidRPr="00A36A6F">
        <w:rPr>
          <w:rFonts w:ascii="Arial" w:eastAsia="Arial" w:hAnsi="Arial" w:cs="Arial"/>
          <w:spacing w:val="-4"/>
          <w:sz w:val="16"/>
          <w:szCs w:val="22"/>
        </w:rPr>
        <w:t xml:space="preserve"> </w:t>
      </w:r>
      <w:r w:rsidRPr="00A36A6F">
        <w:rPr>
          <w:rFonts w:ascii="Arial" w:eastAsia="Arial" w:hAnsi="Arial" w:cs="Arial"/>
          <w:sz w:val="16"/>
          <w:szCs w:val="22"/>
        </w:rPr>
        <w:t>or</w:t>
      </w:r>
      <w:r w:rsidRPr="00A36A6F">
        <w:rPr>
          <w:rFonts w:ascii="Arial" w:eastAsia="Arial" w:hAnsi="Arial" w:cs="Arial"/>
          <w:spacing w:val="-4"/>
          <w:sz w:val="16"/>
          <w:szCs w:val="22"/>
        </w:rPr>
        <w:t xml:space="preserve"> </w:t>
      </w:r>
      <w:r w:rsidRPr="00A36A6F">
        <w:rPr>
          <w:rFonts w:ascii="Arial" w:eastAsia="Arial" w:hAnsi="Arial" w:cs="Arial"/>
          <w:sz w:val="16"/>
          <w:szCs w:val="22"/>
        </w:rPr>
        <w:t>Section</w:t>
      </w:r>
      <w:r w:rsidRPr="00A36A6F">
        <w:rPr>
          <w:rFonts w:ascii="Arial" w:eastAsia="Arial" w:hAnsi="Arial" w:cs="Arial"/>
          <w:spacing w:val="-4"/>
          <w:sz w:val="16"/>
          <w:szCs w:val="22"/>
        </w:rPr>
        <w:t xml:space="preserve"> </w:t>
      </w:r>
      <w:r w:rsidRPr="00A36A6F">
        <w:rPr>
          <w:rFonts w:ascii="Arial" w:eastAsia="Arial" w:hAnsi="Arial" w:cs="Arial"/>
          <w:sz w:val="16"/>
          <w:szCs w:val="22"/>
        </w:rPr>
        <w:t>V,</w:t>
      </w:r>
      <w:r w:rsidRPr="00A36A6F">
        <w:rPr>
          <w:rFonts w:ascii="Arial" w:eastAsia="Arial" w:hAnsi="Arial" w:cs="Arial"/>
          <w:spacing w:val="-4"/>
          <w:sz w:val="16"/>
          <w:szCs w:val="22"/>
        </w:rPr>
        <w:t xml:space="preserve"> </w:t>
      </w:r>
      <w:r w:rsidRPr="00A36A6F">
        <w:rPr>
          <w:rFonts w:ascii="Arial" w:eastAsia="Arial" w:hAnsi="Arial" w:cs="Arial"/>
          <w:sz w:val="16"/>
          <w:szCs w:val="22"/>
        </w:rPr>
        <w:t>paragraph</w:t>
      </w:r>
      <w:r w:rsidRPr="00A36A6F">
        <w:rPr>
          <w:rFonts w:ascii="Arial" w:eastAsia="Arial" w:hAnsi="Arial" w:cs="Arial"/>
          <w:spacing w:val="-4"/>
          <w:sz w:val="16"/>
          <w:szCs w:val="22"/>
        </w:rPr>
        <w:t xml:space="preserve"> </w:t>
      </w:r>
      <w:r w:rsidRPr="00A36A6F">
        <w:rPr>
          <w:rFonts w:ascii="Arial" w:eastAsia="Arial" w:hAnsi="Arial" w:cs="Arial"/>
          <w:sz w:val="16"/>
          <w:szCs w:val="22"/>
        </w:rPr>
        <w:t>3.a.,</w:t>
      </w:r>
      <w:r w:rsidRPr="00A36A6F">
        <w:rPr>
          <w:rFonts w:ascii="Arial" w:eastAsia="Arial" w:hAnsi="Arial" w:cs="Arial"/>
          <w:spacing w:val="-4"/>
          <w:sz w:val="16"/>
          <w:szCs w:val="22"/>
        </w:rPr>
        <w:t xml:space="preserve"> </w:t>
      </w:r>
      <w:r w:rsidRPr="00A36A6F">
        <w:rPr>
          <w:rFonts w:ascii="Arial" w:eastAsia="Arial" w:hAnsi="Arial" w:cs="Arial"/>
          <w:sz w:val="16"/>
          <w:szCs w:val="22"/>
        </w:rPr>
        <w:t>or</w:t>
      </w:r>
      <w:r w:rsidRPr="00A36A6F">
        <w:rPr>
          <w:rFonts w:ascii="Arial" w:eastAsia="Arial" w:hAnsi="Arial" w:cs="Arial"/>
          <w:spacing w:val="-3"/>
          <w:sz w:val="16"/>
          <w:szCs w:val="22"/>
        </w:rPr>
        <w:t xml:space="preserve"> </w:t>
      </w:r>
      <w:r w:rsidRPr="00A36A6F">
        <w:rPr>
          <w:rFonts w:ascii="Arial" w:eastAsia="Arial" w:hAnsi="Arial" w:cs="Arial"/>
          <w:sz w:val="16"/>
          <w:szCs w:val="22"/>
        </w:rPr>
        <w:t>both,</w:t>
      </w:r>
      <w:r w:rsidRPr="00A36A6F">
        <w:rPr>
          <w:rFonts w:ascii="Arial" w:eastAsia="Arial" w:hAnsi="Arial" w:cs="Arial"/>
          <w:spacing w:val="-4"/>
          <w:sz w:val="16"/>
          <w:szCs w:val="22"/>
        </w:rPr>
        <w:t xml:space="preserve"> </w:t>
      </w:r>
      <w:r w:rsidRPr="00A36A6F">
        <w:rPr>
          <w:rFonts w:ascii="Arial" w:eastAsia="Arial" w:hAnsi="Arial" w:cs="Arial"/>
          <w:sz w:val="16"/>
          <w:szCs w:val="22"/>
        </w:rPr>
        <w:t>over claims to those funds by:</w:t>
      </w:r>
    </w:p>
    <w:p w14:paraId="0CEDEB72"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1E6E22A6" w14:textId="77777777" w:rsidR="00A36A6F" w:rsidRPr="00A36A6F" w:rsidRDefault="00A36A6F" w:rsidP="005D1515">
      <w:pPr>
        <w:widowControl w:val="0"/>
        <w:numPr>
          <w:ilvl w:val="4"/>
          <w:numId w:val="39"/>
        </w:numPr>
        <w:tabs>
          <w:tab w:val="left" w:pos="500"/>
        </w:tabs>
        <w:autoSpaceDE w:val="0"/>
        <w:autoSpaceDN w:val="0"/>
        <w:spacing w:before="1"/>
        <w:ind w:right="378" w:firstLine="143"/>
        <w:rPr>
          <w:rFonts w:ascii="Arial" w:eastAsia="Arial" w:hAnsi="Arial" w:cs="Arial"/>
          <w:sz w:val="16"/>
          <w:szCs w:val="22"/>
        </w:rPr>
      </w:pPr>
      <w:r w:rsidRPr="00A36A6F">
        <w:rPr>
          <w:rFonts w:ascii="Arial" w:eastAsia="Arial" w:hAnsi="Arial" w:cs="Arial"/>
          <w:sz w:val="16"/>
          <w:szCs w:val="22"/>
        </w:rPr>
        <w:t>A</w:t>
      </w:r>
      <w:r w:rsidRPr="00A36A6F">
        <w:rPr>
          <w:rFonts w:ascii="Arial" w:eastAsia="Arial" w:hAnsi="Arial" w:cs="Arial"/>
          <w:spacing w:val="-7"/>
          <w:sz w:val="16"/>
          <w:szCs w:val="22"/>
        </w:rPr>
        <w:t xml:space="preserve"> </w:t>
      </w:r>
      <w:r w:rsidRPr="00A36A6F">
        <w:rPr>
          <w:rFonts w:ascii="Arial" w:eastAsia="Arial" w:hAnsi="Arial" w:cs="Arial"/>
          <w:sz w:val="16"/>
          <w:szCs w:val="22"/>
        </w:rPr>
        <w:t>contractor's</w:t>
      </w:r>
      <w:r w:rsidRPr="00A36A6F">
        <w:rPr>
          <w:rFonts w:ascii="Arial" w:eastAsia="Arial" w:hAnsi="Arial" w:cs="Arial"/>
          <w:spacing w:val="-6"/>
          <w:sz w:val="16"/>
          <w:szCs w:val="22"/>
        </w:rPr>
        <w:t xml:space="preserve"> </w:t>
      </w:r>
      <w:r w:rsidRPr="00A36A6F">
        <w:rPr>
          <w:rFonts w:ascii="Arial" w:eastAsia="Arial" w:hAnsi="Arial" w:cs="Arial"/>
          <w:sz w:val="16"/>
          <w:szCs w:val="22"/>
        </w:rPr>
        <w:t>surety(</w:t>
      </w:r>
      <w:proofErr w:type="spellStart"/>
      <w:r w:rsidRPr="00A36A6F">
        <w:rPr>
          <w:rFonts w:ascii="Arial" w:eastAsia="Arial" w:hAnsi="Arial" w:cs="Arial"/>
          <w:sz w:val="16"/>
          <w:szCs w:val="22"/>
        </w:rPr>
        <w:t>ies</w:t>
      </w:r>
      <w:proofErr w:type="spellEnd"/>
      <w:r w:rsidRPr="00A36A6F">
        <w:rPr>
          <w:rFonts w:ascii="Arial" w:eastAsia="Arial" w:hAnsi="Arial" w:cs="Arial"/>
          <w:sz w:val="16"/>
          <w:szCs w:val="22"/>
        </w:rPr>
        <w:t>),</w:t>
      </w:r>
      <w:r w:rsidRPr="00A36A6F">
        <w:rPr>
          <w:rFonts w:ascii="Arial" w:eastAsia="Arial" w:hAnsi="Arial" w:cs="Arial"/>
          <w:spacing w:val="-8"/>
          <w:sz w:val="16"/>
          <w:szCs w:val="22"/>
        </w:rPr>
        <w:t xml:space="preserve"> </w:t>
      </w:r>
      <w:r w:rsidRPr="00A36A6F">
        <w:rPr>
          <w:rFonts w:ascii="Arial" w:eastAsia="Arial" w:hAnsi="Arial" w:cs="Arial"/>
          <w:sz w:val="16"/>
          <w:szCs w:val="22"/>
        </w:rPr>
        <w:t>including</w:t>
      </w:r>
      <w:r w:rsidRPr="00A36A6F">
        <w:rPr>
          <w:rFonts w:ascii="Arial" w:eastAsia="Arial" w:hAnsi="Arial" w:cs="Arial"/>
          <w:spacing w:val="-8"/>
          <w:sz w:val="16"/>
          <w:szCs w:val="22"/>
        </w:rPr>
        <w:t xml:space="preserve"> </w:t>
      </w:r>
      <w:r w:rsidRPr="00A36A6F">
        <w:rPr>
          <w:rFonts w:ascii="Arial" w:eastAsia="Arial" w:hAnsi="Arial" w:cs="Arial"/>
          <w:sz w:val="16"/>
          <w:szCs w:val="22"/>
        </w:rPr>
        <w:t>without</w:t>
      </w:r>
      <w:r w:rsidRPr="00A36A6F">
        <w:rPr>
          <w:rFonts w:ascii="Arial" w:eastAsia="Arial" w:hAnsi="Arial" w:cs="Arial"/>
          <w:spacing w:val="-8"/>
          <w:sz w:val="16"/>
          <w:szCs w:val="22"/>
        </w:rPr>
        <w:t xml:space="preserve"> </w:t>
      </w:r>
      <w:r w:rsidRPr="00A36A6F">
        <w:rPr>
          <w:rFonts w:ascii="Arial" w:eastAsia="Arial" w:hAnsi="Arial" w:cs="Arial"/>
          <w:sz w:val="16"/>
          <w:szCs w:val="22"/>
        </w:rPr>
        <w:t xml:space="preserve">limitation performance bond sureties and payment bond </w:t>
      </w:r>
      <w:proofErr w:type="gramStart"/>
      <w:r w:rsidRPr="00A36A6F">
        <w:rPr>
          <w:rFonts w:ascii="Arial" w:eastAsia="Arial" w:hAnsi="Arial" w:cs="Arial"/>
          <w:sz w:val="16"/>
          <w:szCs w:val="22"/>
        </w:rPr>
        <w:t>sureties;</w:t>
      </w:r>
      <w:proofErr w:type="gramEnd"/>
    </w:p>
    <w:p w14:paraId="0233F08F" w14:textId="77777777" w:rsidR="00A36A6F" w:rsidRPr="00A36A6F" w:rsidRDefault="00A36A6F" w:rsidP="00A36A6F">
      <w:pPr>
        <w:widowControl w:val="0"/>
        <w:autoSpaceDE w:val="0"/>
        <w:autoSpaceDN w:val="0"/>
        <w:spacing w:before="97"/>
        <w:rPr>
          <w:rFonts w:ascii="Arial" w:eastAsia="Arial" w:hAnsi="Arial" w:cs="Arial"/>
          <w:sz w:val="16"/>
          <w:szCs w:val="16"/>
        </w:rPr>
      </w:pPr>
    </w:p>
    <w:p w14:paraId="1DA03E8C" w14:textId="77777777" w:rsidR="00A36A6F" w:rsidRPr="00A36A6F" w:rsidRDefault="00A36A6F" w:rsidP="005D1515">
      <w:pPr>
        <w:widowControl w:val="0"/>
        <w:numPr>
          <w:ilvl w:val="4"/>
          <w:numId w:val="39"/>
        </w:numPr>
        <w:tabs>
          <w:tab w:val="left" w:pos="500"/>
        </w:tabs>
        <w:autoSpaceDE w:val="0"/>
        <w:autoSpaceDN w:val="0"/>
        <w:ind w:left="500" w:hanging="237"/>
        <w:rPr>
          <w:rFonts w:ascii="Arial" w:eastAsia="Arial" w:hAnsi="Arial" w:cs="Arial"/>
          <w:sz w:val="16"/>
          <w:szCs w:val="22"/>
        </w:rPr>
      </w:pPr>
      <w:r w:rsidRPr="00A36A6F">
        <w:rPr>
          <w:rFonts w:ascii="Arial" w:eastAsia="Arial" w:hAnsi="Arial" w:cs="Arial"/>
          <w:sz w:val="16"/>
          <w:szCs w:val="22"/>
        </w:rPr>
        <w:t>A</w:t>
      </w:r>
      <w:r w:rsidRPr="00A36A6F">
        <w:rPr>
          <w:rFonts w:ascii="Arial" w:eastAsia="Arial" w:hAnsi="Arial" w:cs="Arial"/>
          <w:spacing w:val="-6"/>
          <w:sz w:val="16"/>
          <w:szCs w:val="22"/>
        </w:rPr>
        <w:t xml:space="preserve"> </w:t>
      </w:r>
      <w:r w:rsidRPr="00A36A6F">
        <w:rPr>
          <w:rFonts w:ascii="Arial" w:eastAsia="Arial" w:hAnsi="Arial" w:cs="Arial"/>
          <w:sz w:val="16"/>
          <w:szCs w:val="22"/>
        </w:rPr>
        <w:t>contracting</w:t>
      </w:r>
      <w:r w:rsidRPr="00A36A6F">
        <w:rPr>
          <w:rFonts w:ascii="Arial" w:eastAsia="Arial" w:hAnsi="Arial" w:cs="Arial"/>
          <w:spacing w:val="-6"/>
          <w:sz w:val="16"/>
          <w:szCs w:val="22"/>
        </w:rPr>
        <w:t xml:space="preserve"> </w:t>
      </w:r>
      <w:r w:rsidRPr="00A36A6F">
        <w:rPr>
          <w:rFonts w:ascii="Arial" w:eastAsia="Arial" w:hAnsi="Arial" w:cs="Arial"/>
          <w:sz w:val="16"/>
          <w:szCs w:val="22"/>
        </w:rPr>
        <w:t>agency</w:t>
      </w:r>
      <w:r w:rsidRPr="00A36A6F">
        <w:rPr>
          <w:rFonts w:ascii="Arial" w:eastAsia="Arial" w:hAnsi="Arial" w:cs="Arial"/>
          <w:spacing w:val="-6"/>
          <w:sz w:val="16"/>
          <w:szCs w:val="22"/>
        </w:rPr>
        <w:t xml:space="preserve"> </w:t>
      </w:r>
      <w:r w:rsidRPr="00A36A6F">
        <w:rPr>
          <w:rFonts w:ascii="Arial" w:eastAsia="Arial" w:hAnsi="Arial" w:cs="Arial"/>
          <w:sz w:val="16"/>
          <w:szCs w:val="22"/>
        </w:rPr>
        <w:t>for</w:t>
      </w:r>
      <w:r w:rsidRPr="00A36A6F">
        <w:rPr>
          <w:rFonts w:ascii="Arial" w:eastAsia="Arial" w:hAnsi="Arial" w:cs="Arial"/>
          <w:spacing w:val="-6"/>
          <w:sz w:val="16"/>
          <w:szCs w:val="22"/>
        </w:rPr>
        <w:t xml:space="preserve"> </w:t>
      </w:r>
      <w:r w:rsidRPr="00A36A6F">
        <w:rPr>
          <w:rFonts w:ascii="Arial" w:eastAsia="Arial" w:hAnsi="Arial" w:cs="Arial"/>
          <w:sz w:val="16"/>
          <w:szCs w:val="22"/>
        </w:rPr>
        <w:t>its</w:t>
      </w:r>
      <w:r w:rsidRPr="00A36A6F">
        <w:rPr>
          <w:rFonts w:ascii="Arial" w:eastAsia="Arial" w:hAnsi="Arial" w:cs="Arial"/>
          <w:spacing w:val="-6"/>
          <w:sz w:val="16"/>
          <w:szCs w:val="22"/>
        </w:rPr>
        <w:t xml:space="preserve"> </w:t>
      </w:r>
      <w:proofErr w:type="spellStart"/>
      <w:r w:rsidRPr="00A36A6F">
        <w:rPr>
          <w:rFonts w:ascii="Arial" w:eastAsia="Arial" w:hAnsi="Arial" w:cs="Arial"/>
          <w:sz w:val="16"/>
          <w:szCs w:val="22"/>
        </w:rPr>
        <w:t>reprocurement</w:t>
      </w:r>
      <w:proofErr w:type="spellEnd"/>
      <w:r w:rsidRPr="00A36A6F">
        <w:rPr>
          <w:rFonts w:ascii="Arial" w:eastAsia="Arial" w:hAnsi="Arial" w:cs="Arial"/>
          <w:spacing w:val="-6"/>
          <w:sz w:val="16"/>
          <w:szCs w:val="22"/>
        </w:rPr>
        <w:t xml:space="preserve"> </w:t>
      </w:r>
      <w:proofErr w:type="gramStart"/>
      <w:r w:rsidRPr="00A36A6F">
        <w:rPr>
          <w:rFonts w:ascii="Arial" w:eastAsia="Arial" w:hAnsi="Arial" w:cs="Arial"/>
          <w:spacing w:val="-2"/>
          <w:sz w:val="16"/>
          <w:szCs w:val="22"/>
        </w:rPr>
        <w:t>costs;</w:t>
      </w:r>
      <w:proofErr w:type="gramEnd"/>
    </w:p>
    <w:p w14:paraId="278C34DD"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48D4CF03" w14:textId="77777777" w:rsidR="00A36A6F" w:rsidRPr="00A36A6F" w:rsidRDefault="00A36A6F" w:rsidP="005D1515">
      <w:pPr>
        <w:widowControl w:val="0"/>
        <w:numPr>
          <w:ilvl w:val="4"/>
          <w:numId w:val="39"/>
        </w:numPr>
        <w:tabs>
          <w:tab w:val="left" w:pos="500"/>
        </w:tabs>
        <w:autoSpaceDE w:val="0"/>
        <w:autoSpaceDN w:val="0"/>
        <w:ind w:right="52" w:firstLine="143"/>
        <w:rPr>
          <w:rFonts w:ascii="Arial" w:eastAsia="Arial" w:hAnsi="Arial" w:cs="Arial"/>
          <w:sz w:val="16"/>
          <w:szCs w:val="22"/>
        </w:rPr>
      </w:pPr>
      <w:r w:rsidRPr="00A36A6F">
        <w:rPr>
          <w:rFonts w:ascii="Arial" w:eastAsia="Arial" w:hAnsi="Arial" w:cs="Arial"/>
          <w:sz w:val="16"/>
          <w:szCs w:val="22"/>
        </w:rPr>
        <w:t>A trustee(s) (either a court-appointed trustee or a U.S. trustee,</w:t>
      </w:r>
      <w:r w:rsidRPr="00A36A6F">
        <w:rPr>
          <w:rFonts w:ascii="Arial" w:eastAsia="Arial" w:hAnsi="Arial" w:cs="Arial"/>
          <w:spacing w:val="-5"/>
          <w:sz w:val="16"/>
          <w:szCs w:val="22"/>
        </w:rPr>
        <w:t xml:space="preserve"> </w:t>
      </w:r>
      <w:r w:rsidRPr="00A36A6F">
        <w:rPr>
          <w:rFonts w:ascii="Arial" w:eastAsia="Arial" w:hAnsi="Arial" w:cs="Arial"/>
          <w:sz w:val="16"/>
          <w:szCs w:val="22"/>
        </w:rPr>
        <w:t>or</w:t>
      </w:r>
      <w:r w:rsidRPr="00A36A6F">
        <w:rPr>
          <w:rFonts w:ascii="Arial" w:eastAsia="Arial" w:hAnsi="Arial" w:cs="Arial"/>
          <w:spacing w:val="-5"/>
          <w:sz w:val="16"/>
          <w:szCs w:val="22"/>
        </w:rPr>
        <w:t xml:space="preserve"> </w:t>
      </w:r>
      <w:r w:rsidRPr="00A36A6F">
        <w:rPr>
          <w:rFonts w:ascii="Arial" w:eastAsia="Arial" w:hAnsi="Arial" w:cs="Arial"/>
          <w:sz w:val="16"/>
          <w:szCs w:val="22"/>
        </w:rPr>
        <w:t>both)</w:t>
      </w:r>
      <w:r w:rsidRPr="00A36A6F">
        <w:rPr>
          <w:rFonts w:ascii="Arial" w:eastAsia="Arial" w:hAnsi="Arial" w:cs="Arial"/>
          <w:spacing w:val="-5"/>
          <w:sz w:val="16"/>
          <w:szCs w:val="22"/>
        </w:rPr>
        <w:t xml:space="preserve"> </w:t>
      </w:r>
      <w:r w:rsidRPr="00A36A6F">
        <w:rPr>
          <w:rFonts w:ascii="Arial" w:eastAsia="Arial" w:hAnsi="Arial" w:cs="Arial"/>
          <w:sz w:val="16"/>
          <w:szCs w:val="22"/>
        </w:rPr>
        <w:t>in</w:t>
      </w:r>
      <w:r w:rsidRPr="00A36A6F">
        <w:rPr>
          <w:rFonts w:ascii="Arial" w:eastAsia="Arial" w:hAnsi="Arial" w:cs="Arial"/>
          <w:spacing w:val="-5"/>
          <w:sz w:val="16"/>
          <w:szCs w:val="22"/>
        </w:rPr>
        <w:t xml:space="preserve"> </w:t>
      </w:r>
      <w:r w:rsidRPr="00A36A6F">
        <w:rPr>
          <w:rFonts w:ascii="Arial" w:eastAsia="Arial" w:hAnsi="Arial" w:cs="Arial"/>
          <w:sz w:val="16"/>
          <w:szCs w:val="22"/>
        </w:rPr>
        <w:t>bankruptcy</w:t>
      </w:r>
      <w:r w:rsidRPr="00A36A6F">
        <w:rPr>
          <w:rFonts w:ascii="Arial" w:eastAsia="Arial" w:hAnsi="Arial" w:cs="Arial"/>
          <w:spacing w:val="-4"/>
          <w:sz w:val="16"/>
          <w:szCs w:val="22"/>
        </w:rPr>
        <w:t xml:space="preserve"> </w:t>
      </w:r>
      <w:r w:rsidRPr="00A36A6F">
        <w:rPr>
          <w:rFonts w:ascii="Arial" w:eastAsia="Arial" w:hAnsi="Arial" w:cs="Arial"/>
          <w:sz w:val="16"/>
          <w:szCs w:val="22"/>
        </w:rPr>
        <w:t>of</w:t>
      </w:r>
      <w:r w:rsidRPr="00A36A6F">
        <w:rPr>
          <w:rFonts w:ascii="Arial" w:eastAsia="Arial" w:hAnsi="Arial" w:cs="Arial"/>
          <w:spacing w:val="-5"/>
          <w:sz w:val="16"/>
          <w:szCs w:val="22"/>
        </w:rPr>
        <w:t xml:space="preserve"> </w:t>
      </w:r>
      <w:r w:rsidRPr="00A36A6F">
        <w:rPr>
          <w:rFonts w:ascii="Arial" w:eastAsia="Arial" w:hAnsi="Arial" w:cs="Arial"/>
          <w:sz w:val="16"/>
          <w:szCs w:val="22"/>
        </w:rPr>
        <w:t>a</w:t>
      </w:r>
      <w:r w:rsidRPr="00A36A6F">
        <w:rPr>
          <w:rFonts w:ascii="Arial" w:eastAsia="Arial" w:hAnsi="Arial" w:cs="Arial"/>
          <w:spacing w:val="-3"/>
          <w:sz w:val="16"/>
          <w:szCs w:val="22"/>
        </w:rPr>
        <w:t xml:space="preserve"> </w:t>
      </w:r>
      <w:r w:rsidRPr="00A36A6F">
        <w:rPr>
          <w:rFonts w:ascii="Arial" w:eastAsia="Arial" w:hAnsi="Arial" w:cs="Arial"/>
          <w:sz w:val="16"/>
          <w:szCs w:val="22"/>
        </w:rPr>
        <w:t>contractor,</w:t>
      </w:r>
      <w:r w:rsidRPr="00A36A6F">
        <w:rPr>
          <w:rFonts w:ascii="Arial" w:eastAsia="Arial" w:hAnsi="Arial" w:cs="Arial"/>
          <w:spacing w:val="-5"/>
          <w:sz w:val="16"/>
          <w:szCs w:val="22"/>
        </w:rPr>
        <w:t xml:space="preserve"> </w:t>
      </w:r>
      <w:r w:rsidRPr="00A36A6F">
        <w:rPr>
          <w:rFonts w:ascii="Arial" w:eastAsia="Arial" w:hAnsi="Arial" w:cs="Arial"/>
          <w:sz w:val="16"/>
          <w:szCs w:val="22"/>
        </w:rPr>
        <w:t>or</w:t>
      </w:r>
      <w:r w:rsidRPr="00A36A6F">
        <w:rPr>
          <w:rFonts w:ascii="Arial" w:eastAsia="Arial" w:hAnsi="Arial" w:cs="Arial"/>
          <w:spacing w:val="-4"/>
          <w:sz w:val="16"/>
          <w:szCs w:val="22"/>
        </w:rPr>
        <w:t xml:space="preserve"> </w:t>
      </w:r>
      <w:r w:rsidRPr="00A36A6F">
        <w:rPr>
          <w:rFonts w:ascii="Arial" w:eastAsia="Arial" w:hAnsi="Arial" w:cs="Arial"/>
          <w:sz w:val="16"/>
          <w:szCs w:val="22"/>
        </w:rPr>
        <w:t>a</w:t>
      </w:r>
      <w:r w:rsidRPr="00A36A6F">
        <w:rPr>
          <w:rFonts w:ascii="Arial" w:eastAsia="Arial" w:hAnsi="Arial" w:cs="Arial"/>
          <w:spacing w:val="-3"/>
          <w:sz w:val="16"/>
          <w:szCs w:val="22"/>
        </w:rPr>
        <w:t xml:space="preserve"> </w:t>
      </w:r>
      <w:r w:rsidRPr="00A36A6F">
        <w:rPr>
          <w:rFonts w:ascii="Arial" w:eastAsia="Arial" w:hAnsi="Arial" w:cs="Arial"/>
          <w:sz w:val="16"/>
          <w:szCs w:val="22"/>
        </w:rPr>
        <w:t xml:space="preserve">contractor's bankruptcy </w:t>
      </w:r>
      <w:proofErr w:type="gramStart"/>
      <w:r w:rsidRPr="00A36A6F">
        <w:rPr>
          <w:rFonts w:ascii="Arial" w:eastAsia="Arial" w:hAnsi="Arial" w:cs="Arial"/>
          <w:sz w:val="16"/>
          <w:szCs w:val="22"/>
        </w:rPr>
        <w:t>estate;</w:t>
      </w:r>
      <w:proofErr w:type="gramEnd"/>
    </w:p>
    <w:p w14:paraId="27167FEE" w14:textId="77777777" w:rsidR="00A36A6F" w:rsidRPr="00A36A6F" w:rsidRDefault="00A36A6F" w:rsidP="00A36A6F">
      <w:pPr>
        <w:widowControl w:val="0"/>
        <w:autoSpaceDE w:val="0"/>
        <w:autoSpaceDN w:val="0"/>
        <w:spacing w:before="97"/>
        <w:rPr>
          <w:rFonts w:ascii="Arial" w:eastAsia="Arial" w:hAnsi="Arial" w:cs="Arial"/>
          <w:sz w:val="16"/>
          <w:szCs w:val="16"/>
        </w:rPr>
      </w:pPr>
    </w:p>
    <w:p w14:paraId="25369F22" w14:textId="77777777" w:rsidR="00A36A6F" w:rsidRPr="00A36A6F" w:rsidRDefault="00A36A6F" w:rsidP="005D1515">
      <w:pPr>
        <w:widowControl w:val="0"/>
        <w:numPr>
          <w:ilvl w:val="4"/>
          <w:numId w:val="39"/>
        </w:numPr>
        <w:tabs>
          <w:tab w:val="left" w:pos="500"/>
        </w:tabs>
        <w:autoSpaceDE w:val="0"/>
        <w:autoSpaceDN w:val="0"/>
        <w:ind w:left="500" w:hanging="237"/>
        <w:rPr>
          <w:rFonts w:ascii="Arial" w:eastAsia="Arial" w:hAnsi="Arial" w:cs="Arial"/>
          <w:sz w:val="16"/>
          <w:szCs w:val="22"/>
        </w:rPr>
      </w:pPr>
      <w:r w:rsidRPr="00A36A6F">
        <w:rPr>
          <w:rFonts w:ascii="Arial" w:eastAsia="Arial" w:hAnsi="Arial" w:cs="Arial"/>
          <w:sz w:val="16"/>
          <w:szCs w:val="22"/>
        </w:rPr>
        <w:t>A</w:t>
      </w:r>
      <w:r w:rsidRPr="00A36A6F">
        <w:rPr>
          <w:rFonts w:ascii="Arial" w:eastAsia="Arial" w:hAnsi="Arial" w:cs="Arial"/>
          <w:spacing w:val="-6"/>
          <w:sz w:val="16"/>
          <w:szCs w:val="22"/>
        </w:rPr>
        <w:t xml:space="preserve"> </w:t>
      </w:r>
      <w:r w:rsidRPr="00A36A6F">
        <w:rPr>
          <w:rFonts w:ascii="Arial" w:eastAsia="Arial" w:hAnsi="Arial" w:cs="Arial"/>
          <w:sz w:val="16"/>
          <w:szCs w:val="22"/>
        </w:rPr>
        <w:t>contractor's</w:t>
      </w:r>
      <w:r w:rsidRPr="00A36A6F">
        <w:rPr>
          <w:rFonts w:ascii="Arial" w:eastAsia="Arial" w:hAnsi="Arial" w:cs="Arial"/>
          <w:spacing w:val="-5"/>
          <w:sz w:val="16"/>
          <w:szCs w:val="22"/>
        </w:rPr>
        <w:t xml:space="preserve"> </w:t>
      </w:r>
      <w:r w:rsidRPr="00A36A6F">
        <w:rPr>
          <w:rFonts w:ascii="Arial" w:eastAsia="Arial" w:hAnsi="Arial" w:cs="Arial"/>
          <w:spacing w:val="-2"/>
          <w:sz w:val="16"/>
          <w:szCs w:val="22"/>
        </w:rPr>
        <w:t>assignee(s</w:t>
      </w:r>
      <w:proofErr w:type="gramStart"/>
      <w:r w:rsidRPr="00A36A6F">
        <w:rPr>
          <w:rFonts w:ascii="Arial" w:eastAsia="Arial" w:hAnsi="Arial" w:cs="Arial"/>
          <w:spacing w:val="-2"/>
          <w:sz w:val="16"/>
          <w:szCs w:val="22"/>
        </w:rPr>
        <w:t>);</w:t>
      </w:r>
      <w:proofErr w:type="gramEnd"/>
    </w:p>
    <w:p w14:paraId="3B83B4BE"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46B9AB40" w14:textId="77777777" w:rsidR="00A36A6F" w:rsidRPr="00A36A6F" w:rsidRDefault="00A36A6F" w:rsidP="005D1515">
      <w:pPr>
        <w:widowControl w:val="0"/>
        <w:numPr>
          <w:ilvl w:val="4"/>
          <w:numId w:val="39"/>
        </w:numPr>
        <w:tabs>
          <w:tab w:val="left" w:pos="500"/>
        </w:tabs>
        <w:autoSpaceDE w:val="0"/>
        <w:autoSpaceDN w:val="0"/>
        <w:ind w:left="500" w:hanging="237"/>
        <w:rPr>
          <w:rFonts w:ascii="Arial" w:eastAsia="Arial" w:hAnsi="Arial" w:cs="Arial"/>
          <w:sz w:val="16"/>
          <w:szCs w:val="22"/>
        </w:rPr>
      </w:pPr>
      <w:r w:rsidRPr="00A36A6F">
        <w:rPr>
          <w:rFonts w:ascii="Arial" w:eastAsia="Arial" w:hAnsi="Arial" w:cs="Arial"/>
          <w:sz w:val="16"/>
          <w:szCs w:val="22"/>
        </w:rPr>
        <w:t>A</w:t>
      </w:r>
      <w:r w:rsidRPr="00A36A6F">
        <w:rPr>
          <w:rFonts w:ascii="Arial" w:eastAsia="Arial" w:hAnsi="Arial" w:cs="Arial"/>
          <w:spacing w:val="-8"/>
          <w:sz w:val="16"/>
          <w:szCs w:val="22"/>
        </w:rPr>
        <w:t xml:space="preserve"> </w:t>
      </w:r>
      <w:r w:rsidRPr="00A36A6F">
        <w:rPr>
          <w:rFonts w:ascii="Arial" w:eastAsia="Arial" w:hAnsi="Arial" w:cs="Arial"/>
          <w:sz w:val="16"/>
          <w:szCs w:val="22"/>
        </w:rPr>
        <w:t>contractor's</w:t>
      </w:r>
      <w:r w:rsidRPr="00A36A6F">
        <w:rPr>
          <w:rFonts w:ascii="Arial" w:eastAsia="Arial" w:hAnsi="Arial" w:cs="Arial"/>
          <w:spacing w:val="-7"/>
          <w:sz w:val="16"/>
          <w:szCs w:val="22"/>
        </w:rPr>
        <w:t xml:space="preserve"> </w:t>
      </w:r>
      <w:r w:rsidRPr="00A36A6F">
        <w:rPr>
          <w:rFonts w:ascii="Arial" w:eastAsia="Arial" w:hAnsi="Arial" w:cs="Arial"/>
          <w:sz w:val="16"/>
          <w:szCs w:val="22"/>
        </w:rPr>
        <w:t>successor(s);</w:t>
      </w:r>
      <w:r w:rsidRPr="00A36A6F">
        <w:rPr>
          <w:rFonts w:ascii="Arial" w:eastAsia="Arial" w:hAnsi="Arial" w:cs="Arial"/>
          <w:spacing w:val="-8"/>
          <w:sz w:val="16"/>
          <w:szCs w:val="22"/>
        </w:rPr>
        <w:t xml:space="preserve"> </w:t>
      </w:r>
      <w:r w:rsidRPr="00A36A6F">
        <w:rPr>
          <w:rFonts w:ascii="Arial" w:eastAsia="Arial" w:hAnsi="Arial" w:cs="Arial"/>
          <w:spacing w:val="-5"/>
          <w:sz w:val="16"/>
          <w:szCs w:val="22"/>
        </w:rPr>
        <w:t>or</w:t>
      </w:r>
    </w:p>
    <w:p w14:paraId="5BEB8200" w14:textId="77777777" w:rsidR="00A36A6F" w:rsidRPr="00A36A6F" w:rsidRDefault="00A36A6F" w:rsidP="00A36A6F">
      <w:pPr>
        <w:widowControl w:val="0"/>
        <w:autoSpaceDE w:val="0"/>
        <w:autoSpaceDN w:val="0"/>
        <w:spacing w:before="94"/>
        <w:rPr>
          <w:rFonts w:ascii="Arial" w:eastAsia="Arial" w:hAnsi="Arial" w:cs="Arial"/>
          <w:sz w:val="16"/>
          <w:szCs w:val="16"/>
        </w:rPr>
      </w:pPr>
    </w:p>
    <w:p w14:paraId="74E72C56" w14:textId="77777777" w:rsidR="00A36A6F" w:rsidRPr="00A36A6F" w:rsidRDefault="00A36A6F" w:rsidP="005D1515">
      <w:pPr>
        <w:widowControl w:val="0"/>
        <w:numPr>
          <w:ilvl w:val="4"/>
          <w:numId w:val="39"/>
        </w:numPr>
        <w:tabs>
          <w:tab w:val="left" w:pos="500"/>
        </w:tabs>
        <w:autoSpaceDE w:val="0"/>
        <w:autoSpaceDN w:val="0"/>
        <w:spacing w:before="1"/>
        <w:ind w:left="500" w:hanging="237"/>
        <w:rPr>
          <w:rFonts w:ascii="Arial" w:eastAsia="Arial" w:hAnsi="Arial" w:cs="Arial"/>
          <w:sz w:val="16"/>
          <w:szCs w:val="22"/>
        </w:rPr>
      </w:pPr>
      <w:r w:rsidRPr="00A36A6F">
        <w:rPr>
          <w:rFonts w:ascii="Arial" w:eastAsia="Arial" w:hAnsi="Arial" w:cs="Arial"/>
          <w:sz w:val="16"/>
          <w:szCs w:val="22"/>
        </w:rPr>
        <w:t>A</w:t>
      </w:r>
      <w:r w:rsidRPr="00A36A6F">
        <w:rPr>
          <w:rFonts w:ascii="Arial" w:eastAsia="Arial" w:hAnsi="Arial" w:cs="Arial"/>
          <w:spacing w:val="-5"/>
          <w:sz w:val="16"/>
          <w:szCs w:val="22"/>
        </w:rPr>
        <w:t xml:space="preserve"> </w:t>
      </w:r>
      <w:r w:rsidRPr="00A36A6F">
        <w:rPr>
          <w:rFonts w:ascii="Arial" w:eastAsia="Arial" w:hAnsi="Arial" w:cs="Arial"/>
          <w:sz w:val="16"/>
          <w:szCs w:val="22"/>
        </w:rPr>
        <w:t>claim</w:t>
      </w:r>
      <w:r w:rsidRPr="00A36A6F">
        <w:rPr>
          <w:rFonts w:ascii="Arial" w:eastAsia="Arial" w:hAnsi="Arial" w:cs="Arial"/>
          <w:spacing w:val="-4"/>
          <w:sz w:val="16"/>
          <w:szCs w:val="22"/>
        </w:rPr>
        <w:t xml:space="preserve"> </w:t>
      </w:r>
      <w:r w:rsidRPr="00A36A6F">
        <w:rPr>
          <w:rFonts w:ascii="Arial" w:eastAsia="Arial" w:hAnsi="Arial" w:cs="Arial"/>
          <w:sz w:val="16"/>
          <w:szCs w:val="22"/>
        </w:rPr>
        <w:t>asserted</w:t>
      </w:r>
      <w:r w:rsidRPr="00A36A6F">
        <w:rPr>
          <w:rFonts w:ascii="Arial" w:eastAsia="Arial" w:hAnsi="Arial" w:cs="Arial"/>
          <w:spacing w:val="-5"/>
          <w:sz w:val="16"/>
          <w:szCs w:val="22"/>
        </w:rPr>
        <w:t xml:space="preserve"> </w:t>
      </w:r>
      <w:r w:rsidRPr="00A36A6F">
        <w:rPr>
          <w:rFonts w:ascii="Arial" w:eastAsia="Arial" w:hAnsi="Arial" w:cs="Arial"/>
          <w:sz w:val="16"/>
          <w:szCs w:val="22"/>
        </w:rPr>
        <w:t>under</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Prompt</w:t>
      </w:r>
      <w:r w:rsidRPr="00A36A6F">
        <w:rPr>
          <w:rFonts w:ascii="Arial" w:eastAsia="Arial" w:hAnsi="Arial" w:cs="Arial"/>
          <w:spacing w:val="-5"/>
          <w:sz w:val="16"/>
          <w:szCs w:val="22"/>
        </w:rPr>
        <w:t xml:space="preserve"> </w:t>
      </w:r>
      <w:r w:rsidRPr="00A36A6F">
        <w:rPr>
          <w:rFonts w:ascii="Arial" w:eastAsia="Arial" w:hAnsi="Arial" w:cs="Arial"/>
          <w:sz w:val="16"/>
          <w:szCs w:val="22"/>
        </w:rPr>
        <w:t>Payment</w:t>
      </w:r>
      <w:r w:rsidRPr="00A36A6F">
        <w:rPr>
          <w:rFonts w:ascii="Arial" w:eastAsia="Arial" w:hAnsi="Arial" w:cs="Arial"/>
          <w:spacing w:val="-6"/>
          <w:sz w:val="16"/>
          <w:szCs w:val="22"/>
        </w:rPr>
        <w:t xml:space="preserve"> </w:t>
      </w:r>
      <w:r w:rsidRPr="00A36A6F">
        <w:rPr>
          <w:rFonts w:ascii="Arial" w:eastAsia="Arial" w:hAnsi="Arial" w:cs="Arial"/>
          <w:sz w:val="16"/>
          <w:szCs w:val="22"/>
        </w:rPr>
        <w:t>Act,</w:t>
      </w:r>
      <w:r w:rsidRPr="00A36A6F">
        <w:rPr>
          <w:rFonts w:ascii="Arial" w:eastAsia="Arial" w:hAnsi="Arial" w:cs="Arial"/>
          <w:spacing w:val="-3"/>
          <w:sz w:val="16"/>
          <w:szCs w:val="22"/>
        </w:rPr>
        <w:t xml:space="preserve"> </w:t>
      </w:r>
      <w:hyperlink r:id="rId107">
        <w:r w:rsidRPr="00A36A6F">
          <w:rPr>
            <w:rFonts w:ascii="Arial" w:eastAsia="Arial" w:hAnsi="Arial" w:cs="Arial"/>
            <w:color w:val="0000FF"/>
            <w:spacing w:val="-5"/>
            <w:sz w:val="16"/>
            <w:szCs w:val="22"/>
            <w:u w:val="single" w:color="0000FF"/>
          </w:rPr>
          <w:t>31</w:t>
        </w:r>
      </w:hyperlink>
    </w:p>
    <w:p w14:paraId="639CE67C" w14:textId="77777777" w:rsidR="00A36A6F" w:rsidRPr="00A36A6F" w:rsidRDefault="00A36A6F" w:rsidP="00A36A6F">
      <w:pPr>
        <w:widowControl w:val="0"/>
        <w:autoSpaceDE w:val="0"/>
        <w:autoSpaceDN w:val="0"/>
        <w:spacing w:before="1"/>
        <w:rPr>
          <w:rFonts w:ascii="Arial" w:eastAsia="Arial" w:hAnsi="Arial" w:cs="Arial"/>
          <w:sz w:val="16"/>
          <w:szCs w:val="16"/>
        </w:rPr>
      </w:pPr>
      <w:hyperlink r:id="rId108">
        <w:r w:rsidRPr="00A36A6F">
          <w:rPr>
            <w:rFonts w:ascii="Arial" w:eastAsia="Arial" w:hAnsi="Arial" w:cs="Arial"/>
            <w:color w:val="0000FF"/>
            <w:sz w:val="16"/>
            <w:szCs w:val="16"/>
            <w:u w:val="single" w:color="0000FF"/>
          </w:rPr>
          <w:t>U.S.C.</w:t>
        </w:r>
        <w:r w:rsidRPr="00A36A6F">
          <w:rPr>
            <w:rFonts w:ascii="Arial" w:eastAsia="Arial" w:hAnsi="Arial" w:cs="Arial"/>
            <w:color w:val="0000FF"/>
            <w:spacing w:val="-6"/>
            <w:sz w:val="16"/>
            <w:szCs w:val="16"/>
            <w:u w:val="single" w:color="0000FF"/>
          </w:rPr>
          <w:t xml:space="preserve"> </w:t>
        </w:r>
        <w:r w:rsidRPr="00A36A6F">
          <w:rPr>
            <w:rFonts w:ascii="Arial" w:eastAsia="Arial" w:hAnsi="Arial" w:cs="Arial"/>
            <w:color w:val="0000FF"/>
            <w:spacing w:val="-2"/>
            <w:sz w:val="16"/>
            <w:szCs w:val="16"/>
            <w:u w:val="single" w:color="0000FF"/>
          </w:rPr>
          <w:t>3901</w:t>
        </w:r>
      </w:hyperlink>
      <w:r w:rsidRPr="00A36A6F">
        <w:rPr>
          <w:rFonts w:ascii="Arial" w:eastAsia="Arial" w:hAnsi="Arial" w:cs="Arial"/>
          <w:spacing w:val="-2"/>
          <w:sz w:val="16"/>
          <w:szCs w:val="16"/>
        </w:rPr>
        <w:t>–3907.</w:t>
      </w:r>
    </w:p>
    <w:p w14:paraId="15431E02"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4AE2E8F9" w14:textId="77777777" w:rsidR="00A36A6F" w:rsidRPr="00A36A6F" w:rsidRDefault="00A36A6F" w:rsidP="005D1515">
      <w:pPr>
        <w:widowControl w:val="0"/>
        <w:numPr>
          <w:ilvl w:val="2"/>
          <w:numId w:val="39"/>
        </w:numPr>
        <w:tabs>
          <w:tab w:val="left" w:pos="296"/>
        </w:tabs>
        <w:autoSpaceDE w:val="0"/>
        <w:autoSpaceDN w:val="0"/>
        <w:ind w:left="296" w:hanging="176"/>
        <w:rPr>
          <w:rFonts w:ascii="Arial" w:eastAsia="Arial" w:hAnsi="Arial" w:cs="Arial"/>
          <w:b/>
          <w:sz w:val="16"/>
          <w:szCs w:val="22"/>
        </w:rPr>
      </w:pPr>
      <w:r w:rsidRPr="00A36A6F">
        <w:rPr>
          <w:rFonts w:ascii="Arial" w:eastAsia="Arial" w:hAnsi="Arial" w:cs="Arial"/>
          <w:b/>
          <w:sz w:val="16"/>
          <w:szCs w:val="22"/>
        </w:rPr>
        <w:t>Records</w:t>
      </w:r>
      <w:r w:rsidRPr="00A36A6F">
        <w:rPr>
          <w:rFonts w:ascii="Arial" w:eastAsia="Arial" w:hAnsi="Arial" w:cs="Arial"/>
          <w:b/>
          <w:spacing w:val="-8"/>
          <w:sz w:val="16"/>
          <w:szCs w:val="22"/>
        </w:rPr>
        <w:t xml:space="preserve"> </w:t>
      </w:r>
      <w:r w:rsidRPr="00A36A6F">
        <w:rPr>
          <w:rFonts w:ascii="Arial" w:eastAsia="Arial" w:hAnsi="Arial" w:cs="Arial"/>
          <w:b/>
          <w:sz w:val="16"/>
          <w:szCs w:val="22"/>
        </w:rPr>
        <w:t>and</w:t>
      </w:r>
      <w:r w:rsidRPr="00A36A6F">
        <w:rPr>
          <w:rFonts w:ascii="Arial" w:eastAsia="Arial" w:hAnsi="Arial" w:cs="Arial"/>
          <w:b/>
          <w:spacing w:val="-6"/>
          <w:sz w:val="16"/>
          <w:szCs w:val="22"/>
        </w:rPr>
        <w:t xml:space="preserve"> </w:t>
      </w:r>
      <w:r w:rsidRPr="00A36A6F">
        <w:rPr>
          <w:rFonts w:ascii="Arial" w:eastAsia="Arial" w:hAnsi="Arial" w:cs="Arial"/>
          <w:b/>
          <w:sz w:val="16"/>
          <w:szCs w:val="22"/>
        </w:rPr>
        <w:t>certified</w:t>
      </w:r>
      <w:r w:rsidRPr="00A36A6F">
        <w:rPr>
          <w:rFonts w:ascii="Arial" w:eastAsia="Arial" w:hAnsi="Arial" w:cs="Arial"/>
          <w:b/>
          <w:spacing w:val="-7"/>
          <w:sz w:val="16"/>
          <w:szCs w:val="22"/>
        </w:rPr>
        <w:t xml:space="preserve"> </w:t>
      </w:r>
      <w:r w:rsidRPr="00A36A6F">
        <w:rPr>
          <w:rFonts w:ascii="Arial" w:eastAsia="Arial" w:hAnsi="Arial" w:cs="Arial"/>
          <w:b/>
          <w:sz w:val="16"/>
          <w:szCs w:val="22"/>
        </w:rPr>
        <w:t>payrolls</w:t>
      </w:r>
      <w:r w:rsidRPr="00A36A6F">
        <w:rPr>
          <w:rFonts w:ascii="Arial" w:eastAsia="Arial" w:hAnsi="Arial" w:cs="Arial"/>
          <w:b/>
          <w:spacing w:val="-7"/>
          <w:sz w:val="16"/>
          <w:szCs w:val="22"/>
        </w:rPr>
        <w:t xml:space="preserve"> </w:t>
      </w:r>
      <w:r w:rsidRPr="00A36A6F">
        <w:rPr>
          <w:rFonts w:ascii="Arial" w:eastAsia="Arial" w:hAnsi="Arial" w:cs="Arial"/>
          <w:sz w:val="16"/>
          <w:szCs w:val="22"/>
        </w:rPr>
        <w:t>(29</w:t>
      </w:r>
      <w:r w:rsidRPr="00A36A6F">
        <w:rPr>
          <w:rFonts w:ascii="Arial" w:eastAsia="Arial" w:hAnsi="Arial" w:cs="Arial"/>
          <w:spacing w:val="-7"/>
          <w:sz w:val="16"/>
          <w:szCs w:val="22"/>
        </w:rPr>
        <w:t xml:space="preserve"> </w:t>
      </w:r>
      <w:r w:rsidRPr="00A36A6F">
        <w:rPr>
          <w:rFonts w:ascii="Arial" w:eastAsia="Arial" w:hAnsi="Arial" w:cs="Arial"/>
          <w:sz w:val="16"/>
          <w:szCs w:val="22"/>
        </w:rPr>
        <w:t>CFR</w:t>
      </w:r>
      <w:r w:rsidRPr="00A36A6F">
        <w:rPr>
          <w:rFonts w:ascii="Arial" w:eastAsia="Arial" w:hAnsi="Arial" w:cs="Arial"/>
          <w:spacing w:val="-7"/>
          <w:sz w:val="16"/>
          <w:szCs w:val="22"/>
        </w:rPr>
        <w:t xml:space="preserve"> </w:t>
      </w:r>
      <w:r w:rsidRPr="00A36A6F">
        <w:rPr>
          <w:rFonts w:ascii="Arial" w:eastAsia="Arial" w:hAnsi="Arial" w:cs="Arial"/>
          <w:spacing w:val="-4"/>
          <w:sz w:val="16"/>
          <w:szCs w:val="22"/>
        </w:rPr>
        <w:t>5.5)</w:t>
      </w:r>
    </w:p>
    <w:p w14:paraId="7E1085C6"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5AE8FDA8" w14:textId="77777777" w:rsidR="00A36A6F" w:rsidRPr="00A36A6F" w:rsidRDefault="00A36A6F" w:rsidP="005D1515">
      <w:pPr>
        <w:widowControl w:val="0"/>
        <w:numPr>
          <w:ilvl w:val="0"/>
          <w:numId w:val="24"/>
        </w:numPr>
        <w:tabs>
          <w:tab w:val="left" w:pos="439"/>
        </w:tabs>
        <w:autoSpaceDE w:val="0"/>
        <w:autoSpaceDN w:val="0"/>
        <w:ind w:right="75" w:firstLine="144"/>
        <w:rPr>
          <w:rFonts w:ascii="Arial" w:eastAsia="Arial" w:hAnsi="Arial" w:cs="Arial"/>
          <w:sz w:val="16"/>
          <w:szCs w:val="22"/>
        </w:rPr>
      </w:pPr>
      <w:r w:rsidRPr="00A36A6F">
        <w:rPr>
          <w:rFonts w:ascii="Arial" w:eastAsia="Arial" w:hAnsi="Arial" w:cs="Arial"/>
          <w:i/>
          <w:sz w:val="16"/>
          <w:szCs w:val="22"/>
        </w:rPr>
        <w:t xml:space="preserve">Basic record requirements </w:t>
      </w:r>
      <w:r w:rsidRPr="00A36A6F">
        <w:rPr>
          <w:rFonts w:ascii="Arial" w:eastAsia="Arial" w:hAnsi="Arial" w:cs="Arial"/>
          <w:sz w:val="16"/>
          <w:szCs w:val="22"/>
        </w:rPr>
        <w:t xml:space="preserve">(1) </w:t>
      </w:r>
      <w:r w:rsidRPr="00A36A6F">
        <w:rPr>
          <w:rFonts w:ascii="Arial" w:eastAsia="Arial" w:hAnsi="Arial" w:cs="Arial"/>
          <w:i/>
          <w:sz w:val="16"/>
          <w:szCs w:val="22"/>
        </w:rPr>
        <w:t xml:space="preserve">Length of record retention. </w:t>
      </w:r>
      <w:r w:rsidRPr="00A36A6F">
        <w:rPr>
          <w:rFonts w:ascii="Arial" w:eastAsia="Arial" w:hAnsi="Arial" w:cs="Arial"/>
          <w:sz w:val="16"/>
          <w:szCs w:val="22"/>
        </w:rPr>
        <w:t>All regular payrolls and other basic records must be maintained</w:t>
      </w:r>
      <w:r w:rsidRPr="00A36A6F">
        <w:rPr>
          <w:rFonts w:ascii="Arial" w:eastAsia="Arial" w:hAnsi="Arial" w:cs="Arial"/>
          <w:spacing w:val="-6"/>
          <w:sz w:val="16"/>
          <w:szCs w:val="22"/>
        </w:rPr>
        <w:t xml:space="preserve"> </w:t>
      </w:r>
      <w:r w:rsidRPr="00A36A6F">
        <w:rPr>
          <w:rFonts w:ascii="Arial" w:eastAsia="Arial" w:hAnsi="Arial" w:cs="Arial"/>
          <w:sz w:val="16"/>
          <w:szCs w:val="22"/>
        </w:rPr>
        <w:t>by</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contractor</w:t>
      </w:r>
      <w:r w:rsidRPr="00A36A6F">
        <w:rPr>
          <w:rFonts w:ascii="Arial" w:eastAsia="Arial" w:hAnsi="Arial" w:cs="Arial"/>
          <w:spacing w:val="-6"/>
          <w:sz w:val="16"/>
          <w:szCs w:val="22"/>
        </w:rPr>
        <w:t xml:space="preserve"> </w:t>
      </w:r>
      <w:r w:rsidRPr="00A36A6F">
        <w:rPr>
          <w:rFonts w:ascii="Arial" w:eastAsia="Arial" w:hAnsi="Arial" w:cs="Arial"/>
          <w:sz w:val="16"/>
          <w:szCs w:val="22"/>
        </w:rPr>
        <w:t>and</w:t>
      </w:r>
      <w:r w:rsidRPr="00A36A6F">
        <w:rPr>
          <w:rFonts w:ascii="Arial" w:eastAsia="Arial" w:hAnsi="Arial" w:cs="Arial"/>
          <w:spacing w:val="-4"/>
          <w:sz w:val="16"/>
          <w:szCs w:val="22"/>
        </w:rPr>
        <w:t xml:space="preserve"> </w:t>
      </w:r>
      <w:r w:rsidRPr="00A36A6F">
        <w:rPr>
          <w:rFonts w:ascii="Arial" w:eastAsia="Arial" w:hAnsi="Arial" w:cs="Arial"/>
          <w:sz w:val="16"/>
          <w:szCs w:val="22"/>
        </w:rPr>
        <w:t>any</w:t>
      </w:r>
      <w:r w:rsidRPr="00A36A6F">
        <w:rPr>
          <w:rFonts w:ascii="Arial" w:eastAsia="Arial" w:hAnsi="Arial" w:cs="Arial"/>
          <w:spacing w:val="-5"/>
          <w:sz w:val="16"/>
          <w:szCs w:val="22"/>
        </w:rPr>
        <w:t xml:space="preserve"> </w:t>
      </w:r>
      <w:r w:rsidRPr="00A36A6F">
        <w:rPr>
          <w:rFonts w:ascii="Arial" w:eastAsia="Arial" w:hAnsi="Arial" w:cs="Arial"/>
          <w:sz w:val="16"/>
          <w:szCs w:val="22"/>
        </w:rPr>
        <w:t>subcontractor</w:t>
      </w:r>
      <w:r w:rsidRPr="00A36A6F">
        <w:rPr>
          <w:rFonts w:ascii="Arial" w:eastAsia="Arial" w:hAnsi="Arial" w:cs="Arial"/>
          <w:spacing w:val="-6"/>
          <w:sz w:val="16"/>
          <w:szCs w:val="22"/>
        </w:rPr>
        <w:t xml:space="preserve"> </w:t>
      </w:r>
      <w:r w:rsidRPr="00A36A6F">
        <w:rPr>
          <w:rFonts w:ascii="Arial" w:eastAsia="Arial" w:hAnsi="Arial" w:cs="Arial"/>
          <w:sz w:val="16"/>
          <w:szCs w:val="22"/>
        </w:rPr>
        <w:t>during</w:t>
      </w:r>
      <w:r w:rsidRPr="00A36A6F">
        <w:rPr>
          <w:rFonts w:ascii="Arial" w:eastAsia="Arial" w:hAnsi="Arial" w:cs="Arial"/>
          <w:spacing w:val="-6"/>
          <w:sz w:val="16"/>
          <w:szCs w:val="22"/>
        </w:rPr>
        <w:t xml:space="preserve"> </w:t>
      </w:r>
      <w:r w:rsidRPr="00A36A6F">
        <w:rPr>
          <w:rFonts w:ascii="Arial" w:eastAsia="Arial" w:hAnsi="Arial" w:cs="Arial"/>
          <w:sz w:val="16"/>
          <w:szCs w:val="22"/>
        </w:rPr>
        <w:t>the course of the work and preserved for all laborers and mechanics working at the site of the work (or otherwise working in construction or development of the project under a development statute) for a period of at least 3 years after all the work on the prime contract is completed.</w:t>
      </w:r>
    </w:p>
    <w:p w14:paraId="3757F245"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43F60B8C" w14:textId="77777777" w:rsidR="00A36A6F" w:rsidRPr="00A36A6F" w:rsidRDefault="00A36A6F" w:rsidP="005D1515">
      <w:pPr>
        <w:widowControl w:val="0"/>
        <w:numPr>
          <w:ilvl w:val="0"/>
          <w:numId w:val="23"/>
        </w:numPr>
        <w:tabs>
          <w:tab w:val="left" w:pos="499"/>
        </w:tabs>
        <w:autoSpaceDE w:val="0"/>
        <w:autoSpaceDN w:val="0"/>
        <w:ind w:right="38" w:firstLine="143"/>
        <w:rPr>
          <w:rFonts w:ascii="Arial" w:eastAsia="Arial" w:hAnsi="Arial" w:cs="Arial"/>
          <w:sz w:val="16"/>
          <w:szCs w:val="22"/>
        </w:rPr>
      </w:pPr>
      <w:r w:rsidRPr="00A36A6F">
        <w:rPr>
          <w:rFonts w:ascii="Arial" w:eastAsia="Arial" w:hAnsi="Arial" w:cs="Arial"/>
          <w:i/>
          <w:sz w:val="16"/>
          <w:szCs w:val="22"/>
        </w:rPr>
        <w:t xml:space="preserve">Information required. </w:t>
      </w:r>
      <w:r w:rsidRPr="00A36A6F">
        <w:rPr>
          <w:rFonts w:ascii="Arial" w:eastAsia="Arial" w:hAnsi="Arial" w:cs="Arial"/>
          <w:sz w:val="16"/>
          <w:szCs w:val="22"/>
        </w:rPr>
        <w:t xml:space="preserve">Such records must contain the name; Social Security number; last known address, telephone number, and email address of each such worker; each worker's correct classification(s) of work actually performed; hourly rates of wages paid (including rates of contributions or costs anticipated for bona fide fringe benefits or cash equivalents thereof of the types described in </w:t>
      </w:r>
      <w:hyperlink r:id="rId109">
        <w:r w:rsidRPr="00A36A6F">
          <w:rPr>
            <w:rFonts w:ascii="Arial" w:eastAsia="Arial" w:hAnsi="Arial" w:cs="Arial"/>
            <w:color w:val="0000FF"/>
            <w:sz w:val="16"/>
            <w:szCs w:val="22"/>
            <w:u w:val="single" w:color="0000FF"/>
          </w:rPr>
          <w:t>40 U.S.C.</w:t>
        </w:r>
      </w:hyperlink>
      <w:r w:rsidRPr="00A36A6F">
        <w:rPr>
          <w:rFonts w:ascii="Arial" w:eastAsia="Arial" w:hAnsi="Arial" w:cs="Arial"/>
          <w:color w:val="0000FF"/>
          <w:sz w:val="16"/>
          <w:szCs w:val="22"/>
        </w:rPr>
        <w:t xml:space="preserve"> </w:t>
      </w:r>
      <w:hyperlink r:id="rId110">
        <w:r w:rsidRPr="00A36A6F">
          <w:rPr>
            <w:rFonts w:ascii="Arial" w:eastAsia="Arial" w:hAnsi="Arial" w:cs="Arial"/>
            <w:color w:val="0000FF"/>
            <w:sz w:val="16"/>
            <w:szCs w:val="22"/>
            <w:u w:val="single" w:color="0000FF"/>
          </w:rPr>
          <w:t>3141(2)(B)</w:t>
        </w:r>
      </w:hyperlink>
      <w:r w:rsidRPr="00A36A6F">
        <w:rPr>
          <w:rFonts w:ascii="Arial" w:eastAsia="Arial" w:hAnsi="Arial" w:cs="Arial"/>
          <w:color w:val="0000FF"/>
          <w:sz w:val="16"/>
          <w:szCs w:val="22"/>
        </w:rPr>
        <w:t xml:space="preserve"> </w:t>
      </w:r>
      <w:r w:rsidRPr="00A36A6F">
        <w:rPr>
          <w:rFonts w:ascii="Arial" w:eastAsia="Arial" w:hAnsi="Arial" w:cs="Arial"/>
          <w:sz w:val="16"/>
          <w:szCs w:val="22"/>
        </w:rPr>
        <w:t>of the Davis-Bacon Act); daily and weekly number of</w:t>
      </w:r>
      <w:r w:rsidRPr="00A36A6F">
        <w:rPr>
          <w:rFonts w:ascii="Arial" w:eastAsia="Arial" w:hAnsi="Arial" w:cs="Arial"/>
          <w:spacing w:val="-5"/>
          <w:sz w:val="16"/>
          <w:szCs w:val="22"/>
        </w:rPr>
        <w:t xml:space="preserve"> </w:t>
      </w:r>
      <w:r w:rsidRPr="00A36A6F">
        <w:rPr>
          <w:rFonts w:ascii="Arial" w:eastAsia="Arial" w:hAnsi="Arial" w:cs="Arial"/>
          <w:sz w:val="16"/>
          <w:szCs w:val="22"/>
        </w:rPr>
        <w:t>hours</w:t>
      </w:r>
      <w:r w:rsidRPr="00A36A6F">
        <w:rPr>
          <w:rFonts w:ascii="Arial" w:eastAsia="Arial" w:hAnsi="Arial" w:cs="Arial"/>
          <w:spacing w:val="-4"/>
          <w:sz w:val="16"/>
          <w:szCs w:val="22"/>
        </w:rPr>
        <w:t xml:space="preserve"> </w:t>
      </w:r>
      <w:r w:rsidRPr="00A36A6F">
        <w:rPr>
          <w:rFonts w:ascii="Arial" w:eastAsia="Arial" w:hAnsi="Arial" w:cs="Arial"/>
          <w:sz w:val="16"/>
          <w:szCs w:val="22"/>
        </w:rPr>
        <w:t>actually</w:t>
      </w:r>
      <w:r w:rsidRPr="00A36A6F">
        <w:rPr>
          <w:rFonts w:ascii="Arial" w:eastAsia="Arial" w:hAnsi="Arial" w:cs="Arial"/>
          <w:spacing w:val="-4"/>
          <w:sz w:val="16"/>
          <w:szCs w:val="22"/>
        </w:rPr>
        <w:t xml:space="preserve"> </w:t>
      </w:r>
      <w:r w:rsidRPr="00A36A6F">
        <w:rPr>
          <w:rFonts w:ascii="Arial" w:eastAsia="Arial" w:hAnsi="Arial" w:cs="Arial"/>
          <w:sz w:val="16"/>
          <w:szCs w:val="22"/>
        </w:rPr>
        <w:t>worked</w:t>
      </w:r>
      <w:r w:rsidRPr="00A36A6F">
        <w:rPr>
          <w:rFonts w:ascii="Arial" w:eastAsia="Arial" w:hAnsi="Arial" w:cs="Arial"/>
          <w:spacing w:val="-5"/>
          <w:sz w:val="16"/>
          <w:szCs w:val="22"/>
        </w:rPr>
        <w:t xml:space="preserve"> </w:t>
      </w:r>
      <w:r w:rsidRPr="00A36A6F">
        <w:rPr>
          <w:rFonts w:ascii="Arial" w:eastAsia="Arial" w:hAnsi="Arial" w:cs="Arial"/>
          <w:sz w:val="16"/>
          <w:szCs w:val="22"/>
        </w:rPr>
        <w:t>in</w:t>
      </w:r>
      <w:r w:rsidRPr="00A36A6F">
        <w:rPr>
          <w:rFonts w:ascii="Arial" w:eastAsia="Arial" w:hAnsi="Arial" w:cs="Arial"/>
          <w:spacing w:val="-5"/>
          <w:sz w:val="16"/>
          <w:szCs w:val="22"/>
        </w:rPr>
        <w:t xml:space="preserve"> </w:t>
      </w:r>
      <w:r w:rsidRPr="00A36A6F">
        <w:rPr>
          <w:rFonts w:ascii="Arial" w:eastAsia="Arial" w:hAnsi="Arial" w:cs="Arial"/>
          <w:sz w:val="16"/>
          <w:szCs w:val="22"/>
        </w:rPr>
        <w:t>total</w:t>
      </w:r>
      <w:r w:rsidRPr="00A36A6F">
        <w:rPr>
          <w:rFonts w:ascii="Arial" w:eastAsia="Arial" w:hAnsi="Arial" w:cs="Arial"/>
          <w:spacing w:val="-4"/>
          <w:sz w:val="16"/>
          <w:szCs w:val="22"/>
        </w:rPr>
        <w:t xml:space="preserve"> </w:t>
      </w:r>
      <w:r w:rsidRPr="00A36A6F">
        <w:rPr>
          <w:rFonts w:ascii="Arial" w:eastAsia="Arial" w:hAnsi="Arial" w:cs="Arial"/>
          <w:sz w:val="16"/>
          <w:szCs w:val="22"/>
        </w:rPr>
        <w:t>and</w:t>
      </w:r>
      <w:r w:rsidRPr="00A36A6F">
        <w:rPr>
          <w:rFonts w:ascii="Arial" w:eastAsia="Arial" w:hAnsi="Arial" w:cs="Arial"/>
          <w:spacing w:val="-5"/>
          <w:sz w:val="16"/>
          <w:szCs w:val="22"/>
        </w:rPr>
        <w:t xml:space="preserve"> </w:t>
      </w:r>
      <w:r w:rsidRPr="00A36A6F">
        <w:rPr>
          <w:rFonts w:ascii="Arial" w:eastAsia="Arial" w:hAnsi="Arial" w:cs="Arial"/>
          <w:sz w:val="16"/>
          <w:szCs w:val="22"/>
        </w:rPr>
        <w:t>on</w:t>
      </w:r>
      <w:r w:rsidRPr="00A36A6F">
        <w:rPr>
          <w:rFonts w:ascii="Arial" w:eastAsia="Arial" w:hAnsi="Arial" w:cs="Arial"/>
          <w:spacing w:val="-5"/>
          <w:sz w:val="16"/>
          <w:szCs w:val="22"/>
        </w:rPr>
        <w:t xml:space="preserve"> </w:t>
      </w:r>
      <w:r w:rsidRPr="00A36A6F">
        <w:rPr>
          <w:rFonts w:ascii="Arial" w:eastAsia="Arial" w:hAnsi="Arial" w:cs="Arial"/>
          <w:sz w:val="16"/>
          <w:szCs w:val="22"/>
        </w:rPr>
        <w:t>each</w:t>
      </w:r>
      <w:r w:rsidRPr="00A36A6F">
        <w:rPr>
          <w:rFonts w:ascii="Arial" w:eastAsia="Arial" w:hAnsi="Arial" w:cs="Arial"/>
          <w:spacing w:val="-5"/>
          <w:sz w:val="16"/>
          <w:szCs w:val="22"/>
        </w:rPr>
        <w:t xml:space="preserve"> </w:t>
      </w:r>
      <w:r w:rsidRPr="00A36A6F">
        <w:rPr>
          <w:rFonts w:ascii="Arial" w:eastAsia="Arial" w:hAnsi="Arial" w:cs="Arial"/>
          <w:sz w:val="16"/>
          <w:szCs w:val="22"/>
        </w:rPr>
        <w:t>covered</w:t>
      </w:r>
      <w:r w:rsidRPr="00A36A6F">
        <w:rPr>
          <w:rFonts w:ascii="Arial" w:eastAsia="Arial" w:hAnsi="Arial" w:cs="Arial"/>
          <w:spacing w:val="-5"/>
          <w:sz w:val="16"/>
          <w:szCs w:val="22"/>
        </w:rPr>
        <w:t xml:space="preserve"> </w:t>
      </w:r>
      <w:r w:rsidRPr="00A36A6F">
        <w:rPr>
          <w:rFonts w:ascii="Arial" w:eastAsia="Arial" w:hAnsi="Arial" w:cs="Arial"/>
          <w:sz w:val="16"/>
          <w:szCs w:val="22"/>
        </w:rPr>
        <w:t>contract; deductions made; and actual wages paid.</w:t>
      </w:r>
    </w:p>
    <w:p w14:paraId="5125C277"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30A22972" w14:textId="77777777" w:rsidR="00A36A6F" w:rsidRPr="00A36A6F" w:rsidRDefault="00A36A6F" w:rsidP="005D1515">
      <w:pPr>
        <w:widowControl w:val="0"/>
        <w:numPr>
          <w:ilvl w:val="0"/>
          <w:numId w:val="23"/>
        </w:numPr>
        <w:tabs>
          <w:tab w:val="left" w:pos="500"/>
        </w:tabs>
        <w:autoSpaceDE w:val="0"/>
        <w:autoSpaceDN w:val="0"/>
        <w:ind w:left="120" w:right="38" w:firstLine="143"/>
        <w:rPr>
          <w:rFonts w:ascii="Arial" w:eastAsia="Arial" w:hAnsi="Arial" w:cs="Arial"/>
          <w:sz w:val="16"/>
          <w:szCs w:val="22"/>
        </w:rPr>
      </w:pPr>
      <w:r w:rsidRPr="00A36A6F">
        <w:rPr>
          <w:rFonts w:ascii="Arial" w:eastAsia="Arial" w:hAnsi="Arial" w:cs="Arial"/>
          <w:i/>
          <w:sz w:val="16"/>
          <w:szCs w:val="22"/>
        </w:rPr>
        <w:t xml:space="preserve">Additional records relating to fringe benefits. </w:t>
      </w:r>
      <w:r w:rsidRPr="00A36A6F">
        <w:rPr>
          <w:rFonts w:ascii="Arial" w:eastAsia="Arial" w:hAnsi="Arial" w:cs="Arial"/>
          <w:sz w:val="16"/>
          <w:szCs w:val="22"/>
        </w:rPr>
        <w:t xml:space="preserve">Whenever the Secretary of Labor has found under paragraph 1.e. of this section that the wages of any laborer or mechanic include the amount of any costs reasonably anticipated in providing benefits under a plan or program described in </w:t>
      </w:r>
      <w:hyperlink r:id="rId111">
        <w:r w:rsidRPr="00A36A6F">
          <w:rPr>
            <w:rFonts w:ascii="Arial" w:eastAsia="Arial" w:hAnsi="Arial" w:cs="Arial"/>
            <w:color w:val="0000FF"/>
            <w:sz w:val="16"/>
            <w:szCs w:val="22"/>
            <w:u w:val="single" w:color="0000FF"/>
          </w:rPr>
          <w:t>40 U.S.C.</w:t>
        </w:r>
      </w:hyperlink>
      <w:r w:rsidRPr="00A36A6F">
        <w:rPr>
          <w:rFonts w:ascii="Arial" w:eastAsia="Arial" w:hAnsi="Arial" w:cs="Arial"/>
          <w:color w:val="0000FF"/>
          <w:sz w:val="16"/>
          <w:szCs w:val="22"/>
        </w:rPr>
        <w:t xml:space="preserve"> </w:t>
      </w:r>
      <w:hyperlink r:id="rId112">
        <w:r w:rsidRPr="00A36A6F">
          <w:rPr>
            <w:rFonts w:ascii="Arial" w:eastAsia="Arial" w:hAnsi="Arial" w:cs="Arial"/>
            <w:color w:val="0000FF"/>
            <w:sz w:val="16"/>
            <w:szCs w:val="22"/>
            <w:u w:val="single" w:color="0000FF"/>
          </w:rPr>
          <w:t>3141(2)(B)</w:t>
        </w:r>
      </w:hyperlink>
      <w:r w:rsidRPr="00A36A6F">
        <w:rPr>
          <w:rFonts w:ascii="Arial" w:eastAsia="Arial" w:hAnsi="Arial" w:cs="Arial"/>
          <w:color w:val="0000FF"/>
          <w:sz w:val="16"/>
          <w:szCs w:val="22"/>
        </w:rPr>
        <w:t xml:space="preserve"> </w:t>
      </w:r>
      <w:r w:rsidRPr="00A36A6F">
        <w:rPr>
          <w:rFonts w:ascii="Arial" w:eastAsia="Arial" w:hAnsi="Arial" w:cs="Arial"/>
          <w:sz w:val="16"/>
          <w:szCs w:val="22"/>
        </w:rPr>
        <w:t>of the Davis-Bacon Act, the contractor must maintain records which show that the commitment to provide such benefits is enforceable, that the plan or program is financially responsible, and that the plan or program has been communicated</w:t>
      </w:r>
      <w:r w:rsidRPr="00A36A6F">
        <w:rPr>
          <w:rFonts w:ascii="Arial" w:eastAsia="Arial" w:hAnsi="Arial" w:cs="Arial"/>
          <w:spacing w:val="-6"/>
          <w:sz w:val="16"/>
          <w:szCs w:val="22"/>
        </w:rPr>
        <w:t xml:space="preserve"> </w:t>
      </w:r>
      <w:r w:rsidRPr="00A36A6F">
        <w:rPr>
          <w:rFonts w:ascii="Arial" w:eastAsia="Arial" w:hAnsi="Arial" w:cs="Arial"/>
          <w:sz w:val="16"/>
          <w:szCs w:val="22"/>
        </w:rPr>
        <w:t>in</w:t>
      </w:r>
      <w:r w:rsidRPr="00A36A6F">
        <w:rPr>
          <w:rFonts w:ascii="Arial" w:eastAsia="Arial" w:hAnsi="Arial" w:cs="Arial"/>
          <w:spacing w:val="-6"/>
          <w:sz w:val="16"/>
          <w:szCs w:val="22"/>
        </w:rPr>
        <w:t xml:space="preserve"> </w:t>
      </w:r>
      <w:r w:rsidRPr="00A36A6F">
        <w:rPr>
          <w:rFonts w:ascii="Arial" w:eastAsia="Arial" w:hAnsi="Arial" w:cs="Arial"/>
          <w:sz w:val="16"/>
          <w:szCs w:val="22"/>
        </w:rPr>
        <w:t>writing</w:t>
      </w:r>
      <w:r w:rsidRPr="00A36A6F">
        <w:rPr>
          <w:rFonts w:ascii="Arial" w:eastAsia="Arial" w:hAnsi="Arial" w:cs="Arial"/>
          <w:spacing w:val="-6"/>
          <w:sz w:val="16"/>
          <w:szCs w:val="22"/>
        </w:rPr>
        <w:t xml:space="preserve"> </w:t>
      </w:r>
      <w:r w:rsidRPr="00A36A6F">
        <w:rPr>
          <w:rFonts w:ascii="Arial" w:eastAsia="Arial" w:hAnsi="Arial" w:cs="Arial"/>
          <w:sz w:val="16"/>
          <w:szCs w:val="22"/>
        </w:rPr>
        <w:t>to</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laborers</w:t>
      </w:r>
      <w:r w:rsidRPr="00A36A6F">
        <w:rPr>
          <w:rFonts w:ascii="Arial" w:eastAsia="Arial" w:hAnsi="Arial" w:cs="Arial"/>
          <w:spacing w:val="-5"/>
          <w:sz w:val="16"/>
          <w:szCs w:val="22"/>
        </w:rPr>
        <w:t xml:space="preserve"> </w:t>
      </w:r>
      <w:r w:rsidRPr="00A36A6F">
        <w:rPr>
          <w:rFonts w:ascii="Arial" w:eastAsia="Arial" w:hAnsi="Arial" w:cs="Arial"/>
          <w:sz w:val="16"/>
          <w:szCs w:val="22"/>
        </w:rPr>
        <w:t>or</w:t>
      </w:r>
      <w:r w:rsidRPr="00A36A6F">
        <w:rPr>
          <w:rFonts w:ascii="Arial" w:eastAsia="Arial" w:hAnsi="Arial" w:cs="Arial"/>
          <w:spacing w:val="-6"/>
          <w:sz w:val="16"/>
          <w:szCs w:val="22"/>
        </w:rPr>
        <w:t xml:space="preserve"> </w:t>
      </w:r>
      <w:r w:rsidRPr="00A36A6F">
        <w:rPr>
          <w:rFonts w:ascii="Arial" w:eastAsia="Arial" w:hAnsi="Arial" w:cs="Arial"/>
          <w:sz w:val="16"/>
          <w:szCs w:val="22"/>
        </w:rPr>
        <w:t>mechanics</w:t>
      </w:r>
      <w:r w:rsidRPr="00A36A6F">
        <w:rPr>
          <w:rFonts w:ascii="Arial" w:eastAsia="Arial" w:hAnsi="Arial" w:cs="Arial"/>
          <w:spacing w:val="-5"/>
          <w:sz w:val="16"/>
          <w:szCs w:val="22"/>
        </w:rPr>
        <w:t xml:space="preserve"> </w:t>
      </w:r>
      <w:r w:rsidRPr="00A36A6F">
        <w:rPr>
          <w:rFonts w:ascii="Arial" w:eastAsia="Arial" w:hAnsi="Arial" w:cs="Arial"/>
          <w:sz w:val="16"/>
          <w:szCs w:val="22"/>
        </w:rPr>
        <w:t>affected, and records which show the costs anticipated or the actual cost incurred in providing such benefits.</w:t>
      </w:r>
    </w:p>
    <w:p w14:paraId="581CC890"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63472775" w14:textId="77777777" w:rsidR="00A36A6F" w:rsidRPr="00A36A6F" w:rsidRDefault="00A36A6F" w:rsidP="005D1515">
      <w:pPr>
        <w:widowControl w:val="0"/>
        <w:numPr>
          <w:ilvl w:val="0"/>
          <w:numId w:val="23"/>
        </w:numPr>
        <w:tabs>
          <w:tab w:val="left" w:pos="500"/>
        </w:tabs>
        <w:autoSpaceDE w:val="0"/>
        <w:autoSpaceDN w:val="0"/>
        <w:ind w:left="120" w:right="64" w:firstLine="143"/>
        <w:rPr>
          <w:rFonts w:ascii="Arial" w:eastAsia="Arial" w:hAnsi="Arial" w:cs="Arial"/>
          <w:sz w:val="16"/>
          <w:szCs w:val="22"/>
        </w:rPr>
      </w:pPr>
      <w:r w:rsidRPr="00A36A6F">
        <w:rPr>
          <w:rFonts w:ascii="Arial" w:eastAsia="Arial" w:hAnsi="Arial" w:cs="Arial"/>
          <w:i/>
          <w:sz w:val="16"/>
          <w:szCs w:val="22"/>
        </w:rPr>
        <w:t>Additional</w:t>
      </w:r>
      <w:r w:rsidRPr="00A36A6F">
        <w:rPr>
          <w:rFonts w:ascii="Arial" w:eastAsia="Arial" w:hAnsi="Arial" w:cs="Arial"/>
          <w:i/>
          <w:spacing w:val="-7"/>
          <w:sz w:val="16"/>
          <w:szCs w:val="22"/>
        </w:rPr>
        <w:t xml:space="preserve"> </w:t>
      </w:r>
      <w:r w:rsidRPr="00A36A6F">
        <w:rPr>
          <w:rFonts w:ascii="Arial" w:eastAsia="Arial" w:hAnsi="Arial" w:cs="Arial"/>
          <w:i/>
          <w:sz w:val="16"/>
          <w:szCs w:val="22"/>
        </w:rPr>
        <w:t>records</w:t>
      </w:r>
      <w:r w:rsidRPr="00A36A6F">
        <w:rPr>
          <w:rFonts w:ascii="Arial" w:eastAsia="Arial" w:hAnsi="Arial" w:cs="Arial"/>
          <w:i/>
          <w:spacing w:val="-7"/>
          <w:sz w:val="16"/>
          <w:szCs w:val="22"/>
        </w:rPr>
        <w:t xml:space="preserve"> </w:t>
      </w:r>
      <w:r w:rsidRPr="00A36A6F">
        <w:rPr>
          <w:rFonts w:ascii="Arial" w:eastAsia="Arial" w:hAnsi="Arial" w:cs="Arial"/>
          <w:i/>
          <w:sz w:val="16"/>
          <w:szCs w:val="22"/>
        </w:rPr>
        <w:t>relating</w:t>
      </w:r>
      <w:r w:rsidRPr="00A36A6F">
        <w:rPr>
          <w:rFonts w:ascii="Arial" w:eastAsia="Arial" w:hAnsi="Arial" w:cs="Arial"/>
          <w:i/>
          <w:spacing w:val="-8"/>
          <w:sz w:val="16"/>
          <w:szCs w:val="22"/>
        </w:rPr>
        <w:t xml:space="preserve"> </w:t>
      </w:r>
      <w:r w:rsidRPr="00A36A6F">
        <w:rPr>
          <w:rFonts w:ascii="Arial" w:eastAsia="Arial" w:hAnsi="Arial" w:cs="Arial"/>
          <w:i/>
          <w:sz w:val="16"/>
          <w:szCs w:val="22"/>
        </w:rPr>
        <w:t>to</w:t>
      </w:r>
      <w:r w:rsidRPr="00A36A6F">
        <w:rPr>
          <w:rFonts w:ascii="Arial" w:eastAsia="Arial" w:hAnsi="Arial" w:cs="Arial"/>
          <w:i/>
          <w:spacing w:val="-8"/>
          <w:sz w:val="16"/>
          <w:szCs w:val="22"/>
        </w:rPr>
        <w:t xml:space="preserve"> </w:t>
      </w:r>
      <w:r w:rsidRPr="00A36A6F">
        <w:rPr>
          <w:rFonts w:ascii="Arial" w:eastAsia="Arial" w:hAnsi="Arial" w:cs="Arial"/>
          <w:i/>
          <w:sz w:val="16"/>
          <w:szCs w:val="22"/>
        </w:rPr>
        <w:t>apprenticeship.</w:t>
      </w:r>
      <w:r w:rsidRPr="00A36A6F">
        <w:rPr>
          <w:rFonts w:ascii="Arial" w:eastAsia="Arial" w:hAnsi="Arial" w:cs="Arial"/>
          <w:i/>
          <w:spacing w:val="-8"/>
          <w:sz w:val="16"/>
          <w:szCs w:val="22"/>
        </w:rPr>
        <w:t xml:space="preserve"> </w:t>
      </w:r>
      <w:r w:rsidRPr="00A36A6F">
        <w:rPr>
          <w:rFonts w:ascii="Arial" w:eastAsia="Arial" w:hAnsi="Arial" w:cs="Arial"/>
          <w:sz w:val="16"/>
          <w:szCs w:val="22"/>
        </w:rPr>
        <w:t>Contractors with apprentices working under approved programs must maintain written evidence of the registration of apprenticeship programs, the registration of the apprentices, and the ratios and wage rates prescribed in the applicable programs.</w:t>
      </w:r>
    </w:p>
    <w:p w14:paraId="3BC1A9F7"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0FA2493E" w14:textId="77777777" w:rsidR="00A36A6F" w:rsidRPr="00A36A6F" w:rsidRDefault="00A36A6F" w:rsidP="005D1515">
      <w:pPr>
        <w:widowControl w:val="0"/>
        <w:numPr>
          <w:ilvl w:val="0"/>
          <w:numId w:val="24"/>
        </w:numPr>
        <w:tabs>
          <w:tab w:val="left" w:pos="439"/>
        </w:tabs>
        <w:autoSpaceDE w:val="0"/>
        <w:autoSpaceDN w:val="0"/>
        <w:ind w:right="75" w:firstLine="144"/>
        <w:rPr>
          <w:rFonts w:ascii="Arial" w:eastAsia="Arial" w:hAnsi="Arial" w:cs="Arial"/>
          <w:sz w:val="16"/>
          <w:szCs w:val="22"/>
        </w:rPr>
      </w:pPr>
      <w:r w:rsidRPr="00A36A6F">
        <w:rPr>
          <w:rFonts w:ascii="Arial" w:eastAsia="Arial" w:hAnsi="Arial" w:cs="Arial"/>
          <w:i/>
          <w:sz w:val="16"/>
          <w:szCs w:val="22"/>
        </w:rPr>
        <w:t xml:space="preserve">Certified payroll requirements </w:t>
      </w:r>
      <w:r w:rsidRPr="00A36A6F">
        <w:rPr>
          <w:rFonts w:ascii="Arial" w:eastAsia="Arial" w:hAnsi="Arial" w:cs="Arial"/>
          <w:sz w:val="16"/>
          <w:szCs w:val="22"/>
        </w:rPr>
        <w:t xml:space="preserve">(1) </w:t>
      </w:r>
      <w:r w:rsidRPr="00A36A6F">
        <w:rPr>
          <w:rFonts w:ascii="Arial" w:eastAsia="Arial" w:hAnsi="Arial" w:cs="Arial"/>
          <w:i/>
          <w:sz w:val="16"/>
          <w:szCs w:val="22"/>
        </w:rPr>
        <w:t xml:space="preserve">Frequency and method of submission. </w:t>
      </w:r>
      <w:r w:rsidRPr="00A36A6F">
        <w:rPr>
          <w:rFonts w:ascii="Arial" w:eastAsia="Arial" w:hAnsi="Arial" w:cs="Arial"/>
          <w:sz w:val="16"/>
          <w:szCs w:val="22"/>
        </w:rPr>
        <w:t>The contractor or subcontractor must submit weekly, for each week in which any DBA- or Related Acts- covered</w:t>
      </w:r>
      <w:r w:rsidRPr="00A36A6F">
        <w:rPr>
          <w:rFonts w:ascii="Arial" w:eastAsia="Arial" w:hAnsi="Arial" w:cs="Arial"/>
          <w:spacing w:val="-6"/>
          <w:sz w:val="16"/>
          <w:szCs w:val="22"/>
        </w:rPr>
        <w:t xml:space="preserve"> </w:t>
      </w:r>
      <w:r w:rsidRPr="00A36A6F">
        <w:rPr>
          <w:rFonts w:ascii="Arial" w:eastAsia="Arial" w:hAnsi="Arial" w:cs="Arial"/>
          <w:sz w:val="16"/>
          <w:szCs w:val="22"/>
        </w:rPr>
        <w:t>work</w:t>
      </w:r>
      <w:r w:rsidRPr="00A36A6F">
        <w:rPr>
          <w:rFonts w:ascii="Arial" w:eastAsia="Arial" w:hAnsi="Arial" w:cs="Arial"/>
          <w:spacing w:val="-5"/>
          <w:sz w:val="16"/>
          <w:szCs w:val="22"/>
        </w:rPr>
        <w:t xml:space="preserve"> </w:t>
      </w:r>
      <w:r w:rsidRPr="00A36A6F">
        <w:rPr>
          <w:rFonts w:ascii="Arial" w:eastAsia="Arial" w:hAnsi="Arial" w:cs="Arial"/>
          <w:sz w:val="16"/>
          <w:szCs w:val="22"/>
        </w:rPr>
        <w:t>is</w:t>
      </w:r>
      <w:r w:rsidRPr="00A36A6F">
        <w:rPr>
          <w:rFonts w:ascii="Arial" w:eastAsia="Arial" w:hAnsi="Arial" w:cs="Arial"/>
          <w:spacing w:val="-5"/>
          <w:sz w:val="16"/>
          <w:szCs w:val="22"/>
        </w:rPr>
        <w:t xml:space="preserve"> </w:t>
      </w:r>
      <w:r w:rsidRPr="00A36A6F">
        <w:rPr>
          <w:rFonts w:ascii="Arial" w:eastAsia="Arial" w:hAnsi="Arial" w:cs="Arial"/>
          <w:sz w:val="16"/>
          <w:szCs w:val="22"/>
        </w:rPr>
        <w:t>performed,</w:t>
      </w:r>
      <w:r w:rsidRPr="00A36A6F">
        <w:rPr>
          <w:rFonts w:ascii="Arial" w:eastAsia="Arial" w:hAnsi="Arial" w:cs="Arial"/>
          <w:spacing w:val="-6"/>
          <w:sz w:val="16"/>
          <w:szCs w:val="22"/>
        </w:rPr>
        <w:t xml:space="preserve"> </w:t>
      </w:r>
      <w:r w:rsidRPr="00A36A6F">
        <w:rPr>
          <w:rFonts w:ascii="Arial" w:eastAsia="Arial" w:hAnsi="Arial" w:cs="Arial"/>
          <w:sz w:val="16"/>
          <w:szCs w:val="22"/>
        </w:rPr>
        <w:t>certified</w:t>
      </w:r>
      <w:r w:rsidRPr="00A36A6F">
        <w:rPr>
          <w:rFonts w:ascii="Arial" w:eastAsia="Arial" w:hAnsi="Arial" w:cs="Arial"/>
          <w:spacing w:val="-6"/>
          <w:sz w:val="16"/>
          <w:szCs w:val="22"/>
        </w:rPr>
        <w:t xml:space="preserve"> </w:t>
      </w:r>
      <w:r w:rsidRPr="00A36A6F">
        <w:rPr>
          <w:rFonts w:ascii="Arial" w:eastAsia="Arial" w:hAnsi="Arial" w:cs="Arial"/>
          <w:sz w:val="16"/>
          <w:szCs w:val="22"/>
        </w:rPr>
        <w:t>payrolls</w:t>
      </w:r>
      <w:r w:rsidRPr="00A36A6F">
        <w:rPr>
          <w:rFonts w:ascii="Arial" w:eastAsia="Arial" w:hAnsi="Arial" w:cs="Arial"/>
          <w:spacing w:val="-5"/>
          <w:sz w:val="16"/>
          <w:szCs w:val="22"/>
        </w:rPr>
        <w:t xml:space="preserve"> </w:t>
      </w:r>
      <w:r w:rsidRPr="00A36A6F">
        <w:rPr>
          <w:rFonts w:ascii="Arial" w:eastAsia="Arial" w:hAnsi="Arial" w:cs="Arial"/>
          <w:sz w:val="16"/>
          <w:szCs w:val="22"/>
        </w:rPr>
        <w:t>to</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contracting</w:t>
      </w:r>
    </w:p>
    <w:p w14:paraId="5FE08133" w14:textId="77777777" w:rsidR="00A36A6F" w:rsidRPr="00A36A6F" w:rsidRDefault="00A36A6F" w:rsidP="00A36A6F">
      <w:pPr>
        <w:widowControl w:val="0"/>
        <w:autoSpaceDE w:val="0"/>
        <w:autoSpaceDN w:val="0"/>
        <w:spacing w:before="79"/>
        <w:ind w:right="117"/>
        <w:rPr>
          <w:rFonts w:ascii="Arial" w:eastAsia="Arial" w:hAnsi="Arial" w:cs="Arial"/>
          <w:sz w:val="16"/>
          <w:szCs w:val="16"/>
        </w:rPr>
      </w:pPr>
      <w:r w:rsidRPr="00A36A6F">
        <w:rPr>
          <w:rFonts w:ascii="Arial" w:eastAsia="Arial" w:hAnsi="Arial" w:cs="Arial"/>
          <w:sz w:val="16"/>
          <w:szCs w:val="16"/>
        </w:rPr>
        <w:br w:type="column"/>
      </w:r>
      <w:r w:rsidRPr="00A36A6F">
        <w:rPr>
          <w:rFonts w:ascii="Arial" w:eastAsia="Arial" w:hAnsi="Arial" w:cs="Arial"/>
          <w:sz w:val="16"/>
          <w:szCs w:val="16"/>
        </w:rPr>
        <w:t>agency.</w:t>
      </w:r>
      <w:r w:rsidRPr="00A36A6F">
        <w:rPr>
          <w:rFonts w:ascii="Arial" w:eastAsia="Arial" w:hAnsi="Arial" w:cs="Arial"/>
          <w:spacing w:val="-5"/>
          <w:sz w:val="16"/>
          <w:szCs w:val="16"/>
        </w:rPr>
        <w:t xml:space="preserve"> </w:t>
      </w:r>
      <w:r w:rsidRPr="00A36A6F">
        <w:rPr>
          <w:rFonts w:ascii="Arial" w:eastAsia="Arial" w:hAnsi="Arial" w:cs="Arial"/>
          <w:sz w:val="16"/>
          <w:szCs w:val="16"/>
        </w:rPr>
        <w:t>The</w:t>
      </w:r>
      <w:r w:rsidRPr="00A36A6F">
        <w:rPr>
          <w:rFonts w:ascii="Arial" w:eastAsia="Arial" w:hAnsi="Arial" w:cs="Arial"/>
          <w:spacing w:val="-5"/>
          <w:sz w:val="16"/>
          <w:szCs w:val="16"/>
        </w:rPr>
        <w:t xml:space="preserve"> </w:t>
      </w:r>
      <w:r w:rsidRPr="00A36A6F">
        <w:rPr>
          <w:rFonts w:ascii="Arial" w:eastAsia="Arial" w:hAnsi="Arial" w:cs="Arial"/>
          <w:sz w:val="16"/>
          <w:szCs w:val="16"/>
        </w:rPr>
        <w:t>prime</w:t>
      </w:r>
      <w:r w:rsidRPr="00A36A6F">
        <w:rPr>
          <w:rFonts w:ascii="Arial" w:eastAsia="Arial" w:hAnsi="Arial" w:cs="Arial"/>
          <w:spacing w:val="-5"/>
          <w:sz w:val="16"/>
          <w:szCs w:val="16"/>
        </w:rPr>
        <w:t xml:space="preserve"> </w:t>
      </w:r>
      <w:r w:rsidRPr="00A36A6F">
        <w:rPr>
          <w:rFonts w:ascii="Arial" w:eastAsia="Arial" w:hAnsi="Arial" w:cs="Arial"/>
          <w:sz w:val="16"/>
          <w:szCs w:val="16"/>
        </w:rPr>
        <w:t>contractor</w:t>
      </w:r>
      <w:r w:rsidRPr="00A36A6F">
        <w:rPr>
          <w:rFonts w:ascii="Arial" w:eastAsia="Arial" w:hAnsi="Arial" w:cs="Arial"/>
          <w:spacing w:val="-5"/>
          <w:sz w:val="16"/>
          <w:szCs w:val="16"/>
        </w:rPr>
        <w:t xml:space="preserve"> </w:t>
      </w:r>
      <w:r w:rsidRPr="00A36A6F">
        <w:rPr>
          <w:rFonts w:ascii="Arial" w:eastAsia="Arial" w:hAnsi="Arial" w:cs="Arial"/>
          <w:sz w:val="16"/>
          <w:szCs w:val="16"/>
        </w:rPr>
        <w:t>is</w:t>
      </w:r>
      <w:r w:rsidRPr="00A36A6F">
        <w:rPr>
          <w:rFonts w:ascii="Arial" w:eastAsia="Arial" w:hAnsi="Arial" w:cs="Arial"/>
          <w:spacing w:val="-4"/>
          <w:sz w:val="16"/>
          <w:szCs w:val="16"/>
        </w:rPr>
        <w:t xml:space="preserve"> </w:t>
      </w:r>
      <w:r w:rsidRPr="00A36A6F">
        <w:rPr>
          <w:rFonts w:ascii="Arial" w:eastAsia="Arial" w:hAnsi="Arial" w:cs="Arial"/>
          <w:sz w:val="16"/>
          <w:szCs w:val="16"/>
        </w:rPr>
        <w:t>responsible</w:t>
      </w:r>
      <w:r w:rsidRPr="00A36A6F">
        <w:rPr>
          <w:rFonts w:ascii="Arial" w:eastAsia="Arial" w:hAnsi="Arial" w:cs="Arial"/>
          <w:spacing w:val="-5"/>
          <w:sz w:val="16"/>
          <w:szCs w:val="16"/>
        </w:rPr>
        <w:t xml:space="preserve"> </w:t>
      </w:r>
      <w:r w:rsidRPr="00A36A6F">
        <w:rPr>
          <w:rFonts w:ascii="Arial" w:eastAsia="Arial" w:hAnsi="Arial" w:cs="Arial"/>
          <w:sz w:val="16"/>
          <w:szCs w:val="16"/>
        </w:rPr>
        <w:t>for</w:t>
      </w:r>
      <w:r w:rsidRPr="00A36A6F">
        <w:rPr>
          <w:rFonts w:ascii="Arial" w:eastAsia="Arial" w:hAnsi="Arial" w:cs="Arial"/>
          <w:spacing w:val="-5"/>
          <w:sz w:val="16"/>
          <w:szCs w:val="16"/>
        </w:rPr>
        <w:t xml:space="preserve"> </w:t>
      </w:r>
      <w:r w:rsidRPr="00A36A6F">
        <w:rPr>
          <w:rFonts w:ascii="Arial" w:eastAsia="Arial" w:hAnsi="Arial" w:cs="Arial"/>
          <w:sz w:val="16"/>
          <w:szCs w:val="16"/>
        </w:rPr>
        <w:t>the</w:t>
      </w:r>
      <w:r w:rsidRPr="00A36A6F">
        <w:rPr>
          <w:rFonts w:ascii="Arial" w:eastAsia="Arial" w:hAnsi="Arial" w:cs="Arial"/>
          <w:spacing w:val="-5"/>
          <w:sz w:val="16"/>
          <w:szCs w:val="16"/>
        </w:rPr>
        <w:t xml:space="preserve"> </w:t>
      </w:r>
      <w:r w:rsidRPr="00A36A6F">
        <w:rPr>
          <w:rFonts w:ascii="Arial" w:eastAsia="Arial" w:hAnsi="Arial" w:cs="Arial"/>
          <w:sz w:val="16"/>
          <w:szCs w:val="16"/>
        </w:rPr>
        <w:t>submission of all certified payrolls by all subcontractors. A contracting agency or prime contractor may permit or require contractors</w:t>
      </w:r>
      <w:r w:rsidRPr="00A36A6F">
        <w:rPr>
          <w:rFonts w:ascii="Arial" w:eastAsia="Arial" w:hAnsi="Arial" w:cs="Arial"/>
          <w:spacing w:val="40"/>
          <w:sz w:val="16"/>
          <w:szCs w:val="16"/>
        </w:rPr>
        <w:t xml:space="preserve"> </w:t>
      </w:r>
      <w:r w:rsidRPr="00A36A6F">
        <w:rPr>
          <w:rFonts w:ascii="Arial" w:eastAsia="Arial" w:hAnsi="Arial" w:cs="Arial"/>
          <w:sz w:val="16"/>
          <w:szCs w:val="16"/>
        </w:rPr>
        <w:t>to submit certified payrolls through an electronic system, as long</w:t>
      </w:r>
      <w:r w:rsidRPr="00A36A6F">
        <w:rPr>
          <w:rFonts w:ascii="Arial" w:eastAsia="Arial" w:hAnsi="Arial" w:cs="Arial"/>
          <w:spacing w:val="-2"/>
          <w:sz w:val="16"/>
          <w:szCs w:val="16"/>
        </w:rPr>
        <w:t xml:space="preserve"> </w:t>
      </w:r>
      <w:r w:rsidRPr="00A36A6F">
        <w:rPr>
          <w:rFonts w:ascii="Arial" w:eastAsia="Arial" w:hAnsi="Arial" w:cs="Arial"/>
          <w:sz w:val="16"/>
          <w:szCs w:val="16"/>
        </w:rPr>
        <w:t>as</w:t>
      </w:r>
      <w:r w:rsidRPr="00A36A6F">
        <w:rPr>
          <w:rFonts w:ascii="Arial" w:eastAsia="Arial" w:hAnsi="Arial" w:cs="Arial"/>
          <w:spacing w:val="-1"/>
          <w:sz w:val="16"/>
          <w:szCs w:val="16"/>
        </w:rPr>
        <w:t xml:space="preserve"> </w:t>
      </w:r>
      <w:r w:rsidRPr="00A36A6F">
        <w:rPr>
          <w:rFonts w:ascii="Arial" w:eastAsia="Arial" w:hAnsi="Arial" w:cs="Arial"/>
          <w:sz w:val="16"/>
          <w:szCs w:val="16"/>
        </w:rPr>
        <w:t>the</w:t>
      </w:r>
      <w:r w:rsidRPr="00A36A6F">
        <w:rPr>
          <w:rFonts w:ascii="Arial" w:eastAsia="Arial" w:hAnsi="Arial" w:cs="Arial"/>
          <w:spacing w:val="-2"/>
          <w:sz w:val="16"/>
          <w:szCs w:val="16"/>
        </w:rPr>
        <w:t xml:space="preserve"> </w:t>
      </w:r>
      <w:r w:rsidRPr="00A36A6F">
        <w:rPr>
          <w:rFonts w:ascii="Arial" w:eastAsia="Arial" w:hAnsi="Arial" w:cs="Arial"/>
          <w:sz w:val="16"/>
          <w:szCs w:val="16"/>
        </w:rPr>
        <w:t>electronic</w:t>
      </w:r>
      <w:r w:rsidRPr="00A36A6F">
        <w:rPr>
          <w:rFonts w:ascii="Arial" w:eastAsia="Arial" w:hAnsi="Arial" w:cs="Arial"/>
          <w:spacing w:val="-1"/>
          <w:sz w:val="16"/>
          <w:szCs w:val="16"/>
        </w:rPr>
        <w:t xml:space="preserve"> </w:t>
      </w:r>
      <w:r w:rsidRPr="00A36A6F">
        <w:rPr>
          <w:rFonts w:ascii="Arial" w:eastAsia="Arial" w:hAnsi="Arial" w:cs="Arial"/>
          <w:sz w:val="16"/>
          <w:szCs w:val="16"/>
        </w:rPr>
        <w:t>system</w:t>
      </w:r>
      <w:r w:rsidRPr="00A36A6F">
        <w:rPr>
          <w:rFonts w:ascii="Arial" w:eastAsia="Arial" w:hAnsi="Arial" w:cs="Arial"/>
          <w:spacing w:val="-1"/>
          <w:sz w:val="16"/>
          <w:szCs w:val="16"/>
        </w:rPr>
        <w:t xml:space="preserve"> </w:t>
      </w:r>
      <w:r w:rsidRPr="00A36A6F">
        <w:rPr>
          <w:rFonts w:ascii="Arial" w:eastAsia="Arial" w:hAnsi="Arial" w:cs="Arial"/>
          <w:sz w:val="16"/>
          <w:szCs w:val="16"/>
        </w:rPr>
        <w:t>requires</w:t>
      </w:r>
      <w:r w:rsidRPr="00A36A6F">
        <w:rPr>
          <w:rFonts w:ascii="Arial" w:eastAsia="Arial" w:hAnsi="Arial" w:cs="Arial"/>
          <w:spacing w:val="-1"/>
          <w:sz w:val="16"/>
          <w:szCs w:val="16"/>
        </w:rPr>
        <w:t xml:space="preserve"> </w:t>
      </w:r>
      <w:r w:rsidRPr="00A36A6F">
        <w:rPr>
          <w:rFonts w:ascii="Arial" w:eastAsia="Arial" w:hAnsi="Arial" w:cs="Arial"/>
          <w:sz w:val="16"/>
          <w:szCs w:val="16"/>
        </w:rPr>
        <w:t>a</w:t>
      </w:r>
      <w:r w:rsidRPr="00A36A6F">
        <w:rPr>
          <w:rFonts w:ascii="Arial" w:eastAsia="Arial" w:hAnsi="Arial" w:cs="Arial"/>
          <w:spacing w:val="-2"/>
          <w:sz w:val="16"/>
          <w:szCs w:val="16"/>
        </w:rPr>
        <w:t xml:space="preserve"> </w:t>
      </w:r>
      <w:r w:rsidRPr="00A36A6F">
        <w:rPr>
          <w:rFonts w:ascii="Arial" w:eastAsia="Arial" w:hAnsi="Arial" w:cs="Arial"/>
          <w:sz w:val="16"/>
          <w:szCs w:val="16"/>
        </w:rPr>
        <w:t>legally</w:t>
      </w:r>
      <w:r w:rsidRPr="00A36A6F">
        <w:rPr>
          <w:rFonts w:ascii="Arial" w:eastAsia="Arial" w:hAnsi="Arial" w:cs="Arial"/>
          <w:spacing w:val="-1"/>
          <w:sz w:val="16"/>
          <w:szCs w:val="16"/>
        </w:rPr>
        <w:t xml:space="preserve"> </w:t>
      </w:r>
      <w:r w:rsidRPr="00A36A6F">
        <w:rPr>
          <w:rFonts w:ascii="Arial" w:eastAsia="Arial" w:hAnsi="Arial" w:cs="Arial"/>
          <w:sz w:val="16"/>
          <w:szCs w:val="16"/>
        </w:rPr>
        <w:t>valid</w:t>
      </w:r>
      <w:r w:rsidRPr="00A36A6F">
        <w:rPr>
          <w:rFonts w:ascii="Arial" w:eastAsia="Arial" w:hAnsi="Arial" w:cs="Arial"/>
          <w:spacing w:val="-2"/>
          <w:sz w:val="16"/>
          <w:szCs w:val="16"/>
        </w:rPr>
        <w:t xml:space="preserve"> </w:t>
      </w:r>
      <w:r w:rsidRPr="00A36A6F">
        <w:rPr>
          <w:rFonts w:ascii="Arial" w:eastAsia="Arial" w:hAnsi="Arial" w:cs="Arial"/>
          <w:sz w:val="16"/>
          <w:szCs w:val="16"/>
        </w:rPr>
        <w:t>electronic signature; the system allows the contractor, the contracting agency, and the Department of Labor to access the certified payrolls upon request for at least 3 years after the work on the prime contract has been completed; and the contracting agency or prime contractor permits other methods of submission in situations where the contractor is unable or limited in its ability to use or access the electronic system.</w:t>
      </w:r>
    </w:p>
    <w:p w14:paraId="42C96BC7"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44387A7F" w14:textId="77777777" w:rsidR="00A36A6F" w:rsidRPr="00A36A6F" w:rsidRDefault="00A36A6F" w:rsidP="005D1515">
      <w:pPr>
        <w:widowControl w:val="0"/>
        <w:numPr>
          <w:ilvl w:val="0"/>
          <w:numId w:val="22"/>
        </w:numPr>
        <w:tabs>
          <w:tab w:val="left" w:pos="499"/>
        </w:tabs>
        <w:autoSpaceDE w:val="0"/>
        <w:autoSpaceDN w:val="0"/>
        <w:ind w:right="115" w:firstLine="143"/>
        <w:rPr>
          <w:rFonts w:ascii="Arial" w:eastAsia="Arial" w:hAnsi="Arial" w:cs="Arial"/>
          <w:sz w:val="16"/>
          <w:szCs w:val="22"/>
        </w:rPr>
      </w:pPr>
      <w:r w:rsidRPr="00A36A6F">
        <w:rPr>
          <w:rFonts w:ascii="Arial" w:eastAsia="Arial" w:hAnsi="Arial" w:cs="Arial"/>
          <w:noProof/>
          <w:sz w:val="22"/>
          <w:szCs w:val="22"/>
        </w:rPr>
        <mc:AlternateContent>
          <mc:Choice Requires="wps">
            <w:drawing>
              <wp:anchor distT="0" distB="0" distL="0" distR="0" simplePos="0" relativeHeight="251659264" behindDoc="0" locked="0" layoutInCell="1" allowOverlap="1" wp14:anchorId="1096DCD4" wp14:editId="06A268FE">
                <wp:simplePos x="0" y="0"/>
                <wp:positionH relativeFrom="page">
                  <wp:posOffset>4023359</wp:posOffset>
                </wp:positionH>
                <wp:positionV relativeFrom="paragraph">
                  <wp:posOffset>1625094</wp:posOffset>
                </wp:positionV>
                <wp:extent cx="1027430" cy="7620"/>
                <wp:effectExtent l="0" t="0" r="0" b="0"/>
                <wp:wrapNone/>
                <wp:docPr id="18889376" name="Graphic 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027430" cy="7620"/>
                        </a:xfrm>
                        <a:custGeom>
                          <a:avLst/>
                          <a:gdLst/>
                          <a:ahLst/>
                          <a:cxnLst/>
                          <a:rect l="l" t="t" r="r" b="b"/>
                          <a:pathLst>
                            <a:path w="1027430" h="7620">
                              <a:moveTo>
                                <a:pt x="1027176" y="0"/>
                              </a:moveTo>
                              <a:lnTo>
                                <a:pt x="0" y="0"/>
                              </a:lnTo>
                              <a:lnTo>
                                <a:pt x="0" y="7620"/>
                              </a:lnTo>
                              <a:lnTo>
                                <a:pt x="1027176" y="7620"/>
                              </a:lnTo>
                              <a:lnTo>
                                <a:pt x="1027176" y="0"/>
                              </a:lnTo>
                              <a:close/>
                            </a:path>
                          </a:pathLst>
                        </a:custGeom>
                        <a:solidFill>
                          <a:srgbClr val="0000FF"/>
                        </a:solidFill>
                      </wps:spPr>
                      <wps:bodyPr wrap="square" lIns="0" tIns="0" rIns="0" bIns="0" rtlCol="0">
                        <a:prstTxWarp prst="textNoShape">
                          <a:avLst/>
                        </a:prstTxWarp>
                        <a:noAutofit/>
                      </wps:bodyPr>
                    </wps:wsp>
                  </a:graphicData>
                </a:graphic>
              </wp:anchor>
            </w:drawing>
          </mc:Choice>
          <mc:Fallback>
            <w:pict>
              <v:shape w14:anchorId="02E775A9" id="Graphic 2" o:spid="_x0000_s1026" style="position:absolute;margin-left:316.8pt;margin-top:127.95pt;width:80.9pt;height:.6pt;z-index:251659264;visibility:visible;mso-wrap-style:square;mso-wrap-distance-left:0;mso-wrap-distance-top:0;mso-wrap-distance-right:0;mso-wrap-distance-bottom:0;mso-position-horizontal:absolute;mso-position-horizontal-relative:page;mso-position-vertical:absolute;mso-position-vertical-relative:text;v-text-anchor:top" coordsize="1027430,762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B8i1HQIAAL0EAAAOAAAAZHJzL2Uyb0RvYy54bWysVE2P0zAQvSPxHyzfadqCWhQ1XaFdFSGt&#10;lpW2iLPrOE2E4zFjN0n/PWOnzkZwApGDM/Y8T96bj+zuhlazTqFrwBR8tVhypoyEsjHngn87Ht59&#10;5Mx5YUqhwaiCX5Xjd/u3b3a9zdUaatClQkZBjMt7W/Dae5tnmZO1aoVbgFWGnBVgKzxt8ZyVKHqK&#10;3upsvVxush6wtAhSOUenD6OT72P8qlLSf60qpzzTBSduPq4Y11NYs/1O5GcUtm7kjYb4BxataAx9&#10;dAr1ILxgF2z+CNU2EsFB5RcS2gyqqpEqaiA1q+Vval5qYVXUQslxdkqT+39h5VP3Yp8xUHf2EeQP&#10;RxnJeuvyyRM27oYZKmwDloizIWbxOmVRDZ5JOlwt19sP7ynZknzbzTomORN5uisvzn9WEOOI7tH5&#10;sQZlskSdLDmYZCJVMtRQxxp6zqiGyBnV8DTW0Aof7gVywWT9jEh94xGcLXTqCBHmg4TAdrXdcJaE&#10;ENNXjDZzLGmaoZIvvW2MN2JmspM7vUfY/LN/BU7ZTOGkBqdCzUbdkxFzQYfzbDvQTXlotA7yHZ5P&#10;9xpZJ8Jo0HM4hEzSlRksdsJY/NAGJyivz8h6mpeCu58XgYoz/cVQQ4bhSgYm45QM9Poe4gjGzKPz&#10;x+G7QMssmQX31DtPkNpd5KktgqgJG24a+HTxUDWhZyK3kdFtQzMSBdzmOQzhfB9Rr3+d/S8AAAD/&#10;/wMAUEsDBBQABgAIAAAAIQDIzY+N4AAAAAsBAAAPAAAAZHJzL2Rvd25yZXYueG1sTI+xTsMwEIZ3&#10;JN7BOiQ26qQhKQ1xqoKCWLpQunRz4yOOiM9R7Dbm7XEnGO/u03/fX22CGdgFJ9dbEpAuEmBIrVU9&#10;dQIOn28PT8Ccl6TkYAkF/KCDTX17U8lS2Zk+8LL3HYsh5EopQHs/lpy7VqORbmFHpHj7spORPo5T&#10;x9Uk5xhuBr5MkoIb2VP8oOWIrxrb7/3ZCBjCcX5vmky/7Fp+CMeto7TZCXF/F7bPwDwG/wfDVT+q&#10;Qx2dTvZMyrFBQJFlRUQFLPN8DSwSq3X+COx03axS4HXF/3eofwEAAP//AwBQSwECLQAUAAYACAAA&#10;ACEAtoM4kv4AAADhAQAAEwAAAAAAAAAAAAAAAAAAAAAAW0NvbnRlbnRfVHlwZXNdLnhtbFBLAQIt&#10;ABQABgAIAAAAIQA4/SH/1gAAAJQBAAALAAAAAAAAAAAAAAAAAC8BAABfcmVscy8ucmVsc1BLAQIt&#10;ABQABgAIAAAAIQAWB8i1HQIAAL0EAAAOAAAAAAAAAAAAAAAAAC4CAABkcnMvZTJvRG9jLnhtbFBL&#10;AQItABQABgAIAAAAIQDIzY+N4AAAAAsBAAAPAAAAAAAAAAAAAAAAAHcEAABkcnMvZG93bnJldi54&#10;bWxQSwUGAAAAAAQABADzAAAAhAUAAAAA&#10;" path="m1027176,l,,,7620r1027176,l1027176,xe" fillcolor="blue" stroked="f">
                <v:path arrowok="t"/>
                <w10:wrap anchorx="page"/>
              </v:shape>
            </w:pict>
          </mc:Fallback>
        </mc:AlternateContent>
      </w:r>
      <w:r w:rsidRPr="00A36A6F">
        <w:rPr>
          <w:rFonts w:ascii="Arial" w:eastAsia="Arial" w:hAnsi="Arial" w:cs="Arial"/>
          <w:i/>
          <w:sz w:val="16"/>
          <w:szCs w:val="22"/>
        </w:rPr>
        <w:t xml:space="preserve">Information required. </w:t>
      </w:r>
      <w:r w:rsidRPr="00A36A6F">
        <w:rPr>
          <w:rFonts w:ascii="Arial" w:eastAsia="Arial" w:hAnsi="Arial" w:cs="Arial"/>
          <w:sz w:val="16"/>
          <w:szCs w:val="22"/>
        </w:rPr>
        <w:t xml:space="preserve">The certified payrolls submitted must set out accurately and completely </w:t>
      </w:r>
      <w:proofErr w:type="gramStart"/>
      <w:r w:rsidRPr="00A36A6F">
        <w:rPr>
          <w:rFonts w:ascii="Arial" w:eastAsia="Arial" w:hAnsi="Arial" w:cs="Arial"/>
          <w:sz w:val="16"/>
          <w:szCs w:val="22"/>
        </w:rPr>
        <w:t>all of</w:t>
      </w:r>
      <w:proofErr w:type="gramEnd"/>
      <w:r w:rsidRPr="00A36A6F">
        <w:rPr>
          <w:rFonts w:ascii="Arial" w:eastAsia="Arial" w:hAnsi="Arial" w:cs="Arial"/>
          <w:sz w:val="16"/>
          <w:szCs w:val="22"/>
        </w:rPr>
        <w:t xml:space="preserve"> the information required to be maintained under paragraph 3.a.(2) of this section, except that full Social Security numbers and last known addresses, telephone numbers, and email addresses must not be included on weekly transmittals. Instead, the certified payrolls need only include an individually identifying number for each worker </w:t>
      </w:r>
      <w:proofErr w:type="gramStart"/>
      <w:r w:rsidRPr="00A36A6F">
        <w:rPr>
          <w:rFonts w:ascii="Arial" w:eastAsia="Arial" w:hAnsi="Arial" w:cs="Arial"/>
          <w:sz w:val="16"/>
          <w:szCs w:val="22"/>
        </w:rPr>
        <w:t xml:space="preserve">( </w:t>
      </w:r>
      <w:r w:rsidRPr="00A36A6F">
        <w:rPr>
          <w:rFonts w:ascii="Arial" w:eastAsia="Arial" w:hAnsi="Arial" w:cs="Arial"/>
          <w:i/>
          <w:sz w:val="16"/>
          <w:szCs w:val="22"/>
        </w:rPr>
        <w:t>e.g.</w:t>
      </w:r>
      <w:proofErr w:type="gramEnd"/>
      <w:r w:rsidRPr="00A36A6F">
        <w:rPr>
          <w:rFonts w:ascii="Arial" w:eastAsia="Arial" w:hAnsi="Arial" w:cs="Arial"/>
          <w:i/>
          <w:sz w:val="16"/>
          <w:szCs w:val="22"/>
        </w:rPr>
        <w:t xml:space="preserve">, </w:t>
      </w:r>
      <w:r w:rsidRPr="00A36A6F">
        <w:rPr>
          <w:rFonts w:ascii="Arial" w:eastAsia="Arial" w:hAnsi="Arial" w:cs="Arial"/>
          <w:sz w:val="16"/>
          <w:szCs w:val="22"/>
        </w:rPr>
        <w:t>the last four digits of the worker's Social Security number). The required weekly</w:t>
      </w:r>
      <w:r w:rsidRPr="00A36A6F">
        <w:rPr>
          <w:rFonts w:ascii="Arial" w:eastAsia="Arial" w:hAnsi="Arial" w:cs="Arial"/>
          <w:spacing w:val="40"/>
          <w:sz w:val="16"/>
          <w:szCs w:val="22"/>
        </w:rPr>
        <w:t xml:space="preserve"> </w:t>
      </w:r>
      <w:r w:rsidRPr="00A36A6F">
        <w:rPr>
          <w:rFonts w:ascii="Arial" w:eastAsia="Arial" w:hAnsi="Arial" w:cs="Arial"/>
          <w:sz w:val="16"/>
          <w:szCs w:val="22"/>
        </w:rPr>
        <w:t>certified payroll information may be submitted using Optional Form WH–347 or in any other format desired. Optional Form WH–347 is available for this purpose from the Wage and Hour Division</w:t>
      </w:r>
      <w:r w:rsidRPr="00A36A6F">
        <w:rPr>
          <w:rFonts w:ascii="Arial" w:eastAsia="Arial" w:hAnsi="Arial" w:cs="Arial"/>
          <w:spacing w:val="-12"/>
          <w:sz w:val="16"/>
          <w:szCs w:val="22"/>
        </w:rPr>
        <w:t xml:space="preserve"> </w:t>
      </w:r>
      <w:r w:rsidRPr="00A36A6F">
        <w:rPr>
          <w:rFonts w:ascii="Arial" w:eastAsia="Arial" w:hAnsi="Arial" w:cs="Arial"/>
          <w:sz w:val="16"/>
          <w:szCs w:val="22"/>
        </w:rPr>
        <w:t>website</w:t>
      </w:r>
      <w:r w:rsidRPr="00A36A6F">
        <w:rPr>
          <w:rFonts w:ascii="Arial" w:eastAsia="Arial" w:hAnsi="Arial" w:cs="Arial"/>
          <w:spacing w:val="-11"/>
          <w:sz w:val="16"/>
          <w:szCs w:val="22"/>
        </w:rPr>
        <w:t xml:space="preserve"> </w:t>
      </w:r>
      <w:r w:rsidRPr="00A36A6F">
        <w:rPr>
          <w:rFonts w:ascii="Arial" w:eastAsia="Arial" w:hAnsi="Arial" w:cs="Arial"/>
          <w:sz w:val="16"/>
          <w:szCs w:val="22"/>
        </w:rPr>
        <w:t>at</w:t>
      </w:r>
      <w:r w:rsidRPr="00A36A6F">
        <w:rPr>
          <w:rFonts w:ascii="Arial" w:eastAsia="Arial" w:hAnsi="Arial" w:cs="Arial"/>
          <w:spacing w:val="-11"/>
          <w:sz w:val="16"/>
          <w:szCs w:val="22"/>
        </w:rPr>
        <w:t xml:space="preserve"> </w:t>
      </w:r>
      <w:hyperlink r:id="rId113">
        <w:r w:rsidRPr="00A36A6F">
          <w:rPr>
            <w:rFonts w:ascii="Arial" w:eastAsia="Arial" w:hAnsi="Arial" w:cs="Arial"/>
            <w:i/>
            <w:color w:val="0000FF"/>
            <w:sz w:val="16"/>
            <w:szCs w:val="22"/>
            <w:u w:val="single" w:color="0000FF"/>
          </w:rPr>
          <w:t>https://www.dol.gov/sites/dolgov/files/WHD/</w:t>
        </w:r>
      </w:hyperlink>
      <w:r w:rsidRPr="00A36A6F">
        <w:rPr>
          <w:rFonts w:ascii="Arial" w:eastAsia="Arial" w:hAnsi="Arial" w:cs="Arial"/>
          <w:i/>
          <w:color w:val="0000FF"/>
          <w:sz w:val="16"/>
          <w:szCs w:val="22"/>
        </w:rPr>
        <w:t xml:space="preserve"> </w:t>
      </w:r>
      <w:hyperlink r:id="rId114">
        <w:r w:rsidRPr="00A36A6F">
          <w:rPr>
            <w:rFonts w:ascii="Arial" w:eastAsia="Arial" w:hAnsi="Arial" w:cs="Arial"/>
            <w:i/>
            <w:color w:val="0000FF"/>
            <w:sz w:val="16"/>
            <w:szCs w:val="22"/>
          </w:rPr>
          <w:t>legacy/files/wh347/.pdf</w:t>
        </w:r>
      </w:hyperlink>
      <w:r w:rsidRPr="00A36A6F">
        <w:rPr>
          <w:rFonts w:ascii="Arial" w:eastAsia="Arial" w:hAnsi="Arial" w:cs="Arial"/>
          <w:i/>
          <w:color w:val="0000FF"/>
          <w:sz w:val="16"/>
          <w:szCs w:val="22"/>
        </w:rPr>
        <w:t xml:space="preserve"> </w:t>
      </w:r>
      <w:r w:rsidRPr="00A36A6F">
        <w:rPr>
          <w:rFonts w:ascii="Arial" w:eastAsia="Arial" w:hAnsi="Arial" w:cs="Arial"/>
          <w:sz w:val="16"/>
          <w:szCs w:val="22"/>
        </w:rPr>
        <w:t>or its successor website. It is not a violation of this section for a prime contractor to require a subcontractor to provide full Social Security numbers and last known</w:t>
      </w:r>
      <w:r w:rsidRPr="00A36A6F">
        <w:rPr>
          <w:rFonts w:ascii="Arial" w:eastAsia="Arial" w:hAnsi="Arial" w:cs="Arial"/>
          <w:spacing w:val="-6"/>
          <w:sz w:val="16"/>
          <w:szCs w:val="22"/>
        </w:rPr>
        <w:t xml:space="preserve"> </w:t>
      </w:r>
      <w:r w:rsidRPr="00A36A6F">
        <w:rPr>
          <w:rFonts w:ascii="Arial" w:eastAsia="Arial" w:hAnsi="Arial" w:cs="Arial"/>
          <w:sz w:val="16"/>
          <w:szCs w:val="22"/>
        </w:rPr>
        <w:t>addresses,</w:t>
      </w:r>
      <w:r w:rsidRPr="00A36A6F">
        <w:rPr>
          <w:rFonts w:ascii="Arial" w:eastAsia="Arial" w:hAnsi="Arial" w:cs="Arial"/>
          <w:spacing w:val="-6"/>
          <w:sz w:val="16"/>
          <w:szCs w:val="22"/>
        </w:rPr>
        <w:t xml:space="preserve"> </w:t>
      </w:r>
      <w:r w:rsidRPr="00A36A6F">
        <w:rPr>
          <w:rFonts w:ascii="Arial" w:eastAsia="Arial" w:hAnsi="Arial" w:cs="Arial"/>
          <w:sz w:val="16"/>
          <w:szCs w:val="22"/>
        </w:rPr>
        <w:t>telephone</w:t>
      </w:r>
      <w:r w:rsidRPr="00A36A6F">
        <w:rPr>
          <w:rFonts w:ascii="Arial" w:eastAsia="Arial" w:hAnsi="Arial" w:cs="Arial"/>
          <w:spacing w:val="-6"/>
          <w:sz w:val="16"/>
          <w:szCs w:val="22"/>
        </w:rPr>
        <w:t xml:space="preserve"> </w:t>
      </w:r>
      <w:r w:rsidRPr="00A36A6F">
        <w:rPr>
          <w:rFonts w:ascii="Arial" w:eastAsia="Arial" w:hAnsi="Arial" w:cs="Arial"/>
          <w:sz w:val="16"/>
          <w:szCs w:val="22"/>
        </w:rPr>
        <w:t>numbers,</w:t>
      </w:r>
      <w:r w:rsidRPr="00A36A6F">
        <w:rPr>
          <w:rFonts w:ascii="Arial" w:eastAsia="Arial" w:hAnsi="Arial" w:cs="Arial"/>
          <w:spacing w:val="-6"/>
          <w:sz w:val="16"/>
          <w:szCs w:val="22"/>
        </w:rPr>
        <w:t xml:space="preserve"> </w:t>
      </w:r>
      <w:r w:rsidRPr="00A36A6F">
        <w:rPr>
          <w:rFonts w:ascii="Arial" w:eastAsia="Arial" w:hAnsi="Arial" w:cs="Arial"/>
          <w:sz w:val="16"/>
          <w:szCs w:val="22"/>
        </w:rPr>
        <w:t>and</w:t>
      </w:r>
      <w:r w:rsidRPr="00A36A6F">
        <w:rPr>
          <w:rFonts w:ascii="Arial" w:eastAsia="Arial" w:hAnsi="Arial" w:cs="Arial"/>
          <w:spacing w:val="-6"/>
          <w:sz w:val="16"/>
          <w:szCs w:val="22"/>
        </w:rPr>
        <w:t xml:space="preserve"> </w:t>
      </w:r>
      <w:r w:rsidRPr="00A36A6F">
        <w:rPr>
          <w:rFonts w:ascii="Arial" w:eastAsia="Arial" w:hAnsi="Arial" w:cs="Arial"/>
          <w:sz w:val="16"/>
          <w:szCs w:val="22"/>
        </w:rPr>
        <w:t>email</w:t>
      </w:r>
      <w:r w:rsidRPr="00A36A6F">
        <w:rPr>
          <w:rFonts w:ascii="Arial" w:eastAsia="Arial" w:hAnsi="Arial" w:cs="Arial"/>
          <w:spacing w:val="-5"/>
          <w:sz w:val="16"/>
          <w:szCs w:val="22"/>
        </w:rPr>
        <w:t xml:space="preserve"> </w:t>
      </w:r>
      <w:r w:rsidRPr="00A36A6F">
        <w:rPr>
          <w:rFonts w:ascii="Arial" w:eastAsia="Arial" w:hAnsi="Arial" w:cs="Arial"/>
          <w:sz w:val="16"/>
          <w:szCs w:val="22"/>
        </w:rPr>
        <w:t>addresses</w:t>
      </w:r>
      <w:r w:rsidRPr="00A36A6F">
        <w:rPr>
          <w:rFonts w:ascii="Arial" w:eastAsia="Arial" w:hAnsi="Arial" w:cs="Arial"/>
          <w:spacing w:val="-5"/>
          <w:sz w:val="16"/>
          <w:szCs w:val="22"/>
        </w:rPr>
        <w:t xml:space="preserve"> </w:t>
      </w:r>
      <w:r w:rsidRPr="00A36A6F">
        <w:rPr>
          <w:rFonts w:ascii="Arial" w:eastAsia="Arial" w:hAnsi="Arial" w:cs="Arial"/>
          <w:sz w:val="16"/>
          <w:szCs w:val="22"/>
        </w:rPr>
        <w:t>to the prime contractor for its own records, without weekly submission by the subcontractor to the contracting agency.</w:t>
      </w:r>
    </w:p>
    <w:p w14:paraId="45C045BC" w14:textId="77777777" w:rsidR="00A36A6F" w:rsidRPr="00A36A6F" w:rsidRDefault="00A36A6F" w:rsidP="00A36A6F">
      <w:pPr>
        <w:widowControl w:val="0"/>
        <w:autoSpaceDE w:val="0"/>
        <w:autoSpaceDN w:val="0"/>
        <w:spacing w:before="97"/>
        <w:rPr>
          <w:rFonts w:ascii="Arial" w:eastAsia="Arial" w:hAnsi="Arial" w:cs="Arial"/>
          <w:sz w:val="16"/>
          <w:szCs w:val="16"/>
        </w:rPr>
      </w:pPr>
    </w:p>
    <w:p w14:paraId="7C4010D7" w14:textId="77777777" w:rsidR="00A36A6F" w:rsidRPr="00A36A6F" w:rsidRDefault="00A36A6F" w:rsidP="005D1515">
      <w:pPr>
        <w:widowControl w:val="0"/>
        <w:numPr>
          <w:ilvl w:val="0"/>
          <w:numId w:val="22"/>
        </w:numPr>
        <w:tabs>
          <w:tab w:val="left" w:pos="499"/>
        </w:tabs>
        <w:autoSpaceDE w:val="0"/>
        <w:autoSpaceDN w:val="0"/>
        <w:ind w:right="172" w:firstLine="143"/>
        <w:rPr>
          <w:rFonts w:ascii="Arial" w:eastAsia="Arial" w:hAnsi="Arial" w:cs="Arial"/>
          <w:sz w:val="16"/>
          <w:szCs w:val="22"/>
        </w:rPr>
      </w:pPr>
      <w:r w:rsidRPr="00A36A6F">
        <w:rPr>
          <w:rFonts w:ascii="Arial" w:eastAsia="Arial" w:hAnsi="Arial" w:cs="Arial"/>
          <w:i/>
          <w:sz w:val="16"/>
          <w:szCs w:val="22"/>
        </w:rPr>
        <w:t xml:space="preserve">Statement of Compliance. </w:t>
      </w:r>
      <w:r w:rsidRPr="00A36A6F">
        <w:rPr>
          <w:rFonts w:ascii="Arial" w:eastAsia="Arial" w:hAnsi="Arial" w:cs="Arial"/>
          <w:sz w:val="16"/>
          <w:szCs w:val="22"/>
        </w:rPr>
        <w:t>Each certified payroll submitted must be accompanied by a “Statement of Compliance,”</w:t>
      </w:r>
      <w:r w:rsidRPr="00A36A6F">
        <w:rPr>
          <w:rFonts w:ascii="Arial" w:eastAsia="Arial" w:hAnsi="Arial" w:cs="Arial"/>
          <w:spacing w:val="-6"/>
          <w:sz w:val="16"/>
          <w:szCs w:val="22"/>
        </w:rPr>
        <w:t xml:space="preserve"> </w:t>
      </w:r>
      <w:r w:rsidRPr="00A36A6F">
        <w:rPr>
          <w:rFonts w:ascii="Arial" w:eastAsia="Arial" w:hAnsi="Arial" w:cs="Arial"/>
          <w:sz w:val="16"/>
          <w:szCs w:val="22"/>
        </w:rPr>
        <w:t>signed</w:t>
      </w:r>
      <w:r w:rsidRPr="00A36A6F">
        <w:rPr>
          <w:rFonts w:ascii="Arial" w:eastAsia="Arial" w:hAnsi="Arial" w:cs="Arial"/>
          <w:spacing w:val="-6"/>
          <w:sz w:val="16"/>
          <w:szCs w:val="22"/>
        </w:rPr>
        <w:t xml:space="preserve"> </w:t>
      </w:r>
      <w:r w:rsidRPr="00A36A6F">
        <w:rPr>
          <w:rFonts w:ascii="Arial" w:eastAsia="Arial" w:hAnsi="Arial" w:cs="Arial"/>
          <w:sz w:val="16"/>
          <w:szCs w:val="22"/>
        </w:rPr>
        <w:t>by</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contractor</w:t>
      </w:r>
      <w:r w:rsidRPr="00A36A6F">
        <w:rPr>
          <w:rFonts w:ascii="Arial" w:eastAsia="Arial" w:hAnsi="Arial" w:cs="Arial"/>
          <w:spacing w:val="-6"/>
          <w:sz w:val="16"/>
          <w:szCs w:val="22"/>
        </w:rPr>
        <w:t xml:space="preserve"> </w:t>
      </w:r>
      <w:r w:rsidRPr="00A36A6F">
        <w:rPr>
          <w:rFonts w:ascii="Arial" w:eastAsia="Arial" w:hAnsi="Arial" w:cs="Arial"/>
          <w:sz w:val="16"/>
          <w:szCs w:val="22"/>
        </w:rPr>
        <w:t>or</w:t>
      </w:r>
      <w:r w:rsidRPr="00A36A6F">
        <w:rPr>
          <w:rFonts w:ascii="Arial" w:eastAsia="Arial" w:hAnsi="Arial" w:cs="Arial"/>
          <w:spacing w:val="-6"/>
          <w:sz w:val="16"/>
          <w:szCs w:val="22"/>
        </w:rPr>
        <w:t xml:space="preserve"> </w:t>
      </w:r>
      <w:r w:rsidRPr="00A36A6F">
        <w:rPr>
          <w:rFonts w:ascii="Arial" w:eastAsia="Arial" w:hAnsi="Arial" w:cs="Arial"/>
          <w:sz w:val="16"/>
          <w:szCs w:val="22"/>
        </w:rPr>
        <w:t>subcontractor,</w:t>
      </w:r>
      <w:r w:rsidRPr="00A36A6F">
        <w:rPr>
          <w:rFonts w:ascii="Arial" w:eastAsia="Arial" w:hAnsi="Arial" w:cs="Arial"/>
          <w:spacing w:val="-6"/>
          <w:sz w:val="16"/>
          <w:szCs w:val="22"/>
        </w:rPr>
        <w:t xml:space="preserve"> </w:t>
      </w:r>
      <w:r w:rsidRPr="00A36A6F">
        <w:rPr>
          <w:rFonts w:ascii="Arial" w:eastAsia="Arial" w:hAnsi="Arial" w:cs="Arial"/>
          <w:sz w:val="16"/>
          <w:szCs w:val="22"/>
        </w:rPr>
        <w:t>or</w:t>
      </w:r>
      <w:r w:rsidRPr="00A36A6F">
        <w:rPr>
          <w:rFonts w:ascii="Arial" w:eastAsia="Arial" w:hAnsi="Arial" w:cs="Arial"/>
          <w:spacing w:val="-6"/>
          <w:sz w:val="16"/>
          <w:szCs w:val="22"/>
        </w:rPr>
        <w:t xml:space="preserve"> </w:t>
      </w:r>
      <w:r w:rsidRPr="00A36A6F">
        <w:rPr>
          <w:rFonts w:ascii="Arial" w:eastAsia="Arial" w:hAnsi="Arial" w:cs="Arial"/>
          <w:sz w:val="16"/>
          <w:szCs w:val="22"/>
        </w:rPr>
        <w:t>the contractor's or subcontractor's agent who pays or supervises the</w:t>
      </w:r>
      <w:r w:rsidRPr="00A36A6F">
        <w:rPr>
          <w:rFonts w:ascii="Arial" w:eastAsia="Arial" w:hAnsi="Arial" w:cs="Arial"/>
          <w:spacing w:val="-4"/>
          <w:sz w:val="16"/>
          <w:szCs w:val="22"/>
        </w:rPr>
        <w:t xml:space="preserve"> </w:t>
      </w:r>
      <w:r w:rsidRPr="00A36A6F">
        <w:rPr>
          <w:rFonts w:ascii="Arial" w:eastAsia="Arial" w:hAnsi="Arial" w:cs="Arial"/>
          <w:sz w:val="16"/>
          <w:szCs w:val="22"/>
        </w:rPr>
        <w:t>payment</w:t>
      </w:r>
      <w:r w:rsidRPr="00A36A6F">
        <w:rPr>
          <w:rFonts w:ascii="Arial" w:eastAsia="Arial" w:hAnsi="Arial" w:cs="Arial"/>
          <w:spacing w:val="-4"/>
          <w:sz w:val="16"/>
          <w:szCs w:val="22"/>
        </w:rPr>
        <w:t xml:space="preserve"> </w:t>
      </w:r>
      <w:r w:rsidRPr="00A36A6F">
        <w:rPr>
          <w:rFonts w:ascii="Arial" w:eastAsia="Arial" w:hAnsi="Arial" w:cs="Arial"/>
          <w:sz w:val="16"/>
          <w:szCs w:val="22"/>
        </w:rPr>
        <w:t>of</w:t>
      </w:r>
      <w:r w:rsidRPr="00A36A6F">
        <w:rPr>
          <w:rFonts w:ascii="Arial" w:eastAsia="Arial" w:hAnsi="Arial" w:cs="Arial"/>
          <w:spacing w:val="-4"/>
          <w:sz w:val="16"/>
          <w:szCs w:val="22"/>
        </w:rPr>
        <w:t xml:space="preserve"> </w:t>
      </w:r>
      <w:r w:rsidRPr="00A36A6F">
        <w:rPr>
          <w:rFonts w:ascii="Arial" w:eastAsia="Arial" w:hAnsi="Arial" w:cs="Arial"/>
          <w:sz w:val="16"/>
          <w:szCs w:val="22"/>
        </w:rPr>
        <w:t>the</w:t>
      </w:r>
      <w:r w:rsidRPr="00A36A6F">
        <w:rPr>
          <w:rFonts w:ascii="Arial" w:eastAsia="Arial" w:hAnsi="Arial" w:cs="Arial"/>
          <w:spacing w:val="-4"/>
          <w:sz w:val="16"/>
          <w:szCs w:val="22"/>
        </w:rPr>
        <w:t xml:space="preserve"> </w:t>
      </w:r>
      <w:r w:rsidRPr="00A36A6F">
        <w:rPr>
          <w:rFonts w:ascii="Arial" w:eastAsia="Arial" w:hAnsi="Arial" w:cs="Arial"/>
          <w:sz w:val="16"/>
          <w:szCs w:val="22"/>
        </w:rPr>
        <w:t>persons</w:t>
      </w:r>
      <w:r w:rsidRPr="00A36A6F">
        <w:rPr>
          <w:rFonts w:ascii="Arial" w:eastAsia="Arial" w:hAnsi="Arial" w:cs="Arial"/>
          <w:spacing w:val="-3"/>
          <w:sz w:val="16"/>
          <w:szCs w:val="22"/>
        </w:rPr>
        <w:t xml:space="preserve"> </w:t>
      </w:r>
      <w:r w:rsidRPr="00A36A6F">
        <w:rPr>
          <w:rFonts w:ascii="Arial" w:eastAsia="Arial" w:hAnsi="Arial" w:cs="Arial"/>
          <w:sz w:val="16"/>
          <w:szCs w:val="22"/>
        </w:rPr>
        <w:t>working</w:t>
      </w:r>
      <w:r w:rsidRPr="00A36A6F">
        <w:rPr>
          <w:rFonts w:ascii="Arial" w:eastAsia="Arial" w:hAnsi="Arial" w:cs="Arial"/>
          <w:spacing w:val="-4"/>
          <w:sz w:val="16"/>
          <w:szCs w:val="22"/>
        </w:rPr>
        <w:t xml:space="preserve"> </w:t>
      </w:r>
      <w:r w:rsidRPr="00A36A6F">
        <w:rPr>
          <w:rFonts w:ascii="Arial" w:eastAsia="Arial" w:hAnsi="Arial" w:cs="Arial"/>
          <w:sz w:val="16"/>
          <w:szCs w:val="22"/>
        </w:rPr>
        <w:t>on</w:t>
      </w:r>
      <w:r w:rsidRPr="00A36A6F">
        <w:rPr>
          <w:rFonts w:ascii="Arial" w:eastAsia="Arial" w:hAnsi="Arial" w:cs="Arial"/>
          <w:spacing w:val="-4"/>
          <w:sz w:val="16"/>
          <w:szCs w:val="22"/>
        </w:rPr>
        <w:t xml:space="preserve"> </w:t>
      </w:r>
      <w:r w:rsidRPr="00A36A6F">
        <w:rPr>
          <w:rFonts w:ascii="Arial" w:eastAsia="Arial" w:hAnsi="Arial" w:cs="Arial"/>
          <w:sz w:val="16"/>
          <w:szCs w:val="22"/>
        </w:rPr>
        <w:t>the</w:t>
      </w:r>
      <w:r w:rsidRPr="00A36A6F">
        <w:rPr>
          <w:rFonts w:ascii="Arial" w:eastAsia="Arial" w:hAnsi="Arial" w:cs="Arial"/>
          <w:spacing w:val="-4"/>
          <w:sz w:val="16"/>
          <w:szCs w:val="22"/>
        </w:rPr>
        <w:t xml:space="preserve"> </w:t>
      </w:r>
      <w:r w:rsidRPr="00A36A6F">
        <w:rPr>
          <w:rFonts w:ascii="Arial" w:eastAsia="Arial" w:hAnsi="Arial" w:cs="Arial"/>
          <w:sz w:val="16"/>
          <w:szCs w:val="22"/>
        </w:rPr>
        <w:t>contract,</w:t>
      </w:r>
      <w:r w:rsidRPr="00A36A6F">
        <w:rPr>
          <w:rFonts w:ascii="Arial" w:eastAsia="Arial" w:hAnsi="Arial" w:cs="Arial"/>
          <w:spacing w:val="-4"/>
          <w:sz w:val="16"/>
          <w:szCs w:val="22"/>
        </w:rPr>
        <w:t xml:space="preserve"> </w:t>
      </w:r>
      <w:r w:rsidRPr="00A36A6F">
        <w:rPr>
          <w:rFonts w:ascii="Arial" w:eastAsia="Arial" w:hAnsi="Arial" w:cs="Arial"/>
          <w:sz w:val="16"/>
          <w:szCs w:val="22"/>
        </w:rPr>
        <w:t>and</w:t>
      </w:r>
      <w:r w:rsidRPr="00A36A6F">
        <w:rPr>
          <w:rFonts w:ascii="Arial" w:eastAsia="Arial" w:hAnsi="Arial" w:cs="Arial"/>
          <w:spacing w:val="-4"/>
          <w:sz w:val="16"/>
          <w:szCs w:val="22"/>
        </w:rPr>
        <w:t xml:space="preserve"> </w:t>
      </w:r>
      <w:r w:rsidRPr="00A36A6F">
        <w:rPr>
          <w:rFonts w:ascii="Arial" w:eastAsia="Arial" w:hAnsi="Arial" w:cs="Arial"/>
          <w:sz w:val="16"/>
          <w:szCs w:val="22"/>
        </w:rPr>
        <w:t>must certify the following:</w:t>
      </w:r>
    </w:p>
    <w:p w14:paraId="40D2F640"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783DCFAF" w14:textId="77777777" w:rsidR="00A36A6F" w:rsidRPr="00A36A6F" w:rsidRDefault="00A36A6F" w:rsidP="005D1515">
      <w:pPr>
        <w:widowControl w:val="0"/>
        <w:numPr>
          <w:ilvl w:val="1"/>
          <w:numId w:val="22"/>
        </w:numPr>
        <w:tabs>
          <w:tab w:val="left" w:pos="591"/>
        </w:tabs>
        <w:autoSpaceDE w:val="0"/>
        <w:autoSpaceDN w:val="0"/>
        <w:ind w:right="132" w:firstLine="143"/>
        <w:rPr>
          <w:rFonts w:ascii="Arial" w:eastAsia="Arial" w:hAnsi="Arial" w:cs="Arial"/>
          <w:sz w:val="16"/>
          <w:szCs w:val="22"/>
        </w:rPr>
      </w:pPr>
      <w:r w:rsidRPr="00A36A6F">
        <w:rPr>
          <w:rFonts w:ascii="Arial" w:eastAsia="Arial" w:hAnsi="Arial" w:cs="Arial"/>
          <w:sz w:val="16"/>
          <w:szCs w:val="22"/>
        </w:rPr>
        <w:t>That the certified payroll for the payroll period contains the</w:t>
      </w:r>
      <w:r w:rsidRPr="00A36A6F">
        <w:rPr>
          <w:rFonts w:ascii="Arial" w:eastAsia="Arial" w:hAnsi="Arial" w:cs="Arial"/>
          <w:spacing w:val="-6"/>
          <w:sz w:val="16"/>
          <w:szCs w:val="22"/>
        </w:rPr>
        <w:t xml:space="preserve"> </w:t>
      </w:r>
      <w:r w:rsidRPr="00A36A6F">
        <w:rPr>
          <w:rFonts w:ascii="Arial" w:eastAsia="Arial" w:hAnsi="Arial" w:cs="Arial"/>
          <w:sz w:val="16"/>
          <w:szCs w:val="22"/>
        </w:rPr>
        <w:t>information</w:t>
      </w:r>
      <w:r w:rsidRPr="00A36A6F">
        <w:rPr>
          <w:rFonts w:ascii="Arial" w:eastAsia="Arial" w:hAnsi="Arial" w:cs="Arial"/>
          <w:spacing w:val="-6"/>
          <w:sz w:val="16"/>
          <w:szCs w:val="22"/>
        </w:rPr>
        <w:t xml:space="preserve"> </w:t>
      </w:r>
      <w:r w:rsidRPr="00A36A6F">
        <w:rPr>
          <w:rFonts w:ascii="Arial" w:eastAsia="Arial" w:hAnsi="Arial" w:cs="Arial"/>
          <w:sz w:val="16"/>
          <w:szCs w:val="22"/>
        </w:rPr>
        <w:t>required</w:t>
      </w:r>
      <w:r w:rsidRPr="00A36A6F">
        <w:rPr>
          <w:rFonts w:ascii="Arial" w:eastAsia="Arial" w:hAnsi="Arial" w:cs="Arial"/>
          <w:spacing w:val="-6"/>
          <w:sz w:val="16"/>
          <w:szCs w:val="22"/>
        </w:rPr>
        <w:t xml:space="preserve"> </w:t>
      </w:r>
      <w:r w:rsidRPr="00A36A6F">
        <w:rPr>
          <w:rFonts w:ascii="Arial" w:eastAsia="Arial" w:hAnsi="Arial" w:cs="Arial"/>
          <w:sz w:val="16"/>
          <w:szCs w:val="22"/>
        </w:rPr>
        <w:t>to</w:t>
      </w:r>
      <w:r w:rsidRPr="00A36A6F">
        <w:rPr>
          <w:rFonts w:ascii="Arial" w:eastAsia="Arial" w:hAnsi="Arial" w:cs="Arial"/>
          <w:spacing w:val="-6"/>
          <w:sz w:val="16"/>
          <w:szCs w:val="22"/>
        </w:rPr>
        <w:t xml:space="preserve"> </w:t>
      </w:r>
      <w:r w:rsidRPr="00A36A6F">
        <w:rPr>
          <w:rFonts w:ascii="Arial" w:eastAsia="Arial" w:hAnsi="Arial" w:cs="Arial"/>
          <w:sz w:val="16"/>
          <w:szCs w:val="22"/>
        </w:rPr>
        <w:t>be</w:t>
      </w:r>
      <w:r w:rsidRPr="00A36A6F">
        <w:rPr>
          <w:rFonts w:ascii="Arial" w:eastAsia="Arial" w:hAnsi="Arial" w:cs="Arial"/>
          <w:spacing w:val="-4"/>
          <w:sz w:val="16"/>
          <w:szCs w:val="22"/>
        </w:rPr>
        <w:t xml:space="preserve"> </w:t>
      </w:r>
      <w:r w:rsidRPr="00A36A6F">
        <w:rPr>
          <w:rFonts w:ascii="Arial" w:eastAsia="Arial" w:hAnsi="Arial" w:cs="Arial"/>
          <w:sz w:val="16"/>
          <w:szCs w:val="22"/>
        </w:rPr>
        <w:t>provided</w:t>
      </w:r>
      <w:r w:rsidRPr="00A36A6F">
        <w:rPr>
          <w:rFonts w:ascii="Arial" w:eastAsia="Arial" w:hAnsi="Arial" w:cs="Arial"/>
          <w:spacing w:val="-6"/>
          <w:sz w:val="16"/>
          <w:szCs w:val="22"/>
        </w:rPr>
        <w:t xml:space="preserve"> </w:t>
      </w:r>
      <w:r w:rsidRPr="00A36A6F">
        <w:rPr>
          <w:rFonts w:ascii="Arial" w:eastAsia="Arial" w:hAnsi="Arial" w:cs="Arial"/>
          <w:sz w:val="16"/>
          <w:szCs w:val="22"/>
        </w:rPr>
        <w:t>under</w:t>
      </w:r>
      <w:r w:rsidRPr="00A36A6F">
        <w:rPr>
          <w:rFonts w:ascii="Arial" w:eastAsia="Arial" w:hAnsi="Arial" w:cs="Arial"/>
          <w:spacing w:val="-6"/>
          <w:sz w:val="16"/>
          <w:szCs w:val="22"/>
        </w:rPr>
        <w:t xml:space="preserve"> </w:t>
      </w:r>
      <w:r w:rsidRPr="00A36A6F">
        <w:rPr>
          <w:rFonts w:ascii="Arial" w:eastAsia="Arial" w:hAnsi="Arial" w:cs="Arial"/>
          <w:sz w:val="16"/>
          <w:szCs w:val="22"/>
        </w:rPr>
        <w:t>paragraph</w:t>
      </w:r>
      <w:r w:rsidRPr="00A36A6F">
        <w:rPr>
          <w:rFonts w:ascii="Arial" w:eastAsia="Arial" w:hAnsi="Arial" w:cs="Arial"/>
          <w:spacing w:val="-6"/>
          <w:sz w:val="16"/>
          <w:szCs w:val="22"/>
        </w:rPr>
        <w:t xml:space="preserve"> </w:t>
      </w:r>
      <w:r w:rsidRPr="00A36A6F">
        <w:rPr>
          <w:rFonts w:ascii="Arial" w:eastAsia="Arial" w:hAnsi="Arial" w:cs="Arial"/>
          <w:sz w:val="16"/>
          <w:szCs w:val="22"/>
        </w:rPr>
        <w:t>3.b. of</w:t>
      </w:r>
      <w:r w:rsidRPr="00A36A6F">
        <w:rPr>
          <w:rFonts w:ascii="Arial" w:eastAsia="Arial" w:hAnsi="Arial" w:cs="Arial"/>
          <w:spacing w:val="-6"/>
          <w:sz w:val="16"/>
          <w:szCs w:val="22"/>
        </w:rPr>
        <w:t xml:space="preserve"> </w:t>
      </w:r>
      <w:r w:rsidRPr="00A36A6F">
        <w:rPr>
          <w:rFonts w:ascii="Arial" w:eastAsia="Arial" w:hAnsi="Arial" w:cs="Arial"/>
          <w:sz w:val="16"/>
          <w:szCs w:val="22"/>
        </w:rPr>
        <w:t>this</w:t>
      </w:r>
      <w:r w:rsidRPr="00A36A6F">
        <w:rPr>
          <w:rFonts w:ascii="Arial" w:eastAsia="Arial" w:hAnsi="Arial" w:cs="Arial"/>
          <w:spacing w:val="-5"/>
          <w:sz w:val="16"/>
          <w:szCs w:val="22"/>
        </w:rPr>
        <w:t xml:space="preserve"> </w:t>
      </w:r>
      <w:r w:rsidRPr="00A36A6F">
        <w:rPr>
          <w:rFonts w:ascii="Arial" w:eastAsia="Arial" w:hAnsi="Arial" w:cs="Arial"/>
          <w:sz w:val="16"/>
          <w:szCs w:val="22"/>
        </w:rPr>
        <w:t>section,</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appropriate</w:t>
      </w:r>
      <w:r w:rsidRPr="00A36A6F">
        <w:rPr>
          <w:rFonts w:ascii="Arial" w:eastAsia="Arial" w:hAnsi="Arial" w:cs="Arial"/>
          <w:spacing w:val="-6"/>
          <w:sz w:val="16"/>
          <w:szCs w:val="22"/>
        </w:rPr>
        <w:t xml:space="preserve"> </w:t>
      </w:r>
      <w:r w:rsidRPr="00A36A6F">
        <w:rPr>
          <w:rFonts w:ascii="Arial" w:eastAsia="Arial" w:hAnsi="Arial" w:cs="Arial"/>
          <w:sz w:val="16"/>
          <w:szCs w:val="22"/>
        </w:rPr>
        <w:t>information</w:t>
      </w:r>
      <w:r w:rsidRPr="00A36A6F">
        <w:rPr>
          <w:rFonts w:ascii="Arial" w:eastAsia="Arial" w:hAnsi="Arial" w:cs="Arial"/>
          <w:spacing w:val="-6"/>
          <w:sz w:val="16"/>
          <w:szCs w:val="22"/>
        </w:rPr>
        <w:t xml:space="preserve"> </w:t>
      </w:r>
      <w:r w:rsidRPr="00A36A6F">
        <w:rPr>
          <w:rFonts w:ascii="Arial" w:eastAsia="Arial" w:hAnsi="Arial" w:cs="Arial"/>
          <w:sz w:val="16"/>
          <w:szCs w:val="22"/>
        </w:rPr>
        <w:t>and</w:t>
      </w:r>
      <w:r w:rsidRPr="00A36A6F">
        <w:rPr>
          <w:rFonts w:ascii="Arial" w:eastAsia="Arial" w:hAnsi="Arial" w:cs="Arial"/>
          <w:spacing w:val="-6"/>
          <w:sz w:val="16"/>
          <w:szCs w:val="22"/>
        </w:rPr>
        <w:t xml:space="preserve"> </w:t>
      </w:r>
      <w:r w:rsidRPr="00A36A6F">
        <w:rPr>
          <w:rFonts w:ascii="Arial" w:eastAsia="Arial" w:hAnsi="Arial" w:cs="Arial"/>
          <w:sz w:val="16"/>
          <w:szCs w:val="22"/>
        </w:rPr>
        <w:t>basic</w:t>
      </w:r>
      <w:r w:rsidRPr="00A36A6F">
        <w:rPr>
          <w:rFonts w:ascii="Arial" w:eastAsia="Arial" w:hAnsi="Arial" w:cs="Arial"/>
          <w:spacing w:val="-5"/>
          <w:sz w:val="16"/>
          <w:szCs w:val="22"/>
        </w:rPr>
        <w:t xml:space="preserve"> </w:t>
      </w:r>
      <w:r w:rsidRPr="00A36A6F">
        <w:rPr>
          <w:rFonts w:ascii="Arial" w:eastAsia="Arial" w:hAnsi="Arial" w:cs="Arial"/>
          <w:sz w:val="16"/>
          <w:szCs w:val="22"/>
        </w:rPr>
        <w:t xml:space="preserve">records are being maintained under paragraph 3.a. of this section, and such information and records are correct and </w:t>
      </w:r>
      <w:proofErr w:type="gramStart"/>
      <w:r w:rsidRPr="00A36A6F">
        <w:rPr>
          <w:rFonts w:ascii="Arial" w:eastAsia="Arial" w:hAnsi="Arial" w:cs="Arial"/>
          <w:sz w:val="16"/>
          <w:szCs w:val="22"/>
        </w:rPr>
        <w:t>complete;</w:t>
      </w:r>
      <w:proofErr w:type="gramEnd"/>
    </w:p>
    <w:p w14:paraId="765575FD"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479C7035" w14:textId="77777777" w:rsidR="00A36A6F" w:rsidRPr="00A36A6F" w:rsidRDefault="00A36A6F" w:rsidP="005D1515">
      <w:pPr>
        <w:widowControl w:val="0"/>
        <w:numPr>
          <w:ilvl w:val="1"/>
          <w:numId w:val="22"/>
        </w:numPr>
        <w:tabs>
          <w:tab w:val="left" w:pos="626"/>
        </w:tabs>
        <w:autoSpaceDE w:val="0"/>
        <w:autoSpaceDN w:val="0"/>
        <w:spacing w:before="1"/>
        <w:ind w:right="231" w:firstLine="143"/>
        <w:rPr>
          <w:rFonts w:ascii="Arial" w:eastAsia="Arial" w:hAnsi="Arial" w:cs="Arial"/>
          <w:sz w:val="16"/>
          <w:szCs w:val="22"/>
        </w:rPr>
      </w:pPr>
      <w:r w:rsidRPr="00A36A6F">
        <w:rPr>
          <w:rFonts w:ascii="Arial" w:eastAsia="Arial" w:hAnsi="Arial" w:cs="Arial"/>
          <w:sz w:val="16"/>
          <w:szCs w:val="22"/>
        </w:rPr>
        <w:t>That each laborer or mechanic (including each helper and apprentice) working on the contract during the payroll period</w:t>
      </w:r>
      <w:r w:rsidRPr="00A36A6F">
        <w:rPr>
          <w:rFonts w:ascii="Arial" w:eastAsia="Arial" w:hAnsi="Arial" w:cs="Arial"/>
          <w:spacing w:val="-6"/>
          <w:sz w:val="16"/>
          <w:szCs w:val="22"/>
        </w:rPr>
        <w:t xml:space="preserve"> </w:t>
      </w:r>
      <w:r w:rsidRPr="00A36A6F">
        <w:rPr>
          <w:rFonts w:ascii="Arial" w:eastAsia="Arial" w:hAnsi="Arial" w:cs="Arial"/>
          <w:sz w:val="16"/>
          <w:szCs w:val="22"/>
        </w:rPr>
        <w:t>has</w:t>
      </w:r>
      <w:r w:rsidRPr="00A36A6F">
        <w:rPr>
          <w:rFonts w:ascii="Arial" w:eastAsia="Arial" w:hAnsi="Arial" w:cs="Arial"/>
          <w:spacing w:val="-5"/>
          <w:sz w:val="16"/>
          <w:szCs w:val="22"/>
        </w:rPr>
        <w:t xml:space="preserve"> </w:t>
      </w:r>
      <w:r w:rsidRPr="00A36A6F">
        <w:rPr>
          <w:rFonts w:ascii="Arial" w:eastAsia="Arial" w:hAnsi="Arial" w:cs="Arial"/>
          <w:sz w:val="16"/>
          <w:szCs w:val="22"/>
        </w:rPr>
        <w:t>been</w:t>
      </w:r>
      <w:r w:rsidRPr="00A36A6F">
        <w:rPr>
          <w:rFonts w:ascii="Arial" w:eastAsia="Arial" w:hAnsi="Arial" w:cs="Arial"/>
          <w:spacing w:val="-4"/>
          <w:sz w:val="16"/>
          <w:szCs w:val="22"/>
        </w:rPr>
        <w:t xml:space="preserve"> </w:t>
      </w:r>
      <w:r w:rsidRPr="00A36A6F">
        <w:rPr>
          <w:rFonts w:ascii="Arial" w:eastAsia="Arial" w:hAnsi="Arial" w:cs="Arial"/>
          <w:sz w:val="16"/>
          <w:szCs w:val="22"/>
        </w:rPr>
        <w:t>paid</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full</w:t>
      </w:r>
      <w:r w:rsidRPr="00A36A6F">
        <w:rPr>
          <w:rFonts w:ascii="Arial" w:eastAsia="Arial" w:hAnsi="Arial" w:cs="Arial"/>
          <w:spacing w:val="-5"/>
          <w:sz w:val="16"/>
          <w:szCs w:val="22"/>
        </w:rPr>
        <w:t xml:space="preserve"> </w:t>
      </w:r>
      <w:r w:rsidRPr="00A36A6F">
        <w:rPr>
          <w:rFonts w:ascii="Arial" w:eastAsia="Arial" w:hAnsi="Arial" w:cs="Arial"/>
          <w:sz w:val="16"/>
          <w:szCs w:val="22"/>
        </w:rPr>
        <w:t>weekly</w:t>
      </w:r>
      <w:r w:rsidRPr="00A36A6F">
        <w:rPr>
          <w:rFonts w:ascii="Arial" w:eastAsia="Arial" w:hAnsi="Arial" w:cs="Arial"/>
          <w:spacing w:val="-5"/>
          <w:sz w:val="16"/>
          <w:szCs w:val="22"/>
        </w:rPr>
        <w:t xml:space="preserve"> </w:t>
      </w:r>
      <w:r w:rsidRPr="00A36A6F">
        <w:rPr>
          <w:rFonts w:ascii="Arial" w:eastAsia="Arial" w:hAnsi="Arial" w:cs="Arial"/>
          <w:sz w:val="16"/>
          <w:szCs w:val="22"/>
        </w:rPr>
        <w:t>wages</w:t>
      </w:r>
      <w:r w:rsidRPr="00A36A6F">
        <w:rPr>
          <w:rFonts w:ascii="Arial" w:eastAsia="Arial" w:hAnsi="Arial" w:cs="Arial"/>
          <w:spacing w:val="-5"/>
          <w:sz w:val="16"/>
          <w:szCs w:val="22"/>
        </w:rPr>
        <w:t xml:space="preserve"> </w:t>
      </w:r>
      <w:r w:rsidRPr="00A36A6F">
        <w:rPr>
          <w:rFonts w:ascii="Arial" w:eastAsia="Arial" w:hAnsi="Arial" w:cs="Arial"/>
          <w:sz w:val="16"/>
          <w:szCs w:val="22"/>
        </w:rPr>
        <w:t>earned,</w:t>
      </w:r>
      <w:r w:rsidRPr="00A36A6F">
        <w:rPr>
          <w:rFonts w:ascii="Arial" w:eastAsia="Arial" w:hAnsi="Arial" w:cs="Arial"/>
          <w:spacing w:val="-6"/>
          <w:sz w:val="16"/>
          <w:szCs w:val="22"/>
        </w:rPr>
        <w:t xml:space="preserve"> </w:t>
      </w:r>
      <w:r w:rsidRPr="00A36A6F">
        <w:rPr>
          <w:rFonts w:ascii="Arial" w:eastAsia="Arial" w:hAnsi="Arial" w:cs="Arial"/>
          <w:sz w:val="16"/>
          <w:szCs w:val="22"/>
        </w:rPr>
        <w:t xml:space="preserve">without rebate, either directly or indirectly, and that no deductions have been made either directly or indirectly from the full wages earned, other than permissible deductions as set forth in </w:t>
      </w:r>
      <w:hyperlink r:id="rId115">
        <w:r w:rsidRPr="00A36A6F">
          <w:rPr>
            <w:rFonts w:ascii="Arial" w:eastAsia="Arial" w:hAnsi="Arial" w:cs="Arial"/>
            <w:color w:val="0000FF"/>
            <w:sz w:val="16"/>
            <w:szCs w:val="22"/>
            <w:u w:val="single" w:color="0000FF"/>
          </w:rPr>
          <w:t>29 CFR part 3</w:t>
        </w:r>
        <w:r w:rsidRPr="00A36A6F">
          <w:rPr>
            <w:rFonts w:ascii="Arial" w:eastAsia="Arial" w:hAnsi="Arial" w:cs="Arial"/>
            <w:sz w:val="16"/>
            <w:szCs w:val="22"/>
          </w:rPr>
          <w:t>;</w:t>
        </w:r>
      </w:hyperlink>
      <w:r w:rsidRPr="00A36A6F">
        <w:rPr>
          <w:rFonts w:ascii="Arial" w:eastAsia="Arial" w:hAnsi="Arial" w:cs="Arial"/>
          <w:sz w:val="16"/>
          <w:szCs w:val="22"/>
        </w:rPr>
        <w:t xml:space="preserve"> and</w:t>
      </w:r>
    </w:p>
    <w:p w14:paraId="5789807D"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51131014" w14:textId="77777777" w:rsidR="00A36A6F" w:rsidRPr="00A36A6F" w:rsidRDefault="00A36A6F" w:rsidP="005D1515">
      <w:pPr>
        <w:widowControl w:val="0"/>
        <w:numPr>
          <w:ilvl w:val="1"/>
          <w:numId w:val="22"/>
        </w:numPr>
        <w:tabs>
          <w:tab w:val="left" w:pos="661"/>
        </w:tabs>
        <w:autoSpaceDE w:val="0"/>
        <w:autoSpaceDN w:val="0"/>
        <w:ind w:left="263" w:right="116" w:firstLine="143"/>
        <w:rPr>
          <w:rFonts w:ascii="Arial" w:eastAsia="Arial" w:hAnsi="Arial" w:cs="Arial"/>
          <w:sz w:val="16"/>
          <w:szCs w:val="22"/>
        </w:rPr>
      </w:pPr>
      <w:r w:rsidRPr="00A36A6F">
        <w:rPr>
          <w:rFonts w:ascii="Arial" w:eastAsia="Arial" w:hAnsi="Arial" w:cs="Arial"/>
          <w:sz w:val="16"/>
          <w:szCs w:val="22"/>
        </w:rPr>
        <w:t xml:space="preserve">That each laborer or mechanic has been paid not less than the applicable wage rates and fringe benefits or cash equivalents for the classification(s) of work </w:t>
      </w:r>
      <w:proofErr w:type="gramStart"/>
      <w:r w:rsidRPr="00A36A6F">
        <w:rPr>
          <w:rFonts w:ascii="Arial" w:eastAsia="Arial" w:hAnsi="Arial" w:cs="Arial"/>
          <w:sz w:val="16"/>
          <w:szCs w:val="22"/>
        </w:rPr>
        <w:t>actually performed</w:t>
      </w:r>
      <w:proofErr w:type="gramEnd"/>
      <w:r w:rsidRPr="00A36A6F">
        <w:rPr>
          <w:rFonts w:ascii="Arial" w:eastAsia="Arial" w:hAnsi="Arial" w:cs="Arial"/>
          <w:sz w:val="16"/>
          <w:szCs w:val="22"/>
        </w:rPr>
        <w:t>,</w:t>
      </w:r>
      <w:r w:rsidRPr="00A36A6F">
        <w:rPr>
          <w:rFonts w:ascii="Arial" w:eastAsia="Arial" w:hAnsi="Arial" w:cs="Arial"/>
          <w:spacing w:val="-6"/>
          <w:sz w:val="16"/>
          <w:szCs w:val="22"/>
        </w:rPr>
        <w:t xml:space="preserve"> </w:t>
      </w:r>
      <w:r w:rsidRPr="00A36A6F">
        <w:rPr>
          <w:rFonts w:ascii="Arial" w:eastAsia="Arial" w:hAnsi="Arial" w:cs="Arial"/>
          <w:sz w:val="16"/>
          <w:szCs w:val="22"/>
        </w:rPr>
        <w:t>as</w:t>
      </w:r>
      <w:r w:rsidRPr="00A36A6F">
        <w:rPr>
          <w:rFonts w:ascii="Arial" w:eastAsia="Arial" w:hAnsi="Arial" w:cs="Arial"/>
          <w:spacing w:val="-5"/>
          <w:sz w:val="16"/>
          <w:szCs w:val="22"/>
        </w:rPr>
        <w:t xml:space="preserve"> </w:t>
      </w:r>
      <w:r w:rsidRPr="00A36A6F">
        <w:rPr>
          <w:rFonts w:ascii="Arial" w:eastAsia="Arial" w:hAnsi="Arial" w:cs="Arial"/>
          <w:sz w:val="16"/>
          <w:szCs w:val="22"/>
        </w:rPr>
        <w:t>specified</w:t>
      </w:r>
      <w:r w:rsidRPr="00A36A6F">
        <w:rPr>
          <w:rFonts w:ascii="Arial" w:eastAsia="Arial" w:hAnsi="Arial" w:cs="Arial"/>
          <w:spacing w:val="-6"/>
          <w:sz w:val="16"/>
          <w:szCs w:val="22"/>
        </w:rPr>
        <w:t xml:space="preserve"> </w:t>
      </w:r>
      <w:r w:rsidRPr="00A36A6F">
        <w:rPr>
          <w:rFonts w:ascii="Arial" w:eastAsia="Arial" w:hAnsi="Arial" w:cs="Arial"/>
          <w:sz w:val="16"/>
          <w:szCs w:val="22"/>
        </w:rPr>
        <w:t>in</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applicable</w:t>
      </w:r>
      <w:r w:rsidRPr="00A36A6F">
        <w:rPr>
          <w:rFonts w:ascii="Arial" w:eastAsia="Arial" w:hAnsi="Arial" w:cs="Arial"/>
          <w:spacing w:val="-6"/>
          <w:sz w:val="16"/>
          <w:szCs w:val="22"/>
        </w:rPr>
        <w:t xml:space="preserve"> </w:t>
      </w:r>
      <w:r w:rsidRPr="00A36A6F">
        <w:rPr>
          <w:rFonts w:ascii="Arial" w:eastAsia="Arial" w:hAnsi="Arial" w:cs="Arial"/>
          <w:sz w:val="16"/>
          <w:szCs w:val="22"/>
        </w:rPr>
        <w:t>wage</w:t>
      </w:r>
      <w:r w:rsidRPr="00A36A6F">
        <w:rPr>
          <w:rFonts w:ascii="Arial" w:eastAsia="Arial" w:hAnsi="Arial" w:cs="Arial"/>
          <w:spacing w:val="-6"/>
          <w:sz w:val="16"/>
          <w:szCs w:val="22"/>
        </w:rPr>
        <w:t xml:space="preserve"> </w:t>
      </w:r>
      <w:r w:rsidRPr="00A36A6F">
        <w:rPr>
          <w:rFonts w:ascii="Arial" w:eastAsia="Arial" w:hAnsi="Arial" w:cs="Arial"/>
          <w:sz w:val="16"/>
          <w:szCs w:val="22"/>
        </w:rPr>
        <w:t>determination incorporated into the contract.</w:t>
      </w:r>
    </w:p>
    <w:p w14:paraId="635CB2D8"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7645F1AA" w14:textId="77777777" w:rsidR="00A36A6F" w:rsidRPr="00A36A6F" w:rsidRDefault="00A36A6F" w:rsidP="005D1515">
      <w:pPr>
        <w:widowControl w:val="0"/>
        <w:numPr>
          <w:ilvl w:val="0"/>
          <w:numId w:val="22"/>
        </w:numPr>
        <w:tabs>
          <w:tab w:val="left" w:pos="500"/>
        </w:tabs>
        <w:autoSpaceDE w:val="0"/>
        <w:autoSpaceDN w:val="0"/>
        <w:ind w:left="120" w:right="206" w:firstLine="143"/>
        <w:rPr>
          <w:rFonts w:ascii="Arial" w:eastAsia="Arial" w:hAnsi="Arial" w:cs="Arial"/>
          <w:sz w:val="16"/>
          <w:szCs w:val="22"/>
        </w:rPr>
      </w:pPr>
      <w:r w:rsidRPr="00A36A6F">
        <w:rPr>
          <w:rFonts w:ascii="Arial" w:eastAsia="Arial" w:hAnsi="Arial" w:cs="Arial"/>
          <w:i/>
          <w:sz w:val="16"/>
          <w:szCs w:val="22"/>
        </w:rPr>
        <w:t xml:space="preserve">Use of Optional Form WH–347. </w:t>
      </w:r>
      <w:r w:rsidRPr="00A36A6F">
        <w:rPr>
          <w:rFonts w:ascii="Arial" w:eastAsia="Arial" w:hAnsi="Arial" w:cs="Arial"/>
          <w:sz w:val="16"/>
          <w:szCs w:val="22"/>
        </w:rPr>
        <w:t>The weekly submission of a properly executed certification set forth on the reverse side</w:t>
      </w:r>
      <w:r w:rsidRPr="00A36A6F">
        <w:rPr>
          <w:rFonts w:ascii="Arial" w:eastAsia="Arial" w:hAnsi="Arial" w:cs="Arial"/>
          <w:spacing w:val="-5"/>
          <w:sz w:val="16"/>
          <w:szCs w:val="22"/>
        </w:rPr>
        <w:t xml:space="preserve"> </w:t>
      </w:r>
      <w:r w:rsidRPr="00A36A6F">
        <w:rPr>
          <w:rFonts w:ascii="Arial" w:eastAsia="Arial" w:hAnsi="Arial" w:cs="Arial"/>
          <w:sz w:val="16"/>
          <w:szCs w:val="22"/>
        </w:rPr>
        <w:t>of</w:t>
      </w:r>
      <w:r w:rsidRPr="00A36A6F">
        <w:rPr>
          <w:rFonts w:ascii="Arial" w:eastAsia="Arial" w:hAnsi="Arial" w:cs="Arial"/>
          <w:spacing w:val="-5"/>
          <w:sz w:val="16"/>
          <w:szCs w:val="22"/>
        </w:rPr>
        <w:t xml:space="preserve"> </w:t>
      </w:r>
      <w:r w:rsidRPr="00A36A6F">
        <w:rPr>
          <w:rFonts w:ascii="Arial" w:eastAsia="Arial" w:hAnsi="Arial" w:cs="Arial"/>
          <w:sz w:val="16"/>
          <w:szCs w:val="22"/>
        </w:rPr>
        <w:t>Optional</w:t>
      </w:r>
      <w:r w:rsidRPr="00A36A6F">
        <w:rPr>
          <w:rFonts w:ascii="Arial" w:eastAsia="Arial" w:hAnsi="Arial" w:cs="Arial"/>
          <w:spacing w:val="-4"/>
          <w:sz w:val="16"/>
          <w:szCs w:val="22"/>
        </w:rPr>
        <w:t xml:space="preserve"> </w:t>
      </w:r>
      <w:r w:rsidRPr="00A36A6F">
        <w:rPr>
          <w:rFonts w:ascii="Arial" w:eastAsia="Arial" w:hAnsi="Arial" w:cs="Arial"/>
          <w:sz w:val="16"/>
          <w:szCs w:val="22"/>
        </w:rPr>
        <w:t>Form</w:t>
      </w:r>
      <w:r w:rsidRPr="00A36A6F">
        <w:rPr>
          <w:rFonts w:ascii="Arial" w:eastAsia="Arial" w:hAnsi="Arial" w:cs="Arial"/>
          <w:spacing w:val="-4"/>
          <w:sz w:val="16"/>
          <w:szCs w:val="22"/>
        </w:rPr>
        <w:t xml:space="preserve"> </w:t>
      </w:r>
      <w:r w:rsidRPr="00A36A6F">
        <w:rPr>
          <w:rFonts w:ascii="Arial" w:eastAsia="Arial" w:hAnsi="Arial" w:cs="Arial"/>
          <w:sz w:val="16"/>
          <w:szCs w:val="22"/>
        </w:rPr>
        <w:t>WH–347</w:t>
      </w:r>
      <w:r w:rsidRPr="00A36A6F">
        <w:rPr>
          <w:rFonts w:ascii="Arial" w:eastAsia="Arial" w:hAnsi="Arial" w:cs="Arial"/>
          <w:spacing w:val="-5"/>
          <w:sz w:val="16"/>
          <w:szCs w:val="22"/>
        </w:rPr>
        <w:t xml:space="preserve"> </w:t>
      </w:r>
      <w:r w:rsidRPr="00A36A6F">
        <w:rPr>
          <w:rFonts w:ascii="Arial" w:eastAsia="Arial" w:hAnsi="Arial" w:cs="Arial"/>
          <w:sz w:val="16"/>
          <w:szCs w:val="22"/>
        </w:rPr>
        <w:t>will</w:t>
      </w:r>
      <w:r w:rsidRPr="00A36A6F">
        <w:rPr>
          <w:rFonts w:ascii="Arial" w:eastAsia="Arial" w:hAnsi="Arial" w:cs="Arial"/>
          <w:spacing w:val="-4"/>
          <w:sz w:val="16"/>
          <w:szCs w:val="22"/>
        </w:rPr>
        <w:t xml:space="preserve"> </w:t>
      </w:r>
      <w:r w:rsidRPr="00A36A6F">
        <w:rPr>
          <w:rFonts w:ascii="Arial" w:eastAsia="Arial" w:hAnsi="Arial" w:cs="Arial"/>
          <w:sz w:val="16"/>
          <w:szCs w:val="22"/>
        </w:rPr>
        <w:t>satisfy</w:t>
      </w:r>
      <w:r w:rsidRPr="00A36A6F">
        <w:rPr>
          <w:rFonts w:ascii="Arial" w:eastAsia="Arial" w:hAnsi="Arial" w:cs="Arial"/>
          <w:spacing w:val="-4"/>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requirement</w:t>
      </w:r>
      <w:r w:rsidRPr="00A36A6F">
        <w:rPr>
          <w:rFonts w:ascii="Arial" w:eastAsia="Arial" w:hAnsi="Arial" w:cs="Arial"/>
          <w:spacing w:val="-5"/>
          <w:sz w:val="16"/>
          <w:szCs w:val="22"/>
        </w:rPr>
        <w:t xml:space="preserve"> </w:t>
      </w:r>
      <w:r w:rsidRPr="00A36A6F">
        <w:rPr>
          <w:rFonts w:ascii="Arial" w:eastAsia="Arial" w:hAnsi="Arial" w:cs="Arial"/>
          <w:sz w:val="16"/>
          <w:szCs w:val="22"/>
        </w:rPr>
        <w:t>for submission of the “Statement of Compliance” required by paragraph 3.b.(3) of this section.</w:t>
      </w:r>
    </w:p>
    <w:p w14:paraId="745507DB" w14:textId="77777777" w:rsidR="00A36A6F" w:rsidRPr="00A36A6F" w:rsidRDefault="00A36A6F" w:rsidP="00A36A6F">
      <w:pPr>
        <w:widowControl w:val="0"/>
        <w:autoSpaceDE w:val="0"/>
        <w:autoSpaceDN w:val="0"/>
        <w:rPr>
          <w:rFonts w:ascii="Arial" w:eastAsia="Arial" w:hAnsi="Arial" w:cs="Arial"/>
          <w:sz w:val="16"/>
          <w:szCs w:val="22"/>
        </w:rPr>
        <w:sectPr w:rsidR="00A36A6F" w:rsidRPr="00A36A6F" w:rsidSect="00570D7F">
          <w:pgSz w:w="12240" w:h="15840"/>
          <w:pgMar w:top="1360" w:right="1340" w:bottom="440" w:left="1320" w:header="576" w:footer="576" w:gutter="0"/>
          <w:cols w:num="2" w:space="720" w:equalWidth="0">
            <w:col w:w="4596" w:space="300"/>
            <w:col w:w="4684"/>
          </w:cols>
          <w:docGrid w:linePitch="272"/>
        </w:sectPr>
      </w:pPr>
    </w:p>
    <w:p w14:paraId="7D1B5B8F" w14:textId="77777777" w:rsidR="00A36A6F" w:rsidRPr="00A36A6F" w:rsidRDefault="00A36A6F" w:rsidP="005D1515">
      <w:pPr>
        <w:widowControl w:val="0"/>
        <w:numPr>
          <w:ilvl w:val="0"/>
          <w:numId w:val="22"/>
        </w:numPr>
        <w:tabs>
          <w:tab w:val="left" w:pos="500"/>
        </w:tabs>
        <w:autoSpaceDE w:val="0"/>
        <w:autoSpaceDN w:val="0"/>
        <w:spacing w:before="80"/>
        <w:ind w:left="120" w:right="375" w:firstLine="143"/>
        <w:rPr>
          <w:rFonts w:ascii="Arial" w:eastAsia="Arial" w:hAnsi="Arial" w:cs="Arial"/>
          <w:sz w:val="16"/>
          <w:szCs w:val="22"/>
        </w:rPr>
      </w:pPr>
      <w:r w:rsidRPr="00A36A6F">
        <w:rPr>
          <w:rFonts w:ascii="Arial" w:eastAsia="Arial" w:hAnsi="Arial" w:cs="Arial"/>
          <w:i/>
          <w:sz w:val="16"/>
          <w:szCs w:val="22"/>
        </w:rPr>
        <w:lastRenderedPageBreak/>
        <w:t xml:space="preserve">Signature. </w:t>
      </w:r>
      <w:r w:rsidRPr="00A36A6F">
        <w:rPr>
          <w:rFonts w:ascii="Arial" w:eastAsia="Arial" w:hAnsi="Arial" w:cs="Arial"/>
          <w:sz w:val="16"/>
          <w:szCs w:val="22"/>
        </w:rPr>
        <w:t>The signature by the contractor, subcontractor,</w:t>
      </w:r>
      <w:r w:rsidRPr="00A36A6F">
        <w:rPr>
          <w:rFonts w:ascii="Arial" w:eastAsia="Arial" w:hAnsi="Arial" w:cs="Arial"/>
          <w:spacing w:val="-3"/>
          <w:sz w:val="16"/>
          <w:szCs w:val="22"/>
        </w:rPr>
        <w:t xml:space="preserve"> </w:t>
      </w:r>
      <w:r w:rsidRPr="00A36A6F">
        <w:rPr>
          <w:rFonts w:ascii="Arial" w:eastAsia="Arial" w:hAnsi="Arial" w:cs="Arial"/>
          <w:sz w:val="16"/>
          <w:szCs w:val="22"/>
        </w:rPr>
        <w:t>or</w:t>
      </w:r>
      <w:r w:rsidRPr="00A36A6F">
        <w:rPr>
          <w:rFonts w:ascii="Arial" w:eastAsia="Arial" w:hAnsi="Arial" w:cs="Arial"/>
          <w:spacing w:val="-2"/>
          <w:sz w:val="16"/>
          <w:szCs w:val="22"/>
        </w:rPr>
        <w:t xml:space="preserve"> </w:t>
      </w:r>
      <w:r w:rsidRPr="00A36A6F">
        <w:rPr>
          <w:rFonts w:ascii="Arial" w:eastAsia="Arial" w:hAnsi="Arial" w:cs="Arial"/>
          <w:sz w:val="16"/>
          <w:szCs w:val="22"/>
        </w:rPr>
        <w:t>the</w:t>
      </w:r>
      <w:r w:rsidRPr="00A36A6F">
        <w:rPr>
          <w:rFonts w:ascii="Arial" w:eastAsia="Arial" w:hAnsi="Arial" w:cs="Arial"/>
          <w:spacing w:val="-3"/>
          <w:sz w:val="16"/>
          <w:szCs w:val="22"/>
        </w:rPr>
        <w:t xml:space="preserve"> </w:t>
      </w:r>
      <w:r w:rsidRPr="00A36A6F">
        <w:rPr>
          <w:rFonts w:ascii="Arial" w:eastAsia="Arial" w:hAnsi="Arial" w:cs="Arial"/>
          <w:sz w:val="16"/>
          <w:szCs w:val="22"/>
        </w:rPr>
        <w:t>contractor's</w:t>
      </w:r>
      <w:r w:rsidRPr="00A36A6F">
        <w:rPr>
          <w:rFonts w:ascii="Arial" w:eastAsia="Arial" w:hAnsi="Arial" w:cs="Arial"/>
          <w:spacing w:val="-2"/>
          <w:sz w:val="16"/>
          <w:szCs w:val="22"/>
        </w:rPr>
        <w:t xml:space="preserve"> </w:t>
      </w:r>
      <w:r w:rsidRPr="00A36A6F">
        <w:rPr>
          <w:rFonts w:ascii="Arial" w:eastAsia="Arial" w:hAnsi="Arial" w:cs="Arial"/>
          <w:sz w:val="16"/>
          <w:szCs w:val="22"/>
        </w:rPr>
        <w:t>or</w:t>
      </w:r>
      <w:r w:rsidRPr="00A36A6F">
        <w:rPr>
          <w:rFonts w:ascii="Arial" w:eastAsia="Arial" w:hAnsi="Arial" w:cs="Arial"/>
          <w:spacing w:val="-3"/>
          <w:sz w:val="16"/>
          <w:szCs w:val="22"/>
        </w:rPr>
        <w:t xml:space="preserve"> </w:t>
      </w:r>
      <w:r w:rsidRPr="00A36A6F">
        <w:rPr>
          <w:rFonts w:ascii="Arial" w:eastAsia="Arial" w:hAnsi="Arial" w:cs="Arial"/>
          <w:sz w:val="16"/>
          <w:szCs w:val="22"/>
        </w:rPr>
        <w:t>subcontractor's</w:t>
      </w:r>
      <w:r w:rsidRPr="00A36A6F">
        <w:rPr>
          <w:rFonts w:ascii="Arial" w:eastAsia="Arial" w:hAnsi="Arial" w:cs="Arial"/>
          <w:spacing w:val="-2"/>
          <w:sz w:val="16"/>
          <w:szCs w:val="22"/>
        </w:rPr>
        <w:t xml:space="preserve"> </w:t>
      </w:r>
      <w:r w:rsidRPr="00A36A6F">
        <w:rPr>
          <w:rFonts w:ascii="Arial" w:eastAsia="Arial" w:hAnsi="Arial" w:cs="Arial"/>
          <w:sz w:val="16"/>
          <w:szCs w:val="22"/>
        </w:rPr>
        <w:t>agent must</w:t>
      </w:r>
      <w:r w:rsidRPr="00A36A6F">
        <w:rPr>
          <w:rFonts w:ascii="Arial" w:eastAsia="Arial" w:hAnsi="Arial" w:cs="Arial"/>
          <w:spacing w:val="-5"/>
          <w:sz w:val="16"/>
          <w:szCs w:val="22"/>
        </w:rPr>
        <w:t xml:space="preserve"> </w:t>
      </w:r>
      <w:r w:rsidRPr="00A36A6F">
        <w:rPr>
          <w:rFonts w:ascii="Arial" w:eastAsia="Arial" w:hAnsi="Arial" w:cs="Arial"/>
          <w:sz w:val="16"/>
          <w:szCs w:val="22"/>
        </w:rPr>
        <w:t>be</w:t>
      </w:r>
      <w:r w:rsidRPr="00A36A6F">
        <w:rPr>
          <w:rFonts w:ascii="Arial" w:eastAsia="Arial" w:hAnsi="Arial" w:cs="Arial"/>
          <w:spacing w:val="-5"/>
          <w:sz w:val="16"/>
          <w:szCs w:val="22"/>
        </w:rPr>
        <w:t xml:space="preserve"> </w:t>
      </w:r>
      <w:r w:rsidRPr="00A36A6F">
        <w:rPr>
          <w:rFonts w:ascii="Arial" w:eastAsia="Arial" w:hAnsi="Arial" w:cs="Arial"/>
          <w:sz w:val="16"/>
          <w:szCs w:val="22"/>
        </w:rPr>
        <w:t>an</w:t>
      </w:r>
      <w:r w:rsidRPr="00A36A6F">
        <w:rPr>
          <w:rFonts w:ascii="Arial" w:eastAsia="Arial" w:hAnsi="Arial" w:cs="Arial"/>
          <w:spacing w:val="-5"/>
          <w:sz w:val="16"/>
          <w:szCs w:val="22"/>
        </w:rPr>
        <w:t xml:space="preserve"> </w:t>
      </w:r>
      <w:r w:rsidRPr="00A36A6F">
        <w:rPr>
          <w:rFonts w:ascii="Arial" w:eastAsia="Arial" w:hAnsi="Arial" w:cs="Arial"/>
          <w:sz w:val="16"/>
          <w:szCs w:val="22"/>
        </w:rPr>
        <w:t>original</w:t>
      </w:r>
      <w:r w:rsidRPr="00A36A6F">
        <w:rPr>
          <w:rFonts w:ascii="Arial" w:eastAsia="Arial" w:hAnsi="Arial" w:cs="Arial"/>
          <w:spacing w:val="-4"/>
          <w:sz w:val="16"/>
          <w:szCs w:val="22"/>
        </w:rPr>
        <w:t xml:space="preserve"> </w:t>
      </w:r>
      <w:r w:rsidRPr="00A36A6F">
        <w:rPr>
          <w:rFonts w:ascii="Arial" w:eastAsia="Arial" w:hAnsi="Arial" w:cs="Arial"/>
          <w:sz w:val="16"/>
          <w:szCs w:val="22"/>
        </w:rPr>
        <w:t>handwritten</w:t>
      </w:r>
      <w:r w:rsidRPr="00A36A6F">
        <w:rPr>
          <w:rFonts w:ascii="Arial" w:eastAsia="Arial" w:hAnsi="Arial" w:cs="Arial"/>
          <w:spacing w:val="-5"/>
          <w:sz w:val="16"/>
          <w:szCs w:val="22"/>
        </w:rPr>
        <w:t xml:space="preserve"> </w:t>
      </w:r>
      <w:r w:rsidRPr="00A36A6F">
        <w:rPr>
          <w:rFonts w:ascii="Arial" w:eastAsia="Arial" w:hAnsi="Arial" w:cs="Arial"/>
          <w:sz w:val="16"/>
          <w:szCs w:val="22"/>
        </w:rPr>
        <w:t>signature</w:t>
      </w:r>
      <w:r w:rsidRPr="00A36A6F">
        <w:rPr>
          <w:rFonts w:ascii="Arial" w:eastAsia="Arial" w:hAnsi="Arial" w:cs="Arial"/>
          <w:spacing w:val="-5"/>
          <w:sz w:val="16"/>
          <w:szCs w:val="22"/>
        </w:rPr>
        <w:t xml:space="preserve"> </w:t>
      </w:r>
      <w:r w:rsidRPr="00A36A6F">
        <w:rPr>
          <w:rFonts w:ascii="Arial" w:eastAsia="Arial" w:hAnsi="Arial" w:cs="Arial"/>
          <w:sz w:val="16"/>
          <w:szCs w:val="22"/>
        </w:rPr>
        <w:t>or</w:t>
      </w:r>
      <w:r w:rsidRPr="00A36A6F">
        <w:rPr>
          <w:rFonts w:ascii="Arial" w:eastAsia="Arial" w:hAnsi="Arial" w:cs="Arial"/>
          <w:spacing w:val="-5"/>
          <w:sz w:val="16"/>
          <w:szCs w:val="22"/>
        </w:rPr>
        <w:t xml:space="preserve"> </w:t>
      </w:r>
      <w:r w:rsidRPr="00A36A6F">
        <w:rPr>
          <w:rFonts w:ascii="Arial" w:eastAsia="Arial" w:hAnsi="Arial" w:cs="Arial"/>
          <w:sz w:val="16"/>
          <w:szCs w:val="22"/>
        </w:rPr>
        <w:t>a</w:t>
      </w:r>
      <w:r w:rsidRPr="00A36A6F">
        <w:rPr>
          <w:rFonts w:ascii="Arial" w:eastAsia="Arial" w:hAnsi="Arial" w:cs="Arial"/>
          <w:spacing w:val="-5"/>
          <w:sz w:val="16"/>
          <w:szCs w:val="22"/>
        </w:rPr>
        <w:t xml:space="preserve"> </w:t>
      </w:r>
      <w:r w:rsidRPr="00A36A6F">
        <w:rPr>
          <w:rFonts w:ascii="Arial" w:eastAsia="Arial" w:hAnsi="Arial" w:cs="Arial"/>
          <w:sz w:val="16"/>
          <w:szCs w:val="22"/>
        </w:rPr>
        <w:t>legally</w:t>
      </w:r>
      <w:r w:rsidRPr="00A36A6F">
        <w:rPr>
          <w:rFonts w:ascii="Arial" w:eastAsia="Arial" w:hAnsi="Arial" w:cs="Arial"/>
          <w:spacing w:val="-4"/>
          <w:sz w:val="16"/>
          <w:szCs w:val="22"/>
        </w:rPr>
        <w:t xml:space="preserve"> </w:t>
      </w:r>
      <w:r w:rsidRPr="00A36A6F">
        <w:rPr>
          <w:rFonts w:ascii="Arial" w:eastAsia="Arial" w:hAnsi="Arial" w:cs="Arial"/>
          <w:sz w:val="16"/>
          <w:szCs w:val="22"/>
        </w:rPr>
        <w:t>valid electronic signature.</w:t>
      </w:r>
    </w:p>
    <w:p w14:paraId="1D9478A9"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63E59AAC" w14:textId="77777777" w:rsidR="00A36A6F" w:rsidRPr="00A36A6F" w:rsidRDefault="00A36A6F" w:rsidP="005D1515">
      <w:pPr>
        <w:widowControl w:val="0"/>
        <w:numPr>
          <w:ilvl w:val="0"/>
          <w:numId w:val="22"/>
        </w:numPr>
        <w:tabs>
          <w:tab w:val="left" w:pos="500"/>
        </w:tabs>
        <w:autoSpaceDE w:val="0"/>
        <w:autoSpaceDN w:val="0"/>
        <w:ind w:right="307" w:firstLine="144"/>
        <w:rPr>
          <w:rFonts w:ascii="Arial" w:eastAsia="Arial" w:hAnsi="Arial" w:cs="Arial"/>
          <w:sz w:val="16"/>
          <w:szCs w:val="22"/>
        </w:rPr>
      </w:pPr>
      <w:r w:rsidRPr="00A36A6F">
        <w:rPr>
          <w:rFonts w:ascii="Arial" w:eastAsia="Arial" w:hAnsi="Arial" w:cs="Arial"/>
          <w:i/>
          <w:sz w:val="16"/>
          <w:szCs w:val="22"/>
        </w:rPr>
        <w:t xml:space="preserve">Falsification. </w:t>
      </w:r>
      <w:r w:rsidRPr="00A36A6F">
        <w:rPr>
          <w:rFonts w:ascii="Arial" w:eastAsia="Arial" w:hAnsi="Arial" w:cs="Arial"/>
          <w:sz w:val="16"/>
          <w:szCs w:val="22"/>
        </w:rPr>
        <w:t>The falsification of any of the above certifications</w:t>
      </w:r>
      <w:r w:rsidRPr="00A36A6F">
        <w:rPr>
          <w:rFonts w:ascii="Arial" w:eastAsia="Arial" w:hAnsi="Arial" w:cs="Arial"/>
          <w:spacing w:val="-6"/>
          <w:sz w:val="16"/>
          <w:szCs w:val="22"/>
        </w:rPr>
        <w:t xml:space="preserve"> </w:t>
      </w:r>
      <w:r w:rsidRPr="00A36A6F">
        <w:rPr>
          <w:rFonts w:ascii="Arial" w:eastAsia="Arial" w:hAnsi="Arial" w:cs="Arial"/>
          <w:sz w:val="16"/>
          <w:szCs w:val="22"/>
        </w:rPr>
        <w:t>may</w:t>
      </w:r>
      <w:r w:rsidRPr="00A36A6F">
        <w:rPr>
          <w:rFonts w:ascii="Arial" w:eastAsia="Arial" w:hAnsi="Arial" w:cs="Arial"/>
          <w:spacing w:val="-6"/>
          <w:sz w:val="16"/>
          <w:szCs w:val="22"/>
        </w:rPr>
        <w:t xml:space="preserve"> </w:t>
      </w:r>
      <w:r w:rsidRPr="00A36A6F">
        <w:rPr>
          <w:rFonts w:ascii="Arial" w:eastAsia="Arial" w:hAnsi="Arial" w:cs="Arial"/>
          <w:sz w:val="16"/>
          <w:szCs w:val="22"/>
        </w:rPr>
        <w:t>subject</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contractor</w:t>
      </w:r>
      <w:r w:rsidRPr="00A36A6F">
        <w:rPr>
          <w:rFonts w:ascii="Arial" w:eastAsia="Arial" w:hAnsi="Arial" w:cs="Arial"/>
          <w:spacing w:val="-6"/>
          <w:sz w:val="16"/>
          <w:szCs w:val="22"/>
        </w:rPr>
        <w:t xml:space="preserve"> </w:t>
      </w:r>
      <w:r w:rsidRPr="00A36A6F">
        <w:rPr>
          <w:rFonts w:ascii="Arial" w:eastAsia="Arial" w:hAnsi="Arial" w:cs="Arial"/>
          <w:sz w:val="16"/>
          <w:szCs w:val="22"/>
        </w:rPr>
        <w:t>or</w:t>
      </w:r>
      <w:r w:rsidRPr="00A36A6F">
        <w:rPr>
          <w:rFonts w:ascii="Arial" w:eastAsia="Arial" w:hAnsi="Arial" w:cs="Arial"/>
          <w:spacing w:val="-6"/>
          <w:sz w:val="16"/>
          <w:szCs w:val="22"/>
        </w:rPr>
        <w:t xml:space="preserve"> </w:t>
      </w:r>
      <w:r w:rsidRPr="00A36A6F">
        <w:rPr>
          <w:rFonts w:ascii="Arial" w:eastAsia="Arial" w:hAnsi="Arial" w:cs="Arial"/>
          <w:sz w:val="16"/>
          <w:szCs w:val="22"/>
        </w:rPr>
        <w:t>subcontractor</w:t>
      </w:r>
      <w:r w:rsidRPr="00A36A6F">
        <w:rPr>
          <w:rFonts w:ascii="Arial" w:eastAsia="Arial" w:hAnsi="Arial" w:cs="Arial"/>
          <w:spacing w:val="-6"/>
          <w:sz w:val="16"/>
          <w:szCs w:val="22"/>
        </w:rPr>
        <w:t xml:space="preserve"> </w:t>
      </w:r>
      <w:r w:rsidRPr="00A36A6F">
        <w:rPr>
          <w:rFonts w:ascii="Arial" w:eastAsia="Arial" w:hAnsi="Arial" w:cs="Arial"/>
          <w:sz w:val="16"/>
          <w:szCs w:val="22"/>
        </w:rPr>
        <w:t xml:space="preserve">to civil or criminal prosecution under </w:t>
      </w:r>
      <w:hyperlink r:id="rId116">
        <w:r w:rsidRPr="00A36A6F">
          <w:rPr>
            <w:rFonts w:ascii="Arial" w:eastAsia="Arial" w:hAnsi="Arial" w:cs="Arial"/>
            <w:color w:val="0000FF"/>
            <w:sz w:val="16"/>
            <w:szCs w:val="22"/>
            <w:u w:val="single" w:color="0000FF"/>
          </w:rPr>
          <w:t>18 U.S.C. 1001</w:t>
        </w:r>
      </w:hyperlink>
      <w:r w:rsidRPr="00A36A6F">
        <w:rPr>
          <w:rFonts w:ascii="Arial" w:eastAsia="Arial" w:hAnsi="Arial" w:cs="Arial"/>
          <w:color w:val="0000FF"/>
          <w:sz w:val="16"/>
          <w:szCs w:val="22"/>
        </w:rPr>
        <w:t xml:space="preserve"> </w:t>
      </w:r>
      <w:r w:rsidRPr="00A36A6F">
        <w:rPr>
          <w:rFonts w:ascii="Arial" w:eastAsia="Arial" w:hAnsi="Arial" w:cs="Arial"/>
          <w:sz w:val="16"/>
          <w:szCs w:val="22"/>
        </w:rPr>
        <w:t xml:space="preserve">and </w:t>
      </w:r>
      <w:hyperlink r:id="rId117">
        <w:r w:rsidRPr="00A36A6F">
          <w:rPr>
            <w:rFonts w:ascii="Arial" w:eastAsia="Arial" w:hAnsi="Arial" w:cs="Arial"/>
            <w:color w:val="0000FF"/>
            <w:sz w:val="16"/>
            <w:szCs w:val="22"/>
            <w:u w:val="single" w:color="0000FF"/>
          </w:rPr>
          <w:t>31</w:t>
        </w:r>
      </w:hyperlink>
    </w:p>
    <w:p w14:paraId="7A6BA9EC" w14:textId="77777777" w:rsidR="00A36A6F" w:rsidRPr="00A36A6F" w:rsidRDefault="00A36A6F" w:rsidP="00A36A6F">
      <w:pPr>
        <w:widowControl w:val="0"/>
        <w:autoSpaceDE w:val="0"/>
        <w:autoSpaceDN w:val="0"/>
        <w:spacing w:before="1"/>
        <w:rPr>
          <w:rFonts w:ascii="Arial" w:eastAsia="Arial" w:hAnsi="Arial" w:cs="Arial"/>
          <w:sz w:val="16"/>
          <w:szCs w:val="16"/>
        </w:rPr>
      </w:pPr>
      <w:hyperlink r:id="rId118">
        <w:r w:rsidRPr="00A36A6F">
          <w:rPr>
            <w:rFonts w:ascii="Arial" w:eastAsia="Arial" w:hAnsi="Arial" w:cs="Arial"/>
            <w:color w:val="0000FF"/>
            <w:sz w:val="16"/>
            <w:szCs w:val="16"/>
            <w:u w:val="single" w:color="0000FF"/>
          </w:rPr>
          <w:t>U.S.C.</w:t>
        </w:r>
        <w:r w:rsidRPr="00A36A6F">
          <w:rPr>
            <w:rFonts w:ascii="Arial" w:eastAsia="Arial" w:hAnsi="Arial" w:cs="Arial"/>
            <w:color w:val="0000FF"/>
            <w:spacing w:val="-6"/>
            <w:sz w:val="16"/>
            <w:szCs w:val="16"/>
            <w:u w:val="single" w:color="0000FF"/>
          </w:rPr>
          <w:t xml:space="preserve"> </w:t>
        </w:r>
        <w:r w:rsidRPr="00A36A6F">
          <w:rPr>
            <w:rFonts w:ascii="Arial" w:eastAsia="Arial" w:hAnsi="Arial" w:cs="Arial"/>
            <w:color w:val="0000FF"/>
            <w:spacing w:val="-2"/>
            <w:sz w:val="16"/>
            <w:szCs w:val="16"/>
            <w:u w:val="single" w:color="0000FF"/>
          </w:rPr>
          <w:t>3729</w:t>
        </w:r>
        <w:r w:rsidRPr="00A36A6F">
          <w:rPr>
            <w:rFonts w:ascii="Arial" w:eastAsia="Arial" w:hAnsi="Arial" w:cs="Arial"/>
            <w:spacing w:val="-2"/>
            <w:sz w:val="16"/>
            <w:szCs w:val="16"/>
          </w:rPr>
          <w:t>.</w:t>
        </w:r>
      </w:hyperlink>
    </w:p>
    <w:p w14:paraId="0F62C317" w14:textId="77777777" w:rsidR="00A36A6F" w:rsidRPr="00A36A6F" w:rsidRDefault="00A36A6F" w:rsidP="00A36A6F">
      <w:pPr>
        <w:widowControl w:val="0"/>
        <w:autoSpaceDE w:val="0"/>
        <w:autoSpaceDN w:val="0"/>
        <w:spacing w:before="94"/>
        <w:rPr>
          <w:rFonts w:ascii="Arial" w:eastAsia="Arial" w:hAnsi="Arial" w:cs="Arial"/>
          <w:sz w:val="16"/>
          <w:szCs w:val="16"/>
        </w:rPr>
      </w:pPr>
    </w:p>
    <w:p w14:paraId="5AE302AD" w14:textId="77777777" w:rsidR="00A36A6F" w:rsidRPr="00A36A6F" w:rsidRDefault="00A36A6F" w:rsidP="005D1515">
      <w:pPr>
        <w:widowControl w:val="0"/>
        <w:numPr>
          <w:ilvl w:val="0"/>
          <w:numId w:val="22"/>
        </w:numPr>
        <w:tabs>
          <w:tab w:val="left" w:pos="499"/>
        </w:tabs>
        <w:autoSpaceDE w:val="0"/>
        <w:autoSpaceDN w:val="0"/>
        <w:ind w:left="120" w:right="57" w:firstLine="143"/>
        <w:rPr>
          <w:rFonts w:ascii="Arial" w:eastAsia="Arial" w:hAnsi="Arial" w:cs="Arial"/>
          <w:sz w:val="16"/>
          <w:szCs w:val="22"/>
        </w:rPr>
      </w:pPr>
      <w:r w:rsidRPr="00A36A6F">
        <w:rPr>
          <w:rFonts w:ascii="Arial" w:eastAsia="Arial" w:hAnsi="Arial" w:cs="Arial"/>
          <w:i/>
          <w:sz w:val="16"/>
          <w:szCs w:val="22"/>
        </w:rPr>
        <w:t xml:space="preserve">Length of certified payroll retention. </w:t>
      </w:r>
      <w:r w:rsidRPr="00A36A6F">
        <w:rPr>
          <w:rFonts w:ascii="Arial" w:eastAsia="Arial" w:hAnsi="Arial" w:cs="Arial"/>
          <w:sz w:val="16"/>
          <w:szCs w:val="22"/>
        </w:rPr>
        <w:t xml:space="preserve">The contractor or subcontractor must preserve all certified payrolls </w:t>
      </w:r>
      <w:proofErr w:type="gramStart"/>
      <w:r w:rsidRPr="00A36A6F">
        <w:rPr>
          <w:rFonts w:ascii="Arial" w:eastAsia="Arial" w:hAnsi="Arial" w:cs="Arial"/>
          <w:sz w:val="16"/>
          <w:szCs w:val="22"/>
        </w:rPr>
        <w:t>during the course</w:t>
      </w:r>
      <w:r w:rsidRPr="00A36A6F">
        <w:rPr>
          <w:rFonts w:ascii="Arial" w:eastAsia="Arial" w:hAnsi="Arial" w:cs="Arial"/>
          <w:spacing w:val="-4"/>
          <w:sz w:val="16"/>
          <w:szCs w:val="22"/>
        </w:rPr>
        <w:t xml:space="preserve"> </w:t>
      </w:r>
      <w:r w:rsidRPr="00A36A6F">
        <w:rPr>
          <w:rFonts w:ascii="Arial" w:eastAsia="Arial" w:hAnsi="Arial" w:cs="Arial"/>
          <w:sz w:val="16"/>
          <w:szCs w:val="22"/>
        </w:rPr>
        <w:t>of</w:t>
      </w:r>
      <w:proofErr w:type="gramEnd"/>
      <w:r w:rsidRPr="00A36A6F">
        <w:rPr>
          <w:rFonts w:ascii="Arial" w:eastAsia="Arial" w:hAnsi="Arial" w:cs="Arial"/>
          <w:spacing w:val="-4"/>
          <w:sz w:val="16"/>
          <w:szCs w:val="22"/>
        </w:rPr>
        <w:t xml:space="preserve"> </w:t>
      </w:r>
      <w:r w:rsidRPr="00A36A6F">
        <w:rPr>
          <w:rFonts w:ascii="Arial" w:eastAsia="Arial" w:hAnsi="Arial" w:cs="Arial"/>
          <w:sz w:val="16"/>
          <w:szCs w:val="22"/>
        </w:rPr>
        <w:t>the</w:t>
      </w:r>
      <w:r w:rsidRPr="00A36A6F">
        <w:rPr>
          <w:rFonts w:ascii="Arial" w:eastAsia="Arial" w:hAnsi="Arial" w:cs="Arial"/>
          <w:spacing w:val="-4"/>
          <w:sz w:val="16"/>
          <w:szCs w:val="22"/>
        </w:rPr>
        <w:t xml:space="preserve"> </w:t>
      </w:r>
      <w:r w:rsidRPr="00A36A6F">
        <w:rPr>
          <w:rFonts w:ascii="Arial" w:eastAsia="Arial" w:hAnsi="Arial" w:cs="Arial"/>
          <w:sz w:val="16"/>
          <w:szCs w:val="22"/>
        </w:rPr>
        <w:t>work</w:t>
      </w:r>
      <w:r w:rsidRPr="00A36A6F">
        <w:rPr>
          <w:rFonts w:ascii="Arial" w:eastAsia="Arial" w:hAnsi="Arial" w:cs="Arial"/>
          <w:spacing w:val="-3"/>
          <w:sz w:val="16"/>
          <w:szCs w:val="22"/>
        </w:rPr>
        <w:t xml:space="preserve"> </w:t>
      </w:r>
      <w:r w:rsidRPr="00A36A6F">
        <w:rPr>
          <w:rFonts w:ascii="Arial" w:eastAsia="Arial" w:hAnsi="Arial" w:cs="Arial"/>
          <w:sz w:val="16"/>
          <w:szCs w:val="22"/>
        </w:rPr>
        <w:t>and</w:t>
      </w:r>
      <w:r w:rsidRPr="00A36A6F">
        <w:rPr>
          <w:rFonts w:ascii="Arial" w:eastAsia="Arial" w:hAnsi="Arial" w:cs="Arial"/>
          <w:spacing w:val="-4"/>
          <w:sz w:val="16"/>
          <w:szCs w:val="22"/>
        </w:rPr>
        <w:t xml:space="preserve"> </w:t>
      </w:r>
      <w:r w:rsidRPr="00A36A6F">
        <w:rPr>
          <w:rFonts w:ascii="Arial" w:eastAsia="Arial" w:hAnsi="Arial" w:cs="Arial"/>
          <w:sz w:val="16"/>
          <w:szCs w:val="22"/>
        </w:rPr>
        <w:t>for</w:t>
      </w:r>
      <w:r w:rsidRPr="00A36A6F">
        <w:rPr>
          <w:rFonts w:ascii="Arial" w:eastAsia="Arial" w:hAnsi="Arial" w:cs="Arial"/>
          <w:spacing w:val="-4"/>
          <w:sz w:val="16"/>
          <w:szCs w:val="22"/>
        </w:rPr>
        <w:t xml:space="preserve"> </w:t>
      </w:r>
      <w:r w:rsidRPr="00A36A6F">
        <w:rPr>
          <w:rFonts w:ascii="Arial" w:eastAsia="Arial" w:hAnsi="Arial" w:cs="Arial"/>
          <w:sz w:val="16"/>
          <w:szCs w:val="22"/>
        </w:rPr>
        <w:t>a</w:t>
      </w:r>
      <w:r w:rsidRPr="00A36A6F">
        <w:rPr>
          <w:rFonts w:ascii="Arial" w:eastAsia="Arial" w:hAnsi="Arial" w:cs="Arial"/>
          <w:spacing w:val="-4"/>
          <w:sz w:val="16"/>
          <w:szCs w:val="22"/>
        </w:rPr>
        <w:t xml:space="preserve"> </w:t>
      </w:r>
      <w:r w:rsidRPr="00A36A6F">
        <w:rPr>
          <w:rFonts w:ascii="Arial" w:eastAsia="Arial" w:hAnsi="Arial" w:cs="Arial"/>
          <w:sz w:val="16"/>
          <w:szCs w:val="22"/>
        </w:rPr>
        <w:t>period</w:t>
      </w:r>
      <w:r w:rsidRPr="00A36A6F">
        <w:rPr>
          <w:rFonts w:ascii="Arial" w:eastAsia="Arial" w:hAnsi="Arial" w:cs="Arial"/>
          <w:spacing w:val="-4"/>
          <w:sz w:val="16"/>
          <w:szCs w:val="22"/>
        </w:rPr>
        <w:t xml:space="preserve"> </w:t>
      </w:r>
      <w:r w:rsidRPr="00A36A6F">
        <w:rPr>
          <w:rFonts w:ascii="Arial" w:eastAsia="Arial" w:hAnsi="Arial" w:cs="Arial"/>
          <w:sz w:val="16"/>
          <w:szCs w:val="22"/>
        </w:rPr>
        <w:t>of</w:t>
      </w:r>
      <w:r w:rsidRPr="00A36A6F">
        <w:rPr>
          <w:rFonts w:ascii="Arial" w:eastAsia="Arial" w:hAnsi="Arial" w:cs="Arial"/>
          <w:spacing w:val="-4"/>
          <w:sz w:val="16"/>
          <w:szCs w:val="22"/>
        </w:rPr>
        <w:t xml:space="preserve"> </w:t>
      </w:r>
      <w:r w:rsidRPr="00A36A6F">
        <w:rPr>
          <w:rFonts w:ascii="Arial" w:eastAsia="Arial" w:hAnsi="Arial" w:cs="Arial"/>
          <w:sz w:val="16"/>
          <w:szCs w:val="22"/>
        </w:rPr>
        <w:t>3</w:t>
      </w:r>
      <w:r w:rsidRPr="00A36A6F">
        <w:rPr>
          <w:rFonts w:ascii="Arial" w:eastAsia="Arial" w:hAnsi="Arial" w:cs="Arial"/>
          <w:spacing w:val="-4"/>
          <w:sz w:val="16"/>
          <w:szCs w:val="22"/>
        </w:rPr>
        <w:t xml:space="preserve"> </w:t>
      </w:r>
      <w:r w:rsidRPr="00A36A6F">
        <w:rPr>
          <w:rFonts w:ascii="Arial" w:eastAsia="Arial" w:hAnsi="Arial" w:cs="Arial"/>
          <w:sz w:val="16"/>
          <w:szCs w:val="22"/>
        </w:rPr>
        <w:t>years</w:t>
      </w:r>
      <w:r w:rsidRPr="00A36A6F">
        <w:rPr>
          <w:rFonts w:ascii="Arial" w:eastAsia="Arial" w:hAnsi="Arial" w:cs="Arial"/>
          <w:spacing w:val="-3"/>
          <w:sz w:val="16"/>
          <w:szCs w:val="22"/>
        </w:rPr>
        <w:t xml:space="preserve"> </w:t>
      </w:r>
      <w:r w:rsidRPr="00A36A6F">
        <w:rPr>
          <w:rFonts w:ascii="Arial" w:eastAsia="Arial" w:hAnsi="Arial" w:cs="Arial"/>
          <w:sz w:val="16"/>
          <w:szCs w:val="22"/>
        </w:rPr>
        <w:t>after</w:t>
      </w:r>
      <w:r w:rsidRPr="00A36A6F">
        <w:rPr>
          <w:rFonts w:ascii="Arial" w:eastAsia="Arial" w:hAnsi="Arial" w:cs="Arial"/>
          <w:spacing w:val="-3"/>
          <w:sz w:val="16"/>
          <w:szCs w:val="22"/>
        </w:rPr>
        <w:t xml:space="preserve"> </w:t>
      </w:r>
      <w:r w:rsidRPr="00A36A6F">
        <w:rPr>
          <w:rFonts w:ascii="Arial" w:eastAsia="Arial" w:hAnsi="Arial" w:cs="Arial"/>
          <w:sz w:val="16"/>
          <w:szCs w:val="22"/>
        </w:rPr>
        <w:t>all</w:t>
      </w:r>
      <w:r w:rsidRPr="00A36A6F">
        <w:rPr>
          <w:rFonts w:ascii="Arial" w:eastAsia="Arial" w:hAnsi="Arial" w:cs="Arial"/>
          <w:spacing w:val="-3"/>
          <w:sz w:val="16"/>
          <w:szCs w:val="22"/>
        </w:rPr>
        <w:t xml:space="preserve"> </w:t>
      </w:r>
      <w:r w:rsidRPr="00A36A6F">
        <w:rPr>
          <w:rFonts w:ascii="Arial" w:eastAsia="Arial" w:hAnsi="Arial" w:cs="Arial"/>
          <w:sz w:val="16"/>
          <w:szCs w:val="22"/>
        </w:rPr>
        <w:t>the</w:t>
      </w:r>
      <w:r w:rsidRPr="00A36A6F">
        <w:rPr>
          <w:rFonts w:ascii="Arial" w:eastAsia="Arial" w:hAnsi="Arial" w:cs="Arial"/>
          <w:spacing w:val="-4"/>
          <w:sz w:val="16"/>
          <w:szCs w:val="22"/>
        </w:rPr>
        <w:t xml:space="preserve"> </w:t>
      </w:r>
      <w:r w:rsidRPr="00A36A6F">
        <w:rPr>
          <w:rFonts w:ascii="Arial" w:eastAsia="Arial" w:hAnsi="Arial" w:cs="Arial"/>
          <w:sz w:val="16"/>
          <w:szCs w:val="22"/>
        </w:rPr>
        <w:t>work on the prime contract is completed.</w:t>
      </w:r>
    </w:p>
    <w:p w14:paraId="51EA7EF6" w14:textId="77777777" w:rsidR="00A36A6F" w:rsidRPr="00A36A6F" w:rsidRDefault="00A36A6F" w:rsidP="00A36A6F">
      <w:pPr>
        <w:widowControl w:val="0"/>
        <w:autoSpaceDE w:val="0"/>
        <w:autoSpaceDN w:val="0"/>
        <w:spacing w:before="97"/>
        <w:rPr>
          <w:rFonts w:ascii="Arial" w:eastAsia="Arial" w:hAnsi="Arial" w:cs="Arial"/>
          <w:sz w:val="16"/>
          <w:szCs w:val="16"/>
        </w:rPr>
      </w:pPr>
    </w:p>
    <w:p w14:paraId="2C159496" w14:textId="77777777" w:rsidR="00A36A6F" w:rsidRPr="00A36A6F" w:rsidRDefault="00A36A6F" w:rsidP="005D1515">
      <w:pPr>
        <w:widowControl w:val="0"/>
        <w:numPr>
          <w:ilvl w:val="0"/>
          <w:numId w:val="24"/>
        </w:numPr>
        <w:tabs>
          <w:tab w:val="left" w:pos="430"/>
        </w:tabs>
        <w:autoSpaceDE w:val="0"/>
        <w:autoSpaceDN w:val="0"/>
        <w:ind w:right="173" w:firstLine="144"/>
        <w:rPr>
          <w:rFonts w:ascii="Arial" w:eastAsia="Arial" w:hAnsi="Arial" w:cs="Arial"/>
          <w:sz w:val="16"/>
          <w:szCs w:val="22"/>
        </w:rPr>
      </w:pPr>
      <w:r w:rsidRPr="00A36A6F">
        <w:rPr>
          <w:rFonts w:ascii="Arial" w:eastAsia="Arial" w:hAnsi="Arial" w:cs="Arial"/>
          <w:i/>
          <w:sz w:val="16"/>
          <w:szCs w:val="22"/>
        </w:rPr>
        <w:t xml:space="preserve">Contracts, subcontracts, and related documents. </w:t>
      </w:r>
      <w:r w:rsidRPr="00A36A6F">
        <w:rPr>
          <w:rFonts w:ascii="Arial" w:eastAsia="Arial" w:hAnsi="Arial" w:cs="Arial"/>
          <w:sz w:val="16"/>
          <w:szCs w:val="22"/>
        </w:rPr>
        <w:t>The contractor or subcontractor must maintain this contract or subcontract and related documents including, without limitation, bids, proposals, amendments, modifications, and extensions. The contractor or subcontractor must preserve these</w:t>
      </w:r>
      <w:r w:rsidRPr="00A36A6F">
        <w:rPr>
          <w:rFonts w:ascii="Arial" w:eastAsia="Arial" w:hAnsi="Arial" w:cs="Arial"/>
          <w:spacing w:val="-1"/>
          <w:sz w:val="16"/>
          <w:szCs w:val="22"/>
        </w:rPr>
        <w:t xml:space="preserve"> </w:t>
      </w:r>
      <w:r w:rsidRPr="00A36A6F">
        <w:rPr>
          <w:rFonts w:ascii="Arial" w:eastAsia="Arial" w:hAnsi="Arial" w:cs="Arial"/>
          <w:sz w:val="16"/>
          <w:szCs w:val="22"/>
        </w:rPr>
        <w:t>contracts,</w:t>
      </w:r>
      <w:r w:rsidRPr="00A36A6F">
        <w:rPr>
          <w:rFonts w:ascii="Arial" w:eastAsia="Arial" w:hAnsi="Arial" w:cs="Arial"/>
          <w:spacing w:val="-1"/>
          <w:sz w:val="16"/>
          <w:szCs w:val="22"/>
        </w:rPr>
        <w:t xml:space="preserve"> </w:t>
      </w:r>
      <w:r w:rsidRPr="00A36A6F">
        <w:rPr>
          <w:rFonts w:ascii="Arial" w:eastAsia="Arial" w:hAnsi="Arial" w:cs="Arial"/>
          <w:sz w:val="16"/>
          <w:szCs w:val="22"/>
        </w:rPr>
        <w:t>subcontracts,</w:t>
      </w:r>
      <w:r w:rsidRPr="00A36A6F">
        <w:rPr>
          <w:rFonts w:ascii="Arial" w:eastAsia="Arial" w:hAnsi="Arial" w:cs="Arial"/>
          <w:spacing w:val="-1"/>
          <w:sz w:val="16"/>
          <w:szCs w:val="22"/>
        </w:rPr>
        <w:t xml:space="preserve"> </w:t>
      </w:r>
      <w:r w:rsidRPr="00A36A6F">
        <w:rPr>
          <w:rFonts w:ascii="Arial" w:eastAsia="Arial" w:hAnsi="Arial" w:cs="Arial"/>
          <w:sz w:val="16"/>
          <w:szCs w:val="22"/>
        </w:rPr>
        <w:t>and</w:t>
      </w:r>
      <w:r w:rsidRPr="00A36A6F">
        <w:rPr>
          <w:rFonts w:ascii="Arial" w:eastAsia="Arial" w:hAnsi="Arial" w:cs="Arial"/>
          <w:spacing w:val="-1"/>
          <w:sz w:val="16"/>
          <w:szCs w:val="22"/>
        </w:rPr>
        <w:t xml:space="preserve"> </w:t>
      </w:r>
      <w:r w:rsidRPr="00A36A6F">
        <w:rPr>
          <w:rFonts w:ascii="Arial" w:eastAsia="Arial" w:hAnsi="Arial" w:cs="Arial"/>
          <w:sz w:val="16"/>
          <w:szCs w:val="22"/>
        </w:rPr>
        <w:t>related</w:t>
      </w:r>
      <w:r w:rsidRPr="00A36A6F">
        <w:rPr>
          <w:rFonts w:ascii="Arial" w:eastAsia="Arial" w:hAnsi="Arial" w:cs="Arial"/>
          <w:spacing w:val="-1"/>
          <w:sz w:val="16"/>
          <w:szCs w:val="22"/>
        </w:rPr>
        <w:t xml:space="preserve"> </w:t>
      </w:r>
      <w:r w:rsidRPr="00A36A6F">
        <w:rPr>
          <w:rFonts w:ascii="Arial" w:eastAsia="Arial" w:hAnsi="Arial" w:cs="Arial"/>
          <w:sz w:val="16"/>
          <w:szCs w:val="22"/>
        </w:rPr>
        <w:t xml:space="preserve">documents </w:t>
      </w:r>
      <w:proofErr w:type="gramStart"/>
      <w:r w:rsidRPr="00A36A6F">
        <w:rPr>
          <w:rFonts w:ascii="Arial" w:eastAsia="Arial" w:hAnsi="Arial" w:cs="Arial"/>
          <w:sz w:val="16"/>
          <w:szCs w:val="22"/>
        </w:rPr>
        <w:t>during the</w:t>
      </w:r>
      <w:r w:rsidRPr="00A36A6F">
        <w:rPr>
          <w:rFonts w:ascii="Arial" w:eastAsia="Arial" w:hAnsi="Arial" w:cs="Arial"/>
          <w:spacing w:val="-4"/>
          <w:sz w:val="16"/>
          <w:szCs w:val="22"/>
        </w:rPr>
        <w:t xml:space="preserve"> </w:t>
      </w:r>
      <w:r w:rsidRPr="00A36A6F">
        <w:rPr>
          <w:rFonts w:ascii="Arial" w:eastAsia="Arial" w:hAnsi="Arial" w:cs="Arial"/>
          <w:sz w:val="16"/>
          <w:szCs w:val="22"/>
        </w:rPr>
        <w:t>course</w:t>
      </w:r>
      <w:r w:rsidRPr="00A36A6F">
        <w:rPr>
          <w:rFonts w:ascii="Arial" w:eastAsia="Arial" w:hAnsi="Arial" w:cs="Arial"/>
          <w:spacing w:val="-4"/>
          <w:sz w:val="16"/>
          <w:szCs w:val="22"/>
        </w:rPr>
        <w:t xml:space="preserve"> </w:t>
      </w:r>
      <w:r w:rsidRPr="00A36A6F">
        <w:rPr>
          <w:rFonts w:ascii="Arial" w:eastAsia="Arial" w:hAnsi="Arial" w:cs="Arial"/>
          <w:sz w:val="16"/>
          <w:szCs w:val="22"/>
        </w:rPr>
        <w:t>of</w:t>
      </w:r>
      <w:proofErr w:type="gramEnd"/>
      <w:r w:rsidRPr="00A36A6F">
        <w:rPr>
          <w:rFonts w:ascii="Arial" w:eastAsia="Arial" w:hAnsi="Arial" w:cs="Arial"/>
          <w:spacing w:val="-4"/>
          <w:sz w:val="16"/>
          <w:szCs w:val="22"/>
        </w:rPr>
        <w:t xml:space="preserve"> </w:t>
      </w:r>
      <w:r w:rsidRPr="00A36A6F">
        <w:rPr>
          <w:rFonts w:ascii="Arial" w:eastAsia="Arial" w:hAnsi="Arial" w:cs="Arial"/>
          <w:sz w:val="16"/>
          <w:szCs w:val="22"/>
        </w:rPr>
        <w:t>the</w:t>
      </w:r>
      <w:r w:rsidRPr="00A36A6F">
        <w:rPr>
          <w:rFonts w:ascii="Arial" w:eastAsia="Arial" w:hAnsi="Arial" w:cs="Arial"/>
          <w:spacing w:val="-2"/>
          <w:sz w:val="16"/>
          <w:szCs w:val="22"/>
        </w:rPr>
        <w:t xml:space="preserve"> </w:t>
      </w:r>
      <w:r w:rsidRPr="00A36A6F">
        <w:rPr>
          <w:rFonts w:ascii="Arial" w:eastAsia="Arial" w:hAnsi="Arial" w:cs="Arial"/>
          <w:sz w:val="16"/>
          <w:szCs w:val="22"/>
        </w:rPr>
        <w:t>work</w:t>
      </w:r>
      <w:r w:rsidRPr="00A36A6F">
        <w:rPr>
          <w:rFonts w:ascii="Arial" w:eastAsia="Arial" w:hAnsi="Arial" w:cs="Arial"/>
          <w:spacing w:val="-3"/>
          <w:sz w:val="16"/>
          <w:szCs w:val="22"/>
        </w:rPr>
        <w:t xml:space="preserve"> </w:t>
      </w:r>
      <w:r w:rsidRPr="00A36A6F">
        <w:rPr>
          <w:rFonts w:ascii="Arial" w:eastAsia="Arial" w:hAnsi="Arial" w:cs="Arial"/>
          <w:sz w:val="16"/>
          <w:szCs w:val="22"/>
        </w:rPr>
        <w:t>and</w:t>
      </w:r>
      <w:r w:rsidRPr="00A36A6F">
        <w:rPr>
          <w:rFonts w:ascii="Arial" w:eastAsia="Arial" w:hAnsi="Arial" w:cs="Arial"/>
          <w:spacing w:val="-4"/>
          <w:sz w:val="16"/>
          <w:szCs w:val="22"/>
        </w:rPr>
        <w:t xml:space="preserve"> </w:t>
      </w:r>
      <w:r w:rsidRPr="00A36A6F">
        <w:rPr>
          <w:rFonts w:ascii="Arial" w:eastAsia="Arial" w:hAnsi="Arial" w:cs="Arial"/>
          <w:sz w:val="16"/>
          <w:szCs w:val="22"/>
        </w:rPr>
        <w:t>for</w:t>
      </w:r>
      <w:r w:rsidRPr="00A36A6F">
        <w:rPr>
          <w:rFonts w:ascii="Arial" w:eastAsia="Arial" w:hAnsi="Arial" w:cs="Arial"/>
          <w:spacing w:val="-4"/>
          <w:sz w:val="16"/>
          <w:szCs w:val="22"/>
        </w:rPr>
        <w:t xml:space="preserve"> </w:t>
      </w:r>
      <w:r w:rsidRPr="00A36A6F">
        <w:rPr>
          <w:rFonts w:ascii="Arial" w:eastAsia="Arial" w:hAnsi="Arial" w:cs="Arial"/>
          <w:sz w:val="16"/>
          <w:szCs w:val="22"/>
        </w:rPr>
        <w:t>a</w:t>
      </w:r>
      <w:r w:rsidRPr="00A36A6F">
        <w:rPr>
          <w:rFonts w:ascii="Arial" w:eastAsia="Arial" w:hAnsi="Arial" w:cs="Arial"/>
          <w:spacing w:val="-4"/>
          <w:sz w:val="16"/>
          <w:szCs w:val="22"/>
        </w:rPr>
        <w:t xml:space="preserve"> </w:t>
      </w:r>
      <w:r w:rsidRPr="00A36A6F">
        <w:rPr>
          <w:rFonts w:ascii="Arial" w:eastAsia="Arial" w:hAnsi="Arial" w:cs="Arial"/>
          <w:sz w:val="16"/>
          <w:szCs w:val="22"/>
        </w:rPr>
        <w:t>period</w:t>
      </w:r>
      <w:r w:rsidRPr="00A36A6F">
        <w:rPr>
          <w:rFonts w:ascii="Arial" w:eastAsia="Arial" w:hAnsi="Arial" w:cs="Arial"/>
          <w:spacing w:val="-4"/>
          <w:sz w:val="16"/>
          <w:szCs w:val="22"/>
        </w:rPr>
        <w:t xml:space="preserve"> </w:t>
      </w:r>
      <w:r w:rsidRPr="00A36A6F">
        <w:rPr>
          <w:rFonts w:ascii="Arial" w:eastAsia="Arial" w:hAnsi="Arial" w:cs="Arial"/>
          <w:sz w:val="16"/>
          <w:szCs w:val="22"/>
        </w:rPr>
        <w:t>of</w:t>
      </w:r>
      <w:r w:rsidRPr="00A36A6F">
        <w:rPr>
          <w:rFonts w:ascii="Arial" w:eastAsia="Arial" w:hAnsi="Arial" w:cs="Arial"/>
          <w:spacing w:val="-4"/>
          <w:sz w:val="16"/>
          <w:szCs w:val="22"/>
        </w:rPr>
        <w:t xml:space="preserve"> </w:t>
      </w:r>
      <w:r w:rsidRPr="00A36A6F">
        <w:rPr>
          <w:rFonts w:ascii="Arial" w:eastAsia="Arial" w:hAnsi="Arial" w:cs="Arial"/>
          <w:sz w:val="16"/>
          <w:szCs w:val="22"/>
        </w:rPr>
        <w:t>3</w:t>
      </w:r>
      <w:r w:rsidRPr="00A36A6F">
        <w:rPr>
          <w:rFonts w:ascii="Arial" w:eastAsia="Arial" w:hAnsi="Arial" w:cs="Arial"/>
          <w:spacing w:val="-4"/>
          <w:sz w:val="16"/>
          <w:szCs w:val="22"/>
        </w:rPr>
        <w:t xml:space="preserve"> </w:t>
      </w:r>
      <w:r w:rsidRPr="00A36A6F">
        <w:rPr>
          <w:rFonts w:ascii="Arial" w:eastAsia="Arial" w:hAnsi="Arial" w:cs="Arial"/>
          <w:sz w:val="16"/>
          <w:szCs w:val="22"/>
        </w:rPr>
        <w:t>years</w:t>
      </w:r>
      <w:r w:rsidRPr="00A36A6F">
        <w:rPr>
          <w:rFonts w:ascii="Arial" w:eastAsia="Arial" w:hAnsi="Arial" w:cs="Arial"/>
          <w:spacing w:val="-2"/>
          <w:sz w:val="16"/>
          <w:szCs w:val="22"/>
        </w:rPr>
        <w:t xml:space="preserve"> </w:t>
      </w:r>
      <w:r w:rsidRPr="00A36A6F">
        <w:rPr>
          <w:rFonts w:ascii="Arial" w:eastAsia="Arial" w:hAnsi="Arial" w:cs="Arial"/>
          <w:sz w:val="16"/>
          <w:szCs w:val="22"/>
        </w:rPr>
        <w:t>after</w:t>
      </w:r>
      <w:r w:rsidRPr="00A36A6F">
        <w:rPr>
          <w:rFonts w:ascii="Arial" w:eastAsia="Arial" w:hAnsi="Arial" w:cs="Arial"/>
          <w:spacing w:val="-4"/>
          <w:sz w:val="16"/>
          <w:szCs w:val="22"/>
        </w:rPr>
        <w:t xml:space="preserve"> </w:t>
      </w:r>
      <w:r w:rsidRPr="00A36A6F">
        <w:rPr>
          <w:rFonts w:ascii="Arial" w:eastAsia="Arial" w:hAnsi="Arial" w:cs="Arial"/>
          <w:sz w:val="16"/>
          <w:szCs w:val="22"/>
        </w:rPr>
        <w:t>all</w:t>
      </w:r>
      <w:r w:rsidRPr="00A36A6F">
        <w:rPr>
          <w:rFonts w:ascii="Arial" w:eastAsia="Arial" w:hAnsi="Arial" w:cs="Arial"/>
          <w:spacing w:val="-3"/>
          <w:sz w:val="16"/>
          <w:szCs w:val="22"/>
        </w:rPr>
        <w:t xml:space="preserve"> </w:t>
      </w:r>
      <w:r w:rsidRPr="00A36A6F">
        <w:rPr>
          <w:rFonts w:ascii="Arial" w:eastAsia="Arial" w:hAnsi="Arial" w:cs="Arial"/>
          <w:sz w:val="16"/>
          <w:szCs w:val="22"/>
        </w:rPr>
        <w:t>the work on the prime contract is completed.</w:t>
      </w:r>
    </w:p>
    <w:p w14:paraId="52F20393"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29800A60" w14:textId="77777777" w:rsidR="00A36A6F" w:rsidRPr="00A36A6F" w:rsidRDefault="00A36A6F" w:rsidP="005D1515">
      <w:pPr>
        <w:widowControl w:val="0"/>
        <w:numPr>
          <w:ilvl w:val="0"/>
          <w:numId w:val="24"/>
        </w:numPr>
        <w:tabs>
          <w:tab w:val="left" w:pos="438"/>
        </w:tabs>
        <w:autoSpaceDE w:val="0"/>
        <w:autoSpaceDN w:val="0"/>
        <w:ind w:right="59" w:firstLine="143"/>
        <w:rPr>
          <w:rFonts w:ascii="Arial" w:eastAsia="Arial" w:hAnsi="Arial" w:cs="Arial"/>
          <w:sz w:val="16"/>
          <w:szCs w:val="22"/>
        </w:rPr>
      </w:pPr>
      <w:r w:rsidRPr="00A36A6F">
        <w:rPr>
          <w:rFonts w:ascii="Arial" w:eastAsia="Arial" w:hAnsi="Arial" w:cs="Arial"/>
          <w:i/>
          <w:sz w:val="16"/>
          <w:szCs w:val="22"/>
        </w:rPr>
        <w:t xml:space="preserve">Required disclosures and access </w:t>
      </w:r>
      <w:r w:rsidRPr="00A36A6F">
        <w:rPr>
          <w:rFonts w:ascii="Arial" w:eastAsia="Arial" w:hAnsi="Arial" w:cs="Arial"/>
          <w:sz w:val="16"/>
          <w:szCs w:val="22"/>
        </w:rPr>
        <w:t xml:space="preserve">(1) </w:t>
      </w:r>
      <w:proofErr w:type="gramStart"/>
      <w:r w:rsidRPr="00A36A6F">
        <w:rPr>
          <w:rFonts w:ascii="Arial" w:eastAsia="Arial" w:hAnsi="Arial" w:cs="Arial"/>
          <w:i/>
          <w:sz w:val="16"/>
          <w:szCs w:val="22"/>
        </w:rPr>
        <w:t>Required record</w:t>
      </w:r>
      <w:proofErr w:type="gramEnd"/>
      <w:r w:rsidRPr="00A36A6F">
        <w:rPr>
          <w:rFonts w:ascii="Arial" w:eastAsia="Arial" w:hAnsi="Arial" w:cs="Arial"/>
          <w:i/>
          <w:sz w:val="16"/>
          <w:szCs w:val="22"/>
        </w:rPr>
        <w:t xml:space="preserve"> disclosures and access to workers. </w:t>
      </w:r>
      <w:r w:rsidRPr="00A36A6F">
        <w:rPr>
          <w:rFonts w:ascii="Arial" w:eastAsia="Arial" w:hAnsi="Arial" w:cs="Arial"/>
          <w:sz w:val="16"/>
          <w:szCs w:val="22"/>
        </w:rPr>
        <w:t>The contractor or subcontractor must make the records required under paragraphs 3.a. through 3.c. of this section, and any other documents that the contracting agency, the State DOT, the FHWA, or the Department of Labor deems necessary to determine compliance with the labor standards provisions of any</w:t>
      </w:r>
      <w:r w:rsidRPr="00A36A6F">
        <w:rPr>
          <w:rFonts w:ascii="Arial" w:eastAsia="Arial" w:hAnsi="Arial" w:cs="Arial"/>
          <w:spacing w:val="-6"/>
          <w:sz w:val="16"/>
          <w:szCs w:val="22"/>
        </w:rPr>
        <w:t xml:space="preserve"> </w:t>
      </w:r>
      <w:r w:rsidRPr="00A36A6F">
        <w:rPr>
          <w:rFonts w:ascii="Arial" w:eastAsia="Arial" w:hAnsi="Arial" w:cs="Arial"/>
          <w:sz w:val="16"/>
          <w:szCs w:val="22"/>
        </w:rPr>
        <w:t>of</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applicable</w:t>
      </w:r>
      <w:r w:rsidRPr="00A36A6F">
        <w:rPr>
          <w:rFonts w:ascii="Arial" w:eastAsia="Arial" w:hAnsi="Arial" w:cs="Arial"/>
          <w:spacing w:val="-5"/>
          <w:sz w:val="16"/>
          <w:szCs w:val="22"/>
        </w:rPr>
        <w:t xml:space="preserve"> </w:t>
      </w:r>
      <w:r w:rsidRPr="00A36A6F">
        <w:rPr>
          <w:rFonts w:ascii="Arial" w:eastAsia="Arial" w:hAnsi="Arial" w:cs="Arial"/>
          <w:sz w:val="16"/>
          <w:szCs w:val="22"/>
        </w:rPr>
        <w:t>statutes</w:t>
      </w:r>
      <w:r w:rsidRPr="00A36A6F">
        <w:rPr>
          <w:rFonts w:ascii="Arial" w:eastAsia="Arial" w:hAnsi="Arial" w:cs="Arial"/>
          <w:spacing w:val="-4"/>
          <w:sz w:val="16"/>
          <w:szCs w:val="22"/>
        </w:rPr>
        <w:t xml:space="preserve"> </w:t>
      </w:r>
      <w:r w:rsidRPr="00A36A6F">
        <w:rPr>
          <w:rFonts w:ascii="Arial" w:eastAsia="Arial" w:hAnsi="Arial" w:cs="Arial"/>
          <w:sz w:val="16"/>
          <w:szCs w:val="22"/>
        </w:rPr>
        <w:t>referenced</w:t>
      </w:r>
      <w:r w:rsidRPr="00A36A6F">
        <w:rPr>
          <w:rFonts w:ascii="Arial" w:eastAsia="Arial" w:hAnsi="Arial" w:cs="Arial"/>
          <w:spacing w:val="-5"/>
          <w:sz w:val="16"/>
          <w:szCs w:val="22"/>
        </w:rPr>
        <w:t xml:space="preserve"> </w:t>
      </w:r>
      <w:r w:rsidRPr="00A36A6F">
        <w:rPr>
          <w:rFonts w:ascii="Arial" w:eastAsia="Arial" w:hAnsi="Arial" w:cs="Arial"/>
          <w:sz w:val="16"/>
          <w:szCs w:val="22"/>
        </w:rPr>
        <w:t>by</w:t>
      </w:r>
      <w:r w:rsidRPr="00A36A6F">
        <w:rPr>
          <w:rFonts w:ascii="Arial" w:eastAsia="Arial" w:hAnsi="Arial" w:cs="Arial"/>
          <w:spacing w:val="-4"/>
          <w:sz w:val="16"/>
          <w:szCs w:val="22"/>
        </w:rPr>
        <w:t xml:space="preserve"> </w:t>
      </w:r>
      <w:r w:rsidRPr="00A36A6F">
        <w:rPr>
          <w:rFonts w:ascii="Arial" w:eastAsia="Arial" w:hAnsi="Arial" w:cs="Arial"/>
          <w:sz w:val="16"/>
          <w:szCs w:val="22"/>
        </w:rPr>
        <w:t>§</w:t>
      </w:r>
      <w:r w:rsidRPr="00A36A6F">
        <w:rPr>
          <w:rFonts w:ascii="Arial" w:eastAsia="Arial" w:hAnsi="Arial" w:cs="Arial"/>
          <w:spacing w:val="-13"/>
          <w:sz w:val="16"/>
          <w:szCs w:val="22"/>
        </w:rPr>
        <w:t xml:space="preserve"> </w:t>
      </w:r>
      <w:r w:rsidRPr="00A36A6F">
        <w:rPr>
          <w:rFonts w:ascii="Arial" w:eastAsia="Arial" w:hAnsi="Arial" w:cs="Arial"/>
          <w:sz w:val="16"/>
          <w:szCs w:val="22"/>
        </w:rPr>
        <w:t>5.1,</w:t>
      </w:r>
      <w:r w:rsidRPr="00A36A6F">
        <w:rPr>
          <w:rFonts w:ascii="Arial" w:eastAsia="Arial" w:hAnsi="Arial" w:cs="Arial"/>
          <w:spacing w:val="-3"/>
          <w:sz w:val="16"/>
          <w:szCs w:val="22"/>
        </w:rPr>
        <w:t xml:space="preserve"> </w:t>
      </w:r>
      <w:r w:rsidRPr="00A36A6F">
        <w:rPr>
          <w:rFonts w:ascii="Arial" w:eastAsia="Arial" w:hAnsi="Arial" w:cs="Arial"/>
          <w:sz w:val="16"/>
          <w:szCs w:val="22"/>
        </w:rPr>
        <w:t>available</w:t>
      </w:r>
      <w:r w:rsidRPr="00A36A6F">
        <w:rPr>
          <w:rFonts w:ascii="Arial" w:eastAsia="Arial" w:hAnsi="Arial" w:cs="Arial"/>
          <w:spacing w:val="-5"/>
          <w:sz w:val="16"/>
          <w:szCs w:val="22"/>
        </w:rPr>
        <w:t xml:space="preserve"> </w:t>
      </w:r>
      <w:r w:rsidRPr="00A36A6F">
        <w:rPr>
          <w:rFonts w:ascii="Arial" w:eastAsia="Arial" w:hAnsi="Arial" w:cs="Arial"/>
          <w:sz w:val="16"/>
          <w:szCs w:val="22"/>
        </w:rPr>
        <w:t>for inspection, copying, or transcription by authorized representatives of the contracting agency, the State DOT, the FHWA, or the Department of Labor, and must permit such representatives to interview workers during working hours on the job.</w:t>
      </w:r>
    </w:p>
    <w:p w14:paraId="301AD4E6" w14:textId="77777777" w:rsidR="00A36A6F" w:rsidRPr="00A36A6F" w:rsidRDefault="00A36A6F" w:rsidP="00A36A6F">
      <w:pPr>
        <w:widowControl w:val="0"/>
        <w:autoSpaceDE w:val="0"/>
        <w:autoSpaceDN w:val="0"/>
        <w:spacing w:before="94"/>
        <w:rPr>
          <w:rFonts w:ascii="Arial" w:eastAsia="Arial" w:hAnsi="Arial" w:cs="Arial"/>
          <w:sz w:val="16"/>
          <w:szCs w:val="16"/>
        </w:rPr>
      </w:pPr>
    </w:p>
    <w:p w14:paraId="10665519" w14:textId="77777777" w:rsidR="00A36A6F" w:rsidRPr="00A36A6F" w:rsidRDefault="00A36A6F" w:rsidP="005D1515">
      <w:pPr>
        <w:widowControl w:val="0"/>
        <w:numPr>
          <w:ilvl w:val="0"/>
          <w:numId w:val="21"/>
        </w:numPr>
        <w:tabs>
          <w:tab w:val="left" w:pos="499"/>
        </w:tabs>
        <w:autoSpaceDE w:val="0"/>
        <w:autoSpaceDN w:val="0"/>
        <w:spacing w:before="1"/>
        <w:ind w:right="47" w:firstLine="143"/>
        <w:rPr>
          <w:rFonts w:ascii="Arial" w:eastAsia="Arial" w:hAnsi="Arial" w:cs="Arial"/>
          <w:sz w:val="16"/>
          <w:szCs w:val="22"/>
        </w:rPr>
      </w:pPr>
      <w:r w:rsidRPr="00A36A6F">
        <w:rPr>
          <w:rFonts w:ascii="Arial" w:eastAsia="Arial" w:hAnsi="Arial" w:cs="Arial"/>
          <w:i/>
          <w:sz w:val="16"/>
          <w:szCs w:val="22"/>
        </w:rPr>
        <w:t xml:space="preserve">Sanctions for non-compliance with records and worker access requirements. </w:t>
      </w:r>
      <w:r w:rsidRPr="00A36A6F">
        <w:rPr>
          <w:rFonts w:ascii="Arial" w:eastAsia="Arial" w:hAnsi="Arial" w:cs="Arial"/>
          <w:sz w:val="16"/>
          <w:szCs w:val="22"/>
        </w:rPr>
        <w:t>If the contractor or subcontractor fails to submit the required records or to make them available, or refuses to permit worker interviews during working hours on the job, the Federal agency may, after written notice to the contractor, sponsor, applicant, owner, or other entity, as the case may be, that maintains such records or that employs</w:t>
      </w:r>
      <w:r w:rsidRPr="00A36A6F">
        <w:rPr>
          <w:rFonts w:ascii="Arial" w:eastAsia="Arial" w:hAnsi="Arial" w:cs="Arial"/>
          <w:spacing w:val="40"/>
          <w:sz w:val="16"/>
          <w:szCs w:val="22"/>
        </w:rPr>
        <w:t xml:space="preserve"> </w:t>
      </w:r>
      <w:r w:rsidRPr="00A36A6F">
        <w:rPr>
          <w:rFonts w:ascii="Arial" w:eastAsia="Arial" w:hAnsi="Arial" w:cs="Arial"/>
          <w:sz w:val="16"/>
          <w:szCs w:val="22"/>
        </w:rPr>
        <w:t>such workers, take such action as may be necessary to cause the</w:t>
      </w:r>
      <w:r w:rsidRPr="00A36A6F">
        <w:rPr>
          <w:rFonts w:ascii="Arial" w:eastAsia="Arial" w:hAnsi="Arial" w:cs="Arial"/>
          <w:spacing w:val="-1"/>
          <w:sz w:val="16"/>
          <w:szCs w:val="22"/>
        </w:rPr>
        <w:t xml:space="preserve"> </w:t>
      </w:r>
      <w:r w:rsidRPr="00A36A6F">
        <w:rPr>
          <w:rFonts w:ascii="Arial" w:eastAsia="Arial" w:hAnsi="Arial" w:cs="Arial"/>
          <w:sz w:val="16"/>
          <w:szCs w:val="22"/>
        </w:rPr>
        <w:t>suspension</w:t>
      </w:r>
      <w:r w:rsidRPr="00A36A6F">
        <w:rPr>
          <w:rFonts w:ascii="Arial" w:eastAsia="Arial" w:hAnsi="Arial" w:cs="Arial"/>
          <w:spacing w:val="-1"/>
          <w:sz w:val="16"/>
          <w:szCs w:val="22"/>
        </w:rPr>
        <w:t xml:space="preserve"> </w:t>
      </w:r>
      <w:r w:rsidRPr="00A36A6F">
        <w:rPr>
          <w:rFonts w:ascii="Arial" w:eastAsia="Arial" w:hAnsi="Arial" w:cs="Arial"/>
          <w:sz w:val="16"/>
          <w:szCs w:val="22"/>
        </w:rPr>
        <w:t>of</w:t>
      </w:r>
      <w:r w:rsidRPr="00A36A6F">
        <w:rPr>
          <w:rFonts w:ascii="Arial" w:eastAsia="Arial" w:hAnsi="Arial" w:cs="Arial"/>
          <w:spacing w:val="-1"/>
          <w:sz w:val="16"/>
          <w:szCs w:val="22"/>
        </w:rPr>
        <w:t xml:space="preserve"> </w:t>
      </w:r>
      <w:r w:rsidRPr="00A36A6F">
        <w:rPr>
          <w:rFonts w:ascii="Arial" w:eastAsia="Arial" w:hAnsi="Arial" w:cs="Arial"/>
          <w:sz w:val="16"/>
          <w:szCs w:val="22"/>
        </w:rPr>
        <w:t>any further payment,</w:t>
      </w:r>
      <w:r w:rsidRPr="00A36A6F">
        <w:rPr>
          <w:rFonts w:ascii="Arial" w:eastAsia="Arial" w:hAnsi="Arial" w:cs="Arial"/>
          <w:spacing w:val="-1"/>
          <w:sz w:val="16"/>
          <w:szCs w:val="22"/>
        </w:rPr>
        <w:t xml:space="preserve"> </w:t>
      </w:r>
      <w:r w:rsidRPr="00A36A6F">
        <w:rPr>
          <w:rFonts w:ascii="Arial" w:eastAsia="Arial" w:hAnsi="Arial" w:cs="Arial"/>
          <w:sz w:val="16"/>
          <w:szCs w:val="22"/>
        </w:rPr>
        <w:t>advance,</w:t>
      </w:r>
      <w:r w:rsidRPr="00A36A6F">
        <w:rPr>
          <w:rFonts w:ascii="Arial" w:eastAsia="Arial" w:hAnsi="Arial" w:cs="Arial"/>
          <w:spacing w:val="-1"/>
          <w:sz w:val="16"/>
          <w:szCs w:val="22"/>
        </w:rPr>
        <w:t xml:space="preserve"> </w:t>
      </w:r>
      <w:r w:rsidRPr="00A36A6F">
        <w:rPr>
          <w:rFonts w:ascii="Arial" w:eastAsia="Arial" w:hAnsi="Arial" w:cs="Arial"/>
          <w:sz w:val="16"/>
          <w:szCs w:val="22"/>
        </w:rPr>
        <w:t>or</w:t>
      </w:r>
      <w:r w:rsidRPr="00A36A6F">
        <w:rPr>
          <w:rFonts w:ascii="Arial" w:eastAsia="Arial" w:hAnsi="Arial" w:cs="Arial"/>
          <w:spacing w:val="-1"/>
          <w:sz w:val="16"/>
          <w:szCs w:val="22"/>
        </w:rPr>
        <w:t xml:space="preserve"> </w:t>
      </w:r>
      <w:r w:rsidRPr="00A36A6F">
        <w:rPr>
          <w:rFonts w:ascii="Arial" w:eastAsia="Arial" w:hAnsi="Arial" w:cs="Arial"/>
          <w:sz w:val="16"/>
          <w:szCs w:val="22"/>
        </w:rPr>
        <w:t>guarantee of funds. Furthermore, failure to submit the required records upon request or to make such records available, or to permit worker interviews during working hours on the job, may be grounds for debarment action pursuant to §</w:t>
      </w:r>
      <w:r w:rsidRPr="00A36A6F">
        <w:rPr>
          <w:rFonts w:ascii="Arial" w:eastAsia="Arial" w:hAnsi="Arial" w:cs="Arial"/>
          <w:spacing w:val="-3"/>
          <w:sz w:val="16"/>
          <w:szCs w:val="22"/>
        </w:rPr>
        <w:t xml:space="preserve"> </w:t>
      </w:r>
      <w:r w:rsidRPr="00A36A6F">
        <w:rPr>
          <w:rFonts w:ascii="Arial" w:eastAsia="Arial" w:hAnsi="Arial" w:cs="Arial"/>
          <w:sz w:val="16"/>
          <w:szCs w:val="22"/>
        </w:rPr>
        <w:t xml:space="preserve">5.12. In addition, any contractor or other person that fails to submit the required records or make those records available to WHD within the time WHD requests that the records be produced will be precluded from introducing as evidence in an administrative proceeding under </w:t>
      </w:r>
      <w:hyperlink r:id="rId119">
        <w:r w:rsidRPr="00A36A6F">
          <w:rPr>
            <w:rFonts w:ascii="Arial" w:eastAsia="Arial" w:hAnsi="Arial" w:cs="Arial"/>
            <w:color w:val="0000FF"/>
            <w:sz w:val="16"/>
            <w:szCs w:val="22"/>
            <w:u w:val="single" w:color="0000FF"/>
          </w:rPr>
          <w:t>29 CFR part 6</w:t>
        </w:r>
      </w:hyperlink>
      <w:r w:rsidRPr="00A36A6F">
        <w:rPr>
          <w:rFonts w:ascii="Arial" w:eastAsia="Arial" w:hAnsi="Arial" w:cs="Arial"/>
          <w:color w:val="0000FF"/>
          <w:sz w:val="16"/>
          <w:szCs w:val="22"/>
        </w:rPr>
        <w:t xml:space="preserve"> </w:t>
      </w:r>
      <w:r w:rsidRPr="00A36A6F">
        <w:rPr>
          <w:rFonts w:ascii="Arial" w:eastAsia="Arial" w:hAnsi="Arial" w:cs="Arial"/>
          <w:sz w:val="16"/>
          <w:szCs w:val="22"/>
        </w:rPr>
        <w:t>any of the required records that were not provided or made available to WHD. WHD will take into consideration a reasonable request from the contractor or person for an extension of the time for</w:t>
      </w:r>
      <w:r w:rsidRPr="00A36A6F">
        <w:rPr>
          <w:rFonts w:ascii="Arial" w:eastAsia="Arial" w:hAnsi="Arial" w:cs="Arial"/>
          <w:spacing w:val="40"/>
          <w:sz w:val="16"/>
          <w:szCs w:val="22"/>
        </w:rPr>
        <w:t xml:space="preserve"> </w:t>
      </w:r>
      <w:r w:rsidRPr="00A36A6F">
        <w:rPr>
          <w:rFonts w:ascii="Arial" w:eastAsia="Arial" w:hAnsi="Arial" w:cs="Arial"/>
          <w:sz w:val="16"/>
          <w:szCs w:val="22"/>
        </w:rPr>
        <w:t>submission of records. WHD will determine the reasonableness</w:t>
      </w:r>
      <w:r w:rsidRPr="00A36A6F">
        <w:rPr>
          <w:rFonts w:ascii="Arial" w:eastAsia="Arial" w:hAnsi="Arial" w:cs="Arial"/>
          <w:spacing w:val="-5"/>
          <w:sz w:val="16"/>
          <w:szCs w:val="22"/>
        </w:rPr>
        <w:t xml:space="preserve"> </w:t>
      </w:r>
      <w:r w:rsidRPr="00A36A6F">
        <w:rPr>
          <w:rFonts w:ascii="Arial" w:eastAsia="Arial" w:hAnsi="Arial" w:cs="Arial"/>
          <w:sz w:val="16"/>
          <w:szCs w:val="22"/>
        </w:rPr>
        <w:t>of</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request</w:t>
      </w:r>
      <w:r w:rsidRPr="00A36A6F">
        <w:rPr>
          <w:rFonts w:ascii="Arial" w:eastAsia="Arial" w:hAnsi="Arial" w:cs="Arial"/>
          <w:spacing w:val="-6"/>
          <w:sz w:val="16"/>
          <w:szCs w:val="22"/>
        </w:rPr>
        <w:t xml:space="preserve"> </w:t>
      </w:r>
      <w:r w:rsidRPr="00A36A6F">
        <w:rPr>
          <w:rFonts w:ascii="Arial" w:eastAsia="Arial" w:hAnsi="Arial" w:cs="Arial"/>
          <w:sz w:val="16"/>
          <w:szCs w:val="22"/>
        </w:rPr>
        <w:t>and</w:t>
      </w:r>
      <w:r w:rsidRPr="00A36A6F">
        <w:rPr>
          <w:rFonts w:ascii="Arial" w:eastAsia="Arial" w:hAnsi="Arial" w:cs="Arial"/>
          <w:spacing w:val="-6"/>
          <w:sz w:val="16"/>
          <w:szCs w:val="22"/>
        </w:rPr>
        <w:t xml:space="preserve"> </w:t>
      </w:r>
      <w:r w:rsidRPr="00A36A6F">
        <w:rPr>
          <w:rFonts w:ascii="Arial" w:eastAsia="Arial" w:hAnsi="Arial" w:cs="Arial"/>
          <w:sz w:val="16"/>
          <w:szCs w:val="22"/>
        </w:rPr>
        <w:t>may</w:t>
      </w:r>
      <w:r w:rsidRPr="00A36A6F">
        <w:rPr>
          <w:rFonts w:ascii="Arial" w:eastAsia="Arial" w:hAnsi="Arial" w:cs="Arial"/>
          <w:spacing w:val="-5"/>
          <w:sz w:val="16"/>
          <w:szCs w:val="22"/>
        </w:rPr>
        <w:t xml:space="preserve"> </w:t>
      </w:r>
      <w:r w:rsidRPr="00A36A6F">
        <w:rPr>
          <w:rFonts w:ascii="Arial" w:eastAsia="Arial" w:hAnsi="Arial" w:cs="Arial"/>
          <w:sz w:val="16"/>
          <w:szCs w:val="22"/>
        </w:rPr>
        <w:t>consider,</w:t>
      </w:r>
      <w:r w:rsidRPr="00A36A6F">
        <w:rPr>
          <w:rFonts w:ascii="Arial" w:eastAsia="Arial" w:hAnsi="Arial" w:cs="Arial"/>
          <w:spacing w:val="-6"/>
          <w:sz w:val="16"/>
          <w:szCs w:val="22"/>
        </w:rPr>
        <w:t xml:space="preserve"> </w:t>
      </w:r>
      <w:r w:rsidRPr="00A36A6F">
        <w:rPr>
          <w:rFonts w:ascii="Arial" w:eastAsia="Arial" w:hAnsi="Arial" w:cs="Arial"/>
          <w:sz w:val="16"/>
          <w:szCs w:val="22"/>
        </w:rPr>
        <w:t>among</w:t>
      </w:r>
      <w:r w:rsidRPr="00A36A6F">
        <w:rPr>
          <w:rFonts w:ascii="Arial" w:eastAsia="Arial" w:hAnsi="Arial" w:cs="Arial"/>
          <w:spacing w:val="-6"/>
          <w:sz w:val="16"/>
          <w:szCs w:val="22"/>
        </w:rPr>
        <w:t xml:space="preserve"> </w:t>
      </w:r>
      <w:r w:rsidRPr="00A36A6F">
        <w:rPr>
          <w:rFonts w:ascii="Arial" w:eastAsia="Arial" w:hAnsi="Arial" w:cs="Arial"/>
          <w:sz w:val="16"/>
          <w:szCs w:val="22"/>
        </w:rPr>
        <w:t>other things, the location of the records and the volume of</w:t>
      </w:r>
      <w:r w:rsidRPr="00A36A6F">
        <w:rPr>
          <w:rFonts w:ascii="Arial" w:eastAsia="Arial" w:hAnsi="Arial" w:cs="Arial"/>
          <w:spacing w:val="40"/>
          <w:sz w:val="16"/>
          <w:szCs w:val="22"/>
        </w:rPr>
        <w:t xml:space="preserve"> </w:t>
      </w:r>
      <w:r w:rsidRPr="00A36A6F">
        <w:rPr>
          <w:rFonts w:ascii="Arial" w:eastAsia="Arial" w:hAnsi="Arial" w:cs="Arial"/>
          <w:spacing w:val="-2"/>
          <w:sz w:val="16"/>
          <w:szCs w:val="22"/>
        </w:rPr>
        <w:t>production.</w:t>
      </w:r>
    </w:p>
    <w:p w14:paraId="40DB55E1" w14:textId="77777777" w:rsidR="00A36A6F" w:rsidRPr="00A36A6F" w:rsidRDefault="00A36A6F" w:rsidP="00A36A6F">
      <w:pPr>
        <w:widowControl w:val="0"/>
        <w:autoSpaceDE w:val="0"/>
        <w:autoSpaceDN w:val="0"/>
        <w:spacing w:before="97"/>
        <w:rPr>
          <w:rFonts w:ascii="Arial" w:eastAsia="Arial" w:hAnsi="Arial" w:cs="Arial"/>
          <w:sz w:val="16"/>
          <w:szCs w:val="16"/>
        </w:rPr>
      </w:pPr>
    </w:p>
    <w:p w14:paraId="397A829D" w14:textId="77777777" w:rsidR="00A36A6F" w:rsidRPr="00A36A6F" w:rsidRDefault="00A36A6F" w:rsidP="005D1515">
      <w:pPr>
        <w:widowControl w:val="0"/>
        <w:numPr>
          <w:ilvl w:val="0"/>
          <w:numId w:val="21"/>
        </w:numPr>
        <w:tabs>
          <w:tab w:val="left" w:pos="500"/>
        </w:tabs>
        <w:autoSpaceDE w:val="0"/>
        <w:autoSpaceDN w:val="0"/>
        <w:ind w:left="120" w:right="38" w:firstLine="143"/>
        <w:rPr>
          <w:rFonts w:ascii="Arial" w:eastAsia="Arial" w:hAnsi="Arial" w:cs="Arial"/>
          <w:sz w:val="16"/>
          <w:szCs w:val="22"/>
        </w:rPr>
      </w:pPr>
      <w:r w:rsidRPr="00A36A6F">
        <w:rPr>
          <w:rFonts w:ascii="Arial" w:eastAsia="Arial" w:hAnsi="Arial" w:cs="Arial"/>
          <w:i/>
          <w:sz w:val="16"/>
          <w:szCs w:val="22"/>
        </w:rPr>
        <w:t xml:space="preserve">Required information disclosures. </w:t>
      </w:r>
      <w:r w:rsidRPr="00A36A6F">
        <w:rPr>
          <w:rFonts w:ascii="Arial" w:eastAsia="Arial" w:hAnsi="Arial" w:cs="Arial"/>
          <w:sz w:val="16"/>
          <w:szCs w:val="22"/>
        </w:rPr>
        <w:t>Contractors and subcontractors must maintain the full Social Security number and</w:t>
      </w:r>
      <w:r w:rsidRPr="00A36A6F">
        <w:rPr>
          <w:rFonts w:ascii="Arial" w:eastAsia="Arial" w:hAnsi="Arial" w:cs="Arial"/>
          <w:spacing w:val="-6"/>
          <w:sz w:val="16"/>
          <w:szCs w:val="22"/>
        </w:rPr>
        <w:t xml:space="preserve"> </w:t>
      </w:r>
      <w:r w:rsidRPr="00A36A6F">
        <w:rPr>
          <w:rFonts w:ascii="Arial" w:eastAsia="Arial" w:hAnsi="Arial" w:cs="Arial"/>
          <w:sz w:val="16"/>
          <w:szCs w:val="22"/>
        </w:rPr>
        <w:t>last</w:t>
      </w:r>
      <w:r w:rsidRPr="00A36A6F">
        <w:rPr>
          <w:rFonts w:ascii="Arial" w:eastAsia="Arial" w:hAnsi="Arial" w:cs="Arial"/>
          <w:spacing w:val="-6"/>
          <w:sz w:val="16"/>
          <w:szCs w:val="22"/>
        </w:rPr>
        <w:t xml:space="preserve"> </w:t>
      </w:r>
      <w:r w:rsidRPr="00A36A6F">
        <w:rPr>
          <w:rFonts w:ascii="Arial" w:eastAsia="Arial" w:hAnsi="Arial" w:cs="Arial"/>
          <w:sz w:val="16"/>
          <w:szCs w:val="22"/>
        </w:rPr>
        <w:t>known</w:t>
      </w:r>
      <w:r w:rsidRPr="00A36A6F">
        <w:rPr>
          <w:rFonts w:ascii="Arial" w:eastAsia="Arial" w:hAnsi="Arial" w:cs="Arial"/>
          <w:spacing w:val="-6"/>
          <w:sz w:val="16"/>
          <w:szCs w:val="22"/>
        </w:rPr>
        <w:t xml:space="preserve"> </w:t>
      </w:r>
      <w:r w:rsidRPr="00A36A6F">
        <w:rPr>
          <w:rFonts w:ascii="Arial" w:eastAsia="Arial" w:hAnsi="Arial" w:cs="Arial"/>
          <w:sz w:val="16"/>
          <w:szCs w:val="22"/>
        </w:rPr>
        <w:t>address,</w:t>
      </w:r>
      <w:r w:rsidRPr="00A36A6F">
        <w:rPr>
          <w:rFonts w:ascii="Arial" w:eastAsia="Arial" w:hAnsi="Arial" w:cs="Arial"/>
          <w:spacing w:val="-6"/>
          <w:sz w:val="16"/>
          <w:szCs w:val="22"/>
        </w:rPr>
        <w:t xml:space="preserve"> </w:t>
      </w:r>
      <w:r w:rsidRPr="00A36A6F">
        <w:rPr>
          <w:rFonts w:ascii="Arial" w:eastAsia="Arial" w:hAnsi="Arial" w:cs="Arial"/>
          <w:sz w:val="16"/>
          <w:szCs w:val="22"/>
        </w:rPr>
        <w:t>telephone</w:t>
      </w:r>
      <w:r w:rsidRPr="00A36A6F">
        <w:rPr>
          <w:rFonts w:ascii="Arial" w:eastAsia="Arial" w:hAnsi="Arial" w:cs="Arial"/>
          <w:spacing w:val="-6"/>
          <w:sz w:val="16"/>
          <w:szCs w:val="22"/>
        </w:rPr>
        <w:t xml:space="preserve"> </w:t>
      </w:r>
      <w:r w:rsidRPr="00A36A6F">
        <w:rPr>
          <w:rFonts w:ascii="Arial" w:eastAsia="Arial" w:hAnsi="Arial" w:cs="Arial"/>
          <w:sz w:val="16"/>
          <w:szCs w:val="22"/>
        </w:rPr>
        <w:t>number,</w:t>
      </w:r>
      <w:r w:rsidRPr="00A36A6F">
        <w:rPr>
          <w:rFonts w:ascii="Arial" w:eastAsia="Arial" w:hAnsi="Arial" w:cs="Arial"/>
          <w:spacing w:val="-6"/>
          <w:sz w:val="16"/>
          <w:szCs w:val="22"/>
        </w:rPr>
        <w:t xml:space="preserve"> </w:t>
      </w:r>
      <w:r w:rsidRPr="00A36A6F">
        <w:rPr>
          <w:rFonts w:ascii="Arial" w:eastAsia="Arial" w:hAnsi="Arial" w:cs="Arial"/>
          <w:sz w:val="16"/>
          <w:szCs w:val="22"/>
        </w:rPr>
        <w:t>and</w:t>
      </w:r>
      <w:r w:rsidRPr="00A36A6F">
        <w:rPr>
          <w:rFonts w:ascii="Arial" w:eastAsia="Arial" w:hAnsi="Arial" w:cs="Arial"/>
          <w:spacing w:val="-6"/>
          <w:sz w:val="16"/>
          <w:szCs w:val="22"/>
        </w:rPr>
        <w:t xml:space="preserve"> </w:t>
      </w:r>
      <w:r w:rsidRPr="00A36A6F">
        <w:rPr>
          <w:rFonts w:ascii="Arial" w:eastAsia="Arial" w:hAnsi="Arial" w:cs="Arial"/>
          <w:sz w:val="16"/>
          <w:szCs w:val="22"/>
        </w:rPr>
        <w:t>email</w:t>
      </w:r>
      <w:r w:rsidRPr="00A36A6F">
        <w:rPr>
          <w:rFonts w:ascii="Arial" w:eastAsia="Arial" w:hAnsi="Arial" w:cs="Arial"/>
          <w:spacing w:val="-5"/>
          <w:sz w:val="16"/>
          <w:szCs w:val="22"/>
        </w:rPr>
        <w:t xml:space="preserve"> </w:t>
      </w:r>
      <w:r w:rsidRPr="00A36A6F">
        <w:rPr>
          <w:rFonts w:ascii="Arial" w:eastAsia="Arial" w:hAnsi="Arial" w:cs="Arial"/>
          <w:sz w:val="16"/>
          <w:szCs w:val="22"/>
        </w:rPr>
        <w:t>address</w:t>
      </w:r>
    </w:p>
    <w:p w14:paraId="2BF18DC3" w14:textId="77777777" w:rsidR="00A36A6F" w:rsidRPr="00A36A6F" w:rsidRDefault="00A36A6F" w:rsidP="00A36A6F">
      <w:pPr>
        <w:widowControl w:val="0"/>
        <w:autoSpaceDE w:val="0"/>
        <w:autoSpaceDN w:val="0"/>
        <w:spacing w:before="79"/>
        <w:ind w:right="147"/>
        <w:rPr>
          <w:rFonts w:ascii="Arial" w:eastAsia="Arial" w:hAnsi="Arial" w:cs="Arial"/>
          <w:sz w:val="16"/>
          <w:szCs w:val="16"/>
        </w:rPr>
      </w:pPr>
      <w:r w:rsidRPr="00A36A6F">
        <w:rPr>
          <w:rFonts w:ascii="Arial" w:eastAsia="Arial" w:hAnsi="Arial" w:cs="Arial"/>
          <w:sz w:val="16"/>
          <w:szCs w:val="16"/>
        </w:rPr>
        <w:br w:type="column"/>
      </w:r>
      <w:r w:rsidRPr="00A36A6F">
        <w:rPr>
          <w:rFonts w:ascii="Arial" w:eastAsia="Arial" w:hAnsi="Arial" w:cs="Arial"/>
          <w:sz w:val="16"/>
          <w:szCs w:val="16"/>
        </w:rPr>
        <w:t>of</w:t>
      </w:r>
      <w:r w:rsidRPr="00A36A6F">
        <w:rPr>
          <w:rFonts w:ascii="Arial" w:eastAsia="Arial" w:hAnsi="Arial" w:cs="Arial"/>
          <w:spacing w:val="-5"/>
          <w:sz w:val="16"/>
          <w:szCs w:val="16"/>
        </w:rPr>
        <w:t xml:space="preserve"> </w:t>
      </w:r>
      <w:r w:rsidRPr="00A36A6F">
        <w:rPr>
          <w:rFonts w:ascii="Arial" w:eastAsia="Arial" w:hAnsi="Arial" w:cs="Arial"/>
          <w:sz w:val="16"/>
          <w:szCs w:val="16"/>
        </w:rPr>
        <w:t>each</w:t>
      </w:r>
      <w:r w:rsidRPr="00A36A6F">
        <w:rPr>
          <w:rFonts w:ascii="Arial" w:eastAsia="Arial" w:hAnsi="Arial" w:cs="Arial"/>
          <w:spacing w:val="-5"/>
          <w:sz w:val="16"/>
          <w:szCs w:val="16"/>
        </w:rPr>
        <w:t xml:space="preserve"> </w:t>
      </w:r>
      <w:r w:rsidRPr="00A36A6F">
        <w:rPr>
          <w:rFonts w:ascii="Arial" w:eastAsia="Arial" w:hAnsi="Arial" w:cs="Arial"/>
          <w:sz w:val="16"/>
          <w:szCs w:val="16"/>
        </w:rPr>
        <w:t>covered</w:t>
      </w:r>
      <w:r w:rsidRPr="00A36A6F">
        <w:rPr>
          <w:rFonts w:ascii="Arial" w:eastAsia="Arial" w:hAnsi="Arial" w:cs="Arial"/>
          <w:spacing w:val="-4"/>
          <w:sz w:val="16"/>
          <w:szCs w:val="16"/>
        </w:rPr>
        <w:t xml:space="preserve"> </w:t>
      </w:r>
      <w:proofErr w:type="gramStart"/>
      <w:r w:rsidRPr="00A36A6F">
        <w:rPr>
          <w:rFonts w:ascii="Arial" w:eastAsia="Arial" w:hAnsi="Arial" w:cs="Arial"/>
          <w:sz w:val="16"/>
          <w:szCs w:val="16"/>
        </w:rPr>
        <w:t>worker,</w:t>
      </w:r>
      <w:r w:rsidRPr="00A36A6F">
        <w:rPr>
          <w:rFonts w:ascii="Arial" w:eastAsia="Arial" w:hAnsi="Arial" w:cs="Arial"/>
          <w:spacing w:val="-5"/>
          <w:sz w:val="16"/>
          <w:szCs w:val="16"/>
        </w:rPr>
        <w:t xml:space="preserve"> </w:t>
      </w:r>
      <w:r w:rsidRPr="00A36A6F">
        <w:rPr>
          <w:rFonts w:ascii="Arial" w:eastAsia="Arial" w:hAnsi="Arial" w:cs="Arial"/>
          <w:sz w:val="16"/>
          <w:szCs w:val="16"/>
        </w:rPr>
        <w:t>and</w:t>
      </w:r>
      <w:proofErr w:type="gramEnd"/>
      <w:r w:rsidRPr="00A36A6F">
        <w:rPr>
          <w:rFonts w:ascii="Arial" w:eastAsia="Arial" w:hAnsi="Arial" w:cs="Arial"/>
          <w:spacing w:val="-5"/>
          <w:sz w:val="16"/>
          <w:szCs w:val="16"/>
        </w:rPr>
        <w:t xml:space="preserve"> </w:t>
      </w:r>
      <w:r w:rsidRPr="00A36A6F">
        <w:rPr>
          <w:rFonts w:ascii="Arial" w:eastAsia="Arial" w:hAnsi="Arial" w:cs="Arial"/>
          <w:sz w:val="16"/>
          <w:szCs w:val="16"/>
        </w:rPr>
        <w:t>must</w:t>
      </w:r>
      <w:r w:rsidRPr="00A36A6F">
        <w:rPr>
          <w:rFonts w:ascii="Arial" w:eastAsia="Arial" w:hAnsi="Arial" w:cs="Arial"/>
          <w:spacing w:val="-4"/>
          <w:sz w:val="16"/>
          <w:szCs w:val="16"/>
        </w:rPr>
        <w:t xml:space="preserve"> </w:t>
      </w:r>
      <w:r w:rsidRPr="00A36A6F">
        <w:rPr>
          <w:rFonts w:ascii="Arial" w:eastAsia="Arial" w:hAnsi="Arial" w:cs="Arial"/>
          <w:sz w:val="16"/>
          <w:szCs w:val="16"/>
        </w:rPr>
        <w:t>provide</w:t>
      </w:r>
      <w:r w:rsidRPr="00A36A6F">
        <w:rPr>
          <w:rFonts w:ascii="Arial" w:eastAsia="Arial" w:hAnsi="Arial" w:cs="Arial"/>
          <w:spacing w:val="-5"/>
          <w:sz w:val="16"/>
          <w:szCs w:val="16"/>
        </w:rPr>
        <w:t xml:space="preserve"> </w:t>
      </w:r>
      <w:r w:rsidRPr="00A36A6F">
        <w:rPr>
          <w:rFonts w:ascii="Arial" w:eastAsia="Arial" w:hAnsi="Arial" w:cs="Arial"/>
          <w:sz w:val="16"/>
          <w:szCs w:val="16"/>
        </w:rPr>
        <w:t>them</w:t>
      </w:r>
      <w:r w:rsidRPr="00A36A6F">
        <w:rPr>
          <w:rFonts w:ascii="Arial" w:eastAsia="Arial" w:hAnsi="Arial" w:cs="Arial"/>
          <w:spacing w:val="-4"/>
          <w:sz w:val="16"/>
          <w:szCs w:val="16"/>
        </w:rPr>
        <w:t xml:space="preserve"> </w:t>
      </w:r>
      <w:r w:rsidRPr="00A36A6F">
        <w:rPr>
          <w:rFonts w:ascii="Arial" w:eastAsia="Arial" w:hAnsi="Arial" w:cs="Arial"/>
          <w:sz w:val="16"/>
          <w:szCs w:val="16"/>
        </w:rPr>
        <w:t>upon</w:t>
      </w:r>
      <w:r w:rsidRPr="00A36A6F">
        <w:rPr>
          <w:rFonts w:ascii="Arial" w:eastAsia="Arial" w:hAnsi="Arial" w:cs="Arial"/>
          <w:spacing w:val="-5"/>
          <w:sz w:val="16"/>
          <w:szCs w:val="16"/>
        </w:rPr>
        <w:t xml:space="preserve"> </w:t>
      </w:r>
      <w:r w:rsidRPr="00A36A6F">
        <w:rPr>
          <w:rFonts w:ascii="Arial" w:eastAsia="Arial" w:hAnsi="Arial" w:cs="Arial"/>
          <w:sz w:val="16"/>
          <w:szCs w:val="16"/>
        </w:rPr>
        <w:t xml:space="preserve">request </w:t>
      </w:r>
      <w:proofErr w:type="gramStart"/>
      <w:r w:rsidRPr="00A36A6F">
        <w:rPr>
          <w:rFonts w:ascii="Arial" w:eastAsia="Arial" w:hAnsi="Arial" w:cs="Arial"/>
          <w:sz w:val="16"/>
          <w:szCs w:val="16"/>
        </w:rPr>
        <w:t>to</w:t>
      </w:r>
      <w:proofErr w:type="gramEnd"/>
      <w:r w:rsidRPr="00A36A6F">
        <w:rPr>
          <w:rFonts w:ascii="Arial" w:eastAsia="Arial" w:hAnsi="Arial" w:cs="Arial"/>
          <w:sz w:val="16"/>
          <w:szCs w:val="16"/>
        </w:rPr>
        <w:t xml:space="preserve"> the contracting agency, the State DOT, the FHWA, the contractor, or the Wage and Hour Division of the Department of Labor for purposes of an investigation or other compliance </w:t>
      </w:r>
      <w:r w:rsidRPr="00A36A6F">
        <w:rPr>
          <w:rFonts w:ascii="Arial" w:eastAsia="Arial" w:hAnsi="Arial" w:cs="Arial"/>
          <w:spacing w:val="-2"/>
          <w:sz w:val="16"/>
          <w:szCs w:val="16"/>
        </w:rPr>
        <w:t>action.</w:t>
      </w:r>
    </w:p>
    <w:p w14:paraId="6CD84BAD"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40DC23E2" w14:textId="77777777" w:rsidR="00A36A6F" w:rsidRPr="00A36A6F" w:rsidRDefault="00A36A6F" w:rsidP="005D1515">
      <w:pPr>
        <w:widowControl w:val="0"/>
        <w:numPr>
          <w:ilvl w:val="2"/>
          <w:numId w:val="39"/>
        </w:numPr>
        <w:tabs>
          <w:tab w:val="left" w:pos="295"/>
        </w:tabs>
        <w:autoSpaceDE w:val="0"/>
        <w:autoSpaceDN w:val="0"/>
        <w:ind w:left="119" w:right="99" w:firstLine="0"/>
        <w:rPr>
          <w:rFonts w:ascii="Arial" w:eastAsia="Arial" w:hAnsi="Arial" w:cs="Arial"/>
          <w:b/>
          <w:sz w:val="16"/>
          <w:szCs w:val="22"/>
        </w:rPr>
      </w:pPr>
      <w:r w:rsidRPr="00A36A6F">
        <w:rPr>
          <w:rFonts w:ascii="Arial" w:eastAsia="Arial" w:hAnsi="Arial" w:cs="Arial"/>
          <w:b/>
          <w:sz w:val="16"/>
          <w:szCs w:val="22"/>
        </w:rPr>
        <w:t>Apprentices</w:t>
      </w:r>
      <w:r w:rsidRPr="00A36A6F">
        <w:rPr>
          <w:rFonts w:ascii="Arial" w:eastAsia="Arial" w:hAnsi="Arial" w:cs="Arial"/>
          <w:b/>
          <w:spacing w:val="-5"/>
          <w:sz w:val="16"/>
          <w:szCs w:val="22"/>
        </w:rPr>
        <w:t xml:space="preserve"> </w:t>
      </w:r>
      <w:r w:rsidRPr="00A36A6F">
        <w:rPr>
          <w:rFonts w:ascii="Arial" w:eastAsia="Arial" w:hAnsi="Arial" w:cs="Arial"/>
          <w:b/>
          <w:sz w:val="16"/>
          <w:szCs w:val="22"/>
        </w:rPr>
        <w:t>and</w:t>
      </w:r>
      <w:r w:rsidRPr="00A36A6F">
        <w:rPr>
          <w:rFonts w:ascii="Arial" w:eastAsia="Arial" w:hAnsi="Arial" w:cs="Arial"/>
          <w:b/>
          <w:spacing w:val="-7"/>
          <w:sz w:val="16"/>
          <w:szCs w:val="22"/>
        </w:rPr>
        <w:t xml:space="preserve"> </w:t>
      </w:r>
      <w:r w:rsidRPr="00A36A6F">
        <w:rPr>
          <w:rFonts w:ascii="Arial" w:eastAsia="Arial" w:hAnsi="Arial" w:cs="Arial"/>
          <w:b/>
          <w:sz w:val="16"/>
          <w:szCs w:val="22"/>
        </w:rPr>
        <w:t>equal</w:t>
      </w:r>
      <w:r w:rsidRPr="00A36A6F">
        <w:rPr>
          <w:rFonts w:ascii="Arial" w:eastAsia="Arial" w:hAnsi="Arial" w:cs="Arial"/>
          <w:b/>
          <w:spacing w:val="-7"/>
          <w:sz w:val="16"/>
          <w:szCs w:val="22"/>
        </w:rPr>
        <w:t xml:space="preserve"> </w:t>
      </w:r>
      <w:r w:rsidRPr="00A36A6F">
        <w:rPr>
          <w:rFonts w:ascii="Arial" w:eastAsia="Arial" w:hAnsi="Arial" w:cs="Arial"/>
          <w:b/>
          <w:sz w:val="16"/>
          <w:szCs w:val="22"/>
        </w:rPr>
        <w:t>employment</w:t>
      </w:r>
      <w:r w:rsidRPr="00A36A6F">
        <w:rPr>
          <w:rFonts w:ascii="Arial" w:eastAsia="Arial" w:hAnsi="Arial" w:cs="Arial"/>
          <w:b/>
          <w:spacing w:val="-6"/>
          <w:sz w:val="16"/>
          <w:szCs w:val="22"/>
        </w:rPr>
        <w:t xml:space="preserve"> </w:t>
      </w:r>
      <w:r w:rsidRPr="00A36A6F">
        <w:rPr>
          <w:rFonts w:ascii="Arial" w:eastAsia="Arial" w:hAnsi="Arial" w:cs="Arial"/>
          <w:b/>
          <w:sz w:val="16"/>
          <w:szCs w:val="22"/>
        </w:rPr>
        <w:t>opportunity</w:t>
      </w:r>
      <w:r w:rsidRPr="00A36A6F">
        <w:rPr>
          <w:rFonts w:ascii="Arial" w:eastAsia="Arial" w:hAnsi="Arial" w:cs="Arial"/>
          <w:b/>
          <w:spacing w:val="-7"/>
          <w:sz w:val="16"/>
          <w:szCs w:val="22"/>
        </w:rPr>
        <w:t xml:space="preserve"> </w:t>
      </w:r>
      <w:r w:rsidRPr="00A36A6F">
        <w:rPr>
          <w:rFonts w:ascii="Arial" w:eastAsia="Arial" w:hAnsi="Arial" w:cs="Arial"/>
          <w:sz w:val="16"/>
          <w:szCs w:val="22"/>
        </w:rPr>
        <w:t>(29</w:t>
      </w:r>
      <w:r w:rsidRPr="00A36A6F">
        <w:rPr>
          <w:rFonts w:ascii="Arial" w:eastAsia="Arial" w:hAnsi="Arial" w:cs="Arial"/>
          <w:spacing w:val="-7"/>
          <w:sz w:val="16"/>
          <w:szCs w:val="22"/>
        </w:rPr>
        <w:t xml:space="preserve"> </w:t>
      </w:r>
      <w:r w:rsidRPr="00A36A6F">
        <w:rPr>
          <w:rFonts w:ascii="Arial" w:eastAsia="Arial" w:hAnsi="Arial" w:cs="Arial"/>
          <w:sz w:val="16"/>
          <w:szCs w:val="22"/>
        </w:rPr>
        <w:t xml:space="preserve">CFR </w:t>
      </w:r>
      <w:r w:rsidRPr="00A36A6F">
        <w:rPr>
          <w:rFonts w:ascii="Arial" w:eastAsia="Arial" w:hAnsi="Arial" w:cs="Arial"/>
          <w:spacing w:val="-4"/>
          <w:sz w:val="16"/>
          <w:szCs w:val="22"/>
        </w:rPr>
        <w:t>5.5)</w:t>
      </w:r>
    </w:p>
    <w:p w14:paraId="58596EA4"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79F665BD" w14:textId="77777777" w:rsidR="00A36A6F" w:rsidRPr="00A36A6F" w:rsidRDefault="00A36A6F" w:rsidP="005D1515">
      <w:pPr>
        <w:widowControl w:val="0"/>
        <w:numPr>
          <w:ilvl w:val="0"/>
          <w:numId w:val="20"/>
        </w:numPr>
        <w:tabs>
          <w:tab w:val="left" w:pos="438"/>
        </w:tabs>
        <w:autoSpaceDE w:val="0"/>
        <w:autoSpaceDN w:val="0"/>
        <w:ind w:right="118" w:firstLine="143"/>
        <w:rPr>
          <w:rFonts w:ascii="Arial" w:eastAsia="Arial" w:hAnsi="Arial" w:cs="Arial"/>
          <w:sz w:val="16"/>
          <w:szCs w:val="22"/>
        </w:rPr>
      </w:pPr>
      <w:r w:rsidRPr="00A36A6F">
        <w:rPr>
          <w:rFonts w:ascii="Arial" w:eastAsia="Arial" w:hAnsi="Arial" w:cs="Arial"/>
          <w:i/>
          <w:sz w:val="16"/>
          <w:szCs w:val="22"/>
        </w:rPr>
        <w:t xml:space="preserve">Apprentices </w:t>
      </w:r>
      <w:r w:rsidRPr="00A36A6F">
        <w:rPr>
          <w:rFonts w:ascii="Arial" w:eastAsia="Arial" w:hAnsi="Arial" w:cs="Arial"/>
          <w:sz w:val="16"/>
          <w:szCs w:val="22"/>
        </w:rPr>
        <w:t xml:space="preserve">(1) </w:t>
      </w:r>
      <w:r w:rsidRPr="00A36A6F">
        <w:rPr>
          <w:rFonts w:ascii="Arial" w:eastAsia="Arial" w:hAnsi="Arial" w:cs="Arial"/>
          <w:i/>
          <w:sz w:val="16"/>
          <w:szCs w:val="22"/>
        </w:rPr>
        <w:t xml:space="preserve">Rate of pay. </w:t>
      </w:r>
      <w:r w:rsidRPr="00A36A6F">
        <w:rPr>
          <w:rFonts w:ascii="Arial" w:eastAsia="Arial" w:hAnsi="Arial" w:cs="Arial"/>
          <w:sz w:val="16"/>
          <w:szCs w:val="22"/>
        </w:rPr>
        <w:t>Apprentices will be permitted to work at less than the predetermined rate for the work they perform when they are employed pursuant to and individually registered in a bona fide apprenticeship program registered with the U.S. Department of Labor, Employment and Training Administration, Office of Apprenticeship (OA), or with a State Apprenticeship</w:t>
      </w:r>
      <w:r w:rsidRPr="00A36A6F">
        <w:rPr>
          <w:rFonts w:ascii="Arial" w:eastAsia="Arial" w:hAnsi="Arial" w:cs="Arial"/>
          <w:spacing w:val="-5"/>
          <w:sz w:val="16"/>
          <w:szCs w:val="22"/>
        </w:rPr>
        <w:t xml:space="preserve"> </w:t>
      </w:r>
      <w:r w:rsidRPr="00A36A6F">
        <w:rPr>
          <w:rFonts w:ascii="Arial" w:eastAsia="Arial" w:hAnsi="Arial" w:cs="Arial"/>
          <w:sz w:val="16"/>
          <w:szCs w:val="22"/>
        </w:rPr>
        <w:t>Agency</w:t>
      </w:r>
      <w:r w:rsidRPr="00A36A6F">
        <w:rPr>
          <w:rFonts w:ascii="Arial" w:eastAsia="Arial" w:hAnsi="Arial" w:cs="Arial"/>
          <w:spacing w:val="-4"/>
          <w:sz w:val="16"/>
          <w:szCs w:val="22"/>
        </w:rPr>
        <w:t xml:space="preserve"> </w:t>
      </w:r>
      <w:r w:rsidRPr="00A36A6F">
        <w:rPr>
          <w:rFonts w:ascii="Arial" w:eastAsia="Arial" w:hAnsi="Arial" w:cs="Arial"/>
          <w:sz w:val="16"/>
          <w:szCs w:val="22"/>
        </w:rPr>
        <w:t>recognized</w:t>
      </w:r>
      <w:r w:rsidRPr="00A36A6F">
        <w:rPr>
          <w:rFonts w:ascii="Arial" w:eastAsia="Arial" w:hAnsi="Arial" w:cs="Arial"/>
          <w:spacing w:val="-5"/>
          <w:sz w:val="16"/>
          <w:szCs w:val="22"/>
        </w:rPr>
        <w:t xml:space="preserve"> </w:t>
      </w:r>
      <w:r w:rsidRPr="00A36A6F">
        <w:rPr>
          <w:rFonts w:ascii="Arial" w:eastAsia="Arial" w:hAnsi="Arial" w:cs="Arial"/>
          <w:sz w:val="16"/>
          <w:szCs w:val="22"/>
        </w:rPr>
        <w:t>by</w:t>
      </w:r>
      <w:r w:rsidRPr="00A36A6F">
        <w:rPr>
          <w:rFonts w:ascii="Arial" w:eastAsia="Arial" w:hAnsi="Arial" w:cs="Arial"/>
          <w:spacing w:val="-4"/>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OA.</w:t>
      </w:r>
      <w:r w:rsidRPr="00A36A6F">
        <w:rPr>
          <w:rFonts w:ascii="Arial" w:eastAsia="Arial" w:hAnsi="Arial" w:cs="Arial"/>
          <w:spacing w:val="-5"/>
          <w:sz w:val="16"/>
          <w:szCs w:val="22"/>
        </w:rPr>
        <w:t xml:space="preserve"> </w:t>
      </w:r>
      <w:r w:rsidRPr="00A36A6F">
        <w:rPr>
          <w:rFonts w:ascii="Arial" w:eastAsia="Arial" w:hAnsi="Arial" w:cs="Arial"/>
          <w:sz w:val="16"/>
          <w:szCs w:val="22"/>
        </w:rPr>
        <w:t>A</w:t>
      </w:r>
      <w:r w:rsidRPr="00A36A6F">
        <w:rPr>
          <w:rFonts w:ascii="Arial" w:eastAsia="Arial" w:hAnsi="Arial" w:cs="Arial"/>
          <w:spacing w:val="-4"/>
          <w:sz w:val="16"/>
          <w:szCs w:val="22"/>
        </w:rPr>
        <w:t xml:space="preserve"> </w:t>
      </w:r>
      <w:r w:rsidRPr="00A36A6F">
        <w:rPr>
          <w:rFonts w:ascii="Arial" w:eastAsia="Arial" w:hAnsi="Arial" w:cs="Arial"/>
          <w:sz w:val="16"/>
          <w:szCs w:val="22"/>
        </w:rPr>
        <w:t>person</w:t>
      </w:r>
      <w:r w:rsidRPr="00A36A6F">
        <w:rPr>
          <w:rFonts w:ascii="Arial" w:eastAsia="Arial" w:hAnsi="Arial" w:cs="Arial"/>
          <w:spacing w:val="-5"/>
          <w:sz w:val="16"/>
          <w:szCs w:val="22"/>
        </w:rPr>
        <w:t xml:space="preserve"> </w:t>
      </w:r>
      <w:r w:rsidRPr="00A36A6F">
        <w:rPr>
          <w:rFonts w:ascii="Arial" w:eastAsia="Arial" w:hAnsi="Arial" w:cs="Arial"/>
          <w:sz w:val="16"/>
          <w:szCs w:val="22"/>
        </w:rPr>
        <w:t>who</w:t>
      </w:r>
      <w:r w:rsidRPr="00A36A6F">
        <w:rPr>
          <w:rFonts w:ascii="Arial" w:eastAsia="Arial" w:hAnsi="Arial" w:cs="Arial"/>
          <w:spacing w:val="-5"/>
          <w:sz w:val="16"/>
          <w:szCs w:val="22"/>
        </w:rPr>
        <w:t xml:space="preserve"> </w:t>
      </w:r>
      <w:r w:rsidRPr="00A36A6F">
        <w:rPr>
          <w:rFonts w:ascii="Arial" w:eastAsia="Arial" w:hAnsi="Arial" w:cs="Arial"/>
          <w:sz w:val="16"/>
          <w:szCs w:val="22"/>
        </w:rPr>
        <w:t>is not individually registered in the program, but who has been certified by the OA or a State Apprenticeship Agency (where appropriate) to be eligible for probationary employment as an apprentice, will be permitted to work at less than the predetermined rate for the work they perform in the first 90 days of probationary employment as an apprentice in such a program. In the event the OA or a State Apprenticeship</w:t>
      </w:r>
      <w:r w:rsidRPr="00A36A6F">
        <w:rPr>
          <w:rFonts w:ascii="Arial" w:eastAsia="Arial" w:hAnsi="Arial" w:cs="Arial"/>
          <w:spacing w:val="40"/>
          <w:sz w:val="16"/>
          <w:szCs w:val="22"/>
        </w:rPr>
        <w:t xml:space="preserve"> </w:t>
      </w:r>
      <w:r w:rsidRPr="00A36A6F">
        <w:rPr>
          <w:rFonts w:ascii="Arial" w:eastAsia="Arial" w:hAnsi="Arial" w:cs="Arial"/>
          <w:sz w:val="16"/>
          <w:szCs w:val="22"/>
        </w:rPr>
        <w:t>Agency recognized by the OA withdraws approval of an apprenticeship program, the contractor will no longer be permitted to use apprentices at less than the applicable predetermined rate for the work performed until an acceptable program is approved.</w:t>
      </w:r>
    </w:p>
    <w:p w14:paraId="7CA9ED88"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1E0A6D93" w14:textId="77777777" w:rsidR="00A36A6F" w:rsidRPr="00A36A6F" w:rsidRDefault="00A36A6F" w:rsidP="005D1515">
      <w:pPr>
        <w:widowControl w:val="0"/>
        <w:numPr>
          <w:ilvl w:val="0"/>
          <w:numId w:val="19"/>
        </w:numPr>
        <w:tabs>
          <w:tab w:val="left" w:pos="499"/>
        </w:tabs>
        <w:autoSpaceDE w:val="0"/>
        <w:autoSpaceDN w:val="0"/>
        <w:ind w:right="152" w:firstLine="143"/>
        <w:rPr>
          <w:rFonts w:ascii="Arial" w:eastAsia="Arial" w:hAnsi="Arial" w:cs="Arial"/>
          <w:sz w:val="16"/>
          <w:szCs w:val="22"/>
        </w:rPr>
      </w:pPr>
      <w:r w:rsidRPr="00A36A6F">
        <w:rPr>
          <w:rFonts w:ascii="Arial" w:eastAsia="Arial" w:hAnsi="Arial" w:cs="Arial"/>
          <w:i/>
          <w:sz w:val="16"/>
          <w:szCs w:val="22"/>
        </w:rPr>
        <w:t>Fringe</w:t>
      </w:r>
      <w:r w:rsidRPr="00A36A6F">
        <w:rPr>
          <w:rFonts w:ascii="Arial" w:eastAsia="Arial" w:hAnsi="Arial" w:cs="Arial"/>
          <w:i/>
          <w:spacing w:val="-2"/>
          <w:sz w:val="16"/>
          <w:szCs w:val="22"/>
        </w:rPr>
        <w:t xml:space="preserve"> </w:t>
      </w:r>
      <w:r w:rsidRPr="00A36A6F">
        <w:rPr>
          <w:rFonts w:ascii="Arial" w:eastAsia="Arial" w:hAnsi="Arial" w:cs="Arial"/>
          <w:i/>
          <w:sz w:val="16"/>
          <w:szCs w:val="22"/>
        </w:rPr>
        <w:t>benefits.</w:t>
      </w:r>
      <w:r w:rsidRPr="00A36A6F">
        <w:rPr>
          <w:rFonts w:ascii="Arial" w:eastAsia="Arial" w:hAnsi="Arial" w:cs="Arial"/>
          <w:i/>
          <w:spacing w:val="-2"/>
          <w:sz w:val="16"/>
          <w:szCs w:val="22"/>
        </w:rPr>
        <w:t xml:space="preserve"> </w:t>
      </w:r>
      <w:r w:rsidRPr="00A36A6F">
        <w:rPr>
          <w:rFonts w:ascii="Arial" w:eastAsia="Arial" w:hAnsi="Arial" w:cs="Arial"/>
          <w:sz w:val="16"/>
          <w:szCs w:val="22"/>
        </w:rPr>
        <w:t>Apprentices</w:t>
      </w:r>
      <w:r w:rsidRPr="00A36A6F">
        <w:rPr>
          <w:rFonts w:ascii="Arial" w:eastAsia="Arial" w:hAnsi="Arial" w:cs="Arial"/>
          <w:spacing w:val="-1"/>
          <w:sz w:val="16"/>
          <w:szCs w:val="22"/>
        </w:rPr>
        <w:t xml:space="preserve"> </w:t>
      </w:r>
      <w:r w:rsidRPr="00A36A6F">
        <w:rPr>
          <w:rFonts w:ascii="Arial" w:eastAsia="Arial" w:hAnsi="Arial" w:cs="Arial"/>
          <w:sz w:val="16"/>
          <w:szCs w:val="22"/>
        </w:rPr>
        <w:t>must</w:t>
      </w:r>
      <w:r w:rsidRPr="00A36A6F">
        <w:rPr>
          <w:rFonts w:ascii="Arial" w:eastAsia="Arial" w:hAnsi="Arial" w:cs="Arial"/>
          <w:spacing w:val="-2"/>
          <w:sz w:val="16"/>
          <w:szCs w:val="22"/>
        </w:rPr>
        <w:t xml:space="preserve"> </w:t>
      </w:r>
      <w:r w:rsidRPr="00A36A6F">
        <w:rPr>
          <w:rFonts w:ascii="Arial" w:eastAsia="Arial" w:hAnsi="Arial" w:cs="Arial"/>
          <w:sz w:val="16"/>
          <w:szCs w:val="22"/>
        </w:rPr>
        <w:t>be</w:t>
      </w:r>
      <w:r w:rsidRPr="00A36A6F">
        <w:rPr>
          <w:rFonts w:ascii="Arial" w:eastAsia="Arial" w:hAnsi="Arial" w:cs="Arial"/>
          <w:spacing w:val="-2"/>
          <w:sz w:val="16"/>
          <w:szCs w:val="22"/>
        </w:rPr>
        <w:t xml:space="preserve"> </w:t>
      </w:r>
      <w:r w:rsidRPr="00A36A6F">
        <w:rPr>
          <w:rFonts w:ascii="Arial" w:eastAsia="Arial" w:hAnsi="Arial" w:cs="Arial"/>
          <w:sz w:val="16"/>
          <w:szCs w:val="22"/>
        </w:rPr>
        <w:t>paid</w:t>
      </w:r>
      <w:r w:rsidRPr="00A36A6F">
        <w:rPr>
          <w:rFonts w:ascii="Arial" w:eastAsia="Arial" w:hAnsi="Arial" w:cs="Arial"/>
          <w:spacing w:val="-2"/>
          <w:sz w:val="16"/>
          <w:szCs w:val="22"/>
        </w:rPr>
        <w:t xml:space="preserve"> </w:t>
      </w:r>
      <w:r w:rsidRPr="00A36A6F">
        <w:rPr>
          <w:rFonts w:ascii="Arial" w:eastAsia="Arial" w:hAnsi="Arial" w:cs="Arial"/>
          <w:sz w:val="16"/>
          <w:szCs w:val="22"/>
        </w:rPr>
        <w:t>fringe benefits in accordance with the provisions of the apprenticeship program.</w:t>
      </w:r>
      <w:r w:rsidRPr="00A36A6F">
        <w:rPr>
          <w:rFonts w:ascii="Arial" w:eastAsia="Arial" w:hAnsi="Arial" w:cs="Arial"/>
          <w:spacing w:val="-6"/>
          <w:sz w:val="16"/>
          <w:szCs w:val="22"/>
        </w:rPr>
        <w:t xml:space="preserve"> </w:t>
      </w:r>
      <w:r w:rsidRPr="00A36A6F">
        <w:rPr>
          <w:rFonts w:ascii="Arial" w:eastAsia="Arial" w:hAnsi="Arial" w:cs="Arial"/>
          <w:sz w:val="16"/>
          <w:szCs w:val="22"/>
        </w:rPr>
        <w:t>If</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apprenticeship</w:t>
      </w:r>
      <w:r w:rsidRPr="00A36A6F">
        <w:rPr>
          <w:rFonts w:ascii="Arial" w:eastAsia="Arial" w:hAnsi="Arial" w:cs="Arial"/>
          <w:spacing w:val="-6"/>
          <w:sz w:val="16"/>
          <w:szCs w:val="22"/>
        </w:rPr>
        <w:t xml:space="preserve"> </w:t>
      </w:r>
      <w:r w:rsidRPr="00A36A6F">
        <w:rPr>
          <w:rFonts w:ascii="Arial" w:eastAsia="Arial" w:hAnsi="Arial" w:cs="Arial"/>
          <w:sz w:val="16"/>
          <w:szCs w:val="22"/>
        </w:rPr>
        <w:t>program</w:t>
      </w:r>
      <w:r w:rsidRPr="00A36A6F">
        <w:rPr>
          <w:rFonts w:ascii="Arial" w:eastAsia="Arial" w:hAnsi="Arial" w:cs="Arial"/>
          <w:spacing w:val="-5"/>
          <w:sz w:val="16"/>
          <w:szCs w:val="22"/>
        </w:rPr>
        <w:t xml:space="preserve"> </w:t>
      </w:r>
      <w:r w:rsidRPr="00A36A6F">
        <w:rPr>
          <w:rFonts w:ascii="Arial" w:eastAsia="Arial" w:hAnsi="Arial" w:cs="Arial"/>
          <w:sz w:val="16"/>
          <w:szCs w:val="22"/>
        </w:rPr>
        <w:t>does</w:t>
      </w:r>
      <w:r w:rsidRPr="00A36A6F">
        <w:rPr>
          <w:rFonts w:ascii="Arial" w:eastAsia="Arial" w:hAnsi="Arial" w:cs="Arial"/>
          <w:spacing w:val="-5"/>
          <w:sz w:val="16"/>
          <w:szCs w:val="22"/>
        </w:rPr>
        <w:t xml:space="preserve"> </w:t>
      </w:r>
      <w:r w:rsidRPr="00A36A6F">
        <w:rPr>
          <w:rFonts w:ascii="Arial" w:eastAsia="Arial" w:hAnsi="Arial" w:cs="Arial"/>
          <w:sz w:val="16"/>
          <w:szCs w:val="22"/>
        </w:rPr>
        <w:t>not</w:t>
      </w:r>
      <w:r w:rsidRPr="00A36A6F">
        <w:rPr>
          <w:rFonts w:ascii="Arial" w:eastAsia="Arial" w:hAnsi="Arial" w:cs="Arial"/>
          <w:spacing w:val="-6"/>
          <w:sz w:val="16"/>
          <w:szCs w:val="22"/>
        </w:rPr>
        <w:t xml:space="preserve"> </w:t>
      </w:r>
      <w:r w:rsidRPr="00A36A6F">
        <w:rPr>
          <w:rFonts w:ascii="Arial" w:eastAsia="Arial" w:hAnsi="Arial" w:cs="Arial"/>
          <w:sz w:val="16"/>
          <w:szCs w:val="22"/>
        </w:rPr>
        <w:t>specify</w:t>
      </w:r>
      <w:r w:rsidRPr="00A36A6F">
        <w:rPr>
          <w:rFonts w:ascii="Arial" w:eastAsia="Arial" w:hAnsi="Arial" w:cs="Arial"/>
          <w:spacing w:val="-5"/>
          <w:sz w:val="16"/>
          <w:szCs w:val="22"/>
        </w:rPr>
        <w:t xml:space="preserve"> </w:t>
      </w:r>
      <w:r w:rsidRPr="00A36A6F">
        <w:rPr>
          <w:rFonts w:ascii="Arial" w:eastAsia="Arial" w:hAnsi="Arial" w:cs="Arial"/>
          <w:sz w:val="16"/>
          <w:szCs w:val="22"/>
        </w:rPr>
        <w:t xml:space="preserve">fringe benefits, apprentices must be paid the full amount of fringe benefits listed on the wage determination for the applicable classification. If the Administrator determines that a different practice prevails for the applicable apprentice classification, fringe benefits must be paid in accordance with that </w:t>
      </w:r>
      <w:r w:rsidRPr="00A36A6F">
        <w:rPr>
          <w:rFonts w:ascii="Arial" w:eastAsia="Arial" w:hAnsi="Arial" w:cs="Arial"/>
          <w:spacing w:val="-2"/>
          <w:sz w:val="16"/>
          <w:szCs w:val="22"/>
        </w:rPr>
        <w:t>determination.</w:t>
      </w:r>
    </w:p>
    <w:p w14:paraId="111A5AED" w14:textId="77777777" w:rsidR="00A36A6F" w:rsidRPr="00A36A6F" w:rsidRDefault="00A36A6F" w:rsidP="00A36A6F">
      <w:pPr>
        <w:widowControl w:val="0"/>
        <w:autoSpaceDE w:val="0"/>
        <w:autoSpaceDN w:val="0"/>
        <w:spacing w:before="97"/>
        <w:rPr>
          <w:rFonts w:ascii="Arial" w:eastAsia="Arial" w:hAnsi="Arial" w:cs="Arial"/>
          <w:sz w:val="16"/>
          <w:szCs w:val="16"/>
        </w:rPr>
      </w:pPr>
    </w:p>
    <w:p w14:paraId="3B1EE441" w14:textId="77777777" w:rsidR="00A36A6F" w:rsidRPr="00A36A6F" w:rsidRDefault="00A36A6F" w:rsidP="005D1515">
      <w:pPr>
        <w:widowControl w:val="0"/>
        <w:numPr>
          <w:ilvl w:val="0"/>
          <w:numId w:val="19"/>
        </w:numPr>
        <w:tabs>
          <w:tab w:val="left" w:pos="500"/>
        </w:tabs>
        <w:autoSpaceDE w:val="0"/>
        <w:autoSpaceDN w:val="0"/>
        <w:ind w:left="120" w:right="105" w:firstLine="143"/>
        <w:rPr>
          <w:rFonts w:ascii="Arial" w:eastAsia="Arial" w:hAnsi="Arial" w:cs="Arial"/>
          <w:sz w:val="16"/>
          <w:szCs w:val="22"/>
        </w:rPr>
      </w:pPr>
      <w:r w:rsidRPr="00A36A6F">
        <w:rPr>
          <w:rFonts w:ascii="Arial" w:eastAsia="Arial" w:hAnsi="Arial" w:cs="Arial"/>
          <w:i/>
          <w:sz w:val="16"/>
          <w:szCs w:val="22"/>
        </w:rPr>
        <w:t>Apprenticeship</w:t>
      </w:r>
      <w:r w:rsidRPr="00A36A6F">
        <w:rPr>
          <w:rFonts w:ascii="Arial" w:eastAsia="Arial" w:hAnsi="Arial" w:cs="Arial"/>
          <w:i/>
          <w:spacing w:val="-6"/>
          <w:sz w:val="16"/>
          <w:szCs w:val="22"/>
        </w:rPr>
        <w:t xml:space="preserve"> </w:t>
      </w:r>
      <w:r w:rsidRPr="00A36A6F">
        <w:rPr>
          <w:rFonts w:ascii="Arial" w:eastAsia="Arial" w:hAnsi="Arial" w:cs="Arial"/>
          <w:i/>
          <w:sz w:val="16"/>
          <w:szCs w:val="22"/>
        </w:rPr>
        <w:t>ratio.</w:t>
      </w:r>
      <w:r w:rsidRPr="00A36A6F">
        <w:rPr>
          <w:rFonts w:ascii="Arial" w:eastAsia="Arial" w:hAnsi="Arial" w:cs="Arial"/>
          <w:i/>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4"/>
          <w:sz w:val="16"/>
          <w:szCs w:val="22"/>
        </w:rPr>
        <w:t xml:space="preserve"> </w:t>
      </w:r>
      <w:r w:rsidRPr="00A36A6F">
        <w:rPr>
          <w:rFonts w:ascii="Arial" w:eastAsia="Arial" w:hAnsi="Arial" w:cs="Arial"/>
          <w:sz w:val="16"/>
          <w:szCs w:val="22"/>
        </w:rPr>
        <w:t>allowable</w:t>
      </w:r>
      <w:r w:rsidRPr="00A36A6F">
        <w:rPr>
          <w:rFonts w:ascii="Arial" w:eastAsia="Arial" w:hAnsi="Arial" w:cs="Arial"/>
          <w:spacing w:val="-6"/>
          <w:sz w:val="16"/>
          <w:szCs w:val="22"/>
        </w:rPr>
        <w:t xml:space="preserve"> </w:t>
      </w:r>
      <w:r w:rsidRPr="00A36A6F">
        <w:rPr>
          <w:rFonts w:ascii="Arial" w:eastAsia="Arial" w:hAnsi="Arial" w:cs="Arial"/>
          <w:sz w:val="16"/>
          <w:szCs w:val="22"/>
        </w:rPr>
        <w:t>ratio</w:t>
      </w:r>
      <w:r w:rsidRPr="00A36A6F">
        <w:rPr>
          <w:rFonts w:ascii="Arial" w:eastAsia="Arial" w:hAnsi="Arial" w:cs="Arial"/>
          <w:spacing w:val="-6"/>
          <w:sz w:val="16"/>
          <w:szCs w:val="22"/>
        </w:rPr>
        <w:t xml:space="preserve"> </w:t>
      </w:r>
      <w:r w:rsidRPr="00A36A6F">
        <w:rPr>
          <w:rFonts w:ascii="Arial" w:eastAsia="Arial" w:hAnsi="Arial" w:cs="Arial"/>
          <w:sz w:val="16"/>
          <w:szCs w:val="22"/>
        </w:rPr>
        <w:t>of</w:t>
      </w:r>
      <w:r w:rsidRPr="00A36A6F">
        <w:rPr>
          <w:rFonts w:ascii="Arial" w:eastAsia="Arial" w:hAnsi="Arial" w:cs="Arial"/>
          <w:spacing w:val="-6"/>
          <w:sz w:val="16"/>
          <w:szCs w:val="22"/>
        </w:rPr>
        <w:t xml:space="preserve"> </w:t>
      </w:r>
      <w:r w:rsidRPr="00A36A6F">
        <w:rPr>
          <w:rFonts w:ascii="Arial" w:eastAsia="Arial" w:hAnsi="Arial" w:cs="Arial"/>
          <w:sz w:val="16"/>
          <w:szCs w:val="22"/>
        </w:rPr>
        <w:t>apprentices</w:t>
      </w:r>
      <w:r w:rsidRPr="00A36A6F">
        <w:rPr>
          <w:rFonts w:ascii="Arial" w:eastAsia="Arial" w:hAnsi="Arial" w:cs="Arial"/>
          <w:spacing w:val="-5"/>
          <w:sz w:val="16"/>
          <w:szCs w:val="22"/>
        </w:rPr>
        <w:t xml:space="preserve"> </w:t>
      </w:r>
      <w:r w:rsidRPr="00A36A6F">
        <w:rPr>
          <w:rFonts w:ascii="Arial" w:eastAsia="Arial" w:hAnsi="Arial" w:cs="Arial"/>
          <w:sz w:val="16"/>
          <w:szCs w:val="22"/>
        </w:rPr>
        <w:t xml:space="preserve">to </w:t>
      </w:r>
      <w:proofErr w:type="spellStart"/>
      <w:r w:rsidRPr="00A36A6F">
        <w:rPr>
          <w:rFonts w:ascii="Arial" w:eastAsia="Arial" w:hAnsi="Arial" w:cs="Arial"/>
          <w:sz w:val="16"/>
          <w:szCs w:val="22"/>
        </w:rPr>
        <w:t>journeyworkers</w:t>
      </w:r>
      <w:proofErr w:type="spellEnd"/>
      <w:r w:rsidRPr="00A36A6F">
        <w:rPr>
          <w:rFonts w:ascii="Arial" w:eastAsia="Arial" w:hAnsi="Arial" w:cs="Arial"/>
          <w:sz w:val="16"/>
          <w:szCs w:val="22"/>
        </w:rPr>
        <w:t xml:space="preserve"> on the job site in any craft classification must not be greater than the ratio permitted to the contractor as to the entire work force under the registered program or the ratio applicable to the locality of the project pursuant to paragraph 4.a.(4) of this section. Any worker listed on a payroll at an apprentice wage rate, who is not registered or otherwise employed as stated in paragraph 4.a.(1) of this section, must be paid not less than the applicable wage rate on the wage determination for the classification of work </w:t>
      </w:r>
      <w:proofErr w:type="gramStart"/>
      <w:r w:rsidRPr="00A36A6F">
        <w:rPr>
          <w:rFonts w:ascii="Arial" w:eastAsia="Arial" w:hAnsi="Arial" w:cs="Arial"/>
          <w:sz w:val="16"/>
          <w:szCs w:val="22"/>
        </w:rPr>
        <w:t>actually performed</w:t>
      </w:r>
      <w:proofErr w:type="gramEnd"/>
      <w:r w:rsidRPr="00A36A6F">
        <w:rPr>
          <w:rFonts w:ascii="Arial" w:eastAsia="Arial" w:hAnsi="Arial" w:cs="Arial"/>
          <w:sz w:val="16"/>
          <w:szCs w:val="22"/>
        </w:rPr>
        <w:t xml:space="preserve">. In addition, any apprentice performing work on the job site </w:t>
      </w:r>
      <w:proofErr w:type="gramStart"/>
      <w:r w:rsidRPr="00A36A6F">
        <w:rPr>
          <w:rFonts w:ascii="Arial" w:eastAsia="Arial" w:hAnsi="Arial" w:cs="Arial"/>
          <w:sz w:val="16"/>
          <w:szCs w:val="22"/>
        </w:rPr>
        <w:t>in excess of</w:t>
      </w:r>
      <w:proofErr w:type="gramEnd"/>
      <w:r w:rsidRPr="00A36A6F">
        <w:rPr>
          <w:rFonts w:ascii="Arial" w:eastAsia="Arial" w:hAnsi="Arial" w:cs="Arial"/>
          <w:sz w:val="16"/>
          <w:szCs w:val="22"/>
        </w:rPr>
        <w:t xml:space="preserve"> the ratio permitted under this section must be paid not less than the applicable wage rate on the wage determination for the work </w:t>
      </w:r>
      <w:proofErr w:type="gramStart"/>
      <w:r w:rsidRPr="00A36A6F">
        <w:rPr>
          <w:rFonts w:ascii="Arial" w:eastAsia="Arial" w:hAnsi="Arial" w:cs="Arial"/>
          <w:sz w:val="16"/>
          <w:szCs w:val="22"/>
        </w:rPr>
        <w:t>actually performed</w:t>
      </w:r>
      <w:proofErr w:type="gramEnd"/>
      <w:r w:rsidRPr="00A36A6F">
        <w:rPr>
          <w:rFonts w:ascii="Arial" w:eastAsia="Arial" w:hAnsi="Arial" w:cs="Arial"/>
          <w:sz w:val="16"/>
          <w:szCs w:val="22"/>
        </w:rPr>
        <w:t>.</w:t>
      </w:r>
    </w:p>
    <w:p w14:paraId="2B276742" w14:textId="77777777" w:rsidR="00A36A6F" w:rsidRPr="00A36A6F" w:rsidRDefault="00A36A6F" w:rsidP="00A36A6F">
      <w:pPr>
        <w:widowControl w:val="0"/>
        <w:autoSpaceDE w:val="0"/>
        <w:autoSpaceDN w:val="0"/>
        <w:spacing w:before="94"/>
        <w:rPr>
          <w:rFonts w:ascii="Arial" w:eastAsia="Arial" w:hAnsi="Arial" w:cs="Arial"/>
          <w:sz w:val="16"/>
          <w:szCs w:val="16"/>
        </w:rPr>
      </w:pPr>
    </w:p>
    <w:p w14:paraId="21B11A0F" w14:textId="77777777" w:rsidR="00A36A6F" w:rsidRPr="00A36A6F" w:rsidRDefault="00A36A6F" w:rsidP="005D1515">
      <w:pPr>
        <w:widowControl w:val="0"/>
        <w:numPr>
          <w:ilvl w:val="0"/>
          <w:numId w:val="19"/>
        </w:numPr>
        <w:tabs>
          <w:tab w:val="left" w:pos="501"/>
        </w:tabs>
        <w:autoSpaceDE w:val="0"/>
        <w:autoSpaceDN w:val="0"/>
        <w:spacing w:before="1"/>
        <w:ind w:left="120" w:right="186" w:firstLine="144"/>
        <w:rPr>
          <w:rFonts w:ascii="Arial" w:eastAsia="Arial" w:hAnsi="Arial" w:cs="Arial"/>
          <w:sz w:val="16"/>
          <w:szCs w:val="22"/>
        </w:rPr>
      </w:pPr>
      <w:r w:rsidRPr="00A36A6F">
        <w:rPr>
          <w:rFonts w:ascii="Arial" w:eastAsia="Arial" w:hAnsi="Arial" w:cs="Arial"/>
          <w:i/>
          <w:sz w:val="16"/>
          <w:szCs w:val="22"/>
        </w:rPr>
        <w:t>Reciprocity</w:t>
      </w:r>
      <w:r w:rsidRPr="00A36A6F">
        <w:rPr>
          <w:rFonts w:ascii="Arial" w:eastAsia="Arial" w:hAnsi="Arial" w:cs="Arial"/>
          <w:i/>
          <w:spacing w:val="-5"/>
          <w:sz w:val="16"/>
          <w:szCs w:val="22"/>
        </w:rPr>
        <w:t xml:space="preserve"> </w:t>
      </w:r>
      <w:r w:rsidRPr="00A36A6F">
        <w:rPr>
          <w:rFonts w:ascii="Arial" w:eastAsia="Arial" w:hAnsi="Arial" w:cs="Arial"/>
          <w:i/>
          <w:sz w:val="16"/>
          <w:szCs w:val="22"/>
        </w:rPr>
        <w:t>of</w:t>
      </w:r>
      <w:r w:rsidRPr="00A36A6F">
        <w:rPr>
          <w:rFonts w:ascii="Arial" w:eastAsia="Arial" w:hAnsi="Arial" w:cs="Arial"/>
          <w:i/>
          <w:spacing w:val="-4"/>
          <w:sz w:val="16"/>
          <w:szCs w:val="22"/>
        </w:rPr>
        <w:t xml:space="preserve"> </w:t>
      </w:r>
      <w:r w:rsidRPr="00A36A6F">
        <w:rPr>
          <w:rFonts w:ascii="Arial" w:eastAsia="Arial" w:hAnsi="Arial" w:cs="Arial"/>
          <w:i/>
          <w:sz w:val="16"/>
          <w:szCs w:val="22"/>
        </w:rPr>
        <w:t>ratios</w:t>
      </w:r>
      <w:r w:rsidRPr="00A36A6F">
        <w:rPr>
          <w:rFonts w:ascii="Arial" w:eastAsia="Arial" w:hAnsi="Arial" w:cs="Arial"/>
          <w:i/>
          <w:spacing w:val="-5"/>
          <w:sz w:val="16"/>
          <w:szCs w:val="22"/>
        </w:rPr>
        <w:t xml:space="preserve"> </w:t>
      </w:r>
      <w:r w:rsidRPr="00A36A6F">
        <w:rPr>
          <w:rFonts w:ascii="Arial" w:eastAsia="Arial" w:hAnsi="Arial" w:cs="Arial"/>
          <w:i/>
          <w:sz w:val="16"/>
          <w:szCs w:val="22"/>
        </w:rPr>
        <w:t>and</w:t>
      </w:r>
      <w:r w:rsidRPr="00A36A6F">
        <w:rPr>
          <w:rFonts w:ascii="Arial" w:eastAsia="Arial" w:hAnsi="Arial" w:cs="Arial"/>
          <w:i/>
          <w:spacing w:val="-6"/>
          <w:sz w:val="16"/>
          <w:szCs w:val="22"/>
        </w:rPr>
        <w:t xml:space="preserve"> </w:t>
      </w:r>
      <w:r w:rsidRPr="00A36A6F">
        <w:rPr>
          <w:rFonts w:ascii="Arial" w:eastAsia="Arial" w:hAnsi="Arial" w:cs="Arial"/>
          <w:i/>
          <w:sz w:val="16"/>
          <w:szCs w:val="22"/>
        </w:rPr>
        <w:t>wage</w:t>
      </w:r>
      <w:r w:rsidRPr="00A36A6F">
        <w:rPr>
          <w:rFonts w:ascii="Arial" w:eastAsia="Arial" w:hAnsi="Arial" w:cs="Arial"/>
          <w:i/>
          <w:spacing w:val="-4"/>
          <w:sz w:val="16"/>
          <w:szCs w:val="22"/>
        </w:rPr>
        <w:t xml:space="preserve"> </w:t>
      </w:r>
      <w:r w:rsidRPr="00A36A6F">
        <w:rPr>
          <w:rFonts w:ascii="Arial" w:eastAsia="Arial" w:hAnsi="Arial" w:cs="Arial"/>
          <w:i/>
          <w:sz w:val="16"/>
          <w:szCs w:val="22"/>
        </w:rPr>
        <w:t>rates.</w:t>
      </w:r>
      <w:r w:rsidRPr="00A36A6F">
        <w:rPr>
          <w:rFonts w:ascii="Arial" w:eastAsia="Arial" w:hAnsi="Arial" w:cs="Arial"/>
          <w:i/>
          <w:spacing w:val="-5"/>
          <w:sz w:val="16"/>
          <w:szCs w:val="22"/>
        </w:rPr>
        <w:t xml:space="preserve"> </w:t>
      </w:r>
      <w:r w:rsidRPr="00A36A6F">
        <w:rPr>
          <w:rFonts w:ascii="Arial" w:eastAsia="Arial" w:hAnsi="Arial" w:cs="Arial"/>
          <w:sz w:val="16"/>
          <w:szCs w:val="22"/>
        </w:rPr>
        <w:t>Where</w:t>
      </w:r>
      <w:r w:rsidRPr="00A36A6F">
        <w:rPr>
          <w:rFonts w:ascii="Arial" w:eastAsia="Arial" w:hAnsi="Arial" w:cs="Arial"/>
          <w:spacing w:val="-6"/>
          <w:sz w:val="16"/>
          <w:szCs w:val="22"/>
        </w:rPr>
        <w:t xml:space="preserve"> </w:t>
      </w:r>
      <w:r w:rsidRPr="00A36A6F">
        <w:rPr>
          <w:rFonts w:ascii="Arial" w:eastAsia="Arial" w:hAnsi="Arial" w:cs="Arial"/>
          <w:sz w:val="16"/>
          <w:szCs w:val="22"/>
        </w:rPr>
        <w:t>a</w:t>
      </w:r>
      <w:r w:rsidRPr="00A36A6F">
        <w:rPr>
          <w:rFonts w:ascii="Arial" w:eastAsia="Arial" w:hAnsi="Arial" w:cs="Arial"/>
          <w:spacing w:val="-6"/>
          <w:sz w:val="16"/>
          <w:szCs w:val="22"/>
        </w:rPr>
        <w:t xml:space="preserve"> </w:t>
      </w:r>
      <w:r w:rsidRPr="00A36A6F">
        <w:rPr>
          <w:rFonts w:ascii="Arial" w:eastAsia="Arial" w:hAnsi="Arial" w:cs="Arial"/>
          <w:sz w:val="16"/>
          <w:szCs w:val="22"/>
        </w:rPr>
        <w:t xml:space="preserve">contractor is performing construction on a project in a locality other than the locality in which its program is registered, the ratios and wage rates (expressed in percentages of the </w:t>
      </w:r>
      <w:proofErr w:type="spellStart"/>
      <w:r w:rsidRPr="00A36A6F">
        <w:rPr>
          <w:rFonts w:ascii="Arial" w:eastAsia="Arial" w:hAnsi="Arial" w:cs="Arial"/>
          <w:sz w:val="16"/>
          <w:szCs w:val="22"/>
        </w:rPr>
        <w:t>journeyworker's</w:t>
      </w:r>
      <w:proofErr w:type="spellEnd"/>
      <w:r w:rsidRPr="00A36A6F">
        <w:rPr>
          <w:rFonts w:ascii="Arial" w:eastAsia="Arial" w:hAnsi="Arial" w:cs="Arial"/>
          <w:sz w:val="16"/>
          <w:szCs w:val="22"/>
        </w:rPr>
        <w:t xml:space="preserve"> hourly rate) applicable within the locality in which the construction is being performed must be observed. If there is no applicable ratio or wage rate for the locality of the project, the</w:t>
      </w:r>
      <w:r w:rsidRPr="00A36A6F">
        <w:rPr>
          <w:rFonts w:ascii="Arial" w:eastAsia="Arial" w:hAnsi="Arial" w:cs="Arial"/>
          <w:spacing w:val="-5"/>
          <w:sz w:val="16"/>
          <w:szCs w:val="22"/>
        </w:rPr>
        <w:t xml:space="preserve"> </w:t>
      </w:r>
      <w:r w:rsidRPr="00A36A6F">
        <w:rPr>
          <w:rFonts w:ascii="Arial" w:eastAsia="Arial" w:hAnsi="Arial" w:cs="Arial"/>
          <w:sz w:val="16"/>
          <w:szCs w:val="22"/>
        </w:rPr>
        <w:t>ratio</w:t>
      </w:r>
      <w:r w:rsidRPr="00A36A6F">
        <w:rPr>
          <w:rFonts w:ascii="Arial" w:eastAsia="Arial" w:hAnsi="Arial" w:cs="Arial"/>
          <w:spacing w:val="-5"/>
          <w:sz w:val="16"/>
          <w:szCs w:val="22"/>
        </w:rPr>
        <w:t xml:space="preserve"> </w:t>
      </w:r>
      <w:r w:rsidRPr="00A36A6F">
        <w:rPr>
          <w:rFonts w:ascii="Arial" w:eastAsia="Arial" w:hAnsi="Arial" w:cs="Arial"/>
          <w:sz w:val="16"/>
          <w:szCs w:val="22"/>
        </w:rPr>
        <w:t>and</w:t>
      </w:r>
      <w:r w:rsidRPr="00A36A6F">
        <w:rPr>
          <w:rFonts w:ascii="Arial" w:eastAsia="Arial" w:hAnsi="Arial" w:cs="Arial"/>
          <w:spacing w:val="-3"/>
          <w:sz w:val="16"/>
          <w:szCs w:val="22"/>
        </w:rPr>
        <w:t xml:space="preserve"> </w:t>
      </w:r>
      <w:r w:rsidRPr="00A36A6F">
        <w:rPr>
          <w:rFonts w:ascii="Arial" w:eastAsia="Arial" w:hAnsi="Arial" w:cs="Arial"/>
          <w:sz w:val="16"/>
          <w:szCs w:val="22"/>
        </w:rPr>
        <w:t>wage</w:t>
      </w:r>
      <w:r w:rsidRPr="00A36A6F">
        <w:rPr>
          <w:rFonts w:ascii="Arial" w:eastAsia="Arial" w:hAnsi="Arial" w:cs="Arial"/>
          <w:spacing w:val="-5"/>
          <w:sz w:val="16"/>
          <w:szCs w:val="22"/>
        </w:rPr>
        <w:t xml:space="preserve"> </w:t>
      </w:r>
      <w:r w:rsidRPr="00A36A6F">
        <w:rPr>
          <w:rFonts w:ascii="Arial" w:eastAsia="Arial" w:hAnsi="Arial" w:cs="Arial"/>
          <w:sz w:val="16"/>
          <w:szCs w:val="22"/>
        </w:rPr>
        <w:t>rate</w:t>
      </w:r>
      <w:r w:rsidRPr="00A36A6F">
        <w:rPr>
          <w:rFonts w:ascii="Arial" w:eastAsia="Arial" w:hAnsi="Arial" w:cs="Arial"/>
          <w:spacing w:val="-5"/>
          <w:sz w:val="16"/>
          <w:szCs w:val="22"/>
        </w:rPr>
        <w:t xml:space="preserve"> </w:t>
      </w:r>
      <w:r w:rsidRPr="00A36A6F">
        <w:rPr>
          <w:rFonts w:ascii="Arial" w:eastAsia="Arial" w:hAnsi="Arial" w:cs="Arial"/>
          <w:sz w:val="16"/>
          <w:szCs w:val="22"/>
        </w:rPr>
        <w:t>specified</w:t>
      </w:r>
      <w:r w:rsidRPr="00A36A6F">
        <w:rPr>
          <w:rFonts w:ascii="Arial" w:eastAsia="Arial" w:hAnsi="Arial" w:cs="Arial"/>
          <w:spacing w:val="-5"/>
          <w:sz w:val="16"/>
          <w:szCs w:val="22"/>
        </w:rPr>
        <w:t xml:space="preserve"> </w:t>
      </w:r>
      <w:r w:rsidRPr="00A36A6F">
        <w:rPr>
          <w:rFonts w:ascii="Arial" w:eastAsia="Arial" w:hAnsi="Arial" w:cs="Arial"/>
          <w:sz w:val="16"/>
          <w:szCs w:val="22"/>
        </w:rPr>
        <w:t>in</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contractor's</w:t>
      </w:r>
      <w:r w:rsidRPr="00A36A6F">
        <w:rPr>
          <w:rFonts w:ascii="Arial" w:eastAsia="Arial" w:hAnsi="Arial" w:cs="Arial"/>
          <w:spacing w:val="-3"/>
          <w:sz w:val="16"/>
          <w:szCs w:val="22"/>
        </w:rPr>
        <w:t xml:space="preserve"> </w:t>
      </w:r>
      <w:r w:rsidRPr="00A36A6F">
        <w:rPr>
          <w:rFonts w:ascii="Arial" w:eastAsia="Arial" w:hAnsi="Arial" w:cs="Arial"/>
          <w:sz w:val="16"/>
          <w:szCs w:val="22"/>
        </w:rPr>
        <w:t>registered program must be observed.</w:t>
      </w:r>
    </w:p>
    <w:p w14:paraId="22416514"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41CF6983" w14:textId="77777777" w:rsidR="00A36A6F" w:rsidRPr="00A36A6F" w:rsidRDefault="00A36A6F" w:rsidP="005D1515">
      <w:pPr>
        <w:widowControl w:val="0"/>
        <w:numPr>
          <w:ilvl w:val="0"/>
          <w:numId w:val="20"/>
        </w:numPr>
        <w:tabs>
          <w:tab w:val="left" w:pos="439"/>
        </w:tabs>
        <w:autoSpaceDE w:val="0"/>
        <w:autoSpaceDN w:val="0"/>
        <w:ind w:left="120" w:right="206" w:firstLine="143"/>
        <w:rPr>
          <w:rFonts w:ascii="Arial" w:eastAsia="Arial" w:hAnsi="Arial" w:cs="Arial"/>
          <w:sz w:val="16"/>
          <w:szCs w:val="22"/>
        </w:rPr>
      </w:pPr>
      <w:r w:rsidRPr="00A36A6F">
        <w:rPr>
          <w:rFonts w:ascii="Arial" w:eastAsia="Arial" w:hAnsi="Arial" w:cs="Arial"/>
          <w:i/>
          <w:sz w:val="16"/>
          <w:szCs w:val="22"/>
        </w:rPr>
        <w:t xml:space="preserve">Equal employment opportunity. </w:t>
      </w:r>
      <w:r w:rsidRPr="00A36A6F">
        <w:rPr>
          <w:rFonts w:ascii="Arial" w:eastAsia="Arial" w:hAnsi="Arial" w:cs="Arial"/>
          <w:sz w:val="16"/>
          <w:szCs w:val="22"/>
        </w:rPr>
        <w:t>The use of apprentices and</w:t>
      </w:r>
      <w:r w:rsidRPr="00A36A6F">
        <w:rPr>
          <w:rFonts w:ascii="Arial" w:eastAsia="Arial" w:hAnsi="Arial" w:cs="Arial"/>
          <w:spacing w:val="-5"/>
          <w:sz w:val="16"/>
          <w:szCs w:val="22"/>
        </w:rPr>
        <w:t xml:space="preserve"> </w:t>
      </w:r>
      <w:proofErr w:type="spellStart"/>
      <w:proofErr w:type="gramStart"/>
      <w:r w:rsidRPr="00A36A6F">
        <w:rPr>
          <w:rFonts w:ascii="Arial" w:eastAsia="Arial" w:hAnsi="Arial" w:cs="Arial"/>
          <w:sz w:val="16"/>
          <w:szCs w:val="22"/>
        </w:rPr>
        <w:t>journeyworkers</w:t>
      </w:r>
      <w:proofErr w:type="spellEnd"/>
      <w:proofErr w:type="gramEnd"/>
      <w:r w:rsidRPr="00A36A6F">
        <w:rPr>
          <w:rFonts w:ascii="Arial" w:eastAsia="Arial" w:hAnsi="Arial" w:cs="Arial"/>
          <w:spacing w:val="-4"/>
          <w:sz w:val="16"/>
          <w:szCs w:val="22"/>
        </w:rPr>
        <w:t xml:space="preserve"> </w:t>
      </w:r>
      <w:r w:rsidRPr="00A36A6F">
        <w:rPr>
          <w:rFonts w:ascii="Arial" w:eastAsia="Arial" w:hAnsi="Arial" w:cs="Arial"/>
          <w:sz w:val="16"/>
          <w:szCs w:val="22"/>
        </w:rPr>
        <w:t>under</w:t>
      </w:r>
      <w:r w:rsidRPr="00A36A6F">
        <w:rPr>
          <w:rFonts w:ascii="Arial" w:eastAsia="Arial" w:hAnsi="Arial" w:cs="Arial"/>
          <w:spacing w:val="-5"/>
          <w:sz w:val="16"/>
          <w:szCs w:val="22"/>
        </w:rPr>
        <w:t xml:space="preserve"> </w:t>
      </w:r>
      <w:r w:rsidRPr="00A36A6F">
        <w:rPr>
          <w:rFonts w:ascii="Arial" w:eastAsia="Arial" w:hAnsi="Arial" w:cs="Arial"/>
          <w:sz w:val="16"/>
          <w:szCs w:val="22"/>
        </w:rPr>
        <w:t>this</w:t>
      </w:r>
      <w:r w:rsidRPr="00A36A6F">
        <w:rPr>
          <w:rFonts w:ascii="Arial" w:eastAsia="Arial" w:hAnsi="Arial" w:cs="Arial"/>
          <w:spacing w:val="-4"/>
          <w:sz w:val="16"/>
          <w:szCs w:val="22"/>
        </w:rPr>
        <w:t xml:space="preserve"> </w:t>
      </w:r>
      <w:r w:rsidRPr="00A36A6F">
        <w:rPr>
          <w:rFonts w:ascii="Arial" w:eastAsia="Arial" w:hAnsi="Arial" w:cs="Arial"/>
          <w:sz w:val="16"/>
          <w:szCs w:val="22"/>
        </w:rPr>
        <w:t>part</w:t>
      </w:r>
      <w:r w:rsidRPr="00A36A6F">
        <w:rPr>
          <w:rFonts w:ascii="Arial" w:eastAsia="Arial" w:hAnsi="Arial" w:cs="Arial"/>
          <w:spacing w:val="-5"/>
          <w:sz w:val="16"/>
          <w:szCs w:val="22"/>
        </w:rPr>
        <w:t xml:space="preserve"> </w:t>
      </w:r>
      <w:r w:rsidRPr="00A36A6F">
        <w:rPr>
          <w:rFonts w:ascii="Arial" w:eastAsia="Arial" w:hAnsi="Arial" w:cs="Arial"/>
          <w:sz w:val="16"/>
          <w:szCs w:val="22"/>
        </w:rPr>
        <w:t>must</w:t>
      </w:r>
      <w:r w:rsidRPr="00A36A6F">
        <w:rPr>
          <w:rFonts w:ascii="Arial" w:eastAsia="Arial" w:hAnsi="Arial" w:cs="Arial"/>
          <w:spacing w:val="-5"/>
          <w:sz w:val="16"/>
          <w:szCs w:val="22"/>
        </w:rPr>
        <w:t xml:space="preserve"> </w:t>
      </w:r>
      <w:r w:rsidRPr="00A36A6F">
        <w:rPr>
          <w:rFonts w:ascii="Arial" w:eastAsia="Arial" w:hAnsi="Arial" w:cs="Arial"/>
          <w:sz w:val="16"/>
          <w:szCs w:val="22"/>
        </w:rPr>
        <w:t>be</w:t>
      </w:r>
      <w:r w:rsidRPr="00A36A6F">
        <w:rPr>
          <w:rFonts w:ascii="Arial" w:eastAsia="Arial" w:hAnsi="Arial" w:cs="Arial"/>
          <w:spacing w:val="-5"/>
          <w:sz w:val="16"/>
          <w:szCs w:val="22"/>
        </w:rPr>
        <w:t xml:space="preserve"> </w:t>
      </w:r>
      <w:r w:rsidRPr="00A36A6F">
        <w:rPr>
          <w:rFonts w:ascii="Arial" w:eastAsia="Arial" w:hAnsi="Arial" w:cs="Arial"/>
          <w:sz w:val="16"/>
          <w:szCs w:val="22"/>
        </w:rPr>
        <w:t>in</w:t>
      </w:r>
      <w:r w:rsidRPr="00A36A6F">
        <w:rPr>
          <w:rFonts w:ascii="Arial" w:eastAsia="Arial" w:hAnsi="Arial" w:cs="Arial"/>
          <w:spacing w:val="-5"/>
          <w:sz w:val="16"/>
          <w:szCs w:val="22"/>
        </w:rPr>
        <w:t xml:space="preserve"> </w:t>
      </w:r>
      <w:r w:rsidRPr="00A36A6F">
        <w:rPr>
          <w:rFonts w:ascii="Arial" w:eastAsia="Arial" w:hAnsi="Arial" w:cs="Arial"/>
          <w:sz w:val="16"/>
          <w:szCs w:val="22"/>
        </w:rPr>
        <w:t>conformity</w:t>
      </w:r>
      <w:r w:rsidRPr="00A36A6F">
        <w:rPr>
          <w:rFonts w:ascii="Arial" w:eastAsia="Arial" w:hAnsi="Arial" w:cs="Arial"/>
          <w:spacing w:val="-4"/>
          <w:sz w:val="16"/>
          <w:szCs w:val="22"/>
        </w:rPr>
        <w:t xml:space="preserve"> </w:t>
      </w:r>
      <w:r w:rsidRPr="00A36A6F">
        <w:rPr>
          <w:rFonts w:ascii="Arial" w:eastAsia="Arial" w:hAnsi="Arial" w:cs="Arial"/>
          <w:sz w:val="16"/>
          <w:szCs w:val="22"/>
        </w:rPr>
        <w:t>with</w:t>
      </w:r>
    </w:p>
    <w:p w14:paraId="4D0F97BD" w14:textId="77777777" w:rsidR="00A36A6F" w:rsidRPr="00A36A6F" w:rsidRDefault="00A36A6F" w:rsidP="00A36A6F">
      <w:pPr>
        <w:widowControl w:val="0"/>
        <w:autoSpaceDE w:val="0"/>
        <w:autoSpaceDN w:val="0"/>
        <w:rPr>
          <w:rFonts w:ascii="Arial" w:eastAsia="Arial" w:hAnsi="Arial" w:cs="Arial"/>
          <w:sz w:val="16"/>
          <w:szCs w:val="22"/>
        </w:rPr>
        <w:sectPr w:rsidR="00A36A6F" w:rsidRPr="00A36A6F" w:rsidSect="00570D7F">
          <w:pgSz w:w="12240" w:h="15840"/>
          <w:pgMar w:top="1360" w:right="1340" w:bottom="440" w:left="1320" w:header="576" w:footer="576" w:gutter="0"/>
          <w:cols w:num="2" w:space="720" w:equalWidth="0">
            <w:col w:w="4615" w:space="281"/>
            <w:col w:w="4684"/>
          </w:cols>
          <w:docGrid w:linePitch="272"/>
        </w:sectPr>
      </w:pPr>
    </w:p>
    <w:p w14:paraId="6A3CFCA2" w14:textId="77777777" w:rsidR="00A36A6F" w:rsidRPr="00A36A6F" w:rsidRDefault="00A36A6F" w:rsidP="00A36A6F">
      <w:pPr>
        <w:widowControl w:val="0"/>
        <w:autoSpaceDE w:val="0"/>
        <w:autoSpaceDN w:val="0"/>
        <w:spacing w:before="80"/>
        <w:ind w:right="93"/>
        <w:rPr>
          <w:rFonts w:ascii="Arial" w:eastAsia="Arial" w:hAnsi="Arial" w:cs="Arial"/>
          <w:sz w:val="16"/>
          <w:szCs w:val="16"/>
        </w:rPr>
      </w:pPr>
      <w:bookmarkStart w:id="1362" w:name="V._CONTRACT_WORK_HOURS_AND_SAFETY_STANDA"/>
      <w:bookmarkEnd w:id="1362"/>
      <w:r w:rsidRPr="00A36A6F">
        <w:rPr>
          <w:rFonts w:ascii="Arial" w:eastAsia="Arial" w:hAnsi="Arial" w:cs="Arial"/>
          <w:sz w:val="16"/>
          <w:szCs w:val="16"/>
        </w:rPr>
        <w:lastRenderedPageBreak/>
        <w:t>the</w:t>
      </w:r>
      <w:r w:rsidRPr="00A36A6F">
        <w:rPr>
          <w:rFonts w:ascii="Arial" w:eastAsia="Arial" w:hAnsi="Arial" w:cs="Arial"/>
          <w:spacing w:val="-8"/>
          <w:sz w:val="16"/>
          <w:szCs w:val="16"/>
        </w:rPr>
        <w:t xml:space="preserve"> </w:t>
      </w:r>
      <w:r w:rsidRPr="00A36A6F">
        <w:rPr>
          <w:rFonts w:ascii="Arial" w:eastAsia="Arial" w:hAnsi="Arial" w:cs="Arial"/>
          <w:sz w:val="16"/>
          <w:szCs w:val="16"/>
        </w:rPr>
        <w:t>equal</w:t>
      </w:r>
      <w:r w:rsidRPr="00A36A6F">
        <w:rPr>
          <w:rFonts w:ascii="Arial" w:eastAsia="Arial" w:hAnsi="Arial" w:cs="Arial"/>
          <w:spacing w:val="-7"/>
          <w:sz w:val="16"/>
          <w:szCs w:val="16"/>
        </w:rPr>
        <w:t xml:space="preserve"> </w:t>
      </w:r>
      <w:r w:rsidRPr="00A36A6F">
        <w:rPr>
          <w:rFonts w:ascii="Arial" w:eastAsia="Arial" w:hAnsi="Arial" w:cs="Arial"/>
          <w:sz w:val="16"/>
          <w:szCs w:val="16"/>
        </w:rPr>
        <w:t>employment</w:t>
      </w:r>
      <w:r w:rsidRPr="00A36A6F">
        <w:rPr>
          <w:rFonts w:ascii="Arial" w:eastAsia="Arial" w:hAnsi="Arial" w:cs="Arial"/>
          <w:spacing w:val="-8"/>
          <w:sz w:val="16"/>
          <w:szCs w:val="16"/>
        </w:rPr>
        <w:t xml:space="preserve"> </w:t>
      </w:r>
      <w:r w:rsidRPr="00A36A6F">
        <w:rPr>
          <w:rFonts w:ascii="Arial" w:eastAsia="Arial" w:hAnsi="Arial" w:cs="Arial"/>
          <w:sz w:val="16"/>
          <w:szCs w:val="16"/>
        </w:rPr>
        <w:t>opportunity</w:t>
      </w:r>
      <w:r w:rsidRPr="00A36A6F">
        <w:rPr>
          <w:rFonts w:ascii="Arial" w:eastAsia="Arial" w:hAnsi="Arial" w:cs="Arial"/>
          <w:spacing w:val="-7"/>
          <w:sz w:val="16"/>
          <w:szCs w:val="16"/>
        </w:rPr>
        <w:t xml:space="preserve"> </w:t>
      </w:r>
      <w:r w:rsidRPr="00A36A6F">
        <w:rPr>
          <w:rFonts w:ascii="Arial" w:eastAsia="Arial" w:hAnsi="Arial" w:cs="Arial"/>
          <w:sz w:val="16"/>
          <w:szCs w:val="16"/>
        </w:rPr>
        <w:t>requirements</w:t>
      </w:r>
      <w:r w:rsidRPr="00A36A6F">
        <w:rPr>
          <w:rFonts w:ascii="Arial" w:eastAsia="Arial" w:hAnsi="Arial" w:cs="Arial"/>
          <w:spacing w:val="-7"/>
          <w:sz w:val="16"/>
          <w:szCs w:val="16"/>
        </w:rPr>
        <w:t xml:space="preserve"> </w:t>
      </w:r>
      <w:r w:rsidRPr="00F97AB6">
        <w:rPr>
          <w:rFonts w:ascii="Arial" w:eastAsia="Arial" w:hAnsi="Arial" w:cs="Arial"/>
          <w:sz w:val="16"/>
          <w:szCs w:val="16"/>
        </w:rPr>
        <w:t>of</w:t>
      </w:r>
      <w:r w:rsidRPr="00F97AB6">
        <w:rPr>
          <w:rFonts w:ascii="Arial" w:eastAsia="Arial" w:hAnsi="Arial" w:cs="Arial"/>
          <w:spacing w:val="-6"/>
          <w:sz w:val="16"/>
          <w:szCs w:val="16"/>
        </w:rPr>
        <w:t xml:space="preserve"> </w:t>
      </w:r>
      <w:r w:rsidRPr="00F97AB6">
        <w:rPr>
          <w:rFonts w:ascii="Arial" w:eastAsia="Arial" w:hAnsi="Arial" w:cs="Arial"/>
          <w:sz w:val="16"/>
          <w:szCs w:val="16"/>
        </w:rPr>
        <w:t>Executive Order 11246,</w:t>
      </w:r>
      <w:r w:rsidRPr="00A36A6F">
        <w:rPr>
          <w:rFonts w:ascii="Arial" w:eastAsia="Arial" w:hAnsi="Arial" w:cs="Arial"/>
          <w:sz w:val="16"/>
          <w:szCs w:val="16"/>
        </w:rPr>
        <w:t xml:space="preserve"> as amended, and </w:t>
      </w:r>
      <w:hyperlink r:id="rId120">
        <w:r w:rsidRPr="00A36A6F">
          <w:rPr>
            <w:rFonts w:ascii="Arial" w:eastAsia="Arial" w:hAnsi="Arial" w:cs="Arial"/>
            <w:color w:val="0000FF"/>
            <w:sz w:val="16"/>
            <w:szCs w:val="16"/>
            <w:u w:val="single" w:color="0000FF"/>
          </w:rPr>
          <w:t>29 CFR part 30</w:t>
        </w:r>
        <w:r w:rsidRPr="00A36A6F">
          <w:rPr>
            <w:rFonts w:ascii="Arial" w:eastAsia="Arial" w:hAnsi="Arial" w:cs="Arial"/>
            <w:sz w:val="16"/>
            <w:szCs w:val="16"/>
          </w:rPr>
          <w:t>.</w:t>
        </w:r>
      </w:hyperlink>
    </w:p>
    <w:p w14:paraId="40B4BDED" w14:textId="77777777" w:rsidR="00A36A6F" w:rsidRPr="00A36A6F" w:rsidRDefault="00A36A6F" w:rsidP="00A36A6F">
      <w:pPr>
        <w:widowControl w:val="0"/>
        <w:autoSpaceDE w:val="0"/>
        <w:autoSpaceDN w:val="0"/>
        <w:spacing w:before="97"/>
        <w:rPr>
          <w:rFonts w:ascii="Arial" w:eastAsia="Arial" w:hAnsi="Arial" w:cs="Arial"/>
          <w:sz w:val="16"/>
          <w:szCs w:val="16"/>
        </w:rPr>
      </w:pPr>
    </w:p>
    <w:p w14:paraId="70E6F63A" w14:textId="77777777" w:rsidR="00A36A6F" w:rsidRPr="00A36A6F" w:rsidRDefault="00A36A6F" w:rsidP="005D1515">
      <w:pPr>
        <w:widowControl w:val="0"/>
        <w:numPr>
          <w:ilvl w:val="0"/>
          <w:numId w:val="20"/>
        </w:numPr>
        <w:tabs>
          <w:tab w:val="left" w:pos="476"/>
        </w:tabs>
        <w:autoSpaceDE w:val="0"/>
        <w:autoSpaceDN w:val="0"/>
        <w:ind w:left="476" w:hanging="212"/>
        <w:rPr>
          <w:rFonts w:ascii="Arial" w:eastAsia="Arial" w:hAnsi="Arial" w:cs="Arial"/>
          <w:sz w:val="16"/>
          <w:szCs w:val="22"/>
        </w:rPr>
      </w:pPr>
      <w:r w:rsidRPr="00A36A6F">
        <w:rPr>
          <w:rFonts w:ascii="Arial" w:eastAsia="Arial" w:hAnsi="Arial" w:cs="Arial"/>
          <w:sz w:val="16"/>
          <w:szCs w:val="22"/>
        </w:rPr>
        <w:t>Apprentices</w:t>
      </w:r>
      <w:r w:rsidRPr="00A36A6F">
        <w:rPr>
          <w:rFonts w:ascii="Arial" w:eastAsia="Arial" w:hAnsi="Arial" w:cs="Arial"/>
          <w:spacing w:val="-7"/>
          <w:sz w:val="16"/>
          <w:szCs w:val="22"/>
        </w:rPr>
        <w:t xml:space="preserve"> </w:t>
      </w:r>
      <w:r w:rsidRPr="00A36A6F">
        <w:rPr>
          <w:rFonts w:ascii="Arial" w:eastAsia="Arial" w:hAnsi="Arial" w:cs="Arial"/>
          <w:sz w:val="16"/>
          <w:szCs w:val="22"/>
        </w:rPr>
        <w:t>and</w:t>
      </w:r>
      <w:r w:rsidRPr="00A36A6F">
        <w:rPr>
          <w:rFonts w:ascii="Arial" w:eastAsia="Arial" w:hAnsi="Arial" w:cs="Arial"/>
          <w:spacing w:val="-7"/>
          <w:sz w:val="16"/>
          <w:szCs w:val="22"/>
        </w:rPr>
        <w:t xml:space="preserve"> </w:t>
      </w:r>
      <w:r w:rsidRPr="00A36A6F">
        <w:rPr>
          <w:rFonts w:ascii="Arial" w:eastAsia="Arial" w:hAnsi="Arial" w:cs="Arial"/>
          <w:sz w:val="16"/>
          <w:szCs w:val="22"/>
        </w:rPr>
        <w:t>Trainees</w:t>
      </w:r>
      <w:r w:rsidRPr="00A36A6F">
        <w:rPr>
          <w:rFonts w:ascii="Arial" w:eastAsia="Arial" w:hAnsi="Arial" w:cs="Arial"/>
          <w:spacing w:val="-5"/>
          <w:sz w:val="16"/>
          <w:szCs w:val="22"/>
        </w:rPr>
        <w:t xml:space="preserve"> </w:t>
      </w:r>
      <w:r w:rsidRPr="00A36A6F">
        <w:rPr>
          <w:rFonts w:ascii="Arial" w:eastAsia="Arial" w:hAnsi="Arial" w:cs="Arial"/>
          <w:sz w:val="16"/>
          <w:szCs w:val="22"/>
        </w:rPr>
        <w:t>(programs</w:t>
      </w:r>
      <w:r w:rsidRPr="00A36A6F">
        <w:rPr>
          <w:rFonts w:ascii="Arial" w:eastAsia="Arial" w:hAnsi="Arial" w:cs="Arial"/>
          <w:spacing w:val="-6"/>
          <w:sz w:val="16"/>
          <w:szCs w:val="22"/>
        </w:rPr>
        <w:t xml:space="preserve"> </w:t>
      </w:r>
      <w:r w:rsidRPr="00A36A6F">
        <w:rPr>
          <w:rFonts w:ascii="Arial" w:eastAsia="Arial" w:hAnsi="Arial" w:cs="Arial"/>
          <w:sz w:val="16"/>
          <w:szCs w:val="22"/>
        </w:rPr>
        <w:t>of</w:t>
      </w:r>
      <w:r w:rsidRPr="00A36A6F">
        <w:rPr>
          <w:rFonts w:ascii="Arial" w:eastAsia="Arial" w:hAnsi="Arial" w:cs="Arial"/>
          <w:spacing w:val="-8"/>
          <w:sz w:val="16"/>
          <w:szCs w:val="22"/>
        </w:rPr>
        <w:t xml:space="preserve"> </w:t>
      </w:r>
      <w:r w:rsidRPr="00A36A6F">
        <w:rPr>
          <w:rFonts w:ascii="Arial" w:eastAsia="Arial" w:hAnsi="Arial" w:cs="Arial"/>
          <w:sz w:val="16"/>
          <w:szCs w:val="22"/>
        </w:rPr>
        <w:t>the</w:t>
      </w:r>
      <w:r w:rsidRPr="00A36A6F">
        <w:rPr>
          <w:rFonts w:ascii="Arial" w:eastAsia="Arial" w:hAnsi="Arial" w:cs="Arial"/>
          <w:spacing w:val="-7"/>
          <w:sz w:val="16"/>
          <w:szCs w:val="22"/>
        </w:rPr>
        <w:t xml:space="preserve"> </w:t>
      </w:r>
      <w:r w:rsidRPr="00A36A6F">
        <w:rPr>
          <w:rFonts w:ascii="Arial" w:eastAsia="Arial" w:hAnsi="Arial" w:cs="Arial"/>
          <w:sz w:val="16"/>
          <w:szCs w:val="22"/>
        </w:rPr>
        <w:t>U.S.</w:t>
      </w:r>
      <w:r w:rsidRPr="00A36A6F">
        <w:rPr>
          <w:rFonts w:ascii="Arial" w:eastAsia="Arial" w:hAnsi="Arial" w:cs="Arial"/>
          <w:spacing w:val="-7"/>
          <w:sz w:val="16"/>
          <w:szCs w:val="22"/>
        </w:rPr>
        <w:t xml:space="preserve"> </w:t>
      </w:r>
      <w:r w:rsidRPr="00A36A6F">
        <w:rPr>
          <w:rFonts w:ascii="Arial" w:eastAsia="Arial" w:hAnsi="Arial" w:cs="Arial"/>
          <w:spacing w:val="-4"/>
          <w:sz w:val="16"/>
          <w:szCs w:val="22"/>
        </w:rPr>
        <w:t>DOT).</w:t>
      </w:r>
    </w:p>
    <w:p w14:paraId="6780F3B2"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5911F1C4" w14:textId="77777777" w:rsidR="00A36A6F" w:rsidRPr="00A36A6F" w:rsidRDefault="00A36A6F" w:rsidP="00A36A6F">
      <w:pPr>
        <w:widowControl w:val="0"/>
        <w:autoSpaceDE w:val="0"/>
        <w:autoSpaceDN w:val="0"/>
        <w:ind w:right="93"/>
        <w:rPr>
          <w:rFonts w:ascii="Arial" w:eastAsia="Arial" w:hAnsi="Arial" w:cs="Arial"/>
          <w:sz w:val="16"/>
          <w:szCs w:val="16"/>
        </w:rPr>
      </w:pPr>
      <w:r w:rsidRPr="00A36A6F">
        <w:rPr>
          <w:rFonts w:ascii="Arial" w:eastAsia="Arial" w:hAnsi="Arial" w:cs="Arial"/>
          <w:sz w:val="16"/>
          <w:szCs w:val="16"/>
        </w:rPr>
        <w:t>Apprentices and trainees working under apprenticeship and skill training programs which have been certified by the Secretary of Transportation as promoting EEO in connection with Federal-aid highway construction programs are not subject to the requirements of paragraph 4 of this Section IV. 23</w:t>
      </w:r>
      <w:r w:rsidRPr="00A36A6F">
        <w:rPr>
          <w:rFonts w:ascii="Arial" w:eastAsia="Arial" w:hAnsi="Arial" w:cs="Arial"/>
          <w:spacing w:val="-5"/>
          <w:sz w:val="16"/>
          <w:szCs w:val="16"/>
        </w:rPr>
        <w:t xml:space="preserve"> </w:t>
      </w:r>
      <w:r w:rsidRPr="00A36A6F">
        <w:rPr>
          <w:rFonts w:ascii="Arial" w:eastAsia="Arial" w:hAnsi="Arial" w:cs="Arial"/>
          <w:sz w:val="16"/>
          <w:szCs w:val="16"/>
        </w:rPr>
        <w:t>CFR</w:t>
      </w:r>
      <w:r w:rsidRPr="00A36A6F">
        <w:rPr>
          <w:rFonts w:ascii="Arial" w:eastAsia="Arial" w:hAnsi="Arial" w:cs="Arial"/>
          <w:spacing w:val="-3"/>
          <w:sz w:val="16"/>
          <w:szCs w:val="16"/>
        </w:rPr>
        <w:t xml:space="preserve"> </w:t>
      </w:r>
      <w:r w:rsidRPr="00A36A6F">
        <w:rPr>
          <w:rFonts w:ascii="Arial" w:eastAsia="Arial" w:hAnsi="Arial" w:cs="Arial"/>
          <w:sz w:val="16"/>
          <w:szCs w:val="16"/>
        </w:rPr>
        <w:t>230.111(e)(2).</w:t>
      </w:r>
      <w:r w:rsidRPr="00A36A6F">
        <w:rPr>
          <w:rFonts w:ascii="Arial" w:eastAsia="Arial" w:hAnsi="Arial" w:cs="Arial"/>
          <w:spacing w:val="-5"/>
          <w:sz w:val="16"/>
          <w:szCs w:val="16"/>
        </w:rPr>
        <w:t xml:space="preserve"> </w:t>
      </w:r>
      <w:r w:rsidRPr="00A36A6F">
        <w:rPr>
          <w:rFonts w:ascii="Arial" w:eastAsia="Arial" w:hAnsi="Arial" w:cs="Arial"/>
          <w:sz w:val="16"/>
          <w:szCs w:val="16"/>
        </w:rPr>
        <w:t>The</w:t>
      </w:r>
      <w:r w:rsidRPr="00A36A6F">
        <w:rPr>
          <w:rFonts w:ascii="Arial" w:eastAsia="Arial" w:hAnsi="Arial" w:cs="Arial"/>
          <w:spacing w:val="-5"/>
          <w:sz w:val="16"/>
          <w:szCs w:val="16"/>
        </w:rPr>
        <w:t xml:space="preserve"> </w:t>
      </w:r>
      <w:r w:rsidRPr="00A36A6F">
        <w:rPr>
          <w:rFonts w:ascii="Arial" w:eastAsia="Arial" w:hAnsi="Arial" w:cs="Arial"/>
          <w:sz w:val="16"/>
          <w:szCs w:val="16"/>
        </w:rPr>
        <w:t>straight</w:t>
      </w:r>
      <w:r w:rsidRPr="00A36A6F">
        <w:rPr>
          <w:rFonts w:ascii="Arial" w:eastAsia="Arial" w:hAnsi="Arial" w:cs="Arial"/>
          <w:spacing w:val="-5"/>
          <w:sz w:val="16"/>
          <w:szCs w:val="16"/>
        </w:rPr>
        <w:t xml:space="preserve"> </w:t>
      </w:r>
      <w:r w:rsidRPr="00A36A6F">
        <w:rPr>
          <w:rFonts w:ascii="Arial" w:eastAsia="Arial" w:hAnsi="Arial" w:cs="Arial"/>
          <w:sz w:val="16"/>
          <w:szCs w:val="16"/>
        </w:rPr>
        <w:t>time</w:t>
      </w:r>
      <w:r w:rsidRPr="00A36A6F">
        <w:rPr>
          <w:rFonts w:ascii="Arial" w:eastAsia="Arial" w:hAnsi="Arial" w:cs="Arial"/>
          <w:spacing w:val="-5"/>
          <w:sz w:val="16"/>
          <w:szCs w:val="16"/>
        </w:rPr>
        <w:t xml:space="preserve"> </w:t>
      </w:r>
      <w:r w:rsidRPr="00A36A6F">
        <w:rPr>
          <w:rFonts w:ascii="Arial" w:eastAsia="Arial" w:hAnsi="Arial" w:cs="Arial"/>
          <w:sz w:val="16"/>
          <w:szCs w:val="16"/>
        </w:rPr>
        <w:t>hourly</w:t>
      </w:r>
      <w:r w:rsidRPr="00A36A6F">
        <w:rPr>
          <w:rFonts w:ascii="Arial" w:eastAsia="Arial" w:hAnsi="Arial" w:cs="Arial"/>
          <w:spacing w:val="-4"/>
          <w:sz w:val="16"/>
          <w:szCs w:val="16"/>
        </w:rPr>
        <w:t xml:space="preserve"> </w:t>
      </w:r>
      <w:r w:rsidRPr="00A36A6F">
        <w:rPr>
          <w:rFonts w:ascii="Arial" w:eastAsia="Arial" w:hAnsi="Arial" w:cs="Arial"/>
          <w:sz w:val="16"/>
          <w:szCs w:val="16"/>
        </w:rPr>
        <w:t>wage</w:t>
      </w:r>
      <w:r w:rsidRPr="00A36A6F">
        <w:rPr>
          <w:rFonts w:ascii="Arial" w:eastAsia="Arial" w:hAnsi="Arial" w:cs="Arial"/>
          <w:spacing w:val="-5"/>
          <w:sz w:val="16"/>
          <w:szCs w:val="16"/>
        </w:rPr>
        <w:t xml:space="preserve"> </w:t>
      </w:r>
      <w:r w:rsidRPr="00A36A6F">
        <w:rPr>
          <w:rFonts w:ascii="Arial" w:eastAsia="Arial" w:hAnsi="Arial" w:cs="Arial"/>
          <w:sz w:val="16"/>
          <w:szCs w:val="16"/>
        </w:rPr>
        <w:t>rates</w:t>
      </w:r>
      <w:r w:rsidRPr="00A36A6F">
        <w:rPr>
          <w:rFonts w:ascii="Arial" w:eastAsia="Arial" w:hAnsi="Arial" w:cs="Arial"/>
          <w:spacing w:val="-4"/>
          <w:sz w:val="16"/>
          <w:szCs w:val="16"/>
        </w:rPr>
        <w:t xml:space="preserve"> </w:t>
      </w:r>
      <w:r w:rsidRPr="00A36A6F">
        <w:rPr>
          <w:rFonts w:ascii="Arial" w:eastAsia="Arial" w:hAnsi="Arial" w:cs="Arial"/>
          <w:sz w:val="16"/>
          <w:szCs w:val="16"/>
        </w:rPr>
        <w:t xml:space="preserve">for apprentices and trainees under such programs will be established by the </w:t>
      </w:r>
      <w:proofErr w:type="gramStart"/>
      <w:r w:rsidRPr="00A36A6F">
        <w:rPr>
          <w:rFonts w:ascii="Arial" w:eastAsia="Arial" w:hAnsi="Arial" w:cs="Arial"/>
          <w:sz w:val="16"/>
          <w:szCs w:val="16"/>
        </w:rPr>
        <w:t>particular programs</w:t>
      </w:r>
      <w:proofErr w:type="gramEnd"/>
      <w:r w:rsidRPr="00A36A6F">
        <w:rPr>
          <w:rFonts w:ascii="Arial" w:eastAsia="Arial" w:hAnsi="Arial" w:cs="Arial"/>
          <w:sz w:val="16"/>
          <w:szCs w:val="16"/>
        </w:rPr>
        <w:t xml:space="preserve">. The ratio of apprentices and trainees to </w:t>
      </w:r>
      <w:proofErr w:type="spellStart"/>
      <w:r w:rsidRPr="00A36A6F">
        <w:rPr>
          <w:rFonts w:ascii="Arial" w:eastAsia="Arial" w:hAnsi="Arial" w:cs="Arial"/>
          <w:sz w:val="16"/>
          <w:szCs w:val="16"/>
        </w:rPr>
        <w:t>journeyworkers</w:t>
      </w:r>
      <w:proofErr w:type="spellEnd"/>
      <w:r w:rsidRPr="00A36A6F">
        <w:rPr>
          <w:rFonts w:ascii="Arial" w:eastAsia="Arial" w:hAnsi="Arial" w:cs="Arial"/>
          <w:sz w:val="16"/>
          <w:szCs w:val="16"/>
        </w:rPr>
        <w:t xml:space="preserve"> shall not be greater than permitted by the terms of the </w:t>
      </w:r>
      <w:proofErr w:type="gramStart"/>
      <w:r w:rsidRPr="00A36A6F">
        <w:rPr>
          <w:rFonts w:ascii="Arial" w:eastAsia="Arial" w:hAnsi="Arial" w:cs="Arial"/>
          <w:sz w:val="16"/>
          <w:szCs w:val="16"/>
        </w:rPr>
        <w:t>particular program</w:t>
      </w:r>
      <w:proofErr w:type="gramEnd"/>
      <w:r w:rsidRPr="00A36A6F">
        <w:rPr>
          <w:rFonts w:ascii="Arial" w:eastAsia="Arial" w:hAnsi="Arial" w:cs="Arial"/>
          <w:sz w:val="16"/>
          <w:szCs w:val="16"/>
        </w:rPr>
        <w:t>.</w:t>
      </w:r>
    </w:p>
    <w:p w14:paraId="2074E0F2"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3EE6573E" w14:textId="77777777" w:rsidR="00A36A6F" w:rsidRPr="00A36A6F" w:rsidRDefault="00A36A6F" w:rsidP="005D1515">
      <w:pPr>
        <w:widowControl w:val="0"/>
        <w:numPr>
          <w:ilvl w:val="2"/>
          <w:numId w:val="39"/>
        </w:numPr>
        <w:tabs>
          <w:tab w:val="left" w:pos="296"/>
        </w:tabs>
        <w:autoSpaceDE w:val="0"/>
        <w:autoSpaceDN w:val="0"/>
        <w:ind w:right="198" w:firstLine="0"/>
        <w:rPr>
          <w:rFonts w:ascii="Arial" w:eastAsia="Arial" w:hAnsi="Arial" w:cs="Arial"/>
          <w:b/>
          <w:sz w:val="16"/>
          <w:szCs w:val="22"/>
        </w:rPr>
      </w:pPr>
      <w:r w:rsidRPr="00A36A6F">
        <w:rPr>
          <w:rFonts w:ascii="Arial" w:eastAsia="Arial" w:hAnsi="Arial" w:cs="Arial"/>
          <w:b/>
          <w:sz w:val="16"/>
          <w:szCs w:val="22"/>
        </w:rPr>
        <w:t>Compliance with Copeland Act requirements.</w:t>
      </w:r>
      <w:r w:rsidRPr="00A36A6F">
        <w:rPr>
          <w:rFonts w:ascii="Arial" w:eastAsia="Arial" w:hAnsi="Arial" w:cs="Arial"/>
          <w:b/>
          <w:spacing w:val="40"/>
          <w:sz w:val="16"/>
          <w:szCs w:val="22"/>
        </w:rPr>
        <w:t xml:space="preserve"> </w:t>
      </w:r>
      <w:r w:rsidRPr="00A36A6F">
        <w:rPr>
          <w:rFonts w:ascii="Arial" w:eastAsia="Arial" w:hAnsi="Arial" w:cs="Arial"/>
          <w:sz w:val="16"/>
          <w:szCs w:val="22"/>
        </w:rPr>
        <w:t>The contractor</w:t>
      </w:r>
      <w:r w:rsidRPr="00A36A6F">
        <w:rPr>
          <w:rFonts w:ascii="Arial" w:eastAsia="Arial" w:hAnsi="Arial" w:cs="Arial"/>
          <w:spacing w:val="-5"/>
          <w:sz w:val="16"/>
          <w:szCs w:val="22"/>
        </w:rPr>
        <w:t xml:space="preserve"> </w:t>
      </w:r>
      <w:r w:rsidRPr="00A36A6F">
        <w:rPr>
          <w:rFonts w:ascii="Arial" w:eastAsia="Arial" w:hAnsi="Arial" w:cs="Arial"/>
          <w:sz w:val="16"/>
          <w:szCs w:val="22"/>
        </w:rPr>
        <w:t>shall</w:t>
      </w:r>
      <w:r w:rsidRPr="00A36A6F">
        <w:rPr>
          <w:rFonts w:ascii="Arial" w:eastAsia="Arial" w:hAnsi="Arial" w:cs="Arial"/>
          <w:spacing w:val="-4"/>
          <w:sz w:val="16"/>
          <w:szCs w:val="22"/>
        </w:rPr>
        <w:t xml:space="preserve"> </w:t>
      </w:r>
      <w:r w:rsidRPr="00A36A6F">
        <w:rPr>
          <w:rFonts w:ascii="Arial" w:eastAsia="Arial" w:hAnsi="Arial" w:cs="Arial"/>
          <w:sz w:val="16"/>
          <w:szCs w:val="22"/>
        </w:rPr>
        <w:t>comply</w:t>
      </w:r>
      <w:r w:rsidRPr="00A36A6F">
        <w:rPr>
          <w:rFonts w:ascii="Arial" w:eastAsia="Arial" w:hAnsi="Arial" w:cs="Arial"/>
          <w:spacing w:val="-4"/>
          <w:sz w:val="16"/>
          <w:szCs w:val="22"/>
        </w:rPr>
        <w:t xml:space="preserve"> </w:t>
      </w:r>
      <w:r w:rsidRPr="00A36A6F">
        <w:rPr>
          <w:rFonts w:ascii="Arial" w:eastAsia="Arial" w:hAnsi="Arial" w:cs="Arial"/>
          <w:sz w:val="16"/>
          <w:szCs w:val="22"/>
        </w:rPr>
        <w:t>with</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requirements</w:t>
      </w:r>
      <w:r w:rsidRPr="00A36A6F">
        <w:rPr>
          <w:rFonts w:ascii="Arial" w:eastAsia="Arial" w:hAnsi="Arial" w:cs="Arial"/>
          <w:spacing w:val="-4"/>
          <w:sz w:val="16"/>
          <w:szCs w:val="22"/>
        </w:rPr>
        <w:t xml:space="preserve"> </w:t>
      </w:r>
      <w:r w:rsidRPr="00A36A6F">
        <w:rPr>
          <w:rFonts w:ascii="Arial" w:eastAsia="Arial" w:hAnsi="Arial" w:cs="Arial"/>
          <w:sz w:val="16"/>
          <w:szCs w:val="22"/>
        </w:rPr>
        <w:t>of</w:t>
      </w:r>
      <w:r w:rsidRPr="00A36A6F">
        <w:rPr>
          <w:rFonts w:ascii="Arial" w:eastAsia="Arial" w:hAnsi="Arial" w:cs="Arial"/>
          <w:spacing w:val="-5"/>
          <w:sz w:val="16"/>
          <w:szCs w:val="22"/>
        </w:rPr>
        <w:t xml:space="preserve"> </w:t>
      </w:r>
      <w:r w:rsidRPr="00A36A6F">
        <w:rPr>
          <w:rFonts w:ascii="Arial" w:eastAsia="Arial" w:hAnsi="Arial" w:cs="Arial"/>
          <w:sz w:val="16"/>
          <w:szCs w:val="22"/>
        </w:rPr>
        <w:t>29</w:t>
      </w:r>
      <w:r w:rsidRPr="00A36A6F">
        <w:rPr>
          <w:rFonts w:ascii="Arial" w:eastAsia="Arial" w:hAnsi="Arial" w:cs="Arial"/>
          <w:spacing w:val="-4"/>
          <w:sz w:val="16"/>
          <w:szCs w:val="22"/>
        </w:rPr>
        <w:t xml:space="preserve"> </w:t>
      </w:r>
      <w:r w:rsidRPr="00A36A6F">
        <w:rPr>
          <w:rFonts w:ascii="Arial" w:eastAsia="Arial" w:hAnsi="Arial" w:cs="Arial"/>
          <w:sz w:val="16"/>
          <w:szCs w:val="22"/>
        </w:rPr>
        <w:t>CFR</w:t>
      </w:r>
      <w:r w:rsidRPr="00A36A6F">
        <w:rPr>
          <w:rFonts w:ascii="Arial" w:eastAsia="Arial" w:hAnsi="Arial" w:cs="Arial"/>
          <w:spacing w:val="-5"/>
          <w:sz w:val="16"/>
          <w:szCs w:val="22"/>
        </w:rPr>
        <w:t xml:space="preserve"> </w:t>
      </w:r>
      <w:r w:rsidRPr="00A36A6F">
        <w:rPr>
          <w:rFonts w:ascii="Arial" w:eastAsia="Arial" w:hAnsi="Arial" w:cs="Arial"/>
          <w:sz w:val="16"/>
          <w:szCs w:val="22"/>
        </w:rPr>
        <w:t>part 3, which are incorporated by reference in this contract as provided in 29 CFR 5.5.</w:t>
      </w:r>
    </w:p>
    <w:p w14:paraId="25ADA943"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12432A9C" w14:textId="77777777" w:rsidR="00A36A6F" w:rsidRPr="00A36A6F" w:rsidRDefault="00A36A6F" w:rsidP="005D1515">
      <w:pPr>
        <w:widowControl w:val="0"/>
        <w:numPr>
          <w:ilvl w:val="2"/>
          <w:numId w:val="39"/>
        </w:numPr>
        <w:tabs>
          <w:tab w:val="left" w:pos="296"/>
        </w:tabs>
        <w:autoSpaceDE w:val="0"/>
        <w:autoSpaceDN w:val="0"/>
        <w:ind w:right="65" w:firstLine="0"/>
        <w:rPr>
          <w:rFonts w:ascii="Arial" w:eastAsia="Arial" w:hAnsi="Arial" w:cs="Arial"/>
          <w:b/>
          <w:sz w:val="16"/>
          <w:szCs w:val="22"/>
        </w:rPr>
      </w:pPr>
      <w:r w:rsidRPr="00A36A6F">
        <w:rPr>
          <w:rFonts w:ascii="Arial" w:eastAsia="Arial" w:hAnsi="Arial" w:cs="Arial"/>
          <w:b/>
          <w:sz w:val="16"/>
          <w:szCs w:val="22"/>
        </w:rPr>
        <w:t>Subcontracts</w:t>
      </w:r>
      <w:r w:rsidRPr="00A36A6F">
        <w:rPr>
          <w:rFonts w:ascii="Arial" w:eastAsia="Arial" w:hAnsi="Arial" w:cs="Arial"/>
          <w:sz w:val="16"/>
          <w:szCs w:val="22"/>
        </w:rPr>
        <w:t>. The contractor or subcontractor must insert FHWA-1273 in any subcontracts, along with the applicable wage determination(s) and such other clauses or contract modifications as the contracting agency may by appropriate instructions require, and a clause requiring the subcontractors to include these clauses and wage determination(s) in any lower</w:t>
      </w:r>
      <w:r w:rsidRPr="00A36A6F">
        <w:rPr>
          <w:rFonts w:ascii="Arial" w:eastAsia="Arial" w:hAnsi="Arial" w:cs="Arial"/>
          <w:spacing w:val="-4"/>
          <w:sz w:val="16"/>
          <w:szCs w:val="22"/>
        </w:rPr>
        <w:t xml:space="preserve"> </w:t>
      </w:r>
      <w:r w:rsidRPr="00A36A6F">
        <w:rPr>
          <w:rFonts w:ascii="Arial" w:eastAsia="Arial" w:hAnsi="Arial" w:cs="Arial"/>
          <w:sz w:val="16"/>
          <w:szCs w:val="22"/>
        </w:rPr>
        <w:t>tier</w:t>
      </w:r>
      <w:r w:rsidRPr="00A36A6F">
        <w:rPr>
          <w:rFonts w:ascii="Arial" w:eastAsia="Arial" w:hAnsi="Arial" w:cs="Arial"/>
          <w:spacing w:val="-4"/>
          <w:sz w:val="16"/>
          <w:szCs w:val="22"/>
        </w:rPr>
        <w:t xml:space="preserve"> </w:t>
      </w:r>
      <w:r w:rsidRPr="00A36A6F">
        <w:rPr>
          <w:rFonts w:ascii="Arial" w:eastAsia="Arial" w:hAnsi="Arial" w:cs="Arial"/>
          <w:sz w:val="16"/>
          <w:szCs w:val="22"/>
        </w:rPr>
        <w:t>subcontracts.</w:t>
      </w:r>
      <w:r w:rsidRPr="00A36A6F">
        <w:rPr>
          <w:rFonts w:ascii="Arial" w:eastAsia="Arial" w:hAnsi="Arial" w:cs="Arial"/>
          <w:spacing w:val="-4"/>
          <w:sz w:val="16"/>
          <w:szCs w:val="22"/>
        </w:rPr>
        <w:t xml:space="preserve"> </w:t>
      </w:r>
      <w:r w:rsidRPr="00A36A6F">
        <w:rPr>
          <w:rFonts w:ascii="Arial" w:eastAsia="Arial" w:hAnsi="Arial" w:cs="Arial"/>
          <w:sz w:val="16"/>
          <w:szCs w:val="22"/>
        </w:rPr>
        <w:t>The</w:t>
      </w:r>
      <w:r w:rsidRPr="00A36A6F">
        <w:rPr>
          <w:rFonts w:ascii="Arial" w:eastAsia="Arial" w:hAnsi="Arial" w:cs="Arial"/>
          <w:spacing w:val="-4"/>
          <w:sz w:val="16"/>
          <w:szCs w:val="22"/>
        </w:rPr>
        <w:t xml:space="preserve"> </w:t>
      </w:r>
      <w:r w:rsidRPr="00A36A6F">
        <w:rPr>
          <w:rFonts w:ascii="Arial" w:eastAsia="Arial" w:hAnsi="Arial" w:cs="Arial"/>
          <w:sz w:val="16"/>
          <w:szCs w:val="22"/>
        </w:rPr>
        <w:t>prime</w:t>
      </w:r>
      <w:r w:rsidRPr="00A36A6F">
        <w:rPr>
          <w:rFonts w:ascii="Arial" w:eastAsia="Arial" w:hAnsi="Arial" w:cs="Arial"/>
          <w:spacing w:val="-2"/>
          <w:sz w:val="16"/>
          <w:szCs w:val="22"/>
        </w:rPr>
        <w:t xml:space="preserve"> </w:t>
      </w:r>
      <w:r w:rsidRPr="00A36A6F">
        <w:rPr>
          <w:rFonts w:ascii="Arial" w:eastAsia="Arial" w:hAnsi="Arial" w:cs="Arial"/>
          <w:sz w:val="16"/>
          <w:szCs w:val="22"/>
        </w:rPr>
        <w:t>contractor</w:t>
      </w:r>
      <w:r w:rsidRPr="00A36A6F">
        <w:rPr>
          <w:rFonts w:ascii="Arial" w:eastAsia="Arial" w:hAnsi="Arial" w:cs="Arial"/>
          <w:spacing w:val="-4"/>
          <w:sz w:val="16"/>
          <w:szCs w:val="22"/>
        </w:rPr>
        <w:t xml:space="preserve"> </w:t>
      </w:r>
      <w:r w:rsidRPr="00A36A6F">
        <w:rPr>
          <w:rFonts w:ascii="Arial" w:eastAsia="Arial" w:hAnsi="Arial" w:cs="Arial"/>
          <w:sz w:val="16"/>
          <w:szCs w:val="22"/>
        </w:rPr>
        <w:t>is</w:t>
      </w:r>
      <w:r w:rsidRPr="00A36A6F">
        <w:rPr>
          <w:rFonts w:ascii="Arial" w:eastAsia="Arial" w:hAnsi="Arial" w:cs="Arial"/>
          <w:spacing w:val="-3"/>
          <w:sz w:val="16"/>
          <w:szCs w:val="22"/>
        </w:rPr>
        <w:t xml:space="preserve"> </w:t>
      </w:r>
      <w:r w:rsidRPr="00A36A6F">
        <w:rPr>
          <w:rFonts w:ascii="Arial" w:eastAsia="Arial" w:hAnsi="Arial" w:cs="Arial"/>
          <w:sz w:val="16"/>
          <w:szCs w:val="22"/>
        </w:rPr>
        <w:t>responsible</w:t>
      </w:r>
      <w:r w:rsidRPr="00A36A6F">
        <w:rPr>
          <w:rFonts w:ascii="Arial" w:eastAsia="Arial" w:hAnsi="Arial" w:cs="Arial"/>
          <w:spacing w:val="-4"/>
          <w:sz w:val="16"/>
          <w:szCs w:val="22"/>
        </w:rPr>
        <w:t xml:space="preserve"> </w:t>
      </w:r>
      <w:r w:rsidRPr="00A36A6F">
        <w:rPr>
          <w:rFonts w:ascii="Arial" w:eastAsia="Arial" w:hAnsi="Arial" w:cs="Arial"/>
          <w:sz w:val="16"/>
          <w:szCs w:val="22"/>
        </w:rPr>
        <w:t xml:space="preserve">for </w:t>
      </w:r>
      <w:proofErr w:type="gramStart"/>
      <w:r w:rsidRPr="00A36A6F">
        <w:rPr>
          <w:rFonts w:ascii="Arial" w:eastAsia="Arial" w:hAnsi="Arial" w:cs="Arial"/>
          <w:sz w:val="16"/>
          <w:szCs w:val="22"/>
        </w:rPr>
        <w:t>the compliance</w:t>
      </w:r>
      <w:proofErr w:type="gramEnd"/>
      <w:r w:rsidRPr="00A36A6F">
        <w:rPr>
          <w:rFonts w:ascii="Arial" w:eastAsia="Arial" w:hAnsi="Arial" w:cs="Arial"/>
          <w:sz w:val="16"/>
          <w:szCs w:val="22"/>
        </w:rPr>
        <w:t xml:space="preserve"> by any subcontractor or lower tier subcontractor with all the contract clauses in this section. In</w:t>
      </w:r>
      <w:r w:rsidRPr="00A36A6F">
        <w:rPr>
          <w:rFonts w:ascii="Arial" w:eastAsia="Arial" w:hAnsi="Arial" w:cs="Arial"/>
          <w:spacing w:val="40"/>
          <w:sz w:val="16"/>
          <w:szCs w:val="22"/>
        </w:rPr>
        <w:t xml:space="preserve"> </w:t>
      </w:r>
      <w:r w:rsidRPr="00A36A6F">
        <w:rPr>
          <w:rFonts w:ascii="Arial" w:eastAsia="Arial" w:hAnsi="Arial" w:cs="Arial"/>
          <w:sz w:val="16"/>
          <w:szCs w:val="22"/>
        </w:rPr>
        <w:t>the event of any violations of these clauses, the prime contractor and any subcontractor(s) responsible will be liable for any unpaid wages and monetary relief, including interest from</w:t>
      </w:r>
      <w:r w:rsidRPr="00A36A6F">
        <w:rPr>
          <w:rFonts w:ascii="Arial" w:eastAsia="Arial" w:hAnsi="Arial" w:cs="Arial"/>
          <w:spacing w:val="-1"/>
          <w:sz w:val="16"/>
          <w:szCs w:val="22"/>
        </w:rPr>
        <w:t xml:space="preserve"> </w:t>
      </w:r>
      <w:r w:rsidRPr="00A36A6F">
        <w:rPr>
          <w:rFonts w:ascii="Arial" w:eastAsia="Arial" w:hAnsi="Arial" w:cs="Arial"/>
          <w:sz w:val="16"/>
          <w:szCs w:val="22"/>
        </w:rPr>
        <w:t>the</w:t>
      </w:r>
      <w:r w:rsidRPr="00A36A6F">
        <w:rPr>
          <w:rFonts w:ascii="Arial" w:eastAsia="Arial" w:hAnsi="Arial" w:cs="Arial"/>
          <w:spacing w:val="-2"/>
          <w:sz w:val="16"/>
          <w:szCs w:val="22"/>
        </w:rPr>
        <w:t xml:space="preserve"> </w:t>
      </w:r>
      <w:r w:rsidRPr="00A36A6F">
        <w:rPr>
          <w:rFonts w:ascii="Arial" w:eastAsia="Arial" w:hAnsi="Arial" w:cs="Arial"/>
          <w:sz w:val="16"/>
          <w:szCs w:val="22"/>
        </w:rPr>
        <w:t>date</w:t>
      </w:r>
      <w:r w:rsidRPr="00A36A6F">
        <w:rPr>
          <w:rFonts w:ascii="Arial" w:eastAsia="Arial" w:hAnsi="Arial" w:cs="Arial"/>
          <w:spacing w:val="-2"/>
          <w:sz w:val="16"/>
          <w:szCs w:val="22"/>
        </w:rPr>
        <w:t xml:space="preserve"> </w:t>
      </w:r>
      <w:r w:rsidRPr="00A36A6F">
        <w:rPr>
          <w:rFonts w:ascii="Arial" w:eastAsia="Arial" w:hAnsi="Arial" w:cs="Arial"/>
          <w:sz w:val="16"/>
          <w:szCs w:val="22"/>
        </w:rPr>
        <w:t>of</w:t>
      </w:r>
      <w:r w:rsidRPr="00A36A6F">
        <w:rPr>
          <w:rFonts w:ascii="Arial" w:eastAsia="Arial" w:hAnsi="Arial" w:cs="Arial"/>
          <w:spacing w:val="-2"/>
          <w:sz w:val="16"/>
          <w:szCs w:val="22"/>
        </w:rPr>
        <w:t xml:space="preserve"> </w:t>
      </w:r>
      <w:r w:rsidRPr="00A36A6F">
        <w:rPr>
          <w:rFonts w:ascii="Arial" w:eastAsia="Arial" w:hAnsi="Arial" w:cs="Arial"/>
          <w:sz w:val="16"/>
          <w:szCs w:val="22"/>
        </w:rPr>
        <w:t>the</w:t>
      </w:r>
      <w:r w:rsidRPr="00A36A6F">
        <w:rPr>
          <w:rFonts w:ascii="Arial" w:eastAsia="Arial" w:hAnsi="Arial" w:cs="Arial"/>
          <w:spacing w:val="-2"/>
          <w:sz w:val="16"/>
          <w:szCs w:val="22"/>
        </w:rPr>
        <w:t xml:space="preserve"> </w:t>
      </w:r>
      <w:r w:rsidRPr="00A36A6F">
        <w:rPr>
          <w:rFonts w:ascii="Arial" w:eastAsia="Arial" w:hAnsi="Arial" w:cs="Arial"/>
          <w:sz w:val="16"/>
          <w:szCs w:val="22"/>
        </w:rPr>
        <w:t>underpayment</w:t>
      </w:r>
      <w:r w:rsidRPr="00A36A6F">
        <w:rPr>
          <w:rFonts w:ascii="Arial" w:eastAsia="Arial" w:hAnsi="Arial" w:cs="Arial"/>
          <w:spacing w:val="-2"/>
          <w:sz w:val="16"/>
          <w:szCs w:val="22"/>
        </w:rPr>
        <w:t xml:space="preserve"> </w:t>
      </w:r>
      <w:r w:rsidRPr="00A36A6F">
        <w:rPr>
          <w:rFonts w:ascii="Arial" w:eastAsia="Arial" w:hAnsi="Arial" w:cs="Arial"/>
          <w:sz w:val="16"/>
          <w:szCs w:val="22"/>
        </w:rPr>
        <w:t>or</w:t>
      </w:r>
      <w:r w:rsidRPr="00A36A6F">
        <w:rPr>
          <w:rFonts w:ascii="Arial" w:eastAsia="Arial" w:hAnsi="Arial" w:cs="Arial"/>
          <w:spacing w:val="-2"/>
          <w:sz w:val="16"/>
          <w:szCs w:val="22"/>
        </w:rPr>
        <w:t xml:space="preserve"> </w:t>
      </w:r>
      <w:r w:rsidRPr="00A36A6F">
        <w:rPr>
          <w:rFonts w:ascii="Arial" w:eastAsia="Arial" w:hAnsi="Arial" w:cs="Arial"/>
          <w:sz w:val="16"/>
          <w:szCs w:val="22"/>
        </w:rPr>
        <w:t>loss,</w:t>
      </w:r>
      <w:r w:rsidRPr="00A36A6F">
        <w:rPr>
          <w:rFonts w:ascii="Arial" w:eastAsia="Arial" w:hAnsi="Arial" w:cs="Arial"/>
          <w:spacing w:val="-2"/>
          <w:sz w:val="16"/>
          <w:szCs w:val="22"/>
        </w:rPr>
        <w:t xml:space="preserve"> </w:t>
      </w:r>
      <w:r w:rsidRPr="00A36A6F">
        <w:rPr>
          <w:rFonts w:ascii="Arial" w:eastAsia="Arial" w:hAnsi="Arial" w:cs="Arial"/>
          <w:sz w:val="16"/>
          <w:szCs w:val="22"/>
        </w:rPr>
        <w:t>due</w:t>
      </w:r>
      <w:r w:rsidRPr="00A36A6F">
        <w:rPr>
          <w:rFonts w:ascii="Arial" w:eastAsia="Arial" w:hAnsi="Arial" w:cs="Arial"/>
          <w:spacing w:val="-2"/>
          <w:sz w:val="16"/>
          <w:szCs w:val="22"/>
        </w:rPr>
        <w:t xml:space="preserve"> </w:t>
      </w:r>
      <w:r w:rsidRPr="00A36A6F">
        <w:rPr>
          <w:rFonts w:ascii="Arial" w:eastAsia="Arial" w:hAnsi="Arial" w:cs="Arial"/>
          <w:sz w:val="16"/>
          <w:szCs w:val="22"/>
        </w:rPr>
        <w:t>to</w:t>
      </w:r>
      <w:r w:rsidRPr="00A36A6F">
        <w:rPr>
          <w:rFonts w:ascii="Arial" w:eastAsia="Arial" w:hAnsi="Arial" w:cs="Arial"/>
          <w:spacing w:val="-2"/>
          <w:sz w:val="16"/>
          <w:szCs w:val="22"/>
        </w:rPr>
        <w:t xml:space="preserve"> </w:t>
      </w:r>
      <w:r w:rsidRPr="00A36A6F">
        <w:rPr>
          <w:rFonts w:ascii="Arial" w:eastAsia="Arial" w:hAnsi="Arial" w:cs="Arial"/>
          <w:sz w:val="16"/>
          <w:szCs w:val="22"/>
        </w:rPr>
        <w:t>any</w:t>
      </w:r>
      <w:r w:rsidRPr="00A36A6F">
        <w:rPr>
          <w:rFonts w:ascii="Arial" w:eastAsia="Arial" w:hAnsi="Arial" w:cs="Arial"/>
          <w:spacing w:val="-1"/>
          <w:sz w:val="16"/>
          <w:szCs w:val="22"/>
        </w:rPr>
        <w:t xml:space="preserve"> </w:t>
      </w:r>
      <w:r w:rsidRPr="00A36A6F">
        <w:rPr>
          <w:rFonts w:ascii="Arial" w:eastAsia="Arial" w:hAnsi="Arial" w:cs="Arial"/>
          <w:sz w:val="16"/>
          <w:szCs w:val="22"/>
        </w:rPr>
        <w:t>workers of</w:t>
      </w:r>
      <w:r w:rsidRPr="00A36A6F">
        <w:rPr>
          <w:rFonts w:ascii="Arial" w:eastAsia="Arial" w:hAnsi="Arial" w:cs="Arial"/>
          <w:spacing w:val="-6"/>
          <w:sz w:val="16"/>
          <w:szCs w:val="22"/>
        </w:rPr>
        <w:t xml:space="preserve"> </w:t>
      </w:r>
      <w:r w:rsidRPr="00A36A6F">
        <w:rPr>
          <w:rFonts w:ascii="Arial" w:eastAsia="Arial" w:hAnsi="Arial" w:cs="Arial"/>
          <w:sz w:val="16"/>
          <w:szCs w:val="22"/>
        </w:rPr>
        <w:t>lower-tier</w:t>
      </w:r>
      <w:r w:rsidRPr="00A36A6F">
        <w:rPr>
          <w:rFonts w:ascii="Arial" w:eastAsia="Arial" w:hAnsi="Arial" w:cs="Arial"/>
          <w:spacing w:val="-6"/>
          <w:sz w:val="16"/>
          <w:szCs w:val="22"/>
        </w:rPr>
        <w:t xml:space="preserve"> </w:t>
      </w:r>
      <w:r w:rsidRPr="00A36A6F">
        <w:rPr>
          <w:rFonts w:ascii="Arial" w:eastAsia="Arial" w:hAnsi="Arial" w:cs="Arial"/>
          <w:sz w:val="16"/>
          <w:szCs w:val="22"/>
        </w:rPr>
        <w:t>subcontractors,</w:t>
      </w:r>
      <w:r w:rsidRPr="00A36A6F">
        <w:rPr>
          <w:rFonts w:ascii="Arial" w:eastAsia="Arial" w:hAnsi="Arial" w:cs="Arial"/>
          <w:spacing w:val="-6"/>
          <w:sz w:val="16"/>
          <w:szCs w:val="22"/>
        </w:rPr>
        <w:t xml:space="preserve"> </w:t>
      </w:r>
      <w:r w:rsidRPr="00A36A6F">
        <w:rPr>
          <w:rFonts w:ascii="Arial" w:eastAsia="Arial" w:hAnsi="Arial" w:cs="Arial"/>
          <w:sz w:val="16"/>
          <w:szCs w:val="22"/>
        </w:rPr>
        <w:t>and</w:t>
      </w:r>
      <w:r w:rsidRPr="00A36A6F">
        <w:rPr>
          <w:rFonts w:ascii="Arial" w:eastAsia="Arial" w:hAnsi="Arial" w:cs="Arial"/>
          <w:spacing w:val="-4"/>
          <w:sz w:val="16"/>
          <w:szCs w:val="22"/>
        </w:rPr>
        <w:t xml:space="preserve"> </w:t>
      </w:r>
      <w:r w:rsidRPr="00A36A6F">
        <w:rPr>
          <w:rFonts w:ascii="Arial" w:eastAsia="Arial" w:hAnsi="Arial" w:cs="Arial"/>
          <w:sz w:val="16"/>
          <w:szCs w:val="22"/>
        </w:rPr>
        <w:t>may</w:t>
      </w:r>
      <w:r w:rsidRPr="00A36A6F">
        <w:rPr>
          <w:rFonts w:ascii="Arial" w:eastAsia="Arial" w:hAnsi="Arial" w:cs="Arial"/>
          <w:spacing w:val="-5"/>
          <w:sz w:val="16"/>
          <w:szCs w:val="22"/>
        </w:rPr>
        <w:t xml:space="preserve"> </w:t>
      </w:r>
      <w:r w:rsidRPr="00A36A6F">
        <w:rPr>
          <w:rFonts w:ascii="Arial" w:eastAsia="Arial" w:hAnsi="Arial" w:cs="Arial"/>
          <w:sz w:val="16"/>
          <w:szCs w:val="22"/>
        </w:rPr>
        <w:t>be</w:t>
      </w:r>
      <w:r w:rsidRPr="00A36A6F">
        <w:rPr>
          <w:rFonts w:ascii="Arial" w:eastAsia="Arial" w:hAnsi="Arial" w:cs="Arial"/>
          <w:spacing w:val="-6"/>
          <w:sz w:val="16"/>
          <w:szCs w:val="22"/>
        </w:rPr>
        <w:t xml:space="preserve"> </w:t>
      </w:r>
      <w:r w:rsidRPr="00A36A6F">
        <w:rPr>
          <w:rFonts w:ascii="Arial" w:eastAsia="Arial" w:hAnsi="Arial" w:cs="Arial"/>
          <w:sz w:val="16"/>
          <w:szCs w:val="22"/>
        </w:rPr>
        <w:t>subject</w:t>
      </w:r>
      <w:r w:rsidRPr="00A36A6F">
        <w:rPr>
          <w:rFonts w:ascii="Arial" w:eastAsia="Arial" w:hAnsi="Arial" w:cs="Arial"/>
          <w:spacing w:val="-6"/>
          <w:sz w:val="16"/>
          <w:szCs w:val="22"/>
        </w:rPr>
        <w:t xml:space="preserve"> </w:t>
      </w:r>
      <w:r w:rsidRPr="00A36A6F">
        <w:rPr>
          <w:rFonts w:ascii="Arial" w:eastAsia="Arial" w:hAnsi="Arial" w:cs="Arial"/>
          <w:sz w:val="16"/>
          <w:szCs w:val="22"/>
        </w:rPr>
        <w:t>to</w:t>
      </w:r>
      <w:r w:rsidRPr="00A36A6F">
        <w:rPr>
          <w:rFonts w:ascii="Arial" w:eastAsia="Arial" w:hAnsi="Arial" w:cs="Arial"/>
          <w:spacing w:val="-6"/>
          <w:sz w:val="16"/>
          <w:szCs w:val="22"/>
        </w:rPr>
        <w:t xml:space="preserve"> </w:t>
      </w:r>
      <w:r w:rsidRPr="00A36A6F">
        <w:rPr>
          <w:rFonts w:ascii="Arial" w:eastAsia="Arial" w:hAnsi="Arial" w:cs="Arial"/>
          <w:sz w:val="16"/>
          <w:szCs w:val="22"/>
        </w:rPr>
        <w:t>debarment, as appropriate.</w:t>
      </w:r>
      <w:r w:rsidRPr="00A36A6F">
        <w:rPr>
          <w:rFonts w:ascii="Arial" w:eastAsia="Arial" w:hAnsi="Arial" w:cs="Arial"/>
          <w:spacing w:val="40"/>
          <w:sz w:val="16"/>
          <w:szCs w:val="22"/>
        </w:rPr>
        <w:t xml:space="preserve"> </w:t>
      </w:r>
      <w:r w:rsidRPr="00A36A6F">
        <w:rPr>
          <w:rFonts w:ascii="Arial" w:eastAsia="Arial" w:hAnsi="Arial" w:cs="Arial"/>
          <w:sz w:val="16"/>
          <w:szCs w:val="22"/>
        </w:rPr>
        <w:t>29 CFR 5.5.</w:t>
      </w:r>
    </w:p>
    <w:p w14:paraId="35C67026"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18C9349A" w14:textId="77777777" w:rsidR="00A36A6F" w:rsidRPr="00A36A6F" w:rsidRDefault="00A36A6F" w:rsidP="005D1515">
      <w:pPr>
        <w:widowControl w:val="0"/>
        <w:numPr>
          <w:ilvl w:val="2"/>
          <w:numId w:val="39"/>
        </w:numPr>
        <w:tabs>
          <w:tab w:val="left" w:pos="297"/>
        </w:tabs>
        <w:autoSpaceDE w:val="0"/>
        <w:autoSpaceDN w:val="0"/>
        <w:ind w:right="57" w:firstLine="0"/>
        <w:rPr>
          <w:rFonts w:ascii="Arial" w:eastAsia="Arial" w:hAnsi="Arial" w:cs="Arial"/>
          <w:b/>
          <w:sz w:val="16"/>
          <w:szCs w:val="22"/>
        </w:rPr>
      </w:pPr>
      <w:r w:rsidRPr="00A36A6F">
        <w:rPr>
          <w:rFonts w:ascii="Arial" w:eastAsia="Arial" w:hAnsi="Arial" w:cs="Arial"/>
          <w:b/>
          <w:sz w:val="16"/>
          <w:szCs w:val="22"/>
        </w:rPr>
        <w:t>Contract termination: debarment.</w:t>
      </w:r>
      <w:r w:rsidRPr="00A36A6F">
        <w:rPr>
          <w:rFonts w:ascii="Arial" w:eastAsia="Arial" w:hAnsi="Arial" w:cs="Arial"/>
          <w:b/>
          <w:spacing w:val="40"/>
          <w:sz w:val="16"/>
          <w:szCs w:val="22"/>
        </w:rPr>
        <w:t xml:space="preserve"> </w:t>
      </w:r>
      <w:r w:rsidRPr="00A36A6F">
        <w:rPr>
          <w:rFonts w:ascii="Arial" w:eastAsia="Arial" w:hAnsi="Arial" w:cs="Arial"/>
          <w:sz w:val="16"/>
          <w:szCs w:val="22"/>
        </w:rPr>
        <w:t>A breach of the contract</w:t>
      </w:r>
      <w:r w:rsidRPr="00A36A6F">
        <w:rPr>
          <w:rFonts w:ascii="Arial" w:eastAsia="Arial" w:hAnsi="Arial" w:cs="Arial"/>
          <w:spacing w:val="-5"/>
          <w:sz w:val="16"/>
          <w:szCs w:val="22"/>
        </w:rPr>
        <w:t xml:space="preserve"> </w:t>
      </w:r>
      <w:r w:rsidRPr="00A36A6F">
        <w:rPr>
          <w:rFonts w:ascii="Arial" w:eastAsia="Arial" w:hAnsi="Arial" w:cs="Arial"/>
          <w:sz w:val="16"/>
          <w:szCs w:val="22"/>
        </w:rPr>
        <w:t>clauses</w:t>
      </w:r>
      <w:r w:rsidRPr="00A36A6F">
        <w:rPr>
          <w:rFonts w:ascii="Arial" w:eastAsia="Arial" w:hAnsi="Arial" w:cs="Arial"/>
          <w:spacing w:val="-5"/>
          <w:sz w:val="16"/>
          <w:szCs w:val="22"/>
        </w:rPr>
        <w:t xml:space="preserve"> </w:t>
      </w:r>
      <w:r w:rsidRPr="00A36A6F">
        <w:rPr>
          <w:rFonts w:ascii="Arial" w:eastAsia="Arial" w:hAnsi="Arial" w:cs="Arial"/>
          <w:sz w:val="16"/>
          <w:szCs w:val="22"/>
        </w:rPr>
        <w:t>in</w:t>
      </w:r>
      <w:r w:rsidRPr="00A36A6F">
        <w:rPr>
          <w:rFonts w:ascii="Arial" w:eastAsia="Arial" w:hAnsi="Arial" w:cs="Arial"/>
          <w:spacing w:val="-5"/>
          <w:sz w:val="16"/>
          <w:szCs w:val="22"/>
        </w:rPr>
        <w:t xml:space="preserve"> </w:t>
      </w:r>
      <w:r w:rsidRPr="00A36A6F">
        <w:rPr>
          <w:rFonts w:ascii="Arial" w:eastAsia="Arial" w:hAnsi="Arial" w:cs="Arial"/>
          <w:sz w:val="16"/>
          <w:szCs w:val="22"/>
        </w:rPr>
        <w:t>29</w:t>
      </w:r>
      <w:r w:rsidRPr="00A36A6F">
        <w:rPr>
          <w:rFonts w:ascii="Arial" w:eastAsia="Arial" w:hAnsi="Arial" w:cs="Arial"/>
          <w:spacing w:val="-5"/>
          <w:sz w:val="16"/>
          <w:szCs w:val="22"/>
        </w:rPr>
        <w:t xml:space="preserve"> </w:t>
      </w:r>
      <w:r w:rsidRPr="00A36A6F">
        <w:rPr>
          <w:rFonts w:ascii="Arial" w:eastAsia="Arial" w:hAnsi="Arial" w:cs="Arial"/>
          <w:sz w:val="16"/>
          <w:szCs w:val="22"/>
        </w:rPr>
        <w:t>CFR</w:t>
      </w:r>
      <w:r w:rsidRPr="00A36A6F">
        <w:rPr>
          <w:rFonts w:ascii="Arial" w:eastAsia="Arial" w:hAnsi="Arial" w:cs="Arial"/>
          <w:spacing w:val="-5"/>
          <w:sz w:val="16"/>
          <w:szCs w:val="22"/>
        </w:rPr>
        <w:t xml:space="preserve"> </w:t>
      </w:r>
      <w:r w:rsidRPr="00A36A6F">
        <w:rPr>
          <w:rFonts w:ascii="Arial" w:eastAsia="Arial" w:hAnsi="Arial" w:cs="Arial"/>
          <w:sz w:val="16"/>
          <w:szCs w:val="22"/>
        </w:rPr>
        <w:t>5.5</w:t>
      </w:r>
      <w:r w:rsidRPr="00A36A6F">
        <w:rPr>
          <w:rFonts w:ascii="Arial" w:eastAsia="Arial" w:hAnsi="Arial" w:cs="Arial"/>
          <w:spacing w:val="-5"/>
          <w:sz w:val="16"/>
          <w:szCs w:val="22"/>
        </w:rPr>
        <w:t xml:space="preserve"> </w:t>
      </w:r>
      <w:r w:rsidRPr="00A36A6F">
        <w:rPr>
          <w:rFonts w:ascii="Arial" w:eastAsia="Arial" w:hAnsi="Arial" w:cs="Arial"/>
          <w:sz w:val="16"/>
          <w:szCs w:val="22"/>
        </w:rPr>
        <w:t>may</w:t>
      </w:r>
      <w:r w:rsidRPr="00A36A6F">
        <w:rPr>
          <w:rFonts w:ascii="Arial" w:eastAsia="Arial" w:hAnsi="Arial" w:cs="Arial"/>
          <w:spacing w:val="-4"/>
          <w:sz w:val="16"/>
          <w:szCs w:val="22"/>
        </w:rPr>
        <w:t xml:space="preserve"> </w:t>
      </w:r>
      <w:r w:rsidRPr="00A36A6F">
        <w:rPr>
          <w:rFonts w:ascii="Arial" w:eastAsia="Arial" w:hAnsi="Arial" w:cs="Arial"/>
          <w:sz w:val="16"/>
          <w:szCs w:val="22"/>
        </w:rPr>
        <w:t>be</w:t>
      </w:r>
      <w:r w:rsidRPr="00A36A6F">
        <w:rPr>
          <w:rFonts w:ascii="Arial" w:eastAsia="Arial" w:hAnsi="Arial" w:cs="Arial"/>
          <w:spacing w:val="-5"/>
          <w:sz w:val="16"/>
          <w:szCs w:val="22"/>
        </w:rPr>
        <w:t xml:space="preserve"> </w:t>
      </w:r>
      <w:r w:rsidRPr="00A36A6F">
        <w:rPr>
          <w:rFonts w:ascii="Arial" w:eastAsia="Arial" w:hAnsi="Arial" w:cs="Arial"/>
          <w:sz w:val="16"/>
          <w:szCs w:val="22"/>
        </w:rPr>
        <w:t>grounds</w:t>
      </w:r>
      <w:r w:rsidRPr="00A36A6F">
        <w:rPr>
          <w:rFonts w:ascii="Arial" w:eastAsia="Arial" w:hAnsi="Arial" w:cs="Arial"/>
          <w:spacing w:val="-4"/>
          <w:sz w:val="16"/>
          <w:szCs w:val="22"/>
        </w:rPr>
        <w:t xml:space="preserve"> </w:t>
      </w:r>
      <w:r w:rsidRPr="00A36A6F">
        <w:rPr>
          <w:rFonts w:ascii="Arial" w:eastAsia="Arial" w:hAnsi="Arial" w:cs="Arial"/>
          <w:sz w:val="16"/>
          <w:szCs w:val="22"/>
        </w:rPr>
        <w:t>for</w:t>
      </w:r>
      <w:r w:rsidRPr="00A36A6F">
        <w:rPr>
          <w:rFonts w:ascii="Arial" w:eastAsia="Arial" w:hAnsi="Arial" w:cs="Arial"/>
          <w:spacing w:val="-5"/>
          <w:sz w:val="16"/>
          <w:szCs w:val="22"/>
        </w:rPr>
        <w:t xml:space="preserve"> </w:t>
      </w:r>
      <w:r w:rsidRPr="00A36A6F">
        <w:rPr>
          <w:rFonts w:ascii="Arial" w:eastAsia="Arial" w:hAnsi="Arial" w:cs="Arial"/>
          <w:sz w:val="16"/>
          <w:szCs w:val="22"/>
        </w:rPr>
        <w:t>termination of the contract, and for debarment as a contractor and a subcontractor as provided in 29 CFR 5.12.</w:t>
      </w:r>
    </w:p>
    <w:p w14:paraId="79F3C6C4"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181D50B4" w14:textId="77777777" w:rsidR="00A36A6F" w:rsidRPr="00A36A6F" w:rsidRDefault="00A36A6F" w:rsidP="005D1515">
      <w:pPr>
        <w:widowControl w:val="0"/>
        <w:numPr>
          <w:ilvl w:val="2"/>
          <w:numId w:val="39"/>
        </w:numPr>
        <w:tabs>
          <w:tab w:val="left" w:pos="296"/>
        </w:tabs>
        <w:autoSpaceDE w:val="0"/>
        <w:autoSpaceDN w:val="0"/>
        <w:ind w:right="82" w:firstLine="0"/>
        <w:rPr>
          <w:rFonts w:ascii="Arial" w:eastAsia="Arial" w:hAnsi="Arial" w:cs="Arial"/>
          <w:b/>
          <w:sz w:val="16"/>
          <w:szCs w:val="22"/>
        </w:rPr>
      </w:pPr>
      <w:r w:rsidRPr="00A36A6F">
        <w:rPr>
          <w:rFonts w:ascii="Arial" w:eastAsia="Arial" w:hAnsi="Arial" w:cs="Arial"/>
          <w:b/>
          <w:sz w:val="16"/>
          <w:szCs w:val="22"/>
        </w:rPr>
        <w:t>Compliance with Davis-Bacon and Related Act requirements.</w:t>
      </w:r>
      <w:r w:rsidRPr="00A36A6F">
        <w:rPr>
          <w:rFonts w:ascii="Arial" w:eastAsia="Arial" w:hAnsi="Arial" w:cs="Arial"/>
          <w:b/>
          <w:spacing w:val="40"/>
          <w:sz w:val="16"/>
          <w:szCs w:val="22"/>
        </w:rPr>
        <w:t xml:space="preserve"> </w:t>
      </w:r>
      <w:r w:rsidRPr="00A36A6F">
        <w:rPr>
          <w:rFonts w:ascii="Arial" w:eastAsia="Arial" w:hAnsi="Arial" w:cs="Arial"/>
          <w:sz w:val="16"/>
          <w:szCs w:val="22"/>
        </w:rPr>
        <w:t>All rulings and interpretations of the Davis- Bacon</w:t>
      </w:r>
      <w:r w:rsidRPr="00A36A6F">
        <w:rPr>
          <w:rFonts w:ascii="Arial" w:eastAsia="Arial" w:hAnsi="Arial" w:cs="Arial"/>
          <w:spacing w:val="-4"/>
          <w:sz w:val="16"/>
          <w:szCs w:val="22"/>
        </w:rPr>
        <w:t xml:space="preserve"> </w:t>
      </w:r>
      <w:r w:rsidRPr="00A36A6F">
        <w:rPr>
          <w:rFonts w:ascii="Arial" w:eastAsia="Arial" w:hAnsi="Arial" w:cs="Arial"/>
          <w:sz w:val="16"/>
          <w:szCs w:val="22"/>
        </w:rPr>
        <w:t>and</w:t>
      </w:r>
      <w:r w:rsidRPr="00A36A6F">
        <w:rPr>
          <w:rFonts w:ascii="Arial" w:eastAsia="Arial" w:hAnsi="Arial" w:cs="Arial"/>
          <w:spacing w:val="-4"/>
          <w:sz w:val="16"/>
          <w:szCs w:val="22"/>
        </w:rPr>
        <w:t xml:space="preserve"> </w:t>
      </w:r>
      <w:r w:rsidRPr="00A36A6F">
        <w:rPr>
          <w:rFonts w:ascii="Arial" w:eastAsia="Arial" w:hAnsi="Arial" w:cs="Arial"/>
          <w:sz w:val="16"/>
          <w:szCs w:val="22"/>
        </w:rPr>
        <w:t>Related</w:t>
      </w:r>
      <w:r w:rsidRPr="00A36A6F">
        <w:rPr>
          <w:rFonts w:ascii="Arial" w:eastAsia="Arial" w:hAnsi="Arial" w:cs="Arial"/>
          <w:spacing w:val="-4"/>
          <w:sz w:val="16"/>
          <w:szCs w:val="22"/>
        </w:rPr>
        <w:t xml:space="preserve"> </w:t>
      </w:r>
      <w:r w:rsidRPr="00A36A6F">
        <w:rPr>
          <w:rFonts w:ascii="Arial" w:eastAsia="Arial" w:hAnsi="Arial" w:cs="Arial"/>
          <w:sz w:val="16"/>
          <w:szCs w:val="22"/>
        </w:rPr>
        <w:t>Acts</w:t>
      </w:r>
      <w:r w:rsidRPr="00A36A6F">
        <w:rPr>
          <w:rFonts w:ascii="Arial" w:eastAsia="Arial" w:hAnsi="Arial" w:cs="Arial"/>
          <w:spacing w:val="-3"/>
          <w:sz w:val="16"/>
          <w:szCs w:val="22"/>
        </w:rPr>
        <w:t xml:space="preserve"> </w:t>
      </w:r>
      <w:r w:rsidRPr="00A36A6F">
        <w:rPr>
          <w:rFonts w:ascii="Arial" w:eastAsia="Arial" w:hAnsi="Arial" w:cs="Arial"/>
          <w:sz w:val="16"/>
          <w:szCs w:val="22"/>
        </w:rPr>
        <w:t>contained</w:t>
      </w:r>
      <w:r w:rsidRPr="00A36A6F">
        <w:rPr>
          <w:rFonts w:ascii="Arial" w:eastAsia="Arial" w:hAnsi="Arial" w:cs="Arial"/>
          <w:spacing w:val="-4"/>
          <w:sz w:val="16"/>
          <w:szCs w:val="22"/>
        </w:rPr>
        <w:t xml:space="preserve"> </w:t>
      </w:r>
      <w:r w:rsidRPr="00A36A6F">
        <w:rPr>
          <w:rFonts w:ascii="Arial" w:eastAsia="Arial" w:hAnsi="Arial" w:cs="Arial"/>
          <w:sz w:val="16"/>
          <w:szCs w:val="22"/>
        </w:rPr>
        <w:t>in</w:t>
      </w:r>
      <w:r w:rsidRPr="00A36A6F">
        <w:rPr>
          <w:rFonts w:ascii="Arial" w:eastAsia="Arial" w:hAnsi="Arial" w:cs="Arial"/>
          <w:spacing w:val="-4"/>
          <w:sz w:val="16"/>
          <w:szCs w:val="22"/>
        </w:rPr>
        <w:t xml:space="preserve"> </w:t>
      </w:r>
      <w:r w:rsidRPr="00A36A6F">
        <w:rPr>
          <w:rFonts w:ascii="Arial" w:eastAsia="Arial" w:hAnsi="Arial" w:cs="Arial"/>
          <w:sz w:val="16"/>
          <w:szCs w:val="22"/>
        </w:rPr>
        <w:t>29</w:t>
      </w:r>
      <w:r w:rsidRPr="00A36A6F">
        <w:rPr>
          <w:rFonts w:ascii="Arial" w:eastAsia="Arial" w:hAnsi="Arial" w:cs="Arial"/>
          <w:spacing w:val="-4"/>
          <w:sz w:val="16"/>
          <w:szCs w:val="22"/>
        </w:rPr>
        <w:t xml:space="preserve"> </w:t>
      </w:r>
      <w:r w:rsidRPr="00A36A6F">
        <w:rPr>
          <w:rFonts w:ascii="Arial" w:eastAsia="Arial" w:hAnsi="Arial" w:cs="Arial"/>
          <w:sz w:val="16"/>
          <w:szCs w:val="22"/>
        </w:rPr>
        <w:t>CFR</w:t>
      </w:r>
      <w:r w:rsidRPr="00A36A6F">
        <w:rPr>
          <w:rFonts w:ascii="Arial" w:eastAsia="Arial" w:hAnsi="Arial" w:cs="Arial"/>
          <w:spacing w:val="-2"/>
          <w:sz w:val="16"/>
          <w:szCs w:val="22"/>
        </w:rPr>
        <w:t xml:space="preserve"> </w:t>
      </w:r>
      <w:r w:rsidRPr="00A36A6F">
        <w:rPr>
          <w:rFonts w:ascii="Arial" w:eastAsia="Arial" w:hAnsi="Arial" w:cs="Arial"/>
          <w:sz w:val="16"/>
          <w:szCs w:val="22"/>
        </w:rPr>
        <w:t>parts</w:t>
      </w:r>
      <w:r w:rsidRPr="00A36A6F">
        <w:rPr>
          <w:rFonts w:ascii="Arial" w:eastAsia="Arial" w:hAnsi="Arial" w:cs="Arial"/>
          <w:spacing w:val="-3"/>
          <w:sz w:val="16"/>
          <w:szCs w:val="22"/>
        </w:rPr>
        <w:t xml:space="preserve"> </w:t>
      </w:r>
      <w:r w:rsidRPr="00A36A6F">
        <w:rPr>
          <w:rFonts w:ascii="Arial" w:eastAsia="Arial" w:hAnsi="Arial" w:cs="Arial"/>
          <w:sz w:val="16"/>
          <w:szCs w:val="22"/>
        </w:rPr>
        <w:t>1,</w:t>
      </w:r>
      <w:r w:rsidRPr="00A36A6F">
        <w:rPr>
          <w:rFonts w:ascii="Arial" w:eastAsia="Arial" w:hAnsi="Arial" w:cs="Arial"/>
          <w:spacing w:val="-4"/>
          <w:sz w:val="16"/>
          <w:szCs w:val="22"/>
        </w:rPr>
        <w:t xml:space="preserve"> </w:t>
      </w:r>
      <w:r w:rsidRPr="00A36A6F">
        <w:rPr>
          <w:rFonts w:ascii="Arial" w:eastAsia="Arial" w:hAnsi="Arial" w:cs="Arial"/>
          <w:sz w:val="16"/>
          <w:szCs w:val="22"/>
        </w:rPr>
        <w:t>3,</w:t>
      </w:r>
      <w:r w:rsidRPr="00A36A6F">
        <w:rPr>
          <w:rFonts w:ascii="Arial" w:eastAsia="Arial" w:hAnsi="Arial" w:cs="Arial"/>
          <w:spacing w:val="-4"/>
          <w:sz w:val="16"/>
          <w:szCs w:val="22"/>
        </w:rPr>
        <w:t xml:space="preserve"> </w:t>
      </w:r>
      <w:r w:rsidRPr="00A36A6F">
        <w:rPr>
          <w:rFonts w:ascii="Arial" w:eastAsia="Arial" w:hAnsi="Arial" w:cs="Arial"/>
          <w:sz w:val="16"/>
          <w:szCs w:val="22"/>
        </w:rPr>
        <w:t>and</w:t>
      </w:r>
      <w:r w:rsidRPr="00A36A6F">
        <w:rPr>
          <w:rFonts w:ascii="Arial" w:eastAsia="Arial" w:hAnsi="Arial" w:cs="Arial"/>
          <w:spacing w:val="-4"/>
          <w:sz w:val="16"/>
          <w:szCs w:val="22"/>
        </w:rPr>
        <w:t xml:space="preserve"> </w:t>
      </w:r>
      <w:r w:rsidRPr="00A36A6F">
        <w:rPr>
          <w:rFonts w:ascii="Arial" w:eastAsia="Arial" w:hAnsi="Arial" w:cs="Arial"/>
          <w:sz w:val="16"/>
          <w:szCs w:val="22"/>
        </w:rPr>
        <w:t>5 are herein incorporated by reference in this contract as provided in 29 CFR 5.5.</w:t>
      </w:r>
    </w:p>
    <w:p w14:paraId="37ADDAD7"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23B12E98" w14:textId="77777777" w:rsidR="00A36A6F" w:rsidRPr="00A36A6F" w:rsidRDefault="00A36A6F" w:rsidP="005D1515">
      <w:pPr>
        <w:widowControl w:val="0"/>
        <w:numPr>
          <w:ilvl w:val="2"/>
          <w:numId w:val="39"/>
        </w:numPr>
        <w:tabs>
          <w:tab w:val="left" w:pos="296"/>
        </w:tabs>
        <w:autoSpaceDE w:val="0"/>
        <w:autoSpaceDN w:val="0"/>
        <w:ind w:right="46" w:firstLine="0"/>
        <w:rPr>
          <w:rFonts w:ascii="Arial" w:eastAsia="Arial" w:hAnsi="Arial" w:cs="Arial"/>
          <w:b/>
          <w:sz w:val="16"/>
          <w:szCs w:val="22"/>
        </w:rPr>
      </w:pPr>
      <w:r w:rsidRPr="00A36A6F">
        <w:rPr>
          <w:rFonts w:ascii="Arial" w:eastAsia="Arial" w:hAnsi="Arial" w:cs="Arial"/>
          <w:b/>
          <w:sz w:val="16"/>
          <w:szCs w:val="22"/>
        </w:rPr>
        <w:t xml:space="preserve">Disputes concerning labor standards. </w:t>
      </w:r>
      <w:r w:rsidRPr="00A36A6F">
        <w:rPr>
          <w:rFonts w:ascii="Arial" w:eastAsia="Arial" w:hAnsi="Arial" w:cs="Arial"/>
          <w:sz w:val="16"/>
          <w:szCs w:val="22"/>
        </w:rPr>
        <w:t>As provided in 29 CFR</w:t>
      </w:r>
      <w:r w:rsidRPr="00A36A6F">
        <w:rPr>
          <w:rFonts w:ascii="Arial" w:eastAsia="Arial" w:hAnsi="Arial" w:cs="Arial"/>
          <w:spacing w:val="-1"/>
          <w:sz w:val="16"/>
          <w:szCs w:val="22"/>
        </w:rPr>
        <w:t xml:space="preserve"> </w:t>
      </w:r>
      <w:r w:rsidRPr="00A36A6F">
        <w:rPr>
          <w:rFonts w:ascii="Arial" w:eastAsia="Arial" w:hAnsi="Arial" w:cs="Arial"/>
          <w:sz w:val="16"/>
          <w:szCs w:val="22"/>
        </w:rPr>
        <w:t>5.5, disputes arising</w:t>
      </w:r>
      <w:r w:rsidRPr="00A36A6F">
        <w:rPr>
          <w:rFonts w:ascii="Arial" w:eastAsia="Arial" w:hAnsi="Arial" w:cs="Arial"/>
          <w:spacing w:val="-1"/>
          <w:sz w:val="16"/>
          <w:szCs w:val="22"/>
        </w:rPr>
        <w:t xml:space="preserve"> </w:t>
      </w:r>
      <w:r w:rsidRPr="00A36A6F">
        <w:rPr>
          <w:rFonts w:ascii="Arial" w:eastAsia="Arial" w:hAnsi="Arial" w:cs="Arial"/>
          <w:sz w:val="16"/>
          <w:szCs w:val="22"/>
        </w:rPr>
        <w:t>out</w:t>
      </w:r>
      <w:r w:rsidRPr="00A36A6F">
        <w:rPr>
          <w:rFonts w:ascii="Arial" w:eastAsia="Arial" w:hAnsi="Arial" w:cs="Arial"/>
          <w:spacing w:val="-1"/>
          <w:sz w:val="16"/>
          <w:szCs w:val="22"/>
        </w:rPr>
        <w:t xml:space="preserve"> </w:t>
      </w:r>
      <w:r w:rsidRPr="00A36A6F">
        <w:rPr>
          <w:rFonts w:ascii="Arial" w:eastAsia="Arial" w:hAnsi="Arial" w:cs="Arial"/>
          <w:sz w:val="16"/>
          <w:szCs w:val="22"/>
        </w:rPr>
        <w:t>of</w:t>
      </w:r>
      <w:r w:rsidRPr="00A36A6F">
        <w:rPr>
          <w:rFonts w:ascii="Arial" w:eastAsia="Arial" w:hAnsi="Arial" w:cs="Arial"/>
          <w:spacing w:val="-1"/>
          <w:sz w:val="16"/>
          <w:szCs w:val="22"/>
        </w:rPr>
        <w:t xml:space="preserve"> </w:t>
      </w:r>
      <w:r w:rsidRPr="00A36A6F">
        <w:rPr>
          <w:rFonts w:ascii="Arial" w:eastAsia="Arial" w:hAnsi="Arial" w:cs="Arial"/>
          <w:sz w:val="16"/>
          <w:szCs w:val="22"/>
        </w:rPr>
        <w:t>the</w:t>
      </w:r>
      <w:r w:rsidRPr="00A36A6F">
        <w:rPr>
          <w:rFonts w:ascii="Arial" w:eastAsia="Arial" w:hAnsi="Arial" w:cs="Arial"/>
          <w:spacing w:val="-1"/>
          <w:sz w:val="16"/>
          <w:szCs w:val="22"/>
        </w:rPr>
        <w:t xml:space="preserve"> </w:t>
      </w:r>
      <w:r w:rsidRPr="00A36A6F">
        <w:rPr>
          <w:rFonts w:ascii="Arial" w:eastAsia="Arial" w:hAnsi="Arial" w:cs="Arial"/>
          <w:sz w:val="16"/>
          <w:szCs w:val="22"/>
        </w:rPr>
        <w:t>labor</w:t>
      </w:r>
      <w:r w:rsidRPr="00A36A6F">
        <w:rPr>
          <w:rFonts w:ascii="Arial" w:eastAsia="Arial" w:hAnsi="Arial" w:cs="Arial"/>
          <w:spacing w:val="-1"/>
          <w:sz w:val="16"/>
          <w:szCs w:val="22"/>
        </w:rPr>
        <w:t xml:space="preserve"> </w:t>
      </w:r>
      <w:r w:rsidRPr="00A36A6F">
        <w:rPr>
          <w:rFonts w:ascii="Arial" w:eastAsia="Arial" w:hAnsi="Arial" w:cs="Arial"/>
          <w:sz w:val="16"/>
          <w:szCs w:val="22"/>
        </w:rPr>
        <w:t>standards provisions of this contract shall not be subject to the general disputes clause of this contract. Such disputes shall be resolved in accordance with the procedures of the Department of Labor</w:t>
      </w:r>
      <w:r w:rsidRPr="00A36A6F">
        <w:rPr>
          <w:rFonts w:ascii="Arial" w:eastAsia="Arial" w:hAnsi="Arial" w:cs="Arial"/>
          <w:spacing w:val="40"/>
          <w:sz w:val="16"/>
          <w:szCs w:val="22"/>
        </w:rPr>
        <w:t xml:space="preserve"> </w:t>
      </w:r>
      <w:r w:rsidRPr="00A36A6F">
        <w:rPr>
          <w:rFonts w:ascii="Arial" w:eastAsia="Arial" w:hAnsi="Arial" w:cs="Arial"/>
          <w:sz w:val="16"/>
          <w:szCs w:val="22"/>
        </w:rPr>
        <w:t>set forth in 29 CFR parts 5, 6, and 7. Disputes within the meaning</w:t>
      </w:r>
      <w:r w:rsidRPr="00A36A6F">
        <w:rPr>
          <w:rFonts w:ascii="Arial" w:eastAsia="Arial" w:hAnsi="Arial" w:cs="Arial"/>
          <w:spacing w:val="-6"/>
          <w:sz w:val="16"/>
          <w:szCs w:val="22"/>
        </w:rPr>
        <w:t xml:space="preserve"> </w:t>
      </w:r>
      <w:r w:rsidRPr="00A36A6F">
        <w:rPr>
          <w:rFonts w:ascii="Arial" w:eastAsia="Arial" w:hAnsi="Arial" w:cs="Arial"/>
          <w:sz w:val="16"/>
          <w:szCs w:val="22"/>
        </w:rPr>
        <w:t>of</w:t>
      </w:r>
      <w:r w:rsidRPr="00A36A6F">
        <w:rPr>
          <w:rFonts w:ascii="Arial" w:eastAsia="Arial" w:hAnsi="Arial" w:cs="Arial"/>
          <w:spacing w:val="-6"/>
          <w:sz w:val="16"/>
          <w:szCs w:val="22"/>
        </w:rPr>
        <w:t xml:space="preserve"> </w:t>
      </w:r>
      <w:r w:rsidRPr="00A36A6F">
        <w:rPr>
          <w:rFonts w:ascii="Arial" w:eastAsia="Arial" w:hAnsi="Arial" w:cs="Arial"/>
          <w:sz w:val="16"/>
          <w:szCs w:val="22"/>
        </w:rPr>
        <w:t>this</w:t>
      </w:r>
      <w:r w:rsidRPr="00A36A6F">
        <w:rPr>
          <w:rFonts w:ascii="Arial" w:eastAsia="Arial" w:hAnsi="Arial" w:cs="Arial"/>
          <w:spacing w:val="-5"/>
          <w:sz w:val="16"/>
          <w:szCs w:val="22"/>
        </w:rPr>
        <w:t xml:space="preserve"> </w:t>
      </w:r>
      <w:r w:rsidRPr="00A36A6F">
        <w:rPr>
          <w:rFonts w:ascii="Arial" w:eastAsia="Arial" w:hAnsi="Arial" w:cs="Arial"/>
          <w:sz w:val="16"/>
          <w:szCs w:val="22"/>
        </w:rPr>
        <w:t>clause</w:t>
      </w:r>
      <w:r w:rsidRPr="00A36A6F">
        <w:rPr>
          <w:rFonts w:ascii="Arial" w:eastAsia="Arial" w:hAnsi="Arial" w:cs="Arial"/>
          <w:spacing w:val="-6"/>
          <w:sz w:val="16"/>
          <w:szCs w:val="22"/>
        </w:rPr>
        <w:t xml:space="preserve"> </w:t>
      </w:r>
      <w:r w:rsidRPr="00A36A6F">
        <w:rPr>
          <w:rFonts w:ascii="Arial" w:eastAsia="Arial" w:hAnsi="Arial" w:cs="Arial"/>
          <w:sz w:val="16"/>
          <w:szCs w:val="22"/>
        </w:rPr>
        <w:t>include</w:t>
      </w:r>
      <w:r w:rsidRPr="00A36A6F">
        <w:rPr>
          <w:rFonts w:ascii="Arial" w:eastAsia="Arial" w:hAnsi="Arial" w:cs="Arial"/>
          <w:spacing w:val="-6"/>
          <w:sz w:val="16"/>
          <w:szCs w:val="22"/>
        </w:rPr>
        <w:t xml:space="preserve"> </w:t>
      </w:r>
      <w:r w:rsidRPr="00A36A6F">
        <w:rPr>
          <w:rFonts w:ascii="Arial" w:eastAsia="Arial" w:hAnsi="Arial" w:cs="Arial"/>
          <w:sz w:val="16"/>
          <w:szCs w:val="22"/>
        </w:rPr>
        <w:t>disputes</w:t>
      </w:r>
      <w:r w:rsidRPr="00A36A6F">
        <w:rPr>
          <w:rFonts w:ascii="Arial" w:eastAsia="Arial" w:hAnsi="Arial" w:cs="Arial"/>
          <w:spacing w:val="-5"/>
          <w:sz w:val="16"/>
          <w:szCs w:val="22"/>
        </w:rPr>
        <w:t xml:space="preserve"> </w:t>
      </w:r>
      <w:r w:rsidRPr="00A36A6F">
        <w:rPr>
          <w:rFonts w:ascii="Arial" w:eastAsia="Arial" w:hAnsi="Arial" w:cs="Arial"/>
          <w:sz w:val="16"/>
          <w:szCs w:val="22"/>
        </w:rPr>
        <w:t>between</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contractor (or any of its subcontractors) and the contracting agency, the</w:t>
      </w:r>
    </w:p>
    <w:p w14:paraId="5F553171" w14:textId="77777777" w:rsidR="00A36A6F" w:rsidRPr="00A36A6F" w:rsidRDefault="00A36A6F" w:rsidP="00A36A6F">
      <w:pPr>
        <w:widowControl w:val="0"/>
        <w:autoSpaceDE w:val="0"/>
        <w:autoSpaceDN w:val="0"/>
        <w:ind w:right="117"/>
        <w:rPr>
          <w:rFonts w:ascii="Arial" w:eastAsia="Arial" w:hAnsi="Arial" w:cs="Arial"/>
          <w:sz w:val="16"/>
          <w:szCs w:val="16"/>
        </w:rPr>
      </w:pPr>
      <w:r w:rsidRPr="00A36A6F">
        <w:rPr>
          <w:rFonts w:ascii="Arial" w:eastAsia="Arial" w:hAnsi="Arial" w:cs="Arial"/>
          <w:sz w:val="16"/>
          <w:szCs w:val="16"/>
        </w:rPr>
        <w:t>U.S.</w:t>
      </w:r>
      <w:r w:rsidRPr="00A36A6F">
        <w:rPr>
          <w:rFonts w:ascii="Arial" w:eastAsia="Arial" w:hAnsi="Arial" w:cs="Arial"/>
          <w:spacing w:val="-6"/>
          <w:sz w:val="16"/>
          <w:szCs w:val="16"/>
        </w:rPr>
        <w:t xml:space="preserve"> </w:t>
      </w:r>
      <w:r w:rsidRPr="00A36A6F">
        <w:rPr>
          <w:rFonts w:ascii="Arial" w:eastAsia="Arial" w:hAnsi="Arial" w:cs="Arial"/>
          <w:sz w:val="16"/>
          <w:szCs w:val="16"/>
        </w:rPr>
        <w:t>Department</w:t>
      </w:r>
      <w:r w:rsidRPr="00A36A6F">
        <w:rPr>
          <w:rFonts w:ascii="Arial" w:eastAsia="Arial" w:hAnsi="Arial" w:cs="Arial"/>
          <w:spacing w:val="-4"/>
          <w:sz w:val="16"/>
          <w:szCs w:val="16"/>
        </w:rPr>
        <w:t xml:space="preserve"> </w:t>
      </w:r>
      <w:r w:rsidRPr="00A36A6F">
        <w:rPr>
          <w:rFonts w:ascii="Arial" w:eastAsia="Arial" w:hAnsi="Arial" w:cs="Arial"/>
          <w:sz w:val="16"/>
          <w:szCs w:val="16"/>
        </w:rPr>
        <w:t>of</w:t>
      </w:r>
      <w:r w:rsidRPr="00A36A6F">
        <w:rPr>
          <w:rFonts w:ascii="Arial" w:eastAsia="Arial" w:hAnsi="Arial" w:cs="Arial"/>
          <w:spacing w:val="-6"/>
          <w:sz w:val="16"/>
          <w:szCs w:val="16"/>
        </w:rPr>
        <w:t xml:space="preserve"> </w:t>
      </w:r>
      <w:r w:rsidRPr="00A36A6F">
        <w:rPr>
          <w:rFonts w:ascii="Arial" w:eastAsia="Arial" w:hAnsi="Arial" w:cs="Arial"/>
          <w:sz w:val="16"/>
          <w:szCs w:val="16"/>
        </w:rPr>
        <w:t>Labor,</w:t>
      </w:r>
      <w:r w:rsidRPr="00A36A6F">
        <w:rPr>
          <w:rFonts w:ascii="Arial" w:eastAsia="Arial" w:hAnsi="Arial" w:cs="Arial"/>
          <w:spacing w:val="-4"/>
          <w:sz w:val="16"/>
          <w:szCs w:val="16"/>
        </w:rPr>
        <w:t xml:space="preserve"> </w:t>
      </w:r>
      <w:r w:rsidRPr="00A36A6F">
        <w:rPr>
          <w:rFonts w:ascii="Arial" w:eastAsia="Arial" w:hAnsi="Arial" w:cs="Arial"/>
          <w:sz w:val="16"/>
          <w:szCs w:val="16"/>
        </w:rPr>
        <w:t>or</w:t>
      </w:r>
      <w:r w:rsidRPr="00A36A6F">
        <w:rPr>
          <w:rFonts w:ascii="Arial" w:eastAsia="Arial" w:hAnsi="Arial" w:cs="Arial"/>
          <w:spacing w:val="-6"/>
          <w:sz w:val="16"/>
          <w:szCs w:val="16"/>
        </w:rPr>
        <w:t xml:space="preserve"> </w:t>
      </w:r>
      <w:r w:rsidRPr="00A36A6F">
        <w:rPr>
          <w:rFonts w:ascii="Arial" w:eastAsia="Arial" w:hAnsi="Arial" w:cs="Arial"/>
          <w:sz w:val="16"/>
          <w:szCs w:val="16"/>
        </w:rPr>
        <w:t>the</w:t>
      </w:r>
      <w:r w:rsidRPr="00A36A6F">
        <w:rPr>
          <w:rFonts w:ascii="Arial" w:eastAsia="Arial" w:hAnsi="Arial" w:cs="Arial"/>
          <w:spacing w:val="-4"/>
          <w:sz w:val="16"/>
          <w:szCs w:val="16"/>
        </w:rPr>
        <w:t xml:space="preserve"> </w:t>
      </w:r>
      <w:r w:rsidRPr="00A36A6F">
        <w:rPr>
          <w:rFonts w:ascii="Arial" w:eastAsia="Arial" w:hAnsi="Arial" w:cs="Arial"/>
          <w:sz w:val="16"/>
          <w:szCs w:val="16"/>
        </w:rPr>
        <w:t>employees</w:t>
      </w:r>
      <w:r w:rsidRPr="00A36A6F">
        <w:rPr>
          <w:rFonts w:ascii="Arial" w:eastAsia="Arial" w:hAnsi="Arial" w:cs="Arial"/>
          <w:spacing w:val="-5"/>
          <w:sz w:val="16"/>
          <w:szCs w:val="16"/>
        </w:rPr>
        <w:t xml:space="preserve"> </w:t>
      </w:r>
      <w:r w:rsidRPr="00A36A6F">
        <w:rPr>
          <w:rFonts w:ascii="Arial" w:eastAsia="Arial" w:hAnsi="Arial" w:cs="Arial"/>
          <w:sz w:val="16"/>
          <w:szCs w:val="16"/>
        </w:rPr>
        <w:t>or</w:t>
      </w:r>
      <w:r w:rsidRPr="00A36A6F">
        <w:rPr>
          <w:rFonts w:ascii="Arial" w:eastAsia="Arial" w:hAnsi="Arial" w:cs="Arial"/>
          <w:spacing w:val="-6"/>
          <w:sz w:val="16"/>
          <w:szCs w:val="16"/>
        </w:rPr>
        <w:t xml:space="preserve"> </w:t>
      </w:r>
      <w:r w:rsidRPr="00A36A6F">
        <w:rPr>
          <w:rFonts w:ascii="Arial" w:eastAsia="Arial" w:hAnsi="Arial" w:cs="Arial"/>
          <w:sz w:val="16"/>
          <w:szCs w:val="16"/>
        </w:rPr>
        <w:t xml:space="preserve">their </w:t>
      </w:r>
      <w:r w:rsidRPr="00A36A6F">
        <w:rPr>
          <w:rFonts w:ascii="Arial" w:eastAsia="Arial" w:hAnsi="Arial" w:cs="Arial"/>
          <w:spacing w:val="-2"/>
          <w:sz w:val="16"/>
          <w:szCs w:val="16"/>
        </w:rPr>
        <w:t>representatives.</w:t>
      </w:r>
    </w:p>
    <w:p w14:paraId="6256AD0A"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3239558A" w14:textId="77777777" w:rsidR="00A36A6F" w:rsidRPr="00A36A6F" w:rsidRDefault="00A36A6F" w:rsidP="005D1515">
      <w:pPr>
        <w:widowControl w:val="0"/>
        <w:numPr>
          <w:ilvl w:val="2"/>
          <w:numId w:val="39"/>
        </w:numPr>
        <w:tabs>
          <w:tab w:val="left" w:pos="385"/>
        </w:tabs>
        <w:autoSpaceDE w:val="0"/>
        <w:autoSpaceDN w:val="0"/>
        <w:ind w:right="38" w:firstLine="0"/>
        <w:rPr>
          <w:rFonts w:ascii="Arial" w:eastAsia="Arial" w:hAnsi="Arial" w:cs="Arial"/>
          <w:b/>
          <w:sz w:val="16"/>
          <w:szCs w:val="22"/>
        </w:rPr>
      </w:pPr>
      <w:r w:rsidRPr="00A36A6F">
        <w:rPr>
          <w:rFonts w:ascii="Arial" w:eastAsia="Arial" w:hAnsi="Arial" w:cs="Arial"/>
          <w:b/>
          <w:sz w:val="16"/>
          <w:szCs w:val="22"/>
        </w:rPr>
        <w:t>Certification</w:t>
      </w:r>
      <w:r w:rsidRPr="00A36A6F">
        <w:rPr>
          <w:rFonts w:ascii="Arial" w:eastAsia="Arial" w:hAnsi="Arial" w:cs="Arial"/>
          <w:b/>
          <w:spacing w:val="-5"/>
          <w:sz w:val="16"/>
          <w:szCs w:val="22"/>
        </w:rPr>
        <w:t xml:space="preserve"> </w:t>
      </w:r>
      <w:r w:rsidRPr="00A36A6F">
        <w:rPr>
          <w:rFonts w:ascii="Arial" w:eastAsia="Arial" w:hAnsi="Arial" w:cs="Arial"/>
          <w:b/>
          <w:sz w:val="16"/>
          <w:szCs w:val="22"/>
        </w:rPr>
        <w:t>of</w:t>
      </w:r>
      <w:r w:rsidRPr="00A36A6F">
        <w:rPr>
          <w:rFonts w:ascii="Arial" w:eastAsia="Arial" w:hAnsi="Arial" w:cs="Arial"/>
          <w:b/>
          <w:spacing w:val="-6"/>
          <w:sz w:val="16"/>
          <w:szCs w:val="22"/>
        </w:rPr>
        <w:t xml:space="preserve"> </w:t>
      </w:r>
      <w:r w:rsidRPr="00A36A6F">
        <w:rPr>
          <w:rFonts w:ascii="Arial" w:eastAsia="Arial" w:hAnsi="Arial" w:cs="Arial"/>
          <w:b/>
          <w:sz w:val="16"/>
          <w:szCs w:val="22"/>
        </w:rPr>
        <w:t>eligibility</w:t>
      </w:r>
      <w:r w:rsidRPr="00A36A6F">
        <w:rPr>
          <w:rFonts w:ascii="Arial" w:eastAsia="Arial" w:hAnsi="Arial" w:cs="Arial"/>
          <w:sz w:val="16"/>
          <w:szCs w:val="22"/>
        </w:rPr>
        <w:t>.</w:t>
      </w:r>
      <w:r w:rsidRPr="00A36A6F">
        <w:rPr>
          <w:rFonts w:ascii="Arial" w:eastAsia="Arial" w:hAnsi="Arial" w:cs="Arial"/>
          <w:spacing w:val="-6"/>
          <w:sz w:val="16"/>
          <w:szCs w:val="22"/>
        </w:rPr>
        <w:t xml:space="preserve"> </w:t>
      </w:r>
      <w:r w:rsidRPr="00A36A6F">
        <w:rPr>
          <w:rFonts w:ascii="Arial" w:eastAsia="Arial" w:hAnsi="Arial" w:cs="Arial"/>
          <w:sz w:val="16"/>
          <w:szCs w:val="22"/>
        </w:rPr>
        <w:t>a.</w:t>
      </w:r>
      <w:r w:rsidRPr="00A36A6F">
        <w:rPr>
          <w:rFonts w:ascii="Arial" w:eastAsia="Arial" w:hAnsi="Arial" w:cs="Arial"/>
          <w:spacing w:val="-4"/>
          <w:sz w:val="16"/>
          <w:szCs w:val="22"/>
        </w:rPr>
        <w:t xml:space="preserve"> </w:t>
      </w:r>
      <w:r w:rsidRPr="00A36A6F">
        <w:rPr>
          <w:rFonts w:ascii="Arial" w:eastAsia="Arial" w:hAnsi="Arial" w:cs="Arial"/>
          <w:sz w:val="16"/>
          <w:szCs w:val="22"/>
        </w:rPr>
        <w:t>By</w:t>
      </w:r>
      <w:r w:rsidRPr="00A36A6F">
        <w:rPr>
          <w:rFonts w:ascii="Arial" w:eastAsia="Arial" w:hAnsi="Arial" w:cs="Arial"/>
          <w:spacing w:val="-5"/>
          <w:sz w:val="16"/>
          <w:szCs w:val="22"/>
        </w:rPr>
        <w:t xml:space="preserve"> </w:t>
      </w:r>
      <w:r w:rsidRPr="00A36A6F">
        <w:rPr>
          <w:rFonts w:ascii="Arial" w:eastAsia="Arial" w:hAnsi="Arial" w:cs="Arial"/>
          <w:sz w:val="16"/>
          <w:szCs w:val="22"/>
        </w:rPr>
        <w:t>entering</w:t>
      </w:r>
      <w:r w:rsidRPr="00A36A6F">
        <w:rPr>
          <w:rFonts w:ascii="Arial" w:eastAsia="Arial" w:hAnsi="Arial" w:cs="Arial"/>
          <w:spacing w:val="-6"/>
          <w:sz w:val="16"/>
          <w:szCs w:val="22"/>
        </w:rPr>
        <w:t xml:space="preserve"> </w:t>
      </w:r>
      <w:r w:rsidRPr="00A36A6F">
        <w:rPr>
          <w:rFonts w:ascii="Arial" w:eastAsia="Arial" w:hAnsi="Arial" w:cs="Arial"/>
          <w:sz w:val="16"/>
          <w:szCs w:val="22"/>
        </w:rPr>
        <w:t>into</w:t>
      </w:r>
      <w:r w:rsidRPr="00A36A6F">
        <w:rPr>
          <w:rFonts w:ascii="Arial" w:eastAsia="Arial" w:hAnsi="Arial" w:cs="Arial"/>
          <w:spacing w:val="-6"/>
          <w:sz w:val="16"/>
          <w:szCs w:val="22"/>
        </w:rPr>
        <w:t xml:space="preserve"> </w:t>
      </w:r>
      <w:r w:rsidRPr="00A36A6F">
        <w:rPr>
          <w:rFonts w:ascii="Arial" w:eastAsia="Arial" w:hAnsi="Arial" w:cs="Arial"/>
          <w:sz w:val="16"/>
          <w:szCs w:val="22"/>
        </w:rPr>
        <w:t>this</w:t>
      </w:r>
      <w:r w:rsidRPr="00A36A6F">
        <w:rPr>
          <w:rFonts w:ascii="Arial" w:eastAsia="Arial" w:hAnsi="Arial" w:cs="Arial"/>
          <w:spacing w:val="-5"/>
          <w:sz w:val="16"/>
          <w:szCs w:val="22"/>
        </w:rPr>
        <w:t xml:space="preserve"> </w:t>
      </w:r>
      <w:r w:rsidRPr="00A36A6F">
        <w:rPr>
          <w:rFonts w:ascii="Arial" w:eastAsia="Arial" w:hAnsi="Arial" w:cs="Arial"/>
          <w:sz w:val="16"/>
          <w:szCs w:val="22"/>
        </w:rPr>
        <w:t>contract, the contractor certifies that neither it nor any person or firm</w:t>
      </w:r>
      <w:r w:rsidRPr="00A36A6F">
        <w:rPr>
          <w:rFonts w:ascii="Arial" w:eastAsia="Arial" w:hAnsi="Arial" w:cs="Arial"/>
          <w:spacing w:val="40"/>
          <w:sz w:val="16"/>
          <w:szCs w:val="22"/>
        </w:rPr>
        <w:t xml:space="preserve"> </w:t>
      </w:r>
      <w:r w:rsidRPr="00A36A6F">
        <w:rPr>
          <w:rFonts w:ascii="Arial" w:eastAsia="Arial" w:hAnsi="Arial" w:cs="Arial"/>
          <w:sz w:val="16"/>
          <w:szCs w:val="22"/>
        </w:rPr>
        <w:t xml:space="preserve">who has an interest in the contractor's firm is a person or firm ineligible to be awarded Government contracts by virtue of </w:t>
      </w:r>
      <w:hyperlink r:id="rId121">
        <w:r w:rsidRPr="00A36A6F">
          <w:rPr>
            <w:rFonts w:ascii="Arial" w:eastAsia="Arial" w:hAnsi="Arial" w:cs="Arial"/>
            <w:color w:val="0000FF"/>
            <w:sz w:val="16"/>
            <w:szCs w:val="22"/>
            <w:u w:val="single" w:color="0000FF"/>
          </w:rPr>
          <w:t>40</w:t>
        </w:r>
      </w:hyperlink>
    </w:p>
    <w:p w14:paraId="5C93611A" w14:textId="77777777" w:rsidR="00A36A6F" w:rsidRPr="00A36A6F" w:rsidRDefault="00A36A6F" w:rsidP="00A36A6F">
      <w:pPr>
        <w:widowControl w:val="0"/>
        <w:autoSpaceDE w:val="0"/>
        <w:autoSpaceDN w:val="0"/>
        <w:spacing w:before="3"/>
        <w:rPr>
          <w:rFonts w:ascii="Arial" w:eastAsia="Arial" w:hAnsi="Arial" w:cs="Arial"/>
          <w:sz w:val="16"/>
          <w:szCs w:val="16"/>
        </w:rPr>
      </w:pPr>
      <w:hyperlink r:id="rId122">
        <w:r w:rsidRPr="00A36A6F">
          <w:rPr>
            <w:rFonts w:ascii="Arial" w:eastAsia="Arial" w:hAnsi="Arial" w:cs="Arial"/>
            <w:color w:val="0000FF"/>
            <w:sz w:val="16"/>
            <w:szCs w:val="16"/>
            <w:u w:val="single" w:color="0000FF"/>
          </w:rPr>
          <w:t>U.S.C.</w:t>
        </w:r>
        <w:r w:rsidRPr="00A36A6F">
          <w:rPr>
            <w:rFonts w:ascii="Arial" w:eastAsia="Arial" w:hAnsi="Arial" w:cs="Arial"/>
            <w:color w:val="0000FF"/>
            <w:spacing w:val="-8"/>
            <w:sz w:val="16"/>
            <w:szCs w:val="16"/>
            <w:u w:val="single" w:color="0000FF"/>
          </w:rPr>
          <w:t xml:space="preserve"> </w:t>
        </w:r>
        <w:r w:rsidRPr="00A36A6F">
          <w:rPr>
            <w:rFonts w:ascii="Arial" w:eastAsia="Arial" w:hAnsi="Arial" w:cs="Arial"/>
            <w:color w:val="0000FF"/>
            <w:sz w:val="16"/>
            <w:szCs w:val="16"/>
            <w:u w:val="single" w:color="0000FF"/>
          </w:rPr>
          <w:t>3144(b)</w:t>
        </w:r>
      </w:hyperlink>
      <w:r w:rsidRPr="00A36A6F">
        <w:rPr>
          <w:rFonts w:ascii="Arial" w:eastAsia="Arial" w:hAnsi="Arial" w:cs="Arial"/>
          <w:color w:val="0000FF"/>
          <w:spacing w:val="-5"/>
          <w:sz w:val="16"/>
          <w:szCs w:val="16"/>
        </w:rPr>
        <w:t xml:space="preserve"> </w:t>
      </w:r>
      <w:r w:rsidRPr="00A36A6F">
        <w:rPr>
          <w:rFonts w:ascii="Arial" w:eastAsia="Arial" w:hAnsi="Arial" w:cs="Arial"/>
          <w:sz w:val="16"/>
          <w:szCs w:val="16"/>
        </w:rPr>
        <w:t>or</w:t>
      </w:r>
      <w:r w:rsidRPr="00A36A6F">
        <w:rPr>
          <w:rFonts w:ascii="Arial" w:eastAsia="Arial" w:hAnsi="Arial" w:cs="Arial"/>
          <w:spacing w:val="-5"/>
          <w:sz w:val="16"/>
          <w:szCs w:val="16"/>
        </w:rPr>
        <w:t xml:space="preserve"> </w:t>
      </w:r>
      <w:r w:rsidRPr="00A36A6F">
        <w:rPr>
          <w:rFonts w:ascii="Arial" w:eastAsia="Arial" w:hAnsi="Arial" w:cs="Arial"/>
          <w:sz w:val="16"/>
          <w:szCs w:val="16"/>
        </w:rPr>
        <w:t>§</w:t>
      </w:r>
      <w:r w:rsidRPr="00A36A6F">
        <w:rPr>
          <w:rFonts w:ascii="Arial" w:eastAsia="Arial" w:hAnsi="Arial" w:cs="Arial"/>
          <w:spacing w:val="-13"/>
          <w:sz w:val="16"/>
          <w:szCs w:val="16"/>
        </w:rPr>
        <w:t xml:space="preserve"> </w:t>
      </w:r>
      <w:r w:rsidRPr="00A36A6F">
        <w:rPr>
          <w:rFonts w:ascii="Arial" w:eastAsia="Arial" w:hAnsi="Arial" w:cs="Arial"/>
          <w:spacing w:val="-2"/>
          <w:sz w:val="16"/>
          <w:szCs w:val="16"/>
        </w:rPr>
        <w:t>5.12(a).</w:t>
      </w:r>
    </w:p>
    <w:p w14:paraId="1D0117B6" w14:textId="77777777" w:rsidR="00A36A6F" w:rsidRPr="00A36A6F" w:rsidRDefault="00A36A6F" w:rsidP="00A36A6F">
      <w:pPr>
        <w:widowControl w:val="0"/>
        <w:autoSpaceDE w:val="0"/>
        <w:autoSpaceDN w:val="0"/>
        <w:spacing w:before="80"/>
        <w:ind w:right="39"/>
        <w:rPr>
          <w:rFonts w:ascii="Arial" w:eastAsia="Arial" w:hAnsi="Arial" w:cs="Arial"/>
          <w:sz w:val="16"/>
          <w:szCs w:val="16"/>
        </w:rPr>
      </w:pPr>
      <w:r w:rsidRPr="00A36A6F">
        <w:rPr>
          <w:rFonts w:ascii="Arial" w:eastAsia="Arial" w:hAnsi="Arial" w:cs="Arial"/>
          <w:sz w:val="16"/>
          <w:szCs w:val="16"/>
        </w:rPr>
        <w:br w:type="column"/>
      </w:r>
      <w:r w:rsidRPr="00A36A6F">
        <w:rPr>
          <w:rFonts w:ascii="Arial" w:eastAsia="Arial" w:hAnsi="Arial" w:cs="Arial"/>
          <w:sz w:val="16"/>
          <w:szCs w:val="16"/>
        </w:rPr>
        <w:t>b. No part of this contract shall be subcontracted to any person</w:t>
      </w:r>
      <w:r w:rsidRPr="00A36A6F">
        <w:rPr>
          <w:rFonts w:ascii="Arial" w:eastAsia="Arial" w:hAnsi="Arial" w:cs="Arial"/>
          <w:spacing w:val="-5"/>
          <w:sz w:val="16"/>
          <w:szCs w:val="16"/>
        </w:rPr>
        <w:t xml:space="preserve"> </w:t>
      </w:r>
      <w:r w:rsidRPr="00A36A6F">
        <w:rPr>
          <w:rFonts w:ascii="Arial" w:eastAsia="Arial" w:hAnsi="Arial" w:cs="Arial"/>
          <w:sz w:val="16"/>
          <w:szCs w:val="16"/>
        </w:rPr>
        <w:t>or</w:t>
      </w:r>
      <w:r w:rsidRPr="00A36A6F">
        <w:rPr>
          <w:rFonts w:ascii="Arial" w:eastAsia="Arial" w:hAnsi="Arial" w:cs="Arial"/>
          <w:spacing w:val="-5"/>
          <w:sz w:val="16"/>
          <w:szCs w:val="16"/>
        </w:rPr>
        <w:t xml:space="preserve"> </w:t>
      </w:r>
      <w:r w:rsidRPr="00A36A6F">
        <w:rPr>
          <w:rFonts w:ascii="Arial" w:eastAsia="Arial" w:hAnsi="Arial" w:cs="Arial"/>
          <w:sz w:val="16"/>
          <w:szCs w:val="16"/>
        </w:rPr>
        <w:t>firm</w:t>
      </w:r>
      <w:r w:rsidRPr="00A36A6F">
        <w:rPr>
          <w:rFonts w:ascii="Arial" w:eastAsia="Arial" w:hAnsi="Arial" w:cs="Arial"/>
          <w:spacing w:val="-4"/>
          <w:sz w:val="16"/>
          <w:szCs w:val="16"/>
        </w:rPr>
        <w:t xml:space="preserve"> </w:t>
      </w:r>
      <w:r w:rsidRPr="00A36A6F">
        <w:rPr>
          <w:rFonts w:ascii="Arial" w:eastAsia="Arial" w:hAnsi="Arial" w:cs="Arial"/>
          <w:sz w:val="16"/>
          <w:szCs w:val="16"/>
        </w:rPr>
        <w:t>ineligible</w:t>
      </w:r>
      <w:r w:rsidRPr="00A36A6F">
        <w:rPr>
          <w:rFonts w:ascii="Arial" w:eastAsia="Arial" w:hAnsi="Arial" w:cs="Arial"/>
          <w:spacing w:val="-5"/>
          <w:sz w:val="16"/>
          <w:szCs w:val="16"/>
        </w:rPr>
        <w:t xml:space="preserve"> </w:t>
      </w:r>
      <w:r w:rsidRPr="00A36A6F">
        <w:rPr>
          <w:rFonts w:ascii="Arial" w:eastAsia="Arial" w:hAnsi="Arial" w:cs="Arial"/>
          <w:sz w:val="16"/>
          <w:szCs w:val="16"/>
        </w:rPr>
        <w:t>for</w:t>
      </w:r>
      <w:r w:rsidRPr="00A36A6F">
        <w:rPr>
          <w:rFonts w:ascii="Arial" w:eastAsia="Arial" w:hAnsi="Arial" w:cs="Arial"/>
          <w:spacing w:val="-5"/>
          <w:sz w:val="16"/>
          <w:szCs w:val="16"/>
        </w:rPr>
        <w:t xml:space="preserve"> </w:t>
      </w:r>
      <w:r w:rsidRPr="00A36A6F">
        <w:rPr>
          <w:rFonts w:ascii="Arial" w:eastAsia="Arial" w:hAnsi="Arial" w:cs="Arial"/>
          <w:sz w:val="16"/>
          <w:szCs w:val="16"/>
        </w:rPr>
        <w:t>award</w:t>
      </w:r>
      <w:r w:rsidRPr="00A36A6F">
        <w:rPr>
          <w:rFonts w:ascii="Arial" w:eastAsia="Arial" w:hAnsi="Arial" w:cs="Arial"/>
          <w:spacing w:val="-3"/>
          <w:sz w:val="16"/>
          <w:szCs w:val="16"/>
        </w:rPr>
        <w:t xml:space="preserve"> </w:t>
      </w:r>
      <w:r w:rsidRPr="00A36A6F">
        <w:rPr>
          <w:rFonts w:ascii="Arial" w:eastAsia="Arial" w:hAnsi="Arial" w:cs="Arial"/>
          <w:sz w:val="16"/>
          <w:szCs w:val="16"/>
        </w:rPr>
        <w:t>of</w:t>
      </w:r>
      <w:r w:rsidRPr="00A36A6F">
        <w:rPr>
          <w:rFonts w:ascii="Arial" w:eastAsia="Arial" w:hAnsi="Arial" w:cs="Arial"/>
          <w:spacing w:val="-5"/>
          <w:sz w:val="16"/>
          <w:szCs w:val="16"/>
        </w:rPr>
        <w:t xml:space="preserve"> </w:t>
      </w:r>
      <w:r w:rsidRPr="00A36A6F">
        <w:rPr>
          <w:rFonts w:ascii="Arial" w:eastAsia="Arial" w:hAnsi="Arial" w:cs="Arial"/>
          <w:sz w:val="16"/>
          <w:szCs w:val="16"/>
        </w:rPr>
        <w:t>a</w:t>
      </w:r>
      <w:r w:rsidRPr="00A36A6F">
        <w:rPr>
          <w:rFonts w:ascii="Arial" w:eastAsia="Arial" w:hAnsi="Arial" w:cs="Arial"/>
          <w:spacing w:val="-5"/>
          <w:sz w:val="16"/>
          <w:szCs w:val="16"/>
        </w:rPr>
        <w:t xml:space="preserve"> </w:t>
      </w:r>
      <w:r w:rsidRPr="00A36A6F">
        <w:rPr>
          <w:rFonts w:ascii="Arial" w:eastAsia="Arial" w:hAnsi="Arial" w:cs="Arial"/>
          <w:sz w:val="16"/>
          <w:szCs w:val="16"/>
        </w:rPr>
        <w:t>Government</w:t>
      </w:r>
      <w:r w:rsidRPr="00A36A6F">
        <w:rPr>
          <w:rFonts w:ascii="Arial" w:eastAsia="Arial" w:hAnsi="Arial" w:cs="Arial"/>
          <w:spacing w:val="-5"/>
          <w:sz w:val="16"/>
          <w:szCs w:val="16"/>
        </w:rPr>
        <w:t xml:space="preserve"> </w:t>
      </w:r>
      <w:r w:rsidRPr="00A36A6F">
        <w:rPr>
          <w:rFonts w:ascii="Arial" w:eastAsia="Arial" w:hAnsi="Arial" w:cs="Arial"/>
          <w:sz w:val="16"/>
          <w:szCs w:val="16"/>
        </w:rPr>
        <w:t>contract</w:t>
      </w:r>
      <w:r w:rsidRPr="00A36A6F">
        <w:rPr>
          <w:rFonts w:ascii="Arial" w:eastAsia="Arial" w:hAnsi="Arial" w:cs="Arial"/>
          <w:spacing w:val="-5"/>
          <w:sz w:val="16"/>
          <w:szCs w:val="16"/>
        </w:rPr>
        <w:t xml:space="preserve"> </w:t>
      </w:r>
      <w:r w:rsidRPr="00A36A6F">
        <w:rPr>
          <w:rFonts w:ascii="Arial" w:eastAsia="Arial" w:hAnsi="Arial" w:cs="Arial"/>
          <w:sz w:val="16"/>
          <w:szCs w:val="16"/>
        </w:rPr>
        <w:t xml:space="preserve">by virtue of </w:t>
      </w:r>
      <w:hyperlink r:id="rId123">
        <w:r w:rsidRPr="00A36A6F">
          <w:rPr>
            <w:rFonts w:ascii="Arial" w:eastAsia="Arial" w:hAnsi="Arial" w:cs="Arial"/>
            <w:color w:val="0000FF"/>
            <w:sz w:val="16"/>
            <w:szCs w:val="16"/>
            <w:u w:val="single" w:color="0000FF"/>
          </w:rPr>
          <w:t>40 U.S.C. 3144(b)</w:t>
        </w:r>
      </w:hyperlink>
      <w:r w:rsidRPr="00A36A6F">
        <w:rPr>
          <w:rFonts w:ascii="Arial" w:eastAsia="Arial" w:hAnsi="Arial" w:cs="Arial"/>
          <w:color w:val="0000FF"/>
          <w:sz w:val="16"/>
          <w:szCs w:val="16"/>
        </w:rPr>
        <w:t xml:space="preserve"> </w:t>
      </w:r>
      <w:r w:rsidRPr="00A36A6F">
        <w:rPr>
          <w:rFonts w:ascii="Arial" w:eastAsia="Arial" w:hAnsi="Arial" w:cs="Arial"/>
          <w:sz w:val="16"/>
          <w:szCs w:val="16"/>
        </w:rPr>
        <w:t>or § 5.12(a).</w:t>
      </w:r>
    </w:p>
    <w:p w14:paraId="4DF75EDC"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25FEEB2D" w14:textId="77777777" w:rsidR="00A36A6F" w:rsidRPr="00A36A6F" w:rsidRDefault="00A36A6F" w:rsidP="00A36A6F">
      <w:pPr>
        <w:widowControl w:val="0"/>
        <w:autoSpaceDE w:val="0"/>
        <w:autoSpaceDN w:val="0"/>
        <w:ind w:right="156"/>
        <w:rPr>
          <w:rFonts w:ascii="Arial" w:eastAsia="Arial" w:hAnsi="Arial" w:cs="Arial"/>
          <w:sz w:val="16"/>
          <w:szCs w:val="16"/>
        </w:rPr>
      </w:pPr>
      <w:r w:rsidRPr="00A36A6F">
        <w:rPr>
          <w:rFonts w:ascii="Arial" w:eastAsia="Arial" w:hAnsi="Arial" w:cs="Arial"/>
          <w:sz w:val="16"/>
          <w:szCs w:val="16"/>
        </w:rPr>
        <w:t>c.</w:t>
      </w:r>
      <w:r w:rsidRPr="00A36A6F">
        <w:rPr>
          <w:rFonts w:ascii="Arial" w:eastAsia="Arial" w:hAnsi="Arial" w:cs="Arial"/>
          <w:spacing w:val="-5"/>
          <w:sz w:val="16"/>
          <w:szCs w:val="16"/>
        </w:rPr>
        <w:t xml:space="preserve"> </w:t>
      </w:r>
      <w:r w:rsidRPr="00A36A6F">
        <w:rPr>
          <w:rFonts w:ascii="Arial" w:eastAsia="Arial" w:hAnsi="Arial" w:cs="Arial"/>
          <w:sz w:val="16"/>
          <w:szCs w:val="16"/>
        </w:rPr>
        <w:t>The</w:t>
      </w:r>
      <w:r w:rsidRPr="00A36A6F">
        <w:rPr>
          <w:rFonts w:ascii="Arial" w:eastAsia="Arial" w:hAnsi="Arial" w:cs="Arial"/>
          <w:spacing w:val="-5"/>
          <w:sz w:val="16"/>
          <w:szCs w:val="16"/>
        </w:rPr>
        <w:t xml:space="preserve"> </w:t>
      </w:r>
      <w:r w:rsidRPr="00A36A6F">
        <w:rPr>
          <w:rFonts w:ascii="Arial" w:eastAsia="Arial" w:hAnsi="Arial" w:cs="Arial"/>
          <w:sz w:val="16"/>
          <w:szCs w:val="16"/>
        </w:rPr>
        <w:t>penalty</w:t>
      </w:r>
      <w:r w:rsidRPr="00A36A6F">
        <w:rPr>
          <w:rFonts w:ascii="Arial" w:eastAsia="Arial" w:hAnsi="Arial" w:cs="Arial"/>
          <w:spacing w:val="-4"/>
          <w:sz w:val="16"/>
          <w:szCs w:val="16"/>
        </w:rPr>
        <w:t xml:space="preserve"> </w:t>
      </w:r>
      <w:r w:rsidRPr="00A36A6F">
        <w:rPr>
          <w:rFonts w:ascii="Arial" w:eastAsia="Arial" w:hAnsi="Arial" w:cs="Arial"/>
          <w:sz w:val="16"/>
          <w:szCs w:val="16"/>
        </w:rPr>
        <w:t>for</w:t>
      </w:r>
      <w:r w:rsidRPr="00A36A6F">
        <w:rPr>
          <w:rFonts w:ascii="Arial" w:eastAsia="Arial" w:hAnsi="Arial" w:cs="Arial"/>
          <w:spacing w:val="-5"/>
          <w:sz w:val="16"/>
          <w:szCs w:val="16"/>
        </w:rPr>
        <w:t xml:space="preserve"> </w:t>
      </w:r>
      <w:r w:rsidRPr="00A36A6F">
        <w:rPr>
          <w:rFonts w:ascii="Arial" w:eastAsia="Arial" w:hAnsi="Arial" w:cs="Arial"/>
          <w:sz w:val="16"/>
          <w:szCs w:val="16"/>
        </w:rPr>
        <w:t>making</w:t>
      </w:r>
      <w:r w:rsidRPr="00A36A6F">
        <w:rPr>
          <w:rFonts w:ascii="Arial" w:eastAsia="Arial" w:hAnsi="Arial" w:cs="Arial"/>
          <w:spacing w:val="-5"/>
          <w:sz w:val="16"/>
          <w:szCs w:val="16"/>
        </w:rPr>
        <w:t xml:space="preserve"> </w:t>
      </w:r>
      <w:r w:rsidRPr="00A36A6F">
        <w:rPr>
          <w:rFonts w:ascii="Arial" w:eastAsia="Arial" w:hAnsi="Arial" w:cs="Arial"/>
          <w:sz w:val="16"/>
          <w:szCs w:val="16"/>
        </w:rPr>
        <w:t>false</w:t>
      </w:r>
      <w:r w:rsidRPr="00A36A6F">
        <w:rPr>
          <w:rFonts w:ascii="Arial" w:eastAsia="Arial" w:hAnsi="Arial" w:cs="Arial"/>
          <w:spacing w:val="-5"/>
          <w:sz w:val="16"/>
          <w:szCs w:val="16"/>
        </w:rPr>
        <w:t xml:space="preserve"> </w:t>
      </w:r>
      <w:r w:rsidRPr="00A36A6F">
        <w:rPr>
          <w:rFonts w:ascii="Arial" w:eastAsia="Arial" w:hAnsi="Arial" w:cs="Arial"/>
          <w:sz w:val="16"/>
          <w:szCs w:val="16"/>
        </w:rPr>
        <w:t>statements</w:t>
      </w:r>
      <w:r w:rsidRPr="00A36A6F">
        <w:rPr>
          <w:rFonts w:ascii="Arial" w:eastAsia="Arial" w:hAnsi="Arial" w:cs="Arial"/>
          <w:spacing w:val="-4"/>
          <w:sz w:val="16"/>
          <w:szCs w:val="16"/>
        </w:rPr>
        <w:t xml:space="preserve"> </w:t>
      </w:r>
      <w:r w:rsidRPr="00A36A6F">
        <w:rPr>
          <w:rFonts w:ascii="Arial" w:eastAsia="Arial" w:hAnsi="Arial" w:cs="Arial"/>
          <w:sz w:val="16"/>
          <w:szCs w:val="16"/>
        </w:rPr>
        <w:t>is</w:t>
      </w:r>
      <w:r w:rsidRPr="00A36A6F">
        <w:rPr>
          <w:rFonts w:ascii="Arial" w:eastAsia="Arial" w:hAnsi="Arial" w:cs="Arial"/>
          <w:spacing w:val="-4"/>
          <w:sz w:val="16"/>
          <w:szCs w:val="16"/>
        </w:rPr>
        <w:t xml:space="preserve"> </w:t>
      </w:r>
      <w:r w:rsidRPr="00A36A6F">
        <w:rPr>
          <w:rFonts w:ascii="Arial" w:eastAsia="Arial" w:hAnsi="Arial" w:cs="Arial"/>
          <w:sz w:val="16"/>
          <w:szCs w:val="16"/>
        </w:rPr>
        <w:t>prescribed</w:t>
      </w:r>
      <w:r w:rsidRPr="00A36A6F">
        <w:rPr>
          <w:rFonts w:ascii="Arial" w:eastAsia="Arial" w:hAnsi="Arial" w:cs="Arial"/>
          <w:spacing w:val="-5"/>
          <w:sz w:val="16"/>
          <w:szCs w:val="16"/>
        </w:rPr>
        <w:t xml:space="preserve"> </w:t>
      </w:r>
      <w:r w:rsidRPr="00A36A6F">
        <w:rPr>
          <w:rFonts w:ascii="Arial" w:eastAsia="Arial" w:hAnsi="Arial" w:cs="Arial"/>
          <w:sz w:val="16"/>
          <w:szCs w:val="16"/>
        </w:rPr>
        <w:t xml:space="preserve">in the U.S. Code, Title 18 Crimes and Criminal Procedure, </w:t>
      </w:r>
      <w:hyperlink r:id="rId124">
        <w:r w:rsidRPr="00A36A6F">
          <w:rPr>
            <w:rFonts w:ascii="Arial" w:eastAsia="Arial" w:hAnsi="Arial" w:cs="Arial"/>
            <w:color w:val="0000FF"/>
            <w:sz w:val="16"/>
            <w:szCs w:val="16"/>
            <w:u w:val="single" w:color="0000FF"/>
          </w:rPr>
          <w:t>18</w:t>
        </w:r>
      </w:hyperlink>
    </w:p>
    <w:p w14:paraId="3F90DB3D" w14:textId="77777777" w:rsidR="00A36A6F" w:rsidRPr="00A36A6F" w:rsidRDefault="00A36A6F" w:rsidP="00A36A6F">
      <w:pPr>
        <w:widowControl w:val="0"/>
        <w:autoSpaceDE w:val="0"/>
        <w:autoSpaceDN w:val="0"/>
        <w:spacing w:before="2"/>
        <w:rPr>
          <w:rFonts w:ascii="Arial" w:eastAsia="Arial" w:hAnsi="Arial" w:cs="Arial"/>
          <w:sz w:val="16"/>
          <w:szCs w:val="16"/>
        </w:rPr>
      </w:pPr>
      <w:hyperlink r:id="rId125">
        <w:r w:rsidRPr="00A36A6F">
          <w:rPr>
            <w:rFonts w:ascii="Arial" w:eastAsia="Arial" w:hAnsi="Arial" w:cs="Arial"/>
            <w:color w:val="0000FF"/>
            <w:sz w:val="16"/>
            <w:szCs w:val="16"/>
            <w:u w:val="single" w:color="0000FF"/>
          </w:rPr>
          <w:t>U.S.C.</w:t>
        </w:r>
        <w:r w:rsidRPr="00A36A6F">
          <w:rPr>
            <w:rFonts w:ascii="Arial" w:eastAsia="Arial" w:hAnsi="Arial" w:cs="Arial"/>
            <w:color w:val="0000FF"/>
            <w:spacing w:val="-6"/>
            <w:sz w:val="16"/>
            <w:szCs w:val="16"/>
            <w:u w:val="single" w:color="0000FF"/>
          </w:rPr>
          <w:t xml:space="preserve"> </w:t>
        </w:r>
        <w:r w:rsidRPr="00A36A6F">
          <w:rPr>
            <w:rFonts w:ascii="Arial" w:eastAsia="Arial" w:hAnsi="Arial" w:cs="Arial"/>
            <w:color w:val="0000FF"/>
            <w:spacing w:val="-2"/>
            <w:sz w:val="16"/>
            <w:szCs w:val="16"/>
            <w:u w:val="single" w:color="0000FF"/>
          </w:rPr>
          <w:t>1001</w:t>
        </w:r>
        <w:r w:rsidRPr="00A36A6F">
          <w:rPr>
            <w:rFonts w:ascii="Arial" w:eastAsia="Arial" w:hAnsi="Arial" w:cs="Arial"/>
            <w:spacing w:val="-2"/>
            <w:sz w:val="16"/>
            <w:szCs w:val="16"/>
          </w:rPr>
          <w:t>.</w:t>
        </w:r>
      </w:hyperlink>
    </w:p>
    <w:p w14:paraId="33378E59"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755CC857" w14:textId="77777777" w:rsidR="00A36A6F" w:rsidRPr="00A36A6F" w:rsidRDefault="00A36A6F" w:rsidP="005D1515">
      <w:pPr>
        <w:widowControl w:val="0"/>
        <w:numPr>
          <w:ilvl w:val="2"/>
          <w:numId w:val="39"/>
        </w:numPr>
        <w:tabs>
          <w:tab w:val="left" w:pos="385"/>
        </w:tabs>
        <w:autoSpaceDE w:val="0"/>
        <w:autoSpaceDN w:val="0"/>
        <w:ind w:right="116" w:firstLine="0"/>
        <w:rPr>
          <w:rFonts w:ascii="Arial" w:eastAsia="Arial" w:hAnsi="Arial" w:cs="Arial"/>
          <w:b/>
          <w:sz w:val="16"/>
          <w:szCs w:val="22"/>
        </w:rPr>
      </w:pPr>
      <w:r w:rsidRPr="00A36A6F">
        <w:rPr>
          <w:rFonts w:ascii="Arial" w:eastAsia="Arial" w:hAnsi="Arial" w:cs="Arial"/>
          <w:b/>
          <w:sz w:val="16"/>
          <w:szCs w:val="22"/>
        </w:rPr>
        <w:t>Anti-retaliation</w:t>
      </w:r>
      <w:r w:rsidRPr="00A36A6F">
        <w:rPr>
          <w:rFonts w:ascii="Arial" w:eastAsia="Arial" w:hAnsi="Arial" w:cs="Arial"/>
          <w:sz w:val="16"/>
          <w:szCs w:val="22"/>
        </w:rPr>
        <w:t>. It is unlawful for any person to discharge, demote,</w:t>
      </w:r>
      <w:r w:rsidRPr="00A36A6F">
        <w:rPr>
          <w:rFonts w:ascii="Arial" w:eastAsia="Arial" w:hAnsi="Arial" w:cs="Arial"/>
          <w:spacing w:val="-7"/>
          <w:sz w:val="16"/>
          <w:szCs w:val="22"/>
        </w:rPr>
        <w:t xml:space="preserve"> </w:t>
      </w:r>
      <w:r w:rsidRPr="00A36A6F">
        <w:rPr>
          <w:rFonts w:ascii="Arial" w:eastAsia="Arial" w:hAnsi="Arial" w:cs="Arial"/>
          <w:sz w:val="16"/>
          <w:szCs w:val="22"/>
        </w:rPr>
        <w:t>intimidate,</w:t>
      </w:r>
      <w:r w:rsidRPr="00A36A6F">
        <w:rPr>
          <w:rFonts w:ascii="Arial" w:eastAsia="Arial" w:hAnsi="Arial" w:cs="Arial"/>
          <w:spacing w:val="-7"/>
          <w:sz w:val="16"/>
          <w:szCs w:val="22"/>
        </w:rPr>
        <w:t xml:space="preserve"> </w:t>
      </w:r>
      <w:r w:rsidRPr="00A36A6F">
        <w:rPr>
          <w:rFonts w:ascii="Arial" w:eastAsia="Arial" w:hAnsi="Arial" w:cs="Arial"/>
          <w:sz w:val="16"/>
          <w:szCs w:val="22"/>
        </w:rPr>
        <w:t>threaten,</w:t>
      </w:r>
      <w:r w:rsidRPr="00A36A6F">
        <w:rPr>
          <w:rFonts w:ascii="Arial" w:eastAsia="Arial" w:hAnsi="Arial" w:cs="Arial"/>
          <w:spacing w:val="-7"/>
          <w:sz w:val="16"/>
          <w:szCs w:val="22"/>
        </w:rPr>
        <w:t xml:space="preserve"> </w:t>
      </w:r>
      <w:r w:rsidRPr="00A36A6F">
        <w:rPr>
          <w:rFonts w:ascii="Arial" w:eastAsia="Arial" w:hAnsi="Arial" w:cs="Arial"/>
          <w:sz w:val="16"/>
          <w:szCs w:val="22"/>
        </w:rPr>
        <w:t>restrain,</w:t>
      </w:r>
      <w:r w:rsidRPr="00A36A6F">
        <w:rPr>
          <w:rFonts w:ascii="Arial" w:eastAsia="Arial" w:hAnsi="Arial" w:cs="Arial"/>
          <w:spacing w:val="-7"/>
          <w:sz w:val="16"/>
          <w:szCs w:val="22"/>
        </w:rPr>
        <w:t xml:space="preserve"> </w:t>
      </w:r>
      <w:r w:rsidRPr="00A36A6F">
        <w:rPr>
          <w:rFonts w:ascii="Arial" w:eastAsia="Arial" w:hAnsi="Arial" w:cs="Arial"/>
          <w:sz w:val="16"/>
          <w:szCs w:val="22"/>
        </w:rPr>
        <w:t>coerce,</w:t>
      </w:r>
      <w:r w:rsidRPr="00A36A6F">
        <w:rPr>
          <w:rFonts w:ascii="Arial" w:eastAsia="Arial" w:hAnsi="Arial" w:cs="Arial"/>
          <w:spacing w:val="-7"/>
          <w:sz w:val="16"/>
          <w:szCs w:val="22"/>
        </w:rPr>
        <w:t xml:space="preserve"> </w:t>
      </w:r>
      <w:r w:rsidRPr="00A36A6F">
        <w:rPr>
          <w:rFonts w:ascii="Arial" w:eastAsia="Arial" w:hAnsi="Arial" w:cs="Arial"/>
          <w:sz w:val="16"/>
          <w:szCs w:val="22"/>
        </w:rPr>
        <w:t>blacklist,</w:t>
      </w:r>
      <w:r w:rsidRPr="00A36A6F">
        <w:rPr>
          <w:rFonts w:ascii="Arial" w:eastAsia="Arial" w:hAnsi="Arial" w:cs="Arial"/>
          <w:spacing w:val="-7"/>
          <w:sz w:val="16"/>
          <w:szCs w:val="22"/>
        </w:rPr>
        <w:t xml:space="preserve"> </w:t>
      </w:r>
      <w:r w:rsidRPr="00A36A6F">
        <w:rPr>
          <w:rFonts w:ascii="Arial" w:eastAsia="Arial" w:hAnsi="Arial" w:cs="Arial"/>
          <w:sz w:val="16"/>
          <w:szCs w:val="22"/>
        </w:rPr>
        <w:t>harass, or in any other manner discriminate against, or to cause any person to discharge, demote, intimidate, threaten, restrain, coerce, blacklist, harass, or in any other manner discriminate against, any worker or job applicant for:</w:t>
      </w:r>
    </w:p>
    <w:p w14:paraId="037EB3E9"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2EC8A054" w14:textId="77777777" w:rsidR="00A36A6F" w:rsidRPr="00A36A6F" w:rsidRDefault="00A36A6F" w:rsidP="005D1515">
      <w:pPr>
        <w:widowControl w:val="0"/>
        <w:numPr>
          <w:ilvl w:val="0"/>
          <w:numId w:val="18"/>
        </w:numPr>
        <w:tabs>
          <w:tab w:val="left" w:pos="439"/>
        </w:tabs>
        <w:autoSpaceDE w:val="0"/>
        <w:autoSpaceDN w:val="0"/>
        <w:spacing w:before="1"/>
        <w:ind w:right="118" w:firstLine="143"/>
        <w:rPr>
          <w:rFonts w:ascii="Arial" w:eastAsia="Arial" w:hAnsi="Arial" w:cs="Arial"/>
          <w:sz w:val="16"/>
          <w:szCs w:val="22"/>
        </w:rPr>
      </w:pPr>
      <w:r w:rsidRPr="00A36A6F">
        <w:rPr>
          <w:rFonts w:ascii="Arial" w:eastAsia="Arial" w:hAnsi="Arial" w:cs="Arial"/>
          <w:sz w:val="16"/>
          <w:szCs w:val="22"/>
        </w:rPr>
        <w:t>Notifying any contractor of any conduct which the worker reasonably</w:t>
      </w:r>
      <w:r w:rsidRPr="00A36A6F">
        <w:rPr>
          <w:rFonts w:ascii="Arial" w:eastAsia="Arial" w:hAnsi="Arial" w:cs="Arial"/>
          <w:spacing w:val="-5"/>
          <w:sz w:val="16"/>
          <w:szCs w:val="22"/>
        </w:rPr>
        <w:t xml:space="preserve"> </w:t>
      </w:r>
      <w:r w:rsidRPr="00A36A6F">
        <w:rPr>
          <w:rFonts w:ascii="Arial" w:eastAsia="Arial" w:hAnsi="Arial" w:cs="Arial"/>
          <w:sz w:val="16"/>
          <w:szCs w:val="22"/>
        </w:rPr>
        <w:t>believes</w:t>
      </w:r>
      <w:r w:rsidRPr="00A36A6F">
        <w:rPr>
          <w:rFonts w:ascii="Arial" w:eastAsia="Arial" w:hAnsi="Arial" w:cs="Arial"/>
          <w:spacing w:val="-5"/>
          <w:sz w:val="16"/>
          <w:szCs w:val="22"/>
        </w:rPr>
        <w:t xml:space="preserve"> </w:t>
      </w:r>
      <w:r w:rsidRPr="00A36A6F">
        <w:rPr>
          <w:rFonts w:ascii="Arial" w:eastAsia="Arial" w:hAnsi="Arial" w:cs="Arial"/>
          <w:sz w:val="16"/>
          <w:szCs w:val="22"/>
        </w:rPr>
        <w:t>constitutes</w:t>
      </w:r>
      <w:r w:rsidRPr="00A36A6F">
        <w:rPr>
          <w:rFonts w:ascii="Arial" w:eastAsia="Arial" w:hAnsi="Arial" w:cs="Arial"/>
          <w:spacing w:val="-5"/>
          <w:sz w:val="16"/>
          <w:szCs w:val="22"/>
        </w:rPr>
        <w:t xml:space="preserve"> </w:t>
      </w:r>
      <w:r w:rsidRPr="00A36A6F">
        <w:rPr>
          <w:rFonts w:ascii="Arial" w:eastAsia="Arial" w:hAnsi="Arial" w:cs="Arial"/>
          <w:sz w:val="16"/>
          <w:szCs w:val="22"/>
        </w:rPr>
        <w:t>a</w:t>
      </w:r>
      <w:r w:rsidRPr="00A36A6F">
        <w:rPr>
          <w:rFonts w:ascii="Arial" w:eastAsia="Arial" w:hAnsi="Arial" w:cs="Arial"/>
          <w:spacing w:val="-7"/>
          <w:sz w:val="16"/>
          <w:szCs w:val="22"/>
        </w:rPr>
        <w:t xml:space="preserve"> </w:t>
      </w:r>
      <w:r w:rsidRPr="00A36A6F">
        <w:rPr>
          <w:rFonts w:ascii="Arial" w:eastAsia="Arial" w:hAnsi="Arial" w:cs="Arial"/>
          <w:sz w:val="16"/>
          <w:szCs w:val="22"/>
        </w:rPr>
        <w:t>violation</w:t>
      </w:r>
      <w:r w:rsidRPr="00A36A6F">
        <w:rPr>
          <w:rFonts w:ascii="Arial" w:eastAsia="Arial" w:hAnsi="Arial" w:cs="Arial"/>
          <w:spacing w:val="-6"/>
          <w:sz w:val="16"/>
          <w:szCs w:val="22"/>
        </w:rPr>
        <w:t xml:space="preserve"> </w:t>
      </w:r>
      <w:r w:rsidRPr="00A36A6F">
        <w:rPr>
          <w:rFonts w:ascii="Arial" w:eastAsia="Arial" w:hAnsi="Arial" w:cs="Arial"/>
          <w:sz w:val="16"/>
          <w:szCs w:val="22"/>
        </w:rPr>
        <w:t>of</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DBA,</w:t>
      </w:r>
      <w:r w:rsidRPr="00A36A6F">
        <w:rPr>
          <w:rFonts w:ascii="Arial" w:eastAsia="Arial" w:hAnsi="Arial" w:cs="Arial"/>
          <w:spacing w:val="-6"/>
          <w:sz w:val="16"/>
          <w:szCs w:val="22"/>
        </w:rPr>
        <w:t xml:space="preserve"> </w:t>
      </w:r>
      <w:r w:rsidRPr="00A36A6F">
        <w:rPr>
          <w:rFonts w:ascii="Arial" w:eastAsia="Arial" w:hAnsi="Arial" w:cs="Arial"/>
          <w:sz w:val="16"/>
          <w:szCs w:val="22"/>
        </w:rPr>
        <w:t xml:space="preserve">Related Acts, this part, or </w:t>
      </w:r>
      <w:hyperlink r:id="rId126">
        <w:r w:rsidRPr="00A36A6F">
          <w:rPr>
            <w:rFonts w:ascii="Arial" w:eastAsia="Arial" w:hAnsi="Arial" w:cs="Arial"/>
            <w:color w:val="0000FF"/>
            <w:sz w:val="16"/>
            <w:szCs w:val="22"/>
            <w:u w:val="single" w:color="0000FF"/>
          </w:rPr>
          <w:t>29 CFR part 1</w:t>
        </w:r>
      </w:hyperlink>
      <w:r w:rsidRPr="00A36A6F">
        <w:rPr>
          <w:rFonts w:ascii="Arial" w:eastAsia="Arial" w:hAnsi="Arial" w:cs="Arial"/>
          <w:color w:val="0000FF"/>
          <w:sz w:val="16"/>
          <w:szCs w:val="22"/>
        </w:rPr>
        <w:t xml:space="preserve"> </w:t>
      </w:r>
      <w:r w:rsidRPr="00A36A6F">
        <w:rPr>
          <w:rFonts w:ascii="Arial" w:eastAsia="Arial" w:hAnsi="Arial" w:cs="Arial"/>
          <w:sz w:val="16"/>
          <w:szCs w:val="22"/>
        </w:rPr>
        <w:t xml:space="preserve">or </w:t>
      </w:r>
      <w:hyperlink r:id="rId127">
        <w:r w:rsidRPr="00A36A6F">
          <w:rPr>
            <w:rFonts w:ascii="Arial" w:eastAsia="Arial" w:hAnsi="Arial" w:cs="Arial"/>
            <w:color w:val="0000FF"/>
            <w:sz w:val="16"/>
            <w:szCs w:val="22"/>
            <w:u w:val="single" w:color="0000FF"/>
          </w:rPr>
          <w:t>3</w:t>
        </w:r>
        <w:r w:rsidRPr="00A36A6F">
          <w:rPr>
            <w:rFonts w:ascii="Arial" w:eastAsia="Arial" w:hAnsi="Arial" w:cs="Arial"/>
            <w:sz w:val="16"/>
            <w:szCs w:val="22"/>
          </w:rPr>
          <w:t>;</w:t>
        </w:r>
      </w:hyperlink>
    </w:p>
    <w:p w14:paraId="61BB7035"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6ECC9C35" w14:textId="77777777" w:rsidR="00A36A6F" w:rsidRPr="00A36A6F" w:rsidRDefault="00A36A6F" w:rsidP="005D1515">
      <w:pPr>
        <w:widowControl w:val="0"/>
        <w:numPr>
          <w:ilvl w:val="0"/>
          <w:numId w:val="18"/>
        </w:numPr>
        <w:tabs>
          <w:tab w:val="left" w:pos="439"/>
        </w:tabs>
        <w:autoSpaceDE w:val="0"/>
        <w:autoSpaceDN w:val="0"/>
        <w:spacing w:before="1"/>
        <w:ind w:right="109" w:firstLine="143"/>
        <w:rPr>
          <w:rFonts w:ascii="Arial" w:eastAsia="Arial" w:hAnsi="Arial" w:cs="Arial"/>
          <w:sz w:val="16"/>
          <w:szCs w:val="22"/>
        </w:rPr>
      </w:pPr>
      <w:r w:rsidRPr="00A36A6F">
        <w:rPr>
          <w:rFonts w:ascii="Arial" w:eastAsia="Arial" w:hAnsi="Arial" w:cs="Arial"/>
          <w:sz w:val="16"/>
          <w:szCs w:val="22"/>
        </w:rPr>
        <w:t>Filing any complaint, initiating or causing to be initiated</w:t>
      </w:r>
      <w:r w:rsidRPr="00A36A6F">
        <w:rPr>
          <w:rFonts w:ascii="Arial" w:eastAsia="Arial" w:hAnsi="Arial" w:cs="Arial"/>
          <w:spacing w:val="40"/>
          <w:sz w:val="16"/>
          <w:szCs w:val="22"/>
        </w:rPr>
        <w:t xml:space="preserve"> </w:t>
      </w:r>
      <w:r w:rsidRPr="00A36A6F">
        <w:rPr>
          <w:rFonts w:ascii="Arial" w:eastAsia="Arial" w:hAnsi="Arial" w:cs="Arial"/>
          <w:sz w:val="16"/>
          <w:szCs w:val="22"/>
        </w:rPr>
        <w:t>any proceeding, or</w:t>
      </w:r>
      <w:r w:rsidRPr="00A36A6F">
        <w:rPr>
          <w:rFonts w:ascii="Arial" w:eastAsia="Arial" w:hAnsi="Arial" w:cs="Arial"/>
          <w:spacing w:val="-1"/>
          <w:sz w:val="16"/>
          <w:szCs w:val="22"/>
        </w:rPr>
        <w:t xml:space="preserve"> </w:t>
      </w:r>
      <w:r w:rsidRPr="00A36A6F">
        <w:rPr>
          <w:rFonts w:ascii="Arial" w:eastAsia="Arial" w:hAnsi="Arial" w:cs="Arial"/>
          <w:sz w:val="16"/>
          <w:szCs w:val="22"/>
        </w:rPr>
        <w:t>otherwise</w:t>
      </w:r>
      <w:r w:rsidRPr="00A36A6F">
        <w:rPr>
          <w:rFonts w:ascii="Arial" w:eastAsia="Arial" w:hAnsi="Arial" w:cs="Arial"/>
          <w:spacing w:val="-1"/>
          <w:sz w:val="16"/>
          <w:szCs w:val="22"/>
        </w:rPr>
        <w:t xml:space="preserve"> </w:t>
      </w:r>
      <w:r w:rsidRPr="00A36A6F">
        <w:rPr>
          <w:rFonts w:ascii="Arial" w:eastAsia="Arial" w:hAnsi="Arial" w:cs="Arial"/>
          <w:sz w:val="16"/>
          <w:szCs w:val="22"/>
        </w:rPr>
        <w:t>asserting</w:t>
      </w:r>
      <w:r w:rsidRPr="00A36A6F">
        <w:rPr>
          <w:rFonts w:ascii="Arial" w:eastAsia="Arial" w:hAnsi="Arial" w:cs="Arial"/>
          <w:spacing w:val="-1"/>
          <w:sz w:val="16"/>
          <w:szCs w:val="22"/>
        </w:rPr>
        <w:t xml:space="preserve"> </w:t>
      </w:r>
      <w:r w:rsidRPr="00A36A6F">
        <w:rPr>
          <w:rFonts w:ascii="Arial" w:eastAsia="Arial" w:hAnsi="Arial" w:cs="Arial"/>
          <w:sz w:val="16"/>
          <w:szCs w:val="22"/>
        </w:rPr>
        <w:t>or</w:t>
      </w:r>
      <w:r w:rsidRPr="00A36A6F">
        <w:rPr>
          <w:rFonts w:ascii="Arial" w:eastAsia="Arial" w:hAnsi="Arial" w:cs="Arial"/>
          <w:spacing w:val="-1"/>
          <w:sz w:val="16"/>
          <w:szCs w:val="22"/>
        </w:rPr>
        <w:t xml:space="preserve"> </w:t>
      </w:r>
      <w:r w:rsidRPr="00A36A6F">
        <w:rPr>
          <w:rFonts w:ascii="Arial" w:eastAsia="Arial" w:hAnsi="Arial" w:cs="Arial"/>
          <w:sz w:val="16"/>
          <w:szCs w:val="22"/>
        </w:rPr>
        <w:t>seeking to</w:t>
      </w:r>
      <w:r w:rsidRPr="00A36A6F">
        <w:rPr>
          <w:rFonts w:ascii="Arial" w:eastAsia="Arial" w:hAnsi="Arial" w:cs="Arial"/>
          <w:spacing w:val="-1"/>
          <w:sz w:val="16"/>
          <w:szCs w:val="22"/>
        </w:rPr>
        <w:t xml:space="preserve"> </w:t>
      </w:r>
      <w:r w:rsidRPr="00A36A6F">
        <w:rPr>
          <w:rFonts w:ascii="Arial" w:eastAsia="Arial" w:hAnsi="Arial" w:cs="Arial"/>
          <w:sz w:val="16"/>
          <w:szCs w:val="22"/>
        </w:rPr>
        <w:t>assert</w:t>
      </w:r>
      <w:r w:rsidRPr="00A36A6F">
        <w:rPr>
          <w:rFonts w:ascii="Arial" w:eastAsia="Arial" w:hAnsi="Arial" w:cs="Arial"/>
          <w:spacing w:val="-1"/>
          <w:sz w:val="16"/>
          <w:szCs w:val="22"/>
        </w:rPr>
        <w:t xml:space="preserve"> </w:t>
      </w:r>
      <w:r w:rsidRPr="00A36A6F">
        <w:rPr>
          <w:rFonts w:ascii="Arial" w:eastAsia="Arial" w:hAnsi="Arial" w:cs="Arial"/>
          <w:sz w:val="16"/>
          <w:szCs w:val="22"/>
        </w:rPr>
        <w:t>on behalf</w:t>
      </w:r>
      <w:r w:rsidRPr="00A36A6F">
        <w:rPr>
          <w:rFonts w:ascii="Arial" w:eastAsia="Arial" w:hAnsi="Arial" w:cs="Arial"/>
          <w:spacing w:val="-5"/>
          <w:sz w:val="16"/>
          <w:szCs w:val="22"/>
        </w:rPr>
        <w:t xml:space="preserve"> </w:t>
      </w:r>
      <w:r w:rsidRPr="00A36A6F">
        <w:rPr>
          <w:rFonts w:ascii="Arial" w:eastAsia="Arial" w:hAnsi="Arial" w:cs="Arial"/>
          <w:sz w:val="16"/>
          <w:szCs w:val="22"/>
        </w:rPr>
        <w:t>of</w:t>
      </w:r>
      <w:r w:rsidRPr="00A36A6F">
        <w:rPr>
          <w:rFonts w:ascii="Arial" w:eastAsia="Arial" w:hAnsi="Arial" w:cs="Arial"/>
          <w:spacing w:val="-5"/>
          <w:sz w:val="16"/>
          <w:szCs w:val="22"/>
        </w:rPr>
        <w:t xml:space="preserve"> </w:t>
      </w:r>
      <w:r w:rsidRPr="00A36A6F">
        <w:rPr>
          <w:rFonts w:ascii="Arial" w:eastAsia="Arial" w:hAnsi="Arial" w:cs="Arial"/>
          <w:sz w:val="16"/>
          <w:szCs w:val="22"/>
        </w:rPr>
        <w:t>themselves</w:t>
      </w:r>
      <w:r w:rsidRPr="00A36A6F">
        <w:rPr>
          <w:rFonts w:ascii="Arial" w:eastAsia="Arial" w:hAnsi="Arial" w:cs="Arial"/>
          <w:spacing w:val="-4"/>
          <w:sz w:val="16"/>
          <w:szCs w:val="22"/>
        </w:rPr>
        <w:t xml:space="preserve"> </w:t>
      </w:r>
      <w:r w:rsidRPr="00A36A6F">
        <w:rPr>
          <w:rFonts w:ascii="Arial" w:eastAsia="Arial" w:hAnsi="Arial" w:cs="Arial"/>
          <w:sz w:val="16"/>
          <w:szCs w:val="22"/>
        </w:rPr>
        <w:t>or</w:t>
      </w:r>
      <w:r w:rsidRPr="00A36A6F">
        <w:rPr>
          <w:rFonts w:ascii="Arial" w:eastAsia="Arial" w:hAnsi="Arial" w:cs="Arial"/>
          <w:spacing w:val="-5"/>
          <w:sz w:val="16"/>
          <w:szCs w:val="22"/>
        </w:rPr>
        <w:t xml:space="preserve"> </w:t>
      </w:r>
      <w:r w:rsidRPr="00A36A6F">
        <w:rPr>
          <w:rFonts w:ascii="Arial" w:eastAsia="Arial" w:hAnsi="Arial" w:cs="Arial"/>
          <w:sz w:val="16"/>
          <w:szCs w:val="22"/>
        </w:rPr>
        <w:t>others</w:t>
      </w:r>
      <w:r w:rsidRPr="00A36A6F">
        <w:rPr>
          <w:rFonts w:ascii="Arial" w:eastAsia="Arial" w:hAnsi="Arial" w:cs="Arial"/>
          <w:spacing w:val="-4"/>
          <w:sz w:val="16"/>
          <w:szCs w:val="22"/>
        </w:rPr>
        <w:t xml:space="preserve"> </w:t>
      </w:r>
      <w:r w:rsidRPr="00A36A6F">
        <w:rPr>
          <w:rFonts w:ascii="Arial" w:eastAsia="Arial" w:hAnsi="Arial" w:cs="Arial"/>
          <w:sz w:val="16"/>
          <w:szCs w:val="22"/>
        </w:rPr>
        <w:t>any</w:t>
      </w:r>
      <w:r w:rsidRPr="00A36A6F">
        <w:rPr>
          <w:rFonts w:ascii="Arial" w:eastAsia="Arial" w:hAnsi="Arial" w:cs="Arial"/>
          <w:spacing w:val="-3"/>
          <w:sz w:val="16"/>
          <w:szCs w:val="22"/>
        </w:rPr>
        <w:t xml:space="preserve"> </w:t>
      </w:r>
      <w:r w:rsidRPr="00A36A6F">
        <w:rPr>
          <w:rFonts w:ascii="Arial" w:eastAsia="Arial" w:hAnsi="Arial" w:cs="Arial"/>
          <w:sz w:val="16"/>
          <w:szCs w:val="22"/>
        </w:rPr>
        <w:t>right</w:t>
      </w:r>
      <w:r w:rsidRPr="00A36A6F">
        <w:rPr>
          <w:rFonts w:ascii="Arial" w:eastAsia="Arial" w:hAnsi="Arial" w:cs="Arial"/>
          <w:spacing w:val="-5"/>
          <w:sz w:val="16"/>
          <w:szCs w:val="22"/>
        </w:rPr>
        <w:t xml:space="preserve"> </w:t>
      </w:r>
      <w:r w:rsidRPr="00A36A6F">
        <w:rPr>
          <w:rFonts w:ascii="Arial" w:eastAsia="Arial" w:hAnsi="Arial" w:cs="Arial"/>
          <w:sz w:val="16"/>
          <w:szCs w:val="22"/>
        </w:rPr>
        <w:t>or</w:t>
      </w:r>
      <w:r w:rsidRPr="00A36A6F">
        <w:rPr>
          <w:rFonts w:ascii="Arial" w:eastAsia="Arial" w:hAnsi="Arial" w:cs="Arial"/>
          <w:spacing w:val="-5"/>
          <w:sz w:val="16"/>
          <w:szCs w:val="22"/>
        </w:rPr>
        <w:t xml:space="preserve"> </w:t>
      </w:r>
      <w:r w:rsidRPr="00A36A6F">
        <w:rPr>
          <w:rFonts w:ascii="Arial" w:eastAsia="Arial" w:hAnsi="Arial" w:cs="Arial"/>
          <w:sz w:val="16"/>
          <w:szCs w:val="22"/>
        </w:rPr>
        <w:t>protection</w:t>
      </w:r>
      <w:r w:rsidRPr="00A36A6F">
        <w:rPr>
          <w:rFonts w:ascii="Arial" w:eastAsia="Arial" w:hAnsi="Arial" w:cs="Arial"/>
          <w:spacing w:val="-5"/>
          <w:sz w:val="16"/>
          <w:szCs w:val="22"/>
        </w:rPr>
        <w:t xml:space="preserve"> </w:t>
      </w:r>
      <w:r w:rsidRPr="00A36A6F">
        <w:rPr>
          <w:rFonts w:ascii="Arial" w:eastAsia="Arial" w:hAnsi="Arial" w:cs="Arial"/>
          <w:sz w:val="16"/>
          <w:szCs w:val="22"/>
        </w:rPr>
        <w:t>under</w:t>
      </w:r>
      <w:r w:rsidRPr="00A36A6F">
        <w:rPr>
          <w:rFonts w:ascii="Arial" w:eastAsia="Arial" w:hAnsi="Arial" w:cs="Arial"/>
          <w:spacing w:val="-5"/>
          <w:sz w:val="16"/>
          <w:szCs w:val="22"/>
        </w:rPr>
        <w:t xml:space="preserve"> </w:t>
      </w:r>
      <w:r w:rsidRPr="00A36A6F">
        <w:rPr>
          <w:rFonts w:ascii="Arial" w:eastAsia="Arial" w:hAnsi="Arial" w:cs="Arial"/>
          <w:sz w:val="16"/>
          <w:szCs w:val="22"/>
        </w:rPr>
        <w:t xml:space="preserve">the DBA, Related Acts, this part, or </w:t>
      </w:r>
      <w:hyperlink r:id="rId128">
        <w:r w:rsidRPr="00A36A6F">
          <w:rPr>
            <w:rFonts w:ascii="Arial" w:eastAsia="Arial" w:hAnsi="Arial" w:cs="Arial"/>
            <w:color w:val="0000FF"/>
            <w:sz w:val="16"/>
            <w:szCs w:val="22"/>
            <w:u w:val="single" w:color="0000FF"/>
          </w:rPr>
          <w:t>29 CFR part 1</w:t>
        </w:r>
      </w:hyperlink>
      <w:r w:rsidRPr="00A36A6F">
        <w:rPr>
          <w:rFonts w:ascii="Arial" w:eastAsia="Arial" w:hAnsi="Arial" w:cs="Arial"/>
          <w:color w:val="0000FF"/>
          <w:sz w:val="16"/>
          <w:szCs w:val="22"/>
        </w:rPr>
        <w:t xml:space="preserve"> </w:t>
      </w:r>
      <w:r w:rsidRPr="00A36A6F">
        <w:rPr>
          <w:rFonts w:ascii="Arial" w:eastAsia="Arial" w:hAnsi="Arial" w:cs="Arial"/>
          <w:sz w:val="16"/>
          <w:szCs w:val="22"/>
        </w:rPr>
        <w:t xml:space="preserve">or </w:t>
      </w:r>
      <w:hyperlink r:id="rId129">
        <w:r w:rsidRPr="00A36A6F">
          <w:rPr>
            <w:rFonts w:ascii="Arial" w:eastAsia="Arial" w:hAnsi="Arial" w:cs="Arial"/>
            <w:color w:val="0000FF"/>
            <w:sz w:val="16"/>
            <w:szCs w:val="22"/>
            <w:u w:val="single" w:color="0000FF"/>
          </w:rPr>
          <w:t>3</w:t>
        </w:r>
        <w:r w:rsidRPr="00A36A6F">
          <w:rPr>
            <w:rFonts w:ascii="Arial" w:eastAsia="Arial" w:hAnsi="Arial" w:cs="Arial"/>
            <w:sz w:val="16"/>
            <w:szCs w:val="22"/>
          </w:rPr>
          <w:t>;</w:t>
        </w:r>
      </w:hyperlink>
    </w:p>
    <w:p w14:paraId="3A91A03B"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7FBCBE63" w14:textId="77777777" w:rsidR="00A36A6F" w:rsidRPr="00A36A6F" w:rsidRDefault="00A36A6F" w:rsidP="005D1515">
      <w:pPr>
        <w:widowControl w:val="0"/>
        <w:numPr>
          <w:ilvl w:val="0"/>
          <w:numId w:val="18"/>
        </w:numPr>
        <w:tabs>
          <w:tab w:val="left" w:pos="430"/>
        </w:tabs>
        <w:autoSpaceDE w:val="0"/>
        <w:autoSpaceDN w:val="0"/>
        <w:ind w:right="188" w:firstLine="143"/>
        <w:rPr>
          <w:rFonts w:ascii="Arial" w:eastAsia="Arial" w:hAnsi="Arial" w:cs="Arial"/>
          <w:sz w:val="16"/>
          <w:szCs w:val="22"/>
        </w:rPr>
      </w:pPr>
      <w:r w:rsidRPr="00A36A6F">
        <w:rPr>
          <w:rFonts w:ascii="Arial" w:eastAsia="Arial" w:hAnsi="Arial" w:cs="Arial"/>
          <w:sz w:val="16"/>
          <w:szCs w:val="22"/>
        </w:rPr>
        <w:t>Cooperating in any investigation or other compliance action,</w:t>
      </w:r>
      <w:r w:rsidRPr="00A36A6F">
        <w:rPr>
          <w:rFonts w:ascii="Arial" w:eastAsia="Arial" w:hAnsi="Arial" w:cs="Arial"/>
          <w:spacing w:val="-5"/>
          <w:sz w:val="16"/>
          <w:szCs w:val="22"/>
        </w:rPr>
        <w:t xml:space="preserve"> </w:t>
      </w:r>
      <w:r w:rsidRPr="00A36A6F">
        <w:rPr>
          <w:rFonts w:ascii="Arial" w:eastAsia="Arial" w:hAnsi="Arial" w:cs="Arial"/>
          <w:sz w:val="16"/>
          <w:szCs w:val="22"/>
        </w:rPr>
        <w:t>or</w:t>
      </w:r>
      <w:r w:rsidRPr="00A36A6F">
        <w:rPr>
          <w:rFonts w:ascii="Arial" w:eastAsia="Arial" w:hAnsi="Arial" w:cs="Arial"/>
          <w:spacing w:val="-5"/>
          <w:sz w:val="16"/>
          <w:szCs w:val="22"/>
        </w:rPr>
        <w:t xml:space="preserve"> </w:t>
      </w:r>
      <w:r w:rsidRPr="00A36A6F">
        <w:rPr>
          <w:rFonts w:ascii="Arial" w:eastAsia="Arial" w:hAnsi="Arial" w:cs="Arial"/>
          <w:sz w:val="16"/>
          <w:szCs w:val="22"/>
        </w:rPr>
        <w:t>testifying</w:t>
      </w:r>
      <w:r w:rsidRPr="00A36A6F">
        <w:rPr>
          <w:rFonts w:ascii="Arial" w:eastAsia="Arial" w:hAnsi="Arial" w:cs="Arial"/>
          <w:spacing w:val="-5"/>
          <w:sz w:val="16"/>
          <w:szCs w:val="22"/>
        </w:rPr>
        <w:t xml:space="preserve"> </w:t>
      </w:r>
      <w:r w:rsidRPr="00A36A6F">
        <w:rPr>
          <w:rFonts w:ascii="Arial" w:eastAsia="Arial" w:hAnsi="Arial" w:cs="Arial"/>
          <w:sz w:val="16"/>
          <w:szCs w:val="22"/>
        </w:rPr>
        <w:t>in</w:t>
      </w:r>
      <w:r w:rsidRPr="00A36A6F">
        <w:rPr>
          <w:rFonts w:ascii="Arial" w:eastAsia="Arial" w:hAnsi="Arial" w:cs="Arial"/>
          <w:spacing w:val="-5"/>
          <w:sz w:val="16"/>
          <w:szCs w:val="22"/>
        </w:rPr>
        <w:t xml:space="preserve"> </w:t>
      </w:r>
      <w:r w:rsidRPr="00A36A6F">
        <w:rPr>
          <w:rFonts w:ascii="Arial" w:eastAsia="Arial" w:hAnsi="Arial" w:cs="Arial"/>
          <w:sz w:val="16"/>
          <w:szCs w:val="22"/>
        </w:rPr>
        <w:t>any</w:t>
      </w:r>
      <w:r w:rsidRPr="00A36A6F">
        <w:rPr>
          <w:rFonts w:ascii="Arial" w:eastAsia="Arial" w:hAnsi="Arial" w:cs="Arial"/>
          <w:spacing w:val="-4"/>
          <w:sz w:val="16"/>
          <w:szCs w:val="22"/>
        </w:rPr>
        <w:t xml:space="preserve"> </w:t>
      </w:r>
      <w:r w:rsidRPr="00A36A6F">
        <w:rPr>
          <w:rFonts w:ascii="Arial" w:eastAsia="Arial" w:hAnsi="Arial" w:cs="Arial"/>
          <w:sz w:val="16"/>
          <w:szCs w:val="22"/>
        </w:rPr>
        <w:t>proceeding</w:t>
      </w:r>
      <w:r w:rsidRPr="00A36A6F">
        <w:rPr>
          <w:rFonts w:ascii="Arial" w:eastAsia="Arial" w:hAnsi="Arial" w:cs="Arial"/>
          <w:spacing w:val="-5"/>
          <w:sz w:val="16"/>
          <w:szCs w:val="22"/>
        </w:rPr>
        <w:t xml:space="preserve"> </w:t>
      </w:r>
      <w:r w:rsidRPr="00A36A6F">
        <w:rPr>
          <w:rFonts w:ascii="Arial" w:eastAsia="Arial" w:hAnsi="Arial" w:cs="Arial"/>
          <w:sz w:val="16"/>
          <w:szCs w:val="22"/>
        </w:rPr>
        <w:t>under</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DBA,</w:t>
      </w:r>
      <w:r w:rsidRPr="00A36A6F">
        <w:rPr>
          <w:rFonts w:ascii="Arial" w:eastAsia="Arial" w:hAnsi="Arial" w:cs="Arial"/>
          <w:spacing w:val="-5"/>
          <w:sz w:val="16"/>
          <w:szCs w:val="22"/>
        </w:rPr>
        <w:t xml:space="preserve"> </w:t>
      </w:r>
      <w:r w:rsidRPr="00A36A6F">
        <w:rPr>
          <w:rFonts w:ascii="Arial" w:eastAsia="Arial" w:hAnsi="Arial" w:cs="Arial"/>
          <w:sz w:val="16"/>
          <w:szCs w:val="22"/>
        </w:rPr>
        <w:t xml:space="preserve">Related Acts, this part, or </w:t>
      </w:r>
      <w:hyperlink r:id="rId130">
        <w:r w:rsidRPr="00A36A6F">
          <w:rPr>
            <w:rFonts w:ascii="Arial" w:eastAsia="Arial" w:hAnsi="Arial" w:cs="Arial"/>
            <w:color w:val="0000FF"/>
            <w:sz w:val="16"/>
            <w:szCs w:val="22"/>
            <w:u w:val="single" w:color="0000FF"/>
          </w:rPr>
          <w:t>29 CFR part 1</w:t>
        </w:r>
      </w:hyperlink>
      <w:r w:rsidRPr="00A36A6F">
        <w:rPr>
          <w:rFonts w:ascii="Arial" w:eastAsia="Arial" w:hAnsi="Arial" w:cs="Arial"/>
          <w:color w:val="0000FF"/>
          <w:sz w:val="16"/>
          <w:szCs w:val="22"/>
        </w:rPr>
        <w:t xml:space="preserve"> </w:t>
      </w:r>
      <w:r w:rsidRPr="00A36A6F">
        <w:rPr>
          <w:rFonts w:ascii="Arial" w:eastAsia="Arial" w:hAnsi="Arial" w:cs="Arial"/>
          <w:sz w:val="16"/>
          <w:szCs w:val="22"/>
        </w:rPr>
        <w:t xml:space="preserve">or </w:t>
      </w:r>
      <w:hyperlink r:id="rId131">
        <w:r w:rsidRPr="00A36A6F">
          <w:rPr>
            <w:rFonts w:ascii="Arial" w:eastAsia="Arial" w:hAnsi="Arial" w:cs="Arial"/>
            <w:color w:val="0000FF"/>
            <w:sz w:val="16"/>
            <w:szCs w:val="22"/>
            <w:u w:val="single" w:color="0000FF"/>
          </w:rPr>
          <w:t>3</w:t>
        </w:r>
        <w:r w:rsidRPr="00A36A6F">
          <w:rPr>
            <w:rFonts w:ascii="Arial" w:eastAsia="Arial" w:hAnsi="Arial" w:cs="Arial"/>
            <w:sz w:val="16"/>
            <w:szCs w:val="22"/>
          </w:rPr>
          <w:t>;</w:t>
        </w:r>
      </w:hyperlink>
      <w:r w:rsidRPr="00A36A6F">
        <w:rPr>
          <w:rFonts w:ascii="Arial" w:eastAsia="Arial" w:hAnsi="Arial" w:cs="Arial"/>
          <w:sz w:val="16"/>
          <w:szCs w:val="22"/>
        </w:rPr>
        <w:t xml:space="preserve"> or</w:t>
      </w:r>
    </w:p>
    <w:p w14:paraId="06E0DCB2"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7B7F4E89" w14:textId="77777777" w:rsidR="00A36A6F" w:rsidRPr="00A36A6F" w:rsidRDefault="00A36A6F" w:rsidP="005D1515">
      <w:pPr>
        <w:widowControl w:val="0"/>
        <w:numPr>
          <w:ilvl w:val="0"/>
          <w:numId w:val="18"/>
        </w:numPr>
        <w:tabs>
          <w:tab w:val="left" w:pos="439"/>
        </w:tabs>
        <w:autoSpaceDE w:val="0"/>
        <w:autoSpaceDN w:val="0"/>
        <w:spacing w:before="1"/>
        <w:ind w:right="374" w:firstLine="143"/>
        <w:rPr>
          <w:rFonts w:ascii="Arial" w:eastAsia="Arial" w:hAnsi="Arial" w:cs="Arial"/>
          <w:sz w:val="16"/>
          <w:szCs w:val="22"/>
        </w:rPr>
      </w:pPr>
      <w:r w:rsidRPr="00A36A6F">
        <w:rPr>
          <w:rFonts w:ascii="Arial" w:eastAsia="Arial" w:hAnsi="Arial" w:cs="Arial"/>
          <w:sz w:val="16"/>
          <w:szCs w:val="22"/>
        </w:rPr>
        <w:t>Informing</w:t>
      </w:r>
      <w:r w:rsidRPr="00A36A6F">
        <w:rPr>
          <w:rFonts w:ascii="Arial" w:eastAsia="Arial" w:hAnsi="Arial" w:cs="Arial"/>
          <w:spacing w:val="-5"/>
          <w:sz w:val="16"/>
          <w:szCs w:val="22"/>
        </w:rPr>
        <w:t xml:space="preserve"> </w:t>
      </w:r>
      <w:r w:rsidRPr="00A36A6F">
        <w:rPr>
          <w:rFonts w:ascii="Arial" w:eastAsia="Arial" w:hAnsi="Arial" w:cs="Arial"/>
          <w:sz w:val="16"/>
          <w:szCs w:val="22"/>
        </w:rPr>
        <w:t>any</w:t>
      </w:r>
      <w:r w:rsidRPr="00A36A6F">
        <w:rPr>
          <w:rFonts w:ascii="Arial" w:eastAsia="Arial" w:hAnsi="Arial" w:cs="Arial"/>
          <w:spacing w:val="-4"/>
          <w:sz w:val="16"/>
          <w:szCs w:val="22"/>
        </w:rPr>
        <w:t xml:space="preserve"> </w:t>
      </w:r>
      <w:r w:rsidRPr="00A36A6F">
        <w:rPr>
          <w:rFonts w:ascii="Arial" w:eastAsia="Arial" w:hAnsi="Arial" w:cs="Arial"/>
          <w:sz w:val="16"/>
          <w:szCs w:val="22"/>
        </w:rPr>
        <w:t>other</w:t>
      </w:r>
      <w:r w:rsidRPr="00A36A6F">
        <w:rPr>
          <w:rFonts w:ascii="Arial" w:eastAsia="Arial" w:hAnsi="Arial" w:cs="Arial"/>
          <w:spacing w:val="-5"/>
          <w:sz w:val="16"/>
          <w:szCs w:val="22"/>
        </w:rPr>
        <w:t xml:space="preserve"> </w:t>
      </w:r>
      <w:r w:rsidRPr="00A36A6F">
        <w:rPr>
          <w:rFonts w:ascii="Arial" w:eastAsia="Arial" w:hAnsi="Arial" w:cs="Arial"/>
          <w:sz w:val="16"/>
          <w:szCs w:val="22"/>
        </w:rPr>
        <w:t>person</w:t>
      </w:r>
      <w:r w:rsidRPr="00A36A6F">
        <w:rPr>
          <w:rFonts w:ascii="Arial" w:eastAsia="Arial" w:hAnsi="Arial" w:cs="Arial"/>
          <w:spacing w:val="-5"/>
          <w:sz w:val="16"/>
          <w:szCs w:val="22"/>
        </w:rPr>
        <w:t xml:space="preserve"> </w:t>
      </w:r>
      <w:r w:rsidRPr="00A36A6F">
        <w:rPr>
          <w:rFonts w:ascii="Arial" w:eastAsia="Arial" w:hAnsi="Arial" w:cs="Arial"/>
          <w:sz w:val="16"/>
          <w:szCs w:val="22"/>
        </w:rPr>
        <w:t>about</w:t>
      </w:r>
      <w:r w:rsidRPr="00A36A6F">
        <w:rPr>
          <w:rFonts w:ascii="Arial" w:eastAsia="Arial" w:hAnsi="Arial" w:cs="Arial"/>
          <w:spacing w:val="-5"/>
          <w:sz w:val="16"/>
          <w:szCs w:val="22"/>
        </w:rPr>
        <w:t xml:space="preserve"> </w:t>
      </w:r>
      <w:r w:rsidRPr="00A36A6F">
        <w:rPr>
          <w:rFonts w:ascii="Arial" w:eastAsia="Arial" w:hAnsi="Arial" w:cs="Arial"/>
          <w:sz w:val="16"/>
          <w:szCs w:val="22"/>
        </w:rPr>
        <w:t>their</w:t>
      </w:r>
      <w:r w:rsidRPr="00A36A6F">
        <w:rPr>
          <w:rFonts w:ascii="Arial" w:eastAsia="Arial" w:hAnsi="Arial" w:cs="Arial"/>
          <w:spacing w:val="-5"/>
          <w:sz w:val="16"/>
          <w:szCs w:val="22"/>
        </w:rPr>
        <w:t xml:space="preserve"> </w:t>
      </w:r>
      <w:r w:rsidRPr="00A36A6F">
        <w:rPr>
          <w:rFonts w:ascii="Arial" w:eastAsia="Arial" w:hAnsi="Arial" w:cs="Arial"/>
          <w:sz w:val="16"/>
          <w:szCs w:val="22"/>
        </w:rPr>
        <w:t>rights</w:t>
      </w:r>
      <w:r w:rsidRPr="00A36A6F">
        <w:rPr>
          <w:rFonts w:ascii="Arial" w:eastAsia="Arial" w:hAnsi="Arial" w:cs="Arial"/>
          <w:spacing w:val="-5"/>
          <w:sz w:val="16"/>
          <w:szCs w:val="22"/>
        </w:rPr>
        <w:t xml:space="preserve"> </w:t>
      </w:r>
      <w:r w:rsidRPr="00A36A6F">
        <w:rPr>
          <w:rFonts w:ascii="Arial" w:eastAsia="Arial" w:hAnsi="Arial" w:cs="Arial"/>
          <w:sz w:val="16"/>
          <w:szCs w:val="22"/>
        </w:rPr>
        <w:t>under</w:t>
      </w:r>
      <w:r w:rsidRPr="00A36A6F">
        <w:rPr>
          <w:rFonts w:ascii="Arial" w:eastAsia="Arial" w:hAnsi="Arial" w:cs="Arial"/>
          <w:spacing w:val="-5"/>
          <w:sz w:val="16"/>
          <w:szCs w:val="22"/>
        </w:rPr>
        <w:t xml:space="preserve"> </w:t>
      </w:r>
      <w:r w:rsidRPr="00A36A6F">
        <w:rPr>
          <w:rFonts w:ascii="Arial" w:eastAsia="Arial" w:hAnsi="Arial" w:cs="Arial"/>
          <w:sz w:val="16"/>
          <w:szCs w:val="22"/>
        </w:rPr>
        <w:t xml:space="preserve">the DBA, Related Acts, this part, or </w:t>
      </w:r>
      <w:hyperlink r:id="rId132">
        <w:r w:rsidRPr="00A36A6F">
          <w:rPr>
            <w:rFonts w:ascii="Arial" w:eastAsia="Arial" w:hAnsi="Arial" w:cs="Arial"/>
            <w:color w:val="0000FF"/>
            <w:sz w:val="16"/>
            <w:szCs w:val="22"/>
            <w:u w:val="single" w:color="0000FF"/>
          </w:rPr>
          <w:t>29 CFR part 1</w:t>
        </w:r>
      </w:hyperlink>
      <w:r w:rsidRPr="00A36A6F">
        <w:rPr>
          <w:rFonts w:ascii="Arial" w:eastAsia="Arial" w:hAnsi="Arial" w:cs="Arial"/>
          <w:color w:val="0000FF"/>
          <w:sz w:val="16"/>
          <w:szCs w:val="22"/>
        </w:rPr>
        <w:t xml:space="preserve"> </w:t>
      </w:r>
      <w:r w:rsidRPr="00A36A6F">
        <w:rPr>
          <w:rFonts w:ascii="Arial" w:eastAsia="Arial" w:hAnsi="Arial" w:cs="Arial"/>
          <w:sz w:val="16"/>
          <w:szCs w:val="22"/>
        </w:rPr>
        <w:t xml:space="preserve">or </w:t>
      </w:r>
      <w:hyperlink r:id="rId133">
        <w:r w:rsidRPr="00A36A6F">
          <w:rPr>
            <w:rFonts w:ascii="Arial" w:eastAsia="Arial" w:hAnsi="Arial" w:cs="Arial"/>
            <w:color w:val="0000FF"/>
            <w:sz w:val="16"/>
            <w:szCs w:val="22"/>
            <w:u w:val="single" w:color="0000FF"/>
          </w:rPr>
          <w:t>3</w:t>
        </w:r>
        <w:r w:rsidRPr="00A36A6F">
          <w:rPr>
            <w:rFonts w:ascii="Arial" w:eastAsia="Arial" w:hAnsi="Arial" w:cs="Arial"/>
            <w:sz w:val="16"/>
            <w:szCs w:val="22"/>
          </w:rPr>
          <w:t>.</w:t>
        </w:r>
      </w:hyperlink>
    </w:p>
    <w:p w14:paraId="5DF4CE9C" w14:textId="77777777" w:rsidR="00A36A6F" w:rsidRPr="00A36A6F" w:rsidRDefault="00A36A6F" w:rsidP="00A36A6F">
      <w:pPr>
        <w:widowControl w:val="0"/>
        <w:autoSpaceDE w:val="0"/>
        <w:autoSpaceDN w:val="0"/>
        <w:rPr>
          <w:rFonts w:ascii="Arial" w:eastAsia="Arial" w:hAnsi="Arial" w:cs="Arial"/>
          <w:sz w:val="16"/>
          <w:szCs w:val="16"/>
        </w:rPr>
      </w:pPr>
    </w:p>
    <w:p w14:paraId="13A725CB"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0E619E89" w14:textId="77777777" w:rsidR="00A36A6F" w:rsidRPr="00A36A6F" w:rsidRDefault="00A36A6F" w:rsidP="005D1515">
      <w:pPr>
        <w:pStyle w:val="ListParagraph"/>
        <w:numPr>
          <w:ilvl w:val="1"/>
          <w:numId w:val="39"/>
        </w:numPr>
        <w:spacing w:before="96"/>
        <w:rPr>
          <w:rFonts w:ascii="Arial" w:eastAsia="Arial" w:hAnsi="Arial" w:cs="Arial"/>
          <w:b/>
          <w:bCs/>
          <w:sz w:val="16"/>
          <w:szCs w:val="16"/>
        </w:rPr>
      </w:pPr>
      <w:r w:rsidRPr="00A36A6F">
        <w:rPr>
          <w:rFonts w:ascii="Arial" w:eastAsia="Arial" w:hAnsi="Arial" w:cs="Arial"/>
          <w:b/>
          <w:bCs/>
          <w:sz w:val="16"/>
          <w:szCs w:val="16"/>
        </w:rPr>
        <w:t>CONTRACT</w:t>
      </w:r>
      <w:r w:rsidRPr="00A36A6F">
        <w:rPr>
          <w:rFonts w:ascii="Arial" w:eastAsia="Arial" w:hAnsi="Arial" w:cs="Arial"/>
          <w:b/>
          <w:bCs/>
          <w:spacing w:val="-7"/>
          <w:sz w:val="16"/>
          <w:szCs w:val="16"/>
        </w:rPr>
        <w:t xml:space="preserve"> </w:t>
      </w:r>
      <w:r w:rsidRPr="00A36A6F">
        <w:rPr>
          <w:rFonts w:ascii="Arial" w:eastAsia="Arial" w:hAnsi="Arial" w:cs="Arial"/>
          <w:b/>
          <w:bCs/>
          <w:sz w:val="16"/>
          <w:szCs w:val="16"/>
        </w:rPr>
        <w:t>WORK</w:t>
      </w:r>
      <w:r w:rsidRPr="00A36A6F">
        <w:rPr>
          <w:rFonts w:ascii="Arial" w:eastAsia="Arial" w:hAnsi="Arial" w:cs="Arial"/>
          <w:b/>
          <w:bCs/>
          <w:spacing w:val="-8"/>
          <w:sz w:val="16"/>
          <w:szCs w:val="16"/>
        </w:rPr>
        <w:t xml:space="preserve"> </w:t>
      </w:r>
      <w:r w:rsidRPr="00A36A6F">
        <w:rPr>
          <w:rFonts w:ascii="Arial" w:eastAsia="Arial" w:hAnsi="Arial" w:cs="Arial"/>
          <w:b/>
          <w:bCs/>
          <w:sz w:val="16"/>
          <w:szCs w:val="16"/>
        </w:rPr>
        <w:t>HOURS</w:t>
      </w:r>
      <w:r w:rsidRPr="00A36A6F">
        <w:rPr>
          <w:rFonts w:ascii="Arial" w:eastAsia="Arial" w:hAnsi="Arial" w:cs="Arial"/>
          <w:b/>
          <w:bCs/>
          <w:spacing w:val="-7"/>
          <w:sz w:val="16"/>
          <w:szCs w:val="16"/>
        </w:rPr>
        <w:t xml:space="preserve"> </w:t>
      </w:r>
      <w:r w:rsidRPr="00A36A6F">
        <w:rPr>
          <w:rFonts w:ascii="Arial" w:eastAsia="Arial" w:hAnsi="Arial" w:cs="Arial"/>
          <w:b/>
          <w:bCs/>
          <w:sz w:val="16"/>
          <w:szCs w:val="16"/>
        </w:rPr>
        <w:t>AND</w:t>
      </w:r>
      <w:r w:rsidRPr="00A36A6F">
        <w:rPr>
          <w:rFonts w:ascii="Arial" w:eastAsia="Arial" w:hAnsi="Arial" w:cs="Arial"/>
          <w:b/>
          <w:bCs/>
          <w:spacing w:val="-8"/>
          <w:sz w:val="16"/>
          <w:szCs w:val="16"/>
        </w:rPr>
        <w:t xml:space="preserve"> </w:t>
      </w:r>
      <w:r w:rsidRPr="00A36A6F">
        <w:rPr>
          <w:rFonts w:ascii="Arial" w:eastAsia="Arial" w:hAnsi="Arial" w:cs="Arial"/>
          <w:b/>
          <w:bCs/>
          <w:sz w:val="16"/>
          <w:szCs w:val="16"/>
        </w:rPr>
        <w:t>SAFETY</w:t>
      </w:r>
      <w:r w:rsidRPr="00A36A6F">
        <w:rPr>
          <w:rFonts w:ascii="Arial" w:eastAsia="Arial" w:hAnsi="Arial" w:cs="Arial"/>
          <w:b/>
          <w:bCs/>
          <w:spacing w:val="-7"/>
          <w:sz w:val="16"/>
          <w:szCs w:val="16"/>
        </w:rPr>
        <w:t xml:space="preserve"> </w:t>
      </w:r>
      <w:r w:rsidRPr="00A36A6F">
        <w:rPr>
          <w:rFonts w:ascii="Arial" w:eastAsia="Arial" w:hAnsi="Arial" w:cs="Arial"/>
          <w:b/>
          <w:bCs/>
          <w:sz w:val="16"/>
          <w:szCs w:val="16"/>
        </w:rPr>
        <w:t xml:space="preserve">STANDARDS </w:t>
      </w:r>
      <w:r w:rsidRPr="00A36A6F">
        <w:rPr>
          <w:rFonts w:ascii="Arial" w:eastAsia="Arial" w:hAnsi="Arial" w:cs="Arial"/>
          <w:b/>
          <w:bCs/>
          <w:spacing w:val="-4"/>
          <w:sz w:val="16"/>
          <w:szCs w:val="16"/>
        </w:rPr>
        <w:t>ACT</w:t>
      </w:r>
    </w:p>
    <w:p w14:paraId="520BB3AD" w14:textId="77777777" w:rsidR="00A36A6F" w:rsidRPr="00A36A6F" w:rsidRDefault="00A36A6F" w:rsidP="00A36A6F">
      <w:pPr>
        <w:widowControl w:val="0"/>
        <w:autoSpaceDE w:val="0"/>
        <w:autoSpaceDN w:val="0"/>
        <w:spacing w:before="97"/>
        <w:rPr>
          <w:rFonts w:ascii="Arial" w:eastAsia="Arial" w:hAnsi="Arial" w:cs="Arial"/>
          <w:b/>
          <w:sz w:val="16"/>
          <w:szCs w:val="16"/>
        </w:rPr>
      </w:pPr>
    </w:p>
    <w:p w14:paraId="25F8DFBF" w14:textId="77777777" w:rsidR="00A36A6F" w:rsidRPr="00A36A6F" w:rsidRDefault="00A36A6F" w:rsidP="00A36A6F">
      <w:pPr>
        <w:widowControl w:val="0"/>
        <w:autoSpaceDE w:val="0"/>
        <w:autoSpaceDN w:val="0"/>
        <w:spacing w:before="1"/>
        <w:ind w:right="215"/>
        <w:rPr>
          <w:rFonts w:ascii="Arial" w:eastAsia="Arial" w:hAnsi="Arial" w:cs="Arial"/>
          <w:sz w:val="16"/>
          <w:szCs w:val="16"/>
        </w:rPr>
      </w:pPr>
      <w:r w:rsidRPr="00A36A6F">
        <w:rPr>
          <w:rFonts w:ascii="Arial" w:eastAsia="Arial" w:hAnsi="Arial" w:cs="Arial"/>
          <w:sz w:val="16"/>
          <w:szCs w:val="16"/>
        </w:rPr>
        <w:t>Pursuant</w:t>
      </w:r>
      <w:r w:rsidRPr="00A36A6F">
        <w:rPr>
          <w:rFonts w:ascii="Arial" w:eastAsia="Arial" w:hAnsi="Arial" w:cs="Arial"/>
          <w:spacing w:val="-5"/>
          <w:sz w:val="16"/>
          <w:szCs w:val="16"/>
        </w:rPr>
        <w:t xml:space="preserve"> </w:t>
      </w:r>
      <w:r w:rsidRPr="00A36A6F">
        <w:rPr>
          <w:rFonts w:ascii="Arial" w:eastAsia="Arial" w:hAnsi="Arial" w:cs="Arial"/>
          <w:sz w:val="16"/>
          <w:szCs w:val="16"/>
        </w:rPr>
        <w:t>to</w:t>
      </w:r>
      <w:r w:rsidRPr="00A36A6F">
        <w:rPr>
          <w:rFonts w:ascii="Arial" w:eastAsia="Arial" w:hAnsi="Arial" w:cs="Arial"/>
          <w:spacing w:val="-5"/>
          <w:sz w:val="16"/>
          <w:szCs w:val="16"/>
        </w:rPr>
        <w:t xml:space="preserve"> </w:t>
      </w:r>
      <w:r w:rsidRPr="00A36A6F">
        <w:rPr>
          <w:rFonts w:ascii="Arial" w:eastAsia="Arial" w:hAnsi="Arial" w:cs="Arial"/>
          <w:sz w:val="16"/>
          <w:szCs w:val="16"/>
        </w:rPr>
        <w:t>29</w:t>
      </w:r>
      <w:r w:rsidRPr="00A36A6F">
        <w:rPr>
          <w:rFonts w:ascii="Arial" w:eastAsia="Arial" w:hAnsi="Arial" w:cs="Arial"/>
          <w:spacing w:val="-3"/>
          <w:sz w:val="16"/>
          <w:szCs w:val="16"/>
        </w:rPr>
        <w:t xml:space="preserve"> </w:t>
      </w:r>
      <w:r w:rsidRPr="00A36A6F">
        <w:rPr>
          <w:rFonts w:ascii="Arial" w:eastAsia="Arial" w:hAnsi="Arial" w:cs="Arial"/>
          <w:sz w:val="16"/>
          <w:szCs w:val="16"/>
        </w:rPr>
        <w:t>CFR</w:t>
      </w:r>
      <w:r w:rsidRPr="00A36A6F">
        <w:rPr>
          <w:rFonts w:ascii="Arial" w:eastAsia="Arial" w:hAnsi="Arial" w:cs="Arial"/>
          <w:spacing w:val="-5"/>
          <w:sz w:val="16"/>
          <w:szCs w:val="16"/>
        </w:rPr>
        <w:t xml:space="preserve"> </w:t>
      </w:r>
      <w:r w:rsidRPr="00A36A6F">
        <w:rPr>
          <w:rFonts w:ascii="Arial" w:eastAsia="Arial" w:hAnsi="Arial" w:cs="Arial"/>
          <w:sz w:val="16"/>
          <w:szCs w:val="16"/>
        </w:rPr>
        <w:t>5.5(b),</w:t>
      </w:r>
      <w:r w:rsidRPr="00A36A6F">
        <w:rPr>
          <w:rFonts w:ascii="Arial" w:eastAsia="Arial" w:hAnsi="Arial" w:cs="Arial"/>
          <w:spacing w:val="-5"/>
          <w:sz w:val="16"/>
          <w:szCs w:val="16"/>
        </w:rPr>
        <w:t xml:space="preserve"> </w:t>
      </w:r>
      <w:r w:rsidRPr="00A36A6F">
        <w:rPr>
          <w:rFonts w:ascii="Arial" w:eastAsia="Arial" w:hAnsi="Arial" w:cs="Arial"/>
          <w:sz w:val="16"/>
          <w:szCs w:val="16"/>
        </w:rPr>
        <w:t>the</w:t>
      </w:r>
      <w:r w:rsidRPr="00A36A6F">
        <w:rPr>
          <w:rFonts w:ascii="Arial" w:eastAsia="Arial" w:hAnsi="Arial" w:cs="Arial"/>
          <w:spacing w:val="-3"/>
          <w:sz w:val="16"/>
          <w:szCs w:val="16"/>
        </w:rPr>
        <w:t xml:space="preserve"> </w:t>
      </w:r>
      <w:r w:rsidRPr="00A36A6F">
        <w:rPr>
          <w:rFonts w:ascii="Arial" w:eastAsia="Arial" w:hAnsi="Arial" w:cs="Arial"/>
          <w:sz w:val="16"/>
          <w:szCs w:val="16"/>
        </w:rPr>
        <w:t>following</w:t>
      </w:r>
      <w:r w:rsidRPr="00A36A6F">
        <w:rPr>
          <w:rFonts w:ascii="Arial" w:eastAsia="Arial" w:hAnsi="Arial" w:cs="Arial"/>
          <w:spacing w:val="-5"/>
          <w:sz w:val="16"/>
          <w:szCs w:val="16"/>
        </w:rPr>
        <w:t xml:space="preserve"> </w:t>
      </w:r>
      <w:r w:rsidRPr="00A36A6F">
        <w:rPr>
          <w:rFonts w:ascii="Arial" w:eastAsia="Arial" w:hAnsi="Arial" w:cs="Arial"/>
          <w:sz w:val="16"/>
          <w:szCs w:val="16"/>
        </w:rPr>
        <w:t>clauses</w:t>
      </w:r>
      <w:r w:rsidRPr="00A36A6F">
        <w:rPr>
          <w:rFonts w:ascii="Arial" w:eastAsia="Arial" w:hAnsi="Arial" w:cs="Arial"/>
          <w:spacing w:val="-4"/>
          <w:sz w:val="16"/>
          <w:szCs w:val="16"/>
        </w:rPr>
        <w:t xml:space="preserve"> </w:t>
      </w:r>
      <w:r w:rsidRPr="00A36A6F">
        <w:rPr>
          <w:rFonts w:ascii="Arial" w:eastAsia="Arial" w:hAnsi="Arial" w:cs="Arial"/>
          <w:sz w:val="16"/>
          <w:szCs w:val="16"/>
        </w:rPr>
        <w:t>apply</w:t>
      </w:r>
      <w:r w:rsidRPr="00A36A6F">
        <w:rPr>
          <w:rFonts w:ascii="Arial" w:eastAsia="Arial" w:hAnsi="Arial" w:cs="Arial"/>
          <w:spacing w:val="-4"/>
          <w:sz w:val="16"/>
          <w:szCs w:val="16"/>
        </w:rPr>
        <w:t xml:space="preserve"> </w:t>
      </w:r>
      <w:r w:rsidRPr="00A36A6F">
        <w:rPr>
          <w:rFonts w:ascii="Arial" w:eastAsia="Arial" w:hAnsi="Arial" w:cs="Arial"/>
          <w:sz w:val="16"/>
          <w:szCs w:val="16"/>
        </w:rPr>
        <w:t>to</w:t>
      </w:r>
      <w:r w:rsidRPr="00A36A6F">
        <w:rPr>
          <w:rFonts w:ascii="Arial" w:eastAsia="Arial" w:hAnsi="Arial" w:cs="Arial"/>
          <w:spacing w:val="-5"/>
          <w:sz w:val="16"/>
          <w:szCs w:val="16"/>
        </w:rPr>
        <w:t xml:space="preserve"> </w:t>
      </w:r>
      <w:r w:rsidRPr="00A36A6F">
        <w:rPr>
          <w:rFonts w:ascii="Arial" w:eastAsia="Arial" w:hAnsi="Arial" w:cs="Arial"/>
          <w:sz w:val="16"/>
          <w:szCs w:val="16"/>
        </w:rPr>
        <w:t xml:space="preserve">any Federal-aid construction contract in an amount </w:t>
      </w:r>
      <w:proofErr w:type="gramStart"/>
      <w:r w:rsidRPr="00A36A6F">
        <w:rPr>
          <w:rFonts w:ascii="Arial" w:eastAsia="Arial" w:hAnsi="Arial" w:cs="Arial"/>
          <w:sz w:val="16"/>
          <w:szCs w:val="16"/>
        </w:rPr>
        <w:t>in excess of</w:t>
      </w:r>
      <w:proofErr w:type="gramEnd"/>
    </w:p>
    <w:p w14:paraId="57AC6B71" w14:textId="77777777" w:rsidR="00A36A6F" w:rsidRPr="00A36A6F" w:rsidRDefault="00A36A6F" w:rsidP="00A36A6F">
      <w:pPr>
        <w:widowControl w:val="0"/>
        <w:autoSpaceDE w:val="0"/>
        <w:autoSpaceDN w:val="0"/>
        <w:ind w:right="156"/>
        <w:rPr>
          <w:rFonts w:ascii="Arial" w:eastAsia="Arial" w:hAnsi="Arial" w:cs="Arial"/>
          <w:sz w:val="16"/>
          <w:szCs w:val="16"/>
        </w:rPr>
      </w:pPr>
      <w:r w:rsidRPr="00A36A6F">
        <w:rPr>
          <w:rFonts w:ascii="Arial" w:eastAsia="Arial" w:hAnsi="Arial" w:cs="Arial"/>
          <w:sz w:val="16"/>
          <w:szCs w:val="16"/>
        </w:rPr>
        <w:t>$100,000 and subject to the overtime provisions of the Contract Work Hours and Safety Standards Act. These clauses</w:t>
      </w:r>
      <w:r w:rsidRPr="00A36A6F">
        <w:rPr>
          <w:rFonts w:ascii="Arial" w:eastAsia="Arial" w:hAnsi="Arial" w:cs="Arial"/>
          <w:spacing w:val="-4"/>
          <w:sz w:val="16"/>
          <w:szCs w:val="16"/>
        </w:rPr>
        <w:t xml:space="preserve"> </w:t>
      </w:r>
      <w:r w:rsidRPr="00A36A6F">
        <w:rPr>
          <w:rFonts w:ascii="Arial" w:eastAsia="Arial" w:hAnsi="Arial" w:cs="Arial"/>
          <w:sz w:val="16"/>
          <w:szCs w:val="16"/>
        </w:rPr>
        <w:t>shall</w:t>
      </w:r>
      <w:r w:rsidRPr="00A36A6F">
        <w:rPr>
          <w:rFonts w:ascii="Arial" w:eastAsia="Arial" w:hAnsi="Arial" w:cs="Arial"/>
          <w:spacing w:val="-4"/>
          <w:sz w:val="16"/>
          <w:szCs w:val="16"/>
        </w:rPr>
        <w:t xml:space="preserve"> </w:t>
      </w:r>
      <w:r w:rsidRPr="00A36A6F">
        <w:rPr>
          <w:rFonts w:ascii="Arial" w:eastAsia="Arial" w:hAnsi="Arial" w:cs="Arial"/>
          <w:sz w:val="16"/>
          <w:szCs w:val="16"/>
        </w:rPr>
        <w:t>be</w:t>
      </w:r>
      <w:r w:rsidRPr="00A36A6F">
        <w:rPr>
          <w:rFonts w:ascii="Arial" w:eastAsia="Arial" w:hAnsi="Arial" w:cs="Arial"/>
          <w:spacing w:val="-5"/>
          <w:sz w:val="16"/>
          <w:szCs w:val="16"/>
        </w:rPr>
        <w:t xml:space="preserve"> </w:t>
      </w:r>
      <w:r w:rsidRPr="00A36A6F">
        <w:rPr>
          <w:rFonts w:ascii="Arial" w:eastAsia="Arial" w:hAnsi="Arial" w:cs="Arial"/>
          <w:sz w:val="16"/>
          <w:szCs w:val="16"/>
        </w:rPr>
        <w:t>inserted</w:t>
      </w:r>
      <w:r w:rsidRPr="00A36A6F">
        <w:rPr>
          <w:rFonts w:ascii="Arial" w:eastAsia="Arial" w:hAnsi="Arial" w:cs="Arial"/>
          <w:spacing w:val="-5"/>
          <w:sz w:val="16"/>
          <w:szCs w:val="16"/>
        </w:rPr>
        <w:t xml:space="preserve"> </w:t>
      </w:r>
      <w:r w:rsidRPr="00A36A6F">
        <w:rPr>
          <w:rFonts w:ascii="Arial" w:eastAsia="Arial" w:hAnsi="Arial" w:cs="Arial"/>
          <w:sz w:val="16"/>
          <w:szCs w:val="16"/>
        </w:rPr>
        <w:t>in</w:t>
      </w:r>
      <w:r w:rsidRPr="00A36A6F">
        <w:rPr>
          <w:rFonts w:ascii="Arial" w:eastAsia="Arial" w:hAnsi="Arial" w:cs="Arial"/>
          <w:spacing w:val="-5"/>
          <w:sz w:val="16"/>
          <w:szCs w:val="16"/>
        </w:rPr>
        <w:t xml:space="preserve"> </w:t>
      </w:r>
      <w:r w:rsidRPr="00A36A6F">
        <w:rPr>
          <w:rFonts w:ascii="Arial" w:eastAsia="Arial" w:hAnsi="Arial" w:cs="Arial"/>
          <w:sz w:val="16"/>
          <w:szCs w:val="16"/>
        </w:rPr>
        <w:t>addition</w:t>
      </w:r>
      <w:r w:rsidRPr="00A36A6F">
        <w:rPr>
          <w:rFonts w:ascii="Arial" w:eastAsia="Arial" w:hAnsi="Arial" w:cs="Arial"/>
          <w:spacing w:val="-5"/>
          <w:sz w:val="16"/>
          <w:szCs w:val="16"/>
        </w:rPr>
        <w:t xml:space="preserve"> </w:t>
      </w:r>
      <w:r w:rsidRPr="00A36A6F">
        <w:rPr>
          <w:rFonts w:ascii="Arial" w:eastAsia="Arial" w:hAnsi="Arial" w:cs="Arial"/>
          <w:sz w:val="16"/>
          <w:szCs w:val="16"/>
        </w:rPr>
        <w:t>to</w:t>
      </w:r>
      <w:r w:rsidRPr="00A36A6F">
        <w:rPr>
          <w:rFonts w:ascii="Arial" w:eastAsia="Arial" w:hAnsi="Arial" w:cs="Arial"/>
          <w:spacing w:val="-5"/>
          <w:sz w:val="16"/>
          <w:szCs w:val="16"/>
        </w:rPr>
        <w:t xml:space="preserve"> </w:t>
      </w:r>
      <w:r w:rsidRPr="00A36A6F">
        <w:rPr>
          <w:rFonts w:ascii="Arial" w:eastAsia="Arial" w:hAnsi="Arial" w:cs="Arial"/>
          <w:sz w:val="16"/>
          <w:szCs w:val="16"/>
        </w:rPr>
        <w:t>the</w:t>
      </w:r>
      <w:r w:rsidRPr="00A36A6F">
        <w:rPr>
          <w:rFonts w:ascii="Arial" w:eastAsia="Arial" w:hAnsi="Arial" w:cs="Arial"/>
          <w:spacing w:val="-5"/>
          <w:sz w:val="16"/>
          <w:szCs w:val="16"/>
        </w:rPr>
        <w:t xml:space="preserve"> </w:t>
      </w:r>
      <w:r w:rsidRPr="00A36A6F">
        <w:rPr>
          <w:rFonts w:ascii="Arial" w:eastAsia="Arial" w:hAnsi="Arial" w:cs="Arial"/>
          <w:sz w:val="16"/>
          <w:szCs w:val="16"/>
        </w:rPr>
        <w:t>clauses</w:t>
      </w:r>
      <w:r w:rsidRPr="00A36A6F">
        <w:rPr>
          <w:rFonts w:ascii="Arial" w:eastAsia="Arial" w:hAnsi="Arial" w:cs="Arial"/>
          <w:spacing w:val="-4"/>
          <w:sz w:val="16"/>
          <w:szCs w:val="16"/>
        </w:rPr>
        <w:t xml:space="preserve"> </w:t>
      </w:r>
      <w:r w:rsidRPr="00A36A6F">
        <w:rPr>
          <w:rFonts w:ascii="Arial" w:eastAsia="Arial" w:hAnsi="Arial" w:cs="Arial"/>
          <w:sz w:val="16"/>
          <w:szCs w:val="16"/>
        </w:rPr>
        <w:t>required</w:t>
      </w:r>
      <w:r w:rsidRPr="00A36A6F">
        <w:rPr>
          <w:rFonts w:ascii="Arial" w:eastAsia="Arial" w:hAnsi="Arial" w:cs="Arial"/>
          <w:spacing w:val="-5"/>
          <w:sz w:val="16"/>
          <w:szCs w:val="16"/>
        </w:rPr>
        <w:t xml:space="preserve"> </w:t>
      </w:r>
      <w:r w:rsidRPr="00A36A6F">
        <w:rPr>
          <w:rFonts w:ascii="Arial" w:eastAsia="Arial" w:hAnsi="Arial" w:cs="Arial"/>
          <w:sz w:val="16"/>
          <w:szCs w:val="16"/>
        </w:rPr>
        <w:t>by 29 CFR 5.5(a) or 29 CFR 4.6.</w:t>
      </w:r>
      <w:r w:rsidRPr="00A36A6F">
        <w:rPr>
          <w:rFonts w:ascii="Arial" w:eastAsia="Arial" w:hAnsi="Arial" w:cs="Arial"/>
          <w:spacing w:val="40"/>
          <w:sz w:val="16"/>
          <w:szCs w:val="16"/>
        </w:rPr>
        <w:t xml:space="preserve"> </w:t>
      </w:r>
      <w:r w:rsidRPr="00A36A6F">
        <w:rPr>
          <w:rFonts w:ascii="Arial" w:eastAsia="Arial" w:hAnsi="Arial" w:cs="Arial"/>
          <w:sz w:val="16"/>
          <w:szCs w:val="16"/>
        </w:rPr>
        <w:t xml:space="preserve">As used in this paragraph, the terms laborers and mechanics include watchpersons and </w:t>
      </w:r>
      <w:r w:rsidRPr="00A36A6F">
        <w:rPr>
          <w:rFonts w:ascii="Arial" w:eastAsia="Arial" w:hAnsi="Arial" w:cs="Arial"/>
          <w:spacing w:val="-2"/>
          <w:sz w:val="16"/>
          <w:szCs w:val="16"/>
        </w:rPr>
        <w:t>guards.</w:t>
      </w:r>
    </w:p>
    <w:p w14:paraId="0CA2ABB7" w14:textId="77777777" w:rsidR="00A36A6F" w:rsidRPr="00A36A6F" w:rsidRDefault="00A36A6F" w:rsidP="00A36A6F">
      <w:pPr>
        <w:widowControl w:val="0"/>
        <w:autoSpaceDE w:val="0"/>
        <w:autoSpaceDN w:val="0"/>
        <w:spacing w:before="94"/>
        <w:rPr>
          <w:rFonts w:ascii="Arial" w:eastAsia="Arial" w:hAnsi="Arial" w:cs="Arial"/>
          <w:sz w:val="16"/>
          <w:szCs w:val="16"/>
        </w:rPr>
      </w:pPr>
    </w:p>
    <w:p w14:paraId="57A240E7" w14:textId="77777777" w:rsidR="00A36A6F" w:rsidRPr="00A36A6F" w:rsidRDefault="00A36A6F" w:rsidP="005D1515">
      <w:pPr>
        <w:widowControl w:val="0"/>
        <w:numPr>
          <w:ilvl w:val="2"/>
          <w:numId w:val="39"/>
        </w:numPr>
        <w:tabs>
          <w:tab w:val="left" w:pos="296"/>
        </w:tabs>
        <w:autoSpaceDE w:val="0"/>
        <w:autoSpaceDN w:val="0"/>
        <w:ind w:right="145" w:firstLine="0"/>
        <w:rPr>
          <w:rFonts w:ascii="Arial" w:eastAsia="Arial" w:hAnsi="Arial" w:cs="Arial"/>
          <w:b/>
          <w:sz w:val="16"/>
          <w:szCs w:val="22"/>
        </w:rPr>
      </w:pPr>
      <w:r w:rsidRPr="00A36A6F">
        <w:rPr>
          <w:rFonts w:ascii="Arial" w:eastAsia="Arial" w:hAnsi="Arial" w:cs="Arial"/>
          <w:b/>
          <w:sz w:val="16"/>
          <w:szCs w:val="22"/>
        </w:rPr>
        <w:t>Overtime requirements.</w:t>
      </w:r>
      <w:r w:rsidRPr="00A36A6F">
        <w:rPr>
          <w:rFonts w:ascii="Arial" w:eastAsia="Arial" w:hAnsi="Arial" w:cs="Arial"/>
          <w:b/>
          <w:spacing w:val="40"/>
          <w:sz w:val="16"/>
          <w:szCs w:val="22"/>
        </w:rPr>
        <w:t xml:space="preserve"> </w:t>
      </w:r>
      <w:r w:rsidRPr="00A36A6F">
        <w:rPr>
          <w:rFonts w:ascii="Arial" w:eastAsia="Arial" w:hAnsi="Arial" w:cs="Arial"/>
          <w:sz w:val="16"/>
          <w:szCs w:val="22"/>
        </w:rPr>
        <w:t>No contractor or subcontractor contracting</w:t>
      </w:r>
      <w:r w:rsidRPr="00A36A6F">
        <w:rPr>
          <w:rFonts w:ascii="Arial" w:eastAsia="Arial" w:hAnsi="Arial" w:cs="Arial"/>
          <w:spacing w:val="-5"/>
          <w:sz w:val="16"/>
          <w:szCs w:val="22"/>
        </w:rPr>
        <w:t xml:space="preserve"> </w:t>
      </w:r>
      <w:r w:rsidRPr="00A36A6F">
        <w:rPr>
          <w:rFonts w:ascii="Arial" w:eastAsia="Arial" w:hAnsi="Arial" w:cs="Arial"/>
          <w:sz w:val="16"/>
          <w:szCs w:val="22"/>
        </w:rPr>
        <w:t>for</w:t>
      </w:r>
      <w:r w:rsidRPr="00A36A6F">
        <w:rPr>
          <w:rFonts w:ascii="Arial" w:eastAsia="Arial" w:hAnsi="Arial" w:cs="Arial"/>
          <w:spacing w:val="-5"/>
          <w:sz w:val="16"/>
          <w:szCs w:val="22"/>
        </w:rPr>
        <w:t xml:space="preserve"> </w:t>
      </w:r>
      <w:r w:rsidRPr="00A36A6F">
        <w:rPr>
          <w:rFonts w:ascii="Arial" w:eastAsia="Arial" w:hAnsi="Arial" w:cs="Arial"/>
          <w:sz w:val="16"/>
          <w:szCs w:val="22"/>
        </w:rPr>
        <w:t>any</w:t>
      </w:r>
      <w:r w:rsidRPr="00A36A6F">
        <w:rPr>
          <w:rFonts w:ascii="Arial" w:eastAsia="Arial" w:hAnsi="Arial" w:cs="Arial"/>
          <w:spacing w:val="-4"/>
          <w:sz w:val="16"/>
          <w:szCs w:val="22"/>
        </w:rPr>
        <w:t xml:space="preserve"> </w:t>
      </w:r>
      <w:r w:rsidRPr="00A36A6F">
        <w:rPr>
          <w:rFonts w:ascii="Arial" w:eastAsia="Arial" w:hAnsi="Arial" w:cs="Arial"/>
          <w:sz w:val="16"/>
          <w:szCs w:val="22"/>
        </w:rPr>
        <w:t>part</w:t>
      </w:r>
      <w:r w:rsidRPr="00A36A6F">
        <w:rPr>
          <w:rFonts w:ascii="Arial" w:eastAsia="Arial" w:hAnsi="Arial" w:cs="Arial"/>
          <w:spacing w:val="-5"/>
          <w:sz w:val="16"/>
          <w:szCs w:val="22"/>
        </w:rPr>
        <w:t xml:space="preserve"> </w:t>
      </w:r>
      <w:r w:rsidRPr="00A36A6F">
        <w:rPr>
          <w:rFonts w:ascii="Arial" w:eastAsia="Arial" w:hAnsi="Arial" w:cs="Arial"/>
          <w:sz w:val="16"/>
          <w:szCs w:val="22"/>
        </w:rPr>
        <w:t>of</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contract</w:t>
      </w:r>
      <w:r w:rsidRPr="00A36A6F">
        <w:rPr>
          <w:rFonts w:ascii="Arial" w:eastAsia="Arial" w:hAnsi="Arial" w:cs="Arial"/>
          <w:spacing w:val="-5"/>
          <w:sz w:val="16"/>
          <w:szCs w:val="22"/>
        </w:rPr>
        <w:t xml:space="preserve"> </w:t>
      </w:r>
      <w:r w:rsidRPr="00A36A6F">
        <w:rPr>
          <w:rFonts w:ascii="Arial" w:eastAsia="Arial" w:hAnsi="Arial" w:cs="Arial"/>
          <w:sz w:val="16"/>
          <w:szCs w:val="22"/>
        </w:rPr>
        <w:t>work</w:t>
      </w:r>
      <w:r w:rsidRPr="00A36A6F">
        <w:rPr>
          <w:rFonts w:ascii="Arial" w:eastAsia="Arial" w:hAnsi="Arial" w:cs="Arial"/>
          <w:spacing w:val="-4"/>
          <w:sz w:val="16"/>
          <w:szCs w:val="22"/>
        </w:rPr>
        <w:t xml:space="preserve"> </w:t>
      </w:r>
      <w:r w:rsidRPr="00A36A6F">
        <w:rPr>
          <w:rFonts w:ascii="Arial" w:eastAsia="Arial" w:hAnsi="Arial" w:cs="Arial"/>
          <w:sz w:val="16"/>
          <w:szCs w:val="22"/>
        </w:rPr>
        <w:t>which</w:t>
      </w:r>
      <w:r w:rsidRPr="00A36A6F">
        <w:rPr>
          <w:rFonts w:ascii="Arial" w:eastAsia="Arial" w:hAnsi="Arial" w:cs="Arial"/>
          <w:spacing w:val="-5"/>
          <w:sz w:val="16"/>
          <w:szCs w:val="22"/>
        </w:rPr>
        <w:t xml:space="preserve"> </w:t>
      </w:r>
      <w:r w:rsidRPr="00A36A6F">
        <w:rPr>
          <w:rFonts w:ascii="Arial" w:eastAsia="Arial" w:hAnsi="Arial" w:cs="Arial"/>
          <w:sz w:val="16"/>
          <w:szCs w:val="22"/>
        </w:rPr>
        <w:t>may</w:t>
      </w:r>
      <w:r w:rsidRPr="00A36A6F">
        <w:rPr>
          <w:rFonts w:ascii="Arial" w:eastAsia="Arial" w:hAnsi="Arial" w:cs="Arial"/>
          <w:spacing w:val="-4"/>
          <w:sz w:val="16"/>
          <w:szCs w:val="22"/>
        </w:rPr>
        <w:t xml:space="preserve"> </w:t>
      </w:r>
      <w:r w:rsidRPr="00A36A6F">
        <w:rPr>
          <w:rFonts w:ascii="Arial" w:eastAsia="Arial" w:hAnsi="Arial" w:cs="Arial"/>
          <w:sz w:val="16"/>
          <w:szCs w:val="22"/>
        </w:rPr>
        <w:t>require or involve the employment of laborers or mechanics shall require or permit any such laborer or mechanic in any workweek in which he or she is employed on such work to work in excess of forty hours in such workweek unless such laborer or mechanic receives compensation at a rate not less than one and one-half times the basic rate of pay for all hours worked in excess of forty hours in such workweek.</w:t>
      </w:r>
      <w:r w:rsidRPr="00A36A6F">
        <w:rPr>
          <w:rFonts w:ascii="Arial" w:eastAsia="Arial" w:hAnsi="Arial" w:cs="Arial"/>
          <w:spacing w:val="40"/>
          <w:sz w:val="16"/>
          <w:szCs w:val="22"/>
        </w:rPr>
        <w:t xml:space="preserve"> </w:t>
      </w:r>
      <w:r w:rsidRPr="00A36A6F">
        <w:rPr>
          <w:rFonts w:ascii="Arial" w:eastAsia="Arial" w:hAnsi="Arial" w:cs="Arial"/>
          <w:sz w:val="16"/>
          <w:szCs w:val="22"/>
        </w:rPr>
        <w:t xml:space="preserve">29 CFR </w:t>
      </w:r>
      <w:r w:rsidRPr="00A36A6F">
        <w:rPr>
          <w:rFonts w:ascii="Arial" w:eastAsia="Arial" w:hAnsi="Arial" w:cs="Arial"/>
          <w:spacing w:val="-4"/>
          <w:sz w:val="16"/>
          <w:szCs w:val="22"/>
        </w:rPr>
        <w:t>5.5.</w:t>
      </w:r>
    </w:p>
    <w:p w14:paraId="06A0CB51"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61A49D65" w14:textId="77777777" w:rsidR="00A36A6F" w:rsidRPr="00A36A6F" w:rsidRDefault="00A36A6F" w:rsidP="005D1515">
      <w:pPr>
        <w:widowControl w:val="0"/>
        <w:numPr>
          <w:ilvl w:val="2"/>
          <w:numId w:val="39"/>
        </w:numPr>
        <w:tabs>
          <w:tab w:val="left" w:pos="296"/>
        </w:tabs>
        <w:autoSpaceDE w:val="0"/>
        <w:autoSpaceDN w:val="0"/>
        <w:ind w:right="118" w:firstLine="0"/>
        <w:rPr>
          <w:rFonts w:ascii="Arial" w:eastAsia="Arial" w:hAnsi="Arial" w:cs="Arial"/>
          <w:b/>
          <w:sz w:val="16"/>
          <w:szCs w:val="22"/>
        </w:rPr>
      </w:pPr>
      <w:r w:rsidRPr="00A36A6F">
        <w:rPr>
          <w:rFonts w:ascii="Arial" w:eastAsia="Arial" w:hAnsi="Arial" w:cs="Arial"/>
          <w:b/>
          <w:sz w:val="16"/>
          <w:szCs w:val="22"/>
        </w:rPr>
        <w:t xml:space="preserve">Violation; liability for unpaid wages; liquidated damages. </w:t>
      </w:r>
      <w:r w:rsidRPr="00A36A6F">
        <w:rPr>
          <w:rFonts w:ascii="Arial" w:eastAsia="Arial" w:hAnsi="Arial" w:cs="Arial"/>
          <w:sz w:val="16"/>
          <w:szCs w:val="22"/>
        </w:rPr>
        <w:t>In the event of any violation of the clause set forth</w:t>
      </w:r>
      <w:r w:rsidRPr="00A36A6F">
        <w:rPr>
          <w:rFonts w:ascii="Arial" w:eastAsia="Arial" w:hAnsi="Arial" w:cs="Arial"/>
          <w:spacing w:val="40"/>
          <w:sz w:val="16"/>
          <w:szCs w:val="22"/>
        </w:rPr>
        <w:t xml:space="preserve"> </w:t>
      </w:r>
      <w:r w:rsidRPr="00A36A6F">
        <w:rPr>
          <w:rFonts w:ascii="Arial" w:eastAsia="Arial" w:hAnsi="Arial" w:cs="Arial"/>
          <w:sz w:val="16"/>
          <w:szCs w:val="22"/>
        </w:rPr>
        <w:t xml:space="preserve">in paragraph 1. of this section the contractor and any subcontractor responsible </w:t>
      </w:r>
      <w:proofErr w:type="gramStart"/>
      <w:r w:rsidRPr="00A36A6F">
        <w:rPr>
          <w:rFonts w:ascii="Arial" w:eastAsia="Arial" w:hAnsi="Arial" w:cs="Arial"/>
          <w:sz w:val="16"/>
          <w:szCs w:val="22"/>
        </w:rPr>
        <w:t>therefor</w:t>
      </w:r>
      <w:proofErr w:type="gramEnd"/>
      <w:r w:rsidRPr="00A36A6F">
        <w:rPr>
          <w:rFonts w:ascii="Arial" w:eastAsia="Arial" w:hAnsi="Arial" w:cs="Arial"/>
          <w:sz w:val="16"/>
          <w:szCs w:val="22"/>
        </w:rPr>
        <w:t xml:space="preserve"> shall be liable for the</w:t>
      </w:r>
      <w:r w:rsidRPr="00A36A6F">
        <w:rPr>
          <w:rFonts w:ascii="Arial" w:eastAsia="Arial" w:hAnsi="Arial" w:cs="Arial"/>
          <w:spacing w:val="40"/>
          <w:sz w:val="16"/>
          <w:szCs w:val="22"/>
        </w:rPr>
        <w:t xml:space="preserve"> </w:t>
      </w:r>
      <w:r w:rsidRPr="00A36A6F">
        <w:rPr>
          <w:rFonts w:ascii="Arial" w:eastAsia="Arial" w:hAnsi="Arial" w:cs="Arial"/>
          <w:sz w:val="16"/>
          <w:szCs w:val="22"/>
        </w:rPr>
        <w:t>unpaid</w:t>
      </w:r>
      <w:r w:rsidRPr="00A36A6F">
        <w:rPr>
          <w:rFonts w:ascii="Arial" w:eastAsia="Arial" w:hAnsi="Arial" w:cs="Arial"/>
          <w:spacing w:val="-1"/>
          <w:sz w:val="16"/>
          <w:szCs w:val="22"/>
        </w:rPr>
        <w:t xml:space="preserve"> </w:t>
      </w:r>
      <w:r w:rsidRPr="00A36A6F">
        <w:rPr>
          <w:rFonts w:ascii="Arial" w:eastAsia="Arial" w:hAnsi="Arial" w:cs="Arial"/>
          <w:sz w:val="16"/>
          <w:szCs w:val="22"/>
        </w:rPr>
        <w:t>wages and</w:t>
      </w:r>
      <w:r w:rsidRPr="00A36A6F">
        <w:rPr>
          <w:rFonts w:ascii="Arial" w:eastAsia="Arial" w:hAnsi="Arial" w:cs="Arial"/>
          <w:spacing w:val="-1"/>
          <w:sz w:val="16"/>
          <w:szCs w:val="22"/>
        </w:rPr>
        <w:t xml:space="preserve"> </w:t>
      </w:r>
      <w:r w:rsidRPr="00A36A6F">
        <w:rPr>
          <w:rFonts w:ascii="Arial" w:eastAsia="Arial" w:hAnsi="Arial" w:cs="Arial"/>
          <w:sz w:val="16"/>
          <w:szCs w:val="22"/>
        </w:rPr>
        <w:t>interest</w:t>
      </w:r>
      <w:r w:rsidRPr="00A36A6F">
        <w:rPr>
          <w:rFonts w:ascii="Arial" w:eastAsia="Arial" w:hAnsi="Arial" w:cs="Arial"/>
          <w:spacing w:val="-1"/>
          <w:sz w:val="16"/>
          <w:szCs w:val="22"/>
        </w:rPr>
        <w:t xml:space="preserve"> </w:t>
      </w:r>
      <w:r w:rsidRPr="00A36A6F">
        <w:rPr>
          <w:rFonts w:ascii="Arial" w:eastAsia="Arial" w:hAnsi="Arial" w:cs="Arial"/>
          <w:sz w:val="16"/>
          <w:szCs w:val="22"/>
        </w:rPr>
        <w:t>from the</w:t>
      </w:r>
      <w:r w:rsidRPr="00A36A6F">
        <w:rPr>
          <w:rFonts w:ascii="Arial" w:eastAsia="Arial" w:hAnsi="Arial" w:cs="Arial"/>
          <w:spacing w:val="-1"/>
          <w:sz w:val="16"/>
          <w:szCs w:val="22"/>
        </w:rPr>
        <w:t xml:space="preserve"> </w:t>
      </w:r>
      <w:r w:rsidRPr="00A36A6F">
        <w:rPr>
          <w:rFonts w:ascii="Arial" w:eastAsia="Arial" w:hAnsi="Arial" w:cs="Arial"/>
          <w:sz w:val="16"/>
          <w:szCs w:val="22"/>
        </w:rPr>
        <w:t>date</w:t>
      </w:r>
      <w:r w:rsidRPr="00A36A6F">
        <w:rPr>
          <w:rFonts w:ascii="Arial" w:eastAsia="Arial" w:hAnsi="Arial" w:cs="Arial"/>
          <w:spacing w:val="-1"/>
          <w:sz w:val="16"/>
          <w:szCs w:val="22"/>
        </w:rPr>
        <w:t xml:space="preserve"> </w:t>
      </w:r>
      <w:r w:rsidRPr="00A36A6F">
        <w:rPr>
          <w:rFonts w:ascii="Arial" w:eastAsia="Arial" w:hAnsi="Arial" w:cs="Arial"/>
          <w:sz w:val="16"/>
          <w:szCs w:val="22"/>
        </w:rPr>
        <w:t>of</w:t>
      </w:r>
      <w:r w:rsidRPr="00A36A6F">
        <w:rPr>
          <w:rFonts w:ascii="Arial" w:eastAsia="Arial" w:hAnsi="Arial" w:cs="Arial"/>
          <w:spacing w:val="-1"/>
          <w:sz w:val="16"/>
          <w:szCs w:val="22"/>
        </w:rPr>
        <w:t xml:space="preserve"> </w:t>
      </w:r>
      <w:r w:rsidRPr="00A36A6F">
        <w:rPr>
          <w:rFonts w:ascii="Arial" w:eastAsia="Arial" w:hAnsi="Arial" w:cs="Arial"/>
          <w:sz w:val="16"/>
          <w:szCs w:val="22"/>
        </w:rPr>
        <w:t>the underpayment. In</w:t>
      </w:r>
      <w:r w:rsidRPr="00A36A6F">
        <w:rPr>
          <w:rFonts w:ascii="Arial" w:eastAsia="Arial" w:hAnsi="Arial" w:cs="Arial"/>
          <w:spacing w:val="-4"/>
          <w:sz w:val="16"/>
          <w:szCs w:val="22"/>
        </w:rPr>
        <w:t xml:space="preserve"> </w:t>
      </w:r>
      <w:r w:rsidRPr="00A36A6F">
        <w:rPr>
          <w:rFonts w:ascii="Arial" w:eastAsia="Arial" w:hAnsi="Arial" w:cs="Arial"/>
          <w:sz w:val="16"/>
          <w:szCs w:val="22"/>
        </w:rPr>
        <w:t>addition,</w:t>
      </w:r>
      <w:r w:rsidRPr="00A36A6F">
        <w:rPr>
          <w:rFonts w:ascii="Arial" w:eastAsia="Arial" w:hAnsi="Arial" w:cs="Arial"/>
          <w:spacing w:val="-4"/>
          <w:sz w:val="16"/>
          <w:szCs w:val="22"/>
        </w:rPr>
        <w:t xml:space="preserve"> </w:t>
      </w:r>
      <w:r w:rsidRPr="00A36A6F">
        <w:rPr>
          <w:rFonts w:ascii="Arial" w:eastAsia="Arial" w:hAnsi="Arial" w:cs="Arial"/>
          <w:sz w:val="16"/>
          <w:szCs w:val="22"/>
        </w:rPr>
        <w:t>such</w:t>
      </w:r>
      <w:r w:rsidRPr="00A36A6F">
        <w:rPr>
          <w:rFonts w:ascii="Arial" w:eastAsia="Arial" w:hAnsi="Arial" w:cs="Arial"/>
          <w:spacing w:val="-4"/>
          <w:sz w:val="16"/>
          <w:szCs w:val="22"/>
        </w:rPr>
        <w:t xml:space="preserve"> </w:t>
      </w:r>
      <w:r w:rsidRPr="00A36A6F">
        <w:rPr>
          <w:rFonts w:ascii="Arial" w:eastAsia="Arial" w:hAnsi="Arial" w:cs="Arial"/>
          <w:sz w:val="16"/>
          <w:szCs w:val="22"/>
        </w:rPr>
        <w:t>contractor</w:t>
      </w:r>
      <w:r w:rsidRPr="00A36A6F">
        <w:rPr>
          <w:rFonts w:ascii="Arial" w:eastAsia="Arial" w:hAnsi="Arial" w:cs="Arial"/>
          <w:spacing w:val="-4"/>
          <w:sz w:val="16"/>
          <w:szCs w:val="22"/>
        </w:rPr>
        <w:t xml:space="preserve"> </w:t>
      </w:r>
      <w:r w:rsidRPr="00A36A6F">
        <w:rPr>
          <w:rFonts w:ascii="Arial" w:eastAsia="Arial" w:hAnsi="Arial" w:cs="Arial"/>
          <w:sz w:val="16"/>
          <w:szCs w:val="22"/>
        </w:rPr>
        <w:t>and</w:t>
      </w:r>
      <w:r w:rsidRPr="00A36A6F">
        <w:rPr>
          <w:rFonts w:ascii="Arial" w:eastAsia="Arial" w:hAnsi="Arial" w:cs="Arial"/>
          <w:spacing w:val="-4"/>
          <w:sz w:val="16"/>
          <w:szCs w:val="22"/>
        </w:rPr>
        <w:t xml:space="preserve"> </w:t>
      </w:r>
      <w:r w:rsidRPr="00A36A6F">
        <w:rPr>
          <w:rFonts w:ascii="Arial" w:eastAsia="Arial" w:hAnsi="Arial" w:cs="Arial"/>
          <w:sz w:val="16"/>
          <w:szCs w:val="22"/>
        </w:rPr>
        <w:t>subcontractor</w:t>
      </w:r>
      <w:r w:rsidRPr="00A36A6F">
        <w:rPr>
          <w:rFonts w:ascii="Arial" w:eastAsia="Arial" w:hAnsi="Arial" w:cs="Arial"/>
          <w:spacing w:val="-4"/>
          <w:sz w:val="16"/>
          <w:szCs w:val="22"/>
        </w:rPr>
        <w:t xml:space="preserve"> </w:t>
      </w:r>
      <w:r w:rsidRPr="00A36A6F">
        <w:rPr>
          <w:rFonts w:ascii="Arial" w:eastAsia="Arial" w:hAnsi="Arial" w:cs="Arial"/>
          <w:sz w:val="16"/>
          <w:szCs w:val="22"/>
        </w:rPr>
        <w:t>shall</w:t>
      </w:r>
      <w:r w:rsidRPr="00A36A6F">
        <w:rPr>
          <w:rFonts w:ascii="Arial" w:eastAsia="Arial" w:hAnsi="Arial" w:cs="Arial"/>
          <w:spacing w:val="-3"/>
          <w:sz w:val="16"/>
          <w:szCs w:val="22"/>
        </w:rPr>
        <w:t xml:space="preserve"> </w:t>
      </w:r>
      <w:r w:rsidRPr="00A36A6F">
        <w:rPr>
          <w:rFonts w:ascii="Arial" w:eastAsia="Arial" w:hAnsi="Arial" w:cs="Arial"/>
          <w:sz w:val="16"/>
          <w:szCs w:val="22"/>
        </w:rPr>
        <w:t>be</w:t>
      </w:r>
      <w:r w:rsidRPr="00A36A6F">
        <w:rPr>
          <w:rFonts w:ascii="Arial" w:eastAsia="Arial" w:hAnsi="Arial" w:cs="Arial"/>
          <w:spacing w:val="-4"/>
          <w:sz w:val="16"/>
          <w:szCs w:val="22"/>
        </w:rPr>
        <w:t xml:space="preserve"> </w:t>
      </w:r>
      <w:r w:rsidRPr="00A36A6F">
        <w:rPr>
          <w:rFonts w:ascii="Arial" w:eastAsia="Arial" w:hAnsi="Arial" w:cs="Arial"/>
          <w:sz w:val="16"/>
          <w:szCs w:val="22"/>
        </w:rPr>
        <w:t>liable</w:t>
      </w:r>
      <w:r w:rsidRPr="00A36A6F">
        <w:rPr>
          <w:rFonts w:ascii="Arial" w:eastAsia="Arial" w:hAnsi="Arial" w:cs="Arial"/>
          <w:spacing w:val="-4"/>
          <w:sz w:val="16"/>
          <w:szCs w:val="22"/>
        </w:rPr>
        <w:t xml:space="preserve"> </w:t>
      </w:r>
      <w:r w:rsidRPr="00A36A6F">
        <w:rPr>
          <w:rFonts w:ascii="Arial" w:eastAsia="Arial" w:hAnsi="Arial" w:cs="Arial"/>
          <w:sz w:val="16"/>
          <w:szCs w:val="22"/>
        </w:rPr>
        <w:t>to the United States (in the case of work done under contract for the</w:t>
      </w:r>
      <w:r w:rsidRPr="00A36A6F">
        <w:rPr>
          <w:rFonts w:ascii="Arial" w:eastAsia="Arial" w:hAnsi="Arial" w:cs="Arial"/>
          <w:spacing w:val="-4"/>
          <w:sz w:val="16"/>
          <w:szCs w:val="22"/>
        </w:rPr>
        <w:t xml:space="preserve"> </w:t>
      </w:r>
      <w:r w:rsidRPr="00A36A6F">
        <w:rPr>
          <w:rFonts w:ascii="Arial" w:eastAsia="Arial" w:hAnsi="Arial" w:cs="Arial"/>
          <w:sz w:val="16"/>
          <w:szCs w:val="22"/>
        </w:rPr>
        <w:t>District</w:t>
      </w:r>
      <w:r w:rsidRPr="00A36A6F">
        <w:rPr>
          <w:rFonts w:ascii="Arial" w:eastAsia="Arial" w:hAnsi="Arial" w:cs="Arial"/>
          <w:spacing w:val="-4"/>
          <w:sz w:val="16"/>
          <w:szCs w:val="22"/>
        </w:rPr>
        <w:t xml:space="preserve"> </w:t>
      </w:r>
      <w:r w:rsidRPr="00A36A6F">
        <w:rPr>
          <w:rFonts w:ascii="Arial" w:eastAsia="Arial" w:hAnsi="Arial" w:cs="Arial"/>
          <w:sz w:val="16"/>
          <w:szCs w:val="22"/>
        </w:rPr>
        <w:t>of</w:t>
      </w:r>
      <w:r w:rsidRPr="00A36A6F">
        <w:rPr>
          <w:rFonts w:ascii="Arial" w:eastAsia="Arial" w:hAnsi="Arial" w:cs="Arial"/>
          <w:spacing w:val="-4"/>
          <w:sz w:val="16"/>
          <w:szCs w:val="22"/>
        </w:rPr>
        <w:t xml:space="preserve"> </w:t>
      </w:r>
      <w:r w:rsidRPr="00A36A6F">
        <w:rPr>
          <w:rFonts w:ascii="Arial" w:eastAsia="Arial" w:hAnsi="Arial" w:cs="Arial"/>
          <w:sz w:val="16"/>
          <w:szCs w:val="22"/>
        </w:rPr>
        <w:t>Columbia</w:t>
      </w:r>
      <w:r w:rsidRPr="00A36A6F">
        <w:rPr>
          <w:rFonts w:ascii="Arial" w:eastAsia="Arial" w:hAnsi="Arial" w:cs="Arial"/>
          <w:spacing w:val="-4"/>
          <w:sz w:val="16"/>
          <w:szCs w:val="22"/>
        </w:rPr>
        <w:t xml:space="preserve"> </w:t>
      </w:r>
      <w:r w:rsidRPr="00A36A6F">
        <w:rPr>
          <w:rFonts w:ascii="Arial" w:eastAsia="Arial" w:hAnsi="Arial" w:cs="Arial"/>
          <w:sz w:val="16"/>
          <w:szCs w:val="22"/>
        </w:rPr>
        <w:t>or</w:t>
      </w:r>
      <w:r w:rsidRPr="00A36A6F">
        <w:rPr>
          <w:rFonts w:ascii="Arial" w:eastAsia="Arial" w:hAnsi="Arial" w:cs="Arial"/>
          <w:spacing w:val="-4"/>
          <w:sz w:val="16"/>
          <w:szCs w:val="22"/>
        </w:rPr>
        <w:t xml:space="preserve"> </w:t>
      </w:r>
      <w:r w:rsidRPr="00A36A6F">
        <w:rPr>
          <w:rFonts w:ascii="Arial" w:eastAsia="Arial" w:hAnsi="Arial" w:cs="Arial"/>
          <w:sz w:val="16"/>
          <w:szCs w:val="22"/>
        </w:rPr>
        <w:t>a</w:t>
      </w:r>
      <w:r w:rsidRPr="00A36A6F">
        <w:rPr>
          <w:rFonts w:ascii="Arial" w:eastAsia="Arial" w:hAnsi="Arial" w:cs="Arial"/>
          <w:spacing w:val="-4"/>
          <w:sz w:val="16"/>
          <w:szCs w:val="22"/>
        </w:rPr>
        <w:t xml:space="preserve"> </w:t>
      </w:r>
      <w:r w:rsidRPr="00A36A6F">
        <w:rPr>
          <w:rFonts w:ascii="Arial" w:eastAsia="Arial" w:hAnsi="Arial" w:cs="Arial"/>
          <w:sz w:val="16"/>
          <w:szCs w:val="22"/>
        </w:rPr>
        <w:t>territory,</w:t>
      </w:r>
      <w:r w:rsidRPr="00A36A6F">
        <w:rPr>
          <w:rFonts w:ascii="Arial" w:eastAsia="Arial" w:hAnsi="Arial" w:cs="Arial"/>
          <w:spacing w:val="-4"/>
          <w:sz w:val="16"/>
          <w:szCs w:val="22"/>
        </w:rPr>
        <w:t xml:space="preserve"> </w:t>
      </w:r>
      <w:r w:rsidRPr="00A36A6F">
        <w:rPr>
          <w:rFonts w:ascii="Arial" w:eastAsia="Arial" w:hAnsi="Arial" w:cs="Arial"/>
          <w:sz w:val="16"/>
          <w:szCs w:val="22"/>
        </w:rPr>
        <w:t>to</w:t>
      </w:r>
      <w:r w:rsidRPr="00A36A6F">
        <w:rPr>
          <w:rFonts w:ascii="Arial" w:eastAsia="Arial" w:hAnsi="Arial" w:cs="Arial"/>
          <w:spacing w:val="-4"/>
          <w:sz w:val="16"/>
          <w:szCs w:val="22"/>
        </w:rPr>
        <w:t xml:space="preserve"> </w:t>
      </w:r>
      <w:r w:rsidRPr="00A36A6F">
        <w:rPr>
          <w:rFonts w:ascii="Arial" w:eastAsia="Arial" w:hAnsi="Arial" w:cs="Arial"/>
          <w:sz w:val="16"/>
          <w:szCs w:val="22"/>
        </w:rPr>
        <w:t>such</w:t>
      </w:r>
      <w:r w:rsidRPr="00A36A6F">
        <w:rPr>
          <w:rFonts w:ascii="Arial" w:eastAsia="Arial" w:hAnsi="Arial" w:cs="Arial"/>
          <w:spacing w:val="-4"/>
          <w:sz w:val="16"/>
          <w:szCs w:val="22"/>
        </w:rPr>
        <w:t xml:space="preserve"> </w:t>
      </w:r>
      <w:r w:rsidRPr="00A36A6F">
        <w:rPr>
          <w:rFonts w:ascii="Arial" w:eastAsia="Arial" w:hAnsi="Arial" w:cs="Arial"/>
          <w:sz w:val="16"/>
          <w:szCs w:val="22"/>
        </w:rPr>
        <w:t>District</w:t>
      </w:r>
      <w:r w:rsidRPr="00A36A6F">
        <w:rPr>
          <w:rFonts w:ascii="Arial" w:eastAsia="Arial" w:hAnsi="Arial" w:cs="Arial"/>
          <w:spacing w:val="-4"/>
          <w:sz w:val="16"/>
          <w:szCs w:val="22"/>
        </w:rPr>
        <w:t xml:space="preserve"> </w:t>
      </w:r>
      <w:r w:rsidRPr="00A36A6F">
        <w:rPr>
          <w:rFonts w:ascii="Arial" w:eastAsia="Arial" w:hAnsi="Arial" w:cs="Arial"/>
          <w:sz w:val="16"/>
          <w:szCs w:val="22"/>
        </w:rPr>
        <w:t>or</w:t>
      </w:r>
      <w:r w:rsidRPr="00A36A6F">
        <w:rPr>
          <w:rFonts w:ascii="Arial" w:eastAsia="Arial" w:hAnsi="Arial" w:cs="Arial"/>
          <w:spacing w:val="-4"/>
          <w:sz w:val="16"/>
          <w:szCs w:val="22"/>
        </w:rPr>
        <w:t xml:space="preserve"> </w:t>
      </w:r>
      <w:r w:rsidRPr="00A36A6F">
        <w:rPr>
          <w:rFonts w:ascii="Arial" w:eastAsia="Arial" w:hAnsi="Arial" w:cs="Arial"/>
          <w:sz w:val="16"/>
          <w:szCs w:val="22"/>
        </w:rPr>
        <w:t>to</w:t>
      </w:r>
      <w:r w:rsidRPr="00A36A6F">
        <w:rPr>
          <w:rFonts w:ascii="Arial" w:eastAsia="Arial" w:hAnsi="Arial" w:cs="Arial"/>
          <w:spacing w:val="-4"/>
          <w:sz w:val="16"/>
          <w:szCs w:val="22"/>
        </w:rPr>
        <w:t xml:space="preserve"> </w:t>
      </w:r>
      <w:r w:rsidRPr="00A36A6F">
        <w:rPr>
          <w:rFonts w:ascii="Arial" w:eastAsia="Arial" w:hAnsi="Arial" w:cs="Arial"/>
          <w:sz w:val="16"/>
          <w:szCs w:val="22"/>
        </w:rPr>
        <w:t>such territory), for liquidated damages. Such liquidated damages shall be computed with respect to each individual laborer or</w:t>
      </w:r>
    </w:p>
    <w:p w14:paraId="033703A9" w14:textId="77777777" w:rsidR="00A36A6F" w:rsidRPr="00A36A6F" w:rsidRDefault="00A36A6F" w:rsidP="00A36A6F">
      <w:pPr>
        <w:widowControl w:val="0"/>
        <w:autoSpaceDE w:val="0"/>
        <w:autoSpaceDN w:val="0"/>
        <w:rPr>
          <w:rFonts w:ascii="Arial" w:eastAsia="Arial" w:hAnsi="Arial" w:cs="Arial"/>
          <w:sz w:val="16"/>
          <w:szCs w:val="22"/>
        </w:rPr>
        <w:sectPr w:rsidR="00A36A6F" w:rsidRPr="00A36A6F" w:rsidSect="00570D7F">
          <w:pgSz w:w="12240" w:h="15840"/>
          <w:pgMar w:top="1360" w:right="1340" w:bottom="440" w:left="1320" w:header="576" w:footer="576" w:gutter="0"/>
          <w:cols w:num="2" w:space="720" w:equalWidth="0">
            <w:col w:w="4623" w:space="272"/>
            <w:col w:w="4685"/>
          </w:cols>
          <w:docGrid w:linePitch="272"/>
        </w:sectPr>
      </w:pPr>
    </w:p>
    <w:p w14:paraId="7094274F" w14:textId="77777777" w:rsidR="00A36A6F" w:rsidRPr="00A36A6F" w:rsidRDefault="00A36A6F" w:rsidP="00A36A6F">
      <w:pPr>
        <w:widowControl w:val="0"/>
        <w:autoSpaceDE w:val="0"/>
        <w:autoSpaceDN w:val="0"/>
        <w:spacing w:before="80"/>
        <w:ind w:right="64"/>
        <w:rPr>
          <w:rFonts w:ascii="Arial" w:eastAsia="Arial" w:hAnsi="Arial" w:cs="Arial"/>
          <w:sz w:val="16"/>
          <w:szCs w:val="16"/>
        </w:rPr>
      </w:pPr>
      <w:bookmarkStart w:id="1363" w:name="VI._SUBLETTING_OR_ASSIGNING_THE_CONTRACT"/>
      <w:bookmarkEnd w:id="1363"/>
      <w:r w:rsidRPr="00A36A6F">
        <w:rPr>
          <w:rFonts w:ascii="Arial" w:eastAsia="Arial" w:hAnsi="Arial" w:cs="Arial"/>
          <w:sz w:val="16"/>
          <w:szCs w:val="16"/>
        </w:rPr>
        <w:lastRenderedPageBreak/>
        <w:t>mechanic, including watchpersons and guards, employed in violation</w:t>
      </w:r>
      <w:r w:rsidRPr="00A36A6F">
        <w:rPr>
          <w:rFonts w:ascii="Arial" w:eastAsia="Arial" w:hAnsi="Arial" w:cs="Arial"/>
          <w:spacing w:val="-4"/>
          <w:sz w:val="16"/>
          <w:szCs w:val="16"/>
        </w:rPr>
        <w:t xml:space="preserve"> </w:t>
      </w:r>
      <w:r w:rsidRPr="00A36A6F">
        <w:rPr>
          <w:rFonts w:ascii="Arial" w:eastAsia="Arial" w:hAnsi="Arial" w:cs="Arial"/>
          <w:sz w:val="16"/>
          <w:szCs w:val="16"/>
        </w:rPr>
        <w:t>of</w:t>
      </w:r>
      <w:r w:rsidRPr="00A36A6F">
        <w:rPr>
          <w:rFonts w:ascii="Arial" w:eastAsia="Arial" w:hAnsi="Arial" w:cs="Arial"/>
          <w:spacing w:val="-4"/>
          <w:sz w:val="16"/>
          <w:szCs w:val="16"/>
        </w:rPr>
        <w:t xml:space="preserve"> </w:t>
      </w:r>
      <w:r w:rsidRPr="00A36A6F">
        <w:rPr>
          <w:rFonts w:ascii="Arial" w:eastAsia="Arial" w:hAnsi="Arial" w:cs="Arial"/>
          <w:sz w:val="16"/>
          <w:szCs w:val="16"/>
        </w:rPr>
        <w:t>the</w:t>
      </w:r>
      <w:r w:rsidRPr="00A36A6F">
        <w:rPr>
          <w:rFonts w:ascii="Arial" w:eastAsia="Arial" w:hAnsi="Arial" w:cs="Arial"/>
          <w:spacing w:val="-4"/>
          <w:sz w:val="16"/>
          <w:szCs w:val="16"/>
        </w:rPr>
        <w:t xml:space="preserve"> </w:t>
      </w:r>
      <w:r w:rsidRPr="00A36A6F">
        <w:rPr>
          <w:rFonts w:ascii="Arial" w:eastAsia="Arial" w:hAnsi="Arial" w:cs="Arial"/>
          <w:sz w:val="16"/>
          <w:szCs w:val="16"/>
        </w:rPr>
        <w:t>clause</w:t>
      </w:r>
      <w:r w:rsidRPr="00A36A6F">
        <w:rPr>
          <w:rFonts w:ascii="Arial" w:eastAsia="Arial" w:hAnsi="Arial" w:cs="Arial"/>
          <w:spacing w:val="-4"/>
          <w:sz w:val="16"/>
          <w:szCs w:val="16"/>
        </w:rPr>
        <w:t xml:space="preserve"> </w:t>
      </w:r>
      <w:r w:rsidRPr="00A36A6F">
        <w:rPr>
          <w:rFonts w:ascii="Arial" w:eastAsia="Arial" w:hAnsi="Arial" w:cs="Arial"/>
          <w:sz w:val="16"/>
          <w:szCs w:val="16"/>
        </w:rPr>
        <w:t>set</w:t>
      </w:r>
      <w:r w:rsidRPr="00A36A6F">
        <w:rPr>
          <w:rFonts w:ascii="Arial" w:eastAsia="Arial" w:hAnsi="Arial" w:cs="Arial"/>
          <w:spacing w:val="-4"/>
          <w:sz w:val="16"/>
          <w:szCs w:val="16"/>
        </w:rPr>
        <w:t xml:space="preserve"> </w:t>
      </w:r>
      <w:r w:rsidRPr="00A36A6F">
        <w:rPr>
          <w:rFonts w:ascii="Arial" w:eastAsia="Arial" w:hAnsi="Arial" w:cs="Arial"/>
          <w:sz w:val="16"/>
          <w:szCs w:val="16"/>
        </w:rPr>
        <w:t>forth</w:t>
      </w:r>
      <w:r w:rsidRPr="00A36A6F">
        <w:rPr>
          <w:rFonts w:ascii="Arial" w:eastAsia="Arial" w:hAnsi="Arial" w:cs="Arial"/>
          <w:spacing w:val="-4"/>
          <w:sz w:val="16"/>
          <w:szCs w:val="16"/>
        </w:rPr>
        <w:t xml:space="preserve"> </w:t>
      </w:r>
      <w:r w:rsidRPr="00A36A6F">
        <w:rPr>
          <w:rFonts w:ascii="Arial" w:eastAsia="Arial" w:hAnsi="Arial" w:cs="Arial"/>
          <w:sz w:val="16"/>
          <w:szCs w:val="16"/>
        </w:rPr>
        <w:t>in</w:t>
      </w:r>
      <w:r w:rsidRPr="00A36A6F">
        <w:rPr>
          <w:rFonts w:ascii="Arial" w:eastAsia="Arial" w:hAnsi="Arial" w:cs="Arial"/>
          <w:spacing w:val="-2"/>
          <w:sz w:val="16"/>
          <w:szCs w:val="16"/>
        </w:rPr>
        <w:t xml:space="preserve"> </w:t>
      </w:r>
      <w:r w:rsidRPr="00A36A6F">
        <w:rPr>
          <w:rFonts w:ascii="Arial" w:eastAsia="Arial" w:hAnsi="Arial" w:cs="Arial"/>
          <w:sz w:val="16"/>
          <w:szCs w:val="16"/>
        </w:rPr>
        <w:t>paragraph</w:t>
      </w:r>
      <w:r w:rsidRPr="00A36A6F">
        <w:rPr>
          <w:rFonts w:ascii="Arial" w:eastAsia="Arial" w:hAnsi="Arial" w:cs="Arial"/>
          <w:spacing w:val="-4"/>
          <w:sz w:val="16"/>
          <w:szCs w:val="16"/>
        </w:rPr>
        <w:t xml:space="preserve"> </w:t>
      </w:r>
      <w:r w:rsidRPr="00A36A6F">
        <w:rPr>
          <w:rFonts w:ascii="Arial" w:eastAsia="Arial" w:hAnsi="Arial" w:cs="Arial"/>
          <w:sz w:val="16"/>
          <w:szCs w:val="16"/>
        </w:rPr>
        <w:t>1.</w:t>
      </w:r>
      <w:r w:rsidRPr="00A36A6F">
        <w:rPr>
          <w:rFonts w:ascii="Arial" w:eastAsia="Arial" w:hAnsi="Arial" w:cs="Arial"/>
          <w:spacing w:val="-4"/>
          <w:sz w:val="16"/>
          <w:szCs w:val="16"/>
        </w:rPr>
        <w:t xml:space="preserve"> </w:t>
      </w:r>
      <w:r w:rsidRPr="00A36A6F">
        <w:rPr>
          <w:rFonts w:ascii="Arial" w:eastAsia="Arial" w:hAnsi="Arial" w:cs="Arial"/>
          <w:sz w:val="16"/>
          <w:szCs w:val="16"/>
        </w:rPr>
        <w:t>of</w:t>
      </w:r>
      <w:r w:rsidRPr="00A36A6F">
        <w:rPr>
          <w:rFonts w:ascii="Arial" w:eastAsia="Arial" w:hAnsi="Arial" w:cs="Arial"/>
          <w:spacing w:val="-4"/>
          <w:sz w:val="16"/>
          <w:szCs w:val="16"/>
        </w:rPr>
        <w:t xml:space="preserve"> </w:t>
      </w:r>
      <w:r w:rsidRPr="00A36A6F">
        <w:rPr>
          <w:rFonts w:ascii="Arial" w:eastAsia="Arial" w:hAnsi="Arial" w:cs="Arial"/>
          <w:sz w:val="16"/>
          <w:szCs w:val="16"/>
        </w:rPr>
        <w:t>this</w:t>
      </w:r>
      <w:r w:rsidRPr="00A36A6F">
        <w:rPr>
          <w:rFonts w:ascii="Arial" w:eastAsia="Arial" w:hAnsi="Arial" w:cs="Arial"/>
          <w:spacing w:val="-3"/>
          <w:sz w:val="16"/>
          <w:szCs w:val="16"/>
        </w:rPr>
        <w:t xml:space="preserve"> </w:t>
      </w:r>
      <w:r w:rsidRPr="00A36A6F">
        <w:rPr>
          <w:rFonts w:ascii="Arial" w:eastAsia="Arial" w:hAnsi="Arial" w:cs="Arial"/>
          <w:sz w:val="16"/>
          <w:szCs w:val="16"/>
        </w:rPr>
        <w:t>section, in the sum currently provided in 29 CFR 5.5(b)(</w:t>
      </w:r>
      <w:proofErr w:type="gramStart"/>
      <w:r w:rsidRPr="00A36A6F">
        <w:rPr>
          <w:rFonts w:ascii="Arial" w:eastAsia="Arial" w:hAnsi="Arial" w:cs="Arial"/>
          <w:sz w:val="16"/>
          <w:szCs w:val="16"/>
        </w:rPr>
        <w:t>2)*</w:t>
      </w:r>
      <w:proofErr w:type="gramEnd"/>
      <w:r w:rsidRPr="00A36A6F">
        <w:rPr>
          <w:rFonts w:ascii="Arial" w:eastAsia="Arial" w:hAnsi="Arial" w:cs="Arial"/>
          <w:sz w:val="16"/>
          <w:szCs w:val="16"/>
        </w:rPr>
        <w:t xml:space="preserve"> for each calendar day on which such individual was required or permitted</w:t>
      </w:r>
      <w:r w:rsidRPr="00A36A6F">
        <w:rPr>
          <w:rFonts w:ascii="Arial" w:eastAsia="Arial" w:hAnsi="Arial" w:cs="Arial"/>
          <w:spacing w:val="-4"/>
          <w:sz w:val="16"/>
          <w:szCs w:val="16"/>
        </w:rPr>
        <w:t xml:space="preserve"> </w:t>
      </w:r>
      <w:r w:rsidRPr="00A36A6F">
        <w:rPr>
          <w:rFonts w:ascii="Arial" w:eastAsia="Arial" w:hAnsi="Arial" w:cs="Arial"/>
          <w:sz w:val="16"/>
          <w:szCs w:val="16"/>
        </w:rPr>
        <w:t>to</w:t>
      </w:r>
      <w:r w:rsidRPr="00A36A6F">
        <w:rPr>
          <w:rFonts w:ascii="Arial" w:eastAsia="Arial" w:hAnsi="Arial" w:cs="Arial"/>
          <w:spacing w:val="-4"/>
          <w:sz w:val="16"/>
          <w:szCs w:val="16"/>
        </w:rPr>
        <w:t xml:space="preserve"> </w:t>
      </w:r>
      <w:r w:rsidRPr="00A36A6F">
        <w:rPr>
          <w:rFonts w:ascii="Arial" w:eastAsia="Arial" w:hAnsi="Arial" w:cs="Arial"/>
          <w:sz w:val="16"/>
          <w:szCs w:val="16"/>
        </w:rPr>
        <w:t>work</w:t>
      </w:r>
      <w:r w:rsidRPr="00A36A6F">
        <w:rPr>
          <w:rFonts w:ascii="Arial" w:eastAsia="Arial" w:hAnsi="Arial" w:cs="Arial"/>
          <w:spacing w:val="-2"/>
          <w:sz w:val="16"/>
          <w:szCs w:val="16"/>
        </w:rPr>
        <w:t xml:space="preserve"> </w:t>
      </w:r>
      <w:proofErr w:type="gramStart"/>
      <w:r w:rsidRPr="00A36A6F">
        <w:rPr>
          <w:rFonts w:ascii="Arial" w:eastAsia="Arial" w:hAnsi="Arial" w:cs="Arial"/>
          <w:sz w:val="16"/>
          <w:szCs w:val="16"/>
        </w:rPr>
        <w:t>in</w:t>
      </w:r>
      <w:r w:rsidRPr="00A36A6F">
        <w:rPr>
          <w:rFonts w:ascii="Arial" w:eastAsia="Arial" w:hAnsi="Arial" w:cs="Arial"/>
          <w:spacing w:val="-4"/>
          <w:sz w:val="16"/>
          <w:szCs w:val="16"/>
        </w:rPr>
        <w:t xml:space="preserve"> </w:t>
      </w:r>
      <w:r w:rsidRPr="00A36A6F">
        <w:rPr>
          <w:rFonts w:ascii="Arial" w:eastAsia="Arial" w:hAnsi="Arial" w:cs="Arial"/>
          <w:sz w:val="16"/>
          <w:szCs w:val="16"/>
        </w:rPr>
        <w:t>excess</w:t>
      </w:r>
      <w:r w:rsidRPr="00A36A6F">
        <w:rPr>
          <w:rFonts w:ascii="Arial" w:eastAsia="Arial" w:hAnsi="Arial" w:cs="Arial"/>
          <w:spacing w:val="-3"/>
          <w:sz w:val="16"/>
          <w:szCs w:val="16"/>
        </w:rPr>
        <w:t xml:space="preserve"> </w:t>
      </w:r>
      <w:r w:rsidRPr="00A36A6F">
        <w:rPr>
          <w:rFonts w:ascii="Arial" w:eastAsia="Arial" w:hAnsi="Arial" w:cs="Arial"/>
          <w:sz w:val="16"/>
          <w:szCs w:val="16"/>
        </w:rPr>
        <w:t>of</w:t>
      </w:r>
      <w:proofErr w:type="gramEnd"/>
      <w:r w:rsidRPr="00A36A6F">
        <w:rPr>
          <w:rFonts w:ascii="Arial" w:eastAsia="Arial" w:hAnsi="Arial" w:cs="Arial"/>
          <w:spacing w:val="-4"/>
          <w:sz w:val="16"/>
          <w:szCs w:val="16"/>
        </w:rPr>
        <w:t xml:space="preserve"> </w:t>
      </w:r>
      <w:r w:rsidRPr="00A36A6F">
        <w:rPr>
          <w:rFonts w:ascii="Arial" w:eastAsia="Arial" w:hAnsi="Arial" w:cs="Arial"/>
          <w:sz w:val="16"/>
          <w:szCs w:val="16"/>
        </w:rPr>
        <w:t>the</w:t>
      </w:r>
      <w:r w:rsidRPr="00A36A6F">
        <w:rPr>
          <w:rFonts w:ascii="Arial" w:eastAsia="Arial" w:hAnsi="Arial" w:cs="Arial"/>
          <w:spacing w:val="-5"/>
          <w:sz w:val="16"/>
          <w:szCs w:val="16"/>
        </w:rPr>
        <w:t xml:space="preserve"> </w:t>
      </w:r>
      <w:r w:rsidRPr="00A36A6F">
        <w:rPr>
          <w:rFonts w:ascii="Arial" w:eastAsia="Arial" w:hAnsi="Arial" w:cs="Arial"/>
          <w:sz w:val="16"/>
          <w:szCs w:val="16"/>
        </w:rPr>
        <w:t>standard</w:t>
      </w:r>
      <w:r w:rsidRPr="00A36A6F">
        <w:rPr>
          <w:rFonts w:ascii="Arial" w:eastAsia="Arial" w:hAnsi="Arial" w:cs="Arial"/>
          <w:spacing w:val="-4"/>
          <w:sz w:val="16"/>
          <w:szCs w:val="16"/>
        </w:rPr>
        <w:t xml:space="preserve"> </w:t>
      </w:r>
      <w:r w:rsidRPr="00A36A6F">
        <w:rPr>
          <w:rFonts w:ascii="Arial" w:eastAsia="Arial" w:hAnsi="Arial" w:cs="Arial"/>
          <w:sz w:val="16"/>
          <w:szCs w:val="16"/>
        </w:rPr>
        <w:t>workweek</w:t>
      </w:r>
      <w:r w:rsidRPr="00A36A6F">
        <w:rPr>
          <w:rFonts w:ascii="Arial" w:eastAsia="Arial" w:hAnsi="Arial" w:cs="Arial"/>
          <w:spacing w:val="-3"/>
          <w:sz w:val="16"/>
          <w:szCs w:val="16"/>
        </w:rPr>
        <w:t xml:space="preserve"> </w:t>
      </w:r>
      <w:r w:rsidRPr="00A36A6F">
        <w:rPr>
          <w:rFonts w:ascii="Arial" w:eastAsia="Arial" w:hAnsi="Arial" w:cs="Arial"/>
          <w:sz w:val="16"/>
          <w:szCs w:val="16"/>
        </w:rPr>
        <w:t>of</w:t>
      </w:r>
      <w:r w:rsidRPr="00A36A6F">
        <w:rPr>
          <w:rFonts w:ascii="Arial" w:eastAsia="Arial" w:hAnsi="Arial" w:cs="Arial"/>
          <w:spacing w:val="-4"/>
          <w:sz w:val="16"/>
          <w:szCs w:val="16"/>
        </w:rPr>
        <w:t xml:space="preserve"> </w:t>
      </w:r>
      <w:r w:rsidRPr="00A36A6F">
        <w:rPr>
          <w:rFonts w:ascii="Arial" w:eastAsia="Arial" w:hAnsi="Arial" w:cs="Arial"/>
          <w:sz w:val="16"/>
          <w:szCs w:val="16"/>
        </w:rPr>
        <w:t>forty hours</w:t>
      </w:r>
      <w:r w:rsidRPr="00A36A6F">
        <w:rPr>
          <w:rFonts w:ascii="Arial" w:eastAsia="Arial" w:hAnsi="Arial" w:cs="Arial"/>
          <w:spacing w:val="-2"/>
          <w:sz w:val="16"/>
          <w:szCs w:val="16"/>
        </w:rPr>
        <w:t xml:space="preserve"> </w:t>
      </w:r>
      <w:r w:rsidRPr="00A36A6F">
        <w:rPr>
          <w:rFonts w:ascii="Arial" w:eastAsia="Arial" w:hAnsi="Arial" w:cs="Arial"/>
          <w:sz w:val="16"/>
          <w:szCs w:val="16"/>
        </w:rPr>
        <w:t>without</w:t>
      </w:r>
      <w:r w:rsidRPr="00A36A6F">
        <w:rPr>
          <w:rFonts w:ascii="Arial" w:eastAsia="Arial" w:hAnsi="Arial" w:cs="Arial"/>
          <w:spacing w:val="-3"/>
          <w:sz w:val="16"/>
          <w:szCs w:val="16"/>
        </w:rPr>
        <w:t xml:space="preserve"> </w:t>
      </w:r>
      <w:r w:rsidRPr="00A36A6F">
        <w:rPr>
          <w:rFonts w:ascii="Arial" w:eastAsia="Arial" w:hAnsi="Arial" w:cs="Arial"/>
          <w:sz w:val="16"/>
          <w:szCs w:val="16"/>
        </w:rPr>
        <w:t>payment</w:t>
      </w:r>
      <w:r w:rsidRPr="00A36A6F">
        <w:rPr>
          <w:rFonts w:ascii="Arial" w:eastAsia="Arial" w:hAnsi="Arial" w:cs="Arial"/>
          <w:spacing w:val="-3"/>
          <w:sz w:val="16"/>
          <w:szCs w:val="16"/>
        </w:rPr>
        <w:t xml:space="preserve"> </w:t>
      </w:r>
      <w:r w:rsidRPr="00A36A6F">
        <w:rPr>
          <w:rFonts w:ascii="Arial" w:eastAsia="Arial" w:hAnsi="Arial" w:cs="Arial"/>
          <w:sz w:val="16"/>
          <w:szCs w:val="16"/>
        </w:rPr>
        <w:t>of</w:t>
      </w:r>
      <w:r w:rsidRPr="00A36A6F">
        <w:rPr>
          <w:rFonts w:ascii="Arial" w:eastAsia="Arial" w:hAnsi="Arial" w:cs="Arial"/>
          <w:spacing w:val="-3"/>
          <w:sz w:val="16"/>
          <w:szCs w:val="16"/>
        </w:rPr>
        <w:t xml:space="preserve"> </w:t>
      </w:r>
      <w:r w:rsidRPr="00A36A6F">
        <w:rPr>
          <w:rFonts w:ascii="Arial" w:eastAsia="Arial" w:hAnsi="Arial" w:cs="Arial"/>
          <w:sz w:val="16"/>
          <w:szCs w:val="16"/>
        </w:rPr>
        <w:t>the</w:t>
      </w:r>
      <w:r w:rsidRPr="00A36A6F">
        <w:rPr>
          <w:rFonts w:ascii="Arial" w:eastAsia="Arial" w:hAnsi="Arial" w:cs="Arial"/>
          <w:spacing w:val="-3"/>
          <w:sz w:val="16"/>
          <w:szCs w:val="16"/>
        </w:rPr>
        <w:t xml:space="preserve"> </w:t>
      </w:r>
      <w:r w:rsidRPr="00A36A6F">
        <w:rPr>
          <w:rFonts w:ascii="Arial" w:eastAsia="Arial" w:hAnsi="Arial" w:cs="Arial"/>
          <w:sz w:val="16"/>
          <w:szCs w:val="16"/>
        </w:rPr>
        <w:t>overtime</w:t>
      </w:r>
      <w:r w:rsidRPr="00A36A6F">
        <w:rPr>
          <w:rFonts w:ascii="Arial" w:eastAsia="Arial" w:hAnsi="Arial" w:cs="Arial"/>
          <w:spacing w:val="-3"/>
          <w:sz w:val="16"/>
          <w:szCs w:val="16"/>
        </w:rPr>
        <w:t xml:space="preserve"> </w:t>
      </w:r>
      <w:r w:rsidRPr="00A36A6F">
        <w:rPr>
          <w:rFonts w:ascii="Arial" w:eastAsia="Arial" w:hAnsi="Arial" w:cs="Arial"/>
          <w:sz w:val="16"/>
          <w:szCs w:val="16"/>
        </w:rPr>
        <w:t>wages</w:t>
      </w:r>
      <w:r w:rsidRPr="00A36A6F">
        <w:rPr>
          <w:rFonts w:ascii="Arial" w:eastAsia="Arial" w:hAnsi="Arial" w:cs="Arial"/>
          <w:spacing w:val="-2"/>
          <w:sz w:val="16"/>
          <w:szCs w:val="16"/>
        </w:rPr>
        <w:t xml:space="preserve"> </w:t>
      </w:r>
      <w:r w:rsidRPr="00A36A6F">
        <w:rPr>
          <w:rFonts w:ascii="Arial" w:eastAsia="Arial" w:hAnsi="Arial" w:cs="Arial"/>
          <w:sz w:val="16"/>
          <w:szCs w:val="16"/>
        </w:rPr>
        <w:t>required</w:t>
      </w:r>
      <w:r w:rsidRPr="00A36A6F">
        <w:rPr>
          <w:rFonts w:ascii="Arial" w:eastAsia="Arial" w:hAnsi="Arial" w:cs="Arial"/>
          <w:spacing w:val="-3"/>
          <w:sz w:val="16"/>
          <w:szCs w:val="16"/>
        </w:rPr>
        <w:t xml:space="preserve"> </w:t>
      </w:r>
      <w:r w:rsidRPr="00A36A6F">
        <w:rPr>
          <w:rFonts w:ascii="Arial" w:eastAsia="Arial" w:hAnsi="Arial" w:cs="Arial"/>
          <w:sz w:val="16"/>
          <w:szCs w:val="16"/>
        </w:rPr>
        <w:t>by</w:t>
      </w:r>
      <w:r w:rsidRPr="00A36A6F">
        <w:rPr>
          <w:rFonts w:ascii="Arial" w:eastAsia="Arial" w:hAnsi="Arial" w:cs="Arial"/>
          <w:spacing w:val="-2"/>
          <w:sz w:val="16"/>
          <w:szCs w:val="16"/>
        </w:rPr>
        <w:t xml:space="preserve"> </w:t>
      </w:r>
      <w:r w:rsidRPr="00A36A6F">
        <w:rPr>
          <w:rFonts w:ascii="Arial" w:eastAsia="Arial" w:hAnsi="Arial" w:cs="Arial"/>
          <w:sz w:val="16"/>
          <w:szCs w:val="16"/>
        </w:rPr>
        <w:t>the clause set forth in paragraph 1. of this section.</w:t>
      </w:r>
    </w:p>
    <w:p w14:paraId="7EB4F563"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7F36D943" w14:textId="77777777" w:rsidR="00A36A6F" w:rsidRPr="00A36A6F" w:rsidRDefault="00A36A6F" w:rsidP="00A36A6F">
      <w:pPr>
        <w:widowControl w:val="0"/>
        <w:autoSpaceDE w:val="0"/>
        <w:autoSpaceDN w:val="0"/>
        <w:ind w:right="64"/>
        <w:rPr>
          <w:rFonts w:ascii="Arial" w:eastAsia="Arial" w:hAnsi="Arial" w:cs="Arial"/>
          <w:sz w:val="16"/>
          <w:szCs w:val="16"/>
        </w:rPr>
      </w:pPr>
      <w:r w:rsidRPr="00A36A6F">
        <w:rPr>
          <w:rFonts w:ascii="Arial" w:eastAsia="Arial" w:hAnsi="Arial" w:cs="Arial"/>
          <w:sz w:val="16"/>
          <w:szCs w:val="16"/>
        </w:rPr>
        <w:t>*</w:t>
      </w:r>
      <w:r w:rsidRPr="00A36A6F">
        <w:rPr>
          <w:rFonts w:ascii="Arial" w:eastAsia="Arial" w:hAnsi="Arial" w:cs="Arial"/>
          <w:spacing w:val="-3"/>
          <w:sz w:val="16"/>
          <w:szCs w:val="16"/>
        </w:rPr>
        <w:t xml:space="preserve"> </w:t>
      </w:r>
      <w:r w:rsidRPr="00A36A6F">
        <w:rPr>
          <w:rFonts w:ascii="Arial" w:eastAsia="Arial" w:hAnsi="Arial" w:cs="Arial"/>
          <w:sz w:val="16"/>
          <w:szCs w:val="16"/>
        </w:rPr>
        <w:t>$31</w:t>
      </w:r>
      <w:r w:rsidRPr="00A36A6F">
        <w:rPr>
          <w:rFonts w:ascii="Arial" w:eastAsia="Arial" w:hAnsi="Arial" w:cs="Arial"/>
          <w:spacing w:val="-4"/>
          <w:sz w:val="16"/>
          <w:szCs w:val="16"/>
        </w:rPr>
        <w:t xml:space="preserve"> </w:t>
      </w:r>
      <w:r w:rsidRPr="00A36A6F">
        <w:rPr>
          <w:rFonts w:ascii="Arial" w:eastAsia="Arial" w:hAnsi="Arial" w:cs="Arial"/>
          <w:sz w:val="16"/>
          <w:szCs w:val="16"/>
        </w:rPr>
        <w:t>as</w:t>
      </w:r>
      <w:r w:rsidRPr="00A36A6F">
        <w:rPr>
          <w:rFonts w:ascii="Arial" w:eastAsia="Arial" w:hAnsi="Arial" w:cs="Arial"/>
          <w:spacing w:val="-3"/>
          <w:sz w:val="16"/>
          <w:szCs w:val="16"/>
        </w:rPr>
        <w:t xml:space="preserve"> </w:t>
      </w:r>
      <w:r w:rsidRPr="00A36A6F">
        <w:rPr>
          <w:rFonts w:ascii="Arial" w:eastAsia="Arial" w:hAnsi="Arial" w:cs="Arial"/>
          <w:sz w:val="16"/>
          <w:szCs w:val="16"/>
        </w:rPr>
        <w:t>of</w:t>
      </w:r>
      <w:r w:rsidRPr="00A36A6F">
        <w:rPr>
          <w:rFonts w:ascii="Arial" w:eastAsia="Arial" w:hAnsi="Arial" w:cs="Arial"/>
          <w:spacing w:val="-4"/>
          <w:sz w:val="16"/>
          <w:szCs w:val="16"/>
        </w:rPr>
        <w:t xml:space="preserve"> </w:t>
      </w:r>
      <w:r w:rsidRPr="00A36A6F">
        <w:rPr>
          <w:rFonts w:ascii="Arial" w:eastAsia="Arial" w:hAnsi="Arial" w:cs="Arial"/>
          <w:sz w:val="16"/>
          <w:szCs w:val="16"/>
        </w:rPr>
        <w:t>January</w:t>
      </w:r>
      <w:r w:rsidRPr="00A36A6F">
        <w:rPr>
          <w:rFonts w:ascii="Arial" w:eastAsia="Arial" w:hAnsi="Arial" w:cs="Arial"/>
          <w:spacing w:val="-3"/>
          <w:sz w:val="16"/>
          <w:szCs w:val="16"/>
        </w:rPr>
        <w:t xml:space="preserve"> </w:t>
      </w:r>
      <w:r w:rsidRPr="00A36A6F">
        <w:rPr>
          <w:rFonts w:ascii="Arial" w:eastAsia="Arial" w:hAnsi="Arial" w:cs="Arial"/>
          <w:sz w:val="16"/>
          <w:szCs w:val="16"/>
        </w:rPr>
        <w:t>15,</w:t>
      </w:r>
      <w:r w:rsidRPr="00A36A6F">
        <w:rPr>
          <w:rFonts w:ascii="Arial" w:eastAsia="Arial" w:hAnsi="Arial" w:cs="Arial"/>
          <w:spacing w:val="-4"/>
          <w:sz w:val="16"/>
          <w:szCs w:val="16"/>
        </w:rPr>
        <w:t xml:space="preserve"> </w:t>
      </w:r>
      <w:r w:rsidRPr="00A36A6F">
        <w:rPr>
          <w:rFonts w:ascii="Arial" w:eastAsia="Arial" w:hAnsi="Arial" w:cs="Arial"/>
          <w:sz w:val="16"/>
          <w:szCs w:val="16"/>
        </w:rPr>
        <w:t>2023</w:t>
      </w:r>
      <w:r w:rsidRPr="00A36A6F">
        <w:rPr>
          <w:rFonts w:ascii="Arial" w:eastAsia="Arial" w:hAnsi="Arial" w:cs="Arial"/>
          <w:spacing w:val="-2"/>
          <w:sz w:val="16"/>
          <w:szCs w:val="16"/>
        </w:rPr>
        <w:t xml:space="preserve"> </w:t>
      </w:r>
      <w:r w:rsidRPr="00A36A6F">
        <w:rPr>
          <w:rFonts w:ascii="Arial" w:eastAsia="Arial" w:hAnsi="Arial" w:cs="Arial"/>
          <w:sz w:val="16"/>
          <w:szCs w:val="16"/>
        </w:rPr>
        <w:t>(See</w:t>
      </w:r>
      <w:r w:rsidRPr="00A36A6F">
        <w:rPr>
          <w:rFonts w:ascii="Arial" w:eastAsia="Arial" w:hAnsi="Arial" w:cs="Arial"/>
          <w:spacing w:val="-4"/>
          <w:sz w:val="16"/>
          <w:szCs w:val="16"/>
        </w:rPr>
        <w:t xml:space="preserve"> </w:t>
      </w:r>
      <w:r w:rsidRPr="00A36A6F">
        <w:rPr>
          <w:rFonts w:ascii="Arial" w:eastAsia="Arial" w:hAnsi="Arial" w:cs="Arial"/>
          <w:sz w:val="16"/>
          <w:szCs w:val="16"/>
        </w:rPr>
        <w:t>88</w:t>
      </w:r>
      <w:r w:rsidRPr="00A36A6F">
        <w:rPr>
          <w:rFonts w:ascii="Arial" w:eastAsia="Arial" w:hAnsi="Arial" w:cs="Arial"/>
          <w:spacing w:val="-4"/>
          <w:sz w:val="16"/>
          <w:szCs w:val="16"/>
        </w:rPr>
        <w:t xml:space="preserve"> </w:t>
      </w:r>
      <w:r w:rsidRPr="00A36A6F">
        <w:rPr>
          <w:rFonts w:ascii="Arial" w:eastAsia="Arial" w:hAnsi="Arial" w:cs="Arial"/>
          <w:sz w:val="16"/>
          <w:szCs w:val="16"/>
        </w:rPr>
        <w:t>FR</w:t>
      </w:r>
      <w:r w:rsidRPr="00A36A6F">
        <w:rPr>
          <w:rFonts w:ascii="Arial" w:eastAsia="Arial" w:hAnsi="Arial" w:cs="Arial"/>
          <w:spacing w:val="-4"/>
          <w:sz w:val="16"/>
          <w:szCs w:val="16"/>
        </w:rPr>
        <w:t xml:space="preserve"> </w:t>
      </w:r>
      <w:r w:rsidRPr="00A36A6F">
        <w:rPr>
          <w:rFonts w:ascii="Arial" w:eastAsia="Arial" w:hAnsi="Arial" w:cs="Arial"/>
          <w:sz w:val="16"/>
          <w:szCs w:val="16"/>
        </w:rPr>
        <w:t>88</w:t>
      </w:r>
      <w:r w:rsidRPr="00A36A6F">
        <w:rPr>
          <w:rFonts w:ascii="Arial" w:eastAsia="Arial" w:hAnsi="Arial" w:cs="Arial"/>
          <w:spacing w:val="-4"/>
          <w:sz w:val="16"/>
          <w:szCs w:val="16"/>
        </w:rPr>
        <w:t xml:space="preserve"> </w:t>
      </w:r>
      <w:r w:rsidRPr="00A36A6F">
        <w:rPr>
          <w:rFonts w:ascii="Arial" w:eastAsia="Arial" w:hAnsi="Arial" w:cs="Arial"/>
          <w:sz w:val="16"/>
          <w:szCs w:val="16"/>
        </w:rPr>
        <w:t>FR</w:t>
      </w:r>
      <w:r w:rsidRPr="00A36A6F">
        <w:rPr>
          <w:rFonts w:ascii="Arial" w:eastAsia="Arial" w:hAnsi="Arial" w:cs="Arial"/>
          <w:spacing w:val="-2"/>
          <w:sz w:val="16"/>
          <w:szCs w:val="16"/>
        </w:rPr>
        <w:t xml:space="preserve"> </w:t>
      </w:r>
      <w:r w:rsidRPr="00A36A6F">
        <w:rPr>
          <w:rFonts w:ascii="Arial" w:eastAsia="Arial" w:hAnsi="Arial" w:cs="Arial"/>
          <w:sz w:val="16"/>
          <w:szCs w:val="16"/>
        </w:rPr>
        <w:t>2210)</w:t>
      </w:r>
      <w:r w:rsidRPr="00A36A6F">
        <w:rPr>
          <w:rFonts w:ascii="Arial" w:eastAsia="Arial" w:hAnsi="Arial" w:cs="Arial"/>
          <w:spacing w:val="-4"/>
          <w:sz w:val="16"/>
          <w:szCs w:val="16"/>
        </w:rPr>
        <w:t xml:space="preserve"> </w:t>
      </w:r>
      <w:r w:rsidRPr="00A36A6F">
        <w:rPr>
          <w:rFonts w:ascii="Arial" w:eastAsia="Arial" w:hAnsi="Arial" w:cs="Arial"/>
          <w:sz w:val="16"/>
          <w:szCs w:val="16"/>
        </w:rPr>
        <w:t>as</w:t>
      </w:r>
      <w:r w:rsidRPr="00A36A6F">
        <w:rPr>
          <w:rFonts w:ascii="Arial" w:eastAsia="Arial" w:hAnsi="Arial" w:cs="Arial"/>
          <w:spacing w:val="-3"/>
          <w:sz w:val="16"/>
          <w:szCs w:val="16"/>
        </w:rPr>
        <w:t xml:space="preserve"> </w:t>
      </w:r>
      <w:r w:rsidRPr="00A36A6F">
        <w:rPr>
          <w:rFonts w:ascii="Arial" w:eastAsia="Arial" w:hAnsi="Arial" w:cs="Arial"/>
          <w:sz w:val="16"/>
          <w:szCs w:val="16"/>
        </w:rPr>
        <w:t>may be adjusted annually by the Department of Labor, pursuant to the Federal Civil Penalties Inflation Adjustment Act of 1990.</w:t>
      </w:r>
    </w:p>
    <w:p w14:paraId="7639DABE" w14:textId="77777777" w:rsidR="00A36A6F" w:rsidRPr="00A36A6F" w:rsidRDefault="00A36A6F" w:rsidP="00A36A6F">
      <w:pPr>
        <w:widowControl w:val="0"/>
        <w:autoSpaceDE w:val="0"/>
        <w:autoSpaceDN w:val="0"/>
        <w:spacing w:before="97"/>
        <w:rPr>
          <w:rFonts w:ascii="Arial" w:eastAsia="Arial" w:hAnsi="Arial" w:cs="Arial"/>
          <w:sz w:val="16"/>
          <w:szCs w:val="16"/>
        </w:rPr>
      </w:pPr>
    </w:p>
    <w:p w14:paraId="2489B186" w14:textId="77777777" w:rsidR="00A36A6F" w:rsidRPr="00A36A6F" w:rsidRDefault="00A36A6F" w:rsidP="005D1515">
      <w:pPr>
        <w:widowControl w:val="0"/>
        <w:numPr>
          <w:ilvl w:val="2"/>
          <w:numId w:val="39"/>
        </w:numPr>
        <w:tabs>
          <w:tab w:val="left" w:pos="296"/>
        </w:tabs>
        <w:autoSpaceDE w:val="0"/>
        <w:autoSpaceDN w:val="0"/>
        <w:ind w:right="118" w:firstLine="0"/>
        <w:rPr>
          <w:rFonts w:ascii="Arial" w:eastAsia="Arial" w:hAnsi="Arial" w:cs="Arial"/>
          <w:b/>
          <w:bCs/>
          <w:sz w:val="16"/>
          <w:szCs w:val="16"/>
        </w:rPr>
      </w:pPr>
      <w:proofErr w:type="gramStart"/>
      <w:r w:rsidRPr="00A36A6F">
        <w:rPr>
          <w:rFonts w:ascii="Arial" w:eastAsia="Arial" w:hAnsi="Arial" w:cs="Arial"/>
          <w:b/>
          <w:bCs/>
          <w:sz w:val="16"/>
          <w:szCs w:val="16"/>
        </w:rPr>
        <w:t>Withholding</w:t>
      </w:r>
      <w:r w:rsidRPr="00A36A6F">
        <w:rPr>
          <w:rFonts w:ascii="Arial" w:eastAsia="Arial" w:hAnsi="Arial" w:cs="Arial"/>
          <w:b/>
          <w:bCs/>
          <w:spacing w:val="-7"/>
          <w:sz w:val="16"/>
          <w:szCs w:val="16"/>
        </w:rPr>
        <w:t xml:space="preserve"> </w:t>
      </w:r>
      <w:r w:rsidRPr="00A36A6F">
        <w:rPr>
          <w:rFonts w:ascii="Arial" w:eastAsia="Arial" w:hAnsi="Arial" w:cs="Arial"/>
          <w:b/>
          <w:bCs/>
          <w:sz w:val="16"/>
          <w:szCs w:val="16"/>
        </w:rPr>
        <w:t>for</w:t>
      </w:r>
      <w:proofErr w:type="gramEnd"/>
      <w:r w:rsidRPr="00A36A6F">
        <w:rPr>
          <w:rFonts w:ascii="Arial" w:eastAsia="Arial" w:hAnsi="Arial" w:cs="Arial"/>
          <w:b/>
          <w:bCs/>
          <w:spacing w:val="-7"/>
          <w:sz w:val="16"/>
          <w:szCs w:val="16"/>
        </w:rPr>
        <w:t xml:space="preserve"> </w:t>
      </w:r>
      <w:r w:rsidRPr="00A36A6F">
        <w:rPr>
          <w:rFonts w:ascii="Arial" w:eastAsia="Arial" w:hAnsi="Arial" w:cs="Arial"/>
          <w:b/>
          <w:bCs/>
          <w:sz w:val="16"/>
          <w:szCs w:val="16"/>
        </w:rPr>
        <w:t>unpaid</w:t>
      </w:r>
      <w:r w:rsidRPr="00A36A6F">
        <w:rPr>
          <w:rFonts w:ascii="Arial" w:eastAsia="Arial" w:hAnsi="Arial" w:cs="Arial"/>
          <w:b/>
          <w:bCs/>
          <w:spacing w:val="-7"/>
          <w:sz w:val="16"/>
          <w:szCs w:val="16"/>
        </w:rPr>
        <w:t xml:space="preserve"> </w:t>
      </w:r>
      <w:r w:rsidRPr="00A36A6F">
        <w:rPr>
          <w:rFonts w:ascii="Arial" w:eastAsia="Arial" w:hAnsi="Arial" w:cs="Arial"/>
          <w:b/>
          <w:bCs/>
          <w:sz w:val="16"/>
          <w:szCs w:val="16"/>
        </w:rPr>
        <w:t>wages</w:t>
      </w:r>
      <w:r w:rsidRPr="00A36A6F">
        <w:rPr>
          <w:rFonts w:ascii="Arial" w:eastAsia="Arial" w:hAnsi="Arial" w:cs="Arial"/>
          <w:b/>
          <w:bCs/>
          <w:spacing w:val="-8"/>
          <w:sz w:val="16"/>
          <w:szCs w:val="16"/>
        </w:rPr>
        <w:t xml:space="preserve"> </w:t>
      </w:r>
      <w:r w:rsidRPr="00A36A6F">
        <w:rPr>
          <w:rFonts w:ascii="Arial" w:eastAsia="Arial" w:hAnsi="Arial" w:cs="Arial"/>
          <w:b/>
          <w:bCs/>
          <w:sz w:val="16"/>
          <w:szCs w:val="16"/>
        </w:rPr>
        <w:t>and</w:t>
      </w:r>
      <w:r w:rsidRPr="00A36A6F">
        <w:rPr>
          <w:rFonts w:ascii="Arial" w:eastAsia="Arial" w:hAnsi="Arial" w:cs="Arial"/>
          <w:b/>
          <w:bCs/>
          <w:spacing w:val="-8"/>
          <w:sz w:val="16"/>
          <w:szCs w:val="16"/>
        </w:rPr>
        <w:t xml:space="preserve"> </w:t>
      </w:r>
      <w:r w:rsidRPr="00A36A6F">
        <w:rPr>
          <w:rFonts w:ascii="Arial" w:eastAsia="Arial" w:hAnsi="Arial" w:cs="Arial"/>
          <w:b/>
          <w:bCs/>
          <w:sz w:val="16"/>
          <w:szCs w:val="16"/>
        </w:rPr>
        <w:t>liquidated</w:t>
      </w:r>
      <w:r w:rsidRPr="00A36A6F">
        <w:rPr>
          <w:rFonts w:ascii="Arial" w:eastAsia="Arial" w:hAnsi="Arial" w:cs="Arial"/>
          <w:b/>
          <w:bCs/>
          <w:spacing w:val="-6"/>
          <w:sz w:val="16"/>
          <w:szCs w:val="16"/>
        </w:rPr>
        <w:t xml:space="preserve"> </w:t>
      </w:r>
      <w:r w:rsidRPr="00A36A6F">
        <w:rPr>
          <w:rFonts w:ascii="Arial" w:eastAsia="Arial" w:hAnsi="Arial" w:cs="Arial"/>
          <w:b/>
          <w:bCs/>
          <w:spacing w:val="-2"/>
          <w:sz w:val="16"/>
          <w:szCs w:val="16"/>
        </w:rPr>
        <w:t>damages</w:t>
      </w:r>
    </w:p>
    <w:p w14:paraId="516C16F4" w14:textId="77777777" w:rsidR="00A36A6F" w:rsidRPr="00A36A6F" w:rsidRDefault="00A36A6F" w:rsidP="00A36A6F">
      <w:pPr>
        <w:widowControl w:val="0"/>
        <w:autoSpaceDE w:val="0"/>
        <w:autoSpaceDN w:val="0"/>
        <w:spacing w:before="95"/>
        <w:rPr>
          <w:rFonts w:ascii="Arial" w:eastAsia="Arial" w:hAnsi="Arial" w:cs="Arial"/>
          <w:b/>
          <w:sz w:val="16"/>
          <w:szCs w:val="16"/>
        </w:rPr>
      </w:pPr>
    </w:p>
    <w:p w14:paraId="3AB96E1A" w14:textId="77777777" w:rsidR="00A36A6F" w:rsidRPr="00A36A6F" w:rsidRDefault="00A36A6F" w:rsidP="005D1515">
      <w:pPr>
        <w:widowControl w:val="0"/>
        <w:numPr>
          <w:ilvl w:val="0"/>
          <w:numId w:val="17"/>
        </w:numPr>
        <w:tabs>
          <w:tab w:val="left" w:pos="439"/>
        </w:tabs>
        <w:autoSpaceDE w:val="0"/>
        <w:autoSpaceDN w:val="0"/>
        <w:ind w:right="38" w:firstLine="143"/>
        <w:rPr>
          <w:rFonts w:ascii="Arial" w:eastAsia="Arial" w:hAnsi="Arial" w:cs="Arial"/>
          <w:sz w:val="16"/>
          <w:szCs w:val="22"/>
        </w:rPr>
      </w:pPr>
      <w:r w:rsidRPr="00A36A6F">
        <w:rPr>
          <w:rFonts w:ascii="Arial" w:eastAsia="Arial" w:hAnsi="Arial" w:cs="Arial"/>
          <w:i/>
          <w:sz w:val="16"/>
          <w:szCs w:val="22"/>
        </w:rPr>
        <w:t xml:space="preserve">Withholding process. </w:t>
      </w:r>
      <w:r w:rsidRPr="00A36A6F">
        <w:rPr>
          <w:rFonts w:ascii="Arial" w:eastAsia="Arial" w:hAnsi="Arial" w:cs="Arial"/>
          <w:sz w:val="16"/>
          <w:szCs w:val="22"/>
        </w:rPr>
        <w:t>The FHWA or the contracting agency may, upon its own action, or must, upon written request of an authorized representative of the Department of Labor, withhold or cause to be withheld from the contractor so much of the accrued payments or advances as may be considered necessary to satisfy the liabilities of the prime contractor or any subcontractor for any unpaid wages; monetary relief, including interest; and liquidated damages required by the clauses set forth in this section on this</w:t>
      </w:r>
      <w:r w:rsidRPr="00A36A6F">
        <w:rPr>
          <w:rFonts w:ascii="Arial" w:eastAsia="Arial" w:hAnsi="Arial" w:cs="Arial"/>
          <w:spacing w:val="40"/>
          <w:sz w:val="16"/>
          <w:szCs w:val="22"/>
        </w:rPr>
        <w:t xml:space="preserve"> </w:t>
      </w:r>
      <w:r w:rsidRPr="00A36A6F">
        <w:rPr>
          <w:rFonts w:ascii="Arial" w:eastAsia="Arial" w:hAnsi="Arial" w:cs="Arial"/>
          <w:sz w:val="16"/>
          <w:szCs w:val="22"/>
        </w:rPr>
        <w:t>contract, any other Federal contract with the same prime contractor, or any other federally assisted contract subject to the</w:t>
      </w:r>
      <w:r w:rsidRPr="00A36A6F">
        <w:rPr>
          <w:rFonts w:ascii="Arial" w:eastAsia="Arial" w:hAnsi="Arial" w:cs="Arial"/>
          <w:spacing w:val="-5"/>
          <w:sz w:val="16"/>
          <w:szCs w:val="22"/>
        </w:rPr>
        <w:t xml:space="preserve"> </w:t>
      </w:r>
      <w:r w:rsidRPr="00A36A6F">
        <w:rPr>
          <w:rFonts w:ascii="Arial" w:eastAsia="Arial" w:hAnsi="Arial" w:cs="Arial"/>
          <w:sz w:val="16"/>
          <w:szCs w:val="22"/>
        </w:rPr>
        <w:t>Contract</w:t>
      </w:r>
      <w:r w:rsidRPr="00A36A6F">
        <w:rPr>
          <w:rFonts w:ascii="Arial" w:eastAsia="Arial" w:hAnsi="Arial" w:cs="Arial"/>
          <w:spacing w:val="-5"/>
          <w:sz w:val="16"/>
          <w:szCs w:val="22"/>
        </w:rPr>
        <w:t xml:space="preserve"> </w:t>
      </w:r>
      <w:r w:rsidRPr="00A36A6F">
        <w:rPr>
          <w:rFonts w:ascii="Arial" w:eastAsia="Arial" w:hAnsi="Arial" w:cs="Arial"/>
          <w:sz w:val="16"/>
          <w:szCs w:val="22"/>
        </w:rPr>
        <w:t>Work</w:t>
      </w:r>
      <w:r w:rsidRPr="00A36A6F">
        <w:rPr>
          <w:rFonts w:ascii="Arial" w:eastAsia="Arial" w:hAnsi="Arial" w:cs="Arial"/>
          <w:spacing w:val="-4"/>
          <w:sz w:val="16"/>
          <w:szCs w:val="22"/>
        </w:rPr>
        <w:t xml:space="preserve"> </w:t>
      </w:r>
      <w:r w:rsidRPr="00A36A6F">
        <w:rPr>
          <w:rFonts w:ascii="Arial" w:eastAsia="Arial" w:hAnsi="Arial" w:cs="Arial"/>
          <w:sz w:val="16"/>
          <w:szCs w:val="22"/>
        </w:rPr>
        <w:t>Hours</w:t>
      </w:r>
      <w:r w:rsidRPr="00A36A6F">
        <w:rPr>
          <w:rFonts w:ascii="Arial" w:eastAsia="Arial" w:hAnsi="Arial" w:cs="Arial"/>
          <w:spacing w:val="-4"/>
          <w:sz w:val="16"/>
          <w:szCs w:val="22"/>
        </w:rPr>
        <w:t xml:space="preserve"> </w:t>
      </w:r>
      <w:r w:rsidRPr="00A36A6F">
        <w:rPr>
          <w:rFonts w:ascii="Arial" w:eastAsia="Arial" w:hAnsi="Arial" w:cs="Arial"/>
          <w:sz w:val="16"/>
          <w:szCs w:val="22"/>
        </w:rPr>
        <w:t>and</w:t>
      </w:r>
      <w:r w:rsidRPr="00A36A6F">
        <w:rPr>
          <w:rFonts w:ascii="Arial" w:eastAsia="Arial" w:hAnsi="Arial" w:cs="Arial"/>
          <w:spacing w:val="-5"/>
          <w:sz w:val="16"/>
          <w:szCs w:val="22"/>
        </w:rPr>
        <w:t xml:space="preserve"> </w:t>
      </w:r>
      <w:r w:rsidRPr="00A36A6F">
        <w:rPr>
          <w:rFonts w:ascii="Arial" w:eastAsia="Arial" w:hAnsi="Arial" w:cs="Arial"/>
          <w:sz w:val="16"/>
          <w:szCs w:val="22"/>
        </w:rPr>
        <w:t>Safety</w:t>
      </w:r>
      <w:r w:rsidRPr="00A36A6F">
        <w:rPr>
          <w:rFonts w:ascii="Arial" w:eastAsia="Arial" w:hAnsi="Arial" w:cs="Arial"/>
          <w:spacing w:val="-4"/>
          <w:sz w:val="16"/>
          <w:szCs w:val="22"/>
        </w:rPr>
        <w:t xml:space="preserve"> </w:t>
      </w:r>
      <w:r w:rsidRPr="00A36A6F">
        <w:rPr>
          <w:rFonts w:ascii="Arial" w:eastAsia="Arial" w:hAnsi="Arial" w:cs="Arial"/>
          <w:sz w:val="16"/>
          <w:szCs w:val="22"/>
        </w:rPr>
        <w:t>Standards</w:t>
      </w:r>
      <w:r w:rsidRPr="00A36A6F">
        <w:rPr>
          <w:rFonts w:ascii="Arial" w:eastAsia="Arial" w:hAnsi="Arial" w:cs="Arial"/>
          <w:spacing w:val="-4"/>
          <w:sz w:val="16"/>
          <w:szCs w:val="22"/>
        </w:rPr>
        <w:t xml:space="preserve"> </w:t>
      </w:r>
      <w:r w:rsidRPr="00A36A6F">
        <w:rPr>
          <w:rFonts w:ascii="Arial" w:eastAsia="Arial" w:hAnsi="Arial" w:cs="Arial"/>
          <w:sz w:val="16"/>
          <w:szCs w:val="22"/>
        </w:rPr>
        <w:t>Act</w:t>
      </w:r>
      <w:r w:rsidRPr="00A36A6F">
        <w:rPr>
          <w:rFonts w:ascii="Arial" w:eastAsia="Arial" w:hAnsi="Arial" w:cs="Arial"/>
          <w:spacing w:val="-5"/>
          <w:sz w:val="16"/>
          <w:szCs w:val="22"/>
        </w:rPr>
        <w:t xml:space="preserve"> </w:t>
      </w:r>
      <w:r w:rsidRPr="00A36A6F">
        <w:rPr>
          <w:rFonts w:ascii="Arial" w:eastAsia="Arial" w:hAnsi="Arial" w:cs="Arial"/>
          <w:sz w:val="16"/>
          <w:szCs w:val="22"/>
        </w:rPr>
        <w:t>that</w:t>
      </w:r>
      <w:r w:rsidRPr="00A36A6F">
        <w:rPr>
          <w:rFonts w:ascii="Arial" w:eastAsia="Arial" w:hAnsi="Arial" w:cs="Arial"/>
          <w:spacing w:val="-5"/>
          <w:sz w:val="16"/>
          <w:szCs w:val="22"/>
        </w:rPr>
        <w:t xml:space="preserve"> </w:t>
      </w:r>
      <w:r w:rsidRPr="00A36A6F">
        <w:rPr>
          <w:rFonts w:ascii="Arial" w:eastAsia="Arial" w:hAnsi="Arial" w:cs="Arial"/>
          <w:sz w:val="16"/>
          <w:szCs w:val="22"/>
        </w:rPr>
        <w:t>is</w:t>
      </w:r>
      <w:r w:rsidRPr="00A36A6F">
        <w:rPr>
          <w:rFonts w:ascii="Arial" w:eastAsia="Arial" w:hAnsi="Arial" w:cs="Arial"/>
          <w:spacing w:val="-4"/>
          <w:sz w:val="16"/>
          <w:szCs w:val="22"/>
        </w:rPr>
        <w:t xml:space="preserve"> </w:t>
      </w:r>
      <w:r w:rsidRPr="00A36A6F">
        <w:rPr>
          <w:rFonts w:ascii="Arial" w:eastAsia="Arial" w:hAnsi="Arial" w:cs="Arial"/>
          <w:sz w:val="16"/>
          <w:szCs w:val="22"/>
        </w:rPr>
        <w:t>held by the same prime contractor (as defined in §</w:t>
      </w:r>
      <w:r w:rsidRPr="00A36A6F">
        <w:rPr>
          <w:rFonts w:ascii="Arial" w:eastAsia="Arial" w:hAnsi="Arial" w:cs="Arial"/>
          <w:spacing w:val="-4"/>
          <w:sz w:val="16"/>
          <w:szCs w:val="22"/>
        </w:rPr>
        <w:t xml:space="preserve"> </w:t>
      </w:r>
      <w:r w:rsidRPr="00A36A6F">
        <w:rPr>
          <w:rFonts w:ascii="Arial" w:eastAsia="Arial" w:hAnsi="Arial" w:cs="Arial"/>
          <w:sz w:val="16"/>
          <w:szCs w:val="22"/>
        </w:rPr>
        <w:t>5.2). The necessary funds may be withheld from the contractor under this contract, any other Federal contract with the same prime contractor, or any other federally assisted contract that is subject to the Contract Work Hours and Safety Standards Act and is held by the same prime contractor, regardless of whether the other contract was awarded or assisted by the same agency, and such funds may be used to satisfy the contractor liability for which the funds were withheld.</w:t>
      </w:r>
    </w:p>
    <w:p w14:paraId="76C19EA7"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7CF06A3F" w14:textId="77777777" w:rsidR="00A36A6F" w:rsidRPr="00A36A6F" w:rsidRDefault="00A36A6F" w:rsidP="005D1515">
      <w:pPr>
        <w:widowControl w:val="0"/>
        <w:numPr>
          <w:ilvl w:val="0"/>
          <w:numId w:val="17"/>
        </w:numPr>
        <w:tabs>
          <w:tab w:val="left" w:pos="439"/>
        </w:tabs>
        <w:autoSpaceDE w:val="0"/>
        <w:autoSpaceDN w:val="0"/>
        <w:ind w:right="91" w:firstLine="143"/>
        <w:rPr>
          <w:rFonts w:ascii="Arial" w:eastAsia="Arial" w:hAnsi="Arial" w:cs="Arial"/>
          <w:sz w:val="16"/>
          <w:szCs w:val="22"/>
        </w:rPr>
      </w:pPr>
      <w:r w:rsidRPr="00A36A6F">
        <w:rPr>
          <w:rFonts w:ascii="Arial" w:eastAsia="Arial" w:hAnsi="Arial" w:cs="Arial"/>
          <w:i/>
          <w:sz w:val="16"/>
          <w:szCs w:val="22"/>
        </w:rPr>
        <w:t xml:space="preserve">Priority to withheld funds. </w:t>
      </w:r>
      <w:r w:rsidRPr="00A36A6F">
        <w:rPr>
          <w:rFonts w:ascii="Arial" w:eastAsia="Arial" w:hAnsi="Arial" w:cs="Arial"/>
          <w:sz w:val="16"/>
          <w:szCs w:val="22"/>
        </w:rPr>
        <w:t>The Department has priority to funds</w:t>
      </w:r>
      <w:r w:rsidRPr="00A36A6F">
        <w:rPr>
          <w:rFonts w:ascii="Arial" w:eastAsia="Arial" w:hAnsi="Arial" w:cs="Arial"/>
          <w:spacing w:val="-4"/>
          <w:sz w:val="16"/>
          <w:szCs w:val="22"/>
        </w:rPr>
        <w:t xml:space="preserve"> </w:t>
      </w:r>
      <w:r w:rsidRPr="00A36A6F">
        <w:rPr>
          <w:rFonts w:ascii="Arial" w:eastAsia="Arial" w:hAnsi="Arial" w:cs="Arial"/>
          <w:sz w:val="16"/>
          <w:szCs w:val="22"/>
        </w:rPr>
        <w:t>withheld</w:t>
      </w:r>
      <w:r w:rsidRPr="00A36A6F">
        <w:rPr>
          <w:rFonts w:ascii="Arial" w:eastAsia="Arial" w:hAnsi="Arial" w:cs="Arial"/>
          <w:spacing w:val="-5"/>
          <w:sz w:val="16"/>
          <w:szCs w:val="22"/>
        </w:rPr>
        <w:t xml:space="preserve"> </w:t>
      </w:r>
      <w:r w:rsidRPr="00A36A6F">
        <w:rPr>
          <w:rFonts w:ascii="Arial" w:eastAsia="Arial" w:hAnsi="Arial" w:cs="Arial"/>
          <w:sz w:val="16"/>
          <w:szCs w:val="22"/>
        </w:rPr>
        <w:t>or</w:t>
      </w:r>
      <w:r w:rsidRPr="00A36A6F">
        <w:rPr>
          <w:rFonts w:ascii="Arial" w:eastAsia="Arial" w:hAnsi="Arial" w:cs="Arial"/>
          <w:spacing w:val="-4"/>
          <w:sz w:val="16"/>
          <w:szCs w:val="22"/>
        </w:rPr>
        <w:t xml:space="preserve"> </w:t>
      </w:r>
      <w:r w:rsidRPr="00A36A6F">
        <w:rPr>
          <w:rFonts w:ascii="Arial" w:eastAsia="Arial" w:hAnsi="Arial" w:cs="Arial"/>
          <w:sz w:val="16"/>
          <w:szCs w:val="22"/>
        </w:rPr>
        <w:t>to</w:t>
      </w:r>
      <w:r w:rsidRPr="00A36A6F">
        <w:rPr>
          <w:rFonts w:ascii="Arial" w:eastAsia="Arial" w:hAnsi="Arial" w:cs="Arial"/>
          <w:spacing w:val="-5"/>
          <w:sz w:val="16"/>
          <w:szCs w:val="22"/>
        </w:rPr>
        <w:t xml:space="preserve"> </w:t>
      </w:r>
      <w:r w:rsidRPr="00A36A6F">
        <w:rPr>
          <w:rFonts w:ascii="Arial" w:eastAsia="Arial" w:hAnsi="Arial" w:cs="Arial"/>
          <w:sz w:val="16"/>
          <w:szCs w:val="22"/>
        </w:rPr>
        <w:t>be</w:t>
      </w:r>
      <w:r w:rsidRPr="00A36A6F">
        <w:rPr>
          <w:rFonts w:ascii="Arial" w:eastAsia="Arial" w:hAnsi="Arial" w:cs="Arial"/>
          <w:spacing w:val="-5"/>
          <w:sz w:val="16"/>
          <w:szCs w:val="22"/>
        </w:rPr>
        <w:t xml:space="preserve"> </w:t>
      </w:r>
      <w:r w:rsidRPr="00A36A6F">
        <w:rPr>
          <w:rFonts w:ascii="Arial" w:eastAsia="Arial" w:hAnsi="Arial" w:cs="Arial"/>
          <w:sz w:val="16"/>
          <w:szCs w:val="22"/>
        </w:rPr>
        <w:t>withheld</w:t>
      </w:r>
      <w:r w:rsidRPr="00A36A6F">
        <w:rPr>
          <w:rFonts w:ascii="Arial" w:eastAsia="Arial" w:hAnsi="Arial" w:cs="Arial"/>
          <w:spacing w:val="-5"/>
          <w:sz w:val="16"/>
          <w:szCs w:val="22"/>
        </w:rPr>
        <w:t xml:space="preserve"> </w:t>
      </w:r>
      <w:r w:rsidRPr="00A36A6F">
        <w:rPr>
          <w:rFonts w:ascii="Arial" w:eastAsia="Arial" w:hAnsi="Arial" w:cs="Arial"/>
          <w:sz w:val="16"/>
          <w:szCs w:val="22"/>
        </w:rPr>
        <w:t>in</w:t>
      </w:r>
      <w:r w:rsidRPr="00A36A6F">
        <w:rPr>
          <w:rFonts w:ascii="Arial" w:eastAsia="Arial" w:hAnsi="Arial" w:cs="Arial"/>
          <w:spacing w:val="-3"/>
          <w:sz w:val="16"/>
          <w:szCs w:val="22"/>
        </w:rPr>
        <w:t xml:space="preserve"> </w:t>
      </w:r>
      <w:r w:rsidRPr="00A36A6F">
        <w:rPr>
          <w:rFonts w:ascii="Arial" w:eastAsia="Arial" w:hAnsi="Arial" w:cs="Arial"/>
          <w:sz w:val="16"/>
          <w:szCs w:val="22"/>
        </w:rPr>
        <w:t>accordance</w:t>
      </w:r>
      <w:r w:rsidRPr="00A36A6F">
        <w:rPr>
          <w:rFonts w:ascii="Arial" w:eastAsia="Arial" w:hAnsi="Arial" w:cs="Arial"/>
          <w:spacing w:val="-5"/>
          <w:sz w:val="16"/>
          <w:szCs w:val="22"/>
        </w:rPr>
        <w:t xml:space="preserve"> </w:t>
      </w:r>
      <w:r w:rsidRPr="00A36A6F">
        <w:rPr>
          <w:rFonts w:ascii="Arial" w:eastAsia="Arial" w:hAnsi="Arial" w:cs="Arial"/>
          <w:sz w:val="16"/>
          <w:szCs w:val="22"/>
        </w:rPr>
        <w:t>with</w:t>
      </w:r>
      <w:r w:rsidRPr="00A36A6F">
        <w:rPr>
          <w:rFonts w:ascii="Arial" w:eastAsia="Arial" w:hAnsi="Arial" w:cs="Arial"/>
          <w:spacing w:val="-5"/>
          <w:sz w:val="16"/>
          <w:szCs w:val="22"/>
        </w:rPr>
        <w:t xml:space="preserve"> </w:t>
      </w:r>
      <w:r w:rsidRPr="00A36A6F">
        <w:rPr>
          <w:rFonts w:ascii="Arial" w:eastAsia="Arial" w:hAnsi="Arial" w:cs="Arial"/>
          <w:sz w:val="16"/>
          <w:szCs w:val="22"/>
        </w:rPr>
        <w:t>Section</w:t>
      </w:r>
      <w:r w:rsidRPr="00A36A6F">
        <w:rPr>
          <w:rFonts w:ascii="Arial" w:eastAsia="Arial" w:hAnsi="Arial" w:cs="Arial"/>
          <w:spacing w:val="-5"/>
          <w:sz w:val="16"/>
          <w:szCs w:val="22"/>
        </w:rPr>
        <w:t xml:space="preserve"> </w:t>
      </w:r>
      <w:r w:rsidRPr="00A36A6F">
        <w:rPr>
          <w:rFonts w:ascii="Arial" w:eastAsia="Arial" w:hAnsi="Arial" w:cs="Arial"/>
          <w:sz w:val="16"/>
          <w:szCs w:val="22"/>
        </w:rPr>
        <w:t>IV paragraph 2.a. or paragraph 3.a. of this section, or both, over claims to those funds by:</w:t>
      </w:r>
    </w:p>
    <w:p w14:paraId="2E28DD36"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70BB30DD" w14:textId="77777777" w:rsidR="00A36A6F" w:rsidRPr="00A36A6F" w:rsidRDefault="00A36A6F" w:rsidP="005D1515">
      <w:pPr>
        <w:widowControl w:val="0"/>
        <w:numPr>
          <w:ilvl w:val="1"/>
          <w:numId w:val="17"/>
        </w:numPr>
        <w:tabs>
          <w:tab w:val="left" w:pos="500"/>
        </w:tabs>
        <w:autoSpaceDE w:val="0"/>
        <w:autoSpaceDN w:val="0"/>
        <w:ind w:right="378" w:firstLine="143"/>
        <w:rPr>
          <w:rFonts w:ascii="Arial" w:eastAsia="Arial" w:hAnsi="Arial" w:cs="Arial"/>
          <w:sz w:val="16"/>
          <w:szCs w:val="22"/>
        </w:rPr>
      </w:pPr>
      <w:r w:rsidRPr="00A36A6F">
        <w:rPr>
          <w:rFonts w:ascii="Arial" w:eastAsia="Arial" w:hAnsi="Arial" w:cs="Arial"/>
          <w:sz w:val="16"/>
          <w:szCs w:val="22"/>
        </w:rPr>
        <w:t>A</w:t>
      </w:r>
      <w:r w:rsidRPr="00A36A6F">
        <w:rPr>
          <w:rFonts w:ascii="Arial" w:eastAsia="Arial" w:hAnsi="Arial" w:cs="Arial"/>
          <w:spacing w:val="-7"/>
          <w:sz w:val="16"/>
          <w:szCs w:val="22"/>
        </w:rPr>
        <w:t xml:space="preserve"> </w:t>
      </w:r>
      <w:r w:rsidRPr="00A36A6F">
        <w:rPr>
          <w:rFonts w:ascii="Arial" w:eastAsia="Arial" w:hAnsi="Arial" w:cs="Arial"/>
          <w:sz w:val="16"/>
          <w:szCs w:val="22"/>
        </w:rPr>
        <w:t>contractor's</w:t>
      </w:r>
      <w:r w:rsidRPr="00A36A6F">
        <w:rPr>
          <w:rFonts w:ascii="Arial" w:eastAsia="Arial" w:hAnsi="Arial" w:cs="Arial"/>
          <w:spacing w:val="-6"/>
          <w:sz w:val="16"/>
          <w:szCs w:val="22"/>
        </w:rPr>
        <w:t xml:space="preserve"> </w:t>
      </w:r>
      <w:r w:rsidRPr="00A36A6F">
        <w:rPr>
          <w:rFonts w:ascii="Arial" w:eastAsia="Arial" w:hAnsi="Arial" w:cs="Arial"/>
          <w:sz w:val="16"/>
          <w:szCs w:val="22"/>
        </w:rPr>
        <w:t>surety(</w:t>
      </w:r>
      <w:proofErr w:type="spellStart"/>
      <w:r w:rsidRPr="00A36A6F">
        <w:rPr>
          <w:rFonts w:ascii="Arial" w:eastAsia="Arial" w:hAnsi="Arial" w:cs="Arial"/>
          <w:sz w:val="16"/>
          <w:szCs w:val="22"/>
        </w:rPr>
        <w:t>ies</w:t>
      </w:r>
      <w:proofErr w:type="spellEnd"/>
      <w:r w:rsidRPr="00A36A6F">
        <w:rPr>
          <w:rFonts w:ascii="Arial" w:eastAsia="Arial" w:hAnsi="Arial" w:cs="Arial"/>
          <w:sz w:val="16"/>
          <w:szCs w:val="22"/>
        </w:rPr>
        <w:t>),</w:t>
      </w:r>
      <w:r w:rsidRPr="00A36A6F">
        <w:rPr>
          <w:rFonts w:ascii="Arial" w:eastAsia="Arial" w:hAnsi="Arial" w:cs="Arial"/>
          <w:spacing w:val="-8"/>
          <w:sz w:val="16"/>
          <w:szCs w:val="22"/>
        </w:rPr>
        <w:t xml:space="preserve"> </w:t>
      </w:r>
      <w:r w:rsidRPr="00A36A6F">
        <w:rPr>
          <w:rFonts w:ascii="Arial" w:eastAsia="Arial" w:hAnsi="Arial" w:cs="Arial"/>
          <w:sz w:val="16"/>
          <w:szCs w:val="22"/>
        </w:rPr>
        <w:t>including</w:t>
      </w:r>
      <w:r w:rsidRPr="00A36A6F">
        <w:rPr>
          <w:rFonts w:ascii="Arial" w:eastAsia="Arial" w:hAnsi="Arial" w:cs="Arial"/>
          <w:spacing w:val="-8"/>
          <w:sz w:val="16"/>
          <w:szCs w:val="22"/>
        </w:rPr>
        <w:t xml:space="preserve"> </w:t>
      </w:r>
      <w:r w:rsidRPr="00A36A6F">
        <w:rPr>
          <w:rFonts w:ascii="Arial" w:eastAsia="Arial" w:hAnsi="Arial" w:cs="Arial"/>
          <w:sz w:val="16"/>
          <w:szCs w:val="22"/>
        </w:rPr>
        <w:t>without</w:t>
      </w:r>
      <w:r w:rsidRPr="00A36A6F">
        <w:rPr>
          <w:rFonts w:ascii="Arial" w:eastAsia="Arial" w:hAnsi="Arial" w:cs="Arial"/>
          <w:spacing w:val="-8"/>
          <w:sz w:val="16"/>
          <w:szCs w:val="22"/>
        </w:rPr>
        <w:t xml:space="preserve"> </w:t>
      </w:r>
      <w:r w:rsidRPr="00A36A6F">
        <w:rPr>
          <w:rFonts w:ascii="Arial" w:eastAsia="Arial" w:hAnsi="Arial" w:cs="Arial"/>
          <w:sz w:val="16"/>
          <w:szCs w:val="22"/>
        </w:rPr>
        <w:t xml:space="preserve">limitation performance bond sureties and payment bond </w:t>
      </w:r>
      <w:proofErr w:type="gramStart"/>
      <w:r w:rsidRPr="00A36A6F">
        <w:rPr>
          <w:rFonts w:ascii="Arial" w:eastAsia="Arial" w:hAnsi="Arial" w:cs="Arial"/>
          <w:sz w:val="16"/>
          <w:szCs w:val="22"/>
        </w:rPr>
        <w:t>sureties;</w:t>
      </w:r>
      <w:proofErr w:type="gramEnd"/>
    </w:p>
    <w:p w14:paraId="584E7CBA" w14:textId="77777777" w:rsidR="00A36A6F" w:rsidRPr="00A36A6F" w:rsidRDefault="00A36A6F" w:rsidP="00A36A6F">
      <w:pPr>
        <w:widowControl w:val="0"/>
        <w:autoSpaceDE w:val="0"/>
        <w:autoSpaceDN w:val="0"/>
        <w:spacing w:before="97"/>
        <w:rPr>
          <w:rFonts w:ascii="Arial" w:eastAsia="Arial" w:hAnsi="Arial" w:cs="Arial"/>
          <w:sz w:val="16"/>
          <w:szCs w:val="16"/>
        </w:rPr>
      </w:pPr>
    </w:p>
    <w:p w14:paraId="5613E1E2" w14:textId="77777777" w:rsidR="00A36A6F" w:rsidRPr="00A36A6F" w:rsidRDefault="00A36A6F" w:rsidP="005D1515">
      <w:pPr>
        <w:widowControl w:val="0"/>
        <w:numPr>
          <w:ilvl w:val="1"/>
          <w:numId w:val="17"/>
        </w:numPr>
        <w:tabs>
          <w:tab w:val="left" w:pos="500"/>
        </w:tabs>
        <w:autoSpaceDE w:val="0"/>
        <w:autoSpaceDN w:val="0"/>
        <w:spacing w:before="1"/>
        <w:ind w:left="500" w:hanging="237"/>
        <w:rPr>
          <w:rFonts w:ascii="Arial" w:eastAsia="Arial" w:hAnsi="Arial" w:cs="Arial"/>
          <w:sz w:val="16"/>
          <w:szCs w:val="22"/>
        </w:rPr>
      </w:pPr>
      <w:r w:rsidRPr="00A36A6F">
        <w:rPr>
          <w:rFonts w:ascii="Arial" w:eastAsia="Arial" w:hAnsi="Arial" w:cs="Arial"/>
          <w:sz w:val="16"/>
          <w:szCs w:val="22"/>
        </w:rPr>
        <w:t>A</w:t>
      </w:r>
      <w:r w:rsidRPr="00A36A6F">
        <w:rPr>
          <w:rFonts w:ascii="Arial" w:eastAsia="Arial" w:hAnsi="Arial" w:cs="Arial"/>
          <w:spacing w:val="-6"/>
          <w:sz w:val="16"/>
          <w:szCs w:val="22"/>
        </w:rPr>
        <w:t xml:space="preserve"> </w:t>
      </w:r>
      <w:r w:rsidRPr="00A36A6F">
        <w:rPr>
          <w:rFonts w:ascii="Arial" w:eastAsia="Arial" w:hAnsi="Arial" w:cs="Arial"/>
          <w:sz w:val="16"/>
          <w:szCs w:val="22"/>
        </w:rPr>
        <w:t>contracting</w:t>
      </w:r>
      <w:r w:rsidRPr="00A36A6F">
        <w:rPr>
          <w:rFonts w:ascii="Arial" w:eastAsia="Arial" w:hAnsi="Arial" w:cs="Arial"/>
          <w:spacing w:val="-6"/>
          <w:sz w:val="16"/>
          <w:szCs w:val="22"/>
        </w:rPr>
        <w:t xml:space="preserve"> </w:t>
      </w:r>
      <w:r w:rsidRPr="00A36A6F">
        <w:rPr>
          <w:rFonts w:ascii="Arial" w:eastAsia="Arial" w:hAnsi="Arial" w:cs="Arial"/>
          <w:sz w:val="16"/>
          <w:szCs w:val="22"/>
        </w:rPr>
        <w:t>agency</w:t>
      </w:r>
      <w:r w:rsidRPr="00A36A6F">
        <w:rPr>
          <w:rFonts w:ascii="Arial" w:eastAsia="Arial" w:hAnsi="Arial" w:cs="Arial"/>
          <w:spacing w:val="-6"/>
          <w:sz w:val="16"/>
          <w:szCs w:val="22"/>
        </w:rPr>
        <w:t xml:space="preserve"> </w:t>
      </w:r>
      <w:r w:rsidRPr="00A36A6F">
        <w:rPr>
          <w:rFonts w:ascii="Arial" w:eastAsia="Arial" w:hAnsi="Arial" w:cs="Arial"/>
          <w:sz w:val="16"/>
          <w:szCs w:val="22"/>
        </w:rPr>
        <w:t>for</w:t>
      </w:r>
      <w:r w:rsidRPr="00A36A6F">
        <w:rPr>
          <w:rFonts w:ascii="Arial" w:eastAsia="Arial" w:hAnsi="Arial" w:cs="Arial"/>
          <w:spacing w:val="-6"/>
          <w:sz w:val="16"/>
          <w:szCs w:val="22"/>
        </w:rPr>
        <w:t xml:space="preserve"> </w:t>
      </w:r>
      <w:r w:rsidRPr="00A36A6F">
        <w:rPr>
          <w:rFonts w:ascii="Arial" w:eastAsia="Arial" w:hAnsi="Arial" w:cs="Arial"/>
          <w:sz w:val="16"/>
          <w:szCs w:val="22"/>
        </w:rPr>
        <w:t>its</w:t>
      </w:r>
      <w:r w:rsidRPr="00A36A6F">
        <w:rPr>
          <w:rFonts w:ascii="Arial" w:eastAsia="Arial" w:hAnsi="Arial" w:cs="Arial"/>
          <w:spacing w:val="-6"/>
          <w:sz w:val="16"/>
          <w:szCs w:val="22"/>
        </w:rPr>
        <w:t xml:space="preserve"> </w:t>
      </w:r>
      <w:proofErr w:type="spellStart"/>
      <w:r w:rsidRPr="00A36A6F">
        <w:rPr>
          <w:rFonts w:ascii="Arial" w:eastAsia="Arial" w:hAnsi="Arial" w:cs="Arial"/>
          <w:sz w:val="16"/>
          <w:szCs w:val="22"/>
        </w:rPr>
        <w:t>reprocurement</w:t>
      </w:r>
      <w:proofErr w:type="spellEnd"/>
      <w:r w:rsidRPr="00A36A6F">
        <w:rPr>
          <w:rFonts w:ascii="Arial" w:eastAsia="Arial" w:hAnsi="Arial" w:cs="Arial"/>
          <w:spacing w:val="-6"/>
          <w:sz w:val="16"/>
          <w:szCs w:val="22"/>
        </w:rPr>
        <w:t xml:space="preserve"> </w:t>
      </w:r>
      <w:proofErr w:type="gramStart"/>
      <w:r w:rsidRPr="00A36A6F">
        <w:rPr>
          <w:rFonts w:ascii="Arial" w:eastAsia="Arial" w:hAnsi="Arial" w:cs="Arial"/>
          <w:spacing w:val="-2"/>
          <w:sz w:val="16"/>
          <w:szCs w:val="22"/>
        </w:rPr>
        <w:t>costs;</w:t>
      </w:r>
      <w:proofErr w:type="gramEnd"/>
    </w:p>
    <w:p w14:paraId="53CD6DAC"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0AF53FC5" w14:textId="77777777" w:rsidR="00A36A6F" w:rsidRPr="00A36A6F" w:rsidRDefault="00A36A6F" w:rsidP="005D1515">
      <w:pPr>
        <w:widowControl w:val="0"/>
        <w:numPr>
          <w:ilvl w:val="1"/>
          <w:numId w:val="17"/>
        </w:numPr>
        <w:tabs>
          <w:tab w:val="left" w:pos="500"/>
        </w:tabs>
        <w:autoSpaceDE w:val="0"/>
        <w:autoSpaceDN w:val="0"/>
        <w:ind w:right="53" w:firstLine="143"/>
        <w:rPr>
          <w:rFonts w:ascii="Arial" w:eastAsia="Arial" w:hAnsi="Arial" w:cs="Arial"/>
          <w:sz w:val="16"/>
          <w:szCs w:val="22"/>
        </w:rPr>
      </w:pPr>
      <w:r w:rsidRPr="00A36A6F">
        <w:rPr>
          <w:rFonts w:ascii="Arial" w:eastAsia="Arial" w:hAnsi="Arial" w:cs="Arial"/>
          <w:sz w:val="16"/>
          <w:szCs w:val="22"/>
        </w:rPr>
        <w:t>A trustee(s) (either a court-appointed trustee or a U.S. trustee,</w:t>
      </w:r>
      <w:r w:rsidRPr="00A36A6F">
        <w:rPr>
          <w:rFonts w:ascii="Arial" w:eastAsia="Arial" w:hAnsi="Arial" w:cs="Arial"/>
          <w:spacing w:val="-5"/>
          <w:sz w:val="16"/>
          <w:szCs w:val="22"/>
        </w:rPr>
        <w:t xml:space="preserve"> </w:t>
      </w:r>
      <w:r w:rsidRPr="00A36A6F">
        <w:rPr>
          <w:rFonts w:ascii="Arial" w:eastAsia="Arial" w:hAnsi="Arial" w:cs="Arial"/>
          <w:sz w:val="16"/>
          <w:szCs w:val="22"/>
        </w:rPr>
        <w:t>or</w:t>
      </w:r>
      <w:r w:rsidRPr="00A36A6F">
        <w:rPr>
          <w:rFonts w:ascii="Arial" w:eastAsia="Arial" w:hAnsi="Arial" w:cs="Arial"/>
          <w:spacing w:val="-5"/>
          <w:sz w:val="16"/>
          <w:szCs w:val="22"/>
        </w:rPr>
        <w:t xml:space="preserve"> </w:t>
      </w:r>
      <w:r w:rsidRPr="00A36A6F">
        <w:rPr>
          <w:rFonts w:ascii="Arial" w:eastAsia="Arial" w:hAnsi="Arial" w:cs="Arial"/>
          <w:sz w:val="16"/>
          <w:szCs w:val="22"/>
        </w:rPr>
        <w:t>both)</w:t>
      </w:r>
      <w:r w:rsidRPr="00A36A6F">
        <w:rPr>
          <w:rFonts w:ascii="Arial" w:eastAsia="Arial" w:hAnsi="Arial" w:cs="Arial"/>
          <w:spacing w:val="-5"/>
          <w:sz w:val="16"/>
          <w:szCs w:val="22"/>
        </w:rPr>
        <w:t xml:space="preserve"> </w:t>
      </w:r>
      <w:r w:rsidRPr="00A36A6F">
        <w:rPr>
          <w:rFonts w:ascii="Arial" w:eastAsia="Arial" w:hAnsi="Arial" w:cs="Arial"/>
          <w:sz w:val="16"/>
          <w:szCs w:val="22"/>
        </w:rPr>
        <w:t>in</w:t>
      </w:r>
      <w:r w:rsidRPr="00A36A6F">
        <w:rPr>
          <w:rFonts w:ascii="Arial" w:eastAsia="Arial" w:hAnsi="Arial" w:cs="Arial"/>
          <w:spacing w:val="-5"/>
          <w:sz w:val="16"/>
          <w:szCs w:val="22"/>
        </w:rPr>
        <w:t xml:space="preserve"> </w:t>
      </w:r>
      <w:r w:rsidRPr="00A36A6F">
        <w:rPr>
          <w:rFonts w:ascii="Arial" w:eastAsia="Arial" w:hAnsi="Arial" w:cs="Arial"/>
          <w:sz w:val="16"/>
          <w:szCs w:val="22"/>
        </w:rPr>
        <w:t>bankruptcy</w:t>
      </w:r>
      <w:r w:rsidRPr="00A36A6F">
        <w:rPr>
          <w:rFonts w:ascii="Arial" w:eastAsia="Arial" w:hAnsi="Arial" w:cs="Arial"/>
          <w:spacing w:val="-4"/>
          <w:sz w:val="16"/>
          <w:szCs w:val="22"/>
        </w:rPr>
        <w:t xml:space="preserve"> </w:t>
      </w:r>
      <w:r w:rsidRPr="00A36A6F">
        <w:rPr>
          <w:rFonts w:ascii="Arial" w:eastAsia="Arial" w:hAnsi="Arial" w:cs="Arial"/>
          <w:sz w:val="16"/>
          <w:szCs w:val="22"/>
        </w:rPr>
        <w:t>of</w:t>
      </w:r>
      <w:r w:rsidRPr="00A36A6F">
        <w:rPr>
          <w:rFonts w:ascii="Arial" w:eastAsia="Arial" w:hAnsi="Arial" w:cs="Arial"/>
          <w:spacing w:val="-5"/>
          <w:sz w:val="16"/>
          <w:szCs w:val="22"/>
        </w:rPr>
        <w:t xml:space="preserve"> </w:t>
      </w:r>
      <w:r w:rsidRPr="00A36A6F">
        <w:rPr>
          <w:rFonts w:ascii="Arial" w:eastAsia="Arial" w:hAnsi="Arial" w:cs="Arial"/>
          <w:sz w:val="16"/>
          <w:szCs w:val="22"/>
        </w:rPr>
        <w:t>a</w:t>
      </w:r>
      <w:r w:rsidRPr="00A36A6F">
        <w:rPr>
          <w:rFonts w:ascii="Arial" w:eastAsia="Arial" w:hAnsi="Arial" w:cs="Arial"/>
          <w:spacing w:val="-3"/>
          <w:sz w:val="16"/>
          <w:szCs w:val="22"/>
        </w:rPr>
        <w:t xml:space="preserve"> </w:t>
      </w:r>
      <w:r w:rsidRPr="00A36A6F">
        <w:rPr>
          <w:rFonts w:ascii="Arial" w:eastAsia="Arial" w:hAnsi="Arial" w:cs="Arial"/>
          <w:sz w:val="16"/>
          <w:szCs w:val="22"/>
        </w:rPr>
        <w:t>contractor,</w:t>
      </w:r>
      <w:r w:rsidRPr="00A36A6F">
        <w:rPr>
          <w:rFonts w:ascii="Arial" w:eastAsia="Arial" w:hAnsi="Arial" w:cs="Arial"/>
          <w:spacing w:val="-5"/>
          <w:sz w:val="16"/>
          <w:szCs w:val="22"/>
        </w:rPr>
        <w:t xml:space="preserve"> </w:t>
      </w:r>
      <w:r w:rsidRPr="00A36A6F">
        <w:rPr>
          <w:rFonts w:ascii="Arial" w:eastAsia="Arial" w:hAnsi="Arial" w:cs="Arial"/>
          <w:sz w:val="16"/>
          <w:szCs w:val="22"/>
        </w:rPr>
        <w:t>or</w:t>
      </w:r>
      <w:r w:rsidRPr="00A36A6F">
        <w:rPr>
          <w:rFonts w:ascii="Arial" w:eastAsia="Arial" w:hAnsi="Arial" w:cs="Arial"/>
          <w:spacing w:val="-4"/>
          <w:sz w:val="16"/>
          <w:szCs w:val="22"/>
        </w:rPr>
        <w:t xml:space="preserve"> </w:t>
      </w:r>
      <w:r w:rsidRPr="00A36A6F">
        <w:rPr>
          <w:rFonts w:ascii="Arial" w:eastAsia="Arial" w:hAnsi="Arial" w:cs="Arial"/>
          <w:sz w:val="16"/>
          <w:szCs w:val="22"/>
        </w:rPr>
        <w:t>a</w:t>
      </w:r>
      <w:r w:rsidRPr="00A36A6F">
        <w:rPr>
          <w:rFonts w:ascii="Arial" w:eastAsia="Arial" w:hAnsi="Arial" w:cs="Arial"/>
          <w:spacing w:val="-3"/>
          <w:sz w:val="16"/>
          <w:szCs w:val="22"/>
        </w:rPr>
        <w:t xml:space="preserve"> </w:t>
      </w:r>
      <w:r w:rsidRPr="00A36A6F">
        <w:rPr>
          <w:rFonts w:ascii="Arial" w:eastAsia="Arial" w:hAnsi="Arial" w:cs="Arial"/>
          <w:sz w:val="16"/>
          <w:szCs w:val="22"/>
        </w:rPr>
        <w:t xml:space="preserve">contractor's bankruptcy </w:t>
      </w:r>
      <w:proofErr w:type="gramStart"/>
      <w:r w:rsidRPr="00A36A6F">
        <w:rPr>
          <w:rFonts w:ascii="Arial" w:eastAsia="Arial" w:hAnsi="Arial" w:cs="Arial"/>
          <w:sz w:val="16"/>
          <w:szCs w:val="22"/>
        </w:rPr>
        <w:t>estate;</w:t>
      </w:r>
      <w:proofErr w:type="gramEnd"/>
    </w:p>
    <w:p w14:paraId="7D9C2BB3"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6B4568A3" w14:textId="77777777" w:rsidR="00A36A6F" w:rsidRPr="00A36A6F" w:rsidRDefault="00A36A6F" w:rsidP="005D1515">
      <w:pPr>
        <w:widowControl w:val="0"/>
        <w:numPr>
          <w:ilvl w:val="1"/>
          <w:numId w:val="17"/>
        </w:numPr>
        <w:tabs>
          <w:tab w:val="left" w:pos="500"/>
        </w:tabs>
        <w:autoSpaceDE w:val="0"/>
        <w:autoSpaceDN w:val="0"/>
        <w:spacing w:before="1"/>
        <w:ind w:left="500" w:hanging="237"/>
        <w:rPr>
          <w:rFonts w:ascii="Arial" w:eastAsia="Arial" w:hAnsi="Arial" w:cs="Arial"/>
          <w:sz w:val="16"/>
          <w:szCs w:val="22"/>
        </w:rPr>
      </w:pPr>
      <w:r w:rsidRPr="00A36A6F">
        <w:rPr>
          <w:rFonts w:ascii="Arial" w:eastAsia="Arial" w:hAnsi="Arial" w:cs="Arial"/>
          <w:sz w:val="16"/>
          <w:szCs w:val="22"/>
        </w:rPr>
        <w:t>A</w:t>
      </w:r>
      <w:r w:rsidRPr="00A36A6F">
        <w:rPr>
          <w:rFonts w:ascii="Arial" w:eastAsia="Arial" w:hAnsi="Arial" w:cs="Arial"/>
          <w:spacing w:val="-6"/>
          <w:sz w:val="16"/>
          <w:szCs w:val="22"/>
        </w:rPr>
        <w:t xml:space="preserve"> </w:t>
      </w:r>
      <w:r w:rsidRPr="00A36A6F">
        <w:rPr>
          <w:rFonts w:ascii="Arial" w:eastAsia="Arial" w:hAnsi="Arial" w:cs="Arial"/>
          <w:sz w:val="16"/>
          <w:szCs w:val="22"/>
        </w:rPr>
        <w:t>contractor's</w:t>
      </w:r>
      <w:r w:rsidRPr="00A36A6F">
        <w:rPr>
          <w:rFonts w:ascii="Arial" w:eastAsia="Arial" w:hAnsi="Arial" w:cs="Arial"/>
          <w:spacing w:val="-5"/>
          <w:sz w:val="16"/>
          <w:szCs w:val="22"/>
        </w:rPr>
        <w:t xml:space="preserve"> </w:t>
      </w:r>
      <w:r w:rsidRPr="00A36A6F">
        <w:rPr>
          <w:rFonts w:ascii="Arial" w:eastAsia="Arial" w:hAnsi="Arial" w:cs="Arial"/>
          <w:spacing w:val="-2"/>
          <w:sz w:val="16"/>
          <w:szCs w:val="22"/>
        </w:rPr>
        <w:t>assignee(s</w:t>
      </w:r>
      <w:proofErr w:type="gramStart"/>
      <w:r w:rsidRPr="00A36A6F">
        <w:rPr>
          <w:rFonts w:ascii="Arial" w:eastAsia="Arial" w:hAnsi="Arial" w:cs="Arial"/>
          <w:spacing w:val="-2"/>
          <w:sz w:val="16"/>
          <w:szCs w:val="22"/>
        </w:rPr>
        <w:t>);</w:t>
      </w:r>
      <w:proofErr w:type="gramEnd"/>
    </w:p>
    <w:p w14:paraId="60CC23BB"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1283BA24" w14:textId="77777777" w:rsidR="00A36A6F" w:rsidRPr="00A36A6F" w:rsidRDefault="00A36A6F" w:rsidP="005D1515">
      <w:pPr>
        <w:widowControl w:val="0"/>
        <w:numPr>
          <w:ilvl w:val="1"/>
          <w:numId w:val="17"/>
        </w:numPr>
        <w:tabs>
          <w:tab w:val="left" w:pos="500"/>
        </w:tabs>
        <w:autoSpaceDE w:val="0"/>
        <w:autoSpaceDN w:val="0"/>
        <w:ind w:left="500" w:hanging="237"/>
        <w:rPr>
          <w:rFonts w:ascii="Arial" w:eastAsia="Arial" w:hAnsi="Arial" w:cs="Arial"/>
          <w:sz w:val="16"/>
          <w:szCs w:val="22"/>
        </w:rPr>
      </w:pPr>
      <w:r w:rsidRPr="00A36A6F">
        <w:rPr>
          <w:rFonts w:ascii="Arial" w:eastAsia="Arial" w:hAnsi="Arial" w:cs="Arial"/>
          <w:sz w:val="16"/>
          <w:szCs w:val="22"/>
        </w:rPr>
        <w:t>A</w:t>
      </w:r>
      <w:r w:rsidRPr="00A36A6F">
        <w:rPr>
          <w:rFonts w:ascii="Arial" w:eastAsia="Arial" w:hAnsi="Arial" w:cs="Arial"/>
          <w:spacing w:val="-8"/>
          <w:sz w:val="16"/>
          <w:szCs w:val="22"/>
        </w:rPr>
        <w:t xml:space="preserve"> </w:t>
      </w:r>
      <w:r w:rsidRPr="00A36A6F">
        <w:rPr>
          <w:rFonts w:ascii="Arial" w:eastAsia="Arial" w:hAnsi="Arial" w:cs="Arial"/>
          <w:sz w:val="16"/>
          <w:szCs w:val="22"/>
        </w:rPr>
        <w:t>contractor's</w:t>
      </w:r>
      <w:r w:rsidRPr="00A36A6F">
        <w:rPr>
          <w:rFonts w:ascii="Arial" w:eastAsia="Arial" w:hAnsi="Arial" w:cs="Arial"/>
          <w:spacing w:val="-8"/>
          <w:sz w:val="16"/>
          <w:szCs w:val="22"/>
        </w:rPr>
        <w:t xml:space="preserve"> </w:t>
      </w:r>
      <w:r w:rsidRPr="00A36A6F">
        <w:rPr>
          <w:rFonts w:ascii="Arial" w:eastAsia="Arial" w:hAnsi="Arial" w:cs="Arial"/>
          <w:sz w:val="16"/>
          <w:szCs w:val="22"/>
        </w:rPr>
        <w:t>successor(s);</w:t>
      </w:r>
      <w:r w:rsidRPr="00A36A6F">
        <w:rPr>
          <w:rFonts w:ascii="Arial" w:eastAsia="Arial" w:hAnsi="Arial" w:cs="Arial"/>
          <w:spacing w:val="-8"/>
          <w:sz w:val="16"/>
          <w:szCs w:val="22"/>
        </w:rPr>
        <w:t xml:space="preserve"> </w:t>
      </w:r>
      <w:r w:rsidRPr="00A36A6F">
        <w:rPr>
          <w:rFonts w:ascii="Arial" w:eastAsia="Arial" w:hAnsi="Arial" w:cs="Arial"/>
          <w:spacing w:val="-5"/>
          <w:sz w:val="16"/>
          <w:szCs w:val="22"/>
        </w:rPr>
        <w:t>or</w:t>
      </w:r>
    </w:p>
    <w:p w14:paraId="6288BE8F"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330358BB" w14:textId="77777777" w:rsidR="00A36A6F" w:rsidRPr="00A36A6F" w:rsidRDefault="00A36A6F" w:rsidP="005D1515">
      <w:pPr>
        <w:widowControl w:val="0"/>
        <w:numPr>
          <w:ilvl w:val="1"/>
          <w:numId w:val="17"/>
        </w:numPr>
        <w:tabs>
          <w:tab w:val="left" w:pos="500"/>
        </w:tabs>
        <w:autoSpaceDE w:val="0"/>
        <w:autoSpaceDN w:val="0"/>
        <w:ind w:left="500" w:hanging="237"/>
        <w:rPr>
          <w:rFonts w:ascii="Arial" w:eastAsia="Arial" w:hAnsi="Arial" w:cs="Arial"/>
          <w:sz w:val="16"/>
          <w:szCs w:val="22"/>
        </w:rPr>
      </w:pPr>
      <w:r w:rsidRPr="00A36A6F">
        <w:rPr>
          <w:rFonts w:ascii="Arial" w:eastAsia="Arial" w:hAnsi="Arial" w:cs="Arial"/>
          <w:sz w:val="16"/>
          <w:szCs w:val="22"/>
        </w:rPr>
        <w:t>A</w:t>
      </w:r>
      <w:r w:rsidRPr="00A36A6F">
        <w:rPr>
          <w:rFonts w:ascii="Arial" w:eastAsia="Arial" w:hAnsi="Arial" w:cs="Arial"/>
          <w:spacing w:val="-5"/>
          <w:sz w:val="16"/>
          <w:szCs w:val="22"/>
        </w:rPr>
        <w:t xml:space="preserve"> </w:t>
      </w:r>
      <w:r w:rsidRPr="00A36A6F">
        <w:rPr>
          <w:rFonts w:ascii="Arial" w:eastAsia="Arial" w:hAnsi="Arial" w:cs="Arial"/>
          <w:sz w:val="16"/>
          <w:szCs w:val="22"/>
        </w:rPr>
        <w:t>claim</w:t>
      </w:r>
      <w:r w:rsidRPr="00A36A6F">
        <w:rPr>
          <w:rFonts w:ascii="Arial" w:eastAsia="Arial" w:hAnsi="Arial" w:cs="Arial"/>
          <w:spacing w:val="-4"/>
          <w:sz w:val="16"/>
          <w:szCs w:val="22"/>
        </w:rPr>
        <w:t xml:space="preserve"> </w:t>
      </w:r>
      <w:r w:rsidRPr="00A36A6F">
        <w:rPr>
          <w:rFonts w:ascii="Arial" w:eastAsia="Arial" w:hAnsi="Arial" w:cs="Arial"/>
          <w:sz w:val="16"/>
          <w:szCs w:val="22"/>
        </w:rPr>
        <w:t>asserted</w:t>
      </w:r>
      <w:r w:rsidRPr="00A36A6F">
        <w:rPr>
          <w:rFonts w:ascii="Arial" w:eastAsia="Arial" w:hAnsi="Arial" w:cs="Arial"/>
          <w:spacing w:val="-5"/>
          <w:sz w:val="16"/>
          <w:szCs w:val="22"/>
        </w:rPr>
        <w:t xml:space="preserve"> </w:t>
      </w:r>
      <w:r w:rsidRPr="00A36A6F">
        <w:rPr>
          <w:rFonts w:ascii="Arial" w:eastAsia="Arial" w:hAnsi="Arial" w:cs="Arial"/>
          <w:sz w:val="16"/>
          <w:szCs w:val="22"/>
        </w:rPr>
        <w:t>under</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Prompt</w:t>
      </w:r>
      <w:r w:rsidRPr="00A36A6F">
        <w:rPr>
          <w:rFonts w:ascii="Arial" w:eastAsia="Arial" w:hAnsi="Arial" w:cs="Arial"/>
          <w:spacing w:val="-5"/>
          <w:sz w:val="16"/>
          <w:szCs w:val="22"/>
        </w:rPr>
        <w:t xml:space="preserve"> </w:t>
      </w:r>
      <w:r w:rsidRPr="00A36A6F">
        <w:rPr>
          <w:rFonts w:ascii="Arial" w:eastAsia="Arial" w:hAnsi="Arial" w:cs="Arial"/>
          <w:sz w:val="16"/>
          <w:szCs w:val="22"/>
        </w:rPr>
        <w:t>Payment</w:t>
      </w:r>
      <w:r w:rsidRPr="00A36A6F">
        <w:rPr>
          <w:rFonts w:ascii="Arial" w:eastAsia="Arial" w:hAnsi="Arial" w:cs="Arial"/>
          <w:spacing w:val="-6"/>
          <w:sz w:val="16"/>
          <w:szCs w:val="22"/>
        </w:rPr>
        <w:t xml:space="preserve"> </w:t>
      </w:r>
      <w:r w:rsidRPr="00A36A6F">
        <w:rPr>
          <w:rFonts w:ascii="Arial" w:eastAsia="Arial" w:hAnsi="Arial" w:cs="Arial"/>
          <w:sz w:val="16"/>
          <w:szCs w:val="22"/>
        </w:rPr>
        <w:t>Act,</w:t>
      </w:r>
      <w:r w:rsidRPr="00A36A6F">
        <w:rPr>
          <w:rFonts w:ascii="Arial" w:eastAsia="Arial" w:hAnsi="Arial" w:cs="Arial"/>
          <w:spacing w:val="-3"/>
          <w:sz w:val="16"/>
          <w:szCs w:val="22"/>
        </w:rPr>
        <w:t xml:space="preserve"> </w:t>
      </w:r>
      <w:hyperlink r:id="rId134">
        <w:r w:rsidRPr="00A36A6F">
          <w:rPr>
            <w:rFonts w:ascii="Arial" w:eastAsia="Arial" w:hAnsi="Arial" w:cs="Arial"/>
            <w:color w:val="0000FF"/>
            <w:spacing w:val="-5"/>
            <w:sz w:val="16"/>
            <w:szCs w:val="22"/>
            <w:u w:val="single" w:color="0000FF"/>
          </w:rPr>
          <w:t>31</w:t>
        </w:r>
      </w:hyperlink>
    </w:p>
    <w:p w14:paraId="226FBD2D" w14:textId="77777777" w:rsidR="00A36A6F" w:rsidRPr="00A36A6F" w:rsidRDefault="00A36A6F" w:rsidP="00A36A6F">
      <w:pPr>
        <w:widowControl w:val="0"/>
        <w:autoSpaceDE w:val="0"/>
        <w:autoSpaceDN w:val="0"/>
        <w:spacing w:before="2"/>
        <w:rPr>
          <w:rFonts w:ascii="Arial" w:eastAsia="Arial" w:hAnsi="Arial" w:cs="Arial"/>
          <w:sz w:val="16"/>
          <w:szCs w:val="16"/>
        </w:rPr>
      </w:pPr>
      <w:hyperlink r:id="rId135">
        <w:r w:rsidRPr="00A36A6F">
          <w:rPr>
            <w:rFonts w:ascii="Arial" w:eastAsia="Arial" w:hAnsi="Arial" w:cs="Arial"/>
            <w:color w:val="0000FF"/>
            <w:sz w:val="16"/>
            <w:szCs w:val="16"/>
            <w:u w:val="single" w:color="0000FF"/>
          </w:rPr>
          <w:t>U.S.C.</w:t>
        </w:r>
        <w:r w:rsidRPr="00A36A6F">
          <w:rPr>
            <w:rFonts w:ascii="Arial" w:eastAsia="Arial" w:hAnsi="Arial" w:cs="Arial"/>
            <w:color w:val="0000FF"/>
            <w:spacing w:val="-6"/>
            <w:sz w:val="16"/>
            <w:szCs w:val="16"/>
            <w:u w:val="single" w:color="0000FF"/>
          </w:rPr>
          <w:t xml:space="preserve"> </w:t>
        </w:r>
        <w:r w:rsidRPr="00A36A6F">
          <w:rPr>
            <w:rFonts w:ascii="Arial" w:eastAsia="Arial" w:hAnsi="Arial" w:cs="Arial"/>
            <w:color w:val="0000FF"/>
            <w:spacing w:val="-2"/>
            <w:sz w:val="16"/>
            <w:szCs w:val="16"/>
            <w:u w:val="single" w:color="0000FF"/>
          </w:rPr>
          <w:t>3901</w:t>
        </w:r>
      </w:hyperlink>
      <w:r w:rsidRPr="00A36A6F">
        <w:rPr>
          <w:rFonts w:ascii="Arial" w:eastAsia="Arial" w:hAnsi="Arial" w:cs="Arial"/>
          <w:spacing w:val="-2"/>
          <w:sz w:val="16"/>
          <w:szCs w:val="16"/>
        </w:rPr>
        <w:t>–3907.</w:t>
      </w:r>
    </w:p>
    <w:p w14:paraId="33B92683" w14:textId="77777777" w:rsidR="00A36A6F" w:rsidRPr="00A36A6F" w:rsidRDefault="00A36A6F" w:rsidP="00A36A6F">
      <w:pPr>
        <w:widowControl w:val="0"/>
        <w:autoSpaceDE w:val="0"/>
        <w:autoSpaceDN w:val="0"/>
        <w:spacing w:before="94"/>
        <w:rPr>
          <w:rFonts w:ascii="Arial" w:eastAsia="Arial" w:hAnsi="Arial" w:cs="Arial"/>
          <w:sz w:val="16"/>
          <w:szCs w:val="16"/>
        </w:rPr>
      </w:pPr>
    </w:p>
    <w:p w14:paraId="61074E26" w14:textId="77777777" w:rsidR="00A36A6F" w:rsidRPr="00A36A6F" w:rsidRDefault="00A36A6F" w:rsidP="005D1515">
      <w:pPr>
        <w:widowControl w:val="0"/>
        <w:numPr>
          <w:ilvl w:val="2"/>
          <w:numId w:val="39"/>
        </w:numPr>
        <w:tabs>
          <w:tab w:val="left" w:pos="295"/>
        </w:tabs>
        <w:autoSpaceDE w:val="0"/>
        <w:autoSpaceDN w:val="0"/>
        <w:ind w:left="119" w:right="127" w:firstLine="0"/>
        <w:rPr>
          <w:rFonts w:ascii="Arial" w:eastAsia="Arial" w:hAnsi="Arial" w:cs="Arial"/>
          <w:b/>
          <w:sz w:val="16"/>
          <w:szCs w:val="22"/>
        </w:rPr>
      </w:pPr>
      <w:r w:rsidRPr="00A36A6F">
        <w:rPr>
          <w:rFonts w:ascii="Arial" w:eastAsia="Arial" w:hAnsi="Arial" w:cs="Arial"/>
          <w:b/>
          <w:sz w:val="16"/>
          <w:szCs w:val="22"/>
        </w:rPr>
        <w:t>Subcontracts.</w:t>
      </w:r>
      <w:r w:rsidRPr="00A36A6F">
        <w:rPr>
          <w:rFonts w:ascii="Arial" w:eastAsia="Arial" w:hAnsi="Arial" w:cs="Arial"/>
          <w:b/>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7"/>
          <w:sz w:val="16"/>
          <w:szCs w:val="22"/>
        </w:rPr>
        <w:t xml:space="preserve"> </w:t>
      </w:r>
      <w:r w:rsidRPr="00A36A6F">
        <w:rPr>
          <w:rFonts w:ascii="Arial" w:eastAsia="Arial" w:hAnsi="Arial" w:cs="Arial"/>
          <w:sz w:val="16"/>
          <w:szCs w:val="22"/>
        </w:rPr>
        <w:t>contractor</w:t>
      </w:r>
      <w:r w:rsidRPr="00A36A6F">
        <w:rPr>
          <w:rFonts w:ascii="Arial" w:eastAsia="Arial" w:hAnsi="Arial" w:cs="Arial"/>
          <w:spacing w:val="-6"/>
          <w:sz w:val="16"/>
          <w:szCs w:val="22"/>
        </w:rPr>
        <w:t xml:space="preserve"> </w:t>
      </w:r>
      <w:r w:rsidRPr="00A36A6F">
        <w:rPr>
          <w:rFonts w:ascii="Arial" w:eastAsia="Arial" w:hAnsi="Arial" w:cs="Arial"/>
          <w:sz w:val="16"/>
          <w:szCs w:val="22"/>
        </w:rPr>
        <w:t>or</w:t>
      </w:r>
      <w:r w:rsidRPr="00A36A6F">
        <w:rPr>
          <w:rFonts w:ascii="Arial" w:eastAsia="Arial" w:hAnsi="Arial" w:cs="Arial"/>
          <w:spacing w:val="-7"/>
          <w:sz w:val="16"/>
          <w:szCs w:val="22"/>
        </w:rPr>
        <w:t xml:space="preserve"> </w:t>
      </w:r>
      <w:r w:rsidRPr="00A36A6F">
        <w:rPr>
          <w:rFonts w:ascii="Arial" w:eastAsia="Arial" w:hAnsi="Arial" w:cs="Arial"/>
          <w:sz w:val="16"/>
          <w:szCs w:val="22"/>
        </w:rPr>
        <w:t>subcontractor</w:t>
      </w:r>
      <w:r w:rsidRPr="00A36A6F">
        <w:rPr>
          <w:rFonts w:ascii="Arial" w:eastAsia="Arial" w:hAnsi="Arial" w:cs="Arial"/>
          <w:spacing w:val="-6"/>
          <w:sz w:val="16"/>
          <w:szCs w:val="22"/>
        </w:rPr>
        <w:t xml:space="preserve"> </w:t>
      </w:r>
      <w:r w:rsidRPr="00A36A6F">
        <w:rPr>
          <w:rFonts w:ascii="Arial" w:eastAsia="Arial" w:hAnsi="Arial" w:cs="Arial"/>
          <w:sz w:val="16"/>
          <w:szCs w:val="22"/>
        </w:rPr>
        <w:t>must</w:t>
      </w:r>
      <w:r w:rsidRPr="00A36A6F">
        <w:rPr>
          <w:rFonts w:ascii="Arial" w:eastAsia="Arial" w:hAnsi="Arial" w:cs="Arial"/>
          <w:spacing w:val="-7"/>
          <w:sz w:val="16"/>
          <w:szCs w:val="22"/>
        </w:rPr>
        <w:t xml:space="preserve"> </w:t>
      </w:r>
      <w:r w:rsidRPr="00A36A6F">
        <w:rPr>
          <w:rFonts w:ascii="Arial" w:eastAsia="Arial" w:hAnsi="Arial" w:cs="Arial"/>
          <w:sz w:val="16"/>
          <w:szCs w:val="22"/>
        </w:rPr>
        <w:t xml:space="preserve">insert in any </w:t>
      </w:r>
      <w:proofErr w:type="gramStart"/>
      <w:r w:rsidRPr="00A36A6F">
        <w:rPr>
          <w:rFonts w:ascii="Arial" w:eastAsia="Arial" w:hAnsi="Arial" w:cs="Arial"/>
          <w:sz w:val="16"/>
          <w:szCs w:val="22"/>
        </w:rPr>
        <w:t>subcontracts</w:t>
      </w:r>
      <w:proofErr w:type="gramEnd"/>
      <w:r w:rsidRPr="00A36A6F">
        <w:rPr>
          <w:rFonts w:ascii="Arial" w:eastAsia="Arial" w:hAnsi="Arial" w:cs="Arial"/>
          <w:sz w:val="16"/>
          <w:szCs w:val="22"/>
        </w:rPr>
        <w:t xml:space="preserve"> the clauses set forth in paragraphs 1. through 5. of this section and a clause requiring the subcontractors to include these clauses in any lower tier subcontracts. The prime contractor is responsible for compliance </w:t>
      </w:r>
      <w:proofErr w:type="gramStart"/>
      <w:r w:rsidRPr="00A36A6F">
        <w:rPr>
          <w:rFonts w:ascii="Arial" w:eastAsia="Arial" w:hAnsi="Arial" w:cs="Arial"/>
          <w:sz w:val="16"/>
          <w:szCs w:val="22"/>
        </w:rPr>
        <w:t>by</w:t>
      </w:r>
      <w:proofErr w:type="gramEnd"/>
      <w:r w:rsidRPr="00A36A6F">
        <w:rPr>
          <w:rFonts w:ascii="Arial" w:eastAsia="Arial" w:hAnsi="Arial" w:cs="Arial"/>
          <w:sz w:val="16"/>
          <w:szCs w:val="22"/>
        </w:rPr>
        <w:t xml:space="preserve"> any subcontractor or lower tier subcontractor with the clauses set forth in </w:t>
      </w:r>
      <w:proofErr w:type="gramStart"/>
      <w:r w:rsidRPr="00A36A6F">
        <w:rPr>
          <w:rFonts w:ascii="Arial" w:eastAsia="Arial" w:hAnsi="Arial" w:cs="Arial"/>
          <w:sz w:val="16"/>
          <w:szCs w:val="22"/>
        </w:rPr>
        <w:t>paragraphs</w:t>
      </w:r>
      <w:proofErr w:type="gramEnd"/>
      <w:r w:rsidRPr="00A36A6F">
        <w:rPr>
          <w:rFonts w:ascii="Arial" w:eastAsia="Arial" w:hAnsi="Arial" w:cs="Arial"/>
          <w:sz w:val="16"/>
          <w:szCs w:val="22"/>
        </w:rPr>
        <w:t xml:space="preserve"> 1. through 5. In the</w:t>
      </w:r>
    </w:p>
    <w:p w14:paraId="704DEA7C" w14:textId="77777777" w:rsidR="00A36A6F" w:rsidRPr="00A36A6F" w:rsidRDefault="00A36A6F" w:rsidP="00A36A6F">
      <w:pPr>
        <w:widowControl w:val="0"/>
        <w:autoSpaceDE w:val="0"/>
        <w:autoSpaceDN w:val="0"/>
        <w:spacing w:before="79"/>
        <w:ind w:right="118"/>
        <w:rPr>
          <w:rFonts w:ascii="Arial" w:eastAsia="Arial" w:hAnsi="Arial" w:cs="Arial"/>
          <w:sz w:val="16"/>
          <w:szCs w:val="16"/>
        </w:rPr>
      </w:pPr>
      <w:r w:rsidRPr="00A36A6F">
        <w:rPr>
          <w:rFonts w:ascii="Arial" w:eastAsia="Arial" w:hAnsi="Arial" w:cs="Arial"/>
          <w:sz w:val="16"/>
          <w:szCs w:val="16"/>
        </w:rPr>
        <w:br w:type="column"/>
      </w:r>
      <w:proofErr w:type="gramStart"/>
      <w:r w:rsidRPr="00A36A6F">
        <w:rPr>
          <w:rFonts w:ascii="Arial" w:eastAsia="Arial" w:hAnsi="Arial" w:cs="Arial"/>
          <w:sz w:val="16"/>
          <w:szCs w:val="16"/>
        </w:rPr>
        <w:t>event</w:t>
      </w:r>
      <w:proofErr w:type="gramEnd"/>
      <w:r w:rsidRPr="00A36A6F">
        <w:rPr>
          <w:rFonts w:ascii="Arial" w:eastAsia="Arial" w:hAnsi="Arial" w:cs="Arial"/>
          <w:sz w:val="16"/>
          <w:szCs w:val="16"/>
        </w:rPr>
        <w:t xml:space="preserve"> </w:t>
      </w:r>
      <w:proofErr w:type="gramStart"/>
      <w:r w:rsidRPr="00A36A6F">
        <w:rPr>
          <w:rFonts w:ascii="Arial" w:eastAsia="Arial" w:hAnsi="Arial" w:cs="Arial"/>
          <w:sz w:val="16"/>
          <w:szCs w:val="16"/>
        </w:rPr>
        <w:t>of</w:t>
      </w:r>
      <w:proofErr w:type="gramEnd"/>
      <w:r w:rsidRPr="00A36A6F">
        <w:rPr>
          <w:rFonts w:ascii="Arial" w:eastAsia="Arial" w:hAnsi="Arial" w:cs="Arial"/>
          <w:sz w:val="16"/>
          <w:szCs w:val="16"/>
        </w:rPr>
        <w:t xml:space="preserve"> any violations of these clauses, the prime contractor and any subcontractor(s) responsible will be liable for any unpaid wages and monetary relief, including interest from the date</w:t>
      </w:r>
      <w:r w:rsidRPr="00A36A6F">
        <w:rPr>
          <w:rFonts w:ascii="Arial" w:eastAsia="Arial" w:hAnsi="Arial" w:cs="Arial"/>
          <w:spacing w:val="-4"/>
          <w:sz w:val="16"/>
          <w:szCs w:val="16"/>
        </w:rPr>
        <w:t xml:space="preserve"> </w:t>
      </w:r>
      <w:r w:rsidRPr="00A36A6F">
        <w:rPr>
          <w:rFonts w:ascii="Arial" w:eastAsia="Arial" w:hAnsi="Arial" w:cs="Arial"/>
          <w:sz w:val="16"/>
          <w:szCs w:val="16"/>
        </w:rPr>
        <w:t>of</w:t>
      </w:r>
      <w:r w:rsidRPr="00A36A6F">
        <w:rPr>
          <w:rFonts w:ascii="Arial" w:eastAsia="Arial" w:hAnsi="Arial" w:cs="Arial"/>
          <w:spacing w:val="-4"/>
          <w:sz w:val="16"/>
          <w:szCs w:val="16"/>
        </w:rPr>
        <w:t xml:space="preserve"> </w:t>
      </w:r>
      <w:r w:rsidRPr="00A36A6F">
        <w:rPr>
          <w:rFonts w:ascii="Arial" w:eastAsia="Arial" w:hAnsi="Arial" w:cs="Arial"/>
          <w:sz w:val="16"/>
          <w:szCs w:val="16"/>
        </w:rPr>
        <w:t>the</w:t>
      </w:r>
      <w:r w:rsidRPr="00A36A6F">
        <w:rPr>
          <w:rFonts w:ascii="Arial" w:eastAsia="Arial" w:hAnsi="Arial" w:cs="Arial"/>
          <w:spacing w:val="-4"/>
          <w:sz w:val="16"/>
          <w:szCs w:val="16"/>
        </w:rPr>
        <w:t xml:space="preserve"> </w:t>
      </w:r>
      <w:r w:rsidRPr="00A36A6F">
        <w:rPr>
          <w:rFonts w:ascii="Arial" w:eastAsia="Arial" w:hAnsi="Arial" w:cs="Arial"/>
          <w:sz w:val="16"/>
          <w:szCs w:val="16"/>
        </w:rPr>
        <w:t>underpayment</w:t>
      </w:r>
      <w:r w:rsidRPr="00A36A6F">
        <w:rPr>
          <w:rFonts w:ascii="Arial" w:eastAsia="Arial" w:hAnsi="Arial" w:cs="Arial"/>
          <w:spacing w:val="-4"/>
          <w:sz w:val="16"/>
          <w:szCs w:val="16"/>
        </w:rPr>
        <w:t xml:space="preserve"> </w:t>
      </w:r>
      <w:r w:rsidRPr="00A36A6F">
        <w:rPr>
          <w:rFonts w:ascii="Arial" w:eastAsia="Arial" w:hAnsi="Arial" w:cs="Arial"/>
          <w:sz w:val="16"/>
          <w:szCs w:val="16"/>
        </w:rPr>
        <w:t>or</w:t>
      </w:r>
      <w:r w:rsidRPr="00A36A6F">
        <w:rPr>
          <w:rFonts w:ascii="Arial" w:eastAsia="Arial" w:hAnsi="Arial" w:cs="Arial"/>
          <w:spacing w:val="-4"/>
          <w:sz w:val="16"/>
          <w:szCs w:val="16"/>
        </w:rPr>
        <w:t xml:space="preserve"> </w:t>
      </w:r>
      <w:r w:rsidRPr="00A36A6F">
        <w:rPr>
          <w:rFonts w:ascii="Arial" w:eastAsia="Arial" w:hAnsi="Arial" w:cs="Arial"/>
          <w:sz w:val="16"/>
          <w:szCs w:val="16"/>
        </w:rPr>
        <w:t>loss,</w:t>
      </w:r>
      <w:r w:rsidRPr="00A36A6F">
        <w:rPr>
          <w:rFonts w:ascii="Arial" w:eastAsia="Arial" w:hAnsi="Arial" w:cs="Arial"/>
          <w:spacing w:val="-4"/>
          <w:sz w:val="16"/>
          <w:szCs w:val="16"/>
        </w:rPr>
        <w:t xml:space="preserve"> </w:t>
      </w:r>
      <w:r w:rsidRPr="00A36A6F">
        <w:rPr>
          <w:rFonts w:ascii="Arial" w:eastAsia="Arial" w:hAnsi="Arial" w:cs="Arial"/>
          <w:sz w:val="16"/>
          <w:szCs w:val="16"/>
        </w:rPr>
        <w:t>due</w:t>
      </w:r>
      <w:r w:rsidRPr="00A36A6F">
        <w:rPr>
          <w:rFonts w:ascii="Arial" w:eastAsia="Arial" w:hAnsi="Arial" w:cs="Arial"/>
          <w:spacing w:val="-4"/>
          <w:sz w:val="16"/>
          <w:szCs w:val="16"/>
        </w:rPr>
        <w:t xml:space="preserve"> </w:t>
      </w:r>
      <w:r w:rsidRPr="00A36A6F">
        <w:rPr>
          <w:rFonts w:ascii="Arial" w:eastAsia="Arial" w:hAnsi="Arial" w:cs="Arial"/>
          <w:sz w:val="16"/>
          <w:szCs w:val="16"/>
        </w:rPr>
        <w:t>to</w:t>
      </w:r>
      <w:r w:rsidRPr="00A36A6F">
        <w:rPr>
          <w:rFonts w:ascii="Arial" w:eastAsia="Arial" w:hAnsi="Arial" w:cs="Arial"/>
          <w:spacing w:val="-4"/>
          <w:sz w:val="16"/>
          <w:szCs w:val="16"/>
        </w:rPr>
        <w:t xml:space="preserve"> </w:t>
      </w:r>
      <w:r w:rsidRPr="00A36A6F">
        <w:rPr>
          <w:rFonts w:ascii="Arial" w:eastAsia="Arial" w:hAnsi="Arial" w:cs="Arial"/>
          <w:sz w:val="16"/>
          <w:szCs w:val="16"/>
        </w:rPr>
        <w:t>any</w:t>
      </w:r>
      <w:r w:rsidRPr="00A36A6F">
        <w:rPr>
          <w:rFonts w:ascii="Arial" w:eastAsia="Arial" w:hAnsi="Arial" w:cs="Arial"/>
          <w:spacing w:val="-3"/>
          <w:sz w:val="16"/>
          <w:szCs w:val="16"/>
        </w:rPr>
        <w:t xml:space="preserve"> </w:t>
      </w:r>
      <w:r w:rsidRPr="00A36A6F">
        <w:rPr>
          <w:rFonts w:ascii="Arial" w:eastAsia="Arial" w:hAnsi="Arial" w:cs="Arial"/>
          <w:sz w:val="16"/>
          <w:szCs w:val="16"/>
        </w:rPr>
        <w:t>workers</w:t>
      </w:r>
      <w:r w:rsidRPr="00A36A6F">
        <w:rPr>
          <w:rFonts w:ascii="Arial" w:eastAsia="Arial" w:hAnsi="Arial" w:cs="Arial"/>
          <w:spacing w:val="-3"/>
          <w:sz w:val="16"/>
          <w:szCs w:val="16"/>
        </w:rPr>
        <w:t xml:space="preserve"> </w:t>
      </w:r>
      <w:r w:rsidRPr="00A36A6F">
        <w:rPr>
          <w:rFonts w:ascii="Arial" w:eastAsia="Arial" w:hAnsi="Arial" w:cs="Arial"/>
          <w:sz w:val="16"/>
          <w:szCs w:val="16"/>
        </w:rPr>
        <w:t>of</w:t>
      </w:r>
      <w:r w:rsidRPr="00A36A6F">
        <w:rPr>
          <w:rFonts w:ascii="Arial" w:eastAsia="Arial" w:hAnsi="Arial" w:cs="Arial"/>
          <w:spacing w:val="-4"/>
          <w:sz w:val="16"/>
          <w:szCs w:val="16"/>
        </w:rPr>
        <w:t xml:space="preserve"> </w:t>
      </w:r>
      <w:r w:rsidRPr="00A36A6F">
        <w:rPr>
          <w:rFonts w:ascii="Arial" w:eastAsia="Arial" w:hAnsi="Arial" w:cs="Arial"/>
          <w:sz w:val="16"/>
          <w:szCs w:val="16"/>
        </w:rPr>
        <w:t>lower- tier subcontractors, and associated liquidated damages and may be subject to debarment, as appropriate.</w:t>
      </w:r>
    </w:p>
    <w:p w14:paraId="7829795A"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6A215785" w14:textId="77777777" w:rsidR="00A36A6F" w:rsidRPr="00A36A6F" w:rsidRDefault="00A36A6F" w:rsidP="005D1515">
      <w:pPr>
        <w:widowControl w:val="0"/>
        <w:numPr>
          <w:ilvl w:val="2"/>
          <w:numId w:val="39"/>
        </w:numPr>
        <w:tabs>
          <w:tab w:val="left" w:pos="296"/>
        </w:tabs>
        <w:autoSpaceDE w:val="0"/>
        <w:autoSpaceDN w:val="0"/>
        <w:ind w:right="116" w:firstLine="0"/>
        <w:rPr>
          <w:rFonts w:ascii="Arial" w:eastAsia="Arial" w:hAnsi="Arial" w:cs="Arial"/>
          <w:b/>
          <w:sz w:val="16"/>
          <w:szCs w:val="22"/>
        </w:rPr>
      </w:pPr>
      <w:r w:rsidRPr="00A36A6F">
        <w:rPr>
          <w:rFonts w:ascii="Arial" w:eastAsia="Arial" w:hAnsi="Arial" w:cs="Arial"/>
          <w:b/>
          <w:sz w:val="16"/>
          <w:szCs w:val="22"/>
        </w:rPr>
        <w:t xml:space="preserve">Anti-retaliation. </w:t>
      </w:r>
      <w:r w:rsidRPr="00A36A6F">
        <w:rPr>
          <w:rFonts w:ascii="Arial" w:eastAsia="Arial" w:hAnsi="Arial" w:cs="Arial"/>
          <w:sz w:val="16"/>
          <w:szCs w:val="22"/>
        </w:rPr>
        <w:t>It is unlawful for any person to discharge, demote,</w:t>
      </w:r>
      <w:r w:rsidRPr="00A36A6F">
        <w:rPr>
          <w:rFonts w:ascii="Arial" w:eastAsia="Arial" w:hAnsi="Arial" w:cs="Arial"/>
          <w:spacing w:val="-7"/>
          <w:sz w:val="16"/>
          <w:szCs w:val="22"/>
        </w:rPr>
        <w:t xml:space="preserve"> </w:t>
      </w:r>
      <w:r w:rsidRPr="00A36A6F">
        <w:rPr>
          <w:rFonts w:ascii="Arial" w:eastAsia="Arial" w:hAnsi="Arial" w:cs="Arial"/>
          <w:sz w:val="16"/>
          <w:szCs w:val="22"/>
        </w:rPr>
        <w:t>intimidate,</w:t>
      </w:r>
      <w:r w:rsidRPr="00A36A6F">
        <w:rPr>
          <w:rFonts w:ascii="Arial" w:eastAsia="Arial" w:hAnsi="Arial" w:cs="Arial"/>
          <w:spacing w:val="-7"/>
          <w:sz w:val="16"/>
          <w:szCs w:val="22"/>
        </w:rPr>
        <w:t xml:space="preserve"> </w:t>
      </w:r>
      <w:r w:rsidRPr="00A36A6F">
        <w:rPr>
          <w:rFonts w:ascii="Arial" w:eastAsia="Arial" w:hAnsi="Arial" w:cs="Arial"/>
          <w:sz w:val="16"/>
          <w:szCs w:val="22"/>
        </w:rPr>
        <w:t>threaten,</w:t>
      </w:r>
      <w:r w:rsidRPr="00A36A6F">
        <w:rPr>
          <w:rFonts w:ascii="Arial" w:eastAsia="Arial" w:hAnsi="Arial" w:cs="Arial"/>
          <w:spacing w:val="-7"/>
          <w:sz w:val="16"/>
          <w:szCs w:val="22"/>
        </w:rPr>
        <w:t xml:space="preserve"> </w:t>
      </w:r>
      <w:r w:rsidRPr="00A36A6F">
        <w:rPr>
          <w:rFonts w:ascii="Arial" w:eastAsia="Arial" w:hAnsi="Arial" w:cs="Arial"/>
          <w:sz w:val="16"/>
          <w:szCs w:val="22"/>
        </w:rPr>
        <w:t>restrain,</w:t>
      </w:r>
      <w:r w:rsidRPr="00A36A6F">
        <w:rPr>
          <w:rFonts w:ascii="Arial" w:eastAsia="Arial" w:hAnsi="Arial" w:cs="Arial"/>
          <w:spacing w:val="-7"/>
          <w:sz w:val="16"/>
          <w:szCs w:val="22"/>
        </w:rPr>
        <w:t xml:space="preserve"> </w:t>
      </w:r>
      <w:r w:rsidRPr="00A36A6F">
        <w:rPr>
          <w:rFonts w:ascii="Arial" w:eastAsia="Arial" w:hAnsi="Arial" w:cs="Arial"/>
          <w:sz w:val="16"/>
          <w:szCs w:val="22"/>
        </w:rPr>
        <w:t>coerce,</w:t>
      </w:r>
      <w:r w:rsidRPr="00A36A6F">
        <w:rPr>
          <w:rFonts w:ascii="Arial" w:eastAsia="Arial" w:hAnsi="Arial" w:cs="Arial"/>
          <w:spacing w:val="-7"/>
          <w:sz w:val="16"/>
          <w:szCs w:val="22"/>
        </w:rPr>
        <w:t xml:space="preserve"> </w:t>
      </w:r>
      <w:r w:rsidRPr="00A36A6F">
        <w:rPr>
          <w:rFonts w:ascii="Arial" w:eastAsia="Arial" w:hAnsi="Arial" w:cs="Arial"/>
          <w:sz w:val="16"/>
          <w:szCs w:val="22"/>
        </w:rPr>
        <w:t>blacklist,</w:t>
      </w:r>
      <w:r w:rsidRPr="00A36A6F">
        <w:rPr>
          <w:rFonts w:ascii="Arial" w:eastAsia="Arial" w:hAnsi="Arial" w:cs="Arial"/>
          <w:spacing w:val="-7"/>
          <w:sz w:val="16"/>
          <w:szCs w:val="22"/>
        </w:rPr>
        <w:t xml:space="preserve"> </w:t>
      </w:r>
      <w:r w:rsidRPr="00A36A6F">
        <w:rPr>
          <w:rFonts w:ascii="Arial" w:eastAsia="Arial" w:hAnsi="Arial" w:cs="Arial"/>
          <w:sz w:val="16"/>
          <w:szCs w:val="22"/>
        </w:rPr>
        <w:t>harass, or in any other manner discriminate against, or to cause any person to discharge, demote, intimidate, threaten, restrain, coerce, blacklist, harass, or in any other manner discriminate against, any worker or job applicant for:</w:t>
      </w:r>
    </w:p>
    <w:p w14:paraId="1C2783D4"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32F90ED1" w14:textId="77777777" w:rsidR="00A36A6F" w:rsidRPr="00A36A6F" w:rsidRDefault="00A36A6F" w:rsidP="005D1515">
      <w:pPr>
        <w:widowControl w:val="0"/>
        <w:numPr>
          <w:ilvl w:val="0"/>
          <w:numId w:val="16"/>
        </w:numPr>
        <w:tabs>
          <w:tab w:val="left" w:pos="439"/>
        </w:tabs>
        <w:autoSpaceDE w:val="0"/>
        <w:autoSpaceDN w:val="0"/>
        <w:spacing w:before="1"/>
        <w:ind w:right="232" w:firstLine="143"/>
        <w:rPr>
          <w:rFonts w:ascii="Arial" w:eastAsia="Arial" w:hAnsi="Arial" w:cs="Arial"/>
          <w:sz w:val="16"/>
          <w:szCs w:val="22"/>
        </w:rPr>
      </w:pPr>
      <w:r w:rsidRPr="00A36A6F">
        <w:rPr>
          <w:rFonts w:ascii="Arial" w:eastAsia="Arial" w:hAnsi="Arial" w:cs="Arial"/>
          <w:sz w:val="16"/>
          <w:szCs w:val="22"/>
        </w:rPr>
        <w:t>Notifying</w:t>
      </w:r>
      <w:r w:rsidRPr="00A36A6F">
        <w:rPr>
          <w:rFonts w:ascii="Arial" w:eastAsia="Arial" w:hAnsi="Arial" w:cs="Arial"/>
          <w:spacing w:val="-6"/>
          <w:sz w:val="16"/>
          <w:szCs w:val="22"/>
        </w:rPr>
        <w:t xml:space="preserve"> </w:t>
      </w:r>
      <w:r w:rsidRPr="00A36A6F">
        <w:rPr>
          <w:rFonts w:ascii="Arial" w:eastAsia="Arial" w:hAnsi="Arial" w:cs="Arial"/>
          <w:sz w:val="16"/>
          <w:szCs w:val="22"/>
        </w:rPr>
        <w:t>any</w:t>
      </w:r>
      <w:r w:rsidRPr="00A36A6F">
        <w:rPr>
          <w:rFonts w:ascii="Arial" w:eastAsia="Arial" w:hAnsi="Arial" w:cs="Arial"/>
          <w:spacing w:val="-5"/>
          <w:sz w:val="16"/>
          <w:szCs w:val="22"/>
        </w:rPr>
        <w:t xml:space="preserve"> </w:t>
      </w:r>
      <w:r w:rsidRPr="00A36A6F">
        <w:rPr>
          <w:rFonts w:ascii="Arial" w:eastAsia="Arial" w:hAnsi="Arial" w:cs="Arial"/>
          <w:sz w:val="16"/>
          <w:szCs w:val="22"/>
        </w:rPr>
        <w:t>contractor</w:t>
      </w:r>
      <w:r w:rsidRPr="00A36A6F">
        <w:rPr>
          <w:rFonts w:ascii="Arial" w:eastAsia="Arial" w:hAnsi="Arial" w:cs="Arial"/>
          <w:spacing w:val="-6"/>
          <w:sz w:val="16"/>
          <w:szCs w:val="22"/>
        </w:rPr>
        <w:t xml:space="preserve"> </w:t>
      </w:r>
      <w:r w:rsidRPr="00A36A6F">
        <w:rPr>
          <w:rFonts w:ascii="Arial" w:eastAsia="Arial" w:hAnsi="Arial" w:cs="Arial"/>
          <w:sz w:val="16"/>
          <w:szCs w:val="22"/>
        </w:rPr>
        <w:t>of</w:t>
      </w:r>
      <w:r w:rsidRPr="00A36A6F">
        <w:rPr>
          <w:rFonts w:ascii="Arial" w:eastAsia="Arial" w:hAnsi="Arial" w:cs="Arial"/>
          <w:spacing w:val="-4"/>
          <w:sz w:val="16"/>
          <w:szCs w:val="22"/>
        </w:rPr>
        <w:t xml:space="preserve"> </w:t>
      </w:r>
      <w:r w:rsidRPr="00A36A6F">
        <w:rPr>
          <w:rFonts w:ascii="Arial" w:eastAsia="Arial" w:hAnsi="Arial" w:cs="Arial"/>
          <w:sz w:val="16"/>
          <w:szCs w:val="22"/>
        </w:rPr>
        <w:t>any</w:t>
      </w:r>
      <w:r w:rsidRPr="00A36A6F">
        <w:rPr>
          <w:rFonts w:ascii="Arial" w:eastAsia="Arial" w:hAnsi="Arial" w:cs="Arial"/>
          <w:spacing w:val="-5"/>
          <w:sz w:val="16"/>
          <w:szCs w:val="22"/>
        </w:rPr>
        <w:t xml:space="preserve"> </w:t>
      </w:r>
      <w:r w:rsidRPr="00A36A6F">
        <w:rPr>
          <w:rFonts w:ascii="Arial" w:eastAsia="Arial" w:hAnsi="Arial" w:cs="Arial"/>
          <w:sz w:val="16"/>
          <w:szCs w:val="22"/>
        </w:rPr>
        <w:t>conduct</w:t>
      </w:r>
      <w:r w:rsidRPr="00A36A6F">
        <w:rPr>
          <w:rFonts w:ascii="Arial" w:eastAsia="Arial" w:hAnsi="Arial" w:cs="Arial"/>
          <w:spacing w:val="-6"/>
          <w:sz w:val="16"/>
          <w:szCs w:val="22"/>
        </w:rPr>
        <w:t xml:space="preserve"> </w:t>
      </w:r>
      <w:r w:rsidRPr="00A36A6F">
        <w:rPr>
          <w:rFonts w:ascii="Arial" w:eastAsia="Arial" w:hAnsi="Arial" w:cs="Arial"/>
          <w:sz w:val="16"/>
          <w:szCs w:val="22"/>
        </w:rPr>
        <w:t>which</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 xml:space="preserve">worker reasonably believes constitutes a violation of the Contract Work Hours and Safety Standards Act (CWHSSA) or its implementing regulations in this </w:t>
      </w:r>
      <w:proofErr w:type="gramStart"/>
      <w:r w:rsidRPr="00A36A6F">
        <w:rPr>
          <w:rFonts w:ascii="Arial" w:eastAsia="Arial" w:hAnsi="Arial" w:cs="Arial"/>
          <w:sz w:val="16"/>
          <w:szCs w:val="22"/>
        </w:rPr>
        <w:t>part;</w:t>
      </w:r>
      <w:proofErr w:type="gramEnd"/>
    </w:p>
    <w:p w14:paraId="17BA479D"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605A03C9" w14:textId="77777777" w:rsidR="00A36A6F" w:rsidRPr="00A36A6F" w:rsidRDefault="00A36A6F" w:rsidP="005D1515">
      <w:pPr>
        <w:widowControl w:val="0"/>
        <w:numPr>
          <w:ilvl w:val="0"/>
          <w:numId w:val="16"/>
        </w:numPr>
        <w:tabs>
          <w:tab w:val="left" w:pos="439"/>
        </w:tabs>
        <w:autoSpaceDE w:val="0"/>
        <w:autoSpaceDN w:val="0"/>
        <w:ind w:right="152" w:firstLine="143"/>
        <w:rPr>
          <w:rFonts w:ascii="Arial" w:eastAsia="Arial" w:hAnsi="Arial" w:cs="Arial"/>
          <w:sz w:val="16"/>
          <w:szCs w:val="22"/>
        </w:rPr>
      </w:pPr>
      <w:r w:rsidRPr="00A36A6F">
        <w:rPr>
          <w:rFonts w:ascii="Arial" w:eastAsia="Arial" w:hAnsi="Arial" w:cs="Arial"/>
          <w:sz w:val="16"/>
          <w:szCs w:val="22"/>
        </w:rPr>
        <w:t>Filing any complaint, initiating or causing to be initiated any</w:t>
      </w:r>
      <w:r w:rsidRPr="00A36A6F">
        <w:rPr>
          <w:rFonts w:ascii="Arial" w:eastAsia="Arial" w:hAnsi="Arial" w:cs="Arial"/>
          <w:spacing w:val="-4"/>
          <w:sz w:val="16"/>
          <w:szCs w:val="22"/>
        </w:rPr>
        <w:t xml:space="preserve"> </w:t>
      </w:r>
      <w:r w:rsidRPr="00A36A6F">
        <w:rPr>
          <w:rFonts w:ascii="Arial" w:eastAsia="Arial" w:hAnsi="Arial" w:cs="Arial"/>
          <w:sz w:val="16"/>
          <w:szCs w:val="22"/>
        </w:rPr>
        <w:t>proceeding,</w:t>
      </w:r>
      <w:r w:rsidRPr="00A36A6F">
        <w:rPr>
          <w:rFonts w:ascii="Arial" w:eastAsia="Arial" w:hAnsi="Arial" w:cs="Arial"/>
          <w:spacing w:val="-4"/>
          <w:sz w:val="16"/>
          <w:szCs w:val="22"/>
        </w:rPr>
        <w:t xml:space="preserve"> </w:t>
      </w:r>
      <w:r w:rsidRPr="00A36A6F">
        <w:rPr>
          <w:rFonts w:ascii="Arial" w:eastAsia="Arial" w:hAnsi="Arial" w:cs="Arial"/>
          <w:sz w:val="16"/>
          <w:szCs w:val="22"/>
        </w:rPr>
        <w:t>or</w:t>
      </w:r>
      <w:r w:rsidRPr="00A36A6F">
        <w:rPr>
          <w:rFonts w:ascii="Arial" w:eastAsia="Arial" w:hAnsi="Arial" w:cs="Arial"/>
          <w:spacing w:val="-5"/>
          <w:sz w:val="16"/>
          <w:szCs w:val="22"/>
        </w:rPr>
        <w:t xml:space="preserve"> </w:t>
      </w:r>
      <w:r w:rsidRPr="00A36A6F">
        <w:rPr>
          <w:rFonts w:ascii="Arial" w:eastAsia="Arial" w:hAnsi="Arial" w:cs="Arial"/>
          <w:sz w:val="16"/>
          <w:szCs w:val="22"/>
        </w:rPr>
        <w:t>otherwise</w:t>
      </w:r>
      <w:r w:rsidRPr="00A36A6F">
        <w:rPr>
          <w:rFonts w:ascii="Arial" w:eastAsia="Arial" w:hAnsi="Arial" w:cs="Arial"/>
          <w:spacing w:val="-5"/>
          <w:sz w:val="16"/>
          <w:szCs w:val="22"/>
        </w:rPr>
        <w:t xml:space="preserve"> </w:t>
      </w:r>
      <w:r w:rsidRPr="00A36A6F">
        <w:rPr>
          <w:rFonts w:ascii="Arial" w:eastAsia="Arial" w:hAnsi="Arial" w:cs="Arial"/>
          <w:sz w:val="16"/>
          <w:szCs w:val="22"/>
        </w:rPr>
        <w:t>asserting</w:t>
      </w:r>
      <w:r w:rsidRPr="00A36A6F">
        <w:rPr>
          <w:rFonts w:ascii="Arial" w:eastAsia="Arial" w:hAnsi="Arial" w:cs="Arial"/>
          <w:spacing w:val="-5"/>
          <w:sz w:val="16"/>
          <w:szCs w:val="22"/>
        </w:rPr>
        <w:t xml:space="preserve"> </w:t>
      </w:r>
      <w:r w:rsidRPr="00A36A6F">
        <w:rPr>
          <w:rFonts w:ascii="Arial" w:eastAsia="Arial" w:hAnsi="Arial" w:cs="Arial"/>
          <w:sz w:val="16"/>
          <w:szCs w:val="22"/>
        </w:rPr>
        <w:t>or</w:t>
      </w:r>
      <w:r w:rsidRPr="00A36A6F">
        <w:rPr>
          <w:rFonts w:ascii="Arial" w:eastAsia="Arial" w:hAnsi="Arial" w:cs="Arial"/>
          <w:spacing w:val="-5"/>
          <w:sz w:val="16"/>
          <w:szCs w:val="22"/>
        </w:rPr>
        <w:t xml:space="preserve"> </w:t>
      </w:r>
      <w:r w:rsidRPr="00A36A6F">
        <w:rPr>
          <w:rFonts w:ascii="Arial" w:eastAsia="Arial" w:hAnsi="Arial" w:cs="Arial"/>
          <w:sz w:val="16"/>
          <w:szCs w:val="22"/>
        </w:rPr>
        <w:t>seeking</w:t>
      </w:r>
      <w:r w:rsidRPr="00A36A6F">
        <w:rPr>
          <w:rFonts w:ascii="Arial" w:eastAsia="Arial" w:hAnsi="Arial" w:cs="Arial"/>
          <w:spacing w:val="-4"/>
          <w:sz w:val="16"/>
          <w:szCs w:val="22"/>
        </w:rPr>
        <w:t xml:space="preserve"> </w:t>
      </w:r>
      <w:r w:rsidRPr="00A36A6F">
        <w:rPr>
          <w:rFonts w:ascii="Arial" w:eastAsia="Arial" w:hAnsi="Arial" w:cs="Arial"/>
          <w:sz w:val="16"/>
          <w:szCs w:val="22"/>
        </w:rPr>
        <w:t>to</w:t>
      </w:r>
      <w:r w:rsidRPr="00A36A6F">
        <w:rPr>
          <w:rFonts w:ascii="Arial" w:eastAsia="Arial" w:hAnsi="Arial" w:cs="Arial"/>
          <w:spacing w:val="-5"/>
          <w:sz w:val="16"/>
          <w:szCs w:val="22"/>
        </w:rPr>
        <w:t xml:space="preserve"> </w:t>
      </w:r>
      <w:r w:rsidRPr="00A36A6F">
        <w:rPr>
          <w:rFonts w:ascii="Arial" w:eastAsia="Arial" w:hAnsi="Arial" w:cs="Arial"/>
          <w:sz w:val="16"/>
          <w:szCs w:val="22"/>
        </w:rPr>
        <w:t>assert</w:t>
      </w:r>
      <w:r w:rsidRPr="00A36A6F">
        <w:rPr>
          <w:rFonts w:ascii="Arial" w:eastAsia="Arial" w:hAnsi="Arial" w:cs="Arial"/>
          <w:spacing w:val="-5"/>
          <w:sz w:val="16"/>
          <w:szCs w:val="22"/>
        </w:rPr>
        <w:t xml:space="preserve"> </w:t>
      </w:r>
      <w:r w:rsidRPr="00A36A6F">
        <w:rPr>
          <w:rFonts w:ascii="Arial" w:eastAsia="Arial" w:hAnsi="Arial" w:cs="Arial"/>
          <w:sz w:val="16"/>
          <w:szCs w:val="22"/>
        </w:rPr>
        <w:t xml:space="preserve">on behalf of themselves or others any right or protection under CWHSSA or this </w:t>
      </w:r>
      <w:proofErr w:type="gramStart"/>
      <w:r w:rsidRPr="00A36A6F">
        <w:rPr>
          <w:rFonts w:ascii="Arial" w:eastAsia="Arial" w:hAnsi="Arial" w:cs="Arial"/>
          <w:sz w:val="16"/>
          <w:szCs w:val="22"/>
        </w:rPr>
        <w:t>part;</w:t>
      </w:r>
      <w:proofErr w:type="gramEnd"/>
    </w:p>
    <w:p w14:paraId="7850273C"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35FE143F" w14:textId="77777777" w:rsidR="00A36A6F" w:rsidRPr="00A36A6F" w:rsidRDefault="00A36A6F" w:rsidP="005D1515">
      <w:pPr>
        <w:widowControl w:val="0"/>
        <w:numPr>
          <w:ilvl w:val="0"/>
          <w:numId w:val="16"/>
        </w:numPr>
        <w:tabs>
          <w:tab w:val="left" w:pos="430"/>
        </w:tabs>
        <w:autoSpaceDE w:val="0"/>
        <w:autoSpaceDN w:val="0"/>
        <w:ind w:right="241" w:firstLine="143"/>
        <w:rPr>
          <w:rFonts w:ascii="Arial" w:eastAsia="Arial" w:hAnsi="Arial" w:cs="Arial"/>
          <w:sz w:val="16"/>
          <w:szCs w:val="22"/>
        </w:rPr>
      </w:pPr>
      <w:r w:rsidRPr="00A36A6F">
        <w:rPr>
          <w:rFonts w:ascii="Arial" w:eastAsia="Arial" w:hAnsi="Arial" w:cs="Arial"/>
          <w:sz w:val="16"/>
          <w:szCs w:val="22"/>
        </w:rPr>
        <w:t>Cooperating in any investigation or other compliance action,</w:t>
      </w:r>
      <w:r w:rsidRPr="00A36A6F">
        <w:rPr>
          <w:rFonts w:ascii="Arial" w:eastAsia="Arial" w:hAnsi="Arial" w:cs="Arial"/>
          <w:spacing w:val="-5"/>
          <w:sz w:val="16"/>
          <w:szCs w:val="22"/>
        </w:rPr>
        <w:t xml:space="preserve"> </w:t>
      </w:r>
      <w:r w:rsidRPr="00A36A6F">
        <w:rPr>
          <w:rFonts w:ascii="Arial" w:eastAsia="Arial" w:hAnsi="Arial" w:cs="Arial"/>
          <w:sz w:val="16"/>
          <w:szCs w:val="22"/>
        </w:rPr>
        <w:t>or</w:t>
      </w:r>
      <w:r w:rsidRPr="00A36A6F">
        <w:rPr>
          <w:rFonts w:ascii="Arial" w:eastAsia="Arial" w:hAnsi="Arial" w:cs="Arial"/>
          <w:spacing w:val="-5"/>
          <w:sz w:val="16"/>
          <w:szCs w:val="22"/>
        </w:rPr>
        <w:t xml:space="preserve"> </w:t>
      </w:r>
      <w:r w:rsidRPr="00A36A6F">
        <w:rPr>
          <w:rFonts w:ascii="Arial" w:eastAsia="Arial" w:hAnsi="Arial" w:cs="Arial"/>
          <w:sz w:val="16"/>
          <w:szCs w:val="22"/>
        </w:rPr>
        <w:t>testifying</w:t>
      </w:r>
      <w:r w:rsidRPr="00A36A6F">
        <w:rPr>
          <w:rFonts w:ascii="Arial" w:eastAsia="Arial" w:hAnsi="Arial" w:cs="Arial"/>
          <w:spacing w:val="-5"/>
          <w:sz w:val="16"/>
          <w:szCs w:val="22"/>
        </w:rPr>
        <w:t xml:space="preserve"> </w:t>
      </w:r>
      <w:r w:rsidRPr="00A36A6F">
        <w:rPr>
          <w:rFonts w:ascii="Arial" w:eastAsia="Arial" w:hAnsi="Arial" w:cs="Arial"/>
          <w:sz w:val="16"/>
          <w:szCs w:val="22"/>
        </w:rPr>
        <w:t>in</w:t>
      </w:r>
      <w:r w:rsidRPr="00A36A6F">
        <w:rPr>
          <w:rFonts w:ascii="Arial" w:eastAsia="Arial" w:hAnsi="Arial" w:cs="Arial"/>
          <w:spacing w:val="-5"/>
          <w:sz w:val="16"/>
          <w:szCs w:val="22"/>
        </w:rPr>
        <w:t xml:space="preserve"> </w:t>
      </w:r>
      <w:r w:rsidRPr="00A36A6F">
        <w:rPr>
          <w:rFonts w:ascii="Arial" w:eastAsia="Arial" w:hAnsi="Arial" w:cs="Arial"/>
          <w:sz w:val="16"/>
          <w:szCs w:val="22"/>
        </w:rPr>
        <w:t>any</w:t>
      </w:r>
      <w:r w:rsidRPr="00A36A6F">
        <w:rPr>
          <w:rFonts w:ascii="Arial" w:eastAsia="Arial" w:hAnsi="Arial" w:cs="Arial"/>
          <w:spacing w:val="-4"/>
          <w:sz w:val="16"/>
          <w:szCs w:val="22"/>
        </w:rPr>
        <w:t xml:space="preserve"> </w:t>
      </w:r>
      <w:r w:rsidRPr="00A36A6F">
        <w:rPr>
          <w:rFonts w:ascii="Arial" w:eastAsia="Arial" w:hAnsi="Arial" w:cs="Arial"/>
          <w:sz w:val="16"/>
          <w:szCs w:val="22"/>
        </w:rPr>
        <w:t>proceeding</w:t>
      </w:r>
      <w:r w:rsidRPr="00A36A6F">
        <w:rPr>
          <w:rFonts w:ascii="Arial" w:eastAsia="Arial" w:hAnsi="Arial" w:cs="Arial"/>
          <w:spacing w:val="-5"/>
          <w:sz w:val="16"/>
          <w:szCs w:val="22"/>
        </w:rPr>
        <w:t xml:space="preserve"> </w:t>
      </w:r>
      <w:r w:rsidRPr="00A36A6F">
        <w:rPr>
          <w:rFonts w:ascii="Arial" w:eastAsia="Arial" w:hAnsi="Arial" w:cs="Arial"/>
          <w:sz w:val="16"/>
          <w:szCs w:val="22"/>
        </w:rPr>
        <w:t>under</w:t>
      </w:r>
      <w:r w:rsidRPr="00A36A6F">
        <w:rPr>
          <w:rFonts w:ascii="Arial" w:eastAsia="Arial" w:hAnsi="Arial" w:cs="Arial"/>
          <w:spacing w:val="-5"/>
          <w:sz w:val="16"/>
          <w:szCs w:val="22"/>
        </w:rPr>
        <w:t xml:space="preserve"> </w:t>
      </w:r>
      <w:r w:rsidRPr="00A36A6F">
        <w:rPr>
          <w:rFonts w:ascii="Arial" w:eastAsia="Arial" w:hAnsi="Arial" w:cs="Arial"/>
          <w:sz w:val="16"/>
          <w:szCs w:val="22"/>
        </w:rPr>
        <w:t>CWHSSA</w:t>
      </w:r>
      <w:r w:rsidRPr="00A36A6F">
        <w:rPr>
          <w:rFonts w:ascii="Arial" w:eastAsia="Arial" w:hAnsi="Arial" w:cs="Arial"/>
          <w:spacing w:val="-4"/>
          <w:sz w:val="16"/>
          <w:szCs w:val="22"/>
        </w:rPr>
        <w:t xml:space="preserve"> </w:t>
      </w:r>
      <w:r w:rsidRPr="00A36A6F">
        <w:rPr>
          <w:rFonts w:ascii="Arial" w:eastAsia="Arial" w:hAnsi="Arial" w:cs="Arial"/>
          <w:sz w:val="16"/>
          <w:szCs w:val="22"/>
        </w:rPr>
        <w:t>or</w:t>
      </w:r>
      <w:r w:rsidRPr="00A36A6F">
        <w:rPr>
          <w:rFonts w:ascii="Arial" w:eastAsia="Arial" w:hAnsi="Arial" w:cs="Arial"/>
          <w:spacing w:val="-5"/>
          <w:sz w:val="16"/>
          <w:szCs w:val="22"/>
        </w:rPr>
        <w:t xml:space="preserve"> </w:t>
      </w:r>
      <w:r w:rsidRPr="00A36A6F">
        <w:rPr>
          <w:rFonts w:ascii="Arial" w:eastAsia="Arial" w:hAnsi="Arial" w:cs="Arial"/>
          <w:sz w:val="16"/>
          <w:szCs w:val="22"/>
        </w:rPr>
        <w:t>this part; or</w:t>
      </w:r>
    </w:p>
    <w:p w14:paraId="6F5B7AA4" w14:textId="77777777" w:rsidR="00A36A6F" w:rsidRPr="00A36A6F" w:rsidRDefault="00A36A6F" w:rsidP="00A36A6F">
      <w:pPr>
        <w:widowControl w:val="0"/>
        <w:autoSpaceDE w:val="0"/>
        <w:autoSpaceDN w:val="0"/>
        <w:spacing w:before="96"/>
        <w:rPr>
          <w:rFonts w:ascii="Arial" w:eastAsia="Arial" w:hAnsi="Arial" w:cs="Arial"/>
          <w:sz w:val="16"/>
          <w:szCs w:val="16"/>
        </w:rPr>
      </w:pPr>
    </w:p>
    <w:p w14:paraId="237CE9E7" w14:textId="77777777" w:rsidR="00A36A6F" w:rsidRPr="00A36A6F" w:rsidRDefault="00A36A6F" w:rsidP="005D1515">
      <w:pPr>
        <w:widowControl w:val="0"/>
        <w:numPr>
          <w:ilvl w:val="0"/>
          <w:numId w:val="16"/>
        </w:numPr>
        <w:tabs>
          <w:tab w:val="left" w:pos="439"/>
        </w:tabs>
        <w:autoSpaceDE w:val="0"/>
        <w:autoSpaceDN w:val="0"/>
        <w:ind w:right="640" w:firstLine="143"/>
        <w:rPr>
          <w:rFonts w:ascii="Arial" w:eastAsia="Arial" w:hAnsi="Arial" w:cs="Arial"/>
          <w:sz w:val="16"/>
          <w:szCs w:val="22"/>
        </w:rPr>
      </w:pPr>
      <w:r w:rsidRPr="00A36A6F">
        <w:rPr>
          <w:rFonts w:ascii="Arial" w:eastAsia="Arial" w:hAnsi="Arial" w:cs="Arial"/>
          <w:sz w:val="16"/>
          <w:szCs w:val="22"/>
        </w:rPr>
        <w:t>Informing</w:t>
      </w:r>
      <w:r w:rsidRPr="00A36A6F">
        <w:rPr>
          <w:rFonts w:ascii="Arial" w:eastAsia="Arial" w:hAnsi="Arial" w:cs="Arial"/>
          <w:spacing w:val="-6"/>
          <w:sz w:val="16"/>
          <w:szCs w:val="22"/>
        </w:rPr>
        <w:t xml:space="preserve"> </w:t>
      </w:r>
      <w:r w:rsidRPr="00A36A6F">
        <w:rPr>
          <w:rFonts w:ascii="Arial" w:eastAsia="Arial" w:hAnsi="Arial" w:cs="Arial"/>
          <w:sz w:val="16"/>
          <w:szCs w:val="22"/>
        </w:rPr>
        <w:t>any</w:t>
      </w:r>
      <w:r w:rsidRPr="00A36A6F">
        <w:rPr>
          <w:rFonts w:ascii="Arial" w:eastAsia="Arial" w:hAnsi="Arial" w:cs="Arial"/>
          <w:spacing w:val="-4"/>
          <w:sz w:val="16"/>
          <w:szCs w:val="22"/>
        </w:rPr>
        <w:t xml:space="preserve"> </w:t>
      </w:r>
      <w:r w:rsidRPr="00A36A6F">
        <w:rPr>
          <w:rFonts w:ascii="Arial" w:eastAsia="Arial" w:hAnsi="Arial" w:cs="Arial"/>
          <w:sz w:val="16"/>
          <w:szCs w:val="22"/>
        </w:rPr>
        <w:t>other</w:t>
      </w:r>
      <w:r w:rsidRPr="00A36A6F">
        <w:rPr>
          <w:rFonts w:ascii="Arial" w:eastAsia="Arial" w:hAnsi="Arial" w:cs="Arial"/>
          <w:spacing w:val="-6"/>
          <w:sz w:val="16"/>
          <w:szCs w:val="22"/>
        </w:rPr>
        <w:t xml:space="preserve"> </w:t>
      </w:r>
      <w:r w:rsidRPr="00A36A6F">
        <w:rPr>
          <w:rFonts w:ascii="Arial" w:eastAsia="Arial" w:hAnsi="Arial" w:cs="Arial"/>
          <w:sz w:val="16"/>
          <w:szCs w:val="22"/>
        </w:rPr>
        <w:t>person</w:t>
      </w:r>
      <w:r w:rsidRPr="00A36A6F">
        <w:rPr>
          <w:rFonts w:ascii="Arial" w:eastAsia="Arial" w:hAnsi="Arial" w:cs="Arial"/>
          <w:spacing w:val="-6"/>
          <w:sz w:val="16"/>
          <w:szCs w:val="22"/>
        </w:rPr>
        <w:t xml:space="preserve"> </w:t>
      </w:r>
      <w:r w:rsidRPr="00A36A6F">
        <w:rPr>
          <w:rFonts w:ascii="Arial" w:eastAsia="Arial" w:hAnsi="Arial" w:cs="Arial"/>
          <w:sz w:val="16"/>
          <w:szCs w:val="22"/>
        </w:rPr>
        <w:t>about</w:t>
      </w:r>
      <w:r w:rsidRPr="00A36A6F">
        <w:rPr>
          <w:rFonts w:ascii="Arial" w:eastAsia="Arial" w:hAnsi="Arial" w:cs="Arial"/>
          <w:spacing w:val="-6"/>
          <w:sz w:val="16"/>
          <w:szCs w:val="22"/>
        </w:rPr>
        <w:t xml:space="preserve"> </w:t>
      </w:r>
      <w:r w:rsidRPr="00A36A6F">
        <w:rPr>
          <w:rFonts w:ascii="Arial" w:eastAsia="Arial" w:hAnsi="Arial" w:cs="Arial"/>
          <w:sz w:val="16"/>
          <w:szCs w:val="22"/>
        </w:rPr>
        <w:t>their</w:t>
      </w:r>
      <w:r w:rsidRPr="00A36A6F">
        <w:rPr>
          <w:rFonts w:ascii="Arial" w:eastAsia="Arial" w:hAnsi="Arial" w:cs="Arial"/>
          <w:spacing w:val="-6"/>
          <w:sz w:val="16"/>
          <w:szCs w:val="22"/>
        </w:rPr>
        <w:t xml:space="preserve"> </w:t>
      </w:r>
      <w:r w:rsidRPr="00A36A6F">
        <w:rPr>
          <w:rFonts w:ascii="Arial" w:eastAsia="Arial" w:hAnsi="Arial" w:cs="Arial"/>
          <w:sz w:val="16"/>
          <w:szCs w:val="22"/>
        </w:rPr>
        <w:t>rights</w:t>
      </w:r>
      <w:r w:rsidRPr="00A36A6F">
        <w:rPr>
          <w:rFonts w:ascii="Arial" w:eastAsia="Arial" w:hAnsi="Arial" w:cs="Arial"/>
          <w:spacing w:val="-5"/>
          <w:sz w:val="16"/>
          <w:szCs w:val="22"/>
        </w:rPr>
        <w:t xml:space="preserve"> </w:t>
      </w:r>
      <w:r w:rsidRPr="00A36A6F">
        <w:rPr>
          <w:rFonts w:ascii="Arial" w:eastAsia="Arial" w:hAnsi="Arial" w:cs="Arial"/>
          <w:sz w:val="16"/>
          <w:szCs w:val="22"/>
        </w:rPr>
        <w:t>under CWHSSA or this part.</w:t>
      </w:r>
    </w:p>
    <w:p w14:paraId="0A26145E" w14:textId="77777777" w:rsidR="00A36A6F" w:rsidRPr="00A36A6F" w:rsidRDefault="00A36A6F" w:rsidP="00A36A6F">
      <w:pPr>
        <w:widowControl w:val="0"/>
        <w:autoSpaceDE w:val="0"/>
        <w:autoSpaceDN w:val="0"/>
        <w:rPr>
          <w:rFonts w:ascii="Arial" w:eastAsia="Arial" w:hAnsi="Arial" w:cs="Arial"/>
          <w:sz w:val="16"/>
          <w:szCs w:val="16"/>
        </w:rPr>
      </w:pPr>
    </w:p>
    <w:p w14:paraId="71E81EA1" w14:textId="77777777" w:rsidR="00A36A6F" w:rsidRPr="00A36A6F" w:rsidRDefault="00A36A6F" w:rsidP="00A36A6F">
      <w:pPr>
        <w:widowControl w:val="0"/>
        <w:autoSpaceDE w:val="0"/>
        <w:autoSpaceDN w:val="0"/>
        <w:spacing w:before="95"/>
        <w:rPr>
          <w:rFonts w:ascii="Arial" w:eastAsia="Arial" w:hAnsi="Arial" w:cs="Arial"/>
          <w:sz w:val="16"/>
          <w:szCs w:val="16"/>
        </w:rPr>
      </w:pPr>
    </w:p>
    <w:p w14:paraId="70EC0770" w14:textId="77777777" w:rsidR="00A36A6F" w:rsidRPr="00A36A6F" w:rsidRDefault="00A36A6F" w:rsidP="005D1515">
      <w:pPr>
        <w:pStyle w:val="ListParagraph"/>
        <w:numPr>
          <w:ilvl w:val="1"/>
          <w:numId w:val="39"/>
        </w:numPr>
        <w:spacing w:before="96"/>
        <w:rPr>
          <w:rFonts w:ascii="Arial" w:eastAsia="Arial" w:hAnsi="Arial" w:cs="Arial"/>
          <w:b/>
          <w:bCs/>
          <w:sz w:val="16"/>
          <w:szCs w:val="16"/>
        </w:rPr>
      </w:pPr>
      <w:r w:rsidRPr="00A36A6F">
        <w:rPr>
          <w:rFonts w:ascii="Arial" w:eastAsia="Arial" w:hAnsi="Arial" w:cs="Arial"/>
          <w:b/>
          <w:bCs/>
          <w:sz w:val="16"/>
          <w:szCs w:val="16"/>
        </w:rPr>
        <w:t>SUBLETTING</w:t>
      </w:r>
      <w:r w:rsidRPr="00A36A6F">
        <w:rPr>
          <w:rFonts w:ascii="Arial" w:eastAsia="Arial" w:hAnsi="Arial" w:cs="Arial"/>
          <w:b/>
          <w:bCs/>
          <w:spacing w:val="-8"/>
          <w:sz w:val="16"/>
          <w:szCs w:val="16"/>
        </w:rPr>
        <w:t xml:space="preserve"> </w:t>
      </w:r>
      <w:r w:rsidRPr="00A36A6F">
        <w:rPr>
          <w:rFonts w:ascii="Arial" w:eastAsia="Arial" w:hAnsi="Arial" w:cs="Arial"/>
          <w:b/>
          <w:bCs/>
          <w:sz w:val="16"/>
          <w:szCs w:val="16"/>
        </w:rPr>
        <w:t>OR</w:t>
      </w:r>
      <w:r w:rsidRPr="00A36A6F">
        <w:rPr>
          <w:rFonts w:ascii="Arial" w:eastAsia="Arial" w:hAnsi="Arial" w:cs="Arial"/>
          <w:b/>
          <w:bCs/>
          <w:spacing w:val="-8"/>
          <w:sz w:val="16"/>
          <w:szCs w:val="16"/>
        </w:rPr>
        <w:t xml:space="preserve"> </w:t>
      </w:r>
      <w:r w:rsidRPr="00A36A6F">
        <w:rPr>
          <w:rFonts w:ascii="Arial" w:eastAsia="Arial" w:hAnsi="Arial" w:cs="Arial"/>
          <w:b/>
          <w:bCs/>
          <w:sz w:val="16"/>
          <w:szCs w:val="16"/>
        </w:rPr>
        <w:t>ASSIGNING</w:t>
      </w:r>
      <w:r w:rsidRPr="00A36A6F">
        <w:rPr>
          <w:rFonts w:ascii="Arial" w:eastAsia="Arial" w:hAnsi="Arial" w:cs="Arial"/>
          <w:b/>
          <w:bCs/>
          <w:spacing w:val="-7"/>
          <w:sz w:val="16"/>
          <w:szCs w:val="16"/>
        </w:rPr>
        <w:t xml:space="preserve"> </w:t>
      </w:r>
      <w:r w:rsidRPr="00A36A6F">
        <w:rPr>
          <w:rFonts w:ascii="Arial" w:eastAsia="Arial" w:hAnsi="Arial" w:cs="Arial"/>
          <w:b/>
          <w:bCs/>
          <w:sz w:val="16"/>
          <w:szCs w:val="16"/>
        </w:rPr>
        <w:t>THE</w:t>
      </w:r>
      <w:r w:rsidRPr="00A36A6F">
        <w:rPr>
          <w:rFonts w:ascii="Arial" w:eastAsia="Arial" w:hAnsi="Arial" w:cs="Arial"/>
          <w:b/>
          <w:bCs/>
          <w:spacing w:val="-7"/>
          <w:sz w:val="16"/>
          <w:szCs w:val="16"/>
        </w:rPr>
        <w:t xml:space="preserve"> </w:t>
      </w:r>
      <w:r w:rsidRPr="00A36A6F">
        <w:rPr>
          <w:rFonts w:ascii="Arial" w:eastAsia="Arial" w:hAnsi="Arial" w:cs="Arial"/>
          <w:b/>
          <w:bCs/>
          <w:spacing w:val="-2"/>
          <w:sz w:val="16"/>
          <w:szCs w:val="16"/>
        </w:rPr>
        <w:t>CONTRACT</w:t>
      </w:r>
    </w:p>
    <w:p w14:paraId="29E644C2" w14:textId="77777777" w:rsidR="00A36A6F" w:rsidRPr="00A36A6F" w:rsidRDefault="00A36A6F" w:rsidP="00A36A6F">
      <w:pPr>
        <w:widowControl w:val="0"/>
        <w:autoSpaceDE w:val="0"/>
        <w:autoSpaceDN w:val="0"/>
        <w:spacing w:before="1"/>
        <w:rPr>
          <w:rFonts w:ascii="Arial" w:eastAsia="Arial" w:hAnsi="Arial" w:cs="Arial"/>
          <w:b/>
          <w:sz w:val="16"/>
          <w:szCs w:val="16"/>
        </w:rPr>
      </w:pPr>
    </w:p>
    <w:p w14:paraId="01E87DB4" w14:textId="77777777" w:rsidR="00A36A6F" w:rsidRPr="00A36A6F" w:rsidRDefault="00A36A6F" w:rsidP="00A36A6F">
      <w:pPr>
        <w:widowControl w:val="0"/>
        <w:autoSpaceDE w:val="0"/>
        <w:autoSpaceDN w:val="0"/>
        <w:rPr>
          <w:rFonts w:ascii="Arial" w:eastAsia="Arial" w:hAnsi="Arial" w:cs="Arial"/>
          <w:sz w:val="16"/>
          <w:szCs w:val="16"/>
        </w:rPr>
      </w:pPr>
      <w:r w:rsidRPr="00A36A6F">
        <w:rPr>
          <w:rFonts w:ascii="Arial" w:eastAsia="Arial" w:hAnsi="Arial" w:cs="Arial"/>
          <w:sz w:val="16"/>
          <w:szCs w:val="16"/>
        </w:rPr>
        <w:t>This provision is applicable to all Federal-aid construction contracts</w:t>
      </w:r>
      <w:r w:rsidRPr="00A36A6F">
        <w:rPr>
          <w:rFonts w:ascii="Arial" w:eastAsia="Arial" w:hAnsi="Arial" w:cs="Arial"/>
          <w:spacing w:val="-5"/>
          <w:sz w:val="16"/>
          <w:szCs w:val="16"/>
        </w:rPr>
        <w:t xml:space="preserve"> </w:t>
      </w:r>
      <w:r w:rsidRPr="00A36A6F">
        <w:rPr>
          <w:rFonts w:ascii="Arial" w:eastAsia="Arial" w:hAnsi="Arial" w:cs="Arial"/>
          <w:sz w:val="16"/>
          <w:szCs w:val="16"/>
        </w:rPr>
        <w:t>on</w:t>
      </w:r>
      <w:r w:rsidRPr="00A36A6F">
        <w:rPr>
          <w:rFonts w:ascii="Arial" w:eastAsia="Arial" w:hAnsi="Arial" w:cs="Arial"/>
          <w:spacing w:val="-6"/>
          <w:sz w:val="16"/>
          <w:szCs w:val="16"/>
        </w:rPr>
        <w:t xml:space="preserve"> </w:t>
      </w:r>
      <w:r w:rsidRPr="00A36A6F">
        <w:rPr>
          <w:rFonts w:ascii="Arial" w:eastAsia="Arial" w:hAnsi="Arial" w:cs="Arial"/>
          <w:sz w:val="16"/>
          <w:szCs w:val="16"/>
        </w:rPr>
        <w:t>the</w:t>
      </w:r>
      <w:r w:rsidRPr="00A36A6F">
        <w:rPr>
          <w:rFonts w:ascii="Arial" w:eastAsia="Arial" w:hAnsi="Arial" w:cs="Arial"/>
          <w:spacing w:val="-4"/>
          <w:sz w:val="16"/>
          <w:szCs w:val="16"/>
        </w:rPr>
        <w:t xml:space="preserve"> </w:t>
      </w:r>
      <w:r w:rsidRPr="00A36A6F">
        <w:rPr>
          <w:rFonts w:ascii="Arial" w:eastAsia="Arial" w:hAnsi="Arial" w:cs="Arial"/>
          <w:sz w:val="16"/>
          <w:szCs w:val="16"/>
        </w:rPr>
        <w:t>National</w:t>
      </w:r>
      <w:r w:rsidRPr="00A36A6F">
        <w:rPr>
          <w:rFonts w:ascii="Arial" w:eastAsia="Arial" w:hAnsi="Arial" w:cs="Arial"/>
          <w:spacing w:val="-5"/>
          <w:sz w:val="16"/>
          <w:szCs w:val="16"/>
        </w:rPr>
        <w:t xml:space="preserve"> </w:t>
      </w:r>
      <w:r w:rsidRPr="00A36A6F">
        <w:rPr>
          <w:rFonts w:ascii="Arial" w:eastAsia="Arial" w:hAnsi="Arial" w:cs="Arial"/>
          <w:sz w:val="16"/>
          <w:szCs w:val="16"/>
        </w:rPr>
        <w:t>Highway</w:t>
      </w:r>
      <w:r w:rsidRPr="00A36A6F">
        <w:rPr>
          <w:rFonts w:ascii="Arial" w:eastAsia="Arial" w:hAnsi="Arial" w:cs="Arial"/>
          <w:spacing w:val="-5"/>
          <w:sz w:val="16"/>
          <w:szCs w:val="16"/>
        </w:rPr>
        <w:t xml:space="preserve"> </w:t>
      </w:r>
      <w:r w:rsidRPr="00A36A6F">
        <w:rPr>
          <w:rFonts w:ascii="Arial" w:eastAsia="Arial" w:hAnsi="Arial" w:cs="Arial"/>
          <w:sz w:val="16"/>
          <w:szCs w:val="16"/>
        </w:rPr>
        <w:t>System</w:t>
      </w:r>
      <w:r w:rsidRPr="00A36A6F">
        <w:rPr>
          <w:rFonts w:ascii="Arial" w:eastAsia="Arial" w:hAnsi="Arial" w:cs="Arial"/>
          <w:spacing w:val="-4"/>
          <w:sz w:val="16"/>
          <w:szCs w:val="16"/>
        </w:rPr>
        <w:t xml:space="preserve"> </w:t>
      </w:r>
      <w:r w:rsidRPr="00A36A6F">
        <w:rPr>
          <w:rFonts w:ascii="Arial" w:eastAsia="Arial" w:hAnsi="Arial" w:cs="Arial"/>
          <w:sz w:val="16"/>
          <w:szCs w:val="16"/>
        </w:rPr>
        <w:t>pursuant</w:t>
      </w:r>
      <w:r w:rsidRPr="00A36A6F">
        <w:rPr>
          <w:rFonts w:ascii="Arial" w:eastAsia="Arial" w:hAnsi="Arial" w:cs="Arial"/>
          <w:spacing w:val="-6"/>
          <w:sz w:val="16"/>
          <w:szCs w:val="16"/>
        </w:rPr>
        <w:t xml:space="preserve"> </w:t>
      </w:r>
      <w:r w:rsidRPr="00A36A6F">
        <w:rPr>
          <w:rFonts w:ascii="Arial" w:eastAsia="Arial" w:hAnsi="Arial" w:cs="Arial"/>
          <w:sz w:val="16"/>
          <w:szCs w:val="16"/>
        </w:rPr>
        <w:t>to</w:t>
      </w:r>
      <w:r w:rsidRPr="00A36A6F">
        <w:rPr>
          <w:rFonts w:ascii="Arial" w:eastAsia="Arial" w:hAnsi="Arial" w:cs="Arial"/>
          <w:spacing w:val="-6"/>
          <w:sz w:val="16"/>
          <w:szCs w:val="16"/>
        </w:rPr>
        <w:t xml:space="preserve"> </w:t>
      </w:r>
      <w:r w:rsidRPr="00A36A6F">
        <w:rPr>
          <w:rFonts w:ascii="Arial" w:eastAsia="Arial" w:hAnsi="Arial" w:cs="Arial"/>
          <w:sz w:val="16"/>
          <w:szCs w:val="16"/>
        </w:rPr>
        <w:t>23</w:t>
      </w:r>
      <w:r w:rsidRPr="00A36A6F">
        <w:rPr>
          <w:rFonts w:ascii="Arial" w:eastAsia="Arial" w:hAnsi="Arial" w:cs="Arial"/>
          <w:spacing w:val="-6"/>
          <w:sz w:val="16"/>
          <w:szCs w:val="16"/>
        </w:rPr>
        <w:t xml:space="preserve"> </w:t>
      </w:r>
      <w:r w:rsidRPr="00A36A6F">
        <w:rPr>
          <w:rFonts w:ascii="Arial" w:eastAsia="Arial" w:hAnsi="Arial" w:cs="Arial"/>
          <w:sz w:val="16"/>
          <w:szCs w:val="16"/>
        </w:rPr>
        <w:t xml:space="preserve">CFR </w:t>
      </w:r>
      <w:r w:rsidRPr="00A36A6F">
        <w:rPr>
          <w:rFonts w:ascii="Arial" w:eastAsia="Arial" w:hAnsi="Arial" w:cs="Arial"/>
          <w:spacing w:val="-2"/>
          <w:sz w:val="16"/>
          <w:szCs w:val="16"/>
        </w:rPr>
        <w:t>635.116.</w:t>
      </w:r>
    </w:p>
    <w:p w14:paraId="4F2B10D8" w14:textId="77777777" w:rsidR="00A36A6F" w:rsidRPr="00A36A6F" w:rsidRDefault="00A36A6F" w:rsidP="005D1515">
      <w:pPr>
        <w:widowControl w:val="0"/>
        <w:numPr>
          <w:ilvl w:val="2"/>
          <w:numId w:val="39"/>
        </w:numPr>
        <w:tabs>
          <w:tab w:val="left" w:pos="296"/>
        </w:tabs>
        <w:autoSpaceDE w:val="0"/>
        <w:autoSpaceDN w:val="0"/>
        <w:spacing w:before="183"/>
        <w:ind w:right="135" w:firstLine="0"/>
        <w:rPr>
          <w:rFonts w:ascii="Arial" w:eastAsia="Arial" w:hAnsi="Arial" w:cs="Arial"/>
          <w:sz w:val="16"/>
          <w:szCs w:val="22"/>
        </w:rPr>
      </w:pPr>
      <w:r w:rsidRPr="00A36A6F">
        <w:rPr>
          <w:rFonts w:ascii="Arial" w:eastAsia="Arial" w:hAnsi="Arial" w:cs="Arial"/>
          <w:sz w:val="16"/>
          <w:szCs w:val="22"/>
        </w:rPr>
        <w:t>The contractor shall perform with its own organization contract work amounting to not less than 30 percent (or a greater percentage if specified elsewhere in the contract) of the total original contract price, excluding any specialty items designated</w:t>
      </w:r>
      <w:r w:rsidRPr="00A36A6F">
        <w:rPr>
          <w:rFonts w:ascii="Arial" w:eastAsia="Arial" w:hAnsi="Arial" w:cs="Arial"/>
          <w:spacing w:val="-5"/>
          <w:sz w:val="16"/>
          <w:szCs w:val="22"/>
        </w:rPr>
        <w:t xml:space="preserve"> </w:t>
      </w:r>
      <w:r w:rsidRPr="00A36A6F">
        <w:rPr>
          <w:rFonts w:ascii="Arial" w:eastAsia="Arial" w:hAnsi="Arial" w:cs="Arial"/>
          <w:sz w:val="16"/>
          <w:szCs w:val="22"/>
        </w:rPr>
        <w:t>by</w:t>
      </w:r>
      <w:r w:rsidRPr="00A36A6F">
        <w:rPr>
          <w:rFonts w:ascii="Arial" w:eastAsia="Arial" w:hAnsi="Arial" w:cs="Arial"/>
          <w:spacing w:val="-4"/>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contracting</w:t>
      </w:r>
      <w:r w:rsidRPr="00A36A6F">
        <w:rPr>
          <w:rFonts w:ascii="Arial" w:eastAsia="Arial" w:hAnsi="Arial" w:cs="Arial"/>
          <w:spacing w:val="-5"/>
          <w:sz w:val="16"/>
          <w:szCs w:val="22"/>
        </w:rPr>
        <w:t xml:space="preserve"> </w:t>
      </w:r>
      <w:r w:rsidRPr="00A36A6F">
        <w:rPr>
          <w:rFonts w:ascii="Arial" w:eastAsia="Arial" w:hAnsi="Arial" w:cs="Arial"/>
          <w:sz w:val="16"/>
          <w:szCs w:val="22"/>
        </w:rPr>
        <w:t>agency.</w:t>
      </w:r>
      <w:r w:rsidRPr="00A36A6F">
        <w:rPr>
          <w:rFonts w:ascii="Arial" w:eastAsia="Arial" w:hAnsi="Arial" w:cs="Arial"/>
          <w:spacing w:val="35"/>
          <w:sz w:val="16"/>
          <w:szCs w:val="22"/>
        </w:rPr>
        <w:t xml:space="preserve"> </w:t>
      </w:r>
      <w:r w:rsidRPr="00A36A6F">
        <w:rPr>
          <w:rFonts w:ascii="Arial" w:eastAsia="Arial" w:hAnsi="Arial" w:cs="Arial"/>
          <w:sz w:val="16"/>
          <w:szCs w:val="22"/>
        </w:rPr>
        <w:t>Specialty</w:t>
      </w:r>
      <w:r w:rsidRPr="00A36A6F">
        <w:rPr>
          <w:rFonts w:ascii="Arial" w:eastAsia="Arial" w:hAnsi="Arial" w:cs="Arial"/>
          <w:spacing w:val="-5"/>
          <w:sz w:val="16"/>
          <w:szCs w:val="22"/>
        </w:rPr>
        <w:t xml:space="preserve"> </w:t>
      </w:r>
      <w:r w:rsidRPr="00A36A6F">
        <w:rPr>
          <w:rFonts w:ascii="Arial" w:eastAsia="Arial" w:hAnsi="Arial" w:cs="Arial"/>
          <w:sz w:val="16"/>
          <w:szCs w:val="22"/>
        </w:rPr>
        <w:t>items</w:t>
      </w:r>
      <w:r w:rsidRPr="00A36A6F">
        <w:rPr>
          <w:rFonts w:ascii="Arial" w:eastAsia="Arial" w:hAnsi="Arial" w:cs="Arial"/>
          <w:spacing w:val="-4"/>
          <w:sz w:val="16"/>
          <w:szCs w:val="22"/>
        </w:rPr>
        <w:t xml:space="preserve"> </w:t>
      </w:r>
      <w:r w:rsidRPr="00A36A6F">
        <w:rPr>
          <w:rFonts w:ascii="Arial" w:eastAsia="Arial" w:hAnsi="Arial" w:cs="Arial"/>
          <w:sz w:val="16"/>
          <w:szCs w:val="22"/>
        </w:rPr>
        <w:t>may</w:t>
      </w:r>
      <w:r w:rsidRPr="00A36A6F">
        <w:rPr>
          <w:rFonts w:ascii="Arial" w:eastAsia="Arial" w:hAnsi="Arial" w:cs="Arial"/>
          <w:spacing w:val="-4"/>
          <w:sz w:val="16"/>
          <w:szCs w:val="22"/>
        </w:rPr>
        <w:t xml:space="preserve"> </w:t>
      </w:r>
      <w:r w:rsidRPr="00A36A6F">
        <w:rPr>
          <w:rFonts w:ascii="Arial" w:eastAsia="Arial" w:hAnsi="Arial" w:cs="Arial"/>
          <w:sz w:val="16"/>
          <w:szCs w:val="22"/>
        </w:rPr>
        <w:t>be performed by subcontract and the amount of any such specialty items performed may be deducted from the total original contract price before computing the amount of work required to be performed by the contractor's own organization (23 CFR 635.116).</w:t>
      </w:r>
    </w:p>
    <w:p w14:paraId="42321FFD" w14:textId="77777777" w:rsidR="00A36A6F" w:rsidRPr="00A36A6F" w:rsidRDefault="00A36A6F" w:rsidP="00A36A6F">
      <w:pPr>
        <w:widowControl w:val="0"/>
        <w:autoSpaceDE w:val="0"/>
        <w:autoSpaceDN w:val="0"/>
        <w:rPr>
          <w:rFonts w:ascii="Arial" w:eastAsia="Arial" w:hAnsi="Arial" w:cs="Arial"/>
          <w:sz w:val="16"/>
          <w:szCs w:val="16"/>
        </w:rPr>
      </w:pPr>
    </w:p>
    <w:p w14:paraId="1801FE83" w14:textId="77777777" w:rsidR="00A36A6F" w:rsidRPr="00A36A6F" w:rsidRDefault="00A36A6F" w:rsidP="005D1515">
      <w:pPr>
        <w:widowControl w:val="0"/>
        <w:numPr>
          <w:ilvl w:val="0"/>
          <w:numId w:val="15"/>
        </w:numPr>
        <w:tabs>
          <w:tab w:val="left" w:pos="484"/>
        </w:tabs>
        <w:autoSpaceDE w:val="0"/>
        <w:autoSpaceDN w:val="0"/>
        <w:ind w:right="243" w:firstLine="143"/>
        <w:rPr>
          <w:rFonts w:ascii="Arial" w:eastAsia="Arial" w:hAnsi="Arial" w:cs="Arial"/>
          <w:sz w:val="16"/>
          <w:szCs w:val="22"/>
        </w:rPr>
      </w:pPr>
      <w:r w:rsidRPr="00A36A6F">
        <w:rPr>
          <w:rFonts w:ascii="Arial" w:eastAsia="Arial" w:hAnsi="Arial" w:cs="Arial"/>
          <w:sz w:val="16"/>
          <w:szCs w:val="22"/>
        </w:rPr>
        <w:t>The term “perform work with its own organization” in paragraph 1 of Section VI refers to workers employed or leased by the prime contractor, and equipment owned or rented by the prime contractor, with or without operators. Such term does not include employees or equipment of a subcontractor</w:t>
      </w:r>
      <w:r w:rsidRPr="00A36A6F">
        <w:rPr>
          <w:rFonts w:ascii="Arial" w:eastAsia="Arial" w:hAnsi="Arial" w:cs="Arial"/>
          <w:spacing w:val="-6"/>
          <w:sz w:val="16"/>
          <w:szCs w:val="22"/>
        </w:rPr>
        <w:t xml:space="preserve"> </w:t>
      </w:r>
      <w:r w:rsidRPr="00A36A6F">
        <w:rPr>
          <w:rFonts w:ascii="Arial" w:eastAsia="Arial" w:hAnsi="Arial" w:cs="Arial"/>
          <w:sz w:val="16"/>
          <w:szCs w:val="22"/>
        </w:rPr>
        <w:t>or</w:t>
      </w:r>
      <w:r w:rsidRPr="00A36A6F">
        <w:rPr>
          <w:rFonts w:ascii="Arial" w:eastAsia="Arial" w:hAnsi="Arial" w:cs="Arial"/>
          <w:spacing w:val="-5"/>
          <w:sz w:val="16"/>
          <w:szCs w:val="22"/>
        </w:rPr>
        <w:t xml:space="preserve"> </w:t>
      </w:r>
      <w:r w:rsidRPr="00A36A6F">
        <w:rPr>
          <w:rFonts w:ascii="Arial" w:eastAsia="Arial" w:hAnsi="Arial" w:cs="Arial"/>
          <w:sz w:val="16"/>
          <w:szCs w:val="22"/>
        </w:rPr>
        <w:t>lower</w:t>
      </w:r>
      <w:r w:rsidRPr="00A36A6F">
        <w:rPr>
          <w:rFonts w:ascii="Arial" w:eastAsia="Arial" w:hAnsi="Arial" w:cs="Arial"/>
          <w:spacing w:val="-6"/>
          <w:sz w:val="16"/>
          <w:szCs w:val="22"/>
        </w:rPr>
        <w:t xml:space="preserve"> </w:t>
      </w:r>
      <w:r w:rsidRPr="00A36A6F">
        <w:rPr>
          <w:rFonts w:ascii="Arial" w:eastAsia="Arial" w:hAnsi="Arial" w:cs="Arial"/>
          <w:sz w:val="16"/>
          <w:szCs w:val="22"/>
        </w:rPr>
        <w:t>tier</w:t>
      </w:r>
      <w:r w:rsidRPr="00A36A6F">
        <w:rPr>
          <w:rFonts w:ascii="Arial" w:eastAsia="Arial" w:hAnsi="Arial" w:cs="Arial"/>
          <w:spacing w:val="-6"/>
          <w:sz w:val="16"/>
          <w:szCs w:val="22"/>
        </w:rPr>
        <w:t xml:space="preserve"> </w:t>
      </w:r>
      <w:r w:rsidRPr="00A36A6F">
        <w:rPr>
          <w:rFonts w:ascii="Arial" w:eastAsia="Arial" w:hAnsi="Arial" w:cs="Arial"/>
          <w:sz w:val="16"/>
          <w:szCs w:val="22"/>
        </w:rPr>
        <w:t>subcontractor,</w:t>
      </w:r>
      <w:r w:rsidRPr="00A36A6F">
        <w:rPr>
          <w:rFonts w:ascii="Arial" w:eastAsia="Arial" w:hAnsi="Arial" w:cs="Arial"/>
          <w:spacing w:val="-6"/>
          <w:sz w:val="16"/>
          <w:szCs w:val="22"/>
        </w:rPr>
        <w:t xml:space="preserve"> </w:t>
      </w:r>
      <w:r w:rsidRPr="00A36A6F">
        <w:rPr>
          <w:rFonts w:ascii="Arial" w:eastAsia="Arial" w:hAnsi="Arial" w:cs="Arial"/>
          <w:sz w:val="16"/>
          <w:szCs w:val="22"/>
        </w:rPr>
        <w:t>agents</w:t>
      </w:r>
      <w:r w:rsidRPr="00A36A6F">
        <w:rPr>
          <w:rFonts w:ascii="Arial" w:eastAsia="Arial" w:hAnsi="Arial" w:cs="Arial"/>
          <w:spacing w:val="-5"/>
          <w:sz w:val="16"/>
          <w:szCs w:val="22"/>
        </w:rPr>
        <w:t xml:space="preserve"> </w:t>
      </w:r>
      <w:r w:rsidRPr="00A36A6F">
        <w:rPr>
          <w:rFonts w:ascii="Arial" w:eastAsia="Arial" w:hAnsi="Arial" w:cs="Arial"/>
          <w:sz w:val="16"/>
          <w:szCs w:val="22"/>
        </w:rPr>
        <w:t>of</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prime contractor, or any other assignees.</w:t>
      </w:r>
      <w:r w:rsidRPr="00A36A6F">
        <w:rPr>
          <w:rFonts w:ascii="Arial" w:eastAsia="Arial" w:hAnsi="Arial" w:cs="Arial"/>
          <w:spacing w:val="40"/>
          <w:sz w:val="16"/>
          <w:szCs w:val="22"/>
        </w:rPr>
        <w:t xml:space="preserve"> </w:t>
      </w:r>
      <w:r w:rsidRPr="00A36A6F">
        <w:rPr>
          <w:rFonts w:ascii="Arial" w:eastAsia="Arial" w:hAnsi="Arial" w:cs="Arial"/>
          <w:sz w:val="16"/>
          <w:szCs w:val="22"/>
        </w:rPr>
        <w:t>The term may include payments for the costs of hiring leased employees from an employee</w:t>
      </w:r>
      <w:r w:rsidRPr="00A36A6F">
        <w:rPr>
          <w:rFonts w:ascii="Arial" w:eastAsia="Arial" w:hAnsi="Arial" w:cs="Arial"/>
          <w:spacing w:val="-4"/>
          <w:sz w:val="16"/>
          <w:szCs w:val="22"/>
        </w:rPr>
        <w:t xml:space="preserve"> </w:t>
      </w:r>
      <w:r w:rsidRPr="00A36A6F">
        <w:rPr>
          <w:rFonts w:ascii="Arial" w:eastAsia="Arial" w:hAnsi="Arial" w:cs="Arial"/>
          <w:sz w:val="16"/>
          <w:szCs w:val="22"/>
        </w:rPr>
        <w:t>leasing</w:t>
      </w:r>
      <w:r w:rsidRPr="00A36A6F">
        <w:rPr>
          <w:rFonts w:ascii="Arial" w:eastAsia="Arial" w:hAnsi="Arial" w:cs="Arial"/>
          <w:spacing w:val="-4"/>
          <w:sz w:val="16"/>
          <w:szCs w:val="22"/>
        </w:rPr>
        <w:t xml:space="preserve"> </w:t>
      </w:r>
      <w:r w:rsidRPr="00A36A6F">
        <w:rPr>
          <w:rFonts w:ascii="Arial" w:eastAsia="Arial" w:hAnsi="Arial" w:cs="Arial"/>
          <w:sz w:val="16"/>
          <w:szCs w:val="22"/>
        </w:rPr>
        <w:t>firm</w:t>
      </w:r>
      <w:r w:rsidRPr="00A36A6F">
        <w:rPr>
          <w:rFonts w:ascii="Arial" w:eastAsia="Arial" w:hAnsi="Arial" w:cs="Arial"/>
          <w:spacing w:val="-3"/>
          <w:sz w:val="16"/>
          <w:szCs w:val="22"/>
        </w:rPr>
        <w:t xml:space="preserve"> </w:t>
      </w:r>
      <w:r w:rsidRPr="00A36A6F">
        <w:rPr>
          <w:rFonts w:ascii="Arial" w:eastAsia="Arial" w:hAnsi="Arial" w:cs="Arial"/>
          <w:sz w:val="16"/>
          <w:szCs w:val="22"/>
        </w:rPr>
        <w:t>meeting</w:t>
      </w:r>
      <w:r w:rsidRPr="00A36A6F">
        <w:rPr>
          <w:rFonts w:ascii="Arial" w:eastAsia="Arial" w:hAnsi="Arial" w:cs="Arial"/>
          <w:spacing w:val="-4"/>
          <w:sz w:val="16"/>
          <w:szCs w:val="22"/>
        </w:rPr>
        <w:t xml:space="preserve"> </w:t>
      </w:r>
      <w:r w:rsidRPr="00A36A6F">
        <w:rPr>
          <w:rFonts w:ascii="Arial" w:eastAsia="Arial" w:hAnsi="Arial" w:cs="Arial"/>
          <w:sz w:val="16"/>
          <w:szCs w:val="22"/>
        </w:rPr>
        <w:t>all</w:t>
      </w:r>
      <w:r w:rsidRPr="00A36A6F">
        <w:rPr>
          <w:rFonts w:ascii="Arial" w:eastAsia="Arial" w:hAnsi="Arial" w:cs="Arial"/>
          <w:spacing w:val="-3"/>
          <w:sz w:val="16"/>
          <w:szCs w:val="22"/>
        </w:rPr>
        <w:t xml:space="preserve"> </w:t>
      </w:r>
      <w:r w:rsidRPr="00A36A6F">
        <w:rPr>
          <w:rFonts w:ascii="Arial" w:eastAsia="Arial" w:hAnsi="Arial" w:cs="Arial"/>
          <w:sz w:val="16"/>
          <w:szCs w:val="22"/>
        </w:rPr>
        <w:t>relevant</w:t>
      </w:r>
      <w:r w:rsidRPr="00A36A6F">
        <w:rPr>
          <w:rFonts w:ascii="Arial" w:eastAsia="Arial" w:hAnsi="Arial" w:cs="Arial"/>
          <w:spacing w:val="-4"/>
          <w:sz w:val="16"/>
          <w:szCs w:val="22"/>
        </w:rPr>
        <w:t xml:space="preserve"> </w:t>
      </w:r>
      <w:r w:rsidRPr="00A36A6F">
        <w:rPr>
          <w:rFonts w:ascii="Arial" w:eastAsia="Arial" w:hAnsi="Arial" w:cs="Arial"/>
          <w:sz w:val="16"/>
          <w:szCs w:val="22"/>
        </w:rPr>
        <w:t>Federal</w:t>
      </w:r>
      <w:r w:rsidRPr="00A36A6F">
        <w:rPr>
          <w:rFonts w:ascii="Arial" w:eastAsia="Arial" w:hAnsi="Arial" w:cs="Arial"/>
          <w:spacing w:val="-3"/>
          <w:sz w:val="16"/>
          <w:szCs w:val="22"/>
        </w:rPr>
        <w:t xml:space="preserve"> </w:t>
      </w:r>
      <w:r w:rsidRPr="00A36A6F">
        <w:rPr>
          <w:rFonts w:ascii="Arial" w:eastAsia="Arial" w:hAnsi="Arial" w:cs="Arial"/>
          <w:sz w:val="16"/>
          <w:szCs w:val="22"/>
        </w:rPr>
        <w:t>and</w:t>
      </w:r>
      <w:r w:rsidRPr="00A36A6F">
        <w:rPr>
          <w:rFonts w:ascii="Arial" w:eastAsia="Arial" w:hAnsi="Arial" w:cs="Arial"/>
          <w:spacing w:val="-4"/>
          <w:sz w:val="16"/>
          <w:szCs w:val="22"/>
        </w:rPr>
        <w:t xml:space="preserve"> </w:t>
      </w:r>
      <w:r w:rsidRPr="00A36A6F">
        <w:rPr>
          <w:rFonts w:ascii="Arial" w:eastAsia="Arial" w:hAnsi="Arial" w:cs="Arial"/>
          <w:sz w:val="16"/>
          <w:szCs w:val="22"/>
        </w:rPr>
        <w:t>State regulatory requirements.</w:t>
      </w:r>
      <w:r w:rsidRPr="00A36A6F">
        <w:rPr>
          <w:rFonts w:ascii="Arial" w:eastAsia="Arial" w:hAnsi="Arial" w:cs="Arial"/>
          <w:spacing w:val="40"/>
          <w:sz w:val="16"/>
          <w:szCs w:val="22"/>
        </w:rPr>
        <w:t xml:space="preserve"> </w:t>
      </w:r>
      <w:r w:rsidRPr="00A36A6F">
        <w:rPr>
          <w:rFonts w:ascii="Arial" w:eastAsia="Arial" w:hAnsi="Arial" w:cs="Arial"/>
          <w:sz w:val="16"/>
          <w:szCs w:val="22"/>
        </w:rPr>
        <w:t xml:space="preserve">Leased employees may only be included in this term if the prime contractor meets </w:t>
      </w:r>
      <w:proofErr w:type="gramStart"/>
      <w:r w:rsidRPr="00A36A6F">
        <w:rPr>
          <w:rFonts w:ascii="Arial" w:eastAsia="Arial" w:hAnsi="Arial" w:cs="Arial"/>
          <w:sz w:val="16"/>
          <w:szCs w:val="22"/>
        </w:rPr>
        <w:t>all of</w:t>
      </w:r>
      <w:proofErr w:type="gramEnd"/>
      <w:r w:rsidRPr="00A36A6F">
        <w:rPr>
          <w:rFonts w:ascii="Arial" w:eastAsia="Arial" w:hAnsi="Arial" w:cs="Arial"/>
          <w:sz w:val="16"/>
          <w:szCs w:val="22"/>
        </w:rPr>
        <w:t xml:space="preserve"> the following conditions: (based on longstanding interpretation)</w:t>
      </w:r>
    </w:p>
    <w:p w14:paraId="1F8D93A6" w14:textId="77777777" w:rsidR="00A36A6F" w:rsidRPr="00A36A6F" w:rsidRDefault="00A36A6F" w:rsidP="00A36A6F">
      <w:pPr>
        <w:widowControl w:val="0"/>
        <w:autoSpaceDE w:val="0"/>
        <w:autoSpaceDN w:val="0"/>
        <w:rPr>
          <w:rFonts w:ascii="Arial" w:eastAsia="Arial" w:hAnsi="Arial" w:cs="Arial"/>
          <w:sz w:val="16"/>
          <w:szCs w:val="16"/>
        </w:rPr>
      </w:pPr>
    </w:p>
    <w:p w14:paraId="156619A7" w14:textId="77777777" w:rsidR="00A36A6F" w:rsidRPr="00A36A6F" w:rsidRDefault="00A36A6F" w:rsidP="005D1515">
      <w:pPr>
        <w:widowControl w:val="0"/>
        <w:numPr>
          <w:ilvl w:val="1"/>
          <w:numId w:val="15"/>
        </w:numPr>
        <w:tabs>
          <w:tab w:val="left" w:pos="645"/>
        </w:tabs>
        <w:autoSpaceDE w:val="0"/>
        <w:autoSpaceDN w:val="0"/>
        <w:ind w:right="736" w:firstLine="288"/>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prime</w:t>
      </w:r>
      <w:r w:rsidRPr="00A36A6F">
        <w:rPr>
          <w:rFonts w:ascii="Arial" w:eastAsia="Arial" w:hAnsi="Arial" w:cs="Arial"/>
          <w:spacing w:val="-7"/>
          <w:sz w:val="16"/>
          <w:szCs w:val="22"/>
        </w:rPr>
        <w:t xml:space="preserve"> </w:t>
      </w:r>
      <w:r w:rsidRPr="00A36A6F">
        <w:rPr>
          <w:rFonts w:ascii="Arial" w:eastAsia="Arial" w:hAnsi="Arial" w:cs="Arial"/>
          <w:sz w:val="16"/>
          <w:szCs w:val="22"/>
        </w:rPr>
        <w:t>contractor</w:t>
      </w:r>
      <w:r w:rsidRPr="00A36A6F">
        <w:rPr>
          <w:rFonts w:ascii="Arial" w:eastAsia="Arial" w:hAnsi="Arial" w:cs="Arial"/>
          <w:spacing w:val="-7"/>
          <w:sz w:val="16"/>
          <w:szCs w:val="22"/>
        </w:rPr>
        <w:t xml:space="preserve"> </w:t>
      </w:r>
      <w:r w:rsidRPr="00A36A6F">
        <w:rPr>
          <w:rFonts w:ascii="Arial" w:eastAsia="Arial" w:hAnsi="Arial" w:cs="Arial"/>
          <w:sz w:val="16"/>
          <w:szCs w:val="22"/>
        </w:rPr>
        <w:t>maintains</w:t>
      </w:r>
      <w:r w:rsidRPr="00A36A6F">
        <w:rPr>
          <w:rFonts w:ascii="Arial" w:eastAsia="Arial" w:hAnsi="Arial" w:cs="Arial"/>
          <w:spacing w:val="-6"/>
          <w:sz w:val="16"/>
          <w:szCs w:val="22"/>
        </w:rPr>
        <w:t xml:space="preserve"> </w:t>
      </w:r>
      <w:r w:rsidRPr="00A36A6F">
        <w:rPr>
          <w:rFonts w:ascii="Arial" w:eastAsia="Arial" w:hAnsi="Arial" w:cs="Arial"/>
          <w:sz w:val="16"/>
          <w:szCs w:val="22"/>
        </w:rPr>
        <w:t>control</w:t>
      </w:r>
      <w:r w:rsidRPr="00A36A6F">
        <w:rPr>
          <w:rFonts w:ascii="Arial" w:eastAsia="Arial" w:hAnsi="Arial" w:cs="Arial"/>
          <w:spacing w:val="-6"/>
          <w:sz w:val="16"/>
          <w:szCs w:val="22"/>
        </w:rPr>
        <w:t xml:space="preserve"> </w:t>
      </w:r>
      <w:r w:rsidRPr="00A36A6F">
        <w:rPr>
          <w:rFonts w:ascii="Arial" w:eastAsia="Arial" w:hAnsi="Arial" w:cs="Arial"/>
          <w:sz w:val="16"/>
          <w:szCs w:val="22"/>
        </w:rPr>
        <w:t>over</w:t>
      </w:r>
      <w:r w:rsidRPr="00A36A6F">
        <w:rPr>
          <w:rFonts w:ascii="Arial" w:eastAsia="Arial" w:hAnsi="Arial" w:cs="Arial"/>
          <w:spacing w:val="-7"/>
          <w:sz w:val="16"/>
          <w:szCs w:val="22"/>
        </w:rPr>
        <w:t xml:space="preserve"> </w:t>
      </w:r>
      <w:r w:rsidRPr="00A36A6F">
        <w:rPr>
          <w:rFonts w:ascii="Arial" w:eastAsia="Arial" w:hAnsi="Arial" w:cs="Arial"/>
          <w:sz w:val="16"/>
          <w:szCs w:val="22"/>
        </w:rPr>
        <w:t xml:space="preserve">the supervision of the day-to-day activities of the leased </w:t>
      </w:r>
      <w:proofErr w:type="gramStart"/>
      <w:r w:rsidRPr="00A36A6F">
        <w:rPr>
          <w:rFonts w:ascii="Arial" w:eastAsia="Arial" w:hAnsi="Arial" w:cs="Arial"/>
          <w:spacing w:val="-2"/>
          <w:sz w:val="16"/>
          <w:szCs w:val="22"/>
        </w:rPr>
        <w:t>employees;</w:t>
      </w:r>
      <w:proofErr w:type="gramEnd"/>
    </w:p>
    <w:p w14:paraId="08F2E70D" w14:textId="77777777" w:rsidR="00A36A6F" w:rsidRPr="00A36A6F" w:rsidRDefault="00A36A6F" w:rsidP="005D1515">
      <w:pPr>
        <w:widowControl w:val="0"/>
        <w:numPr>
          <w:ilvl w:val="1"/>
          <w:numId w:val="15"/>
        </w:numPr>
        <w:tabs>
          <w:tab w:val="left" w:pos="644"/>
        </w:tabs>
        <w:autoSpaceDE w:val="0"/>
        <w:autoSpaceDN w:val="0"/>
        <w:ind w:left="264" w:right="131" w:firstLine="143"/>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4"/>
          <w:sz w:val="16"/>
          <w:szCs w:val="22"/>
        </w:rPr>
        <w:t xml:space="preserve"> </w:t>
      </w:r>
      <w:r w:rsidRPr="00A36A6F">
        <w:rPr>
          <w:rFonts w:ascii="Arial" w:eastAsia="Arial" w:hAnsi="Arial" w:cs="Arial"/>
          <w:sz w:val="16"/>
          <w:szCs w:val="22"/>
        </w:rPr>
        <w:t>prime</w:t>
      </w:r>
      <w:r w:rsidRPr="00A36A6F">
        <w:rPr>
          <w:rFonts w:ascii="Arial" w:eastAsia="Arial" w:hAnsi="Arial" w:cs="Arial"/>
          <w:spacing w:val="-6"/>
          <w:sz w:val="16"/>
          <w:szCs w:val="22"/>
        </w:rPr>
        <w:t xml:space="preserve"> </w:t>
      </w:r>
      <w:r w:rsidRPr="00A36A6F">
        <w:rPr>
          <w:rFonts w:ascii="Arial" w:eastAsia="Arial" w:hAnsi="Arial" w:cs="Arial"/>
          <w:sz w:val="16"/>
          <w:szCs w:val="22"/>
        </w:rPr>
        <w:t>contractor</w:t>
      </w:r>
      <w:r w:rsidRPr="00A36A6F">
        <w:rPr>
          <w:rFonts w:ascii="Arial" w:eastAsia="Arial" w:hAnsi="Arial" w:cs="Arial"/>
          <w:spacing w:val="-6"/>
          <w:sz w:val="16"/>
          <w:szCs w:val="22"/>
        </w:rPr>
        <w:t xml:space="preserve"> </w:t>
      </w:r>
      <w:r w:rsidRPr="00A36A6F">
        <w:rPr>
          <w:rFonts w:ascii="Arial" w:eastAsia="Arial" w:hAnsi="Arial" w:cs="Arial"/>
          <w:sz w:val="16"/>
          <w:szCs w:val="22"/>
        </w:rPr>
        <w:t>remains</w:t>
      </w:r>
      <w:r w:rsidRPr="00A36A6F">
        <w:rPr>
          <w:rFonts w:ascii="Arial" w:eastAsia="Arial" w:hAnsi="Arial" w:cs="Arial"/>
          <w:spacing w:val="-5"/>
          <w:sz w:val="16"/>
          <w:szCs w:val="22"/>
        </w:rPr>
        <w:t xml:space="preserve"> </w:t>
      </w:r>
      <w:r w:rsidRPr="00A36A6F">
        <w:rPr>
          <w:rFonts w:ascii="Arial" w:eastAsia="Arial" w:hAnsi="Arial" w:cs="Arial"/>
          <w:sz w:val="16"/>
          <w:szCs w:val="22"/>
        </w:rPr>
        <w:t>responsible</w:t>
      </w:r>
      <w:r w:rsidRPr="00A36A6F">
        <w:rPr>
          <w:rFonts w:ascii="Arial" w:eastAsia="Arial" w:hAnsi="Arial" w:cs="Arial"/>
          <w:spacing w:val="-6"/>
          <w:sz w:val="16"/>
          <w:szCs w:val="22"/>
        </w:rPr>
        <w:t xml:space="preserve"> </w:t>
      </w:r>
      <w:r w:rsidRPr="00A36A6F">
        <w:rPr>
          <w:rFonts w:ascii="Arial" w:eastAsia="Arial" w:hAnsi="Arial" w:cs="Arial"/>
          <w:sz w:val="16"/>
          <w:szCs w:val="22"/>
        </w:rPr>
        <w:t>for</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 xml:space="preserve">quality of the work of the leased </w:t>
      </w:r>
      <w:proofErr w:type="gramStart"/>
      <w:r w:rsidRPr="00A36A6F">
        <w:rPr>
          <w:rFonts w:ascii="Arial" w:eastAsia="Arial" w:hAnsi="Arial" w:cs="Arial"/>
          <w:sz w:val="16"/>
          <w:szCs w:val="22"/>
        </w:rPr>
        <w:t>employees;</w:t>
      </w:r>
      <w:proofErr w:type="gramEnd"/>
    </w:p>
    <w:p w14:paraId="699686DB" w14:textId="77777777" w:rsidR="00A36A6F" w:rsidRPr="00A36A6F" w:rsidRDefault="00A36A6F" w:rsidP="00A36A6F">
      <w:pPr>
        <w:widowControl w:val="0"/>
        <w:autoSpaceDE w:val="0"/>
        <w:autoSpaceDN w:val="0"/>
        <w:rPr>
          <w:rFonts w:ascii="Arial" w:eastAsia="Arial" w:hAnsi="Arial" w:cs="Arial"/>
          <w:sz w:val="16"/>
          <w:szCs w:val="22"/>
        </w:rPr>
        <w:sectPr w:rsidR="00A36A6F" w:rsidRPr="00A36A6F" w:rsidSect="00570D7F">
          <w:pgSz w:w="12240" w:h="15840"/>
          <w:pgMar w:top="1360" w:right="1340" w:bottom="440" w:left="1320" w:header="576" w:footer="576" w:gutter="0"/>
          <w:cols w:num="2" w:space="720" w:equalWidth="0">
            <w:col w:w="4597" w:space="299"/>
            <w:col w:w="4684"/>
          </w:cols>
          <w:docGrid w:linePitch="272"/>
        </w:sectPr>
      </w:pPr>
    </w:p>
    <w:p w14:paraId="4EC0750C" w14:textId="77777777" w:rsidR="00A36A6F" w:rsidRPr="00A36A6F" w:rsidRDefault="00A36A6F" w:rsidP="005D1515">
      <w:pPr>
        <w:widowControl w:val="0"/>
        <w:numPr>
          <w:ilvl w:val="1"/>
          <w:numId w:val="15"/>
        </w:numPr>
        <w:tabs>
          <w:tab w:val="left" w:pos="644"/>
        </w:tabs>
        <w:autoSpaceDE w:val="0"/>
        <w:autoSpaceDN w:val="0"/>
        <w:spacing w:before="80"/>
        <w:ind w:left="119" w:right="270" w:firstLine="288"/>
        <w:rPr>
          <w:rFonts w:ascii="Arial" w:eastAsia="Arial" w:hAnsi="Arial" w:cs="Arial"/>
          <w:sz w:val="16"/>
          <w:szCs w:val="22"/>
        </w:rPr>
      </w:pPr>
      <w:bookmarkStart w:id="1364" w:name="VII._SAFETY:_ACCIDENT_PREVENTION"/>
      <w:bookmarkStart w:id="1365" w:name="VIII._FALSE_STATEMENTS_CONCERNING_HIGHWA"/>
      <w:bookmarkEnd w:id="1364"/>
      <w:bookmarkEnd w:id="1365"/>
      <w:r w:rsidRPr="00A36A6F">
        <w:rPr>
          <w:rFonts w:ascii="Arial" w:eastAsia="Arial" w:hAnsi="Arial" w:cs="Arial"/>
          <w:sz w:val="16"/>
          <w:szCs w:val="22"/>
        </w:rPr>
        <w:lastRenderedPageBreak/>
        <w:t>the prime contractor retains all power to accept or exclude</w:t>
      </w:r>
      <w:r w:rsidRPr="00A36A6F">
        <w:rPr>
          <w:rFonts w:ascii="Arial" w:eastAsia="Arial" w:hAnsi="Arial" w:cs="Arial"/>
          <w:spacing w:val="-6"/>
          <w:sz w:val="16"/>
          <w:szCs w:val="22"/>
        </w:rPr>
        <w:t xml:space="preserve"> </w:t>
      </w:r>
      <w:r w:rsidRPr="00A36A6F">
        <w:rPr>
          <w:rFonts w:ascii="Arial" w:eastAsia="Arial" w:hAnsi="Arial" w:cs="Arial"/>
          <w:sz w:val="16"/>
          <w:szCs w:val="22"/>
        </w:rPr>
        <w:t>individual</w:t>
      </w:r>
      <w:r w:rsidRPr="00A36A6F">
        <w:rPr>
          <w:rFonts w:ascii="Arial" w:eastAsia="Arial" w:hAnsi="Arial" w:cs="Arial"/>
          <w:spacing w:val="-5"/>
          <w:sz w:val="16"/>
          <w:szCs w:val="22"/>
        </w:rPr>
        <w:t xml:space="preserve"> </w:t>
      </w:r>
      <w:r w:rsidRPr="00A36A6F">
        <w:rPr>
          <w:rFonts w:ascii="Arial" w:eastAsia="Arial" w:hAnsi="Arial" w:cs="Arial"/>
          <w:sz w:val="16"/>
          <w:szCs w:val="22"/>
        </w:rPr>
        <w:t>employees</w:t>
      </w:r>
      <w:r w:rsidRPr="00A36A6F">
        <w:rPr>
          <w:rFonts w:ascii="Arial" w:eastAsia="Arial" w:hAnsi="Arial" w:cs="Arial"/>
          <w:spacing w:val="-5"/>
          <w:sz w:val="16"/>
          <w:szCs w:val="22"/>
        </w:rPr>
        <w:t xml:space="preserve"> </w:t>
      </w:r>
      <w:r w:rsidRPr="00A36A6F">
        <w:rPr>
          <w:rFonts w:ascii="Arial" w:eastAsia="Arial" w:hAnsi="Arial" w:cs="Arial"/>
          <w:sz w:val="16"/>
          <w:szCs w:val="22"/>
        </w:rPr>
        <w:t>from</w:t>
      </w:r>
      <w:r w:rsidRPr="00A36A6F">
        <w:rPr>
          <w:rFonts w:ascii="Arial" w:eastAsia="Arial" w:hAnsi="Arial" w:cs="Arial"/>
          <w:spacing w:val="-5"/>
          <w:sz w:val="16"/>
          <w:szCs w:val="22"/>
        </w:rPr>
        <w:t xml:space="preserve"> </w:t>
      </w:r>
      <w:r w:rsidRPr="00A36A6F">
        <w:rPr>
          <w:rFonts w:ascii="Arial" w:eastAsia="Arial" w:hAnsi="Arial" w:cs="Arial"/>
          <w:sz w:val="16"/>
          <w:szCs w:val="22"/>
        </w:rPr>
        <w:t>work</w:t>
      </w:r>
      <w:r w:rsidRPr="00A36A6F">
        <w:rPr>
          <w:rFonts w:ascii="Arial" w:eastAsia="Arial" w:hAnsi="Arial" w:cs="Arial"/>
          <w:spacing w:val="-5"/>
          <w:sz w:val="16"/>
          <w:szCs w:val="22"/>
        </w:rPr>
        <w:t xml:space="preserve"> </w:t>
      </w:r>
      <w:r w:rsidRPr="00A36A6F">
        <w:rPr>
          <w:rFonts w:ascii="Arial" w:eastAsia="Arial" w:hAnsi="Arial" w:cs="Arial"/>
          <w:sz w:val="16"/>
          <w:szCs w:val="22"/>
        </w:rPr>
        <w:t>on</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project;</w:t>
      </w:r>
      <w:r w:rsidRPr="00A36A6F">
        <w:rPr>
          <w:rFonts w:ascii="Arial" w:eastAsia="Arial" w:hAnsi="Arial" w:cs="Arial"/>
          <w:spacing w:val="-6"/>
          <w:sz w:val="16"/>
          <w:szCs w:val="22"/>
        </w:rPr>
        <w:t xml:space="preserve"> </w:t>
      </w:r>
      <w:r w:rsidRPr="00A36A6F">
        <w:rPr>
          <w:rFonts w:ascii="Arial" w:eastAsia="Arial" w:hAnsi="Arial" w:cs="Arial"/>
          <w:sz w:val="16"/>
          <w:szCs w:val="22"/>
        </w:rPr>
        <w:t>and</w:t>
      </w:r>
    </w:p>
    <w:p w14:paraId="48572001" w14:textId="77777777" w:rsidR="00A36A6F" w:rsidRPr="00A36A6F" w:rsidRDefault="00A36A6F" w:rsidP="005D1515">
      <w:pPr>
        <w:widowControl w:val="0"/>
        <w:numPr>
          <w:ilvl w:val="1"/>
          <w:numId w:val="15"/>
        </w:numPr>
        <w:tabs>
          <w:tab w:val="left" w:pos="643"/>
        </w:tabs>
        <w:autoSpaceDE w:val="0"/>
        <w:autoSpaceDN w:val="0"/>
        <w:ind w:left="263" w:right="89" w:firstLine="143"/>
        <w:rPr>
          <w:rFonts w:ascii="Arial" w:eastAsia="Arial" w:hAnsi="Arial" w:cs="Arial"/>
          <w:sz w:val="16"/>
          <w:szCs w:val="22"/>
        </w:rPr>
      </w:pPr>
      <w:proofErr w:type="gramStart"/>
      <w:r w:rsidRPr="00A36A6F">
        <w:rPr>
          <w:rFonts w:ascii="Arial" w:eastAsia="Arial" w:hAnsi="Arial" w:cs="Arial"/>
          <w:sz w:val="16"/>
          <w:szCs w:val="22"/>
        </w:rPr>
        <w:t>the</w:t>
      </w:r>
      <w:proofErr w:type="gramEnd"/>
      <w:r w:rsidRPr="00A36A6F">
        <w:rPr>
          <w:rFonts w:ascii="Arial" w:eastAsia="Arial" w:hAnsi="Arial" w:cs="Arial"/>
          <w:spacing w:val="-5"/>
          <w:sz w:val="16"/>
          <w:szCs w:val="22"/>
        </w:rPr>
        <w:t xml:space="preserve"> </w:t>
      </w:r>
      <w:r w:rsidRPr="00A36A6F">
        <w:rPr>
          <w:rFonts w:ascii="Arial" w:eastAsia="Arial" w:hAnsi="Arial" w:cs="Arial"/>
          <w:sz w:val="16"/>
          <w:szCs w:val="22"/>
        </w:rPr>
        <w:t>prime</w:t>
      </w:r>
      <w:r w:rsidRPr="00A36A6F">
        <w:rPr>
          <w:rFonts w:ascii="Arial" w:eastAsia="Arial" w:hAnsi="Arial" w:cs="Arial"/>
          <w:spacing w:val="-7"/>
          <w:sz w:val="16"/>
          <w:szCs w:val="22"/>
        </w:rPr>
        <w:t xml:space="preserve"> </w:t>
      </w:r>
      <w:r w:rsidRPr="00A36A6F">
        <w:rPr>
          <w:rFonts w:ascii="Arial" w:eastAsia="Arial" w:hAnsi="Arial" w:cs="Arial"/>
          <w:sz w:val="16"/>
          <w:szCs w:val="22"/>
        </w:rPr>
        <w:t>contractor</w:t>
      </w:r>
      <w:r w:rsidRPr="00A36A6F">
        <w:rPr>
          <w:rFonts w:ascii="Arial" w:eastAsia="Arial" w:hAnsi="Arial" w:cs="Arial"/>
          <w:spacing w:val="-7"/>
          <w:sz w:val="16"/>
          <w:szCs w:val="22"/>
        </w:rPr>
        <w:t xml:space="preserve"> </w:t>
      </w:r>
      <w:r w:rsidRPr="00A36A6F">
        <w:rPr>
          <w:rFonts w:ascii="Arial" w:eastAsia="Arial" w:hAnsi="Arial" w:cs="Arial"/>
          <w:sz w:val="16"/>
          <w:szCs w:val="22"/>
        </w:rPr>
        <w:t>remains</w:t>
      </w:r>
      <w:r w:rsidRPr="00A36A6F">
        <w:rPr>
          <w:rFonts w:ascii="Arial" w:eastAsia="Arial" w:hAnsi="Arial" w:cs="Arial"/>
          <w:spacing w:val="-6"/>
          <w:sz w:val="16"/>
          <w:szCs w:val="22"/>
        </w:rPr>
        <w:t xml:space="preserve"> </w:t>
      </w:r>
      <w:r w:rsidRPr="00A36A6F">
        <w:rPr>
          <w:rFonts w:ascii="Arial" w:eastAsia="Arial" w:hAnsi="Arial" w:cs="Arial"/>
          <w:sz w:val="16"/>
          <w:szCs w:val="22"/>
        </w:rPr>
        <w:t>ultimately</w:t>
      </w:r>
      <w:r w:rsidRPr="00A36A6F">
        <w:rPr>
          <w:rFonts w:ascii="Arial" w:eastAsia="Arial" w:hAnsi="Arial" w:cs="Arial"/>
          <w:spacing w:val="-6"/>
          <w:sz w:val="16"/>
          <w:szCs w:val="22"/>
        </w:rPr>
        <w:t xml:space="preserve"> </w:t>
      </w:r>
      <w:r w:rsidRPr="00A36A6F">
        <w:rPr>
          <w:rFonts w:ascii="Arial" w:eastAsia="Arial" w:hAnsi="Arial" w:cs="Arial"/>
          <w:sz w:val="16"/>
          <w:szCs w:val="22"/>
        </w:rPr>
        <w:t>responsible</w:t>
      </w:r>
      <w:r w:rsidRPr="00A36A6F">
        <w:rPr>
          <w:rFonts w:ascii="Arial" w:eastAsia="Arial" w:hAnsi="Arial" w:cs="Arial"/>
          <w:spacing w:val="-7"/>
          <w:sz w:val="16"/>
          <w:szCs w:val="22"/>
        </w:rPr>
        <w:t xml:space="preserve"> </w:t>
      </w:r>
      <w:r w:rsidRPr="00A36A6F">
        <w:rPr>
          <w:rFonts w:ascii="Arial" w:eastAsia="Arial" w:hAnsi="Arial" w:cs="Arial"/>
          <w:sz w:val="16"/>
          <w:szCs w:val="22"/>
        </w:rPr>
        <w:t>for the payment of predetermined minimum wages, the submission of payrolls, statements of compliance and all other Federal regulatory requirements.</w:t>
      </w:r>
    </w:p>
    <w:p w14:paraId="5173AD9D" w14:textId="77777777" w:rsidR="00A36A6F" w:rsidRPr="00A36A6F" w:rsidRDefault="00A36A6F" w:rsidP="005D1515">
      <w:pPr>
        <w:widowControl w:val="0"/>
        <w:numPr>
          <w:ilvl w:val="0"/>
          <w:numId w:val="15"/>
        </w:numPr>
        <w:tabs>
          <w:tab w:val="left" w:pos="439"/>
        </w:tabs>
        <w:autoSpaceDE w:val="0"/>
        <w:autoSpaceDN w:val="0"/>
        <w:spacing w:before="183"/>
        <w:ind w:right="137" w:firstLine="143"/>
        <w:rPr>
          <w:rFonts w:ascii="Arial" w:eastAsia="Arial" w:hAnsi="Arial" w:cs="Arial"/>
          <w:sz w:val="16"/>
          <w:szCs w:val="22"/>
        </w:rPr>
      </w:pPr>
      <w:r w:rsidRPr="00A36A6F">
        <w:rPr>
          <w:rFonts w:ascii="Arial" w:eastAsia="Arial" w:hAnsi="Arial" w:cs="Arial"/>
          <w:sz w:val="16"/>
          <w:szCs w:val="22"/>
        </w:rPr>
        <w:t>"Specialty</w:t>
      </w:r>
      <w:r w:rsidRPr="00A36A6F">
        <w:rPr>
          <w:rFonts w:ascii="Arial" w:eastAsia="Arial" w:hAnsi="Arial" w:cs="Arial"/>
          <w:spacing w:val="-4"/>
          <w:sz w:val="16"/>
          <w:szCs w:val="22"/>
        </w:rPr>
        <w:t xml:space="preserve"> </w:t>
      </w:r>
      <w:r w:rsidRPr="00A36A6F">
        <w:rPr>
          <w:rFonts w:ascii="Arial" w:eastAsia="Arial" w:hAnsi="Arial" w:cs="Arial"/>
          <w:sz w:val="16"/>
          <w:szCs w:val="22"/>
        </w:rPr>
        <w:t>Items"</w:t>
      </w:r>
      <w:r w:rsidRPr="00A36A6F">
        <w:rPr>
          <w:rFonts w:ascii="Arial" w:eastAsia="Arial" w:hAnsi="Arial" w:cs="Arial"/>
          <w:spacing w:val="-5"/>
          <w:sz w:val="16"/>
          <w:szCs w:val="22"/>
        </w:rPr>
        <w:t xml:space="preserve"> </w:t>
      </w:r>
      <w:r w:rsidRPr="00A36A6F">
        <w:rPr>
          <w:rFonts w:ascii="Arial" w:eastAsia="Arial" w:hAnsi="Arial" w:cs="Arial"/>
          <w:sz w:val="16"/>
          <w:szCs w:val="22"/>
        </w:rPr>
        <w:t>shall</w:t>
      </w:r>
      <w:r w:rsidRPr="00A36A6F">
        <w:rPr>
          <w:rFonts w:ascii="Arial" w:eastAsia="Arial" w:hAnsi="Arial" w:cs="Arial"/>
          <w:spacing w:val="-4"/>
          <w:sz w:val="16"/>
          <w:szCs w:val="22"/>
        </w:rPr>
        <w:t xml:space="preserve"> </w:t>
      </w:r>
      <w:r w:rsidRPr="00A36A6F">
        <w:rPr>
          <w:rFonts w:ascii="Arial" w:eastAsia="Arial" w:hAnsi="Arial" w:cs="Arial"/>
          <w:sz w:val="16"/>
          <w:szCs w:val="22"/>
        </w:rPr>
        <w:t>be</w:t>
      </w:r>
      <w:r w:rsidRPr="00A36A6F">
        <w:rPr>
          <w:rFonts w:ascii="Arial" w:eastAsia="Arial" w:hAnsi="Arial" w:cs="Arial"/>
          <w:spacing w:val="-5"/>
          <w:sz w:val="16"/>
          <w:szCs w:val="22"/>
        </w:rPr>
        <w:t xml:space="preserve"> </w:t>
      </w:r>
      <w:r w:rsidRPr="00A36A6F">
        <w:rPr>
          <w:rFonts w:ascii="Arial" w:eastAsia="Arial" w:hAnsi="Arial" w:cs="Arial"/>
          <w:sz w:val="16"/>
          <w:szCs w:val="22"/>
        </w:rPr>
        <w:t>construed</w:t>
      </w:r>
      <w:r w:rsidRPr="00A36A6F">
        <w:rPr>
          <w:rFonts w:ascii="Arial" w:eastAsia="Arial" w:hAnsi="Arial" w:cs="Arial"/>
          <w:spacing w:val="-5"/>
          <w:sz w:val="16"/>
          <w:szCs w:val="22"/>
        </w:rPr>
        <w:t xml:space="preserve"> </w:t>
      </w:r>
      <w:r w:rsidRPr="00A36A6F">
        <w:rPr>
          <w:rFonts w:ascii="Arial" w:eastAsia="Arial" w:hAnsi="Arial" w:cs="Arial"/>
          <w:sz w:val="16"/>
          <w:szCs w:val="22"/>
        </w:rPr>
        <w:t>to</w:t>
      </w:r>
      <w:r w:rsidRPr="00A36A6F">
        <w:rPr>
          <w:rFonts w:ascii="Arial" w:eastAsia="Arial" w:hAnsi="Arial" w:cs="Arial"/>
          <w:spacing w:val="-5"/>
          <w:sz w:val="16"/>
          <w:szCs w:val="22"/>
        </w:rPr>
        <w:t xml:space="preserve"> </w:t>
      </w:r>
      <w:r w:rsidRPr="00A36A6F">
        <w:rPr>
          <w:rFonts w:ascii="Arial" w:eastAsia="Arial" w:hAnsi="Arial" w:cs="Arial"/>
          <w:sz w:val="16"/>
          <w:szCs w:val="22"/>
        </w:rPr>
        <w:t>be</w:t>
      </w:r>
      <w:r w:rsidRPr="00A36A6F">
        <w:rPr>
          <w:rFonts w:ascii="Arial" w:eastAsia="Arial" w:hAnsi="Arial" w:cs="Arial"/>
          <w:spacing w:val="-5"/>
          <w:sz w:val="16"/>
          <w:szCs w:val="22"/>
        </w:rPr>
        <w:t xml:space="preserve"> </w:t>
      </w:r>
      <w:r w:rsidRPr="00A36A6F">
        <w:rPr>
          <w:rFonts w:ascii="Arial" w:eastAsia="Arial" w:hAnsi="Arial" w:cs="Arial"/>
          <w:sz w:val="16"/>
          <w:szCs w:val="22"/>
        </w:rPr>
        <w:t>limited</w:t>
      </w:r>
      <w:r w:rsidRPr="00A36A6F">
        <w:rPr>
          <w:rFonts w:ascii="Arial" w:eastAsia="Arial" w:hAnsi="Arial" w:cs="Arial"/>
          <w:spacing w:val="-5"/>
          <w:sz w:val="16"/>
          <w:szCs w:val="22"/>
        </w:rPr>
        <w:t xml:space="preserve"> </w:t>
      </w:r>
      <w:r w:rsidRPr="00A36A6F">
        <w:rPr>
          <w:rFonts w:ascii="Arial" w:eastAsia="Arial" w:hAnsi="Arial" w:cs="Arial"/>
          <w:sz w:val="16"/>
          <w:szCs w:val="22"/>
        </w:rPr>
        <w:t>to</w:t>
      </w:r>
      <w:r w:rsidRPr="00A36A6F">
        <w:rPr>
          <w:rFonts w:ascii="Arial" w:eastAsia="Arial" w:hAnsi="Arial" w:cs="Arial"/>
          <w:spacing w:val="-5"/>
          <w:sz w:val="16"/>
          <w:szCs w:val="22"/>
        </w:rPr>
        <w:t xml:space="preserve"> </w:t>
      </w:r>
      <w:r w:rsidRPr="00A36A6F">
        <w:rPr>
          <w:rFonts w:ascii="Arial" w:eastAsia="Arial" w:hAnsi="Arial" w:cs="Arial"/>
          <w:sz w:val="16"/>
          <w:szCs w:val="22"/>
        </w:rPr>
        <w:t>work that requires highly specialized knowledge, abilities, or equipment not ordinarily available in the type of contracting organizations</w:t>
      </w:r>
      <w:r w:rsidRPr="00A36A6F">
        <w:rPr>
          <w:rFonts w:ascii="Arial" w:eastAsia="Arial" w:hAnsi="Arial" w:cs="Arial"/>
          <w:spacing w:val="-4"/>
          <w:sz w:val="16"/>
          <w:szCs w:val="22"/>
        </w:rPr>
        <w:t xml:space="preserve"> </w:t>
      </w:r>
      <w:r w:rsidRPr="00A36A6F">
        <w:rPr>
          <w:rFonts w:ascii="Arial" w:eastAsia="Arial" w:hAnsi="Arial" w:cs="Arial"/>
          <w:sz w:val="16"/>
          <w:szCs w:val="22"/>
        </w:rPr>
        <w:t>qualified</w:t>
      </w:r>
      <w:r w:rsidRPr="00A36A6F">
        <w:rPr>
          <w:rFonts w:ascii="Arial" w:eastAsia="Arial" w:hAnsi="Arial" w:cs="Arial"/>
          <w:spacing w:val="-5"/>
          <w:sz w:val="16"/>
          <w:szCs w:val="22"/>
        </w:rPr>
        <w:t xml:space="preserve"> </w:t>
      </w:r>
      <w:r w:rsidRPr="00A36A6F">
        <w:rPr>
          <w:rFonts w:ascii="Arial" w:eastAsia="Arial" w:hAnsi="Arial" w:cs="Arial"/>
          <w:sz w:val="16"/>
          <w:szCs w:val="22"/>
        </w:rPr>
        <w:t>and</w:t>
      </w:r>
      <w:r w:rsidRPr="00A36A6F">
        <w:rPr>
          <w:rFonts w:ascii="Arial" w:eastAsia="Arial" w:hAnsi="Arial" w:cs="Arial"/>
          <w:spacing w:val="-5"/>
          <w:sz w:val="16"/>
          <w:szCs w:val="22"/>
        </w:rPr>
        <w:t xml:space="preserve"> </w:t>
      </w:r>
      <w:r w:rsidRPr="00A36A6F">
        <w:rPr>
          <w:rFonts w:ascii="Arial" w:eastAsia="Arial" w:hAnsi="Arial" w:cs="Arial"/>
          <w:sz w:val="16"/>
          <w:szCs w:val="22"/>
        </w:rPr>
        <w:t>expected</w:t>
      </w:r>
      <w:r w:rsidRPr="00A36A6F">
        <w:rPr>
          <w:rFonts w:ascii="Arial" w:eastAsia="Arial" w:hAnsi="Arial" w:cs="Arial"/>
          <w:spacing w:val="-5"/>
          <w:sz w:val="16"/>
          <w:szCs w:val="22"/>
        </w:rPr>
        <w:t xml:space="preserve"> </w:t>
      </w:r>
      <w:r w:rsidRPr="00A36A6F">
        <w:rPr>
          <w:rFonts w:ascii="Arial" w:eastAsia="Arial" w:hAnsi="Arial" w:cs="Arial"/>
          <w:sz w:val="16"/>
          <w:szCs w:val="22"/>
        </w:rPr>
        <w:t>to</w:t>
      </w:r>
      <w:r w:rsidRPr="00A36A6F">
        <w:rPr>
          <w:rFonts w:ascii="Arial" w:eastAsia="Arial" w:hAnsi="Arial" w:cs="Arial"/>
          <w:spacing w:val="-5"/>
          <w:sz w:val="16"/>
          <w:szCs w:val="22"/>
        </w:rPr>
        <w:t xml:space="preserve"> </w:t>
      </w:r>
      <w:r w:rsidRPr="00A36A6F">
        <w:rPr>
          <w:rFonts w:ascii="Arial" w:eastAsia="Arial" w:hAnsi="Arial" w:cs="Arial"/>
          <w:sz w:val="16"/>
          <w:szCs w:val="22"/>
        </w:rPr>
        <w:t>bid</w:t>
      </w:r>
      <w:r w:rsidRPr="00A36A6F">
        <w:rPr>
          <w:rFonts w:ascii="Arial" w:eastAsia="Arial" w:hAnsi="Arial" w:cs="Arial"/>
          <w:spacing w:val="-5"/>
          <w:sz w:val="16"/>
          <w:szCs w:val="22"/>
        </w:rPr>
        <w:t xml:space="preserve"> </w:t>
      </w:r>
      <w:r w:rsidRPr="00A36A6F">
        <w:rPr>
          <w:rFonts w:ascii="Arial" w:eastAsia="Arial" w:hAnsi="Arial" w:cs="Arial"/>
          <w:sz w:val="16"/>
          <w:szCs w:val="22"/>
        </w:rPr>
        <w:t>or</w:t>
      </w:r>
      <w:r w:rsidRPr="00A36A6F">
        <w:rPr>
          <w:rFonts w:ascii="Arial" w:eastAsia="Arial" w:hAnsi="Arial" w:cs="Arial"/>
          <w:spacing w:val="-5"/>
          <w:sz w:val="16"/>
          <w:szCs w:val="22"/>
        </w:rPr>
        <w:t xml:space="preserve"> </w:t>
      </w:r>
      <w:r w:rsidRPr="00A36A6F">
        <w:rPr>
          <w:rFonts w:ascii="Arial" w:eastAsia="Arial" w:hAnsi="Arial" w:cs="Arial"/>
          <w:sz w:val="16"/>
          <w:szCs w:val="22"/>
        </w:rPr>
        <w:t>propose</w:t>
      </w:r>
      <w:r w:rsidRPr="00A36A6F">
        <w:rPr>
          <w:rFonts w:ascii="Arial" w:eastAsia="Arial" w:hAnsi="Arial" w:cs="Arial"/>
          <w:spacing w:val="-5"/>
          <w:sz w:val="16"/>
          <w:szCs w:val="22"/>
        </w:rPr>
        <w:t xml:space="preserve"> </w:t>
      </w:r>
      <w:r w:rsidRPr="00A36A6F">
        <w:rPr>
          <w:rFonts w:ascii="Arial" w:eastAsia="Arial" w:hAnsi="Arial" w:cs="Arial"/>
          <w:sz w:val="16"/>
          <w:szCs w:val="22"/>
        </w:rPr>
        <w:t>on</w:t>
      </w:r>
      <w:r w:rsidRPr="00A36A6F">
        <w:rPr>
          <w:rFonts w:ascii="Arial" w:eastAsia="Arial" w:hAnsi="Arial" w:cs="Arial"/>
          <w:spacing w:val="-5"/>
          <w:sz w:val="16"/>
          <w:szCs w:val="22"/>
        </w:rPr>
        <w:t xml:space="preserve"> </w:t>
      </w:r>
      <w:r w:rsidRPr="00A36A6F">
        <w:rPr>
          <w:rFonts w:ascii="Arial" w:eastAsia="Arial" w:hAnsi="Arial" w:cs="Arial"/>
          <w:sz w:val="16"/>
          <w:szCs w:val="22"/>
        </w:rPr>
        <w:t>the contract as a whole and in general are to be limited to minor components of the overall contract.</w:t>
      </w:r>
      <w:r w:rsidRPr="00A36A6F">
        <w:rPr>
          <w:rFonts w:ascii="Arial" w:eastAsia="Arial" w:hAnsi="Arial" w:cs="Arial"/>
          <w:spacing w:val="40"/>
          <w:sz w:val="16"/>
          <w:szCs w:val="22"/>
        </w:rPr>
        <w:t xml:space="preserve"> </w:t>
      </w:r>
      <w:r w:rsidRPr="00A36A6F">
        <w:rPr>
          <w:rFonts w:ascii="Arial" w:eastAsia="Arial" w:hAnsi="Arial" w:cs="Arial"/>
          <w:sz w:val="16"/>
          <w:szCs w:val="22"/>
        </w:rPr>
        <w:t>23 CFR 635.102.</w:t>
      </w:r>
    </w:p>
    <w:p w14:paraId="5DD84569" w14:textId="77777777" w:rsidR="00A36A6F" w:rsidRPr="00A36A6F" w:rsidRDefault="00A36A6F" w:rsidP="005D1515">
      <w:pPr>
        <w:widowControl w:val="0"/>
        <w:numPr>
          <w:ilvl w:val="2"/>
          <w:numId w:val="39"/>
        </w:numPr>
        <w:tabs>
          <w:tab w:val="left" w:pos="296"/>
        </w:tabs>
        <w:autoSpaceDE w:val="0"/>
        <w:autoSpaceDN w:val="0"/>
        <w:spacing w:before="183"/>
        <w:ind w:right="56" w:firstLine="0"/>
        <w:rPr>
          <w:rFonts w:ascii="Arial" w:eastAsia="Arial" w:hAnsi="Arial" w:cs="Arial"/>
          <w:sz w:val="16"/>
          <w:szCs w:val="22"/>
        </w:rPr>
      </w:pPr>
      <w:r w:rsidRPr="00A36A6F">
        <w:rPr>
          <w:rFonts w:ascii="Arial" w:eastAsia="Arial" w:hAnsi="Arial" w:cs="Arial"/>
          <w:sz w:val="16"/>
          <w:szCs w:val="22"/>
        </w:rPr>
        <w:t>Pursuant to 23 CFR 635.116(a), the contract amount upon which</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requirements</w:t>
      </w:r>
      <w:r w:rsidRPr="00A36A6F">
        <w:rPr>
          <w:rFonts w:ascii="Arial" w:eastAsia="Arial" w:hAnsi="Arial" w:cs="Arial"/>
          <w:spacing w:val="-4"/>
          <w:sz w:val="16"/>
          <w:szCs w:val="22"/>
        </w:rPr>
        <w:t xml:space="preserve"> </w:t>
      </w:r>
      <w:r w:rsidRPr="00A36A6F">
        <w:rPr>
          <w:rFonts w:ascii="Arial" w:eastAsia="Arial" w:hAnsi="Arial" w:cs="Arial"/>
          <w:sz w:val="16"/>
          <w:szCs w:val="22"/>
        </w:rPr>
        <w:t>set</w:t>
      </w:r>
      <w:r w:rsidRPr="00A36A6F">
        <w:rPr>
          <w:rFonts w:ascii="Arial" w:eastAsia="Arial" w:hAnsi="Arial" w:cs="Arial"/>
          <w:spacing w:val="-5"/>
          <w:sz w:val="16"/>
          <w:szCs w:val="22"/>
        </w:rPr>
        <w:t xml:space="preserve"> </w:t>
      </w:r>
      <w:r w:rsidRPr="00A36A6F">
        <w:rPr>
          <w:rFonts w:ascii="Arial" w:eastAsia="Arial" w:hAnsi="Arial" w:cs="Arial"/>
          <w:sz w:val="16"/>
          <w:szCs w:val="22"/>
        </w:rPr>
        <w:t>forth</w:t>
      </w:r>
      <w:r w:rsidRPr="00A36A6F">
        <w:rPr>
          <w:rFonts w:ascii="Arial" w:eastAsia="Arial" w:hAnsi="Arial" w:cs="Arial"/>
          <w:spacing w:val="-5"/>
          <w:sz w:val="16"/>
          <w:szCs w:val="22"/>
        </w:rPr>
        <w:t xml:space="preserve"> </w:t>
      </w:r>
      <w:r w:rsidRPr="00A36A6F">
        <w:rPr>
          <w:rFonts w:ascii="Arial" w:eastAsia="Arial" w:hAnsi="Arial" w:cs="Arial"/>
          <w:sz w:val="16"/>
          <w:szCs w:val="22"/>
        </w:rPr>
        <w:t>in</w:t>
      </w:r>
      <w:r w:rsidRPr="00A36A6F">
        <w:rPr>
          <w:rFonts w:ascii="Arial" w:eastAsia="Arial" w:hAnsi="Arial" w:cs="Arial"/>
          <w:spacing w:val="-3"/>
          <w:sz w:val="16"/>
          <w:szCs w:val="22"/>
        </w:rPr>
        <w:t xml:space="preserve"> </w:t>
      </w:r>
      <w:r w:rsidRPr="00A36A6F">
        <w:rPr>
          <w:rFonts w:ascii="Arial" w:eastAsia="Arial" w:hAnsi="Arial" w:cs="Arial"/>
          <w:sz w:val="16"/>
          <w:szCs w:val="22"/>
        </w:rPr>
        <w:t>paragraph</w:t>
      </w:r>
      <w:r w:rsidRPr="00A36A6F">
        <w:rPr>
          <w:rFonts w:ascii="Arial" w:eastAsia="Arial" w:hAnsi="Arial" w:cs="Arial"/>
          <w:spacing w:val="-5"/>
          <w:sz w:val="16"/>
          <w:szCs w:val="22"/>
        </w:rPr>
        <w:t xml:space="preserve"> </w:t>
      </w:r>
      <w:r w:rsidRPr="00A36A6F">
        <w:rPr>
          <w:rFonts w:ascii="Arial" w:eastAsia="Arial" w:hAnsi="Arial" w:cs="Arial"/>
          <w:sz w:val="16"/>
          <w:szCs w:val="22"/>
        </w:rPr>
        <w:t>(1)</w:t>
      </w:r>
      <w:r w:rsidRPr="00A36A6F">
        <w:rPr>
          <w:rFonts w:ascii="Arial" w:eastAsia="Arial" w:hAnsi="Arial" w:cs="Arial"/>
          <w:spacing w:val="-5"/>
          <w:sz w:val="16"/>
          <w:szCs w:val="22"/>
        </w:rPr>
        <w:t xml:space="preserve"> </w:t>
      </w:r>
      <w:r w:rsidRPr="00A36A6F">
        <w:rPr>
          <w:rFonts w:ascii="Arial" w:eastAsia="Arial" w:hAnsi="Arial" w:cs="Arial"/>
          <w:sz w:val="16"/>
          <w:szCs w:val="22"/>
        </w:rPr>
        <w:t>of</w:t>
      </w:r>
      <w:r w:rsidRPr="00A36A6F">
        <w:rPr>
          <w:rFonts w:ascii="Arial" w:eastAsia="Arial" w:hAnsi="Arial" w:cs="Arial"/>
          <w:spacing w:val="-3"/>
          <w:sz w:val="16"/>
          <w:szCs w:val="22"/>
        </w:rPr>
        <w:t xml:space="preserve"> </w:t>
      </w:r>
      <w:r w:rsidRPr="00A36A6F">
        <w:rPr>
          <w:rFonts w:ascii="Arial" w:eastAsia="Arial" w:hAnsi="Arial" w:cs="Arial"/>
          <w:sz w:val="16"/>
          <w:szCs w:val="22"/>
        </w:rPr>
        <w:t>Section</w:t>
      </w:r>
      <w:r w:rsidRPr="00A36A6F">
        <w:rPr>
          <w:rFonts w:ascii="Arial" w:eastAsia="Arial" w:hAnsi="Arial" w:cs="Arial"/>
          <w:spacing w:val="-5"/>
          <w:sz w:val="16"/>
          <w:szCs w:val="22"/>
        </w:rPr>
        <w:t xml:space="preserve"> </w:t>
      </w:r>
      <w:r w:rsidRPr="00A36A6F">
        <w:rPr>
          <w:rFonts w:ascii="Arial" w:eastAsia="Arial" w:hAnsi="Arial" w:cs="Arial"/>
          <w:sz w:val="16"/>
          <w:szCs w:val="22"/>
        </w:rPr>
        <w:t>VI is computed includes the cost of material and manufactured products which are to be purchased or produced by the contractor under the contract provisions.</w:t>
      </w:r>
    </w:p>
    <w:p w14:paraId="4CEBC421" w14:textId="77777777" w:rsidR="00A36A6F" w:rsidRPr="00A36A6F" w:rsidRDefault="00A36A6F" w:rsidP="00A36A6F">
      <w:pPr>
        <w:widowControl w:val="0"/>
        <w:autoSpaceDE w:val="0"/>
        <w:autoSpaceDN w:val="0"/>
        <w:rPr>
          <w:rFonts w:ascii="Arial" w:eastAsia="Arial" w:hAnsi="Arial" w:cs="Arial"/>
          <w:sz w:val="16"/>
          <w:szCs w:val="16"/>
        </w:rPr>
      </w:pPr>
    </w:p>
    <w:p w14:paraId="0BD010EA" w14:textId="77777777" w:rsidR="00A36A6F" w:rsidRPr="00A36A6F" w:rsidRDefault="00A36A6F" w:rsidP="005D1515">
      <w:pPr>
        <w:widowControl w:val="0"/>
        <w:numPr>
          <w:ilvl w:val="2"/>
          <w:numId w:val="39"/>
        </w:numPr>
        <w:tabs>
          <w:tab w:val="left" w:pos="296"/>
        </w:tabs>
        <w:autoSpaceDE w:val="0"/>
        <w:autoSpaceDN w:val="0"/>
        <w:ind w:left="296" w:hanging="176"/>
        <w:rPr>
          <w:rFonts w:ascii="Arial" w:eastAsia="Arial" w:hAnsi="Arial" w:cs="Arial"/>
          <w:sz w:val="16"/>
          <w:szCs w:val="22"/>
        </w:rPr>
      </w:pPr>
      <w:r w:rsidRPr="00A36A6F">
        <w:rPr>
          <w:rFonts w:ascii="Arial" w:eastAsia="Arial" w:hAnsi="Arial" w:cs="Arial"/>
          <w:sz w:val="16"/>
          <w:szCs w:val="22"/>
        </w:rPr>
        <w:t>Pursuant</w:t>
      </w:r>
      <w:r w:rsidRPr="00A36A6F">
        <w:rPr>
          <w:rFonts w:ascii="Arial" w:eastAsia="Arial" w:hAnsi="Arial" w:cs="Arial"/>
          <w:spacing w:val="-7"/>
          <w:sz w:val="16"/>
          <w:szCs w:val="22"/>
        </w:rPr>
        <w:t xml:space="preserve"> </w:t>
      </w:r>
      <w:r w:rsidRPr="00A36A6F">
        <w:rPr>
          <w:rFonts w:ascii="Arial" w:eastAsia="Arial" w:hAnsi="Arial" w:cs="Arial"/>
          <w:sz w:val="16"/>
          <w:szCs w:val="22"/>
        </w:rPr>
        <w:t>to</w:t>
      </w:r>
      <w:r w:rsidRPr="00A36A6F">
        <w:rPr>
          <w:rFonts w:ascii="Arial" w:eastAsia="Arial" w:hAnsi="Arial" w:cs="Arial"/>
          <w:spacing w:val="-6"/>
          <w:sz w:val="16"/>
          <w:szCs w:val="22"/>
        </w:rPr>
        <w:t xml:space="preserve"> </w:t>
      </w:r>
      <w:r w:rsidRPr="00A36A6F">
        <w:rPr>
          <w:rFonts w:ascii="Arial" w:eastAsia="Arial" w:hAnsi="Arial" w:cs="Arial"/>
          <w:sz w:val="16"/>
          <w:szCs w:val="22"/>
        </w:rPr>
        <w:t>23</w:t>
      </w:r>
      <w:r w:rsidRPr="00A36A6F">
        <w:rPr>
          <w:rFonts w:ascii="Arial" w:eastAsia="Arial" w:hAnsi="Arial" w:cs="Arial"/>
          <w:spacing w:val="-4"/>
          <w:sz w:val="16"/>
          <w:szCs w:val="22"/>
        </w:rPr>
        <w:t xml:space="preserve"> </w:t>
      </w:r>
      <w:r w:rsidRPr="00A36A6F">
        <w:rPr>
          <w:rFonts w:ascii="Arial" w:eastAsia="Arial" w:hAnsi="Arial" w:cs="Arial"/>
          <w:sz w:val="16"/>
          <w:szCs w:val="22"/>
        </w:rPr>
        <w:t>CFR</w:t>
      </w:r>
      <w:r w:rsidRPr="00A36A6F">
        <w:rPr>
          <w:rFonts w:ascii="Arial" w:eastAsia="Arial" w:hAnsi="Arial" w:cs="Arial"/>
          <w:spacing w:val="-6"/>
          <w:sz w:val="16"/>
          <w:szCs w:val="22"/>
        </w:rPr>
        <w:t xml:space="preserve"> </w:t>
      </w:r>
      <w:r w:rsidRPr="00A36A6F">
        <w:rPr>
          <w:rFonts w:ascii="Arial" w:eastAsia="Arial" w:hAnsi="Arial" w:cs="Arial"/>
          <w:sz w:val="16"/>
          <w:szCs w:val="22"/>
        </w:rPr>
        <w:t>635.116(c),</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contractor</w:t>
      </w:r>
      <w:r w:rsidRPr="00A36A6F">
        <w:rPr>
          <w:rFonts w:ascii="Arial" w:eastAsia="Arial" w:hAnsi="Arial" w:cs="Arial"/>
          <w:spacing w:val="-6"/>
          <w:sz w:val="16"/>
          <w:szCs w:val="22"/>
        </w:rPr>
        <w:t xml:space="preserve"> </w:t>
      </w:r>
      <w:r w:rsidRPr="00A36A6F">
        <w:rPr>
          <w:rFonts w:ascii="Arial" w:eastAsia="Arial" w:hAnsi="Arial" w:cs="Arial"/>
          <w:sz w:val="16"/>
          <w:szCs w:val="22"/>
        </w:rPr>
        <w:t>shall</w:t>
      </w:r>
      <w:r w:rsidRPr="00A36A6F">
        <w:rPr>
          <w:rFonts w:ascii="Arial" w:eastAsia="Arial" w:hAnsi="Arial" w:cs="Arial"/>
          <w:spacing w:val="-5"/>
          <w:sz w:val="16"/>
          <w:szCs w:val="22"/>
        </w:rPr>
        <w:t xml:space="preserve"> </w:t>
      </w:r>
      <w:r w:rsidRPr="00A36A6F">
        <w:rPr>
          <w:rFonts w:ascii="Arial" w:eastAsia="Arial" w:hAnsi="Arial" w:cs="Arial"/>
          <w:spacing w:val="-2"/>
          <w:sz w:val="16"/>
          <w:szCs w:val="22"/>
        </w:rPr>
        <w:t>furnish</w:t>
      </w:r>
    </w:p>
    <w:p w14:paraId="48259C33" w14:textId="77777777" w:rsidR="00A36A6F" w:rsidRPr="00A36A6F" w:rsidRDefault="00A36A6F" w:rsidP="00A36A6F">
      <w:pPr>
        <w:widowControl w:val="0"/>
        <w:autoSpaceDE w:val="0"/>
        <w:autoSpaceDN w:val="0"/>
        <w:spacing w:before="1"/>
        <w:rPr>
          <w:rFonts w:ascii="Arial" w:eastAsia="Arial" w:hAnsi="Arial" w:cs="Arial"/>
          <w:sz w:val="16"/>
          <w:szCs w:val="16"/>
        </w:rPr>
      </w:pPr>
      <w:r w:rsidRPr="00A36A6F">
        <w:rPr>
          <w:rFonts w:ascii="Arial" w:eastAsia="Arial" w:hAnsi="Arial" w:cs="Arial"/>
          <w:sz w:val="16"/>
          <w:szCs w:val="16"/>
        </w:rPr>
        <w:t>(a)</w:t>
      </w:r>
      <w:r w:rsidRPr="00A36A6F">
        <w:rPr>
          <w:rFonts w:ascii="Arial" w:eastAsia="Arial" w:hAnsi="Arial" w:cs="Arial"/>
          <w:spacing w:val="-6"/>
          <w:sz w:val="16"/>
          <w:szCs w:val="16"/>
        </w:rPr>
        <w:t xml:space="preserve"> </w:t>
      </w:r>
      <w:r w:rsidRPr="00A36A6F">
        <w:rPr>
          <w:rFonts w:ascii="Arial" w:eastAsia="Arial" w:hAnsi="Arial" w:cs="Arial"/>
          <w:sz w:val="16"/>
          <w:szCs w:val="16"/>
        </w:rPr>
        <w:t>a</w:t>
      </w:r>
      <w:r w:rsidRPr="00A36A6F">
        <w:rPr>
          <w:rFonts w:ascii="Arial" w:eastAsia="Arial" w:hAnsi="Arial" w:cs="Arial"/>
          <w:spacing w:val="-6"/>
          <w:sz w:val="16"/>
          <w:szCs w:val="16"/>
        </w:rPr>
        <w:t xml:space="preserve"> </w:t>
      </w:r>
      <w:r w:rsidRPr="00A36A6F">
        <w:rPr>
          <w:rFonts w:ascii="Arial" w:eastAsia="Arial" w:hAnsi="Arial" w:cs="Arial"/>
          <w:sz w:val="16"/>
          <w:szCs w:val="16"/>
        </w:rPr>
        <w:t>competent</w:t>
      </w:r>
      <w:r w:rsidRPr="00A36A6F">
        <w:rPr>
          <w:rFonts w:ascii="Arial" w:eastAsia="Arial" w:hAnsi="Arial" w:cs="Arial"/>
          <w:spacing w:val="-4"/>
          <w:sz w:val="16"/>
          <w:szCs w:val="16"/>
        </w:rPr>
        <w:t xml:space="preserve"> </w:t>
      </w:r>
      <w:r w:rsidRPr="00A36A6F">
        <w:rPr>
          <w:rFonts w:ascii="Arial" w:eastAsia="Arial" w:hAnsi="Arial" w:cs="Arial"/>
          <w:sz w:val="16"/>
          <w:szCs w:val="16"/>
        </w:rPr>
        <w:t>superintendent</w:t>
      </w:r>
      <w:r w:rsidRPr="00A36A6F">
        <w:rPr>
          <w:rFonts w:ascii="Arial" w:eastAsia="Arial" w:hAnsi="Arial" w:cs="Arial"/>
          <w:spacing w:val="-6"/>
          <w:sz w:val="16"/>
          <w:szCs w:val="16"/>
        </w:rPr>
        <w:t xml:space="preserve"> </w:t>
      </w:r>
      <w:r w:rsidRPr="00A36A6F">
        <w:rPr>
          <w:rFonts w:ascii="Arial" w:eastAsia="Arial" w:hAnsi="Arial" w:cs="Arial"/>
          <w:sz w:val="16"/>
          <w:szCs w:val="16"/>
        </w:rPr>
        <w:t>or</w:t>
      </w:r>
      <w:r w:rsidRPr="00A36A6F">
        <w:rPr>
          <w:rFonts w:ascii="Arial" w:eastAsia="Arial" w:hAnsi="Arial" w:cs="Arial"/>
          <w:spacing w:val="-6"/>
          <w:sz w:val="16"/>
          <w:szCs w:val="16"/>
        </w:rPr>
        <w:t xml:space="preserve"> </w:t>
      </w:r>
      <w:r w:rsidRPr="00A36A6F">
        <w:rPr>
          <w:rFonts w:ascii="Arial" w:eastAsia="Arial" w:hAnsi="Arial" w:cs="Arial"/>
          <w:sz w:val="16"/>
          <w:szCs w:val="16"/>
        </w:rPr>
        <w:t>supervisor</w:t>
      </w:r>
      <w:r w:rsidRPr="00A36A6F">
        <w:rPr>
          <w:rFonts w:ascii="Arial" w:eastAsia="Arial" w:hAnsi="Arial" w:cs="Arial"/>
          <w:spacing w:val="-6"/>
          <w:sz w:val="16"/>
          <w:szCs w:val="16"/>
        </w:rPr>
        <w:t xml:space="preserve"> </w:t>
      </w:r>
      <w:r w:rsidRPr="00A36A6F">
        <w:rPr>
          <w:rFonts w:ascii="Arial" w:eastAsia="Arial" w:hAnsi="Arial" w:cs="Arial"/>
          <w:sz w:val="16"/>
          <w:szCs w:val="16"/>
        </w:rPr>
        <w:t>who</w:t>
      </w:r>
      <w:r w:rsidRPr="00A36A6F">
        <w:rPr>
          <w:rFonts w:ascii="Arial" w:eastAsia="Arial" w:hAnsi="Arial" w:cs="Arial"/>
          <w:spacing w:val="-4"/>
          <w:sz w:val="16"/>
          <w:szCs w:val="16"/>
        </w:rPr>
        <w:t xml:space="preserve"> </w:t>
      </w:r>
      <w:r w:rsidRPr="00A36A6F">
        <w:rPr>
          <w:rFonts w:ascii="Arial" w:eastAsia="Arial" w:hAnsi="Arial" w:cs="Arial"/>
          <w:sz w:val="16"/>
          <w:szCs w:val="16"/>
        </w:rPr>
        <w:t>is</w:t>
      </w:r>
      <w:r w:rsidRPr="00A36A6F">
        <w:rPr>
          <w:rFonts w:ascii="Arial" w:eastAsia="Arial" w:hAnsi="Arial" w:cs="Arial"/>
          <w:spacing w:val="-5"/>
          <w:sz w:val="16"/>
          <w:szCs w:val="16"/>
        </w:rPr>
        <w:t xml:space="preserve"> </w:t>
      </w:r>
      <w:r w:rsidRPr="00A36A6F">
        <w:rPr>
          <w:rFonts w:ascii="Arial" w:eastAsia="Arial" w:hAnsi="Arial" w:cs="Arial"/>
          <w:sz w:val="16"/>
          <w:szCs w:val="16"/>
        </w:rPr>
        <w:t>employed by the firm, has full authority to direct performance of the work in</w:t>
      </w:r>
      <w:r w:rsidRPr="00A36A6F">
        <w:rPr>
          <w:rFonts w:ascii="Arial" w:eastAsia="Arial" w:hAnsi="Arial" w:cs="Arial"/>
          <w:spacing w:val="-2"/>
          <w:sz w:val="16"/>
          <w:szCs w:val="16"/>
        </w:rPr>
        <w:t xml:space="preserve"> </w:t>
      </w:r>
      <w:r w:rsidRPr="00A36A6F">
        <w:rPr>
          <w:rFonts w:ascii="Arial" w:eastAsia="Arial" w:hAnsi="Arial" w:cs="Arial"/>
          <w:sz w:val="16"/>
          <w:szCs w:val="16"/>
        </w:rPr>
        <w:t>accordance</w:t>
      </w:r>
      <w:r w:rsidRPr="00A36A6F">
        <w:rPr>
          <w:rFonts w:ascii="Arial" w:eastAsia="Arial" w:hAnsi="Arial" w:cs="Arial"/>
          <w:spacing w:val="-2"/>
          <w:sz w:val="16"/>
          <w:szCs w:val="16"/>
        </w:rPr>
        <w:t xml:space="preserve"> </w:t>
      </w:r>
      <w:r w:rsidRPr="00A36A6F">
        <w:rPr>
          <w:rFonts w:ascii="Arial" w:eastAsia="Arial" w:hAnsi="Arial" w:cs="Arial"/>
          <w:sz w:val="16"/>
          <w:szCs w:val="16"/>
        </w:rPr>
        <w:t>with</w:t>
      </w:r>
      <w:r w:rsidRPr="00A36A6F">
        <w:rPr>
          <w:rFonts w:ascii="Arial" w:eastAsia="Arial" w:hAnsi="Arial" w:cs="Arial"/>
          <w:spacing w:val="-2"/>
          <w:sz w:val="16"/>
          <w:szCs w:val="16"/>
        </w:rPr>
        <w:t xml:space="preserve"> </w:t>
      </w:r>
      <w:r w:rsidRPr="00A36A6F">
        <w:rPr>
          <w:rFonts w:ascii="Arial" w:eastAsia="Arial" w:hAnsi="Arial" w:cs="Arial"/>
          <w:sz w:val="16"/>
          <w:szCs w:val="16"/>
        </w:rPr>
        <w:t>the</w:t>
      </w:r>
      <w:r w:rsidRPr="00A36A6F">
        <w:rPr>
          <w:rFonts w:ascii="Arial" w:eastAsia="Arial" w:hAnsi="Arial" w:cs="Arial"/>
          <w:spacing w:val="-2"/>
          <w:sz w:val="16"/>
          <w:szCs w:val="16"/>
        </w:rPr>
        <w:t xml:space="preserve"> </w:t>
      </w:r>
      <w:r w:rsidRPr="00A36A6F">
        <w:rPr>
          <w:rFonts w:ascii="Arial" w:eastAsia="Arial" w:hAnsi="Arial" w:cs="Arial"/>
          <w:sz w:val="16"/>
          <w:szCs w:val="16"/>
        </w:rPr>
        <w:t>contract</w:t>
      </w:r>
      <w:r w:rsidRPr="00A36A6F">
        <w:rPr>
          <w:rFonts w:ascii="Arial" w:eastAsia="Arial" w:hAnsi="Arial" w:cs="Arial"/>
          <w:spacing w:val="-2"/>
          <w:sz w:val="16"/>
          <w:szCs w:val="16"/>
        </w:rPr>
        <w:t xml:space="preserve"> </w:t>
      </w:r>
      <w:r w:rsidRPr="00A36A6F">
        <w:rPr>
          <w:rFonts w:ascii="Arial" w:eastAsia="Arial" w:hAnsi="Arial" w:cs="Arial"/>
          <w:sz w:val="16"/>
          <w:szCs w:val="16"/>
        </w:rPr>
        <w:t>requirements,</w:t>
      </w:r>
      <w:r w:rsidRPr="00A36A6F">
        <w:rPr>
          <w:rFonts w:ascii="Arial" w:eastAsia="Arial" w:hAnsi="Arial" w:cs="Arial"/>
          <w:spacing w:val="-2"/>
          <w:sz w:val="16"/>
          <w:szCs w:val="16"/>
        </w:rPr>
        <w:t xml:space="preserve"> </w:t>
      </w:r>
      <w:r w:rsidRPr="00A36A6F">
        <w:rPr>
          <w:rFonts w:ascii="Arial" w:eastAsia="Arial" w:hAnsi="Arial" w:cs="Arial"/>
          <w:sz w:val="16"/>
          <w:szCs w:val="16"/>
        </w:rPr>
        <w:t>and</w:t>
      </w:r>
      <w:r w:rsidRPr="00A36A6F">
        <w:rPr>
          <w:rFonts w:ascii="Arial" w:eastAsia="Arial" w:hAnsi="Arial" w:cs="Arial"/>
          <w:spacing w:val="-2"/>
          <w:sz w:val="16"/>
          <w:szCs w:val="16"/>
        </w:rPr>
        <w:t xml:space="preserve"> </w:t>
      </w:r>
      <w:r w:rsidRPr="00A36A6F">
        <w:rPr>
          <w:rFonts w:ascii="Arial" w:eastAsia="Arial" w:hAnsi="Arial" w:cs="Arial"/>
          <w:sz w:val="16"/>
          <w:szCs w:val="16"/>
        </w:rPr>
        <w:t>is</w:t>
      </w:r>
      <w:r w:rsidRPr="00A36A6F">
        <w:rPr>
          <w:rFonts w:ascii="Arial" w:eastAsia="Arial" w:hAnsi="Arial" w:cs="Arial"/>
          <w:spacing w:val="-1"/>
          <w:sz w:val="16"/>
          <w:szCs w:val="16"/>
        </w:rPr>
        <w:t xml:space="preserve"> </w:t>
      </w:r>
      <w:r w:rsidRPr="00A36A6F">
        <w:rPr>
          <w:rFonts w:ascii="Arial" w:eastAsia="Arial" w:hAnsi="Arial" w:cs="Arial"/>
          <w:sz w:val="16"/>
          <w:szCs w:val="16"/>
        </w:rPr>
        <w:t>in</w:t>
      </w:r>
      <w:r w:rsidRPr="00A36A6F">
        <w:rPr>
          <w:rFonts w:ascii="Arial" w:eastAsia="Arial" w:hAnsi="Arial" w:cs="Arial"/>
          <w:spacing w:val="-2"/>
          <w:sz w:val="16"/>
          <w:szCs w:val="16"/>
        </w:rPr>
        <w:t xml:space="preserve"> </w:t>
      </w:r>
      <w:r w:rsidRPr="00A36A6F">
        <w:rPr>
          <w:rFonts w:ascii="Arial" w:eastAsia="Arial" w:hAnsi="Arial" w:cs="Arial"/>
          <w:sz w:val="16"/>
          <w:szCs w:val="16"/>
        </w:rPr>
        <w:t>charge of all construction operations (regardless of who performs the work) and (b) such other of its own organizational resources (supervision, management, and engineering services) as the contracting officer determines is necessary to assure the performance of the contract.</w:t>
      </w:r>
    </w:p>
    <w:p w14:paraId="65E63D65" w14:textId="77777777" w:rsidR="00A36A6F" w:rsidRPr="00A36A6F" w:rsidRDefault="00A36A6F" w:rsidP="00A36A6F">
      <w:pPr>
        <w:widowControl w:val="0"/>
        <w:autoSpaceDE w:val="0"/>
        <w:autoSpaceDN w:val="0"/>
        <w:rPr>
          <w:rFonts w:ascii="Arial" w:eastAsia="Arial" w:hAnsi="Arial" w:cs="Arial"/>
          <w:sz w:val="16"/>
          <w:szCs w:val="16"/>
        </w:rPr>
      </w:pPr>
    </w:p>
    <w:p w14:paraId="4CCE48F9" w14:textId="77777777" w:rsidR="00A36A6F" w:rsidRPr="00A36A6F" w:rsidRDefault="00A36A6F" w:rsidP="005D1515">
      <w:pPr>
        <w:widowControl w:val="0"/>
        <w:numPr>
          <w:ilvl w:val="2"/>
          <w:numId w:val="39"/>
        </w:numPr>
        <w:tabs>
          <w:tab w:val="left" w:pos="296"/>
        </w:tabs>
        <w:autoSpaceDE w:val="0"/>
        <w:autoSpaceDN w:val="0"/>
        <w:ind w:right="38" w:firstLine="0"/>
        <w:rPr>
          <w:rFonts w:ascii="Arial" w:eastAsia="Arial" w:hAnsi="Arial" w:cs="Arial"/>
          <w:sz w:val="16"/>
          <w:szCs w:val="22"/>
        </w:rPr>
      </w:pPr>
      <w:r w:rsidRPr="00A36A6F">
        <w:rPr>
          <w:rFonts w:ascii="Arial" w:eastAsia="Arial" w:hAnsi="Arial" w:cs="Arial"/>
          <w:sz w:val="16"/>
          <w:szCs w:val="22"/>
        </w:rPr>
        <w:t>No portion of the contract shall be sublet, assigned or otherwise disposed of except with the written consent of the contracting officer, or authorized representative, and such consent when given shall not be construed to relieve the contractor of any responsibility for the fulfillment of the contract.</w:t>
      </w:r>
      <w:r w:rsidRPr="00A36A6F">
        <w:rPr>
          <w:rFonts w:ascii="Arial" w:eastAsia="Arial" w:hAnsi="Arial" w:cs="Arial"/>
          <w:spacing w:val="40"/>
          <w:sz w:val="16"/>
          <w:szCs w:val="22"/>
        </w:rPr>
        <w:t xml:space="preserve"> </w:t>
      </w:r>
      <w:r w:rsidRPr="00A36A6F">
        <w:rPr>
          <w:rFonts w:ascii="Arial" w:eastAsia="Arial" w:hAnsi="Arial" w:cs="Arial"/>
          <w:sz w:val="16"/>
          <w:szCs w:val="22"/>
        </w:rPr>
        <w:t>Written consent will be given only after the contracting agency has assured that each subcontract is evidenced</w:t>
      </w:r>
      <w:r w:rsidRPr="00A36A6F">
        <w:rPr>
          <w:rFonts w:ascii="Arial" w:eastAsia="Arial" w:hAnsi="Arial" w:cs="Arial"/>
          <w:spacing w:val="-5"/>
          <w:sz w:val="16"/>
          <w:szCs w:val="22"/>
        </w:rPr>
        <w:t xml:space="preserve"> </w:t>
      </w:r>
      <w:r w:rsidRPr="00A36A6F">
        <w:rPr>
          <w:rFonts w:ascii="Arial" w:eastAsia="Arial" w:hAnsi="Arial" w:cs="Arial"/>
          <w:sz w:val="16"/>
          <w:szCs w:val="22"/>
        </w:rPr>
        <w:t>in</w:t>
      </w:r>
      <w:r w:rsidRPr="00A36A6F">
        <w:rPr>
          <w:rFonts w:ascii="Arial" w:eastAsia="Arial" w:hAnsi="Arial" w:cs="Arial"/>
          <w:spacing w:val="-5"/>
          <w:sz w:val="16"/>
          <w:szCs w:val="22"/>
        </w:rPr>
        <w:t xml:space="preserve"> </w:t>
      </w:r>
      <w:r w:rsidRPr="00A36A6F">
        <w:rPr>
          <w:rFonts w:ascii="Arial" w:eastAsia="Arial" w:hAnsi="Arial" w:cs="Arial"/>
          <w:sz w:val="16"/>
          <w:szCs w:val="22"/>
        </w:rPr>
        <w:t>writing</w:t>
      </w:r>
      <w:r w:rsidRPr="00A36A6F">
        <w:rPr>
          <w:rFonts w:ascii="Arial" w:eastAsia="Arial" w:hAnsi="Arial" w:cs="Arial"/>
          <w:spacing w:val="-5"/>
          <w:sz w:val="16"/>
          <w:szCs w:val="22"/>
        </w:rPr>
        <w:t xml:space="preserve"> </w:t>
      </w:r>
      <w:r w:rsidRPr="00A36A6F">
        <w:rPr>
          <w:rFonts w:ascii="Arial" w:eastAsia="Arial" w:hAnsi="Arial" w:cs="Arial"/>
          <w:sz w:val="16"/>
          <w:szCs w:val="22"/>
        </w:rPr>
        <w:t>and</w:t>
      </w:r>
      <w:r w:rsidRPr="00A36A6F">
        <w:rPr>
          <w:rFonts w:ascii="Arial" w:eastAsia="Arial" w:hAnsi="Arial" w:cs="Arial"/>
          <w:spacing w:val="-5"/>
          <w:sz w:val="16"/>
          <w:szCs w:val="22"/>
        </w:rPr>
        <w:t xml:space="preserve"> </w:t>
      </w:r>
      <w:r w:rsidRPr="00A36A6F">
        <w:rPr>
          <w:rFonts w:ascii="Arial" w:eastAsia="Arial" w:hAnsi="Arial" w:cs="Arial"/>
          <w:sz w:val="16"/>
          <w:szCs w:val="22"/>
        </w:rPr>
        <w:t>that</w:t>
      </w:r>
      <w:r w:rsidRPr="00A36A6F">
        <w:rPr>
          <w:rFonts w:ascii="Arial" w:eastAsia="Arial" w:hAnsi="Arial" w:cs="Arial"/>
          <w:spacing w:val="-5"/>
          <w:sz w:val="16"/>
          <w:szCs w:val="22"/>
        </w:rPr>
        <w:t xml:space="preserve"> </w:t>
      </w:r>
      <w:r w:rsidRPr="00A36A6F">
        <w:rPr>
          <w:rFonts w:ascii="Arial" w:eastAsia="Arial" w:hAnsi="Arial" w:cs="Arial"/>
          <w:sz w:val="16"/>
          <w:szCs w:val="22"/>
        </w:rPr>
        <w:t>it</w:t>
      </w:r>
      <w:r w:rsidRPr="00A36A6F">
        <w:rPr>
          <w:rFonts w:ascii="Arial" w:eastAsia="Arial" w:hAnsi="Arial" w:cs="Arial"/>
          <w:spacing w:val="-5"/>
          <w:sz w:val="16"/>
          <w:szCs w:val="22"/>
        </w:rPr>
        <w:t xml:space="preserve"> </w:t>
      </w:r>
      <w:r w:rsidRPr="00A36A6F">
        <w:rPr>
          <w:rFonts w:ascii="Arial" w:eastAsia="Arial" w:hAnsi="Arial" w:cs="Arial"/>
          <w:sz w:val="16"/>
          <w:szCs w:val="22"/>
        </w:rPr>
        <w:t>contains</w:t>
      </w:r>
      <w:r w:rsidRPr="00A36A6F">
        <w:rPr>
          <w:rFonts w:ascii="Arial" w:eastAsia="Arial" w:hAnsi="Arial" w:cs="Arial"/>
          <w:spacing w:val="-4"/>
          <w:sz w:val="16"/>
          <w:szCs w:val="22"/>
        </w:rPr>
        <w:t xml:space="preserve"> </w:t>
      </w:r>
      <w:r w:rsidRPr="00A36A6F">
        <w:rPr>
          <w:rFonts w:ascii="Arial" w:eastAsia="Arial" w:hAnsi="Arial" w:cs="Arial"/>
          <w:sz w:val="16"/>
          <w:szCs w:val="22"/>
        </w:rPr>
        <w:t>all</w:t>
      </w:r>
      <w:r w:rsidRPr="00A36A6F">
        <w:rPr>
          <w:rFonts w:ascii="Arial" w:eastAsia="Arial" w:hAnsi="Arial" w:cs="Arial"/>
          <w:spacing w:val="-4"/>
          <w:sz w:val="16"/>
          <w:szCs w:val="22"/>
        </w:rPr>
        <w:t xml:space="preserve"> </w:t>
      </w:r>
      <w:r w:rsidRPr="00A36A6F">
        <w:rPr>
          <w:rFonts w:ascii="Arial" w:eastAsia="Arial" w:hAnsi="Arial" w:cs="Arial"/>
          <w:sz w:val="16"/>
          <w:szCs w:val="22"/>
        </w:rPr>
        <w:t>pertinent</w:t>
      </w:r>
      <w:r w:rsidRPr="00A36A6F">
        <w:rPr>
          <w:rFonts w:ascii="Arial" w:eastAsia="Arial" w:hAnsi="Arial" w:cs="Arial"/>
          <w:spacing w:val="-5"/>
          <w:sz w:val="16"/>
          <w:szCs w:val="22"/>
        </w:rPr>
        <w:t xml:space="preserve"> </w:t>
      </w:r>
      <w:r w:rsidRPr="00A36A6F">
        <w:rPr>
          <w:rFonts w:ascii="Arial" w:eastAsia="Arial" w:hAnsi="Arial" w:cs="Arial"/>
          <w:sz w:val="16"/>
          <w:szCs w:val="22"/>
        </w:rPr>
        <w:t>provisions and requirements of the prime contract. (based on long- standing interpretation of 23 CFR 635.116).</w:t>
      </w:r>
    </w:p>
    <w:p w14:paraId="20D246E9" w14:textId="77777777" w:rsidR="00A36A6F" w:rsidRPr="00A36A6F" w:rsidRDefault="00A36A6F" w:rsidP="005D1515">
      <w:pPr>
        <w:widowControl w:val="0"/>
        <w:numPr>
          <w:ilvl w:val="2"/>
          <w:numId w:val="39"/>
        </w:numPr>
        <w:tabs>
          <w:tab w:val="left" w:pos="296"/>
        </w:tabs>
        <w:autoSpaceDE w:val="0"/>
        <w:autoSpaceDN w:val="0"/>
        <w:spacing w:before="183" w:line="184" w:lineRule="exact"/>
        <w:ind w:left="296" w:hanging="176"/>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10"/>
          <w:sz w:val="16"/>
          <w:szCs w:val="22"/>
        </w:rPr>
        <w:t xml:space="preserve"> </w:t>
      </w:r>
      <w:r w:rsidRPr="00A36A6F">
        <w:rPr>
          <w:rFonts w:ascii="Arial" w:eastAsia="Arial" w:hAnsi="Arial" w:cs="Arial"/>
          <w:sz w:val="16"/>
          <w:szCs w:val="22"/>
        </w:rPr>
        <w:t>30-percent</w:t>
      </w:r>
      <w:r w:rsidRPr="00A36A6F">
        <w:rPr>
          <w:rFonts w:ascii="Arial" w:eastAsia="Arial" w:hAnsi="Arial" w:cs="Arial"/>
          <w:spacing w:val="-9"/>
          <w:sz w:val="16"/>
          <w:szCs w:val="22"/>
        </w:rPr>
        <w:t xml:space="preserve"> </w:t>
      </w:r>
      <w:r w:rsidRPr="00A36A6F">
        <w:rPr>
          <w:rFonts w:ascii="Arial" w:eastAsia="Arial" w:hAnsi="Arial" w:cs="Arial"/>
          <w:sz w:val="16"/>
          <w:szCs w:val="22"/>
        </w:rPr>
        <w:t>self-performance</w:t>
      </w:r>
      <w:r w:rsidRPr="00A36A6F">
        <w:rPr>
          <w:rFonts w:ascii="Arial" w:eastAsia="Arial" w:hAnsi="Arial" w:cs="Arial"/>
          <w:spacing w:val="-10"/>
          <w:sz w:val="16"/>
          <w:szCs w:val="22"/>
        </w:rPr>
        <w:t xml:space="preserve"> </w:t>
      </w:r>
      <w:r w:rsidRPr="00A36A6F">
        <w:rPr>
          <w:rFonts w:ascii="Arial" w:eastAsia="Arial" w:hAnsi="Arial" w:cs="Arial"/>
          <w:sz w:val="16"/>
          <w:szCs w:val="22"/>
        </w:rPr>
        <w:t>requirement</w:t>
      </w:r>
      <w:r w:rsidRPr="00A36A6F">
        <w:rPr>
          <w:rFonts w:ascii="Arial" w:eastAsia="Arial" w:hAnsi="Arial" w:cs="Arial"/>
          <w:spacing w:val="-9"/>
          <w:sz w:val="16"/>
          <w:szCs w:val="22"/>
        </w:rPr>
        <w:t xml:space="preserve"> </w:t>
      </w:r>
      <w:r w:rsidRPr="00A36A6F">
        <w:rPr>
          <w:rFonts w:ascii="Arial" w:eastAsia="Arial" w:hAnsi="Arial" w:cs="Arial"/>
          <w:sz w:val="16"/>
          <w:szCs w:val="22"/>
        </w:rPr>
        <w:t>of</w:t>
      </w:r>
      <w:r w:rsidRPr="00A36A6F">
        <w:rPr>
          <w:rFonts w:ascii="Arial" w:eastAsia="Arial" w:hAnsi="Arial" w:cs="Arial"/>
          <w:spacing w:val="-8"/>
          <w:sz w:val="16"/>
          <w:szCs w:val="22"/>
        </w:rPr>
        <w:t xml:space="preserve"> </w:t>
      </w:r>
      <w:r w:rsidRPr="00A36A6F">
        <w:rPr>
          <w:rFonts w:ascii="Arial" w:eastAsia="Arial" w:hAnsi="Arial" w:cs="Arial"/>
          <w:spacing w:val="-2"/>
          <w:sz w:val="16"/>
          <w:szCs w:val="22"/>
        </w:rPr>
        <w:t>paragraph</w:t>
      </w:r>
    </w:p>
    <w:p w14:paraId="3DF712F0" w14:textId="77777777" w:rsidR="00A36A6F" w:rsidRPr="00A36A6F" w:rsidRDefault="00A36A6F" w:rsidP="00A36A6F">
      <w:pPr>
        <w:widowControl w:val="0"/>
        <w:autoSpaceDE w:val="0"/>
        <w:autoSpaceDN w:val="0"/>
        <w:rPr>
          <w:rFonts w:ascii="Arial" w:eastAsia="Arial" w:hAnsi="Arial" w:cs="Arial"/>
          <w:sz w:val="16"/>
          <w:szCs w:val="16"/>
        </w:rPr>
      </w:pPr>
      <w:r w:rsidRPr="00A36A6F">
        <w:rPr>
          <w:rFonts w:ascii="Arial" w:eastAsia="Arial" w:hAnsi="Arial" w:cs="Arial"/>
          <w:sz w:val="16"/>
          <w:szCs w:val="16"/>
        </w:rPr>
        <w:t>(1) is not applicable to design-build contracts; however, contracting</w:t>
      </w:r>
      <w:r w:rsidRPr="00A36A6F">
        <w:rPr>
          <w:rFonts w:ascii="Arial" w:eastAsia="Arial" w:hAnsi="Arial" w:cs="Arial"/>
          <w:spacing w:val="-7"/>
          <w:sz w:val="16"/>
          <w:szCs w:val="16"/>
        </w:rPr>
        <w:t xml:space="preserve"> </w:t>
      </w:r>
      <w:r w:rsidRPr="00A36A6F">
        <w:rPr>
          <w:rFonts w:ascii="Arial" w:eastAsia="Arial" w:hAnsi="Arial" w:cs="Arial"/>
          <w:sz w:val="16"/>
          <w:szCs w:val="16"/>
        </w:rPr>
        <w:t>agencies</w:t>
      </w:r>
      <w:r w:rsidRPr="00A36A6F">
        <w:rPr>
          <w:rFonts w:ascii="Arial" w:eastAsia="Arial" w:hAnsi="Arial" w:cs="Arial"/>
          <w:spacing w:val="-6"/>
          <w:sz w:val="16"/>
          <w:szCs w:val="16"/>
        </w:rPr>
        <w:t xml:space="preserve"> </w:t>
      </w:r>
      <w:r w:rsidRPr="00A36A6F">
        <w:rPr>
          <w:rFonts w:ascii="Arial" w:eastAsia="Arial" w:hAnsi="Arial" w:cs="Arial"/>
          <w:sz w:val="16"/>
          <w:szCs w:val="16"/>
        </w:rPr>
        <w:t>may</w:t>
      </w:r>
      <w:r w:rsidRPr="00A36A6F">
        <w:rPr>
          <w:rFonts w:ascii="Arial" w:eastAsia="Arial" w:hAnsi="Arial" w:cs="Arial"/>
          <w:spacing w:val="-6"/>
          <w:sz w:val="16"/>
          <w:szCs w:val="16"/>
        </w:rPr>
        <w:t xml:space="preserve"> </w:t>
      </w:r>
      <w:r w:rsidRPr="00A36A6F">
        <w:rPr>
          <w:rFonts w:ascii="Arial" w:eastAsia="Arial" w:hAnsi="Arial" w:cs="Arial"/>
          <w:sz w:val="16"/>
          <w:szCs w:val="16"/>
        </w:rPr>
        <w:t>establish</w:t>
      </w:r>
      <w:r w:rsidRPr="00A36A6F">
        <w:rPr>
          <w:rFonts w:ascii="Arial" w:eastAsia="Arial" w:hAnsi="Arial" w:cs="Arial"/>
          <w:spacing w:val="-7"/>
          <w:sz w:val="16"/>
          <w:szCs w:val="16"/>
        </w:rPr>
        <w:t xml:space="preserve"> </w:t>
      </w:r>
      <w:r w:rsidRPr="00A36A6F">
        <w:rPr>
          <w:rFonts w:ascii="Arial" w:eastAsia="Arial" w:hAnsi="Arial" w:cs="Arial"/>
          <w:sz w:val="16"/>
          <w:szCs w:val="16"/>
        </w:rPr>
        <w:t>their</w:t>
      </w:r>
      <w:r w:rsidRPr="00A36A6F">
        <w:rPr>
          <w:rFonts w:ascii="Arial" w:eastAsia="Arial" w:hAnsi="Arial" w:cs="Arial"/>
          <w:spacing w:val="-7"/>
          <w:sz w:val="16"/>
          <w:szCs w:val="16"/>
        </w:rPr>
        <w:t xml:space="preserve"> </w:t>
      </w:r>
      <w:r w:rsidRPr="00A36A6F">
        <w:rPr>
          <w:rFonts w:ascii="Arial" w:eastAsia="Arial" w:hAnsi="Arial" w:cs="Arial"/>
          <w:sz w:val="16"/>
          <w:szCs w:val="16"/>
        </w:rPr>
        <w:t>own</w:t>
      </w:r>
      <w:r w:rsidRPr="00A36A6F">
        <w:rPr>
          <w:rFonts w:ascii="Arial" w:eastAsia="Arial" w:hAnsi="Arial" w:cs="Arial"/>
          <w:spacing w:val="-7"/>
          <w:sz w:val="16"/>
          <w:szCs w:val="16"/>
        </w:rPr>
        <w:t xml:space="preserve"> </w:t>
      </w:r>
      <w:r w:rsidRPr="00A36A6F">
        <w:rPr>
          <w:rFonts w:ascii="Arial" w:eastAsia="Arial" w:hAnsi="Arial" w:cs="Arial"/>
          <w:sz w:val="16"/>
          <w:szCs w:val="16"/>
        </w:rPr>
        <w:t>self-performance requirements.</w:t>
      </w:r>
      <w:r w:rsidRPr="00A36A6F">
        <w:rPr>
          <w:rFonts w:ascii="Arial" w:eastAsia="Arial" w:hAnsi="Arial" w:cs="Arial"/>
          <w:spacing w:val="40"/>
          <w:sz w:val="16"/>
          <w:szCs w:val="16"/>
        </w:rPr>
        <w:t xml:space="preserve"> </w:t>
      </w:r>
      <w:r w:rsidRPr="00A36A6F">
        <w:rPr>
          <w:rFonts w:ascii="Arial" w:eastAsia="Arial" w:hAnsi="Arial" w:cs="Arial"/>
          <w:sz w:val="16"/>
          <w:szCs w:val="16"/>
        </w:rPr>
        <w:t>23 CFR 635.116(d).</w:t>
      </w:r>
    </w:p>
    <w:p w14:paraId="4A9E672A" w14:textId="77777777" w:rsidR="00A36A6F" w:rsidRPr="00A36A6F" w:rsidRDefault="00A36A6F" w:rsidP="00A36A6F">
      <w:pPr>
        <w:widowControl w:val="0"/>
        <w:autoSpaceDE w:val="0"/>
        <w:autoSpaceDN w:val="0"/>
        <w:rPr>
          <w:rFonts w:ascii="Arial" w:eastAsia="Arial" w:hAnsi="Arial" w:cs="Arial"/>
          <w:sz w:val="16"/>
          <w:szCs w:val="16"/>
        </w:rPr>
      </w:pPr>
    </w:p>
    <w:p w14:paraId="39E89844" w14:textId="77777777" w:rsidR="00A36A6F" w:rsidRPr="00A36A6F" w:rsidRDefault="00A36A6F" w:rsidP="00A36A6F">
      <w:pPr>
        <w:widowControl w:val="0"/>
        <w:autoSpaceDE w:val="0"/>
        <w:autoSpaceDN w:val="0"/>
        <w:rPr>
          <w:rFonts w:ascii="Arial" w:eastAsia="Arial" w:hAnsi="Arial" w:cs="Arial"/>
          <w:sz w:val="16"/>
          <w:szCs w:val="16"/>
        </w:rPr>
      </w:pPr>
    </w:p>
    <w:p w14:paraId="2B2632A9" w14:textId="77777777" w:rsidR="00A36A6F" w:rsidRPr="00A36A6F" w:rsidRDefault="00A36A6F" w:rsidP="005D1515">
      <w:pPr>
        <w:pStyle w:val="ListParagraph"/>
        <w:numPr>
          <w:ilvl w:val="1"/>
          <w:numId w:val="39"/>
        </w:numPr>
        <w:spacing w:before="96"/>
        <w:rPr>
          <w:rFonts w:ascii="Arial" w:eastAsia="Arial" w:hAnsi="Arial" w:cs="Arial"/>
          <w:b/>
          <w:bCs/>
          <w:sz w:val="16"/>
          <w:szCs w:val="16"/>
        </w:rPr>
      </w:pPr>
      <w:r w:rsidRPr="00A36A6F">
        <w:rPr>
          <w:rFonts w:ascii="Arial" w:eastAsia="Arial" w:hAnsi="Arial" w:cs="Arial"/>
          <w:b/>
          <w:bCs/>
          <w:sz w:val="16"/>
          <w:szCs w:val="16"/>
        </w:rPr>
        <w:t>SAFETY:</w:t>
      </w:r>
      <w:r w:rsidRPr="00A36A6F">
        <w:rPr>
          <w:rFonts w:ascii="Arial" w:eastAsia="Arial" w:hAnsi="Arial" w:cs="Arial"/>
          <w:b/>
          <w:bCs/>
          <w:spacing w:val="-9"/>
          <w:sz w:val="16"/>
          <w:szCs w:val="16"/>
        </w:rPr>
        <w:t xml:space="preserve"> </w:t>
      </w:r>
      <w:r w:rsidRPr="00A36A6F">
        <w:rPr>
          <w:rFonts w:ascii="Arial" w:eastAsia="Arial" w:hAnsi="Arial" w:cs="Arial"/>
          <w:b/>
          <w:bCs/>
          <w:sz w:val="16"/>
          <w:szCs w:val="16"/>
        </w:rPr>
        <w:t>ACCIDENT</w:t>
      </w:r>
      <w:r w:rsidRPr="00A36A6F">
        <w:rPr>
          <w:rFonts w:ascii="Arial" w:eastAsia="Arial" w:hAnsi="Arial" w:cs="Arial"/>
          <w:b/>
          <w:bCs/>
          <w:spacing w:val="-8"/>
          <w:sz w:val="16"/>
          <w:szCs w:val="16"/>
        </w:rPr>
        <w:t xml:space="preserve"> </w:t>
      </w:r>
      <w:r w:rsidRPr="00A36A6F">
        <w:rPr>
          <w:rFonts w:ascii="Arial" w:eastAsia="Arial" w:hAnsi="Arial" w:cs="Arial"/>
          <w:b/>
          <w:bCs/>
          <w:spacing w:val="-2"/>
          <w:sz w:val="16"/>
          <w:szCs w:val="16"/>
        </w:rPr>
        <w:t>PREVENTION</w:t>
      </w:r>
    </w:p>
    <w:p w14:paraId="73723B95" w14:textId="77777777" w:rsidR="00A36A6F" w:rsidRPr="00A36A6F" w:rsidRDefault="00A36A6F" w:rsidP="00A36A6F">
      <w:pPr>
        <w:widowControl w:val="0"/>
        <w:autoSpaceDE w:val="0"/>
        <w:autoSpaceDN w:val="0"/>
        <w:rPr>
          <w:rFonts w:ascii="Arial" w:eastAsia="Arial" w:hAnsi="Arial" w:cs="Arial"/>
          <w:b/>
          <w:sz w:val="16"/>
          <w:szCs w:val="16"/>
        </w:rPr>
      </w:pPr>
    </w:p>
    <w:p w14:paraId="0064BA32" w14:textId="77777777" w:rsidR="00A36A6F" w:rsidRPr="00A36A6F" w:rsidRDefault="00A36A6F" w:rsidP="00A36A6F">
      <w:pPr>
        <w:widowControl w:val="0"/>
        <w:autoSpaceDE w:val="0"/>
        <w:autoSpaceDN w:val="0"/>
        <w:rPr>
          <w:rFonts w:ascii="Arial" w:eastAsia="Arial" w:hAnsi="Arial" w:cs="Arial"/>
          <w:sz w:val="16"/>
          <w:szCs w:val="16"/>
        </w:rPr>
      </w:pPr>
      <w:r w:rsidRPr="00A36A6F">
        <w:rPr>
          <w:rFonts w:ascii="Arial" w:eastAsia="Arial" w:hAnsi="Arial" w:cs="Arial"/>
          <w:sz w:val="16"/>
          <w:szCs w:val="16"/>
        </w:rPr>
        <w:t>This</w:t>
      </w:r>
      <w:r w:rsidRPr="00A36A6F">
        <w:rPr>
          <w:rFonts w:ascii="Arial" w:eastAsia="Arial" w:hAnsi="Arial" w:cs="Arial"/>
          <w:spacing w:val="-5"/>
          <w:sz w:val="16"/>
          <w:szCs w:val="16"/>
        </w:rPr>
        <w:t xml:space="preserve"> </w:t>
      </w:r>
      <w:r w:rsidRPr="00A36A6F">
        <w:rPr>
          <w:rFonts w:ascii="Arial" w:eastAsia="Arial" w:hAnsi="Arial" w:cs="Arial"/>
          <w:sz w:val="16"/>
          <w:szCs w:val="16"/>
        </w:rPr>
        <w:t>provision</w:t>
      </w:r>
      <w:r w:rsidRPr="00A36A6F">
        <w:rPr>
          <w:rFonts w:ascii="Arial" w:eastAsia="Arial" w:hAnsi="Arial" w:cs="Arial"/>
          <w:spacing w:val="-6"/>
          <w:sz w:val="16"/>
          <w:szCs w:val="16"/>
        </w:rPr>
        <w:t xml:space="preserve"> </w:t>
      </w:r>
      <w:r w:rsidRPr="00A36A6F">
        <w:rPr>
          <w:rFonts w:ascii="Arial" w:eastAsia="Arial" w:hAnsi="Arial" w:cs="Arial"/>
          <w:sz w:val="16"/>
          <w:szCs w:val="16"/>
        </w:rPr>
        <w:t>is</w:t>
      </w:r>
      <w:r w:rsidRPr="00A36A6F">
        <w:rPr>
          <w:rFonts w:ascii="Arial" w:eastAsia="Arial" w:hAnsi="Arial" w:cs="Arial"/>
          <w:spacing w:val="-6"/>
          <w:sz w:val="16"/>
          <w:szCs w:val="16"/>
        </w:rPr>
        <w:t xml:space="preserve"> </w:t>
      </w:r>
      <w:r w:rsidRPr="00A36A6F">
        <w:rPr>
          <w:rFonts w:ascii="Arial" w:eastAsia="Arial" w:hAnsi="Arial" w:cs="Arial"/>
          <w:sz w:val="16"/>
          <w:szCs w:val="16"/>
        </w:rPr>
        <w:t>applicable</w:t>
      </w:r>
      <w:r w:rsidRPr="00A36A6F">
        <w:rPr>
          <w:rFonts w:ascii="Arial" w:eastAsia="Arial" w:hAnsi="Arial" w:cs="Arial"/>
          <w:spacing w:val="-6"/>
          <w:sz w:val="16"/>
          <w:szCs w:val="16"/>
        </w:rPr>
        <w:t xml:space="preserve"> </w:t>
      </w:r>
      <w:r w:rsidRPr="00A36A6F">
        <w:rPr>
          <w:rFonts w:ascii="Arial" w:eastAsia="Arial" w:hAnsi="Arial" w:cs="Arial"/>
          <w:sz w:val="16"/>
          <w:szCs w:val="16"/>
        </w:rPr>
        <w:t>to</w:t>
      </w:r>
      <w:r w:rsidRPr="00A36A6F">
        <w:rPr>
          <w:rFonts w:ascii="Arial" w:eastAsia="Arial" w:hAnsi="Arial" w:cs="Arial"/>
          <w:spacing w:val="-6"/>
          <w:sz w:val="16"/>
          <w:szCs w:val="16"/>
        </w:rPr>
        <w:t xml:space="preserve"> </w:t>
      </w:r>
      <w:r w:rsidRPr="00A36A6F">
        <w:rPr>
          <w:rFonts w:ascii="Arial" w:eastAsia="Arial" w:hAnsi="Arial" w:cs="Arial"/>
          <w:sz w:val="16"/>
          <w:szCs w:val="16"/>
        </w:rPr>
        <w:t>all</w:t>
      </w:r>
      <w:r w:rsidRPr="00A36A6F">
        <w:rPr>
          <w:rFonts w:ascii="Arial" w:eastAsia="Arial" w:hAnsi="Arial" w:cs="Arial"/>
          <w:spacing w:val="-6"/>
          <w:sz w:val="16"/>
          <w:szCs w:val="16"/>
        </w:rPr>
        <w:t xml:space="preserve"> </w:t>
      </w:r>
      <w:r w:rsidRPr="00A36A6F">
        <w:rPr>
          <w:rFonts w:ascii="Arial" w:eastAsia="Arial" w:hAnsi="Arial" w:cs="Arial"/>
          <w:sz w:val="16"/>
          <w:szCs w:val="16"/>
        </w:rPr>
        <w:t>Federal-aid</w:t>
      </w:r>
      <w:r w:rsidRPr="00A36A6F">
        <w:rPr>
          <w:rFonts w:ascii="Arial" w:eastAsia="Arial" w:hAnsi="Arial" w:cs="Arial"/>
          <w:spacing w:val="-6"/>
          <w:sz w:val="16"/>
          <w:szCs w:val="16"/>
        </w:rPr>
        <w:t xml:space="preserve"> </w:t>
      </w:r>
      <w:r w:rsidRPr="00A36A6F">
        <w:rPr>
          <w:rFonts w:ascii="Arial" w:eastAsia="Arial" w:hAnsi="Arial" w:cs="Arial"/>
          <w:sz w:val="16"/>
          <w:szCs w:val="16"/>
        </w:rPr>
        <w:t>construction contracts and to all related subcontracts.</w:t>
      </w:r>
    </w:p>
    <w:p w14:paraId="3347B568" w14:textId="77777777" w:rsidR="00A36A6F" w:rsidRPr="00A36A6F" w:rsidRDefault="00A36A6F" w:rsidP="00A36A6F">
      <w:pPr>
        <w:widowControl w:val="0"/>
        <w:autoSpaceDE w:val="0"/>
        <w:autoSpaceDN w:val="0"/>
        <w:rPr>
          <w:rFonts w:ascii="Arial" w:eastAsia="Arial" w:hAnsi="Arial" w:cs="Arial"/>
          <w:sz w:val="16"/>
          <w:szCs w:val="16"/>
        </w:rPr>
      </w:pPr>
    </w:p>
    <w:p w14:paraId="610714D2" w14:textId="77777777" w:rsidR="00A36A6F" w:rsidRPr="00A36A6F" w:rsidRDefault="00A36A6F" w:rsidP="005D1515">
      <w:pPr>
        <w:widowControl w:val="0"/>
        <w:numPr>
          <w:ilvl w:val="2"/>
          <w:numId w:val="39"/>
        </w:numPr>
        <w:tabs>
          <w:tab w:val="left" w:pos="340"/>
        </w:tabs>
        <w:autoSpaceDE w:val="0"/>
        <w:autoSpaceDN w:val="0"/>
        <w:ind w:left="119" w:right="38" w:firstLine="0"/>
        <w:rPr>
          <w:rFonts w:ascii="Arial" w:eastAsia="Arial" w:hAnsi="Arial" w:cs="Arial"/>
          <w:sz w:val="16"/>
          <w:szCs w:val="22"/>
        </w:rPr>
      </w:pPr>
      <w:r w:rsidRPr="00A36A6F">
        <w:rPr>
          <w:rFonts w:ascii="Arial" w:eastAsia="Arial" w:hAnsi="Arial" w:cs="Arial"/>
          <w:sz w:val="16"/>
          <w:szCs w:val="22"/>
        </w:rPr>
        <w:t>In the performance of this contract the contractor shall comply with all applicable Federal, State, and local laws governing safety, health, and sanitation (23 CFR Part 635). The</w:t>
      </w:r>
      <w:r w:rsidRPr="00A36A6F">
        <w:rPr>
          <w:rFonts w:ascii="Arial" w:eastAsia="Arial" w:hAnsi="Arial" w:cs="Arial"/>
          <w:spacing w:val="-6"/>
          <w:sz w:val="16"/>
          <w:szCs w:val="22"/>
        </w:rPr>
        <w:t xml:space="preserve"> </w:t>
      </w:r>
      <w:r w:rsidRPr="00A36A6F">
        <w:rPr>
          <w:rFonts w:ascii="Arial" w:eastAsia="Arial" w:hAnsi="Arial" w:cs="Arial"/>
          <w:sz w:val="16"/>
          <w:szCs w:val="22"/>
        </w:rPr>
        <w:t>contractor</w:t>
      </w:r>
      <w:r w:rsidRPr="00A36A6F">
        <w:rPr>
          <w:rFonts w:ascii="Arial" w:eastAsia="Arial" w:hAnsi="Arial" w:cs="Arial"/>
          <w:spacing w:val="-6"/>
          <w:sz w:val="16"/>
          <w:szCs w:val="22"/>
        </w:rPr>
        <w:t xml:space="preserve"> </w:t>
      </w:r>
      <w:r w:rsidRPr="00A36A6F">
        <w:rPr>
          <w:rFonts w:ascii="Arial" w:eastAsia="Arial" w:hAnsi="Arial" w:cs="Arial"/>
          <w:sz w:val="16"/>
          <w:szCs w:val="22"/>
        </w:rPr>
        <w:t>shall</w:t>
      </w:r>
      <w:r w:rsidRPr="00A36A6F">
        <w:rPr>
          <w:rFonts w:ascii="Arial" w:eastAsia="Arial" w:hAnsi="Arial" w:cs="Arial"/>
          <w:spacing w:val="-5"/>
          <w:sz w:val="16"/>
          <w:szCs w:val="22"/>
        </w:rPr>
        <w:t xml:space="preserve"> </w:t>
      </w:r>
      <w:r w:rsidRPr="00A36A6F">
        <w:rPr>
          <w:rFonts w:ascii="Arial" w:eastAsia="Arial" w:hAnsi="Arial" w:cs="Arial"/>
          <w:sz w:val="16"/>
          <w:szCs w:val="22"/>
        </w:rPr>
        <w:t>provide</w:t>
      </w:r>
      <w:r w:rsidRPr="00A36A6F">
        <w:rPr>
          <w:rFonts w:ascii="Arial" w:eastAsia="Arial" w:hAnsi="Arial" w:cs="Arial"/>
          <w:spacing w:val="-6"/>
          <w:sz w:val="16"/>
          <w:szCs w:val="22"/>
        </w:rPr>
        <w:t xml:space="preserve"> </w:t>
      </w:r>
      <w:r w:rsidRPr="00A36A6F">
        <w:rPr>
          <w:rFonts w:ascii="Arial" w:eastAsia="Arial" w:hAnsi="Arial" w:cs="Arial"/>
          <w:sz w:val="16"/>
          <w:szCs w:val="22"/>
        </w:rPr>
        <w:t>all</w:t>
      </w:r>
      <w:r w:rsidRPr="00A36A6F">
        <w:rPr>
          <w:rFonts w:ascii="Arial" w:eastAsia="Arial" w:hAnsi="Arial" w:cs="Arial"/>
          <w:spacing w:val="-5"/>
          <w:sz w:val="16"/>
          <w:szCs w:val="22"/>
        </w:rPr>
        <w:t xml:space="preserve"> </w:t>
      </w:r>
      <w:r w:rsidRPr="00A36A6F">
        <w:rPr>
          <w:rFonts w:ascii="Arial" w:eastAsia="Arial" w:hAnsi="Arial" w:cs="Arial"/>
          <w:sz w:val="16"/>
          <w:szCs w:val="22"/>
        </w:rPr>
        <w:t>safeguards,</w:t>
      </w:r>
      <w:r w:rsidRPr="00A36A6F">
        <w:rPr>
          <w:rFonts w:ascii="Arial" w:eastAsia="Arial" w:hAnsi="Arial" w:cs="Arial"/>
          <w:spacing w:val="-6"/>
          <w:sz w:val="16"/>
          <w:szCs w:val="22"/>
        </w:rPr>
        <w:t xml:space="preserve"> </w:t>
      </w:r>
      <w:r w:rsidRPr="00A36A6F">
        <w:rPr>
          <w:rFonts w:ascii="Arial" w:eastAsia="Arial" w:hAnsi="Arial" w:cs="Arial"/>
          <w:sz w:val="16"/>
          <w:szCs w:val="22"/>
        </w:rPr>
        <w:t>safety</w:t>
      </w:r>
      <w:r w:rsidRPr="00A36A6F">
        <w:rPr>
          <w:rFonts w:ascii="Arial" w:eastAsia="Arial" w:hAnsi="Arial" w:cs="Arial"/>
          <w:spacing w:val="-4"/>
          <w:sz w:val="16"/>
          <w:szCs w:val="22"/>
        </w:rPr>
        <w:t xml:space="preserve"> </w:t>
      </w:r>
      <w:r w:rsidRPr="00A36A6F">
        <w:rPr>
          <w:rFonts w:ascii="Arial" w:eastAsia="Arial" w:hAnsi="Arial" w:cs="Arial"/>
          <w:sz w:val="16"/>
          <w:szCs w:val="22"/>
        </w:rPr>
        <w:t>devices</w:t>
      </w:r>
      <w:r w:rsidRPr="00A36A6F">
        <w:rPr>
          <w:rFonts w:ascii="Arial" w:eastAsia="Arial" w:hAnsi="Arial" w:cs="Arial"/>
          <w:spacing w:val="-5"/>
          <w:sz w:val="16"/>
          <w:szCs w:val="22"/>
        </w:rPr>
        <w:t xml:space="preserve"> </w:t>
      </w:r>
      <w:r w:rsidRPr="00A36A6F">
        <w:rPr>
          <w:rFonts w:ascii="Arial" w:eastAsia="Arial" w:hAnsi="Arial" w:cs="Arial"/>
          <w:sz w:val="16"/>
          <w:szCs w:val="22"/>
        </w:rPr>
        <w:t>and protective equipment and take any other needed actions as it determines, or as the contracting officer may determine, to be reasonably necessary to protect the life and health of employees on the job and the safety of the public and to protect property in connection with the performance of the work covered by the contract.</w:t>
      </w:r>
      <w:r w:rsidRPr="00A36A6F">
        <w:rPr>
          <w:rFonts w:ascii="Arial" w:eastAsia="Arial" w:hAnsi="Arial" w:cs="Arial"/>
          <w:spacing w:val="40"/>
          <w:sz w:val="16"/>
          <w:szCs w:val="22"/>
        </w:rPr>
        <w:t xml:space="preserve"> </w:t>
      </w:r>
      <w:r w:rsidRPr="00A36A6F">
        <w:rPr>
          <w:rFonts w:ascii="Arial" w:eastAsia="Arial" w:hAnsi="Arial" w:cs="Arial"/>
          <w:sz w:val="16"/>
          <w:szCs w:val="22"/>
        </w:rPr>
        <w:t>23 CFR 635.108.</w:t>
      </w:r>
    </w:p>
    <w:p w14:paraId="67B6B3CC" w14:textId="77777777" w:rsidR="00A36A6F" w:rsidRPr="00A36A6F" w:rsidRDefault="00A36A6F" w:rsidP="005D1515">
      <w:pPr>
        <w:widowControl w:val="0"/>
        <w:numPr>
          <w:ilvl w:val="2"/>
          <w:numId w:val="39"/>
        </w:numPr>
        <w:tabs>
          <w:tab w:val="left" w:pos="341"/>
        </w:tabs>
        <w:autoSpaceDE w:val="0"/>
        <w:autoSpaceDN w:val="0"/>
        <w:spacing w:before="183"/>
        <w:ind w:right="76" w:firstLine="0"/>
        <w:rPr>
          <w:rFonts w:ascii="Arial" w:eastAsia="Arial" w:hAnsi="Arial" w:cs="Arial"/>
          <w:sz w:val="16"/>
          <w:szCs w:val="22"/>
        </w:rPr>
      </w:pPr>
      <w:r w:rsidRPr="00A36A6F">
        <w:rPr>
          <w:rFonts w:ascii="Arial" w:eastAsia="Arial" w:hAnsi="Arial" w:cs="Arial"/>
          <w:sz w:val="16"/>
          <w:szCs w:val="22"/>
        </w:rPr>
        <w:t>It is a condition of this contract, and shall be made a condition</w:t>
      </w:r>
      <w:r w:rsidRPr="00A36A6F">
        <w:rPr>
          <w:rFonts w:ascii="Arial" w:eastAsia="Arial" w:hAnsi="Arial" w:cs="Arial"/>
          <w:spacing w:val="-6"/>
          <w:sz w:val="16"/>
          <w:szCs w:val="22"/>
        </w:rPr>
        <w:t xml:space="preserve"> </w:t>
      </w:r>
      <w:r w:rsidRPr="00A36A6F">
        <w:rPr>
          <w:rFonts w:ascii="Arial" w:eastAsia="Arial" w:hAnsi="Arial" w:cs="Arial"/>
          <w:sz w:val="16"/>
          <w:szCs w:val="22"/>
        </w:rPr>
        <w:t>of</w:t>
      </w:r>
      <w:r w:rsidRPr="00A36A6F">
        <w:rPr>
          <w:rFonts w:ascii="Arial" w:eastAsia="Arial" w:hAnsi="Arial" w:cs="Arial"/>
          <w:spacing w:val="-6"/>
          <w:sz w:val="16"/>
          <w:szCs w:val="22"/>
        </w:rPr>
        <w:t xml:space="preserve"> </w:t>
      </w:r>
      <w:r w:rsidRPr="00A36A6F">
        <w:rPr>
          <w:rFonts w:ascii="Arial" w:eastAsia="Arial" w:hAnsi="Arial" w:cs="Arial"/>
          <w:sz w:val="16"/>
          <w:szCs w:val="22"/>
        </w:rPr>
        <w:t>each</w:t>
      </w:r>
      <w:r w:rsidRPr="00A36A6F">
        <w:rPr>
          <w:rFonts w:ascii="Arial" w:eastAsia="Arial" w:hAnsi="Arial" w:cs="Arial"/>
          <w:spacing w:val="-6"/>
          <w:sz w:val="16"/>
          <w:szCs w:val="22"/>
        </w:rPr>
        <w:t xml:space="preserve"> </w:t>
      </w:r>
      <w:r w:rsidRPr="00A36A6F">
        <w:rPr>
          <w:rFonts w:ascii="Arial" w:eastAsia="Arial" w:hAnsi="Arial" w:cs="Arial"/>
          <w:sz w:val="16"/>
          <w:szCs w:val="22"/>
        </w:rPr>
        <w:t>subcontract,</w:t>
      </w:r>
      <w:r w:rsidRPr="00A36A6F">
        <w:rPr>
          <w:rFonts w:ascii="Arial" w:eastAsia="Arial" w:hAnsi="Arial" w:cs="Arial"/>
          <w:spacing w:val="-6"/>
          <w:sz w:val="16"/>
          <w:szCs w:val="22"/>
        </w:rPr>
        <w:t xml:space="preserve"> </w:t>
      </w:r>
      <w:r w:rsidRPr="00A36A6F">
        <w:rPr>
          <w:rFonts w:ascii="Arial" w:eastAsia="Arial" w:hAnsi="Arial" w:cs="Arial"/>
          <w:sz w:val="16"/>
          <w:szCs w:val="22"/>
        </w:rPr>
        <w:t>which</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contractor</w:t>
      </w:r>
      <w:r w:rsidRPr="00A36A6F">
        <w:rPr>
          <w:rFonts w:ascii="Arial" w:eastAsia="Arial" w:hAnsi="Arial" w:cs="Arial"/>
          <w:spacing w:val="-5"/>
          <w:sz w:val="16"/>
          <w:szCs w:val="22"/>
        </w:rPr>
        <w:t xml:space="preserve"> </w:t>
      </w:r>
      <w:r w:rsidRPr="00A36A6F">
        <w:rPr>
          <w:rFonts w:ascii="Arial" w:eastAsia="Arial" w:hAnsi="Arial" w:cs="Arial"/>
          <w:sz w:val="16"/>
          <w:szCs w:val="22"/>
        </w:rPr>
        <w:t>enters</w:t>
      </w:r>
      <w:r w:rsidRPr="00A36A6F">
        <w:rPr>
          <w:rFonts w:ascii="Arial" w:eastAsia="Arial" w:hAnsi="Arial" w:cs="Arial"/>
          <w:spacing w:val="-5"/>
          <w:sz w:val="16"/>
          <w:szCs w:val="22"/>
        </w:rPr>
        <w:t xml:space="preserve"> </w:t>
      </w:r>
      <w:r w:rsidRPr="00A36A6F">
        <w:rPr>
          <w:rFonts w:ascii="Arial" w:eastAsia="Arial" w:hAnsi="Arial" w:cs="Arial"/>
          <w:sz w:val="16"/>
          <w:szCs w:val="22"/>
        </w:rPr>
        <w:t>into pursuant to this contract, that the contractor and any subcontractor shall not permit any employee, in performance of the contract, to work in surroundings or under conditions which are unsanitary, hazardous or dangerous to his/her health or safety, as determined under construction safety and</w:t>
      </w:r>
    </w:p>
    <w:p w14:paraId="671C8E72" w14:textId="77777777" w:rsidR="00A36A6F" w:rsidRPr="00A36A6F" w:rsidRDefault="00A36A6F" w:rsidP="00A36A6F">
      <w:pPr>
        <w:widowControl w:val="0"/>
        <w:autoSpaceDE w:val="0"/>
        <w:autoSpaceDN w:val="0"/>
        <w:spacing w:before="77"/>
        <w:ind w:right="147"/>
        <w:rPr>
          <w:rFonts w:ascii="Arial" w:eastAsia="Arial" w:hAnsi="Arial" w:cs="Arial"/>
          <w:sz w:val="16"/>
          <w:szCs w:val="16"/>
        </w:rPr>
      </w:pPr>
      <w:r w:rsidRPr="00A36A6F">
        <w:rPr>
          <w:rFonts w:ascii="Arial" w:eastAsia="Arial" w:hAnsi="Arial" w:cs="Arial"/>
          <w:sz w:val="16"/>
          <w:szCs w:val="16"/>
        </w:rPr>
        <w:br w:type="column"/>
      </w:r>
      <w:r w:rsidRPr="00A36A6F">
        <w:rPr>
          <w:rFonts w:ascii="Arial" w:eastAsia="Arial" w:hAnsi="Arial" w:cs="Arial"/>
          <w:sz w:val="16"/>
          <w:szCs w:val="16"/>
        </w:rPr>
        <w:t>health standards (29 CFR Part 1926) promulgated by the Secretary of Labor, in accordance with Section 107 of the Contract</w:t>
      </w:r>
      <w:r w:rsidRPr="00A36A6F">
        <w:rPr>
          <w:rFonts w:ascii="Arial" w:eastAsia="Arial" w:hAnsi="Arial" w:cs="Arial"/>
          <w:spacing w:val="-6"/>
          <w:sz w:val="16"/>
          <w:szCs w:val="16"/>
        </w:rPr>
        <w:t xml:space="preserve"> </w:t>
      </w:r>
      <w:r w:rsidRPr="00A36A6F">
        <w:rPr>
          <w:rFonts w:ascii="Arial" w:eastAsia="Arial" w:hAnsi="Arial" w:cs="Arial"/>
          <w:sz w:val="16"/>
          <w:szCs w:val="16"/>
        </w:rPr>
        <w:t>Work</w:t>
      </w:r>
      <w:r w:rsidRPr="00A36A6F">
        <w:rPr>
          <w:rFonts w:ascii="Arial" w:eastAsia="Arial" w:hAnsi="Arial" w:cs="Arial"/>
          <w:spacing w:val="-5"/>
          <w:sz w:val="16"/>
          <w:szCs w:val="16"/>
        </w:rPr>
        <w:t xml:space="preserve"> </w:t>
      </w:r>
      <w:r w:rsidRPr="00A36A6F">
        <w:rPr>
          <w:rFonts w:ascii="Arial" w:eastAsia="Arial" w:hAnsi="Arial" w:cs="Arial"/>
          <w:sz w:val="16"/>
          <w:szCs w:val="16"/>
        </w:rPr>
        <w:t>Hours</w:t>
      </w:r>
      <w:r w:rsidRPr="00A36A6F">
        <w:rPr>
          <w:rFonts w:ascii="Arial" w:eastAsia="Arial" w:hAnsi="Arial" w:cs="Arial"/>
          <w:spacing w:val="-5"/>
          <w:sz w:val="16"/>
          <w:szCs w:val="16"/>
        </w:rPr>
        <w:t xml:space="preserve"> </w:t>
      </w:r>
      <w:r w:rsidRPr="00A36A6F">
        <w:rPr>
          <w:rFonts w:ascii="Arial" w:eastAsia="Arial" w:hAnsi="Arial" w:cs="Arial"/>
          <w:sz w:val="16"/>
          <w:szCs w:val="16"/>
        </w:rPr>
        <w:t>and</w:t>
      </w:r>
      <w:r w:rsidRPr="00A36A6F">
        <w:rPr>
          <w:rFonts w:ascii="Arial" w:eastAsia="Arial" w:hAnsi="Arial" w:cs="Arial"/>
          <w:spacing w:val="-6"/>
          <w:sz w:val="16"/>
          <w:szCs w:val="16"/>
        </w:rPr>
        <w:t xml:space="preserve"> </w:t>
      </w:r>
      <w:r w:rsidRPr="00A36A6F">
        <w:rPr>
          <w:rFonts w:ascii="Arial" w:eastAsia="Arial" w:hAnsi="Arial" w:cs="Arial"/>
          <w:sz w:val="16"/>
          <w:szCs w:val="16"/>
        </w:rPr>
        <w:t>Safety</w:t>
      </w:r>
      <w:r w:rsidRPr="00A36A6F">
        <w:rPr>
          <w:rFonts w:ascii="Arial" w:eastAsia="Arial" w:hAnsi="Arial" w:cs="Arial"/>
          <w:spacing w:val="-4"/>
          <w:sz w:val="16"/>
          <w:szCs w:val="16"/>
        </w:rPr>
        <w:t xml:space="preserve"> </w:t>
      </w:r>
      <w:r w:rsidRPr="00A36A6F">
        <w:rPr>
          <w:rFonts w:ascii="Arial" w:eastAsia="Arial" w:hAnsi="Arial" w:cs="Arial"/>
          <w:sz w:val="16"/>
          <w:szCs w:val="16"/>
        </w:rPr>
        <w:t>Standards</w:t>
      </w:r>
      <w:r w:rsidRPr="00A36A6F">
        <w:rPr>
          <w:rFonts w:ascii="Arial" w:eastAsia="Arial" w:hAnsi="Arial" w:cs="Arial"/>
          <w:spacing w:val="-5"/>
          <w:sz w:val="16"/>
          <w:szCs w:val="16"/>
        </w:rPr>
        <w:t xml:space="preserve"> </w:t>
      </w:r>
      <w:r w:rsidRPr="00A36A6F">
        <w:rPr>
          <w:rFonts w:ascii="Arial" w:eastAsia="Arial" w:hAnsi="Arial" w:cs="Arial"/>
          <w:sz w:val="16"/>
          <w:szCs w:val="16"/>
        </w:rPr>
        <w:t>Act</w:t>
      </w:r>
      <w:r w:rsidRPr="00A36A6F">
        <w:rPr>
          <w:rFonts w:ascii="Arial" w:eastAsia="Arial" w:hAnsi="Arial" w:cs="Arial"/>
          <w:spacing w:val="-6"/>
          <w:sz w:val="16"/>
          <w:szCs w:val="16"/>
        </w:rPr>
        <w:t xml:space="preserve"> </w:t>
      </w:r>
      <w:r w:rsidRPr="00A36A6F">
        <w:rPr>
          <w:rFonts w:ascii="Arial" w:eastAsia="Arial" w:hAnsi="Arial" w:cs="Arial"/>
          <w:sz w:val="16"/>
          <w:szCs w:val="16"/>
        </w:rPr>
        <w:t>(40</w:t>
      </w:r>
      <w:r w:rsidRPr="00A36A6F">
        <w:rPr>
          <w:rFonts w:ascii="Arial" w:eastAsia="Arial" w:hAnsi="Arial" w:cs="Arial"/>
          <w:spacing w:val="-6"/>
          <w:sz w:val="16"/>
          <w:szCs w:val="16"/>
        </w:rPr>
        <w:t xml:space="preserve"> </w:t>
      </w:r>
      <w:r w:rsidRPr="00A36A6F">
        <w:rPr>
          <w:rFonts w:ascii="Arial" w:eastAsia="Arial" w:hAnsi="Arial" w:cs="Arial"/>
          <w:sz w:val="16"/>
          <w:szCs w:val="16"/>
        </w:rPr>
        <w:t>U.S.C. 3704).</w:t>
      </w:r>
      <w:r w:rsidRPr="00A36A6F">
        <w:rPr>
          <w:rFonts w:ascii="Arial" w:eastAsia="Arial" w:hAnsi="Arial" w:cs="Arial"/>
          <w:spacing w:val="40"/>
          <w:sz w:val="16"/>
          <w:szCs w:val="16"/>
        </w:rPr>
        <w:t xml:space="preserve"> </w:t>
      </w:r>
      <w:r w:rsidRPr="00A36A6F">
        <w:rPr>
          <w:rFonts w:ascii="Arial" w:eastAsia="Arial" w:hAnsi="Arial" w:cs="Arial"/>
          <w:sz w:val="16"/>
          <w:szCs w:val="16"/>
        </w:rPr>
        <w:t>29 CFR 1926.10.</w:t>
      </w:r>
    </w:p>
    <w:p w14:paraId="4D91967C" w14:textId="77777777" w:rsidR="00A36A6F" w:rsidRPr="00A36A6F" w:rsidRDefault="00A36A6F" w:rsidP="00A36A6F">
      <w:pPr>
        <w:widowControl w:val="0"/>
        <w:autoSpaceDE w:val="0"/>
        <w:autoSpaceDN w:val="0"/>
        <w:rPr>
          <w:rFonts w:ascii="Arial" w:eastAsia="Arial" w:hAnsi="Arial" w:cs="Arial"/>
          <w:sz w:val="16"/>
          <w:szCs w:val="16"/>
        </w:rPr>
      </w:pPr>
    </w:p>
    <w:p w14:paraId="6547028A" w14:textId="77777777" w:rsidR="00A36A6F" w:rsidRPr="00A36A6F" w:rsidRDefault="00A36A6F" w:rsidP="005D1515">
      <w:pPr>
        <w:widowControl w:val="0"/>
        <w:numPr>
          <w:ilvl w:val="2"/>
          <w:numId w:val="39"/>
        </w:numPr>
        <w:tabs>
          <w:tab w:val="left" w:pos="340"/>
        </w:tabs>
        <w:autoSpaceDE w:val="0"/>
        <w:autoSpaceDN w:val="0"/>
        <w:spacing w:before="1"/>
        <w:ind w:left="119" w:right="144" w:firstLine="0"/>
        <w:rPr>
          <w:rFonts w:ascii="Arial" w:eastAsia="Arial" w:hAnsi="Arial" w:cs="Arial"/>
          <w:sz w:val="16"/>
          <w:szCs w:val="22"/>
        </w:rPr>
      </w:pPr>
      <w:r w:rsidRPr="00A36A6F">
        <w:rPr>
          <w:rFonts w:ascii="Arial" w:eastAsia="Arial" w:hAnsi="Arial" w:cs="Arial"/>
          <w:sz w:val="16"/>
          <w:szCs w:val="22"/>
        </w:rPr>
        <w:t>Pursuant</w:t>
      </w:r>
      <w:r w:rsidRPr="00A36A6F">
        <w:rPr>
          <w:rFonts w:ascii="Arial" w:eastAsia="Arial" w:hAnsi="Arial" w:cs="Arial"/>
          <w:spacing w:val="-3"/>
          <w:sz w:val="16"/>
          <w:szCs w:val="22"/>
        </w:rPr>
        <w:t xml:space="preserve"> </w:t>
      </w:r>
      <w:r w:rsidRPr="00A36A6F">
        <w:rPr>
          <w:rFonts w:ascii="Arial" w:eastAsia="Arial" w:hAnsi="Arial" w:cs="Arial"/>
          <w:sz w:val="16"/>
          <w:szCs w:val="22"/>
        </w:rPr>
        <w:t>to</w:t>
      </w:r>
      <w:r w:rsidRPr="00A36A6F">
        <w:rPr>
          <w:rFonts w:ascii="Arial" w:eastAsia="Arial" w:hAnsi="Arial" w:cs="Arial"/>
          <w:spacing w:val="-3"/>
          <w:sz w:val="16"/>
          <w:szCs w:val="22"/>
        </w:rPr>
        <w:t xml:space="preserve"> </w:t>
      </w:r>
      <w:r w:rsidRPr="00A36A6F">
        <w:rPr>
          <w:rFonts w:ascii="Arial" w:eastAsia="Arial" w:hAnsi="Arial" w:cs="Arial"/>
          <w:sz w:val="16"/>
          <w:szCs w:val="22"/>
        </w:rPr>
        <w:t>29</w:t>
      </w:r>
      <w:r w:rsidRPr="00A36A6F">
        <w:rPr>
          <w:rFonts w:ascii="Arial" w:eastAsia="Arial" w:hAnsi="Arial" w:cs="Arial"/>
          <w:spacing w:val="-3"/>
          <w:sz w:val="16"/>
          <w:szCs w:val="22"/>
        </w:rPr>
        <w:t xml:space="preserve"> </w:t>
      </w:r>
      <w:r w:rsidRPr="00A36A6F">
        <w:rPr>
          <w:rFonts w:ascii="Arial" w:eastAsia="Arial" w:hAnsi="Arial" w:cs="Arial"/>
          <w:sz w:val="16"/>
          <w:szCs w:val="22"/>
        </w:rPr>
        <w:t>CFR</w:t>
      </w:r>
      <w:r w:rsidRPr="00A36A6F">
        <w:rPr>
          <w:rFonts w:ascii="Arial" w:eastAsia="Arial" w:hAnsi="Arial" w:cs="Arial"/>
          <w:spacing w:val="-3"/>
          <w:sz w:val="16"/>
          <w:szCs w:val="22"/>
        </w:rPr>
        <w:t xml:space="preserve"> </w:t>
      </w:r>
      <w:r w:rsidRPr="00A36A6F">
        <w:rPr>
          <w:rFonts w:ascii="Arial" w:eastAsia="Arial" w:hAnsi="Arial" w:cs="Arial"/>
          <w:sz w:val="16"/>
          <w:szCs w:val="22"/>
        </w:rPr>
        <w:t>1926.3,</w:t>
      </w:r>
      <w:r w:rsidRPr="00A36A6F">
        <w:rPr>
          <w:rFonts w:ascii="Arial" w:eastAsia="Arial" w:hAnsi="Arial" w:cs="Arial"/>
          <w:spacing w:val="-3"/>
          <w:sz w:val="16"/>
          <w:szCs w:val="22"/>
        </w:rPr>
        <w:t xml:space="preserve"> </w:t>
      </w:r>
      <w:r w:rsidRPr="00A36A6F">
        <w:rPr>
          <w:rFonts w:ascii="Arial" w:eastAsia="Arial" w:hAnsi="Arial" w:cs="Arial"/>
          <w:sz w:val="16"/>
          <w:szCs w:val="22"/>
        </w:rPr>
        <w:t>it</w:t>
      </w:r>
      <w:r w:rsidRPr="00A36A6F">
        <w:rPr>
          <w:rFonts w:ascii="Arial" w:eastAsia="Arial" w:hAnsi="Arial" w:cs="Arial"/>
          <w:spacing w:val="-1"/>
          <w:sz w:val="16"/>
          <w:szCs w:val="22"/>
        </w:rPr>
        <w:t xml:space="preserve"> </w:t>
      </w:r>
      <w:r w:rsidRPr="00A36A6F">
        <w:rPr>
          <w:rFonts w:ascii="Arial" w:eastAsia="Arial" w:hAnsi="Arial" w:cs="Arial"/>
          <w:sz w:val="16"/>
          <w:szCs w:val="22"/>
        </w:rPr>
        <w:t>is</w:t>
      </w:r>
      <w:r w:rsidRPr="00A36A6F">
        <w:rPr>
          <w:rFonts w:ascii="Arial" w:eastAsia="Arial" w:hAnsi="Arial" w:cs="Arial"/>
          <w:spacing w:val="-2"/>
          <w:sz w:val="16"/>
          <w:szCs w:val="22"/>
        </w:rPr>
        <w:t xml:space="preserve"> </w:t>
      </w:r>
      <w:r w:rsidRPr="00A36A6F">
        <w:rPr>
          <w:rFonts w:ascii="Arial" w:eastAsia="Arial" w:hAnsi="Arial" w:cs="Arial"/>
          <w:sz w:val="16"/>
          <w:szCs w:val="22"/>
        </w:rPr>
        <w:t>a</w:t>
      </w:r>
      <w:r w:rsidRPr="00A36A6F">
        <w:rPr>
          <w:rFonts w:ascii="Arial" w:eastAsia="Arial" w:hAnsi="Arial" w:cs="Arial"/>
          <w:spacing w:val="-3"/>
          <w:sz w:val="16"/>
          <w:szCs w:val="22"/>
        </w:rPr>
        <w:t xml:space="preserve"> </w:t>
      </w:r>
      <w:r w:rsidRPr="00A36A6F">
        <w:rPr>
          <w:rFonts w:ascii="Arial" w:eastAsia="Arial" w:hAnsi="Arial" w:cs="Arial"/>
          <w:sz w:val="16"/>
          <w:szCs w:val="22"/>
        </w:rPr>
        <w:t>condition</w:t>
      </w:r>
      <w:r w:rsidRPr="00A36A6F">
        <w:rPr>
          <w:rFonts w:ascii="Arial" w:eastAsia="Arial" w:hAnsi="Arial" w:cs="Arial"/>
          <w:spacing w:val="-3"/>
          <w:sz w:val="16"/>
          <w:szCs w:val="22"/>
        </w:rPr>
        <w:t xml:space="preserve"> </w:t>
      </w:r>
      <w:r w:rsidRPr="00A36A6F">
        <w:rPr>
          <w:rFonts w:ascii="Arial" w:eastAsia="Arial" w:hAnsi="Arial" w:cs="Arial"/>
          <w:sz w:val="16"/>
          <w:szCs w:val="22"/>
        </w:rPr>
        <w:t>of</w:t>
      </w:r>
      <w:r w:rsidRPr="00A36A6F">
        <w:rPr>
          <w:rFonts w:ascii="Arial" w:eastAsia="Arial" w:hAnsi="Arial" w:cs="Arial"/>
          <w:spacing w:val="-3"/>
          <w:sz w:val="16"/>
          <w:szCs w:val="22"/>
        </w:rPr>
        <w:t xml:space="preserve"> </w:t>
      </w:r>
      <w:r w:rsidRPr="00A36A6F">
        <w:rPr>
          <w:rFonts w:ascii="Arial" w:eastAsia="Arial" w:hAnsi="Arial" w:cs="Arial"/>
          <w:sz w:val="16"/>
          <w:szCs w:val="22"/>
        </w:rPr>
        <w:t>this</w:t>
      </w:r>
      <w:r w:rsidRPr="00A36A6F">
        <w:rPr>
          <w:rFonts w:ascii="Arial" w:eastAsia="Arial" w:hAnsi="Arial" w:cs="Arial"/>
          <w:spacing w:val="-2"/>
          <w:sz w:val="16"/>
          <w:szCs w:val="22"/>
        </w:rPr>
        <w:t xml:space="preserve"> </w:t>
      </w:r>
      <w:r w:rsidRPr="00A36A6F">
        <w:rPr>
          <w:rFonts w:ascii="Arial" w:eastAsia="Arial" w:hAnsi="Arial" w:cs="Arial"/>
          <w:sz w:val="16"/>
          <w:szCs w:val="22"/>
        </w:rPr>
        <w:t>contract that the Secretary of Labor or authorized representative thereof, shall have right of entry to any site of contract performance</w:t>
      </w:r>
      <w:r w:rsidRPr="00A36A6F">
        <w:rPr>
          <w:rFonts w:ascii="Arial" w:eastAsia="Arial" w:hAnsi="Arial" w:cs="Arial"/>
          <w:spacing w:val="-5"/>
          <w:sz w:val="16"/>
          <w:szCs w:val="22"/>
        </w:rPr>
        <w:t xml:space="preserve"> </w:t>
      </w:r>
      <w:r w:rsidRPr="00A36A6F">
        <w:rPr>
          <w:rFonts w:ascii="Arial" w:eastAsia="Arial" w:hAnsi="Arial" w:cs="Arial"/>
          <w:sz w:val="16"/>
          <w:szCs w:val="22"/>
        </w:rPr>
        <w:t>to</w:t>
      </w:r>
      <w:r w:rsidRPr="00A36A6F">
        <w:rPr>
          <w:rFonts w:ascii="Arial" w:eastAsia="Arial" w:hAnsi="Arial" w:cs="Arial"/>
          <w:spacing w:val="-5"/>
          <w:sz w:val="16"/>
          <w:szCs w:val="22"/>
        </w:rPr>
        <w:t xml:space="preserve"> </w:t>
      </w:r>
      <w:r w:rsidRPr="00A36A6F">
        <w:rPr>
          <w:rFonts w:ascii="Arial" w:eastAsia="Arial" w:hAnsi="Arial" w:cs="Arial"/>
          <w:sz w:val="16"/>
          <w:szCs w:val="22"/>
        </w:rPr>
        <w:t>inspect</w:t>
      </w:r>
      <w:r w:rsidRPr="00A36A6F">
        <w:rPr>
          <w:rFonts w:ascii="Arial" w:eastAsia="Arial" w:hAnsi="Arial" w:cs="Arial"/>
          <w:spacing w:val="-5"/>
          <w:sz w:val="16"/>
          <w:szCs w:val="22"/>
        </w:rPr>
        <w:t xml:space="preserve"> </w:t>
      </w:r>
      <w:r w:rsidRPr="00A36A6F">
        <w:rPr>
          <w:rFonts w:ascii="Arial" w:eastAsia="Arial" w:hAnsi="Arial" w:cs="Arial"/>
          <w:sz w:val="16"/>
          <w:szCs w:val="22"/>
        </w:rPr>
        <w:t>or</w:t>
      </w:r>
      <w:r w:rsidRPr="00A36A6F">
        <w:rPr>
          <w:rFonts w:ascii="Arial" w:eastAsia="Arial" w:hAnsi="Arial" w:cs="Arial"/>
          <w:spacing w:val="-5"/>
          <w:sz w:val="16"/>
          <w:szCs w:val="22"/>
        </w:rPr>
        <w:t xml:space="preserve"> </w:t>
      </w:r>
      <w:r w:rsidRPr="00A36A6F">
        <w:rPr>
          <w:rFonts w:ascii="Arial" w:eastAsia="Arial" w:hAnsi="Arial" w:cs="Arial"/>
          <w:sz w:val="16"/>
          <w:szCs w:val="22"/>
        </w:rPr>
        <w:t>investigate</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matter</w:t>
      </w:r>
      <w:r w:rsidRPr="00A36A6F">
        <w:rPr>
          <w:rFonts w:ascii="Arial" w:eastAsia="Arial" w:hAnsi="Arial" w:cs="Arial"/>
          <w:spacing w:val="-5"/>
          <w:sz w:val="16"/>
          <w:szCs w:val="22"/>
        </w:rPr>
        <w:t xml:space="preserve"> </w:t>
      </w:r>
      <w:r w:rsidRPr="00A36A6F">
        <w:rPr>
          <w:rFonts w:ascii="Arial" w:eastAsia="Arial" w:hAnsi="Arial" w:cs="Arial"/>
          <w:sz w:val="16"/>
          <w:szCs w:val="22"/>
        </w:rPr>
        <w:t>of</w:t>
      </w:r>
      <w:r w:rsidRPr="00A36A6F">
        <w:rPr>
          <w:rFonts w:ascii="Arial" w:eastAsia="Arial" w:hAnsi="Arial" w:cs="Arial"/>
          <w:spacing w:val="-5"/>
          <w:sz w:val="16"/>
          <w:szCs w:val="22"/>
        </w:rPr>
        <w:t xml:space="preserve"> </w:t>
      </w:r>
      <w:r w:rsidRPr="00A36A6F">
        <w:rPr>
          <w:rFonts w:ascii="Arial" w:eastAsia="Arial" w:hAnsi="Arial" w:cs="Arial"/>
          <w:sz w:val="16"/>
          <w:szCs w:val="22"/>
        </w:rPr>
        <w:t xml:space="preserve">compliance with the construction safety and health standards and to carry out the duties of the Secretary under Section 107 of the Contract Work Hours and Safety Standards Act (40 U.S.C. </w:t>
      </w:r>
      <w:r w:rsidRPr="00A36A6F">
        <w:rPr>
          <w:rFonts w:ascii="Arial" w:eastAsia="Arial" w:hAnsi="Arial" w:cs="Arial"/>
          <w:spacing w:val="-2"/>
          <w:sz w:val="16"/>
          <w:szCs w:val="22"/>
        </w:rPr>
        <w:t>3704).</w:t>
      </w:r>
    </w:p>
    <w:p w14:paraId="70394CC2" w14:textId="77777777" w:rsidR="00A36A6F" w:rsidRPr="00A36A6F" w:rsidRDefault="00A36A6F" w:rsidP="00A36A6F">
      <w:pPr>
        <w:widowControl w:val="0"/>
        <w:autoSpaceDE w:val="0"/>
        <w:autoSpaceDN w:val="0"/>
        <w:spacing w:before="183"/>
        <w:rPr>
          <w:rFonts w:ascii="Arial" w:eastAsia="Arial" w:hAnsi="Arial" w:cs="Arial"/>
          <w:sz w:val="16"/>
          <w:szCs w:val="16"/>
        </w:rPr>
      </w:pPr>
    </w:p>
    <w:p w14:paraId="6142AC81" w14:textId="77777777" w:rsidR="00A36A6F" w:rsidRPr="00A36A6F" w:rsidRDefault="00A36A6F" w:rsidP="005D1515">
      <w:pPr>
        <w:pStyle w:val="ListParagraph"/>
        <w:numPr>
          <w:ilvl w:val="1"/>
          <w:numId w:val="39"/>
        </w:numPr>
        <w:spacing w:before="96"/>
        <w:rPr>
          <w:rFonts w:ascii="Arial" w:eastAsia="Arial" w:hAnsi="Arial" w:cs="Arial"/>
          <w:b/>
          <w:bCs/>
          <w:sz w:val="16"/>
          <w:szCs w:val="16"/>
        </w:rPr>
      </w:pPr>
      <w:r w:rsidRPr="00A36A6F">
        <w:rPr>
          <w:rFonts w:ascii="Arial" w:eastAsia="Arial" w:hAnsi="Arial" w:cs="Arial"/>
          <w:b/>
          <w:bCs/>
          <w:sz w:val="16"/>
          <w:szCs w:val="16"/>
        </w:rPr>
        <w:t>FALSE</w:t>
      </w:r>
      <w:r w:rsidRPr="00A36A6F">
        <w:rPr>
          <w:rFonts w:ascii="Arial" w:eastAsia="Arial" w:hAnsi="Arial" w:cs="Arial"/>
          <w:b/>
          <w:bCs/>
          <w:spacing w:val="-12"/>
          <w:sz w:val="16"/>
          <w:szCs w:val="16"/>
        </w:rPr>
        <w:t xml:space="preserve"> </w:t>
      </w:r>
      <w:r w:rsidRPr="00A36A6F">
        <w:rPr>
          <w:rFonts w:ascii="Arial" w:eastAsia="Arial" w:hAnsi="Arial" w:cs="Arial"/>
          <w:b/>
          <w:bCs/>
          <w:sz w:val="16"/>
          <w:szCs w:val="16"/>
        </w:rPr>
        <w:t>STATEMENTS</w:t>
      </w:r>
      <w:r w:rsidRPr="00A36A6F">
        <w:rPr>
          <w:rFonts w:ascii="Arial" w:eastAsia="Arial" w:hAnsi="Arial" w:cs="Arial"/>
          <w:b/>
          <w:bCs/>
          <w:spacing w:val="-11"/>
          <w:sz w:val="16"/>
          <w:szCs w:val="16"/>
        </w:rPr>
        <w:t xml:space="preserve"> </w:t>
      </w:r>
      <w:r w:rsidRPr="00A36A6F">
        <w:rPr>
          <w:rFonts w:ascii="Arial" w:eastAsia="Arial" w:hAnsi="Arial" w:cs="Arial"/>
          <w:b/>
          <w:bCs/>
          <w:sz w:val="16"/>
          <w:szCs w:val="16"/>
        </w:rPr>
        <w:t>CONCERNING</w:t>
      </w:r>
      <w:r w:rsidRPr="00A36A6F">
        <w:rPr>
          <w:rFonts w:ascii="Arial" w:eastAsia="Arial" w:hAnsi="Arial" w:cs="Arial"/>
          <w:b/>
          <w:bCs/>
          <w:spacing w:val="-11"/>
          <w:sz w:val="16"/>
          <w:szCs w:val="16"/>
        </w:rPr>
        <w:t xml:space="preserve"> </w:t>
      </w:r>
      <w:r w:rsidRPr="00A36A6F">
        <w:rPr>
          <w:rFonts w:ascii="Arial" w:eastAsia="Arial" w:hAnsi="Arial" w:cs="Arial"/>
          <w:b/>
          <w:bCs/>
          <w:sz w:val="16"/>
          <w:szCs w:val="16"/>
        </w:rPr>
        <w:t xml:space="preserve">HIGHWAY </w:t>
      </w:r>
      <w:r w:rsidRPr="00A36A6F">
        <w:rPr>
          <w:rFonts w:ascii="Arial" w:eastAsia="Arial" w:hAnsi="Arial" w:cs="Arial"/>
          <w:b/>
          <w:bCs/>
          <w:spacing w:val="-2"/>
          <w:sz w:val="16"/>
          <w:szCs w:val="16"/>
        </w:rPr>
        <w:t>PROJECTS</w:t>
      </w:r>
    </w:p>
    <w:p w14:paraId="55E0BEC8" w14:textId="77777777" w:rsidR="00A36A6F" w:rsidRPr="00A36A6F" w:rsidRDefault="00A36A6F" w:rsidP="00A36A6F">
      <w:pPr>
        <w:widowControl w:val="0"/>
        <w:autoSpaceDE w:val="0"/>
        <w:autoSpaceDN w:val="0"/>
        <w:rPr>
          <w:rFonts w:ascii="Arial" w:eastAsia="Arial" w:hAnsi="Arial" w:cs="Arial"/>
          <w:b/>
          <w:sz w:val="16"/>
          <w:szCs w:val="16"/>
        </w:rPr>
      </w:pPr>
    </w:p>
    <w:p w14:paraId="2A03EA68" w14:textId="77777777" w:rsidR="00A36A6F" w:rsidRPr="00A36A6F" w:rsidRDefault="00A36A6F" w:rsidP="00A36A6F">
      <w:pPr>
        <w:widowControl w:val="0"/>
        <w:autoSpaceDE w:val="0"/>
        <w:autoSpaceDN w:val="0"/>
        <w:ind w:right="132"/>
        <w:rPr>
          <w:rFonts w:ascii="Arial" w:eastAsia="Arial" w:hAnsi="Arial" w:cs="Arial"/>
          <w:sz w:val="16"/>
          <w:szCs w:val="16"/>
        </w:rPr>
      </w:pPr>
      <w:r w:rsidRPr="00A36A6F">
        <w:rPr>
          <w:rFonts w:ascii="Arial" w:eastAsia="Arial" w:hAnsi="Arial" w:cs="Arial"/>
          <w:sz w:val="16"/>
          <w:szCs w:val="16"/>
        </w:rPr>
        <w:t>This</w:t>
      </w:r>
      <w:r w:rsidRPr="00A36A6F">
        <w:rPr>
          <w:rFonts w:ascii="Arial" w:eastAsia="Arial" w:hAnsi="Arial" w:cs="Arial"/>
          <w:spacing w:val="-5"/>
          <w:sz w:val="16"/>
          <w:szCs w:val="16"/>
        </w:rPr>
        <w:t xml:space="preserve"> </w:t>
      </w:r>
      <w:r w:rsidRPr="00A36A6F">
        <w:rPr>
          <w:rFonts w:ascii="Arial" w:eastAsia="Arial" w:hAnsi="Arial" w:cs="Arial"/>
          <w:sz w:val="16"/>
          <w:szCs w:val="16"/>
        </w:rPr>
        <w:t>provision</w:t>
      </w:r>
      <w:r w:rsidRPr="00A36A6F">
        <w:rPr>
          <w:rFonts w:ascii="Arial" w:eastAsia="Arial" w:hAnsi="Arial" w:cs="Arial"/>
          <w:spacing w:val="-6"/>
          <w:sz w:val="16"/>
          <w:szCs w:val="16"/>
        </w:rPr>
        <w:t xml:space="preserve"> </w:t>
      </w:r>
      <w:r w:rsidRPr="00A36A6F">
        <w:rPr>
          <w:rFonts w:ascii="Arial" w:eastAsia="Arial" w:hAnsi="Arial" w:cs="Arial"/>
          <w:sz w:val="16"/>
          <w:szCs w:val="16"/>
        </w:rPr>
        <w:t>is</w:t>
      </w:r>
      <w:r w:rsidRPr="00A36A6F">
        <w:rPr>
          <w:rFonts w:ascii="Arial" w:eastAsia="Arial" w:hAnsi="Arial" w:cs="Arial"/>
          <w:spacing w:val="-6"/>
          <w:sz w:val="16"/>
          <w:szCs w:val="16"/>
        </w:rPr>
        <w:t xml:space="preserve"> </w:t>
      </w:r>
      <w:r w:rsidRPr="00A36A6F">
        <w:rPr>
          <w:rFonts w:ascii="Arial" w:eastAsia="Arial" w:hAnsi="Arial" w:cs="Arial"/>
          <w:sz w:val="16"/>
          <w:szCs w:val="16"/>
        </w:rPr>
        <w:t>applicable</w:t>
      </w:r>
      <w:r w:rsidRPr="00A36A6F">
        <w:rPr>
          <w:rFonts w:ascii="Arial" w:eastAsia="Arial" w:hAnsi="Arial" w:cs="Arial"/>
          <w:spacing w:val="-6"/>
          <w:sz w:val="16"/>
          <w:szCs w:val="16"/>
        </w:rPr>
        <w:t xml:space="preserve"> </w:t>
      </w:r>
      <w:r w:rsidRPr="00A36A6F">
        <w:rPr>
          <w:rFonts w:ascii="Arial" w:eastAsia="Arial" w:hAnsi="Arial" w:cs="Arial"/>
          <w:sz w:val="16"/>
          <w:szCs w:val="16"/>
        </w:rPr>
        <w:t>to</w:t>
      </w:r>
      <w:r w:rsidRPr="00A36A6F">
        <w:rPr>
          <w:rFonts w:ascii="Arial" w:eastAsia="Arial" w:hAnsi="Arial" w:cs="Arial"/>
          <w:spacing w:val="-6"/>
          <w:sz w:val="16"/>
          <w:szCs w:val="16"/>
        </w:rPr>
        <w:t xml:space="preserve"> </w:t>
      </w:r>
      <w:r w:rsidRPr="00A36A6F">
        <w:rPr>
          <w:rFonts w:ascii="Arial" w:eastAsia="Arial" w:hAnsi="Arial" w:cs="Arial"/>
          <w:sz w:val="16"/>
          <w:szCs w:val="16"/>
        </w:rPr>
        <w:t>all</w:t>
      </w:r>
      <w:r w:rsidRPr="00A36A6F">
        <w:rPr>
          <w:rFonts w:ascii="Arial" w:eastAsia="Arial" w:hAnsi="Arial" w:cs="Arial"/>
          <w:spacing w:val="-6"/>
          <w:sz w:val="16"/>
          <w:szCs w:val="16"/>
        </w:rPr>
        <w:t xml:space="preserve"> </w:t>
      </w:r>
      <w:r w:rsidRPr="00A36A6F">
        <w:rPr>
          <w:rFonts w:ascii="Arial" w:eastAsia="Arial" w:hAnsi="Arial" w:cs="Arial"/>
          <w:sz w:val="16"/>
          <w:szCs w:val="16"/>
        </w:rPr>
        <w:t>Federal-aid</w:t>
      </w:r>
      <w:r w:rsidRPr="00A36A6F">
        <w:rPr>
          <w:rFonts w:ascii="Arial" w:eastAsia="Arial" w:hAnsi="Arial" w:cs="Arial"/>
          <w:spacing w:val="-6"/>
          <w:sz w:val="16"/>
          <w:szCs w:val="16"/>
        </w:rPr>
        <w:t xml:space="preserve"> </w:t>
      </w:r>
      <w:r w:rsidRPr="00A36A6F">
        <w:rPr>
          <w:rFonts w:ascii="Arial" w:eastAsia="Arial" w:hAnsi="Arial" w:cs="Arial"/>
          <w:sz w:val="16"/>
          <w:szCs w:val="16"/>
        </w:rPr>
        <w:t>construction contracts and to all related subcontracts.</w:t>
      </w:r>
    </w:p>
    <w:p w14:paraId="734452E6" w14:textId="77777777" w:rsidR="00A36A6F" w:rsidRPr="00A36A6F" w:rsidRDefault="00A36A6F" w:rsidP="00A36A6F">
      <w:pPr>
        <w:widowControl w:val="0"/>
        <w:autoSpaceDE w:val="0"/>
        <w:autoSpaceDN w:val="0"/>
        <w:rPr>
          <w:rFonts w:ascii="Arial" w:eastAsia="Arial" w:hAnsi="Arial" w:cs="Arial"/>
          <w:sz w:val="16"/>
          <w:szCs w:val="16"/>
        </w:rPr>
      </w:pPr>
    </w:p>
    <w:p w14:paraId="1F2D2776" w14:textId="77777777" w:rsidR="00A36A6F" w:rsidRPr="00A36A6F" w:rsidRDefault="00A36A6F" w:rsidP="00A36A6F">
      <w:pPr>
        <w:widowControl w:val="0"/>
        <w:autoSpaceDE w:val="0"/>
        <w:autoSpaceDN w:val="0"/>
        <w:ind w:right="118"/>
        <w:rPr>
          <w:rFonts w:ascii="Arial" w:eastAsia="Arial" w:hAnsi="Arial" w:cs="Arial"/>
          <w:sz w:val="16"/>
          <w:szCs w:val="16"/>
        </w:rPr>
      </w:pPr>
      <w:r w:rsidRPr="00A36A6F">
        <w:rPr>
          <w:rFonts w:ascii="Arial" w:eastAsia="Arial" w:hAnsi="Arial" w:cs="Arial"/>
          <w:sz w:val="16"/>
          <w:szCs w:val="16"/>
        </w:rPr>
        <w:t>In order to assure high quality and durable construction in conformity with approved plans and specifications and a high degree of reliability on statements and representations made by engineers, contractors, suppliers, and workers on Federal- aid highway projects, it is essential that all persons concerned with</w:t>
      </w:r>
      <w:r w:rsidRPr="00A36A6F">
        <w:rPr>
          <w:rFonts w:ascii="Arial" w:eastAsia="Arial" w:hAnsi="Arial" w:cs="Arial"/>
          <w:spacing w:val="-6"/>
          <w:sz w:val="16"/>
          <w:szCs w:val="16"/>
        </w:rPr>
        <w:t xml:space="preserve"> </w:t>
      </w:r>
      <w:r w:rsidRPr="00A36A6F">
        <w:rPr>
          <w:rFonts w:ascii="Arial" w:eastAsia="Arial" w:hAnsi="Arial" w:cs="Arial"/>
          <w:sz w:val="16"/>
          <w:szCs w:val="16"/>
        </w:rPr>
        <w:t>the</w:t>
      </w:r>
      <w:r w:rsidRPr="00A36A6F">
        <w:rPr>
          <w:rFonts w:ascii="Arial" w:eastAsia="Arial" w:hAnsi="Arial" w:cs="Arial"/>
          <w:spacing w:val="-6"/>
          <w:sz w:val="16"/>
          <w:szCs w:val="16"/>
        </w:rPr>
        <w:t xml:space="preserve"> </w:t>
      </w:r>
      <w:r w:rsidRPr="00A36A6F">
        <w:rPr>
          <w:rFonts w:ascii="Arial" w:eastAsia="Arial" w:hAnsi="Arial" w:cs="Arial"/>
          <w:sz w:val="16"/>
          <w:szCs w:val="16"/>
        </w:rPr>
        <w:t>project</w:t>
      </w:r>
      <w:r w:rsidRPr="00A36A6F">
        <w:rPr>
          <w:rFonts w:ascii="Arial" w:eastAsia="Arial" w:hAnsi="Arial" w:cs="Arial"/>
          <w:spacing w:val="-6"/>
          <w:sz w:val="16"/>
          <w:szCs w:val="16"/>
        </w:rPr>
        <w:t xml:space="preserve"> </w:t>
      </w:r>
      <w:r w:rsidRPr="00A36A6F">
        <w:rPr>
          <w:rFonts w:ascii="Arial" w:eastAsia="Arial" w:hAnsi="Arial" w:cs="Arial"/>
          <w:sz w:val="16"/>
          <w:szCs w:val="16"/>
        </w:rPr>
        <w:t>perform</w:t>
      </w:r>
      <w:r w:rsidRPr="00A36A6F">
        <w:rPr>
          <w:rFonts w:ascii="Arial" w:eastAsia="Arial" w:hAnsi="Arial" w:cs="Arial"/>
          <w:spacing w:val="-5"/>
          <w:sz w:val="16"/>
          <w:szCs w:val="16"/>
        </w:rPr>
        <w:t xml:space="preserve"> </w:t>
      </w:r>
      <w:r w:rsidRPr="00A36A6F">
        <w:rPr>
          <w:rFonts w:ascii="Arial" w:eastAsia="Arial" w:hAnsi="Arial" w:cs="Arial"/>
          <w:sz w:val="16"/>
          <w:szCs w:val="16"/>
        </w:rPr>
        <w:t>their</w:t>
      </w:r>
      <w:r w:rsidRPr="00A36A6F">
        <w:rPr>
          <w:rFonts w:ascii="Arial" w:eastAsia="Arial" w:hAnsi="Arial" w:cs="Arial"/>
          <w:spacing w:val="-6"/>
          <w:sz w:val="16"/>
          <w:szCs w:val="16"/>
        </w:rPr>
        <w:t xml:space="preserve"> </w:t>
      </w:r>
      <w:r w:rsidRPr="00A36A6F">
        <w:rPr>
          <w:rFonts w:ascii="Arial" w:eastAsia="Arial" w:hAnsi="Arial" w:cs="Arial"/>
          <w:sz w:val="16"/>
          <w:szCs w:val="16"/>
        </w:rPr>
        <w:t>functions</w:t>
      </w:r>
      <w:r w:rsidRPr="00A36A6F">
        <w:rPr>
          <w:rFonts w:ascii="Arial" w:eastAsia="Arial" w:hAnsi="Arial" w:cs="Arial"/>
          <w:spacing w:val="-5"/>
          <w:sz w:val="16"/>
          <w:szCs w:val="16"/>
        </w:rPr>
        <w:t xml:space="preserve"> </w:t>
      </w:r>
      <w:r w:rsidRPr="00A36A6F">
        <w:rPr>
          <w:rFonts w:ascii="Arial" w:eastAsia="Arial" w:hAnsi="Arial" w:cs="Arial"/>
          <w:sz w:val="16"/>
          <w:szCs w:val="16"/>
        </w:rPr>
        <w:t>as</w:t>
      </w:r>
      <w:r w:rsidRPr="00A36A6F">
        <w:rPr>
          <w:rFonts w:ascii="Arial" w:eastAsia="Arial" w:hAnsi="Arial" w:cs="Arial"/>
          <w:spacing w:val="-5"/>
          <w:sz w:val="16"/>
          <w:szCs w:val="16"/>
        </w:rPr>
        <w:t xml:space="preserve"> </w:t>
      </w:r>
      <w:r w:rsidRPr="00A36A6F">
        <w:rPr>
          <w:rFonts w:ascii="Arial" w:eastAsia="Arial" w:hAnsi="Arial" w:cs="Arial"/>
          <w:sz w:val="16"/>
          <w:szCs w:val="16"/>
        </w:rPr>
        <w:t>carefully,</w:t>
      </w:r>
      <w:r w:rsidRPr="00A36A6F">
        <w:rPr>
          <w:rFonts w:ascii="Arial" w:eastAsia="Arial" w:hAnsi="Arial" w:cs="Arial"/>
          <w:spacing w:val="-7"/>
          <w:sz w:val="16"/>
          <w:szCs w:val="16"/>
        </w:rPr>
        <w:t xml:space="preserve"> </w:t>
      </w:r>
      <w:r w:rsidRPr="00A36A6F">
        <w:rPr>
          <w:rFonts w:ascii="Arial" w:eastAsia="Arial" w:hAnsi="Arial" w:cs="Arial"/>
          <w:sz w:val="16"/>
          <w:szCs w:val="16"/>
        </w:rPr>
        <w:t>thoroughly, and honestly as possible.</w:t>
      </w:r>
      <w:r w:rsidRPr="00A36A6F">
        <w:rPr>
          <w:rFonts w:ascii="Arial" w:eastAsia="Arial" w:hAnsi="Arial" w:cs="Arial"/>
          <w:spacing w:val="40"/>
          <w:sz w:val="16"/>
          <w:szCs w:val="16"/>
        </w:rPr>
        <w:t xml:space="preserve"> </w:t>
      </w:r>
      <w:r w:rsidRPr="00A36A6F">
        <w:rPr>
          <w:rFonts w:ascii="Arial" w:eastAsia="Arial" w:hAnsi="Arial" w:cs="Arial"/>
          <w:sz w:val="16"/>
          <w:szCs w:val="16"/>
        </w:rPr>
        <w:t>Willful falsification, distortion, or misrepresentation with respect to any facts related to the project is a violation of Federal law.</w:t>
      </w:r>
      <w:r w:rsidRPr="00A36A6F">
        <w:rPr>
          <w:rFonts w:ascii="Arial" w:eastAsia="Arial" w:hAnsi="Arial" w:cs="Arial"/>
          <w:spacing w:val="40"/>
          <w:sz w:val="16"/>
          <w:szCs w:val="16"/>
        </w:rPr>
        <w:t xml:space="preserve"> </w:t>
      </w:r>
      <w:r w:rsidRPr="00A36A6F">
        <w:rPr>
          <w:rFonts w:ascii="Arial" w:eastAsia="Arial" w:hAnsi="Arial" w:cs="Arial"/>
          <w:sz w:val="16"/>
          <w:szCs w:val="16"/>
        </w:rPr>
        <w:t xml:space="preserve">To prevent any misunderstanding regarding the seriousness of these and similar acts, Form FHWA-1022 shall be posted on each Federal-aid highway project (23 CFR Part 635) in one or more places where it is readily available to all </w:t>
      </w:r>
      <w:proofErr w:type="gramStart"/>
      <w:r w:rsidRPr="00A36A6F">
        <w:rPr>
          <w:rFonts w:ascii="Arial" w:eastAsia="Arial" w:hAnsi="Arial" w:cs="Arial"/>
          <w:sz w:val="16"/>
          <w:szCs w:val="16"/>
        </w:rPr>
        <w:t>persons</w:t>
      </w:r>
      <w:proofErr w:type="gramEnd"/>
      <w:r w:rsidRPr="00A36A6F">
        <w:rPr>
          <w:rFonts w:ascii="Arial" w:eastAsia="Arial" w:hAnsi="Arial" w:cs="Arial"/>
          <w:sz w:val="16"/>
          <w:szCs w:val="16"/>
        </w:rPr>
        <w:t xml:space="preserve"> concerned with the project:</w:t>
      </w:r>
    </w:p>
    <w:p w14:paraId="224F8E8B" w14:textId="77777777" w:rsidR="00A36A6F" w:rsidRPr="00A36A6F" w:rsidRDefault="00A36A6F" w:rsidP="00A36A6F">
      <w:pPr>
        <w:widowControl w:val="0"/>
        <w:autoSpaceDE w:val="0"/>
        <w:autoSpaceDN w:val="0"/>
        <w:spacing w:before="183"/>
        <w:rPr>
          <w:rFonts w:ascii="Arial" w:eastAsia="Arial" w:hAnsi="Arial" w:cs="Arial"/>
          <w:sz w:val="16"/>
          <w:szCs w:val="16"/>
        </w:rPr>
      </w:pPr>
    </w:p>
    <w:p w14:paraId="611C3892" w14:textId="77777777" w:rsidR="00A36A6F" w:rsidRPr="00A36A6F" w:rsidRDefault="00A36A6F" w:rsidP="00A36A6F">
      <w:pPr>
        <w:widowControl w:val="0"/>
        <w:autoSpaceDE w:val="0"/>
        <w:autoSpaceDN w:val="0"/>
        <w:rPr>
          <w:rFonts w:ascii="Arial" w:eastAsia="Arial" w:hAnsi="Arial" w:cs="Arial"/>
          <w:sz w:val="16"/>
          <w:szCs w:val="16"/>
        </w:rPr>
      </w:pPr>
      <w:r w:rsidRPr="00A36A6F">
        <w:rPr>
          <w:rFonts w:ascii="Arial" w:eastAsia="Arial" w:hAnsi="Arial" w:cs="Arial"/>
          <w:sz w:val="16"/>
          <w:szCs w:val="16"/>
        </w:rPr>
        <w:t>18</w:t>
      </w:r>
      <w:r w:rsidRPr="00A36A6F">
        <w:rPr>
          <w:rFonts w:ascii="Arial" w:eastAsia="Arial" w:hAnsi="Arial" w:cs="Arial"/>
          <w:spacing w:val="-5"/>
          <w:sz w:val="16"/>
          <w:szCs w:val="16"/>
        </w:rPr>
        <w:t xml:space="preserve"> </w:t>
      </w:r>
      <w:r w:rsidRPr="00A36A6F">
        <w:rPr>
          <w:rFonts w:ascii="Arial" w:eastAsia="Arial" w:hAnsi="Arial" w:cs="Arial"/>
          <w:sz w:val="16"/>
          <w:szCs w:val="16"/>
        </w:rPr>
        <w:t>U.S.C.</w:t>
      </w:r>
      <w:r w:rsidRPr="00A36A6F">
        <w:rPr>
          <w:rFonts w:ascii="Arial" w:eastAsia="Arial" w:hAnsi="Arial" w:cs="Arial"/>
          <w:spacing w:val="-5"/>
          <w:sz w:val="16"/>
          <w:szCs w:val="16"/>
        </w:rPr>
        <w:t xml:space="preserve"> </w:t>
      </w:r>
      <w:r w:rsidRPr="00A36A6F">
        <w:rPr>
          <w:rFonts w:ascii="Arial" w:eastAsia="Arial" w:hAnsi="Arial" w:cs="Arial"/>
          <w:sz w:val="16"/>
          <w:szCs w:val="16"/>
        </w:rPr>
        <w:t>1020</w:t>
      </w:r>
      <w:r w:rsidRPr="00A36A6F">
        <w:rPr>
          <w:rFonts w:ascii="Arial" w:eastAsia="Arial" w:hAnsi="Arial" w:cs="Arial"/>
          <w:spacing w:val="-4"/>
          <w:sz w:val="16"/>
          <w:szCs w:val="16"/>
        </w:rPr>
        <w:t xml:space="preserve"> </w:t>
      </w:r>
      <w:r w:rsidRPr="00A36A6F">
        <w:rPr>
          <w:rFonts w:ascii="Arial" w:eastAsia="Arial" w:hAnsi="Arial" w:cs="Arial"/>
          <w:sz w:val="16"/>
          <w:szCs w:val="16"/>
        </w:rPr>
        <w:t>reads</w:t>
      </w:r>
      <w:r w:rsidRPr="00A36A6F">
        <w:rPr>
          <w:rFonts w:ascii="Arial" w:eastAsia="Arial" w:hAnsi="Arial" w:cs="Arial"/>
          <w:spacing w:val="-4"/>
          <w:sz w:val="16"/>
          <w:szCs w:val="16"/>
        </w:rPr>
        <w:t xml:space="preserve"> </w:t>
      </w:r>
      <w:r w:rsidRPr="00A36A6F">
        <w:rPr>
          <w:rFonts w:ascii="Arial" w:eastAsia="Arial" w:hAnsi="Arial" w:cs="Arial"/>
          <w:sz w:val="16"/>
          <w:szCs w:val="16"/>
        </w:rPr>
        <w:t>as</w:t>
      </w:r>
      <w:r w:rsidRPr="00A36A6F">
        <w:rPr>
          <w:rFonts w:ascii="Arial" w:eastAsia="Arial" w:hAnsi="Arial" w:cs="Arial"/>
          <w:spacing w:val="-3"/>
          <w:sz w:val="16"/>
          <w:szCs w:val="16"/>
        </w:rPr>
        <w:t xml:space="preserve"> </w:t>
      </w:r>
      <w:r w:rsidRPr="00A36A6F">
        <w:rPr>
          <w:rFonts w:ascii="Arial" w:eastAsia="Arial" w:hAnsi="Arial" w:cs="Arial"/>
          <w:spacing w:val="-2"/>
          <w:sz w:val="16"/>
          <w:szCs w:val="16"/>
        </w:rPr>
        <w:t>follows:</w:t>
      </w:r>
    </w:p>
    <w:p w14:paraId="12B31D39" w14:textId="77777777" w:rsidR="00A36A6F" w:rsidRPr="00A36A6F" w:rsidRDefault="00A36A6F" w:rsidP="00A36A6F">
      <w:pPr>
        <w:widowControl w:val="0"/>
        <w:autoSpaceDE w:val="0"/>
        <w:autoSpaceDN w:val="0"/>
        <w:spacing w:before="183"/>
        <w:ind w:right="144"/>
        <w:rPr>
          <w:rFonts w:ascii="Arial" w:eastAsia="Arial" w:hAnsi="Arial" w:cs="Arial"/>
          <w:sz w:val="16"/>
          <w:szCs w:val="16"/>
        </w:rPr>
      </w:pPr>
      <w:r w:rsidRPr="00A36A6F">
        <w:rPr>
          <w:rFonts w:ascii="Arial" w:eastAsia="Arial" w:hAnsi="Arial" w:cs="Arial"/>
          <w:sz w:val="16"/>
          <w:szCs w:val="16"/>
        </w:rPr>
        <w:t>"Whoever, being an officer, agent, or employee of the United States, or of any State or Territory, or whoever, whether a person,</w:t>
      </w:r>
      <w:r w:rsidRPr="00A36A6F">
        <w:rPr>
          <w:rFonts w:ascii="Arial" w:eastAsia="Arial" w:hAnsi="Arial" w:cs="Arial"/>
          <w:spacing w:val="-6"/>
          <w:sz w:val="16"/>
          <w:szCs w:val="16"/>
        </w:rPr>
        <w:t xml:space="preserve"> </w:t>
      </w:r>
      <w:r w:rsidRPr="00A36A6F">
        <w:rPr>
          <w:rFonts w:ascii="Arial" w:eastAsia="Arial" w:hAnsi="Arial" w:cs="Arial"/>
          <w:sz w:val="16"/>
          <w:szCs w:val="16"/>
        </w:rPr>
        <w:t>association,</w:t>
      </w:r>
      <w:r w:rsidRPr="00A36A6F">
        <w:rPr>
          <w:rFonts w:ascii="Arial" w:eastAsia="Arial" w:hAnsi="Arial" w:cs="Arial"/>
          <w:spacing w:val="-6"/>
          <w:sz w:val="16"/>
          <w:szCs w:val="16"/>
        </w:rPr>
        <w:t xml:space="preserve"> </w:t>
      </w:r>
      <w:r w:rsidRPr="00A36A6F">
        <w:rPr>
          <w:rFonts w:ascii="Arial" w:eastAsia="Arial" w:hAnsi="Arial" w:cs="Arial"/>
          <w:sz w:val="16"/>
          <w:szCs w:val="16"/>
        </w:rPr>
        <w:t>firm,</w:t>
      </w:r>
      <w:r w:rsidRPr="00A36A6F">
        <w:rPr>
          <w:rFonts w:ascii="Arial" w:eastAsia="Arial" w:hAnsi="Arial" w:cs="Arial"/>
          <w:spacing w:val="-6"/>
          <w:sz w:val="16"/>
          <w:szCs w:val="16"/>
        </w:rPr>
        <w:t xml:space="preserve"> </w:t>
      </w:r>
      <w:r w:rsidRPr="00A36A6F">
        <w:rPr>
          <w:rFonts w:ascii="Arial" w:eastAsia="Arial" w:hAnsi="Arial" w:cs="Arial"/>
          <w:sz w:val="16"/>
          <w:szCs w:val="16"/>
        </w:rPr>
        <w:t>or</w:t>
      </w:r>
      <w:r w:rsidRPr="00A36A6F">
        <w:rPr>
          <w:rFonts w:ascii="Arial" w:eastAsia="Arial" w:hAnsi="Arial" w:cs="Arial"/>
          <w:spacing w:val="-6"/>
          <w:sz w:val="16"/>
          <w:szCs w:val="16"/>
        </w:rPr>
        <w:t xml:space="preserve"> </w:t>
      </w:r>
      <w:r w:rsidRPr="00A36A6F">
        <w:rPr>
          <w:rFonts w:ascii="Arial" w:eastAsia="Arial" w:hAnsi="Arial" w:cs="Arial"/>
          <w:sz w:val="16"/>
          <w:szCs w:val="16"/>
        </w:rPr>
        <w:t>corporation,</w:t>
      </w:r>
      <w:r w:rsidRPr="00A36A6F">
        <w:rPr>
          <w:rFonts w:ascii="Arial" w:eastAsia="Arial" w:hAnsi="Arial" w:cs="Arial"/>
          <w:spacing w:val="-6"/>
          <w:sz w:val="16"/>
          <w:szCs w:val="16"/>
        </w:rPr>
        <w:t xml:space="preserve"> </w:t>
      </w:r>
      <w:r w:rsidRPr="00A36A6F">
        <w:rPr>
          <w:rFonts w:ascii="Arial" w:eastAsia="Arial" w:hAnsi="Arial" w:cs="Arial"/>
          <w:sz w:val="16"/>
          <w:szCs w:val="16"/>
        </w:rPr>
        <w:t>knowingly</w:t>
      </w:r>
      <w:r w:rsidRPr="00A36A6F">
        <w:rPr>
          <w:rFonts w:ascii="Arial" w:eastAsia="Arial" w:hAnsi="Arial" w:cs="Arial"/>
          <w:spacing w:val="-5"/>
          <w:sz w:val="16"/>
          <w:szCs w:val="16"/>
        </w:rPr>
        <w:t xml:space="preserve"> </w:t>
      </w:r>
      <w:r w:rsidRPr="00A36A6F">
        <w:rPr>
          <w:rFonts w:ascii="Arial" w:eastAsia="Arial" w:hAnsi="Arial" w:cs="Arial"/>
          <w:sz w:val="16"/>
          <w:szCs w:val="16"/>
        </w:rPr>
        <w:t>makes</w:t>
      </w:r>
      <w:r w:rsidRPr="00A36A6F">
        <w:rPr>
          <w:rFonts w:ascii="Arial" w:eastAsia="Arial" w:hAnsi="Arial" w:cs="Arial"/>
          <w:spacing w:val="-5"/>
          <w:sz w:val="16"/>
          <w:szCs w:val="16"/>
        </w:rPr>
        <w:t xml:space="preserve"> </w:t>
      </w:r>
      <w:r w:rsidRPr="00A36A6F">
        <w:rPr>
          <w:rFonts w:ascii="Arial" w:eastAsia="Arial" w:hAnsi="Arial" w:cs="Arial"/>
          <w:sz w:val="16"/>
          <w:szCs w:val="16"/>
        </w:rPr>
        <w:t>any false statement, false representation, or false report as to the character, quality, quantity, or cost of the material used or to be used, or the quantity or quality of the work performed or to be performed, or the cost thereof in connection with the submission of plans, maps, specifications, contracts, or costs of</w:t>
      </w:r>
      <w:r w:rsidRPr="00A36A6F">
        <w:rPr>
          <w:rFonts w:ascii="Arial" w:eastAsia="Arial" w:hAnsi="Arial" w:cs="Arial"/>
          <w:spacing w:val="-4"/>
          <w:sz w:val="16"/>
          <w:szCs w:val="16"/>
        </w:rPr>
        <w:t xml:space="preserve"> </w:t>
      </w:r>
      <w:r w:rsidRPr="00A36A6F">
        <w:rPr>
          <w:rFonts w:ascii="Arial" w:eastAsia="Arial" w:hAnsi="Arial" w:cs="Arial"/>
          <w:sz w:val="16"/>
          <w:szCs w:val="16"/>
        </w:rPr>
        <w:t>construction</w:t>
      </w:r>
      <w:r w:rsidRPr="00A36A6F">
        <w:rPr>
          <w:rFonts w:ascii="Arial" w:eastAsia="Arial" w:hAnsi="Arial" w:cs="Arial"/>
          <w:spacing w:val="-4"/>
          <w:sz w:val="16"/>
          <w:szCs w:val="16"/>
        </w:rPr>
        <w:t xml:space="preserve"> </w:t>
      </w:r>
      <w:r w:rsidRPr="00A36A6F">
        <w:rPr>
          <w:rFonts w:ascii="Arial" w:eastAsia="Arial" w:hAnsi="Arial" w:cs="Arial"/>
          <w:sz w:val="16"/>
          <w:szCs w:val="16"/>
        </w:rPr>
        <w:t>on</w:t>
      </w:r>
      <w:r w:rsidRPr="00A36A6F">
        <w:rPr>
          <w:rFonts w:ascii="Arial" w:eastAsia="Arial" w:hAnsi="Arial" w:cs="Arial"/>
          <w:spacing w:val="-4"/>
          <w:sz w:val="16"/>
          <w:szCs w:val="16"/>
        </w:rPr>
        <w:t xml:space="preserve"> </w:t>
      </w:r>
      <w:r w:rsidRPr="00A36A6F">
        <w:rPr>
          <w:rFonts w:ascii="Arial" w:eastAsia="Arial" w:hAnsi="Arial" w:cs="Arial"/>
          <w:sz w:val="16"/>
          <w:szCs w:val="16"/>
        </w:rPr>
        <w:t>any</w:t>
      </w:r>
      <w:r w:rsidRPr="00A36A6F">
        <w:rPr>
          <w:rFonts w:ascii="Arial" w:eastAsia="Arial" w:hAnsi="Arial" w:cs="Arial"/>
          <w:spacing w:val="-3"/>
          <w:sz w:val="16"/>
          <w:szCs w:val="16"/>
        </w:rPr>
        <w:t xml:space="preserve"> </w:t>
      </w:r>
      <w:r w:rsidRPr="00A36A6F">
        <w:rPr>
          <w:rFonts w:ascii="Arial" w:eastAsia="Arial" w:hAnsi="Arial" w:cs="Arial"/>
          <w:sz w:val="16"/>
          <w:szCs w:val="16"/>
        </w:rPr>
        <w:t>highway</w:t>
      </w:r>
      <w:r w:rsidRPr="00A36A6F">
        <w:rPr>
          <w:rFonts w:ascii="Arial" w:eastAsia="Arial" w:hAnsi="Arial" w:cs="Arial"/>
          <w:spacing w:val="-3"/>
          <w:sz w:val="16"/>
          <w:szCs w:val="16"/>
        </w:rPr>
        <w:t xml:space="preserve"> </w:t>
      </w:r>
      <w:r w:rsidRPr="00A36A6F">
        <w:rPr>
          <w:rFonts w:ascii="Arial" w:eastAsia="Arial" w:hAnsi="Arial" w:cs="Arial"/>
          <w:sz w:val="16"/>
          <w:szCs w:val="16"/>
        </w:rPr>
        <w:t>or</w:t>
      </w:r>
      <w:r w:rsidRPr="00A36A6F">
        <w:rPr>
          <w:rFonts w:ascii="Arial" w:eastAsia="Arial" w:hAnsi="Arial" w:cs="Arial"/>
          <w:spacing w:val="-3"/>
          <w:sz w:val="16"/>
          <w:szCs w:val="16"/>
        </w:rPr>
        <w:t xml:space="preserve"> </w:t>
      </w:r>
      <w:r w:rsidRPr="00A36A6F">
        <w:rPr>
          <w:rFonts w:ascii="Arial" w:eastAsia="Arial" w:hAnsi="Arial" w:cs="Arial"/>
          <w:sz w:val="16"/>
          <w:szCs w:val="16"/>
        </w:rPr>
        <w:t>related</w:t>
      </w:r>
      <w:r w:rsidRPr="00A36A6F">
        <w:rPr>
          <w:rFonts w:ascii="Arial" w:eastAsia="Arial" w:hAnsi="Arial" w:cs="Arial"/>
          <w:spacing w:val="-4"/>
          <w:sz w:val="16"/>
          <w:szCs w:val="16"/>
        </w:rPr>
        <w:t xml:space="preserve"> </w:t>
      </w:r>
      <w:r w:rsidRPr="00A36A6F">
        <w:rPr>
          <w:rFonts w:ascii="Arial" w:eastAsia="Arial" w:hAnsi="Arial" w:cs="Arial"/>
          <w:sz w:val="16"/>
          <w:szCs w:val="16"/>
        </w:rPr>
        <w:t>project</w:t>
      </w:r>
      <w:r w:rsidRPr="00A36A6F">
        <w:rPr>
          <w:rFonts w:ascii="Arial" w:eastAsia="Arial" w:hAnsi="Arial" w:cs="Arial"/>
          <w:spacing w:val="-4"/>
          <w:sz w:val="16"/>
          <w:szCs w:val="16"/>
        </w:rPr>
        <w:t xml:space="preserve"> </w:t>
      </w:r>
      <w:r w:rsidRPr="00A36A6F">
        <w:rPr>
          <w:rFonts w:ascii="Arial" w:eastAsia="Arial" w:hAnsi="Arial" w:cs="Arial"/>
          <w:sz w:val="16"/>
          <w:szCs w:val="16"/>
        </w:rPr>
        <w:t>submitted</w:t>
      </w:r>
      <w:r w:rsidRPr="00A36A6F">
        <w:rPr>
          <w:rFonts w:ascii="Arial" w:eastAsia="Arial" w:hAnsi="Arial" w:cs="Arial"/>
          <w:spacing w:val="-4"/>
          <w:sz w:val="16"/>
          <w:szCs w:val="16"/>
        </w:rPr>
        <w:t xml:space="preserve"> </w:t>
      </w:r>
      <w:r w:rsidRPr="00A36A6F">
        <w:rPr>
          <w:rFonts w:ascii="Arial" w:eastAsia="Arial" w:hAnsi="Arial" w:cs="Arial"/>
          <w:sz w:val="16"/>
          <w:szCs w:val="16"/>
        </w:rPr>
        <w:t>for approval to the Secretary of Transportation; or</w:t>
      </w:r>
    </w:p>
    <w:p w14:paraId="7C74C18F" w14:textId="77777777" w:rsidR="00A36A6F" w:rsidRPr="00A36A6F" w:rsidRDefault="00A36A6F" w:rsidP="00A36A6F">
      <w:pPr>
        <w:widowControl w:val="0"/>
        <w:autoSpaceDE w:val="0"/>
        <w:autoSpaceDN w:val="0"/>
        <w:rPr>
          <w:rFonts w:ascii="Arial" w:eastAsia="Arial" w:hAnsi="Arial" w:cs="Arial"/>
          <w:sz w:val="16"/>
          <w:szCs w:val="16"/>
        </w:rPr>
      </w:pPr>
    </w:p>
    <w:p w14:paraId="26329173" w14:textId="77777777" w:rsidR="00A36A6F" w:rsidRPr="00A36A6F" w:rsidRDefault="00A36A6F" w:rsidP="00A36A6F">
      <w:pPr>
        <w:widowControl w:val="0"/>
        <w:autoSpaceDE w:val="0"/>
        <w:autoSpaceDN w:val="0"/>
        <w:ind w:right="132"/>
        <w:rPr>
          <w:rFonts w:ascii="Arial" w:eastAsia="Arial" w:hAnsi="Arial" w:cs="Arial"/>
          <w:sz w:val="16"/>
          <w:szCs w:val="16"/>
        </w:rPr>
      </w:pPr>
      <w:r w:rsidRPr="00A36A6F">
        <w:rPr>
          <w:rFonts w:ascii="Arial" w:eastAsia="Arial" w:hAnsi="Arial" w:cs="Arial"/>
          <w:sz w:val="16"/>
          <w:szCs w:val="16"/>
        </w:rPr>
        <w:t>Whoever knowingly makes any false statement, false representation, false report or false claim with respect to the character,</w:t>
      </w:r>
      <w:r w:rsidRPr="00A36A6F">
        <w:rPr>
          <w:rFonts w:ascii="Arial" w:eastAsia="Arial" w:hAnsi="Arial" w:cs="Arial"/>
          <w:spacing w:val="-5"/>
          <w:sz w:val="16"/>
          <w:szCs w:val="16"/>
        </w:rPr>
        <w:t xml:space="preserve"> </w:t>
      </w:r>
      <w:r w:rsidRPr="00A36A6F">
        <w:rPr>
          <w:rFonts w:ascii="Arial" w:eastAsia="Arial" w:hAnsi="Arial" w:cs="Arial"/>
          <w:sz w:val="16"/>
          <w:szCs w:val="16"/>
        </w:rPr>
        <w:t>quality,</w:t>
      </w:r>
      <w:r w:rsidRPr="00A36A6F">
        <w:rPr>
          <w:rFonts w:ascii="Arial" w:eastAsia="Arial" w:hAnsi="Arial" w:cs="Arial"/>
          <w:spacing w:val="-5"/>
          <w:sz w:val="16"/>
          <w:szCs w:val="16"/>
        </w:rPr>
        <w:t xml:space="preserve"> </w:t>
      </w:r>
      <w:r w:rsidRPr="00A36A6F">
        <w:rPr>
          <w:rFonts w:ascii="Arial" w:eastAsia="Arial" w:hAnsi="Arial" w:cs="Arial"/>
          <w:sz w:val="16"/>
          <w:szCs w:val="16"/>
        </w:rPr>
        <w:t>quantity,</w:t>
      </w:r>
      <w:r w:rsidRPr="00A36A6F">
        <w:rPr>
          <w:rFonts w:ascii="Arial" w:eastAsia="Arial" w:hAnsi="Arial" w:cs="Arial"/>
          <w:spacing w:val="-5"/>
          <w:sz w:val="16"/>
          <w:szCs w:val="16"/>
        </w:rPr>
        <w:t xml:space="preserve"> </w:t>
      </w:r>
      <w:r w:rsidRPr="00A36A6F">
        <w:rPr>
          <w:rFonts w:ascii="Arial" w:eastAsia="Arial" w:hAnsi="Arial" w:cs="Arial"/>
          <w:sz w:val="16"/>
          <w:szCs w:val="16"/>
        </w:rPr>
        <w:t>or</w:t>
      </w:r>
      <w:r w:rsidRPr="00A36A6F">
        <w:rPr>
          <w:rFonts w:ascii="Arial" w:eastAsia="Arial" w:hAnsi="Arial" w:cs="Arial"/>
          <w:spacing w:val="-5"/>
          <w:sz w:val="16"/>
          <w:szCs w:val="16"/>
        </w:rPr>
        <w:t xml:space="preserve"> </w:t>
      </w:r>
      <w:r w:rsidRPr="00A36A6F">
        <w:rPr>
          <w:rFonts w:ascii="Arial" w:eastAsia="Arial" w:hAnsi="Arial" w:cs="Arial"/>
          <w:sz w:val="16"/>
          <w:szCs w:val="16"/>
        </w:rPr>
        <w:t>cost</w:t>
      </w:r>
      <w:r w:rsidRPr="00A36A6F">
        <w:rPr>
          <w:rFonts w:ascii="Arial" w:eastAsia="Arial" w:hAnsi="Arial" w:cs="Arial"/>
          <w:spacing w:val="-5"/>
          <w:sz w:val="16"/>
          <w:szCs w:val="16"/>
        </w:rPr>
        <w:t xml:space="preserve"> </w:t>
      </w:r>
      <w:r w:rsidRPr="00A36A6F">
        <w:rPr>
          <w:rFonts w:ascii="Arial" w:eastAsia="Arial" w:hAnsi="Arial" w:cs="Arial"/>
          <w:sz w:val="16"/>
          <w:szCs w:val="16"/>
        </w:rPr>
        <w:t>of</w:t>
      </w:r>
      <w:r w:rsidRPr="00A36A6F">
        <w:rPr>
          <w:rFonts w:ascii="Arial" w:eastAsia="Arial" w:hAnsi="Arial" w:cs="Arial"/>
          <w:spacing w:val="-5"/>
          <w:sz w:val="16"/>
          <w:szCs w:val="16"/>
        </w:rPr>
        <w:t xml:space="preserve"> </w:t>
      </w:r>
      <w:r w:rsidRPr="00A36A6F">
        <w:rPr>
          <w:rFonts w:ascii="Arial" w:eastAsia="Arial" w:hAnsi="Arial" w:cs="Arial"/>
          <w:sz w:val="16"/>
          <w:szCs w:val="16"/>
        </w:rPr>
        <w:t>any</w:t>
      </w:r>
      <w:r w:rsidRPr="00A36A6F">
        <w:rPr>
          <w:rFonts w:ascii="Arial" w:eastAsia="Arial" w:hAnsi="Arial" w:cs="Arial"/>
          <w:spacing w:val="-4"/>
          <w:sz w:val="16"/>
          <w:szCs w:val="16"/>
        </w:rPr>
        <w:t xml:space="preserve"> </w:t>
      </w:r>
      <w:r w:rsidRPr="00A36A6F">
        <w:rPr>
          <w:rFonts w:ascii="Arial" w:eastAsia="Arial" w:hAnsi="Arial" w:cs="Arial"/>
          <w:sz w:val="16"/>
          <w:szCs w:val="16"/>
        </w:rPr>
        <w:t>work</w:t>
      </w:r>
      <w:r w:rsidRPr="00A36A6F">
        <w:rPr>
          <w:rFonts w:ascii="Arial" w:eastAsia="Arial" w:hAnsi="Arial" w:cs="Arial"/>
          <w:spacing w:val="-4"/>
          <w:sz w:val="16"/>
          <w:szCs w:val="16"/>
        </w:rPr>
        <w:t xml:space="preserve"> </w:t>
      </w:r>
      <w:r w:rsidRPr="00A36A6F">
        <w:rPr>
          <w:rFonts w:ascii="Arial" w:eastAsia="Arial" w:hAnsi="Arial" w:cs="Arial"/>
          <w:sz w:val="16"/>
          <w:szCs w:val="16"/>
        </w:rPr>
        <w:t>performed</w:t>
      </w:r>
      <w:r w:rsidRPr="00A36A6F">
        <w:rPr>
          <w:rFonts w:ascii="Arial" w:eastAsia="Arial" w:hAnsi="Arial" w:cs="Arial"/>
          <w:spacing w:val="-5"/>
          <w:sz w:val="16"/>
          <w:szCs w:val="16"/>
        </w:rPr>
        <w:t xml:space="preserve"> </w:t>
      </w:r>
      <w:r w:rsidRPr="00A36A6F">
        <w:rPr>
          <w:rFonts w:ascii="Arial" w:eastAsia="Arial" w:hAnsi="Arial" w:cs="Arial"/>
          <w:sz w:val="16"/>
          <w:szCs w:val="16"/>
        </w:rPr>
        <w:t>or</w:t>
      </w:r>
      <w:r w:rsidRPr="00A36A6F">
        <w:rPr>
          <w:rFonts w:ascii="Arial" w:eastAsia="Arial" w:hAnsi="Arial" w:cs="Arial"/>
          <w:spacing w:val="-5"/>
          <w:sz w:val="16"/>
          <w:szCs w:val="16"/>
        </w:rPr>
        <w:t xml:space="preserve"> </w:t>
      </w:r>
      <w:r w:rsidRPr="00A36A6F">
        <w:rPr>
          <w:rFonts w:ascii="Arial" w:eastAsia="Arial" w:hAnsi="Arial" w:cs="Arial"/>
          <w:sz w:val="16"/>
          <w:szCs w:val="16"/>
        </w:rPr>
        <w:t>to be performed, or materials furnished or to be furnished, in connection with the construction of any highway or related project approved by the Secretary of Transportation; or</w:t>
      </w:r>
    </w:p>
    <w:p w14:paraId="7D029E0C" w14:textId="77777777" w:rsidR="00A36A6F" w:rsidRPr="00A36A6F" w:rsidRDefault="00A36A6F" w:rsidP="00A36A6F">
      <w:pPr>
        <w:widowControl w:val="0"/>
        <w:autoSpaceDE w:val="0"/>
        <w:autoSpaceDN w:val="0"/>
        <w:rPr>
          <w:rFonts w:ascii="Arial" w:eastAsia="Arial" w:hAnsi="Arial" w:cs="Arial"/>
          <w:sz w:val="16"/>
          <w:szCs w:val="16"/>
        </w:rPr>
      </w:pPr>
    </w:p>
    <w:p w14:paraId="6876382E" w14:textId="77777777" w:rsidR="00A36A6F" w:rsidRPr="00A36A6F" w:rsidRDefault="00A36A6F" w:rsidP="00A36A6F">
      <w:pPr>
        <w:widowControl w:val="0"/>
        <w:autoSpaceDE w:val="0"/>
        <w:autoSpaceDN w:val="0"/>
        <w:ind w:right="175"/>
        <w:rPr>
          <w:rFonts w:ascii="Arial" w:eastAsia="Arial" w:hAnsi="Arial" w:cs="Arial"/>
          <w:sz w:val="16"/>
          <w:szCs w:val="16"/>
        </w:rPr>
      </w:pPr>
      <w:r w:rsidRPr="00A36A6F">
        <w:rPr>
          <w:rFonts w:ascii="Arial" w:eastAsia="Arial" w:hAnsi="Arial" w:cs="Arial"/>
          <w:sz w:val="16"/>
          <w:szCs w:val="16"/>
        </w:rPr>
        <w:t>Whoever knowingly makes any false statement or false representation</w:t>
      </w:r>
      <w:r w:rsidRPr="00A36A6F">
        <w:rPr>
          <w:rFonts w:ascii="Arial" w:eastAsia="Arial" w:hAnsi="Arial" w:cs="Arial"/>
          <w:spacing w:val="-4"/>
          <w:sz w:val="16"/>
          <w:szCs w:val="16"/>
        </w:rPr>
        <w:t xml:space="preserve"> </w:t>
      </w:r>
      <w:r w:rsidRPr="00A36A6F">
        <w:rPr>
          <w:rFonts w:ascii="Arial" w:eastAsia="Arial" w:hAnsi="Arial" w:cs="Arial"/>
          <w:sz w:val="16"/>
          <w:szCs w:val="16"/>
        </w:rPr>
        <w:t>as</w:t>
      </w:r>
      <w:r w:rsidRPr="00A36A6F">
        <w:rPr>
          <w:rFonts w:ascii="Arial" w:eastAsia="Arial" w:hAnsi="Arial" w:cs="Arial"/>
          <w:spacing w:val="-5"/>
          <w:sz w:val="16"/>
          <w:szCs w:val="16"/>
        </w:rPr>
        <w:t xml:space="preserve"> </w:t>
      </w:r>
      <w:r w:rsidRPr="00A36A6F">
        <w:rPr>
          <w:rFonts w:ascii="Arial" w:eastAsia="Arial" w:hAnsi="Arial" w:cs="Arial"/>
          <w:sz w:val="16"/>
          <w:szCs w:val="16"/>
        </w:rPr>
        <w:t>to</w:t>
      </w:r>
      <w:r w:rsidRPr="00A36A6F">
        <w:rPr>
          <w:rFonts w:ascii="Arial" w:eastAsia="Arial" w:hAnsi="Arial" w:cs="Arial"/>
          <w:spacing w:val="-6"/>
          <w:sz w:val="16"/>
          <w:szCs w:val="16"/>
        </w:rPr>
        <w:t xml:space="preserve"> </w:t>
      </w:r>
      <w:r w:rsidRPr="00A36A6F">
        <w:rPr>
          <w:rFonts w:ascii="Arial" w:eastAsia="Arial" w:hAnsi="Arial" w:cs="Arial"/>
          <w:sz w:val="16"/>
          <w:szCs w:val="16"/>
        </w:rPr>
        <w:t>material</w:t>
      </w:r>
      <w:r w:rsidRPr="00A36A6F">
        <w:rPr>
          <w:rFonts w:ascii="Arial" w:eastAsia="Arial" w:hAnsi="Arial" w:cs="Arial"/>
          <w:spacing w:val="-5"/>
          <w:sz w:val="16"/>
          <w:szCs w:val="16"/>
        </w:rPr>
        <w:t xml:space="preserve"> </w:t>
      </w:r>
      <w:r w:rsidRPr="00A36A6F">
        <w:rPr>
          <w:rFonts w:ascii="Arial" w:eastAsia="Arial" w:hAnsi="Arial" w:cs="Arial"/>
          <w:sz w:val="16"/>
          <w:szCs w:val="16"/>
        </w:rPr>
        <w:t>fact</w:t>
      </w:r>
      <w:r w:rsidRPr="00A36A6F">
        <w:rPr>
          <w:rFonts w:ascii="Arial" w:eastAsia="Arial" w:hAnsi="Arial" w:cs="Arial"/>
          <w:spacing w:val="-6"/>
          <w:sz w:val="16"/>
          <w:szCs w:val="16"/>
        </w:rPr>
        <w:t xml:space="preserve"> </w:t>
      </w:r>
      <w:r w:rsidRPr="00A36A6F">
        <w:rPr>
          <w:rFonts w:ascii="Arial" w:eastAsia="Arial" w:hAnsi="Arial" w:cs="Arial"/>
          <w:sz w:val="16"/>
          <w:szCs w:val="16"/>
        </w:rPr>
        <w:t>in</w:t>
      </w:r>
      <w:r w:rsidRPr="00A36A6F">
        <w:rPr>
          <w:rFonts w:ascii="Arial" w:eastAsia="Arial" w:hAnsi="Arial" w:cs="Arial"/>
          <w:spacing w:val="-6"/>
          <w:sz w:val="16"/>
          <w:szCs w:val="16"/>
        </w:rPr>
        <w:t xml:space="preserve"> </w:t>
      </w:r>
      <w:r w:rsidRPr="00A36A6F">
        <w:rPr>
          <w:rFonts w:ascii="Arial" w:eastAsia="Arial" w:hAnsi="Arial" w:cs="Arial"/>
          <w:sz w:val="16"/>
          <w:szCs w:val="16"/>
        </w:rPr>
        <w:t>any</w:t>
      </w:r>
      <w:r w:rsidRPr="00A36A6F">
        <w:rPr>
          <w:rFonts w:ascii="Arial" w:eastAsia="Arial" w:hAnsi="Arial" w:cs="Arial"/>
          <w:spacing w:val="-5"/>
          <w:sz w:val="16"/>
          <w:szCs w:val="16"/>
        </w:rPr>
        <w:t xml:space="preserve"> </w:t>
      </w:r>
      <w:r w:rsidRPr="00A36A6F">
        <w:rPr>
          <w:rFonts w:ascii="Arial" w:eastAsia="Arial" w:hAnsi="Arial" w:cs="Arial"/>
          <w:sz w:val="16"/>
          <w:szCs w:val="16"/>
        </w:rPr>
        <w:t>statement,</w:t>
      </w:r>
      <w:r w:rsidRPr="00A36A6F">
        <w:rPr>
          <w:rFonts w:ascii="Arial" w:eastAsia="Arial" w:hAnsi="Arial" w:cs="Arial"/>
          <w:spacing w:val="-6"/>
          <w:sz w:val="16"/>
          <w:szCs w:val="16"/>
        </w:rPr>
        <w:t xml:space="preserve"> </w:t>
      </w:r>
      <w:r w:rsidRPr="00A36A6F">
        <w:rPr>
          <w:rFonts w:ascii="Arial" w:eastAsia="Arial" w:hAnsi="Arial" w:cs="Arial"/>
          <w:sz w:val="16"/>
          <w:szCs w:val="16"/>
        </w:rPr>
        <w:t xml:space="preserve">certificate, or report submitted pursuant to provisions of the Federal-aid Roads Act approved July 11, 1916, (39 Stat. 355), as amended and </w:t>
      </w:r>
      <w:proofErr w:type="gramStart"/>
      <w:r w:rsidRPr="00A36A6F">
        <w:rPr>
          <w:rFonts w:ascii="Arial" w:eastAsia="Arial" w:hAnsi="Arial" w:cs="Arial"/>
          <w:sz w:val="16"/>
          <w:szCs w:val="16"/>
        </w:rPr>
        <w:t>supplemented;</w:t>
      </w:r>
      <w:proofErr w:type="gramEnd"/>
    </w:p>
    <w:p w14:paraId="1A562670" w14:textId="77777777" w:rsidR="00A36A6F" w:rsidRPr="00A36A6F" w:rsidRDefault="00A36A6F" w:rsidP="00A36A6F">
      <w:pPr>
        <w:widowControl w:val="0"/>
        <w:autoSpaceDE w:val="0"/>
        <w:autoSpaceDN w:val="0"/>
        <w:rPr>
          <w:rFonts w:ascii="Arial" w:eastAsia="Arial" w:hAnsi="Arial" w:cs="Arial"/>
          <w:sz w:val="16"/>
          <w:szCs w:val="16"/>
        </w:rPr>
      </w:pPr>
    </w:p>
    <w:p w14:paraId="760D5579" w14:textId="77777777" w:rsidR="00A36A6F" w:rsidRPr="00A36A6F" w:rsidRDefault="00A36A6F" w:rsidP="00A36A6F">
      <w:pPr>
        <w:widowControl w:val="0"/>
        <w:autoSpaceDE w:val="0"/>
        <w:autoSpaceDN w:val="0"/>
        <w:rPr>
          <w:rFonts w:ascii="Arial" w:eastAsia="Arial" w:hAnsi="Arial" w:cs="Arial"/>
          <w:sz w:val="16"/>
          <w:szCs w:val="16"/>
        </w:rPr>
      </w:pPr>
      <w:proofErr w:type="gramStart"/>
      <w:r w:rsidRPr="00A36A6F">
        <w:rPr>
          <w:rFonts w:ascii="Arial" w:eastAsia="Arial" w:hAnsi="Arial" w:cs="Arial"/>
          <w:sz w:val="16"/>
          <w:szCs w:val="16"/>
        </w:rPr>
        <w:t>Shall</w:t>
      </w:r>
      <w:proofErr w:type="gramEnd"/>
      <w:r w:rsidRPr="00A36A6F">
        <w:rPr>
          <w:rFonts w:ascii="Arial" w:eastAsia="Arial" w:hAnsi="Arial" w:cs="Arial"/>
          <w:spacing w:val="-3"/>
          <w:sz w:val="16"/>
          <w:szCs w:val="16"/>
        </w:rPr>
        <w:t xml:space="preserve"> </w:t>
      </w:r>
      <w:r w:rsidRPr="00A36A6F">
        <w:rPr>
          <w:rFonts w:ascii="Arial" w:eastAsia="Arial" w:hAnsi="Arial" w:cs="Arial"/>
          <w:sz w:val="16"/>
          <w:szCs w:val="16"/>
        </w:rPr>
        <w:t>be</w:t>
      </w:r>
      <w:r w:rsidRPr="00A36A6F">
        <w:rPr>
          <w:rFonts w:ascii="Arial" w:eastAsia="Arial" w:hAnsi="Arial" w:cs="Arial"/>
          <w:spacing w:val="-4"/>
          <w:sz w:val="16"/>
          <w:szCs w:val="16"/>
        </w:rPr>
        <w:t xml:space="preserve"> </w:t>
      </w:r>
      <w:r w:rsidRPr="00A36A6F">
        <w:rPr>
          <w:rFonts w:ascii="Arial" w:eastAsia="Arial" w:hAnsi="Arial" w:cs="Arial"/>
          <w:sz w:val="16"/>
          <w:szCs w:val="16"/>
        </w:rPr>
        <w:t>fined</w:t>
      </w:r>
      <w:r w:rsidRPr="00A36A6F">
        <w:rPr>
          <w:rFonts w:ascii="Arial" w:eastAsia="Arial" w:hAnsi="Arial" w:cs="Arial"/>
          <w:spacing w:val="-4"/>
          <w:sz w:val="16"/>
          <w:szCs w:val="16"/>
        </w:rPr>
        <w:t xml:space="preserve"> </w:t>
      </w:r>
      <w:r w:rsidRPr="00A36A6F">
        <w:rPr>
          <w:rFonts w:ascii="Arial" w:eastAsia="Arial" w:hAnsi="Arial" w:cs="Arial"/>
          <w:sz w:val="16"/>
          <w:szCs w:val="16"/>
        </w:rPr>
        <w:t>under</w:t>
      </w:r>
      <w:r w:rsidRPr="00A36A6F">
        <w:rPr>
          <w:rFonts w:ascii="Arial" w:eastAsia="Arial" w:hAnsi="Arial" w:cs="Arial"/>
          <w:spacing w:val="-4"/>
          <w:sz w:val="16"/>
          <w:szCs w:val="16"/>
        </w:rPr>
        <w:t xml:space="preserve"> </w:t>
      </w:r>
      <w:r w:rsidRPr="00A36A6F">
        <w:rPr>
          <w:rFonts w:ascii="Arial" w:eastAsia="Arial" w:hAnsi="Arial" w:cs="Arial"/>
          <w:sz w:val="16"/>
          <w:szCs w:val="16"/>
        </w:rPr>
        <w:t>this</w:t>
      </w:r>
      <w:r w:rsidRPr="00A36A6F">
        <w:rPr>
          <w:rFonts w:ascii="Arial" w:eastAsia="Arial" w:hAnsi="Arial" w:cs="Arial"/>
          <w:spacing w:val="-3"/>
          <w:sz w:val="16"/>
          <w:szCs w:val="16"/>
        </w:rPr>
        <w:t xml:space="preserve"> </w:t>
      </w:r>
      <w:r w:rsidRPr="00A36A6F">
        <w:rPr>
          <w:rFonts w:ascii="Arial" w:eastAsia="Arial" w:hAnsi="Arial" w:cs="Arial"/>
          <w:sz w:val="16"/>
          <w:szCs w:val="16"/>
        </w:rPr>
        <w:t>title</w:t>
      </w:r>
      <w:r w:rsidRPr="00A36A6F">
        <w:rPr>
          <w:rFonts w:ascii="Arial" w:eastAsia="Arial" w:hAnsi="Arial" w:cs="Arial"/>
          <w:spacing w:val="-4"/>
          <w:sz w:val="16"/>
          <w:szCs w:val="16"/>
        </w:rPr>
        <w:t xml:space="preserve"> </w:t>
      </w:r>
      <w:r w:rsidRPr="00A36A6F">
        <w:rPr>
          <w:rFonts w:ascii="Arial" w:eastAsia="Arial" w:hAnsi="Arial" w:cs="Arial"/>
          <w:sz w:val="16"/>
          <w:szCs w:val="16"/>
        </w:rPr>
        <w:t>or</w:t>
      </w:r>
      <w:r w:rsidRPr="00A36A6F">
        <w:rPr>
          <w:rFonts w:ascii="Arial" w:eastAsia="Arial" w:hAnsi="Arial" w:cs="Arial"/>
          <w:spacing w:val="-4"/>
          <w:sz w:val="16"/>
          <w:szCs w:val="16"/>
        </w:rPr>
        <w:t xml:space="preserve"> </w:t>
      </w:r>
      <w:proofErr w:type="gramStart"/>
      <w:r w:rsidRPr="00A36A6F">
        <w:rPr>
          <w:rFonts w:ascii="Arial" w:eastAsia="Arial" w:hAnsi="Arial" w:cs="Arial"/>
          <w:sz w:val="16"/>
          <w:szCs w:val="16"/>
        </w:rPr>
        <w:t>imprisoned</w:t>
      </w:r>
      <w:proofErr w:type="gramEnd"/>
      <w:r w:rsidRPr="00A36A6F">
        <w:rPr>
          <w:rFonts w:ascii="Arial" w:eastAsia="Arial" w:hAnsi="Arial" w:cs="Arial"/>
          <w:spacing w:val="-4"/>
          <w:sz w:val="16"/>
          <w:szCs w:val="16"/>
        </w:rPr>
        <w:t xml:space="preserve"> </w:t>
      </w:r>
      <w:r w:rsidRPr="00A36A6F">
        <w:rPr>
          <w:rFonts w:ascii="Arial" w:eastAsia="Arial" w:hAnsi="Arial" w:cs="Arial"/>
          <w:sz w:val="16"/>
          <w:szCs w:val="16"/>
        </w:rPr>
        <w:t>not</w:t>
      </w:r>
      <w:r w:rsidRPr="00A36A6F">
        <w:rPr>
          <w:rFonts w:ascii="Arial" w:eastAsia="Arial" w:hAnsi="Arial" w:cs="Arial"/>
          <w:spacing w:val="-4"/>
          <w:sz w:val="16"/>
          <w:szCs w:val="16"/>
        </w:rPr>
        <w:t xml:space="preserve"> </w:t>
      </w:r>
      <w:r w:rsidRPr="00A36A6F">
        <w:rPr>
          <w:rFonts w:ascii="Arial" w:eastAsia="Arial" w:hAnsi="Arial" w:cs="Arial"/>
          <w:sz w:val="16"/>
          <w:szCs w:val="16"/>
        </w:rPr>
        <w:t>more</w:t>
      </w:r>
      <w:r w:rsidRPr="00A36A6F">
        <w:rPr>
          <w:rFonts w:ascii="Arial" w:eastAsia="Arial" w:hAnsi="Arial" w:cs="Arial"/>
          <w:spacing w:val="-4"/>
          <w:sz w:val="16"/>
          <w:szCs w:val="16"/>
        </w:rPr>
        <w:t xml:space="preserve"> </w:t>
      </w:r>
      <w:r w:rsidRPr="00A36A6F">
        <w:rPr>
          <w:rFonts w:ascii="Arial" w:eastAsia="Arial" w:hAnsi="Arial" w:cs="Arial"/>
          <w:sz w:val="16"/>
          <w:szCs w:val="16"/>
        </w:rPr>
        <w:t>than</w:t>
      </w:r>
      <w:r w:rsidRPr="00A36A6F">
        <w:rPr>
          <w:rFonts w:ascii="Arial" w:eastAsia="Arial" w:hAnsi="Arial" w:cs="Arial"/>
          <w:spacing w:val="-4"/>
          <w:sz w:val="16"/>
          <w:szCs w:val="16"/>
        </w:rPr>
        <w:t xml:space="preserve"> </w:t>
      </w:r>
      <w:r w:rsidRPr="00A36A6F">
        <w:rPr>
          <w:rFonts w:ascii="Arial" w:eastAsia="Arial" w:hAnsi="Arial" w:cs="Arial"/>
          <w:sz w:val="16"/>
          <w:szCs w:val="16"/>
        </w:rPr>
        <w:t>5 years or both."</w:t>
      </w:r>
    </w:p>
    <w:p w14:paraId="78950B66" w14:textId="77777777" w:rsidR="00A36A6F" w:rsidRPr="00A36A6F" w:rsidRDefault="00A36A6F" w:rsidP="00A36A6F">
      <w:pPr>
        <w:widowControl w:val="0"/>
        <w:autoSpaceDE w:val="0"/>
        <w:autoSpaceDN w:val="0"/>
        <w:rPr>
          <w:rFonts w:ascii="Arial" w:eastAsia="Arial" w:hAnsi="Arial" w:cs="Arial"/>
          <w:sz w:val="22"/>
          <w:szCs w:val="22"/>
        </w:rPr>
        <w:sectPr w:rsidR="00A36A6F" w:rsidRPr="00A36A6F" w:rsidSect="00570D7F">
          <w:pgSz w:w="12240" w:h="15840"/>
          <w:pgMar w:top="1360" w:right="1340" w:bottom="440" w:left="1320" w:header="576" w:footer="576" w:gutter="0"/>
          <w:cols w:num="2" w:space="720" w:equalWidth="0">
            <w:col w:w="4589" w:space="307"/>
            <w:col w:w="4684"/>
          </w:cols>
          <w:docGrid w:linePitch="272"/>
        </w:sectPr>
      </w:pPr>
    </w:p>
    <w:p w14:paraId="08E33F6B" w14:textId="77777777" w:rsidR="00A36A6F" w:rsidRPr="00A36A6F" w:rsidRDefault="00A36A6F" w:rsidP="005D1515">
      <w:pPr>
        <w:pStyle w:val="ListParagraph"/>
        <w:numPr>
          <w:ilvl w:val="1"/>
          <w:numId w:val="39"/>
        </w:numPr>
        <w:spacing w:before="96"/>
        <w:rPr>
          <w:rFonts w:ascii="Arial" w:eastAsia="Arial" w:hAnsi="Arial" w:cs="Arial"/>
          <w:bCs/>
          <w:sz w:val="16"/>
          <w:szCs w:val="16"/>
        </w:rPr>
      </w:pPr>
      <w:bookmarkStart w:id="1366" w:name="IX._IMPLEMENTATION_OF_CLEAN_AIR_ACT_AND_"/>
      <w:bookmarkStart w:id="1367" w:name="X._CERTIFICATION_REGARDING_DEBARMENT,_SU"/>
      <w:bookmarkEnd w:id="1366"/>
      <w:bookmarkEnd w:id="1367"/>
      <w:r w:rsidRPr="00A36A6F">
        <w:rPr>
          <w:rFonts w:ascii="Arial" w:eastAsia="Arial" w:hAnsi="Arial" w:cs="Arial"/>
          <w:b/>
          <w:bCs/>
          <w:spacing w:val="-2"/>
          <w:sz w:val="16"/>
          <w:szCs w:val="16"/>
        </w:rPr>
        <w:lastRenderedPageBreak/>
        <w:t>IMPLEMENTATION</w:t>
      </w:r>
      <w:r w:rsidRPr="00A36A6F">
        <w:rPr>
          <w:rFonts w:ascii="Arial" w:eastAsia="Arial" w:hAnsi="Arial" w:cs="Arial"/>
          <w:b/>
          <w:bCs/>
          <w:spacing w:val="-5"/>
          <w:sz w:val="16"/>
          <w:szCs w:val="16"/>
        </w:rPr>
        <w:t xml:space="preserve"> </w:t>
      </w:r>
      <w:r w:rsidRPr="00A36A6F">
        <w:rPr>
          <w:rFonts w:ascii="Arial" w:eastAsia="Arial" w:hAnsi="Arial" w:cs="Arial"/>
          <w:b/>
          <w:bCs/>
          <w:sz w:val="16"/>
          <w:szCs w:val="16"/>
        </w:rPr>
        <w:t>OF</w:t>
      </w:r>
      <w:r w:rsidRPr="00A36A6F">
        <w:rPr>
          <w:rFonts w:ascii="Arial" w:eastAsia="Arial" w:hAnsi="Arial" w:cs="Arial"/>
          <w:b/>
          <w:bCs/>
          <w:spacing w:val="-7"/>
          <w:sz w:val="16"/>
          <w:szCs w:val="16"/>
        </w:rPr>
        <w:t xml:space="preserve"> </w:t>
      </w:r>
      <w:r w:rsidRPr="00A36A6F">
        <w:rPr>
          <w:rFonts w:ascii="Arial" w:eastAsia="Arial" w:hAnsi="Arial" w:cs="Arial"/>
          <w:b/>
          <w:bCs/>
          <w:sz w:val="16"/>
          <w:szCs w:val="16"/>
        </w:rPr>
        <w:t>CLEAN</w:t>
      </w:r>
      <w:r w:rsidRPr="00A36A6F">
        <w:rPr>
          <w:rFonts w:ascii="Arial" w:eastAsia="Arial" w:hAnsi="Arial" w:cs="Arial"/>
          <w:b/>
          <w:bCs/>
          <w:spacing w:val="-7"/>
          <w:sz w:val="16"/>
          <w:szCs w:val="16"/>
        </w:rPr>
        <w:t xml:space="preserve"> </w:t>
      </w:r>
      <w:r w:rsidRPr="00A36A6F">
        <w:rPr>
          <w:rFonts w:ascii="Arial" w:eastAsia="Arial" w:hAnsi="Arial" w:cs="Arial"/>
          <w:b/>
          <w:bCs/>
          <w:sz w:val="16"/>
          <w:szCs w:val="16"/>
        </w:rPr>
        <w:t>AIR</w:t>
      </w:r>
      <w:r w:rsidRPr="00A36A6F">
        <w:rPr>
          <w:rFonts w:ascii="Arial" w:eastAsia="Arial" w:hAnsi="Arial" w:cs="Arial"/>
          <w:b/>
          <w:bCs/>
          <w:spacing w:val="-5"/>
          <w:sz w:val="16"/>
          <w:szCs w:val="16"/>
        </w:rPr>
        <w:t xml:space="preserve"> </w:t>
      </w:r>
      <w:r w:rsidRPr="00A36A6F">
        <w:rPr>
          <w:rFonts w:ascii="Arial" w:eastAsia="Arial" w:hAnsi="Arial" w:cs="Arial"/>
          <w:b/>
          <w:bCs/>
          <w:sz w:val="16"/>
          <w:szCs w:val="16"/>
        </w:rPr>
        <w:t>ACT</w:t>
      </w:r>
      <w:r w:rsidRPr="00A36A6F">
        <w:rPr>
          <w:rFonts w:ascii="Arial" w:eastAsia="Arial" w:hAnsi="Arial" w:cs="Arial"/>
          <w:b/>
          <w:bCs/>
          <w:spacing w:val="-6"/>
          <w:sz w:val="16"/>
          <w:szCs w:val="16"/>
        </w:rPr>
        <w:t xml:space="preserve"> </w:t>
      </w:r>
      <w:r w:rsidRPr="00A36A6F">
        <w:rPr>
          <w:rFonts w:ascii="Arial" w:eastAsia="Arial" w:hAnsi="Arial" w:cs="Arial"/>
          <w:b/>
          <w:bCs/>
          <w:sz w:val="16"/>
          <w:szCs w:val="16"/>
        </w:rPr>
        <w:t>AND</w:t>
      </w:r>
      <w:r w:rsidRPr="00A36A6F">
        <w:rPr>
          <w:rFonts w:ascii="Arial" w:eastAsia="Arial" w:hAnsi="Arial" w:cs="Arial"/>
          <w:b/>
          <w:bCs/>
          <w:spacing w:val="-7"/>
          <w:sz w:val="16"/>
          <w:szCs w:val="16"/>
        </w:rPr>
        <w:t xml:space="preserve"> </w:t>
      </w:r>
      <w:r w:rsidRPr="00A36A6F">
        <w:rPr>
          <w:rFonts w:ascii="Arial" w:eastAsia="Arial" w:hAnsi="Arial" w:cs="Arial"/>
          <w:b/>
          <w:bCs/>
          <w:sz w:val="16"/>
          <w:szCs w:val="16"/>
        </w:rPr>
        <w:t xml:space="preserve">FEDERAL WATER POLLUTION CONTROL ACT </w:t>
      </w:r>
      <w:r w:rsidRPr="00A36A6F">
        <w:rPr>
          <w:rFonts w:ascii="Arial" w:eastAsia="Arial" w:hAnsi="Arial" w:cs="Arial"/>
          <w:bCs/>
          <w:sz w:val="16"/>
          <w:szCs w:val="16"/>
        </w:rPr>
        <w:t>(42 U.S.C. 7606; 2</w:t>
      </w:r>
    </w:p>
    <w:p w14:paraId="1104ACFD" w14:textId="77777777" w:rsidR="00A36A6F" w:rsidRPr="00A36A6F" w:rsidRDefault="00A36A6F" w:rsidP="00A36A6F">
      <w:pPr>
        <w:widowControl w:val="0"/>
        <w:autoSpaceDE w:val="0"/>
        <w:autoSpaceDN w:val="0"/>
        <w:rPr>
          <w:rFonts w:ascii="Arial" w:eastAsia="Arial" w:hAnsi="Arial" w:cs="Arial"/>
          <w:sz w:val="16"/>
          <w:szCs w:val="16"/>
        </w:rPr>
      </w:pPr>
      <w:r w:rsidRPr="00A36A6F">
        <w:rPr>
          <w:rFonts w:ascii="Arial" w:eastAsia="Arial" w:hAnsi="Arial" w:cs="Arial"/>
          <w:sz w:val="16"/>
          <w:szCs w:val="16"/>
        </w:rPr>
        <w:t>CFR</w:t>
      </w:r>
      <w:r w:rsidRPr="00A36A6F">
        <w:rPr>
          <w:rFonts w:ascii="Arial" w:eastAsia="Arial" w:hAnsi="Arial" w:cs="Arial"/>
          <w:spacing w:val="-5"/>
          <w:sz w:val="16"/>
          <w:szCs w:val="16"/>
        </w:rPr>
        <w:t xml:space="preserve"> </w:t>
      </w:r>
      <w:r w:rsidRPr="00A36A6F">
        <w:rPr>
          <w:rFonts w:ascii="Arial" w:eastAsia="Arial" w:hAnsi="Arial" w:cs="Arial"/>
          <w:sz w:val="16"/>
          <w:szCs w:val="16"/>
        </w:rPr>
        <w:t>200.88;</w:t>
      </w:r>
      <w:r w:rsidRPr="00A36A6F">
        <w:rPr>
          <w:rFonts w:ascii="Arial" w:eastAsia="Arial" w:hAnsi="Arial" w:cs="Arial"/>
          <w:spacing w:val="-5"/>
          <w:sz w:val="16"/>
          <w:szCs w:val="16"/>
        </w:rPr>
        <w:t xml:space="preserve"> </w:t>
      </w:r>
      <w:r w:rsidRPr="00A36A6F">
        <w:rPr>
          <w:rFonts w:ascii="Arial" w:eastAsia="Arial" w:hAnsi="Arial" w:cs="Arial"/>
          <w:sz w:val="16"/>
          <w:szCs w:val="16"/>
        </w:rPr>
        <w:t>EO</w:t>
      </w:r>
      <w:r w:rsidRPr="00A36A6F">
        <w:rPr>
          <w:rFonts w:ascii="Arial" w:eastAsia="Arial" w:hAnsi="Arial" w:cs="Arial"/>
          <w:spacing w:val="-3"/>
          <w:sz w:val="16"/>
          <w:szCs w:val="16"/>
        </w:rPr>
        <w:t xml:space="preserve"> </w:t>
      </w:r>
      <w:r w:rsidRPr="00A36A6F">
        <w:rPr>
          <w:rFonts w:ascii="Arial" w:eastAsia="Arial" w:hAnsi="Arial" w:cs="Arial"/>
          <w:spacing w:val="-2"/>
          <w:sz w:val="16"/>
          <w:szCs w:val="16"/>
        </w:rPr>
        <w:t>11738)</w:t>
      </w:r>
    </w:p>
    <w:p w14:paraId="7B6D1377" w14:textId="77777777" w:rsidR="00A36A6F" w:rsidRPr="00A36A6F" w:rsidRDefault="00A36A6F" w:rsidP="00A36A6F">
      <w:pPr>
        <w:widowControl w:val="0"/>
        <w:autoSpaceDE w:val="0"/>
        <w:autoSpaceDN w:val="0"/>
        <w:spacing w:before="183"/>
        <w:ind w:right="83"/>
        <w:rPr>
          <w:rFonts w:ascii="Arial" w:eastAsia="Arial" w:hAnsi="Arial" w:cs="Arial"/>
          <w:sz w:val="16"/>
          <w:szCs w:val="16"/>
        </w:rPr>
      </w:pPr>
      <w:r w:rsidRPr="00A36A6F">
        <w:rPr>
          <w:rFonts w:ascii="Arial" w:eastAsia="Arial" w:hAnsi="Arial" w:cs="Arial"/>
          <w:sz w:val="16"/>
          <w:szCs w:val="16"/>
        </w:rPr>
        <w:t>This</w:t>
      </w:r>
      <w:r w:rsidRPr="00A36A6F">
        <w:rPr>
          <w:rFonts w:ascii="Arial" w:eastAsia="Arial" w:hAnsi="Arial" w:cs="Arial"/>
          <w:spacing w:val="-5"/>
          <w:sz w:val="16"/>
          <w:szCs w:val="16"/>
        </w:rPr>
        <w:t xml:space="preserve"> </w:t>
      </w:r>
      <w:r w:rsidRPr="00A36A6F">
        <w:rPr>
          <w:rFonts w:ascii="Arial" w:eastAsia="Arial" w:hAnsi="Arial" w:cs="Arial"/>
          <w:sz w:val="16"/>
          <w:szCs w:val="16"/>
        </w:rPr>
        <w:t>provision</w:t>
      </w:r>
      <w:r w:rsidRPr="00A36A6F">
        <w:rPr>
          <w:rFonts w:ascii="Arial" w:eastAsia="Arial" w:hAnsi="Arial" w:cs="Arial"/>
          <w:spacing w:val="-6"/>
          <w:sz w:val="16"/>
          <w:szCs w:val="16"/>
        </w:rPr>
        <w:t xml:space="preserve"> </w:t>
      </w:r>
      <w:r w:rsidRPr="00A36A6F">
        <w:rPr>
          <w:rFonts w:ascii="Arial" w:eastAsia="Arial" w:hAnsi="Arial" w:cs="Arial"/>
          <w:sz w:val="16"/>
          <w:szCs w:val="16"/>
        </w:rPr>
        <w:t>is</w:t>
      </w:r>
      <w:r w:rsidRPr="00A36A6F">
        <w:rPr>
          <w:rFonts w:ascii="Arial" w:eastAsia="Arial" w:hAnsi="Arial" w:cs="Arial"/>
          <w:spacing w:val="-6"/>
          <w:sz w:val="16"/>
          <w:szCs w:val="16"/>
        </w:rPr>
        <w:t xml:space="preserve"> </w:t>
      </w:r>
      <w:r w:rsidRPr="00A36A6F">
        <w:rPr>
          <w:rFonts w:ascii="Arial" w:eastAsia="Arial" w:hAnsi="Arial" w:cs="Arial"/>
          <w:sz w:val="16"/>
          <w:szCs w:val="16"/>
        </w:rPr>
        <w:t>applicable</w:t>
      </w:r>
      <w:r w:rsidRPr="00A36A6F">
        <w:rPr>
          <w:rFonts w:ascii="Arial" w:eastAsia="Arial" w:hAnsi="Arial" w:cs="Arial"/>
          <w:spacing w:val="-6"/>
          <w:sz w:val="16"/>
          <w:szCs w:val="16"/>
        </w:rPr>
        <w:t xml:space="preserve"> </w:t>
      </w:r>
      <w:r w:rsidRPr="00A36A6F">
        <w:rPr>
          <w:rFonts w:ascii="Arial" w:eastAsia="Arial" w:hAnsi="Arial" w:cs="Arial"/>
          <w:sz w:val="16"/>
          <w:szCs w:val="16"/>
        </w:rPr>
        <w:t>to</w:t>
      </w:r>
      <w:r w:rsidRPr="00A36A6F">
        <w:rPr>
          <w:rFonts w:ascii="Arial" w:eastAsia="Arial" w:hAnsi="Arial" w:cs="Arial"/>
          <w:spacing w:val="-6"/>
          <w:sz w:val="16"/>
          <w:szCs w:val="16"/>
        </w:rPr>
        <w:t xml:space="preserve"> </w:t>
      </w:r>
      <w:r w:rsidRPr="00A36A6F">
        <w:rPr>
          <w:rFonts w:ascii="Arial" w:eastAsia="Arial" w:hAnsi="Arial" w:cs="Arial"/>
          <w:sz w:val="16"/>
          <w:szCs w:val="16"/>
        </w:rPr>
        <w:t>all</w:t>
      </w:r>
      <w:r w:rsidRPr="00A36A6F">
        <w:rPr>
          <w:rFonts w:ascii="Arial" w:eastAsia="Arial" w:hAnsi="Arial" w:cs="Arial"/>
          <w:spacing w:val="-6"/>
          <w:sz w:val="16"/>
          <w:szCs w:val="16"/>
        </w:rPr>
        <w:t xml:space="preserve"> </w:t>
      </w:r>
      <w:r w:rsidRPr="00A36A6F">
        <w:rPr>
          <w:rFonts w:ascii="Arial" w:eastAsia="Arial" w:hAnsi="Arial" w:cs="Arial"/>
          <w:sz w:val="16"/>
          <w:szCs w:val="16"/>
        </w:rPr>
        <w:t>Federal-aid</w:t>
      </w:r>
      <w:r w:rsidRPr="00A36A6F">
        <w:rPr>
          <w:rFonts w:ascii="Arial" w:eastAsia="Arial" w:hAnsi="Arial" w:cs="Arial"/>
          <w:spacing w:val="-6"/>
          <w:sz w:val="16"/>
          <w:szCs w:val="16"/>
        </w:rPr>
        <w:t xml:space="preserve"> </w:t>
      </w:r>
      <w:r w:rsidRPr="00A36A6F">
        <w:rPr>
          <w:rFonts w:ascii="Arial" w:eastAsia="Arial" w:hAnsi="Arial" w:cs="Arial"/>
          <w:sz w:val="16"/>
          <w:szCs w:val="16"/>
        </w:rPr>
        <w:t xml:space="preserve">construction contracts </w:t>
      </w:r>
      <w:proofErr w:type="gramStart"/>
      <w:r w:rsidRPr="00A36A6F">
        <w:rPr>
          <w:rFonts w:ascii="Arial" w:eastAsia="Arial" w:hAnsi="Arial" w:cs="Arial"/>
          <w:sz w:val="16"/>
          <w:szCs w:val="16"/>
        </w:rPr>
        <w:t>in excess of</w:t>
      </w:r>
      <w:proofErr w:type="gramEnd"/>
      <w:r w:rsidRPr="00A36A6F">
        <w:rPr>
          <w:rFonts w:ascii="Arial" w:eastAsia="Arial" w:hAnsi="Arial" w:cs="Arial"/>
          <w:sz w:val="16"/>
          <w:szCs w:val="16"/>
        </w:rPr>
        <w:t xml:space="preserve"> $150,000 and to all related subcontracts.</w:t>
      </w:r>
      <w:r w:rsidRPr="00A36A6F">
        <w:rPr>
          <w:rFonts w:ascii="Arial" w:eastAsia="Arial" w:hAnsi="Arial" w:cs="Arial"/>
          <w:spacing w:val="40"/>
          <w:sz w:val="16"/>
          <w:szCs w:val="16"/>
        </w:rPr>
        <w:t xml:space="preserve"> </w:t>
      </w:r>
      <w:r w:rsidRPr="00A36A6F">
        <w:rPr>
          <w:rFonts w:ascii="Arial" w:eastAsia="Arial" w:hAnsi="Arial" w:cs="Arial"/>
          <w:sz w:val="16"/>
          <w:szCs w:val="16"/>
        </w:rPr>
        <w:t>48 CFR 2.101; 2 CFR 200.327.</w:t>
      </w:r>
    </w:p>
    <w:p w14:paraId="2290A6DB" w14:textId="77777777" w:rsidR="00A36A6F" w:rsidRPr="00A36A6F" w:rsidRDefault="00A36A6F" w:rsidP="00A36A6F">
      <w:pPr>
        <w:widowControl w:val="0"/>
        <w:autoSpaceDE w:val="0"/>
        <w:autoSpaceDN w:val="0"/>
        <w:spacing w:before="1"/>
        <w:rPr>
          <w:rFonts w:ascii="Arial" w:eastAsia="Arial" w:hAnsi="Arial" w:cs="Arial"/>
          <w:sz w:val="16"/>
          <w:szCs w:val="16"/>
        </w:rPr>
      </w:pPr>
    </w:p>
    <w:p w14:paraId="225DE552" w14:textId="77777777" w:rsidR="00A36A6F" w:rsidRPr="00A36A6F" w:rsidRDefault="00A36A6F" w:rsidP="00A36A6F">
      <w:pPr>
        <w:widowControl w:val="0"/>
        <w:autoSpaceDE w:val="0"/>
        <w:autoSpaceDN w:val="0"/>
        <w:ind w:right="73"/>
        <w:rPr>
          <w:rFonts w:ascii="Arial" w:eastAsia="Arial" w:hAnsi="Arial" w:cs="Arial"/>
          <w:sz w:val="16"/>
          <w:szCs w:val="16"/>
        </w:rPr>
      </w:pPr>
      <w:r w:rsidRPr="00A36A6F">
        <w:rPr>
          <w:rFonts w:ascii="Arial" w:eastAsia="Arial" w:hAnsi="Arial" w:cs="Arial"/>
          <w:sz w:val="16"/>
          <w:szCs w:val="16"/>
        </w:rPr>
        <w:t>By submission of this bid/proposal or the execution of this contract or subcontract, as appropriate, the bidder, proposer, Federal-aid</w:t>
      </w:r>
      <w:r w:rsidRPr="00A36A6F">
        <w:rPr>
          <w:rFonts w:ascii="Arial" w:eastAsia="Arial" w:hAnsi="Arial" w:cs="Arial"/>
          <w:spacing w:val="-7"/>
          <w:sz w:val="16"/>
          <w:szCs w:val="16"/>
        </w:rPr>
        <w:t xml:space="preserve"> </w:t>
      </w:r>
      <w:r w:rsidRPr="00A36A6F">
        <w:rPr>
          <w:rFonts w:ascii="Arial" w:eastAsia="Arial" w:hAnsi="Arial" w:cs="Arial"/>
          <w:sz w:val="16"/>
          <w:szCs w:val="16"/>
        </w:rPr>
        <w:t>construction</w:t>
      </w:r>
      <w:r w:rsidRPr="00A36A6F">
        <w:rPr>
          <w:rFonts w:ascii="Arial" w:eastAsia="Arial" w:hAnsi="Arial" w:cs="Arial"/>
          <w:spacing w:val="-7"/>
          <w:sz w:val="16"/>
          <w:szCs w:val="16"/>
        </w:rPr>
        <w:t xml:space="preserve"> </w:t>
      </w:r>
      <w:r w:rsidRPr="00A36A6F">
        <w:rPr>
          <w:rFonts w:ascii="Arial" w:eastAsia="Arial" w:hAnsi="Arial" w:cs="Arial"/>
          <w:sz w:val="16"/>
          <w:szCs w:val="16"/>
        </w:rPr>
        <w:t>contractor,</w:t>
      </w:r>
      <w:r w:rsidRPr="00A36A6F">
        <w:rPr>
          <w:rFonts w:ascii="Arial" w:eastAsia="Arial" w:hAnsi="Arial" w:cs="Arial"/>
          <w:spacing w:val="-7"/>
          <w:sz w:val="16"/>
          <w:szCs w:val="16"/>
        </w:rPr>
        <w:t xml:space="preserve"> </w:t>
      </w:r>
      <w:r w:rsidRPr="00A36A6F">
        <w:rPr>
          <w:rFonts w:ascii="Arial" w:eastAsia="Arial" w:hAnsi="Arial" w:cs="Arial"/>
          <w:sz w:val="16"/>
          <w:szCs w:val="16"/>
        </w:rPr>
        <w:t>subcontractor,</w:t>
      </w:r>
      <w:r w:rsidRPr="00A36A6F">
        <w:rPr>
          <w:rFonts w:ascii="Arial" w:eastAsia="Arial" w:hAnsi="Arial" w:cs="Arial"/>
          <w:spacing w:val="-4"/>
          <w:sz w:val="16"/>
          <w:szCs w:val="16"/>
        </w:rPr>
        <w:t xml:space="preserve"> </w:t>
      </w:r>
      <w:r w:rsidRPr="00A36A6F">
        <w:rPr>
          <w:rFonts w:ascii="Arial" w:eastAsia="Arial" w:hAnsi="Arial" w:cs="Arial"/>
          <w:sz w:val="16"/>
          <w:szCs w:val="16"/>
        </w:rPr>
        <w:t>supplier,</w:t>
      </w:r>
      <w:r w:rsidRPr="00A36A6F">
        <w:rPr>
          <w:rFonts w:ascii="Arial" w:eastAsia="Arial" w:hAnsi="Arial" w:cs="Arial"/>
          <w:spacing w:val="-7"/>
          <w:sz w:val="16"/>
          <w:szCs w:val="16"/>
        </w:rPr>
        <w:t xml:space="preserve"> </w:t>
      </w:r>
      <w:r w:rsidRPr="00A36A6F">
        <w:rPr>
          <w:rFonts w:ascii="Arial" w:eastAsia="Arial" w:hAnsi="Arial" w:cs="Arial"/>
          <w:sz w:val="16"/>
          <w:szCs w:val="16"/>
        </w:rPr>
        <w:t>or vendor agrees to comply with all applicable standards, orders or regulations issued pursuant to the Clean Air Act (42 U.S.C. 7401-7671q) and the Federal Water Pollution Control Act, as amended (33 U.S.C. 1251-1387). Violations must be reported to</w:t>
      </w:r>
      <w:r w:rsidRPr="00A36A6F">
        <w:rPr>
          <w:rFonts w:ascii="Arial" w:eastAsia="Arial" w:hAnsi="Arial" w:cs="Arial"/>
          <w:spacing w:val="-6"/>
          <w:sz w:val="16"/>
          <w:szCs w:val="16"/>
        </w:rPr>
        <w:t xml:space="preserve"> </w:t>
      </w:r>
      <w:r w:rsidRPr="00A36A6F">
        <w:rPr>
          <w:rFonts w:ascii="Arial" w:eastAsia="Arial" w:hAnsi="Arial" w:cs="Arial"/>
          <w:sz w:val="16"/>
          <w:szCs w:val="16"/>
        </w:rPr>
        <w:t>the</w:t>
      </w:r>
      <w:r w:rsidRPr="00A36A6F">
        <w:rPr>
          <w:rFonts w:ascii="Arial" w:eastAsia="Arial" w:hAnsi="Arial" w:cs="Arial"/>
          <w:spacing w:val="-6"/>
          <w:sz w:val="16"/>
          <w:szCs w:val="16"/>
        </w:rPr>
        <w:t xml:space="preserve"> </w:t>
      </w:r>
      <w:r w:rsidRPr="00A36A6F">
        <w:rPr>
          <w:rFonts w:ascii="Arial" w:eastAsia="Arial" w:hAnsi="Arial" w:cs="Arial"/>
          <w:sz w:val="16"/>
          <w:szCs w:val="16"/>
        </w:rPr>
        <w:t>Federal</w:t>
      </w:r>
      <w:r w:rsidRPr="00A36A6F">
        <w:rPr>
          <w:rFonts w:ascii="Arial" w:eastAsia="Arial" w:hAnsi="Arial" w:cs="Arial"/>
          <w:spacing w:val="-5"/>
          <w:sz w:val="16"/>
          <w:szCs w:val="16"/>
        </w:rPr>
        <w:t xml:space="preserve"> </w:t>
      </w:r>
      <w:r w:rsidRPr="00A36A6F">
        <w:rPr>
          <w:rFonts w:ascii="Arial" w:eastAsia="Arial" w:hAnsi="Arial" w:cs="Arial"/>
          <w:sz w:val="16"/>
          <w:szCs w:val="16"/>
        </w:rPr>
        <w:t>Highway</w:t>
      </w:r>
      <w:r w:rsidRPr="00A36A6F">
        <w:rPr>
          <w:rFonts w:ascii="Arial" w:eastAsia="Arial" w:hAnsi="Arial" w:cs="Arial"/>
          <w:spacing w:val="-5"/>
          <w:sz w:val="16"/>
          <w:szCs w:val="16"/>
        </w:rPr>
        <w:t xml:space="preserve"> </w:t>
      </w:r>
      <w:r w:rsidRPr="00A36A6F">
        <w:rPr>
          <w:rFonts w:ascii="Arial" w:eastAsia="Arial" w:hAnsi="Arial" w:cs="Arial"/>
          <w:sz w:val="16"/>
          <w:szCs w:val="16"/>
        </w:rPr>
        <w:t>Administration</w:t>
      </w:r>
      <w:r w:rsidRPr="00A36A6F">
        <w:rPr>
          <w:rFonts w:ascii="Arial" w:eastAsia="Arial" w:hAnsi="Arial" w:cs="Arial"/>
          <w:spacing w:val="-6"/>
          <w:sz w:val="16"/>
          <w:szCs w:val="16"/>
        </w:rPr>
        <w:t xml:space="preserve"> </w:t>
      </w:r>
      <w:r w:rsidRPr="00A36A6F">
        <w:rPr>
          <w:rFonts w:ascii="Arial" w:eastAsia="Arial" w:hAnsi="Arial" w:cs="Arial"/>
          <w:sz w:val="16"/>
          <w:szCs w:val="16"/>
        </w:rPr>
        <w:t>and</w:t>
      </w:r>
      <w:r w:rsidRPr="00A36A6F">
        <w:rPr>
          <w:rFonts w:ascii="Arial" w:eastAsia="Arial" w:hAnsi="Arial" w:cs="Arial"/>
          <w:spacing w:val="-6"/>
          <w:sz w:val="16"/>
          <w:szCs w:val="16"/>
        </w:rPr>
        <w:t xml:space="preserve"> </w:t>
      </w:r>
      <w:r w:rsidRPr="00A36A6F">
        <w:rPr>
          <w:rFonts w:ascii="Arial" w:eastAsia="Arial" w:hAnsi="Arial" w:cs="Arial"/>
          <w:sz w:val="16"/>
          <w:szCs w:val="16"/>
        </w:rPr>
        <w:t>the</w:t>
      </w:r>
      <w:r w:rsidRPr="00A36A6F">
        <w:rPr>
          <w:rFonts w:ascii="Arial" w:eastAsia="Arial" w:hAnsi="Arial" w:cs="Arial"/>
          <w:spacing w:val="-6"/>
          <w:sz w:val="16"/>
          <w:szCs w:val="16"/>
        </w:rPr>
        <w:t xml:space="preserve"> </w:t>
      </w:r>
      <w:r w:rsidRPr="00A36A6F">
        <w:rPr>
          <w:rFonts w:ascii="Arial" w:eastAsia="Arial" w:hAnsi="Arial" w:cs="Arial"/>
          <w:sz w:val="16"/>
          <w:szCs w:val="16"/>
        </w:rPr>
        <w:t>Regional</w:t>
      </w:r>
      <w:r w:rsidRPr="00A36A6F">
        <w:rPr>
          <w:rFonts w:ascii="Arial" w:eastAsia="Arial" w:hAnsi="Arial" w:cs="Arial"/>
          <w:spacing w:val="-5"/>
          <w:sz w:val="16"/>
          <w:szCs w:val="16"/>
        </w:rPr>
        <w:t xml:space="preserve"> </w:t>
      </w:r>
      <w:r w:rsidRPr="00A36A6F">
        <w:rPr>
          <w:rFonts w:ascii="Arial" w:eastAsia="Arial" w:hAnsi="Arial" w:cs="Arial"/>
          <w:sz w:val="16"/>
          <w:szCs w:val="16"/>
        </w:rPr>
        <w:t>Office of the Environmental Protection Agency.</w:t>
      </w:r>
      <w:r w:rsidRPr="00A36A6F">
        <w:rPr>
          <w:rFonts w:ascii="Arial" w:eastAsia="Arial" w:hAnsi="Arial" w:cs="Arial"/>
          <w:spacing w:val="40"/>
          <w:sz w:val="16"/>
          <w:szCs w:val="16"/>
        </w:rPr>
        <w:t xml:space="preserve"> </w:t>
      </w:r>
      <w:r w:rsidRPr="00A36A6F">
        <w:rPr>
          <w:rFonts w:ascii="Arial" w:eastAsia="Arial" w:hAnsi="Arial" w:cs="Arial"/>
          <w:sz w:val="16"/>
          <w:szCs w:val="16"/>
        </w:rPr>
        <w:t>2 CFR Part 200, Appendix II.</w:t>
      </w:r>
    </w:p>
    <w:p w14:paraId="07333264" w14:textId="77777777" w:rsidR="00A36A6F" w:rsidRPr="00A36A6F" w:rsidRDefault="00A36A6F" w:rsidP="00A36A6F">
      <w:pPr>
        <w:widowControl w:val="0"/>
        <w:autoSpaceDE w:val="0"/>
        <w:autoSpaceDN w:val="0"/>
        <w:spacing w:before="183"/>
        <w:ind w:right="83"/>
        <w:rPr>
          <w:rFonts w:ascii="Arial" w:eastAsia="Arial" w:hAnsi="Arial" w:cs="Arial"/>
          <w:sz w:val="16"/>
          <w:szCs w:val="16"/>
        </w:rPr>
      </w:pPr>
      <w:r w:rsidRPr="00A36A6F">
        <w:rPr>
          <w:rFonts w:ascii="Arial" w:eastAsia="Arial" w:hAnsi="Arial" w:cs="Arial"/>
          <w:sz w:val="16"/>
          <w:szCs w:val="16"/>
        </w:rPr>
        <w:t xml:space="preserve">The contractor agrees to include or cause to be </w:t>
      </w:r>
      <w:proofErr w:type="gramStart"/>
      <w:r w:rsidRPr="00A36A6F">
        <w:rPr>
          <w:rFonts w:ascii="Arial" w:eastAsia="Arial" w:hAnsi="Arial" w:cs="Arial"/>
          <w:sz w:val="16"/>
          <w:szCs w:val="16"/>
        </w:rPr>
        <w:t>included</w:t>
      </w:r>
      <w:proofErr w:type="gramEnd"/>
      <w:r w:rsidRPr="00A36A6F">
        <w:rPr>
          <w:rFonts w:ascii="Arial" w:eastAsia="Arial" w:hAnsi="Arial" w:cs="Arial"/>
          <w:sz w:val="16"/>
          <w:szCs w:val="16"/>
        </w:rPr>
        <w:t xml:space="preserve"> the requirements</w:t>
      </w:r>
      <w:r w:rsidRPr="00A36A6F">
        <w:rPr>
          <w:rFonts w:ascii="Arial" w:eastAsia="Arial" w:hAnsi="Arial" w:cs="Arial"/>
          <w:spacing w:val="-5"/>
          <w:sz w:val="16"/>
          <w:szCs w:val="16"/>
        </w:rPr>
        <w:t xml:space="preserve"> </w:t>
      </w:r>
      <w:r w:rsidRPr="00A36A6F">
        <w:rPr>
          <w:rFonts w:ascii="Arial" w:eastAsia="Arial" w:hAnsi="Arial" w:cs="Arial"/>
          <w:sz w:val="16"/>
          <w:szCs w:val="16"/>
        </w:rPr>
        <w:t>of</w:t>
      </w:r>
      <w:r w:rsidRPr="00A36A6F">
        <w:rPr>
          <w:rFonts w:ascii="Arial" w:eastAsia="Arial" w:hAnsi="Arial" w:cs="Arial"/>
          <w:spacing w:val="-6"/>
          <w:sz w:val="16"/>
          <w:szCs w:val="16"/>
        </w:rPr>
        <w:t xml:space="preserve"> </w:t>
      </w:r>
      <w:r w:rsidRPr="00A36A6F">
        <w:rPr>
          <w:rFonts w:ascii="Arial" w:eastAsia="Arial" w:hAnsi="Arial" w:cs="Arial"/>
          <w:sz w:val="16"/>
          <w:szCs w:val="16"/>
        </w:rPr>
        <w:t>this</w:t>
      </w:r>
      <w:r w:rsidRPr="00A36A6F">
        <w:rPr>
          <w:rFonts w:ascii="Arial" w:eastAsia="Arial" w:hAnsi="Arial" w:cs="Arial"/>
          <w:spacing w:val="-5"/>
          <w:sz w:val="16"/>
          <w:szCs w:val="16"/>
        </w:rPr>
        <w:t xml:space="preserve"> </w:t>
      </w:r>
      <w:r w:rsidRPr="00A36A6F">
        <w:rPr>
          <w:rFonts w:ascii="Arial" w:eastAsia="Arial" w:hAnsi="Arial" w:cs="Arial"/>
          <w:sz w:val="16"/>
          <w:szCs w:val="16"/>
        </w:rPr>
        <w:t>Section</w:t>
      </w:r>
      <w:r w:rsidRPr="00A36A6F">
        <w:rPr>
          <w:rFonts w:ascii="Arial" w:eastAsia="Arial" w:hAnsi="Arial" w:cs="Arial"/>
          <w:spacing w:val="-6"/>
          <w:sz w:val="16"/>
          <w:szCs w:val="16"/>
        </w:rPr>
        <w:t xml:space="preserve"> </w:t>
      </w:r>
      <w:r w:rsidRPr="00A36A6F">
        <w:rPr>
          <w:rFonts w:ascii="Arial" w:eastAsia="Arial" w:hAnsi="Arial" w:cs="Arial"/>
          <w:sz w:val="16"/>
          <w:szCs w:val="16"/>
        </w:rPr>
        <w:t>in</w:t>
      </w:r>
      <w:r w:rsidRPr="00A36A6F">
        <w:rPr>
          <w:rFonts w:ascii="Arial" w:eastAsia="Arial" w:hAnsi="Arial" w:cs="Arial"/>
          <w:spacing w:val="-6"/>
          <w:sz w:val="16"/>
          <w:szCs w:val="16"/>
        </w:rPr>
        <w:t xml:space="preserve"> </w:t>
      </w:r>
      <w:r w:rsidRPr="00A36A6F">
        <w:rPr>
          <w:rFonts w:ascii="Arial" w:eastAsia="Arial" w:hAnsi="Arial" w:cs="Arial"/>
          <w:sz w:val="16"/>
          <w:szCs w:val="16"/>
        </w:rPr>
        <w:t>every</w:t>
      </w:r>
      <w:r w:rsidRPr="00A36A6F">
        <w:rPr>
          <w:rFonts w:ascii="Arial" w:eastAsia="Arial" w:hAnsi="Arial" w:cs="Arial"/>
          <w:spacing w:val="-5"/>
          <w:sz w:val="16"/>
          <w:szCs w:val="16"/>
        </w:rPr>
        <w:t xml:space="preserve"> </w:t>
      </w:r>
      <w:proofErr w:type="gramStart"/>
      <w:r w:rsidRPr="00A36A6F">
        <w:rPr>
          <w:rFonts w:ascii="Arial" w:eastAsia="Arial" w:hAnsi="Arial" w:cs="Arial"/>
          <w:sz w:val="16"/>
          <w:szCs w:val="16"/>
        </w:rPr>
        <w:t>subcontract,</w:t>
      </w:r>
      <w:r w:rsidRPr="00A36A6F">
        <w:rPr>
          <w:rFonts w:ascii="Arial" w:eastAsia="Arial" w:hAnsi="Arial" w:cs="Arial"/>
          <w:spacing w:val="-4"/>
          <w:sz w:val="16"/>
          <w:szCs w:val="16"/>
        </w:rPr>
        <w:t xml:space="preserve"> </w:t>
      </w:r>
      <w:r w:rsidRPr="00A36A6F">
        <w:rPr>
          <w:rFonts w:ascii="Arial" w:eastAsia="Arial" w:hAnsi="Arial" w:cs="Arial"/>
          <w:sz w:val="16"/>
          <w:szCs w:val="16"/>
        </w:rPr>
        <w:t>and</w:t>
      </w:r>
      <w:proofErr w:type="gramEnd"/>
      <w:r w:rsidRPr="00A36A6F">
        <w:rPr>
          <w:rFonts w:ascii="Arial" w:eastAsia="Arial" w:hAnsi="Arial" w:cs="Arial"/>
          <w:spacing w:val="-6"/>
          <w:sz w:val="16"/>
          <w:szCs w:val="16"/>
        </w:rPr>
        <w:t xml:space="preserve"> </w:t>
      </w:r>
      <w:r w:rsidRPr="00A36A6F">
        <w:rPr>
          <w:rFonts w:ascii="Arial" w:eastAsia="Arial" w:hAnsi="Arial" w:cs="Arial"/>
          <w:sz w:val="16"/>
          <w:szCs w:val="16"/>
        </w:rPr>
        <w:t>further agrees to take such action as the contracting agency may direct as a means of enforcing such requirements.</w:t>
      </w:r>
      <w:r w:rsidRPr="00A36A6F">
        <w:rPr>
          <w:rFonts w:ascii="Arial" w:eastAsia="Arial" w:hAnsi="Arial" w:cs="Arial"/>
          <w:spacing w:val="40"/>
          <w:sz w:val="16"/>
          <w:szCs w:val="16"/>
        </w:rPr>
        <w:t xml:space="preserve"> </w:t>
      </w:r>
      <w:r w:rsidRPr="00A36A6F">
        <w:rPr>
          <w:rFonts w:ascii="Arial" w:eastAsia="Arial" w:hAnsi="Arial" w:cs="Arial"/>
          <w:sz w:val="16"/>
          <w:szCs w:val="16"/>
        </w:rPr>
        <w:t xml:space="preserve">2 CFR </w:t>
      </w:r>
      <w:r w:rsidRPr="00A36A6F">
        <w:rPr>
          <w:rFonts w:ascii="Arial" w:eastAsia="Arial" w:hAnsi="Arial" w:cs="Arial"/>
          <w:spacing w:val="-2"/>
          <w:sz w:val="16"/>
          <w:szCs w:val="16"/>
        </w:rPr>
        <w:t>200.327.</w:t>
      </w:r>
    </w:p>
    <w:p w14:paraId="5220D143" w14:textId="77777777" w:rsidR="00A36A6F" w:rsidRPr="00A36A6F" w:rsidRDefault="00A36A6F" w:rsidP="00A36A6F">
      <w:pPr>
        <w:widowControl w:val="0"/>
        <w:autoSpaceDE w:val="0"/>
        <w:autoSpaceDN w:val="0"/>
        <w:spacing w:before="183"/>
        <w:rPr>
          <w:rFonts w:ascii="Arial" w:eastAsia="Arial" w:hAnsi="Arial" w:cs="Arial"/>
          <w:sz w:val="16"/>
          <w:szCs w:val="16"/>
        </w:rPr>
      </w:pPr>
    </w:p>
    <w:p w14:paraId="5008D440" w14:textId="77777777" w:rsidR="00A36A6F" w:rsidRPr="00A36A6F" w:rsidRDefault="00A36A6F" w:rsidP="005D1515">
      <w:pPr>
        <w:pStyle w:val="ListParagraph"/>
        <w:numPr>
          <w:ilvl w:val="1"/>
          <w:numId w:val="39"/>
        </w:numPr>
        <w:spacing w:before="96"/>
        <w:rPr>
          <w:rFonts w:ascii="Arial" w:eastAsia="Arial" w:hAnsi="Arial" w:cs="Arial"/>
          <w:b/>
          <w:bCs/>
          <w:sz w:val="16"/>
          <w:szCs w:val="16"/>
        </w:rPr>
      </w:pPr>
      <w:r w:rsidRPr="00A36A6F">
        <w:rPr>
          <w:rFonts w:ascii="Arial" w:eastAsia="Arial" w:hAnsi="Arial" w:cs="Arial"/>
          <w:b/>
          <w:bCs/>
          <w:sz w:val="16"/>
          <w:szCs w:val="16"/>
        </w:rPr>
        <w:t>CERTIFICATION REGARDING DEBARMENT, SUSPENSION,</w:t>
      </w:r>
      <w:r w:rsidRPr="00A36A6F">
        <w:rPr>
          <w:rFonts w:ascii="Arial" w:eastAsia="Arial" w:hAnsi="Arial" w:cs="Arial"/>
          <w:b/>
          <w:bCs/>
          <w:spacing w:val="-12"/>
          <w:sz w:val="16"/>
          <w:szCs w:val="16"/>
        </w:rPr>
        <w:t xml:space="preserve"> </w:t>
      </w:r>
      <w:r w:rsidRPr="00A36A6F">
        <w:rPr>
          <w:rFonts w:ascii="Arial" w:eastAsia="Arial" w:hAnsi="Arial" w:cs="Arial"/>
          <w:b/>
          <w:bCs/>
          <w:sz w:val="16"/>
          <w:szCs w:val="16"/>
        </w:rPr>
        <w:t>INELIGIBILITY</w:t>
      </w:r>
      <w:r w:rsidRPr="00A36A6F">
        <w:rPr>
          <w:rFonts w:ascii="Arial" w:eastAsia="Arial" w:hAnsi="Arial" w:cs="Arial"/>
          <w:b/>
          <w:bCs/>
          <w:spacing w:val="-11"/>
          <w:sz w:val="16"/>
          <w:szCs w:val="16"/>
        </w:rPr>
        <w:t xml:space="preserve"> </w:t>
      </w:r>
      <w:r w:rsidRPr="00A36A6F">
        <w:rPr>
          <w:rFonts w:ascii="Arial" w:eastAsia="Arial" w:hAnsi="Arial" w:cs="Arial"/>
          <w:b/>
          <w:bCs/>
          <w:sz w:val="16"/>
          <w:szCs w:val="16"/>
        </w:rPr>
        <w:t>AND</w:t>
      </w:r>
      <w:r w:rsidRPr="00A36A6F">
        <w:rPr>
          <w:rFonts w:ascii="Arial" w:eastAsia="Arial" w:hAnsi="Arial" w:cs="Arial"/>
          <w:b/>
          <w:bCs/>
          <w:spacing w:val="-11"/>
          <w:sz w:val="16"/>
          <w:szCs w:val="16"/>
        </w:rPr>
        <w:t xml:space="preserve"> </w:t>
      </w:r>
      <w:r w:rsidRPr="00A36A6F">
        <w:rPr>
          <w:rFonts w:ascii="Arial" w:eastAsia="Arial" w:hAnsi="Arial" w:cs="Arial"/>
          <w:b/>
          <w:bCs/>
          <w:sz w:val="16"/>
          <w:szCs w:val="16"/>
        </w:rPr>
        <w:t xml:space="preserve">VOLUNTARY </w:t>
      </w:r>
      <w:r w:rsidRPr="00A36A6F">
        <w:rPr>
          <w:rFonts w:ascii="Arial" w:eastAsia="Arial" w:hAnsi="Arial" w:cs="Arial"/>
          <w:b/>
          <w:bCs/>
          <w:spacing w:val="-2"/>
          <w:sz w:val="16"/>
          <w:szCs w:val="16"/>
        </w:rPr>
        <w:t>EXCLUSION</w:t>
      </w:r>
    </w:p>
    <w:p w14:paraId="7DC37E14" w14:textId="77777777" w:rsidR="00A36A6F" w:rsidRPr="00A36A6F" w:rsidRDefault="00A36A6F" w:rsidP="00A36A6F">
      <w:pPr>
        <w:widowControl w:val="0"/>
        <w:autoSpaceDE w:val="0"/>
        <w:autoSpaceDN w:val="0"/>
        <w:spacing w:before="1"/>
        <w:rPr>
          <w:rFonts w:ascii="Arial" w:eastAsia="Arial" w:hAnsi="Arial" w:cs="Arial"/>
          <w:b/>
          <w:sz w:val="16"/>
          <w:szCs w:val="16"/>
        </w:rPr>
      </w:pPr>
    </w:p>
    <w:p w14:paraId="4FC8B582" w14:textId="77777777" w:rsidR="00A36A6F" w:rsidRPr="00A36A6F" w:rsidRDefault="00A36A6F" w:rsidP="00A36A6F">
      <w:pPr>
        <w:widowControl w:val="0"/>
        <w:autoSpaceDE w:val="0"/>
        <w:autoSpaceDN w:val="0"/>
        <w:rPr>
          <w:rFonts w:ascii="Arial" w:eastAsia="Arial" w:hAnsi="Arial" w:cs="Arial"/>
          <w:sz w:val="16"/>
          <w:szCs w:val="16"/>
        </w:rPr>
      </w:pPr>
      <w:r w:rsidRPr="00A36A6F">
        <w:rPr>
          <w:rFonts w:ascii="Arial" w:eastAsia="Arial" w:hAnsi="Arial" w:cs="Arial"/>
          <w:sz w:val="16"/>
          <w:szCs w:val="16"/>
        </w:rPr>
        <w:t>This provision is applicable to all Federal-aid construction contracts, design-build contracts, subcontracts, lower-tier subcontracts,</w:t>
      </w:r>
      <w:r w:rsidRPr="00A36A6F">
        <w:rPr>
          <w:rFonts w:ascii="Arial" w:eastAsia="Arial" w:hAnsi="Arial" w:cs="Arial"/>
          <w:spacing w:val="-8"/>
          <w:sz w:val="16"/>
          <w:szCs w:val="16"/>
        </w:rPr>
        <w:t xml:space="preserve"> </w:t>
      </w:r>
      <w:r w:rsidRPr="00A36A6F">
        <w:rPr>
          <w:rFonts w:ascii="Arial" w:eastAsia="Arial" w:hAnsi="Arial" w:cs="Arial"/>
          <w:sz w:val="16"/>
          <w:szCs w:val="16"/>
        </w:rPr>
        <w:t>purchase</w:t>
      </w:r>
      <w:r w:rsidRPr="00A36A6F">
        <w:rPr>
          <w:rFonts w:ascii="Arial" w:eastAsia="Arial" w:hAnsi="Arial" w:cs="Arial"/>
          <w:spacing w:val="-8"/>
          <w:sz w:val="16"/>
          <w:szCs w:val="16"/>
        </w:rPr>
        <w:t xml:space="preserve"> </w:t>
      </w:r>
      <w:r w:rsidRPr="00A36A6F">
        <w:rPr>
          <w:rFonts w:ascii="Arial" w:eastAsia="Arial" w:hAnsi="Arial" w:cs="Arial"/>
          <w:sz w:val="16"/>
          <w:szCs w:val="16"/>
        </w:rPr>
        <w:t>orders,</w:t>
      </w:r>
      <w:r w:rsidRPr="00A36A6F">
        <w:rPr>
          <w:rFonts w:ascii="Arial" w:eastAsia="Arial" w:hAnsi="Arial" w:cs="Arial"/>
          <w:spacing w:val="-8"/>
          <w:sz w:val="16"/>
          <w:szCs w:val="16"/>
        </w:rPr>
        <w:t xml:space="preserve"> </w:t>
      </w:r>
      <w:r w:rsidRPr="00A36A6F">
        <w:rPr>
          <w:rFonts w:ascii="Arial" w:eastAsia="Arial" w:hAnsi="Arial" w:cs="Arial"/>
          <w:sz w:val="16"/>
          <w:szCs w:val="16"/>
        </w:rPr>
        <w:t>lease</w:t>
      </w:r>
      <w:r w:rsidRPr="00A36A6F">
        <w:rPr>
          <w:rFonts w:ascii="Arial" w:eastAsia="Arial" w:hAnsi="Arial" w:cs="Arial"/>
          <w:spacing w:val="-8"/>
          <w:sz w:val="16"/>
          <w:szCs w:val="16"/>
        </w:rPr>
        <w:t xml:space="preserve"> </w:t>
      </w:r>
      <w:r w:rsidRPr="00A36A6F">
        <w:rPr>
          <w:rFonts w:ascii="Arial" w:eastAsia="Arial" w:hAnsi="Arial" w:cs="Arial"/>
          <w:sz w:val="16"/>
          <w:szCs w:val="16"/>
        </w:rPr>
        <w:t>agreements,</w:t>
      </w:r>
      <w:r w:rsidRPr="00A36A6F">
        <w:rPr>
          <w:rFonts w:ascii="Arial" w:eastAsia="Arial" w:hAnsi="Arial" w:cs="Arial"/>
          <w:spacing w:val="-8"/>
          <w:sz w:val="16"/>
          <w:szCs w:val="16"/>
        </w:rPr>
        <w:t xml:space="preserve"> </w:t>
      </w:r>
      <w:r w:rsidRPr="00A36A6F">
        <w:rPr>
          <w:rFonts w:ascii="Arial" w:eastAsia="Arial" w:hAnsi="Arial" w:cs="Arial"/>
          <w:sz w:val="16"/>
          <w:szCs w:val="16"/>
        </w:rPr>
        <w:t>consultant contracts or any other covered transaction requiring FHWA approval or that is estimated to cost $25,000 or more –</w:t>
      </w:r>
      <w:r w:rsidRPr="00A36A6F">
        <w:rPr>
          <w:rFonts w:ascii="Arial" w:eastAsia="Arial" w:hAnsi="Arial" w:cs="Arial"/>
          <w:spacing w:val="40"/>
          <w:sz w:val="16"/>
          <w:szCs w:val="16"/>
        </w:rPr>
        <w:t xml:space="preserve"> </w:t>
      </w:r>
      <w:r w:rsidRPr="00A36A6F">
        <w:rPr>
          <w:rFonts w:ascii="Arial" w:eastAsia="Arial" w:hAnsi="Arial" w:cs="Arial"/>
          <w:sz w:val="16"/>
          <w:szCs w:val="16"/>
        </w:rPr>
        <w:t>as defined in 2 CFR Parts 180 and 1200.</w:t>
      </w:r>
      <w:r w:rsidRPr="00A36A6F">
        <w:rPr>
          <w:rFonts w:ascii="Arial" w:eastAsia="Arial" w:hAnsi="Arial" w:cs="Arial"/>
          <w:spacing w:val="40"/>
          <w:sz w:val="16"/>
          <w:szCs w:val="16"/>
        </w:rPr>
        <w:t xml:space="preserve"> </w:t>
      </w:r>
      <w:r w:rsidRPr="00A36A6F">
        <w:rPr>
          <w:rFonts w:ascii="Arial" w:eastAsia="Arial" w:hAnsi="Arial" w:cs="Arial"/>
          <w:sz w:val="16"/>
          <w:szCs w:val="16"/>
        </w:rPr>
        <w:t>2 CFR 180.220 and</w:t>
      </w:r>
    </w:p>
    <w:p w14:paraId="61E819F6" w14:textId="77777777" w:rsidR="00A36A6F" w:rsidRPr="00A36A6F" w:rsidRDefault="00A36A6F" w:rsidP="00A36A6F">
      <w:pPr>
        <w:widowControl w:val="0"/>
        <w:autoSpaceDE w:val="0"/>
        <w:autoSpaceDN w:val="0"/>
        <w:rPr>
          <w:rFonts w:ascii="Arial" w:eastAsia="Arial" w:hAnsi="Arial" w:cs="Arial"/>
          <w:sz w:val="16"/>
          <w:szCs w:val="16"/>
        </w:rPr>
      </w:pPr>
      <w:r w:rsidRPr="00A36A6F">
        <w:rPr>
          <w:rFonts w:ascii="Arial" w:eastAsia="Arial" w:hAnsi="Arial" w:cs="Arial"/>
          <w:spacing w:val="-2"/>
          <w:sz w:val="16"/>
          <w:szCs w:val="16"/>
        </w:rPr>
        <w:t>1200.220.</w:t>
      </w:r>
    </w:p>
    <w:p w14:paraId="2038D520" w14:textId="77777777" w:rsidR="00A36A6F" w:rsidRPr="00A36A6F" w:rsidRDefault="00A36A6F" w:rsidP="00A36A6F">
      <w:pPr>
        <w:widowControl w:val="0"/>
        <w:autoSpaceDE w:val="0"/>
        <w:autoSpaceDN w:val="0"/>
        <w:spacing w:before="182"/>
        <w:rPr>
          <w:rFonts w:ascii="Arial" w:eastAsia="Arial" w:hAnsi="Arial" w:cs="Arial"/>
          <w:sz w:val="16"/>
          <w:szCs w:val="16"/>
        </w:rPr>
      </w:pPr>
    </w:p>
    <w:p w14:paraId="3F54EF89" w14:textId="77777777" w:rsidR="00A36A6F" w:rsidRPr="00A36A6F" w:rsidRDefault="00A36A6F" w:rsidP="005D1515">
      <w:pPr>
        <w:widowControl w:val="0"/>
        <w:numPr>
          <w:ilvl w:val="2"/>
          <w:numId w:val="39"/>
        </w:numPr>
        <w:tabs>
          <w:tab w:val="left" w:pos="294"/>
        </w:tabs>
        <w:autoSpaceDE w:val="0"/>
        <w:autoSpaceDN w:val="0"/>
        <w:ind w:left="119" w:right="127" w:firstLine="0"/>
        <w:rPr>
          <w:rFonts w:ascii="Arial" w:eastAsia="Arial" w:hAnsi="Arial" w:cs="Arial"/>
          <w:bCs/>
          <w:sz w:val="16"/>
          <w:szCs w:val="16"/>
        </w:rPr>
      </w:pPr>
      <w:r w:rsidRPr="00A36A6F">
        <w:rPr>
          <w:rFonts w:ascii="Arial" w:eastAsia="Arial" w:hAnsi="Arial" w:cs="Arial"/>
          <w:b/>
          <w:bCs/>
          <w:sz w:val="16"/>
          <w:szCs w:val="16"/>
        </w:rPr>
        <w:t>Instructions</w:t>
      </w:r>
      <w:r w:rsidRPr="00A36A6F">
        <w:rPr>
          <w:rFonts w:ascii="Arial" w:eastAsia="Arial" w:hAnsi="Arial" w:cs="Arial"/>
          <w:b/>
          <w:bCs/>
          <w:spacing w:val="-6"/>
          <w:sz w:val="16"/>
          <w:szCs w:val="16"/>
        </w:rPr>
        <w:t xml:space="preserve"> </w:t>
      </w:r>
      <w:r w:rsidRPr="00A36A6F">
        <w:rPr>
          <w:rFonts w:ascii="Arial" w:eastAsia="Arial" w:hAnsi="Arial" w:cs="Arial"/>
          <w:b/>
          <w:bCs/>
          <w:sz w:val="16"/>
          <w:szCs w:val="16"/>
        </w:rPr>
        <w:t>for</w:t>
      </w:r>
      <w:r w:rsidRPr="00A36A6F">
        <w:rPr>
          <w:rFonts w:ascii="Arial" w:eastAsia="Arial" w:hAnsi="Arial" w:cs="Arial"/>
          <w:b/>
          <w:bCs/>
          <w:spacing w:val="-7"/>
          <w:sz w:val="16"/>
          <w:szCs w:val="16"/>
        </w:rPr>
        <w:t xml:space="preserve"> </w:t>
      </w:r>
      <w:r w:rsidRPr="00A36A6F">
        <w:rPr>
          <w:rFonts w:ascii="Arial" w:eastAsia="Arial" w:hAnsi="Arial" w:cs="Arial"/>
          <w:b/>
          <w:sz w:val="16"/>
          <w:szCs w:val="22"/>
        </w:rPr>
        <w:t>Certification</w:t>
      </w:r>
      <w:r w:rsidRPr="00A36A6F">
        <w:rPr>
          <w:rFonts w:ascii="Arial" w:eastAsia="Arial" w:hAnsi="Arial" w:cs="Arial"/>
          <w:b/>
          <w:bCs/>
          <w:spacing w:val="-7"/>
          <w:sz w:val="16"/>
          <w:szCs w:val="16"/>
        </w:rPr>
        <w:t xml:space="preserve"> </w:t>
      </w:r>
      <w:r w:rsidRPr="00A36A6F">
        <w:rPr>
          <w:rFonts w:ascii="Arial" w:eastAsia="Arial" w:hAnsi="Arial" w:cs="Arial"/>
          <w:b/>
          <w:bCs/>
          <w:sz w:val="16"/>
          <w:szCs w:val="16"/>
        </w:rPr>
        <w:t>–</w:t>
      </w:r>
      <w:r w:rsidRPr="00A36A6F">
        <w:rPr>
          <w:rFonts w:ascii="Arial" w:eastAsia="Arial" w:hAnsi="Arial" w:cs="Arial"/>
          <w:b/>
          <w:bCs/>
          <w:spacing w:val="-7"/>
          <w:sz w:val="16"/>
          <w:szCs w:val="16"/>
        </w:rPr>
        <w:t xml:space="preserve"> </w:t>
      </w:r>
      <w:r w:rsidRPr="00A36A6F">
        <w:rPr>
          <w:rFonts w:ascii="Arial" w:eastAsia="Arial" w:hAnsi="Arial" w:cs="Arial"/>
          <w:b/>
          <w:bCs/>
          <w:sz w:val="16"/>
          <w:szCs w:val="16"/>
        </w:rPr>
        <w:t>First</w:t>
      </w:r>
      <w:r w:rsidRPr="00A36A6F">
        <w:rPr>
          <w:rFonts w:ascii="Arial" w:eastAsia="Arial" w:hAnsi="Arial" w:cs="Arial"/>
          <w:b/>
          <w:bCs/>
          <w:spacing w:val="-8"/>
          <w:sz w:val="16"/>
          <w:szCs w:val="16"/>
        </w:rPr>
        <w:t xml:space="preserve"> </w:t>
      </w:r>
      <w:r w:rsidRPr="00A36A6F">
        <w:rPr>
          <w:rFonts w:ascii="Arial" w:eastAsia="Arial" w:hAnsi="Arial" w:cs="Arial"/>
          <w:b/>
          <w:bCs/>
          <w:sz w:val="16"/>
          <w:szCs w:val="16"/>
        </w:rPr>
        <w:t>Tier</w:t>
      </w:r>
      <w:r w:rsidRPr="00A36A6F">
        <w:rPr>
          <w:rFonts w:ascii="Arial" w:eastAsia="Arial" w:hAnsi="Arial" w:cs="Arial"/>
          <w:b/>
          <w:bCs/>
          <w:spacing w:val="-6"/>
          <w:sz w:val="16"/>
          <w:szCs w:val="16"/>
        </w:rPr>
        <w:t xml:space="preserve"> </w:t>
      </w:r>
      <w:r w:rsidRPr="00A36A6F">
        <w:rPr>
          <w:rFonts w:ascii="Arial" w:eastAsia="Arial" w:hAnsi="Arial" w:cs="Arial"/>
          <w:b/>
          <w:bCs/>
          <w:spacing w:val="-2"/>
          <w:sz w:val="16"/>
          <w:szCs w:val="16"/>
        </w:rPr>
        <w:t>Participants:</w:t>
      </w:r>
    </w:p>
    <w:p w14:paraId="38763C7A" w14:textId="77777777" w:rsidR="00A36A6F" w:rsidRPr="00A36A6F" w:rsidRDefault="00A36A6F" w:rsidP="00A36A6F">
      <w:pPr>
        <w:widowControl w:val="0"/>
        <w:autoSpaceDE w:val="0"/>
        <w:autoSpaceDN w:val="0"/>
        <w:rPr>
          <w:rFonts w:ascii="Arial" w:eastAsia="Arial" w:hAnsi="Arial" w:cs="Arial"/>
          <w:b/>
          <w:sz w:val="16"/>
          <w:szCs w:val="16"/>
        </w:rPr>
      </w:pPr>
    </w:p>
    <w:p w14:paraId="2AFAE8C4" w14:textId="77777777" w:rsidR="00A36A6F" w:rsidRPr="00A36A6F" w:rsidRDefault="00A36A6F" w:rsidP="005D1515">
      <w:pPr>
        <w:widowControl w:val="0"/>
        <w:numPr>
          <w:ilvl w:val="0"/>
          <w:numId w:val="14"/>
        </w:numPr>
        <w:tabs>
          <w:tab w:val="left" w:pos="472"/>
        </w:tabs>
        <w:autoSpaceDE w:val="0"/>
        <w:autoSpaceDN w:val="0"/>
        <w:ind w:right="180" w:firstLine="177"/>
        <w:rPr>
          <w:rFonts w:ascii="Arial" w:eastAsia="Arial" w:hAnsi="Arial" w:cs="Arial"/>
          <w:sz w:val="16"/>
          <w:szCs w:val="22"/>
        </w:rPr>
      </w:pPr>
      <w:r w:rsidRPr="00A36A6F">
        <w:rPr>
          <w:rFonts w:ascii="Arial" w:eastAsia="Arial" w:hAnsi="Arial" w:cs="Arial"/>
          <w:sz w:val="16"/>
          <w:szCs w:val="22"/>
        </w:rPr>
        <w:t>By</w:t>
      </w:r>
      <w:r w:rsidRPr="00A36A6F">
        <w:rPr>
          <w:rFonts w:ascii="Arial" w:eastAsia="Arial" w:hAnsi="Arial" w:cs="Arial"/>
          <w:spacing w:val="-4"/>
          <w:sz w:val="16"/>
          <w:szCs w:val="22"/>
        </w:rPr>
        <w:t xml:space="preserve"> </w:t>
      </w:r>
      <w:r w:rsidRPr="00A36A6F">
        <w:rPr>
          <w:rFonts w:ascii="Arial" w:eastAsia="Arial" w:hAnsi="Arial" w:cs="Arial"/>
          <w:sz w:val="16"/>
          <w:szCs w:val="22"/>
        </w:rPr>
        <w:t>signing</w:t>
      </w:r>
      <w:r w:rsidRPr="00A36A6F">
        <w:rPr>
          <w:rFonts w:ascii="Arial" w:eastAsia="Arial" w:hAnsi="Arial" w:cs="Arial"/>
          <w:spacing w:val="-5"/>
          <w:sz w:val="16"/>
          <w:szCs w:val="22"/>
        </w:rPr>
        <w:t xml:space="preserve"> </w:t>
      </w:r>
      <w:r w:rsidRPr="00A36A6F">
        <w:rPr>
          <w:rFonts w:ascii="Arial" w:eastAsia="Arial" w:hAnsi="Arial" w:cs="Arial"/>
          <w:sz w:val="16"/>
          <w:szCs w:val="22"/>
        </w:rPr>
        <w:t>and</w:t>
      </w:r>
      <w:r w:rsidRPr="00A36A6F">
        <w:rPr>
          <w:rFonts w:ascii="Arial" w:eastAsia="Arial" w:hAnsi="Arial" w:cs="Arial"/>
          <w:spacing w:val="-5"/>
          <w:sz w:val="16"/>
          <w:szCs w:val="22"/>
        </w:rPr>
        <w:t xml:space="preserve"> </w:t>
      </w:r>
      <w:r w:rsidRPr="00A36A6F">
        <w:rPr>
          <w:rFonts w:ascii="Arial" w:eastAsia="Arial" w:hAnsi="Arial" w:cs="Arial"/>
          <w:sz w:val="16"/>
          <w:szCs w:val="22"/>
        </w:rPr>
        <w:t>submitting</w:t>
      </w:r>
      <w:r w:rsidRPr="00A36A6F">
        <w:rPr>
          <w:rFonts w:ascii="Arial" w:eastAsia="Arial" w:hAnsi="Arial" w:cs="Arial"/>
          <w:spacing w:val="-5"/>
          <w:sz w:val="16"/>
          <w:szCs w:val="22"/>
        </w:rPr>
        <w:t xml:space="preserve"> </w:t>
      </w:r>
      <w:r w:rsidRPr="00A36A6F">
        <w:rPr>
          <w:rFonts w:ascii="Arial" w:eastAsia="Arial" w:hAnsi="Arial" w:cs="Arial"/>
          <w:sz w:val="16"/>
          <w:szCs w:val="22"/>
        </w:rPr>
        <w:t>this</w:t>
      </w:r>
      <w:r w:rsidRPr="00A36A6F">
        <w:rPr>
          <w:rFonts w:ascii="Arial" w:eastAsia="Arial" w:hAnsi="Arial" w:cs="Arial"/>
          <w:spacing w:val="-4"/>
          <w:sz w:val="16"/>
          <w:szCs w:val="22"/>
        </w:rPr>
        <w:t xml:space="preserve"> </w:t>
      </w:r>
      <w:r w:rsidRPr="00A36A6F">
        <w:rPr>
          <w:rFonts w:ascii="Arial" w:eastAsia="Arial" w:hAnsi="Arial" w:cs="Arial"/>
          <w:sz w:val="16"/>
          <w:szCs w:val="22"/>
        </w:rPr>
        <w:t>proposal,</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 xml:space="preserve">prospective </w:t>
      </w:r>
      <w:proofErr w:type="gramStart"/>
      <w:r w:rsidRPr="00A36A6F">
        <w:rPr>
          <w:rFonts w:ascii="Arial" w:eastAsia="Arial" w:hAnsi="Arial" w:cs="Arial"/>
          <w:sz w:val="16"/>
          <w:szCs w:val="22"/>
        </w:rPr>
        <w:t>first</w:t>
      </w:r>
      <w:r w:rsidRPr="00A36A6F">
        <w:rPr>
          <w:rFonts w:ascii="Arial" w:eastAsia="Arial" w:hAnsi="Arial" w:cs="Arial"/>
          <w:spacing w:val="-5"/>
          <w:sz w:val="16"/>
          <w:szCs w:val="22"/>
        </w:rPr>
        <w:t xml:space="preserve"> </w:t>
      </w:r>
      <w:r w:rsidRPr="00A36A6F">
        <w:rPr>
          <w:rFonts w:ascii="Arial" w:eastAsia="Arial" w:hAnsi="Arial" w:cs="Arial"/>
          <w:sz w:val="16"/>
          <w:szCs w:val="22"/>
        </w:rPr>
        <w:t>tier</w:t>
      </w:r>
      <w:proofErr w:type="gramEnd"/>
      <w:r w:rsidRPr="00A36A6F">
        <w:rPr>
          <w:rFonts w:ascii="Arial" w:eastAsia="Arial" w:hAnsi="Arial" w:cs="Arial"/>
          <w:spacing w:val="-5"/>
          <w:sz w:val="16"/>
          <w:szCs w:val="22"/>
        </w:rPr>
        <w:t xml:space="preserve"> </w:t>
      </w:r>
      <w:r w:rsidRPr="00A36A6F">
        <w:rPr>
          <w:rFonts w:ascii="Arial" w:eastAsia="Arial" w:hAnsi="Arial" w:cs="Arial"/>
          <w:sz w:val="16"/>
          <w:szCs w:val="22"/>
        </w:rPr>
        <w:t>participant</w:t>
      </w:r>
      <w:r w:rsidRPr="00A36A6F">
        <w:rPr>
          <w:rFonts w:ascii="Arial" w:eastAsia="Arial" w:hAnsi="Arial" w:cs="Arial"/>
          <w:spacing w:val="-5"/>
          <w:sz w:val="16"/>
          <w:szCs w:val="22"/>
        </w:rPr>
        <w:t xml:space="preserve"> </w:t>
      </w:r>
      <w:r w:rsidRPr="00A36A6F">
        <w:rPr>
          <w:rFonts w:ascii="Arial" w:eastAsia="Arial" w:hAnsi="Arial" w:cs="Arial"/>
          <w:sz w:val="16"/>
          <w:szCs w:val="22"/>
        </w:rPr>
        <w:t>is</w:t>
      </w:r>
      <w:r w:rsidRPr="00A36A6F">
        <w:rPr>
          <w:rFonts w:ascii="Arial" w:eastAsia="Arial" w:hAnsi="Arial" w:cs="Arial"/>
          <w:spacing w:val="-4"/>
          <w:sz w:val="16"/>
          <w:szCs w:val="22"/>
        </w:rPr>
        <w:t xml:space="preserve"> </w:t>
      </w:r>
      <w:r w:rsidRPr="00A36A6F">
        <w:rPr>
          <w:rFonts w:ascii="Arial" w:eastAsia="Arial" w:hAnsi="Arial" w:cs="Arial"/>
          <w:sz w:val="16"/>
          <w:szCs w:val="22"/>
        </w:rPr>
        <w:t>providing</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certification</w:t>
      </w:r>
      <w:r w:rsidRPr="00A36A6F">
        <w:rPr>
          <w:rFonts w:ascii="Arial" w:eastAsia="Arial" w:hAnsi="Arial" w:cs="Arial"/>
          <w:spacing w:val="-5"/>
          <w:sz w:val="16"/>
          <w:szCs w:val="22"/>
        </w:rPr>
        <w:t xml:space="preserve"> </w:t>
      </w:r>
      <w:r w:rsidRPr="00A36A6F">
        <w:rPr>
          <w:rFonts w:ascii="Arial" w:eastAsia="Arial" w:hAnsi="Arial" w:cs="Arial"/>
          <w:sz w:val="16"/>
          <w:szCs w:val="22"/>
        </w:rPr>
        <w:t>set</w:t>
      </w:r>
      <w:r w:rsidRPr="00A36A6F">
        <w:rPr>
          <w:rFonts w:ascii="Arial" w:eastAsia="Arial" w:hAnsi="Arial" w:cs="Arial"/>
          <w:spacing w:val="-6"/>
          <w:sz w:val="16"/>
          <w:szCs w:val="22"/>
        </w:rPr>
        <w:t xml:space="preserve"> </w:t>
      </w:r>
      <w:r w:rsidRPr="00A36A6F">
        <w:rPr>
          <w:rFonts w:ascii="Arial" w:eastAsia="Arial" w:hAnsi="Arial" w:cs="Arial"/>
          <w:sz w:val="16"/>
          <w:szCs w:val="22"/>
        </w:rPr>
        <w:t>out</w:t>
      </w:r>
      <w:r w:rsidRPr="00A36A6F">
        <w:rPr>
          <w:rFonts w:ascii="Arial" w:eastAsia="Arial" w:hAnsi="Arial" w:cs="Arial"/>
          <w:spacing w:val="-5"/>
          <w:sz w:val="16"/>
          <w:szCs w:val="22"/>
        </w:rPr>
        <w:t xml:space="preserve"> </w:t>
      </w:r>
      <w:r w:rsidRPr="00A36A6F">
        <w:rPr>
          <w:rFonts w:ascii="Arial" w:eastAsia="Arial" w:hAnsi="Arial" w:cs="Arial"/>
          <w:sz w:val="16"/>
          <w:szCs w:val="22"/>
        </w:rPr>
        <w:t>below.</w:t>
      </w:r>
    </w:p>
    <w:p w14:paraId="76C075E0" w14:textId="77777777" w:rsidR="00A36A6F" w:rsidRPr="00A36A6F" w:rsidRDefault="00A36A6F" w:rsidP="00A36A6F">
      <w:pPr>
        <w:widowControl w:val="0"/>
        <w:autoSpaceDE w:val="0"/>
        <w:autoSpaceDN w:val="0"/>
        <w:rPr>
          <w:rFonts w:ascii="Arial" w:eastAsia="Arial" w:hAnsi="Arial" w:cs="Arial"/>
          <w:sz w:val="16"/>
          <w:szCs w:val="16"/>
        </w:rPr>
      </w:pPr>
    </w:p>
    <w:p w14:paraId="507707F0" w14:textId="77777777" w:rsidR="00A36A6F" w:rsidRPr="00A36A6F" w:rsidRDefault="00A36A6F" w:rsidP="005D1515">
      <w:pPr>
        <w:widowControl w:val="0"/>
        <w:numPr>
          <w:ilvl w:val="0"/>
          <w:numId w:val="14"/>
        </w:numPr>
        <w:tabs>
          <w:tab w:val="left" w:pos="472"/>
        </w:tabs>
        <w:autoSpaceDE w:val="0"/>
        <w:autoSpaceDN w:val="0"/>
        <w:ind w:right="46" w:firstLine="177"/>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4"/>
          <w:sz w:val="16"/>
          <w:szCs w:val="22"/>
        </w:rPr>
        <w:t xml:space="preserve"> </w:t>
      </w:r>
      <w:r w:rsidRPr="00A36A6F">
        <w:rPr>
          <w:rFonts w:ascii="Arial" w:eastAsia="Arial" w:hAnsi="Arial" w:cs="Arial"/>
          <w:sz w:val="16"/>
          <w:szCs w:val="22"/>
        </w:rPr>
        <w:t>inability</w:t>
      </w:r>
      <w:r w:rsidRPr="00A36A6F">
        <w:rPr>
          <w:rFonts w:ascii="Arial" w:eastAsia="Arial" w:hAnsi="Arial" w:cs="Arial"/>
          <w:spacing w:val="-3"/>
          <w:sz w:val="16"/>
          <w:szCs w:val="22"/>
        </w:rPr>
        <w:t xml:space="preserve"> </w:t>
      </w:r>
      <w:r w:rsidRPr="00A36A6F">
        <w:rPr>
          <w:rFonts w:ascii="Arial" w:eastAsia="Arial" w:hAnsi="Arial" w:cs="Arial"/>
          <w:sz w:val="16"/>
          <w:szCs w:val="22"/>
        </w:rPr>
        <w:t>of</w:t>
      </w:r>
      <w:r w:rsidRPr="00A36A6F">
        <w:rPr>
          <w:rFonts w:ascii="Arial" w:eastAsia="Arial" w:hAnsi="Arial" w:cs="Arial"/>
          <w:spacing w:val="-4"/>
          <w:sz w:val="16"/>
          <w:szCs w:val="22"/>
        </w:rPr>
        <w:t xml:space="preserve"> </w:t>
      </w:r>
      <w:r w:rsidRPr="00A36A6F">
        <w:rPr>
          <w:rFonts w:ascii="Arial" w:eastAsia="Arial" w:hAnsi="Arial" w:cs="Arial"/>
          <w:sz w:val="16"/>
          <w:szCs w:val="22"/>
        </w:rPr>
        <w:t>a</w:t>
      </w:r>
      <w:r w:rsidRPr="00A36A6F">
        <w:rPr>
          <w:rFonts w:ascii="Arial" w:eastAsia="Arial" w:hAnsi="Arial" w:cs="Arial"/>
          <w:spacing w:val="-4"/>
          <w:sz w:val="16"/>
          <w:szCs w:val="22"/>
        </w:rPr>
        <w:t xml:space="preserve"> </w:t>
      </w:r>
      <w:r w:rsidRPr="00A36A6F">
        <w:rPr>
          <w:rFonts w:ascii="Arial" w:eastAsia="Arial" w:hAnsi="Arial" w:cs="Arial"/>
          <w:sz w:val="16"/>
          <w:szCs w:val="22"/>
        </w:rPr>
        <w:t>person</w:t>
      </w:r>
      <w:r w:rsidRPr="00A36A6F">
        <w:rPr>
          <w:rFonts w:ascii="Arial" w:eastAsia="Arial" w:hAnsi="Arial" w:cs="Arial"/>
          <w:spacing w:val="-4"/>
          <w:sz w:val="16"/>
          <w:szCs w:val="22"/>
        </w:rPr>
        <w:t xml:space="preserve"> </w:t>
      </w:r>
      <w:r w:rsidRPr="00A36A6F">
        <w:rPr>
          <w:rFonts w:ascii="Arial" w:eastAsia="Arial" w:hAnsi="Arial" w:cs="Arial"/>
          <w:sz w:val="16"/>
          <w:szCs w:val="22"/>
        </w:rPr>
        <w:t>to</w:t>
      </w:r>
      <w:r w:rsidRPr="00A36A6F">
        <w:rPr>
          <w:rFonts w:ascii="Arial" w:eastAsia="Arial" w:hAnsi="Arial" w:cs="Arial"/>
          <w:spacing w:val="-3"/>
          <w:sz w:val="16"/>
          <w:szCs w:val="22"/>
        </w:rPr>
        <w:t xml:space="preserve"> </w:t>
      </w:r>
      <w:r w:rsidRPr="00A36A6F">
        <w:rPr>
          <w:rFonts w:ascii="Arial" w:eastAsia="Arial" w:hAnsi="Arial" w:cs="Arial"/>
          <w:sz w:val="16"/>
          <w:szCs w:val="22"/>
        </w:rPr>
        <w:t>provide</w:t>
      </w:r>
      <w:r w:rsidRPr="00A36A6F">
        <w:rPr>
          <w:rFonts w:ascii="Arial" w:eastAsia="Arial" w:hAnsi="Arial" w:cs="Arial"/>
          <w:spacing w:val="-4"/>
          <w:sz w:val="16"/>
          <w:szCs w:val="22"/>
        </w:rPr>
        <w:t xml:space="preserve"> </w:t>
      </w:r>
      <w:r w:rsidRPr="00A36A6F">
        <w:rPr>
          <w:rFonts w:ascii="Arial" w:eastAsia="Arial" w:hAnsi="Arial" w:cs="Arial"/>
          <w:sz w:val="16"/>
          <w:szCs w:val="22"/>
        </w:rPr>
        <w:t>the</w:t>
      </w:r>
      <w:r w:rsidRPr="00A36A6F">
        <w:rPr>
          <w:rFonts w:ascii="Arial" w:eastAsia="Arial" w:hAnsi="Arial" w:cs="Arial"/>
          <w:spacing w:val="-4"/>
          <w:sz w:val="16"/>
          <w:szCs w:val="22"/>
        </w:rPr>
        <w:t xml:space="preserve"> </w:t>
      </w:r>
      <w:r w:rsidRPr="00A36A6F">
        <w:rPr>
          <w:rFonts w:ascii="Arial" w:eastAsia="Arial" w:hAnsi="Arial" w:cs="Arial"/>
          <w:sz w:val="16"/>
          <w:szCs w:val="22"/>
        </w:rPr>
        <w:t>certification</w:t>
      </w:r>
      <w:r w:rsidRPr="00A36A6F">
        <w:rPr>
          <w:rFonts w:ascii="Arial" w:eastAsia="Arial" w:hAnsi="Arial" w:cs="Arial"/>
          <w:spacing w:val="-4"/>
          <w:sz w:val="16"/>
          <w:szCs w:val="22"/>
        </w:rPr>
        <w:t xml:space="preserve"> </w:t>
      </w:r>
      <w:r w:rsidRPr="00A36A6F">
        <w:rPr>
          <w:rFonts w:ascii="Arial" w:eastAsia="Arial" w:hAnsi="Arial" w:cs="Arial"/>
          <w:sz w:val="16"/>
          <w:szCs w:val="22"/>
        </w:rPr>
        <w:t>set</w:t>
      </w:r>
      <w:r w:rsidRPr="00A36A6F">
        <w:rPr>
          <w:rFonts w:ascii="Arial" w:eastAsia="Arial" w:hAnsi="Arial" w:cs="Arial"/>
          <w:spacing w:val="-4"/>
          <w:sz w:val="16"/>
          <w:szCs w:val="22"/>
        </w:rPr>
        <w:t xml:space="preserve"> </w:t>
      </w:r>
      <w:r w:rsidRPr="00A36A6F">
        <w:rPr>
          <w:rFonts w:ascii="Arial" w:eastAsia="Arial" w:hAnsi="Arial" w:cs="Arial"/>
          <w:sz w:val="16"/>
          <w:szCs w:val="22"/>
        </w:rPr>
        <w:t>out below</w:t>
      </w:r>
      <w:r w:rsidRPr="00A36A6F">
        <w:rPr>
          <w:rFonts w:ascii="Arial" w:eastAsia="Arial" w:hAnsi="Arial" w:cs="Arial"/>
          <w:spacing w:val="-2"/>
          <w:sz w:val="16"/>
          <w:szCs w:val="22"/>
        </w:rPr>
        <w:t xml:space="preserve"> </w:t>
      </w:r>
      <w:r w:rsidRPr="00A36A6F">
        <w:rPr>
          <w:rFonts w:ascii="Arial" w:eastAsia="Arial" w:hAnsi="Arial" w:cs="Arial"/>
          <w:sz w:val="16"/>
          <w:szCs w:val="22"/>
        </w:rPr>
        <w:t>will</w:t>
      </w:r>
      <w:r w:rsidRPr="00A36A6F">
        <w:rPr>
          <w:rFonts w:ascii="Arial" w:eastAsia="Arial" w:hAnsi="Arial" w:cs="Arial"/>
          <w:spacing w:val="-1"/>
          <w:sz w:val="16"/>
          <w:szCs w:val="22"/>
        </w:rPr>
        <w:t xml:space="preserve"> </w:t>
      </w:r>
      <w:r w:rsidRPr="00A36A6F">
        <w:rPr>
          <w:rFonts w:ascii="Arial" w:eastAsia="Arial" w:hAnsi="Arial" w:cs="Arial"/>
          <w:sz w:val="16"/>
          <w:szCs w:val="22"/>
        </w:rPr>
        <w:t>not</w:t>
      </w:r>
      <w:r w:rsidRPr="00A36A6F">
        <w:rPr>
          <w:rFonts w:ascii="Arial" w:eastAsia="Arial" w:hAnsi="Arial" w:cs="Arial"/>
          <w:spacing w:val="-2"/>
          <w:sz w:val="16"/>
          <w:szCs w:val="22"/>
        </w:rPr>
        <w:t xml:space="preserve"> </w:t>
      </w:r>
      <w:r w:rsidRPr="00A36A6F">
        <w:rPr>
          <w:rFonts w:ascii="Arial" w:eastAsia="Arial" w:hAnsi="Arial" w:cs="Arial"/>
          <w:sz w:val="16"/>
          <w:szCs w:val="22"/>
        </w:rPr>
        <w:t>necessarily</w:t>
      </w:r>
      <w:r w:rsidRPr="00A36A6F">
        <w:rPr>
          <w:rFonts w:ascii="Arial" w:eastAsia="Arial" w:hAnsi="Arial" w:cs="Arial"/>
          <w:spacing w:val="-1"/>
          <w:sz w:val="16"/>
          <w:szCs w:val="22"/>
        </w:rPr>
        <w:t xml:space="preserve"> </w:t>
      </w:r>
      <w:r w:rsidRPr="00A36A6F">
        <w:rPr>
          <w:rFonts w:ascii="Arial" w:eastAsia="Arial" w:hAnsi="Arial" w:cs="Arial"/>
          <w:sz w:val="16"/>
          <w:szCs w:val="22"/>
        </w:rPr>
        <w:t>result</w:t>
      </w:r>
      <w:r w:rsidRPr="00A36A6F">
        <w:rPr>
          <w:rFonts w:ascii="Arial" w:eastAsia="Arial" w:hAnsi="Arial" w:cs="Arial"/>
          <w:spacing w:val="-3"/>
          <w:sz w:val="16"/>
          <w:szCs w:val="22"/>
        </w:rPr>
        <w:t xml:space="preserve"> </w:t>
      </w:r>
      <w:r w:rsidRPr="00A36A6F">
        <w:rPr>
          <w:rFonts w:ascii="Arial" w:eastAsia="Arial" w:hAnsi="Arial" w:cs="Arial"/>
          <w:sz w:val="16"/>
          <w:szCs w:val="22"/>
        </w:rPr>
        <w:t>in</w:t>
      </w:r>
      <w:r w:rsidRPr="00A36A6F">
        <w:rPr>
          <w:rFonts w:ascii="Arial" w:eastAsia="Arial" w:hAnsi="Arial" w:cs="Arial"/>
          <w:spacing w:val="-3"/>
          <w:sz w:val="16"/>
          <w:szCs w:val="22"/>
        </w:rPr>
        <w:t xml:space="preserve"> </w:t>
      </w:r>
      <w:r w:rsidRPr="00A36A6F">
        <w:rPr>
          <w:rFonts w:ascii="Arial" w:eastAsia="Arial" w:hAnsi="Arial" w:cs="Arial"/>
          <w:sz w:val="16"/>
          <w:szCs w:val="22"/>
        </w:rPr>
        <w:t>denial</w:t>
      </w:r>
      <w:r w:rsidRPr="00A36A6F">
        <w:rPr>
          <w:rFonts w:ascii="Arial" w:eastAsia="Arial" w:hAnsi="Arial" w:cs="Arial"/>
          <w:spacing w:val="-1"/>
          <w:sz w:val="16"/>
          <w:szCs w:val="22"/>
        </w:rPr>
        <w:t xml:space="preserve"> </w:t>
      </w:r>
      <w:r w:rsidRPr="00A36A6F">
        <w:rPr>
          <w:rFonts w:ascii="Arial" w:eastAsia="Arial" w:hAnsi="Arial" w:cs="Arial"/>
          <w:sz w:val="16"/>
          <w:szCs w:val="22"/>
        </w:rPr>
        <w:t>of</w:t>
      </w:r>
      <w:r w:rsidRPr="00A36A6F">
        <w:rPr>
          <w:rFonts w:ascii="Arial" w:eastAsia="Arial" w:hAnsi="Arial" w:cs="Arial"/>
          <w:spacing w:val="-2"/>
          <w:sz w:val="16"/>
          <w:szCs w:val="22"/>
        </w:rPr>
        <w:t xml:space="preserve"> </w:t>
      </w:r>
      <w:r w:rsidRPr="00A36A6F">
        <w:rPr>
          <w:rFonts w:ascii="Arial" w:eastAsia="Arial" w:hAnsi="Arial" w:cs="Arial"/>
          <w:sz w:val="16"/>
          <w:szCs w:val="22"/>
        </w:rPr>
        <w:t>participation</w:t>
      </w:r>
      <w:r w:rsidRPr="00A36A6F">
        <w:rPr>
          <w:rFonts w:ascii="Arial" w:eastAsia="Arial" w:hAnsi="Arial" w:cs="Arial"/>
          <w:spacing w:val="-2"/>
          <w:sz w:val="16"/>
          <w:szCs w:val="22"/>
        </w:rPr>
        <w:t xml:space="preserve"> </w:t>
      </w:r>
      <w:r w:rsidRPr="00A36A6F">
        <w:rPr>
          <w:rFonts w:ascii="Arial" w:eastAsia="Arial" w:hAnsi="Arial" w:cs="Arial"/>
          <w:sz w:val="16"/>
          <w:szCs w:val="22"/>
        </w:rPr>
        <w:t>in</w:t>
      </w:r>
      <w:r w:rsidRPr="00A36A6F">
        <w:rPr>
          <w:rFonts w:ascii="Arial" w:eastAsia="Arial" w:hAnsi="Arial" w:cs="Arial"/>
          <w:spacing w:val="-2"/>
          <w:sz w:val="16"/>
          <w:szCs w:val="22"/>
        </w:rPr>
        <w:t xml:space="preserve"> </w:t>
      </w:r>
      <w:r w:rsidRPr="00A36A6F">
        <w:rPr>
          <w:rFonts w:ascii="Arial" w:eastAsia="Arial" w:hAnsi="Arial" w:cs="Arial"/>
          <w:sz w:val="16"/>
          <w:szCs w:val="22"/>
        </w:rPr>
        <w:t xml:space="preserve">this covered transaction. The prospective </w:t>
      </w:r>
      <w:proofErr w:type="gramStart"/>
      <w:r w:rsidRPr="00A36A6F">
        <w:rPr>
          <w:rFonts w:ascii="Arial" w:eastAsia="Arial" w:hAnsi="Arial" w:cs="Arial"/>
          <w:sz w:val="16"/>
          <w:szCs w:val="22"/>
        </w:rPr>
        <w:t>first tier</w:t>
      </w:r>
      <w:proofErr w:type="gramEnd"/>
      <w:r w:rsidRPr="00A36A6F">
        <w:rPr>
          <w:rFonts w:ascii="Arial" w:eastAsia="Arial" w:hAnsi="Arial" w:cs="Arial"/>
          <w:sz w:val="16"/>
          <w:szCs w:val="22"/>
        </w:rPr>
        <w:t xml:space="preserve"> participant shall submit an explanation of why it cannot provide the certification set out below. The certification or explanation will be considered in connection with the department or agency's determination whether to </w:t>
      </w:r>
      <w:proofErr w:type="gramStart"/>
      <w:r w:rsidRPr="00A36A6F">
        <w:rPr>
          <w:rFonts w:ascii="Arial" w:eastAsia="Arial" w:hAnsi="Arial" w:cs="Arial"/>
          <w:sz w:val="16"/>
          <w:szCs w:val="22"/>
        </w:rPr>
        <w:t>enter into</w:t>
      </w:r>
      <w:proofErr w:type="gramEnd"/>
      <w:r w:rsidRPr="00A36A6F">
        <w:rPr>
          <w:rFonts w:ascii="Arial" w:eastAsia="Arial" w:hAnsi="Arial" w:cs="Arial"/>
          <w:sz w:val="16"/>
          <w:szCs w:val="22"/>
        </w:rPr>
        <w:t xml:space="preserve"> this transaction. However, failure of the prospective first tier participant to furnish a certification or an explanation shall disqualify such a person from participation in this transaction.</w:t>
      </w:r>
      <w:r w:rsidRPr="00A36A6F">
        <w:rPr>
          <w:rFonts w:ascii="Arial" w:eastAsia="Arial" w:hAnsi="Arial" w:cs="Arial"/>
          <w:spacing w:val="40"/>
          <w:sz w:val="16"/>
          <w:szCs w:val="22"/>
        </w:rPr>
        <w:t xml:space="preserve"> </w:t>
      </w:r>
      <w:r w:rsidRPr="00A36A6F">
        <w:rPr>
          <w:rFonts w:ascii="Arial" w:eastAsia="Arial" w:hAnsi="Arial" w:cs="Arial"/>
          <w:sz w:val="16"/>
          <w:szCs w:val="22"/>
        </w:rPr>
        <w:t>2 CFR 180.320.</w:t>
      </w:r>
    </w:p>
    <w:p w14:paraId="01785BE1" w14:textId="77777777" w:rsidR="00A36A6F" w:rsidRPr="00A36A6F" w:rsidRDefault="00A36A6F" w:rsidP="00A36A6F">
      <w:pPr>
        <w:widowControl w:val="0"/>
        <w:autoSpaceDE w:val="0"/>
        <w:autoSpaceDN w:val="0"/>
        <w:rPr>
          <w:rFonts w:ascii="Arial" w:eastAsia="Arial" w:hAnsi="Arial" w:cs="Arial"/>
          <w:sz w:val="16"/>
          <w:szCs w:val="16"/>
        </w:rPr>
      </w:pPr>
    </w:p>
    <w:p w14:paraId="01698A7A" w14:textId="77777777" w:rsidR="00A36A6F" w:rsidRPr="00A36A6F" w:rsidRDefault="00A36A6F" w:rsidP="005D1515">
      <w:pPr>
        <w:widowControl w:val="0"/>
        <w:numPr>
          <w:ilvl w:val="0"/>
          <w:numId w:val="14"/>
        </w:numPr>
        <w:tabs>
          <w:tab w:val="left" w:pos="463"/>
        </w:tabs>
        <w:autoSpaceDE w:val="0"/>
        <w:autoSpaceDN w:val="0"/>
        <w:ind w:right="38" w:firstLine="177"/>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1"/>
          <w:sz w:val="16"/>
          <w:szCs w:val="22"/>
        </w:rPr>
        <w:t xml:space="preserve"> </w:t>
      </w:r>
      <w:r w:rsidRPr="00A36A6F">
        <w:rPr>
          <w:rFonts w:ascii="Arial" w:eastAsia="Arial" w:hAnsi="Arial" w:cs="Arial"/>
          <w:sz w:val="16"/>
          <w:szCs w:val="22"/>
        </w:rPr>
        <w:t>certification</w:t>
      </w:r>
      <w:r w:rsidRPr="00A36A6F">
        <w:rPr>
          <w:rFonts w:ascii="Arial" w:eastAsia="Arial" w:hAnsi="Arial" w:cs="Arial"/>
          <w:spacing w:val="-1"/>
          <w:sz w:val="16"/>
          <w:szCs w:val="22"/>
        </w:rPr>
        <w:t xml:space="preserve"> </w:t>
      </w:r>
      <w:r w:rsidRPr="00A36A6F">
        <w:rPr>
          <w:rFonts w:ascii="Arial" w:eastAsia="Arial" w:hAnsi="Arial" w:cs="Arial"/>
          <w:sz w:val="16"/>
          <w:szCs w:val="22"/>
        </w:rPr>
        <w:t>in</w:t>
      </w:r>
      <w:r w:rsidRPr="00A36A6F">
        <w:rPr>
          <w:rFonts w:ascii="Arial" w:eastAsia="Arial" w:hAnsi="Arial" w:cs="Arial"/>
          <w:spacing w:val="-1"/>
          <w:sz w:val="16"/>
          <w:szCs w:val="22"/>
        </w:rPr>
        <w:t xml:space="preserve"> </w:t>
      </w:r>
      <w:r w:rsidRPr="00A36A6F">
        <w:rPr>
          <w:rFonts w:ascii="Arial" w:eastAsia="Arial" w:hAnsi="Arial" w:cs="Arial"/>
          <w:sz w:val="16"/>
          <w:szCs w:val="22"/>
        </w:rPr>
        <w:t>this clause</w:t>
      </w:r>
      <w:r w:rsidRPr="00A36A6F">
        <w:rPr>
          <w:rFonts w:ascii="Arial" w:eastAsia="Arial" w:hAnsi="Arial" w:cs="Arial"/>
          <w:spacing w:val="-2"/>
          <w:sz w:val="16"/>
          <w:szCs w:val="22"/>
        </w:rPr>
        <w:t xml:space="preserve"> </w:t>
      </w:r>
      <w:r w:rsidRPr="00A36A6F">
        <w:rPr>
          <w:rFonts w:ascii="Arial" w:eastAsia="Arial" w:hAnsi="Arial" w:cs="Arial"/>
          <w:sz w:val="16"/>
          <w:szCs w:val="22"/>
        </w:rPr>
        <w:t>is a</w:t>
      </w:r>
      <w:r w:rsidRPr="00A36A6F">
        <w:rPr>
          <w:rFonts w:ascii="Arial" w:eastAsia="Arial" w:hAnsi="Arial" w:cs="Arial"/>
          <w:spacing w:val="-1"/>
          <w:sz w:val="16"/>
          <w:szCs w:val="22"/>
        </w:rPr>
        <w:t xml:space="preserve"> </w:t>
      </w:r>
      <w:r w:rsidRPr="00A36A6F">
        <w:rPr>
          <w:rFonts w:ascii="Arial" w:eastAsia="Arial" w:hAnsi="Arial" w:cs="Arial"/>
          <w:sz w:val="16"/>
          <w:szCs w:val="22"/>
        </w:rPr>
        <w:t xml:space="preserve">material representation of fact upon which reliance was placed when the contracting agency determined to </w:t>
      </w:r>
      <w:proofErr w:type="gramStart"/>
      <w:r w:rsidRPr="00A36A6F">
        <w:rPr>
          <w:rFonts w:ascii="Arial" w:eastAsia="Arial" w:hAnsi="Arial" w:cs="Arial"/>
          <w:sz w:val="16"/>
          <w:szCs w:val="22"/>
        </w:rPr>
        <w:t>enter into</w:t>
      </w:r>
      <w:proofErr w:type="gramEnd"/>
      <w:r w:rsidRPr="00A36A6F">
        <w:rPr>
          <w:rFonts w:ascii="Arial" w:eastAsia="Arial" w:hAnsi="Arial" w:cs="Arial"/>
          <w:sz w:val="16"/>
          <w:szCs w:val="22"/>
        </w:rPr>
        <w:t xml:space="preserve"> this transaction. If it is later determined</w:t>
      </w:r>
      <w:r w:rsidRPr="00A36A6F">
        <w:rPr>
          <w:rFonts w:ascii="Arial" w:eastAsia="Arial" w:hAnsi="Arial" w:cs="Arial"/>
          <w:spacing w:val="-8"/>
          <w:sz w:val="16"/>
          <w:szCs w:val="22"/>
        </w:rPr>
        <w:t xml:space="preserve"> </w:t>
      </w:r>
      <w:r w:rsidRPr="00A36A6F">
        <w:rPr>
          <w:rFonts w:ascii="Arial" w:eastAsia="Arial" w:hAnsi="Arial" w:cs="Arial"/>
          <w:sz w:val="16"/>
          <w:szCs w:val="22"/>
        </w:rPr>
        <w:t>that</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8"/>
          <w:sz w:val="16"/>
          <w:szCs w:val="22"/>
        </w:rPr>
        <w:t xml:space="preserve"> </w:t>
      </w:r>
      <w:r w:rsidRPr="00A36A6F">
        <w:rPr>
          <w:rFonts w:ascii="Arial" w:eastAsia="Arial" w:hAnsi="Arial" w:cs="Arial"/>
          <w:sz w:val="16"/>
          <w:szCs w:val="22"/>
        </w:rPr>
        <w:t>prospective</w:t>
      </w:r>
      <w:r w:rsidRPr="00A36A6F">
        <w:rPr>
          <w:rFonts w:ascii="Arial" w:eastAsia="Arial" w:hAnsi="Arial" w:cs="Arial"/>
          <w:spacing w:val="-8"/>
          <w:sz w:val="16"/>
          <w:szCs w:val="22"/>
        </w:rPr>
        <w:t xml:space="preserve"> </w:t>
      </w:r>
      <w:r w:rsidRPr="00A36A6F">
        <w:rPr>
          <w:rFonts w:ascii="Arial" w:eastAsia="Arial" w:hAnsi="Arial" w:cs="Arial"/>
          <w:sz w:val="16"/>
          <w:szCs w:val="22"/>
        </w:rPr>
        <w:t>participant</w:t>
      </w:r>
      <w:r w:rsidRPr="00A36A6F">
        <w:rPr>
          <w:rFonts w:ascii="Arial" w:eastAsia="Arial" w:hAnsi="Arial" w:cs="Arial"/>
          <w:spacing w:val="-8"/>
          <w:sz w:val="16"/>
          <w:szCs w:val="22"/>
        </w:rPr>
        <w:t xml:space="preserve"> </w:t>
      </w:r>
      <w:r w:rsidRPr="00A36A6F">
        <w:rPr>
          <w:rFonts w:ascii="Arial" w:eastAsia="Arial" w:hAnsi="Arial" w:cs="Arial"/>
          <w:sz w:val="16"/>
          <w:szCs w:val="22"/>
        </w:rPr>
        <w:t>knowingly</w:t>
      </w:r>
      <w:r w:rsidRPr="00A36A6F">
        <w:rPr>
          <w:rFonts w:ascii="Arial" w:eastAsia="Arial" w:hAnsi="Arial" w:cs="Arial"/>
          <w:spacing w:val="-7"/>
          <w:sz w:val="16"/>
          <w:szCs w:val="22"/>
        </w:rPr>
        <w:t xml:space="preserve"> </w:t>
      </w:r>
      <w:r w:rsidRPr="00A36A6F">
        <w:rPr>
          <w:rFonts w:ascii="Arial" w:eastAsia="Arial" w:hAnsi="Arial" w:cs="Arial"/>
          <w:sz w:val="16"/>
          <w:szCs w:val="22"/>
        </w:rPr>
        <w:t>rendered an erroneous certification, in addition to other remedies available to the Federal Government, the contracting agency may terminate this transaction for cause of default.</w:t>
      </w:r>
      <w:r w:rsidRPr="00A36A6F">
        <w:rPr>
          <w:rFonts w:ascii="Arial" w:eastAsia="Arial" w:hAnsi="Arial" w:cs="Arial"/>
          <w:spacing w:val="40"/>
          <w:sz w:val="16"/>
          <w:szCs w:val="22"/>
        </w:rPr>
        <w:t xml:space="preserve"> </w:t>
      </w:r>
      <w:r w:rsidRPr="00A36A6F">
        <w:rPr>
          <w:rFonts w:ascii="Arial" w:eastAsia="Arial" w:hAnsi="Arial" w:cs="Arial"/>
          <w:sz w:val="16"/>
          <w:szCs w:val="22"/>
        </w:rPr>
        <w:t xml:space="preserve">2 CFR </w:t>
      </w:r>
      <w:r w:rsidRPr="00A36A6F">
        <w:rPr>
          <w:rFonts w:ascii="Arial" w:eastAsia="Arial" w:hAnsi="Arial" w:cs="Arial"/>
          <w:spacing w:val="-2"/>
          <w:sz w:val="16"/>
          <w:szCs w:val="22"/>
        </w:rPr>
        <w:t>180.325.</w:t>
      </w:r>
    </w:p>
    <w:p w14:paraId="48F22597" w14:textId="77777777" w:rsidR="00A36A6F" w:rsidRPr="00A36A6F" w:rsidRDefault="00A36A6F" w:rsidP="00A36A6F">
      <w:pPr>
        <w:widowControl w:val="0"/>
        <w:autoSpaceDE w:val="0"/>
        <w:autoSpaceDN w:val="0"/>
        <w:rPr>
          <w:rFonts w:ascii="Arial" w:eastAsia="Arial" w:hAnsi="Arial" w:cs="Arial"/>
          <w:sz w:val="16"/>
          <w:szCs w:val="16"/>
        </w:rPr>
      </w:pPr>
    </w:p>
    <w:p w14:paraId="0C98EAD5" w14:textId="77777777" w:rsidR="00A36A6F" w:rsidRPr="00A36A6F" w:rsidRDefault="00A36A6F" w:rsidP="005D1515">
      <w:pPr>
        <w:widowControl w:val="0"/>
        <w:numPr>
          <w:ilvl w:val="0"/>
          <w:numId w:val="14"/>
        </w:numPr>
        <w:tabs>
          <w:tab w:val="left" w:pos="472"/>
        </w:tabs>
        <w:autoSpaceDE w:val="0"/>
        <w:autoSpaceDN w:val="0"/>
        <w:ind w:right="214" w:firstLine="177"/>
        <w:rPr>
          <w:rFonts w:ascii="Arial" w:eastAsia="Arial" w:hAnsi="Arial" w:cs="Arial"/>
          <w:sz w:val="16"/>
          <w:szCs w:val="22"/>
        </w:rPr>
      </w:pPr>
      <w:r w:rsidRPr="00A36A6F">
        <w:rPr>
          <w:rFonts w:ascii="Arial" w:eastAsia="Arial" w:hAnsi="Arial" w:cs="Arial"/>
          <w:sz w:val="16"/>
          <w:szCs w:val="22"/>
        </w:rPr>
        <w:t>The prospective first tier participant shall provide immediate written notice to the contracting agency to whom this</w:t>
      </w:r>
      <w:r w:rsidRPr="00A36A6F">
        <w:rPr>
          <w:rFonts w:ascii="Arial" w:eastAsia="Arial" w:hAnsi="Arial" w:cs="Arial"/>
          <w:spacing w:val="-4"/>
          <w:sz w:val="16"/>
          <w:szCs w:val="22"/>
        </w:rPr>
        <w:t xml:space="preserve"> </w:t>
      </w:r>
      <w:r w:rsidRPr="00A36A6F">
        <w:rPr>
          <w:rFonts w:ascii="Arial" w:eastAsia="Arial" w:hAnsi="Arial" w:cs="Arial"/>
          <w:sz w:val="16"/>
          <w:szCs w:val="22"/>
        </w:rPr>
        <w:t>proposal</w:t>
      </w:r>
      <w:r w:rsidRPr="00A36A6F">
        <w:rPr>
          <w:rFonts w:ascii="Arial" w:eastAsia="Arial" w:hAnsi="Arial" w:cs="Arial"/>
          <w:spacing w:val="-4"/>
          <w:sz w:val="16"/>
          <w:szCs w:val="22"/>
        </w:rPr>
        <w:t xml:space="preserve"> </w:t>
      </w:r>
      <w:r w:rsidRPr="00A36A6F">
        <w:rPr>
          <w:rFonts w:ascii="Arial" w:eastAsia="Arial" w:hAnsi="Arial" w:cs="Arial"/>
          <w:sz w:val="16"/>
          <w:szCs w:val="22"/>
        </w:rPr>
        <w:t>is</w:t>
      </w:r>
      <w:r w:rsidRPr="00A36A6F">
        <w:rPr>
          <w:rFonts w:ascii="Arial" w:eastAsia="Arial" w:hAnsi="Arial" w:cs="Arial"/>
          <w:spacing w:val="-4"/>
          <w:sz w:val="16"/>
          <w:szCs w:val="22"/>
        </w:rPr>
        <w:t xml:space="preserve"> </w:t>
      </w:r>
      <w:r w:rsidRPr="00A36A6F">
        <w:rPr>
          <w:rFonts w:ascii="Arial" w:eastAsia="Arial" w:hAnsi="Arial" w:cs="Arial"/>
          <w:sz w:val="16"/>
          <w:szCs w:val="22"/>
        </w:rPr>
        <w:t>submitted</w:t>
      </w:r>
      <w:r w:rsidRPr="00A36A6F">
        <w:rPr>
          <w:rFonts w:ascii="Arial" w:eastAsia="Arial" w:hAnsi="Arial" w:cs="Arial"/>
          <w:spacing w:val="-5"/>
          <w:sz w:val="16"/>
          <w:szCs w:val="22"/>
        </w:rPr>
        <w:t xml:space="preserve"> </w:t>
      </w:r>
      <w:r w:rsidRPr="00A36A6F">
        <w:rPr>
          <w:rFonts w:ascii="Arial" w:eastAsia="Arial" w:hAnsi="Arial" w:cs="Arial"/>
          <w:sz w:val="16"/>
          <w:szCs w:val="22"/>
        </w:rPr>
        <w:t>if</w:t>
      </w:r>
      <w:r w:rsidRPr="00A36A6F">
        <w:rPr>
          <w:rFonts w:ascii="Arial" w:eastAsia="Arial" w:hAnsi="Arial" w:cs="Arial"/>
          <w:spacing w:val="-5"/>
          <w:sz w:val="16"/>
          <w:szCs w:val="22"/>
        </w:rPr>
        <w:t xml:space="preserve"> </w:t>
      </w:r>
      <w:r w:rsidRPr="00A36A6F">
        <w:rPr>
          <w:rFonts w:ascii="Arial" w:eastAsia="Arial" w:hAnsi="Arial" w:cs="Arial"/>
          <w:sz w:val="16"/>
          <w:szCs w:val="22"/>
        </w:rPr>
        <w:t>any</w:t>
      </w:r>
      <w:r w:rsidRPr="00A36A6F">
        <w:rPr>
          <w:rFonts w:ascii="Arial" w:eastAsia="Arial" w:hAnsi="Arial" w:cs="Arial"/>
          <w:spacing w:val="-4"/>
          <w:sz w:val="16"/>
          <w:szCs w:val="22"/>
        </w:rPr>
        <w:t xml:space="preserve"> </w:t>
      </w:r>
      <w:r w:rsidRPr="00A36A6F">
        <w:rPr>
          <w:rFonts w:ascii="Arial" w:eastAsia="Arial" w:hAnsi="Arial" w:cs="Arial"/>
          <w:sz w:val="16"/>
          <w:szCs w:val="22"/>
        </w:rPr>
        <w:t>time</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prospective</w:t>
      </w:r>
      <w:r w:rsidRPr="00A36A6F">
        <w:rPr>
          <w:rFonts w:ascii="Arial" w:eastAsia="Arial" w:hAnsi="Arial" w:cs="Arial"/>
          <w:spacing w:val="-5"/>
          <w:sz w:val="16"/>
          <w:szCs w:val="22"/>
        </w:rPr>
        <w:t xml:space="preserve"> </w:t>
      </w:r>
      <w:r w:rsidRPr="00A36A6F">
        <w:rPr>
          <w:rFonts w:ascii="Arial" w:eastAsia="Arial" w:hAnsi="Arial" w:cs="Arial"/>
          <w:sz w:val="16"/>
          <w:szCs w:val="22"/>
        </w:rPr>
        <w:t>first</w:t>
      </w:r>
      <w:r w:rsidRPr="00A36A6F">
        <w:rPr>
          <w:rFonts w:ascii="Arial" w:eastAsia="Arial" w:hAnsi="Arial" w:cs="Arial"/>
          <w:spacing w:val="-5"/>
          <w:sz w:val="16"/>
          <w:szCs w:val="22"/>
        </w:rPr>
        <w:t xml:space="preserve"> </w:t>
      </w:r>
      <w:r w:rsidRPr="00A36A6F">
        <w:rPr>
          <w:rFonts w:ascii="Arial" w:eastAsia="Arial" w:hAnsi="Arial" w:cs="Arial"/>
          <w:sz w:val="16"/>
          <w:szCs w:val="22"/>
        </w:rPr>
        <w:t>tier participant learns that its certification was erroneous when submitted or has become erroneous by reason of changed circumstances.</w:t>
      </w:r>
      <w:r w:rsidRPr="00A36A6F">
        <w:rPr>
          <w:rFonts w:ascii="Arial" w:eastAsia="Arial" w:hAnsi="Arial" w:cs="Arial"/>
          <w:spacing w:val="40"/>
          <w:sz w:val="16"/>
          <w:szCs w:val="22"/>
        </w:rPr>
        <w:t xml:space="preserve"> </w:t>
      </w:r>
      <w:r w:rsidRPr="00A36A6F">
        <w:rPr>
          <w:rFonts w:ascii="Arial" w:eastAsia="Arial" w:hAnsi="Arial" w:cs="Arial"/>
          <w:sz w:val="16"/>
          <w:szCs w:val="22"/>
        </w:rPr>
        <w:t>2 CFR 180.345 and 180.350.</w:t>
      </w:r>
    </w:p>
    <w:p w14:paraId="6175B7DB" w14:textId="77777777" w:rsidR="00A36A6F" w:rsidRPr="00A36A6F" w:rsidRDefault="00A36A6F" w:rsidP="00A36A6F">
      <w:pPr>
        <w:widowControl w:val="0"/>
        <w:autoSpaceDE w:val="0"/>
        <w:autoSpaceDN w:val="0"/>
        <w:spacing w:before="77"/>
        <w:rPr>
          <w:rFonts w:ascii="Arial" w:eastAsia="Arial" w:hAnsi="Arial" w:cs="Arial"/>
          <w:sz w:val="16"/>
          <w:szCs w:val="22"/>
        </w:rPr>
      </w:pPr>
      <w:r w:rsidRPr="00A36A6F">
        <w:rPr>
          <w:rFonts w:ascii="Arial" w:eastAsia="Arial" w:hAnsi="Arial" w:cs="Arial"/>
          <w:sz w:val="22"/>
          <w:szCs w:val="22"/>
        </w:rPr>
        <w:br w:type="column"/>
      </w:r>
    </w:p>
    <w:p w14:paraId="7C1B3B86" w14:textId="77777777" w:rsidR="00A36A6F" w:rsidRPr="00A36A6F" w:rsidRDefault="00A36A6F" w:rsidP="005D1515">
      <w:pPr>
        <w:widowControl w:val="0"/>
        <w:numPr>
          <w:ilvl w:val="0"/>
          <w:numId w:val="14"/>
        </w:numPr>
        <w:tabs>
          <w:tab w:val="left" w:pos="472"/>
        </w:tabs>
        <w:autoSpaceDE w:val="0"/>
        <w:autoSpaceDN w:val="0"/>
        <w:ind w:right="109" w:firstLine="177"/>
        <w:rPr>
          <w:rFonts w:ascii="Arial" w:eastAsia="Arial" w:hAnsi="Arial" w:cs="Arial"/>
          <w:sz w:val="16"/>
          <w:szCs w:val="22"/>
        </w:rPr>
      </w:pPr>
      <w:r w:rsidRPr="00A36A6F">
        <w:rPr>
          <w:rFonts w:ascii="Arial" w:eastAsia="Arial" w:hAnsi="Arial" w:cs="Arial"/>
          <w:sz w:val="16"/>
          <w:szCs w:val="22"/>
        </w:rPr>
        <w:t>The terms "covered transaction," "debarred," "suspended," "ineligible," "participant," "person," "principal," and "voluntarily excluded," as used in this clause, are defined in 2 CFR Parts 180, Subpart I, 180.900-180.1020, and 1200. “First Tier Covered Transactions” refers to any covered transaction between a recipient or subrecipient of Federal funds</w:t>
      </w:r>
      <w:r w:rsidRPr="00A36A6F">
        <w:rPr>
          <w:rFonts w:ascii="Arial" w:eastAsia="Arial" w:hAnsi="Arial" w:cs="Arial"/>
          <w:spacing w:val="-4"/>
          <w:sz w:val="16"/>
          <w:szCs w:val="22"/>
        </w:rPr>
        <w:t xml:space="preserve"> </w:t>
      </w:r>
      <w:r w:rsidRPr="00A36A6F">
        <w:rPr>
          <w:rFonts w:ascii="Arial" w:eastAsia="Arial" w:hAnsi="Arial" w:cs="Arial"/>
          <w:sz w:val="16"/>
          <w:szCs w:val="22"/>
        </w:rPr>
        <w:t>and</w:t>
      </w:r>
      <w:r w:rsidRPr="00A36A6F">
        <w:rPr>
          <w:rFonts w:ascii="Arial" w:eastAsia="Arial" w:hAnsi="Arial" w:cs="Arial"/>
          <w:spacing w:val="-5"/>
          <w:sz w:val="16"/>
          <w:szCs w:val="22"/>
        </w:rPr>
        <w:t xml:space="preserve"> </w:t>
      </w:r>
      <w:r w:rsidRPr="00A36A6F">
        <w:rPr>
          <w:rFonts w:ascii="Arial" w:eastAsia="Arial" w:hAnsi="Arial" w:cs="Arial"/>
          <w:sz w:val="16"/>
          <w:szCs w:val="22"/>
        </w:rPr>
        <w:t>a</w:t>
      </w:r>
      <w:r w:rsidRPr="00A36A6F">
        <w:rPr>
          <w:rFonts w:ascii="Arial" w:eastAsia="Arial" w:hAnsi="Arial" w:cs="Arial"/>
          <w:spacing w:val="-5"/>
          <w:sz w:val="16"/>
          <w:szCs w:val="22"/>
        </w:rPr>
        <w:t xml:space="preserve"> </w:t>
      </w:r>
      <w:r w:rsidRPr="00A36A6F">
        <w:rPr>
          <w:rFonts w:ascii="Arial" w:eastAsia="Arial" w:hAnsi="Arial" w:cs="Arial"/>
          <w:sz w:val="16"/>
          <w:szCs w:val="22"/>
        </w:rPr>
        <w:t>participant</w:t>
      </w:r>
      <w:r w:rsidRPr="00A36A6F">
        <w:rPr>
          <w:rFonts w:ascii="Arial" w:eastAsia="Arial" w:hAnsi="Arial" w:cs="Arial"/>
          <w:spacing w:val="-5"/>
          <w:sz w:val="16"/>
          <w:szCs w:val="22"/>
        </w:rPr>
        <w:t xml:space="preserve"> </w:t>
      </w:r>
      <w:r w:rsidRPr="00A36A6F">
        <w:rPr>
          <w:rFonts w:ascii="Arial" w:eastAsia="Arial" w:hAnsi="Arial" w:cs="Arial"/>
          <w:sz w:val="16"/>
          <w:szCs w:val="22"/>
        </w:rPr>
        <w:t>(such</w:t>
      </w:r>
      <w:r w:rsidRPr="00A36A6F">
        <w:rPr>
          <w:rFonts w:ascii="Arial" w:eastAsia="Arial" w:hAnsi="Arial" w:cs="Arial"/>
          <w:spacing w:val="-5"/>
          <w:sz w:val="16"/>
          <w:szCs w:val="22"/>
        </w:rPr>
        <w:t xml:space="preserve"> </w:t>
      </w:r>
      <w:r w:rsidRPr="00A36A6F">
        <w:rPr>
          <w:rFonts w:ascii="Arial" w:eastAsia="Arial" w:hAnsi="Arial" w:cs="Arial"/>
          <w:sz w:val="16"/>
          <w:szCs w:val="22"/>
        </w:rPr>
        <w:t>as</w:t>
      </w:r>
      <w:r w:rsidRPr="00A36A6F">
        <w:rPr>
          <w:rFonts w:ascii="Arial" w:eastAsia="Arial" w:hAnsi="Arial" w:cs="Arial"/>
          <w:spacing w:val="-4"/>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prime</w:t>
      </w:r>
      <w:r w:rsidRPr="00A36A6F">
        <w:rPr>
          <w:rFonts w:ascii="Arial" w:eastAsia="Arial" w:hAnsi="Arial" w:cs="Arial"/>
          <w:spacing w:val="-5"/>
          <w:sz w:val="16"/>
          <w:szCs w:val="22"/>
        </w:rPr>
        <w:t xml:space="preserve"> </w:t>
      </w:r>
      <w:r w:rsidRPr="00A36A6F">
        <w:rPr>
          <w:rFonts w:ascii="Arial" w:eastAsia="Arial" w:hAnsi="Arial" w:cs="Arial"/>
          <w:sz w:val="16"/>
          <w:szCs w:val="22"/>
        </w:rPr>
        <w:t>or</w:t>
      </w:r>
      <w:r w:rsidRPr="00A36A6F">
        <w:rPr>
          <w:rFonts w:ascii="Arial" w:eastAsia="Arial" w:hAnsi="Arial" w:cs="Arial"/>
          <w:spacing w:val="-4"/>
          <w:sz w:val="16"/>
          <w:szCs w:val="22"/>
        </w:rPr>
        <w:t xml:space="preserve"> </w:t>
      </w:r>
      <w:r w:rsidRPr="00A36A6F">
        <w:rPr>
          <w:rFonts w:ascii="Arial" w:eastAsia="Arial" w:hAnsi="Arial" w:cs="Arial"/>
          <w:sz w:val="16"/>
          <w:szCs w:val="22"/>
        </w:rPr>
        <w:t>general</w:t>
      </w:r>
      <w:r w:rsidRPr="00A36A6F">
        <w:rPr>
          <w:rFonts w:ascii="Arial" w:eastAsia="Arial" w:hAnsi="Arial" w:cs="Arial"/>
          <w:spacing w:val="-4"/>
          <w:sz w:val="16"/>
          <w:szCs w:val="22"/>
        </w:rPr>
        <w:t xml:space="preserve"> </w:t>
      </w:r>
      <w:r w:rsidRPr="00A36A6F">
        <w:rPr>
          <w:rFonts w:ascii="Arial" w:eastAsia="Arial" w:hAnsi="Arial" w:cs="Arial"/>
          <w:sz w:val="16"/>
          <w:szCs w:val="22"/>
        </w:rPr>
        <w:t>contract). “Lower Tier Covered Transactions” refers to any covered transaction under a First Tier Covered Transaction (such as subcontracts).</w:t>
      </w:r>
      <w:r w:rsidRPr="00A36A6F">
        <w:rPr>
          <w:rFonts w:ascii="Arial" w:eastAsia="Arial" w:hAnsi="Arial" w:cs="Arial"/>
          <w:spacing w:val="40"/>
          <w:sz w:val="16"/>
          <w:szCs w:val="22"/>
        </w:rPr>
        <w:t xml:space="preserve"> </w:t>
      </w:r>
      <w:r w:rsidRPr="00A36A6F">
        <w:rPr>
          <w:rFonts w:ascii="Arial" w:eastAsia="Arial" w:hAnsi="Arial" w:cs="Arial"/>
          <w:sz w:val="16"/>
          <w:szCs w:val="22"/>
        </w:rPr>
        <w:t xml:space="preserve">“First Tier Participant” refers to the participant who has </w:t>
      </w:r>
      <w:proofErr w:type="gramStart"/>
      <w:r w:rsidRPr="00A36A6F">
        <w:rPr>
          <w:rFonts w:ascii="Arial" w:eastAsia="Arial" w:hAnsi="Arial" w:cs="Arial"/>
          <w:sz w:val="16"/>
          <w:szCs w:val="22"/>
        </w:rPr>
        <w:t>entered into</w:t>
      </w:r>
      <w:proofErr w:type="gramEnd"/>
      <w:r w:rsidRPr="00A36A6F">
        <w:rPr>
          <w:rFonts w:ascii="Arial" w:eastAsia="Arial" w:hAnsi="Arial" w:cs="Arial"/>
          <w:sz w:val="16"/>
          <w:szCs w:val="22"/>
        </w:rPr>
        <w:t xml:space="preserve"> a covered transaction with a recipient or subrecipient of Federal funds (such as the prime or general contractor).</w:t>
      </w:r>
      <w:r w:rsidRPr="00A36A6F">
        <w:rPr>
          <w:rFonts w:ascii="Arial" w:eastAsia="Arial" w:hAnsi="Arial" w:cs="Arial"/>
          <w:spacing w:val="40"/>
          <w:sz w:val="16"/>
          <w:szCs w:val="22"/>
        </w:rPr>
        <w:t xml:space="preserve"> </w:t>
      </w:r>
      <w:r w:rsidRPr="00A36A6F">
        <w:rPr>
          <w:rFonts w:ascii="Arial" w:eastAsia="Arial" w:hAnsi="Arial" w:cs="Arial"/>
          <w:sz w:val="16"/>
          <w:szCs w:val="22"/>
        </w:rPr>
        <w:t>“Lower</w:t>
      </w:r>
      <w:r w:rsidRPr="00A36A6F">
        <w:rPr>
          <w:rFonts w:ascii="Arial" w:eastAsia="Arial" w:hAnsi="Arial" w:cs="Arial"/>
          <w:spacing w:val="-4"/>
          <w:sz w:val="16"/>
          <w:szCs w:val="22"/>
        </w:rPr>
        <w:t xml:space="preserve"> </w:t>
      </w:r>
      <w:r w:rsidRPr="00A36A6F">
        <w:rPr>
          <w:rFonts w:ascii="Arial" w:eastAsia="Arial" w:hAnsi="Arial" w:cs="Arial"/>
          <w:sz w:val="16"/>
          <w:szCs w:val="22"/>
        </w:rPr>
        <w:t>Tier</w:t>
      </w:r>
      <w:r w:rsidRPr="00A36A6F">
        <w:rPr>
          <w:rFonts w:ascii="Arial" w:eastAsia="Arial" w:hAnsi="Arial" w:cs="Arial"/>
          <w:spacing w:val="-3"/>
          <w:sz w:val="16"/>
          <w:szCs w:val="22"/>
        </w:rPr>
        <w:t xml:space="preserve"> </w:t>
      </w:r>
      <w:r w:rsidRPr="00A36A6F">
        <w:rPr>
          <w:rFonts w:ascii="Arial" w:eastAsia="Arial" w:hAnsi="Arial" w:cs="Arial"/>
          <w:sz w:val="16"/>
          <w:szCs w:val="22"/>
        </w:rPr>
        <w:t>Participant”</w:t>
      </w:r>
      <w:r w:rsidRPr="00A36A6F">
        <w:rPr>
          <w:rFonts w:ascii="Arial" w:eastAsia="Arial" w:hAnsi="Arial" w:cs="Arial"/>
          <w:spacing w:val="-4"/>
          <w:sz w:val="16"/>
          <w:szCs w:val="22"/>
        </w:rPr>
        <w:t xml:space="preserve"> </w:t>
      </w:r>
      <w:r w:rsidRPr="00A36A6F">
        <w:rPr>
          <w:rFonts w:ascii="Arial" w:eastAsia="Arial" w:hAnsi="Arial" w:cs="Arial"/>
          <w:sz w:val="16"/>
          <w:szCs w:val="22"/>
        </w:rPr>
        <w:t>refers</w:t>
      </w:r>
      <w:r w:rsidRPr="00A36A6F">
        <w:rPr>
          <w:rFonts w:ascii="Arial" w:eastAsia="Arial" w:hAnsi="Arial" w:cs="Arial"/>
          <w:spacing w:val="-3"/>
          <w:sz w:val="16"/>
          <w:szCs w:val="22"/>
        </w:rPr>
        <w:t xml:space="preserve"> </w:t>
      </w:r>
      <w:r w:rsidRPr="00A36A6F">
        <w:rPr>
          <w:rFonts w:ascii="Arial" w:eastAsia="Arial" w:hAnsi="Arial" w:cs="Arial"/>
          <w:sz w:val="16"/>
          <w:szCs w:val="22"/>
        </w:rPr>
        <w:t>any</w:t>
      </w:r>
      <w:r w:rsidRPr="00A36A6F">
        <w:rPr>
          <w:rFonts w:ascii="Arial" w:eastAsia="Arial" w:hAnsi="Arial" w:cs="Arial"/>
          <w:spacing w:val="-3"/>
          <w:sz w:val="16"/>
          <w:szCs w:val="22"/>
        </w:rPr>
        <w:t xml:space="preserve"> </w:t>
      </w:r>
      <w:r w:rsidRPr="00A36A6F">
        <w:rPr>
          <w:rFonts w:ascii="Arial" w:eastAsia="Arial" w:hAnsi="Arial" w:cs="Arial"/>
          <w:sz w:val="16"/>
          <w:szCs w:val="22"/>
        </w:rPr>
        <w:t>participant</w:t>
      </w:r>
      <w:r w:rsidRPr="00A36A6F">
        <w:rPr>
          <w:rFonts w:ascii="Arial" w:eastAsia="Arial" w:hAnsi="Arial" w:cs="Arial"/>
          <w:spacing w:val="-4"/>
          <w:sz w:val="16"/>
          <w:szCs w:val="22"/>
        </w:rPr>
        <w:t xml:space="preserve"> </w:t>
      </w:r>
      <w:r w:rsidRPr="00A36A6F">
        <w:rPr>
          <w:rFonts w:ascii="Arial" w:eastAsia="Arial" w:hAnsi="Arial" w:cs="Arial"/>
          <w:sz w:val="16"/>
          <w:szCs w:val="22"/>
        </w:rPr>
        <w:t xml:space="preserve">who has </w:t>
      </w:r>
      <w:proofErr w:type="gramStart"/>
      <w:r w:rsidRPr="00A36A6F">
        <w:rPr>
          <w:rFonts w:ascii="Arial" w:eastAsia="Arial" w:hAnsi="Arial" w:cs="Arial"/>
          <w:sz w:val="16"/>
          <w:szCs w:val="22"/>
        </w:rPr>
        <w:t>entered into</w:t>
      </w:r>
      <w:proofErr w:type="gramEnd"/>
      <w:r w:rsidRPr="00A36A6F">
        <w:rPr>
          <w:rFonts w:ascii="Arial" w:eastAsia="Arial" w:hAnsi="Arial" w:cs="Arial"/>
          <w:sz w:val="16"/>
          <w:szCs w:val="22"/>
        </w:rPr>
        <w:t xml:space="preserve"> a covered transaction with a First Tier Participant or other Lower Tier Participants (such as subcontractors and suppliers).</w:t>
      </w:r>
    </w:p>
    <w:p w14:paraId="3BC78442" w14:textId="77777777" w:rsidR="00A36A6F" w:rsidRPr="00A36A6F" w:rsidRDefault="00A36A6F" w:rsidP="00A36A6F">
      <w:pPr>
        <w:widowControl w:val="0"/>
        <w:autoSpaceDE w:val="0"/>
        <w:autoSpaceDN w:val="0"/>
        <w:rPr>
          <w:rFonts w:ascii="Arial" w:eastAsia="Arial" w:hAnsi="Arial" w:cs="Arial"/>
          <w:sz w:val="16"/>
          <w:szCs w:val="16"/>
        </w:rPr>
      </w:pPr>
    </w:p>
    <w:p w14:paraId="7029A620" w14:textId="77777777" w:rsidR="00A36A6F" w:rsidRPr="00A36A6F" w:rsidRDefault="00A36A6F" w:rsidP="005D1515">
      <w:pPr>
        <w:widowControl w:val="0"/>
        <w:numPr>
          <w:ilvl w:val="0"/>
          <w:numId w:val="14"/>
        </w:numPr>
        <w:tabs>
          <w:tab w:val="left" w:pos="428"/>
        </w:tabs>
        <w:autoSpaceDE w:val="0"/>
        <w:autoSpaceDN w:val="0"/>
        <w:ind w:right="144" w:firstLine="177"/>
        <w:rPr>
          <w:rFonts w:ascii="Arial" w:eastAsia="Arial" w:hAnsi="Arial" w:cs="Arial"/>
          <w:sz w:val="16"/>
          <w:szCs w:val="22"/>
        </w:rPr>
      </w:pPr>
      <w:r w:rsidRPr="00A36A6F">
        <w:rPr>
          <w:rFonts w:ascii="Arial" w:eastAsia="Arial" w:hAnsi="Arial" w:cs="Arial"/>
          <w:sz w:val="16"/>
          <w:szCs w:val="22"/>
        </w:rPr>
        <w:t>The prospective first tier participant agrees by submitting this</w:t>
      </w:r>
      <w:r w:rsidRPr="00A36A6F">
        <w:rPr>
          <w:rFonts w:ascii="Arial" w:eastAsia="Arial" w:hAnsi="Arial" w:cs="Arial"/>
          <w:spacing w:val="-5"/>
          <w:sz w:val="16"/>
          <w:szCs w:val="22"/>
        </w:rPr>
        <w:t xml:space="preserve"> </w:t>
      </w:r>
      <w:r w:rsidRPr="00A36A6F">
        <w:rPr>
          <w:rFonts w:ascii="Arial" w:eastAsia="Arial" w:hAnsi="Arial" w:cs="Arial"/>
          <w:sz w:val="16"/>
          <w:szCs w:val="22"/>
        </w:rPr>
        <w:t>proposal</w:t>
      </w:r>
      <w:r w:rsidRPr="00A36A6F">
        <w:rPr>
          <w:rFonts w:ascii="Arial" w:eastAsia="Arial" w:hAnsi="Arial" w:cs="Arial"/>
          <w:spacing w:val="-5"/>
          <w:sz w:val="16"/>
          <w:szCs w:val="22"/>
        </w:rPr>
        <w:t xml:space="preserve"> </w:t>
      </w:r>
      <w:r w:rsidRPr="00A36A6F">
        <w:rPr>
          <w:rFonts w:ascii="Arial" w:eastAsia="Arial" w:hAnsi="Arial" w:cs="Arial"/>
          <w:sz w:val="16"/>
          <w:szCs w:val="22"/>
        </w:rPr>
        <w:t>that,</w:t>
      </w:r>
      <w:r w:rsidRPr="00A36A6F">
        <w:rPr>
          <w:rFonts w:ascii="Arial" w:eastAsia="Arial" w:hAnsi="Arial" w:cs="Arial"/>
          <w:spacing w:val="-6"/>
          <w:sz w:val="16"/>
          <w:szCs w:val="22"/>
        </w:rPr>
        <w:t xml:space="preserve"> </w:t>
      </w:r>
      <w:r w:rsidRPr="00A36A6F">
        <w:rPr>
          <w:rFonts w:ascii="Arial" w:eastAsia="Arial" w:hAnsi="Arial" w:cs="Arial"/>
          <w:sz w:val="16"/>
          <w:szCs w:val="22"/>
        </w:rPr>
        <w:t>should</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proposed</w:t>
      </w:r>
      <w:r w:rsidRPr="00A36A6F">
        <w:rPr>
          <w:rFonts w:ascii="Arial" w:eastAsia="Arial" w:hAnsi="Arial" w:cs="Arial"/>
          <w:spacing w:val="-6"/>
          <w:sz w:val="16"/>
          <w:szCs w:val="22"/>
        </w:rPr>
        <w:t xml:space="preserve"> </w:t>
      </w:r>
      <w:r w:rsidRPr="00A36A6F">
        <w:rPr>
          <w:rFonts w:ascii="Arial" w:eastAsia="Arial" w:hAnsi="Arial" w:cs="Arial"/>
          <w:sz w:val="16"/>
          <w:szCs w:val="22"/>
        </w:rPr>
        <w:t>covered</w:t>
      </w:r>
      <w:r w:rsidRPr="00A36A6F">
        <w:rPr>
          <w:rFonts w:ascii="Arial" w:eastAsia="Arial" w:hAnsi="Arial" w:cs="Arial"/>
          <w:spacing w:val="-6"/>
          <w:sz w:val="16"/>
          <w:szCs w:val="22"/>
        </w:rPr>
        <w:t xml:space="preserve"> </w:t>
      </w:r>
      <w:r w:rsidRPr="00A36A6F">
        <w:rPr>
          <w:rFonts w:ascii="Arial" w:eastAsia="Arial" w:hAnsi="Arial" w:cs="Arial"/>
          <w:sz w:val="16"/>
          <w:szCs w:val="22"/>
        </w:rPr>
        <w:t>transaction</w:t>
      </w:r>
      <w:r w:rsidRPr="00A36A6F">
        <w:rPr>
          <w:rFonts w:ascii="Arial" w:eastAsia="Arial" w:hAnsi="Arial" w:cs="Arial"/>
          <w:spacing w:val="-6"/>
          <w:sz w:val="16"/>
          <w:szCs w:val="22"/>
        </w:rPr>
        <w:t xml:space="preserve"> </w:t>
      </w:r>
      <w:r w:rsidRPr="00A36A6F">
        <w:rPr>
          <w:rFonts w:ascii="Arial" w:eastAsia="Arial" w:hAnsi="Arial" w:cs="Arial"/>
          <w:sz w:val="16"/>
          <w:szCs w:val="22"/>
        </w:rPr>
        <w:t>be entered into, it shall not knowingly enter into any lower tier covered transaction with a person who is debarred, suspended, declared ineligible, or voluntarily excluded from participation in this covered transaction, unless authorized by the department or agency entering into this transaction.</w:t>
      </w:r>
      <w:r w:rsidRPr="00A36A6F">
        <w:rPr>
          <w:rFonts w:ascii="Arial" w:eastAsia="Arial" w:hAnsi="Arial" w:cs="Arial"/>
          <w:spacing w:val="40"/>
          <w:sz w:val="16"/>
          <w:szCs w:val="22"/>
        </w:rPr>
        <w:t xml:space="preserve"> </w:t>
      </w:r>
      <w:r w:rsidRPr="00A36A6F">
        <w:rPr>
          <w:rFonts w:ascii="Arial" w:eastAsia="Arial" w:hAnsi="Arial" w:cs="Arial"/>
          <w:sz w:val="16"/>
          <w:szCs w:val="22"/>
        </w:rPr>
        <w:t>2</w:t>
      </w:r>
      <w:r w:rsidRPr="00A36A6F">
        <w:rPr>
          <w:rFonts w:ascii="Arial" w:eastAsia="Arial" w:hAnsi="Arial" w:cs="Arial"/>
          <w:spacing w:val="40"/>
          <w:sz w:val="16"/>
          <w:szCs w:val="22"/>
        </w:rPr>
        <w:t xml:space="preserve"> </w:t>
      </w:r>
      <w:r w:rsidRPr="00A36A6F">
        <w:rPr>
          <w:rFonts w:ascii="Arial" w:eastAsia="Arial" w:hAnsi="Arial" w:cs="Arial"/>
          <w:sz w:val="16"/>
          <w:szCs w:val="22"/>
        </w:rPr>
        <w:t>CFR 180.330.</w:t>
      </w:r>
    </w:p>
    <w:p w14:paraId="08D704C7" w14:textId="77777777" w:rsidR="00A36A6F" w:rsidRPr="00A36A6F" w:rsidRDefault="00A36A6F" w:rsidP="00A36A6F">
      <w:pPr>
        <w:widowControl w:val="0"/>
        <w:autoSpaceDE w:val="0"/>
        <w:autoSpaceDN w:val="0"/>
        <w:rPr>
          <w:rFonts w:ascii="Arial" w:eastAsia="Arial" w:hAnsi="Arial" w:cs="Arial"/>
          <w:sz w:val="16"/>
          <w:szCs w:val="16"/>
        </w:rPr>
      </w:pPr>
    </w:p>
    <w:p w14:paraId="3BDEF02E" w14:textId="77777777" w:rsidR="00A36A6F" w:rsidRPr="00A36A6F" w:rsidRDefault="00A36A6F" w:rsidP="005D1515">
      <w:pPr>
        <w:widowControl w:val="0"/>
        <w:numPr>
          <w:ilvl w:val="0"/>
          <w:numId w:val="14"/>
        </w:numPr>
        <w:tabs>
          <w:tab w:val="left" w:pos="472"/>
        </w:tabs>
        <w:autoSpaceDE w:val="0"/>
        <w:autoSpaceDN w:val="0"/>
        <w:ind w:right="127" w:firstLine="177"/>
        <w:rPr>
          <w:rFonts w:ascii="Arial" w:eastAsia="Arial" w:hAnsi="Arial" w:cs="Arial"/>
          <w:sz w:val="16"/>
          <w:szCs w:val="22"/>
        </w:rPr>
      </w:pPr>
      <w:r w:rsidRPr="00A36A6F">
        <w:rPr>
          <w:rFonts w:ascii="Arial" w:eastAsia="Arial" w:hAnsi="Arial" w:cs="Arial"/>
          <w:sz w:val="16"/>
          <w:szCs w:val="22"/>
        </w:rPr>
        <w:t>The prospective first tier participant further agrees by submitting this proposal that it will include the clause titled "Certification Regarding Debarment, Suspension, Ineligibility and Voluntary Exclusion-Lower Tier Covered Transactions," provided by the department or contracting agency, entering into this covered transaction, without modification, in all lower tier covered transactions and in all solicitations for lower tier covered</w:t>
      </w:r>
      <w:r w:rsidRPr="00A36A6F">
        <w:rPr>
          <w:rFonts w:ascii="Arial" w:eastAsia="Arial" w:hAnsi="Arial" w:cs="Arial"/>
          <w:spacing w:val="-6"/>
          <w:sz w:val="16"/>
          <w:szCs w:val="22"/>
        </w:rPr>
        <w:t xml:space="preserve"> </w:t>
      </w:r>
      <w:r w:rsidRPr="00A36A6F">
        <w:rPr>
          <w:rFonts w:ascii="Arial" w:eastAsia="Arial" w:hAnsi="Arial" w:cs="Arial"/>
          <w:sz w:val="16"/>
          <w:szCs w:val="22"/>
        </w:rPr>
        <w:t>transactions</w:t>
      </w:r>
      <w:r w:rsidRPr="00A36A6F">
        <w:rPr>
          <w:rFonts w:ascii="Arial" w:eastAsia="Arial" w:hAnsi="Arial" w:cs="Arial"/>
          <w:spacing w:val="-4"/>
          <w:sz w:val="16"/>
          <w:szCs w:val="22"/>
        </w:rPr>
        <w:t xml:space="preserve"> </w:t>
      </w:r>
      <w:r w:rsidRPr="00A36A6F">
        <w:rPr>
          <w:rFonts w:ascii="Arial" w:eastAsia="Arial" w:hAnsi="Arial" w:cs="Arial"/>
          <w:sz w:val="16"/>
          <w:szCs w:val="22"/>
        </w:rPr>
        <w:t>exceeding</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$25,000</w:t>
      </w:r>
      <w:r w:rsidRPr="00A36A6F">
        <w:rPr>
          <w:rFonts w:ascii="Arial" w:eastAsia="Arial" w:hAnsi="Arial" w:cs="Arial"/>
          <w:spacing w:val="-6"/>
          <w:sz w:val="16"/>
          <w:szCs w:val="22"/>
        </w:rPr>
        <w:t xml:space="preserve"> </w:t>
      </w:r>
      <w:r w:rsidRPr="00A36A6F">
        <w:rPr>
          <w:rFonts w:ascii="Arial" w:eastAsia="Arial" w:hAnsi="Arial" w:cs="Arial"/>
          <w:sz w:val="16"/>
          <w:szCs w:val="22"/>
        </w:rPr>
        <w:t>threshold.</w:t>
      </w:r>
      <w:r w:rsidRPr="00A36A6F">
        <w:rPr>
          <w:rFonts w:ascii="Arial" w:eastAsia="Arial" w:hAnsi="Arial" w:cs="Arial"/>
          <w:spacing w:val="34"/>
          <w:sz w:val="16"/>
          <w:szCs w:val="22"/>
        </w:rPr>
        <w:t xml:space="preserve"> </w:t>
      </w:r>
      <w:r w:rsidRPr="00A36A6F">
        <w:rPr>
          <w:rFonts w:ascii="Arial" w:eastAsia="Arial" w:hAnsi="Arial" w:cs="Arial"/>
          <w:sz w:val="16"/>
          <w:szCs w:val="22"/>
        </w:rPr>
        <w:t>2</w:t>
      </w:r>
      <w:r w:rsidRPr="00A36A6F">
        <w:rPr>
          <w:rFonts w:ascii="Arial" w:eastAsia="Arial" w:hAnsi="Arial" w:cs="Arial"/>
          <w:spacing w:val="-6"/>
          <w:sz w:val="16"/>
          <w:szCs w:val="22"/>
        </w:rPr>
        <w:t xml:space="preserve"> </w:t>
      </w:r>
      <w:r w:rsidRPr="00A36A6F">
        <w:rPr>
          <w:rFonts w:ascii="Arial" w:eastAsia="Arial" w:hAnsi="Arial" w:cs="Arial"/>
          <w:sz w:val="16"/>
          <w:szCs w:val="22"/>
        </w:rPr>
        <w:t>CFR</w:t>
      </w:r>
    </w:p>
    <w:p w14:paraId="72B0DCCA" w14:textId="77777777" w:rsidR="00A36A6F" w:rsidRPr="00A36A6F" w:rsidRDefault="00A36A6F" w:rsidP="00A36A6F">
      <w:pPr>
        <w:widowControl w:val="0"/>
        <w:autoSpaceDE w:val="0"/>
        <w:autoSpaceDN w:val="0"/>
        <w:spacing w:line="183" w:lineRule="exact"/>
        <w:rPr>
          <w:rFonts w:ascii="Arial" w:eastAsia="Arial" w:hAnsi="Arial" w:cs="Arial"/>
          <w:sz w:val="16"/>
          <w:szCs w:val="16"/>
        </w:rPr>
      </w:pPr>
      <w:r w:rsidRPr="00A36A6F">
        <w:rPr>
          <w:rFonts w:ascii="Arial" w:eastAsia="Arial" w:hAnsi="Arial" w:cs="Arial"/>
          <w:sz w:val="16"/>
          <w:szCs w:val="16"/>
        </w:rPr>
        <w:t>180.220</w:t>
      </w:r>
      <w:r w:rsidRPr="00A36A6F">
        <w:rPr>
          <w:rFonts w:ascii="Arial" w:eastAsia="Arial" w:hAnsi="Arial" w:cs="Arial"/>
          <w:spacing w:val="-10"/>
          <w:sz w:val="16"/>
          <w:szCs w:val="16"/>
        </w:rPr>
        <w:t xml:space="preserve"> </w:t>
      </w:r>
      <w:r w:rsidRPr="00A36A6F">
        <w:rPr>
          <w:rFonts w:ascii="Arial" w:eastAsia="Arial" w:hAnsi="Arial" w:cs="Arial"/>
          <w:sz w:val="16"/>
          <w:szCs w:val="16"/>
        </w:rPr>
        <w:t>and</w:t>
      </w:r>
      <w:r w:rsidRPr="00A36A6F">
        <w:rPr>
          <w:rFonts w:ascii="Arial" w:eastAsia="Arial" w:hAnsi="Arial" w:cs="Arial"/>
          <w:spacing w:val="-7"/>
          <w:sz w:val="16"/>
          <w:szCs w:val="16"/>
        </w:rPr>
        <w:t xml:space="preserve"> </w:t>
      </w:r>
      <w:r w:rsidRPr="00A36A6F">
        <w:rPr>
          <w:rFonts w:ascii="Arial" w:eastAsia="Arial" w:hAnsi="Arial" w:cs="Arial"/>
          <w:spacing w:val="-2"/>
          <w:sz w:val="16"/>
          <w:szCs w:val="16"/>
        </w:rPr>
        <w:t>180.300.</w:t>
      </w:r>
    </w:p>
    <w:p w14:paraId="0613278C" w14:textId="77777777" w:rsidR="00A36A6F" w:rsidRPr="00A36A6F" w:rsidRDefault="00A36A6F" w:rsidP="00A36A6F">
      <w:pPr>
        <w:widowControl w:val="0"/>
        <w:autoSpaceDE w:val="0"/>
        <w:autoSpaceDN w:val="0"/>
        <w:rPr>
          <w:rFonts w:ascii="Arial" w:eastAsia="Arial" w:hAnsi="Arial" w:cs="Arial"/>
          <w:sz w:val="16"/>
          <w:szCs w:val="16"/>
        </w:rPr>
      </w:pPr>
    </w:p>
    <w:p w14:paraId="27E0EA92" w14:textId="77777777" w:rsidR="00A36A6F" w:rsidRPr="00A36A6F" w:rsidRDefault="00A36A6F" w:rsidP="005D1515">
      <w:pPr>
        <w:widowControl w:val="0"/>
        <w:numPr>
          <w:ilvl w:val="0"/>
          <w:numId w:val="14"/>
        </w:numPr>
        <w:tabs>
          <w:tab w:val="left" w:pos="472"/>
        </w:tabs>
        <w:autoSpaceDE w:val="0"/>
        <w:autoSpaceDN w:val="0"/>
        <w:ind w:right="143" w:firstLine="177"/>
        <w:rPr>
          <w:rFonts w:ascii="Arial" w:eastAsia="Arial" w:hAnsi="Arial" w:cs="Arial"/>
          <w:sz w:val="16"/>
          <w:szCs w:val="22"/>
        </w:rPr>
      </w:pPr>
      <w:r w:rsidRPr="00A36A6F">
        <w:rPr>
          <w:rFonts w:ascii="Arial" w:eastAsia="Arial" w:hAnsi="Arial" w:cs="Arial"/>
          <w:sz w:val="16"/>
          <w:szCs w:val="22"/>
        </w:rPr>
        <w:t>A participant in a covered transaction may rely upon a certification of a prospective participant in a lower tier covered transaction that is not debarred, suspended, ineligible, or voluntarily excluded from the covered transaction, unless it knows that the certification is erroneous.</w:t>
      </w:r>
      <w:r w:rsidRPr="00A36A6F">
        <w:rPr>
          <w:rFonts w:ascii="Arial" w:eastAsia="Arial" w:hAnsi="Arial" w:cs="Arial"/>
          <w:spacing w:val="40"/>
          <w:sz w:val="16"/>
          <w:szCs w:val="22"/>
        </w:rPr>
        <w:t xml:space="preserve"> </w:t>
      </w:r>
      <w:r w:rsidRPr="00A36A6F">
        <w:rPr>
          <w:rFonts w:ascii="Arial" w:eastAsia="Arial" w:hAnsi="Arial" w:cs="Arial"/>
          <w:sz w:val="16"/>
          <w:szCs w:val="22"/>
        </w:rPr>
        <w:t>2 CFR 180.300; 180.320, and 180.325.</w:t>
      </w:r>
      <w:r w:rsidRPr="00A36A6F">
        <w:rPr>
          <w:rFonts w:ascii="Arial" w:eastAsia="Arial" w:hAnsi="Arial" w:cs="Arial"/>
          <w:spacing w:val="40"/>
          <w:sz w:val="16"/>
          <w:szCs w:val="22"/>
        </w:rPr>
        <w:t xml:space="preserve"> </w:t>
      </w:r>
      <w:r w:rsidRPr="00A36A6F">
        <w:rPr>
          <w:rFonts w:ascii="Arial" w:eastAsia="Arial" w:hAnsi="Arial" w:cs="Arial"/>
          <w:sz w:val="16"/>
          <w:szCs w:val="22"/>
        </w:rPr>
        <w:t>A participant is responsible for ensuring that its principals are not suspended, debarred, or otherwise ineligible to participate in covered transactions.</w:t>
      </w:r>
      <w:r w:rsidRPr="00A36A6F">
        <w:rPr>
          <w:rFonts w:ascii="Arial" w:eastAsia="Arial" w:hAnsi="Arial" w:cs="Arial"/>
          <w:spacing w:val="40"/>
          <w:sz w:val="16"/>
          <w:szCs w:val="22"/>
        </w:rPr>
        <w:t xml:space="preserve"> </w:t>
      </w:r>
      <w:r w:rsidRPr="00A36A6F">
        <w:rPr>
          <w:rFonts w:ascii="Arial" w:eastAsia="Arial" w:hAnsi="Arial" w:cs="Arial"/>
          <w:sz w:val="16"/>
          <w:szCs w:val="22"/>
        </w:rPr>
        <w:t>2 CFR 180.335.</w:t>
      </w:r>
      <w:r w:rsidRPr="00A36A6F">
        <w:rPr>
          <w:rFonts w:ascii="Arial" w:eastAsia="Arial" w:hAnsi="Arial" w:cs="Arial"/>
          <w:spacing w:val="40"/>
          <w:sz w:val="16"/>
          <w:szCs w:val="22"/>
        </w:rPr>
        <w:t xml:space="preserve"> </w:t>
      </w:r>
      <w:r w:rsidRPr="00A36A6F">
        <w:rPr>
          <w:rFonts w:ascii="Arial" w:eastAsia="Arial" w:hAnsi="Arial" w:cs="Arial"/>
          <w:sz w:val="16"/>
          <w:szCs w:val="22"/>
        </w:rPr>
        <w:t>To verify the eligibility of its principals, as well as</w:t>
      </w:r>
      <w:r w:rsidRPr="00A36A6F">
        <w:rPr>
          <w:rFonts w:ascii="Arial" w:eastAsia="Arial" w:hAnsi="Arial" w:cs="Arial"/>
          <w:spacing w:val="-4"/>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eligibility</w:t>
      </w:r>
      <w:r w:rsidRPr="00A36A6F">
        <w:rPr>
          <w:rFonts w:ascii="Arial" w:eastAsia="Arial" w:hAnsi="Arial" w:cs="Arial"/>
          <w:spacing w:val="-4"/>
          <w:sz w:val="16"/>
          <w:szCs w:val="22"/>
        </w:rPr>
        <w:t xml:space="preserve"> </w:t>
      </w:r>
      <w:r w:rsidRPr="00A36A6F">
        <w:rPr>
          <w:rFonts w:ascii="Arial" w:eastAsia="Arial" w:hAnsi="Arial" w:cs="Arial"/>
          <w:sz w:val="16"/>
          <w:szCs w:val="22"/>
        </w:rPr>
        <w:t>of</w:t>
      </w:r>
      <w:r w:rsidRPr="00A36A6F">
        <w:rPr>
          <w:rFonts w:ascii="Arial" w:eastAsia="Arial" w:hAnsi="Arial" w:cs="Arial"/>
          <w:spacing w:val="-5"/>
          <w:sz w:val="16"/>
          <w:szCs w:val="22"/>
        </w:rPr>
        <w:t xml:space="preserve"> </w:t>
      </w:r>
      <w:r w:rsidRPr="00A36A6F">
        <w:rPr>
          <w:rFonts w:ascii="Arial" w:eastAsia="Arial" w:hAnsi="Arial" w:cs="Arial"/>
          <w:sz w:val="16"/>
          <w:szCs w:val="22"/>
        </w:rPr>
        <w:t>any</w:t>
      </w:r>
      <w:r w:rsidRPr="00A36A6F">
        <w:rPr>
          <w:rFonts w:ascii="Arial" w:eastAsia="Arial" w:hAnsi="Arial" w:cs="Arial"/>
          <w:spacing w:val="-4"/>
          <w:sz w:val="16"/>
          <w:szCs w:val="22"/>
        </w:rPr>
        <w:t xml:space="preserve"> </w:t>
      </w:r>
      <w:r w:rsidRPr="00A36A6F">
        <w:rPr>
          <w:rFonts w:ascii="Arial" w:eastAsia="Arial" w:hAnsi="Arial" w:cs="Arial"/>
          <w:sz w:val="16"/>
          <w:szCs w:val="22"/>
        </w:rPr>
        <w:t>lower</w:t>
      </w:r>
      <w:r w:rsidRPr="00A36A6F">
        <w:rPr>
          <w:rFonts w:ascii="Arial" w:eastAsia="Arial" w:hAnsi="Arial" w:cs="Arial"/>
          <w:spacing w:val="-5"/>
          <w:sz w:val="16"/>
          <w:szCs w:val="22"/>
        </w:rPr>
        <w:t xml:space="preserve"> </w:t>
      </w:r>
      <w:r w:rsidRPr="00A36A6F">
        <w:rPr>
          <w:rFonts w:ascii="Arial" w:eastAsia="Arial" w:hAnsi="Arial" w:cs="Arial"/>
          <w:sz w:val="16"/>
          <w:szCs w:val="22"/>
        </w:rPr>
        <w:t>tier</w:t>
      </w:r>
      <w:r w:rsidRPr="00A36A6F">
        <w:rPr>
          <w:rFonts w:ascii="Arial" w:eastAsia="Arial" w:hAnsi="Arial" w:cs="Arial"/>
          <w:spacing w:val="-4"/>
          <w:sz w:val="16"/>
          <w:szCs w:val="22"/>
        </w:rPr>
        <w:t xml:space="preserve"> </w:t>
      </w:r>
      <w:r w:rsidRPr="00A36A6F">
        <w:rPr>
          <w:rFonts w:ascii="Arial" w:eastAsia="Arial" w:hAnsi="Arial" w:cs="Arial"/>
          <w:sz w:val="16"/>
          <w:szCs w:val="22"/>
        </w:rPr>
        <w:t>prospective</w:t>
      </w:r>
      <w:r w:rsidRPr="00A36A6F">
        <w:rPr>
          <w:rFonts w:ascii="Arial" w:eastAsia="Arial" w:hAnsi="Arial" w:cs="Arial"/>
          <w:spacing w:val="-5"/>
          <w:sz w:val="16"/>
          <w:szCs w:val="22"/>
        </w:rPr>
        <w:t xml:space="preserve"> </w:t>
      </w:r>
      <w:r w:rsidRPr="00A36A6F">
        <w:rPr>
          <w:rFonts w:ascii="Arial" w:eastAsia="Arial" w:hAnsi="Arial" w:cs="Arial"/>
          <w:sz w:val="16"/>
          <w:szCs w:val="22"/>
        </w:rPr>
        <w:t>participants,</w:t>
      </w:r>
      <w:r w:rsidRPr="00A36A6F">
        <w:rPr>
          <w:rFonts w:ascii="Arial" w:eastAsia="Arial" w:hAnsi="Arial" w:cs="Arial"/>
          <w:spacing w:val="-5"/>
          <w:sz w:val="16"/>
          <w:szCs w:val="22"/>
        </w:rPr>
        <w:t xml:space="preserve"> </w:t>
      </w:r>
      <w:r w:rsidRPr="00A36A6F">
        <w:rPr>
          <w:rFonts w:ascii="Arial" w:eastAsia="Arial" w:hAnsi="Arial" w:cs="Arial"/>
          <w:sz w:val="16"/>
          <w:szCs w:val="22"/>
        </w:rPr>
        <w:t xml:space="preserve">each participant may, but is not required to, check the System for Award Management website </w:t>
      </w:r>
      <w:hyperlink r:id="rId136">
        <w:r w:rsidRPr="00A36A6F">
          <w:rPr>
            <w:rFonts w:ascii="Arial" w:eastAsia="Arial" w:hAnsi="Arial" w:cs="Arial"/>
            <w:sz w:val="16"/>
            <w:szCs w:val="22"/>
          </w:rPr>
          <w:t>(</w:t>
        </w:r>
        <w:r w:rsidRPr="00A36A6F">
          <w:rPr>
            <w:rFonts w:ascii="Arial" w:eastAsia="Arial" w:hAnsi="Arial" w:cs="Arial"/>
            <w:color w:val="0000FF"/>
            <w:sz w:val="16"/>
            <w:szCs w:val="22"/>
            <w:u w:val="single" w:color="0000FF"/>
          </w:rPr>
          <w:t>https://www.sam.gov/</w:t>
        </w:r>
        <w:r w:rsidRPr="00A36A6F">
          <w:rPr>
            <w:rFonts w:ascii="Arial" w:eastAsia="Arial" w:hAnsi="Arial" w:cs="Arial"/>
            <w:sz w:val="16"/>
            <w:szCs w:val="22"/>
          </w:rPr>
          <w:t>)</w:t>
        </w:r>
      </w:hyperlink>
      <w:r w:rsidRPr="00A36A6F">
        <w:rPr>
          <w:rFonts w:ascii="Arial" w:eastAsia="Arial" w:hAnsi="Arial" w:cs="Arial"/>
          <w:sz w:val="16"/>
          <w:szCs w:val="22"/>
        </w:rPr>
        <w:t>.</w:t>
      </w:r>
      <w:r w:rsidRPr="00A36A6F">
        <w:rPr>
          <w:rFonts w:ascii="Arial" w:eastAsia="Arial" w:hAnsi="Arial" w:cs="Arial"/>
          <w:spacing w:val="40"/>
          <w:sz w:val="16"/>
          <w:szCs w:val="22"/>
        </w:rPr>
        <w:t xml:space="preserve"> </w:t>
      </w:r>
      <w:r w:rsidRPr="00A36A6F">
        <w:rPr>
          <w:rFonts w:ascii="Arial" w:eastAsia="Arial" w:hAnsi="Arial" w:cs="Arial"/>
          <w:sz w:val="16"/>
          <w:szCs w:val="22"/>
        </w:rPr>
        <w:t>2 CFR 180.300, 180.320, and 180.325.</w:t>
      </w:r>
    </w:p>
    <w:p w14:paraId="7A93AC2A" w14:textId="77777777" w:rsidR="00A36A6F" w:rsidRPr="00A36A6F" w:rsidRDefault="00A36A6F" w:rsidP="00A36A6F">
      <w:pPr>
        <w:widowControl w:val="0"/>
        <w:autoSpaceDE w:val="0"/>
        <w:autoSpaceDN w:val="0"/>
        <w:spacing w:before="3"/>
        <w:rPr>
          <w:rFonts w:ascii="Arial" w:eastAsia="Arial" w:hAnsi="Arial" w:cs="Arial"/>
          <w:sz w:val="16"/>
          <w:szCs w:val="16"/>
        </w:rPr>
      </w:pPr>
    </w:p>
    <w:p w14:paraId="0E40D241" w14:textId="77777777" w:rsidR="00A36A6F" w:rsidRPr="00A36A6F" w:rsidRDefault="00A36A6F" w:rsidP="005D1515">
      <w:pPr>
        <w:widowControl w:val="0"/>
        <w:numPr>
          <w:ilvl w:val="0"/>
          <w:numId w:val="14"/>
        </w:numPr>
        <w:tabs>
          <w:tab w:val="left" w:pos="463"/>
        </w:tabs>
        <w:autoSpaceDE w:val="0"/>
        <w:autoSpaceDN w:val="0"/>
        <w:ind w:right="214" w:firstLine="177"/>
        <w:rPr>
          <w:rFonts w:ascii="Arial" w:eastAsia="Arial" w:hAnsi="Arial" w:cs="Arial"/>
          <w:sz w:val="16"/>
          <w:szCs w:val="22"/>
        </w:rPr>
      </w:pPr>
      <w:r w:rsidRPr="00A36A6F">
        <w:rPr>
          <w:rFonts w:ascii="Arial" w:eastAsia="Arial" w:hAnsi="Arial" w:cs="Arial"/>
          <w:sz w:val="16"/>
          <w:szCs w:val="22"/>
        </w:rPr>
        <w:t xml:space="preserve">Nothing contained in the foregoing shall be construed to require the establishment of a system of records </w:t>
      </w:r>
      <w:proofErr w:type="gramStart"/>
      <w:r w:rsidRPr="00A36A6F">
        <w:rPr>
          <w:rFonts w:ascii="Arial" w:eastAsia="Arial" w:hAnsi="Arial" w:cs="Arial"/>
          <w:sz w:val="16"/>
          <w:szCs w:val="22"/>
        </w:rPr>
        <w:t>in order to</w:t>
      </w:r>
      <w:proofErr w:type="gramEnd"/>
      <w:r w:rsidRPr="00A36A6F">
        <w:rPr>
          <w:rFonts w:ascii="Arial" w:eastAsia="Arial" w:hAnsi="Arial" w:cs="Arial"/>
          <w:sz w:val="16"/>
          <w:szCs w:val="22"/>
        </w:rPr>
        <w:t xml:space="preserve"> render in good faith the certification required by this clause. The</w:t>
      </w:r>
      <w:r w:rsidRPr="00A36A6F">
        <w:rPr>
          <w:rFonts w:ascii="Arial" w:eastAsia="Arial" w:hAnsi="Arial" w:cs="Arial"/>
          <w:spacing w:val="-2"/>
          <w:sz w:val="16"/>
          <w:szCs w:val="22"/>
        </w:rPr>
        <w:t xml:space="preserve"> </w:t>
      </w:r>
      <w:r w:rsidRPr="00A36A6F">
        <w:rPr>
          <w:rFonts w:ascii="Arial" w:eastAsia="Arial" w:hAnsi="Arial" w:cs="Arial"/>
          <w:sz w:val="16"/>
          <w:szCs w:val="22"/>
        </w:rPr>
        <w:t>knowledge</w:t>
      </w:r>
      <w:r w:rsidRPr="00A36A6F">
        <w:rPr>
          <w:rFonts w:ascii="Arial" w:eastAsia="Arial" w:hAnsi="Arial" w:cs="Arial"/>
          <w:spacing w:val="-2"/>
          <w:sz w:val="16"/>
          <w:szCs w:val="22"/>
        </w:rPr>
        <w:t xml:space="preserve"> </w:t>
      </w:r>
      <w:r w:rsidRPr="00A36A6F">
        <w:rPr>
          <w:rFonts w:ascii="Arial" w:eastAsia="Arial" w:hAnsi="Arial" w:cs="Arial"/>
          <w:sz w:val="16"/>
          <w:szCs w:val="22"/>
        </w:rPr>
        <w:t>and</w:t>
      </w:r>
      <w:r w:rsidRPr="00A36A6F">
        <w:rPr>
          <w:rFonts w:ascii="Arial" w:eastAsia="Arial" w:hAnsi="Arial" w:cs="Arial"/>
          <w:spacing w:val="-2"/>
          <w:sz w:val="16"/>
          <w:szCs w:val="22"/>
        </w:rPr>
        <w:t xml:space="preserve"> </w:t>
      </w:r>
      <w:r w:rsidRPr="00A36A6F">
        <w:rPr>
          <w:rFonts w:ascii="Arial" w:eastAsia="Arial" w:hAnsi="Arial" w:cs="Arial"/>
          <w:sz w:val="16"/>
          <w:szCs w:val="22"/>
        </w:rPr>
        <w:t>information</w:t>
      </w:r>
      <w:r w:rsidRPr="00A36A6F">
        <w:rPr>
          <w:rFonts w:ascii="Arial" w:eastAsia="Arial" w:hAnsi="Arial" w:cs="Arial"/>
          <w:spacing w:val="-2"/>
          <w:sz w:val="16"/>
          <w:szCs w:val="22"/>
        </w:rPr>
        <w:t xml:space="preserve"> </w:t>
      </w:r>
      <w:r w:rsidRPr="00A36A6F">
        <w:rPr>
          <w:rFonts w:ascii="Arial" w:eastAsia="Arial" w:hAnsi="Arial" w:cs="Arial"/>
          <w:sz w:val="16"/>
          <w:szCs w:val="22"/>
        </w:rPr>
        <w:t>of the</w:t>
      </w:r>
      <w:r w:rsidRPr="00A36A6F">
        <w:rPr>
          <w:rFonts w:ascii="Arial" w:eastAsia="Arial" w:hAnsi="Arial" w:cs="Arial"/>
          <w:spacing w:val="-2"/>
          <w:sz w:val="16"/>
          <w:szCs w:val="22"/>
        </w:rPr>
        <w:t xml:space="preserve"> </w:t>
      </w:r>
      <w:r w:rsidRPr="00A36A6F">
        <w:rPr>
          <w:rFonts w:ascii="Arial" w:eastAsia="Arial" w:hAnsi="Arial" w:cs="Arial"/>
          <w:sz w:val="16"/>
          <w:szCs w:val="22"/>
        </w:rPr>
        <w:t>prospective</w:t>
      </w:r>
      <w:r w:rsidRPr="00A36A6F">
        <w:rPr>
          <w:rFonts w:ascii="Arial" w:eastAsia="Arial" w:hAnsi="Arial" w:cs="Arial"/>
          <w:spacing w:val="-2"/>
          <w:sz w:val="16"/>
          <w:szCs w:val="22"/>
        </w:rPr>
        <w:t xml:space="preserve"> </w:t>
      </w:r>
      <w:r w:rsidRPr="00A36A6F">
        <w:rPr>
          <w:rFonts w:ascii="Arial" w:eastAsia="Arial" w:hAnsi="Arial" w:cs="Arial"/>
          <w:sz w:val="16"/>
          <w:szCs w:val="22"/>
        </w:rPr>
        <w:t>participant is</w:t>
      </w:r>
      <w:r w:rsidRPr="00A36A6F">
        <w:rPr>
          <w:rFonts w:ascii="Arial" w:eastAsia="Arial" w:hAnsi="Arial" w:cs="Arial"/>
          <w:spacing w:val="-4"/>
          <w:sz w:val="16"/>
          <w:szCs w:val="22"/>
        </w:rPr>
        <w:t xml:space="preserve"> </w:t>
      </w:r>
      <w:r w:rsidRPr="00A36A6F">
        <w:rPr>
          <w:rFonts w:ascii="Arial" w:eastAsia="Arial" w:hAnsi="Arial" w:cs="Arial"/>
          <w:sz w:val="16"/>
          <w:szCs w:val="22"/>
        </w:rPr>
        <w:t>not</w:t>
      </w:r>
      <w:r w:rsidRPr="00A36A6F">
        <w:rPr>
          <w:rFonts w:ascii="Arial" w:eastAsia="Arial" w:hAnsi="Arial" w:cs="Arial"/>
          <w:spacing w:val="-5"/>
          <w:sz w:val="16"/>
          <w:szCs w:val="22"/>
        </w:rPr>
        <w:t xml:space="preserve"> </w:t>
      </w:r>
      <w:r w:rsidRPr="00A36A6F">
        <w:rPr>
          <w:rFonts w:ascii="Arial" w:eastAsia="Arial" w:hAnsi="Arial" w:cs="Arial"/>
          <w:sz w:val="16"/>
          <w:szCs w:val="22"/>
        </w:rPr>
        <w:t>required</w:t>
      </w:r>
      <w:r w:rsidRPr="00A36A6F">
        <w:rPr>
          <w:rFonts w:ascii="Arial" w:eastAsia="Arial" w:hAnsi="Arial" w:cs="Arial"/>
          <w:spacing w:val="-5"/>
          <w:sz w:val="16"/>
          <w:szCs w:val="22"/>
        </w:rPr>
        <w:t xml:space="preserve"> </w:t>
      </w:r>
      <w:r w:rsidRPr="00A36A6F">
        <w:rPr>
          <w:rFonts w:ascii="Arial" w:eastAsia="Arial" w:hAnsi="Arial" w:cs="Arial"/>
          <w:sz w:val="16"/>
          <w:szCs w:val="22"/>
        </w:rPr>
        <w:t>to</w:t>
      </w:r>
      <w:r w:rsidRPr="00A36A6F">
        <w:rPr>
          <w:rFonts w:ascii="Arial" w:eastAsia="Arial" w:hAnsi="Arial" w:cs="Arial"/>
          <w:spacing w:val="-3"/>
          <w:sz w:val="16"/>
          <w:szCs w:val="22"/>
        </w:rPr>
        <w:t xml:space="preserve"> </w:t>
      </w:r>
      <w:r w:rsidRPr="00A36A6F">
        <w:rPr>
          <w:rFonts w:ascii="Arial" w:eastAsia="Arial" w:hAnsi="Arial" w:cs="Arial"/>
          <w:sz w:val="16"/>
          <w:szCs w:val="22"/>
        </w:rPr>
        <w:t>exceed</w:t>
      </w:r>
      <w:r w:rsidRPr="00A36A6F">
        <w:rPr>
          <w:rFonts w:ascii="Arial" w:eastAsia="Arial" w:hAnsi="Arial" w:cs="Arial"/>
          <w:spacing w:val="-5"/>
          <w:sz w:val="16"/>
          <w:szCs w:val="22"/>
        </w:rPr>
        <w:t xml:space="preserve"> </w:t>
      </w:r>
      <w:r w:rsidRPr="00A36A6F">
        <w:rPr>
          <w:rFonts w:ascii="Arial" w:eastAsia="Arial" w:hAnsi="Arial" w:cs="Arial"/>
          <w:sz w:val="16"/>
          <w:szCs w:val="22"/>
        </w:rPr>
        <w:t>that</w:t>
      </w:r>
      <w:r w:rsidRPr="00A36A6F">
        <w:rPr>
          <w:rFonts w:ascii="Arial" w:eastAsia="Arial" w:hAnsi="Arial" w:cs="Arial"/>
          <w:spacing w:val="-5"/>
          <w:sz w:val="16"/>
          <w:szCs w:val="22"/>
        </w:rPr>
        <w:t xml:space="preserve"> </w:t>
      </w:r>
      <w:r w:rsidRPr="00A36A6F">
        <w:rPr>
          <w:rFonts w:ascii="Arial" w:eastAsia="Arial" w:hAnsi="Arial" w:cs="Arial"/>
          <w:sz w:val="16"/>
          <w:szCs w:val="22"/>
        </w:rPr>
        <w:t>which</w:t>
      </w:r>
      <w:r w:rsidRPr="00A36A6F">
        <w:rPr>
          <w:rFonts w:ascii="Arial" w:eastAsia="Arial" w:hAnsi="Arial" w:cs="Arial"/>
          <w:spacing w:val="-5"/>
          <w:sz w:val="16"/>
          <w:szCs w:val="22"/>
        </w:rPr>
        <w:t xml:space="preserve"> </w:t>
      </w:r>
      <w:r w:rsidRPr="00A36A6F">
        <w:rPr>
          <w:rFonts w:ascii="Arial" w:eastAsia="Arial" w:hAnsi="Arial" w:cs="Arial"/>
          <w:sz w:val="16"/>
          <w:szCs w:val="22"/>
        </w:rPr>
        <w:t>is</w:t>
      </w:r>
      <w:r w:rsidRPr="00A36A6F">
        <w:rPr>
          <w:rFonts w:ascii="Arial" w:eastAsia="Arial" w:hAnsi="Arial" w:cs="Arial"/>
          <w:spacing w:val="-4"/>
          <w:sz w:val="16"/>
          <w:szCs w:val="22"/>
        </w:rPr>
        <w:t xml:space="preserve"> </w:t>
      </w:r>
      <w:r w:rsidRPr="00A36A6F">
        <w:rPr>
          <w:rFonts w:ascii="Arial" w:eastAsia="Arial" w:hAnsi="Arial" w:cs="Arial"/>
          <w:sz w:val="16"/>
          <w:szCs w:val="22"/>
        </w:rPr>
        <w:t>normally</w:t>
      </w:r>
      <w:r w:rsidRPr="00A36A6F">
        <w:rPr>
          <w:rFonts w:ascii="Arial" w:eastAsia="Arial" w:hAnsi="Arial" w:cs="Arial"/>
          <w:spacing w:val="-4"/>
          <w:sz w:val="16"/>
          <w:szCs w:val="22"/>
        </w:rPr>
        <w:t xml:space="preserve"> </w:t>
      </w:r>
      <w:r w:rsidRPr="00A36A6F">
        <w:rPr>
          <w:rFonts w:ascii="Arial" w:eastAsia="Arial" w:hAnsi="Arial" w:cs="Arial"/>
          <w:sz w:val="16"/>
          <w:szCs w:val="22"/>
        </w:rPr>
        <w:t>possessed</w:t>
      </w:r>
      <w:r w:rsidRPr="00A36A6F">
        <w:rPr>
          <w:rFonts w:ascii="Arial" w:eastAsia="Arial" w:hAnsi="Arial" w:cs="Arial"/>
          <w:spacing w:val="-5"/>
          <w:sz w:val="16"/>
          <w:szCs w:val="22"/>
        </w:rPr>
        <w:t xml:space="preserve"> </w:t>
      </w:r>
      <w:r w:rsidRPr="00A36A6F">
        <w:rPr>
          <w:rFonts w:ascii="Arial" w:eastAsia="Arial" w:hAnsi="Arial" w:cs="Arial"/>
          <w:sz w:val="16"/>
          <w:szCs w:val="22"/>
        </w:rPr>
        <w:t>by a</w:t>
      </w:r>
      <w:r w:rsidRPr="00A36A6F">
        <w:rPr>
          <w:rFonts w:ascii="Arial" w:eastAsia="Arial" w:hAnsi="Arial" w:cs="Arial"/>
          <w:spacing w:val="-6"/>
          <w:sz w:val="16"/>
          <w:szCs w:val="22"/>
        </w:rPr>
        <w:t xml:space="preserve"> </w:t>
      </w:r>
      <w:r w:rsidRPr="00A36A6F">
        <w:rPr>
          <w:rFonts w:ascii="Arial" w:eastAsia="Arial" w:hAnsi="Arial" w:cs="Arial"/>
          <w:sz w:val="16"/>
          <w:szCs w:val="22"/>
        </w:rPr>
        <w:t>prudent</w:t>
      </w:r>
      <w:r w:rsidRPr="00A36A6F">
        <w:rPr>
          <w:rFonts w:ascii="Arial" w:eastAsia="Arial" w:hAnsi="Arial" w:cs="Arial"/>
          <w:spacing w:val="-4"/>
          <w:sz w:val="16"/>
          <w:szCs w:val="22"/>
        </w:rPr>
        <w:t xml:space="preserve"> </w:t>
      </w:r>
      <w:r w:rsidRPr="00A36A6F">
        <w:rPr>
          <w:rFonts w:ascii="Arial" w:eastAsia="Arial" w:hAnsi="Arial" w:cs="Arial"/>
          <w:sz w:val="16"/>
          <w:szCs w:val="22"/>
        </w:rPr>
        <w:t>person</w:t>
      </w:r>
      <w:r w:rsidRPr="00A36A6F">
        <w:rPr>
          <w:rFonts w:ascii="Arial" w:eastAsia="Arial" w:hAnsi="Arial" w:cs="Arial"/>
          <w:spacing w:val="-3"/>
          <w:sz w:val="16"/>
          <w:szCs w:val="22"/>
        </w:rPr>
        <w:t xml:space="preserve"> </w:t>
      </w:r>
      <w:r w:rsidRPr="00A36A6F">
        <w:rPr>
          <w:rFonts w:ascii="Arial" w:eastAsia="Arial" w:hAnsi="Arial" w:cs="Arial"/>
          <w:sz w:val="16"/>
          <w:szCs w:val="22"/>
        </w:rPr>
        <w:t>in</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ordinary</w:t>
      </w:r>
      <w:r w:rsidRPr="00A36A6F">
        <w:rPr>
          <w:rFonts w:ascii="Arial" w:eastAsia="Arial" w:hAnsi="Arial" w:cs="Arial"/>
          <w:spacing w:val="-5"/>
          <w:sz w:val="16"/>
          <w:szCs w:val="22"/>
        </w:rPr>
        <w:t xml:space="preserve"> </w:t>
      </w:r>
      <w:r w:rsidRPr="00A36A6F">
        <w:rPr>
          <w:rFonts w:ascii="Arial" w:eastAsia="Arial" w:hAnsi="Arial" w:cs="Arial"/>
          <w:sz w:val="16"/>
          <w:szCs w:val="22"/>
        </w:rPr>
        <w:t>course</w:t>
      </w:r>
      <w:r w:rsidRPr="00A36A6F">
        <w:rPr>
          <w:rFonts w:ascii="Arial" w:eastAsia="Arial" w:hAnsi="Arial" w:cs="Arial"/>
          <w:spacing w:val="-5"/>
          <w:sz w:val="16"/>
          <w:szCs w:val="22"/>
        </w:rPr>
        <w:t xml:space="preserve"> </w:t>
      </w:r>
      <w:r w:rsidRPr="00A36A6F">
        <w:rPr>
          <w:rFonts w:ascii="Arial" w:eastAsia="Arial" w:hAnsi="Arial" w:cs="Arial"/>
          <w:sz w:val="16"/>
          <w:szCs w:val="22"/>
        </w:rPr>
        <w:t>of</w:t>
      </w:r>
      <w:r w:rsidRPr="00A36A6F">
        <w:rPr>
          <w:rFonts w:ascii="Arial" w:eastAsia="Arial" w:hAnsi="Arial" w:cs="Arial"/>
          <w:spacing w:val="-6"/>
          <w:sz w:val="16"/>
          <w:szCs w:val="22"/>
        </w:rPr>
        <w:t xml:space="preserve"> </w:t>
      </w:r>
      <w:r w:rsidRPr="00A36A6F">
        <w:rPr>
          <w:rFonts w:ascii="Arial" w:eastAsia="Arial" w:hAnsi="Arial" w:cs="Arial"/>
          <w:sz w:val="16"/>
          <w:szCs w:val="22"/>
        </w:rPr>
        <w:t>business</w:t>
      </w:r>
      <w:r w:rsidRPr="00A36A6F">
        <w:rPr>
          <w:rFonts w:ascii="Arial" w:eastAsia="Arial" w:hAnsi="Arial" w:cs="Arial"/>
          <w:spacing w:val="-4"/>
          <w:sz w:val="16"/>
          <w:szCs w:val="22"/>
        </w:rPr>
        <w:t xml:space="preserve"> </w:t>
      </w:r>
      <w:r w:rsidRPr="00A36A6F">
        <w:rPr>
          <w:rFonts w:ascii="Arial" w:eastAsia="Arial" w:hAnsi="Arial" w:cs="Arial"/>
          <w:spacing w:val="-2"/>
          <w:sz w:val="16"/>
          <w:szCs w:val="22"/>
        </w:rPr>
        <w:t>dealings.</w:t>
      </w:r>
    </w:p>
    <w:p w14:paraId="67CEB8FD" w14:textId="77777777" w:rsidR="00A36A6F" w:rsidRPr="00A36A6F" w:rsidRDefault="00A36A6F" w:rsidP="00A36A6F">
      <w:pPr>
        <w:widowControl w:val="0"/>
        <w:autoSpaceDE w:val="0"/>
        <w:autoSpaceDN w:val="0"/>
        <w:spacing w:before="1"/>
        <w:rPr>
          <w:rFonts w:ascii="Arial" w:eastAsia="Arial" w:hAnsi="Arial" w:cs="Arial"/>
          <w:sz w:val="16"/>
          <w:szCs w:val="16"/>
        </w:rPr>
      </w:pPr>
    </w:p>
    <w:p w14:paraId="009BB6A7" w14:textId="77777777" w:rsidR="00A36A6F" w:rsidRPr="00A36A6F" w:rsidRDefault="00A36A6F" w:rsidP="005D1515">
      <w:pPr>
        <w:widowControl w:val="0"/>
        <w:numPr>
          <w:ilvl w:val="0"/>
          <w:numId w:val="14"/>
        </w:numPr>
        <w:tabs>
          <w:tab w:val="left" w:pos="419"/>
        </w:tabs>
        <w:autoSpaceDE w:val="0"/>
        <w:autoSpaceDN w:val="0"/>
        <w:ind w:right="127" w:firstLine="177"/>
        <w:rPr>
          <w:rFonts w:ascii="Arial" w:eastAsia="Arial" w:hAnsi="Arial" w:cs="Arial"/>
          <w:sz w:val="16"/>
          <w:szCs w:val="22"/>
        </w:rPr>
      </w:pPr>
      <w:r w:rsidRPr="00A36A6F">
        <w:rPr>
          <w:rFonts w:ascii="Arial" w:eastAsia="Arial" w:hAnsi="Arial" w:cs="Arial"/>
          <w:sz w:val="16"/>
          <w:szCs w:val="22"/>
        </w:rPr>
        <w:t>Except for transactions authorized under paragraph (f) of these instructions, if a participant in a covered transaction knowingly enters into a lower tier covered transaction with a person who is suspended, debarred, ineligible, or voluntarily excluded from participation in this transaction, in addition to other remedies available to the Federal Government, the department</w:t>
      </w:r>
      <w:r w:rsidRPr="00A36A6F">
        <w:rPr>
          <w:rFonts w:ascii="Arial" w:eastAsia="Arial" w:hAnsi="Arial" w:cs="Arial"/>
          <w:spacing w:val="-4"/>
          <w:sz w:val="16"/>
          <w:szCs w:val="22"/>
        </w:rPr>
        <w:t xml:space="preserve"> </w:t>
      </w:r>
      <w:r w:rsidRPr="00A36A6F">
        <w:rPr>
          <w:rFonts w:ascii="Arial" w:eastAsia="Arial" w:hAnsi="Arial" w:cs="Arial"/>
          <w:sz w:val="16"/>
          <w:szCs w:val="22"/>
        </w:rPr>
        <w:t>or</w:t>
      </w:r>
      <w:r w:rsidRPr="00A36A6F">
        <w:rPr>
          <w:rFonts w:ascii="Arial" w:eastAsia="Arial" w:hAnsi="Arial" w:cs="Arial"/>
          <w:spacing w:val="-6"/>
          <w:sz w:val="16"/>
          <w:szCs w:val="22"/>
        </w:rPr>
        <w:t xml:space="preserve"> </w:t>
      </w:r>
      <w:r w:rsidRPr="00A36A6F">
        <w:rPr>
          <w:rFonts w:ascii="Arial" w:eastAsia="Arial" w:hAnsi="Arial" w:cs="Arial"/>
          <w:sz w:val="16"/>
          <w:szCs w:val="22"/>
        </w:rPr>
        <w:t>agency</w:t>
      </w:r>
      <w:r w:rsidRPr="00A36A6F">
        <w:rPr>
          <w:rFonts w:ascii="Arial" w:eastAsia="Arial" w:hAnsi="Arial" w:cs="Arial"/>
          <w:spacing w:val="-5"/>
          <w:sz w:val="16"/>
          <w:szCs w:val="22"/>
        </w:rPr>
        <w:t xml:space="preserve"> </w:t>
      </w:r>
      <w:r w:rsidRPr="00A36A6F">
        <w:rPr>
          <w:rFonts w:ascii="Arial" w:eastAsia="Arial" w:hAnsi="Arial" w:cs="Arial"/>
          <w:sz w:val="16"/>
          <w:szCs w:val="22"/>
        </w:rPr>
        <w:t>may</w:t>
      </w:r>
      <w:r w:rsidRPr="00A36A6F">
        <w:rPr>
          <w:rFonts w:ascii="Arial" w:eastAsia="Arial" w:hAnsi="Arial" w:cs="Arial"/>
          <w:spacing w:val="-5"/>
          <w:sz w:val="16"/>
          <w:szCs w:val="22"/>
        </w:rPr>
        <w:t xml:space="preserve"> </w:t>
      </w:r>
      <w:r w:rsidRPr="00A36A6F">
        <w:rPr>
          <w:rFonts w:ascii="Arial" w:eastAsia="Arial" w:hAnsi="Arial" w:cs="Arial"/>
          <w:sz w:val="16"/>
          <w:szCs w:val="22"/>
        </w:rPr>
        <w:t>terminate</w:t>
      </w:r>
      <w:r w:rsidRPr="00A36A6F">
        <w:rPr>
          <w:rFonts w:ascii="Arial" w:eastAsia="Arial" w:hAnsi="Arial" w:cs="Arial"/>
          <w:spacing w:val="-6"/>
          <w:sz w:val="16"/>
          <w:szCs w:val="22"/>
        </w:rPr>
        <w:t xml:space="preserve"> </w:t>
      </w:r>
      <w:r w:rsidRPr="00A36A6F">
        <w:rPr>
          <w:rFonts w:ascii="Arial" w:eastAsia="Arial" w:hAnsi="Arial" w:cs="Arial"/>
          <w:sz w:val="16"/>
          <w:szCs w:val="22"/>
        </w:rPr>
        <w:t>this</w:t>
      </w:r>
      <w:r w:rsidRPr="00A36A6F">
        <w:rPr>
          <w:rFonts w:ascii="Arial" w:eastAsia="Arial" w:hAnsi="Arial" w:cs="Arial"/>
          <w:spacing w:val="-5"/>
          <w:sz w:val="16"/>
          <w:szCs w:val="22"/>
        </w:rPr>
        <w:t xml:space="preserve"> </w:t>
      </w:r>
      <w:r w:rsidRPr="00A36A6F">
        <w:rPr>
          <w:rFonts w:ascii="Arial" w:eastAsia="Arial" w:hAnsi="Arial" w:cs="Arial"/>
          <w:sz w:val="16"/>
          <w:szCs w:val="22"/>
        </w:rPr>
        <w:t>transaction</w:t>
      </w:r>
      <w:r w:rsidRPr="00A36A6F">
        <w:rPr>
          <w:rFonts w:ascii="Arial" w:eastAsia="Arial" w:hAnsi="Arial" w:cs="Arial"/>
          <w:spacing w:val="-6"/>
          <w:sz w:val="16"/>
          <w:szCs w:val="22"/>
        </w:rPr>
        <w:t xml:space="preserve"> </w:t>
      </w:r>
      <w:r w:rsidRPr="00A36A6F">
        <w:rPr>
          <w:rFonts w:ascii="Arial" w:eastAsia="Arial" w:hAnsi="Arial" w:cs="Arial"/>
          <w:sz w:val="16"/>
          <w:szCs w:val="22"/>
        </w:rPr>
        <w:t>for</w:t>
      </w:r>
      <w:r w:rsidRPr="00A36A6F">
        <w:rPr>
          <w:rFonts w:ascii="Arial" w:eastAsia="Arial" w:hAnsi="Arial" w:cs="Arial"/>
          <w:spacing w:val="-6"/>
          <w:sz w:val="16"/>
          <w:szCs w:val="22"/>
        </w:rPr>
        <w:t xml:space="preserve"> </w:t>
      </w:r>
      <w:r w:rsidRPr="00A36A6F">
        <w:rPr>
          <w:rFonts w:ascii="Arial" w:eastAsia="Arial" w:hAnsi="Arial" w:cs="Arial"/>
          <w:sz w:val="16"/>
          <w:szCs w:val="22"/>
        </w:rPr>
        <w:t>cause or default.</w:t>
      </w:r>
      <w:r w:rsidRPr="00A36A6F">
        <w:rPr>
          <w:rFonts w:ascii="Arial" w:eastAsia="Arial" w:hAnsi="Arial" w:cs="Arial"/>
          <w:spacing w:val="40"/>
          <w:sz w:val="16"/>
          <w:szCs w:val="22"/>
        </w:rPr>
        <w:t xml:space="preserve"> </w:t>
      </w:r>
      <w:r w:rsidRPr="00A36A6F">
        <w:rPr>
          <w:rFonts w:ascii="Arial" w:eastAsia="Arial" w:hAnsi="Arial" w:cs="Arial"/>
          <w:sz w:val="16"/>
          <w:szCs w:val="22"/>
        </w:rPr>
        <w:t>2 CFR 180.325.</w:t>
      </w:r>
    </w:p>
    <w:p w14:paraId="70BAD7FE" w14:textId="77777777" w:rsidR="00A36A6F" w:rsidRPr="00A36A6F" w:rsidRDefault="00A36A6F" w:rsidP="00A36A6F">
      <w:pPr>
        <w:widowControl w:val="0"/>
        <w:autoSpaceDE w:val="0"/>
        <w:autoSpaceDN w:val="0"/>
        <w:spacing w:before="182"/>
        <w:rPr>
          <w:rFonts w:ascii="Arial" w:eastAsia="Arial" w:hAnsi="Arial" w:cs="Arial"/>
          <w:sz w:val="16"/>
          <w:szCs w:val="22"/>
        </w:rPr>
      </w:pPr>
      <w:r w:rsidRPr="00A36A6F">
        <w:rPr>
          <w:rFonts w:ascii="Arial" w:eastAsia="Arial" w:hAnsi="Arial" w:cs="Arial"/>
          <w:sz w:val="16"/>
          <w:szCs w:val="22"/>
        </w:rPr>
        <w:t>*</w:t>
      </w:r>
      <w:r w:rsidRPr="00A36A6F">
        <w:rPr>
          <w:rFonts w:ascii="Arial" w:eastAsia="Arial" w:hAnsi="Arial" w:cs="Arial"/>
          <w:spacing w:val="-1"/>
          <w:sz w:val="16"/>
          <w:szCs w:val="22"/>
        </w:rPr>
        <w:t xml:space="preserve"> </w:t>
      </w:r>
      <w:r w:rsidRPr="00A36A6F">
        <w:rPr>
          <w:rFonts w:ascii="Arial" w:eastAsia="Arial" w:hAnsi="Arial" w:cs="Arial"/>
          <w:sz w:val="16"/>
          <w:szCs w:val="22"/>
        </w:rPr>
        <w:t>*</w:t>
      </w:r>
      <w:r w:rsidRPr="00A36A6F">
        <w:rPr>
          <w:rFonts w:ascii="Arial" w:eastAsia="Arial" w:hAnsi="Arial" w:cs="Arial"/>
          <w:spacing w:val="-1"/>
          <w:sz w:val="16"/>
          <w:szCs w:val="22"/>
        </w:rPr>
        <w:t xml:space="preserve"> </w:t>
      </w:r>
      <w:r w:rsidRPr="00A36A6F">
        <w:rPr>
          <w:rFonts w:ascii="Arial" w:eastAsia="Arial" w:hAnsi="Arial" w:cs="Arial"/>
          <w:sz w:val="16"/>
          <w:szCs w:val="22"/>
        </w:rPr>
        <w:t>* *</w:t>
      </w:r>
      <w:r w:rsidRPr="00A36A6F">
        <w:rPr>
          <w:rFonts w:ascii="Arial" w:eastAsia="Arial" w:hAnsi="Arial" w:cs="Arial"/>
          <w:spacing w:val="-1"/>
          <w:sz w:val="16"/>
          <w:szCs w:val="22"/>
        </w:rPr>
        <w:t xml:space="preserve"> </w:t>
      </w:r>
      <w:r w:rsidRPr="00A36A6F">
        <w:rPr>
          <w:rFonts w:ascii="Arial" w:eastAsia="Arial" w:hAnsi="Arial" w:cs="Arial"/>
          <w:spacing w:val="-10"/>
          <w:sz w:val="16"/>
          <w:szCs w:val="22"/>
        </w:rPr>
        <w:t>*</w:t>
      </w:r>
    </w:p>
    <w:p w14:paraId="4AFD155F" w14:textId="77777777" w:rsidR="00A36A6F" w:rsidRPr="00A36A6F" w:rsidRDefault="00A36A6F" w:rsidP="00A36A6F">
      <w:pPr>
        <w:widowControl w:val="0"/>
        <w:autoSpaceDE w:val="0"/>
        <w:autoSpaceDN w:val="0"/>
        <w:rPr>
          <w:rFonts w:ascii="Arial" w:eastAsia="Arial" w:hAnsi="Arial" w:cs="Arial"/>
          <w:sz w:val="16"/>
          <w:szCs w:val="22"/>
        </w:rPr>
        <w:sectPr w:rsidR="00A36A6F" w:rsidRPr="00A36A6F" w:rsidSect="00570D7F">
          <w:pgSz w:w="12240" w:h="15840"/>
          <w:pgMar w:top="1360" w:right="1340" w:bottom="440" w:left="1320" w:header="576" w:footer="576" w:gutter="0"/>
          <w:cols w:num="2" w:space="720" w:equalWidth="0">
            <w:col w:w="4613" w:space="283"/>
            <w:col w:w="4684"/>
          </w:cols>
          <w:docGrid w:linePitch="272"/>
        </w:sectPr>
      </w:pPr>
    </w:p>
    <w:p w14:paraId="6A29CAAE" w14:textId="77777777" w:rsidR="00A36A6F" w:rsidRPr="00A36A6F" w:rsidRDefault="00A36A6F" w:rsidP="005D1515">
      <w:pPr>
        <w:widowControl w:val="0"/>
        <w:numPr>
          <w:ilvl w:val="2"/>
          <w:numId w:val="39"/>
        </w:numPr>
        <w:tabs>
          <w:tab w:val="left" w:pos="295"/>
        </w:tabs>
        <w:autoSpaceDE w:val="0"/>
        <w:autoSpaceDN w:val="0"/>
        <w:ind w:left="119" w:right="127" w:firstLine="0"/>
        <w:rPr>
          <w:rFonts w:ascii="Arial" w:eastAsia="Arial" w:hAnsi="Arial" w:cs="Arial"/>
          <w:b/>
          <w:bCs/>
          <w:sz w:val="16"/>
          <w:szCs w:val="16"/>
        </w:rPr>
      </w:pPr>
      <w:r w:rsidRPr="00A36A6F">
        <w:rPr>
          <w:rFonts w:ascii="Arial" w:eastAsia="Arial" w:hAnsi="Arial" w:cs="Arial"/>
          <w:b/>
          <w:bCs/>
          <w:sz w:val="16"/>
          <w:szCs w:val="16"/>
        </w:rPr>
        <w:lastRenderedPageBreak/>
        <w:t>Certification</w:t>
      </w:r>
      <w:r w:rsidRPr="00A36A6F">
        <w:rPr>
          <w:rFonts w:ascii="Arial" w:eastAsia="Arial" w:hAnsi="Arial" w:cs="Arial"/>
          <w:b/>
          <w:bCs/>
          <w:spacing w:val="-12"/>
          <w:sz w:val="16"/>
          <w:szCs w:val="16"/>
        </w:rPr>
        <w:t xml:space="preserve"> </w:t>
      </w:r>
      <w:r w:rsidRPr="00A36A6F">
        <w:rPr>
          <w:rFonts w:ascii="Arial" w:eastAsia="Arial" w:hAnsi="Arial" w:cs="Arial"/>
          <w:b/>
          <w:sz w:val="16"/>
          <w:szCs w:val="22"/>
        </w:rPr>
        <w:t>Regarding</w:t>
      </w:r>
      <w:r w:rsidRPr="00A36A6F">
        <w:rPr>
          <w:rFonts w:ascii="Arial" w:eastAsia="Arial" w:hAnsi="Arial" w:cs="Arial"/>
          <w:b/>
          <w:bCs/>
          <w:spacing w:val="-11"/>
          <w:sz w:val="16"/>
          <w:szCs w:val="16"/>
        </w:rPr>
        <w:t xml:space="preserve"> </w:t>
      </w:r>
      <w:r w:rsidRPr="00A36A6F">
        <w:rPr>
          <w:rFonts w:ascii="Arial" w:eastAsia="Arial" w:hAnsi="Arial" w:cs="Arial"/>
          <w:b/>
          <w:bCs/>
          <w:sz w:val="16"/>
          <w:szCs w:val="16"/>
        </w:rPr>
        <w:t>Debarment,</w:t>
      </w:r>
      <w:r w:rsidRPr="00A36A6F">
        <w:rPr>
          <w:rFonts w:ascii="Arial" w:eastAsia="Arial" w:hAnsi="Arial" w:cs="Arial"/>
          <w:b/>
          <w:bCs/>
          <w:spacing w:val="-11"/>
          <w:sz w:val="16"/>
          <w:szCs w:val="16"/>
        </w:rPr>
        <w:t xml:space="preserve"> </w:t>
      </w:r>
      <w:r w:rsidRPr="00A36A6F">
        <w:rPr>
          <w:rFonts w:ascii="Arial" w:eastAsia="Arial" w:hAnsi="Arial" w:cs="Arial"/>
          <w:b/>
          <w:bCs/>
          <w:sz w:val="16"/>
          <w:szCs w:val="16"/>
        </w:rPr>
        <w:t xml:space="preserve">Suspension, Ineligibility and Voluntary Exclusion – First Tier </w:t>
      </w:r>
      <w:r w:rsidRPr="00A36A6F">
        <w:rPr>
          <w:rFonts w:ascii="Arial" w:eastAsia="Arial" w:hAnsi="Arial" w:cs="Arial"/>
          <w:b/>
          <w:bCs/>
          <w:spacing w:val="-2"/>
          <w:sz w:val="16"/>
          <w:szCs w:val="16"/>
        </w:rPr>
        <w:t>Participants:</w:t>
      </w:r>
    </w:p>
    <w:p w14:paraId="60516800" w14:textId="77777777" w:rsidR="00A36A6F" w:rsidRPr="00A36A6F" w:rsidRDefault="00A36A6F" w:rsidP="005D1515">
      <w:pPr>
        <w:widowControl w:val="0"/>
        <w:numPr>
          <w:ilvl w:val="0"/>
          <w:numId w:val="13"/>
        </w:numPr>
        <w:tabs>
          <w:tab w:val="left" w:pos="341"/>
        </w:tabs>
        <w:autoSpaceDE w:val="0"/>
        <w:autoSpaceDN w:val="0"/>
        <w:spacing w:before="183"/>
        <w:ind w:right="208" w:firstLine="0"/>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prospective</w:t>
      </w:r>
      <w:r w:rsidRPr="00A36A6F">
        <w:rPr>
          <w:rFonts w:ascii="Arial" w:eastAsia="Arial" w:hAnsi="Arial" w:cs="Arial"/>
          <w:spacing w:val="-5"/>
          <w:sz w:val="16"/>
          <w:szCs w:val="22"/>
        </w:rPr>
        <w:t xml:space="preserve"> </w:t>
      </w:r>
      <w:proofErr w:type="gramStart"/>
      <w:r w:rsidRPr="00A36A6F">
        <w:rPr>
          <w:rFonts w:ascii="Arial" w:eastAsia="Arial" w:hAnsi="Arial" w:cs="Arial"/>
          <w:sz w:val="16"/>
          <w:szCs w:val="22"/>
        </w:rPr>
        <w:t>first</w:t>
      </w:r>
      <w:r w:rsidRPr="00A36A6F">
        <w:rPr>
          <w:rFonts w:ascii="Arial" w:eastAsia="Arial" w:hAnsi="Arial" w:cs="Arial"/>
          <w:spacing w:val="-5"/>
          <w:sz w:val="16"/>
          <w:szCs w:val="22"/>
        </w:rPr>
        <w:t xml:space="preserve"> </w:t>
      </w:r>
      <w:r w:rsidRPr="00A36A6F">
        <w:rPr>
          <w:rFonts w:ascii="Arial" w:eastAsia="Arial" w:hAnsi="Arial" w:cs="Arial"/>
          <w:sz w:val="16"/>
          <w:szCs w:val="22"/>
        </w:rPr>
        <w:t>tier</w:t>
      </w:r>
      <w:proofErr w:type="gramEnd"/>
      <w:r w:rsidRPr="00A36A6F">
        <w:rPr>
          <w:rFonts w:ascii="Arial" w:eastAsia="Arial" w:hAnsi="Arial" w:cs="Arial"/>
          <w:spacing w:val="-5"/>
          <w:sz w:val="16"/>
          <w:szCs w:val="22"/>
        </w:rPr>
        <w:t xml:space="preserve"> </w:t>
      </w:r>
      <w:r w:rsidRPr="00A36A6F">
        <w:rPr>
          <w:rFonts w:ascii="Arial" w:eastAsia="Arial" w:hAnsi="Arial" w:cs="Arial"/>
          <w:sz w:val="16"/>
          <w:szCs w:val="22"/>
        </w:rPr>
        <w:t>participant</w:t>
      </w:r>
      <w:r w:rsidRPr="00A36A6F">
        <w:rPr>
          <w:rFonts w:ascii="Arial" w:eastAsia="Arial" w:hAnsi="Arial" w:cs="Arial"/>
          <w:spacing w:val="-5"/>
          <w:sz w:val="16"/>
          <w:szCs w:val="22"/>
        </w:rPr>
        <w:t xml:space="preserve"> </w:t>
      </w:r>
      <w:r w:rsidRPr="00A36A6F">
        <w:rPr>
          <w:rFonts w:ascii="Arial" w:eastAsia="Arial" w:hAnsi="Arial" w:cs="Arial"/>
          <w:sz w:val="16"/>
          <w:szCs w:val="22"/>
        </w:rPr>
        <w:t>certifies</w:t>
      </w:r>
      <w:r w:rsidRPr="00A36A6F">
        <w:rPr>
          <w:rFonts w:ascii="Arial" w:eastAsia="Arial" w:hAnsi="Arial" w:cs="Arial"/>
          <w:spacing w:val="-4"/>
          <w:sz w:val="16"/>
          <w:szCs w:val="22"/>
        </w:rPr>
        <w:t xml:space="preserve"> </w:t>
      </w:r>
      <w:r w:rsidRPr="00A36A6F">
        <w:rPr>
          <w:rFonts w:ascii="Arial" w:eastAsia="Arial" w:hAnsi="Arial" w:cs="Arial"/>
          <w:sz w:val="16"/>
          <w:szCs w:val="22"/>
        </w:rPr>
        <w:t>to</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best</w:t>
      </w:r>
      <w:r w:rsidRPr="00A36A6F">
        <w:rPr>
          <w:rFonts w:ascii="Arial" w:eastAsia="Arial" w:hAnsi="Arial" w:cs="Arial"/>
          <w:spacing w:val="-5"/>
          <w:sz w:val="16"/>
          <w:szCs w:val="22"/>
        </w:rPr>
        <w:t xml:space="preserve"> </w:t>
      </w:r>
      <w:r w:rsidRPr="00A36A6F">
        <w:rPr>
          <w:rFonts w:ascii="Arial" w:eastAsia="Arial" w:hAnsi="Arial" w:cs="Arial"/>
          <w:sz w:val="16"/>
          <w:szCs w:val="22"/>
        </w:rPr>
        <w:t xml:space="preserve">of its knowledge and belief, that it and its </w:t>
      </w:r>
      <w:proofErr w:type="gramStart"/>
      <w:r w:rsidRPr="00A36A6F">
        <w:rPr>
          <w:rFonts w:ascii="Arial" w:eastAsia="Arial" w:hAnsi="Arial" w:cs="Arial"/>
          <w:sz w:val="16"/>
          <w:szCs w:val="22"/>
        </w:rPr>
        <w:t>principals</w:t>
      </w:r>
      <w:proofErr w:type="gramEnd"/>
      <w:r w:rsidRPr="00A36A6F">
        <w:rPr>
          <w:rFonts w:ascii="Arial" w:eastAsia="Arial" w:hAnsi="Arial" w:cs="Arial"/>
          <w:sz w:val="16"/>
          <w:szCs w:val="22"/>
        </w:rPr>
        <w:t>:</w:t>
      </w:r>
    </w:p>
    <w:p w14:paraId="2E0FAC55" w14:textId="77777777" w:rsidR="00A36A6F" w:rsidRPr="00A36A6F" w:rsidRDefault="00A36A6F" w:rsidP="00A36A6F">
      <w:pPr>
        <w:widowControl w:val="0"/>
        <w:autoSpaceDE w:val="0"/>
        <w:autoSpaceDN w:val="0"/>
        <w:rPr>
          <w:rFonts w:ascii="Arial" w:eastAsia="Arial" w:hAnsi="Arial" w:cs="Arial"/>
          <w:sz w:val="16"/>
          <w:szCs w:val="16"/>
        </w:rPr>
      </w:pPr>
    </w:p>
    <w:p w14:paraId="2A52F4AC" w14:textId="77777777" w:rsidR="00A36A6F" w:rsidRPr="00A36A6F" w:rsidRDefault="00A36A6F" w:rsidP="005D1515">
      <w:pPr>
        <w:widowControl w:val="0"/>
        <w:numPr>
          <w:ilvl w:val="1"/>
          <w:numId w:val="13"/>
        </w:numPr>
        <w:tabs>
          <w:tab w:val="left" w:pos="623"/>
        </w:tabs>
        <w:autoSpaceDE w:val="0"/>
        <w:autoSpaceDN w:val="0"/>
        <w:ind w:right="225" w:firstLine="177"/>
        <w:rPr>
          <w:rFonts w:ascii="Arial" w:eastAsia="Arial" w:hAnsi="Arial" w:cs="Arial"/>
          <w:sz w:val="16"/>
          <w:szCs w:val="22"/>
        </w:rPr>
      </w:pPr>
      <w:r w:rsidRPr="00A36A6F">
        <w:rPr>
          <w:rFonts w:ascii="Arial" w:eastAsia="Arial" w:hAnsi="Arial" w:cs="Arial"/>
          <w:sz w:val="16"/>
          <w:szCs w:val="22"/>
        </w:rPr>
        <w:t>Are</w:t>
      </w:r>
      <w:r w:rsidRPr="00A36A6F">
        <w:rPr>
          <w:rFonts w:ascii="Arial" w:eastAsia="Arial" w:hAnsi="Arial" w:cs="Arial"/>
          <w:spacing w:val="-7"/>
          <w:sz w:val="16"/>
          <w:szCs w:val="22"/>
        </w:rPr>
        <w:t xml:space="preserve"> </w:t>
      </w:r>
      <w:r w:rsidRPr="00A36A6F">
        <w:rPr>
          <w:rFonts w:ascii="Arial" w:eastAsia="Arial" w:hAnsi="Arial" w:cs="Arial"/>
          <w:sz w:val="16"/>
          <w:szCs w:val="22"/>
        </w:rPr>
        <w:t>not</w:t>
      </w:r>
      <w:r w:rsidRPr="00A36A6F">
        <w:rPr>
          <w:rFonts w:ascii="Arial" w:eastAsia="Arial" w:hAnsi="Arial" w:cs="Arial"/>
          <w:spacing w:val="-7"/>
          <w:sz w:val="16"/>
          <w:szCs w:val="22"/>
        </w:rPr>
        <w:t xml:space="preserve"> </w:t>
      </w:r>
      <w:r w:rsidRPr="00A36A6F">
        <w:rPr>
          <w:rFonts w:ascii="Arial" w:eastAsia="Arial" w:hAnsi="Arial" w:cs="Arial"/>
          <w:sz w:val="16"/>
          <w:szCs w:val="22"/>
        </w:rPr>
        <w:t>presently</w:t>
      </w:r>
      <w:r w:rsidRPr="00A36A6F">
        <w:rPr>
          <w:rFonts w:ascii="Arial" w:eastAsia="Arial" w:hAnsi="Arial" w:cs="Arial"/>
          <w:spacing w:val="-6"/>
          <w:sz w:val="16"/>
          <w:szCs w:val="22"/>
        </w:rPr>
        <w:t xml:space="preserve"> </w:t>
      </w:r>
      <w:r w:rsidRPr="00A36A6F">
        <w:rPr>
          <w:rFonts w:ascii="Arial" w:eastAsia="Arial" w:hAnsi="Arial" w:cs="Arial"/>
          <w:sz w:val="16"/>
          <w:szCs w:val="22"/>
        </w:rPr>
        <w:t>debarred,</w:t>
      </w:r>
      <w:r w:rsidRPr="00A36A6F">
        <w:rPr>
          <w:rFonts w:ascii="Arial" w:eastAsia="Arial" w:hAnsi="Arial" w:cs="Arial"/>
          <w:spacing w:val="-7"/>
          <w:sz w:val="16"/>
          <w:szCs w:val="22"/>
        </w:rPr>
        <w:t xml:space="preserve"> </w:t>
      </w:r>
      <w:r w:rsidRPr="00A36A6F">
        <w:rPr>
          <w:rFonts w:ascii="Arial" w:eastAsia="Arial" w:hAnsi="Arial" w:cs="Arial"/>
          <w:sz w:val="16"/>
          <w:szCs w:val="22"/>
        </w:rPr>
        <w:t>suspended,</w:t>
      </w:r>
      <w:r w:rsidRPr="00A36A6F">
        <w:rPr>
          <w:rFonts w:ascii="Arial" w:eastAsia="Arial" w:hAnsi="Arial" w:cs="Arial"/>
          <w:spacing w:val="-7"/>
          <w:sz w:val="16"/>
          <w:szCs w:val="22"/>
        </w:rPr>
        <w:t xml:space="preserve"> </w:t>
      </w:r>
      <w:r w:rsidRPr="00A36A6F">
        <w:rPr>
          <w:rFonts w:ascii="Arial" w:eastAsia="Arial" w:hAnsi="Arial" w:cs="Arial"/>
          <w:sz w:val="16"/>
          <w:szCs w:val="22"/>
        </w:rPr>
        <w:t>proposed</w:t>
      </w:r>
      <w:r w:rsidRPr="00A36A6F">
        <w:rPr>
          <w:rFonts w:ascii="Arial" w:eastAsia="Arial" w:hAnsi="Arial" w:cs="Arial"/>
          <w:spacing w:val="-7"/>
          <w:sz w:val="16"/>
          <w:szCs w:val="22"/>
        </w:rPr>
        <w:t xml:space="preserve"> </w:t>
      </w:r>
      <w:r w:rsidRPr="00A36A6F">
        <w:rPr>
          <w:rFonts w:ascii="Arial" w:eastAsia="Arial" w:hAnsi="Arial" w:cs="Arial"/>
          <w:sz w:val="16"/>
          <w:szCs w:val="22"/>
        </w:rPr>
        <w:t xml:space="preserve">for debarment, declared ineligible, or voluntarily excluded from participating in covered transactions by any Federal department or agency, 2 CFR </w:t>
      </w:r>
      <w:proofErr w:type="gramStart"/>
      <w:r w:rsidRPr="00A36A6F">
        <w:rPr>
          <w:rFonts w:ascii="Arial" w:eastAsia="Arial" w:hAnsi="Arial" w:cs="Arial"/>
          <w:sz w:val="16"/>
          <w:szCs w:val="22"/>
        </w:rPr>
        <w:t>180.335;.</w:t>
      </w:r>
      <w:proofErr w:type="gramEnd"/>
    </w:p>
    <w:p w14:paraId="4B814260" w14:textId="77777777" w:rsidR="00A36A6F" w:rsidRPr="00A36A6F" w:rsidRDefault="00A36A6F" w:rsidP="00A36A6F">
      <w:pPr>
        <w:widowControl w:val="0"/>
        <w:autoSpaceDE w:val="0"/>
        <w:autoSpaceDN w:val="0"/>
        <w:rPr>
          <w:rFonts w:ascii="Arial" w:eastAsia="Arial" w:hAnsi="Arial" w:cs="Arial"/>
          <w:sz w:val="16"/>
          <w:szCs w:val="16"/>
        </w:rPr>
      </w:pPr>
    </w:p>
    <w:p w14:paraId="38DC3930" w14:textId="77777777" w:rsidR="00A36A6F" w:rsidRPr="00A36A6F" w:rsidRDefault="00A36A6F" w:rsidP="005D1515">
      <w:pPr>
        <w:widowControl w:val="0"/>
        <w:numPr>
          <w:ilvl w:val="1"/>
          <w:numId w:val="13"/>
        </w:numPr>
        <w:tabs>
          <w:tab w:val="left" w:pos="624"/>
        </w:tabs>
        <w:autoSpaceDE w:val="0"/>
        <w:autoSpaceDN w:val="0"/>
        <w:ind w:right="92" w:firstLine="177"/>
        <w:rPr>
          <w:rFonts w:ascii="Arial" w:eastAsia="Arial" w:hAnsi="Arial" w:cs="Arial"/>
          <w:sz w:val="16"/>
          <w:szCs w:val="22"/>
        </w:rPr>
      </w:pPr>
      <w:r w:rsidRPr="00A36A6F">
        <w:rPr>
          <w:rFonts w:ascii="Arial" w:eastAsia="Arial" w:hAnsi="Arial" w:cs="Arial"/>
          <w:sz w:val="16"/>
          <w:szCs w:val="22"/>
        </w:rPr>
        <w:t>Have not within a three-year period preceding this proposal been convicted of or had a civil judgment rendered against them for commission of fraud or a criminal offense in connection with obtaining, attempting to obtain, or performing a</w:t>
      </w:r>
      <w:r w:rsidRPr="00A36A6F">
        <w:rPr>
          <w:rFonts w:ascii="Arial" w:eastAsia="Arial" w:hAnsi="Arial" w:cs="Arial"/>
          <w:spacing w:val="-5"/>
          <w:sz w:val="16"/>
          <w:szCs w:val="22"/>
        </w:rPr>
        <w:t xml:space="preserve"> </w:t>
      </w:r>
      <w:r w:rsidRPr="00A36A6F">
        <w:rPr>
          <w:rFonts w:ascii="Arial" w:eastAsia="Arial" w:hAnsi="Arial" w:cs="Arial"/>
          <w:sz w:val="16"/>
          <w:szCs w:val="22"/>
        </w:rPr>
        <w:t>public</w:t>
      </w:r>
      <w:r w:rsidRPr="00A36A6F">
        <w:rPr>
          <w:rFonts w:ascii="Arial" w:eastAsia="Arial" w:hAnsi="Arial" w:cs="Arial"/>
          <w:spacing w:val="-4"/>
          <w:sz w:val="16"/>
          <w:szCs w:val="22"/>
        </w:rPr>
        <w:t xml:space="preserve"> </w:t>
      </w:r>
      <w:r w:rsidRPr="00A36A6F">
        <w:rPr>
          <w:rFonts w:ascii="Arial" w:eastAsia="Arial" w:hAnsi="Arial" w:cs="Arial"/>
          <w:sz w:val="16"/>
          <w:szCs w:val="22"/>
        </w:rPr>
        <w:t>(Federal,</w:t>
      </w:r>
      <w:r w:rsidRPr="00A36A6F">
        <w:rPr>
          <w:rFonts w:ascii="Arial" w:eastAsia="Arial" w:hAnsi="Arial" w:cs="Arial"/>
          <w:spacing w:val="-5"/>
          <w:sz w:val="16"/>
          <w:szCs w:val="22"/>
        </w:rPr>
        <w:t xml:space="preserve"> </w:t>
      </w:r>
      <w:r w:rsidRPr="00A36A6F">
        <w:rPr>
          <w:rFonts w:ascii="Arial" w:eastAsia="Arial" w:hAnsi="Arial" w:cs="Arial"/>
          <w:sz w:val="16"/>
          <w:szCs w:val="22"/>
        </w:rPr>
        <w:t>State,</w:t>
      </w:r>
      <w:r w:rsidRPr="00A36A6F">
        <w:rPr>
          <w:rFonts w:ascii="Arial" w:eastAsia="Arial" w:hAnsi="Arial" w:cs="Arial"/>
          <w:spacing w:val="-5"/>
          <w:sz w:val="16"/>
          <w:szCs w:val="22"/>
        </w:rPr>
        <w:t xml:space="preserve"> </w:t>
      </w:r>
      <w:r w:rsidRPr="00A36A6F">
        <w:rPr>
          <w:rFonts w:ascii="Arial" w:eastAsia="Arial" w:hAnsi="Arial" w:cs="Arial"/>
          <w:sz w:val="16"/>
          <w:szCs w:val="22"/>
        </w:rPr>
        <w:t>or</w:t>
      </w:r>
      <w:r w:rsidRPr="00A36A6F">
        <w:rPr>
          <w:rFonts w:ascii="Arial" w:eastAsia="Arial" w:hAnsi="Arial" w:cs="Arial"/>
          <w:spacing w:val="-5"/>
          <w:sz w:val="16"/>
          <w:szCs w:val="22"/>
        </w:rPr>
        <w:t xml:space="preserve"> </w:t>
      </w:r>
      <w:r w:rsidRPr="00A36A6F">
        <w:rPr>
          <w:rFonts w:ascii="Arial" w:eastAsia="Arial" w:hAnsi="Arial" w:cs="Arial"/>
          <w:sz w:val="16"/>
          <w:szCs w:val="22"/>
        </w:rPr>
        <w:t>local)</w:t>
      </w:r>
      <w:r w:rsidRPr="00A36A6F">
        <w:rPr>
          <w:rFonts w:ascii="Arial" w:eastAsia="Arial" w:hAnsi="Arial" w:cs="Arial"/>
          <w:spacing w:val="-5"/>
          <w:sz w:val="16"/>
          <w:szCs w:val="22"/>
        </w:rPr>
        <w:t xml:space="preserve"> </w:t>
      </w:r>
      <w:r w:rsidRPr="00A36A6F">
        <w:rPr>
          <w:rFonts w:ascii="Arial" w:eastAsia="Arial" w:hAnsi="Arial" w:cs="Arial"/>
          <w:sz w:val="16"/>
          <w:szCs w:val="22"/>
        </w:rPr>
        <w:t>transaction</w:t>
      </w:r>
      <w:r w:rsidRPr="00A36A6F">
        <w:rPr>
          <w:rFonts w:ascii="Arial" w:eastAsia="Arial" w:hAnsi="Arial" w:cs="Arial"/>
          <w:spacing w:val="-5"/>
          <w:sz w:val="16"/>
          <w:szCs w:val="22"/>
        </w:rPr>
        <w:t xml:space="preserve"> </w:t>
      </w:r>
      <w:r w:rsidRPr="00A36A6F">
        <w:rPr>
          <w:rFonts w:ascii="Arial" w:eastAsia="Arial" w:hAnsi="Arial" w:cs="Arial"/>
          <w:sz w:val="16"/>
          <w:szCs w:val="22"/>
        </w:rPr>
        <w:t>or</w:t>
      </w:r>
      <w:r w:rsidRPr="00A36A6F">
        <w:rPr>
          <w:rFonts w:ascii="Arial" w:eastAsia="Arial" w:hAnsi="Arial" w:cs="Arial"/>
          <w:spacing w:val="-5"/>
          <w:sz w:val="16"/>
          <w:szCs w:val="22"/>
        </w:rPr>
        <w:t xml:space="preserve"> </w:t>
      </w:r>
      <w:r w:rsidRPr="00A36A6F">
        <w:rPr>
          <w:rFonts w:ascii="Arial" w:eastAsia="Arial" w:hAnsi="Arial" w:cs="Arial"/>
          <w:sz w:val="16"/>
          <w:szCs w:val="22"/>
        </w:rPr>
        <w:t>contract</w:t>
      </w:r>
      <w:r w:rsidRPr="00A36A6F">
        <w:rPr>
          <w:rFonts w:ascii="Arial" w:eastAsia="Arial" w:hAnsi="Arial" w:cs="Arial"/>
          <w:spacing w:val="-5"/>
          <w:sz w:val="16"/>
          <w:szCs w:val="22"/>
        </w:rPr>
        <w:t xml:space="preserve"> </w:t>
      </w:r>
      <w:r w:rsidRPr="00A36A6F">
        <w:rPr>
          <w:rFonts w:ascii="Arial" w:eastAsia="Arial" w:hAnsi="Arial" w:cs="Arial"/>
          <w:sz w:val="16"/>
          <w:szCs w:val="22"/>
        </w:rPr>
        <w:t>under a public transaction; violation of Federal or State antitrust statutes or commission of embezzlement, theft, forgery, bribery, falsification or destruction of records, making false statements, or receiving stolen property, 2 CFR 180.800;</w:t>
      </w:r>
    </w:p>
    <w:p w14:paraId="738AB7E2" w14:textId="77777777" w:rsidR="00A36A6F" w:rsidRPr="00A36A6F" w:rsidRDefault="00A36A6F" w:rsidP="00A36A6F">
      <w:pPr>
        <w:widowControl w:val="0"/>
        <w:autoSpaceDE w:val="0"/>
        <w:autoSpaceDN w:val="0"/>
        <w:rPr>
          <w:rFonts w:ascii="Arial" w:eastAsia="Arial" w:hAnsi="Arial" w:cs="Arial"/>
          <w:sz w:val="16"/>
          <w:szCs w:val="16"/>
        </w:rPr>
      </w:pPr>
    </w:p>
    <w:p w14:paraId="2BBD43F3" w14:textId="77777777" w:rsidR="00A36A6F" w:rsidRPr="00A36A6F" w:rsidRDefault="00A36A6F" w:rsidP="005D1515">
      <w:pPr>
        <w:widowControl w:val="0"/>
        <w:numPr>
          <w:ilvl w:val="1"/>
          <w:numId w:val="13"/>
        </w:numPr>
        <w:tabs>
          <w:tab w:val="left" w:pos="622"/>
        </w:tabs>
        <w:autoSpaceDE w:val="0"/>
        <w:autoSpaceDN w:val="0"/>
        <w:ind w:left="119" w:right="124" w:firstLine="177"/>
        <w:rPr>
          <w:rFonts w:ascii="Arial" w:eastAsia="Arial" w:hAnsi="Arial" w:cs="Arial"/>
          <w:sz w:val="16"/>
          <w:szCs w:val="22"/>
        </w:rPr>
      </w:pPr>
      <w:r w:rsidRPr="00A36A6F">
        <w:rPr>
          <w:rFonts w:ascii="Arial" w:eastAsia="Arial" w:hAnsi="Arial" w:cs="Arial"/>
          <w:sz w:val="16"/>
          <w:szCs w:val="22"/>
        </w:rPr>
        <w:t>Are</w:t>
      </w:r>
      <w:r w:rsidRPr="00A36A6F">
        <w:rPr>
          <w:rFonts w:ascii="Arial" w:eastAsia="Arial" w:hAnsi="Arial" w:cs="Arial"/>
          <w:spacing w:val="-5"/>
          <w:sz w:val="16"/>
          <w:szCs w:val="22"/>
        </w:rPr>
        <w:t xml:space="preserve"> </w:t>
      </w:r>
      <w:r w:rsidRPr="00A36A6F">
        <w:rPr>
          <w:rFonts w:ascii="Arial" w:eastAsia="Arial" w:hAnsi="Arial" w:cs="Arial"/>
          <w:sz w:val="16"/>
          <w:szCs w:val="22"/>
        </w:rPr>
        <w:t>not</w:t>
      </w:r>
      <w:r w:rsidRPr="00A36A6F">
        <w:rPr>
          <w:rFonts w:ascii="Arial" w:eastAsia="Arial" w:hAnsi="Arial" w:cs="Arial"/>
          <w:spacing w:val="-5"/>
          <w:sz w:val="16"/>
          <w:szCs w:val="22"/>
        </w:rPr>
        <w:t xml:space="preserve"> </w:t>
      </w:r>
      <w:r w:rsidRPr="00A36A6F">
        <w:rPr>
          <w:rFonts w:ascii="Arial" w:eastAsia="Arial" w:hAnsi="Arial" w:cs="Arial"/>
          <w:sz w:val="16"/>
          <w:szCs w:val="22"/>
        </w:rPr>
        <w:t>presently</w:t>
      </w:r>
      <w:r w:rsidRPr="00A36A6F">
        <w:rPr>
          <w:rFonts w:ascii="Arial" w:eastAsia="Arial" w:hAnsi="Arial" w:cs="Arial"/>
          <w:spacing w:val="-4"/>
          <w:sz w:val="16"/>
          <w:szCs w:val="22"/>
        </w:rPr>
        <w:t xml:space="preserve"> </w:t>
      </w:r>
      <w:r w:rsidRPr="00A36A6F">
        <w:rPr>
          <w:rFonts w:ascii="Arial" w:eastAsia="Arial" w:hAnsi="Arial" w:cs="Arial"/>
          <w:sz w:val="16"/>
          <w:szCs w:val="22"/>
        </w:rPr>
        <w:t>indicted</w:t>
      </w:r>
      <w:r w:rsidRPr="00A36A6F">
        <w:rPr>
          <w:rFonts w:ascii="Arial" w:eastAsia="Arial" w:hAnsi="Arial" w:cs="Arial"/>
          <w:spacing w:val="-5"/>
          <w:sz w:val="16"/>
          <w:szCs w:val="22"/>
        </w:rPr>
        <w:t xml:space="preserve"> </w:t>
      </w:r>
      <w:r w:rsidRPr="00A36A6F">
        <w:rPr>
          <w:rFonts w:ascii="Arial" w:eastAsia="Arial" w:hAnsi="Arial" w:cs="Arial"/>
          <w:sz w:val="16"/>
          <w:szCs w:val="22"/>
        </w:rPr>
        <w:t>for</w:t>
      </w:r>
      <w:r w:rsidRPr="00A36A6F">
        <w:rPr>
          <w:rFonts w:ascii="Arial" w:eastAsia="Arial" w:hAnsi="Arial" w:cs="Arial"/>
          <w:spacing w:val="-5"/>
          <w:sz w:val="16"/>
          <w:szCs w:val="22"/>
        </w:rPr>
        <w:t xml:space="preserve"> </w:t>
      </w:r>
      <w:r w:rsidRPr="00A36A6F">
        <w:rPr>
          <w:rFonts w:ascii="Arial" w:eastAsia="Arial" w:hAnsi="Arial" w:cs="Arial"/>
          <w:sz w:val="16"/>
          <w:szCs w:val="22"/>
        </w:rPr>
        <w:t>or</w:t>
      </w:r>
      <w:r w:rsidRPr="00A36A6F">
        <w:rPr>
          <w:rFonts w:ascii="Arial" w:eastAsia="Arial" w:hAnsi="Arial" w:cs="Arial"/>
          <w:spacing w:val="-5"/>
          <w:sz w:val="16"/>
          <w:szCs w:val="22"/>
        </w:rPr>
        <w:t xml:space="preserve"> </w:t>
      </w:r>
      <w:r w:rsidRPr="00A36A6F">
        <w:rPr>
          <w:rFonts w:ascii="Arial" w:eastAsia="Arial" w:hAnsi="Arial" w:cs="Arial"/>
          <w:sz w:val="16"/>
          <w:szCs w:val="22"/>
        </w:rPr>
        <w:t>otherwise</w:t>
      </w:r>
      <w:r w:rsidRPr="00A36A6F">
        <w:rPr>
          <w:rFonts w:ascii="Arial" w:eastAsia="Arial" w:hAnsi="Arial" w:cs="Arial"/>
          <w:spacing w:val="-5"/>
          <w:sz w:val="16"/>
          <w:szCs w:val="22"/>
        </w:rPr>
        <w:t xml:space="preserve"> </w:t>
      </w:r>
      <w:r w:rsidRPr="00A36A6F">
        <w:rPr>
          <w:rFonts w:ascii="Arial" w:eastAsia="Arial" w:hAnsi="Arial" w:cs="Arial"/>
          <w:sz w:val="16"/>
          <w:szCs w:val="22"/>
        </w:rPr>
        <w:t>criminally</w:t>
      </w:r>
      <w:r w:rsidRPr="00A36A6F">
        <w:rPr>
          <w:rFonts w:ascii="Arial" w:eastAsia="Arial" w:hAnsi="Arial" w:cs="Arial"/>
          <w:spacing w:val="-4"/>
          <w:sz w:val="16"/>
          <w:szCs w:val="22"/>
        </w:rPr>
        <w:t xml:space="preserve"> </w:t>
      </w:r>
      <w:r w:rsidRPr="00A36A6F">
        <w:rPr>
          <w:rFonts w:ascii="Arial" w:eastAsia="Arial" w:hAnsi="Arial" w:cs="Arial"/>
          <w:sz w:val="16"/>
          <w:szCs w:val="22"/>
        </w:rPr>
        <w:t>or civilly charged by a governmental entity (Federal, State or local) with commission of any of the offenses enumerated in paragraph (a)(2) of this certification, 2 CFR 180.700 and 180.800; and</w:t>
      </w:r>
    </w:p>
    <w:p w14:paraId="16E49C05" w14:textId="77777777" w:rsidR="00A36A6F" w:rsidRPr="00A36A6F" w:rsidRDefault="00A36A6F" w:rsidP="005D1515">
      <w:pPr>
        <w:widowControl w:val="0"/>
        <w:numPr>
          <w:ilvl w:val="1"/>
          <w:numId w:val="13"/>
        </w:numPr>
        <w:tabs>
          <w:tab w:val="left" w:pos="623"/>
        </w:tabs>
        <w:autoSpaceDE w:val="0"/>
        <w:autoSpaceDN w:val="0"/>
        <w:spacing w:before="184"/>
        <w:ind w:left="119" w:right="376" w:firstLine="177"/>
        <w:rPr>
          <w:rFonts w:ascii="Arial" w:eastAsia="Arial" w:hAnsi="Arial" w:cs="Arial"/>
          <w:sz w:val="16"/>
          <w:szCs w:val="22"/>
        </w:rPr>
      </w:pPr>
      <w:r w:rsidRPr="00A36A6F">
        <w:rPr>
          <w:rFonts w:ascii="Arial" w:eastAsia="Arial" w:hAnsi="Arial" w:cs="Arial"/>
          <w:sz w:val="16"/>
          <w:szCs w:val="22"/>
        </w:rPr>
        <w:t>Have not within a three-year period preceding this application/proposal had one or more public transactions (Federal,</w:t>
      </w:r>
      <w:r w:rsidRPr="00A36A6F">
        <w:rPr>
          <w:rFonts w:ascii="Arial" w:eastAsia="Arial" w:hAnsi="Arial" w:cs="Arial"/>
          <w:spacing w:val="-4"/>
          <w:sz w:val="16"/>
          <w:szCs w:val="22"/>
        </w:rPr>
        <w:t xml:space="preserve"> </w:t>
      </w:r>
      <w:r w:rsidRPr="00A36A6F">
        <w:rPr>
          <w:rFonts w:ascii="Arial" w:eastAsia="Arial" w:hAnsi="Arial" w:cs="Arial"/>
          <w:sz w:val="16"/>
          <w:szCs w:val="22"/>
        </w:rPr>
        <w:t>State</w:t>
      </w:r>
      <w:r w:rsidRPr="00A36A6F">
        <w:rPr>
          <w:rFonts w:ascii="Arial" w:eastAsia="Arial" w:hAnsi="Arial" w:cs="Arial"/>
          <w:spacing w:val="-4"/>
          <w:sz w:val="16"/>
          <w:szCs w:val="22"/>
        </w:rPr>
        <w:t xml:space="preserve"> </w:t>
      </w:r>
      <w:r w:rsidRPr="00A36A6F">
        <w:rPr>
          <w:rFonts w:ascii="Arial" w:eastAsia="Arial" w:hAnsi="Arial" w:cs="Arial"/>
          <w:sz w:val="16"/>
          <w:szCs w:val="22"/>
        </w:rPr>
        <w:t>or</w:t>
      </w:r>
      <w:r w:rsidRPr="00A36A6F">
        <w:rPr>
          <w:rFonts w:ascii="Arial" w:eastAsia="Arial" w:hAnsi="Arial" w:cs="Arial"/>
          <w:spacing w:val="-4"/>
          <w:sz w:val="16"/>
          <w:szCs w:val="22"/>
        </w:rPr>
        <w:t xml:space="preserve"> </w:t>
      </w:r>
      <w:r w:rsidRPr="00A36A6F">
        <w:rPr>
          <w:rFonts w:ascii="Arial" w:eastAsia="Arial" w:hAnsi="Arial" w:cs="Arial"/>
          <w:sz w:val="16"/>
          <w:szCs w:val="22"/>
        </w:rPr>
        <w:t>local)</w:t>
      </w:r>
      <w:r w:rsidRPr="00A36A6F">
        <w:rPr>
          <w:rFonts w:ascii="Arial" w:eastAsia="Arial" w:hAnsi="Arial" w:cs="Arial"/>
          <w:spacing w:val="-4"/>
          <w:sz w:val="16"/>
          <w:szCs w:val="22"/>
        </w:rPr>
        <w:t xml:space="preserve"> </w:t>
      </w:r>
      <w:r w:rsidRPr="00A36A6F">
        <w:rPr>
          <w:rFonts w:ascii="Arial" w:eastAsia="Arial" w:hAnsi="Arial" w:cs="Arial"/>
          <w:sz w:val="16"/>
          <w:szCs w:val="22"/>
        </w:rPr>
        <w:t>terminated</w:t>
      </w:r>
      <w:r w:rsidRPr="00A36A6F">
        <w:rPr>
          <w:rFonts w:ascii="Arial" w:eastAsia="Arial" w:hAnsi="Arial" w:cs="Arial"/>
          <w:spacing w:val="-4"/>
          <w:sz w:val="16"/>
          <w:szCs w:val="22"/>
        </w:rPr>
        <w:t xml:space="preserve"> </w:t>
      </w:r>
      <w:r w:rsidRPr="00A36A6F">
        <w:rPr>
          <w:rFonts w:ascii="Arial" w:eastAsia="Arial" w:hAnsi="Arial" w:cs="Arial"/>
          <w:sz w:val="16"/>
          <w:szCs w:val="22"/>
        </w:rPr>
        <w:t>for</w:t>
      </w:r>
      <w:r w:rsidRPr="00A36A6F">
        <w:rPr>
          <w:rFonts w:ascii="Arial" w:eastAsia="Arial" w:hAnsi="Arial" w:cs="Arial"/>
          <w:spacing w:val="-4"/>
          <w:sz w:val="16"/>
          <w:szCs w:val="22"/>
        </w:rPr>
        <w:t xml:space="preserve"> </w:t>
      </w:r>
      <w:r w:rsidRPr="00A36A6F">
        <w:rPr>
          <w:rFonts w:ascii="Arial" w:eastAsia="Arial" w:hAnsi="Arial" w:cs="Arial"/>
          <w:sz w:val="16"/>
          <w:szCs w:val="22"/>
        </w:rPr>
        <w:t>cause</w:t>
      </w:r>
      <w:r w:rsidRPr="00A36A6F">
        <w:rPr>
          <w:rFonts w:ascii="Arial" w:eastAsia="Arial" w:hAnsi="Arial" w:cs="Arial"/>
          <w:spacing w:val="-4"/>
          <w:sz w:val="16"/>
          <w:szCs w:val="22"/>
        </w:rPr>
        <w:t xml:space="preserve"> </w:t>
      </w:r>
      <w:r w:rsidRPr="00A36A6F">
        <w:rPr>
          <w:rFonts w:ascii="Arial" w:eastAsia="Arial" w:hAnsi="Arial" w:cs="Arial"/>
          <w:sz w:val="16"/>
          <w:szCs w:val="22"/>
        </w:rPr>
        <w:t>or</w:t>
      </w:r>
      <w:r w:rsidRPr="00A36A6F">
        <w:rPr>
          <w:rFonts w:ascii="Arial" w:eastAsia="Arial" w:hAnsi="Arial" w:cs="Arial"/>
          <w:spacing w:val="-4"/>
          <w:sz w:val="16"/>
          <w:szCs w:val="22"/>
        </w:rPr>
        <w:t xml:space="preserve"> </w:t>
      </w:r>
      <w:r w:rsidRPr="00A36A6F">
        <w:rPr>
          <w:rFonts w:ascii="Arial" w:eastAsia="Arial" w:hAnsi="Arial" w:cs="Arial"/>
          <w:sz w:val="16"/>
          <w:szCs w:val="22"/>
        </w:rPr>
        <w:t>default.</w:t>
      </w:r>
      <w:r w:rsidRPr="00A36A6F">
        <w:rPr>
          <w:rFonts w:ascii="Arial" w:eastAsia="Arial" w:hAnsi="Arial" w:cs="Arial"/>
          <w:spacing w:val="37"/>
          <w:sz w:val="16"/>
          <w:szCs w:val="22"/>
        </w:rPr>
        <w:t xml:space="preserve"> </w:t>
      </w:r>
      <w:r w:rsidRPr="00A36A6F">
        <w:rPr>
          <w:rFonts w:ascii="Arial" w:eastAsia="Arial" w:hAnsi="Arial" w:cs="Arial"/>
          <w:sz w:val="16"/>
          <w:szCs w:val="22"/>
        </w:rPr>
        <w:t>2 CFR 180.335(d).</w:t>
      </w:r>
    </w:p>
    <w:p w14:paraId="5B421E04" w14:textId="77777777" w:rsidR="00A36A6F" w:rsidRPr="00A36A6F" w:rsidRDefault="00A36A6F" w:rsidP="00A36A6F">
      <w:pPr>
        <w:widowControl w:val="0"/>
        <w:autoSpaceDE w:val="0"/>
        <w:autoSpaceDN w:val="0"/>
        <w:rPr>
          <w:rFonts w:ascii="Arial" w:eastAsia="Arial" w:hAnsi="Arial" w:cs="Arial"/>
          <w:sz w:val="16"/>
          <w:szCs w:val="16"/>
        </w:rPr>
      </w:pPr>
    </w:p>
    <w:p w14:paraId="1286741F" w14:textId="77777777" w:rsidR="00A36A6F" w:rsidRPr="00A36A6F" w:rsidRDefault="00A36A6F" w:rsidP="005D1515">
      <w:pPr>
        <w:widowControl w:val="0"/>
        <w:numPr>
          <w:ilvl w:val="1"/>
          <w:numId w:val="13"/>
        </w:numPr>
        <w:tabs>
          <w:tab w:val="left" w:pos="499"/>
        </w:tabs>
        <w:autoSpaceDE w:val="0"/>
        <w:autoSpaceDN w:val="0"/>
        <w:ind w:left="119" w:right="91" w:firstLine="143"/>
        <w:rPr>
          <w:rFonts w:ascii="Arial" w:eastAsia="Arial" w:hAnsi="Arial" w:cs="Arial"/>
          <w:sz w:val="16"/>
          <w:szCs w:val="22"/>
        </w:rPr>
      </w:pPr>
      <w:r w:rsidRPr="00A36A6F">
        <w:rPr>
          <w:rFonts w:ascii="Arial" w:eastAsia="Arial" w:hAnsi="Arial" w:cs="Arial"/>
          <w:sz w:val="16"/>
          <w:szCs w:val="22"/>
        </w:rPr>
        <w:t>Are</w:t>
      </w:r>
      <w:r w:rsidRPr="00A36A6F">
        <w:rPr>
          <w:rFonts w:ascii="Arial" w:eastAsia="Arial" w:hAnsi="Arial" w:cs="Arial"/>
          <w:spacing w:val="-2"/>
          <w:sz w:val="16"/>
          <w:szCs w:val="22"/>
        </w:rPr>
        <w:t xml:space="preserve"> </w:t>
      </w:r>
      <w:r w:rsidRPr="00A36A6F">
        <w:rPr>
          <w:rFonts w:ascii="Arial" w:eastAsia="Arial" w:hAnsi="Arial" w:cs="Arial"/>
          <w:sz w:val="16"/>
          <w:szCs w:val="22"/>
        </w:rPr>
        <w:t>not</w:t>
      </w:r>
      <w:r w:rsidRPr="00A36A6F">
        <w:rPr>
          <w:rFonts w:ascii="Arial" w:eastAsia="Arial" w:hAnsi="Arial" w:cs="Arial"/>
          <w:spacing w:val="-4"/>
          <w:sz w:val="16"/>
          <w:szCs w:val="22"/>
        </w:rPr>
        <w:t xml:space="preserve"> </w:t>
      </w:r>
      <w:r w:rsidRPr="00A36A6F">
        <w:rPr>
          <w:rFonts w:ascii="Arial" w:eastAsia="Arial" w:hAnsi="Arial" w:cs="Arial"/>
          <w:sz w:val="16"/>
          <w:szCs w:val="22"/>
        </w:rPr>
        <w:t>a</w:t>
      </w:r>
      <w:r w:rsidRPr="00A36A6F">
        <w:rPr>
          <w:rFonts w:ascii="Arial" w:eastAsia="Arial" w:hAnsi="Arial" w:cs="Arial"/>
          <w:spacing w:val="-4"/>
          <w:sz w:val="16"/>
          <w:szCs w:val="22"/>
        </w:rPr>
        <w:t xml:space="preserve"> </w:t>
      </w:r>
      <w:r w:rsidRPr="00A36A6F">
        <w:rPr>
          <w:rFonts w:ascii="Arial" w:eastAsia="Arial" w:hAnsi="Arial" w:cs="Arial"/>
          <w:sz w:val="16"/>
          <w:szCs w:val="22"/>
        </w:rPr>
        <w:t>corporation</w:t>
      </w:r>
      <w:r w:rsidRPr="00A36A6F">
        <w:rPr>
          <w:rFonts w:ascii="Arial" w:eastAsia="Arial" w:hAnsi="Arial" w:cs="Arial"/>
          <w:spacing w:val="-4"/>
          <w:sz w:val="16"/>
          <w:szCs w:val="22"/>
        </w:rPr>
        <w:t xml:space="preserve"> </w:t>
      </w:r>
      <w:r w:rsidRPr="00A36A6F">
        <w:rPr>
          <w:rFonts w:ascii="Arial" w:eastAsia="Arial" w:hAnsi="Arial" w:cs="Arial"/>
          <w:sz w:val="16"/>
          <w:szCs w:val="22"/>
        </w:rPr>
        <w:t>that</w:t>
      </w:r>
      <w:r w:rsidRPr="00A36A6F">
        <w:rPr>
          <w:rFonts w:ascii="Arial" w:eastAsia="Arial" w:hAnsi="Arial" w:cs="Arial"/>
          <w:spacing w:val="-4"/>
          <w:sz w:val="16"/>
          <w:szCs w:val="22"/>
        </w:rPr>
        <w:t xml:space="preserve"> </w:t>
      </w:r>
      <w:r w:rsidRPr="00A36A6F">
        <w:rPr>
          <w:rFonts w:ascii="Arial" w:eastAsia="Arial" w:hAnsi="Arial" w:cs="Arial"/>
          <w:sz w:val="16"/>
          <w:szCs w:val="22"/>
        </w:rPr>
        <w:t>has</w:t>
      </w:r>
      <w:r w:rsidRPr="00A36A6F">
        <w:rPr>
          <w:rFonts w:ascii="Arial" w:eastAsia="Arial" w:hAnsi="Arial" w:cs="Arial"/>
          <w:spacing w:val="-3"/>
          <w:sz w:val="16"/>
          <w:szCs w:val="22"/>
        </w:rPr>
        <w:t xml:space="preserve"> </w:t>
      </w:r>
      <w:r w:rsidRPr="00A36A6F">
        <w:rPr>
          <w:rFonts w:ascii="Arial" w:eastAsia="Arial" w:hAnsi="Arial" w:cs="Arial"/>
          <w:sz w:val="16"/>
          <w:szCs w:val="22"/>
        </w:rPr>
        <w:t>been</w:t>
      </w:r>
      <w:r w:rsidRPr="00A36A6F">
        <w:rPr>
          <w:rFonts w:ascii="Arial" w:eastAsia="Arial" w:hAnsi="Arial" w:cs="Arial"/>
          <w:spacing w:val="-4"/>
          <w:sz w:val="16"/>
          <w:szCs w:val="22"/>
        </w:rPr>
        <w:t xml:space="preserve"> </w:t>
      </w:r>
      <w:r w:rsidRPr="00A36A6F">
        <w:rPr>
          <w:rFonts w:ascii="Arial" w:eastAsia="Arial" w:hAnsi="Arial" w:cs="Arial"/>
          <w:sz w:val="16"/>
          <w:szCs w:val="22"/>
        </w:rPr>
        <w:t>convicted</w:t>
      </w:r>
      <w:r w:rsidRPr="00A36A6F">
        <w:rPr>
          <w:rFonts w:ascii="Arial" w:eastAsia="Arial" w:hAnsi="Arial" w:cs="Arial"/>
          <w:spacing w:val="-4"/>
          <w:sz w:val="16"/>
          <w:szCs w:val="22"/>
        </w:rPr>
        <w:t xml:space="preserve"> </w:t>
      </w:r>
      <w:r w:rsidRPr="00A36A6F">
        <w:rPr>
          <w:rFonts w:ascii="Arial" w:eastAsia="Arial" w:hAnsi="Arial" w:cs="Arial"/>
          <w:sz w:val="16"/>
          <w:szCs w:val="22"/>
        </w:rPr>
        <w:t>of</w:t>
      </w:r>
      <w:r w:rsidRPr="00A36A6F">
        <w:rPr>
          <w:rFonts w:ascii="Arial" w:eastAsia="Arial" w:hAnsi="Arial" w:cs="Arial"/>
          <w:spacing w:val="-4"/>
          <w:sz w:val="16"/>
          <w:szCs w:val="22"/>
        </w:rPr>
        <w:t xml:space="preserve"> </w:t>
      </w:r>
      <w:r w:rsidRPr="00A36A6F">
        <w:rPr>
          <w:rFonts w:ascii="Arial" w:eastAsia="Arial" w:hAnsi="Arial" w:cs="Arial"/>
          <w:sz w:val="16"/>
          <w:szCs w:val="22"/>
        </w:rPr>
        <w:t>a</w:t>
      </w:r>
      <w:r w:rsidRPr="00A36A6F">
        <w:rPr>
          <w:rFonts w:ascii="Arial" w:eastAsia="Arial" w:hAnsi="Arial" w:cs="Arial"/>
          <w:spacing w:val="-4"/>
          <w:sz w:val="16"/>
          <w:szCs w:val="22"/>
        </w:rPr>
        <w:t xml:space="preserve"> </w:t>
      </w:r>
      <w:r w:rsidRPr="00A36A6F">
        <w:rPr>
          <w:rFonts w:ascii="Arial" w:eastAsia="Arial" w:hAnsi="Arial" w:cs="Arial"/>
          <w:sz w:val="16"/>
          <w:szCs w:val="22"/>
        </w:rPr>
        <w:t>felony violation under any Federal law</w:t>
      </w:r>
      <w:r w:rsidRPr="00A36A6F">
        <w:rPr>
          <w:rFonts w:ascii="Arial" w:eastAsia="Arial" w:hAnsi="Arial" w:cs="Arial"/>
          <w:spacing w:val="40"/>
          <w:sz w:val="16"/>
          <w:szCs w:val="22"/>
        </w:rPr>
        <w:t xml:space="preserve"> </w:t>
      </w:r>
      <w:r w:rsidRPr="00A36A6F">
        <w:rPr>
          <w:rFonts w:ascii="Arial" w:eastAsia="Arial" w:hAnsi="Arial" w:cs="Arial"/>
          <w:sz w:val="16"/>
          <w:szCs w:val="22"/>
        </w:rPr>
        <w:t xml:space="preserve">within the two-year period preceding this proposal (USDOT Order 4200.6 implementing </w:t>
      </w:r>
      <w:proofErr w:type="gramStart"/>
      <w:r w:rsidRPr="00A36A6F">
        <w:rPr>
          <w:rFonts w:ascii="Arial" w:eastAsia="Arial" w:hAnsi="Arial" w:cs="Arial"/>
          <w:sz w:val="16"/>
          <w:szCs w:val="22"/>
        </w:rPr>
        <w:t>appropriations</w:t>
      </w:r>
      <w:proofErr w:type="gramEnd"/>
      <w:r w:rsidRPr="00A36A6F">
        <w:rPr>
          <w:rFonts w:ascii="Arial" w:eastAsia="Arial" w:hAnsi="Arial" w:cs="Arial"/>
          <w:sz w:val="16"/>
          <w:szCs w:val="22"/>
        </w:rPr>
        <w:t xml:space="preserve"> act requirements); and</w:t>
      </w:r>
    </w:p>
    <w:p w14:paraId="4B21759E" w14:textId="77777777" w:rsidR="00A36A6F" w:rsidRPr="00A36A6F" w:rsidRDefault="00A36A6F" w:rsidP="00A36A6F">
      <w:pPr>
        <w:widowControl w:val="0"/>
        <w:autoSpaceDE w:val="0"/>
        <w:autoSpaceDN w:val="0"/>
        <w:rPr>
          <w:rFonts w:ascii="Arial" w:eastAsia="Arial" w:hAnsi="Arial" w:cs="Arial"/>
          <w:sz w:val="16"/>
          <w:szCs w:val="16"/>
        </w:rPr>
      </w:pPr>
    </w:p>
    <w:p w14:paraId="5DAA1C9E" w14:textId="77777777" w:rsidR="00A36A6F" w:rsidRPr="00A36A6F" w:rsidRDefault="00A36A6F" w:rsidP="005D1515">
      <w:pPr>
        <w:widowControl w:val="0"/>
        <w:numPr>
          <w:ilvl w:val="1"/>
          <w:numId w:val="13"/>
        </w:numPr>
        <w:tabs>
          <w:tab w:val="left" w:pos="500"/>
        </w:tabs>
        <w:autoSpaceDE w:val="0"/>
        <w:autoSpaceDN w:val="0"/>
        <w:ind w:right="38" w:firstLine="143"/>
        <w:rPr>
          <w:rFonts w:ascii="Arial" w:eastAsia="Arial" w:hAnsi="Arial" w:cs="Arial"/>
          <w:sz w:val="16"/>
          <w:szCs w:val="22"/>
        </w:rPr>
      </w:pPr>
      <w:r w:rsidRPr="00A36A6F">
        <w:rPr>
          <w:rFonts w:ascii="Arial" w:eastAsia="Arial" w:hAnsi="Arial" w:cs="Arial"/>
          <w:sz w:val="16"/>
          <w:szCs w:val="22"/>
        </w:rPr>
        <w:t>Are not a corporation with any unpaid Federal tax liability that has been assessed, for which all judicial and administrative</w:t>
      </w:r>
      <w:r w:rsidRPr="00A36A6F">
        <w:rPr>
          <w:rFonts w:ascii="Arial" w:eastAsia="Arial" w:hAnsi="Arial" w:cs="Arial"/>
          <w:spacing w:val="-6"/>
          <w:sz w:val="16"/>
          <w:szCs w:val="22"/>
        </w:rPr>
        <w:t xml:space="preserve"> </w:t>
      </w:r>
      <w:r w:rsidRPr="00A36A6F">
        <w:rPr>
          <w:rFonts w:ascii="Arial" w:eastAsia="Arial" w:hAnsi="Arial" w:cs="Arial"/>
          <w:sz w:val="16"/>
          <w:szCs w:val="22"/>
        </w:rPr>
        <w:t>remedies</w:t>
      </w:r>
      <w:r w:rsidRPr="00A36A6F">
        <w:rPr>
          <w:rFonts w:ascii="Arial" w:eastAsia="Arial" w:hAnsi="Arial" w:cs="Arial"/>
          <w:spacing w:val="-5"/>
          <w:sz w:val="16"/>
          <w:szCs w:val="22"/>
        </w:rPr>
        <w:t xml:space="preserve"> </w:t>
      </w:r>
      <w:r w:rsidRPr="00A36A6F">
        <w:rPr>
          <w:rFonts w:ascii="Arial" w:eastAsia="Arial" w:hAnsi="Arial" w:cs="Arial"/>
          <w:sz w:val="16"/>
          <w:szCs w:val="22"/>
        </w:rPr>
        <w:t>have</w:t>
      </w:r>
      <w:r w:rsidRPr="00A36A6F">
        <w:rPr>
          <w:rFonts w:ascii="Arial" w:eastAsia="Arial" w:hAnsi="Arial" w:cs="Arial"/>
          <w:spacing w:val="-6"/>
          <w:sz w:val="16"/>
          <w:szCs w:val="22"/>
        </w:rPr>
        <w:t xml:space="preserve"> </w:t>
      </w:r>
      <w:r w:rsidRPr="00A36A6F">
        <w:rPr>
          <w:rFonts w:ascii="Arial" w:eastAsia="Arial" w:hAnsi="Arial" w:cs="Arial"/>
          <w:sz w:val="16"/>
          <w:szCs w:val="22"/>
        </w:rPr>
        <w:t>been</w:t>
      </w:r>
      <w:r w:rsidRPr="00A36A6F">
        <w:rPr>
          <w:rFonts w:ascii="Arial" w:eastAsia="Arial" w:hAnsi="Arial" w:cs="Arial"/>
          <w:spacing w:val="-6"/>
          <w:sz w:val="16"/>
          <w:szCs w:val="22"/>
        </w:rPr>
        <w:t xml:space="preserve"> </w:t>
      </w:r>
      <w:r w:rsidRPr="00A36A6F">
        <w:rPr>
          <w:rFonts w:ascii="Arial" w:eastAsia="Arial" w:hAnsi="Arial" w:cs="Arial"/>
          <w:sz w:val="16"/>
          <w:szCs w:val="22"/>
        </w:rPr>
        <w:t>exhausted,</w:t>
      </w:r>
      <w:r w:rsidRPr="00A36A6F">
        <w:rPr>
          <w:rFonts w:ascii="Arial" w:eastAsia="Arial" w:hAnsi="Arial" w:cs="Arial"/>
          <w:spacing w:val="-6"/>
          <w:sz w:val="16"/>
          <w:szCs w:val="22"/>
        </w:rPr>
        <w:t xml:space="preserve"> </w:t>
      </w:r>
      <w:r w:rsidRPr="00A36A6F">
        <w:rPr>
          <w:rFonts w:ascii="Arial" w:eastAsia="Arial" w:hAnsi="Arial" w:cs="Arial"/>
          <w:sz w:val="16"/>
          <w:szCs w:val="22"/>
        </w:rPr>
        <w:t>or</w:t>
      </w:r>
      <w:r w:rsidRPr="00A36A6F">
        <w:rPr>
          <w:rFonts w:ascii="Arial" w:eastAsia="Arial" w:hAnsi="Arial" w:cs="Arial"/>
          <w:spacing w:val="-5"/>
          <w:sz w:val="16"/>
          <w:szCs w:val="22"/>
        </w:rPr>
        <w:t xml:space="preserve"> </w:t>
      </w:r>
      <w:r w:rsidRPr="00A36A6F">
        <w:rPr>
          <w:rFonts w:ascii="Arial" w:eastAsia="Arial" w:hAnsi="Arial" w:cs="Arial"/>
          <w:sz w:val="16"/>
          <w:szCs w:val="22"/>
        </w:rPr>
        <w:t>have</w:t>
      </w:r>
      <w:r w:rsidRPr="00A36A6F">
        <w:rPr>
          <w:rFonts w:ascii="Arial" w:eastAsia="Arial" w:hAnsi="Arial" w:cs="Arial"/>
          <w:spacing w:val="-6"/>
          <w:sz w:val="16"/>
          <w:szCs w:val="22"/>
        </w:rPr>
        <w:t xml:space="preserve"> </w:t>
      </w:r>
      <w:r w:rsidRPr="00A36A6F">
        <w:rPr>
          <w:rFonts w:ascii="Arial" w:eastAsia="Arial" w:hAnsi="Arial" w:cs="Arial"/>
          <w:sz w:val="16"/>
          <w:szCs w:val="22"/>
        </w:rPr>
        <w:t>lapsed, and that is not being paid in a timely manner pursuant to an agreement with the authority responsible for collecting the tax liability</w:t>
      </w:r>
      <w:r w:rsidRPr="00A36A6F">
        <w:rPr>
          <w:rFonts w:ascii="Arial" w:eastAsia="Arial" w:hAnsi="Arial" w:cs="Arial"/>
          <w:spacing w:val="-5"/>
          <w:sz w:val="16"/>
          <w:szCs w:val="22"/>
        </w:rPr>
        <w:t xml:space="preserve"> </w:t>
      </w:r>
      <w:r w:rsidRPr="00A36A6F">
        <w:rPr>
          <w:rFonts w:ascii="Arial" w:eastAsia="Arial" w:hAnsi="Arial" w:cs="Arial"/>
          <w:sz w:val="16"/>
          <w:szCs w:val="22"/>
        </w:rPr>
        <w:t>(USDOT</w:t>
      </w:r>
      <w:r w:rsidRPr="00A36A6F">
        <w:rPr>
          <w:rFonts w:ascii="Arial" w:eastAsia="Arial" w:hAnsi="Arial" w:cs="Arial"/>
          <w:spacing w:val="-5"/>
          <w:sz w:val="16"/>
          <w:szCs w:val="22"/>
        </w:rPr>
        <w:t xml:space="preserve"> </w:t>
      </w:r>
      <w:r w:rsidRPr="00A36A6F">
        <w:rPr>
          <w:rFonts w:ascii="Arial" w:eastAsia="Arial" w:hAnsi="Arial" w:cs="Arial"/>
          <w:sz w:val="16"/>
          <w:szCs w:val="22"/>
        </w:rPr>
        <w:t>Order</w:t>
      </w:r>
      <w:r w:rsidRPr="00A36A6F">
        <w:rPr>
          <w:rFonts w:ascii="Arial" w:eastAsia="Arial" w:hAnsi="Arial" w:cs="Arial"/>
          <w:spacing w:val="-6"/>
          <w:sz w:val="16"/>
          <w:szCs w:val="22"/>
        </w:rPr>
        <w:t xml:space="preserve"> </w:t>
      </w:r>
      <w:r w:rsidRPr="00A36A6F">
        <w:rPr>
          <w:rFonts w:ascii="Arial" w:eastAsia="Arial" w:hAnsi="Arial" w:cs="Arial"/>
          <w:sz w:val="16"/>
          <w:szCs w:val="22"/>
        </w:rPr>
        <w:t>4200.6</w:t>
      </w:r>
      <w:r w:rsidRPr="00A36A6F">
        <w:rPr>
          <w:rFonts w:ascii="Arial" w:eastAsia="Arial" w:hAnsi="Arial" w:cs="Arial"/>
          <w:spacing w:val="-6"/>
          <w:sz w:val="16"/>
          <w:szCs w:val="22"/>
        </w:rPr>
        <w:t xml:space="preserve"> </w:t>
      </w:r>
      <w:r w:rsidRPr="00A36A6F">
        <w:rPr>
          <w:rFonts w:ascii="Arial" w:eastAsia="Arial" w:hAnsi="Arial" w:cs="Arial"/>
          <w:sz w:val="16"/>
          <w:szCs w:val="22"/>
        </w:rPr>
        <w:t>implementing</w:t>
      </w:r>
      <w:r w:rsidRPr="00A36A6F">
        <w:rPr>
          <w:rFonts w:ascii="Arial" w:eastAsia="Arial" w:hAnsi="Arial" w:cs="Arial"/>
          <w:spacing w:val="-6"/>
          <w:sz w:val="16"/>
          <w:szCs w:val="22"/>
        </w:rPr>
        <w:t xml:space="preserve"> </w:t>
      </w:r>
      <w:r w:rsidRPr="00A36A6F">
        <w:rPr>
          <w:rFonts w:ascii="Arial" w:eastAsia="Arial" w:hAnsi="Arial" w:cs="Arial"/>
          <w:sz w:val="16"/>
          <w:szCs w:val="22"/>
        </w:rPr>
        <w:t>appropriations</w:t>
      </w:r>
      <w:r w:rsidRPr="00A36A6F">
        <w:rPr>
          <w:rFonts w:ascii="Arial" w:eastAsia="Arial" w:hAnsi="Arial" w:cs="Arial"/>
          <w:spacing w:val="-5"/>
          <w:sz w:val="16"/>
          <w:szCs w:val="22"/>
        </w:rPr>
        <w:t xml:space="preserve"> </w:t>
      </w:r>
      <w:r w:rsidRPr="00A36A6F">
        <w:rPr>
          <w:rFonts w:ascii="Arial" w:eastAsia="Arial" w:hAnsi="Arial" w:cs="Arial"/>
          <w:sz w:val="16"/>
          <w:szCs w:val="22"/>
        </w:rPr>
        <w:t xml:space="preserve">act </w:t>
      </w:r>
      <w:r w:rsidRPr="00A36A6F">
        <w:rPr>
          <w:rFonts w:ascii="Arial" w:eastAsia="Arial" w:hAnsi="Arial" w:cs="Arial"/>
          <w:spacing w:val="-2"/>
          <w:sz w:val="16"/>
          <w:szCs w:val="22"/>
        </w:rPr>
        <w:t>requirements).</w:t>
      </w:r>
    </w:p>
    <w:p w14:paraId="6218BAA7" w14:textId="77777777" w:rsidR="00A36A6F" w:rsidRPr="00A36A6F" w:rsidRDefault="00A36A6F" w:rsidP="00A36A6F">
      <w:pPr>
        <w:widowControl w:val="0"/>
        <w:autoSpaceDE w:val="0"/>
        <w:autoSpaceDN w:val="0"/>
        <w:rPr>
          <w:rFonts w:ascii="Arial" w:eastAsia="Arial" w:hAnsi="Arial" w:cs="Arial"/>
          <w:sz w:val="16"/>
          <w:szCs w:val="16"/>
        </w:rPr>
      </w:pPr>
    </w:p>
    <w:p w14:paraId="69BD9007" w14:textId="77777777" w:rsidR="00A36A6F" w:rsidRPr="00A36A6F" w:rsidRDefault="00A36A6F" w:rsidP="005D1515">
      <w:pPr>
        <w:widowControl w:val="0"/>
        <w:numPr>
          <w:ilvl w:val="0"/>
          <w:numId w:val="13"/>
        </w:numPr>
        <w:tabs>
          <w:tab w:val="left" w:pos="473"/>
        </w:tabs>
        <w:autoSpaceDE w:val="0"/>
        <w:autoSpaceDN w:val="0"/>
        <w:ind w:right="233" w:firstLine="88"/>
        <w:rPr>
          <w:rFonts w:ascii="Arial" w:eastAsia="Arial" w:hAnsi="Arial" w:cs="Arial"/>
          <w:sz w:val="16"/>
          <w:szCs w:val="22"/>
        </w:rPr>
      </w:pPr>
      <w:r w:rsidRPr="00A36A6F">
        <w:rPr>
          <w:rFonts w:ascii="Arial" w:eastAsia="Arial" w:hAnsi="Arial" w:cs="Arial"/>
          <w:sz w:val="16"/>
          <w:szCs w:val="22"/>
        </w:rPr>
        <w:t>Where</w:t>
      </w:r>
      <w:r w:rsidRPr="00A36A6F">
        <w:rPr>
          <w:rFonts w:ascii="Arial" w:eastAsia="Arial" w:hAnsi="Arial" w:cs="Arial"/>
          <w:spacing w:val="-6"/>
          <w:sz w:val="16"/>
          <w:szCs w:val="22"/>
        </w:rPr>
        <w:t xml:space="preserve"> </w:t>
      </w:r>
      <w:r w:rsidRPr="00A36A6F">
        <w:rPr>
          <w:rFonts w:ascii="Arial" w:eastAsia="Arial" w:hAnsi="Arial" w:cs="Arial"/>
          <w:sz w:val="16"/>
          <w:szCs w:val="22"/>
        </w:rPr>
        <w:t>the</w:t>
      </w:r>
      <w:r w:rsidRPr="00A36A6F">
        <w:rPr>
          <w:rFonts w:ascii="Arial" w:eastAsia="Arial" w:hAnsi="Arial" w:cs="Arial"/>
          <w:spacing w:val="-4"/>
          <w:sz w:val="16"/>
          <w:szCs w:val="22"/>
        </w:rPr>
        <w:t xml:space="preserve"> </w:t>
      </w:r>
      <w:r w:rsidRPr="00A36A6F">
        <w:rPr>
          <w:rFonts w:ascii="Arial" w:eastAsia="Arial" w:hAnsi="Arial" w:cs="Arial"/>
          <w:sz w:val="16"/>
          <w:szCs w:val="22"/>
        </w:rPr>
        <w:t>prospective</w:t>
      </w:r>
      <w:r w:rsidRPr="00A36A6F">
        <w:rPr>
          <w:rFonts w:ascii="Arial" w:eastAsia="Arial" w:hAnsi="Arial" w:cs="Arial"/>
          <w:spacing w:val="-6"/>
          <w:sz w:val="16"/>
          <w:szCs w:val="22"/>
        </w:rPr>
        <w:t xml:space="preserve"> </w:t>
      </w:r>
      <w:r w:rsidRPr="00A36A6F">
        <w:rPr>
          <w:rFonts w:ascii="Arial" w:eastAsia="Arial" w:hAnsi="Arial" w:cs="Arial"/>
          <w:sz w:val="16"/>
          <w:szCs w:val="22"/>
        </w:rPr>
        <w:t>participant</w:t>
      </w:r>
      <w:r w:rsidRPr="00A36A6F">
        <w:rPr>
          <w:rFonts w:ascii="Arial" w:eastAsia="Arial" w:hAnsi="Arial" w:cs="Arial"/>
          <w:spacing w:val="-6"/>
          <w:sz w:val="16"/>
          <w:szCs w:val="22"/>
        </w:rPr>
        <w:t xml:space="preserve"> </w:t>
      </w:r>
      <w:r w:rsidRPr="00A36A6F">
        <w:rPr>
          <w:rFonts w:ascii="Arial" w:eastAsia="Arial" w:hAnsi="Arial" w:cs="Arial"/>
          <w:sz w:val="16"/>
          <w:szCs w:val="22"/>
        </w:rPr>
        <w:t>is</w:t>
      </w:r>
      <w:r w:rsidRPr="00A36A6F">
        <w:rPr>
          <w:rFonts w:ascii="Arial" w:eastAsia="Arial" w:hAnsi="Arial" w:cs="Arial"/>
          <w:spacing w:val="-5"/>
          <w:sz w:val="16"/>
          <w:szCs w:val="22"/>
        </w:rPr>
        <w:t xml:space="preserve"> </w:t>
      </w:r>
      <w:r w:rsidRPr="00A36A6F">
        <w:rPr>
          <w:rFonts w:ascii="Arial" w:eastAsia="Arial" w:hAnsi="Arial" w:cs="Arial"/>
          <w:sz w:val="16"/>
          <w:szCs w:val="22"/>
        </w:rPr>
        <w:t>unable</w:t>
      </w:r>
      <w:r w:rsidRPr="00A36A6F">
        <w:rPr>
          <w:rFonts w:ascii="Arial" w:eastAsia="Arial" w:hAnsi="Arial" w:cs="Arial"/>
          <w:spacing w:val="-6"/>
          <w:sz w:val="16"/>
          <w:szCs w:val="22"/>
        </w:rPr>
        <w:t xml:space="preserve"> </w:t>
      </w:r>
      <w:r w:rsidRPr="00A36A6F">
        <w:rPr>
          <w:rFonts w:ascii="Arial" w:eastAsia="Arial" w:hAnsi="Arial" w:cs="Arial"/>
          <w:sz w:val="16"/>
          <w:szCs w:val="22"/>
        </w:rPr>
        <w:t>to</w:t>
      </w:r>
      <w:r w:rsidRPr="00A36A6F">
        <w:rPr>
          <w:rFonts w:ascii="Arial" w:eastAsia="Arial" w:hAnsi="Arial" w:cs="Arial"/>
          <w:spacing w:val="-4"/>
          <w:sz w:val="16"/>
          <w:szCs w:val="22"/>
        </w:rPr>
        <w:t xml:space="preserve"> </w:t>
      </w:r>
      <w:proofErr w:type="gramStart"/>
      <w:r w:rsidRPr="00A36A6F">
        <w:rPr>
          <w:rFonts w:ascii="Arial" w:eastAsia="Arial" w:hAnsi="Arial" w:cs="Arial"/>
          <w:sz w:val="16"/>
          <w:szCs w:val="22"/>
        </w:rPr>
        <w:t>certify</w:t>
      </w:r>
      <w:r w:rsidRPr="00A36A6F">
        <w:rPr>
          <w:rFonts w:ascii="Arial" w:eastAsia="Arial" w:hAnsi="Arial" w:cs="Arial"/>
          <w:spacing w:val="-5"/>
          <w:sz w:val="16"/>
          <w:szCs w:val="22"/>
        </w:rPr>
        <w:t xml:space="preserve"> </w:t>
      </w:r>
      <w:r w:rsidRPr="00A36A6F">
        <w:rPr>
          <w:rFonts w:ascii="Arial" w:eastAsia="Arial" w:hAnsi="Arial" w:cs="Arial"/>
          <w:sz w:val="16"/>
          <w:szCs w:val="22"/>
        </w:rPr>
        <w:t>to</w:t>
      </w:r>
      <w:proofErr w:type="gramEnd"/>
      <w:r w:rsidRPr="00A36A6F">
        <w:rPr>
          <w:rFonts w:ascii="Arial" w:eastAsia="Arial" w:hAnsi="Arial" w:cs="Arial"/>
          <w:sz w:val="16"/>
          <w:szCs w:val="22"/>
        </w:rPr>
        <w:t xml:space="preserve"> any of the statements in this certification, such prospective participant should attach an explanation to this proposal.</w:t>
      </w:r>
      <w:r w:rsidRPr="00A36A6F">
        <w:rPr>
          <w:rFonts w:ascii="Arial" w:eastAsia="Arial" w:hAnsi="Arial" w:cs="Arial"/>
          <w:spacing w:val="40"/>
          <w:sz w:val="16"/>
          <w:szCs w:val="22"/>
        </w:rPr>
        <w:t xml:space="preserve"> </w:t>
      </w:r>
      <w:r w:rsidRPr="00A36A6F">
        <w:rPr>
          <w:rFonts w:ascii="Arial" w:eastAsia="Arial" w:hAnsi="Arial" w:cs="Arial"/>
          <w:sz w:val="16"/>
          <w:szCs w:val="22"/>
        </w:rPr>
        <w:t>2 CFR 180.335 and 180.340.</w:t>
      </w:r>
    </w:p>
    <w:p w14:paraId="284B43F2" w14:textId="77777777" w:rsidR="00A36A6F" w:rsidRPr="00A36A6F" w:rsidRDefault="00A36A6F" w:rsidP="00A36A6F">
      <w:pPr>
        <w:widowControl w:val="0"/>
        <w:autoSpaceDE w:val="0"/>
        <w:autoSpaceDN w:val="0"/>
        <w:spacing w:before="184"/>
        <w:rPr>
          <w:rFonts w:ascii="Arial" w:eastAsia="Arial" w:hAnsi="Arial" w:cs="Arial"/>
          <w:sz w:val="16"/>
          <w:szCs w:val="22"/>
        </w:rPr>
      </w:pPr>
      <w:r w:rsidRPr="00A36A6F">
        <w:rPr>
          <w:rFonts w:ascii="Arial" w:eastAsia="Arial" w:hAnsi="Arial" w:cs="Arial"/>
          <w:sz w:val="16"/>
          <w:szCs w:val="22"/>
        </w:rPr>
        <w:t>*</w:t>
      </w:r>
      <w:r w:rsidRPr="00A36A6F">
        <w:rPr>
          <w:rFonts w:ascii="Arial" w:eastAsia="Arial" w:hAnsi="Arial" w:cs="Arial"/>
          <w:spacing w:val="-1"/>
          <w:sz w:val="16"/>
          <w:szCs w:val="22"/>
        </w:rPr>
        <w:t xml:space="preserve"> </w:t>
      </w:r>
      <w:r w:rsidRPr="00A36A6F">
        <w:rPr>
          <w:rFonts w:ascii="Arial" w:eastAsia="Arial" w:hAnsi="Arial" w:cs="Arial"/>
          <w:sz w:val="16"/>
          <w:szCs w:val="22"/>
        </w:rPr>
        <w:t>*</w:t>
      </w:r>
      <w:r w:rsidRPr="00A36A6F">
        <w:rPr>
          <w:rFonts w:ascii="Arial" w:eastAsia="Arial" w:hAnsi="Arial" w:cs="Arial"/>
          <w:spacing w:val="-1"/>
          <w:sz w:val="16"/>
          <w:szCs w:val="22"/>
        </w:rPr>
        <w:t xml:space="preserve"> </w:t>
      </w:r>
      <w:r w:rsidRPr="00A36A6F">
        <w:rPr>
          <w:rFonts w:ascii="Arial" w:eastAsia="Arial" w:hAnsi="Arial" w:cs="Arial"/>
          <w:sz w:val="16"/>
          <w:szCs w:val="22"/>
        </w:rPr>
        <w:t>* *</w:t>
      </w:r>
      <w:r w:rsidRPr="00A36A6F">
        <w:rPr>
          <w:rFonts w:ascii="Arial" w:eastAsia="Arial" w:hAnsi="Arial" w:cs="Arial"/>
          <w:spacing w:val="-1"/>
          <w:sz w:val="16"/>
          <w:szCs w:val="22"/>
        </w:rPr>
        <w:t xml:space="preserve"> </w:t>
      </w:r>
      <w:r w:rsidRPr="00A36A6F">
        <w:rPr>
          <w:rFonts w:ascii="Arial" w:eastAsia="Arial" w:hAnsi="Arial" w:cs="Arial"/>
          <w:spacing w:val="-10"/>
          <w:sz w:val="16"/>
          <w:szCs w:val="22"/>
        </w:rPr>
        <w:t>*</w:t>
      </w:r>
    </w:p>
    <w:p w14:paraId="6A7A67DD" w14:textId="77777777" w:rsidR="00A36A6F" w:rsidRPr="00A36A6F" w:rsidRDefault="00A36A6F" w:rsidP="00A36A6F">
      <w:pPr>
        <w:widowControl w:val="0"/>
        <w:autoSpaceDE w:val="0"/>
        <w:autoSpaceDN w:val="0"/>
        <w:rPr>
          <w:rFonts w:ascii="Arial" w:eastAsia="Arial" w:hAnsi="Arial" w:cs="Arial"/>
          <w:sz w:val="16"/>
          <w:szCs w:val="16"/>
        </w:rPr>
      </w:pPr>
    </w:p>
    <w:p w14:paraId="74EF7807" w14:textId="77777777" w:rsidR="00A36A6F" w:rsidRPr="00A36A6F" w:rsidRDefault="00A36A6F" w:rsidP="005D1515">
      <w:pPr>
        <w:widowControl w:val="0"/>
        <w:numPr>
          <w:ilvl w:val="2"/>
          <w:numId w:val="39"/>
        </w:numPr>
        <w:tabs>
          <w:tab w:val="left" w:pos="295"/>
        </w:tabs>
        <w:autoSpaceDE w:val="0"/>
        <w:autoSpaceDN w:val="0"/>
        <w:ind w:left="119" w:right="127" w:firstLine="0"/>
        <w:rPr>
          <w:rFonts w:ascii="Arial" w:eastAsia="Arial" w:hAnsi="Arial" w:cs="Arial"/>
          <w:bCs/>
          <w:sz w:val="16"/>
          <w:szCs w:val="16"/>
        </w:rPr>
      </w:pPr>
      <w:r w:rsidRPr="00A36A6F">
        <w:rPr>
          <w:rFonts w:ascii="Arial" w:eastAsia="Arial" w:hAnsi="Arial" w:cs="Arial"/>
          <w:b/>
          <w:sz w:val="16"/>
          <w:szCs w:val="22"/>
        </w:rPr>
        <w:t>Instructions</w:t>
      </w:r>
      <w:r w:rsidRPr="00A36A6F">
        <w:rPr>
          <w:rFonts w:ascii="Arial" w:eastAsia="Arial" w:hAnsi="Arial" w:cs="Arial"/>
          <w:b/>
          <w:bCs/>
          <w:spacing w:val="-7"/>
          <w:sz w:val="16"/>
          <w:szCs w:val="16"/>
        </w:rPr>
        <w:t xml:space="preserve"> </w:t>
      </w:r>
      <w:r w:rsidRPr="00A36A6F">
        <w:rPr>
          <w:rFonts w:ascii="Arial" w:eastAsia="Arial" w:hAnsi="Arial" w:cs="Arial"/>
          <w:b/>
          <w:bCs/>
          <w:sz w:val="16"/>
          <w:szCs w:val="16"/>
        </w:rPr>
        <w:t>for</w:t>
      </w:r>
      <w:r w:rsidRPr="00A36A6F">
        <w:rPr>
          <w:rFonts w:ascii="Arial" w:eastAsia="Arial" w:hAnsi="Arial" w:cs="Arial"/>
          <w:b/>
          <w:bCs/>
          <w:spacing w:val="-7"/>
          <w:sz w:val="16"/>
          <w:szCs w:val="16"/>
        </w:rPr>
        <w:t xml:space="preserve"> </w:t>
      </w:r>
      <w:r w:rsidRPr="00A36A6F">
        <w:rPr>
          <w:rFonts w:ascii="Arial" w:eastAsia="Arial" w:hAnsi="Arial" w:cs="Arial"/>
          <w:b/>
          <w:bCs/>
          <w:sz w:val="16"/>
          <w:szCs w:val="16"/>
        </w:rPr>
        <w:t>Certification</w:t>
      </w:r>
      <w:r w:rsidRPr="00A36A6F">
        <w:rPr>
          <w:rFonts w:ascii="Arial" w:eastAsia="Arial" w:hAnsi="Arial" w:cs="Arial"/>
          <w:b/>
          <w:bCs/>
          <w:spacing w:val="-7"/>
          <w:sz w:val="16"/>
          <w:szCs w:val="16"/>
        </w:rPr>
        <w:t xml:space="preserve"> </w:t>
      </w:r>
      <w:r w:rsidRPr="00A36A6F">
        <w:rPr>
          <w:rFonts w:ascii="Arial" w:eastAsia="Arial" w:hAnsi="Arial" w:cs="Arial"/>
          <w:b/>
          <w:bCs/>
          <w:sz w:val="16"/>
          <w:szCs w:val="16"/>
        </w:rPr>
        <w:t>-</w:t>
      </w:r>
      <w:r w:rsidRPr="00A36A6F">
        <w:rPr>
          <w:rFonts w:ascii="Arial" w:eastAsia="Arial" w:hAnsi="Arial" w:cs="Arial"/>
          <w:b/>
          <w:bCs/>
          <w:spacing w:val="-7"/>
          <w:sz w:val="16"/>
          <w:szCs w:val="16"/>
        </w:rPr>
        <w:t xml:space="preserve"> </w:t>
      </w:r>
      <w:r w:rsidRPr="00A36A6F">
        <w:rPr>
          <w:rFonts w:ascii="Arial" w:eastAsia="Arial" w:hAnsi="Arial" w:cs="Arial"/>
          <w:b/>
          <w:bCs/>
          <w:sz w:val="16"/>
          <w:szCs w:val="16"/>
        </w:rPr>
        <w:t>Lower</w:t>
      </w:r>
      <w:r w:rsidRPr="00A36A6F">
        <w:rPr>
          <w:rFonts w:ascii="Arial" w:eastAsia="Arial" w:hAnsi="Arial" w:cs="Arial"/>
          <w:b/>
          <w:bCs/>
          <w:spacing w:val="-7"/>
          <w:sz w:val="16"/>
          <w:szCs w:val="16"/>
        </w:rPr>
        <w:t xml:space="preserve"> </w:t>
      </w:r>
      <w:r w:rsidRPr="00A36A6F">
        <w:rPr>
          <w:rFonts w:ascii="Arial" w:eastAsia="Arial" w:hAnsi="Arial" w:cs="Arial"/>
          <w:b/>
          <w:bCs/>
          <w:sz w:val="16"/>
          <w:szCs w:val="16"/>
        </w:rPr>
        <w:t>Tier</w:t>
      </w:r>
      <w:r w:rsidRPr="00A36A6F">
        <w:rPr>
          <w:rFonts w:ascii="Arial" w:eastAsia="Arial" w:hAnsi="Arial" w:cs="Arial"/>
          <w:b/>
          <w:bCs/>
          <w:spacing w:val="-7"/>
          <w:sz w:val="16"/>
          <w:szCs w:val="16"/>
        </w:rPr>
        <w:t xml:space="preserve"> </w:t>
      </w:r>
      <w:r w:rsidRPr="00A36A6F">
        <w:rPr>
          <w:rFonts w:ascii="Arial" w:eastAsia="Arial" w:hAnsi="Arial" w:cs="Arial"/>
          <w:b/>
          <w:bCs/>
          <w:spacing w:val="-2"/>
          <w:sz w:val="16"/>
          <w:szCs w:val="16"/>
        </w:rPr>
        <w:t>Participants:</w:t>
      </w:r>
    </w:p>
    <w:p w14:paraId="21DC9038" w14:textId="77777777" w:rsidR="00A36A6F" w:rsidRPr="00A36A6F" w:rsidRDefault="00A36A6F" w:rsidP="00A36A6F">
      <w:pPr>
        <w:widowControl w:val="0"/>
        <w:autoSpaceDE w:val="0"/>
        <w:autoSpaceDN w:val="0"/>
        <w:rPr>
          <w:rFonts w:ascii="Arial" w:eastAsia="Arial" w:hAnsi="Arial" w:cs="Arial"/>
          <w:b/>
          <w:sz w:val="16"/>
          <w:szCs w:val="16"/>
        </w:rPr>
      </w:pPr>
    </w:p>
    <w:p w14:paraId="25956892" w14:textId="77777777" w:rsidR="00A36A6F" w:rsidRPr="00A36A6F" w:rsidRDefault="00A36A6F" w:rsidP="00A36A6F">
      <w:pPr>
        <w:widowControl w:val="0"/>
        <w:autoSpaceDE w:val="0"/>
        <w:autoSpaceDN w:val="0"/>
        <w:ind w:right="31"/>
        <w:rPr>
          <w:rFonts w:ascii="Arial" w:eastAsia="Arial" w:hAnsi="Arial" w:cs="Arial"/>
          <w:sz w:val="16"/>
          <w:szCs w:val="16"/>
        </w:rPr>
      </w:pPr>
      <w:r w:rsidRPr="00A36A6F">
        <w:rPr>
          <w:rFonts w:ascii="Arial" w:eastAsia="Arial" w:hAnsi="Arial" w:cs="Arial"/>
          <w:sz w:val="16"/>
          <w:szCs w:val="16"/>
        </w:rPr>
        <w:t>(Applicable</w:t>
      </w:r>
      <w:r w:rsidRPr="00A36A6F">
        <w:rPr>
          <w:rFonts w:ascii="Arial" w:eastAsia="Arial" w:hAnsi="Arial" w:cs="Arial"/>
          <w:spacing w:val="-6"/>
          <w:sz w:val="16"/>
          <w:szCs w:val="16"/>
        </w:rPr>
        <w:t xml:space="preserve"> </w:t>
      </w:r>
      <w:r w:rsidRPr="00A36A6F">
        <w:rPr>
          <w:rFonts w:ascii="Arial" w:eastAsia="Arial" w:hAnsi="Arial" w:cs="Arial"/>
          <w:sz w:val="16"/>
          <w:szCs w:val="16"/>
        </w:rPr>
        <w:t>to</w:t>
      </w:r>
      <w:r w:rsidRPr="00A36A6F">
        <w:rPr>
          <w:rFonts w:ascii="Arial" w:eastAsia="Arial" w:hAnsi="Arial" w:cs="Arial"/>
          <w:spacing w:val="-6"/>
          <w:sz w:val="16"/>
          <w:szCs w:val="16"/>
        </w:rPr>
        <w:t xml:space="preserve"> </w:t>
      </w:r>
      <w:r w:rsidRPr="00A36A6F">
        <w:rPr>
          <w:rFonts w:ascii="Arial" w:eastAsia="Arial" w:hAnsi="Arial" w:cs="Arial"/>
          <w:sz w:val="16"/>
          <w:szCs w:val="16"/>
        </w:rPr>
        <w:t>all</w:t>
      </w:r>
      <w:r w:rsidRPr="00A36A6F">
        <w:rPr>
          <w:rFonts w:ascii="Arial" w:eastAsia="Arial" w:hAnsi="Arial" w:cs="Arial"/>
          <w:spacing w:val="-6"/>
          <w:sz w:val="16"/>
          <w:szCs w:val="16"/>
        </w:rPr>
        <w:t xml:space="preserve"> </w:t>
      </w:r>
      <w:r w:rsidRPr="00A36A6F">
        <w:rPr>
          <w:rFonts w:ascii="Arial" w:eastAsia="Arial" w:hAnsi="Arial" w:cs="Arial"/>
          <w:sz w:val="16"/>
          <w:szCs w:val="16"/>
        </w:rPr>
        <w:t>subcontracts,</w:t>
      </w:r>
      <w:r w:rsidRPr="00A36A6F">
        <w:rPr>
          <w:rFonts w:ascii="Arial" w:eastAsia="Arial" w:hAnsi="Arial" w:cs="Arial"/>
          <w:spacing w:val="-6"/>
          <w:sz w:val="16"/>
          <w:szCs w:val="16"/>
        </w:rPr>
        <w:t xml:space="preserve"> </w:t>
      </w:r>
      <w:r w:rsidRPr="00A36A6F">
        <w:rPr>
          <w:rFonts w:ascii="Arial" w:eastAsia="Arial" w:hAnsi="Arial" w:cs="Arial"/>
          <w:sz w:val="16"/>
          <w:szCs w:val="16"/>
        </w:rPr>
        <w:t>purchase</w:t>
      </w:r>
      <w:r w:rsidRPr="00A36A6F">
        <w:rPr>
          <w:rFonts w:ascii="Arial" w:eastAsia="Arial" w:hAnsi="Arial" w:cs="Arial"/>
          <w:spacing w:val="-6"/>
          <w:sz w:val="16"/>
          <w:szCs w:val="16"/>
        </w:rPr>
        <w:t xml:space="preserve"> </w:t>
      </w:r>
      <w:r w:rsidRPr="00A36A6F">
        <w:rPr>
          <w:rFonts w:ascii="Arial" w:eastAsia="Arial" w:hAnsi="Arial" w:cs="Arial"/>
          <w:sz w:val="16"/>
          <w:szCs w:val="16"/>
        </w:rPr>
        <w:t>orders,</w:t>
      </w:r>
      <w:r w:rsidRPr="00A36A6F">
        <w:rPr>
          <w:rFonts w:ascii="Arial" w:eastAsia="Arial" w:hAnsi="Arial" w:cs="Arial"/>
          <w:spacing w:val="-6"/>
          <w:sz w:val="16"/>
          <w:szCs w:val="16"/>
        </w:rPr>
        <w:t xml:space="preserve"> </w:t>
      </w:r>
      <w:r w:rsidRPr="00A36A6F">
        <w:rPr>
          <w:rFonts w:ascii="Arial" w:eastAsia="Arial" w:hAnsi="Arial" w:cs="Arial"/>
          <w:sz w:val="16"/>
          <w:szCs w:val="16"/>
        </w:rPr>
        <w:t>and</w:t>
      </w:r>
      <w:r w:rsidRPr="00A36A6F">
        <w:rPr>
          <w:rFonts w:ascii="Arial" w:eastAsia="Arial" w:hAnsi="Arial" w:cs="Arial"/>
          <w:spacing w:val="-6"/>
          <w:sz w:val="16"/>
          <w:szCs w:val="16"/>
        </w:rPr>
        <w:t xml:space="preserve"> </w:t>
      </w:r>
      <w:r w:rsidRPr="00A36A6F">
        <w:rPr>
          <w:rFonts w:ascii="Arial" w:eastAsia="Arial" w:hAnsi="Arial" w:cs="Arial"/>
          <w:sz w:val="16"/>
          <w:szCs w:val="16"/>
        </w:rPr>
        <w:t>other lower tier transactions requiring prior FHWA approval or estimated to cost $25,000 or more - 2 CFR Parts 180 and 1200).</w:t>
      </w:r>
      <w:r w:rsidRPr="00A36A6F">
        <w:rPr>
          <w:rFonts w:ascii="Arial" w:eastAsia="Arial" w:hAnsi="Arial" w:cs="Arial"/>
          <w:spacing w:val="40"/>
          <w:sz w:val="16"/>
          <w:szCs w:val="16"/>
        </w:rPr>
        <w:t xml:space="preserve"> </w:t>
      </w:r>
      <w:r w:rsidRPr="00A36A6F">
        <w:rPr>
          <w:rFonts w:ascii="Arial" w:eastAsia="Arial" w:hAnsi="Arial" w:cs="Arial"/>
          <w:sz w:val="16"/>
          <w:szCs w:val="16"/>
        </w:rPr>
        <w:t>2 CFR 180.220 and 1200.220.</w:t>
      </w:r>
    </w:p>
    <w:p w14:paraId="6FD973AA" w14:textId="77777777" w:rsidR="00A36A6F" w:rsidRPr="00A36A6F" w:rsidRDefault="00A36A6F" w:rsidP="005D1515">
      <w:pPr>
        <w:widowControl w:val="0"/>
        <w:numPr>
          <w:ilvl w:val="0"/>
          <w:numId w:val="12"/>
        </w:numPr>
        <w:tabs>
          <w:tab w:val="left" w:pos="472"/>
        </w:tabs>
        <w:autoSpaceDE w:val="0"/>
        <w:autoSpaceDN w:val="0"/>
        <w:spacing w:before="183"/>
        <w:ind w:right="48" w:firstLine="177"/>
        <w:rPr>
          <w:rFonts w:ascii="Arial" w:eastAsia="Arial" w:hAnsi="Arial" w:cs="Arial"/>
          <w:sz w:val="16"/>
          <w:szCs w:val="22"/>
        </w:rPr>
      </w:pPr>
      <w:r w:rsidRPr="00A36A6F">
        <w:rPr>
          <w:rFonts w:ascii="Arial" w:eastAsia="Arial" w:hAnsi="Arial" w:cs="Arial"/>
          <w:sz w:val="16"/>
          <w:szCs w:val="22"/>
        </w:rPr>
        <w:t>By signing and submitting this proposal, the prospective lower</w:t>
      </w:r>
      <w:r w:rsidRPr="00A36A6F">
        <w:rPr>
          <w:rFonts w:ascii="Arial" w:eastAsia="Arial" w:hAnsi="Arial" w:cs="Arial"/>
          <w:spacing w:val="-5"/>
          <w:sz w:val="16"/>
          <w:szCs w:val="22"/>
        </w:rPr>
        <w:t xml:space="preserve"> </w:t>
      </w:r>
      <w:r w:rsidRPr="00A36A6F">
        <w:rPr>
          <w:rFonts w:ascii="Arial" w:eastAsia="Arial" w:hAnsi="Arial" w:cs="Arial"/>
          <w:sz w:val="16"/>
          <w:szCs w:val="22"/>
        </w:rPr>
        <w:t>tier</w:t>
      </w:r>
      <w:r w:rsidRPr="00A36A6F">
        <w:rPr>
          <w:rFonts w:ascii="Arial" w:eastAsia="Arial" w:hAnsi="Arial" w:cs="Arial"/>
          <w:spacing w:val="-5"/>
          <w:sz w:val="16"/>
          <w:szCs w:val="22"/>
        </w:rPr>
        <w:t xml:space="preserve"> </w:t>
      </w:r>
      <w:r w:rsidRPr="00A36A6F">
        <w:rPr>
          <w:rFonts w:ascii="Arial" w:eastAsia="Arial" w:hAnsi="Arial" w:cs="Arial"/>
          <w:sz w:val="16"/>
          <w:szCs w:val="22"/>
        </w:rPr>
        <w:t>participant</w:t>
      </w:r>
      <w:r w:rsidRPr="00A36A6F">
        <w:rPr>
          <w:rFonts w:ascii="Arial" w:eastAsia="Arial" w:hAnsi="Arial" w:cs="Arial"/>
          <w:spacing w:val="-5"/>
          <w:sz w:val="16"/>
          <w:szCs w:val="22"/>
        </w:rPr>
        <w:t xml:space="preserve"> </w:t>
      </w:r>
      <w:r w:rsidRPr="00A36A6F">
        <w:rPr>
          <w:rFonts w:ascii="Arial" w:eastAsia="Arial" w:hAnsi="Arial" w:cs="Arial"/>
          <w:sz w:val="16"/>
          <w:szCs w:val="22"/>
        </w:rPr>
        <w:t>is</w:t>
      </w:r>
      <w:r w:rsidRPr="00A36A6F">
        <w:rPr>
          <w:rFonts w:ascii="Arial" w:eastAsia="Arial" w:hAnsi="Arial" w:cs="Arial"/>
          <w:spacing w:val="-4"/>
          <w:sz w:val="16"/>
          <w:szCs w:val="22"/>
        </w:rPr>
        <w:t xml:space="preserve"> </w:t>
      </w:r>
      <w:r w:rsidRPr="00A36A6F">
        <w:rPr>
          <w:rFonts w:ascii="Arial" w:eastAsia="Arial" w:hAnsi="Arial" w:cs="Arial"/>
          <w:sz w:val="16"/>
          <w:szCs w:val="22"/>
        </w:rPr>
        <w:t>providing</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certification</w:t>
      </w:r>
      <w:r w:rsidRPr="00A36A6F">
        <w:rPr>
          <w:rFonts w:ascii="Arial" w:eastAsia="Arial" w:hAnsi="Arial" w:cs="Arial"/>
          <w:spacing w:val="-5"/>
          <w:sz w:val="16"/>
          <w:szCs w:val="22"/>
        </w:rPr>
        <w:t xml:space="preserve"> </w:t>
      </w:r>
      <w:r w:rsidRPr="00A36A6F">
        <w:rPr>
          <w:rFonts w:ascii="Arial" w:eastAsia="Arial" w:hAnsi="Arial" w:cs="Arial"/>
          <w:sz w:val="16"/>
          <w:szCs w:val="22"/>
        </w:rPr>
        <w:t>set</w:t>
      </w:r>
      <w:r w:rsidRPr="00A36A6F">
        <w:rPr>
          <w:rFonts w:ascii="Arial" w:eastAsia="Arial" w:hAnsi="Arial" w:cs="Arial"/>
          <w:spacing w:val="-5"/>
          <w:sz w:val="16"/>
          <w:szCs w:val="22"/>
        </w:rPr>
        <w:t xml:space="preserve"> </w:t>
      </w:r>
      <w:r w:rsidRPr="00A36A6F">
        <w:rPr>
          <w:rFonts w:ascii="Arial" w:eastAsia="Arial" w:hAnsi="Arial" w:cs="Arial"/>
          <w:sz w:val="16"/>
          <w:szCs w:val="22"/>
        </w:rPr>
        <w:t>out</w:t>
      </w:r>
      <w:r w:rsidRPr="00A36A6F">
        <w:rPr>
          <w:rFonts w:ascii="Arial" w:eastAsia="Arial" w:hAnsi="Arial" w:cs="Arial"/>
          <w:spacing w:val="-5"/>
          <w:sz w:val="16"/>
          <w:szCs w:val="22"/>
        </w:rPr>
        <w:t xml:space="preserve"> </w:t>
      </w:r>
      <w:r w:rsidRPr="00A36A6F">
        <w:rPr>
          <w:rFonts w:ascii="Arial" w:eastAsia="Arial" w:hAnsi="Arial" w:cs="Arial"/>
          <w:sz w:val="16"/>
          <w:szCs w:val="22"/>
        </w:rPr>
        <w:t>below.</w:t>
      </w:r>
    </w:p>
    <w:p w14:paraId="04373DAB" w14:textId="77777777" w:rsidR="00A36A6F" w:rsidRPr="00A36A6F" w:rsidRDefault="00A36A6F" w:rsidP="00A36A6F">
      <w:pPr>
        <w:widowControl w:val="0"/>
        <w:autoSpaceDE w:val="0"/>
        <w:autoSpaceDN w:val="0"/>
        <w:rPr>
          <w:rFonts w:ascii="Arial" w:eastAsia="Arial" w:hAnsi="Arial" w:cs="Arial"/>
          <w:sz w:val="16"/>
          <w:szCs w:val="16"/>
        </w:rPr>
      </w:pPr>
    </w:p>
    <w:p w14:paraId="564574CE" w14:textId="77777777" w:rsidR="00A36A6F" w:rsidRPr="00A36A6F" w:rsidRDefault="00A36A6F" w:rsidP="005D1515">
      <w:pPr>
        <w:widowControl w:val="0"/>
        <w:numPr>
          <w:ilvl w:val="0"/>
          <w:numId w:val="12"/>
        </w:numPr>
        <w:tabs>
          <w:tab w:val="left" w:pos="472"/>
        </w:tabs>
        <w:autoSpaceDE w:val="0"/>
        <w:autoSpaceDN w:val="0"/>
        <w:ind w:right="56" w:firstLine="177"/>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certification</w:t>
      </w:r>
      <w:r w:rsidRPr="00A36A6F">
        <w:rPr>
          <w:rFonts w:ascii="Arial" w:eastAsia="Arial" w:hAnsi="Arial" w:cs="Arial"/>
          <w:spacing w:val="-5"/>
          <w:sz w:val="16"/>
          <w:szCs w:val="22"/>
        </w:rPr>
        <w:t xml:space="preserve"> </w:t>
      </w:r>
      <w:r w:rsidRPr="00A36A6F">
        <w:rPr>
          <w:rFonts w:ascii="Arial" w:eastAsia="Arial" w:hAnsi="Arial" w:cs="Arial"/>
          <w:sz w:val="16"/>
          <w:szCs w:val="22"/>
        </w:rPr>
        <w:t>in</w:t>
      </w:r>
      <w:r w:rsidRPr="00A36A6F">
        <w:rPr>
          <w:rFonts w:ascii="Arial" w:eastAsia="Arial" w:hAnsi="Arial" w:cs="Arial"/>
          <w:spacing w:val="-5"/>
          <w:sz w:val="16"/>
          <w:szCs w:val="22"/>
        </w:rPr>
        <w:t xml:space="preserve"> </w:t>
      </w:r>
      <w:r w:rsidRPr="00A36A6F">
        <w:rPr>
          <w:rFonts w:ascii="Arial" w:eastAsia="Arial" w:hAnsi="Arial" w:cs="Arial"/>
          <w:sz w:val="16"/>
          <w:szCs w:val="22"/>
        </w:rPr>
        <w:t>this</w:t>
      </w:r>
      <w:r w:rsidRPr="00A36A6F">
        <w:rPr>
          <w:rFonts w:ascii="Arial" w:eastAsia="Arial" w:hAnsi="Arial" w:cs="Arial"/>
          <w:spacing w:val="-4"/>
          <w:sz w:val="16"/>
          <w:szCs w:val="22"/>
        </w:rPr>
        <w:t xml:space="preserve"> </w:t>
      </w:r>
      <w:r w:rsidRPr="00A36A6F">
        <w:rPr>
          <w:rFonts w:ascii="Arial" w:eastAsia="Arial" w:hAnsi="Arial" w:cs="Arial"/>
          <w:sz w:val="16"/>
          <w:szCs w:val="22"/>
        </w:rPr>
        <w:t>clause</w:t>
      </w:r>
      <w:r w:rsidRPr="00A36A6F">
        <w:rPr>
          <w:rFonts w:ascii="Arial" w:eastAsia="Arial" w:hAnsi="Arial" w:cs="Arial"/>
          <w:spacing w:val="-6"/>
          <w:sz w:val="16"/>
          <w:szCs w:val="22"/>
        </w:rPr>
        <w:t xml:space="preserve"> </w:t>
      </w:r>
      <w:r w:rsidRPr="00A36A6F">
        <w:rPr>
          <w:rFonts w:ascii="Arial" w:eastAsia="Arial" w:hAnsi="Arial" w:cs="Arial"/>
          <w:sz w:val="16"/>
          <w:szCs w:val="22"/>
        </w:rPr>
        <w:t>is</w:t>
      </w:r>
      <w:r w:rsidRPr="00A36A6F">
        <w:rPr>
          <w:rFonts w:ascii="Arial" w:eastAsia="Arial" w:hAnsi="Arial" w:cs="Arial"/>
          <w:spacing w:val="-4"/>
          <w:sz w:val="16"/>
          <w:szCs w:val="22"/>
        </w:rPr>
        <w:t xml:space="preserve"> </w:t>
      </w:r>
      <w:r w:rsidRPr="00A36A6F">
        <w:rPr>
          <w:rFonts w:ascii="Arial" w:eastAsia="Arial" w:hAnsi="Arial" w:cs="Arial"/>
          <w:sz w:val="16"/>
          <w:szCs w:val="22"/>
        </w:rPr>
        <w:t>a</w:t>
      </w:r>
      <w:r w:rsidRPr="00A36A6F">
        <w:rPr>
          <w:rFonts w:ascii="Arial" w:eastAsia="Arial" w:hAnsi="Arial" w:cs="Arial"/>
          <w:spacing w:val="-5"/>
          <w:sz w:val="16"/>
          <w:szCs w:val="22"/>
        </w:rPr>
        <w:t xml:space="preserve"> </w:t>
      </w:r>
      <w:r w:rsidRPr="00A36A6F">
        <w:rPr>
          <w:rFonts w:ascii="Arial" w:eastAsia="Arial" w:hAnsi="Arial" w:cs="Arial"/>
          <w:sz w:val="16"/>
          <w:szCs w:val="22"/>
        </w:rPr>
        <w:t>material</w:t>
      </w:r>
      <w:r w:rsidRPr="00A36A6F">
        <w:rPr>
          <w:rFonts w:ascii="Arial" w:eastAsia="Arial" w:hAnsi="Arial" w:cs="Arial"/>
          <w:spacing w:val="-4"/>
          <w:sz w:val="16"/>
          <w:szCs w:val="22"/>
        </w:rPr>
        <w:t xml:space="preserve"> </w:t>
      </w:r>
      <w:r w:rsidRPr="00A36A6F">
        <w:rPr>
          <w:rFonts w:ascii="Arial" w:eastAsia="Arial" w:hAnsi="Arial" w:cs="Arial"/>
          <w:sz w:val="16"/>
          <w:szCs w:val="22"/>
        </w:rPr>
        <w:t xml:space="preserve">representation of fact upon which reliance was placed when this transaction was </w:t>
      </w:r>
      <w:proofErr w:type="gramStart"/>
      <w:r w:rsidRPr="00A36A6F">
        <w:rPr>
          <w:rFonts w:ascii="Arial" w:eastAsia="Arial" w:hAnsi="Arial" w:cs="Arial"/>
          <w:sz w:val="16"/>
          <w:szCs w:val="22"/>
        </w:rPr>
        <w:t>entered into</w:t>
      </w:r>
      <w:proofErr w:type="gramEnd"/>
      <w:r w:rsidRPr="00A36A6F">
        <w:rPr>
          <w:rFonts w:ascii="Arial" w:eastAsia="Arial" w:hAnsi="Arial" w:cs="Arial"/>
          <w:sz w:val="16"/>
          <w:szCs w:val="22"/>
        </w:rPr>
        <w:t>. If it is later determined that the prospective lower tier participant knowingly rendered an erroneous certification, in addition to other remedies available to the Federal Government, the department, or agency with which</w:t>
      </w:r>
    </w:p>
    <w:p w14:paraId="419ED8B4" w14:textId="77777777" w:rsidR="00A36A6F" w:rsidRPr="00A36A6F" w:rsidRDefault="00A36A6F" w:rsidP="00A36A6F">
      <w:pPr>
        <w:widowControl w:val="0"/>
        <w:autoSpaceDE w:val="0"/>
        <w:autoSpaceDN w:val="0"/>
        <w:spacing w:before="78"/>
        <w:ind w:right="132"/>
        <w:rPr>
          <w:rFonts w:ascii="Arial" w:eastAsia="Arial" w:hAnsi="Arial" w:cs="Arial"/>
          <w:sz w:val="16"/>
          <w:szCs w:val="16"/>
        </w:rPr>
      </w:pPr>
      <w:r w:rsidRPr="00A36A6F">
        <w:rPr>
          <w:rFonts w:ascii="Arial" w:eastAsia="Arial" w:hAnsi="Arial" w:cs="Arial"/>
          <w:sz w:val="16"/>
          <w:szCs w:val="16"/>
        </w:rPr>
        <w:br w:type="column"/>
      </w:r>
      <w:proofErr w:type="gramStart"/>
      <w:r w:rsidRPr="00A36A6F">
        <w:rPr>
          <w:rFonts w:ascii="Arial" w:eastAsia="Arial" w:hAnsi="Arial" w:cs="Arial"/>
          <w:sz w:val="16"/>
          <w:szCs w:val="16"/>
        </w:rPr>
        <w:t>this</w:t>
      </w:r>
      <w:proofErr w:type="gramEnd"/>
      <w:r w:rsidRPr="00A36A6F">
        <w:rPr>
          <w:rFonts w:ascii="Arial" w:eastAsia="Arial" w:hAnsi="Arial" w:cs="Arial"/>
          <w:spacing w:val="-6"/>
          <w:sz w:val="16"/>
          <w:szCs w:val="16"/>
        </w:rPr>
        <w:t xml:space="preserve"> </w:t>
      </w:r>
      <w:r w:rsidRPr="00A36A6F">
        <w:rPr>
          <w:rFonts w:ascii="Arial" w:eastAsia="Arial" w:hAnsi="Arial" w:cs="Arial"/>
          <w:sz w:val="16"/>
          <w:szCs w:val="16"/>
        </w:rPr>
        <w:t>transaction</w:t>
      </w:r>
      <w:r w:rsidRPr="00A36A6F">
        <w:rPr>
          <w:rFonts w:ascii="Arial" w:eastAsia="Arial" w:hAnsi="Arial" w:cs="Arial"/>
          <w:spacing w:val="-7"/>
          <w:sz w:val="16"/>
          <w:szCs w:val="16"/>
        </w:rPr>
        <w:t xml:space="preserve"> </w:t>
      </w:r>
      <w:r w:rsidRPr="00A36A6F">
        <w:rPr>
          <w:rFonts w:ascii="Arial" w:eastAsia="Arial" w:hAnsi="Arial" w:cs="Arial"/>
          <w:sz w:val="16"/>
          <w:szCs w:val="16"/>
        </w:rPr>
        <w:t>originated</w:t>
      </w:r>
      <w:r w:rsidRPr="00A36A6F">
        <w:rPr>
          <w:rFonts w:ascii="Arial" w:eastAsia="Arial" w:hAnsi="Arial" w:cs="Arial"/>
          <w:spacing w:val="-7"/>
          <w:sz w:val="16"/>
          <w:szCs w:val="16"/>
        </w:rPr>
        <w:t xml:space="preserve"> </w:t>
      </w:r>
      <w:r w:rsidRPr="00A36A6F">
        <w:rPr>
          <w:rFonts w:ascii="Arial" w:eastAsia="Arial" w:hAnsi="Arial" w:cs="Arial"/>
          <w:sz w:val="16"/>
          <w:szCs w:val="16"/>
        </w:rPr>
        <w:t>may</w:t>
      </w:r>
      <w:r w:rsidRPr="00A36A6F">
        <w:rPr>
          <w:rFonts w:ascii="Arial" w:eastAsia="Arial" w:hAnsi="Arial" w:cs="Arial"/>
          <w:spacing w:val="-6"/>
          <w:sz w:val="16"/>
          <w:szCs w:val="16"/>
        </w:rPr>
        <w:t xml:space="preserve"> </w:t>
      </w:r>
      <w:r w:rsidRPr="00A36A6F">
        <w:rPr>
          <w:rFonts w:ascii="Arial" w:eastAsia="Arial" w:hAnsi="Arial" w:cs="Arial"/>
          <w:sz w:val="16"/>
          <w:szCs w:val="16"/>
        </w:rPr>
        <w:t>pursue</w:t>
      </w:r>
      <w:r w:rsidRPr="00A36A6F">
        <w:rPr>
          <w:rFonts w:ascii="Arial" w:eastAsia="Arial" w:hAnsi="Arial" w:cs="Arial"/>
          <w:spacing w:val="-7"/>
          <w:sz w:val="16"/>
          <w:szCs w:val="16"/>
        </w:rPr>
        <w:t xml:space="preserve"> </w:t>
      </w:r>
      <w:r w:rsidRPr="00A36A6F">
        <w:rPr>
          <w:rFonts w:ascii="Arial" w:eastAsia="Arial" w:hAnsi="Arial" w:cs="Arial"/>
          <w:sz w:val="16"/>
          <w:szCs w:val="16"/>
        </w:rPr>
        <w:t>available</w:t>
      </w:r>
      <w:r w:rsidRPr="00A36A6F">
        <w:rPr>
          <w:rFonts w:ascii="Arial" w:eastAsia="Arial" w:hAnsi="Arial" w:cs="Arial"/>
          <w:spacing w:val="-7"/>
          <w:sz w:val="16"/>
          <w:szCs w:val="16"/>
        </w:rPr>
        <w:t xml:space="preserve"> </w:t>
      </w:r>
      <w:r w:rsidRPr="00A36A6F">
        <w:rPr>
          <w:rFonts w:ascii="Arial" w:eastAsia="Arial" w:hAnsi="Arial" w:cs="Arial"/>
          <w:sz w:val="16"/>
          <w:szCs w:val="16"/>
        </w:rPr>
        <w:t>remedies, including suspension and/or debarment.</w:t>
      </w:r>
    </w:p>
    <w:p w14:paraId="05EC5161" w14:textId="77777777" w:rsidR="00A36A6F" w:rsidRPr="00A36A6F" w:rsidRDefault="00A36A6F" w:rsidP="00A36A6F">
      <w:pPr>
        <w:widowControl w:val="0"/>
        <w:autoSpaceDE w:val="0"/>
        <w:autoSpaceDN w:val="0"/>
        <w:rPr>
          <w:rFonts w:ascii="Arial" w:eastAsia="Arial" w:hAnsi="Arial" w:cs="Arial"/>
          <w:sz w:val="16"/>
          <w:szCs w:val="16"/>
        </w:rPr>
      </w:pPr>
    </w:p>
    <w:p w14:paraId="55FA9D80" w14:textId="77777777" w:rsidR="00A36A6F" w:rsidRPr="00A36A6F" w:rsidRDefault="00A36A6F" w:rsidP="005D1515">
      <w:pPr>
        <w:widowControl w:val="0"/>
        <w:numPr>
          <w:ilvl w:val="0"/>
          <w:numId w:val="12"/>
        </w:numPr>
        <w:tabs>
          <w:tab w:val="left" w:pos="463"/>
        </w:tabs>
        <w:autoSpaceDE w:val="0"/>
        <w:autoSpaceDN w:val="0"/>
        <w:ind w:right="117" w:firstLine="177"/>
        <w:rPr>
          <w:rFonts w:ascii="Arial" w:eastAsia="Arial" w:hAnsi="Arial" w:cs="Arial"/>
          <w:sz w:val="16"/>
          <w:szCs w:val="22"/>
        </w:rPr>
      </w:pPr>
      <w:r w:rsidRPr="00A36A6F">
        <w:rPr>
          <w:rFonts w:ascii="Arial" w:eastAsia="Arial" w:hAnsi="Arial" w:cs="Arial"/>
          <w:sz w:val="16"/>
          <w:szCs w:val="22"/>
        </w:rPr>
        <w:t>The prospective lower tier participant shall provide immediate</w:t>
      </w:r>
      <w:r w:rsidRPr="00A36A6F">
        <w:rPr>
          <w:rFonts w:ascii="Arial" w:eastAsia="Arial" w:hAnsi="Arial" w:cs="Arial"/>
          <w:spacing w:val="-5"/>
          <w:sz w:val="16"/>
          <w:szCs w:val="22"/>
        </w:rPr>
        <w:t xml:space="preserve"> </w:t>
      </w:r>
      <w:r w:rsidRPr="00A36A6F">
        <w:rPr>
          <w:rFonts w:ascii="Arial" w:eastAsia="Arial" w:hAnsi="Arial" w:cs="Arial"/>
          <w:sz w:val="16"/>
          <w:szCs w:val="22"/>
        </w:rPr>
        <w:t>written</w:t>
      </w:r>
      <w:r w:rsidRPr="00A36A6F">
        <w:rPr>
          <w:rFonts w:ascii="Arial" w:eastAsia="Arial" w:hAnsi="Arial" w:cs="Arial"/>
          <w:spacing w:val="-5"/>
          <w:sz w:val="16"/>
          <w:szCs w:val="22"/>
        </w:rPr>
        <w:t xml:space="preserve"> </w:t>
      </w:r>
      <w:r w:rsidRPr="00A36A6F">
        <w:rPr>
          <w:rFonts w:ascii="Arial" w:eastAsia="Arial" w:hAnsi="Arial" w:cs="Arial"/>
          <w:sz w:val="16"/>
          <w:szCs w:val="22"/>
        </w:rPr>
        <w:t>notice</w:t>
      </w:r>
      <w:r w:rsidRPr="00A36A6F">
        <w:rPr>
          <w:rFonts w:ascii="Arial" w:eastAsia="Arial" w:hAnsi="Arial" w:cs="Arial"/>
          <w:spacing w:val="-5"/>
          <w:sz w:val="16"/>
          <w:szCs w:val="22"/>
        </w:rPr>
        <w:t xml:space="preserve"> </w:t>
      </w:r>
      <w:r w:rsidRPr="00A36A6F">
        <w:rPr>
          <w:rFonts w:ascii="Arial" w:eastAsia="Arial" w:hAnsi="Arial" w:cs="Arial"/>
          <w:sz w:val="16"/>
          <w:szCs w:val="22"/>
        </w:rPr>
        <w:t>to</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person</w:t>
      </w:r>
      <w:r w:rsidRPr="00A36A6F">
        <w:rPr>
          <w:rFonts w:ascii="Arial" w:eastAsia="Arial" w:hAnsi="Arial" w:cs="Arial"/>
          <w:spacing w:val="-5"/>
          <w:sz w:val="16"/>
          <w:szCs w:val="22"/>
        </w:rPr>
        <w:t xml:space="preserve"> </w:t>
      </w:r>
      <w:r w:rsidRPr="00A36A6F">
        <w:rPr>
          <w:rFonts w:ascii="Arial" w:eastAsia="Arial" w:hAnsi="Arial" w:cs="Arial"/>
          <w:sz w:val="16"/>
          <w:szCs w:val="22"/>
        </w:rPr>
        <w:t>to</w:t>
      </w:r>
      <w:r w:rsidRPr="00A36A6F">
        <w:rPr>
          <w:rFonts w:ascii="Arial" w:eastAsia="Arial" w:hAnsi="Arial" w:cs="Arial"/>
          <w:spacing w:val="-5"/>
          <w:sz w:val="16"/>
          <w:szCs w:val="22"/>
        </w:rPr>
        <w:t xml:space="preserve"> </w:t>
      </w:r>
      <w:r w:rsidRPr="00A36A6F">
        <w:rPr>
          <w:rFonts w:ascii="Arial" w:eastAsia="Arial" w:hAnsi="Arial" w:cs="Arial"/>
          <w:sz w:val="16"/>
          <w:szCs w:val="22"/>
        </w:rPr>
        <w:t>which</w:t>
      </w:r>
      <w:r w:rsidRPr="00A36A6F">
        <w:rPr>
          <w:rFonts w:ascii="Arial" w:eastAsia="Arial" w:hAnsi="Arial" w:cs="Arial"/>
          <w:spacing w:val="-5"/>
          <w:sz w:val="16"/>
          <w:szCs w:val="22"/>
        </w:rPr>
        <w:t xml:space="preserve"> </w:t>
      </w:r>
      <w:r w:rsidRPr="00A36A6F">
        <w:rPr>
          <w:rFonts w:ascii="Arial" w:eastAsia="Arial" w:hAnsi="Arial" w:cs="Arial"/>
          <w:sz w:val="16"/>
          <w:szCs w:val="22"/>
        </w:rPr>
        <w:t>this</w:t>
      </w:r>
      <w:r w:rsidRPr="00A36A6F">
        <w:rPr>
          <w:rFonts w:ascii="Arial" w:eastAsia="Arial" w:hAnsi="Arial" w:cs="Arial"/>
          <w:spacing w:val="-4"/>
          <w:sz w:val="16"/>
          <w:szCs w:val="22"/>
        </w:rPr>
        <w:t xml:space="preserve"> </w:t>
      </w:r>
      <w:r w:rsidRPr="00A36A6F">
        <w:rPr>
          <w:rFonts w:ascii="Arial" w:eastAsia="Arial" w:hAnsi="Arial" w:cs="Arial"/>
          <w:sz w:val="16"/>
          <w:szCs w:val="22"/>
        </w:rPr>
        <w:t>proposal</w:t>
      </w:r>
      <w:r w:rsidRPr="00A36A6F">
        <w:rPr>
          <w:rFonts w:ascii="Arial" w:eastAsia="Arial" w:hAnsi="Arial" w:cs="Arial"/>
          <w:spacing w:val="-4"/>
          <w:sz w:val="16"/>
          <w:szCs w:val="22"/>
        </w:rPr>
        <w:t xml:space="preserve"> </w:t>
      </w:r>
      <w:r w:rsidRPr="00A36A6F">
        <w:rPr>
          <w:rFonts w:ascii="Arial" w:eastAsia="Arial" w:hAnsi="Arial" w:cs="Arial"/>
          <w:sz w:val="16"/>
          <w:szCs w:val="22"/>
        </w:rPr>
        <w:t xml:space="preserve">is submitted if at any time the prospective lower tier participant learns that its certification was </w:t>
      </w:r>
      <w:proofErr w:type="gramStart"/>
      <w:r w:rsidRPr="00A36A6F">
        <w:rPr>
          <w:rFonts w:ascii="Arial" w:eastAsia="Arial" w:hAnsi="Arial" w:cs="Arial"/>
          <w:sz w:val="16"/>
          <w:szCs w:val="22"/>
        </w:rPr>
        <w:t>erroneous by reason</w:t>
      </w:r>
      <w:proofErr w:type="gramEnd"/>
      <w:r w:rsidRPr="00A36A6F">
        <w:rPr>
          <w:rFonts w:ascii="Arial" w:eastAsia="Arial" w:hAnsi="Arial" w:cs="Arial"/>
          <w:sz w:val="16"/>
          <w:szCs w:val="22"/>
        </w:rPr>
        <w:t xml:space="preserve"> of</w:t>
      </w:r>
      <w:r w:rsidRPr="00A36A6F">
        <w:rPr>
          <w:rFonts w:ascii="Arial" w:eastAsia="Arial" w:hAnsi="Arial" w:cs="Arial"/>
          <w:spacing w:val="40"/>
          <w:sz w:val="16"/>
          <w:szCs w:val="22"/>
        </w:rPr>
        <w:t xml:space="preserve"> </w:t>
      </w:r>
      <w:r w:rsidRPr="00A36A6F">
        <w:rPr>
          <w:rFonts w:ascii="Arial" w:eastAsia="Arial" w:hAnsi="Arial" w:cs="Arial"/>
          <w:sz w:val="16"/>
          <w:szCs w:val="22"/>
        </w:rPr>
        <w:t>changed circumstances.</w:t>
      </w:r>
      <w:r w:rsidRPr="00A36A6F">
        <w:rPr>
          <w:rFonts w:ascii="Arial" w:eastAsia="Arial" w:hAnsi="Arial" w:cs="Arial"/>
          <w:spacing w:val="40"/>
          <w:sz w:val="16"/>
          <w:szCs w:val="22"/>
        </w:rPr>
        <w:t xml:space="preserve"> </w:t>
      </w:r>
      <w:r w:rsidRPr="00A36A6F">
        <w:rPr>
          <w:rFonts w:ascii="Arial" w:eastAsia="Arial" w:hAnsi="Arial" w:cs="Arial"/>
          <w:sz w:val="16"/>
          <w:szCs w:val="22"/>
        </w:rPr>
        <w:t>2 CFR 180.365.</w:t>
      </w:r>
    </w:p>
    <w:p w14:paraId="0A79183C" w14:textId="77777777" w:rsidR="00A36A6F" w:rsidRPr="00A36A6F" w:rsidRDefault="00A36A6F" w:rsidP="00A36A6F">
      <w:pPr>
        <w:widowControl w:val="0"/>
        <w:autoSpaceDE w:val="0"/>
        <w:autoSpaceDN w:val="0"/>
        <w:rPr>
          <w:rFonts w:ascii="Arial" w:eastAsia="Arial" w:hAnsi="Arial" w:cs="Arial"/>
          <w:sz w:val="16"/>
          <w:szCs w:val="16"/>
        </w:rPr>
      </w:pPr>
    </w:p>
    <w:p w14:paraId="62A37C61" w14:textId="77777777" w:rsidR="00A36A6F" w:rsidRPr="00A36A6F" w:rsidRDefault="00A36A6F" w:rsidP="005D1515">
      <w:pPr>
        <w:widowControl w:val="0"/>
        <w:numPr>
          <w:ilvl w:val="0"/>
          <w:numId w:val="12"/>
        </w:numPr>
        <w:tabs>
          <w:tab w:val="left" w:pos="472"/>
        </w:tabs>
        <w:autoSpaceDE w:val="0"/>
        <w:autoSpaceDN w:val="0"/>
        <w:ind w:right="118" w:firstLine="177"/>
        <w:rPr>
          <w:rFonts w:ascii="Arial" w:eastAsia="Arial" w:hAnsi="Arial" w:cs="Arial"/>
          <w:sz w:val="16"/>
          <w:szCs w:val="22"/>
        </w:rPr>
      </w:pPr>
      <w:r w:rsidRPr="00A36A6F">
        <w:rPr>
          <w:rFonts w:ascii="Arial" w:eastAsia="Arial" w:hAnsi="Arial" w:cs="Arial"/>
          <w:sz w:val="16"/>
          <w:szCs w:val="22"/>
        </w:rPr>
        <w:t>The terms "covered transaction," "debarred," "suspended," "ineligible," "participant," "person," "principal," and "voluntarily excluded," as used in this clause, are defined in</w:t>
      </w:r>
      <w:r w:rsidRPr="00A36A6F">
        <w:rPr>
          <w:rFonts w:ascii="Arial" w:eastAsia="Arial" w:hAnsi="Arial" w:cs="Arial"/>
          <w:spacing w:val="-1"/>
          <w:sz w:val="16"/>
          <w:szCs w:val="22"/>
        </w:rPr>
        <w:t xml:space="preserve"> </w:t>
      </w:r>
      <w:r w:rsidRPr="00A36A6F">
        <w:rPr>
          <w:rFonts w:ascii="Arial" w:eastAsia="Arial" w:hAnsi="Arial" w:cs="Arial"/>
          <w:sz w:val="16"/>
          <w:szCs w:val="22"/>
        </w:rPr>
        <w:t>2</w:t>
      </w:r>
      <w:r w:rsidRPr="00A36A6F">
        <w:rPr>
          <w:rFonts w:ascii="Arial" w:eastAsia="Arial" w:hAnsi="Arial" w:cs="Arial"/>
          <w:spacing w:val="-1"/>
          <w:sz w:val="16"/>
          <w:szCs w:val="22"/>
        </w:rPr>
        <w:t xml:space="preserve"> </w:t>
      </w:r>
      <w:r w:rsidRPr="00A36A6F">
        <w:rPr>
          <w:rFonts w:ascii="Arial" w:eastAsia="Arial" w:hAnsi="Arial" w:cs="Arial"/>
          <w:sz w:val="16"/>
          <w:szCs w:val="22"/>
        </w:rPr>
        <w:t>CFR</w:t>
      </w:r>
      <w:r w:rsidRPr="00A36A6F">
        <w:rPr>
          <w:rFonts w:ascii="Arial" w:eastAsia="Arial" w:hAnsi="Arial" w:cs="Arial"/>
          <w:spacing w:val="-1"/>
          <w:sz w:val="16"/>
          <w:szCs w:val="22"/>
        </w:rPr>
        <w:t xml:space="preserve"> </w:t>
      </w:r>
      <w:r w:rsidRPr="00A36A6F">
        <w:rPr>
          <w:rFonts w:ascii="Arial" w:eastAsia="Arial" w:hAnsi="Arial" w:cs="Arial"/>
          <w:sz w:val="16"/>
          <w:szCs w:val="22"/>
        </w:rPr>
        <w:t>Parts 180,</w:t>
      </w:r>
      <w:r w:rsidRPr="00A36A6F">
        <w:rPr>
          <w:rFonts w:ascii="Arial" w:eastAsia="Arial" w:hAnsi="Arial" w:cs="Arial"/>
          <w:spacing w:val="-1"/>
          <w:sz w:val="16"/>
          <w:szCs w:val="22"/>
        </w:rPr>
        <w:t xml:space="preserve"> </w:t>
      </w:r>
      <w:r w:rsidRPr="00A36A6F">
        <w:rPr>
          <w:rFonts w:ascii="Arial" w:eastAsia="Arial" w:hAnsi="Arial" w:cs="Arial"/>
          <w:sz w:val="16"/>
          <w:szCs w:val="22"/>
        </w:rPr>
        <w:t>Subpart</w:t>
      </w:r>
      <w:r w:rsidRPr="00A36A6F">
        <w:rPr>
          <w:rFonts w:ascii="Arial" w:eastAsia="Arial" w:hAnsi="Arial" w:cs="Arial"/>
          <w:spacing w:val="-1"/>
          <w:sz w:val="16"/>
          <w:szCs w:val="22"/>
        </w:rPr>
        <w:t xml:space="preserve"> </w:t>
      </w:r>
      <w:r w:rsidRPr="00A36A6F">
        <w:rPr>
          <w:rFonts w:ascii="Arial" w:eastAsia="Arial" w:hAnsi="Arial" w:cs="Arial"/>
          <w:sz w:val="16"/>
          <w:szCs w:val="22"/>
        </w:rPr>
        <w:t>I, 180.900</w:t>
      </w:r>
      <w:r w:rsidRPr="00A36A6F">
        <w:rPr>
          <w:rFonts w:ascii="Arial" w:eastAsia="Arial" w:hAnsi="Arial" w:cs="Arial"/>
          <w:spacing w:val="-1"/>
          <w:sz w:val="16"/>
          <w:szCs w:val="22"/>
        </w:rPr>
        <w:t xml:space="preserve"> </w:t>
      </w:r>
      <w:r w:rsidRPr="00A36A6F">
        <w:rPr>
          <w:rFonts w:ascii="Arial" w:eastAsia="Arial" w:hAnsi="Arial" w:cs="Arial"/>
          <w:sz w:val="16"/>
          <w:szCs w:val="22"/>
        </w:rPr>
        <w:t>–</w:t>
      </w:r>
      <w:r w:rsidRPr="00A36A6F">
        <w:rPr>
          <w:rFonts w:ascii="Arial" w:eastAsia="Arial" w:hAnsi="Arial" w:cs="Arial"/>
          <w:spacing w:val="-1"/>
          <w:sz w:val="16"/>
          <w:szCs w:val="22"/>
        </w:rPr>
        <w:t xml:space="preserve"> </w:t>
      </w:r>
      <w:r w:rsidRPr="00A36A6F">
        <w:rPr>
          <w:rFonts w:ascii="Arial" w:eastAsia="Arial" w:hAnsi="Arial" w:cs="Arial"/>
          <w:sz w:val="16"/>
          <w:szCs w:val="22"/>
        </w:rPr>
        <w:t>180.1020,</w:t>
      </w:r>
      <w:r w:rsidRPr="00A36A6F">
        <w:rPr>
          <w:rFonts w:ascii="Arial" w:eastAsia="Arial" w:hAnsi="Arial" w:cs="Arial"/>
          <w:spacing w:val="-1"/>
          <w:sz w:val="16"/>
          <w:szCs w:val="22"/>
        </w:rPr>
        <w:t xml:space="preserve"> </w:t>
      </w:r>
      <w:r w:rsidRPr="00A36A6F">
        <w:rPr>
          <w:rFonts w:ascii="Arial" w:eastAsia="Arial" w:hAnsi="Arial" w:cs="Arial"/>
          <w:sz w:val="16"/>
          <w:szCs w:val="22"/>
        </w:rPr>
        <w:t>and</w:t>
      </w:r>
      <w:r w:rsidRPr="00A36A6F">
        <w:rPr>
          <w:rFonts w:ascii="Arial" w:eastAsia="Arial" w:hAnsi="Arial" w:cs="Arial"/>
          <w:spacing w:val="-1"/>
          <w:sz w:val="16"/>
          <w:szCs w:val="22"/>
        </w:rPr>
        <w:t xml:space="preserve"> </w:t>
      </w:r>
      <w:r w:rsidRPr="00A36A6F">
        <w:rPr>
          <w:rFonts w:ascii="Arial" w:eastAsia="Arial" w:hAnsi="Arial" w:cs="Arial"/>
          <w:sz w:val="16"/>
          <w:szCs w:val="22"/>
        </w:rPr>
        <w:t>1200. You may contact the person to which this proposal is</w:t>
      </w:r>
      <w:r w:rsidRPr="00A36A6F">
        <w:rPr>
          <w:rFonts w:ascii="Arial" w:eastAsia="Arial" w:hAnsi="Arial" w:cs="Arial"/>
          <w:spacing w:val="40"/>
          <w:sz w:val="16"/>
          <w:szCs w:val="22"/>
        </w:rPr>
        <w:t xml:space="preserve"> </w:t>
      </w:r>
      <w:r w:rsidRPr="00A36A6F">
        <w:rPr>
          <w:rFonts w:ascii="Arial" w:eastAsia="Arial" w:hAnsi="Arial" w:cs="Arial"/>
          <w:sz w:val="16"/>
          <w:szCs w:val="22"/>
        </w:rPr>
        <w:t>submitted for assistance in obtaining a copy of those regulations.</w:t>
      </w:r>
      <w:r w:rsidRPr="00A36A6F">
        <w:rPr>
          <w:rFonts w:ascii="Arial" w:eastAsia="Arial" w:hAnsi="Arial" w:cs="Arial"/>
          <w:spacing w:val="40"/>
          <w:sz w:val="16"/>
          <w:szCs w:val="22"/>
        </w:rPr>
        <w:t xml:space="preserve"> </w:t>
      </w:r>
      <w:r w:rsidRPr="00A36A6F">
        <w:rPr>
          <w:rFonts w:ascii="Arial" w:eastAsia="Arial" w:hAnsi="Arial" w:cs="Arial"/>
          <w:sz w:val="16"/>
          <w:szCs w:val="22"/>
        </w:rPr>
        <w:t>“First Tier Covered Transactions” refers to any covered transaction between a recipient or subrecipient of Federal funds and a participant (such as the prime or general contract).</w:t>
      </w:r>
      <w:r w:rsidRPr="00A36A6F">
        <w:rPr>
          <w:rFonts w:ascii="Arial" w:eastAsia="Arial" w:hAnsi="Arial" w:cs="Arial"/>
          <w:spacing w:val="40"/>
          <w:sz w:val="16"/>
          <w:szCs w:val="22"/>
        </w:rPr>
        <w:t xml:space="preserve"> </w:t>
      </w:r>
      <w:r w:rsidRPr="00A36A6F">
        <w:rPr>
          <w:rFonts w:ascii="Arial" w:eastAsia="Arial" w:hAnsi="Arial" w:cs="Arial"/>
          <w:sz w:val="16"/>
          <w:szCs w:val="22"/>
        </w:rPr>
        <w:t>“Lower Tier Covered Transactions” refers to any covered transaction under a First Tier Covered Transaction (such as subcontracts).</w:t>
      </w:r>
      <w:r w:rsidRPr="00A36A6F">
        <w:rPr>
          <w:rFonts w:ascii="Arial" w:eastAsia="Arial" w:hAnsi="Arial" w:cs="Arial"/>
          <w:spacing w:val="40"/>
          <w:sz w:val="16"/>
          <w:szCs w:val="22"/>
        </w:rPr>
        <w:t xml:space="preserve"> </w:t>
      </w:r>
      <w:r w:rsidRPr="00A36A6F">
        <w:rPr>
          <w:rFonts w:ascii="Arial" w:eastAsia="Arial" w:hAnsi="Arial" w:cs="Arial"/>
          <w:sz w:val="16"/>
          <w:szCs w:val="22"/>
        </w:rPr>
        <w:t xml:space="preserve">“First Tier Participant” refers to the participant who has </w:t>
      </w:r>
      <w:proofErr w:type="gramStart"/>
      <w:r w:rsidRPr="00A36A6F">
        <w:rPr>
          <w:rFonts w:ascii="Arial" w:eastAsia="Arial" w:hAnsi="Arial" w:cs="Arial"/>
          <w:sz w:val="16"/>
          <w:szCs w:val="22"/>
        </w:rPr>
        <w:t>entered into</w:t>
      </w:r>
      <w:proofErr w:type="gramEnd"/>
      <w:r w:rsidRPr="00A36A6F">
        <w:rPr>
          <w:rFonts w:ascii="Arial" w:eastAsia="Arial" w:hAnsi="Arial" w:cs="Arial"/>
          <w:sz w:val="16"/>
          <w:szCs w:val="22"/>
        </w:rPr>
        <w:t xml:space="preserve"> a covered transaction with a recipient</w:t>
      </w:r>
      <w:r w:rsidRPr="00A36A6F">
        <w:rPr>
          <w:rFonts w:ascii="Arial" w:eastAsia="Arial" w:hAnsi="Arial" w:cs="Arial"/>
          <w:spacing w:val="-5"/>
          <w:sz w:val="16"/>
          <w:szCs w:val="22"/>
        </w:rPr>
        <w:t xml:space="preserve"> </w:t>
      </w:r>
      <w:r w:rsidRPr="00A36A6F">
        <w:rPr>
          <w:rFonts w:ascii="Arial" w:eastAsia="Arial" w:hAnsi="Arial" w:cs="Arial"/>
          <w:sz w:val="16"/>
          <w:szCs w:val="22"/>
        </w:rPr>
        <w:t>or</w:t>
      </w:r>
      <w:r w:rsidRPr="00A36A6F">
        <w:rPr>
          <w:rFonts w:ascii="Arial" w:eastAsia="Arial" w:hAnsi="Arial" w:cs="Arial"/>
          <w:spacing w:val="-5"/>
          <w:sz w:val="16"/>
          <w:szCs w:val="22"/>
        </w:rPr>
        <w:t xml:space="preserve"> </w:t>
      </w:r>
      <w:r w:rsidRPr="00A36A6F">
        <w:rPr>
          <w:rFonts w:ascii="Arial" w:eastAsia="Arial" w:hAnsi="Arial" w:cs="Arial"/>
          <w:sz w:val="16"/>
          <w:szCs w:val="22"/>
        </w:rPr>
        <w:t>subrecipient</w:t>
      </w:r>
      <w:r w:rsidRPr="00A36A6F">
        <w:rPr>
          <w:rFonts w:ascii="Arial" w:eastAsia="Arial" w:hAnsi="Arial" w:cs="Arial"/>
          <w:spacing w:val="-5"/>
          <w:sz w:val="16"/>
          <w:szCs w:val="22"/>
        </w:rPr>
        <w:t xml:space="preserve"> </w:t>
      </w:r>
      <w:r w:rsidRPr="00A36A6F">
        <w:rPr>
          <w:rFonts w:ascii="Arial" w:eastAsia="Arial" w:hAnsi="Arial" w:cs="Arial"/>
          <w:sz w:val="16"/>
          <w:szCs w:val="22"/>
        </w:rPr>
        <w:t>of</w:t>
      </w:r>
      <w:r w:rsidRPr="00A36A6F">
        <w:rPr>
          <w:rFonts w:ascii="Arial" w:eastAsia="Arial" w:hAnsi="Arial" w:cs="Arial"/>
          <w:spacing w:val="-5"/>
          <w:sz w:val="16"/>
          <w:szCs w:val="22"/>
        </w:rPr>
        <w:t xml:space="preserve"> </w:t>
      </w:r>
      <w:r w:rsidRPr="00A36A6F">
        <w:rPr>
          <w:rFonts w:ascii="Arial" w:eastAsia="Arial" w:hAnsi="Arial" w:cs="Arial"/>
          <w:sz w:val="16"/>
          <w:szCs w:val="22"/>
        </w:rPr>
        <w:t>Federal</w:t>
      </w:r>
      <w:r w:rsidRPr="00A36A6F">
        <w:rPr>
          <w:rFonts w:ascii="Arial" w:eastAsia="Arial" w:hAnsi="Arial" w:cs="Arial"/>
          <w:spacing w:val="-4"/>
          <w:sz w:val="16"/>
          <w:szCs w:val="22"/>
        </w:rPr>
        <w:t xml:space="preserve"> </w:t>
      </w:r>
      <w:r w:rsidRPr="00A36A6F">
        <w:rPr>
          <w:rFonts w:ascii="Arial" w:eastAsia="Arial" w:hAnsi="Arial" w:cs="Arial"/>
          <w:sz w:val="16"/>
          <w:szCs w:val="22"/>
        </w:rPr>
        <w:t>funds</w:t>
      </w:r>
      <w:r w:rsidRPr="00A36A6F">
        <w:rPr>
          <w:rFonts w:ascii="Arial" w:eastAsia="Arial" w:hAnsi="Arial" w:cs="Arial"/>
          <w:spacing w:val="-4"/>
          <w:sz w:val="16"/>
          <w:szCs w:val="22"/>
        </w:rPr>
        <w:t xml:space="preserve"> </w:t>
      </w:r>
      <w:r w:rsidRPr="00A36A6F">
        <w:rPr>
          <w:rFonts w:ascii="Arial" w:eastAsia="Arial" w:hAnsi="Arial" w:cs="Arial"/>
          <w:sz w:val="16"/>
          <w:szCs w:val="22"/>
        </w:rPr>
        <w:t>(such</w:t>
      </w:r>
      <w:r w:rsidRPr="00A36A6F">
        <w:rPr>
          <w:rFonts w:ascii="Arial" w:eastAsia="Arial" w:hAnsi="Arial" w:cs="Arial"/>
          <w:spacing w:val="-5"/>
          <w:sz w:val="16"/>
          <w:szCs w:val="22"/>
        </w:rPr>
        <w:t xml:space="preserve"> </w:t>
      </w:r>
      <w:r w:rsidRPr="00A36A6F">
        <w:rPr>
          <w:rFonts w:ascii="Arial" w:eastAsia="Arial" w:hAnsi="Arial" w:cs="Arial"/>
          <w:sz w:val="16"/>
          <w:szCs w:val="22"/>
        </w:rPr>
        <w:t>as</w:t>
      </w:r>
      <w:r w:rsidRPr="00A36A6F">
        <w:rPr>
          <w:rFonts w:ascii="Arial" w:eastAsia="Arial" w:hAnsi="Arial" w:cs="Arial"/>
          <w:spacing w:val="-4"/>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prime</w:t>
      </w:r>
      <w:r w:rsidRPr="00A36A6F">
        <w:rPr>
          <w:rFonts w:ascii="Arial" w:eastAsia="Arial" w:hAnsi="Arial" w:cs="Arial"/>
          <w:spacing w:val="-5"/>
          <w:sz w:val="16"/>
          <w:szCs w:val="22"/>
        </w:rPr>
        <w:t xml:space="preserve"> </w:t>
      </w:r>
      <w:r w:rsidRPr="00A36A6F">
        <w:rPr>
          <w:rFonts w:ascii="Arial" w:eastAsia="Arial" w:hAnsi="Arial" w:cs="Arial"/>
          <w:sz w:val="16"/>
          <w:szCs w:val="22"/>
        </w:rPr>
        <w:t>or general contractor).</w:t>
      </w:r>
      <w:r w:rsidRPr="00A36A6F">
        <w:rPr>
          <w:rFonts w:ascii="Arial" w:eastAsia="Arial" w:hAnsi="Arial" w:cs="Arial"/>
          <w:spacing w:val="40"/>
          <w:sz w:val="16"/>
          <w:szCs w:val="22"/>
        </w:rPr>
        <w:t xml:space="preserve"> </w:t>
      </w:r>
      <w:r w:rsidRPr="00A36A6F">
        <w:rPr>
          <w:rFonts w:ascii="Arial" w:eastAsia="Arial" w:hAnsi="Arial" w:cs="Arial"/>
          <w:sz w:val="16"/>
          <w:szCs w:val="22"/>
        </w:rPr>
        <w:t xml:space="preserve">“Lower Tier Participant” refers any participant who has </w:t>
      </w:r>
      <w:proofErr w:type="gramStart"/>
      <w:r w:rsidRPr="00A36A6F">
        <w:rPr>
          <w:rFonts w:ascii="Arial" w:eastAsia="Arial" w:hAnsi="Arial" w:cs="Arial"/>
          <w:sz w:val="16"/>
          <w:szCs w:val="22"/>
        </w:rPr>
        <w:t>entered into</w:t>
      </w:r>
      <w:proofErr w:type="gramEnd"/>
      <w:r w:rsidRPr="00A36A6F">
        <w:rPr>
          <w:rFonts w:ascii="Arial" w:eastAsia="Arial" w:hAnsi="Arial" w:cs="Arial"/>
          <w:sz w:val="16"/>
          <w:szCs w:val="22"/>
        </w:rPr>
        <w:t xml:space="preserve"> a covered transaction with a First Tier Participant or other Lower Tier Participants (such as subcontractors and suppliers).</w:t>
      </w:r>
    </w:p>
    <w:p w14:paraId="34E77320" w14:textId="77777777" w:rsidR="00A36A6F" w:rsidRPr="00A36A6F" w:rsidRDefault="00A36A6F" w:rsidP="005D1515">
      <w:pPr>
        <w:widowControl w:val="0"/>
        <w:numPr>
          <w:ilvl w:val="0"/>
          <w:numId w:val="12"/>
        </w:numPr>
        <w:tabs>
          <w:tab w:val="left" w:pos="472"/>
        </w:tabs>
        <w:autoSpaceDE w:val="0"/>
        <w:autoSpaceDN w:val="0"/>
        <w:spacing w:before="183"/>
        <w:ind w:right="197" w:firstLine="177"/>
        <w:rPr>
          <w:rFonts w:ascii="Arial" w:eastAsia="Arial" w:hAnsi="Arial" w:cs="Arial"/>
          <w:sz w:val="16"/>
          <w:szCs w:val="22"/>
        </w:rPr>
      </w:pPr>
      <w:r w:rsidRPr="00A36A6F">
        <w:rPr>
          <w:rFonts w:ascii="Arial" w:eastAsia="Arial" w:hAnsi="Arial" w:cs="Arial"/>
          <w:sz w:val="16"/>
          <w:szCs w:val="22"/>
        </w:rPr>
        <w:t>The prospective lower tier participant agrees by submitting this proposal that, should the proposed covered transaction be entered into, it shall not knowingly enter into any lower tier covered transaction with a person who is debarred, suspended, declared ineligible, or voluntarily excluded</w:t>
      </w:r>
      <w:r w:rsidRPr="00A36A6F">
        <w:rPr>
          <w:rFonts w:ascii="Arial" w:eastAsia="Arial" w:hAnsi="Arial" w:cs="Arial"/>
          <w:spacing w:val="-6"/>
          <w:sz w:val="16"/>
          <w:szCs w:val="22"/>
        </w:rPr>
        <w:t xml:space="preserve"> </w:t>
      </w:r>
      <w:r w:rsidRPr="00A36A6F">
        <w:rPr>
          <w:rFonts w:ascii="Arial" w:eastAsia="Arial" w:hAnsi="Arial" w:cs="Arial"/>
          <w:sz w:val="16"/>
          <w:szCs w:val="22"/>
        </w:rPr>
        <w:t>from</w:t>
      </w:r>
      <w:r w:rsidRPr="00A36A6F">
        <w:rPr>
          <w:rFonts w:ascii="Arial" w:eastAsia="Arial" w:hAnsi="Arial" w:cs="Arial"/>
          <w:spacing w:val="-5"/>
          <w:sz w:val="16"/>
          <w:szCs w:val="22"/>
        </w:rPr>
        <w:t xml:space="preserve"> </w:t>
      </w:r>
      <w:r w:rsidRPr="00A36A6F">
        <w:rPr>
          <w:rFonts w:ascii="Arial" w:eastAsia="Arial" w:hAnsi="Arial" w:cs="Arial"/>
          <w:sz w:val="16"/>
          <w:szCs w:val="22"/>
        </w:rPr>
        <w:t>participation</w:t>
      </w:r>
      <w:r w:rsidRPr="00A36A6F">
        <w:rPr>
          <w:rFonts w:ascii="Arial" w:eastAsia="Arial" w:hAnsi="Arial" w:cs="Arial"/>
          <w:spacing w:val="-6"/>
          <w:sz w:val="16"/>
          <w:szCs w:val="22"/>
        </w:rPr>
        <w:t xml:space="preserve"> </w:t>
      </w:r>
      <w:r w:rsidRPr="00A36A6F">
        <w:rPr>
          <w:rFonts w:ascii="Arial" w:eastAsia="Arial" w:hAnsi="Arial" w:cs="Arial"/>
          <w:sz w:val="16"/>
          <w:szCs w:val="22"/>
        </w:rPr>
        <w:t>in</w:t>
      </w:r>
      <w:r w:rsidRPr="00A36A6F">
        <w:rPr>
          <w:rFonts w:ascii="Arial" w:eastAsia="Arial" w:hAnsi="Arial" w:cs="Arial"/>
          <w:spacing w:val="-6"/>
          <w:sz w:val="16"/>
          <w:szCs w:val="22"/>
        </w:rPr>
        <w:t xml:space="preserve"> </w:t>
      </w:r>
      <w:r w:rsidRPr="00A36A6F">
        <w:rPr>
          <w:rFonts w:ascii="Arial" w:eastAsia="Arial" w:hAnsi="Arial" w:cs="Arial"/>
          <w:sz w:val="16"/>
          <w:szCs w:val="22"/>
        </w:rPr>
        <w:t>this</w:t>
      </w:r>
      <w:r w:rsidRPr="00A36A6F">
        <w:rPr>
          <w:rFonts w:ascii="Arial" w:eastAsia="Arial" w:hAnsi="Arial" w:cs="Arial"/>
          <w:spacing w:val="-6"/>
          <w:sz w:val="16"/>
          <w:szCs w:val="22"/>
        </w:rPr>
        <w:t xml:space="preserve"> </w:t>
      </w:r>
      <w:r w:rsidRPr="00A36A6F">
        <w:rPr>
          <w:rFonts w:ascii="Arial" w:eastAsia="Arial" w:hAnsi="Arial" w:cs="Arial"/>
          <w:sz w:val="16"/>
          <w:szCs w:val="22"/>
        </w:rPr>
        <w:t>covered</w:t>
      </w:r>
      <w:r w:rsidRPr="00A36A6F">
        <w:rPr>
          <w:rFonts w:ascii="Arial" w:eastAsia="Arial" w:hAnsi="Arial" w:cs="Arial"/>
          <w:spacing w:val="-6"/>
          <w:sz w:val="16"/>
          <w:szCs w:val="22"/>
        </w:rPr>
        <w:t xml:space="preserve"> </w:t>
      </w:r>
      <w:r w:rsidRPr="00A36A6F">
        <w:rPr>
          <w:rFonts w:ascii="Arial" w:eastAsia="Arial" w:hAnsi="Arial" w:cs="Arial"/>
          <w:sz w:val="16"/>
          <w:szCs w:val="22"/>
        </w:rPr>
        <w:t>transaction,</w:t>
      </w:r>
      <w:r w:rsidRPr="00A36A6F">
        <w:rPr>
          <w:rFonts w:ascii="Arial" w:eastAsia="Arial" w:hAnsi="Arial" w:cs="Arial"/>
          <w:spacing w:val="-6"/>
          <w:sz w:val="16"/>
          <w:szCs w:val="22"/>
        </w:rPr>
        <w:t xml:space="preserve"> </w:t>
      </w:r>
      <w:r w:rsidRPr="00A36A6F">
        <w:rPr>
          <w:rFonts w:ascii="Arial" w:eastAsia="Arial" w:hAnsi="Arial" w:cs="Arial"/>
          <w:sz w:val="16"/>
          <w:szCs w:val="22"/>
        </w:rPr>
        <w:t>unless authorized by the department or agency with which this transaction originated.</w:t>
      </w:r>
      <w:r w:rsidRPr="00A36A6F">
        <w:rPr>
          <w:rFonts w:ascii="Arial" w:eastAsia="Arial" w:hAnsi="Arial" w:cs="Arial"/>
          <w:spacing w:val="40"/>
          <w:sz w:val="16"/>
          <w:szCs w:val="22"/>
        </w:rPr>
        <w:t xml:space="preserve"> </w:t>
      </w:r>
      <w:r w:rsidRPr="00A36A6F">
        <w:rPr>
          <w:rFonts w:ascii="Arial" w:eastAsia="Arial" w:hAnsi="Arial" w:cs="Arial"/>
          <w:sz w:val="16"/>
          <w:szCs w:val="22"/>
        </w:rPr>
        <w:t>2 CFR 1200.220 and 1200.332.</w:t>
      </w:r>
    </w:p>
    <w:p w14:paraId="2E385CF5" w14:textId="77777777" w:rsidR="00A36A6F" w:rsidRPr="00A36A6F" w:rsidRDefault="00A36A6F" w:rsidP="00A36A6F">
      <w:pPr>
        <w:widowControl w:val="0"/>
        <w:autoSpaceDE w:val="0"/>
        <w:autoSpaceDN w:val="0"/>
        <w:rPr>
          <w:rFonts w:ascii="Arial" w:eastAsia="Arial" w:hAnsi="Arial" w:cs="Arial"/>
          <w:sz w:val="16"/>
          <w:szCs w:val="16"/>
        </w:rPr>
      </w:pPr>
    </w:p>
    <w:p w14:paraId="4352DDAC" w14:textId="77777777" w:rsidR="00A36A6F" w:rsidRPr="00A36A6F" w:rsidRDefault="00A36A6F" w:rsidP="005D1515">
      <w:pPr>
        <w:widowControl w:val="0"/>
        <w:numPr>
          <w:ilvl w:val="0"/>
          <w:numId w:val="12"/>
        </w:numPr>
        <w:tabs>
          <w:tab w:val="left" w:pos="428"/>
        </w:tabs>
        <w:autoSpaceDE w:val="0"/>
        <w:autoSpaceDN w:val="0"/>
        <w:ind w:right="142" w:firstLine="177"/>
        <w:rPr>
          <w:rFonts w:ascii="Arial" w:eastAsia="Arial" w:hAnsi="Arial" w:cs="Arial"/>
          <w:sz w:val="16"/>
          <w:szCs w:val="22"/>
        </w:rPr>
      </w:pPr>
      <w:r w:rsidRPr="00A36A6F">
        <w:rPr>
          <w:rFonts w:ascii="Arial" w:eastAsia="Arial" w:hAnsi="Arial" w:cs="Arial"/>
          <w:sz w:val="16"/>
          <w:szCs w:val="22"/>
        </w:rPr>
        <w:t>The prospective lower tier participant further agrees by submitting this proposal that it will include this clause titled "Certification Regarding Debarment, Suspension, Ineligibility and Voluntary Exclusion-Lower Tier Covered Transaction," without modification, in all lower tier covered transactions and in</w:t>
      </w:r>
      <w:r w:rsidRPr="00A36A6F">
        <w:rPr>
          <w:rFonts w:ascii="Arial" w:eastAsia="Arial" w:hAnsi="Arial" w:cs="Arial"/>
          <w:spacing w:val="-5"/>
          <w:sz w:val="16"/>
          <w:szCs w:val="22"/>
        </w:rPr>
        <w:t xml:space="preserve"> </w:t>
      </w:r>
      <w:r w:rsidRPr="00A36A6F">
        <w:rPr>
          <w:rFonts w:ascii="Arial" w:eastAsia="Arial" w:hAnsi="Arial" w:cs="Arial"/>
          <w:sz w:val="16"/>
          <w:szCs w:val="22"/>
        </w:rPr>
        <w:t>all</w:t>
      </w:r>
      <w:r w:rsidRPr="00A36A6F">
        <w:rPr>
          <w:rFonts w:ascii="Arial" w:eastAsia="Arial" w:hAnsi="Arial" w:cs="Arial"/>
          <w:spacing w:val="-5"/>
          <w:sz w:val="16"/>
          <w:szCs w:val="22"/>
        </w:rPr>
        <w:t xml:space="preserve"> </w:t>
      </w:r>
      <w:r w:rsidRPr="00A36A6F">
        <w:rPr>
          <w:rFonts w:ascii="Arial" w:eastAsia="Arial" w:hAnsi="Arial" w:cs="Arial"/>
          <w:sz w:val="16"/>
          <w:szCs w:val="22"/>
        </w:rPr>
        <w:t>solicitations</w:t>
      </w:r>
      <w:r w:rsidRPr="00A36A6F">
        <w:rPr>
          <w:rFonts w:ascii="Arial" w:eastAsia="Arial" w:hAnsi="Arial" w:cs="Arial"/>
          <w:spacing w:val="-5"/>
          <w:sz w:val="16"/>
          <w:szCs w:val="22"/>
        </w:rPr>
        <w:t xml:space="preserve"> </w:t>
      </w:r>
      <w:r w:rsidRPr="00A36A6F">
        <w:rPr>
          <w:rFonts w:ascii="Arial" w:eastAsia="Arial" w:hAnsi="Arial" w:cs="Arial"/>
          <w:sz w:val="16"/>
          <w:szCs w:val="22"/>
        </w:rPr>
        <w:t>for</w:t>
      </w:r>
      <w:r w:rsidRPr="00A36A6F">
        <w:rPr>
          <w:rFonts w:ascii="Arial" w:eastAsia="Arial" w:hAnsi="Arial" w:cs="Arial"/>
          <w:spacing w:val="-5"/>
          <w:sz w:val="16"/>
          <w:szCs w:val="22"/>
        </w:rPr>
        <w:t xml:space="preserve"> </w:t>
      </w:r>
      <w:r w:rsidRPr="00A36A6F">
        <w:rPr>
          <w:rFonts w:ascii="Arial" w:eastAsia="Arial" w:hAnsi="Arial" w:cs="Arial"/>
          <w:sz w:val="16"/>
          <w:szCs w:val="22"/>
        </w:rPr>
        <w:t>lower</w:t>
      </w:r>
      <w:r w:rsidRPr="00A36A6F">
        <w:rPr>
          <w:rFonts w:ascii="Arial" w:eastAsia="Arial" w:hAnsi="Arial" w:cs="Arial"/>
          <w:spacing w:val="-5"/>
          <w:sz w:val="16"/>
          <w:szCs w:val="22"/>
        </w:rPr>
        <w:t xml:space="preserve"> </w:t>
      </w:r>
      <w:r w:rsidRPr="00A36A6F">
        <w:rPr>
          <w:rFonts w:ascii="Arial" w:eastAsia="Arial" w:hAnsi="Arial" w:cs="Arial"/>
          <w:sz w:val="16"/>
          <w:szCs w:val="22"/>
        </w:rPr>
        <w:t>tier</w:t>
      </w:r>
      <w:r w:rsidRPr="00A36A6F">
        <w:rPr>
          <w:rFonts w:ascii="Arial" w:eastAsia="Arial" w:hAnsi="Arial" w:cs="Arial"/>
          <w:spacing w:val="-5"/>
          <w:sz w:val="16"/>
          <w:szCs w:val="22"/>
        </w:rPr>
        <w:t xml:space="preserve"> </w:t>
      </w:r>
      <w:r w:rsidRPr="00A36A6F">
        <w:rPr>
          <w:rFonts w:ascii="Arial" w:eastAsia="Arial" w:hAnsi="Arial" w:cs="Arial"/>
          <w:sz w:val="16"/>
          <w:szCs w:val="22"/>
        </w:rPr>
        <w:t>covered</w:t>
      </w:r>
      <w:r w:rsidRPr="00A36A6F">
        <w:rPr>
          <w:rFonts w:ascii="Arial" w:eastAsia="Arial" w:hAnsi="Arial" w:cs="Arial"/>
          <w:spacing w:val="-5"/>
          <w:sz w:val="16"/>
          <w:szCs w:val="22"/>
        </w:rPr>
        <w:t xml:space="preserve"> </w:t>
      </w:r>
      <w:r w:rsidRPr="00A36A6F">
        <w:rPr>
          <w:rFonts w:ascii="Arial" w:eastAsia="Arial" w:hAnsi="Arial" w:cs="Arial"/>
          <w:sz w:val="16"/>
          <w:szCs w:val="22"/>
        </w:rPr>
        <w:t>transactions</w:t>
      </w:r>
      <w:r w:rsidRPr="00A36A6F">
        <w:rPr>
          <w:rFonts w:ascii="Arial" w:eastAsia="Arial" w:hAnsi="Arial" w:cs="Arial"/>
          <w:spacing w:val="-4"/>
          <w:sz w:val="16"/>
          <w:szCs w:val="22"/>
        </w:rPr>
        <w:t xml:space="preserve"> </w:t>
      </w:r>
      <w:r w:rsidRPr="00A36A6F">
        <w:rPr>
          <w:rFonts w:ascii="Arial" w:eastAsia="Arial" w:hAnsi="Arial" w:cs="Arial"/>
          <w:sz w:val="16"/>
          <w:szCs w:val="22"/>
        </w:rPr>
        <w:t>exceeding the $25,000 threshold.</w:t>
      </w:r>
      <w:r w:rsidRPr="00A36A6F">
        <w:rPr>
          <w:rFonts w:ascii="Arial" w:eastAsia="Arial" w:hAnsi="Arial" w:cs="Arial"/>
          <w:spacing w:val="40"/>
          <w:sz w:val="16"/>
          <w:szCs w:val="22"/>
        </w:rPr>
        <w:t xml:space="preserve"> </w:t>
      </w:r>
      <w:r w:rsidRPr="00A36A6F">
        <w:rPr>
          <w:rFonts w:ascii="Arial" w:eastAsia="Arial" w:hAnsi="Arial" w:cs="Arial"/>
          <w:sz w:val="16"/>
          <w:szCs w:val="22"/>
        </w:rPr>
        <w:t>2 CFR 180.220 and 1200.220.</w:t>
      </w:r>
    </w:p>
    <w:p w14:paraId="5D0EF1F0" w14:textId="77777777" w:rsidR="00A36A6F" w:rsidRPr="00A36A6F" w:rsidRDefault="00A36A6F" w:rsidP="005D1515">
      <w:pPr>
        <w:widowControl w:val="0"/>
        <w:numPr>
          <w:ilvl w:val="0"/>
          <w:numId w:val="12"/>
        </w:numPr>
        <w:tabs>
          <w:tab w:val="left" w:pos="472"/>
        </w:tabs>
        <w:autoSpaceDE w:val="0"/>
        <w:autoSpaceDN w:val="0"/>
        <w:spacing w:before="183"/>
        <w:ind w:right="143" w:firstLine="177"/>
        <w:rPr>
          <w:rFonts w:ascii="Arial" w:eastAsia="Arial" w:hAnsi="Arial" w:cs="Arial"/>
          <w:sz w:val="16"/>
          <w:szCs w:val="22"/>
        </w:rPr>
      </w:pPr>
      <w:r w:rsidRPr="00A36A6F">
        <w:rPr>
          <w:rFonts w:ascii="Arial" w:eastAsia="Arial" w:hAnsi="Arial" w:cs="Arial"/>
          <w:sz w:val="16"/>
          <w:szCs w:val="22"/>
        </w:rPr>
        <w:t>A participant in a covered transaction may rely upon a certification of a prospective participant in a lower tier covered transaction that is not debarred, suspended, ineligible, or voluntarily excluded from the covered transaction, unless it knows that the certification is erroneous. A participant is responsible for ensuring that its principals are not suspended, debarred, or otherwise ineligible to participate in covered transactions.</w:t>
      </w:r>
      <w:r w:rsidRPr="00A36A6F">
        <w:rPr>
          <w:rFonts w:ascii="Arial" w:eastAsia="Arial" w:hAnsi="Arial" w:cs="Arial"/>
          <w:spacing w:val="37"/>
          <w:sz w:val="16"/>
          <w:szCs w:val="22"/>
        </w:rPr>
        <w:t xml:space="preserve"> </w:t>
      </w:r>
      <w:r w:rsidRPr="00A36A6F">
        <w:rPr>
          <w:rFonts w:ascii="Arial" w:eastAsia="Arial" w:hAnsi="Arial" w:cs="Arial"/>
          <w:sz w:val="16"/>
          <w:szCs w:val="22"/>
        </w:rPr>
        <w:t>To</w:t>
      </w:r>
      <w:r w:rsidRPr="00A36A6F">
        <w:rPr>
          <w:rFonts w:ascii="Arial" w:eastAsia="Arial" w:hAnsi="Arial" w:cs="Arial"/>
          <w:spacing w:val="-3"/>
          <w:sz w:val="16"/>
          <w:szCs w:val="22"/>
        </w:rPr>
        <w:t xml:space="preserve"> </w:t>
      </w:r>
      <w:r w:rsidRPr="00A36A6F">
        <w:rPr>
          <w:rFonts w:ascii="Arial" w:eastAsia="Arial" w:hAnsi="Arial" w:cs="Arial"/>
          <w:sz w:val="16"/>
          <w:szCs w:val="22"/>
        </w:rPr>
        <w:t>verify</w:t>
      </w:r>
      <w:r w:rsidRPr="00A36A6F">
        <w:rPr>
          <w:rFonts w:ascii="Arial" w:eastAsia="Arial" w:hAnsi="Arial" w:cs="Arial"/>
          <w:spacing w:val="-4"/>
          <w:sz w:val="16"/>
          <w:szCs w:val="22"/>
        </w:rPr>
        <w:t xml:space="preserve"> </w:t>
      </w:r>
      <w:r w:rsidRPr="00A36A6F">
        <w:rPr>
          <w:rFonts w:ascii="Arial" w:eastAsia="Arial" w:hAnsi="Arial" w:cs="Arial"/>
          <w:sz w:val="16"/>
          <w:szCs w:val="22"/>
        </w:rPr>
        <w:t>the</w:t>
      </w:r>
      <w:r w:rsidRPr="00A36A6F">
        <w:rPr>
          <w:rFonts w:ascii="Arial" w:eastAsia="Arial" w:hAnsi="Arial" w:cs="Arial"/>
          <w:spacing w:val="-4"/>
          <w:sz w:val="16"/>
          <w:szCs w:val="22"/>
        </w:rPr>
        <w:t xml:space="preserve"> </w:t>
      </w:r>
      <w:r w:rsidRPr="00A36A6F">
        <w:rPr>
          <w:rFonts w:ascii="Arial" w:eastAsia="Arial" w:hAnsi="Arial" w:cs="Arial"/>
          <w:sz w:val="16"/>
          <w:szCs w:val="22"/>
        </w:rPr>
        <w:t>eligibility</w:t>
      </w:r>
      <w:r w:rsidRPr="00A36A6F">
        <w:rPr>
          <w:rFonts w:ascii="Arial" w:eastAsia="Arial" w:hAnsi="Arial" w:cs="Arial"/>
          <w:spacing w:val="-4"/>
          <w:sz w:val="16"/>
          <w:szCs w:val="22"/>
        </w:rPr>
        <w:t xml:space="preserve"> </w:t>
      </w:r>
      <w:r w:rsidRPr="00A36A6F">
        <w:rPr>
          <w:rFonts w:ascii="Arial" w:eastAsia="Arial" w:hAnsi="Arial" w:cs="Arial"/>
          <w:sz w:val="16"/>
          <w:szCs w:val="22"/>
        </w:rPr>
        <w:t>of</w:t>
      </w:r>
      <w:r w:rsidRPr="00A36A6F">
        <w:rPr>
          <w:rFonts w:ascii="Arial" w:eastAsia="Arial" w:hAnsi="Arial" w:cs="Arial"/>
          <w:spacing w:val="-4"/>
          <w:sz w:val="16"/>
          <w:szCs w:val="22"/>
        </w:rPr>
        <w:t xml:space="preserve"> </w:t>
      </w:r>
      <w:r w:rsidRPr="00A36A6F">
        <w:rPr>
          <w:rFonts w:ascii="Arial" w:eastAsia="Arial" w:hAnsi="Arial" w:cs="Arial"/>
          <w:sz w:val="16"/>
          <w:szCs w:val="22"/>
        </w:rPr>
        <w:t>its</w:t>
      </w:r>
      <w:r w:rsidRPr="00A36A6F">
        <w:rPr>
          <w:rFonts w:ascii="Arial" w:eastAsia="Arial" w:hAnsi="Arial" w:cs="Arial"/>
          <w:spacing w:val="-4"/>
          <w:sz w:val="16"/>
          <w:szCs w:val="22"/>
        </w:rPr>
        <w:t xml:space="preserve"> </w:t>
      </w:r>
      <w:r w:rsidRPr="00A36A6F">
        <w:rPr>
          <w:rFonts w:ascii="Arial" w:eastAsia="Arial" w:hAnsi="Arial" w:cs="Arial"/>
          <w:sz w:val="16"/>
          <w:szCs w:val="22"/>
        </w:rPr>
        <w:t>principals,</w:t>
      </w:r>
      <w:r w:rsidRPr="00A36A6F">
        <w:rPr>
          <w:rFonts w:ascii="Arial" w:eastAsia="Arial" w:hAnsi="Arial" w:cs="Arial"/>
          <w:spacing w:val="-5"/>
          <w:sz w:val="16"/>
          <w:szCs w:val="22"/>
        </w:rPr>
        <w:t xml:space="preserve"> </w:t>
      </w:r>
      <w:r w:rsidRPr="00A36A6F">
        <w:rPr>
          <w:rFonts w:ascii="Arial" w:eastAsia="Arial" w:hAnsi="Arial" w:cs="Arial"/>
          <w:sz w:val="16"/>
          <w:szCs w:val="22"/>
        </w:rPr>
        <w:t>as</w:t>
      </w:r>
      <w:r w:rsidRPr="00A36A6F">
        <w:rPr>
          <w:rFonts w:ascii="Arial" w:eastAsia="Arial" w:hAnsi="Arial" w:cs="Arial"/>
          <w:spacing w:val="-4"/>
          <w:sz w:val="16"/>
          <w:szCs w:val="22"/>
        </w:rPr>
        <w:t xml:space="preserve"> </w:t>
      </w:r>
      <w:r w:rsidRPr="00A36A6F">
        <w:rPr>
          <w:rFonts w:ascii="Arial" w:eastAsia="Arial" w:hAnsi="Arial" w:cs="Arial"/>
          <w:sz w:val="16"/>
          <w:szCs w:val="22"/>
        </w:rPr>
        <w:t>well</w:t>
      </w:r>
      <w:r w:rsidRPr="00A36A6F">
        <w:rPr>
          <w:rFonts w:ascii="Arial" w:eastAsia="Arial" w:hAnsi="Arial" w:cs="Arial"/>
          <w:spacing w:val="-4"/>
          <w:sz w:val="16"/>
          <w:szCs w:val="22"/>
        </w:rPr>
        <w:t xml:space="preserve"> </w:t>
      </w:r>
      <w:r w:rsidRPr="00A36A6F">
        <w:rPr>
          <w:rFonts w:ascii="Arial" w:eastAsia="Arial" w:hAnsi="Arial" w:cs="Arial"/>
          <w:sz w:val="16"/>
          <w:szCs w:val="22"/>
        </w:rPr>
        <w:t xml:space="preserve">as the eligibility of any lower tier prospective participants, each participant may, but is not required to, check the System for Award Management website </w:t>
      </w:r>
      <w:hyperlink r:id="rId137">
        <w:r w:rsidRPr="00A36A6F">
          <w:rPr>
            <w:rFonts w:ascii="Arial" w:eastAsia="Arial" w:hAnsi="Arial" w:cs="Arial"/>
            <w:sz w:val="16"/>
            <w:szCs w:val="22"/>
          </w:rPr>
          <w:t>(</w:t>
        </w:r>
        <w:r w:rsidRPr="00A36A6F">
          <w:rPr>
            <w:rFonts w:ascii="Arial" w:eastAsia="Arial" w:hAnsi="Arial" w:cs="Arial"/>
            <w:color w:val="0000FF"/>
            <w:sz w:val="16"/>
            <w:szCs w:val="22"/>
            <w:u w:val="single" w:color="0000FF"/>
          </w:rPr>
          <w:t>https://www.sam.gov/</w:t>
        </w:r>
        <w:r w:rsidRPr="00A36A6F">
          <w:rPr>
            <w:rFonts w:ascii="Arial" w:eastAsia="Arial" w:hAnsi="Arial" w:cs="Arial"/>
            <w:sz w:val="16"/>
            <w:szCs w:val="22"/>
          </w:rPr>
          <w:t>)</w:t>
        </w:r>
      </w:hyperlink>
      <w:r w:rsidRPr="00A36A6F">
        <w:rPr>
          <w:rFonts w:ascii="Arial" w:eastAsia="Arial" w:hAnsi="Arial" w:cs="Arial"/>
          <w:sz w:val="16"/>
          <w:szCs w:val="22"/>
        </w:rPr>
        <w:t>, which is compiled by the General Services Administration.</w:t>
      </w:r>
      <w:r w:rsidRPr="00A36A6F">
        <w:rPr>
          <w:rFonts w:ascii="Arial" w:eastAsia="Arial" w:hAnsi="Arial" w:cs="Arial"/>
          <w:spacing w:val="40"/>
          <w:sz w:val="16"/>
          <w:szCs w:val="22"/>
        </w:rPr>
        <w:t xml:space="preserve"> </w:t>
      </w:r>
      <w:r w:rsidRPr="00A36A6F">
        <w:rPr>
          <w:rFonts w:ascii="Arial" w:eastAsia="Arial" w:hAnsi="Arial" w:cs="Arial"/>
          <w:sz w:val="16"/>
          <w:szCs w:val="22"/>
        </w:rPr>
        <w:t>2 CFR 180.300, 180.320, 180.330, and 180.335.</w:t>
      </w:r>
    </w:p>
    <w:p w14:paraId="216477F4" w14:textId="77777777" w:rsidR="00A36A6F" w:rsidRPr="00A36A6F" w:rsidRDefault="00A36A6F" w:rsidP="00A36A6F">
      <w:pPr>
        <w:widowControl w:val="0"/>
        <w:autoSpaceDE w:val="0"/>
        <w:autoSpaceDN w:val="0"/>
        <w:spacing w:before="3"/>
        <w:rPr>
          <w:rFonts w:ascii="Arial" w:eastAsia="Arial" w:hAnsi="Arial" w:cs="Arial"/>
          <w:sz w:val="16"/>
          <w:szCs w:val="16"/>
        </w:rPr>
      </w:pPr>
    </w:p>
    <w:p w14:paraId="265A9778" w14:textId="77777777" w:rsidR="00A36A6F" w:rsidRPr="00A36A6F" w:rsidRDefault="00A36A6F" w:rsidP="005D1515">
      <w:pPr>
        <w:widowControl w:val="0"/>
        <w:numPr>
          <w:ilvl w:val="0"/>
          <w:numId w:val="12"/>
        </w:numPr>
        <w:tabs>
          <w:tab w:val="left" w:pos="472"/>
        </w:tabs>
        <w:autoSpaceDE w:val="0"/>
        <w:autoSpaceDN w:val="0"/>
        <w:spacing w:before="1"/>
        <w:ind w:right="146" w:firstLine="177"/>
        <w:rPr>
          <w:rFonts w:ascii="Arial" w:eastAsia="Arial" w:hAnsi="Arial" w:cs="Arial"/>
          <w:sz w:val="16"/>
          <w:szCs w:val="22"/>
        </w:rPr>
      </w:pPr>
      <w:r w:rsidRPr="00A36A6F">
        <w:rPr>
          <w:rFonts w:ascii="Arial" w:eastAsia="Arial" w:hAnsi="Arial" w:cs="Arial"/>
          <w:sz w:val="16"/>
          <w:szCs w:val="22"/>
        </w:rPr>
        <w:t>Nothing contained in the foregoing shall be construed to require</w:t>
      </w:r>
      <w:r w:rsidRPr="00A36A6F">
        <w:rPr>
          <w:rFonts w:ascii="Arial" w:eastAsia="Arial" w:hAnsi="Arial" w:cs="Arial"/>
          <w:spacing w:val="-5"/>
          <w:sz w:val="16"/>
          <w:szCs w:val="22"/>
        </w:rPr>
        <w:t xml:space="preserve"> </w:t>
      </w:r>
      <w:r w:rsidRPr="00A36A6F">
        <w:rPr>
          <w:rFonts w:ascii="Arial" w:eastAsia="Arial" w:hAnsi="Arial" w:cs="Arial"/>
          <w:sz w:val="16"/>
          <w:szCs w:val="22"/>
        </w:rPr>
        <w:t>establishment</w:t>
      </w:r>
      <w:r w:rsidRPr="00A36A6F">
        <w:rPr>
          <w:rFonts w:ascii="Arial" w:eastAsia="Arial" w:hAnsi="Arial" w:cs="Arial"/>
          <w:spacing w:val="-5"/>
          <w:sz w:val="16"/>
          <w:szCs w:val="22"/>
        </w:rPr>
        <w:t xml:space="preserve"> </w:t>
      </w:r>
      <w:r w:rsidRPr="00A36A6F">
        <w:rPr>
          <w:rFonts w:ascii="Arial" w:eastAsia="Arial" w:hAnsi="Arial" w:cs="Arial"/>
          <w:sz w:val="16"/>
          <w:szCs w:val="22"/>
        </w:rPr>
        <w:t>of</w:t>
      </w:r>
      <w:r w:rsidRPr="00A36A6F">
        <w:rPr>
          <w:rFonts w:ascii="Arial" w:eastAsia="Arial" w:hAnsi="Arial" w:cs="Arial"/>
          <w:spacing w:val="-5"/>
          <w:sz w:val="16"/>
          <w:szCs w:val="22"/>
        </w:rPr>
        <w:t xml:space="preserve"> </w:t>
      </w:r>
      <w:r w:rsidRPr="00A36A6F">
        <w:rPr>
          <w:rFonts w:ascii="Arial" w:eastAsia="Arial" w:hAnsi="Arial" w:cs="Arial"/>
          <w:sz w:val="16"/>
          <w:szCs w:val="22"/>
        </w:rPr>
        <w:t>a</w:t>
      </w:r>
      <w:r w:rsidRPr="00A36A6F">
        <w:rPr>
          <w:rFonts w:ascii="Arial" w:eastAsia="Arial" w:hAnsi="Arial" w:cs="Arial"/>
          <w:spacing w:val="-5"/>
          <w:sz w:val="16"/>
          <w:szCs w:val="22"/>
        </w:rPr>
        <w:t xml:space="preserve"> </w:t>
      </w:r>
      <w:r w:rsidRPr="00A36A6F">
        <w:rPr>
          <w:rFonts w:ascii="Arial" w:eastAsia="Arial" w:hAnsi="Arial" w:cs="Arial"/>
          <w:sz w:val="16"/>
          <w:szCs w:val="22"/>
        </w:rPr>
        <w:t>system</w:t>
      </w:r>
      <w:r w:rsidRPr="00A36A6F">
        <w:rPr>
          <w:rFonts w:ascii="Arial" w:eastAsia="Arial" w:hAnsi="Arial" w:cs="Arial"/>
          <w:spacing w:val="-4"/>
          <w:sz w:val="16"/>
          <w:szCs w:val="22"/>
        </w:rPr>
        <w:t xml:space="preserve"> </w:t>
      </w:r>
      <w:r w:rsidRPr="00A36A6F">
        <w:rPr>
          <w:rFonts w:ascii="Arial" w:eastAsia="Arial" w:hAnsi="Arial" w:cs="Arial"/>
          <w:sz w:val="16"/>
          <w:szCs w:val="22"/>
        </w:rPr>
        <w:t>of</w:t>
      </w:r>
      <w:r w:rsidRPr="00A36A6F">
        <w:rPr>
          <w:rFonts w:ascii="Arial" w:eastAsia="Arial" w:hAnsi="Arial" w:cs="Arial"/>
          <w:spacing w:val="-5"/>
          <w:sz w:val="16"/>
          <w:szCs w:val="22"/>
        </w:rPr>
        <w:t xml:space="preserve"> </w:t>
      </w:r>
      <w:r w:rsidRPr="00A36A6F">
        <w:rPr>
          <w:rFonts w:ascii="Arial" w:eastAsia="Arial" w:hAnsi="Arial" w:cs="Arial"/>
          <w:sz w:val="16"/>
          <w:szCs w:val="22"/>
        </w:rPr>
        <w:t>records</w:t>
      </w:r>
      <w:r w:rsidRPr="00A36A6F">
        <w:rPr>
          <w:rFonts w:ascii="Arial" w:eastAsia="Arial" w:hAnsi="Arial" w:cs="Arial"/>
          <w:spacing w:val="-4"/>
          <w:sz w:val="16"/>
          <w:szCs w:val="22"/>
        </w:rPr>
        <w:t xml:space="preserve"> </w:t>
      </w:r>
      <w:proofErr w:type="gramStart"/>
      <w:r w:rsidRPr="00A36A6F">
        <w:rPr>
          <w:rFonts w:ascii="Arial" w:eastAsia="Arial" w:hAnsi="Arial" w:cs="Arial"/>
          <w:sz w:val="16"/>
          <w:szCs w:val="22"/>
        </w:rPr>
        <w:t>in</w:t>
      </w:r>
      <w:r w:rsidRPr="00A36A6F">
        <w:rPr>
          <w:rFonts w:ascii="Arial" w:eastAsia="Arial" w:hAnsi="Arial" w:cs="Arial"/>
          <w:spacing w:val="-5"/>
          <w:sz w:val="16"/>
          <w:szCs w:val="22"/>
        </w:rPr>
        <w:t xml:space="preserve"> </w:t>
      </w:r>
      <w:r w:rsidRPr="00A36A6F">
        <w:rPr>
          <w:rFonts w:ascii="Arial" w:eastAsia="Arial" w:hAnsi="Arial" w:cs="Arial"/>
          <w:sz w:val="16"/>
          <w:szCs w:val="22"/>
        </w:rPr>
        <w:t>order</w:t>
      </w:r>
      <w:r w:rsidRPr="00A36A6F">
        <w:rPr>
          <w:rFonts w:ascii="Arial" w:eastAsia="Arial" w:hAnsi="Arial" w:cs="Arial"/>
          <w:spacing w:val="-5"/>
          <w:sz w:val="16"/>
          <w:szCs w:val="22"/>
        </w:rPr>
        <w:t xml:space="preserve"> </w:t>
      </w:r>
      <w:r w:rsidRPr="00A36A6F">
        <w:rPr>
          <w:rFonts w:ascii="Arial" w:eastAsia="Arial" w:hAnsi="Arial" w:cs="Arial"/>
          <w:sz w:val="16"/>
          <w:szCs w:val="22"/>
        </w:rPr>
        <w:t>to</w:t>
      </w:r>
      <w:proofErr w:type="gramEnd"/>
      <w:r w:rsidRPr="00A36A6F">
        <w:rPr>
          <w:rFonts w:ascii="Arial" w:eastAsia="Arial" w:hAnsi="Arial" w:cs="Arial"/>
          <w:spacing w:val="-5"/>
          <w:sz w:val="16"/>
          <w:szCs w:val="22"/>
        </w:rPr>
        <w:t xml:space="preserve"> </w:t>
      </w:r>
      <w:r w:rsidRPr="00A36A6F">
        <w:rPr>
          <w:rFonts w:ascii="Arial" w:eastAsia="Arial" w:hAnsi="Arial" w:cs="Arial"/>
          <w:sz w:val="16"/>
          <w:szCs w:val="22"/>
        </w:rPr>
        <w:t>render in good faith the certification required by this clause. The knowledge and information of participant is not required to exceed that which is normally possessed by a prudent person in the ordinary course of business dealings.</w:t>
      </w:r>
    </w:p>
    <w:p w14:paraId="7C71A989" w14:textId="77777777" w:rsidR="00A36A6F" w:rsidRPr="00A36A6F" w:rsidRDefault="00A36A6F" w:rsidP="005D1515">
      <w:pPr>
        <w:widowControl w:val="0"/>
        <w:numPr>
          <w:ilvl w:val="0"/>
          <w:numId w:val="12"/>
        </w:numPr>
        <w:tabs>
          <w:tab w:val="left" w:pos="419"/>
        </w:tabs>
        <w:autoSpaceDE w:val="0"/>
        <w:autoSpaceDN w:val="0"/>
        <w:spacing w:before="183"/>
        <w:ind w:right="304" w:firstLine="177"/>
        <w:rPr>
          <w:rFonts w:ascii="Arial" w:eastAsia="Arial" w:hAnsi="Arial" w:cs="Arial"/>
          <w:sz w:val="16"/>
          <w:szCs w:val="22"/>
        </w:rPr>
      </w:pPr>
      <w:r w:rsidRPr="00A36A6F">
        <w:rPr>
          <w:rFonts w:ascii="Arial" w:eastAsia="Arial" w:hAnsi="Arial" w:cs="Arial"/>
          <w:sz w:val="16"/>
          <w:szCs w:val="22"/>
        </w:rPr>
        <w:t>Except</w:t>
      </w:r>
      <w:r w:rsidRPr="00A36A6F">
        <w:rPr>
          <w:rFonts w:ascii="Arial" w:eastAsia="Arial" w:hAnsi="Arial" w:cs="Arial"/>
          <w:spacing w:val="-6"/>
          <w:sz w:val="16"/>
          <w:szCs w:val="22"/>
        </w:rPr>
        <w:t xml:space="preserve"> </w:t>
      </w:r>
      <w:r w:rsidRPr="00A36A6F">
        <w:rPr>
          <w:rFonts w:ascii="Arial" w:eastAsia="Arial" w:hAnsi="Arial" w:cs="Arial"/>
          <w:sz w:val="16"/>
          <w:szCs w:val="22"/>
        </w:rPr>
        <w:t>for</w:t>
      </w:r>
      <w:r w:rsidRPr="00A36A6F">
        <w:rPr>
          <w:rFonts w:ascii="Arial" w:eastAsia="Arial" w:hAnsi="Arial" w:cs="Arial"/>
          <w:spacing w:val="-6"/>
          <w:sz w:val="16"/>
          <w:szCs w:val="22"/>
        </w:rPr>
        <w:t xml:space="preserve"> </w:t>
      </w:r>
      <w:r w:rsidRPr="00A36A6F">
        <w:rPr>
          <w:rFonts w:ascii="Arial" w:eastAsia="Arial" w:hAnsi="Arial" w:cs="Arial"/>
          <w:sz w:val="16"/>
          <w:szCs w:val="22"/>
        </w:rPr>
        <w:t>transactions</w:t>
      </w:r>
      <w:r w:rsidRPr="00A36A6F">
        <w:rPr>
          <w:rFonts w:ascii="Arial" w:eastAsia="Arial" w:hAnsi="Arial" w:cs="Arial"/>
          <w:spacing w:val="-5"/>
          <w:sz w:val="16"/>
          <w:szCs w:val="22"/>
        </w:rPr>
        <w:t xml:space="preserve"> </w:t>
      </w:r>
      <w:r w:rsidRPr="00A36A6F">
        <w:rPr>
          <w:rFonts w:ascii="Arial" w:eastAsia="Arial" w:hAnsi="Arial" w:cs="Arial"/>
          <w:sz w:val="16"/>
          <w:szCs w:val="22"/>
        </w:rPr>
        <w:t>authorized</w:t>
      </w:r>
      <w:r w:rsidRPr="00A36A6F">
        <w:rPr>
          <w:rFonts w:ascii="Arial" w:eastAsia="Arial" w:hAnsi="Arial" w:cs="Arial"/>
          <w:spacing w:val="-6"/>
          <w:sz w:val="16"/>
          <w:szCs w:val="22"/>
        </w:rPr>
        <w:t xml:space="preserve"> </w:t>
      </w:r>
      <w:r w:rsidRPr="00A36A6F">
        <w:rPr>
          <w:rFonts w:ascii="Arial" w:eastAsia="Arial" w:hAnsi="Arial" w:cs="Arial"/>
          <w:sz w:val="16"/>
          <w:szCs w:val="22"/>
        </w:rPr>
        <w:t>under</w:t>
      </w:r>
      <w:r w:rsidRPr="00A36A6F">
        <w:rPr>
          <w:rFonts w:ascii="Arial" w:eastAsia="Arial" w:hAnsi="Arial" w:cs="Arial"/>
          <w:spacing w:val="-6"/>
          <w:sz w:val="16"/>
          <w:szCs w:val="22"/>
        </w:rPr>
        <w:t xml:space="preserve"> </w:t>
      </w:r>
      <w:r w:rsidRPr="00A36A6F">
        <w:rPr>
          <w:rFonts w:ascii="Arial" w:eastAsia="Arial" w:hAnsi="Arial" w:cs="Arial"/>
          <w:sz w:val="16"/>
          <w:szCs w:val="22"/>
        </w:rPr>
        <w:t>paragraph</w:t>
      </w:r>
      <w:r w:rsidRPr="00A36A6F">
        <w:rPr>
          <w:rFonts w:ascii="Arial" w:eastAsia="Arial" w:hAnsi="Arial" w:cs="Arial"/>
          <w:spacing w:val="-6"/>
          <w:sz w:val="16"/>
          <w:szCs w:val="22"/>
        </w:rPr>
        <w:t xml:space="preserve"> </w:t>
      </w:r>
      <w:r w:rsidRPr="00A36A6F">
        <w:rPr>
          <w:rFonts w:ascii="Arial" w:eastAsia="Arial" w:hAnsi="Arial" w:cs="Arial"/>
          <w:sz w:val="16"/>
          <w:szCs w:val="22"/>
        </w:rPr>
        <w:t>e</w:t>
      </w:r>
      <w:r w:rsidRPr="00A36A6F">
        <w:rPr>
          <w:rFonts w:ascii="Arial" w:eastAsia="Arial" w:hAnsi="Arial" w:cs="Arial"/>
          <w:spacing w:val="-6"/>
          <w:sz w:val="16"/>
          <w:szCs w:val="22"/>
        </w:rPr>
        <w:t xml:space="preserve"> </w:t>
      </w:r>
      <w:r w:rsidRPr="00A36A6F">
        <w:rPr>
          <w:rFonts w:ascii="Arial" w:eastAsia="Arial" w:hAnsi="Arial" w:cs="Arial"/>
          <w:sz w:val="16"/>
          <w:szCs w:val="22"/>
        </w:rPr>
        <w:t xml:space="preserve">of these instructions, if a participant in a covered transaction knowingly </w:t>
      </w:r>
      <w:proofErr w:type="gramStart"/>
      <w:r w:rsidRPr="00A36A6F">
        <w:rPr>
          <w:rFonts w:ascii="Arial" w:eastAsia="Arial" w:hAnsi="Arial" w:cs="Arial"/>
          <w:sz w:val="16"/>
          <w:szCs w:val="22"/>
        </w:rPr>
        <w:t>enters into</w:t>
      </w:r>
      <w:proofErr w:type="gramEnd"/>
      <w:r w:rsidRPr="00A36A6F">
        <w:rPr>
          <w:rFonts w:ascii="Arial" w:eastAsia="Arial" w:hAnsi="Arial" w:cs="Arial"/>
          <w:spacing w:val="-1"/>
          <w:sz w:val="16"/>
          <w:szCs w:val="22"/>
        </w:rPr>
        <w:t xml:space="preserve"> </w:t>
      </w:r>
      <w:r w:rsidRPr="00A36A6F">
        <w:rPr>
          <w:rFonts w:ascii="Arial" w:eastAsia="Arial" w:hAnsi="Arial" w:cs="Arial"/>
          <w:sz w:val="16"/>
          <w:szCs w:val="22"/>
        </w:rPr>
        <w:t>a</w:t>
      </w:r>
      <w:r w:rsidRPr="00A36A6F">
        <w:rPr>
          <w:rFonts w:ascii="Arial" w:eastAsia="Arial" w:hAnsi="Arial" w:cs="Arial"/>
          <w:spacing w:val="-1"/>
          <w:sz w:val="16"/>
          <w:szCs w:val="22"/>
        </w:rPr>
        <w:t xml:space="preserve"> </w:t>
      </w:r>
      <w:r w:rsidRPr="00A36A6F">
        <w:rPr>
          <w:rFonts w:ascii="Arial" w:eastAsia="Arial" w:hAnsi="Arial" w:cs="Arial"/>
          <w:sz w:val="16"/>
          <w:szCs w:val="22"/>
        </w:rPr>
        <w:t>lower</w:t>
      </w:r>
      <w:r w:rsidRPr="00A36A6F">
        <w:rPr>
          <w:rFonts w:ascii="Arial" w:eastAsia="Arial" w:hAnsi="Arial" w:cs="Arial"/>
          <w:spacing w:val="-1"/>
          <w:sz w:val="16"/>
          <w:szCs w:val="22"/>
        </w:rPr>
        <w:t xml:space="preserve"> </w:t>
      </w:r>
      <w:r w:rsidRPr="00A36A6F">
        <w:rPr>
          <w:rFonts w:ascii="Arial" w:eastAsia="Arial" w:hAnsi="Arial" w:cs="Arial"/>
          <w:sz w:val="16"/>
          <w:szCs w:val="22"/>
        </w:rPr>
        <w:t>tier covered</w:t>
      </w:r>
      <w:r w:rsidRPr="00A36A6F">
        <w:rPr>
          <w:rFonts w:ascii="Arial" w:eastAsia="Arial" w:hAnsi="Arial" w:cs="Arial"/>
          <w:spacing w:val="-1"/>
          <w:sz w:val="16"/>
          <w:szCs w:val="22"/>
        </w:rPr>
        <w:t xml:space="preserve"> </w:t>
      </w:r>
      <w:r w:rsidRPr="00A36A6F">
        <w:rPr>
          <w:rFonts w:ascii="Arial" w:eastAsia="Arial" w:hAnsi="Arial" w:cs="Arial"/>
          <w:sz w:val="16"/>
          <w:szCs w:val="22"/>
        </w:rPr>
        <w:t>transaction</w:t>
      </w:r>
      <w:r w:rsidRPr="00A36A6F">
        <w:rPr>
          <w:rFonts w:ascii="Arial" w:eastAsia="Arial" w:hAnsi="Arial" w:cs="Arial"/>
          <w:spacing w:val="-1"/>
          <w:sz w:val="16"/>
          <w:szCs w:val="22"/>
        </w:rPr>
        <w:t xml:space="preserve"> </w:t>
      </w:r>
      <w:r w:rsidRPr="00A36A6F">
        <w:rPr>
          <w:rFonts w:ascii="Arial" w:eastAsia="Arial" w:hAnsi="Arial" w:cs="Arial"/>
          <w:sz w:val="16"/>
          <w:szCs w:val="22"/>
        </w:rPr>
        <w:t>with</w:t>
      </w:r>
      <w:r w:rsidRPr="00A36A6F">
        <w:rPr>
          <w:rFonts w:ascii="Arial" w:eastAsia="Arial" w:hAnsi="Arial" w:cs="Arial"/>
          <w:spacing w:val="-1"/>
          <w:sz w:val="16"/>
          <w:szCs w:val="22"/>
        </w:rPr>
        <w:t xml:space="preserve"> </w:t>
      </w:r>
      <w:r w:rsidRPr="00A36A6F">
        <w:rPr>
          <w:rFonts w:ascii="Arial" w:eastAsia="Arial" w:hAnsi="Arial" w:cs="Arial"/>
          <w:sz w:val="16"/>
          <w:szCs w:val="22"/>
        </w:rPr>
        <w:t>a person</w:t>
      </w:r>
      <w:r w:rsidRPr="00A36A6F">
        <w:rPr>
          <w:rFonts w:ascii="Arial" w:eastAsia="Arial" w:hAnsi="Arial" w:cs="Arial"/>
          <w:spacing w:val="-8"/>
          <w:sz w:val="16"/>
          <w:szCs w:val="22"/>
        </w:rPr>
        <w:t xml:space="preserve"> </w:t>
      </w:r>
      <w:r w:rsidRPr="00A36A6F">
        <w:rPr>
          <w:rFonts w:ascii="Arial" w:eastAsia="Arial" w:hAnsi="Arial" w:cs="Arial"/>
          <w:sz w:val="16"/>
          <w:szCs w:val="22"/>
        </w:rPr>
        <w:t>who</w:t>
      </w:r>
      <w:r w:rsidRPr="00A36A6F">
        <w:rPr>
          <w:rFonts w:ascii="Arial" w:eastAsia="Arial" w:hAnsi="Arial" w:cs="Arial"/>
          <w:spacing w:val="-7"/>
          <w:sz w:val="16"/>
          <w:szCs w:val="22"/>
        </w:rPr>
        <w:t xml:space="preserve"> </w:t>
      </w:r>
      <w:r w:rsidRPr="00A36A6F">
        <w:rPr>
          <w:rFonts w:ascii="Arial" w:eastAsia="Arial" w:hAnsi="Arial" w:cs="Arial"/>
          <w:sz w:val="16"/>
          <w:szCs w:val="22"/>
        </w:rPr>
        <w:t>is</w:t>
      </w:r>
      <w:r w:rsidRPr="00A36A6F">
        <w:rPr>
          <w:rFonts w:ascii="Arial" w:eastAsia="Arial" w:hAnsi="Arial" w:cs="Arial"/>
          <w:spacing w:val="-6"/>
          <w:sz w:val="16"/>
          <w:szCs w:val="22"/>
        </w:rPr>
        <w:t xml:space="preserve"> </w:t>
      </w:r>
      <w:r w:rsidRPr="00A36A6F">
        <w:rPr>
          <w:rFonts w:ascii="Arial" w:eastAsia="Arial" w:hAnsi="Arial" w:cs="Arial"/>
          <w:sz w:val="16"/>
          <w:szCs w:val="22"/>
        </w:rPr>
        <w:t>suspended,</w:t>
      </w:r>
      <w:r w:rsidRPr="00A36A6F">
        <w:rPr>
          <w:rFonts w:ascii="Arial" w:eastAsia="Arial" w:hAnsi="Arial" w:cs="Arial"/>
          <w:spacing w:val="-7"/>
          <w:sz w:val="16"/>
          <w:szCs w:val="22"/>
        </w:rPr>
        <w:t xml:space="preserve"> </w:t>
      </w:r>
      <w:r w:rsidRPr="00A36A6F">
        <w:rPr>
          <w:rFonts w:ascii="Arial" w:eastAsia="Arial" w:hAnsi="Arial" w:cs="Arial"/>
          <w:sz w:val="16"/>
          <w:szCs w:val="22"/>
        </w:rPr>
        <w:t>debarred,</w:t>
      </w:r>
      <w:r w:rsidRPr="00A36A6F">
        <w:rPr>
          <w:rFonts w:ascii="Arial" w:eastAsia="Arial" w:hAnsi="Arial" w:cs="Arial"/>
          <w:spacing w:val="-7"/>
          <w:sz w:val="16"/>
          <w:szCs w:val="22"/>
        </w:rPr>
        <w:t xml:space="preserve"> </w:t>
      </w:r>
      <w:r w:rsidRPr="00A36A6F">
        <w:rPr>
          <w:rFonts w:ascii="Arial" w:eastAsia="Arial" w:hAnsi="Arial" w:cs="Arial"/>
          <w:sz w:val="16"/>
          <w:szCs w:val="22"/>
        </w:rPr>
        <w:t>ineligible,</w:t>
      </w:r>
      <w:r w:rsidRPr="00A36A6F">
        <w:rPr>
          <w:rFonts w:ascii="Arial" w:eastAsia="Arial" w:hAnsi="Arial" w:cs="Arial"/>
          <w:spacing w:val="-8"/>
          <w:sz w:val="16"/>
          <w:szCs w:val="22"/>
        </w:rPr>
        <w:t xml:space="preserve"> </w:t>
      </w:r>
      <w:r w:rsidRPr="00A36A6F">
        <w:rPr>
          <w:rFonts w:ascii="Arial" w:eastAsia="Arial" w:hAnsi="Arial" w:cs="Arial"/>
          <w:sz w:val="16"/>
          <w:szCs w:val="22"/>
        </w:rPr>
        <w:t>or</w:t>
      </w:r>
      <w:r w:rsidRPr="00A36A6F">
        <w:rPr>
          <w:rFonts w:ascii="Arial" w:eastAsia="Arial" w:hAnsi="Arial" w:cs="Arial"/>
          <w:spacing w:val="-7"/>
          <w:sz w:val="16"/>
          <w:szCs w:val="22"/>
        </w:rPr>
        <w:t xml:space="preserve"> </w:t>
      </w:r>
      <w:r w:rsidRPr="00A36A6F">
        <w:rPr>
          <w:rFonts w:ascii="Arial" w:eastAsia="Arial" w:hAnsi="Arial" w:cs="Arial"/>
          <w:spacing w:val="-2"/>
          <w:sz w:val="16"/>
          <w:szCs w:val="22"/>
        </w:rPr>
        <w:t>voluntarily</w:t>
      </w:r>
    </w:p>
    <w:p w14:paraId="2F81EFE5" w14:textId="77777777" w:rsidR="00A36A6F" w:rsidRPr="00A36A6F" w:rsidRDefault="00A36A6F" w:rsidP="00A36A6F">
      <w:pPr>
        <w:widowControl w:val="0"/>
        <w:autoSpaceDE w:val="0"/>
        <w:autoSpaceDN w:val="0"/>
        <w:rPr>
          <w:rFonts w:ascii="Arial" w:eastAsia="Arial" w:hAnsi="Arial" w:cs="Arial"/>
          <w:sz w:val="16"/>
          <w:szCs w:val="22"/>
        </w:rPr>
        <w:sectPr w:rsidR="00A36A6F" w:rsidRPr="00A36A6F" w:rsidSect="00570D7F">
          <w:pgSz w:w="12240" w:h="15840"/>
          <w:pgMar w:top="1360" w:right="1340" w:bottom="440" w:left="1320" w:header="576" w:footer="576" w:gutter="0"/>
          <w:cols w:num="2" w:space="720" w:equalWidth="0">
            <w:col w:w="4606" w:space="290"/>
            <w:col w:w="4684"/>
          </w:cols>
          <w:docGrid w:linePitch="272"/>
        </w:sectPr>
      </w:pPr>
    </w:p>
    <w:p w14:paraId="26DCF93D" w14:textId="77777777" w:rsidR="00A36A6F" w:rsidRPr="00A36A6F" w:rsidRDefault="00A36A6F" w:rsidP="00A36A6F">
      <w:pPr>
        <w:widowControl w:val="0"/>
        <w:autoSpaceDE w:val="0"/>
        <w:autoSpaceDN w:val="0"/>
        <w:spacing w:before="80"/>
        <w:rPr>
          <w:rFonts w:ascii="Arial" w:eastAsia="Arial" w:hAnsi="Arial" w:cs="Arial"/>
          <w:sz w:val="16"/>
          <w:szCs w:val="16"/>
        </w:rPr>
      </w:pPr>
      <w:bookmarkStart w:id="1368" w:name="XI._CERTIFICATION_REGARDING_USE_OF_CONTR"/>
      <w:bookmarkStart w:id="1369" w:name="XII._USE_OF_UNITED_STATES-FLAG_VESSELS:"/>
      <w:bookmarkEnd w:id="1368"/>
      <w:bookmarkEnd w:id="1369"/>
      <w:r w:rsidRPr="00A36A6F">
        <w:rPr>
          <w:rFonts w:ascii="Arial" w:eastAsia="Arial" w:hAnsi="Arial" w:cs="Arial"/>
          <w:sz w:val="16"/>
          <w:szCs w:val="16"/>
        </w:rPr>
        <w:lastRenderedPageBreak/>
        <w:t>excluded from participation in this transaction, in addition to other remedies available to the Federal Government, the department or agency with which this transaction originated may</w:t>
      </w:r>
      <w:r w:rsidRPr="00A36A6F">
        <w:rPr>
          <w:rFonts w:ascii="Arial" w:eastAsia="Arial" w:hAnsi="Arial" w:cs="Arial"/>
          <w:spacing w:val="-6"/>
          <w:sz w:val="16"/>
          <w:szCs w:val="16"/>
        </w:rPr>
        <w:t xml:space="preserve"> </w:t>
      </w:r>
      <w:r w:rsidRPr="00A36A6F">
        <w:rPr>
          <w:rFonts w:ascii="Arial" w:eastAsia="Arial" w:hAnsi="Arial" w:cs="Arial"/>
          <w:sz w:val="16"/>
          <w:szCs w:val="16"/>
        </w:rPr>
        <w:t>pursue</w:t>
      </w:r>
      <w:r w:rsidRPr="00A36A6F">
        <w:rPr>
          <w:rFonts w:ascii="Arial" w:eastAsia="Arial" w:hAnsi="Arial" w:cs="Arial"/>
          <w:spacing w:val="-7"/>
          <w:sz w:val="16"/>
          <w:szCs w:val="16"/>
        </w:rPr>
        <w:t xml:space="preserve"> </w:t>
      </w:r>
      <w:r w:rsidRPr="00A36A6F">
        <w:rPr>
          <w:rFonts w:ascii="Arial" w:eastAsia="Arial" w:hAnsi="Arial" w:cs="Arial"/>
          <w:sz w:val="16"/>
          <w:szCs w:val="16"/>
        </w:rPr>
        <w:t>available</w:t>
      </w:r>
      <w:r w:rsidRPr="00A36A6F">
        <w:rPr>
          <w:rFonts w:ascii="Arial" w:eastAsia="Arial" w:hAnsi="Arial" w:cs="Arial"/>
          <w:spacing w:val="-7"/>
          <w:sz w:val="16"/>
          <w:szCs w:val="16"/>
        </w:rPr>
        <w:t xml:space="preserve"> </w:t>
      </w:r>
      <w:r w:rsidRPr="00A36A6F">
        <w:rPr>
          <w:rFonts w:ascii="Arial" w:eastAsia="Arial" w:hAnsi="Arial" w:cs="Arial"/>
          <w:sz w:val="16"/>
          <w:szCs w:val="16"/>
        </w:rPr>
        <w:t>remedies,</w:t>
      </w:r>
      <w:r w:rsidRPr="00A36A6F">
        <w:rPr>
          <w:rFonts w:ascii="Arial" w:eastAsia="Arial" w:hAnsi="Arial" w:cs="Arial"/>
          <w:spacing w:val="-7"/>
          <w:sz w:val="16"/>
          <w:szCs w:val="16"/>
        </w:rPr>
        <w:t xml:space="preserve"> </w:t>
      </w:r>
      <w:r w:rsidRPr="00A36A6F">
        <w:rPr>
          <w:rFonts w:ascii="Arial" w:eastAsia="Arial" w:hAnsi="Arial" w:cs="Arial"/>
          <w:sz w:val="16"/>
          <w:szCs w:val="16"/>
        </w:rPr>
        <w:t>including</w:t>
      </w:r>
      <w:r w:rsidRPr="00A36A6F">
        <w:rPr>
          <w:rFonts w:ascii="Arial" w:eastAsia="Arial" w:hAnsi="Arial" w:cs="Arial"/>
          <w:spacing w:val="-7"/>
          <w:sz w:val="16"/>
          <w:szCs w:val="16"/>
        </w:rPr>
        <w:t xml:space="preserve"> </w:t>
      </w:r>
      <w:r w:rsidRPr="00A36A6F">
        <w:rPr>
          <w:rFonts w:ascii="Arial" w:eastAsia="Arial" w:hAnsi="Arial" w:cs="Arial"/>
          <w:sz w:val="16"/>
          <w:szCs w:val="16"/>
        </w:rPr>
        <w:t>suspension</w:t>
      </w:r>
      <w:r w:rsidRPr="00A36A6F">
        <w:rPr>
          <w:rFonts w:ascii="Arial" w:eastAsia="Arial" w:hAnsi="Arial" w:cs="Arial"/>
          <w:spacing w:val="-7"/>
          <w:sz w:val="16"/>
          <w:szCs w:val="16"/>
        </w:rPr>
        <w:t xml:space="preserve"> </w:t>
      </w:r>
      <w:r w:rsidRPr="00A36A6F">
        <w:rPr>
          <w:rFonts w:ascii="Arial" w:eastAsia="Arial" w:hAnsi="Arial" w:cs="Arial"/>
          <w:sz w:val="16"/>
          <w:szCs w:val="16"/>
        </w:rPr>
        <w:t>and/or debarment.</w:t>
      </w:r>
      <w:r w:rsidRPr="00A36A6F">
        <w:rPr>
          <w:rFonts w:ascii="Arial" w:eastAsia="Arial" w:hAnsi="Arial" w:cs="Arial"/>
          <w:spacing w:val="40"/>
          <w:sz w:val="16"/>
          <w:szCs w:val="16"/>
        </w:rPr>
        <w:t xml:space="preserve"> </w:t>
      </w:r>
      <w:r w:rsidRPr="00A36A6F">
        <w:rPr>
          <w:rFonts w:ascii="Arial" w:eastAsia="Arial" w:hAnsi="Arial" w:cs="Arial"/>
          <w:sz w:val="16"/>
          <w:szCs w:val="16"/>
        </w:rPr>
        <w:t>2 CFR 180.325.</w:t>
      </w:r>
    </w:p>
    <w:p w14:paraId="065252DC" w14:textId="77777777" w:rsidR="00A36A6F" w:rsidRPr="00A36A6F" w:rsidRDefault="00A36A6F" w:rsidP="00A36A6F">
      <w:pPr>
        <w:widowControl w:val="0"/>
        <w:autoSpaceDE w:val="0"/>
        <w:autoSpaceDN w:val="0"/>
        <w:spacing w:before="183"/>
        <w:rPr>
          <w:rFonts w:ascii="Arial" w:eastAsia="Arial" w:hAnsi="Arial" w:cs="Arial"/>
          <w:sz w:val="16"/>
          <w:szCs w:val="22"/>
        </w:rPr>
      </w:pPr>
      <w:r w:rsidRPr="00A36A6F">
        <w:rPr>
          <w:rFonts w:ascii="Arial" w:eastAsia="Arial" w:hAnsi="Arial" w:cs="Arial"/>
          <w:sz w:val="16"/>
          <w:szCs w:val="22"/>
        </w:rPr>
        <w:t>*</w:t>
      </w:r>
      <w:r w:rsidRPr="00A36A6F">
        <w:rPr>
          <w:rFonts w:ascii="Arial" w:eastAsia="Arial" w:hAnsi="Arial" w:cs="Arial"/>
          <w:spacing w:val="-1"/>
          <w:sz w:val="16"/>
          <w:szCs w:val="22"/>
        </w:rPr>
        <w:t xml:space="preserve"> </w:t>
      </w:r>
      <w:r w:rsidRPr="00A36A6F">
        <w:rPr>
          <w:rFonts w:ascii="Arial" w:eastAsia="Arial" w:hAnsi="Arial" w:cs="Arial"/>
          <w:sz w:val="16"/>
          <w:szCs w:val="22"/>
        </w:rPr>
        <w:t>*</w:t>
      </w:r>
      <w:r w:rsidRPr="00A36A6F">
        <w:rPr>
          <w:rFonts w:ascii="Arial" w:eastAsia="Arial" w:hAnsi="Arial" w:cs="Arial"/>
          <w:spacing w:val="-1"/>
          <w:sz w:val="16"/>
          <w:szCs w:val="22"/>
        </w:rPr>
        <w:t xml:space="preserve"> </w:t>
      </w:r>
      <w:r w:rsidRPr="00A36A6F">
        <w:rPr>
          <w:rFonts w:ascii="Arial" w:eastAsia="Arial" w:hAnsi="Arial" w:cs="Arial"/>
          <w:sz w:val="16"/>
          <w:szCs w:val="22"/>
        </w:rPr>
        <w:t>* *</w:t>
      </w:r>
      <w:r w:rsidRPr="00A36A6F">
        <w:rPr>
          <w:rFonts w:ascii="Arial" w:eastAsia="Arial" w:hAnsi="Arial" w:cs="Arial"/>
          <w:spacing w:val="-1"/>
          <w:sz w:val="16"/>
          <w:szCs w:val="22"/>
        </w:rPr>
        <w:t xml:space="preserve"> </w:t>
      </w:r>
      <w:r w:rsidRPr="00A36A6F">
        <w:rPr>
          <w:rFonts w:ascii="Arial" w:eastAsia="Arial" w:hAnsi="Arial" w:cs="Arial"/>
          <w:spacing w:val="-10"/>
          <w:sz w:val="16"/>
          <w:szCs w:val="22"/>
        </w:rPr>
        <w:t>*</w:t>
      </w:r>
    </w:p>
    <w:p w14:paraId="1F417028" w14:textId="77777777" w:rsidR="00A36A6F" w:rsidRPr="00A36A6F" w:rsidRDefault="00A36A6F" w:rsidP="00A36A6F">
      <w:pPr>
        <w:widowControl w:val="0"/>
        <w:autoSpaceDE w:val="0"/>
        <w:autoSpaceDN w:val="0"/>
        <w:spacing w:before="1"/>
        <w:rPr>
          <w:rFonts w:ascii="Arial" w:eastAsia="Arial" w:hAnsi="Arial" w:cs="Arial"/>
          <w:sz w:val="16"/>
          <w:szCs w:val="16"/>
        </w:rPr>
      </w:pPr>
    </w:p>
    <w:p w14:paraId="2C7864C8" w14:textId="77777777" w:rsidR="00A36A6F" w:rsidRPr="00A36A6F" w:rsidRDefault="00A36A6F" w:rsidP="005D1515">
      <w:pPr>
        <w:widowControl w:val="0"/>
        <w:numPr>
          <w:ilvl w:val="2"/>
          <w:numId w:val="39"/>
        </w:numPr>
        <w:tabs>
          <w:tab w:val="left" w:pos="295"/>
        </w:tabs>
        <w:autoSpaceDE w:val="0"/>
        <w:autoSpaceDN w:val="0"/>
        <w:ind w:left="119" w:right="127" w:firstLine="0"/>
        <w:rPr>
          <w:rFonts w:ascii="Arial" w:eastAsia="Arial" w:hAnsi="Arial" w:cs="Arial"/>
          <w:b/>
          <w:bCs/>
          <w:sz w:val="16"/>
          <w:szCs w:val="16"/>
        </w:rPr>
      </w:pPr>
      <w:r w:rsidRPr="00A36A6F">
        <w:rPr>
          <w:rFonts w:ascii="Arial" w:eastAsia="Arial" w:hAnsi="Arial" w:cs="Arial"/>
          <w:b/>
          <w:bCs/>
          <w:sz w:val="16"/>
          <w:szCs w:val="16"/>
        </w:rPr>
        <w:t>Certification</w:t>
      </w:r>
      <w:r w:rsidRPr="00A36A6F">
        <w:rPr>
          <w:rFonts w:ascii="Arial" w:eastAsia="Arial" w:hAnsi="Arial" w:cs="Arial"/>
          <w:b/>
          <w:bCs/>
          <w:spacing w:val="-12"/>
          <w:sz w:val="16"/>
          <w:szCs w:val="16"/>
        </w:rPr>
        <w:t xml:space="preserve"> </w:t>
      </w:r>
      <w:r w:rsidRPr="00A36A6F">
        <w:rPr>
          <w:rFonts w:ascii="Arial" w:eastAsia="Arial" w:hAnsi="Arial" w:cs="Arial"/>
          <w:b/>
          <w:bCs/>
          <w:sz w:val="16"/>
          <w:szCs w:val="16"/>
        </w:rPr>
        <w:t>Regarding</w:t>
      </w:r>
      <w:r w:rsidRPr="00A36A6F">
        <w:rPr>
          <w:rFonts w:ascii="Arial" w:eastAsia="Arial" w:hAnsi="Arial" w:cs="Arial"/>
          <w:b/>
          <w:bCs/>
          <w:spacing w:val="-11"/>
          <w:sz w:val="16"/>
          <w:szCs w:val="16"/>
        </w:rPr>
        <w:t xml:space="preserve"> </w:t>
      </w:r>
      <w:r w:rsidRPr="00A36A6F">
        <w:rPr>
          <w:rFonts w:ascii="Arial" w:eastAsia="Arial" w:hAnsi="Arial" w:cs="Arial"/>
          <w:b/>
          <w:bCs/>
          <w:sz w:val="16"/>
          <w:szCs w:val="16"/>
        </w:rPr>
        <w:t>Debarment,</w:t>
      </w:r>
      <w:r w:rsidRPr="00A36A6F">
        <w:rPr>
          <w:rFonts w:ascii="Arial" w:eastAsia="Arial" w:hAnsi="Arial" w:cs="Arial"/>
          <w:b/>
          <w:bCs/>
          <w:spacing w:val="-11"/>
          <w:sz w:val="16"/>
          <w:szCs w:val="16"/>
        </w:rPr>
        <w:t xml:space="preserve"> </w:t>
      </w:r>
      <w:r w:rsidRPr="00A36A6F">
        <w:rPr>
          <w:rFonts w:ascii="Arial" w:eastAsia="Arial" w:hAnsi="Arial" w:cs="Arial"/>
          <w:b/>
          <w:bCs/>
          <w:sz w:val="16"/>
          <w:szCs w:val="16"/>
        </w:rPr>
        <w:t xml:space="preserve">Suspension, Ineligibility and </w:t>
      </w:r>
      <w:r w:rsidRPr="00A36A6F">
        <w:rPr>
          <w:rFonts w:ascii="Arial" w:eastAsia="Arial" w:hAnsi="Arial" w:cs="Arial"/>
          <w:b/>
          <w:sz w:val="16"/>
          <w:szCs w:val="22"/>
        </w:rPr>
        <w:t>Voluntary</w:t>
      </w:r>
      <w:r w:rsidRPr="00A36A6F">
        <w:rPr>
          <w:rFonts w:ascii="Arial" w:eastAsia="Arial" w:hAnsi="Arial" w:cs="Arial"/>
          <w:b/>
          <w:bCs/>
          <w:sz w:val="16"/>
          <w:szCs w:val="16"/>
        </w:rPr>
        <w:t xml:space="preserve"> Exclusion--Lower Tier </w:t>
      </w:r>
      <w:r w:rsidRPr="00A36A6F">
        <w:rPr>
          <w:rFonts w:ascii="Arial" w:eastAsia="Arial" w:hAnsi="Arial" w:cs="Arial"/>
          <w:b/>
          <w:bCs/>
          <w:spacing w:val="-2"/>
          <w:sz w:val="16"/>
          <w:szCs w:val="16"/>
        </w:rPr>
        <w:t>Participants:</w:t>
      </w:r>
    </w:p>
    <w:p w14:paraId="21BF139E" w14:textId="77777777" w:rsidR="00A36A6F" w:rsidRPr="00A36A6F" w:rsidRDefault="00A36A6F" w:rsidP="005D1515">
      <w:pPr>
        <w:widowControl w:val="0"/>
        <w:numPr>
          <w:ilvl w:val="0"/>
          <w:numId w:val="11"/>
        </w:numPr>
        <w:tabs>
          <w:tab w:val="left" w:pos="296"/>
        </w:tabs>
        <w:autoSpaceDE w:val="0"/>
        <w:autoSpaceDN w:val="0"/>
        <w:spacing w:before="183"/>
        <w:ind w:right="255" w:firstLine="0"/>
        <w:rPr>
          <w:rFonts w:ascii="Arial" w:eastAsia="Arial" w:hAnsi="Arial" w:cs="Arial"/>
          <w:sz w:val="16"/>
          <w:szCs w:val="22"/>
        </w:rPr>
      </w:pPr>
      <w:r w:rsidRPr="00A36A6F">
        <w:rPr>
          <w:rFonts w:ascii="Arial" w:eastAsia="Arial" w:hAnsi="Arial" w:cs="Arial"/>
          <w:sz w:val="16"/>
          <w:szCs w:val="22"/>
        </w:rPr>
        <w:t xml:space="preserve">The prospective </w:t>
      </w:r>
      <w:proofErr w:type="gramStart"/>
      <w:r w:rsidRPr="00A36A6F">
        <w:rPr>
          <w:rFonts w:ascii="Arial" w:eastAsia="Arial" w:hAnsi="Arial" w:cs="Arial"/>
          <w:sz w:val="16"/>
          <w:szCs w:val="22"/>
        </w:rPr>
        <w:t>lower tier</w:t>
      </w:r>
      <w:proofErr w:type="gramEnd"/>
      <w:r w:rsidRPr="00A36A6F">
        <w:rPr>
          <w:rFonts w:ascii="Arial" w:eastAsia="Arial" w:hAnsi="Arial" w:cs="Arial"/>
          <w:sz w:val="16"/>
          <w:szCs w:val="22"/>
        </w:rPr>
        <w:t xml:space="preserve"> participant certifies, by submission</w:t>
      </w:r>
      <w:r w:rsidRPr="00A36A6F">
        <w:rPr>
          <w:rFonts w:ascii="Arial" w:eastAsia="Arial" w:hAnsi="Arial" w:cs="Arial"/>
          <w:spacing w:val="-5"/>
          <w:sz w:val="16"/>
          <w:szCs w:val="22"/>
        </w:rPr>
        <w:t xml:space="preserve"> </w:t>
      </w:r>
      <w:r w:rsidRPr="00A36A6F">
        <w:rPr>
          <w:rFonts w:ascii="Arial" w:eastAsia="Arial" w:hAnsi="Arial" w:cs="Arial"/>
          <w:sz w:val="16"/>
          <w:szCs w:val="22"/>
        </w:rPr>
        <w:t>of</w:t>
      </w:r>
      <w:r w:rsidRPr="00A36A6F">
        <w:rPr>
          <w:rFonts w:ascii="Arial" w:eastAsia="Arial" w:hAnsi="Arial" w:cs="Arial"/>
          <w:spacing w:val="-5"/>
          <w:sz w:val="16"/>
          <w:szCs w:val="22"/>
        </w:rPr>
        <w:t xml:space="preserve"> </w:t>
      </w:r>
      <w:r w:rsidRPr="00A36A6F">
        <w:rPr>
          <w:rFonts w:ascii="Arial" w:eastAsia="Arial" w:hAnsi="Arial" w:cs="Arial"/>
          <w:sz w:val="16"/>
          <w:szCs w:val="22"/>
        </w:rPr>
        <w:t>this</w:t>
      </w:r>
      <w:r w:rsidRPr="00A36A6F">
        <w:rPr>
          <w:rFonts w:ascii="Arial" w:eastAsia="Arial" w:hAnsi="Arial" w:cs="Arial"/>
          <w:spacing w:val="-4"/>
          <w:sz w:val="16"/>
          <w:szCs w:val="22"/>
        </w:rPr>
        <w:t xml:space="preserve"> </w:t>
      </w:r>
      <w:r w:rsidRPr="00A36A6F">
        <w:rPr>
          <w:rFonts w:ascii="Arial" w:eastAsia="Arial" w:hAnsi="Arial" w:cs="Arial"/>
          <w:sz w:val="16"/>
          <w:szCs w:val="22"/>
        </w:rPr>
        <w:t>proposal,</w:t>
      </w:r>
      <w:r w:rsidRPr="00A36A6F">
        <w:rPr>
          <w:rFonts w:ascii="Arial" w:eastAsia="Arial" w:hAnsi="Arial" w:cs="Arial"/>
          <w:spacing w:val="-5"/>
          <w:sz w:val="16"/>
          <w:szCs w:val="22"/>
        </w:rPr>
        <w:t xml:space="preserve"> </w:t>
      </w:r>
      <w:r w:rsidRPr="00A36A6F">
        <w:rPr>
          <w:rFonts w:ascii="Arial" w:eastAsia="Arial" w:hAnsi="Arial" w:cs="Arial"/>
          <w:sz w:val="16"/>
          <w:szCs w:val="22"/>
        </w:rPr>
        <w:t>that</w:t>
      </w:r>
      <w:r w:rsidRPr="00A36A6F">
        <w:rPr>
          <w:rFonts w:ascii="Arial" w:eastAsia="Arial" w:hAnsi="Arial" w:cs="Arial"/>
          <w:spacing w:val="-5"/>
          <w:sz w:val="16"/>
          <w:szCs w:val="22"/>
        </w:rPr>
        <w:t xml:space="preserve"> </w:t>
      </w:r>
      <w:r w:rsidRPr="00A36A6F">
        <w:rPr>
          <w:rFonts w:ascii="Arial" w:eastAsia="Arial" w:hAnsi="Arial" w:cs="Arial"/>
          <w:sz w:val="16"/>
          <w:szCs w:val="22"/>
        </w:rPr>
        <w:t>neither</w:t>
      </w:r>
      <w:r w:rsidRPr="00A36A6F">
        <w:rPr>
          <w:rFonts w:ascii="Arial" w:eastAsia="Arial" w:hAnsi="Arial" w:cs="Arial"/>
          <w:spacing w:val="-5"/>
          <w:sz w:val="16"/>
          <w:szCs w:val="22"/>
        </w:rPr>
        <w:t xml:space="preserve"> </w:t>
      </w:r>
      <w:r w:rsidRPr="00A36A6F">
        <w:rPr>
          <w:rFonts w:ascii="Arial" w:eastAsia="Arial" w:hAnsi="Arial" w:cs="Arial"/>
          <w:sz w:val="16"/>
          <w:szCs w:val="22"/>
        </w:rPr>
        <w:t>it</w:t>
      </w:r>
      <w:r w:rsidRPr="00A36A6F">
        <w:rPr>
          <w:rFonts w:ascii="Arial" w:eastAsia="Arial" w:hAnsi="Arial" w:cs="Arial"/>
          <w:spacing w:val="-5"/>
          <w:sz w:val="16"/>
          <w:szCs w:val="22"/>
        </w:rPr>
        <w:t xml:space="preserve"> </w:t>
      </w:r>
      <w:r w:rsidRPr="00A36A6F">
        <w:rPr>
          <w:rFonts w:ascii="Arial" w:eastAsia="Arial" w:hAnsi="Arial" w:cs="Arial"/>
          <w:sz w:val="16"/>
          <w:szCs w:val="22"/>
        </w:rPr>
        <w:t>nor</w:t>
      </w:r>
      <w:r w:rsidRPr="00A36A6F">
        <w:rPr>
          <w:rFonts w:ascii="Arial" w:eastAsia="Arial" w:hAnsi="Arial" w:cs="Arial"/>
          <w:spacing w:val="-5"/>
          <w:sz w:val="16"/>
          <w:szCs w:val="22"/>
        </w:rPr>
        <w:t xml:space="preserve"> </w:t>
      </w:r>
      <w:r w:rsidRPr="00A36A6F">
        <w:rPr>
          <w:rFonts w:ascii="Arial" w:eastAsia="Arial" w:hAnsi="Arial" w:cs="Arial"/>
          <w:sz w:val="16"/>
          <w:szCs w:val="22"/>
        </w:rPr>
        <w:t>its</w:t>
      </w:r>
      <w:r w:rsidRPr="00A36A6F">
        <w:rPr>
          <w:rFonts w:ascii="Arial" w:eastAsia="Arial" w:hAnsi="Arial" w:cs="Arial"/>
          <w:spacing w:val="-4"/>
          <w:sz w:val="16"/>
          <w:szCs w:val="22"/>
        </w:rPr>
        <w:t xml:space="preserve"> </w:t>
      </w:r>
      <w:r w:rsidRPr="00A36A6F">
        <w:rPr>
          <w:rFonts w:ascii="Arial" w:eastAsia="Arial" w:hAnsi="Arial" w:cs="Arial"/>
          <w:sz w:val="16"/>
          <w:szCs w:val="22"/>
        </w:rPr>
        <w:t>principals:</w:t>
      </w:r>
    </w:p>
    <w:p w14:paraId="3A604866" w14:textId="77777777" w:rsidR="00A36A6F" w:rsidRPr="00A36A6F" w:rsidRDefault="00A36A6F" w:rsidP="00A36A6F">
      <w:pPr>
        <w:widowControl w:val="0"/>
        <w:autoSpaceDE w:val="0"/>
        <w:autoSpaceDN w:val="0"/>
        <w:rPr>
          <w:rFonts w:ascii="Arial" w:eastAsia="Arial" w:hAnsi="Arial" w:cs="Arial"/>
          <w:sz w:val="16"/>
          <w:szCs w:val="16"/>
        </w:rPr>
      </w:pPr>
    </w:p>
    <w:p w14:paraId="1AC64D25" w14:textId="77777777" w:rsidR="00A36A6F" w:rsidRPr="00A36A6F" w:rsidRDefault="00A36A6F" w:rsidP="005D1515">
      <w:pPr>
        <w:widowControl w:val="0"/>
        <w:numPr>
          <w:ilvl w:val="1"/>
          <w:numId w:val="11"/>
        </w:numPr>
        <w:tabs>
          <w:tab w:val="left" w:pos="499"/>
        </w:tabs>
        <w:autoSpaceDE w:val="0"/>
        <w:autoSpaceDN w:val="0"/>
        <w:ind w:right="269" w:firstLine="143"/>
        <w:rPr>
          <w:rFonts w:ascii="Arial" w:eastAsia="Arial" w:hAnsi="Arial" w:cs="Arial"/>
          <w:sz w:val="16"/>
          <w:szCs w:val="22"/>
        </w:rPr>
      </w:pPr>
      <w:r w:rsidRPr="00A36A6F">
        <w:rPr>
          <w:rFonts w:ascii="Arial" w:eastAsia="Arial" w:hAnsi="Arial" w:cs="Arial"/>
          <w:sz w:val="16"/>
          <w:szCs w:val="22"/>
        </w:rPr>
        <w:t>is presently debarred, suspended, proposed for debarment,</w:t>
      </w:r>
      <w:r w:rsidRPr="00A36A6F">
        <w:rPr>
          <w:rFonts w:ascii="Arial" w:eastAsia="Arial" w:hAnsi="Arial" w:cs="Arial"/>
          <w:spacing w:val="-6"/>
          <w:sz w:val="16"/>
          <w:szCs w:val="22"/>
        </w:rPr>
        <w:t xml:space="preserve"> </w:t>
      </w:r>
      <w:r w:rsidRPr="00A36A6F">
        <w:rPr>
          <w:rFonts w:ascii="Arial" w:eastAsia="Arial" w:hAnsi="Arial" w:cs="Arial"/>
          <w:sz w:val="16"/>
          <w:szCs w:val="22"/>
        </w:rPr>
        <w:t>declared</w:t>
      </w:r>
      <w:r w:rsidRPr="00A36A6F">
        <w:rPr>
          <w:rFonts w:ascii="Arial" w:eastAsia="Arial" w:hAnsi="Arial" w:cs="Arial"/>
          <w:spacing w:val="-8"/>
          <w:sz w:val="16"/>
          <w:szCs w:val="22"/>
        </w:rPr>
        <w:t xml:space="preserve"> </w:t>
      </w:r>
      <w:r w:rsidRPr="00A36A6F">
        <w:rPr>
          <w:rFonts w:ascii="Arial" w:eastAsia="Arial" w:hAnsi="Arial" w:cs="Arial"/>
          <w:sz w:val="16"/>
          <w:szCs w:val="22"/>
        </w:rPr>
        <w:t>ineligible,</w:t>
      </w:r>
      <w:r w:rsidRPr="00A36A6F">
        <w:rPr>
          <w:rFonts w:ascii="Arial" w:eastAsia="Arial" w:hAnsi="Arial" w:cs="Arial"/>
          <w:spacing w:val="-8"/>
          <w:sz w:val="16"/>
          <w:szCs w:val="22"/>
        </w:rPr>
        <w:t xml:space="preserve"> </w:t>
      </w:r>
      <w:r w:rsidRPr="00A36A6F">
        <w:rPr>
          <w:rFonts w:ascii="Arial" w:eastAsia="Arial" w:hAnsi="Arial" w:cs="Arial"/>
          <w:sz w:val="16"/>
          <w:szCs w:val="22"/>
        </w:rPr>
        <w:t>or</w:t>
      </w:r>
      <w:r w:rsidRPr="00A36A6F">
        <w:rPr>
          <w:rFonts w:ascii="Arial" w:eastAsia="Arial" w:hAnsi="Arial" w:cs="Arial"/>
          <w:spacing w:val="-8"/>
          <w:sz w:val="16"/>
          <w:szCs w:val="22"/>
        </w:rPr>
        <w:t xml:space="preserve"> </w:t>
      </w:r>
      <w:r w:rsidRPr="00A36A6F">
        <w:rPr>
          <w:rFonts w:ascii="Arial" w:eastAsia="Arial" w:hAnsi="Arial" w:cs="Arial"/>
          <w:sz w:val="16"/>
          <w:szCs w:val="22"/>
        </w:rPr>
        <w:t>voluntarily</w:t>
      </w:r>
      <w:r w:rsidRPr="00A36A6F">
        <w:rPr>
          <w:rFonts w:ascii="Arial" w:eastAsia="Arial" w:hAnsi="Arial" w:cs="Arial"/>
          <w:spacing w:val="-7"/>
          <w:sz w:val="16"/>
          <w:szCs w:val="22"/>
        </w:rPr>
        <w:t xml:space="preserve"> </w:t>
      </w:r>
      <w:r w:rsidRPr="00A36A6F">
        <w:rPr>
          <w:rFonts w:ascii="Arial" w:eastAsia="Arial" w:hAnsi="Arial" w:cs="Arial"/>
          <w:sz w:val="16"/>
          <w:szCs w:val="22"/>
        </w:rPr>
        <w:t>excluded</w:t>
      </w:r>
      <w:r w:rsidRPr="00A36A6F">
        <w:rPr>
          <w:rFonts w:ascii="Arial" w:eastAsia="Arial" w:hAnsi="Arial" w:cs="Arial"/>
          <w:spacing w:val="-8"/>
          <w:sz w:val="16"/>
          <w:szCs w:val="22"/>
        </w:rPr>
        <w:t xml:space="preserve"> </w:t>
      </w:r>
      <w:r w:rsidRPr="00A36A6F">
        <w:rPr>
          <w:rFonts w:ascii="Arial" w:eastAsia="Arial" w:hAnsi="Arial" w:cs="Arial"/>
          <w:sz w:val="16"/>
          <w:szCs w:val="22"/>
        </w:rPr>
        <w:t xml:space="preserve">from participating in covered transactions by any Federal department or agency, 2 CFR </w:t>
      </w:r>
      <w:proofErr w:type="gramStart"/>
      <w:r w:rsidRPr="00A36A6F">
        <w:rPr>
          <w:rFonts w:ascii="Arial" w:eastAsia="Arial" w:hAnsi="Arial" w:cs="Arial"/>
          <w:sz w:val="16"/>
          <w:szCs w:val="22"/>
        </w:rPr>
        <w:t>180.355;</w:t>
      </w:r>
      <w:proofErr w:type="gramEnd"/>
    </w:p>
    <w:p w14:paraId="448A40FC" w14:textId="77777777" w:rsidR="00A36A6F" w:rsidRPr="00A36A6F" w:rsidRDefault="00A36A6F" w:rsidP="005D1515">
      <w:pPr>
        <w:widowControl w:val="0"/>
        <w:numPr>
          <w:ilvl w:val="1"/>
          <w:numId w:val="11"/>
        </w:numPr>
        <w:tabs>
          <w:tab w:val="left" w:pos="499"/>
        </w:tabs>
        <w:autoSpaceDE w:val="0"/>
        <w:autoSpaceDN w:val="0"/>
        <w:spacing w:before="183"/>
        <w:ind w:right="151" w:firstLine="143"/>
        <w:rPr>
          <w:rFonts w:ascii="Arial" w:eastAsia="Arial" w:hAnsi="Arial" w:cs="Arial"/>
          <w:sz w:val="16"/>
          <w:szCs w:val="22"/>
        </w:rPr>
      </w:pPr>
      <w:r w:rsidRPr="00A36A6F">
        <w:rPr>
          <w:rFonts w:ascii="Arial" w:eastAsia="Arial" w:hAnsi="Arial" w:cs="Arial"/>
          <w:sz w:val="16"/>
          <w:szCs w:val="22"/>
        </w:rPr>
        <w:t>is a corporation that has been convicted of a felony violation under any Federal law within the two-year period preceding</w:t>
      </w:r>
      <w:r w:rsidRPr="00A36A6F">
        <w:rPr>
          <w:rFonts w:ascii="Arial" w:eastAsia="Arial" w:hAnsi="Arial" w:cs="Arial"/>
          <w:spacing w:val="-7"/>
          <w:sz w:val="16"/>
          <w:szCs w:val="22"/>
        </w:rPr>
        <w:t xml:space="preserve"> </w:t>
      </w:r>
      <w:r w:rsidRPr="00A36A6F">
        <w:rPr>
          <w:rFonts w:ascii="Arial" w:eastAsia="Arial" w:hAnsi="Arial" w:cs="Arial"/>
          <w:sz w:val="16"/>
          <w:szCs w:val="22"/>
        </w:rPr>
        <w:t>this</w:t>
      </w:r>
      <w:r w:rsidRPr="00A36A6F">
        <w:rPr>
          <w:rFonts w:ascii="Arial" w:eastAsia="Arial" w:hAnsi="Arial" w:cs="Arial"/>
          <w:spacing w:val="-7"/>
          <w:sz w:val="16"/>
          <w:szCs w:val="22"/>
        </w:rPr>
        <w:t xml:space="preserve"> </w:t>
      </w:r>
      <w:r w:rsidRPr="00A36A6F">
        <w:rPr>
          <w:rFonts w:ascii="Arial" w:eastAsia="Arial" w:hAnsi="Arial" w:cs="Arial"/>
          <w:sz w:val="16"/>
          <w:szCs w:val="22"/>
        </w:rPr>
        <w:t>proposal</w:t>
      </w:r>
      <w:r w:rsidRPr="00A36A6F">
        <w:rPr>
          <w:rFonts w:ascii="Arial" w:eastAsia="Arial" w:hAnsi="Arial" w:cs="Arial"/>
          <w:spacing w:val="-6"/>
          <w:sz w:val="16"/>
          <w:szCs w:val="22"/>
        </w:rPr>
        <w:t xml:space="preserve"> </w:t>
      </w:r>
      <w:r w:rsidRPr="00A36A6F">
        <w:rPr>
          <w:rFonts w:ascii="Arial" w:eastAsia="Arial" w:hAnsi="Arial" w:cs="Arial"/>
          <w:sz w:val="16"/>
          <w:szCs w:val="22"/>
        </w:rPr>
        <w:t>(USDOT</w:t>
      </w:r>
      <w:r w:rsidRPr="00A36A6F">
        <w:rPr>
          <w:rFonts w:ascii="Arial" w:eastAsia="Arial" w:hAnsi="Arial" w:cs="Arial"/>
          <w:spacing w:val="-7"/>
          <w:sz w:val="16"/>
          <w:szCs w:val="22"/>
        </w:rPr>
        <w:t xml:space="preserve"> </w:t>
      </w:r>
      <w:r w:rsidRPr="00A36A6F">
        <w:rPr>
          <w:rFonts w:ascii="Arial" w:eastAsia="Arial" w:hAnsi="Arial" w:cs="Arial"/>
          <w:sz w:val="16"/>
          <w:szCs w:val="22"/>
        </w:rPr>
        <w:t>Order</w:t>
      </w:r>
      <w:r w:rsidRPr="00A36A6F">
        <w:rPr>
          <w:rFonts w:ascii="Arial" w:eastAsia="Arial" w:hAnsi="Arial" w:cs="Arial"/>
          <w:spacing w:val="-7"/>
          <w:sz w:val="16"/>
          <w:szCs w:val="22"/>
        </w:rPr>
        <w:t xml:space="preserve"> </w:t>
      </w:r>
      <w:r w:rsidRPr="00A36A6F">
        <w:rPr>
          <w:rFonts w:ascii="Arial" w:eastAsia="Arial" w:hAnsi="Arial" w:cs="Arial"/>
          <w:sz w:val="16"/>
          <w:szCs w:val="22"/>
        </w:rPr>
        <w:t>4200.6</w:t>
      </w:r>
      <w:r w:rsidRPr="00A36A6F">
        <w:rPr>
          <w:rFonts w:ascii="Arial" w:eastAsia="Arial" w:hAnsi="Arial" w:cs="Arial"/>
          <w:spacing w:val="-8"/>
          <w:sz w:val="16"/>
          <w:szCs w:val="22"/>
        </w:rPr>
        <w:t xml:space="preserve"> </w:t>
      </w:r>
      <w:r w:rsidRPr="00A36A6F">
        <w:rPr>
          <w:rFonts w:ascii="Arial" w:eastAsia="Arial" w:hAnsi="Arial" w:cs="Arial"/>
          <w:sz w:val="16"/>
          <w:szCs w:val="22"/>
        </w:rPr>
        <w:t>implementing appropriations act requirements); and</w:t>
      </w:r>
    </w:p>
    <w:p w14:paraId="06EBD466" w14:textId="77777777" w:rsidR="00A36A6F" w:rsidRPr="00A36A6F" w:rsidRDefault="00A36A6F" w:rsidP="00A36A6F">
      <w:pPr>
        <w:widowControl w:val="0"/>
        <w:autoSpaceDE w:val="0"/>
        <w:autoSpaceDN w:val="0"/>
        <w:rPr>
          <w:rFonts w:ascii="Arial" w:eastAsia="Arial" w:hAnsi="Arial" w:cs="Arial"/>
          <w:sz w:val="16"/>
          <w:szCs w:val="16"/>
        </w:rPr>
      </w:pPr>
    </w:p>
    <w:p w14:paraId="20400028" w14:textId="77777777" w:rsidR="00A36A6F" w:rsidRPr="00A36A6F" w:rsidRDefault="00A36A6F" w:rsidP="005D1515">
      <w:pPr>
        <w:widowControl w:val="0"/>
        <w:numPr>
          <w:ilvl w:val="1"/>
          <w:numId w:val="11"/>
        </w:numPr>
        <w:tabs>
          <w:tab w:val="left" w:pos="499"/>
        </w:tabs>
        <w:autoSpaceDE w:val="0"/>
        <w:autoSpaceDN w:val="0"/>
        <w:spacing w:before="1"/>
        <w:ind w:right="132" w:firstLine="143"/>
        <w:rPr>
          <w:rFonts w:ascii="Arial" w:eastAsia="Arial" w:hAnsi="Arial" w:cs="Arial"/>
          <w:sz w:val="16"/>
          <w:szCs w:val="22"/>
        </w:rPr>
      </w:pPr>
      <w:r w:rsidRPr="00A36A6F">
        <w:rPr>
          <w:rFonts w:ascii="Arial" w:eastAsia="Arial" w:hAnsi="Arial" w:cs="Arial"/>
          <w:sz w:val="16"/>
          <w:szCs w:val="22"/>
        </w:rPr>
        <w:t>is</w:t>
      </w:r>
      <w:r w:rsidRPr="00A36A6F">
        <w:rPr>
          <w:rFonts w:ascii="Arial" w:eastAsia="Arial" w:hAnsi="Arial" w:cs="Arial"/>
          <w:spacing w:val="-4"/>
          <w:sz w:val="16"/>
          <w:szCs w:val="22"/>
        </w:rPr>
        <w:t xml:space="preserve"> </w:t>
      </w:r>
      <w:r w:rsidRPr="00A36A6F">
        <w:rPr>
          <w:rFonts w:ascii="Arial" w:eastAsia="Arial" w:hAnsi="Arial" w:cs="Arial"/>
          <w:sz w:val="16"/>
          <w:szCs w:val="22"/>
        </w:rPr>
        <w:t>a</w:t>
      </w:r>
      <w:r w:rsidRPr="00A36A6F">
        <w:rPr>
          <w:rFonts w:ascii="Arial" w:eastAsia="Arial" w:hAnsi="Arial" w:cs="Arial"/>
          <w:spacing w:val="-5"/>
          <w:sz w:val="16"/>
          <w:szCs w:val="22"/>
        </w:rPr>
        <w:t xml:space="preserve"> </w:t>
      </w:r>
      <w:r w:rsidRPr="00A36A6F">
        <w:rPr>
          <w:rFonts w:ascii="Arial" w:eastAsia="Arial" w:hAnsi="Arial" w:cs="Arial"/>
          <w:sz w:val="16"/>
          <w:szCs w:val="22"/>
        </w:rPr>
        <w:t>corporation</w:t>
      </w:r>
      <w:r w:rsidRPr="00A36A6F">
        <w:rPr>
          <w:rFonts w:ascii="Arial" w:eastAsia="Arial" w:hAnsi="Arial" w:cs="Arial"/>
          <w:spacing w:val="-5"/>
          <w:sz w:val="16"/>
          <w:szCs w:val="22"/>
        </w:rPr>
        <w:t xml:space="preserve"> </w:t>
      </w:r>
      <w:r w:rsidRPr="00A36A6F">
        <w:rPr>
          <w:rFonts w:ascii="Arial" w:eastAsia="Arial" w:hAnsi="Arial" w:cs="Arial"/>
          <w:sz w:val="16"/>
          <w:szCs w:val="22"/>
        </w:rPr>
        <w:t>with</w:t>
      </w:r>
      <w:r w:rsidRPr="00A36A6F">
        <w:rPr>
          <w:rFonts w:ascii="Arial" w:eastAsia="Arial" w:hAnsi="Arial" w:cs="Arial"/>
          <w:spacing w:val="-5"/>
          <w:sz w:val="16"/>
          <w:szCs w:val="22"/>
        </w:rPr>
        <w:t xml:space="preserve"> </w:t>
      </w:r>
      <w:r w:rsidRPr="00A36A6F">
        <w:rPr>
          <w:rFonts w:ascii="Arial" w:eastAsia="Arial" w:hAnsi="Arial" w:cs="Arial"/>
          <w:sz w:val="16"/>
          <w:szCs w:val="22"/>
        </w:rPr>
        <w:t>any</w:t>
      </w:r>
      <w:r w:rsidRPr="00A36A6F">
        <w:rPr>
          <w:rFonts w:ascii="Arial" w:eastAsia="Arial" w:hAnsi="Arial" w:cs="Arial"/>
          <w:spacing w:val="-4"/>
          <w:sz w:val="16"/>
          <w:szCs w:val="22"/>
        </w:rPr>
        <w:t xml:space="preserve"> </w:t>
      </w:r>
      <w:r w:rsidRPr="00A36A6F">
        <w:rPr>
          <w:rFonts w:ascii="Arial" w:eastAsia="Arial" w:hAnsi="Arial" w:cs="Arial"/>
          <w:sz w:val="16"/>
          <w:szCs w:val="22"/>
        </w:rPr>
        <w:t>unpaid</w:t>
      </w:r>
      <w:r w:rsidRPr="00A36A6F">
        <w:rPr>
          <w:rFonts w:ascii="Arial" w:eastAsia="Arial" w:hAnsi="Arial" w:cs="Arial"/>
          <w:spacing w:val="-5"/>
          <w:sz w:val="16"/>
          <w:szCs w:val="22"/>
        </w:rPr>
        <w:t xml:space="preserve"> </w:t>
      </w:r>
      <w:r w:rsidRPr="00A36A6F">
        <w:rPr>
          <w:rFonts w:ascii="Arial" w:eastAsia="Arial" w:hAnsi="Arial" w:cs="Arial"/>
          <w:sz w:val="16"/>
          <w:szCs w:val="22"/>
        </w:rPr>
        <w:t>Federal</w:t>
      </w:r>
      <w:r w:rsidRPr="00A36A6F">
        <w:rPr>
          <w:rFonts w:ascii="Arial" w:eastAsia="Arial" w:hAnsi="Arial" w:cs="Arial"/>
          <w:spacing w:val="-4"/>
          <w:sz w:val="16"/>
          <w:szCs w:val="22"/>
        </w:rPr>
        <w:t xml:space="preserve"> </w:t>
      </w:r>
      <w:r w:rsidRPr="00A36A6F">
        <w:rPr>
          <w:rFonts w:ascii="Arial" w:eastAsia="Arial" w:hAnsi="Arial" w:cs="Arial"/>
          <w:sz w:val="16"/>
          <w:szCs w:val="22"/>
        </w:rPr>
        <w:t>tax</w:t>
      </w:r>
      <w:r w:rsidRPr="00A36A6F">
        <w:rPr>
          <w:rFonts w:ascii="Arial" w:eastAsia="Arial" w:hAnsi="Arial" w:cs="Arial"/>
          <w:spacing w:val="-4"/>
          <w:sz w:val="16"/>
          <w:szCs w:val="22"/>
        </w:rPr>
        <w:t xml:space="preserve"> </w:t>
      </w:r>
      <w:r w:rsidRPr="00A36A6F">
        <w:rPr>
          <w:rFonts w:ascii="Arial" w:eastAsia="Arial" w:hAnsi="Arial" w:cs="Arial"/>
          <w:sz w:val="16"/>
          <w:szCs w:val="22"/>
        </w:rPr>
        <w:t>liability</w:t>
      </w:r>
      <w:r w:rsidRPr="00A36A6F">
        <w:rPr>
          <w:rFonts w:ascii="Arial" w:eastAsia="Arial" w:hAnsi="Arial" w:cs="Arial"/>
          <w:spacing w:val="-4"/>
          <w:sz w:val="16"/>
          <w:szCs w:val="22"/>
        </w:rPr>
        <w:t xml:space="preserve"> </w:t>
      </w:r>
      <w:r w:rsidRPr="00A36A6F">
        <w:rPr>
          <w:rFonts w:ascii="Arial" w:eastAsia="Arial" w:hAnsi="Arial" w:cs="Arial"/>
          <w:sz w:val="16"/>
          <w:szCs w:val="22"/>
        </w:rPr>
        <w:t xml:space="preserve">that has been assessed, for which all judicial and administrative remedies have been exhausted, or have lapsed, and that is not being paid in a timely manner pursuant to an agreement with the authority responsible for collecting the tax liability. (USDOT Order 4200.6 implementing appropriations act </w:t>
      </w:r>
      <w:r w:rsidRPr="00A36A6F">
        <w:rPr>
          <w:rFonts w:ascii="Arial" w:eastAsia="Arial" w:hAnsi="Arial" w:cs="Arial"/>
          <w:spacing w:val="-2"/>
          <w:sz w:val="16"/>
          <w:szCs w:val="22"/>
        </w:rPr>
        <w:t>requirements)</w:t>
      </w:r>
    </w:p>
    <w:p w14:paraId="5252D3B9" w14:textId="77777777" w:rsidR="00A36A6F" w:rsidRPr="00A36A6F" w:rsidRDefault="00A36A6F" w:rsidP="00A36A6F">
      <w:pPr>
        <w:widowControl w:val="0"/>
        <w:autoSpaceDE w:val="0"/>
        <w:autoSpaceDN w:val="0"/>
        <w:rPr>
          <w:rFonts w:ascii="Arial" w:eastAsia="Arial" w:hAnsi="Arial" w:cs="Arial"/>
          <w:sz w:val="16"/>
          <w:szCs w:val="16"/>
        </w:rPr>
      </w:pPr>
    </w:p>
    <w:p w14:paraId="4E914E34" w14:textId="77777777" w:rsidR="00A36A6F" w:rsidRPr="00A36A6F" w:rsidRDefault="00A36A6F" w:rsidP="005D1515">
      <w:pPr>
        <w:widowControl w:val="0"/>
        <w:numPr>
          <w:ilvl w:val="0"/>
          <w:numId w:val="11"/>
        </w:numPr>
        <w:tabs>
          <w:tab w:val="left" w:pos="384"/>
        </w:tabs>
        <w:autoSpaceDE w:val="0"/>
        <w:autoSpaceDN w:val="0"/>
        <w:ind w:right="241" w:firstLine="88"/>
        <w:rPr>
          <w:rFonts w:ascii="Arial" w:eastAsia="Arial" w:hAnsi="Arial" w:cs="Arial"/>
          <w:sz w:val="16"/>
          <w:szCs w:val="22"/>
        </w:rPr>
      </w:pPr>
      <w:r w:rsidRPr="00A36A6F">
        <w:rPr>
          <w:rFonts w:ascii="Arial" w:eastAsia="Arial" w:hAnsi="Arial" w:cs="Arial"/>
          <w:sz w:val="16"/>
          <w:szCs w:val="22"/>
        </w:rPr>
        <w:t>Where</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4"/>
          <w:sz w:val="16"/>
          <w:szCs w:val="22"/>
        </w:rPr>
        <w:t xml:space="preserve"> </w:t>
      </w:r>
      <w:r w:rsidRPr="00A36A6F">
        <w:rPr>
          <w:rFonts w:ascii="Arial" w:eastAsia="Arial" w:hAnsi="Arial" w:cs="Arial"/>
          <w:sz w:val="16"/>
          <w:szCs w:val="22"/>
        </w:rPr>
        <w:t>prospective</w:t>
      </w:r>
      <w:r w:rsidRPr="00A36A6F">
        <w:rPr>
          <w:rFonts w:ascii="Arial" w:eastAsia="Arial" w:hAnsi="Arial" w:cs="Arial"/>
          <w:spacing w:val="-5"/>
          <w:sz w:val="16"/>
          <w:szCs w:val="22"/>
        </w:rPr>
        <w:t xml:space="preserve"> </w:t>
      </w:r>
      <w:r w:rsidRPr="00A36A6F">
        <w:rPr>
          <w:rFonts w:ascii="Arial" w:eastAsia="Arial" w:hAnsi="Arial" w:cs="Arial"/>
          <w:sz w:val="16"/>
          <w:szCs w:val="22"/>
        </w:rPr>
        <w:t>lower</w:t>
      </w:r>
      <w:r w:rsidRPr="00A36A6F">
        <w:rPr>
          <w:rFonts w:ascii="Arial" w:eastAsia="Arial" w:hAnsi="Arial" w:cs="Arial"/>
          <w:spacing w:val="-5"/>
          <w:sz w:val="16"/>
          <w:szCs w:val="22"/>
        </w:rPr>
        <w:t xml:space="preserve"> </w:t>
      </w:r>
      <w:r w:rsidRPr="00A36A6F">
        <w:rPr>
          <w:rFonts w:ascii="Arial" w:eastAsia="Arial" w:hAnsi="Arial" w:cs="Arial"/>
          <w:sz w:val="16"/>
          <w:szCs w:val="22"/>
        </w:rPr>
        <w:t>tier</w:t>
      </w:r>
      <w:r w:rsidRPr="00A36A6F">
        <w:rPr>
          <w:rFonts w:ascii="Arial" w:eastAsia="Arial" w:hAnsi="Arial" w:cs="Arial"/>
          <w:spacing w:val="-5"/>
          <w:sz w:val="16"/>
          <w:szCs w:val="22"/>
        </w:rPr>
        <w:t xml:space="preserve"> </w:t>
      </w:r>
      <w:r w:rsidRPr="00A36A6F">
        <w:rPr>
          <w:rFonts w:ascii="Arial" w:eastAsia="Arial" w:hAnsi="Arial" w:cs="Arial"/>
          <w:sz w:val="16"/>
          <w:szCs w:val="22"/>
        </w:rPr>
        <w:t>participant</w:t>
      </w:r>
      <w:r w:rsidRPr="00A36A6F">
        <w:rPr>
          <w:rFonts w:ascii="Arial" w:eastAsia="Arial" w:hAnsi="Arial" w:cs="Arial"/>
          <w:spacing w:val="-5"/>
          <w:sz w:val="16"/>
          <w:szCs w:val="22"/>
        </w:rPr>
        <w:t xml:space="preserve"> </w:t>
      </w:r>
      <w:r w:rsidRPr="00A36A6F">
        <w:rPr>
          <w:rFonts w:ascii="Arial" w:eastAsia="Arial" w:hAnsi="Arial" w:cs="Arial"/>
          <w:sz w:val="16"/>
          <w:szCs w:val="22"/>
        </w:rPr>
        <w:t>is</w:t>
      </w:r>
      <w:r w:rsidRPr="00A36A6F">
        <w:rPr>
          <w:rFonts w:ascii="Arial" w:eastAsia="Arial" w:hAnsi="Arial" w:cs="Arial"/>
          <w:spacing w:val="-5"/>
          <w:sz w:val="16"/>
          <w:szCs w:val="22"/>
        </w:rPr>
        <w:t xml:space="preserve"> </w:t>
      </w:r>
      <w:r w:rsidRPr="00A36A6F">
        <w:rPr>
          <w:rFonts w:ascii="Arial" w:eastAsia="Arial" w:hAnsi="Arial" w:cs="Arial"/>
          <w:sz w:val="16"/>
          <w:szCs w:val="22"/>
        </w:rPr>
        <w:t>unable</w:t>
      </w:r>
      <w:r w:rsidRPr="00A36A6F">
        <w:rPr>
          <w:rFonts w:ascii="Arial" w:eastAsia="Arial" w:hAnsi="Arial" w:cs="Arial"/>
          <w:spacing w:val="-5"/>
          <w:sz w:val="16"/>
          <w:szCs w:val="22"/>
        </w:rPr>
        <w:t xml:space="preserve"> </w:t>
      </w:r>
      <w:r w:rsidRPr="00A36A6F">
        <w:rPr>
          <w:rFonts w:ascii="Arial" w:eastAsia="Arial" w:hAnsi="Arial" w:cs="Arial"/>
          <w:sz w:val="16"/>
          <w:szCs w:val="22"/>
        </w:rPr>
        <w:t xml:space="preserve">to certify to any of the statements in this certification, such prospective participant should attach an explanation to this </w:t>
      </w:r>
      <w:r w:rsidRPr="00A36A6F">
        <w:rPr>
          <w:rFonts w:ascii="Arial" w:eastAsia="Arial" w:hAnsi="Arial" w:cs="Arial"/>
          <w:spacing w:val="-2"/>
          <w:sz w:val="16"/>
          <w:szCs w:val="22"/>
        </w:rPr>
        <w:t>proposal.</w:t>
      </w:r>
    </w:p>
    <w:p w14:paraId="3771ED3E" w14:textId="77777777" w:rsidR="00A36A6F" w:rsidRPr="00A36A6F" w:rsidRDefault="00A36A6F" w:rsidP="00A36A6F">
      <w:pPr>
        <w:widowControl w:val="0"/>
        <w:autoSpaceDE w:val="0"/>
        <w:autoSpaceDN w:val="0"/>
        <w:spacing w:before="183"/>
        <w:rPr>
          <w:rFonts w:ascii="Arial" w:eastAsia="Arial" w:hAnsi="Arial" w:cs="Arial"/>
          <w:sz w:val="16"/>
          <w:szCs w:val="22"/>
        </w:rPr>
      </w:pPr>
      <w:r w:rsidRPr="00A36A6F">
        <w:rPr>
          <w:rFonts w:ascii="Arial" w:eastAsia="Arial" w:hAnsi="Arial" w:cs="Arial"/>
          <w:sz w:val="16"/>
          <w:szCs w:val="22"/>
        </w:rPr>
        <w:t>*</w:t>
      </w:r>
      <w:r w:rsidRPr="00A36A6F">
        <w:rPr>
          <w:rFonts w:ascii="Arial" w:eastAsia="Arial" w:hAnsi="Arial" w:cs="Arial"/>
          <w:spacing w:val="-1"/>
          <w:sz w:val="16"/>
          <w:szCs w:val="22"/>
        </w:rPr>
        <w:t xml:space="preserve"> </w:t>
      </w:r>
      <w:r w:rsidRPr="00A36A6F">
        <w:rPr>
          <w:rFonts w:ascii="Arial" w:eastAsia="Arial" w:hAnsi="Arial" w:cs="Arial"/>
          <w:sz w:val="16"/>
          <w:szCs w:val="22"/>
        </w:rPr>
        <w:t>*</w:t>
      </w:r>
      <w:r w:rsidRPr="00A36A6F">
        <w:rPr>
          <w:rFonts w:ascii="Arial" w:eastAsia="Arial" w:hAnsi="Arial" w:cs="Arial"/>
          <w:spacing w:val="-1"/>
          <w:sz w:val="16"/>
          <w:szCs w:val="22"/>
        </w:rPr>
        <w:t xml:space="preserve"> </w:t>
      </w:r>
      <w:r w:rsidRPr="00A36A6F">
        <w:rPr>
          <w:rFonts w:ascii="Arial" w:eastAsia="Arial" w:hAnsi="Arial" w:cs="Arial"/>
          <w:sz w:val="16"/>
          <w:szCs w:val="22"/>
        </w:rPr>
        <w:t>* *</w:t>
      </w:r>
      <w:r w:rsidRPr="00A36A6F">
        <w:rPr>
          <w:rFonts w:ascii="Arial" w:eastAsia="Arial" w:hAnsi="Arial" w:cs="Arial"/>
          <w:spacing w:val="-1"/>
          <w:sz w:val="16"/>
          <w:szCs w:val="22"/>
        </w:rPr>
        <w:t xml:space="preserve"> </w:t>
      </w:r>
      <w:r w:rsidRPr="00A36A6F">
        <w:rPr>
          <w:rFonts w:ascii="Arial" w:eastAsia="Arial" w:hAnsi="Arial" w:cs="Arial"/>
          <w:spacing w:val="-10"/>
          <w:sz w:val="16"/>
          <w:szCs w:val="22"/>
        </w:rPr>
        <w:t>*</w:t>
      </w:r>
    </w:p>
    <w:p w14:paraId="28A740E3" w14:textId="77777777" w:rsidR="00A36A6F" w:rsidRPr="00A36A6F" w:rsidRDefault="00A36A6F" w:rsidP="00A36A6F">
      <w:pPr>
        <w:widowControl w:val="0"/>
        <w:autoSpaceDE w:val="0"/>
        <w:autoSpaceDN w:val="0"/>
        <w:rPr>
          <w:rFonts w:ascii="Arial" w:eastAsia="Arial" w:hAnsi="Arial" w:cs="Arial"/>
          <w:sz w:val="16"/>
          <w:szCs w:val="16"/>
        </w:rPr>
      </w:pPr>
    </w:p>
    <w:p w14:paraId="33710461" w14:textId="77777777" w:rsidR="00A36A6F" w:rsidRPr="00A36A6F" w:rsidRDefault="00A36A6F" w:rsidP="00A36A6F">
      <w:pPr>
        <w:widowControl w:val="0"/>
        <w:autoSpaceDE w:val="0"/>
        <w:autoSpaceDN w:val="0"/>
        <w:rPr>
          <w:rFonts w:ascii="Arial" w:eastAsia="Arial" w:hAnsi="Arial" w:cs="Arial"/>
          <w:sz w:val="16"/>
          <w:szCs w:val="16"/>
        </w:rPr>
      </w:pPr>
    </w:p>
    <w:p w14:paraId="11C1D4C2" w14:textId="77777777" w:rsidR="00A36A6F" w:rsidRPr="00A36A6F" w:rsidRDefault="00A36A6F" w:rsidP="005D1515">
      <w:pPr>
        <w:pStyle w:val="ListParagraph"/>
        <w:numPr>
          <w:ilvl w:val="1"/>
          <w:numId w:val="39"/>
        </w:numPr>
        <w:spacing w:before="96"/>
        <w:rPr>
          <w:rFonts w:ascii="Arial" w:eastAsia="Arial" w:hAnsi="Arial" w:cs="Arial"/>
          <w:b/>
          <w:bCs/>
          <w:sz w:val="16"/>
          <w:szCs w:val="16"/>
        </w:rPr>
      </w:pPr>
      <w:r w:rsidRPr="00A36A6F">
        <w:rPr>
          <w:rFonts w:ascii="Arial" w:eastAsia="Arial" w:hAnsi="Arial" w:cs="Arial"/>
          <w:b/>
          <w:bCs/>
          <w:spacing w:val="-2"/>
          <w:sz w:val="16"/>
          <w:szCs w:val="16"/>
        </w:rPr>
        <w:t>CERTIFICATION</w:t>
      </w:r>
      <w:r w:rsidRPr="00A36A6F">
        <w:rPr>
          <w:rFonts w:ascii="Arial" w:eastAsia="Arial" w:hAnsi="Arial" w:cs="Arial"/>
          <w:b/>
          <w:bCs/>
          <w:spacing w:val="-10"/>
          <w:sz w:val="16"/>
          <w:szCs w:val="16"/>
        </w:rPr>
        <w:t xml:space="preserve"> </w:t>
      </w:r>
      <w:r w:rsidRPr="00A36A6F">
        <w:rPr>
          <w:rFonts w:ascii="Arial" w:eastAsia="Arial" w:hAnsi="Arial" w:cs="Arial"/>
          <w:b/>
          <w:bCs/>
          <w:sz w:val="16"/>
          <w:szCs w:val="16"/>
        </w:rPr>
        <w:t>REGARDING</w:t>
      </w:r>
      <w:r w:rsidRPr="00A36A6F">
        <w:rPr>
          <w:rFonts w:ascii="Arial" w:eastAsia="Arial" w:hAnsi="Arial" w:cs="Arial"/>
          <w:b/>
          <w:bCs/>
          <w:spacing w:val="-10"/>
          <w:sz w:val="16"/>
          <w:szCs w:val="16"/>
        </w:rPr>
        <w:t xml:space="preserve"> </w:t>
      </w:r>
      <w:r w:rsidRPr="00A36A6F">
        <w:rPr>
          <w:rFonts w:ascii="Arial" w:eastAsia="Arial" w:hAnsi="Arial" w:cs="Arial"/>
          <w:b/>
          <w:bCs/>
          <w:sz w:val="16"/>
          <w:szCs w:val="16"/>
        </w:rPr>
        <w:t>USE</w:t>
      </w:r>
      <w:r w:rsidRPr="00A36A6F">
        <w:rPr>
          <w:rFonts w:ascii="Arial" w:eastAsia="Arial" w:hAnsi="Arial" w:cs="Arial"/>
          <w:b/>
          <w:bCs/>
          <w:spacing w:val="-8"/>
          <w:sz w:val="16"/>
          <w:szCs w:val="16"/>
        </w:rPr>
        <w:t xml:space="preserve"> </w:t>
      </w:r>
      <w:r w:rsidRPr="00A36A6F">
        <w:rPr>
          <w:rFonts w:ascii="Arial" w:eastAsia="Arial" w:hAnsi="Arial" w:cs="Arial"/>
          <w:b/>
          <w:bCs/>
          <w:sz w:val="16"/>
          <w:szCs w:val="16"/>
        </w:rPr>
        <w:t>OF</w:t>
      </w:r>
      <w:r w:rsidRPr="00A36A6F">
        <w:rPr>
          <w:rFonts w:ascii="Arial" w:eastAsia="Arial" w:hAnsi="Arial" w:cs="Arial"/>
          <w:b/>
          <w:bCs/>
          <w:spacing w:val="-10"/>
          <w:sz w:val="16"/>
          <w:szCs w:val="16"/>
        </w:rPr>
        <w:t xml:space="preserve"> </w:t>
      </w:r>
      <w:r w:rsidRPr="00A36A6F">
        <w:rPr>
          <w:rFonts w:ascii="Arial" w:eastAsia="Arial" w:hAnsi="Arial" w:cs="Arial"/>
          <w:b/>
          <w:bCs/>
          <w:sz w:val="16"/>
          <w:szCs w:val="16"/>
        </w:rPr>
        <w:t>CONTRACT FUNDS FOR LOBBYING</w:t>
      </w:r>
    </w:p>
    <w:p w14:paraId="540BCFF2" w14:textId="77777777" w:rsidR="00A36A6F" w:rsidRPr="00A36A6F" w:rsidRDefault="00A36A6F" w:rsidP="00A36A6F">
      <w:pPr>
        <w:widowControl w:val="0"/>
        <w:autoSpaceDE w:val="0"/>
        <w:autoSpaceDN w:val="0"/>
        <w:rPr>
          <w:rFonts w:ascii="Arial" w:eastAsia="Arial" w:hAnsi="Arial" w:cs="Arial"/>
          <w:b/>
          <w:sz w:val="16"/>
          <w:szCs w:val="16"/>
        </w:rPr>
      </w:pPr>
    </w:p>
    <w:p w14:paraId="64355CF7" w14:textId="77777777" w:rsidR="00A36A6F" w:rsidRPr="00A36A6F" w:rsidRDefault="00A36A6F" w:rsidP="00A36A6F">
      <w:pPr>
        <w:widowControl w:val="0"/>
        <w:autoSpaceDE w:val="0"/>
        <w:autoSpaceDN w:val="0"/>
        <w:rPr>
          <w:rFonts w:ascii="Arial" w:eastAsia="Arial" w:hAnsi="Arial" w:cs="Arial"/>
          <w:sz w:val="16"/>
          <w:szCs w:val="16"/>
        </w:rPr>
      </w:pPr>
      <w:r w:rsidRPr="00A36A6F">
        <w:rPr>
          <w:rFonts w:ascii="Arial" w:eastAsia="Arial" w:hAnsi="Arial" w:cs="Arial"/>
          <w:sz w:val="16"/>
          <w:szCs w:val="16"/>
        </w:rPr>
        <w:t>This</w:t>
      </w:r>
      <w:r w:rsidRPr="00A36A6F">
        <w:rPr>
          <w:rFonts w:ascii="Arial" w:eastAsia="Arial" w:hAnsi="Arial" w:cs="Arial"/>
          <w:spacing w:val="-5"/>
          <w:sz w:val="16"/>
          <w:szCs w:val="16"/>
        </w:rPr>
        <w:t xml:space="preserve"> </w:t>
      </w:r>
      <w:r w:rsidRPr="00A36A6F">
        <w:rPr>
          <w:rFonts w:ascii="Arial" w:eastAsia="Arial" w:hAnsi="Arial" w:cs="Arial"/>
          <w:sz w:val="16"/>
          <w:szCs w:val="16"/>
        </w:rPr>
        <w:t>provision</w:t>
      </w:r>
      <w:r w:rsidRPr="00A36A6F">
        <w:rPr>
          <w:rFonts w:ascii="Arial" w:eastAsia="Arial" w:hAnsi="Arial" w:cs="Arial"/>
          <w:spacing w:val="-6"/>
          <w:sz w:val="16"/>
          <w:szCs w:val="16"/>
        </w:rPr>
        <w:t xml:space="preserve"> </w:t>
      </w:r>
      <w:r w:rsidRPr="00A36A6F">
        <w:rPr>
          <w:rFonts w:ascii="Arial" w:eastAsia="Arial" w:hAnsi="Arial" w:cs="Arial"/>
          <w:sz w:val="16"/>
          <w:szCs w:val="16"/>
        </w:rPr>
        <w:t>is</w:t>
      </w:r>
      <w:r w:rsidRPr="00A36A6F">
        <w:rPr>
          <w:rFonts w:ascii="Arial" w:eastAsia="Arial" w:hAnsi="Arial" w:cs="Arial"/>
          <w:spacing w:val="-6"/>
          <w:sz w:val="16"/>
          <w:szCs w:val="16"/>
        </w:rPr>
        <w:t xml:space="preserve"> </w:t>
      </w:r>
      <w:r w:rsidRPr="00A36A6F">
        <w:rPr>
          <w:rFonts w:ascii="Arial" w:eastAsia="Arial" w:hAnsi="Arial" w:cs="Arial"/>
          <w:sz w:val="16"/>
          <w:szCs w:val="16"/>
        </w:rPr>
        <w:t>applicable</w:t>
      </w:r>
      <w:r w:rsidRPr="00A36A6F">
        <w:rPr>
          <w:rFonts w:ascii="Arial" w:eastAsia="Arial" w:hAnsi="Arial" w:cs="Arial"/>
          <w:spacing w:val="-6"/>
          <w:sz w:val="16"/>
          <w:szCs w:val="16"/>
        </w:rPr>
        <w:t xml:space="preserve"> </w:t>
      </w:r>
      <w:r w:rsidRPr="00A36A6F">
        <w:rPr>
          <w:rFonts w:ascii="Arial" w:eastAsia="Arial" w:hAnsi="Arial" w:cs="Arial"/>
          <w:sz w:val="16"/>
          <w:szCs w:val="16"/>
        </w:rPr>
        <w:t>to</w:t>
      </w:r>
      <w:r w:rsidRPr="00A36A6F">
        <w:rPr>
          <w:rFonts w:ascii="Arial" w:eastAsia="Arial" w:hAnsi="Arial" w:cs="Arial"/>
          <w:spacing w:val="-6"/>
          <w:sz w:val="16"/>
          <w:szCs w:val="16"/>
        </w:rPr>
        <w:t xml:space="preserve"> </w:t>
      </w:r>
      <w:r w:rsidRPr="00A36A6F">
        <w:rPr>
          <w:rFonts w:ascii="Arial" w:eastAsia="Arial" w:hAnsi="Arial" w:cs="Arial"/>
          <w:sz w:val="16"/>
          <w:szCs w:val="16"/>
        </w:rPr>
        <w:t>all</w:t>
      </w:r>
      <w:r w:rsidRPr="00A36A6F">
        <w:rPr>
          <w:rFonts w:ascii="Arial" w:eastAsia="Arial" w:hAnsi="Arial" w:cs="Arial"/>
          <w:spacing w:val="-6"/>
          <w:sz w:val="16"/>
          <w:szCs w:val="16"/>
        </w:rPr>
        <w:t xml:space="preserve"> </w:t>
      </w:r>
      <w:r w:rsidRPr="00A36A6F">
        <w:rPr>
          <w:rFonts w:ascii="Arial" w:eastAsia="Arial" w:hAnsi="Arial" w:cs="Arial"/>
          <w:sz w:val="16"/>
          <w:szCs w:val="16"/>
        </w:rPr>
        <w:t>Federal-aid</w:t>
      </w:r>
      <w:r w:rsidRPr="00A36A6F">
        <w:rPr>
          <w:rFonts w:ascii="Arial" w:eastAsia="Arial" w:hAnsi="Arial" w:cs="Arial"/>
          <w:spacing w:val="-6"/>
          <w:sz w:val="16"/>
          <w:szCs w:val="16"/>
        </w:rPr>
        <w:t xml:space="preserve"> </w:t>
      </w:r>
      <w:r w:rsidRPr="00A36A6F">
        <w:rPr>
          <w:rFonts w:ascii="Arial" w:eastAsia="Arial" w:hAnsi="Arial" w:cs="Arial"/>
          <w:sz w:val="16"/>
          <w:szCs w:val="16"/>
        </w:rPr>
        <w:t>construction contracts and to all related subcontracts which exceed</w:t>
      </w:r>
    </w:p>
    <w:p w14:paraId="6E3C58B4" w14:textId="77777777" w:rsidR="00A36A6F" w:rsidRPr="00A36A6F" w:rsidRDefault="00A36A6F" w:rsidP="00A36A6F">
      <w:pPr>
        <w:widowControl w:val="0"/>
        <w:autoSpaceDE w:val="0"/>
        <w:autoSpaceDN w:val="0"/>
        <w:rPr>
          <w:rFonts w:ascii="Arial" w:eastAsia="Arial" w:hAnsi="Arial" w:cs="Arial"/>
          <w:sz w:val="16"/>
          <w:szCs w:val="16"/>
        </w:rPr>
      </w:pPr>
      <w:r w:rsidRPr="00A36A6F">
        <w:rPr>
          <w:rFonts w:ascii="Arial" w:eastAsia="Arial" w:hAnsi="Arial" w:cs="Arial"/>
          <w:sz w:val="16"/>
          <w:szCs w:val="16"/>
        </w:rPr>
        <w:t>$100,000.</w:t>
      </w:r>
      <w:r w:rsidRPr="00A36A6F">
        <w:rPr>
          <w:rFonts w:ascii="Arial" w:eastAsia="Arial" w:hAnsi="Arial" w:cs="Arial"/>
          <w:spacing w:val="37"/>
          <w:sz w:val="16"/>
          <w:szCs w:val="16"/>
        </w:rPr>
        <w:t xml:space="preserve"> </w:t>
      </w:r>
      <w:r w:rsidRPr="00A36A6F">
        <w:rPr>
          <w:rFonts w:ascii="Arial" w:eastAsia="Arial" w:hAnsi="Arial" w:cs="Arial"/>
          <w:sz w:val="16"/>
          <w:szCs w:val="16"/>
        </w:rPr>
        <w:t>49</w:t>
      </w:r>
      <w:r w:rsidRPr="00A36A6F">
        <w:rPr>
          <w:rFonts w:ascii="Arial" w:eastAsia="Arial" w:hAnsi="Arial" w:cs="Arial"/>
          <w:spacing w:val="-4"/>
          <w:sz w:val="16"/>
          <w:szCs w:val="16"/>
        </w:rPr>
        <w:t xml:space="preserve"> </w:t>
      </w:r>
      <w:r w:rsidRPr="00A36A6F">
        <w:rPr>
          <w:rFonts w:ascii="Arial" w:eastAsia="Arial" w:hAnsi="Arial" w:cs="Arial"/>
          <w:sz w:val="16"/>
          <w:szCs w:val="16"/>
        </w:rPr>
        <w:t>CFR</w:t>
      </w:r>
      <w:r w:rsidRPr="00A36A6F">
        <w:rPr>
          <w:rFonts w:ascii="Arial" w:eastAsia="Arial" w:hAnsi="Arial" w:cs="Arial"/>
          <w:spacing w:val="-4"/>
          <w:sz w:val="16"/>
          <w:szCs w:val="16"/>
        </w:rPr>
        <w:t xml:space="preserve"> </w:t>
      </w:r>
      <w:r w:rsidRPr="00A36A6F">
        <w:rPr>
          <w:rFonts w:ascii="Arial" w:eastAsia="Arial" w:hAnsi="Arial" w:cs="Arial"/>
          <w:sz w:val="16"/>
          <w:szCs w:val="16"/>
        </w:rPr>
        <w:t>Part</w:t>
      </w:r>
      <w:r w:rsidRPr="00A36A6F">
        <w:rPr>
          <w:rFonts w:ascii="Arial" w:eastAsia="Arial" w:hAnsi="Arial" w:cs="Arial"/>
          <w:spacing w:val="-2"/>
          <w:sz w:val="16"/>
          <w:szCs w:val="16"/>
        </w:rPr>
        <w:t xml:space="preserve"> </w:t>
      </w:r>
      <w:r w:rsidRPr="00A36A6F">
        <w:rPr>
          <w:rFonts w:ascii="Arial" w:eastAsia="Arial" w:hAnsi="Arial" w:cs="Arial"/>
          <w:sz w:val="16"/>
          <w:szCs w:val="16"/>
        </w:rPr>
        <w:t>20,</w:t>
      </w:r>
      <w:r w:rsidRPr="00A36A6F">
        <w:rPr>
          <w:rFonts w:ascii="Arial" w:eastAsia="Arial" w:hAnsi="Arial" w:cs="Arial"/>
          <w:spacing w:val="-4"/>
          <w:sz w:val="16"/>
          <w:szCs w:val="16"/>
        </w:rPr>
        <w:t xml:space="preserve"> </w:t>
      </w:r>
      <w:r w:rsidRPr="00A36A6F">
        <w:rPr>
          <w:rFonts w:ascii="Arial" w:eastAsia="Arial" w:hAnsi="Arial" w:cs="Arial"/>
          <w:sz w:val="16"/>
          <w:szCs w:val="16"/>
        </w:rPr>
        <w:t>App.</w:t>
      </w:r>
      <w:r w:rsidRPr="00A36A6F">
        <w:rPr>
          <w:rFonts w:ascii="Arial" w:eastAsia="Arial" w:hAnsi="Arial" w:cs="Arial"/>
          <w:spacing w:val="-2"/>
          <w:sz w:val="16"/>
          <w:szCs w:val="16"/>
        </w:rPr>
        <w:t xml:space="preserve"> </w:t>
      </w:r>
      <w:r w:rsidRPr="00A36A6F">
        <w:rPr>
          <w:rFonts w:ascii="Arial" w:eastAsia="Arial" w:hAnsi="Arial" w:cs="Arial"/>
          <w:spacing w:val="-5"/>
          <w:sz w:val="16"/>
          <w:szCs w:val="16"/>
        </w:rPr>
        <w:t>A.</w:t>
      </w:r>
    </w:p>
    <w:p w14:paraId="1C23DD97" w14:textId="77777777" w:rsidR="00A36A6F" w:rsidRPr="00A36A6F" w:rsidRDefault="00A36A6F" w:rsidP="005D1515">
      <w:pPr>
        <w:widowControl w:val="0"/>
        <w:numPr>
          <w:ilvl w:val="2"/>
          <w:numId w:val="39"/>
        </w:numPr>
        <w:tabs>
          <w:tab w:val="left" w:pos="384"/>
        </w:tabs>
        <w:autoSpaceDE w:val="0"/>
        <w:autoSpaceDN w:val="0"/>
        <w:spacing w:before="183"/>
        <w:ind w:right="544" w:firstLine="88"/>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7"/>
          <w:sz w:val="16"/>
          <w:szCs w:val="22"/>
        </w:rPr>
        <w:t xml:space="preserve"> </w:t>
      </w:r>
      <w:r w:rsidRPr="00A36A6F">
        <w:rPr>
          <w:rFonts w:ascii="Arial" w:eastAsia="Arial" w:hAnsi="Arial" w:cs="Arial"/>
          <w:sz w:val="16"/>
          <w:szCs w:val="22"/>
        </w:rPr>
        <w:t>prospective</w:t>
      </w:r>
      <w:r w:rsidRPr="00A36A6F">
        <w:rPr>
          <w:rFonts w:ascii="Arial" w:eastAsia="Arial" w:hAnsi="Arial" w:cs="Arial"/>
          <w:spacing w:val="-7"/>
          <w:sz w:val="16"/>
          <w:szCs w:val="22"/>
        </w:rPr>
        <w:t xml:space="preserve"> </w:t>
      </w:r>
      <w:r w:rsidRPr="00A36A6F">
        <w:rPr>
          <w:rFonts w:ascii="Arial" w:eastAsia="Arial" w:hAnsi="Arial" w:cs="Arial"/>
          <w:sz w:val="16"/>
          <w:szCs w:val="22"/>
        </w:rPr>
        <w:t>participant</w:t>
      </w:r>
      <w:r w:rsidRPr="00A36A6F">
        <w:rPr>
          <w:rFonts w:ascii="Arial" w:eastAsia="Arial" w:hAnsi="Arial" w:cs="Arial"/>
          <w:spacing w:val="-7"/>
          <w:sz w:val="16"/>
          <w:szCs w:val="22"/>
        </w:rPr>
        <w:t xml:space="preserve"> </w:t>
      </w:r>
      <w:r w:rsidRPr="00A36A6F">
        <w:rPr>
          <w:rFonts w:ascii="Arial" w:eastAsia="Arial" w:hAnsi="Arial" w:cs="Arial"/>
          <w:sz w:val="16"/>
          <w:szCs w:val="22"/>
        </w:rPr>
        <w:t>certifies,</w:t>
      </w:r>
      <w:r w:rsidRPr="00A36A6F">
        <w:rPr>
          <w:rFonts w:ascii="Arial" w:eastAsia="Arial" w:hAnsi="Arial" w:cs="Arial"/>
          <w:spacing w:val="-7"/>
          <w:sz w:val="16"/>
          <w:szCs w:val="22"/>
        </w:rPr>
        <w:t xml:space="preserve"> </w:t>
      </w:r>
      <w:r w:rsidRPr="00A36A6F">
        <w:rPr>
          <w:rFonts w:ascii="Arial" w:eastAsia="Arial" w:hAnsi="Arial" w:cs="Arial"/>
          <w:sz w:val="16"/>
          <w:szCs w:val="22"/>
        </w:rPr>
        <w:t>by</w:t>
      </w:r>
      <w:r w:rsidRPr="00A36A6F">
        <w:rPr>
          <w:rFonts w:ascii="Arial" w:eastAsia="Arial" w:hAnsi="Arial" w:cs="Arial"/>
          <w:spacing w:val="-6"/>
          <w:sz w:val="16"/>
          <w:szCs w:val="22"/>
        </w:rPr>
        <w:t xml:space="preserve"> </w:t>
      </w:r>
      <w:r w:rsidRPr="00A36A6F">
        <w:rPr>
          <w:rFonts w:ascii="Arial" w:eastAsia="Arial" w:hAnsi="Arial" w:cs="Arial"/>
          <w:sz w:val="16"/>
          <w:szCs w:val="22"/>
        </w:rPr>
        <w:t>signing</w:t>
      </w:r>
      <w:r w:rsidRPr="00A36A6F">
        <w:rPr>
          <w:rFonts w:ascii="Arial" w:eastAsia="Arial" w:hAnsi="Arial" w:cs="Arial"/>
          <w:spacing w:val="-8"/>
          <w:sz w:val="16"/>
          <w:szCs w:val="22"/>
        </w:rPr>
        <w:t xml:space="preserve"> </w:t>
      </w:r>
      <w:r w:rsidRPr="00A36A6F">
        <w:rPr>
          <w:rFonts w:ascii="Arial" w:eastAsia="Arial" w:hAnsi="Arial" w:cs="Arial"/>
          <w:sz w:val="16"/>
          <w:szCs w:val="22"/>
        </w:rPr>
        <w:t>and submitting this bid or proposal, to the best of his or her knowledge and belief, that:</w:t>
      </w:r>
    </w:p>
    <w:p w14:paraId="26F8A86C" w14:textId="77777777" w:rsidR="00A36A6F" w:rsidRPr="00A36A6F" w:rsidRDefault="00A36A6F" w:rsidP="00A36A6F">
      <w:pPr>
        <w:widowControl w:val="0"/>
        <w:autoSpaceDE w:val="0"/>
        <w:autoSpaceDN w:val="0"/>
        <w:spacing w:before="1"/>
        <w:rPr>
          <w:rFonts w:ascii="Arial" w:eastAsia="Arial" w:hAnsi="Arial" w:cs="Arial"/>
          <w:sz w:val="16"/>
          <w:szCs w:val="16"/>
        </w:rPr>
      </w:pPr>
    </w:p>
    <w:p w14:paraId="2C620469" w14:textId="77777777" w:rsidR="00A36A6F" w:rsidRPr="00A36A6F" w:rsidRDefault="00A36A6F" w:rsidP="005D1515">
      <w:pPr>
        <w:widowControl w:val="0"/>
        <w:numPr>
          <w:ilvl w:val="0"/>
          <w:numId w:val="10"/>
        </w:numPr>
        <w:tabs>
          <w:tab w:val="left" w:pos="473"/>
        </w:tabs>
        <w:autoSpaceDE w:val="0"/>
        <w:autoSpaceDN w:val="0"/>
        <w:ind w:right="38" w:firstLine="177"/>
        <w:rPr>
          <w:rFonts w:ascii="Arial" w:eastAsia="Arial" w:hAnsi="Arial" w:cs="Arial"/>
          <w:sz w:val="16"/>
          <w:szCs w:val="22"/>
        </w:rPr>
      </w:pPr>
      <w:r w:rsidRPr="00A36A6F">
        <w:rPr>
          <w:rFonts w:ascii="Arial" w:eastAsia="Arial" w:hAnsi="Arial" w:cs="Arial"/>
          <w:sz w:val="16"/>
          <w:szCs w:val="22"/>
        </w:rPr>
        <w:t>No Federal appropriated funds have been paid or will be paid, by or on behalf of the undersigned, to any person for influencing</w:t>
      </w:r>
      <w:r w:rsidRPr="00A36A6F">
        <w:rPr>
          <w:rFonts w:ascii="Arial" w:eastAsia="Arial" w:hAnsi="Arial" w:cs="Arial"/>
          <w:spacing w:val="-5"/>
          <w:sz w:val="16"/>
          <w:szCs w:val="22"/>
        </w:rPr>
        <w:t xml:space="preserve"> </w:t>
      </w:r>
      <w:r w:rsidRPr="00A36A6F">
        <w:rPr>
          <w:rFonts w:ascii="Arial" w:eastAsia="Arial" w:hAnsi="Arial" w:cs="Arial"/>
          <w:sz w:val="16"/>
          <w:szCs w:val="22"/>
        </w:rPr>
        <w:t>or</w:t>
      </w:r>
      <w:r w:rsidRPr="00A36A6F">
        <w:rPr>
          <w:rFonts w:ascii="Arial" w:eastAsia="Arial" w:hAnsi="Arial" w:cs="Arial"/>
          <w:spacing w:val="-5"/>
          <w:sz w:val="16"/>
          <w:szCs w:val="22"/>
        </w:rPr>
        <w:t xml:space="preserve"> </w:t>
      </w:r>
      <w:r w:rsidRPr="00A36A6F">
        <w:rPr>
          <w:rFonts w:ascii="Arial" w:eastAsia="Arial" w:hAnsi="Arial" w:cs="Arial"/>
          <w:sz w:val="16"/>
          <w:szCs w:val="22"/>
        </w:rPr>
        <w:t>attempting</w:t>
      </w:r>
      <w:r w:rsidRPr="00A36A6F">
        <w:rPr>
          <w:rFonts w:ascii="Arial" w:eastAsia="Arial" w:hAnsi="Arial" w:cs="Arial"/>
          <w:spacing w:val="-5"/>
          <w:sz w:val="16"/>
          <w:szCs w:val="22"/>
        </w:rPr>
        <w:t xml:space="preserve"> </w:t>
      </w:r>
      <w:r w:rsidRPr="00A36A6F">
        <w:rPr>
          <w:rFonts w:ascii="Arial" w:eastAsia="Arial" w:hAnsi="Arial" w:cs="Arial"/>
          <w:sz w:val="16"/>
          <w:szCs w:val="22"/>
        </w:rPr>
        <w:t>to</w:t>
      </w:r>
      <w:r w:rsidRPr="00A36A6F">
        <w:rPr>
          <w:rFonts w:ascii="Arial" w:eastAsia="Arial" w:hAnsi="Arial" w:cs="Arial"/>
          <w:spacing w:val="-5"/>
          <w:sz w:val="16"/>
          <w:szCs w:val="22"/>
        </w:rPr>
        <w:t xml:space="preserve"> </w:t>
      </w:r>
      <w:r w:rsidRPr="00A36A6F">
        <w:rPr>
          <w:rFonts w:ascii="Arial" w:eastAsia="Arial" w:hAnsi="Arial" w:cs="Arial"/>
          <w:sz w:val="16"/>
          <w:szCs w:val="22"/>
        </w:rPr>
        <w:t>influence</w:t>
      </w:r>
      <w:r w:rsidRPr="00A36A6F">
        <w:rPr>
          <w:rFonts w:ascii="Arial" w:eastAsia="Arial" w:hAnsi="Arial" w:cs="Arial"/>
          <w:spacing w:val="-5"/>
          <w:sz w:val="16"/>
          <w:szCs w:val="22"/>
        </w:rPr>
        <w:t xml:space="preserve"> </w:t>
      </w:r>
      <w:r w:rsidRPr="00A36A6F">
        <w:rPr>
          <w:rFonts w:ascii="Arial" w:eastAsia="Arial" w:hAnsi="Arial" w:cs="Arial"/>
          <w:sz w:val="16"/>
          <w:szCs w:val="22"/>
        </w:rPr>
        <w:t>an</w:t>
      </w:r>
      <w:r w:rsidRPr="00A36A6F">
        <w:rPr>
          <w:rFonts w:ascii="Arial" w:eastAsia="Arial" w:hAnsi="Arial" w:cs="Arial"/>
          <w:spacing w:val="-5"/>
          <w:sz w:val="16"/>
          <w:szCs w:val="22"/>
        </w:rPr>
        <w:t xml:space="preserve"> </w:t>
      </w:r>
      <w:r w:rsidRPr="00A36A6F">
        <w:rPr>
          <w:rFonts w:ascii="Arial" w:eastAsia="Arial" w:hAnsi="Arial" w:cs="Arial"/>
          <w:sz w:val="16"/>
          <w:szCs w:val="22"/>
        </w:rPr>
        <w:t>officer</w:t>
      </w:r>
      <w:r w:rsidRPr="00A36A6F">
        <w:rPr>
          <w:rFonts w:ascii="Arial" w:eastAsia="Arial" w:hAnsi="Arial" w:cs="Arial"/>
          <w:spacing w:val="-5"/>
          <w:sz w:val="16"/>
          <w:szCs w:val="22"/>
        </w:rPr>
        <w:t xml:space="preserve"> </w:t>
      </w:r>
      <w:r w:rsidRPr="00A36A6F">
        <w:rPr>
          <w:rFonts w:ascii="Arial" w:eastAsia="Arial" w:hAnsi="Arial" w:cs="Arial"/>
          <w:sz w:val="16"/>
          <w:szCs w:val="22"/>
        </w:rPr>
        <w:t>or</w:t>
      </w:r>
      <w:r w:rsidRPr="00A36A6F">
        <w:rPr>
          <w:rFonts w:ascii="Arial" w:eastAsia="Arial" w:hAnsi="Arial" w:cs="Arial"/>
          <w:spacing w:val="-4"/>
          <w:sz w:val="16"/>
          <w:szCs w:val="22"/>
        </w:rPr>
        <w:t xml:space="preserve"> </w:t>
      </w:r>
      <w:r w:rsidRPr="00A36A6F">
        <w:rPr>
          <w:rFonts w:ascii="Arial" w:eastAsia="Arial" w:hAnsi="Arial" w:cs="Arial"/>
          <w:sz w:val="16"/>
          <w:szCs w:val="22"/>
        </w:rPr>
        <w:t>employee</w:t>
      </w:r>
      <w:r w:rsidRPr="00A36A6F">
        <w:rPr>
          <w:rFonts w:ascii="Arial" w:eastAsia="Arial" w:hAnsi="Arial" w:cs="Arial"/>
          <w:spacing w:val="-5"/>
          <w:sz w:val="16"/>
          <w:szCs w:val="22"/>
        </w:rPr>
        <w:t xml:space="preserve"> </w:t>
      </w:r>
      <w:r w:rsidRPr="00A36A6F">
        <w:rPr>
          <w:rFonts w:ascii="Arial" w:eastAsia="Arial" w:hAnsi="Arial" w:cs="Arial"/>
          <w:sz w:val="16"/>
          <w:szCs w:val="22"/>
        </w:rPr>
        <w:t>of any Federal agency, a Member of Congress, an officer or employee of Congress, or an employee of a Member of Congress in connection with the awarding of any Federal contract, the making of any Federal grant, the making of any Federal loan, the entering into of any cooperative agreement, and the extension, continuation, renewal, amendment, or modification of any Federal contract, grant, loan, or cooperative agreement.</w:t>
      </w:r>
    </w:p>
    <w:p w14:paraId="47500D6E" w14:textId="77777777" w:rsidR="00A36A6F" w:rsidRPr="00A36A6F" w:rsidRDefault="00A36A6F" w:rsidP="00A36A6F">
      <w:pPr>
        <w:widowControl w:val="0"/>
        <w:autoSpaceDE w:val="0"/>
        <w:autoSpaceDN w:val="0"/>
        <w:rPr>
          <w:rFonts w:ascii="Arial" w:eastAsia="Arial" w:hAnsi="Arial" w:cs="Arial"/>
          <w:sz w:val="16"/>
          <w:szCs w:val="16"/>
        </w:rPr>
      </w:pPr>
    </w:p>
    <w:p w14:paraId="65201445" w14:textId="77777777" w:rsidR="00A36A6F" w:rsidRPr="00A36A6F" w:rsidRDefault="00A36A6F" w:rsidP="005D1515">
      <w:pPr>
        <w:widowControl w:val="0"/>
        <w:numPr>
          <w:ilvl w:val="0"/>
          <w:numId w:val="10"/>
        </w:numPr>
        <w:tabs>
          <w:tab w:val="left" w:pos="473"/>
        </w:tabs>
        <w:autoSpaceDE w:val="0"/>
        <w:autoSpaceDN w:val="0"/>
        <w:ind w:right="143" w:firstLine="177"/>
        <w:rPr>
          <w:rFonts w:ascii="Arial" w:eastAsia="Arial" w:hAnsi="Arial" w:cs="Arial"/>
          <w:sz w:val="16"/>
          <w:szCs w:val="22"/>
        </w:rPr>
      </w:pPr>
      <w:r w:rsidRPr="00A36A6F">
        <w:rPr>
          <w:rFonts w:ascii="Arial" w:eastAsia="Arial" w:hAnsi="Arial" w:cs="Arial"/>
          <w:sz w:val="16"/>
          <w:szCs w:val="22"/>
        </w:rPr>
        <w:t>If</w:t>
      </w:r>
      <w:r w:rsidRPr="00A36A6F">
        <w:rPr>
          <w:rFonts w:ascii="Arial" w:eastAsia="Arial" w:hAnsi="Arial" w:cs="Arial"/>
          <w:spacing w:val="-6"/>
          <w:sz w:val="16"/>
          <w:szCs w:val="22"/>
        </w:rPr>
        <w:t xml:space="preserve"> </w:t>
      </w:r>
      <w:r w:rsidRPr="00A36A6F">
        <w:rPr>
          <w:rFonts w:ascii="Arial" w:eastAsia="Arial" w:hAnsi="Arial" w:cs="Arial"/>
          <w:sz w:val="16"/>
          <w:szCs w:val="22"/>
        </w:rPr>
        <w:t>any</w:t>
      </w:r>
      <w:r w:rsidRPr="00A36A6F">
        <w:rPr>
          <w:rFonts w:ascii="Arial" w:eastAsia="Arial" w:hAnsi="Arial" w:cs="Arial"/>
          <w:spacing w:val="-5"/>
          <w:sz w:val="16"/>
          <w:szCs w:val="22"/>
        </w:rPr>
        <w:t xml:space="preserve"> </w:t>
      </w:r>
      <w:r w:rsidRPr="00A36A6F">
        <w:rPr>
          <w:rFonts w:ascii="Arial" w:eastAsia="Arial" w:hAnsi="Arial" w:cs="Arial"/>
          <w:sz w:val="16"/>
          <w:szCs w:val="22"/>
        </w:rPr>
        <w:t>funds</w:t>
      </w:r>
      <w:r w:rsidRPr="00A36A6F">
        <w:rPr>
          <w:rFonts w:ascii="Arial" w:eastAsia="Arial" w:hAnsi="Arial" w:cs="Arial"/>
          <w:spacing w:val="-4"/>
          <w:sz w:val="16"/>
          <w:szCs w:val="22"/>
        </w:rPr>
        <w:t xml:space="preserve"> </w:t>
      </w:r>
      <w:r w:rsidRPr="00A36A6F">
        <w:rPr>
          <w:rFonts w:ascii="Arial" w:eastAsia="Arial" w:hAnsi="Arial" w:cs="Arial"/>
          <w:sz w:val="16"/>
          <w:szCs w:val="22"/>
        </w:rPr>
        <w:t>other</w:t>
      </w:r>
      <w:r w:rsidRPr="00A36A6F">
        <w:rPr>
          <w:rFonts w:ascii="Arial" w:eastAsia="Arial" w:hAnsi="Arial" w:cs="Arial"/>
          <w:spacing w:val="-6"/>
          <w:sz w:val="16"/>
          <w:szCs w:val="22"/>
        </w:rPr>
        <w:t xml:space="preserve"> </w:t>
      </w:r>
      <w:r w:rsidRPr="00A36A6F">
        <w:rPr>
          <w:rFonts w:ascii="Arial" w:eastAsia="Arial" w:hAnsi="Arial" w:cs="Arial"/>
          <w:sz w:val="16"/>
          <w:szCs w:val="22"/>
        </w:rPr>
        <w:t>than</w:t>
      </w:r>
      <w:r w:rsidRPr="00A36A6F">
        <w:rPr>
          <w:rFonts w:ascii="Arial" w:eastAsia="Arial" w:hAnsi="Arial" w:cs="Arial"/>
          <w:spacing w:val="-4"/>
          <w:sz w:val="16"/>
          <w:szCs w:val="22"/>
        </w:rPr>
        <w:t xml:space="preserve"> </w:t>
      </w:r>
      <w:r w:rsidRPr="00A36A6F">
        <w:rPr>
          <w:rFonts w:ascii="Arial" w:eastAsia="Arial" w:hAnsi="Arial" w:cs="Arial"/>
          <w:sz w:val="16"/>
          <w:szCs w:val="22"/>
        </w:rPr>
        <w:t>Federal</w:t>
      </w:r>
      <w:r w:rsidRPr="00A36A6F">
        <w:rPr>
          <w:rFonts w:ascii="Arial" w:eastAsia="Arial" w:hAnsi="Arial" w:cs="Arial"/>
          <w:spacing w:val="-5"/>
          <w:sz w:val="16"/>
          <w:szCs w:val="22"/>
        </w:rPr>
        <w:t xml:space="preserve"> </w:t>
      </w:r>
      <w:r w:rsidRPr="00A36A6F">
        <w:rPr>
          <w:rFonts w:ascii="Arial" w:eastAsia="Arial" w:hAnsi="Arial" w:cs="Arial"/>
          <w:sz w:val="16"/>
          <w:szCs w:val="22"/>
        </w:rPr>
        <w:t>appropriated</w:t>
      </w:r>
      <w:r w:rsidRPr="00A36A6F">
        <w:rPr>
          <w:rFonts w:ascii="Arial" w:eastAsia="Arial" w:hAnsi="Arial" w:cs="Arial"/>
          <w:spacing w:val="-4"/>
          <w:sz w:val="16"/>
          <w:szCs w:val="22"/>
        </w:rPr>
        <w:t xml:space="preserve"> </w:t>
      </w:r>
      <w:r w:rsidRPr="00A36A6F">
        <w:rPr>
          <w:rFonts w:ascii="Arial" w:eastAsia="Arial" w:hAnsi="Arial" w:cs="Arial"/>
          <w:sz w:val="16"/>
          <w:szCs w:val="22"/>
        </w:rPr>
        <w:t>funds</w:t>
      </w:r>
      <w:r w:rsidRPr="00A36A6F">
        <w:rPr>
          <w:rFonts w:ascii="Arial" w:eastAsia="Arial" w:hAnsi="Arial" w:cs="Arial"/>
          <w:spacing w:val="-5"/>
          <w:sz w:val="16"/>
          <w:szCs w:val="22"/>
        </w:rPr>
        <w:t xml:space="preserve"> </w:t>
      </w:r>
      <w:r w:rsidRPr="00A36A6F">
        <w:rPr>
          <w:rFonts w:ascii="Arial" w:eastAsia="Arial" w:hAnsi="Arial" w:cs="Arial"/>
          <w:sz w:val="16"/>
          <w:szCs w:val="22"/>
        </w:rPr>
        <w:t>have been paid or will be paid to any person for influencing or attempting</w:t>
      </w:r>
      <w:r w:rsidRPr="00A36A6F">
        <w:rPr>
          <w:rFonts w:ascii="Arial" w:eastAsia="Arial" w:hAnsi="Arial" w:cs="Arial"/>
          <w:spacing w:val="-5"/>
          <w:sz w:val="16"/>
          <w:szCs w:val="22"/>
        </w:rPr>
        <w:t xml:space="preserve"> </w:t>
      </w:r>
      <w:r w:rsidRPr="00A36A6F">
        <w:rPr>
          <w:rFonts w:ascii="Arial" w:eastAsia="Arial" w:hAnsi="Arial" w:cs="Arial"/>
          <w:sz w:val="16"/>
          <w:szCs w:val="22"/>
        </w:rPr>
        <w:t>to</w:t>
      </w:r>
      <w:r w:rsidRPr="00A36A6F">
        <w:rPr>
          <w:rFonts w:ascii="Arial" w:eastAsia="Arial" w:hAnsi="Arial" w:cs="Arial"/>
          <w:spacing w:val="-5"/>
          <w:sz w:val="16"/>
          <w:szCs w:val="22"/>
        </w:rPr>
        <w:t xml:space="preserve"> </w:t>
      </w:r>
      <w:r w:rsidRPr="00A36A6F">
        <w:rPr>
          <w:rFonts w:ascii="Arial" w:eastAsia="Arial" w:hAnsi="Arial" w:cs="Arial"/>
          <w:sz w:val="16"/>
          <w:szCs w:val="22"/>
        </w:rPr>
        <w:t>influence</w:t>
      </w:r>
      <w:r w:rsidRPr="00A36A6F">
        <w:rPr>
          <w:rFonts w:ascii="Arial" w:eastAsia="Arial" w:hAnsi="Arial" w:cs="Arial"/>
          <w:spacing w:val="-5"/>
          <w:sz w:val="16"/>
          <w:szCs w:val="22"/>
        </w:rPr>
        <w:t xml:space="preserve"> </w:t>
      </w:r>
      <w:r w:rsidRPr="00A36A6F">
        <w:rPr>
          <w:rFonts w:ascii="Arial" w:eastAsia="Arial" w:hAnsi="Arial" w:cs="Arial"/>
          <w:sz w:val="16"/>
          <w:szCs w:val="22"/>
        </w:rPr>
        <w:t>an</w:t>
      </w:r>
      <w:r w:rsidRPr="00A36A6F">
        <w:rPr>
          <w:rFonts w:ascii="Arial" w:eastAsia="Arial" w:hAnsi="Arial" w:cs="Arial"/>
          <w:spacing w:val="-5"/>
          <w:sz w:val="16"/>
          <w:szCs w:val="22"/>
        </w:rPr>
        <w:t xml:space="preserve"> </w:t>
      </w:r>
      <w:r w:rsidRPr="00A36A6F">
        <w:rPr>
          <w:rFonts w:ascii="Arial" w:eastAsia="Arial" w:hAnsi="Arial" w:cs="Arial"/>
          <w:sz w:val="16"/>
          <w:szCs w:val="22"/>
        </w:rPr>
        <w:t>officer</w:t>
      </w:r>
      <w:r w:rsidRPr="00A36A6F">
        <w:rPr>
          <w:rFonts w:ascii="Arial" w:eastAsia="Arial" w:hAnsi="Arial" w:cs="Arial"/>
          <w:spacing w:val="-4"/>
          <w:sz w:val="16"/>
          <w:szCs w:val="22"/>
        </w:rPr>
        <w:t xml:space="preserve"> </w:t>
      </w:r>
      <w:r w:rsidRPr="00A36A6F">
        <w:rPr>
          <w:rFonts w:ascii="Arial" w:eastAsia="Arial" w:hAnsi="Arial" w:cs="Arial"/>
          <w:sz w:val="16"/>
          <w:szCs w:val="22"/>
        </w:rPr>
        <w:t>or</w:t>
      </w:r>
      <w:r w:rsidRPr="00A36A6F">
        <w:rPr>
          <w:rFonts w:ascii="Arial" w:eastAsia="Arial" w:hAnsi="Arial" w:cs="Arial"/>
          <w:spacing w:val="-4"/>
          <w:sz w:val="16"/>
          <w:szCs w:val="22"/>
        </w:rPr>
        <w:t xml:space="preserve"> </w:t>
      </w:r>
      <w:r w:rsidRPr="00A36A6F">
        <w:rPr>
          <w:rFonts w:ascii="Arial" w:eastAsia="Arial" w:hAnsi="Arial" w:cs="Arial"/>
          <w:sz w:val="16"/>
          <w:szCs w:val="22"/>
        </w:rPr>
        <w:t>employee</w:t>
      </w:r>
      <w:r w:rsidRPr="00A36A6F">
        <w:rPr>
          <w:rFonts w:ascii="Arial" w:eastAsia="Arial" w:hAnsi="Arial" w:cs="Arial"/>
          <w:spacing w:val="-5"/>
          <w:sz w:val="16"/>
          <w:szCs w:val="22"/>
        </w:rPr>
        <w:t xml:space="preserve"> </w:t>
      </w:r>
      <w:r w:rsidRPr="00A36A6F">
        <w:rPr>
          <w:rFonts w:ascii="Arial" w:eastAsia="Arial" w:hAnsi="Arial" w:cs="Arial"/>
          <w:sz w:val="16"/>
          <w:szCs w:val="22"/>
        </w:rPr>
        <w:t>of</w:t>
      </w:r>
      <w:r w:rsidRPr="00A36A6F">
        <w:rPr>
          <w:rFonts w:ascii="Arial" w:eastAsia="Arial" w:hAnsi="Arial" w:cs="Arial"/>
          <w:spacing w:val="-5"/>
          <w:sz w:val="16"/>
          <w:szCs w:val="22"/>
        </w:rPr>
        <w:t xml:space="preserve"> </w:t>
      </w:r>
      <w:r w:rsidRPr="00A36A6F">
        <w:rPr>
          <w:rFonts w:ascii="Arial" w:eastAsia="Arial" w:hAnsi="Arial" w:cs="Arial"/>
          <w:sz w:val="16"/>
          <w:szCs w:val="22"/>
        </w:rPr>
        <w:t>any</w:t>
      </w:r>
      <w:r w:rsidRPr="00A36A6F">
        <w:rPr>
          <w:rFonts w:ascii="Arial" w:eastAsia="Arial" w:hAnsi="Arial" w:cs="Arial"/>
          <w:spacing w:val="-4"/>
          <w:sz w:val="16"/>
          <w:szCs w:val="22"/>
        </w:rPr>
        <w:t xml:space="preserve"> </w:t>
      </w:r>
      <w:r w:rsidRPr="00A36A6F">
        <w:rPr>
          <w:rFonts w:ascii="Arial" w:eastAsia="Arial" w:hAnsi="Arial" w:cs="Arial"/>
          <w:sz w:val="16"/>
          <w:szCs w:val="22"/>
        </w:rPr>
        <w:t>Federal agency, a Member of Congress, an officer or employee of Congress, or an employee of a Member of Congress in connection with this Federal contract, grant, loan, or</w:t>
      </w:r>
    </w:p>
    <w:p w14:paraId="1AB676B5" w14:textId="77777777" w:rsidR="00A36A6F" w:rsidRPr="00A36A6F" w:rsidRDefault="00A36A6F" w:rsidP="00A36A6F">
      <w:pPr>
        <w:widowControl w:val="0"/>
        <w:autoSpaceDE w:val="0"/>
        <w:autoSpaceDN w:val="0"/>
        <w:spacing w:before="77"/>
        <w:rPr>
          <w:rFonts w:ascii="Arial" w:eastAsia="Arial" w:hAnsi="Arial" w:cs="Arial"/>
          <w:sz w:val="16"/>
          <w:szCs w:val="16"/>
        </w:rPr>
      </w:pPr>
      <w:r w:rsidRPr="00A36A6F">
        <w:rPr>
          <w:rFonts w:ascii="Arial" w:eastAsia="Arial" w:hAnsi="Arial" w:cs="Arial"/>
          <w:sz w:val="16"/>
          <w:szCs w:val="16"/>
        </w:rPr>
        <w:br w:type="column"/>
      </w:r>
      <w:r w:rsidRPr="00A36A6F">
        <w:rPr>
          <w:rFonts w:ascii="Arial" w:eastAsia="Arial" w:hAnsi="Arial" w:cs="Arial"/>
          <w:sz w:val="16"/>
          <w:szCs w:val="16"/>
        </w:rPr>
        <w:t>cooperative</w:t>
      </w:r>
      <w:r w:rsidRPr="00A36A6F">
        <w:rPr>
          <w:rFonts w:ascii="Arial" w:eastAsia="Arial" w:hAnsi="Arial" w:cs="Arial"/>
          <w:spacing w:val="-7"/>
          <w:sz w:val="16"/>
          <w:szCs w:val="16"/>
        </w:rPr>
        <w:t xml:space="preserve"> </w:t>
      </w:r>
      <w:r w:rsidRPr="00A36A6F">
        <w:rPr>
          <w:rFonts w:ascii="Arial" w:eastAsia="Arial" w:hAnsi="Arial" w:cs="Arial"/>
          <w:sz w:val="16"/>
          <w:szCs w:val="16"/>
        </w:rPr>
        <w:t>agreement,</w:t>
      </w:r>
      <w:r w:rsidRPr="00A36A6F">
        <w:rPr>
          <w:rFonts w:ascii="Arial" w:eastAsia="Arial" w:hAnsi="Arial" w:cs="Arial"/>
          <w:spacing w:val="-7"/>
          <w:sz w:val="16"/>
          <w:szCs w:val="16"/>
        </w:rPr>
        <w:t xml:space="preserve"> </w:t>
      </w:r>
      <w:r w:rsidRPr="00A36A6F">
        <w:rPr>
          <w:rFonts w:ascii="Arial" w:eastAsia="Arial" w:hAnsi="Arial" w:cs="Arial"/>
          <w:sz w:val="16"/>
          <w:szCs w:val="16"/>
        </w:rPr>
        <w:t>the</w:t>
      </w:r>
      <w:r w:rsidRPr="00A36A6F">
        <w:rPr>
          <w:rFonts w:ascii="Arial" w:eastAsia="Arial" w:hAnsi="Arial" w:cs="Arial"/>
          <w:spacing w:val="-7"/>
          <w:sz w:val="16"/>
          <w:szCs w:val="16"/>
        </w:rPr>
        <w:t xml:space="preserve"> </w:t>
      </w:r>
      <w:r w:rsidRPr="00A36A6F">
        <w:rPr>
          <w:rFonts w:ascii="Arial" w:eastAsia="Arial" w:hAnsi="Arial" w:cs="Arial"/>
          <w:sz w:val="16"/>
          <w:szCs w:val="16"/>
        </w:rPr>
        <w:t>undersigned</w:t>
      </w:r>
      <w:r w:rsidRPr="00A36A6F">
        <w:rPr>
          <w:rFonts w:ascii="Arial" w:eastAsia="Arial" w:hAnsi="Arial" w:cs="Arial"/>
          <w:spacing w:val="-7"/>
          <w:sz w:val="16"/>
          <w:szCs w:val="16"/>
        </w:rPr>
        <w:t xml:space="preserve"> </w:t>
      </w:r>
      <w:r w:rsidRPr="00A36A6F">
        <w:rPr>
          <w:rFonts w:ascii="Arial" w:eastAsia="Arial" w:hAnsi="Arial" w:cs="Arial"/>
          <w:sz w:val="16"/>
          <w:szCs w:val="16"/>
        </w:rPr>
        <w:t>shall</w:t>
      </w:r>
      <w:r w:rsidRPr="00A36A6F">
        <w:rPr>
          <w:rFonts w:ascii="Arial" w:eastAsia="Arial" w:hAnsi="Arial" w:cs="Arial"/>
          <w:spacing w:val="-7"/>
          <w:sz w:val="16"/>
          <w:szCs w:val="16"/>
        </w:rPr>
        <w:t xml:space="preserve"> </w:t>
      </w:r>
      <w:r w:rsidRPr="00A36A6F">
        <w:rPr>
          <w:rFonts w:ascii="Arial" w:eastAsia="Arial" w:hAnsi="Arial" w:cs="Arial"/>
          <w:sz w:val="16"/>
          <w:szCs w:val="16"/>
        </w:rPr>
        <w:t>complete</w:t>
      </w:r>
      <w:r w:rsidRPr="00A36A6F">
        <w:rPr>
          <w:rFonts w:ascii="Arial" w:eastAsia="Arial" w:hAnsi="Arial" w:cs="Arial"/>
          <w:spacing w:val="-7"/>
          <w:sz w:val="16"/>
          <w:szCs w:val="16"/>
        </w:rPr>
        <w:t xml:space="preserve"> </w:t>
      </w:r>
      <w:r w:rsidRPr="00A36A6F">
        <w:rPr>
          <w:rFonts w:ascii="Arial" w:eastAsia="Arial" w:hAnsi="Arial" w:cs="Arial"/>
          <w:sz w:val="16"/>
          <w:szCs w:val="16"/>
        </w:rPr>
        <w:t>and submit Standard Form-LLL, "Disclosure Form to Report Lobbying," in accordance with its instructions.</w:t>
      </w:r>
    </w:p>
    <w:p w14:paraId="64F4B6D9" w14:textId="77777777" w:rsidR="00A36A6F" w:rsidRPr="00A36A6F" w:rsidRDefault="00A36A6F" w:rsidP="00A36A6F">
      <w:pPr>
        <w:widowControl w:val="0"/>
        <w:autoSpaceDE w:val="0"/>
        <w:autoSpaceDN w:val="0"/>
        <w:rPr>
          <w:rFonts w:ascii="Arial" w:eastAsia="Arial" w:hAnsi="Arial" w:cs="Arial"/>
          <w:sz w:val="16"/>
          <w:szCs w:val="16"/>
        </w:rPr>
      </w:pPr>
    </w:p>
    <w:p w14:paraId="1B178C69" w14:textId="77777777" w:rsidR="00A36A6F" w:rsidRPr="00A36A6F" w:rsidRDefault="00A36A6F" w:rsidP="005D1515">
      <w:pPr>
        <w:widowControl w:val="0"/>
        <w:numPr>
          <w:ilvl w:val="2"/>
          <w:numId w:val="39"/>
        </w:numPr>
        <w:tabs>
          <w:tab w:val="left" w:pos="384"/>
        </w:tabs>
        <w:autoSpaceDE w:val="0"/>
        <w:autoSpaceDN w:val="0"/>
        <w:ind w:right="197" w:firstLine="88"/>
        <w:rPr>
          <w:rFonts w:ascii="Arial" w:eastAsia="Arial" w:hAnsi="Arial" w:cs="Arial"/>
          <w:sz w:val="16"/>
          <w:szCs w:val="22"/>
        </w:rPr>
      </w:pPr>
      <w:r w:rsidRPr="00A36A6F">
        <w:rPr>
          <w:rFonts w:ascii="Arial" w:eastAsia="Arial" w:hAnsi="Arial" w:cs="Arial"/>
          <w:sz w:val="16"/>
          <w:szCs w:val="22"/>
        </w:rPr>
        <w:t>This certification is a material representation of fact upon which</w:t>
      </w:r>
      <w:r w:rsidRPr="00A36A6F">
        <w:rPr>
          <w:rFonts w:ascii="Arial" w:eastAsia="Arial" w:hAnsi="Arial" w:cs="Arial"/>
          <w:spacing w:val="-5"/>
          <w:sz w:val="16"/>
          <w:szCs w:val="22"/>
        </w:rPr>
        <w:t xml:space="preserve"> </w:t>
      </w:r>
      <w:r w:rsidRPr="00A36A6F">
        <w:rPr>
          <w:rFonts w:ascii="Arial" w:eastAsia="Arial" w:hAnsi="Arial" w:cs="Arial"/>
          <w:sz w:val="16"/>
          <w:szCs w:val="22"/>
        </w:rPr>
        <w:t>reliance</w:t>
      </w:r>
      <w:r w:rsidRPr="00A36A6F">
        <w:rPr>
          <w:rFonts w:ascii="Arial" w:eastAsia="Arial" w:hAnsi="Arial" w:cs="Arial"/>
          <w:spacing w:val="-5"/>
          <w:sz w:val="16"/>
          <w:szCs w:val="22"/>
        </w:rPr>
        <w:t xml:space="preserve"> </w:t>
      </w:r>
      <w:r w:rsidRPr="00A36A6F">
        <w:rPr>
          <w:rFonts w:ascii="Arial" w:eastAsia="Arial" w:hAnsi="Arial" w:cs="Arial"/>
          <w:sz w:val="16"/>
          <w:szCs w:val="22"/>
        </w:rPr>
        <w:t>was</w:t>
      </w:r>
      <w:r w:rsidRPr="00A36A6F">
        <w:rPr>
          <w:rFonts w:ascii="Arial" w:eastAsia="Arial" w:hAnsi="Arial" w:cs="Arial"/>
          <w:spacing w:val="-4"/>
          <w:sz w:val="16"/>
          <w:szCs w:val="22"/>
        </w:rPr>
        <w:t xml:space="preserve"> </w:t>
      </w:r>
      <w:r w:rsidRPr="00A36A6F">
        <w:rPr>
          <w:rFonts w:ascii="Arial" w:eastAsia="Arial" w:hAnsi="Arial" w:cs="Arial"/>
          <w:sz w:val="16"/>
          <w:szCs w:val="22"/>
        </w:rPr>
        <w:t>placed</w:t>
      </w:r>
      <w:r w:rsidRPr="00A36A6F">
        <w:rPr>
          <w:rFonts w:ascii="Arial" w:eastAsia="Arial" w:hAnsi="Arial" w:cs="Arial"/>
          <w:spacing w:val="-5"/>
          <w:sz w:val="16"/>
          <w:szCs w:val="22"/>
        </w:rPr>
        <w:t xml:space="preserve"> </w:t>
      </w:r>
      <w:r w:rsidRPr="00A36A6F">
        <w:rPr>
          <w:rFonts w:ascii="Arial" w:eastAsia="Arial" w:hAnsi="Arial" w:cs="Arial"/>
          <w:sz w:val="16"/>
          <w:szCs w:val="22"/>
        </w:rPr>
        <w:t>when</w:t>
      </w:r>
      <w:r w:rsidRPr="00A36A6F">
        <w:rPr>
          <w:rFonts w:ascii="Arial" w:eastAsia="Arial" w:hAnsi="Arial" w:cs="Arial"/>
          <w:spacing w:val="-5"/>
          <w:sz w:val="16"/>
          <w:szCs w:val="22"/>
        </w:rPr>
        <w:t xml:space="preserve"> </w:t>
      </w:r>
      <w:r w:rsidRPr="00A36A6F">
        <w:rPr>
          <w:rFonts w:ascii="Arial" w:eastAsia="Arial" w:hAnsi="Arial" w:cs="Arial"/>
          <w:sz w:val="16"/>
          <w:szCs w:val="22"/>
        </w:rPr>
        <w:t>this</w:t>
      </w:r>
      <w:r w:rsidRPr="00A36A6F">
        <w:rPr>
          <w:rFonts w:ascii="Arial" w:eastAsia="Arial" w:hAnsi="Arial" w:cs="Arial"/>
          <w:spacing w:val="-4"/>
          <w:sz w:val="16"/>
          <w:szCs w:val="22"/>
        </w:rPr>
        <w:t xml:space="preserve"> </w:t>
      </w:r>
      <w:r w:rsidRPr="00A36A6F">
        <w:rPr>
          <w:rFonts w:ascii="Arial" w:eastAsia="Arial" w:hAnsi="Arial" w:cs="Arial"/>
          <w:sz w:val="16"/>
          <w:szCs w:val="22"/>
        </w:rPr>
        <w:t>transaction</w:t>
      </w:r>
      <w:r w:rsidRPr="00A36A6F">
        <w:rPr>
          <w:rFonts w:ascii="Arial" w:eastAsia="Arial" w:hAnsi="Arial" w:cs="Arial"/>
          <w:spacing w:val="-5"/>
          <w:sz w:val="16"/>
          <w:szCs w:val="22"/>
        </w:rPr>
        <w:t xml:space="preserve"> </w:t>
      </w:r>
      <w:r w:rsidRPr="00A36A6F">
        <w:rPr>
          <w:rFonts w:ascii="Arial" w:eastAsia="Arial" w:hAnsi="Arial" w:cs="Arial"/>
          <w:sz w:val="16"/>
          <w:szCs w:val="22"/>
        </w:rPr>
        <w:t>was</w:t>
      </w:r>
      <w:r w:rsidRPr="00A36A6F">
        <w:rPr>
          <w:rFonts w:ascii="Arial" w:eastAsia="Arial" w:hAnsi="Arial" w:cs="Arial"/>
          <w:spacing w:val="-4"/>
          <w:sz w:val="16"/>
          <w:szCs w:val="22"/>
        </w:rPr>
        <w:t xml:space="preserve"> </w:t>
      </w:r>
      <w:r w:rsidRPr="00A36A6F">
        <w:rPr>
          <w:rFonts w:ascii="Arial" w:eastAsia="Arial" w:hAnsi="Arial" w:cs="Arial"/>
          <w:sz w:val="16"/>
          <w:szCs w:val="22"/>
        </w:rPr>
        <w:t>made</w:t>
      </w:r>
      <w:r w:rsidRPr="00A36A6F">
        <w:rPr>
          <w:rFonts w:ascii="Arial" w:eastAsia="Arial" w:hAnsi="Arial" w:cs="Arial"/>
          <w:spacing w:val="-5"/>
          <w:sz w:val="16"/>
          <w:szCs w:val="22"/>
        </w:rPr>
        <w:t xml:space="preserve"> </w:t>
      </w:r>
      <w:r w:rsidRPr="00A36A6F">
        <w:rPr>
          <w:rFonts w:ascii="Arial" w:eastAsia="Arial" w:hAnsi="Arial" w:cs="Arial"/>
          <w:sz w:val="16"/>
          <w:szCs w:val="22"/>
        </w:rPr>
        <w:t>or entered into.</w:t>
      </w:r>
      <w:r w:rsidRPr="00A36A6F">
        <w:rPr>
          <w:rFonts w:ascii="Arial" w:eastAsia="Arial" w:hAnsi="Arial" w:cs="Arial"/>
          <w:spacing w:val="40"/>
          <w:sz w:val="16"/>
          <w:szCs w:val="22"/>
        </w:rPr>
        <w:t xml:space="preserve"> </w:t>
      </w:r>
      <w:r w:rsidRPr="00A36A6F">
        <w:rPr>
          <w:rFonts w:ascii="Arial" w:eastAsia="Arial" w:hAnsi="Arial" w:cs="Arial"/>
          <w:sz w:val="16"/>
          <w:szCs w:val="22"/>
        </w:rPr>
        <w:t xml:space="preserve">Submission of this certification is a prerequisite for making or </w:t>
      </w:r>
      <w:proofErr w:type="gramStart"/>
      <w:r w:rsidRPr="00A36A6F">
        <w:rPr>
          <w:rFonts w:ascii="Arial" w:eastAsia="Arial" w:hAnsi="Arial" w:cs="Arial"/>
          <w:sz w:val="16"/>
          <w:szCs w:val="22"/>
        </w:rPr>
        <w:t>entering into</w:t>
      </w:r>
      <w:proofErr w:type="gramEnd"/>
      <w:r w:rsidRPr="00A36A6F">
        <w:rPr>
          <w:rFonts w:ascii="Arial" w:eastAsia="Arial" w:hAnsi="Arial" w:cs="Arial"/>
          <w:sz w:val="16"/>
          <w:szCs w:val="22"/>
        </w:rPr>
        <w:t xml:space="preserve"> this transaction imposed by 31</w:t>
      </w:r>
    </w:p>
    <w:p w14:paraId="717248FF" w14:textId="77777777" w:rsidR="00A36A6F" w:rsidRPr="00A36A6F" w:rsidRDefault="00A36A6F" w:rsidP="00A36A6F">
      <w:pPr>
        <w:widowControl w:val="0"/>
        <w:autoSpaceDE w:val="0"/>
        <w:autoSpaceDN w:val="0"/>
        <w:spacing w:before="1"/>
        <w:rPr>
          <w:rFonts w:ascii="Arial" w:eastAsia="Arial" w:hAnsi="Arial" w:cs="Arial"/>
          <w:sz w:val="16"/>
          <w:szCs w:val="16"/>
        </w:rPr>
      </w:pPr>
      <w:r w:rsidRPr="00A36A6F">
        <w:rPr>
          <w:rFonts w:ascii="Arial" w:eastAsia="Arial" w:hAnsi="Arial" w:cs="Arial"/>
          <w:sz w:val="16"/>
          <w:szCs w:val="16"/>
        </w:rPr>
        <w:t>U.S.C. 1352.</w:t>
      </w:r>
      <w:r w:rsidRPr="00A36A6F">
        <w:rPr>
          <w:rFonts w:ascii="Arial" w:eastAsia="Arial" w:hAnsi="Arial" w:cs="Arial"/>
          <w:spacing w:val="40"/>
          <w:sz w:val="16"/>
          <w:szCs w:val="16"/>
        </w:rPr>
        <w:t xml:space="preserve"> </w:t>
      </w:r>
      <w:r w:rsidRPr="00A36A6F">
        <w:rPr>
          <w:rFonts w:ascii="Arial" w:eastAsia="Arial" w:hAnsi="Arial" w:cs="Arial"/>
          <w:sz w:val="16"/>
          <w:szCs w:val="16"/>
        </w:rPr>
        <w:t>Any person who fails to file the required certification</w:t>
      </w:r>
      <w:r w:rsidRPr="00A36A6F">
        <w:rPr>
          <w:rFonts w:ascii="Arial" w:eastAsia="Arial" w:hAnsi="Arial" w:cs="Arial"/>
          <w:spacing w:val="-4"/>
          <w:sz w:val="16"/>
          <w:szCs w:val="16"/>
        </w:rPr>
        <w:t xml:space="preserve"> </w:t>
      </w:r>
      <w:r w:rsidRPr="00A36A6F">
        <w:rPr>
          <w:rFonts w:ascii="Arial" w:eastAsia="Arial" w:hAnsi="Arial" w:cs="Arial"/>
          <w:sz w:val="16"/>
          <w:szCs w:val="16"/>
        </w:rPr>
        <w:t>shall</w:t>
      </w:r>
      <w:r w:rsidRPr="00A36A6F">
        <w:rPr>
          <w:rFonts w:ascii="Arial" w:eastAsia="Arial" w:hAnsi="Arial" w:cs="Arial"/>
          <w:spacing w:val="-4"/>
          <w:sz w:val="16"/>
          <w:szCs w:val="16"/>
        </w:rPr>
        <w:t xml:space="preserve"> </w:t>
      </w:r>
      <w:r w:rsidRPr="00A36A6F">
        <w:rPr>
          <w:rFonts w:ascii="Arial" w:eastAsia="Arial" w:hAnsi="Arial" w:cs="Arial"/>
          <w:sz w:val="16"/>
          <w:szCs w:val="16"/>
        </w:rPr>
        <w:t>be</w:t>
      </w:r>
      <w:r w:rsidRPr="00A36A6F">
        <w:rPr>
          <w:rFonts w:ascii="Arial" w:eastAsia="Arial" w:hAnsi="Arial" w:cs="Arial"/>
          <w:spacing w:val="-4"/>
          <w:sz w:val="16"/>
          <w:szCs w:val="16"/>
        </w:rPr>
        <w:t xml:space="preserve"> </w:t>
      </w:r>
      <w:r w:rsidRPr="00A36A6F">
        <w:rPr>
          <w:rFonts w:ascii="Arial" w:eastAsia="Arial" w:hAnsi="Arial" w:cs="Arial"/>
          <w:sz w:val="16"/>
          <w:szCs w:val="16"/>
        </w:rPr>
        <w:t>subject</w:t>
      </w:r>
      <w:r w:rsidRPr="00A36A6F">
        <w:rPr>
          <w:rFonts w:ascii="Arial" w:eastAsia="Arial" w:hAnsi="Arial" w:cs="Arial"/>
          <w:spacing w:val="-4"/>
          <w:sz w:val="16"/>
          <w:szCs w:val="16"/>
        </w:rPr>
        <w:t xml:space="preserve"> </w:t>
      </w:r>
      <w:r w:rsidRPr="00A36A6F">
        <w:rPr>
          <w:rFonts w:ascii="Arial" w:eastAsia="Arial" w:hAnsi="Arial" w:cs="Arial"/>
          <w:sz w:val="16"/>
          <w:szCs w:val="16"/>
        </w:rPr>
        <w:t>to</w:t>
      </w:r>
      <w:r w:rsidRPr="00A36A6F">
        <w:rPr>
          <w:rFonts w:ascii="Arial" w:eastAsia="Arial" w:hAnsi="Arial" w:cs="Arial"/>
          <w:spacing w:val="-4"/>
          <w:sz w:val="16"/>
          <w:szCs w:val="16"/>
        </w:rPr>
        <w:t xml:space="preserve"> </w:t>
      </w:r>
      <w:r w:rsidRPr="00A36A6F">
        <w:rPr>
          <w:rFonts w:ascii="Arial" w:eastAsia="Arial" w:hAnsi="Arial" w:cs="Arial"/>
          <w:sz w:val="16"/>
          <w:szCs w:val="16"/>
        </w:rPr>
        <w:t>a</w:t>
      </w:r>
      <w:r w:rsidRPr="00A36A6F">
        <w:rPr>
          <w:rFonts w:ascii="Arial" w:eastAsia="Arial" w:hAnsi="Arial" w:cs="Arial"/>
          <w:spacing w:val="-4"/>
          <w:sz w:val="16"/>
          <w:szCs w:val="16"/>
        </w:rPr>
        <w:t xml:space="preserve"> </w:t>
      </w:r>
      <w:r w:rsidRPr="00A36A6F">
        <w:rPr>
          <w:rFonts w:ascii="Arial" w:eastAsia="Arial" w:hAnsi="Arial" w:cs="Arial"/>
          <w:sz w:val="16"/>
          <w:szCs w:val="16"/>
        </w:rPr>
        <w:t>civil</w:t>
      </w:r>
      <w:r w:rsidRPr="00A36A6F">
        <w:rPr>
          <w:rFonts w:ascii="Arial" w:eastAsia="Arial" w:hAnsi="Arial" w:cs="Arial"/>
          <w:spacing w:val="-3"/>
          <w:sz w:val="16"/>
          <w:szCs w:val="16"/>
        </w:rPr>
        <w:t xml:space="preserve"> </w:t>
      </w:r>
      <w:r w:rsidRPr="00A36A6F">
        <w:rPr>
          <w:rFonts w:ascii="Arial" w:eastAsia="Arial" w:hAnsi="Arial" w:cs="Arial"/>
          <w:sz w:val="16"/>
          <w:szCs w:val="16"/>
        </w:rPr>
        <w:t>penalty</w:t>
      </w:r>
      <w:r w:rsidRPr="00A36A6F">
        <w:rPr>
          <w:rFonts w:ascii="Arial" w:eastAsia="Arial" w:hAnsi="Arial" w:cs="Arial"/>
          <w:spacing w:val="-3"/>
          <w:sz w:val="16"/>
          <w:szCs w:val="16"/>
        </w:rPr>
        <w:t xml:space="preserve"> </w:t>
      </w:r>
      <w:r w:rsidRPr="00A36A6F">
        <w:rPr>
          <w:rFonts w:ascii="Arial" w:eastAsia="Arial" w:hAnsi="Arial" w:cs="Arial"/>
          <w:sz w:val="16"/>
          <w:szCs w:val="16"/>
        </w:rPr>
        <w:t>of</w:t>
      </w:r>
      <w:r w:rsidRPr="00A36A6F">
        <w:rPr>
          <w:rFonts w:ascii="Arial" w:eastAsia="Arial" w:hAnsi="Arial" w:cs="Arial"/>
          <w:spacing w:val="-4"/>
          <w:sz w:val="16"/>
          <w:szCs w:val="16"/>
        </w:rPr>
        <w:t xml:space="preserve"> </w:t>
      </w:r>
      <w:r w:rsidRPr="00A36A6F">
        <w:rPr>
          <w:rFonts w:ascii="Arial" w:eastAsia="Arial" w:hAnsi="Arial" w:cs="Arial"/>
          <w:sz w:val="16"/>
          <w:szCs w:val="16"/>
        </w:rPr>
        <w:t>not</w:t>
      </w:r>
      <w:r w:rsidRPr="00A36A6F">
        <w:rPr>
          <w:rFonts w:ascii="Arial" w:eastAsia="Arial" w:hAnsi="Arial" w:cs="Arial"/>
          <w:spacing w:val="-4"/>
          <w:sz w:val="16"/>
          <w:szCs w:val="16"/>
        </w:rPr>
        <w:t xml:space="preserve"> </w:t>
      </w:r>
      <w:r w:rsidRPr="00A36A6F">
        <w:rPr>
          <w:rFonts w:ascii="Arial" w:eastAsia="Arial" w:hAnsi="Arial" w:cs="Arial"/>
          <w:sz w:val="16"/>
          <w:szCs w:val="16"/>
        </w:rPr>
        <w:t>less</w:t>
      </w:r>
      <w:r w:rsidRPr="00A36A6F">
        <w:rPr>
          <w:rFonts w:ascii="Arial" w:eastAsia="Arial" w:hAnsi="Arial" w:cs="Arial"/>
          <w:spacing w:val="-3"/>
          <w:sz w:val="16"/>
          <w:szCs w:val="16"/>
        </w:rPr>
        <w:t xml:space="preserve"> </w:t>
      </w:r>
      <w:r w:rsidRPr="00A36A6F">
        <w:rPr>
          <w:rFonts w:ascii="Arial" w:eastAsia="Arial" w:hAnsi="Arial" w:cs="Arial"/>
          <w:sz w:val="16"/>
          <w:szCs w:val="16"/>
        </w:rPr>
        <w:t>than</w:t>
      </w:r>
    </w:p>
    <w:p w14:paraId="486748F6" w14:textId="77777777" w:rsidR="00A36A6F" w:rsidRPr="00A36A6F" w:rsidRDefault="00A36A6F" w:rsidP="00A36A6F">
      <w:pPr>
        <w:widowControl w:val="0"/>
        <w:autoSpaceDE w:val="0"/>
        <w:autoSpaceDN w:val="0"/>
        <w:spacing w:line="183" w:lineRule="exact"/>
        <w:rPr>
          <w:rFonts w:ascii="Arial" w:eastAsia="Arial" w:hAnsi="Arial" w:cs="Arial"/>
          <w:sz w:val="16"/>
          <w:szCs w:val="16"/>
        </w:rPr>
      </w:pPr>
      <w:r w:rsidRPr="00A36A6F">
        <w:rPr>
          <w:rFonts w:ascii="Arial" w:eastAsia="Arial" w:hAnsi="Arial" w:cs="Arial"/>
          <w:sz w:val="16"/>
          <w:szCs w:val="16"/>
        </w:rPr>
        <w:t>$10,000</w:t>
      </w:r>
      <w:r w:rsidRPr="00A36A6F">
        <w:rPr>
          <w:rFonts w:ascii="Arial" w:eastAsia="Arial" w:hAnsi="Arial" w:cs="Arial"/>
          <w:spacing w:val="-6"/>
          <w:sz w:val="16"/>
          <w:szCs w:val="16"/>
        </w:rPr>
        <w:t xml:space="preserve"> </w:t>
      </w:r>
      <w:r w:rsidRPr="00A36A6F">
        <w:rPr>
          <w:rFonts w:ascii="Arial" w:eastAsia="Arial" w:hAnsi="Arial" w:cs="Arial"/>
          <w:sz w:val="16"/>
          <w:szCs w:val="16"/>
        </w:rPr>
        <w:t>and</w:t>
      </w:r>
      <w:r w:rsidRPr="00A36A6F">
        <w:rPr>
          <w:rFonts w:ascii="Arial" w:eastAsia="Arial" w:hAnsi="Arial" w:cs="Arial"/>
          <w:spacing w:val="-4"/>
          <w:sz w:val="16"/>
          <w:szCs w:val="16"/>
        </w:rPr>
        <w:t xml:space="preserve"> </w:t>
      </w:r>
      <w:r w:rsidRPr="00A36A6F">
        <w:rPr>
          <w:rFonts w:ascii="Arial" w:eastAsia="Arial" w:hAnsi="Arial" w:cs="Arial"/>
          <w:sz w:val="16"/>
          <w:szCs w:val="16"/>
        </w:rPr>
        <w:t>not</w:t>
      </w:r>
      <w:r w:rsidRPr="00A36A6F">
        <w:rPr>
          <w:rFonts w:ascii="Arial" w:eastAsia="Arial" w:hAnsi="Arial" w:cs="Arial"/>
          <w:spacing w:val="-4"/>
          <w:sz w:val="16"/>
          <w:szCs w:val="16"/>
        </w:rPr>
        <w:t xml:space="preserve"> </w:t>
      </w:r>
      <w:r w:rsidRPr="00A36A6F">
        <w:rPr>
          <w:rFonts w:ascii="Arial" w:eastAsia="Arial" w:hAnsi="Arial" w:cs="Arial"/>
          <w:sz w:val="16"/>
          <w:szCs w:val="16"/>
        </w:rPr>
        <w:t>more</w:t>
      </w:r>
      <w:r w:rsidRPr="00A36A6F">
        <w:rPr>
          <w:rFonts w:ascii="Arial" w:eastAsia="Arial" w:hAnsi="Arial" w:cs="Arial"/>
          <w:spacing w:val="-6"/>
          <w:sz w:val="16"/>
          <w:szCs w:val="16"/>
        </w:rPr>
        <w:t xml:space="preserve"> </w:t>
      </w:r>
      <w:r w:rsidRPr="00A36A6F">
        <w:rPr>
          <w:rFonts w:ascii="Arial" w:eastAsia="Arial" w:hAnsi="Arial" w:cs="Arial"/>
          <w:sz w:val="16"/>
          <w:szCs w:val="16"/>
        </w:rPr>
        <w:t>than</w:t>
      </w:r>
      <w:r w:rsidRPr="00A36A6F">
        <w:rPr>
          <w:rFonts w:ascii="Arial" w:eastAsia="Arial" w:hAnsi="Arial" w:cs="Arial"/>
          <w:spacing w:val="-6"/>
          <w:sz w:val="16"/>
          <w:szCs w:val="16"/>
        </w:rPr>
        <w:t xml:space="preserve"> </w:t>
      </w:r>
      <w:r w:rsidRPr="00A36A6F">
        <w:rPr>
          <w:rFonts w:ascii="Arial" w:eastAsia="Arial" w:hAnsi="Arial" w:cs="Arial"/>
          <w:sz w:val="16"/>
          <w:szCs w:val="16"/>
        </w:rPr>
        <w:t>$100,000</w:t>
      </w:r>
      <w:r w:rsidRPr="00A36A6F">
        <w:rPr>
          <w:rFonts w:ascii="Arial" w:eastAsia="Arial" w:hAnsi="Arial" w:cs="Arial"/>
          <w:spacing w:val="-6"/>
          <w:sz w:val="16"/>
          <w:szCs w:val="16"/>
        </w:rPr>
        <w:t xml:space="preserve"> </w:t>
      </w:r>
      <w:r w:rsidRPr="00A36A6F">
        <w:rPr>
          <w:rFonts w:ascii="Arial" w:eastAsia="Arial" w:hAnsi="Arial" w:cs="Arial"/>
          <w:sz w:val="16"/>
          <w:szCs w:val="16"/>
        </w:rPr>
        <w:t>for</w:t>
      </w:r>
      <w:r w:rsidRPr="00A36A6F">
        <w:rPr>
          <w:rFonts w:ascii="Arial" w:eastAsia="Arial" w:hAnsi="Arial" w:cs="Arial"/>
          <w:spacing w:val="-6"/>
          <w:sz w:val="16"/>
          <w:szCs w:val="16"/>
        </w:rPr>
        <w:t xml:space="preserve"> </w:t>
      </w:r>
      <w:r w:rsidRPr="00A36A6F">
        <w:rPr>
          <w:rFonts w:ascii="Arial" w:eastAsia="Arial" w:hAnsi="Arial" w:cs="Arial"/>
          <w:sz w:val="16"/>
          <w:szCs w:val="16"/>
        </w:rPr>
        <w:t>each</w:t>
      </w:r>
      <w:r w:rsidRPr="00A36A6F">
        <w:rPr>
          <w:rFonts w:ascii="Arial" w:eastAsia="Arial" w:hAnsi="Arial" w:cs="Arial"/>
          <w:spacing w:val="-5"/>
          <w:sz w:val="16"/>
          <w:szCs w:val="16"/>
        </w:rPr>
        <w:t xml:space="preserve"> </w:t>
      </w:r>
      <w:r w:rsidRPr="00A36A6F">
        <w:rPr>
          <w:rFonts w:ascii="Arial" w:eastAsia="Arial" w:hAnsi="Arial" w:cs="Arial"/>
          <w:sz w:val="16"/>
          <w:szCs w:val="16"/>
        </w:rPr>
        <w:t>such</w:t>
      </w:r>
      <w:r w:rsidRPr="00A36A6F">
        <w:rPr>
          <w:rFonts w:ascii="Arial" w:eastAsia="Arial" w:hAnsi="Arial" w:cs="Arial"/>
          <w:spacing w:val="-6"/>
          <w:sz w:val="16"/>
          <w:szCs w:val="16"/>
        </w:rPr>
        <w:t xml:space="preserve"> </w:t>
      </w:r>
      <w:r w:rsidRPr="00A36A6F">
        <w:rPr>
          <w:rFonts w:ascii="Arial" w:eastAsia="Arial" w:hAnsi="Arial" w:cs="Arial"/>
          <w:spacing w:val="-2"/>
          <w:sz w:val="16"/>
          <w:szCs w:val="16"/>
        </w:rPr>
        <w:t>failure.</w:t>
      </w:r>
    </w:p>
    <w:p w14:paraId="3D66D59E" w14:textId="77777777" w:rsidR="00A36A6F" w:rsidRPr="00A36A6F" w:rsidRDefault="00A36A6F" w:rsidP="00A36A6F">
      <w:pPr>
        <w:widowControl w:val="0"/>
        <w:autoSpaceDE w:val="0"/>
        <w:autoSpaceDN w:val="0"/>
        <w:rPr>
          <w:rFonts w:ascii="Arial" w:eastAsia="Arial" w:hAnsi="Arial" w:cs="Arial"/>
          <w:sz w:val="16"/>
          <w:szCs w:val="16"/>
        </w:rPr>
      </w:pPr>
    </w:p>
    <w:p w14:paraId="2D1DD67B" w14:textId="77777777" w:rsidR="00A36A6F" w:rsidRPr="00A36A6F" w:rsidRDefault="00A36A6F" w:rsidP="005D1515">
      <w:pPr>
        <w:widowControl w:val="0"/>
        <w:numPr>
          <w:ilvl w:val="2"/>
          <w:numId w:val="39"/>
        </w:numPr>
        <w:tabs>
          <w:tab w:val="left" w:pos="384"/>
        </w:tabs>
        <w:autoSpaceDE w:val="0"/>
        <w:autoSpaceDN w:val="0"/>
        <w:ind w:right="313" w:firstLine="88"/>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6"/>
          <w:sz w:val="16"/>
          <w:szCs w:val="22"/>
        </w:rPr>
        <w:t xml:space="preserve"> </w:t>
      </w:r>
      <w:r w:rsidRPr="00A36A6F">
        <w:rPr>
          <w:rFonts w:ascii="Arial" w:eastAsia="Arial" w:hAnsi="Arial" w:cs="Arial"/>
          <w:sz w:val="16"/>
          <w:szCs w:val="22"/>
        </w:rPr>
        <w:t>prospective</w:t>
      </w:r>
      <w:r w:rsidRPr="00A36A6F">
        <w:rPr>
          <w:rFonts w:ascii="Arial" w:eastAsia="Arial" w:hAnsi="Arial" w:cs="Arial"/>
          <w:spacing w:val="-6"/>
          <w:sz w:val="16"/>
          <w:szCs w:val="22"/>
        </w:rPr>
        <w:t xml:space="preserve"> </w:t>
      </w:r>
      <w:r w:rsidRPr="00A36A6F">
        <w:rPr>
          <w:rFonts w:ascii="Arial" w:eastAsia="Arial" w:hAnsi="Arial" w:cs="Arial"/>
          <w:sz w:val="16"/>
          <w:szCs w:val="22"/>
        </w:rPr>
        <w:t>participant</w:t>
      </w:r>
      <w:r w:rsidRPr="00A36A6F">
        <w:rPr>
          <w:rFonts w:ascii="Arial" w:eastAsia="Arial" w:hAnsi="Arial" w:cs="Arial"/>
          <w:spacing w:val="-6"/>
          <w:sz w:val="16"/>
          <w:szCs w:val="22"/>
        </w:rPr>
        <w:t xml:space="preserve"> </w:t>
      </w:r>
      <w:r w:rsidRPr="00A36A6F">
        <w:rPr>
          <w:rFonts w:ascii="Arial" w:eastAsia="Arial" w:hAnsi="Arial" w:cs="Arial"/>
          <w:sz w:val="16"/>
          <w:szCs w:val="22"/>
        </w:rPr>
        <w:t>also</w:t>
      </w:r>
      <w:r w:rsidRPr="00A36A6F">
        <w:rPr>
          <w:rFonts w:ascii="Arial" w:eastAsia="Arial" w:hAnsi="Arial" w:cs="Arial"/>
          <w:spacing w:val="-6"/>
          <w:sz w:val="16"/>
          <w:szCs w:val="22"/>
        </w:rPr>
        <w:t xml:space="preserve"> </w:t>
      </w:r>
      <w:r w:rsidRPr="00A36A6F">
        <w:rPr>
          <w:rFonts w:ascii="Arial" w:eastAsia="Arial" w:hAnsi="Arial" w:cs="Arial"/>
          <w:sz w:val="16"/>
          <w:szCs w:val="22"/>
        </w:rPr>
        <w:t>agrees</w:t>
      </w:r>
      <w:r w:rsidRPr="00A36A6F">
        <w:rPr>
          <w:rFonts w:ascii="Arial" w:eastAsia="Arial" w:hAnsi="Arial" w:cs="Arial"/>
          <w:spacing w:val="-5"/>
          <w:sz w:val="16"/>
          <w:szCs w:val="22"/>
        </w:rPr>
        <w:t xml:space="preserve"> </w:t>
      </w:r>
      <w:r w:rsidRPr="00A36A6F">
        <w:rPr>
          <w:rFonts w:ascii="Arial" w:eastAsia="Arial" w:hAnsi="Arial" w:cs="Arial"/>
          <w:sz w:val="16"/>
          <w:szCs w:val="22"/>
        </w:rPr>
        <w:t>by</w:t>
      </w:r>
      <w:r w:rsidRPr="00A36A6F">
        <w:rPr>
          <w:rFonts w:ascii="Arial" w:eastAsia="Arial" w:hAnsi="Arial" w:cs="Arial"/>
          <w:spacing w:val="-5"/>
          <w:sz w:val="16"/>
          <w:szCs w:val="22"/>
        </w:rPr>
        <w:t xml:space="preserve"> </w:t>
      </w:r>
      <w:r w:rsidRPr="00A36A6F">
        <w:rPr>
          <w:rFonts w:ascii="Arial" w:eastAsia="Arial" w:hAnsi="Arial" w:cs="Arial"/>
          <w:sz w:val="16"/>
          <w:szCs w:val="22"/>
        </w:rPr>
        <w:t>submitting</w:t>
      </w:r>
      <w:r w:rsidRPr="00A36A6F">
        <w:rPr>
          <w:rFonts w:ascii="Arial" w:eastAsia="Arial" w:hAnsi="Arial" w:cs="Arial"/>
          <w:spacing w:val="-6"/>
          <w:sz w:val="16"/>
          <w:szCs w:val="22"/>
        </w:rPr>
        <w:t xml:space="preserve"> </w:t>
      </w:r>
      <w:r w:rsidRPr="00A36A6F">
        <w:rPr>
          <w:rFonts w:ascii="Arial" w:eastAsia="Arial" w:hAnsi="Arial" w:cs="Arial"/>
          <w:sz w:val="16"/>
          <w:szCs w:val="22"/>
        </w:rPr>
        <w:t>its bid or proposal that the participant shall require that the language of this certification be included in all lower tier subcontracts, which exceed $100,000 and that all such recipients shall certify and disclose accordingly.</w:t>
      </w:r>
    </w:p>
    <w:p w14:paraId="6CB9FC7B" w14:textId="77777777" w:rsidR="00A36A6F" w:rsidRPr="00A36A6F" w:rsidRDefault="00A36A6F" w:rsidP="00A36A6F">
      <w:pPr>
        <w:widowControl w:val="0"/>
        <w:autoSpaceDE w:val="0"/>
        <w:autoSpaceDN w:val="0"/>
        <w:spacing w:before="183"/>
        <w:rPr>
          <w:rFonts w:ascii="Arial" w:eastAsia="Arial" w:hAnsi="Arial" w:cs="Arial"/>
          <w:sz w:val="16"/>
          <w:szCs w:val="16"/>
        </w:rPr>
      </w:pPr>
    </w:p>
    <w:p w14:paraId="3617E5AF" w14:textId="77777777" w:rsidR="00A36A6F" w:rsidRPr="00A36A6F" w:rsidRDefault="00A36A6F" w:rsidP="005D1515">
      <w:pPr>
        <w:pStyle w:val="ListParagraph"/>
        <w:numPr>
          <w:ilvl w:val="1"/>
          <w:numId w:val="39"/>
        </w:numPr>
        <w:spacing w:before="96"/>
        <w:rPr>
          <w:rFonts w:ascii="Arial" w:eastAsia="Arial" w:hAnsi="Arial" w:cs="Arial"/>
          <w:b/>
          <w:bCs/>
          <w:sz w:val="16"/>
          <w:szCs w:val="16"/>
        </w:rPr>
      </w:pPr>
      <w:r w:rsidRPr="00A36A6F">
        <w:rPr>
          <w:rFonts w:ascii="Arial" w:eastAsia="Arial" w:hAnsi="Arial" w:cs="Arial"/>
          <w:b/>
          <w:bCs/>
          <w:sz w:val="16"/>
          <w:szCs w:val="16"/>
        </w:rPr>
        <w:t>USE</w:t>
      </w:r>
      <w:r w:rsidRPr="00A36A6F">
        <w:rPr>
          <w:rFonts w:ascii="Arial" w:eastAsia="Arial" w:hAnsi="Arial" w:cs="Arial"/>
          <w:b/>
          <w:bCs/>
          <w:spacing w:val="-7"/>
          <w:sz w:val="16"/>
          <w:szCs w:val="16"/>
        </w:rPr>
        <w:t xml:space="preserve"> </w:t>
      </w:r>
      <w:r w:rsidRPr="00A36A6F">
        <w:rPr>
          <w:rFonts w:ascii="Arial" w:eastAsia="Arial" w:hAnsi="Arial" w:cs="Arial"/>
          <w:b/>
          <w:bCs/>
          <w:sz w:val="16"/>
          <w:szCs w:val="16"/>
        </w:rPr>
        <w:t>OF</w:t>
      </w:r>
      <w:r w:rsidRPr="00A36A6F">
        <w:rPr>
          <w:rFonts w:ascii="Arial" w:eastAsia="Arial" w:hAnsi="Arial" w:cs="Arial"/>
          <w:b/>
          <w:bCs/>
          <w:spacing w:val="-7"/>
          <w:sz w:val="16"/>
          <w:szCs w:val="16"/>
        </w:rPr>
        <w:t xml:space="preserve"> </w:t>
      </w:r>
      <w:r w:rsidRPr="00A36A6F">
        <w:rPr>
          <w:rFonts w:ascii="Arial" w:eastAsia="Arial" w:hAnsi="Arial" w:cs="Arial"/>
          <w:b/>
          <w:bCs/>
          <w:spacing w:val="-2"/>
          <w:sz w:val="16"/>
          <w:szCs w:val="16"/>
        </w:rPr>
        <w:t>UNITED</w:t>
      </w:r>
      <w:r w:rsidRPr="00A36A6F">
        <w:rPr>
          <w:rFonts w:ascii="Arial" w:eastAsia="Arial" w:hAnsi="Arial" w:cs="Arial"/>
          <w:b/>
          <w:bCs/>
          <w:spacing w:val="-8"/>
          <w:sz w:val="16"/>
          <w:szCs w:val="16"/>
        </w:rPr>
        <w:t xml:space="preserve"> </w:t>
      </w:r>
      <w:r w:rsidRPr="00A36A6F">
        <w:rPr>
          <w:rFonts w:ascii="Arial" w:eastAsia="Arial" w:hAnsi="Arial" w:cs="Arial"/>
          <w:b/>
          <w:bCs/>
          <w:sz w:val="16"/>
          <w:szCs w:val="16"/>
        </w:rPr>
        <w:t>STATES-FLAG</w:t>
      </w:r>
      <w:r w:rsidRPr="00A36A6F">
        <w:rPr>
          <w:rFonts w:ascii="Arial" w:eastAsia="Arial" w:hAnsi="Arial" w:cs="Arial"/>
          <w:b/>
          <w:bCs/>
          <w:spacing w:val="-8"/>
          <w:sz w:val="16"/>
          <w:szCs w:val="16"/>
        </w:rPr>
        <w:t xml:space="preserve"> </w:t>
      </w:r>
      <w:r w:rsidRPr="00A36A6F">
        <w:rPr>
          <w:rFonts w:ascii="Arial" w:eastAsia="Arial" w:hAnsi="Arial" w:cs="Arial"/>
          <w:b/>
          <w:bCs/>
          <w:spacing w:val="-2"/>
          <w:sz w:val="16"/>
          <w:szCs w:val="16"/>
        </w:rPr>
        <w:t>VESSELS:</w:t>
      </w:r>
    </w:p>
    <w:p w14:paraId="4DD32CBC" w14:textId="77777777" w:rsidR="00A36A6F" w:rsidRPr="00A36A6F" w:rsidRDefault="00A36A6F" w:rsidP="00A36A6F">
      <w:pPr>
        <w:widowControl w:val="0"/>
        <w:autoSpaceDE w:val="0"/>
        <w:autoSpaceDN w:val="0"/>
        <w:spacing w:before="1"/>
        <w:rPr>
          <w:rFonts w:ascii="Arial" w:eastAsia="Arial" w:hAnsi="Arial" w:cs="Arial"/>
          <w:b/>
          <w:sz w:val="16"/>
          <w:szCs w:val="16"/>
        </w:rPr>
      </w:pPr>
    </w:p>
    <w:p w14:paraId="3968110C" w14:textId="77777777" w:rsidR="00A36A6F" w:rsidRPr="00A36A6F" w:rsidRDefault="00A36A6F" w:rsidP="00A36A6F">
      <w:pPr>
        <w:widowControl w:val="0"/>
        <w:autoSpaceDE w:val="0"/>
        <w:autoSpaceDN w:val="0"/>
        <w:rPr>
          <w:rFonts w:ascii="Arial" w:eastAsia="Arial" w:hAnsi="Arial" w:cs="Arial"/>
          <w:sz w:val="16"/>
          <w:szCs w:val="16"/>
        </w:rPr>
      </w:pPr>
      <w:r w:rsidRPr="00A36A6F">
        <w:rPr>
          <w:rFonts w:ascii="Arial" w:eastAsia="Arial" w:hAnsi="Arial" w:cs="Arial"/>
          <w:sz w:val="16"/>
          <w:szCs w:val="16"/>
        </w:rPr>
        <w:t>This provision is applicable to all Federal-aid construction contracts, design-</w:t>
      </w:r>
      <w:proofErr w:type="gramStart"/>
      <w:r w:rsidRPr="00A36A6F">
        <w:rPr>
          <w:rFonts w:ascii="Arial" w:eastAsia="Arial" w:hAnsi="Arial" w:cs="Arial"/>
          <w:sz w:val="16"/>
          <w:szCs w:val="16"/>
        </w:rPr>
        <w:t>build</w:t>
      </w:r>
      <w:proofErr w:type="gramEnd"/>
      <w:r w:rsidRPr="00A36A6F">
        <w:rPr>
          <w:rFonts w:ascii="Arial" w:eastAsia="Arial" w:hAnsi="Arial" w:cs="Arial"/>
          <w:sz w:val="16"/>
          <w:szCs w:val="16"/>
        </w:rPr>
        <w:t xml:space="preserve"> contracts, subcontracts, lower-tier subcontracts,</w:t>
      </w:r>
      <w:r w:rsidRPr="00A36A6F">
        <w:rPr>
          <w:rFonts w:ascii="Arial" w:eastAsia="Arial" w:hAnsi="Arial" w:cs="Arial"/>
          <w:spacing w:val="-7"/>
          <w:sz w:val="16"/>
          <w:szCs w:val="16"/>
        </w:rPr>
        <w:t xml:space="preserve"> </w:t>
      </w:r>
      <w:r w:rsidRPr="00A36A6F">
        <w:rPr>
          <w:rFonts w:ascii="Arial" w:eastAsia="Arial" w:hAnsi="Arial" w:cs="Arial"/>
          <w:sz w:val="16"/>
          <w:szCs w:val="16"/>
        </w:rPr>
        <w:t>purchase</w:t>
      </w:r>
      <w:r w:rsidRPr="00A36A6F">
        <w:rPr>
          <w:rFonts w:ascii="Arial" w:eastAsia="Arial" w:hAnsi="Arial" w:cs="Arial"/>
          <w:spacing w:val="-7"/>
          <w:sz w:val="16"/>
          <w:szCs w:val="16"/>
        </w:rPr>
        <w:t xml:space="preserve"> </w:t>
      </w:r>
      <w:r w:rsidRPr="00A36A6F">
        <w:rPr>
          <w:rFonts w:ascii="Arial" w:eastAsia="Arial" w:hAnsi="Arial" w:cs="Arial"/>
          <w:sz w:val="16"/>
          <w:szCs w:val="16"/>
        </w:rPr>
        <w:t>orders,</w:t>
      </w:r>
      <w:r w:rsidRPr="00A36A6F">
        <w:rPr>
          <w:rFonts w:ascii="Arial" w:eastAsia="Arial" w:hAnsi="Arial" w:cs="Arial"/>
          <w:spacing w:val="-7"/>
          <w:sz w:val="16"/>
          <w:szCs w:val="16"/>
        </w:rPr>
        <w:t xml:space="preserve"> </w:t>
      </w:r>
      <w:r w:rsidRPr="00A36A6F">
        <w:rPr>
          <w:rFonts w:ascii="Arial" w:eastAsia="Arial" w:hAnsi="Arial" w:cs="Arial"/>
          <w:sz w:val="16"/>
          <w:szCs w:val="16"/>
        </w:rPr>
        <w:t>lease</w:t>
      </w:r>
      <w:r w:rsidRPr="00A36A6F">
        <w:rPr>
          <w:rFonts w:ascii="Arial" w:eastAsia="Arial" w:hAnsi="Arial" w:cs="Arial"/>
          <w:spacing w:val="-7"/>
          <w:sz w:val="16"/>
          <w:szCs w:val="16"/>
        </w:rPr>
        <w:t xml:space="preserve"> </w:t>
      </w:r>
      <w:r w:rsidRPr="00A36A6F">
        <w:rPr>
          <w:rFonts w:ascii="Arial" w:eastAsia="Arial" w:hAnsi="Arial" w:cs="Arial"/>
          <w:sz w:val="16"/>
          <w:szCs w:val="16"/>
        </w:rPr>
        <w:t>agreements,</w:t>
      </w:r>
      <w:r w:rsidRPr="00A36A6F">
        <w:rPr>
          <w:rFonts w:ascii="Arial" w:eastAsia="Arial" w:hAnsi="Arial" w:cs="Arial"/>
          <w:spacing w:val="-5"/>
          <w:sz w:val="16"/>
          <w:szCs w:val="16"/>
        </w:rPr>
        <w:t xml:space="preserve"> </w:t>
      </w:r>
      <w:r w:rsidRPr="00A36A6F">
        <w:rPr>
          <w:rFonts w:ascii="Arial" w:eastAsia="Arial" w:hAnsi="Arial" w:cs="Arial"/>
          <w:sz w:val="16"/>
          <w:szCs w:val="16"/>
        </w:rPr>
        <w:t>or</w:t>
      </w:r>
      <w:r w:rsidRPr="00A36A6F">
        <w:rPr>
          <w:rFonts w:ascii="Arial" w:eastAsia="Arial" w:hAnsi="Arial" w:cs="Arial"/>
          <w:spacing w:val="-7"/>
          <w:sz w:val="16"/>
          <w:szCs w:val="16"/>
        </w:rPr>
        <w:t xml:space="preserve"> </w:t>
      </w:r>
      <w:r w:rsidRPr="00A36A6F">
        <w:rPr>
          <w:rFonts w:ascii="Arial" w:eastAsia="Arial" w:hAnsi="Arial" w:cs="Arial"/>
          <w:sz w:val="16"/>
          <w:szCs w:val="16"/>
        </w:rPr>
        <w:t>any</w:t>
      </w:r>
      <w:r w:rsidRPr="00A36A6F">
        <w:rPr>
          <w:rFonts w:ascii="Arial" w:eastAsia="Arial" w:hAnsi="Arial" w:cs="Arial"/>
          <w:spacing w:val="-6"/>
          <w:sz w:val="16"/>
          <w:szCs w:val="16"/>
        </w:rPr>
        <w:t xml:space="preserve"> </w:t>
      </w:r>
      <w:r w:rsidRPr="00A36A6F">
        <w:rPr>
          <w:rFonts w:ascii="Arial" w:eastAsia="Arial" w:hAnsi="Arial" w:cs="Arial"/>
          <w:sz w:val="16"/>
          <w:szCs w:val="16"/>
        </w:rPr>
        <w:t>other covered transaction.</w:t>
      </w:r>
      <w:r w:rsidRPr="00A36A6F">
        <w:rPr>
          <w:rFonts w:ascii="Arial" w:eastAsia="Arial" w:hAnsi="Arial" w:cs="Arial"/>
          <w:spacing w:val="40"/>
          <w:sz w:val="16"/>
          <w:szCs w:val="16"/>
        </w:rPr>
        <w:t xml:space="preserve"> </w:t>
      </w:r>
      <w:r w:rsidRPr="00A36A6F">
        <w:rPr>
          <w:rFonts w:ascii="Arial" w:eastAsia="Arial" w:hAnsi="Arial" w:cs="Arial"/>
          <w:sz w:val="16"/>
          <w:szCs w:val="16"/>
        </w:rPr>
        <w:t>46 CFR Part 381.</w:t>
      </w:r>
    </w:p>
    <w:p w14:paraId="6862D0A6" w14:textId="77777777" w:rsidR="00A36A6F" w:rsidRPr="00A36A6F" w:rsidRDefault="00A36A6F" w:rsidP="00A36A6F">
      <w:pPr>
        <w:widowControl w:val="0"/>
        <w:autoSpaceDE w:val="0"/>
        <w:autoSpaceDN w:val="0"/>
        <w:spacing w:before="183"/>
        <w:ind w:right="132"/>
        <w:rPr>
          <w:rFonts w:ascii="Arial" w:eastAsia="Arial" w:hAnsi="Arial" w:cs="Arial"/>
          <w:sz w:val="16"/>
          <w:szCs w:val="16"/>
        </w:rPr>
      </w:pPr>
      <w:r w:rsidRPr="00A36A6F">
        <w:rPr>
          <w:rFonts w:ascii="Arial" w:eastAsia="Arial" w:hAnsi="Arial" w:cs="Arial"/>
          <w:sz w:val="16"/>
          <w:szCs w:val="16"/>
        </w:rPr>
        <w:t>This requirement applies to material or equipment that is acquired</w:t>
      </w:r>
      <w:r w:rsidRPr="00A36A6F">
        <w:rPr>
          <w:rFonts w:ascii="Arial" w:eastAsia="Arial" w:hAnsi="Arial" w:cs="Arial"/>
          <w:spacing w:val="-5"/>
          <w:sz w:val="16"/>
          <w:szCs w:val="16"/>
        </w:rPr>
        <w:t xml:space="preserve"> </w:t>
      </w:r>
      <w:r w:rsidRPr="00A36A6F">
        <w:rPr>
          <w:rFonts w:ascii="Arial" w:eastAsia="Arial" w:hAnsi="Arial" w:cs="Arial"/>
          <w:sz w:val="16"/>
          <w:szCs w:val="16"/>
        </w:rPr>
        <w:t>for</w:t>
      </w:r>
      <w:r w:rsidRPr="00A36A6F">
        <w:rPr>
          <w:rFonts w:ascii="Arial" w:eastAsia="Arial" w:hAnsi="Arial" w:cs="Arial"/>
          <w:spacing w:val="-5"/>
          <w:sz w:val="16"/>
          <w:szCs w:val="16"/>
        </w:rPr>
        <w:t xml:space="preserve"> </w:t>
      </w:r>
      <w:r w:rsidRPr="00A36A6F">
        <w:rPr>
          <w:rFonts w:ascii="Arial" w:eastAsia="Arial" w:hAnsi="Arial" w:cs="Arial"/>
          <w:sz w:val="16"/>
          <w:szCs w:val="16"/>
        </w:rPr>
        <w:t>a</w:t>
      </w:r>
      <w:r w:rsidRPr="00A36A6F">
        <w:rPr>
          <w:rFonts w:ascii="Arial" w:eastAsia="Arial" w:hAnsi="Arial" w:cs="Arial"/>
          <w:spacing w:val="-5"/>
          <w:sz w:val="16"/>
          <w:szCs w:val="16"/>
        </w:rPr>
        <w:t xml:space="preserve"> </w:t>
      </w:r>
      <w:r w:rsidRPr="00A36A6F">
        <w:rPr>
          <w:rFonts w:ascii="Arial" w:eastAsia="Arial" w:hAnsi="Arial" w:cs="Arial"/>
          <w:sz w:val="16"/>
          <w:szCs w:val="16"/>
        </w:rPr>
        <w:t>specific</w:t>
      </w:r>
      <w:r w:rsidRPr="00A36A6F">
        <w:rPr>
          <w:rFonts w:ascii="Arial" w:eastAsia="Arial" w:hAnsi="Arial" w:cs="Arial"/>
          <w:spacing w:val="-4"/>
          <w:sz w:val="16"/>
          <w:szCs w:val="16"/>
        </w:rPr>
        <w:t xml:space="preserve"> </w:t>
      </w:r>
      <w:r w:rsidRPr="00A36A6F">
        <w:rPr>
          <w:rFonts w:ascii="Arial" w:eastAsia="Arial" w:hAnsi="Arial" w:cs="Arial"/>
          <w:sz w:val="16"/>
          <w:szCs w:val="16"/>
        </w:rPr>
        <w:t>Federal-aid</w:t>
      </w:r>
      <w:r w:rsidRPr="00A36A6F">
        <w:rPr>
          <w:rFonts w:ascii="Arial" w:eastAsia="Arial" w:hAnsi="Arial" w:cs="Arial"/>
          <w:spacing w:val="-5"/>
          <w:sz w:val="16"/>
          <w:szCs w:val="16"/>
        </w:rPr>
        <w:t xml:space="preserve"> </w:t>
      </w:r>
      <w:r w:rsidRPr="00A36A6F">
        <w:rPr>
          <w:rFonts w:ascii="Arial" w:eastAsia="Arial" w:hAnsi="Arial" w:cs="Arial"/>
          <w:sz w:val="16"/>
          <w:szCs w:val="16"/>
        </w:rPr>
        <w:t>highway</w:t>
      </w:r>
      <w:r w:rsidRPr="00A36A6F">
        <w:rPr>
          <w:rFonts w:ascii="Arial" w:eastAsia="Arial" w:hAnsi="Arial" w:cs="Arial"/>
          <w:spacing w:val="-4"/>
          <w:sz w:val="16"/>
          <w:szCs w:val="16"/>
        </w:rPr>
        <w:t xml:space="preserve"> </w:t>
      </w:r>
      <w:r w:rsidRPr="00A36A6F">
        <w:rPr>
          <w:rFonts w:ascii="Arial" w:eastAsia="Arial" w:hAnsi="Arial" w:cs="Arial"/>
          <w:sz w:val="16"/>
          <w:szCs w:val="16"/>
        </w:rPr>
        <w:t>project.</w:t>
      </w:r>
      <w:r w:rsidRPr="00A36A6F">
        <w:rPr>
          <w:rFonts w:ascii="Arial" w:eastAsia="Arial" w:hAnsi="Arial" w:cs="Arial"/>
          <w:spacing w:val="35"/>
          <w:sz w:val="16"/>
          <w:szCs w:val="16"/>
        </w:rPr>
        <w:t xml:space="preserve"> </w:t>
      </w:r>
      <w:r w:rsidRPr="00A36A6F">
        <w:rPr>
          <w:rFonts w:ascii="Arial" w:eastAsia="Arial" w:hAnsi="Arial" w:cs="Arial"/>
          <w:sz w:val="16"/>
          <w:szCs w:val="16"/>
        </w:rPr>
        <w:t>46</w:t>
      </w:r>
      <w:r w:rsidRPr="00A36A6F">
        <w:rPr>
          <w:rFonts w:ascii="Arial" w:eastAsia="Arial" w:hAnsi="Arial" w:cs="Arial"/>
          <w:spacing w:val="-5"/>
          <w:sz w:val="16"/>
          <w:szCs w:val="16"/>
        </w:rPr>
        <w:t xml:space="preserve"> </w:t>
      </w:r>
      <w:r w:rsidRPr="00A36A6F">
        <w:rPr>
          <w:rFonts w:ascii="Arial" w:eastAsia="Arial" w:hAnsi="Arial" w:cs="Arial"/>
          <w:sz w:val="16"/>
          <w:szCs w:val="16"/>
        </w:rPr>
        <w:t>CFR</w:t>
      </w:r>
    </w:p>
    <w:p w14:paraId="31EB6199" w14:textId="77777777" w:rsidR="00A36A6F" w:rsidRPr="00A36A6F" w:rsidRDefault="00A36A6F" w:rsidP="00A36A6F">
      <w:pPr>
        <w:widowControl w:val="0"/>
        <w:autoSpaceDE w:val="0"/>
        <w:autoSpaceDN w:val="0"/>
        <w:rPr>
          <w:rFonts w:ascii="Arial" w:eastAsia="Arial" w:hAnsi="Arial" w:cs="Arial"/>
          <w:sz w:val="16"/>
          <w:szCs w:val="16"/>
        </w:rPr>
      </w:pPr>
      <w:r w:rsidRPr="00A36A6F">
        <w:rPr>
          <w:rFonts w:ascii="Arial" w:eastAsia="Arial" w:hAnsi="Arial" w:cs="Arial"/>
          <w:sz w:val="16"/>
          <w:szCs w:val="16"/>
        </w:rPr>
        <w:t>381.7.</w:t>
      </w:r>
      <w:r w:rsidRPr="00A36A6F">
        <w:rPr>
          <w:rFonts w:ascii="Arial" w:eastAsia="Arial" w:hAnsi="Arial" w:cs="Arial"/>
          <w:spacing w:val="37"/>
          <w:sz w:val="16"/>
          <w:szCs w:val="16"/>
        </w:rPr>
        <w:t xml:space="preserve"> </w:t>
      </w:r>
      <w:r w:rsidRPr="00A36A6F">
        <w:rPr>
          <w:rFonts w:ascii="Arial" w:eastAsia="Arial" w:hAnsi="Arial" w:cs="Arial"/>
          <w:sz w:val="16"/>
          <w:szCs w:val="16"/>
        </w:rPr>
        <w:t>It</w:t>
      </w:r>
      <w:r w:rsidRPr="00A36A6F">
        <w:rPr>
          <w:rFonts w:ascii="Arial" w:eastAsia="Arial" w:hAnsi="Arial" w:cs="Arial"/>
          <w:spacing w:val="-4"/>
          <w:sz w:val="16"/>
          <w:szCs w:val="16"/>
        </w:rPr>
        <w:t xml:space="preserve"> </w:t>
      </w:r>
      <w:r w:rsidRPr="00A36A6F">
        <w:rPr>
          <w:rFonts w:ascii="Arial" w:eastAsia="Arial" w:hAnsi="Arial" w:cs="Arial"/>
          <w:sz w:val="16"/>
          <w:szCs w:val="16"/>
        </w:rPr>
        <w:t>is</w:t>
      </w:r>
      <w:r w:rsidRPr="00A36A6F">
        <w:rPr>
          <w:rFonts w:ascii="Arial" w:eastAsia="Arial" w:hAnsi="Arial" w:cs="Arial"/>
          <w:spacing w:val="-3"/>
          <w:sz w:val="16"/>
          <w:szCs w:val="16"/>
        </w:rPr>
        <w:t xml:space="preserve"> </w:t>
      </w:r>
      <w:r w:rsidRPr="00A36A6F">
        <w:rPr>
          <w:rFonts w:ascii="Arial" w:eastAsia="Arial" w:hAnsi="Arial" w:cs="Arial"/>
          <w:sz w:val="16"/>
          <w:szCs w:val="16"/>
        </w:rPr>
        <w:t>not</w:t>
      </w:r>
      <w:r w:rsidRPr="00A36A6F">
        <w:rPr>
          <w:rFonts w:ascii="Arial" w:eastAsia="Arial" w:hAnsi="Arial" w:cs="Arial"/>
          <w:spacing w:val="-4"/>
          <w:sz w:val="16"/>
          <w:szCs w:val="16"/>
        </w:rPr>
        <w:t xml:space="preserve"> </w:t>
      </w:r>
      <w:r w:rsidRPr="00A36A6F">
        <w:rPr>
          <w:rFonts w:ascii="Arial" w:eastAsia="Arial" w:hAnsi="Arial" w:cs="Arial"/>
          <w:sz w:val="16"/>
          <w:szCs w:val="16"/>
        </w:rPr>
        <w:t>applicable</w:t>
      </w:r>
      <w:r w:rsidRPr="00A36A6F">
        <w:rPr>
          <w:rFonts w:ascii="Arial" w:eastAsia="Arial" w:hAnsi="Arial" w:cs="Arial"/>
          <w:spacing w:val="-4"/>
          <w:sz w:val="16"/>
          <w:szCs w:val="16"/>
        </w:rPr>
        <w:t xml:space="preserve"> </w:t>
      </w:r>
      <w:r w:rsidRPr="00A36A6F">
        <w:rPr>
          <w:rFonts w:ascii="Arial" w:eastAsia="Arial" w:hAnsi="Arial" w:cs="Arial"/>
          <w:sz w:val="16"/>
          <w:szCs w:val="16"/>
        </w:rPr>
        <w:t>to</w:t>
      </w:r>
      <w:r w:rsidRPr="00A36A6F">
        <w:rPr>
          <w:rFonts w:ascii="Arial" w:eastAsia="Arial" w:hAnsi="Arial" w:cs="Arial"/>
          <w:spacing w:val="-4"/>
          <w:sz w:val="16"/>
          <w:szCs w:val="16"/>
        </w:rPr>
        <w:t xml:space="preserve"> </w:t>
      </w:r>
      <w:r w:rsidRPr="00A36A6F">
        <w:rPr>
          <w:rFonts w:ascii="Arial" w:eastAsia="Arial" w:hAnsi="Arial" w:cs="Arial"/>
          <w:sz w:val="16"/>
          <w:szCs w:val="16"/>
        </w:rPr>
        <w:t>goods</w:t>
      </w:r>
      <w:r w:rsidRPr="00A36A6F">
        <w:rPr>
          <w:rFonts w:ascii="Arial" w:eastAsia="Arial" w:hAnsi="Arial" w:cs="Arial"/>
          <w:spacing w:val="-3"/>
          <w:sz w:val="16"/>
          <w:szCs w:val="16"/>
        </w:rPr>
        <w:t xml:space="preserve"> </w:t>
      </w:r>
      <w:r w:rsidRPr="00A36A6F">
        <w:rPr>
          <w:rFonts w:ascii="Arial" w:eastAsia="Arial" w:hAnsi="Arial" w:cs="Arial"/>
          <w:sz w:val="16"/>
          <w:szCs w:val="16"/>
        </w:rPr>
        <w:t>or</w:t>
      </w:r>
      <w:r w:rsidRPr="00A36A6F">
        <w:rPr>
          <w:rFonts w:ascii="Arial" w:eastAsia="Arial" w:hAnsi="Arial" w:cs="Arial"/>
          <w:spacing w:val="-4"/>
          <w:sz w:val="16"/>
          <w:szCs w:val="16"/>
        </w:rPr>
        <w:t xml:space="preserve"> </w:t>
      </w:r>
      <w:r w:rsidRPr="00A36A6F">
        <w:rPr>
          <w:rFonts w:ascii="Arial" w:eastAsia="Arial" w:hAnsi="Arial" w:cs="Arial"/>
          <w:sz w:val="16"/>
          <w:szCs w:val="16"/>
        </w:rPr>
        <w:t>materials</w:t>
      </w:r>
      <w:r w:rsidRPr="00A36A6F">
        <w:rPr>
          <w:rFonts w:ascii="Arial" w:eastAsia="Arial" w:hAnsi="Arial" w:cs="Arial"/>
          <w:spacing w:val="-3"/>
          <w:sz w:val="16"/>
          <w:szCs w:val="16"/>
        </w:rPr>
        <w:t xml:space="preserve"> </w:t>
      </w:r>
      <w:r w:rsidRPr="00A36A6F">
        <w:rPr>
          <w:rFonts w:ascii="Arial" w:eastAsia="Arial" w:hAnsi="Arial" w:cs="Arial"/>
          <w:sz w:val="16"/>
          <w:szCs w:val="16"/>
        </w:rPr>
        <w:t>that</w:t>
      </w:r>
      <w:r w:rsidRPr="00A36A6F">
        <w:rPr>
          <w:rFonts w:ascii="Arial" w:eastAsia="Arial" w:hAnsi="Arial" w:cs="Arial"/>
          <w:spacing w:val="-4"/>
          <w:sz w:val="16"/>
          <w:szCs w:val="16"/>
        </w:rPr>
        <w:t xml:space="preserve"> </w:t>
      </w:r>
      <w:r w:rsidRPr="00A36A6F">
        <w:rPr>
          <w:rFonts w:ascii="Arial" w:eastAsia="Arial" w:hAnsi="Arial" w:cs="Arial"/>
          <w:sz w:val="16"/>
          <w:szCs w:val="16"/>
        </w:rPr>
        <w:t>come</w:t>
      </w:r>
      <w:r w:rsidRPr="00A36A6F">
        <w:rPr>
          <w:rFonts w:ascii="Arial" w:eastAsia="Arial" w:hAnsi="Arial" w:cs="Arial"/>
          <w:spacing w:val="-4"/>
          <w:sz w:val="16"/>
          <w:szCs w:val="16"/>
        </w:rPr>
        <w:t xml:space="preserve"> </w:t>
      </w:r>
      <w:r w:rsidRPr="00A36A6F">
        <w:rPr>
          <w:rFonts w:ascii="Arial" w:eastAsia="Arial" w:hAnsi="Arial" w:cs="Arial"/>
          <w:sz w:val="16"/>
          <w:szCs w:val="16"/>
        </w:rPr>
        <w:t xml:space="preserve">into inventories independent of an FHWA </w:t>
      </w:r>
      <w:proofErr w:type="gramStart"/>
      <w:r w:rsidRPr="00A36A6F">
        <w:rPr>
          <w:rFonts w:ascii="Arial" w:eastAsia="Arial" w:hAnsi="Arial" w:cs="Arial"/>
          <w:sz w:val="16"/>
          <w:szCs w:val="16"/>
        </w:rPr>
        <w:t>funded-contract</w:t>
      </w:r>
      <w:proofErr w:type="gramEnd"/>
      <w:r w:rsidRPr="00A36A6F">
        <w:rPr>
          <w:rFonts w:ascii="Arial" w:eastAsia="Arial" w:hAnsi="Arial" w:cs="Arial"/>
          <w:sz w:val="16"/>
          <w:szCs w:val="16"/>
        </w:rPr>
        <w:t>.</w:t>
      </w:r>
    </w:p>
    <w:p w14:paraId="2E0BF6A3" w14:textId="77777777" w:rsidR="00A36A6F" w:rsidRPr="00A36A6F" w:rsidRDefault="00A36A6F" w:rsidP="00A36A6F">
      <w:pPr>
        <w:widowControl w:val="0"/>
        <w:autoSpaceDE w:val="0"/>
        <w:autoSpaceDN w:val="0"/>
        <w:rPr>
          <w:rFonts w:ascii="Arial" w:eastAsia="Arial" w:hAnsi="Arial" w:cs="Arial"/>
          <w:sz w:val="16"/>
          <w:szCs w:val="16"/>
        </w:rPr>
      </w:pPr>
    </w:p>
    <w:p w14:paraId="1C018CB4" w14:textId="77777777" w:rsidR="00A36A6F" w:rsidRPr="00A36A6F" w:rsidRDefault="00A36A6F" w:rsidP="00A36A6F">
      <w:pPr>
        <w:widowControl w:val="0"/>
        <w:autoSpaceDE w:val="0"/>
        <w:autoSpaceDN w:val="0"/>
        <w:ind w:right="109"/>
        <w:rPr>
          <w:rFonts w:ascii="Arial" w:eastAsia="Arial" w:hAnsi="Arial" w:cs="Arial"/>
          <w:sz w:val="16"/>
          <w:szCs w:val="16"/>
        </w:rPr>
      </w:pPr>
      <w:r w:rsidRPr="00A36A6F">
        <w:rPr>
          <w:rFonts w:ascii="Arial" w:eastAsia="Arial" w:hAnsi="Arial" w:cs="Arial"/>
          <w:sz w:val="16"/>
          <w:szCs w:val="16"/>
        </w:rPr>
        <w:t>When oceanic shipments (or shipments across the Great Lakes)</w:t>
      </w:r>
      <w:r w:rsidRPr="00A36A6F">
        <w:rPr>
          <w:rFonts w:ascii="Arial" w:eastAsia="Arial" w:hAnsi="Arial" w:cs="Arial"/>
          <w:spacing w:val="-5"/>
          <w:sz w:val="16"/>
          <w:szCs w:val="16"/>
        </w:rPr>
        <w:t xml:space="preserve"> </w:t>
      </w:r>
      <w:r w:rsidRPr="00A36A6F">
        <w:rPr>
          <w:rFonts w:ascii="Arial" w:eastAsia="Arial" w:hAnsi="Arial" w:cs="Arial"/>
          <w:sz w:val="16"/>
          <w:szCs w:val="16"/>
        </w:rPr>
        <w:t>are</w:t>
      </w:r>
      <w:r w:rsidRPr="00A36A6F">
        <w:rPr>
          <w:rFonts w:ascii="Arial" w:eastAsia="Arial" w:hAnsi="Arial" w:cs="Arial"/>
          <w:spacing w:val="-5"/>
          <w:sz w:val="16"/>
          <w:szCs w:val="16"/>
        </w:rPr>
        <w:t xml:space="preserve"> </w:t>
      </w:r>
      <w:r w:rsidRPr="00A36A6F">
        <w:rPr>
          <w:rFonts w:ascii="Arial" w:eastAsia="Arial" w:hAnsi="Arial" w:cs="Arial"/>
          <w:sz w:val="16"/>
          <w:szCs w:val="16"/>
        </w:rPr>
        <w:t>necessary</w:t>
      </w:r>
      <w:r w:rsidRPr="00A36A6F">
        <w:rPr>
          <w:rFonts w:ascii="Arial" w:eastAsia="Arial" w:hAnsi="Arial" w:cs="Arial"/>
          <w:spacing w:val="-4"/>
          <w:sz w:val="16"/>
          <w:szCs w:val="16"/>
        </w:rPr>
        <w:t xml:space="preserve"> </w:t>
      </w:r>
      <w:r w:rsidRPr="00A36A6F">
        <w:rPr>
          <w:rFonts w:ascii="Arial" w:eastAsia="Arial" w:hAnsi="Arial" w:cs="Arial"/>
          <w:sz w:val="16"/>
          <w:szCs w:val="16"/>
        </w:rPr>
        <w:t>for</w:t>
      </w:r>
      <w:r w:rsidRPr="00A36A6F">
        <w:rPr>
          <w:rFonts w:ascii="Arial" w:eastAsia="Arial" w:hAnsi="Arial" w:cs="Arial"/>
          <w:spacing w:val="-5"/>
          <w:sz w:val="16"/>
          <w:szCs w:val="16"/>
        </w:rPr>
        <w:t xml:space="preserve"> </w:t>
      </w:r>
      <w:r w:rsidRPr="00A36A6F">
        <w:rPr>
          <w:rFonts w:ascii="Arial" w:eastAsia="Arial" w:hAnsi="Arial" w:cs="Arial"/>
          <w:sz w:val="16"/>
          <w:szCs w:val="16"/>
        </w:rPr>
        <w:t>materials</w:t>
      </w:r>
      <w:r w:rsidRPr="00A36A6F">
        <w:rPr>
          <w:rFonts w:ascii="Arial" w:eastAsia="Arial" w:hAnsi="Arial" w:cs="Arial"/>
          <w:spacing w:val="-4"/>
          <w:sz w:val="16"/>
          <w:szCs w:val="16"/>
        </w:rPr>
        <w:t xml:space="preserve"> </w:t>
      </w:r>
      <w:r w:rsidRPr="00A36A6F">
        <w:rPr>
          <w:rFonts w:ascii="Arial" w:eastAsia="Arial" w:hAnsi="Arial" w:cs="Arial"/>
          <w:sz w:val="16"/>
          <w:szCs w:val="16"/>
        </w:rPr>
        <w:t>or</w:t>
      </w:r>
      <w:r w:rsidRPr="00A36A6F">
        <w:rPr>
          <w:rFonts w:ascii="Arial" w:eastAsia="Arial" w:hAnsi="Arial" w:cs="Arial"/>
          <w:spacing w:val="-5"/>
          <w:sz w:val="16"/>
          <w:szCs w:val="16"/>
        </w:rPr>
        <w:t xml:space="preserve"> </w:t>
      </w:r>
      <w:r w:rsidRPr="00A36A6F">
        <w:rPr>
          <w:rFonts w:ascii="Arial" w:eastAsia="Arial" w:hAnsi="Arial" w:cs="Arial"/>
          <w:sz w:val="16"/>
          <w:szCs w:val="16"/>
        </w:rPr>
        <w:t>equipment</w:t>
      </w:r>
      <w:r w:rsidRPr="00A36A6F">
        <w:rPr>
          <w:rFonts w:ascii="Arial" w:eastAsia="Arial" w:hAnsi="Arial" w:cs="Arial"/>
          <w:spacing w:val="-5"/>
          <w:sz w:val="16"/>
          <w:szCs w:val="16"/>
        </w:rPr>
        <w:t xml:space="preserve"> </w:t>
      </w:r>
      <w:r w:rsidRPr="00A36A6F">
        <w:rPr>
          <w:rFonts w:ascii="Arial" w:eastAsia="Arial" w:hAnsi="Arial" w:cs="Arial"/>
          <w:sz w:val="16"/>
          <w:szCs w:val="16"/>
        </w:rPr>
        <w:t>acquired</w:t>
      </w:r>
      <w:r w:rsidRPr="00A36A6F">
        <w:rPr>
          <w:rFonts w:ascii="Arial" w:eastAsia="Arial" w:hAnsi="Arial" w:cs="Arial"/>
          <w:spacing w:val="-5"/>
          <w:sz w:val="16"/>
          <w:szCs w:val="16"/>
        </w:rPr>
        <w:t xml:space="preserve"> </w:t>
      </w:r>
      <w:r w:rsidRPr="00A36A6F">
        <w:rPr>
          <w:rFonts w:ascii="Arial" w:eastAsia="Arial" w:hAnsi="Arial" w:cs="Arial"/>
          <w:sz w:val="16"/>
          <w:szCs w:val="16"/>
        </w:rPr>
        <w:t>for</w:t>
      </w:r>
      <w:r w:rsidRPr="00A36A6F">
        <w:rPr>
          <w:rFonts w:ascii="Arial" w:eastAsia="Arial" w:hAnsi="Arial" w:cs="Arial"/>
          <w:spacing w:val="-5"/>
          <w:sz w:val="16"/>
          <w:szCs w:val="16"/>
        </w:rPr>
        <w:t xml:space="preserve"> </w:t>
      </w:r>
      <w:r w:rsidRPr="00A36A6F">
        <w:rPr>
          <w:rFonts w:ascii="Arial" w:eastAsia="Arial" w:hAnsi="Arial" w:cs="Arial"/>
          <w:sz w:val="16"/>
          <w:szCs w:val="16"/>
        </w:rPr>
        <w:t>a specific Federal-aid construction project, the bidder, proposer, contractor, subcontractor, or vendor agrees:</w:t>
      </w:r>
    </w:p>
    <w:p w14:paraId="027FA5CB" w14:textId="77777777" w:rsidR="00A36A6F" w:rsidRPr="00A36A6F" w:rsidRDefault="00A36A6F" w:rsidP="00A36A6F">
      <w:pPr>
        <w:widowControl w:val="0"/>
        <w:autoSpaceDE w:val="0"/>
        <w:autoSpaceDN w:val="0"/>
        <w:rPr>
          <w:rFonts w:ascii="Arial" w:eastAsia="Arial" w:hAnsi="Arial" w:cs="Arial"/>
          <w:sz w:val="16"/>
          <w:szCs w:val="16"/>
        </w:rPr>
      </w:pPr>
    </w:p>
    <w:p w14:paraId="76080C66" w14:textId="77777777" w:rsidR="00A36A6F" w:rsidRPr="00A36A6F" w:rsidRDefault="00A36A6F" w:rsidP="005D1515">
      <w:pPr>
        <w:widowControl w:val="0"/>
        <w:numPr>
          <w:ilvl w:val="0"/>
          <w:numId w:val="9"/>
        </w:numPr>
        <w:tabs>
          <w:tab w:val="left" w:pos="296"/>
        </w:tabs>
        <w:autoSpaceDE w:val="0"/>
        <w:autoSpaceDN w:val="0"/>
        <w:ind w:right="223" w:firstLine="0"/>
        <w:rPr>
          <w:rFonts w:ascii="Arial" w:eastAsia="Arial" w:hAnsi="Arial" w:cs="Arial"/>
          <w:sz w:val="16"/>
          <w:szCs w:val="22"/>
        </w:rPr>
      </w:pPr>
      <w:r w:rsidRPr="00A36A6F">
        <w:rPr>
          <w:rFonts w:ascii="Arial" w:eastAsia="Arial" w:hAnsi="Arial" w:cs="Arial"/>
          <w:sz w:val="16"/>
          <w:szCs w:val="22"/>
        </w:rPr>
        <w:t>To utilize privately owned United States-flag commercial vessels to ship at least 50 percent of the gross tonnage (computed separately for dry bulk carriers, dry cargo liners, and tankers) involved, whenever shipping any equipment, material, or commodities pursuant to this contract, to the extent</w:t>
      </w:r>
      <w:r w:rsidRPr="00A36A6F">
        <w:rPr>
          <w:rFonts w:ascii="Arial" w:eastAsia="Arial" w:hAnsi="Arial" w:cs="Arial"/>
          <w:spacing w:val="-5"/>
          <w:sz w:val="16"/>
          <w:szCs w:val="22"/>
        </w:rPr>
        <w:t xml:space="preserve"> </w:t>
      </w:r>
      <w:r w:rsidRPr="00A36A6F">
        <w:rPr>
          <w:rFonts w:ascii="Arial" w:eastAsia="Arial" w:hAnsi="Arial" w:cs="Arial"/>
          <w:sz w:val="16"/>
          <w:szCs w:val="22"/>
        </w:rPr>
        <w:t>such</w:t>
      </w:r>
      <w:r w:rsidRPr="00A36A6F">
        <w:rPr>
          <w:rFonts w:ascii="Arial" w:eastAsia="Arial" w:hAnsi="Arial" w:cs="Arial"/>
          <w:spacing w:val="-5"/>
          <w:sz w:val="16"/>
          <w:szCs w:val="22"/>
        </w:rPr>
        <w:t xml:space="preserve"> </w:t>
      </w:r>
      <w:r w:rsidRPr="00A36A6F">
        <w:rPr>
          <w:rFonts w:ascii="Arial" w:eastAsia="Arial" w:hAnsi="Arial" w:cs="Arial"/>
          <w:sz w:val="16"/>
          <w:szCs w:val="22"/>
        </w:rPr>
        <w:t>vessels</w:t>
      </w:r>
      <w:r w:rsidRPr="00A36A6F">
        <w:rPr>
          <w:rFonts w:ascii="Arial" w:eastAsia="Arial" w:hAnsi="Arial" w:cs="Arial"/>
          <w:spacing w:val="-4"/>
          <w:sz w:val="16"/>
          <w:szCs w:val="22"/>
        </w:rPr>
        <w:t xml:space="preserve"> </w:t>
      </w:r>
      <w:r w:rsidRPr="00A36A6F">
        <w:rPr>
          <w:rFonts w:ascii="Arial" w:eastAsia="Arial" w:hAnsi="Arial" w:cs="Arial"/>
          <w:sz w:val="16"/>
          <w:szCs w:val="22"/>
        </w:rPr>
        <w:t>are</w:t>
      </w:r>
      <w:r w:rsidRPr="00A36A6F">
        <w:rPr>
          <w:rFonts w:ascii="Arial" w:eastAsia="Arial" w:hAnsi="Arial" w:cs="Arial"/>
          <w:spacing w:val="-5"/>
          <w:sz w:val="16"/>
          <w:szCs w:val="22"/>
        </w:rPr>
        <w:t xml:space="preserve"> </w:t>
      </w:r>
      <w:r w:rsidRPr="00A36A6F">
        <w:rPr>
          <w:rFonts w:ascii="Arial" w:eastAsia="Arial" w:hAnsi="Arial" w:cs="Arial"/>
          <w:sz w:val="16"/>
          <w:szCs w:val="22"/>
        </w:rPr>
        <w:t>available</w:t>
      </w:r>
      <w:r w:rsidRPr="00A36A6F">
        <w:rPr>
          <w:rFonts w:ascii="Arial" w:eastAsia="Arial" w:hAnsi="Arial" w:cs="Arial"/>
          <w:spacing w:val="-5"/>
          <w:sz w:val="16"/>
          <w:szCs w:val="22"/>
        </w:rPr>
        <w:t xml:space="preserve"> </w:t>
      </w:r>
      <w:r w:rsidRPr="00A36A6F">
        <w:rPr>
          <w:rFonts w:ascii="Arial" w:eastAsia="Arial" w:hAnsi="Arial" w:cs="Arial"/>
          <w:sz w:val="16"/>
          <w:szCs w:val="22"/>
        </w:rPr>
        <w:t>at</w:t>
      </w:r>
      <w:r w:rsidRPr="00A36A6F">
        <w:rPr>
          <w:rFonts w:ascii="Arial" w:eastAsia="Arial" w:hAnsi="Arial" w:cs="Arial"/>
          <w:spacing w:val="-5"/>
          <w:sz w:val="16"/>
          <w:szCs w:val="22"/>
        </w:rPr>
        <w:t xml:space="preserve"> </w:t>
      </w:r>
      <w:r w:rsidRPr="00A36A6F">
        <w:rPr>
          <w:rFonts w:ascii="Arial" w:eastAsia="Arial" w:hAnsi="Arial" w:cs="Arial"/>
          <w:sz w:val="16"/>
          <w:szCs w:val="22"/>
        </w:rPr>
        <w:t>fair</w:t>
      </w:r>
      <w:r w:rsidRPr="00A36A6F">
        <w:rPr>
          <w:rFonts w:ascii="Arial" w:eastAsia="Arial" w:hAnsi="Arial" w:cs="Arial"/>
          <w:spacing w:val="-5"/>
          <w:sz w:val="16"/>
          <w:szCs w:val="22"/>
        </w:rPr>
        <w:t xml:space="preserve"> </w:t>
      </w:r>
      <w:r w:rsidRPr="00A36A6F">
        <w:rPr>
          <w:rFonts w:ascii="Arial" w:eastAsia="Arial" w:hAnsi="Arial" w:cs="Arial"/>
          <w:sz w:val="16"/>
          <w:szCs w:val="22"/>
        </w:rPr>
        <w:t>and</w:t>
      </w:r>
      <w:r w:rsidRPr="00A36A6F">
        <w:rPr>
          <w:rFonts w:ascii="Arial" w:eastAsia="Arial" w:hAnsi="Arial" w:cs="Arial"/>
          <w:spacing w:val="-5"/>
          <w:sz w:val="16"/>
          <w:szCs w:val="22"/>
        </w:rPr>
        <w:t xml:space="preserve"> </w:t>
      </w:r>
      <w:r w:rsidRPr="00A36A6F">
        <w:rPr>
          <w:rFonts w:ascii="Arial" w:eastAsia="Arial" w:hAnsi="Arial" w:cs="Arial"/>
          <w:sz w:val="16"/>
          <w:szCs w:val="22"/>
        </w:rPr>
        <w:t>reasonable</w:t>
      </w:r>
      <w:r w:rsidRPr="00A36A6F">
        <w:rPr>
          <w:rFonts w:ascii="Arial" w:eastAsia="Arial" w:hAnsi="Arial" w:cs="Arial"/>
          <w:spacing w:val="-5"/>
          <w:sz w:val="16"/>
          <w:szCs w:val="22"/>
        </w:rPr>
        <w:t xml:space="preserve"> </w:t>
      </w:r>
      <w:r w:rsidRPr="00A36A6F">
        <w:rPr>
          <w:rFonts w:ascii="Arial" w:eastAsia="Arial" w:hAnsi="Arial" w:cs="Arial"/>
          <w:sz w:val="16"/>
          <w:szCs w:val="22"/>
        </w:rPr>
        <w:t>rates for United States-flag commercial vessels.</w:t>
      </w:r>
      <w:r w:rsidRPr="00A36A6F">
        <w:rPr>
          <w:rFonts w:ascii="Arial" w:eastAsia="Arial" w:hAnsi="Arial" w:cs="Arial"/>
          <w:spacing w:val="40"/>
          <w:sz w:val="16"/>
          <w:szCs w:val="22"/>
        </w:rPr>
        <w:t xml:space="preserve"> </w:t>
      </w:r>
      <w:r w:rsidRPr="00A36A6F">
        <w:rPr>
          <w:rFonts w:ascii="Arial" w:eastAsia="Arial" w:hAnsi="Arial" w:cs="Arial"/>
          <w:sz w:val="16"/>
          <w:szCs w:val="22"/>
        </w:rPr>
        <w:t>46 CFR 381.7.</w:t>
      </w:r>
    </w:p>
    <w:p w14:paraId="2DD092FA" w14:textId="77777777" w:rsidR="00A36A6F" w:rsidRPr="00A36A6F" w:rsidRDefault="00A36A6F" w:rsidP="005D1515">
      <w:pPr>
        <w:widowControl w:val="0"/>
        <w:numPr>
          <w:ilvl w:val="0"/>
          <w:numId w:val="9"/>
        </w:numPr>
        <w:tabs>
          <w:tab w:val="left" w:pos="296"/>
        </w:tabs>
        <w:autoSpaceDE w:val="0"/>
        <w:autoSpaceDN w:val="0"/>
        <w:spacing w:before="183"/>
        <w:ind w:right="150" w:firstLine="0"/>
        <w:rPr>
          <w:rFonts w:ascii="Arial" w:eastAsia="Arial" w:hAnsi="Arial" w:cs="Arial"/>
          <w:sz w:val="16"/>
          <w:szCs w:val="22"/>
        </w:rPr>
      </w:pPr>
      <w:r w:rsidRPr="00A36A6F">
        <w:rPr>
          <w:rFonts w:ascii="Arial" w:eastAsia="Arial" w:hAnsi="Arial" w:cs="Arial"/>
          <w:sz w:val="16"/>
          <w:szCs w:val="22"/>
        </w:rPr>
        <w:t>To furnish within 20 days following the date of loading for shipments originating within the United States or within 30 working days following the date of loading for shipments originating</w:t>
      </w:r>
      <w:r w:rsidRPr="00A36A6F">
        <w:rPr>
          <w:rFonts w:ascii="Arial" w:eastAsia="Arial" w:hAnsi="Arial" w:cs="Arial"/>
          <w:spacing w:val="-3"/>
          <w:sz w:val="16"/>
          <w:szCs w:val="22"/>
        </w:rPr>
        <w:t xml:space="preserve"> </w:t>
      </w:r>
      <w:r w:rsidRPr="00A36A6F">
        <w:rPr>
          <w:rFonts w:ascii="Arial" w:eastAsia="Arial" w:hAnsi="Arial" w:cs="Arial"/>
          <w:sz w:val="16"/>
          <w:szCs w:val="22"/>
        </w:rPr>
        <w:t>outside</w:t>
      </w:r>
      <w:r w:rsidRPr="00A36A6F">
        <w:rPr>
          <w:rFonts w:ascii="Arial" w:eastAsia="Arial" w:hAnsi="Arial" w:cs="Arial"/>
          <w:spacing w:val="-3"/>
          <w:sz w:val="16"/>
          <w:szCs w:val="22"/>
        </w:rPr>
        <w:t xml:space="preserve"> </w:t>
      </w:r>
      <w:r w:rsidRPr="00A36A6F">
        <w:rPr>
          <w:rFonts w:ascii="Arial" w:eastAsia="Arial" w:hAnsi="Arial" w:cs="Arial"/>
          <w:sz w:val="16"/>
          <w:szCs w:val="22"/>
        </w:rPr>
        <w:t>the</w:t>
      </w:r>
      <w:r w:rsidRPr="00A36A6F">
        <w:rPr>
          <w:rFonts w:ascii="Arial" w:eastAsia="Arial" w:hAnsi="Arial" w:cs="Arial"/>
          <w:spacing w:val="-3"/>
          <w:sz w:val="16"/>
          <w:szCs w:val="22"/>
        </w:rPr>
        <w:t xml:space="preserve"> </w:t>
      </w:r>
      <w:r w:rsidRPr="00A36A6F">
        <w:rPr>
          <w:rFonts w:ascii="Arial" w:eastAsia="Arial" w:hAnsi="Arial" w:cs="Arial"/>
          <w:sz w:val="16"/>
          <w:szCs w:val="22"/>
        </w:rPr>
        <w:t>United</w:t>
      </w:r>
      <w:r w:rsidRPr="00A36A6F">
        <w:rPr>
          <w:rFonts w:ascii="Arial" w:eastAsia="Arial" w:hAnsi="Arial" w:cs="Arial"/>
          <w:spacing w:val="-3"/>
          <w:sz w:val="16"/>
          <w:szCs w:val="22"/>
        </w:rPr>
        <w:t xml:space="preserve"> </w:t>
      </w:r>
      <w:r w:rsidRPr="00A36A6F">
        <w:rPr>
          <w:rFonts w:ascii="Arial" w:eastAsia="Arial" w:hAnsi="Arial" w:cs="Arial"/>
          <w:sz w:val="16"/>
          <w:szCs w:val="22"/>
        </w:rPr>
        <w:t>States,</w:t>
      </w:r>
      <w:r w:rsidRPr="00A36A6F">
        <w:rPr>
          <w:rFonts w:ascii="Arial" w:eastAsia="Arial" w:hAnsi="Arial" w:cs="Arial"/>
          <w:spacing w:val="-3"/>
          <w:sz w:val="16"/>
          <w:szCs w:val="22"/>
        </w:rPr>
        <w:t xml:space="preserve"> </w:t>
      </w:r>
      <w:r w:rsidRPr="00A36A6F">
        <w:rPr>
          <w:rFonts w:ascii="Arial" w:eastAsia="Arial" w:hAnsi="Arial" w:cs="Arial"/>
          <w:sz w:val="16"/>
          <w:szCs w:val="22"/>
        </w:rPr>
        <w:t>a</w:t>
      </w:r>
      <w:r w:rsidRPr="00A36A6F">
        <w:rPr>
          <w:rFonts w:ascii="Arial" w:eastAsia="Arial" w:hAnsi="Arial" w:cs="Arial"/>
          <w:spacing w:val="-3"/>
          <w:sz w:val="16"/>
          <w:szCs w:val="22"/>
        </w:rPr>
        <w:t xml:space="preserve"> </w:t>
      </w:r>
      <w:r w:rsidRPr="00A36A6F">
        <w:rPr>
          <w:rFonts w:ascii="Arial" w:eastAsia="Arial" w:hAnsi="Arial" w:cs="Arial"/>
          <w:sz w:val="16"/>
          <w:szCs w:val="22"/>
        </w:rPr>
        <w:t>legible</w:t>
      </w:r>
      <w:r w:rsidRPr="00A36A6F">
        <w:rPr>
          <w:rFonts w:ascii="Arial" w:eastAsia="Arial" w:hAnsi="Arial" w:cs="Arial"/>
          <w:spacing w:val="-3"/>
          <w:sz w:val="16"/>
          <w:szCs w:val="22"/>
        </w:rPr>
        <w:t xml:space="preserve"> </w:t>
      </w:r>
      <w:r w:rsidRPr="00A36A6F">
        <w:rPr>
          <w:rFonts w:ascii="Arial" w:eastAsia="Arial" w:hAnsi="Arial" w:cs="Arial"/>
          <w:sz w:val="16"/>
          <w:szCs w:val="22"/>
        </w:rPr>
        <w:t>copy</w:t>
      </w:r>
      <w:r w:rsidRPr="00A36A6F">
        <w:rPr>
          <w:rFonts w:ascii="Arial" w:eastAsia="Arial" w:hAnsi="Arial" w:cs="Arial"/>
          <w:spacing w:val="-3"/>
          <w:sz w:val="16"/>
          <w:szCs w:val="22"/>
        </w:rPr>
        <w:t xml:space="preserve"> </w:t>
      </w:r>
      <w:r w:rsidRPr="00A36A6F">
        <w:rPr>
          <w:rFonts w:ascii="Arial" w:eastAsia="Arial" w:hAnsi="Arial" w:cs="Arial"/>
          <w:sz w:val="16"/>
          <w:szCs w:val="22"/>
        </w:rPr>
        <w:t>of</w:t>
      </w:r>
      <w:r w:rsidRPr="00A36A6F">
        <w:rPr>
          <w:rFonts w:ascii="Arial" w:eastAsia="Arial" w:hAnsi="Arial" w:cs="Arial"/>
          <w:spacing w:val="-3"/>
          <w:sz w:val="16"/>
          <w:szCs w:val="22"/>
        </w:rPr>
        <w:t xml:space="preserve"> </w:t>
      </w:r>
      <w:r w:rsidRPr="00A36A6F">
        <w:rPr>
          <w:rFonts w:ascii="Arial" w:eastAsia="Arial" w:hAnsi="Arial" w:cs="Arial"/>
          <w:sz w:val="16"/>
          <w:szCs w:val="22"/>
        </w:rPr>
        <w:t>a</w:t>
      </w:r>
      <w:r w:rsidRPr="00A36A6F">
        <w:rPr>
          <w:rFonts w:ascii="Arial" w:eastAsia="Arial" w:hAnsi="Arial" w:cs="Arial"/>
          <w:spacing w:val="-3"/>
          <w:sz w:val="16"/>
          <w:szCs w:val="22"/>
        </w:rPr>
        <w:t xml:space="preserve"> </w:t>
      </w:r>
      <w:r w:rsidRPr="00A36A6F">
        <w:rPr>
          <w:rFonts w:ascii="Arial" w:eastAsia="Arial" w:hAnsi="Arial" w:cs="Arial"/>
          <w:sz w:val="16"/>
          <w:szCs w:val="22"/>
        </w:rPr>
        <w:t>rated, ‘on-board’ commercial ocean bill-of-lading in English for each shipment</w:t>
      </w:r>
      <w:r w:rsidRPr="00A36A6F">
        <w:rPr>
          <w:rFonts w:ascii="Arial" w:eastAsia="Arial" w:hAnsi="Arial" w:cs="Arial"/>
          <w:spacing w:val="-5"/>
          <w:sz w:val="16"/>
          <w:szCs w:val="22"/>
        </w:rPr>
        <w:t xml:space="preserve"> </w:t>
      </w:r>
      <w:r w:rsidRPr="00A36A6F">
        <w:rPr>
          <w:rFonts w:ascii="Arial" w:eastAsia="Arial" w:hAnsi="Arial" w:cs="Arial"/>
          <w:sz w:val="16"/>
          <w:szCs w:val="22"/>
        </w:rPr>
        <w:t>of</w:t>
      </w:r>
      <w:r w:rsidRPr="00A36A6F">
        <w:rPr>
          <w:rFonts w:ascii="Arial" w:eastAsia="Arial" w:hAnsi="Arial" w:cs="Arial"/>
          <w:spacing w:val="-5"/>
          <w:sz w:val="16"/>
          <w:szCs w:val="22"/>
        </w:rPr>
        <w:t xml:space="preserve"> </w:t>
      </w:r>
      <w:r w:rsidRPr="00A36A6F">
        <w:rPr>
          <w:rFonts w:ascii="Arial" w:eastAsia="Arial" w:hAnsi="Arial" w:cs="Arial"/>
          <w:sz w:val="16"/>
          <w:szCs w:val="22"/>
        </w:rPr>
        <w:t>cargo</w:t>
      </w:r>
      <w:r w:rsidRPr="00A36A6F">
        <w:rPr>
          <w:rFonts w:ascii="Arial" w:eastAsia="Arial" w:hAnsi="Arial" w:cs="Arial"/>
          <w:spacing w:val="-5"/>
          <w:sz w:val="16"/>
          <w:szCs w:val="22"/>
        </w:rPr>
        <w:t xml:space="preserve"> </w:t>
      </w:r>
      <w:r w:rsidRPr="00A36A6F">
        <w:rPr>
          <w:rFonts w:ascii="Arial" w:eastAsia="Arial" w:hAnsi="Arial" w:cs="Arial"/>
          <w:sz w:val="16"/>
          <w:szCs w:val="22"/>
        </w:rPr>
        <w:t>described</w:t>
      </w:r>
      <w:r w:rsidRPr="00A36A6F">
        <w:rPr>
          <w:rFonts w:ascii="Arial" w:eastAsia="Arial" w:hAnsi="Arial" w:cs="Arial"/>
          <w:spacing w:val="-5"/>
          <w:sz w:val="16"/>
          <w:szCs w:val="22"/>
        </w:rPr>
        <w:t xml:space="preserve"> </w:t>
      </w:r>
      <w:r w:rsidRPr="00A36A6F">
        <w:rPr>
          <w:rFonts w:ascii="Arial" w:eastAsia="Arial" w:hAnsi="Arial" w:cs="Arial"/>
          <w:sz w:val="16"/>
          <w:szCs w:val="22"/>
        </w:rPr>
        <w:t>in</w:t>
      </w:r>
      <w:r w:rsidRPr="00A36A6F">
        <w:rPr>
          <w:rFonts w:ascii="Arial" w:eastAsia="Arial" w:hAnsi="Arial" w:cs="Arial"/>
          <w:spacing w:val="-5"/>
          <w:sz w:val="16"/>
          <w:szCs w:val="22"/>
        </w:rPr>
        <w:t xml:space="preserve"> </w:t>
      </w:r>
      <w:r w:rsidRPr="00A36A6F">
        <w:rPr>
          <w:rFonts w:ascii="Arial" w:eastAsia="Arial" w:hAnsi="Arial" w:cs="Arial"/>
          <w:sz w:val="16"/>
          <w:szCs w:val="22"/>
        </w:rPr>
        <w:t>paragraph</w:t>
      </w:r>
      <w:r w:rsidRPr="00A36A6F">
        <w:rPr>
          <w:rFonts w:ascii="Arial" w:eastAsia="Arial" w:hAnsi="Arial" w:cs="Arial"/>
          <w:spacing w:val="-5"/>
          <w:sz w:val="16"/>
          <w:szCs w:val="22"/>
        </w:rPr>
        <w:t xml:space="preserve"> </w:t>
      </w:r>
      <w:r w:rsidRPr="00A36A6F">
        <w:rPr>
          <w:rFonts w:ascii="Arial" w:eastAsia="Arial" w:hAnsi="Arial" w:cs="Arial"/>
          <w:sz w:val="16"/>
          <w:szCs w:val="22"/>
        </w:rPr>
        <w:t>(b)(1)</w:t>
      </w:r>
      <w:r w:rsidRPr="00A36A6F">
        <w:rPr>
          <w:rFonts w:ascii="Arial" w:eastAsia="Arial" w:hAnsi="Arial" w:cs="Arial"/>
          <w:spacing w:val="-4"/>
          <w:sz w:val="16"/>
          <w:szCs w:val="22"/>
        </w:rPr>
        <w:t xml:space="preserve"> </w:t>
      </w:r>
      <w:r w:rsidRPr="00A36A6F">
        <w:rPr>
          <w:rFonts w:ascii="Arial" w:eastAsia="Arial" w:hAnsi="Arial" w:cs="Arial"/>
          <w:sz w:val="16"/>
          <w:szCs w:val="22"/>
        </w:rPr>
        <w:t>of</w:t>
      </w:r>
      <w:r w:rsidRPr="00A36A6F">
        <w:rPr>
          <w:rFonts w:ascii="Arial" w:eastAsia="Arial" w:hAnsi="Arial" w:cs="Arial"/>
          <w:spacing w:val="-3"/>
          <w:sz w:val="16"/>
          <w:szCs w:val="22"/>
        </w:rPr>
        <w:t xml:space="preserve"> </w:t>
      </w:r>
      <w:r w:rsidRPr="00A36A6F">
        <w:rPr>
          <w:rFonts w:ascii="Arial" w:eastAsia="Arial" w:hAnsi="Arial" w:cs="Arial"/>
          <w:sz w:val="16"/>
          <w:szCs w:val="22"/>
        </w:rPr>
        <w:t>this</w:t>
      </w:r>
      <w:r w:rsidRPr="00A36A6F">
        <w:rPr>
          <w:rFonts w:ascii="Arial" w:eastAsia="Arial" w:hAnsi="Arial" w:cs="Arial"/>
          <w:spacing w:val="-4"/>
          <w:sz w:val="16"/>
          <w:szCs w:val="22"/>
        </w:rPr>
        <w:t xml:space="preserve"> </w:t>
      </w:r>
      <w:r w:rsidRPr="00A36A6F">
        <w:rPr>
          <w:rFonts w:ascii="Arial" w:eastAsia="Arial" w:hAnsi="Arial" w:cs="Arial"/>
          <w:sz w:val="16"/>
          <w:szCs w:val="22"/>
        </w:rPr>
        <w:t>section to</w:t>
      </w:r>
      <w:r w:rsidRPr="00A36A6F">
        <w:rPr>
          <w:rFonts w:ascii="Arial" w:eastAsia="Arial" w:hAnsi="Arial" w:cs="Arial"/>
          <w:spacing w:val="-5"/>
          <w:sz w:val="16"/>
          <w:szCs w:val="22"/>
        </w:rPr>
        <w:t xml:space="preserve"> </w:t>
      </w:r>
      <w:r w:rsidRPr="00A36A6F">
        <w:rPr>
          <w:rFonts w:ascii="Arial" w:eastAsia="Arial" w:hAnsi="Arial" w:cs="Arial"/>
          <w:sz w:val="16"/>
          <w:szCs w:val="22"/>
        </w:rPr>
        <w:t>both</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Contracting</w:t>
      </w:r>
      <w:r w:rsidRPr="00A36A6F">
        <w:rPr>
          <w:rFonts w:ascii="Arial" w:eastAsia="Arial" w:hAnsi="Arial" w:cs="Arial"/>
          <w:spacing w:val="-5"/>
          <w:sz w:val="16"/>
          <w:szCs w:val="22"/>
        </w:rPr>
        <w:t xml:space="preserve"> </w:t>
      </w:r>
      <w:r w:rsidRPr="00A36A6F">
        <w:rPr>
          <w:rFonts w:ascii="Arial" w:eastAsia="Arial" w:hAnsi="Arial" w:cs="Arial"/>
          <w:sz w:val="16"/>
          <w:szCs w:val="22"/>
        </w:rPr>
        <w:t>Officer</w:t>
      </w:r>
      <w:r w:rsidRPr="00A36A6F">
        <w:rPr>
          <w:rFonts w:ascii="Arial" w:eastAsia="Arial" w:hAnsi="Arial" w:cs="Arial"/>
          <w:spacing w:val="-5"/>
          <w:sz w:val="16"/>
          <w:szCs w:val="22"/>
        </w:rPr>
        <w:t xml:space="preserve"> </w:t>
      </w:r>
      <w:r w:rsidRPr="00A36A6F">
        <w:rPr>
          <w:rFonts w:ascii="Arial" w:eastAsia="Arial" w:hAnsi="Arial" w:cs="Arial"/>
          <w:sz w:val="16"/>
          <w:szCs w:val="22"/>
        </w:rPr>
        <w:t>(through</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prime</w:t>
      </w:r>
      <w:r w:rsidRPr="00A36A6F">
        <w:rPr>
          <w:rFonts w:ascii="Arial" w:eastAsia="Arial" w:hAnsi="Arial" w:cs="Arial"/>
          <w:spacing w:val="-5"/>
          <w:sz w:val="16"/>
          <w:szCs w:val="22"/>
        </w:rPr>
        <w:t xml:space="preserve"> </w:t>
      </w:r>
      <w:r w:rsidRPr="00A36A6F">
        <w:rPr>
          <w:rFonts w:ascii="Arial" w:eastAsia="Arial" w:hAnsi="Arial" w:cs="Arial"/>
          <w:sz w:val="16"/>
          <w:szCs w:val="22"/>
        </w:rPr>
        <w:t>contractor</w:t>
      </w:r>
      <w:r w:rsidRPr="00A36A6F">
        <w:rPr>
          <w:rFonts w:ascii="Arial" w:eastAsia="Arial" w:hAnsi="Arial" w:cs="Arial"/>
          <w:spacing w:val="-5"/>
          <w:sz w:val="16"/>
          <w:szCs w:val="22"/>
        </w:rPr>
        <w:t xml:space="preserve"> </w:t>
      </w:r>
      <w:r w:rsidRPr="00A36A6F">
        <w:rPr>
          <w:rFonts w:ascii="Arial" w:eastAsia="Arial" w:hAnsi="Arial" w:cs="Arial"/>
          <w:sz w:val="16"/>
          <w:szCs w:val="22"/>
        </w:rPr>
        <w:t xml:space="preserve">in the case of subcontractor bills-of-lading) and to the Office of Cargo and Commercial Sealift (MAR-620), Maritime Administration, Washington, DC 20590. (MARAD requires copies of the ocean carrier's (master) bills of lading, certified onboard, dated, with rates and charges. These bills </w:t>
      </w:r>
      <w:proofErr w:type="gramStart"/>
      <w:r w:rsidRPr="00A36A6F">
        <w:rPr>
          <w:rFonts w:ascii="Arial" w:eastAsia="Arial" w:hAnsi="Arial" w:cs="Arial"/>
          <w:sz w:val="16"/>
          <w:szCs w:val="22"/>
        </w:rPr>
        <w:t>of</w:t>
      </w:r>
      <w:proofErr w:type="gramEnd"/>
      <w:r w:rsidRPr="00A36A6F">
        <w:rPr>
          <w:rFonts w:ascii="Arial" w:eastAsia="Arial" w:hAnsi="Arial" w:cs="Arial"/>
          <w:sz w:val="16"/>
          <w:szCs w:val="22"/>
        </w:rPr>
        <w:t xml:space="preserve"> </w:t>
      </w:r>
      <w:proofErr w:type="gramStart"/>
      <w:r w:rsidRPr="00A36A6F">
        <w:rPr>
          <w:rFonts w:ascii="Arial" w:eastAsia="Arial" w:hAnsi="Arial" w:cs="Arial"/>
          <w:sz w:val="16"/>
          <w:szCs w:val="22"/>
        </w:rPr>
        <w:t>lading</w:t>
      </w:r>
      <w:proofErr w:type="gramEnd"/>
      <w:r w:rsidRPr="00A36A6F">
        <w:rPr>
          <w:rFonts w:ascii="Arial" w:eastAsia="Arial" w:hAnsi="Arial" w:cs="Arial"/>
          <w:sz w:val="16"/>
          <w:szCs w:val="22"/>
        </w:rPr>
        <w:t xml:space="preserve"> may</w:t>
      </w:r>
      <w:r w:rsidRPr="00A36A6F">
        <w:rPr>
          <w:rFonts w:ascii="Arial" w:eastAsia="Arial" w:hAnsi="Arial" w:cs="Arial"/>
          <w:spacing w:val="-1"/>
          <w:sz w:val="16"/>
          <w:szCs w:val="22"/>
        </w:rPr>
        <w:t xml:space="preserve"> </w:t>
      </w:r>
      <w:r w:rsidRPr="00A36A6F">
        <w:rPr>
          <w:rFonts w:ascii="Arial" w:eastAsia="Arial" w:hAnsi="Arial" w:cs="Arial"/>
          <w:sz w:val="16"/>
          <w:szCs w:val="22"/>
        </w:rPr>
        <w:t>contain</w:t>
      </w:r>
      <w:r w:rsidRPr="00A36A6F">
        <w:rPr>
          <w:rFonts w:ascii="Arial" w:eastAsia="Arial" w:hAnsi="Arial" w:cs="Arial"/>
          <w:spacing w:val="-2"/>
          <w:sz w:val="16"/>
          <w:szCs w:val="22"/>
        </w:rPr>
        <w:t xml:space="preserve"> </w:t>
      </w:r>
      <w:proofErr w:type="gramStart"/>
      <w:r w:rsidRPr="00A36A6F">
        <w:rPr>
          <w:rFonts w:ascii="Arial" w:eastAsia="Arial" w:hAnsi="Arial" w:cs="Arial"/>
          <w:sz w:val="16"/>
          <w:szCs w:val="22"/>
        </w:rPr>
        <w:t>business</w:t>
      </w:r>
      <w:r w:rsidRPr="00A36A6F">
        <w:rPr>
          <w:rFonts w:ascii="Arial" w:eastAsia="Arial" w:hAnsi="Arial" w:cs="Arial"/>
          <w:spacing w:val="-1"/>
          <w:sz w:val="16"/>
          <w:szCs w:val="22"/>
        </w:rPr>
        <w:t xml:space="preserve"> </w:t>
      </w:r>
      <w:r w:rsidRPr="00A36A6F">
        <w:rPr>
          <w:rFonts w:ascii="Arial" w:eastAsia="Arial" w:hAnsi="Arial" w:cs="Arial"/>
          <w:sz w:val="16"/>
          <w:szCs w:val="22"/>
        </w:rPr>
        <w:t>sensitive</w:t>
      </w:r>
      <w:proofErr w:type="gramEnd"/>
      <w:r w:rsidRPr="00A36A6F">
        <w:rPr>
          <w:rFonts w:ascii="Arial" w:eastAsia="Arial" w:hAnsi="Arial" w:cs="Arial"/>
          <w:spacing w:val="-2"/>
          <w:sz w:val="16"/>
          <w:szCs w:val="22"/>
        </w:rPr>
        <w:t xml:space="preserve"> </w:t>
      </w:r>
      <w:r w:rsidRPr="00A36A6F">
        <w:rPr>
          <w:rFonts w:ascii="Arial" w:eastAsia="Arial" w:hAnsi="Arial" w:cs="Arial"/>
          <w:sz w:val="16"/>
          <w:szCs w:val="22"/>
        </w:rPr>
        <w:t>information</w:t>
      </w:r>
      <w:r w:rsidRPr="00A36A6F">
        <w:rPr>
          <w:rFonts w:ascii="Arial" w:eastAsia="Arial" w:hAnsi="Arial" w:cs="Arial"/>
          <w:spacing w:val="-2"/>
          <w:sz w:val="16"/>
          <w:szCs w:val="22"/>
        </w:rPr>
        <w:t xml:space="preserve"> </w:t>
      </w:r>
      <w:r w:rsidRPr="00A36A6F">
        <w:rPr>
          <w:rFonts w:ascii="Arial" w:eastAsia="Arial" w:hAnsi="Arial" w:cs="Arial"/>
          <w:sz w:val="16"/>
          <w:szCs w:val="22"/>
        </w:rPr>
        <w:t>and</w:t>
      </w:r>
      <w:r w:rsidRPr="00A36A6F">
        <w:rPr>
          <w:rFonts w:ascii="Arial" w:eastAsia="Arial" w:hAnsi="Arial" w:cs="Arial"/>
          <w:spacing w:val="-2"/>
          <w:sz w:val="16"/>
          <w:szCs w:val="22"/>
        </w:rPr>
        <w:t xml:space="preserve"> </w:t>
      </w:r>
      <w:r w:rsidRPr="00A36A6F">
        <w:rPr>
          <w:rFonts w:ascii="Arial" w:eastAsia="Arial" w:hAnsi="Arial" w:cs="Arial"/>
          <w:sz w:val="16"/>
          <w:szCs w:val="22"/>
        </w:rPr>
        <w:t>therefore</w:t>
      </w:r>
      <w:r w:rsidRPr="00A36A6F">
        <w:rPr>
          <w:rFonts w:ascii="Arial" w:eastAsia="Arial" w:hAnsi="Arial" w:cs="Arial"/>
          <w:spacing w:val="-2"/>
          <w:sz w:val="16"/>
          <w:szCs w:val="22"/>
        </w:rPr>
        <w:t xml:space="preserve"> </w:t>
      </w:r>
      <w:r w:rsidRPr="00A36A6F">
        <w:rPr>
          <w:rFonts w:ascii="Arial" w:eastAsia="Arial" w:hAnsi="Arial" w:cs="Arial"/>
          <w:sz w:val="16"/>
          <w:szCs w:val="22"/>
        </w:rPr>
        <w:t>may be submitted directly to MARAD by the Ocean Transportation Intermediary on behalf of the contractor).</w:t>
      </w:r>
      <w:r w:rsidRPr="00A36A6F">
        <w:rPr>
          <w:rFonts w:ascii="Arial" w:eastAsia="Arial" w:hAnsi="Arial" w:cs="Arial"/>
          <w:spacing w:val="40"/>
          <w:sz w:val="16"/>
          <w:szCs w:val="22"/>
        </w:rPr>
        <w:t xml:space="preserve"> </w:t>
      </w:r>
      <w:r w:rsidRPr="00A36A6F">
        <w:rPr>
          <w:rFonts w:ascii="Arial" w:eastAsia="Arial" w:hAnsi="Arial" w:cs="Arial"/>
          <w:sz w:val="16"/>
          <w:szCs w:val="22"/>
        </w:rPr>
        <w:t>46 CFR 381.7.</w:t>
      </w:r>
    </w:p>
    <w:p w14:paraId="35A35D35" w14:textId="77777777" w:rsidR="00A36A6F" w:rsidRPr="00A36A6F" w:rsidRDefault="00A36A6F" w:rsidP="00A36A6F">
      <w:pPr>
        <w:widowControl w:val="0"/>
        <w:autoSpaceDE w:val="0"/>
        <w:autoSpaceDN w:val="0"/>
        <w:rPr>
          <w:rFonts w:ascii="Arial" w:eastAsia="Arial" w:hAnsi="Arial" w:cs="Arial"/>
          <w:sz w:val="16"/>
          <w:szCs w:val="22"/>
        </w:rPr>
        <w:sectPr w:rsidR="00A36A6F" w:rsidRPr="00A36A6F" w:rsidSect="00570D7F">
          <w:pgSz w:w="12240" w:h="15840"/>
          <w:pgMar w:top="1360" w:right="1340" w:bottom="440" w:left="1320" w:header="576" w:footer="576" w:gutter="0"/>
          <w:cols w:num="2" w:space="720" w:equalWidth="0">
            <w:col w:w="4568" w:space="328"/>
            <w:col w:w="4684"/>
          </w:cols>
          <w:docGrid w:linePitch="272"/>
        </w:sectPr>
      </w:pPr>
    </w:p>
    <w:p w14:paraId="573B92AB" w14:textId="77777777" w:rsidR="00A36A6F" w:rsidRPr="00A36A6F" w:rsidRDefault="00A36A6F" w:rsidP="00697D10">
      <w:pPr>
        <w:widowControl w:val="0"/>
        <w:autoSpaceDE w:val="0"/>
        <w:autoSpaceDN w:val="0"/>
        <w:spacing w:before="80"/>
        <w:ind w:right="4759"/>
        <w:outlineLvl w:val="0"/>
        <w:rPr>
          <w:rFonts w:ascii="Arial" w:eastAsia="Arial" w:hAnsi="Arial" w:cs="Arial"/>
          <w:b/>
          <w:bCs/>
          <w:sz w:val="16"/>
          <w:szCs w:val="16"/>
        </w:rPr>
      </w:pPr>
      <w:bookmarkStart w:id="1370" w:name="ATTACHMENT_A_-_EMPLOYMENT_AND_MATERIALS_"/>
      <w:bookmarkEnd w:id="1370"/>
      <w:r w:rsidRPr="00A36A6F">
        <w:rPr>
          <w:rFonts w:ascii="Arial" w:eastAsia="Arial" w:hAnsi="Arial" w:cs="Arial"/>
          <w:b/>
          <w:bCs/>
          <w:sz w:val="16"/>
          <w:szCs w:val="16"/>
        </w:rPr>
        <w:lastRenderedPageBreak/>
        <w:t>ATTACHMENT A - EMPLOYMENT AND MATERIALS PREFERENCE FOR APPALACHIAN DEVELOPMENT HIGHWAY</w:t>
      </w:r>
      <w:r w:rsidRPr="00A36A6F">
        <w:rPr>
          <w:rFonts w:ascii="Arial" w:eastAsia="Arial" w:hAnsi="Arial" w:cs="Arial"/>
          <w:b/>
          <w:bCs/>
          <w:spacing w:val="-9"/>
          <w:sz w:val="16"/>
          <w:szCs w:val="16"/>
        </w:rPr>
        <w:t xml:space="preserve"> </w:t>
      </w:r>
      <w:r w:rsidRPr="00A36A6F">
        <w:rPr>
          <w:rFonts w:ascii="Arial" w:eastAsia="Arial" w:hAnsi="Arial" w:cs="Arial"/>
          <w:b/>
          <w:bCs/>
          <w:sz w:val="16"/>
          <w:szCs w:val="16"/>
        </w:rPr>
        <w:t>SYSTEM</w:t>
      </w:r>
      <w:r w:rsidRPr="00A36A6F">
        <w:rPr>
          <w:rFonts w:ascii="Arial" w:eastAsia="Arial" w:hAnsi="Arial" w:cs="Arial"/>
          <w:b/>
          <w:bCs/>
          <w:spacing w:val="-9"/>
          <w:sz w:val="16"/>
          <w:szCs w:val="16"/>
        </w:rPr>
        <w:t xml:space="preserve"> </w:t>
      </w:r>
      <w:r w:rsidRPr="00A36A6F">
        <w:rPr>
          <w:rFonts w:ascii="Arial" w:eastAsia="Arial" w:hAnsi="Arial" w:cs="Arial"/>
          <w:b/>
          <w:bCs/>
          <w:sz w:val="16"/>
          <w:szCs w:val="16"/>
        </w:rPr>
        <w:t>OR</w:t>
      </w:r>
      <w:r w:rsidRPr="00A36A6F">
        <w:rPr>
          <w:rFonts w:ascii="Arial" w:eastAsia="Arial" w:hAnsi="Arial" w:cs="Arial"/>
          <w:b/>
          <w:bCs/>
          <w:spacing w:val="-9"/>
          <w:sz w:val="16"/>
          <w:szCs w:val="16"/>
        </w:rPr>
        <w:t xml:space="preserve"> </w:t>
      </w:r>
      <w:r w:rsidRPr="00A36A6F">
        <w:rPr>
          <w:rFonts w:ascii="Arial" w:eastAsia="Arial" w:hAnsi="Arial" w:cs="Arial"/>
          <w:b/>
          <w:bCs/>
          <w:sz w:val="16"/>
          <w:szCs w:val="16"/>
        </w:rPr>
        <w:t>APPALACHIAN</w:t>
      </w:r>
      <w:r w:rsidRPr="00A36A6F">
        <w:rPr>
          <w:rFonts w:ascii="Arial" w:eastAsia="Arial" w:hAnsi="Arial" w:cs="Arial"/>
          <w:b/>
          <w:bCs/>
          <w:spacing w:val="-8"/>
          <w:sz w:val="16"/>
          <w:szCs w:val="16"/>
        </w:rPr>
        <w:t xml:space="preserve"> </w:t>
      </w:r>
      <w:r w:rsidRPr="00A36A6F">
        <w:rPr>
          <w:rFonts w:ascii="Arial" w:eastAsia="Arial" w:hAnsi="Arial" w:cs="Arial"/>
          <w:b/>
          <w:bCs/>
          <w:sz w:val="16"/>
          <w:szCs w:val="16"/>
        </w:rPr>
        <w:t>LOCAL</w:t>
      </w:r>
      <w:r w:rsidRPr="00A36A6F">
        <w:rPr>
          <w:rFonts w:ascii="Arial" w:eastAsia="Arial" w:hAnsi="Arial" w:cs="Arial"/>
          <w:b/>
          <w:bCs/>
          <w:spacing w:val="-8"/>
          <w:sz w:val="16"/>
          <w:szCs w:val="16"/>
        </w:rPr>
        <w:t xml:space="preserve"> </w:t>
      </w:r>
      <w:r w:rsidRPr="00A36A6F">
        <w:rPr>
          <w:rFonts w:ascii="Arial" w:eastAsia="Arial" w:hAnsi="Arial" w:cs="Arial"/>
          <w:b/>
          <w:bCs/>
          <w:spacing w:val="-2"/>
          <w:sz w:val="16"/>
          <w:szCs w:val="16"/>
        </w:rPr>
        <w:t>ACCESS</w:t>
      </w:r>
    </w:p>
    <w:p w14:paraId="237690DA" w14:textId="77777777" w:rsidR="00A36A6F" w:rsidRPr="00A36A6F" w:rsidRDefault="00A36A6F" w:rsidP="00697D10">
      <w:pPr>
        <w:widowControl w:val="0"/>
        <w:autoSpaceDE w:val="0"/>
        <w:autoSpaceDN w:val="0"/>
        <w:ind w:right="5172"/>
        <w:rPr>
          <w:rFonts w:ascii="Arial" w:eastAsia="Arial" w:hAnsi="Arial" w:cs="Arial"/>
          <w:sz w:val="16"/>
          <w:szCs w:val="16"/>
        </w:rPr>
      </w:pPr>
      <w:r w:rsidRPr="00A36A6F">
        <w:rPr>
          <w:rFonts w:ascii="Arial" w:eastAsia="Arial" w:hAnsi="Arial" w:cs="Arial"/>
          <w:b/>
          <w:sz w:val="16"/>
          <w:szCs w:val="16"/>
        </w:rPr>
        <w:t xml:space="preserve">ROAD CONTRACTS </w:t>
      </w:r>
      <w:r w:rsidRPr="00A36A6F">
        <w:rPr>
          <w:rFonts w:ascii="Arial" w:eastAsia="Arial" w:hAnsi="Arial" w:cs="Arial"/>
          <w:sz w:val="16"/>
          <w:szCs w:val="16"/>
        </w:rPr>
        <w:t>(23 CFR 633, Subpart B, Appendix B) This</w:t>
      </w:r>
      <w:r w:rsidRPr="00A36A6F">
        <w:rPr>
          <w:rFonts w:ascii="Arial" w:eastAsia="Arial" w:hAnsi="Arial" w:cs="Arial"/>
          <w:spacing w:val="-5"/>
          <w:sz w:val="16"/>
          <w:szCs w:val="16"/>
        </w:rPr>
        <w:t xml:space="preserve"> </w:t>
      </w:r>
      <w:r w:rsidRPr="00A36A6F">
        <w:rPr>
          <w:rFonts w:ascii="Arial" w:eastAsia="Arial" w:hAnsi="Arial" w:cs="Arial"/>
          <w:sz w:val="16"/>
          <w:szCs w:val="16"/>
        </w:rPr>
        <w:t>provision</w:t>
      </w:r>
      <w:r w:rsidRPr="00A36A6F">
        <w:rPr>
          <w:rFonts w:ascii="Arial" w:eastAsia="Arial" w:hAnsi="Arial" w:cs="Arial"/>
          <w:spacing w:val="-5"/>
          <w:sz w:val="16"/>
          <w:szCs w:val="16"/>
        </w:rPr>
        <w:t xml:space="preserve"> </w:t>
      </w:r>
      <w:r w:rsidRPr="00A36A6F">
        <w:rPr>
          <w:rFonts w:ascii="Arial" w:eastAsia="Arial" w:hAnsi="Arial" w:cs="Arial"/>
          <w:sz w:val="16"/>
          <w:szCs w:val="16"/>
        </w:rPr>
        <w:t>is</w:t>
      </w:r>
      <w:r w:rsidRPr="00A36A6F">
        <w:rPr>
          <w:rFonts w:ascii="Arial" w:eastAsia="Arial" w:hAnsi="Arial" w:cs="Arial"/>
          <w:spacing w:val="-5"/>
          <w:sz w:val="16"/>
          <w:szCs w:val="16"/>
        </w:rPr>
        <w:t xml:space="preserve"> </w:t>
      </w:r>
      <w:r w:rsidRPr="00A36A6F">
        <w:rPr>
          <w:rFonts w:ascii="Arial" w:eastAsia="Arial" w:hAnsi="Arial" w:cs="Arial"/>
          <w:sz w:val="16"/>
          <w:szCs w:val="16"/>
        </w:rPr>
        <w:t>applicable</w:t>
      </w:r>
      <w:r w:rsidRPr="00A36A6F">
        <w:rPr>
          <w:rFonts w:ascii="Arial" w:eastAsia="Arial" w:hAnsi="Arial" w:cs="Arial"/>
          <w:spacing w:val="-5"/>
          <w:sz w:val="16"/>
          <w:szCs w:val="16"/>
        </w:rPr>
        <w:t xml:space="preserve"> </w:t>
      </w:r>
      <w:r w:rsidRPr="00A36A6F">
        <w:rPr>
          <w:rFonts w:ascii="Arial" w:eastAsia="Arial" w:hAnsi="Arial" w:cs="Arial"/>
          <w:sz w:val="16"/>
          <w:szCs w:val="16"/>
        </w:rPr>
        <w:t>to</w:t>
      </w:r>
      <w:r w:rsidRPr="00A36A6F">
        <w:rPr>
          <w:rFonts w:ascii="Arial" w:eastAsia="Arial" w:hAnsi="Arial" w:cs="Arial"/>
          <w:spacing w:val="-5"/>
          <w:sz w:val="16"/>
          <w:szCs w:val="16"/>
        </w:rPr>
        <w:t xml:space="preserve"> </w:t>
      </w:r>
      <w:r w:rsidRPr="00A36A6F">
        <w:rPr>
          <w:rFonts w:ascii="Arial" w:eastAsia="Arial" w:hAnsi="Arial" w:cs="Arial"/>
          <w:sz w:val="16"/>
          <w:szCs w:val="16"/>
        </w:rPr>
        <w:t>all</w:t>
      </w:r>
      <w:r w:rsidRPr="00A36A6F">
        <w:rPr>
          <w:rFonts w:ascii="Arial" w:eastAsia="Arial" w:hAnsi="Arial" w:cs="Arial"/>
          <w:spacing w:val="-5"/>
          <w:sz w:val="16"/>
          <w:szCs w:val="16"/>
        </w:rPr>
        <w:t xml:space="preserve"> </w:t>
      </w:r>
      <w:r w:rsidRPr="00A36A6F">
        <w:rPr>
          <w:rFonts w:ascii="Arial" w:eastAsia="Arial" w:hAnsi="Arial" w:cs="Arial"/>
          <w:sz w:val="16"/>
          <w:szCs w:val="16"/>
        </w:rPr>
        <w:t>Federal-aid</w:t>
      </w:r>
      <w:r w:rsidRPr="00A36A6F">
        <w:rPr>
          <w:rFonts w:ascii="Arial" w:eastAsia="Arial" w:hAnsi="Arial" w:cs="Arial"/>
          <w:spacing w:val="-5"/>
          <w:sz w:val="16"/>
          <w:szCs w:val="16"/>
        </w:rPr>
        <w:t xml:space="preserve"> </w:t>
      </w:r>
      <w:r w:rsidRPr="00A36A6F">
        <w:rPr>
          <w:rFonts w:ascii="Arial" w:eastAsia="Arial" w:hAnsi="Arial" w:cs="Arial"/>
          <w:sz w:val="16"/>
          <w:szCs w:val="16"/>
        </w:rPr>
        <w:t>projects</w:t>
      </w:r>
      <w:r w:rsidRPr="00A36A6F">
        <w:rPr>
          <w:rFonts w:ascii="Arial" w:eastAsia="Arial" w:hAnsi="Arial" w:cs="Arial"/>
          <w:spacing w:val="-5"/>
          <w:sz w:val="16"/>
          <w:szCs w:val="16"/>
        </w:rPr>
        <w:t xml:space="preserve"> </w:t>
      </w:r>
      <w:r w:rsidRPr="00A36A6F">
        <w:rPr>
          <w:rFonts w:ascii="Arial" w:eastAsia="Arial" w:hAnsi="Arial" w:cs="Arial"/>
          <w:sz w:val="16"/>
          <w:szCs w:val="16"/>
        </w:rPr>
        <w:t>funded under the Appalachian Regional Development Act of 1965.</w:t>
      </w:r>
    </w:p>
    <w:p w14:paraId="169FAFCC" w14:textId="77777777" w:rsidR="00A36A6F" w:rsidRPr="00A36A6F" w:rsidRDefault="00A36A6F" w:rsidP="00697D10">
      <w:pPr>
        <w:widowControl w:val="0"/>
        <w:numPr>
          <w:ilvl w:val="1"/>
          <w:numId w:val="9"/>
        </w:numPr>
        <w:tabs>
          <w:tab w:val="left" w:pos="383"/>
        </w:tabs>
        <w:autoSpaceDE w:val="0"/>
        <w:autoSpaceDN w:val="0"/>
        <w:spacing w:before="183"/>
        <w:ind w:right="5049" w:firstLine="88"/>
        <w:jc w:val="left"/>
        <w:rPr>
          <w:rFonts w:ascii="Arial" w:eastAsia="Arial" w:hAnsi="Arial" w:cs="Arial"/>
          <w:sz w:val="16"/>
          <w:szCs w:val="22"/>
        </w:rPr>
      </w:pPr>
      <w:r w:rsidRPr="00A36A6F">
        <w:rPr>
          <w:rFonts w:ascii="Arial" w:eastAsia="Arial" w:hAnsi="Arial" w:cs="Arial"/>
          <w:sz w:val="16"/>
          <w:szCs w:val="22"/>
        </w:rPr>
        <w:t>During the performance of this contract, the contractor undertaking to do work which is, or reasonably may be, done as</w:t>
      </w:r>
      <w:r w:rsidRPr="00A36A6F">
        <w:rPr>
          <w:rFonts w:ascii="Arial" w:eastAsia="Arial" w:hAnsi="Arial" w:cs="Arial"/>
          <w:spacing w:val="-4"/>
          <w:sz w:val="16"/>
          <w:szCs w:val="22"/>
        </w:rPr>
        <w:t xml:space="preserve"> </w:t>
      </w:r>
      <w:r w:rsidRPr="00A36A6F">
        <w:rPr>
          <w:rFonts w:ascii="Arial" w:eastAsia="Arial" w:hAnsi="Arial" w:cs="Arial"/>
          <w:sz w:val="16"/>
          <w:szCs w:val="22"/>
        </w:rPr>
        <w:t>on-site</w:t>
      </w:r>
      <w:r w:rsidRPr="00A36A6F">
        <w:rPr>
          <w:rFonts w:ascii="Arial" w:eastAsia="Arial" w:hAnsi="Arial" w:cs="Arial"/>
          <w:spacing w:val="-5"/>
          <w:sz w:val="16"/>
          <w:szCs w:val="22"/>
        </w:rPr>
        <w:t xml:space="preserve"> </w:t>
      </w:r>
      <w:r w:rsidRPr="00A36A6F">
        <w:rPr>
          <w:rFonts w:ascii="Arial" w:eastAsia="Arial" w:hAnsi="Arial" w:cs="Arial"/>
          <w:sz w:val="16"/>
          <w:szCs w:val="22"/>
        </w:rPr>
        <w:t>work,</w:t>
      </w:r>
      <w:r w:rsidRPr="00A36A6F">
        <w:rPr>
          <w:rFonts w:ascii="Arial" w:eastAsia="Arial" w:hAnsi="Arial" w:cs="Arial"/>
          <w:spacing w:val="-4"/>
          <w:sz w:val="16"/>
          <w:szCs w:val="22"/>
        </w:rPr>
        <w:t xml:space="preserve"> </w:t>
      </w:r>
      <w:r w:rsidRPr="00A36A6F">
        <w:rPr>
          <w:rFonts w:ascii="Arial" w:eastAsia="Arial" w:hAnsi="Arial" w:cs="Arial"/>
          <w:sz w:val="16"/>
          <w:szCs w:val="22"/>
        </w:rPr>
        <w:t>shall</w:t>
      </w:r>
      <w:r w:rsidRPr="00A36A6F">
        <w:rPr>
          <w:rFonts w:ascii="Arial" w:eastAsia="Arial" w:hAnsi="Arial" w:cs="Arial"/>
          <w:spacing w:val="-4"/>
          <w:sz w:val="16"/>
          <w:szCs w:val="22"/>
        </w:rPr>
        <w:t xml:space="preserve"> </w:t>
      </w:r>
      <w:r w:rsidRPr="00A36A6F">
        <w:rPr>
          <w:rFonts w:ascii="Arial" w:eastAsia="Arial" w:hAnsi="Arial" w:cs="Arial"/>
          <w:sz w:val="16"/>
          <w:szCs w:val="22"/>
        </w:rPr>
        <w:t>give</w:t>
      </w:r>
      <w:r w:rsidRPr="00A36A6F">
        <w:rPr>
          <w:rFonts w:ascii="Arial" w:eastAsia="Arial" w:hAnsi="Arial" w:cs="Arial"/>
          <w:spacing w:val="-5"/>
          <w:sz w:val="16"/>
          <w:szCs w:val="22"/>
        </w:rPr>
        <w:t xml:space="preserve"> </w:t>
      </w:r>
      <w:r w:rsidRPr="00A36A6F">
        <w:rPr>
          <w:rFonts w:ascii="Arial" w:eastAsia="Arial" w:hAnsi="Arial" w:cs="Arial"/>
          <w:sz w:val="16"/>
          <w:szCs w:val="22"/>
        </w:rPr>
        <w:t>preference</w:t>
      </w:r>
      <w:r w:rsidRPr="00A36A6F">
        <w:rPr>
          <w:rFonts w:ascii="Arial" w:eastAsia="Arial" w:hAnsi="Arial" w:cs="Arial"/>
          <w:spacing w:val="-5"/>
          <w:sz w:val="16"/>
          <w:szCs w:val="22"/>
        </w:rPr>
        <w:t xml:space="preserve"> </w:t>
      </w:r>
      <w:r w:rsidRPr="00A36A6F">
        <w:rPr>
          <w:rFonts w:ascii="Arial" w:eastAsia="Arial" w:hAnsi="Arial" w:cs="Arial"/>
          <w:sz w:val="16"/>
          <w:szCs w:val="22"/>
        </w:rPr>
        <w:t>to</w:t>
      </w:r>
      <w:r w:rsidRPr="00A36A6F">
        <w:rPr>
          <w:rFonts w:ascii="Arial" w:eastAsia="Arial" w:hAnsi="Arial" w:cs="Arial"/>
          <w:spacing w:val="-5"/>
          <w:sz w:val="16"/>
          <w:szCs w:val="22"/>
        </w:rPr>
        <w:t xml:space="preserve"> </w:t>
      </w:r>
      <w:r w:rsidRPr="00A36A6F">
        <w:rPr>
          <w:rFonts w:ascii="Arial" w:eastAsia="Arial" w:hAnsi="Arial" w:cs="Arial"/>
          <w:sz w:val="16"/>
          <w:szCs w:val="22"/>
        </w:rPr>
        <w:t>qualified</w:t>
      </w:r>
      <w:r w:rsidRPr="00A36A6F">
        <w:rPr>
          <w:rFonts w:ascii="Arial" w:eastAsia="Arial" w:hAnsi="Arial" w:cs="Arial"/>
          <w:spacing w:val="-5"/>
          <w:sz w:val="16"/>
          <w:szCs w:val="22"/>
        </w:rPr>
        <w:t xml:space="preserve"> </w:t>
      </w:r>
      <w:r w:rsidRPr="00A36A6F">
        <w:rPr>
          <w:rFonts w:ascii="Arial" w:eastAsia="Arial" w:hAnsi="Arial" w:cs="Arial"/>
          <w:sz w:val="16"/>
          <w:szCs w:val="22"/>
        </w:rPr>
        <w:t>persons</w:t>
      </w:r>
      <w:r w:rsidRPr="00A36A6F">
        <w:rPr>
          <w:rFonts w:ascii="Arial" w:eastAsia="Arial" w:hAnsi="Arial" w:cs="Arial"/>
          <w:spacing w:val="-4"/>
          <w:sz w:val="16"/>
          <w:szCs w:val="22"/>
        </w:rPr>
        <w:t xml:space="preserve"> </w:t>
      </w:r>
      <w:r w:rsidRPr="00A36A6F">
        <w:rPr>
          <w:rFonts w:ascii="Arial" w:eastAsia="Arial" w:hAnsi="Arial" w:cs="Arial"/>
          <w:sz w:val="16"/>
          <w:szCs w:val="22"/>
        </w:rPr>
        <w:t>who regularly reside in the labor area as designated by the DOL wherein the contract work is situated, or the subregion, or the Appalachian</w:t>
      </w:r>
      <w:r w:rsidRPr="00A36A6F">
        <w:rPr>
          <w:rFonts w:ascii="Arial" w:eastAsia="Arial" w:hAnsi="Arial" w:cs="Arial"/>
          <w:spacing w:val="-5"/>
          <w:sz w:val="16"/>
          <w:szCs w:val="22"/>
        </w:rPr>
        <w:t xml:space="preserve"> </w:t>
      </w:r>
      <w:r w:rsidRPr="00A36A6F">
        <w:rPr>
          <w:rFonts w:ascii="Arial" w:eastAsia="Arial" w:hAnsi="Arial" w:cs="Arial"/>
          <w:sz w:val="16"/>
          <w:szCs w:val="22"/>
        </w:rPr>
        <w:t>counties</w:t>
      </w:r>
      <w:r w:rsidRPr="00A36A6F">
        <w:rPr>
          <w:rFonts w:ascii="Arial" w:eastAsia="Arial" w:hAnsi="Arial" w:cs="Arial"/>
          <w:spacing w:val="-4"/>
          <w:sz w:val="16"/>
          <w:szCs w:val="22"/>
        </w:rPr>
        <w:t xml:space="preserve"> </w:t>
      </w:r>
      <w:r w:rsidRPr="00A36A6F">
        <w:rPr>
          <w:rFonts w:ascii="Arial" w:eastAsia="Arial" w:hAnsi="Arial" w:cs="Arial"/>
          <w:sz w:val="16"/>
          <w:szCs w:val="22"/>
        </w:rPr>
        <w:t>of</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State</w:t>
      </w:r>
      <w:r w:rsidRPr="00A36A6F">
        <w:rPr>
          <w:rFonts w:ascii="Arial" w:eastAsia="Arial" w:hAnsi="Arial" w:cs="Arial"/>
          <w:spacing w:val="-3"/>
          <w:sz w:val="16"/>
          <w:szCs w:val="22"/>
        </w:rPr>
        <w:t xml:space="preserve"> </w:t>
      </w:r>
      <w:r w:rsidRPr="00A36A6F">
        <w:rPr>
          <w:rFonts w:ascii="Arial" w:eastAsia="Arial" w:hAnsi="Arial" w:cs="Arial"/>
          <w:sz w:val="16"/>
          <w:szCs w:val="22"/>
        </w:rPr>
        <w:t>wherein</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contract</w:t>
      </w:r>
      <w:r w:rsidRPr="00A36A6F">
        <w:rPr>
          <w:rFonts w:ascii="Arial" w:eastAsia="Arial" w:hAnsi="Arial" w:cs="Arial"/>
          <w:spacing w:val="-5"/>
          <w:sz w:val="16"/>
          <w:szCs w:val="22"/>
        </w:rPr>
        <w:t xml:space="preserve"> </w:t>
      </w:r>
      <w:r w:rsidRPr="00A36A6F">
        <w:rPr>
          <w:rFonts w:ascii="Arial" w:eastAsia="Arial" w:hAnsi="Arial" w:cs="Arial"/>
          <w:sz w:val="16"/>
          <w:szCs w:val="22"/>
        </w:rPr>
        <w:t>work</w:t>
      </w:r>
      <w:r w:rsidRPr="00A36A6F">
        <w:rPr>
          <w:rFonts w:ascii="Arial" w:eastAsia="Arial" w:hAnsi="Arial" w:cs="Arial"/>
          <w:spacing w:val="-4"/>
          <w:sz w:val="16"/>
          <w:szCs w:val="22"/>
        </w:rPr>
        <w:t xml:space="preserve"> </w:t>
      </w:r>
      <w:r w:rsidRPr="00A36A6F">
        <w:rPr>
          <w:rFonts w:ascii="Arial" w:eastAsia="Arial" w:hAnsi="Arial" w:cs="Arial"/>
          <w:sz w:val="16"/>
          <w:szCs w:val="22"/>
        </w:rPr>
        <w:t>is situated, except:</w:t>
      </w:r>
    </w:p>
    <w:p w14:paraId="0727EC38" w14:textId="77777777" w:rsidR="00A36A6F" w:rsidRPr="00A36A6F" w:rsidRDefault="00A36A6F" w:rsidP="00697D10">
      <w:pPr>
        <w:widowControl w:val="0"/>
        <w:autoSpaceDE w:val="0"/>
        <w:autoSpaceDN w:val="0"/>
        <w:rPr>
          <w:rFonts w:ascii="Arial" w:eastAsia="Arial" w:hAnsi="Arial" w:cs="Arial"/>
          <w:sz w:val="16"/>
          <w:szCs w:val="16"/>
        </w:rPr>
      </w:pPr>
    </w:p>
    <w:p w14:paraId="219DE248" w14:textId="77777777" w:rsidR="00A36A6F" w:rsidRPr="00A36A6F" w:rsidRDefault="00A36A6F" w:rsidP="00697D10">
      <w:pPr>
        <w:widowControl w:val="0"/>
        <w:numPr>
          <w:ilvl w:val="2"/>
          <w:numId w:val="9"/>
        </w:numPr>
        <w:tabs>
          <w:tab w:val="left" w:pos="472"/>
        </w:tabs>
        <w:autoSpaceDE w:val="0"/>
        <w:autoSpaceDN w:val="0"/>
        <w:ind w:right="5172" w:firstLine="177"/>
        <w:rPr>
          <w:rFonts w:ascii="Arial" w:eastAsia="Arial" w:hAnsi="Arial" w:cs="Arial"/>
          <w:sz w:val="16"/>
          <w:szCs w:val="22"/>
        </w:rPr>
      </w:pPr>
      <w:r w:rsidRPr="00A36A6F">
        <w:rPr>
          <w:rFonts w:ascii="Arial" w:eastAsia="Arial" w:hAnsi="Arial" w:cs="Arial"/>
          <w:sz w:val="16"/>
          <w:szCs w:val="22"/>
        </w:rPr>
        <w:t>To</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4"/>
          <w:sz w:val="16"/>
          <w:szCs w:val="22"/>
        </w:rPr>
        <w:t xml:space="preserve"> </w:t>
      </w:r>
      <w:r w:rsidRPr="00A36A6F">
        <w:rPr>
          <w:rFonts w:ascii="Arial" w:eastAsia="Arial" w:hAnsi="Arial" w:cs="Arial"/>
          <w:sz w:val="16"/>
          <w:szCs w:val="22"/>
        </w:rPr>
        <w:t>extent</w:t>
      </w:r>
      <w:r w:rsidRPr="00A36A6F">
        <w:rPr>
          <w:rFonts w:ascii="Arial" w:eastAsia="Arial" w:hAnsi="Arial" w:cs="Arial"/>
          <w:spacing w:val="-5"/>
          <w:sz w:val="16"/>
          <w:szCs w:val="22"/>
        </w:rPr>
        <w:t xml:space="preserve"> </w:t>
      </w:r>
      <w:r w:rsidRPr="00A36A6F">
        <w:rPr>
          <w:rFonts w:ascii="Arial" w:eastAsia="Arial" w:hAnsi="Arial" w:cs="Arial"/>
          <w:sz w:val="16"/>
          <w:szCs w:val="22"/>
        </w:rPr>
        <w:t>that</w:t>
      </w:r>
      <w:r w:rsidRPr="00A36A6F">
        <w:rPr>
          <w:rFonts w:ascii="Arial" w:eastAsia="Arial" w:hAnsi="Arial" w:cs="Arial"/>
          <w:spacing w:val="-5"/>
          <w:sz w:val="16"/>
          <w:szCs w:val="22"/>
        </w:rPr>
        <w:t xml:space="preserve"> </w:t>
      </w:r>
      <w:r w:rsidRPr="00A36A6F">
        <w:rPr>
          <w:rFonts w:ascii="Arial" w:eastAsia="Arial" w:hAnsi="Arial" w:cs="Arial"/>
          <w:sz w:val="16"/>
          <w:szCs w:val="22"/>
        </w:rPr>
        <w:t>qualified</w:t>
      </w:r>
      <w:r w:rsidRPr="00A36A6F">
        <w:rPr>
          <w:rFonts w:ascii="Arial" w:eastAsia="Arial" w:hAnsi="Arial" w:cs="Arial"/>
          <w:spacing w:val="-5"/>
          <w:sz w:val="16"/>
          <w:szCs w:val="22"/>
        </w:rPr>
        <w:t xml:space="preserve"> </w:t>
      </w:r>
      <w:proofErr w:type="gramStart"/>
      <w:r w:rsidRPr="00A36A6F">
        <w:rPr>
          <w:rFonts w:ascii="Arial" w:eastAsia="Arial" w:hAnsi="Arial" w:cs="Arial"/>
          <w:sz w:val="16"/>
          <w:szCs w:val="22"/>
        </w:rPr>
        <w:t>persons</w:t>
      </w:r>
      <w:proofErr w:type="gramEnd"/>
      <w:r w:rsidRPr="00A36A6F">
        <w:rPr>
          <w:rFonts w:ascii="Arial" w:eastAsia="Arial" w:hAnsi="Arial" w:cs="Arial"/>
          <w:spacing w:val="-5"/>
          <w:sz w:val="16"/>
          <w:szCs w:val="22"/>
        </w:rPr>
        <w:t xml:space="preserve"> </w:t>
      </w:r>
      <w:r w:rsidRPr="00A36A6F">
        <w:rPr>
          <w:rFonts w:ascii="Arial" w:eastAsia="Arial" w:hAnsi="Arial" w:cs="Arial"/>
          <w:sz w:val="16"/>
          <w:szCs w:val="22"/>
        </w:rPr>
        <w:t>regularly</w:t>
      </w:r>
      <w:r w:rsidRPr="00A36A6F">
        <w:rPr>
          <w:rFonts w:ascii="Arial" w:eastAsia="Arial" w:hAnsi="Arial" w:cs="Arial"/>
          <w:spacing w:val="-4"/>
          <w:sz w:val="16"/>
          <w:szCs w:val="22"/>
        </w:rPr>
        <w:t xml:space="preserve"> </w:t>
      </w:r>
      <w:r w:rsidRPr="00A36A6F">
        <w:rPr>
          <w:rFonts w:ascii="Arial" w:eastAsia="Arial" w:hAnsi="Arial" w:cs="Arial"/>
          <w:sz w:val="16"/>
          <w:szCs w:val="22"/>
        </w:rPr>
        <w:t>residing</w:t>
      </w:r>
      <w:r w:rsidRPr="00A36A6F">
        <w:rPr>
          <w:rFonts w:ascii="Arial" w:eastAsia="Arial" w:hAnsi="Arial" w:cs="Arial"/>
          <w:spacing w:val="-5"/>
          <w:sz w:val="16"/>
          <w:szCs w:val="22"/>
        </w:rPr>
        <w:t xml:space="preserve"> </w:t>
      </w:r>
      <w:r w:rsidRPr="00A36A6F">
        <w:rPr>
          <w:rFonts w:ascii="Arial" w:eastAsia="Arial" w:hAnsi="Arial" w:cs="Arial"/>
          <w:sz w:val="16"/>
          <w:szCs w:val="22"/>
        </w:rPr>
        <w:t>in the area are not available.</w:t>
      </w:r>
    </w:p>
    <w:p w14:paraId="40FEB800" w14:textId="77777777" w:rsidR="00A36A6F" w:rsidRPr="00A36A6F" w:rsidRDefault="00A36A6F" w:rsidP="00697D10">
      <w:pPr>
        <w:widowControl w:val="0"/>
        <w:autoSpaceDE w:val="0"/>
        <w:autoSpaceDN w:val="0"/>
        <w:rPr>
          <w:rFonts w:ascii="Arial" w:eastAsia="Arial" w:hAnsi="Arial" w:cs="Arial"/>
          <w:sz w:val="16"/>
          <w:szCs w:val="16"/>
        </w:rPr>
      </w:pPr>
    </w:p>
    <w:p w14:paraId="06E5BBA9" w14:textId="77777777" w:rsidR="00A36A6F" w:rsidRPr="00A36A6F" w:rsidRDefault="00A36A6F" w:rsidP="00697D10">
      <w:pPr>
        <w:widowControl w:val="0"/>
        <w:numPr>
          <w:ilvl w:val="2"/>
          <w:numId w:val="9"/>
        </w:numPr>
        <w:tabs>
          <w:tab w:val="left" w:pos="472"/>
        </w:tabs>
        <w:autoSpaceDE w:val="0"/>
        <w:autoSpaceDN w:val="0"/>
        <w:ind w:right="5181" w:firstLine="177"/>
        <w:rPr>
          <w:rFonts w:ascii="Arial" w:eastAsia="Arial" w:hAnsi="Arial" w:cs="Arial"/>
          <w:sz w:val="16"/>
          <w:szCs w:val="22"/>
        </w:rPr>
      </w:pPr>
      <w:r w:rsidRPr="00A36A6F">
        <w:rPr>
          <w:rFonts w:ascii="Arial" w:eastAsia="Arial" w:hAnsi="Arial" w:cs="Arial"/>
          <w:sz w:val="16"/>
          <w:szCs w:val="22"/>
        </w:rPr>
        <w:t>For the reasonable needs of the contractor to employ supervisory</w:t>
      </w:r>
      <w:r w:rsidRPr="00A36A6F">
        <w:rPr>
          <w:rFonts w:ascii="Arial" w:eastAsia="Arial" w:hAnsi="Arial" w:cs="Arial"/>
          <w:spacing w:val="-7"/>
          <w:sz w:val="16"/>
          <w:szCs w:val="22"/>
        </w:rPr>
        <w:t xml:space="preserve"> </w:t>
      </w:r>
      <w:r w:rsidRPr="00A36A6F">
        <w:rPr>
          <w:rFonts w:ascii="Arial" w:eastAsia="Arial" w:hAnsi="Arial" w:cs="Arial"/>
          <w:sz w:val="16"/>
          <w:szCs w:val="22"/>
        </w:rPr>
        <w:t>or</w:t>
      </w:r>
      <w:r w:rsidRPr="00A36A6F">
        <w:rPr>
          <w:rFonts w:ascii="Arial" w:eastAsia="Arial" w:hAnsi="Arial" w:cs="Arial"/>
          <w:spacing w:val="-7"/>
          <w:sz w:val="16"/>
          <w:szCs w:val="22"/>
        </w:rPr>
        <w:t xml:space="preserve"> </w:t>
      </w:r>
      <w:r w:rsidRPr="00A36A6F">
        <w:rPr>
          <w:rFonts w:ascii="Arial" w:eastAsia="Arial" w:hAnsi="Arial" w:cs="Arial"/>
          <w:sz w:val="16"/>
          <w:szCs w:val="22"/>
        </w:rPr>
        <w:t>specially</w:t>
      </w:r>
      <w:r w:rsidRPr="00A36A6F">
        <w:rPr>
          <w:rFonts w:ascii="Arial" w:eastAsia="Arial" w:hAnsi="Arial" w:cs="Arial"/>
          <w:spacing w:val="-7"/>
          <w:sz w:val="16"/>
          <w:szCs w:val="22"/>
        </w:rPr>
        <w:t xml:space="preserve"> </w:t>
      </w:r>
      <w:r w:rsidRPr="00A36A6F">
        <w:rPr>
          <w:rFonts w:ascii="Arial" w:eastAsia="Arial" w:hAnsi="Arial" w:cs="Arial"/>
          <w:sz w:val="16"/>
          <w:szCs w:val="22"/>
        </w:rPr>
        <w:t>experienced</w:t>
      </w:r>
      <w:r w:rsidRPr="00A36A6F">
        <w:rPr>
          <w:rFonts w:ascii="Arial" w:eastAsia="Arial" w:hAnsi="Arial" w:cs="Arial"/>
          <w:spacing w:val="-7"/>
          <w:sz w:val="16"/>
          <w:szCs w:val="22"/>
        </w:rPr>
        <w:t xml:space="preserve"> </w:t>
      </w:r>
      <w:r w:rsidRPr="00A36A6F">
        <w:rPr>
          <w:rFonts w:ascii="Arial" w:eastAsia="Arial" w:hAnsi="Arial" w:cs="Arial"/>
          <w:sz w:val="16"/>
          <w:szCs w:val="22"/>
        </w:rPr>
        <w:t>personnel</w:t>
      </w:r>
      <w:r w:rsidRPr="00A36A6F">
        <w:rPr>
          <w:rFonts w:ascii="Arial" w:eastAsia="Arial" w:hAnsi="Arial" w:cs="Arial"/>
          <w:spacing w:val="-7"/>
          <w:sz w:val="16"/>
          <w:szCs w:val="22"/>
        </w:rPr>
        <w:t xml:space="preserve"> </w:t>
      </w:r>
      <w:r w:rsidRPr="00A36A6F">
        <w:rPr>
          <w:rFonts w:ascii="Arial" w:eastAsia="Arial" w:hAnsi="Arial" w:cs="Arial"/>
          <w:sz w:val="16"/>
          <w:szCs w:val="22"/>
        </w:rPr>
        <w:t>necessary</w:t>
      </w:r>
      <w:r w:rsidRPr="00A36A6F">
        <w:rPr>
          <w:rFonts w:ascii="Arial" w:eastAsia="Arial" w:hAnsi="Arial" w:cs="Arial"/>
          <w:spacing w:val="-7"/>
          <w:sz w:val="16"/>
          <w:szCs w:val="22"/>
        </w:rPr>
        <w:t xml:space="preserve"> </w:t>
      </w:r>
      <w:r w:rsidRPr="00A36A6F">
        <w:rPr>
          <w:rFonts w:ascii="Arial" w:eastAsia="Arial" w:hAnsi="Arial" w:cs="Arial"/>
          <w:sz w:val="16"/>
          <w:szCs w:val="22"/>
        </w:rPr>
        <w:t>to assure an efficient execution of the contract work.</w:t>
      </w:r>
    </w:p>
    <w:p w14:paraId="365CE5D6" w14:textId="77777777" w:rsidR="00A36A6F" w:rsidRPr="00A36A6F" w:rsidRDefault="00A36A6F" w:rsidP="00697D10">
      <w:pPr>
        <w:widowControl w:val="0"/>
        <w:autoSpaceDE w:val="0"/>
        <w:autoSpaceDN w:val="0"/>
        <w:rPr>
          <w:rFonts w:ascii="Arial" w:eastAsia="Arial" w:hAnsi="Arial" w:cs="Arial"/>
          <w:sz w:val="16"/>
          <w:szCs w:val="16"/>
        </w:rPr>
      </w:pPr>
    </w:p>
    <w:p w14:paraId="24EA195C" w14:textId="77777777" w:rsidR="00A36A6F" w:rsidRPr="00A36A6F" w:rsidRDefault="00A36A6F" w:rsidP="00697D10">
      <w:pPr>
        <w:widowControl w:val="0"/>
        <w:numPr>
          <w:ilvl w:val="2"/>
          <w:numId w:val="9"/>
        </w:numPr>
        <w:tabs>
          <w:tab w:val="left" w:pos="463"/>
        </w:tabs>
        <w:autoSpaceDE w:val="0"/>
        <w:autoSpaceDN w:val="0"/>
        <w:ind w:right="5029" w:firstLine="177"/>
        <w:rPr>
          <w:rFonts w:ascii="Arial" w:eastAsia="Arial" w:hAnsi="Arial" w:cs="Arial"/>
          <w:sz w:val="16"/>
          <w:szCs w:val="22"/>
        </w:rPr>
      </w:pPr>
      <w:r w:rsidRPr="00A36A6F">
        <w:rPr>
          <w:rFonts w:ascii="Arial" w:eastAsia="Arial" w:hAnsi="Arial" w:cs="Arial"/>
          <w:sz w:val="16"/>
          <w:szCs w:val="22"/>
        </w:rPr>
        <w:t>For</w:t>
      </w:r>
      <w:r w:rsidRPr="00A36A6F">
        <w:rPr>
          <w:rFonts w:ascii="Arial" w:eastAsia="Arial" w:hAnsi="Arial" w:cs="Arial"/>
          <w:spacing w:val="-3"/>
          <w:sz w:val="16"/>
          <w:szCs w:val="22"/>
        </w:rPr>
        <w:t xml:space="preserve"> </w:t>
      </w:r>
      <w:r w:rsidRPr="00A36A6F">
        <w:rPr>
          <w:rFonts w:ascii="Arial" w:eastAsia="Arial" w:hAnsi="Arial" w:cs="Arial"/>
          <w:sz w:val="16"/>
          <w:szCs w:val="22"/>
        </w:rPr>
        <w:t>the</w:t>
      </w:r>
      <w:r w:rsidRPr="00A36A6F">
        <w:rPr>
          <w:rFonts w:ascii="Arial" w:eastAsia="Arial" w:hAnsi="Arial" w:cs="Arial"/>
          <w:spacing w:val="-3"/>
          <w:sz w:val="16"/>
          <w:szCs w:val="22"/>
        </w:rPr>
        <w:t xml:space="preserve"> </w:t>
      </w:r>
      <w:r w:rsidRPr="00A36A6F">
        <w:rPr>
          <w:rFonts w:ascii="Arial" w:eastAsia="Arial" w:hAnsi="Arial" w:cs="Arial"/>
          <w:sz w:val="16"/>
          <w:szCs w:val="22"/>
        </w:rPr>
        <w:t>obligation</w:t>
      </w:r>
      <w:r w:rsidRPr="00A36A6F">
        <w:rPr>
          <w:rFonts w:ascii="Arial" w:eastAsia="Arial" w:hAnsi="Arial" w:cs="Arial"/>
          <w:spacing w:val="-3"/>
          <w:sz w:val="16"/>
          <w:szCs w:val="22"/>
        </w:rPr>
        <w:t xml:space="preserve"> </w:t>
      </w:r>
      <w:r w:rsidRPr="00A36A6F">
        <w:rPr>
          <w:rFonts w:ascii="Arial" w:eastAsia="Arial" w:hAnsi="Arial" w:cs="Arial"/>
          <w:sz w:val="16"/>
          <w:szCs w:val="22"/>
        </w:rPr>
        <w:t>of</w:t>
      </w:r>
      <w:r w:rsidRPr="00A36A6F">
        <w:rPr>
          <w:rFonts w:ascii="Arial" w:eastAsia="Arial" w:hAnsi="Arial" w:cs="Arial"/>
          <w:spacing w:val="-3"/>
          <w:sz w:val="16"/>
          <w:szCs w:val="22"/>
        </w:rPr>
        <w:t xml:space="preserve"> </w:t>
      </w:r>
      <w:r w:rsidRPr="00A36A6F">
        <w:rPr>
          <w:rFonts w:ascii="Arial" w:eastAsia="Arial" w:hAnsi="Arial" w:cs="Arial"/>
          <w:sz w:val="16"/>
          <w:szCs w:val="22"/>
        </w:rPr>
        <w:t>the</w:t>
      </w:r>
      <w:r w:rsidRPr="00A36A6F">
        <w:rPr>
          <w:rFonts w:ascii="Arial" w:eastAsia="Arial" w:hAnsi="Arial" w:cs="Arial"/>
          <w:spacing w:val="-3"/>
          <w:sz w:val="16"/>
          <w:szCs w:val="22"/>
        </w:rPr>
        <w:t xml:space="preserve"> </w:t>
      </w:r>
      <w:r w:rsidRPr="00A36A6F">
        <w:rPr>
          <w:rFonts w:ascii="Arial" w:eastAsia="Arial" w:hAnsi="Arial" w:cs="Arial"/>
          <w:sz w:val="16"/>
          <w:szCs w:val="22"/>
        </w:rPr>
        <w:t>contractor</w:t>
      </w:r>
      <w:r w:rsidRPr="00A36A6F">
        <w:rPr>
          <w:rFonts w:ascii="Arial" w:eastAsia="Arial" w:hAnsi="Arial" w:cs="Arial"/>
          <w:spacing w:val="-3"/>
          <w:sz w:val="16"/>
          <w:szCs w:val="22"/>
        </w:rPr>
        <w:t xml:space="preserve"> </w:t>
      </w:r>
      <w:r w:rsidRPr="00A36A6F">
        <w:rPr>
          <w:rFonts w:ascii="Arial" w:eastAsia="Arial" w:hAnsi="Arial" w:cs="Arial"/>
          <w:sz w:val="16"/>
          <w:szCs w:val="22"/>
        </w:rPr>
        <w:t>to</w:t>
      </w:r>
      <w:r w:rsidRPr="00A36A6F">
        <w:rPr>
          <w:rFonts w:ascii="Arial" w:eastAsia="Arial" w:hAnsi="Arial" w:cs="Arial"/>
          <w:spacing w:val="-3"/>
          <w:sz w:val="16"/>
          <w:szCs w:val="22"/>
        </w:rPr>
        <w:t xml:space="preserve"> </w:t>
      </w:r>
      <w:r w:rsidRPr="00A36A6F">
        <w:rPr>
          <w:rFonts w:ascii="Arial" w:eastAsia="Arial" w:hAnsi="Arial" w:cs="Arial"/>
          <w:sz w:val="16"/>
          <w:szCs w:val="22"/>
        </w:rPr>
        <w:t>offer</w:t>
      </w:r>
      <w:r w:rsidRPr="00A36A6F">
        <w:rPr>
          <w:rFonts w:ascii="Arial" w:eastAsia="Arial" w:hAnsi="Arial" w:cs="Arial"/>
          <w:spacing w:val="-3"/>
          <w:sz w:val="16"/>
          <w:szCs w:val="22"/>
        </w:rPr>
        <w:t xml:space="preserve"> </w:t>
      </w:r>
      <w:r w:rsidRPr="00A36A6F">
        <w:rPr>
          <w:rFonts w:ascii="Arial" w:eastAsia="Arial" w:hAnsi="Arial" w:cs="Arial"/>
          <w:sz w:val="16"/>
          <w:szCs w:val="22"/>
        </w:rPr>
        <w:t>employment</w:t>
      </w:r>
      <w:r w:rsidRPr="00A36A6F">
        <w:rPr>
          <w:rFonts w:ascii="Arial" w:eastAsia="Arial" w:hAnsi="Arial" w:cs="Arial"/>
          <w:spacing w:val="-3"/>
          <w:sz w:val="16"/>
          <w:szCs w:val="22"/>
        </w:rPr>
        <w:t xml:space="preserve"> </w:t>
      </w:r>
      <w:r w:rsidRPr="00A36A6F">
        <w:rPr>
          <w:rFonts w:ascii="Arial" w:eastAsia="Arial" w:hAnsi="Arial" w:cs="Arial"/>
          <w:sz w:val="16"/>
          <w:szCs w:val="22"/>
        </w:rPr>
        <w:t>to present</w:t>
      </w:r>
      <w:r w:rsidRPr="00A36A6F">
        <w:rPr>
          <w:rFonts w:ascii="Arial" w:eastAsia="Arial" w:hAnsi="Arial" w:cs="Arial"/>
          <w:spacing w:val="-5"/>
          <w:sz w:val="16"/>
          <w:szCs w:val="22"/>
        </w:rPr>
        <w:t xml:space="preserve"> </w:t>
      </w:r>
      <w:r w:rsidRPr="00A36A6F">
        <w:rPr>
          <w:rFonts w:ascii="Arial" w:eastAsia="Arial" w:hAnsi="Arial" w:cs="Arial"/>
          <w:sz w:val="16"/>
          <w:szCs w:val="22"/>
        </w:rPr>
        <w:t>or</w:t>
      </w:r>
      <w:r w:rsidRPr="00A36A6F">
        <w:rPr>
          <w:rFonts w:ascii="Arial" w:eastAsia="Arial" w:hAnsi="Arial" w:cs="Arial"/>
          <w:spacing w:val="-5"/>
          <w:sz w:val="16"/>
          <w:szCs w:val="22"/>
        </w:rPr>
        <w:t xml:space="preserve"> </w:t>
      </w:r>
      <w:r w:rsidRPr="00A36A6F">
        <w:rPr>
          <w:rFonts w:ascii="Arial" w:eastAsia="Arial" w:hAnsi="Arial" w:cs="Arial"/>
          <w:sz w:val="16"/>
          <w:szCs w:val="22"/>
        </w:rPr>
        <w:t>former</w:t>
      </w:r>
      <w:r w:rsidRPr="00A36A6F">
        <w:rPr>
          <w:rFonts w:ascii="Arial" w:eastAsia="Arial" w:hAnsi="Arial" w:cs="Arial"/>
          <w:spacing w:val="-4"/>
          <w:sz w:val="16"/>
          <w:szCs w:val="22"/>
        </w:rPr>
        <w:t xml:space="preserve"> </w:t>
      </w:r>
      <w:r w:rsidRPr="00A36A6F">
        <w:rPr>
          <w:rFonts w:ascii="Arial" w:eastAsia="Arial" w:hAnsi="Arial" w:cs="Arial"/>
          <w:sz w:val="16"/>
          <w:szCs w:val="22"/>
        </w:rPr>
        <w:t>employees</w:t>
      </w:r>
      <w:r w:rsidRPr="00A36A6F">
        <w:rPr>
          <w:rFonts w:ascii="Arial" w:eastAsia="Arial" w:hAnsi="Arial" w:cs="Arial"/>
          <w:spacing w:val="-4"/>
          <w:sz w:val="16"/>
          <w:szCs w:val="22"/>
        </w:rPr>
        <w:t xml:space="preserve"> </w:t>
      </w:r>
      <w:r w:rsidRPr="00A36A6F">
        <w:rPr>
          <w:rFonts w:ascii="Arial" w:eastAsia="Arial" w:hAnsi="Arial" w:cs="Arial"/>
          <w:sz w:val="16"/>
          <w:szCs w:val="22"/>
        </w:rPr>
        <w:t>as</w:t>
      </w:r>
      <w:r w:rsidRPr="00A36A6F">
        <w:rPr>
          <w:rFonts w:ascii="Arial" w:eastAsia="Arial" w:hAnsi="Arial" w:cs="Arial"/>
          <w:spacing w:val="-4"/>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result</w:t>
      </w:r>
      <w:r w:rsidRPr="00A36A6F">
        <w:rPr>
          <w:rFonts w:ascii="Arial" w:eastAsia="Arial" w:hAnsi="Arial" w:cs="Arial"/>
          <w:spacing w:val="-5"/>
          <w:sz w:val="16"/>
          <w:szCs w:val="22"/>
        </w:rPr>
        <w:t xml:space="preserve"> </w:t>
      </w:r>
      <w:r w:rsidRPr="00A36A6F">
        <w:rPr>
          <w:rFonts w:ascii="Arial" w:eastAsia="Arial" w:hAnsi="Arial" w:cs="Arial"/>
          <w:sz w:val="16"/>
          <w:szCs w:val="22"/>
        </w:rPr>
        <w:t>of</w:t>
      </w:r>
      <w:r w:rsidRPr="00A36A6F">
        <w:rPr>
          <w:rFonts w:ascii="Arial" w:eastAsia="Arial" w:hAnsi="Arial" w:cs="Arial"/>
          <w:spacing w:val="-5"/>
          <w:sz w:val="16"/>
          <w:szCs w:val="22"/>
        </w:rPr>
        <w:t xml:space="preserve"> </w:t>
      </w:r>
      <w:r w:rsidRPr="00A36A6F">
        <w:rPr>
          <w:rFonts w:ascii="Arial" w:eastAsia="Arial" w:hAnsi="Arial" w:cs="Arial"/>
          <w:sz w:val="16"/>
          <w:szCs w:val="22"/>
        </w:rPr>
        <w:t>a</w:t>
      </w:r>
      <w:r w:rsidRPr="00A36A6F">
        <w:rPr>
          <w:rFonts w:ascii="Arial" w:eastAsia="Arial" w:hAnsi="Arial" w:cs="Arial"/>
          <w:spacing w:val="-5"/>
          <w:sz w:val="16"/>
          <w:szCs w:val="22"/>
        </w:rPr>
        <w:t xml:space="preserve"> </w:t>
      </w:r>
      <w:r w:rsidRPr="00A36A6F">
        <w:rPr>
          <w:rFonts w:ascii="Arial" w:eastAsia="Arial" w:hAnsi="Arial" w:cs="Arial"/>
          <w:sz w:val="16"/>
          <w:szCs w:val="22"/>
        </w:rPr>
        <w:t>lawful</w:t>
      </w:r>
      <w:r w:rsidRPr="00A36A6F">
        <w:rPr>
          <w:rFonts w:ascii="Arial" w:eastAsia="Arial" w:hAnsi="Arial" w:cs="Arial"/>
          <w:spacing w:val="-4"/>
          <w:sz w:val="16"/>
          <w:szCs w:val="22"/>
        </w:rPr>
        <w:t xml:space="preserve"> </w:t>
      </w:r>
      <w:r w:rsidRPr="00A36A6F">
        <w:rPr>
          <w:rFonts w:ascii="Arial" w:eastAsia="Arial" w:hAnsi="Arial" w:cs="Arial"/>
          <w:sz w:val="16"/>
          <w:szCs w:val="22"/>
        </w:rPr>
        <w:t>collective bargaining contract, provided that the number of nonresident persons employed under this subparagraph (1c) shall not exceed</w:t>
      </w:r>
      <w:r w:rsidRPr="00A36A6F">
        <w:rPr>
          <w:rFonts w:ascii="Arial" w:eastAsia="Arial" w:hAnsi="Arial" w:cs="Arial"/>
          <w:spacing w:val="-5"/>
          <w:sz w:val="16"/>
          <w:szCs w:val="22"/>
        </w:rPr>
        <w:t xml:space="preserve"> </w:t>
      </w:r>
      <w:r w:rsidRPr="00A36A6F">
        <w:rPr>
          <w:rFonts w:ascii="Arial" w:eastAsia="Arial" w:hAnsi="Arial" w:cs="Arial"/>
          <w:sz w:val="16"/>
          <w:szCs w:val="22"/>
        </w:rPr>
        <w:t>20</w:t>
      </w:r>
      <w:r w:rsidRPr="00A36A6F">
        <w:rPr>
          <w:rFonts w:ascii="Arial" w:eastAsia="Arial" w:hAnsi="Arial" w:cs="Arial"/>
          <w:spacing w:val="-5"/>
          <w:sz w:val="16"/>
          <w:szCs w:val="22"/>
        </w:rPr>
        <w:t xml:space="preserve"> </w:t>
      </w:r>
      <w:r w:rsidRPr="00A36A6F">
        <w:rPr>
          <w:rFonts w:ascii="Arial" w:eastAsia="Arial" w:hAnsi="Arial" w:cs="Arial"/>
          <w:sz w:val="16"/>
          <w:szCs w:val="22"/>
        </w:rPr>
        <w:t>percent</w:t>
      </w:r>
      <w:r w:rsidRPr="00A36A6F">
        <w:rPr>
          <w:rFonts w:ascii="Arial" w:eastAsia="Arial" w:hAnsi="Arial" w:cs="Arial"/>
          <w:spacing w:val="-5"/>
          <w:sz w:val="16"/>
          <w:szCs w:val="22"/>
        </w:rPr>
        <w:t xml:space="preserve"> </w:t>
      </w:r>
      <w:r w:rsidRPr="00A36A6F">
        <w:rPr>
          <w:rFonts w:ascii="Arial" w:eastAsia="Arial" w:hAnsi="Arial" w:cs="Arial"/>
          <w:sz w:val="16"/>
          <w:szCs w:val="22"/>
        </w:rPr>
        <w:t>of</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total</w:t>
      </w:r>
      <w:r w:rsidRPr="00A36A6F">
        <w:rPr>
          <w:rFonts w:ascii="Arial" w:eastAsia="Arial" w:hAnsi="Arial" w:cs="Arial"/>
          <w:spacing w:val="-4"/>
          <w:sz w:val="16"/>
          <w:szCs w:val="22"/>
        </w:rPr>
        <w:t xml:space="preserve"> </w:t>
      </w:r>
      <w:r w:rsidRPr="00A36A6F">
        <w:rPr>
          <w:rFonts w:ascii="Arial" w:eastAsia="Arial" w:hAnsi="Arial" w:cs="Arial"/>
          <w:sz w:val="16"/>
          <w:szCs w:val="22"/>
        </w:rPr>
        <w:t>number</w:t>
      </w:r>
      <w:r w:rsidRPr="00A36A6F">
        <w:rPr>
          <w:rFonts w:ascii="Arial" w:eastAsia="Arial" w:hAnsi="Arial" w:cs="Arial"/>
          <w:spacing w:val="-5"/>
          <w:sz w:val="16"/>
          <w:szCs w:val="22"/>
        </w:rPr>
        <w:t xml:space="preserve"> </w:t>
      </w:r>
      <w:r w:rsidRPr="00A36A6F">
        <w:rPr>
          <w:rFonts w:ascii="Arial" w:eastAsia="Arial" w:hAnsi="Arial" w:cs="Arial"/>
          <w:sz w:val="16"/>
          <w:szCs w:val="22"/>
        </w:rPr>
        <w:t>of</w:t>
      </w:r>
      <w:r w:rsidRPr="00A36A6F">
        <w:rPr>
          <w:rFonts w:ascii="Arial" w:eastAsia="Arial" w:hAnsi="Arial" w:cs="Arial"/>
          <w:spacing w:val="-5"/>
          <w:sz w:val="16"/>
          <w:szCs w:val="22"/>
        </w:rPr>
        <w:t xml:space="preserve"> </w:t>
      </w:r>
      <w:r w:rsidRPr="00A36A6F">
        <w:rPr>
          <w:rFonts w:ascii="Arial" w:eastAsia="Arial" w:hAnsi="Arial" w:cs="Arial"/>
          <w:sz w:val="16"/>
          <w:szCs w:val="22"/>
        </w:rPr>
        <w:t>employees</w:t>
      </w:r>
      <w:r w:rsidRPr="00A36A6F">
        <w:rPr>
          <w:rFonts w:ascii="Arial" w:eastAsia="Arial" w:hAnsi="Arial" w:cs="Arial"/>
          <w:spacing w:val="-4"/>
          <w:sz w:val="16"/>
          <w:szCs w:val="22"/>
        </w:rPr>
        <w:t xml:space="preserve"> </w:t>
      </w:r>
      <w:r w:rsidRPr="00A36A6F">
        <w:rPr>
          <w:rFonts w:ascii="Arial" w:eastAsia="Arial" w:hAnsi="Arial" w:cs="Arial"/>
          <w:sz w:val="16"/>
          <w:szCs w:val="22"/>
        </w:rPr>
        <w:t>employed by the contractor on the contract work, except as provided in subparagraph (4) below.</w:t>
      </w:r>
    </w:p>
    <w:p w14:paraId="43DBB75D" w14:textId="77777777" w:rsidR="00A36A6F" w:rsidRPr="00A36A6F" w:rsidRDefault="00A36A6F" w:rsidP="00697D10">
      <w:pPr>
        <w:widowControl w:val="0"/>
        <w:autoSpaceDE w:val="0"/>
        <w:autoSpaceDN w:val="0"/>
        <w:rPr>
          <w:rFonts w:ascii="Arial" w:eastAsia="Arial" w:hAnsi="Arial" w:cs="Arial"/>
          <w:sz w:val="16"/>
          <w:szCs w:val="16"/>
        </w:rPr>
      </w:pPr>
    </w:p>
    <w:p w14:paraId="5F163590" w14:textId="77777777" w:rsidR="00A36A6F" w:rsidRPr="00A36A6F" w:rsidRDefault="00A36A6F" w:rsidP="00697D10">
      <w:pPr>
        <w:widowControl w:val="0"/>
        <w:numPr>
          <w:ilvl w:val="1"/>
          <w:numId w:val="9"/>
        </w:numPr>
        <w:tabs>
          <w:tab w:val="left" w:pos="383"/>
        </w:tabs>
        <w:autoSpaceDE w:val="0"/>
        <w:autoSpaceDN w:val="0"/>
        <w:ind w:right="5022" w:firstLine="88"/>
        <w:jc w:val="left"/>
        <w:rPr>
          <w:rFonts w:ascii="Arial" w:eastAsia="Arial" w:hAnsi="Arial" w:cs="Arial"/>
          <w:sz w:val="16"/>
          <w:szCs w:val="22"/>
        </w:rPr>
      </w:pPr>
      <w:r w:rsidRPr="00A36A6F">
        <w:rPr>
          <w:rFonts w:ascii="Arial" w:eastAsia="Arial" w:hAnsi="Arial" w:cs="Arial"/>
          <w:sz w:val="16"/>
          <w:szCs w:val="22"/>
        </w:rPr>
        <w:t>The contractor shall place a job order with the State Employment Service indicating (a) the classifications of the laborers, mechanics and other employees required to perform the contract work, (b) the number of employees required in each classification, (c) the date on which the participant estimates such employees will be required, and (d) any other pertinent information required by the State Employment Service to complete the job order form.</w:t>
      </w:r>
      <w:r w:rsidRPr="00A36A6F">
        <w:rPr>
          <w:rFonts w:ascii="Arial" w:eastAsia="Arial" w:hAnsi="Arial" w:cs="Arial"/>
          <w:spacing w:val="40"/>
          <w:sz w:val="16"/>
          <w:szCs w:val="22"/>
        </w:rPr>
        <w:t xml:space="preserve"> </w:t>
      </w:r>
      <w:r w:rsidRPr="00A36A6F">
        <w:rPr>
          <w:rFonts w:ascii="Arial" w:eastAsia="Arial" w:hAnsi="Arial" w:cs="Arial"/>
          <w:sz w:val="16"/>
          <w:szCs w:val="22"/>
        </w:rPr>
        <w:t>The job order may be placed with the State Employment Service in writing or by telephone.</w:t>
      </w:r>
      <w:r w:rsidRPr="00A36A6F">
        <w:rPr>
          <w:rFonts w:ascii="Arial" w:eastAsia="Arial" w:hAnsi="Arial" w:cs="Arial"/>
          <w:spacing w:val="40"/>
          <w:sz w:val="16"/>
          <w:szCs w:val="22"/>
        </w:rPr>
        <w:t xml:space="preserve"> </w:t>
      </w:r>
      <w:r w:rsidRPr="00A36A6F">
        <w:rPr>
          <w:rFonts w:ascii="Arial" w:eastAsia="Arial" w:hAnsi="Arial" w:cs="Arial"/>
          <w:sz w:val="16"/>
          <w:szCs w:val="22"/>
        </w:rPr>
        <w:t xml:space="preserve">If </w:t>
      </w:r>
      <w:proofErr w:type="gramStart"/>
      <w:r w:rsidRPr="00A36A6F">
        <w:rPr>
          <w:rFonts w:ascii="Arial" w:eastAsia="Arial" w:hAnsi="Arial" w:cs="Arial"/>
          <w:sz w:val="16"/>
          <w:szCs w:val="22"/>
        </w:rPr>
        <w:t>during the course of</w:t>
      </w:r>
      <w:proofErr w:type="gramEnd"/>
      <w:r w:rsidRPr="00A36A6F">
        <w:rPr>
          <w:rFonts w:ascii="Arial" w:eastAsia="Arial" w:hAnsi="Arial" w:cs="Arial"/>
          <w:sz w:val="16"/>
          <w:szCs w:val="22"/>
        </w:rPr>
        <w:t xml:space="preserve"> the contract work, the information</w:t>
      </w:r>
      <w:r w:rsidRPr="00A36A6F">
        <w:rPr>
          <w:rFonts w:ascii="Arial" w:eastAsia="Arial" w:hAnsi="Arial" w:cs="Arial"/>
          <w:spacing w:val="-5"/>
          <w:sz w:val="16"/>
          <w:szCs w:val="22"/>
        </w:rPr>
        <w:t xml:space="preserve"> </w:t>
      </w:r>
      <w:r w:rsidRPr="00A36A6F">
        <w:rPr>
          <w:rFonts w:ascii="Arial" w:eastAsia="Arial" w:hAnsi="Arial" w:cs="Arial"/>
          <w:sz w:val="16"/>
          <w:szCs w:val="22"/>
        </w:rPr>
        <w:t>submitted</w:t>
      </w:r>
      <w:r w:rsidRPr="00A36A6F">
        <w:rPr>
          <w:rFonts w:ascii="Arial" w:eastAsia="Arial" w:hAnsi="Arial" w:cs="Arial"/>
          <w:spacing w:val="-5"/>
          <w:sz w:val="16"/>
          <w:szCs w:val="22"/>
        </w:rPr>
        <w:t xml:space="preserve"> </w:t>
      </w:r>
      <w:r w:rsidRPr="00A36A6F">
        <w:rPr>
          <w:rFonts w:ascii="Arial" w:eastAsia="Arial" w:hAnsi="Arial" w:cs="Arial"/>
          <w:sz w:val="16"/>
          <w:szCs w:val="22"/>
        </w:rPr>
        <w:t>by</w:t>
      </w:r>
      <w:r w:rsidRPr="00A36A6F">
        <w:rPr>
          <w:rFonts w:ascii="Arial" w:eastAsia="Arial" w:hAnsi="Arial" w:cs="Arial"/>
          <w:spacing w:val="-4"/>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contractor</w:t>
      </w:r>
      <w:r w:rsidRPr="00A36A6F">
        <w:rPr>
          <w:rFonts w:ascii="Arial" w:eastAsia="Arial" w:hAnsi="Arial" w:cs="Arial"/>
          <w:spacing w:val="-5"/>
          <w:sz w:val="16"/>
          <w:szCs w:val="22"/>
        </w:rPr>
        <w:t xml:space="preserve"> </w:t>
      </w:r>
      <w:r w:rsidRPr="00A36A6F">
        <w:rPr>
          <w:rFonts w:ascii="Arial" w:eastAsia="Arial" w:hAnsi="Arial" w:cs="Arial"/>
          <w:sz w:val="16"/>
          <w:szCs w:val="22"/>
        </w:rPr>
        <w:t>in</w:t>
      </w:r>
      <w:r w:rsidRPr="00A36A6F">
        <w:rPr>
          <w:rFonts w:ascii="Arial" w:eastAsia="Arial" w:hAnsi="Arial" w:cs="Arial"/>
          <w:spacing w:val="-5"/>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original</w:t>
      </w:r>
      <w:r w:rsidRPr="00A36A6F">
        <w:rPr>
          <w:rFonts w:ascii="Arial" w:eastAsia="Arial" w:hAnsi="Arial" w:cs="Arial"/>
          <w:spacing w:val="-4"/>
          <w:sz w:val="16"/>
          <w:szCs w:val="22"/>
        </w:rPr>
        <w:t xml:space="preserve"> </w:t>
      </w:r>
      <w:r w:rsidRPr="00A36A6F">
        <w:rPr>
          <w:rFonts w:ascii="Arial" w:eastAsia="Arial" w:hAnsi="Arial" w:cs="Arial"/>
          <w:sz w:val="16"/>
          <w:szCs w:val="22"/>
        </w:rPr>
        <w:t>job</w:t>
      </w:r>
      <w:r w:rsidRPr="00A36A6F">
        <w:rPr>
          <w:rFonts w:ascii="Arial" w:eastAsia="Arial" w:hAnsi="Arial" w:cs="Arial"/>
          <w:spacing w:val="-5"/>
          <w:sz w:val="16"/>
          <w:szCs w:val="22"/>
        </w:rPr>
        <w:t xml:space="preserve"> </w:t>
      </w:r>
      <w:r w:rsidRPr="00A36A6F">
        <w:rPr>
          <w:rFonts w:ascii="Arial" w:eastAsia="Arial" w:hAnsi="Arial" w:cs="Arial"/>
          <w:sz w:val="16"/>
          <w:szCs w:val="22"/>
        </w:rPr>
        <w:t>order is substantially modified, the participant shall promptly notify the State Employment Service.</w:t>
      </w:r>
    </w:p>
    <w:p w14:paraId="7211B9CA" w14:textId="77777777" w:rsidR="00A36A6F" w:rsidRPr="00A36A6F" w:rsidRDefault="00A36A6F" w:rsidP="00697D10">
      <w:pPr>
        <w:widowControl w:val="0"/>
        <w:numPr>
          <w:ilvl w:val="1"/>
          <w:numId w:val="9"/>
        </w:numPr>
        <w:tabs>
          <w:tab w:val="left" w:pos="383"/>
        </w:tabs>
        <w:autoSpaceDE w:val="0"/>
        <w:autoSpaceDN w:val="0"/>
        <w:spacing w:before="183"/>
        <w:ind w:right="5023" w:firstLine="88"/>
        <w:jc w:val="left"/>
        <w:rPr>
          <w:rFonts w:ascii="Arial" w:eastAsia="Arial" w:hAnsi="Arial" w:cs="Arial"/>
          <w:sz w:val="16"/>
          <w:szCs w:val="22"/>
        </w:rPr>
      </w:pPr>
      <w:r w:rsidRPr="00A36A6F">
        <w:rPr>
          <w:rFonts w:ascii="Arial" w:eastAsia="Arial" w:hAnsi="Arial" w:cs="Arial"/>
          <w:sz w:val="16"/>
          <w:szCs w:val="22"/>
        </w:rPr>
        <w:t xml:space="preserve">The contractor shall </w:t>
      </w:r>
      <w:proofErr w:type="gramStart"/>
      <w:r w:rsidRPr="00A36A6F">
        <w:rPr>
          <w:rFonts w:ascii="Arial" w:eastAsia="Arial" w:hAnsi="Arial" w:cs="Arial"/>
          <w:sz w:val="16"/>
          <w:szCs w:val="22"/>
        </w:rPr>
        <w:t>give full consideration to</w:t>
      </w:r>
      <w:proofErr w:type="gramEnd"/>
      <w:r w:rsidRPr="00A36A6F">
        <w:rPr>
          <w:rFonts w:ascii="Arial" w:eastAsia="Arial" w:hAnsi="Arial" w:cs="Arial"/>
          <w:sz w:val="16"/>
          <w:szCs w:val="22"/>
        </w:rPr>
        <w:t xml:space="preserve"> all qualified job applicants referred to him by the State Employment Service.</w:t>
      </w:r>
      <w:r w:rsidRPr="00A36A6F">
        <w:rPr>
          <w:rFonts w:ascii="Arial" w:eastAsia="Arial" w:hAnsi="Arial" w:cs="Arial"/>
          <w:spacing w:val="36"/>
          <w:sz w:val="16"/>
          <w:szCs w:val="22"/>
        </w:rPr>
        <w:t xml:space="preserve"> </w:t>
      </w:r>
      <w:r w:rsidRPr="00A36A6F">
        <w:rPr>
          <w:rFonts w:ascii="Arial" w:eastAsia="Arial" w:hAnsi="Arial" w:cs="Arial"/>
          <w:sz w:val="16"/>
          <w:szCs w:val="22"/>
        </w:rPr>
        <w:t>The</w:t>
      </w:r>
      <w:r w:rsidRPr="00A36A6F">
        <w:rPr>
          <w:rFonts w:ascii="Arial" w:eastAsia="Arial" w:hAnsi="Arial" w:cs="Arial"/>
          <w:spacing w:val="-5"/>
          <w:sz w:val="16"/>
          <w:szCs w:val="22"/>
        </w:rPr>
        <w:t xml:space="preserve"> </w:t>
      </w:r>
      <w:r w:rsidRPr="00A36A6F">
        <w:rPr>
          <w:rFonts w:ascii="Arial" w:eastAsia="Arial" w:hAnsi="Arial" w:cs="Arial"/>
          <w:sz w:val="16"/>
          <w:szCs w:val="22"/>
        </w:rPr>
        <w:t>contractor</w:t>
      </w:r>
      <w:r w:rsidRPr="00A36A6F">
        <w:rPr>
          <w:rFonts w:ascii="Arial" w:eastAsia="Arial" w:hAnsi="Arial" w:cs="Arial"/>
          <w:spacing w:val="-5"/>
          <w:sz w:val="16"/>
          <w:szCs w:val="22"/>
        </w:rPr>
        <w:t xml:space="preserve"> </w:t>
      </w:r>
      <w:r w:rsidRPr="00A36A6F">
        <w:rPr>
          <w:rFonts w:ascii="Arial" w:eastAsia="Arial" w:hAnsi="Arial" w:cs="Arial"/>
          <w:sz w:val="16"/>
          <w:szCs w:val="22"/>
        </w:rPr>
        <w:t>is</w:t>
      </w:r>
      <w:r w:rsidRPr="00A36A6F">
        <w:rPr>
          <w:rFonts w:ascii="Arial" w:eastAsia="Arial" w:hAnsi="Arial" w:cs="Arial"/>
          <w:spacing w:val="-4"/>
          <w:sz w:val="16"/>
          <w:szCs w:val="22"/>
        </w:rPr>
        <w:t xml:space="preserve"> </w:t>
      </w:r>
      <w:r w:rsidRPr="00A36A6F">
        <w:rPr>
          <w:rFonts w:ascii="Arial" w:eastAsia="Arial" w:hAnsi="Arial" w:cs="Arial"/>
          <w:sz w:val="16"/>
          <w:szCs w:val="22"/>
        </w:rPr>
        <w:t>not</w:t>
      </w:r>
      <w:r w:rsidRPr="00A36A6F">
        <w:rPr>
          <w:rFonts w:ascii="Arial" w:eastAsia="Arial" w:hAnsi="Arial" w:cs="Arial"/>
          <w:spacing w:val="-5"/>
          <w:sz w:val="16"/>
          <w:szCs w:val="22"/>
        </w:rPr>
        <w:t xml:space="preserve"> </w:t>
      </w:r>
      <w:r w:rsidRPr="00A36A6F">
        <w:rPr>
          <w:rFonts w:ascii="Arial" w:eastAsia="Arial" w:hAnsi="Arial" w:cs="Arial"/>
          <w:sz w:val="16"/>
          <w:szCs w:val="22"/>
        </w:rPr>
        <w:t>required</w:t>
      </w:r>
      <w:r w:rsidRPr="00A36A6F">
        <w:rPr>
          <w:rFonts w:ascii="Arial" w:eastAsia="Arial" w:hAnsi="Arial" w:cs="Arial"/>
          <w:spacing w:val="-5"/>
          <w:sz w:val="16"/>
          <w:szCs w:val="22"/>
        </w:rPr>
        <w:t xml:space="preserve"> </w:t>
      </w:r>
      <w:r w:rsidRPr="00A36A6F">
        <w:rPr>
          <w:rFonts w:ascii="Arial" w:eastAsia="Arial" w:hAnsi="Arial" w:cs="Arial"/>
          <w:sz w:val="16"/>
          <w:szCs w:val="22"/>
        </w:rPr>
        <w:t>to</w:t>
      </w:r>
      <w:r w:rsidRPr="00A36A6F">
        <w:rPr>
          <w:rFonts w:ascii="Arial" w:eastAsia="Arial" w:hAnsi="Arial" w:cs="Arial"/>
          <w:spacing w:val="-5"/>
          <w:sz w:val="16"/>
          <w:szCs w:val="22"/>
        </w:rPr>
        <w:t xml:space="preserve"> </w:t>
      </w:r>
      <w:r w:rsidRPr="00A36A6F">
        <w:rPr>
          <w:rFonts w:ascii="Arial" w:eastAsia="Arial" w:hAnsi="Arial" w:cs="Arial"/>
          <w:sz w:val="16"/>
          <w:szCs w:val="22"/>
        </w:rPr>
        <w:t>grant</w:t>
      </w:r>
      <w:r w:rsidRPr="00A36A6F">
        <w:rPr>
          <w:rFonts w:ascii="Arial" w:eastAsia="Arial" w:hAnsi="Arial" w:cs="Arial"/>
          <w:spacing w:val="-5"/>
          <w:sz w:val="16"/>
          <w:szCs w:val="22"/>
        </w:rPr>
        <w:t xml:space="preserve"> </w:t>
      </w:r>
      <w:r w:rsidRPr="00A36A6F">
        <w:rPr>
          <w:rFonts w:ascii="Arial" w:eastAsia="Arial" w:hAnsi="Arial" w:cs="Arial"/>
          <w:sz w:val="16"/>
          <w:szCs w:val="22"/>
        </w:rPr>
        <w:t>employment</w:t>
      </w:r>
      <w:r w:rsidRPr="00A36A6F">
        <w:rPr>
          <w:rFonts w:ascii="Arial" w:eastAsia="Arial" w:hAnsi="Arial" w:cs="Arial"/>
          <w:spacing w:val="-5"/>
          <w:sz w:val="16"/>
          <w:szCs w:val="22"/>
        </w:rPr>
        <w:t xml:space="preserve"> </w:t>
      </w:r>
      <w:r w:rsidRPr="00A36A6F">
        <w:rPr>
          <w:rFonts w:ascii="Arial" w:eastAsia="Arial" w:hAnsi="Arial" w:cs="Arial"/>
          <w:sz w:val="16"/>
          <w:szCs w:val="22"/>
        </w:rPr>
        <w:t>to any job applicants who, in his opinion, are not qualified to perform the classification of work required.</w:t>
      </w:r>
    </w:p>
    <w:p w14:paraId="2D116A7A" w14:textId="77777777" w:rsidR="00A36A6F" w:rsidRPr="00A36A6F" w:rsidRDefault="00A36A6F" w:rsidP="00697D10">
      <w:pPr>
        <w:widowControl w:val="0"/>
        <w:autoSpaceDE w:val="0"/>
        <w:autoSpaceDN w:val="0"/>
        <w:rPr>
          <w:rFonts w:ascii="Arial" w:eastAsia="Arial" w:hAnsi="Arial" w:cs="Arial"/>
          <w:sz w:val="16"/>
          <w:szCs w:val="16"/>
        </w:rPr>
      </w:pPr>
    </w:p>
    <w:p w14:paraId="102E99F9" w14:textId="77777777" w:rsidR="00A36A6F" w:rsidRPr="00A36A6F" w:rsidRDefault="00A36A6F" w:rsidP="00697D10">
      <w:pPr>
        <w:widowControl w:val="0"/>
        <w:numPr>
          <w:ilvl w:val="1"/>
          <w:numId w:val="9"/>
        </w:numPr>
        <w:tabs>
          <w:tab w:val="left" w:pos="383"/>
        </w:tabs>
        <w:autoSpaceDE w:val="0"/>
        <w:autoSpaceDN w:val="0"/>
        <w:ind w:right="5014" w:firstLine="88"/>
        <w:jc w:val="left"/>
        <w:rPr>
          <w:rFonts w:ascii="Arial" w:eastAsia="Arial" w:hAnsi="Arial" w:cs="Arial"/>
          <w:sz w:val="16"/>
          <w:szCs w:val="22"/>
        </w:rPr>
      </w:pPr>
      <w:r w:rsidRPr="00A36A6F">
        <w:rPr>
          <w:rFonts w:ascii="Arial" w:eastAsia="Arial" w:hAnsi="Arial" w:cs="Arial"/>
          <w:sz w:val="16"/>
          <w:szCs w:val="22"/>
        </w:rPr>
        <w:t>If, within one week following the placing of a job order by the contractor with the State Employment Service, the State Employment Service is unable to refer any qualified job applicants to the contractor, or less than the number requested, the State Employment Service will forward a certificate to the contractor indicating the unavailability of applicants.</w:t>
      </w:r>
      <w:r w:rsidRPr="00A36A6F">
        <w:rPr>
          <w:rFonts w:ascii="Arial" w:eastAsia="Arial" w:hAnsi="Arial" w:cs="Arial"/>
          <w:spacing w:val="40"/>
          <w:sz w:val="16"/>
          <w:szCs w:val="22"/>
        </w:rPr>
        <w:t xml:space="preserve"> </w:t>
      </w:r>
      <w:r w:rsidRPr="00A36A6F">
        <w:rPr>
          <w:rFonts w:ascii="Arial" w:eastAsia="Arial" w:hAnsi="Arial" w:cs="Arial"/>
          <w:sz w:val="16"/>
          <w:szCs w:val="22"/>
        </w:rPr>
        <w:t xml:space="preserve">Such </w:t>
      </w:r>
      <w:proofErr w:type="gramStart"/>
      <w:r w:rsidRPr="00A36A6F">
        <w:rPr>
          <w:rFonts w:ascii="Arial" w:eastAsia="Arial" w:hAnsi="Arial" w:cs="Arial"/>
          <w:sz w:val="16"/>
          <w:szCs w:val="22"/>
        </w:rPr>
        <w:t>certificate</w:t>
      </w:r>
      <w:proofErr w:type="gramEnd"/>
      <w:r w:rsidRPr="00A36A6F">
        <w:rPr>
          <w:rFonts w:ascii="Arial" w:eastAsia="Arial" w:hAnsi="Arial" w:cs="Arial"/>
          <w:sz w:val="16"/>
          <w:szCs w:val="22"/>
        </w:rPr>
        <w:t xml:space="preserve"> </w:t>
      </w:r>
      <w:proofErr w:type="gramStart"/>
      <w:r w:rsidRPr="00A36A6F">
        <w:rPr>
          <w:rFonts w:ascii="Arial" w:eastAsia="Arial" w:hAnsi="Arial" w:cs="Arial"/>
          <w:sz w:val="16"/>
          <w:szCs w:val="22"/>
        </w:rPr>
        <w:t>shall</w:t>
      </w:r>
      <w:proofErr w:type="gramEnd"/>
      <w:r w:rsidRPr="00A36A6F">
        <w:rPr>
          <w:rFonts w:ascii="Arial" w:eastAsia="Arial" w:hAnsi="Arial" w:cs="Arial"/>
          <w:sz w:val="16"/>
          <w:szCs w:val="22"/>
        </w:rPr>
        <w:t xml:space="preserve"> be made </w:t>
      </w:r>
      <w:proofErr w:type="gramStart"/>
      <w:r w:rsidRPr="00A36A6F">
        <w:rPr>
          <w:rFonts w:ascii="Arial" w:eastAsia="Arial" w:hAnsi="Arial" w:cs="Arial"/>
          <w:sz w:val="16"/>
          <w:szCs w:val="22"/>
        </w:rPr>
        <w:t>a part</w:t>
      </w:r>
      <w:proofErr w:type="gramEnd"/>
      <w:r w:rsidRPr="00A36A6F">
        <w:rPr>
          <w:rFonts w:ascii="Arial" w:eastAsia="Arial" w:hAnsi="Arial" w:cs="Arial"/>
          <w:sz w:val="16"/>
          <w:szCs w:val="22"/>
        </w:rPr>
        <w:t xml:space="preserve"> of the contractor's permanent project records.</w:t>
      </w:r>
      <w:r w:rsidRPr="00A36A6F">
        <w:rPr>
          <w:rFonts w:ascii="Arial" w:eastAsia="Arial" w:hAnsi="Arial" w:cs="Arial"/>
          <w:spacing w:val="40"/>
          <w:sz w:val="16"/>
          <w:szCs w:val="22"/>
        </w:rPr>
        <w:t xml:space="preserve"> </w:t>
      </w:r>
      <w:r w:rsidRPr="00A36A6F">
        <w:rPr>
          <w:rFonts w:ascii="Arial" w:eastAsia="Arial" w:hAnsi="Arial" w:cs="Arial"/>
          <w:sz w:val="16"/>
          <w:szCs w:val="22"/>
        </w:rPr>
        <w:t xml:space="preserve">Upon receipt of this certificate, the contractor may employ </w:t>
      </w:r>
      <w:proofErr w:type="gramStart"/>
      <w:r w:rsidRPr="00A36A6F">
        <w:rPr>
          <w:rFonts w:ascii="Arial" w:eastAsia="Arial" w:hAnsi="Arial" w:cs="Arial"/>
          <w:sz w:val="16"/>
          <w:szCs w:val="22"/>
        </w:rPr>
        <w:t>persons</w:t>
      </w:r>
      <w:proofErr w:type="gramEnd"/>
      <w:r w:rsidRPr="00A36A6F">
        <w:rPr>
          <w:rFonts w:ascii="Arial" w:eastAsia="Arial" w:hAnsi="Arial" w:cs="Arial"/>
          <w:sz w:val="16"/>
          <w:szCs w:val="22"/>
        </w:rPr>
        <w:t xml:space="preserve"> who do not normally</w:t>
      </w:r>
      <w:r w:rsidRPr="00A36A6F">
        <w:rPr>
          <w:rFonts w:ascii="Arial" w:eastAsia="Arial" w:hAnsi="Arial" w:cs="Arial"/>
          <w:spacing w:val="-2"/>
          <w:sz w:val="16"/>
          <w:szCs w:val="22"/>
        </w:rPr>
        <w:t xml:space="preserve"> </w:t>
      </w:r>
      <w:r w:rsidRPr="00A36A6F">
        <w:rPr>
          <w:rFonts w:ascii="Arial" w:eastAsia="Arial" w:hAnsi="Arial" w:cs="Arial"/>
          <w:sz w:val="16"/>
          <w:szCs w:val="22"/>
        </w:rPr>
        <w:t>reside</w:t>
      </w:r>
      <w:r w:rsidRPr="00A36A6F">
        <w:rPr>
          <w:rFonts w:ascii="Arial" w:eastAsia="Arial" w:hAnsi="Arial" w:cs="Arial"/>
          <w:spacing w:val="-3"/>
          <w:sz w:val="16"/>
          <w:szCs w:val="22"/>
        </w:rPr>
        <w:t xml:space="preserve"> </w:t>
      </w:r>
      <w:r w:rsidRPr="00A36A6F">
        <w:rPr>
          <w:rFonts w:ascii="Arial" w:eastAsia="Arial" w:hAnsi="Arial" w:cs="Arial"/>
          <w:sz w:val="16"/>
          <w:szCs w:val="22"/>
        </w:rPr>
        <w:t>in</w:t>
      </w:r>
      <w:r w:rsidRPr="00A36A6F">
        <w:rPr>
          <w:rFonts w:ascii="Arial" w:eastAsia="Arial" w:hAnsi="Arial" w:cs="Arial"/>
          <w:spacing w:val="-3"/>
          <w:sz w:val="16"/>
          <w:szCs w:val="22"/>
        </w:rPr>
        <w:t xml:space="preserve"> </w:t>
      </w:r>
      <w:r w:rsidRPr="00A36A6F">
        <w:rPr>
          <w:rFonts w:ascii="Arial" w:eastAsia="Arial" w:hAnsi="Arial" w:cs="Arial"/>
          <w:sz w:val="16"/>
          <w:szCs w:val="22"/>
        </w:rPr>
        <w:t>the</w:t>
      </w:r>
      <w:r w:rsidRPr="00A36A6F">
        <w:rPr>
          <w:rFonts w:ascii="Arial" w:eastAsia="Arial" w:hAnsi="Arial" w:cs="Arial"/>
          <w:spacing w:val="-3"/>
          <w:sz w:val="16"/>
          <w:szCs w:val="22"/>
        </w:rPr>
        <w:t xml:space="preserve"> </w:t>
      </w:r>
      <w:r w:rsidRPr="00A36A6F">
        <w:rPr>
          <w:rFonts w:ascii="Arial" w:eastAsia="Arial" w:hAnsi="Arial" w:cs="Arial"/>
          <w:sz w:val="16"/>
          <w:szCs w:val="22"/>
        </w:rPr>
        <w:t>labor</w:t>
      </w:r>
      <w:r w:rsidRPr="00A36A6F">
        <w:rPr>
          <w:rFonts w:ascii="Arial" w:eastAsia="Arial" w:hAnsi="Arial" w:cs="Arial"/>
          <w:spacing w:val="-3"/>
          <w:sz w:val="16"/>
          <w:szCs w:val="22"/>
        </w:rPr>
        <w:t xml:space="preserve"> </w:t>
      </w:r>
      <w:r w:rsidRPr="00A36A6F">
        <w:rPr>
          <w:rFonts w:ascii="Arial" w:eastAsia="Arial" w:hAnsi="Arial" w:cs="Arial"/>
          <w:sz w:val="16"/>
          <w:szCs w:val="22"/>
        </w:rPr>
        <w:t>area</w:t>
      </w:r>
      <w:r w:rsidRPr="00A36A6F">
        <w:rPr>
          <w:rFonts w:ascii="Arial" w:eastAsia="Arial" w:hAnsi="Arial" w:cs="Arial"/>
          <w:spacing w:val="-3"/>
          <w:sz w:val="16"/>
          <w:szCs w:val="22"/>
        </w:rPr>
        <w:t xml:space="preserve"> </w:t>
      </w:r>
      <w:r w:rsidRPr="00A36A6F">
        <w:rPr>
          <w:rFonts w:ascii="Arial" w:eastAsia="Arial" w:hAnsi="Arial" w:cs="Arial"/>
          <w:sz w:val="16"/>
          <w:szCs w:val="22"/>
        </w:rPr>
        <w:t>to</w:t>
      </w:r>
      <w:r w:rsidRPr="00A36A6F">
        <w:rPr>
          <w:rFonts w:ascii="Arial" w:eastAsia="Arial" w:hAnsi="Arial" w:cs="Arial"/>
          <w:spacing w:val="-3"/>
          <w:sz w:val="16"/>
          <w:szCs w:val="22"/>
        </w:rPr>
        <w:t xml:space="preserve"> </w:t>
      </w:r>
      <w:r w:rsidRPr="00A36A6F">
        <w:rPr>
          <w:rFonts w:ascii="Arial" w:eastAsia="Arial" w:hAnsi="Arial" w:cs="Arial"/>
          <w:sz w:val="16"/>
          <w:szCs w:val="22"/>
        </w:rPr>
        <w:t>fill</w:t>
      </w:r>
      <w:r w:rsidRPr="00A36A6F">
        <w:rPr>
          <w:rFonts w:ascii="Arial" w:eastAsia="Arial" w:hAnsi="Arial" w:cs="Arial"/>
          <w:spacing w:val="-2"/>
          <w:sz w:val="16"/>
          <w:szCs w:val="22"/>
        </w:rPr>
        <w:t xml:space="preserve"> </w:t>
      </w:r>
      <w:r w:rsidRPr="00A36A6F">
        <w:rPr>
          <w:rFonts w:ascii="Arial" w:eastAsia="Arial" w:hAnsi="Arial" w:cs="Arial"/>
          <w:sz w:val="16"/>
          <w:szCs w:val="22"/>
        </w:rPr>
        <w:t>positions</w:t>
      </w:r>
      <w:r w:rsidRPr="00A36A6F">
        <w:rPr>
          <w:rFonts w:ascii="Arial" w:eastAsia="Arial" w:hAnsi="Arial" w:cs="Arial"/>
          <w:spacing w:val="-2"/>
          <w:sz w:val="16"/>
          <w:szCs w:val="22"/>
        </w:rPr>
        <w:t xml:space="preserve"> </w:t>
      </w:r>
      <w:r w:rsidRPr="00A36A6F">
        <w:rPr>
          <w:rFonts w:ascii="Arial" w:eastAsia="Arial" w:hAnsi="Arial" w:cs="Arial"/>
          <w:sz w:val="16"/>
          <w:szCs w:val="22"/>
        </w:rPr>
        <w:t>covered</w:t>
      </w:r>
      <w:r w:rsidRPr="00A36A6F">
        <w:rPr>
          <w:rFonts w:ascii="Arial" w:eastAsia="Arial" w:hAnsi="Arial" w:cs="Arial"/>
          <w:spacing w:val="-3"/>
          <w:sz w:val="16"/>
          <w:szCs w:val="22"/>
        </w:rPr>
        <w:t xml:space="preserve"> </w:t>
      </w:r>
      <w:r w:rsidRPr="00A36A6F">
        <w:rPr>
          <w:rFonts w:ascii="Arial" w:eastAsia="Arial" w:hAnsi="Arial" w:cs="Arial"/>
          <w:sz w:val="16"/>
          <w:szCs w:val="22"/>
        </w:rPr>
        <w:t>by</w:t>
      </w:r>
      <w:r w:rsidRPr="00A36A6F">
        <w:rPr>
          <w:rFonts w:ascii="Arial" w:eastAsia="Arial" w:hAnsi="Arial" w:cs="Arial"/>
          <w:spacing w:val="-2"/>
          <w:sz w:val="16"/>
          <w:szCs w:val="22"/>
        </w:rPr>
        <w:t xml:space="preserve"> </w:t>
      </w:r>
      <w:r w:rsidRPr="00A36A6F">
        <w:rPr>
          <w:rFonts w:ascii="Arial" w:eastAsia="Arial" w:hAnsi="Arial" w:cs="Arial"/>
          <w:sz w:val="16"/>
          <w:szCs w:val="22"/>
        </w:rPr>
        <w:t>the certificate,</w:t>
      </w:r>
      <w:r w:rsidRPr="00A36A6F">
        <w:rPr>
          <w:rFonts w:ascii="Arial" w:eastAsia="Arial" w:hAnsi="Arial" w:cs="Arial"/>
          <w:spacing w:val="-7"/>
          <w:sz w:val="16"/>
          <w:szCs w:val="22"/>
        </w:rPr>
        <w:t xml:space="preserve"> </w:t>
      </w:r>
      <w:r w:rsidRPr="00A36A6F">
        <w:rPr>
          <w:rFonts w:ascii="Arial" w:eastAsia="Arial" w:hAnsi="Arial" w:cs="Arial"/>
          <w:sz w:val="16"/>
          <w:szCs w:val="22"/>
        </w:rPr>
        <w:t>notwithstanding</w:t>
      </w:r>
      <w:r w:rsidRPr="00A36A6F">
        <w:rPr>
          <w:rFonts w:ascii="Arial" w:eastAsia="Arial" w:hAnsi="Arial" w:cs="Arial"/>
          <w:spacing w:val="-7"/>
          <w:sz w:val="16"/>
          <w:szCs w:val="22"/>
        </w:rPr>
        <w:t xml:space="preserve"> </w:t>
      </w:r>
      <w:r w:rsidRPr="00A36A6F">
        <w:rPr>
          <w:rFonts w:ascii="Arial" w:eastAsia="Arial" w:hAnsi="Arial" w:cs="Arial"/>
          <w:sz w:val="16"/>
          <w:szCs w:val="22"/>
        </w:rPr>
        <w:t>the</w:t>
      </w:r>
      <w:r w:rsidRPr="00A36A6F">
        <w:rPr>
          <w:rFonts w:ascii="Arial" w:eastAsia="Arial" w:hAnsi="Arial" w:cs="Arial"/>
          <w:spacing w:val="-7"/>
          <w:sz w:val="16"/>
          <w:szCs w:val="22"/>
        </w:rPr>
        <w:t xml:space="preserve"> </w:t>
      </w:r>
      <w:r w:rsidRPr="00A36A6F">
        <w:rPr>
          <w:rFonts w:ascii="Arial" w:eastAsia="Arial" w:hAnsi="Arial" w:cs="Arial"/>
          <w:sz w:val="16"/>
          <w:szCs w:val="22"/>
        </w:rPr>
        <w:t>provisions</w:t>
      </w:r>
      <w:r w:rsidRPr="00A36A6F">
        <w:rPr>
          <w:rFonts w:ascii="Arial" w:eastAsia="Arial" w:hAnsi="Arial" w:cs="Arial"/>
          <w:spacing w:val="-6"/>
          <w:sz w:val="16"/>
          <w:szCs w:val="22"/>
        </w:rPr>
        <w:t xml:space="preserve"> </w:t>
      </w:r>
      <w:r w:rsidRPr="00A36A6F">
        <w:rPr>
          <w:rFonts w:ascii="Arial" w:eastAsia="Arial" w:hAnsi="Arial" w:cs="Arial"/>
          <w:sz w:val="16"/>
          <w:szCs w:val="22"/>
        </w:rPr>
        <w:t>of</w:t>
      </w:r>
      <w:r w:rsidRPr="00A36A6F">
        <w:rPr>
          <w:rFonts w:ascii="Arial" w:eastAsia="Arial" w:hAnsi="Arial" w:cs="Arial"/>
          <w:spacing w:val="-7"/>
          <w:sz w:val="16"/>
          <w:szCs w:val="22"/>
        </w:rPr>
        <w:t xml:space="preserve"> </w:t>
      </w:r>
      <w:r w:rsidRPr="00A36A6F">
        <w:rPr>
          <w:rFonts w:ascii="Arial" w:eastAsia="Arial" w:hAnsi="Arial" w:cs="Arial"/>
          <w:sz w:val="16"/>
          <w:szCs w:val="22"/>
        </w:rPr>
        <w:t>subparagraph</w:t>
      </w:r>
      <w:r w:rsidRPr="00A36A6F">
        <w:rPr>
          <w:rFonts w:ascii="Arial" w:eastAsia="Arial" w:hAnsi="Arial" w:cs="Arial"/>
          <w:spacing w:val="-7"/>
          <w:sz w:val="16"/>
          <w:szCs w:val="22"/>
        </w:rPr>
        <w:t xml:space="preserve"> </w:t>
      </w:r>
      <w:r w:rsidRPr="00A36A6F">
        <w:rPr>
          <w:rFonts w:ascii="Arial" w:eastAsia="Arial" w:hAnsi="Arial" w:cs="Arial"/>
          <w:sz w:val="16"/>
          <w:szCs w:val="22"/>
        </w:rPr>
        <w:t xml:space="preserve">(1c) </w:t>
      </w:r>
      <w:r w:rsidRPr="00A36A6F">
        <w:rPr>
          <w:rFonts w:ascii="Arial" w:eastAsia="Arial" w:hAnsi="Arial" w:cs="Arial"/>
          <w:spacing w:val="-2"/>
          <w:sz w:val="16"/>
          <w:szCs w:val="22"/>
        </w:rPr>
        <w:t>above.</w:t>
      </w:r>
    </w:p>
    <w:p w14:paraId="66D59C27" w14:textId="77777777" w:rsidR="00A36A6F" w:rsidRPr="00A36A6F" w:rsidRDefault="00A36A6F" w:rsidP="00697D10">
      <w:pPr>
        <w:widowControl w:val="0"/>
        <w:numPr>
          <w:ilvl w:val="1"/>
          <w:numId w:val="9"/>
        </w:numPr>
        <w:tabs>
          <w:tab w:val="left" w:pos="550"/>
        </w:tabs>
        <w:autoSpaceDE w:val="0"/>
        <w:autoSpaceDN w:val="0"/>
        <w:spacing w:before="183"/>
        <w:ind w:right="5103" w:firstLine="177"/>
        <w:jc w:val="left"/>
        <w:rPr>
          <w:rFonts w:ascii="Arial" w:eastAsia="Arial" w:hAnsi="Arial" w:cs="Arial"/>
          <w:sz w:val="16"/>
          <w:szCs w:val="22"/>
        </w:rPr>
      </w:pPr>
      <w:r w:rsidRPr="00A36A6F">
        <w:rPr>
          <w:rFonts w:ascii="Arial" w:eastAsia="Arial" w:hAnsi="Arial" w:cs="Arial"/>
          <w:sz w:val="16"/>
          <w:szCs w:val="22"/>
        </w:rPr>
        <w:t>The provisions of 23 CFR 633.207(e) allow the contracting</w:t>
      </w:r>
      <w:r w:rsidRPr="00A36A6F">
        <w:rPr>
          <w:rFonts w:ascii="Arial" w:eastAsia="Arial" w:hAnsi="Arial" w:cs="Arial"/>
          <w:spacing w:val="-6"/>
          <w:sz w:val="16"/>
          <w:szCs w:val="22"/>
        </w:rPr>
        <w:t xml:space="preserve"> </w:t>
      </w:r>
      <w:r w:rsidRPr="00A36A6F">
        <w:rPr>
          <w:rFonts w:ascii="Arial" w:eastAsia="Arial" w:hAnsi="Arial" w:cs="Arial"/>
          <w:sz w:val="16"/>
          <w:szCs w:val="22"/>
        </w:rPr>
        <w:t>agency</w:t>
      </w:r>
      <w:r w:rsidRPr="00A36A6F">
        <w:rPr>
          <w:rFonts w:ascii="Arial" w:eastAsia="Arial" w:hAnsi="Arial" w:cs="Arial"/>
          <w:spacing w:val="-5"/>
          <w:sz w:val="16"/>
          <w:szCs w:val="22"/>
        </w:rPr>
        <w:t xml:space="preserve"> </w:t>
      </w:r>
      <w:r w:rsidRPr="00A36A6F">
        <w:rPr>
          <w:rFonts w:ascii="Arial" w:eastAsia="Arial" w:hAnsi="Arial" w:cs="Arial"/>
          <w:sz w:val="16"/>
          <w:szCs w:val="22"/>
        </w:rPr>
        <w:t>to</w:t>
      </w:r>
      <w:r w:rsidRPr="00A36A6F">
        <w:rPr>
          <w:rFonts w:ascii="Arial" w:eastAsia="Arial" w:hAnsi="Arial" w:cs="Arial"/>
          <w:spacing w:val="-6"/>
          <w:sz w:val="16"/>
          <w:szCs w:val="22"/>
        </w:rPr>
        <w:t xml:space="preserve"> </w:t>
      </w:r>
      <w:r w:rsidRPr="00A36A6F">
        <w:rPr>
          <w:rFonts w:ascii="Arial" w:eastAsia="Arial" w:hAnsi="Arial" w:cs="Arial"/>
          <w:sz w:val="16"/>
          <w:szCs w:val="22"/>
        </w:rPr>
        <w:t>provide</w:t>
      </w:r>
      <w:r w:rsidRPr="00A36A6F">
        <w:rPr>
          <w:rFonts w:ascii="Arial" w:eastAsia="Arial" w:hAnsi="Arial" w:cs="Arial"/>
          <w:spacing w:val="-6"/>
          <w:sz w:val="16"/>
          <w:szCs w:val="22"/>
        </w:rPr>
        <w:t xml:space="preserve"> </w:t>
      </w:r>
      <w:r w:rsidRPr="00A36A6F">
        <w:rPr>
          <w:rFonts w:ascii="Arial" w:eastAsia="Arial" w:hAnsi="Arial" w:cs="Arial"/>
          <w:sz w:val="16"/>
          <w:szCs w:val="22"/>
        </w:rPr>
        <w:t>a</w:t>
      </w:r>
      <w:r w:rsidRPr="00A36A6F">
        <w:rPr>
          <w:rFonts w:ascii="Arial" w:eastAsia="Arial" w:hAnsi="Arial" w:cs="Arial"/>
          <w:spacing w:val="-6"/>
          <w:sz w:val="16"/>
          <w:szCs w:val="22"/>
        </w:rPr>
        <w:t xml:space="preserve"> </w:t>
      </w:r>
      <w:r w:rsidRPr="00A36A6F">
        <w:rPr>
          <w:rFonts w:ascii="Arial" w:eastAsia="Arial" w:hAnsi="Arial" w:cs="Arial"/>
          <w:sz w:val="16"/>
          <w:szCs w:val="22"/>
        </w:rPr>
        <w:t>contractual</w:t>
      </w:r>
      <w:r w:rsidRPr="00A36A6F">
        <w:rPr>
          <w:rFonts w:ascii="Arial" w:eastAsia="Arial" w:hAnsi="Arial" w:cs="Arial"/>
          <w:spacing w:val="-5"/>
          <w:sz w:val="16"/>
          <w:szCs w:val="22"/>
        </w:rPr>
        <w:t xml:space="preserve"> </w:t>
      </w:r>
      <w:r w:rsidRPr="00A36A6F">
        <w:rPr>
          <w:rFonts w:ascii="Arial" w:eastAsia="Arial" w:hAnsi="Arial" w:cs="Arial"/>
          <w:sz w:val="16"/>
          <w:szCs w:val="22"/>
        </w:rPr>
        <w:t>preference</w:t>
      </w:r>
      <w:r w:rsidRPr="00A36A6F">
        <w:rPr>
          <w:rFonts w:ascii="Arial" w:eastAsia="Arial" w:hAnsi="Arial" w:cs="Arial"/>
          <w:spacing w:val="-6"/>
          <w:sz w:val="16"/>
          <w:szCs w:val="22"/>
        </w:rPr>
        <w:t xml:space="preserve"> </w:t>
      </w:r>
      <w:r w:rsidRPr="00A36A6F">
        <w:rPr>
          <w:rFonts w:ascii="Arial" w:eastAsia="Arial" w:hAnsi="Arial" w:cs="Arial"/>
          <w:sz w:val="16"/>
          <w:szCs w:val="22"/>
        </w:rPr>
        <w:t>for</w:t>
      </w:r>
      <w:r w:rsidRPr="00A36A6F">
        <w:rPr>
          <w:rFonts w:ascii="Arial" w:eastAsia="Arial" w:hAnsi="Arial" w:cs="Arial"/>
          <w:spacing w:val="-6"/>
          <w:sz w:val="16"/>
          <w:szCs w:val="22"/>
        </w:rPr>
        <w:t xml:space="preserve"> </w:t>
      </w:r>
      <w:r w:rsidRPr="00A36A6F">
        <w:rPr>
          <w:rFonts w:ascii="Arial" w:eastAsia="Arial" w:hAnsi="Arial" w:cs="Arial"/>
          <w:sz w:val="16"/>
          <w:szCs w:val="22"/>
        </w:rPr>
        <w:t xml:space="preserve">the use of mineral resource materials native to the Appalachian </w:t>
      </w:r>
      <w:r w:rsidRPr="00A36A6F">
        <w:rPr>
          <w:rFonts w:ascii="Arial" w:eastAsia="Arial" w:hAnsi="Arial" w:cs="Arial"/>
          <w:spacing w:val="-2"/>
          <w:sz w:val="16"/>
          <w:szCs w:val="22"/>
        </w:rPr>
        <w:t>region.</w:t>
      </w:r>
    </w:p>
    <w:p w14:paraId="2BD474F0" w14:textId="77777777" w:rsidR="00A36A6F" w:rsidRPr="00A36A6F" w:rsidRDefault="00A36A6F" w:rsidP="00697D10">
      <w:pPr>
        <w:widowControl w:val="0"/>
        <w:numPr>
          <w:ilvl w:val="1"/>
          <w:numId w:val="9"/>
        </w:numPr>
        <w:tabs>
          <w:tab w:val="left" w:pos="383"/>
        </w:tabs>
        <w:autoSpaceDE w:val="0"/>
        <w:autoSpaceDN w:val="0"/>
        <w:ind w:right="5219" w:firstLine="88"/>
        <w:jc w:val="left"/>
        <w:rPr>
          <w:rFonts w:ascii="Arial" w:eastAsia="Arial" w:hAnsi="Arial" w:cs="Arial"/>
          <w:sz w:val="16"/>
          <w:szCs w:val="22"/>
        </w:rPr>
      </w:pPr>
      <w:r w:rsidRPr="00A36A6F">
        <w:rPr>
          <w:rFonts w:ascii="Arial" w:eastAsia="Arial" w:hAnsi="Arial" w:cs="Arial"/>
          <w:sz w:val="16"/>
          <w:szCs w:val="22"/>
        </w:rPr>
        <w:t>The</w:t>
      </w:r>
      <w:r w:rsidRPr="00A36A6F">
        <w:rPr>
          <w:rFonts w:ascii="Arial" w:eastAsia="Arial" w:hAnsi="Arial" w:cs="Arial"/>
          <w:spacing w:val="-3"/>
          <w:sz w:val="16"/>
          <w:szCs w:val="22"/>
        </w:rPr>
        <w:t xml:space="preserve"> </w:t>
      </w:r>
      <w:r w:rsidRPr="00A36A6F">
        <w:rPr>
          <w:rFonts w:ascii="Arial" w:eastAsia="Arial" w:hAnsi="Arial" w:cs="Arial"/>
          <w:sz w:val="16"/>
          <w:szCs w:val="22"/>
        </w:rPr>
        <w:t>contractor</w:t>
      </w:r>
      <w:r w:rsidRPr="00A36A6F">
        <w:rPr>
          <w:rFonts w:ascii="Arial" w:eastAsia="Arial" w:hAnsi="Arial" w:cs="Arial"/>
          <w:spacing w:val="-3"/>
          <w:sz w:val="16"/>
          <w:szCs w:val="22"/>
        </w:rPr>
        <w:t xml:space="preserve"> </w:t>
      </w:r>
      <w:r w:rsidRPr="00A36A6F">
        <w:rPr>
          <w:rFonts w:ascii="Arial" w:eastAsia="Arial" w:hAnsi="Arial" w:cs="Arial"/>
          <w:sz w:val="16"/>
          <w:szCs w:val="22"/>
        </w:rPr>
        <w:t>shall</w:t>
      </w:r>
      <w:r w:rsidRPr="00A36A6F">
        <w:rPr>
          <w:rFonts w:ascii="Arial" w:eastAsia="Arial" w:hAnsi="Arial" w:cs="Arial"/>
          <w:spacing w:val="-2"/>
          <w:sz w:val="16"/>
          <w:szCs w:val="22"/>
        </w:rPr>
        <w:t xml:space="preserve"> </w:t>
      </w:r>
      <w:r w:rsidRPr="00A36A6F">
        <w:rPr>
          <w:rFonts w:ascii="Arial" w:eastAsia="Arial" w:hAnsi="Arial" w:cs="Arial"/>
          <w:sz w:val="16"/>
          <w:szCs w:val="22"/>
        </w:rPr>
        <w:t>include</w:t>
      </w:r>
      <w:r w:rsidRPr="00A36A6F">
        <w:rPr>
          <w:rFonts w:ascii="Arial" w:eastAsia="Arial" w:hAnsi="Arial" w:cs="Arial"/>
          <w:spacing w:val="-3"/>
          <w:sz w:val="16"/>
          <w:szCs w:val="22"/>
        </w:rPr>
        <w:t xml:space="preserve"> </w:t>
      </w:r>
      <w:r w:rsidRPr="00A36A6F">
        <w:rPr>
          <w:rFonts w:ascii="Arial" w:eastAsia="Arial" w:hAnsi="Arial" w:cs="Arial"/>
          <w:sz w:val="16"/>
          <w:szCs w:val="22"/>
        </w:rPr>
        <w:t>the</w:t>
      </w:r>
      <w:r w:rsidRPr="00A36A6F">
        <w:rPr>
          <w:rFonts w:ascii="Arial" w:eastAsia="Arial" w:hAnsi="Arial" w:cs="Arial"/>
          <w:spacing w:val="-3"/>
          <w:sz w:val="16"/>
          <w:szCs w:val="22"/>
        </w:rPr>
        <w:t xml:space="preserve"> </w:t>
      </w:r>
      <w:r w:rsidRPr="00A36A6F">
        <w:rPr>
          <w:rFonts w:ascii="Arial" w:eastAsia="Arial" w:hAnsi="Arial" w:cs="Arial"/>
          <w:sz w:val="16"/>
          <w:szCs w:val="22"/>
        </w:rPr>
        <w:t>provisions</w:t>
      </w:r>
      <w:r w:rsidRPr="00A36A6F">
        <w:rPr>
          <w:rFonts w:ascii="Arial" w:eastAsia="Arial" w:hAnsi="Arial" w:cs="Arial"/>
          <w:spacing w:val="-2"/>
          <w:sz w:val="16"/>
          <w:szCs w:val="22"/>
        </w:rPr>
        <w:t xml:space="preserve"> </w:t>
      </w:r>
      <w:r w:rsidRPr="00A36A6F">
        <w:rPr>
          <w:rFonts w:ascii="Arial" w:eastAsia="Arial" w:hAnsi="Arial" w:cs="Arial"/>
          <w:sz w:val="16"/>
          <w:szCs w:val="22"/>
        </w:rPr>
        <w:t>of</w:t>
      </w:r>
      <w:r w:rsidRPr="00A36A6F">
        <w:rPr>
          <w:rFonts w:ascii="Arial" w:eastAsia="Arial" w:hAnsi="Arial" w:cs="Arial"/>
          <w:spacing w:val="-3"/>
          <w:sz w:val="16"/>
          <w:szCs w:val="22"/>
        </w:rPr>
        <w:t xml:space="preserve"> </w:t>
      </w:r>
      <w:r w:rsidRPr="00A36A6F">
        <w:rPr>
          <w:rFonts w:ascii="Arial" w:eastAsia="Arial" w:hAnsi="Arial" w:cs="Arial"/>
          <w:sz w:val="16"/>
          <w:szCs w:val="22"/>
        </w:rPr>
        <w:t>Sections</w:t>
      </w:r>
      <w:r w:rsidRPr="00A36A6F">
        <w:rPr>
          <w:rFonts w:ascii="Arial" w:eastAsia="Arial" w:hAnsi="Arial" w:cs="Arial"/>
          <w:spacing w:val="-2"/>
          <w:sz w:val="16"/>
          <w:szCs w:val="22"/>
        </w:rPr>
        <w:t xml:space="preserve"> </w:t>
      </w:r>
      <w:r w:rsidRPr="00A36A6F">
        <w:rPr>
          <w:rFonts w:ascii="Arial" w:eastAsia="Arial" w:hAnsi="Arial" w:cs="Arial"/>
          <w:sz w:val="16"/>
          <w:szCs w:val="22"/>
        </w:rPr>
        <w:t>1 through</w:t>
      </w:r>
      <w:r w:rsidRPr="00A36A6F">
        <w:rPr>
          <w:rFonts w:ascii="Arial" w:eastAsia="Arial" w:hAnsi="Arial" w:cs="Arial"/>
          <w:spacing w:val="-5"/>
          <w:sz w:val="16"/>
          <w:szCs w:val="22"/>
        </w:rPr>
        <w:t xml:space="preserve"> </w:t>
      </w:r>
      <w:r w:rsidRPr="00A36A6F">
        <w:rPr>
          <w:rFonts w:ascii="Arial" w:eastAsia="Arial" w:hAnsi="Arial" w:cs="Arial"/>
          <w:sz w:val="16"/>
          <w:szCs w:val="22"/>
        </w:rPr>
        <w:t>4</w:t>
      </w:r>
      <w:r w:rsidRPr="00A36A6F">
        <w:rPr>
          <w:rFonts w:ascii="Arial" w:eastAsia="Arial" w:hAnsi="Arial" w:cs="Arial"/>
          <w:spacing w:val="-3"/>
          <w:sz w:val="16"/>
          <w:szCs w:val="22"/>
        </w:rPr>
        <w:t xml:space="preserve"> </w:t>
      </w:r>
      <w:r w:rsidRPr="00A36A6F">
        <w:rPr>
          <w:rFonts w:ascii="Arial" w:eastAsia="Arial" w:hAnsi="Arial" w:cs="Arial"/>
          <w:sz w:val="16"/>
          <w:szCs w:val="22"/>
        </w:rPr>
        <w:t>of</w:t>
      </w:r>
      <w:r w:rsidRPr="00A36A6F">
        <w:rPr>
          <w:rFonts w:ascii="Arial" w:eastAsia="Arial" w:hAnsi="Arial" w:cs="Arial"/>
          <w:spacing w:val="-5"/>
          <w:sz w:val="16"/>
          <w:szCs w:val="22"/>
        </w:rPr>
        <w:t xml:space="preserve"> </w:t>
      </w:r>
      <w:r w:rsidRPr="00A36A6F">
        <w:rPr>
          <w:rFonts w:ascii="Arial" w:eastAsia="Arial" w:hAnsi="Arial" w:cs="Arial"/>
          <w:sz w:val="16"/>
          <w:szCs w:val="22"/>
        </w:rPr>
        <w:t>this</w:t>
      </w:r>
      <w:r w:rsidRPr="00A36A6F">
        <w:rPr>
          <w:rFonts w:ascii="Arial" w:eastAsia="Arial" w:hAnsi="Arial" w:cs="Arial"/>
          <w:spacing w:val="-4"/>
          <w:sz w:val="16"/>
          <w:szCs w:val="22"/>
        </w:rPr>
        <w:t xml:space="preserve"> </w:t>
      </w:r>
      <w:r w:rsidRPr="00A36A6F">
        <w:rPr>
          <w:rFonts w:ascii="Arial" w:eastAsia="Arial" w:hAnsi="Arial" w:cs="Arial"/>
          <w:sz w:val="16"/>
          <w:szCs w:val="22"/>
        </w:rPr>
        <w:t>Attachment</w:t>
      </w:r>
      <w:r w:rsidRPr="00A36A6F">
        <w:rPr>
          <w:rFonts w:ascii="Arial" w:eastAsia="Arial" w:hAnsi="Arial" w:cs="Arial"/>
          <w:spacing w:val="-5"/>
          <w:sz w:val="16"/>
          <w:szCs w:val="22"/>
        </w:rPr>
        <w:t xml:space="preserve"> </w:t>
      </w:r>
      <w:r w:rsidRPr="00A36A6F">
        <w:rPr>
          <w:rFonts w:ascii="Arial" w:eastAsia="Arial" w:hAnsi="Arial" w:cs="Arial"/>
          <w:sz w:val="16"/>
          <w:szCs w:val="22"/>
        </w:rPr>
        <w:t>A</w:t>
      </w:r>
      <w:r w:rsidRPr="00A36A6F">
        <w:rPr>
          <w:rFonts w:ascii="Arial" w:eastAsia="Arial" w:hAnsi="Arial" w:cs="Arial"/>
          <w:spacing w:val="-4"/>
          <w:sz w:val="16"/>
          <w:szCs w:val="22"/>
        </w:rPr>
        <w:t xml:space="preserve"> </w:t>
      </w:r>
      <w:r w:rsidRPr="00A36A6F">
        <w:rPr>
          <w:rFonts w:ascii="Arial" w:eastAsia="Arial" w:hAnsi="Arial" w:cs="Arial"/>
          <w:sz w:val="16"/>
          <w:szCs w:val="22"/>
        </w:rPr>
        <w:t>in</w:t>
      </w:r>
      <w:r w:rsidRPr="00A36A6F">
        <w:rPr>
          <w:rFonts w:ascii="Arial" w:eastAsia="Arial" w:hAnsi="Arial" w:cs="Arial"/>
          <w:spacing w:val="-5"/>
          <w:sz w:val="16"/>
          <w:szCs w:val="22"/>
        </w:rPr>
        <w:t xml:space="preserve"> </w:t>
      </w:r>
      <w:r w:rsidRPr="00A36A6F">
        <w:rPr>
          <w:rFonts w:ascii="Arial" w:eastAsia="Arial" w:hAnsi="Arial" w:cs="Arial"/>
          <w:sz w:val="16"/>
          <w:szCs w:val="22"/>
        </w:rPr>
        <w:t>every</w:t>
      </w:r>
      <w:r w:rsidRPr="00A36A6F">
        <w:rPr>
          <w:rFonts w:ascii="Arial" w:eastAsia="Arial" w:hAnsi="Arial" w:cs="Arial"/>
          <w:spacing w:val="-4"/>
          <w:sz w:val="16"/>
          <w:szCs w:val="22"/>
        </w:rPr>
        <w:t xml:space="preserve"> </w:t>
      </w:r>
      <w:r w:rsidRPr="00A36A6F">
        <w:rPr>
          <w:rFonts w:ascii="Arial" w:eastAsia="Arial" w:hAnsi="Arial" w:cs="Arial"/>
          <w:sz w:val="16"/>
          <w:szCs w:val="22"/>
        </w:rPr>
        <w:t>subcontract</w:t>
      </w:r>
      <w:r w:rsidRPr="00A36A6F">
        <w:rPr>
          <w:rFonts w:ascii="Arial" w:eastAsia="Arial" w:hAnsi="Arial" w:cs="Arial"/>
          <w:spacing w:val="-5"/>
          <w:sz w:val="16"/>
          <w:szCs w:val="22"/>
        </w:rPr>
        <w:t xml:space="preserve"> </w:t>
      </w:r>
      <w:r w:rsidRPr="00A36A6F">
        <w:rPr>
          <w:rFonts w:ascii="Arial" w:eastAsia="Arial" w:hAnsi="Arial" w:cs="Arial"/>
          <w:sz w:val="16"/>
          <w:szCs w:val="22"/>
        </w:rPr>
        <w:t>for</w:t>
      </w:r>
      <w:r w:rsidRPr="00A36A6F">
        <w:rPr>
          <w:rFonts w:ascii="Arial" w:eastAsia="Arial" w:hAnsi="Arial" w:cs="Arial"/>
          <w:spacing w:val="-5"/>
          <w:sz w:val="16"/>
          <w:szCs w:val="22"/>
        </w:rPr>
        <w:t xml:space="preserve"> </w:t>
      </w:r>
      <w:r w:rsidRPr="00A36A6F">
        <w:rPr>
          <w:rFonts w:ascii="Arial" w:eastAsia="Arial" w:hAnsi="Arial" w:cs="Arial"/>
          <w:sz w:val="16"/>
          <w:szCs w:val="22"/>
        </w:rPr>
        <w:t>work which is, or reasonably may be, done as on-site work.</w:t>
      </w:r>
    </w:p>
    <w:p w14:paraId="26BC53D7" w14:textId="77777777" w:rsidR="007E78B7" w:rsidRDefault="007E78B7" w:rsidP="008E3592">
      <w:pPr>
        <w:widowControl w:val="0"/>
        <w:autoSpaceDE w:val="0"/>
        <w:autoSpaceDN w:val="0"/>
        <w:spacing w:before="10"/>
        <w:rPr>
          <w:rFonts w:ascii="Arial" w:eastAsia="Arial" w:hAnsi="Arial" w:cs="Arial"/>
          <w:b/>
          <w:sz w:val="16"/>
          <w:szCs w:val="16"/>
        </w:rPr>
      </w:pPr>
    </w:p>
    <w:p w14:paraId="600319F2" w14:textId="2A3F2118" w:rsidR="006E67AF" w:rsidRDefault="006E67AF" w:rsidP="008E3592">
      <w:pPr>
        <w:widowControl w:val="0"/>
        <w:autoSpaceDE w:val="0"/>
        <w:autoSpaceDN w:val="0"/>
        <w:spacing w:before="10"/>
        <w:rPr>
          <w:rFonts w:ascii="Arial" w:eastAsia="Arial" w:hAnsi="Arial" w:cs="Arial"/>
          <w:b/>
          <w:sz w:val="16"/>
          <w:szCs w:val="16"/>
        </w:rPr>
      </w:pPr>
    </w:p>
    <w:p w14:paraId="1393D61B" w14:textId="77777777" w:rsidR="006E67AF" w:rsidRDefault="006E67AF" w:rsidP="008E3592">
      <w:pPr>
        <w:widowControl w:val="0"/>
        <w:autoSpaceDE w:val="0"/>
        <w:autoSpaceDN w:val="0"/>
        <w:spacing w:before="10"/>
        <w:rPr>
          <w:rFonts w:ascii="Arial" w:eastAsia="Arial" w:hAnsi="Arial" w:cs="Arial"/>
          <w:b/>
          <w:sz w:val="16"/>
          <w:szCs w:val="16"/>
        </w:rPr>
      </w:pPr>
    </w:p>
    <w:p w14:paraId="2D9FB471" w14:textId="77777777" w:rsidR="006E67AF" w:rsidRDefault="006E67AF" w:rsidP="008E3592">
      <w:pPr>
        <w:widowControl w:val="0"/>
        <w:autoSpaceDE w:val="0"/>
        <w:autoSpaceDN w:val="0"/>
        <w:spacing w:before="10"/>
        <w:rPr>
          <w:rFonts w:ascii="Arial" w:eastAsia="Arial" w:hAnsi="Arial" w:cs="Arial"/>
          <w:b/>
          <w:sz w:val="16"/>
          <w:szCs w:val="16"/>
        </w:rPr>
      </w:pPr>
    </w:p>
    <w:p w14:paraId="0728EE45" w14:textId="77777777" w:rsidR="006E67AF" w:rsidRPr="007E78B7" w:rsidRDefault="006E67AF" w:rsidP="008E3592">
      <w:pPr>
        <w:widowControl w:val="0"/>
        <w:autoSpaceDE w:val="0"/>
        <w:autoSpaceDN w:val="0"/>
        <w:spacing w:before="10"/>
        <w:rPr>
          <w:rFonts w:ascii="Arial" w:eastAsia="Arial" w:hAnsi="Arial" w:cs="Arial"/>
          <w:b/>
          <w:sz w:val="16"/>
          <w:szCs w:val="16"/>
        </w:rPr>
      </w:pPr>
    </w:p>
    <w:p w14:paraId="6B098D35" w14:textId="77777777" w:rsidR="006E67AF" w:rsidRDefault="006E67AF" w:rsidP="007E78B7">
      <w:pPr>
        <w:widowControl w:val="0"/>
        <w:autoSpaceDE w:val="0"/>
        <w:autoSpaceDN w:val="0"/>
        <w:spacing w:before="7"/>
        <w:rPr>
          <w:rFonts w:ascii="Arial" w:eastAsia="Arial" w:hAnsi="Arial" w:cs="Arial"/>
          <w:b/>
          <w:sz w:val="19"/>
          <w:szCs w:val="16"/>
        </w:rPr>
        <w:sectPr w:rsidR="006E67AF" w:rsidSect="00570D7F">
          <w:footerReference w:type="default" r:id="rId138"/>
          <w:pgSz w:w="12240" w:h="15840" w:code="1"/>
          <w:pgMar w:top="720" w:right="1296" w:bottom="720" w:left="1296" w:header="576" w:footer="576" w:gutter="0"/>
          <w:cols w:space="720"/>
          <w:docGrid w:linePitch="299"/>
        </w:sectPr>
      </w:pPr>
    </w:p>
    <w:bookmarkEnd w:id="1359"/>
    <w:p w14:paraId="177DED12" w14:textId="77777777" w:rsidR="00360DCC" w:rsidRPr="00600E2A" w:rsidRDefault="00360DCC" w:rsidP="00600E2A">
      <w:pPr>
        <w:pStyle w:val="000Section"/>
        <w:rPr>
          <w:rFonts w:ascii="Arial" w:hAnsi="Arial"/>
          <w:bCs/>
        </w:rPr>
      </w:pPr>
      <w:r w:rsidRPr="00600E2A">
        <w:rPr>
          <w:rFonts w:ascii="Arial" w:hAnsi="Arial"/>
          <w:bCs/>
        </w:rPr>
        <w:lastRenderedPageBreak/>
        <w:t>FEDERAL AID ATTACHMENT 9</w:t>
      </w:r>
    </w:p>
    <w:p w14:paraId="4016A937" w14:textId="77777777" w:rsidR="006B0D21" w:rsidRPr="00600E2A" w:rsidRDefault="006B0D21" w:rsidP="006B0D21">
      <w:pPr>
        <w:pStyle w:val="Paragraph"/>
        <w:jc w:val="center"/>
      </w:pPr>
      <w:r>
        <w:t>This page left intentionally blank. See Federal Aid Project Attachment 8 – FHWA-1273</w:t>
      </w:r>
    </w:p>
    <w:p w14:paraId="1EEC6EB6" w14:textId="77777777" w:rsidR="00360DCC" w:rsidRPr="00150F41" w:rsidRDefault="00360DCC" w:rsidP="00360DCC">
      <w:pPr>
        <w:pStyle w:val="List0indent"/>
        <w:rPr>
          <w:rFonts w:ascii="Arial" w:hAnsi="Arial" w:cs="Arial"/>
        </w:rPr>
      </w:pPr>
    </w:p>
    <w:p w14:paraId="6F60071E" w14:textId="77777777" w:rsidR="00360DCC" w:rsidRPr="00150F41" w:rsidRDefault="00360DCC" w:rsidP="00360DCC">
      <w:pPr>
        <w:pStyle w:val="List0indent"/>
        <w:rPr>
          <w:rFonts w:ascii="Arial" w:hAnsi="Arial" w:cs="Arial"/>
        </w:rPr>
        <w:sectPr w:rsidR="00360DCC" w:rsidRPr="00150F41" w:rsidSect="00570D7F">
          <w:headerReference w:type="default" r:id="rId139"/>
          <w:footerReference w:type="default" r:id="rId140"/>
          <w:pgSz w:w="12240" w:h="15840" w:code="1"/>
          <w:pgMar w:top="1440" w:right="1080" w:bottom="1440" w:left="1440" w:header="576" w:footer="720" w:gutter="0"/>
          <w:pgNumType w:start="1"/>
          <w:cols w:space="720"/>
          <w:docGrid w:linePitch="299"/>
        </w:sectPr>
      </w:pPr>
    </w:p>
    <w:p w14:paraId="51FE0348" w14:textId="77777777" w:rsidR="00360DCC" w:rsidRPr="00150F41" w:rsidRDefault="00360DCC" w:rsidP="00360DCC">
      <w:pPr>
        <w:pStyle w:val="000Section"/>
        <w:rPr>
          <w:rFonts w:ascii="Arial" w:hAnsi="Arial" w:cs="Arial"/>
        </w:rPr>
      </w:pPr>
      <w:r w:rsidRPr="00150F41">
        <w:rPr>
          <w:rFonts w:ascii="Arial" w:hAnsi="Arial" w:cs="Arial"/>
        </w:rPr>
        <w:lastRenderedPageBreak/>
        <w:t>FEDERAL AID ATTACHMENT 10</w:t>
      </w:r>
    </w:p>
    <w:p w14:paraId="18D0C4E3" w14:textId="77777777" w:rsidR="00360DCC" w:rsidRPr="00E07C50" w:rsidRDefault="00360DCC" w:rsidP="00360DCC">
      <w:pPr>
        <w:pStyle w:val="00000Subsection"/>
        <w:rPr>
          <w:rFonts w:ascii="Arial" w:hAnsi="Arial"/>
          <w:bCs/>
        </w:rPr>
      </w:pPr>
      <w:r w:rsidRPr="00E07C50">
        <w:rPr>
          <w:rFonts w:ascii="Arial" w:hAnsi="Arial"/>
          <w:bCs/>
        </w:rPr>
        <w:t>FEDERAL MANDATORY EQUAL OPPORTUNITY LANGUAGE ON FEDERAL AID PROJECTS</w:t>
      </w:r>
    </w:p>
    <w:p w14:paraId="1C1E093D" w14:textId="77777777" w:rsidR="00360DCC" w:rsidRPr="00E07C50" w:rsidRDefault="00360DCC" w:rsidP="00360DCC">
      <w:pPr>
        <w:pStyle w:val="00000Subsection"/>
        <w:rPr>
          <w:rFonts w:ascii="Arial" w:hAnsi="Arial"/>
          <w:bCs/>
        </w:rPr>
      </w:pPr>
      <w:r w:rsidRPr="00E07C50">
        <w:rPr>
          <w:rFonts w:ascii="Arial" w:hAnsi="Arial"/>
          <w:bCs/>
        </w:rPr>
        <w:t xml:space="preserve">(AUTHORITY SUBJECT TO 41 CFR 60-1.4 IN COMPLIANCE WITH 2 CFR PART 200 AND 2 CFR PART 200 APPENDIX II) </w:t>
      </w:r>
    </w:p>
    <w:p w14:paraId="47553BA8" w14:textId="77777777" w:rsidR="00360DCC" w:rsidRPr="004A3D1E" w:rsidRDefault="00360DCC" w:rsidP="00360DCC">
      <w:pPr>
        <w:pStyle w:val="Paragraph"/>
        <w:rPr>
          <w:rFonts w:ascii="Arial" w:hAnsi="Arial" w:cs="Arial"/>
        </w:rPr>
      </w:pPr>
      <w:r w:rsidRPr="004A3D1E">
        <w:rPr>
          <w:rFonts w:ascii="Arial" w:hAnsi="Arial" w:cs="Arial"/>
        </w:rPr>
        <w:t xml:space="preserve">All Contractors regardless of the value of the contract shall have this mandatory clause with their subcontractors: </w:t>
      </w:r>
    </w:p>
    <w:p w14:paraId="2BDE7559" w14:textId="77777777" w:rsidR="00360DCC" w:rsidRPr="004A3D1E" w:rsidRDefault="00360DCC" w:rsidP="00360DCC">
      <w:pPr>
        <w:pStyle w:val="Paragraph"/>
        <w:rPr>
          <w:rFonts w:ascii="Arial" w:hAnsi="Arial" w:cs="Arial"/>
        </w:rPr>
      </w:pPr>
      <w:r w:rsidRPr="004A3D1E">
        <w:rPr>
          <w:rFonts w:ascii="Arial" w:hAnsi="Arial" w:cs="Arial"/>
        </w:rPr>
        <w:t>The Contractor/Subcontractor hereby agrees that it will incorporate or cause to be incorporated into any contract for construction work, or modification thereof, as defined in the regulations of the Secretary of Labor at 41 CFR Chapter 60, which is paid for in whole or in part with funds obtained from the Federal Government or borrowed on the credit of the Federal Government pursuant to a grant, contract, loan, insurance, or guarantee, or undertaken pursuant to any Federal program involving such grant, contract, loan, insurance, or guarantee, the following equal opportunity clause:</w:t>
      </w:r>
    </w:p>
    <w:p w14:paraId="10489E98" w14:textId="77777777" w:rsidR="00360DCC" w:rsidRPr="004A3D1E" w:rsidRDefault="00360DCC" w:rsidP="00360DCC">
      <w:pPr>
        <w:pStyle w:val="Paragraph"/>
        <w:rPr>
          <w:rFonts w:ascii="Arial" w:hAnsi="Arial" w:cs="Arial"/>
        </w:rPr>
      </w:pPr>
      <w:r w:rsidRPr="004A3D1E">
        <w:rPr>
          <w:rFonts w:ascii="Arial" w:hAnsi="Arial" w:cs="Arial"/>
        </w:rPr>
        <w:t>During the performance of this contract, the contractor agrees as follows:</w:t>
      </w:r>
    </w:p>
    <w:p w14:paraId="4CF8D6BB" w14:textId="77777777" w:rsidR="00360DCC" w:rsidRPr="004A3D1E" w:rsidRDefault="00360DCC" w:rsidP="00360DCC">
      <w:pPr>
        <w:pStyle w:val="11paragraph"/>
        <w:rPr>
          <w:rFonts w:ascii="Arial" w:hAnsi="Arial"/>
        </w:rPr>
      </w:pPr>
      <w:r w:rsidRPr="004A3D1E">
        <w:rPr>
          <w:rFonts w:ascii="Arial" w:hAnsi="Arial"/>
        </w:rPr>
        <w:t>(1</w:t>
      </w:r>
      <w:r>
        <w:rPr>
          <w:rFonts w:ascii="Arial" w:hAnsi="Arial"/>
        </w:rPr>
        <w:t>)</w:t>
      </w:r>
      <w:r>
        <w:rPr>
          <w:rFonts w:ascii="Arial" w:hAnsi="Arial"/>
        </w:rPr>
        <w:tab/>
      </w:r>
      <w:r w:rsidRPr="004A3D1E">
        <w:rPr>
          <w:rFonts w:ascii="Arial" w:hAnsi="Arial"/>
        </w:rPr>
        <w:t>The contractor will not discriminate against any employee or applicant for employment because of race, color, religion, sex, sexual orientation, gender identity, or national origin. The contractor will take affirmative action to ensure that applicants are employed, and that employees are treated during employment without regard to their race, color, religion, sex, sexual orientation, gender identity, or national origin. Such action shall include, but not be limited to the following:</w:t>
      </w:r>
    </w:p>
    <w:p w14:paraId="01528F8A" w14:textId="77777777" w:rsidR="00360DCC" w:rsidRPr="004A3D1E" w:rsidRDefault="00360DCC" w:rsidP="00360DCC">
      <w:pPr>
        <w:pStyle w:val="12paragraph"/>
        <w:rPr>
          <w:rFonts w:ascii="Arial" w:hAnsi="Arial"/>
        </w:rPr>
      </w:pPr>
      <w:r w:rsidRPr="004A3D1E">
        <w:rPr>
          <w:rFonts w:ascii="Arial" w:hAnsi="Arial"/>
        </w:rPr>
        <w:t xml:space="preserve">Employment, upgrading, demotion, or transfer; recruitment or recruitment advertising; layoff or termination; rates of pay or other forms of compensation; and selection for training, including apprenticeship. The contractor agrees to post in conspicuous </w:t>
      </w:r>
      <w:proofErr w:type="gramStart"/>
      <w:r w:rsidRPr="004A3D1E">
        <w:rPr>
          <w:rFonts w:ascii="Arial" w:hAnsi="Arial"/>
        </w:rPr>
        <w:t>places,</w:t>
      </w:r>
      <w:proofErr w:type="gramEnd"/>
      <w:r w:rsidRPr="004A3D1E">
        <w:rPr>
          <w:rFonts w:ascii="Arial" w:hAnsi="Arial"/>
        </w:rPr>
        <w:t xml:space="preserve"> available to employees and applicants for employment, notices to be provided setting forth the provisions of this nondiscrimination clause.</w:t>
      </w:r>
    </w:p>
    <w:p w14:paraId="57595F2C" w14:textId="77777777" w:rsidR="00360DCC" w:rsidRPr="004A3D1E" w:rsidRDefault="00360DCC" w:rsidP="00360DCC">
      <w:pPr>
        <w:pStyle w:val="11paragraph"/>
        <w:rPr>
          <w:rFonts w:ascii="Arial" w:hAnsi="Arial" w:cs="Arial"/>
        </w:rPr>
      </w:pPr>
      <w:r w:rsidRPr="004A3D1E">
        <w:rPr>
          <w:rFonts w:ascii="Arial" w:hAnsi="Arial" w:cs="Arial"/>
        </w:rPr>
        <w:t>(2)</w:t>
      </w:r>
      <w:r>
        <w:rPr>
          <w:rFonts w:ascii="Arial" w:hAnsi="Arial" w:cs="Arial"/>
        </w:rPr>
        <w:tab/>
      </w:r>
      <w:r w:rsidRPr="004A3D1E">
        <w:rPr>
          <w:rFonts w:ascii="Arial" w:hAnsi="Arial" w:cs="Arial"/>
        </w:rPr>
        <w:t xml:space="preserve">The </w:t>
      </w:r>
      <w:r w:rsidRPr="004A3D1E">
        <w:rPr>
          <w:rFonts w:ascii="Arial" w:hAnsi="Arial"/>
        </w:rPr>
        <w:t>contractor</w:t>
      </w:r>
      <w:r w:rsidRPr="004A3D1E">
        <w:rPr>
          <w:rFonts w:ascii="Arial" w:hAnsi="Arial" w:cs="Arial"/>
        </w:rPr>
        <w:t xml:space="preserve"> will, in all solicitations or advertisements for employees placed by or on behalf of the contractor, state that all qualified applicants will receive consideration for employment without regard to race, color, religion, sex, sexual orientation, gender identity, or national origin.</w:t>
      </w:r>
    </w:p>
    <w:p w14:paraId="1AA5041D" w14:textId="77777777" w:rsidR="00360DCC" w:rsidRPr="004A3D1E" w:rsidRDefault="00360DCC" w:rsidP="00360DCC">
      <w:pPr>
        <w:pStyle w:val="11paragraph"/>
        <w:rPr>
          <w:rFonts w:ascii="Arial" w:hAnsi="Arial" w:cs="Arial"/>
        </w:rPr>
      </w:pPr>
      <w:r w:rsidRPr="004A3D1E">
        <w:rPr>
          <w:rFonts w:ascii="Arial" w:hAnsi="Arial" w:cs="Arial"/>
        </w:rPr>
        <w:t>(3)</w:t>
      </w:r>
      <w:r>
        <w:rPr>
          <w:rFonts w:ascii="Arial" w:hAnsi="Arial" w:cs="Arial"/>
        </w:rPr>
        <w:tab/>
      </w:r>
      <w:r w:rsidRPr="004A3D1E">
        <w:rPr>
          <w:rFonts w:ascii="Arial" w:hAnsi="Arial" w:cs="Arial"/>
        </w:rPr>
        <w:t>The contractor will not discharge or in any other manner discriminate against any employee or applicant for employment because such employee or applicant has inquired about, discussed, or disclosed the compensation of the employee or applicant or another employee or applicant. This provision shall not apply to instances in which an employee who has access to the compensation information of other employees or applicants as a part of such employee's essential job functions discloses the compensation of such other employees or applicants to individuals who do not otherwise have access to such information, unless such disclosure is in response to a formal complaint or charge, in furtherance of an investigation, proceeding, hearing, or action, including an investigation conducted by the employer, or is consistent with the contractor's legal duty to furnish information.</w:t>
      </w:r>
    </w:p>
    <w:p w14:paraId="479B8568" w14:textId="77777777" w:rsidR="00360DCC" w:rsidRPr="004A3D1E" w:rsidRDefault="00360DCC" w:rsidP="00360DCC">
      <w:pPr>
        <w:pStyle w:val="11paragraph"/>
        <w:rPr>
          <w:rFonts w:ascii="Arial" w:hAnsi="Arial" w:cs="Arial"/>
        </w:rPr>
      </w:pPr>
      <w:r w:rsidRPr="004A3D1E">
        <w:rPr>
          <w:rFonts w:ascii="Arial" w:hAnsi="Arial" w:cs="Arial"/>
        </w:rPr>
        <w:t>(4) The contractor will send to each labor union or representative of workers with which he has a collective bargaining agreement or other contract or understanding, a notice to be provided advising the said labor union or workers' representatives of the contractor's commitments under this section, and shall post copies of the notice in conspicuous places available to employees and applicants for employment.</w:t>
      </w:r>
    </w:p>
    <w:p w14:paraId="3459BB74" w14:textId="77777777" w:rsidR="00360DCC" w:rsidRPr="004A3D1E" w:rsidRDefault="00360DCC" w:rsidP="00360DCC">
      <w:pPr>
        <w:pStyle w:val="11paragraph"/>
        <w:rPr>
          <w:rFonts w:ascii="Arial" w:hAnsi="Arial" w:cs="Arial"/>
        </w:rPr>
      </w:pPr>
      <w:r w:rsidRPr="004A3D1E">
        <w:rPr>
          <w:rFonts w:ascii="Arial" w:hAnsi="Arial" w:cs="Arial"/>
        </w:rPr>
        <w:t xml:space="preserve">(5) The contractor will comply with all provisions of </w:t>
      </w:r>
      <w:r w:rsidRPr="00F97AB6">
        <w:rPr>
          <w:rFonts w:ascii="Arial" w:hAnsi="Arial" w:cs="Arial"/>
        </w:rPr>
        <w:t>Executive Order 11246 of</w:t>
      </w:r>
      <w:r w:rsidRPr="004A3D1E">
        <w:rPr>
          <w:rFonts w:ascii="Arial" w:hAnsi="Arial" w:cs="Arial"/>
        </w:rPr>
        <w:t xml:space="preserve"> September 24, 1965, and of the rules, regulations, and relevant orders of the Secretary of Labor.</w:t>
      </w:r>
    </w:p>
    <w:p w14:paraId="71790E5B" w14:textId="77777777" w:rsidR="00360DCC" w:rsidRPr="004A3D1E" w:rsidRDefault="00360DCC" w:rsidP="00360DCC">
      <w:pPr>
        <w:pStyle w:val="11paragraph"/>
        <w:rPr>
          <w:rFonts w:ascii="Arial" w:hAnsi="Arial" w:cs="Arial"/>
        </w:rPr>
      </w:pPr>
      <w:r w:rsidRPr="004A3D1E">
        <w:rPr>
          <w:rFonts w:ascii="Arial" w:hAnsi="Arial" w:cs="Arial"/>
        </w:rPr>
        <w:t xml:space="preserve">(6) The contractor will furnish all information and reports </w:t>
      </w:r>
      <w:r w:rsidRPr="00F97AB6">
        <w:rPr>
          <w:rFonts w:ascii="Arial" w:hAnsi="Arial" w:cs="Arial"/>
        </w:rPr>
        <w:t>required by Executive Order 11246 of September</w:t>
      </w:r>
      <w:r w:rsidRPr="004A3D1E">
        <w:rPr>
          <w:rFonts w:ascii="Arial" w:hAnsi="Arial" w:cs="Arial"/>
        </w:rPr>
        <w:t xml:space="preserve"> 24, 1965, and by rules, regulations, and orders of the Secretary of Labor, or pursuant thereto, and will permit access to his books, records, and accounts by the administering agency and the Secretary of Labor for purposes of investigation to ascertain compliance with such rules, regulations, and orders.</w:t>
      </w:r>
    </w:p>
    <w:p w14:paraId="4C28A242" w14:textId="77777777" w:rsidR="00360DCC" w:rsidRPr="004A3D1E" w:rsidRDefault="00360DCC" w:rsidP="00360DCC">
      <w:pPr>
        <w:pStyle w:val="11paragraph"/>
        <w:rPr>
          <w:rFonts w:ascii="Arial" w:hAnsi="Arial" w:cs="Arial"/>
        </w:rPr>
      </w:pPr>
      <w:r w:rsidRPr="004A3D1E">
        <w:rPr>
          <w:rFonts w:ascii="Arial" w:hAnsi="Arial" w:cs="Arial"/>
        </w:rPr>
        <w:lastRenderedPageBreak/>
        <w:t xml:space="preserve">(7) In the event of the contractor's noncompliance with the nondiscrimination clauses of this contract or with any of the said rules, regulations, or orders, this contract may be canceled, terminated, or suspended in whole or in part and the contractor may be declared ineligible for further Government contracts or federally assisted construction contracts in accordance with procedures authorized in </w:t>
      </w:r>
      <w:r w:rsidRPr="00F97AB6">
        <w:rPr>
          <w:rFonts w:ascii="Arial" w:hAnsi="Arial" w:cs="Arial"/>
        </w:rPr>
        <w:t>Executive Order 11246</w:t>
      </w:r>
      <w:r w:rsidRPr="004A3D1E">
        <w:rPr>
          <w:rFonts w:ascii="Arial" w:hAnsi="Arial" w:cs="Arial"/>
        </w:rPr>
        <w:t xml:space="preserve"> of September 24, 1965, and such other sanctions may be imposed and remedies invoked as provided in </w:t>
      </w:r>
      <w:r w:rsidRPr="00F97AB6">
        <w:rPr>
          <w:rFonts w:ascii="Arial" w:hAnsi="Arial" w:cs="Arial"/>
        </w:rPr>
        <w:t>Executive Order 11246 of</w:t>
      </w:r>
      <w:r w:rsidRPr="004A3D1E">
        <w:rPr>
          <w:rFonts w:ascii="Arial" w:hAnsi="Arial" w:cs="Arial"/>
        </w:rPr>
        <w:t xml:space="preserve"> September 24, 1965, or by rule, regulation, or order of the Secretary of Labor, or as otherwise provided by law.</w:t>
      </w:r>
    </w:p>
    <w:p w14:paraId="4DE598B7" w14:textId="77777777" w:rsidR="00360DCC" w:rsidRPr="004A3D1E" w:rsidRDefault="00360DCC" w:rsidP="00360DCC">
      <w:pPr>
        <w:pStyle w:val="11paragraph"/>
        <w:rPr>
          <w:rFonts w:ascii="Arial" w:hAnsi="Arial" w:cs="Arial"/>
        </w:rPr>
      </w:pPr>
      <w:r w:rsidRPr="004A3D1E">
        <w:rPr>
          <w:rFonts w:ascii="Arial" w:hAnsi="Arial" w:cs="Arial"/>
        </w:rPr>
        <w:t>(8) The contractor will include the portion of the sentence immediately preceding paragraph (1) and the provisions of paragraphs (1) through (8) in every subcontract or purchase order unless exempted by rules, regulations, or orders of the Secretary of Labor issued pursuant to section 204 of Executive Order 11246 of September 24, 1965, so that such provisions will be binding upon each subcontractor or vendor. The contractor will take such action with respect to any subcontract or purchase order as the administering agency may direct as a means of enforcing such provisions, including sanctions for noncompliance:</w:t>
      </w:r>
    </w:p>
    <w:p w14:paraId="7C207D0B" w14:textId="77777777" w:rsidR="00360DCC" w:rsidRPr="004A3D1E" w:rsidRDefault="00360DCC" w:rsidP="00360DCC">
      <w:pPr>
        <w:pStyle w:val="12paragraph"/>
        <w:rPr>
          <w:rFonts w:ascii="Arial" w:hAnsi="Arial" w:cs="Arial"/>
        </w:rPr>
      </w:pPr>
      <w:r w:rsidRPr="004A3D1E">
        <w:rPr>
          <w:rFonts w:ascii="Arial" w:hAnsi="Arial" w:cs="Arial"/>
          <w:i/>
          <w:iCs/>
        </w:rPr>
        <w:t>Provided,</w:t>
      </w:r>
      <w:r w:rsidRPr="004A3D1E">
        <w:rPr>
          <w:rFonts w:ascii="Arial" w:hAnsi="Arial" w:cs="Arial"/>
        </w:rPr>
        <w:t xml:space="preserve"> however, that in </w:t>
      </w:r>
      <w:r w:rsidRPr="004A3D1E">
        <w:rPr>
          <w:rFonts w:ascii="Arial" w:hAnsi="Arial"/>
        </w:rPr>
        <w:t>the</w:t>
      </w:r>
      <w:r w:rsidRPr="004A3D1E">
        <w:rPr>
          <w:rFonts w:ascii="Arial" w:hAnsi="Arial" w:cs="Arial"/>
        </w:rPr>
        <w:t xml:space="preserve"> event a contractor becomes involved in, or is threatened with, litigation with a subcontractor or vendor </w:t>
      </w:r>
      <w:proofErr w:type="gramStart"/>
      <w:r w:rsidRPr="004A3D1E">
        <w:rPr>
          <w:rFonts w:ascii="Arial" w:hAnsi="Arial" w:cs="Arial"/>
        </w:rPr>
        <w:t>as a result of</w:t>
      </w:r>
      <w:proofErr w:type="gramEnd"/>
      <w:r w:rsidRPr="004A3D1E">
        <w:rPr>
          <w:rFonts w:ascii="Arial" w:hAnsi="Arial" w:cs="Arial"/>
        </w:rPr>
        <w:t xml:space="preserve"> such direction by the administering agency, the contractor may request the United States to </w:t>
      </w:r>
      <w:proofErr w:type="gramStart"/>
      <w:r w:rsidRPr="004A3D1E">
        <w:rPr>
          <w:rFonts w:ascii="Arial" w:hAnsi="Arial" w:cs="Arial"/>
        </w:rPr>
        <w:t>enter into</w:t>
      </w:r>
      <w:proofErr w:type="gramEnd"/>
      <w:r w:rsidRPr="004A3D1E">
        <w:rPr>
          <w:rFonts w:ascii="Arial" w:hAnsi="Arial" w:cs="Arial"/>
        </w:rPr>
        <w:t xml:space="preserve"> such litigation to protect the interests of the United States.</w:t>
      </w:r>
    </w:p>
    <w:p w14:paraId="056A03AA" w14:textId="77777777" w:rsidR="00360DCC" w:rsidRPr="004A3D1E" w:rsidRDefault="00360DCC" w:rsidP="00360DCC">
      <w:pPr>
        <w:pStyle w:val="12paragraph"/>
        <w:rPr>
          <w:rFonts w:ascii="Arial" w:hAnsi="Arial" w:cs="Arial"/>
        </w:rPr>
      </w:pPr>
      <w:r w:rsidRPr="004A3D1E">
        <w:rPr>
          <w:rFonts w:ascii="Arial" w:hAnsi="Arial" w:cs="Arial"/>
        </w:rPr>
        <w:t xml:space="preserve">The applicant </w:t>
      </w:r>
      <w:r w:rsidRPr="004A3D1E">
        <w:rPr>
          <w:rFonts w:ascii="Arial" w:hAnsi="Arial"/>
        </w:rPr>
        <w:t>further</w:t>
      </w:r>
      <w:r w:rsidRPr="004A3D1E">
        <w:rPr>
          <w:rFonts w:ascii="Arial" w:hAnsi="Arial" w:cs="Arial"/>
        </w:rPr>
        <w:t xml:space="preserve"> agrees that it will be bound by the above equal opportunity clause with respect to its own employment practices when it participates in federally assisted construction work: </w:t>
      </w:r>
      <w:r w:rsidRPr="004A3D1E">
        <w:rPr>
          <w:rFonts w:ascii="Arial" w:hAnsi="Arial" w:cs="Arial"/>
          <w:i/>
          <w:iCs/>
        </w:rPr>
        <w:t>Provided,</w:t>
      </w:r>
      <w:r w:rsidRPr="004A3D1E">
        <w:rPr>
          <w:rFonts w:ascii="Arial" w:hAnsi="Arial" w:cs="Arial"/>
        </w:rPr>
        <w:t xml:space="preserve"> That if the applicant so participating is a State or local government, the above equal opportunity clause is not applicable to any agency, instrumentality or subdivision of such government which does not participate in work on or under the contract.</w:t>
      </w:r>
    </w:p>
    <w:p w14:paraId="4F1B3D31" w14:textId="77777777" w:rsidR="00360DCC" w:rsidRPr="004A3D1E" w:rsidRDefault="00360DCC" w:rsidP="00360DCC">
      <w:pPr>
        <w:pStyle w:val="12paragraph"/>
        <w:rPr>
          <w:rFonts w:ascii="Arial" w:hAnsi="Arial" w:cs="Arial"/>
        </w:rPr>
      </w:pPr>
      <w:r w:rsidRPr="004A3D1E">
        <w:rPr>
          <w:rFonts w:ascii="Arial" w:hAnsi="Arial" w:cs="Arial"/>
        </w:rPr>
        <w:t xml:space="preserve">The applicant </w:t>
      </w:r>
      <w:r w:rsidRPr="004A3D1E">
        <w:rPr>
          <w:rFonts w:ascii="Arial" w:hAnsi="Arial"/>
        </w:rPr>
        <w:t>agrees</w:t>
      </w:r>
      <w:r w:rsidRPr="004A3D1E">
        <w:rPr>
          <w:rFonts w:ascii="Arial" w:hAnsi="Arial" w:cs="Arial"/>
        </w:rPr>
        <w:t xml:space="preserve"> that it will assist and cooperate actively with the administering agency and the Secretary of Labor in obtaining the compliance of contractors and subcontractors with the equal opportunity clause and the rules, regulations, and relevant orders of the Secretary of Labor, that it will furnish the administering agency and the Secretary of Labor such information as they may require for the supervision of such compliance, and that it will otherwise assist the administering agency in the discharge of the agency's primary responsibility for securing compliance.</w:t>
      </w:r>
    </w:p>
    <w:p w14:paraId="63074FA0" w14:textId="77777777" w:rsidR="00360DCC" w:rsidRPr="004A3D1E" w:rsidRDefault="00360DCC" w:rsidP="00360DCC">
      <w:pPr>
        <w:pStyle w:val="12paragraph"/>
        <w:rPr>
          <w:rFonts w:ascii="Arial" w:hAnsi="Arial" w:cs="Arial"/>
        </w:rPr>
      </w:pPr>
      <w:r w:rsidRPr="004A3D1E">
        <w:rPr>
          <w:rFonts w:ascii="Arial" w:hAnsi="Arial" w:cs="Arial"/>
        </w:rPr>
        <w:t xml:space="preserve">The applicant </w:t>
      </w:r>
      <w:r w:rsidRPr="004A3D1E">
        <w:rPr>
          <w:rFonts w:ascii="Arial" w:hAnsi="Arial"/>
        </w:rPr>
        <w:t>further</w:t>
      </w:r>
      <w:r w:rsidRPr="004A3D1E">
        <w:rPr>
          <w:rFonts w:ascii="Arial" w:hAnsi="Arial" w:cs="Arial"/>
        </w:rPr>
        <w:t xml:space="preserve"> agrees that it will refrain from entering into any contract or contract modification </w:t>
      </w:r>
      <w:r w:rsidRPr="00F97AB6">
        <w:rPr>
          <w:rFonts w:ascii="Arial" w:hAnsi="Arial" w:cs="Arial"/>
        </w:rPr>
        <w:t>subject to Executive Order 11246 of</w:t>
      </w:r>
      <w:r w:rsidRPr="004A3D1E">
        <w:rPr>
          <w:rFonts w:ascii="Arial" w:hAnsi="Arial" w:cs="Arial"/>
        </w:rPr>
        <w:t xml:space="preserve"> September 24, 1965, with a contractor debarred from, or who has not demonstrated eligibility for, Government contracts and federally assisted construction contracts pursuant to the Executive Order and will carry out such sanctions and penalties for violation of the equal opportunity clause as may be imposed upon contractors and subcontractors by the administering agency or the Secretary of Labor pursuant to Part II, Subpart D of the Executive Order. In addition, the applicant agrees that if it fails or refuses to comply with these undertakings, the administering agency may take any or all of the following actions: Cancel, terminate, or suspend in whole or in part this grant (contract, loan, insurance, guarantee); refrain from extending any further assistance to the applicant under the program with respect to which the failure or refund occurred until satisfactory assurance of future compliance has been received from such applicant; and refer the case to the Department of Justice for appropriate legal proceedings.</w:t>
      </w:r>
    </w:p>
    <w:p w14:paraId="2A868A43" w14:textId="77777777" w:rsidR="00360DCC" w:rsidRPr="00AB4A91" w:rsidRDefault="00360DCC" w:rsidP="00360DCC">
      <w:pPr>
        <w:pStyle w:val="12paragraph"/>
        <w:rPr>
          <w:rFonts w:ascii="Arial" w:hAnsi="Arial"/>
        </w:rPr>
      </w:pPr>
    </w:p>
    <w:p w14:paraId="0672FDB7" w14:textId="77777777" w:rsidR="00360DCC" w:rsidRPr="00150F41" w:rsidRDefault="00360DCC" w:rsidP="00360DCC">
      <w:pPr>
        <w:pStyle w:val="000Section"/>
        <w:rPr>
          <w:rFonts w:ascii="Arial" w:hAnsi="Arial" w:cs="Arial"/>
        </w:rPr>
        <w:sectPr w:rsidR="00360DCC" w:rsidRPr="00150F41" w:rsidSect="00570D7F">
          <w:headerReference w:type="default" r:id="rId141"/>
          <w:footerReference w:type="default" r:id="rId142"/>
          <w:pgSz w:w="12240" w:h="15840" w:code="1"/>
          <w:pgMar w:top="1440" w:right="1080" w:bottom="1440" w:left="1440" w:header="576" w:footer="720" w:gutter="0"/>
          <w:pgNumType w:start="1"/>
          <w:cols w:space="720"/>
          <w:docGrid w:linePitch="299"/>
        </w:sectPr>
      </w:pPr>
    </w:p>
    <w:p w14:paraId="047C1300" w14:textId="77777777" w:rsidR="00360DCC" w:rsidRPr="00150F41" w:rsidRDefault="00360DCC" w:rsidP="00360DCC">
      <w:pPr>
        <w:pStyle w:val="000Section"/>
        <w:rPr>
          <w:rFonts w:ascii="Arial" w:hAnsi="Arial" w:cs="Arial"/>
        </w:rPr>
      </w:pPr>
      <w:r w:rsidRPr="00150F41">
        <w:rPr>
          <w:rFonts w:ascii="Arial" w:hAnsi="Arial" w:cs="Arial"/>
        </w:rPr>
        <w:lastRenderedPageBreak/>
        <w:t>FEDERAL AID ATTACHMENT 11</w:t>
      </w:r>
    </w:p>
    <w:p w14:paraId="26F19F59" w14:textId="77777777" w:rsidR="00360DCC" w:rsidRPr="00150F41" w:rsidRDefault="00360DCC" w:rsidP="00360DCC">
      <w:pPr>
        <w:pStyle w:val="00000Subsection"/>
        <w:rPr>
          <w:rFonts w:ascii="Arial" w:hAnsi="Arial" w:cs="Arial"/>
        </w:rPr>
      </w:pPr>
      <w:r w:rsidRPr="00150F41">
        <w:rPr>
          <w:rFonts w:ascii="Arial" w:hAnsi="Arial" w:cs="Arial"/>
        </w:rPr>
        <w:t>BYRD ANTI-LOBBYING CERTIFICATION</w:t>
      </w:r>
    </w:p>
    <w:p w14:paraId="1E7AE397" w14:textId="77777777" w:rsidR="00360DCC" w:rsidRPr="00150F41" w:rsidRDefault="00360DCC" w:rsidP="00360DCC">
      <w:pPr>
        <w:pStyle w:val="Paragraph"/>
        <w:rPr>
          <w:rFonts w:ascii="Arial" w:hAnsi="Arial" w:cs="Arial"/>
        </w:rPr>
      </w:pPr>
      <w:r w:rsidRPr="00150F41">
        <w:rPr>
          <w:rFonts w:ascii="Arial" w:hAnsi="Arial" w:cs="Arial"/>
        </w:rPr>
        <w:t>Pursuant to 31 USC 1352 and 49 CFR part 21, Contractor and all subcontractors are required to comply with this Attachment.  Contractor and all subcontractors shall be responsible to fill out Disclosure of Lobbying Activities Standard Form – LLL (as contained in this Attachment) and report it to the NJDOT Contract Compliance Unit for appropriate disclosure to the Federal Government.</w:t>
      </w:r>
    </w:p>
    <w:p w14:paraId="6B79CB8E" w14:textId="77777777" w:rsidR="00360DCC" w:rsidRPr="00150F41" w:rsidRDefault="00360DCC" w:rsidP="00360DCC">
      <w:pPr>
        <w:pStyle w:val="Paragraph"/>
        <w:rPr>
          <w:rFonts w:ascii="Arial" w:hAnsi="Arial" w:cs="Arial"/>
        </w:rPr>
      </w:pPr>
      <w:r w:rsidRPr="00150F41">
        <w:rPr>
          <w:rFonts w:ascii="Arial" w:hAnsi="Arial" w:cs="Arial"/>
        </w:rPr>
        <w:t>All Contracts and subcontracts over $100,000 shall require the following mandatory language in every contract:</w:t>
      </w:r>
    </w:p>
    <w:p w14:paraId="3A82ED2A" w14:textId="77777777" w:rsidR="00360DCC" w:rsidRPr="00150F41" w:rsidRDefault="00360DCC" w:rsidP="00360DCC">
      <w:pPr>
        <w:pStyle w:val="Paragraph"/>
        <w:rPr>
          <w:rFonts w:ascii="Arial" w:hAnsi="Arial" w:cs="Arial"/>
        </w:rPr>
      </w:pPr>
      <w:r w:rsidRPr="00150F41">
        <w:rPr>
          <w:rFonts w:ascii="Arial" w:hAnsi="Arial" w:cs="Arial"/>
        </w:rPr>
        <w:t>The undersigned certifies, to the best of his or her knowledge and belief, that:</w:t>
      </w:r>
    </w:p>
    <w:p w14:paraId="4BD1315C" w14:textId="77777777" w:rsidR="00360DCC" w:rsidRPr="00E81CA6" w:rsidRDefault="00360DCC" w:rsidP="00E81CA6">
      <w:pPr>
        <w:pStyle w:val="11paragraph"/>
        <w:rPr>
          <w:rFonts w:ascii="Arial" w:hAnsi="Arial"/>
        </w:rPr>
      </w:pPr>
      <w:r w:rsidRPr="00E81CA6">
        <w:rPr>
          <w:rFonts w:ascii="Arial" w:hAnsi="Arial"/>
        </w:rPr>
        <w:t>1.</w:t>
      </w:r>
      <w:r w:rsidRPr="00E81CA6">
        <w:rPr>
          <w:rFonts w:ascii="Arial" w:hAnsi="Arial"/>
        </w:rPr>
        <w:tab/>
        <w:t>No federal appropriate funds have been paid or will be paid, by or on behalf of the undersigned, to any person for influencing or attempting to influence an officer or employee of an agency, a Member of Congress, an officer or employee of Congress, or an employee of a Member of Congress in connection with the awarding of any Federal contract, the making of any Federal grant, the making of any Federal loan, the entering into of any cooperative agreement, and the extension, continuation, renewal, amendment or modification of any Federal contract, grant, loan, or cooperative agreement.</w:t>
      </w:r>
    </w:p>
    <w:p w14:paraId="335F6CBE" w14:textId="77777777" w:rsidR="00360DCC" w:rsidRPr="00E81CA6" w:rsidRDefault="00360DCC" w:rsidP="00E81CA6">
      <w:pPr>
        <w:pStyle w:val="11paragraph"/>
        <w:rPr>
          <w:rFonts w:ascii="Arial" w:hAnsi="Arial"/>
        </w:rPr>
      </w:pPr>
      <w:r w:rsidRPr="00E81CA6">
        <w:rPr>
          <w:rFonts w:ascii="Arial" w:hAnsi="Arial"/>
        </w:rPr>
        <w:t>2.</w:t>
      </w:r>
      <w:r w:rsidRPr="00E81CA6">
        <w:rPr>
          <w:rFonts w:ascii="Arial" w:hAnsi="Arial"/>
        </w:rPr>
        <w:tab/>
        <w:t>If any funds other than Federal appropriated funds have been paid or will be paid to any person for influencing or attempting to influence an officer or employee of any agency, a Member of Congress, or any employee of a Member of Congress in connection with this Federal contract, grant, loan or cooperative agreement, the undersigned shall complete and submit Disclosure of Lobbying Activities Standard Form – LLL (Federal Aid Attachment Form 11) in accordance with its instructions.</w:t>
      </w:r>
    </w:p>
    <w:p w14:paraId="6EDB7216" w14:textId="77777777" w:rsidR="00360DCC" w:rsidRPr="00E81CA6" w:rsidRDefault="00360DCC" w:rsidP="00E81CA6">
      <w:pPr>
        <w:pStyle w:val="11paragraph"/>
        <w:rPr>
          <w:rFonts w:ascii="Arial" w:hAnsi="Arial"/>
        </w:rPr>
      </w:pPr>
      <w:r w:rsidRPr="00E81CA6">
        <w:rPr>
          <w:rFonts w:ascii="Arial" w:hAnsi="Arial"/>
        </w:rPr>
        <w:t>3.</w:t>
      </w:r>
      <w:r w:rsidRPr="00E81CA6">
        <w:rPr>
          <w:rFonts w:ascii="Arial" w:hAnsi="Arial"/>
        </w:rPr>
        <w:tab/>
        <w:t>The undersigned shall require that the language of this certification be included in the award documents for all subawards at all tiers (including subcontracts, subgrants, and contracts under grants, loans, and cooperative agreements) and that all subrecipients shall certify and disclose accordingly.</w:t>
      </w:r>
    </w:p>
    <w:p w14:paraId="73B4B79E" w14:textId="77777777" w:rsidR="00360DCC" w:rsidRPr="00E81CA6" w:rsidRDefault="00360DCC" w:rsidP="00E81CA6">
      <w:pPr>
        <w:pStyle w:val="12paragraph"/>
        <w:rPr>
          <w:rFonts w:ascii="Arial" w:hAnsi="Arial"/>
        </w:rPr>
      </w:pPr>
      <w:r w:rsidRPr="00E81CA6">
        <w:rPr>
          <w:rFonts w:ascii="Arial" w:hAnsi="Arial"/>
        </w:rPr>
        <w:t xml:space="preserve">This certification is a material representation of fact upon which reliance was placed when the transaction was made or entered into.  Submission of this certification is a prerequisite for making or </w:t>
      </w:r>
      <w:proofErr w:type="gramStart"/>
      <w:r w:rsidRPr="00E81CA6">
        <w:rPr>
          <w:rFonts w:ascii="Arial" w:hAnsi="Arial"/>
        </w:rPr>
        <w:t>entering into</w:t>
      </w:r>
      <w:proofErr w:type="gramEnd"/>
      <w:r w:rsidRPr="00E81CA6">
        <w:rPr>
          <w:rFonts w:ascii="Arial" w:hAnsi="Arial"/>
        </w:rPr>
        <w:t xml:space="preserve"> this transaction imposed by section 1352, title 31, U.S. Code. Any person who fails to file the required certification shall be subject to a civil penalty of not that $10,000 and not more than $100,000 for each such failure.</w:t>
      </w:r>
    </w:p>
    <w:p w14:paraId="76F50B87" w14:textId="77777777" w:rsidR="00360DCC" w:rsidRPr="001F5AF9" w:rsidRDefault="00360DCC" w:rsidP="00360DCC">
      <w:pPr>
        <w:spacing w:after="200" w:line="276" w:lineRule="auto"/>
        <w:rPr>
          <w:rFonts w:ascii="Arial" w:eastAsia="Calibri" w:hAnsi="Arial" w:cs="Arial"/>
        </w:rPr>
      </w:pPr>
      <w:r w:rsidRPr="001F5AF9">
        <w:rPr>
          <w:rFonts w:ascii="Arial" w:eastAsia="Calibri" w:hAnsi="Arial" w:cs="Arial"/>
        </w:rPr>
        <w:br w:type="page"/>
      </w:r>
    </w:p>
    <w:p w14:paraId="31C81FDF" w14:textId="77777777" w:rsidR="00360DCC" w:rsidRPr="00AF34AC" w:rsidRDefault="00360DCC" w:rsidP="00360DCC">
      <w:pPr>
        <w:tabs>
          <w:tab w:val="left" w:pos="4590"/>
        </w:tabs>
        <w:kinsoku w:val="0"/>
        <w:overflowPunct w:val="0"/>
        <w:autoSpaceDE w:val="0"/>
        <w:autoSpaceDN w:val="0"/>
        <w:adjustRightInd w:val="0"/>
        <w:spacing w:before="23"/>
        <w:ind w:firstLine="1170"/>
        <w:rPr>
          <w:rFonts w:ascii="Arial" w:eastAsia="Calibri" w:hAnsi="Arial" w:cs="Arial"/>
          <w:b/>
          <w:bCs/>
          <w:sz w:val="18"/>
          <w:szCs w:val="18"/>
        </w:rPr>
      </w:pPr>
      <w:r w:rsidRPr="00150F41">
        <w:rPr>
          <w:rFonts w:ascii="Arial" w:eastAsia="Calibri" w:hAnsi="Arial" w:cs="Arial"/>
          <w:b/>
          <w:bCs/>
          <w:sz w:val="18"/>
          <w:szCs w:val="18"/>
        </w:rPr>
        <w:lastRenderedPageBreak/>
        <w:t xml:space="preserve">Pt. </w:t>
      </w:r>
      <w:r w:rsidRPr="00616A00">
        <w:rPr>
          <w:rFonts w:ascii="Arial" w:eastAsia="Calibri" w:hAnsi="Arial" w:cs="Arial"/>
          <w:b/>
          <w:bCs/>
          <w:sz w:val="18"/>
          <w:szCs w:val="18"/>
        </w:rPr>
        <w:t>21</w:t>
      </w:r>
      <w:r w:rsidRPr="00150F41">
        <w:rPr>
          <w:rFonts w:ascii="Arial" w:eastAsia="Calibri" w:hAnsi="Arial" w:cs="Arial"/>
          <w:b/>
          <w:bCs/>
          <w:sz w:val="18"/>
          <w:szCs w:val="18"/>
        </w:rPr>
        <w:t>, App.</w:t>
      </w:r>
      <w:r w:rsidRPr="00AF34EE">
        <w:rPr>
          <w:rFonts w:ascii="Arial" w:eastAsia="Calibri" w:hAnsi="Arial" w:cs="Arial"/>
          <w:b/>
          <w:bCs/>
          <w:sz w:val="18"/>
          <w:szCs w:val="18"/>
        </w:rPr>
        <w:t xml:space="preserve"> </w:t>
      </w:r>
      <w:r w:rsidRPr="00150F41">
        <w:rPr>
          <w:rFonts w:ascii="Arial" w:eastAsia="Calibri" w:hAnsi="Arial" w:cs="Arial"/>
          <w:b/>
          <w:bCs/>
          <w:sz w:val="18"/>
          <w:szCs w:val="18"/>
        </w:rPr>
        <w:t>B</w:t>
      </w:r>
      <w:r w:rsidRPr="00150F41">
        <w:rPr>
          <w:rFonts w:ascii="Arial" w:eastAsia="Calibri" w:hAnsi="Arial" w:cs="Arial"/>
          <w:b/>
          <w:bCs/>
          <w:sz w:val="18"/>
          <w:szCs w:val="18"/>
        </w:rPr>
        <w:tab/>
        <w:t xml:space="preserve">31 </w:t>
      </w:r>
      <w:r w:rsidRPr="00616A00">
        <w:rPr>
          <w:rFonts w:ascii="Arial" w:eastAsia="Calibri" w:hAnsi="Arial" w:cs="Arial"/>
          <w:b/>
          <w:bCs/>
          <w:sz w:val="18"/>
          <w:szCs w:val="18"/>
        </w:rPr>
        <w:t>CFR</w:t>
      </w:r>
      <w:r w:rsidRPr="00150F41">
        <w:rPr>
          <w:rFonts w:ascii="Arial" w:eastAsia="Calibri" w:hAnsi="Arial" w:cs="Arial"/>
          <w:b/>
          <w:bCs/>
          <w:sz w:val="18"/>
          <w:szCs w:val="18"/>
        </w:rPr>
        <w:t xml:space="preserve"> Subtitle A (7–1–10</w:t>
      </w:r>
      <w:r w:rsidRPr="00AF34EE">
        <w:rPr>
          <w:rFonts w:ascii="Arial" w:eastAsia="Calibri" w:hAnsi="Arial" w:cs="Arial"/>
          <w:b/>
          <w:bCs/>
          <w:sz w:val="18"/>
          <w:szCs w:val="18"/>
        </w:rPr>
        <w:t xml:space="preserve"> </w:t>
      </w:r>
      <w:r w:rsidRPr="00150F41">
        <w:rPr>
          <w:rFonts w:ascii="Arial" w:eastAsia="Calibri" w:hAnsi="Arial" w:cs="Arial"/>
          <w:b/>
          <w:bCs/>
          <w:sz w:val="18"/>
          <w:szCs w:val="18"/>
        </w:rPr>
        <w:t>Edition)</w:t>
      </w:r>
    </w:p>
    <w:p w14:paraId="657B8227" w14:textId="77777777" w:rsidR="00360DCC" w:rsidRPr="001F5AF9" w:rsidRDefault="00360DCC" w:rsidP="00360DCC">
      <w:pPr>
        <w:pStyle w:val="a1paragraph"/>
        <w:rPr>
          <w:rFonts w:ascii="Arial" w:eastAsia="Calibri" w:hAnsi="Arial"/>
        </w:rPr>
      </w:pPr>
      <w:r w:rsidRPr="001F5AF9">
        <w:rPr>
          <w:rFonts w:ascii="Arial" w:eastAsia="Calibri" w:hAnsi="Arial"/>
          <w:szCs w:val="16"/>
        </w:rPr>
        <w:t>A</w:t>
      </w:r>
      <w:r w:rsidRPr="001F5AF9">
        <w:rPr>
          <w:rFonts w:ascii="Arial" w:eastAsia="Calibri" w:hAnsi="Arial"/>
        </w:rPr>
        <w:t xml:space="preserve">PPENDIX </w:t>
      </w:r>
      <w:r w:rsidRPr="001F5AF9">
        <w:rPr>
          <w:rFonts w:ascii="Arial" w:eastAsia="Calibri" w:hAnsi="Arial"/>
          <w:szCs w:val="16"/>
        </w:rPr>
        <w:t xml:space="preserve">B </w:t>
      </w:r>
      <w:r w:rsidRPr="001F5AF9">
        <w:rPr>
          <w:rFonts w:ascii="Arial" w:eastAsia="Calibri" w:hAnsi="Arial"/>
        </w:rPr>
        <w:t xml:space="preserve">TO </w:t>
      </w:r>
      <w:r w:rsidRPr="001F5AF9">
        <w:rPr>
          <w:rFonts w:ascii="Arial" w:eastAsia="Calibri" w:hAnsi="Arial"/>
          <w:szCs w:val="16"/>
        </w:rPr>
        <w:t>P</w:t>
      </w:r>
      <w:r w:rsidRPr="001F5AF9">
        <w:rPr>
          <w:rFonts w:ascii="Arial" w:eastAsia="Calibri" w:hAnsi="Arial"/>
        </w:rPr>
        <w:t xml:space="preserve">ART </w:t>
      </w:r>
      <w:r w:rsidRPr="001F5AF9">
        <w:rPr>
          <w:rFonts w:ascii="Arial" w:eastAsia="Calibri" w:hAnsi="Arial"/>
          <w:szCs w:val="16"/>
        </w:rPr>
        <w:t>21—D</w:t>
      </w:r>
      <w:r w:rsidRPr="001F5AF9">
        <w:rPr>
          <w:rFonts w:ascii="Arial" w:eastAsia="Calibri" w:hAnsi="Arial"/>
        </w:rPr>
        <w:t xml:space="preserve">ISCLOSURE </w:t>
      </w:r>
      <w:r w:rsidRPr="001F5AF9">
        <w:rPr>
          <w:rFonts w:ascii="Arial" w:eastAsia="Calibri" w:hAnsi="Arial"/>
          <w:szCs w:val="16"/>
        </w:rPr>
        <w:t>F</w:t>
      </w:r>
      <w:r w:rsidRPr="001F5AF9">
        <w:rPr>
          <w:rFonts w:ascii="Arial" w:eastAsia="Calibri" w:hAnsi="Arial"/>
        </w:rPr>
        <w:t xml:space="preserve">ORM </w:t>
      </w:r>
      <w:r w:rsidRPr="001F5AF9">
        <w:rPr>
          <w:rFonts w:ascii="Arial" w:eastAsia="Calibri" w:hAnsi="Arial"/>
          <w:szCs w:val="16"/>
        </w:rPr>
        <w:t>T</w:t>
      </w:r>
      <w:r w:rsidRPr="001F5AF9">
        <w:rPr>
          <w:rFonts w:ascii="Arial" w:eastAsia="Calibri" w:hAnsi="Arial"/>
        </w:rPr>
        <w:t xml:space="preserve">O </w:t>
      </w:r>
      <w:r w:rsidRPr="001F5AF9">
        <w:rPr>
          <w:rFonts w:ascii="Arial" w:eastAsia="Calibri" w:hAnsi="Arial"/>
          <w:szCs w:val="16"/>
        </w:rPr>
        <w:t>R</w:t>
      </w:r>
      <w:r w:rsidRPr="001F5AF9">
        <w:rPr>
          <w:rFonts w:ascii="Arial" w:eastAsia="Calibri" w:hAnsi="Arial"/>
        </w:rPr>
        <w:t xml:space="preserve">EPORT </w:t>
      </w:r>
      <w:r w:rsidRPr="001F5AF9">
        <w:rPr>
          <w:rFonts w:ascii="Arial" w:eastAsia="Calibri" w:hAnsi="Arial"/>
          <w:szCs w:val="16"/>
        </w:rPr>
        <w:t>L</w:t>
      </w:r>
      <w:r w:rsidRPr="001F5AF9">
        <w:rPr>
          <w:rFonts w:ascii="Arial" w:eastAsia="Calibri" w:hAnsi="Arial"/>
        </w:rPr>
        <w:t>OBBYING</w:t>
      </w:r>
    </w:p>
    <w:p w14:paraId="4E3D11B2" w14:textId="77777777" w:rsidR="00360DCC" w:rsidRPr="00150F41" w:rsidRDefault="00360DCC" w:rsidP="00360DCC">
      <w:pPr>
        <w:kinsoku w:val="0"/>
        <w:overflowPunct w:val="0"/>
        <w:autoSpaceDE w:val="0"/>
        <w:autoSpaceDN w:val="0"/>
        <w:adjustRightInd w:val="0"/>
        <w:spacing w:line="9171" w:lineRule="exact"/>
        <w:ind w:left="1070"/>
        <w:rPr>
          <w:rFonts w:ascii="Arial" w:eastAsia="Calibri" w:hAnsi="Arial" w:cs="Arial"/>
          <w:position w:val="-183"/>
        </w:rPr>
      </w:pPr>
      <w:r w:rsidRPr="00150F41">
        <w:rPr>
          <w:rFonts w:ascii="Arial" w:eastAsia="Calibri" w:hAnsi="Arial" w:cs="Arial"/>
          <w:noProof/>
          <w:position w:val="-183"/>
        </w:rPr>
        <w:drawing>
          <wp:inline distT="0" distB="0" distL="0" distR="0" wp14:anchorId="4C86461A" wp14:editId="563C2FE8">
            <wp:extent cx="4123055" cy="5822950"/>
            <wp:effectExtent l="0" t="0" r="0" b="635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3" cstate="print">
                      <a:extLst>
                        <a:ext uri="{28A0092B-C50C-407E-A947-70E740481C1C}">
                          <a14:useLocalDpi xmlns:a14="http://schemas.microsoft.com/office/drawing/2010/main" val="0"/>
                        </a:ext>
                      </a:extLst>
                    </a:blip>
                    <a:srcRect/>
                    <a:stretch>
                      <a:fillRect/>
                    </a:stretch>
                  </pic:blipFill>
                  <pic:spPr bwMode="auto">
                    <a:xfrm>
                      <a:off x="0" y="0"/>
                      <a:ext cx="4123055" cy="5822950"/>
                    </a:xfrm>
                    <a:prstGeom prst="rect">
                      <a:avLst/>
                    </a:prstGeom>
                    <a:noFill/>
                    <a:ln>
                      <a:noFill/>
                    </a:ln>
                  </pic:spPr>
                </pic:pic>
              </a:graphicData>
            </a:graphic>
          </wp:inline>
        </w:drawing>
      </w:r>
    </w:p>
    <w:p w14:paraId="17DCB95A" w14:textId="77777777" w:rsidR="00360DCC" w:rsidRPr="001F5AF9" w:rsidRDefault="00360DCC" w:rsidP="00360DCC">
      <w:pPr>
        <w:spacing w:after="200" w:line="276" w:lineRule="auto"/>
        <w:rPr>
          <w:rFonts w:ascii="Arial" w:eastAsia="Calibri" w:hAnsi="Arial" w:cs="Arial"/>
        </w:rPr>
      </w:pPr>
      <w:r w:rsidRPr="001F5AF9">
        <w:rPr>
          <w:rFonts w:ascii="Arial" w:eastAsia="Calibri" w:hAnsi="Arial" w:cs="Arial"/>
        </w:rPr>
        <w:br w:type="page"/>
      </w:r>
    </w:p>
    <w:p w14:paraId="09BF6374" w14:textId="77777777" w:rsidR="00360DCC" w:rsidRPr="00AF34EE" w:rsidRDefault="00360DCC" w:rsidP="00360DCC">
      <w:pPr>
        <w:tabs>
          <w:tab w:val="left" w:pos="4590"/>
        </w:tabs>
        <w:kinsoku w:val="0"/>
        <w:overflowPunct w:val="0"/>
        <w:autoSpaceDE w:val="0"/>
        <w:autoSpaceDN w:val="0"/>
        <w:adjustRightInd w:val="0"/>
        <w:spacing w:before="23"/>
        <w:ind w:firstLine="1170"/>
        <w:rPr>
          <w:rFonts w:ascii="Arial" w:eastAsia="Calibri" w:hAnsi="Arial" w:cs="Arial"/>
          <w:b/>
          <w:bCs/>
          <w:sz w:val="18"/>
          <w:szCs w:val="18"/>
        </w:rPr>
      </w:pPr>
      <w:r w:rsidRPr="00AF34EE">
        <w:rPr>
          <w:rFonts w:ascii="Arial" w:eastAsia="Calibri" w:hAnsi="Arial" w:cs="Arial"/>
          <w:b/>
          <w:bCs/>
          <w:sz w:val="18"/>
          <w:szCs w:val="18"/>
        </w:rPr>
        <w:lastRenderedPageBreak/>
        <w:t>Office of the Secretary of the Treasury</w:t>
      </w:r>
      <w:r w:rsidRPr="00AF34EE">
        <w:rPr>
          <w:rFonts w:ascii="Arial" w:eastAsia="Calibri" w:hAnsi="Arial" w:cs="Arial"/>
          <w:b/>
          <w:bCs/>
          <w:sz w:val="18"/>
          <w:szCs w:val="18"/>
        </w:rPr>
        <w:tab/>
        <w:t xml:space="preserve">                                           Pt. 21, App. B</w:t>
      </w:r>
    </w:p>
    <w:p w14:paraId="0E56FDA2" w14:textId="77777777" w:rsidR="00360DCC" w:rsidRPr="001F5AF9" w:rsidRDefault="00360DCC" w:rsidP="00AF34EE">
      <w:pPr>
        <w:pStyle w:val="Blankline"/>
        <w:rPr>
          <w:rFonts w:eastAsia="Calibri"/>
        </w:rPr>
      </w:pPr>
    </w:p>
    <w:p w14:paraId="3A4CF4F0" w14:textId="77777777" w:rsidR="00360DCC" w:rsidRPr="00187E0F" w:rsidRDefault="00360DCC" w:rsidP="00360DCC">
      <w:pPr>
        <w:spacing w:line="9171" w:lineRule="exact"/>
        <w:ind w:left="1070"/>
        <w:rPr>
          <w:rFonts w:ascii="Arial" w:eastAsia="Calibri" w:hAnsi="Arial" w:cs="Arial"/>
          <w:position w:val="-183"/>
        </w:rPr>
      </w:pPr>
      <w:r w:rsidRPr="00187E0F">
        <w:rPr>
          <w:rFonts w:ascii="Arial" w:eastAsia="Calibri" w:hAnsi="Arial" w:cs="Arial"/>
          <w:noProof/>
          <w:position w:val="-183"/>
        </w:rPr>
        <w:drawing>
          <wp:inline distT="0" distB="0" distL="0" distR="0" wp14:anchorId="5E06B6AA" wp14:editId="429A7A5D">
            <wp:extent cx="4546078" cy="5816600"/>
            <wp:effectExtent l="0" t="0" r="6985"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44" cstate="print">
                      <a:extLst>
                        <a:ext uri="{28A0092B-C50C-407E-A947-70E740481C1C}">
                          <a14:useLocalDpi xmlns:a14="http://schemas.microsoft.com/office/drawing/2010/main" val="0"/>
                        </a:ext>
                      </a:extLst>
                    </a:blip>
                    <a:srcRect/>
                    <a:stretch>
                      <a:fillRect/>
                    </a:stretch>
                  </pic:blipFill>
                  <pic:spPr bwMode="auto">
                    <a:xfrm>
                      <a:off x="0" y="0"/>
                      <a:ext cx="4550229" cy="5821911"/>
                    </a:xfrm>
                    <a:prstGeom prst="rect">
                      <a:avLst/>
                    </a:prstGeom>
                    <a:noFill/>
                    <a:ln>
                      <a:noFill/>
                    </a:ln>
                  </pic:spPr>
                </pic:pic>
              </a:graphicData>
            </a:graphic>
          </wp:inline>
        </w:drawing>
      </w:r>
    </w:p>
    <w:p w14:paraId="355D60CC" w14:textId="77777777" w:rsidR="00360DCC" w:rsidRPr="001F5AF9" w:rsidRDefault="00360DCC" w:rsidP="00360DCC">
      <w:pPr>
        <w:spacing w:after="200" w:line="276" w:lineRule="auto"/>
        <w:rPr>
          <w:rFonts w:ascii="Arial" w:eastAsia="Calibri" w:hAnsi="Arial" w:cs="Arial"/>
        </w:rPr>
      </w:pPr>
      <w:r w:rsidRPr="001F5AF9">
        <w:rPr>
          <w:rFonts w:ascii="Arial" w:eastAsia="Calibri" w:hAnsi="Arial" w:cs="Arial"/>
        </w:rPr>
        <w:br w:type="page"/>
      </w:r>
    </w:p>
    <w:p w14:paraId="5A574222" w14:textId="77777777" w:rsidR="00360DCC" w:rsidRPr="00AF34AC" w:rsidRDefault="00360DCC" w:rsidP="00360DCC">
      <w:pPr>
        <w:tabs>
          <w:tab w:val="left" w:pos="4500"/>
        </w:tabs>
        <w:kinsoku w:val="0"/>
        <w:overflowPunct w:val="0"/>
        <w:autoSpaceDE w:val="0"/>
        <w:autoSpaceDN w:val="0"/>
        <w:adjustRightInd w:val="0"/>
        <w:spacing w:after="240"/>
        <w:ind w:firstLine="1080"/>
        <w:rPr>
          <w:rFonts w:ascii="Arial" w:eastAsia="Calibri" w:hAnsi="Arial" w:cs="Arial"/>
          <w:b/>
          <w:bCs/>
          <w:sz w:val="18"/>
          <w:szCs w:val="18"/>
        </w:rPr>
      </w:pPr>
      <w:r w:rsidRPr="00150F41">
        <w:rPr>
          <w:rFonts w:ascii="Arial" w:eastAsia="Calibri" w:hAnsi="Arial" w:cs="Arial"/>
          <w:b/>
          <w:bCs/>
          <w:sz w:val="18"/>
          <w:szCs w:val="18"/>
        </w:rPr>
        <w:lastRenderedPageBreak/>
        <w:t>Pt. 21, App.</w:t>
      </w:r>
      <w:r w:rsidRPr="00AF34EE">
        <w:rPr>
          <w:rFonts w:ascii="Arial" w:eastAsia="Calibri" w:hAnsi="Arial" w:cs="Arial"/>
          <w:b/>
          <w:bCs/>
          <w:sz w:val="18"/>
          <w:szCs w:val="18"/>
        </w:rPr>
        <w:t xml:space="preserve"> </w:t>
      </w:r>
      <w:r w:rsidRPr="00150F41">
        <w:rPr>
          <w:rFonts w:ascii="Arial" w:eastAsia="Calibri" w:hAnsi="Arial" w:cs="Arial"/>
          <w:b/>
          <w:bCs/>
          <w:sz w:val="18"/>
          <w:szCs w:val="18"/>
        </w:rPr>
        <w:t>B</w:t>
      </w:r>
      <w:r w:rsidRPr="00150F41">
        <w:rPr>
          <w:rFonts w:ascii="Arial" w:eastAsia="Calibri" w:hAnsi="Arial" w:cs="Arial"/>
          <w:b/>
          <w:bCs/>
          <w:sz w:val="18"/>
          <w:szCs w:val="18"/>
        </w:rPr>
        <w:tab/>
        <w:t>31 CFR Subtitle A (7–1–10</w:t>
      </w:r>
      <w:r w:rsidRPr="00AF34EE">
        <w:rPr>
          <w:rFonts w:ascii="Arial" w:eastAsia="Calibri" w:hAnsi="Arial" w:cs="Arial"/>
          <w:b/>
          <w:bCs/>
          <w:sz w:val="18"/>
          <w:szCs w:val="18"/>
        </w:rPr>
        <w:t xml:space="preserve"> </w:t>
      </w:r>
      <w:r w:rsidRPr="00150F41">
        <w:rPr>
          <w:rFonts w:ascii="Arial" w:eastAsia="Calibri" w:hAnsi="Arial" w:cs="Arial"/>
          <w:b/>
          <w:bCs/>
          <w:sz w:val="18"/>
          <w:szCs w:val="18"/>
        </w:rPr>
        <w:t>Edition)</w:t>
      </w:r>
    </w:p>
    <w:p w14:paraId="6090EBE4" w14:textId="77777777" w:rsidR="00360DCC" w:rsidRPr="00187E0F" w:rsidRDefault="00360DCC" w:rsidP="00360DCC">
      <w:pPr>
        <w:spacing w:line="9171" w:lineRule="exact"/>
        <w:ind w:left="1070"/>
        <w:rPr>
          <w:rFonts w:ascii="Arial" w:eastAsia="Calibri" w:hAnsi="Arial" w:cs="Arial"/>
          <w:position w:val="-183"/>
        </w:rPr>
      </w:pPr>
      <w:r w:rsidRPr="00187E0F">
        <w:rPr>
          <w:rFonts w:ascii="Arial" w:eastAsia="Calibri" w:hAnsi="Arial" w:cs="Arial"/>
          <w:noProof/>
          <w:position w:val="-183"/>
        </w:rPr>
        <w:drawing>
          <wp:inline distT="0" distB="0" distL="0" distR="0" wp14:anchorId="3B551D20" wp14:editId="4B4B1836">
            <wp:extent cx="4134485" cy="5682615"/>
            <wp:effectExtent l="0" t="0" r="0" b="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45" cstate="print">
                      <a:extLst>
                        <a:ext uri="{28A0092B-C50C-407E-A947-70E740481C1C}">
                          <a14:useLocalDpi xmlns:a14="http://schemas.microsoft.com/office/drawing/2010/main" val="0"/>
                        </a:ext>
                      </a:extLst>
                    </a:blip>
                    <a:srcRect/>
                    <a:stretch>
                      <a:fillRect/>
                    </a:stretch>
                  </pic:blipFill>
                  <pic:spPr bwMode="auto">
                    <a:xfrm>
                      <a:off x="0" y="0"/>
                      <a:ext cx="4134485" cy="5682615"/>
                    </a:xfrm>
                    <a:prstGeom prst="rect">
                      <a:avLst/>
                    </a:prstGeom>
                    <a:noFill/>
                    <a:ln>
                      <a:noFill/>
                    </a:ln>
                  </pic:spPr>
                </pic:pic>
              </a:graphicData>
            </a:graphic>
          </wp:inline>
        </w:drawing>
      </w:r>
    </w:p>
    <w:p w14:paraId="1A7384C9" w14:textId="77777777" w:rsidR="00360DCC" w:rsidRPr="00150F41" w:rsidRDefault="00360DCC" w:rsidP="00115D8E">
      <w:pPr>
        <w:pStyle w:val="000Section"/>
        <w:jc w:val="left"/>
        <w:rPr>
          <w:rFonts w:ascii="Arial" w:hAnsi="Arial" w:cs="Arial"/>
        </w:rPr>
        <w:sectPr w:rsidR="00360DCC" w:rsidRPr="00150F41" w:rsidSect="00570D7F">
          <w:headerReference w:type="default" r:id="rId146"/>
          <w:footerReference w:type="default" r:id="rId147"/>
          <w:pgSz w:w="12240" w:h="15840" w:code="1"/>
          <w:pgMar w:top="1440" w:right="1080" w:bottom="1440" w:left="1440" w:header="576" w:footer="720" w:gutter="0"/>
          <w:pgNumType w:start="1"/>
          <w:cols w:space="720"/>
          <w:docGrid w:linePitch="299"/>
        </w:sectPr>
      </w:pPr>
    </w:p>
    <w:p w14:paraId="0B0F7F0F" w14:textId="6BC4F339" w:rsidR="00CB2CB4" w:rsidRPr="00150F41" w:rsidRDefault="00CB2CB4" w:rsidP="00406423">
      <w:pPr>
        <w:pStyle w:val="HiddenTextSpec"/>
        <w:jc w:val="left"/>
        <w:rPr>
          <w:rFonts w:cs="Arial"/>
        </w:rPr>
      </w:pPr>
    </w:p>
    <w:sectPr w:rsidR="00CB2CB4" w:rsidRPr="00150F41" w:rsidSect="00570D7F">
      <w:headerReference w:type="even" r:id="rId148"/>
      <w:headerReference w:type="default" r:id="rId149"/>
      <w:footerReference w:type="default" r:id="rId150"/>
      <w:headerReference w:type="first" r:id="rId151"/>
      <w:pgSz w:w="12240" w:h="15840" w:code="1"/>
      <w:pgMar w:top="1440" w:right="1080" w:bottom="1440" w:left="1440" w:header="288" w:footer="432" w:gutter="0"/>
      <w:pgNumType w:start="1"/>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7A4D486" w14:textId="77777777" w:rsidR="00D754A8" w:rsidRDefault="00D754A8">
      <w:r>
        <w:separator/>
      </w:r>
    </w:p>
    <w:p w14:paraId="0979FFA3" w14:textId="77777777" w:rsidR="00D754A8" w:rsidRDefault="00D754A8"/>
    <w:p w14:paraId="2850B382" w14:textId="77777777" w:rsidR="00D754A8" w:rsidRDefault="00D754A8"/>
    <w:p w14:paraId="3B034AE8" w14:textId="77777777" w:rsidR="00D754A8" w:rsidRDefault="00D754A8"/>
  </w:endnote>
  <w:endnote w:type="continuationSeparator" w:id="0">
    <w:p w14:paraId="0722AA43" w14:textId="77777777" w:rsidR="00D754A8" w:rsidRDefault="00D754A8">
      <w:r>
        <w:continuationSeparator/>
      </w:r>
    </w:p>
    <w:p w14:paraId="57EA917F" w14:textId="77777777" w:rsidR="00D754A8" w:rsidRDefault="00D754A8"/>
    <w:p w14:paraId="5CDCA813" w14:textId="77777777" w:rsidR="00D754A8" w:rsidRDefault="00D754A8"/>
    <w:p w14:paraId="1828D32C" w14:textId="77777777" w:rsidR="00D754A8" w:rsidRDefault="00D754A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angal">
    <w:panose1 w:val="00000400000000000000"/>
    <w:charset w:val="00"/>
    <w:family w:val="roman"/>
    <w:pitch w:val="variable"/>
    <w:sig w:usb0="00008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mbria Math">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dobe Myungjo Std M">
    <w:panose1 w:val="00000000000000000000"/>
    <w:charset w:val="80"/>
    <w:family w:val="roman"/>
    <w:notTrueType/>
    <w:pitch w:val="variable"/>
    <w:sig w:usb0="00000203" w:usb1="29D72C10" w:usb2="00000010" w:usb3="00000000" w:csb0="002A0005" w:csb1="00000000"/>
  </w:font>
  <w:font w:name="Helvetica-Bold">
    <w:altName w:val="Arial"/>
    <w:panose1 w:val="00000000000000000000"/>
    <w:charset w:val="00"/>
    <w:family w:val="auto"/>
    <w:notTrueType/>
    <w:pitch w:val="default"/>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imes-Roman">
    <w:altName w:val="Times New Roman"/>
    <w:panose1 w:val="00000000000000000000"/>
    <w:charset w:val="00"/>
    <w:family w:val="auto"/>
    <w:notTrueType/>
    <w:pitch w:val="default"/>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7E2386" w14:textId="77777777" w:rsidR="00153FCB" w:rsidRDefault="00153FCB" w:rsidP="0060556B">
    <w:pPr>
      <w:pStyle w:val="Instruction"/>
    </w:pPr>
  </w:p>
  <w:p w14:paraId="26F5CBE4" w14:textId="2E6C63BD" w:rsidR="00153FCB" w:rsidRDefault="00153FCB" w:rsidP="0060556B">
    <w:pPr>
      <w:pStyle w:val="Instruction"/>
    </w:pPr>
    <w:r>
      <w:t xml:space="preserve">Provide Project </w:t>
    </w:r>
    <w:r w:rsidR="00CB31CD">
      <w:t>name</w:t>
    </w:r>
    <w:r w:rsidR="0068522B">
      <w:t xml:space="preserve"> </w:t>
    </w:r>
    <w:r w:rsidR="000E0C27">
      <w:t>and federal project number</w:t>
    </w:r>
  </w:p>
  <w:p w14:paraId="3E9BAA31" w14:textId="20FA8774" w:rsidR="00153FCB" w:rsidRPr="00E75FDE" w:rsidRDefault="00153FCB" w:rsidP="0006448E">
    <w:pPr>
      <w:pStyle w:val="Footer"/>
      <w:tabs>
        <w:tab w:val="clear" w:pos="8640"/>
        <w:tab w:val="right" w:pos="9720"/>
      </w:tabs>
    </w:pPr>
    <w:r>
      <w:t xml:space="preserve">Page </w:t>
    </w:r>
    <w:r w:rsidRPr="001760FC">
      <w:rPr>
        <w:sz w:val="24"/>
        <w:szCs w:val="24"/>
      </w:rPr>
      <w:fldChar w:fldCharType="begin"/>
    </w:r>
    <w:r w:rsidRPr="001760FC">
      <w:instrText xml:space="preserve"> PAGE </w:instrText>
    </w:r>
    <w:r w:rsidRPr="001760FC">
      <w:rPr>
        <w:sz w:val="24"/>
        <w:szCs w:val="24"/>
      </w:rPr>
      <w:fldChar w:fldCharType="separate"/>
    </w:r>
    <w:r>
      <w:rPr>
        <w:noProof/>
      </w:rPr>
      <w:t>58</w:t>
    </w:r>
    <w:r w:rsidRPr="001760FC">
      <w:rPr>
        <w:sz w:val="24"/>
        <w:szCs w:val="24"/>
      </w:rPr>
      <w:fldChar w:fldCharType="end"/>
    </w:r>
    <w:r>
      <w:t xml:space="preserve"> of </w:t>
    </w:r>
    <w:r>
      <w:rPr>
        <w:noProof/>
      </w:rPr>
      <w:fldChar w:fldCharType="begin"/>
    </w:r>
    <w:r>
      <w:rPr>
        <w:noProof/>
      </w:rPr>
      <w:instrText xml:space="preserve"> SECTIONPAGES  </w:instrText>
    </w:r>
    <w:r>
      <w:rPr>
        <w:noProof/>
      </w:rPr>
      <w:fldChar w:fldCharType="separate"/>
    </w:r>
    <w:r w:rsidR="00445C56">
      <w:rPr>
        <w:noProof/>
      </w:rPr>
      <w:t>187</w:t>
    </w:r>
    <w:r>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F13C03" w14:textId="77777777" w:rsidR="00153FCB" w:rsidRDefault="00153FCB" w:rsidP="00333C23">
    <w:pPr>
      <w:pStyle w:val="Instruction"/>
    </w:pPr>
  </w:p>
  <w:p w14:paraId="4F982FB5" w14:textId="77777777" w:rsidR="00153FCB" w:rsidRDefault="00153FCB" w:rsidP="00333C23">
    <w:pPr>
      <w:pStyle w:val="Instruction"/>
    </w:pPr>
    <w:r>
      <w:t>Provide Project Route/</w:t>
    </w:r>
    <w:r w:rsidRPr="00F00639">
      <w:t>Contract</w:t>
    </w:r>
    <w:r>
      <w:t xml:space="preserve"> No.</w:t>
    </w:r>
  </w:p>
  <w:p w14:paraId="1C6B0CD2" w14:textId="77777777" w:rsidR="00153FCB" w:rsidRDefault="00153FCB" w:rsidP="00333C23">
    <w:pPr>
      <w:pStyle w:val="Instruction"/>
    </w:pPr>
    <w:r>
      <w:t>or Project Identification.</w:t>
    </w:r>
  </w:p>
  <w:p w14:paraId="51D79480" w14:textId="77777777" w:rsidR="00153FCB" w:rsidRDefault="00153FCB" w:rsidP="00333C23">
    <w:pPr>
      <w:pStyle w:val="Footer"/>
    </w:pPr>
    <w:r>
      <w:t xml:space="preserve">Page </w:t>
    </w:r>
    <w:r w:rsidRPr="001760FC">
      <w:rPr>
        <w:sz w:val="24"/>
        <w:szCs w:val="24"/>
      </w:rPr>
      <w:fldChar w:fldCharType="begin"/>
    </w:r>
    <w:r w:rsidRPr="001760FC">
      <w:instrText xml:space="preserve"> PAGE </w:instrText>
    </w:r>
    <w:r w:rsidRPr="001760FC">
      <w:rPr>
        <w:sz w:val="24"/>
        <w:szCs w:val="24"/>
      </w:rPr>
      <w:fldChar w:fldCharType="separate"/>
    </w:r>
    <w:r>
      <w:rPr>
        <w:noProof/>
      </w:rPr>
      <w:t>5</w:t>
    </w:r>
    <w:r w:rsidRPr="001760FC">
      <w:rPr>
        <w:sz w:val="24"/>
        <w:szCs w:val="24"/>
      </w:rPr>
      <w:fldChar w:fldCharType="end"/>
    </w:r>
    <w:r>
      <w:t xml:space="preserve"> of </w:t>
    </w:r>
    <w:r>
      <w:rPr>
        <w:noProof/>
      </w:rPr>
      <w:fldChar w:fldCharType="begin"/>
    </w:r>
    <w:r>
      <w:rPr>
        <w:noProof/>
      </w:rPr>
      <w:instrText xml:space="preserve"> SECTIONPAGES  </w:instrText>
    </w:r>
    <w:r>
      <w:rPr>
        <w:noProof/>
      </w:rPr>
      <w:fldChar w:fldCharType="separate"/>
    </w:r>
    <w:r>
      <w:rPr>
        <w:noProof/>
      </w:rPr>
      <w:t>169</w:t>
    </w:r>
    <w:r>
      <w:rPr>
        <w:noProof/>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7E0FB5" w14:textId="11AA4093" w:rsidR="00153FCB" w:rsidRPr="007F4CD5" w:rsidRDefault="00153FCB" w:rsidP="002B1D46">
    <w:pPr>
      <w:tabs>
        <w:tab w:val="left" w:pos="8820"/>
      </w:tabs>
      <w:rPr>
        <w:rFonts w:ascii="Arial" w:hAnsi="Arial" w:cs="Arial"/>
        <w:b/>
        <w:sz w:val="16"/>
        <w:szCs w:val="16"/>
      </w:rPr>
    </w:pPr>
    <w:r w:rsidRPr="007F4CD5">
      <w:rPr>
        <w:rFonts w:ascii="Arial" w:hAnsi="Arial" w:cs="Arial"/>
        <w:sz w:val="16"/>
        <w:szCs w:val="16"/>
      </w:rPr>
      <w:t>F</w:t>
    </w:r>
    <w:r>
      <w:rPr>
        <w:rFonts w:ascii="Arial" w:hAnsi="Arial" w:cs="Arial"/>
        <w:sz w:val="16"/>
        <w:szCs w:val="16"/>
      </w:rPr>
      <w:t>ederal A</w:t>
    </w:r>
    <w:r w:rsidRPr="007F4CD5">
      <w:rPr>
        <w:rFonts w:ascii="Arial" w:hAnsi="Arial" w:cs="Arial"/>
        <w:sz w:val="16"/>
        <w:szCs w:val="16"/>
      </w:rPr>
      <w:t>id Project Attachment 1 - Disadvantaged Business Enterprise (D</w:t>
    </w:r>
    <w:r>
      <w:rPr>
        <w:rFonts w:ascii="Arial" w:hAnsi="Arial" w:cs="Arial"/>
        <w:sz w:val="16"/>
        <w:szCs w:val="16"/>
      </w:rPr>
      <w:t>BE</w:t>
    </w:r>
    <w:r w:rsidRPr="007F4CD5">
      <w:rPr>
        <w:rFonts w:ascii="Arial" w:hAnsi="Arial" w:cs="Arial"/>
        <w:sz w:val="16"/>
        <w:szCs w:val="16"/>
      </w:rPr>
      <w:t>) Utilization</w:t>
    </w:r>
    <w:r>
      <w:rPr>
        <w:rFonts w:ascii="Arial" w:hAnsi="Arial" w:cs="Arial"/>
        <w:sz w:val="16"/>
        <w:szCs w:val="16"/>
      </w:rPr>
      <w:tab/>
    </w:r>
    <w:r w:rsidRPr="00EF4664">
      <w:rPr>
        <w:rFonts w:ascii="Arial" w:hAnsi="Arial" w:cs="Arial"/>
        <w:sz w:val="16"/>
        <w:szCs w:val="16"/>
      </w:rPr>
      <w:t xml:space="preserve">Page </w:t>
    </w:r>
    <w:r w:rsidRPr="00EF4664">
      <w:rPr>
        <w:rFonts w:ascii="Arial" w:hAnsi="Arial" w:cs="Arial"/>
        <w:b/>
        <w:bCs/>
        <w:sz w:val="16"/>
        <w:szCs w:val="16"/>
      </w:rPr>
      <w:fldChar w:fldCharType="begin"/>
    </w:r>
    <w:r w:rsidRPr="00EF4664">
      <w:rPr>
        <w:rFonts w:ascii="Arial" w:hAnsi="Arial" w:cs="Arial"/>
        <w:b/>
        <w:bCs/>
        <w:sz w:val="16"/>
        <w:szCs w:val="16"/>
      </w:rPr>
      <w:instrText xml:space="preserve"> PAGE  \* Arabic  \* MERGEFORMAT </w:instrText>
    </w:r>
    <w:r w:rsidRPr="00EF4664">
      <w:rPr>
        <w:rFonts w:ascii="Arial" w:hAnsi="Arial" w:cs="Arial"/>
        <w:b/>
        <w:bCs/>
        <w:sz w:val="16"/>
        <w:szCs w:val="16"/>
      </w:rPr>
      <w:fldChar w:fldCharType="separate"/>
    </w:r>
    <w:r>
      <w:rPr>
        <w:rFonts w:ascii="Arial" w:hAnsi="Arial" w:cs="Arial"/>
        <w:b/>
        <w:bCs/>
        <w:noProof/>
        <w:sz w:val="16"/>
        <w:szCs w:val="16"/>
      </w:rPr>
      <w:t>9</w:t>
    </w:r>
    <w:r w:rsidRPr="00EF4664">
      <w:rPr>
        <w:rFonts w:ascii="Arial" w:hAnsi="Arial" w:cs="Arial"/>
        <w:b/>
        <w:bCs/>
        <w:sz w:val="16"/>
        <w:szCs w:val="16"/>
      </w:rPr>
      <w:fldChar w:fldCharType="end"/>
    </w:r>
    <w:r w:rsidRPr="00EF4664">
      <w:rPr>
        <w:rFonts w:ascii="Arial" w:hAnsi="Arial" w:cs="Arial"/>
        <w:sz w:val="16"/>
        <w:szCs w:val="16"/>
      </w:rPr>
      <w:t xml:space="preserve"> of </w:t>
    </w:r>
    <w:r>
      <w:rPr>
        <w:rFonts w:ascii="Arial" w:hAnsi="Arial" w:cs="Arial"/>
        <w:b/>
        <w:bCs/>
        <w:sz w:val="16"/>
        <w:szCs w:val="16"/>
      </w:rPr>
      <w:fldChar w:fldCharType="begin"/>
    </w:r>
    <w:r>
      <w:rPr>
        <w:rFonts w:ascii="Arial" w:hAnsi="Arial" w:cs="Arial"/>
        <w:b/>
        <w:bCs/>
        <w:sz w:val="16"/>
        <w:szCs w:val="16"/>
      </w:rPr>
      <w:instrText xml:space="preserve"> SECTIONPAGES   \* MERGEFORMAT </w:instrText>
    </w:r>
    <w:r>
      <w:rPr>
        <w:rFonts w:ascii="Arial" w:hAnsi="Arial" w:cs="Arial"/>
        <w:b/>
        <w:bCs/>
        <w:sz w:val="16"/>
        <w:szCs w:val="16"/>
      </w:rPr>
      <w:fldChar w:fldCharType="separate"/>
    </w:r>
    <w:r w:rsidR="00445C56">
      <w:rPr>
        <w:rFonts w:ascii="Arial" w:hAnsi="Arial" w:cs="Arial"/>
        <w:b/>
        <w:bCs/>
        <w:noProof/>
        <w:sz w:val="16"/>
        <w:szCs w:val="16"/>
      </w:rPr>
      <w:t>1</w:t>
    </w:r>
    <w:r>
      <w:rPr>
        <w:rFonts w:ascii="Arial" w:hAnsi="Arial" w:cs="Arial"/>
        <w:b/>
        <w:bCs/>
        <w:sz w:val="16"/>
        <w:szCs w:val="16"/>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92E874" w14:textId="77777777" w:rsidR="00153FCB" w:rsidRPr="00B147C0" w:rsidRDefault="00153FCB" w:rsidP="002B1D46">
    <w:pPr>
      <w:rPr>
        <w:rFonts w:ascii="Arial" w:hAnsi="Arial" w:cs="Arial"/>
        <w:b/>
        <w:sz w:val="16"/>
        <w:szCs w:val="16"/>
        <w:u w:val="single"/>
      </w:rPr>
    </w:pPr>
    <w:r w:rsidRPr="00B147C0">
      <w:rPr>
        <w:rFonts w:ascii="Arial" w:hAnsi="Arial" w:cs="Arial"/>
        <w:b/>
        <w:sz w:val="16"/>
        <w:szCs w:val="16"/>
        <w:u w:val="single"/>
      </w:rPr>
      <w:t xml:space="preserve">Federal Aid Project Attachment 2 - Notice </w:t>
    </w:r>
    <w:proofErr w:type="gramStart"/>
    <w:r w:rsidRPr="00B147C0">
      <w:rPr>
        <w:rFonts w:ascii="Arial" w:hAnsi="Arial" w:cs="Arial"/>
        <w:b/>
        <w:sz w:val="16"/>
        <w:szCs w:val="16"/>
        <w:u w:val="single"/>
      </w:rPr>
      <w:t>Of</w:t>
    </w:r>
    <w:proofErr w:type="gramEnd"/>
    <w:r w:rsidRPr="00B147C0">
      <w:rPr>
        <w:rFonts w:ascii="Arial" w:hAnsi="Arial" w:cs="Arial"/>
        <w:b/>
        <w:sz w:val="16"/>
        <w:szCs w:val="16"/>
        <w:u w:val="single"/>
      </w:rPr>
      <w:t xml:space="preserve"> Requirement </w:t>
    </w:r>
    <w:proofErr w:type="gramStart"/>
    <w:r w:rsidRPr="00B147C0">
      <w:rPr>
        <w:rFonts w:ascii="Arial" w:hAnsi="Arial" w:cs="Arial"/>
        <w:b/>
        <w:sz w:val="16"/>
        <w:szCs w:val="16"/>
        <w:u w:val="single"/>
      </w:rPr>
      <w:t>For</w:t>
    </w:r>
    <w:proofErr w:type="gramEnd"/>
    <w:r w:rsidRPr="00B147C0">
      <w:rPr>
        <w:rFonts w:ascii="Arial" w:hAnsi="Arial" w:cs="Arial"/>
        <w:b/>
        <w:sz w:val="16"/>
        <w:szCs w:val="16"/>
        <w:u w:val="single"/>
      </w:rPr>
      <w:t xml:space="preserve"> Affirmative Action </w:t>
    </w:r>
    <w:proofErr w:type="gramStart"/>
    <w:r w:rsidRPr="00B147C0">
      <w:rPr>
        <w:rFonts w:ascii="Arial" w:hAnsi="Arial" w:cs="Arial"/>
        <w:b/>
        <w:sz w:val="16"/>
        <w:szCs w:val="16"/>
        <w:u w:val="single"/>
      </w:rPr>
      <w:t>To</w:t>
    </w:r>
    <w:proofErr w:type="gramEnd"/>
    <w:r w:rsidRPr="00B147C0">
      <w:rPr>
        <w:rFonts w:ascii="Arial" w:hAnsi="Arial" w:cs="Arial"/>
        <w:b/>
        <w:sz w:val="16"/>
        <w:szCs w:val="16"/>
        <w:u w:val="single"/>
      </w:rPr>
      <w:t xml:space="preserve"> Ensure Equal Opportunity (Minority </w:t>
    </w:r>
    <w:proofErr w:type="gramStart"/>
    <w:r w:rsidRPr="00B147C0">
      <w:rPr>
        <w:rFonts w:ascii="Arial" w:hAnsi="Arial" w:cs="Arial"/>
        <w:b/>
        <w:sz w:val="16"/>
        <w:szCs w:val="16"/>
        <w:u w:val="single"/>
      </w:rPr>
      <w:t>And</w:t>
    </w:r>
    <w:proofErr w:type="gramEnd"/>
    <w:r w:rsidRPr="00B147C0">
      <w:rPr>
        <w:rFonts w:ascii="Arial" w:hAnsi="Arial" w:cs="Arial"/>
        <w:b/>
        <w:sz w:val="16"/>
        <w:szCs w:val="16"/>
        <w:u w:val="single"/>
      </w:rPr>
      <w:t xml:space="preserve"> Women Work Employment Goal Obligations)</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D91332" w14:textId="57954A88" w:rsidR="00153FCB" w:rsidRPr="0004679F" w:rsidRDefault="00153FCB" w:rsidP="002B1D46">
    <w:pPr>
      <w:tabs>
        <w:tab w:val="left" w:pos="8820"/>
      </w:tabs>
      <w:rPr>
        <w:rFonts w:ascii="Arial" w:hAnsi="Arial" w:cs="Arial"/>
        <w:b/>
        <w:bCs/>
        <w:sz w:val="16"/>
        <w:szCs w:val="16"/>
      </w:rPr>
    </w:pPr>
    <w:r w:rsidRPr="0004679F">
      <w:rPr>
        <w:rFonts w:ascii="Arial" w:hAnsi="Arial" w:cs="Arial"/>
        <w:sz w:val="16"/>
        <w:szCs w:val="16"/>
      </w:rPr>
      <w:t xml:space="preserve">Federal Aid Project Attachment </w:t>
    </w:r>
    <w:r>
      <w:rPr>
        <w:rFonts w:ascii="Arial" w:hAnsi="Arial" w:cs="Arial"/>
        <w:sz w:val="16"/>
        <w:szCs w:val="16"/>
      </w:rPr>
      <w:t>2</w:t>
    </w:r>
    <w:r w:rsidRPr="0004679F">
      <w:rPr>
        <w:rFonts w:ascii="Arial" w:hAnsi="Arial" w:cs="Arial"/>
        <w:sz w:val="16"/>
        <w:szCs w:val="16"/>
      </w:rPr>
      <w:t xml:space="preserve"> - Specific Equal</w:t>
    </w:r>
    <w:r w:rsidRPr="0004679F">
      <w:rPr>
        <w:rFonts w:ascii="Arial" w:hAnsi="Arial" w:cs="Arial"/>
        <w:bCs/>
        <w:sz w:val="16"/>
        <w:szCs w:val="16"/>
      </w:rPr>
      <w:t xml:space="preserve"> Employment Opportunity Responsibilities</w:t>
    </w:r>
    <w:r>
      <w:rPr>
        <w:rFonts w:ascii="Arial" w:hAnsi="Arial" w:cs="Arial"/>
        <w:bCs/>
        <w:sz w:val="16"/>
        <w:szCs w:val="16"/>
      </w:rPr>
      <w:tab/>
    </w:r>
    <w:r w:rsidRPr="00EF4664">
      <w:rPr>
        <w:rFonts w:ascii="Arial" w:hAnsi="Arial" w:cs="Arial"/>
        <w:sz w:val="16"/>
        <w:szCs w:val="16"/>
      </w:rPr>
      <w:t xml:space="preserve">Page </w:t>
    </w:r>
    <w:r w:rsidRPr="00EF4664">
      <w:rPr>
        <w:rFonts w:ascii="Arial" w:hAnsi="Arial" w:cs="Arial"/>
        <w:b/>
        <w:bCs/>
        <w:sz w:val="16"/>
        <w:szCs w:val="16"/>
      </w:rPr>
      <w:fldChar w:fldCharType="begin"/>
    </w:r>
    <w:r w:rsidRPr="00EF4664">
      <w:rPr>
        <w:rFonts w:ascii="Arial" w:hAnsi="Arial" w:cs="Arial"/>
        <w:b/>
        <w:bCs/>
        <w:sz w:val="16"/>
        <w:szCs w:val="16"/>
      </w:rPr>
      <w:instrText xml:space="preserve"> PAGE  \* Arabic  \* MERGEFORMAT </w:instrText>
    </w:r>
    <w:r w:rsidRPr="00EF4664">
      <w:rPr>
        <w:rFonts w:ascii="Arial" w:hAnsi="Arial" w:cs="Arial"/>
        <w:b/>
        <w:bCs/>
        <w:sz w:val="16"/>
        <w:szCs w:val="16"/>
      </w:rPr>
      <w:fldChar w:fldCharType="separate"/>
    </w:r>
    <w:r>
      <w:rPr>
        <w:rFonts w:ascii="Arial" w:hAnsi="Arial" w:cs="Arial"/>
        <w:b/>
        <w:bCs/>
        <w:noProof/>
        <w:sz w:val="16"/>
        <w:szCs w:val="16"/>
      </w:rPr>
      <w:t>7</w:t>
    </w:r>
    <w:r w:rsidRPr="00EF4664">
      <w:rPr>
        <w:rFonts w:ascii="Arial" w:hAnsi="Arial" w:cs="Arial"/>
        <w:b/>
        <w:bCs/>
        <w:sz w:val="16"/>
        <w:szCs w:val="16"/>
      </w:rPr>
      <w:fldChar w:fldCharType="end"/>
    </w:r>
    <w:r w:rsidRPr="00EF4664">
      <w:rPr>
        <w:rFonts w:ascii="Arial" w:hAnsi="Arial" w:cs="Arial"/>
        <w:sz w:val="16"/>
        <w:szCs w:val="16"/>
      </w:rPr>
      <w:t xml:space="preserve"> of </w:t>
    </w:r>
    <w:r>
      <w:rPr>
        <w:rFonts w:ascii="Arial" w:hAnsi="Arial" w:cs="Arial"/>
        <w:sz w:val="16"/>
        <w:szCs w:val="16"/>
      </w:rPr>
      <w:t>7</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9129F0" w14:textId="41772D72" w:rsidR="00153FCB" w:rsidRPr="00CA68FE" w:rsidRDefault="00153FCB" w:rsidP="002B1D46">
    <w:pPr>
      <w:tabs>
        <w:tab w:val="left" w:pos="8820"/>
      </w:tabs>
      <w:rPr>
        <w:rFonts w:ascii="Arial" w:hAnsi="Arial" w:cs="Arial"/>
        <w:b/>
        <w:sz w:val="16"/>
        <w:szCs w:val="16"/>
      </w:rPr>
    </w:pPr>
    <w:r w:rsidRPr="0004679F">
      <w:rPr>
        <w:rFonts w:ascii="Arial" w:hAnsi="Arial" w:cs="Arial"/>
        <w:sz w:val="16"/>
        <w:szCs w:val="16"/>
      </w:rPr>
      <w:t xml:space="preserve">Federal Aid Project Attachment </w:t>
    </w:r>
    <w:r>
      <w:rPr>
        <w:rFonts w:ascii="Arial" w:hAnsi="Arial" w:cs="Arial"/>
        <w:sz w:val="16"/>
        <w:szCs w:val="16"/>
      </w:rPr>
      <w:t>3</w:t>
    </w:r>
    <w:r w:rsidRPr="0004679F">
      <w:rPr>
        <w:rFonts w:ascii="Arial" w:hAnsi="Arial" w:cs="Arial"/>
        <w:sz w:val="16"/>
        <w:szCs w:val="16"/>
      </w:rPr>
      <w:t xml:space="preserve"> - </w:t>
    </w:r>
    <w:r>
      <w:rPr>
        <w:rFonts w:ascii="Arial" w:hAnsi="Arial" w:cs="Arial"/>
        <w:sz w:val="16"/>
        <w:szCs w:val="16"/>
      </w:rPr>
      <w:t>R</w:t>
    </w:r>
    <w:r w:rsidRPr="00540CCD">
      <w:rPr>
        <w:rFonts w:ascii="Arial" w:hAnsi="Arial" w:cs="Arial"/>
        <w:sz w:val="16"/>
        <w:szCs w:val="16"/>
      </w:rPr>
      <w:t>equirements for affirmative action ensuring equal opportunity</w:t>
    </w:r>
    <w:r>
      <w:rPr>
        <w:rFonts w:ascii="Arial" w:hAnsi="Arial" w:cs="Arial"/>
        <w:sz w:val="16"/>
        <w:szCs w:val="16"/>
      </w:rPr>
      <w:tab/>
    </w:r>
    <w:r w:rsidRPr="00EF4664">
      <w:rPr>
        <w:rFonts w:ascii="Arial" w:hAnsi="Arial" w:cs="Arial"/>
        <w:sz w:val="16"/>
        <w:szCs w:val="16"/>
      </w:rPr>
      <w:t xml:space="preserve">Page </w:t>
    </w:r>
    <w:r w:rsidRPr="00EF4664">
      <w:rPr>
        <w:rFonts w:ascii="Arial" w:hAnsi="Arial" w:cs="Arial"/>
        <w:b/>
        <w:bCs/>
        <w:sz w:val="16"/>
        <w:szCs w:val="16"/>
      </w:rPr>
      <w:fldChar w:fldCharType="begin"/>
    </w:r>
    <w:r w:rsidRPr="00EF4664">
      <w:rPr>
        <w:rFonts w:ascii="Arial" w:hAnsi="Arial" w:cs="Arial"/>
        <w:b/>
        <w:bCs/>
        <w:sz w:val="16"/>
        <w:szCs w:val="16"/>
      </w:rPr>
      <w:instrText xml:space="preserve"> PAGE  \* Arabic  \* MERGEFORMAT </w:instrText>
    </w:r>
    <w:r w:rsidRPr="00EF4664">
      <w:rPr>
        <w:rFonts w:ascii="Arial" w:hAnsi="Arial" w:cs="Arial"/>
        <w:b/>
        <w:bCs/>
        <w:sz w:val="16"/>
        <w:szCs w:val="16"/>
      </w:rPr>
      <w:fldChar w:fldCharType="separate"/>
    </w:r>
    <w:r>
      <w:rPr>
        <w:rFonts w:ascii="Arial" w:hAnsi="Arial" w:cs="Arial"/>
        <w:b/>
        <w:bCs/>
        <w:noProof/>
        <w:sz w:val="16"/>
        <w:szCs w:val="16"/>
      </w:rPr>
      <w:t>2</w:t>
    </w:r>
    <w:r w:rsidRPr="00EF4664">
      <w:rPr>
        <w:rFonts w:ascii="Arial" w:hAnsi="Arial" w:cs="Arial"/>
        <w:b/>
        <w:bCs/>
        <w:sz w:val="16"/>
        <w:szCs w:val="16"/>
      </w:rPr>
      <w:fldChar w:fldCharType="end"/>
    </w:r>
    <w:r w:rsidRPr="00EF4664">
      <w:rPr>
        <w:rFonts w:ascii="Arial" w:hAnsi="Arial" w:cs="Arial"/>
        <w:sz w:val="16"/>
        <w:szCs w:val="16"/>
      </w:rPr>
      <w:t xml:space="preserve"> of </w:t>
    </w:r>
    <w:r>
      <w:rPr>
        <w:rFonts w:ascii="Arial" w:hAnsi="Arial" w:cs="Arial"/>
        <w:b/>
        <w:bCs/>
        <w:sz w:val="16"/>
        <w:szCs w:val="16"/>
      </w:rPr>
      <w:fldChar w:fldCharType="begin"/>
    </w:r>
    <w:r>
      <w:rPr>
        <w:rFonts w:ascii="Arial" w:hAnsi="Arial" w:cs="Arial"/>
        <w:b/>
        <w:bCs/>
        <w:sz w:val="16"/>
        <w:szCs w:val="16"/>
      </w:rPr>
      <w:instrText xml:space="preserve"> SECTIONPAGES   \* MERGEFORMAT </w:instrText>
    </w:r>
    <w:r>
      <w:rPr>
        <w:rFonts w:ascii="Arial" w:hAnsi="Arial" w:cs="Arial"/>
        <w:b/>
        <w:bCs/>
        <w:sz w:val="16"/>
        <w:szCs w:val="16"/>
      </w:rPr>
      <w:fldChar w:fldCharType="separate"/>
    </w:r>
    <w:r w:rsidR="00445C56">
      <w:rPr>
        <w:rFonts w:ascii="Arial" w:hAnsi="Arial" w:cs="Arial"/>
        <w:b/>
        <w:bCs/>
        <w:noProof/>
        <w:sz w:val="16"/>
        <w:szCs w:val="16"/>
      </w:rPr>
      <w:t>2</w:t>
    </w:r>
    <w:r>
      <w:rPr>
        <w:rFonts w:ascii="Arial" w:hAnsi="Arial" w:cs="Arial"/>
        <w:b/>
        <w:bCs/>
        <w:sz w:val="16"/>
        <w:szCs w:val="16"/>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584299" w14:textId="6DED9A07" w:rsidR="00153FCB" w:rsidRPr="00922FF0" w:rsidRDefault="00153FCB" w:rsidP="002B1D46">
    <w:pPr>
      <w:widowControl w:val="0"/>
      <w:tabs>
        <w:tab w:val="left" w:pos="8820"/>
      </w:tabs>
      <w:rPr>
        <w:rFonts w:ascii="Arial" w:hAnsi="Arial" w:cs="Arial"/>
        <w:b/>
        <w:sz w:val="16"/>
        <w:szCs w:val="16"/>
      </w:rPr>
    </w:pPr>
    <w:r w:rsidRPr="00922FF0">
      <w:rPr>
        <w:rFonts w:ascii="Arial" w:hAnsi="Arial" w:cs="Arial"/>
        <w:sz w:val="16"/>
        <w:szCs w:val="16"/>
      </w:rPr>
      <w:t xml:space="preserve">Federal Aid Projects Attachment </w:t>
    </w:r>
    <w:r>
      <w:rPr>
        <w:rFonts w:ascii="Arial" w:hAnsi="Arial" w:cs="Arial"/>
        <w:sz w:val="16"/>
        <w:szCs w:val="16"/>
      </w:rPr>
      <w:t>4</w:t>
    </w:r>
    <w:r w:rsidRPr="00922FF0">
      <w:rPr>
        <w:rFonts w:ascii="Arial" w:hAnsi="Arial" w:cs="Arial"/>
        <w:sz w:val="16"/>
        <w:szCs w:val="16"/>
      </w:rPr>
      <w:t xml:space="preserve"> - Federal Equal Employment Opportunity Contract Specifications</w:t>
    </w:r>
    <w:r>
      <w:rPr>
        <w:rFonts w:ascii="Arial" w:hAnsi="Arial" w:cs="Arial"/>
        <w:sz w:val="16"/>
        <w:szCs w:val="16"/>
      </w:rPr>
      <w:tab/>
    </w:r>
    <w:r w:rsidRPr="00EF4664">
      <w:rPr>
        <w:rFonts w:ascii="Arial" w:hAnsi="Arial" w:cs="Arial"/>
        <w:sz w:val="16"/>
        <w:szCs w:val="16"/>
      </w:rPr>
      <w:t xml:space="preserve">Page </w:t>
    </w:r>
    <w:r w:rsidRPr="00EF4664">
      <w:rPr>
        <w:rFonts w:ascii="Arial" w:hAnsi="Arial" w:cs="Arial"/>
        <w:b/>
        <w:bCs/>
        <w:sz w:val="16"/>
        <w:szCs w:val="16"/>
      </w:rPr>
      <w:fldChar w:fldCharType="begin"/>
    </w:r>
    <w:r w:rsidRPr="00EF4664">
      <w:rPr>
        <w:rFonts w:ascii="Arial" w:hAnsi="Arial" w:cs="Arial"/>
        <w:b/>
        <w:bCs/>
        <w:sz w:val="16"/>
        <w:szCs w:val="16"/>
      </w:rPr>
      <w:instrText xml:space="preserve"> PAGE  \* Arabic  \* MERGEFORMAT </w:instrText>
    </w:r>
    <w:r w:rsidRPr="00EF4664">
      <w:rPr>
        <w:rFonts w:ascii="Arial" w:hAnsi="Arial" w:cs="Arial"/>
        <w:b/>
        <w:bCs/>
        <w:sz w:val="16"/>
        <w:szCs w:val="16"/>
      </w:rPr>
      <w:fldChar w:fldCharType="separate"/>
    </w:r>
    <w:r>
      <w:rPr>
        <w:rFonts w:ascii="Arial" w:hAnsi="Arial" w:cs="Arial"/>
        <w:b/>
        <w:bCs/>
        <w:noProof/>
        <w:sz w:val="16"/>
        <w:szCs w:val="16"/>
      </w:rPr>
      <w:t>4</w:t>
    </w:r>
    <w:r w:rsidRPr="00EF4664">
      <w:rPr>
        <w:rFonts w:ascii="Arial" w:hAnsi="Arial" w:cs="Arial"/>
        <w:b/>
        <w:bCs/>
        <w:sz w:val="16"/>
        <w:szCs w:val="16"/>
      </w:rPr>
      <w:fldChar w:fldCharType="end"/>
    </w:r>
    <w:r w:rsidRPr="00EF4664">
      <w:rPr>
        <w:rFonts w:ascii="Arial" w:hAnsi="Arial" w:cs="Arial"/>
        <w:sz w:val="16"/>
        <w:szCs w:val="16"/>
      </w:rPr>
      <w:t xml:space="preserve"> of </w:t>
    </w:r>
    <w:r>
      <w:rPr>
        <w:rFonts w:ascii="Arial" w:hAnsi="Arial" w:cs="Arial"/>
        <w:b/>
        <w:bCs/>
        <w:sz w:val="16"/>
        <w:szCs w:val="16"/>
      </w:rPr>
      <w:fldChar w:fldCharType="begin"/>
    </w:r>
    <w:r>
      <w:rPr>
        <w:rFonts w:ascii="Arial" w:hAnsi="Arial" w:cs="Arial"/>
        <w:b/>
        <w:bCs/>
        <w:sz w:val="16"/>
        <w:szCs w:val="16"/>
      </w:rPr>
      <w:instrText xml:space="preserve"> SECTIONPAGES   \* MERGEFORMAT </w:instrText>
    </w:r>
    <w:r>
      <w:rPr>
        <w:rFonts w:ascii="Arial" w:hAnsi="Arial" w:cs="Arial"/>
        <w:b/>
        <w:bCs/>
        <w:sz w:val="16"/>
        <w:szCs w:val="16"/>
      </w:rPr>
      <w:fldChar w:fldCharType="separate"/>
    </w:r>
    <w:r w:rsidR="00445C56">
      <w:rPr>
        <w:rFonts w:ascii="Arial" w:hAnsi="Arial" w:cs="Arial"/>
        <w:b/>
        <w:bCs/>
        <w:noProof/>
        <w:sz w:val="16"/>
        <w:szCs w:val="16"/>
      </w:rPr>
      <w:t>4</w:t>
    </w:r>
    <w:r>
      <w:rPr>
        <w:rFonts w:ascii="Arial" w:hAnsi="Arial" w:cs="Arial"/>
        <w:b/>
        <w:bCs/>
        <w:sz w:val="16"/>
        <w:szCs w:val="16"/>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F227B6" w14:textId="2DC4A576" w:rsidR="00153FCB" w:rsidRPr="00EF4664" w:rsidRDefault="00153FCB" w:rsidP="002B1D46">
    <w:pPr>
      <w:tabs>
        <w:tab w:val="left" w:pos="8820"/>
      </w:tabs>
      <w:rPr>
        <w:rFonts w:ascii="Arial" w:hAnsi="Arial" w:cs="Arial"/>
      </w:rPr>
    </w:pPr>
    <w:r w:rsidRPr="00EF4664">
      <w:rPr>
        <w:rFonts w:ascii="Arial" w:hAnsi="Arial" w:cs="Arial"/>
        <w:bCs/>
        <w:sz w:val="16"/>
        <w:szCs w:val="16"/>
      </w:rPr>
      <w:t>Federal Aid Project Attachment 5 – State of New Jersey Mandatory Equal Employment</w:t>
    </w:r>
    <w:r>
      <w:rPr>
        <w:rFonts w:ascii="Arial" w:hAnsi="Arial" w:cs="Arial"/>
        <w:bCs/>
        <w:sz w:val="16"/>
        <w:szCs w:val="16"/>
      </w:rPr>
      <w:t xml:space="preserve"> </w:t>
    </w:r>
    <w:r w:rsidRPr="00EF4664">
      <w:rPr>
        <w:rFonts w:ascii="Arial" w:hAnsi="Arial" w:cs="Arial"/>
        <w:bCs/>
        <w:sz w:val="16"/>
        <w:szCs w:val="16"/>
      </w:rPr>
      <w:t xml:space="preserve">Opportunity </w:t>
    </w:r>
    <w:r>
      <w:rPr>
        <w:rFonts w:ascii="Arial" w:hAnsi="Arial" w:cs="Arial"/>
        <w:bCs/>
        <w:sz w:val="16"/>
        <w:szCs w:val="16"/>
      </w:rPr>
      <w:tab/>
    </w:r>
    <w:r w:rsidRPr="00864F09">
      <w:rPr>
        <w:rFonts w:ascii="Arial" w:hAnsi="Arial" w:cs="Arial"/>
        <w:bCs/>
        <w:sz w:val="16"/>
        <w:szCs w:val="16"/>
      </w:rPr>
      <w:t xml:space="preserve">Page </w:t>
    </w:r>
    <w:r w:rsidRPr="00864F09">
      <w:rPr>
        <w:rFonts w:ascii="Arial" w:hAnsi="Arial" w:cs="Arial"/>
        <w:b/>
        <w:bCs/>
        <w:sz w:val="16"/>
        <w:szCs w:val="16"/>
      </w:rPr>
      <w:fldChar w:fldCharType="begin"/>
    </w:r>
    <w:r w:rsidRPr="00864F09">
      <w:rPr>
        <w:rFonts w:ascii="Arial" w:hAnsi="Arial" w:cs="Arial"/>
        <w:b/>
        <w:bCs/>
        <w:sz w:val="16"/>
        <w:szCs w:val="16"/>
      </w:rPr>
      <w:instrText xml:space="preserve"> PAGE  \* Arabic  \* MERGEFORMAT </w:instrText>
    </w:r>
    <w:r w:rsidRPr="00864F09">
      <w:rPr>
        <w:rFonts w:ascii="Arial" w:hAnsi="Arial" w:cs="Arial"/>
        <w:b/>
        <w:bCs/>
        <w:sz w:val="16"/>
        <w:szCs w:val="16"/>
      </w:rPr>
      <w:fldChar w:fldCharType="separate"/>
    </w:r>
    <w:r>
      <w:rPr>
        <w:rFonts w:ascii="Arial" w:hAnsi="Arial" w:cs="Arial"/>
        <w:b/>
        <w:bCs/>
        <w:noProof/>
        <w:sz w:val="16"/>
        <w:szCs w:val="16"/>
      </w:rPr>
      <w:t>3</w:t>
    </w:r>
    <w:r w:rsidRPr="00864F09">
      <w:rPr>
        <w:rFonts w:ascii="Arial" w:hAnsi="Arial" w:cs="Arial"/>
        <w:b/>
        <w:bCs/>
        <w:sz w:val="16"/>
        <w:szCs w:val="16"/>
      </w:rPr>
      <w:fldChar w:fldCharType="end"/>
    </w:r>
    <w:r w:rsidRPr="00864F09">
      <w:rPr>
        <w:rFonts w:ascii="Arial" w:hAnsi="Arial" w:cs="Arial"/>
        <w:bCs/>
        <w:sz w:val="16"/>
        <w:szCs w:val="16"/>
      </w:rPr>
      <w:t xml:space="preserve"> of </w:t>
    </w:r>
    <w:r>
      <w:rPr>
        <w:rFonts w:ascii="Arial" w:hAnsi="Arial" w:cs="Arial"/>
        <w:b/>
        <w:bCs/>
        <w:sz w:val="16"/>
        <w:szCs w:val="16"/>
      </w:rPr>
      <w:fldChar w:fldCharType="begin"/>
    </w:r>
    <w:r>
      <w:rPr>
        <w:rFonts w:ascii="Arial" w:hAnsi="Arial" w:cs="Arial"/>
        <w:b/>
        <w:bCs/>
        <w:sz w:val="16"/>
        <w:szCs w:val="16"/>
      </w:rPr>
      <w:instrText xml:space="preserve"> SECTIONPAGES   \* MERGEFORMAT </w:instrText>
    </w:r>
    <w:r>
      <w:rPr>
        <w:rFonts w:ascii="Arial" w:hAnsi="Arial" w:cs="Arial"/>
        <w:b/>
        <w:bCs/>
        <w:sz w:val="16"/>
        <w:szCs w:val="16"/>
      </w:rPr>
      <w:fldChar w:fldCharType="separate"/>
    </w:r>
    <w:r w:rsidR="00445C56">
      <w:rPr>
        <w:rFonts w:ascii="Arial" w:hAnsi="Arial" w:cs="Arial"/>
        <w:b/>
        <w:bCs/>
        <w:noProof/>
        <w:sz w:val="16"/>
        <w:szCs w:val="16"/>
      </w:rPr>
      <w:t>4</w:t>
    </w:r>
    <w:r>
      <w:rPr>
        <w:rFonts w:ascii="Arial" w:hAnsi="Arial" w:cs="Arial"/>
        <w:b/>
        <w:bCs/>
        <w:sz w:val="16"/>
        <w:szCs w:val="16"/>
      </w:rP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8C76C9" w14:textId="353E6B15" w:rsidR="00153FCB" w:rsidRPr="007573BA" w:rsidRDefault="00153FCB" w:rsidP="002B1D46">
    <w:pPr>
      <w:tabs>
        <w:tab w:val="left" w:pos="8820"/>
        <w:tab w:val="right" w:pos="9720"/>
      </w:tabs>
      <w:rPr>
        <w:rFonts w:ascii="Arial" w:hAnsi="Arial" w:cs="Arial"/>
        <w:sz w:val="16"/>
        <w:szCs w:val="16"/>
      </w:rPr>
    </w:pPr>
    <w:r w:rsidRPr="007573BA">
      <w:rPr>
        <w:rFonts w:ascii="Arial" w:hAnsi="Arial" w:cs="Arial"/>
        <w:sz w:val="16"/>
        <w:szCs w:val="16"/>
      </w:rPr>
      <w:t xml:space="preserve">Federal Aid Project Attachment </w:t>
    </w:r>
    <w:r>
      <w:rPr>
        <w:rFonts w:ascii="Arial" w:hAnsi="Arial" w:cs="Arial"/>
        <w:sz w:val="16"/>
        <w:szCs w:val="16"/>
      </w:rPr>
      <w:t>6</w:t>
    </w:r>
    <w:r w:rsidRPr="007573BA">
      <w:rPr>
        <w:rFonts w:ascii="Arial" w:hAnsi="Arial" w:cs="Arial"/>
        <w:sz w:val="16"/>
        <w:szCs w:val="16"/>
      </w:rPr>
      <w:t xml:space="preserve"> - Investigating, Repo</w:t>
    </w:r>
    <w:r>
      <w:rPr>
        <w:rFonts w:ascii="Arial" w:hAnsi="Arial" w:cs="Arial"/>
        <w:sz w:val="16"/>
        <w:szCs w:val="16"/>
      </w:rPr>
      <w:t xml:space="preserve">rting Employment Discrimination </w:t>
    </w:r>
    <w:r w:rsidRPr="007573BA">
      <w:rPr>
        <w:rFonts w:ascii="Arial" w:hAnsi="Arial" w:cs="Arial"/>
        <w:sz w:val="16"/>
        <w:szCs w:val="16"/>
      </w:rPr>
      <w:t>&amp; Sexual Harassmen</w:t>
    </w:r>
    <w:r>
      <w:rPr>
        <w:rFonts w:ascii="Arial" w:hAnsi="Arial" w:cs="Arial"/>
        <w:sz w:val="16"/>
        <w:szCs w:val="16"/>
      </w:rPr>
      <w:t>t</w:t>
    </w:r>
    <w:r w:rsidRPr="007573BA">
      <w:rPr>
        <w:rFonts w:ascii="Arial" w:hAnsi="Arial" w:cs="Arial"/>
        <w:sz w:val="16"/>
        <w:szCs w:val="16"/>
      </w:rPr>
      <w:t xml:space="preserve"> </w:t>
    </w:r>
    <w:r w:rsidRPr="00B519AC">
      <w:rPr>
        <w:rFonts w:ascii="Arial" w:hAnsi="Arial" w:cs="Arial"/>
        <w:sz w:val="16"/>
        <w:szCs w:val="16"/>
      </w:rPr>
      <w:t>complaints</w:t>
    </w:r>
    <w:r>
      <w:rPr>
        <w:rFonts w:ascii="Arial" w:hAnsi="Arial" w:cs="Arial"/>
        <w:sz w:val="16"/>
        <w:szCs w:val="16"/>
      </w:rPr>
      <w:tab/>
    </w:r>
    <w:r w:rsidRPr="00864F09">
      <w:rPr>
        <w:rFonts w:ascii="Arial" w:hAnsi="Arial" w:cs="Arial"/>
        <w:sz w:val="16"/>
        <w:szCs w:val="16"/>
      </w:rPr>
      <w:t xml:space="preserve">Page </w:t>
    </w:r>
    <w:r w:rsidRPr="00864F09">
      <w:rPr>
        <w:rFonts w:ascii="Arial" w:hAnsi="Arial" w:cs="Arial"/>
        <w:b/>
        <w:bCs/>
        <w:sz w:val="16"/>
        <w:szCs w:val="16"/>
      </w:rPr>
      <w:fldChar w:fldCharType="begin"/>
    </w:r>
    <w:r w:rsidRPr="00864F09">
      <w:rPr>
        <w:rFonts w:ascii="Arial" w:hAnsi="Arial" w:cs="Arial"/>
        <w:b/>
        <w:bCs/>
        <w:sz w:val="16"/>
        <w:szCs w:val="16"/>
      </w:rPr>
      <w:instrText xml:space="preserve"> PAGE  \* Arabic  \* MERGEFORMAT </w:instrText>
    </w:r>
    <w:r w:rsidRPr="00864F09">
      <w:rPr>
        <w:rFonts w:ascii="Arial" w:hAnsi="Arial" w:cs="Arial"/>
        <w:b/>
        <w:bCs/>
        <w:sz w:val="16"/>
        <w:szCs w:val="16"/>
      </w:rPr>
      <w:fldChar w:fldCharType="separate"/>
    </w:r>
    <w:r>
      <w:rPr>
        <w:rFonts w:ascii="Arial" w:hAnsi="Arial" w:cs="Arial"/>
        <w:b/>
        <w:bCs/>
        <w:noProof/>
        <w:sz w:val="16"/>
        <w:szCs w:val="16"/>
      </w:rPr>
      <w:t>1</w:t>
    </w:r>
    <w:r w:rsidRPr="00864F09">
      <w:rPr>
        <w:rFonts w:ascii="Arial" w:hAnsi="Arial" w:cs="Arial"/>
        <w:b/>
        <w:bCs/>
        <w:sz w:val="16"/>
        <w:szCs w:val="16"/>
      </w:rPr>
      <w:fldChar w:fldCharType="end"/>
    </w:r>
    <w:r w:rsidRPr="00864F09">
      <w:rPr>
        <w:rFonts w:ascii="Arial" w:hAnsi="Arial" w:cs="Arial"/>
        <w:sz w:val="16"/>
        <w:szCs w:val="16"/>
      </w:rPr>
      <w:t xml:space="preserve"> of </w:t>
    </w:r>
    <w:r>
      <w:rPr>
        <w:rFonts w:ascii="Arial" w:hAnsi="Arial" w:cs="Arial"/>
        <w:b/>
        <w:bCs/>
        <w:sz w:val="16"/>
        <w:szCs w:val="16"/>
      </w:rPr>
      <w:fldChar w:fldCharType="begin"/>
    </w:r>
    <w:r>
      <w:rPr>
        <w:rFonts w:ascii="Arial" w:hAnsi="Arial" w:cs="Arial"/>
        <w:b/>
        <w:bCs/>
        <w:sz w:val="16"/>
        <w:szCs w:val="16"/>
      </w:rPr>
      <w:instrText xml:space="preserve"> SECTIONPAGES   \* MERGEFORMAT </w:instrText>
    </w:r>
    <w:r>
      <w:rPr>
        <w:rFonts w:ascii="Arial" w:hAnsi="Arial" w:cs="Arial"/>
        <w:b/>
        <w:bCs/>
        <w:sz w:val="16"/>
        <w:szCs w:val="16"/>
      </w:rPr>
      <w:fldChar w:fldCharType="separate"/>
    </w:r>
    <w:r w:rsidR="00445C56">
      <w:rPr>
        <w:rFonts w:ascii="Arial" w:hAnsi="Arial" w:cs="Arial"/>
        <w:b/>
        <w:bCs/>
        <w:noProof/>
        <w:sz w:val="16"/>
        <w:szCs w:val="16"/>
      </w:rPr>
      <w:t>1</w:t>
    </w:r>
    <w:r>
      <w:rPr>
        <w:rFonts w:ascii="Arial" w:hAnsi="Arial" w:cs="Arial"/>
        <w:b/>
        <w:bCs/>
        <w:sz w:val="16"/>
        <w:szCs w:val="16"/>
      </w:rPr>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D8C931" w14:textId="1486C559" w:rsidR="00153FCB" w:rsidRPr="007573BA" w:rsidRDefault="00153FCB" w:rsidP="0000332A">
    <w:pPr>
      <w:tabs>
        <w:tab w:val="left" w:pos="8820"/>
        <w:tab w:val="right" w:pos="9720"/>
      </w:tabs>
      <w:rPr>
        <w:rFonts w:ascii="Arial" w:hAnsi="Arial" w:cs="Arial"/>
        <w:sz w:val="16"/>
        <w:szCs w:val="16"/>
      </w:rPr>
    </w:pPr>
    <w:r w:rsidRPr="007573BA">
      <w:rPr>
        <w:rFonts w:ascii="Arial" w:hAnsi="Arial" w:cs="Arial"/>
        <w:sz w:val="16"/>
        <w:szCs w:val="16"/>
      </w:rPr>
      <w:t xml:space="preserve">Federal Aid Project Attachment </w:t>
    </w:r>
    <w:r>
      <w:rPr>
        <w:rFonts w:ascii="Arial" w:hAnsi="Arial" w:cs="Arial"/>
        <w:sz w:val="16"/>
        <w:szCs w:val="16"/>
      </w:rPr>
      <w:t>7</w:t>
    </w:r>
    <w:r w:rsidRPr="007573BA">
      <w:rPr>
        <w:rFonts w:ascii="Arial" w:hAnsi="Arial" w:cs="Arial"/>
        <w:sz w:val="16"/>
        <w:szCs w:val="16"/>
      </w:rPr>
      <w:t xml:space="preserve"> </w:t>
    </w:r>
    <w:r>
      <w:rPr>
        <w:rFonts w:ascii="Arial" w:hAnsi="Arial" w:cs="Arial"/>
        <w:sz w:val="16"/>
        <w:szCs w:val="16"/>
      </w:rPr>
      <w:t>–</w:t>
    </w:r>
    <w:r w:rsidRPr="007573BA">
      <w:rPr>
        <w:rFonts w:ascii="Arial" w:hAnsi="Arial" w:cs="Arial"/>
        <w:sz w:val="16"/>
        <w:szCs w:val="16"/>
      </w:rPr>
      <w:t xml:space="preserve"> </w:t>
    </w:r>
    <w:r>
      <w:rPr>
        <w:rFonts w:ascii="Arial" w:hAnsi="Arial" w:cs="Arial"/>
        <w:sz w:val="16"/>
        <w:szCs w:val="16"/>
      </w:rPr>
      <w:t>Payroll Requirements for NJDOT Federal Aid Projects</w:t>
    </w:r>
    <w:r>
      <w:rPr>
        <w:rFonts w:ascii="Arial" w:hAnsi="Arial" w:cs="Arial"/>
        <w:sz w:val="16"/>
        <w:szCs w:val="16"/>
      </w:rPr>
      <w:tab/>
    </w:r>
    <w:r w:rsidRPr="00864F09">
      <w:rPr>
        <w:rFonts w:ascii="Arial" w:hAnsi="Arial" w:cs="Arial"/>
        <w:sz w:val="16"/>
        <w:szCs w:val="16"/>
      </w:rPr>
      <w:t xml:space="preserve">Page </w:t>
    </w:r>
    <w:r w:rsidRPr="00864F09">
      <w:rPr>
        <w:rFonts w:ascii="Arial" w:hAnsi="Arial" w:cs="Arial"/>
        <w:b/>
        <w:bCs/>
        <w:sz w:val="16"/>
        <w:szCs w:val="16"/>
      </w:rPr>
      <w:fldChar w:fldCharType="begin"/>
    </w:r>
    <w:r w:rsidRPr="00864F09">
      <w:rPr>
        <w:rFonts w:ascii="Arial" w:hAnsi="Arial" w:cs="Arial"/>
        <w:b/>
        <w:bCs/>
        <w:sz w:val="16"/>
        <w:szCs w:val="16"/>
      </w:rPr>
      <w:instrText xml:space="preserve"> PAGE  \* Arabic  \* MERGEFORMAT </w:instrText>
    </w:r>
    <w:r w:rsidRPr="00864F09">
      <w:rPr>
        <w:rFonts w:ascii="Arial" w:hAnsi="Arial" w:cs="Arial"/>
        <w:b/>
        <w:bCs/>
        <w:sz w:val="16"/>
        <w:szCs w:val="16"/>
      </w:rPr>
      <w:fldChar w:fldCharType="separate"/>
    </w:r>
    <w:r>
      <w:rPr>
        <w:b/>
        <w:bCs/>
        <w:sz w:val="16"/>
        <w:szCs w:val="16"/>
      </w:rPr>
      <w:t>1</w:t>
    </w:r>
    <w:r w:rsidRPr="00864F09">
      <w:rPr>
        <w:rFonts w:ascii="Arial" w:hAnsi="Arial" w:cs="Arial"/>
        <w:b/>
        <w:bCs/>
        <w:sz w:val="16"/>
        <w:szCs w:val="16"/>
      </w:rPr>
      <w:fldChar w:fldCharType="end"/>
    </w:r>
    <w:r w:rsidRPr="00864F09">
      <w:rPr>
        <w:rFonts w:ascii="Arial" w:hAnsi="Arial" w:cs="Arial"/>
        <w:sz w:val="16"/>
        <w:szCs w:val="16"/>
      </w:rPr>
      <w:t xml:space="preserve"> of </w:t>
    </w:r>
    <w:r>
      <w:rPr>
        <w:rFonts w:ascii="Arial" w:hAnsi="Arial" w:cs="Arial"/>
        <w:b/>
        <w:bCs/>
        <w:sz w:val="16"/>
        <w:szCs w:val="16"/>
      </w:rPr>
      <w:fldChar w:fldCharType="begin"/>
    </w:r>
    <w:r>
      <w:rPr>
        <w:rFonts w:ascii="Arial" w:hAnsi="Arial" w:cs="Arial"/>
        <w:b/>
        <w:bCs/>
        <w:sz w:val="16"/>
        <w:szCs w:val="16"/>
      </w:rPr>
      <w:instrText xml:space="preserve"> SECTIONPAGES   \* MERGEFORMAT </w:instrText>
    </w:r>
    <w:r>
      <w:rPr>
        <w:rFonts w:ascii="Arial" w:hAnsi="Arial" w:cs="Arial"/>
        <w:b/>
        <w:bCs/>
        <w:sz w:val="16"/>
        <w:szCs w:val="16"/>
      </w:rPr>
      <w:fldChar w:fldCharType="separate"/>
    </w:r>
    <w:r w:rsidR="00445C56">
      <w:rPr>
        <w:rFonts w:ascii="Arial" w:hAnsi="Arial" w:cs="Arial"/>
        <w:b/>
        <w:bCs/>
        <w:noProof/>
        <w:sz w:val="16"/>
        <w:szCs w:val="16"/>
      </w:rPr>
      <w:t>1</w:t>
    </w:r>
    <w:r>
      <w:rPr>
        <w:rFonts w:ascii="Arial" w:hAnsi="Arial" w:cs="Arial"/>
        <w:b/>
        <w:bCs/>
        <w:sz w:val="16"/>
        <w:szCs w:val="16"/>
      </w:rPr>
      <w:fldChar w:fldCharType="end"/>
    </w:r>
  </w:p>
  <w:p w14:paraId="36D83E41" w14:textId="472F18D7" w:rsidR="00153FCB" w:rsidRPr="0000332A" w:rsidRDefault="00153FCB" w:rsidP="0000332A">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094B3E" w14:textId="168FE027" w:rsidR="00A36A6F" w:rsidRDefault="004C31BE" w:rsidP="004C31BE">
    <w:pPr>
      <w:tabs>
        <w:tab w:val="left" w:pos="8100"/>
      </w:tabs>
      <w:ind w:right="310"/>
    </w:pPr>
    <w:r>
      <w:rPr>
        <w:sz w:val="16"/>
        <w:szCs w:val="16"/>
      </w:rPr>
      <w:t>FHWA – 1273</w:t>
    </w:r>
    <w:r>
      <w:rPr>
        <w:sz w:val="16"/>
        <w:szCs w:val="16"/>
      </w:rPr>
      <w:tab/>
    </w:r>
    <w:r w:rsidRPr="0027093F">
      <w:rPr>
        <w:sz w:val="16"/>
        <w:szCs w:val="16"/>
      </w:rPr>
      <w:t xml:space="preserve">Page </w:t>
    </w:r>
    <w:r w:rsidRPr="0027093F">
      <w:rPr>
        <w:sz w:val="16"/>
        <w:szCs w:val="16"/>
      </w:rPr>
      <w:fldChar w:fldCharType="begin"/>
    </w:r>
    <w:r w:rsidRPr="0027093F">
      <w:rPr>
        <w:sz w:val="16"/>
        <w:szCs w:val="16"/>
      </w:rPr>
      <w:instrText xml:space="preserve"> PAGE  \* Arabic  \* MERGEFORMAT </w:instrText>
    </w:r>
    <w:r w:rsidRPr="0027093F">
      <w:rPr>
        <w:sz w:val="16"/>
        <w:szCs w:val="16"/>
      </w:rPr>
      <w:fldChar w:fldCharType="separate"/>
    </w:r>
    <w:r>
      <w:rPr>
        <w:sz w:val="16"/>
        <w:szCs w:val="16"/>
      </w:rPr>
      <w:t>1</w:t>
    </w:r>
    <w:r w:rsidRPr="0027093F">
      <w:rPr>
        <w:sz w:val="16"/>
        <w:szCs w:val="16"/>
      </w:rPr>
      <w:fldChar w:fldCharType="end"/>
    </w:r>
    <w:r w:rsidRPr="0027093F">
      <w:rPr>
        <w:sz w:val="16"/>
        <w:szCs w:val="16"/>
      </w:rPr>
      <w:t xml:space="preserve"> of 1</w:t>
    </w:r>
    <w:r w:rsidR="00F8743F">
      <w:rPr>
        <w:sz w:val="16"/>
        <w:szCs w:val="16"/>
      </w:rPr>
      <w:t>4</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C2D2EE" w14:textId="44696CE5" w:rsidR="00153FCB" w:rsidRPr="006E67AF" w:rsidRDefault="00153FCB" w:rsidP="006E67AF">
    <w:pPr>
      <w:pStyle w:val="Footer"/>
    </w:pPr>
  </w:p>
  <w:p w14:paraId="6A0CDA0E" w14:textId="738DD908" w:rsidR="00565EA7" w:rsidRDefault="00565EA7" w:rsidP="00565EA7">
    <w:pPr>
      <w:tabs>
        <w:tab w:val="left" w:pos="8100"/>
      </w:tabs>
      <w:ind w:right="310"/>
    </w:pPr>
    <w:r>
      <w:rPr>
        <w:sz w:val="16"/>
        <w:szCs w:val="16"/>
      </w:rPr>
      <w:t>FHWA – 1273</w:t>
    </w:r>
    <w:r>
      <w:rPr>
        <w:sz w:val="16"/>
        <w:szCs w:val="16"/>
      </w:rPr>
      <w:tab/>
    </w:r>
    <w:r w:rsidRPr="0027093F">
      <w:rPr>
        <w:sz w:val="16"/>
        <w:szCs w:val="16"/>
      </w:rPr>
      <w:t xml:space="preserve">Page </w:t>
    </w:r>
    <w:r w:rsidRPr="0027093F">
      <w:rPr>
        <w:sz w:val="16"/>
        <w:szCs w:val="16"/>
      </w:rPr>
      <w:fldChar w:fldCharType="begin"/>
    </w:r>
    <w:r w:rsidRPr="0027093F">
      <w:rPr>
        <w:sz w:val="16"/>
        <w:szCs w:val="16"/>
      </w:rPr>
      <w:instrText xml:space="preserve"> PAGE  \* Arabic  \* MERGEFORMAT </w:instrText>
    </w:r>
    <w:r w:rsidRPr="0027093F">
      <w:rPr>
        <w:sz w:val="16"/>
        <w:szCs w:val="16"/>
      </w:rPr>
      <w:fldChar w:fldCharType="separate"/>
    </w:r>
    <w:r>
      <w:rPr>
        <w:sz w:val="16"/>
        <w:szCs w:val="16"/>
      </w:rPr>
      <w:t>13</w:t>
    </w:r>
    <w:r w:rsidRPr="0027093F">
      <w:rPr>
        <w:sz w:val="16"/>
        <w:szCs w:val="16"/>
      </w:rPr>
      <w:fldChar w:fldCharType="end"/>
    </w:r>
    <w:r w:rsidRPr="0027093F">
      <w:rPr>
        <w:sz w:val="16"/>
        <w:szCs w:val="16"/>
      </w:rPr>
      <w:t xml:space="preserve"> of 1</w:t>
    </w:r>
    <w:r>
      <w:rPr>
        <w:sz w:val="16"/>
        <w:szCs w:val="16"/>
      </w:rPr>
      <w:t>4</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A29DB1" w14:textId="6A9D38D5" w:rsidR="006E67AF" w:rsidRPr="00396397" w:rsidRDefault="006E67AF" w:rsidP="002A38B3">
    <w:pPr>
      <w:tabs>
        <w:tab w:val="left" w:pos="8820"/>
      </w:tabs>
    </w:pPr>
    <w:r>
      <w:rPr>
        <w:rFonts w:ascii="Arial" w:hAnsi="Arial" w:cs="Arial"/>
        <w:sz w:val="16"/>
        <w:szCs w:val="16"/>
      </w:rPr>
      <w:t xml:space="preserve">Federal Aid Attachment 9 – State Mandatory Addendum to FHWA-1273 Required Contract Provisions, </w:t>
    </w:r>
    <w:r>
      <w:rPr>
        <w:rFonts w:ascii="Arial" w:hAnsi="Arial" w:cs="Arial"/>
        <w:sz w:val="16"/>
        <w:szCs w:val="16"/>
      </w:rPr>
      <w:tab/>
    </w:r>
    <w:r w:rsidRPr="00864F09">
      <w:rPr>
        <w:rFonts w:ascii="Arial" w:hAnsi="Arial" w:cs="Arial"/>
        <w:sz w:val="16"/>
        <w:szCs w:val="16"/>
      </w:rPr>
      <w:t xml:space="preserve">Page </w:t>
    </w:r>
    <w:r w:rsidRPr="00864F09">
      <w:rPr>
        <w:rFonts w:ascii="Arial" w:hAnsi="Arial" w:cs="Arial"/>
        <w:b/>
        <w:bCs/>
        <w:sz w:val="16"/>
        <w:szCs w:val="16"/>
      </w:rPr>
      <w:fldChar w:fldCharType="begin"/>
    </w:r>
    <w:r w:rsidRPr="00864F09">
      <w:rPr>
        <w:rFonts w:ascii="Arial" w:hAnsi="Arial" w:cs="Arial"/>
        <w:b/>
        <w:bCs/>
        <w:sz w:val="16"/>
        <w:szCs w:val="16"/>
      </w:rPr>
      <w:instrText xml:space="preserve"> PAGE  \* Arabic  \* MERGEFORMAT </w:instrText>
    </w:r>
    <w:r w:rsidRPr="00864F09">
      <w:rPr>
        <w:rFonts w:ascii="Arial" w:hAnsi="Arial" w:cs="Arial"/>
        <w:b/>
        <w:bCs/>
        <w:sz w:val="16"/>
        <w:szCs w:val="16"/>
      </w:rPr>
      <w:fldChar w:fldCharType="separate"/>
    </w:r>
    <w:r>
      <w:rPr>
        <w:rFonts w:ascii="Arial" w:hAnsi="Arial" w:cs="Arial"/>
        <w:b/>
        <w:bCs/>
        <w:noProof/>
        <w:sz w:val="16"/>
        <w:szCs w:val="16"/>
      </w:rPr>
      <w:t>1</w:t>
    </w:r>
    <w:r w:rsidRPr="00864F09">
      <w:rPr>
        <w:rFonts w:ascii="Arial" w:hAnsi="Arial" w:cs="Arial"/>
        <w:b/>
        <w:bCs/>
        <w:sz w:val="16"/>
        <w:szCs w:val="16"/>
      </w:rPr>
      <w:fldChar w:fldCharType="end"/>
    </w:r>
    <w:r w:rsidRPr="00864F09">
      <w:rPr>
        <w:rFonts w:ascii="Arial" w:hAnsi="Arial" w:cs="Arial"/>
        <w:sz w:val="16"/>
        <w:szCs w:val="16"/>
      </w:rPr>
      <w:t xml:space="preserve"> of </w:t>
    </w:r>
    <w:r>
      <w:rPr>
        <w:rFonts w:ascii="Arial" w:hAnsi="Arial" w:cs="Arial"/>
        <w:b/>
        <w:bCs/>
        <w:sz w:val="16"/>
        <w:szCs w:val="16"/>
      </w:rPr>
      <w:fldChar w:fldCharType="begin"/>
    </w:r>
    <w:r>
      <w:rPr>
        <w:rFonts w:ascii="Arial" w:hAnsi="Arial" w:cs="Arial"/>
        <w:b/>
        <w:bCs/>
        <w:sz w:val="16"/>
        <w:szCs w:val="16"/>
      </w:rPr>
      <w:instrText xml:space="preserve"> SECTIONPAGES   \* MERGEFORMAT </w:instrText>
    </w:r>
    <w:r>
      <w:rPr>
        <w:rFonts w:ascii="Arial" w:hAnsi="Arial" w:cs="Arial"/>
        <w:b/>
        <w:bCs/>
        <w:sz w:val="16"/>
        <w:szCs w:val="16"/>
      </w:rPr>
      <w:fldChar w:fldCharType="separate"/>
    </w:r>
    <w:r w:rsidR="00445C56">
      <w:rPr>
        <w:rFonts w:ascii="Arial" w:hAnsi="Arial" w:cs="Arial"/>
        <w:b/>
        <w:bCs/>
        <w:noProof/>
        <w:sz w:val="16"/>
        <w:szCs w:val="16"/>
      </w:rPr>
      <w:t>1</w:t>
    </w:r>
    <w:r>
      <w:rPr>
        <w:rFonts w:ascii="Arial" w:hAnsi="Arial" w:cs="Arial"/>
        <w:b/>
        <w:bCs/>
        <w:sz w:val="16"/>
        <w:szCs w:val="16"/>
      </w:rPr>
      <w:fldChar w:fldCharType="end"/>
    </w:r>
  </w:p>
  <w:p w14:paraId="01885F7A" w14:textId="77777777" w:rsidR="006E67AF" w:rsidRPr="00396397" w:rsidRDefault="006E67AF" w:rsidP="002A38B3">
    <w:pPr>
      <w:tabs>
        <w:tab w:val="left" w:pos="8820"/>
      </w:tabs>
      <w:ind w:left="1980"/>
    </w:pPr>
    <w:r>
      <w:rPr>
        <w:rFonts w:ascii="Arial" w:hAnsi="Arial" w:cs="Arial"/>
        <w:sz w:val="16"/>
        <w:szCs w:val="16"/>
      </w:rPr>
      <w:t>Federal Aid Construction Contract as Amended or Supplemented</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91FD73" w14:textId="391EB30A" w:rsidR="00153FCB" w:rsidRPr="00396397" w:rsidRDefault="00153FCB" w:rsidP="002A38B3">
    <w:pPr>
      <w:tabs>
        <w:tab w:val="left" w:pos="8820"/>
      </w:tabs>
    </w:pPr>
    <w:r>
      <w:rPr>
        <w:rFonts w:ascii="Arial" w:hAnsi="Arial" w:cs="Arial"/>
        <w:sz w:val="16"/>
        <w:szCs w:val="16"/>
      </w:rPr>
      <w:t xml:space="preserve">Federal Aid Attachment 10 – Federal Mandatory Equal Opportunity Language on Federal Aid Projects </w:t>
    </w:r>
    <w:r>
      <w:rPr>
        <w:rFonts w:ascii="Arial" w:hAnsi="Arial" w:cs="Arial"/>
        <w:sz w:val="16"/>
        <w:szCs w:val="16"/>
      </w:rPr>
      <w:tab/>
    </w:r>
    <w:r w:rsidRPr="00864F09">
      <w:rPr>
        <w:rFonts w:ascii="Arial" w:hAnsi="Arial" w:cs="Arial"/>
        <w:sz w:val="16"/>
        <w:szCs w:val="16"/>
      </w:rPr>
      <w:t xml:space="preserve">Page </w:t>
    </w:r>
    <w:r w:rsidRPr="00864F09">
      <w:rPr>
        <w:rFonts w:ascii="Arial" w:hAnsi="Arial" w:cs="Arial"/>
        <w:b/>
        <w:bCs/>
        <w:sz w:val="16"/>
        <w:szCs w:val="16"/>
      </w:rPr>
      <w:fldChar w:fldCharType="begin"/>
    </w:r>
    <w:r w:rsidRPr="00864F09">
      <w:rPr>
        <w:rFonts w:ascii="Arial" w:hAnsi="Arial" w:cs="Arial"/>
        <w:b/>
        <w:bCs/>
        <w:sz w:val="16"/>
        <w:szCs w:val="16"/>
      </w:rPr>
      <w:instrText xml:space="preserve"> PAGE  \* Arabic  \* MERGEFORMAT </w:instrText>
    </w:r>
    <w:r w:rsidRPr="00864F09">
      <w:rPr>
        <w:rFonts w:ascii="Arial" w:hAnsi="Arial" w:cs="Arial"/>
        <w:b/>
        <w:bCs/>
        <w:sz w:val="16"/>
        <w:szCs w:val="16"/>
      </w:rPr>
      <w:fldChar w:fldCharType="separate"/>
    </w:r>
    <w:r>
      <w:rPr>
        <w:rFonts w:ascii="Arial" w:hAnsi="Arial" w:cs="Arial"/>
        <w:b/>
        <w:bCs/>
        <w:noProof/>
        <w:sz w:val="16"/>
        <w:szCs w:val="16"/>
      </w:rPr>
      <w:t>2</w:t>
    </w:r>
    <w:r w:rsidRPr="00864F09">
      <w:rPr>
        <w:rFonts w:ascii="Arial" w:hAnsi="Arial" w:cs="Arial"/>
        <w:b/>
        <w:bCs/>
        <w:sz w:val="16"/>
        <w:szCs w:val="16"/>
      </w:rPr>
      <w:fldChar w:fldCharType="end"/>
    </w:r>
    <w:r w:rsidRPr="00864F09">
      <w:rPr>
        <w:rFonts w:ascii="Arial" w:hAnsi="Arial" w:cs="Arial"/>
        <w:sz w:val="16"/>
        <w:szCs w:val="16"/>
      </w:rPr>
      <w:t xml:space="preserve"> of </w:t>
    </w:r>
    <w:r>
      <w:rPr>
        <w:rFonts w:ascii="Arial" w:hAnsi="Arial" w:cs="Arial"/>
        <w:b/>
        <w:bCs/>
        <w:sz w:val="16"/>
        <w:szCs w:val="16"/>
      </w:rPr>
      <w:fldChar w:fldCharType="begin"/>
    </w:r>
    <w:r>
      <w:rPr>
        <w:rFonts w:ascii="Arial" w:hAnsi="Arial" w:cs="Arial"/>
        <w:b/>
        <w:bCs/>
        <w:sz w:val="16"/>
        <w:szCs w:val="16"/>
      </w:rPr>
      <w:instrText xml:space="preserve"> SECTIONPAGES   \* MERGEFORMAT </w:instrText>
    </w:r>
    <w:r>
      <w:rPr>
        <w:rFonts w:ascii="Arial" w:hAnsi="Arial" w:cs="Arial"/>
        <w:b/>
        <w:bCs/>
        <w:sz w:val="16"/>
        <w:szCs w:val="16"/>
      </w:rPr>
      <w:fldChar w:fldCharType="separate"/>
    </w:r>
    <w:r w:rsidR="00445C56">
      <w:rPr>
        <w:rFonts w:ascii="Arial" w:hAnsi="Arial" w:cs="Arial"/>
        <w:b/>
        <w:bCs/>
        <w:noProof/>
        <w:sz w:val="16"/>
        <w:szCs w:val="16"/>
      </w:rPr>
      <w:t>2</w:t>
    </w:r>
    <w:r>
      <w:rPr>
        <w:rFonts w:ascii="Arial" w:hAnsi="Arial" w:cs="Arial"/>
        <w:b/>
        <w:bCs/>
        <w:sz w:val="16"/>
        <w:szCs w:val="16"/>
      </w:rPr>
      <w:fldChar w:fldCharType="end"/>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0F09F1" w14:textId="65E7EF9E" w:rsidR="00153FCB" w:rsidRPr="00396397" w:rsidRDefault="00153FCB" w:rsidP="002A38B3">
    <w:pPr>
      <w:tabs>
        <w:tab w:val="left" w:pos="8820"/>
      </w:tabs>
    </w:pPr>
    <w:r>
      <w:rPr>
        <w:rFonts w:ascii="Arial" w:hAnsi="Arial" w:cs="Arial"/>
        <w:sz w:val="16"/>
        <w:szCs w:val="16"/>
      </w:rPr>
      <w:t xml:space="preserve">Federal Aid Attachment 11 – Byrd Anti-Lobbying Certification </w:t>
    </w:r>
    <w:r>
      <w:rPr>
        <w:rFonts w:ascii="Arial" w:hAnsi="Arial" w:cs="Arial"/>
        <w:sz w:val="16"/>
        <w:szCs w:val="16"/>
      </w:rPr>
      <w:tab/>
    </w:r>
    <w:r w:rsidRPr="00864F09">
      <w:rPr>
        <w:rFonts w:ascii="Arial" w:hAnsi="Arial" w:cs="Arial"/>
        <w:sz w:val="16"/>
        <w:szCs w:val="16"/>
      </w:rPr>
      <w:t xml:space="preserve">Page </w:t>
    </w:r>
    <w:r w:rsidRPr="00864F09">
      <w:rPr>
        <w:rFonts w:ascii="Arial" w:hAnsi="Arial" w:cs="Arial"/>
        <w:b/>
        <w:bCs/>
        <w:sz w:val="16"/>
        <w:szCs w:val="16"/>
      </w:rPr>
      <w:fldChar w:fldCharType="begin"/>
    </w:r>
    <w:r w:rsidRPr="00864F09">
      <w:rPr>
        <w:rFonts w:ascii="Arial" w:hAnsi="Arial" w:cs="Arial"/>
        <w:b/>
        <w:bCs/>
        <w:sz w:val="16"/>
        <w:szCs w:val="16"/>
      </w:rPr>
      <w:instrText xml:space="preserve"> PAGE  \* Arabic  \* MERGEFORMAT </w:instrText>
    </w:r>
    <w:r w:rsidRPr="00864F09">
      <w:rPr>
        <w:rFonts w:ascii="Arial" w:hAnsi="Arial" w:cs="Arial"/>
        <w:b/>
        <w:bCs/>
        <w:sz w:val="16"/>
        <w:szCs w:val="16"/>
      </w:rPr>
      <w:fldChar w:fldCharType="separate"/>
    </w:r>
    <w:r>
      <w:rPr>
        <w:rFonts w:ascii="Arial" w:hAnsi="Arial" w:cs="Arial"/>
        <w:b/>
        <w:bCs/>
        <w:noProof/>
        <w:sz w:val="16"/>
        <w:szCs w:val="16"/>
      </w:rPr>
      <w:t>4</w:t>
    </w:r>
    <w:r w:rsidRPr="00864F09">
      <w:rPr>
        <w:rFonts w:ascii="Arial" w:hAnsi="Arial" w:cs="Arial"/>
        <w:b/>
        <w:bCs/>
        <w:sz w:val="16"/>
        <w:szCs w:val="16"/>
      </w:rPr>
      <w:fldChar w:fldCharType="end"/>
    </w:r>
    <w:r w:rsidRPr="00864F09">
      <w:rPr>
        <w:rFonts w:ascii="Arial" w:hAnsi="Arial" w:cs="Arial"/>
        <w:sz w:val="16"/>
        <w:szCs w:val="16"/>
      </w:rPr>
      <w:t xml:space="preserve"> of </w:t>
    </w:r>
    <w:r>
      <w:rPr>
        <w:rFonts w:ascii="Arial" w:hAnsi="Arial" w:cs="Arial"/>
        <w:b/>
        <w:bCs/>
        <w:sz w:val="16"/>
        <w:szCs w:val="16"/>
      </w:rPr>
      <w:fldChar w:fldCharType="begin"/>
    </w:r>
    <w:r>
      <w:rPr>
        <w:rFonts w:ascii="Arial" w:hAnsi="Arial" w:cs="Arial"/>
        <w:b/>
        <w:bCs/>
        <w:sz w:val="16"/>
        <w:szCs w:val="16"/>
      </w:rPr>
      <w:instrText xml:space="preserve"> SECTIONPAGES   \* MERGEFORMAT </w:instrText>
    </w:r>
    <w:r>
      <w:rPr>
        <w:rFonts w:ascii="Arial" w:hAnsi="Arial" w:cs="Arial"/>
        <w:b/>
        <w:bCs/>
        <w:sz w:val="16"/>
        <w:szCs w:val="16"/>
      </w:rPr>
      <w:fldChar w:fldCharType="separate"/>
    </w:r>
    <w:r w:rsidR="00445C56">
      <w:rPr>
        <w:rFonts w:ascii="Arial" w:hAnsi="Arial" w:cs="Arial"/>
        <w:b/>
        <w:bCs/>
        <w:noProof/>
        <w:sz w:val="16"/>
        <w:szCs w:val="16"/>
      </w:rPr>
      <w:t>4</w:t>
    </w:r>
    <w:r>
      <w:rPr>
        <w:rFonts w:ascii="Arial" w:hAnsi="Arial" w:cs="Arial"/>
        <w:b/>
        <w:bCs/>
        <w:sz w:val="16"/>
        <w:szCs w:val="16"/>
      </w:rPr>
      <w:fldChar w:fldCharType="end"/>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280752" w14:textId="6CDA6750" w:rsidR="00153FCB" w:rsidRDefault="00153FCB" w:rsidP="00943DC4">
    <w:pPr>
      <w:tabs>
        <w:tab w:val="right" w:pos="0"/>
        <w:tab w:val="right" w:pos="9720"/>
      </w:tabs>
      <w:rPr>
        <w:rFonts w:ascii="Arial" w:hAnsi="Arial" w:cs="Arial"/>
        <w:b/>
        <w:bCs/>
        <w:sz w:val="16"/>
        <w:szCs w:val="16"/>
      </w:rPr>
    </w:pPr>
    <w:r w:rsidRPr="00B537D9">
      <w:rPr>
        <w:rFonts w:ascii="Arial" w:hAnsi="Arial" w:cs="Arial"/>
        <w:sz w:val="16"/>
        <w:szCs w:val="16"/>
      </w:rPr>
      <w:tab/>
    </w:r>
  </w:p>
  <w:p w14:paraId="6B12EE6D" w14:textId="77777777" w:rsidR="00153FCB" w:rsidRPr="00C00E2B" w:rsidRDefault="00153FCB" w:rsidP="00943DC4">
    <w:pPr>
      <w:tabs>
        <w:tab w:val="right" w:pos="0"/>
        <w:tab w:val="right" w:pos="9720"/>
      </w:tabs>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7C946F5" w14:textId="77777777" w:rsidR="00D754A8" w:rsidRDefault="00D754A8">
      <w:r>
        <w:separator/>
      </w:r>
    </w:p>
    <w:p w14:paraId="7FB412EC" w14:textId="77777777" w:rsidR="00D754A8" w:rsidRDefault="00D754A8"/>
    <w:p w14:paraId="3A46D38F" w14:textId="77777777" w:rsidR="00D754A8" w:rsidRDefault="00D754A8"/>
    <w:p w14:paraId="4A2ED71C" w14:textId="77777777" w:rsidR="00D754A8" w:rsidRDefault="00D754A8"/>
  </w:footnote>
  <w:footnote w:type="continuationSeparator" w:id="0">
    <w:p w14:paraId="36C47607" w14:textId="77777777" w:rsidR="00D754A8" w:rsidRDefault="00D754A8">
      <w:r>
        <w:continuationSeparator/>
      </w:r>
    </w:p>
    <w:p w14:paraId="29F0B57A" w14:textId="77777777" w:rsidR="00D754A8" w:rsidRDefault="00D754A8"/>
    <w:p w14:paraId="126EC604" w14:textId="77777777" w:rsidR="00D754A8" w:rsidRDefault="00D754A8"/>
    <w:p w14:paraId="3EAF3FE0" w14:textId="77777777" w:rsidR="00D754A8" w:rsidRDefault="00D754A8"/>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CF9487" w14:textId="0EB9F5EF" w:rsidR="00153FCB" w:rsidRDefault="00153FCB" w:rsidP="00787F1C">
    <w:pPr>
      <w:pStyle w:val="HiddenTextSpec"/>
      <w:tabs>
        <w:tab w:val="left" w:pos="4680"/>
      </w:tabs>
      <w:ind w:right="-14"/>
      <w:rPr>
        <w:b/>
        <w:sz w:val="40"/>
      </w:rPr>
    </w:pPr>
    <w:r>
      <w:rPr>
        <w:b/>
        <w:sz w:val="40"/>
      </w:rPr>
      <w:t>SI2019</w:t>
    </w:r>
  </w:p>
  <w:p w14:paraId="4A81D80F" w14:textId="1704B19E" w:rsidR="00153FCB" w:rsidRDefault="00153FCB" w:rsidP="00787F1C">
    <w:pPr>
      <w:pStyle w:val="HiddenTextSpec"/>
      <w:tabs>
        <w:tab w:val="left" w:pos="4680"/>
      </w:tabs>
      <w:ind w:right="-14"/>
      <w:rPr>
        <w:b/>
      </w:rPr>
    </w:pPr>
    <w:r w:rsidRPr="0078052A">
      <w:rPr>
        <w:b/>
      </w:rPr>
      <w:t xml:space="preserve">updated: </w:t>
    </w:r>
    <w:r w:rsidR="006319A5">
      <w:rPr>
        <w:b/>
      </w:rPr>
      <w:t>April</w:t>
    </w:r>
    <w:r w:rsidR="00C2358F">
      <w:rPr>
        <w:b/>
      </w:rPr>
      <w:t xml:space="preserve"> </w:t>
    </w:r>
    <w:r w:rsidR="00222371">
      <w:rPr>
        <w:b/>
      </w:rPr>
      <w:t>0</w:t>
    </w:r>
    <w:r w:rsidR="00445C56">
      <w:rPr>
        <w:b/>
      </w:rPr>
      <w:t>8</w:t>
    </w:r>
    <w:r w:rsidRPr="0078052A">
      <w:rPr>
        <w:b/>
      </w:rPr>
      <w:t>, 202</w:t>
    </w:r>
    <w:r w:rsidR="003B4543">
      <w:rPr>
        <w:b/>
      </w:rPr>
      <w:t>6</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A6CA4F" w14:textId="77777777" w:rsidR="00153FCB" w:rsidRDefault="00153FCB" w:rsidP="00333C23">
    <w:pPr>
      <w:pStyle w:val="HiddenTextSpec"/>
      <w:tabs>
        <w:tab w:val="left" w:pos="4680"/>
      </w:tabs>
      <w:ind w:right="-14"/>
      <w:rPr>
        <w:b/>
        <w:sz w:val="40"/>
      </w:rPr>
    </w:pPr>
    <w:r>
      <w:rPr>
        <w:b/>
        <w:sz w:val="40"/>
      </w:rPr>
      <w:t>SI2007</w:t>
    </w:r>
  </w:p>
  <w:p w14:paraId="28AC2113" w14:textId="77777777" w:rsidR="00153FCB" w:rsidRDefault="00153FCB" w:rsidP="00333C23">
    <w:pPr>
      <w:pStyle w:val="HiddenTextSpec"/>
      <w:tabs>
        <w:tab w:val="left" w:pos="4680"/>
      </w:tabs>
      <w:ind w:right="-14"/>
      <w:rPr>
        <w:b/>
      </w:rPr>
    </w:pPr>
    <w:r>
      <w:rPr>
        <w:b/>
      </w:rPr>
      <w:t>updated: May 18, 2009</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ECA351" w14:textId="313134C9" w:rsidR="00153FCB" w:rsidRDefault="00153FCB" w:rsidP="00194206">
    <w:pPr>
      <w:pStyle w:val="Header"/>
      <w:jc w:val="right"/>
      <w:rPr>
        <w:rFonts w:ascii="Arial" w:hAnsi="Arial" w:cs="Arial"/>
      </w:rPr>
    </w:pPr>
    <w:r w:rsidRPr="00C82A25">
      <w:rPr>
        <w:rFonts w:ascii="Arial" w:hAnsi="Arial" w:cs="Arial"/>
      </w:rPr>
      <w:t>April 2019</w:t>
    </w:r>
  </w:p>
  <w:p w14:paraId="0EBBCBA6" w14:textId="2DCC366C" w:rsidR="00EA6458" w:rsidRPr="00C82A25" w:rsidRDefault="00EA6458" w:rsidP="00194206">
    <w:pPr>
      <w:pStyle w:val="Header"/>
      <w:jc w:val="right"/>
      <w:rPr>
        <w:rFonts w:ascii="Arial" w:hAnsi="Arial" w:cs="Arial"/>
      </w:rPr>
    </w:pPr>
    <w:r>
      <w:rPr>
        <w:rFonts w:ascii="Arial" w:hAnsi="Arial" w:cs="Arial"/>
      </w:rPr>
      <w:t>December 2024</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9351F3" w14:textId="77777777" w:rsidR="00153FCB" w:rsidRDefault="00153FCB"/>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27ED59" w14:textId="77777777" w:rsidR="00153FCB" w:rsidRPr="00C82A25" w:rsidRDefault="00153FCB" w:rsidP="00194206">
    <w:pPr>
      <w:pStyle w:val="Header"/>
      <w:jc w:val="right"/>
      <w:rPr>
        <w:rFonts w:ascii="Arial" w:hAnsi="Arial" w:cs="Arial"/>
      </w:rPr>
    </w:pPr>
    <w:r w:rsidRPr="00C82A25">
      <w:rPr>
        <w:rFonts w:ascii="Arial" w:hAnsi="Arial" w:cs="Arial"/>
      </w:rPr>
      <w:t>June 2017</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858E40" w14:textId="77777777" w:rsidR="00153FCB" w:rsidRDefault="00153FCB"/>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F82E53" w14:textId="77777777" w:rsidR="00153FCB" w:rsidRDefault="00153FCB"/>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F385FC" w14:textId="661169F5" w:rsidR="00153FCB" w:rsidRPr="00C82A25" w:rsidRDefault="00153FCB" w:rsidP="00194206">
    <w:pPr>
      <w:pStyle w:val="Header"/>
      <w:jc w:val="right"/>
      <w:rPr>
        <w:rFonts w:ascii="Arial" w:hAnsi="Arial" w:cs="Arial"/>
      </w:rPr>
    </w:pPr>
    <w:r w:rsidRPr="00C82A25">
      <w:rPr>
        <w:rFonts w:ascii="Arial" w:hAnsi="Arial" w:cs="Arial"/>
      </w:rPr>
      <w:t>April 2019</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2A63E8" w14:textId="77777777" w:rsidR="00153FCB" w:rsidRDefault="00153FCB"/>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4027DC" w14:textId="77777777" w:rsidR="00153FCB" w:rsidRDefault="00153FCB"/>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66BFE5" w14:textId="77777777" w:rsidR="00153FCB" w:rsidRPr="00C82A25" w:rsidRDefault="00153FCB" w:rsidP="00194206">
    <w:pPr>
      <w:pStyle w:val="Header"/>
      <w:jc w:val="right"/>
      <w:rPr>
        <w:rFonts w:ascii="Arial" w:hAnsi="Arial" w:cs="Arial"/>
      </w:rPr>
    </w:pPr>
    <w:r w:rsidRPr="00C82A25">
      <w:rPr>
        <w:rFonts w:ascii="Arial" w:hAnsi="Arial" w:cs="Arial"/>
      </w:rPr>
      <w:t>June 2017</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C2F15C" w14:textId="77777777" w:rsidR="00153FCB" w:rsidRDefault="00153FCB"/>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39A63F" w14:textId="77777777" w:rsidR="00153FCB" w:rsidRDefault="00153FCB"/>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A1001E" w14:textId="77777777" w:rsidR="00153FCB" w:rsidRPr="00C82A25" w:rsidRDefault="00153FCB" w:rsidP="00194206">
    <w:pPr>
      <w:pStyle w:val="Header"/>
      <w:jc w:val="right"/>
      <w:rPr>
        <w:rFonts w:ascii="Arial" w:hAnsi="Arial" w:cs="Arial"/>
      </w:rPr>
    </w:pPr>
    <w:r w:rsidRPr="00C82A25">
      <w:rPr>
        <w:rFonts w:ascii="Arial" w:hAnsi="Arial" w:cs="Arial"/>
      </w:rPr>
      <w:t>June 2017</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D9CD30" w14:textId="77777777" w:rsidR="00153FCB" w:rsidRDefault="00153FCB"/>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3C485C" w14:textId="77777777" w:rsidR="00153FCB" w:rsidRDefault="00153FCB"/>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817CE6" w14:textId="77777777" w:rsidR="00153FCB" w:rsidRPr="00C82A25" w:rsidRDefault="00153FCB" w:rsidP="00194206">
    <w:pPr>
      <w:pStyle w:val="Header"/>
      <w:jc w:val="right"/>
      <w:rPr>
        <w:rFonts w:ascii="Arial" w:hAnsi="Arial" w:cs="Arial"/>
      </w:rPr>
    </w:pPr>
    <w:r w:rsidRPr="00C82A25">
      <w:rPr>
        <w:rFonts w:ascii="Arial" w:hAnsi="Arial" w:cs="Arial"/>
      </w:rPr>
      <w:t>June 2017</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E6A8C2" w14:textId="77777777" w:rsidR="00153FCB" w:rsidRDefault="00153FCB"/>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D757CB" w14:textId="77777777" w:rsidR="00153FCB" w:rsidRDefault="00153FCB">
    <w:pPr>
      <w:pStyle w:val="Header"/>
    </w:pP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A409F5" w14:textId="77777777" w:rsidR="003A7CEB" w:rsidRDefault="003A16AD" w:rsidP="006E0B09">
    <w:pPr>
      <w:pStyle w:val="Header"/>
      <w:jc w:val="right"/>
      <w:rPr>
        <w:rFonts w:ascii="Arial" w:hAnsi="Arial" w:cs="Arial"/>
      </w:rPr>
    </w:pPr>
    <w:r>
      <w:rPr>
        <w:rFonts w:ascii="Arial" w:hAnsi="Arial" w:cs="Arial"/>
      </w:rPr>
      <w:t>September 2024</w:t>
    </w:r>
  </w:p>
  <w:p w14:paraId="6DEF6384" w14:textId="5E721BDE" w:rsidR="006E0B09" w:rsidRPr="00C82A25" w:rsidRDefault="006E0B09" w:rsidP="006E0B09">
    <w:pPr>
      <w:pStyle w:val="Header"/>
      <w:jc w:val="right"/>
      <w:rPr>
        <w:rFonts w:ascii="Arial" w:hAnsi="Arial" w:cs="Arial"/>
      </w:rPr>
    </w:pPr>
    <w:r>
      <w:rPr>
        <w:rFonts w:ascii="Arial" w:hAnsi="Arial" w:cs="Arial"/>
      </w:rPr>
      <w:t>October 2023</w:t>
    </w:r>
  </w:p>
  <w:p w14:paraId="10152978" w14:textId="56D3EEED" w:rsidR="00153FCB" w:rsidRDefault="00153FCB" w:rsidP="00194206">
    <w:pPr>
      <w:pStyle w:val="Header"/>
      <w:jc w:val="right"/>
      <w:rPr>
        <w:rFonts w:ascii="Arial" w:hAnsi="Arial" w:cs="Arial"/>
      </w:rPr>
    </w:pPr>
    <w:r>
      <w:rPr>
        <w:rFonts w:ascii="Arial" w:hAnsi="Arial" w:cs="Arial"/>
      </w:rPr>
      <w:t>April 2019</w:t>
    </w:r>
  </w:p>
  <w:p w14:paraId="4A380C03" w14:textId="77777777" w:rsidR="006E0B09" w:rsidRDefault="006E0B09" w:rsidP="006E0B09">
    <w:pPr>
      <w:pStyle w:val="Header"/>
      <w:jc w:val="right"/>
      <w:rPr>
        <w:rFonts w:ascii="Arial" w:hAnsi="Arial" w:cs="Arial"/>
      </w:rPr>
    </w:pPr>
    <w:r w:rsidRPr="00C82A25">
      <w:rPr>
        <w:rFonts w:ascii="Arial" w:hAnsi="Arial" w:cs="Arial"/>
      </w:rPr>
      <w:t>June 2017</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9C0DAE" w14:textId="77777777" w:rsidR="00153FCB" w:rsidRDefault="00153FCB">
    <w:pPr>
      <w:pStyle w:val="Header"/>
    </w:pP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54D336" w14:textId="441850F9" w:rsidR="00D364D5" w:rsidRPr="00C82A25" w:rsidRDefault="00D364D5" w:rsidP="00194206">
    <w:pPr>
      <w:pStyle w:val="Header"/>
      <w:jc w:val="right"/>
      <w:rPr>
        <w:rFonts w:ascii="Arial" w:hAnsi="Arial" w:cs="Arial"/>
      </w:rPr>
    </w:pPr>
    <w:r>
      <w:rPr>
        <w:rFonts w:ascii="Arial" w:hAnsi="Arial" w:cs="Arial"/>
      </w:rPr>
      <w:t>FHWA-1273 – Revised October 23, 2023</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E12E5F" w14:textId="77777777" w:rsidR="006E67AF" w:rsidRPr="00C82A25" w:rsidRDefault="006E67AF" w:rsidP="00194206">
    <w:pPr>
      <w:pStyle w:val="Header"/>
      <w:jc w:val="right"/>
      <w:rPr>
        <w:rFonts w:ascii="Arial" w:hAnsi="Arial" w:cs="Arial"/>
      </w:rPr>
    </w:pPr>
    <w:r w:rsidRPr="00C82A25">
      <w:rPr>
        <w:rFonts w:ascii="Arial" w:hAnsi="Arial" w:cs="Arial"/>
      </w:rPr>
      <w:t>June 2017</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EA1697" w14:textId="77777777" w:rsidR="00153FCB" w:rsidRPr="00C82A25" w:rsidRDefault="00153FCB" w:rsidP="00194206">
    <w:pPr>
      <w:pStyle w:val="Header"/>
      <w:jc w:val="right"/>
      <w:rPr>
        <w:rFonts w:ascii="Arial" w:hAnsi="Arial" w:cs="Arial"/>
      </w:rPr>
    </w:pPr>
    <w:r w:rsidRPr="00C82A25">
      <w:rPr>
        <w:rFonts w:ascii="Arial" w:hAnsi="Arial" w:cs="Arial"/>
      </w:rPr>
      <w:t>June 2017</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006BED" w14:textId="77777777" w:rsidR="00153FCB" w:rsidRPr="00C82A25" w:rsidRDefault="00153FCB" w:rsidP="00194206">
    <w:pPr>
      <w:pStyle w:val="Header"/>
      <w:jc w:val="right"/>
      <w:rPr>
        <w:rFonts w:ascii="Arial" w:hAnsi="Arial" w:cs="Arial"/>
      </w:rPr>
    </w:pPr>
    <w:r w:rsidRPr="00C82A25">
      <w:rPr>
        <w:rFonts w:ascii="Arial" w:hAnsi="Arial" w:cs="Arial"/>
      </w:rPr>
      <w:t>June 2017</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D4585D" w14:textId="77777777" w:rsidR="00153FCB" w:rsidRDefault="00153FCB">
    <w:pPr>
      <w:pStyle w:val="Header"/>
    </w:pPr>
  </w:p>
  <w:p w14:paraId="3C4EAD78" w14:textId="77777777" w:rsidR="00153FCB" w:rsidRDefault="00153FCB"/>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ABBD2F" w14:textId="0CB1C1BD" w:rsidR="00153FCB" w:rsidRPr="00406423" w:rsidRDefault="00153FCB" w:rsidP="00406423">
    <w:pPr>
      <w:pStyle w:val="Header"/>
    </w:pP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F4126E" w14:textId="77777777" w:rsidR="00153FCB" w:rsidRDefault="00153FC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8514557"/>
    <w:multiLevelType w:val="hybridMultilevel"/>
    <w:tmpl w:val="C512D9E4"/>
    <w:lvl w:ilvl="0" w:tplc="7816829A">
      <w:start w:val="2"/>
      <w:numFmt w:val="decimal"/>
      <w:lvlText w:val="(%1)"/>
      <w:lvlJc w:val="left"/>
      <w:pPr>
        <w:ind w:left="119" w:hanging="239"/>
      </w:pPr>
      <w:rPr>
        <w:rFonts w:ascii="Arial" w:eastAsia="Arial" w:hAnsi="Arial" w:cs="Arial" w:hint="default"/>
        <w:b w:val="0"/>
        <w:bCs w:val="0"/>
        <w:i w:val="0"/>
        <w:iCs w:val="0"/>
        <w:spacing w:val="-1"/>
        <w:w w:val="99"/>
        <w:sz w:val="16"/>
        <w:szCs w:val="16"/>
        <w:lang w:val="en-US" w:eastAsia="en-US" w:bidi="ar-SA"/>
      </w:rPr>
    </w:lvl>
    <w:lvl w:ilvl="1" w:tplc="B69CF4E8">
      <w:start w:val="1"/>
      <w:numFmt w:val="lowerRoman"/>
      <w:lvlText w:val="(%2)"/>
      <w:lvlJc w:val="left"/>
      <w:pPr>
        <w:ind w:left="264" w:hanging="187"/>
      </w:pPr>
      <w:rPr>
        <w:rFonts w:ascii="Arial" w:eastAsia="Arial" w:hAnsi="Arial" w:cs="Arial" w:hint="default"/>
        <w:b w:val="0"/>
        <w:bCs w:val="0"/>
        <w:i w:val="0"/>
        <w:iCs w:val="0"/>
        <w:spacing w:val="-1"/>
        <w:w w:val="99"/>
        <w:sz w:val="16"/>
        <w:szCs w:val="16"/>
        <w:lang w:val="en-US" w:eastAsia="en-US" w:bidi="ar-SA"/>
      </w:rPr>
    </w:lvl>
    <w:lvl w:ilvl="2" w:tplc="F6DC0CAC">
      <w:numFmt w:val="bullet"/>
      <w:lvlText w:val="•"/>
      <w:lvlJc w:val="left"/>
      <w:pPr>
        <w:ind w:left="751" w:hanging="187"/>
      </w:pPr>
      <w:rPr>
        <w:rFonts w:hint="default"/>
        <w:lang w:val="en-US" w:eastAsia="en-US" w:bidi="ar-SA"/>
      </w:rPr>
    </w:lvl>
    <w:lvl w:ilvl="3" w:tplc="67B03F10">
      <w:numFmt w:val="bullet"/>
      <w:lvlText w:val="•"/>
      <w:lvlJc w:val="left"/>
      <w:pPr>
        <w:ind w:left="1243" w:hanging="187"/>
      </w:pPr>
      <w:rPr>
        <w:rFonts w:hint="default"/>
        <w:lang w:val="en-US" w:eastAsia="en-US" w:bidi="ar-SA"/>
      </w:rPr>
    </w:lvl>
    <w:lvl w:ilvl="4" w:tplc="C18C9F6E">
      <w:numFmt w:val="bullet"/>
      <w:lvlText w:val="•"/>
      <w:lvlJc w:val="left"/>
      <w:pPr>
        <w:ind w:left="1734" w:hanging="187"/>
      </w:pPr>
      <w:rPr>
        <w:rFonts w:hint="default"/>
        <w:lang w:val="en-US" w:eastAsia="en-US" w:bidi="ar-SA"/>
      </w:rPr>
    </w:lvl>
    <w:lvl w:ilvl="5" w:tplc="E95C265C">
      <w:numFmt w:val="bullet"/>
      <w:lvlText w:val="•"/>
      <w:lvlJc w:val="left"/>
      <w:pPr>
        <w:ind w:left="2226" w:hanging="187"/>
      </w:pPr>
      <w:rPr>
        <w:rFonts w:hint="default"/>
        <w:lang w:val="en-US" w:eastAsia="en-US" w:bidi="ar-SA"/>
      </w:rPr>
    </w:lvl>
    <w:lvl w:ilvl="6" w:tplc="1C38F874">
      <w:numFmt w:val="bullet"/>
      <w:lvlText w:val="•"/>
      <w:lvlJc w:val="left"/>
      <w:pPr>
        <w:ind w:left="2717" w:hanging="187"/>
      </w:pPr>
      <w:rPr>
        <w:rFonts w:hint="default"/>
        <w:lang w:val="en-US" w:eastAsia="en-US" w:bidi="ar-SA"/>
      </w:rPr>
    </w:lvl>
    <w:lvl w:ilvl="7" w:tplc="2628282A">
      <w:numFmt w:val="bullet"/>
      <w:lvlText w:val="•"/>
      <w:lvlJc w:val="left"/>
      <w:pPr>
        <w:ind w:left="3209" w:hanging="187"/>
      </w:pPr>
      <w:rPr>
        <w:rFonts w:hint="default"/>
        <w:lang w:val="en-US" w:eastAsia="en-US" w:bidi="ar-SA"/>
      </w:rPr>
    </w:lvl>
    <w:lvl w:ilvl="8" w:tplc="5B8EF2E4">
      <w:numFmt w:val="bullet"/>
      <w:lvlText w:val="•"/>
      <w:lvlJc w:val="left"/>
      <w:pPr>
        <w:ind w:left="3700" w:hanging="187"/>
      </w:pPr>
      <w:rPr>
        <w:rFonts w:hint="default"/>
        <w:lang w:val="en-US" w:eastAsia="en-US" w:bidi="ar-SA"/>
      </w:rPr>
    </w:lvl>
  </w:abstractNum>
  <w:abstractNum w:abstractNumId="1" w15:restartNumberingAfterBreak="0">
    <w:nsid w:val="08682639"/>
    <w:multiLevelType w:val="hybridMultilevel"/>
    <w:tmpl w:val="34CCFBCA"/>
    <w:lvl w:ilvl="0" w:tplc="0C72F7BE">
      <w:start w:val="1"/>
      <w:numFmt w:val="lowerLetter"/>
      <w:lvlText w:val="%1."/>
      <w:lvlJc w:val="left"/>
      <w:pPr>
        <w:ind w:left="120" w:hanging="178"/>
      </w:pPr>
      <w:rPr>
        <w:rFonts w:ascii="Arial" w:eastAsia="Arial" w:hAnsi="Arial" w:cs="Arial" w:hint="default"/>
        <w:b w:val="0"/>
        <w:bCs w:val="0"/>
        <w:i w:val="0"/>
        <w:iCs w:val="0"/>
        <w:spacing w:val="0"/>
        <w:w w:val="99"/>
        <w:sz w:val="16"/>
        <w:szCs w:val="16"/>
        <w:lang w:val="en-US" w:eastAsia="en-US" w:bidi="ar-SA"/>
      </w:rPr>
    </w:lvl>
    <w:lvl w:ilvl="1" w:tplc="CE16C10E">
      <w:start w:val="1"/>
      <w:numFmt w:val="decimal"/>
      <w:lvlText w:val="(%2)"/>
      <w:lvlJc w:val="left"/>
      <w:pPr>
        <w:ind w:left="120" w:hanging="239"/>
      </w:pPr>
      <w:rPr>
        <w:rFonts w:ascii="Arial" w:eastAsia="Arial" w:hAnsi="Arial" w:cs="Arial" w:hint="default"/>
        <w:b w:val="0"/>
        <w:bCs w:val="0"/>
        <w:i w:val="0"/>
        <w:iCs w:val="0"/>
        <w:spacing w:val="-1"/>
        <w:w w:val="99"/>
        <w:sz w:val="16"/>
        <w:szCs w:val="16"/>
        <w:lang w:val="en-US" w:eastAsia="en-US" w:bidi="ar-SA"/>
      </w:rPr>
    </w:lvl>
    <w:lvl w:ilvl="2" w:tplc="BA2CB558">
      <w:numFmt w:val="bullet"/>
      <w:lvlText w:val="•"/>
      <w:lvlJc w:val="left"/>
      <w:pPr>
        <w:ind w:left="1015" w:hanging="239"/>
      </w:pPr>
      <w:rPr>
        <w:rFonts w:hint="default"/>
        <w:lang w:val="en-US" w:eastAsia="en-US" w:bidi="ar-SA"/>
      </w:rPr>
    </w:lvl>
    <w:lvl w:ilvl="3" w:tplc="95207720">
      <w:numFmt w:val="bullet"/>
      <w:lvlText w:val="•"/>
      <w:lvlJc w:val="left"/>
      <w:pPr>
        <w:ind w:left="1462" w:hanging="239"/>
      </w:pPr>
      <w:rPr>
        <w:rFonts w:hint="default"/>
        <w:lang w:val="en-US" w:eastAsia="en-US" w:bidi="ar-SA"/>
      </w:rPr>
    </w:lvl>
    <w:lvl w:ilvl="4" w:tplc="88EA2000">
      <w:numFmt w:val="bullet"/>
      <w:lvlText w:val="•"/>
      <w:lvlJc w:val="left"/>
      <w:pPr>
        <w:ind w:left="1910" w:hanging="239"/>
      </w:pPr>
      <w:rPr>
        <w:rFonts w:hint="default"/>
        <w:lang w:val="en-US" w:eastAsia="en-US" w:bidi="ar-SA"/>
      </w:rPr>
    </w:lvl>
    <w:lvl w:ilvl="5" w:tplc="EC7E5858">
      <w:numFmt w:val="bullet"/>
      <w:lvlText w:val="•"/>
      <w:lvlJc w:val="left"/>
      <w:pPr>
        <w:ind w:left="2358" w:hanging="239"/>
      </w:pPr>
      <w:rPr>
        <w:rFonts w:hint="default"/>
        <w:lang w:val="en-US" w:eastAsia="en-US" w:bidi="ar-SA"/>
      </w:rPr>
    </w:lvl>
    <w:lvl w:ilvl="6" w:tplc="9BD8433A">
      <w:numFmt w:val="bullet"/>
      <w:lvlText w:val="•"/>
      <w:lvlJc w:val="left"/>
      <w:pPr>
        <w:ind w:left="2805" w:hanging="239"/>
      </w:pPr>
      <w:rPr>
        <w:rFonts w:hint="default"/>
        <w:lang w:val="en-US" w:eastAsia="en-US" w:bidi="ar-SA"/>
      </w:rPr>
    </w:lvl>
    <w:lvl w:ilvl="7" w:tplc="65C233EE">
      <w:numFmt w:val="bullet"/>
      <w:lvlText w:val="•"/>
      <w:lvlJc w:val="left"/>
      <w:pPr>
        <w:ind w:left="3253" w:hanging="239"/>
      </w:pPr>
      <w:rPr>
        <w:rFonts w:hint="default"/>
        <w:lang w:val="en-US" w:eastAsia="en-US" w:bidi="ar-SA"/>
      </w:rPr>
    </w:lvl>
    <w:lvl w:ilvl="8" w:tplc="AF0C0274">
      <w:numFmt w:val="bullet"/>
      <w:lvlText w:val="•"/>
      <w:lvlJc w:val="left"/>
      <w:pPr>
        <w:ind w:left="3700" w:hanging="239"/>
      </w:pPr>
      <w:rPr>
        <w:rFonts w:hint="default"/>
        <w:lang w:val="en-US" w:eastAsia="en-US" w:bidi="ar-SA"/>
      </w:rPr>
    </w:lvl>
  </w:abstractNum>
  <w:abstractNum w:abstractNumId="2" w15:restartNumberingAfterBreak="0">
    <w:nsid w:val="09762D29"/>
    <w:multiLevelType w:val="hybridMultilevel"/>
    <w:tmpl w:val="DB644DFA"/>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A6B5F14"/>
    <w:multiLevelType w:val="hybridMultilevel"/>
    <w:tmpl w:val="9260E480"/>
    <w:lvl w:ilvl="0" w:tplc="5DA4CFEC">
      <w:start w:val="3"/>
      <w:numFmt w:val="lowerLetter"/>
      <w:lvlText w:val="%1."/>
      <w:lvlJc w:val="left"/>
      <w:pPr>
        <w:ind w:left="1404" w:hanging="432"/>
      </w:pPr>
      <w:rPr>
        <w:rFonts w:ascii="Times New Roman" w:eastAsia="Times New Roman" w:hAnsi="Times New Roman" w:hint="default"/>
        <w:b/>
        <w:bCs/>
        <w:spacing w:val="1"/>
        <w:w w:val="99"/>
        <w:position w:val="1"/>
        <w:sz w:val="20"/>
        <w:szCs w:val="2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0F07404E"/>
    <w:multiLevelType w:val="hybridMultilevel"/>
    <w:tmpl w:val="70F4AC78"/>
    <w:lvl w:ilvl="0" w:tplc="0CD81160">
      <w:start w:val="1"/>
      <w:numFmt w:val="lowerLetter"/>
      <w:lvlText w:val="%1."/>
      <w:lvlJc w:val="left"/>
      <w:pPr>
        <w:ind w:left="119" w:hanging="178"/>
      </w:pPr>
      <w:rPr>
        <w:rFonts w:ascii="Arial" w:eastAsia="Arial" w:hAnsi="Arial" w:cs="Arial" w:hint="default"/>
        <w:b w:val="0"/>
        <w:bCs w:val="0"/>
        <w:i w:val="0"/>
        <w:iCs w:val="0"/>
        <w:spacing w:val="0"/>
        <w:w w:val="99"/>
        <w:sz w:val="16"/>
        <w:szCs w:val="16"/>
        <w:lang w:val="en-US" w:eastAsia="en-US" w:bidi="ar-SA"/>
      </w:rPr>
    </w:lvl>
    <w:lvl w:ilvl="1" w:tplc="FDD0ACA8">
      <w:numFmt w:val="bullet"/>
      <w:lvlText w:val="•"/>
      <w:lvlJc w:val="left"/>
      <w:pPr>
        <w:ind w:left="569" w:hanging="178"/>
      </w:pPr>
      <w:rPr>
        <w:rFonts w:hint="default"/>
        <w:lang w:val="en-US" w:eastAsia="en-US" w:bidi="ar-SA"/>
      </w:rPr>
    </w:lvl>
    <w:lvl w:ilvl="2" w:tplc="3CB8B94C">
      <w:numFmt w:val="bullet"/>
      <w:lvlText w:val="•"/>
      <w:lvlJc w:val="left"/>
      <w:pPr>
        <w:ind w:left="1018" w:hanging="178"/>
      </w:pPr>
      <w:rPr>
        <w:rFonts w:hint="default"/>
        <w:lang w:val="en-US" w:eastAsia="en-US" w:bidi="ar-SA"/>
      </w:rPr>
    </w:lvl>
    <w:lvl w:ilvl="3" w:tplc="22E2844E">
      <w:numFmt w:val="bullet"/>
      <w:lvlText w:val="•"/>
      <w:lvlJc w:val="left"/>
      <w:pPr>
        <w:ind w:left="1467" w:hanging="178"/>
      </w:pPr>
      <w:rPr>
        <w:rFonts w:hint="default"/>
        <w:lang w:val="en-US" w:eastAsia="en-US" w:bidi="ar-SA"/>
      </w:rPr>
    </w:lvl>
    <w:lvl w:ilvl="4" w:tplc="268C2054">
      <w:numFmt w:val="bullet"/>
      <w:lvlText w:val="•"/>
      <w:lvlJc w:val="left"/>
      <w:pPr>
        <w:ind w:left="1916" w:hanging="178"/>
      </w:pPr>
      <w:rPr>
        <w:rFonts w:hint="default"/>
        <w:lang w:val="en-US" w:eastAsia="en-US" w:bidi="ar-SA"/>
      </w:rPr>
    </w:lvl>
    <w:lvl w:ilvl="5" w:tplc="A3880A14">
      <w:numFmt w:val="bullet"/>
      <w:lvlText w:val="•"/>
      <w:lvlJc w:val="left"/>
      <w:pPr>
        <w:ind w:left="2366" w:hanging="178"/>
      </w:pPr>
      <w:rPr>
        <w:rFonts w:hint="default"/>
        <w:lang w:val="en-US" w:eastAsia="en-US" w:bidi="ar-SA"/>
      </w:rPr>
    </w:lvl>
    <w:lvl w:ilvl="6" w:tplc="FDD80FF0">
      <w:numFmt w:val="bullet"/>
      <w:lvlText w:val="•"/>
      <w:lvlJc w:val="left"/>
      <w:pPr>
        <w:ind w:left="2815" w:hanging="178"/>
      </w:pPr>
      <w:rPr>
        <w:rFonts w:hint="default"/>
        <w:lang w:val="en-US" w:eastAsia="en-US" w:bidi="ar-SA"/>
      </w:rPr>
    </w:lvl>
    <w:lvl w:ilvl="7" w:tplc="DD244B88">
      <w:numFmt w:val="bullet"/>
      <w:lvlText w:val="•"/>
      <w:lvlJc w:val="left"/>
      <w:pPr>
        <w:ind w:left="3264" w:hanging="178"/>
      </w:pPr>
      <w:rPr>
        <w:rFonts w:hint="default"/>
        <w:lang w:val="en-US" w:eastAsia="en-US" w:bidi="ar-SA"/>
      </w:rPr>
    </w:lvl>
    <w:lvl w:ilvl="8" w:tplc="24042124">
      <w:numFmt w:val="bullet"/>
      <w:lvlText w:val="•"/>
      <w:lvlJc w:val="left"/>
      <w:pPr>
        <w:ind w:left="3713" w:hanging="178"/>
      </w:pPr>
      <w:rPr>
        <w:rFonts w:hint="default"/>
        <w:lang w:val="en-US" w:eastAsia="en-US" w:bidi="ar-SA"/>
      </w:rPr>
    </w:lvl>
  </w:abstractNum>
  <w:abstractNum w:abstractNumId="5" w15:restartNumberingAfterBreak="0">
    <w:nsid w:val="0FD468AD"/>
    <w:multiLevelType w:val="hybridMultilevel"/>
    <w:tmpl w:val="110EAAE6"/>
    <w:lvl w:ilvl="0" w:tplc="CA664860">
      <w:start w:val="1"/>
      <w:numFmt w:val="lowerLetter"/>
      <w:lvlText w:val="%1."/>
      <w:lvlJc w:val="left"/>
      <w:pPr>
        <w:ind w:left="120" w:hanging="222"/>
      </w:pPr>
      <w:rPr>
        <w:rFonts w:ascii="Arial" w:eastAsia="Arial" w:hAnsi="Arial" w:cs="Arial" w:hint="default"/>
        <w:b w:val="0"/>
        <w:bCs w:val="0"/>
        <w:i w:val="0"/>
        <w:iCs w:val="0"/>
        <w:spacing w:val="0"/>
        <w:w w:val="99"/>
        <w:sz w:val="16"/>
        <w:szCs w:val="16"/>
        <w:lang w:val="en-US" w:eastAsia="en-US" w:bidi="ar-SA"/>
      </w:rPr>
    </w:lvl>
    <w:lvl w:ilvl="1" w:tplc="0C2E8F6E">
      <w:start w:val="1"/>
      <w:numFmt w:val="decimal"/>
      <w:lvlText w:val="(%2)"/>
      <w:lvlJc w:val="left"/>
      <w:pPr>
        <w:ind w:left="119" w:hanging="239"/>
      </w:pPr>
      <w:rPr>
        <w:rFonts w:ascii="Arial" w:eastAsia="Arial" w:hAnsi="Arial" w:cs="Arial" w:hint="default"/>
        <w:b w:val="0"/>
        <w:bCs w:val="0"/>
        <w:i w:val="0"/>
        <w:iCs w:val="0"/>
        <w:spacing w:val="-1"/>
        <w:w w:val="99"/>
        <w:sz w:val="16"/>
        <w:szCs w:val="16"/>
        <w:lang w:val="en-US" w:eastAsia="en-US" w:bidi="ar-SA"/>
      </w:rPr>
    </w:lvl>
    <w:lvl w:ilvl="2" w:tplc="1860703E">
      <w:numFmt w:val="bullet"/>
      <w:lvlText w:val="•"/>
      <w:lvlJc w:val="left"/>
      <w:pPr>
        <w:ind w:left="41" w:hanging="239"/>
      </w:pPr>
      <w:rPr>
        <w:rFonts w:hint="default"/>
        <w:lang w:val="en-US" w:eastAsia="en-US" w:bidi="ar-SA"/>
      </w:rPr>
    </w:lvl>
    <w:lvl w:ilvl="3" w:tplc="71589768">
      <w:numFmt w:val="bullet"/>
      <w:lvlText w:val="•"/>
      <w:lvlJc w:val="left"/>
      <w:pPr>
        <w:ind w:left="2" w:hanging="239"/>
      </w:pPr>
      <w:rPr>
        <w:rFonts w:hint="default"/>
        <w:lang w:val="en-US" w:eastAsia="en-US" w:bidi="ar-SA"/>
      </w:rPr>
    </w:lvl>
    <w:lvl w:ilvl="4" w:tplc="F586D13A">
      <w:numFmt w:val="bullet"/>
      <w:lvlText w:val="•"/>
      <w:lvlJc w:val="left"/>
      <w:pPr>
        <w:ind w:left="-38" w:hanging="239"/>
      </w:pPr>
      <w:rPr>
        <w:rFonts w:hint="default"/>
        <w:lang w:val="en-US" w:eastAsia="en-US" w:bidi="ar-SA"/>
      </w:rPr>
    </w:lvl>
    <w:lvl w:ilvl="5" w:tplc="16B0C532">
      <w:numFmt w:val="bullet"/>
      <w:lvlText w:val="•"/>
      <w:lvlJc w:val="left"/>
      <w:pPr>
        <w:ind w:left="-77" w:hanging="239"/>
      </w:pPr>
      <w:rPr>
        <w:rFonts w:hint="default"/>
        <w:lang w:val="en-US" w:eastAsia="en-US" w:bidi="ar-SA"/>
      </w:rPr>
    </w:lvl>
    <w:lvl w:ilvl="6" w:tplc="9C2CCC30">
      <w:numFmt w:val="bullet"/>
      <w:lvlText w:val="•"/>
      <w:lvlJc w:val="left"/>
      <w:pPr>
        <w:ind w:left="-116" w:hanging="239"/>
      </w:pPr>
      <w:rPr>
        <w:rFonts w:hint="default"/>
        <w:lang w:val="en-US" w:eastAsia="en-US" w:bidi="ar-SA"/>
      </w:rPr>
    </w:lvl>
    <w:lvl w:ilvl="7" w:tplc="E6CEF12E">
      <w:numFmt w:val="bullet"/>
      <w:lvlText w:val="•"/>
      <w:lvlJc w:val="left"/>
      <w:pPr>
        <w:ind w:left="-156" w:hanging="239"/>
      </w:pPr>
      <w:rPr>
        <w:rFonts w:hint="default"/>
        <w:lang w:val="en-US" w:eastAsia="en-US" w:bidi="ar-SA"/>
      </w:rPr>
    </w:lvl>
    <w:lvl w:ilvl="8" w:tplc="230862F8">
      <w:numFmt w:val="bullet"/>
      <w:lvlText w:val="•"/>
      <w:lvlJc w:val="left"/>
      <w:pPr>
        <w:ind w:left="-195" w:hanging="239"/>
      </w:pPr>
      <w:rPr>
        <w:rFonts w:hint="default"/>
        <w:lang w:val="en-US" w:eastAsia="en-US" w:bidi="ar-SA"/>
      </w:rPr>
    </w:lvl>
  </w:abstractNum>
  <w:abstractNum w:abstractNumId="6" w15:restartNumberingAfterBreak="0">
    <w:nsid w:val="10123923"/>
    <w:multiLevelType w:val="hybridMultilevel"/>
    <w:tmpl w:val="790EB43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10442382"/>
    <w:multiLevelType w:val="multilevel"/>
    <w:tmpl w:val="09BE3ECA"/>
    <w:numStyleLink w:val="HiddenTextBulleted"/>
  </w:abstractNum>
  <w:abstractNum w:abstractNumId="8" w15:restartNumberingAfterBreak="0">
    <w:nsid w:val="12587D9E"/>
    <w:multiLevelType w:val="hybridMultilevel"/>
    <w:tmpl w:val="B6AED738"/>
    <w:lvl w:ilvl="0" w:tplc="0D749C20">
      <w:start w:val="1"/>
      <w:numFmt w:val="lowerLetter"/>
      <w:lvlText w:val="%1."/>
      <w:lvlJc w:val="left"/>
      <w:pPr>
        <w:ind w:left="119" w:hanging="178"/>
      </w:pPr>
      <w:rPr>
        <w:rFonts w:ascii="Arial" w:eastAsia="Arial" w:hAnsi="Arial" w:cs="Arial" w:hint="default"/>
        <w:b w:val="0"/>
        <w:bCs w:val="0"/>
        <w:i w:val="0"/>
        <w:iCs w:val="0"/>
        <w:spacing w:val="0"/>
        <w:w w:val="99"/>
        <w:sz w:val="16"/>
        <w:szCs w:val="16"/>
        <w:lang w:val="en-US" w:eastAsia="en-US" w:bidi="ar-SA"/>
      </w:rPr>
    </w:lvl>
    <w:lvl w:ilvl="1" w:tplc="E4B23A08">
      <w:numFmt w:val="bullet"/>
      <w:lvlText w:val="•"/>
      <w:lvlJc w:val="left"/>
      <w:pPr>
        <w:ind w:left="568" w:hanging="178"/>
      </w:pPr>
      <w:rPr>
        <w:rFonts w:hint="default"/>
        <w:lang w:val="en-US" w:eastAsia="en-US" w:bidi="ar-SA"/>
      </w:rPr>
    </w:lvl>
    <w:lvl w:ilvl="2" w:tplc="D5ACB5D2">
      <w:numFmt w:val="bullet"/>
      <w:lvlText w:val="•"/>
      <w:lvlJc w:val="left"/>
      <w:pPr>
        <w:ind w:left="1017" w:hanging="178"/>
      </w:pPr>
      <w:rPr>
        <w:rFonts w:hint="default"/>
        <w:lang w:val="en-US" w:eastAsia="en-US" w:bidi="ar-SA"/>
      </w:rPr>
    </w:lvl>
    <w:lvl w:ilvl="3" w:tplc="F1FA92D8">
      <w:numFmt w:val="bullet"/>
      <w:lvlText w:val="•"/>
      <w:lvlJc w:val="left"/>
      <w:pPr>
        <w:ind w:left="1465" w:hanging="178"/>
      </w:pPr>
      <w:rPr>
        <w:rFonts w:hint="default"/>
        <w:lang w:val="en-US" w:eastAsia="en-US" w:bidi="ar-SA"/>
      </w:rPr>
    </w:lvl>
    <w:lvl w:ilvl="4" w:tplc="CCA8C5F0">
      <w:numFmt w:val="bullet"/>
      <w:lvlText w:val="•"/>
      <w:lvlJc w:val="left"/>
      <w:pPr>
        <w:ind w:left="1914" w:hanging="178"/>
      </w:pPr>
      <w:rPr>
        <w:rFonts w:hint="default"/>
        <w:lang w:val="en-US" w:eastAsia="en-US" w:bidi="ar-SA"/>
      </w:rPr>
    </w:lvl>
    <w:lvl w:ilvl="5" w:tplc="0150B92A">
      <w:numFmt w:val="bullet"/>
      <w:lvlText w:val="•"/>
      <w:lvlJc w:val="left"/>
      <w:pPr>
        <w:ind w:left="2362" w:hanging="178"/>
      </w:pPr>
      <w:rPr>
        <w:rFonts w:hint="default"/>
        <w:lang w:val="en-US" w:eastAsia="en-US" w:bidi="ar-SA"/>
      </w:rPr>
    </w:lvl>
    <w:lvl w:ilvl="6" w:tplc="3326A152">
      <w:numFmt w:val="bullet"/>
      <w:lvlText w:val="•"/>
      <w:lvlJc w:val="left"/>
      <w:pPr>
        <w:ind w:left="2811" w:hanging="178"/>
      </w:pPr>
      <w:rPr>
        <w:rFonts w:hint="default"/>
        <w:lang w:val="en-US" w:eastAsia="en-US" w:bidi="ar-SA"/>
      </w:rPr>
    </w:lvl>
    <w:lvl w:ilvl="7" w:tplc="58F8B3C4">
      <w:numFmt w:val="bullet"/>
      <w:lvlText w:val="•"/>
      <w:lvlJc w:val="left"/>
      <w:pPr>
        <w:ind w:left="3259" w:hanging="178"/>
      </w:pPr>
      <w:rPr>
        <w:rFonts w:hint="default"/>
        <w:lang w:val="en-US" w:eastAsia="en-US" w:bidi="ar-SA"/>
      </w:rPr>
    </w:lvl>
    <w:lvl w:ilvl="8" w:tplc="F0768E10">
      <w:numFmt w:val="bullet"/>
      <w:lvlText w:val="•"/>
      <w:lvlJc w:val="left"/>
      <w:pPr>
        <w:ind w:left="3708" w:hanging="178"/>
      </w:pPr>
      <w:rPr>
        <w:rFonts w:hint="default"/>
        <w:lang w:val="en-US" w:eastAsia="en-US" w:bidi="ar-SA"/>
      </w:rPr>
    </w:lvl>
  </w:abstractNum>
  <w:abstractNum w:abstractNumId="9" w15:restartNumberingAfterBreak="0">
    <w:nsid w:val="126858EF"/>
    <w:multiLevelType w:val="hybridMultilevel"/>
    <w:tmpl w:val="35E0615C"/>
    <w:lvl w:ilvl="0" w:tplc="AFD288D8">
      <w:start w:val="2"/>
      <w:numFmt w:val="lowerLetter"/>
      <w:lvlText w:val="%1."/>
      <w:lvlJc w:val="left"/>
      <w:pPr>
        <w:ind w:left="72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173B72EC"/>
    <w:multiLevelType w:val="hybridMultilevel"/>
    <w:tmpl w:val="D3CCE2C8"/>
    <w:lvl w:ilvl="0" w:tplc="87EE14A2">
      <w:start w:val="5"/>
      <w:numFmt w:val="decimal"/>
      <w:lvlText w:val="%1."/>
      <w:lvlJc w:val="left"/>
      <w:pPr>
        <w:ind w:left="544" w:hanging="432"/>
        <w:jc w:val="right"/>
      </w:pPr>
      <w:rPr>
        <w:rFonts w:ascii="Times New Roman" w:eastAsia="Times New Roman" w:hAnsi="Times New Roman" w:hint="default"/>
        <w:b/>
        <w:bCs/>
        <w:spacing w:val="1"/>
        <w:w w:val="99"/>
        <w:position w:val="1"/>
        <w:sz w:val="20"/>
        <w:szCs w:val="20"/>
      </w:rPr>
    </w:lvl>
    <w:lvl w:ilvl="1" w:tplc="FC86491C">
      <w:start w:val="1"/>
      <w:numFmt w:val="decimal"/>
      <w:lvlText w:val="%2."/>
      <w:lvlJc w:val="left"/>
      <w:pPr>
        <w:ind w:left="1396" w:hanging="432"/>
      </w:pPr>
      <w:rPr>
        <w:rFonts w:ascii="Times New Roman" w:eastAsia="Times New Roman" w:hAnsi="Times New Roman" w:hint="default"/>
        <w:spacing w:val="1"/>
        <w:w w:val="99"/>
        <w:position w:val="2"/>
        <w:sz w:val="20"/>
        <w:szCs w:val="20"/>
      </w:rPr>
    </w:lvl>
    <w:lvl w:ilvl="2" w:tplc="042EB5C0">
      <w:start w:val="1"/>
      <w:numFmt w:val="bullet"/>
      <w:lvlText w:val="•"/>
      <w:lvlJc w:val="left"/>
      <w:pPr>
        <w:ind w:left="2308" w:hanging="432"/>
      </w:pPr>
      <w:rPr>
        <w:rFonts w:hint="default"/>
      </w:rPr>
    </w:lvl>
    <w:lvl w:ilvl="3" w:tplc="3906FE10">
      <w:start w:val="1"/>
      <w:numFmt w:val="bullet"/>
      <w:lvlText w:val="•"/>
      <w:lvlJc w:val="left"/>
      <w:pPr>
        <w:ind w:left="3217" w:hanging="432"/>
      </w:pPr>
      <w:rPr>
        <w:rFonts w:hint="default"/>
      </w:rPr>
    </w:lvl>
    <w:lvl w:ilvl="4" w:tplc="797AD702">
      <w:start w:val="1"/>
      <w:numFmt w:val="bullet"/>
      <w:lvlText w:val="•"/>
      <w:lvlJc w:val="left"/>
      <w:pPr>
        <w:ind w:left="4126" w:hanging="432"/>
      </w:pPr>
      <w:rPr>
        <w:rFonts w:hint="default"/>
      </w:rPr>
    </w:lvl>
    <w:lvl w:ilvl="5" w:tplc="F90A8E5C">
      <w:start w:val="1"/>
      <w:numFmt w:val="bullet"/>
      <w:lvlText w:val="•"/>
      <w:lvlJc w:val="left"/>
      <w:pPr>
        <w:ind w:left="5035" w:hanging="432"/>
      </w:pPr>
      <w:rPr>
        <w:rFonts w:hint="default"/>
      </w:rPr>
    </w:lvl>
    <w:lvl w:ilvl="6" w:tplc="E2627226">
      <w:start w:val="1"/>
      <w:numFmt w:val="bullet"/>
      <w:lvlText w:val="•"/>
      <w:lvlJc w:val="left"/>
      <w:pPr>
        <w:ind w:left="5944" w:hanging="432"/>
      </w:pPr>
      <w:rPr>
        <w:rFonts w:hint="default"/>
      </w:rPr>
    </w:lvl>
    <w:lvl w:ilvl="7" w:tplc="87541F10">
      <w:start w:val="1"/>
      <w:numFmt w:val="bullet"/>
      <w:lvlText w:val="•"/>
      <w:lvlJc w:val="left"/>
      <w:pPr>
        <w:ind w:left="6853" w:hanging="432"/>
      </w:pPr>
      <w:rPr>
        <w:rFonts w:hint="default"/>
      </w:rPr>
    </w:lvl>
    <w:lvl w:ilvl="8" w:tplc="EA649482">
      <w:start w:val="1"/>
      <w:numFmt w:val="bullet"/>
      <w:lvlText w:val="•"/>
      <w:lvlJc w:val="left"/>
      <w:pPr>
        <w:ind w:left="7762" w:hanging="432"/>
      </w:pPr>
      <w:rPr>
        <w:rFonts w:hint="default"/>
      </w:rPr>
    </w:lvl>
  </w:abstractNum>
  <w:abstractNum w:abstractNumId="11" w15:restartNumberingAfterBreak="0">
    <w:nsid w:val="17E27A5A"/>
    <w:multiLevelType w:val="multilevel"/>
    <w:tmpl w:val="09BE3ECA"/>
    <w:styleLink w:val="HiddenTextBulleted"/>
    <w:lvl w:ilvl="0">
      <w:start w:val="1"/>
      <w:numFmt w:val="bullet"/>
      <w:lvlText w:val=""/>
      <w:lvlJc w:val="left"/>
      <w:pPr>
        <w:tabs>
          <w:tab w:val="num" w:pos="1440"/>
        </w:tabs>
        <w:ind w:left="1440" w:hanging="360"/>
      </w:pPr>
      <w:rPr>
        <w:rFonts w:ascii="Symbol" w:hAnsi="Symbol"/>
        <w:caps/>
        <w:color w:val="FF0000"/>
      </w:rPr>
    </w:lvl>
    <w:lvl w:ilvl="1">
      <w:start w:val="1"/>
      <w:numFmt w:val="bullet"/>
      <w:lvlText w:val="o"/>
      <w:lvlJc w:val="left"/>
      <w:pPr>
        <w:tabs>
          <w:tab w:val="num" w:pos="2160"/>
        </w:tabs>
        <w:ind w:left="2160" w:hanging="360"/>
      </w:pPr>
      <w:rPr>
        <w:rFonts w:ascii="Courier New" w:hAnsi="Courier New" w:hint="default"/>
      </w:rPr>
    </w:lvl>
    <w:lvl w:ilvl="2">
      <w:start w:val="1"/>
      <w:numFmt w:val="bullet"/>
      <w:lvlText w:val=""/>
      <w:lvlJc w:val="left"/>
      <w:pPr>
        <w:tabs>
          <w:tab w:val="num" w:pos="2880"/>
        </w:tabs>
        <w:ind w:left="2880" w:hanging="360"/>
      </w:pPr>
      <w:rPr>
        <w:rFonts w:ascii="Wingdings" w:hAnsi="Wingdings" w:hint="default"/>
      </w:rPr>
    </w:lvl>
    <w:lvl w:ilvl="3">
      <w:start w:val="1"/>
      <w:numFmt w:val="bullet"/>
      <w:lvlText w:val=""/>
      <w:lvlJc w:val="left"/>
      <w:pPr>
        <w:tabs>
          <w:tab w:val="num" w:pos="3600"/>
        </w:tabs>
        <w:ind w:left="3600" w:hanging="360"/>
      </w:pPr>
      <w:rPr>
        <w:rFonts w:ascii="Symbol" w:hAnsi="Symbol" w:hint="default"/>
      </w:rPr>
    </w:lvl>
    <w:lvl w:ilvl="4">
      <w:start w:val="1"/>
      <w:numFmt w:val="bullet"/>
      <w:lvlText w:val="o"/>
      <w:lvlJc w:val="left"/>
      <w:pPr>
        <w:tabs>
          <w:tab w:val="num" w:pos="4320"/>
        </w:tabs>
        <w:ind w:left="4320" w:hanging="360"/>
      </w:pPr>
      <w:rPr>
        <w:rFonts w:ascii="Courier New" w:hAnsi="Courier New" w:hint="default"/>
      </w:rPr>
    </w:lvl>
    <w:lvl w:ilvl="5">
      <w:start w:val="1"/>
      <w:numFmt w:val="bullet"/>
      <w:lvlText w:val=""/>
      <w:lvlJc w:val="left"/>
      <w:pPr>
        <w:tabs>
          <w:tab w:val="num" w:pos="5040"/>
        </w:tabs>
        <w:ind w:left="5040" w:hanging="360"/>
      </w:pPr>
      <w:rPr>
        <w:rFonts w:ascii="Wingdings" w:hAnsi="Wingdings" w:hint="default"/>
      </w:rPr>
    </w:lvl>
    <w:lvl w:ilvl="6">
      <w:start w:val="1"/>
      <w:numFmt w:val="bullet"/>
      <w:lvlText w:val=""/>
      <w:lvlJc w:val="left"/>
      <w:pPr>
        <w:tabs>
          <w:tab w:val="num" w:pos="5760"/>
        </w:tabs>
        <w:ind w:left="5760" w:hanging="360"/>
      </w:pPr>
      <w:rPr>
        <w:rFonts w:ascii="Symbol" w:hAnsi="Symbol" w:hint="default"/>
      </w:rPr>
    </w:lvl>
    <w:lvl w:ilvl="7">
      <w:start w:val="1"/>
      <w:numFmt w:val="bullet"/>
      <w:lvlText w:val="o"/>
      <w:lvlJc w:val="left"/>
      <w:pPr>
        <w:tabs>
          <w:tab w:val="num" w:pos="6480"/>
        </w:tabs>
        <w:ind w:left="6480" w:hanging="360"/>
      </w:pPr>
      <w:rPr>
        <w:rFonts w:ascii="Courier New" w:hAnsi="Courier New" w:hint="default"/>
      </w:rPr>
    </w:lvl>
    <w:lvl w:ilvl="8">
      <w:start w:val="1"/>
      <w:numFmt w:val="bullet"/>
      <w:lvlText w:val=""/>
      <w:lvlJc w:val="left"/>
      <w:pPr>
        <w:tabs>
          <w:tab w:val="num" w:pos="7200"/>
        </w:tabs>
        <w:ind w:left="7200" w:hanging="360"/>
      </w:pPr>
      <w:rPr>
        <w:rFonts w:ascii="Wingdings" w:hAnsi="Wingdings" w:hint="default"/>
      </w:rPr>
    </w:lvl>
  </w:abstractNum>
  <w:abstractNum w:abstractNumId="12" w15:restartNumberingAfterBreak="0">
    <w:nsid w:val="19690179"/>
    <w:multiLevelType w:val="hybridMultilevel"/>
    <w:tmpl w:val="3BCA45E2"/>
    <w:lvl w:ilvl="0" w:tplc="7702291A">
      <w:start w:val="1"/>
      <w:numFmt w:val="lowerLetter"/>
      <w:lvlText w:val="%1."/>
      <w:lvlJc w:val="left"/>
      <w:pPr>
        <w:ind w:left="120" w:hanging="222"/>
      </w:pPr>
      <w:rPr>
        <w:rFonts w:ascii="Arial" w:eastAsia="Arial" w:hAnsi="Arial" w:cs="Arial" w:hint="default"/>
        <w:b w:val="0"/>
        <w:bCs w:val="0"/>
        <w:i w:val="0"/>
        <w:iCs w:val="0"/>
        <w:spacing w:val="0"/>
        <w:w w:val="99"/>
        <w:sz w:val="16"/>
        <w:szCs w:val="16"/>
        <w:lang w:val="en-US" w:eastAsia="en-US" w:bidi="ar-SA"/>
      </w:rPr>
    </w:lvl>
    <w:lvl w:ilvl="1" w:tplc="12FA533E">
      <w:numFmt w:val="bullet"/>
      <w:lvlText w:val="•"/>
      <w:lvlJc w:val="left"/>
      <w:pPr>
        <w:ind w:left="576" w:hanging="222"/>
      </w:pPr>
      <w:rPr>
        <w:rFonts w:hint="default"/>
        <w:lang w:val="en-US" w:eastAsia="en-US" w:bidi="ar-SA"/>
      </w:rPr>
    </w:lvl>
    <w:lvl w:ilvl="2" w:tplc="F2A0AF40">
      <w:numFmt w:val="bullet"/>
      <w:lvlText w:val="•"/>
      <w:lvlJc w:val="left"/>
      <w:pPr>
        <w:ind w:left="1032" w:hanging="222"/>
      </w:pPr>
      <w:rPr>
        <w:rFonts w:hint="default"/>
        <w:lang w:val="en-US" w:eastAsia="en-US" w:bidi="ar-SA"/>
      </w:rPr>
    </w:lvl>
    <w:lvl w:ilvl="3" w:tplc="B33C7F04">
      <w:numFmt w:val="bullet"/>
      <w:lvlText w:val="•"/>
      <w:lvlJc w:val="left"/>
      <w:pPr>
        <w:ind w:left="1489" w:hanging="222"/>
      </w:pPr>
      <w:rPr>
        <w:rFonts w:hint="default"/>
        <w:lang w:val="en-US" w:eastAsia="en-US" w:bidi="ar-SA"/>
      </w:rPr>
    </w:lvl>
    <w:lvl w:ilvl="4" w:tplc="3EFA5E4E">
      <w:numFmt w:val="bullet"/>
      <w:lvlText w:val="•"/>
      <w:lvlJc w:val="left"/>
      <w:pPr>
        <w:ind w:left="1945" w:hanging="222"/>
      </w:pPr>
      <w:rPr>
        <w:rFonts w:hint="default"/>
        <w:lang w:val="en-US" w:eastAsia="en-US" w:bidi="ar-SA"/>
      </w:rPr>
    </w:lvl>
    <w:lvl w:ilvl="5" w:tplc="4232C750">
      <w:numFmt w:val="bullet"/>
      <w:lvlText w:val="•"/>
      <w:lvlJc w:val="left"/>
      <w:pPr>
        <w:ind w:left="2401" w:hanging="222"/>
      </w:pPr>
      <w:rPr>
        <w:rFonts w:hint="default"/>
        <w:lang w:val="en-US" w:eastAsia="en-US" w:bidi="ar-SA"/>
      </w:rPr>
    </w:lvl>
    <w:lvl w:ilvl="6" w:tplc="C900AF32">
      <w:numFmt w:val="bullet"/>
      <w:lvlText w:val="•"/>
      <w:lvlJc w:val="left"/>
      <w:pPr>
        <w:ind w:left="2858" w:hanging="222"/>
      </w:pPr>
      <w:rPr>
        <w:rFonts w:hint="default"/>
        <w:lang w:val="en-US" w:eastAsia="en-US" w:bidi="ar-SA"/>
      </w:rPr>
    </w:lvl>
    <w:lvl w:ilvl="7" w:tplc="8F8A0316">
      <w:numFmt w:val="bullet"/>
      <w:lvlText w:val="•"/>
      <w:lvlJc w:val="left"/>
      <w:pPr>
        <w:ind w:left="3314" w:hanging="222"/>
      </w:pPr>
      <w:rPr>
        <w:rFonts w:hint="default"/>
        <w:lang w:val="en-US" w:eastAsia="en-US" w:bidi="ar-SA"/>
      </w:rPr>
    </w:lvl>
    <w:lvl w:ilvl="8" w:tplc="BB2060C6">
      <w:numFmt w:val="bullet"/>
      <w:lvlText w:val="•"/>
      <w:lvlJc w:val="left"/>
      <w:pPr>
        <w:ind w:left="3770" w:hanging="222"/>
      </w:pPr>
      <w:rPr>
        <w:rFonts w:hint="default"/>
        <w:lang w:val="en-US" w:eastAsia="en-US" w:bidi="ar-SA"/>
      </w:rPr>
    </w:lvl>
  </w:abstractNum>
  <w:abstractNum w:abstractNumId="13" w15:restartNumberingAfterBreak="0">
    <w:nsid w:val="1CBA46E7"/>
    <w:multiLevelType w:val="hybridMultilevel"/>
    <w:tmpl w:val="441EB7EE"/>
    <w:lvl w:ilvl="0" w:tplc="1BDACBAC">
      <w:start w:val="5"/>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1EBA0E7A"/>
    <w:multiLevelType w:val="hybridMultilevel"/>
    <w:tmpl w:val="476C9024"/>
    <w:lvl w:ilvl="0" w:tplc="3962D22A">
      <w:start w:val="1"/>
      <w:numFmt w:val="lowerRoman"/>
      <w:lvlText w:val="(%1)"/>
      <w:lvlJc w:val="left"/>
      <w:pPr>
        <w:ind w:left="263" w:hanging="187"/>
      </w:pPr>
      <w:rPr>
        <w:rFonts w:ascii="Arial" w:eastAsia="Arial" w:hAnsi="Arial" w:cs="Arial" w:hint="default"/>
        <w:b w:val="0"/>
        <w:bCs w:val="0"/>
        <w:i w:val="0"/>
        <w:iCs w:val="0"/>
        <w:spacing w:val="-1"/>
        <w:w w:val="99"/>
        <w:sz w:val="16"/>
        <w:szCs w:val="16"/>
        <w:lang w:val="en-US" w:eastAsia="en-US" w:bidi="ar-SA"/>
      </w:rPr>
    </w:lvl>
    <w:lvl w:ilvl="1" w:tplc="4082222E">
      <w:numFmt w:val="bullet"/>
      <w:lvlText w:val="•"/>
      <w:lvlJc w:val="left"/>
      <w:pPr>
        <w:ind w:left="702" w:hanging="187"/>
      </w:pPr>
      <w:rPr>
        <w:rFonts w:hint="default"/>
        <w:lang w:val="en-US" w:eastAsia="en-US" w:bidi="ar-SA"/>
      </w:rPr>
    </w:lvl>
    <w:lvl w:ilvl="2" w:tplc="8ED4C15C">
      <w:numFmt w:val="bullet"/>
      <w:lvlText w:val="•"/>
      <w:lvlJc w:val="left"/>
      <w:pPr>
        <w:ind w:left="1144" w:hanging="187"/>
      </w:pPr>
      <w:rPr>
        <w:rFonts w:hint="default"/>
        <w:lang w:val="en-US" w:eastAsia="en-US" w:bidi="ar-SA"/>
      </w:rPr>
    </w:lvl>
    <w:lvl w:ilvl="3" w:tplc="5CD27240">
      <w:numFmt w:val="bullet"/>
      <w:lvlText w:val="•"/>
      <w:lvlJc w:val="left"/>
      <w:pPr>
        <w:ind w:left="1587" w:hanging="187"/>
      </w:pPr>
      <w:rPr>
        <w:rFonts w:hint="default"/>
        <w:lang w:val="en-US" w:eastAsia="en-US" w:bidi="ar-SA"/>
      </w:rPr>
    </w:lvl>
    <w:lvl w:ilvl="4" w:tplc="9C9A6C54">
      <w:numFmt w:val="bullet"/>
      <w:lvlText w:val="•"/>
      <w:lvlJc w:val="left"/>
      <w:pPr>
        <w:ind w:left="2029" w:hanging="187"/>
      </w:pPr>
      <w:rPr>
        <w:rFonts w:hint="default"/>
        <w:lang w:val="en-US" w:eastAsia="en-US" w:bidi="ar-SA"/>
      </w:rPr>
    </w:lvl>
    <w:lvl w:ilvl="5" w:tplc="296ED4DC">
      <w:numFmt w:val="bullet"/>
      <w:lvlText w:val="•"/>
      <w:lvlJc w:val="left"/>
      <w:pPr>
        <w:ind w:left="2471" w:hanging="187"/>
      </w:pPr>
      <w:rPr>
        <w:rFonts w:hint="default"/>
        <w:lang w:val="en-US" w:eastAsia="en-US" w:bidi="ar-SA"/>
      </w:rPr>
    </w:lvl>
    <w:lvl w:ilvl="6" w:tplc="8B92F426">
      <w:numFmt w:val="bullet"/>
      <w:lvlText w:val="•"/>
      <w:lvlJc w:val="left"/>
      <w:pPr>
        <w:ind w:left="2914" w:hanging="187"/>
      </w:pPr>
      <w:rPr>
        <w:rFonts w:hint="default"/>
        <w:lang w:val="en-US" w:eastAsia="en-US" w:bidi="ar-SA"/>
      </w:rPr>
    </w:lvl>
    <w:lvl w:ilvl="7" w:tplc="D9C01A80">
      <w:numFmt w:val="bullet"/>
      <w:lvlText w:val="•"/>
      <w:lvlJc w:val="left"/>
      <w:pPr>
        <w:ind w:left="3356" w:hanging="187"/>
      </w:pPr>
      <w:rPr>
        <w:rFonts w:hint="default"/>
        <w:lang w:val="en-US" w:eastAsia="en-US" w:bidi="ar-SA"/>
      </w:rPr>
    </w:lvl>
    <w:lvl w:ilvl="8" w:tplc="113CA10C">
      <w:numFmt w:val="bullet"/>
      <w:lvlText w:val="•"/>
      <w:lvlJc w:val="left"/>
      <w:pPr>
        <w:ind w:left="3799" w:hanging="187"/>
      </w:pPr>
      <w:rPr>
        <w:rFonts w:hint="default"/>
        <w:lang w:val="en-US" w:eastAsia="en-US" w:bidi="ar-SA"/>
      </w:rPr>
    </w:lvl>
  </w:abstractNum>
  <w:abstractNum w:abstractNumId="15" w15:restartNumberingAfterBreak="0">
    <w:nsid w:val="223C1897"/>
    <w:multiLevelType w:val="hybridMultilevel"/>
    <w:tmpl w:val="0924E3BA"/>
    <w:lvl w:ilvl="0" w:tplc="17AEC1C2">
      <w:start w:val="1"/>
      <w:numFmt w:val="lowerLetter"/>
      <w:lvlText w:val="%1."/>
      <w:lvlJc w:val="left"/>
      <w:pPr>
        <w:ind w:left="120" w:hanging="178"/>
        <w:jc w:val="right"/>
      </w:pPr>
      <w:rPr>
        <w:rFonts w:ascii="Arial" w:eastAsia="Arial" w:hAnsi="Arial" w:cs="Arial" w:hint="default"/>
        <w:b w:val="0"/>
        <w:bCs w:val="0"/>
        <w:i w:val="0"/>
        <w:iCs w:val="0"/>
        <w:spacing w:val="0"/>
        <w:w w:val="99"/>
        <w:sz w:val="16"/>
        <w:szCs w:val="16"/>
        <w:lang w:val="en-US" w:eastAsia="en-US" w:bidi="ar-SA"/>
      </w:rPr>
    </w:lvl>
    <w:lvl w:ilvl="1" w:tplc="D4262D0C">
      <w:start w:val="1"/>
      <w:numFmt w:val="decimal"/>
      <w:lvlText w:val="(%2)"/>
      <w:lvlJc w:val="left"/>
      <w:pPr>
        <w:ind w:left="120" w:hanging="239"/>
      </w:pPr>
      <w:rPr>
        <w:rFonts w:ascii="Arial" w:eastAsia="Arial" w:hAnsi="Arial" w:cs="Arial" w:hint="default"/>
        <w:b w:val="0"/>
        <w:bCs w:val="0"/>
        <w:i w:val="0"/>
        <w:iCs w:val="0"/>
        <w:spacing w:val="-1"/>
        <w:w w:val="99"/>
        <w:sz w:val="16"/>
        <w:szCs w:val="16"/>
        <w:lang w:val="en-US" w:eastAsia="en-US" w:bidi="ar-SA"/>
      </w:rPr>
    </w:lvl>
    <w:lvl w:ilvl="2" w:tplc="95D2052C">
      <w:numFmt w:val="bullet"/>
      <w:lvlText w:val="•"/>
      <w:lvlJc w:val="left"/>
      <w:pPr>
        <w:ind w:left="1009" w:hanging="239"/>
      </w:pPr>
      <w:rPr>
        <w:rFonts w:hint="default"/>
        <w:lang w:val="en-US" w:eastAsia="en-US" w:bidi="ar-SA"/>
      </w:rPr>
    </w:lvl>
    <w:lvl w:ilvl="3" w:tplc="CC9299C6">
      <w:numFmt w:val="bullet"/>
      <w:lvlText w:val="•"/>
      <w:lvlJc w:val="left"/>
      <w:pPr>
        <w:ind w:left="1454" w:hanging="239"/>
      </w:pPr>
      <w:rPr>
        <w:rFonts w:hint="default"/>
        <w:lang w:val="en-US" w:eastAsia="en-US" w:bidi="ar-SA"/>
      </w:rPr>
    </w:lvl>
    <w:lvl w:ilvl="4" w:tplc="AB86D2FA">
      <w:numFmt w:val="bullet"/>
      <w:lvlText w:val="•"/>
      <w:lvlJc w:val="left"/>
      <w:pPr>
        <w:ind w:left="1899" w:hanging="239"/>
      </w:pPr>
      <w:rPr>
        <w:rFonts w:hint="default"/>
        <w:lang w:val="en-US" w:eastAsia="en-US" w:bidi="ar-SA"/>
      </w:rPr>
    </w:lvl>
    <w:lvl w:ilvl="5" w:tplc="7FC40F30">
      <w:numFmt w:val="bullet"/>
      <w:lvlText w:val="•"/>
      <w:lvlJc w:val="left"/>
      <w:pPr>
        <w:ind w:left="2343" w:hanging="239"/>
      </w:pPr>
      <w:rPr>
        <w:rFonts w:hint="default"/>
        <w:lang w:val="en-US" w:eastAsia="en-US" w:bidi="ar-SA"/>
      </w:rPr>
    </w:lvl>
    <w:lvl w:ilvl="6" w:tplc="F7422576">
      <w:numFmt w:val="bullet"/>
      <w:lvlText w:val="•"/>
      <w:lvlJc w:val="left"/>
      <w:pPr>
        <w:ind w:left="2788" w:hanging="239"/>
      </w:pPr>
      <w:rPr>
        <w:rFonts w:hint="default"/>
        <w:lang w:val="en-US" w:eastAsia="en-US" w:bidi="ar-SA"/>
      </w:rPr>
    </w:lvl>
    <w:lvl w:ilvl="7" w:tplc="A6323580">
      <w:numFmt w:val="bullet"/>
      <w:lvlText w:val="•"/>
      <w:lvlJc w:val="left"/>
      <w:pPr>
        <w:ind w:left="3233" w:hanging="239"/>
      </w:pPr>
      <w:rPr>
        <w:rFonts w:hint="default"/>
        <w:lang w:val="en-US" w:eastAsia="en-US" w:bidi="ar-SA"/>
      </w:rPr>
    </w:lvl>
    <w:lvl w:ilvl="8" w:tplc="DC66D8B0">
      <w:numFmt w:val="bullet"/>
      <w:lvlText w:val="•"/>
      <w:lvlJc w:val="left"/>
      <w:pPr>
        <w:ind w:left="3678" w:hanging="239"/>
      </w:pPr>
      <w:rPr>
        <w:rFonts w:hint="default"/>
        <w:lang w:val="en-US" w:eastAsia="en-US" w:bidi="ar-SA"/>
      </w:rPr>
    </w:lvl>
  </w:abstractNum>
  <w:abstractNum w:abstractNumId="16" w15:restartNumberingAfterBreak="0">
    <w:nsid w:val="2594579C"/>
    <w:multiLevelType w:val="hybridMultilevel"/>
    <w:tmpl w:val="70000894"/>
    <w:lvl w:ilvl="0" w:tplc="5BD68B7C">
      <w:start w:val="1"/>
      <w:numFmt w:val="lowerLetter"/>
      <w:lvlText w:val="%1."/>
      <w:lvlJc w:val="left"/>
      <w:pPr>
        <w:ind w:left="120" w:hanging="178"/>
      </w:pPr>
      <w:rPr>
        <w:rFonts w:ascii="Arial" w:eastAsia="Arial" w:hAnsi="Arial" w:cs="Arial" w:hint="default"/>
        <w:b w:val="0"/>
        <w:bCs w:val="0"/>
        <w:i w:val="0"/>
        <w:iCs w:val="0"/>
        <w:spacing w:val="0"/>
        <w:w w:val="99"/>
        <w:sz w:val="16"/>
        <w:szCs w:val="16"/>
        <w:lang w:val="en-US" w:eastAsia="en-US" w:bidi="ar-SA"/>
      </w:rPr>
    </w:lvl>
    <w:lvl w:ilvl="1" w:tplc="B32E9464">
      <w:numFmt w:val="bullet"/>
      <w:lvlText w:val="•"/>
      <w:lvlJc w:val="left"/>
      <w:pPr>
        <w:ind w:left="564" w:hanging="178"/>
      </w:pPr>
      <w:rPr>
        <w:rFonts w:hint="default"/>
        <w:lang w:val="en-US" w:eastAsia="en-US" w:bidi="ar-SA"/>
      </w:rPr>
    </w:lvl>
    <w:lvl w:ilvl="2" w:tplc="603E89AE">
      <w:numFmt w:val="bullet"/>
      <w:lvlText w:val="•"/>
      <w:lvlJc w:val="left"/>
      <w:pPr>
        <w:ind w:left="1009" w:hanging="178"/>
      </w:pPr>
      <w:rPr>
        <w:rFonts w:hint="default"/>
        <w:lang w:val="en-US" w:eastAsia="en-US" w:bidi="ar-SA"/>
      </w:rPr>
    </w:lvl>
    <w:lvl w:ilvl="3" w:tplc="691E2402">
      <w:numFmt w:val="bullet"/>
      <w:lvlText w:val="•"/>
      <w:lvlJc w:val="left"/>
      <w:pPr>
        <w:ind w:left="1454" w:hanging="178"/>
      </w:pPr>
      <w:rPr>
        <w:rFonts w:hint="default"/>
        <w:lang w:val="en-US" w:eastAsia="en-US" w:bidi="ar-SA"/>
      </w:rPr>
    </w:lvl>
    <w:lvl w:ilvl="4" w:tplc="D674A8EE">
      <w:numFmt w:val="bullet"/>
      <w:lvlText w:val="•"/>
      <w:lvlJc w:val="left"/>
      <w:pPr>
        <w:ind w:left="1899" w:hanging="178"/>
      </w:pPr>
      <w:rPr>
        <w:rFonts w:hint="default"/>
        <w:lang w:val="en-US" w:eastAsia="en-US" w:bidi="ar-SA"/>
      </w:rPr>
    </w:lvl>
    <w:lvl w:ilvl="5" w:tplc="3EA0EF32">
      <w:numFmt w:val="bullet"/>
      <w:lvlText w:val="•"/>
      <w:lvlJc w:val="left"/>
      <w:pPr>
        <w:ind w:left="2343" w:hanging="178"/>
      </w:pPr>
      <w:rPr>
        <w:rFonts w:hint="default"/>
        <w:lang w:val="en-US" w:eastAsia="en-US" w:bidi="ar-SA"/>
      </w:rPr>
    </w:lvl>
    <w:lvl w:ilvl="6" w:tplc="E8720DCA">
      <w:numFmt w:val="bullet"/>
      <w:lvlText w:val="•"/>
      <w:lvlJc w:val="left"/>
      <w:pPr>
        <w:ind w:left="2788" w:hanging="178"/>
      </w:pPr>
      <w:rPr>
        <w:rFonts w:hint="default"/>
        <w:lang w:val="en-US" w:eastAsia="en-US" w:bidi="ar-SA"/>
      </w:rPr>
    </w:lvl>
    <w:lvl w:ilvl="7" w:tplc="57863432">
      <w:numFmt w:val="bullet"/>
      <w:lvlText w:val="•"/>
      <w:lvlJc w:val="left"/>
      <w:pPr>
        <w:ind w:left="3233" w:hanging="178"/>
      </w:pPr>
      <w:rPr>
        <w:rFonts w:hint="default"/>
        <w:lang w:val="en-US" w:eastAsia="en-US" w:bidi="ar-SA"/>
      </w:rPr>
    </w:lvl>
    <w:lvl w:ilvl="8" w:tplc="E5BCDAC0">
      <w:numFmt w:val="bullet"/>
      <w:lvlText w:val="•"/>
      <w:lvlJc w:val="left"/>
      <w:pPr>
        <w:ind w:left="3678" w:hanging="178"/>
      </w:pPr>
      <w:rPr>
        <w:rFonts w:hint="default"/>
        <w:lang w:val="en-US" w:eastAsia="en-US" w:bidi="ar-SA"/>
      </w:rPr>
    </w:lvl>
  </w:abstractNum>
  <w:abstractNum w:abstractNumId="17" w15:restartNumberingAfterBreak="0">
    <w:nsid w:val="2726268A"/>
    <w:multiLevelType w:val="multilevel"/>
    <w:tmpl w:val="09BE3ECA"/>
    <w:numStyleLink w:val="HiddenTextBulleted"/>
  </w:abstractNum>
  <w:abstractNum w:abstractNumId="18" w15:restartNumberingAfterBreak="0">
    <w:nsid w:val="2C654742"/>
    <w:multiLevelType w:val="hybridMultilevel"/>
    <w:tmpl w:val="E9808F9C"/>
    <w:lvl w:ilvl="0" w:tplc="D77095F0">
      <w:start w:val="1"/>
      <w:numFmt w:val="lowerLetter"/>
      <w:lvlText w:val="%1."/>
      <w:lvlJc w:val="left"/>
      <w:pPr>
        <w:ind w:left="120" w:hanging="289"/>
      </w:pPr>
      <w:rPr>
        <w:rFonts w:ascii="Arial" w:eastAsia="Arial" w:hAnsi="Arial" w:cs="Arial" w:hint="default"/>
        <w:b w:val="0"/>
        <w:bCs w:val="0"/>
        <w:i w:val="0"/>
        <w:iCs w:val="0"/>
        <w:spacing w:val="0"/>
        <w:w w:val="99"/>
        <w:sz w:val="16"/>
        <w:szCs w:val="16"/>
        <w:lang w:val="en-US" w:eastAsia="en-US" w:bidi="ar-SA"/>
      </w:rPr>
    </w:lvl>
    <w:lvl w:ilvl="1" w:tplc="973679B6">
      <w:start w:val="1"/>
      <w:numFmt w:val="decimal"/>
      <w:lvlText w:val="(%2)"/>
      <w:lvlJc w:val="left"/>
      <w:pPr>
        <w:ind w:left="502" w:hanging="239"/>
      </w:pPr>
      <w:rPr>
        <w:rFonts w:ascii="Arial" w:eastAsia="Arial" w:hAnsi="Arial" w:cs="Arial" w:hint="default"/>
        <w:b w:val="0"/>
        <w:bCs w:val="0"/>
        <w:i w:val="0"/>
        <w:iCs w:val="0"/>
        <w:spacing w:val="-1"/>
        <w:w w:val="99"/>
        <w:sz w:val="16"/>
        <w:szCs w:val="16"/>
        <w:lang w:val="en-US" w:eastAsia="en-US" w:bidi="ar-SA"/>
      </w:rPr>
    </w:lvl>
    <w:lvl w:ilvl="2" w:tplc="D8D29A84">
      <w:numFmt w:val="bullet"/>
      <w:lvlText w:val="•"/>
      <w:lvlJc w:val="left"/>
      <w:pPr>
        <w:ind w:left="964" w:hanging="239"/>
      </w:pPr>
      <w:rPr>
        <w:rFonts w:hint="default"/>
        <w:lang w:val="en-US" w:eastAsia="en-US" w:bidi="ar-SA"/>
      </w:rPr>
    </w:lvl>
    <w:lvl w:ilvl="3" w:tplc="55D402C8">
      <w:numFmt w:val="bullet"/>
      <w:lvlText w:val="•"/>
      <w:lvlJc w:val="left"/>
      <w:pPr>
        <w:ind w:left="1429" w:hanging="239"/>
      </w:pPr>
      <w:rPr>
        <w:rFonts w:hint="default"/>
        <w:lang w:val="en-US" w:eastAsia="en-US" w:bidi="ar-SA"/>
      </w:rPr>
    </w:lvl>
    <w:lvl w:ilvl="4" w:tplc="1E9EF5A2">
      <w:numFmt w:val="bullet"/>
      <w:lvlText w:val="•"/>
      <w:lvlJc w:val="left"/>
      <w:pPr>
        <w:ind w:left="1894" w:hanging="239"/>
      </w:pPr>
      <w:rPr>
        <w:rFonts w:hint="default"/>
        <w:lang w:val="en-US" w:eastAsia="en-US" w:bidi="ar-SA"/>
      </w:rPr>
    </w:lvl>
    <w:lvl w:ilvl="5" w:tplc="0C8467BA">
      <w:numFmt w:val="bullet"/>
      <w:lvlText w:val="•"/>
      <w:lvlJc w:val="left"/>
      <w:pPr>
        <w:ind w:left="2359" w:hanging="239"/>
      </w:pPr>
      <w:rPr>
        <w:rFonts w:hint="default"/>
        <w:lang w:val="en-US" w:eastAsia="en-US" w:bidi="ar-SA"/>
      </w:rPr>
    </w:lvl>
    <w:lvl w:ilvl="6" w:tplc="B2F8561C">
      <w:numFmt w:val="bullet"/>
      <w:lvlText w:val="•"/>
      <w:lvlJc w:val="left"/>
      <w:pPr>
        <w:ind w:left="2824" w:hanging="239"/>
      </w:pPr>
      <w:rPr>
        <w:rFonts w:hint="default"/>
        <w:lang w:val="en-US" w:eastAsia="en-US" w:bidi="ar-SA"/>
      </w:rPr>
    </w:lvl>
    <w:lvl w:ilvl="7" w:tplc="D22C5B80">
      <w:numFmt w:val="bullet"/>
      <w:lvlText w:val="•"/>
      <w:lvlJc w:val="left"/>
      <w:pPr>
        <w:ind w:left="3289" w:hanging="239"/>
      </w:pPr>
      <w:rPr>
        <w:rFonts w:hint="default"/>
        <w:lang w:val="en-US" w:eastAsia="en-US" w:bidi="ar-SA"/>
      </w:rPr>
    </w:lvl>
    <w:lvl w:ilvl="8" w:tplc="C8423C6C">
      <w:numFmt w:val="bullet"/>
      <w:lvlText w:val="•"/>
      <w:lvlJc w:val="left"/>
      <w:pPr>
        <w:ind w:left="3754" w:hanging="239"/>
      </w:pPr>
      <w:rPr>
        <w:rFonts w:hint="default"/>
        <w:lang w:val="en-US" w:eastAsia="en-US" w:bidi="ar-SA"/>
      </w:rPr>
    </w:lvl>
  </w:abstractNum>
  <w:abstractNum w:abstractNumId="19" w15:restartNumberingAfterBreak="0">
    <w:nsid w:val="2DE853F7"/>
    <w:multiLevelType w:val="multilevel"/>
    <w:tmpl w:val="09BE3ECA"/>
    <w:numStyleLink w:val="HiddenTextBulleted"/>
  </w:abstractNum>
  <w:abstractNum w:abstractNumId="20" w15:restartNumberingAfterBreak="0">
    <w:nsid w:val="2FB614C7"/>
    <w:multiLevelType w:val="hybridMultilevel"/>
    <w:tmpl w:val="B30C8B94"/>
    <w:lvl w:ilvl="0" w:tplc="40B0ED12">
      <w:start w:val="1"/>
      <w:numFmt w:val="lowerLetter"/>
      <w:lvlText w:val="%1."/>
      <w:lvlJc w:val="left"/>
      <w:pPr>
        <w:ind w:left="119" w:hanging="178"/>
      </w:pPr>
      <w:rPr>
        <w:rFonts w:ascii="Arial" w:eastAsia="Arial" w:hAnsi="Arial" w:cs="Arial" w:hint="default"/>
        <w:b w:val="0"/>
        <w:bCs w:val="0"/>
        <w:i w:val="0"/>
        <w:iCs w:val="0"/>
        <w:spacing w:val="0"/>
        <w:w w:val="99"/>
        <w:sz w:val="16"/>
        <w:szCs w:val="16"/>
        <w:lang w:val="en-US" w:eastAsia="en-US" w:bidi="ar-SA"/>
      </w:rPr>
    </w:lvl>
    <w:lvl w:ilvl="1" w:tplc="7418307E">
      <w:numFmt w:val="bullet"/>
      <w:lvlText w:val="•"/>
      <w:lvlJc w:val="left"/>
      <w:pPr>
        <w:ind w:left="567" w:hanging="178"/>
      </w:pPr>
      <w:rPr>
        <w:rFonts w:hint="default"/>
        <w:lang w:val="en-US" w:eastAsia="en-US" w:bidi="ar-SA"/>
      </w:rPr>
    </w:lvl>
    <w:lvl w:ilvl="2" w:tplc="D618F416">
      <w:numFmt w:val="bullet"/>
      <w:lvlText w:val="•"/>
      <w:lvlJc w:val="left"/>
      <w:pPr>
        <w:ind w:left="1015" w:hanging="178"/>
      </w:pPr>
      <w:rPr>
        <w:rFonts w:hint="default"/>
        <w:lang w:val="en-US" w:eastAsia="en-US" w:bidi="ar-SA"/>
      </w:rPr>
    </w:lvl>
    <w:lvl w:ilvl="3" w:tplc="AC502CCC">
      <w:numFmt w:val="bullet"/>
      <w:lvlText w:val="•"/>
      <w:lvlJc w:val="left"/>
      <w:pPr>
        <w:ind w:left="1462" w:hanging="178"/>
      </w:pPr>
      <w:rPr>
        <w:rFonts w:hint="default"/>
        <w:lang w:val="en-US" w:eastAsia="en-US" w:bidi="ar-SA"/>
      </w:rPr>
    </w:lvl>
    <w:lvl w:ilvl="4" w:tplc="0C208530">
      <w:numFmt w:val="bullet"/>
      <w:lvlText w:val="•"/>
      <w:lvlJc w:val="left"/>
      <w:pPr>
        <w:ind w:left="1910" w:hanging="178"/>
      </w:pPr>
      <w:rPr>
        <w:rFonts w:hint="default"/>
        <w:lang w:val="en-US" w:eastAsia="en-US" w:bidi="ar-SA"/>
      </w:rPr>
    </w:lvl>
    <w:lvl w:ilvl="5" w:tplc="F6EC4E70">
      <w:numFmt w:val="bullet"/>
      <w:lvlText w:val="•"/>
      <w:lvlJc w:val="left"/>
      <w:pPr>
        <w:ind w:left="2357" w:hanging="178"/>
      </w:pPr>
      <w:rPr>
        <w:rFonts w:hint="default"/>
        <w:lang w:val="en-US" w:eastAsia="en-US" w:bidi="ar-SA"/>
      </w:rPr>
    </w:lvl>
    <w:lvl w:ilvl="6" w:tplc="A7CCD4E4">
      <w:numFmt w:val="bullet"/>
      <w:lvlText w:val="•"/>
      <w:lvlJc w:val="left"/>
      <w:pPr>
        <w:ind w:left="2805" w:hanging="178"/>
      </w:pPr>
      <w:rPr>
        <w:rFonts w:hint="default"/>
        <w:lang w:val="en-US" w:eastAsia="en-US" w:bidi="ar-SA"/>
      </w:rPr>
    </w:lvl>
    <w:lvl w:ilvl="7" w:tplc="AEFA18D4">
      <w:numFmt w:val="bullet"/>
      <w:lvlText w:val="•"/>
      <w:lvlJc w:val="left"/>
      <w:pPr>
        <w:ind w:left="3252" w:hanging="178"/>
      </w:pPr>
      <w:rPr>
        <w:rFonts w:hint="default"/>
        <w:lang w:val="en-US" w:eastAsia="en-US" w:bidi="ar-SA"/>
      </w:rPr>
    </w:lvl>
    <w:lvl w:ilvl="8" w:tplc="D312E7F6">
      <w:numFmt w:val="bullet"/>
      <w:lvlText w:val="•"/>
      <w:lvlJc w:val="left"/>
      <w:pPr>
        <w:ind w:left="3700" w:hanging="178"/>
      </w:pPr>
      <w:rPr>
        <w:rFonts w:hint="default"/>
        <w:lang w:val="en-US" w:eastAsia="en-US" w:bidi="ar-SA"/>
      </w:rPr>
    </w:lvl>
  </w:abstractNum>
  <w:abstractNum w:abstractNumId="21" w15:restartNumberingAfterBreak="0">
    <w:nsid w:val="2FFF7871"/>
    <w:multiLevelType w:val="hybridMultilevel"/>
    <w:tmpl w:val="CE18106C"/>
    <w:lvl w:ilvl="0" w:tplc="488229BA">
      <w:start w:val="2"/>
      <w:numFmt w:val="decimal"/>
      <w:lvlText w:val="(%1)"/>
      <w:lvlJc w:val="left"/>
      <w:pPr>
        <w:ind w:left="119" w:hanging="239"/>
      </w:pPr>
      <w:rPr>
        <w:rFonts w:ascii="Arial" w:eastAsia="Arial" w:hAnsi="Arial" w:cs="Arial" w:hint="default"/>
        <w:b w:val="0"/>
        <w:bCs w:val="0"/>
        <w:i w:val="0"/>
        <w:iCs w:val="0"/>
        <w:spacing w:val="-1"/>
        <w:w w:val="99"/>
        <w:sz w:val="16"/>
        <w:szCs w:val="16"/>
        <w:lang w:val="en-US" w:eastAsia="en-US" w:bidi="ar-SA"/>
      </w:rPr>
    </w:lvl>
    <w:lvl w:ilvl="1" w:tplc="3ADC75CE">
      <w:numFmt w:val="bullet"/>
      <w:lvlText w:val="•"/>
      <w:lvlJc w:val="left"/>
      <w:pPr>
        <w:ind w:left="567" w:hanging="239"/>
      </w:pPr>
      <w:rPr>
        <w:rFonts w:hint="default"/>
        <w:lang w:val="en-US" w:eastAsia="en-US" w:bidi="ar-SA"/>
      </w:rPr>
    </w:lvl>
    <w:lvl w:ilvl="2" w:tplc="E2AEE0B6">
      <w:numFmt w:val="bullet"/>
      <w:lvlText w:val="•"/>
      <w:lvlJc w:val="left"/>
      <w:pPr>
        <w:ind w:left="1015" w:hanging="239"/>
      </w:pPr>
      <w:rPr>
        <w:rFonts w:hint="default"/>
        <w:lang w:val="en-US" w:eastAsia="en-US" w:bidi="ar-SA"/>
      </w:rPr>
    </w:lvl>
    <w:lvl w:ilvl="3" w:tplc="4C9A0386">
      <w:numFmt w:val="bullet"/>
      <w:lvlText w:val="•"/>
      <w:lvlJc w:val="left"/>
      <w:pPr>
        <w:ind w:left="1462" w:hanging="239"/>
      </w:pPr>
      <w:rPr>
        <w:rFonts w:hint="default"/>
        <w:lang w:val="en-US" w:eastAsia="en-US" w:bidi="ar-SA"/>
      </w:rPr>
    </w:lvl>
    <w:lvl w:ilvl="4" w:tplc="75862AC8">
      <w:numFmt w:val="bullet"/>
      <w:lvlText w:val="•"/>
      <w:lvlJc w:val="left"/>
      <w:pPr>
        <w:ind w:left="1910" w:hanging="239"/>
      </w:pPr>
      <w:rPr>
        <w:rFonts w:hint="default"/>
        <w:lang w:val="en-US" w:eastAsia="en-US" w:bidi="ar-SA"/>
      </w:rPr>
    </w:lvl>
    <w:lvl w:ilvl="5" w:tplc="AB1A9D4A">
      <w:numFmt w:val="bullet"/>
      <w:lvlText w:val="•"/>
      <w:lvlJc w:val="left"/>
      <w:pPr>
        <w:ind w:left="2357" w:hanging="239"/>
      </w:pPr>
      <w:rPr>
        <w:rFonts w:hint="default"/>
        <w:lang w:val="en-US" w:eastAsia="en-US" w:bidi="ar-SA"/>
      </w:rPr>
    </w:lvl>
    <w:lvl w:ilvl="6" w:tplc="9BAEEA06">
      <w:numFmt w:val="bullet"/>
      <w:lvlText w:val="•"/>
      <w:lvlJc w:val="left"/>
      <w:pPr>
        <w:ind w:left="2805" w:hanging="239"/>
      </w:pPr>
      <w:rPr>
        <w:rFonts w:hint="default"/>
        <w:lang w:val="en-US" w:eastAsia="en-US" w:bidi="ar-SA"/>
      </w:rPr>
    </w:lvl>
    <w:lvl w:ilvl="7" w:tplc="7812CFE0">
      <w:numFmt w:val="bullet"/>
      <w:lvlText w:val="•"/>
      <w:lvlJc w:val="left"/>
      <w:pPr>
        <w:ind w:left="3252" w:hanging="239"/>
      </w:pPr>
      <w:rPr>
        <w:rFonts w:hint="default"/>
        <w:lang w:val="en-US" w:eastAsia="en-US" w:bidi="ar-SA"/>
      </w:rPr>
    </w:lvl>
    <w:lvl w:ilvl="8" w:tplc="7E283C50">
      <w:numFmt w:val="bullet"/>
      <w:lvlText w:val="•"/>
      <w:lvlJc w:val="left"/>
      <w:pPr>
        <w:ind w:left="3700" w:hanging="239"/>
      </w:pPr>
      <w:rPr>
        <w:rFonts w:hint="default"/>
        <w:lang w:val="en-US" w:eastAsia="en-US" w:bidi="ar-SA"/>
      </w:rPr>
    </w:lvl>
  </w:abstractNum>
  <w:abstractNum w:abstractNumId="22" w15:restartNumberingAfterBreak="0">
    <w:nsid w:val="30A02367"/>
    <w:multiLevelType w:val="hybridMultilevel"/>
    <w:tmpl w:val="A5844BBE"/>
    <w:lvl w:ilvl="0" w:tplc="163668B0">
      <w:start w:val="1"/>
      <w:numFmt w:val="lowerLetter"/>
      <w:lvlText w:val="%1."/>
      <w:lvlJc w:val="left"/>
      <w:pPr>
        <w:ind w:left="120" w:hanging="178"/>
      </w:pPr>
      <w:rPr>
        <w:rFonts w:ascii="Arial" w:eastAsia="Arial" w:hAnsi="Arial" w:cs="Arial" w:hint="default"/>
        <w:b w:val="0"/>
        <w:bCs w:val="0"/>
        <w:i w:val="0"/>
        <w:iCs w:val="0"/>
        <w:spacing w:val="0"/>
        <w:w w:val="99"/>
        <w:sz w:val="16"/>
        <w:szCs w:val="16"/>
        <w:lang w:val="en-US" w:eastAsia="en-US" w:bidi="ar-SA"/>
      </w:rPr>
    </w:lvl>
    <w:lvl w:ilvl="1" w:tplc="A17C8026">
      <w:numFmt w:val="bullet"/>
      <w:lvlText w:val="•"/>
      <w:lvlJc w:val="left"/>
      <w:pPr>
        <w:ind w:left="576" w:hanging="178"/>
      </w:pPr>
      <w:rPr>
        <w:rFonts w:hint="default"/>
        <w:lang w:val="en-US" w:eastAsia="en-US" w:bidi="ar-SA"/>
      </w:rPr>
    </w:lvl>
    <w:lvl w:ilvl="2" w:tplc="94D2C266">
      <w:numFmt w:val="bullet"/>
      <w:lvlText w:val="•"/>
      <w:lvlJc w:val="left"/>
      <w:pPr>
        <w:ind w:left="1032" w:hanging="178"/>
      </w:pPr>
      <w:rPr>
        <w:rFonts w:hint="default"/>
        <w:lang w:val="en-US" w:eastAsia="en-US" w:bidi="ar-SA"/>
      </w:rPr>
    </w:lvl>
    <w:lvl w:ilvl="3" w:tplc="714862FC">
      <w:numFmt w:val="bullet"/>
      <w:lvlText w:val="•"/>
      <w:lvlJc w:val="left"/>
      <w:pPr>
        <w:ind w:left="1489" w:hanging="178"/>
      </w:pPr>
      <w:rPr>
        <w:rFonts w:hint="default"/>
        <w:lang w:val="en-US" w:eastAsia="en-US" w:bidi="ar-SA"/>
      </w:rPr>
    </w:lvl>
    <w:lvl w:ilvl="4" w:tplc="E2B0189E">
      <w:numFmt w:val="bullet"/>
      <w:lvlText w:val="•"/>
      <w:lvlJc w:val="left"/>
      <w:pPr>
        <w:ind w:left="1945" w:hanging="178"/>
      </w:pPr>
      <w:rPr>
        <w:rFonts w:hint="default"/>
        <w:lang w:val="en-US" w:eastAsia="en-US" w:bidi="ar-SA"/>
      </w:rPr>
    </w:lvl>
    <w:lvl w:ilvl="5" w:tplc="B78C19FC">
      <w:numFmt w:val="bullet"/>
      <w:lvlText w:val="•"/>
      <w:lvlJc w:val="left"/>
      <w:pPr>
        <w:ind w:left="2401" w:hanging="178"/>
      </w:pPr>
      <w:rPr>
        <w:rFonts w:hint="default"/>
        <w:lang w:val="en-US" w:eastAsia="en-US" w:bidi="ar-SA"/>
      </w:rPr>
    </w:lvl>
    <w:lvl w:ilvl="6" w:tplc="26C849B2">
      <w:numFmt w:val="bullet"/>
      <w:lvlText w:val="•"/>
      <w:lvlJc w:val="left"/>
      <w:pPr>
        <w:ind w:left="2858" w:hanging="178"/>
      </w:pPr>
      <w:rPr>
        <w:rFonts w:hint="default"/>
        <w:lang w:val="en-US" w:eastAsia="en-US" w:bidi="ar-SA"/>
      </w:rPr>
    </w:lvl>
    <w:lvl w:ilvl="7" w:tplc="909E7DAE">
      <w:numFmt w:val="bullet"/>
      <w:lvlText w:val="•"/>
      <w:lvlJc w:val="left"/>
      <w:pPr>
        <w:ind w:left="3314" w:hanging="178"/>
      </w:pPr>
      <w:rPr>
        <w:rFonts w:hint="default"/>
        <w:lang w:val="en-US" w:eastAsia="en-US" w:bidi="ar-SA"/>
      </w:rPr>
    </w:lvl>
    <w:lvl w:ilvl="8" w:tplc="E920278C">
      <w:numFmt w:val="bullet"/>
      <w:lvlText w:val="•"/>
      <w:lvlJc w:val="left"/>
      <w:pPr>
        <w:ind w:left="3771" w:hanging="178"/>
      </w:pPr>
      <w:rPr>
        <w:rFonts w:hint="default"/>
        <w:lang w:val="en-US" w:eastAsia="en-US" w:bidi="ar-SA"/>
      </w:rPr>
    </w:lvl>
  </w:abstractNum>
  <w:abstractNum w:abstractNumId="23" w15:restartNumberingAfterBreak="0">
    <w:nsid w:val="30D51E4F"/>
    <w:multiLevelType w:val="hybridMultilevel"/>
    <w:tmpl w:val="02802690"/>
    <w:lvl w:ilvl="0" w:tplc="925A16FC">
      <w:start w:val="1"/>
      <w:numFmt w:val="lowerRoman"/>
      <w:lvlText w:val="(%1)"/>
      <w:lvlJc w:val="left"/>
      <w:pPr>
        <w:ind w:left="2160" w:hanging="72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24" w15:restartNumberingAfterBreak="0">
    <w:nsid w:val="32B17199"/>
    <w:multiLevelType w:val="hybridMultilevel"/>
    <w:tmpl w:val="96F498C2"/>
    <w:lvl w:ilvl="0" w:tplc="C2108BC0">
      <w:start w:val="1"/>
      <w:numFmt w:val="lowerLetter"/>
      <w:lvlText w:val="%1."/>
      <w:lvlJc w:val="left"/>
      <w:pPr>
        <w:ind w:left="120" w:hanging="222"/>
      </w:pPr>
      <w:rPr>
        <w:rFonts w:ascii="Arial" w:eastAsia="Arial" w:hAnsi="Arial" w:cs="Arial" w:hint="default"/>
        <w:b w:val="0"/>
        <w:bCs w:val="0"/>
        <w:i w:val="0"/>
        <w:iCs w:val="0"/>
        <w:spacing w:val="0"/>
        <w:w w:val="99"/>
        <w:sz w:val="16"/>
        <w:szCs w:val="16"/>
        <w:lang w:val="en-US" w:eastAsia="en-US" w:bidi="ar-SA"/>
      </w:rPr>
    </w:lvl>
    <w:lvl w:ilvl="1" w:tplc="CAF6CBA4">
      <w:start w:val="1"/>
      <w:numFmt w:val="decimal"/>
      <w:lvlText w:val="(%2)"/>
      <w:lvlJc w:val="left"/>
      <w:pPr>
        <w:ind w:left="120" w:hanging="239"/>
      </w:pPr>
      <w:rPr>
        <w:rFonts w:ascii="Arial" w:eastAsia="Arial" w:hAnsi="Arial" w:cs="Arial" w:hint="default"/>
        <w:b w:val="0"/>
        <w:bCs w:val="0"/>
        <w:i w:val="0"/>
        <w:iCs w:val="0"/>
        <w:spacing w:val="-1"/>
        <w:w w:val="99"/>
        <w:sz w:val="16"/>
        <w:szCs w:val="16"/>
        <w:lang w:val="en-US" w:eastAsia="en-US" w:bidi="ar-SA"/>
      </w:rPr>
    </w:lvl>
    <w:lvl w:ilvl="2" w:tplc="F766B842">
      <w:numFmt w:val="bullet"/>
      <w:lvlText w:val="•"/>
      <w:lvlJc w:val="left"/>
      <w:pPr>
        <w:ind w:left="1032" w:hanging="239"/>
      </w:pPr>
      <w:rPr>
        <w:rFonts w:hint="default"/>
        <w:lang w:val="en-US" w:eastAsia="en-US" w:bidi="ar-SA"/>
      </w:rPr>
    </w:lvl>
    <w:lvl w:ilvl="3" w:tplc="32F0998A">
      <w:numFmt w:val="bullet"/>
      <w:lvlText w:val="•"/>
      <w:lvlJc w:val="left"/>
      <w:pPr>
        <w:ind w:left="1489" w:hanging="239"/>
      </w:pPr>
      <w:rPr>
        <w:rFonts w:hint="default"/>
        <w:lang w:val="en-US" w:eastAsia="en-US" w:bidi="ar-SA"/>
      </w:rPr>
    </w:lvl>
    <w:lvl w:ilvl="4" w:tplc="E5582630">
      <w:numFmt w:val="bullet"/>
      <w:lvlText w:val="•"/>
      <w:lvlJc w:val="left"/>
      <w:pPr>
        <w:ind w:left="1945" w:hanging="239"/>
      </w:pPr>
      <w:rPr>
        <w:rFonts w:hint="default"/>
        <w:lang w:val="en-US" w:eastAsia="en-US" w:bidi="ar-SA"/>
      </w:rPr>
    </w:lvl>
    <w:lvl w:ilvl="5" w:tplc="4E1A924E">
      <w:numFmt w:val="bullet"/>
      <w:lvlText w:val="•"/>
      <w:lvlJc w:val="left"/>
      <w:pPr>
        <w:ind w:left="2401" w:hanging="239"/>
      </w:pPr>
      <w:rPr>
        <w:rFonts w:hint="default"/>
        <w:lang w:val="en-US" w:eastAsia="en-US" w:bidi="ar-SA"/>
      </w:rPr>
    </w:lvl>
    <w:lvl w:ilvl="6" w:tplc="57BE88B0">
      <w:numFmt w:val="bullet"/>
      <w:lvlText w:val="•"/>
      <w:lvlJc w:val="left"/>
      <w:pPr>
        <w:ind w:left="2858" w:hanging="239"/>
      </w:pPr>
      <w:rPr>
        <w:rFonts w:hint="default"/>
        <w:lang w:val="en-US" w:eastAsia="en-US" w:bidi="ar-SA"/>
      </w:rPr>
    </w:lvl>
    <w:lvl w:ilvl="7" w:tplc="53E88402">
      <w:numFmt w:val="bullet"/>
      <w:lvlText w:val="•"/>
      <w:lvlJc w:val="left"/>
      <w:pPr>
        <w:ind w:left="3314" w:hanging="239"/>
      </w:pPr>
      <w:rPr>
        <w:rFonts w:hint="default"/>
        <w:lang w:val="en-US" w:eastAsia="en-US" w:bidi="ar-SA"/>
      </w:rPr>
    </w:lvl>
    <w:lvl w:ilvl="8" w:tplc="E856BEE6">
      <w:numFmt w:val="bullet"/>
      <w:lvlText w:val="•"/>
      <w:lvlJc w:val="left"/>
      <w:pPr>
        <w:ind w:left="3771" w:hanging="239"/>
      </w:pPr>
      <w:rPr>
        <w:rFonts w:hint="default"/>
        <w:lang w:val="en-US" w:eastAsia="en-US" w:bidi="ar-SA"/>
      </w:rPr>
    </w:lvl>
  </w:abstractNum>
  <w:abstractNum w:abstractNumId="25" w15:restartNumberingAfterBreak="0">
    <w:nsid w:val="32C278A2"/>
    <w:multiLevelType w:val="hybridMultilevel"/>
    <w:tmpl w:val="5E4298E4"/>
    <w:lvl w:ilvl="0" w:tplc="11F8A24E">
      <w:start w:val="1"/>
      <w:numFmt w:val="lowerLetter"/>
      <w:lvlText w:val="%1."/>
      <w:lvlJc w:val="left"/>
      <w:pPr>
        <w:ind w:left="120" w:hanging="222"/>
      </w:pPr>
      <w:rPr>
        <w:rFonts w:ascii="Arial" w:eastAsia="Arial" w:hAnsi="Arial" w:cs="Arial" w:hint="default"/>
        <w:b w:val="0"/>
        <w:bCs w:val="0"/>
        <w:i w:val="0"/>
        <w:iCs w:val="0"/>
        <w:spacing w:val="0"/>
        <w:w w:val="99"/>
        <w:sz w:val="16"/>
        <w:szCs w:val="16"/>
        <w:lang w:val="en-US" w:eastAsia="en-US" w:bidi="ar-SA"/>
      </w:rPr>
    </w:lvl>
    <w:lvl w:ilvl="1" w:tplc="2D2EAF70">
      <w:numFmt w:val="bullet"/>
      <w:lvlText w:val="•"/>
      <w:lvlJc w:val="left"/>
      <w:pPr>
        <w:ind w:left="576" w:hanging="222"/>
      </w:pPr>
      <w:rPr>
        <w:rFonts w:hint="default"/>
        <w:lang w:val="en-US" w:eastAsia="en-US" w:bidi="ar-SA"/>
      </w:rPr>
    </w:lvl>
    <w:lvl w:ilvl="2" w:tplc="DFDC825E">
      <w:numFmt w:val="bullet"/>
      <w:lvlText w:val="•"/>
      <w:lvlJc w:val="left"/>
      <w:pPr>
        <w:ind w:left="1032" w:hanging="222"/>
      </w:pPr>
      <w:rPr>
        <w:rFonts w:hint="default"/>
        <w:lang w:val="en-US" w:eastAsia="en-US" w:bidi="ar-SA"/>
      </w:rPr>
    </w:lvl>
    <w:lvl w:ilvl="3" w:tplc="AF6C61B8">
      <w:numFmt w:val="bullet"/>
      <w:lvlText w:val="•"/>
      <w:lvlJc w:val="left"/>
      <w:pPr>
        <w:ind w:left="1489" w:hanging="222"/>
      </w:pPr>
      <w:rPr>
        <w:rFonts w:hint="default"/>
        <w:lang w:val="en-US" w:eastAsia="en-US" w:bidi="ar-SA"/>
      </w:rPr>
    </w:lvl>
    <w:lvl w:ilvl="4" w:tplc="2C10CC0A">
      <w:numFmt w:val="bullet"/>
      <w:lvlText w:val="•"/>
      <w:lvlJc w:val="left"/>
      <w:pPr>
        <w:ind w:left="1945" w:hanging="222"/>
      </w:pPr>
      <w:rPr>
        <w:rFonts w:hint="default"/>
        <w:lang w:val="en-US" w:eastAsia="en-US" w:bidi="ar-SA"/>
      </w:rPr>
    </w:lvl>
    <w:lvl w:ilvl="5" w:tplc="362829F0">
      <w:numFmt w:val="bullet"/>
      <w:lvlText w:val="•"/>
      <w:lvlJc w:val="left"/>
      <w:pPr>
        <w:ind w:left="2402" w:hanging="222"/>
      </w:pPr>
      <w:rPr>
        <w:rFonts w:hint="default"/>
        <w:lang w:val="en-US" w:eastAsia="en-US" w:bidi="ar-SA"/>
      </w:rPr>
    </w:lvl>
    <w:lvl w:ilvl="6" w:tplc="353251B2">
      <w:numFmt w:val="bullet"/>
      <w:lvlText w:val="•"/>
      <w:lvlJc w:val="left"/>
      <w:pPr>
        <w:ind w:left="2858" w:hanging="222"/>
      </w:pPr>
      <w:rPr>
        <w:rFonts w:hint="default"/>
        <w:lang w:val="en-US" w:eastAsia="en-US" w:bidi="ar-SA"/>
      </w:rPr>
    </w:lvl>
    <w:lvl w:ilvl="7" w:tplc="B274A374">
      <w:numFmt w:val="bullet"/>
      <w:lvlText w:val="•"/>
      <w:lvlJc w:val="left"/>
      <w:pPr>
        <w:ind w:left="3314" w:hanging="222"/>
      </w:pPr>
      <w:rPr>
        <w:rFonts w:hint="default"/>
        <w:lang w:val="en-US" w:eastAsia="en-US" w:bidi="ar-SA"/>
      </w:rPr>
    </w:lvl>
    <w:lvl w:ilvl="8" w:tplc="1488F7D8">
      <w:numFmt w:val="bullet"/>
      <w:lvlText w:val="•"/>
      <w:lvlJc w:val="left"/>
      <w:pPr>
        <w:ind w:left="3771" w:hanging="222"/>
      </w:pPr>
      <w:rPr>
        <w:rFonts w:hint="default"/>
        <w:lang w:val="en-US" w:eastAsia="en-US" w:bidi="ar-SA"/>
      </w:rPr>
    </w:lvl>
  </w:abstractNum>
  <w:abstractNum w:abstractNumId="26" w15:restartNumberingAfterBreak="0">
    <w:nsid w:val="3D633C34"/>
    <w:multiLevelType w:val="hybridMultilevel"/>
    <w:tmpl w:val="32A413E8"/>
    <w:lvl w:ilvl="0" w:tplc="959E7DBC">
      <w:start w:val="1"/>
      <w:numFmt w:val="lowerLetter"/>
      <w:lvlText w:val="%1."/>
      <w:lvlJc w:val="left"/>
      <w:pPr>
        <w:ind w:left="410" w:hanging="360"/>
      </w:pPr>
      <w:rPr>
        <w:rFonts w:hint="default"/>
      </w:rPr>
    </w:lvl>
    <w:lvl w:ilvl="1" w:tplc="04090019" w:tentative="1">
      <w:start w:val="1"/>
      <w:numFmt w:val="lowerLetter"/>
      <w:lvlText w:val="%2."/>
      <w:lvlJc w:val="left"/>
      <w:pPr>
        <w:ind w:left="1130" w:hanging="360"/>
      </w:pPr>
    </w:lvl>
    <w:lvl w:ilvl="2" w:tplc="0409001B" w:tentative="1">
      <w:start w:val="1"/>
      <w:numFmt w:val="lowerRoman"/>
      <w:lvlText w:val="%3."/>
      <w:lvlJc w:val="right"/>
      <w:pPr>
        <w:ind w:left="1850" w:hanging="180"/>
      </w:pPr>
    </w:lvl>
    <w:lvl w:ilvl="3" w:tplc="0409000F" w:tentative="1">
      <w:start w:val="1"/>
      <w:numFmt w:val="decimal"/>
      <w:lvlText w:val="%4."/>
      <w:lvlJc w:val="left"/>
      <w:pPr>
        <w:ind w:left="2570" w:hanging="360"/>
      </w:pPr>
    </w:lvl>
    <w:lvl w:ilvl="4" w:tplc="04090019" w:tentative="1">
      <w:start w:val="1"/>
      <w:numFmt w:val="lowerLetter"/>
      <w:lvlText w:val="%5."/>
      <w:lvlJc w:val="left"/>
      <w:pPr>
        <w:ind w:left="3290" w:hanging="360"/>
      </w:pPr>
    </w:lvl>
    <w:lvl w:ilvl="5" w:tplc="0409001B" w:tentative="1">
      <w:start w:val="1"/>
      <w:numFmt w:val="lowerRoman"/>
      <w:lvlText w:val="%6."/>
      <w:lvlJc w:val="right"/>
      <w:pPr>
        <w:ind w:left="4010" w:hanging="180"/>
      </w:pPr>
    </w:lvl>
    <w:lvl w:ilvl="6" w:tplc="0409000F" w:tentative="1">
      <w:start w:val="1"/>
      <w:numFmt w:val="decimal"/>
      <w:lvlText w:val="%7."/>
      <w:lvlJc w:val="left"/>
      <w:pPr>
        <w:ind w:left="4730" w:hanging="360"/>
      </w:pPr>
    </w:lvl>
    <w:lvl w:ilvl="7" w:tplc="04090019" w:tentative="1">
      <w:start w:val="1"/>
      <w:numFmt w:val="lowerLetter"/>
      <w:lvlText w:val="%8."/>
      <w:lvlJc w:val="left"/>
      <w:pPr>
        <w:ind w:left="5450" w:hanging="360"/>
      </w:pPr>
    </w:lvl>
    <w:lvl w:ilvl="8" w:tplc="0409001B" w:tentative="1">
      <w:start w:val="1"/>
      <w:numFmt w:val="lowerRoman"/>
      <w:lvlText w:val="%9."/>
      <w:lvlJc w:val="right"/>
      <w:pPr>
        <w:ind w:left="6170" w:hanging="180"/>
      </w:pPr>
    </w:lvl>
  </w:abstractNum>
  <w:abstractNum w:abstractNumId="27" w15:restartNumberingAfterBreak="0">
    <w:nsid w:val="42B85DC4"/>
    <w:multiLevelType w:val="hybridMultilevel"/>
    <w:tmpl w:val="007A8B48"/>
    <w:lvl w:ilvl="0" w:tplc="DC0C7790">
      <w:start w:val="1"/>
      <w:numFmt w:val="upperLetter"/>
      <w:lvlText w:val="%1."/>
      <w:lvlJc w:val="left"/>
      <w:pPr>
        <w:ind w:left="592" w:hanging="432"/>
      </w:pPr>
      <w:rPr>
        <w:rFonts w:ascii="Times New Roman" w:eastAsia="Times New Roman" w:hAnsi="Times New Roman" w:cs="Times New Roman" w:hint="default"/>
        <w:b/>
        <w:bCs/>
        <w:i w:val="0"/>
        <w:iCs w:val="0"/>
        <w:spacing w:val="-2"/>
        <w:w w:val="100"/>
        <w:sz w:val="20"/>
        <w:szCs w:val="20"/>
        <w:lang w:val="en-US" w:eastAsia="en-US" w:bidi="ar-SA"/>
      </w:rPr>
    </w:lvl>
    <w:lvl w:ilvl="1" w:tplc="43D23C6E">
      <w:start w:val="1"/>
      <w:numFmt w:val="decimal"/>
      <w:lvlText w:val="%2."/>
      <w:lvlJc w:val="left"/>
      <w:pPr>
        <w:ind w:left="1024" w:hanging="433"/>
      </w:pPr>
      <w:rPr>
        <w:rFonts w:ascii="Times New Roman" w:eastAsia="Times New Roman" w:hAnsi="Times New Roman" w:cs="Times New Roman" w:hint="default"/>
        <w:b w:val="0"/>
        <w:bCs w:val="0"/>
        <w:i w:val="0"/>
        <w:iCs w:val="0"/>
        <w:spacing w:val="0"/>
        <w:w w:val="100"/>
        <w:sz w:val="20"/>
        <w:szCs w:val="20"/>
        <w:lang w:val="en-US" w:eastAsia="en-US" w:bidi="ar-SA"/>
      </w:rPr>
    </w:lvl>
    <w:lvl w:ilvl="2" w:tplc="ADF054D4">
      <w:numFmt w:val="bullet"/>
      <w:lvlText w:val="•"/>
      <w:lvlJc w:val="left"/>
      <w:pPr>
        <w:ind w:left="2073" w:hanging="433"/>
      </w:pPr>
      <w:rPr>
        <w:rFonts w:hint="default"/>
        <w:lang w:val="en-US" w:eastAsia="en-US" w:bidi="ar-SA"/>
      </w:rPr>
    </w:lvl>
    <w:lvl w:ilvl="3" w:tplc="DAEC11EA">
      <w:numFmt w:val="bullet"/>
      <w:lvlText w:val="•"/>
      <w:lvlJc w:val="left"/>
      <w:pPr>
        <w:ind w:left="3126" w:hanging="433"/>
      </w:pPr>
      <w:rPr>
        <w:rFonts w:hint="default"/>
        <w:lang w:val="en-US" w:eastAsia="en-US" w:bidi="ar-SA"/>
      </w:rPr>
    </w:lvl>
    <w:lvl w:ilvl="4" w:tplc="AC2475F6">
      <w:numFmt w:val="bullet"/>
      <w:lvlText w:val="•"/>
      <w:lvlJc w:val="left"/>
      <w:pPr>
        <w:ind w:left="4180" w:hanging="433"/>
      </w:pPr>
      <w:rPr>
        <w:rFonts w:hint="default"/>
        <w:lang w:val="en-US" w:eastAsia="en-US" w:bidi="ar-SA"/>
      </w:rPr>
    </w:lvl>
    <w:lvl w:ilvl="5" w:tplc="EC18D6E0">
      <w:numFmt w:val="bullet"/>
      <w:lvlText w:val="•"/>
      <w:lvlJc w:val="left"/>
      <w:pPr>
        <w:ind w:left="5233" w:hanging="433"/>
      </w:pPr>
      <w:rPr>
        <w:rFonts w:hint="default"/>
        <w:lang w:val="en-US" w:eastAsia="en-US" w:bidi="ar-SA"/>
      </w:rPr>
    </w:lvl>
    <w:lvl w:ilvl="6" w:tplc="EFFC41D4">
      <w:numFmt w:val="bullet"/>
      <w:lvlText w:val="•"/>
      <w:lvlJc w:val="left"/>
      <w:pPr>
        <w:ind w:left="6286" w:hanging="433"/>
      </w:pPr>
      <w:rPr>
        <w:rFonts w:hint="default"/>
        <w:lang w:val="en-US" w:eastAsia="en-US" w:bidi="ar-SA"/>
      </w:rPr>
    </w:lvl>
    <w:lvl w:ilvl="7" w:tplc="BD2A7CE6">
      <w:numFmt w:val="bullet"/>
      <w:lvlText w:val="•"/>
      <w:lvlJc w:val="left"/>
      <w:pPr>
        <w:ind w:left="7340" w:hanging="433"/>
      </w:pPr>
      <w:rPr>
        <w:rFonts w:hint="default"/>
        <w:lang w:val="en-US" w:eastAsia="en-US" w:bidi="ar-SA"/>
      </w:rPr>
    </w:lvl>
    <w:lvl w:ilvl="8" w:tplc="0CFEB374">
      <w:numFmt w:val="bullet"/>
      <w:lvlText w:val="•"/>
      <w:lvlJc w:val="left"/>
      <w:pPr>
        <w:ind w:left="8393" w:hanging="433"/>
      </w:pPr>
      <w:rPr>
        <w:rFonts w:hint="default"/>
        <w:lang w:val="en-US" w:eastAsia="en-US" w:bidi="ar-SA"/>
      </w:rPr>
    </w:lvl>
  </w:abstractNum>
  <w:abstractNum w:abstractNumId="28" w15:restartNumberingAfterBreak="0">
    <w:nsid w:val="49D95C4E"/>
    <w:multiLevelType w:val="hybridMultilevel"/>
    <w:tmpl w:val="BEFA26EC"/>
    <w:lvl w:ilvl="0" w:tplc="70107920">
      <w:start w:val="1"/>
      <w:numFmt w:val="lowerRoman"/>
      <w:lvlText w:val="(%1)"/>
      <w:lvlJc w:val="left"/>
      <w:pPr>
        <w:ind w:left="264" w:hanging="187"/>
      </w:pPr>
      <w:rPr>
        <w:rFonts w:ascii="Arial" w:eastAsia="Arial" w:hAnsi="Arial" w:cs="Arial" w:hint="default"/>
        <w:b w:val="0"/>
        <w:bCs w:val="0"/>
        <w:i w:val="0"/>
        <w:iCs w:val="0"/>
        <w:spacing w:val="-1"/>
        <w:w w:val="99"/>
        <w:sz w:val="16"/>
        <w:szCs w:val="16"/>
        <w:lang w:val="en-US" w:eastAsia="en-US" w:bidi="ar-SA"/>
      </w:rPr>
    </w:lvl>
    <w:lvl w:ilvl="1" w:tplc="218EC2C2">
      <w:numFmt w:val="bullet"/>
      <w:lvlText w:val="•"/>
      <w:lvlJc w:val="left"/>
      <w:pPr>
        <w:ind w:left="694" w:hanging="187"/>
      </w:pPr>
      <w:rPr>
        <w:rFonts w:hint="default"/>
        <w:lang w:val="en-US" w:eastAsia="en-US" w:bidi="ar-SA"/>
      </w:rPr>
    </w:lvl>
    <w:lvl w:ilvl="2" w:tplc="02A82F82">
      <w:numFmt w:val="bullet"/>
      <w:lvlText w:val="•"/>
      <w:lvlJc w:val="left"/>
      <w:pPr>
        <w:ind w:left="1129" w:hanging="187"/>
      </w:pPr>
      <w:rPr>
        <w:rFonts w:hint="default"/>
        <w:lang w:val="en-US" w:eastAsia="en-US" w:bidi="ar-SA"/>
      </w:rPr>
    </w:lvl>
    <w:lvl w:ilvl="3" w:tplc="17A2F0B8">
      <w:numFmt w:val="bullet"/>
      <w:lvlText w:val="•"/>
      <w:lvlJc w:val="left"/>
      <w:pPr>
        <w:ind w:left="1564" w:hanging="187"/>
      </w:pPr>
      <w:rPr>
        <w:rFonts w:hint="default"/>
        <w:lang w:val="en-US" w:eastAsia="en-US" w:bidi="ar-SA"/>
      </w:rPr>
    </w:lvl>
    <w:lvl w:ilvl="4" w:tplc="4A76F208">
      <w:numFmt w:val="bullet"/>
      <w:lvlText w:val="•"/>
      <w:lvlJc w:val="left"/>
      <w:pPr>
        <w:ind w:left="1999" w:hanging="187"/>
      </w:pPr>
      <w:rPr>
        <w:rFonts w:hint="default"/>
        <w:lang w:val="en-US" w:eastAsia="en-US" w:bidi="ar-SA"/>
      </w:rPr>
    </w:lvl>
    <w:lvl w:ilvl="5" w:tplc="D3424A84">
      <w:numFmt w:val="bullet"/>
      <w:lvlText w:val="•"/>
      <w:lvlJc w:val="left"/>
      <w:pPr>
        <w:ind w:left="2433" w:hanging="187"/>
      </w:pPr>
      <w:rPr>
        <w:rFonts w:hint="default"/>
        <w:lang w:val="en-US" w:eastAsia="en-US" w:bidi="ar-SA"/>
      </w:rPr>
    </w:lvl>
    <w:lvl w:ilvl="6" w:tplc="2978505C">
      <w:numFmt w:val="bullet"/>
      <w:lvlText w:val="•"/>
      <w:lvlJc w:val="left"/>
      <w:pPr>
        <w:ind w:left="2868" w:hanging="187"/>
      </w:pPr>
      <w:rPr>
        <w:rFonts w:hint="default"/>
        <w:lang w:val="en-US" w:eastAsia="en-US" w:bidi="ar-SA"/>
      </w:rPr>
    </w:lvl>
    <w:lvl w:ilvl="7" w:tplc="7062EB0A">
      <w:numFmt w:val="bullet"/>
      <w:lvlText w:val="•"/>
      <w:lvlJc w:val="left"/>
      <w:pPr>
        <w:ind w:left="3303" w:hanging="187"/>
      </w:pPr>
      <w:rPr>
        <w:rFonts w:hint="default"/>
        <w:lang w:val="en-US" w:eastAsia="en-US" w:bidi="ar-SA"/>
      </w:rPr>
    </w:lvl>
    <w:lvl w:ilvl="8" w:tplc="957AD2CE">
      <w:numFmt w:val="bullet"/>
      <w:lvlText w:val="•"/>
      <w:lvlJc w:val="left"/>
      <w:pPr>
        <w:ind w:left="3738" w:hanging="187"/>
      </w:pPr>
      <w:rPr>
        <w:rFonts w:hint="default"/>
        <w:lang w:val="en-US" w:eastAsia="en-US" w:bidi="ar-SA"/>
      </w:rPr>
    </w:lvl>
  </w:abstractNum>
  <w:abstractNum w:abstractNumId="29" w15:restartNumberingAfterBreak="0">
    <w:nsid w:val="4BA955F5"/>
    <w:multiLevelType w:val="hybridMultilevel"/>
    <w:tmpl w:val="B50283A2"/>
    <w:lvl w:ilvl="0" w:tplc="9BF23D4A">
      <w:start w:val="1"/>
      <w:numFmt w:val="decimal"/>
      <w:lvlText w:val="%1."/>
      <w:lvlJc w:val="left"/>
      <w:pPr>
        <w:ind w:left="792" w:hanging="360"/>
      </w:pPr>
      <w:rPr>
        <w:rFonts w:hint="default"/>
      </w:rPr>
    </w:lvl>
    <w:lvl w:ilvl="1" w:tplc="04090019" w:tentative="1">
      <w:start w:val="1"/>
      <w:numFmt w:val="lowerLetter"/>
      <w:lvlText w:val="%2."/>
      <w:lvlJc w:val="left"/>
      <w:pPr>
        <w:ind w:left="1512" w:hanging="360"/>
      </w:pPr>
    </w:lvl>
    <w:lvl w:ilvl="2" w:tplc="0409001B" w:tentative="1">
      <w:start w:val="1"/>
      <w:numFmt w:val="lowerRoman"/>
      <w:lvlText w:val="%3."/>
      <w:lvlJc w:val="right"/>
      <w:pPr>
        <w:ind w:left="2232" w:hanging="180"/>
      </w:pPr>
    </w:lvl>
    <w:lvl w:ilvl="3" w:tplc="0409000F" w:tentative="1">
      <w:start w:val="1"/>
      <w:numFmt w:val="decimal"/>
      <w:lvlText w:val="%4."/>
      <w:lvlJc w:val="left"/>
      <w:pPr>
        <w:ind w:left="2952" w:hanging="360"/>
      </w:pPr>
    </w:lvl>
    <w:lvl w:ilvl="4" w:tplc="04090019" w:tentative="1">
      <w:start w:val="1"/>
      <w:numFmt w:val="lowerLetter"/>
      <w:lvlText w:val="%5."/>
      <w:lvlJc w:val="left"/>
      <w:pPr>
        <w:ind w:left="3672" w:hanging="360"/>
      </w:pPr>
    </w:lvl>
    <w:lvl w:ilvl="5" w:tplc="0409001B" w:tentative="1">
      <w:start w:val="1"/>
      <w:numFmt w:val="lowerRoman"/>
      <w:lvlText w:val="%6."/>
      <w:lvlJc w:val="right"/>
      <w:pPr>
        <w:ind w:left="4392" w:hanging="180"/>
      </w:pPr>
    </w:lvl>
    <w:lvl w:ilvl="6" w:tplc="0409000F" w:tentative="1">
      <w:start w:val="1"/>
      <w:numFmt w:val="decimal"/>
      <w:lvlText w:val="%7."/>
      <w:lvlJc w:val="left"/>
      <w:pPr>
        <w:ind w:left="5112" w:hanging="360"/>
      </w:pPr>
    </w:lvl>
    <w:lvl w:ilvl="7" w:tplc="04090019" w:tentative="1">
      <w:start w:val="1"/>
      <w:numFmt w:val="lowerLetter"/>
      <w:lvlText w:val="%8."/>
      <w:lvlJc w:val="left"/>
      <w:pPr>
        <w:ind w:left="5832" w:hanging="360"/>
      </w:pPr>
    </w:lvl>
    <w:lvl w:ilvl="8" w:tplc="0409001B" w:tentative="1">
      <w:start w:val="1"/>
      <w:numFmt w:val="lowerRoman"/>
      <w:lvlText w:val="%9."/>
      <w:lvlJc w:val="right"/>
      <w:pPr>
        <w:ind w:left="6552" w:hanging="180"/>
      </w:pPr>
    </w:lvl>
  </w:abstractNum>
  <w:abstractNum w:abstractNumId="30" w15:restartNumberingAfterBreak="0">
    <w:nsid w:val="4BCA40AA"/>
    <w:multiLevelType w:val="hybridMultilevel"/>
    <w:tmpl w:val="9F2CFFA2"/>
    <w:lvl w:ilvl="0" w:tplc="04090015">
      <w:start w:val="9"/>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4D063498"/>
    <w:multiLevelType w:val="hybridMultilevel"/>
    <w:tmpl w:val="C1DCCA26"/>
    <w:lvl w:ilvl="0" w:tplc="B052BF88">
      <w:start w:val="1"/>
      <w:numFmt w:val="lowerLetter"/>
      <w:lvlText w:val="%1."/>
      <w:lvlJc w:val="left"/>
      <w:pPr>
        <w:ind w:left="120" w:hanging="178"/>
      </w:pPr>
      <w:rPr>
        <w:rFonts w:ascii="Arial" w:eastAsia="Arial" w:hAnsi="Arial" w:cs="Arial" w:hint="default"/>
        <w:b w:val="0"/>
        <w:bCs w:val="0"/>
        <w:i w:val="0"/>
        <w:iCs w:val="0"/>
        <w:spacing w:val="0"/>
        <w:w w:val="99"/>
        <w:sz w:val="16"/>
        <w:szCs w:val="16"/>
        <w:lang w:val="en-US" w:eastAsia="en-US" w:bidi="ar-SA"/>
      </w:rPr>
    </w:lvl>
    <w:lvl w:ilvl="1" w:tplc="471ECA46">
      <w:numFmt w:val="bullet"/>
      <w:lvlText w:val="•"/>
      <w:lvlJc w:val="left"/>
      <w:pPr>
        <w:ind w:left="565" w:hanging="178"/>
      </w:pPr>
      <w:rPr>
        <w:rFonts w:hint="default"/>
        <w:lang w:val="en-US" w:eastAsia="en-US" w:bidi="ar-SA"/>
      </w:rPr>
    </w:lvl>
    <w:lvl w:ilvl="2" w:tplc="555ACE74">
      <w:numFmt w:val="bullet"/>
      <w:lvlText w:val="•"/>
      <w:lvlJc w:val="left"/>
      <w:pPr>
        <w:ind w:left="1010" w:hanging="178"/>
      </w:pPr>
      <w:rPr>
        <w:rFonts w:hint="default"/>
        <w:lang w:val="en-US" w:eastAsia="en-US" w:bidi="ar-SA"/>
      </w:rPr>
    </w:lvl>
    <w:lvl w:ilvl="3" w:tplc="D8AE4CFA">
      <w:numFmt w:val="bullet"/>
      <w:lvlText w:val="•"/>
      <w:lvlJc w:val="left"/>
      <w:pPr>
        <w:ind w:left="1455" w:hanging="178"/>
      </w:pPr>
      <w:rPr>
        <w:rFonts w:hint="default"/>
        <w:lang w:val="en-US" w:eastAsia="en-US" w:bidi="ar-SA"/>
      </w:rPr>
    </w:lvl>
    <w:lvl w:ilvl="4" w:tplc="9676CC82">
      <w:numFmt w:val="bullet"/>
      <w:lvlText w:val="•"/>
      <w:lvlJc w:val="left"/>
      <w:pPr>
        <w:ind w:left="1901" w:hanging="178"/>
      </w:pPr>
      <w:rPr>
        <w:rFonts w:hint="default"/>
        <w:lang w:val="en-US" w:eastAsia="en-US" w:bidi="ar-SA"/>
      </w:rPr>
    </w:lvl>
    <w:lvl w:ilvl="5" w:tplc="52700412">
      <w:numFmt w:val="bullet"/>
      <w:lvlText w:val="•"/>
      <w:lvlJc w:val="left"/>
      <w:pPr>
        <w:ind w:left="2346" w:hanging="178"/>
      </w:pPr>
      <w:rPr>
        <w:rFonts w:hint="default"/>
        <w:lang w:val="en-US" w:eastAsia="en-US" w:bidi="ar-SA"/>
      </w:rPr>
    </w:lvl>
    <w:lvl w:ilvl="6" w:tplc="849CE99A">
      <w:numFmt w:val="bullet"/>
      <w:lvlText w:val="•"/>
      <w:lvlJc w:val="left"/>
      <w:pPr>
        <w:ind w:left="2791" w:hanging="178"/>
      </w:pPr>
      <w:rPr>
        <w:rFonts w:hint="default"/>
        <w:lang w:val="en-US" w:eastAsia="en-US" w:bidi="ar-SA"/>
      </w:rPr>
    </w:lvl>
    <w:lvl w:ilvl="7" w:tplc="782EE1BC">
      <w:numFmt w:val="bullet"/>
      <w:lvlText w:val="•"/>
      <w:lvlJc w:val="left"/>
      <w:pPr>
        <w:ind w:left="3236" w:hanging="178"/>
      </w:pPr>
      <w:rPr>
        <w:rFonts w:hint="default"/>
        <w:lang w:val="en-US" w:eastAsia="en-US" w:bidi="ar-SA"/>
      </w:rPr>
    </w:lvl>
    <w:lvl w:ilvl="8" w:tplc="6EEA632C">
      <w:numFmt w:val="bullet"/>
      <w:lvlText w:val="•"/>
      <w:lvlJc w:val="left"/>
      <w:pPr>
        <w:ind w:left="3682" w:hanging="178"/>
      </w:pPr>
      <w:rPr>
        <w:rFonts w:hint="default"/>
        <w:lang w:val="en-US" w:eastAsia="en-US" w:bidi="ar-SA"/>
      </w:rPr>
    </w:lvl>
  </w:abstractNum>
  <w:abstractNum w:abstractNumId="32" w15:restartNumberingAfterBreak="0">
    <w:nsid w:val="4D516EAE"/>
    <w:multiLevelType w:val="hybridMultilevel"/>
    <w:tmpl w:val="A75847D8"/>
    <w:lvl w:ilvl="0" w:tplc="8DAED86A">
      <w:start w:val="2"/>
      <w:numFmt w:val="decimal"/>
      <w:lvlText w:val="(%1)"/>
      <w:lvlJc w:val="left"/>
      <w:pPr>
        <w:ind w:left="119" w:hanging="239"/>
      </w:pPr>
      <w:rPr>
        <w:rFonts w:ascii="Arial" w:eastAsia="Arial" w:hAnsi="Arial" w:cs="Arial" w:hint="default"/>
        <w:b w:val="0"/>
        <w:bCs w:val="0"/>
        <w:i w:val="0"/>
        <w:iCs w:val="0"/>
        <w:spacing w:val="-1"/>
        <w:w w:val="99"/>
        <w:sz w:val="16"/>
        <w:szCs w:val="16"/>
        <w:lang w:val="en-US" w:eastAsia="en-US" w:bidi="ar-SA"/>
      </w:rPr>
    </w:lvl>
    <w:lvl w:ilvl="1" w:tplc="DB862536">
      <w:numFmt w:val="bullet"/>
      <w:lvlText w:val="•"/>
      <w:lvlJc w:val="left"/>
      <w:pPr>
        <w:ind w:left="569" w:hanging="239"/>
      </w:pPr>
      <w:rPr>
        <w:rFonts w:hint="default"/>
        <w:lang w:val="en-US" w:eastAsia="en-US" w:bidi="ar-SA"/>
      </w:rPr>
    </w:lvl>
    <w:lvl w:ilvl="2" w:tplc="CFBC1B4E">
      <w:numFmt w:val="bullet"/>
      <w:lvlText w:val="•"/>
      <w:lvlJc w:val="left"/>
      <w:pPr>
        <w:ind w:left="1018" w:hanging="239"/>
      </w:pPr>
      <w:rPr>
        <w:rFonts w:hint="default"/>
        <w:lang w:val="en-US" w:eastAsia="en-US" w:bidi="ar-SA"/>
      </w:rPr>
    </w:lvl>
    <w:lvl w:ilvl="3" w:tplc="F926DBDA">
      <w:numFmt w:val="bullet"/>
      <w:lvlText w:val="•"/>
      <w:lvlJc w:val="left"/>
      <w:pPr>
        <w:ind w:left="1468" w:hanging="239"/>
      </w:pPr>
      <w:rPr>
        <w:rFonts w:hint="default"/>
        <w:lang w:val="en-US" w:eastAsia="en-US" w:bidi="ar-SA"/>
      </w:rPr>
    </w:lvl>
    <w:lvl w:ilvl="4" w:tplc="FAD0B414">
      <w:numFmt w:val="bullet"/>
      <w:lvlText w:val="•"/>
      <w:lvlJc w:val="left"/>
      <w:pPr>
        <w:ind w:left="1917" w:hanging="239"/>
      </w:pPr>
      <w:rPr>
        <w:rFonts w:hint="default"/>
        <w:lang w:val="en-US" w:eastAsia="en-US" w:bidi="ar-SA"/>
      </w:rPr>
    </w:lvl>
    <w:lvl w:ilvl="5" w:tplc="D8D632F0">
      <w:numFmt w:val="bullet"/>
      <w:lvlText w:val="•"/>
      <w:lvlJc w:val="left"/>
      <w:pPr>
        <w:ind w:left="2367" w:hanging="239"/>
      </w:pPr>
      <w:rPr>
        <w:rFonts w:hint="default"/>
        <w:lang w:val="en-US" w:eastAsia="en-US" w:bidi="ar-SA"/>
      </w:rPr>
    </w:lvl>
    <w:lvl w:ilvl="6" w:tplc="A6E64EDC">
      <w:numFmt w:val="bullet"/>
      <w:lvlText w:val="•"/>
      <w:lvlJc w:val="left"/>
      <w:pPr>
        <w:ind w:left="2816" w:hanging="239"/>
      </w:pPr>
      <w:rPr>
        <w:rFonts w:hint="default"/>
        <w:lang w:val="en-US" w:eastAsia="en-US" w:bidi="ar-SA"/>
      </w:rPr>
    </w:lvl>
    <w:lvl w:ilvl="7" w:tplc="9EC8F764">
      <w:numFmt w:val="bullet"/>
      <w:lvlText w:val="•"/>
      <w:lvlJc w:val="left"/>
      <w:pPr>
        <w:ind w:left="3266" w:hanging="239"/>
      </w:pPr>
      <w:rPr>
        <w:rFonts w:hint="default"/>
        <w:lang w:val="en-US" w:eastAsia="en-US" w:bidi="ar-SA"/>
      </w:rPr>
    </w:lvl>
    <w:lvl w:ilvl="8" w:tplc="4296EE32">
      <w:numFmt w:val="bullet"/>
      <w:lvlText w:val="•"/>
      <w:lvlJc w:val="left"/>
      <w:pPr>
        <w:ind w:left="3715" w:hanging="239"/>
      </w:pPr>
      <w:rPr>
        <w:rFonts w:hint="default"/>
        <w:lang w:val="en-US" w:eastAsia="en-US" w:bidi="ar-SA"/>
      </w:rPr>
    </w:lvl>
  </w:abstractNum>
  <w:abstractNum w:abstractNumId="33" w15:restartNumberingAfterBreak="0">
    <w:nsid w:val="4EE319C0"/>
    <w:multiLevelType w:val="hybridMultilevel"/>
    <w:tmpl w:val="452AC676"/>
    <w:lvl w:ilvl="0" w:tplc="E9481232">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4" w15:restartNumberingAfterBreak="0">
    <w:nsid w:val="4F897345"/>
    <w:multiLevelType w:val="hybridMultilevel"/>
    <w:tmpl w:val="B7C471BA"/>
    <w:lvl w:ilvl="0" w:tplc="7DD868FE">
      <w:start w:val="1"/>
      <w:numFmt w:val="lowerLetter"/>
      <w:lvlText w:val="%1."/>
      <w:lvlJc w:val="left"/>
      <w:pPr>
        <w:ind w:left="120" w:hanging="222"/>
      </w:pPr>
      <w:rPr>
        <w:rFonts w:ascii="Arial" w:eastAsia="Arial" w:hAnsi="Arial" w:cs="Arial" w:hint="default"/>
        <w:b w:val="0"/>
        <w:bCs w:val="0"/>
        <w:i w:val="0"/>
        <w:iCs w:val="0"/>
        <w:spacing w:val="0"/>
        <w:w w:val="99"/>
        <w:sz w:val="16"/>
        <w:szCs w:val="16"/>
        <w:lang w:val="en-US" w:eastAsia="en-US" w:bidi="ar-SA"/>
      </w:rPr>
    </w:lvl>
    <w:lvl w:ilvl="1" w:tplc="315AD746">
      <w:numFmt w:val="bullet"/>
      <w:lvlText w:val="•"/>
      <w:lvlJc w:val="left"/>
      <w:pPr>
        <w:ind w:left="565" w:hanging="222"/>
      </w:pPr>
      <w:rPr>
        <w:rFonts w:hint="default"/>
        <w:lang w:val="en-US" w:eastAsia="en-US" w:bidi="ar-SA"/>
      </w:rPr>
    </w:lvl>
    <w:lvl w:ilvl="2" w:tplc="53EE5F34">
      <w:numFmt w:val="bullet"/>
      <w:lvlText w:val="•"/>
      <w:lvlJc w:val="left"/>
      <w:pPr>
        <w:ind w:left="1010" w:hanging="222"/>
      </w:pPr>
      <w:rPr>
        <w:rFonts w:hint="default"/>
        <w:lang w:val="en-US" w:eastAsia="en-US" w:bidi="ar-SA"/>
      </w:rPr>
    </w:lvl>
    <w:lvl w:ilvl="3" w:tplc="A2700F72">
      <w:numFmt w:val="bullet"/>
      <w:lvlText w:val="•"/>
      <w:lvlJc w:val="left"/>
      <w:pPr>
        <w:ind w:left="1455" w:hanging="222"/>
      </w:pPr>
      <w:rPr>
        <w:rFonts w:hint="default"/>
        <w:lang w:val="en-US" w:eastAsia="en-US" w:bidi="ar-SA"/>
      </w:rPr>
    </w:lvl>
    <w:lvl w:ilvl="4" w:tplc="FC3A05CE">
      <w:numFmt w:val="bullet"/>
      <w:lvlText w:val="•"/>
      <w:lvlJc w:val="left"/>
      <w:pPr>
        <w:ind w:left="1901" w:hanging="222"/>
      </w:pPr>
      <w:rPr>
        <w:rFonts w:hint="default"/>
        <w:lang w:val="en-US" w:eastAsia="en-US" w:bidi="ar-SA"/>
      </w:rPr>
    </w:lvl>
    <w:lvl w:ilvl="5" w:tplc="E9F05DAE">
      <w:numFmt w:val="bullet"/>
      <w:lvlText w:val="•"/>
      <w:lvlJc w:val="left"/>
      <w:pPr>
        <w:ind w:left="2346" w:hanging="222"/>
      </w:pPr>
      <w:rPr>
        <w:rFonts w:hint="default"/>
        <w:lang w:val="en-US" w:eastAsia="en-US" w:bidi="ar-SA"/>
      </w:rPr>
    </w:lvl>
    <w:lvl w:ilvl="6" w:tplc="4D32EA3E">
      <w:numFmt w:val="bullet"/>
      <w:lvlText w:val="•"/>
      <w:lvlJc w:val="left"/>
      <w:pPr>
        <w:ind w:left="2791" w:hanging="222"/>
      </w:pPr>
      <w:rPr>
        <w:rFonts w:hint="default"/>
        <w:lang w:val="en-US" w:eastAsia="en-US" w:bidi="ar-SA"/>
      </w:rPr>
    </w:lvl>
    <w:lvl w:ilvl="7" w:tplc="0250FE30">
      <w:numFmt w:val="bullet"/>
      <w:lvlText w:val="•"/>
      <w:lvlJc w:val="left"/>
      <w:pPr>
        <w:ind w:left="3236" w:hanging="222"/>
      </w:pPr>
      <w:rPr>
        <w:rFonts w:hint="default"/>
        <w:lang w:val="en-US" w:eastAsia="en-US" w:bidi="ar-SA"/>
      </w:rPr>
    </w:lvl>
    <w:lvl w:ilvl="8" w:tplc="256CFA8E">
      <w:numFmt w:val="bullet"/>
      <w:lvlText w:val="•"/>
      <w:lvlJc w:val="left"/>
      <w:pPr>
        <w:ind w:left="3682" w:hanging="222"/>
      </w:pPr>
      <w:rPr>
        <w:rFonts w:hint="default"/>
        <w:lang w:val="en-US" w:eastAsia="en-US" w:bidi="ar-SA"/>
      </w:rPr>
    </w:lvl>
  </w:abstractNum>
  <w:abstractNum w:abstractNumId="35" w15:restartNumberingAfterBreak="0">
    <w:nsid w:val="5284495C"/>
    <w:multiLevelType w:val="hybridMultilevel"/>
    <w:tmpl w:val="43F0BD1E"/>
    <w:lvl w:ilvl="0" w:tplc="A2366FB6">
      <w:start w:val="1"/>
      <w:numFmt w:val="decimal"/>
      <w:lvlText w:val="%1."/>
      <w:lvlJc w:val="left"/>
      <w:pPr>
        <w:ind w:left="120" w:hanging="178"/>
      </w:pPr>
      <w:rPr>
        <w:rFonts w:ascii="Arial" w:eastAsia="Arial" w:hAnsi="Arial" w:cs="Arial" w:hint="default"/>
        <w:b w:val="0"/>
        <w:bCs w:val="0"/>
        <w:i w:val="0"/>
        <w:iCs w:val="0"/>
        <w:spacing w:val="0"/>
        <w:w w:val="99"/>
        <w:sz w:val="16"/>
        <w:szCs w:val="16"/>
        <w:lang w:val="en-US" w:eastAsia="en-US" w:bidi="ar-SA"/>
      </w:rPr>
    </w:lvl>
    <w:lvl w:ilvl="1" w:tplc="052A93C0">
      <w:start w:val="1"/>
      <w:numFmt w:val="decimal"/>
      <w:lvlText w:val="%2."/>
      <w:lvlJc w:val="left"/>
      <w:pPr>
        <w:ind w:left="119" w:hanging="178"/>
        <w:jc w:val="right"/>
      </w:pPr>
      <w:rPr>
        <w:rFonts w:ascii="Arial" w:eastAsia="Arial" w:hAnsi="Arial" w:cs="Arial" w:hint="default"/>
        <w:b w:val="0"/>
        <w:bCs w:val="0"/>
        <w:i w:val="0"/>
        <w:iCs w:val="0"/>
        <w:spacing w:val="0"/>
        <w:w w:val="99"/>
        <w:sz w:val="16"/>
        <w:szCs w:val="16"/>
        <w:lang w:val="en-US" w:eastAsia="en-US" w:bidi="ar-SA"/>
      </w:rPr>
    </w:lvl>
    <w:lvl w:ilvl="2" w:tplc="C436D57A">
      <w:start w:val="1"/>
      <w:numFmt w:val="lowerLetter"/>
      <w:lvlText w:val="%3."/>
      <w:lvlJc w:val="left"/>
      <w:pPr>
        <w:ind w:left="119" w:hanging="178"/>
      </w:pPr>
      <w:rPr>
        <w:rFonts w:ascii="Arial" w:eastAsia="Arial" w:hAnsi="Arial" w:cs="Arial" w:hint="default"/>
        <w:b w:val="0"/>
        <w:bCs w:val="0"/>
        <w:i w:val="0"/>
        <w:iCs w:val="0"/>
        <w:spacing w:val="0"/>
        <w:w w:val="99"/>
        <w:sz w:val="16"/>
        <w:szCs w:val="16"/>
        <w:lang w:val="en-US" w:eastAsia="en-US" w:bidi="ar-SA"/>
      </w:rPr>
    </w:lvl>
    <w:lvl w:ilvl="3" w:tplc="4636E45A">
      <w:numFmt w:val="bullet"/>
      <w:lvlText w:val="•"/>
      <w:lvlJc w:val="left"/>
      <w:pPr>
        <w:ind w:left="1489" w:hanging="178"/>
      </w:pPr>
      <w:rPr>
        <w:rFonts w:hint="default"/>
        <w:lang w:val="en-US" w:eastAsia="en-US" w:bidi="ar-SA"/>
      </w:rPr>
    </w:lvl>
    <w:lvl w:ilvl="4" w:tplc="FC0AB0DE">
      <w:numFmt w:val="bullet"/>
      <w:lvlText w:val="•"/>
      <w:lvlJc w:val="left"/>
      <w:pPr>
        <w:ind w:left="1945" w:hanging="178"/>
      </w:pPr>
      <w:rPr>
        <w:rFonts w:hint="default"/>
        <w:lang w:val="en-US" w:eastAsia="en-US" w:bidi="ar-SA"/>
      </w:rPr>
    </w:lvl>
    <w:lvl w:ilvl="5" w:tplc="E598A67A">
      <w:numFmt w:val="bullet"/>
      <w:lvlText w:val="•"/>
      <w:lvlJc w:val="left"/>
      <w:pPr>
        <w:ind w:left="2401" w:hanging="178"/>
      </w:pPr>
      <w:rPr>
        <w:rFonts w:hint="default"/>
        <w:lang w:val="en-US" w:eastAsia="en-US" w:bidi="ar-SA"/>
      </w:rPr>
    </w:lvl>
    <w:lvl w:ilvl="6" w:tplc="0E5C37D4">
      <w:numFmt w:val="bullet"/>
      <w:lvlText w:val="•"/>
      <w:lvlJc w:val="left"/>
      <w:pPr>
        <w:ind w:left="2858" w:hanging="178"/>
      </w:pPr>
      <w:rPr>
        <w:rFonts w:hint="default"/>
        <w:lang w:val="en-US" w:eastAsia="en-US" w:bidi="ar-SA"/>
      </w:rPr>
    </w:lvl>
    <w:lvl w:ilvl="7" w:tplc="17EC1F50">
      <w:numFmt w:val="bullet"/>
      <w:lvlText w:val="•"/>
      <w:lvlJc w:val="left"/>
      <w:pPr>
        <w:ind w:left="3314" w:hanging="178"/>
      </w:pPr>
      <w:rPr>
        <w:rFonts w:hint="default"/>
        <w:lang w:val="en-US" w:eastAsia="en-US" w:bidi="ar-SA"/>
      </w:rPr>
    </w:lvl>
    <w:lvl w:ilvl="8" w:tplc="BA7A8F02">
      <w:numFmt w:val="bullet"/>
      <w:lvlText w:val="•"/>
      <w:lvlJc w:val="left"/>
      <w:pPr>
        <w:ind w:left="3771" w:hanging="178"/>
      </w:pPr>
      <w:rPr>
        <w:rFonts w:hint="default"/>
        <w:lang w:val="en-US" w:eastAsia="en-US" w:bidi="ar-SA"/>
      </w:rPr>
    </w:lvl>
  </w:abstractNum>
  <w:abstractNum w:abstractNumId="36" w15:restartNumberingAfterBreak="0">
    <w:nsid w:val="552E04E1"/>
    <w:multiLevelType w:val="hybridMultilevel"/>
    <w:tmpl w:val="6FA2358E"/>
    <w:lvl w:ilvl="0" w:tplc="C4EC0956">
      <w:start w:val="1"/>
      <w:numFmt w:val="lowerLetter"/>
      <w:lvlText w:val="%1."/>
      <w:lvlJc w:val="left"/>
      <w:pPr>
        <w:ind w:left="72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59206282"/>
    <w:multiLevelType w:val="hybridMultilevel"/>
    <w:tmpl w:val="885C9FF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15:restartNumberingAfterBreak="0">
    <w:nsid w:val="5B6C12B2"/>
    <w:multiLevelType w:val="hybridMultilevel"/>
    <w:tmpl w:val="246EF1EC"/>
    <w:lvl w:ilvl="0" w:tplc="389055EE">
      <w:start w:val="1"/>
      <w:numFmt w:val="upperRoman"/>
      <w:lvlText w:val="%1."/>
      <w:lvlJc w:val="left"/>
      <w:pPr>
        <w:ind w:left="828" w:hanging="720"/>
      </w:pPr>
      <w:rPr>
        <w:rFonts w:ascii="Times New Roman" w:eastAsia="Times New Roman" w:hAnsi="Times New Roman" w:hint="default"/>
        <w:b/>
        <w:bCs/>
        <w:spacing w:val="-1"/>
        <w:w w:val="99"/>
        <w:sz w:val="20"/>
        <w:szCs w:val="20"/>
      </w:rPr>
    </w:lvl>
    <w:lvl w:ilvl="1" w:tplc="47C23132">
      <w:start w:val="2"/>
      <w:numFmt w:val="decimal"/>
      <w:lvlText w:val="%2."/>
      <w:lvlJc w:val="left"/>
      <w:pPr>
        <w:ind w:left="972" w:hanging="432"/>
        <w:jc w:val="right"/>
      </w:pPr>
      <w:rPr>
        <w:rFonts w:ascii="Times New Roman" w:eastAsia="Times New Roman" w:hAnsi="Times New Roman" w:hint="default"/>
        <w:b/>
        <w:bCs/>
        <w:spacing w:val="1"/>
        <w:w w:val="99"/>
        <w:sz w:val="20"/>
        <w:szCs w:val="20"/>
      </w:rPr>
    </w:lvl>
    <w:lvl w:ilvl="2" w:tplc="C71281A6">
      <w:start w:val="1"/>
      <w:numFmt w:val="lowerLetter"/>
      <w:lvlText w:val="%3."/>
      <w:lvlJc w:val="left"/>
      <w:pPr>
        <w:ind w:left="1404" w:hanging="432"/>
        <w:jc w:val="right"/>
      </w:pPr>
      <w:rPr>
        <w:rFonts w:ascii="Times New Roman" w:eastAsia="Times New Roman" w:hAnsi="Times New Roman" w:hint="default"/>
        <w:b/>
        <w:bCs/>
        <w:spacing w:val="1"/>
        <w:w w:val="99"/>
        <w:position w:val="1"/>
        <w:sz w:val="20"/>
        <w:szCs w:val="20"/>
      </w:rPr>
    </w:lvl>
    <w:lvl w:ilvl="3" w:tplc="35AA3C68">
      <w:start w:val="1"/>
      <w:numFmt w:val="bullet"/>
      <w:lvlText w:val="•"/>
      <w:lvlJc w:val="left"/>
      <w:pPr>
        <w:ind w:left="1400" w:hanging="432"/>
      </w:pPr>
      <w:rPr>
        <w:rFonts w:hint="default"/>
      </w:rPr>
    </w:lvl>
    <w:lvl w:ilvl="4" w:tplc="DA38226E">
      <w:start w:val="1"/>
      <w:numFmt w:val="bullet"/>
      <w:lvlText w:val="•"/>
      <w:lvlJc w:val="left"/>
      <w:pPr>
        <w:ind w:left="2640" w:hanging="432"/>
      </w:pPr>
      <w:rPr>
        <w:rFonts w:hint="default"/>
      </w:rPr>
    </w:lvl>
    <w:lvl w:ilvl="5" w:tplc="45C64A28">
      <w:start w:val="1"/>
      <w:numFmt w:val="bullet"/>
      <w:lvlText w:val="•"/>
      <w:lvlJc w:val="left"/>
      <w:pPr>
        <w:ind w:left="3880" w:hanging="432"/>
      </w:pPr>
      <w:rPr>
        <w:rFonts w:hint="default"/>
      </w:rPr>
    </w:lvl>
    <w:lvl w:ilvl="6" w:tplc="4E4AD79C">
      <w:start w:val="1"/>
      <w:numFmt w:val="bullet"/>
      <w:lvlText w:val="•"/>
      <w:lvlJc w:val="left"/>
      <w:pPr>
        <w:ind w:left="5120" w:hanging="432"/>
      </w:pPr>
      <w:rPr>
        <w:rFonts w:hint="default"/>
      </w:rPr>
    </w:lvl>
    <w:lvl w:ilvl="7" w:tplc="0CF0B9D0">
      <w:start w:val="1"/>
      <w:numFmt w:val="bullet"/>
      <w:lvlText w:val="•"/>
      <w:lvlJc w:val="left"/>
      <w:pPr>
        <w:ind w:left="6360" w:hanging="432"/>
      </w:pPr>
      <w:rPr>
        <w:rFonts w:hint="default"/>
      </w:rPr>
    </w:lvl>
    <w:lvl w:ilvl="8" w:tplc="00B434E6">
      <w:start w:val="1"/>
      <w:numFmt w:val="bullet"/>
      <w:lvlText w:val="•"/>
      <w:lvlJc w:val="left"/>
      <w:pPr>
        <w:ind w:left="7600" w:hanging="432"/>
      </w:pPr>
      <w:rPr>
        <w:rFonts w:hint="default"/>
      </w:rPr>
    </w:lvl>
  </w:abstractNum>
  <w:abstractNum w:abstractNumId="39" w15:restartNumberingAfterBreak="0">
    <w:nsid w:val="5C5D14A7"/>
    <w:multiLevelType w:val="hybridMultilevel"/>
    <w:tmpl w:val="DB7013BE"/>
    <w:lvl w:ilvl="0" w:tplc="D0828EC2">
      <w:start w:val="1"/>
      <w:numFmt w:val="lowerLetter"/>
      <w:lvlText w:val="%1."/>
      <w:lvlJc w:val="left"/>
      <w:pPr>
        <w:ind w:left="119" w:hanging="178"/>
      </w:pPr>
      <w:rPr>
        <w:rFonts w:ascii="Arial" w:eastAsia="Arial" w:hAnsi="Arial" w:cs="Arial" w:hint="default"/>
        <w:b w:val="0"/>
        <w:bCs w:val="0"/>
        <w:i w:val="0"/>
        <w:iCs w:val="0"/>
        <w:spacing w:val="0"/>
        <w:w w:val="99"/>
        <w:sz w:val="16"/>
        <w:szCs w:val="16"/>
        <w:lang w:val="en-US" w:eastAsia="en-US" w:bidi="ar-SA"/>
      </w:rPr>
    </w:lvl>
    <w:lvl w:ilvl="1" w:tplc="2BE8CBEA">
      <w:numFmt w:val="bullet"/>
      <w:lvlText w:val="•"/>
      <w:lvlJc w:val="left"/>
      <w:pPr>
        <w:ind w:left="576" w:hanging="178"/>
      </w:pPr>
      <w:rPr>
        <w:rFonts w:hint="default"/>
        <w:lang w:val="en-US" w:eastAsia="en-US" w:bidi="ar-SA"/>
      </w:rPr>
    </w:lvl>
    <w:lvl w:ilvl="2" w:tplc="455C29A2">
      <w:numFmt w:val="bullet"/>
      <w:lvlText w:val="•"/>
      <w:lvlJc w:val="left"/>
      <w:pPr>
        <w:ind w:left="1032" w:hanging="178"/>
      </w:pPr>
      <w:rPr>
        <w:rFonts w:hint="default"/>
        <w:lang w:val="en-US" w:eastAsia="en-US" w:bidi="ar-SA"/>
      </w:rPr>
    </w:lvl>
    <w:lvl w:ilvl="3" w:tplc="7FDCAE50">
      <w:numFmt w:val="bullet"/>
      <w:lvlText w:val="•"/>
      <w:lvlJc w:val="left"/>
      <w:pPr>
        <w:ind w:left="1489" w:hanging="178"/>
      </w:pPr>
      <w:rPr>
        <w:rFonts w:hint="default"/>
        <w:lang w:val="en-US" w:eastAsia="en-US" w:bidi="ar-SA"/>
      </w:rPr>
    </w:lvl>
    <w:lvl w:ilvl="4" w:tplc="C1B49076">
      <w:numFmt w:val="bullet"/>
      <w:lvlText w:val="•"/>
      <w:lvlJc w:val="left"/>
      <w:pPr>
        <w:ind w:left="1945" w:hanging="178"/>
      </w:pPr>
      <w:rPr>
        <w:rFonts w:hint="default"/>
        <w:lang w:val="en-US" w:eastAsia="en-US" w:bidi="ar-SA"/>
      </w:rPr>
    </w:lvl>
    <w:lvl w:ilvl="5" w:tplc="78641BE4">
      <w:numFmt w:val="bullet"/>
      <w:lvlText w:val="•"/>
      <w:lvlJc w:val="left"/>
      <w:pPr>
        <w:ind w:left="2401" w:hanging="178"/>
      </w:pPr>
      <w:rPr>
        <w:rFonts w:hint="default"/>
        <w:lang w:val="en-US" w:eastAsia="en-US" w:bidi="ar-SA"/>
      </w:rPr>
    </w:lvl>
    <w:lvl w:ilvl="6" w:tplc="64EA021E">
      <w:numFmt w:val="bullet"/>
      <w:lvlText w:val="•"/>
      <w:lvlJc w:val="left"/>
      <w:pPr>
        <w:ind w:left="2858" w:hanging="178"/>
      </w:pPr>
      <w:rPr>
        <w:rFonts w:hint="default"/>
        <w:lang w:val="en-US" w:eastAsia="en-US" w:bidi="ar-SA"/>
      </w:rPr>
    </w:lvl>
    <w:lvl w:ilvl="7" w:tplc="9CACF264">
      <w:numFmt w:val="bullet"/>
      <w:lvlText w:val="•"/>
      <w:lvlJc w:val="left"/>
      <w:pPr>
        <w:ind w:left="3314" w:hanging="178"/>
      </w:pPr>
      <w:rPr>
        <w:rFonts w:hint="default"/>
        <w:lang w:val="en-US" w:eastAsia="en-US" w:bidi="ar-SA"/>
      </w:rPr>
    </w:lvl>
    <w:lvl w:ilvl="8" w:tplc="921A6B30">
      <w:numFmt w:val="bullet"/>
      <w:lvlText w:val="•"/>
      <w:lvlJc w:val="left"/>
      <w:pPr>
        <w:ind w:left="3771" w:hanging="178"/>
      </w:pPr>
      <w:rPr>
        <w:rFonts w:hint="default"/>
        <w:lang w:val="en-US" w:eastAsia="en-US" w:bidi="ar-SA"/>
      </w:rPr>
    </w:lvl>
  </w:abstractNum>
  <w:abstractNum w:abstractNumId="40" w15:restartNumberingAfterBreak="0">
    <w:nsid w:val="5D777160"/>
    <w:multiLevelType w:val="hybridMultilevel"/>
    <w:tmpl w:val="5F1E61F4"/>
    <w:lvl w:ilvl="0" w:tplc="66568B12">
      <w:start w:val="2"/>
      <w:numFmt w:val="decimal"/>
      <w:lvlText w:val="(%1)"/>
      <w:lvlJc w:val="left"/>
      <w:pPr>
        <w:ind w:left="120" w:hanging="239"/>
      </w:pPr>
      <w:rPr>
        <w:rFonts w:ascii="Arial" w:eastAsia="Arial" w:hAnsi="Arial" w:cs="Arial" w:hint="default"/>
        <w:b w:val="0"/>
        <w:bCs w:val="0"/>
        <w:i w:val="0"/>
        <w:iCs w:val="0"/>
        <w:spacing w:val="-1"/>
        <w:w w:val="99"/>
        <w:sz w:val="16"/>
        <w:szCs w:val="16"/>
        <w:lang w:val="en-US" w:eastAsia="en-US" w:bidi="ar-SA"/>
      </w:rPr>
    </w:lvl>
    <w:lvl w:ilvl="1" w:tplc="D59C4900">
      <w:numFmt w:val="bullet"/>
      <w:lvlText w:val="•"/>
      <w:lvlJc w:val="left"/>
      <w:pPr>
        <w:ind w:left="568" w:hanging="239"/>
      </w:pPr>
      <w:rPr>
        <w:rFonts w:hint="default"/>
        <w:lang w:val="en-US" w:eastAsia="en-US" w:bidi="ar-SA"/>
      </w:rPr>
    </w:lvl>
    <w:lvl w:ilvl="2" w:tplc="E5546FEA">
      <w:numFmt w:val="bullet"/>
      <w:lvlText w:val="•"/>
      <w:lvlJc w:val="left"/>
      <w:pPr>
        <w:ind w:left="1017" w:hanging="239"/>
      </w:pPr>
      <w:rPr>
        <w:rFonts w:hint="default"/>
        <w:lang w:val="en-US" w:eastAsia="en-US" w:bidi="ar-SA"/>
      </w:rPr>
    </w:lvl>
    <w:lvl w:ilvl="3" w:tplc="C34CE3CE">
      <w:numFmt w:val="bullet"/>
      <w:lvlText w:val="•"/>
      <w:lvlJc w:val="left"/>
      <w:pPr>
        <w:ind w:left="1466" w:hanging="239"/>
      </w:pPr>
      <w:rPr>
        <w:rFonts w:hint="default"/>
        <w:lang w:val="en-US" w:eastAsia="en-US" w:bidi="ar-SA"/>
      </w:rPr>
    </w:lvl>
    <w:lvl w:ilvl="4" w:tplc="04E04750">
      <w:numFmt w:val="bullet"/>
      <w:lvlText w:val="•"/>
      <w:lvlJc w:val="left"/>
      <w:pPr>
        <w:ind w:left="1915" w:hanging="239"/>
      </w:pPr>
      <w:rPr>
        <w:rFonts w:hint="default"/>
        <w:lang w:val="en-US" w:eastAsia="en-US" w:bidi="ar-SA"/>
      </w:rPr>
    </w:lvl>
    <w:lvl w:ilvl="5" w:tplc="330CC616">
      <w:numFmt w:val="bullet"/>
      <w:lvlText w:val="•"/>
      <w:lvlJc w:val="left"/>
      <w:pPr>
        <w:ind w:left="2363" w:hanging="239"/>
      </w:pPr>
      <w:rPr>
        <w:rFonts w:hint="default"/>
        <w:lang w:val="en-US" w:eastAsia="en-US" w:bidi="ar-SA"/>
      </w:rPr>
    </w:lvl>
    <w:lvl w:ilvl="6" w:tplc="B91846B6">
      <w:numFmt w:val="bullet"/>
      <w:lvlText w:val="•"/>
      <w:lvlJc w:val="left"/>
      <w:pPr>
        <w:ind w:left="2812" w:hanging="239"/>
      </w:pPr>
      <w:rPr>
        <w:rFonts w:hint="default"/>
        <w:lang w:val="en-US" w:eastAsia="en-US" w:bidi="ar-SA"/>
      </w:rPr>
    </w:lvl>
    <w:lvl w:ilvl="7" w:tplc="430A5AD2">
      <w:numFmt w:val="bullet"/>
      <w:lvlText w:val="•"/>
      <w:lvlJc w:val="left"/>
      <w:pPr>
        <w:ind w:left="3261" w:hanging="239"/>
      </w:pPr>
      <w:rPr>
        <w:rFonts w:hint="default"/>
        <w:lang w:val="en-US" w:eastAsia="en-US" w:bidi="ar-SA"/>
      </w:rPr>
    </w:lvl>
    <w:lvl w:ilvl="8" w:tplc="87EE6090">
      <w:numFmt w:val="bullet"/>
      <w:lvlText w:val="•"/>
      <w:lvlJc w:val="left"/>
      <w:pPr>
        <w:ind w:left="3710" w:hanging="239"/>
      </w:pPr>
      <w:rPr>
        <w:rFonts w:hint="default"/>
        <w:lang w:val="en-US" w:eastAsia="en-US" w:bidi="ar-SA"/>
      </w:rPr>
    </w:lvl>
  </w:abstractNum>
  <w:abstractNum w:abstractNumId="41" w15:restartNumberingAfterBreak="0">
    <w:nsid w:val="61276A9C"/>
    <w:multiLevelType w:val="hybridMultilevel"/>
    <w:tmpl w:val="853A81D8"/>
    <w:lvl w:ilvl="0" w:tplc="C248C9C2">
      <w:start w:val="1"/>
      <w:numFmt w:val="lowerLetter"/>
      <w:lvlText w:val="%1."/>
      <w:lvlJc w:val="left"/>
      <w:pPr>
        <w:ind w:left="120" w:hanging="178"/>
      </w:pPr>
      <w:rPr>
        <w:rFonts w:ascii="Arial" w:eastAsia="Arial" w:hAnsi="Arial" w:cs="Arial" w:hint="default"/>
        <w:b w:val="0"/>
        <w:bCs w:val="0"/>
        <w:i w:val="0"/>
        <w:iCs w:val="0"/>
        <w:spacing w:val="0"/>
        <w:w w:val="99"/>
        <w:sz w:val="16"/>
        <w:szCs w:val="16"/>
        <w:lang w:val="en-US" w:eastAsia="en-US" w:bidi="ar-SA"/>
      </w:rPr>
    </w:lvl>
    <w:lvl w:ilvl="1" w:tplc="9F6A3540">
      <w:numFmt w:val="bullet"/>
      <w:lvlText w:val="•"/>
      <w:lvlJc w:val="left"/>
      <w:pPr>
        <w:ind w:left="576" w:hanging="178"/>
      </w:pPr>
      <w:rPr>
        <w:rFonts w:hint="default"/>
        <w:lang w:val="en-US" w:eastAsia="en-US" w:bidi="ar-SA"/>
      </w:rPr>
    </w:lvl>
    <w:lvl w:ilvl="2" w:tplc="5E8C8606">
      <w:numFmt w:val="bullet"/>
      <w:lvlText w:val="•"/>
      <w:lvlJc w:val="left"/>
      <w:pPr>
        <w:ind w:left="1032" w:hanging="178"/>
      </w:pPr>
      <w:rPr>
        <w:rFonts w:hint="default"/>
        <w:lang w:val="en-US" w:eastAsia="en-US" w:bidi="ar-SA"/>
      </w:rPr>
    </w:lvl>
    <w:lvl w:ilvl="3" w:tplc="27461814">
      <w:numFmt w:val="bullet"/>
      <w:lvlText w:val="•"/>
      <w:lvlJc w:val="left"/>
      <w:pPr>
        <w:ind w:left="1489" w:hanging="178"/>
      </w:pPr>
      <w:rPr>
        <w:rFonts w:hint="default"/>
        <w:lang w:val="en-US" w:eastAsia="en-US" w:bidi="ar-SA"/>
      </w:rPr>
    </w:lvl>
    <w:lvl w:ilvl="4" w:tplc="17429100">
      <w:numFmt w:val="bullet"/>
      <w:lvlText w:val="•"/>
      <w:lvlJc w:val="left"/>
      <w:pPr>
        <w:ind w:left="1945" w:hanging="178"/>
      </w:pPr>
      <w:rPr>
        <w:rFonts w:hint="default"/>
        <w:lang w:val="en-US" w:eastAsia="en-US" w:bidi="ar-SA"/>
      </w:rPr>
    </w:lvl>
    <w:lvl w:ilvl="5" w:tplc="18A27458">
      <w:numFmt w:val="bullet"/>
      <w:lvlText w:val="•"/>
      <w:lvlJc w:val="left"/>
      <w:pPr>
        <w:ind w:left="2402" w:hanging="178"/>
      </w:pPr>
      <w:rPr>
        <w:rFonts w:hint="default"/>
        <w:lang w:val="en-US" w:eastAsia="en-US" w:bidi="ar-SA"/>
      </w:rPr>
    </w:lvl>
    <w:lvl w:ilvl="6" w:tplc="D068B65E">
      <w:numFmt w:val="bullet"/>
      <w:lvlText w:val="•"/>
      <w:lvlJc w:val="left"/>
      <w:pPr>
        <w:ind w:left="2858" w:hanging="178"/>
      </w:pPr>
      <w:rPr>
        <w:rFonts w:hint="default"/>
        <w:lang w:val="en-US" w:eastAsia="en-US" w:bidi="ar-SA"/>
      </w:rPr>
    </w:lvl>
    <w:lvl w:ilvl="7" w:tplc="D8D4D4BC">
      <w:numFmt w:val="bullet"/>
      <w:lvlText w:val="•"/>
      <w:lvlJc w:val="left"/>
      <w:pPr>
        <w:ind w:left="3314" w:hanging="178"/>
      </w:pPr>
      <w:rPr>
        <w:rFonts w:hint="default"/>
        <w:lang w:val="en-US" w:eastAsia="en-US" w:bidi="ar-SA"/>
      </w:rPr>
    </w:lvl>
    <w:lvl w:ilvl="8" w:tplc="D408C9D6">
      <w:numFmt w:val="bullet"/>
      <w:lvlText w:val="•"/>
      <w:lvlJc w:val="left"/>
      <w:pPr>
        <w:ind w:left="3771" w:hanging="178"/>
      </w:pPr>
      <w:rPr>
        <w:rFonts w:hint="default"/>
        <w:lang w:val="en-US" w:eastAsia="en-US" w:bidi="ar-SA"/>
      </w:rPr>
    </w:lvl>
  </w:abstractNum>
  <w:abstractNum w:abstractNumId="42" w15:restartNumberingAfterBreak="0">
    <w:nsid w:val="642709E2"/>
    <w:multiLevelType w:val="hybridMultilevel"/>
    <w:tmpl w:val="4A8AEBF6"/>
    <w:lvl w:ilvl="0" w:tplc="3064B996">
      <w:start w:val="1"/>
      <w:numFmt w:val="lowerRoman"/>
      <w:lvlText w:val="(%1)"/>
      <w:lvlJc w:val="left"/>
      <w:pPr>
        <w:ind w:left="2160" w:hanging="72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43" w15:restartNumberingAfterBreak="0">
    <w:nsid w:val="655A0903"/>
    <w:multiLevelType w:val="hybridMultilevel"/>
    <w:tmpl w:val="E9F4B9A6"/>
    <w:lvl w:ilvl="0" w:tplc="9182B760">
      <w:start w:val="1"/>
      <w:numFmt w:val="lowerLetter"/>
      <w:lvlText w:val="%1."/>
      <w:lvlJc w:val="left"/>
      <w:pPr>
        <w:ind w:left="119" w:hanging="178"/>
      </w:pPr>
      <w:rPr>
        <w:rFonts w:ascii="Arial" w:eastAsia="Arial" w:hAnsi="Arial" w:cs="Arial" w:hint="default"/>
        <w:b w:val="0"/>
        <w:bCs w:val="0"/>
        <w:i w:val="0"/>
        <w:iCs w:val="0"/>
        <w:spacing w:val="0"/>
        <w:w w:val="99"/>
        <w:sz w:val="16"/>
        <w:szCs w:val="16"/>
        <w:lang w:val="en-US" w:eastAsia="en-US" w:bidi="ar-SA"/>
      </w:rPr>
    </w:lvl>
    <w:lvl w:ilvl="1" w:tplc="87542434">
      <w:numFmt w:val="bullet"/>
      <w:lvlText w:val="•"/>
      <w:lvlJc w:val="left"/>
      <w:pPr>
        <w:ind w:left="576" w:hanging="178"/>
      </w:pPr>
      <w:rPr>
        <w:rFonts w:hint="default"/>
        <w:lang w:val="en-US" w:eastAsia="en-US" w:bidi="ar-SA"/>
      </w:rPr>
    </w:lvl>
    <w:lvl w:ilvl="2" w:tplc="40A8BBF2">
      <w:numFmt w:val="bullet"/>
      <w:lvlText w:val="•"/>
      <w:lvlJc w:val="left"/>
      <w:pPr>
        <w:ind w:left="1032" w:hanging="178"/>
      </w:pPr>
      <w:rPr>
        <w:rFonts w:hint="default"/>
        <w:lang w:val="en-US" w:eastAsia="en-US" w:bidi="ar-SA"/>
      </w:rPr>
    </w:lvl>
    <w:lvl w:ilvl="3" w:tplc="C65C43F8">
      <w:numFmt w:val="bullet"/>
      <w:lvlText w:val="•"/>
      <w:lvlJc w:val="left"/>
      <w:pPr>
        <w:ind w:left="1489" w:hanging="178"/>
      </w:pPr>
      <w:rPr>
        <w:rFonts w:hint="default"/>
        <w:lang w:val="en-US" w:eastAsia="en-US" w:bidi="ar-SA"/>
      </w:rPr>
    </w:lvl>
    <w:lvl w:ilvl="4" w:tplc="02143592">
      <w:numFmt w:val="bullet"/>
      <w:lvlText w:val="•"/>
      <w:lvlJc w:val="left"/>
      <w:pPr>
        <w:ind w:left="1945" w:hanging="178"/>
      </w:pPr>
      <w:rPr>
        <w:rFonts w:hint="default"/>
        <w:lang w:val="en-US" w:eastAsia="en-US" w:bidi="ar-SA"/>
      </w:rPr>
    </w:lvl>
    <w:lvl w:ilvl="5" w:tplc="8796EBA8">
      <w:numFmt w:val="bullet"/>
      <w:lvlText w:val="•"/>
      <w:lvlJc w:val="left"/>
      <w:pPr>
        <w:ind w:left="2401" w:hanging="178"/>
      </w:pPr>
      <w:rPr>
        <w:rFonts w:hint="default"/>
        <w:lang w:val="en-US" w:eastAsia="en-US" w:bidi="ar-SA"/>
      </w:rPr>
    </w:lvl>
    <w:lvl w:ilvl="6" w:tplc="3D6A646A">
      <w:numFmt w:val="bullet"/>
      <w:lvlText w:val="•"/>
      <w:lvlJc w:val="left"/>
      <w:pPr>
        <w:ind w:left="2858" w:hanging="178"/>
      </w:pPr>
      <w:rPr>
        <w:rFonts w:hint="default"/>
        <w:lang w:val="en-US" w:eastAsia="en-US" w:bidi="ar-SA"/>
      </w:rPr>
    </w:lvl>
    <w:lvl w:ilvl="7" w:tplc="B93A6F08">
      <w:numFmt w:val="bullet"/>
      <w:lvlText w:val="•"/>
      <w:lvlJc w:val="left"/>
      <w:pPr>
        <w:ind w:left="3314" w:hanging="178"/>
      </w:pPr>
      <w:rPr>
        <w:rFonts w:hint="default"/>
        <w:lang w:val="en-US" w:eastAsia="en-US" w:bidi="ar-SA"/>
      </w:rPr>
    </w:lvl>
    <w:lvl w:ilvl="8" w:tplc="0BA03BEC">
      <w:numFmt w:val="bullet"/>
      <w:lvlText w:val="•"/>
      <w:lvlJc w:val="left"/>
      <w:pPr>
        <w:ind w:left="3771" w:hanging="178"/>
      </w:pPr>
      <w:rPr>
        <w:rFonts w:hint="default"/>
        <w:lang w:val="en-US" w:eastAsia="en-US" w:bidi="ar-SA"/>
      </w:rPr>
    </w:lvl>
  </w:abstractNum>
  <w:abstractNum w:abstractNumId="44" w15:restartNumberingAfterBreak="0">
    <w:nsid w:val="671028C4"/>
    <w:multiLevelType w:val="hybridMultilevel"/>
    <w:tmpl w:val="14765414"/>
    <w:lvl w:ilvl="0" w:tplc="3FF2917E">
      <w:start w:val="1"/>
      <w:numFmt w:val="decimal"/>
      <w:lvlText w:val="%1."/>
      <w:lvlJc w:val="left"/>
      <w:pPr>
        <w:ind w:left="867" w:hanging="435"/>
      </w:pPr>
      <w:rPr>
        <w:rFonts w:hint="default"/>
        <w:b/>
      </w:rPr>
    </w:lvl>
    <w:lvl w:ilvl="1" w:tplc="04090019" w:tentative="1">
      <w:start w:val="1"/>
      <w:numFmt w:val="lowerLetter"/>
      <w:lvlText w:val="%2."/>
      <w:lvlJc w:val="left"/>
      <w:pPr>
        <w:ind w:left="1512" w:hanging="360"/>
      </w:pPr>
    </w:lvl>
    <w:lvl w:ilvl="2" w:tplc="0409001B" w:tentative="1">
      <w:start w:val="1"/>
      <w:numFmt w:val="lowerRoman"/>
      <w:lvlText w:val="%3."/>
      <w:lvlJc w:val="right"/>
      <w:pPr>
        <w:ind w:left="2232" w:hanging="180"/>
      </w:pPr>
    </w:lvl>
    <w:lvl w:ilvl="3" w:tplc="0409000F" w:tentative="1">
      <w:start w:val="1"/>
      <w:numFmt w:val="decimal"/>
      <w:lvlText w:val="%4."/>
      <w:lvlJc w:val="left"/>
      <w:pPr>
        <w:ind w:left="2952" w:hanging="360"/>
      </w:pPr>
    </w:lvl>
    <w:lvl w:ilvl="4" w:tplc="04090019" w:tentative="1">
      <w:start w:val="1"/>
      <w:numFmt w:val="lowerLetter"/>
      <w:lvlText w:val="%5."/>
      <w:lvlJc w:val="left"/>
      <w:pPr>
        <w:ind w:left="3672" w:hanging="360"/>
      </w:pPr>
    </w:lvl>
    <w:lvl w:ilvl="5" w:tplc="0409001B" w:tentative="1">
      <w:start w:val="1"/>
      <w:numFmt w:val="lowerRoman"/>
      <w:lvlText w:val="%6."/>
      <w:lvlJc w:val="right"/>
      <w:pPr>
        <w:ind w:left="4392" w:hanging="180"/>
      </w:pPr>
    </w:lvl>
    <w:lvl w:ilvl="6" w:tplc="0409000F" w:tentative="1">
      <w:start w:val="1"/>
      <w:numFmt w:val="decimal"/>
      <w:lvlText w:val="%7."/>
      <w:lvlJc w:val="left"/>
      <w:pPr>
        <w:ind w:left="5112" w:hanging="360"/>
      </w:pPr>
    </w:lvl>
    <w:lvl w:ilvl="7" w:tplc="04090019" w:tentative="1">
      <w:start w:val="1"/>
      <w:numFmt w:val="lowerLetter"/>
      <w:lvlText w:val="%8."/>
      <w:lvlJc w:val="left"/>
      <w:pPr>
        <w:ind w:left="5832" w:hanging="360"/>
      </w:pPr>
    </w:lvl>
    <w:lvl w:ilvl="8" w:tplc="0409001B" w:tentative="1">
      <w:start w:val="1"/>
      <w:numFmt w:val="lowerRoman"/>
      <w:lvlText w:val="%9."/>
      <w:lvlJc w:val="right"/>
      <w:pPr>
        <w:ind w:left="6552" w:hanging="180"/>
      </w:pPr>
    </w:lvl>
  </w:abstractNum>
  <w:abstractNum w:abstractNumId="45" w15:restartNumberingAfterBreak="0">
    <w:nsid w:val="6B8C385D"/>
    <w:multiLevelType w:val="hybridMultilevel"/>
    <w:tmpl w:val="89088AF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6" w15:restartNumberingAfterBreak="0">
    <w:nsid w:val="6E707CEC"/>
    <w:multiLevelType w:val="hybridMultilevel"/>
    <w:tmpl w:val="60DC6326"/>
    <w:lvl w:ilvl="0" w:tplc="3752AEF8">
      <w:start w:val="1"/>
      <w:numFmt w:val="lowerLetter"/>
      <w:lvlText w:val="%1."/>
      <w:lvlJc w:val="left"/>
      <w:pPr>
        <w:ind w:left="120" w:hanging="178"/>
      </w:pPr>
      <w:rPr>
        <w:rFonts w:ascii="Arial" w:eastAsia="Arial" w:hAnsi="Arial" w:cs="Arial" w:hint="default"/>
        <w:b w:val="0"/>
        <w:bCs w:val="0"/>
        <w:i w:val="0"/>
        <w:iCs w:val="0"/>
        <w:spacing w:val="0"/>
        <w:w w:val="99"/>
        <w:sz w:val="16"/>
        <w:szCs w:val="16"/>
        <w:lang w:val="en-US" w:eastAsia="en-US" w:bidi="ar-SA"/>
      </w:rPr>
    </w:lvl>
    <w:lvl w:ilvl="1" w:tplc="0786155A">
      <w:numFmt w:val="bullet"/>
      <w:lvlText w:val="•"/>
      <w:lvlJc w:val="left"/>
      <w:pPr>
        <w:ind w:left="576" w:hanging="178"/>
      </w:pPr>
      <w:rPr>
        <w:rFonts w:hint="default"/>
        <w:lang w:val="en-US" w:eastAsia="en-US" w:bidi="ar-SA"/>
      </w:rPr>
    </w:lvl>
    <w:lvl w:ilvl="2" w:tplc="8ED86C98">
      <w:numFmt w:val="bullet"/>
      <w:lvlText w:val="•"/>
      <w:lvlJc w:val="left"/>
      <w:pPr>
        <w:ind w:left="1032" w:hanging="178"/>
      </w:pPr>
      <w:rPr>
        <w:rFonts w:hint="default"/>
        <w:lang w:val="en-US" w:eastAsia="en-US" w:bidi="ar-SA"/>
      </w:rPr>
    </w:lvl>
    <w:lvl w:ilvl="3" w:tplc="6D7CA1BE">
      <w:numFmt w:val="bullet"/>
      <w:lvlText w:val="•"/>
      <w:lvlJc w:val="left"/>
      <w:pPr>
        <w:ind w:left="1489" w:hanging="178"/>
      </w:pPr>
      <w:rPr>
        <w:rFonts w:hint="default"/>
        <w:lang w:val="en-US" w:eastAsia="en-US" w:bidi="ar-SA"/>
      </w:rPr>
    </w:lvl>
    <w:lvl w:ilvl="4" w:tplc="82EC3A40">
      <w:numFmt w:val="bullet"/>
      <w:lvlText w:val="•"/>
      <w:lvlJc w:val="left"/>
      <w:pPr>
        <w:ind w:left="1945" w:hanging="178"/>
      </w:pPr>
      <w:rPr>
        <w:rFonts w:hint="default"/>
        <w:lang w:val="en-US" w:eastAsia="en-US" w:bidi="ar-SA"/>
      </w:rPr>
    </w:lvl>
    <w:lvl w:ilvl="5" w:tplc="05060A50">
      <w:numFmt w:val="bullet"/>
      <w:lvlText w:val="•"/>
      <w:lvlJc w:val="left"/>
      <w:pPr>
        <w:ind w:left="2401" w:hanging="178"/>
      </w:pPr>
      <w:rPr>
        <w:rFonts w:hint="default"/>
        <w:lang w:val="en-US" w:eastAsia="en-US" w:bidi="ar-SA"/>
      </w:rPr>
    </w:lvl>
    <w:lvl w:ilvl="6" w:tplc="DBB43E62">
      <w:numFmt w:val="bullet"/>
      <w:lvlText w:val="•"/>
      <w:lvlJc w:val="left"/>
      <w:pPr>
        <w:ind w:left="2858" w:hanging="178"/>
      </w:pPr>
      <w:rPr>
        <w:rFonts w:hint="default"/>
        <w:lang w:val="en-US" w:eastAsia="en-US" w:bidi="ar-SA"/>
      </w:rPr>
    </w:lvl>
    <w:lvl w:ilvl="7" w:tplc="A882F062">
      <w:numFmt w:val="bullet"/>
      <w:lvlText w:val="•"/>
      <w:lvlJc w:val="left"/>
      <w:pPr>
        <w:ind w:left="3314" w:hanging="178"/>
      </w:pPr>
      <w:rPr>
        <w:rFonts w:hint="default"/>
        <w:lang w:val="en-US" w:eastAsia="en-US" w:bidi="ar-SA"/>
      </w:rPr>
    </w:lvl>
    <w:lvl w:ilvl="8" w:tplc="98544E4A">
      <w:numFmt w:val="bullet"/>
      <w:lvlText w:val="•"/>
      <w:lvlJc w:val="left"/>
      <w:pPr>
        <w:ind w:left="3771" w:hanging="178"/>
      </w:pPr>
      <w:rPr>
        <w:rFonts w:hint="default"/>
        <w:lang w:val="en-US" w:eastAsia="en-US" w:bidi="ar-SA"/>
      </w:rPr>
    </w:lvl>
  </w:abstractNum>
  <w:abstractNum w:abstractNumId="47" w15:restartNumberingAfterBreak="0">
    <w:nsid w:val="704262FD"/>
    <w:multiLevelType w:val="hybridMultilevel"/>
    <w:tmpl w:val="B4B033B6"/>
    <w:lvl w:ilvl="0" w:tplc="15388AE0">
      <w:start w:val="1"/>
      <w:numFmt w:val="lowerLetter"/>
      <w:lvlText w:val="%1."/>
      <w:lvlJc w:val="left"/>
      <w:pPr>
        <w:ind w:left="120" w:hanging="222"/>
      </w:pPr>
      <w:rPr>
        <w:rFonts w:ascii="Arial" w:eastAsia="Arial" w:hAnsi="Arial" w:cs="Arial" w:hint="default"/>
        <w:b w:val="0"/>
        <w:bCs w:val="0"/>
        <w:i w:val="0"/>
        <w:iCs w:val="0"/>
        <w:spacing w:val="0"/>
        <w:w w:val="99"/>
        <w:sz w:val="16"/>
        <w:szCs w:val="16"/>
        <w:lang w:val="en-US" w:eastAsia="en-US" w:bidi="ar-SA"/>
      </w:rPr>
    </w:lvl>
    <w:lvl w:ilvl="1" w:tplc="538EEA46">
      <w:numFmt w:val="bullet"/>
      <w:lvlText w:val="•"/>
      <w:lvlJc w:val="left"/>
      <w:pPr>
        <w:ind w:left="576" w:hanging="222"/>
      </w:pPr>
      <w:rPr>
        <w:rFonts w:hint="default"/>
        <w:lang w:val="en-US" w:eastAsia="en-US" w:bidi="ar-SA"/>
      </w:rPr>
    </w:lvl>
    <w:lvl w:ilvl="2" w:tplc="274E23B6">
      <w:numFmt w:val="bullet"/>
      <w:lvlText w:val="•"/>
      <w:lvlJc w:val="left"/>
      <w:pPr>
        <w:ind w:left="1032" w:hanging="222"/>
      </w:pPr>
      <w:rPr>
        <w:rFonts w:hint="default"/>
        <w:lang w:val="en-US" w:eastAsia="en-US" w:bidi="ar-SA"/>
      </w:rPr>
    </w:lvl>
    <w:lvl w:ilvl="3" w:tplc="48DE0464">
      <w:numFmt w:val="bullet"/>
      <w:lvlText w:val="•"/>
      <w:lvlJc w:val="left"/>
      <w:pPr>
        <w:ind w:left="1489" w:hanging="222"/>
      </w:pPr>
      <w:rPr>
        <w:rFonts w:hint="default"/>
        <w:lang w:val="en-US" w:eastAsia="en-US" w:bidi="ar-SA"/>
      </w:rPr>
    </w:lvl>
    <w:lvl w:ilvl="4" w:tplc="D142600E">
      <w:numFmt w:val="bullet"/>
      <w:lvlText w:val="•"/>
      <w:lvlJc w:val="left"/>
      <w:pPr>
        <w:ind w:left="1945" w:hanging="222"/>
      </w:pPr>
      <w:rPr>
        <w:rFonts w:hint="default"/>
        <w:lang w:val="en-US" w:eastAsia="en-US" w:bidi="ar-SA"/>
      </w:rPr>
    </w:lvl>
    <w:lvl w:ilvl="5" w:tplc="9536ABDA">
      <w:numFmt w:val="bullet"/>
      <w:lvlText w:val="•"/>
      <w:lvlJc w:val="left"/>
      <w:pPr>
        <w:ind w:left="2401" w:hanging="222"/>
      </w:pPr>
      <w:rPr>
        <w:rFonts w:hint="default"/>
        <w:lang w:val="en-US" w:eastAsia="en-US" w:bidi="ar-SA"/>
      </w:rPr>
    </w:lvl>
    <w:lvl w:ilvl="6" w:tplc="70AA9CFA">
      <w:numFmt w:val="bullet"/>
      <w:lvlText w:val="•"/>
      <w:lvlJc w:val="left"/>
      <w:pPr>
        <w:ind w:left="2858" w:hanging="222"/>
      </w:pPr>
      <w:rPr>
        <w:rFonts w:hint="default"/>
        <w:lang w:val="en-US" w:eastAsia="en-US" w:bidi="ar-SA"/>
      </w:rPr>
    </w:lvl>
    <w:lvl w:ilvl="7" w:tplc="A56EE0D8">
      <w:numFmt w:val="bullet"/>
      <w:lvlText w:val="•"/>
      <w:lvlJc w:val="left"/>
      <w:pPr>
        <w:ind w:left="3314" w:hanging="222"/>
      </w:pPr>
      <w:rPr>
        <w:rFonts w:hint="default"/>
        <w:lang w:val="en-US" w:eastAsia="en-US" w:bidi="ar-SA"/>
      </w:rPr>
    </w:lvl>
    <w:lvl w:ilvl="8" w:tplc="4530B254">
      <w:numFmt w:val="bullet"/>
      <w:lvlText w:val="•"/>
      <w:lvlJc w:val="left"/>
      <w:pPr>
        <w:ind w:left="3770" w:hanging="222"/>
      </w:pPr>
      <w:rPr>
        <w:rFonts w:hint="default"/>
        <w:lang w:val="en-US" w:eastAsia="en-US" w:bidi="ar-SA"/>
      </w:rPr>
    </w:lvl>
  </w:abstractNum>
  <w:abstractNum w:abstractNumId="48" w15:restartNumberingAfterBreak="0">
    <w:nsid w:val="74595150"/>
    <w:multiLevelType w:val="hybridMultilevel"/>
    <w:tmpl w:val="5FC4556C"/>
    <w:lvl w:ilvl="0" w:tplc="6D386C5C">
      <w:start w:val="1"/>
      <w:numFmt w:val="upperLetter"/>
      <w:lvlText w:val="%1."/>
      <w:lvlJc w:val="left"/>
      <w:pPr>
        <w:ind w:left="72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9" w15:restartNumberingAfterBreak="0">
    <w:nsid w:val="76FE3282"/>
    <w:multiLevelType w:val="hybridMultilevel"/>
    <w:tmpl w:val="CFD2573A"/>
    <w:lvl w:ilvl="0" w:tplc="CFEC2AAC">
      <w:start w:val="1"/>
      <w:numFmt w:val="lowerLetter"/>
      <w:lvlText w:val="%1."/>
      <w:lvlJc w:val="left"/>
      <w:pPr>
        <w:ind w:left="120" w:hanging="222"/>
        <w:jc w:val="right"/>
      </w:pPr>
      <w:rPr>
        <w:rFonts w:ascii="Arial" w:eastAsia="Arial" w:hAnsi="Arial" w:cs="Arial" w:hint="default"/>
        <w:b w:val="0"/>
        <w:bCs w:val="0"/>
        <w:i w:val="0"/>
        <w:iCs w:val="0"/>
        <w:spacing w:val="0"/>
        <w:w w:val="99"/>
        <w:sz w:val="16"/>
        <w:szCs w:val="16"/>
        <w:lang w:val="en-US" w:eastAsia="en-US" w:bidi="ar-SA"/>
      </w:rPr>
    </w:lvl>
    <w:lvl w:ilvl="1" w:tplc="8C307CEC">
      <w:start w:val="1"/>
      <w:numFmt w:val="decimal"/>
      <w:lvlText w:val="(%2)"/>
      <w:lvlJc w:val="left"/>
      <w:pPr>
        <w:ind w:left="120" w:hanging="328"/>
      </w:pPr>
      <w:rPr>
        <w:rFonts w:ascii="Arial" w:eastAsia="Arial" w:hAnsi="Arial" w:cs="Arial" w:hint="default"/>
        <w:b w:val="0"/>
        <w:bCs w:val="0"/>
        <w:i w:val="0"/>
        <w:iCs w:val="0"/>
        <w:spacing w:val="-1"/>
        <w:w w:val="99"/>
        <w:sz w:val="16"/>
        <w:szCs w:val="16"/>
        <w:lang w:val="en-US" w:eastAsia="en-US" w:bidi="ar-SA"/>
      </w:rPr>
    </w:lvl>
    <w:lvl w:ilvl="2" w:tplc="C6FEA16A">
      <w:numFmt w:val="bullet"/>
      <w:lvlText w:val="•"/>
      <w:lvlJc w:val="left"/>
      <w:pPr>
        <w:ind w:left="1017" w:hanging="328"/>
      </w:pPr>
      <w:rPr>
        <w:rFonts w:hint="default"/>
        <w:lang w:val="en-US" w:eastAsia="en-US" w:bidi="ar-SA"/>
      </w:rPr>
    </w:lvl>
    <w:lvl w:ilvl="3" w:tplc="CCF20B1C">
      <w:numFmt w:val="bullet"/>
      <w:lvlText w:val="•"/>
      <w:lvlJc w:val="left"/>
      <w:pPr>
        <w:ind w:left="1465" w:hanging="328"/>
      </w:pPr>
      <w:rPr>
        <w:rFonts w:hint="default"/>
        <w:lang w:val="en-US" w:eastAsia="en-US" w:bidi="ar-SA"/>
      </w:rPr>
    </w:lvl>
    <w:lvl w:ilvl="4" w:tplc="A11C1C6E">
      <w:numFmt w:val="bullet"/>
      <w:lvlText w:val="•"/>
      <w:lvlJc w:val="left"/>
      <w:pPr>
        <w:ind w:left="1914" w:hanging="328"/>
      </w:pPr>
      <w:rPr>
        <w:rFonts w:hint="default"/>
        <w:lang w:val="en-US" w:eastAsia="en-US" w:bidi="ar-SA"/>
      </w:rPr>
    </w:lvl>
    <w:lvl w:ilvl="5" w:tplc="0A76AA6A">
      <w:numFmt w:val="bullet"/>
      <w:lvlText w:val="•"/>
      <w:lvlJc w:val="left"/>
      <w:pPr>
        <w:ind w:left="2362" w:hanging="328"/>
      </w:pPr>
      <w:rPr>
        <w:rFonts w:hint="default"/>
        <w:lang w:val="en-US" w:eastAsia="en-US" w:bidi="ar-SA"/>
      </w:rPr>
    </w:lvl>
    <w:lvl w:ilvl="6" w:tplc="4C769ABC">
      <w:numFmt w:val="bullet"/>
      <w:lvlText w:val="•"/>
      <w:lvlJc w:val="left"/>
      <w:pPr>
        <w:ind w:left="2811" w:hanging="328"/>
      </w:pPr>
      <w:rPr>
        <w:rFonts w:hint="default"/>
        <w:lang w:val="en-US" w:eastAsia="en-US" w:bidi="ar-SA"/>
      </w:rPr>
    </w:lvl>
    <w:lvl w:ilvl="7" w:tplc="BC3A720C">
      <w:numFmt w:val="bullet"/>
      <w:lvlText w:val="•"/>
      <w:lvlJc w:val="left"/>
      <w:pPr>
        <w:ind w:left="3259" w:hanging="328"/>
      </w:pPr>
      <w:rPr>
        <w:rFonts w:hint="default"/>
        <w:lang w:val="en-US" w:eastAsia="en-US" w:bidi="ar-SA"/>
      </w:rPr>
    </w:lvl>
    <w:lvl w:ilvl="8" w:tplc="A3BE40F2">
      <w:numFmt w:val="bullet"/>
      <w:lvlText w:val="•"/>
      <w:lvlJc w:val="left"/>
      <w:pPr>
        <w:ind w:left="3708" w:hanging="328"/>
      </w:pPr>
      <w:rPr>
        <w:rFonts w:hint="default"/>
        <w:lang w:val="en-US" w:eastAsia="en-US" w:bidi="ar-SA"/>
      </w:rPr>
    </w:lvl>
  </w:abstractNum>
  <w:abstractNum w:abstractNumId="50" w15:restartNumberingAfterBreak="0">
    <w:nsid w:val="77530665"/>
    <w:multiLevelType w:val="hybridMultilevel"/>
    <w:tmpl w:val="20107B2E"/>
    <w:lvl w:ilvl="0" w:tplc="FEFA871E">
      <w:start w:val="1"/>
      <w:numFmt w:val="lowerLetter"/>
      <w:lvlText w:val="%1."/>
      <w:lvlJc w:val="left"/>
      <w:pPr>
        <w:ind w:left="120" w:hanging="222"/>
      </w:pPr>
      <w:rPr>
        <w:rFonts w:ascii="Arial" w:eastAsia="Arial" w:hAnsi="Arial" w:cs="Arial" w:hint="default"/>
        <w:b w:val="0"/>
        <w:bCs w:val="0"/>
        <w:i w:val="0"/>
        <w:iCs w:val="0"/>
        <w:spacing w:val="0"/>
        <w:w w:val="99"/>
        <w:sz w:val="16"/>
        <w:szCs w:val="16"/>
        <w:lang w:val="en-US" w:eastAsia="en-US" w:bidi="ar-SA"/>
      </w:rPr>
    </w:lvl>
    <w:lvl w:ilvl="1" w:tplc="F06621C2">
      <w:numFmt w:val="bullet"/>
      <w:lvlText w:val="•"/>
      <w:lvlJc w:val="left"/>
      <w:pPr>
        <w:ind w:left="568" w:hanging="222"/>
      </w:pPr>
      <w:rPr>
        <w:rFonts w:hint="default"/>
        <w:lang w:val="en-US" w:eastAsia="en-US" w:bidi="ar-SA"/>
      </w:rPr>
    </w:lvl>
    <w:lvl w:ilvl="2" w:tplc="91D079EC">
      <w:numFmt w:val="bullet"/>
      <w:lvlText w:val="•"/>
      <w:lvlJc w:val="left"/>
      <w:pPr>
        <w:ind w:left="1016" w:hanging="222"/>
      </w:pPr>
      <w:rPr>
        <w:rFonts w:hint="default"/>
        <w:lang w:val="en-US" w:eastAsia="en-US" w:bidi="ar-SA"/>
      </w:rPr>
    </w:lvl>
    <w:lvl w:ilvl="3" w:tplc="D0C49302">
      <w:numFmt w:val="bullet"/>
      <w:lvlText w:val="•"/>
      <w:lvlJc w:val="left"/>
      <w:pPr>
        <w:ind w:left="1465" w:hanging="222"/>
      </w:pPr>
      <w:rPr>
        <w:rFonts w:hint="default"/>
        <w:lang w:val="en-US" w:eastAsia="en-US" w:bidi="ar-SA"/>
      </w:rPr>
    </w:lvl>
    <w:lvl w:ilvl="4" w:tplc="1C2ACE48">
      <w:numFmt w:val="bullet"/>
      <w:lvlText w:val="•"/>
      <w:lvlJc w:val="left"/>
      <w:pPr>
        <w:ind w:left="1913" w:hanging="222"/>
      </w:pPr>
      <w:rPr>
        <w:rFonts w:hint="default"/>
        <w:lang w:val="en-US" w:eastAsia="en-US" w:bidi="ar-SA"/>
      </w:rPr>
    </w:lvl>
    <w:lvl w:ilvl="5" w:tplc="5F248300">
      <w:numFmt w:val="bullet"/>
      <w:lvlText w:val="•"/>
      <w:lvlJc w:val="left"/>
      <w:pPr>
        <w:ind w:left="2362" w:hanging="222"/>
      </w:pPr>
      <w:rPr>
        <w:rFonts w:hint="default"/>
        <w:lang w:val="en-US" w:eastAsia="en-US" w:bidi="ar-SA"/>
      </w:rPr>
    </w:lvl>
    <w:lvl w:ilvl="6" w:tplc="3ADEDD38">
      <w:numFmt w:val="bullet"/>
      <w:lvlText w:val="•"/>
      <w:lvlJc w:val="left"/>
      <w:pPr>
        <w:ind w:left="2810" w:hanging="222"/>
      </w:pPr>
      <w:rPr>
        <w:rFonts w:hint="default"/>
        <w:lang w:val="en-US" w:eastAsia="en-US" w:bidi="ar-SA"/>
      </w:rPr>
    </w:lvl>
    <w:lvl w:ilvl="7" w:tplc="5BC4E018">
      <w:numFmt w:val="bullet"/>
      <w:lvlText w:val="•"/>
      <w:lvlJc w:val="left"/>
      <w:pPr>
        <w:ind w:left="3258" w:hanging="222"/>
      </w:pPr>
      <w:rPr>
        <w:rFonts w:hint="default"/>
        <w:lang w:val="en-US" w:eastAsia="en-US" w:bidi="ar-SA"/>
      </w:rPr>
    </w:lvl>
    <w:lvl w:ilvl="8" w:tplc="78CA6C38">
      <w:numFmt w:val="bullet"/>
      <w:lvlText w:val="•"/>
      <w:lvlJc w:val="left"/>
      <w:pPr>
        <w:ind w:left="3707" w:hanging="222"/>
      </w:pPr>
      <w:rPr>
        <w:rFonts w:hint="default"/>
        <w:lang w:val="en-US" w:eastAsia="en-US" w:bidi="ar-SA"/>
      </w:rPr>
    </w:lvl>
  </w:abstractNum>
  <w:abstractNum w:abstractNumId="51" w15:restartNumberingAfterBreak="0">
    <w:nsid w:val="78DB4CB6"/>
    <w:multiLevelType w:val="hybridMultilevel"/>
    <w:tmpl w:val="5F26B1C4"/>
    <w:lvl w:ilvl="0" w:tplc="44223CBA">
      <w:start w:val="1"/>
      <w:numFmt w:val="lowerLetter"/>
      <w:lvlText w:val="%1."/>
      <w:lvlJc w:val="left"/>
      <w:pPr>
        <w:ind w:left="120" w:hanging="222"/>
      </w:pPr>
      <w:rPr>
        <w:rFonts w:ascii="Arial" w:eastAsia="Arial" w:hAnsi="Arial" w:cs="Arial" w:hint="default"/>
        <w:b w:val="0"/>
        <w:bCs w:val="0"/>
        <w:i w:val="0"/>
        <w:iCs w:val="0"/>
        <w:spacing w:val="0"/>
        <w:w w:val="99"/>
        <w:sz w:val="16"/>
        <w:szCs w:val="16"/>
        <w:lang w:val="en-US" w:eastAsia="en-US" w:bidi="ar-SA"/>
      </w:rPr>
    </w:lvl>
    <w:lvl w:ilvl="1" w:tplc="12AA482E">
      <w:numFmt w:val="bullet"/>
      <w:lvlText w:val="•"/>
      <w:lvlJc w:val="left"/>
      <w:pPr>
        <w:ind w:left="568" w:hanging="222"/>
      </w:pPr>
      <w:rPr>
        <w:rFonts w:hint="default"/>
        <w:lang w:val="en-US" w:eastAsia="en-US" w:bidi="ar-SA"/>
      </w:rPr>
    </w:lvl>
    <w:lvl w:ilvl="2" w:tplc="6EDAFD7A">
      <w:numFmt w:val="bullet"/>
      <w:lvlText w:val="•"/>
      <w:lvlJc w:val="left"/>
      <w:pPr>
        <w:ind w:left="1016" w:hanging="222"/>
      </w:pPr>
      <w:rPr>
        <w:rFonts w:hint="default"/>
        <w:lang w:val="en-US" w:eastAsia="en-US" w:bidi="ar-SA"/>
      </w:rPr>
    </w:lvl>
    <w:lvl w:ilvl="3" w:tplc="B9602A6E">
      <w:numFmt w:val="bullet"/>
      <w:lvlText w:val="•"/>
      <w:lvlJc w:val="left"/>
      <w:pPr>
        <w:ind w:left="1465" w:hanging="222"/>
      </w:pPr>
      <w:rPr>
        <w:rFonts w:hint="default"/>
        <w:lang w:val="en-US" w:eastAsia="en-US" w:bidi="ar-SA"/>
      </w:rPr>
    </w:lvl>
    <w:lvl w:ilvl="4" w:tplc="0E565CDA">
      <w:numFmt w:val="bullet"/>
      <w:lvlText w:val="•"/>
      <w:lvlJc w:val="left"/>
      <w:pPr>
        <w:ind w:left="1913" w:hanging="222"/>
      </w:pPr>
      <w:rPr>
        <w:rFonts w:hint="default"/>
        <w:lang w:val="en-US" w:eastAsia="en-US" w:bidi="ar-SA"/>
      </w:rPr>
    </w:lvl>
    <w:lvl w:ilvl="5" w:tplc="825EE5DA">
      <w:numFmt w:val="bullet"/>
      <w:lvlText w:val="•"/>
      <w:lvlJc w:val="left"/>
      <w:pPr>
        <w:ind w:left="2362" w:hanging="222"/>
      </w:pPr>
      <w:rPr>
        <w:rFonts w:hint="default"/>
        <w:lang w:val="en-US" w:eastAsia="en-US" w:bidi="ar-SA"/>
      </w:rPr>
    </w:lvl>
    <w:lvl w:ilvl="6" w:tplc="6A98D560">
      <w:numFmt w:val="bullet"/>
      <w:lvlText w:val="•"/>
      <w:lvlJc w:val="left"/>
      <w:pPr>
        <w:ind w:left="2810" w:hanging="222"/>
      </w:pPr>
      <w:rPr>
        <w:rFonts w:hint="default"/>
        <w:lang w:val="en-US" w:eastAsia="en-US" w:bidi="ar-SA"/>
      </w:rPr>
    </w:lvl>
    <w:lvl w:ilvl="7" w:tplc="74FC6AEC">
      <w:numFmt w:val="bullet"/>
      <w:lvlText w:val="•"/>
      <w:lvlJc w:val="left"/>
      <w:pPr>
        <w:ind w:left="3258" w:hanging="222"/>
      </w:pPr>
      <w:rPr>
        <w:rFonts w:hint="default"/>
        <w:lang w:val="en-US" w:eastAsia="en-US" w:bidi="ar-SA"/>
      </w:rPr>
    </w:lvl>
    <w:lvl w:ilvl="8" w:tplc="4BCAD3C0">
      <w:numFmt w:val="bullet"/>
      <w:lvlText w:val="•"/>
      <w:lvlJc w:val="left"/>
      <w:pPr>
        <w:ind w:left="3707" w:hanging="222"/>
      </w:pPr>
      <w:rPr>
        <w:rFonts w:hint="default"/>
        <w:lang w:val="en-US" w:eastAsia="en-US" w:bidi="ar-SA"/>
      </w:rPr>
    </w:lvl>
  </w:abstractNum>
  <w:abstractNum w:abstractNumId="52" w15:restartNumberingAfterBreak="0">
    <w:nsid w:val="79B853CE"/>
    <w:multiLevelType w:val="multilevel"/>
    <w:tmpl w:val="758CEC58"/>
    <w:lvl w:ilvl="0">
      <w:start w:val="1"/>
      <w:numFmt w:val="upperRoman"/>
      <w:lvlText w:val="%1."/>
      <w:lvlJc w:val="left"/>
      <w:pPr>
        <w:ind w:left="555" w:hanging="436"/>
      </w:pPr>
      <w:rPr>
        <w:rFonts w:ascii="Arial" w:eastAsia="Arial" w:hAnsi="Arial" w:cs="Arial" w:hint="default"/>
        <w:b w:val="0"/>
        <w:bCs w:val="0"/>
        <w:i w:val="0"/>
        <w:iCs w:val="0"/>
        <w:spacing w:val="0"/>
        <w:w w:val="99"/>
        <w:sz w:val="16"/>
        <w:szCs w:val="16"/>
        <w:lang w:val="en-US" w:eastAsia="en-US" w:bidi="ar-SA"/>
      </w:rPr>
    </w:lvl>
    <w:lvl w:ilvl="1">
      <w:start w:val="1"/>
      <w:numFmt w:val="upperRoman"/>
      <w:lvlText w:val="%2."/>
      <w:lvlJc w:val="left"/>
      <w:pPr>
        <w:ind w:left="297" w:hanging="178"/>
      </w:pPr>
      <w:rPr>
        <w:rFonts w:ascii="Arial" w:eastAsia="Arial" w:hAnsi="Arial" w:cs="Arial" w:hint="default"/>
        <w:b/>
        <w:bCs/>
        <w:i w:val="0"/>
        <w:iCs w:val="0"/>
        <w:spacing w:val="0"/>
        <w:w w:val="99"/>
        <w:sz w:val="16"/>
        <w:szCs w:val="16"/>
        <w:lang w:val="en-US" w:eastAsia="en-US" w:bidi="ar-SA"/>
      </w:rPr>
    </w:lvl>
    <w:lvl w:ilvl="2">
      <w:start w:val="1"/>
      <w:numFmt w:val="decimal"/>
      <w:lvlText w:val="%3."/>
      <w:lvlJc w:val="left"/>
      <w:pPr>
        <w:ind w:left="120" w:hanging="178"/>
      </w:pPr>
      <w:rPr>
        <w:rFonts w:hint="default"/>
        <w:spacing w:val="0"/>
        <w:w w:val="99"/>
        <w:lang w:val="en-US" w:eastAsia="en-US" w:bidi="ar-SA"/>
      </w:rPr>
    </w:lvl>
    <w:lvl w:ilvl="3">
      <w:start w:val="1"/>
      <w:numFmt w:val="lowerLetter"/>
      <w:lvlText w:val="%3.%4."/>
      <w:lvlJc w:val="left"/>
      <w:pPr>
        <w:ind w:left="120" w:hanging="178"/>
      </w:pPr>
      <w:rPr>
        <w:rFonts w:hint="default"/>
        <w:spacing w:val="0"/>
        <w:w w:val="99"/>
        <w:lang w:val="en-US" w:eastAsia="en-US" w:bidi="ar-SA"/>
      </w:rPr>
    </w:lvl>
    <w:lvl w:ilvl="4">
      <w:start w:val="1"/>
      <w:numFmt w:val="decimal"/>
      <w:lvlText w:val="(%5)"/>
      <w:lvlJc w:val="left"/>
      <w:pPr>
        <w:ind w:left="120" w:hanging="178"/>
      </w:pPr>
      <w:rPr>
        <w:rFonts w:ascii="Arial" w:eastAsia="Arial" w:hAnsi="Arial" w:cs="Arial" w:hint="default"/>
        <w:b w:val="0"/>
        <w:bCs w:val="0"/>
        <w:i w:val="0"/>
        <w:iCs w:val="0"/>
        <w:spacing w:val="-1"/>
        <w:w w:val="99"/>
        <w:sz w:val="16"/>
        <w:szCs w:val="16"/>
        <w:lang w:val="en-US" w:eastAsia="en-US" w:bidi="ar-SA"/>
      </w:rPr>
    </w:lvl>
    <w:lvl w:ilvl="5">
      <w:numFmt w:val="bullet"/>
      <w:lvlText w:val="•"/>
      <w:lvlJc w:val="left"/>
      <w:pPr>
        <w:ind w:left="306" w:hanging="178"/>
      </w:pPr>
      <w:rPr>
        <w:rFonts w:hint="default"/>
        <w:lang w:val="en-US" w:eastAsia="en-US" w:bidi="ar-SA"/>
      </w:rPr>
    </w:lvl>
    <w:lvl w:ilvl="6">
      <w:numFmt w:val="bullet"/>
      <w:lvlText w:val="•"/>
      <w:lvlJc w:val="left"/>
      <w:pPr>
        <w:ind w:left="179" w:hanging="178"/>
      </w:pPr>
      <w:rPr>
        <w:rFonts w:hint="default"/>
        <w:lang w:val="en-US" w:eastAsia="en-US" w:bidi="ar-SA"/>
      </w:rPr>
    </w:lvl>
    <w:lvl w:ilvl="7">
      <w:numFmt w:val="bullet"/>
      <w:lvlText w:val="•"/>
      <w:lvlJc w:val="left"/>
      <w:pPr>
        <w:ind w:left="52" w:hanging="178"/>
      </w:pPr>
      <w:rPr>
        <w:rFonts w:hint="default"/>
        <w:lang w:val="en-US" w:eastAsia="en-US" w:bidi="ar-SA"/>
      </w:rPr>
    </w:lvl>
    <w:lvl w:ilvl="8">
      <w:numFmt w:val="bullet"/>
      <w:lvlText w:val="•"/>
      <w:lvlJc w:val="left"/>
      <w:pPr>
        <w:ind w:left="-75" w:hanging="178"/>
      </w:pPr>
      <w:rPr>
        <w:rFonts w:hint="default"/>
        <w:lang w:val="en-US" w:eastAsia="en-US" w:bidi="ar-SA"/>
      </w:rPr>
    </w:lvl>
  </w:abstractNum>
  <w:abstractNum w:abstractNumId="53" w15:restartNumberingAfterBreak="0">
    <w:nsid w:val="7AB42B23"/>
    <w:multiLevelType w:val="multilevel"/>
    <w:tmpl w:val="09BE3ECA"/>
    <w:numStyleLink w:val="HiddenTextBulleted"/>
  </w:abstractNum>
  <w:abstractNum w:abstractNumId="54" w15:restartNumberingAfterBreak="0">
    <w:nsid w:val="7F577FDF"/>
    <w:multiLevelType w:val="hybridMultilevel"/>
    <w:tmpl w:val="AC76C356"/>
    <w:lvl w:ilvl="0" w:tplc="74044B4C">
      <w:start w:val="2"/>
      <w:numFmt w:val="decimal"/>
      <w:lvlText w:val="(%1)"/>
      <w:lvlJc w:val="left"/>
      <w:pPr>
        <w:ind w:left="119" w:hanging="239"/>
      </w:pPr>
      <w:rPr>
        <w:rFonts w:ascii="Arial" w:eastAsia="Arial" w:hAnsi="Arial" w:cs="Arial" w:hint="default"/>
        <w:b w:val="0"/>
        <w:bCs w:val="0"/>
        <w:i w:val="0"/>
        <w:iCs w:val="0"/>
        <w:spacing w:val="-1"/>
        <w:w w:val="99"/>
        <w:sz w:val="16"/>
        <w:szCs w:val="16"/>
        <w:lang w:val="en-US" w:eastAsia="en-US" w:bidi="ar-SA"/>
      </w:rPr>
    </w:lvl>
    <w:lvl w:ilvl="1" w:tplc="19123812">
      <w:numFmt w:val="bullet"/>
      <w:lvlText w:val="•"/>
      <w:lvlJc w:val="left"/>
      <w:pPr>
        <w:ind w:left="576" w:hanging="239"/>
      </w:pPr>
      <w:rPr>
        <w:rFonts w:hint="default"/>
        <w:lang w:val="en-US" w:eastAsia="en-US" w:bidi="ar-SA"/>
      </w:rPr>
    </w:lvl>
    <w:lvl w:ilvl="2" w:tplc="612A1784">
      <w:numFmt w:val="bullet"/>
      <w:lvlText w:val="•"/>
      <w:lvlJc w:val="left"/>
      <w:pPr>
        <w:ind w:left="1032" w:hanging="239"/>
      </w:pPr>
      <w:rPr>
        <w:rFonts w:hint="default"/>
        <w:lang w:val="en-US" w:eastAsia="en-US" w:bidi="ar-SA"/>
      </w:rPr>
    </w:lvl>
    <w:lvl w:ilvl="3" w:tplc="9F26E2B6">
      <w:numFmt w:val="bullet"/>
      <w:lvlText w:val="•"/>
      <w:lvlJc w:val="left"/>
      <w:pPr>
        <w:ind w:left="1489" w:hanging="239"/>
      </w:pPr>
      <w:rPr>
        <w:rFonts w:hint="default"/>
        <w:lang w:val="en-US" w:eastAsia="en-US" w:bidi="ar-SA"/>
      </w:rPr>
    </w:lvl>
    <w:lvl w:ilvl="4" w:tplc="EACAEADC">
      <w:numFmt w:val="bullet"/>
      <w:lvlText w:val="•"/>
      <w:lvlJc w:val="left"/>
      <w:pPr>
        <w:ind w:left="1945" w:hanging="239"/>
      </w:pPr>
      <w:rPr>
        <w:rFonts w:hint="default"/>
        <w:lang w:val="en-US" w:eastAsia="en-US" w:bidi="ar-SA"/>
      </w:rPr>
    </w:lvl>
    <w:lvl w:ilvl="5" w:tplc="99C82774">
      <w:numFmt w:val="bullet"/>
      <w:lvlText w:val="•"/>
      <w:lvlJc w:val="left"/>
      <w:pPr>
        <w:ind w:left="2401" w:hanging="239"/>
      </w:pPr>
      <w:rPr>
        <w:rFonts w:hint="default"/>
        <w:lang w:val="en-US" w:eastAsia="en-US" w:bidi="ar-SA"/>
      </w:rPr>
    </w:lvl>
    <w:lvl w:ilvl="6" w:tplc="1578EC88">
      <w:numFmt w:val="bullet"/>
      <w:lvlText w:val="•"/>
      <w:lvlJc w:val="left"/>
      <w:pPr>
        <w:ind w:left="2858" w:hanging="239"/>
      </w:pPr>
      <w:rPr>
        <w:rFonts w:hint="default"/>
        <w:lang w:val="en-US" w:eastAsia="en-US" w:bidi="ar-SA"/>
      </w:rPr>
    </w:lvl>
    <w:lvl w:ilvl="7" w:tplc="CADE1AFC">
      <w:numFmt w:val="bullet"/>
      <w:lvlText w:val="•"/>
      <w:lvlJc w:val="left"/>
      <w:pPr>
        <w:ind w:left="3314" w:hanging="239"/>
      </w:pPr>
      <w:rPr>
        <w:rFonts w:hint="default"/>
        <w:lang w:val="en-US" w:eastAsia="en-US" w:bidi="ar-SA"/>
      </w:rPr>
    </w:lvl>
    <w:lvl w:ilvl="8" w:tplc="AB6CEFB2">
      <w:numFmt w:val="bullet"/>
      <w:lvlText w:val="•"/>
      <w:lvlJc w:val="left"/>
      <w:pPr>
        <w:ind w:left="3771" w:hanging="239"/>
      </w:pPr>
      <w:rPr>
        <w:rFonts w:hint="default"/>
        <w:lang w:val="en-US" w:eastAsia="en-US" w:bidi="ar-SA"/>
      </w:rPr>
    </w:lvl>
  </w:abstractNum>
  <w:num w:numId="1" w16cid:durableId="353658030">
    <w:abstractNumId w:val="11"/>
  </w:num>
  <w:num w:numId="2" w16cid:durableId="1593926144">
    <w:abstractNumId w:val="17"/>
  </w:num>
  <w:num w:numId="3" w16cid:durableId="1074425567">
    <w:abstractNumId w:val="19"/>
  </w:num>
  <w:num w:numId="4" w16cid:durableId="1038311481">
    <w:abstractNumId w:val="53"/>
  </w:num>
  <w:num w:numId="5" w16cid:durableId="22440167">
    <w:abstractNumId w:val="7"/>
  </w:num>
  <w:num w:numId="6" w16cid:durableId="406154823">
    <w:abstractNumId w:val="45"/>
  </w:num>
  <w:num w:numId="7" w16cid:durableId="250165464">
    <w:abstractNumId w:val="48"/>
  </w:num>
  <w:num w:numId="8" w16cid:durableId="2047369969">
    <w:abstractNumId w:val="9"/>
  </w:num>
  <w:num w:numId="9" w16cid:durableId="1098255749">
    <w:abstractNumId w:val="35"/>
  </w:num>
  <w:num w:numId="10" w16cid:durableId="1568881437">
    <w:abstractNumId w:val="16"/>
  </w:num>
  <w:num w:numId="11" w16cid:durableId="1956792599">
    <w:abstractNumId w:val="15"/>
  </w:num>
  <w:num w:numId="12" w16cid:durableId="961568408">
    <w:abstractNumId w:val="8"/>
  </w:num>
  <w:num w:numId="13" w16cid:durableId="1651670567">
    <w:abstractNumId w:val="49"/>
  </w:num>
  <w:num w:numId="14" w16cid:durableId="1203785417">
    <w:abstractNumId w:val="4"/>
  </w:num>
  <w:num w:numId="15" w16cid:durableId="1352492574">
    <w:abstractNumId w:val="24"/>
  </w:num>
  <w:num w:numId="16" w16cid:durableId="583416182">
    <w:abstractNumId w:val="22"/>
  </w:num>
  <w:num w:numId="17" w16cid:durableId="1284341725">
    <w:abstractNumId w:val="1"/>
  </w:num>
  <w:num w:numId="18" w16cid:durableId="206723913">
    <w:abstractNumId w:val="41"/>
  </w:num>
  <w:num w:numId="19" w16cid:durableId="1906719270">
    <w:abstractNumId w:val="54"/>
  </w:num>
  <w:num w:numId="20" w16cid:durableId="1691030403">
    <w:abstractNumId w:val="39"/>
  </w:num>
  <w:num w:numId="21" w16cid:durableId="1500652367">
    <w:abstractNumId w:val="32"/>
  </w:num>
  <w:num w:numId="22" w16cid:durableId="1076434456">
    <w:abstractNumId w:val="0"/>
  </w:num>
  <w:num w:numId="23" w16cid:durableId="1598560568">
    <w:abstractNumId w:val="21"/>
  </w:num>
  <w:num w:numId="24" w16cid:durableId="1351297400">
    <w:abstractNumId w:val="20"/>
  </w:num>
  <w:num w:numId="25" w16cid:durableId="792944581">
    <w:abstractNumId w:val="5"/>
  </w:num>
  <w:num w:numId="26" w16cid:durableId="1241598145">
    <w:abstractNumId w:val="18"/>
  </w:num>
  <w:num w:numId="27" w16cid:durableId="662126480">
    <w:abstractNumId w:val="25"/>
  </w:num>
  <w:num w:numId="28" w16cid:durableId="1216283102">
    <w:abstractNumId w:val="51"/>
  </w:num>
  <w:num w:numId="29" w16cid:durableId="1163159094">
    <w:abstractNumId w:val="47"/>
  </w:num>
  <w:num w:numId="30" w16cid:durableId="1157502582">
    <w:abstractNumId w:val="12"/>
  </w:num>
  <w:num w:numId="31" w16cid:durableId="914976689">
    <w:abstractNumId w:val="34"/>
  </w:num>
  <w:num w:numId="32" w16cid:durableId="1152257483">
    <w:abstractNumId w:val="31"/>
  </w:num>
  <w:num w:numId="33" w16cid:durableId="1748381385">
    <w:abstractNumId w:val="43"/>
  </w:num>
  <w:num w:numId="34" w16cid:durableId="1666978801">
    <w:abstractNumId w:val="46"/>
  </w:num>
  <w:num w:numId="35" w16cid:durableId="1685085970">
    <w:abstractNumId w:val="40"/>
  </w:num>
  <w:num w:numId="36" w16cid:durableId="1634170753">
    <w:abstractNumId w:val="28"/>
  </w:num>
  <w:num w:numId="37" w16cid:durableId="1222909895">
    <w:abstractNumId w:val="14"/>
  </w:num>
  <w:num w:numId="38" w16cid:durableId="1978219405">
    <w:abstractNumId w:val="50"/>
  </w:num>
  <w:num w:numId="39" w16cid:durableId="748429629">
    <w:abstractNumId w:val="52"/>
  </w:num>
  <w:num w:numId="40" w16cid:durableId="1936743252">
    <w:abstractNumId w:val="27"/>
  </w:num>
  <w:num w:numId="41" w16cid:durableId="903028289">
    <w:abstractNumId w:val="29"/>
  </w:num>
  <w:num w:numId="42" w16cid:durableId="90661553">
    <w:abstractNumId w:val="33"/>
  </w:num>
  <w:num w:numId="43" w16cid:durableId="757824716">
    <w:abstractNumId w:val="6"/>
  </w:num>
  <w:num w:numId="44" w16cid:durableId="1738160472">
    <w:abstractNumId w:val="36"/>
  </w:num>
  <w:num w:numId="45" w16cid:durableId="645940698">
    <w:abstractNumId w:val="38"/>
  </w:num>
  <w:num w:numId="46" w16cid:durableId="2090300912">
    <w:abstractNumId w:val="13"/>
  </w:num>
  <w:num w:numId="47" w16cid:durableId="1804344374">
    <w:abstractNumId w:val="3"/>
  </w:num>
  <w:num w:numId="48" w16cid:durableId="412824176">
    <w:abstractNumId w:val="10"/>
  </w:num>
  <w:num w:numId="49" w16cid:durableId="1021784642">
    <w:abstractNumId w:val="44"/>
  </w:num>
  <w:num w:numId="50" w16cid:durableId="1002049000">
    <w:abstractNumId w:val="37"/>
  </w:num>
  <w:num w:numId="51" w16cid:durableId="1991053144">
    <w:abstractNumId w:val="23"/>
  </w:num>
  <w:num w:numId="52" w16cid:durableId="366369970">
    <w:abstractNumId w:val="2"/>
  </w:num>
  <w:num w:numId="53" w16cid:durableId="399791326">
    <w:abstractNumId w:val="42"/>
  </w:num>
  <w:num w:numId="54" w16cid:durableId="40402193">
    <w:abstractNumId w:val="30"/>
  </w:num>
  <w:num w:numId="55" w16cid:durableId="1985427464">
    <w:abstractNumId w:val="26"/>
  </w:num>
  <w:numIdMacAtCleanup w:val="5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en-US" w:vendorID="64" w:dllVersion="6" w:nlCheck="1" w:checkStyle="1"/>
  <w:activeWritingStyle w:appName="MSWord" w:lang="fr-FR" w:vendorID="64" w:dllVersion="6" w:nlCheck="1" w:checkStyle="0"/>
  <w:activeWritingStyle w:appName="MSWord" w:lang="en-US" w:vendorID="64" w:dllVersion="0" w:nlCheck="1" w:checkStyle="0"/>
  <w:activeWritingStyle w:appName="MSWord" w:lang="fr-FR" w:vendorID="64" w:dllVersion="0" w:nlCheck="1" w:checkStyle="0"/>
  <w:activeWritingStyle w:appName="MSWord" w:lang="en-US" w:vendorID="64" w:dllVersion="4096" w:nlCheck="1" w:checkStyle="0"/>
  <w:activeWritingStyle w:appName="MSWord" w:lang="fr-FR" w:vendorID="64" w:dllVersion="4096" w:nlCheck="1" w:checkStyle="0"/>
  <w:proofState w:spelling="clean" w:grammar="clean"/>
  <w:stylePaneFormatFilter w:val="1F01" w:allStyles="1" w:customStyles="0" w:latentStyles="0" w:stylesInUse="0" w:headingStyles="0" w:numberingStyles="0" w:tableStyles="0" w:directFormattingOnRuns="1" w:directFormattingOnParagraphs="1" w:directFormattingOnNumbering="1" w:directFormattingOnTables="1" w:clearFormatting="1" w:top3HeadingStyles="0" w:visibleStyles="0" w:alternateStyleNames="0"/>
  <w:defaultTabStop w:val="720"/>
  <w:drawingGridHorizontalSpacing w:val="100"/>
  <w:displayHorizontalDrawingGridEvery w:val="0"/>
  <w:displayVerticalDrawingGridEvery w:val="0"/>
  <w:noPunctuationKerning/>
  <w:characterSpacingControl w:val="doNotCompress"/>
  <w:hdrShapeDefaults>
    <o:shapedefaults v:ext="edit" spidmax="2050"/>
  </w:hdrShapeDefaults>
  <w:footnotePr>
    <w:footnote w:id="-1"/>
    <w:footnote w:id="0"/>
  </w:footnotePr>
  <w:endnotePr>
    <w:endnote w:id="-1"/>
    <w:endnote w:id="0"/>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2MLK0MDYxMbAwNrY0szBV0lEKTi0uzszPAykwqQUA68OmWSwAAAA="/>
  </w:docVars>
  <w:rsids>
    <w:rsidRoot w:val="00FF2E31"/>
    <w:rsid w:val="00000306"/>
    <w:rsid w:val="000003B4"/>
    <w:rsid w:val="0000049B"/>
    <w:rsid w:val="00000AF0"/>
    <w:rsid w:val="00000DEB"/>
    <w:rsid w:val="00001114"/>
    <w:rsid w:val="0000139E"/>
    <w:rsid w:val="00001583"/>
    <w:rsid w:val="0000180E"/>
    <w:rsid w:val="00001DEC"/>
    <w:rsid w:val="00002423"/>
    <w:rsid w:val="000029F3"/>
    <w:rsid w:val="00003109"/>
    <w:rsid w:val="00003281"/>
    <w:rsid w:val="0000332A"/>
    <w:rsid w:val="00003644"/>
    <w:rsid w:val="000036E8"/>
    <w:rsid w:val="00003B59"/>
    <w:rsid w:val="00004061"/>
    <w:rsid w:val="000043BB"/>
    <w:rsid w:val="00004E88"/>
    <w:rsid w:val="00004FC8"/>
    <w:rsid w:val="00005570"/>
    <w:rsid w:val="0000592F"/>
    <w:rsid w:val="00005A79"/>
    <w:rsid w:val="00006588"/>
    <w:rsid w:val="00006681"/>
    <w:rsid w:val="000069F2"/>
    <w:rsid w:val="00006D3B"/>
    <w:rsid w:val="000071D9"/>
    <w:rsid w:val="00007625"/>
    <w:rsid w:val="00007654"/>
    <w:rsid w:val="00007A44"/>
    <w:rsid w:val="00007AED"/>
    <w:rsid w:val="00007C35"/>
    <w:rsid w:val="000103A3"/>
    <w:rsid w:val="0001073E"/>
    <w:rsid w:val="0001161F"/>
    <w:rsid w:val="000118A2"/>
    <w:rsid w:val="00011A25"/>
    <w:rsid w:val="00011BC1"/>
    <w:rsid w:val="000120A0"/>
    <w:rsid w:val="000121F1"/>
    <w:rsid w:val="000124E1"/>
    <w:rsid w:val="00012657"/>
    <w:rsid w:val="00012758"/>
    <w:rsid w:val="000127CD"/>
    <w:rsid w:val="00012AEA"/>
    <w:rsid w:val="00012CAB"/>
    <w:rsid w:val="00012FCF"/>
    <w:rsid w:val="00013130"/>
    <w:rsid w:val="0001390A"/>
    <w:rsid w:val="00013AE0"/>
    <w:rsid w:val="00013B25"/>
    <w:rsid w:val="00013CF0"/>
    <w:rsid w:val="00013F3F"/>
    <w:rsid w:val="00015091"/>
    <w:rsid w:val="00015233"/>
    <w:rsid w:val="000155C3"/>
    <w:rsid w:val="00015AA4"/>
    <w:rsid w:val="00015C15"/>
    <w:rsid w:val="00015CC9"/>
    <w:rsid w:val="00015E0D"/>
    <w:rsid w:val="00015E1F"/>
    <w:rsid w:val="00016368"/>
    <w:rsid w:val="000166E7"/>
    <w:rsid w:val="000169E9"/>
    <w:rsid w:val="00016CDE"/>
    <w:rsid w:val="000170E4"/>
    <w:rsid w:val="0001724E"/>
    <w:rsid w:val="00017900"/>
    <w:rsid w:val="00017DD2"/>
    <w:rsid w:val="00020026"/>
    <w:rsid w:val="00020047"/>
    <w:rsid w:val="000200B0"/>
    <w:rsid w:val="00020CB4"/>
    <w:rsid w:val="00020F57"/>
    <w:rsid w:val="00021716"/>
    <w:rsid w:val="00021812"/>
    <w:rsid w:val="00021C07"/>
    <w:rsid w:val="000221C8"/>
    <w:rsid w:val="000223DE"/>
    <w:rsid w:val="00022AF8"/>
    <w:rsid w:val="000232FB"/>
    <w:rsid w:val="00023A09"/>
    <w:rsid w:val="00024F21"/>
    <w:rsid w:val="00025013"/>
    <w:rsid w:val="0002528F"/>
    <w:rsid w:val="000253C2"/>
    <w:rsid w:val="000253FA"/>
    <w:rsid w:val="0002551A"/>
    <w:rsid w:val="00025B30"/>
    <w:rsid w:val="00025FC8"/>
    <w:rsid w:val="00026AE5"/>
    <w:rsid w:val="000273CA"/>
    <w:rsid w:val="00027864"/>
    <w:rsid w:val="000301A1"/>
    <w:rsid w:val="000315DF"/>
    <w:rsid w:val="00031E1C"/>
    <w:rsid w:val="000321F4"/>
    <w:rsid w:val="00033218"/>
    <w:rsid w:val="000345AE"/>
    <w:rsid w:val="00034689"/>
    <w:rsid w:val="00034AA8"/>
    <w:rsid w:val="00034AD6"/>
    <w:rsid w:val="00034C87"/>
    <w:rsid w:val="000354B5"/>
    <w:rsid w:val="0003559C"/>
    <w:rsid w:val="00035899"/>
    <w:rsid w:val="000359FB"/>
    <w:rsid w:val="00035C60"/>
    <w:rsid w:val="00035EC4"/>
    <w:rsid w:val="00035F49"/>
    <w:rsid w:val="0003601F"/>
    <w:rsid w:val="000360C2"/>
    <w:rsid w:val="0003637E"/>
    <w:rsid w:val="00036661"/>
    <w:rsid w:val="00036C44"/>
    <w:rsid w:val="0003705A"/>
    <w:rsid w:val="0003710A"/>
    <w:rsid w:val="000372FB"/>
    <w:rsid w:val="000373BE"/>
    <w:rsid w:val="000373FE"/>
    <w:rsid w:val="000377AB"/>
    <w:rsid w:val="000403A7"/>
    <w:rsid w:val="0004103B"/>
    <w:rsid w:val="00041459"/>
    <w:rsid w:val="000414F4"/>
    <w:rsid w:val="000415C1"/>
    <w:rsid w:val="000416E8"/>
    <w:rsid w:val="00041AD0"/>
    <w:rsid w:val="000422F7"/>
    <w:rsid w:val="00042401"/>
    <w:rsid w:val="00042CC3"/>
    <w:rsid w:val="00042EC3"/>
    <w:rsid w:val="00043517"/>
    <w:rsid w:val="0004370D"/>
    <w:rsid w:val="00044326"/>
    <w:rsid w:val="0004456A"/>
    <w:rsid w:val="000445D2"/>
    <w:rsid w:val="00044762"/>
    <w:rsid w:val="00044D42"/>
    <w:rsid w:val="00044DAB"/>
    <w:rsid w:val="00044E17"/>
    <w:rsid w:val="00044E2D"/>
    <w:rsid w:val="0004550D"/>
    <w:rsid w:val="0004557D"/>
    <w:rsid w:val="000455DE"/>
    <w:rsid w:val="00045DB7"/>
    <w:rsid w:val="00045E97"/>
    <w:rsid w:val="00046041"/>
    <w:rsid w:val="000463DC"/>
    <w:rsid w:val="000466BA"/>
    <w:rsid w:val="000469A6"/>
    <w:rsid w:val="00046D13"/>
    <w:rsid w:val="00046FAC"/>
    <w:rsid w:val="00047052"/>
    <w:rsid w:val="00047905"/>
    <w:rsid w:val="00047FCD"/>
    <w:rsid w:val="0005091F"/>
    <w:rsid w:val="00050C20"/>
    <w:rsid w:val="00050C8F"/>
    <w:rsid w:val="00050E6C"/>
    <w:rsid w:val="00050FCD"/>
    <w:rsid w:val="00051123"/>
    <w:rsid w:val="000511D1"/>
    <w:rsid w:val="0005171E"/>
    <w:rsid w:val="00051833"/>
    <w:rsid w:val="00051A80"/>
    <w:rsid w:val="00051D43"/>
    <w:rsid w:val="00051E6C"/>
    <w:rsid w:val="00051EAD"/>
    <w:rsid w:val="00052FE2"/>
    <w:rsid w:val="000530FB"/>
    <w:rsid w:val="0005367C"/>
    <w:rsid w:val="00053698"/>
    <w:rsid w:val="00053838"/>
    <w:rsid w:val="00053DB8"/>
    <w:rsid w:val="00053F38"/>
    <w:rsid w:val="00054A31"/>
    <w:rsid w:val="00054FDE"/>
    <w:rsid w:val="0005579B"/>
    <w:rsid w:val="000557E7"/>
    <w:rsid w:val="00055C4C"/>
    <w:rsid w:val="00055C6E"/>
    <w:rsid w:val="000568E2"/>
    <w:rsid w:val="000569B7"/>
    <w:rsid w:val="00056F95"/>
    <w:rsid w:val="00057119"/>
    <w:rsid w:val="000572DD"/>
    <w:rsid w:val="00057308"/>
    <w:rsid w:val="00057350"/>
    <w:rsid w:val="00057583"/>
    <w:rsid w:val="000575F3"/>
    <w:rsid w:val="000576A2"/>
    <w:rsid w:val="00057B75"/>
    <w:rsid w:val="0006013A"/>
    <w:rsid w:val="00060EE7"/>
    <w:rsid w:val="00061127"/>
    <w:rsid w:val="0006119E"/>
    <w:rsid w:val="0006164A"/>
    <w:rsid w:val="000617FD"/>
    <w:rsid w:val="00061D9E"/>
    <w:rsid w:val="00061E50"/>
    <w:rsid w:val="00061FCA"/>
    <w:rsid w:val="00062369"/>
    <w:rsid w:val="00062454"/>
    <w:rsid w:val="00062B2F"/>
    <w:rsid w:val="00062BFB"/>
    <w:rsid w:val="00062CF7"/>
    <w:rsid w:val="00062D0E"/>
    <w:rsid w:val="000630F9"/>
    <w:rsid w:val="00063A27"/>
    <w:rsid w:val="00063CB3"/>
    <w:rsid w:val="00063FFA"/>
    <w:rsid w:val="00064002"/>
    <w:rsid w:val="00064397"/>
    <w:rsid w:val="0006448E"/>
    <w:rsid w:val="000644E5"/>
    <w:rsid w:val="0006456F"/>
    <w:rsid w:val="00064629"/>
    <w:rsid w:val="0006528F"/>
    <w:rsid w:val="0006547F"/>
    <w:rsid w:val="0006567D"/>
    <w:rsid w:val="00065969"/>
    <w:rsid w:val="00065BE7"/>
    <w:rsid w:val="00066988"/>
    <w:rsid w:val="00066A9E"/>
    <w:rsid w:val="00066EA2"/>
    <w:rsid w:val="00067043"/>
    <w:rsid w:val="00067512"/>
    <w:rsid w:val="00067C88"/>
    <w:rsid w:val="00070079"/>
    <w:rsid w:val="00070258"/>
    <w:rsid w:val="00070926"/>
    <w:rsid w:val="00070A0A"/>
    <w:rsid w:val="00070AA0"/>
    <w:rsid w:val="00070C22"/>
    <w:rsid w:val="00070C32"/>
    <w:rsid w:val="00070CD3"/>
    <w:rsid w:val="00070D31"/>
    <w:rsid w:val="00070F16"/>
    <w:rsid w:val="00070F7B"/>
    <w:rsid w:val="0007169A"/>
    <w:rsid w:val="000716A5"/>
    <w:rsid w:val="00071855"/>
    <w:rsid w:val="00071B72"/>
    <w:rsid w:val="00071B7A"/>
    <w:rsid w:val="00072252"/>
    <w:rsid w:val="000724D4"/>
    <w:rsid w:val="00072501"/>
    <w:rsid w:val="00072A37"/>
    <w:rsid w:val="00072B9B"/>
    <w:rsid w:val="00072C45"/>
    <w:rsid w:val="000731A6"/>
    <w:rsid w:val="000731E3"/>
    <w:rsid w:val="000731EE"/>
    <w:rsid w:val="00073422"/>
    <w:rsid w:val="0007348A"/>
    <w:rsid w:val="0007486B"/>
    <w:rsid w:val="00074924"/>
    <w:rsid w:val="000749F0"/>
    <w:rsid w:val="00074BAA"/>
    <w:rsid w:val="00074D25"/>
    <w:rsid w:val="00075488"/>
    <w:rsid w:val="000754DE"/>
    <w:rsid w:val="0007563C"/>
    <w:rsid w:val="0007573A"/>
    <w:rsid w:val="000759B1"/>
    <w:rsid w:val="00075C36"/>
    <w:rsid w:val="00076846"/>
    <w:rsid w:val="00076FEA"/>
    <w:rsid w:val="000771ED"/>
    <w:rsid w:val="000772C5"/>
    <w:rsid w:val="0007754D"/>
    <w:rsid w:val="000776E8"/>
    <w:rsid w:val="000779E5"/>
    <w:rsid w:val="00077AA4"/>
    <w:rsid w:val="00077F42"/>
    <w:rsid w:val="0008016D"/>
    <w:rsid w:val="00080284"/>
    <w:rsid w:val="000805E7"/>
    <w:rsid w:val="000807A7"/>
    <w:rsid w:val="00080BD0"/>
    <w:rsid w:val="00080F30"/>
    <w:rsid w:val="00081255"/>
    <w:rsid w:val="00081637"/>
    <w:rsid w:val="0008177F"/>
    <w:rsid w:val="00081D1A"/>
    <w:rsid w:val="00081ECF"/>
    <w:rsid w:val="0008211A"/>
    <w:rsid w:val="0008211F"/>
    <w:rsid w:val="000823AC"/>
    <w:rsid w:val="0008269F"/>
    <w:rsid w:val="00082E17"/>
    <w:rsid w:val="00083018"/>
    <w:rsid w:val="00083322"/>
    <w:rsid w:val="00083351"/>
    <w:rsid w:val="00083405"/>
    <w:rsid w:val="000834EC"/>
    <w:rsid w:val="00083854"/>
    <w:rsid w:val="000839A0"/>
    <w:rsid w:val="00083A99"/>
    <w:rsid w:val="00083B33"/>
    <w:rsid w:val="00083BCF"/>
    <w:rsid w:val="000841B3"/>
    <w:rsid w:val="0008487D"/>
    <w:rsid w:val="00084A8A"/>
    <w:rsid w:val="00084B5E"/>
    <w:rsid w:val="00084CD8"/>
    <w:rsid w:val="00084F9A"/>
    <w:rsid w:val="000852F5"/>
    <w:rsid w:val="000858F2"/>
    <w:rsid w:val="00085959"/>
    <w:rsid w:val="00085A1F"/>
    <w:rsid w:val="00085B8D"/>
    <w:rsid w:val="00086CDD"/>
    <w:rsid w:val="00086F8E"/>
    <w:rsid w:val="00087170"/>
    <w:rsid w:val="0008755A"/>
    <w:rsid w:val="0008756D"/>
    <w:rsid w:val="0008775A"/>
    <w:rsid w:val="00087BAA"/>
    <w:rsid w:val="00087C03"/>
    <w:rsid w:val="00087CD3"/>
    <w:rsid w:val="0009045B"/>
    <w:rsid w:val="00090556"/>
    <w:rsid w:val="000906F2"/>
    <w:rsid w:val="00091306"/>
    <w:rsid w:val="0009133C"/>
    <w:rsid w:val="0009264B"/>
    <w:rsid w:val="00092895"/>
    <w:rsid w:val="00092B32"/>
    <w:rsid w:val="00092F3A"/>
    <w:rsid w:val="00092FB7"/>
    <w:rsid w:val="00093646"/>
    <w:rsid w:val="00093663"/>
    <w:rsid w:val="00093DA3"/>
    <w:rsid w:val="00094033"/>
    <w:rsid w:val="00094E53"/>
    <w:rsid w:val="00094F11"/>
    <w:rsid w:val="00095A31"/>
    <w:rsid w:val="00095CCA"/>
    <w:rsid w:val="000964E9"/>
    <w:rsid w:val="0009670B"/>
    <w:rsid w:val="000967DB"/>
    <w:rsid w:val="000968BB"/>
    <w:rsid w:val="00096C1D"/>
    <w:rsid w:val="000970F1"/>
    <w:rsid w:val="000973C3"/>
    <w:rsid w:val="000975DD"/>
    <w:rsid w:val="000977A4"/>
    <w:rsid w:val="000977CF"/>
    <w:rsid w:val="00097AC6"/>
    <w:rsid w:val="00097C31"/>
    <w:rsid w:val="000A016D"/>
    <w:rsid w:val="000A03B0"/>
    <w:rsid w:val="000A05AD"/>
    <w:rsid w:val="000A1AED"/>
    <w:rsid w:val="000A246F"/>
    <w:rsid w:val="000A2D69"/>
    <w:rsid w:val="000A377B"/>
    <w:rsid w:val="000A398D"/>
    <w:rsid w:val="000A3DA9"/>
    <w:rsid w:val="000A489D"/>
    <w:rsid w:val="000A4C34"/>
    <w:rsid w:val="000A4D72"/>
    <w:rsid w:val="000A4FB6"/>
    <w:rsid w:val="000A4FDD"/>
    <w:rsid w:val="000A5C86"/>
    <w:rsid w:val="000A608B"/>
    <w:rsid w:val="000A64B7"/>
    <w:rsid w:val="000A68EA"/>
    <w:rsid w:val="000A769D"/>
    <w:rsid w:val="000A7A40"/>
    <w:rsid w:val="000A7D08"/>
    <w:rsid w:val="000A7DAE"/>
    <w:rsid w:val="000B0989"/>
    <w:rsid w:val="000B0DA1"/>
    <w:rsid w:val="000B0FC0"/>
    <w:rsid w:val="000B1966"/>
    <w:rsid w:val="000B1E5E"/>
    <w:rsid w:val="000B1E89"/>
    <w:rsid w:val="000B23D2"/>
    <w:rsid w:val="000B2977"/>
    <w:rsid w:val="000B326D"/>
    <w:rsid w:val="000B3286"/>
    <w:rsid w:val="000B39ED"/>
    <w:rsid w:val="000B4D7D"/>
    <w:rsid w:val="000B4D85"/>
    <w:rsid w:val="000B5421"/>
    <w:rsid w:val="000B5738"/>
    <w:rsid w:val="000B5859"/>
    <w:rsid w:val="000B59BD"/>
    <w:rsid w:val="000B63B8"/>
    <w:rsid w:val="000B6BA1"/>
    <w:rsid w:val="000B6BEF"/>
    <w:rsid w:val="000B6D45"/>
    <w:rsid w:val="000B7025"/>
    <w:rsid w:val="000B704D"/>
    <w:rsid w:val="000B768A"/>
    <w:rsid w:val="000B79A4"/>
    <w:rsid w:val="000B7FF6"/>
    <w:rsid w:val="000C0481"/>
    <w:rsid w:val="000C06E9"/>
    <w:rsid w:val="000C0B7E"/>
    <w:rsid w:val="000C0BF6"/>
    <w:rsid w:val="000C0DD3"/>
    <w:rsid w:val="000C13A2"/>
    <w:rsid w:val="000C1794"/>
    <w:rsid w:val="000C1A25"/>
    <w:rsid w:val="000C1CAE"/>
    <w:rsid w:val="000C204F"/>
    <w:rsid w:val="000C2315"/>
    <w:rsid w:val="000C248A"/>
    <w:rsid w:val="000C25E1"/>
    <w:rsid w:val="000C2BC9"/>
    <w:rsid w:val="000C2CF9"/>
    <w:rsid w:val="000C30EB"/>
    <w:rsid w:val="000C30FE"/>
    <w:rsid w:val="000C3208"/>
    <w:rsid w:val="000C35AA"/>
    <w:rsid w:val="000C4766"/>
    <w:rsid w:val="000C4CC4"/>
    <w:rsid w:val="000C50A7"/>
    <w:rsid w:val="000C5101"/>
    <w:rsid w:val="000C55B4"/>
    <w:rsid w:val="000C5635"/>
    <w:rsid w:val="000C584E"/>
    <w:rsid w:val="000C5D8A"/>
    <w:rsid w:val="000C6381"/>
    <w:rsid w:val="000C641E"/>
    <w:rsid w:val="000C65AE"/>
    <w:rsid w:val="000C6800"/>
    <w:rsid w:val="000C69C2"/>
    <w:rsid w:val="000C69FE"/>
    <w:rsid w:val="000C6DD8"/>
    <w:rsid w:val="000C7282"/>
    <w:rsid w:val="000C74DB"/>
    <w:rsid w:val="000C79FB"/>
    <w:rsid w:val="000C7B3C"/>
    <w:rsid w:val="000C7B69"/>
    <w:rsid w:val="000C7F10"/>
    <w:rsid w:val="000D0227"/>
    <w:rsid w:val="000D04C0"/>
    <w:rsid w:val="000D0511"/>
    <w:rsid w:val="000D07E4"/>
    <w:rsid w:val="000D08DE"/>
    <w:rsid w:val="000D0CED"/>
    <w:rsid w:val="000D0F41"/>
    <w:rsid w:val="000D1610"/>
    <w:rsid w:val="000D1617"/>
    <w:rsid w:val="000D167D"/>
    <w:rsid w:val="000D2330"/>
    <w:rsid w:val="000D2F18"/>
    <w:rsid w:val="000D3197"/>
    <w:rsid w:val="000D358D"/>
    <w:rsid w:val="000D367F"/>
    <w:rsid w:val="000D37F6"/>
    <w:rsid w:val="000D3889"/>
    <w:rsid w:val="000D3961"/>
    <w:rsid w:val="000D39F9"/>
    <w:rsid w:val="000D3D51"/>
    <w:rsid w:val="000D3D81"/>
    <w:rsid w:val="000D41D2"/>
    <w:rsid w:val="000D45E2"/>
    <w:rsid w:val="000D483A"/>
    <w:rsid w:val="000D4999"/>
    <w:rsid w:val="000D5410"/>
    <w:rsid w:val="000D55B3"/>
    <w:rsid w:val="000D5A73"/>
    <w:rsid w:val="000D5C93"/>
    <w:rsid w:val="000D73B0"/>
    <w:rsid w:val="000D7582"/>
    <w:rsid w:val="000E0164"/>
    <w:rsid w:val="000E04CA"/>
    <w:rsid w:val="000E0526"/>
    <w:rsid w:val="000E0564"/>
    <w:rsid w:val="000E0899"/>
    <w:rsid w:val="000E0AF9"/>
    <w:rsid w:val="000E0BF2"/>
    <w:rsid w:val="000E0C27"/>
    <w:rsid w:val="000E1070"/>
    <w:rsid w:val="000E1187"/>
    <w:rsid w:val="000E13D6"/>
    <w:rsid w:val="000E14C7"/>
    <w:rsid w:val="000E1501"/>
    <w:rsid w:val="000E1720"/>
    <w:rsid w:val="000E18F0"/>
    <w:rsid w:val="000E198C"/>
    <w:rsid w:val="000E1FBC"/>
    <w:rsid w:val="000E2860"/>
    <w:rsid w:val="000E2A40"/>
    <w:rsid w:val="000E2CDF"/>
    <w:rsid w:val="000E2EA9"/>
    <w:rsid w:val="000E30A5"/>
    <w:rsid w:val="000E30C7"/>
    <w:rsid w:val="000E32A3"/>
    <w:rsid w:val="000E3F25"/>
    <w:rsid w:val="000E401C"/>
    <w:rsid w:val="000E43A0"/>
    <w:rsid w:val="000E4D8E"/>
    <w:rsid w:val="000E4E47"/>
    <w:rsid w:val="000E52B1"/>
    <w:rsid w:val="000E53C0"/>
    <w:rsid w:val="000E5804"/>
    <w:rsid w:val="000E5FD4"/>
    <w:rsid w:val="000E6177"/>
    <w:rsid w:val="000E6371"/>
    <w:rsid w:val="000E6510"/>
    <w:rsid w:val="000E65C8"/>
    <w:rsid w:val="000E68DA"/>
    <w:rsid w:val="000E6A3B"/>
    <w:rsid w:val="000E7334"/>
    <w:rsid w:val="000E7849"/>
    <w:rsid w:val="000E7D6B"/>
    <w:rsid w:val="000F0151"/>
    <w:rsid w:val="000F0381"/>
    <w:rsid w:val="000F05F1"/>
    <w:rsid w:val="000F07FD"/>
    <w:rsid w:val="000F0C8F"/>
    <w:rsid w:val="000F0F2D"/>
    <w:rsid w:val="000F1250"/>
    <w:rsid w:val="000F14D2"/>
    <w:rsid w:val="000F19E6"/>
    <w:rsid w:val="000F1AA4"/>
    <w:rsid w:val="000F1BA4"/>
    <w:rsid w:val="000F1F9B"/>
    <w:rsid w:val="000F1FA7"/>
    <w:rsid w:val="000F21D3"/>
    <w:rsid w:val="000F2312"/>
    <w:rsid w:val="000F2A9A"/>
    <w:rsid w:val="000F39F4"/>
    <w:rsid w:val="000F3BCA"/>
    <w:rsid w:val="000F3C23"/>
    <w:rsid w:val="000F4030"/>
    <w:rsid w:val="000F406D"/>
    <w:rsid w:val="000F4113"/>
    <w:rsid w:val="000F452B"/>
    <w:rsid w:val="000F4590"/>
    <w:rsid w:val="000F4869"/>
    <w:rsid w:val="000F48D5"/>
    <w:rsid w:val="000F4CB0"/>
    <w:rsid w:val="000F4FBF"/>
    <w:rsid w:val="000F5335"/>
    <w:rsid w:val="000F609D"/>
    <w:rsid w:val="000F6629"/>
    <w:rsid w:val="000F680A"/>
    <w:rsid w:val="000F6B1A"/>
    <w:rsid w:val="000F6B7E"/>
    <w:rsid w:val="000F7026"/>
    <w:rsid w:val="000F7436"/>
    <w:rsid w:val="000F7E61"/>
    <w:rsid w:val="000F7FD3"/>
    <w:rsid w:val="001000AF"/>
    <w:rsid w:val="00100400"/>
    <w:rsid w:val="001006AC"/>
    <w:rsid w:val="001007D1"/>
    <w:rsid w:val="00100ADD"/>
    <w:rsid w:val="00100B77"/>
    <w:rsid w:val="00101089"/>
    <w:rsid w:val="001010FB"/>
    <w:rsid w:val="0010133D"/>
    <w:rsid w:val="00101964"/>
    <w:rsid w:val="00101FD9"/>
    <w:rsid w:val="0010200C"/>
    <w:rsid w:val="001024B9"/>
    <w:rsid w:val="001027A3"/>
    <w:rsid w:val="001027EA"/>
    <w:rsid w:val="00102C1E"/>
    <w:rsid w:val="00102E72"/>
    <w:rsid w:val="00102FF9"/>
    <w:rsid w:val="0010329F"/>
    <w:rsid w:val="001032C8"/>
    <w:rsid w:val="001035A1"/>
    <w:rsid w:val="00103863"/>
    <w:rsid w:val="00103A43"/>
    <w:rsid w:val="00103E60"/>
    <w:rsid w:val="0010416F"/>
    <w:rsid w:val="00104248"/>
    <w:rsid w:val="00104627"/>
    <w:rsid w:val="00104BB9"/>
    <w:rsid w:val="00104C92"/>
    <w:rsid w:val="001051C1"/>
    <w:rsid w:val="0010530A"/>
    <w:rsid w:val="00105525"/>
    <w:rsid w:val="001056BA"/>
    <w:rsid w:val="0010575E"/>
    <w:rsid w:val="00105934"/>
    <w:rsid w:val="00106421"/>
    <w:rsid w:val="00106642"/>
    <w:rsid w:val="001069A8"/>
    <w:rsid w:val="00106B31"/>
    <w:rsid w:val="00107095"/>
    <w:rsid w:val="00107423"/>
    <w:rsid w:val="0010755F"/>
    <w:rsid w:val="00107C03"/>
    <w:rsid w:val="00107D77"/>
    <w:rsid w:val="00110619"/>
    <w:rsid w:val="00110727"/>
    <w:rsid w:val="00110AD0"/>
    <w:rsid w:val="00110D11"/>
    <w:rsid w:val="00110D2E"/>
    <w:rsid w:val="00111185"/>
    <w:rsid w:val="00111435"/>
    <w:rsid w:val="0011160B"/>
    <w:rsid w:val="0011193E"/>
    <w:rsid w:val="001128B1"/>
    <w:rsid w:val="0011298A"/>
    <w:rsid w:val="00113537"/>
    <w:rsid w:val="0011358B"/>
    <w:rsid w:val="001137BC"/>
    <w:rsid w:val="001137F1"/>
    <w:rsid w:val="00113AAC"/>
    <w:rsid w:val="00113BCC"/>
    <w:rsid w:val="00113FFF"/>
    <w:rsid w:val="00114572"/>
    <w:rsid w:val="00114F79"/>
    <w:rsid w:val="00114FF7"/>
    <w:rsid w:val="001153E8"/>
    <w:rsid w:val="001157C5"/>
    <w:rsid w:val="001157FD"/>
    <w:rsid w:val="00115B97"/>
    <w:rsid w:val="00115D8E"/>
    <w:rsid w:val="0011636F"/>
    <w:rsid w:val="0011689B"/>
    <w:rsid w:val="00117107"/>
    <w:rsid w:val="0011722F"/>
    <w:rsid w:val="00117288"/>
    <w:rsid w:val="0011742F"/>
    <w:rsid w:val="001179A2"/>
    <w:rsid w:val="00117A22"/>
    <w:rsid w:val="0012056F"/>
    <w:rsid w:val="00120A08"/>
    <w:rsid w:val="00120B80"/>
    <w:rsid w:val="00120CDC"/>
    <w:rsid w:val="00120FC7"/>
    <w:rsid w:val="00120FCC"/>
    <w:rsid w:val="001211CD"/>
    <w:rsid w:val="001219AE"/>
    <w:rsid w:val="00121A16"/>
    <w:rsid w:val="00121AE0"/>
    <w:rsid w:val="00121F5B"/>
    <w:rsid w:val="001223BE"/>
    <w:rsid w:val="00123545"/>
    <w:rsid w:val="001238F2"/>
    <w:rsid w:val="00123988"/>
    <w:rsid w:val="0012422F"/>
    <w:rsid w:val="00124682"/>
    <w:rsid w:val="00124940"/>
    <w:rsid w:val="00124D39"/>
    <w:rsid w:val="0012544A"/>
    <w:rsid w:val="001254F9"/>
    <w:rsid w:val="0012550A"/>
    <w:rsid w:val="001255E6"/>
    <w:rsid w:val="00125855"/>
    <w:rsid w:val="00125C1B"/>
    <w:rsid w:val="00126D0F"/>
    <w:rsid w:val="00126D64"/>
    <w:rsid w:val="00127553"/>
    <w:rsid w:val="001278E0"/>
    <w:rsid w:val="00127B53"/>
    <w:rsid w:val="00127BE3"/>
    <w:rsid w:val="00127C65"/>
    <w:rsid w:val="00127F5B"/>
    <w:rsid w:val="00130452"/>
    <w:rsid w:val="001305DC"/>
    <w:rsid w:val="0013063E"/>
    <w:rsid w:val="00130A6E"/>
    <w:rsid w:val="00130BBB"/>
    <w:rsid w:val="00130CDD"/>
    <w:rsid w:val="00130EE5"/>
    <w:rsid w:val="00131B6D"/>
    <w:rsid w:val="00131CEA"/>
    <w:rsid w:val="00131D26"/>
    <w:rsid w:val="00131D37"/>
    <w:rsid w:val="00131EBF"/>
    <w:rsid w:val="001320B2"/>
    <w:rsid w:val="00132208"/>
    <w:rsid w:val="001325A9"/>
    <w:rsid w:val="001327C7"/>
    <w:rsid w:val="00132BF8"/>
    <w:rsid w:val="00132D29"/>
    <w:rsid w:val="00132EA7"/>
    <w:rsid w:val="0013307B"/>
    <w:rsid w:val="001330B6"/>
    <w:rsid w:val="00133926"/>
    <w:rsid w:val="00134722"/>
    <w:rsid w:val="00134941"/>
    <w:rsid w:val="00134991"/>
    <w:rsid w:val="0013553E"/>
    <w:rsid w:val="00135623"/>
    <w:rsid w:val="001357C3"/>
    <w:rsid w:val="001358A8"/>
    <w:rsid w:val="00135DE3"/>
    <w:rsid w:val="001362FF"/>
    <w:rsid w:val="00136500"/>
    <w:rsid w:val="0013686E"/>
    <w:rsid w:val="00136BCF"/>
    <w:rsid w:val="00136BD1"/>
    <w:rsid w:val="00136D29"/>
    <w:rsid w:val="00136E24"/>
    <w:rsid w:val="00136F9F"/>
    <w:rsid w:val="00137187"/>
    <w:rsid w:val="00137234"/>
    <w:rsid w:val="001376D3"/>
    <w:rsid w:val="00137F64"/>
    <w:rsid w:val="0014037F"/>
    <w:rsid w:val="00140533"/>
    <w:rsid w:val="0014068F"/>
    <w:rsid w:val="00141025"/>
    <w:rsid w:val="001411BF"/>
    <w:rsid w:val="00141407"/>
    <w:rsid w:val="001415B5"/>
    <w:rsid w:val="00141843"/>
    <w:rsid w:val="00141A7C"/>
    <w:rsid w:val="00141A82"/>
    <w:rsid w:val="001421B2"/>
    <w:rsid w:val="0014242C"/>
    <w:rsid w:val="001426A3"/>
    <w:rsid w:val="00142719"/>
    <w:rsid w:val="00142AC2"/>
    <w:rsid w:val="00142C66"/>
    <w:rsid w:val="00142CD4"/>
    <w:rsid w:val="00142D6E"/>
    <w:rsid w:val="00142FC0"/>
    <w:rsid w:val="001435DC"/>
    <w:rsid w:val="001435E8"/>
    <w:rsid w:val="0014361C"/>
    <w:rsid w:val="001438D9"/>
    <w:rsid w:val="001439B2"/>
    <w:rsid w:val="00143ADE"/>
    <w:rsid w:val="0014405C"/>
    <w:rsid w:val="001440AF"/>
    <w:rsid w:val="00144309"/>
    <w:rsid w:val="001444DD"/>
    <w:rsid w:val="00144F29"/>
    <w:rsid w:val="001454CD"/>
    <w:rsid w:val="001457B2"/>
    <w:rsid w:val="001458FE"/>
    <w:rsid w:val="00145B44"/>
    <w:rsid w:val="001462D3"/>
    <w:rsid w:val="00146401"/>
    <w:rsid w:val="001466D4"/>
    <w:rsid w:val="00146DB5"/>
    <w:rsid w:val="001470C7"/>
    <w:rsid w:val="00147520"/>
    <w:rsid w:val="0014755E"/>
    <w:rsid w:val="0014761A"/>
    <w:rsid w:val="0014782C"/>
    <w:rsid w:val="00147C13"/>
    <w:rsid w:val="00147E20"/>
    <w:rsid w:val="0015091B"/>
    <w:rsid w:val="00150A0E"/>
    <w:rsid w:val="00150AA1"/>
    <w:rsid w:val="00150AD6"/>
    <w:rsid w:val="00150F41"/>
    <w:rsid w:val="00151324"/>
    <w:rsid w:val="001517DC"/>
    <w:rsid w:val="00151BE2"/>
    <w:rsid w:val="00151E18"/>
    <w:rsid w:val="001521BB"/>
    <w:rsid w:val="00152625"/>
    <w:rsid w:val="001527CA"/>
    <w:rsid w:val="001527CF"/>
    <w:rsid w:val="00152E6C"/>
    <w:rsid w:val="00153029"/>
    <w:rsid w:val="00153096"/>
    <w:rsid w:val="0015378F"/>
    <w:rsid w:val="00153FCB"/>
    <w:rsid w:val="0015474E"/>
    <w:rsid w:val="00154AF3"/>
    <w:rsid w:val="00154B84"/>
    <w:rsid w:val="00154D8C"/>
    <w:rsid w:val="0015532E"/>
    <w:rsid w:val="0015563C"/>
    <w:rsid w:val="00155B3C"/>
    <w:rsid w:val="00155DE6"/>
    <w:rsid w:val="00155FBD"/>
    <w:rsid w:val="00156072"/>
    <w:rsid w:val="00156315"/>
    <w:rsid w:val="00156487"/>
    <w:rsid w:val="00156643"/>
    <w:rsid w:val="0015682D"/>
    <w:rsid w:val="00156D19"/>
    <w:rsid w:val="00156D5D"/>
    <w:rsid w:val="00156E89"/>
    <w:rsid w:val="00156FEE"/>
    <w:rsid w:val="001570EE"/>
    <w:rsid w:val="001571B9"/>
    <w:rsid w:val="00157266"/>
    <w:rsid w:val="00157312"/>
    <w:rsid w:val="00157505"/>
    <w:rsid w:val="001577BF"/>
    <w:rsid w:val="00157915"/>
    <w:rsid w:val="00157965"/>
    <w:rsid w:val="00157C8A"/>
    <w:rsid w:val="001607C7"/>
    <w:rsid w:val="00160B41"/>
    <w:rsid w:val="00160BCD"/>
    <w:rsid w:val="00160C5B"/>
    <w:rsid w:val="00160EBF"/>
    <w:rsid w:val="0016118B"/>
    <w:rsid w:val="00161673"/>
    <w:rsid w:val="00161C4D"/>
    <w:rsid w:val="00161CBD"/>
    <w:rsid w:val="00161DA5"/>
    <w:rsid w:val="00161DEC"/>
    <w:rsid w:val="00161E91"/>
    <w:rsid w:val="00162945"/>
    <w:rsid w:val="00162A5D"/>
    <w:rsid w:val="0016337C"/>
    <w:rsid w:val="001633C7"/>
    <w:rsid w:val="0016363D"/>
    <w:rsid w:val="001639B2"/>
    <w:rsid w:val="001647DE"/>
    <w:rsid w:val="001649DA"/>
    <w:rsid w:val="0016527B"/>
    <w:rsid w:val="00166142"/>
    <w:rsid w:val="001661F4"/>
    <w:rsid w:val="00166311"/>
    <w:rsid w:val="00166323"/>
    <w:rsid w:val="001663F5"/>
    <w:rsid w:val="00166640"/>
    <w:rsid w:val="00166788"/>
    <w:rsid w:val="001668A2"/>
    <w:rsid w:val="00166AC6"/>
    <w:rsid w:val="00166E07"/>
    <w:rsid w:val="0016732A"/>
    <w:rsid w:val="00167549"/>
    <w:rsid w:val="00167842"/>
    <w:rsid w:val="001678BA"/>
    <w:rsid w:val="00167B07"/>
    <w:rsid w:val="00167B4D"/>
    <w:rsid w:val="0017009B"/>
    <w:rsid w:val="001704C4"/>
    <w:rsid w:val="00170615"/>
    <w:rsid w:val="00170968"/>
    <w:rsid w:val="00170C37"/>
    <w:rsid w:val="00170D39"/>
    <w:rsid w:val="00170DCB"/>
    <w:rsid w:val="00172499"/>
    <w:rsid w:val="00172544"/>
    <w:rsid w:val="00172589"/>
    <w:rsid w:val="00172639"/>
    <w:rsid w:val="00172939"/>
    <w:rsid w:val="0017295E"/>
    <w:rsid w:val="001729B8"/>
    <w:rsid w:val="00172A8A"/>
    <w:rsid w:val="00172C9C"/>
    <w:rsid w:val="00172D3F"/>
    <w:rsid w:val="00173425"/>
    <w:rsid w:val="00173444"/>
    <w:rsid w:val="00173872"/>
    <w:rsid w:val="00173AA0"/>
    <w:rsid w:val="00173AA6"/>
    <w:rsid w:val="00173C72"/>
    <w:rsid w:val="00173DA2"/>
    <w:rsid w:val="00174212"/>
    <w:rsid w:val="00174366"/>
    <w:rsid w:val="001743ED"/>
    <w:rsid w:val="001746BD"/>
    <w:rsid w:val="001747F2"/>
    <w:rsid w:val="00174885"/>
    <w:rsid w:val="00174C10"/>
    <w:rsid w:val="00174C59"/>
    <w:rsid w:val="00174E93"/>
    <w:rsid w:val="001752FD"/>
    <w:rsid w:val="00175377"/>
    <w:rsid w:val="00175397"/>
    <w:rsid w:val="001760FC"/>
    <w:rsid w:val="0017693D"/>
    <w:rsid w:val="00176ABB"/>
    <w:rsid w:val="00176F00"/>
    <w:rsid w:val="0017717D"/>
    <w:rsid w:val="00177576"/>
    <w:rsid w:val="0017781C"/>
    <w:rsid w:val="00177EC4"/>
    <w:rsid w:val="00180234"/>
    <w:rsid w:val="001804E7"/>
    <w:rsid w:val="00180573"/>
    <w:rsid w:val="001805CA"/>
    <w:rsid w:val="0018063B"/>
    <w:rsid w:val="001809F2"/>
    <w:rsid w:val="00180B55"/>
    <w:rsid w:val="00180CEC"/>
    <w:rsid w:val="00180DE5"/>
    <w:rsid w:val="00181211"/>
    <w:rsid w:val="00181314"/>
    <w:rsid w:val="001813FB"/>
    <w:rsid w:val="0018172D"/>
    <w:rsid w:val="001817BA"/>
    <w:rsid w:val="00181EF9"/>
    <w:rsid w:val="00181F49"/>
    <w:rsid w:val="00181F4C"/>
    <w:rsid w:val="00181F4F"/>
    <w:rsid w:val="00181F8A"/>
    <w:rsid w:val="00182073"/>
    <w:rsid w:val="00182567"/>
    <w:rsid w:val="001826CB"/>
    <w:rsid w:val="00182719"/>
    <w:rsid w:val="0018278A"/>
    <w:rsid w:val="00182AAC"/>
    <w:rsid w:val="00182AF8"/>
    <w:rsid w:val="00182BC6"/>
    <w:rsid w:val="001835D8"/>
    <w:rsid w:val="001838E0"/>
    <w:rsid w:val="00183BC5"/>
    <w:rsid w:val="00184045"/>
    <w:rsid w:val="00184397"/>
    <w:rsid w:val="0018490E"/>
    <w:rsid w:val="00184A6C"/>
    <w:rsid w:val="001851ED"/>
    <w:rsid w:val="001851F5"/>
    <w:rsid w:val="0018526B"/>
    <w:rsid w:val="0018567F"/>
    <w:rsid w:val="00185A6E"/>
    <w:rsid w:val="00185C5E"/>
    <w:rsid w:val="0018644C"/>
    <w:rsid w:val="00186777"/>
    <w:rsid w:val="00186939"/>
    <w:rsid w:val="00186F94"/>
    <w:rsid w:val="00187453"/>
    <w:rsid w:val="0018749F"/>
    <w:rsid w:val="001874C2"/>
    <w:rsid w:val="00187BBF"/>
    <w:rsid w:val="00187C7E"/>
    <w:rsid w:val="00187E0F"/>
    <w:rsid w:val="00187FE9"/>
    <w:rsid w:val="001900D5"/>
    <w:rsid w:val="00190BCC"/>
    <w:rsid w:val="00190C72"/>
    <w:rsid w:val="0019144A"/>
    <w:rsid w:val="00191527"/>
    <w:rsid w:val="00191BF3"/>
    <w:rsid w:val="001920ED"/>
    <w:rsid w:val="001923D4"/>
    <w:rsid w:val="00192455"/>
    <w:rsid w:val="00192653"/>
    <w:rsid w:val="0019341E"/>
    <w:rsid w:val="00193439"/>
    <w:rsid w:val="00193440"/>
    <w:rsid w:val="00193548"/>
    <w:rsid w:val="001935A4"/>
    <w:rsid w:val="00193C9F"/>
    <w:rsid w:val="00193E72"/>
    <w:rsid w:val="00193FA6"/>
    <w:rsid w:val="00193FDB"/>
    <w:rsid w:val="001940BA"/>
    <w:rsid w:val="00194151"/>
    <w:rsid w:val="00194206"/>
    <w:rsid w:val="0019488F"/>
    <w:rsid w:val="00194B61"/>
    <w:rsid w:val="00194E27"/>
    <w:rsid w:val="00195106"/>
    <w:rsid w:val="0019582C"/>
    <w:rsid w:val="00195D23"/>
    <w:rsid w:val="00196266"/>
    <w:rsid w:val="001965D8"/>
    <w:rsid w:val="0019686E"/>
    <w:rsid w:val="00196B31"/>
    <w:rsid w:val="00196B98"/>
    <w:rsid w:val="00196C4B"/>
    <w:rsid w:val="001971A7"/>
    <w:rsid w:val="00197879"/>
    <w:rsid w:val="001A04B3"/>
    <w:rsid w:val="001A079F"/>
    <w:rsid w:val="001A09AC"/>
    <w:rsid w:val="001A0E15"/>
    <w:rsid w:val="001A0FCD"/>
    <w:rsid w:val="001A105F"/>
    <w:rsid w:val="001A13DF"/>
    <w:rsid w:val="001A182E"/>
    <w:rsid w:val="001A190B"/>
    <w:rsid w:val="001A1936"/>
    <w:rsid w:val="001A1B76"/>
    <w:rsid w:val="001A2453"/>
    <w:rsid w:val="001A2673"/>
    <w:rsid w:val="001A2BF7"/>
    <w:rsid w:val="001A2EE1"/>
    <w:rsid w:val="001A2F7D"/>
    <w:rsid w:val="001A3094"/>
    <w:rsid w:val="001A32BD"/>
    <w:rsid w:val="001A3AAF"/>
    <w:rsid w:val="001A3BA1"/>
    <w:rsid w:val="001A3FF6"/>
    <w:rsid w:val="001A40E0"/>
    <w:rsid w:val="001A454D"/>
    <w:rsid w:val="001A4B68"/>
    <w:rsid w:val="001A4D4C"/>
    <w:rsid w:val="001A5274"/>
    <w:rsid w:val="001A527A"/>
    <w:rsid w:val="001A556D"/>
    <w:rsid w:val="001A5682"/>
    <w:rsid w:val="001A58A7"/>
    <w:rsid w:val="001A5AEB"/>
    <w:rsid w:val="001A5DCA"/>
    <w:rsid w:val="001A5EF7"/>
    <w:rsid w:val="001A5F35"/>
    <w:rsid w:val="001A6018"/>
    <w:rsid w:val="001A603F"/>
    <w:rsid w:val="001A6126"/>
    <w:rsid w:val="001A61B6"/>
    <w:rsid w:val="001A68C2"/>
    <w:rsid w:val="001A6CED"/>
    <w:rsid w:val="001A6D2B"/>
    <w:rsid w:val="001A70AA"/>
    <w:rsid w:val="001A74CC"/>
    <w:rsid w:val="001B02B2"/>
    <w:rsid w:val="001B0971"/>
    <w:rsid w:val="001B1140"/>
    <w:rsid w:val="001B11F8"/>
    <w:rsid w:val="001B1238"/>
    <w:rsid w:val="001B13BB"/>
    <w:rsid w:val="001B1617"/>
    <w:rsid w:val="001B1A5F"/>
    <w:rsid w:val="001B1DE9"/>
    <w:rsid w:val="001B23D8"/>
    <w:rsid w:val="001B2441"/>
    <w:rsid w:val="001B2AE8"/>
    <w:rsid w:val="001B2B5F"/>
    <w:rsid w:val="001B34BA"/>
    <w:rsid w:val="001B34F5"/>
    <w:rsid w:val="001B3B58"/>
    <w:rsid w:val="001B3BA0"/>
    <w:rsid w:val="001B3BA9"/>
    <w:rsid w:val="001B3DFA"/>
    <w:rsid w:val="001B4401"/>
    <w:rsid w:val="001B4409"/>
    <w:rsid w:val="001B449F"/>
    <w:rsid w:val="001B4EC8"/>
    <w:rsid w:val="001B50AD"/>
    <w:rsid w:val="001B532B"/>
    <w:rsid w:val="001B58AA"/>
    <w:rsid w:val="001B5AD5"/>
    <w:rsid w:val="001B60A7"/>
    <w:rsid w:val="001B661F"/>
    <w:rsid w:val="001B665C"/>
    <w:rsid w:val="001B6787"/>
    <w:rsid w:val="001B699B"/>
    <w:rsid w:val="001B6C00"/>
    <w:rsid w:val="001B6DCB"/>
    <w:rsid w:val="001B7771"/>
    <w:rsid w:val="001B7B7A"/>
    <w:rsid w:val="001B7CFE"/>
    <w:rsid w:val="001C0D39"/>
    <w:rsid w:val="001C0D5D"/>
    <w:rsid w:val="001C0DCB"/>
    <w:rsid w:val="001C135F"/>
    <w:rsid w:val="001C14DE"/>
    <w:rsid w:val="001C16EB"/>
    <w:rsid w:val="001C1AA4"/>
    <w:rsid w:val="001C23B7"/>
    <w:rsid w:val="001C2769"/>
    <w:rsid w:val="001C2B89"/>
    <w:rsid w:val="001C2E40"/>
    <w:rsid w:val="001C33D6"/>
    <w:rsid w:val="001C3D90"/>
    <w:rsid w:val="001C4189"/>
    <w:rsid w:val="001C4CE5"/>
    <w:rsid w:val="001C540B"/>
    <w:rsid w:val="001C592D"/>
    <w:rsid w:val="001C617E"/>
    <w:rsid w:val="001C6A24"/>
    <w:rsid w:val="001C6E56"/>
    <w:rsid w:val="001C7792"/>
    <w:rsid w:val="001C7D31"/>
    <w:rsid w:val="001D0347"/>
    <w:rsid w:val="001D09E5"/>
    <w:rsid w:val="001D16EA"/>
    <w:rsid w:val="001D1E36"/>
    <w:rsid w:val="001D215E"/>
    <w:rsid w:val="001D224B"/>
    <w:rsid w:val="001D2355"/>
    <w:rsid w:val="001D2753"/>
    <w:rsid w:val="001D30E6"/>
    <w:rsid w:val="001D316C"/>
    <w:rsid w:val="001D367C"/>
    <w:rsid w:val="001D36B5"/>
    <w:rsid w:val="001D3C07"/>
    <w:rsid w:val="001D4113"/>
    <w:rsid w:val="001D4750"/>
    <w:rsid w:val="001D4E84"/>
    <w:rsid w:val="001D5162"/>
    <w:rsid w:val="001D5366"/>
    <w:rsid w:val="001D545A"/>
    <w:rsid w:val="001D5657"/>
    <w:rsid w:val="001D6326"/>
    <w:rsid w:val="001D6463"/>
    <w:rsid w:val="001D64C1"/>
    <w:rsid w:val="001D66A9"/>
    <w:rsid w:val="001D66B6"/>
    <w:rsid w:val="001D6C84"/>
    <w:rsid w:val="001D7309"/>
    <w:rsid w:val="001D742A"/>
    <w:rsid w:val="001E04C2"/>
    <w:rsid w:val="001E0703"/>
    <w:rsid w:val="001E090A"/>
    <w:rsid w:val="001E0EB7"/>
    <w:rsid w:val="001E1809"/>
    <w:rsid w:val="001E234F"/>
    <w:rsid w:val="001E2706"/>
    <w:rsid w:val="001E2845"/>
    <w:rsid w:val="001E29AF"/>
    <w:rsid w:val="001E2A4D"/>
    <w:rsid w:val="001E2E9A"/>
    <w:rsid w:val="001E319C"/>
    <w:rsid w:val="001E3503"/>
    <w:rsid w:val="001E3588"/>
    <w:rsid w:val="001E4400"/>
    <w:rsid w:val="001E459A"/>
    <w:rsid w:val="001E4A18"/>
    <w:rsid w:val="001E4E5D"/>
    <w:rsid w:val="001E4FF7"/>
    <w:rsid w:val="001E5094"/>
    <w:rsid w:val="001E52A9"/>
    <w:rsid w:val="001E574D"/>
    <w:rsid w:val="001E603B"/>
    <w:rsid w:val="001E6663"/>
    <w:rsid w:val="001E6B9D"/>
    <w:rsid w:val="001E6E16"/>
    <w:rsid w:val="001E6EBA"/>
    <w:rsid w:val="001E6FA1"/>
    <w:rsid w:val="001E7186"/>
    <w:rsid w:val="001E7980"/>
    <w:rsid w:val="001F0089"/>
    <w:rsid w:val="001F0C2D"/>
    <w:rsid w:val="001F111F"/>
    <w:rsid w:val="001F12FF"/>
    <w:rsid w:val="001F1383"/>
    <w:rsid w:val="001F1B7B"/>
    <w:rsid w:val="001F1CDA"/>
    <w:rsid w:val="001F1E13"/>
    <w:rsid w:val="001F20A7"/>
    <w:rsid w:val="001F270C"/>
    <w:rsid w:val="001F3384"/>
    <w:rsid w:val="001F3C4E"/>
    <w:rsid w:val="001F49ED"/>
    <w:rsid w:val="001F4A08"/>
    <w:rsid w:val="001F4BEA"/>
    <w:rsid w:val="001F4EB9"/>
    <w:rsid w:val="001F5277"/>
    <w:rsid w:val="001F536B"/>
    <w:rsid w:val="001F5448"/>
    <w:rsid w:val="001F5715"/>
    <w:rsid w:val="001F5AF9"/>
    <w:rsid w:val="001F688B"/>
    <w:rsid w:val="001F6B9B"/>
    <w:rsid w:val="001F71CA"/>
    <w:rsid w:val="001F75FE"/>
    <w:rsid w:val="001F764C"/>
    <w:rsid w:val="001F786F"/>
    <w:rsid w:val="001F7A9F"/>
    <w:rsid w:val="001F7C45"/>
    <w:rsid w:val="002001F1"/>
    <w:rsid w:val="0020062D"/>
    <w:rsid w:val="00201003"/>
    <w:rsid w:val="00201299"/>
    <w:rsid w:val="00201324"/>
    <w:rsid w:val="0020132B"/>
    <w:rsid w:val="002013E2"/>
    <w:rsid w:val="00201467"/>
    <w:rsid w:val="002014F9"/>
    <w:rsid w:val="002018AE"/>
    <w:rsid w:val="00201FCF"/>
    <w:rsid w:val="002023FD"/>
    <w:rsid w:val="0020247C"/>
    <w:rsid w:val="00202701"/>
    <w:rsid w:val="00202CF2"/>
    <w:rsid w:val="002030D1"/>
    <w:rsid w:val="00203332"/>
    <w:rsid w:val="00203A1E"/>
    <w:rsid w:val="00203A5B"/>
    <w:rsid w:val="0020402E"/>
    <w:rsid w:val="0020472F"/>
    <w:rsid w:val="0020480E"/>
    <w:rsid w:val="0020486D"/>
    <w:rsid w:val="00204AF9"/>
    <w:rsid w:val="00204E62"/>
    <w:rsid w:val="002052DC"/>
    <w:rsid w:val="00205444"/>
    <w:rsid w:val="0020563E"/>
    <w:rsid w:val="00205759"/>
    <w:rsid w:val="00205939"/>
    <w:rsid w:val="00205A3A"/>
    <w:rsid w:val="00205BC3"/>
    <w:rsid w:val="002063EF"/>
    <w:rsid w:val="00206844"/>
    <w:rsid w:val="002069A5"/>
    <w:rsid w:val="00206BD7"/>
    <w:rsid w:val="00206E3A"/>
    <w:rsid w:val="00207214"/>
    <w:rsid w:val="002072F4"/>
    <w:rsid w:val="002073BF"/>
    <w:rsid w:val="0020782A"/>
    <w:rsid w:val="00207966"/>
    <w:rsid w:val="00207C54"/>
    <w:rsid w:val="00207E2D"/>
    <w:rsid w:val="00207EFB"/>
    <w:rsid w:val="002106C5"/>
    <w:rsid w:val="002108EE"/>
    <w:rsid w:val="00210933"/>
    <w:rsid w:val="00210AEA"/>
    <w:rsid w:val="00210B7D"/>
    <w:rsid w:val="00210C95"/>
    <w:rsid w:val="00210CBD"/>
    <w:rsid w:val="00210E01"/>
    <w:rsid w:val="002113C0"/>
    <w:rsid w:val="0021151D"/>
    <w:rsid w:val="0021164A"/>
    <w:rsid w:val="00211657"/>
    <w:rsid w:val="0021165B"/>
    <w:rsid w:val="00211A2D"/>
    <w:rsid w:val="00211DFF"/>
    <w:rsid w:val="00211F26"/>
    <w:rsid w:val="002124C5"/>
    <w:rsid w:val="00212876"/>
    <w:rsid w:val="00212C46"/>
    <w:rsid w:val="002131C6"/>
    <w:rsid w:val="002135A0"/>
    <w:rsid w:val="002138B4"/>
    <w:rsid w:val="00213B6F"/>
    <w:rsid w:val="00213C53"/>
    <w:rsid w:val="00213C7E"/>
    <w:rsid w:val="0021416F"/>
    <w:rsid w:val="002142D7"/>
    <w:rsid w:val="002149DE"/>
    <w:rsid w:val="00214BAE"/>
    <w:rsid w:val="00214BE5"/>
    <w:rsid w:val="00214F49"/>
    <w:rsid w:val="00215110"/>
    <w:rsid w:val="00215298"/>
    <w:rsid w:val="0021533E"/>
    <w:rsid w:val="002153E9"/>
    <w:rsid w:val="00215977"/>
    <w:rsid w:val="00216022"/>
    <w:rsid w:val="002167D5"/>
    <w:rsid w:val="00216E29"/>
    <w:rsid w:val="0021765F"/>
    <w:rsid w:val="00217B10"/>
    <w:rsid w:val="00217CF9"/>
    <w:rsid w:val="0022017D"/>
    <w:rsid w:val="00220336"/>
    <w:rsid w:val="002206CD"/>
    <w:rsid w:val="00220A12"/>
    <w:rsid w:val="00220CD0"/>
    <w:rsid w:val="00220E6D"/>
    <w:rsid w:val="0022158A"/>
    <w:rsid w:val="0022161C"/>
    <w:rsid w:val="00221A5B"/>
    <w:rsid w:val="00221BDF"/>
    <w:rsid w:val="00221C5A"/>
    <w:rsid w:val="00221D41"/>
    <w:rsid w:val="0022233B"/>
    <w:rsid w:val="00222371"/>
    <w:rsid w:val="00222663"/>
    <w:rsid w:val="00222E5B"/>
    <w:rsid w:val="00223162"/>
    <w:rsid w:val="00223221"/>
    <w:rsid w:val="0022387B"/>
    <w:rsid w:val="00223D47"/>
    <w:rsid w:val="002245D6"/>
    <w:rsid w:val="0022474F"/>
    <w:rsid w:val="00224AD2"/>
    <w:rsid w:val="00224F69"/>
    <w:rsid w:val="00224FDF"/>
    <w:rsid w:val="00225392"/>
    <w:rsid w:val="00225E5A"/>
    <w:rsid w:val="00225EDB"/>
    <w:rsid w:val="00226055"/>
    <w:rsid w:val="0022667F"/>
    <w:rsid w:val="00227138"/>
    <w:rsid w:val="002302E8"/>
    <w:rsid w:val="0023046F"/>
    <w:rsid w:val="002306CA"/>
    <w:rsid w:val="00230C25"/>
    <w:rsid w:val="00230F01"/>
    <w:rsid w:val="0023149A"/>
    <w:rsid w:val="002315D7"/>
    <w:rsid w:val="002319B4"/>
    <w:rsid w:val="00231B56"/>
    <w:rsid w:val="00231CE9"/>
    <w:rsid w:val="00232405"/>
    <w:rsid w:val="0023242E"/>
    <w:rsid w:val="00232CF1"/>
    <w:rsid w:val="00232CF7"/>
    <w:rsid w:val="00232E88"/>
    <w:rsid w:val="002334DF"/>
    <w:rsid w:val="00234273"/>
    <w:rsid w:val="002342C3"/>
    <w:rsid w:val="0023433C"/>
    <w:rsid w:val="00234794"/>
    <w:rsid w:val="002352B0"/>
    <w:rsid w:val="00235382"/>
    <w:rsid w:val="00235539"/>
    <w:rsid w:val="002359B4"/>
    <w:rsid w:val="00235B0F"/>
    <w:rsid w:val="00235C1C"/>
    <w:rsid w:val="00235F7F"/>
    <w:rsid w:val="00236675"/>
    <w:rsid w:val="00236837"/>
    <w:rsid w:val="00236B22"/>
    <w:rsid w:val="00236DE3"/>
    <w:rsid w:val="00236E92"/>
    <w:rsid w:val="002372B0"/>
    <w:rsid w:val="0023735F"/>
    <w:rsid w:val="0023771B"/>
    <w:rsid w:val="00237847"/>
    <w:rsid w:val="002400F2"/>
    <w:rsid w:val="002403E4"/>
    <w:rsid w:val="002411F0"/>
    <w:rsid w:val="0024153C"/>
    <w:rsid w:val="00241A77"/>
    <w:rsid w:val="00242005"/>
    <w:rsid w:val="002421B7"/>
    <w:rsid w:val="002424D1"/>
    <w:rsid w:val="00242538"/>
    <w:rsid w:val="0024253D"/>
    <w:rsid w:val="0024277B"/>
    <w:rsid w:val="00242B63"/>
    <w:rsid w:val="00242DE3"/>
    <w:rsid w:val="00243269"/>
    <w:rsid w:val="00243491"/>
    <w:rsid w:val="002438AF"/>
    <w:rsid w:val="00243AB7"/>
    <w:rsid w:val="00243D67"/>
    <w:rsid w:val="0024489E"/>
    <w:rsid w:val="00244CCF"/>
    <w:rsid w:val="00244CE8"/>
    <w:rsid w:val="00244D40"/>
    <w:rsid w:val="00245620"/>
    <w:rsid w:val="002459F5"/>
    <w:rsid w:val="00245F77"/>
    <w:rsid w:val="002460A0"/>
    <w:rsid w:val="0024681A"/>
    <w:rsid w:val="00246E6A"/>
    <w:rsid w:val="00247042"/>
    <w:rsid w:val="0024733A"/>
    <w:rsid w:val="0024786C"/>
    <w:rsid w:val="00247B59"/>
    <w:rsid w:val="00247DF4"/>
    <w:rsid w:val="00250A43"/>
    <w:rsid w:val="00250E34"/>
    <w:rsid w:val="00251225"/>
    <w:rsid w:val="00251789"/>
    <w:rsid w:val="00251795"/>
    <w:rsid w:val="00252E63"/>
    <w:rsid w:val="002534EB"/>
    <w:rsid w:val="002537DF"/>
    <w:rsid w:val="002538D6"/>
    <w:rsid w:val="00253CDC"/>
    <w:rsid w:val="00253DC5"/>
    <w:rsid w:val="00253ED3"/>
    <w:rsid w:val="00254339"/>
    <w:rsid w:val="0025433B"/>
    <w:rsid w:val="00254605"/>
    <w:rsid w:val="00254650"/>
    <w:rsid w:val="00254938"/>
    <w:rsid w:val="0025524B"/>
    <w:rsid w:val="00255301"/>
    <w:rsid w:val="002558F7"/>
    <w:rsid w:val="00255CC4"/>
    <w:rsid w:val="0025651B"/>
    <w:rsid w:val="002566A5"/>
    <w:rsid w:val="00256909"/>
    <w:rsid w:val="00256ADA"/>
    <w:rsid w:val="00256E39"/>
    <w:rsid w:val="002574BB"/>
    <w:rsid w:val="002575E8"/>
    <w:rsid w:val="00257799"/>
    <w:rsid w:val="00257E60"/>
    <w:rsid w:val="00257EEA"/>
    <w:rsid w:val="00260830"/>
    <w:rsid w:val="00260837"/>
    <w:rsid w:val="00260890"/>
    <w:rsid w:val="00260919"/>
    <w:rsid w:val="00260D37"/>
    <w:rsid w:val="00261269"/>
    <w:rsid w:val="002615BF"/>
    <w:rsid w:val="00261A2C"/>
    <w:rsid w:val="00262022"/>
    <w:rsid w:val="002625CC"/>
    <w:rsid w:val="00262912"/>
    <w:rsid w:val="00262A66"/>
    <w:rsid w:val="00262E60"/>
    <w:rsid w:val="00262F47"/>
    <w:rsid w:val="00263493"/>
    <w:rsid w:val="002639D0"/>
    <w:rsid w:val="00263C70"/>
    <w:rsid w:val="00263F9D"/>
    <w:rsid w:val="00264145"/>
    <w:rsid w:val="00264153"/>
    <w:rsid w:val="0026499B"/>
    <w:rsid w:val="0026520D"/>
    <w:rsid w:val="00265417"/>
    <w:rsid w:val="002654B2"/>
    <w:rsid w:val="002657F9"/>
    <w:rsid w:val="00266293"/>
    <w:rsid w:val="0026639C"/>
    <w:rsid w:val="00266462"/>
    <w:rsid w:val="002664F4"/>
    <w:rsid w:val="00266C1B"/>
    <w:rsid w:val="00266E73"/>
    <w:rsid w:val="00267221"/>
    <w:rsid w:val="00267825"/>
    <w:rsid w:val="00267850"/>
    <w:rsid w:val="00267912"/>
    <w:rsid w:val="00267F3D"/>
    <w:rsid w:val="002703C6"/>
    <w:rsid w:val="00270715"/>
    <w:rsid w:val="002707F8"/>
    <w:rsid w:val="00270804"/>
    <w:rsid w:val="002709BA"/>
    <w:rsid w:val="00270BB9"/>
    <w:rsid w:val="00270FA6"/>
    <w:rsid w:val="00271B36"/>
    <w:rsid w:val="00271C6D"/>
    <w:rsid w:val="00271DAB"/>
    <w:rsid w:val="00272114"/>
    <w:rsid w:val="002721D6"/>
    <w:rsid w:val="0027221E"/>
    <w:rsid w:val="0027231C"/>
    <w:rsid w:val="00272959"/>
    <w:rsid w:val="00272ED9"/>
    <w:rsid w:val="00273267"/>
    <w:rsid w:val="00273386"/>
    <w:rsid w:val="00273546"/>
    <w:rsid w:val="00273600"/>
    <w:rsid w:val="002737AC"/>
    <w:rsid w:val="00273A30"/>
    <w:rsid w:val="00274B55"/>
    <w:rsid w:val="00274EC2"/>
    <w:rsid w:val="00275624"/>
    <w:rsid w:val="0027574A"/>
    <w:rsid w:val="00275871"/>
    <w:rsid w:val="00275D88"/>
    <w:rsid w:val="00275E97"/>
    <w:rsid w:val="00276196"/>
    <w:rsid w:val="002764BB"/>
    <w:rsid w:val="0027652B"/>
    <w:rsid w:val="0027665B"/>
    <w:rsid w:val="002771D6"/>
    <w:rsid w:val="00277327"/>
    <w:rsid w:val="002773CF"/>
    <w:rsid w:val="002774FE"/>
    <w:rsid w:val="002779C5"/>
    <w:rsid w:val="00277C2B"/>
    <w:rsid w:val="00277F8F"/>
    <w:rsid w:val="00280B13"/>
    <w:rsid w:val="00280ED6"/>
    <w:rsid w:val="00280F20"/>
    <w:rsid w:val="00281067"/>
    <w:rsid w:val="0028121A"/>
    <w:rsid w:val="0028180D"/>
    <w:rsid w:val="00281C59"/>
    <w:rsid w:val="00281E22"/>
    <w:rsid w:val="002821DF"/>
    <w:rsid w:val="0028263E"/>
    <w:rsid w:val="00282911"/>
    <w:rsid w:val="0028300A"/>
    <w:rsid w:val="002833BE"/>
    <w:rsid w:val="00283444"/>
    <w:rsid w:val="00283552"/>
    <w:rsid w:val="00283730"/>
    <w:rsid w:val="002847BB"/>
    <w:rsid w:val="0028489B"/>
    <w:rsid w:val="00284CC2"/>
    <w:rsid w:val="00284CC9"/>
    <w:rsid w:val="00284F6D"/>
    <w:rsid w:val="00284F7F"/>
    <w:rsid w:val="00285546"/>
    <w:rsid w:val="00285965"/>
    <w:rsid w:val="002873D0"/>
    <w:rsid w:val="0028784E"/>
    <w:rsid w:val="00287962"/>
    <w:rsid w:val="00287B58"/>
    <w:rsid w:val="00287D42"/>
    <w:rsid w:val="00287F88"/>
    <w:rsid w:val="002906D3"/>
    <w:rsid w:val="00290B0A"/>
    <w:rsid w:val="00290D26"/>
    <w:rsid w:val="00291535"/>
    <w:rsid w:val="00291735"/>
    <w:rsid w:val="00291AA0"/>
    <w:rsid w:val="00291AB4"/>
    <w:rsid w:val="00291AC6"/>
    <w:rsid w:val="00291F41"/>
    <w:rsid w:val="00292596"/>
    <w:rsid w:val="002929B7"/>
    <w:rsid w:val="00292DC1"/>
    <w:rsid w:val="00293101"/>
    <w:rsid w:val="0029333D"/>
    <w:rsid w:val="0029345C"/>
    <w:rsid w:val="00293FE2"/>
    <w:rsid w:val="002941D2"/>
    <w:rsid w:val="00294223"/>
    <w:rsid w:val="00294611"/>
    <w:rsid w:val="002946B4"/>
    <w:rsid w:val="002946D7"/>
    <w:rsid w:val="002947B6"/>
    <w:rsid w:val="00294F55"/>
    <w:rsid w:val="00295212"/>
    <w:rsid w:val="002952F1"/>
    <w:rsid w:val="00295655"/>
    <w:rsid w:val="00295A22"/>
    <w:rsid w:val="00296B15"/>
    <w:rsid w:val="00296F96"/>
    <w:rsid w:val="00297114"/>
    <w:rsid w:val="00297323"/>
    <w:rsid w:val="002974B9"/>
    <w:rsid w:val="00297622"/>
    <w:rsid w:val="0029783C"/>
    <w:rsid w:val="00297BF6"/>
    <w:rsid w:val="00297F01"/>
    <w:rsid w:val="002A07B9"/>
    <w:rsid w:val="002A08EE"/>
    <w:rsid w:val="002A0B43"/>
    <w:rsid w:val="002A0F39"/>
    <w:rsid w:val="002A0F92"/>
    <w:rsid w:val="002A1A29"/>
    <w:rsid w:val="002A2983"/>
    <w:rsid w:val="002A2BF3"/>
    <w:rsid w:val="002A2D6E"/>
    <w:rsid w:val="002A30E7"/>
    <w:rsid w:val="002A37A3"/>
    <w:rsid w:val="002A38B3"/>
    <w:rsid w:val="002A41BB"/>
    <w:rsid w:val="002A430F"/>
    <w:rsid w:val="002A455F"/>
    <w:rsid w:val="002A45F8"/>
    <w:rsid w:val="002A46FB"/>
    <w:rsid w:val="002A48CE"/>
    <w:rsid w:val="002A4E46"/>
    <w:rsid w:val="002A4F77"/>
    <w:rsid w:val="002A5270"/>
    <w:rsid w:val="002A55EA"/>
    <w:rsid w:val="002A56F1"/>
    <w:rsid w:val="002A69B5"/>
    <w:rsid w:val="002A6BF8"/>
    <w:rsid w:val="002A7485"/>
    <w:rsid w:val="002A7685"/>
    <w:rsid w:val="002A7B8E"/>
    <w:rsid w:val="002A7D33"/>
    <w:rsid w:val="002A7FBD"/>
    <w:rsid w:val="002A7FE5"/>
    <w:rsid w:val="002B021B"/>
    <w:rsid w:val="002B0338"/>
    <w:rsid w:val="002B0723"/>
    <w:rsid w:val="002B0E22"/>
    <w:rsid w:val="002B0F9D"/>
    <w:rsid w:val="002B112C"/>
    <w:rsid w:val="002B1D46"/>
    <w:rsid w:val="002B1F32"/>
    <w:rsid w:val="002B2188"/>
    <w:rsid w:val="002B2256"/>
    <w:rsid w:val="002B2638"/>
    <w:rsid w:val="002B2ADE"/>
    <w:rsid w:val="002B2B08"/>
    <w:rsid w:val="002B314B"/>
    <w:rsid w:val="002B33C1"/>
    <w:rsid w:val="002B3534"/>
    <w:rsid w:val="002B3E68"/>
    <w:rsid w:val="002B47F9"/>
    <w:rsid w:val="002B5652"/>
    <w:rsid w:val="002B59AF"/>
    <w:rsid w:val="002B5F51"/>
    <w:rsid w:val="002B6549"/>
    <w:rsid w:val="002B70A7"/>
    <w:rsid w:val="002B7C8A"/>
    <w:rsid w:val="002B7EAB"/>
    <w:rsid w:val="002B7F19"/>
    <w:rsid w:val="002C08AE"/>
    <w:rsid w:val="002C096F"/>
    <w:rsid w:val="002C0C69"/>
    <w:rsid w:val="002C1476"/>
    <w:rsid w:val="002C1916"/>
    <w:rsid w:val="002C1B96"/>
    <w:rsid w:val="002C1DF1"/>
    <w:rsid w:val="002C2367"/>
    <w:rsid w:val="002C2390"/>
    <w:rsid w:val="002C256B"/>
    <w:rsid w:val="002C2FC0"/>
    <w:rsid w:val="002C31B9"/>
    <w:rsid w:val="002C36B8"/>
    <w:rsid w:val="002C4141"/>
    <w:rsid w:val="002C48FA"/>
    <w:rsid w:val="002C4B7B"/>
    <w:rsid w:val="002C53AB"/>
    <w:rsid w:val="002C54DF"/>
    <w:rsid w:val="002C557F"/>
    <w:rsid w:val="002C5824"/>
    <w:rsid w:val="002C5E18"/>
    <w:rsid w:val="002C6010"/>
    <w:rsid w:val="002C64DB"/>
    <w:rsid w:val="002C744B"/>
    <w:rsid w:val="002C790C"/>
    <w:rsid w:val="002C7C5B"/>
    <w:rsid w:val="002D0327"/>
    <w:rsid w:val="002D0F4E"/>
    <w:rsid w:val="002D17B1"/>
    <w:rsid w:val="002D17CC"/>
    <w:rsid w:val="002D1DF3"/>
    <w:rsid w:val="002D1E46"/>
    <w:rsid w:val="002D1E98"/>
    <w:rsid w:val="002D2696"/>
    <w:rsid w:val="002D2922"/>
    <w:rsid w:val="002D29CB"/>
    <w:rsid w:val="002D2BE1"/>
    <w:rsid w:val="002D2BE9"/>
    <w:rsid w:val="002D3003"/>
    <w:rsid w:val="002D400C"/>
    <w:rsid w:val="002D437A"/>
    <w:rsid w:val="002D4E9C"/>
    <w:rsid w:val="002D4ED6"/>
    <w:rsid w:val="002D50AF"/>
    <w:rsid w:val="002D528A"/>
    <w:rsid w:val="002D5407"/>
    <w:rsid w:val="002D61F5"/>
    <w:rsid w:val="002D643D"/>
    <w:rsid w:val="002D64D9"/>
    <w:rsid w:val="002D680D"/>
    <w:rsid w:val="002D6E01"/>
    <w:rsid w:val="002D7317"/>
    <w:rsid w:val="002D791A"/>
    <w:rsid w:val="002D7D65"/>
    <w:rsid w:val="002D7FB6"/>
    <w:rsid w:val="002E0979"/>
    <w:rsid w:val="002E0B03"/>
    <w:rsid w:val="002E1135"/>
    <w:rsid w:val="002E14F6"/>
    <w:rsid w:val="002E151B"/>
    <w:rsid w:val="002E15AB"/>
    <w:rsid w:val="002E15D7"/>
    <w:rsid w:val="002E18BE"/>
    <w:rsid w:val="002E2208"/>
    <w:rsid w:val="002E240B"/>
    <w:rsid w:val="002E24D7"/>
    <w:rsid w:val="002E2D80"/>
    <w:rsid w:val="002E30BE"/>
    <w:rsid w:val="002E3100"/>
    <w:rsid w:val="002E3555"/>
    <w:rsid w:val="002E3AEB"/>
    <w:rsid w:val="002E3B12"/>
    <w:rsid w:val="002E4231"/>
    <w:rsid w:val="002E455D"/>
    <w:rsid w:val="002E48C6"/>
    <w:rsid w:val="002E547D"/>
    <w:rsid w:val="002E5905"/>
    <w:rsid w:val="002E59E4"/>
    <w:rsid w:val="002E5C93"/>
    <w:rsid w:val="002E5D2C"/>
    <w:rsid w:val="002E5EDF"/>
    <w:rsid w:val="002E5FFA"/>
    <w:rsid w:val="002E601A"/>
    <w:rsid w:val="002E602B"/>
    <w:rsid w:val="002E6DC5"/>
    <w:rsid w:val="002E6E5A"/>
    <w:rsid w:val="002E71AD"/>
    <w:rsid w:val="002E7800"/>
    <w:rsid w:val="002E7C40"/>
    <w:rsid w:val="002E7FAF"/>
    <w:rsid w:val="002F0A63"/>
    <w:rsid w:val="002F0ECD"/>
    <w:rsid w:val="002F1054"/>
    <w:rsid w:val="002F1AEB"/>
    <w:rsid w:val="002F20E4"/>
    <w:rsid w:val="002F2847"/>
    <w:rsid w:val="002F2A23"/>
    <w:rsid w:val="002F2A4D"/>
    <w:rsid w:val="002F2ACE"/>
    <w:rsid w:val="002F2C6C"/>
    <w:rsid w:val="002F315B"/>
    <w:rsid w:val="002F36AF"/>
    <w:rsid w:val="002F3FEE"/>
    <w:rsid w:val="002F3FF7"/>
    <w:rsid w:val="002F41DA"/>
    <w:rsid w:val="002F4BD4"/>
    <w:rsid w:val="002F4F5B"/>
    <w:rsid w:val="002F509D"/>
    <w:rsid w:val="002F51D5"/>
    <w:rsid w:val="002F5362"/>
    <w:rsid w:val="002F5613"/>
    <w:rsid w:val="002F5617"/>
    <w:rsid w:val="002F562F"/>
    <w:rsid w:val="002F58BC"/>
    <w:rsid w:val="002F5DBD"/>
    <w:rsid w:val="002F5E6F"/>
    <w:rsid w:val="002F61B1"/>
    <w:rsid w:val="002F682A"/>
    <w:rsid w:val="002F6994"/>
    <w:rsid w:val="002F6B95"/>
    <w:rsid w:val="002F7229"/>
    <w:rsid w:val="002F75AE"/>
    <w:rsid w:val="0030001D"/>
    <w:rsid w:val="00300309"/>
    <w:rsid w:val="0030061D"/>
    <w:rsid w:val="003007E1"/>
    <w:rsid w:val="00300E30"/>
    <w:rsid w:val="00300E3F"/>
    <w:rsid w:val="0030119F"/>
    <w:rsid w:val="0030155F"/>
    <w:rsid w:val="003016D4"/>
    <w:rsid w:val="00301792"/>
    <w:rsid w:val="00301948"/>
    <w:rsid w:val="00301B26"/>
    <w:rsid w:val="00301E71"/>
    <w:rsid w:val="00301FF0"/>
    <w:rsid w:val="0030200B"/>
    <w:rsid w:val="00302300"/>
    <w:rsid w:val="003025CC"/>
    <w:rsid w:val="003025FE"/>
    <w:rsid w:val="00302A47"/>
    <w:rsid w:val="00303089"/>
    <w:rsid w:val="00303DC6"/>
    <w:rsid w:val="00303FC1"/>
    <w:rsid w:val="00304562"/>
    <w:rsid w:val="003046D4"/>
    <w:rsid w:val="00304725"/>
    <w:rsid w:val="00304ADB"/>
    <w:rsid w:val="00304B96"/>
    <w:rsid w:val="00304CBF"/>
    <w:rsid w:val="00305427"/>
    <w:rsid w:val="0030551A"/>
    <w:rsid w:val="00305711"/>
    <w:rsid w:val="003057B5"/>
    <w:rsid w:val="003061C3"/>
    <w:rsid w:val="0030638C"/>
    <w:rsid w:val="003065B4"/>
    <w:rsid w:val="00306670"/>
    <w:rsid w:val="003067F5"/>
    <w:rsid w:val="003069BB"/>
    <w:rsid w:val="00306B73"/>
    <w:rsid w:val="00306F43"/>
    <w:rsid w:val="003070CE"/>
    <w:rsid w:val="0030734B"/>
    <w:rsid w:val="00307514"/>
    <w:rsid w:val="003075F9"/>
    <w:rsid w:val="0030789E"/>
    <w:rsid w:val="00307D7A"/>
    <w:rsid w:val="00310180"/>
    <w:rsid w:val="003104D2"/>
    <w:rsid w:val="003108D4"/>
    <w:rsid w:val="0031128B"/>
    <w:rsid w:val="00311377"/>
    <w:rsid w:val="00311CDC"/>
    <w:rsid w:val="00311EDE"/>
    <w:rsid w:val="0031217A"/>
    <w:rsid w:val="003122B8"/>
    <w:rsid w:val="00312B89"/>
    <w:rsid w:val="0031481B"/>
    <w:rsid w:val="00314884"/>
    <w:rsid w:val="0031488E"/>
    <w:rsid w:val="00314A48"/>
    <w:rsid w:val="00315074"/>
    <w:rsid w:val="00315657"/>
    <w:rsid w:val="00315777"/>
    <w:rsid w:val="003159B1"/>
    <w:rsid w:val="003159F4"/>
    <w:rsid w:val="00315E58"/>
    <w:rsid w:val="00316272"/>
    <w:rsid w:val="003162DD"/>
    <w:rsid w:val="0031650C"/>
    <w:rsid w:val="0031656B"/>
    <w:rsid w:val="00316805"/>
    <w:rsid w:val="003175B1"/>
    <w:rsid w:val="00317999"/>
    <w:rsid w:val="00317E31"/>
    <w:rsid w:val="00320321"/>
    <w:rsid w:val="00320A7F"/>
    <w:rsid w:val="00321D8B"/>
    <w:rsid w:val="00321DDA"/>
    <w:rsid w:val="0032232E"/>
    <w:rsid w:val="003225E8"/>
    <w:rsid w:val="00322D3E"/>
    <w:rsid w:val="003237CC"/>
    <w:rsid w:val="00323B52"/>
    <w:rsid w:val="00323C7D"/>
    <w:rsid w:val="00324187"/>
    <w:rsid w:val="00324291"/>
    <w:rsid w:val="00324A35"/>
    <w:rsid w:val="00324D30"/>
    <w:rsid w:val="00324DE6"/>
    <w:rsid w:val="003250B4"/>
    <w:rsid w:val="00325E2E"/>
    <w:rsid w:val="00326151"/>
    <w:rsid w:val="0032683F"/>
    <w:rsid w:val="00326ADD"/>
    <w:rsid w:val="00326ECB"/>
    <w:rsid w:val="00327E11"/>
    <w:rsid w:val="003301E9"/>
    <w:rsid w:val="00330261"/>
    <w:rsid w:val="003303FE"/>
    <w:rsid w:val="0033062B"/>
    <w:rsid w:val="00330A07"/>
    <w:rsid w:val="00330B6D"/>
    <w:rsid w:val="00330EEC"/>
    <w:rsid w:val="00330F88"/>
    <w:rsid w:val="00331119"/>
    <w:rsid w:val="00331173"/>
    <w:rsid w:val="0033133F"/>
    <w:rsid w:val="00331619"/>
    <w:rsid w:val="0033181E"/>
    <w:rsid w:val="00331D67"/>
    <w:rsid w:val="003320C5"/>
    <w:rsid w:val="003320E1"/>
    <w:rsid w:val="003322AC"/>
    <w:rsid w:val="00332491"/>
    <w:rsid w:val="00332754"/>
    <w:rsid w:val="00332B1F"/>
    <w:rsid w:val="00332DAF"/>
    <w:rsid w:val="00332E7C"/>
    <w:rsid w:val="00333187"/>
    <w:rsid w:val="0033349C"/>
    <w:rsid w:val="0033368E"/>
    <w:rsid w:val="0033389A"/>
    <w:rsid w:val="003338A6"/>
    <w:rsid w:val="0033399D"/>
    <w:rsid w:val="00333C23"/>
    <w:rsid w:val="00334507"/>
    <w:rsid w:val="0033474B"/>
    <w:rsid w:val="00334E73"/>
    <w:rsid w:val="00334F99"/>
    <w:rsid w:val="003355CE"/>
    <w:rsid w:val="0033595C"/>
    <w:rsid w:val="00335A97"/>
    <w:rsid w:val="00335B62"/>
    <w:rsid w:val="00335C07"/>
    <w:rsid w:val="00335C5F"/>
    <w:rsid w:val="00335D1E"/>
    <w:rsid w:val="00335D71"/>
    <w:rsid w:val="00336BA8"/>
    <w:rsid w:val="00336D9E"/>
    <w:rsid w:val="00336F5E"/>
    <w:rsid w:val="003373D6"/>
    <w:rsid w:val="00337DA5"/>
    <w:rsid w:val="00340577"/>
    <w:rsid w:val="0034103C"/>
    <w:rsid w:val="0034121B"/>
    <w:rsid w:val="00341531"/>
    <w:rsid w:val="003419AA"/>
    <w:rsid w:val="00341CCA"/>
    <w:rsid w:val="00341F5D"/>
    <w:rsid w:val="00342493"/>
    <w:rsid w:val="00342768"/>
    <w:rsid w:val="003430C7"/>
    <w:rsid w:val="0034382B"/>
    <w:rsid w:val="003438BE"/>
    <w:rsid w:val="003438DE"/>
    <w:rsid w:val="00343981"/>
    <w:rsid w:val="00343C06"/>
    <w:rsid w:val="00343D34"/>
    <w:rsid w:val="00343FFA"/>
    <w:rsid w:val="00344EF2"/>
    <w:rsid w:val="00344F6E"/>
    <w:rsid w:val="00344FA6"/>
    <w:rsid w:val="00344FD9"/>
    <w:rsid w:val="003450E4"/>
    <w:rsid w:val="003450F9"/>
    <w:rsid w:val="0034531F"/>
    <w:rsid w:val="00345B65"/>
    <w:rsid w:val="00345DD7"/>
    <w:rsid w:val="0034675F"/>
    <w:rsid w:val="00346B34"/>
    <w:rsid w:val="0034747F"/>
    <w:rsid w:val="00347652"/>
    <w:rsid w:val="00347668"/>
    <w:rsid w:val="003505C9"/>
    <w:rsid w:val="00350F86"/>
    <w:rsid w:val="00351136"/>
    <w:rsid w:val="00351478"/>
    <w:rsid w:val="0035150D"/>
    <w:rsid w:val="00351540"/>
    <w:rsid w:val="0035158E"/>
    <w:rsid w:val="00351648"/>
    <w:rsid w:val="00351887"/>
    <w:rsid w:val="00351C9E"/>
    <w:rsid w:val="00351CBA"/>
    <w:rsid w:val="00351E17"/>
    <w:rsid w:val="00352017"/>
    <w:rsid w:val="003520AC"/>
    <w:rsid w:val="00352AA8"/>
    <w:rsid w:val="003531DC"/>
    <w:rsid w:val="0035320D"/>
    <w:rsid w:val="0035356E"/>
    <w:rsid w:val="00354661"/>
    <w:rsid w:val="00354768"/>
    <w:rsid w:val="00354A2A"/>
    <w:rsid w:val="00354F9A"/>
    <w:rsid w:val="003550D7"/>
    <w:rsid w:val="003557D8"/>
    <w:rsid w:val="00355CF2"/>
    <w:rsid w:val="003566A1"/>
    <w:rsid w:val="00356837"/>
    <w:rsid w:val="003569D6"/>
    <w:rsid w:val="00357117"/>
    <w:rsid w:val="003576BE"/>
    <w:rsid w:val="0035791A"/>
    <w:rsid w:val="00357C85"/>
    <w:rsid w:val="00357CEA"/>
    <w:rsid w:val="00357E42"/>
    <w:rsid w:val="00360034"/>
    <w:rsid w:val="0036030C"/>
    <w:rsid w:val="00360367"/>
    <w:rsid w:val="003607A3"/>
    <w:rsid w:val="00360881"/>
    <w:rsid w:val="003609E0"/>
    <w:rsid w:val="00360DCC"/>
    <w:rsid w:val="00360F76"/>
    <w:rsid w:val="003613C7"/>
    <w:rsid w:val="00361422"/>
    <w:rsid w:val="0036173D"/>
    <w:rsid w:val="003617F0"/>
    <w:rsid w:val="00361851"/>
    <w:rsid w:val="003620A3"/>
    <w:rsid w:val="00362365"/>
    <w:rsid w:val="00362F6E"/>
    <w:rsid w:val="00363187"/>
    <w:rsid w:val="003631EE"/>
    <w:rsid w:val="00363B2F"/>
    <w:rsid w:val="00363B98"/>
    <w:rsid w:val="00363C90"/>
    <w:rsid w:val="00364627"/>
    <w:rsid w:val="00364E4A"/>
    <w:rsid w:val="00364E5A"/>
    <w:rsid w:val="003651BD"/>
    <w:rsid w:val="003651D4"/>
    <w:rsid w:val="003654C3"/>
    <w:rsid w:val="00365F0C"/>
    <w:rsid w:val="003667CA"/>
    <w:rsid w:val="003670FA"/>
    <w:rsid w:val="0036749C"/>
    <w:rsid w:val="0036783E"/>
    <w:rsid w:val="00367CAA"/>
    <w:rsid w:val="00370116"/>
    <w:rsid w:val="00370749"/>
    <w:rsid w:val="0037081D"/>
    <w:rsid w:val="00370857"/>
    <w:rsid w:val="00370D83"/>
    <w:rsid w:val="00370F95"/>
    <w:rsid w:val="00371156"/>
    <w:rsid w:val="003715FF"/>
    <w:rsid w:val="00371953"/>
    <w:rsid w:val="00371D07"/>
    <w:rsid w:val="00371DB0"/>
    <w:rsid w:val="0037343E"/>
    <w:rsid w:val="0037365A"/>
    <w:rsid w:val="003738BE"/>
    <w:rsid w:val="00374035"/>
    <w:rsid w:val="00374767"/>
    <w:rsid w:val="00374C33"/>
    <w:rsid w:val="00374C9E"/>
    <w:rsid w:val="00374DBA"/>
    <w:rsid w:val="003757A4"/>
    <w:rsid w:val="003758A5"/>
    <w:rsid w:val="00375A2C"/>
    <w:rsid w:val="00375C02"/>
    <w:rsid w:val="00375D50"/>
    <w:rsid w:val="00375E3C"/>
    <w:rsid w:val="003761B7"/>
    <w:rsid w:val="00376238"/>
    <w:rsid w:val="00376299"/>
    <w:rsid w:val="00376409"/>
    <w:rsid w:val="003765ED"/>
    <w:rsid w:val="003768F5"/>
    <w:rsid w:val="00376D64"/>
    <w:rsid w:val="00376E6E"/>
    <w:rsid w:val="003775AF"/>
    <w:rsid w:val="003775F6"/>
    <w:rsid w:val="003777D1"/>
    <w:rsid w:val="003778A9"/>
    <w:rsid w:val="00377D15"/>
    <w:rsid w:val="00377FED"/>
    <w:rsid w:val="00380277"/>
    <w:rsid w:val="003802BB"/>
    <w:rsid w:val="0038055B"/>
    <w:rsid w:val="00380A77"/>
    <w:rsid w:val="00380BC0"/>
    <w:rsid w:val="0038122F"/>
    <w:rsid w:val="0038163C"/>
    <w:rsid w:val="00381A4C"/>
    <w:rsid w:val="00381CCA"/>
    <w:rsid w:val="00381FAF"/>
    <w:rsid w:val="0038251A"/>
    <w:rsid w:val="00382652"/>
    <w:rsid w:val="00382C6B"/>
    <w:rsid w:val="00383174"/>
    <w:rsid w:val="003834C8"/>
    <w:rsid w:val="00383801"/>
    <w:rsid w:val="003846E4"/>
    <w:rsid w:val="0038476E"/>
    <w:rsid w:val="003850C7"/>
    <w:rsid w:val="00385165"/>
    <w:rsid w:val="00385170"/>
    <w:rsid w:val="0038557F"/>
    <w:rsid w:val="00385ADC"/>
    <w:rsid w:val="00385DD7"/>
    <w:rsid w:val="00386195"/>
    <w:rsid w:val="00386694"/>
    <w:rsid w:val="003868CC"/>
    <w:rsid w:val="003868D7"/>
    <w:rsid w:val="00386C27"/>
    <w:rsid w:val="00386C53"/>
    <w:rsid w:val="00387268"/>
    <w:rsid w:val="003876A0"/>
    <w:rsid w:val="00387A14"/>
    <w:rsid w:val="00387B52"/>
    <w:rsid w:val="00387EBA"/>
    <w:rsid w:val="0039015D"/>
    <w:rsid w:val="00390C15"/>
    <w:rsid w:val="003913CF"/>
    <w:rsid w:val="0039162D"/>
    <w:rsid w:val="003916F0"/>
    <w:rsid w:val="003917AF"/>
    <w:rsid w:val="00391C48"/>
    <w:rsid w:val="00391C4D"/>
    <w:rsid w:val="00391FD9"/>
    <w:rsid w:val="003921F1"/>
    <w:rsid w:val="003922BA"/>
    <w:rsid w:val="0039256A"/>
    <w:rsid w:val="00392C35"/>
    <w:rsid w:val="00392C9F"/>
    <w:rsid w:val="00392E14"/>
    <w:rsid w:val="00393561"/>
    <w:rsid w:val="00393615"/>
    <w:rsid w:val="00393793"/>
    <w:rsid w:val="00393C4A"/>
    <w:rsid w:val="003947ED"/>
    <w:rsid w:val="00395242"/>
    <w:rsid w:val="0039553A"/>
    <w:rsid w:val="003957D7"/>
    <w:rsid w:val="00395D19"/>
    <w:rsid w:val="00395F74"/>
    <w:rsid w:val="00396305"/>
    <w:rsid w:val="00396367"/>
    <w:rsid w:val="00396A44"/>
    <w:rsid w:val="00396D75"/>
    <w:rsid w:val="003977FA"/>
    <w:rsid w:val="00397B5D"/>
    <w:rsid w:val="00397B61"/>
    <w:rsid w:val="00397C39"/>
    <w:rsid w:val="003A0225"/>
    <w:rsid w:val="003A0226"/>
    <w:rsid w:val="003A03AA"/>
    <w:rsid w:val="003A03C8"/>
    <w:rsid w:val="003A0722"/>
    <w:rsid w:val="003A0E80"/>
    <w:rsid w:val="003A120A"/>
    <w:rsid w:val="003A16AD"/>
    <w:rsid w:val="003A1838"/>
    <w:rsid w:val="003A1BDF"/>
    <w:rsid w:val="003A1EF7"/>
    <w:rsid w:val="003A207C"/>
    <w:rsid w:val="003A27C8"/>
    <w:rsid w:val="003A28AC"/>
    <w:rsid w:val="003A2EBC"/>
    <w:rsid w:val="003A2F60"/>
    <w:rsid w:val="003A333D"/>
    <w:rsid w:val="003A3DCF"/>
    <w:rsid w:val="003A48C1"/>
    <w:rsid w:val="003A4A46"/>
    <w:rsid w:val="003A4DA5"/>
    <w:rsid w:val="003A4FC2"/>
    <w:rsid w:val="003A572C"/>
    <w:rsid w:val="003A5A69"/>
    <w:rsid w:val="003A5D0E"/>
    <w:rsid w:val="003A68D1"/>
    <w:rsid w:val="003A6B0D"/>
    <w:rsid w:val="003A6B9C"/>
    <w:rsid w:val="003A6C67"/>
    <w:rsid w:val="003A6CAF"/>
    <w:rsid w:val="003A6F2C"/>
    <w:rsid w:val="003A72C2"/>
    <w:rsid w:val="003A7807"/>
    <w:rsid w:val="003A78BB"/>
    <w:rsid w:val="003A7CEB"/>
    <w:rsid w:val="003B0586"/>
    <w:rsid w:val="003B06A7"/>
    <w:rsid w:val="003B0734"/>
    <w:rsid w:val="003B144B"/>
    <w:rsid w:val="003B15B5"/>
    <w:rsid w:val="003B185D"/>
    <w:rsid w:val="003B19DE"/>
    <w:rsid w:val="003B1A23"/>
    <w:rsid w:val="003B1A43"/>
    <w:rsid w:val="003B1AFC"/>
    <w:rsid w:val="003B1B4A"/>
    <w:rsid w:val="003B1FBF"/>
    <w:rsid w:val="003B220A"/>
    <w:rsid w:val="003B2264"/>
    <w:rsid w:val="003B27D8"/>
    <w:rsid w:val="003B2DD3"/>
    <w:rsid w:val="003B2EAD"/>
    <w:rsid w:val="003B3409"/>
    <w:rsid w:val="003B3483"/>
    <w:rsid w:val="003B38C0"/>
    <w:rsid w:val="003B3B66"/>
    <w:rsid w:val="003B4543"/>
    <w:rsid w:val="003B4741"/>
    <w:rsid w:val="003B4D6D"/>
    <w:rsid w:val="003B4DBF"/>
    <w:rsid w:val="003B565B"/>
    <w:rsid w:val="003B5799"/>
    <w:rsid w:val="003B5C9C"/>
    <w:rsid w:val="003B5CFD"/>
    <w:rsid w:val="003B5F90"/>
    <w:rsid w:val="003B6095"/>
    <w:rsid w:val="003B6620"/>
    <w:rsid w:val="003B6705"/>
    <w:rsid w:val="003B6911"/>
    <w:rsid w:val="003B6A9D"/>
    <w:rsid w:val="003B6FC5"/>
    <w:rsid w:val="003B70EB"/>
    <w:rsid w:val="003B7174"/>
    <w:rsid w:val="003B741C"/>
    <w:rsid w:val="003B755D"/>
    <w:rsid w:val="003B7991"/>
    <w:rsid w:val="003B7CE9"/>
    <w:rsid w:val="003C024C"/>
    <w:rsid w:val="003C047B"/>
    <w:rsid w:val="003C0E38"/>
    <w:rsid w:val="003C10C0"/>
    <w:rsid w:val="003C1226"/>
    <w:rsid w:val="003C1780"/>
    <w:rsid w:val="003C1A31"/>
    <w:rsid w:val="003C1F07"/>
    <w:rsid w:val="003C20E5"/>
    <w:rsid w:val="003C2593"/>
    <w:rsid w:val="003C25A0"/>
    <w:rsid w:val="003C29E6"/>
    <w:rsid w:val="003C2FDC"/>
    <w:rsid w:val="003C3441"/>
    <w:rsid w:val="003C3717"/>
    <w:rsid w:val="003C4000"/>
    <w:rsid w:val="003C4047"/>
    <w:rsid w:val="003C44CF"/>
    <w:rsid w:val="003C45C8"/>
    <w:rsid w:val="003C4D10"/>
    <w:rsid w:val="003C4FD5"/>
    <w:rsid w:val="003C5626"/>
    <w:rsid w:val="003C5892"/>
    <w:rsid w:val="003C5B4B"/>
    <w:rsid w:val="003C5DFB"/>
    <w:rsid w:val="003C5ED9"/>
    <w:rsid w:val="003C6114"/>
    <w:rsid w:val="003C6406"/>
    <w:rsid w:val="003C6431"/>
    <w:rsid w:val="003C6607"/>
    <w:rsid w:val="003C6A28"/>
    <w:rsid w:val="003C6D9D"/>
    <w:rsid w:val="003C7AF4"/>
    <w:rsid w:val="003C7BE9"/>
    <w:rsid w:val="003C7CA1"/>
    <w:rsid w:val="003C7E9C"/>
    <w:rsid w:val="003D000E"/>
    <w:rsid w:val="003D01CD"/>
    <w:rsid w:val="003D035D"/>
    <w:rsid w:val="003D045F"/>
    <w:rsid w:val="003D0935"/>
    <w:rsid w:val="003D09A7"/>
    <w:rsid w:val="003D1159"/>
    <w:rsid w:val="003D11D1"/>
    <w:rsid w:val="003D1418"/>
    <w:rsid w:val="003D169E"/>
    <w:rsid w:val="003D18DA"/>
    <w:rsid w:val="003D191F"/>
    <w:rsid w:val="003D19B2"/>
    <w:rsid w:val="003D19E3"/>
    <w:rsid w:val="003D1B49"/>
    <w:rsid w:val="003D2285"/>
    <w:rsid w:val="003D24E4"/>
    <w:rsid w:val="003D25C4"/>
    <w:rsid w:val="003D2EFD"/>
    <w:rsid w:val="003D34A8"/>
    <w:rsid w:val="003D3817"/>
    <w:rsid w:val="003D3A51"/>
    <w:rsid w:val="003D3C23"/>
    <w:rsid w:val="003D3C76"/>
    <w:rsid w:val="003D3CCF"/>
    <w:rsid w:val="003D3DA2"/>
    <w:rsid w:val="003D4150"/>
    <w:rsid w:val="003D423B"/>
    <w:rsid w:val="003D44D5"/>
    <w:rsid w:val="003D45D6"/>
    <w:rsid w:val="003D4946"/>
    <w:rsid w:val="003D4A84"/>
    <w:rsid w:val="003D52AC"/>
    <w:rsid w:val="003D566D"/>
    <w:rsid w:val="003D56E7"/>
    <w:rsid w:val="003D56F1"/>
    <w:rsid w:val="003D5B71"/>
    <w:rsid w:val="003D5C2D"/>
    <w:rsid w:val="003D5D51"/>
    <w:rsid w:val="003D5E67"/>
    <w:rsid w:val="003D601B"/>
    <w:rsid w:val="003D6528"/>
    <w:rsid w:val="003D6749"/>
    <w:rsid w:val="003D7B1E"/>
    <w:rsid w:val="003D7BF3"/>
    <w:rsid w:val="003D7E09"/>
    <w:rsid w:val="003E0081"/>
    <w:rsid w:val="003E0092"/>
    <w:rsid w:val="003E04A8"/>
    <w:rsid w:val="003E0752"/>
    <w:rsid w:val="003E0C15"/>
    <w:rsid w:val="003E0FA7"/>
    <w:rsid w:val="003E1014"/>
    <w:rsid w:val="003E14CC"/>
    <w:rsid w:val="003E1768"/>
    <w:rsid w:val="003E1B2F"/>
    <w:rsid w:val="003E1BB6"/>
    <w:rsid w:val="003E1D2F"/>
    <w:rsid w:val="003E2030"/>
    <w:rsid w:val="003E2A6B"/>
    <w:rsid w:val="003E2B34"/>
    <w:rsid w:val="003E2E52"/>
    <w:rsid w:val="003E38C4"/>
    <w:rsid w:val="003E3A41"/>
    <w:rsid w:val="003E4415"/>
    <w:rsid w:val="003E4A94"/>
    <w:rsid w:val="003E4B22"/>
    <w:rsid w:val="003E4E85"/>
    <w:rsid w:val="003E511B"/>
    <w:rsid w:val="003E517D"/>
    <w:rsid w:val="003E54A5"/>
    <w:rsid w:val="003E568E"/>
    <w:rsid w:val="003E58DB"/>
    <w:rsid w:val="003E6588"/>
    <w:rsid w:val="003E6669"/>
    <w:rsid w:val="003E66ED"/>
    <w:rsid w:val="003E69BB"/>
    <w:rsid w:val="003E6B9E"/>
    <w:rsid w:val="003E6FEC"/>
    <w:rsid w:val="003E720C"/>
    <w:rsid w:val="003E72E1"/>
    <w:rsid w:val="003E72FE"/>
    <w:rsid w:val="003E7427"/>
    <w:rsid w:val="003E74C4"/>
    <w:rsid w:val="003E76F3"/>
    <w:rsid w:val="003E7F0B"/>
    <w:rsid w:val="003F0008"/>
    <w:rsid w:val="003F038E"/>
    <w:rsid w:val="003F0680"/>
    <w:rsid w:val="003F09E9"/>
    <w:rsid w:val="003F0C5B"/>
    <w:rsid w:val="003F0DCF"/>
    <w:rsid w:val="003F13DB"/>
    <w:rsid w:val="003F14C4"/>
    <w:rsid w:val="003F23A9"/>
    <w:rsid w:val="003F244C"/>
    <w:rsid w:val="003F2A75"/>
    <w:rsid w:val="003F2E1C"/>
    <w:rsid w:val="003F2FFE"/>
    <w:rsid w:val="003F306E"/>
    <w:rsid w:val="003F31F0"/>
    <w:rsid w:val="003F3247"/>
    <w:rsid w:val="003F3473"/>
    <w:rsid w:val="003F35BC"/>
    <w:rsid w:val="003F3926"/>
    <w:rsid w:val="003F3942"/>
    <w:rsid w:val="003F3F48"/>
    <w:rsid w:val="003F401F"/>
    <w:rsid w:val="003F44BD"/>
    <w:rsid w:val="003F4508"/>
    <w:rsid w:val="003F5395"/>
    <w:rsid w:val="003F5B5D"/>
    <w:rsid w:val="003F5C5B"/>
    <w:rsid w:val="003F6772"/>
    <w:rsid w:val="003F6C2B"/>
    <w:rsid w:val="003F6F54"/>
    <w:rsid w:val="003F6F98"/>
    <w:rsid w:val="003F74DE"/>
    <w:rsid w:val="003F74F7"/>
    <w:rsid w:val="003F75A4"/>
    <w:rsid w:val="003F75FC"/>
    <w:rsid w:val="003F7630"/>
    <w:rsid w:val="004005D7"/>
    <w:rsid w:val="004007D4"/>
    <w:rsid w:val="00400A05"/>
    <w:rsid w:val="00400EF2"/>
    <w:rsid w:val="004012A0"/>
    <w:rsid w:val="0040151F"/>
    <w:rsid w:val="004017FA"/>
    <w:rsid w:val="004020B7"/>
    <w:rsid w:val="00402D93"/>
    <w:rsid w:val="00402D9B"/>
    <w:rsid w:val="00402F32"/>
    <w:rsid w:val="004034D2"/>
    <w:rsid w:val="00403508"/>
    <w:rsid w:val="004037B8"/>
    <w:rsid w:val="004037CE"/>
    <w:rsid w:val="0040415D"/>
    <w:rsid w:val="004043E7"/>
    <w:rsid w:val="004043F6"/>
    <w:rsid w:val="0040496B"/>
    <w:rsid w:val="004049F1"/>
    <w:rsid w:val="00404B4E"/>
    <w:rsid w:val="00404EFF"/>
    <w:rsid w:val="00405252"/>
    <w:rsid w:val="00406160"/>
    <w:rsid w:val="00406179"/>
    <w:rsid w:val="004063F9"/>
    <w:rsid w:val="00406423"/>
    <w:rsid w:val="0040681A"/>
    <w:rsid w:val="0040749A"/>
    <w:rsid w:val="00407792"/>
    <w:rsid w:val="00407F58"/>
    <w:rsid w:val="00407FD7"/>
    <w:rsid w:val="0041011A"/>
    <w:rsid w:val="004103AD"/>
    <w:rsid w:val="00410818"/>
    <w:rsid w:val="00410888"/>
    <w:rsid w:val="004115AA"/>
    <w:rsid w:val="00411640"/>
    <w:rsid w:val="0041189F"/>
    <w:rsid w:val="00411E9E"/>
    <w:rsid w:val="00412DCE"/>
    <w:rsid w:val="00412F30"/>
    <w:rsid w:val="00412F90"/>
    <w:rsid w:val="00413835"/>
    <w:rsid w:val="004138C0"/>
    <w:rsid w:val="00413C7C"/>
    <w:rsid w:val="00414367"/>
    <w:rsid w:val="004146EE"/>
    <w:rsid w:val="0041483B"/>
    <w:rsid w:val="004149DC"/>
    <w:rsid w:val="00414CB6"/>
    <w:rsid w:val="00414E0A"/>
    <w:rsid w:val="00414EE3"/>
    <w:rsid w:val="00415209"/>
    <w:rsid w:val="004152CF"/>
    <w:rsid w:val="00415326"/>
    <w:rsid w:val="00416042"/>
    <w:rsid w:val="00416AD0"/>
    <w:rsid w:val="00416C18"/>
    <w:rsid w:val="00416EA6"/>
    <w:rsid w:val="004170BC"/>
    <w:rsid w:val="00417268"/>
    <w:rsid w:val="004173DF"/>
    <w:rsid w:val="00417731"/>
    <w:rsid w:val="0041779C"/>
    <w:rsid w:val="00420ABF"/>
    <w:rsid w:val="00420B48"/>
    <w:rsid w:val="00420FDC"/>
    <w:rsid w:val="00421D9E"/>
    <w:rsid w:val="00421E51"/>
    <w:rsid w:val="00422030"/>
    <w:rsid w:val="0042265F"/>
    <w:rsid w:val="00422C88"/>
    <w:rsid w:val="0042413A"/>
    <w:rsid w:val="00424713"/>
    <w:rsid w:val="00424964"/>
    <w:rsid w:val="00424A89"/>
    <w:rsid w:val="0042532C"/>
    <w:rsid w:val="00425544"/>
    <w:rsid w:val="004256C1"/>
    <w:rsid w:val="00425EBE"/>
    <w:rsid w:val="00426BE5"/>
    <w:rsid w:val="004273BD"/>
    <w:rsid w:val="0042787F"/>
    <w:rsid w:val="00427DCD"/>
    <w:rsid w:val="0043000A"/>
    <w:rsid w:val="00430031"/>
    <w:rsid w:val="0043027D"/>
    <w:rsid w:val="00430293"/>
    <w:rsid w:val="004302D4"/>
    <w:rsid w:val="004302FB"/>
    <w:rsid w:val="00430C94"/>
    <w:rsid w:val="00430CE5"/>
    <w:rsid w:val="00430EF8"/>
    <w:rsid w:val="00430F35"/>
    <w:rsid w:val="00431037"/>
    <w:rsid w:val="004313A4"/>
    <w:rsid w:val="004314F3"/>
    <w:rsid w:val="00431532"/>
    <w:rsid w:val="0043155C"/>
    <w:rsid w:val="00431653"/>
    <w:rsid w:val="004322EF"/>
    <w:rsid w:val="00432486"/>
    <w:rsid w:val="004327B1"/>
    <w:rsid w:val="00432D46"/>
    <w:rsid w:val="00432FB7"/>
    <w:rsid w:val="00433009"/>
    <w:rsid w:val="00433743"/>
    <w:rsid w:val="00433C4E"/>
    <w:rsid w:val="00433ED2"/>
    <w:rsid w:val="00433F26"/>
    <w:rsid w:val="0043443A"/>
    <w:rsid w:val="00434644"/>
    <w:rsid w:val="00434892"/>
    <w:rsid w:val="00434B13"/>
    <w:rsid w:val="00434D6F"/>
    <w:rsid w:val="00435CC3"/>
    <w:rsid w:val="00435D82"/>
    <w:rsid w:val="004360EB"/>
    <w:rsid w:val="004360F6"/>
    <w:rsid w:val="00436A20"/>
    <w:rsid w:val="00436A3B"/>
    <w:rsid w:val="00436ACF"/>
    <w:rsid w:val="00437260"/>
    <w:rsid w:val="00437304"/>
    <w:rsid w:val="00437B7B"/>
    <w:rsid w:val="00440C1A"/>
    <w:rsid w:val="00440D00"/>
    <w:rsid w:val="004413D7"/>
    <w:rsid w:val="00441476"/>
    <w:rsid w:val="0044148D"/>
    <w:rsid w:val="004424CB"/>
    <w:rsid w:val="00442507"/>
    <w:rsid w:val="00442673"/>
    <w:rsid w:val="00442850"/>
    <w:rsid w:val="004428A3"/>
    <w:rsid w:val="00442B7D"/>
    <w:rsid w:val="004432C6"/>
    <w:rsid w:val="00443859"/>
    <w:rsid w:val="00443B54"/>
    <w:rsid w:val="00443BF7"/>
    <w:rsid w:val="00443CB6"/>
    <w:rsid w:val="00443D17"/>
    <w:rsid w:val="00443D3B"/>
    <w:rsid w:val="00443E41"/>
    <w:rsid w:val="00443F46"/>
    <w:rsid w:val="00444AAB"/>
    <w:rsid w:val="004455C9"/>
    <w:rsid w:val="00445710"/>
    <w:rsid w:val="0044579C"/>
    <w:rsid w:val="00445C56"/>
    <w:rsid w:val="00445C87"/>
    <w:rsid w:val="00445D2C"/>
    <w:rsid w:val="00446241"/>
    <w:rsid w:val="004462FD"/>
    <w:rsid w:val="004464B5"/>
    <w:rsid w:val="00446853"/>
    <w:rsid w:val="00446CFE"/>
    <w:rsid w:val="00446FEB"/>
    <w:rsid w:val="004475F1"/>
    <w:rsid w:val="00447ED3"/>
    <w:rsid w:val="00447F5D"/>
    <w:rsid w:val="00450657"/>
    <w:rsid w:val="00450915"/>
    <w:rsid w:val="00450D61"/>
    <w:rsid w:val="004510E8"/>
    <w:rsid w:val="00451493"/>
    <w:rsid w:val="0045155E"/>
    <w:rsid w:val="00451566"/>
    <w:rsid w:val="00451735"/>
    <w:rsid w:val="00451D62"/>
    <w:rsid w:val="00451F06"/>
    <w:rsid w:val="00452425"/>
    <w:rsid w:val="00452BA9"/>
    <w:rsid w:val="00452F87"/>
    <w:rsid w:val="00452FE9"/>
    <w:rsid w:val="00453198"/>
    <w:rsid w:val="00453328"/>
    <w:rsid w:val="004534C6"/>
    <w:rsid w:val="00453898"/>
    <w:rsid w:val="004538DB"/>
    <w:rsid w:val="0045397E"/>
    <w:rsid w:val="004544DD"/>
    <w:rsid w:val="004546AC"/>
    <w:rsid w:val="00454780"/>
    <w:rsid w:val="0045481E"/>
    <w:rsid w:val="00454A87"/>
    <w:rsid w:val="00454F88"/>
    <w:rsid w:val="0045537C"/>
    <w:rsid w:val="00455606"/>
    <w:rsid w:val="00455798"/>
    <w:rsid w:val="004557F4"/>
    <w:rsid w:val="00455EE3"/>
    <w:rsid w:val="00456219"/>
    <w:rsid w:val="00456938"/>
    <w:rsid w:val="00456B77"/>
    <w:rsid w:val="00456E4D"/>
    <w:rsid w:val="00456E6D"/>
    <w:rsid w:val="00457009"/>
    <w:rsid w:val="00457422"/>
    <w:rsid w:val="004575C0"/>
    <w:rsid w:val="00457623"/>
    <w:rsid w:val="004578BF"/>
    <w:rsid w:val="004604A1"/>
    <w:rsid w:val="0046054D"/>
    <w:rsid w:val="00460A43"/>
    <w:rsid w:val="00460BAA"/>
    <w:rsid w:val="00460E13"/>
    <w:rsid w:val="0046103B"/>
    <w:rsid w:val="004620C9"/>
    <w:rsid w:val="00462168"/>
    <w:rsid w:val="00462432"/>
    <w:rsid w:val="004628D6"/>
    <w:rsid w:val="00462AA3"/>
    <w:rsid w:val="0046326F"/>
    <w:rsid w:val="00463528"/>
    <w:rsid w:val="00463649"/>
    <w:rsid w:val="00463AB7"/>
    <w:rsid w:val="00463FD7"/>
    <w:rsid w:val="00463FF7"/>
    <w:rsid w:val="004641F8"/>
    <w:rsid w:val="004649CE"/>
    <w:rsid w:val="00465B2A"/>
    <w:rsid w:val="004660E1"/>
    <w:rsid w:val="0046612D"/>
    <w:rsid w:val="0046685C"/>
    <w:rsid w:val="00466C3D"/>
    <w:rsid w:val="004670AB"/>
    <w:rsid w:val="0046755C"/>
    <w:rsid w:val="004701CD"/>
    <w:rsid w:val="0047022A"/>
    <w:rsid w:val="0047026A"/>
    <w:rsid w:val="00470C04"/>
    <w:rsid w:val="00471105"/>
    <w:rsid w:val="004714A3"/>
    <w:rsid w:val="004716AC"/>
    <w:rsid w:val="004716EF"/>
    <w:rsid w:val="00471DC1"/>
    <w:rsid w:val="00471E8E"/>
    <w:rsid w:val="00471F6D"/>
    <w:rsid w:val="00472443"/>
    <w:rsid w:val="00472F32"/>
    <w:rsid w:val="00472FF6"/>
    <w:rsid w:val="00473276"/>
    <w:rsid w:val="00473582"/>
    <w:rsid w:val="00473945"/>
    <w:rsid w:val="00473965"/>
    <w:rsid w:val="00473BEF"/>
    <w:rsid w:val="00473CE3"/>
    <w:rsid w:val="00473E6F"/>
    <w:rsid w:val="00474295"/>
    <w:rsid w:val="00474D51"/>
    <w:rsid w:val="00475158"/>
    <w:rsid w:val="00475B9F"/>
    <w:rsid w:val="00475BD2"/>
    <w:rsid w:val="00475F02"/>
    <w:rsid w:val="00476082"/>
    <w:rsid w:val="00476428"/>
    <w:rsid w:val="0047645F"/>
    <w:rsid w:val="00476689"/>
    <w:rsid w:val="004768F1"/>
    <w:rsid w:val="00476B1B"/>
    <w:rsid w:val="00477025"/>
    <w:rsid w:val="00477089"/>
    <w:rsid w:val="004775FE"/>
    <w:rsid w:val="00477900"/>
    <w:rsid w:val="00477D0C"/>
    <w:rsid w:val="004801AF"/>
    <w:rsid w:val="00480B54"/>
    <w:rsid w:val="00480D5C"/>
    <w:rsid w:val="0048102A"/>
    <w:rsid w:val="0048183A"/>
    <w:rsid w:val="00481859"/>
    <w:rsid w:val="00481F78"/>
    <w:rsid w:val="00482406"/>
    <w:rsid w:val="0048378C"/>
    <w:rsid w:val="00484074"/>
    <w:rsid w:val="00484405"/>
    <w:rsid w:val="00484677"/>
    <w:rsid w:val="00484854"/>
    <w:rsid w:val="00484A29"/>
    <w:rsid w:val="004852CF"/>
    <w:rsid w:val="0048591F"/>
    <w:rsid w:val="00485A30"/>
    <w:rsid w:val="00485A94"/>
    <w:rsid w:val="00485ED8"/>
    <w:rsid w:val="00486C2F"/>
    <w:rsid w:val="00486D59"/>
    <w:rsid w:val="00486F0B"/>
    <w:rsid w:val="0048738A"/>
    <w:rsid w:val="0048795D"/>
    <w:rsid w:val="00490036"/>
    <w:rsid w:val="004901BD"/>
    <w:rsid w:val="0049045A"/>
    <w:rsid w:val="004904EA"/>
    <w:rsid w:val="00490B5B"/>
    <w:rsid w:val="00491492"/>
    <w:rsid w:val="00491DA0"/>
    <w:rsid w:val="004923AC"/>
    <w:rsid w:val="0049243A"/>
    <w:rsid w:val="004924B8"/>
    <w:rsid w:val="0049257D"/>
    <w:rsid w:val="004928A0"/>
    <w:rsid w:val="00492DA1"/>
    <w:rsid w:val="00493269"/>
    <w:rsid w:val="00493373"/>
    <w:rsid w:val="004934CB"/>
    <w:rsid w:val="00493661"/>
    <w:rsid w:val="00493BA5"/>
    <w:rsid w:val="00493BC2"/>
    <w:rsid w:val="00494E02"/>
    <w:rsid w:val="0049531D"/>
    <w:rsid w:val="0049553F"/>
    <w:rsid w:val="0049559A"/>
    <w:rsid w:val="004955B2"/>
    <w:rsid w:val="004957D0"/>
    <w:rsid w:val="00495C78"/>
    <w:rsid w:val="00495D43"/>
    <w:rsid w:val="00495DDA"/>
    <w:rsid w:val="00495E50"/>
    <w:rsid w:val="00495ED4"/>
    <w:rsid w:val="00496073"/>
    <w:rsid w:val="00496140"/>
    <w:rsid w:val="00496605"/>
    <w:rsid w:val="004966A6"/>
    <w:rsid w:val="00496D08"/>
    <w:rsid w:val="00496D54"/>
    <w:rsid w:val="004A0039"/>
    <w:rsid w:val="004A0057"/>
    <w:rsid w:val="004A0566"/>
    <w:rsid w:val="004A070C"/>
    <w:rsid w:val="004A0757"/>
    <w:rsid w:val="004A0E93"/>
    <w:rsid w:val="004A109A"/>
    <w:rsid w:val="004A15A3"/>
    <w:rsid w:val="004A1618"/>
    <w:rsid w:val="004A1A4D"/>
    <w:rsid w:val="004A1B37"/>
    <w:rsid w:val="004A1BC9"/>
    <w:rsid w:val="004A1C63"/>
    <w:rsid w:val="004A2810"/>
    <w:rsid w:val="004A301A"/>
    <w:rsid w:val="004A31C6"/>
    <w:rsid w:val="004A32F9"/>
    <w:rsid w:val="004A3D1E"/>
    <w:rsid w:val="004A419B"/>
    <w:rsid w:val="004A41C2"/>
    <w:rsid w:val="004A4307"/>
    <w:rsid w:val="004A4B31"/>
    <w:rsid w:val="004A4B8F"/>
    <w:rsid w:val="004A4F62"/>
    <w:rsid w:val="004A540B"/>
    <w:rsid w:val="004A60CD"/>
    <w:rsid w:val="004A6224"/>
    <w:rsid w:val="004A6467"/>
    <w:rsid w:val="004A66A1"/>
    <w:rsid w:val="004A68E5"/>
    <w:rsid w:val="004A7560"/>
    <w:rsid w:val="004A795D"/>
    <w:rsid w:val="004A7C87"/>
    <w:rsid w:val="004A7E02"/>
    <w:rsid w:val="004B0548"/>
    <w:rsid w:val="004B06B3"/>
    <w:rsid w:val="004B08E0"/>
    <w:rsid w:val="004B0B95"/>
    <w:rsid w:val="004B0C96"/>
    <w:rsid w:val="004B0DEA"/>
    <w:rsid w:val="004B105C"/>
    <w:rsid w:val="004B1247"/>
    <w:rsid w:val="004B15C5"/>
    <w:rsid w:val="004B1B89"/>
    <w:rsid w:val="004B1CCD"/>
    <w:rsid w:val="004B1CF7"/>
    <w:rsid w:val="004B1D78"/>
    <w:rsid w:val="004B1F5D"/>
    <w:rsid w:val="004B22C6"/>
    <w:rsid w:val="004B28EF"/>
    <w:rsid w:val="004B2ABA"/>
    <w:rsid w:val="004B2FB5"/>
    <w:rsid w:val="004B3B7F"/>
    <w:rsid w:val="004B427B"/>
    <w:rsid w:val="004B4316"/>
    <w:rsid w:val="004B474A"/>
    <w:rsid w:val="004B4B4B"/>
    <w:rsid w:val="004B54C7"/>
    <w:rsid w:val="004B5871"/>
    <w:rsid w:val="004B5A0B"/>
    <w:rsid w:val="004B5DCD"/>
    <w:rsid w:val="004B61E0"/>
    <w:rsid w:val="004B6756"/>
    <w:rsid w:val="004B69D6"/>
    <w:rsid w:val="004B6A64"/>
    <w:rsid w:val="004B6B96"/>
    <w:rsid w:val="004B7026"/>
    <w:rsid w:val="004B70FA"/>
    <w:rsid w:val="004B7292"/>
    <w:rsid w:val="004B72C5"/>
    <w:rsid w:val="004B76A7"/>
    <w:rsid w:val="004B77E4"/>
    <w:rsid w:val="004B7A24"/>
    <w:rsid w:val="004C0ACA"/>
    <w:rsid w:val="004C0BD9"/>
    <w:rsid w:val="004C0EE6"/>
    <w:rsid w:val="004C0F27"/>
    <w:rsid w:val="004C1281"/>
    <w:rsid w:val="004C1AFB"/>
    <w:rsid w:val="004C1CC5"/>
    <w:rsid w:val="004C1F9B"/>
    <w:rsid w:val="004C220B"/>
    <w:rsid w:val="004C22C6"/>
    <w:rsid w:val="004C2741"/>
    <w:rsid w:val="004C27B1"/>
    <w:rsid w:val="004C2F18"/>
    <w:rsid w:val="004C2F54"/>
    <w:rsid w:val="004C31BE"/>
    <w:rsid w:val="004C3A92"/>
    <w:rsid w:val="004C3F59"/>
    <w:rsid w:val="004C3FF3"/>
    <w:rsid w:val="004C452C"/>
    <w:rsid w:val="004C45F7"/>
    <w:rsid w:val="004C45FF"/>
    <w:rsid w:val="004C4919"/>
    <w:rsid w:val="004C4A86"/>
    <w:rsid w:val="004C5383"/>
    <w:rsid w:val="004C57F7"/>
    <w:rsid w:val="004C5FB2"/>
    <w:rsid w:val="004C6611"/>
    <w:rsid w:val="004C66A1"/>
    <w:rsid w:val="004C6779"/>
    <w:rsid w:val="004C76DA"/>
    <w:rsid w:val="004C780A"/>
    <w:rsid w:val="004C7AE3"/>
    <w:rsid w:val="004D0449"/>
    <w:rsid w:val="004D0A25"/>
    <w:rsid w:val="004D0BA1"/>
    <w:rsid w:val="004D0E4C"/>
    <w:rsid w:val="004D0EDC"/>
    <w:rsid w:val="004D13B6"/>
    <w:rsid w:val="004D1531"/>
    <w:rsid w:val="004D233E"/>
    <w:rsid w:val="004D2812"/>
    <w:rsid w:val="004D3293"/>
    <w:rsid w:val="004D36E0"/>
    <w:rsid w:val="004D3BC5"/>
    <w:rsid w:val="004D3CD6"/>
    <w:rsid w:val="004D3D3E"/>
    <w:rsid w:val="004D41F8"/>
    <w:rsid w:val="004D4672"/>
    <w:rsid w:val="004D478B"/>
    <w:rsid w:val="004D4E97"/>
    <w:rsid w:val="004D4F8E"/>
    <w:rsid w:val="004D53B2"/>
    <w:rsid w:val="004D5463"/>
    <w:rsid w:val="004D58F6"/>
    <w:rsid w:val="004D5CBB"/>
    <w:rsid w:val="004D5D36"/>
    <w:rsid w:val="004D5D57"/>
    <w:rsid w:val="004D5E46"/>
    <w:rsid w:val="004D65CA"/>
    <w:rsid w:val="004D65EF"/>
    <w:rsid w:val="004D6F6E"/>
    <w:rsid w:val="004D7649"/>
    <w:rsid w:val="004D7F85"/>
    <w:rsid w:val="004E04F6"/>
    <w:rsid w:val="004E1B4F"/>
    <w:rsid w:val="004E1E71"/>
    <w:rsid w:val="004E22CB"/>
    <w:rsid w:val="004E22D2"/>
    <w:rsid w:val="004E24DA"/>
    <w:rsid w:val="004E2A28"/>
    <w:rsid w:val="004E2C6A"/>
    <w:rsid w:val="004E2E07"/>
    <w:rsid w:val="004E3424"/>
    <w:rsid w:val="004E36EE"/>
    <w:rsid w:val="004E3723"/>
    <w:rsid w:val="004E3A4C"/>
    <w:rsid w:val="004E42BE"/>
    <w:rsid w:val="004E5ADC"/>
    <w:rsid w:val="004E5B5E"/>
    <w:rsid w:val="004E612F"/>
    <w:rsid w:val="004E63AC"/>
    <w:rsid w:val="004E6561"/>
    <w:rsid w:val="004E7A96"/>
    <w:rsid w:val="004E7B08"/>
    <w:rsid w:val="004E7C2D"/>
    <w:rsid w:val="004E7EA1"/>
    <w:rsid w:val="004E7F5A"/>
    <w:rsid w:val="004F034E"/>
    <w:rsid w:val="004F095D"/>
    <w:rsid w:val="004F0EDF"/>
    <w:rsid w:val="004F10A9"/>
    <w:rsid w:val="004F1248"/>
    <w:rsid w:val="004F1505"/>
    <w:rsid w:val="004F1B20"/>
    <w:rsid w:val="004F1CFC"/>
    <w:rsid w:val="004F23CD"/>
    <w:rsid w:val="004F2585"/>
    <w:rsid w:val="004F298A"/>
    <w:rsid w:val="004F325C"/>
    <w:rsid w:val="004F32C0"/>
    <w:rsid w:val="004F33B3"/>
    <w:rsid w:val="004F3565"/>
    <w:rsid w:val="004F44D8"/>
    <w:rsid w:val="004F472F"/>
    <w:rsid w:val="004F475B"/>
    <w:rsid w:val="004F4805"/>
    <w:rsid w:val="004F4CEB"/>
    <w:rsid w:val="004F4E86"/>
    <w:rsid w:val="004F4ECD"/>
    <w:rsid w:val="004F4EE8"/>
    <w:rsid w:val="004F5093"/>
    <w:rsid w:val="004F50DD"/>
    <w:rsid w:val="004F5179"/>
    <w:rsid w:val="004F5755"/>
    <w:rsid w:val="004F57E4"/>
    <w:rsid w:val="004F590D"/>
    <w:rsid w:val="004F5B88"/>
    <w:rsid w:val="004F5E10"/>
    <w:rsid w:val="004F649F"/>
    <w:rsid w:val="004F6698"/>
    <w:rsid w:val="004F6748"/>
    <w:rsid w:val="004F6BFB"/>
    <w:rsid w:val="004F6D07"/>
    <w:rsid w:val="004F7069"/>
    <w:rsid w:val="004F7780"/>
    <w:rsid w:val="004F77CE"/>
    <w:rsid w:val="004F7CA9"/>
    <w:rsid w:val="004F7D25"/>
    <w:rsid w:val="004F7D41"/>
    <w:rsid w:val="00500283"/>
    <w:rsid w:val="0050040B"/>
    <w:rsid w:val="00500425"/>
    <w:rsid w:val="00500651"/>
    <w:rsid w:val="005009C6"/>
    <w:rsid w:val="0050126C"/>
    <w:rsid w:val="00501306"/>
    <w:rsid w:val="00501AF6"/>
    <w:rsid w:val="00501D10"/>
    <w:rsid w:val="00501D74"/>
    <w:rsid w:val="00501ED6"/>
    <w:rsid w:val="005021CD"/>
    <w:rsid w:val="005025A0"/>
    <w:rsid w:val="005025C7"/>
    <w:rsid w:val="00502884"/>
    <w:rsid w:val="00502D27"/>
    <w:rsid w:val="005031CC"/>
    <w:rsid w:val="0050330E"/>
    <w:rsid w:val="00503481"/>
    <w:rsid w:val="00503542"/>
    <w:rsid w:val="005035CB"/>
    <w:rsid w:val="00503A24"/>
    <w:rsid w:val="00503D5D"/>
    <w:rsid w:val="00504286"/>
    <w:rsid w:val="00504418"/>
    <w:rsid w:val="00504499"/>
    <w:rsid w:val="00504BA9"/>
    <w:rsid w:val="00504F12"/>
    <w:rsid w:val="00505092"/>
    <w:rsid w:val="0050509E"/>
    <w:rsid w:val="0050566D"/>
    <w:rsid w:val="00505998"/>
    <w:rsid w:val="00505E5A"/>
    <w:rsid w:val="00505FB6"/>
    <w:rsid w:val="005064A8"/>
    <w:rsid w:val="00506C54"/>
    <w:rsid w:val="00506D73"/>
    <w:rsid w:val="00506DF2"/>
    <w:rsid w:val="00506E78"/>
    <w:rsid w:val="00506EC5"/>
    <w:rsid w:val="00506FE4"/>
    <w:rsid w:val="00507D6D"/>
    <w:rsid w:val="00507E44"/>
    <w:rsid w:val="00507F21"/>
    <w:rsid w:val="00510050"/>
    <w:rsid w:val="0051070A"/>
    <w:rsid w:val="00510915"/>
    <w:rsid w:val="00510BA7"/>
    <w:rsid w:val="00510D45"/>
    <w:rsid w:val="00510F38"/>
    <w:rsid w:val="00510FE8"/>
    <w:rsid w:val="005114FB"/>
    <w:rsid w:val="005116AA"/>
    <w:rsid w:val="005118E1"/>
    <w:rsid w:val="0051191E"/>
    <w:rsid w:val="00511ABE"/>
    <w:rsid w:val="00511AF6"/>
    <w:rsid w:val="005121D1"/>
    <w:rsid w:val="0051272C"/>
    <w:rsid w:val="00512830"/>
    <w:rsid w:val="00512E18"/>
    <w:rsid w:val="00513395"/>
    <w:rsid w:val="0051368C"/>
    <w:rsid w:val="005137AE"/>
    <w:rsid w:val="00513916"/>
    <w:rsid w:val="00513A67"/>
    <w:rsid w:val="00513B05"/>
    <w:rsid w:val="0051523A"/>
    <w:rsid w:val="00515366"/>
    <w:rsid w:val="00515AED"/>
    <w:rsid w:val="00515D36"/>
    <w:rsid w:val="00515DD0"/>
    <w:rsid w:val="00516119"/>
    <w:rsid w:val="00516852"/>
    <w:rsid w:val="00516C47"/>
    <w:rsid w:val="00520831"/>
    <w:rsid w:val="00520C4C"/>
    <w:rsid w:val="00520D1D"/>
    <w:rsid w:val="00520E7B"/>
    <w:rsid w:val="00520FBE"/>
    <w:rsid w:val="00521376"/>
    <w:rsid w:val="00522314"/>
    <w:rsid w:val="00522441"/>
    <w:rsid w:val="00522711"/>
    <w:rsid w:val="00522C22"/>
    <w:rsid w:val="00522CFA"/>
    <w:rsid w:val="00522D1E"/>
    <w:rsid w:val="00522DCE"/>
    <w:rsid w:val="0052304C"/>
    <w:rsid w:val="005238F6"/>
    <w:rsid w:val="00523F39"/>
    <w:rsid w:val="005240EC"/>
    <w:rsid w:val="0052448A"/>
    <w:rsid w:val="005246C1"/>
    <w:rsid w:val="00524914"/>
    <w:rsid w:val="00524B1F"/>
    <w:rsid w:val="00525008"/>
    <w:rsid w:val="0052578E"/>
    <w:rsid w:val="00525C0E"/>
    <w:rsid w:val="00526069"/>
    <w:rsid w:val="00526074"/>
    <w:rsid w:val="00526289"/>
    <w:rsid w:val="00526648"/>
    <w:rsid w:val="00526B54"/>
    <w:rsid w:val="00526B56"/>
    <w:rsid w:val="0052738A"/>
    <w:rsid w:val="005274CC"/>
    <w:rsid w:val="00527941"/>
    <w:rsid w:val="00527C7B"/>
    <w:rsid w:val="00527D9E"/>
    <w:rsid w:val="00527EBB"/>
    <w:rsid w:val="00530468"/>
    <w:rsid w:val="005307C5"/>
    <w:rsid w:val="005309CF"/>
    <w:rsid w:val="00530E7F"/>
    <w:rsid w:val="005314CA"/>
    <w:rsid w:val="005314F1"/>
    <w:rsid w:val="00531A12"/>
    <w:rsid w:val="00531AA2"/>
    <w:rsid w:val="00531D28"/>
    <w:rsid w:val="00531EAC"/>
    <w:rsid w:val="00532CA3"/>
    <w:rsid w:val="00533378"/>
    <w:rsid w:val="0053346B"/>
    <w:rsid w:val="005335D5"/>
    <w:rsid w:val="00533669"/>
    <w:rsid w:val="005339C8"/>
    <w:rsid w:val="00533BAF"/>
    <w:rsid w:val="00533C8A"/>
    <w:rsid w:val="00533E54"/>
    <w:rsid w:val="0053446A"/>
    <w:rsid w:val="00534650"/>
    <w:rsid w:val="00535432"/>
    <w:rsid w:val="00535A18"/>
    <w:rsid w:val="00535ACF"/>
    <w:rsid w:val="005362E0"/>
    <w:rsid w:val="00536315"/>
    <w:rsid w:val="00536514"/>
    <w:rsid w:val="005367B2"/>
    <w:rsid w:val="005371B5"/>
    <w:rsid w:val="00537380"/>
    <w:rsid w:val="00537A7B"/>
    <w:rsid w:val="00537C85"/>
    <w:rsid w:val="00540023"/>
    <w:rsid w:val="00540096"/>
    <w:rsid w:val="0054027D"/>
    <w:rsid w:val="00540355"/>
    <w:rsid w:val="00540921"/>
    <w:rsid w:val="00540F1D"/>
    <w:rsid w:val="00540F6C"/>
    <w:rsid w:val="00541707"/>
    <w:rsid w:val="00541726"/>
    <w:rsid w:val="005418B3"/>
    <w:rsid w:val="005425C8"/>
    <w:rsid w:val="00542636"/>
    <w:rsid w:val="00542641"/>
    <w:rsid w:val="005426B7"/>
    <w:rsid w:val="005427C7"/>
    <w:rsid w:val="00542CAE"/>
    <w:rsid w:val="00542DFD"/>
    <w:rsid w:val="00543293"/>
    <w:rsid w:val="0054356D"/>
    <w:rsid w:val="005448C9"/>
    <w:rsid w:val="00544CCA"/>
    <w:rsid w:val="00544EDD"/>
    <w:rsid w:val="0054597B"/>
    <w:rsid w:val="00545C8F"/>
    <w:rsid w:val="00545ED2"/>
    <w:rsid w:val="005464F0"/>
    <w:rsid w:val="005469C4"/>
    <w:rsid w:val="00546A6C"/>
    <w:rsid w:val="00546B6D"/>
    <w:rsid w:val="00546BB5"/>
    <w:rsid w:val="00546D7D"/>
    <w:rsid w:val="005477DE"/>
    <w:rsid w:val="0054799E"/>
    <w:rsid w:val="00547CAC"/>
    <w:rsid w:val="00547E3F"/>
    <w:rsid w:val="00550085"/>
    <w:rsid w:val="005502F4"/>
    <w:rsid w:val="00550693"/>
    <w:rsid w:val="00551253"/>
    <w:rsid w:val="00551483"/>
    <w:rsid w:val="0055151B"/>
    <w:rsid w:val="0055159B"/>
    <w:rsid w:val="00551959"/>
    <w:rsid w:val="005519EC"/>
    <w:rsid w:val="005526F6"/>
    <w:rsid w:val="0055285A"/>
    <w:rsid w:val="00552A18"/>
    <w:rsid w:val="00552B93"/>
    <w:rsid w:val="00552BA9"/>
    <w:rsid w:val="00552C7F"/>
    <w:rsid w:val="00552FE9"/>
    <w:rsid w:val="005530E9"/>
    <w:rsid w:val="00553339"/>
    <w:rsid w:val="005533B9"/>
    <w:rsid w:val="00553534"/>
    <w:rsid w:val="005535B0"/>
    <w:rsid w:val="00553AB8"/>
    <w:rsid w:val="00554811"/>
    <w:rsid w:val="00554A9B"/>
    <w:rsid w:val="005551E0"/>
    <w:rsid w:val="00555483"/>
    <w:rsid w:val="00555583"/>
    <w:rsid w:val="0055573D"/>
    <w:rsid w:val="005559C7"/>
    <w:rsid w:val="00555B69"/>
    <w:rsid w:val="00555DBC"/>
    <w:rsid w:val="005561B5"/>
    <w:rsid w:val="00556204"/>
    <w:rsid w:val="005565F0"/>
    <w:rsid w:val="005566C5"/>
    <w:rsid w:val="00556B57"/>
    <w:rsid w:val="00556D5E"/>
    <w:rsid w:val="00557020"/>
    <w:rsid w:val="005570B1"/>
    <w:rsid w:val="00557128"/>
    <w:rsid w:val="0055725C"/>
    <w:rsid w:val="00557672"/>
    <w:rsid w:val="00557C5A"/>
    <w:rsid w:val="00557D82"/>
    <w:rsid w:val="005600FE"/>
    <w:rsid w:val="00560135"/>
    <w:rsid w:val="005607EA"/>
    <w:rsid w:val="00560DB0"/>
    <w:rsid w:val="005611D9"/>
    <w:rsid w:val="00561304"/>
    <w:rsid w:val="0056138A"/>
    <w:rsid w:val="0056151E"/>
    <w:rsid w:val="0056167C"/>
    <w:rsid w:val="00561725"/>
    <w:rsid w:val="005617EF"/>
    <w:rsid w:val="00561936"/>
    <w:rsid w:val="00561C6E"/>
    <w:rsid w:val="005623A6"/>
    <w:rsid w:val="005626F6"/>
    <w:rsid w:val="00562E7F"/>
    <w:rsid w:val="00562ED2"/>
    <w:rsid w:val="00563578"/>
    <w:rsid w:val="005635B0"/>
    <w:rsid w:val="00563643"/>
    <w:rsid w:val="00563DCC"/>
    <w:rsid w:val="0056468D"/>
    <w:rsid w:val="00564A3A"/>
    <w:rsid w:val="00564AE8"/>
    <w:rsid w:val="00564CD0"/>
    <w:rsid w:val="005650E3"/>
    <w:rsid w:val="005651E7"/>
    <w:rsid w:val="00565336"/>
    <w:rsid w:val="005658E0"/>
    <w:rsid w:val="00565EA7"/>
    <w:rsid w:val="00565EC8"/>
    <w:rsid w:val="0056602A"/>
    <w:rsid w:val="0056611B"/>
    <w:rsid w:val="00566212"/>
    <w:rsid w:val="005664C4"/>
    <w:rsid w:val="00566CB3"/>
    <w:rsid w:val="0056718E"/>
    <w:rsid w:val="0056728F"/>
    <w:rsid w:val="00567490"/>
    <w:rsid w:val="00567914"/>
    <w:rsid w:val="00567CF6"/>
    <w:rsid w:val="00567E09"/>
    <w:rsid w:val="0057062E"/>
    <w:rsid w:val="00570B2D"/>
    <w:rsid w:val="00570D7F"/>
    <w:rsid w:val="00571402"/>
    <w:rsid w:val="00571475"/>
    <w:rsid w:val="00571631"/>
    <w:rsid w:val="00571E0F"/>
    <w:rsid w:val="00571E38"/>
    <w:rsid w:val="00571F1F"/>
    <w:rsid w:val="0057202D"/>
    <w:rsid w:val="005723DE"/>
    <w:rsid w:val="00572BA2"/>
    <w:rsid w:val="00572BCF"/>
    <w:rsid w:val="00572FF3"/>
    <w:rsid w:val="00573488"/>
    <w:rsid w:val="00573A1D"/>
    <w:rsid w:val="00573F39"/>
    <w:rsid w:val="005741B3"/>
    <w:rsid w:val="00574B59"/>
    <w:rsid w:val="00574BC8"/>
    <w:rsid w:val="00575592"/>
    <w:rsid w:val="00575BC3"/>
    <w:rsid w:val="0057611A"/>
    <w:rsid w:val="005762EC"/>
    <w:rsid w:val="005764DF"/>
    <w:rsid w:val="00576A67"/>
    <w:rsid w:val="00576B48"/>
    <w:rsid w:val="00576B9D"/>
    <w:rsid w:val="00576F67"/>
    <w:rsid w:val="0057774B"/>
    <w:rsid w:val="00577C3E"/>
    <w:rsid w:val="00577CD0"/>
    <w:rsid w:val="00577E70"/>
    <w:rsid w:val="00580305"/>
    <w:rsid w:val="005805B0"/>
    <w:rsid w:val="00580685"/>
    <w:rsid w:val="00580BC2"/>
    <w:rsid w:val="00580EE7"/>
    <w:rsid w:val="00581C90"/>
    <w:rsid w:val="005822E8"/>
    <w:rsid w:val="005823EB"/>
    <w:rsid w:val="005823F9"/>
    <w:rsid w:val="00582485"/>
    <w:rsid w:val="00582681"/>
    <w:rsid w:val="0058307D"/>
    <w:rsid w:val="0058352B"/>
    <w:rsid w:val="005835EB"/>
    <w:rsid w:val="005837D5"/>
    <w:rsid w:val="00583A12"/>
    <w:rsid w:val="00583B4D"/>
    <w:rsid w:val="00583C96"/>
    <w:rsid w:val="00584266"/>
    <w:rsid w:val="005845F9"/>
    <w:rsid w:val="0058469F"/>
    <w:rsid w:val="00584748"/>
    <w:rsid w:val="00584940"/>
    <w:rsid w:val="00584E6C"/>
    <w:rsid w:val="00585238"/>
    <w:rsid w:val="00585824"/>
    <w:rsid w:val="005859C0"/>
    <w:rsid w:val="005859DC"/>
    <w:rsid w:val="0058641F"/>
    <w:rsid w:val="00586681"/>
    <w:rsid w:val="00586735"/>
    <w:rsid w:val="00586ABF"/>
    <w:rsid w:val="00587009"/>
    <w:rsid w:val="00587120"/>
    <w:rsid w:val="00587447"/>
    <w:rsid w:val="00587688"/>
    <w:rsid w:val="00587972"/>
    <w:rsid w:val="0059003A"/>
    <w:rsid w:val="0059007E"/>
    <w:rsid w:val="005900E7"/>
    <w:rsid w:val="005904EE"/>
    <w:rsid w:val="00590A56"/>
    <w:rsid w:val="0059108C"/>
    <w:rsid w:val="0059110D"/>
    <w:rsid w:val="00591114"/>
    <w:rsid w:val="005915F0"/>
    <w:rsid w:val="00591E63"/>
    <w:rsid w:val="005923A6"/>
    <w:rsid w:val="0059257F"/>
    <w:rsid w:val="00592775"/>
    <w:rsid w:val="005927DE"/>
    <w:rsid w:val="00592A05"/>
    <w:rsid w:val="00592DA0"/>
    <w:rsid w:val="00593554"/>
    <w:rsid w:val="00593ED4"/>
    <w:rsid w:val="00593F13"/>
    <w:rsid w:val="00594160"/>
    <w:rsid w:val="00594285"/>
    <w:rsid w:val="00594595"/>
    <w:rsid w:val="00594B31"/>
    <w:rsid w:val="005953DD"/>
    <w:rsid w:val="0059552D"/>
    <w:rsid w:val="00595594"/>
    <w:rsid w:val="0059583D"/>
    <w:rsid w:val="00595960"/>
    <w:rsid w:val="005959C3"/>
    <w:rsid w:val="00595D42"/>
    <w:rsid w:val="00596A7E"/>
    <w:rsid w:val="005970D6"/>
    <w:rsid w:val="00597328"/>
    <w:rsid w:val="005974A4"/>
    <w:rsid w:val="005975DB"/>
    <w:rsid w:val="00597961"/>
    <w:rsid w:val="00597A6D"/>
    <w:rsid w:val="005A0093"/>
    <w:rsid w:val="005A03FF"/>
    <w:rsid w:val="005A0590"/>
    <w:rsid w:val="005A0727"/>
    <w:rsid w:val="005A082E"/>
    <w:rsid w:val="005A0851"/>
    <w:rsid w:val="005A09DE"/>
    <w:rsid w:val="005A0FC5"/>
    <w:rsid w:val="005A119F"/>
    <w:rsid w:val="005A16C1"/>
    <w:rsid w:val="005A18CD"/>
    <w:rsid w:val="005A1C8F"/>
    <w:rsid w:val="005A1CC7"/>
    <w:rsid w:val="005A1EEE"/>
    <w:rsid w:val="005A2667"/>
    <w:rsid w:val="005A26D7"/>
    <w:rsid w:val="005A27F2"/>
    <w:rsid w:val="005A2856"/>
    <w:rsid w:val="005A29E4"/>
    <w:rsid w:val="005A2FD3"/>
    <w:rsid w:val="005A3018"/>
    <w:rsid w:val="005A30E2"/>
    <w:rsid w:val="005A31D4"/>
    <w:rsid w:val="005A3F55"/>
    <w:rsid w:val="005A40B8"/>
    <w:rsid w:val="005A447B"/>
    <w:rsid w:val="005A4897"/>
    <w:rsid w:val="005A49EF"/>
    <w:rsid w:val="005A5ECB"/>
    <w:rsid w:val="005A61D9"/>
    <w:rsid w:val="005A6B67"/>
    <w:rsid w:val="005A6DC9"/>
    <w:rsid w:val="005A7232"/>
    <w:rsid w:val="005A79D4"/>
    <w:rsid w:val="005A7A84"/>
    <w:rsid w:val="005A7B75"/>
    <w:rsid w:val="005A7CEA"/>
    <w:rsid w:val="005A7F00"/>
    <w:rsid w:val="005B00E0"/>
    <w:rsid w:val="005B082B"/>
    <w:rsid w:val="005B0963"/>
    <w:rsid w:val="005B0D7C"/>
    <w:rsid w:val="005B1189"/>
    <w:rsid w:val="005B1214"/>
    <w:rsid w:val="005B1238"/>
    <w:rsid w:val="005B19E0"/>
    <w:rsid w:val="005B1A12"/>
    <w:rsid w:val="005B2454"/>
    <w:rsid w:val="005B24B6"/>
    <w:rsid w:val="005B2662"/>
    <w:rsid w:val="005B2B9D"/>
    <w:rsid w:val="005B30CF"/>
    <w:rsid w:val="005B34DB"/>
    <w:rsid w:val="005B4135"/>
    <w:rsid w:val="005B4197"/>
    <w:rsid w:val="005B422B"/>
    <w:rsid w:val="005B4799"/>
    <w:rsid w:val="005B5051"/>
    <w:rsid w:val="005B521C"/>
    <w:rsid w:val="005B5388"/>
    <w:rsid w:val="005B5DEC"/>
    <w:rsid w:val="005B6707"/>
    <w:rsid w:val="005B6821"/>
    <w:rsid w:val="005B69ED"/>
    <w:rsid w:val="005B6B7B"/>
    <w:rsid w:val="005B6EFF"/>
    <w:rsid w:val="005B71D9"/>
    <w:rsid w:val="005B7A56"/>
    <w:rsid w:val="005B7D12"/>
    <w:rsid w:val="005C0143"/>
    <w:rsid w:val="005C04AE"/>
    <w:rsid w:val="005C0769"/>
    <w:rsid w:val="005C0AAB"/>
    <w:rsid w:val="005C1602"/>
    <w:rsid w:val="005C16A3"/>
    <w:rsid w:val="005C231D"/>
    <w:rsid w:val="005C2328"/>
    <w:rsid w:val="005C26A2"/>
    <w:rsid w:val="005C27D8"/>
    <w:rsid w:val="005C2A00"/>
    <w:rsid w:val="005C2EA0"/>
    <w:rsid w:val="005C3218"/>
    <w:rsid w:val="005C32C0"/>
    <w:rsid w:val="005C34E5"/>
    <w:rsid w:val="005C3572"/>
    <w:rsid w:val="005C3B00"/>
    <w:rsid w:val="005C3B87"/>
    <w:rsid w:val="005C4191"/>
    <w:rsid w:val="005C42BA"/>
    <w:rsid w:val="005C48BF"/>
    <w:rsid w:val="005C4E8F"/>
    <w:rsid w:val="005C5417"/>
    <w:rsid w:val="005C6816"/>
    <w:rsid w:val="005C6C56"/>
    <w:rsid w:val="005C737A"/>
    <w:rsid w:val="005C766B"/>
    <w:rsid w:val="005C767E"/>
    <w:rsid w:val="005C794B"/>
    <w:rsid w:val="005C7977"/>
    <w:rsid w:val="005C7A4F"/>
    <w:rsid w:val="005C7E4B"/>
    <w:rsid w:val="005D0356"/>
    <w:rsid w:val="005D04CC"/>
    <w:rsid w:val="005D09D9"/>
    <w:rsid w:val="005D0B29"/>
    <w:rsid w:val="005D0CF7"/>
    <w:rsid w:val="005D0E94"/>
    <w:rsid w:val="005D13A6"/>
    <w:rsid w:val="005D1515"/>
    <w:rsid w:val="005D1628"/>
    <w:rsid w:val="005D190E"/>
    <w:rsid w:val="005D1A64"/>
    <w:rsid w:val="005D1CC0"/>
    <w:rsid w:val="005D20F2"/>
    <w:rsid w:val="005D21C2"/>
    <w:rsid w:val="005D28D5"/>
    <w:rsid w:val="005D2990"/>
    <w:rsid w:val="005D2EC9"/>
    <w:rsid w:val="005D2ED7"/>
    <w:rsid w:val="005D2F51"/>
    <w:rsid w:val="005D2FEC"/>
    <w:rsid w:val="005D3527"/>
    <w:rsid w:val="005D355A"/>
    <w:rsid w:val="005D386C"/>
    <w:rsid w:val="005D4219"/>
    <w:rsid w:val="005D4271"/>
    <w:rsid w:val="005D4355"/>
    <w:rsid w:val="005D4679"/>
    <w:rsid w:val="005D4A42"/>
    <w:rsid w:val="005D4A46"/>
    <w:rsid w:val="005D4BD1"/>
    <w:rsid w:val="005D5228"/>
    <w:rsid w:val="005D58AD"/>
    <w:rsid w:val="005D59DC"/>
    <w:rsid w:val="005D5A06"/>
    <w:rsid w:val="005D5E05"/>
    <w:rsid w:val="005D5E91"/>
    <w:rsid w:val="005D5EDC"/>
    <w:rsid w:val="005D6242"/>
    <w:rsid w:val="005D635A"/>
    <w:rsid w:val="005D6576"/>
    <w:rsid w:val="005D66C3"/>
    <w:rsid w:val="005D6935"/>
    <w:rsid w:val="005D7716"/>
    <w:rsid w:val="005D7722"/>
    <w:rsid w:val="005D77CE"/>
    <w:rsid w:val="005D798F"/>
    <w:rsid w:val="005E0016"/>
    <w:rsid w:val="005E046D"/>
    <w:rsid w:val="005E06FE"/>
    <w:rsid w:val="005E099F"/>
    <w:rsid w:val="005E0BCF"/>
    <w:rsid w:val="005E0E6F"/>
    <w:rsid w:val="005E0F23"/>
    <w:rsid w:val="005E1150"/>
    <w:rsid w:val="005E167E"/>
    <w:rsid w:val="005E194A"/>
    <w:rsid w:val="005E19BC"/>
    <w:rsid w:val="005E1A1D"/>
    <w:rsid w:val="005E2389"/>
    <w:rsid w:val="005E26D4"/>
    <w:rsid w:val="005E2A88"/>
    <w:rsid w:val="005E2B90"/>
    <w:rsid w:val="005E31F8"/>
    <w:rsid w:val="005E3654"/>
    <w:rsid w:val="005E3667"/>
    <w:rsid w:val="005E3B3B"/>
    <w:rsid w:val="005E3B77"/>
    <w:rsid w:val="005E3F80"/>
    <w:rsid w:val="005E4299"/>
    <w:rsid w:val="005E4373"/>
    <w:rsid w:val="005E448B"/>
    <w:rsid w:val="005E4926"/>
    <w:rsid w:val="005E4C82"/>
    <w:rsid w:val="005E4DD9"/>
    <w:rsid w:val="005E5266"/>
    <w:rsid w:val="005E52B1"/>
    <w:rsid w:val="005E6AC9"/>
    <w:rsid w:val="005E6EAF"/>
    <w:rsid w:val="005E735C"/>
    <w:rsid w:val="005E783B"/>
    <w:rsid w:val="005E7E0F"/>
    <w:rsid w:val="005E7F1E"/>
    <w:rsid w:val="005F0EBB"/>
    <w:rsid w:val="005F0ED3"/>
    <w:rsid w:val="005F1011"/>
    <w:rsid w:val="005F12DA"/>
    <w:rsid w:val="005F1760"/>
    <w:rsid w:val="005F18A7"/>
    <w:rsid w:val="005F1A33"/>
    <w:rsid w:val="005F1DBC"/>
    <w:rsid w:val="005F1F7E"/>
    <w:rsid w:val="005F1FA2"/>
    <w:rsid w:val="005F205E"/>
    <w:rsid w:val="005F23C7"/>
    <w:rsid w:val="005F25D5"/>
    <w:rsid w:val="005F2627"/>
    <w:rsid w:val="005F284A"/>
    <w:rsid w:val="005F2A3E"/>
    <w:rsid w:val="005F2ED2"/>
    <w:rsid w:val="005F3005"/>
    <w:rsid w:val="005F3284"/>
    <w:rsid w:val="005F3D70"/>
    <w:rsid w:val="005F3E92"/>
    <w:rsid w:val="005F4143"/>
    <w:rsid w:val="005F427E"/>
    <w:rsid w:val="005F45B7"/>
    <w:rsid w:val="005F4893"/>
    <w:rsid w:val="005F4ADF"/>
    <w:rsid w:val="005F4B4C"/>
    <w:rsid w:val="005F4DA2"/>
    <w:rsid w:val="005F4E44"/>
    <w:rsid w:val="005F4FB5"/>
    <w:rsid w:val="005F5904"/>
    <w:rsid w:val="005F5C64"/>
    <w:rsid w:val="005F6053"/>
    <w:rsid w:val="005F67D8"/>
    <w:rsid w:val="005F6B8E"/>
    <w:rsid w:val="005F6E4E"/>
    <w:rsid w:val="005F6E63"/>
    <w:rsid w:val="005F7870"/>
    <w:rsid w:val="005F7D75"/>
    <w:rsid w:val="005F7FBA"/>
    <w:rsid w:val="005F7FD1"/>
    <w:rsid w:val="0060032F"/>
    <w:rsid w:val="006006D1"/>
    <w:rsid w:val="00600D4A"/>
    <w:rsid w:val="00600E2A"/>
    <w:rsid w:val="00600EE4"/>
    <w:rsid w:val="00600EFB"/>
    <w:rsid w:val="0060105F"/>
    <w:rsid w:val="00601120"/>
    <w:rsid w:val="0060165A"/>
    <w:rsid w:val="0060199D"/>
    <w:rsid w:val="00601DC0"/>
    <w:rsid w:val="00602081"/>
    <w:rsid w:val="0060214A"/>
    <w:rsid w:val="00602305"/>
    <w:rsid w:val="006027DC"/>
    <w:rsid w:val="00603006"/>
    <w:rsid w:val="00603BBD"/>
    <w:rsid w:val="00603CFA"/>
    <w:rsid w:val="00604462"/>
    <w:rsid w:val="00604658"/>
    <w:rsid w:val="0060477A"/>
    <w:rsid w:val="00604D14"/>
    <w:rsid w:val="00604E04"/>
    <w:rsid w:val="00604F09"/>
    <w:rsid w:val="006050CD"/>
    <w:rsid w:val="0060543B"/>
    <w:rsid w:val="0060556B"/>
    <w:rsid w:val="006055BE"/>
    <w:rsid w:val="006055D3"/>
    <w:rsid w:val="006056D4"/>
    <w:rsid w:val="006056F9"/>
    <w:rsid w:val="006057D5"/>
    <w:rsid w:val="006058BC"/>
    <w:rsid w:val="00605A3C"/>
    <w:rsid w:val="00605B27"/>
    <w:rsid w:val="00605C0E"/>
    <w:rsid w:val="00605DD3"/>
    <w:rsid w:val="006061C4"/>
    <w:rsid w:val="006062FD"/>
    <w:rsid w:val="00606466"/>
    <w:rsid w:val="00606A7C"/>
    <w:rsid w:val="00606B47"/>
    <w:rsid w:val="00607116"/>
    <w:rsid w:val="006074DB"/>
    <w:rsid w:val="00607745"/>
    <w:rsid w:val="00607B5A"/>
    <w:rsid w:val="00607E40"/>
    <w:rsid w:val="00607F5F"/>
    <w:rsid w:val="006102F2"/>
    <w:rsid w:val="00610511"/>
    <w:rsid w:val="00610571"/>
    <w:rsid w:val="00610776"/>
    <w:rsid w:val="006109A7"/>
    <w:rsid w:val="00610CAC"/>
    <w:rsid w:val="00610CCA"/>
    <w:rsid w:val="006112E6"/>
    <w:rsid w:val="006115DF"/>
    <w:rsid w:val="00611DBD"/>
    <w:rsid w:val="00611F87"/>
    <w:rsid w:val="0061242C"/>
    <w:rsid w:val="00612447"/>
    <w:rsid w:val="00612587"/>
    <w:rsid w:val="00612A83"/>
    <w:rsid w:val="00612B0D"/>
    <w:rsid w:val="00612C9B"/>
    <w:rsid w:val="00612FE2"/>
    <w:rsid w:val="00613149"/>
    <w:rsid w:val="0061322E"/>
    <w:rsid w:val="00613B4A"/>
    <w:rsid w:val="00613B5C"/>
    <w:rsid w:val="00613ED0"/>
    <w:rsid w:val="00614054"/>
    <w:rsid w:val="006140F9"/>
    <w:rsid w:val="00614EE6"/>
    <w:rsid w:val="00615353"/>
    <w:rsid w:val="00615540"/>
    <w:rsid w:val="0061579B"/>
    <w:rsid w:val="00615C03"/>
    <w:rsid w:val="00615CF6"/>
    <w:rsid w:val="00615E93"/>
    <w:rsid w:val="0061602A"/>
    <w:rsid w:val="006160C6"/>
    <w:rsid w:val="00616329"/>
    <w:rsid w:val="00616386"/>
    <w:rsid w:val="00616A00"/>
    <w:rsid w:val="00616A72"/>
    <w:rsid w:val="00616C96"/>
    <w:rsid w:val="00616FEF"/>
    <w:rsid w:val="00617B73"/>
    <w:rsid w:val="00617E9A"/>
    <w:rsid w:val="0062002E"/>
    <w:rsid w:val="00620159"/>
    <w:rsid w:val="006202E0"/>
    <w:rsid w:val="006204A2"/>
    <w:rsid w:val="00620796"/>
    <w:rsid w:val="0062083C"/>
    <w:rsid w:val="0062094B"/>
    <w:rsid w:val="006209C8"/>
    <w:rsid w:val="00620C8E"/>
    <w:rsid w:val="00621525"/>
    <w:rsid w:val="006215E7"/>
    <w:rsid w:val="00623016"/>
    <w:rsid w:val="00623662"/>
    <w:rsid w:val="00623675"/>
    <w:rsid w:val="0062378B"/>
    <w:rsid w:val="00623A33"/>
    <w:rsid w:val="00623F1C"/>
    <w:rsid w:val="006245B6"/>
    <w:rsid w:val="006248AE"/>
    <w:rsid w:val="00624B77"/>
    <w:rsid w:val="00624C5F"/>
    <w:rsid w:val="00624E97"/>
    <w:rsid w:val="006253D7"/>
    <w:rsid w:val="00625444"/>
    <w:rsid w:val="00625C15"/>
    <w:rsid w:val="00625E56"/>
    <w:rsid w:val="006267D0"/>
    <w:rsid w:val="0062690D"/>
    <w:rsid w:val="00626A9A"/>
    <w:rsid w:val="00626ABB"/>
    <w:rsid w:val="00626E5F"/>
    <w:rsid w:val="00627205"/>
    <w:rsid w:val="006274F7"/>
    <w:rsid w:val="00627B88"/>
    <w:rsid w:val="006300AE"/>
    <w:rsid w:val="00630132"/>
    <w:rsid w:val="00630301"/>
    <w:rsid w:val="006306CC"/>
    <w:rsid w:val="006308FA"/>
    <w:rsid w:val="00630972"/>
    <w:rsid w:val="00630A7A"/>
    <w:rsid w:val="00630A8F"/>
    <w:rsid w:val="006317F8"/>
    <w:rsid w:val="006319A5"/>
    <w:rsid w:val="00631AAB"/>
    <w:rsid w:val="00631AAC"/>
    <w:rsid w:val="00631D70"/>
    <w:rsid w:val="00631DBE"/>
    <w:rsid w:val="00632217"/>
    <w:rsid w:val="006323A1"/>
    <w:rsid w:val="00632552"/>
    <w:rsid w:val="0063260A"/>
    <w:rsid w:val="00632705"/>
    <w:rsid w:val="006327AD"/>
    <w:rsid w:val="006327DF"/>
    <w:rsid w:val="00632EA0"/>
    <w:rsid w:val="00633131"/>
    <w:rsid w:val="00633984"/>
    <w:rsid w:val="00633AB5"/>
    <w:rsid w:val="00633C8E"/>
    <w:rsid w:val="00633DA8"/>
    <w:rsid w:val="00633E0A"/>
    <w:rsid w:val="0063411D"/>
    <w:rsid w:val="0063429C"/>
    <w:rsid w:val="0063446D"/>
    <w:rsid w:val="00634A15"/>
    <w:rsid w:val="00634B54"/>
    <w:rsid w:val="00634DAA"/>
    <w:rsid w:val="00634FCF"/>
    <w:rsid w:val="0063541C"/>
    <w:rsid w:val="0063562B"/>
    <w:rsid w:val="00635A7E"/>
    <w:rsid w:val="00635A91"/>
    <w:rsid w:val="00636371"/>
    <w:rsid w:val="006364D8"/>
    <w:rsid w:val="00636B70"/>
    <w:rsid w:val="00636B9C"/>
    <w:rsid w:val="00636C73"/>
    <w:rsid w:val="00636CCD"/>
    <w:rsid w:val="00636D94"/>
    <w:rsid w:val="006371E1"/>
    <w:rsid w:val="0063725C"/>
    <w:rsid w:val="0063752D"/>
    <w:rsid w:val="00637849"/>
    <w:rsid w:val="00637AAC"/>
    <w:rsid w:val="00637BD1"/>
    <w:rsid w:val="00637DB0"/>
    <w:rsid w:val="00640AAD"/>
    <w:rsid w:val="00641009"/>
    <w:rsid w:val="00641265"/>
    <w:rsid w:val="006412D4"/>
    <w:rsid w:val="00642D38"/>
    <w:rsid w:val="00643284"/>
    <w:rsid w:val="00643A61"/>
    <w:rsid w:val="006442FD"/>
    <w:rsid w:val="006445FE"/>
    <w:rsid w:val="00644B82"/>
    <w:rsid w:val="00644BE1"/>
    <w:rsid w:val="00644FB3"/>
    <w:rsid w:val="00645086"/>
    <w:rsid w:val="0064509D"/>
    <w:rsid w:val="006454DA"/>
    <w:rsid w:val="00645817"/>
    <w:rsid w:val="0064595F"/>
    <w:rsid w:val="00645A9C"/>
    <w:rsid w:val="00645BCB"/>
    <w:rsid w:val="00645C9E"/>
    <w:rsid w:val="00645DFB"/>
    <w:rsid w:val="0064643B"/>
    <w:rsid w:val="006464DA"/>
    <w:rsid w:val="006464EC"/>
    <w:rsid w:val="0064670C"/>
    <w:rsid w:val="00646875"/>
    <w:rsid w:val="00646BCE"/>
    <w:rsid w:val="00646FD8"/>
    <w:rsid w:val="006478EB"/>
    <w:rsid w:val="00647964"/>
    <w:rsid w:val="00647BCE"/>
    <w:rsid w:val="00647FB5"/>
    <w:rsid w:val="0065002F"/>
    <w:rsid w:val="0065014D"/>
    <w:rsid w:val="00650692"/>
    <w:rsid w:val="00651217"/>
    <w:rsid w:val="0065123D"/>
    <w:rsid w:val="0065124A"/>
    <w:rsid w:val="00651629"/>
    <w:rsid w:val="00651CFD"/>
    <w:rsid w:val="00651D57"/>
    <w:rsid w:val="00651FA5"/>
    <w:rsid w:val="00652306"/>
    <w:rsid w:val="00652336"/>
    <w:rsid w:val="006523F4"/>
    <w:rsid w:val="00652C14"/>
    <w:rsid w:val="00652E7D"/>
    <w:rsid w:val="0065344F"/>
    <w:rsid w:val="00653B4C"/>
    <w:rsid w:val="00653B72"/>
    <w:rsid w:val="00653CB5"/>
    <w:rsid w:val="00653DA4"/>
    <w:rsid w:val="0065403B"/>
    <w:rsid w:val="00654452"/>
    <w:rsid w:val="006547BB"/>
    <w:rsid w:val="006547D0"/>
    <w:rsid w:val="0065483B"/>
    <w:rsid w:val="00654867"/>
    <w:rsid w:val="00655138"/>
    <w:rsid w:val="00656329"/>
    <w:rsid w:val="00656810"/>
    <w:rsid w:val="0065687C"/>
    <w:rsid w:val="0065694F"/>
    <w:rsid w:val="00657403"/>
    <w:rsid w:val="00657691"/>
    <w:rsid w:val="00657A43"/>
    <w:rsid w:val="006606FE"/>
    <w:rsid w:val="00660957"/>
    <w:rsid w:val="00660D4F"/>
    <w:rsid w:val="00660DEA"/>
    <w:rsid w:val="00660F9E"/>
    <w:rsid w:val="00661494"/>
    <w:rsid w:val="00661659"/>
    <w:rsid w:val="00661A79"/>
    <w:rsid w:val="00661E30"/>
    <w:rsid w:val="0066207E"/>
    <w:rsid w:val="006620F7"/>
    <w:rsid w:val="00662B88"/>
    <w:rsid w:val="0066363F"/>
    <w:rsid w:val="00663D96"/>
    <w:rsid w:val="00663E66"/>
    <w:rsid w:val="006641CB"/>
    <w:rsid w:val="0066439D"/>
    <w:rsid w:val="006645C3"/>
    <w:rsid w:val="006649F5"/>
    <w:rsid w:val="00665486"/>
    <w:rsid w:val="0066591E"/>
    <w:rsid w:val="00666BB3"/>
    <w:rsid w:val="006672C6"/>
    <w:rsid w:val="00667357"/>
    <w:rsid w:val="006679B5"/>
    <w:rsid w:val="00667C5F"/>
    <w:rsid w:val="00667FC1"/>
    <w:rsid w:val="00670388"/>
    <w:rsid w:val="006703F2"/>
    <w:rsid w:val="006707C0"/>
    <w:rsid w:val="00670C14"/>
    <w:rsid w:val="00670E69"/>
    <w:rsid w:val="00671271"/>
    <w:rsid w:val="00671450"/>
    <w:rsid w:val="0067188A"/>
    <w:rsid w:val="006721C0"/>
    <w:rsid w:val="00672840"/>
    <w:rsid w:val="00672B60"/>
    <w:rsid w:val="006734A2"/>
    <w:rsid w:val="00673893"/>
    <w:rsid w:val="00673B2E"/>
    <w:rsid w:val="00673BEA"/>
    <w:rsid w:val="00673D51"/>
    <w:rsid w:val="00674055"/>
    <w:rsid w:val="006743C1"/>
    <w:rsid w:val="0067496D"/>
    <w:rsid w:val="00674AA8"/>
    <w:rsid w:val="00674B2D"/>
    <w:rsid w:val="00674C34"/>
    <w:rsid w:val="00674D83"/>
    <w:rsid w:val="00674E9B"/>
    <w:rsid w:val="00674FFE"/>
    <w:rsid w:val="00675090"/>
    <w:rsid w:val="0067521A"/>
    <w:rsid w:val="00675B9D"/>
    <w:rsid w:val="00675D93"/>
    <w:rsid w:val="00675E27"/>
    <w:rsid w:val="006764AF"/>
    <w:rsid w:val="0067657A"/>
    <w:rsid w:val="00676851"/>
    <w:rsid w:val="00677029"/>
    <w:rsid w:val="0067738C"/>
    <w:rsid w:val="00677ACE"/>
    <w:rsid w:val="00677BFD"/>
    <w:rsid w:val="00677FAE"/>
    <w:rsid w:val="00680039"/>
    <w:rsid w:val="0068018E"/>
    <w:rsid w:val="006801C9"/>
    <w:rsid w:val="006802E4"/>
    <w:rsid w:val="006804DD"/>
    <w:rsid w:val="006805D3"/>
    <w:rsid w:val="0068117B"/>
    <w:rsid w:val="00681433"/>
    <w:rsid w:val="00681760"/>
    <w:rsid w:val="00681867"/>
    <w:rsid w:val="006819D2"/>
    <w:rsid w:val="00681AF2"/>
    <w:rsid w:val="0068253B"/>
    <w:rsid w:val="00682839"/>
    <w:rsid w:val="00682ADF"/>
    <w:rsid w:val="00682B47"/>
    <w:rsid w:val="0068306D"/>
    <w:rsid w:val="006831E6"/>
    <w:rsid w:val="0068332A"/>
    <w:rsid w:val="006834A5"/>
    <w:rsid w:val="00683535"/>
    <w:rsid w:val="00683635"/>
    <w:rsid w:val="00683CD2"/>
    <w:rsid w:val="00684DAE"/>
    <w:rsid w:val="00684FE1"/>
    <w:rsid w:val="00685033"/>
    <w:rsid w:val="0068522B"/>
    <w:rsid w:val="00685537"/>
    <w:rsid w:val="00685582"/>
    <w:rsid w:val="00685F41"/>
    <w:rsid w:val="006866BB"/>
    <w:rsid w:val="00686910"/>
    <w:rsid w:val="00686B43"/>
    <w:rsid w:val="00686E3E"/>
    <w:rsid w:val="00687332"/>
    <w:rsid w:val="0068753A"/>
    <w:rsid w:val="006876B2"/>
    <w:rsid w:val="006876CD"/>
    <w:rsid w:val="006876F7"/>
    <w:rsid w:val="006877A9"/>
    <w:rsid w:val="00687A34"/>
    <w:rsid w:val="00687D44"/>
    <w:rsid w:val="0069004B"/>
    <w:rsid w:val="00690420"/>
    <w:rsid w:val="0069061F"/>
    <w:rsid w:val="00690A11"/>
    <w:rsid w:val="00690C39"/>
    <w:rsid w:val="00690F0F"/>
    <w:rsid w:val="00691574"/>
    <w:rsid w:val="0069178D"/>
    <w:rsid w:val="00691AB7"/>
    <w:rsid w:val="00691FB0"/>
    <w:rsid w:val="006924C9"/>
    <w:rsid w:val="006925A5"/>
    <w:rsid w:val="00692777"/>
    <w:rsid w:val="0069278D"/>
    <w:rsid w:val="0069296C"/>
    <w:rsid w:val="006930C0"/>
    <w:rsid w:val="00693476"/>
    <w:rsid w:val="00693B4F"/>
    <w:rsid w:val="00693E86"/>
    <w:rsid w:val="00694684"/>
    <w:rsid w:val="00694A6A"/>
    <w:rsid w:val="00694D7E"/>
    <w:rsid w:val="00695175"/>
    <w:rsid w:val="00695471"/>
    <w:rsid w:val="006957C5"/>
    <w:rsid w:val="00695B23"/>
    <w:rsid w:val="0069640D"/>
    <w:rsid w:val="00696E07"/>
    <w:rsid w:val="00696EF8"/>
    <w:rsid w:val="006970E7"/>
    <w:rsid w:val="006971BF"/>
    <w:rsid w:val="00697239"/>
    <w:rsid w:val="00697436"/>
    <w:rsid w:val="006975FE"/>
    <w:rsid w:val="00697BA0"/>
    <w:rsid w:val="00697D10"/>
    <w:rsid w:val="00697F70"/>
    <w:rsid w:val="006A0355"/>
    <w:rsid w:val="006A05A9"/>
    <w:rsid w:val="006A068B"/>
    <w:rsid w:val="006A071B"/>
    <w:rsid w:val="006A0774"/>
    <w:rsid w:val="006A0993"/>
    <w:rsid w:val="006A0BA6"/>
    <w:rsid w:val="006A0DD4"/>
    <w:rsid w:val="006A168A"/>
    <w:rsid w:val="006A16CE"/>
    <w:rsid w:val="006A1DC5"/>
    <w:rsid w:val="006A1EF4"/>
    <w:rsid w:val="006A2857"/>
    <w:rsid w:val="006A2FEB"/>
    <w:rsid w:val="006A4294"/>
    <w:rsid w:val="006A436A"/>
    <w:rsid w:val="006A43DE"/>
    <w:rsid w:val="006A4681"/>
    <w:rsid w:val="006A469E"/>
    <w:rsid w:val="006A4B61"/>
    <w:rsid w:val="006A4FB0"/>
    <w:rsid w:val="006A5165"/>
    <w:rsid w:val="006A51A5"/>
    <w:rsid w:val="006A51AA"/>
    <w:rsid w:val="006A54E3"/>
    <w:rsid w:val="006A5640"/>
    <w:rsid w:val="006A5666"/>
    <w:rsid w:val="006A56B7"/>
    <w:rsid w:val="006A5BA9"/>
    <w:rsid w:val="006A5DE1"/>
    <w:rsid w:val="006A654E"/>
    <w:rsid w:val="006A6AC4"/>
    <w:rsid w:val="006A6C18"/>
    <w:rsid w:val="006A6CCD"/>
    <w:rsid w:val="006A7ADC"/>
    <w:rsid w:val="006A7E13"/>
    <w:rsid w:val="006B01C9"/>
    <w:rsid w:val="006B0990"/>
    <w:rsid w:val="006B09D9"/>
    <w:rsid w:val="006B0C25"/>
    <w:rsid w:val="006B0D21"/>
    <w:rsid w:val="006B0ED5"/>
    <w:rsid w:val="006B122D"/>
    <w:rsid w:val="006B1292"/>
    <w:rsid w:val="006B1715"/>
    <w:rsid w:val="006B189D"/>
    <w:rsid w:val="006B1E2B"/>
    <w:rsid w:val="006B2316"/>
    <w:rsid w:val="006B2703"/>
    <w:rsid w:val="006B327A"/>
    <w:rsid w:val="006B339D"/>
    <w:rsid w:val="006B370F"/>
    <w:rsid w:val="006B3926"/>
    <w:rsid w:val="006B39C9"/>
    <w:rsid w:val="006B3A76"/>
    <w:rsid w:val="006B4200"/>
    <w:rsid w:val="006B435B"/>
    <w:rsid w:val="006B44FD"/>
    <w:rsid w:val="006B4569"/>
    <w:rsid w:val="006B4612"/>
    <w:rsid w:val="006B47F2"/>
    <w:rsid w:val="006B495C"/>
    <w:rsid w:val="006B4E9A"/>
    <w:rsid w:val="006B4F5B"/>
    <w:rsid w:val="006B4F8A"/>
    <w:rsid w:val="006B5537"/>
    <w:rsid w:val="006B5540"/>
    <w:rsid w:val="006B5826"/>
    <w:rsid w:val="006B5D72"/>
    <w:rsid w:val="006B66BF"/>
    <w:rsid w:val="006B68CB"/>
    <w:rsid w:val="006B6CA9"/>
    <w:rsid w:val="006B6D15"/>
    <w:rsid w:val="006B6E13"/>
    <w:rsid w:val="006B6FC9"/>
    <w:rsid w:val="006B71A6"/>
    <w:rsid w:val="006B7216"/>
    <w:rsid w:val="006B7322"/>
    <w:rsid w:val="006B787E"/>
    <w:rsid w:val="006B7B46"/>
    <w:rsid w:val="006B7B8E"/>
    <w:rsid w:val="006B7D59"/>
    <w:rsid w:val="006B7E3F"/>
    <w:rsid w:val="006B7F8B"/>
    <w:rsid w:val="006C01B7"/>
    <w:rsid w:val="006C07F0"/>
    <w:rsid w:val="006C124C"/>
    <w:rsid w:val="006C1874"/>
    <w:rsid w:val="006C18A5"/>
    <w:rsid w:val="006C1D2C"/>
    <w:rsid w:val="006C20AC"/>
    <w:rsid w:val="006C20E2"/>
    <w:rsid w:val="006C222F"/>
    <w:rsid w:val="006C2994"/>
    <w:rsid w:val="006C2ADC"/>
    <w:rsid w:val="006C2BC3"/>
    <w:rsid w:val="006C2C36"/>
    <w:rsid w:val="006C2F25"/>
    <w:rsid w:val="006C3201"/>
    <w:rsid w:val="006C34AE"/>
    <w:rsid w:val="006C3987"/>
    <w:rsid w:val="006C3F61"/>
    <w:rsid w:val="006C40E2"/>
    <w:rsid w:val="006C4483"/>
    <w:rsid w:val="006C463A"/>
    <w:rsid w:val="006C468E"/>
    <w:rsid w:val="006C47FB"/>
    <w:rsid w:val="006C4840"/>
    <w:rsid w:val="006C4A84"/>
    <w:rsid w:val="006C4EC2"/>
    <w:rsid w:val="006C53BB"/>
    <w:rsid w:val="006C55FC"/>
    <w:rsid w:val="006C5945"/>
    <w:rsid w:val="006C7020"/>
    <w:rsid w:val="006C7217"/>
    <w:rsid w:val="006C766B"/>
    <w:rsid w:val="006C7B81"/>
    <w:rsid w:val="006D0072"/>
    <w:rsid w:val="006D0117"/>
    <w:rsid w:val="006D071E"/>
    <w:rsid w:val="006D0945"/>
    <w:rsid w:val="006D0A30"/>
    <w:rsid w:val="006D0CF3"/>
    <w:rsid w:val="006D0F26"/>
    <w:rsid w:val="006D1345"/>
    <w:rsid w:val="006D1555"/>
    <w:rsid w:val="006D180A"/>
    <w:rsid w:val="006D18AD"/>
    <w:rsid w:val="006D1D4D"/>
    <w:rsid w:val="006D1F1F"/>
    <w:rsid w:val="006D2066"/>
    <w:rsid w:val="006D2670"/>
    <w:rsid w:val="006D26E2"/>
    <w:rsid w:val="006D2A01"/>
    <w:rsid w:val="006D2DC4"/>
    <w:rsid w:val="006D2DD5"/>
    <w:rsid w:val="006D2F5D"/>
    <w:rsid w:val="006D322D"/>
    <w:rsid w:val="006D356F"/>
    <w:rsid w:val="006D37A2"/>
    <w:rsid w:val="006D37B1"/>
    <w:rsid w:val="006D380B"/>
    <w:rsid w:val="006D3D11"/>
    <w:rsid w:val="006D3F14"/>
    <w:rsid w:val="006D4335"/>
    <w:rsid w:val="006D4832"/>
    <w:rsid w:val="006D487A"/>
    <w:rsid w:val="006D4934"/>
    <w:rsid w:val="006D493A"/>
    <w:rsid w:val="006D4952"/>
    <w:rsid w:val="006D4E48"/>
    <w:rsid w:val="006D4E7D"/>
    <w:rsid w:val="006D4ED8"/>
    <w:rsid w:val="006D5758"/>
    <w:rsid w:val="006D5A12"/>
    <w:rsid w:val="006D5BD9"/>
    <w:rsid w:val="006D5E22"/>
    <w:rsid w:val="006D5E99"/>
    <w:rsid w:val="006D64F8"/>
    <w:rsid w:val="006D6A51"/>
    <w:rsid w:val="006D6BFD"/>
    <w:rsid w:val="006D6FAA"/>
    <w:rsid w:val="006D7369"/>
    <w:rsid w:val="006D7D8C"/>
    <w:rsid w:val="006E0115"/>
    <w:rsid w:val="006E012D"/>
    <w:rsid w:val="006E0308"/>
    <w:rsid w:val="006E07FB"/>
    <w:rsid w:val="006E086E"/>
    <w:rsid w:val="006E0B09"/>
    <w:rsid w:val="006E0D14"/>
    <w:rsid w:val="006E1059"/>
    <w:rsid w:val="006E1619"/>
    <w:rsid w:val="006E171E"/>
    <w:rsid w:val="006E27A2"/>
    <w:rsid w:val="006E2853"/>
    <w:rsid w:val="006E2B71"/>
    <w:rsid w:val="006E2EFA"/>
    <w:rsid w:val="006E3316"/>
    <w:rsid w:val="006E35AF"/>
    <w:rsid w:val="006E371F"/>
    <w:rsid w:val="006E3787"/>
    <w:rsid w:val="006E3CD3"/>
    <w:rsid w:val="006E3FBF"/>
    <w:rsid w:val="006E483C"/>
    <w:rsid w:val="006E4CA9"/>
    <w:rsid w:val="006E4E75"/>
    <w:rsid w:val="006E4F5C"/>
    <w:rsid w:val="006E51C4"/>
    <w:rsid w:val="006E532A"/>
    <w:rsid w:val="006E54F8"/>
    <w:rsid w:val="006E633E"/>
    <w:rsid w:val="006E677F"/>
    <w:rsid w:val="006E67AF"/>
    <w:rsid w:val="006E74A7"/>
    <w:rsid w:val="006E7B43"/>
    <w:rsid w:val="006F0D93"/>
    <w:rsid w:val="006F1318"/>
    <w:rsid w:val="006F1338"/>
    <w:rsid w:val="006F1559"/>
    <w:rsid w:val="006F1951"/>
    <w:rsid w:val="006F19C2"/>
    <w:rsid w:val="006F1A17"/>
    <w:rsid w:val="006F1C4E"/>
    <w:rsid w:val="006F27B2"/>
    <w:rsid w:val="006F328C"/>
    <w:rsid w:val="006F3727"/>
    <w:rsid w:val="006F39F6"/>
    <w:rsid w:val="006F3D7A"/>
    <w:rsid w:val="006F3E93"/>
    <w:rsid w:val="006F4004"/>
    <w:rsid w:val="006F45B1"/>
    <w:rsid w:val="006F4A12"/>
    <w:rsid w:val="006F4B1E"/>
    <w:rsid w:val="006F4D37"/>
    <w:rsid w:val="006F4D80"/>
    <w:rsid w:val="006F4EBB"/>
    <w:rsid w:val="006F50B5"/>
    <w:rsid w:val="006F57A2"/>
    <w:rsid w:val="006F59C1"/>
    <w:rsid w:val="006F59C2"/>
    <w:rsid w:val="006F5CF5"/>
    <w:rsid w:val="006F5E0B"/>
    <w:rsid w:val="006F615C"/>
    <w:rsid w:val="006F64AF"/>
    <w:rsid w:val="006F66FE"/>
    <w:rsid w:val="006F6952"/>
    <w:rsid w:val="006F69C9"/>
    <w:rsid w:val="006F6A00"/>
    <w:rsid w:val="006F6DA7"/>
    <w:rsid w:val="006F78FF"/>
    <w:rsid w:val="006F7CD9"/>
    <w:rsid w:val="006F7D1B"/>
    <w:rsid w:val="006F7E43"/>
    <w:rsid w:val="007001F1"/>
    <w:rsid w:val="0070046A"/>
    <w:rsid w:val="0070060A"/>
    <w:rsid w:val="00700C18"/>
    <w:rsid w:val="00700F78"/>
    <w:rsid w:val="00701404"/>
    <w:rsid w:val="00701572"/>
    <w:rsid w:val="0070159C"/>
    <w:rsid w:val="007016B7"/>
    <w:rsid w:val="00701B0D"/>
    <w:rsid w:val="00701D19"/>
    <w:rsid w:val="00701EC2"/>
    <w:rsid w:val="00701F01"/>
    <w:rsid w:val="00701FF1"/>
    <w:rsid w:val="0070264D"/>
    <w:rsid w:val="00702BFB"/>
    <w:rsid w:val="00702C50"/>
    <w:rsid w:val="00703615"/>
    <w:rsid w:val="00704013"/>
    <w:rsid w:val="007041BF"/>
    <w:rsid w:val="0070496E"/>
    <w:rsid w:val="00704B0E"/>
    <w:rsid w:val="007058D1"/>
    <w:rsid w:val="00705C4B"/>
    <w:rsid w:val="00705D1B"/>
    <w:rsid w:val="0070634E"/>
    <w:rsid w:val="0070643E"/>
    <w:rsid w:val="0070684B"/>
    <w:rsid w:val="00706855"/>
    <w:rsid w:val="007068B4"/>
    <w:rsid w:val="00706F27"/>
    <w:rsid w:val="0070710C"/>
    <w:rsid w:val="0070757F"/>
    <w:rsid w:val="00707A83"/>
    <w:rsid w:val="00707B6D"/>
    <w:rsid w:val="00707E54"/>
    <w:rsid w:val="00710133"/>
    <w:rsid w:val="0071073B"/>
    <w:rsid w:val="00710762"/>
    <w:rsid w:val="00710D03"/>
    <w:rsid w:val="007115DE"/>
    <w:rsid w:val="007116F7"/>
    <w:rsid w:val="00711766"/>
    <w:rsid w:val="00711B2C"/>
    <w:rsid w:val="00711BFA"/>
    <w:rsid w:val="00712207"/>
    <w:rsid w:val="007122D9"/>
    <w:rsid w:val="00712383"/>
    <w:rsid w:val="00712822"/>
    <w:rsid w:val="00712878"/>
    <w:rsid w:val="00713692"/>
    <w:rsid w:val="00714001"/>
    <w:rsid w:val="007143BC"/>
    <w:rsid w:val="0071483B"/>
    <w:rsid w:val="007148F2"/>
    <w:rsid w:val="00714D69"/>
    <w:rsid w:val="00714D9D"/>
    <w:rsid w:val="007157C3"/>
    <w:rsid w:val="00715F15"/>
    <w:rsid w:val="00716197"/>
    <w:rsid w:val="00716310"/>
    <w:rsid w:val="007163A7"/>
    <w:rsid w:val="00716410"/>
    <w:rsid w:val="00716A71"/>
    <w:rsid w:val="00716ADE"/>
    <w:rsid w:val="00716D08"/>
    <w:rsid w:val="00716F2A"/>
    <w:rsid w:val="007176D0"/>
    <w:rsid w:val="00717B48"/>
    <w:rsid w:val="00717E3E"/>
    <w:rsid w:val="0072008D"/>
    <w:rsid w:val="007205F2"/>
    <w:rsid w:val="007206B2"/>
    <w:rsid w:val="00720731"/>
    <w:rsid w:val="00720C65"/>
    <w:rsid w:val="00720D15"/>
    <w:rsid w:val="00720F58"/>
    <w:rsid w:val="0072101F"/>
    <w:rsid w:val="007212D1"/>
    <w:rsid w:val="007214EE"/>
    <w:rsid w:val="0072175E"/>
    <w:rsid w:val="00721BE6"/>
    <w:rsid w:val="007222E5"/>
    <w:rsid w:val="00722671"/>
    <w:rsid w:val="00722A96"/>
    <w:rsid w:val="00723550"/>
    <w:rsid w:val="007236B8"/>
    <w:rsid w:val="00723DA3"/>
    <w:rsid w:val="00724177"/>
    <w:rsid w:val="00724864"/>
    <w:rsid w:val="00724A1C"/>
    <w:rsid w:val="00724B15"/>
    <w:rsid w:val="00724B82"/>
    <w:rsid w:val="00724BA9"/>
    <w:rsid w:val="0072510E"/>
    <w:rsid w:val="007254BD"/>
    <w:rsid w:val="00725728"/>
    <w:rsid w:val="00726B1F"/>
    <w:rsid w:val="00726CDC"/>
    <w:rsid w:val="00726FF4"/>
    <w:rsid w:val="00727239"/>
    <w:rsid w:val="00727262"/>
    <w:rsid w:val="007275FF"/>
    <w:rsid w:val="00727B80"/>
    <w:rsid w:val="00727B82"/>
    <w:rsid w:val="0073004F"/>
    <w:rsid w:val="00730234"/>
    <w:rsid w:val="007303A3"/>
    <w:rsid w:val="00730558"/>
    <w:rsid w:val="0073067D"/>
    <w:rsid w:val="00730909"/>
    <w:rsid w:val="007309DA"/>
    <w:rsid w:val="0073105B"/>
    <w:rsid w:val="007312D1"/>
    <w:rsid w:val="0073195C"/>
    <w:rsid w:val="00732131"/>
    <w:rsid w:val="007326F2"/>
    <w:rsid w:val="00732C5C"/>
    <w:rsid w:val="00733004"/>
    <w:rsid w:val="007333CA"/>
    <w:rsid w:val="0073419C"/>
    <w:rsid w:val="007343E1"/>
    <w:rsid w:val="00734DBD"/>
    <w:rsid w:val="00734FBB"/>
    <w:rsid w:val="007355ED"/>
    <w:rsid w:val="007357AA"/>
    <w:rsid w:val="007359D5"/>
    <w:rsid w:val="00735BE6"/>
    <w:rsid w:val="00735D6E"/>
    <w:rsid w:val="007366CA"/>
    <w:rsid w:val="00736942"/>
    <w:rsid w:val="0073696F"/>
    <w:rsid w:val="007369DE"/>
    <w:rsid w:val="00736C20"/>
    <w:rsid w:val="00736EEB"/>
    <w:rsid w:val="0073736F"/>
    <w:rsid w:val="00737E3B"/>
    <w:rsid w:val="0074017D"/>
    <w:rsid w:val="00740336"/>
    <w:rsid w:val="007405F1"/>
    <w:rsid w:val="00740751"/>
    <w:rsid w:val="0074079D"/>
    <w:rsid w:val="007407C1"/>
    <w:rsid w:val="00740CAB"/>
    <w:rsid w:val="00740D9C"/>
    <w:rsid w:val="00741198"/>
    <w:rsid w:val="00741A22"/>
    <w:rsid w:val="00741E75"/>
    <w:rsid w:val="00742129"/>
    <w:rsid w:val="00742155"/>
    <w:rsid w:val="00742875"/>
    <w:rsid w:val="00742C14"/>
    <w:rsid w:val="00742C8D"/>
    <w:rsid w:val="00742F42"/>
    <w:rsid w:val="00743385"/>
    <w:rsid w:val="007436C5"/>
    <w:rsid w:val="00743DA8"/>
    <w:rsid w:val="007446DD"/>
    <w:rsid w:val="0074471F"/>
    <w:rsid w:val="00744775"/>
    <w:rsid w:val="00744DE7"/>
    <w:rsid w:val="007452AA"/>
    <w:rsid w:val="00745543"/>
    <w:rsid w:val="00745A3A"/>
    <w:rsid w:val="00745AB4"/>
    <w:rsid w:val="00745D61"/>
    <w:rsid w:val="00745E55"/>
    <w:rsid w:val="0074629D"/>
    <w:rsid w:val="0074634E"/>
    <w:rsid w:val="007463F3"/>
    <w:rsid w:val="007464AE"/>
    <w:rsid w:val="007467A5"/>
    <w:rsid w:val="007467DE"/>
    <w:rsid w:val="00746805"/>
    <w:rsid w:val="00746877"/>
    <w:rsid w:val="00746C44"/>
    <w:rsid w:val="0074718F"/>
    <w:rsid w:val="0074785D"/>
    <w:rsid w:val="0074786B"/>
    <w:rsid w:val="0075002D"/>
    <w:rsid w:val="0075037D"/>
    <w:rsid w:val="00750484"/>
    <w:rsid w:val="00750C47"/>
    <w:rsid w:val="00751130"/>
    <w:rsid w:val="007512B3"/>
    <w:rsid w:val="00752CB4"/>
    <w:rsid w:val="00752CDC"/>
    <w:rsid w:val="00752D1A"/>
    <w:rsid w:val="00752E86"/>
    <w:rsid w:val="0075321E"/>
    <w:rsid w:val="00753407"/>
    <w:rsid w:val="00753472"/>
    <w:rsid w:val="007534CC"/>
    <w:rsid w:val="007535F7"/>
    <w:rsid w:val="00753EBC"/>
    <w:rsid w:val="00754354"/>
    <w:rsid w:val="0075437E"/>
    <w:rsid w:val="00754423"/>
    <w:rsid w:val="0075456B"/>
    <w:rsid w:val="00754800"/>
    <w:rsid w:val="0075485E"/>
    <w:rsid w:val="00754A3B"/>
    <w:rsid w:val="00754C7D"/>
    <w:rsid w:val="00754F2C"/>
    <w:rsid w:val="00755161"/>
    <w:rsid w:val="0075555B"/>
    <w:rsid w:val="00755F7F"/>
    <w:rsid w:val="0075638F"/>
    <w:rsid w:val="00756524"/>
    <w:rsid w:val="0075692D"/>
    <w:rsid w:val="0075696A"/>
    <w:rsid w:val="00756983"/>
    <w:rsid w:val="00756BD1"/>
    <w:rsid w:val="00756BFE"/>
    <w:rsid w:val="00756FCE"/>
    <w:rsid w:val="007572CF"/>
    <w:rsid w:val="0075770A"/>
    <w:rsid w:val="00757751"/>
    <w:rsid w:val="0075786E"/>
    <w:rsid w:val="00757967"/>
    <w:rsid w:val="00760489"/>
    <w:rsid w:val="00760B9F"/>
    <w:rsid w:val="00760D9C"/>
    <w:rsid w:val="00761857"/>
    <w:rsid w:val="00761ADE"/>
    <w:rsid w:val="00761BE1"/>
    <w:rsid w:val="00762507"/>
    <w:rsid w:val="007625BB"/>
    <w:rsid w:val="0076291B"/>
    <w:rsid w:val="00762A1C"/>
    <w:rsid w:val="00762D0D"/>
    <w:rsid w:val="00763530"/>
    <w:rsid w:val="007637F1"/>
    <w:rsid w:val="00763B20"/>
    <w:rsid w:val="00763B7C"/>
    <w:rsid w:val="007641AE"/>
    <w:rsid w:val="00764489"/>
    <w:rsid w:val="0076450C"/>
    <w:rsid w:val="0076489B"/>
    <w:rsid w:val="00764924"/>
    <w:rsid w:val="00765111"/>
    <w:rsid w:val="007652B7"/>
    <w:rsid w:val="007654B3"/>
    <w:rsid w:val="00765685"/>
    <w:rsid w:val="00765769"/>
    <w:rsid w:val="00765898"/>
    <w:rsid w:val="00765B0F"/>
    <w:rsid w:val="00765D4C"/>
    <w:rsid w:val="00765EAA"/>
    <w:rsid w:val="00766455"/>
    <w:rsid w:val="00766484"/>
    <w:rsid w:val="0076695C"/>
    <w:rsid w:val="0076721D"/>
    <w:rsid w:val="0076726A"/>
    <w:rsid w:val="00767956"/>
    <w:rsid w:val="00767F30"/>
    <w:rsid w:val="0077078F"/>
    <w:rsid w:val="00770FCC"/>
    <w:rsid w:val="00771008"/>
    <w:rsid w:val="00771245"/>
    <w:rsid w:val="00771496"/>
    <w:rsid w:val="00771B14"/>
    <w:rsid w:val="00771EA2"/>
    <w:rsid w:val="00771EE5"/>
    <w:rsid w:val="007721CE"/>
    <w:rsid w:val="00772E59"/>
    <w:rsid w:val="00773195"/>
    <w:rsid w:val="0077382B"/>
    <w:rsid w:val="00773A83"/>
    <w:rsid w:val="00773CA3"/>
    <w:rsid w:val="0077413F"/>
    <w:rsid w:val="007744AD"/>
    <w:rsid w:val="00774792"/>
    <w:rsid w:val="007747D4"/>
    <w:rsid w:val="00774F37"/>
    <w:rsid w:val="00775680"/>
    <w:rsid w:val="007758ED"/>
    <w:rsid w:val="00775BDF"/>
    <w:rsid w:val="00775C99"/>
    <w:rsid w:val="00775E77"/>
    <w:rsid w:val="00775FE5"/>
    <w:rsid w:val="007761A3"/>
    <w:rsid w:val="0077635C"/>
    <w:rsid w:val="00776400"/>
    <w:rsid w:val="00776B0B"/>
    <w:rsid w:val="00776C10"/>
    <w:rsid w:val="00776CD5"/>
    <w:rsid w:val="00776DB4"/>
    <w:rsid w:val="00777076"/>
    <w:rsid w:val="0077718C"/>
    <w:rsid w:val="00780206"/>
    <w:rsid w:val="0078037E"/>
    <w:rsid w:val="0078052A"/>
    <w:rsid w:val="00780812"/>
    <w:rsid w:val="007811B4"/>
    <w:rsid w:val="0078144D"/>
    <w:rsid w:val="0078182E"/>
    <w:rsid w:val="00781872"/>
    <w:rsid w:val="0078199F"/>
    <w:rsid w:val="00781EC6"/>
    <w:rsid w:val="0078203F"/>
    <w:rsid w:val="007821BB"/>
    <w:rsid w:val="0078227D"/>
    <w:rsid w:val="00782388"/>
    <w:rsid w:val="007825C5"/>
    <w:rsid w:val="00782A43"/>
    <w:rsid w:val="00782C08"/>
    <w:rsid w:val="00782E0B"/>
    <w:rsid w:val="00782FFA"/>
    <w:rsid w:val="00783067"/>
    <w:rsid w:val="00783213"/>
    <w:rsid w:val="007833F4"/>
    <w:rsid w:val="0078356D"/>
    <w:rsid w:val="00783D19"/>
    <w:rsid w:val="0078447E"/>
    <w:rsid w:val="007846A6"/>
    <w:rsid w:val="0078483A"/>
    <w:rsid w:val="00784AA5"/>
    <w:rsid w:val="00784F06"/>
    <w:rsid w:val="007852EA"/>
    <w:rsid w:val="0078542E"/>
    <w:rsid w:val="00785447"/>
    <w:rsid w:val="0078610B"/>
    <w:rsid w:val="00786331"/>
    <w:rsid w:val="00786D92"/>
    <w:rsid w:val="00786DC4"/>
    <w:rsid w:val="00787189"/>
    <w:rsid w:val="00787243"/>
    <w:rsid w:val="00787598"/>
    <w:rsid w:val="00787BA8"/>
    <w:rsid w:val="00787D0B"/>
    <w:rsid w:val="00787DE2"/>
    <w:rsid w:val="00787F1C"/>
    <w:rsid w:val="00790254"/>
    <w:rsid w:val="00790286"/>
    <w:rsid w:val="00790539"/>
    <w:rsid w:val="007907E6"/>
    <w:rsid w:val="00790A32"/>
    <w:rsid w:val="00790A74"/>
    <w:rsid w:val="00790D65"/>
    <w:rsid w:val="007911C3"/>
    <w:rsid w:val="0079126D"/>
    <w:rsid w:val="00791376"/>
    <w:rsid w:val="00791917"/>
    <w:rsid w:val="00791BC1"/>
    <w:rsid w:val="00791F8F"/>
    <w:rsid w:val="00792030"/>
    <w:rsid w:val="00792375"/>
    <w:rsid w:val="00792446"/>
    <w:rsid w:val="00792B90"/>
    <w:rsid w:val="00792D6D"/>
    <w:rsid w:val="00793420"/>
    <w:rsid w:val="00793633"/>
    <w:rsid w:val="00793810"/>
    <w:rsid w:val="00793995"/>
    <w:rsid w:val="00793BDF"/>
    <w:rsid w:val="00793DDF"/>
    <w:rsid w:val="00794250"/>
    <w:rsid w:val="00794537"/>
    <w:rsid w:val="00794C47"/>
    <w:rsid w:val="007950CA"/>
    <w:rsid w:val="007952B6"/>
    <w:rsid w:val="0079536D"/>
    <w:rsid w:val="00795414"/>
    <w:rsid w:val="00795B76"/>
    <w:rsid w:val="00796CFE"/>
    <w:rsid w:val="00796D36"/>
    <w:rsid w:val="00796EE9"/>
    <w:rsid w:val="00797D3E"/>
    <w:rsid w:val="007A005F"/>
    <w:rsid w:val="007A00D4"/>
    <w:rsid w:val="007A0224"/>
    <w:rsid w:val="007A037B"/>
    <w:rsid w:val="007A089E"/>
    <w:rsid w:val="007A17C5"/>
    <w:rsid w:val="007A18EA"/>
    <w:rsid w:val="007A196C"/>
    <w:rsid w:val="007A1AFC"/>
    <w:rsid w:val="007A24F7"/>
    <w:rsid w:val="007A26B2"/>
    <w:rsid w:val="007A2767"/>
    <w:rsid w:val="007A2962"/>
    <w:rsid w:val="007A2981"/>
    <w:rsid w:val="007A2AD4"/>
    <w:rsid w:val="007A3094"/>
    <w:rsid w:val="007A317F"/>
    <w:rsid w:val="007A3226"/>
    <w:rsid w:val="007A331D"/>
    <w:rsid w:val="007A3EED"/>
    <w:rsid w:val="007A4105"/>
    <w:rsid w:val="007A42A5"/>
    <w:rsid w:val="007A49BE"/>
    <w:rsid w:val="007A51D2"/>
    <w:rsid w:val="007A559E"/>
    <w:rsid w:val="007A5AA4"/>
    <w:rsid w:val="007A5BD4"/>
    <w:rsid w:val="007A5C55"/>
    <w:rsid w:val="007A5D1D"/>
    <w:rsid w:val="007A5E50"/>
    <w:rsid w:val="007A607C"/>
    <w:rsid w:val="007A683D"/>
    <w:rsid w:val="007A6BFA"/>
    <w:rsid w:val="007A6DE4"/>
    <w:rsid w:val="007A6E2F"/>
    <w:rsid w:val="007A6EA2"/>
    <w:rsid w:val="007A6ECE"/>
    <w:rsid w:val="007A75F2"/>
    <w:rsid w:val="007A7CAA"/>
    <w:rsid w:val="007A7E07"/>
    <w:rsid w:val="007B0454"/>
    <w:rsid w:val="007B08E1"/>
    <w:rsid w:val="007B0D52"/>
    <w:rsid w:val="007B0DFC"/>
    <w:rsid w:val="007B0EBA"/>
    <w:rsid w:val="007B111F"/>
    <w:rsid w:val="007B19B5"/>
    <w:rsid w:val="007B1A4E"/>
    <w:rsid w:val="007B1C2A"/>
    <w:rsid w:val="007B2946"/>
    <w:rsid w:val="007B329A"/>
    <w:rsid w:val="007B35AD"/>
    <w:rsid w:val="007B3918"/>
    <w:rsid w:val="007B3CB7"/>
    <w:rsid w:val="007B3CDB"/>
    <w:rsid w:val="007B463D"/>
    <w:rsid w:val="007B4A5C"/>
    <w:rsid w:val="007B4E16"/>
    <w:rsid w:val="007B53D7"/>
    <w:rsid w:val="007B5851"/>
    <w:rsid w:val="007B608A"/>
    <w:rsid w:val="007B609D"/>
    <w:rsid w:val="007B6C69"/>
    <w:rsid w:val="007B70C2"/>
    <w:rsid w:val="007B7347"/>
    <w:rsid w:val="007C083C"/>
    <w:rsid w:val="007C0A86"/>
    <w:rsid w:val="007C0A94"/>
    <w:rsid w:val="007C0BBC"/>
    <w:rsid w:val="007C1411"/>
    <w:rsid w:val="007C1F90"/>
    <w:rsid w:val="007C219E"/>
    <w:rsid w:val="007C2210"/>
    <w:rsid w:val="007C22AC"/>
    <w:rsid w:val="007C231D"/>
    <w:rsid w:val="007C2ACD"/>
    <w:rsid w:val="007C2CD6"/>
    <w:rsid w:val="007C2F92"/>
    <w:rsid w:val="007C421E"/>
    <w:rsid w:val="007C44EC"/>
    <w:rsid w:val="007C4873"/>
    <w:rsid w:val="007C5279"/>
    <w:rsid w:val="007C5662"/>
    <w:rsid w:val="007C5820"/>
    <w:rsid w:val="007C5839"/>
    <w:rsid w:val="007C588B"/>
    <w:rsid w:val="007C59B2"/>
    <w:rsid w:val="007C5F4E"/>
    <w:rsid w:val="007C643E"/>
    <w:rsid w:val="007C6562"/>
    <w:rsid w:val="007C6D98"/>
    <w:rsid w:val="007C72B3"/>
    <w:rsid w:val="007C755D"/>
    <w:rsid w:val="007C78E0"/>
    <w:rsid w:val="007C7A66"/>
    <w:rsid w:val="007C7CFF"/>
    <w:rsid w:val="007C7D61"/>
    <w:rsid w:val="007D0262"/>
    <w:rsid w:val="007D04D7"/>
    <w:rsid w:val="007D0ED2"/>
    <w:rsid w:val="007D11D0"/>
    <w:rsid w:val="007D132C"/>
    <w:rsid w:val="007D142D"/>
    <w:rsid w:val="007D1615"/>
    <w:rsid w:val="007D1782"/>
    <w:rsid w:val="007D182B"/>
    <w:rsid w:val="007D1DC5"/>
    <w:rsid w:val="007D1DD5"/>
    <w:rsid w:val="007D1F53"/>
    <w:rsid w:val="007D2667"/>
    <w:rsid w:val="007D26D8"/>
    <w:rsid w:val="007D27F7"/>
    <w:rsid w:val="007D2AF1"/>
    <w:rsid w:val="007D2B98"/>
    <w:rsid w:val="007D2E5D"/>
    <w:rsid w:val="007D412C"/>
    <w:rsid w:val="007D4325"/>
    <w:rsid w:val="007D439D"/>
    <w:rsid w:val="007D471A"/>
    <w:rsid w:val="007D479C"/>
    <w:rsid w:val="007D4AD4"/>
    <w:rsid w:val="007D4C79"/>
    <w:rsid w:val="007D4DCC"/>
    <w:rsid w:val="007D543C"/>
    <w:rsid w:val="007D5A67"/>
    <w:rsid w:val="007D5B54"/>
    <w:rsid w:val="007D5BDF"/>
    <w:rsid w:val="007D5F55"/>
    <w:rsid w:val="007D6053"/>
    <w:rsid w:val="007D6297"/>
    <w:rsid w:val="007D64BA"/>
    <w:rsid w:val="007D6ECE"/>
    <w:rsid w:val="007D74E2"/>
    <w:rsid w:val="007D79D2"/>
    <w:rsid w:val="007D7B1F"/>
    <w:rsid w:val="007D7DB5"/>
    <w:rsid w:val="007D7F20"/>
    <w:rsid w:val="007E0128"/>
    <w:rsid w:val="007E04BC"/>
    <w:rsid w:val="007E0B74"/>
    <w:rsid w:val="007E0F47"/>
    <w:rsid w:val="007E197D"/>
    <w:rsid w:val="007E1ADA"/>
    <w:rsid w:val="007E2408"/>
    <w:rsid w:val="007E2733"/>
    <w:rsid w:val="007E29EA"/>
    <w:rsid w:val="007E2A26"/>
    <w:rsid w:val="007E2A79"/>
    <w:rsid w:val="007E2CE3"/>
    <w:rsid w:val="007E3057"/>
    <w:rsid w:val="007E31F4"/>
    <w:rsid w:val="007E3670"/>
    <w:rsid w:val="007E3E55"/>
    <w:rsid w:val="007E47F3"/>
    <w:rsid w:val="007E4A54"/>
    <w:rsid w:val="007E4DDF"/>
    <w:rsid w:val="007E4E2A"/>
    <w:rsid w:val="007E5C80"/>
    <w:rsid w:val="007E5EEB"/>
    <w:rsid w:val="007E613F"/>
    <w:rsid w:val="007E61C4"/>
    <w:rsid w:val="007E62C9"/>
    <w:rsid w:val="007E6393"/>
    <w:rsid w:val="007E6454"/>
    <w:rsid w:val="007E6507"/>
    <w:rsid w:val="007E689E"/>
    <w:rsid w:val="007E696C"/>
    <w:rsid w:val="007E6F69"/>
    <w:rsid w:val="007E783A"/>
    <w:rsid w:val="007E78B7"/>
    <w:rsid w:val="007E7A6D"/>
    <w:rsid w:val="007E7B4A"/>
    <w:rsid w:val="007E7C29"/>
    <w:rsid w:val="007E7D09"/>
    <w:rsid w:val="007E7E17"/>
    <w:rsid w:val="007F05AC"/>
    <w:rsid w:val="007F078B"/>
    <w:rsid w:val="007F0CD8"/>
    <w:rsid w:val="007F10B1"/>
    <w:rsid w:val="007F12ED"/>
    <w:rsid w:val="007F13DE"/>
    <w:rsid w:val="007F153E"/>
    <w:rsid w:val="007F16AD"/>
    <w:rsid w:val="007F1B40"/>
    <w:rsid w:val="007F1FDC"/>
    <w:rsid w:val="007F204F"/>
    <w:rsid w:val="007F2612"/>
    <w:rsid w:val="007F2732"/>
    <w:rsid w:val="007F279C"/>
    <w:rsid w:val="007F2A89"/>
    <w:rsid w:val="007F2E4F"/>
    <w:rsid w:val="007F2EA7"/>
    <w:rsid w:val="007F37EE"/>
    <w:rsid w:val="007F3C18"/>
    <w:rsid w:val="007F3F77"/>
    <w:rsid w:val="007F451A"/>
    <w:rsid w:val="007F4C3D"/>
    <w:rsid w:val="007F4D38"/>
    <w:rsid w:val="007F4FB3"/>
    <w:rsid w:val="007F517B"/>
    <w:rsid w:val="007F52D3"/>
    <w:rsid w:val="007F5A4E"/>
    <w:rsid w:val="007F5B5F"/>
    <w:rsid w:val="007F5C90"/>
    <w:rsid w:val="007F5E5D"/>
    <w:rsid w:val="007F61BA"/>
    <w:rsid w:val="007F670F"/>
    <w:rsid w:val="007F68A0"/>
    <w:rsid w:val="007F6D35"/>
    <w:rsid w:val="007F6D90"/>
    <w:rsid w:val="007F7005"/>
    <w:rsid w:val="007F73E1"/>
    <w:rsid w:val="007F772D"/>
    <w:rsid w:val="007F777A"/>
    <w:rsid w:val="007F7861"/>
    <w:rsid w:val="007F7BE7"/>
    <w:rsid w:val="007F7D75"/>
    <w:rsid w:val="007F7E67"/>
    <w:rsid w:val="00800613"/>
    <w:rsid w:val="00800BE7"/>
    <w:rsid w:val="00800EBE"/>
    <w:rsid w:val="00801107"/>
    <w:rsid w:val="008019C0"/>
    <w:rsid w:val="00801D17"/>
    <w:rsid w:val="00801E8B"/>
    <w:rsid w:val="00802086"/>
    <w:rsid w:val="00802149"/>
    <w:rsid w:val="008022DF"/>
    <w:rsid w:val="00802504"/>
    <w:rsid w:val="00802749"/>
    <w:rsid w:val="0080298B"/>
    <w:rsid w:val="00802A01"/>
    <w:rsid w:val="00802A25"/>
    <w:rsid w:val="00802AA1"/>
    <w:rsid w:val="00802B43"/>
    <w:rsid w:val="00802B8C"/>
    <w:rsid w:val="00802FAD"/>
    <w:rsid w:val="0080316B"/>
    <w:rsid w:val="0080346B"/>
    <w:rsid w:val="008045F4"/>
    <w:rsid w:val="00804857"/>
    <w:rsid w:val="00805186"/>
    <w:rsid w:val="00805454"/>
    <w:rsid w:val="008054AE"/>
    <w:rsid w:val="0080566A"/>
    <w:rsid w:val="00805BA1"/>
    <w:rsid w:val="0080613B"/>
    <w:rsid w:val="00806187"/>
    <w:rsid w:val="008065D4"/>
    <w:rsid w:val="00806C59"/>
    <w:rsid w:val="00806C83"/>
    <w:rsid w:val="008073FE"/>
    <w:rsid w:val="0080741E"/>
    <w:rsid w:val="0080772E"/>
    <w:rsid w:val="008105AC"/>
    <w:rsid w:val="00810B45"/>
    <w:rsid w:val="00811490"/>
    <w:rsid w:val="00811823"/>
    <w:rsid w:val="008119E5"/>
    <w:rsid w:val="00811F99"/>
    <w:rsid w:val="00811FCA"/>
    <w:rsid w:val="00812B2E"/>
    <w:rsid w:val="00812D16"/>
    <w:rsid w:val="00812F78"/>
    <w:rsid w:val="00813C85"/>
    <w:rsid w:val="00813E4E"/>
    <w:rsid w:val="00813EE0"/>
    <w:rsid w:val="00813FAA"/>
    <w:rsid w:val="00814178"/>
    <w:rsid w:val="008143E3"/>
    <w:rsid w:val="008149CB"/>
    <w:rsid w:val="00815778"/>
    <w:rsid w:val="00815B9C"/>
    <w:rsid w:val="00815FEF"/>
    <w:rsid w:val="008163DB"/>
    <w:rsid w:val="00816587"/>
    <w:rsid w:val="0081662B"/>
    <w:rsid w:val="008166D6"/>
    <w:rsid w:val="008167B6"/>
    <w:rsid w:val="00816C5B"/>
    <w:rsid w:val="00816CC8"/>
    <w:rsid w:val="0081704D"/>
    <w:rsid w:val="0081735B"/>
    <w:rsid w:val="00817658"/>
    <w:rsid w:val="0081799A"/>
    <w:rsid w:val="008179EE"/>
    <w:rsid w:val="00817DE0"/>
    <w:rsid w:val="00820308"/>
    <w:rsid w:val="0082051F"/>
    <w:rsid w:val="00820572"/>
    <w:rsid w:val="0082115A"/>
    <w:rsid w:val="008217B9"/>
    <w:rsid w:val="0082183A"/>
    <w:rsid w:val="00821871"/>
    <w:rsid w:val="00821C01"/>
    <w:rsid w:val="00821C2A"/>
    <w:rsid w:val="0082281E"/>
    <w:rsid w:val="00822A4B"/>
    <w:rsid w:val="00822C15"/>
    <w:rsid w:val="008230A9"/>
    <w:rsid w:val="00823172"/>
    <w:rsid w:val="0082334A"/>
    <w:rsid w:val="0082339A"/>
    <w:rsid w:val="00823586"/>
    <w:rsid w:val="00823919"/>
    <w:rsid w:val="00823ADA"/>
    <w:rsid w:val="00823F26"/>
    <w:rsid w:val="00823F3F"/>
    <w:rsid w:val="00824D09"/>
    <w:rsid w:val="00824D93"/>
    <w:rsid w:val="00824FF3"/>
    <w:rsid w:val="00825165"/>
    <w:rsid w:val="00825888"/>
    <w:rsid w:val="008259CD"/>
    <w:rsid w:val="00825E5E"/>
    <w:rsid w:val="0082637E"/>
    <w:rsid w:val="008265E8"/>
    <w:rsid w:val="00826A61"/>
    <w:rsid w:val="00826C56"/>
    <w:rsid w:val="00826C92"/>
    <w:rsid w:val="00826C96"/>
    <w:rsid w:val="00826CBA"/>
    <w:rsid w:val="00826D0E"/>
    <w:rsid w:val="00826DA3"/>
    <w:rsid w:val="00826F45"/>
    <w:rsid w:val="00827526"/>
    <w:rsid w:val="00827811"/>
    <w:rsid w:val="008278FA"/>
    <w:rsid w:val="00827B56"/>
    <w:rsid w:val="00830056"/>
    <w:rsid w:val="008301CC"/>
    <w:rsid w:val="00830AF1"/>
    <w:rsid w:val="008310D1"/>
    <w:rsid w:val="00831104"/>
    <w:rsid w:val="0083129B"/>
    <w:rsid w:val="00831A46"/>
    <w:rsid w:val="00831B69"/>
    <w:rsid w:val="00831CF5"/>
    <w:rsid w:val="00831D99"/>
    <w:rsid w:val="008321CA"/>
    <w:rsid w:val="00832858"/>
    <w:rsid w:val="0083293A"/>
    <w:rsid w:val="00832CE5"/>
    <w:rsid w:val="00832DAA"/>
    <w:rsid w:val="00833166"/>
    <w:rsid w:val="00833755"/>
    <w:rsid w:val="00833900"/>
    <w:rsid w:val="00833B28"/>
    <w:rsid w:val="00833DE4"/>
    <w:rsid w:val="00833EB6"/>
    <w:rsid w:val="00833FF2"/>
    <w:rsid w:val="008342E9"/>
    <w:rsid w:val="008344B1"/>
    <w:rsid w:val="00834841"/>
    <w:rsid w:val="00834927"/>
    <w:rsid w:val="00834A1E"/>
    <w:rsid w:val="00834A9E"/>
    <w:rsid w:val="00834AA4"/>
    <w:rsid w:val="00834D54"/>
    <w:rsid w:val="00834FF0"/>
    <w:rsid w:val="00835BA7"/>
    <w:rsid w:val="00835CCE"/>
    <w:rsid w:val="008360ED"/>
    <w:rsid w:val="0083624E"/>
    <w:rsid w:val="00836339"/>
    <w:rsid w:val="008364D7"/>
    <w:rsid w:val="00836555"/>
    <w:rsid w:val="008366B1"/>
    <w:rsid w:val="00836843"/>
    <w:rsid w:val="00836874"/>
    <w:rsid w:val="008368B9"/>
    <w:rsid w:val="00836A53"/>
    <w:rsid w:val="00836B4E"/>
    <w:rsid w:val="00836DB1"/>
    <w:rsid w:val="008372C6"/>
    <w:rsid w:val="008377E3"/>
    <w:rsid w:val="00840408"/>
    <w:rsid w:val="008406D9"/>
    <w:rsid w:val="008407DE"/>
    <w:rsid w:val="00840B05"/>
    <w:rsid w:val="008413A1"/>
    <w:rsid w:val="0084169D"/>
    <w:rsid w:val="00841D85"/>
    <w:rsid w:val="008421D8"/>
    <w:rsid w:val="008423BE"/>
    <w:rsid w:val="0084274F"/>
    <w:rsid w:val="00842DEB"/>
    <w:rsid w:val="0084303F"/>
    <w:rsid w:val="00843412"/>
    <w:rsid w:val="0084372E"/>
    <w:rsid w:val="00843DA4"/>
    <w:rsid w:val="0084461F"/>
    <w:rsid w:val="00844863"/>
    <w:rsid w:val="00844A26"/>
    <w:rsid w:val="00844C85"/>
    <w:rsid w:val="00844D29"/>
    <w:rsid w:val="00844FB5"/>
    <w:rsid w:val="008453C9"/>
    <w:rsid w:val="00845B09"/>
    <w:rsid w:val="00845DCB"/>
    <w:rsid w:val="00845E46"/>
    <w:rsid w:val="00845E9C"/>
    <w:rsid w:val="0084601B"/>
    <w:rsid w:val="00846250"/>
    <w:rsid w:val="00846262"/>
    <w:rsid w:val="008462A4"/>
    <w:rsid w:val="008465C8"/>
    <w:rsid w:val="0084738C"/>
    <w:rsid w:val="008474CB"/>
    <w:rsid w:val="00847E95"/>
    <w:rsid w:val="0085023B"/>
    <w:rsid w:val="0085051B"/>
    <w:rsid w:val="00850A6D"/>
    <w:rsid w:val="00850C02"/>
    <w:rsid w:val="00850C13"/>
    <w:rsid w:val="008511CB"/>
    <w:rsid w:val="008512B5"/>
    <w:rsid w:val="0085132F"/>
    <w:rsid w:val="00851AC1"/>
    <w:rsid w:val="008522A1"/>
    <w:rsid w:val="0085263D"/>
    <w:rsid w:val="0085328A"/>
    <w:rsid w:val="00853548"/>
    <w:rsid w:val="00854070"/>
    <w:rsid w:val="00854422"/>
    <w:rsid w:val="008547D1"/>
    <w:rsid w:val="008552FF"/>
    <w:rsid w:val="00855CF0"/>
    <w:rsid w:val="00855F45"/>
    <w:rsid w:val="008567ED"/>
    <w:rsid w:val="00856B56"/>
    <w:rsid w:val="00857029"/>
    <w:rsid w:val="0085734D"/>
    <w:rsid w:val="00857549"/>
    <w:rsid w:val="00857B16"/>
    <w:rsid w:val="00857BF2"/>
    <w:rsid w:val="00860242"/>
    <w:rsid w:val="00860660"/>
    <w:rsid w:val="008607DE"/>
    <w:rsid w:val="00860887"/>
    <w:rsid w:val="0086102C"/>
    <w:rsid w:val="00861843"/>
    <w:rsid w:val="00861BBE"/>
    <w:rsid w:val="00861CDB"/>
    <w:rsid w:val="008622E4"/>
    <w:rsid w:val="00862599"/>
    <w:rsid w:val="00862937"/>
    <w:rsid w:val="008629F2"/>
    <w:rsid w:val="00862F1F"/>
    <w:rsid w:val="008635B1"/>
    <w:rsid w:val="0086391A"/>
    <w:rsid w:val="00863A1B"/>
    <w:rsid w:val="00863D84"/>
    <w:rsid w:val="00863F52"/>
    <w:rsid w:val="0086428A"/>
    <w:rsid w:val="008642A5"/>
    <w:rsid w:val="0086442C"/>
    <w:rsid w:val="008644BF"/>
    <w:rsid w:val="00864823"/>
    <w:rsid w:val="0086492F"/>
    <w:rsid w:val="008649A1"/>
    <w:rsid w:val="00864E0E"/>
    <w:rsid w:val="00864F9D"/>
    <w:rsid w:val="00865160"/>
    <w:rsid w:val="00865267"/>
    <w:rsid w:val="00865776"/>
    <w:rsid w:val="00866980"/>
    <w:rsid w:val="00866E1A"/>
    <w:rsid w:val="00866F5E"/>
    <w:rsid w:val="00867012"/>
    <w:rsid w:val="0086717E"/>
    <w:rsid w:val="00867292"/>
    <w:rsid w:val="0086730A"/>
    <w:rsid w:val="0086768A"/>
    <w:rsid w:val="008676C7"/>
    <w:rsid w:val="008678AD"/>
    <w:rsid w:val="00867902"/>
    <w:rsid w:val="00867ADF"/>
    <w:rsid w:val="00867DCE"/>
    <w:rsid w:val="008701C4"/>
    <w:rsid w:val="00870213"/>
    <w:rsid w:val="008702EA"/>
    <w:rsid w:val="0087055A"/>
    <w:rsid w:val="00870BD1"/>
    <w:rsid w:val="00871135"/>
    <w:rsid w:val="00871BF8"/>
    <w:rsid w:val="00871C08"/>
    <w:rsid w:val="00872255"/>
    <w:rsid w:val="00872C78"/>
    <w:rsid w:val="00872F88"/>
    <w:rsid w:val="00873494"/>
    <w:rsid w:val="008743D5"/>
    <w:rsid w:val="0087454B"/>
    <w:rsid w:val="008746B0"/>
    <w:rsid w:val="00874C79"/>
    <w:rsid w:val="00874DDC"/>
    <w:rsid w:val="008751DA"/>
    <w:rsid w:val="00875470"/>
    <w:rsid w:val="008755F6"/>
    <w:rsid w:val="0087560E"/>
    <w:rsid w:val="008757F9"/>
    <w:rsid w:val="0087590C"/>
    <w:rsid w:val="008762D8"/>
    <w:rsid w:val="00876D55"/>
    <w:rsid w:val="00877733"/>
    <w:rsid w:val="00877825"/>
    <w:rsid w:val="008778FB"/>
    <w:rsid w:val="008778FF"/>
    <w:rsid w:val="00877B5E"/>
    <w:rsid w:val="008811A8"/>
    <w:rsid w:val="00882074"/>
    <w:rsid w:val="00882409"/>
    <w:rsid w:val="00882BA0"/>
    <w:rsid w:val="00882C49"/>
    <w:rsid w:val="00882C98"/>
    <w:rsid w:val="00882DD5"/>
    <w:rsid w:val="008837A1"/>
    <w:rsid w:val="00883B89"/>
    <w:rsid w:val="00883C2D"/>
    <w:rsid w:val="00883CE8"/>
    <w:rsid w:val="008843C2"/>
    <w:rsid w:val="00884C6F"/>
    <w:rsid w:val="00884D5D"/>
    <w:rsid w:val="0088539F"/>
    <w:rsid w:val="00885652"/>
    <w:rsid w:val="00885A91"/>
    <w:rsid w:val="00885C11"/>
    <w:rsid w:val="00885C35"/>
    <w:rsid w:val="008861F7"/>
    <w:rsid w:val="0088631D"/>
    <w:rsid w:val="00886F64"/>
    <w:rsid w:val="00887285"/>
    <w:rsid w:val="00887482"/>
    <w:rsid w:val="00890CA8"/>
    <w:rsid w:val="008910DC"/>
    <w:rsid w:val="00891CE6"/>
    <w:rsid w:val="00891E5B"/>
    <w:rsid w:val="008922ED"/>
    <w:rsid w:val="00892803"/>
    <w:rsid w:val="00892FBD"/>
    <w:rsid w:val="00893704"/>
    <w:rsid w:val="00893807"/>
    <w:rsid w:val="00893B5E"/>
    <w:rsid w:val="00893EB8"/>
    <w:rsid w:val="0089401D"/>
    <w:rsid w:val="0089449E"/>
    <w:rsid w:val="00894A11"/>
    <w:rsid w:val="00894F67"/>
    <w:rsid w:val="0089549F"/>
    <w:rsid w:val="00895920"/>
    <w:rsid w:val="00895A01"/>
    <w:rsid w:val="00895AF7"/>
    <w:rsid w:val="00895D69"/>
    <w:rsid w:val="00896055"/>
    <w:rsid w:val="008960E5"/>
    <w:rsid w:val="00896109"/>
    <w:rsid w:val="008961AF"/>
    <w:rsid w:val="00896249"/>
    <w:rsid w:val="00896311"/>
    <w:rsid w:val="00896A53"/>
    <w:rsid w:val="0089712A"/>
    <w:rsid w:val="0089712E"/>
    <w:rsid w:val="00897235"/>
    <w:rsid w:val="00897833"/>
    <w:rsid w:val="00897861"/>
    <w:rsid w:val="00897CE7"/>
    <w:rsid w:val="00897F9D"/>
    <w:rsid w:val="008A0076"/>
    <w:rsid w:val="008A017D"/>
    <w:rsid w:val="008A08FB"/>
    <w:rsid w:val="008A0934"/>
    <w:rsid w:val="008A0AE6"/>
    <w:rsid w:val="008A0C98"/>
    <w:rsid w:val="008A0D64"/>
    <w:rsid w:val="008A0E03"/>
    <w:rsid w:val="008A174A"/>
    <w:rsid w:val="008A1B7C"/>
    <w:rsid w:val="008A21ED"/>
    <w:rsid w:val="008A23E8"/>
    <w:rsid w:val="008A25D2"/>
    <w:rsid w:val="008A2899"/>
    <w:rsid w:val="008A3308"/>
    <w:rsid w:val="008A3578"/>
    <w:rsid w:val="008A3DFD"/>
    <w:rsid w:val="008A3EFD"/>
    <w:rsid w:val="008A4286"/>
    <w:rsid w:val="008A4516"/>
    <w:rsid w:val="008A4543"/>
    <w:rsid w:val="008A4815"/>
    <w:rsid w:val="008A4900"/>
    <w:rsid w:val="008A4F8E"/>
    <w:rsid w:val="008A5815"/>
    <w:rsid w:val="008A587F"/>
    <w:rsid w:val="008A5DBA"/>
    <w:rsid w:val="008A6677"/>
    <w:rsid w:val="008A6740"/>
    <w:rsid w:val="008A6DE1"/>
    <w:rsid w:val="008A703B"/>
    <w:rsid w:val="008A77AB"/>
    <w:rsid w:val="008A7A1A"/>
    <w:rsid w:val="008A7DFB"/>
    <w:rsid w:val="008A7E3F"/>
    <w:rsid w:val="008B0133"/>
    <w:rsid w:val="008B015F"/>
    <w:rsid w:val="008B02A2"/>
    <w:rsid w:val="008B04FA"/>
    <w:rsid w:val="008B057B"/>
    <w:rsid w:val="008B0616"/>
    <w:rsid w:val="008B0C10"/>
    <w:rsid w:val="008B108C"/>
    <w:rsid w:val="008B1157"/>
    <w:rsid w:val="008B11EC"/>
    <w:rsid w:val="008B1249"/>
    <w:rsid w:val="008B14BF"/>
    <w:rsid w:val="008B19DC"/>
    <w:rsid w:val="008B255F"/>
    <w:rsid w:val="008B296E"/>
    <w:rsid w:val="008B3370"/>
    <w:rsid w:val="008B395D"/>
    <w:rsid w:val="008B3B43"/>
    <w:rsid w:val="008B3DAD"/>
    <w:rsid w:val="008B3FB6"/>
    <w:rsid w:val="008B4373"/>
    <w:rsid w:val="008B4608"/>
    <w:rsid w:val="008B480A"/>
    <w:rsid w:val="008B4839"/>
    <w:rsid w:val="008B4848"/>
    <w:rsid w:val="008B4ADF"/>
    <w:rsid w:val="008B4D04"/>
    <w:rsid w:val="008B5258"/>
    <w:rsid w:val="008B564A"/>
    <w:rsid w:val="008B572B"/>
    <w:rsid w:val="008B5949"/>
    <w:rsid w:val="008B5B6B"/>
    <w:rsid w:val="008B68D8"/>
    <w:rsid w:val="008B6A2F"/>
    <w:rsid w:val="008B726C"/>
    <w:rsid w:val="008B765A"/>
    <w:rsid w:val="008B7793"/>
    <w:rsid w:val="008C002B"/>
    <w:rsid w:val="008C0698"/>
    <w:rsid w:val="008C0B0E"/>
    <w:rsid w:val="008C0E03"/>
    <w:rsid w:val="008C14BF"/>
    <w:rsid w:val="008C15C5"/>
    <w:rsid w:val="008C16FC"/>
    <w:rsid w:val="008C1B51"/>
    <w:rsid w:val="008C1BCB"/>
    <w:rsid w:val="008C1CF0"/>
    <w:rsid w:val="008C2213"/>
    <w:rsid w:val="008C2437"/>
    <w:rsid w:val="008C27A7"/>
    <w:rsid w:val="008C2DA7"/>
    <w:rsid w:val="008C2E3A"/>
    <w:rsid w:val="008C35B7"/>
    <w:rsid w:val="008C3688"/>
    <w:rsid w:val="008C3A42"/>
    <w:rsid w:val="008C3AE2"/>
    <w:rsid w:val="008C4211"/>
    <w:rsid w:val="008C446D"/>
    <w:rsid w:val="008C45F6"/>
    <w:rsid w:val="008C48DC"/>
    <w:rsid w:val="008C4903"/>
    <w:rsid w:val="008C4CAB"/>
    <w:rsid w:val="008C4EDC"/>
    <w:rsid w:val="008C4F40"/>
    <w:rsid w:val="008C53D3"/>
    <w:rsid w:val="008C5997"/>
    <w:rsid w:val="008C5A4E"/>
    <w:rsid w:val="008C5A70"/>
    <w:rsid w:val="008C5B81"/>
    <w:rsid w:val="008C5CA1"/>
    <w:rsid w:val="008C5E96"/>
    <w:rsid w:val="008C63A9"/>
    <w:rsid w:val="008C66D9"/>
    <w:rsid w:val="008C66E6"/>
    <w:rsid w:val="008C709C"/>
    <w:rsid w:val="008C7181"/>
    <w:rsid w:val="008C72BB"/>
    <w:rsid w:val="008C75E9"/>
    <w:rsid w:val="008C7D6B"/>
    <w:rsid w:val="008D05F3"/>
    <w:rsid w:val="008D0620"/>
    <w:rsid w:val="008D08D8"/>
    <w:rsid w:val="008D0F77"/>
    <w:rsid w:val="008D17C6"/>
    <w:rsid w:val="008D18CF"/>
    <w:rsid w:val="008D1A3C"/>
    <w:rsid w:val="008D1AE4"/>
    <w:rsid w:val="008D1E2F"/>
    <w:rsid w:val="008D1F1C"/>
    <w:rsid w:val="008D221F"/>
    <w:rsid w:val="008D24C1"/>
    <w:rsid w:val="008D29D3"/>
    <w:rsid w:val="008D3036"/>
    <w:rsid w:val="008D32AD"/>
    <w:rsid w:val="008D3437"/>
    <w:rsid w:val="008D3A3C"/>
    <w:rsid w:val="008D3C40"/>
    <w:rsid w:val="008D3CE5"/>
    <w:rsid w:val="008D426C"/>
    <w:rsid w:val="008D438D"/>
    <w:rsid w:val="008D4665"/>
    <w:rsid w:val="008D51DB"/>
    <w:rsid w:val="008D53E6"/>
    <w:rsid w:val="008D5446"/>
    <w:rsid w:val="008D564A"/>
    <w:rsid w:val="008D5CD4"/>
    <w:rsid w:val="008D6243"/>
    <w:rsid w:val="008D6A7D"/>
    <w:rsid w:val="008D6F6C"/>
    <w:rsid w:val="008D71CD"/>
    <w:rsid w:val="008D7684"/>
    <w:rsid w:val="008D7CD9"/>
    <w:rsid w:val="008E0A29"/>
    <w:rsid w:val="008E0BD6"/>
    <w:rsid w:val="008E0EE4"/>
    <w:rsid w:val="008E1044"/>
    <w:rsid w:val="008E142C"/>
    <w:rsid w:val="008E2275"/>
    <w:rsid w:val="008E2309"/>
    <w:rsid w:val="008E235D"/>
    <w:rsid w:val="008E26D9"/>
    <w:rsid w:val="008E2AFE"/>
    <w:rsid w:val="008E2D98"/>
    <w:rsid w:val="008E2FBC"/>
    <w:rsid w:val="008E2FCE"/>
    <w:rsid w:val="008E3181"/>
    <w:rsid w:val="008E3592"/>
    <w:rsid w:val="008E3C90"/>
    <w:rsid w:val="008E411F"/>
    <w:rsid w:val="008E4174"/>
    <w:rsid w:val="008E434E"/>
    <w:rsid w:val="008E4915"/>
    <w:rsid w:val="008E4B55"/>
    <w:rsid w:val="008E4D13"/>
    <w:rsid w:val="008E5422"/>
    <w:rsid w:val="008E55B3"/>
    <w:rsid w:val="008E5915"/>
    <w:rsid w:val="008E5BB7"/>
    <w:rsid w:val="008E5FD5"/>
    <w:rsid w:val="008E606A"/>
    <w:rsid w:val="008E6213"/>
    <w:rsid w:val="008E64DC"/>
    <w:rsid w:val="008E67CF"/>
    <w:rsid w:val="008E69DC"/>
    <w:rsid w:val="008E7144"/>
    <w:rsid w:val="008E7273"/>
    <w:rsid w:val="008E7683"/>
    <w:rsid w:val="008E78ED"/>
    <w:rsid w:val="008F0FFD"/>
    <w:rsid w:val="008F1839"/>
    <w:rsid w:val="008F1AF9"/>
    <w:rsid w:val="008F1DDF"/>
    <w:rsid w:val="008F1E1B"/>
    <w:rsid w:val="008F1F4C"/>
    <w:rsid w:val="008F2214"/>
    <w:rsid w:val="008F22F9"/>
    <w:rsid w:val="008F2997"/>
    <w:rsid w:val="008F29EE"/>
    <w:rsid w:val="008F2AED"/>
    <w:rsid w:val="008F2FCA"/>
    <w:rsid w:val="008F30D1"/>
    <w:rsid w:val="008F32CA"/>
    <w:rsid w:val="008F3648"/>
    <w:rsid w:val="008F3859"/>
    <w:rsid w:val="008F398F"/>
    <w:rsid w:val="008F3B24"/>
    <w:rsid w:val="008F3BC8"/>
    <w:rsid w:val="008F41DE"/>
    <w:rsid w:val="008F4933"/>
    <w:rsid w:val="008F4960"/>
    <w:rsid w:val="008F548E"/>
    <w:rsid w:val="008F59F6"/>
    <w:rsid w:val="008F5B1A"/>
    <w:rsid w:val="008F5BB2"/>
    <w:rsid w:val="008F5BE1"/>
    <w:rsid w:val="008F5C90"/>
    <w:rsid w:val="008F6091"/>
    <w:rsid w:val="008F62FA"/>
    <w:rsid w:val="008F6778"/>
    <w:rsid w:val="008F7927"/>
    <w:rsid w:val="008F7AB8"/>
    <w:rsid w:val="00900067"/>
    <w:rsid w:val="009001D2"/>
    <w:rsid w:val="009005B7"/>
    <w:rsid w:val="0090075D"/>
    <w:rsid w:val="0090101C"/>
    <w:rsid w:val="0090111E"/>
    <w:rsid w:val="00901778"/>
    <w:rsid w:val="00901CB4"/>
    <w:rsid w:val="00901F0E"/>
    <w:rsid w:val="00901FA2"/>
    <w:rsid w:val="00902131"/>
    <w:rsid w:val="009024C8"/>
    <w:rsid w:val="0090252A"/>
    <w:rsid w:val="009026CA"/>
    <w:rsid w:val="009028FD"/>
    <w:rsid w:val="00902B34"/>
    <w:rsid w:val="00902C2B"/>
    <w:rsid w:val="00902E39"/>
    <w:rsid w:val="00903376"/>
    <w:rsid w:val="00903662"/>
    <w:rsid w:val="009036F7"/>
    <w:rsid w:val="00903815"/>
    <w:rsid w:val="00904425"/>
    <w:rsid w:val="009047D6"/>
    <w:rsid w:val="00904C7E"/>
    <w:rsid w:val="00904CF2"/>
    <w:rsid w:val="00904F49"/>
    <w:rsid w:val="009058E4"/>
    <w:rsid w:val="0090677A"/>
    <w:rsid w:val="009068F1"/>
    <w:rsid w:val="00906C61"/>
    <w:rsid w:val="00906F46"/>
    <w:rsid w:val="00906F6B"/>
    <w:rsid w:val="00907013"/>
    <w:rsid w:val="009070AA"/>
    <w:rsid w:val="00907502"/>
    <w:rsid w:val="00907691"/>
    <w:rsid w:val="009079A5"/>
    <w:rsid w:val="00907C87"/>
    <w:rsid w:val="00907CD3"/>
    <w:rsid w:val="0091004A"/>
    <w:rsid w:val="00910300"/>
    <w:rsid w:val="00910964"/>
    <w:rsid w:val="00910B84"/>
    <w:rsid w:val="0091158E"/>
    <w:rsid w:val="00911820"/>
    <w:rsid w:val="00911BD0"/>
    <w:rsid w:val="00912AF2"/>
    <w:rsid w:val="00912D08"/>
    <w:rsid w:val="00912F79"/>
    <w:rsid w:val="009139EE"/>
    <w:rsid w:val="00913A6B"/>
    <w:rsid w:val="00913C15"/>
    <w:rsid w:val="00913CC3"/>
    <w:rsid w:val="00913DA5"/>
    <w:rsid w:val="00914751"/>
    <w:rsid w:val="00914857"/>
    <w:rsid w:val="009148C4"/>
    <w:rsid w:val="00914B86"/>
    <w:rsid w:val="00914E5E"/>
    <w:rsid w:val="00914E8F"/>
    <w:rsid w:val="00915115"/>
    <w:rsid w:val="00915689"/>
    <w:rsid w:val="0091578E"/>
    <w:rsid w:val="00915F0E"/>
    <w:rsid w:val="009160D3"/>
    <w:rsid w:val="009162D1"/>
    <w:rsid w:val="00916542"/>
    <w:rsid w:val="00916737"/>
    <w:rsid w:val="009167D7"/>
    <w:rsid w:val="00917058"/>
    <w:rsid w:val="00917231"/>
    <w:rsid w:val="009172E5"/>
    <w:rsid w:val="00917E39"/>
    <w:rsid w:val="00917FE5"/>
    <w:rsid w:val="0092059C"/>
    <w:rsid w:val="0092092F"/>
    <w:rsid w:val="00920F7F"/>
    <w:rsid w:val="0092154A"/>
    <w:rsid w:val="00921E52"/>
    <w:rsid w:val="009224D3"/>
    <w:rsid w:val="009226C2"/>
    <w:rsid w:val="00922727"/>
    <w:rsid w:val="0092292B"/>
    <w:rsid w:val="00922B83"/>
    <w:rsid w:val="00922C4D"/>
    <w:rsid w:val="00922D33"/>
    <w:rsid w:val="00923460"/>
    <w:rsid w:val="0092384C"/>
    <w:rsid w:val="00923A32"/>
    <w:rsid w:val="00923CA1"/>
    <w:rsid w:val="00924548"/>
    <w:rsid w:val="009245E6"/>
    <w:rsid w:val="009249E2"/>
    <w:rsid w:val="00924A06"/>
    <w:rsid w:val="00924A10"/>
    <w:rsid w:val="00925307"/>
    <w:rsid w:val="009253AA"/>
    <w:rsid w:val="0092554A"/>
    <w:rsid w:val="0092606C"/>
    <w:rsid w:val="009260F5"/>
    <w:rsid w:val="00926377"/>
    <w:rsid w:val="0092685A"/>
    <w:rsid w:val="0092688B"/>
    <w:rsid w:val="00926936"/>
    <w:rsid w:val="00926F54"/>
    <w:rsid w:val="009271F9"/>
    <w:rsid w:val="009276F1"/>
    <w:rsid w:val="0092781D"/>
    <w:rsid w:val="00927BA4"/>
    <w:rsid w:val="00927E54"/>
    <w:rsid w:val="0093027C"/>
    <w:rsid w:val="009305B3"/>
    <w:rsid w:val="009305FE"/>
    <w:rsid w:val="00930AB1"/>
    <w:rsid w:val="00931216"/>
    <w:rsid w:val="00931641"/>
    <w:rsid w:val="00931944"/>
    <w:rsid w:val="009319AA"/>
    <w:rsid w:val="00931D80"/>
    <w:rsid w:val="0093223B"/>
    <w:rsid w:val="009324B9"/>
    <w:rsid w:val="009324C5"/>
    <w:rsid w:val="009325A6"/>
    <w:rsid w:val="00932927"/>
    <w:rsid w:val="009333BB"/>
    <w:rsid w:val="009339C0"/>
    <w:rsid w:val="00933A5F"/>
    <w:rsid w:val="00933A9D"/>
    <w:rsid w:val="00933ACE"/>
    <w:rsid w:val="00933D12"/>
    <w:rsid w:val="00934055"/>
    <w:rsid w:val="0093417C"/>
    <w:rsid w:val="00934D3D"/>
    <w:rsid w:val="00934D77"/>
    <w:rsid w:val="00934F47"/>
    <w:rsid w:val="00935581"/>
    <w:rsid w:val="00935720"/>
    <w:rsid w:val="0093585B"/>
    <w:rsid w:val="00935889"/>
    <w:rsid w:val="009358CF"/>
    <w:rsid w:val="00935A3F"/>
    <w:rsid w:val="00935C10"/>
    <w:rsid w:val="0093604E"/>
    <w:rsid w:val="00936536"/>
    <w:rsid w:val="00936A8D"/>
    <w:rsid w:val="00936CF0"/>
    <w:rsid w:val="00936EBD"/>
    <w:rsid w:val="009372D7"/>
    <w:rsid w:val="0093749B"/>
    <w:rsid w:val="00937729"/>
    <w:rsid w:val="00937C77"/>
    <w:rsid w:val="00937FB1"/>
    <w:rsid w:val="00937FBF"/>
    <w:rsid w:val="0094025A"/>
    <w:rsid w:val="00940385"/>
    <w:rsid w:val="00940459"/>
    <w:rsid w:val="00940799"/>
    <w:rsid w:val="00940A37"/>
    <w:rsid w:val="00940CFA"/>
    <w:rsid w:val="00940F8E"/>
    <w:rsid w:val="009410DD"/>
    <w:rsid w:val="00941140"/>
    <w:rsid w:val="00941350"/>
    <w:rsid w:val="00941434"/>
    <w:rsid w:val="00941EAE"/>
    <w:rsid w:val="00942103"/>
    <w:rsid w:val="00942208"/>
    <w:rsid w:val="0094278E"/>
    <w:rsid w:val="00942D16"/>
    <w:rsid w:val="00943A02"/>
    <w:rsid w:val="00943DC4"/>
    <w:rsid w:val="009442DF"/>
    <w:rsid w:val="00944360"/>
    <w:rsid w:val="00944379"/>
    <w:rsid w:val="0094437D"/>
    <w:rsid w:val="00944500"/>
    <w:rsid w:val="00944B22"/>
    <w:rsid w:val="00944C1A"/>
    <w:rsid w:val="009453D6"/>
    <w:rsid w:val="00945458"/>
    <w:rsid w:val="0094575F"/>
    <w:rsid w:val="00945800"/>
    <w:rsid w:val="00945B18"/>
    <w:rsid w:val="00945CF4"/>
    <w:rsid w:val="00945FE7"/>
    <w:rsid w:val="0094644A"/>
    <w:rsid w:val="00946B4F"/>
    <w:rsid w:val="0094745E"/>
    <w:rsid w:val="00947488"/>
    <w:rsid w:val="009474D9"/>
    <w:rsid w:val="009478FC"/>
    <w:rsid w:val="00947F56"/>
    <w:rsid w:val="00947F89"/>
    <w:rsid w:val="0095038D"/>
    <w:rsid w:val="00950690"/>
    <w:rsid w:val="009508A1"/>
    <w:rsid w:val="00950B86"/>
    <w:rsid w:val="00950E2F"/>
    <w:rsid w:val="00951580"/>
    <w:rsid w:val="00951C32"/>
    <w:rsid w:val="00951F1C"/>
    <w:rsid w:val="00951FAD"/>
    <w:rsid w:val="00951FC9"/>
    <w:rsid w:val="009520DE"/>
    <w:rsid w:val="00952D1A"/>
    <w:rsid w:val="00952D3E"/>
    <w:rsid w:val="00952E25"/>
    <w:rsid w:val="00953048"/>
    <w:rsid w:val="0095307F"/>
    <w:rsid w:val="0095356F"/>
    <w:rsid w:val="00953B40"/>
    <w:rsid w:val="00953FFA"/>
    <w:rsid w:val="00954166"/>
    <w:rsid w:val="0095427B"/>
    <w:rsid w:val="00954AD2"/>
    <w:rsid w:val="00954CD9"/>
    <w:rsid w:val="00954F10"/>
    <w:rsid w:val="00954FC5"/>
    <w:rsid w:val="00955123"/>
    <w:rsid w:val="00955992"/>
    <w:rsid w:val="00955A8A"/>
    <w:rsid w:val="00955E27"/>
    <w:rsid w:val="00955ECA"/>
    <w:rsid w:val="009562C0"/>
    <w:rsid w:val="009563AA"/>
    <w:rsid w:val="009564F3"/>
    <w:rsid w:val="0095698C"/>
    <w:rsid w:val="00956BE5"/>
    <w:rsid w:val="00956E5F"/>
    <w:rsid w:val="00957430"/>
    <w:rsid w:val="009576B1"/>
    <w:rsid w:val="0095798F"/>
    <w:rsid w:val="009579BC"/>
    <w:rsid w:val="00957D41"/>
    <w:rsid w:val="00957DAD"/>
    <w:rsid w:val="00960007"/>
    <w:rsid w:val="0096065D"/>
    <w:rsid w:val="00960892"/>
    <w:rsid w:val="00960938"/>
    <w:rsid w:val="00960C8F"/>
    <w:rsid w:val="00960F96"/>
    <w:rsid w:val="0096128E"/>
    <w:rsid w:val="009612A0"/>
    <w:rsid w:val="00961C26"/>
    <w:rsid w:val="00961E1A"/>
    <w:rsid w:val="009621C1"/>
    <w:rsid w:val="00962362"/>
    <w:rsid w:val="00962518"/>
    <w:rsid w:val="009638CA"/>
    <w:rsid w:val="009639FB"/>
    <w:rsid w:val="00963B97"/>
    <w:rsid w:val="00963C0C"/>
    <w:rsid w:val="0096409A"/>
    <w:rsid w:val="0096445A"/>
    <w:rsid w:val="0096457C"/>
    <w:rsid w:val="00965623"/>
    <w:rsid w:val="009656B6"/>
    <w:rsid w:val="009656EA"/>
    <w:rsid w:val="00965AE8"/>
    <w:rsid w:val="009665AF"/>
    <w:rsid w:val="00966604"/>
    <w:rsid w:val="00966BB9"/>
    <w:rsid w:val="00966E5A"/>
    <w:rsid w:val="0096788B"/>
    <w:rsid w:val="009678AD"/>
    <w:rsid w:val="009709A1"/>
    <w:rsid w:val="00970D64"/>
    <w:rsid w:val="00970DE9"/>
    <w:rsid w:val="00971520"/>
    <w:rsid w:val="00971BA2"/>
    <w:rsid w:val="00971C39"/>
    <w:rsid w:val="00971CA8"/>
    <w:rsid w:val="00971EFD"/>
    <w:rsid w:val="00971FB4"/>
    <w:rsid w:val="009724EC"/>
    <w:rsid w:val="009726D8"/>
    <w:rsid w:val="00972802"/>
    <w:rsid w:val="0097342F"/>
    <w:rsid w:val="00973A59"/>
    <w:rsid w:val="00973B78"/>
    <w:rsid w:val="00974419"/>
    <w:rsid w:val="0097486E"/>
    <w:rsid w:val="00974B02"/>
    <w:rsid w:val="00974CB5"/>
    <w:rsid w:val="00974F84"/>
    <w:rsid w:val="00975323"/>
    <w:rsid w:val="009758FB"/>
    <w:rsid w:val="009759E8"/>
    <w:rsid w:val="00975ADB"/>
    <w:rsid w:val="00977089"/>
    <w:rsid w:val="0097713D"/>
    <w:rsid w:val="0097725C"/>
    <w:rsid w:val="00977322"/>
    <w:rsid w:val="009773EC"/>
    <w:rsid w:val="00977770"/>
    <w:rsid w:val="00977777"/>
    <w:rsid w:val="0097793C"/>
    <w:rsid w:val="00977B5F"/>
    <w:rsid w:val="00977D63"/>
    <w:rsid w:val="00977F39"/>
    <w:rsid w:val="00980BCB"/>
    <w:rsid w:val="0098135E"/>
    <w:rsid w:val="00981785"/>
    <w:rsid w:val="00981986"/>
    <w:rsid w:val="00981B42"/>
    <w:rsid w:val="00981B48"/>
    <w:rsid w:val="00981C99"/>
    <w:rsid w:val="009820E2"/>
    <w:rsid w:val="009824DD"/>
    <w:rsid w:val="009826CE"/>
    <w:rsid w:val="00982885"/>
    <w:rsid w:val="00982968"/>
    <w:rsid w:val="00982A60"/>
    <w:rsid w:val="00983092"/>
    <w:rsid w:val="0098373E"/>
    <w:rsid w:val="00983976"/>
    <w:rsid w:val="00983FA1"/>
    <w:rsid w:val="009848EF"/>
    <w:rsid w:val="00984B1E"/>
    <w:rsid w:val="00984C33"/>
    <w:rsid w:val="00984EF7"/>
    <w:rsid w:val="00984FC5"/>
    <w:rsid w:val="00985209"/>
    <w:rsid w:val="0098529F"/>
    <w:rsid w:val="0098565B"/>
    <w:rsid w:val="0098596B"/>
    <w:rsid w:val="00985B13"/>
    <w:rsid w:val="00986288"/>
    <w:rsid w:val="00986301"/>
    <w:rsid w:val="00986430"/>
    <w:rsid w:val="009866F2"/>
    <w:rsid w:val="009866F8"/>
    <w:rsid w:val="009867DB"/>
    <w:rsid w:val="00986822"/>
    <w:rsid w:val="00986B02"/>
    <w:rsid w:val="00987408"/>
    <w:rsid w:val="00987678"/>
    <w:rsid w:val="009905C2"/>
    <w:rsid w:val="0099085A"/>
    <w:rsid w:val="0099149F"/>
    <w:rsid w:val="0099191B"/>
    <w:rsid w:val="00991F45"/>
    <w:rsid w:val="00992418"/>
    <w:rsid w:val="009925A2"/>
    <w:rsid w:val="00992AC1"/>
    <w:rsid w:val="00992B61"/>
    <w:rsid w:val="00992CA6"/>
    <w:rsid w:val="00992CC5"/>
    <w:rsid w:val="00992D8F"/>
    <w:rsid w:val="00992E7C"/>
    <w:rsid w:val="009930D9"/>
    <w:rsid w:val="00993510"/>
    <w:rsid w:val="0099378C"/>
    <w:rsid w:val="00993ADC"/>
    <w:rsid w:val="00993AF9"/>
    <w:rsid w:val="00993B29"/>
    <w:rsid w:val="00994410"/>
    <w:rsid w:val="00994471"/>
    <w:rsid w:val="00994560"/>
    <w:rsid w:val="009947E5"/>
    <w:rsid w:val="009948E7"/>
    <w:rsid w:val="009958A5"/>
    <w:rsid w:val="00995BB3"/>
    <w:rsid w:val="00995D88"/>
    <w:rsid w:val="009965B2"/>
    <w:rsid w:val="0099691D"/>
    <w:rsid w:val="00996F9D"/>
    <w:rsid w:val="0099724A"/>
    <w:rsid w:val="0099767B"/>
    <w:rsid w:val="00997F2F"/>
    <w:rsid w:val="009A04D2"/>
    <w:rsid w:val="009A069A"/>
    <w:rsid w:val="009A06BF"/>
    <w:rsid w:val="009A07C8"/>
    <w:rsid w:val="009A1162"/>
    <w:rsid w:val="009A146A"/>
    <w:rsid w:val="009A14CB"/>
    <w:rsid w:val="009A154C"/>
    <w:rsid w:val="009A1803"/>
    <w:rsid w:val="009A1F55"/>
    <w:rsid w:val="009A2623"/>
    <w:rsid w:val="009A2899"/>
    <w:rsid w:val="009A2DAA"/>
    <w:rsid w:val="009A2E61"/>
    <w:rsid w:val="009A358A"/>
    <w:rsid w:val="009A3664"/>
    <w:rsid w:val="009A4CAD"/>
    <w:rsid w:val="009A576C"/>
    <w:rsid w:val="009A5E16"/>
    <w:rsid w:val="009A6208"/>
    <w:rsid w:val="009A63E7"/>
    <w:rsid w:val="009A6B22"/>
    <w:rsid w:val="009A6CC5"/>
    <w:rsid w:val="009A71C3"/>
    <w:rsid w:val="009A7773"/>
    <w:rsid w:val="009A7D0D"/>
    <w:rsid w:val="009A7E9C"/>
    <w:rsid w:val="009A7ED5"/>
    <w:rsid w:val="009A7F01"/>
    <w:rsid w:val="009B0089"/>
    <w:rsid w:val="009B00F7"/>
    <w:rsid w:val="009B05B2"/>
    <w:rsid w:val="009B08F8"/>
    <w:rsid w:val="009B0A73"/>
    <w:rsid w:val="009B0F9B"/>
    <w:rsid w:val="009B1029"/>
    <w:rsid w:val="009B12CC"/>
    <w:rsid w:val="009B1536"/>
    <w:rsid w:val="009B1937"/>
    <w:rsid w:val="009B1B0B"/>
    <w:rsid w:val="009B22ED"/>
    <w:rsid w:val="009B25A1"/>
    <w:rsid w:val="009B26EC"/>
    <w:rsid w:val="009B28F7"/>
    <w:rsid w:val="009B2C81"/>
    <w:rsid w:val="009B2CA3"/>
    <w:rsid w:val="009B2E9E"/>
    <w:rsid w:val="009B330C"/>
    <w:rsid w:val="009B3732"/>
    <w:rsid w:val="009B39E9"/>
    <w:rsid w:val="009B3F59"/>
    <w:rsid w:val="009B3F73"/>
    <w:rsid w:val="009B45C8"/>
    <w:rsid w:val="009B4A5F"/>
    <w:rsid w:val="009B4F69"/>
    <w:rsid w:val="009B5733"/>
    <w:rsid w:val="009B6481"/>
    <w:rsid w:val="009B64BC"/>
    <w:rsid w:val="009B67AD"/>
    <w:rsid w:val="009B6BD0"/>
    <w:rsid w:val="009B773E"/>
    <w:rsid w:val="009B798E"/>
    <w:rsid w:val="009B7E61"/>
    <w:rsid w:val="009C0368"/>
    <w:rsid w:val="009C03AC"/>
    <w:rsid w:val="009C044A"/>
    <w:rsid w:val="009C06D0"/>
    <w:rsid w:val="009C0E55"/>
    <w:rsid w:val="009C11F7"/>
    <w:rsid w:val="009C18F3"/>
    <w:rsid w:val="009C23FA"/>
    <w:rsid w:val="009C244F"/>
    <w:rsid w:val="009C284F"/>
    <w:rsid w:val="009C2B3B"/>
    <w:rsid w:val="009C2F51"/>
    <w:rsid w:val="009C2F91"/>
    <w:rsid w:val="009C3069"/>
    <w:rsid w:val="009C322D"/>
    <w:rsid w:val="009C3478"/>
    <w:rsid w:val="009C3A69"/>
    <w:rsid w:val="009C4109"/>
    <w:rsid w:val="009C4141"/>
    <w:rsid w:val="009C4181"/>
    <w:rsid w:val="009C4506"/>
    <w:rsid w:val="009C45AC"/>
    <w:rsid w:val="009C4AE0"/>
    <w:rsid w:val="009C4BEC"/>
    <w:rsid w:val="009C4CFC"/>
    <w:rsid w:val="009C50D2"/>
    <w:rsid w:val="009C5652"/>
    <w:rsid w:val="009C599D"/>
    <w:rsid w:val="009C5C23"/>
    <w:rsid w:val="009C5D6A"/>
    <w:rsid w:val="009C5DC6"/>
    <w:rsid w:val="009C5DF9"/>
    <w:rsid w:val="009C5E8A"/>
    <w:rsid w:val="009C6066"/>
    <w:rsid w:val="009C64E8"/>
    <w:rsid w:val="009C6C2B"/>
    <w:rsid w:val="009C6CBF"/>
    <w:rsid w:val="009C6DB5"/>
    <w:rsid w:val="009C6EAC"/>
    <w:rsid w:val="009C7017"/>
    <w:rsid w:val="009C734A"/>
    <w:rsid w:val="009C7A51"/>
    <w:rsid w:val="009C7AC1"/>
    <w:rsid w:val="009C7BB1"/>
    <w:rsid w:val="009C7ECB"/>
    <w:rsid w:val="009D01E0"/>
    <w:rsid w:val="009D0A36"/>
    <w:rsid w:val="009D0ADA"/>
    <w:rsid w:val="009D102A"/>
    <w:rsid w:val="009D11CF"/>
    <w:rsid w:val="009D11F5"/>
    <w:rsid w:val="009D14BD"/>
    <w:rsid w:val="009D17B4"/>
    <w:rsid w:val="009D1CA7"/>
    <w:rsid w:val="009D1F4D"/>
    <w:rsid w:val="009D206A"/>
    <w:rsid w:val="009D20CA"/>
    <w:rsid w:val="009D24AE"/>
    <w:rsid w:val="009D266D"/>
    <w:rsid w:val="009D2885"/>
    <w:rsid w:val="009D29A6"/>
    <w:rsid w:val="009D2DD5"/>
    <w:rsid w:val="009D2F8F"/>
    <w:rsid w:val="009D3487"/>
    <w:rsid w:val="009D39F0"/>
    <w:rsid w:val="009D40A4"/>
    <w:rsid w:val="009D4285"/>
    <w:rsid w:val="009D42BF"/>
    <w:rsid w:val="009D4418"/>
    <w:rsid w:val="009D4616"/>
    <w:rsid w:val="009D4E94"/>
    <w:rsid w:val="009D503A"/>
    <w:rsid w:val="009D5232"/>
    <w:rsid w:val="009D5510"/>
    <w:rsid w:val="009D55C1"/>
    <w:rsid w:val="009D5AEE"/>
    <w:rsid w:val="009D5BBA"/>
    <w:rsid w:val="009D5DCB"/>
    <w:rsid w:val="009D5FE3"/>
    <w:rsid w:val="009D6001"/>
    <w:rsid w:val="009D6503"/>
    <w:rsid w:val="009D68EF"/>
    <w:rsid w:val="009D6A3B"/>
    <w:rsid w:val="009D6A65"/>
    <w:rsid w:val="009D73C9"/>
    <w:rsid w:val="009D7755"/>
    <w:rsid w:val="009D79EE"/>
    <w:rsid w:val="009D7B42"/>
    <w:rsid w:val="009E00D8"/>
    <w:rsid w:val="009E0A20"/>
    <w:rsid w:val="009E11FC"/>
    <w:rsid w:val="009E16A5"/>
    <w:rsid w:val="009E1926"/>
    <w:rsid w:val="009E22AB"/>
    <w:rsid w:val="009E26B8"/>
    <w:rsid w:val="009E2734"/>
    <w:rsid w:val="009E2BAA"/>
    <w:rsid w:val="009E2E90"/>
    <w:rsid w:val="009E34A9"/>
    <w:rsid w:val="009E3719"/>
    <w:rsid w:val="009E3793"/>
    <w:rsid w:val="009E3A18"/>
    <w:rsid w:val="009E404E"/>
    <w:rsid w:val="009E46B5"/>
    <w:rsid w:val="009E472A"/>
    <w:rsid w:val="009E4874"/>
    <w:rsid w:val="009E4A42"/>
    <w:rsid w:val="009E4E0B"/>
    <w:rsid w:val="009E4EA3"/>
    <w:rsid w:val="009E58F6"/>
    <w:rsid w:val="009E6714"/>
    <w:rsid w:val="009E697C"/>
    <w:rsid w:val="009E701C"/>
    <w:rsid w:val="009E7B75"/>
    <w:rsid w:val="009E7CE4"/>
    <w:rsid w:val="009E7E5E"/>
    <w:rsid w:val="009E7F3C"/>
    <w:rsid w:val="009F01F9"/>
    <w:rsid w:val="009F060D"/>
    <w:rsid w:val="009F0659"/>
    <w:rsid w:val="009F0752"/>
    <w:rsid w:val="009F15E0"/>
    <w:rsid w:val="009F168B"/>
    <w:rsid w:val="009F1884"/>
    <w:rsid w:val="009F1A1B"/>
    <w:rsid w:val="009F1D03"/>
    <w:rsid w:val="009F2A6F"/>
    <w:rsid w:val="009F2B22"/>
    <w:rsid w:val="009F2C92"/>
    <w:rsid w:val="009F2CEE"/>
    <w:rsid w:val="009F2EFF"/>
    <w:rsid w:val="009F2F94"/>
    <w:rsid w:val="009F3092"/>
    <w:rsid w:val="009F3260"/>
    <w:rsid w:val="009F33E6"/>
    <w:rsid w:val="009F346B"/>
    <w:rsid w:val="009F37BD"/>
    <w:rsid w:val="009F38D3"/>
    <w:rsid w:val="009F3919"/>
    <w:rsid w:val="009F3E15"/>
    <w:rsid w:val="009F3EEF"/>
    <w:rsid w:val="009F431A"/>
    <w:rsid w:val="009F460C"/>
    <w:rsid w:val="009F4EA4"/>
    <w:rsid w:val="009F52F8"/>
    <w:rsid w:val="009F535E"/>
    <w:rsid w:val="009F58C4"/>
    <w:rsid w:val="009F5907"/>
    <w:rsid w:val="009F5917"/>
    <w:rsid w:val="009F593A"/>
    <w:rsid w:val="009F5A3E"/>
    <w:rsid w:val="009F5D75"/>
    <w:rsid w:val="009F5D9D"/>
    <w:rsid w:val="009F6005"/>
    <w:rsid w:val="009F6465"/>
    <w:rsid w:val="009F657E"/>
    <w:rsid w:val="009F6850"/>
    <w:rsid w:val="009F6B6E"/>
    <w:rsid w:val="009F6C1E"/>
    <w:rsid w:val="009F6C35"/>
    <w:rsid w:val="009F72DA"/>
    <w:rsid w:val="009F7DB1"/>
    <w:rsid w:val="00A00856"/>
    <w:rsid w:val="00A00870"/>
    <w:rsid w:val="00A016D8"/>
    <w:rsid w:val="00A01B2D"/>
    <w:rsid w:val="00A02245"/>
    <w:rsid w:val="00A02271"/>
    <w:rsid w:val="00A0230B"/>
    <w:rsid w:val="00A02590"/>
    <w:rsid w:val="00A02878"/>
    <w:rsid w:val="00A02B3B"/>
    <w:rsid w:val="00A02D98"/>
    <w:rsid w:val="00A03072"/>
    <w:rsid w:val="00A03170"/>
    <w:rsid w:val="00A03177"/>
    <w:rsid w:val="00A03259"/>
    <w:rsid w:val="00A03D50"/>
    <w:rsid w:val="00A045A1"/>
    <w:rsid w:val="00A049F9"/>
    <w:rsid w:val="00A04BC2"/>
    <w:rsid w:val="00A04C3B"/>
    <w:rsid w:val="00A05451"/>
    <w:rsid w:val="00A066B4"/>
    <w:rsid w:val="00A06C17"/>
    <w:rsid w:val="00A06D2E"/>
    <w:rsid w:val="00A0729B"/>
    <w:rsid w:val="00A07372"/>
    <w:rsid w:val="00A07416"/>
    <w:rsid w:val="00A07547"/>
    <w:rsid w:val="00A07550"/>
    <w:rsid w:val="00A07971"/>
    <w:rsid w:val="00A07D6D"/>
    <w:rsid w:val="00A07F99"/>
    <w:rsid w:val="00A10110"/>
    <w:rsid w:val="00A105FC"/>
    <w:rsid w:val="00A10613"/>
    <w:rsid w:val="00A11099"/>
    <w:rsid w:val="00A11772"/>
    <w:rsid w:val="00A11A0E"/>
    <w:rsid w:val="00A11DB6"/>
    <w:rsid w:val="00A12218"/>
    <w:rsid w:val="00A1232C"/>
    <w:rsid w:val="00A12555"/>
    <w:rsid w:val="00A12F77"/>
    <w:rsid w:val="00A13022"/>
    <w:rsid w:val="00A13193"/>
    <w:rsid w:val="00A13385"/>
    <w:rsid w:val="00A1339C"/>
    <w:rsid w:val="00A13748"/>
    <w:rsid w:val="00A139EC"/>
    <w:rsid w:val="00A13D32"/>
    <w:rsid w:val="00A13E74"/>
    <w:rsid w:val="00A13FE0"/>
    <w:rsid w:val="00A14F85"/>
    <w:rsid w:val="00A153E7"/>
    <w:rsid w:val="00A154E4"/>
    <w:rsid w:val="00A15503"/>
    <w:rsid w:val="00A15519"/>
    <w:rsid w:val="00A15E15"/>
    <w:rsid w:val="00A15E18"/>
    <w:rsid w:val="00A15F44"/>
    <w:rsid w:val="00A16B1F"/>
    <w:rsid w:val="00A170B3"/>
    <w:rsid w:val="00A17C88"/>
    <w:rsid w:val="00A20127"/>
    <w:rsid w:val="00A2026B"/>
    <w:rsid w:val="00A20F8B"/>
    <w:rsid w:val="00A2106C"/>
    <w:rsid w:val="00A212AA"/>
    <w:rsid w:val="00A21D42"/>
    <w:rsid w:val="00A221D1"/>
    <w:rsid w:val="00A22301"/>
    <w:rsid w:val="00A22828"/>
    <w:rsid w:val="00A22A8A"/>
    <w:rsid w:val="00A22BE4"/>
    <w:rsid w:val="00A22DB9"/>
    <w:rsid w:val="00A22DF9"/>
    <w:rsid w:val="00A23A4C"/>
    <w:rsid w:val="00A23F81"/>
    <w:rsid w:val="00A2419F"/>
    <w:rsid w:val="00A2469D"/>
    <w:rsid w:val="00A24768"/>
    <w:rsid w:val="00A24946"/>
    <w:rsid w:val="00A24E80"/>
    <w:rsid w:val="00A2514E"/>
    <w:rsid w:val="00A25641"/>
    <w:rsid w:val="00A25740"/>
    <w:rsid w:val="00A258DA"/>
    <w:rsid w:val="00A25941"/>
    <w:rsid w:val="00A25A50"/>
    <w:rsid w:val="00A26557"/>
    <w:rsid w:val="00A266C2"/>
    <w:rsid w:val="00A26BBB"/>
    <w:rsid w:val="00A27741"/>
    <w:rsid w:val="00A27CE5"/>
    <w:rsid w:val="00A27D1A"/>
    <w:rsid w:val="00A3020B"/>
    <w:rsid w:val="00A30399"/>
    <w:rsid w:val="00A30A53"/>
    <w:rsid w:val="00A30BED"/>
    <w:rsid w:val="00A30D88"/>
    <w:rsid w:val="00A3109F"/>
    <w:rsid w:val="00A31C40"/>
    <w:rsid w:val="00A31DCB"/>
    <w:rsid w:val="00A32E1A"/>
    <w:rsid w:val="00A32FF0"/>
    <w:rsid w:val="00A3322B"/>
    <w:rsid w:val="00A333F7"/>
    <w:rsid w:val="00A33698"/>
    <w:rsid w:val="00A339CC"/>
    <w:rsid w:val="00A33B05"/>
    <w:rsid w:val="00A33E24"/>
    <w:rsid w:val="00A34285"/>
    <w:rsid w:val="00A3455C"/>
    <w:rsid w:val="00A3467D"/>
    <w:rsid w:val="00A34CD8"/>
    <w:rsid w:val="00A34E50"/>
    <w:rsid w:val="00A34FEB"/>
    <w:rsid w:val="00A351C6"/>
    <w:rsid w:val="00A35720"/>
    <w:rsid w:val="00A35D40"/>
    <w:rsid w:val="00A35DAE"/>
    <w:rsid w:val="00A35E20"/>
    <w:rsid w:val="00A36936"/>
    <w:rsid w:val="00A36A6F"/>
    <w:rsid w:val="00A36A78"/>
    <w:rsid w:val="00A370F0"/>
    <w:rsid w:val="00A371B7"/>
    <w:rsid w:val="00A37715"/>
    <w:rsid w:val="00A37E21"/>
    <w:rsid w:val="00A37F5C"/>
    <w:rsid w:val="00A4029C"/>
    <w:rsid w:val="00A40337"/>
    <w:rsid w:val="00A40775"/>
    <w:rsid w:val="00A4099B"/>
    <w:rsid w:val="00A40A5C"/>
    <w:rsid w:val="00A410B6"/>
    <w:rsid w:val="00A41501"/>
    <w:rsid w:val="00A41B65"/>
    <w:rsid w:val="00A42179"/>
    <w:rsid w:val="00A42282"/>
    <w:rsid w:val="00A42A7E"/>
    <w:rsid w:val="00A42BA1"/>
    <w:rsid w:val="00A42F5C"/>
    <w:rsid w:val="00A434A7"/>
    <w:rsid w:val="00A43A97"/>
    <w:rsid w:val="00A43D65"/>
    <w:rsid w:val="00A43DB7"/>
    <w:rsid w:val="00A43F7D"/>
    <w:rsid w:val="00A44029"/>
    <w:rsid w:val="00A4406D"/>
    <w:rsid w:val="00A44507"/>
    <w:rsid w:val="00A4460C"/>
    <w:rsid w:val="00A446F4"/>
    <w:rsid w:val="00A448B8"/>
    <w:rsid w:val="00A44CF1"/>
    <w:rsid w:val="00A44D0B"/>
    <w:rsid w:val="00A44F35"/>
    <w:rsid w:val="00A4538D"/>
    <w:rsid w:val="00A45B8E"/>
    <w:rsid w:val="00A46086"/>
    <w:rsid w:val="00A460FC"/>
    <w:rsid w:val="00A46735"/>
    <w:rsid w:val="00A46D33"/>
    <w:rsid w:val="00A471C9"/>
    <w:rsid w:val="00A4727E"/>
    <w:rsid w:val="00A473AD"/>
    <w:rsid w:val="00A47814"/>
    <w:rsid w:val="00A47B3C"/>
    <w:rsid w:val="00A47CF6"/>
    <w:rsid w:val="00A501A1"/>
    <w:rsid w:val="00A507AD"/>
    <w:rsid w:val="00A5085A"/>
    <w:rsid w:val="00A5089A"/>
    <w:rsid w:val="00A50A4F"/>
    <w:rsid w:val="00A514CB"/>
    <w:rsid w:val="00A51643"/>
    <w:rsid w:val="00A51804"/>
    <w:rsid w:val="00A51E0E"/>
    <w:rsid w:val="00A5270D"/>
    <w:rsid w:val="00A52867"/>
    <w:rsid w:val="00A52A11"/>
    <w:rsid w:val="00A52FF7"/>
    <w:rsid w:val="00A53166"/>
    <w:rsid w:val="00A5335D"/>
    <w:rsid w:val="00A53EAC"/>
    <w:rsid w:val="00A53FFB"/>
    <w:rsid w:val="00A5455B"/>
    <w:rsid w:val="00A54726"/>
    <w:rsid w:val="00A54906"/>
    <w:rsid w:val="00A55128"/>
    <w:rsid w:val="00A554B2"/>
    <w:rsid w:val="00A554EB"/>
    <w:rsid w:val="00A55941"/>
    <w:rsid w:val="00A55B21"/>
    <w:rsid w:val="00A55C3F"/>
    <w:rsid w:val="00A55CCB"/>
    <w:rsid w:val="00A55E63"/>
    <w:rsid w:val="00A55F62"/>
    <w:rsid w:val="00A560B8"/>
    <w:rsid w:val="00A5612D"/>
    <w:rsid w:val="00A5619F"/>
    <w:rsid w:val="00A564F6"/>
    <w:rsid w:val="00A56749"/>
    <w:rsid w:val="00A56788"/>
    <w:rsid w:val="00A570B2"/>
    <w:rsid w:val="00A570FD"/>
    <w:rsid w:val="00A57376"/>
    <w:rsid w:val="00A577F2"/>
    <w:rsid w:val="00A5783D"/>
    <w:rsid w:val="00A57AB8"/>
    <w:rsid w:val="00A57DCE"/>
    <w:rsid w:val="00A57FBF"/>
    <w:rsid w:val="00A6007A"/>
    <w:rsid w:val="00A605AC"/>
    <w:rsid w:val="00A60686"/>
    <w:rsid w:val="00A606EB"/>
    <w:rsid w:val="00A60850"/>
    <w:rsid w:val="00A60AFD"/>
    <w:rsid w:val="00A60C9A"/>
    <w:rsid w:val="00A60CED"/>
    <w:rsid w:val="00A611C5"/>
    <w:rsid w:val="00A61915"/>
    <w:rsid w:val="00A61A92"/>
    <w:rsid w:val="00A6203B"/>
    <w:rsid w:val="00A624B2"/>
    <w:rsid w:val="00A62C16"/>
    <w:rsid w:val="00A62C92"/>
    <w:rsid w:val="00A62D00"/>
    <w:rsid w:val="00A6324D"/>
    <w:rsid w:val="00A63451"/>
    <w:rsid w:val="00A63576"/>
    <w:rsid w:val="00A63AC7"/>
    <w:rsid w:val="00A63B1B"/>
    <w:rsid w:val="00A64083"/>
    <w:rsid w:val="00A64374"/>
    <w:rsid w:val="00A64400"/>
    <w:rsid w:val="00A64713"/>
    <w:rsid w:val="00A64C24"/>
    <w:rsid w:val="00A64E16"/>
    <w:rsid w:val="00A65046"/>
    <w:rsid w:val="00A651CD"/>
    <w:rsid w:val="00A65295"/>
    <w:rsid w:val="00A657B6"/>
    <w:rsid w:val="00A65B08"/>
    <w:rsid w:val="00A661E4"/>
    <w:rsid w:val="00A662CA"/>
    <w:rsid w:val="00A6668C"/>
    <w:rsid w:val="00A668B4"/>
    <w:rsid w:val="00A66B2A"/>
    <w:rsid w:val="00A66FB5"/>
    <w:rsid w:val="00A6726E"/>
    <w:rsid w:val="00A67397"/>
    <w:rsid w:val="00A6756D"/>
    <w:rsid w:val="00A675EC"/>
    <w:rsid w:val="00A67648"/>
    <w:rsid w:val="00A67774"/>
    <w:rsid w:val="00A678D0"/>
    <w:rsid w:val="00A6796E"/>
    <w:rsid w:val="00A67A49"/>
    <w:rsid w:val="00A67E99"/>
    <w:rsid w:val="00A7070D"/>
    <w:rsid w:val="00A70AA1"/>
    <w:rsid w:val="00A70DAB"/>
    <w:rsid w:val="00A71041"/>
    <w:rsid w:val="00A71094"/>
    <w:rsid w:val="00A71917"/>
    <w:rsid w:val="00A71E20"/>
    <w:rsid w:val="00A71E2D"/>
    <w:rsid w:val="00A723C9"/>
    <w:rsid w:val="00A72632"/>
    <w:rsid w:val="00A728FB"/>
    <w:rsid w:val="00A7295F"/>
    <w:rsid w:val="00A72B72"/>
    <w:rsid w:val="00A72CA0"/>
    <w:rsid w:val="00A733D6"/>
    <w:rsid w:val="00A73444"/>
    <w:rsid w:val="00A734DB"/>
    <w:rsid w:val="00A73E0E"/>
    <w:rsid w:val="00A740A2"/>
    <w:rsid w:val="00A74138"/>
    <w:rsid w:val="00A746EC"/>
    <w:rsid w:val="00A747E9"/>
    <w:rsid w:val="00A74E82"/>
    <w:rsid w:val="00A75853"/>
    <w:rsid w:val="00A75974"/>
    <w:rsid w:val="00A76092"/>
    <w:rsid w:val="00A7620C"/>
    <w:rsid w:val="00A7638E"/>
    <w:rsid w:val="00A764FF"/>
    <w:rsid w:val="00A765FB"/>
    <w:rsid w:val="00A768A1"/>
    <w:rsid w:val="00A7691D"/>
    <w:rsid w:val="00A779DF"/>
    <w:rsid w:val="00A77C7B"/>
    <w:rsid w:val="00A77CC7"/>
    <w:rsid w:val="00A807F6"/>
    <w:rsid w:val="00A80914"/>
    <w:rsid w:val="00A80EDF"/>
    <w:rsid w:val="00A81051"/>
    <w:rsid w:val="00A81A49"/>
    <w:rsid w:val="00A8221D"/>
    <w:rsid w:val="00A822F4"/>
    <w:rsid w:val="00A82E1E"/>
    <w:rsid w:val="00A83597"/>
    <w:rsid w:val="00A8376C"/>
    <w:rsid w:val="00A839A0"/>
    <w:rsid w:val="00A83D8B"/>
    <w:rsid w:val="00A83F8F"/>
    <w:rsid w:val="00A84198"/>
    <w:rsid w:val="00A84201"/>
    <w:rsid w:val="00A842A2"/>
    <w:rsid w:val="00A84733"/>
    <w:rsid w:val="00A8482C"/>
    <w:rsid w:val="00A84C43"/>
    <w:rsid w:val="00A84FE8"/>
    <w:rsid w:val="00A850B5"/>
    <w:rsid w:val="00A85DAD"/>
    <w:rsid w:val="00A86CCB"/>
    <w:rsid w:val="00A874CB"/>
    <w:rsid w:val="00A87928"/>
    <w:rsid w:val="00A879DC"/>
    <w:rsid w:val="00A87A22"/>
    <w:rsid w:val="00A87AA4"/>
    <w:rsid w:val="00A90E21"/>
    <w:rsid w:val="00A90E2D"/>
    <w:rsid w:val="00A90E73"/>
    <w:rsid w:val="00A90E9E"/>
    <w:rsid w:val="00A9179E"/>
    <w:rsid w:val="00A91852"/>
    <w:rsid w:val="00A918A2"/>
    <w:rsid w:val="00A921BC"/>
    <w:rsid w:val="00A922F9"/>
    <w:rsid w:val="00A924CC"/>
    <w:rsid w:val="00A92A1A"/>
    <w:rsid w:val="00A93040"/>
    <w:rsid w:val="00A930F7"/>
    <w:rsid w:val="00A938CC"/>
    <w:rsid w:val="00A93A00"/>
    <w:rsid w:val="00A93A95"/>
    <w:rsid w:val="00A93C7E"/>
    <w:rsid w:val="00A9441D"/>
    <w:rsid w:val="00A9496B"/>
    <w:rsid w:val="00A94EB3"/>
    <w:rsid w:val="00A95032"/>
    <w:rsid w:val="00A95815"/>
    <w:rsid w:val="00A95836"/>
    <w:rsid w:val="00A95E3B"/>
    <w:rsid w:val="00A963C4"/>
    <w:rsid w:val="00A9675B"/>
    <w:rsid w:val="00A9695C"/>
    <w:rsid w:val="00A96A9C"/>
    <w:rsid w:val="00A96AE9"/>
    <w:rsid w:val="00A96D09"/>
    <w:rsid w:val="00A96D42"/>
    <w:rsid w:val="00A96EE1"/>
    <w:rsid w:val="00A9714A"/>
    <w:rsid w:val="00A97E7D"/>
    <w:rsid w:val="00A97F73"/>
    <w:rsid w:val="00AA006A"/>
    <w:rsid w:val="00AA0273"/>
    <w:rsid w:val="00AA03F8"/>
    <w:rsid w:val="00AA059A"/>
    <w:rsid w:val="00AA0AA6"/>
    <w:rsid w:val="00AA0B37"/>
    <w:rsid w:val="00AA1BAD"/>
    <w:rsid w:val="00AA1E87"/>
    <w:rsid w:val="00AA1EC6"/>
    <w:rsid w:val="00AA2A5D"/>
    <w:rsid w:val="00AA2D66"/>
    <w:rsid w:val="00AA2E36"/>
    <w:rsid w:val="00AA32A0"/>
    <w:rsid w:val="00AA3470"/>
    <w:rsid w:val="00AA41D6"/>
    <w:rsid w:val="00AA45A3"/>
    <w:rsid w:val="00AA462D"/>
    <w:rsid w:val="00AA48A0"/>
    <w:rsid w:val="00AA48E8"/>
    <w:rsid w:val="00AA5010"/>
    <w:rsid w:val="00AA507E"/>
    <w:rsid w:val="00AA5111"/>
    <w:rsid w:val="00AA5904"/>
    <w:rsid w:val="00AA5A88"/>
    <w:rsid w:val="00AA5C2B"/>
    <w:rsid w:val="00AA5E3B"/>
    <w:rsid w:val="00AA606B"/>
    <w:rsid w:val="00AA621C"/>
    <w:rsid w:val="00AA621F"/>
    <w:rsid w:val="00AA667E"/>
    <w:rsid w:val="00AA66B5"/>
    <w:rsid w:val="00AA6753"/>
    <w:rsid w:val="00AA68B1"/>
    <w:rsid w:val="00AA7464"/>
    <w:rsid w:val="00AA760D"/>
    <w:rsid w:val="00AA7B5B"/>
    <w:rsid w:val="00AB049D"/>
    <w:rsid w:val="00AB050B"/>
    <w:rsid w:val="00AB067A"/>
    <w:rsid w:val="00AB0EA8"/>
    <w:rsid w:val="00AB1680"/>
    <w:rsid w:val="00AB202A"/>
    <w:rsid w:val="00AB20FF"/>
    <w:rsid w:val="00AB2822"/>
    <w:rsid w:val="00AB2955"/>
    <w:rsid w:val="00AB2A56"/>
    <w:rsid w:val="00AB2D99"/>
    <w:rsid w:val="00AB2FFB"/>
    <w:rsid w:val="00AB35D4"/>
    <w:rsid w:val="00AB3827"/>
    <w:rsid w:val="00AB3890"/>
    <w:rsid w:val="00AB3B65"/>
    <w:rsid w:val="00AB3D9E"/>
    <w:rsid w:val="00AB4188"/>
    <w:rsid w:val="00AB4482"/>
    <w:rsid w:val="00AB47C0"/>
    <w:rsid w:val="00AB4A91"/>
    <w:rsid w:val="00AB683D"/>
    <w:rsid w:val="00AB6C4D"/>
    <w:rsid w:val="00AB6CA5"/>
    <w:rsid w:val="00AB6EC2"/>
    <w:rsid w:val="00AB6F15"/>
    <w:rsid w:val="00AB70B4"/>
    <w:rsid w:val="00AB7131"/>
    <w:rsid w:val="00AB7373"/>
    <w:rsid w:val="00AB73CE"/>
    <w:rsid w:val="00AB766D"/>
    <w:rsid w:val="00AB77CF"/>
    <w:rsid w:val="00AB7AA8"/>
    <w:rsid w:val="00AB7FA6"/>
    <w:rsid w:val="00AC0005"/>
    <w:rsid w:val="00AC0215"/>
    <w:rsid w:val="00AC072B"/>
    <w:rsid w:val="00AC0DAA"/>
    <w:rsid w:val="00AC134C"/>
    <w:rsid w:val="00AC13F2"/>
    <w:rsid w:val="00AC1477"/>
    <w:rsid w:val="00AC154C"/>
    <w:rsid w:val="00AC2078"/>
    <w:rsid w:val="00AC21AD"/>
    <w:rsid w:val="00AC29D0"/>
    <w:rsid w:val="00AC2BAF"/>
    <w:rsid w:val="00AC2F34"/>
    <w:rsid w:val="00AC2F44"/>
    <w:rsid w:val="00AC32B9"/>
    <w:rsid w:val="00AC3683"/>
    <w:rsid w:val="00AC3924"/>
    <w:rsid w:val="00AC3DDA"/>
    <w:rsid w:val="00AC3F28"/>
    <w:rsid w:val="00AC48A7"/>
    <w:rsid w:val="00AC4971"/>
    <w:rsid w:val="00AC4DE0"/>
    <w:rsid w:val="00AC525B"/>
    <w:rsid w:val="00AC5288"/>
    <w:rsid w:val="00AC58A2"/>
    <w:rsid w:val="00AC5B6C"/>
    <w:rsid w:val="00AC5CDE"/>
    <w:rsid w:val="00AC6121"/>
    <w:rsid w:val="00AC61A0"/>
    <w:rsid w:val="00AC6366"/>
    <w:rsid w:val="00AC69A1"/>
    <w:rsid w:val="00AC69F8"/>
    <w:rsid w:val="00AC6A0B"/>
    <w:rsid w:val="00AC6A2C"/>
    <w:rsid w:val="00AC6DF5"/>
    <w:rsid w:val="00AC6FDF"/>
    <w:rsid w:val="00AC736B"/>
    <w:rsid w:val="00AC75A0"/>
    <w:rsid w:val="00AC7740"/>
    <w:rsid w:val="00AC7E03"/>
    <w:rsid w:val="00AC7F2D"/>
    <w:rsid w:val="00AC7FCD"/>
    <w:rsid w:val="00AD04A5"/>
    <w:rsid w:val="00AD0571"/>
    <w:rsid w:val="00AD05A7"/>
    <w:rsid w:val="00AD09E5"/>
    <w:rsid w:val="00AD128D"/>
    <w:rsid w:val="00AD1807"/>
    <w:rsid w:val="00AD1977"/>
    <w:rsid w:val="00AD1AE6"/>
    <w:rsid w:val="00AD1AEE"/>
    <w:rsid w:val="00AD1BAE"/>
    <w:rsid w:val="00AD1BCB"/>
    <w:rsid w:val="00AD1BF0"/>
    <w:rsid w:val="00AD1E9E"/>
    <w:rsid w:val="00AD2349"/>
    <w:rsid w:val="00AD249D"/>
    <w:rsid w:val="00AD280A"/>
    <w:rsid w:val="00AD320B"/>
    <w:rsid w:val="00AD34CE"/>
    <w:rsid w:val="00AD34F9"/>
    <w:rsid w:val="00AD38F8"/>
    <w:rsid w:val="00AD3AFD"/>
    <w:rsid w:val="00AD3C2B"/>
    <w:rsid w:val="00AD3D53"/>
    <w:rsid w:val="00AD3FEB"/>
    <w:rsid w:val="00AD4054"/>
    <w:rsid w:val="00AD407A"/>
    <w:rsid w:val="00AD42C2"/>
    <w:rsid w:val="00AD450E"/>
    <w:rsid w:val="00AD50FE"/>
    <w:rsid w:val="00AD5290"/>
    <w:rsid w:val="00AD56ED"/>
    <w:rsid w:val="00AD5773"/>
    <w:rsid w:val="00AD5BDF"/>
    <w:rsid w:val="00AD5DEC"/>
    <w:rsid w:val="00AD5EB7"/>
    <w:rsid w:val="00AD617E"/>
    <w:rsid w:val="00AD62F6"/>
    <w:rsid w:val="00AD632E"/>
    <w:rsid w:val="00AD6596"/>
    <w:rsid w:val="00AD6800"/>
    <w:rsid w:val="00AD74C1"/>
    <w:rsid w:val="00AD7533"/>
    <w:rsid w:val="00AD777F"/>
    <w:rsid w:val="00AD797A"/>
    <w:rsid w:val="00AD7AD4"/>
    <w:rsid w:val="00AE03EF"/>
    <w:rsid w:val="00AE051C"/>
    <w:rsid w:val="00AE06BF"/>
    <w:rsid w:val="00AE0DF9"/>
    <w:rsid w:val="00AE18FB"/>
    <w:rsid w:val="00AE2402"/>
    <w:rsid w:val="00AE2467"/>
    <w:rsid w:val="00AE2D60"/>
    <w:rsid w:val="00AE2FEB"/>
    <w:rsid w:val="00AE3216"/>
    <w:rsid w:val="00AE3660"/>
    <w:rsid w:val="00AE36CA"/>
    <w:rsid w:val="00AE386C"/>
    <w:rsid w:val="00AE388B"/>
    <w:rsid w:val="00AE3ADB"/>
    <w:rsid w:val="00AE3C23"/>
    <w:rsid w:val="00AE3D96"/>
    <w:rsid w:val="00AE4113"/>
    <w:rsid w:val="00AE41AA"/>
    <w:rsid w:val="00AE439A"/>
    <w:rsid w:val="00AE44C4"/>
    <w:rsid w:val="00AE4BC9"/>
    <w:rsid w:val="00AE4C2C"/>
    <w:rsid w:val="00AE505D"/>
    <w:rsid w:val="00AE5334"/>
    <w:rsid w:val="00AE594C"/>
    <w:rsid w:val="00AE5B19"/>
    <w:rsid w:val="00AE5D8D"/>
    <w:rsid w:val="00AE60B0"/>
    <w:rsid w:val="00AE633C"/>
    <w:rsid w:val="00AE644D"/>
    <w:rsid w:val="00AE6B2F"/>
    <w:rsid w:val="00AE6B97"/>
    <w:rsid w:val="00AE6BC9"/>
    <w:rsid w:val="00AE7013"/>
    <w:rsid w:val="00AE721D"/>
    <w:rsid w:val="00AE789C"/>
    <w:rsid w:val="00AE7929"/>
    <w:rsid w:val="00AF0117"/>
    <w:rsid w:val="00AF0481"/>
    <w:rsid w:val="00AF04C4"/>
    <w:rsid w:val="00AF085B"/>
    <w:rsid w:val="00AF08B1"/>
    <w:rsid w:val="00AF0B0D"/>
    <w:rsid w:val="00AF11C4"/>
    <w:rsid w:val="00AF1440"/>
    <w:rsid w:val="00AF1939"/>
    <w:rsid w:val="00AF1A33"/>
    <w:rsid w:val="00AF2401"/>
    <w:rsid w:val="00AF34AC"/>
    <w:rsid w:val="00AF34EE"/>
    <w:rsid w:val="00AF37B8"/>
    <w:rsid w:val="00AF3935"/>
    <w:rsid w:val="00AF46B0"/>
    <w:rsid w:val="00AF49FF"/>
    <w:rsid w:val="00AF4EEE"/>
    <w:rsid w:val="00AF4F08"/>
    <w:rsid w:val="00AF54E4"/>
    <w:rsid w:val="00AF5699"/>
    <w:rsid w:val="00AF5AE4"/>
    <w:rsid w:val="00AF5C0E"/>
    <w:rsid w:val="00AF5FA9"/>
    <w:rsid w:val="00AF6152"/>
    <w:rsid w:val="00AF656C"/>
    <w:rsid w:val="00AF6644"/>
    <w:rsid w:val="00AF69BD"/>
    <w:rsid w:val="00AF6E6F"/>
    <w:rsid w:val="00AF7704"/>
    <w:rsid w:val="00AF77F4"/>
    <w:rsid w:val="00AF79CB"/>
    <w:rsid w:val="00AF7CF8"/>
    <w:rsid w:val="00B001D5"/>
    <w:rsid w:val="00B00263"/>
    <w:rsid w:val="00B003DA"/>
    <w:rsid w:val="00B00923"/>
    <w:rsid w:val="00B01158"/>
    <w:rsid w:val="00B01771"/>
    <w:rsid w:val="00B0196B"/>
    <w:rsid w:val="00B01B13"/>
    <w:rsid w:val="00B01E05"/>
    <w:rsid w:val="00B022E5"/>
    <w:rsid w:val="00B02DB0"/>
    <w:rsid w:val="00B030EC"/>
    <w:rsid w:val="00B03CAA"/>
    <w:rsid w:val="00B04616"/>
    <w:rsid w:val="00B0469C"/>
    <w:rsid w:val="00B04F94"/>
    <w:rsid w:val="00B054EA"/>
    <w:rsid w:val="00B057F5"/>
    <w:rsid w:val="00B06A50"/>
    <w:rsid w:val="00B06F07"/>
    <w:rsid w:val="00B070B8"/>
    <w:rsid w:val="00B0718D"/>
    <w:rsid w:val="00B071C9"/>
    <w:rsid w:val="00B074BF"/>
    <w:rsid w:val="00B075E1"/>
    <w:rsid w:val="00B076E6"/>
    <w:rsid w:val="00B07D28"/>
    <w:rsid w:val="00B10043"/>
    <w:rsid w:val="00B103C0"/>
    <w:rsid w:val="00B10877"/>
    <w:rsid w:val="00B108AD"/>
    <w:rsid w:val="00B10BCE"/>
    <w:rsid w:val="00B11479"/>
    <w:rsid w:val="00B1160C"/>
    <w:rsid w:val="00B1169A"/>
    <w:rsid w:val="00B11D2E"/>
    <w:rsid w:val="00B11F0D"/>
    <w:rsid w:val="00B12470"/>
    <w:rsid w:val="00B1264A"/>
    <w:rsid w:val="00B12675"/>
    <w:rsid w:val="00B12BDD"/>
    <w:rsid w:val="00B12F61"/>
    <w:rsid w:val="00B14E4C"/>
    <w:rsid w:val="00B14FCD"/>
    <w:rsid w:val="00B15231"/>
    <w:rsid w:val="00B15DAB"/>
    <w:rsid w:val="00B15F69"/>
    <w:rsid w:val="00B1622E"/>
    <w:rsid w:val="00B16392"/>
    <w:rsid w:val="00B165FC"/>
    <w:rsid w:val="00B166FE"/>
    <w:rsid w:val="00B17C48"/>
    <w:rsid w:val="00B17FE4"/>
    <w:rsid w:val="00B200CC"/>
    <w:rsid w:val="00B204BF"/>
    <w:rsid w:val="00B20916"/>
    <w:rsid w:val="00B20AF2"/>
    <w:rsid w:val="00B20CFD"/>
    <w:rsid w:val="00B20EE5"/>
    <w:rsid w:val="00B21273"/>
    <w:rsid w:val="00B21842"/>
    <w:rsid w:val="00B21923"/>
    <w:rsid w:val="00B2197F"/>
    <w:rsid w:val="00B21BE1"/>
    <w:rsid w:val="00B223E2"/>
    <w:rsid w:val="00B2284F"/>
    <w:rsid w:val="00B22E13"/>
    <w:rsid w:val="00B22E51"/>
    <w:rsid w:val="00B23222"/>
    <w:rsid w:val="00B2378C"/>
    <w:rsid w:val="00B237DD"/>
    <w:rsid w:val="00B23B52"/>
    <w:rsid w:val="00B23BE7"/>
    <w:rsid w:val="00B24FAC"/>
    <w:rsid w:val="00B255B4"/>
    <w:rsid w:val="00B2585D"/>
    <w:rsid w:val="00B2589C"/>
    <w:rsid w:val="00B25BA3"/>
    <w:rsid w:val="00B25ED9"/>
    <w:rsid w:val="00B260E1"/>
    <w:rsid w:val="00B2630F"/>
    <w:rsid w:val="00B2670C"/>
    <w:rsid w:val="00B26AAF"/>
    <w:rsid w:val="00B2722D"/>
    <w:rsid w:val="00B274A8"/>
    <w:rsid w:val="00B275A4"/>
    <w:rsid w:val="00B27A21"/>
    <w:rsid w:val="00B27AB4"/>
    <w:rsid w:val="00B27C86"/>
    <w:rsid w:val="00B27F89"/>
    <w:rsid w:val="00B30096"/>
    <w:rsid w:val="00B31139"/>
    <w:rsid w:val="00B314FD"/>
    <w:rsid w:val="00B3166F"/>
    <w:rsid w:val="00B31CDF"/>
    <w:rsid w:val="00B328C8"/>
    <w:rsid w:val="00B332E0"/>
    <w:rsid w:val="00B33ED9"/>
    <w:rsid w:val="00B33FA1"/>
    <w:rsid w:val="00B346D4"/>
    <w:rsid w:val="00B34DB3"/>
    <w:rsid w:val="00B355FB"/>
    <w:rsid w:val="00B35AD5"/>
    <w:rsid w:val="00B35EC0"/>
    <w:rsid w:val="00B3677A"/>
    <w:rsid w:val="00B36804"/>
    <w:rsid w:val="00B36A3C"/>
    <w:rsid w:val="00B36EF3"/>
    <w:rsid w:val="00B378F1"/>
    <w:rsid w:val="00B37AED"/>
    <w:rsid w:val="00B37CD4"/>
    <w:rsid w:val="00B4031D"/>
    <w:rsid w:val="00B40957"/>
    <w:rsid w:val="00B40A55"/>
    <w:rsid w:val="00B413B3"/>
    <w:rsid w:val="00B4151F"/>
    <w:rsid w:val="00B419B4"/>
    <w:rsid w:val="00B41B3D"/>
    <w:rsid w:val="00B42788"/>
    <w:rsid w:val="00B42970"/>
    <w:rsid w:val="00B42B10"/>
    <w:rsid w:val="00B42E12"/>
    <w:rsid w:val="00B432B4"/>
    <w:rsid w:val="00B43515"/>
    <w:rsid w:val="00B43D03"/>
    <w:rsid w:val="00B44232"/>
    <w:rsid w:val="00B44895"/>
    <w:rsid w:val="00B448F2"/>
    <w:rsid w:val="00B4495B"/>
    <w:rsid w:val="00B44A93"/>
    <w:rsid w:val="00B44B93"/>
    <w:rsid w:val="00B451B3"/>
    <w:rsid w:val="00B454D4"/>
    <w:rsid w:val="00B45525"/>
    <w:rsid w:val="00B45816"/>
    <w:rsid w:val="00B45C52"/>
    <w:rsid w:val="00B464B1"/>
    <w:rsid w:val="00B465E0"/>
    <w:rsid w:val="00B46796"/>
    <w:rsid w:val="00B468DA"/>
    <w:rsid w:val="00B46ADF"/>
    <w:rsid w:val="00B46B85"/>
    <w:rsid w:val="00B46BF3"/>
    <w:rsid w:val="00B46FB4"/>
    <w:rsid w:val="00B47049"/>
    <w:rsid w:val="00B47165"/>
    <w:rsid w:val="00B474C6"/>
    <w:rsid w:val="00B47586"/>
    <w:rsid w:val="00B47E7D"/>
    <w:rsid w:val="00B50009"/>
    <w:rsid w:val="00B5019F"/>
    <w:rsid w:val="00B507D4"/>
    <w:rsid w:val="00B50987"/>
    <w:rsid w:val="00B51312"/>
    <w:rsid w:val="00B51A69"/>
    <w:rsid w:val="00B526C5"/>
    <w:rsid w:val="00B526CE"/>
    <w:rsid w:val="00B52822"/>
    <w:rsid w:val="00B52EFC"/>
    <w:rsid w:val="00B530FD"/>
    <w:rsid w:val="00B53564"/>
    <w:rsid w:val="00B537D9"/>
    <w:rsid w:val="00B53AB8"/>
    <w:rsid w:val="00B5410B"/>
    <w:rsid w:val="00B54770"/>
    <w:rsid w:val="00B5486B"/>
    <w:rsid w:val="00B54DBC"/>
    <w:rsid w:val="00B55193"/>
    <w:rsid w:val="00B5533A"/>
    <w:rsid w:val="00B556FF"/>
    <w:rsid w:val="00B55E10"/>
    <w:rsid w:val="00B56423"/>
    <w:rsid w:val="00B56781"/>
    <w:rsid w:val="00B568A8"/>
    <w:rsid w:val="00B56FC0"/>
    <w:rsid w:val="00B5700F"/>
    <w:rsid w:val="00B576EF"/>
    <w:rsid w:val="00B57B92"/>
    <w:rsid w:val="00B57CB3"/>
    <w:rsid w:val="00B6007E"/>
    <w:rsid w:val="00B600BD"/>
    <w:rsid w:val="00B601E9"/>
    <w:rsid w:val="00B605C6"/>
    <w:rsid w:val="00B606B3"/>
    <w:rsid w:val="00B614DD"/>
    <w:rsid w:val="00B6157B"/>
    <w:rsid w:val="00B616A9"/>
    <w:rsid w:val="00B61776"/>
    <w:rsid w:val="00B61F2D"/>
    <w:rsid w:val="00B624A1"/>
    <w:rsid w:val="00B6260C"/>
    <w:rsid w:val="00B62675"/>
    <w:rsid w:val="00B62771"/>
    <w:rsid w:val="00B629EF"/>
    <w:rsid w:val="00B62F3A"/>
    <w:rsid w:val="00B637BF"/>
    <w:rsid w:val="00B63E80"/>
    <w:rsid w:val="00B63F32"/>
    <w:rsid w:val="00B64968"/>
    <w:rsid w:val="00B64B0E"/>
    <w:rsid w:val="00B64B35"/>
    <w:rsid w:val="00B64C70"/>
    <w:rsid w:val="00B64F2A"/>
    <w:rsid w:val="00B64F3B"/>
    <w:rsid w:val="00B65117"/>
    <w:rsid w:val="00B6511C"/>
    <w:rsid w:val="00B65D0C"/>
    <w:rsid w:val="00B66173"/>
    <w:rsid w:val="00B669B0"/>
    <w:rsid w:val="00B66EAA"/>
    <w:rsid w:val="00B6715D"/>
    <w:rsid w:val="00B67984"/>
    <w:rsid w:val="00B67C15"/>
    <w:rsid w:val="00B67F77"/>
    <w:rsid w:val="00B67F78"/>
    <w:rsid w:val="00B70B37"/>
    <w:rsid w:val="00B70D9C"/>
    <w:rsid w:val="00B710C2"/>
    <w:rsid w:val="00B71480"/>
    <w:rsid w:val="00B717AF"/>
    <w:rsid w:val="00B71E41"/>
    <w:rsid w:val="00B724B1"/>
    <w:rsid w:val="00B72504"/>
    <w:rsid w:val="00B7265F"/>
    <w:rsid w:val="00B727BE"/>
    <w:rsid w:val="00B729F7"/>
    <w:rsid w:val="00B729F8"/>
    <w:rsid w:val="00B72F54"/>
    <w:rsid w:val="00B73126"/>
    <w:rsid w:val="00B7366A"/>
    <w:rsid w:val="00B73844"/>
    <w:rsid w:val="00B7421F"/>
    <w:rsid w:val="00B742C5"/>
    <w:rsid w:val="00B74437"/>
    <w:rsid w:val="00B746DD"/>
    <w:rsid w:val="00B74E3D"/>
    <w:rsid w:val="00B75080"/>
    <w:rsid w:val="00B7518A"/>
    <w:rsid w:val="00B756A0"/>
    <w:rsid w:val="00B75F1B"/>
    <w:rsid w:val="00B76031"/>
    <w:rsid w:val="00B76338"/>
    <w:rsid w:val="00B764B5"/>
    <w:rsid w:val="00B765EE"/>
    <w:rsid w:val="00B76802"/>
    <w:rsid w:val="00B76C53"/>
    <w:rsid w:val="00B76D14"/>
    <w:rsid w:val="00B77098"/>
    <w:rsid w:val="00B77166"/>
    <w:rsid w:val="00B772A8"/>
    <w:rsid w:val="00B77C7C"/>
    <w:rsid w:val="00B77D7D"/>
    <w:rsid w:val="00B77FA6"/>
    <w:rsid w:val="00B801B6"/>
    <w:rsid w:val="00B80281"/>
    <w:rsid w:val="00B80545"/>
    <w:rsid w:val="00B805DC"/>
    <w:rsid w:val="00B808DB"/>
    <w:rsid w:val="00B8094C"/>
    <w:rsid w:val="00B80DC8"/>
    <w:rsid w:val="00B80F86"/>
    <w:rsid w:val="00B8107B"/>
    <w:rsid w:val="00B81A05"/>
    <w:rsid w:val="00B81D8E"/>
    <w:rsid w:val="00B82132"/>
    <w:rsid w:val="00B826AC"/>
    <w:rsid w:val="00B8271E"/>
    <w:rsid w:val="00B828F4"/>
    <w:rsid w:val="00B82BE0"/>
    <w:rsid w:val="00B82D73"/>
    <w:rsid w:val="00B82D8D"/>
    <w:rsid w:val="00B82DCF"/>
    <w:rsid w:val="00B8362A"/>
    <w:rsid w:val="00B837CD"/>
    <w:rsid w:val="00B83BF5"/>
    <w:rsid w:val="00B83F1A"/>
    <w:rsid w:val="00B83FC4"/>
    <w:rsid w:val="00B84303"/>
    <w:rsid w:val="00B846D4"/>
    <w:rsid w:val="00B8480E"/>
    <w:rsid w:val="00B84A51"/>
    <w:rsid w:val="00B84D0D"/>
    <w:rsid w:val="00B84DAC"/>
    <w:rsid w:val="00B85275"/>
    <w:rsid w:val="00B854BB"/>
    <w:rsid w:val="00B8569C"/>
    <w:rsid w:val="00B856D2"/>
    <w:rsid w:val="00B856F7"/>
    <w:rsid w:val="00B85CC1"/>
    <w:rsid w:val="00B85E31"/>
    <w:rsid w:val="00B8631D"/>
    <w:rsid w:val="00B8634B"/>
    <w:rsid w:val="00B86459"/>
    <w:rsid w:val="00B86961"/>
    <w:rsid w:val="00B869DF"/>
    <w:rsid w:val="00B8704A"/>
    <w:rsid w:val="00B87398"/>
    <w:rsid w:val="00B90155"/>
    <w:rsid w:val="00B90350"/>
    <w:rsid w:val="00B90356"/>
    <w:rsid w:val="00B90872"/>
    <w:rsid w:val="00B91613"/>
    <w:rsid w:val="00B91665"/>
    <w:rsid w:val="00B925EC"/>
    <w:rsid w:val="00B92617"/>
    <w:rsid w:val="00B927BE"/>
    <w:rsid w:val="00B9281F"/>
    <w:rsid w:val="00B92956"/>
    <w:rsid w:val="00B92A93"/>
    <w:rsid w:val="00B930D6"/>
    <w:rsid w:val="00B93747"/>
    <w:rsid w:val="00B9388D"/>
    <w:rsid w:val="00B942D8"/>
    <w:rsid w:val="00B94C99"/>
    <w:rsid w:val="00B94E71"/>
    <w:rsid w:val="00B95047"/>
    <w:rsid w:val="00B95371"/>
    <w:rsid w:val="00B965C2"/>
    <w:rsid w:val="00B9777F"/>
    <w:rsid w:val="00B97A01"/>
    <w:rsid w:val="00B97CBB"/>
    <w:rsid w:val="00B97EE1"/>
    <w:rsid w:val="00B97F87"/>
    <w:rsid w:val="00BA037C"/>
    <w:rsid w:val="00BA0783"/>
    <w:rsid w:val="00BA10AC"/>
    <w:rsid w:val="00BA16EC"/>
    <w:rsid w:val="00BA172F"/>
    <w:rsid w:val="00BA1888"/>
    <w:rsid w:val="00BA1A20"/>
    <w:rsid w:val="00BA1B41"/>
    <w:rsid w:val="00BA1ECE"/>
    <w:rsid w:val="00BA227B"/>
    <w:rsid w:val="00BA2559"/>
    <w:rsid w:val="00BA25FD"/>
    <w:rsid w:val="00BA27DE"/>
    <w:rsid w:val="00BA28E5"/>
    <w:rsid w:val="00BA2A16"/>
    <w:rsid w:val="00BA2CFB"/>
    <w:rsid w:val="00BA2CFE"/>
    <w:rsid w:val="00BA2F33"/>
    <w:rsid w:val="00BA3541"/>
    <w:rsid w:val="00BA399A"/>
    <w:rsid w:val="00BA3E1B"/>
    <w:rsid w:val="00BA4119"/>
    <w:rsid w:val="00BA41E3"/>
    <w:rsid w:val="00BA49CD"/>
    <w:rsid w:val="00BA4D1C"/>
    <w:rsid w:val="00BA52FE"/>
    <w:rsid w:val="00BA5321"/>
    <w:rsid w:val="00BA57E8"/>
    <w:rsid w:val="00BA5CA0"/>
    <w:rsid w:val="00BA5E0B"/>
    <w:rsid w:val="00BA61AB"/>
    <w:rsid w:val="00BA6252"/>
    <w:rsid w:val="00BA670F"/>
    <w:rsid w:val="00BA6725"/>
    <w:rsid w:val="00BA67CF"/>
    <w:rsid w:val="00BA6874"/>
    <w:rsid w:val="00BA6908"/>
    <w:rsid w:val="00BA7852"/>
    <w:rsid w:val="00BA7A43"/>
    <w:rsid w:val="00BA7C37"/>
    <w:rsid w:val="00BA7DF6"/>
    <w:rsid w:val="00BB009B"/>
    <w:rsid w:val="00BB01BE"/>
    <w:rsid w:val="00BB0E0E"/>
    <w:rsid w:val="00BB1B01"/>
    <w:rsid w:val="00BB2AC4"/>
    <w:rsid w:val="00BB2C04"/>
    <w:rsid w:val="00BB2CF2"/>
    <w:rsid w:val="00BB34A5"/>
    <w:rsid w:val="00BB39D8"/>
    <w:rsid w:val="00BB3DF6"/>
    <w:rsid w:val="00BB4044"/>
    <w:rsid w:val="00BB41A6"/>
    <w:rsid w:val="00BB4324"/>
    <w:rsid w:val="00BB454F"/>
    <w:rsid w:val="00BB4699"/>
    <w:rsid w:val="00BB4CB7"/>
    <w:rsid w:val="00BB4FCC"/>
    <w:rsid w:val="00BB53A1"/>
    <w:rsid w:val="00BB543E"/>
    <w:rsid w:val="00BB5582"/>
    <w:rsid w:val="00BB589B"/>
    <w:rsid w:val="00BB5B8B"/>
    <w:rsid w:val="00BB5F46"/>
    <w:rsid w:val="00BB6374"/>
    <w:rsid w:val="00BB65CC"/>
    <w:rsid w:val="00BB6A07"/>
    <w:rsid w:val="00BB6D46"/>
    <w:rsid w:val="00BB70CA"/>
    <w:rsid w:val="00BB7607"/>
    <w:rsid w:val="00BB76F2"/>
    <w:rsid w:val="00BB7BA2"/>
    <w:rsid w:val="00BB7D67"/>
    <w:rsid w:val="00BB7EF6"/>
    <w:rsid w:val="00BC01CE"/>
    <w:rsid w:val="00BC08B6"/>
    <w:rsid w:val="00BC0907"/>
    <w:rsid w:val="00BC115E"/>
    <w:rsid w:val="00BC11BF"/>
    <w:rsid w:val="00BC149C"/>
    <w:rsid w:val="00BC14D2"/>
    <w:rsid w:val="00BC154E"/>
    <w:rsid w:val="00BC1963"/>
    <w:rsid w:val="00BC19CB"/>
    <w:rsid w:val="00BC1B57"/>
    <w:rsid w:val="00BC1CD9"/>
    <w:rsid w:val="00BC1D2C"/>
    <w:rsid w:val="00BC1EF7"/>
    <w:rsid w:val="00BC2412"/>
    <w:rsid w:val="00BC281F"/>
    <w:rsid w:val="00BC2877"/>
    <w:rsid w:val="00BC28F1"/>
    <w:rsid w:val="00BC2AA7"/>
    <w:rsid w:val="00BC2C37"/>
    <w:rsid w:val="00BC2E79"/>
    <w:rsid w:val="00BC2FC5"/>
    <w:rsid w:val="00BC30F6"/>
    <w:rsid w:val="00BC354A"/>
    <w:rsid w:val="00BC3BF6"/>
    <w:rsid w:val="00BC3C1C"/>
    <w:rsid w:val="00BC3C3D"/>
    <w:rsid w:val="00BC3C5F"/>
    <w:rsid w:val="00BC3CA2"/>
    <w:rsid w:val="00BC414A"/>
    <w:rsid w:val="00BC4398"/>
    <w:rsid w:val="00BC47C3"/>
    <w:rsid w:val="00BC4AD0"/>
    <w:rsid w:val="00BC4AE2"/>
    <w:rsid w:val="00BC4BD8"/>
    <w:rsid w:val="00BC4C1F"/>
    <w:rsid w:val="00BC4C66"/>
    <w:rsid w:val="00BC4E17"/>
    <w:rsid w:val="00BC5066"/>
    <w:rsid w:val="00BC5427"/>
    <w:rsid w:val="00BC563F"/>
    <w:rsid w:val="00BC5733"/>
    <w:rsid w:val="00BC573B"/>
    <w:rsid w:val="00BC68DF"/>
    <w:rsid w:val="00BC6B0D"/>
    <w:rsid w:val="00BC7292"/>
    <w:rsid w:val="00BC7963"/>
    <w:rsid w:val="00BC7B03"/>
    <w:rsid w:val="00BC7B89"/>
    <w:rsid w:val="00BD02D7"/>
    <w:rsid w:val="00BD0EAE"/>
    <w:rsid w:val="00BD0F94"/>
    <w:rsid w:val="00BD11BF"/>
    <w:rsid w:val="00BD11C3"/>
    <w:rsid w:val="00BD11FF"/>
    <w:rsid w:val="00BD128A"/>
    <w:rsid w:val="00BD22CA"/>
    <w:rsid w:val="00BD2B89"/>
    <w:rsid w:val="00BD2D19"/>
    <w:rsid w:val="00BD375B"/>
    <w:rsid w:val="00BD3773"/>
    <w:rsid w:val="00BD39EE"/>
    <w:rsid w:val="00BD3EFF"/>
    <w:rsid w:val="00BD440D"/>
    <w:rsid w:val="00BD47ED"/>
    <w:rsid w:val="00BD4B79"/>
    <w:rsid w:val="00BD4C73"/>
    <w:rsid w:val="00BD575A"/>
    <w:rsid w:val="00BD6639"/>
    <w:rsid w:val="00BD689D"/>
    <w:rsid w:val="00BD6B16"/>
    <w:rsid w:val="00BD6CCE"/>
    <w:rsid w:val="00BD6D12"/>
    <w:rsid w:val="00BD6D75"/>
    <w:rsid w:val="00BD6E14"/>
    <w:rsid w:val="00BD6ECF"/>
    <w:rsid w:val="00BD7463"/>
    <w:rsid w:val="00BD74B7"/>
    <w:rsid w:val="00BD7841"/>
    <w:rsid w:val="00BD7C81"/>
    <w:rsid w:val="00BD7DEB"/>
    <w:rsid w:val="00BE01E3"/>
    <w:rsid w:val="00BE02CC"/>
    <w:rsid w:val="00BE02F3"/>
    <w:rsid w:val="00BE0AF3"/>
    <w:rsid w:val="00BE0B97"/>
    <w:rsid w:val="00BE0E5B"/>
    <w:rsid w:val="00BE14AA"/>
    <w:rsid w:val="00BE199D"/>
    <w:rsid w:val="00BE2170"/>
    <w:rsid w:val="00BE2383"/>
    <w:rsid w:val="00BE25CA"/>
    <w:rsid w:val="00BE299B"/>
    <w:rsid w:val="00BE2D10"/>
    <w:rsid w:val="00BE2D28"/>
    <w:rsid w:val="00BE3098"/>
    <w:rsid w:val="00BE3224"/>
    <w:rsid w:val="00BE3447"/>
    <w:rsid w:val="00BE3889"/>
    <w:rsid w:val="00BE3A15"/>
    <w:rsid w:val="00BE3A27"/>
    <w:rsid w:val="00BE3D71"/>
    <w:rsid w:val="00BE48BE"/>
    <w:rsid w:val="00BE5718"/>
    <w:rsid w:val="00BE5EAA"/>
    <w:rsid w:val="00BE60D9"/>
    <w:rsid w:val="00BE6966"/>
    <w:rsid w:val="00BE6C40"/>
    <w:rsid w:val="00BE6D34"/>
    <w:rsid w:val="00BE731F"/>
    <w:rsid w:val="00BE7476"/>
    <w:rsid w:val="00BF04BC"/>
    <w:rsid w:val="00BF08F5"/>
    <w:rsid w:val="00BF166E"/>
    <w:rsid w:val="00BF16DE"/>
    <w:rsid w:val="00BF23B8"/>
    <w:rsid w:val="00BF2A5B"/>
    <w:rsid w:val="00BF3B39"/>
    <w:rsid w:val="00BF3CAC"/>
    <w:rsid w:val="00BF41C7"/>
    <w:rsid w:val="00BF4409"/>
    <w:rsid w:val="00BF47C1"/>
    <w:rsid w:val="00BF4C36"/>
    <w:rsid w:val="00BF4DD0"/>
    <w:rsid w:val="00BF4DD6"/>
    <w:rsid w:val="00BF4E0E"/>
    <w:rsid w:val="00BF507F"/>
    <w:rsid w:val="00BF5624"/>
    <w:rsid w:val="00BF5A8B"/>
    <w:rsid w:val="00BF5D5E"/>
    <w:rsid w:val="00BF7961"/>
    <w:rsid w:val="00BF7A15"/>
    <w:rsid w:val="00C000E1"/>
    <w:rsid w:val="00C0065C"/>
    <w:rsid w:val="00C006C1"/>
    <w:rsid w:val="00C00891"/>
    <w:rsid w:val="00C00E2B"/>
    <w:rsid w:val="00C01074"/>
    <w:rsid w:val="00C015D7"/>
    <w:rsid w:val="00C017D1"/>
    <w:rsid w:val="00C01ABE"/>
    <w:rsid w:val="00C01EDB"/>
    <w:rsid w:val="00C023CD"/>
    <w:rsid w:val="00C0252E"/>
    <w:rsid w:val="00C02872"/>
    <w:rsid w:val="00C03062"/>
    <w:rsid w:val="00C0345C"/>
    <w:rsid w:val="00C034A8"/>
    <w:rsid w:val="00C036EF"/>
    <w:rsid w:val="00C036F7"/>
    <w:rsid w:val="00C03B2F"/>
    <w:rsid w:val="00C03C16"/>
    <w:rsid w:val="00C03C8C"/>
    <w:rsid w:val="00C04628"/>
    <w:rsid w:val="00C0465A"/>
    <w:rsid w:val="00C048C8"/>
    <w:rsid w:val="00C049A8"/>
    <w:rsid w:val="00C04BD9"/>
    <w:rsid w:val="00C04D22"/>
    <w:rsid w:val="00C04D66"/>
    <w:rsid w:val="00C05010"/>
    <w:rsid w:val="00C05241"/>
    <w:rsid w:val="00C055FE"/>
    <w:rsid w:val="00C05624"/>
    <w:rsid w:val="00C05B4F"/>
    <w:rsid w:val="00C05FC6"/>
    <w:rsid w:val="00C05FDC"/>
    <w:rsid w:val="00C06452"/>
    <w:rsid w:val="00C06F45"/>
    <w:rsid w:val="00C07998"/>
    <w:rsid w:val="00C07A7E"/>
    <w:rsid w:val="00C07B1D"/>
    <w:rsid w:val="00C07EC2"/>
    <w:rsid w:val="00C07FDE"/>
    <w:rsid w:val="00C102CF"/>
    <w:rsid w:val="00C1032F"/>
    <w:rsid w:val="00C10635"/>
    <w:rsid w:val="00C10F11"/>
    <w:rsid w:val="00C11504"/>
    <w:rsid w:val="00C11574"/>
    <w:rsid w:val="00C116BF"/>
    <w:rsid w:val="00C11B79"/>
    <w:rsid w:val="00C11BB8"/>
    <w:rsid w:val="00C11BCA"/>
    <w:rsid w:val="00C11C6F"/>
    <w:rsid w:val="00C11F63"/>
    <w:rsid w:val="00C1225E"/>
    <w:rsid w:val="00C12972"/>
    <w:rsid w:val="00C12F96"/>
    <w:rsid w:val="00C13047"/>
    <w:rsid w:val="00C133E9"/>
    <w:rsid w:val="00C13569"/>
    <w:rsid w:val="00C13582"/>
    <w:rsid w:val="00C13650"/>
    <w:rsid w:val="00C13775"/>
    <w:rsid w:val="00C139C3"/>
    <w:rsid w:val="00C13A91"/>
    <w:rsid w:val="00C13A93"/>
    <w:rsid w:val="00C13EFA"/>
    <w:rsid w:val="00C14096"/>
    <w:rsid w:val="00C14D20"/>
    <w:rsid w:val="00C14ECD"/>
    <w:rsid w:val="00C14ECE"/>
    <w:rsid w:val="00C15231"/>
    <w:rsid w:val="00C155BE"/>
    <w:rsid w:val="00C156BE"/>
    <w:rsid w:val="00C15998"/>
    <w:rsid w:val="00C15F05"/>
    <w:rsid w:val="00C162B5"/>
    <w:rsid w:val="00C16776"/>
    <w:rsid w:val="00C16CFD"/>
    <w:rsid w:val="00C16D4A"/>
    <w:rsid w:val="00C17075"/>
    <w:rsid w:val="00C176D3"/>
    <w:rsid w:val="00C2028E"/>
    <w:rsid w:val="00C202A8"/>
    <w:rsid w:val="00C2076D"/>
    <w:rsid w:val="00C2084D"/>
    <w:rsid w:val="00C2121B"/>
    <w:rsid w:val="00C21465"/>
    <w:rsid w:val="00C21520"/>
    <w:rsid w:val="00C2165D"/>
    <w:rsid w:val="00C217E6"/>
    <w:rsid w:val="00C2185E"/>
    <w:rsid w:val="00C21AF2"/>
    <w:rsid w:val="00C21E49"/>
    <w:rsid w:val="00C21FF7"/>
    <w:rsid w:val="00C22802"/>
    <w:rsid w:val="00C22B14"/>
    <w:rsid w:val="00C22D23"/>
    <w:rsid w:val="00C232D9"/>
    <w:rsid w:val="00C23304"/>
    <w:rsid w:val="00C2358F"/>
    <w:rsid w:val="00C245DF"/>
    <w:rsid w:val="00C2462A"/>
    <w:rsid w:val="00C24AD7"/>
    <w:rsid w:val="00C24B6C"/>
    <w:rsid w:val="00C24F22"/>
    <w:rsid w:val="00C25086"/>
    <w:rsid w:val="00C2530C"/>
    <w:rsid w:val="00C2550D"/>
    <w:rsid w:val="00C25637"/>
    <w:rsid w:val="00C25B71"/>
    <w:rsid w:val="00C25BBC"/>
    <w:rsid w:val="00C25BF8"/>
    <w:rsid w:val="00C25EC4"/>
    <w:rsid w:val="00C25EE6"/>
    <w:rsid w:val="00C2613B"/>
    <w:rsid w:val="00C26247"/>
    <w:rsid w:val="00C262EE"/>
    <w:rsid w:val="00C26934"/>
    <w:rsid w:val="00C26BFF"/>
    <w:rsid w:val="00C2724F"/>
    <w:rsid w:val="00C2727D"/>
    <w:rsid w:val="00C275BC"/>
    <w:rsid w:val="00C27B9C"/>
    <w:rsid w:val="00C27CCD"/>
    <w:rsid w:val="00C3028C"/>
    <w:rsid w:val="00C30CEE"/>
    <w:rsid w:val="00C310DC"/>
    <w:rsid w:val="00C31107"/>
    <w:rsid w:val="00C3144A"/>
    <w:rsid w:val="00C31634"/>
    <w:rsid w:val="00C3187E"/>
    <w:rsid w:val="00C318D8"/>
    <w:rsid w:val="00C31A65"/>
    <w:rsid w:val="00C323DD"/>
    <w:rsid w:val="00C32B8F"/>
    <w:rsid w:val="00C32F7B"/>
    <w:rsid w:val="00C33020"/>
    <w:rsid w:val="00C330D2"/>
    <w:rsid w:val="00C3319D"/>
    <w:rsid w:val="00C337FD"/>
    <w:rsid w:val="00C34229"/>
    <w:rsid w:val="00C342E9"/>
    <w:rsid w:val="00C34599"/>
    <w:rsid w:val="00C34706"/>
    <w:rsid w:val="00C347B7"/>
    <w:rsid w:val="00C34A20"/>
    <w:rsid w:val="00C34ABD"/>
    <w:rsid w:val="00C34BB3"/>
    <w:rsid w:val="00C34BD4"/>
    <w:rsid w:val="00C35060"/>
    <w:rsid w:val="00C35531"/>
    <w:rsid w:val="00C35686"/>
    <w:rsid w:val="00C35F63"/>
    <w:rsid w:val="00C35FD2"/>
    <w:rsid w:val="00C3612E"/>
    <w:rsid w:val="00C36141"/>
    <w:rsid w:val="00C3687B"/>
    <w:rsid w:val="00C36BDE"/>
    <w:rsid w:val="00C36ED9"/>
    <w:rsid w:val="00C376B7"/>
    <w:rsid w:val="00C4009C"/>
    <w:rsid w:val="00C405F2"/>
    <w:rsid w:val="00C406EC"/>
    <w:rsid w:val="00C40872"/>
    <w:rsid w:val="00C40BF3"/>
    <w:rsid w:val="00C40DBF"/>
    <w:rsid w:val="00C40DF8"/>
    <w:rsid w:val="00C41311"/>
    <w:rsid w:val="00C41642"/>
    <w:rsid w:val="00C416A5"/>
    <w:rsid w:val="00C42335"/>
    <w:rsid w:val="00C425F8"/>
    <w:rsid w:val="00C4288E"/>
    <w:rsid w:val="00C42AE6"/>
    <w:rsid w:val="00C42C1F"/>
    <w:rsid w:val="00C42C63"/>
    <w:rsid w:val="00C432B1"/>
    <w:rsid w:val="00C43429"/>
    <w:rsid w:val="00C43758"/>
    <w:rsid w:val="00C4383B"/>
    <w:rsid w:val="00C4389D"/>
    <w:rsid w:val="00C43B0C"/>
    <w:rsid w:val="00C43C89"/>
    <w:rsid w:val="00C43FF5"/>
    <w:rsid w:val="00C44864"/>
    <w:rsid w:val="00C44D8C"/>
    <w:rsid w:val="00C44DC4"/>
    <w:rsid w:val="00C453D1"/>
    <w:rsid w:val="00C45508"/>
    <w:rsid w:val="00C45524"/>
    <w:rsid w:val="00C45B92"/>
    <w:rsid w:val="00C45C4C"/>
    <w:rsid w:val="00C460DE"/>
    <w:rsid w:val="00C4691B"/>
    <w:rsid w:val="00C46D0A"/>
    <w:rsid w:val="00C47170"/>
    <w:rsid w:val="00C47422"/>
    <w:rsid w:val="00C474CC"/>
    <w:rsid w:val="00C4767F"/>
    <w:rsid w:val="00C4773A"/>
    <w:rsid w:val="00C47887"/>
    <w:rsid w:val="00C47B46"/>
    <w:rsid w:val="00C50228"/>
    <w:rsid w:val="00C512FE"/>
    <w:rsid w:val="00C51739"/>
    <w:rsid w:val="00C520B4"/>
    <w:rsid w:val="00C5245E"/>
    <w:rsid w:val="00C52624"/>
    <w:rsid w:val="00C529F6"/>
    <w:rsid w:val="00C52A07"/>
    <w:rsid w:val="00C52AA9"/>
    <w:rsid w:val="00C52D92"/>
    <w:rsid w:val="00C536AF"/>
    <w:rsid w:val="00C5439F"/>
    <w:rsid w:val="00C54664"/>
    <w:rsid w:val="00C54C03"/>
    <w:rsid w:val="00C54E48"/>
    <w:rsid w:val="00C55048"/>
    <w:rsid w:val="00C554B3"/>
    <w:rsid w:val="00C557B4"/>
    <w:rsid w:val="00C55DF0"/>
    <w:rsid w:val="00C56187"/>
    <w:rsid w:val="00C564A6"/>
    <w:rsid w:val="00C56877"/>
    <w:rsid w:val="00C5690F"/>
    <w:rsid w:val="00C570AA"/>
    <w:rsid w:val="00C57413"/>
    <w:rsid w:val="00C574C9"/>
    <w:rsid w:val="00C5755E"/>
    <w:rsid w:val="00C578F6"/>
    <w:rsid w:val="00C60191"/>
    <w:rsid w:val="00C60590"/>
    <w:rsid w:val="00C60EE9"/>
    <w:rsid w:val="00C61787"/>
    <w:rsid w:val="00C618D6"/>
    <w:rsid w:val="00C61C9C"/>
    <w:rsid w:val="00C61E79"/>
    <w:rsid w:val="00C62200"/>
    <w:rsid w:val="00C6245F"/>
    <w:rsid w:val="00C62F21"/>
    <w:rsid w:val="00C632DF"/>
    <w:rsid w:val="00C63672"/>
    <w:rsid w:val="00C637B9"/>
    <w:rsid w:val="00C639A9"/>
    <w:rsid w:val="00C63F98"/>
    <w:rsid w:val="00C63FBC"/>
    <w:rsid w:val="00C6408F"/>
    <w:rsid w:val="00C64292"/>
    <w:rsid w:val="00C64480"/>
    <w:rsid w:val="00C64648"/>
    <w:rsid w:val="00C648B9"/>
    <w:rsid w:val="00C64ADC"/>
    <w:rsid w:val="00C64AFF"/>
    <w:rsid w:val="00C64B39"/>
    <w:rsid w:val="00C652B4"/>
    <w:rsid w:val="00C654F1"/>
    <w:rsid w:val="00C6587F"/>
    <w:rsid w:val="00C65EA9"/>
    <w:rsid w:val="00C6607E"/>
    <w:rsid w:val="00C666BD"/>
    <w:rsid w:val="00C66BD7"/>
    <w:rsid w:val="00C67666"/>
    <w:rsid w:val="00C67823"/>
    <w:rsid w:val="00C67AF3"/>
    <w:rsid w:val="00C67B8B"/>
    <w:rsid w:val="00C67D3E"/>
    <w:rsid w:val="00C703F6"/>
    <w:rsid w:val="00C70CBF"/>
    <w:rsid w:val="00C712C8"/>
    <w:rsid w:val="00C71312"/>
    <w:rsid w:val="00C71A52"/>
    <w:rsid w:val="00C71CBB"/>
    <w:rsid w:val="00C71ECA"/>
    <w:rsid w:val="00C72112"/>
    <w:rsid w:val="00C72604"/>
    <w:rsid w:val="00C72E41"/>
    <w:rsid w:val="00C734FC"/>
    <w:rsid w:val="00C73594"/>
    <w:rsid w:val="00C7376B"/>
    <w:rsid w:val="00C73861"/>
    <w:rsid w:val="00C73BBF"/>
    <w:rsid w:val="00C73E01"/>
    <w:rsid w:val="00C749A1"/>
    <w:rsid w:val="00C74ADB"/>
    <w:rsid w:val="00C751E3"/>
    <w:rsid w:val="00C75400"/>
    <w:rsid w:val="00C755A6"/>
    <w:rsid w:val="00C757FE"/>
    <w:rsid w:val="00C75D5D"/>
    <w:rsid w:val="00C7626B"/>
    <w:rsid w:val="00C762BD"/>
    <w:rsid w:val="00C763D4"/>
    <w:rsid w:val="00C76F97"/>
    <w:rsid w:val="00C771D4"/>
    <w:rsid w:val="00C7738C"/>
    <w:rsid w:val="00C7747A"/>
    <w:rsid w:val="00C7786B"/>
    <w:rsid w:val="00C7790F"/>
    <w:rsid w:val="00C77981"/>
    <w:rsid w:val="00C77D5D"/>
    <w:rsid w:val="00C77F94"/>
    <w:rsid w:val="00C80120"/>
    <w:rsid w:val="00C802AC"/>
    <w:rsid w:val="00C8030E"/>
    <w:rsid w:val="00C80513"/>
    <w:rsid w:val="00C807C5"/>
    <w:rsid w:val="00C80813"/>
    <w:rsid w:val="00C80914"/>
    <w:rsid w:val="00C80A78"/>
    <w:rsid w:val="00C80B73"/>
    <w:rsid w:val="00C80CEA"/>
    <w:rsid w:val="00C8109D"/>
    <w:rsid w:val="00C81167"/>
    <w:rsid w:val="00C813DF"/>
    <w:rsid w:val="00C81419"/>
    <w:rsid w:val="00C815A4"/>
    <w:rsid w:val="00C816A0"/>
    <w:rsid w:val="00C816ED"/>
    <w:rsid w:val="00C81DA3"/>
    <w:rsid w:val="00C82216"/>
    <w:rsid w:val="00C82254"/>
    <w:rsid w:val="00C8229D"/>
    <w:rsid w:val="00C8235F"/>
    <w:rsid w:val="00C82646"/>
    <w:rsid w:val="00C8276A"/>
    <w:rsid w:val="00C82A25"/>
    <w:rsid w:val="00C82D4D"/>
    <w:rsid w:val="00C82FC1"/>
    <w:rsid w:val="00C83053"/>
    <w:rsid w:val="00C83248"/>
    <w:rsid w:val="00C8340A"/>
    <w:rsid w:val="00C83828"/>
    <w:rsid w:val="00C83C05"/>
    <w:rsid w:val="00C84830"/>
    <w:rsid w:val="00C84EE5"/>
    <w:rsid w:val="00C851FA"/>
    <w:rsid w:val="00C8522F"/>
    <w:rsid w:val="00C857BC"/>
    <w:rsid w:val="00C85C74"/>
    <w:rsid w:val="00C85FC7"/>
    <w:rsid w:val="00C86612"/>
    <w:rsid w:val="00C866A5"/>
    <w:rsid w:val="00C86C11"/>
    <w:rsid w:val="00C86CBC"/>
    <w:rsid w:val="00C86D29"/>
    <w:rsid w:val="00C879F6"/>
    <w:rsid w:val="00C87BD0"/>
    <w:rsid w:val="00C9009B"/>
    <w:rsid w:val="00C902CF"/>
    <w:rsid w:val="00C90368"/>
    <w:rsid w:val="00C9051B"/>
    <w:rsid w:val="00C908C2"/>
    <w:rsid w:val="00C90EEF"/>
    <w:rsid w:val="00C91ECA"/>
    <w:rsid w:val="00C92234"/>
    <w:rsid w:val="00C9228F"/>
    <w:rsid w:val="00C922AF"/>
    <w:rsid w:val="00C92345"/>
    <w:rsid w:val="00C92B37"/>
    <w:rsid w:val="00C92CF6"/>
    <w:rsid w:val="00C92D38"/>
    <w:rsid w:val="00C92FE0"/>
    <w:rsid w:val="00C93E00"/>
    <w:rsid w:val="00C93F59"/>
    <w:rsid w:val="00C9408E"/>
    <w:rsid w:val="00C9420B"/>
    <w:rsid w:val="00C944EE"/>
    <w:rsid w:val="00C94978"/>
    <w:rsid w:val="00C94DE2"/>
    <w:rsid w:val="00C94F69"/>
    <w:rsid w:val="00C94F92"/>
    <w:rsid w:val="00C95555"/>
    <w:rsid w:val="00C9572A"/>
    <w:rsid w:val="00C95F23"/>
    <w:rsid w:val="00C95F83"/>
    <w:rsid w:val="00C96353"/>
    <w:rsid w:val="00C96BCE"/>
    <w:rsid w:val="00C96C7C"/>
    <w:rsid w:val="00C96EF4"/>
    <w:rsid w:val="00C9736F"/>
    <w:rsid w:val="00C9751C"/>
    <w:rsid w:val="00C97872"/>
    <w:rsid w:val="00C97877"/>
    <w:rsid w:val="00CA037E"/>
    <w:rsid w:val="00CA06B2"/>
    <w:rsid w:val="00CA0A0C"/>
    <w:rsid w:val="00CA0A71"/>
    <w:rsid w:val="00CA0ACF"/>
    <w:rsid w:val="00CA0ADE"/>
    <w:rsid w:val="00CA1CDA"/>
    <w:rsid w:val="00CA1E25"/>
    <w:rsid w:val="00CA21E5"/>
    <w:rsid w:val="00CA2B65"/>
    <w:rsid w:val="00CA2C5A"/>
    <w:rsid w:val="00CA320E"/>
    <w:rsid w:val="00CA32D5"/>
    <w:rsid w:val="00CA3571"/>
    <w:rsid w:val="00CA3CC7"/>
    <w:rsid w:val="00CA4203"/>
    <w:rsid w:val="00CA43EE"/>
    <w:rsid w:val="00CA4477"/>
    <w:rsid w:val="00CA4540"/>
    <w:rsid w:val="00CA4550"/>
    <w:rsid w:val="00CA4B3C"/>
    <w:rsid w:val="00CA4CDF"/>
    <w:rsid w:val="00CA550D"/>
    <w:rsid w:val="00CA553D"/>
    <w:rsid w:val="00CA5A95"/>
    <w:rsid w:val="00CA62FE"/>
    <w:rsid w:val="00CA6DD3"/>
    <w:rsid w:val="00CA6F8B"/>
    <w:rsid w:val="00CA72AF"/>
    <w:rsid w:val="00CA73AA"/>
    <w:rsid w:val="00CA778C"/>
    <w:rsid w:val="00CA7E1A"/>
    <w:rsid w:val="00CB005F"/>
    <w:rsid w:val="00CB0194"/>
    <w:rsid w:val="00CB04EA"/>
    <w:rsid w:val="00CB06AA"/>
    <w:rsid w:val="00CB128E"/>
    <w:rsid w:val="00CB1666"/>
    <w:rsid w:val="00CB181B"/>
    <w:rsid w:val="00CB1950"/>
    <w:rsid w:val="00CB2326"/>
    <w:rsid w:val="00CB2A0C"/>
    <w:rsid w:val="00CB2CB4"/>
    <w:rsid w:val="00CB2E50"/>
    <w:rsid w:val="00CB2E74"/>
    <w:rsid w:val="00CB2EE2"/>
    <w:rsid w:val="00CB31CD"/>
    <w:rsid w:val="00CB352D"/>
    <w:rsid w:val="00CB3875"/>
    <w:rsid w:val="00CB38CE"/>
    <w:rsid w:val="00CB3F1B"/>
    <w:rsid w:val="00CB3F69"/>
    <w:rsid w:val="00CB464F"/>
    <w:rsid w:val="00CB4ACD"/>
    <w:rsid w:val="00CB4B41"/>
    <w:rsid w:val="00CB5A1E"/>
    <w:rsid w:val="00CB6638"/>
    <w:rsid w:val="00CB6999"/>
    <w:rsid w:val="00CB7088"/>
    <w:rsid w:val="00CB72A6"/>
    <w:rsid w:val="00CB76C9"/>
    <w:rsid w:val="00CB7DF9"/>
    <w:rsid w:val="00CB7E71"/>
    <w:rsid w:val="00CC0312"/>
    <w:rsid w:val="00CC0604"/>
    <w:rsid w:val="00CC07B4"/>
    <w:rsid w:val="00CC0C93"/>
    <w:rsid w:val="00CC14AD"/>
    <w:rsid w:val="00CC1680"/>
    <w:rsid w:val="00CC1785"/>
    <w:rsid w:val="00CC1811"/>
    <w:rsid w:val="00CC1ACD"/>
    <w:rsid w:val="00CC1CC4"/>
    <w:rsid w:val="00CC24A1"/>
    <w:rsid w:val="00CC2B17"/>
    <w:rsid w:val="00CC2B3C"/>
    <w:rsid w:val="00CC31BF"/>
    <w:rsid w:val="00CC3466"/>
    <w:rsid w:val="00CC3A8B"/>
    <w:rsid w:val="00CC3BBB"/>
    <w:rsid w:val="00CC3DBA"/>
    <w:rsid w:val="00CC3FA4"/>
    <w:rsid w:val="00CC4353"/>
    <w:rsid w:val="00CC4778"/>
    <w:rsid w:val="00CC4B1E"/>
    <w:rsid w:val="00CC4F80"/>
    <w:rsid w:val="00CC4FB3"/>
    <w:rsid w:val="00CC50CB"/>
    <w:rsid w:val="00CC56BE"/>
    <w:rsid w:val="00CC5F9E"/>
    <w:rsid w:val="00CC64DC"/>
    <w:rsid w:val="00CC650A"/>
    <w:rsid w:val="00CC6626"/>
    <w:rsid w:val="00CC6E3F"/>
    <w:rsid w:val="00CC74D9"/>
    <w:rsid w:val="00CC75C4"/>
    <w:rsid w:val="00CC79F3"/>
    <w:rsid w:val="00CC7BDF"/>
    <w:rsid w:val="00CC7CC6"/>
    <w:rsid w:val="00CC7D8A"/>
    <w:rsid w:val="00CD022A"/>
    <w:rsid w:val="00CD0347"/>
    <w:rsid w:val="00CD056F"/>
    <w:rsid w:val="00CD09BE"/>
    <w:rsid w:val="00CD0A98"/>
    <w:rsid w:val="00CD0BBD"/>
    <w:rsid w:val="00CD0F7F"/>
    <w:rsid w:val="00CD0F9E"/>
    <w:rsid w:val="00CD10E8"/>
    <w:rsid w:val="00CD122D"/>
    <w:rsid w:val="00CD13D7"/>
    <w:rsid w:val="00CD15B6"/>
    <w:rsid w:val="00CD1619"/>
    <w:rsid w:val="00CD1BCD"/>
    <w:rsid w:val="00CD23C5"/>
    <w:rsid w:val="00CD24DA"/>
    <w:rsid w:val="00CD3390"/>
    <w:rsid w:val="00CD350F"/>
    <w:rsid w:val="00CD38CD"/>
    <w:rsid w:val="00CD3D5C"/>
    <w:rsid w:val="00CD41DC"/>
    <w:rsid w:val="00CD49FD"/>
    <w:rsid w:val="00CD4B79"/>
    <w:rsid w:val="00CD508E"/>
    <w:rsid w:val="00CD5689"/>
    <w:rsid w:val="00CD642C"/>
    <w:rsid w:val="00CD644D"/>
    <w:rsid w:val="00CD64F6"/>
    <w:rsid w:val="00CD6971"/>
    <w:rsid w:val="00CD6AC9"/>
    <w:rsid w:val="00CD6BD0"/>
    <w:rsid w:val="00CD6F7D"/>
    <w:rsid w:val="00CD717B"/>
    <w:rsid w:val="00CD776A"/>
    <w:rsid w:val="00CD798F"/>
    <w:rsid w:val="00CD7F41"/>
    <w:rsid w:val="00CD7FBD"/>
    <w:rsid w:val="00CE009E"/>
    <w:rsid w:val="00CE0136"/>
    <w:rsid w:val="00CE0AA8"/>
    <w:rsid w:val="00CE11AB"/>
    <w:rsid w:val="00CE224C"/>
    <w:rsid w:val="00CE23AD"/>
    <w:rsid w:val="00CE2625"/>
    <w:rsid w:val="00CE27F9"/>
    <w:rsid w:val="00CE287C"/>
    <w:rsid w:val="00CE3006"/>
    <w:rsid w:val="00CE3307"/>
    <w:rsid w:val="00CE3B19"/>
    <w:rsid w:val="00CE3C68"/>
    <w:rsid w:val="00CE46C4"/>
    <w:rsid w:val="00CE4B2C"/>
    <w:rsid w:val="00CE4DB5"/>
    <w:rsid w:val="00CE4E48"/>
    <w:rsid w:val="00CE4E88"/>
    <w:rsid w:val="00CE51D1"/>
    <w:rsid w:val="00CE5355"/>
    <w:rsid w:val="00CE568A"/>
    <w:rsid w:val="00CE58E6"/>
    <w:rsid w:val="00CE5A8B"/>
    <w:rsid w:val="00CE5DCC"/>
    <w:rsid w:val="00CE5FA8"/>
    <w:rsid w:val="00CE603C"/>
    <w:rsid w:val="00CE6129"/>
    <w:rsid w:val="00CE61D8"/>
    <w:rsid w:val="00CE62D1"/>
    <w:rsid w:val="00CE641A"/>
    <w:rsid w:val="00CE64B5"/>
    <w:rsid w:val="00CE6838"/>
    <w:rsid w:val="00CE6EFF"/>
    <w:rsid w:val="00CE7E05"/>
    <w:rsid w:val="00CF0270"/>
    <w:rsid w:val="00CF029D"/>
    <w:rsid w:val="00CF08F7"/>
    <w:rsid w:val="00CF0C62"/>
    <w:rsid w:val="00CF15D2"/>
    <w:rsid w:val="00CF1635"/>
    <w:rsid w:val="00CF1CB7"/>
    <w:rsid w:val="00CF1CDD"/>
    <w:rsid w:val="00CF1E23"/>
    <w:rsid w:val="00CF254A"/>
    <w:rsid w:val="00CF2816"/>
    <w:rsid w:val="00CF2AA9"/>
    <w:rsid w:val="00CF2ADD"/>
    <w:rsid w:val="00CF2AF1"/>
    <w:rsid w:val="00CF2B0D"/>
    <w:rsid w:val="00CF2E75"/>
    <w:rsid w:val="00CF30F9"/>
    <w:rsid w:val="00CF3438"/>
    <w:rsid w:val="00CF3521"/>
    <w:rsid w:val="00CF37A9"/>
    <w:rsid w:val="00CF3D40"/>
    <w:rsid w:val="00CF3D91"/>
    <w:rsid w:val="00CF3E53"/>
    <w:rsid w:val="00CF4454"/>
    <w:rsid w:val="00CF4C06"/>
    <w:rsid w:val="00CF4D3F"/>
    <w:rsid w:val="00CF4EF2"/>
    <w:rsid w:val="00CF5289"/>
    <w:rsid w:val="00CF52E9"/>
    <w:rsid w:val="00CF55E4"/>
    <w:rsid w:val="00CF739C"/>
    <w:rsid w:val="00CF7494"/>
    <w:rsid w:val="00CF795B"/>
    <w:rsid w:val="00CF7D32"/>
    <w:rsid w:val="00CF7EAC"/>
    <w:rsid w:val="00CF7F73"/>
    <w:rsid w:val="00D000B8"/>
    <w:rsid w:val="00D001EB"/>
    <w:rsid w:val="00D00201"/>
    <w:rsid w:val="00D0026B"/>
    <w:rsid w:val="00D005AF"/>
    <w:rsid w:val="00D014CE"/>
    <w:rsid w:val="00D01662"/>
    <w:rsid w:val="00D01B4A"/>
    <w:rsid w:val="00D01B4F"/>
    <w:rsid w:val="00D01D10"/>
    <w:rsid w:val="00D02039"/>
    <w:rsid w:val="00D02260"/>
    <w:rsid w:val="00D025AB"/>
    <w:rsid w:val="00D02708"/>
    <w:rsid w:val="00D02FBF"/>
    <w:rsid w:val="00D03B2F"/>
    <w:rsid w:val="00D040CB"/>
    <w:rsid w:val="00D04131"/>
    <w:rsid w:val="00D0469A"/>
    <w:rsid w:val="00D046CA"/>
    <w:rsid w:val="00D04A6E"/>
    <w:rsid w:val="00D04EBE"/>
    <w:rsid w:val="00D04FE6"/>
    <w:rsid w:val="00D052BE"/>
    <w:rsid w:val="00D05B45"/>
    <w:rsid w:val="00D05BCC"/>
    <w:rsid w:val="00D05E3A"/>
    <w:rsid w:val="00D073F4"/>
    <w:rsid w:val="00D100E5"/>
    <w:rsid w:val="00D10247"/>
    <w:rsid w:val="00D103A4"/>
    <w:rsid w:val="00D103B5"/>
    <w:rsid w:val="00D10F73"/>
    <w:rsid w:val="00D1171F"/>
    <w:rsid w:val="00D11B9D"/>
    <w:rsid w:val="00D12198"/>
    <w:rsid w:val="00D13284"/>
    <w:rsid w:val="00D132EE"/>
    <w:rsid w:val="00D13457"/>
    <w:rsid w:val="00D138BB"/>
    <w:rsid w:val="00D13E82"/>
    <w:rsid w:val="00D1486C"/>
    <w:rsid w:val="00D148E0"/>
    <w:rsid w:val="00D14949"/>
    <w:rsid w:val="00D14BE9"/>
    <w:rsid w:val="00D14D62"/>
    <w:rsid w:val="00D14D70"/>
    <w:rsid w:val="00D14F3B"/>
    <w:rsid w:val="00D155C0"/>
    <w:rsid w:val="00D1562C"/>
    <w:rsid w:val="00D159AB"/>
    <w:rsid w:val="00D1628F"/>
    <w:rsid w:val="00D165B8"/>
    <w:rsid w:val="00D16D47"/>
    <w:rsid w:val="00D17237"/>
    <w:rsid w:val="00D174A0"/>
    <w:rsid w:val="00D17C54"/>
    <w:rsid w:val="00D20835"/>
    <w:rsid w:val="00D2159C"/>
    <w:rsid w:val="00D21DFE"/>
    <w:rsid w:val="00D21EBB"/>
    <w:rsid w:val="00D22156"/>
    <w:rsid w:val="00D228DB"/>
    <w:rsid w:val="00D229E5"/>
    <w:rsid w:val="00D22E2D"/>
    <w:rsid w:val="00D2303B"/>
    <w:rsid w:val="00D234C2"/>
    <w:rsid w:val="00D237B7"/>
    <w:rsid w:val="00D2392E"/>
    <w:rsid w:val="00D23ADA"/>
    <w:rsid w:val="00D23FC7"/>
    <w:rsid w:val="00D246D7"/>
    <w:rsid w:val="00D2485D"/>
    <w:rsid w:val="00D24F74"/>
    <w:rsid w:val="00D252B7"/>
    <w:rsid w:val="00D253B6"/>
    <w:rsid w:val="00D258B4"/>
    <w:rsid w:val="00D25BDF"/>
    <w:rsid w:val="00D25CAE"/>
    <w:rsid w:val="00D2621D"/>
    <w:rsid w:val="00D26489"/>
    <w:rsid w:val="00D264B8"/>
    <w:rsid w:val="00D2681C"/>
    <w:rsid w:val="00D26B1C"/>
    <w:rsid w:val="00D26FA2"/>
    <w:rsid w:val="00D27A3E"/>
    <w:rsid w:val="00D27A69"/>
    <w:rsid w:val="00D27DAD"/>
    <w:rsid w:val="00D27E14"/>
    <w:rsid w:val="00D30710"/>
    <w:rsid w:val="00D30776"/>
    <w:rsid w:val="00D308C3"/>
    <w:rsid w:val="00D30BD6"/>
    <w:rsid w:val="00D31212"/>
    <w:rsid w:val="00D31563"/>
    <w:rsid w:val="00D316DF"/>
    <w:rsid w:val="00D31728"/>
    <w:rsid w:val="00D31D45"/>
    <w:rsid w:val="00D320EB"/>
    <w:rsid w:val="00D3245A"/>
    <w:rsid w:val="00D32568"/>
    <w:rsid w:val="00D33071"/>
    <w:rsid w:val="00D3328B"/>
    <w:rsid w:val="00D33C18"/>
    <w:rsid w:val="00D33C7A"/>
    <w:rsid w:val="00D33E3F"/>
    <w:rsid w:val="00D34C33"/>
    <w:rsid w:val="00D34CFD"/>
    <w:rsid w:val="00D34D82"/>
    <w:rsid w:val="00D34D8F"/>
    <w:rsid w:val="00D358E9"/>
    <w:rsid w:val="00D35A96"/>
    <w:rsid w:val="00D35E3C"/>
    <w:rsid w:val="00D364D5"/>
    <w:rsid w:val="00D3691F"/>
    <w:rsid w:val="00D36B83"/>
    <w:rsid w:val="00D37232"/>
    <w:rsid w:val="00D3740A"/>
    <w:rsid w:val="00D37551"/>
    <w:rsid w:val="00D37AFE"/>
    <w:rsid w:val="00D37E11"/>
    <w:rsid w:val="00D40324"/>
    <w:rsid w:val="00D4038D"/>
    <w:rsid w:val="00D4069A"/>
    <w:rsid w:val="00D40796"/>
    <w:rsid w:val="00D40ABC"/>
    <w:rsid w:val="00D40B8B"/>
    <w:rsid w:val="00D40C05"/>
    <w:rsid w:val="00D40F0B"/>
    <w:rsid w:val="00D40FD5"/>
    <w:rsid w:val="00D410ED"/>
    <w:rsid w:val="00D412AF"/>
    <w:rsid w:val="00D4135B"/>
    <w:rsid w:val="00D414B8"/>
    <w:rsid w:val="00D4150E"/>
    <w:rsid w:val="00D419BF"/>
    <w:rsid w:val="00D419D5"/>
    <w:rsid w:val="00D41EDF"/>
    <w:rsid w:val="00D41F67"/>
    <w:rsid w:val="00D42010"/>
    <w:rsid w:val="00D4203B"/>
    <w:rsid w:val="00D42A65"/>
    <w:rsid w:val="00D42B96"/>
    <w:rsid w:val="00D42CFC"/>
    <w:rsid w:val="00D4302C"/>
    <w:rsid w:val="00D4354F"/>
    <w:rsid w:val="00D435A3"/>
    <w:rsid w:val="00D4393B"/>
    <w:rsid w:val="00D43E7B"/>
    <w:rsid w:val="00D43F09"/>
    <w:rsid w:val="00D44612"/>
    <w:rsid w:val="00D44A52"/>
    <w:rsid w:val="00D44CB7"/>
    <w:rsid w:val="00D4501D"/>
    <w:rsid w:val="00D456FC"/>
    <w:rsid w:val="00D457B5"/>
    <w:rsid w:val="00D46328"/>
    <w:rsid w:val="00D46A5B"/>
    <w:rsid w:val="00D46C24"/>
    <w:rsid w:val="00D46C58"/>
    <w:rsid w:val="00D46D05"/>
    <w:rsid w:val="00D47C96"/>
    <w:rsid w:val="00D50BF7"/>
    <w:rsid w:val="00D50C08"/>
    <w:rsid w:val="00D51232"/>
    <w:rsid w:val="00D51662"/>
    <w:rsid w:val="00D518B0"/>
    <w:rsid w:val="00D51B96"/>
    <w:rsid w:val="00D51D6F"/>
    <w:rsid w:val="00D51DD0"/>
    <w:rsid w:val="00D51ECB"/>
    <w:rsid w:val="00D51F1D"/>
    <w:rsid w:val="00D51FB5"/>
    <w:rsid w:val="00D52710"/>
    <w:rsid w:val="00D527D9"/>
    <w:rsid w:val="00D53300"/>
    <w:rsid w:val="00D53765"/>
    <w:rsid w:val="00D53BA6"/>
    <w:rsid w:val="00D53FA3"/>
    <w:rsid w:val="00D546DA"/>
    <w:rsid w:val="00D5485B"/>
    <w:rsid w:val="00D54E13"/>
    <w:rsid w:val="00D54EB9"/>
    <w:rsid w:val="00D54FDF"/>
    <w:rsid w:val="00D55766"/>
    <w:rsid w:val="00D5599D"/>
    <w:rsid w:val="00D55AED"/>
    <w:rsid w:val="00D560ED"/>
    <w:rsid w:val="00D56BCE"/>
    <w:rsid w:val="00D56CB3"/>
    <w:rsid w:val="00D574A0"/>
    <w:rsid w:val="00D576E5"/>
    <w:rsid w:val="00D57A47"/>
    <w:rsid w:val="00D57B7C"/>
    <w:rsid w:val="00D57E2A"/>
    <w:rsid w:val="00D57E3B"/>
    <w:rsid w:val="00D600AF"/>
    <w:rsid w:val="00D603A5"/>
    <w:rsid w:val="00D60BCB"/>
    <w:rsid w:val="00D60C50"/>
    <w:rsid w:val="00D6162B"/>
    <w:rsid w:val="00D6163F"/>
    <w:rsid w:val="00D61963"/>
    <w:rsid w:val="00D61C11"/>
    <w:rsid w:val="00D6206A"/>
    <w:rsid w:val="00D62451"/>
    <w:rsid w:val="00D62509"/>
    <w:rsid w:val="00D626C3"/>
    <w:rsid w:val="00D6276B"/>
    <w:rsid w:val="00D6289C"/>
    <w:rsid w:val="00D62923"/>
    <w:rsid w:val="00D62933"/>
    <w:rsid w:val="00D62C95"/>
    <w:rsid w:val="00D62E3C"/>
    <w:rsid w:val="00D63492"/>
    <w:rsid w:val="00D64647"/>
    <w:rsid w:val="00D646E9"/>
    <w:rsid w:val="00D649DA"/>
    <w:rsid w:val="00D64DFB"/>
    <w:rsid w:val="00D650AA"/>
    <w:rsid w:val="00D65293"/>
    <w:rsid w:val="00D6529D"/>
    <w:rsid w:val="00D65425"/>
    <w:rsid w:val="00D657A7"/>
    <w:rsid w:val="00D65840"/>
    <w:rsid w:val="00D658CB"/>
    <w:rsid w:val="00D6591F"/>
    <w:rsid w:val="00D65B8E"/>
    <w:rsid w:val="00D6623B"/>
    <w:rsid w:val="00D66C9F"/>
    <w:rsid w:val="00D66D35"/>
    <w:rsid w:val="00D66D85"/>
    <w:rsid w:val="00D67876"/>
    <w:rsid w:val="00D67ACE"/>
    <w:rsid w:val="00D67FBA"/>
    <w:rsid w:val="00D67FE7"/>
    <w:rsid w:val="00D70074"/>
    <w:rsid w:val="00D701AF"/>
    <w:rsid w:val="00D701DD"/>
    <w:rsid w:val="00D704F4"/>
    <w:rsid w:val="00D704FF"/>
    <w:rsid w:val="00D70752"/>
    <w:rsid w:val="00D707AD"/>
    <w:rsid w:val="00D70E1B"/>
    <w:rsid w:val="00D70F18"/>
    <w:rsid w:val="00D713E0"/>
    <w:rsid w:val="00D715F0"/>
    <w:rsid w:val="00D7178C"/>
    <w:rsid w:val="00D71965"/>
    <w:rsid w:val="00D7210B"/>
    <w:rsid w:val="00D7224F"/>
    <w:rsid w:val="00D72789"/>
    <w:rsid w:val="00D727F8"/>
    <w:rsid w:val="00D73619"/>
    <w:rsid w:val="00D73CA3"/>
    <w:rsid w:val="00D742CB"/>
    <w:rsid w:val="00D74465"/>
    <w:rsid w:val="00D746CA"/>
    <w:rsid w:val="00D74711"/>
    <w:rsid w:val="00D7477E"/>
    <w:rsid w:val="00D747DA"/>
    <w:rsid w:val="00D74938"/>
    <w:rsid w:val="00D749A5"/>
    <w:rsid w:val="00D74A61"/>
    <w:rsid w:val="00D74F09"/>
    <w:rsid w:val="00D752AD"/>
    <w:rsid w:val="00D754A8"/>
    <w:rsid w:val="00D75581"/>
    <w:rsid w:val="00D755F0"/>
    <w:rsid w:val="00D75F0B"/>
    <w:rsid w:val="00D75F76"/>
    <w:rsid w:val="00D760F9"/>
    <w:rsid w:val="00D763F0"/>
    <w:rsid w:val="00D765D9"/>
    <w:rsid w:val="00D766F5"/>
    <w:rsid w:val="00D76B3F"/>
    <w:rsid w:val="00D76E59"/>
    <w:rsid w:val="00D76F6F"/>
    <w:rsid w:val="00D7712B"/>
    <w:rsid w:val="00D7724F"/>
    <w:rsid w:val="00D776BF"/>
    <w:rsid w:val="00D776DF"/>
    <w:rsid w:val="00D77CD0"/>
    <w:rsid w:val="00D77EB4"/>
    <w:rsid w:val="00D77F1E"/>
    <w:rsid w:val="00D77FF2"/>
    <w:rsid w:val="00D8006E"/>
    <w:rsid w:val="00D800F9"/>
    <w:rsid w:val="00D802A9"/>
    <w:rsid w:val="00D80A24"/>
    <w:rsid w:val="00D80F3D"/>
    <w:rsid w:val="00D812EC"/>
    <w:rsid w:val="00D81659"/>
    <w:rsid w:val="00D81C8B"/>
    <w:rsid w:val="00D81CC1"/>
    <w:rsid w:val="00D81DE0"/>
    <w:rsid w:val="00D81F3D"/>
    <w:rsid w:val="00D8208E"/>
    <w:rsid w:val="00D82A85"/>
    <w:rsid w:val="00D82BC0"/>
    <w:rsid w:val="00D831C9"/>
    <w:rsid w:val="00D83235"/>
    <w:rsid w:val="00D8325D"/>
    <w:rsid w:val="00D83391"/>
    <w:rsid w:val="00D83415"/>
    <w:rsid w:val="00D8355D"/>
    <w:rsid w:val="00D840FF"/>
    <w:rsid w:val="00D84158"/>
    <w:rsid w:val="00D8430D"/>
    <w:rsid w:val="00D84560"/>
    <w:rsid w:val="00D8487C"/>
    <w:rsid w:val="00D8566D"/>
    <w:rsid w:val="00D8590C"/>
    <w:rsid w:val="00D85E26"/>
    <w:rsid w:val="00D86099"/>
    <w:rsid w:val="00D860FB"/>
    <w:rsid w:val="00D8612C"/>
    <w:rsid w:val="00D865F6"/>
    <w:rsid w:val="00D86767"/>
    <w:rsid w:val="00D867D8"/>
    <w:rsid w:val="00D86833"/>
    <w:rsid w:val="00D87212"/>
    <w:rsid w:val="00D90049"/>
    <w:rsid w:val="00D90140"/>
    <w:rsid w:val="00D90354"/>
    <w:rsid w:val="00D90979"/>
    <w:rsid w:val="00D90B64"/>
    <w:rsid w:val="00D90C5F"/>
    <w:rsid w:val="00D90D1D"/>
    <w:rsid w:val="00D90EEF"/>
    <w:rsid w:val="00D91759"/>
    <w:rsid w:val="00D9182D"/>
    <w:rsid w:val="00D91E3D"/>
    <w:rsid w:val="00D91FBB"/>
    <w:rsid w:val="00D9217F"/>
    <w:rsid w:val="00D92373"/>
    <w:rsid w:val="00D92649"/>
    <w:rsid w:val="00D927F6"/>
    <w:rsid w:val="00D92ABC"/>
    <w:rsid w:val="00D93057"/>
    <w:rsid w:val="00D93BB1"/>
    <w:rsid w:val="00D93D4C"/>
    <w:rsid w:val="00D93D57"/>
    <w:rsid w:val="00D93D67"/>
    <w:rsid w:val="00D9410A"/>
    <w:rsid w:val="00D94C19"/>
    <w:rsid w:val="00D94D17"/>
    <w:rsid w:val="00D95507"/>
    <w:rsid w:val="00D959A2"/>
    <w:rsid w:val="00D95C26"/>
    <w:rsid w:val="00D964B6"/>
    <w:rsid w:val="00D969AB"/>
    <w:rsid w:val="00D96B5A"/>
    <w:rsid w:val="00D96FED"/>
    <w:rsid w:val="00D97043"/>
    <w:rsid w:val="00D9706A"/>
    <w:rsid w:val="00D9719D"/>
    <w:rsid w:val="00D97B59"/>
    <w:rsid w:val="00DA0116"/>
    <w:rsid w:val="00DA1B8C"/>
    <w:rsid w:val="00DA1D9E"/>
    <w:rsid w:val="00DA1FBF"/>
    <w:rsid w:val="00DA2023"/>
    <w:rsid w:val="00DA2551"/>
    <w:rsid w:val="00DA25E2"/>
    <w:rsid w:val="00DA2A80"/>
    <w:rsid w:val="00DA2A94"/>
    <w:rsid w:val="00DA2BE6"/>
    <w:rsid w:val="00DA2E7C"/>
    <w:rsid w:val="00DA34FB"/>
    <w:rsid w:val="00DA3762"/>
    <w:rsid w:val="00DA3A33"/>
    <w:rsid w:val="00DA4128"/>
    <w:rsid w:val="00DA4988"/>
    <w:rsid w:val="00DA544A"/>
    <w:rsid w:val="00DA5800"/>
    <w:rsid w:val="00DA5B59"/>
    <w:rsid w:val="00DA5BAC"/>
    <w:rsid w:val="00DA5C34"/>
    <w:rsid w:val="00DA6843"/>
    <w:rsid w:val="00DA68A4"/>
    <w:rsid w:val="00DA6DE0"/>
    <w:rsid w:val="00DA7920"/>
    <w:rsid w:val="00DA7C45"/>
    <w:rsid w:val="00DA7E61"/>
    <w:rsid w:val="00DB0057"/>
    <w:rsid w:val="00DB066A"/>
    <w:rsid w:val="00DB06FD"/>
    <w:rsid w:val="00DB088B"/>
    <w:rsid w:val="00DB0FD4"/>
    <w:rsid w:val="00DB1319"/>
    <w:rsid w:val="00DB15FB"/>
    <w:rsid w:val="00DB1CF7"/>
    <w:rsid w:val="00DB1E9A"/>
    <w:rsid w:val="00DB211D"/>
    <w:rsid w:val="00DB2303"/>
    <w:rsid w:val="00DB2333"/>
    <w:rsid w:val="00DB28BA"/>
    <w:rsid w:val="00DB3067"/>
    <w:rsid w:val="00DB3231"/>
    <w:rsid w:val="00DB3578"/>
    <w:rsid w:val="00DB373C"/>
    <w:rsid w:val="00DB3A2C"/>
    <w:rsid w:val="00DB3C39"/>
    <w:rsid w:val="00DB3DF9"/>
    <w:rsid w:val="00DB413A"/>
    <w:rsid w:val="00DB4301"/>
    <w:rsid w:val="00DB44F5"/>
    <w:rsid w:val="00DB45B2"/>
    <w:rsid w:val="00DB45BF"/>
    <w:rsid w:val="00DB45E7"/>
    <w:rsid w:val="00DB5750"/>
    <w:rsid w:val="00DB590E"/>
    <w:rsid w:val="00DB5A5C"/>
    <w:rsid w:val="00DB5C36"/>
    <w:rsid w:val="00DB5C54"/>
    <w:rsid w:val="00DB5CC3"/>
    <w:rsid w:val="00DB5D4E"/>
    <w:rsid w:val="00DB61A4"/>
    <w:rsid w:val="00DB623B"/>
    <w:rsid w:val="00DB660C"/>
    <w:rsid w:val="00DB6720"/>
    <w:rsid w:val="00DB6B5B"/>
    <w:rsid w:val="00DB6E07"/>
    <w:rsid w:val="00DB6F6D"/>
    <w:rsid w:val="00DB7040"/>
    <w:rsid w:val="00DB7347"/>
    <w:rsid w:val="00DB74D4"/>
    <w:rsid w:val="00DB75EC"/>
    <w:rsid w:val="00DB7856"/>
    <w:rsid w:val="00DB7D44"/>
    <w:rsid w:val="00DC005C"/>
    <w:rsid w:val="00DC017E"/>
    <w:rsid w:val="00DC040F"/>
    <w:rsid w:val="00DC044D"/>
    <w:rsid w:val="00DC0FB2"/>
    <w:rsid w:val="00DC1136"/>
    <w:rsid w:val="00DC15D2"/>
    <w:rsid w:val="00DC1619"/>
    <w:rsid w:val="00DC218B"/>
    <w:rsid w:val="00DC2452"/>
    <w:rsid w:val="00DC34AC"/>
    <w:rsid w:val="00DC3738"/>
    <w:rsid w:val="00DC3BC5"/>
    <w:rsid w:val="00DC40C4"/>
    <w:rsid w:val="00DC4630"/>
    <w:rsid w:val="00DC470A"/>
    <w:rsid w:val="00DC4C90"/>
    <w:rsid w:val="00DC4F80"/>
    <w:rsid w:val="00DC5075"/>
    <w:rsid w:val="00DC5113"/>
    <w:rsid w:val="00DC5675"/>
    <w:rsid w:val="00DC5C9E"/>
    <w:rsid w:val="00DC5DA2"/>
    <w:rsid w:val="00DC5DA4"/>
    <w:rsid w:val="00DC5EC1"/>
    <w:rsid w:val="00DC6995"/>
    <w:rsid w:val="00DC6E0F"/>
    <w:rsid w:val="00DC70AC"/>
    <w:rsid w:val="00DD0573"/>
    <w:rsid w:val="00DD068F"/>
    <w:rsid w:val="00DD0CC5"/>
    <w:rsid w:val="00DD1099"/>
    <w:rsid w:val="00DD11DF"/>
    <w:rsid w:val="00DD1206"/>
    <w:rsid w:val="00DD12E3"/>
    <w:rsid w:val="00DD15C0"/>
    <w:rsid w:val="00DD1842"/>
    <w:rsid w:val="00DD2333"/>
    <w:rsid w:val="00DD29FB"/>
    <w:rsid w:val="00DD2B76"/>
    <w:rsid w:val="00DD300A"/>
    <w:rsid w:val="00DD32DE"/>
    <w:rsid w:val="00DD32E3"/>
    <w:rsid w:val="00DD336A"/>
    <w:rsid w:val="00DD34CD"/>
    <w:rsid w:val="00DD369F"/>
    <w:rsid w:val="00DD4075"/>
    <w:rsid w:val="00DD47B4"/>
    <w:rsid w:val="00DD4E73"/>
    <w:rsid w:val="00DD54F2"/>
    <w:rsid w:val="00DD5612"/>
    <w:rsid w:val="00DD5959"/>
    <w:rsid w:val="00DD5C70"/>
    <w:rsid w:val="00DD61C8"/>
    <w:rsid w:val="00DD6A84"/>
    <w:rsid w:val="00DD6C70"/>
    <w:rsid w:val="00DD6E1C"/>
    <w:rsid w:val="00DD6FA1"/>
    <w:rsid w:val="00DD75AA"/>
    <w:rsid w:val="00DD7C3F"/>
    <w:rsid w:val="00DD7F87"/>
    <w:rsid w:val="00DE0377"/>
    <w:rsid w:val="00DE0A58"/>
    <w:rsid w:val="00DE0CAB"/>
    <w:rsid w:val="00DE0D32"/>
    <w:rsid w:val="00DE12A7"/>
    <w:rsid w:val="00DE1D83"/>
    <w:rsid w:val="00DE209F"/>
    <w:rsid w:val="00DE219D"/>
    <w:rsid w:val="00DE28C9"/>
    <w:rsid w:val="00DE28EB"/>
    <w:rsid w:val="00DE303F"/>
    <w:rsid w:val="00DE31DF"/>
    <w:rsid w:val="00DE3835"/>
    <w:rsid w:val="00DE3952"/>
    <w:rsid w:val="00DE3B8F"/>
    <w:rsid w:val="00DE4065"/>
    <w:rsid w:val="00DE4319"/>
    <w:rsid w:val="00DE48B8"/>
    <w:rsid w:val="00DE4F78"/>
    <w:rsid w:val="00DE5260"/>
    <w:rsid w:val="00DE52C6"/>
    <w:rsid w:val="00DE5525"/>
    <w:rsid w:val="00DE642C"/>
    <w:rsid w:val="00DE67DA"/>
    <w:rsid w:val="00DE6A7B"/>
    <w:rsid w:val="00DE6D25"/>
    <w:rsid w:val="00DE70A9"/>
    <w:rsid w:val="00DE70E2"/>
    <w:rsid w:val="00DE754E"/>
    <w:rsid w:val="00DE7898"/>
    <w:rsid w:val="00DE79DB"/>
    <w:rsid w:val="00DF09C7"/>
    <w:rsid w:val="00DF0A49"/>
    <w:rsid w:val="00DF0F98"/>
    <w:rsid w:val="00DF106D"/>
    <w:rsid w:val="00DF11C7"/>
    <w:rsid w:val="00DF12B3"/>
    <w:rsid w:val="00DF1391"/>
    <w:rsid w:val="00DF144E"/>
    <w:rsid w:val="00DF1590"/>
    <w:rsid w:val="00DF15EE"/>
    <w:rsid w:val="00DF169D"/>
    <w:rsid w:val="00DF17B4"/>
    <w:rsid w:val="00DF1B3F"/>
    <w:rsid w:val="00DF20C7"/>
    <w:rsid w:val="00DF26D3"/>
    <w:rsid w:val="00DF31B6"/>
    <w:rsid w:val="00DF391F"/>
    <w:rsid w:val="00DF39A3"/>
    <w:rsid w:val="00DF3E11"/>
    <w:rsid w:val="00DF43DF"/>
    <w:rsid w:val="00DF463F"/>
    <w:rsid w:val="00DF5317"/>
    <w:rsid w:val="00DF534B"/>
    <w:rsid w:val="00DF5700"/>
    <w:rsid w:val="00DF5A13"/>
    <w:rsid w:val="00DF5A16"/>
    <w:rsid w:val="00DF5BB9"/>
    <w:rsid w:val="00DF664B"/>
    <w:rsid w:val="00DF6708"/>
    <w:rsid w:val="00DF684A"/>
    <w:rsid w:val="00DF6B3E"/>
    <w:rsid w:val="00DF6E0A"/>
    <w:rsid w:val="00DF70B0"/>
    <w:rsid w:val="00DF7178"/>
    <w:rsid w:val="00DF71D5"/>
    <w:rsid w:val="00DF735F"/>
    <w:rsid w:val="00DF766E"/>
    <w:rsid w:val="00E00341"/>
    <w:rsid w:val="00E004EA"/>
    <w:rsid w:val="00E005D1"/>
    <w:rsid w:val="00E006E6"/>
    <w:rsid w:val="00E00B0F"/>
    <w:rsid w:val="00E010F9"/>
    <w:rsid w:val="00E011E3"/>
    <w:rsid w:val="00E0182E"/>
    <w:rsid w:val="00E01A2F"/>
    <w:rsid w:val="00E01C81"/>
    <w:rsid w:val="00E0223C"/>
    <w:rsid w:val="00E026A9"/>
    <w:rsid w:val="00E02787"/>
    <w:rsid w:val="00E027D6"/>
    <w:rsid w:val="00E02A90"/>
    <w:rsid w:val="00E02AD8"/>
    <w:rsid w:val="00E02E26"/>
    <w:rsid w:val="00E02FD1"/>
    <w:rsid w:val="00E03371"/>
    <w:rsid w:val="00E03F47"/>
    <w:rsid w:val="00E044D8"/>
    <w:rsid w:val="00E0495F"/>
    <w:rsid w:val="00E04CC0"/>
    <w:rsid w:val="00E05085"/>
    <w:rsid w:val="00E05AFC"/>
    <w:rsid w:val="00E06487"/>
    <w:rsid w:val="00E068E3"/>
    <w:rsid w:val="00E069AD"/>
    <w:rsid w:val="00E06BEF"/>
    <w:rsid w:val="00E06C0E"/>
    <w:rsid w:val="00E06CD1"/>
    <w:rsid w:val="00E06FFD"/>
    <w:rsid w:val="00E07155"/>
    <w:rsid w:val="00E071ED"/>
    <w:rsid w:val="00E074CF"/>
    <w:rsid w:val="00E07643"/>
    <w:rsid w:val="00E07C50"/>
    <w:rsid w:val="00E105F7"/>
    <w:rsid w:val="00E1117C"/>
    <w:rsid w:val="00E1170E"/>
    <w:rsid w:val="00E1178E"/>
    <w:rsid w:val="00E1193A"/>
    <w:rsid w:val="00E11E04"/>
    <w:rsid w:val="00E12285"/>
    <w:rsid w:val="00E135D2"/>
    <w:rsid w:val="00E13668"/>
    <w:rsid w:val="00E13813"/>
    <w:rsid w:val="00E13A3A"/>
    <w:rsid w:val="00E1419F"/>
    <w:rsid w:val="00E14406"/>
    <w:rsid w:val="00E1452E"/>
    <w:rsid w:val="00E145FE"/>
    <w:rsid w:val="00E14779"/>
    <w:rsid w:val="00E15067"/>
    <w:rsid w:val="00E158AF"/>
    <w:rsid w:val="00E15BD4"/>
    <w:rsid w:val="00E15E5C"/>
    <w:rsid w:val="00E15E62"/>
    <w:rsid w:val="00E15EC9"/>
    <w:rsid w:val="00E15EEA"/>
    <w:rsid w:val="00E16364"/>
    <w:rsid w:val="00E1645C"/>
    <w:rsid w:val="00E16465"/>
    <w:rsid w:val="00E164A9"/>
    <w:rsid w:val="00E1703C"/>
    <w:rsid w:val="00E17188"/>
    <w:rsid w:val="00E172E7"/>
    <w:rsid w:val="00E173F7"/>
    <w:rsid w:val="00E1760C"/>
    <w:rsid w:val="00E17898"/>
    <w:rsid w:val="00E17BAE"/>
    <w:rsid w:val="00E17C64"/>
    <w:rsid w:val="00E17E9F"/>
    <w:rsid w:val="00E2010D"/>
    <w:rsid w:val="00E21379"/>
    <w:rsid w:val="00E21F37"/>
    <w:rsid w:val="00E22055"/>
    <w:rsid w:val="00E22774"/>
    <w:rsid w:val="00E2297D"/>
    <w:rsid w:val="00E229F9"/>
    <w:rsid w:val="00E22CCC"/>
    <w:rsid w:val="00E22E51"/>
    <w:rsid w:val="00E23289"/>
    <w:rsid w:val="00E24332"/>
    <w:rsid w:val="00E2441C"/>
    <w:rsid w:val="00E247E5"/>
    <w:rsid w:val="00E247FD"/>
    <w:rsid w:val="00E24B90"/>
    <w:rsid w:val="00E24C37"/>
    <w:rsid w:val="00E25740"/>
    <w:rsid w:val="00E25BCB"/>
    <w:rsid w:val="00E26276"/>
    <w:rsid w:val="00E2638F"/>
    <w:rsid w:val="00E26D27"/>
    <w:rsid w:val="00E27031"/>
    <w:rsid w:val="00E2733B"/>
    <w:rsid w:val="00E27692"/>
    <w:rsid w:val="00E27DD5"/>
    <w:rsid w:val="00E27F61"/>
    <w:rsid w:val="00E300CF"/>
    <w:rsid w:val="00E30202"/>
    <w:rsid w:val="00E30638"/>
    <w:rsid w:val="00E3080A"/>
    <w:rsid w:val="00E30825"/>
    <w:rsid w:val="00E309E2"/>
    <w:rsid w:val="00E30A9E"/>
    <w:rsid w:val="00E30B5A"/>
    <w:rsid w:val="00E30F3E"/>
    <w:rsid w:val="00E313B7"/>
    <w:rsid w:val="00E314D8"/>
    <w:rsid w:val="00E316AD"/>
    <w:rsid w:val="00E3188B"/>
    <w:rsid w:val="00E32238"/>
    <w:rsid w:val="00E326DA"/>
    <w:rsid w:val="00E32871"/>
    <w:rsid w:val="00E32920"/>
    <w:rsid w:val="00E329DF"/>
    <w:rsid w:val="00E32E5A"/>
    <w:rsid w:val="00E32E8B"/>
    <w:rsid w:val="00E330CE"/>
    <w:rsid w:val="00E337E1"/>
    <w:rsid w:val="00E33EEE"/>
    <w:rsid w:val="00E34097"/>
    <w:rsid w:val="00E3420C"/>
    <w:rsid w:val="00E34685"/>
    <w:rsid w:val="00E347BA"/>
    <w:rsid w:val="00E34807"/>
    <w:rsid w:val="00E34C34"/>
    <w:rsid w:val="00E35764"/>
    <w:rsid w:val="00E35B0C"/>
    <w:rsid w:val="00E36A59"/>
    <w:rsid w:val="00E36ABA"/>
    <w:rsid w:val="00E36F6F"/>
    <w:rsid w:val="00E3714C"/>
    <w:rsid w:val="00E403DB"/>
    <w:rsid w:val="00E409A1"/>
    <w:rsid w:val="00E40F3F"/>
    <w:rsid w:val="00E415C3"/>
    <w:rsid w:val="00E41A5E"/>
    <w:rsid w:val="00E41AA6"/>
    <w:rsid w:val="00E4258A"/>
    <w:rsid w:val="00E425BC"/>
    <w:rsid w:val="00E4260D"/>
    <w:rsid w:val="00E427FD"/>
    <w:rsid w:val="00E42AF8"/>
    <w:rsid w:val="00E430EC"/>
    <w:rsid w:val="00E432E9"/>
    <w:rsid w:val="00E433BC"/>
    <w:rsid w:val="00E4341F"/>
    <w:rsid w:val="00E43E3E"/>
    <w:rsid w:val="00E44041"/>
    <w:rsid w:val="00E44167"/>
    <w:rsid w:val="00E4425F"/>
    <w:rsid w:val="00E443EB"/>
    <w:rsid w:val="00E44476"/>
    <w:rsid w:val="00E44698"/>
    <w:rsid w:val="00E446D3"/>
    <w:rsid w:val="00E44A45"/>
    <w:rsid w:val="00E44CC4"/>
    <w:rsid w:val="00E450F2"/>
    <w:rsid w:val="00E4586E"/>
    <w:rsid w:val="00E45BEE"/>
    <w:rsid w:val="00E4602E"/>
    <w:rsid w:val="00E46603"/>
    <w:rsid w:val="00E4660C"/>
    <w:rsid w:val="00E4692B"/>
    <w:rsid w:val="00E46BB4"/>
    <w:rsid w:val="00E46DE2"/>
    <w:rsid w:val="00E471A5"/>
    <w:rsid w:val="00E476C3"/>
    <w:rsid w:val="00E476DE"/>
    <w:rsid w:val="00E47923"/>
    <w:rsid w:val="00E47AEB"/>
    <w:rsid w:val="00E47B4B"/>
    <w:rsid w:val="00E47EC9"/>
    <w:rsid w:val="00E506CF"/>
    <w:rsid w:val="00E50CDF"/>
    <w:rsid w:val="00E50F0D"/>
    <w:rsid w:val="00E51206"/>
    <w:rsid w:val="00E51439"/>
    <w:rsid w:val="00E515D1"/>
    <w:rsid w:val="00E5160C"/>
    <w:rsid w:val="00E516D6"/>
    <w:rsid w:val="00E5180D"/>
    <w:rsid w:val="00E51F18"/>
    <w:rsid w:val="00E52305"/>
    <w:rsid w:val="00E526EE"/>
    <w:rsid w:val="00E527D3"/>
    <w:rsid w:val="00E52BCF"/>
    <w:rsid w:val="00E52DDD"/>
    <w:rsid w:val="00E52DFA"/>
    <w:rsid w:val="00E5343F"/>
    <w:rsid w:val="00E53CE5"/>
    <w:rsid w:val="00E53FC3"/>
    <w:rsid w:val="00E54489"/>
    <w:rsid w:val="00E546B7"/>
    <w:rsid w:val="00E547B6"/>
    <w:rsid w:val="00E54A53"/>
    <w:rsid w:val="00E54AB7"/>
    <w:rsid w:val="00E54B75"/>
    <w:rsid w:val="00E54FFE"/>
    <w:rsid w:val="00E554D8"/>
    <w:rsid w:val="00E555C6"/>
    <w:rsid w:val="00E56FA9"/>
    <w:rsid w:val="00E571B0"/>
    <w:rsid w:val="00E572F6"/>
    <w:rsid w:val="00E57358"/>
    <w:rsid w:val="00E5739F"/>
    <w:rsid w:val="00E57510"/>
    <w:rsid w:val="00E57651"/>
    <w:rsid w:val="00E57847"/>
    <w:rsid w:val="00E57A6A"/>
    <w:rsid w:val="00E57C6D"/>
    <w:rsid w:val="00E57D83"/>
    <w:rsid w:val="00E6007F"/>
    <w:rsid w:val="00E608E6"/>
    <w:rsid w:val="00E60940"/>
    <w:rsid w:val="00E60C9D"/>
    <w:rsid w:val="00E60EBD"/>
    <w:rsid w:val="00E60F47"/>
    <w:rsid w:val="00E61026"/>
    <w:rsid w:val="00E611D3"/>
    <w:rsid w:val="00E616C3"/>
    <w:rsid w:val="00E617DB"/>
    <w:rsid w:val="00E61896"/>
    <w:rsid w:val="00E62796"/>
    <w:rsid w:val="00E62929"/>
    <w:rsid w:val="00E629CC"/>
    <w:rsid w:val="00E62C75"/>
    <w:rsid w:val="00E62E4F"/>
    <w:rsid w:val="00E631F3"/>
    <w:rsid w:val="00E6346D"/>
    <w:rsid w:val="00E63750"/>
    <w:rsid w:val="00E6376C"/>
    <w:rsid w:val="00E63C2A"/>
    <w:rsid w:val="00E6416E"/>
    <w:rsid w:val="00E642E7"/>
    <w:rsid w:val="00E6459D"/>
    <w:rsid w:val="00E6467B"/>
    <w:rsid w:val="00E64C8A"/>
    <w:rsid w:val="00E650EC"/>
    <w:rsid w:val="00E65649"/>
    <w:rsid w:val="00E66DA3"/>
    <w:rsid w:val="00E67016"/>
    <w:rsid w:val="00E673A0"/>
    <w:rsid w:val="00E67470"/>
    <w:rsid w:val="00E6748C"/>
    <w:rsid w:val="00E6752E"/>
    <w:rsid w:val="00E6778C"/>
    <w:rsid w:val="00E67B6A"/>
    <w:rsid w:val="00E70097"/>
    <w:rsid w:val="00E70317"/>
    <w:rsid w:val="00E7050B"/>
    <w:rsid w:val="00E70599"/>
    <w:rsid w:val="00E707B2"/>
    <w:rsid w:val="00E70ED4"/>
    <w:rsid w:val="00E70EDD"/>
    <w:rsid w:val="00E71484"/>
    <w:rsid w:val="00E7168E"/>
    <w:rsid w:val="00E71A9A"/>
    <w:rsid w:val="00E71B23"/>
    <w:rsid w:val="00E71D1B"/>
    <w:rsid w:val="00E71D7E"/>
    <w:rsid w:val="00E71E7A"/>
    <w:rsid w:val="00E72203"/>
    <w:rsid w:val="00E72669"/>
    <w:rsid w:val="00E72758"/>
    <w:rsid w:val="00E72B62"/>
    <w:rsid w:val="00E72B99"/>
    <w:rsid w:val="00E72CFA"/>
    <w:rsid w:val="00E739FF"/>
    <w:rsid w:val="00E73AB3"/>
    <w:rsid w:val="00E73CD7"/>
    <w:rsid w:val="00E743D4"/>
    <w:rsid w:val="00E74789"/>
    <w:rsid w:val="00E752B6"/>
    <w:rsid w:val="00E75FDE"/>
    <w:rsid w:val="00E76001"/>
    <w:rsid w:val="00E762F0"/>
    <w:rsid w:val="00E767AE"/>
    <w:rsid w:val="00E76945"/>
    <w:rsid w:val="00E76ADE"/>
    <w:rsid w:val="00E779E7"/>
    <w:rsid w:val="00E77BB8"/>
    <w:rsid w:val="00E77CC8"/>
    <w:rsid w:val="00E77FDC"/>
    <w:rsid w:val="00E8021B"/>
    <w:rsid w:val="00E80381"/>
    <w:rsid w:val="00E80463"/>
    <w:rsid w:val="00E8073C"/>
    <w:rsid w:val="00E81789"/>
    <w:rsid w:val="00E819A4"/>
    <w:rsid w:val="00E81AD7"/>
    <w:rsid w:val="00E81CA6"/>
    <w:rsid w:val="00E81F25"/>
    <w:rsid w:val="00E82051"/>
    <w:rsid w:val="00E82C31"/>
    <w:rsid w:val="00E82ECB"/>
    <w:rsid w:val="00E83707"/>
    <w:rsid w:val="00E837F9"/>
    <w:rsid w:val="00E83814"/>
    <w:rsid w:val="00E8401A"/>
    <w:rsid w:val="00E84301"/>
    <w:rsid w:val="00E8436B"/>
    <w:rsid w:val="00E84456"/>
    <w:rsid w:val="00E849B5"/>
    <w:rsid w:val="00E84D8B"/>
    <w:rsid w:val="00E854F7"/>
    <w:rsid w:val="00E855F7"/>
    <w:rsid w:val="00E85A8A"/>
    <w:rsid w:val="00E85E1A"/>
    <w:rsid w:val="00E863DA"/>
    <w:rsid w:val="00E86F1C"/>
    <w:rsid w:val="00E870A1"/>
    <w:rsid w:val="00E872A6"/>
    <w:rsid w:val="00E872DD"/>
    <w:rsid w:val="00E9005A"/>
    <w:rsid w:val="00E900A6"/>
    <w:rsid w:val="00E9020A"/>
    <w:rsid w:val="00E902DC"/>
    <w:rsid w:val="00E90763"/>
    <w:rsid w:val="00E9090A"/>
    <w:rsid w:val="00E912EC"/>
    <w:rsid w:val="00E914D5"/>
    <w:rsid w:val="00E917F8"/>
    <w:rsid w:val="00E91BE3"/>
    <w:rsid w:val="00E92590"/>
    <w:rsid w:val="00E935A2"/>
    <w:rsid w:val="00E93B37"/>
    <w:rsid w:val="00E93E64"/>
    <w:rsid w:val="00E945F8"/>
    <w:rsid w:val="00E94F21"/>
    <w:rsid w:val="00E95D3B"/>
    <w:rsid w:val="00E96323"/>
    <w:rsid w:val="00E9652A"/>
    <w:rsid w:val="00E96D59"/>
    <w:rsid w:val="00E96DE7"/>
    <w:rsid w:val="00E96FD4"/>
    <w:rsid w:val="00E97026"/>
    <w:rsid w:val="00E972E6"/>
    <w:rsid w:val="00E974E1"/>
    <w:rsid w:val="00E97B4C"/>
    <w:rsid w:val="00EA06EF"/>
    <w:rsid w:val="00EA074D"/>
    <w:rsid w:val="00EA0955"/>
    <w:rsid w:val="00EA0C59"/>
    <w:rsid w:val="00EA0CAB"/>
    <w:rsid w:val="00EA0E3A"/>
    <w:rsid w:val="00EA0E8C"/>
    <w:rsid w:val="00EA108B"/>
    <w:rsid w:val="00EA18ED"/>
    <w:rsid w:val="00EA1A43"/>
    <w:rsid w:val="00EA232E"/>
    <w:rsid w:val="00EA37FC"/>
    <w:rsid w:val="00EA387B"/>
    <w:rsid w:val="00EA3B57"/>
    <w:rsid w:val="00EA4663"/>
    <w:rsid w:val="00EA47D4"/>
    <w:rsid w:val="00EA4E74"/>
    <w:rsid w:val="00EA4F4F"/>
    <w:rsid w:val="00EA514E"/>
    <w:rsid w:val="00EA57D2"/>
    <w:rsid w:val="00EA5811"/>
    <w:rsid w:val="00EA5903"/>
    <w:rsid w:val="00EA5A01"/>
    <w:rsid w:val="00EA5ED8"/>
    <w:rsid w:val="00EA60E4"/>
    <w:rsid w:val="00EA6159"/>
    <w:rsid w:val="00EA6183"/>
    <w:rsid w:val="00EA6458"/>
    <w:rsid w:val="00EA6BA8"/>
    <w:rsid w:val="00EA6D79"/>
    <w:rsid w:val="00EA6E64"/>
    <w:rsid w:val="00EA6F2B"/>
    <w:rsid w:val="00EA7306"/>
    <w:rsid w:val="00EA76F2"/>
    <w:rsid w:val="00EA79C0"/>
    <w:rsid w:val="00EA79C4"/>
    <w:rsid w:val="00EB00F6"/>
    <w:rsid w:val="00EB0750"/>
    <w:rsid w:val="00EB0781"/>
    <w:rsid w:val="00EB0FF5"/>
    <w:rsid w:val="00EB11A2"/>
    <w:rsid w:val="00EB1395"/>
    <w:rsid w:val="00EB1409"/>
    <w:rsid w:val="00EB15E0"/>
    <w:rsid w:val="00EB1801"/>
    <w:rsid w:val="00EB26A0"/>
    <w:rsid w:val="00EB2C0A"/>
    <w:rsid w:val="00EB2D72"/>
    <w:rsid w:val="00EB2F17"/>
    <w:rsid w:val="00EB33B9"/>
    <w:rsid w:val="00EB34B3"/>
    <w:rsid w:val="00EB36F0"/>
    <w:rsid w:val="00EB3701"/>
    <w:rsid w:val="00EB3AE3"/>
    <w:rsid w:val="00EB41F6"/>
    <w:rsid w:val="00EB4532"/>
    <w:rsid w:val="00EB4A13"/>
    <w:rsid w:val="00EB5259"/>
    <w:rsid w:val="00EB538F"/>
    <w:rsid w:val="00EB561D"/>
    <w:rsid w:val="00EB581F"/>
    <w:rsid w:val="00EB59F6"/>
    <w:rsid w:val="00EB5A74"/>
    <w:rsid w:val="00EB5D36"/>
    <w:rsid w:val="00EB5E7F"/>
    <w:rsid w:val="00EB6052"/>
    <w:rsid w:val="00EB606D"/>
    <w:rsid w:val="00EB6881"/>
    <w:rsid w:val="00EB6B5F"/>
    <w:rsid w:val="00EB6D7E"/>
    <w:rsid w:val="00EB7151"/>
    <w:rsid w:val="00EB76C1"/>
    <w:rsid w:val="00EB7715"/>
    <w:rsid w:val="00EB773D"/>
    <w:rsid w:val="00EC09E5"/>
    <w:rsid w:val="00EC17B7"/>
    <w:rsid w:val="00EC18E3"/>
    <w:rsid w:val="00EC19E8"/>
    <w:rsid w:val="00EC1B01"/>
    <w:rsid w:val="00EC1BC5"/>
    <w:rsid w:val="00EC1F2E"/>
    <w:rsid w:val="00EC2266"/>
    <w:rsid w:val="00EC226C"/>
    <w:rsid w:val="00EC27DF"/>
    <w:rsid w:val="00EC2915"/>
    <w:rsid w:val="00EC2A0B"/>
    <w:rsid w:val="00EC30FA"/>
    <w:rsid w:val="00EC3235"/>
    <w:rsid w:val="00EC32B0"/>
    <w:rsid w:val="00EC345C"/>
    <w:rsid w:val="00EC3505"/>
    <w:rsid w:val="00EC3987"/>
    <w:rsid w:val="00EC3B40"/>
    <w:rsid w:val="00EC3D8D"/>
    <w:rsid w:val="00EC3F9D"/>
    <w:rsid w:val="00EC4687"/>
    <w:rsid w:val="00EC4A8D"/>
    <w:rsid w:val="00EC4E0D"/>
    <w:rsid w:val="00EC4E38"/>
    <w:rsid w:val="00EC536C"/>
    <w:rsid w:val="00EC5562"/>
    <w:rsid w:val="00EC56B8"/>
    <w:rsid w:val="00EC5B16"/>
    <w:rsid w:val="00EC5E0E"/>
    <w:rsid w:val="00EC6015"/>
    <w:rsid w:val="00EC642D"/>
    <w:rsid w:val="00EC69A7"/>
    <w:rsid w:val="00EC6C10"/>
    <w:rsid w:val="00EC6D47"/>
    <w:rsid w:val="00EC713D"/>
    <w:rsid w:val="00EC7586"/>
    <w:rsid w:val="00EC7D7B"/>
    <w:rsid w:val="00EC7F32"/>
    <w:rsid w:val="00ED0178"/>
    <w:rsid w:val="00ED09A1"/>
    <w:rsid w:val="00ED0FA4"/>
    <w:rsid w:val="00ED15D3"/>
    <w:rsid w:val="00ED1953"/>
    <w:rsid w:val="00ED1B46"/>
    <w:rsid w:val="00ED20FD"/>
    <w:rsid w:val="00ED2576"/>
    <w:rsid w:val="00ED2A9A"/>
    <w:rsid w:val="00ED2E28"/>
    <w:rsid w:val="00ED38E5"/>
    <w:rsid w:val="00ED3A1C"/>
    <w:rsid w:val="00ED3E03"/>
    <w:rsid w:val="00ED4087"/>
    <w:rsid w:val="00ED4115"/>
    <w:rsid w:val="00ED413C"/>
    <w:rsid w:val="00ED42E9"/>
    <w:rsid w:val="00ED46D3"/>
    <w:rsid w:val="00ED4C50"/>
    <w:rsid w:val="00ED4E8B"/>
    <w:rsid w:val="00ED5187"/>
    <w:rsid w:val="00ED55B9"/>
    <w:rsid w:val="00ED57E3"/>
    <w:rsid w:val="00ED5887"/>
    <w:rsid w:val="00ED5902"/>
    <w:rsid w:val="00ED5AC9"/>
    <w:rsid w:val="00ED6683"/>
    <w:rsid w:val="00ED6B19"/>
    <w:rsid w:val="00ED6ECC"/>
    <w:rsid w:val="00ED709F"/>
    <w:rsid w:val="00ED7863"/>
    <w:rsid w:val="00ED7C0E"/>
    <w:rsid w:val="00ED7EF8"/>
    <w:rsid w:val="00EE01FD"/>
    <w:rsid w:val="00EE0615"/>
    <w:rsid w:val="00EE0EDF"/>
    <w:rsid w:val="00EE1278"/>
    <w:rsid w:val="00EE13EE"/>
    <w:rsid w:val="00EE15F4"/>
    <w:rsid w:val="00EE2708"/>
    <w:rsid w:val="00EE295E"/>
    <w:rsid w:val="00EE3662"/>
    <w:rsid w:val="00EE3B54"/>
    <w:rsid w:val="00EE3BB2"/>
    <w:rsid w:val="00EE3C3F"/>
    <w:rsid w:val="00EE3E9A"/>
    <w:rsid w:val="00EE416B"/>
    <w:rsid w:val="00EE43AC"/>
    <w:rsid w:val="00EE4B71"/>
    <w:rsid w:val="00EE4E06"/>
    <w:rsid w:val="00EE50D0"/>
    <w:rsid w:val="00EE5183"/>
    <w:rsid w:val="00EE599D"/>
    <w:rsid w:val="00EE5E61"/>
    <w:rsid w:val="00EE6143"/>
    <w:rsid w:val="00EE615A"/>
    <w:rsid w:val="00EE630E"/>
    <w:rsid w:val="00EE6F51"/>
    <w:rsid w:val="00EE6F91"/>
    <w:rsid w:val="00EE6FFE"/>
    <w:rsid w:val="00EE73E7"/>
    <w:rsid w:val="00EE79BD"/>
    <w:rsid w:val="00EE7B40"/>
    <w:rsid w:val="00EE7C37"/>
    <w:rsid w:val="00EE7CF4"/>
    <w:rsid w:val="00EF002C"/>
    <w:rsid w:val="00EF0107"/>
    <w:rsid w:val="00EF038D"/>
    <w:rsid w:val="00EF047C"/>
    <w:rsid w:val="00EF04E6"/>
    <w:rsid w:val="00EF08B7"/>
    <w:rsid w:val="00EF0D7F"/>
    <w:rsid w:val="00EF0D9F"/>
    <w:rsid w:val="00EF1293"/>
    <w:rsid w:val="00EF12A6"/>
    <w:rsid w:val="00EF144B"/>
    <w:rsid w:val="00EF184A"/>
    <w:rsid w:val="00EF1A0F"/>
    <w:rsid w:val="00EF1A50"/>
    <w:rsid w:val="00EF1D45"/>
    <w:rsid w:val="00EF1EEE"/>
    <w:rsid w:val="00EF22DC"/>
    <w:rsid w:val="00EF2C55"/>
    <w:rsid w:val="00EF3916"/>
    <w:rsid w:val="00EF3C2B"/>
    <w:rsid w:val="00EF4146"/>
    <w:rsid w:val="00EF44A2"/>
    <w:rsid w:val="00EF4576"/>
    <w:rsid w:val="00EF4BFD"/>
    <w:rsid w:val="00EF4CC5"/>
    <w:rsid w:val="00EF4E0A"/>
    <w:rsid w:val="00EF5110"/>
    <w:rsid w:val="00EF5476"/>
    <w:rsid w:val="00EF54A7"/>
    <w:rsid w:val="00EF5729"/>
    <w:rsid w:val="00EF585A"/>
    <w:rsid w:val="00EF58B4"/>
    <w:rsid w:val="00EF59F6"/>
    <w:rsid w:val="00EF5DD3"/>
    <w:rsid w:val="00EF5E2D"/>
    <w:rsid w:val="00EF61EF"/>
    <w:rsid w:val="00EF65C4"/>
    <w:rsid w:val="00EF6B03"/>
    <w:rsid w:val="00EF725C"/>
    <w:rsid w:val="00EF7552"/>
    <w:rsid w:val="00EF76BC"/>
    <w:rsid w:val="00EF77D6"/>
    <w:rsid w:val="00EF7A1E"/>
    <w:rsid w:val="00F00432"/>
    <w:rsid w:val="00F00639"/>
    <w:rsid w:val="00F0083F"/>
    <w:rsid w:val="00F0096A"/>
    <w:rsid w:val="00F00F35"/>
    <w:rsid w:val="00F015E2"/>
    <w:rsid w:val="00F01B38"/>
    <w:rsid w:val="00F02191"/>
    <w:rsid w:val="00F02788"/>
    <w:rsid w:val="00F028CA"/>
    <w:rsid w:val="00F02D31"/>
    <w:rsid w:val="00F02DA2"/>
    <w:rsid w:val="00F02E14"/>
    <w:rsid w:val="00F03231"/>
    <w:rsid w:val="00F037A1"/>
    <w:rsid w:val="00F03E18"/>
    <w:rsid w:val="00F03E37"/>
    <w:rsid w:val="00F03F5D"/>
    <w:rsid w:val="00F040C8"/>
    <w:rsid w:val="00F0428C"/>
    <w:rsid w:val="00F04E0D"/>
    <w:rsid w:val="00F050F4"/>
    <w:rsid w:val="00F051B9"/>
    <w:rsid w:val="00F052E1"/>
    <w:rsid w:val="00F05988"/>
    <w:rsid w:val="00F0624A"/>
    <w:rsid w:val="00F062B8"/>
    <w:rsid w:val="00F06388"/>
    <w:rsid w:val="00F06594"/>
    <w:rsid w:val="00F06813"/>
    <w:rsid w:val="00F06906"/>
    <w:rsid w:val="00F06AAC"/>
    <w:rsid w:val="00F06B19"/>
    <w:rsid w:val="00F06B5B"/>
    <w:rsid w:val="00F06BE9"/>
    <w:rsid w:val="00F07088"/>
    <w:rsid w:val="00F07098"/>
    <w:rsid w:val="00F078AB"/>
    <w:rsid w:val="00F07D2B"/>
    <w:rsid w:val="00F105B9"/>
    <w:rsid w:val="00F10798"/>
    <w:rsid w:val="00F10A34"/>
    <w:rsid w:val="00F10AA9"/>
    <w:rsid w:val="00F11652"/>
    <w:rsid w:val="00F11848"/>
    <w:rsid w:val="00F119B9"/>
    <w:rsid w:val="00F11BF7"/>
    <w:rsid w:val="00F1226B"/>
    <w:rsid w:val="00F1261F"/>
    <w:rsid w:val="00F1292F"/>
    <w:rsid w:val="00F12EA6"/>
    <w:rsid w:val="00F12ED6"/>
    <w:rsid w:val="00F13094"/>
    <w:rsid w:val="00F13287"/>
    <w:rsid w:val="00F1348E"/>
    <w:rsid w:val="00F135EA"/>
    <w:rsid w:val="00F13D78"/>
    <w:rsid w:val="00F141C8"/>
    <w:rsid w:val="00F14B10"/>
    <w:rsid w:val="00F14D91"/>
    <w:rsid w:val="00F14D9B"/>
    <w:rsid w:val="00F14E3F"/>
    <w:rsid w:val="00F14F5D"/>
    <w:rsid w:val="00F150BF"/>
    <w:rsid w:val="00F15927"/>
    <w:rsid w:val="00F16203"/>
    <w:rsid w:val="00F163AB"/>
    <w:rsid w:val="00F169AE"/>
    <w:rsid w:val="00F16BAE"/>
    <w:rsid w:val="00F16C2B"/>
    <w:rsid w:val="00F17ED5"/>
    <w:rsid w:val="00F2004C"/>
    <w:rsid w:val="00F20437"/>
    <w:rsid w:val="00F20E41"/>
    <w:rsid w:val="00F20EAF"/>
    <w:rsid w:val="00F211CE"/>
    <w:rsid w:val="00F21B4A"/>
    <w:rsid w:val="00F229E2"/>
    <w:rsid w:val="00F23579"/>
    <w:rsid w:val="00F23727"/>
    <w:rsid w:val="00F2384B"/>
    <w:rsid w:val="00F239A7"/>
    <w:rsid w:val="00F24912"/>
    <w:rsid w:val="00F25955"/>
    <w:rsid w:val="00F25993"/>
    <w:rsid w:val="00F259BE"/>
    <w:rsid w:val="00F262EA"/>
    <w:rsid w:val="00F26366"/>
    <w:rsid w:val="00F26511"/>
    <w:rsid w:val="00F26838"/>
    <w:rsid w:val="00F269F4"/>
    <w:rsid w:val="00F26F8B"/>
    <w:rsid w:val="00F27291"/>
    <w:rsid w:val="00F2768D"/>
    <w:rsid w:val="00F27B9D"/>
    <w:rsid w:val="00F27E86"/>
    <w:rsid w:val="00F30010"/>
    <w:rsid w:val="00F30212"/>
    <w:rsid w:val="00F3039A"/>
    <w:rsid w:val="00F30E3A"/>
    <w:rsid w:val="00F31840"/>
    <w:rsid w:val="00F320F8"/>
    <w:rsid w:val="00F3245A"/>
    <w:rsid w:val="00F3253B"/>
    <w:rsid w:val="00F326C1"/>
    <w:rsid w:val="00F339AF"/>
    <w:rsid w:val="00F33ABA"/>
    <w:rsid w:val="00F33BD7"/>
    <w:rsid w:val="00F33D3F"/>
    <w:rsid w:val="00F33EC8"/>
    <w:rsid w:val="00F33F95"/>
    <w:rsid w:val="00F34239"/>
    <w:rsid w:val="00F3444D"/>
    <w:rsid w:val="00F34E0B"/>
    <w:rsid w:val="00F34E10"/>
    <w:rsid w:val="00F34F25"/>
    <w:rsid w:val="00F35454"/>
    <w:rsid w:val="00F355BA"/>
    <w:rsid w:val="00F358B9"/>
    <w:rsid w:val="00F35A2D"/>
    <w:rsid w:val="00F35B1A"/>
    <w:rsid w:val="00F36008"/>
    <w:rsid w:val="00F361F3"/>
    <w:rsid w:val="00F36A5E"/>
    <w:rsid w:val="00F36C0D"/>
    <w:rsid w:val="00F36D09"/>
    <w:rsid w:val="00F36EAF"/>
    <w:rsid w:val="00F371CE"/>
    <w:rsid w:val="00F375DC"/>
    <w:rsid w:val="00F37718"/>
    <w:rsid w:val="00F3775B"/>
    <w:rsid w:val="00F3788F"/>
    <w:rsid w:val="00F37920"/>
    <w:rsid w:val="00F37DE3"/>
    <w:rsid w:val="00F40155"/>
    <w:rsid w:val="00F40317"/>
    <w:rsid w:val="00F409B4"/>
    <w:rsid w:val="00F40FB9"/>
    <w:rsid w:val="00F416ED"/>
    <w:rsid w:val="00F41A70"/>
    <w:rsid w:val="00F41D93"/>
    <w:rsid w:val="00F41E0A"/>
    <w:rsid w:val="00F42327"/>
    <w:rsid w:val="00F424B2"/>
    <w:rsid w:val="00F42696"/>
    <w:rsid w:val="00F42AD6"/>
    <w:rsid w:val="00F42EA4"/>
    <w:rsid w:val="00F43079"/>
    <w:rsid w:val="00F430CB"/>
    <w:rsid w:val="00F43553"/>
    <w:rsid w:val="00F43C35"/>
    <w:rsid w:val="00F44034"/>
    <w:rsid w:val="00F440BD"/>
    <w:rsid w:val="00F4426C"/>
    <w:rsid w:val="00F446F0"/>
    <w:rsid w:val="00F44999"/>
    <w:rsid w:val="00F44BCC"/>
    <w:rsid w:val="00F44C11"/>
    <w:rsid w:val="00F44F49"/>
    <w:rsid w:val="00F4507D"/>
    <w:rsid w:val="00F45113"/>
    <w:rsid w:val="00F45513"/>
    <w:rsid w:val="00F457F9"/>
    <w:rsid w:val="00F45DB1"/>
    <w:rsid w:val="00F45FAF"/>
    <w:rsid w:val="00F4654C"/>
    <w:rsid w:val="00F46639"/>
    <w:rsid w:val="00F46648"/>
    <w:rsid w:val="00F46A6D"/>
    <w:rsid w:val="00F46A86"/>
    <w:rsid w:val="00F47675"/>
    <w:rsid w:val="00F47820"/>
    <w:rsid w:val="00F479BC"/>
    <w:rsid w:val="00F47A46"/>
    <w:rsid w:val="00F47B87"/>
    <w:rsid w:val="00F50160"/>
    <w:rsid w:val="00F503BA"/>
    <w:rsid w:val="00F50822"/>
    <w:rsid w:val="00F513A3"/>
    <w:rsid w:val="00F51632"/>
    <w:rsid w:val="00F517D7"/>
    <w:rsid w:val="00F5180B"/>
    <w:rsid w:val="00F51D68"/>
    <w:rsid w:val="00F51DE1"/>
    <w:rsid w:val="00F5229B"/>
    <w:rsid w:val="00F523F3"/>
    <w:rsid w:val="00F5279D"/>
    <w:rsid w:val="00F52A23"/>
    <w:rsid w:val="00F538C1"/>
    <w:rsid w:val="00F53B99"/>
    <w:rsid w:val="00F540C2"/>
    <w:rsid w:val="00F5425C"/>
    <w:rsid w:val="00F545AD"/>
    <w:rsid w:val="00F550DF"/>
    <w:rsid w:val="00F555C8"/>
    <w:rsid w:val="00F5568F"/>
    <w:rsid w:val="00F5585B"/>
    <w:rsid w:val="00F55977"/>
    <w:rsid w:val="00F55B76"/>
    <w:rsid w:val="00F569A7"/>
    <w:rsid w:val="00F56C9E"/>
    <w:rsid w:val="00F56E21"/>
    <w:rsid w:val="00F56E77"/>
    <w:rsid w:val="00F5725E"/>
    <w:rsid w:val="00F572E3"/>
    <w:rsid w:val="00F57983"/>
    <w:rsid w:val="00F57CE8"/>
    <w:rsid w:val="00F600CA"/>
    <w:rsid w:val="00F601BA"/>
    <w:rsid w:val="00F605E1"/>
    <w:rsid w:val="00F60893"/>
    <w:rsid w:val="00F6091C"/>
    <w:rsid w:val="00F61520"/>
    <w:rsid w:val="00F621D9"/>
    <w:rsid w:val="00F62DA0"/>
    <w:rsid w:val="00F635A0"/>
    <w:rsid w:val="00F63C5B"/>
    <w:rsid w:val="00F63E19"/>
    <w:rsid w:val="00F63FB9"/>
    <w:rsid w:val="00F641E2"/>
    <w:rsid w:val="00F649BB"/>
    <w:rsid w:val="00F64B17"/>
    <w:rsid w:val="00F64BEF"/>
    <w:rsid w:val="00F64C20"/>
    <w:rsid w:val="00F650FF"/>
    <w:rsid w:val="00F6513E"/>
    <w:rsid w:val="00F66033"/>
    <w:rsid w:val="00F663EB"/>
    <w:rsid w:val="00F66544"/>
    <w:rsid w:val="00F665FD"/>
    <w:rsid w:val="00F668F8"/>
    <w:rsid w:val="00F66E84"/>
    <w:rsid w:val="00F673D3"/>
    <w:rsid w:val="00F67681"/>
    <w:rsid w:val="00F67BD4"/>
    <w:rsid w:val="00F67DF6"/>
    <w:rsid w:val="00F70036"/>
    <w:rsid w:val="00F70313"/>
    <w:rsid w:val="00F709BF"/>
    <w:rsid w:val="00F71A47"/>
    <w:rsid w:val="00F7248C"/>
    <w:rsid w:val="00F7264B"/>
    <w:rsid w:val="00F7337E"/>
    <w:rsid w:val="00F73452"/>
    <w:rsid w:val="00F735DF"/>
    <w:rsid w:val="00F73727"/>
    <w:rsid w:val="00F737DB"/>
    <w:rsid w:val="00F73C37"/>
    <w:rsid w:val="00F73ED2"/>
    <w:rsid w:val="00F73F6B"/>
    <w:rsid w:val="00F74AD3"/>
    <w:rsid w:val="00F74D9E"/>
    <w:rsid w:val="00F74FB6"/>
    <w:rsid w:val="00F751E8"/>
    <w:rsid w:val="00F75278"/>
    <w:rsid w:val="00F7539C"/>
    <w:rsid w:val="00F755DC"/>
    <w:rsid w:val="00F758F6"/>
    <w:rsid w:val="00F7651A"/>
    <w:rsid w:val="00F766DD"/>
    <w:rsid w:val="00F76921"/>
    <w:rsid w:val="00F76CC1"/>
    <w:rsid w:val="00F77154"/>
    <w:rsid w:val="00F773F7"/>
    <w:rsid w:val="00F77962"/>
    <w:rsid w:val="00F77A75"/>
    <w:rsid w:val="00F77BEC"/>
    <w:rsid w:val="00F800D5"/>
    <w:rsid w:val="00F81005"/>
    <w:rsid w:val="00F81120"/>
    <w:rsid w:val="00F813C7"/>
    <w:rsid w:val="00F818B9"/>
    <w:rsid w:val="00F81994"/>
    <w:rsid w:val="00F82710"/>
    <w:rsid w:val="00F833F4"/>
    <w:rsid w:val="00F8375E"/>
    <w:rsid w:val="00F83804"/>
    <w:rsid w:val="00F838B2"/>
    <w:rsid w:val="00F83A30"/>
    <w:rsid w:val="00F840D5"/>
    <w:rsid w:val="00F84709"/>
    <w:rsid w:val="00F84734"/>
    <w:rsid w:val="00F84B41"/>
    <w:rsid w:val="00F84BF5"/>
    <w:rsid w:val="00F84C9E"/>
    <w:rsid w:val="00F85170"/>
    <w:rsid w:val="00F8558C"/>
    <w:rsid w:val="00F8573B"/>
    <w:rsid w:val="00F8580E"/>
    <w:rsid w:val="00F85DDB"/>
    <w:rsid w:val="00F862EF"/>
    <w:rsid w:val="00F866CD"/>
    <w:rsid w:val="00F867BE"/>
    <w:rsid w:val="00F868E3"/>
    <w:rsid w:val="00F86925"/>
    <w:rsid w:val="00F869A0"/>
    <w:rsid w:val="00F86D10"/>
    <w:rsid w:val="00F86FF5"/>
    <w:rsid w:val="00F8743F"/>
    <w:rsid w:val="00F87601"/>
    <w:rsid w:val="00F87718"/>
    <w:rsid w:val="00F877CC"/>
    <w:rsid w:val="00F87B79"/>
    <w:rsid w:val="00F87D31"/>
    <w:rsid w:val="00F87DD0"/>
    <w:rsid w:val="00F87E0A"/>
    <w:rsid w:val="00F87E48"/>
    <w:rsid w:val="00F90258"/>
    <w:rsid w:val="00F904A3"/>
    <w:rsid w:val="00F90842"/>
    <w:rsid w:val="00F90975"/>
    <w:rsid w:val="00F90B16"/>
    <w:rsid w:val="00F90E4F"/>
    <w:rsid w:val="00F91260"/>
    <w:rsid w:val="00F9168F"/>
    <w:rsid w:val="00F91B6F"/>
    <w:rsid w:val="00F91FBA"/>
    <w:rsid w:val="00F920F9"/>
    <w:rsid w:val="00F920FC"/>
    <w:rsid w:val="00F93005"/>
    <w:rsid w:val="00F9397E"/>
    <w:rsid w:val="00F93AE2"/>
    <w:rsid w:val="00F93B69"/>
    <w:rsid w:val="00F93F58"/>
    <w:rsid w:val="00F93F87"/>
    <w:rsid w:val="00F93FC9"/>
    <w:rsid w:val="00F9403E"/>
    <w:rsid w:val="00F9458E"/>
    <w:rsid w:val="00F956EB"/>
    <w:rsid w:val="00F95765"/>
    <w:rsid w:val="00F95BB5"/>
    <w:rsid w:val="00F95DDF"/>
    <w:rsid w:val="00F95E9A"/>
    <w:rsid w:val="00F965C3"/>
    <w:rsid w:val="00F968F9"/>
    <w:rsid w:val="00F96B0B"/>
    <w:rsid w:val="00F96B0F"/>
    <w:rsid w:val="00F96C06"/>
    <w:rsid w:val="00F96C1F"/>
    <w:rsid w:val="00F96CF7"/>
    <w:rsid w:val="00F96E66"/>
    <w:rsid w:val="00F96E76"/>
    <w:rsid w:val="00F971EC"/>
    <w:rsid w:val="00F9758B"/>
    <w:rsid w:val="00F9776C"/>
    <w:rsid w:val="00F97A2B"/>
    <w:rsid w:val="00F97A3A"/>
    <w:rsid w:val="00F97AB6"/>
    <w:rsid w:val="00F97ACF"/>
    <w:rsid w:val="00F97D63"/>
    <w:rsid w:val="00FA0162"/>
    <w:rsid w:val="00FA047F"/>
    <w:rsid w:val="00FA06CB"/>
    <w:rsid w:val="00FA0A75"/>
    <w:rsid w:val="00FA0E8B"/>
    <w:rsid w:val="00FA0F2F"/>
    <w:rsid w:val="00FA1196"/>
    <w:rsid w:val="00FA1A4F"/>
    <w:rsid w:val="00FA1CA2"/>
    <w:rsid w:val="00FA2029"/>
    <w:rsid w:val="00FA2D61"/>
    <w:rsid w:val="00FA2E7F"/>
    <w:rsid w:val="00FA2FEB"/>
    <w:rsid w:val="00FA3043"/>
    <w:rsid w:val="00FA34E0"/>
    <w:rsid w:val="00FA39CD"/>
    <w:rsid w:val="00FA44D4"/>
    <w:rsid w:val="00FA4622"/>
    <w:rsid w:val="00FA4631"/>
    <w:rsid w:val="00FA484F"/>
    <w:rsid w:val="00FA48A0"/>
    <w:rsid w:val="00FA4AB7"/>
    <w:rsid w:val="00FA4B63"/>
    <w:rsid w:val="00FA4BD1"/>
    <w:rsid w:val="00FA4EE5"/>
    <w:rsid w:val="00FA51D7"/>
    <w:rsid w:val="00FA527F"/>
    <w:rsid w:val="00FA548B"/>
    <w:rsid w:val="00FA624E"/>
    <w:rsid w:val="00FA656B"/>
    <w:rsid w:val="00FA6D5A"/>
    <w:rsid w:val="00FA7C5A"/>
    <w:rsid w:val="00FA7FA0"/>
    <w:rsid w:val="00FB0066"/>
    <w:rsid w:val="00FB015E"/>
    <w:rsid w:val="00FB0192"/>
    <w:rsid w:val="00FB043D"/>
    <w:rsid w:val="00FB066D"/>
    <w:rsid w:val="00FB071E"/>
    <w:rsid w:val="00FB0883"/>
    <w:rsid w:val="00FB0A1B"/>
    <w:rsid w:val="00FB1054"/>
    <w:rsid w:val="00FB12B5"/>
    <w:rsid w:val="00FB1335"/>
    <w:rsid w:val="00FB194F"/>
    <w:rsid w:val="00FB25BB"/>
    <w:rsid w:val="00FB2E2E"/>
    <w:rsid w:val="00FB2ED7"/>
    <w:rsid w:val="00FB2F8F"/>
    <w:rsid w:val="00FB3058"/>
    <w:rsid w:val="00FB30A6"/>
    <w:rsid w:val="00FB36D6"/>
    <w:rsid w:val="00FB3A54"/>
    <w:rsid w:val="00FB3B82"/>
    <w:rsid w:val="00FB3C79"/>
    <w:rsid w:val="00FB4123"/>
    <w:rsid w:val="00FB456F"/>
    <w:rsid w:val="00FB458F"/>
    <w:rsid w:val="00FB47B4"/>
    <w:rsid w:val="00FB4BCC"/>
    <w:rsid w:val="00FB4C77"/>
    <w:rsid w:val="00FB4FC4"/>
    <w:rsid w:val="00FB541B"/>
    <w:rsid w:val="00FB6335"/>
    <w:rsid w:val="00FB670F"/>
    <w:rsid w:val="00FB6E0E"/>
    <w:rsid w:val="00FB72B2"/>
    <w:rsid w:val="00FB72CB"/>
    <w:rsid w:val="00FB7FC6"/>
    <w:rsid w:val="00FC04C3"/>
    <w:rsid w:val="00FC0565"/>
    <w:rsid w:val="00FC09AF"/>
    <w:rsid w:val="00FC0A48"/>
    <w:rsid w:val="00FC0A9A"/>
    <w:rsid w:val="00FC0ABE"/>
    <w:rsid w:val="00FC0B05"/>
    <w:rsid w:val="00FC0E65"/>
    <w:rsid w:val="00FC1664"/>
    <w:rsid w:val="00FC17C1"/>
    <w:rsid w:val="00FC1803"/>
    <w:rsid w:val="00FC19B3"/>
    <w:rsid w:val="00FC1F44"/>
    <w:rsid w:val="00FC1F5B"/>
    <w:rsid w:val="00FC21BB"/>
    <w:rsid w:val="00FC23D3"/>
    <w:rsid w:val="00FC2489"/>
    <w:rsid w:val="00FC30E9"/>
    <w:rsid w:val="00FC371C"/>
    <w:rsid w:val="00FC395E"/>
    <w:rsid w:val="00FC420F"/>
    <w:rsid w:val="00FC42B4"/>
    <w:rsid w:val="00FC4644"/>
    <w:rsid w:val="00FC4689"/>
    <w:rsid w:val="00FC48FC"/>
    <w:rsid w:val="00FC4CB2"/>
    <w:rsid w:val="00FC4D64"/>
    <w:rsid w:val="00FC519F"/>
    <w:rsid w:val="00FC5378"/>
    <w:rsid w:val="00FC56A4"/>
    <w:rsid w:val="00FC586C"/>
    <w:rsid w:val="00FC5E40"/>
    <w:rsid w:val="00FC5E5E"/>
    <w:rsid w:val="00FC6C4D"/>
    <w:rsid w:val="00FC6EBE"/>
    <w:rsid w:val="00FC7019"/>
    <w:rsid w:val="00FC7821"/>
    <w:rsid w:val="00FC796E"/>
    <w:rsid w:val="00FC79E1"/>
    <w:rsid w:val="00FC7AC3"/>
    <w:rsid w:val="00FD0244"/>
    <w:rsid w:val="00FD0931"/>
    <w:rsid w:val="00FD1201"/>
    <w:rsid w:val="00FD132A"/>
    <w:rsid w:val="00FD17CF"/>
    <w:rsid w:val="00FD1F2F"/>
    <w:rsid w:val="00FD2276"/>
    <w:rsid w:val="00FD2418"/>
    <w:rsid w:val="00FD260F"/>
    <w:rsid w:val="00FD27FD"/>
    <w:rsid w:val="00FD2811"/>
    <w:rsid w:val="00FD2D69"/>
    <w:rsid w:val="00FD2DC2"/>
    <w:rsid w:val="00FD2E39"/>
    <w:rsid w:val="00FD37FA"/>
    <w:rsid w:val="00FD3BB2"/>
    <w:rsid w:val="00FD3C0A"/>
    <w:rsid w:val="00FD3D8E"/>
    <w:rsid w:val="00FD3F3B"/>
    <w:rsid w:val="00FD43D3"/>
    <w:rsid w:val="00FD43DF"/>
    <w:rsid w:val="00FD4521"/>
    <w:rsid w:val="00FD46BC"/>
    <w:rsid w:val="00FD4A77"/>
    <w:rsid w:val="00FD4B2D"/>
    <w:rsid w:val="00FD4B5A"/>
    <w:rsid w:val="00FD4E1E"/>
    <w:rsid w:val="00FD509A"/>
    <w:rsid w:val="00FD57F8"/>
    <w:rsid w:val="00FD592C"/>
    <w:rsid w:val="00FD5AD9"/>
    <w:rsid w:val="00FD5ADA"/>
    <w:rsid w:val="00FD5C10"/>
    <w:rsid w:val="00FD63ED"/>
    <w:rsid w:val="00FD68B5"/>
    <w:rsid w:val="00FD694B"/>
    <w:rsid w:val="00FD6A9C"/>
    <w:rsid w:val="00FD6D35"/>
    <w:rsid w:val="00FD6E38"/>
    <w:rsid w:val="00FD6F32"/>
    <w:rsid w:val="00FD71F9"/>
    <w:rsid w:val="00FD7EE1"/>
    <w:rsid w:val="00FE08C8"/>
    <w:rsid w:val="00FE0DD8"/>
    <w:rsid w:val="00FE120C"/>
    <w:rsid w:val="00FE13A0"/>
    <w:rsid w:val="00FE16F2"/>
    <w:rsid w:val="00FE2D5F"/>
    <w:rsid w:val="00FE2F88"/>
    <w:rsid w:val="00FE2FAE"/>
    <w:rsid w:val="00FE367E"/>
    <w:rsid w:val="00FE3AE7"/>
    <w:rsid w:val="00FE3E26"/>
    <w:rsid w:val="00FE4C8A"/>
    <w:rsid w:val="00FE514A"/>
    <w:rsid w:val="00FE542A"/>
    <w:rsid w:val="00FE5C5E"/>
    <w:rsid w:val="00FE603B"/>
    <w:rsid w:val="00FE609B"/>
    <w:rsid w:val="00FE646F"/>
    <w:rsid w:val="00FE6480"/>
    <w:rsid w:val="00FE66D4"/>
    <w:rsid w:val="00FE6B31"/>
    <w:rsid w:val="00FE76C5"/>
    <w:rsid w:val="00FE7AF6"/>
    <w:rsid w:val="00FE7C17"/>
    <w:rsid w:val="00FF036A"/>
    <w:rsid w:val="00FF03A1"/>
    <w:rsid w:val="00FF0551"/>
    <w:rsid w:val="00FF096E"/>
    <w:rsid w:val="00FF098B"/>
    <w:rsid w:val="00FF0C74"/>
    <w:rsid w:val="00FF16EB"/>
    <w:rsid w:val="00FF1759"/>
    <w:rsid w:val="00FF1AC7"/>
    <w:rsid w:val="00FF1E49"/>
    <w:rsid w:val="00FF239C"/>
    <w:rsid w:val="00FF2E2F"/>
    <w:rsid w:val="00FF2E31"/>
    <w:rsid w:val="00FF2F10"/>
    <w:rsid w:val="00FF2FA6"/>
    <w:rsid w:val="00FF3090"/>
    <w:rsid w:val="00FF377F"/>
    <w:rsid w:val="00FF39DC"/>
    <w:rsid w:val="00FF3E55"/>
    <w:rsid w:val="00FF42D6"/>
    <w:rsid w:val="00FF4796"/>
    <w:rsid w:val="00FF486D"/>
    <w:rsid w:val="00FF50F9"/>
    <w:rsid w:val="00FF51F3"/>
    <w:rsid w:val="00FF5583"/>
    <w:rsid w:val="00FF56FE"/>
    <w:rsid w:val="00FF5BD1"/>
    <w:rsid w:val="00FF66FE"/>
    <w:rsid w:val="00FF6BE8"/>
    <w:rsid w:val="00FF7393"/>
    <w:rsid w:val="00FF7500"/>
    <w:rsid w:val="00FF7501"/>
    <w:rsid w:val="00FF758B"/>
    <w:rsid w:val="00FF7A19"/>
    <w:rsid w:val="00FF7B1F"/>
    <w:rsid w:val="00FF7DAE"/>
    <w:rsid w:val="78A8557E"/>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01EEC458"/>
  <w15:chartTrackingRefBased/>
  <w15:docId w15:val="{5605AB3C-7F69-492F-BE6A-0A997048B63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uiPriority="9" w:qFormat="1"/>
    <w:lsdException w:name="heading 2" w:uiPriority="9" w:qFormat="1"/>
    <w:lsdException w:name="heading 3" w:uiPriority="99" w:qFormat="1"/>
    <w:lsdException w:name="heading 4" w:semiHidden="1" w:unhideWhenUsed="1" w:qFormat="1"/>
    <w:lsdException w:name="heading 5" w:qFormat="1"/>
    <w:lsdException w:name="heading 6" w:qFormat="1"/>
    <w:lsdException w:name="heading 7" w:qFormat="1"/>
    <w:lsdException w:name="heading 8" w:semiHidden="1" w:unhideWhenUsed="1" w:qFormat="1"/>
    <w:lsdException w:name="heading 9" w:qFormat="1"/>
    <w:lsdException w:name="toc 1" w:qFormat="1"/>
    <w:lsdException w:name="toc 2" w:qFormat="1"/>
    <w:lsdException w:name="annotation text" w:uiPriority="99"/>
    <w:lsdException w:name="header" w:uiPriority="99"/>
    <w:lsdException w:name="caption" w:semiHidden="1" w:unhideWhenUsed="1" w:qFormat="1"/>
    <w:lsdException w:name="annotation reference" w:uiPriority="99"/>
    <w:lsdException w:name="Title" w:qFormat="1"/>
    <w:lsdException w:name="Body Text" w:uiPriority="1" w:qFormat="1"/>
    <w:lsdException w:name="Body Text Indent" w:uiPriority="99"/>
    <w:lsdException w:name="Subtitle" w:uiPriority="99" w:qFormat="1"/>
    <w:lsdException w:name="Strong" w:uiPriority="22" w:qFormat="1"/>
    <w:lsdException w:name="Emphasis" w:uiPriority="20" w:qFormat="1"/>
    <w:lsdException w:name="Normal (Web)" w:uiPriority="99"/>
    <w:lsdException w:name="HTML Definition" w:semiHidden="1" w:unhideWhenUsed="1"/>
    <w:lsdException w:name="HTML Keyboard"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A05451"/>
  </w:style>
  <w:style w:type="paragraph" w:styleId="Heading1">
    <w:name w:val="heading 1"/>
    <w:basedOn w:val="Normal"/>
    <w:next w:val="Normal"/>
    <w:link w:val="Heading1Char"/>
    <w:uiPriority w:val="9"/>
    <w:qFormat/>
    <w:pPr>
      <w:keepNext/>
      <w:outlineLvl w:val="0"/>
    </w:pPr>
    <w:rPr>
      <w:b/>
      <w:u w:val="single"/>
    </w:rPr>
  </w:style>
  <w:style w:type="paragraph" w:styleId="Heading2">
    <w:name w:val="heading 2"/>
    <w:basedOn w:val="Normal"/>
    <w:next w:val="Normal"/>
    <w:link w:val="Heading2Char"/>
    <w:uiPriority w:val="9"/>
    <w:qFormat/>
    <w:pPr>
      <w:keepNext/>
      <w:jc w:val="center"/>
      <w:outlineLvl w:val="1"/>
    </w:pPr>
    <w:rPr>
      <w:b/>
      <w:bCs/>
    </w:rPr>
  </w:style>
  <w:style w:type="paragraph" w:styleId="Heading3">
    <w:name w:val="heading 3"/>
    <w:basedOn w:val="Normal"/>
    <w:next w:val="Normal"/>
    <w:link w:val="Heading3Char"/>
    <w:uiPriority w:val="99"/>
    <w:qFormat/>
    <w:pPr>
      <w:keepNext/>
      <w:spacing w:before="240" w:after="60"/>
      <w:outlineLvl w:val="2"/>
    </w:pPr>
    <w:rPr>
      <w:rFonts w:ascii="Arial" w:hAnsi="Arial" w:cs="Arial"/>
      <w:b/>
      <w:bCs/>
      <w:sz w:val="26"/>
      <w:szCs w:val="26"/>
    </w:rPr>
  </w:style>
  <w:style w:type="paragraph" w:styleId="Heading4">
    <w:name w:val="heading 4"/>
    <w:basedOn w:val="Normal"/>
    <w:next w:val="Normal"/>
    <w:link w:val="Heading4Char"/>
    <w:unhideWhenUsed/>
    <w:qFormat/>
    <w:rsid w:val="00940A37"/>
    <w:pPr>
      <w:keepNext/>
      <w:spacing w:before="240" w:after="60"/>
      <w:outlineLvl w:val="3"/>
    </w:pPr>
    <w:rPr>
      <w:rFonts w:ascii="Calibri" w:hAnsi="Calibri"/>
      <w:b/>
      <w:bCs/>
      <w:sz w:val="28"/>
      <w:szCs w:val="28"/>
    </w:rPr>
  </w:style>
  <w:style w:type="paragraph" w:styleId="Heading5">
    <w:name w:val="heading 5"/>
    <w:basedOn w:val="Normal"/>
    <w:next w:val="Normal"/>
    <w:link w:val="Heading5Char"/>
    <w:qFormat/>
    <w:pPr>
      <w:spacing w:before="240" w:after="60"/>
      <w:outlineLvl w:val="4"/>
    </w:pPr>
    <w:rPr>
      <w:sz w:val="22"/>
    </w:rPr>
  </w:style>
  <w:style w:type="paragraph" w:styleId="Heading6">
    <w:name w:val="heading 6"/>
    <w:basedOn w:val="Normal"/>
    <w:next w:val="Normal"/>
    <w:link w:val="Heading6Char"/>
    <w:qFormat/>
    <w:rsid w:val="007F5C90"/>
    <w:pPr>
      <w:spacing w:before="240" w:after="60"/>
      <w:outlineLvl w:val="5"/>
    </w:pPr>
    <w:rPr>
      <w:b/>
      <w:bCs/>
      <w:sz w:val="22"/>
      <w:szCs w:val="22"/>
    </w:rPr>
  </w:style>
  <w:style w:type="paragraph" w:styleId="Heading7">
    <w:name w:val="heading 7"/>
    <w:basedOn w:val="Normal"/>
    <w:next w:val="Normal"/>
    <w:link w:val="Heading7Char"/>
    <w:qFormat/>
    <w:rsid w:val="007F5C90"/>
    <w:pPr>
      <w:spacing w:before="240" w:after="60"/>
      <w:outlineLvl w:val="6"/>
    </w:pPr>
    <w:rPr>
      <w:sz w:val="24"/>
      <w:szCs w:val="24"/>
    </w:rPr>
  </w:style>
  <w:style w:type="paragraph" w:styleId="Heading8">
    <w:name w:val="heading 8"/>
    <w:basedOn w:val="Normal"/>
    <w:next w:val="Normal"/>
    <w:link w:val="Heading8Char"/>
    <w:qFormat/>
    <w:rsid w:val="004256C1"/>
    <w:pPr>
      <w:keepNext/>
      <w:tabs>
        <w:tab w:val="left" w:pos="432"/>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num" w:pos="7560"/>
        <w:tab w:val="left" w:pos="7776"/>
        <w:tab w:val="left" w:pos="8208"/>
        <w:tab w:val="left" w:pos="8640"/>
      </w:tabs>
      <w:ind w:left="7560" w:hanging="360"/>
      <w:jc w:val="center"/>
      <w:outlineLvl w:val="7"/>
    </w:pPr>
    <w:rPr>
      <w:b/>
      <w:caps/>
      <w:sz w:val="28"/>
    </w:rPr>
  </w:style>
  <w:style w:type="paragraph" w:styleId="Heading9">
    <w:name w:val="heading 9"/>
    <w:basedOn w:val="Normal"/>
    <w:next w:val="Normal"/>
    <w:link w:val="Heading9Char"/>
    <w:qFormat/>
    <w:rsid w:val="007F5C90"/>
    <w:pPr>
      <w:spacing w:before="240" w:after="60"/>
      <w:outlineLvl w:val="8"/>
    </w:pPr>
    <w:rPr>
      <w:rFonts w:ascii="Arial" w:hAnsi="Arial" w:cs="Arial"/>
      <w:sz w:val="22"/>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trPr>
      <w:hidden/>
    </w:trPr>
  </w:style>
  <w:style w:type="numbering" w:default="1" w:styleId="NoList">
    <w:name w:val="No List"/>
    <w:uiPriority w:val="99"/>
    <w:semiHidden/>
    <w:unhideWhenUsed/>
  </w:style>
  <w:style w:type="paragraph" w:customStyle="1" w:styleId="Spec-3rdLevel">
    <w:name w:val="Spec - 3rd Level"/>
    <w:basedOn w:val="Normal"/>
    <w:link w:val="Spec-3rdLevelChar"/>
    <w:pPr>
      <w:tabs>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ind w:left="864" w:firstLine="432"/>
      <w:jc w:val="both"/>
    </w:pPr>
  </w:style>
  <w:style w:type="character" w:customStyle="1" w:styleId="InstructionChar">
    <w:name w:val="Instruction Char"/>
    <w:link w:val="Instruction"/>
    <w:rsid w:val="00E71D7E"/>
    <w:rPr>
      <w:caps/>
      <w:lang w:val="en-US" w:eastAsia="en-US" w:bidi="ar-SA"/>
    </w:rPr>
  </w:style>
  <w:style w:type="paragraph" w:customStyle="1" w:styleId="Instruction">
    <w:name w:val="Instruction"/>
    <w:basedOn w:val="NJDOTSpecs"/>
    <w:link w:val="InstructionChar"/>
    <w:rsid w:val="00E71D7E"/>
    <w:rPr>
      <w:caps/>
    </w:rPr>
  </w:style>
  <w:style w:type="paragraph" w:customStyle="1" w:styleId="TitleDivision">
    <w:name w:val="Title/Division"/>
    <w:basedOn w:val="Normal"/>
    <w:pPr>
      <w:jc w:val="center"/>
    </w:pPr>
    <w:rPr>
      <w:b/>
      <w:caps/>
      <w:sz w:val="28"/>
    </w:rPr>
  </w:style>
  <w:style w:type="paragraph" w:customStyle="1" w:styleId="HiddenTextSpec">
    <w:name w:val="Hidden Text Spec"/>
    <w:basedOn w:val="NJDOTSpecs"/>
    <w:link w:val="HiddenTextSpecChar"/>
    <w:rsid w:val="00E16465"/>
    <w:pPr>
      <w:jc w:val="center"/>
    </w:pPr>
    <w:rPr>
      <w:rFonts w:ascii="Arial" w:hAnsi="Arial"/>
      <w:caps/>
      <w:vanish/>
      <w:color w:val="FF0000"/>
    </w:rPr>
  </w:style>
  <w:style w:type="character" w:customStyle="1" w:styleId="HiddenTextSpecChar">
    <w:name w:val="Hidden Text Spec Char"/>
    <w:link w:val="HiddenTextSpec"/>
    <w:rsid w:val="00E16465"/>
    <w:rPr>
      <w:rFonts w:ascii="Arial" w:hAnsi="Arial"/>
      <w:caps/>
      <w:vanish/>
      <w:color w:val="FF0000"/>
    </w:rPr>
  </w:style>
  <w:style w:type="paragraph" w:customStyle="1" w:styleId="00000Subsection">
    <w:name w:val="000.00 (Subsection)"/>
    <w:basedOn w:val="NJDOTSpecs"/>
    <w:next w:val="Normal"/>
    <w:link w:val="00000SubsectionChar"/>
    <w:qFormat/>
    <w:rsid w:val="00F17ED5"/>
    <w:pPr>
      <w:keepNext/>
      <w:spacing w:before="240"/>
      <w:jc w:val="left"/>
      <w:outlineLvl w:val="2"/>
    </w:pPr>
    <w:rPr>
      <w:b/>
      <w:caps/>
    </w:rPr>
  </w:style>
  <w:style w:type="paragraph" w:customStyle="1" w:styleId="SpecSection">
    <w:name w:val="Spec Section"/>
    <w:basedOn w:val="Normal"/>
    <w:rsid w:val="00020047"/>
    <w:pPr>
      <w:keepNext/>
      <w:tabs>
        <w:tab w:val="left" w:pos="432"/>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spacing w:line="216" w:lineRule="auto"/>
      <w:jc w:val="center"/>
    </w:pPr>
    <w:rPr>
      <w:b/>
      <w:caps/>
      <w:sz w:val="24"/>
    </w:rPr>
  </w:style>
  <w:style w:type="paragraph" w:customStyle="1" w:styleId="SpecSubsection">
    <w:name w:val="Spec Subsection"/>
    <w:basedOn w:val="Normal"/>
    <w:next w:val="Normal"/>
    <w:link w:val="SpecSubsectionChar"/>
    <w:pPr>
      <w:keepNext/>
      <w:spacing w:line="216" w:lineRule="auto"/>
    </w:pPr>
    <w:rPr>
      <w:b/>
    </w:rPr>
  </w:style>
  <w:style w:type="paragraph" w:customStyle="1" w:styleId="Spec-2ndLevel">
    <w:name w:val="Spec - 2nd Level"/>
    <w:basedOn w:val="Normal"/>
    <w:pPr>
      <w:tabs>
        <w:tab w:val="left" w:pos="432"/>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ind w:left="432" w:firstLine="432"/>
      <w:jc w:val="both"/>
    </w:pPr>
  </w:style>
  <w:style w:type="paragraph" w:styleId="Header">
    <w:name w:val="header"/>
    <w:basedOn w:val="Normal"/>
    <w:link w:val="HeaderChar"/>
    <w:uiPriority w:val="99"/>
    <w:rsid w:val="001E3588"/>
    <w:pPr>
      <w:tabs>
        <w:tab w:val="center" w:pos="4320"/>
        <w:tab w:val="right" w:pos="8640"/>
      </w:tabs>
    </w:pPr>
  </w:style>
  <w:style w:type="paragraph" w:customStyle="1" w:styleId="Spec-1stLevelOrdered">
    <w:name w:val="Spec - 1st Level Ordered"/>
    <w:basedOn w:val="Normal"/>
    <w:pPr>
      <w:tabs>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ind w:left="864" w:hanging="432"/>
      <w:jc w:val="both"/>
    </w:pPr>
  </w:style>
  <w:style w:type="paragraph" w:customStyle="1" w:styleId="Spec-2ndLevelOrdered">
    <w:name w:val="Spec - 2nd Level Ordered"/>
    <w:basedOn w:val="Normal"/>
    <w:pPr>
      <w:tabs>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ind w:left="1296" w:hanging="432"/>
      <w:jc w:val="both"/>
    </w:pPr>
  </w:style>
  <w:style w:type="paragraph" w:customStyle="1" w:styleId="Spec-3rdLevelOrdered">
    <w:name w:val="Spec - 3rd Level Ordered"/>
    <w:basedOn w:val="Normal"/>
    <w:pPr>
      <w:tabs>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ind w:left="1728" w:hanging="432"/>
      <w:jc w:val="both"/>
    </w:pPr>
  </w:style>
  <w:style w:type="paragraph" w:customStyle="1" w:styleId="MaterialList">
    <w:name w:val="Material List"/>
    <w:basedOn w:val="Normal"/>
    <w:pPr>
      <w:tabs>
        <w:tab w:val="right" w:leader="dot" w:pos="9360"/>
      </w:tabs>
      <w:ind w:left="864"/>
      <w:jc w:val="both"/>
    </w:pPr>
  </w:style>
  <w:style w:type="paragraph" w:customStyle="1" w:styleId="PayItemandPayUnit">
    <w:name w:val="Pay Item and Pay Unit"/>
    <w:basedOn w:val="NJDOTSpecs"/>
    <w:link w:val="PayItemandPayUnitChar"/>
    <w:rsid w:val="00C61E79"/>
    <w:pPr>
      <w:tabs>
        <w:tab w:val="left" w:pos="8208"/>
      </w:tabs>
      <w:ind w:left="432"/>
    </w:pPr>
    <w:rPr>
      <w:caps/>
      <w:sz w:val="18"/>
    </w:rPr>
  </w:style>
  <w:style w:type="paragraph" w:customStyle="1" w:styleId="PayItemandPayUnitTitle">
    <w:name w:val="Pay Item and Pay Unit Title"/>
    <w:basedOn w:val="NJDOTSpecs"/>
    <w:rsid w:val="00C61E79"/>
    <w:pPr>
      <w:keepNext/>
      <w:tabs>
        <w:tab w:val="left" w:pos="8208"/>
      </w:tabs>
      <w:spacing w:before="120"/>
      <w:ind w:left="432"/>
    </w:pPr>
    <w:rPr>
      <w:i/>
    </w:rPr>
  </w:style>
  <w:style w:type="paragraph" w:styleId="Footer">
    <w:name w:val="footer"/>
    <w:basedOn w:val="Normal"/>
    <w:link w:val="FooterChar"/>
    <w:rsid w:val="00E75FDE"/>
    <w:pPr>
      <w:tabs>
        <w:tab w:val="center" w:pos="4320"/>
        <w:tab w:val="right" w:pos="8640"/>
      </w:tabs>
      <w:jc w:val="right"/>
    </w:pPr>
  </w:style>
  <w:style w:type="character" w:styleId="Hyperlink">
    <w:name w:val="Hyperlink"/>
    <w:rPr>
      <w:color w:val="0000FF"/>
      <w:u w:val="single"/>
    </w:rPr>
  </w:style>
  <w:style w:type="paragraph" w:customStyle="1" w:styleId="Blankline">
    <w:name w:val="Blank line"/>
    <w:basedOn w:val="Normal"/>
    <w:link w:val="BlanklineChar"/>
    <w:rsid w:val="002E455D"/>
    <w:pPr>
      <w:jc w:val="both"/>
    </w:pPr>
  </w:style>
  <w:style w:type="character" w:customStyle="1" w:styleId="BlanklineChar">
    <w:name w:val="Blank line Char"/>
    <w:link w:val="Blankline"/>
    <w:rsid w:val="00222E5B"/>
    <w:rPr>
      <w:lang w:val="en-US" w:eastAsia="en-US" w:bidi="ar-SA"/>
    </w:rPr>
  </w:style>
  <w:style w:type="paragraph" w:customStyle="1" w:styleId="1Indent1paragraph">
    <w:name w:val="1Indent 1paragraph"/>
    <w:basedOn w:val="Normal"/>
    <w:link w:val="1Indent1paragraphChar"/>
    <w:rsid w:val="002E455D"/>
    <w:pPr>
      <w:tabs>
        <w:tab w:val="left" w:pos="432"/>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ind w:left="864" w:hanging="432"/>
      <w:jc w:val="both"/>
    </w:pPr>
  </w:style>
  <w:style w:type="character" w:customStyle="1" w:styleId="1Indent1paragraphChar">
    <w:name w:val="1Indent 1paragraph Char"/>
    <w:link w:val="1Indent1paragraph"/>
    <w:rsid w:val="000D167D"/>
    <w:rPr>
      <w:lang w:val="en-US" w:eastAsia="en-US" w:bidi="ar-SA"/>
    </w:rPr>
  </w:style>
  <w:style w:type="paragraph" w:customStyle="1" w:styleId="1Paragraph">
    <w:name w:val="1 Paragraph"/>
    <w:basedOn w:val="Normal"/>
    <w:rsid w:val="00EA6E64"/>
    <w:pPr>
      <w:tabs>
        <w:tab w:val="left" w:pos="432"/>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ind w:firstLine="432"/>
      <w:jc w:val="both"/>
    </w:pPr>
  </w:style>
  <w:style w:type="paragraph" w:customStyle="1" w:styleId="1Indent2paragraph">
    <w:name w:val="1Indent 2paragraph"/>
    <w:basedOn w:val="Normal"/>
    <w:rsid w:val="00480B54"/>
    <w:pPr>
      <w:tabs>
        <w:tab w:val="left" w:pos="432"/>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ind w:left="864" w:firstLine="432"/>
      <w:jc w:val="both"/>
    </w:pPr>
  </w:style>
  <w:style w:type="paragraph" w:customStyle="1" w:styleId="SpecTableHeading">
    <w:name w:val="Spec Table Heading"/>
    <w:basedOn w:val="Normal"/>
    <w:rsid w:val="00EE6FFE"/>
    <w:pPr>
      <w:tabs>
        <w:tab w:val="left" w:pos="432"/>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spacing w:line="216" w:lineRule="auto"/>
      <w:jc w:val="center"/>
    </w:pPr>
    <w:rPr>
      <w:rFonts w:cs="Mangal"/>
      <w:b/>
      <w:bCs/>
      <w:lang w:bidi="hi-IN"/>
    </w:rPr>
  </w:style>
  <w:style w:type="paragraph" w:customStyle="1" w:styleId="2Indent2paragraph">
    <w:name w:val="2Indent 2paragraph"/>
    <w:basedOn w:val="Normal"/>
    <w:link w:val="2Indent2paragraphChar"/>
    <w:rsid w:val="00DD61C8"/>
    <w:pPr>
      <w:tabs>
        <w:tab w:val="left" w:pos="432"/>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ind w:left="1728" w:firstLine="432"/>
      <w:jc w:val="both"/>
    </w:pPr>
    <w:rPr>
      <w:rFonts w:cs="Mangal"/>
      <w:lang w:bidi="hi-IN"/>
    </w:rPr>
  </w:style>
  <w:style w:type="character" w:customStyle="1" w:styleId="2Indent2paragraphChar">
    <w:name w:val="2Indent 2paragraph Char"/>
    <w:link w:val="2Indent2paragraph"/>
    <w:rsid w:val="000D167D"/>
    <w:rPr>
      <w:rFonts w:cs="Mangal"/>
      <w:lang w:val="en-US" w:eastAsia="en-US" w:bidi="hi-IN"/>
    </w:rPr>
  </w:style>
  <w:style w:type="paragraph" w:customStyle="1" w:styleId="1Paragraphdotleader">
    <w:name w:val="1 Paragraph dot leader"/>
    <w:basedOn w:val="Normal"/>
    <w:rsid w:val="001A5AEB"/>
    <w:pPr>
      <w:tabs>
        <w:tab w:val="right" w:leader="dot" w:pos="8640"/>
      </w:tabs>
      <w:ind w:left="864"/>
      <w:jc w:val="both"/>
    </w:pPr>
  </w:style>
  <w:style w:type="paragraph" w:customStyle="1" w:styleId="2Indent1paragraph">
    <w:name w:val="2Indent 1paragraph"/>
    <w:basedOn w:val="Normal"/>
    <w:link w:val="2Indent1paragraphChar"/>
    <w:rsid w:val="006D1D4D"/>
    <w:pPr>
      <w:tabs>
        <w:tab w:val="left" w:pos="432"/>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ind w:left="1728" w:hanging="432"/>
      <w:jc w:val="both"/>
    </w:pPr>
  </w:style>
  <w:style w:type="character" w:customStyle="1" w:styleId="2Indent1paragraphChar">
    <w:name w:val="2Indent 1paragraph Char"/>
    <w:link w:val="2Indent1paragraph"/>
    <w:rsid w:val="006D1D4D"/>
    <w:rPr>
      <w:lang w:val="en-US" w:eastAsia="en-US" w:bidi="ar-SA"/>
    </w:rPr>
  </w:style>
  <w:style w:type="paragraph" w:customStyle="1" w:styleId="SpecTable">
    <w:name w:val="Spec Table"/>
    <w:basedOn w:val="Normal"/>
    <w:link w:val="SpecTableChar"/>
    <w:rsid w:val="00E912EC"/>
    <w:pPr>
      <w:tabs>
        <w:tab w:val="left" w:pos="432"/>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spacing w:line="216" w:lineRule="auto"/>
      <w:jc w:val="center"/>
    </w:pPr>
  </w:style>
  <w:style w:type="character" w:customStyle="1" w:styleId="SpecTableChar">
    <w:name w:val="Spec Table Char"/>
    <w:link w:val="SpecTable"/>
    <w:rsid w:val="00E912EC"/>
    <w:rPr>
      <w:lang w:val="en-US" w:eastAsia="en-US" w:bidi="ar-SA"/>
    </w:rPr>
  </w:style>
  <w:style w:type="paragraph" w:customStyle="1" w:styleId="SpecMatList">
    <w:name w:val="Spec Mat List"/>
    <w:basedOn w:val="Normal"/>
    <w:rsid w:val="00E912EC"/>
    <w:pPr>
      <w:tabs>
        <w:tab w:val="right" w:pos="7200"/>
      </w:tabs>
      <w:spacing w:line="216" w:lineRule="auto"/>
      <w:ind w:left="864" w:firstLine="432"/>
      <w:jc w:val="both"/>
    </w:pPr>
  </w:style>
  <w:style w:type="paragraph" w:customStyle="1" w:styleId="Tabletext">
    <w:name w:val="Table text"/>
    <w:basedOn w:val="NJDOTSpecs"/>
    <w:qFormat/>
    <w:rsid w:val="0085263D"/>
    <w:pPr>
      <w:jc w:val="left"/>
    </w:pPr>
    <w:rPr>
      <w:sz w:val="18"/>
    </w:rPr>
  </w:style>
  <w:style w:type="paragraph" w:customStyle="1" w:styleId="SpecTerm2ndparagraph">
    <w:name w:val="Spec Term 2nd paragraph"/>
    <w:basedOn w:val="Normal"/>
    <w:rsid w:val="00C75D5D"/>
    <w:pPr>
      <w:tabs>
        <w:tab w:val="left" w:pos="432"/>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spacing w:line="216" w:lineRule="auto"/>
      <w:ind w:left="1296" w:hanging="432"/>
      <w:jc w:val="both"/>
    </w:pPr>
  </w:style>
  <w:style w:type="paragraph" w:customStyle="1" w:styleId="Spec1stIndent1stparagraph">
    <w:name w:val="Spec 1st Indent 1st paragraph"/>
    <w:basedOn w:val="Normal"/>
    <w:next w:val="Normal"/>
    <w:rsid w:val="00926936"/>
    <w:pPr>
      <w:tabs>
        <w:tab w:val="left" w:pos="432"/>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overflowPunct w:val="0"/>
      <w:autoSpaceDE w:val="0"/>
      <w:autoSpaceDN w:val="0"/>
      <w:adjustRightInd w:val="0"/>
      <w:spacing w:line="216" w:lineRule="auto"/>
      <w:ind w:left="864" w:hanging="432"/>
      <w:jc w:val="both"/>
      <w:textAlignment w:val="baseline"/>
    </w:pPr>
  </w:style>
  <w:style w:type="paragraph" w:customStyle="1" w:styleId="Spec1stIndent2ndparagraph">
    <w:name w:val="Spec 1st Indent 2nd paragraph"/>
    <w:basedOn w:val="Normal"/>
    <w:rsid w:val="00926936"/>
    <w:pPr>
      <w:tabs>
        <w:tab w:val="left" w:pos="432"/>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overflowPunct w:val="0"/>
      <w:autoSpaceDE w:val="0"/>
      <w:autoSpaceDN w:val="0"/>
      <w:adjustRightInd w:val="0"/>
      <w:spacing w:line="216" w:lineRule="auto"/>
      <w:ind w:left="864" w:firstLine="432"/>
      <w:jc w:val="both"/>
      <w:textAlignment w:val="baseline"/>
    </w:pPr>
  </w:style>
  <w:style w:type="paragraph" w:customStyle="1" w:styleId="Spec2ndIndent1stparagraph">
    <w:name w:val="Spec 2nd Indent 1st paragraph"/>
    <w:basedOn w:val="Normal"/>
    <w:next w:val="Normal"/>
    <w:link w:val="Spec2ndIndent1stparagraphChar"/>
    <w:rsid w:val="0074017D"/>
    <w:pPr>
      <w:tabs>
        <w:tab w:val="left" w:pos="432"/>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overflowPunct w:val="0"/>
      <w:autoSpaceDE w:val="0"/>
      <w:autoSpaceDN w:val="0"/>
      <w:adjustRightInd w:val="0"/>
      <w:spacing w:line="216" w:lineRule="auto"/>
      <w:ind w:left="1728" w:hanging="432"/>
      <w:jc w:val="both"/>
      <w:textAlignment w:val="baseline"/>
    </w:pPr>
  </w:style>
  <w:style w:type="character" w:customStyle="1" w:styleId="Spec2ndIndent1stparagraphChar">
    <w:name w:val="Spec 2nd Indent 1st paragraph Char"/>
    <w:link w:val="Spec2ndIndent1stparagraph"/>
    <w:rsid w:val="0074017D"/>
    <w:rPr>
      <w:lang w:val="en-US" w:eastAsia="en-US" w:bidi="ar-SA"/>
    </w:rPr>
  </w:style>
  <w:style w:type="paragraph" w:customStyle="1" w:styleId="Spec3rdIndent1stparagraph">
    <w:name w:val="Spec 3rd Indent 1st paragraph"/>
    <w:basedOn w:val="Normal"/>
    <w:next w:val="Normal"/>
    <w:rsid w:val="0074017D"/>
    <w:pPr>
      <w:tabs>
        <w:tab w:val="left" w:pos="432"/>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overflowPunct w:val="0"/>
      <w:autoSpaceDE w:val="0"/>
      <w:autoSpaceDN w:val="0"/>
      <w:adjustRightInd w:val="0"/>
      <w:spacing w:line="216" w:lineRule="auto"/>
      <w:ind w:left="2592" w:hanging="432"/>
      <w:jc w:val="both"/>
      <w:textAlignment w:val="baseline"/>
    </w:pPr>
  </w:style>
  <w:style w:type="paragraph" w:customStyle="1" w:styleId="Spec2ndIndent2ndparagraph">
    <w:name w:val="Spec 2nd Indent 2nd paragraph"/>
    <w:basedOn w:val="Normal"/>
    <w:rsid w:val="0074017D"/>
    <w:pPr>
      <w:tabs>
        <w:tab w:val="left" w:pos="432"/>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overflowPunct w:val="0"/>
      <w:autoSpaceDE w:val="0"/>
      <w:autoSpaceDN w:val="0"/>
      <w:adjustRightInd w:val="0"/>
      <w:spacing w:line="216" w:lineRule="auto"/>
      <w:ind w:left="1728" w:firstLine="432"/>
      <w:jc w:val="both"/>
      <w:textAlignment w:val="baseline"/>
    </w:pPr>
  </w:style>
  <w:style w:type="paragraph" w:customStyle="1" w:styleId="3Indent1paragraph">
    <w:name w:val="3Indent 1paragraph"/>
    <w:basedOn w:val="Normal"/>
    <w:rsid w:val="00913A6B"/>
    <w:pPr>
      <w:tabs>
        <w:tab w:val="left" w:pos="432"/>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ind w:left="2592" w:hanging="432"/>
      <w:jc w:val="both"/>
    </w:pPr>
  </w:style>
  <w:style w:type="paragraph" w:customStyle="1" w:styleId="3Indent2paragraph">
    <w:name w:val="3Indent 2paragraph"/>
    <w:basedOn w:val="Normal"/>
    <w:rsid w:val="00913A6B"/>
    <w:pPr>
      <w:tabs>
        <w:tab w:val="left" w:pos="432"/>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ind w:left="2592" w:firstLine="432"/>
      <w:jc w:val="both"/>
    </w:pPr>
  </w:style>
  <w:style w:type="paragraph" w:customStyle="1" w:styleId="4Indent1paragraph">
    <w:name w:val="4Indent 1paragraph"/>
    <w:basedOn w:val="Normal"/>
    <w:rsid w:val="00913A6B"/>
    <w:pPr>
      <w:tabs>
        <w:tab w:val="left" w:pos="432"/>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ind w:left="3456" w:hanging="432"/>
      <w:jc w:val="both"/>
    </w:pPr>
  </w:style>
  <w:style w:type="paragraph" w:styleId="BalloonText">
    <w:name w:val="Balloon Text"/>
    <w:basedOn w:val="Normal"/>
    <w:link w:val="BalloonTextChar"/>
    <w:rsid w:val="005F3005"/>
    <w:rPr>
      <w:rFonts w:ascii="Tahoma" w:hAnsi="Tahoma" w:cs="Tahoma"/>
      <w:sz w:val="16"/>
      <w:szCs w:val="16"/>
    </w:rPr>
  </w:style>
  <w:style w:type="paragraph" w:styleId="Title">
    <w:name w:val="Title"/>
    <w:basedOn w:val="Normal"/>
    <w:link w:val="TitleChar"/>
    <w:qFormat/>
    <w:rsid w:val="007F5C90"/>
    <w:pPr>
      <w:widowControl w:val="0"/>
      <w:autoSpaceDE w:val="0"/>
      <w:autoSpaceDN w:val="0"/>
      <w:adjustRightInd w:val="0"/>
      <w:jc w:val="center"/>
    </w:pPr>
    <w:rPr>
      <w:b/>
      <w:bCs/>
      <w:color w:val="000000"/>
      <w:sz w:val="22"/>
      <w:szCs w:val="32"/>
    </w:rPr>
  </w:style>
  <w:style w:type="character" w:styleId="PageNumber">
    <w:name w:val="page number"/>
    <w:basedOn w:val="DefaultParagraphFont"/>
    <w:rsid w:val="007F5C90"/>
  </w:style>
  <w:style w:type="paragraph" w:styleId="CommentText">
    <w:name w:val="annotation text"/>
    <w:basedOn w:val="Normal"/>
    <w:link w:val="CommentTextChar"/>
    <w:uiPriority w:val="99"/>
    <w:rsid w:val="007F5C90"/>
  </w:style>
  <w:style w:type="paragraph" w:customStyle="1" w:styleId="SpecSubsectionCharChar">
    <w:name w:val="Spec Subsection Char Char"/>
    <w:basedOn w:val="Normal"/>
    <w:next w:val="Normal"/>
    <w:link w:val="SpecSubsectionCharCharChar"/>
    <w:rsid w:val="003438DE"/>
    <w:pPr>
      <w:keepNext/>
      <w:spacing w:line="216" w:lineRule="auto"/>
    </w:pPr>
    <w:rPr>
      <w:b/>
    </w:rPr>
  </w:style>
  <w:style w:type="paragraph" w:customStyle="1" w:styleId="Section">
    <w:name w:val="Section"/>
    <w:basedOn w:val="Normal"/>
    <w:rsid w:val="003438DE"/>
    <w:pPr>
      <w:tabs>
        <w:tab w:val="left" w:pos="432"/>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jc w:val="center"/>
    </w:pPr>
    <w:rPr>
      <w:b/>
      <w:caps/>
      <w:sz w:val="24"/>
    </w:rPr>
  </w:style>
  <w:style w:type="character" w:customStyle="1" w:styleId="SpecSubsectionCharCharChar">
    <w:name w:val="Spec Subsection Char Char Char"/>
    <w:link w:val="SpecSubsectionCharChar"/>
    <w:rsid w:val="003438DE"/>
    <w:rPr>
      <w:b/>
      <w:lang w:val="en-US" w:eastAsia="en-US" w:bidi="ar-SA"/>
    </w:rPr>
  </w:style>
  <w:style w:type="paragraph" w:customStyle="1" w:styleId="H-CardRoadhiddentext">
    <w:name w:val="H-Card Road (hidden text)"/>
    <w:basedOn w:val="Normal"/>
    <w:rsid w:val="004A1A4D"/>
    <w:pPr>
      <w:keepNext/>
      <w:ind w:left="720" w:right="720"/>
      <w:jc w:val="center"/>
    </w:pPr>
    <w:rPr>
      <w:rFonts w:ascii="Arial" w:hAnsi="Arial"/>
      <w:caps/>
      <w:noProof/>
      <w:vanish/>
      <w:color w:val="FF0000"/>
    </w:rPr>
  </w:style>
  <w:style w:type="paragraph" w:customStyle="1" w:styleId="Paragraph">
    <w:name w:val="Paragraph"/>
    <w:basedOn w:val="NJDOTSpecs"/>
    <w:link w:val="ParagraphChar"/>
    <w:qFormat/>
    <w:rsid w:val="004043F6"/>
    <w:pPr>
      <w:spacing w:before="120"/>
    </w:pPr>
  </w:style>
  <w:style w:type="character" w:customStyle="1" w:styleId="Spec-3rdLevelChar">
    <w:name w:val="Spec - 3rd Level Char"/>
    <w:link w:val="Spec-3rdLevel"/>
    <w:rsid w:val="0014361C"/>
    <w:rPr>
      <w:lang w:val="en-US" w:eastAsia="en-US" w:bidi="ar-SA"/>
    </w:rPr>
  </w:style>
  <w:style w:type="paragraph" w:customStyle="1" w:styleId="1Indentlist">
    <w:name w:val="1Indent list"/>
    <w:basedOn w:val="Normal"/>
    <w:rsid w:val="006E1059"/>
    <w:pPr>
      <w:tabs>
        <w:tab w:val="left" w:pos="432"/>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ind w:left="1728"/>
      <w:jc w:val="both"/>
    </w:pPr>
  </w:style>
  <w:style w:type="character" w:customStyle="1" w:styleId="ParagraphChar">
    <w:name w:val="Paragraph Char"/>
    <w:link w:val="Paragraph"/>
    <w:rsid w:val="00761BE1"/>
    <w:rPr>
      <w:lang w:val="en-US" w:eastAsia="en-US" w:bidi="ar-SA"/>
    </w:rPr>
  </w:style>
  <w:style w:type="paragraph" w:customStyle="1" w:styleId="List0indent">
    <w:name w:val="List 0 indent"/>
    <w:basedOn w:val="NJDOTSpecs"/>
    <w:link w:val="List0indentChar"/>
    <w:qFormat/>
    <w:rsid w:val="00501306"/>
    <w:pPr>
      <w:spacing w:before="120"/>
      <w:ind w:left="864" w:hanging="432"/>
      <w:contextualSpacing/>
    </w:pPr>
  </w:style>
  <w:style w:type="character" w:customStyle="1" w:styleId="PayItemandPayUnitChar">
    <w:name w:val="Pay Item and Pay Unit Char"/>
    <w:link w:val="PayItemandPayUnit"/>
    <w:rsid w:val="00A57DCE"/>
    <w:rPr>
      <w:caps/>
      <w:sz w:val="18"/>
      <w:lang w:val="en-US" w:eastAsia="en-US" w:bidi="ar-SA"/>
    </w:rPr>
  </w:style>
  <w:style w:type="character" w:customStyle="1" w:styleId="ParagraphCharChar">
    <w:name w:val="Paragraph Char Char"/>
    <w:rsid w:val="009508A1"/>
    <w:rPr>
      <w:lang w:val="en-US" w:eastAsia="en-US" w:bidi="ar-SA"/>
    </w:rPr>
  </w:style>
  <w:style w:type="paragraph" w:customStyle="1" w:styleId="000Division">
    <w:name w:val="000 Division"/>
    <w:basedOn w:val="NJDOTSpecs"/>
    <w:rsid w:val="00B606B3"/>
    <w:pPr>
      <w:keepNext/>
      <w:pageBreakBefore/>
      <w:jc w:val="center"/>
      <w:outlineLvl w:val="0"/>
    </w:pPr>
    <w:rPr>
      <w:b/>
      <w:caps/>
      <w:sz w:val="28"/>
    </w:rPr>
  </w:style>
  <w:style w:type="paragraph" w:customStyle="1" w:styleId="000Section">
    <w:name w:val="000 (Section)"/>
    <w:basedOn w:val="NJDOTSpecs"/>
    <w:link w:val="000SectionChar"/>
    <w:rsid w:val="00A13FE0"/>
    <w:pPr>
      <w:keepNext/>
      <w:spacing w:before="480"/>
      <w:jc w:val="center"/>
      <w:outlineLvl w:val="1"/>
    </w:pPr>
    <w:rPr>
      <w:b/>
      <w:caps/>
      <w:sz w:val="24"/>
    </w:rPr>
  </w:style>
  <w:style w:type="character" w:customStyle="1" w:styleId="000SectionChar">
    <w:name w:val="000 (Section) Char"/>
    <w:link w:val="000Section"/>
    <w:rsid w:val="00761BE1"/>
    <w:rPr>
      <w:b/>
      <w:caps/>
      <w:sz w:val="24"/>
      <w:lang w:val="en-US" w:eastAsia="en-US" w:bidi="ar-SA"/>
    </w:rPr>
  </w:style>
  <w:style w:type="paragraph" w:customStyle="1" w:styleId="NJDOTSpecs">
    <w:name w:val="NJDOT Specs"/>
    <w:link w:val="NJDOTSpecsChar"/>
    <w:rsid w:val="006F39F6"/>
    <w:pPr>
      <w:jc w:val="both"/>
    </w:pPr>
  </w:style>
  <w:style w:type="paragraph" w:customStyle="1" w:styleId="2Indentdotleader">
    <w:name w:val="2Indent dot leader"/>
    <w:basedOn w:val="NJDOTSpecs"/>
    <w:rsid w:val="00050E6C"/>
    <w:pPr>
      <w:tabs>
        <w:tab w:val="right" w:leader="dot" w:pos="9720"/>
      </w:tabs>
      <w:ind w:left="2592"/>
      <w:jc w:val="right"/>
    </w:pPr>
  </w:style>
  <w:style w:type="character" w:customStyle="1" w:styleId="00000SubsectionChar">
    <w:name w:val="000.00 (Subsection) Char"/>
    <w:link w:val="00000Subsection"/>
    <w:qFormat/>
    <w:rsid w:val="001A40E0"/>
    <w:rPr>
      <w:b/>
      <w:caps/>
      <w:lang w:val="en-US" w:eastAsia="en-US" w:bidi="ar-SA"/>
    </w:rPr>
  </w:style>
  <w:style w:type="character" w:customStyle="1" w:styleId="List0indentChar">
    <w:name w:val="List 0 indent Char"/>
    <w:link w:val="List0indent"/>
    <w:qFormat/>
    <w:rsid w:val="00870213"/>
    <w:rPr>
      <w:lang w:val="en-US" w:eastAsia="en-US" w:bidi="ar-SA"/>
    </w:rPr>
  </w:style>
  <w:style w:type="paragraph" w:customStyle="1" w:styleId="11paragraph">
    <w:name w:val="1. 1paragraph"/>
    <w:basedOn w:val="NJDOTSpecs"/>
    <w:link w:val="11paragraphChar"/>
    <w:qFormat/>
    <w:rsid w:val="00234273"/>
    <w:pPr>
      <w:spacing w:before="120"/>
      <w:ind w:left="864" w:hanging="432"/>
    </w:pPr>
  </w:style>
  <w:style w:type="character" w:customStyle="1" w:styleId="11paragraphChar">
    <w:name w:val="1. 1paragraph Char"/>
    <w:link w:val="11paragraph"/>
    <w:qFormat/>
    <w:rsid w:val="00234273"/>
    <w:rPr>
      <w:lang w:val="en-US" w:eastAsia="en-US" w:bidi="ar-SA"/>
    </w:rPr>
  </w:style>
  <w:style w:type="paragraph" w:customStyle="1" w:styleId="List2indent">
    <w:name w:val="List 2 indent"/>
    <w:basedOn w:val="NJDOTSpecs"/>
    <w:link w:val="List2indentChar"/>
    <w:qFormat/>
    <w:rsid w:val="00DA2E7C"/>
    <w:pPr>
      <w:spacing w:before="120"/>
      <w:ind w:left="1728" w:hanging="432"/>
      <w:contextualSpacing/>
    </w:pPr>
  </w:style>
  <w:style w:type="character" w:customStyle="1" w:styleId="List2indentChar">
    <w:name w:val="List 2 indent Char"/>
    <w:link w:val="List2indent"/>
    <w:rsid w:val="00DA2E7C"/>
    <w:rPr>
      <w:lang w:val="en-US" w:eastAsia="en-US" w:bidi="ar-SA"/>
    </w:rPr>
  </w:style>
  <w:style w:type="paragraph" w:customStyle="1" w:styleId="0000000Subpart">
    <w:name w:val="000.00.00 (Subpart)"/>
    <w:basedOn w:val="NJDOTSpecs"/>
    <w:link w:val="0000000SubpartChar"/>
    <w:qFormat/>
    <w:rsid w:val="00C323DD"/>
    <w:pPr>
      <w:keepNext/>
      <w:spacing w:before="240"/>
      <w:outlineLvl w:val="3"/>
    </w:pPr>
    <w:rPr>
      <w:b/>
      <w:bCs/>
    </w:rPr>
  </w:style>
  <w:style w:type="character" w:customStyle="1" w:styleId="0000000SubpartChar">
    <w:name w:val="000.00.00 (Subpart) Char"/>
    <w:link w:val="0000000Subpart"/>
    <w:rsid w:val="00C323DD"/>
    <w:rPr>
      <w:b/>
      <w:bCs/>
      <w:lang w:val="en-US" w:eastAsia="en-US" w:bidi="ar-SA"/>
    </w:rPr>
  </w:style>
  <w:style w:type="character" w:styleId="CommentReference">
    <w:name w:val="annotation reference"/>
    <w:uiPriority w:val="99"/>
    <w:rsid w:val="00C323DD"/>
    <w:rPr>
      <w:sz w:val="16"/>
      <w:szCs w:val="16"/>
    </w:rPr>
  </w:style>
  <w:style w:type="paragraph" w:customStyle="1" w:styleId="12paragraph">
    <w:name w:val="1. 2paragraph"/>
    <w:basedOn w:val="NJDOTSpecs"/>
    <w:link w:val="12paragraphChar"/>
    <w:qFormat/>
    <w:rsid w:val="00A47B3C"/>
    <w:pPr>
      <w:spacing w:before="120"/>
      <w:ind w:left="864"/>
    </w:pPr>
  </w:style>
  <w:style w:type="character" w:customStyle="1" w:styleId="12paragraphChar">
    <w:name w:val="1. 2paragraph Char"/>
    <w:link w:val="12paragraph"/>
    <w:qFormat/>
    <w:rsid w:val="00A47B3C"/>
    <w:rPr>
      <w:lang w:val="en-US" w:eastAsia="en-US" w:bidi="ar-SA"/>
    </w:rPr>
  </w:style>
  <w:style w:type="paragraph" w:customStyle="1" w:styleId="a1paragraph">
    <w:name w:val="a. 1paragraph"/>
    <w:basedOn w:val="NJDOTSpecs"/>
    <w:link w:val="a1paragraphChar"/>
    <w:rsid w:val="00B94C99"/>
    <w:pPr>
      <w:spacing w:before="120"/>
      <w:ind w:left="1296" w:hanging="432"/>
    </w:pPr>
  </w:style>
  <w:style w:type="character" w:customStyle="1" w:styleId="a1paragraphChar">
    <w:name w:val="a. 1paragraph Char"/>
    <w:link w:val="a1paragraph"/>
    <w:rsid w:val="00B94C99"/>
    <w:rPr>
      <w:lang w:val="en-US" w:eastAsia="en-US" w:bidi="ar-SA"/>
    </w:rPr>
  </w:style>
  <w:style w:type="paragraph" w:customStyle="1" w:styleId="List3indent">
    <w:name w:val="List 3 indent"/>
    <w:basedOn w:val="NJDOTSpecs"/>
    <w:qFormat/>
    <w:rsid w:val="00AB73CE"/>
    <w:pPr>
      <w:spacing w:before="120"/>
      <w:ind w:left="2160" w:hanging="432"/>
      <w:contextualSpacing/>
    </w:pPr>
  </w:style>
  <w:style w:type="character" w:customStyle="1" w:styleId="ParagraphChar1">
    <w:name w:val="Paragraph Char1"/>
    <w:rsid w:val="007D1DD5"/>
    <w:rPr>
      <w:lang w:val="en-US" w:eastAsia="en-US" w:bidi="ar-SA"/>
    </w:rPr>
  </w:style>
  <w:style w:type="paragraph" w:customStyle="1" w:styleId="A1paragraph0">
    <w:name w:val="A. 1paragraph"/>
    <w:basedOn w:val="NJDOTSpecs"/>
    <w:link w:val="A1paragraphChar0"/>
    <w:rsid w:val="008843C2"/>
    <w:pPr>
      <w:spacing w:before="120"/>
      <w:ind w:left="432" w:hanging="432"/>
    </w:pPr>
  </w:style>
  <w:style w:type="character" w:customStyle="1" w:styleId="A1paragraphChar0">
    <w:name w:val="A. 1paragraph Char"/>
    <w:link w:val="A1paragraph0"/>
    <w:rsid w:val="008843C2"/>
    <w:rPr>
      <w:lang w:val="en-US" w:eastAsia="en-US" w:bidi="ar-SA"/>
    </w:rPr>
  </w:style>
  <w:style w:type="paragraph" w:customStyle="1" w:styleId="A2paragraph">
    <w:name w:val="A. 2paragraph"/>
    <w:basedOn w:val="NJDOTSpecs"/>
    <w:link w:val="A2paragraphChar"/>
    <w:rsid w:val="008843C2"/>
    <w:pPr>
      <w:spacing w:before="120"/>
      <w:ind w:left="432"/>
    </w:pPr>
  </w:style>
  <w:style w:type="character" w:customStyle="1" w:styleId="A2paragraphChar">
    <w:name w:val="A. 2paragraph Char"/>
    <w:link w:val="A2paragraph"/>
    <w:rsid w:val="008843C2"/>
    <w:rPr>
      <w:lang w:val="en-US" w:eastAsia="en-US" w:bidi="ar-SA"/>
    </w:rPr>
  </w:style>
  <w:style w:type="paragraph" w:customStyle="1" w:styleId="List1indent">
    <w:name w:val="List 1 indent"/>
    <w:basedOn w:val="NJDOTSpecs"/>
    <w:qFormat/>
    <w:rsid w:val="008843C2"/>
    <w:pPr>
      <w:spacing w:before="120"/>
      <w:ind w:left="1296" w:hanging="432"/>
      <w:contextualSpacing/>
    </w:pPr>
  </w:style>
  <w:style w:type="paragraph" w:customStyle="1" w:styleId="1ParagraphNote">
    <w:name w:val="1 Paragraph Note:"/>
    <w:basedOn w:val="NJDOTSpecs"/>
    <w:rsid w:val="0014782C"/>
    <w:pPr>
      <w:tabs>
        <w:tab w:val="left" w:pos="432"/>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ind w:left="1728" w:hanging="864"/>
    </w:pPr>
  </w:style>
  <w:style w:type="paragraph" w:styleId="CommentSubject">
    <w:name w:val="annotation subject"/>
    <w:basedOn w:val="CommentText"/>
    <w:next w:val="CommentText"/>
    <w:link w:val="CommentSubjectChar"/>
    <w:rsid w:val="00440D00"/>
    <w:rPr>
      <w:b/>
      <w:bCs/>
    </w:rPr>
  </w:style>
  <w:style w:type="paragraph" w:styleId="TOC3">
    <w:name w:val="toc 3"/>
    <w:basedOn w:val="Normal"/>
    <w:next w:val="Normal"/>
    <w:autoRedefine/>
    <w:rsid w:val="00DF39A3"/>
    <w:pPr>
      <w:tabs>
        <w:tab w:val="right" w:leader="dot" w:pos="9710"/>
      </w:tabs>
      <w:ind w:left="360"/>
    </w:pPr>
    <w:rPr>
      <w:iCs/>
    </w:rPr>
  </w:style>
  <w:style w:type="paragraph" w:styleId="PlainText">
    <w:name w:val="Plain Text"/>
    <w:basedOn w:val="Normal"/>
    <w:link w:val="PlainTextChar"/>
    <w:rsid w:val="008E5BB7"/>
    <w:rPr>
      <w:rFonts w:ascii="Courier New" w:hAnsi="Courier New" w:cs="Courier New"/>
    </w:rPr>
  </w:style>
  <w:style w:type="paragraph" w:customStyle="1" w:styleId="Tabletitle">
    <w:name w:val="Table title"/>
    <w:basedOn w:val="NJDOTSpecs"/>
    <w:qFormat/>
    <w:rsid w:val="00250E34"/>
    <w:pPr>
      <w:keepNext/>
      <w:jc w:val="center"/>
    </w:pPr>
    <w:rPr>
      <w:b/>
      <w:sz w:val="18"/>
    </w:rPr>
  </w:style>
  <w:style w:type="paragraph" w:styleId="BodyTextIndent">
    <w:name w:val="Body Text Indent"/>
    <w:basedOn w:val="Normal"/>
    <w:link w:val="BodyTextIndentChar"/>
    <w:uiPriority w:val="99"/>
    <w:rsid w:val="008E5BB7"/>
    <w:pPr>
      <w:tabs>
        <w:tab w:val="left" w:pos="360"/>
      </w:tabs>
      <w:autoSpaceDE w:val="0"/>
      <w:autoSpaceDN w:val="0"/>
      <w:adjustRightInd w:val="0"/>
      <w:ind w:left="720"/>
      <w:jc w:val="both"/>
    </w:pPr>
    <w:rPr>
      <w:color w:val="000000"/>
      <w:sz w:val="24"/>
      <w:szCs w:val="24"/>
    </w:rPr>
  </w:style>
  <w:style w:type="paragraph" w:styleId="BodyTextIndent2">
    <w:name w:val="Body Text Indent 2"/>
    <w:basedOn w:val="Normal"/>
    <w:link w:val="BodyTextIndent2Char"/>
    <w:rsid w:val="008E5BB7"/>
    <w:pPr>
      <w:tabs>
        <w:tab w:val="left" w:pos="360"/>
      </w:tabs>
      <w:autoSpaceDE w:val="0"/>
      <w:autoSpaceDN w:val="0"/>
      <w:adjustRightInd w:val="0"/>
      <w:ind w:left="720" w:hanging="720"/>
      <w:jc w:val="both"/>
    </w:pPr>
    <w:rPr>
      <w:color w:val="000000"/>
      <w:sz w:val="24"/>
      <w:szCs w:val="24"/>
    </w:rPr>
  </w:style>
  <w:style w:type="paragraph" w:styleId="BodyTextIndent3">
    <w:name w:val="Body Text Indent 3"/>
    <w:basedOn w:val="Normal"/>
    <w:link w:val="BodyTextIndent3Char"/>
    <w:rsid w:val="008E5BB7"/>
    <w:pPr>
      <w:autoSpaceDE w:val="0"/>
      <w:autoSpaceDN w:val="0"/>
      <w:adjustRightInd w:val="0"/>
      <w:ind w:left="360" w:firstLine="360"/>
      <w:jc w:val="both"/>
    </w:pPr>
    <w:rPr>
      <w:color w:val="000000"/>
      <w:sz w:val="24"/>
      <w:szCs w:val="24"/>
    </w:rPr>
  </w:style>
  <w:style w:type="paragraph" w:customStyle="1" w:styleId="Spec-1stLevel">
    <w:name w:val="Spec - 1st Level"/>
    <w:basedOn w:val="Normal"/>
    <w:link w:val="Spec-1stLevelChar"/>
    <w:rsid w:val="007907E6"/>
    <w:pPr>
      <w:tabs>
        <w:tab w:val="left" w:pos="432"/>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ind w:firstLine="432"/>
      <w:jc w:val="both"/>
    </w:pPr>
  </w:style>
  <w:style w:type="paragraph" w:customStyle="1" w:styleId="Subsection">
    <w:name w:val="Subsection"/>
    <w:basedOn w:val="Normal"/>
    <w:rsid w:val="007907E6"/>
    <w:pPr>
      <w:keepNext/>
    </w:pPr>
    <w:rPr>
      <w:b/>
    </w:rPr>
  </w:style>
  <w:style w:type="paragraph" w:styleId="Subtitle">
    <w:name w:val="Subtitle"/>
    <w:basedOn w:val="Normal"/>
    <w:link w:val="SubtitleChar"/>
    <w:uiPriority w:val="99"/>
    <w:qFormat/>
    <w:rsid w:val="007907E6"/>
    <w:pPr>
      <w:widowControl w:val="0"/>
      <w:tabs>
        <w:tab w:val="left" w:pos="1"/>
        <w:tab w:val="left" w:pos="432"/>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9072"/>
        <w:tab w:val="left" w:pos="9360"/>
        <w:tab w:val="left" w:pos="9504"/>
        <w:tab w:val="left" w:pos="9936"/>
        <w:tab w:val="left" w:pos="10368"/>
        <w:tab w:val="left" w:pos="10800"/>
        <w:tab w:val="left" w:pos="11232"/>
        <w:tab w:val="left" w:pos="11664"/>
        <w:tab w:val="left" w:pos="12096"/>
        <w:tab w:val="left" w:pos="12528"/>
        <w:tab w:val="left" w:pos="12960"/>
        <w:tab w:val="left" w:pos="13392"/>
        <w:tab w:val="left" w:pos="13824"/>
        <w:tab w:val="left" w:pos="14256"/>
        <w:tab w:val="left" w:pos="14688"/>
        <w:tab w:val="left" w:pos="15120"/>
        <w:tab w:val="left" w:pos="15552"/>
        <w:tab w:val="left" w:pos="15984"/>
        <w:tab w:val="left" w:pos="16416"/>
        <w:tab w:val="left" w:pos="16848"/>
      </w:tabs>
      <w:ind w:right="-720"/>
      <w:jc w:val="center"/>
    </w:pPr>
    <w:rPr>
      <w:b/>
      <w:sz w:val="24"/>
    </w:rPr>
  </w:style>
  <w:style w:type="paragraph" w:customStyle="1" w:styleId="Dotleader0indent">
    <w:name w:val="Dot leader 0 indent"/>
    <w:basedOn w:val="NJDOTSpecs"/>
    <w:rsid w:val="00974B02"/>
    <w:pPr>
      <w:tabs>
        <w:tab w:val="right" w:leader="dot" w:pos="9720"/>
      </w:tabs>
      <w:spacing w:before="120"/>
      <w:ind w:left="432"/>
      <w:contextualSpacing/>
    </w:pPr>
  </w:style>
  <w:style w:type="character" w:customStyle="1" w:styleId="HiddenTextSpecCharChar">
    <w:name w:val="Hidden Text Spec Char Char"/>
    <w:rsid w:val="000C0B7E"/>
    <w:rPr>
      <w:rFonts w:ascii="Arial" w:hAnsi="Arial"/>
      <w:caps/>
      <w:vanish/>
      <w:color w:val="FF0000"/>
      <w:lang w:val="en-US" w:eastAsia="en-US" w:bidi="ar-SA"/>
    </w:rPr>
  </w:style>
  <w:style w:type="character" w:customStyle="1" w:styleId="0000000SubpartCharChar">
    <w:name w:val="000.00.00 (Subpart) Char Char"/>
    <w:rsid w:val="005970D6"/>
    <w:rPr>
      <w:b/>
      <w:bCs/>
      <w:lang w:val="en-US" w:eastAsia="en-US" w:bidi="ar-SA"/>
    </w:rPr>
  </w:style>
  <w:style w:type="character" w:customStyle="1" w:styleId="000SectionCharChar">
    <w:name w:val="000 (Section) Char Char"/>
    <w:rsid w:val="006B09D9"/>
    <w:rPr>
      <w:b/>
      <w:caps/>
      <w:sz w:val="24"/>
      <w:lang w:val="en-US" w:eastAsia="en-US" w:bidi="ar-SA"/>
    </w:rPr>
  </w:style>
  <w:style w:type="character" w:customStyle="1" w:styleId="00000SubsectionCharChar">
    <w:name w:val="000.00 (Subsection) Char Char"/>
    <w:rsid w:val="003B2DD3"/>
    <w:rPr>
      <w:b/>
      <w:caps/>
      <w:lang w:val="en-US" w:eastAsia="en-US" w:bidi="ar-SA"/>
    </w:rPr>
  </w:style>
  <w:style w:type="paragraph" w:customStyle="1" w:styleId="a2paragraph0">
    <w:name w:val="a. 2paragraph"/>
    <w:basedOn w:val="Normal"/>
    <w:link w:val="a2paragraphChar0"/>
    <w:rsid w:val="00802A25"/>
    <w:pPr>
      <w:spacing w:before="120"/>
      <w:ind w:left="1296"/>
      <w:jc w:val="both"/>
    </w:pPr>
  </w:style>
  <w:style w:type="character" w:customStyle="1" w:styleId="a2paragraphChar0">
    <w:name w:val="a. 2paragraph Char"/>
    <w:link w:val="a2paragraph0"/>
    <w:rsid w:val="00802A25"/>
    <w:rPr>
      <w:lang w:val="en-US" w:eastAsia="en-US" w:bidi="ar-SA"/>
    </w:rPr>
  </w:style>
  <w:style w:type="character" w:styleId="FollowedHyperlink">
    <w:name w:val="FollowedHyperlink"/>
    <w:rsid w:val="00B63E80"/>
    <w:rPr>
      <w:color w:val="800080"/>
      <w:u w:val="single"/>
    </w:rPr>
  </w:style>
  <w:style w:type="character" w:styleId="Strong">
    <w:name w:val="Strong"/>
    <w:uiPriority w:val="22"/>
    <w:qFormat/>
    <w:rsid w:val="00FD6E38"/>
    <w:rPr>
      <w:b/>
      <w:bCs/>
    </w:rPr>
  </w:style>
  <w:style w:type="table" w:styleId="TableGrid">
    <w:name w:val="Table Grid"/>
    <w:basedOn w:val="TableNormal"/>
    <w:rsid w:val="003670F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rPr>
      <w:hidden/>
    </w:trPr>
  </w:style>
  <w:style w:type="paragraph" w:customStyle="1" w:styleId="Tableheader">
    <w:name w:val="Table header"/>
    <w:basedOn w:val="NJDOTSpecs"/>
    <w:link w:val="TableheaderChar"/>
    <w:rsid w:val="00745543"/>
    <w:pPr>
      <w:keepNext/>
      <w:jc w:val="left"/>
    </w:pPr>
    <w:rPr>
      <w:b/>
      <w:sz w:val="18"/>
    </w:rPr>
  </w:style>
  <w:style w:type="character" w:customStyle="1" w:styleId="TableheaderChar">
    <w:name w:val="Table header Char"/>
    <w:link w:val="Tableheader"/>
    <w:rsid w:val="00745543"/>
    <w:rPr>
      <w:b/>
      <w:sz w:val="18"/>
      <w:lang w:val="en-US" w:eastAsia="en-US" w:bidi="ar-SA"/>
    </w:rPr>
  </w:style>
  <w:style w:type="paragraph" w:customStyle="1" w:styleId="TableheaderCentered">
    <w:name w:val="Table header + Centered"/>
    <w:basedOn w:val="Tableheader"/>
    <w:next w:val="Normal"/>
    <w:rsid w:val="00745543"/>
    <w:pPr>
      <w:jc w:val="center"/>
    </w:pPr>
    <w:rPr>
      <w:bCs/>
    </w:rPr>
  </w:style>
  <w:style w:type="paragraph" w:customStyle="1" w:styleId="Blanklinehalf">
    <w:name w:val="Blank line half"/>
    <w:basedOn w:val="Normal"/>
    <w:link w:val="BlanklinehalfChar"/>
    <w:qFormat/>
    <w:rsid w:val="00B0469C"/>
    <w:pPr>
      <w:jc w:val="both"/>
    </w:pPr>
    <w:rPr>
      <w:sz w:val="10"/>
      <w:szCs w:val="10"/>
    </w:rPr>
  </w:style>
  <w:style w:type="character" w:customStyle="1" w:styleId="BlanklinehalfChar">
    <w:name w:val="Blank line half Char"/>
    <w:link w:val="Blanklinehalf"/>
    <w:qFormat/>
    <w:rsid w:val="00B0469C"/>
    <w:rPr>
      <w:sz w:val="10"/>
      <w:szCs w:val="10"/>
      <w:lang w:val="en-US" w:eastAsia="en-US" w:bidi="ar-SA"/>
    </w:rPr>
  </w:style>
  <w:style w:type="paragraph" w:customStyle="1" w:styleId="Tablenote">
    <w:name w:val="Table note"/>
    <w:basedOn w:val="Tabletext"/>
    <w:next w:val="Tabletext"/>
    <w:rsid w:val="00142D6E"/>
    <w:pPr>
      <w:ind w:left="360" w:hanging="360"/>
      <w:jc w:val="both"/>
    </w:pPr>
  </w:style>
  <w:style w:type="paragraph" w:styleId="FootnoteText">
    <w:name w:val="footnote text"/>
    <w:basedOn w:val="Normal"/>
    <w:link w:val="FootnoteTextChar"/>
    <w:rsid w:val="00B0469C"/>
    <w:pPr>
      <w:jc w:val="both"/>
    </w:pPr>
  </w:style>
  <w:style w:type="paragraph" w:customStyle="1" w:styleId="11paragraph0">
    <w:name w:val="1) 1paragraph"/>
    <w:basedOn w:val="NJDOTSpecs"/>
    <w:link w:val="11paragraphChar0"/>
    <w:rsid w:val="00C62200"/>
    <w:pPr>
      <w:ind w:left="2592" w:hanging="432"/>
    </w:pPr>
  </w:style>
  <w:style w:type="character" w:customStyle="1" w:styleId="11paragraphChar0">
    <w:name w:val="1) 1paragraph Char"/>
    <w:link w:val="11paragraph0"/>
    <w:rsid w:val="00C62200"/>
    <w:rPr>
      <w:lang w:val="en-US" w:eastAsia="en-US" w:bidi="ar-SA"/>
    </w:rPr>
  </w:style>
  <w:style w:type="character" w:customStyle="1" w:styleId="a8n1">
    <w:name w:val="a8n1"/>
    <w:rsid w:val="00D025AB"/>
    <w:rPr>
      <w:rFonts w:ascii="Arial" w:hAnsi="Arial" w:cs="Arial" w:hint="default"/>
      <w:sz w:val="16"/>
      <w:szCs w:val="16"/>
    </w:rPr>
  </w:style>
  <w:style w:type="character" w:customStyle="1" w:styleId="FooterChar">
    <w:name w:val="Footer Char"/>
    <w:basedOn w:val="DefaultParagraphFont"/>
    <w:link w:val="Footer"/>
    <w:rsid w:val="00E75FDE"/>
  </w:style>
  <w:style w:type="paragraph" w:customStyle="1" w:styleId="000SpecialProvision">
    <w:name w:val="000 (Special Provision)"/>
    <w:basedOn w:val="000Section"/>
    <w:rsid w:val="00BC6B0D"/>
    <w:rPr>
      <w:bCs/>
      <w:sz w:val="28"/>
    </w:rPr>
  </w:style>
  <w:style w:type="character" w:customStyle="1" w:styleId="SubtitleChar">
    <w:name w:val="Subtitle Char"/>
    <w:link w:val="Subtitle"/>
    <w:uiPriority w:val="99"/>
    <w:rsid w:val="003A5D0E"/>
    <w:rPr>
      <w:b/>
      <w:sz w:val="24"/>
    </w:rPr>
  </w:style>
  <w:style w:type="paragraph" w:customStyle="1" w:styleId="ProjectTitle">
    <w:name w:val="Project Title"/>
    <w:basedOn w:val="Normal"/>
    <w:qFormat/>
    <w:rsid w:val="00272ED9"/>
    <w:pPr>
      <w:jc w:val="center"/>
    </w:pPr>
    <w:rPr>
      <w:b/>
      <w:bCs/>
      <w:caps/>
      <w:sz w:val="28"/>
    </w:rPr>
  </w:style>
  <w:style w:type="paragraph" w:styleId="NormalWeb">
    <w:name w:val="Normal (Web)"/>
    <w:basedOn w:val="Normal"/>
    <w:uiPriority w:val="99"/>
    <w:unhideWhenUsed/>
    <w:rsid w:val="00C1032F"/>
    <w:pPr>
      <w:spacing w:before="163" w:after="163"/>
    </w:pPr>
    <w:rPr>
      <w:color w:val="000000"/>
      <w:sz w:val="18"/>
      <w:szCs w:val="18"/>
    </w:rPr>
  </w:style>
  <w:style w:type="character" w:customStyle="1" w:styleId="HeaderChar">
    <w:name w:val="Header Char"/>
    <w:basedOn w:val="DefaultParagraphFont"/>
    <w:link w:val="Header"/>
    <w:uiPriority w:val="99"/>
    <w:rsid w:val="006A4FB0"/>
  </w:style>
  <w:style w:type="paragraph" w:styleId="BodyText">
    <w:name w:val="Body Text"/>
    <w:basedOn w:val="Normal"/>
    <w:link w:val="BodyTextChar"/>
    <w:uiPriority w:val="1"/>
    <w:qFormat/>
    <w:rsid w:val="00DB0057"/>
    <w:pPr>
      <w:spacing w:after="120"/>
    </w:pPr>
  </w:style>
  <w:style w:type="character" w:customStyle="1" w:styleId="BodyTextChar">
    <w:name w:val="Body Text Char"/>
    <w:basedOn w:val="DefaultParagraphFont"/>
    <w:link w:val="BodyText"/>
    <w:rsid w:val="00DB0057"/>
  </w:style>
  <w:style w:type="character" w:customStyle="1" w:styleId="Heading4Char">
    <w:name w:val="Heading 4 Char"/>
    <w:link w:val="Heading4"/>
    <w:rsid w:val="00940A37"/>
    <w:rPr>
      <w:rFonts w:ascii="Calibri" w:eastAsia="Times New Roman" w:hAnsi="Calibri" w:cs="Times New Roman"/>
      <w:b/>
      <w:bCs/>
      <w:sz w:val="28"/>
      <w:szCs w:val="28"/>
    </w:rPr>
  </w:style>
  <w:style w:type="character" w:customStyle="1" w:styleId="StyleArialBlack">
    <w:name w:val="Style Arial Black"/>
    <w:rsid w:val="005F3D70"/>
    <w:rPr>
      <w:rFonts w:ascii="Arial" w:hAnsi="Arial"/>
      <w:color w:val="auto"/>
    </w:rPr>
  </w:style>
  <w:style w:type="character" w:customStyle="1" w:styleId="StyleArial">
    <w:name w:val="Style Arial"/>
    <w:rsid w:val="004C45FF"/>
    <w:rPr>
      <w:rFonts w:ascii="Arial" w:hAnsi="Arial" w:cs="Arial"/>
    </w:rPr>
  </w:style>
  <w:style w:type="paragraph" w:customStyle="1" w:styleId="StyleArialBlackCentered">
    <w:name w:val="Style Arial Black Centered"/>
    <w:basedOn w:val="Normal"/>
    <w:rsid w:val="005F3D70"/>
    <w:pPr>
      <w:jc w:val="center"/>
    </w:pPr>
    <w:rPr>
      <w:rFonts w:ascii="Arial" w:hAnsi="Arial"/>
    </w:rPr>
  </w:style>
  <w:style w:type="paragraph" w:customStyle="1" w:styleId="StyleArialCentered1">
    <w:name w:val="Style Arial Centered1"/>
    <w:basedOn w:val="Normal"/>
    <w:rsid w:val="005F3D70"/>
    <w:pPr>
      <w:jc w:val="center"/>
    </w:pPr>
    <w:rPr>
      <w:rFonts w:ascii="Arial" w:hAnsi="Arial"/>
    </w:rPr>
  </w:style>
  <w:style w:type="character" w:customStyle="1" w:styleId="StyleArialBoldBlack">
    <w:name w:val="Style Arial Bold Black"/>
    <w:rsid w:val="00395D19"/>
    <w:rPr>
      <w:rFonts w:ascii="Arial" w:hAnsi="Arial"/>
      <w:b/>
      <w:bCs/>
    </w:rPr>
  </w:style>
  <w:style w:type="character" w:customStyle="1" w:styleId="StyleArialBold">
    <w:name w:val="Style Arial Bold"/>
    <w:rsid w:val="004C45FF"/>
    <w:rPr>
      <w:rFonts w:ascii="Arial" w:hAnsi="Arial"/>
      <w:b/>
      <w:bCs/>
    </w:rPr>
  </w:style>
  <w:style w:type="paragraph" w:customStyle="1" w:styleId="StyleArialBoldCentered">
    <w:name w:val="Style Arial Bold Centered"/>
    <w:basedOn w:val="Normal"/>
    <w:rsid w:val="004C45FF"/>
    <w:pPr>
      <w:jc w:val="center"/>
    </w:pPr>
    <w:rPr>
      <w:rFonts w:ascii="Arial" w:hAnsi="Arial"/>
      <w:b/>
      <w:bCs/>
    </w:rPr>
  </w:style>
  <w:style w:type="character" w:customStyle="1" w:styleId="StyleArial1">
    <w:name w:val="Style Arial1"/>
    <w:rsid w:val="004A7560"/>
    <w:rPr>
      <w:rFonts w:ascii="Arial" w:hAnsi="Arial"/>
    </w:rPr>
  </w:style>
  <w:style w:type="paragraph" w:customStyle="1" w:styleId="StyleParagraphArialLeftLeft025Hanging025">
    <w:name w:val="Style Paragraph + Arial Left Left:  0.25&quot; Hanging:  0.25&quot;"/>
    <w:basedOn w:val="Paragraph"/>
    <w:rsid w:val="00182BC6"/>
    <w:pPr>
      <w:ind w:left="360" w:hanging="360"/>
      <w:jc w:val="left"/>
    </w:pPr>
    <w:rPr>
      <w:rFonts w:ascii="Arial" w:hAnsi="Arial"/>
    </w:rPr>
  </w:style>
  <w:style w:type="paragraph" w:customStyle="1" w:styleId="StyleParagraphArialLeftLeft025Hanging0251">
    <w:name w:val="Style Paragraph + Arial Left Left:  0.25&quot; Hanging:  0.25&quot;1"/>
    <w:basedOn w:val="Paragraph"/>
    <w:rsid w:val="00182BC6"/>
    <w:pPr>
      <w:ind w:left="360" w:hanging="360"/>
      <w:jc w:val="left"/>
    </w:pPr>
    <w:rPr>
      <w:rFonts w:ascii="Arial" w:hAnsi="Arial"/>
    </w:rPr>
  </w:style>
  <w:style w:type="paragraph" w:customStyle="1" w:styleId="paragraph0">
    <w:name w:val="paragraph"/>
    <w:basedOn w:val="Normal"/>
    <w:rsid w:val="00D96B5A"/>
    <w:pPr>
      <w:spacing w:before="100" w:beforeAutospacing="1" w:after="100" w:afterAutospacing="1"/>
    </w:pPr>
    <w:rPr>
      <w:sz w:val="24"/>
      <w:szCs w:val="24"/>
    </w:rPr>
  </w:style>
  <w:style w:type="paragraph" w:customStyle="1" w:styleId="a1paragraph1">
    <w:name w:val="a1paragraph"/>
    <w:basedOn w:val="Normal"/>
    <w:uiPriority w:val="99"/>
    <w:rsid w:val="00682839"/>
    <w:pPr>
      <w:spacing w:before="100" w:beforeAutospacing="1" w:after="100" w:afterAutospacing="1"/>
    </w:pPr>
    <w:rPr>
      <w:rFonts w:ascii="Calibri" w:eastAsia="Calibri" w:hAnsi="Calibri" w:cs="Calibri"/>
      <w:sz w:val="24"/>
      <w:szCs w:val="24"/>
    </w:rPr>
  </w:style>
  <w:style w:type="paragraph" w:customStyle="1" w:styleId="11paragraph1">
    <w:name w:val="11paragraph"/>
    <w:basedOn w:val="Normal"/>
    <w:rsid w:val="008D3C40"/>
    <w:pPr>
      <w:spacing w:before="100" w:beforeAutospacing="1" w:after="100" w:afterAutospacing="1"/>
    </w:pPr>
    <w:rPr>
      <w:sz w:val="24"/>
      <w:szCs w:val="24"/>
    </w:rPr>
  </w:style>
  <w:style w:type="paragraph" w:customStyle="1" w:styleId="HiddenTextSpec-http">
    <w:name w:val="Hidden Text Spec-http"/>
    <w:basedOn w:val="Normal"/>
    <w:link w:val="HiddenTextSpec-httpChar"/>
    <w:rsid w:val="005D6242"/>
    <w:pPr>
      <w:jc w:val="center"/>
    </w:pPr>
    <w:rPr>
      <w:rFonts w:ascii="Arial" w:hAnsi="Arial"/>
      <w:caps/>
      <w:vanish/>
      <w:color w:val="0000FF"/>
    </w:rPr>
  </w:style>
  <w:style w:type="character" w:customStyle="1" w:styleId="HiddenTextSpec-httpChar">
    <w:name w:val="Hidden Text Spec-http Char"/>
    <w:link w:val="HiddenTextSpec-http"/>
    <w:rsid w:val="005D6242"/>
    <w:rPr>
      <w:rFonts w:ascii="Arial" w:hAnsi="Arial"/>
      <w:caps/>
      <w:vanish/>
      <w:color w:val="0000FF"/>
    </w:rPr>
  </w:style>
  <w:style w:type="character" w:customStyle="1" w:styleId="TitleChar">
    <w:name w:val="Title Char"/>
    <w:link w:val="Title"/>
    <w:rsid w:val="00EF1293"/>
    <w:rPr>
      <w:b/>
      <w:bCs/>
      <w:color w:val="000000"/>
      <w:sz w:val="22"/>
      <w:szCs w:val="32"/>
    </w:rPr>
  </w:style>
  <w:style w:type="paragraph" w:styleId="ListParagraph">
    <w:name w:val="List Paragraph"/>
    <w:basedOn w:val="Normal"/>
    <w:uiPriority w:val="34"/>
    <w:qFormat/>
    <w:rsid w:val="00173444"/>
    <w:pPr>
      <w:ind w:left="720"/>
      <w:contextualSpacing/>
    </w:pPr>
    <w:rPr>
      <w:sz w:val="24"/>
      <w:szCs w:val="24"/>
    </w:rPr>
  </w:style>
  <w:style w:type="character" w:customStyle="1" w:styleId="Heading8Char">
    <w:name w:val="Heading 8 Char"/>
    <w:link w:val="Heading8"/>
    <w:rsid w:val="004256C1"/>
    <w:rPr>
      <w:b/>
      <w:caps/>
      <w:sz w:val="28"/>
    </w:rPr>
  </w:style>
  <w:style w:type="character" w:customStyle="1" w:styleId="NJDOTSpecsChar">
    <w:name w:val="NJDOT Specs Char"/>
    <w:link w:val="NJDOTSpecs"/>
    <w:rsid w:val="004256C1"/>
  </w:style>
  <w:style w:type="paragraph" w:customStyle="1" w:styleId="Dotleader1indent">
    <w:name w:val="Dot leader 1 indent"/>
    <w:basedOn w:val="NJDOTSpecs"/>
    <w:rsid w:val="004256C1"/>
    <w:pPr>
      <w:tabs>
        <w:tab w:val="right" w:leader="dot" w:pos="9720"/>
      </w:tabs>
      <w:spacing w:before="120"/>
      <w:ind w:left="864"/>
      <w:contextualSpacing/>
    </w:pPr>
  </w:style>
  <w:style w:type="paragraph" w:customStyle="1" w:styleId="11paragraph2">
    <w:name w:val="(1) 1paragraph"/>
    <w:basedOn w:val="NJDOTSpecs"/>
    <w:rsid w:val="004256C1"/>
    <w:pPr>
      <w:spacing w:before="120"/>
      <w:ind w:left="1728" w:hanging="432"/>
    </w:pPr>
  </w:style>
  <w:style w:type="paragraph" w:customStyle="1" w:styleId="12paragraph0">
    <w:name w:val="(1) 2paragraph"/>
    <w:basedOn w:val="NJDOTSpecs"/>
    <w:link w:val="12paragraphChar0"/>
    <w:rsid w:val="004256C1"/>
    <w:pPr>
      <w:spacing w:before="120"/>
      <w:ind w:left="1728"/>
    </w:pPr>
  </w:style>
  <w:style w:type="character" w:customStyle="1" w:styleId="12paragraphChar0">
    <w:name w:val="(1) 2paragraph Char"/>
    <w:link w:val="12paragraph0"/>
    <w:rsid w:val="004256C1"/>
  </w:style>
  <w:style w:type="paragraph" w:customStyle="1" w:styleId="a1paragraph2">
    <w:name w:val="(a) 1paragraph"/>
    <w:basedOn w:val="NJDOTSpecs"/>
    <w:rsid w:val="004256C1"/>
    <w:pPr>
      <w:spacing w:before="120"/>
      <w:ind w:left="2160" w:hanging="432"/>
    </w:pPr>
  </w:style>
  <w:style w:type="paragraph" w:customStyle="1" w:styleId="a2paragraph1">
    <w:name w:val="(a) 2paragraph"/>
    <w:basedOn w:val="NJDOTSpecs"/>
    <w:rsid w:val="004256C1"/>
    <w:pPr>
      <w:spacing w:before="120"/>
      <w:ind w:left="2160"/>
    </w:pPr>
  </w:style>
  <w:style w:type="paragraph" w:customStyle="1" w:styleId="12paragraph1">
    <w:name w:val="1) 2paragraph"/>
    <w:basedOn w:val="NJDOTSpecs"/>
    <w:rsid w:val="004256C1"/>
    <w:pPr>
      <w:ind w:left="2592" w:firstLine="432"/>
    </w:pPr>
  </w:style>
  <w:style w:type="paragraph" w:customStyle="1" w:styleId="a1paragraph3">
    <w:name w:val="a) 1paragraph"/>
    <w:basedOn w:val="NJDOTSpecs"/>
    <w:link w:val="a1paragraphChar1"/>
    <w:rsid w:val="004256C1"/>
    <w:pPr>
      <w:ind w:leftChars="2160" w:left="2592" w:hanging="432"/>
    </w:pPr>
  </w:style>
  <w:style w:type="character" w:customStyle="1" w:styleId="a1paragraphChar1">
    <w:name w:val="a) 1paragraph Char"/>
    <w:link w:val="a1paragraph3"/>
    <w:rsid w:val="004256C1"/>
  </w:style>
  <w:style w:type="paragraph" w:customStyle="1" w:styleId="a2paragraph2">
    <w:name w:val="a) 2paragraph"/>
    <w:basedOn w:val="NJDOTSpecs"/>
    <w:rsid w:val="004256C1"/>
    <w:pPr>
      <w:ind w:left="2592" w:firstLine="432"/>
    </w:pPr>
  </w:style>
  <w:style w:type="paragraph" w:customStyle="1" w:styleId="Tablenote2">
    <w:name w:val="Table note 2"/>
    <w:basedOn w:val="NJDOTSpecs"/>
    <w:rsid w:val="004256C1"/>
    <w:pPr>
      <w:ind w:left="720" w:hanging="360"/>
    </w:pPr>
    <w:rPr>
      <w:sz w:val="18"/>
      <w:szCs w:val="18"/>
    </w:rPr>
  </w:style>
  <w:style w:type="character" w:customStyle="1" w:styleId="CommentTextChar">
    <w:name w:val="Comment Text Char"/>
    <w:link w:val="CommentText"/>
    <w:uiPriority w:val="99"/>
    <w:rsid w:val="004256C1"/>
  </w:style>
  <w:style w:type="character" w:customStyle="1" w:styleId="BalloonTextChar">
    <w:name w:val="Balloon Text Char"/>
    <w:link w:val="BalloonText"/>
    <w:rsid w:val="004256C1"/>
    <w:rPr>
      <w:rFonts w:ascii="Tahoma" w:hAnsi="Tahoma" w:cs="Tahoma"/>
      <w:sz w:val="16"/>
      <w:szCs w:val="16"/>
    </w:rPr>
  </w:style>
  <w:style w:type="paragraph" w:styleId="Index1">
    <w:name w:val="index 1"/>
    <w:basedOn w:val="NJDOTSpecs"/>
    <w:next w:val="Normal"/>
    <w:autoRedefine/>
    <w:rsid w:val="004256C1"/>
    <w:pPr>
      <w:tabs>
        <w:tab w:val="right" w:leader="dot" w:pos="4770"/>
      </w:tabs>
      <w:ind w:left="240" w:hanging="240"/>
      <w:jc w:val="left"/>
    </w:pPr>
  </w:style>
  <w:style w:type="paragraph" w:styleId="TOC1">
    <w:name w:val="toc 1"/>
    <w:basedOn w:val="Normal"/>
    <w:next w:val="Normal"/>
    <w:autoRedefine/>
    <w:qFormat/>
    <w:rsid w:val="004256C1"/>
    <w:pPr>
      <w:keepNext/>
      <w:tabs>
        <w:tab w:val="right" w:leader="dot" w:pos="9710"/>
      </w:tabs>
      <w:spacing w:before="120" w:after="120"/>
    </w:pPr>
    <w:rPr>
      <w:b/>
      <w:bCs/>
      <w:caps/>
      <w:sz w:val="24"/>
    </w:rPr>
  </w:style>
  <w:style w:type="paragraph" w:styleId="TOC2">
    <w:name w:val="toc 2"/>
    <w:basedOn w:val="Normal"/>
    <w:next w:val="Normal"/>
    <w:autoRedefine/>
    <w:qFormat/>
    <w:rsid w:val="004256C1"/>
    <w:rPr>
      <w:smallCaps/>
    </w:rPr>
  </w:style>
  <w:style w:type="paragraph" w:styleId="TOC4">
    <w:name w:val="toc 4"/>
    <w:basedOn w:val="Normal"/>
    <w:next w:val="Normal"/>
    <w:autoRedefine/>
    <w:rsid w:val="004256C1"/>
    <w:pPr>
      <w:tabs>
        <w:tab w:val="right" w:leader="dot" w:pos="9710"/>
      </w:tabs>
      <w:ind w:left="990"/>
    </w:pPr>
    <w:rPr>
      <w:szCs w:val="18"/>
    </w:rPr>
  </w:style>
  <w:style w:type="table" w:customStyle="1" w:styleId="Table">
    <w:name w:val="Table"/>
    <w:basedOn w:val="TableNormal"/>
    <w:rsid w:val="004256C1"/>
    <w:tblPr>
      <w:tblCellMar>
        <w:top w:w="29" w:type="dxa"/>
        <w:left w:w="29" w:type="dxa"/>
        <w:bottom w:w="29" w:type="dxa"/>
        <w:right w:w="29" w:type="dxa"/>
      </w:tblCellMar>
    </w:tblPr>
    <w:trPr>
      <w:hidden/>
    </w:trPr>
    <w:tblStylePr w:type="firstRow">
      <w:tblPr>
        <w:tblCellMar>
          <w:top w:w="29" w:type="dxa"/>
          <w:left w:w="29" w:type="dxa"/>
          <w:bottom w:w="29" w:type="dxa"/>
          <w:right w:w="29" w:type="dxa"/>
        </w:tblCellMar>
      </w:tblPr>
      <w:trPr>
        <w:hidden/>
      </w:trPr>
    </w:tblStylePr>
  </w:style>
  <w:style w:type="paragraph" w:styleId="TOC5">
    <w:name w:val="toc 5"/>
    <w:basedOn w:val="Normal"/>
    <w:next w:val="Normal"/>
    <w:autoRedefine/>
    <w:rsid w:val="004256C1"/>
    <w:pPr>
      <w:ind w:left="960"/>
    </w:pPr>
    <w:rPr>
      <w:sz w:val="18"/>
      <w:szCs w:val="18"/>
    </w:rPr>
  </w:style>
  <w:style w:type="paragraph" w:customStyle="1" w:styleId="List4indent">
    <w:name w:val="List 4 indent"/>
    <w:basedOn w:val="NJDOTSpecs"/>
    <w:qFormat/>
    <w:rsid w:val="004256C1"/>
    <w:pPr>
      <w:spacing w:before="120"/>
      <w:ind w:left="2592" w:hanging="432"/>
      <w:contextualSpacing/>
    </w:pPr>
  </w:style>
  <w:style w:type="paragraph" w:styleId="Index2">
    <w:name w:val="index 2"/>
    <w:basedOn w:val="NJDOTSpecs"/>
    <w:next w:val="Normal"/>
    <w:autoRedefine/>
    <w:rsid w:val="004256C1"/>
    <w:pPr>
      <w:tabs>
        <w:tab w:val="right" w:leader="dot" w:pos="4770"/>
      </w:tabs>
      <w:ind w:left="480" w:hanging="240"/>
      <w:jc w:val="left"/>
    </w:pPr>
  </w:style>
  <w:style w:type="paragraph" w:styleId="Index3">
    <w:name w:val="index 3"/>
    <w:basedOn w:val="NJDOTSpecs"/>
    <w:next w:val="Normal"/>
    <w:autoRedefine/>
    <w:rsid w:val="004256C1"/>
    <w:pPr>
      <w:tabs>
        <w:tab w:val="right" w:leader="dot" w:pos="4770"/>
      </w:tabs>
      <w:ind w:left="720" w:hanging="240"/>
      <w:jc w:val="left"/>
    </w:pPr>
  </w:style>
  <w:style w:type="paragraph" w:styleId="Index4">
    <w:name w:val="index 4"/>
    <w:basedOn w:val="NJDOTSpecs"/>
    <w:next w:val="Normal"/>
    <w:autoRedefine/>
    <w:rsid w:val="004256C1"/>
    <w:pPr>
      <w:tabs>
        <w:tab w:val="right" w:leader="dot" w:pos="4770"/>
      </w:tabs>
      <w:ind w:left="960" w:hanging="240"/>
      <w:jc w:val="left"/>
    </w:pPr>
  </w:style>
  <w:style w:type="paragraph" w:customStyle="1" w:styleId="HeaderFooterforSIs">
    <w:name w:val="Header/Footer for SIs"/>
    <w:basedOn w:val="NJDOTSpecs"/>
    <w:rsid w:val="004256C1"/>
    <w:pPr>
      <w:tabs>
        <w:tab w:val="center" w:pos="4867"/>
        <w:tab w:val="right" w:pos="9720"/>
      </w:tabs>
    </w:pPr>
  </w:style>
  <w:style w:type="paragraph" w:customStyle="1" w:styleId="List5indent">
    <w:name w:val="List 5 indent"/>
    <w:basedOn w:val="Normal"/>
    <w:rsid w:val="004256C1"/>
    <w:pPr>
      <w:tabs>
        <w:tab w:val="left" w:pos="432"/>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s>
      <w:ind w:left="3024" w:hanging="432"/>
      <w:jc w:val="both"/>
    </w:pPr>
  </w:style>
  <w:style w:type="paragraph" w:styleId="Index5">
    <w:name w:val="index 5"/>
    <w:basedOn w:val="Normal"/>
    <w:next w:val="Normal"/>
    <w:autoRedefine/>
    <w:rsid w:val="004256C1"/>
    <w:pPr>
      <w:ind w:left="1200" w:hanging="240"/>
    </w:pPr>
  </w:style>
  <w:style w:type="paragraph" w:styleId="Index6">
    <w:name w:val="index 6"/>
    <w:basedOn w:val="Normal"/>
    <w:next w:val="Normal"/>
    <w:autoRedefine/>
    <w:rsid w:val="004256C1"/>
    <w:pPr>
      <w:ind w:left="1440" w:hanging="240"/>
    </w:pPr>
  </w:style>
  <w:style w:type="paragraph" w:styleId="Index7">
    <w:name w:val="index 7"/>
    <w:basedOn w:val="Normal"/>
    <w:next w:val="Normal"/>
    <w:autoRedefine/>
    <w:rsid w:val="004256C1"/>
  </w:style>
  <w:style w:type="paragraph" w:styleId="Index8">
    <w:name w:val="index 8"/>
    <w:basedOn w:val="Normal"/>
    <w:next w:val="Normal"/>
    <w:autoRedefine/>
    <w:rsid w:val="004256C1"/>
    <w:pPr>
      <w:ind w:left="1920" w:hanging="240"/>
    </w:pPr>
  </w:style>
  <w:style w:type="paragraph" w:styleId="Index9">
    <w:name w:val="index 9"/>
    <w:basedOn w:val="Normal"/>
    <w:next w:val="Normal"/>
    <w:autoRedefine/>
    <w:rsid w:val="004256C1"/>
    <w:pPr>
      <w:ind w:left="2160" w:hanging="240"/>
    </w:pPr>
  </w:style>
  <w:style w:type="paragraph" w:styleId="IndexHeading">
    <w:name w:val="index heading"/>
    <w:basedOn w:val="Normal"/>
    <w:next w:val="Index1"/>
    <w:rsid w:val="004256C1"/>
    <w:pPr>
      <w:spacing w:before="120" w:after="120"/>
    </w:pPr>
    <w:rPr>
      <w:b/>
      <w:bCs/>
      <w:i/>
      <w:iCs/>
    </w:rPr>
  </w:style>
  <w:style w:type="paragraph" w:styleId="TOC6">
    <w:name w:val="toc 6"/>
    <w:basedOn w:val="Normal"/>
    <w:next w:val="Normal"/>
    <w:autoRedefine/>
    <w:rsid w:val="004256C1"/>
    <w:pPr>
      <w:ind w:left="1200"/>
    </w:pPr>
    <w:rPr>
      <w:sz w:val="24"/>
      <w:szCs w:val="24"/>
    </w:rPr>
  </w:style>
  <w:style w:type="paragraph" w:styleId="TOC7">
    <w:name w:val="toc 7"/>
    <w:basedOn w:val="Normal"/>
    <w:next w:val="Normal"/>
    <w:autoRedefine/>
    <w:rsid w:val="004256C1"/>
    <w:pPr>
      <w:ind w:left="1440"/>
    </w:pPr>
    <w:rPr>
      <w:sz w:val="24"/>
      <w:szCs w:val="24"/>
    </w:rPr>
  </w:style>
  <w:style w:type="paragraph" w:styleId="TOC8">
    <w:name w:val="toc 8"/>
    <w:basedOn w:val="Normal"/>
    <w:next w:val="Normal"/>
    <w:autoRedefine/>
    <w:rsid w:val="004256C1"/>
    <w:pPr>
      <w:ind w:left="1680"/>
    </w:pPr>
    <w:rPr>
      <w:sz w:val="24"/>
      <w:szCs w:val="24"/>
    </w:rPr>
  </w:style>
  <w:style w:type="paragraph" w:styleId="TOC9">
    <w:name w:val="toc 9"/>
    <w:basedOn w:val="Normal"/>
    <w:next w:val="Normal"/>
    <w:autoRedefine/>
    <w:rsid w:val="004256C1"/>
    <w:pPr>
      <w:ind w:left="1920"/>
    </w:pPr>
    <w:rPr>
      <w:sz w:val="24"/>
      <w:szCs w:val="24"/>
    </w:rPr>
  </w:style>
  <w:style w:type="paragraph" w:customStyle="1" w:styleId="Default">
    <w:name w:val="Default"/>
    <w:rsid w:val="004256C1"/>
    <w:pPr>
      <w:autoSpaceDE w:val="0"/>
      <w:autoSpaceDN w:val="0"/>
      <w:adjustRightInd w:val="0"/>
    </w:pPr>
    <w:rPr>
      <w:rFonts w:ascii="Arial" w:eastAsia="Calibri" w:hAnsi="Arial" w:cs="Arial"/>
      <w:color w:val="000000"/>
      <w:sz w:val="24"/>
      <w:szCs w:val="24"/>
    </w:rPr>
  </w:style>
  <w:style w:type="character" w:customStyle="1" w:styleId="BodyTextIndent3Char">
    <w:name w:val="Body Text Indent 3 Char"/>
    <w:link w:val="BodyTextIndent3"/>
    <w:rsid w:val="004256C1"/>
    <w:rPr>
      <w:color w:val="000000"/>
      <w:sz w:val="24"/>
      <w:szCs w:val="24"/>
    </w:rPr>
  </w:style>
  <w:style w:type="paragraph" w:styleId="BodyText3">
    <w:name w:val="Body Text 3"/>
    <w:basedOn w:val="Normal"/>
    <w:link w:val="BodyText3Char"/>
    <w:rsid w:val="004256C1"/>
    <w:pPr>
      <w:tabs>
        <w:tab w:val="left" w:pos="1"/>
        <w:tab w:val="left" w:pos="432"/>
        <w:tab w:val="left" w:pos="864"/>
        <w:tab w:val="left" w:pos="1296"/>
        <w:tab w:val="left" w:pos="1728"/>
        <w:tab w:val="left" w:pos="2160"/>
        <w:tab w:val="left" w:pos="2592"/>
        <w:tab w:val="left" w:pos="3024"/>
        <w:tab w:val="left" w:pos="3456"/>
        <w:tab w:val="left" w:pos="3888"/>
        <w:tab w:val="left" w:pos="4320"/>
        <w:tab w:val="left" w:pos="4752"/>
        <w:tab w:val="left" w:pos="5184"/>
        <w:tab w:val="left" w:pos="5616"/>
        <w:tab w:val="left" w:pos="6048"/>
        <w:tab w:val="left" w:pos="6480"/>
        <w:tab w:val="left" w:pos="6912"/>
        <w:tab w:val="left" w:pos="7344"/>
        <w:tab w:val="left" w:pos="7776"/>
        <w:tab w:val="left" w:pos="8208"/>
        <w:tab w:val="left" w:pos="8640"/>
        <w:tab w:val="left" w:pos="9072"/>
        <w:tab w:val="left" w:pos="9504"/>
        <w:tab w:val="left" w:pos="9936"/>
        <w:tab w:val="left" w:pos="10368"/>
        <w:tab w:val="left" w:pos="10800"/>
        <w:tab w:val="left" w:pos="11232"/>
        <w:tab w:val="left" w:pos="11664"/>
        <w:tab w:val="left" w:pos="12096"/>
        <w:tab w:val="left" w:pos="12528"/>
        <w:tab w:val="left" w:pos="12960"/>
        <w:tab w:val="left" w:pos="13392"/>
        <w:tab w:val="left" w:pos="13824"/>
        <w:tab w:val="left" w:pos="14256"/>
        <w:tab w:val="left" w:pos="14688"/>
        <w:tab w:val="left" w:pos="15120"/>
        <w:tab w:val="left" w:pos="15552"/>
        <w:tab w:val="left" w:pos="15984"/>
        <w:tab w:val="left" w:pos="16416"/>
        <w:tab w:val="left" w:pos="16848"/>
      </w:tabs>
      <w:jc w:val="both"/>
    </w:pPr>
    <w:rPr>
      <w:color w:val="000000"/>
      <w:sz w:val="24"/>
    </w:rPr>
  </w:style>
  <w:style w:type="character" w:customStyle="1" w:styleId="BodyText3Char">
    <w:name w:val="Body Text 3 Char"/>
    <w:link w:val="BodyText3"/>
    <w:rsid w:val="004256C1"/>
    <w:rPr>
      <w:color w:val="000000"/>
      <w:sz w:val="24"/>
    </w:rPr>
  </w:style>
  <w:style w:type="character" w:customStyle="1" w:styleId="StyleArial10ptBoldUnderline">
    <w:name w:val="Style Arial 10 pt Bold Underline"/>
    <w:rsid w:val="004256C1"/>
    <w:rPr>
      <w:rFonts w:ascii="Arial" w:hAnsi="Arial"/>
      <w:b/>
      <w:bCs/>
      <w:sz w:val="20"/>
      <w:u w:val="single"/>
    </w:rPr>
  </w:style>
  <w:style w:type="paragraph" w:customStyle="1" w:styleId="StyleListParagraphLatinArial10ptLinespacingDouble">
    <w:name w:val="Style List Paragraph + (Latin) Arial 10 pt Line spacing:  Double"/>
    <w:basedOn w:val="ListParagraph"/>
    <w:rsid w:val="004256C1"/>
    <w:pPr>
      <w:spacing w:before="200" w:after="200" w:line="360" w:lineRule="auto"/>
    </w:pPr>
    <w:rPr>
      <w:rFonts w:ascii="Arial" w:hAnsi="Arial"/>
      <w:sz w:val="20"/>
      <w:szCs w:val="20"/>
    </w:rPr>
  </w:style>
  <w:style w:type="character" w:customStyle="1" w:styleId="Spec-1stLevelChar">
    <w:name w:val="Spec - 1st Level Char"/>
    <w:link w:val="Spec-1stLevel"/>
    <w:locked/>
    <w:rsid w:val="004256C1"/>
  </w:style>
  <w:style w:type="character" w:customStyle="1" w:styleId="blanklineChar0">
    <w:name w:val="blank line Char"/>
    <w:link w:val="blankline0"/>
    <w:locked/>
    <w:rsid w:val="004256C1"/>
  </w:style>
  <w:style w:type="paragraph" w:customStyle="1" w:styleId="blankline0">
    <w:name w:val="blank line"/>
    <w:basedOn w:val="Normal"/>
    <w:link w:val="blanklineChar0"/>
    <w:rsid w:val="004256C1"/>
    <w:pPr>
      <w:jc w:val="both"/>
    </w:pPr>
  </w:style>
  <w:style w:type="character" w:customStyle="1" w:styleId="BodyTextIndentChar">
    <w:name w:val="Body Text Indent Char"/>
    <w:link w:val="BodyTextIndent"/>
    <w:uiPriority w:val="99"/>
    <w:rsid w:val="004256C1"/>
    <w:rPr>
      <w:color w:val="000000"/>
      <w:sz w:val="24"/>
      <w:szCs w:val="24"/>
    </w:rPr>
  </w:style>
  <w:style w:type="character" w:customStyle="1" w:styleId="CommentSubjectChar">
    <w:name w:val="Comment Subject Char"/>
    <w:link w:val="CommentSubject"/>
    <w:rsid w:val="004256C1"/>
    <w:rPr>
      <w:b/>
      <w:bCs/>
    </w:rPr>
  </w:style>
  <w:style w:type="character" w:customStyle="1" w:styleId="SpecSubsectionChar">
    <w:name w:val="Spec Subsection Char"/>
    <w:link w:val="SpecSubsection"/>
    <w:rsid w:val="004256C1"/>
    <w:rPr>
      <w:b/>
    </w:rPr>
  </w:style>
  <w:style w:type="character" w:customStyle="1" w:styleId="Heading3Char">
    <w:name w:val="Heading 3 Char"/>
    <w:link w:val="Heading3"/>
    <w:uiPriority w:val="99"/>
    <w:rsid w:val="004256C1"/>
    <w:rPr>
      <w:rFonts w:ascii="Arial" w:hAnsi="Arial" w:cs="Arial"/>
      <w:b/>
      <w:bCs/>
      <w:sz w:val="26"/>
      <w:szCs w:val="26"/>
    </w:rPr>
  </w:style>
  <w:style w:type="character" w:customStyle="1" w:styleId="pdf1">
    <w:name w:val="pdf1"/>
    <w:rsid w:val="004256C1"/>
    <w:rPr>
      <w:rFonts w:ascii="Arial" w:hAnsi="Arial" w:cs="Arial" w:hint="default"/>
      <w:sz w:val="16"/>
      <w:szCs w:val="16"/>
    </w:rPr>
  </w:style>
  <w:style w:type="paragraph" w:styleId="Revision">
    <w:name w:val="Revision"/>
    <w:hidden/>
    <w:uiPriority w:val="99"/>
    <w:semiHidden/>
    <w:rsid w:val="004256C1"/>
    <w:rPr>
      <w:rFonts w:ascii="Calibri" w:eastAsia="Calibri" w:hAnsi="Calibri"/>
      <w:sz w:val="22"/>
      <w:szCs w:val="22"/>
    </w:rPr>
  </w:style>
  <w:style w:type="paragraph" w:styleId="NoSpacing">
    <w:name w:val="No Spacing"/>
    <w:uiPriority w:val="1"/>
    <w:qFormat/>
    <w:rsid w:val="004256C1"/>
    <w:pPr>
      <w:spacing w:before="120"/>
      <w:jc w:val="both"/>
    </w:pPr>
    <w:rPr>
      <w:rFonts w:ascii="Calibri" w:eastAsia="Calibri" w:hAnsi="Calibri"/>
      <w:sz w:val="22"/>
      <w:szCs w:val="22"/>
    </w:rPr>
  </w:style>
  <w:style w:type="paragraph" w:customStyle="1" w:styleId="0000000subpart0">
    <w:name w:val="0000000subpart"/>
    <w:basedOn w:val="Normal"/>
    <w:rsid w:val="004256C1"/>
    <w:pPr>
      <w:spacing w:before="100" w:beforeAutospacing="1" w:after="100" w:afterAutospacing="1"/>
    </w:pPr>
    <w:rPr>
      <w:sz w:val="24"/>
      <w:szCs w:val="24"/>
    </w:rPr>
  </w:style>
  <w:style w:type="character" w:styleId="Emphasis">
    <w:name w:val="Emphasis"/>
    <w:uiPriority w:val="20"/>
    <w:qFormat/>
    <w:rsid w:val="004256C1"/>
    <w:rPr>
      <w:i/>
      <w:iCs/>
    </w:rPr>
  </w:style>
  <w:style w:type="character" w:customStyle="1" w:styleId="Heading1Char">
    <w:name w:val="Heading 1 Char"/>
    <w:link w:val="Heading1"/>
    <w:uiPriority w:val="99"/>
    <w:rsid w:val="004256C1"/>
    <w:rPr>
      <w:b/>
      <w:u w:val="single"/>
    </w:rPr>
  </w:style>
  <w:style w:type="character" w:customStyle="1" w:styleId="Heading2Char">
    <w:name w:val="Heading 2 Char"/>
    <w:link w:val="Heading2"/>
    <w:rsid w:val="004256C1"/>
    <w:rPr>
      <w:b/>
      <w:bCs/>
    </w:rPr>
  </w:style>
  <w:style w:type="character" w:customStyle="1" w:styleId="Heading5Char">
    <w:name w:val="Heading 5 Char"/>
    <w:link w:val="Heading5"/>
    <w:rsid w:val="004256C1"/>
    <w:rPr>
      <w:sz w:val="22"/>
    </w:rPr>
  </w:style>
  <w:style w:type="character" w:customStyle="1" w:styleId="Heading6Char">
    <w:name w:val="Heading 6 Char"/>
    <w:link w:val="Heading6"/>
    <w:rsid w:val="004256C1"/>
    <w:rPr>
      <w:b/>
      <w:bCs/>
      <w:sz w:val="22"/>
      <w:szCs w:val="22"/>
    </w:rPr>
  </w:style>
  <w:style w:type="character" w:customStyle="1" w:styleId="Heading7Char">
    <w:name w:val="Heading 7 Char"/>
    <w:link w:val="Heading7"/>
    <w:rsid w:val="004256C1"/>
    <w:rPr>
      <w:sz w:val="24"/>
      <w:szCs w:val="24"/>
    </w:rPr>
  </w:style>
  <w:style w:type="character" w:customStyle="1" w:styleId="Heading9Char">
    <w:name w:val="Heading 9 Char"/>
    <w:link w:val="Heading9"/>
    <w:rsid w:val="004256C1"/>
    <w:rPr>
      <w:rFonts w:ascii="Arial" w:hAnsi="Arial" w:cs="Arial"/>
      <w:sz w:val="22"/>
      <w:szCs w:val="22"/>
    </w:rPr>
  </w:style>
  <w:style w:type="character" w:customStyle="1" w:styleId="PlainTextChar">
    <w:name w:val="Plain Text Char"/>
    <w:link w:val="PlainText"/>
    <w:rsid w:val="004256C1"/>
    <w:rPr>
      <w:rFonts w:ascii="Courier New" w:hAnsi="Courier New" w:cs="Courier New"/>
    </w:rPr>
  </w:style>
  <w:style w:type="character" w:customStyle="1" w:styleId="BodyTextIndent2Char">
    <w:name w:val="Body Text Indent 2 Char"/>
    <w:link w:val="BodyTextIndent2"/>
    <w:rsid w:val="004256C1"/>
    <w:rPr>
      <w:color w:val="000000"/>
      <w:sz w:val="24"/>
      <w:szCs w:val="24"/>
    </w:rPr>
  </w:style>
  <w:style w:type="character" w:customStyle="1" w:styleId="FootnoteTextChar">
    <w:name w:val="Footnote Text Char"/>
    <w:link w:val="FootnoteText"/>
    <w:rsid w:val="004256C1"/>
  </w:style>
  <w:style w:type="paragraph" w:customStyle="1" w:styleId="DefaultText">
    <w:name w:val="Default Text"/>
    <w:basedOn w:val="Normal"/>
    <w:rsid w:val="004256C1"/>
    <w:pPr>
      <w:overflowPunct w:val="0"/>
      <w:autoSpaceDE w:val="0"/>
      <w:autoSpaceDN w:val="0"/>
      <w:adjustRightInd w:val="0"/>
      <w:textAlignment w:val="baseline"/>
    </w:pPr>
    <w:rPr>
      <w:sz w:val="24"/>
    </w:rPr>
  </w:style>
  <w:style w:type="paragraph" w:customStyle="1" w:styleId="TableParagraph">
    <w:name w:val="Table Paragraph"/>
    <w:basedOn w:val="Normal"/>
    <w:uiPriority w:val="1"/>
    <w:qFormat/>
    <w:rsid w:val="004256C1"/>
    <w:pPr>
      <w:widowControl w:val="0"/>
    </w:pPr>
    <w:rPr>
      <w:rFonts w:ascii="Calibri" w:eastAsia="Calibri" w:hAnsi="Calibri"/>
      <w:sz w:val="22"/>
      <w:szCs w:val="22"/>
    </w:rPr>
  </w:style>
  <w:style w:type="paragraph" w:customStyle="1" w:styleId="a3paragraph">
    <w:name w:val="a. 3paragraph"/>
    <w:basedOn w:val="Normal"/>
    <w:rsid w:val="001A4D4C"/>
    <w:pPr>
      <w:spacing w:before="120"/>
      <w:ind w:left="1710"/>
      <w:jc w:val="both"/>
    </w:pPr>
  </w:style>
  <w:style w:type="paragraph" w:customStyle="1" w:styleId="SI-IHeading-ParagraphArial">
    <w:name w:val="SI - I Heading - Paragraph+Arial"/>
    <w:aliases w:val="Bold,Left,Left 0&quot;"/>
    <w:basedOn w:val="Normal"/>
    <w:link w:val="SI-IHeading-ParagraphArialChar"/>
    <w:qFormat/>
    <w:rsid w:val="003C2FDC"/>
    <w:pPr>
      <w:tabs>
        <w:tab w:val="left" w:pos="540"/>
        <w:tab w:val="left" w:pos="634"/>
      </w:tabs>
      <w:spacing w:before="120" w:after="120"/>
      <w:ind w:left="547" w:hanging="547"/>
    </w:pPr>
    <w:rPr>
      <w:rFonts w:ascii="Arial" w:eastAsia="Calibri" w:hAnsi="Arial" w:cs="Arial"/>
      <w:b/>
    </w:rPr>
  </w:style>
  <w:style w:type="paragraph" w:customStyle="1" w:styleId="SI-000SectionArial">
    <w:name w:val="SI-000 (Section) + Arial"/>
    <w:basedOn w:val="000Section"/>
    <w:next w:val="000Section"/>
    <w:qFormat/>
    <w:rsid w:val="003C2FDC"/>
    <w:pPr>
      <w:widowControl w:val="0"/>
    </w:pPr>
    <w:rPr>
      <w:rFonts w:ascii="Arial" w:hAnsi="Arial"/>
    </w:rPr>
  </w:style>
  <w:style w:type="character" w:customStyle="1" w:styleId="SI-IHeading-ParagraphArialChar">
    <w:name w:val="SI - I Heading - Paragraph+Arial Char"/>
    <w:aliases w:val="Bold Char,Left Char,Left 0&quot; Char"/>
    <w:link w:val="SI-IHeading-ParagraphArial"/>
    <w:rsid w:val="003C2FDC"/>
    <w:rPr>
      <w:rFonts w:ascii="Arial" w:eastAsia="Calibri" w:hAnsi="Arial" w:cs="Arial"/>
      <w:b/>
    </w:rPr>
  </w:style>
  <w:style w:type="paragraph" w:customStyle="1" w:styleId="SI-00000SubsectionArial">
    <w:name w:val="SI-000.00 (Subsection) + Arial"/>
    <w:basedOn w:val="00000Subsection"/>
    <w:next w:val="paragraph0"/>
    <w:qFormat/>
    <w:rsid w:val="003C2FDC"/>
    <w:pPr>
      <w:widowControl w:val="0"/>
    </w:pPr>
    <w:rPr>
      <w:rFonts w:ascii="Arial" w:hAnsi="Arial"/>
    </w:rPr>
  </w:style>
  <w:style w:type="paragraph" w:customStyle="1" w:styleId="StyleTableheaderBlackCentered">
    <w:name w:val="Style Table header + Black Centered"/>
    <w:basedOn w:val="Tableheader"/>
    <w:rsid w:val="00DD1099"/>
    <w:pPr>
      <w:jc w:val="center"/>
    </w:pPr>
    <w:rPr>
      <w:bCs/>
    </w:rPr>
  </w:style>
  <w:style w:type="paragraph" w:customStyle="1" w:styleId="StyleTableheaderCentered">
    <w:name w:val="Style Table header + Centered"/>
    <w:basedOn w:val="Tableheader"/>
    <w:next w:val="Normal"/>
    <w:rsid w:val="00EC1BC5"/>
    <w:pPr>
      <w:jc w:val="center"/>
    </w:pPr>
    <w:rPr>
      <w:bCs/>
    </w:rPr>
  </w:style>
  <w:style w:type="paragraph" w:customStyle="1" w:styleId="StyleTableheaderCentered1">
    <w:name w:val="Style Table header + Centered1"/>
    <w:basedOn w:val="Tableheader"/>
    <w:autoRedefine/>
    <w:rsid w:val="00EC1BC5"/>
    <w:pPr>
      <w:jc w:val="center"/>
    </w:pPr>
    <w:rPr>
      <w:bCs/>
    </w:rPr>
  </w:style>
  <w:style w:type="numbering" w:customStyle="1" w:styleId="HiddenTextBulleted">
    <w:name w:val="Hidden Text Bulleted"/>
    <w:basedOn w:val="NoList"/>
    <w:rsid w:val="00F2384B"/>
    <w:pPr>
      <w:numPr>
        <w:numId w:val="1"/>
      </w:numPr>
    </w:pPr>
  </w:style>
  <w:style w:type="character" w:customStyle="1" w:styleId="StyleArial8pt">
    <w:name w:val="Style Arial 8 pt"/>
    <w:basedOn w:val="DefaultParagraphFont"/>
    <w:rsid w:val="00CD0F9E"/>
    <w:rPr>
      <w:rFonts w:ascii="Arial" w:hAnsi="Arial"/>
      <w:sz w:val="16"/>
    </w:rPr>
  </w:style>
  <w:style w:type="character" w:customStyle="1" w:styleId="normaltextrun">
    <w:name w:val="normaltextrun"/>
    <w:basedOn w:val="DefaultParagraphFont"/>
    <w:rsid w:val="000970F1"/>
  </w:style>
  <w:style w:type="character" w:customStyle="1" w:styleId="eop">
    <w:name w:val="eop"/>
    <w:basedOn w:val="DefaultParagraphFont"/>
    <w:rsid w:val="000970F1"/>
  </w:style>
  <w:style w:type="character" w:customStyle="1" w:styleId="scxw243244278">
    <w:name w:val="scxw243244278"/>
    <w:basedOn w:val="DefaultParagraphFont"/>
    <w:rsid w:val="000970F1"/>
  </w:style>
  <w:style w:type="character" w:styleId="UnresolvedMention">
    <w:name w:val="Unresolved Mention"/>
    <w:basedOn w:val="DefaultParagraphFont"/>
    <w:uiPriority w:val="99"/>
    <w:semiHidden/>
    <w:unhideWhenUsed/>
    <w:rsid w:val="00743DA8"/>
    <w:rPr>
      <w:color w:val="605E5C"/>
      <w:shd w:val="clear" w:color="auto" w:fill="E1DFDD"/>
    </w:rPr>
  </w:style>
  <w:style w:type="paragraph" w:customStyle="1" w:styleId="Formula9pt">
    <w:name w:val="Formula 9 pt"/>
    <w:basedOn w:val="Paragraph"/>
    <w:rsid w:val="005D2ED7"/>
    <w:rPr>
      <w:rFonts w:ascii="Cambria Math" w:hAnsi="Cambria Math"/>
      <w:sz w:val="18"/>
    </w:rPr>
  </w:style>
  <w:style w:type="table" w:customStyle="1" w:styleId="TableGrid1">
    <w:name w:val="Table Grid1"/>
    <w:basedOn w:val="TableNormal"/>
    <w:next w:val="TableGrid"/>
    <w:rsid w:val="00D12198"/>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rPr>
      <w:hidden/>
    </w:trPr>
  </w:style>
  <w:style w:type="numbering" w:customStyle="1" w:styleId="NoList1">
    <w:name w:val="No List1"/>
    <w:next w:val="NoList"/>
    <w:uiPriority w:val="99"/>
    <w:semiHidden/>
    <w:unhideWhenUsed/>
    <w:rsid w:val="00A36A6F"/>
  </w:style>
  <w:style w:type="paragraph" w:customStyle="1" w:styleId="Tablenote1">
    <w:name w:val="Table note 1"/>
    <w:basedOn w:val="Normal"/>
    <w:rsid w:val="00673D51"/>
    <w:pPr>
      <w:ind w:left="720" w:hanging="360"/>
      <w:jc w:val="both"/>
    </w:pPr>
    <w:rPr>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5570765">
      <w:bodyDiv w:val="1"/>
      <w:marLeft w:val="0"/>
      <w:marRight w:val="0"/>
      <w:marTop w:val="0"/>
      <w:marBottom w:val="0"/>
      <w:divBdr>
        <w:top w:val="none" w:sz="0" w:space="0" w:color="auto"/>
        <w:left w:val="none" w:sz="0" w:space="0" w:color="auto"/>
        <w:bottom w:val="none" w:sz="0" w:space="0" w:color="auto"/>
        <w:right w:val="none" w:sz="0" w:space="0" w:color="auto"/>
      </w:divBdr>
    </w:div>
    <w:div w:id="41442933">
      <w:bodyDiv w:val="1"/>
      <w:marLeft w:val="50"/>
      <w:marRight w:val="50"/>
      <w:marTop w:val="50"/>
      <w:marBottom w:val="13"/>
      <w:divBdr>
        <w:top w:val="none" w:sz="0" w:space="0" w:color="auto"/>
        <w:left w:val="none" w:sz="0" w:space="0" w:color="auto"/>
        <w:bottom w:val="none" w:sz="0" w:space="0" w:color="auto"/>
        <w:right w:val="none" w:sz="0" w:space="0" w:color="auto"/>
      </w:divBdr>
      <w:divsChild>
        <w:div w:id="1742097006">
          <w:marLeft w:val="0"/>
          <w:marRight w:val="0"/>
          <w:marTop w:val="0"/>
          <w:marBottom w:val="0"/>
          <w:divBdr>
            <w:top w:val="none" w:sz="0" w:space="0" w:color="auto"/>
            <w:left w:val="none" w:sz="0" w:space="0" w:color="auto"/>
            <w:bottom w:val="none" w:sz="0" w:space="0" w:color="auto"/>
            <w:right w:val="none" w:sz="0" w:space="0" w:color="auto"/>
          </w:divBdr>
        </w:div>
      </w:divsChild>
    </w:div>
    <w:div w:id="56781112">
      <w:bodyDiv w:val="1"/>
      <w:marLeft w:val="0"/>
      <w:marRight w:val="0"/>
      <w:marTop w:val="0"/>
      <w:marBottom w:val="0"/>
      <w:divBdr>
        <w:top w:val="none" w:sz="0" w:space="0" w:color="auto"/>
        <w:left w:val="none" w:sz="0" w:space="0" w:color="auto"/>
        <w:bottom w:val="none" w:sz="0" w:space="0" w:color="auto"/>
        <w:right w:val="none" w:sz="0" w:space="0" w:color="auto"/>
      </w:divBdr>
    </w:div>
    <w:div w:id="71513333">
      <w:bodyDiv w:val="1"/>
      <w:marLeft w:val="0"/>
      <w:marRight w:val="0"/>
      <w:marTop w:val="0"/>
      <w:marBottom w:val="0"/>
      <w:divBdr>
        <w:top w:val="none" w:sz="0" w:space="0" w:color="auto"/>
        <w:left w:val="none" w:sz="0" w:space="0" w:color="auto"/>
        <w:bottom w:val="none" w:sz="0" w:space="0" w:color="auto"/>
        <w:right w:val="none" w:sz="0" w:space="0" w:color="auto"/>
      </w:divBdr>
    </w:div>
    <w:div w:id="76289559">
      <w:bodyDiv w:val="1"/>
      <w:marLeft w:val="0"/>
      <w:marRight w:val="0"/>
      <w:marTop w:val="0"/>
      <w:marBottom w:val="0"/>
      <w:divBdr>
        <w:top w:val="none" w:sz="0" w:space="0" w:color="auto"/>
        <w:left w:val="none" w:sz="0" w:space="0" w:color="auto"/>
        <w:bottom w:val="none" w:sz="0" w:space="0" w:color="auto"/>
        <w:right w:val="none" w:sz="0" w:space="0" w:color="auto"/>
      </w:divBdr>
    </w:div>
    <w:div w:id="92559409">
      <w:bodyDiv w:val="1"/>
      <w:marLeft w:val="50"/>
      <w:marRight w:val="50"/>
      <w:marTop w:val="50"/>
      <w:marBottom w:val="13"/>
      <w:divBdr>
        <w:top w:val="none" w:sz="0" w:space="0" w:color="auto"/>
        <w:left w:val="none" w:sz="0" w:space="0" w:color="auto"/>
        <w:bottom w:val="none" w:sz="0" w:space="0" w:color="auto"/>
        <w:right w:val="none" w:sz="0" w:space="0" w:color="auto"/>
      </w:divBdr>
      <w:divsChild>
        <w:div w:id="805469570">
          <w:marLeft w:val="0"/>
          <w:marRight w:val="0"/>
          <w:marTop w:val="0"/>
          <w:marBottom w:val="0"/>
          <w:divBdr>
            <w:top w:val="none" w:sz="0" w:space="0" w:color="auto"/>
            <w:left w:val="none" w:sz="0" w:space="0" w:color="auto"/>
            <w:bottom w:val="none" w:sz="0" w:space="0" w:color="auto"/>
            <w:right w:val="none" w:sz="0" w:space="0" w:color="auto"/>
          </w:divBdr>
        </w:div>
      </w:divsChild>
    </w:div>
    <w:div w:id="117143103">
      <w:bodyDiv w:val="1"/>
      <w:marLeft w:val="0"/>
      <w:marRight w:val="0"/>
      <w:marTop w:val="0"/>
      <w:marBottom w:val="0"/>
      <w:divBdr>
        <w:top w:val="none" w:sz="0" w:space="0" w:color="auto"/>
        <w:left w:val="none" w:sz="0" w:space="0" w:color="auto"/>
        <w:bottom w:val="none" w:sz="0" w:space="0" w:color="auto"/>
        <w:right w:val="none" w:sz="0" w:space="0" w:color="auto"/>
      </w:divBdr>
    </w:div>
    <w:div w:id="141848604">
      <w:bodyDiv w:val="1"/>
      <w:marLeft w:val="0"/>
      <w:marRight w:val="0"/>
      <w:marTop w:val="0"/>
      <w:marBottom w:val="0"/>
      <w:divBdr>
        <w:top w:val="none" w:sz="0" w:space="0" w:color="auto"/>
        <w:left w:val="none" w:sz="0" w:space="0" w:color="auto"/>
        <w:bottom w:val="none" w:sz="0" w:space="0" w:color="auto"/>
        <w:right w:val="none" w:sz="0" w:space="0" w:color="auto"/>
      </w:divBdr>
    </w:div>
    <w:div w:id="145097102">
      <w:bodyDiv w:val="1"/>
      <w:marLeft w:val="0"/>
      <w:marRight w:val="0"/>
      <w:marTop w:val="0"/>
      <w:marBottom w:val="0"/>
      <w:divBdr>
        <w:top w:val="none" w:sz="0" w:space="0" w:color="auto"/>
        <w:left w:val="none" w:sz="0" w:space="0" w:color="auto"/>
        <w:bottom w:val="none" w:sz="0" w:space="0" w:color="auto"/>
        <w:right w:val="none" w:sz="0" w:space="0" w:color="auto"/>
      </w:divBdr>
    </w:div>
    <w:div w:id="146285710">
      <w:bodyDiv w:val="1"/>
      <w:marLeft w:val="0"/>
      <w:marRight w:val="0"/>
      <w:marTop w:val="0"/>
      <w:marBottom w:val="0"/>
      <w:divBdr>
        <w:top w:val="none" w:sz="0" w:space="0" w:color="auto"/>
        <w:left w:val="none" w:sz="0" w:space="0" w:color="auto"/>
        <w:bottom w:val="none" w:sz="0" w:space="0" w:color="auto"/>
        <w:right w:val="none" w:sz="0" w:space="0" w:color="auto"/>
      </w:divBdr>
    </w:div>
    <w:div w:id="154230002">
      <w:bodyDiv w:val="1"/>
      <w:marLeft w:val="0"/>
      <w:marRight w:val="0"/>
      <w:marTop w:val="0"/>
      <w:marBottom w:val="0"/>
      <w:divBdr>
        <w:top w:val="none" w:sz="0" w:space="0" w:color="auto"/>
        <w:left w:val="none" w:sz="0" w:space="0" w:color="auto"/>
        <w:bottom w:val="none" w:sz="0" w:space="0" w:color="auto"/>
        <w:right w:val="none" w:sz="0" w:space="0" w:color="auto"/>
      </w:divBdr>
    </w:div>
    <w:div w:id="158737696">
      <w:bodyDiv w:val="1"/>
      <w:marLeft w:val="0"/>
      <w:marRight w:val="0"/>
      <w:marTop w:val="0"/>
      <w:marBottom w:val="0"/>
      <w:divBdr>
        <w:top w:val="none" w:sz="0" w:space="0" w:color="auto"/>
        <w:left w:val="none" w:sz="0" w:space="0" w:color="auto"/>
        <w:bottom w:val="none" w:sz="0" w:space="0" w:color="auto"/>
        <w:right w:val="none" w:sz="0" w:space="0" w:color="auto"/>
      </w:divBdr>
    </w:div>
    <w:div w:id="180097256">
      <w:bodyDiv w:val="1"/>
      <w:marLeft w:val="0"/>
      <w:marRight w:val="0"/>
      <w:marTop w:val="0"/>
      <w:marBottom w:val="0"/>
      <w:divBdr>
        <w:top w:val="none" w:sz="0" w:space="0" w:color="auto"/>
        <w:left w:val="none" w:sz="0" w:space="0" w:color="auto"/>
        <w:bottom w:val="none" w:sz="0" w:space="0" w:color="auto"/>
        <w:right w:val="none" w:sz="0" w:space="0" w:color="auto"/>
      </w:divBdr>
    </w:div>
    <w:div w:id="202714039">
      <w:bodyDiv w:val="1"/>
      <w:marLeft w:val="0"/>
      <w:marRight w:val="0"/>
      <w:marTop w:val="0"/>
      <w:marBottom w:val="0"/>
      <w:divBdr>
        <w:top w:val="none" w:sz="0" w:space="0" w:color="auto"/>
        <w:left w:val="none" w:sz="0" w:space="0" w:color="auto"/>
        <w:bottom w:val="none" w:sz="0" w:space="0" w:color="auto"/>
        <w:right w:val="none" w:sz="0" w:space="0" w:color="auto"/>
      </w:divBdr>
    </w:div>
    <w:div w:id="237444827">
      <w:bodyDiv w:val="1"/>
      <w:marLeft w:val="0"/>
      <w:marRight w:val="0"/>
      <w:marTop w:val="0"/>
      <w:marBottom w:val="0"/>
      <w:divBdr>
        <w:top w:val="none" w:sz="0" w:space="0" w:color="auto"/>
        <w:left w:val="none" w:sz="0" w:space="0" w:color="auto"/>
        <w:bottom w:val="none" w:sz="0" w:space="0" w:color="auto"/>
        <w:right w:val="none" w:sz="0" w:space="0" w:color="auto"/>
      </w:divBdr>
    </w:div>
    <w:div w:id="239364205">
      <w:bodyDiv w:val="1"/>
      <w:marLeft w:val="0"/>
      <w:marRight w:val="0"/>
      <w:marTop w:val="0"/>
      <w:marBottom w:val="0"/>
      <w:divBdr>
        <w:top w:val="none" w:sz="0" w:space="0" w:color="auto"/>
        <w:left w:val="none" w:sz="0" w:space="0" w:color="auto"/>
        <w:bottom w:val="none" w:sz="0" w:space="0" w:color="auto"/>
        <w:right w:val="none" w:sz="0" w:space="0" w:color="auto"/>
      </w:divBdr>
    </w:div>
    <w:div w:id="296881303">
      <w:bodyDiv w:val="1"/>
      <w:marLeft w:val="0"/>
      <w:marRight w:val="0"/>
      <w:marTop w:val="0"/>
      <w:marBottom w:val="0"/>
      <w:divBdr>
        <w:top w:val="none" w:sz="0" w:space="0" w:color="auto"/>
        <w:left w:val="none" w:sz="0" w:space="0" w:color="auto"/>
        <w:bottom w:val="none" w:sz="0" w:space="0" w:color="auto"/>
        <w:right w:val="none" w:sz="0" w:space="0" w:color="auto"/>
      </w:divBdr>
    </w:div>
    <w:div w:id="315190162">
      <w:bodyDiv w:val="1"/>
      <w:marLeft w:val="0"/>
      <w:marRight w:val="0"/>
      <w:marTop w:val="0"/>
      <w:marBottom w:val="0"/>
      <w:divBdr>
        <w:top w:val="none" w:sz="0" w:space="0" w:color="auto"/>
        <w:left w:val="none" w:sz="0" w:space="0" w:color="auto"/>
        <w:bottom w:val="none" w:sz="0" w:space="0" w:color="auto"/>
        <w:right w:val="none" w:sz="0" w:space="0" w:color="auto"/>
      </w:divBdr>
    </w:div>
    <w:div w:id="366181676">
      <w:bodyDiv w:val="1"/>
      <w:marLeft w:val="0"/>
      <w:marRight w:val="0"/>
      <w:marTop w:val="0"/>
      <w:marBottom w:val="0"/>
      <w:divBdr>
        <w:top w:val="none" w:sz="0" w:space="0" w:color="auto"/>
        <w:left w:val="none" w:sz="0" w:space="0" w:color="auto"/>
        <w:bottom w:val="none" w:sz="0" w:space="0" w:color="auto"/>
        <w:right w:val="none" w:sz="0" w:space="0" w:color="auto"/>
      </w:divBdr>
    </w:div>
    <w:div w:id="397557998">
      <w:bodyDiv w:val="1"/>
      <w:marLeft w:val="0"/>
      <w:marRight w:val="0"/>
      <w:marTop w:val="0"/>
      <w:marBottom w:val="0"/>
      <w:divBdr>
        <w:top w:val="none" w:sz="0" w:space="0" w:color="auto"/>
        <w:left w:val="none" w:sz="0" w:space="0" w:color="auto"/>
        <w:bottom w:val="none" w:sz="0" w:space="0" w:color="auto"/>
        <w:right w:val="none" w:sz="0" w:space="0" w:color="auto"/>
      </w:divBdr>
    </w:div>
    <w:div w:id="398746426">
      <w:bodyDiv w:val="1"/>
      <w:marLeft w:val="0"/>
      <w:marRight w:val="0"/>
      <w:marTop w:val="0"/>
      <w:marBottom w:val="0"/>
      <w:divBdr>
        <w:top w:val="none" w:sz="0" w:space="0" w:color="auto"/>
        <w:left w:val="none" w:sz="0" w:space="0" w:color="auto"/>
        <w:bottom w:val="none" w:sz="0" w:space="0" w:color="auto"/>
        <w:right w:val="none" w:sz="0" w:space="0" w:color="auto"/>
      </w:divBdr>
    </w:div>
    <w:div w:id="400491358">
      <w:bodyDiv w:val="1"/>
      <w:marLeft w:val="0"/>
      <w:marRight w:val="0"/>
      <w:marTop w:val="0"/>
      <w:marBottom w:val="0"/>
      <w:divBdr>
        <w:top w:val="none" w:sz="0" w:space="0" w:color="auto"/>
        <w:left w:val="none" w:sz="0" w:space="0" w:color="auto"/>
        <w:bottom w:val="none" w:sz="0" w:space="0" w:color="auto"/>
        <w:right w:val="none" w:sz="0" w:space="0" w:color="auto"/>
      </w:divBdr>
    </w:div>
    <w:div w:id="453212594">
      <w:bodyDiv w:val="1"/>
      <w:marLeft w:val="0"/>
      <w:marRight w:val="0"/>
      <w:marTop w:val="0"/>
      <w:marBottom w:val="0"/>
      <w:divBdr>
        <w:top w:val="none" w:sz="0" w:space="0" w:color="auto"/>
        <w:left w:val="none" w:sz="0" w:space="0" w:color="auto"/>
        <w:bottom w:val="none" w:sz="0" w:space="0" w:color="auto"/>
        <w:right w:val="none" w:sz="0" w:space="0" w:color="auto"/>
      </w:divBdr>
    </w:div>
    <w:div w:id="463626012">
      <w:bodyDiv w:val="1"/>
      <w:marLeft w:val="0"/>
      <w:marRight w:val="0"/>
      <w:marTop w:val="0"/>
      <w:marBottom w:val="0"/>
      <w:divBdr>
        <w:top w:val="none" w:sz="0" w:space="0" w:color="auto"/>
        <w:left w:val="none" w:sz="0" w:space="0" w:color="auto"/>
        <w:bottom w:val="none" w:sz="0" w:space="0" w:color="auto"/>
        <w:right w:val="none" w:sz="0" w:space="0" w:color="auto"/>
      </w:divBdr>
    </w:div>
    <w:div w:id="509608920">
      <w:bodyDiv w:val="1"/>
      <w:marLeft w:val="0"/>
      <w:marRight w:val="0"/>
      <w:marTop w:val="0"/>
      <w:marBottom w:val="0"/>
      <w:divBdr>
        <w:top w:val="none" w:sz="0" w:space="0" w:color="auto"/>
        <w:left w:val="none" w:sz="0" w:space="0" w:color="auto"/>
        <w:bottom w:val="none" w:sz="0" w:space="0" w:color="auto"/>
        <w:right w:val="none" w:sz="0" w:space="0" w:color="auto"/>
      </w:divBdr>
    </w:div>
    <w:div w:id="524639108">
      <w:bodyDiv w:val="1"/>
      <w:marLeft w:val="0"/>
      <w:marRight w:val="0"/>
      <w:marTop w:val="0"/>
      <w:marBottom w:val="0"/>
      <w:divBdr>
        <w:top w:val="none" w:sz="0" w:space="0" w:color="auto"/>
        <w:left w:val="none" w:sz="0" w:space="0" w:color="auto"/>
        <w:bottom w:val="none" w:sz="0" w:space="0" w:color="auto"/>
        <w:right w:val="none" w:sz="0" w:space="0" w:color="auto"/>
      </w:divBdr>
    </w:div>
    <w:div w:id="533154995">
      <w:bodyDiv w:val="1"/>
      <w:marLeft w:val="0"/>
      <w:marRight w:val="0"/>
      <w:marTop w:val="0"/>
      <w:marBottom w:val="0"/>
      <w:divBdr>
        <w:top w:val="none" w:sz="0" w:space="0" w:color="auto"/>
        <w:left w:val="none" w:sz="0" w:space="0" w:color="auto"/>
        <w:bottom w:val="none" w:sz="0" w:space="0" w:color="auto"/>
        <w:right w:val="none" w:sz="0" w:space="0" w:color="auto"/>
      </w:divBdr>
    </w:div>
    <w:div w:id="584188389">
      <w:bodyDiv w:val="1"/>
      <w:marLeft w:val="0"/>
      <w:marRight w:val="0"/>
      <w:marTop w:val="0"/>
      <w:marBottom w:val="0"/>
      <w:divBdr>
        <w:top w:val="none" w:sz="0" w:space="0" w:color="auto"/>
        <w:left w:val="none" w:sz="0" w:space="0" w:color="auto"/>
        <w:bottom w:val="none" w:sz="0" w:space="0" w:color="auto"/>
        <w:right w:val="none" w:sz="0" w:space="0" w:color="auto"/>
      </w:divBdr>
    </w:div>
    <w:div w:id="591012985">
      <w:bodyDiv w:val="1"/>
      <w:marLeft w:val="50"/>
      <w:marRight w:val="50"/>
      <w:marTop w:val="50"/>
      <w:marBottom w:val="13"/>
      <w:divBdr>
        <w:top w:val="none" w:sz="0" w:space="0" w:color="auto"/>
        <w:left w:val="none" w:sz="0" w:space="0" w:color="auto"/>
        <w:bottom w:val="none" w:sz="0" w:space="0" w:color="auto"/>
        <w:right w:val="none" w:sz="0" w:space="0" w:color="auto"/>
      </w:divBdr>
      <w:divsChild>
        <w:div w:id="77875276">
          <w:marLeft w:val="0"/>
          <w:marRight w:val="0"/>
          <w:marTop w:val="0"/>
          <w:marBottom w:val="0"/>
          <w:divBdr>
            <w:top w:val="none" w:sz="0" w:space="0" w:color="auto"/>
            <w:left w:val="none" w:sz="0" w:space="0" w:color="auto"/>
            <w:bottom w:val="none" w:sz="0" w:space="0" w:color="auto"/>
            <w:right w:val="none" w:sz="0" w:space="0" w:color="auto"/>
          </w:divBdr>
        </w:div>
      </w:divsChild>
    </w:div>
    <w:div w:id="612174796">
      <w:bodyDiv w:val="1"/>
      <w:marLeft w:val="0"/>
      <w:marRight w:val="0"/>
      <w:marTop w:val="0"/>
      <w:marBottom w:val="0"/>
      <w:divBdr>
        <w:top w:val="none" w:sz="0" w:space="0" w:color="auto"/>
        <w:left w:val="none" w:sz="0" w:space="0" w:color="auto"/>
        <w:bottom w:val="none" w:sz="0" w:space="0" w:color="auto"/>
        <w:right w:val="none" w:sz="0" w:space="0" w:color="auto"/>
      </w:divBdr>
    </w:div>
    <w:div w:id="631444495">
      <w:bodyDiv w:val="1"/>
      <w:marLeft w:val="0"/>
      <w:marRight w:val="0"/>
      <w:marTop w:val="0"/>
      <w:marBottom w:val="0"/>
      <w:divBdr>
        <w:top w:val="none" w:sz="0" w:space="0" w:color="auto"/>
        <w:left w:val="none" w:sz="0" w:space="0" w:color="auto"/>
        <w:bottom w:val="none" w:sz="0" w:space="0" w:color="auto"/>
        <w:right w:val="none" w:sz="0" w:space="0" w:color="auto"/>
      </w:divBdr>
    </w:div>
    <w:div w:id="664165118">
      <w:bodyDiv w:val="1"/>
      <w:marLeft w:val="0"/>
      <w:marRight w:val="0"/>
      <w:marTop w:val="0"/>
      <w:marBottom w:val="0"/>
      <w:divBdr>
        <w:top w:val="none" w:sz="0" w:space="0" w:color="auto"/>
        <w:left w:val="none" w:sz="0" w:space="0" w:color="auto"/>
        <w:bottom w:val="none" w:sz="0" w:space="0" w:color="auto"/>
        <w:right w:val="none" w:sz="0" w:space="0" w:color="auto"/>
      </w:divBdr>
    </w:div>
    <w:div w:id="673846258">
      <w:bodyDiv w:val="1"/>
      <w:marLeft w:val="0"/>
      <w:marRight w:val="0"/>
      <w:marTop w:val="0"/>
      <w:marBottom w:val="0"/>
      <w:divBdr>
        <w:top w:val="none" w:sz="0" w:space="0" w:color="auto"/>
        <w:left w:val="none" w:sz="0" w:space="0" w:color="auto"/>
        <w:bottom w:val="none" w:sz="0" w:space="0" w:color="auto"/>
        <w:right w:val="none" w:sz="0" w:space="0" w:color="auto"/>
      </w:divBdr>
    </w:div>
    <w:div w:id="711618883">
      <w:bodyDiv w:val="1"/>
      <w:marLeft w:val="0"/>
      <w:marRight w:val="0"/>
      <w:marTop w:val="0"/>
      <w:marBottom w:val="0"/>
      <w:divBdr>
        <w:top w:val="none" w:sz="0" w:space="0" w:color="auto"/>
        <w:left w:val="none" w:sz="0" w:space="0" w:color="auto"/>
        <w:bottom w:val="none" w:sz="0" w:space="0" w:color="auto"/>
        <w:right w:val="none" w:sz="0" w:space="0" w:color="auto"/>
      </w:divBdr>
      <w:divsChild>
        <w:div w:id="1408455062">
          <w:marLeft w:val="0"/>
          <w:marRight w:val="0"/>
          <w:marTop w:val="0"/>
          <w:marBottom w:val="0"/>
          <w:divBdr>
            <w:top w:val="none" w:sz="0" w:space="0" w:color="auto"/>
            <w:left w:val="none" w:sz="0" w:space="0" w:color="auto"/>
            <w:bottom w:val="none" w:sz="0" w:space="0" w:color="auto"/>
            <w:right w:val="none" w:sz="0" w:space="0" w:color="auto"/>
          </w:divBdr>
        </w:div>
        <w:div w:id="241523182">
          <w:marLeft w:val="0"/>
          <w:marRight w:val="0"/>
          <w:marTop w:val="0"/>
          <w:marBottom w:val="0"/>
          <w:divBdr>
            <w:top w:val="none" w:sz="0" w:space="0" w:color="auto"/>
            <w:left w:val="none" w:sz="0" w:space="0" w:color="auto"/>
            <w:bottom w:val="none" w:sz="0" w:space="0" w:color="auto"/>
            <w:right w:val="none" w:sz="0" w:space="0" w:color="auto"/>
          </w:divBdr>
        </w:div>
      </w:divsChild>
    </w:div>
    <w:div w:id="720060903">
      <w:bodyDiv w:val="1"/>
      <w:marLeft w:val="0"/>
      <w:marRight w:val="0"/>
      <w:marTop w:val="0"/>
      <w:marBottom w:val="0"/>
      <w:divBdr>
        <w:top w:val="none" w:sz="0" w:space="0" w:color="auto"/>
        <w:left w:val="none" w:sz="0" w:space="0" w:color="auto"/>
        <w:bottom w:val="none" w:sz="0" w:space="0" w:color="auto"/>
        <w:right w:val="none" w:sz="0" w:space="0" w:color="auto"/>
      </w:divBdr>
    </w:div>
    <w:div w:id="735666379">
      <w:bodyDiv w:val="1"/>
      <w:marLeft w:val="0"/>
      <w:marRight w:val="0"/>
      <w:marTop w:val="0"/>
      <w:marBottom w:val="0"/>
      <w:divBdr>
        <w:top w:val="none" w:sz="0" w:space="0" w:color="auto"/>
        <w:left w:val="none" w:sz="0" w:space="0" w:color="auto"/>
        <w:bottom w:val="none" w:sz="0" w:space="0" w:color="auto"/>
        <w:right w:val="none" w:sz="0" w:space="0" w:color="auto"/>
      </w:divBdr>
    </w:div>
    <w:div w:id="736056181">
      <w:bodyDiv w:val="1"/>
      <w:marLeft w:val="0"/>
      <w:marRight w:val="0"/>
      <w:marTop w:val="0"/>
      <w:marBottom w:val="0"/>
      <w:divBdr>
        <w:top w:val="none" w:sz="0" w:space="0" w:color="auto"/>
        <w:left w:val="none" w:sz="0" w:space="0" w:color="auto"/>
        <w:bottom w:val="none" w:sz="0" w:space="0" w:color="auto"/>
        <w:right w:val="none" w:sz="0" w:space="0" w:color="auto"/>
      </w:divBdr>
    </w:div>
    <w:div w:id="757946483">
      <w:bodyDiv w:val="1"/>
      <w:marLeft w:val="0"/>
      <w:marRight w:val="0"/>
      <w:marTop w:val="0"/>
      <w:marBottom w:val="0"/>
      <w:divBdr>
        <w:top w:val="none" w:sz="0" w:space="0" w:color="auto"/>
        <w:left w:val="none" w:sz="0" w:space="0" w:color="auto"/>
        <w:bottom w:val="none" w:sz="0" w:space="0" w:color="auto"/>
        <w:right w:val="none" w:sz="0" w:space="0" w:color="auto"/>
      </w:divBdr>
    </w:div>
    <w:div w:id="766270992">
      <w:bodyDiv w:val="1"/>
      <w:marLeft w:val="0"/>
      <w:marRight w:val="0"/>
      <w:marTop w:val="0"/>
      <w:marBottom w:val="0"/>
      <w:divBdr>
        <w:top w:val="none" w:sz="0" w:space="0" w:color="auto"/>
        <w:left w:val="none" w:sz="0" w:space="0" w:color="auto"/>
        <w:bottom w:val="none" w:sz="0" w:space="0" w:color="auto"/>
        <w:right w:val="none" w:sz="0" w:space="0" w:color="auto"/>
      </w:divBdr>
    </w:div>
    <w:div w:id="766313218">
      <w:bodyDiv w:val="1"/>
      <w:marLeft w:val="0"/>
      <w:marRight w:val="0"/>
      <w:marTop w:val="0"/>
      <w:marBottom w:val="0"/>
      <w:divBdr>
        <w:top w:val="none" w:sz="0" w:space="0" w:color="auto"/>
        <w:left w:val="none" w:sz="0" w:space="0" w:color="auto"/>
        <w:bottom w:val="none" w:sz="0" w:space="0" w:color="auto"/>
        <w:right w:val="none" w:sz="0" w:space="0" w:color="auto"/>
      </w:divBdr>
    </w:div>
    <w:div w:id="792748998">
      <w:bodyDiv w:val="1"/>
      <w:marLeft w:val="0"/>
      <w:marRight w:val="0"/>
      <w:marTop w:val="0"/>
      <w:marBottom w:val="0"/>
      <w:divBdr>
        <w:top w:val="none" w:sz="0" w:space="0" w:color="auto"/>
        <w:left w:val="none" w:sz="0" w:space="0" w:color="auto"/>
        <w:bottom w:val="none" w:sz="0" w:space="0" w:color="auto"/>
        <w:right w:val="none" w:sz="0" w:space="0" w:color="auto"/>
      </w:divBdr>
    </w:div>
    <w:div w:id="806553077">
      <w:bodyDiv w:val="1"/>
      <w:marLeft w:val="0"/>
      <w:marRight w:val="0"/>
      <w:marTop w:val="0"/>
      <w:marBottom w:val="0"/>
      <w:divBdr>
        <w:top w:val="none" w:sz="0" w:space="0" w:color="auto"/>
        <w:left w:val="none" w:sz="0" w:space="0" w:color="auto"/>
        <w:bottom w:val="none" w:sz="0" w:space="0" w:color="auto"/>
        <w:right w:val="none" w:sz="0" w:space="0" w:color="auto"/>
      </w:divBdr>
    </w:div>
    <w:div w:id="823397823">
      <w:bodyDiv w:val="1"/>
      <w:marLeft w:val="0"/>
      <w:marRight w:val="0"/>
      <w:marTop w:val="0"/>
      <w:marBottom w:val="0"/>
      <w:divBdr>
        <w:top w:val="none" w:sz="0" w:space="0" w:color="auto"/>
        <w:left w:val="none" w:sz="0" w:space="0" w:color="auto"/>
        <w:bottom w:val="none" w:sz="0" w:space="0" w:color="auto"/>
        <w:right w:val="none" w:sz="0" w:space="0" w:color="auto"/>
      </w:divBdr>
    </w:div>
    <w:div w:id="831406872">
      <w:bodyDiv w:val="1"/>
      <w:marLeft w:val="50"/>
      <w:marRight w:val="50"/>
      <w:marTop w:val="50"/>
      <w:marBottom w:val="13"/>
      <w:divBdr>
        <w:top w:val="none" w:sz="0" w:space="0" w:color="auto"/>
        <w:left w:val="none" w:sz="0" w:space="0" w:color="auto"/>
        <w:bottom w:val="none" w:sz="0" w:space="0" w:color="auto"/>
        <w:right w:val="none" w:sz="0" w:space="0" w:color="auto"/>
      </w:divBdr>
      <w:divsChild>
        <w:div w:id="465779357">
          <w:marLeft w:val="0"/>
          <w:marRight w:val="0"/>
          <w:marTop w:val="0"/>
          <w:marBottom w:val="0"/>
          <w:divBdr>
            <w:top w:val="none" w:sz="0" w:space="0" w:color="auto"/>
            <w:left w:val="none" w:sz="0" w:space="0" w:color="auto"/>
            <w:bottom w:val="none" w:sz="0" w:space="0" w:color="auto"/>
            <w:right w:val="none" w:sz="0" w:space="0" w:color="auto"/>
          </w:divBdr>
        </w:div>
      </w:divsChild>
    </w:div>
    <w:div w:id="846478615">
      <w:bodyDiv w:val="1"/>
      <w:marLeft w:val="0"/>
      <w:marRight w:val="0"/>
      <w:marTop w:val="0"/>
      <w:marBottom w:val="0"/>
      <w:divBdr>
        <w:top w:val="none" w:sz="0" w:space="0" w:color="auto"/>
        <w:left w:val="none" w:sz="0" w:space="0" w:color="auto"/>
        <w:bottom w:val="none" w:sz="0" w:space="0" w:color="auto"/>
        <w:right w:val="none" w:sz="0" w:space="0" w:color="auto"/>
      </w:divBdr>
    </w:div>
    <w:div w:id="847134354">
      <w:bodyDiv w:val="1"/>
      <w:marLeft w:val="46"/>
      <w:marRight w:val="46"/>
      <w:marTop w:val="46"/>
      <w:marBottom w:val="12"/>
      <w:divBdr>
        <w:top w:val="none" w:sz="0" w:space="0" w:color="auto"/>
        <w:left w:val="none" w:sz="0" w:space="0" w:color="auto"/>
        <w:bottom w:val="none" w:sz="0" w:space="0" w:color="auto"/>
        <w:right w:val="none" w:sz="0" w:space="0" w:color="auto"/>
      </w:divBdr>
      <w:divsChild>
        <w:div w:id="14187557">
          <w:marLeft w:val="0"/>
          <w:marRight w:val="0"/>
          <w:marTop w:val="0"/>
          <w:marBottom w:val="0"/>
          <w:divBdr>
            <w:top w:val="none" w:sz="0" w:space="0" w:color="auto"/>
            <w:left w:val="single" w:sz="4" w:space="4" w:color="050505"/>
            <w:bottom w:val="none" w:sz="0" w:space="0" w:color="auto"/>
            <w:right w:val="none" w:sz="0" w:space="0" w:color="auto"/>
          </w:divBdr>
          <w:divsChild>
            <w:div w:id="16669798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62426654">
      <w:bodyDiv w:val="1"/>
      <w:marLeft w:val="0"/>
      <w:marRight w:val="0"/>
      <w:marTop w:val="0"/>
      <w:marBottom w:val="0"/>
      <w:divBdr>
        <w:top w:val="none" w:sz="0" w:space="0" w:color="auto"/>
        <w:left w:val="none" w:sz="0" w:space="0" w:color="auto"/>
        <w:bottom w:val="none" w:sz="0" w:space="0" w:color="auto"/>
        <w:right w:val="none" w:sz="0" w:space="0" w:color="auto"/>
      </w:divBdr>
    </w:div>
    <w:div w:id="973679805">
      <w:bodyDiv w:val="1"/>
      <w:marLeft w:val="0"/>
      <w:marRight w:val="0"/>
      <w:marTop w:val="0"/>
      <w:marBottom w:val="0"/>
      <w:divBdr>
        <w:top w:val="none" w:sz="0" w:space="0" w:color="auto"/>
        <w:left w:val="none" w:sz="0" w:space="0" w:color="auto"/>
        <w:bottom w:val="none" w:sz="0" w:space="0" w:color="auto"/>
        <w:right w:val="none" w:sz="0" w:space="0" w:color="auto"/>
      </w:divBdr>
    </w:div>
    <w:div w:id="1018774266">
      <w:bodyDiv w:val="1"/>
      <w:marLeft w:val="46"/>
      <w:marRight w:val="46"/>
      <w:marTop w:val="46"/>
      <w:marBottom w:val="12"/>
      <w:divBdr>
        <w:top w:val="none" w:sz="0" w:space="0" w:color="auto"/>
        <w:left w:val="none" w:sz="0" w:space="0" w:color="auto"/>
        <w:bottom w:val="none" w:sz="0" w:space="0" w:color="auto"/>
        <w:right w:val="none" w:sz="0" w:space="0" w:color="auto"/>
      </w:divBdr>
      <w:divsChild>
        <w:div w:id="1377779378">
          <w:marLeft w:val="0"/>
          <w:marRight w:val="0"/>
          <w:marTop w:val="0"/>
          <w:marBottom w:val="0"/>
          <w:divBdr>
            <w:top w:val="none" w:sz="0" w:space="0" w:color="auto"/>
            <w:left w:val="single" w:sz="4" w:space="4" w:color="050505"/>
            <w:bottom w:val="none" w:sz="0" w:space="0" w:color="auto"/>
            <w:right w:val="none" w:sz="0" w:space="0" w:color="auto"/>
          </w:divBdr>
          <w:divsChild>
            <w:div w:id="6674422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64526210">
      <w:bodyDiv w:val="1"/>
      <w:marLeft w:val="0"/>
      <w:marRight w:val="0"/>
      <w:marTop w:val="0"/>
      <w:marBottom w:val="0"/>
      <w:divBdr>
        <w:top w:val="none" w:sz="0" w:space="0" w:color="auto"/>
        <w:left w:val="none" w:sz="0" w:space="0" w:color="auto"/>
        <w:bottom w:val="none" w:sz="0" w:space="0" w:color="auto"/>
        <w:right w:val="none" w:sz="0" w:space="0" w:color="auto"/>
      </w:divBdr>
    </w:div>
    <w:div w:id="1077820584">
      <w:bodyDiv w:val="1"/>
      <w:marLeft w:val="0"/>
      <w:marRight w:val="0"/>
      <w:marTop w:val="0"/>
      <w:marBottom w:val="0"/>
      <w:divBdr>
        <w:top w:val="none" w:sz="0" w:space="0" w:color="auto"/>
        <w:left w:val="none" w:sz="0" w:space="0" w:color="auto"/>
        <w:bottom w:val="none" w:sz="0" w:space="0" w:color="auto"/>
        <w:right w:val="none" w:sz="0" w:space="0" w:color="auto"/>
      </w:divBdr>
    </w:div>
    <w:div w:id="1084379720">
      <w:bodyDiv w:val="1"/>
      <w:marLeft w:val="0"/>
      <w:marRight w:val="0"/>
      <w:marTop w:val="0"/>
      <w:marBottom w:val="0"/>
      <w:divBdr>
        <w:top w:val="none" w:sz="0" w:space="0" w:color="auto"/>
        <w:left w:val="none" w:sz="0" w:space="0" w:color="auto"/>
        <w:bottom w:val="none" w:sz="0" w:space="0" w:color="auto"/>
        <w:right w:val="none" w:sz="0" w:space="0" w:color="auto"/>
      </w:divBdr>
    </w:div>
    <w:div w:id="1106850203">
      <w:bodyDiv w:val="1"/>
      <w:marLeft w:val="0"/>
      <w:marRight w:val="0"/>
      <w:marTop w:val="0"/>
      <w:marBottom w:val="0"/>
      <w:divBdr>
        <w:top w:val="none" w:sz="0" w:space="0" w:color="auto"/>
        <w:left w:val="none" w:sz="0" w:space="0" w:color="auto"/>
        <w:bottom w:val="none" w:sz="0" w:space="0" w:color="auto"/>
        <w:right w:val="none" w:sz="0" w:space="0" w:color="auto"/>
      </w:divBdr>
    </w:div>
    <w:div w:id="1151017433">
      <w:bodyDiv w:val="1"/>
      <w:marLeft w:val="0"/>
      <w:marRight w:val="0"/>
      <w:marTop w:val="0"/>
      <w:marBottom w:val="0"/>
      <w:divBdr>
        <w:top w:val="none" w:sz="0" w:space="0" w:color="auto"/>
        <w:left w:val="none" w:sz="0" w:space="0" w:color="auto"/>
        <w:bottom w:val="none" w:sz="0" w:space="0" w:color="auto"/>
        <w:right w:val="none" w:sz="0" w:space="0" w:color="auto"/>
      </w:divBdr>
    </w:div>
    <w:div w:id="1194609194">
      <w:bodyDiv w:val="1"/>
      <w:marLeft w:val="0"/>
      <w:marRight w:val="0"/>
      <w:marTop w:val="0"/>
      <w:marBottom w:val="0"/>
      <w:divBdr>
        <w:top w:val="none" w:sz="0" w:space="0" w:color="auto"/>
        <w:left w:val="none" w:sz="0" w:space="0" w:color="auto"/>
        <w:bottom w:val="none" w:sz="0" w:space="0" w:color="auto"/>
        <w:right w:val="none" w:sz="0" w:space="0" w:color="auto"/>
      </w:divBdr>
    </w:div>
    <w:div w:id="1208301257">
      <w:bodyDiv w:val="1"/>
      <w:marLeft w:val="0"/>
      <w:marRight w:val="0"/>
      <w:marTop w:val="0"/>
      <w:marBottom w:val="0"/>
      <w:divBdr>
        <w:top w:val="none" w:sz="0" w:space="0" w:color="auto"/>
        <w:left w:val="none" w:sz="0" w:space="0" w:color="auto"/>
        <w:bottom w:val="none" w:sz="0" w:space="0" w:color="auto"/>
        <w:right w:val="none" w:sz="0" w:space="0" w:color="auto"/>
      </w:divBdr>
    </w:div>
    <w:div w:id="1229851178">
      <w:bodyDiv w:val="1"/>
      <w:marLeft w:val="0"/>
      <w:marRight w:val="0"/>
      <w:marTop w:val="0"/>
      <w:marBottom w:val="0"/>
      <w:divBdr>
        <w:top w:val="none" w:sz="0" w:space="0" w:color="auto"/>
        <w:left w:val="none" w:sz="0" w:space="0" w:color="auto"/>
        <w:bottom w:val="none" w:sz="0" w:space="0" w:color="auto"/>
        <w:right w:val="none" w:sz="0" w:space="0" w:color="auto"/>
      </w:divBdr>
    </w:div>
    <w:div w:id="1239094058">
      <w:bodyDiv w:val="1"/>
      <w:marLeft w:val="0"/>
      <w:marRight w:val="0"/>
      <w:marTop w:val="0"/>
      <w:marBottom w:val="0"/>
      <w:divBdr>
        <w:top w:val="none" w:sz="0" w:space="0" w:color="auto"/>
        <w:left w:val="none" w:sz="0" w:space="0" w:color="auto"/>
        <w:bottom w:val="none" w:sz="0" w:space="0" w:color="auto"/>
        <w:right w:val="none" w:sz="0" w:space="0" w:color="auto"/>
      </w:divBdr>
    </w:div>
    <w:div w:id="1245265418">
      <w:bodyDiv w:val="1"/>
      <w:marLeft w:val="0"/>
      <w:marRight w:val="0"/>
      <w:marTop w:val="0"/>
      <w:marBottom w:val="0"/>
      <w:divBdr>
        <w:top w:val="none" w:sz="0" w:space="0" w:color="auto"/>
        <w:left w:val="none" w:sz="0" w:space="0" w:color="auto"/>
        <w:bottom w:val="none" w:sz="0" w:space="0" w:color="auto"/>
        <w:right w:val="none" w:sz="0" w:space="0" w:color="auto"/>
      </w:divBdr>
    </w:div>
    <w:div w:id="1289118135">
      <w:bodyDiv w:val="1"/>
      <w:marLeft w:val="0"/>
      <w:marRight w:val="0"/>
      <w:marTop w:val="0"/>
      <w:marBottom w:val="0"/>
      <w:divBdr>
        <w:top w:val="none" w:sz="0" w:space="0" w:color="auto"/>
        <w:left w:val="none" w:sz="0" w:space="0" w:color="auto"/>
        <w:bottom w:val="none" w:sz="0" w:space="0" w:color="auto"/>
        <w:right w:val="none" w:sz="0" w:space="0" w:color="auto"/>
      </w:divBdr>
    </w:div>
    <w:div w:id="1325013403">
      <w:bodyDiv w:val="1"/>
      <w:marLeft w:val="46"/>
      <w:marRight w:val="46"/>
      <w:marTop w:val="46"/>
      <w:marBottom w:val="12"/>
      <w:divBdr>
        <w:top w:val="none" w:sz="0" w:space="0" w:color="auto"/>
        <w:left w:val="none" w:sz="0" w:space="0" w:color="auto"/>
        <w:bottom w:val="none" w:sz="0" w:space="0" w:color="auto"/>
        <w:right w:val="none" w:sz="0" w:space="0" w:color="auto"/>
      </w:divBdr>
      <w:divsChild>
        <w:div w:id="544945978">
          <w:marLeft w:val="0"/>
          <w:marRight w:val="0"/>
          <w:marTop w:val="0"/>
          <w:marBottom w:val="0"/>
          <w:divBdr>
            <w:top w:val="none" w:sz="0" w:space="0" w:color="auto"/>
            <w:left w:val="single" w:sz="4" w:space="4" w:color="050505"/>
            <w:bottom w:val="none" w:sz="0" w:space="0" w:color="auto"/>
            <w:right w:val="none" w:sz="0" w:space="0" w:color="auto"/>
          </w:divBdr>
          <w:divsChild>
            <w:div w:id="17989900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32950573">
      <w:bodyDiv w:val="1"/>
      <w:marLeft w:val="60"/>
      <w:marRight w:val="60"/>
      <w:marTop w:val="60"/>
      <w:marBottom w:val="15"/>
      <w:divBdr>
        <w:top w:val="none" w:sz="0" w:space="0" w:color="auto"/>
        <w:left w:val="none" w:sz="0" w:space="0" w:color="auto"/>
        <w:bottom w:val="none" w:sz="0" w:space="0" w:color="auto"/>
        <w:right w:val="none" w:sz="0" w:space="0" w:color="auto"/>
      </w:divBdr>
      <w:divsChild>
        <w:div w:id="213587358">
          <w:marLeft w:val="0"/>
          <w:marRight w:val="0"/>
          <w:marTop w:val="0"/>
          <w:marBottom w:val="0"/>
          <w:divBdr>
            <w:top w:val="none" w:sz="0" w:space="0" w:color="auto"/>
            <w:left w:val="none" w:sz="0" w:space="0" w:color="auto"/>
            <w:bottom w:val="none" w:sz="0" w:space="0" w:color="auto"/>
            <w:right w:val="none" w:sz="0" w:space="0" w:color="auto"/>
          </w:divBdr>
        </w:div>
      </w:divsChild>
    </w:div>
    <w:div w:id="1398432691">
      <w:bodyDiv w:val="1"/>
      <w:marLeft w:val="0"/>
      <w:marRight w:val="0"/>
      <w:marTop w:val="0"/>
      <w:marBottom w:val="0"/>
      <w:divBdr>
        <w:top w:val="none" w:sz="0" w:space="0" w:color="auto"/>
        <w:left w:val="none" w:sz="0" w:space="0" w:color="auto"/>
        <w:bottom w:val="none" w:sz="0" w:space="0" w:color="auto"/>
        <w:right w:val="none" w:sz="0" w:space="0" w:color="auto"/>
      </w:divBdr>
    </w:div>
    <w:div w:id="1406220069">
      <w:bodyDiv w:val="1"/>
      <w:marLeft w:val="50"/>
      <w:marRight w:val="50"/>
      <w:marTop w:val="50"/>
      <w:marBottom w:val="13"/>
      <w:divBdr>
        <w:top w:val="none" w:sz="0" w:space="0" w:color="auto"/>
        <w:left w:val="none" w:sz="0" w:space="0" w:color="auto"/>
        <w:bottom w:val="none" w:sz="0" w:space="0" w:color="auto"/>
        <w:right w:val="none" w:sz="0" w:space="0" w:color="auto"/>
      </w:divBdr>
      <w:divsChild>
        <w:div w:id="1787189800">
          <w:marLeft w:val="0"/>
          <w:marRight w:val="0"/>
          <w:marTop w:val="0"/>
          <w:marBottom w:val="0"/>
          <w:divBdr>
            <w:top w:val="none" w:sz="0" w:space="0" w:color="auto"/>
            <w:left w:val="none" w:sz="0" w:space="0" w:color="auto"/>
            <w:bottom w:val="none" w:sz="0" w:space="0" w:color="auto"/>
            <w:right w:val="none" w:sz="0" w:space="0" w:color="auto"/>
          </w:divBdr>
        </w:div>
      </w:divsChild>
    </w:div>
    <w:div w:id="1443841562">
      <w:bodyDiv w:val="1"/>
      <w:marLeft w:val="0"/>
      <w:marRight w:val="0"/>
      <w:marTop w:val="0"/>
      <w:marBottom w:val="0"/>
      <w:divBdr>
        <w:top w:val="none" w:sz="0" w:space="0" w:color="auto"/>
        <w:left w:val="none" w:sz="0" w:space="0" w:color="auto"/>
        <w:bottom w:val="none" w:sz="0" w:space="0" w:color="auto"/>
        <w:right w:val="none" w:sz="0" w:space="0" w:color="auto"/>
      </w:divBdr>
    </w:div>
    <w:div w:id="1465583689">
      <w:bodyDiv w:val="1"/>
      <w:marLeft w:val="0"/>
      <w:marRight w:val="0"/>
      <w:marTop w:val="0"/>
      <w:marBottom w:val="0"/>
      <w:divBdr>
        <w:top w:val="none" w:sz="0" w:space="0" w:color="auto"/>
        <w:left w:val="none" w:sz="0" w:space="0" w:color="auto"/>
        <w:bottom w:val="none" w:sz="0" w:space="0" w:color="auto"/>
        <w:right w:val="none" w:sz="0" w:space="0" w:color="auto"/>
      </w:divBdr>
    </w:div>
    <w:div w:id="1486626083">
      <w:bodyDiv w:val="1"/>
      <w:marLeft w:val="0"/>
      <w:marRight w:val="0"/>
      <w:marTop w:val="0"/>
      <w:marBottom w:val="0"/>
      <w:divBdr>
        <w:top w:val="none" w:sz="0" w:space="0" w:color="auto"/>
        <w:left w:val="none" w:sz="0" w:space="0" w:color="auto"/>
        <w:bottom w:val="none" w:sz="0" w:space="0" w:color="auto"/>
        <w:right w:val="none" w:sz="0" w:space="0" w:color="auto"/>
      </w:divBdr>
    </w:div>
    <w:div w:id="1531526680">
      <w:bodyDiv w:val="1"/>
      <w:marLeft w:val="0"/>
      <w:marRight w:val="0"/>
      <w:marTop w:val="0"/>
      <w:marBottom w:val="0"/>
      <w:divBdr>
        <w:top w:val="none" w:sz="0" w:space="0" w:color="auto"/>
        <w:left w:val="none" w:sz="0" w:space="0" w:color="auto"/>
        <w:bottom w:val="none" w:sz="0" w:space="0" w:color="auto"/>
        <w:right w:val="none" w:sz="0" w:space="0" w:color="auto"/>
      </w:divBdr>
    </w:div>
    <w:div w:id="1557932088">
      <w:bodyDiv w:val="1"/>
      <w:marLeft w:val="0"/>
      <w:marRight w:val="0"/>
      <w:marTop w:val="0"/>
      <w:marBottom w:val="0"/>
      <w:divBdr>
        <w:top w:val="none" w:sz="0" w:space="0" w:color="auto"/>
        <w:left w:val="none" w:sz="0" w:space="0" w:color="auto"/>
        <w:bottom w:val="none" w:sz="0" w:space="0" w:color="auto"/>
        <w:right w:val="none" w:sz="0" w:space="0" w:color="auto"/>
      </w:divBdr>
    </w:div>
    <w:div w:id="1570113271">
      <w:bodyDiv w:val="1"/>
      <w:marLeft w:val="0"/>
      <w:marRight w:val="0"/>
      <w:marTop w:val="0"/>
      <w:marBottom w:val="0"/>
      <w:divBdr>
        <w:top w:val="none" w:sz="0" w:space="0" w:color="auto"/>
        <w:left w:val="none" w:sz="0" w:space="0" w:color="auto"/>
        <w:bottom w:val="none" w:sz="0" w:space="0" w:color="auto"/>
        <w:right w:val="none" w:sz="0" w:space="0" w:color="auto"/>
      </w:divBdr>
    </w:div>
    <w:div w:id="1585452325">
      <w:bodyDiv w:val="1"/>
      <w:marLeft w:val="0"/>
      <w:marRight w:val="0"/>
      <w:marTop w:val="0"/>
      <w:marBottom w:val="0"/>
      <w:divBdr>
        <w:top w:val="none" w:sz="0" w:space="0" w:color="auto"/>
        <w:left w:val="none" w:sz="0" w:space="0" w:color="auto"/>
        <w:bottom w:val="none" w:sz="0" w:space="0" w:color="auto"/>
        <w:right w:val="none" w:sz="0" w:space="0" w:color="auto"/>
      </w:divBdr>
    </w:div>
    <w:div w:id="1593854983">
      <w:bodyDiv w:val="1"/>
      <w:marLeft w:val="50"/>
      <w:marRight w:val="50"/>
      <w:marTop w:val="50"/>
      <w:marBottom w:val="13"/>
      <w:divBdr>
        <w:top w:val="none" w:sz="0" w:space="0" w:color="auto"/>
        <w:left w:val="none" w:sz="0" w:space="0" w:color="auto"/>
        <w:bottom w:val="none" w:sz="0" w:space="0" w:color="auto"/>
        <w:right w:val="none" w:sz="0" w:space="0" w:color="auto"/>
      </w:divBdr>
      <w:divsChild>
        <w:div w:id="1231504011">
          <w:marLeft w:val="0"/>
          <w:marRight w:val="0"/>
          <w:marTop w:val="0"/>
          <w:marBottom w:val="0"/>
          <w:divBdr>
            <w:top w:val="none" w:sz="0" w:space="0" w:color="auto"/>
            <w:left w:val="none" w:sz="0" w:space="0" w:color="auto"/>
            <w:bottom w:val="none" w:sz="0" w:space="0" w:color="auto"/>
            <w:right w:val="none" w:sz="0" w:space="0" w:color="auto"/>
          </w:divBdr>
        </w:div>
      </w:divsChild>
    </w:div>
    <w:div w:id="1612349377">
      <w:bodyDiv w:val="1"/>
      <w:marLeft w:val="0"/>
      <w:marRight w:val="0"/>
      <w:marTop w:val="0"/>
      <w:marBottom w:val="0"/>
      <w:divBdr>
        <w:top w:val="none" w:sz="0" w:space="0" w:color="auto"/>
        <w:left w:val="none" w:sz="0" w:space="0" w:color="auto"/>
        <w:bottom w:val="none" w:sz="0" w:space="0" w:color="auto"/>
        <w:right w:val="none" w:sz="0" w:space="0" w:color="auto"/>
      </w:divBdr>
    </w:div>
    <w:div w:id="1626814105">
      <w:bodyDiv w:val="1"/>
      <w:marLeft w:val="0"/>
      <w:marRight w:val="0"/>
      <w:marTop w:val="0"/>
      <w:marBottom w:val="0"/>
      <w:divBdr>
        <w:top w:val="none" w:sz="0" w:space="0" w:color="auto"/>
        <w:left w:val="none" w:sz="0" w:space="0" w:color="auto"/>
        <w:bottom w:val="none" w:sz="0" w:space="0" w:color="auto"/>
        <w:right w:val="none" w:sz="0" w:space="0" w:color="auto"/>
      </w:divBdr>
    </w:div>
    <w:div w:id="1636107213">
      <w:bodyDiv w:val="1"/>
      <w:marLeft w:val="0"/>
      <w:marRight w:val="0"/>
      <w:marTop w:val="0"/>
      <w:marBottom w:val="0"/>
      <w:divBdr>
        <w:top w:val="none" w:sz="0" w:space="0" w:color="auto"/>
        <w:left w:val="none" w:sz="0" w:space="0" w:color="auto"/>
        <w:bottom w:val="none" w:sz="0" w:space="0" w:color="auto"/>
        <w:right w:val="none" w:sz="0" w:space="0" w:color="auto"/>
      </w:divBdr>
    </w:div>
    <w:div w:id="1690909699">
      <w:bodyDiv w:val="1"/>
      <w:marLeft w:val="0"/>
      <w:marRight w:val="0"/>
      <w:marTop w:val="0"/>
      <w:marBottom w:val="0"/>
      <w:divBdr>
        <w:top w:val="none" w:sz="0" w:space="0" w:color="auto"/>
        <w:left w:val="none" w:sz="0" w:space="0" w:color="auto"/>
        <w:bottom w:val="none" w:sz="0" w:space="0" w:color="auto"/>
        <w:right w:val="none" w:sz="0" w:space="0" w:color="auto"/>
      </w:divBdr>
    </w:div>
    <w:div w:id="1702705311">
      <w:bodyDiv w:val="1"/>
      <w:marLeft w:val="0"/>
      <w:marRight w:val="0"/>
      <w:marTop w:val="0"/>
      <w:marBottom w:val="0"/>
      <w:divBdr>
        <w:top w:val="none" w:sz="0" w:space="0" w:color="auto"/>
        <w:left w:val="none" w:sz="0" w:space="0" w:color="auto"/>
        <w:bottom w:val="none" w:sz="0" w:space="0" w:color="auto"/>
        <w:right w:val="none" w:sz="0" w:space="0" w:color="auto"/>
      </w:divBdr>
    </w:div>
    <w:div w:id="1708675664">
      <w:bodyDiv w:val="1"/>
      <w:marLeft w:val="0"/>
      <w:marRight w:val="0"/>
      <w:marTop w:val="0"/>
      <w:marBottom w:val="0"/>
      <w:divBdr>
        <w:top w:val="none" w:sz="0" w:space="0" w:color="auto"/>
        <w:left w:val="none" w:sz="0" w:space="0" w:color="auto"/>
        <w:bottom w:val="none" w:sz="0" w:space="0" w:color="auto"/>
        <w:right w:val="none" w:sz="0" w:space="0" w:color="auto"/>
      </w:divBdr>
    </w:div>
    <w:div w:id="1737582682">
      <w:bodyDiv w:val="1"/>
      <w:marLeft w:val="0"/>
      <w:marRight w:val="0"/>
      <w:marTop w:val="0"/>
      <w:marBottom w:val="0"/>
      <w:divBdr>
        <w:top w:val="none" w:sz="0" w:space="0" w:color="auto"/>
        <w:left w:val="none" w:sz="0" w:space="0" w:color="auto"/>
        <w:bottom w:val="none" w:sz="0" w:space="0" w:color="auto"/>
        <w:right w:val="none" w:sz="0" w:space="0" w:color="auto"/>
      </w:divBdr>
    </w:div>
    <w:div w:id="1785733000">
      <w:bodyDiv w:val="1"/>
      <w:marLeft w:val="0"/>
      <w:marRight w:val="0"/>
      <w:marTop w:val="0"/>
      <w:marBottom w:val="0"/>
      <w:divBdr>
        <w:top w:val="none" w:sz="0" w:space="0" w:color="auto"/>
        <w:left w:val="none" w:sz="0" w:space="0" w:color="auto"/>
        <w:bottom w:val="none" w:sz="0" w:space="0" w:color="auto"/>
        <w:right w:val="none" w:sz="0" w:space="0" w:color="auto"/>
      </w:divBdr>
    </w:div>
    <w:div w:id="1792746688">
      <w:bodyDiv w:val="1"/>
      <w:marLeft w:val="0"/>
      <w:marRight w:val="0"/>
      <w:marTop w:val="0"/>
      <w:marBottom w:val="0"/>
      <w:divBdr>
        <w:top w:val="none" w:sz="0" w:space="0" w:color="auto"/>
        <w:left w:val="none" w:sz="0" w:space="0" w:color="auto"/>
        <w:bottom w:val="none" w:sz="0" w:space="0" w:color="auto"/>
        <w:right w:val="none" w:sz="0" w:space="0" w:color="auto"/>
      </w:divBdr>
    </w:div>
    <w:div w:id="1798916580">
      <w:bodyDiv w:val="1"/>
      <w:marLeft w:val="0"/>
      <w:marRight w:val="0"/>
      <w:marTop w:val="0"/>
      <w:marBottom w:val="0"/>
      <w:divBdr>
        <w:top w:val="none" w:sz="0" w:space="0" w:color="auto"/>
        <w:left w:val="none" w:sz="0" w:space="0" w:color="auto"/>
        <w:bottom w:val="none" w:sz="0" w:space="0" w:color="auto"/>
        <w:right w:val="none" w:sz="0" w:space="0" w:color="auto"/>
      </w:divBdr>
    </w:div>
    <w:div w:id="1800759665">
      <w:bodyDiv w:val="1"/>
      <w:marLeft w:val="0"/>
      <w:marRight w:val="0"/>
      <w:marTop w:val="0"/>
      <w:marBottom w:val="0"/>
      <w:divBdr>
        <w:top w:val="none" w:sz="0" w:space="0" w:color="auto"/>
        <w:left w:val="none" w:sz="0" w:space="0" w:color="auto"/>
        <w:bottom w:val="none" w:sz="0" w:space="0" w:color="auto"/>
        <w:right w:val="none" w:sz="0" w:space="0" w:color="auto"/>
      </w:divBdr>
    </w:div>
    <w:div w:id="1819415574">
      <w:bodyDiv w:val="1"/>
      <w:marLeft w:val="0"/>
      <w:marRight w:val="0"/>
      <w:marTop w:val="0"/>
      <w:marBottom w:val="0"/>
      <w:divBdr>
        <w:top w:val="none" w:sz="0" w:space="0" w:color="auto"/>
        <w:left w:val="none" w:sz="0" w:space="0" w:color="auto"/>
        <w:bottom w:val="none" w:sz="0" w:space="0" w:color="auto"/>
        <w:right w:val="none" w:sz="0" w:space="0" w:color="auto"/>
      </w:divBdr>
    </w:div>
    <w:div w:id="1836535474">
      <w:bodyDiv w:val="1"/>
      <w:marLeft w:val="0"/>
      <w:marRight w:val="0"/>
      <w:marTop w:val="0"/>
      <w:marBottom w:val="0"/>
      <w:divBdr>
        <w:top w:val="none" w:sz="0" w:space="0" w:color="auto"/>
        <w:left w:val="none" w:sz="0" w:space="0" w:color="auto"/>
        <w:bottom w:val="none" w:sz="0" w:space="0" w:color="auto"/>
        <w:right w:val="none" w:sz="0" w:space="0" w:color="auto"/>
      </w:divBdr>
    </w:div>
    <w:div w:id="1887596702">
      <w:bodyDiv w:val="1"/>
      <w:marLeft w:val="0"/>
      <w:marRight w:val="0"/>
      <w:marTop w:val="0"/>
      <w:marBottom w:val="0"/>
      <w:divBdr>
        <w:top w:val="none" w:sz="0" w:space="0" w:color="auto"/>
        <w:left w:val="none" w:sz="0" w:space="0" w:color="auto"/>
        <w:bottom w:val="none" w:sz="0" w:space="0" w:color="auto"/>
        <w:right w:val="none" w:sz="0" w:space="0" w:color="auto"/>
      </w:divBdr>
    </w:div>
    <w:div w:id="1901943431">
      <w:bodyDiv w:val="1"/>
      <w:marLeft w:val="0"/>
      <w:marRight w:val="0"/>
      <w:marTop w:val="0"/>
      <w:marBottom w:val="0"/>
      <w:divBdr>
        <w:top w:val="none" w:sz="0" w:space="0" w:color="auto"/>
        <w:left w:val="none" w:sz="0" w:space="0" w:color="auto"/>
        <w:bottom w:val="none" w:sz="0" w:space="0" w:color="auto"/>
        <w:right w:val="none" w:sz="0" w:space="0" w:color="auto"/>
      </w:divBdr>
    </w:div>
    <w:div w:id="1994527857">
      <w:bodyDiv w:val="1"/>
      <w:marLeft w:val="0"/>
      <w:marRight w:val="0"/>
      <w:marTop w:val="0"/>
      <w:marBottom w:val="0"/>
      <w:divBdr>
        <w:top w:val="none" w:sz="0" w:space="0" w:color="auto"/>
        <w:left w:val="none" w:sz="0" w:space="0" w:color="auto"/>
        <w:bottom w:val="none" w:sz="0" w:space="0" w:color="auto"/>
        <w:right w:val="none" w:sz="0" w:space="0" w:color="auto"/>
      </w:divBdr>
    </w:div>
    <w:div w:id="2016877596">
      <w:bodyDiv w:val="1"/>
      <w:marLeft w:val="50"/>
      <w:marRight w:val="50"/>
      <w:marTop w:val="50"/>
      <w:marBottom w:val="13"/>
      <w:divBdr>
        <w:top w:val="none" w:sz="0" w:space="0" w:color="auto"/>
        <w:left w:val="none" w:sz="0" w:space="0" w:color="auto"/>
        <w:bottom w:val="none" w:sz="0" w:space="0" w:color="auto"/>
        <w:right w:val="none" w:sz="0" w:space="0" w:color="auto"/>
      </w:divBdr>
      <w:divsChild>
        <w:div w:id="676731545">
          <w:marLeft w:val="0"/>
          <w:marRight w:val="0"/>
          <w:marTop w:val="0"/>
          <w:marBottom w:val="0"/>
          <w:divBdr>
            <w:top w:val="none" w:sz="0" w:space="0" w:color="auto"/>
            <w:left w:val="none" w:sz="0" w:space="0" w:color="auto"/>
            <w:bottom w:val="none" w:sz="0" w:space="0" w:color="auto"/>
            <w:right w:val="none" w:sz="0" w:space="0" w:color="auto"/>
          </w:divBdr>
        </w:div>
      </w:divsChild>
    </w:div>
    <w:div w:id="2059473956">
      <w:bodyDiv w:val="1"/>
      <w:marLeft w:val="0"/>
      <w:marRight w:val="0"/>
      <w:marTop w:val="0"/>
      <w:marBottom w:val="0"/>
      <w:divBdr>
        <w:top w:val="none" w:sz="0" w:space="0" w:color="auto"/>
        <w:left w:val="none" w:sz="0" w:space="0" w:color="auto"/>
        <w:bottom w:val="none" w:sz="0" w:space="0" w:color="auto"/>
        <w:right w:val="none" w:sz="0" w:space="0" w:color="auto"/>
      </w:divBdr>
    </w:div>
    <w:div w:id="206721971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hyperlink" Target="https://www.govinfo.gov/link/uscode/31/3729" TargetMode="External"/><Relationship Id="rId21" Type="http://schemas.openxmlformats.org/officeDocument/2006/relationships/hyperlink" Target="https://www20.state.nj.us/TYTR_SAVI/vendorSearch.jsp" TargetMode="External"/><Relationship Id="rId42" Type="http://schemas.openxmlformats.org/officeDocument/2006/relationships/image" Target="media/image4.png"/><Relationship Id="rId63" Type="http://schemas.openxmlformats.org/officeDocument/2006/relationships/hyperlink" Target="https://sonj-my.sharepoint.com/personal/sudeh_sadeqlu_dot_nj_gov/Documents/Desktop/DDM%202025/2025%20BDCs/BDC25S-24/listed" TargetMode="External"/><Relationship Id="rId84" Type="http://schemas.openxmlformats.org/officeDocument/2006/relationships/header" Target="header12.xml"/><Relationship Id="rId138" Type="http://schemas.openxmlformats.org/officeDocument/2006/relationships/footer" Target="footer12.xml"/><Relationship Id="rId107" Type="http://schemas.openxmlformats.org/officeDocument/2006/relationships/hyperlink" Target="https://www.govinfo.gov/link/uscode/31/3901" TargetMode="External"/><Relationship Id="rId11" Type="http://schemas.openxmlformats.org/officeDocument/2006/relationships/image" Target="media/image1.png"/><Relationship Id="rId32" Type="http://schemas.openxmlformats.org/officeDocument/2006/relationships/hyperlink" Target="https://www.weather.gov/" TargetMode="External"/><Relationship Id="rId53" Type="http://schemas.openxmlformats.org/officeDocument/2006/relationships/image" Target="media/image10.emf"/><Relationship Id="rId74" Type="http://schemas.openxmlformats.org/officeDocument/2006/relationships/footer" Target="footer5.xml"/><Relationship Id="rId128" Type="http://schemas.openxmlformats.org/officeDocument/2006/relationships/hyperlink" Target="https://www.ecfr.gov/current/title-29/part-1" TargetMode="External"/><Relationship Id="rId149" Type="http://schemas.openxmlformats.org/officeDocument/2006/relationships/header" Target="header27.xml"/><Relationship Id="rId5" Type="http://schemas.openxmlformats.org/officeDocument/2006/relationships/numbering" Target="numbering.xml"/><Relationship Id="rId95" Type="http://schemas.openxmlformats.org/officeDocument/2006/relationships/header" Target="header20.xml"/><Relationship Id="rId22" Type="http://schemas.openxmlformats.org/officeDocument/2006/relationships/hyperlink" Target="mailto:DOT-CR.Verifications@dot.nj.gov" TargetMode="External"/><Relationship Id="rId27" Type="http://schemas.openxmlformats.org/officeDocument/2006/relationships/hyperlink" Target="https://casetext.com/statute/new-jersey-statutes/title-52-state-government-departments-and-officers/chapter-5232-american-goods-and-products-to-be-used-in-state-work/section-5232-62-required-use-of-unit-concrete-products-that-utilize-carbon-footprint-reducing-technology" TargetMode="External"/><Relationship Id="rId43" Type="http://schemas.openxmlformats.org/officeDocument/2006/relationships/image" Target="media/image5.png"/><Relationship Id="rId48" Type="http://schemas.openxmlformats.org/officeDocument/2006/relationships/image" Target="media/image9.png"/><Relationship Id="rId64" Type="http://schemas.openxmlformats.org/officeDocument/2006/relationships/hyperlink" Target="http://www.state.nj.us/transportation/eng/specs/2007/spec900.shtm" TargetMode="External"/><Relationship Id="rId69" Type="http://schemas.openxmlformats.org/officeDocument/2006/relationships/header" Target="header3.xml"/><Relationship Id="rId113" Type="http://schemas.openxmlformats.org/officeDocument/2006/relationships/hyperlink" Target="https://www.dol.gov/sites/dolgov/files/WHD/legacy/files/wh347/.pdf" TargetMode="External"/><Relationship Id="rId118" Type="http://schemas.openxmlformats.org/officeDocument/2006/relationships/hyperlink" Target="https://www.govinfo.gov/link/uscode/31/3729" TargetMode="External"/><Relationship Id="rId134" Type="http://schemas.openxmlformats.org/officeDocument/2006/relationships/hyperlink" Target="https://www.govinfo.gov/link/uscode/31/3901" TargetMode="External"/><Relationship Id="rId139" Type="http://schemas.openxmlformats.org/officeDocument/2006/relationships/header" Target="header23.xml"/><Relationship Id="rId80" Type="http://schemas.openxmlformats.org/officeDocument/2006/relationships/header" Target="header9.xml"/><Relationship Id="rId85" Type="http://schemas.openxmlformats.org/officeDocument/2006/relationships/hyperlink" Target="http://careerconnections.nj.gov/careerconnections/for_businesses.shtml" TargetMode="External"/><Relationship Id="rId150" Type="http://schemas.openxmlformats.org/officeDocument/2006/relationships/footer" Target="footer16.xml"/><Relationship Id="rId12" Type="http://schemas.openxmlformats.org/officeDocument/2006/relationships/hyperlink" Target="https://www.nj.gov/labor/wageandhour/registration-permits/register/debarmentlist.shtml" TargetMode="External"/><Relationship Id="rId17" Type="http://schemas.openxmlformats.org/officeDocument/2006/relationships/hyperlink" Target="https://www.nj.gov/transportation/business/localaid/forms.shtm" TargetMode="External"/><Relationship Id="rId33" Type="http://schemas.openxmlformats.org/officeDocument/2006/relationships/hyperlink" Target="https://www.weather.gov/" TargetMode="External"/><Relationship Id="rId38" Type="http://schemas.openxmlformats.org/officeDocument/2006/relationships/hyperlink" Target="https://www.state.nj.us/transportation/business/localaid/forms.shtm" TargetMode="External"/><Relationship Id="rId59" Type="http://schemas.openxmlformats.org/officeDocument/2006/relationships/hyperlink" Target="https://www.state.nj.us/transportation/business/localaid/forms.shtm" TargetMode="External"/><Relationship Id="rId103" Type="http://schemas.openxmlformats.org/officeDocument/2006/relationships/hyperlink" Target="https://www.govinfo.gov/link/uscode/40/3141" TargetMode="External"/><Relationship Id="rId108" Type="http://schemas.openxmlformats.org/officeDocument/2006/relationships/hyperlink" Target="https://www.govinfo.gov/link/uscode/31/3901" TargetMode="External"/><Relationship Id="rId124" Type="http://schemas.openxmlformats.org/officeDocument/2006/relationships/hyperlink" Target="https://www.govinfo.gov/link/uscode/18/1001" TargetMode="External"/><Relationship Id="rId129" Type="http://schemas.openxmlformats.org/officeDocument/2006/relationships/hyperlink" Target="https://www.ecfr.gov/current/title-29/part-3" TargetMode="External"/><Relationship Id="rId54" Type="http://schemas.openxmlformats.org/officeDocument/2006/relationships/image" Target="media/image11.emf"/><Relationship Id="rId70" Type="http://schemas.openxmlformats.org/officeDocument/2006/relationships/footer" Target="footer3.xml"/><Relationship Id="rId75" Type="http://schemas.openxmlformats.org/officeDocument/2006/relationships/header" Target="header6.xml"/><Relationship Id="rId91" Type="http://schemas.openxmlformats.org/officeDocument/2006/relationships/header" Target="header17.xml"/><Relationship Id="rId96" Type="http://schemas.openxmlformats.org/officeDocument/2006/relationships/footer" Target="footer10.xml"/><Relationship Id="rId140" Type="http://schemas.openxmlformats.org/officeDocument/2006/relationships/footer" Target="footer13.xml"/><Relationship Id="rId145" Type="http://schemas.openxmlformats.org/officeDocument/2006/relationships/image" Target="media/image15.png"/><Relationship Id="rId1" Type="http://schemas.openxmlformats.org/officeDocument/2006/relationships/customXml" Target="../customXml/item1.xml"/><Relationship Id="rId6" Type="http://schemas.openxmlformats.org/officeDocument/2006/relationships/styles" Target="styles.xml"/><Relationship Id="rId23" Type="http://schemas.openxmlformats.org/officeDocument/2006/relationships/hyperlink" Target="http://www.nj.gov/njbgs" TargetMode="External"/><Relationship Id="rId28" Type="http://schemas.openxmlformats.org/officeDocument/2006/relationships/hyperlink" Target="https://casetext.com/statute/new-jersey-statutes/title-52-state-government-departments-and-officers/chapter-5227d-establishment/section-5227d-14117-standards-procedures-implementation" TargetMode="External"/><Relationship Id="rId49" Type="http://schemas.openxmlformats.org/officeDocument/2006/relationships/hyperlink" Target="https://www.nj.gov/transportation/refdata/roadway/pdf/nhs2017.pdf" TargetMode="External"/><Relationship Id="rId114" Type="http://schemas.openxmlformats.org/officeDocument/2006/relationships/hyperlink" Target="https://www.dol.gov/sites/dolgov/files/WHD/legacy/files/wh347/.pdf" TargetMode="External"/><Relationship Id="rId119" Type="http://schemas.openxmlformats.org/officeDocument/2006/relationships/hyperlink" Target="https://www.ecfr.gov/current/title-29/part-6" TargetMode="External"/><Relationship Id="rId44" Type="http://schemas.openxmlformats.org/officeDocument/2006/relationships/hyperlink" Target="http://www.amrl.net" TargetMode="External"/><Relationship Id="rId60" Type="http://schemas.openxmlformats.org/officeDocument/2006/relationships/hyperlink" Target="mailto:RQSpecSupport@dot.state.nj.us" TargetMode="External"/><Relationship Id="rId65" Type="http://schemas.openxmlformats.org/officeDocument/2006/relationships/header" Target="header1.xml"/><Relationship Id="rId81" Type="http://schemas.openxmlformats.org/officeDocument/2006/relationships/header" Target="header10.xml"/><Relationship Id="rId86" Type="http://schemas.openxmlformats.org/officeDocument/2006/relationships/header" Target="header13.xml"/><Relationship Id="rId130" Type="http://schemas.openxmlformats.org/officeDocument/2006/relationships/hyperlink" Target="https://www.ecfr.gov/current/title-29/part-1" TargetMode="External"/><Relationship Id="rId135" Type="http://schemas.openxmlformats.org/officeDocument/2006/relationships/hyperlink" Target="https://www.govinfo.gov/link/uscode/31/3901" TargetMode="External"/><Relationship Id="rId151" Type="http://schemas.openxmlformats.org/officeDocument/2006/relationships/header" Target="header28.xml"/><Relationship Id="rId13" Type="http://schemas.openxmlformats.org/officeDocument/2006/relationships/hyperlink" Target="http://www.sam.gov/SAM/" TargetMode="External"/><Relationship Id="rId18" Type="http://schemas.openxmlformats.org/officeDocument/2006/relationships/hyperlink" Target="https://www.nj.gov/transportation/business/localaid/forms.shtm" TargetMode="External"/><Relationship Id="rId39" Type="http://schemas.openxmlformats.org/officeDocument/2006/relationships/hyperlink" Target="https://www.state.nj.us/transportation/business/localaid/forms.shtm" TargetMode="External"/><Relationship Id="rId109" Type="http://schemas.openxmlformats.org/officeDocument/2006/relationships/hyperlink" Target="https://www.govinfo.gov/link/uscode/40/3141" TargetMode="External"/><Relationship Id="rId34" Type="http://schemas.openxmlformats.org/officeDocument/2006/relationships/hyperlink" Target="https://www.state.nj.us/transportation/business/aashtoware/PriceIndex.shtm" TargetMode="External"/><Relationship Id="rId50" Type="http://schemas.openxmlformats.org/officeDocument/2006/relationships/hyperlink" Target="https://www.state.nj.us/transportation/business/localaid/forms.shtm" TargetMode="External"/><Relationship Id="rId55" Type="http://schemas.openxmlformats.org/officeDocument/2006/relationships/package" Target="embeddings/Microsoft_Word_Document.docx"/><Relationship Id="rId76" Type="http://schemas.openxmlformats.org/officeDocument/2006/relationships/hyperlink" Target="http://www.state.nj.us/transportation/business/civilrights/pdf/cc257.pdf" TargetMode="External"/><Relationship Id="rId97" Type="http://schemas.openxmlformats.org/officeDocument/2006/relationships/header" Target="header21.xml"/><Relationship Id="rId104" Type="http://schemas.openxmlformats.org/officeDocument/2006/relationships/hyperlink" Target="https://www.ecfr.gov/current/title-29/part-1" TargetMode="External"/><Relationship Id="rId120" Type="http://schemas.openxmlformats.org/officeDocument/2006/relationships/hyperlink" Target="https://www.ecfr.gov/current/title-29/part-30" TargetMode="External"/><Relationship Id="rId125" Type="http://schemas.openxmlformats.org/officeDocument/2006/relationships/hyperlink" Target="https://www.govinfo.gov/link/uscode/18/1001" TargetMode="External"/><Relationship Id="rId141" Type="http://schemas.openxmlformats.org/officeDocument/2006/relationships/header" Target="header24.xml"/><Relationship Id="rId146" Type="http://schemas.openxmlformats.org/officeDocument/2006/relationships/header" Target="header25.xml"/><Relationship Id="rId7" Type="http://schemas.openxmlformats.org/officeDocument/2006/relationships/settings" Target="settings.xml"/><Relationship Id="rId71" Type="http://schemas.openxmlformats.org/officeDocument/2006/relationships/header" Target="header4.xml"/><Relationship Id="rId92" Type="http://schemas.openxmlformats.org/officeDocument/2006/relationships/footer" Target="footer9.xml"/><Relationship Id="rId2" Type="http://schemas.openxmlformats.org/officeDocument/2006/relationships/customXml" Target="../customXml/item2.xml"/><Relationship Id="rId29" Type="http://schemas.openxmlformats.org/officeDocument/2006/relationships/hyperlink" Target="https://sam.gov/content/exclusions" TargetMode="External"/><Relationship Id="rId24" Type="http://schemas.openxmlformats.org/officeDocument/2006/relationships/hyperlink" Target="https://sam.gov/search/?index=dbra&amp;page=1&amp;pageSize=25&amp;sort=-modifiedDate&amp;sfm%5Bstatus%5D%5Bis_active%5D=true&amp;sfm%5BsimpleSearch%5D%5BkeywordRadio%5D=ALL" TargetMode="External"/><Relationship Id="rId40" Type="http://schemas.openxmlformats.org/officeDocument/2006/relationships/image" Target="media/image2.png"/><Relationship Id="rId45" Type="http://schemas.openxmlformats.org/officeDocument/2006/relationships/image" Target="media/image6.png"/><Relationship Id="rId66" Type="http://schemas.openxmlformats.org/officeDocument/2006/relationships/footer" Target="footer1.xml"/><Relationship Id="rId87" Type="http://schemas.openxmlformats.org/officeDocument/2006/relationships/header" Target="header14.xml"/><Relationship Id="rId110" Type="http://schemas.openxmlformats.org/officeDocument/2006/relationships/hyperlink" Target="https://www.govinfo.gov/link/uscode/40/3141" TargetMode="External"/><Relationship Id="rId115" Type="http://schemas.openxmlformats.org/officeDocument/2006/relationships/hyperlink" Target="https://www.ecfr.gov/current/title-29/part-3" TargetMode="External"/><Relationship Id="rId131" Type="http://schemas.openxmlformats.org/officeDocument/2006/relationships/hyperlink" Target="https://www.ecfr.gov/current/title-29/part-3" TargetMode="External"/><Relationship Id="rId136" Type="http://schemas.openxmlformats.org/officeDocument/2006/relationships/hyperlink" Target="https://www.sam.gov/" TargetMode="External"/><Relationship Id="rId61" Type="http://schemas.openxmlformats.org/officeDocument/2006/relationships/hyperlink" Target="mailto:RQSpecSupport@dot.state.nj.us" TargetMode="External"/><Relationship Id="rId82" Type="http://schemas.openxmlformats.org/officeDocument/2006/relationships/header" Target="header11.xml"/><Relationship Id="rId152" Type="http://schemas.openxmlformats.org/officeDocument/2006/relationships/fontTable" Target="fontTable.xml"/><Relationship Id="rId19" Type="http://schemas.openxmlformats.org/officeDocument/2006/relationships/hyperlink" Target="https://njucp.dbesystem.com/" TargetMode="External"/><Relationship Id="rId14" Type="http://schemas.openxmlformats.org/officeDocument/2006/relationships/hyperlink" Target="https://sam.gov/search/?index=dbra&amp;page=1&amp;pageSize=25&amp;sort=-modifiedDate&amp;sfm%5Bstatus%5D%5Bis_active%5D=true&amp;sfm%5BsimpleSearch%5D%5BkeywordRadio%5D=ALL" TargetMode="External"/><Relationship Id="rId30" Type="http://schemas.openxmlformats.org/officeDocument/2006/relationships/hyperlink" Target="https://sam.gov/content/exclusions" TargetMode="External"/><Relationship Id="rId35" Type="http://schemas.openxmlformats.org/officeDocument/2006/relationships/hyperlink" Target="https://www.state.nj.us/transportation/business/aashtoware/PriceIndex.shtm" TargetMode="External"/><Relationship Id="rId56" Type="http://schemas.openxmlformats.org/officeDocument/2006/relationships/hyperlink" Target="mailto:RQSpecSupport@dot.state.nj.us" TargetMode="External"/><Relationship Id="rId77" Type="http://schemas.openxmlformats.org/officeDocument/2006/relationships/header" Target="header7.xml"/><Relationship Id="rId100" Type="http://schemas.openxmlformats.org/officeDocument/2006/relationships/hyperlink" Target="http://www.fhwa.dot.gov/eforms/" TargetMode="External"/><Relationship Id="rId105" Type="http://schemas.openxmlformats.org/officeDocument/2006/relationships/hyperlink" Target="mailto:DBAconformance@dol.gov" TargetMode="External"/><Relationship Id="rId126" Type="http://schemas.openxmlformats.org/officeDocument/2006/relationships/hyperlink" Target="https://www.ecfr.gov/current/title-29/part-1" TargetMode="External"/><Relationship Id="rId147" Type="http://schemas.openxmlformats.org/officeDocument/2006/relationships/footer" Target="footer15.xml"/><Relationship Id="rId8" Type="http://schemas.openxmlformats.org/officeDocument/2006/relationships/webSettings" Target="webSettings.xml"/><Relationship Id="rId51" Type="http://schemas.openxmlformats.org/officeDocument/2006/relationships/hyperlink" Target="mailto:Shahid.Haji@dot.nj.gov" TargetMode="External"/><Relationship Id="rId72" Type="http://schemas.openxmlformats.org/officeDocument/2006/relationships/header" Target="header5.xml"/><Relationship Id="rId93" Type="http://schemas.openxmlformats.org/officeDocument/2006/relationships/header" Target="header18.xml"/><Relationship Id="rId98" Type="http://schemas.openxmlformats.org/officeDocument/2006/relationships/header" Target="header22.xml"/><Relationship Id="rId121" Type="http://schemas.openxmlformats.org/officeDocument/2006/relationships/hyperlink" Target="https://www.govinfo.gov/link/uscode/40/3144" TargetMode="External"/><Relationship Id="rId142" Type="http://schemas.openxmlformats.org/officeDocument/2006/relationships/footer" Target="footer14.xml"/><Relationship Id="rId3" Type="http://schemas.openxmlformats.org/officeDocument/2006/relationships/customXml" Target="../customXml/item3.xml"/><Relationship Id="rId25" Type="http://schemas.openxmlformats.org/officeDocument/2006/relationships/hyperlink" Target="https://www.sam.gov/SAM/" TargetMode="External"/><Relationship Id="rId46" Type="http://schemas.openxmlformats.org/officeDocument/2006/relationships/image" Target="media/image7.png"/><Relationship Id="rId67" Type="http://schemas.openxmlformats.org/officeDocument/2006/relationships/header" Target="header2.xml"/><Relationship Id="rId116" Type="http://schemas.openxmlformats.org/officeDocument/2006/relationships/hyperlink" Target="https://www.govinfo.gov/link/uscode/18/1001" TargetMode="External"/><Relationship Id="rId137" Type="http://schemas.openxmlformats.org/officeDocument/2006/relationships/hyperlink" Target="https://www.sam.gov/" TargetMode="External"/><Relationship Id="rId20" Type="http://schemas.openxmlformats.org/officeDocument/2006/relationships/hyperlink" Target="http://www.state.nj.us/transportation/business/civilrights/pdf/ESBEDirectory.pdf" TargetMode="External"/><Relationship Id="rId41" Type="http://schemas.openxmlformats.org/officeDocument/2006/relationships/image" Target="media/image3.png"/><Relationship Id="rId62" Type="http://schemas.openxmlformats.org/officeDocument/2006/relationships/hyperlink" Target="mailto:RQSpecSupport@dot.state.nj.us" TargetMode="External"/><Relationship Id="rId83" Type="http://schemas.openxmlformats.org/officeDocument/2006/relationships/footer" Target="footer7.xml"/><Relationship Id="rId88" Type="http://schemas.openxmlformats.org/officeDocument/2006/relationships/footer" Target="footer8.xml"/><Relationship Id="rId111" Type="http://schemas.openxmlformats.org/officeDocument/2006/relationships/hyperlink" Target="https://www.govinfo.gov/link/uscode/40/3141" TargetMode="External"/><Relationship Id="rId132" Type="http://schemas.openxmlformats.org/officeDocument/2006/relationships/hyperlink" Target="https://www.ecfr.gov/current/title-29/part-1" TargetMode="External"/><Relationship Id="rId153" Type="http://schemas.openxmlformats.org/officeDocument/2006/relationships/theme" Target="theme/theme1.xml"/><Relationship Id="rId15" Type="http://schemas.openxmlformats.org/officeDocument/2006/relationships/hyperlink" Target="https://www.nj.gov/labor/wagehour/wagerate/prevailing_wage_determinations.html" TargetMode="External"/><Relationship Id="rId36" Type="http://schemas.openxmlformats.org/officeDocument/2006/relationships/hyperlink" Target="https://www.state.nj.us/transportation/business/aashtoware/SteelPriceIndex.shtm" TargetMode="External"/><Relationship Id="rId57" Type="http://schemas.openxmlformats.org/officeDocument/2006/relationships/image" Target="media/image12.emf"/><Relationship Id="rId106" Type="http://schemas.openxmlformats.org/officeDocument/2006/relationships/hyperlink" Target="mailto:DBAconformance@dol.gov" TargetMode="External"/><Relationship Id="rId127" Type="http://schemas.openxmlformats.org/officeDocument/2006/relationships/hyperlink" Target="https://www.ecfr.gov/current/title-29/part-3" TargetMode="External"/><Relationship Id="rId10" Type="http://schemas.openxmlformats.org/officeDocument/2006/relationships/endnotes" Target="endnotes.xml"/><Relationship Id="rId31" Type="http://schemas.openxmlformats.org/officeDocument/2006/relationships/hyperlink" Target="https://www.weather.gov" TargetMode="External"/><Relationship Id="rId52" Type="http://schemas.openxmlformats.org/officeDocument/2006/relationships/hyperlink" Target="mailto:Peter.Brzostowski@dot.nj.gov" TargetMode="External"/><Relationship Id="rId73" Type="http://schemas.openxmlformats.org/officeDocument/2006/relationships/footer" Target="footer4.xml"/><Relationship Id="rId78" Type="http://schemas.openxmlformats.org/officeDocument/2006/relationships/header" Target="header8.xml"/><Relationship Id="rId94" Type="http://schemas.openxmlformats.org/officeDocument/2006/relationships/header" Target="header19.xml"/><Relationship Id="rId99" Type="http://schemas.openxmlformats.org/officeDocument/2006/relationships/footer" Target="footer11.xml"/><Relationship Id="rId101" Type="http://schemas.openxmlformats.org/officeDocument/2006/relationships/hyperlink" Target="https://www.ecfr.gov/current/title-29/part-3" TargetMode="External"/><Relationship Id="rId122" Type="http://schemas.openxmlformats.org/officeDocument/2006/relationships/hyperlink" Target="https://www.govinfo.gov/link/uscode/40/3144" TargetMode="External"/><Relationship Id="rId143" Type="http://schemas.openxmlformats.org/officeDocument/2006/relationships/image" Target="media/image13.png"/><Relationship Id="rId148" Type="http://schemas.openxmlformats.org/officeDocument/2006/relationships/header" Target="header26.xml"/><Relationship Id="rId4" Type="http://schemas.openxmlformats.org/officeDocument/2006/relationships/customXml" Target="../customXml/item4.xml"/><Relationship Id="rId9" Type="http://schemas.openxmlformats.org/officeDocument/2006/relationships/footnotes" Target="footnotes.xml"/><Relationship Id="rId26" Type="http://schemas.openxmlformats.org/officeDocument/2006/relationships/hyperlink" Target="http://www.state.nj.us/transportation/eng/elec/ITS/requests.shtm" TargetMode="External"/><Relationship Id="rId47" Type="http://schemas.openxmlformats.org/officeDocument/2006/relationships/image" Target="media/image8.png"/><Relationship Id="rId68" Type="http://schemas.openxmlformats.org/officeDocument/2006/relationships/footer" Target="footer2.xml"/><Relationship Id="rId89" Type="http://schemas.openxmlformats.org/officeDocument/2006/relationships/header" Target="header15.xml"/><Relationship Id="rId112" Type="http://schemas.openxmlformats.org/officeDocument/2006/relationships/hyperlink" Target="https://www.govinfo.gov/link/uscode/40/3141" TargetMode="External"/><Relationship Id="rId133" Type="http://schemas.openxmlformats.org/officeDocument/2006/relationships/hyperlink" Target="https://www.ecfr.gov/current/title-29/part-3" TargetMode="External"/><Relationship Id="rId16" Type="http://schemas.openxmlformats.org/officeDocument/2006/relationships/hyperlink" Target="https://www.nj.gov/transportation/business/localaid/forms.shtm" TargetMode="External"/><Relationship Id="rId37" Type="http://schemas.openxmlformats.org/officeDocument/2006/relationships/hyperlink" Target="http://www.amrl.net" TargetMode="External"/><Relationship Id="rId58" Type="http://schemas.openxmlformats.org/officeDocument/2006/relationships/hyperlink" Target="http://www.amrl.net" TargetMode="External"/><Relationship Id="rId79" Type="http://schemas.openxmlformats.org/officeDocument/2006/relationships/footer" Target="footer6.xml"/><Relationship Id="rId102" Type="http://schemas.openxmlformats.org/officeDocument/2006/relationships/hyperlink" Target="https://www.govinfo.gov/link/uscode/40/3141" TargetMode="External"/><Relationship Id="rId123" Type="http://schemas.openxmlformats.org/officeDocument/2006/relationships/hyperlink" Target="https://www.govinfo.gov/link/uscode/40/3144" TargetMode="External"/><Relationship Id="rId144" Type="http://schemas.openxmlformats.org/officeDocument/2006/relationships/image" Target="media/image14.png"/><Relationship Id="rId90" Type="http://schemas.openxmlformats.org/officeDocument/2006/relationships/header" Target="header16.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19f3e94-1c1b-4eba-8460-53f2cc735e3c"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0A25654B75A4904C8A6D4ED31D69CBBB" ma:contentTypeVersion="18" ma:contentTypeDescription="Create a new document." ma:contentTypeScope="" ma:versionID="a543396bc9446c08380ae26ee4a8706c">
  <xsd:schema xmlns:xsd="http://www.w3.org/2001/XMLSchema" xmlns:xs="http://www.w3.org/2001/XMLSchema" xmlns:p="http://schemas.microsoft.com/office/2006/metadata/properties" xmlns:ns3="219f3e94-1c1b-4eba-8460-53f2cc735e3c" xmlns:ns4="5ddccfa4-5da4-4061-a9f7-3b9b95423b99" targetNamespace="http://schemas.microsoft.com/office/2006/metadata/properties" ma:root="true" ma:fieldsID="e95a6f84ba2c0a023165f1fe5192f359" ns3:_="" ns4:_="">
    <xsd:import namespace="219f3e94-1c1b-4eba-8460-53f2cc735e3c"/>
    <xsd:import namespace="5ddccfa4-5da4-4061-a9f7-3b9b95423b99"/>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AutoKeyPoints" minOccurs="0"/>
                <xsd:element ref="ns3:MediaServiceKeyPoints" minOccurs="0"/>
                <xsd:element ref="ns3:MediaServiceGenerationTime" minOccurs="0"/>
                <xsd:element ref="ns3:MediaServiceEventHashCode" minOccurs="0"/>
                <xsd:element ref="ns4:SharedWithUsers" minOccurs="0"/>
                <xsd:element ref="ns4:SharedWithDetails" minOccurs="0"/>
                <xsd:element ref="ns4:SharingHintHash" minOccurs="0"/>
                <xsd:element ref="ns3:MediaLengthInSeconds" minOccurs="0"/>
                <xsd:element ref="ns3:_activity" minOccurs="0"/>
                <xsd:element ref="ns3:MediaServiceObjectDetectorVersions" minOccurs="0"/>
                <xsd:element ref="ns3:MediaServiceSearchPropertie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9f3e94-1c1b-4eba-8460-53f2cc735e3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description="" ma:hidden="true" ma:indexed="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Location" ma:index="12" nillable="true" ma:displayName="Location" ma:description="" ma:indexed="true" ma:internalName="MediaServiceLocatio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21" nillable="true" ma:displayName="Length (seconds)" ma:internalName="MediaLengthInSeconds" ma:readOnly="true">
      <xsd:simpleType>
        <xsd:restriction base="dms:Unknown"/>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ddccfa4-5da4-4061-a9f7-3b9b95423b99"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781DA0E-AC85-420B-90D8-7E53EAB0D051}">
  <ds:schemaRefs>
    <ds:schemaRef ds:uri="http://schemas.microsoft.com/office/2006/metadata/properties"/>
    <ds:schemaRef ds:uri="http://schemas.microsoft.com/office/infopath/2007/PartnerControls"/>
    <ds:schemaRef ds:uri="219f3e94-1c1b-4eba-8460-53f2cc735e3c"/>
  </ds:schemaRefs>
</ds:datastoreItem>
</file>

<file path=customXml/itemProps2.xml><?xml version="1.0" encoding="utf-8"?>
<ds:datastoreItem xmlns:ds="http://schemas.openxmlformats.org/officeDocument/2006/customXml" ds:itemID="{3FE2429A-E1B2-4607-B4BF-B152B5D33E3A}">
  <ds:schemaRefs>
    <ds:schemaRef ds:uri="http://schemas.microsoft.com/sharepoint/v3/contenttype/forms"/>
  </ds:schemaRefs>
</ds:datastoreItem>
</file>

<file path=customXml/itemProps3.xml><?xml version="1.0" encoding="utf-8"?>
<ds:datastoreItem xmlns:ds="http://schemas.openxmlformats.org/officeDocument/2006/customXml" ds:itemID="{481CB64D-36E2-4443-8354-F4FAAEB5ACB9}">
  <ds:schemaRefs>
    <ds:schemaRef ds:uri="http://schemas.openxmlformats.org/officeDocument/2006/bibliography"/>
  </ds:schemaRefs>
</ds:datastoreItem>
</file>

<file path=customXml/itemProps4.xml><?xml version="1.0" encoding="utf-8"?>
<ds:datastoreItem xmlns:ds="http://schemas.openxmlformats.org/officeDocument/2006/customXml" ds:itemID="{FEECC059-FA1B-446F-9F23-8EC5C9C270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9f3e94-1c1b-4eba-8460-53f2cc735e3c"/>
    <ds:schemaRef ds:uri="5ddccfa4-5da4-4061-a9f7-3b9b95423b9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82</TotalTime>
  <Pages>229</Pages>
  <Words>119458</Words>
  <Characters>637908</Characters>
  <Application>Microsoft Office Word</Application>
  <DocSecurity>0</DocSecurity>
  <Lines>13867</Lines>
  <Paragraphs>7078</Paragraphs>
  <ScaleCrop>false</ScaleCrop>
  <HeadingPairs>
    <vt:vector size="2" baseType="variant">
      <vt:variant>
        <vt:lpstr>Title</vt:lpstr>
      </vt:variant>
      <vt:variant>
        <vt:i4>1</vt:i4>
      </vt:variant>
    </vt:vector>
  </HeadingPairs>
  <TitlesOfParts>
    <vt:vector size="1" baseType="lpstr">
      <vt:lpstr>SI2019</vt:lpstr>
    </vt:vector>
  </TitlesOfParts>
  <Company>NJDOT</Company>
  <LinksUpToDate>false</LinksUpToDate>
  <CharactersWithSpaces>750288</CharactersWithSpaces>
  <SharedDoc>false</SharedDoc>
  <HLinks>
    <vt:vector size="330" baseType="variant">
      <vt:variant>
        <vt:i4>4259852</vt:i4>
      </vt:variant>
      <vt:variant>
        <vt:i4>168</vt:i4>
      </vt:variant>
      <vt:variant>
        <vt:i4>0</vt:i4>
      </vt:variant>
      <vt:variant>
        <vt:i4>5</vt:i4>
      </vt:variant>
      <vt:variant>
        <vt:lpwstr>http://www.state.nj.us/transportation/business/civilrights/pdf/cc257.pdf</vt:lpwstr>
      </vt:variant>
      <vt:variant>
        <vt:lpwstr/>
      </vt:variant>
      <vt:variant>
        <vt:i4>3932176</vt:i4>
      </vt:variant>
      <vt:variant>
        <vt:i4>165</vt:i4>
      </vt:variant>
      <vt:variant>
        <vt:i4>0</vt:i4>
      </vt:variant>
      <vt:variant>
        <vt:i4>5</vt:i4>
      </vt:variant>
      <vt:variant>
        <vt:lpwstr>http://www.nj.gov/treasury/contract_compliance/pdf/PBS-Introduction-Page.pdf</vt:lpwstr>
      </vt:variant>
      <vt:variant>
        <vt:lpwstr/>
      </vt:variant>
      <vt:variant>
        <vt:i4>655482</vt:i4>
      </vt:variant>
      <vt:variant>
        <vt:i4>162</vt:i4>
      </vt:variant>
      <vt:variant>
        <vt:i4>0</vt:i4>
      </vt:variant>
      <vt:variant>
        <vt:i4>5</vt:i4>
      </vt:variant>
      <vt:variant>
        <vt:lpwstr>http://www.nj.gov/treasury/contract_compliance/</vt:lpwstr>
      </vt:variant>
      <vt:variant>
        <vt:lpwstr/>
      </vt:variant>
      <vt:variant>
        <vt:i4>458815</vt:i4>
      </vt:variant>
      <vt:variant>
        <vt:i4>159</vt:i4>
      </vt:variant>
      <vt:variant>
        <vt:i4>0</vt:i4>
      </vt:variant>
      <vt:variant>
        <vt:i4>5</vt:i4>
      </vt:variant>
      <vt:variant>
        <vt:lpwstr>http://www.state.nj.us/treasury/contract_compliance/pdf/aa201ins.pdf</vt:lpwstr>
      </vt:variant>
      <vt:variant>
        <vt:lpwstr/>
      </vt:variant>
      <vt:variant>
        <vt:i4>6815749</vt:i4>
      </vt:variant>
      <vt:variant>
        <vt:i4>156</vt:i4>
      </vt:variant>
      <vt:variant>
        <vt:i4>0</vt:i4>
      </vt:variant>
      <vt:variant>
        <vt:i4>5</vt:i4>
      </vt:variant>
      <vt:variant>
        <vt:lpwstr>http://www.nj.gov/treasury/contract_compliance/pdf/aa201.pdf</vt:lpwstr>
      </vt:variant>
      <vt:variant>
        <vt:lpwstr/>
      </vt:variant>
      <vt:variant>
        <vt:i4>4259949</vt:i4>
      </vt:variant>
      <vt:variant>
        <vt:i4>153</vt:i4>
      </vt:variant>
      <vt:variant>
        <vt:i4>0</vt:i4>
      </vt:variant>
      <vt:variant>
        <vt:i4>5</vt:i4>
      </vt:variant>
      <vt:variant>
        <vt:lpwstr>http://careerconnections.nj.gov/careerconnections/for_businesses.shtml</vt:lpwstr>
      </vt:variant>
      <vt:variant>
        <vt:lpwstr/>
      </vt:variant>
      <vt:variant>
        <vt:i4>5439544</vt:i4>
      </vt:variant>
      <vt:variant>
        <vt:i4>147</vt:i4>
      </vt:variant>
      <vt:variant>
        <vt:i4>0</vt:i4>
      </vt:variant>
      <vt:variant>
        <vt:i4>5</vt:i4>
      </vt:variant>
      <vt:variant>
        <vt:lpwstr>https://www20.state.nj.us/TYTR_SAVI/vendorSearch.jsp</vt:lpwstr>
      </vt:variant>
      <vt:variant>
        <vt:lpwstr/>
      </vt:variant>
      <vt:variant>
        <vt:i4>327745</vt:i4>
      </vt:variant>
      <vt:variant>
        <vt:i4>144</vt:i4>
      </vt:variant>
      <vt:variant>
        <vt:i4>0</vt:i4>
      </vt:variant>
      <vt:variant>
        <vt:i4>5</vt:i4>
      </vt:variant>
      <vt:variant>
        <vt:lpwstr>http://www.ecfr.gov/cgi-bin/text-idx?c=ecfr;sid=8d899dc68140200081ef56274059d2b1;rgn=div5;view=text;node=13%3A1.0.1.1.17;idno=13;cc=ecfr</vt:lpwstr>
      </vt:variant>
      <vt:variant>
        <vt:lpwstr/>
      </vt:variant>
      <vt:variant>
        <vt:i4>327745</vt:i4>
      </vt:variant>
      <vt:variant>
        <vt:i4>141</vt:i4>
      </vt:variant>
      <vt:variant>
        <vt:i4>0</vt:i4>
      </vt:variant>
      <vt:variant>
        <vt:i4>5</vt:i4>
      </vt:variant>
      <vt:variant>
        <vt:lpwstr>http://www.ecfr.gov/cgi-bin/text-idx?c=ecfr;sid=8d899dc68140200081ef56274059d2b1;rgn=div5;view=text;node=13%3A1.0.1.1.17;idno=13;cc=ecfr</vt:lpwstr>
      </vt:variant>
      <vt:variant>
        <vt:lpwstr/>
      </vt:variant>
      <vt:variant>
        <vt:i4>5898248</vt:i4>
      </vt:variant>
      <vt:variant>
        <vt:i4>138</vt:i4>
      </vt:variant>
      <vt:variant>
        <vt:i4>0</vt:i4>
      </vt:variant>
      <vt:variant>
        <vt:i4>5</vt:i4>
      </vt:variant>
      <vt:variant>
        <vt:lpwstr>https://www.epls.gov/</vt:lpwstr>
      </vt:variant>
      <vt:variant>
        <vt:lpwstr/>
      </vt:variant>
      <vt:variant>
        <vt:i4>5898248</vt:i4>
      </vt:variant>
      <vt:variant>
        <vt:i4>135</vt:i4>
      </vt:variant>
      <vt:variant>
        <vt:i4>0</vt:i4>
      </vt:variant>
      <vt:variant>
        <vt:i4>5</vt:i4>
      </vt:variant>
      <vt:variant>
        <vt:lpwstr>https://www.epls.gov/</vt:lpwstr>
      </vt:variant>
      <vt:variant>
        <vt:lpwstr/>
      </vt:variant>
      <vt:variant>
        <vt:i4>7471167</vt:i4>
      </vt:variant>
      <vt:variant>
        <vt:i4>132</vt:i4>
      </vt:variant>
      <vt:variant>
        <vt:i4>0</vt:i4>
      </vt:variant>
      <vt:variant>
        <vt:i4>5</vt:i4>
      </vt:variant>
      <vt:variant>
        <vt:lpwstr>http://www.fhwa.dot.gov/eforms/</vt:lpwstr>
      </vt:variant>
      <vt:variant>
        <vt:lpwstr/>
      </vt:variant>
      <vt:variant>
        <vt:i4>4259949</vt:i4>
      </vt:variant>
      <vt:variant>
        <vt:i4>129</vt:i4>
      </vt:variant>
      <vt:variant>
        <vt:i4>0</vt:i4>
      </vt:variant>
      <vt:variant>
        <vt:i4>5</vt:i4>
      </vt:variant>
      <vt:variant>
        <vt:lpwstr>http://careerconnections.nj.gov/careerconnections/for_businesses.shtml</vt:lpwstr>
      </vt:variant>
      <vt:variant>
        <vt:lpwstr/>
      </vt:variant>
      <vt:variant>
        <vt:i4>4259852</vt:i4>
      </vt:variant>
      <vt:variant>
        <vt:i4>123</vt:i4>
      </vt:variant>
      <vt:variant>
        <vt:i4>0</vt:i4>
      </vt:variant>
      <vt:variant>
        <vt:i4>5</vt:i4>
      </vt:variant>
      <vt:variant>
        <vt:lpwstr>http://www.state.nj.us/transportation/business/civilrights/pdf/cc257.pdf</vt:lpwstr>
      </vt:variant>
      <vt:variant>
        <vt:lpwstr/>
      </vt:variant>
      <vt:variant>
        <vt:i4>1048666</vt:i4>
      </vt:variant>
      <vt:variant>
        <vt:i4>120</vt:i4>
      </vt:variant>
      <vt:variant>
        <vt:i4>0</vt:i4>
      </vt:variant>
      <vt:variant>
        <vt:i4>5</vt:i4>
      </vt:variant>
      <vt:variant>
        <vt:lpwstr/>
      </vt:variant>
      <vt:variant>
        <vt:lpwstr>Nondiscrimination_107_02</vt:lpwstr>
      </vt:variant>
      <vt:variant>
        <vt:i4>4390982</vt:i4>
      </vt:variant>
      <vt:variant>
        <vt:i4>117</vt:i4>
      </vt:variant>
      <vt:variant>
        <vt:i4>0</vt:i4>
      </vt:variant>
      <vt:variant>
        <vt:i4>5</vt:i4>
      </vt:variant>
      <vt:variant>
        <vt:lpwstr>http://www.state.nj.us/transportation/business/civilrights/pdf/ESBEDirectory.pdf</vt:lpwstr>
      </vt:variant>
      <vt:variant>
        <vt:lpwstr/>
      </vt:variant>
      <vt:variant>
        <vt:i4>1048666</vt:i4>
      </vt:variant>
      <vt:variant>
        <vt:i4>114</vt:i4>
      </vt:variant>
      <vt:variant>
        <vt:i4>0</vt:i4>
      </vt:variant>
      <vt:variant>
        <vt:i4>5</vt:i4>
      </vt:variant>
      <vt:variant>
        <vt:lpwstr/>
      </vt:variant>
      <vt:variant>
        <vt:lpwstr>Nondiscrimination_107_02</vt:lpwstr>
      </vt:variant>
      <vt:variant>
        <vt:i4>6225988</vt:i4>
      </vt:variant>
      <vt:variant>
        <vt:i4>111</vt:i4>
      </vt:variant>
      <vt:variant>
        <vt:i4>0</vt:i4>
      </vt:variant>
      <vt:variant>
        <vt:i4>5</vt:i4>
      </vt:variant>
      <vt:variant>
        <vt:lpwstr>https://njucp.dbesystem.com/</vt:lpwstr>
      </vt:variant>
      <vt:variant>
        <vt:lpwstr/>
      </vt:variant>
      <vt:variant>
        <vt:i4>7864393</vt:i4>
      </vt:variant>
      <vt:variant>
        <vt:i4>108</vt:i4>
      </vt:variant>
      <vt:variant>
        <vt:i4>0</vt:i4>
      </vt:variant>
      <vt:variant>
        <vt:i4>5</vt:i4>
      </vt:variant>
      <vt:variant>
        <vt:lpwstr>mailto:pete@klineconstruction.net</vt:lpwstr>
      </vt:variant>
      <vt:variant>
        <vt:lpwstr/>
      </vt:variant>
      <vt:variant>
        <vt:i4>4391028</vt:i4>
      </vt:variant>
      <vt:variant>
        <vt:i4>105</vt:i4>
      </vt:variant>
      <vt:variant>
        <vt:i4>0</vt:i4>
      </vt:variant>
      <vt:variant>
        <vt:i4>5</vt:i4>
      </vt:variant>
      <vt:variant>
        <vt:lpwstr>mailto:rdougherty@jwmfoley.com</vt:lpwstr>
      </vt:variant>
      <vt:variant>
        <vt:lpwstr/>
      </vt:variant>
      <vt:variant>
        <vt:i4>3604509</vt:i4>
      </vt:variant>
      <vt:variant>
        <vt:i4>102</vt:i4>
      </vt:variant>
      <vt:variant>
        <vt:i4>0</vt:i4>
      </vt:variant>
      <vt:variant>
        <vt:i4>5</vt:i4>
      </vt:variant>
      <vt:variant>
        <vt:lpwstr>mailto:tpaliwoda@jfcson.com</vt:lpwstr>
      </vt:variant>
      <vt:variant>
        <vt:lpwstr/>
      </vt:variant>
      <vt:variant>
        <vt:i4>7798859</vt:i4>
      </vt:variant>
      <vt:variant>
        <vt:i4>99</vt:i4>
      </vt:variant>
      <vt:variant>
        <vt:i4>0</vt:i4>
      </vt:variant>
      <vt:variant>
        <vt:i4>5</vt:i4>
      </vt:variant>
      <vt:variant>
        <vt:lpwstr>mailto:swoodfield@unionpaving.com</vt:lpwstr>
      </vt:variant>
      <vt:variant>
        <vt:lpwstr/>
      </vt:variant>
      <vt:variant>
        <vt:i4>4391028</vt:i4>
      </vt:variant>
      <vt:variant>
        <vt:i4>96</vt:i4>
      </vt:variant>
      <vt:variant>
        <vt:i4>0</vt:i4>
      </vt:variant>
      <vt:variant>
        <vt:i4>5</vt:i4>
      </vt:variant>
      <vt:variant>
        <vt:lpwstr>mailto:rdougherty@jwmfoley.com</vt:lpwstr>
      </vt:variant>
      <vt:variant>
        <vt:lpwstr/>
      </vt:variant>
      <vt:variant>
        <vt:i4>852015</vt:i4>
      </vt:variant>
      <vt:variant>
        <vt:i4>93</vt:i4>
      </vt:variant>
      <vt:variant>
        <vt:i4>0</vt:i4>
      </vt:variant>
      <vt:variant>
        <vt:i4>5</vt:i4>
      </vt:variant>
      <vt:variant>
        <vt:lpwstr>mailto:creese@sussexrec.com</vt:lpwstr>
      </vt:variant>
      <vt:variant>
        <vt:lpwstr/>
      </vt:variant>
      <vt:variant>
        <vt:i4>7929948</vt:i4>
      </vt:variant>
      <vt:variant>
        <vt:i4>90</vt:i4>
      </vt:variant>
      <vt:variant>
        <vt:i4>0</vt:i4>
      </vt:variant>
      <vt:variant>
        <vt:i4>5</vt:i4>
      </vt:variant>
      <vt:variant>
        <vt:lpwstr>mailto:alippy@henkels.com</vt:lpwstr>
      </vt:variant>
      <vt:variant>
        <vt:lpwstr/>
      </vt:variant>
      <vt:variant>
        <vt:i4>4849718</vt:i4>
      </vt:variant>
      <vt:variant>
        <vt:i4>87</vt:i4>
      </vt:variant>
      <vt:variant>
        <vt:i4>0</vt:i4>
      </vt:variant>
      <vt:variant>
        <vt:i4>5</vt:i4>
      </vt:variant>
      <vt:variant>
        <vt:lpwstr>mailto:v.stanbro@asplundh.com</vt:lpwstr>
      </vt:variant>
      <vt:variant>
        <vt:lpwstr/>
      </vt:variant>
      <vt:variant>
        <vt:i4>3801107</vt:i4>
      </vt:variant>
      <vt:variant>
        <vt:i4>84</vt:i4>
      </vt:variant>
      <vt:variant>
        <vt:i4>0</vt:i4>
      </vt:variant>
      <vt:variant>
        <vt:i4>5</vt:i4>
      </vt:variant>
      <vt:variant>
        <vt:lpwstr>mailto:mtroutman@mjelectric.com</vt:lpwstr>
      </vt:variant>
      <vt:variant>
        <vt:lpwstr/>
      </vt:variant>
      <vt:variant>
        <vt:i4>2228239</vt:i4>
      </vt:variant>
      <vt:variant>
        <vt:i4>81</vt:i4>
      </vt:variant>
      <vt:variant>
        <vt:i4>0</vt:i4>
      </vt:variant>
      <vt:variant>
        <vt:i4>5</vt:i4>
      </vt:variant>
      <vt:variant>
        <vt:lpwstr>mailto:scottzemaitatis@riggsdistler.com</vt:lpwstr>
      </vt:variant>
      <vt:variant>
        <vt:lpwstr/>
      </vt:variant>
      <vt:variant>
        <vt:i4>4391028</vt:i4>
      </vt:variant>
      <vt:variant>
        <vt:i4>78</vt:i4>
      </vt:variant>
      <vt:variant>
        <vt:i4>0</vt:i4>
      </vt:variant>
      <vt:variant>
        <vt:i4>5</vt:i4>
      </vt:variant>
      <vt:variant>
        <vt:lpwstr>mailto:rdougherty@jwmfoley.com</vt:lpwstr>
      </vt:variant>
      <vt:variant>
        <vt:lpwstr/>
      </vt:variant>
      <vt:variant>
        <vt:i4>3604506</vt:i4>
      </vt:variant>
      <vt:variant>
        <vt:i4>75</vt:i4>
      </vt:variant>
      <vt:variant>
        <vt:i4>0</vt:i4>
      </vt:variant>
      <vt:variant>
        <vt:i4>5</vt:i4>
      </vt:variant>
      <vt:variant>
        <vt:lpwstr>mailto:jarganbright@myrgroup.com</vt:lpwstr>
      </vt:variant>
      <vt:variant>
        <vt:lpwstr/>
      </vt:variant>
      <vt:variant>
        <vt:i4>852015</vt:i4>
      </vt:variant>
      <vt:variant>
        <vt:i4>72</vt:i4>
      </vt:variant>
      <vt:variant>
        <vt:i4>0</vt:i4>
      </vt:variant>
      <vt:variant>
        <vt:i4>5</vt:i4>
      </vt:variant>
      <vt:variant>
        <vt:lpwstr>mailto:creese@sussexrec.com</vt:lpwstr>
      </vt:variant>
      <vt:variant>
        <vt:lpwstr/>
      </vt:variant>
      <vt:variant>
        <vt:i4>2359318</vt:i4>
      </vt:variant>
      <vt:variant>
        <vt:i4>69</vt:i4>
      </vt:variant>
      <vt:variant>
        <vt:i4>0</vt:i4>
      </vt:variant>
      <vt:variant>
        <vt:i4>5</vt:i4>
      </vt:variant>
      <vt:variant>
        <vt:lpwstr>mailto:aeuclide@rwec.com</vt:lpwstr>
      </vt:variant>
      <vt:variant>
        <vt:lpwstr/>
      </vt:variant>
      <vt:variant>
        <vt:i4>7929948</vt:i4>
      </vt:variant>
      <vt:variant>
        <vt:i4>66</vt:i4>
      </vt:variant>
      <vt:variant>
        <vt:i4>0</vt:i4>
      </vt:variant>
      <vt:variant>
        <vt:i4>5</vt:i4>
      </vt:variant>
      <vt:variant>
        <vt:lpwstr>mailto:alippy@henkels.com</vt:lpwstr>
      </vt:variant>
      <vt:variant>
        <vt:lpwstr/>
      </vt:variant>
      <vt:variant>
        <vt:i4>7536710</vt:i4>
      </vt:variant>
      <vt:variant>
        <vt:i4>63</vt:i4>
      </vt:variant>
      <vt:variant>
        <vt:i4>0</vt:i4>
      </vt:variant>
      <vt:variant>
        <vt:i4>5</vt:i4>
      </vt:variant>
      <vt:variant>
        <vt:lpwstr>mailto:kbleiler@energtest.com</vt:lpwstr>
      </vt:variant>
      <vt:variant>
        <vt:lpwstr/>
      </vt:variant>
      <vt:variant>
        <vt:i4>131127</vt:i4>
      </vt:variant>
      <vt:variant>
        <vt:i4>60</vt:i4>
      </vt:variant>
      <vt:variant>
        <vt:i4>0</vt:i4>
      </vt:variant>
      <vt:variant>
        <vt:i4>5</vt:i4>
      </vt:variant>
      <vt:variant>
        <vt:lpwstr>http://www.state.nj.us/transportation/refdata/roadway/pdf/wim_sites.pdf</vt:lpwstr>
      </vt:variant>
      <vt:variant>
        <vt:lpwstr/>
      </vt:variant>
      <vt:variant>
        <vt:i4>4849775</vt:i4>
      </vt:variant>
      <vt:variant>
        <vt:i4>57</vt:i4>
      </vt:variant>
      <vt:variant>
        <vt:i4>0</vt:i4>
      </vt:variant>
      <vt:variant>
        <vt:i4>5</vt:i4>
      </vt:variant>
      <vt:variant>
        <vt:lpwstr>mailto:RQSpecSupport@dot.state.nj.us</vt:lpwstr>
      </vt:variant>
      <vt:variant>
        <vt:lpwstr/>
      </vt:variant>
      <vt:variant>
        <vt:i4>4849775</vt:i4>
      </vt:variant>
      <vt:variant>
        <vt:i4>54</vt:i4>
      </vt:variant>
      <vt:variant>
        <vt:i4>0</vt:i4>
      </vt:variant>
      <vt:variant>
        <vt:i4>5</vt:i4>
      </vt:variant>
      <vt:variant>
        <vt:lpwstr>mailto:RQSpecSupport@dot.state.nj.us</vt:lpwstr>
      </vt:variant>
      <vt:variant>
        <vt:lpwstr/>
      </vt:variant>
      <vt:variant>
        <vt:i4>4849775</vt:i4>
      </vt:variant>
      <vt:variant>
        <vt:i4>51</vt:i4>
      </vt:variant>
      <vt:variant>
        <vt:i4>0</vt:i4>
      </vt:variant>
      <vt:variant>
        <vt:i4>5</vt:i4>
      </vt:variant>
      <vt:variant>
        <vt:lpwstr>mailto:RQSpecSupport@dot.state.nj.us</vt:lpwstr>
      </vt:variant>
      <vt:variant>
        <vt:lpwstr/>
      </vt:variant>
      <vt:variant>
        <vt:i4>4849775</vt:i4>
      </vt:variant>
      <vt:variant>
        <vt:i4>48</vt:i4>
      </vt:variant>
      <vt:variant>
        <vt:i4>0</vt:i4>
      </vt:variant>
      <vt:variant>
        <vt:i4>5</vt:i4>
      </vt:variant>
      <vt:variant>
        <vt:lpwstr>mailto:RQSpecSupport@dot.state.nj.us</vt:lpwstr>
      </vt:variant>
      <vt:variant>
        <vt:lpwstr/>
      </vt:variant>
      <vt:variant>
        <vt:i4>2621490</vt:i4>
      </vt:variant>
      <vt:variant>
        <vt:i4>45</vt:i4>
      </vt:variant>
      <vt:variant>
        <vt:i4>0</vt:i4>
      </vt:variant>
      <vt:variant>
        <vt:i4>5</vt:i4>
      </vt:variant>
      <vt:variant>
        <vt:lpwstr>http://www.state.nj.us/transportation/eng/elec/ITS/access.shtm</vt:lpwstr>
      </vt:variant>
      <vt:variant>
        <vt:lpwstr/>
      </vt:variant>
      <vt:variant>
        <vt:i4>2490407</vt:i4>
      </vt:variant>
      <vt:variant>
        <vt:i4>42</vt:i4>
      </vt:variant>
      <vt:variant>
        <vt:i4>0</vt:i4>
      </vt:variant>
      <vt:variant>
        <vt:i4>5</vt:i4>
      </vt:variant>
      <vt:variant>
        <vt:lpwstr>http://njdotintranet.dot.state.nj.us/forms/engdoc.shtm</vt:lpwstr>
      </vt:variant>
      <vt:variant>
        <vt:lpwstr/>
      </vt:variant>
      <vt:variant>
        <vt:i4>5505038</vt:i4>
      </vt:variant>
      <vt:variant>
        <vt:i4>39</vt:i4>
      </vt:variant>
      <vt:variant>
        <vt:i4>0</vt:i4>
      </vt:variant>
      <vt:variant>
        <vt:i4>5</vt:i4>
      </vt:variant>
      <vt:variant>
        <vt:lpwstr>http://www.state.nj.us/transportation/eng/specs/SP/doc/AmericansWithDisabilities.rtf</vt:lpwstr>
      </vt:variant>
      <vt:variant>
        <vt:lpwstr/>
      </vt:variant>
      <vt:variant>
        <vt:i4>2097270</vt:i4>
      </vt:variant>
      <vt:variant>
        <vt:i4>36</vt:i4>
      </vt:variant>
      <vt:variant>
        <vt:i4>0</vt:i4>
      </vt:variant>
      <vt:variant>
        <vt:i4>5</vt:i4>
      </vt:variant>
      <vt:variant>
        <vt:lpwstr>http://www.state.nj.us/transportation/eng/specs/SP/doc/PayrollRequirements.rtf</vt:lpwstr>
      </vt:variant>
      <vt:variant>
        <vt:lpwstr/>
      </vt:variant>
      <vt:variant>
        <vt:i4>4587530</vt:i4>
      </vt:variant>
      <vt:variant>
        <vt:i4>33</vt:i4>
      </vt:variant>
      <vt:variant>
        <vt:i4>0</vt:i4>
      </vt:variant>
      <vt:variant>
        <vt:i4>5</vt:i4>
      </vt:variant>
      <vt:variant>
        <vt:lpwstr>http://www.state.nj.us/transportation/eng/specs/SP/doc/EEOSpecialProvisionsState.rtf</vt:lpwstr>
      </vt:variant>
      <vt:variant>
        <vt:lpwstr/>
      </vt:variant>
      <vt:variant>
        <vt:i4>720994</vt:i4>
      </vt:variant>
      <vt:variant>
        <vt:i4>30</vt:i4>
      </vt:variant>
      <vt:variant>
        <vt:i4>0</vt:i4>
      </vt:variant>
      <vt:variant>
        <vt:i4>5</vt:i4>
      </vt:variant>
      <vt:variant>
        <vt:lpwstr>mailto:CSPD@dot.nj.gov</vt:lpwstr>
      </vt:variant>
      <vt:variant>
        <vt:lpwstr/>
      </vt:variant>
      <vt:variant>
        <vt:i4>786498</vt:i4>
      </vt:variant>
      <vt:variant>
        <vt:i4>27</vt:i4>
      </vt:variant>
      <vt:variant>
        <vt:i4>0</vt:i4>
      </vt:variant>
      <vt:variant>
        <vt:i4>5</vt:i4>
      </vt:variant>
      <vt:variant>
        <vt:lpwstr>http://www.state.nj.us/transportation/eng/documents/procedures/xls/ClassCodeWorksheet.xls</vt:lpwstr>
      </vt:variant>
      <vt:variant>
        <vt:lpwstr/>
      </vt:variant>
      <vt:variant>
        <vt:i4>458836</vt:i4>
      </vt:variant>
      <vt:variant>
        <vt:i4>24</vt:i4>
      </vt:variant>
      <vt:variant>
        <vt:i4>0</vt:i4>
      </vt:variant>
      <vt:variant>
        <vt:i4>5</vt:i4>
      </vt:variant>
      <vt:variant>
        <vt:lpwstr>http://www.state.nj.us/transportation/eng/documents/procedures/doc/SBEGoalRequest.doc</vt:lpwstr>
      </vt:variant>
      <vt:variant>
        <vt:lpwstr/>
      </vt:variant>
      <vt:variant>
        <vt:i4>4653132</vt:i4>
      </vt:variant>
      <vt:variant>
        <vt:i4>21</vt:i4>
      </vt:variant>
      <vt:variant>
        <vt:i4>0</vt:i4>
      </vt:variant>
      <vt:variant>
        <vt:i4>5</vt:i4>
      </vt:variant>
      <vt:variant>
        <vt:lpwstr>http://lwd.dol.state.nj.us/labor/wagehour/wagerate/prevailing_wage_determinations.html</vt:lpwstr>
      </vt:variant>
      <vt:variant>
        <vt:lpwstr/>
      </vt:variant>
      <vt:variant>
        <vt:i4>5308520</vt:i4>
      </vt:variant>
      <vt:variant>
        <vt:i4>18</vt:i4>
      </vt:variant>
      <vt:variant>
        <vt:i4>0</vt:i4>
      </vt:variant>
      <vt:variant>
        <vt:i4>5</vt:i4>
      </vt:variant>
      <vt:variant>
        <vt:lpwstr>mailto:cr.contcompl@dot.nj.gov</vt:lpwstr>
      </vt:variant>
      <vt:variant>
        <vt:lpwstr/>
      </vt:variant>
      <vt:variant>
        <vt:i4>786510</vt:i4>
      </vt:variant>
      <vt:variant>
        <vt:i4>15</vt:i4>
      </vt:variant>
      <vt:variant>
        <vt:i4>0</vt:i4>
      </vt:variant>
      <vt:variant>
        <vt:i4>5</vt:i4>
      </vt:variant>
      <vt:variant>
        <vt:lpwstr>http://www.state.nj.us/transportation/eng/documents/procedures/doc/TraineeRequest.doc</vt:lpwstr>
      </vt:variant>
      <vt:variant>
        <vt:lpwstr/>
      </vt:variant>
      <vt:variant>
        <vt:i4>720994</vt:i4>
      </vt:variant>
      <vt:variant>
        <vt:i4>12</vt:i4>
      </vt:variant>
      <vt:variant>
        <vt:i4>0</vt:i4>
      </vt:variant>
      <vt:variant>
        <vt:i4>5</vt:i4>
      </vt:variant>
      <vt:variant>
        <vt:lpwstr>mailto:CSPD@dot.nj.gov</vt:lpwstr>
      </vt:variant>
      <vt:variant>
        <vt:lpwstr/>
      </vt:variant>
      <vt:variant>
        <vt:i4>786498</vt:i4>
      </vt:variant>
      <vt:variant>
        <vt:i4>9</vt:i4>
      </vt:variant>
      <vt:variant>
        <vt:i4>0</vt:i4>
      </vt:variant>
      <vt:variant>
        <vt:i4>5</vt:i4>
      </vt:variant>
      <vt:variant>
        <vt:lpwstr>http://www.state.nj.us/transportation/eng/documents/procedures/xls/ClassCodeWorksheet.xls</vt:lpwstr>
      </vt:variant>
      <vt:variant>
        <vt:lpwstr/>
      </vt:variant>
      <vt:variant>
        <vt:i4>2424894</vt:i4>
      </vt:variant>
      <vt:variant>
        <vt:i4>6</vt:i4>
      </vt:variant>
      <vt:variant>
        <vt:i4>0</vt:i4>
      </vt:variant>
      <vt:variant>
        <vt:i4>5</vt:i4>
      </vt:variant>
      <vt:variant>
        <vt:lpwstr>http://www.state.nj.us/transportation/eng/documents/procedures/doc/DBE-ESBEGoalRequest.doc</vt:lpwstr>
      </vt:variant>
      <vt:variant>
        <vt:lpwstr/>
      </vt:variant>
      <vt:variant>
        <vt:i4>4653132</vt:i4>
      </vt:variant>
      <vt:variant>
        <vt:i4>3</vt:i4>
      </vt:variant>
      <vt:variant>
        <vt:i4>0</vt:i4>
      </vt:variant>
      <vt:variant>
        <vt:i4>5</vt:i4>
      </vt:variant>
      <vt:variant>
        <vt:lpwstr>http://lwd.dol.state.nj.us/labor/wagehour/wagerate/prevailing_wage_determinations.html</vt:lpwstr>
      </vt:variant>
      <vt:variant>
        <vt:lpwstr/>
      </vt:variant>
      <vt:variant>
        <vt:i4>1704029</vt:i4>
      </vt:variant>
      <vt:variant>
        <vt:i4>0</vt:i4>
      </vt:variant>
      <vt:variant>
        <vt:i4>0</vt:i4>
      </vt:variant>
      <vt:variant>
        <vt:i4>5</vt:i4>
      </vt:variant>
      <vt:variant>
        <vt:lpwstr>http://www.wdol.gov/dba.aspx</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SI2019</dc:title>
  <dc:subject>Standard Input (English)</dc:subject>
  <dc:creator>Design Document Management</dc:creator>
  <cp:keywords>SI</cp:keywords>
  <dc:description/>
  <cp:lastModifiedBy>Patel, Yashesh [NJDOT]</cp:lastModifiedBy>
  <cp:revision>38</cp:revision>
  <cp:lastPrinted>2024-07-11T19:03:00Z</cp:lastPrinted>
  <dcterms:created xsi:type="dcterms:W3CDTF">2026-02-02T14:17:00Z</dcterms:created>
  <dcterms:modified xsi:type="dcterms:W3CDTF">2026-04-08T18:24:00Z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0x0101000A25654B75A4904C8A6D4ED31D69CBBB</vt:lpwstr>
  </property>
</Properties>
</file>